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23"/>
  </p:notesMasterIdLst>
  <p:handoutMasterIdLst>
    <p:handoutMasterId r:id="rId424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  <p:sldId id="386" r:id="rId132"/>
    <p:sldId id="387" r:id="rId133"/>
    <p:sldId id="388" r:id="rId134"/>
    <p:sldId id="389" r:id="rId135"/>
    <p:sldId id="390" r:id="rId136"/>
    <p:sldId id="391" r:id="rId137"/>
    <p:sldId id="392" r:id="rId138"/>
    <p:sldId id="393" r:id="rId139"/>
    <p:sldId id="394" r:id="rId140"/>
    <p:sldId id="395" r:id="rId141"/>
    <p:sldId id="396" r:id="rId142"/>
    <p:sldId id="397" r:id="rId143"/>
    <p:sldId id="398" r:id="rId144"/>
    <p:sldId id="399" r:id="rId145"/>
    <p:sldId id="400" r:id="rId146"/>
    <p:sldId id="401" r:id="rId147"/>
    <p:sldId id="402" r:id="rId148"/>
    <p:sldId id="403" r:id="rId149"/>
    <p:sldId id="404" r:id="rId150"/>
    <p:sldId id="405" r:id="rId151"/>
    <p:sldId id="406" r:id="rId152"/>
    <p:sldId id="407" r:id="rId153"/>
    <p:sldId id="408" r:id="rId154"/>
    <p:sldId id="409" r:id="rId155"/>
    <p:sldId id="410" r:id="rId156"/>
    <p:sldId id="411" r:id="rId157"/>
    <p:sldId id="412" r:id="rId158"/>
    <p:sldId id="413" r:id="rId159"/>
    <p:sldId id="414" r:id="rId160"/>
    <p:sldId id="415" r:id="rId161"/>
    <p:sldId id="416" r:id="rId162"/>
    <p:sldId id="417" r:id="rId163"/>
    <p:sldId id="418" r:id="rId164"/>
    <p:sldId id="419" r:id="rId165"/>
    <p:sldId id="420" r:id="rId166"/>
    <p:sldId id="421" r:id="rId167"/>
    <p:sldId id="422" r:id="rId168"/>
    <p:sldId id="423" r:id="rId169"/>
    <p:sldId id="424" r:id="rId170"/>
    <p:sldId id="425" r:id="rId171"/>
    <p:sldId id="426" r:id="rId172"/>
    <p:sldId id="427" r:id="rId173"/>
    <p:sldId id="428" r:id="rId174"/>
    <p:sldId id="429" r:id="rId175"/>
    <p:sldId id="430" r:id="rId176"/>
    <p:sldId id="431" r:id="rId177"/>
    <p:sldId id="432" r:id="rId178"/>
    <p:sldId id="433" r:id="rId179"/>
    <p:sldId id="434" r:id="rId180"/>
    <p:sldId id="450" r:id="rId181"/>
    <p:sldId id="451" r:id="rId182"/>
    <p:sldId id="452" r:id="rId183"/>
    <p:sldId id="453" r:id="rId184"/>
    <p:sldId id="454" r:id="rId185"/>
    <p:sldId id="455" r:id="rId186"/>
    <p:sldId id="456" r:id="rId187"/>
    <p:sldId id="457" r:id="rId188"/>
    <p:sldId id="458" r:id="rId189"/>
    <p:sldId id="459" r:id="rId190"/>
    <p:sldId id="460" r:id="rId191"/>
    <p:sldId id="461" r:id="rId192"/>
    <p:sldId id="462" r:id="rId193"/>
    <p:sldId id="463" r:id="rId194"/>
    <p:sldId id="464" r:id="rId195"/>
    <p:sldId id="465" r:id="rId196"/>
    <p:sldId id="466" r:id="rId197"/>
    <p:sldId id="467" r:id="rId198"/>
    <p:sldId id="468" r:id="rId199"/>
    <p:sldId id="469" r:id="rId200"/>
    <p:sldId id="470" r:id="rId201"/>
    <p:sldId id="471" r:id="rId202"/>
    <p:sldId id="472" r:id="rId203"/>
    <p:sldId id="473" r:id="rId204"/>
    <p:sldId id="474" r:id="rId205"/>
    <p:sldId id="475" r:id="rId206"/>
    <p:sldId id="476" r:id="rId207"/>
    <p:sldId id="477" r:id="rId208"/>
    <p:sldId id="478" r:id="rId209"/>
    <p:sldId id="479" r:id="rId210"/>
    <p:sldId id="480" r:id="rId211"/>
    <p:sldId id="481" r:id="rId212"/>
    <p:sldId id="482" r:id="rId213"/>
    <p:sldId id="483" r:id="rId214"/>
    <p:sldId id="484" r:id="rId215"/>
    <p:sldId id="485" r:id="rId216"/>
    <p:sldId id="486" r:id="rId217"/>
    <p:sldId id="487" r:id="rId218"/>
    <p:sldId id="488" r:id="rId219"/>
    <p:sldId id="585" r:id="rId220"/>
    <p:sldId id="586" r:id="rId221"/>
    <p:sldId id="587" r:id="rId222"/>
    <p:sldId id="588" r:id="rId223"/>
    <p:sldId id="589" r:id="rId224"/>
    <p:sldId id="590" r:id="rId225"/>
    <p:sldId id="591" r:id="rId226"/>
    <p:sldId id="592" r:id="rId227"/>
    <p:sldId id="593" r:id="rId228"/>
    <p:sldId id="594" r:id="rId229"/>
    <p:sldId id="595" r:id="rId230"/>
    <p:sldId id="596" r:id="rId231"/>
    <p:sldId id="597" r:id="rId232"/>
    <p:sldId id="598" r:id="rId233"/>
    <p:sldId id="599" r:id="rId234"/>
    <p:sldId id="600" r:id="rId235"/>
    <p:sldId id="601" r:id="rId236"/>
    <p:sldId id="602" r:id="rId237"/>
    <p:sldId id="603" r:id="rId238"/>
    <p:sldId id="604" r:id="rId239"/>
    <p:sldId id="489" r:id="rId240"/>
    <p:sldId id="490" r:id="rId241"/>
    <p:sldId id="491" r:id="rId242"/>
    <p:sldId id="492" r:id="rId243"/>
    <p:sldId id="493" r:id="rId244"/>
    <p:sldId id="494" r:id="rId245"/>
    <p:sldId id="495" r:id="rId246"/>
    <p:sldId id="496" r:id="rId247"/>
    <p:sldId id="497" r:id="rId248"/>
    <p:sldId id="498" r:id="rId249"/>
    <p:sldId id="499" r:id="rId250"/>
    <p:sldId id="500" r:id="rId251"/>
    <p:sldId id="501" r:id="rId252"/>
    <p:sldId id="502" r:id="rId253"/>
    <p:sldId id="503" r:id="rId254"/>
    <p:sldId id="504" r:id="rId255"/>
    <p:sldId id="505" r:id="rId256"/>
    <p:sldId id="506" r:id="rId257"/>
    <p:sldId id="507" r:id="rId258"/>
    <p:sldId id="508" r:id="rId259"/>
    <p:sldId id="509" r:id="rId260"/>
    <p:sldId id="510" r:id="rId261"/>
    <p:sldId id="511" r:id="rId262"/>
    <p:sldId id="512" r:id="rId263"/>
    <p:sldId id="513" r:id="rId264"/>
    <p:sldId id="514" r:id="rId265"/>
    <p:sldId id="515" r:id="rId266"/>
    <p:sldId id="516" r:id="rId267"/>
    <p:sldId id="517" r:id="rId268"/>
    <p:sldId id="518" r:id="rId269"/>
    <p:sldId id="519" r:id="rId270"/>
    <p:sldId id="520" r:id="rId271"/>
    <p:sldId id="521" r:id="rId272"/>
    <p:sldId id="522" r:id="rId273"/>
    <p:sldId id="523" r:id="rId274"/>
    <p:sldId id="524" r:id="rId275"/>
    <p:sldId id="525" r:id="rId276"/>
    <p:sldId id="526" r:id="rId277"/>
    <p:sldId id="527" r:id="rId278"/>
    <p:sldId id="528" r:id="rId279"/>
    <p:sldId id="529" r:id="rId280"/>
    <p:sldId id="530" r:id="rId281"/>
    <p:sldId id="531" r:id="rId282"/>
    <p:sldId id="532" r:id="rId283"/>
    <p:sldId id="533" r:id="rId284"/>
    <p:sldId id="534" r:id="rId285"/>
    <p:sldId id="535" r:id="rId286"/>
    <p:sldId id="536" r:id="rId287"/>
    <p:sldId id="537" r:id="rId288"/>
    <p:sldId id="538" r:id="rId289"/>
    <p:sldId id="539" r:id="rId290"/>
    <p:sldId id="540" r:id="rId291"/>
    <p:sldId id="541" r:id="rId292"/>
    <p:sldId id="542" r:id="rId293"/>
    <p:sldId id="543" r:id="rId294"/>
    <p:sldId id="544" r:id="rId295"/>
    <p:sldId id="545" r:id="rId296"/>
    <p:sldId id="546" r:id="rId297"/>
    <p:sldId id="547" r:id="rId298"/>
    <p:sldId id="548" r:id="rId299"/>
    <p:sldId id="549" r:id="rId300"/>
    <p:sldId id="550" r:id="rId301"/>
    <p:sldId id="551" r:id="rId302"/>
    <p:sldId id="552" r:id="rId303"/>
    <p:sldId id="553" r:id="rId304"/>
    <p:sldId id="554" r:id="rId305"/>
    <p:sldId id="555" r:id="rId306"/>
    <p:sldId id="556" r:id="rId307"/>
    <p:sldId id="557" r:id="rId308"/>
    <p:sldId id="558" r:id="rId309"/>
    <p:sldId id="559" r:id="rId310"/>
    <p:sldId id="560" r:id="rId311"/>
    <p:sldId id="561" r:id="rId312"/>
    <p:sldId id="562" r:id="rId313"/>
    <p:sldId id="563" r:id="rId314"/>
    <p:sldId id="564" r:id="rId315"/>
    <p:sldId id="565" r:id="rId316"/>
    <p:sldId id="566" r:id="rId317"/>
    <p:sldId id="567" r:id="rId318"/>
    <p:sldId id="568" r:id="rId319"/>
    <p:sldId id="569" r:id="rId320"/>
    <p:sldId id="570" r:id="rId321"/>
    <p:sldId id="571" r:id="rId322"/>
    <p:sldId id="572" r:id="rId323"/>
    <p:sldId id="573" r:id="rId324"/>
    <p:sldId id="574" r:id="rId325"/>
    <p:sldId id="575" r:id="rId326"/>
    <p:sldId id="576" r:id="rId327"/>
    <p:sldId id="577" r:id="rId328"/>
    <p:sldId id="578" r:id="rId329"/>
    <p:sldId id="579" r:id="rId330"/>
    <p:sldId id="580" r:id="rId331"/>
    <p:sldId id="581" r:id="rId332"/>
    <p:sldId id="582" r:id="rId333"/>
    <p:sldId id="583" r:id="rId334"/>
    <p:sldId id="584" r:id="rId335"/>
    <p:sldId id="435" r:id="rId336"/>
    <p:sldId id="436" r:id="rId337"/>
    <p:sldId id="437" r:id="rId338"/>
    <p:sldId id="438" r:id="rId339"/>
    <p:sldId id="439" r:id="rId340"/>
    <p:sldId id="440" r:id="rId341"/>
    <p:sldId id="441" r:id="rId342"/>
    <p:sldId id="442" r:id="rId343"/>
    <p:sldId id="443" r:id="rId344"/>
    <p:sldId id="444" r:id="rId345"/>
    <p:sldId id="445" r:id="rId346"/>
    <p:sldId id="446" r:id="rId347"/>
    <p:sldId id="447" r:id="rId348"/>
    <p:sldId id="448" r:id="rId349"/>
    <p:sldId id="449" r:id="rId350"/>
    <p:sldId id="619" r:id="rId351"/>
    <p:sldId id="620" r:id="rId352"/>
    <p:sldId id="621" r:id="rId353"/>
    <p:sldId id="622" r:id="rId354"/>
    <p:sldId id="623" r:id="rId355"/>
    <p:sldId id="624" r:id="rId356"/>
    <p:sldId id="625" r:id="rId357"/>
    <p:sldId id="626" r:id="rId358"/>
    <p:sldId id="627" r:id="rId359"/>
    <p:sldId id="666" r:id="rId360"/>
    <p:sldId id="667" r:id="rId361"/>
    <p:sldId id="668" r:id="rId362"/>
    <p:sldId id="669" r:id="rId363"/>
    <p:sldId id="670" r:id="rId364"/>
    <p:sldId id="671" r:id="rId365"/>
    <p:sldId id="672" r:id="rId366"/>
    <p:sldId id="673" r:id="rId367"/>
    <p:sldId id="674" r:id="rId368"/>
    <p:sldId id="675" r:id="rId369"/>
    <p:sldId id="676" r:id="rId370"/>
    <p:sldId id="605" r:id="rId371"/>
    <p:sldId id="606" r:id="rId372"/>
    <p:sldId id="607" r:id="rId373"/>
    <p:sldId id="608" r:id="rId374"/>
    <p:sldId id="609" r:id="rId375"/>
    <p:sldId id="610" r:id="rId376"/>
    <p:sldId id="611" r:id="rId377"/>
    <p:sldId id="612" r:id="rId378"/>
    <p:sldId id="613" r:id="rId379"/>
    <p:sldId id="614" r:id="rId380"/>
    <p:sldId id="615" r:id="rId381"/>
    <p:sldId id="616" r:id="rId382"/>
    <p:sldId id="617" r:id="rId383"/>
    <p:sldId id="618" r:id="rId384"/>
    <p:sldId id="628" r:id="rId385"/>
    <p:sldId id="629" r:id="rId386"/>
    <p:sldId id="630" r:id="rId387"/>
    <p:sldId id="631" r:id="rId388"/>
    <p:sldId id="632" r:id="rId389"/>
    <p:sldId id="633" r:id="rId390"/>
    <p:sldId id="634" r:id="rId391"/>
    <p:sldId id="635" r:id="rId392"/>
    <p:sldId id="636" r:id="rId393"/>
    <p:sldId id="637" r:id="rId394"/>
    <p:sldId id="638" r:id="rId395"/>
    <p:sldId id="639" r:id="rId396"/>
    <p:sldId id="640" r:id="rId397"/>
    <p:sldId id="641" r:id="rId398"/>
    <p:sldId id="642" r:id="rId399"/>
    <p:sldId id="643" r:id="rId400"/>
    <p:sldId id="644" r:id="rId401"/>
    <p:sldId id="645" r:id="rId402"/>
    <p:sldId id="646" r:id="rId403"/>
    <p:sldId id="647" r:id="rId404"/>
    <p:sldId id="648" r:id="rId405"/>
    <p:sldId id="649" r:id="rId406"/>
    <p:sldId id="650" r:id="rId407"/>
    <p:sldId id="651" r:id="rId408"/>
    <p:sldId id="652" r:id="rId409"/>
    <p:sldId id="653" r:id="rId410"/>
    <p:sldId id="654" r:id="rId411"/>
    <p:sldId id="655" r:id="rId412"/>
    <p:sldId id="656" r:id="rId413"/>
    <p:sldId id="657" r:id="rId414"/>
    <p:sldId id="658" r:id="rId415"/>
    <p:sldId id="659" r:id="rId416"/>
    <p:sldId id="660" r:id="rId417"/>
    <p:sldId id="661" r:id="rId418"/>
    <p:sldId id="662" r:id="rId419"/>
    <p:sldId id="663" r:id="rId420"/>
    <p:sldId id="664" r:id="rId421"/>
    <p:sldId id="665" r:id="rId422"/>
  </p:sldIdLst>
  <p:sldSz cx="13525500" cy="7620000"/>
  <p:notesSz cx="13525500" cy="7620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5033" autoAdjust="0"/>
  </p:normalViewPr>
  <p:slideViewPr>
    <p:cSldViewPr>
      <p:cViewPr varScale="1">
        <p:scale>
          <a:sx n="70" d="100"/>
          <a:sy n="70" d="100"/>
        </p:scale>
        <p:origin x="149" y="67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324" Type="http://schemas.openxmlformats.org/officeDocument/2006/relationships/slide" Target="slides/slide323.xml"/><Relationship Id="rId366" Type="http://schemas.openxmlformats.org/officeDocument/2006/relationships/slide" Target="slides/slide365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268" Type="http://schemas.openxmlformats.org/officeDocument/2006/relationships/slide" Target="slides/slide267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335" Type="http://schemas.openxmlformats.org/officeDocument/2006/relationships/slide" Target="slides/slide334.xml"/><Relationship Id="rId377" Type="http://schemas.openxmlformats.org/officeDocument/2006/relationships/slide" Target="slides/slide376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402" Type="http://schemas.openxmlformats.org/officeDocument/2006/relationships/slide" Target="slides/slide401.xml"/><Relationship Id="rId279" Type="http://schemas.openxmlformats.org/officeDocument/2006/relationships/slide" Target="slides/slide278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346" Type="http://schemas.openxmlformats.org/officeDocument/2006/relationships/slide" Target="slides/slide345.xml"/><Relationship Id="rId388" Type="http://schemas.openxmlformats.org/officeDocument/2006/relationships/slide" Target="slides/slide387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413" Type="http://schemas.openxmlformats.org/officeDocument/2006/relationships/slide" Target="slides/slide412.xml"/><Relationship Id="rId248" Type="http://schemas.openxmlformats.org/officeDocument/2006/relationships/slide" Target="slides/slide247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315" Type="http://schemas.openxmlformats.org/officeDocument/2006/relationships/slide" Target="slides/slide314.xml"/><Relationship Id="rId357" Type="http://schemas.openxmlformats.org/officeDocument/2006/relationships/slide" Target="slides/slide356.xml"/><Relationship Id="rId54" Type="http://schemas.openxmlformats.org/officeDocument/2006/relationships/slide" Target="slides/slide53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217" Type="http://schemas.openxmlformats.org/officeDocument/2006/relationships/slide" Target="slides/slide216.xml"/><Relationship Id="rId399" Type="http://schemas.openxmlformats.org/officeDocument/2006/relationships/slide" Target="slides/slide398.xml"/><Relationship Id="rId259" Type="http://schemas.openxmlformats.org/officeDocument/2006/relationships/slide" Target="slides/slide258.xml"/><Relationship Id="rId424" Type="http://schemas.openxmlformats.org/officeDocument/2006/relationships/handoutMaster" Target="handoutMasters/handoutMaster1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326" Type="http://schemas.openxmlformats.org/officeDocument/2006/relationships/slide" Target="slides/slide325.xml"/><Relationship Id="rId65" Type="http://schemas.openxmlformats.org/officeDocument/2006/relationships/slide" Target="slides/slide64.xml"/><Relationship Id="rId130" Type="http://schemas.openxmlformats.org/officeDocument/2006/relationships/slide" Target="slides/slide129.xml"/><Relationship Id="rId368" Type="http://schemas.openxmlformats.org/officeDocument/2006/relationships/slide" Target="slides/slide367.xml"/><Relationship Id="rId172" Type="http://schemas.openxmlformats.org/officeDocument/2006/relationships/slide" Target="slides/slide171.xml"/><Relationship Id="rId228" Type="http://schemas.openxmlformats.org/officeDocument/2006/relationships/slide" Target="slides/slide227.xml"/><Relationship Id="rId281" Type="http://schemas.openxmlformats.org/officeDocument/2006/relationships/slide" Target="slides/slide280.xml"/><Relationship Id="rId337" Type="http://schemas.openxmlformats.org/officeDocument/2006/relationships/slide" Target="slides/slide336.xml"/><Relationship Id="rId34" Type="http://schemas.openxmlformats.org/officeDocument/2006/relationships/slide" Target="slides/slide33.xml"/><Relationship Id="rId76" Type="http://schemas.openxmlformats.org/officeDocument/2006/relationships/slide" Target="slides/slide75.xml"/><Relationship Id="rId141" Type="http://schemas.openxmlformats.org/officeDocument/2006/relationships/slide" Target="slides/slide140.xml"/><Relationship Id="rId379" Type="http://schemas.openxmlformats.org/officeDocument/2006/relationships/slide" Target="slides/slide378.xml"/><Relationship Id="rId7" Type="http://schemas.openxmlformats.org/officeDocument/2006/relationships/slide" Target="slides/slide6.xml"/><Relationship Id="rId183" Type="http://schemas.openxmlformats.org/officeDocument/2006/relationships/slide" Target="slides/slide182.xml"/><Relationship Id="rId239" Type="http://schemas.openxmlformats.org/officeDocument/2006/relationships/slide" Target="slides/slide238.xml"/><Relationship Id="rId390" Type="http://schemas.openxmlformats.org/officeDocument/2006/relationships/slide" Target="slides/slide389.xml"/><Relationship Id="rId404" Type="http://schemas.openxmlformats.org/officeDocument/2006/relationships/slide" Target="slides/slide403.xml"/><Relationship Id="rId250" Type="http://schemas.openxmlformats.org/officeDocument/2006/relationships/slide" Target="slides/slide249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45" Type="http://schemas.openxmlformats.org/officeDocument/2006/relationships/slide" Target="slides/slide44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348" Type="http://schemas.openxmlformats.org/officeDocument/2006/relationships/slide" Target="slides/slide347.xml"/><Relationship Id="rId152" Type="http://schemas.openxmlformats.org/officeDocument/2006/relationships/slide" Target="slides/slide151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415" Type="http://schemas.openxmlformats.org/officeDocument/2006/relationships/slide" Target="slides/slide414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56" Type="http://schemas.openxmlformats.org/officeDocument/2006/relationships/slide" Target="slides/slide55.xml"/><Relationship Id="rId317" Type="http://schemas.openxmlformats.org/officeDocument/2006/relationships/slide" Target="slides/slide316.xml"/><Relationship Id="rId359" Type="http://schemas.openxmlformats.org/officeDocument/2006/relationships/slide" Target="slides/slide358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63" Type="http://schemas.openxmlformats.org/officeDocument/2006/relationships/slide" Target="slides/slide162.xml"/><Relationship Id="rId219" Type="http://schemas.openxmlformats.org/officeDocument/2006/relationships/slide" Target="slides/slide218.xml"/><Relationship Id="rId370" Type="http://schemas.openxmlformats.org/officeDocument/2006/relationships/slide" Target="slides/slide369.xml"/><Relationship Id="rId426" Type="http://schemas.openxmlformats.org/officeDocument/2006/relationships/viewProps" Target="viewProps.xml"/><Relationship Id="rId230" Type="http://schemas.openxmlformats.org/officeDocument/2006/relationships/slide" Target="slides/slide229.xml"/><Relationship Id="rId25" Type="http://schemas.openxmlformats.org/officeDocument/2006/relationships/slide" Target="slides/slide24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328" Type="http://schemas.openxmlformats.org/officeDocument/2006/relationships/slide" Target="slides/slide327.xml"/><Relationship Id="rId132" Type="http://schemas.openxmlformats.org/officeDocument/2006/relationships/slide" Target="slides/slide131.xml"/><Relationship Id="rId174" Type="http://schemas.openxmlformats.org/officeDocument/2006/relationships/slide" Target="slides/slide173.xml"/><Relationship Id="rId381" Type="http://schemas.openxmlformats.org/officeDocument/2006/relationships/slide" Target="slides/slide380.xml"/><Relationship Id="rId241" Type="http://schemas.openxmlformats.org/officeDocument/2006/relationships/slide" Target="slides/slide240.xml"/><Relationship Id="rId36" Type="http://schemas.openxmlformats.org/officeDocument/2006/relationships/slide" Target="slides/slide35.xml"/><Relationship Id="rId283" Type="http://schemas.openxmlformats.org/officeDocument/2006/relationships/slide" Target="slides/slide282.xml"/><Relationship Id="rId339" Type="http://schemas.openxmlformats.org/officeDocument/2006/relationships/slide" Target="slides/slide338.xml"/><Relationship Id="rId78" Type="http://schemas.openxmlformats.org/officeDocument/2006/relationships/slide" Target="slides/slide77.xml"/><Relationship Id="rId101" Type="http://schemas.openxmlformats.org/officeDocument/2006/relationships/slide" Target="slides/slide100.xml"/><Relationship Id="rId143" Type="http://schemas.openxmlformats.org/officeDocument/2006/relationships/slide" Target="slides/slide142.xml"/><Relationship Id="rId185" Type="http://schemas.openxmlformats.org/officeDocument/2006/relationships/slide" Target="slides/slide184.xml"/><Relationship Id="rId350" Type="http://schemas.openxmlformats.org/officeDocument/2006/relationships/slide" Target="slides/slide349.xml"/><Relationship Id="rId406" Type="http://schemas.openxmlformats.org/officeDocument/2006/relationships/slide" Target="slides/slide405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392" Type="http://schemas.openxmlformats.org/officeDocument/2006/relationships/slide" Target="slides/slide391.xml"/><Relationship Id="rId252" Type="http://schemas.openxmlformats.org/officeDocument/2006/relationships/slide" Target="slides/slide251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47" Type="http://schemas.openxmlformats.org/officeDocument/2006/relationships/slide" Target="slides/slide46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54" Type="http://schemas.openxmlformats.org/officeDocument/2006/relationships/slide" Target="slides/slide153.xml"/><Relationship Id="rId361" Type="http://schemas.openxmlformats.org/officeDocument/2006/relationships/slide" Target="slides/slide360.xml"/><Relationship Id="rId196" Type="http://schemas.openxmlformats.org/officeDocument/2006/relationships/slide" Target="slides/slide195.xml"/><Relationship Id="rId417" Type="http://schemas.openxmlformats.org/officeDocument/2006/relationships/slide" Target="slides/slide416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63" Type="http://schemas.openxmlformats.org/officeDocument/2006/relationships/slide" Target="slides/slide262.xml"/><Relationship Id="rId319" Type="http://schemas.openxmlformats.org/officeDocument/2006/relationships/slide" Target="slides/slide318.xml"/><Relationship Id="rId58" Type="http://schemas.openxmlformats.org/officeDocument/2006/relationships/slide" Target="slides/slide57.xml"/><Relationship Id="rId123" Type="http://schemas.openxmlformats.org/officeDocument/2006/relationships/slide" Target="slides/slide122.xml"/><Relationship Id="rId330" Type="http://schemas.openxmlformats.org/officeDocument/2006/relationships/slide" Target="slides/slide329.xml"/><Relationship Id="rId165" Type="http://schemas.openxmlformats.org/officeDocument/2006/relationships/slide" Target="slides/slide164.xml"/><Relationship Id="rId372" Type="http://schemas.openxmlformats.org/officeDocument/2006/relationships/slide" Target="slides/slide371.xml"/><Relationship Id="rId428" Type="http://schemas.openxmlformats.org/officeDocument/2006/relationships/tableStyles" Target="tableStyles.xml"/><Relationship Id="rId232" Type="http://schemas.openxmlformats.org/officeDocument/2006/relationships/slide" Target="slides/slide231.xml"/><Relationship Id="rId274" Type="http://schemas.openxmlformats.org/officeDocument/2006/relationships/slide" Target="slides/slide273.xml"/><Relationship Id="rId27" Type="http://schemas.openxmlformats.org/officeDocument/2006/relationships/slide" Target="slides/slide26.xml"/><Relationship Id="rId69" Type="http://schemas.openxmlformats.org/officeDocument/2006/relationships/slide" Target="slides/slide68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76" Type="http://schemas.openxmlformats.org/officeDocument/2006/relationships/slide" Target="slides/slide175.xml"/><Relationship Id="rId341" Type="http://schemas.openxmlformats.org/officeDocument/2006/relationships/slide" Target="slides/slide340.xml"/><Relationship Id="rId383" Type="http://schemas.openxmlformats.org/officeDocument/2006/relationships/slide" Target="slides/slide382.xml"/><Relationship Id="rId201" Type="http://schemas.openxmlformats.org/officeDocument/2006/relationships/slide" Target="slides/slide200.xml"/><Relationship Id="rId243" Type="http://schemas.openxmlformats.org/officeDocument/2006/relationships/slide" Target="slides/slide242.xml"/><Relationship Id="rId285" Type="http://schemas.openxmlformats.org/officeDocument/2006/relationships/slide" Target="slides/slide284.xml"/><Relationship Id="rId38" Type="http://schemas.openxmlformats.org/officeDocument/2006/relationships/slide" Target="slides/slide37.xml"/><Relationship Id="rId103" Type="http://schemas.openxmlformats.org/officeDocument/2006/relationships/slide" Target="slides/slide102.xml"/><Relationship Id="rId310" Type="http://schemas.openxmlformats.org/officeDocument/2006/relationships/slide" Target="slides/slide309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331" Type="http://schemas.openxmlformats.org/officeDocument/2006/relationships/slide" Target="slides/slide330.xml"/><Relationship Id="rId352" Type="http://schemas.openxmlformats.org/officeDocument/2006/relationships/slide" Target="slides/slide351.xml"/><Relationship Id="rId373" Type="http://schemas.openxmlformats.org/officeDocument/2006/relationships/slide" Target="slides/slide372.xml"/><Relationship Id="rId394" Type="http://schemas.openxmlformats.org/officeDocument/2006/relationships/slide" Target="slides/slide393.xml"/><Relationship Id="rId408" Type="http://schemas.openxmlformats.org/officeDocument/2006/relationships/slide" Target="slides/slide407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slide" Target="slides/slide299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321" Type="http://schemas.openxmlformats.org/officeDocument/2006/relationships/slide" Target="slides/slide320.xml"/><Relationship Id="rId342" Type="http://schemas.openxmlformats.org/officeDocument/2006/relationships/slide" Target="slides/slide341.xml"/><Relationship Id="rId363" Type="http://schemas.openxmlformats.org/officeDocument/2006/relationships/slide" Target="slides/slide362.xml"/><Relationship Id="rId384" Type="http://schemas.openxmlformats.org/officeDocument/2006/relationships/slide" Target="slides/slide383.xml"/><Relationship Id="rId419" Type="http://schemas.openxmlformats.org/officeDocument/2006/relationships/slide" Target="slides/slide418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332" Type="http://schemas.openxmlformats.org/officeDocument/2006/relationships/slide" Target="slides/slide331.xml"/><Relationship Id="rId353" Type="http://schemas.openxmlformats.org/officeDocument/2006/relationships/slide" Target="slides/slide352.xml"/><Relationship Id="rId374" Type="http://schemas.openxmlformats.org/officeDocument/2006/relationships/slide" Target="slides/slide373.xml"/><Relationship Id="rId395" Type="http://schemas.openxmlformats.org/officeDocument/2006/relationships/slide" Target="slides/slide394.xml"/><Relationship Id="rId409" Type="http://schemas.openxmlformats.org/officeDocument/2006/relationships/slide" Target="slides/slide408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420" Type="http://schemas.openxmlformats.org/officeDocument/2006/relationships/slide" Target="slides/slide419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322" Type="http://schemas.openxmlformats.org/officeDocument/2006/relationships/slide" Target="slides/slide321.xml"/><Relationship Id="rId343" Type="http://schemas.openxmlformats.org/officeDocument/2006/relationships/slide" Target="slides/slide342.xml"/><Relationship Id="rId364" Type="http://schemas.openxmlformats.org/officeDocument/2006/relationships/slide" Target="slides/slide363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385" Type="http://schemas.openxmlformats.org/officeDocument/2006/relationships/slide" Target="slides/slide384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410" Type="http://schemas.openxmlformats.org/officeDocument/2006/relationships/slide" Target="slides/slide409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312" Type="http://schemas.openxmlformats.org/officeDocument/2006/relationships/slide" Target="slides/slide311.xml"/><Relationship Id="rId333" Type="http://schemas.openxmlformats.org/officeDocument/2006/relationships/slide" Target="slides/slide332.xml"/><Relationship Id="rId354" Type="http://schemas.openxmlformats.org/officeDocument/2006/relationships/slide" Target="slides/slide353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75" Type="http://schemas.openxmlformats.org/officeDocument/2006/relationships/slide" Target="slides/slide374.xml"/><Relationship Id="rId396" Type="http://schemas.openxmlformats.org/officeDocument/2006/relationships/slide" Target="slides/slide395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400" Type="http://schemas.openxmlformats.org/officeDocument/2006/relationships/slide" Target="slides/slide399.xml"/><Relationship Id="rId421" Type="http://schemas.openxmlformats.org/officeDocument/2006/relationships/slide" Target="slides/slide420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302" Type="http://schemas.openxmlformats.org/officeDocument/2006/relationships/slide" Target="slides/slide301.xml"/><Relationship Id="rId323" Type="http://schemas.openxmlformats.org/officeDocument/2006/relationships/slide" Target="slides/slide322.xml"/><Relationship Id="rId344" Type="http://schemas.openxmlformats.org/officeDocument/2006/relationships/slide" Target="slides/slide343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365" Type="http://schemas.openxmlformats.org/officeDocument/2006/relationships/slide" Target="slides/slide364.xml"/><Relationship Id="rId386" Type="http://schemas.openxmlformats.org/officeDocument/2006/relationships/slide" Target="slides/slide385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411" Type="http://schemas.openxmlformats.org/officeDocument/2006/relationships/slide" Target="slides/slide410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313" Type="http://schemas.openxmlformats.org/officeDocument/2006/relationships/slide" Target="slides/slide312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334" Type="http://schemas.openxmlformats.org/officeDocument/2006/relationships/slide" Target="slides/slide333.xml"/><Relationship Id="rId355" Type="http://schemas.openxmlformats.org/officeDocument/2006/relationships/slide" Target="slides/slide354.xml"/><Relationship Id="rId376" Type="http://schemas.openxmlformats.org/officeDocument/2006/relationships/slide" Target="slides/slide375.xml"/><Relationship Id="rId397" Type="http://schemas.openxmlformats.org/officeDocument/2006/relationships/slide" Target="slides/slide396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401" Type="http://schemas.openxmlformats.org/officeDocument/2006/relationships/slide" Target="slides/slide400.xml"/><Relationship Id="rId422" Type="http://schemas.openxmlformats.org/officeDocument/2006/relationships/slide" Target="slides/slide421.xml"/><Relationship Id="rId303" Type="http://schemas.openxmlformats.org/officeDocument/2006/relationships/slide" Target="slides/slide302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345" Type="http://schemas.openxmlformats.org/officeDocument/2006/relationships/slide" Target="slides/slide344.xml"/><Relationship Id="rId387" Type="http://schemas.openxmlformats.org/officeDocument/2006/relationships/slide" Target="slides/slide386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412" Type="http://schemas.openxmlformats.org/officeDocument/2006/relationships/slide" Target="slides/slide411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356" Type="http://schemas.openxmlformats.org/officeDocument/2006/relationships/slide" Target="slides/slide355.xml"/><Relationship Id="rId398" Type="http://schemas.openxmlformats.org/officeDocument/2006/relationships/slide" Target="slides/slide397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423" Type="http://schemas.openxmlformats.org/officeDocument/2006/relationships/notesMaster" Target="notesMasters/notesMaster1.xml"/><Relationship Id="rId258" Type="http://schemas.openxmlformats.org/officeDocument/2006/relationships/slide" Target="slides/slide257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325" Type="http://schemas.openxmlformats.org/officeDocument/2006/relationships/slide" Target="slides/slide324.xml"/><Relationship Id="rId367" Type="http://schemas.openxmlformats.org/officeDocument/2006/relationships/slide" Target="slides/slide366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336" Type="http://schemas.openxmlformats.org/officeDocument/2006/relationships/slide" Target="slides/slide335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378" Type="http://schemas.openxmlformats.org/officeDocument/2006/relationships/slide" Target="slides/slide377.xml"/><Relationship Id="rId403" Type="http://schemas.openxmlformats.org/officeDocument/2006/relationships/slide" Target="slides/slide402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347" Type="http://schemas.openxmlformats.org/officeDocument/2006/relationships/slide" Target="slides/slide346.xml"/><Relationship Id="rId44" Type="http://schemas.openxmlformats.org/officeDocument/2006/relationships/slide" Target="slides/slide43.xml"/><Relationship Id="rId86" Type="http://schemas.openxmlformats.org/officeDocument/2006/relationships/slide" Target="slides/slide85.xml"/><Relationship Id="rId151" Type="http://schemas.openxmlformats.org/officeDocument/2006/relationships/slide" Target="slides/slide150.xml"/><Relationship Id="rId389" Type="http://schemas.openxmlformats.org/officeDocument/2006/relationships/slide" Target="slides/slide388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49" Type="http://schemas.openxmlformats.org/officeDocument/2006/relationships/slide" Target="slides/slide248.xml"/><Relationship Id="rId414" Type="http://schemas.openxmlformats.org/officeDocument/2006/relationships/slide" Target="slides/slide413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316" Type="http://schemas.openxmlformats.org/officeDocument/2006/relationships/slide" Target="slides/slide315.xml"/><Relationship Id="rId55" Type="http://schemas.openxmlformats.org/officeDocument/2006/relationships/slide" Target="slides/slide54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358" Type="http://schemas.openxmlformats.org/officeDocument/2006/relationships/slide" Target="slides/slide357.xml"/><Relationship Id="rId162" Type="http://schemas.openxmlformats.org/officeDocument/2006/relationships/slide" Target="slides/slide161.xml"/><Relationship Id="rId218" Type="http://schemas.openxmlformats.org/officeDocument/2006/relationships/slide" Target="slides/slide217.xml"/><Relationship Id="rId425" Type="http://schemas.openxmlformats.org/officeDocument/2006/relationships/presProps" Target="presProps.xml"/><Relationship Id="rId271" Type="http://schemas.openxmlformats.org/officeDocument/2006/relationships/slide" Target="slides/slide270.xml"/><Relationship Id="rId24" Type="http://schemas.openxmlformats.org/officeDocument/2006/relationships/slide" Target="slides/slide23.xml"/><Relationship Id="rId66" Type="http://schemas.openxmlformats.org/officeDocument/2006/relationships/slide" Target="slides/slide65.xml"/><Relationship Id="rId131" Type="http://schemas.openxmlformats.org/officeDocument/2006/relationships/slide" Target="slides/slide130.xml"/><Relationship Id="rId327" Type="http://schemas.openxmlformats.org/officeDocument/2006/relationships/slide" Target="slides/slide326.xml"/><Relationship Id="rId369" Type="http://schemas.openxmlformats.org/officeDocument/2006/relationships/slide" Target="slides/slide368.xml"/><Relationship Id="rId173" Type="http://schemas.openxmlformats.org/officeDocument/2006/relationships/slide" Target="slides/slide172.xml"/><Relationship Id="rId229" Type="http://schemas.openxmlformats.org/officeDocument/2006/relationships/slide" Target="slides/slide228.xml"/><Relationship Id="rId380" Type="http://schemas.openxmlformats.org/officeDocument/2006/relationships/slide" Target="slides/slide379.xml"/><Relationship Id="rId240" Type="http://schemas.openxmlformats.org/officeDocument/2006/relationships/slide" Target="slides/slide239.xml"/><Relationship Id="rId35" Type="http://schemas.openxmlformats.org/officeDocument/2006/relationships/slide" Target="slides/slide34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38" Type="http://schemas.openxmlformats.org/officeDocument/2006/relationships/slide" Target="slides/slide337.xml"/><Relationship Id="rId8" Type="http://schemas.openxmlformats.org/officeDocument/2006/relationships/slide" Target="slides/slide7.xml"/><Relationship Id="rId142" Type="http://schemas.openxmlformats.org/officeDocument/2006/relationships/slide" Target="slides/slide141.xml"/><Relationship Id="rId184" Type="http://schemas.openxmlformats.org/officeDocument/2006/relationships/slide" Target="slides/slide183.xml"/><Relationship Id="rId391" Type="http://schemas.openxmlformats.org/officeDocument/2006/relationships/slide" Target="slides/slide390.xml"/><Relationship Id="rId405" Type="http://schemas.openxmlformats.org/officeDocument/2006/relationships/slide" Target="slides/slide404.xml"/><Relationship Id="rId251" Type="http://schemas.openxmlformats.org/officeDocument/2006/relationships/slide" Target="slides/slide250.xml"/><Relationship Id="rId46" Type="http://schemas.openxmlformats.org/officeDocument/2006/relationships/slide" Target="slides/slide45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349" Type="http://schemas.openxmlformats.org/officeDocument/2006/relationships/slide" Target="slides/slide348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3" Type="http://schemas.openxmlformats.org/officeDocument/2006/relationships/slide" Target="slides/slide152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360" Type="http://schemas.openxmlformats.org/officeDocument/2006/relationships/slide" Target="slides/slide359.xml"/><Relationship Id="rId416" Type="http://schemas.openxmlformats.org/officeDocument/2006/relationships/slide" Target="slides/slide415.xml"/><Relationship Id="rId220" Type="http://schemas.openxmlformats.org/officeDocument/2006/relationships/slide" Target="slides/slide219.xml"/><Relationship Id="rId15" Type="http://schemas.openxmlformats.org/officeDocument/2006/relationships/slide" Target="slides/slide14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318" Type="http://schemas.openxmlformats.org/officeDocument/2006/relationships/slide" Target="slides/slide317.xml"/><Relationship Id="rId99" Type="http://schemas.openxmlformats.org/officeDocument/2006/relationships/slide" Target="slides/slide98.xml"/><Relationship Id="rId122" Type="http://schemas.openxmlformats.org/officeDocument/2006/relationships/slide" Target="slides/slide121.xml"/><Relationship Id="rId164" Type="http://schemas.openxmlformats.org/officeDocument/2006/relationships/slide" Target="slides/slide163.xml"/><Relationship Id="rId371" Type="http://schemas.openxmlformats.org/officeDocument/2006/relationships/slide" Target="slides/slide370.xml"/><Relationship Id="rId427" Type="http://schemas.openxmlformats.org/officeDocument/2006/relationships/theme" Target="theme/theme1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73" Type="http://schemas.openxmlformats.org/officeDocument/2006/relationships/slide" Target="slides/slide272.xml"/><Relationship Id="rId329" Type="http://schemas.openxmlformats.org/officeDocument/2006/relationships/slide" Target="slides/slide328.xml"/><Relationship Id="rId68" Type="http://schemas.openxmlformats.org/officeDocument/2006/relationships/slide" Target="slides/slide67.xml"/><Relationship Id="rId133" Type="http://schemas.openxmlformats.org/officeDocument/2006/relationships/slide" Target="slides/slide132.xml"/><Relationship Id="rId175" Type="http://schemas.openxmlformats.org/officeDocument/2006/relationships/slide" Target="slides/slide174.xml"/><Relationship Id="rId340" Type="http://schemas.openxmlformats.org/officeDocument/2006/relationships/slide" Target="slides/slide339.xml"/><Relationship Id="rId200" Type="http://schemas.openxmlformats.org/officeDocument/2006/relationships/slide" Target="slides/slide199.xml"/><Relationship Id="rId382" Type="http://schemas.openxmlformats.org/officeDocument/2006/relationships/slide" Target="slides/slide381.xml"/><Relationship Id="rId242" Type="http://schemas.openxmlformats.org/officeDocument/2006/relationships/slide" Target="slides/slide241.xml"/><Relationship Id="rId284" Type="http://schemas.openxmlformats.org/officeDocument/2006/relationships/slide" Target="slides/slide283.xml"/><Relationship Id="rId37" Type="http://schemas.openxmlformats.org/officeDocument/2006/relationships/slide" Target="slides/slide36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86" Type="http://schemas.openxmlformats.org/officeDocument/2006/relationships/slide" Target="slides/slide185.xml"/><Relationship Id="rId351" Type="http://schemas.openxmlformats.org/officeDocument/2006/relationships/slide" Target="slides/slide350.xml"/><Relationship Id="rId393" Type="http://schemas.openxmlformats.org/officeDocument/2006/relationships/slide" Target="slides/slide392.xml"/><Relationship Id="rId407" Type="http://schemas.openxmlformats.org/officeDocument/2006/relationships/slide" Target="slides/slide406.xml"/><Relationship Id="rId211" Type="http://schemas.openxmlformats.org/officeDocument/2006/relationships/slide" Target="slides/slide210.xml"/><Relationship Id="rId253" Type="http://schemas.openxmlformats.org/officeDocument/2006/relationships/slide" Target="slides/slide252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48" Type="http://schemas.openxmlformats.org/officeDocument/2006/relationships/slide" Target="slides/slide47.xml"/><Relationship Id="rId113" Type="http://schemas.openxmlformats.org/officeDocument/2006/relationships/slide" Target="slides/slide112.xml"/><Relationship Id="rId320" Type="http://schemas.openxmlformats.org/officeDocument/2006/relationships/slide" Target="slides/slide319.xml"/><Relationship Id="rId155" Type="http://schemas.openxmlformats.org/officeDocument/2006/relationships/slide" Target="slides/slide154.xml"/><Relationship Id="rId197" Type="http://schemas.openxmlformats.org/officeDocument/2006/relationships/slide" Target="slides/slide196.xml"/><Relationship Id="rId362" Type="http://schemas.openxmlformats.org/officeDocument/2006/relationships/slide" Target="slides/slide361.xml"/><Relationship Id="rId418" Type="http://schemas.openxmlformats.org/officeDocument/2006/relationships/slide" Target="slides/slide417.xml"/><Relationship Id="rId222" Type="http://schemas.openxmlformats.org/officeDocument/2006/relationships/slide" Target="slides/slide221.xml"/><Relationship Id="rId264" Type="http://schemas.openxmlformats.org/officeDocument/2006/relationships/slide" Target="slides/slide263.xml"/><Relationship Id="rId17" Type="http://schemas.openxmlformats.org/officeDocument/2006/relationships/slide" Target="slides/slide16.xml"/><Relationship Id="rId59" Type="http://schemas.openxmlformats.org/officeDocument/2006/relationships/slide" Target="slides/slide58.xml"/><Relationship Id="rId124" Type="http://schemas.openxmlformats.org/officeDocument/2006/relationships/slide" Target="slides/slide12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EF25C6C1-527E-A37B-9182-6AF0F99A37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5861050" cy="3825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6E215CA6-B4DE-056F-F2DD-0672155D0F7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7661275" y="0"/>
            <a:ext cx="5861050" cy="3825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9C88F0-A9A5-4B54-AD33-F8DEF2A64269}" type="datetimeFigureOut">
              <a:rPr lang="en-ZA" smtClean="0"/>
              <a:t>2025/12/01</a:t>
            </a:fld>
            <a:endParaRPr lang="en-ZA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496C9BE8-EB47-153B-DF47-CB8E120B849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7237413"/>
            <a:ext cx="5861050" cy="3825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D153FB6-EDCF-226A-AD74-BF0D82B0821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7661275" y="7237413"/>
            <a:ext cx="5861050" cy="3825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783D2B-ABF1-4C40-9BC6-DD34737E095F}" type="slidenum">
              <a:rPr lang="en-ZA" smtClean="0"/>
              <a:t>‹N°›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38972313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861050" cy="3825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7661275" y="0"/>
            <a:ext cx="5861050" cy="3825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678109-8AD6-4F0E-8B8E-87AFBDB701AA}" type="datetimeFigureOut">
              <a:rPr lang="en-ZA" smtClean="0"/>
              <a:t>2025/12/01</a:t>
            </a:fld>
            <a:endParaRPr lang="en-ZA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4479925" y="952500"/>
            <a:ext cx="456565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ZA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1352550" y="3667125"/>
            <a:ext cx="10820400" cy="30003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ZA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7237413"/>
            <a:ext cx="5861050" cy="3825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7661275" y="7237413"/>
            <a:ext cx="5861050" cy="3825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AA589E-908B-4986-B84D-DFB34256801B}" type="slidenum">
              <a:rPr lang="en-ZA" smtClean="0"/>
              <a:t>‹N°›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45401621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796924" y="571563"/>
            <a:ext cx="10198735" cy="5683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500" b="1" i="0">
                <a:solidFill>
                  <a:srgbClr val="333333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029777" y="4267200"/>
            <a:ext cx="9472295" cy="1905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100" b="0" i="0" u="heavy">
                <a:solidFill>
                  <a:srgbClr val="ED2137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47DE2E-C6B7-45D1-9FF0-429C62206A6C}" type="datetime1">
              <a:rPr lang="en-US" smtClean="0"/>
              <a:t>12/1/2025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50" b="0" i="0">
                <a:solidFill>
                  <a:srgbClr val="333333"/>
                </a:solidFill>
                <a:latin typeface="Trebuchet MS"/>
                <a:cs typeface="Trebuchet MS"/>
              </a:defRPr>
            </a:lvl1pPr>
          </a:lstStyle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spc="75" dirty="0"/>
              <a:t>1</a:t>
            </a:r>
            <a:r>
              <a:rPr spc="-60" dirty="0"/>
              <a:t> </a:t>
            </a:r>
            <a:r>
              <a:rPr spc="-70" dirty="0"/>
              <a:t>-</a:t>
            </a:r>
            <a:r>
              <a:rPr spc="-55" dirty="0"/>
              <a:t> </a:t>
            </a:r>
            <a:fld id="{81D60167-4931-47E6-BA6A-407CBD079E47}" type="slidenum">
              <a:rPr spc="50" dirty="0"/>
              <a:t>‹N°›</a:t>
            </a:fld>
            <a:endParaRPr spc="5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500" b="1" i="0">
                <a:solidFill>
                  <a:srgbClr val="333333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100" b="0" i="0" u="heavy">
                <a:solidFill>
                  <a:srgbClr val="ED2137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FDE525-B41A-4D65-8B5E-9172FDD5CCF1}" type="datetime1">
              <a:rPr lang="en-US" smtClean="0"/>
              <a:t>12/1/2025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50" b="0" i="0">
                <a:solidFill>
                  <a:srgbClr val="333333"/>
                </a:solidFill>
                <a:latin typeface="Trebuchet MS"/>
                <a:cs typeface="Trebuchet MS"/>
              </a:defRPr>
            </a:lvl1pPr>
          </a:lstStyle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spc="75" dirty="0"/>
              <a:t>1</a:t>
            </a:r>
            <a:r>
              <a:rPr spc="-60" dirty="0"/>
              <a:t> </a:t>
            </a:r>
            <a:r>
              <a:rPr spc="-70" dirty="0"/>
              <a:t>-</a:t>
            </a:r>
            <a:r>
              <a:rPr spc="-55" dirty="0"/>
              <a:t> </a:t>
            </a:r>
            <a:fld id="{81D60167-4931-47E6-BA6A-407CBD079E47}" type="slidenum">
              <a:rPr spc="50" dirty="0"/>
              <a:t>‹N°›</a:t>
            </a:fld>
            <a:endParaRPr spc="5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500" b="1" i="0">
                <a:solidFill>
                  <a:srgbClr val="333333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76592" y="1752600"/>
            <a:ext cx="5886355" cy="50292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968902" y="1752600"/>
            <a:ext cx="5886355" cy="50292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85D701-7007-4AB3-9E34-73C5B0ED3D15}" type="datetime1">
              <a:rPr lang="en-US" smtClean="0"/>
              <a:t>12/1/2025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50" b="0" i="0">
                <a:solidFill>
                  <a:srgbClr val="333333"/>
                </a:solidFill>
                <a:latin typeface="Trebuchet MS"/>
                <a:cs typeface="Trebuchet MS"/>
              </a:defRPr>
            </a:lvl1pPr>
          </a:lstStyle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spc="75" dirty="0"/>
              <a:t>1</a:t>
            </a:r>
            <a:r>
              <a:rPr spc="-60" dirty="0"/>
              <a:t> </a:t>
            </a:r>
            <a:r>
              <a:rPr spc="-70" dirty="0"/>
              <a:t>-</a:t>
            </a:r>
            <a:r>
              <a:rPr spc="-55" dirty="0"/>
              <a:t> </a:t>
            </a:r>
            <a:fld id="{81D60167-4931-47E6-BA6A-407CBD079E47}" type="slidenum">
              <a:rPr spc="50" dirty="0"/>
              <a:t>‹N°›</a:t>
            </a:fld>
            <a:endParaRPr spc="50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500" b="1" i="0">
                <a:solidFill>
                  <a:srgbClr val="333333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1E9E91-6D30-449F-97B3-89FF60D46CAD}" type="datetime1">
              <a:rPr lang="en-US" smtClean="0"/>
              <a:t>12/1/2025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50" b="0" i="0">
                <a:solidFill>
                  <a:srgbClr val="333333"/>
                </a:solidFill>
                <a:latin typeface="Trebuchet MS"/>
                <a:cs typeface="Trebuchet MS"/>
              </a:defRPr>
            </a:lvl1pPr>
          </a:lstStyle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spc="75" dirty="0"/>
              <a:t>1</a:t>
            </a:r>
            <a:r>
              <a:rPr spc="-60" dirty="0"/>
              <a:t> </a:t>
            </a:r>
            <a:r>
              <a:rPr spc="-70" dirty="0"/>
              <a:t>-</a:t>
            </a:r>
            <a:r>
              <a:rPr spc="-55" dirty="0"/>
              <a:t> </a:t>
            </a:r>
            <a:fld id="{81D60167-4931-47E6-BA6A-407CBD079E47}" type="slidenum">
              <a:rPr spc="50" dirty="0"/>
              <a:t>‹N°›</a:t>
            </a:fld>
            <a:endParaRPr spc="5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4407281" y="1508124"/>
            <a:ext cx="1632585" cy="1095375"/>
          </a:xfrm>
          <a:custGeom>
            <a:avLst/>
            <a:gdLst/>
            <a:ahLst/>
            <a:cxnLst/>
            <a:rect l="l" t="t" r="r" b="b"/>
            <a:pathLst>
              <a:path w="1632585" h="1095375">
                <a:moveTo>
                  <a:pt x="1632064" y="0"/>
                </a:moveTo>
                <a:lnTo>
                  <a:pt x="0" y="0"/>
                </a:lnTo>
                <a:lnTo>
                  <a:pt x="0" y="1094854"/>
                </a:lnTo>
                <a:lnTo>
                  <a:pt x="2590" y="1094854"/>
                </a:lnTo>
                <a:lnTo>
                  <a:pt x="1176426" y="1093546"/>
                </a:lnTo>
                <a:lnTo>
                  <a:pt x="1510588" y="1092898"/>
                </a:lnTo>
                <a:lnTo>
                  <a:pt x="5321" y="1090828"/>
                </a:lnTo>
                <a:lnTo>
                  <a:pt x="2590" y="1090815"/>
                </a:lnTo>
                <a:lnTo>
                  <a:pt x="5321" y="1090815"/>
                </a:lnTo>
                <a:lnTo>
                  <a:pt x="5321" y="101866"/>
                </a:lnTo>
                <a:lnTo>
                  <a:pt x="36918" y="102349"/>
                </a:lnTo>
                <a:lnTo>
                  <a:pt x="425691" y="104063"/>
                </a:lnTo>
                <a:lnTo>
                  <a:pt x="1129588" y="104228"/>
                </a:lnTo>
                <a:lnTo>
                  <a:pt x="1562100" y="102704"/>
                </a:lnTo>
                <a:lnTo>
                  <a:pt x="1621764" y="101892"/>
                </a:lnTo>
                <a:lnTo>
                  <a:pt x="1625955" y="101600"/>
                </a:lnTo>
                <a:lnTo>
                  <a:pt x="1621764" y="101307"/>
                </a:lnTo>
                <a:lnTo>
                  <a:pt x="1609445" y="101028"/>
                </a:lnTo>
                <a:lnTo>
                  <a:pt x="1527886" y="100215"/>
                </a:lnTo>
                <a:lnTo>
                  <a:pt x="1129588" y="98856"/>
                </a:lnTo>
                <a:lnTo>
                  <a:pt x="425691" y="98996"/>
                </a:lnTo>
                <a:lnTo>
                  <a:pt x="64236" y="100482"/>
                </a:lnTo>
                <a:lnTo>
                  <a:pt x="5321" y="101307"/>
                </a:lnTo>
                <a:lnTo>
                  <a:pt x="5321" y="7150"/>
                </a:lnTo>
                <a:lnTo>
                  <a:pt x="1626730" y="7150"/>
                </a:lnTo>
                <a:lnTo>
                  <a:pt x="1626831" y="66205"/>
                </a:lnTo>
                <a:lnTo>
                  <a:pt x="1626933" y="126187"/>
                </a:lnTo>
                <a:lnTo>
                  <a:pt x="1627035" y="184708"/>
                </a:lnTo>
                <a:lnTo>
                  <a:pt x="1627136" y="241731"/>
                </a:lnTo>
                <a:lnTo>
                  <a:pt x="1627238" y="297243"/>
                </a:lnTo>
                <a:lnTo>
                  <a:pt x="1627339" y="351193"/>
                </a:lnTo>
                <a:lnTo>
                  <a:pt x="1627428" y="403542"/>
                </a:lnTo>
                <a:lnTo>
                  <a:pt x="1627517" y="454279"/>
                </a:lnTo>
                <a:lnTo>
                  <a:pt x="1627593" y="503339"/>
                </a:lnTo>
                <a:lnTo>
                  <a:pt x="1627670" y="550710"/>
                </a:lnTo>
                <a:lnTo>
                  <a:pt x="1627797" y="640207"/>
                </a:lnTo>
                <a:lnTo>
                  <a:pt x="1627898" y="1092898"/>
                </a:lnTo>
                <a:lnTo>
                  <a:pt x="1627949" y="1093546"/>
                </a:lnTo>
                <a:lnTo>
                  <a:pt x="1630768" y="1085240"/>
                </a:lnTo>
                <a:lnTo>
                  <a:pt x="1630845" y="760171"/>
                </a:lnTo>
                <a:lnTo>
                  <a:pt x="1630934" y="721753"/>
                </a:lnTo>
                <a:lnTo>
                  <a:pt x="1631022" y="681456"/>
                </a:lnTo>
                <a:lnTo>
                  <a:pt x="1631124" y="640207"/>
                </a:lnTo>
                <a:lnTo>
                  <a:pt x="1631238" y="595363"/>
                </a:lnTo>
                <a:lnTo>
                  <a:pt x="1631340" y="550710"/>
                </a:lnTo>
                <a:lnTo>
                  <a:pt x="1631454" y="503339"/>
                </a:lnTo>
                <a:lnTo>
                  <a:pt x="1631556" y="454279"/>
                </a:lnTo>
                <a:lnTo>
                  <a:pt x="1631657" y="403542"/>
                </a:lnTo>
                <a:lnTo>
                  <a:pt x="1631746" y="351193"/>
                </a:lnTo>
                <a:lnTo>
                  <a:pt x="1631835" y="297243"/>
                </a:lnTo>
                <a:lnTo>
                  <a:pt x="1631911" y="241731"/>
                </a:lnTo>
                <a:lnTo>
                  <a:pt x="1631975" y="184708"/>
                </a:lnTo>
                <a:lnTo>
                  <a:pt x="1632064" y="7150"/>
                </a:lnTo>
                <a:lnTo>
                  <a:pt x="1632064" y="4813"/>
                </a:lnTo>
                <a:lnTo>
                  <a:pt x="1632064" y="4292"/>
                </a:lnTo>
                <a:lnTo>
                  <a:pt x="1632064" y="0"/>
                </a:lnTo>
                <a:close/>
              </a:path>
            </a:pathLst>
          </a:custGeom>
          <a:solidFill>
            <a:srgbClr val="DFDFD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4445863" y="1547621"/>
            <a:ext cx="114935" cy="26034"/>
          </a:xfrm>
          <a:custGeom>
            <a:avLst/>
            <a:gdLst/>
            <a:ahLst/>
            <a:cxnLst/>
            <a:rect l="l" t="t" r="r" b="b"/>
            <a:pathLst>
              <a:path w="114935" h="26034">
                <a:moveTo>
                  <a:pt x="25984" y="11277"/>
                </a:moveTo>
                <a:lnTo>
                  <a:pt x="14719" y="0"/>
                </a:lnTo>
                <a:lnTo>
                  <a:pt x="11264" y="0"/>
                </a:lnTo>
                <a:lnTo>
                  <a:pt x="0" y="11277"/>
                </a:lnTo>
                <a:lnTo>
                  <a:pt x="0" y="14719"/>
                </a:lnTo>
                <a:lnTo>
                  <a:pt x="11264" y="25984"/>
                </a:lnTo>
                <a:lnTo>
                  <a:pt x="14719" y="25984"/>
                </a:lnTo>
                <a:lnTo>
                  <a:pt x="25984" y="14719"/>
                </a:lnTo>
                <a:lnTo>
                  <a:pt x="25984" y="12992"/>
                </a:lnTo>
                <a:lnTo>
                  <a:pt x="25984" y="11277"/>
                </a:lnTo>
                <a:close/>
              </a:path>
              <a:path w="114935" h="26034">
                <a:moveTo>
                  <a:pt x="70675" y="11277"/>
                </a:moveTo>
                <a:lnTo>
                  <a:pt x="59410" y="0"/>
                </a:lnTo>
                <a:lnTo>
                  <a:pt x="55956" y="0"/>
                </a:lnTo>
                <a:lnTo>
                  <a:pt x="44691" y="11277"/>
                </a:lnTo>
                <a:lnTo>
                  <a:pt x="44691" y="14719"/>
                </a:lnTo>
                <a:lnTo>
                  <a:pt x="55956" y="25984"/>
                </a:lnTo>
                <a:lnTo>
                  <a:pt x="59410" y="25984"/>
                </a:lnTo>
                <a:lnTo>
                  <a:pt x="70675" y="14719"/>
                </a:lnTo>
                <a:lnTo>
                  <a:pt x="70675" y="12992"/>
                </a:lnTo>
                <a:lnTo>
                  <a:pt x="70675" y="11277"/>
                </a:lnTo>
                <a:close/>
              </a:path>
              <a:path w="114935" h="26034">
                <a:moveTo>
                  <a:pt x="114719" y="11277"/>
                </a:moveTo>
                <a:lnTo>
                  <a:pt x="103454" y="0"/>
                </a:lnTo>
                <a:lnTo>
                  <a:pt x="99999" y="0"/>
                </a:lnTo>
                <a:lnTo>
                  <a:pt x="88734" y="11277"/>
                </a:lnTo>
                <a:lnTo>
                  <a:pt x="88734" y="14719"/>
                </a:lnTo>
                <a:lnTo>
                  <a:pt x="99999" y="25984"/>
                </a:lnTo>
                <a:lnTo>
                  <a:pt x="103454" y="25984"/>
                </a:lnTo>
                <a:lnTo>
                  <a:pt x="114719" y="14719"/>
                </a:lnTo>
                <a:lnTo>
                  <a:pt x="114719" y="12992"/>
                </a:lnTo>
                <a:lnTo>
                  <a:pt x="114719" y="11277"/>
                </a:lnTo>
                <a:close/>
              </a:path>
            </a:pathLst>
          </a:custGeom>
          <a:solidFill>
            <a:srgbClr val="DFDFDF">
              <a:alpha val="2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4547590" y="1723275"/>
            <a:ext cx="1341120" cy="784225"/>
          </a:xfrm>
          <a:custGeom>
            <a:avLst/>
            <a:gdLst/>
            <a:ahLst/>
            <a:cxnLst/>
            <a:rect l="l" t="t" r="r" b="b"/>
            <a:pathLst>
              <a:path w="1341120" h="784225">
                <a:moveTo>
                  <a:pt x="231127" y="580224"/>
                </a:moveTo>
                <a:lnTo>
                  <a:pt x="27152" y="580224"/>
                </a:lnTo>
                <a:lnTo>
                  <a:pt x="27152" y="784199"/>
                </a:lnTo>
                <a:lnTo>
                  <a:pt x="231127" y="784199"/>
                </a:lnTo>
                <a:lnTo>
                  <a:pt x="231127" y="580224"/>
                </a:lnTo>
                <a:close/>
              </a:path>
              <a:path w="1341120" h="784225">
                <a:moveTo>
                  <a:pt x="433933" y="0"/>
                </a:moveTo>
                <a:lnTo>
                  <a:pt x="0" y="0"/>
                </a:lnTo>
                <a:lnTo>
                  <a:pt x="0" y="433933"/>
                </a:lnTo>
                <a:lnTo>
                  <a:pt x="433933" y="433933"/>
                </a:lnTo>
                <a:lnTo>
                  <a:pt x="433933" y="0"/>
                </a:lnTo>
                <a:close/>
              </a:path>
              <a:path w="1341120" h="784225">
                <a:moveTo>
                  <a:pt x="601014" y="580224"/>
                </a:moveTo>
                <a:lnTo>
                  <a:pt x="397040" y="580224"/>
                </a:lnTo>
                <a:lnTo>
                  <a:pt x="397040" y="784199"/>
                </a:lnTo>
                <a:lnTo>
                  <a:pt x="601014" y="784199"/>
                </a:lnTo>
                <a:lnTo>
                  <a:pt x="601014" y="580224"/>
                </a:lnTo>
                <a:close/>
              </a:path>
              <a:path w="1341120" h="784225">
                <a:moveTo>
                  <a:pt x="954913" y="364566"/>
                </a:moveTo>
                <a:lnTo>
                  <a:pt x="949109" y="363689"/>
                </a:lnTo>
                <a:lnTo>
                  <a:pt x="943254" y="363347"/>
                </a:lnTo>
                <a:lnTo>
                  <a:pt x="937374" y="363524"/>
                </a:lnTo>
                <a:lnTo>
                  <a:pt x="856183" y="362089"/>
                </a:lnTo>
                <a:lnTo>
                  <a:pt x="818311" y="361810"/>
                </a:lnTo>
                <a:lnTo>
                  <a:pt x="731583" y="361708"/>
                </a:lnTo>
                <a:lnTo>
                  <a:pt x="606653" y="362191"/>
                </a:lnTo>
                <a:lnTo>
                  <a:pt x="525665" y="363524"/>
                </a:lnTo>
                <a:lnTo>
                  <a:pt x="519785" y="363347"/>
                </a:lnTo>
                <a:lnTo>
                  <a:pt x="513930" y="363689"/>
                </a:lnTo>
                <a:lnTo>
                  <a:pt x="508127" y="364566"/>
                </a:lnTo>
                <a:lnTo>
                  <a:pt x="513930" y="365518"/>
                </a:lnTo>
                <a:lnTo>
                  <a:pt x="519772" y="365912"/>
                </a:lnTo>
                <a:lnTo>
                  <a:pt x="525665" y="365734"/>
                </a:lnTo>
                <a:lnTo>
                  <a:pt x="606945" y="367169"/>
                </a:lnTo>
                <a:lnTo>
                  <a:pt x="644893" y="367436"/>
                </a:lnTo>
                <a:lnTo>
                  <a:pt x="731583" y="367550"/>
                </a:lnTo>
                <a:lnTo>
                  <a:pt x="889444" y="366636"/>
                </a:lnTo>
                <a:lnTo>
                  <a:pt x="937374" y="365734"/>
                </a:lnTo>
                <a:lnTo>
                  <a:pt x="943267" y="365912"/>
                </a:lnTo>
                <a:lnTo>
                  <a:pt x="949109" y="365518"/>
                </a:lnTo>
                <a:lnTo>
                  <a:pt x="954913" y="364566"/>
                </a:lnTo>
                <a:close/>
              </a:path>
              <a:path w="1341120" h="784225">
                <a:moveTo>
                  <a:pt x="970775" y="580224"/>
                </a:moveTo>
                <a:lnTo>
                  <a:pt x="766787" y="580224"/>
                </a:lnTo>
                <a:lnTo>
                  <a:pt x="766787" y="784199"/>
                </a:lnTo>
                <a:lnTo>
                  <a:pt x="970775" y="784199"/>
                </a:lnTo>
                <a:lnTo>
                  <a:pt x="970775" y="580224"/>
                </a:lnTo>
                <a:close/>
              </a:path>
              <a:path w="1341120" h="784225">
                <a:moveTo>
                  <a:pt x="1254252" y="203314"/>
                </a:moveTo>
                <a:lnTo>
                  <a:pt x="1253909" y="203314"/>
                </a:lnTo>
                <a:lnTo>
                  <a:pt x="1253909" y="202044"/>
                </a:lnTo>
                <a:lnTo>
                  <a:pt x="1155319" y="202044"/>
                </a:lnTo>
                <a:lnTo>
                  <a:pt x="1155319" y="200774"/>
                </a:lnTo>
                <a:lnTo>
                  <a:pt x="616483" y="200774"/>
                </a:lnTo>
                <a:lnTo>
                  <a:pt x="616483" y="202044"/>
                </a:lnTo>
                <a:lnTo>
                  <a:pt x="517829" y="202044"/>
                </a:lnTo>
                <a:lnTo>
                  <a:pt x="517829" y="203314"/>
                </a:lnTo>
                <a:lnTo>
                  <a:pt x="517486" y="203314"/>
                </a:lnTo>
                <a:lnTo>
                  <a:pt x="517486" y="204584"/>
                </a:lnTo>
                <a:lnTo>
                  <a:pt x="614743" y="204584"/>
                </a:lnTo>
                <a:lnTo>
                  <a:pt x="614743" y="205854"/>
                </a:lnTo>
                <a:lnTo>
                  <a:pt x="1157046" y="205854"/>
                </a:lnTo>
                <a:lnTo>
                  <a:pt x="1157046" y="204584"/>
                </a:lnTo>
                <a:lnTo>
                  <a:pt x="1254252" y="204584"/>
                </a:lnTo>
                <a:lnTo>
                  <a:pt x="1254252" y="203314"/>
                </a:lnTo>
                <a:close/>
              </a:path>
              <a:path w="1341120" h="784225">
                <a:moveTo>
                  <a:pt x="1263230" y="283324"/>
                </a:moveTo>
                <a:lnTo>
                  <a:pt x="1226273" y="283324"/>
                </a:lnTo>
                <a:lnTo>
                  <a:pt x="1226273" y="282054"/>
                </a:lnTo>
                <a:lnTo>
                  <a:pt x="1058989" y="282054"/>
                </a:lnTo>
                <a:lnTo>
                  <a:pt x="1058989" y="280784"/>
                </a:lnTo>
                <a:lnTo>
                  <a:pt x="719429" y="280784"/>
                </a:lnTo>
                <a:lnTo>
                  <a:pt x="719429" y="282054"/>
                </a:lnTo>
                <a:lnTo>
                  <a:pt x="550265" y="282054"/>
                </a:lnTo>
                <a:lnTo>
                  <a:pt x="550265" y="283324"/>
                </a:lnTo>
                <a:lnTo>
                  <a:pt x="508533" y="283324"/>
                </a:lnTo>
                <a:lnTo>
                  <a:pt x="508533" y="284594"/>
                </a:lnTo>
                <a:lnTo>
                  <a:pt x="545160" y="284594"/>
                </a:lnTo>
                <a:lnTo>
                  <a:pt x="545160" y="285864"/>
                </a:lnTo>
                <a:lnTo>
                  <a:pt x="722274" y="285864"/>
                </a:lnTo>
                <a:lnTo>
                  <a:pt x="722274" y="287134"/>
                </a:lnTo>
                <a:lnTo>
                  <a:pt x="1049553" y="287134"/>
                </a:lnTo>
                <a:lnTo>
                  <a:pt x="1049553" y="285864"/>
                </a:lnTo>
                <a:lnTo>
                  <a:pt x="1226591" y="285864"/>
                </a:lnTo>
                <a:lnTo>
                  <a:pt x="1226591" y="284594"/>
                </a:lnTo>
                <a:lnTo>
                  <a:pt x="1263230" y="284594"/>
                </a:lnTo>
                <a:lnTo>
                  <a:pt x="1263230" y="283324"/>
                </a:lnTo>
                <a:close/>
              </a:path>
              <a:path w="1341120" h="784225">
                <a:moveTo>
                  <a:pt x="1263484" y="122034"/>
                </a:moveTo>
                <a:lnTo>
                  <a:pt x="1203591" y="122034"/>
                </a:lnTo>
                <a:lnTo>
                  <a:pt x="1203591" y="120764"/>
                </a:lnTo>
                <a:lnTo>
                  <a:pt x="1024940" y="120764"/>
                </a:lnTo>
                <a:lnTo>
                  <a:pt x="1024940" y="119494"/>
                </a:lnTo>
                <a:lnTo>
                  <a:pt x="720153" y="119494"/>
                </a:lnTo>
                <a:lnTo>
                  <a:pt x="720153" y="120764"/>
                </a:lnTo>
                <a:lnTo>
                  <a:pt x="543331" y="120764"/>
                </a:lnTo>
                <a:lnTo>
                  <a:pt x="543331" y="122034"/>
                </a:lnTo>
                <a:lnTo>
                  <a:pt x="508254" y="122034"/>
                </a:lnTo>
                <a:lnTo>
                  <a:pt x="508254" y="123304"/>
                </a:lnTo>
                <a:lnTo>
                  <a:pt x="544741" y="123304"/>
                </a:lnTo>
                <a:lnTo>
                  <a:pt x="544741" y="124574"/>
                </a:lnTo>
                <a:lnTo>
                  <a:pt x="708393" y="124574"/>
                </a:lnTo>
                <a:lnTo>
                  <a:pt x="708393" y="125844"/>
                </a:lnTo>
                <a:lnTo>
                  <a:pt x="1063447" y="125844"/>
                </a:lnTo>
                <a:lnTo>
                  <a:pt x="1063447" y="124574"/>
                </a:lnTo>
                <a:lnTo>
                  <a:pt x="1227023" y="124574"/>
                </a:lnTo>
                <a:lnTo>
                  <a:pt x="1227023" y="123304"/>
                </a:lnTo>
                <a:lnTo>
                  <a:pt x="1263484" y="123304"/>
                </a:lnTo>
                <a:lnTo>
                  <a:pt x="1263484" y="122034"/>
                </a:lnTo>
                <a:close/>
              </a:path>
              <a:path w="1341120" h="784225">
                <a:moveTo>
                  <a:pt x="1340650" y="580224"/>
                </a:moveTo>
                <a:lnTo>
                  <a:pt x="1136675" y="580224"/>
                </a:lnTo>
                <a:lnTo>
                  <a:pt x="1136675" y="784199"/>
                </a:lnTo>
                <a:lnTo>
                  <a:pt x="1340650" y="784199"/>
                </a:lnTo>
                <a:lnTo>
                  <a:pt x="1340650" y="580224"/>
                </a:lnTo>
                <a:close/>
              </a:path>
            </a:pathLst>
          </a:custGeom>
          <a:solidFill>
            <a:srgbClr val="DFDFD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9" name="bg object 1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692855" y="852411"/>
            <a:ext cx="853711" cy="1131351"/>
          </a:xfrm>
          <a:prstGeom prst="rect">
            <a:avLst/>
          </a:prstGeom>
        </p:spPr>
      </p:pic>
      <p:pic>
        <p:nvPicPr>
          <p:cNvPr id="20" name="bg object 2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316864" y="618813"/>
            <a:ext cx="98479" cy="178381"/>
          </a:xfrm>
          <a:prstGeom prst="rect">
            <a:avLst/>
          </a:prstGeom>
        </p:spPr>
      </p:pic>
      <p:pic>
        <p:nvPicPr>
          <p:cNvPr id="21" name="bg object 2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016263" y="618294"/>
            <a:ext cx="98315" cy="178901"/>
          </a:xfrm>
          <a:prstGeom prst="rect">
            <a:avLst/>
          </a:prstGeom>
        </p:spPr>
      </p:pic>
      <p:sp>
        <p:nvSpPr>
          <p:cNvPr id="22" name="bg object 22"/>
          <p:cNvSpPr/>
          <p:nvPr/>
        </p:nvSpPr>
        <p:spPr>
          <a:xfrm>
            <a:off x="7886954" y="425627"/>
            <a:ext cx="664210" cy="542290"/>
          </a:xfrm>
          <a:custGeom>
            <a:avLst/>
            <a:gdLst/>
            <a:ahLst/>
            <a:cxnLst/>
            <a:rect l="l" t="t" r="r" b="b"/>
            <a:pathLst>
              <a:path w="664209" h="542290">
                <a:moveTo>
                  <a:pt x="54686" y="42341"/>
                </a:moveTo>
                <a:lnTo>
                  <a:pt x="53822" y="40233"/>
                </a:lnTo>
                <a:lnTo>
                  <a:pt x="50317" y="36728"/>
                </a:lnTo>
                <a:lnTo>
                  <a:pt x="48209" y="35852"/>
                </a:lnTo>
                <a:lnTo>
                  <a:pt x="43256" y="35852"/>
                </a:lnTo>
                <a:lnTo>
                  <a:pt x="41135" y="36728"/>
                </a:lnTo>
                <a:lnTo>
                  <a:pt x="37642" y="40233"/>
                </a:lnTo>
                <a:lnTo>
                  <a:pt x="36766" y="42341"/>
                </a:lnTo>
                <a:lnTo>
                  <a:pt x="36766" y="47294"/>
                </a:lnTo>
                <a:lnTo>
                  <a:pt x="37642" y="49415"/>
                </a:lnTo>
                <a:lnTo>
                  <a:pt x="41135" y="52908"/>
                </a:lnTo>
                <a:lnTo>
                  <a:pt x="43256" y="53784"/>
                </a:lnTo>
                <a:lnTo>
                  <a:pt x="48209" y="53784"/>
                </a:lnTo>
                <a:lnTo>
                  <a:pt x="50317" y="52908"/>
                </a:lnTo>
                <a:lnTo>
                  <a:pt x="53822" y="49415"/>
                </a:lnTo>
                <a:lnTo>
                  <a:pt x="54686" y="47294"/>
                </a:lnTo>
                <a:lnTo>
                  <a:pt x="54686" y="44818"/>
                </a:lnTo>
                <a:lnTo>
                  <a:pt x="54686" y="42341"/>
                </a:lnTo>
                <a:close/>
              </a:path>
              <a:path w="664209" h="542290">
                <a:moveTo>
                  <a:pt x="86918" y="42379"/>
                </a:moveTo>
                <a:lnTo>
                  <a:pt x="86055" y="40297"/>
                </a:lnTo>
                <a:lnTo>
                  <a:pt x="82600" y="36855"/>
                </a:lnTo>
                <a:lnTo>
                  <a:pt x="80518" y="35991"/>
                </a:lnTo>
                <a:lnTo>
                  <a:pt x="75641" y="35991"/>
                </a:lnTo>
                <a:lnTo>
                  <a:pt x="73558" y="36855"/>
                </a:lnTo>
                <a:lnTo>
                  <a:pt x="70104" y="40297"/>
                </a:lnTo>
                <a:lnTo>
                  <a:pt x="69240" y="42379"/>
                </a:lnTo>
                <a:lnTo>
                  <a:pt x="69240" y="47256"/>
                </a:lnTo>
                <a:lnTo>
                  <a:pt x="70104" y="49339"/>
                </a:lnTo>
                <a:lnTo>
                  <a:pt x="73558" y="52793"/>
                </a:lnTo>
                <a:lnTo>
                  <a:pt x="75641" y="53657"/>
                </a:lnTo>
                <a:lnTo>
                  <a:pt x="80518" y="53657"/>
                </a:lnTo>
                <a:lnTo>
                  <a:pt x="82600" y="52793"/>
                </a:lnTo>
                <a:lnTo>
                  <a:pt x="86055" y="49339"/>
                </a:lnTo>
                <a:lnTo>
                  <a:pt x="86918" y="47256"/>
                </a:lnTo>
                <a:lnTo>
                  <a:pt x="86918" y="44818"/>
                </a:lnTo>
                <a:lnTo>
                  <a:pt x="86918" y="42379"/>
                </a:lnTo>
                <a:close/>
              </a:path>
              <a:path w="664209" h="542290">
                <a:moveTo>
                  <a:pt x="119392" y="42341"/>
                </a:moveTo>
                <a:lnTo>
                  <a:pt x="118516" y="40233"/>
                </a:lnTo>
                <a:lnTo>
                  <a:pt x="115011" y="36728"/>
                </a:lnTo>
                <a:lnTo>
                  <a:pt x="112903" y="35852"/>
                </a:lnTo>
                <a:lnTo>
                  <a:pt x="107950" y="35852"/>
                </a:lnTo>
                <a:lnTo>
                  <a:pt x="105841" y="36728"/>
                </a:lnTo>
                <a:lnTo>
                  <a:pt x="102336" y="40233"/>
                </a:lnTo>
                <a:lnTo>
                  <a:pt x="101460" y="42341"/>
                </a:lnTo>
                <a:lnTo>
                  <a:pt x="101460" y="47294"/>
                </a:lnTo>
                <a:lnTo>
                  <a:pt x="102336" y="49415"/>
                </a:lnTo>
                <a:lnTo>
                  <a:pt x="105841" y="52908"/>
                </a:lnTo>
                <a:lnTo>
                  <a:pt x="107950" y="53784"/>
                </a:lnTo>
                <a:lnTo>
                  <a:pt x="112903" y="53784"/>
                </a:lnTo>
                <a:lnTo>
                  <a:pt x="115011" y="52908"/>
                </a:lnTo>
                <a:lnTo>
                  <a:pt x="118516" y="49415"/>
                </a:lnTo>
                <a:lnTo>
                  <a:pt x="119392" y="47294"/>
                </a:lnTo>
                <a:lnTo>
                  <a:pt x="119392" y="44818"/>
                </a:lnTo>
                <a:lnTo>
                  <a:pt x="119392" y="42341"/>
                </a:lnTo>
                <a:close/>
              </a:path>
              <a:path w="664209" h="542290">
                <a:moveTo>
                  <a:pt x="378460" y="148107"/>
                </a:moveTo>
                <a:lnTo>
                  <a:pt x="362267" y="186436"/>
                </a:lnTo>
                <a:lnTo>
                  <a:pt x="345986" y="228498"/>
                </a:lnTo>
                <a:lnTo>
                  <a:pt x="326491" y="280111"/>
                </a:lnTo>
                <a:lnTo>
                  <a:pt x="307327" y="331889"/>
                </a:lnTo>
                <a:lnTo>
                  <a:pt x="291998" y="374370"/>
                </a:lnTo>
                <a:lnTo>
                  <a:pt x="278930" y="413664"/>
                </a:lnTo>
                <a:lnTo>
                  <a:pt x="283781" y="403567"/>
                </a:lnTo>
                <a:lnTo>
                  <a:pt x="311365" y="333273"/>
                </a:lnTo>
                <a:lnTo>
                  <a:pt x="330898" y="281673"/>
                </a:lnTo>
                <a:lnTo>
                  <a:pt x="350139" y="229958"/>
                </a:lnTo>
                <a:lnTo>
                  <a:pt x="365493" y="187604"/>
                </a:lnTo>
                <a:lnTo>
                  <a:pt x="378460" y="148107"/>
                </a:lnTo>
                <a:close/>
              </a:path>
              <a:path w="664209" h="542290">
                <a:moveTo>
                  <a:pt x="663765" y="0"/>
                </a:moveTo>
                <a:lnTo>
                  <a:pt x="0" y="0"/>
                </a:lnTo>
                <a:lnTo>
                  <a:pt x="0" y="541896"/>
                </a:lnTo>
                <a:lnTo>
                  <a:pt x="2070" y="541896"/>
                </a:lnTo>
                <a:lnTo>
                  <a:pt x="300583" y="541248"/>
                </a:lnTo>
                <a:lnTo>
                  <a:pt x="614260" y="540207"/>
                </a:lnTo>
                <a:lnTo>
                  <a:pt x="4152" y="539178"/>
                </a:lnTo>
                <a:lnTo>
                  <a:pt x="2070" y="539165"/>
                </a:lnTo>
                <a:lnTo>
                  <a:pt x="4152" y="539165"/>
                </a:lnTo>
                <a:lnTo>
                  <a:pt x="4152" y="6108"/>
                </a:lnTo>
                <a:lnTo>
                  <a:pt x="659358" y="6108"/>
                </a:lnTo>
                <a:lnTo>
                  <a:pt x="659688" y="63538"/>
                </a:lnTo>
                <a:lnTo>
                  <a:pt x="659777" y="83642"/>
                </a:lnTo>
                <a:lnTo>
                  <a:pt x="630288" y="83642"/>
                </a:lnTo>
                <a:lnTo>
                  <a:pt x="630288" y="82372"/>
                </a:lnTo>
                <a:lnTo>
                  <a:pt x="342671" y="82372"/>
                </a:lnTo>
                <a:lnTo>
                  <a:pt x="342671" y="81102"/>
                </a:lnTo>
                <a:lnTo>
                  <a:pt x="323545" y="81102"/>
                </a:lnTo>
                <a:lnTo>
                  <a:pt x="323545" y="82372"/>
                </a:lnTo>
                <a:lnTo>
                  <a:pt x="35839" y="82372"/>
                </a:lnTo>
                <a:lnTo>
                  <a:pt x="35839" y="83642"/>
                </a:lnTo>
                <a:lnTo>
                  <a:pt x="4191" y="83642"/>
                </a:lnTo>
                <a:lnTo>
                  <a:pt x="4191" y="84912"/>
                </a:lnTo>
                <a:lnTo>
                  <a:pt x="87210" y="84912"/>
                </a:lnTo>
                <a:lnTo>
                  <a:pt x="87210" y="86182"/>
                </a:lnTo>
                <a:lnTo>
                  <a:pt x="578942" y="86182"/>
                </a:lnTo>
                <a:lnTo>
                  <a:pt x="578942" y="84912"/>
                </a:lnTo>
                <a:lnTo>
                  <a:pt x="659777" y="84912"/>
                </a:lnTo>
                <a:lnTo>
                  <a:pt x="660133" y="173888"/>
                </a:lnTo>
                <a:lnTo>
                  <a:pt x="660260" y="224574"/>
                </a:lnTo>
                <a:lnTo>
                  <a:pt x="660349" y="355600"/>
                </a:lnTo>
                <a:lnTo>
                  <a:pt x="660387" y="541769"/>
                </a:lnTo>
                <a:lnTo>
                  <a:pt x="662724" y="536448"/>
                </a:lnTo>
                <a:lnTo>
                  <a:pt x="662838" y="355600"/>
                </a:lnTo>
                <a:lnTo>
                  <a:pt x="663168" y="270510"/>
                </a:lnTo>
                <a:lnTo>
                  <a:pt x="663498" y="172046"/>
                </a:lnTo>
                <a:lnTo>
                  <a:pt x="663625" y="120154"/>
                </a:lnTo>
                <a:lnTo>
                  <a:pt x="663752" y="6108"/>
                </a:lnTo>
                <a:lnTo>
                  <a:pt x="663752" y="4152"/>
                </a:lnTo>
                <a:lnTo>
                  <a:pt x="663752" y="3771"/>
                </a:lnTo>
                <a:lnTo>
                  <a:pt x="663765" y="0"/>
                </a:lnTo>
                <a:close/>
              </a:path>
            </a:pathLst>
          </a:custGeom>
          <a:solidFill>
            <a:srgbClr val="DFDFD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bg object 23"/>
          <p:cNvSpPr/>
          <p:nvPr/>
        </p:nvSpPr>
        <p:spPr>
          <a:xfrm>
            <a:off x="5744159" y="684428"/>
            <a:ext cx="1529715" cy="624205"/>
          </a:xfrm>
          <a:custGeom>
            <a:avLst/>
            <a:gdLst/>
            <a:ahLst/>
            <a:cxnLst/>
            <a:rect l="l" t="t" r="r" b="b"/>
            <a:pathLst>
              <a:path w="1529715" h="624205">
                <a:moveTo>
                  <a:pt x="1529168" y="0"/>
                </a:moveTo>
                <a:lnTo>
                  <a:pt x="0" y="0"/>
                </a:lnTo>
                <a:lnTo>
                  <a:pt x="0" y="624141"/>
                </a:lnTo>
                <a:lnTo>
                  <a:pt x="2336" y="624141"/>
                </a:lnTo>
                <a:lnTo>
                  <a:pt x="549833" y="623620"/>
                </a:lnTo>
                <a:lnTo>
                  <a:pt x="1097318" y="623100"/>
                </a:lnTo>
                <a:lnTo>
                  <a:pt x="5194" y="621296"/>
                </a:lnTo>
                <a:lnTo>
                  <a:pt x="2857" y="621284"/>
                </a:lnTo>
                <a:lnTo>
                  <a:pt x="5194" y="621284"/>
                </a:lnTo>
                <a:lnTo>
                  <a:pt x="5194" y="88214"/>
                </a:lnTo>
                <a:lnTo>
                  <a:pt x="5194" y="7150"/>
                </a:lnTo>
                <a:lnTo>
                  <a:pt x="1527225" y="6375"/>
                </a:lnTo>
                <a:lnTo>
                  <a:pt x="1527238" y="7150"/>
                </a:lnTo>
                <a:lnTo>
                  <a:pt x="1527492" y="67132"/>
                </a:lnTo>
                <a:lnTo>
                  <a:pt x="1527568" y="88201"/>
                </a:lnTo>
                <a:lnTo>
                  <a:pt x="1523403" y="87960"/>
                </a:lnTo>
                <a:lnTo>
                  <a:pt x="1489062" y="87477"/>
                </a:lnTo>
                <a:lnTo>
                  <a:pt x="1080960" y="86080"/>
                </a:lnTo>
                <a:lnTo>
                  <a:pt x="256451" y="86474"/>
                </a:lnTo>
                <a:lnTo>
                  <a:pt x="22758" y="87718"/>
                </a:lnTo>
                <a:lnTo>
                  <a:pt x="5194" y="88214"/>
                </a:lnTo>
                <a:lnTo>
                  <a:pt x="9664" y="88493"/>
                </a:lnTo>
                <a:lnTo>
                  <a:pt x="72948" y="89268"/>
                </a:lnTo>
                <a:lnTo>
                  <a:pt x="525868" y="90563"/>
                </a:lnTo>
                <a:lnTo>
                  <a:pt x="1276667" y="90030"/>
                </a:lnTo>
                <a:lnTo>
                  <a:pt x="1510322" y="88722"/>
                </a:lnTo>
                <a:lnTo>
                  <a:pt x="1527568" y="88226"/>
                </a:lnTo>
                <a:lnTo>
                  <a:pt x="1527708" y="126758"/>
                </a:lnTo>
                <a:lnTo>
                  <a:pt x="1527860" y="183349"/>
                </a:lnTo>
                <a:lnTo>
                  <a:pt x="1527975" y="237210"/>
                </a:lnTo>
                <a:lnTo>
                  <a:pt x="1528089" y="420751"/>
                </a:lnTo>
                <a:lnTo>
                  <a:pt x="1528127" y="620242"/>
                </a:lnTo>
                <a:lnTo>
                  <a:pt x="1528229" y="621284"/>
                </a:lnTo>
                <a:lnTo>
                  <a:pt x="1528267" y="620242"/>
                </a:lnTo>
                <a:lnTo>
                  <a:pt x="1528368" y="420751"/>
                </a:lnTo>
                <a:lnTo>
                  <a:pt x="1528483" y="379818"/>
                </a:lnTo>
                <a:lnTo>
                  <a:pt x="1528749" y="287832"/>
                </a:lnTo>
                <a:lnTo>
                  <a:pt x="1528864" y="237210"/>
                </a:lnTo>
                <a:lnTo>
                  <a:pt x="1528991" y="183489"/>
                </a:lnTo>
                <a:lnTo>
                  <a:pt x="1529092" y="126758"/>
                </a:lnTo>
                <a:lnTo>
                  <a:pt x="1529168" y="6362"/>
                </a:lnTo>
                <a:lnTo>
                  <a:pt x="1529168" y="4673"/>
                </a:lnTo>
                <a:lnTo>
                  <a:pt x="1529168" y="4165"/>
                </a:lnTo>
                <a:lnTo>
                  <a:pt x="1529168" y="0"/>
                </a:lnTo>
                <a:close/>
              </a:path>
            </a:pathLst>
          </a:custGeom>
          <a:solidFill>
            <a:srgbClr val="DFDFD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bg object 24"/>
          <p:cNvSpPr/>
          <p:nvPr/>
        </p:nvSpPr>
        <p:spPr>
          <a:xfrm>
            <a:off x="5790540" y="724318"/>
            <a:ext cx="97790" cy="22225"/>
          </a:xfrm>
          <a:custGeom>
            <a:avLst/>
            <a:gdLst/>
            <a:ahLst/>
            <a:cxnLst/>
            <a:rect l="l" t="t" r="r" b="b"/>
            <a:pathLst>
              <a:path w="97789" h="22225">
                <a:moveTo>
                  <a:pt x="22098" y="7988"/>
                </a:moveTo>
                <a:lnTo>
                  <a:pt x="21018" y="5384"/>
                </a:lnTo>
                <a:lnTo>
                  <a:pt x="16700" y="1079"/>
                </a:lnTo>
                <a:lnTo>
                  <a:pt x="14097" y="0"/>
                </a:lnTo>
                <a:lnTo>
                  <a:pt x="8001" y="0"/>
                </a:lnTo>
                <a:lnTo>
                  <a:pt x="5397" y="1079"/>
                </a:lnTo>
                <a:lnTo>
                  <a:pt x="1079" y="5384"/>
                </a:lnTo>
                <a:lnTo>
                  <a:pt x="0" y="7988"/>
                </a:lnTo>
                <a:lnTo>
                  <a:pt x="0" y="14084"/>
                </a:lnTo>
                <a:lnTo>
                  <a:pt x="1079" y="16687"/>
                </a:lnTo>
                <a:lnTo>
                  <a:pt x="5397" y="21005"/>
                </a:lnTo>
                <a:lnTo>
                  <a:pt x="8001" y="22085"/>
                </a:lnTo>
                <a:lnTo>
                  <a:pt x="14097" y="22085"/>
                </a:lnTo>
                <a:lnTo>
                  <a:pt x="16700" y="21005"/>
                </a:lnTo>
                <a:lnTo>
                  <a:pt x="21018" y="16687"/>
                </a:lnTo>
                <a:lnTo>
                  <a:pt x="22098" y="14084"/>
                </a:lnTo>
                <a:lnTo>
                  <a:pt x="22085" y="11036"/>
                </a:lnTo>
                <a:lnTo>
                  <a:pt x="22098" y="7988"/>
                </a:lnTo>
                <a:close/>
              </a:path>
              <a:path w="97789" h="22225">
                <a:moveTo>
                  <a:pt x="60032" y="7988"/>
                </a:moveTo>
                <a:lnTo>
                  <a:pt x="58953" y="5384"/>
                </a:lnTo>
                <a:lnTo>
                  <a:pt x="54635" y="1079"/>
                </a:lnTo>
                <a:lnTo>
                  <a:pt x="52031" y="0"/>
                </a:lnTo>
                <a:lnTo>
                  <a:pt x="45935" y="0"/>
                </a:lnTo>
                <a:lnTo>
                  <a:pt x="43332" y="1079"/>
                </a:lnTo>
                <a:lnTo>
                  <a:pt x="39014" y="5384"/>
                </a:lnTo>
                <a:lnTo>
                  <a:pt x="37947" y="7988"/>
                </a:lnTo>
                <a:lnTo>
                  <a:pt x="37947" y="14084"/>
                </a:lnTo>
                <a:lnTo>
                  <a:pt x="39014" y="16687"/>
                </a:lnTo>
                <a:lnTo>
                  <a:pt x="43332" y="21005"/>
                </a:lnTo>
                <a:lnTo>
                  <a:pt x="45935" y="22085"/>
                </a:lnTo>
                <a:lnTo>
                  <a:pt x="52031" y="22085"/>
                </a:lnTo>
                <a:lnTo>
                  <a:pt x="54635" y="21005"/>
                </a:lnTo>
                <a:lnTo>
                  <a:pt x="58953" y="16687"/>
                </a:lnTo>
                <a:lnTo>
                  <a:pt x="60032" y="14084"/>
                </a:lnTo>
                <a:lnTo>
                  <a:pt x="60032" y="11036"/>
                </a:lnTo>
                <a:lnTo>
                  <a:pt x="60032" y="7988"/>
                </a:lnTo>
                <a:close/>
              </a:path>
              <a:path w="97789" h="22225">
                <a:moveTo>
                  <a:pt x="97320" y="7988"/>
                </a:moveTo>
                <a:lnTo>
                  <a:pt x="96240" y="5384"/>
                </a:lnTo>
                <a:lnTo>
                  <a:pt x="91922" y="1079"/>
                </a:lnTo>
                <a:lnTo>
                  <a:pt x="89319" y="0"/>
                </a:lnTo>
                <a:lnTo>
                  <a:pt x="83223" y="0"/>
                </a:lnTo>
                <a:lnTo>
                  <a:pt x="80619" y="1079"/>
                </a:lnTo>
                <a:lnTo>
                  <a:pt x="76301" y="5384"/>
                </a:lnTo>
                <a:lnTo>
                  <a:pt x="75234" y="7988"/>
                </a:lnTo>
                <a:lnTo>
                  <a:pt x="75234" y="14084"/>
                </a:lnTo>
                <a:lnTo>
                  <a:pt x="76301" y="16687"/>
                </a:lnTo>
                <a:lnTo>
                  <a:pt x="80619" y="21005"/>
                </a:lnTo>
                <a:lnTo>
                  <a:pt x="83223" y="22085"/>
                </a:lnTo>
                <a:lnTo>
                  <a:pt x="89319" y="22085"/>
                </a:lnTo>
                <a:lnTo>
                  <a:pt x="91922" y="21005"/>
                </a:lnTo>
                <a:lnTo>
                  <a:pt x="96240" y="16687"/>
                </a:lnTo>
                <a:lnTo>
                  <a:pt x="97320" y="14084"/>
                </a:lnTo>
                <a:lnTo>
                  <a:pt x="97320" y="11036"/>
                </a:lnTo>
                <a:lnTo>
                  <a:pt x="97320" y="7988"/>
                </a:lnTo>
                <a:close/>
              </a:path>
            </a:pathLst>
          </a:custGeom>
          <a:solidFill>
            <a:srgbClr val="EBEBEB">
              <a:alpha val="2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bg object 25"/>
          <p:cNvSpPr/>
          <p:nvPr/>
        </p:nvSpPr>
        <p:spPr>
          <a:xfrm>
            <a:off x="5876811" y="873340"/>
            <a:ext cx="1289685" cy="368935"/>
          </a:xfrm>
          <a:custGeom>
            <a:avLst/>
            <a:gdLst/>
            <a:ahLst/>
            <a:cxnLst/>
            <a:rect l="l" t="t" r="r" b="b"/>
            <a:pathLst>
              <a:path w="1289684" h="368934">
                <a:moveTo>
                  <a:pt x="368325" y="0"/>
                </a:moveTo>
                <a:lnTo>
                  <a:pt x="0" y="0"/>
                </a:lnTo>
                <a:lnTo>
                  <a:pt x="0" y="368325"/>
                </a:lnTo>
                <a:lnTo>
                  <a:pt x="368325" y="368325"/>
                </a:lnTo>
                <a:lnTo>
                  <a:pt x="368325" y="0"/>
                </a:lnTo>
                <a:close/>
              </a:path>
              <a:path w="1289684" h="368934">
                <a:moveTo>
                  <a:pt x="448754" y="248793"/>
                </a:moveTo>
                <a:lnTo>
                  <a:pt x="446925" y="248627"/>
                </a:lnTo>
                <a:lnTo>
                  <a:pt x="445109" y="248627"/>
                </a:lnTo>
                <a:lnTo>
                  <a:pt x="443293" y="248793"/>
                </a:lnTo>
                <a:lnTo>
                  <a:pt x="445109" y="249085"/>
                </a:lnTo>
                <a:lnTo>
                  <a:pt x="446925" y="249085"/>
                </a:lnTo>
                <a:lnTo>
                  <a:pt x="448754" y="248793"/>
                </a:lnTo>
                <a:close/>
              </a:path>
              <a:path w="1289684" h="368934">
                <a:moveTo>
                  <a:pt x="966876" y="248793"/>
                </a:moveTo>
                <a:lnTo>
                  <a:pt x="908532" y="248018"/>
                </a:lnTo>
                <a:lnTo>
                  <a:pt x="523062" y="248018"/>
                </a:lnTo>
                <a:lnTo>
                  <a:pt x="464731" y="248793"/>
                </a:lnTo>
                <a:lnTo>
                  <a:pt x="715860" y="250355"/>
                </a:lnTo>
                <a:lnTo>
                  <a:pt x="966876" y="248793"/>
                </a:lnTo>
                <a:close/>
              </a:path>
              <a:path w="1289684" h="368934">
                <a:moveTo>
                  <a:pt x="988314" y="248793"/>
                </a:moveTo>
                <a:lnTo>
                  <a:pt x="986497" y="248627"/>
                </a:lnTo>
                <a:lnTo>
                  <a:pt x="984669" y="248627"/>
                </a:lnTo>
                <a:lnTo>
                  <a:pt x="982853" y="248793"/>
                </a:lnTo>
                <a:lnTo>
                  <a:pt x="984669" y="249085"/>
                </a:lnTo>
                <a:lnTo>
                  <a:pt x="986497" y="249085"/>
                </a:lnTo>
                <a:lnTo>
                  <a:pt x="988314" y="248793"/>
                </a:lnTo>
                <a:close/>
              </a:path>
              <a:path w="1289684" h="368934">
                <a:moveTo>
                  <a:pt x="1287907" y="98209"/>
                </a:moveTo>
                <a:lnTo>
                  <a:pt x="1231392" y="98209"/>
                </a:lnTo>
                <a:lnTo>
                  <a:pt x="1231392" y="96939"/>
                </a:lnTo>
                <a:lnTo>
                  <a:pt x="501142" y="96939"/>
                </a:lnTo>
                <a:lnTo>
                  <a:pt x="501142" y="98209"/>
                </a:lnTo>
                <a:lnTo>
                  <a:pt x="445376" y="98209"/>
                </a:lnTo>
                <a:lnTo>
                  <a:pt x="445376" y="99479"/>
                </a:lnTo>
                <a:lnTo>
                  <a:pt x="528701" y="99479"/>
                </a:lnTo>
                <a:lnTo>
                  <a:pt x="528701" y="100749"/>
                </a:lnTo>
                <a:lnTo>
                  <a:pt x="1210741" y="100749"/>
                </a:lnTo>
                <a:lnTo>
                  <a:pt x="1210741" y="99479"/>
                </a:lnTo>
                <a:lnTo>
                  <a:pt x="1287907" y="99479"/>
                </a:lnTo>
                <a:lnTo>
                  <a:pt x="1287907" y="98209"/>
                </a:lnTo>
                <a:close/>
              </a:path>
              <a:path w="1289684" h="368934">
                <a:moveTo>
                  <a:pt x="1289189" y="173139"/>
                </a:moveTo>
                <a:lnTo>
                  <a:pt x="1218488" y="173139"/>
                </a:lnTo>
                <a:lnTo>
                  <a:pt x="1218488" y="171869"/>
                </a:lnTo>
                <a:lnTo>
                  <a:pt x="513143" y="171869"/>
                </a:lnTo>
                <a:lnTo>
                  <a:pt x="513143" y="173139"/>
                </a:lnTo>
                <a:lnTo>
                  <a:pt x="444157" y="173139"/>
                </a:lnTo>
                <a:lnTo>
                  <a:pt x="444157" y="174409"/>
                </a:lnTo>
                <a:lnTo>
                  <a:pt x="514235" y="174409"/>
                </a:lnTo>
                <a:lnTo>
                  <a:pt x="514235" y="175679"/>
                </a:lnTo>
                <a:lnTo>
                  <a:pt x="1224470" y="175679"/>
                </a:lnTo>
                <a:lnTo>
                  <a:pt x="1224470" y="174409"/>
                </a:lnTo>
                <a:lnTo>
                  <a:pt x="1289189" y="174409"/>
                </a:lnTo>
                <a:lnTo>
                  <a:pt x="1289189" y="173139"/>
                </a:lnTo>
                <a:close/>
              </a:path>
            </a:pathLst>
          </a:custGeom>
          <a:solidFill>
            <a:srgbClr val="DFDFD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bg object 26"/>
          <p:cNvSpPr/>
          <p:nvPr/>
        </p:nvSpPr>
        <p:spPr>
          <a:xfrm>
            <a:off x="3867330" y="5782653"/>
            <a:ext cx="2592705" cy="0"/>
          </a:xfrm>
          <a:custGeom>
            <a:avLst/>
            <a:gdLst/>
            <a:ahLst/>
            <a:cxnLst/>
            <a:rect l="l" t="t" r="r" b="b"/>
            <a:pathLst>
              <a:path w="2592704">
                <a:moveTo>
                  <a:pt x="0" y="0"/>
                </a:moveTo>
                <a:lnTo>
                  <a:pt x="2592573" y="0"/>
                </a:lnTo>
                <a:lnTo>
                  <a:pt x="0" y="0"/>
                </a:lnTo>
                <a:close/>
              </a:path>
            </a:pathLst>
          </a:custGeom>
          <a:solidFill>
            <a:srgbClr val="2532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bg object 27"/>
          <p:cNvSpPr/>
          <p:nvPr/>
        </p:nvSpPr>
        <p:spPr>
          <a:xfrm>
            <a:off x="6543833" y="5782653"/>
            <a:ext cx="3114675" cy="0"/>
          </a:xfrm>
          <a:custGeom>
            <a:avLst/>
            <a:gdLst/>
            <a:ahLst/>
            <a:cxnLst/>
            <a:rect l="l" t="t" r="r" b="b"/>
            <a:pathLst>
              <a:path w="3114675">
                <a:moveTo>
                  <a:pt x="0" y="0"/>
                </a:moveTo>
                <a:lnTo>
                  <a:pt x="3114336" y="0"/>
                </a:lnTo>
                <a:lnTo>
                  <a:pt x="0" y="0"/>
                </a:lnTo>
                <a:close/>
              </a:path>
            </a:pathLst>
          </a:custGeom>
          <a:solidFill>
            <a:srgbClr val="2532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bg object 28"/>
          <p:cNvSpPr/>
          <p:nvPr/>
        </p:nvSpPr>
        <p:spPr>
          <a:xfrm>
            <a:off x="4556821" y="711707"/>
            <a:ext cx="770255" cy="549275"/>
          </a:xfrm>
          <a:custGeom>
            <a:avLst/>
            <a:gdLst/>
            <a:ahLst/>
            <a:cxnLst/>
            <a:rect l="l" t="t" r="r" b="b"/>
            <a:pathLst>
              <a:path w="770254" h="549275">
                <a:moveTo>
                  <a:pt x="769781" y="548786"/>
                </a:moveTo>
                <a:lnTo>
                  <a:pt x="0" y="548786"/>
                </a:lnTo>
                <a:lnTo>
                  <a:pt x="0" y="0"/>
                </a:lnTo>
                <a:lnTo>
                  <a:pt x="769781" y="0"/>
                </a:lnTo>
                <a:lnTo>
                  <a:pt x="769781" y="548786"/>
                </a:lnTo>
                <a:close/>
              </a:path>
            </a:pathLst>
          </a:custGeom>
          <a:solidFill>
            <a:srgbClr val="ED21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bg object 29"/>
          <p:cNvSpPr/>
          <p:nvPr/>
        </p:nvSpPr>
        <p:spPr>
          <a:xfrm>
            <a:off x="4557052" y="743927"/>
            <a:ext cx="775335" cy="52705"/>
          </a:xfrm>
          <a:custGeom>
            <a:avLst/>
            <a:gdLst/>
            <a:ahLst/>
            <a:cxnLst/>
            <a:rect l="l" t="t" r="r" b="b"/>
            <a:pathLst>
              <a:path w="775335" h="52704">
                <a:moveTo>
                  <a:pt x="63055" y="12598"/>
                </a:moveTo>
                <a:lnTo>
                  <a:pt x="62649" y="9613"/>
                </a:lnTo>
                <a:lnTo>
                  <a:pt x="62471" y="6921"/>
                </a:lnTo>
                <a:lnTo>
                  <a:pt x="61366" y="4686"/>
                </a:lnTo>
                <a:lnTo>
                  <a:pt x="57302" y="1130"/>
                </a:lnTo>
                <a:lnTo>
                  <a:pt x="54940" y="342"/>
                </a:lnTo>
                <a:lnTo>
                  <a:pt x="52247" y="520"/>
                </a:lnTo>
                <a:lnTo>
                  <a:pt x="49250" y="520"/>
                </a:lnTo>
                <a:lnTo>
                  <a:pt x="46710" y="1600"/>
                </a:lnTo>
                <a:lnTo>
                  <a:pt x="42545" y="5918"/>
                </a:lnTo>
                <a:lnTo>
                  <a:pt x="41579" y="8509"/>
                </a:lnTo>
                <a:lnTo>
                  <a:pt x="41833" y="14503"/>
                </a:lnTo>
                <a:lnTo>
                  <a:pt x="43027" y="16992"/>
                </a:lnTo>
                <a:lnTo>
                  <a:pt x="47548" y="20942"/>
                </a:lnTo>
                <a:lnTo>
                  <a:pt x="50177" y="21805"/>
                </a:lnTo>
                <a:lnTo>
                  <a:pt x="56146" y="21259"/>
                </a:lnTo>
                <a:lnTo>
                  <a:pt x="58585" y="19951"/>
                </a:lnTo>
                <a:lnTo>
                  <a:pt x="62318" y="15252"/>
                </a:lnTo>
                <a:lnTo>
                  <a:pt x="63055" y="12598"/>
                </a:lnTo>
                <a:close/>
              </a:path>
              <a:path w="775335" h="52704">
                <a:moveTo>
                  <a:pt x="100990" y="7137"/>
                </a:moveTo>
                <a:lnTo>
                  <a:pt x="100139" y="4991"/>
                </a:lnTo>
                <a:lnTo>
                  <a:pt x="96723" y="1397"/>
                </a:lnTo>
                <a:lnTo>
                  <a:pt x="94627" y="444"/>
                </a:lnTo>
                <a:lnTo>
                  <a:pt x="89662" y="228"/>
                </a:lnTo>
                <a:lnTo>
                  <a:pt x="87490" y="1003"/>
                </a:lnTo>
                <a:lnTo>
                  <a:pt x="83769" y="4292"/>
                </a:lnTo>
                <a:lnTo>
                  <a:pt x="82740" y="6350"/>
                </a:lnTo>
                <a:lnTo>
                  <a:pt x="82359" y="11303"/>
                </a:lnTo>
                <a:lnTo>
                  <a:pt x="83045" y="13500"/>
                </a:lnTo>
                <a:lnTo>
                  <a:pt x="86220" y="17335"/>
                </a:lnTo>
                <a:lnTo>
                  <a:pt x="88239" y="18440"/>
                </a:lnTo>
                <a:lnTo>
                  <a:pt x="90703" y="18719"/>
                </a:lnTo>
                <a:lnTo>
                  <a:pt x="93383" y="18897"/>
                </a:lnTo>
                <a:lnTo>
                  <a:pt x="95732" y="18097"/>
                </a:lnTo>
                <a:lnTo>
                  <a:pt x="99758" y="14541"/>
                </a:lnTo>
                <a:lnTo>
                  <a:pt x="100838" y="12306"/>
                </a:lnTo>
                <a:lnTo>
                  <a:pt x="100965" y="9613"/>
                </a:lnTo>
                <a:lnTo>
                  <a:pt x="100990" y="7137"/>
                </a:lnTo>
                <a:close/>
              </a:path>
              <a:path w="775335" h="52704">
                <a:moveTo>
                  <a:pt x="138125" y="6591"/>
                </a:moveTo>
                <a:lnTo>
                  <a:pt x="137109" y="4445"/>
                </a:lnTo>
                <a:lnTo>
                  <a:pt x="133057" y="889"/>
                </a:lnTo>
                <a:lnTo>
                  <a:pt x="130606" y="0"/>
                </a:lnTo>
                <a:lnTo>
                  <a:pt x="124866" y="0"/>
                </a:lnTo>
                <a:lnTo>
                  <a:pt x="122415" y="889"/>
                </a:lnTo>
                <a:lnTo>
                  <a:pt x="118351" y="4445"/>
                </a:lnTo>
                <a:lnTo>
                  <a:pt x="117335" y="6591"/>
                </a:lnTo>
                <a:lnTo>
                  <a:pt x="117335" y="11607"/>
                </a:lnTo>
                <a:lnTo>
                  <a:pt x="118351" y="13754"/>
                </a:lnTo>
                <a:lnTo>
                  <a:pt x="122415" y="17310"/>
                </a:lnTo>
                <a:lnTo>
                  <a:pt x="124866" y="18199"/>
                </a:lnTo>
                <a:lnTo>
                  <a:pt x="130606" y="18199"/>
                </a:lnTo>
                <a:lnTo>
                  <a:pt x="133057" y="17310"/>
                </a:lnTo>
                <a:lnTo>
                  <a:pt x="137109" y="13754"/>
                </a:lnTo>
                <a:lnTo>
                  <a:pt x="138125" y="11607"/>
                </a:lnTo>
                <a:lnTo>
                  <a:pt x="138125" y="9105"/>
                </a:lnTo>
                <a:lnTo>
                  <a:pt x="138125" y="6591"/>
                </a:lnTo>
                <a:close/>
              </a:path>
              <a:path w="775335" h="52704">
                <a:moveTo>
                  <a:pt x="775055" y="48552"/>
                </a:moveTo>
                <a:lnTo>
                  <a:pt x="746112" y="48552"/>
                </a:lnTo>
                <a:lnTo>
                  <a:pt x="746112" y="47282"/>
                </a:lnTo>
                <a:lnTo>
                  <a:pt x="631723" y="47282"/>
                </a:lnTo>
                <a:lnTo>
                  <a:pt x="631723" y="46012"/>
                </a:lnTo>
                <a:lnTo>
                  <a:pt x="150304" y="46012"/>
                </a:lnTo>
                <a:lnTo>
                  <a:pt x="150304" y="47282"/>
                </a:lnTo>
                <a:lnTo>
                  <a:pt x="32016" y="47282"/>
                </a:lnTo>
                <a:lnTo>
                  <a:pt x="32016" y="48552"/>
                </a:lnTo>
                <a:lnTo>
                  <a:pt x="0" y="48552"/>
                </a:lnTo>
                <a:lnTo>
                  <a:pt x="0" y="49822"/>
                </a:lnTo>
                <a:lnTo>
                  <a:pt x="27101" y="49822"/>
                </a:lnTo>
                <a:lnTo>
                  <a:pt x="27101" y="51092"/>
                </a:lnTo>
                <a:lnTo>
                  <a:pt x="132651" y="51092"/>
                </a:lnTo>
                <a:lnTo>
                  <a:pt x="132651" y="52362"/>
                </a:lnTo>
                <a:lnTo>
                  <a:pt x="642442" y="52362"/>
                </a:lnTo>
                <a:lnTo>
                  <a:pt x="642442" y="51092"/>
                </a:lnTo>
                <a:lnTo>
                  <a:pt x="747941" y="51092"/>
                </a:lnTo>
                <a:lnTo>
                  <a:pt x="747941" y="49822"/>
                </a:lnTo>
                <a:lnTo>
                  <a:pt x="775055" y="49822"/>
                </a:lnTo>
                <a:lnTo>
                  <a:pt x="775055" y="4855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0" name="bg object 3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720391" y="958946"/>
            <a:ext cx="121086" cy="154735"/>
          </a:xfrm>
          <a:prstGeom prst="rect">
            <a:avLst/>
          </a:prstGeom>
        </p:spPr>
      </p:pic>
      <p:pic>
        <p:nvPicPr>
          <p:cNvPr id="31" name="bg object 3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187455" y="1759260"/>
            <a:ext cx="5388829" cy="4381218"/>
          </a:xfrm>
          <a:prstGeom prst="rect">
            <a:avLst/>
          </a:prstGeom>
        </p:spPr>
      </p:pic>
      <p:sp>
        <p:nvSpPr>
          <p:cNvPr id="32" name="bg object 32"/>
          <p:cNvSpPr/>
          <p:nvPr/>
        </p:nvSpPr>
        <p:spPr>
          <a:xfrm>
            <a:off x="4876816" y="958850"/>
            <a:ext cx="16510" cy="68580"/>
          </a:xfrm>
          <a:custGeom>
            <a:avLst/>
            <a:gdLst/>
            <a:ahLst/>
            <a:cxnLst/>
            <a:rect l="l" t="t" r="r" b="b"/>
            <a:pathLst>
              <a:path w="16510" h="68580">
                <a:moveTo>
                  <a:pt x="0" y="0"/>
                </a:moveTo>
                <a:lnTo>
                  <a:pt x="16370" y="0"/>
                </a:lnTo>
                <a:lnTo>
                  <a:pt x="16370" y="68580"/>
                </a:lnTo>
                <a:lnTo>
                  <a:pt x="0" y="6858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bg object 33"/>
          <p:cNvSpPr/>
          <p:nvPr/>
        </p:nvSpPr>
        <p:spPr>
          <a:xfrm>
            <a:off x="4876812" y="958849"/>
            <a:ext cx="129539" cy="154940"/>
          </a:xfrm>
          <a:custGeom>
            <a:avLst/>
            <a:gdLst/>
            <a:ahLst/>
            <a:cxnLst/>
            <a:rect l="l" t="t" r="r" b="b"/>
            <a:pathLst>
              <a:path w="129539" h="154940">
                <a:moveTo>
                  <a:pt x="129273" y="0"/>
                </a:moveTo>
                <a:lnTo>
                  <a:pt x="113157" y="0"/>
                </a:lnTo>
                <a:lnTo>
                  <a:pt x="113157" y="68580"/>
                </a:lnTo>
                <a:lnTo>
                  <a:pt x="0" y="68580"/>
                </a:lnTo>
                <a:lnTo>
                  <a:pt x="0" y="83820"/>
                </a:lnTo>
                <a:lnTo>
                  <a:pt x="0" y="154940"/>
                </a:lnTo>
                <a:lnTo>
                  <a:pt x="16370" y="154940"/>
                </a:lnTo>
                <a:lnTo>
                  <a:pt x="16370" y="83820"/>
                </a:lnTo>
                <a:lnTo>
                  <a:pt x="113157" y="83820"/>
                </a:lnTo>
                <a:lnTo>
                  <a:pt x="113157" y="154940"/>
                </a:lnTo>
                <a:lnTo>
                  <a:pt x="129273" y="154940"/>
                </a:lnTo>
                <a:lnTo>
                  <a:pt x="129273" y="83820"/>
                </a:lnTo>
                <a:lnTo>
                  <a:pt x="129273" y="68580"/>
                </a:lnTo>
                <a:lnTo>
                  <a:pt x="12927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4" name="bg object 34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056627" y="958946"/>
            <a:ext cx="121081" cy="154735"/>
          </a:xfrm>
          <a:prstGeom prst="rect">
            <a:avLst/>
          </a:prstGeom>
        </p:spPr>
      </p:pic>
      <p:pic>
        <p:nvPicPr>
          <p:cNvPr id="35" name="bg object 35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244005" y="1296112"/>
            <a:ext cx="168218" cy="194586"/>
          </a:xfrm>
          <a:prstGeom prst="rect">
            <a:avLst/>
          </a:prstGeom>
        </p:spPr>
      </p:pic>
      <p:pic>
        <p:nvPicPr>
          <p:cNvPr id="36" name="bg object 36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7438339" y="1296351"/>
            <a:ext cx="139145" cy="195661"/>
          </a:xfrm>
          <a:prstGeom prst="rect">
            <a:avLst/>
          </a:prstGeom>
        </p:spPr>
      </p:pic>
      <p:pic>
        <p:nvPicPr>
          <p:cNvPr id="37" name="bg object 37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7605677" y="1296351"/>
            <a:ext cx="139274" cy="195661"/>
          </a:xfrm>
          <a:prstGeom prst="rect">
            <a:avLst/>
          </a:prstGeom>
        </p:spPr>
      </p:pic>
      <p:sp>
        <p:nvSpPr>
          <p:cNvPr id="38" name="bg object 38"/>
          <p:cNvSpPr/>
          <p:nvPr/>
        </p:nvSpPr>
        <p:spPr>
          <a:xfrm>
            <a:off x="7049871" y="1087449"/>
            <a:ext cx="862330" cy="556895"/>
          </a:xfrm>
          <a:custGeom>
            <a:avLst/>
            <a:gdLst/>
            <a:ahLst/>
            <a:cxnLst/>
            <a:rect l="l" t="t" r="r" b="b"/>
            <a:pathLst>
              <a:path w="862329" h="556894">
                <a:moveTo>
                  <a:pt x="66281" y="48056"/>
                </a:moveTo>
                <a:lnTo>
                  <a:pt x="65862" y="45072"/>
                </a:lnTo>
                <a:lnTo>
                  <a:pt x="65697" y="42379"/>
                </a:lnTo>
                <a:lnTo>
                  <a:pt x="64592" y="40144"/>
                </a:lnTo>
                <a:lnTo>
                  <a:pt x="60528" y="36588"/>
                </a:lnTo>
                <a:lnTo>
                  <a:pt x="58166" y="35801"/>
                </a:lnTo>
                <a:lnTo>
                  <a:pt x="55473" y="35979"/>
                </a:lnTo>
                <a:lnTo>
                  <a:pt x="52476" y="35979"/>
                </a:lnTo>
                <a:lnTo>
                  <a:pt x="49936" y="37045"/>
                </a:lnTo>
                <a:lnTo>
                  <a:pt x="45770" y="41376"/>
                </a:lnTo>
                <a:lnTo>
                  <a:pt x="44792" y="43967"/>
                </a:lnTo>
                <a:lnTo>
                  <a:pt x="45059" y="49961"/>
                </a:lnTo>
                <a:lnTo>
                  <a:pt x="46253" y="52451"/>
                </a:lnTo>
                <a:lnTo>
                  <a:pt x="50774" y="56400"/>
                </a:lnTo>
                <a:lnTo>
                  <a:pt x="53390" y="57251"/>
                </a:lnTo>
                <a:lnTo>
                  <a:pt x="59372" y="56718"/>
                </a:lnTo>
                <a:lnTo>
                  <a:pt x="61810" y="55410"/>
                </a:lnTo>
                <a:lnTo>
                  <a:pt x="65544" y="50711"/>
                </a:lnTo>
                <a:lnTo>
                  <a:pt x="66281" y="48056"/>
                </a:lnTo>
                <a:close/>
              </a:path>
              <a:path w="862329" h="556894">
                <a:moveTo>
                  <a:pt x="104343" y="48056"/>
                </a:moveTo>
                <a:lnTo>
                  <a:pt x="103936" y="45072"/>
                </a:lnTo>
                <a:lnTo>
                  <a:pt x="103759" y="42379"/>
                </a:lnTo>
                <a:lnTo>
                  <a:pt x="102654" y="40144"/>
                </a:lnTo>
                <a:lnTo>
                  <a:pt x="98590" y="36588"/>
                </a:lnTo>
                <a:lnTo>
                  <a:pt x="96227" y="35801"/>
                </a:lnTo>
                <a:lnTo>
                  <a:pt x="93535" y="35979"/>
                </a:lnTo>
                <a:lnTo>
                  <a:pt x="90538" y="35979"/>
                </a:lnTo>
                <a:lnTo>
                  <a:pt x="87998" y="37045"/>
                </a:lnTo>
                <a:lnTo>
                  <a:pt x="83832" y="41376"/>
                </a:lnTo>
                <a:lnTo>
                  <a:pt x="82867" y="43967"/>
                </a:lnTo>
                <a:lnTo>
                  <a:pt x="83121" y="49961"/>
                </a:lnTo>
                <a:lnTo>
                  <a:pt x="84315" y="52451"/>
                </a:lnTo>
                <a:lnTo>
                  <a:pt x="88836" y="56400"/>
                </a:lnTo>
                <a:lnTo>
                  <a:pt x="91465" y="57251"/>
                </a:lnTo>
                <a:lnTo>
                  <a:pt x="97447" y="56718"/>
                </a:lnTo>
                <a:lnTo>
                  <a:pt x="99872" y="55410"/>
                </a:lnTo>
                <a:lnTo>
                  <a:pt x="103606" y="50711"/>
                </a:lnTo>
                <a:lnTo>
                  <a:pt x="104343" y="48056"/>
                </a:lnTo>
                <a:close/>
              </a:path>
              <a:path w="862329" h="556894">
                <a:moveTo>
                  <a:pt x="142024" y="48056"/>
                </a:moveTo>
                <a:lnTo>
                  <a:pt x="141605" y="45072"/>
                </a:lnTo>
                <a:lnTo>
                  <a:pt x="141439" y="42379"/>
                </a:lnTo>
                <a:lnTo>
                  <a:pt x="140335" y="40144"/>
                </a:lnTo>
                <a:lnTo>
                  <a:pt x="136271" y="36588"/>
                </a:lnTo>
                <a:lnTo>
                  <a:pt x="133908" y="35801"/>
                </a:lnTo>
                <a:lnTo>
                  <a:pt x="131216" y="35979"/>
                </a:lnTo>
                <a:lnTo>
                  <a:pt x="128219" y="35979"/>
                </a:lnTo>
                <a:lnTo>
                  <a:pt x="125679" y="37045"/>
                </a:lnTo>
                <a:lnTo>
                  <a:pt x="121513" y="41376"/>
                </a:lnTo>
                <a:lnTo>
                  <a:pt x="120535" y="43967"/>
                </a:lnTo>
                <a:lnTo>
                  <a:pt x="120802" y="49961"/>
                </a:lnTo>
                <a:lnTo>
                  <a:pt x="121996" y="52451"/>
                </a:lnTo>
                <a:lnTo>
                  <a:pt x="126517" y="56400"/>
                </a:lnTo>
                <a:lnTo>
                  <a:pt x="129133" y="57251"/>
                </a:lnTo>
                <a:lnTo>
                  <a:pt x="135115" y="56718"/>
                </a:lnTo>
                <a:lnTo>
                  <a:pt x="137553" y="55410"/>
                </a:lnTo>
                <a:lnTo>
                  <a:pt x="141287" y="50711"/>
                </a:lnTo>
                <a:lnTo>
                  <a:pt x="142024" y="48056"/>
                </a:lnTo>
                <a:close/>
              </a:path>
              <a:path w="862329" h="556894">
                <a:moveTo>
                  <a:pt x="862152" y="774"/>
                </a:moveTo>
                <a:lnTo>
                  <a:pt x="856843" y="774"/>
                </a:lnTo>
                <a:lnTo>
                  <a:pt x="856843" y="84759"/>
                </a:lnTo>
                <a:lnTo>
                  <a:pt x="826477" y="84759"/>
                </a:lnTo>
                <a:lnTo>
                  <a:pt x="826477" y="83489"/>
                </a:lnTo>
                <a:lnTo>
                  <a:pt x="720991" y="83489"/>
                </a:lnTo>
                <a:lnTo>
                  <a:pt x="720991" y="82219"/>
                </a:lnTo>
                <a:lnTo>
                  <a:pt x="146977" y="82219"/>
                </a:lnTo>
                <a:lnTo>
                  <a:pt x="146977" y="83489"/>
                </a:lnTo>
                <a:lnTo>
                  <a:pt x="36195" y="83489"/>
                </a:lnTo>
                <a:lnTo>
                  <a:pt x="36195" y="84759"/>
                </a:lnTo>
                <a:lnTo>
                  <a:pt x="6629" y="84759"/>
                </a:lnTo>
                <a:lnTo>
                  <a:pt x="6629" y="5575"/>
                </a:lnTo>
                <a:lnTo>
                  <a:pt x="856576" y="5575"/>
                </a:lnTo>
                <a:lnTo>
                  <a:pt x="856780" y="65786"/>
                </a:lnTo>
                <a:lnTo>
                  <a:pt x="856843" y="84759"/>
                </a:lnTo>
                <a:lnTo>
                  <a:pt x="856843" y="774"/>
                </a:lnTo>
                <a:lnTo>
                  <a:pt x="0" y="0"/>
                </a:lnTo>
                <a:lnTo>
                  <a:pt x="0" y="556704"/>
                </a:lnTo>
                <a:lnTo>
                  <a:pt x="3111" y="556704"/>
                </a:lnTo>
                <a:lnTo>
                  <a:pt x="621017" y="555142"/>
                </a:lnTo>
                <a:lnTo>
                  <a:pt x="796937" y="554367"/>
                </a:lnTo>
                <a:lnTo>
                  <a:pt x="6629" y="552043"/>
                </a:lnTo>
                <a:lnTo>
                  <a:pt x="3505" y="552030"/>
                </a:lnTo>
                <a:lnTo>
                  <a:pt x="6629" y="552030"/>
                </a:lnTo>
                <a:lnTo>
                  <a:pt x="6629" y="86029"/>
                </a:lnTo>
                <a:lnTo>
                  <a:pt x="30581" y="86029"/>
                </a:lnTo>
                <a:lnTo>
                  <a:pt x="30581" y="87299"/>
                </a:lnTo>
                <a:lnTo>
                  <a:pt x="142836" y="87299"/>
                </a:lnTo>
                <a:lnTo>
                  <a:pt x="142836" y="88569"/>
                </a:lnTo>
                <a:lnTo>
                  <a:pt x="716978" y="88569"/>
                </a:lnTo>
                <a:lnTo>
                  <a:pt x="716978" y="87299"/>
                </a:lnTo>
                <a:lnTo>
                  <a:pt x="829233" y="87299"/>
                </a:lnTo>
                <a:lnTo>
                  <a:pt x="829233" y="86029"/>
                </a:lnTo>
                <a:lnTo>
                  <a:pt x="856856" y="86029"/>
                </a:lnTo>
                <a:lnTo>
                  <a:pt x="857415" y="233045"/>
                </a:lnTo>
                <a:lnTo>
                  <a:pt x="857732" y="325920"/>
                </a:lnTo>
                <a:lnTo>
                  <a:pt x="857834" y="369709"/>
                </a:lnTo>
                <a:lnTo>
                  <a:pt x="857897" y="407822"/>
                </a:lnTo>
                <a:lnTo>
                  <a:pt x="858316" y="439559"/>
                </a:lnTo>
                <a:lnTo>
                  <a:pt x="858545" y="469442"/>
                </a:lnTo>
                <a:lnTo>
                  <a:pt x="858647" y="556310"/>
                </a:lnTo>
                <a:lnTo>
                  <a:pt x="860069" y="553974"/>
                </a:lnTo>
                <a:lnTo>
                  <a:pt x="860069" y="518515"/>
                </a:lnTo>
                <a:lnTo>
                  <a:pt x="860450" y="497065"/>
                </a:lnTo>
                <a:lnTo>
                  <a:pt x="860640" y="471398"/>
                </a:lnTo>
                <a:lnTo>
                  <a:pt x="860729" y="405612"/>
                </a:lnTo>
                <a:lnTo>
                  <a:pt x="860907" y="367665"/>
                </a:lnTo>
                <a:lnTo>
                  <a:pt x="861593" y="231559"/>
                </a:lnTo>
                <a:lnTo>
                  <a:pt x="861809" y="180505"/>
                </a:lnTo>
                <a:lnTo>
                  <a:pt x="861987" y="124701"/>
                </a:lnTo>
                <a:lnTo>
                  <a:pt x="862114" y="65786"/>
                </a:lnTo>
                <a:lnTo>
                  <a:pt x="862152" y="5575"/>
                </a:lnTo>
                <a:lnTo>
                  <a:pt x="862152" y="2857"/>
                </a:lnTo>
                <a:lnTo>
                  <a:pt x="862152" y="2209"/>
                </a:lnTo>
                <a:lnTo>
                  <a:pt x="862152" y="774"/>
                </a:lnTo>
                <a:close/>
              </a:path>
            </a:pathLst>
          </a:custGeom>
          <a:solidFill>
            <a:srgbClr val="ED21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bg object 39"/>
          <p:cNvSpPr/>
          <p:nvPr/>
        </p:nvSpPr>
        <p:spPr>
          <a:xfrm>
            <a:off x="4217045" y="4888981"/>
            <a:ext cx="298450" cy="187325"/>
          </a:xfrm>
          <a:custGeom>
            <a:avLst/>
            <a:gdLst/>
            <a:ahLst/>
            <a:cxnLst/>
            <a:rect l="l" t="t" r="r" b="b"/>
            <a:pathLst>
              <a:path w="298450" h="187325">
                <a:moveTo>
                  <a:pt x="55784" y="187094"/>
                </a:moveTo>
                <a:lnTo>
                  <a:pt x="15964" y="169407"/>
                </a:lnTo>
                <a:lnTo>
                  <a:pt x="432" y="128261"/>
                </a:lnTo>
                <a:lnTo>
                  <a:pt x="0" y="119884"/>
                </a:lnTo>
                <a:lnTo>
                  <a:pt x="352" y="111578"/>
                </a:lnTo>
                <a:lnTo>
                  <a:pt x="9689" y="73069"/>
                </a:lnTo>
                <a:lnTo>
                  <a:pt x="36390" y="36020"/>
                </a:lnTo>
                <a:lnTo>
                  <a:pt x="73336" y="15497"/>
                </a:lnTo>
                <a:lnTo>
                  <a:pt x="110532" y="4800"/>
                </a:lnTo>
                <a:lnTo>
                  <a:pt x="149193" y="67"/>
                </a:lnTo>
                <a:lnTo>
                  <a:pt x="168560" y="0"/>
                </a:lnTo>
                <a:lnTo>
                  <a:pt x="187871" y="1474"/>
                </a:lnTo>
                <a:lnTo>
                  <a:pt x="227850" y="8763"/>
                </a:lnTo>
                <a:lnTo>
                  <a:pt x="266522" y="24808"/>
                </a:lnTo>
                <a:lnTo>
                  <a:pt x="293452" y="56087"/>
                </a:lnTo>
                <a:lnTo>
                  <a:pt x="297892" y="76761"/>
                </a:lnTo>
                <a:lnTo>
                  <a:pt x="294755" y="96898"/>
                </a:lnTo>
                <a:lnTo>
                  <a:pt x="260494" y="123477"/>
                </a:lnTo>
                <a:lnTo>
                  <a:pt x="204941" y="124391"/>
                </a:lnTo>
                <a:lnTo>
                  <a:pt x="174126" y="124458"/>
                </a:lnTo>
                <a:lnTo>
                  <a:pt x="144869" y="129080"/>
                </a:lnTo>
                <a:lnTo>
                  <a:pt x="118779" y="141949"/>
                </a:lnTo>
                <a:lnTo>
                  <a:pt x="105872" y="153609"/>
                </a:lnTo>
                <a:lnTo>
                  <a:pt x="93867" y="166341"/>
                </a:lnTo>
                <a:lnTo>
                  <a:pt x="81325" y="177758"/>
                </a:lnTo>
                <a:lnTo>
                  <a:pt x="66811" y="185472"/>
                </a:lnTo>
                <a:lnTo>
                  <a:pt x="61327" y="186733"/>
                </a:lnTo>
                <a:lnTo>
                  <a:pt x="55784" y="187094"/>
                </a:lnTo>
                <a:close/>
              </a:path>
            </a:pathLst>
          </a:custGeom>
          <a:solidFill>
            <a:srgbClr val="ED21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bg object 40"/>
          <p:cNvSpPr/>
          <p:nvPr/>
        </p:nvSpPr>
        <p:spPr>
          <a:xfrm>
            <a:off x="3762895" y="4287519"/>
            <a:ext cx="592455" cy="497840"/>
          </a:xfrm>
          <a:custGeom>
            <a:avLst/>
            <a:gdLst/>
            <a:ahLst/>
            <a:cxnLst/>
            <a:rect l="l" t="t" r="r" b="b"/>
            <a:pathLst>
              <a:path w="592454" h="497839">
                <a:moveTo>
                  <a:pt x="330225" y="472528"/>
                </a:moveTo>
                <a:lnTo>
                  <a:pt x="327888" y="474472"/>
                </a:lnTo>
                <a:lnTo>
                  <a:pt x="325551" y="477723"/>
                </a:lnTo>
                <a:lnTo>
                  <a:pt x="330225" y="472528"/>
                </a:lnTo>
                <a:close/>
              </a:path>
              <a:path w="592454" h="497839">
                <a:moveTo>
                  <a:pt x="355892" y="386143"/>
                </a:moveTo>
                <a:lnTo>
                  <a:pt x="348551" y="342226"/>
                </a:lnTo>
                <a:lnTo>
                  <a:pt x="326161" y="293382"/>
                </a:lnTo>
                <a:lnTo>
                  <a:pt x="294195" y="250088"/>
                </a:lnTo>
                <a:lnTo>
                  <a:pt x="235661" y="198818"/>
                </a:lnTo>
                <a:lnTo>
                  <a:pt x="200977" y="175844"/>
                </a:lnTo>
                <a:lnTo>
                  <a:pt x="164198" y="156400"/>
                </a:lnTo>
                <a:lnTo>
                  <a:pt x="125349" y="140449"/>
                </a:lnTo>
                <a:lnTo>
                  <a:pt x="76504" y="129540"/>
                </a:lnTo>
                <a:lnTo>
                  <a:pt x="60388" y="129540"/>
                </a:lnTo>
                <a:lnTo>
                  <a:pt x="22415" y="143903"/>
                </a:lnTo>
                <a:lnTo>
                  <a:pt x="0" y="184861"/>
                </a:lnTo>
                <a:lnTo>
                  <a:pt x="2197" y="208559"/>
                </a:lnTo>
                <a:lnTo>
                  <a:pt x="21285" y="254660"/>
                </a:lnTo>
                <a:lnTo>
                  <a:pt x="42722" y="292138"/>
                </a:lnTo>
                <a:lnTo>
                  <a:pt x="65595" y="328688"/>
                </a:lnTo>
                <a:lnTo>
                  <a:pt x="89877" y="364312"/>
                </a:lnTo>
                <a:lnTo>
                  <a:pt x="115595" y="398995"/>
                </a:lnTo>
                <a:lnTo>
                  <a:pt x="161963" y="450888"/>
                </a:lnTo>
                <a:lnTo>
                  <a:pt x="219532" y="487857"/>
                </a:lnTo>
                <a:lnTo>
                  <a:pt x="282536" y="497586"/>
                </a:lnTo>
                <a:lnTo>
                  <a:pt x="309372" y="489851"/>
                </a:lnTo>
                <a:lnTo>
                  <a:pt x="339826" y="455091"/>
                </a:lnTo>
                <a:lnTo>
                  <a:pt x="353822" y="412826"/>
                </a:lnTo>
                <a:lnTo>
                  <a:pt x="355892" y="386143"/>
                </a:lnTo>
                <a:close/>
              </a:path>
              <a:path w="592454" h="497839">
                <a:moveTo>
                  <a:pt x="592404" y="136105"/>
                </a:moveTo>
                <a:lnTo>
                  <a:pt x="586828" y="88226"/>
                </a:lnTo>
                <a:lnTo>
                  <a:pt x="567245" y="37896"/>
                </a:lnTo>
                <a:lnTo>
                  <a:pt x="534708" y="6934"/>
                </a:lnTo>
                <a:lnTo>
                  <a:pt x="508469" y="0"/>
                </a:lnTo>
                <a:lnTo>
                  <a:pt x="499491" y="50"/>
                </a:lnTo>
                <a:lnTo>
                  <a:pt x="456006" y="24599"/>
                </a:lnTo>
                <a:lnTo>
                  <a:pt x="432993" y="61722"/>
                </a:lnTo>
                <a:lnTo>
                  <a:pt x="412889" y="108610"/>
                </a:lnTo>
                <a:lnTo>
                  <a:pt x="397192" y="156527"/>
                </a:lnTo>
                <a:lnTo>
                  <a:pt x="385914" y="205447"/>
                </a:lnTo>
                <a:lnTo>
                  <a:pt x="379056" y="255397"/>
                </a:lnTo>
                <a:lnTo>
                  <a:pt x="376618" y="306362"/>
                </a:lnTo>
                <a:lnTo>
                  <a:pt x="377672" y="335940"/>
                </a:lnTo>
                <a:lnTo>
                  <a:pt x="389826" y="393725"/>
                </a:lnTo>
                <a:lnTo>
                  <a:pt x="428752" y="440537"/>
                </a:lnTo>
                <a:lnTo>
                  <a:pt x="458889" y="445236"/>
                </a:lnTo>
                <a:lnTo>
                  <a:pt x="488480" y="437718"/>
                </a:lnTo>
                <a:lnTo>
                  <a:pt x="528828" y="401599"/>
                </a:lnTo>
                <a:lnTo>
                  <a:pt x="550633" y="353136"/>
                </a:lnTo>
                <a:lnTo>
                  <a:pt x="571563" y="280225"/>
                </a:lnTo>
                <a:lnTo>
                  <a:pt x="582891" y="232397"/>
                </a:lnTo>
                <a:lnTo>
                  <a:pt x="590461" y="184264"/>
                </a:lnTo>
                <a:lnTo>
                  <a:pt x="592404" y="136105"/>
                </a:lnTo>
                <a:close/>
              </a:path>
            </a:pathLst>
          </a:custGeom>
          <a:solidFill>
            <a:srgbClr val="ED21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bg object 41"/>
          <p:cNvSpPr/>
          <p:nvPr/>
        </p:nvSpPr>
        <p:spPr>
          <a:xfrm>
            <a:off x="3897731" y="4449673"/>
            <a:ext cx="478155" cy="868044"/>
          </a:xfrm>
          <a:custGeom>
            <a:avLst/>
            <a:gdLst/>
            <a:ahLst/>
            <a:cxnLst/>
            <a:rect l="l" t="t" r="r" b="b"/>
            <a:pathLst>
              <a:path w="478154" h="868045">
                <a:moveTo>
                  <a:pt x="477977" y="495909"/>
                </a:moveTo>
                <a:lnTo>
                  <a:pt x="471779" y="495287"/>
                </a:lnTo>
                <a:lnTo>
                  <a:pt x="465582" y="495287"/>
                </a:lnTo>
                <a:lnTo>
                  <a:pt x="422021" y="503948"/>
                </a:lnTo>
                <a:lnTo>
                  <a:pt x="377812" y="528840"/>
                </a:lnTo>
                <a:lnTo>
                  <a:pt x="337451" y="574548"/>
                </a:lnTo>
                <a:lnTo>
                  <a:pt x="314718" y="614565"/>
                </a:lnTo>
                <a:lnTo>
                  <a:pt x="297624" y="657491"/>
                </a:lnTo>
                <a:lnTo>
                  <a:pt x="284632" y="701662"/>
                </a:lnTo>
                <a:lnTo>
                  <a:pt x="276275" y="742670"/>
                </a:lnTo>
                <a:lnTo>
                  <a:pt x="270154" y="793407"/>
                </a:lnTo>
                <a:lnTo>
                  <a:pt x="270243" y="757516"/>
                </a:lnTo>
                <a:lnTo>
                  <a:pt x="271272" y="706513"/>
                </a:lnTo>
                <a:lnTo>
                  <a:pt x="272935" y="660222"/>
                </a:lnTo>
                <a:lnTo>
                  <a:pt x="275793" y="611212"/>
                </a:lnTo>
                <a:lnTo>
                  <a:pt x="279908" y="558165"/>
                </a:lnTo>
                <a:lnTo>
                  <a:pt x="285343" y="499770"/>
                </a:lnTo>
                <a:lnTo>
                  <a:pt x="292188" y="434708"/>
                </a:lnTo>
                <a:lnTo>
                  <a:pt x="298488" y="379526"/>
                </a:lnTo>
                <a:lnTo>
                  <a:pt x="305371" y="323088"/>
                </a:lnTo>
                <a:lnTo>
                  <a:pt x="312750" y="267131"/>
                </a:lnTo>
                <a:lnTo>
                  <a:pt x="320535" y="213398"/>
                </a:lnTo>
                <a:lnTo>
                  <a:pt x="328650" y="163614"/>
                </a:lnTo>
                <a:lnTo>
                  <a:pt x="339661" y="105943"/>
                </a:lnTo>
                <a:lnTo>
                  <a:pt x="356362" y="32092"/>
                </a:lnTo>
                <a:lnTo>
                  <a:pt x="362953" y="5600"/>
                </a:lnTo>
                <a:lnTo>
                  <a:pt x="363474" y="2832"/>
                </a:lnTo>
                <a:lnTo>
                  <a:pt x="363639" y="0"/>
                </a:lnTo>
                <a:lnTo>
                  <a:pt x="362280" y="2501"/>
                </a:lnTo>
                <a:lnTo>
                  <a:pt x="361289" y="5143"/>
                </a:lnTo>
                <a:lnTo>
                  <a:pt x="360654" y="7924"/>
                </a:lnTo>
                <a:lnTo>
                  <a:pt x="351256" y="39090"/>
                </a:lnTo>
                <a:lnTo>
                  <a:pt x="340690" y="79908"/>
                </a:lnTo>
                <a:lnTo>
                  <a:pt x="331685" y="118351"/>
                </a:lnTo>
                <a:lnTo>
                  <a:pt x="321691" y="166751"/>
                </a:lnTo>
                <a:lnTo>
                  <a:pt x="312559" y="215290"/>
                </a:lnTo>
                <a:lnTo>
                  <a:pt x="304292" y="263956"/>
                </a:lnTo>
                <a:lnTo>
                  <a:pt x="296887" y="312762"/>
                </a:lnTo>
                <a:lnTo>
                  <a:pt x="290334" y="361721"/>
                </a:lnTo>
                <a:lnTo>
                  <a:pt x="284645" y="410806"/>
                </a:lnTo>
                <a:lnTo>
                  <a:pt x="279069" y="467512"/>
                </a:lnTo>
                <a:lnTo>
                  <a:pt x="274535" y="521855"/>
                </a:lnTo>
                <a:lnTo>
                  <a:pt x="271043" y="573366"/>
                </a:lnTo>
                <a:lnTo>
                  <a:pt x="270014" y="593115"/>
                </a:lnTo>
                <a:lnTo>
                  <a:pt x="269328" y="583793"/>
                </a:lnTo>
                <a:lnTo>
                  <a:pt x="262826" y="532028"/>
                </a:lnTo>
                <a:lnTo>
                  <a:pt x="253123" y="481698"/>
                </a:lnTo>
                <a:lnTo>
                  <a:pt x="240601" y="431990"/>
                </a:lnTo>
                <a:lnTo>
                  <a:pt x="221843" y="371678"/>
                </a:lnTo>
                <a:lnTo>
                  <a:pt x="198513" y="312978"/>
                </a:lnTo>
                <a:lnTo>
                  <a:pt x="179425" y="270903"/>
                </a:lnTo>
                <a:lnTo>
                  <a:pt x="157530" y="230644"/>
                </a:lnTo>
                <a:lnTo>
                  <a:pt x="132816" y="192189"/>
                </a:lnTo>
                <a:lnTo>
                  <a:pt x="105295" y="155536"/>
                </a:lnTo>
                <a:lnTo>
                  <a:pt x="74955" y="120688"/>
                </a:lnTo>
                <a:lnTo>
                  <a:pt x="41173" y="89903"/>
                </a:lnTo>
                <a:lnTo>
                  <a:pt x="37287" y="86258"/>
                </a:lnTo>
                <a:lnTo>
                  <a:pt x="21424" y="75476"/>
                </a:lnTo>
                <a:lnTo>
                  <a:pt x="10985" y="68173"/>
                </a:lnTo>
                <a:lnTo>
                  <a:pt x="0" y="61709"/>
                </a:lnTo>
                <a:lnTo>
                  <a:pt x="36118" y="91986"/>
                </a:lnTo>
                <a:lnTo>
                  <a:pt x="70281" y="124460"/>
                </a:lnTo>
                <a:lnTo>
                  <a:pt x="106591" y="168478"/>
                </a:lnTo>
                <a:lnTo>
                  <a:pt x="138760" y="215087"/>
                </a:lnTo>
                <a:lnTo>
                  <a:pt x="166801" y="264299"/>
                </a:lnTo>
                <a:lnTo>
                  <a:pt x="190715" y="316090"/>
                </a:lnTo>
                <a:lnTo>
                  <a:pt x="213855" y="374307"/>
                </a:lnTo>
                <a:lnTo>
                  <a:pt x="233070" y="433933"/>
                </a:lnTo>
                <a:lnTo>
                  <a:pt x="247065" y="486854"/>
                </a:lnTo>
                <a:lnTo>
                  <a:pt x="256971" y="533450"/>
                </a:lnTo>
                <a:lnTo>
                  <a:pt x="263461" y="572223"/>
                </a:lnTo>
                <a:lnTo>
                  <a:pt x="267589" y="608279"/>
                </a:lnTo>
                <a:lnTo>
                  <a:pt x="268338" y="614591"/>
                </a:lnTo>
                <a:lnTo>
                  <a:pt x="268770" y="617334"/>
                </a:lnTo>
                <a:lnTo>
                  <a:pt x="268554" y="621614"/>
                </a:lnTo>
                <a:lnTo>
                  <a:pt x="267081" y="666140"/>
                </a:lnTo>
                <a:lnTo>
                  <a:pt x="266585" y="706513"/>
                </a:lnTo>
                <a:lnTo>
                  <a:pt x="266750" y="757631"/>
                </a:lnTo>
                <a:lnTo>
                  <a:pt x="267144" y="778637"/>
                </a:lnTo>
                <a:lnTo>
                  <a:pt x="267893" y="796277"/>
                </a:lnTo>
                <a:lnTo>
                  <a:pt x="267893" y="806157"/>
                </a:lnTo>
                <a:lnTo>
                  <a:pt x="268871" y="812952"/>
                </a:lnTo>
                <a:lnTo>
                  <a:pt x="268033" y="827544"/>
                </a:lnTo>
                <a:lnTo>
                  <a:pt x="267246" y="849160"/>
                </a:lnTo>
                <a:lnTo>
                  <a:pt x="266357" y="855281"/>
                </a:lnTo>
                <a:lnTo>
                  <a:pt x="266141" y="861441"/>
                </a:lnTo>
                <a:lnTo>
                  <a:pt x="266585" y="867613"/>
                </a:lnTo>
                <a:lnTo>
                  <a:pt x="268135" y="861593"/>
                </a:lnTo>
                <a:lnTo>
                  <a:pt x="268998" y="855497"/>
                </a:lnTo>
                <a:lnTo>
                  <a:pt x="269189" y="849287"/>
                </a:lnTo>
                <a:lnTo>
                  <a:pt x="274129" y="799134"/>
                </a:lnTo>
                <a:lnTo>
                  <a:pt x="281800" y="743877"/>
                </a:lnTo>
                <a:lnTo>
                  <a:pt x="290703" y="703478"/>
                </a:lnTo>
                <a:lnTo>
                  <a:pt x="304088" y="660019"/>
                </a:lnTo>
                <a:lnTo>
                  <a:pt x="321106" y="618020"/>
                </a:lnTo>
                <a:lnTo>
                  <a:pt x="343331" y="579043"/>
                </a:lnTo>
                <a:lnTo>
                  <a:pt x="368477" y="546493"/>
                </a:lnTo>
                <a:lnTo>
                  <a:pt x="412496" y="513308"/>
                </a:lnTo>
                <a:lnTo>
                  <a:pt x="459651" y="498640"/>
                </a:lnTo>
                <a:lnTo>
                  <a:pt x="465848" y="498348"/>
                </a:lnTo>
                <a:lnTo>
                  <a:pt x="471957" y="497446"/>
                </a:lnTo>
                <a:lnTo>
                  <a:pt x="477977" y="495909"/>
                </a:lnTo>
                <a:close/>
              </a:path>
            </a:pathLst>
          </a:custGeom>
          <a:solidFill>
            <a:srgbClr val="2532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bg object 42"/>
          <p:cNvSpPr/>
          <p:nvPr/>
        </p:nvSpPr>
        <p:spPr>
          <a:xfrm>
            <a:off x="3938651" y="5323776"/>
            <a:ext cx="473709" cy="386715"/>
          </a:xfrm>
          <a:custGeom>
            <a:avLst/>
            <a:gdLst/>
            <a:ahLst/>
            <a:cxnLst/>
            <a:rect l="l" t="t" r="r" b="b"/>
            <a:pathLst>
              <a:path w="473710" h="386714">
                <a:moveTo>
                  <a:pt x="473557" y="0"/>
                </a:moveTo>
                <a:lnTo>
                  <a:pt x="0" y="0"/>
                </a:lnTo>
                <a:lnTo>
                  <a:pt x="0" y="109270"/>
                </a:lnTo>
                <a:lnTo>
                  <a:pt x="34429" y="109270"/>
                </a:lnTo>
                <a:lnTo>
                  <a:pt x="54698" y="386511"/>
                </a:lnTo>
                <a:lnTo>
                  <a:pt x="410933" y="386511"/>
                </a:lnTo>
                <a:lnTo>
                  <a:pt x="431076" y="109270"/>
                </a:lnTo>
                <a:lnTo>
                  <a:pt x="473557" y="109270"/>
                </a:lnTo>
                <a:lnTo>
                  <a:pt x="473557" y="0"/>
                </a:lnTo>
                <a:close/>
              </a:path>
            </a:pathLst>
          </a:custGeom>
          <a:solidFill>
            <a:srgbClr val="2532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bg object 43"/>
          <p:cNvSpPr/>
          <p:nvPr/>
        </p:nvSpPr>
        <p:spPr>
          <a:xfrm>
            <a:off x="3938651" y="5699772"/>
            <a:ext cx="466090" cy="83820"/>
          </a:xfrm>
          <a:custGeom>
            <a:avLst/>
            <a:gdLst/>
            <a:ahLst/>
            <a:cxnLst/>
            <a:rect l="l" t="t" r="r" b="b"/>
            <a:pathLst>
              <a:path w="466089" h="83820">
                <a:moveTo>
                  <a:pt x="465772" y="0"/>
                </a:moveTo>
                <a:lnTo>
                  <a:pt x="0" y="0"/>
                </a:lnTo>
                <a:lnTo>
                  <a:pt x="0" y="30264"/>
                </a:lnTo>
                <a:lnTo>
                  <a:pt x="22212" y="30264"/>
                </a:lnTo>
                <a:lnTo>
                  <a:pt x="44043" y="83540"/>
                </a:lnTo>
                <a:lnTo>
                  <a:pt x="423418" y="83540"/>
                </a:lnTo>
                <a:lnTo>
                  <a:pt x="448881" y="30264"/>
                </a:lnTo>
                <a:lnTo>
                  <a:pt x="465772" y="30264"/>
                </a:lnTo>
                <a:lnTo>
                  <a:pt x="465772" y="0"/>
                </a:lnTo>
                <a:close/>
              </a:path>
            </a:pathLst>
          </a:custGeom>
          <a:solidFill>
            <a:srgbClr val="45596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bg object 44"/>
          <p:cNvSpPr/>
          <p:nvPr/>
        </p:nvSpPr>
        <p:spPr>
          <a:xfrm>
            <a:off x="3979062" y="5485783"/>
            <a:ext cx="384175" cy="77470"/>
          </a:xfrm>
          <a:custGeom>
            <a:avLst/>
            <a:gdLst/>
            <a:ahLst/>
            <a:cxnLst/>
            <a:rect l="l" t="t" r="r" b="b"/>
            <a:pathLst>
              <a:path w="384175" h="77470">
                <a:moveTo>
                  <a:pt x="141895" y="73015"/>
                </a:moveTo>
                <a:lnTo>
                  <a:pt x="140444" y="73015"/>
                </a:lnTo>
                <a:lnTo>
                  <a:pt x="138843" y="70782"/>
                </a:lnTo>
                <a:lnTo>
                  <a:pt x="190204" y="6236"/>
                </a:lnTo>
                <a:lnTo>
                  <a:pt x="193249" y="2338"/>
                </a:lnTo>
                <a:lnTo>
                  <a:pt x="195141" y="0"/>
                </a:lnTo>
                <a:lnTo>
                  <a:pt x="196830" y="2078"/>
                </a:lnTo>
                <a:lnTo>
                  <a:pt x="198571" y="4158"/>
                </a:lnTo>
                <a:lnTo>
                  <a:pt x="193452" y="4158"/>
                </a:lnTo>
                <a:lnTo>
                  <a:pt x="195184" y="6236"/>
                </a:lnTo>
                <a:lnTo>
                  <a:pt x="193582" y="8185"/>
                </a:lnTo>
                <a:lnTo>
                  <a:pt x="141895" y="73015"/>
                </a:lnTo>
                <a:close/>
              </a:path>
              <a:path w="384175" h="77470">
                <a:moveTo>
                  <a:pt x="257604" y="73015"/>
                </a:moveTo>
                <a:lnTo>
                  <a:pt x="256204" y="73015"/>
                </a:lnTo>
                <a:lnTo>
                  <a:pt x="255435" y="72097"/>
                </a:lnTo>
                <a:lnTo>
                  <a:pt x="254431" y="70782"/>
                </a:lnTo>
                <a:lnTo>
                  <a:pt x="303625" y="2338"/>
                </a:lnTo>
                <a:lnTo>
                  <a:pt x="304964" y="390"/>
                </a:lnTo>
                <a:lnTo>
                  <a:pt x="305054" y="259"/>
                </a:lnTo>
                <a:lnTo>
                  <a:pt x="306939" y="2989"/>
                </a:lnTo>
                <a:lnTo>
                  <a:pt x="303625" y="2989"/>
                </a:lnTo>
                <a:lnTo>
                  <a:pt x="305078" y="5002"/>
                </a:lnTo>
                <a:lnTo>
                  <a:pt x="257604" y="73015"/>
                </a:lnTo>
                <a:close/>
              </a:path>
              <a:path w="384175" h="77470">
                <a:moveTo>
                  <a:pt x="29149" y="73285"/>
                </a:moveTo>
                <a:lnTo>
                  <a:pt x="27856" y="73285"/>
                </a:lnTo>
                <a:lnTo>
                  <a:pt x="27104" y="72097"/>
                </a:lnTo>
                <a:lnTo>
                  <a:pt x="86806" y="2338"/>
                </a:lnTo>
                <a:lnTo>
                  <a:pt x="88346" y="390"/>
                </a:lnTo>
                <a:lnTo>
                  <a:pt x="90707" y="3638"/>
                </a:lnTo>
                <a:lnTo>
                  <a:pt x="86787" y="3638"/>
                </a:lnTo>
                <a:lnTo>
                  <a:pt x="88068" y="5454"/>
                </a:lnTo>
                <a:lnTo>
                  <a:pt x="29149" y="73285"/>
                </a:lnTo>
                <a:close/>
              </a:path>
              <a:path w="384175" h="77470">
                <a:moveTo>
                  <a:pt x="305078" y="5002"/>
                </a:moveTo>
                <a:lnTo>
                  <a:pt x="303625" y="2989"/>
                </a:lnTo>
                <a:lnTo>
                  <a:pt x="306483" y="2989"/>
                </a:lnTo>
                <a:lnTo>
                  <a:pt x="305078" y="5002"/>
                </a:lnTo>
                <a:close/>
              </a:path>
              <a:path w="384175" h="77470">
                <a:moveTo>
                  <a:pt x="354373" y="73285"/>
                </a:moveTo>
                <a:lnTo>
                  <a:pt x="305078" y="5002"/>
                </a:lnTo>
                <a:lnTo>
                  <a:pt x="306483" y="2989"/>
                </a:lnTo>
                <a:lnTo>
                  <a:pt x="306939" y="2989"/>
                </a:lnTo>
                <a:lnTo>
                  <a:pt x="355365" y="72097"/>
                </a:lnTo>
                <a:lnTo>
                  <a:pt x="354373" y="73285"/>
                </a:lnTo>
                <a:close/>
              </a:path>
              <a:path w="384175" h="77470">
                <a:moveTo>
                  <a:pt x="88068" y="5454"/>
                </a:moveTo>
                <a:lnTo>
                  <a:pt x="86787" y="3638"/>
                </a:lnTo>
                <a:lnTo>
                  <a:pt x="89645" y="3638"/>
                </a:lnTo>
                <a:lnTo>
                  <a:pt x="88068" y="5454"/>
                </a:lnTo>
                <a:close/>
              </a:path>
              <a:path w="384175" h="77470">
                <a:moveTo>
                  <a:pt x="138625" y="77044"/>
                </a:moveTo>
                <a:lnTo>
                  <a:pt x="137124" y="74965"/>
                </a:lnTo>
                <a:lnTo>
                  <a:pt x="88068" y="5454"/>
                </a:lnTo>
                <a:lnTo>
                  <a:pt x="89645" y="3638"/>
                </a:lnTo>
                <a:lnTo>
                  <a:pt x="90707" y="3638"/>
                </a:lnTo>
                <a:lnTo>
                  <a:pt x="138843" y="70782"/>
                </a:lnTo>
                <a:lnTo>
                  <a:pt x="137067" y="73015"/>
                </a:lnTo>
                <a:lnTo>
                  <a:pt x="141895" y="73015"/>
                </a:lnTo>
                <a:lnTo>
                  <a:pt x="140651" y="74575"/>
                </a:lnTo>
                <a:lnTo>
                  <a:pt x="138625" y="77044"/>
                </a:lnTo>
                <a:close/>
              </a:path>
              <a:path w="384175" h="77470">
                <a:moveTo>
                  <a:pt x="195220" y="6236"/>
                </a:moveTo>
                <a:lnTo>
                  <a:pt x="194533" y="5454"/>
                </a:lnTo>
                <a:lnTo>
                  <a:pt x="193452" y="4158"/>
                </a:lnTo>
                <a:lnTo>
                  <a:pt x="196830" y="4158"/>
                </a:lnTo>
                <a:lnTo>
                  <a:pt x="195923" y="5454"/>
                </a:lnTo>
                <a:lnTo>
                  <a:pt x="195220" y="6236"/>
                </a:lnTo>
                <a:close/>
              </a:path>
              <a:path w="384175" h="77470">
                <a:moveTo>
                  <a:pt x="254775" y="77044"/>
                </a:moveTo>
                <a:lnTo>
                  <a:pt x="252956" y="74965"/>
                </a:lnTo>
                <a:lnTo>
                  <a:pt x="208815" y="22584"/>
                </a:lnTo>
                <a:lnTo>
                  <a:pt x="195619" y="6756"/>
                </a:lnTo>
                <a:lnTo>
                  <a:pt x="195220" y="6236"/>
                </a:lnTo>
                <a:lnTo>
                  <a:pt x="195923" y="5454"/>
                </a:lnTo>
                <a:lnTo>
                  <a:pt x="196830" y="4158"/>
                </a:lnTo>
                <a:lnTo>
                  <a:pt x="198571" y="4158"/>
                </a:lnTo>
                <a:lnTo>
                  <a:pt x="254335" y="70782"/>
                </a:lnTo>
                <a:lnTo>
                  <a:pt x="253486" y="72097"/>
                </a:lnTo>
                <a:lnTo>
                  <a:pt x="252826" y="73015"/>
                </a:lnTo>
                <a:lnTo>
                  <a:pt x="257604" y="73015"/>
                </a:lnTo>
                <a:lnTo>
                  <a:pt x="254775" y="77044"/>
                </a:lnTo>
                <a:close/>
              </a:path>
              <a:path w="384175" h="77470">
                <a:moveTo>
                  <a:pt x="26763" y="76004"/>
                </a:moveTo>
                <a:lnTo>
                  <a:pt x="26102" y="74965"/>
                </a:lnTo>
                <a:lnTo>
                  <a:pt x="14957" y="56191"/>
                </a:lnTo>
                <a:lnTo>
                  <a:pt x="10416" y="48595"/>
                </a:lnTo>
                <a:lnTo>
                  <a:pt x="6496" y="42095"/>
                </a:lnTo>
                <a:lnTo>
                  <a:pt x="1559" y="33390"/>
                </a:lnTo>
                <a:lnTo>
                  <a:pt x="0" y="30402"/>
                </a:lnTo>
                <a:lnTo>
                  <a:pt x="909" y="31181"/>
                </a:lnTo>
                <a:lnTo>
                  <a:pt x="2078" y="33130"/>
                </a:lnTo>
                <a:lnTo>
                  <a:pt x="7665" y="41445"/>
                </a:lnTo>
                <a:lnTo>
                  <a:pt x="27102" y="72097"/>
                </a:lnTo>
                <a:lnTo>
                  <a:pt x="26087" y="73285"/>
                </a:lnTo>
                <a:lnTo>
                  <a:pt x="29149" y="73285"/>
                </a:lnTo>
                <a:lnTo>
                  <a:pt x="26763" y="76004"/>
                </a:lnTo>
                <a:close/>
              </a:path>
              <a:path w="384175" h="77470">
                <a:moveTo>
                  <a:pt x="356373" y="73535"/>
                </a:moveTo>
                <a:lnTo>
                  <a:pt x="355365" y="72097"/>
                </a:lnTo>
                <a:lnTo>
                  <a:pt x="375861" y="47551"/>
                </a:lnTo>
                <a:lnTo>
                  <a:pt x="381578" y="40795"/>
                </a:lnTo>
                <a:lnTo>
                  <a:pt x="383266" y="38587"/>
                </a:lnTo>
                <a:lnTo>
                  <a:pt x="384046" y="37807"/>
                </a:lnTo>
                <a:lnTo>
                  <a:pt x="384176" y="37937"/>
                </a:lnTo>
                <a:lnTo>
                  <a:pt x="383783" y="38587"/>
                </a:lnTo>
                <a:lnTo>
                  <a:pt x="383096" y="39614"/>
                </a:lnTo>
                <a:lnTo>
                  <a:pt x="382487" y="40406"/>
                </a:lnTo>
                <a:lnTo>
                  <a:pt x="377161" y="47551"/>
                </a:lnTo>
                <a:lnTo>
                  <a:pt x="356373" y="73535"/>
                </a:lnTo>
                <a:close/>
              </a:path>
              <a:path w="384175" h="77470">
                <a:moveTo>
                  <a:pt x="140444" y="73015"/>
                </a:moveTo>
                <a:lnTo>
                  <a:pt x="137067" y="73015"/>
                </a:lnTo>
                <a:lnTo>
                  <a:pt x="138843" y="70782"/>
                </a:lnTo>
                <a:lnTo>
                  <a:pt x="140444" y="73015"/>
                </a:lnTo>
                <a:close/>
              </a:path>
              <a:path w="384175" h="77470">
                <a:moveTo>
                  <a:pt x="256204" y="73015"/>
                </a:moveTo>
                <a:lnTo>
                  <a:pt x="252826" y="73015"/>
                </a:lnTo>
                <a:lnTo>
                  <a:pt x="254431" y="70782"/>
                </a:lnTo>
                <a:lnTo>
                  <a:pt x="255435" y="72097"/>
                </a:lnTo>
                <a:lnTo>
                  <a:pt x="256204" y="73015"/>
                </a:lnTo>
                <a:close/>
              </a:path>
              <a:path w="384175" h="77470">
                <a:moveTo>
                  <a:pt x="27856" y="73285"/>
                </a:moveTo>
                <a:lnTo>
                  <a:pt x="26087" y="73285"/>
                </a:lnTo>
                <a:lnTo>
                  <a:pt x="27104" y="72097"/>
                </a:lnTo>
                <a:lnTo>
                  <a:pt x="27856" y="73285"/>
                </a:lnTo>
                <a:close/>
              </a:path>
              <a:path w="384175" h="77470">
                <a:moveTo>
                  <a:pt x="355463" y="74705"/>
                </a:moveTo>
                <a:lnTo>
                  <a:pt x="354373" y="73285"/>
                </a:lnTo>
                <a:lnTo>
                  <a:pt x="355365" y="72097"/>
                </a:lnTo>
                <a:lnTo>
                  <a:pt x="356373" y="73535"/>
                </a:lnTo>
                <a:lnTo>
                  <a:pt x="355564" y="74575"/>
                </a:lnTo>
                <a:lnTo>
                  <a:pt x="355463" y="74705"/>
                </a:lnTo>
                <a:close/>
              </a:path>
              <a:path w="384175" h="77470">
                <a:moveTo>
                  <a:pt x="354553" y="73535"/>
                </a:moveTo>
                <a:lnTo>
                  <a:pt x="354164" y="73535"/>
                </a:lnTo>
                <a:lnTo>
                  <a:pt x="354373" y="73285"/>
                </a:lnTo>
                <a:lnTo>
                  <a:pt x="354553" y="73535"/>
                </a:lnTo>
                <a:close/>
              </a:path>
            </a:pathLst>
          </a:custGeom>
          <a:solidFill>
            <a:srgbClr val="DFDFD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bg object 45"/>
          <p:cNvSpPr/>
          <p:nvPr/>
        </p:nvSpPr>
        <p:spPr>
          <a:xfrm>
            <a:off x="3984079" y="5427979"/>
            <a:ext cx="382905" cy="5080"/>
          </a:xfrm>
          <a:custGeom>
            <a:avLst/>
            <a:gdLst/>
            <a:ahLst/>
            <a:cxnLst/>
            <a:rect l="l" t="t" r="r" b="b"/>
            <a:pathLst>
              <a:path w="382904" h="5079">
                <a:moveTo>
                  <a:pt x="382701" y="2540"/>
                </a:moveTo>
                <a:lnTo>
                  <a:pt x="347700" y="2540"/>
                </a:lnTo>
                <a:lnTo>
                  <a:pt x="347700" y="1270"/>
                </a:lnTo>
                <a:lnTo>
                  <a:pt x="219608" y="1270"/>
                </a:lnTo>
                <a:lnTo>
                  <a:pt x="219608" y="0"/>
                </a:lnTo>
                <a:lnTo>
                  <a:pt x="131114" y="0"/>
                </a:lnTo>
                <a:lnTo>
                  <a:pt x="131114" y="1270"/>
                </a:lnTo>
                <a:lnTo>
                  <a:pt x="6248" y="1270"/>
                </a:lnTo>
                <a:lnTo>
                  <a:pt x="6248" y="2540"/>
                </a:lnTo>
                <a:lnTo>
                  <a:pt x="0" y="2540"/>
                </a:lnTo>
                <a:lnTo>
                  <a:pt x="0" y="3810"/>
                </a:lnTo>
                <a:lnTo>
                  <a:pt x="69202" y="3810"/>
                </a:lnTo>
                <a:lnTo>
                  <a:pt x="69202" y="5080"/>
                </a:lnTo>
                <a:lnTo>
                  <a:pt x="313423" y="5080"/>
                </a:lnTo>
                <a:lnTo>
                  <a:pt x="313423" y="3810"/>
                </a:lnTo>
                <a:lnTo>
                  <a:pt x="382701" y="3810"/>
                </a:lnTo>
                <a:lnTo>
                  <a:pt x="382701" y="2540"/>
                </a:lnTo>
                <a:close/>
              </a:path>
            </a:pathLst>
          </a:custGeom>
          <a:solidFill>
            <a:srgbClr val="45596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bg object 46"/>
          <p:cNvSpPr/>
          <p:nvPr/>
        </p:nvSpPr>
        <p:spPr>
          <a:xfrm>
            <a:off x="3967391" y="5730239"/>
            <a:ext cx="417830" cy="5080"/>
          </a:xfrm>
          <a:custGeom>
            <a:avLst/>
            <a:gdLst/>
            <a:ahLst/>
            <a:cxnLst/>
            <a:rect l="l" t="t" r="r" b="b"/>
            <a:pathLst>
              <a:path w="417829" h="5079">
                <a:moveTo>
                  <a:pt x="417385" y="2540"/>
                </a:moveTo>
                <a:lnTo>
                  <a:pt x="405650" y="2540"/>
                </a:lnTo>
                <a:lnTo>
                  <a:pt x="405650" y="1270"/>
                </a:lnTo>
                <a:lnTo>
                  <a:pt x="236728" y="1270"/>
                </a:lnTo>
                <a:lnTo>
                  <a:pt x="236728" y="0"/>
                </a:lnTo>
                <a:lnTo>
                  <a:pt x="180771" y="0"/>
                </a:lnTo>
                <a:lnTo>
                  <a:pt x="180771" y="1270"/>
                </a:lnTo>
                <a:lnTo>
                  <a:pt x="11734" y="1270"/>
                </a:lnTo>
                <a:lnTo>
                  <a:pt x="11734" y="2540"/>
                </a:lnTo>
                <a:lnTo>
                  <a:pt x="0" y="2540"/>
                </a:lnTo>
                <a:lnTo>
                  <a:pt x="0" y="3810"/>
                </a:lnTo>
                <a:lnTo>
                  <a:pt x="72351" y="3810"/>
                </a:lnTo>
                <a:lnTo>
                  <a:pt x="72351" y="5080"/>
                </a:lnTo>
                <a:lnTo>
                  <a:pt x="345084" y="5080"/>
                </a:lnTo>
                <a:lnTo>
                  <a:pt x="345084" y="3810"/>
                </a:lnTo>
                <a:lnTo>
                  <a:pt x="417385" y="3810"/>
                </a:lnTo>
                <a:lnTo>
                  <a:pt x="417385" y="2540"/>
                </a:lnTo>
                <a:close/>
              </a:path>
            </a:pathLst>
          </a:custGeom>
          <a:solidFill>
            <a:srgbClr val="2532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bg object 47"/>
          <p:cNvSpPr/>
          <p:nvPr/>
        </p:nvSpPr>
        <p:spPr>
          <a:xfrm>
            <a:off x="4781714" y="4562825"/>
            <a:ext cx="563245" cy="1212215"/>
          </a:xfrm>
          <a:custGeom>
            <a:avLst/>
            <a:gdLst/>
            <a:ahLst/>
            <a:cxnLst/>
            <a:rect l="l" t="t" r="r" b="b"/>
            <a:pathLst>
              <a:path w="563245" h="1212214">
                <a:moveTo>
                  <a:pt x="562947" y="1211773"/>
                </a:moveTo>
                <a:lnTo>
                  <a:pt x="0" y="1211773"/>
                </a:lnTo>
                <a:lnTo>
                  <a:pt x="0" y="0"/>
                </a:lnTo>
                <a:lnTo>
                  <a:pt x="562947" y="0"/>
                </a:lnTo>
                <a:lnTo>
                  <a:pt x="562947" y="1211773"/>
                </a:lnTo>
                <a:close/>
              </a:path>
            </a:pathLst>
          </a:custGeom>
          <a:solidFill>
            <a:srgbClr val="2532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bg object 48"/>
          <p:cNvSpPr/>
          <p:nvPr/>
        </p:nvSpPr>
        <p:spPr>
          <a:xfrm>
            <a:off x="4822761" y="4599470"/>
            <a:ext cx="478155" cy="1048385"/>
          </a:xfrm>
          <a:custGeom>
            <a:avLst/>
            <a:gdLst/>
            <a:ahLst/>
            <a:cxnLst/>
            <a:rect l="l" t="t" r="r" b="b"/>
            <a:pathLst>
              <a:path w="478154" h="1048385">
                <a:moveTo>
                  <a:pt x="76136" y="125895"/>
                </a:moveTo>
                <a:lnTo>
                  <a:pt x="67818" y="124460"/>
                </a:lnTo>
                <a:lnTo>
                  <a:pt x="46774" y="124460"/>
                </a:lnTo>
                <a:lnTo>
                  <a:pt x="38328" y="126022"/>
                </a:lnTo>
                <a:lnTo>
                  <a:pt x="38328" y="129654"/>
                </a:lnTo>
                <a:lnTo>
                  <a:pt x="46901" y="131216"/>
                </a:lnTo>
                <a:lnTo>
                  <a:pt x="67691" y="131216"/>
                </a:lnTo>
                <a:lnTo>
                  <a:pt x="76136" y="129654"/>
                </a:lnTo>
                <a:lnTo>
                  <a:pt x="76136" y="127838"/>
                </a:lnTo>
                <a:lnTo>
                  <a:pt x="76136" y="125895"/>
                </a:lnTo>
                <a:close/>
              </a:path>
              <a:path w="478154" h="1048385">
                <a:moveTo>
                  <a:pt x="425958" y="189699"/>
                </a:moveTo>
                <a:lnTo>
                  <a:pt x="418642" y="189699"/>
                </a:lnTo>
                <a:lnTo>
                  <a:pt x="418642" y="188429"/>
                </a:lnTo>
                <a:lnTo>
                  <a:pt x="362940" y="188429"/>
                </a:lnTo>
                <a:lnTo>
                  <a:pt x="362940" y="187159"/>
                </a:lnTo>
                <a:lnTo>
                  <a:pt x="114401" y="187159"/>
                </a:lnTo>
                <a:lnTo>
                  <a:pt x="114401" y="188429"/>
                </a:lnTo>
                <a:lnTo>
                  <a:pt x="58686" y="188429"/>
                </a:lnTo>
                <a:lnTo>
                  <a:pt x="58686" y="189699"/>
                </a:lnTo>
                <a:lnTo>
                  <a:pt x="51371" y="189699"/>
                </a:lnTo>
                <a:lnTo>
                  <a:pt x="51371" y="192239"/>
                </a:lnTo>
                <a:lnTo>
                  <a:pt x="115684" y="192239"/>
                </a:lnTo>
                <a:lnTo>
                  <a:pt x="115684" y="193509"/>
                </a:lnTo>
                <a:lnTo>
                  <a:pt x="361645" y="193509"/>
                </a:lnTo>
                <a:lnTo>
                  <a:pt x="361645" y="192239"/>
                </a:lnTo>
                <a:lnTo>
                  <a:pt x="425958" y="192239"/>
                </a:lnTo>
                <a:lnTo>
                  <a:pt x="425958" y="189699"/>
                </a:lnTo>
                <a:close/>
              </a:path>
              <a:path w="478154" h="1048385">
                <a:moveTo>
                  <a:pt x="428891" y="264629"/>
                </a:moveTo>
                <a:lnTo>
                  <a:pt x="400329" y="264629"/>
                </a:lnTo>
                <a:lnTo>
                  <a:pt x="400329" y="263359"/>
                </a:lnTo>
                <a:lnTo>
                  <a:pt x="319976" y="263359"/>
                </a:lnTo>
                <a:lnTo>
                  <a:pt x="319976" y="262089"/>
                </a:lnTo>
                <a:lnTo>
                  <a:pt x="166103" y="262089"/>
                </a:lnTo>
                <a:lnTo>
                  <a:pt x="166103" y="263359"/>
                </a:lnTo>
                <a:lnTo>
                  <a:pt x="85407" y="263359"/>
                </a:lnTo>
                <a:lnTo>
                  <a:pt x="85407" y="264629"/>
                </a:lnTo>
                <a:lnTo>
                  <a:pt x="58572" y="264629"/>
                </a:lnTo>
                <a:lnTo>
                  <a:pt x="58572" y="265899"/>
                </a:lnTo>
                <a:lnTo>
                  <a:pt x="60553" y="265899"/>
                </a:lnTo>
                <a:lnTo>
                  <a:pt x="60553" y="267169"/>
                </a:lnTo>
                <a:lnTo>
                  <a:pt x="92202" y="267169"/>
                </a:lnTo>
                <a:lnTo>
                  <a:pt x="92202" y="268439"/>
                </a:lnTo>
                <a:lnTo>
                  <a:pt x="210159" y="268439"/>
                </a:lnTo>
                <a:lnTo>
                  <a:pt x="210159" y="269709"/>
                </a:lnTo>
                <a:lnTo>
                  <a:pt x="277558" y="269709"/>
                </a:lnTo>
                <a:lnTo>
                  <a:pt x="277558" y="268439"/>
                </a:lnTo>
                <a:lnTo>
                  <a:pt x="395516" y="268439"/>
                </a:lnTo>
                <a:lnTo>
                  <a:pt x="395516" y="267169"/>
                </a:lnTo>
                <a:lnTo>
                  <a:pt x="427177" y="267169"/>
                </a:lnTo>
                <a:lnTo>
                  <a:pt x="427177" y="265899"/>
                </a:lnTo>
                <a:lnTo>
                  <a:pt x="428891" y="265899"/>
                </a:lnTo>
                <a:lnTo>
                  <a:pt x="428891" y="264629"/>
                </a:lnTo>
                <a:close/>
              </a:path>
              <a:path w="478154" h="1048385">
                <a:moveTo>
                  <a:pt x="446328" y="92036"/>
                </a:moveTo>
                <a:lnTo>
                  <a:pt x="444627" y="92036"/>
                </a:lnTo>
                <a:lnTo>
                  <a:pt x="444652" y="91821"/>
                </a:lnTo>
                <a:lnTo>
                  <a:pt x="444754" y="90868"/>
                </a:lnTo>
                <a:lnTo>
                  <a:pt x="444881" y="89776"/>
                </a:lnTo>
                <a:lnTo>
                  <a:pt x="444982" y="88836"/>
                </a:lnTo>
                <a:lnTo>
                  <a:pt x="445198" y="84112"/>
                </a:lnTo>
                <a:lnTo>
                  <a:pt x="445109" y="79375"/>
                </a:lnTo>
                <a:lnTo>
                  <a:pt x="445566" y="72161"/>
                </a:lnTo>
                <a:lnTo>
                  <a:pt x="445744" y="65392"/>
                </a:lnTo>
                <a:lnTo>
                  <a:pt x="445871" y="46901"/>
                </a:lnTo>
                <a:lnTo>
                  <a:pt x="445871" y="45466"/>
                </a:lnTo>
                <a:lnTo>
                  <a:pt x="445884" y="41960"/>
                </a:lnTo>
                <a:lnTo>
                  <a:pt x="115951" y="40017"/>
                </a:lnTo>
                <a:lnTo>
                  <a:pt x="35864" y="40017"/>
                </a:lnTo>
                <a:lnTo>
                  <a:pt x="32346" y="43395"/>
                </a:lnTo>
                <a:lnTo>
                  <a:pt x="32346" y="94399"/>
                </a:lnTo>
                <a:lnTo>
                  <a:pt x="92532" y="94399"/>
                </a:lnTo>
                <a:lnTo>
                  <a:pt x="314655" y="93154"/>
                </a:lnTo>
                <a:lnTo>
                  <a:pt x="421919" y="92036"/>
                </a:lnTo>
                <a:lnTo>
                  <a:pt x="72161" y="89776"/>
                </a:lnTo>
                <a:lnTo>
                  <a:pt x="38976" y="89776"/>
                </a:lnTo>
                <a:lnTo>
                  <a:pt x="38976" y="93027"/>
                </a:lnTo>
                <a:lnTo>
                  <a:pt x="38976" y="93154"/>
                </a:lnTo>
                <a:lnTo>
                  <a:pt x="38849" y="93027"/>
                </a:lnTo>
                <a:lnTo>
                  <a:pt x="38163" y="92329"/>
                </a:lnTo>
                <a:lnTo>
                  <a:pt x="38976" y="93027"/>
                </a:lnTo>
                <a:lnTo>
                  <a:pt x="38976" y="89776"/>
                </a:lnTo>
                <a:lnTo>
                  <a:pt x="38976" y="48704"/>
                </a:lnTo>
                <a:lnTo>
                  <a:pt x="165468" y="48704"/>
                </a:lnTo>
                <a:lnTo>
                  <a:pt x="443738" y="46913"/>
                </a:lnTo>
                <a:lnTo>
                  <a:pt x="443801" y="48310"/>
                </a:lnTo>
                <a:lnTo>
                  <a:pt x="443814" y="48704"/>
                </a:lnTo>
                <a:lnTo>
                  <a:pt x="444131" y="56019"/>
                </a:lnTo>
                <a:lnTo>
                  <a:pt x="444322" y="63779"/>
                </a:lnTo>
                <a:lnTo>
                  <a:pt x="444449" y="90246"/>
                </a:lnTo>
                <a:lnTo>
                  <a:pt x="444487" y="92036"/>
                </a:lnTo>
                <a:lnTo>
                  <a:pt x="442379" y="91821"/>
                </a:lnTo>
                <a:lnTo>
                  <a:pt x="439521" y="91821"/>
                </a:lnTo>
                <a:lnTo>
                  <a:pt x="437451" y="92036"/>
                </a:lnTo>
                <a:lnTo>
                  <a:pt x="436486" y="92036"/>
                </a:lnTo>
                <a:lnTo>
                  <a:pt x="440131" y="92303"/>
                </a:lnTo>
                <a:lnTo>
                  <a:pt x="442683" y="92303"/>
                </a:lnTo>
                <a:lnTo>
                  <a:pt x="444487" y="92176"/>
                </a:lnTo>
                <a:lnTo>
                  <a:pt x="444512" y="93027"/>
                </a:lnTo>
                <a:lnTo>
                  <a:pt x="444601" y="92303"/>
                </a:lnTo>
                <a:lnTo>
                  <a:pt x="444614" y="92163"/>
                </a:lnTo>
                <a:lnTo>
                  <a:pt x="446328" y="92036"/>
                </a:lnTo>
                <a:close/>
              </a:path>
              <a:path w="478154" h="1048385">
                <a:moveTo>
                  <a:pt x="477723" y="0"/>
                </a:moveTo>
                <a:lnTo>
                  <a:pt x="0" y="0"/>
                </a:lnTo>
                <a:lnTo>
                  <a:pt x="12" y="8445"/>
                </a:lnTo>
                <a:lnTo>
                  <a:pt x="139" y="60947"/>
                </a:lnTo>
                <a:lnTo>
                  <a:pt x="495" y="236321"/>
                </a:lnTo>
                <a:lnTo>
                  <a:pt x="584" y="291312"/>
                </a:lnTo>
                <a:lnTo>
                  <a:pt x="660" y="339864"/>
                </a:lnTo>
                <a:lnTo>
                  <a:pt x="736" y="393573"/>
                </a:lnTo>
                <a:lnTo>
                  <a:pt x="850" y="498614"/>
                </a:lnTo>
                <a:lnTo>
                  <a:pt x="965" y="752767"/>
                </a:lnTo>
                <a:lnTo>
                  <a:pt x="1041" y="1048067"/>
                </a:lnTo>
                <a:lnTo>
                  <a:pt x="3378" y="1048067"/>
                </a:lnTo>
                <a:lnTo>
                  <a:pt x="210654" y="1047292"/>
                </a:lnTo>
                <a:lnTo>
                  <a:pt x="348843" y="1046772"/>
                </a:lnTo>
                <a:lnTo>
                  <a:pt x="5842" y="1044854"/>
                </a:lnTo>
                <a:lnTo>
                  <a:pt x="3378" y="1044829"/>
                </a:lnTo>
                <a:lnTo>
                  <a:pt x="5854" y="1044829"/>
                </a:lnTo>
                <a:lnTo>
                  <a:pt x="5969" y="1008100"/>
                </a:lnTo>
                <a:lnTo>
                  <a:pt x="6083" y="968565"/>
                </a:lnTo>
                <a:lnTo>
                  <a:pt x="6184" y="926528"/>
                </a:lnTo>
                <a:lnTo>
                  <a:pt x="6273" y="882929"/>
                </a:lnTo>
                <a:lnTo>
                  <a:pt x="6350" y="838796"/>
                </a:lnTo>
                <a:lnTo>
                  <a:pt x="6426" y="793534"/>
                </a:lnTo>
                <a:lnTo>
                  <a:pt x="6540" y="699757"/>
                </a:lnTo>
                <a:lnTo>
                  <a:pt x="6654" y="551561"/>
                </a:lnTo>
                <a:lnTo>
                  <a:pt x="6756" y="8445"/>
                </a:lnTo>
                <a:lnTo>
                  <a:pt x="471106" y="8445"/>
                </a:lnTo>
                <a:lnTo>
                  <a:pt x="471233" y="60947"/>
                </a:lnTo>
                <a:lnTo>
                  <a:pt x="472414" y="551561"/>
                </a:lnTo>
                <a:lnTo>
                  <a:pt x="472503" y="600214"/>
                </a:lnTo>
                <a:lnTo>
                  <a:pt x="472617" y="714844"/>
                </a:lnTo>
                <a:lnTo>
                  <a:pt x="472655" y="752767"/>
                </a:lnTo>
                <a:lnTo>
                  <a:pt x="473176" y="818311"/>
                </a:lnTo>
                <a:lnTo>
                  <a:pt x="473278" y="838796"/>
                </a:lnTo>
                <a:lnTo>
                  <a:pt x="473443" y="876312"/>
                </a:lnTo>
                <a:lnTo>
                  <a:pt x="473557" y="1046772"/>
                </a:lnTo>
                <a:lnTo>
                  <a:pt x="473684" y="1047292"/>
                </a:lnTo>
                <a:lnTo>
                  <a:pt x="475246" y="1044041"/>
                </a:lnTo>
                <a:lnTo>
                  <a:pt x="475259" y="967613"/>
                </a:lnTo>
                <a:lnTo>
                  <a:pt x="475780" y="925880"/>
                </a:lnTo>
                <a:lnTo>
                  <a:pt x="476046" y="876630"/>
                </a:lnTo>
                <a:lnTo>
                  <a:pt x="476148" y="818311"/>
                </a:lnTo>
                <a:lnTo>
                  <a:pt x="476250" y="714844"/>
                </a:lnTo>
                <a:lnTo>
                  <a:pt x="476351" y="674827"/>
                </a:lnTo>
                <a:lnTo>
                  <a:pt x="476478" y="633133"/>
                </a:lnTo>
                <a:lnTo>
                  <a:pt x="476567" y="600214"/>
                </a:lnTo>
                <a:lnTo>
                  <a:pt x="476605" y="589508"/>
                </a:lnTo>
                <a:lnTo>
                  <a:pt x="476707" y="551561"/>
                </a:lnTo>
                <a:lnTo>
                  <a:pt x="476732" y="544118"/>
                </a:lnTo>
                <a:lnTo>
                  <a:pt x="477024" y="447471"/>
                </a:lnTo>
                <a:lnTo>
                  <a:pt x="477405" y="291312"/>
                </a:lnTo>
                <a:lnTo>
                  <a:pt x="477507" y="236321"/>
                </a:lnTo>
                <a:lnTo>
                  <a:pt x="477596" y="179971"/>
                </a:lnTo>
                <a:lnTo>
                  <a:pt x="477710" y="8445"/>
                </a:lnTo>
                <a:lnTo>
                  <a:pt x="477723" y="5321"/>
                </a:lnTo>
                <a:lnTo>
                  <a:pt x="477723" y="5067"/>
                </a:lnTo>
                <a:lnTo>
                  <a:pt x="477723" y="0"/>
                </a:lnTo>
                <a:close/>
              </a:path>
            </a:pathLst>
          </a:custGeom>
          <a:solidFill>
            <a:srgbClr val="45596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bg object 49"/>
          <p:cNvSpPr/>
          <p:nvPr/>
        </p:nvSpPr>
        <p:spPr>
          <a:xfrm>
            <a:off x="5030642" y="5010923"/>
            <a:ext cx="62230" cy="62230"/>
          </a:xfrm>
          <a:custGeom>
            <a:avLst/>
            <a:gdLst/>
            <a:ahLst/>
            <a:cxnLst/>
            <a:rect l="l" t="t" r="r" b="b"/>
            <a:pathLst>
              <a:path w="62229" h="62229">
                <a:moveTo>
                  <a:pt x="35021" y="61842"/>
                </a:moveTo>
                <a:lnTo>
                  <a:pt x="26820" y="61842"/>
                </a:lnTo>
                <a:lnTo>
                  <a:pt x="22876" y="61057"/>
                </a:lnTo>
                <a:lnTo>
                  <a:pt x="0" y="35021"/>
                </a:lnTo>
                <a:lnTo>
                  <a:pt x="0" y="26820"/>
                </a:lnTo>
                <a:lnTo>
                  <a:pt x="26820" y="0"/>
                </a:lnTo>
                <a:lnTo>
                  <a:pt x="35021" y="0"/>
                </a:lnTo>
                <a:lnTo>
                  <a:pt x="61842" y="30921"/>
                </a:lnTo>
                <a:lnTo>
                  <a:pt x="61842" y="35021"/>
                </a:lnTo>
                <a:lnTo>
                  <a:pt x="35021" y="61842"/>
                </a:lnTo>
                <a:close/>
              </a:path>
            </a:pathLst>
          </a:custGeom>
          <a:solidFill>
            <a:srgbClr val="ED21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bg object 50"/>
          <p:cNvSpPr/>
          <p:nvPr/>
        </p:nvSpPr>
        <p:spPr>
          <a:xfrm>
            <a:off x="4891875" y="5028615"/>
            <a:ext cx="334010" cy="16510"/>
          </a:xfrm>
          <a:custGeom>
            <a:avLst/>
            <a:gdLst/>
            <a:ahLst/>
            <a:cxnLst/>
            <a:rect l="l" t="t" r="r" b="b"/>
            <a:pathLst>
              <a:path w="334010" h="16510">
                <a:moveTo>
                  <a:pt x="82372" y="12319"/>
                </a:moveTo>
                <a:lnTo>
                  <a:pt x="72212" y="10223"/>
                </a:lnTo>
                <a:lnTo>
                  <a:pt x="61988" y="8953"/>
                </a:lnTo>
                <a:lnTo>
                  <a:pt x="51689" y="8534"/>
                </a:lnTo>
                <a:lnTo>
                  <a:pt x="41325" y="8953"/>
                </a:lnTo>
                <a:lnTo>
                  <a:pt x="30886" y="8509"/>
                </a:lnTo>
                <a:lnTo>
                  <a:pt x="20523" y="8915"/>
                </a:lnTo>
                <a:lnTo>
                  <a:pt x="10223" y="10198"/>
                </a:lnTo>
                <a:lnTo>
                  <a:pt x="0" y="12319"/>
                </a:lnTo>
                <a:lnTo>
                  <a:pt x="10134" y="14389"/>
                </a:lnTo>
                <a:lnTo>
                  <a:pt x="20332" y="15646"/>
                </a:lnTo>
                <a:lnTo>
                  <a:pt x="30594" y="16078"/>
                </a:lnTo>
                <a:lnTo>
                  <a:pt x="40932" y="15697"/>
                </a:lnTo>
                <a:lnTo>
                  <a:pt x="51396" y="16103"/>
                </a:lnTo>
                <a:lnTo>
                  <a:pt x="61785" y="15671"/>
                </a:lnTo>
                <a:lnTo>
                  <a:pt x="72110" y="14414"/>
                </a:lnTo>
                <a:lnTo>
                  <a:pt x="82372" y="12319"/>
                </a:lnTo>
                <a:close/>
              </a:path>
              <a:path w="334010" h="16510">
                <a:moveTo>
                  <a:pt x="333908" y="3746"/>
                </a:moveTo>
                <a:lnTo>
                  <a:pt x="324269" y="1701"/>
                </a:lnTo>
                <a:lnTo>
                  <a:pt x="314553" y="444"/>
                </a:lnTo>
                <a:lnTo>
                  <a:pt x="304774" y="12"/>
                </a:lnTo>
                <a:lnTo>
                  <a:pt x="294932" y="368"/>
                </a:lnTo>
                <a:lnTo>
                  <a:pt x="285076" y="0"/>
                </a:lnTo>
                <a:lnTo>
                  <a:pt x="275297" y="444"/>
                </a:lnTo>
                <a:lnTo>
                  <a:pt x="265595" y="1689"/>
                </a:lnTo>
                <a:lnTo>
                  <a:pt x="255955" y="3746"/>
                </a:lnTo>
                <a:lnTo>
                  <a:pt x="265582" y="5854"/>
                </a:lnTo>
                <a:lnTo>
                  <a:pt x="275297" y="7112"/>
                </a:lnTo>
                <a:lnTo>
                  <a:pt x="285076" y="7543"/>
                </a:lnTo>
                <a:lnTo>
                  <a:pt x="294932" y="7124"/>
                </a:lnTo>
                <a:lnTo>
                  <a:pt x="304774" y="7531"/>
                </a:lnTo>
                <a:lnTo>
                  <a:pt x="314553" y="7112"/>
                </a:lnTo>
                <a:lnTo>
                  <a:pt x="324269" y="5842"/>
                </a:lnTo>
                <a:lnTo>
                  <a:pt x="333908" y="3746"/>
                </a:lnTo>
                <a:close/>
              </a:path>
            </a:pathLst>
          </a:custGeom>
          <a:solidFill>
            <a:srgbClr val="45596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bg object 51"/>
          <p:cNvSpPr/>
          <p:nvPr/>
        </p:nvSpPr>
        <p:spPr>
          <a:xfrm>
            <a:off x="4592078" y="3759784"/>
            <a:ext cx="4279265" cy="2021205"/>
          </a:xfrm>
          <a:custGeom>
            <a:avLst/>
            <a:gdLst/>
            <a:ahLst/>
            <a:cxnLst/>
            <a:rect l="l" t="t" r="r" b="b"/>
            <a:pathLst>
              <a:path w="4279265" h="2021204">
                <a:moveTo>
                  <a:pt x="4278757" y="35090"/>
                </a:moveTo>
                <a:lnTo>
                  <a:pt x="4064939" y="35661"/>
                </a:lnTo>
                <a:lnTo>
                  <a:pt x="4064939" y="182676"/>
                </a:lnTo>
                <a:lnTo>
                  <a:pt x="3835476" y="346113"/>
                </a:lnTo>
                <a:lnTo>
                  <a:pt x="3835476" y="180860"/>
                </a:lnTo>
                <a:lnTo>
                  <a:pt x="4064939" y="182676"/>
                </a:lnTo>
                <a:lnTo>
                  <a:pt x="4064939" y="35661"/>
                </a:lnTo>
                <a:lnTo>
                  <a:pt x="1860931" y="41414"/>
                </a:lnTo>
                <a:lnTo>
                  <a:pt x="1860931" y="0"/>
                </a:lnTo>
                <a:lnTo>
                  <a:pt x="1150010" y="0"/>
                </a:lnTo>
                <a:lnTo>
                  <a:pt x="1150010" y="43268"/>
                </a:lnTo>
                <a:lnTo>
                  <a:pt x="837679" y="44094"/>
                </a:lnTo>
                <a:lnTo>
                  <a:pt x="837679" y="170078"/>
                </a:lnTo>
                <a:lnTo>
                  <a:pt x="837679" y="324256"/>
                </a:lnTo>
                <a:lnTo>
                  <a:pt x="623595" y="170078"/>
                </a:lnTo>
                <a:lnTo>
                  <a:pt x="837679" y="170078"/>
                </a:lnTo>
                <a:lnTo>
                  <a:pt x="837679" y="44094"/>
                </a:lnTo>
                <a:lnTo>
                  <a:pt x="149872" y="45872"/>
                </a:lnTo>
                <a:lnTo>
                  <a:pt x="149872" y="170078"/>
                </a:lnTo>
                <a:lnTo>
                  <a:pt x="513397" y="170078"/>
                </a:lnTo>
                <a:lnTo>
                  <a:pt x="513397" y="172720"/>
                </a:lnTo>
                <a:lnTo>
                  <a:pt x="516509" y="234950"/>
                </a:lnTo>
                <a:lnTo>
                  <a:pt x="518756" y="290830"/>
                </a:lnTo>
                <a:lnTo>
                  <a:pt x="518350" y="346710"/>
                </a:lnTo>
                <a:lnTo>
                  <a:pt x="515315" y="402590"/>
                </a:lnTo>
                <a:lnTo>
                  <a:pt x="515188" y="403860"/>
                </a:lnTo>
                <a:lnTo>
                  <a:pt x="509625" y="459740"/>
                </a:lnTo>
                <a:lnTo>
                  <a:pt x="499249" y="514350"/>
                </a:lnTo>
                <a:lnTo>
                  <a:pt x="488556" y="551180"/>
                </a:lnTo>
                <a:lnTo>
                  <a:pt x="482333" y="565746"/>
                </a:lnTo>
                <a:lnTo>
                  <a:pt x="480923" y="563880"/>
                </a:lnTo>
                <a:lnTo>
                  <a:pt x="479717" y="562444"/>
                </a:lnTo>
                <a:lnTo>
                  <a:pt x="479717" y="571373"/>
                </a:lnTo>
                <a:lnTo>
                  <a:pt x="479628" y="571500"/>
                </a:lnTo>
                <a:lnTo>
                  <a:pt x="470242" y="586740"/>
                </a:lnTo>
                <a:lnTo>
                  <a:pt x="442734" y="617220"/>
                </a:lnTo>
                <a:lnTo>
                  <a:pt x="404647" y="635000"/>
                </a:lnTo>
                <a:lnTo>
                  <a:pt x="394309" y="636270"/>
                </a:lnTo>
                <a:lnTo>
                  <a:pt x="376389" y="636270"/>
                </a:lnTo>
                <a:lnTo>
                  <a:pt x="339344" y="613410"/>
                </a:lnTo>
                <a:lnTo>
                  <a:pt x="325742" y="579120"/>
                </a:lnTo>
                <a:lnTo>
                  <a:pt x="325628" y="576249"/>
                </a:lnTo>
                <a:lnTo>
                  <a:pt x="343979" y="541020"/>
                </a:lnTo>
                <a:lnTo>
                  <a:pt x="387375" y="525780"/>
                </a:lnTo>
                <a:lnTo>
                  <a:pt x="403936" y="525780"/>
                </a:lnTo>
                <a:lnTo>
                  <a:pt x="408038" y="527050"/>
                </a:lnTo>
                <a:lnTo>
                  <a:pt x="416179" y="528320"/>
                </a:lnTo>
                <a:lnTo>
                  <a:pt x="431939" y="533400"/>
                </a:lnTo>
                <a:lnTo>
                  <a:pt x="439496" y="537210"/>
                </a:lnTo>
                <a:lnTo>
                  <a:pt x="443153" y="538480"/>
                </a:lnTo>
                <a:lnTo>
                  <a:pt x="472135" y="562610"/>
                </a:lnTo>
                <a:lnTo>
                  <a:pt x="477405" y="568960"/>
                </a:lnTo>
                <a:lnTo>
                  <a:pt x="479717" y="571373"/>
                </a:lnTo>
                <a:lnTo>
                  <a:pt x="479717" y="562444"/>
                </a:lnTo>
                <a:lnTo>
                  <a:pt x="450316" y="535940"/>
                </a:lnTo>
                <a:lnTo>
                  <a:pt x="412102" y="520700"/>
                </a:lnTo>
                <a:lnTo>
                  <a:pt x="395782" y="518160"/>
                </a:lnTo>
                <a:lnTo>
                  <a:pt x="387502" y="518160"/>
                </a:lnTo>
                <a:lnTo>
                  <a:pt x="340601" y="535940"/>
                </a:lnTo>
                <a:lnTo>
                  <a:pt x="319862" y="571373"/>
                </a:lnTo>
                <a:lnTo>
                  <a:pt x="319887" y="572770"/>
                </a:lnTo>
                <a:lnTo>
                  <a:pt x="330339" y="610870"/>
                </a:lnTo>
                <a:lnTo>
                  <a:pt x="368147" y="640080"/>
                </a:lnTo>
                <a:lnTo>
                  <a:pt x="375894" y="641350"/>
                </a:lnTo>
                <a:lnTo>
                  <a:pt x="395224" y="641350"/>
                </a:lnTo>
                <a:lnTo>
                  <a:pt x="406209" y="640080"/>
                </a:lnTo>
                <a:lnTo>
                  <a:pt x="416941" y="637540"/>
                </a:lnTo>
                <a:lnTo>
                  <a:pt x="420433" y="636270"/>
                </a:lnTo>
                <a:lnTo>
                  <a:pt x="427418" y="633730"/>
                </a:lnTo>
                <a:lnTo>
                  <a:pt x="437400" y="627380"/>
                </a:lnTo>
                <a:lnTo>
                  <a:pt x="446633" y="622300"/>
                </a:lnTo>
                <a:lnTo>
                  <a:pt x="455117" y="614680"/>
                </a:lnTo>
                <a:lnTo>
                  <a:pt x="462851" y="607060"/>
                </a:lnTo>
                <a:lnTo>
                  <a:pt x="475145" y="589280"/>
                </a:lnTo>
                <a:lnTo>
                  <a:pt x="482638" y="576249"/>
                </a:lnTo>
                <a:lnTo>
                  <a:pt x="484327" y="579120"/>
                </a:lnTo>
                <a:lnTo>
                  <a:pt x="498259" y="618490"/>
                </a:lnTo>
                <a:lnTo>
                  <a:pt x="499287" y="642620"/>
                </a:lnTo>
                <a:lnTo>
                  <a:pt x="498373" y="651510"/>
                </a:lnTo>
                <a:lnTo>
                  <a:pt x="481507" y="694690"/>
                </a:lnTo>
                <a:lnTo>
                  <a:pt x="455117" y="723900"/>
                </a:lnTo>
                <a:lnTo>
                  <a:pt x="408076" y="746760"/>
                </a:lnTo>
                <a:lnTo>
                  <a:pt x="356692" y="758190"/>
                </a:lnTo>
                <a:lnTo>
                  <a:pt x="251993" y="764540"/>
                </a:lnTo>
                <a:lnTo>
                  <a:pt x="213372" y="768350"/>
                </a:lnTo>
                <a:lnTo>
                  <a:pt x="200748" y="772160"/>
                </a:lnTo>
                <a:lnTo>
                  <a:pt x="188290" y="774700"/>
                </a:lnTo>
                <a:lnTo>
                  <a:pt x="175983" y="778510"/>
                </a:lnTo>
                <a:lnTo>
                  <a:pt x="141541" y="795020"/>
                </a:lnTo>
                <a:lnTo>
                  <a:pt x="92240" y="831850"/>
                </a:lnTo>
                <a:lnTo>
                  <a:pt x="60096" y="868680"/>
                </a:lnTo>
                <a:lnTo>
                  <a:pt x="36461" y="906780"/>
                </a:lnTo>
                <a:lnTo>
                  <a:pt x="18542" y="948690"/>
                </a:lnTo>
                <a:lnTo>
                  <a:pt x="6604" y="991870"/>
                </a:lnTo>
                <a:lnTo>
                  <a:pt x="977" y="1036320"/>
                </a:lnTo>
                <a:lnTo>
                  <a:pt x="0" y="1075690"/>
                </a:lnTo>
                <a:lnTo>
                  <a:pt x="2159" y="1115060"/>
                </a:lnTo>
                <a:lnTo>
                  <a:pt x="7467" y="1153160"/>
                </a:lnTo>
                <a:lnTo>
                  <a:pt x="15925" y="1191260"/>
                </a:lnTo>
                <a:lnTo>
                  <a:pt x="35623" y="1253490"/>
                </a:lnTo>
                <a:lnTo>
                  <a:pt x="64909" y="1310640"/>
                </a:lnTo>
                <a:lnTo>
                  <a:pt x="94856" y="1348740"/>
                </a:lnTo>
                <a:lnTo>
                  <a:pt x="132080" y="1380490"/>
                </a:lnTo>
                <a:lnTo>
                  <a:pt x="173050" y="1402080"/>
                </a:lnTo>
                <a:lnTo>
                  <a:pt x="208851" y="1410970"/>
                </a:lnTo>
                <a:lnTo>
                  <a:pt x="207073" y="1409700"/>
                </a:lnTo>
                <a:lnTo>
                  <a:pt x="205206" y="1408430"/>
                </a:lnTo>
                <a:lnTo>
                  <a:pt x="203276" y="1408430"/>
                </a:lnTo>
                <a:lnTo>
                  <a:pt x="194564" y="1407160"/>
                </a:lnTo>
                <a:lnTo>
                  <a:pt x="187934" y="1404620"/>
                </a:lnTo>
                <a:lnTo>
                  <a:pt x="173456" y="1399540"/>
                </a:lnTo>
                <a:lnTo>
                  <a:pt x="159512" y="1393190"/>
                </a:lnTo>
                <a:lnTo>
                  <a:pt x="114325" y="1362710"/>
                </a:lnTo>
                <a:lnTo>
                  <a:pt x="81838" y="1328420"/>
                </a:lnTo>
                <a:lnTo>
                  <a:pt x="52908" y="1280160"/>
                </a:lnTo>
                <a:lnTo>
                  <a:pt x="29133" y="1220470"/>
                </a:lnTo>
                <a:lnTo>
                  <a:pt x="12458" y="1151890"/>
                </a:lnTo>
                <a:lnTo>
                  <a:pt x="7277" y="1113790"/>
                </a:lnTo>
                <a:lnTo>
                  <a:pt x="5181" y="1075690"/>
                </a:lnTo>
                <a:lnTo>
                  <a:pt x="6184" y="1036320"/>
                </a:lnTo>
                <a:lnTo>
                  <a:pt x="11874" y="991870"/>
                </a:lnTo>
                <a:lnTo>
                  <a:pt x="23710" y="949960"/>
                </a:lnTo>
                <a:lnTo>
                  <a:pt x="41402" y="909320"/>
                </a:lnTo>
                <a:lnTo>
                  <a:pt x="64643" y="871220"/>
                </a:lnTo>
                <a:lnTo>
                  <a:pt x="96202" y="835660"/>
                </a:lnTo>
                <a:lnTo>
                  <a:pt x="133769" y="806450"/>
                </a:lnTo>
                <a:lnTo>
                  <a:pt x="177812" y="784860"/>
                </a:lnTo>
                <a:lnTo>
                  <a:pt x="252044" y="770890"/>
                </a:lnTo>
                <a:lnTo>
                  <a:pt x="357924" y="765810"/>
                </a:lnTo>
                <a:lnTo>
                  <a:pt x="384619" y="760730"/>
                </a:lnTo>
                <a:lnTo>
                  <a:pt x="436092" y="742950"/>
                </a:lnTo>
                <a:lnTo>
                  <a:pt x="470077" y="718820"/>
                </a:lnTo>
                <a:lnTo>
                  <a:pt x="493039" y="688340"/>
                </a:lnTo>
                <a:lnTo>
                  <a:pt x="504863" y="648970"/>
                </a:lnTo>
                <a:lnTo>
                  <a:pt x="505333" y="642620"/>
                </a:lnTo>
                <a:lnTo>
                  <a:pt x="505231" y="626110"/>
                </a:lnTo>
                <a:lnTo>
                  <a:pt x="493966" y="584200"/>
                </a:lnTo>
                <a:lnTo>
                  <a:pt x="485876" y="570407"/>
                </a:lnTo>
                <a:lnTo>
                  <a:pt x="485952" y="570230"/>
                </a:lnTo>
                <a:lnTo>
                  <a:pt x="499618" y="533400"/>
                </a:lnTo>
                <a:lnTo>
                  <a:pt x="511492" y="478790"/>
                </a:lnTo>
                <a:lnTo>
                  <a:pt x="519696" y="403860"/>
                </a:lnTo>
                <a:lnTo>
                  <a:pt x="519747" y="402590"/>
                </a:lnTo>
                <a:lnTo>
                  <a:pt x="522287" y="346710"/>
                </a:lnTo>
                <a:lnTo>
                  <a:pt x="522097" y="290830"/>
                </a:lnTo>
                <a:lnTo>
                  <a:pt x="519112" y="233680"/>
                </a:lnTo>
                <a:lnTo>
                  <a:pt x="514819" y="172720"/>
                </a:lnTo>
                <a:lnTo>
                  <a:pt x="514540" y="170078"/>
                </a:lnTo>
                <a:lnTo>
                  <a:pt x="580415" y="170078"/>
                </a:lnTo>
                <a:lnTo>
                  <a:pt x="837679" y="363778"/>
                </a:lnTo>
                <a:lnTo>
                  <a:pt x="837679" y="2020925"/>
                </a:lnTo>
                <a:lnTo>
                  <a:pt x="900950" y="2020925"/>
                </a:lnTo>
                <a:lnTo>
                  <a:pt x="900950" y="170078"/>
                </a:lnTo>
                <a:lnTo>
                  <a:pt x="3773373" y="184238"/>
                </a:lnTo>
                <a:lnTo>
                  <a:pt x="3773373" y="2020925"/>
                </a:lnTo>
                <a:lnTo>
                  <a:pt x="3835476" y="2020925"/>
                </a:lnTo>
                <a:lnTo>
                  <a:pt x="3835476" y="384543"/>
                </a:lnTo>
                <a:lnTo>
                  <a:pt x="4107472" y="183019"/>
                </a:lnTo>
                <a:lnTo>
                  <a:pt x="4278757" y="184365"/>
                </a:lnTo>
                <a:lnTo>
                  <a:pt x="4278757" y="35090"/>
                </a:lnTo>
                <a:close/>
              </a:path>
            </a:pathLst>
          </a:custGeom>
          <a:solidFill>
            <a:srgbClr val="2532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005296-D8C4-4CA4-B20D-F30F82EAD92C}" type="datetime1">
              <a:rPr lang="en-US" smtClean="0"/>
              <a:t>12/1/2025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50" b="0" i="0">
                <a:solidFill>
                  <a:srgbClr val="333333"/>
                </a:solidFill>
                <a:latin typeface="Trebuchet MS"/>
                <a:cs typeface="Trebuchet MS"/>
              </a:defRPr>
            </a:lvl1pPr>
          </a:lstStyle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spc="75" dirty="0"/>
              <a:t>1</a:t>
            </a:r>
            <a:r>
              <a:rPr spc="-60" dirty="0"/>
              <a:t> </a:t>
            </a:r>
            <a:r>
              <a:rPr spc="-70" dirty="0"/>
              <a:t>-</a:t>
            </a:r>
            <a:r>
              <a:rPr spc="-55" dirty="0"/>
              <a:t> </a:t>
            </a:r>
            <a:fld id="{81D60167-4931-47E6-BA6A-407CBD079E47}" type="slidenum">
              <a:rPr spc="50" dirty="0"/>
              <a:t>‹N°›</a:t>
            </a:fld>
            <a:endParaRPr spc="50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bg object 1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13525499" cy="17144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96924" y="571563"/>
            <a:ext cx="11621770" cy="5588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500" b="1" i="0">
                <a:solidFill>
                  <a:srgbClr val="333333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19149" y="1326514"/>
            <a:ext cx="12192000" cy="50641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100" b="0" i="0" u="heavy">
                <a:solidFill>
                  <a:srgbClr val="ED2137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76592" y="7086600"/>
            <a:ext cx="3112325" cy="381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1DBE4C-4B9A-4BA7-89B8-F83B330BA9FD}" type="datetime1">
              <a:rPr lang="en-US" smtClean="0"/>
              <a:t>12/1/2025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463550" y="7236306"/>
            <a:ext cx="609600" cy="28003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50" b="0" i="0">
                <a:solidFill>
                  <a:srgbClr val="333333"/>
                </a:solidFill>
                <a:latin typeface="Trebuchet MS"/>
                <a:cs typeface="Trebuchet MS"/>
              </a:defRPr>
            </a:lvl1pPr>
          </a:lstStyle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spc="75" dirty="0"/>
              <a:t>1</a:t>
            </a:r>
            <a:r>
              <a:rPr spc="-60" dirty="0"/>
              <a:t> </a:t>
            </a:r>
            <a:r>
              <a:rPr spc="-70" dirty="0"/>
              <a:t>-</a:t>
            </a:r>
            <a:r>
              <a:rPr spc="-55" dirty="0"/>
              <a:t> </a:t>
            </a:r>
            <a:fld id="{81D60167-4931-47E6-BA6A-407CBD079E47}" type="slidenum">
              <a:rPr spc="50" dirty="0"/>
              <a:t>‹N°›</a:t>
            </a:fld>
            <a:endParaRPr spc="5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hf sldNum="0" hdr="0" ft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ubernetes/kubernetes/pull/39675" TargetMode="External"/><Relationship Id="rId2" Type="http://schemas.openxmlformats.org/officeDocument/2006/relationships/hyperlink" Target="https://www.ietf.org/rfc/rfc1123.txt" TargetMode="Externa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hyperlink" Target="https://kubernetes.io/docs/concepts/overview/working-with-objects/common-labels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kubernetes.io/docs/reference/labels-annotations-taints/" TargetMode="Externa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4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hyperlink" Target="https://kubernetes.io/docs/concepts/policy/resource-quotas/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opencontainers/image-spec" TargetMode="Externa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ahmetb/kubectx" TargetMode="Externa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5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kubernetes.io/docs/tasks/debug/debug-application/debug-running-pod/#ephemeral-container" TargetMode="External"/><Relationship Id="rId4" Type="http://schemas.openxmlformats.org/officeDocument/2006/relationships/image" Target="../media/image12.png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kubernetes.io/blog/2023/08/15/kubernetes-v1-28-release/#sidecar-init-containers" TargetMode="Externa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eveloper.hashicorp.com/vault/docs/agent" TargetMode="External"/><Relationship Id="rId4" Type="http://schemas.openxmlformats.org/officeDocument/2006/relationships/hyperlink" Target="https://github.com/hashicorp/consul-template" TargetMode="Externa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opencontainers/runtime-spec" TargetMode="Externa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5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5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berg.org/hjacobs/kube-resource-report" TargetMode="External"/><Relationship Id="rId2" Type="http://schemas.openxmlformats.org/officeDocument/2006/relationships/hyperlink" Target="https://github.com/robscott/kube-capacity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robusta-dev/krr" TargetMode="External"/></Relationships>
</file>

<file path=ppt/slides/_rels/slide1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openxmlformats.org/officeDocument/2006/relationships/image" Target="../media/image71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5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5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3" Type="http://schemas.openxmlformats.org/officeDocument/2006/relationships/hyperlink" Target="https://kubernetes.io/docs/concepts/workloads/controllers/cron-jobs/#time-zones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kubernetes.io/docs/concepts/workloads/controllers/cron-jobs/#job-creation" TargetMode="External"/><Relationship Id="rId4" Type="http://schemas.openxmlformats.org/officeDocument/2006/relationships/image" Target="../media/image15.png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5.xml"/></Relationships>
</file>

<file path=ppt/slides/_rels/slide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4.xml"/></Relationships>
</file>

<file path=ppt/slides/_rels/slide2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4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5.xml"/></Relationships>
</file>

<file path=ppt/slides/_rels/slide2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g"/><Relationship Id="rId1" Type="http://schemas.openxmlformats.org/officeDocument/2006/relationships/slideLayout" Target="../slideLayouts/slideLayout4.xml"/></Relationships>
</file>

<file path=ppt/slides/_rels/slide2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5.xml"/></Relationships>
</file>

<file path=ppt/slides/_rels/slide2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hyperlink" Target="https://learn.microsoft.com/fr-fr/azure/application-gateway/ingress-controller-overview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loud.google.com/load-balancing?hl=fr" TargetMode="External"/><Relationship Id="rId5" Type="http://schemas.openxmlformats.org/officeDocument/2006/relationships/hyperlink" Target="https://docs.aws.amazon.com/fr_fr/elasticloadbalancing/latest/application/introduction.html" TargetMode="External"/><Relationship Id="rId4" Type="http://schemas.openxmlformats.org/officeDocument/2006/relationships/hyperlink" Target="https://www.f5.com/" TargetMode="External"/></Relationships>
</file>

<file path=ppt/slides/_rels/slide2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67.xml.rels><?xml version="1.0" encoding="UTF-8" standalone="yes"?>
<Relationships xmlns="http://schemas.openxmlformats.org/package/2006/relationships"><Relationship Id="rId3" Type="http://schemas.openxmlformats.org/officeDocument/2006/relationships/hyperlink" Target="https://kubernetes.github.io/ingress-nginx/user-guide/nginx-configuration/annotations/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haproxy-ingress.github.io/docs/configuration/keys/" TargetMode="External"/></Relationships>
</file>

<file path=ppt/slides/_rels/slide2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5.xml"/></Relationships>
</file>

<file path=ppt/slides/_rels/slide2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ateway-api.sigs.k8s.io/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www.nomadproject.io/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9.jpg"/><Relationship Id="rId5" Type="http://schemas.openxmlformats.org/officeDocument/2006/relationships/image" Target="../media/image28.jpg"/><Relationship Id="rId4" Type="http://schemas.openxmlformats.org/officeDocument/2006/relationships/hyperlink" Target="https://docs.docker.com/engine/swarm/" TargetMode="External"/></Relationships>
</file>

<file path=ppt/slides/_rels/slide2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g"/><Relationship Id="rId1" Type="http://schemas.openxmlformats.org/officeDocument/2006/relationships/slideLayout" Target="../slideLayouts/slideLayout4.xml"/></Relationships>
</file>

<file path=ppt/slides/_rels/slide2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openxmlformats.org/officeDocument/2006/relationships/image" Target="../media/image95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2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5.xml"/></Relationships>
</file>

<file path=ppt/slides/_rels/slide2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%40bibryam/cloud-native-container-design-principles-144ceaa98dba" TargetMode="External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2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3.xml.rels><?xml version="1.0" encoding="UTF-8" standalone="yes"?>
<Relationships xmlns="http://schemas.openxmlformats.org/package/2006/relationships"><Relationship Id="rId3" Type="http://schemas.openxmlformats.org/officeDocument/2006/relationships/hyperlink" Target="https://editor.cilium.io/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2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2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89.xml.rels><?xml version="1.0" encoding="UTF-8" standalone="yes"?>
<Relationships xmlns="http://schemas.openxmlformats.org/package/2006/relationships"><Relationship Id="rId3" Type="http://schemas.openxmlformats.org/officeDocument/2006/relationships/hyperlink" Target="https://kubernetes-csi.github.io/docs/drivers.html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kubernetes.io/docs/tasks/inject-data-application/downward-api-volume-expose-pod-information/" TargetMode="Externa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2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kubernetes-csi.github.io/docs/drivers.html" TargetMode="External"/><Relationship Id="rId4" Type="http://schemas.openxmlformats.org/officeDocument/2006/relationships/image" Target="../media/image15.png"/></Relationships>
</file>

<file path=ppt/slides/_rels/slide2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5.xml"/></Relationships>
</file>

<file path=ppt/slides/_rels/slide2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5.xml"/></Relationships>
</file>

<file path=ppt/slides/_rels/slide3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cncf.io/" TargetMode="External"/><Relationship Id="rId5" Type="http://schemas.openxmlformats.org/officeDocument/2006/relationships/hyperlink" Target="https://research.google/pubs/pub41684/" TargetMode="External"/><Relationship Id="rId4" Type="http://schemas.openxmlformats.org/officeDocument/2006/relationships/hyperlink" Target="https://research.google/pubs/pub43438/" TargetMode="External"/></Relationships>
</file>

<file path=ppt/slides/_rels/slide3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ubernetes/kubernetes/issues/44308#issuecomment-335401740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3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5.xml"/></Relationships>
</file>

<file path=ppt/slides/_rels/slide3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3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hyperlink" Target="https://kubernetes.io/docs/tasks/" TargetMode="External"/><Relationship Id="rId3" Type="http://schemas.openxmlformats.org/officeDocument/2006/relationships/image" Target="../media/image15.png"/><Relationship Id="rId7" Type="http://schemas.openxmlformats.org/officeDocument/2006/relationships/hyperlink" Target="https://kubernetes.io/docs/tutorials/" TargetMode="External"/><Relationship Id="rId12" Type="http://schemas.openxmlformats.org/officeDocument/2006/relationships/hyperlink" Target="https://stackoverflow.com/questions/tagged/kubernetes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kubernetes.io/docs/concepts/" TargetMode="External"/><Relationship Id="rId11" Type="http://schemas.openxmlformats.org/officeDocument/2006/relationships/hyperlink" Target="http://slack.k8s.io/" TargetMode="External"/><Relationship Id="rId5" Type="http://schemas.openxmlformats.org/officeDocument/2006/relationships/hyperlink" Target="https://kubernetes.io/docs/home/" TargetMode="External"/><Relationship Id="rId10" Type="http://schemas.openxmlformats.org/officeDocument/2006/relationships/hyperlink" Target="https://github.com/kubernetes/kubernetes" TargetMode="External"/><Relationship Id="rId4" Type="http://schemas.openxmlformats.org/officeDocument/2006/relationships/hyperlink" Target="https://kubernetes.io/" TargetMode="External"/><Relationship Id="rId9" Type="http://schemas.openxmlformats.org/officeDocument/2006/relationships/hyperlink" Target="https://kubernetes.io/docs/reference/" TargetMode="External"/></Relationships>
</file>

<file path=ppt/slides/_rels/slide3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2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bitnami-labs/sealed-secrets" TargetMode="External"/><Relationship Id="rId3" Type="http://schemas.openxmlformats.org/officeDocument/2006/relationships/hyperlink" Target="https://www.macchaffee.com/blog/2022/k8s-secrets/" TargetMode="External"/><Relationship Id="rId7" Type="http://schemas.openxmlformats.org/officeDocument/2006/relationships/hyperlink" Target="https://github.com/Boostport/kubernetes-vault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vaultproject.io/" TargetMode="External"/><Relationship Id="rId5" Type="http://schemas.openxmlformats.org/officeDocument/2006/relationships/hyperlink" Target="https://kubernetes.io/docs/tasks/administer-cluster/encrypt-data/" TargetMode="External"/><Relationship Id="rId4" Type="http://schemas.openxmlformats.org/officeDocument/2006/relationships/image" Target="../media/image15.png"/></Relationships>
</file>

<file path=ppt/slides/_rels/slide3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5.xml"/></Relationships>
</file>

<file path=ppt/slides/_rels/slide3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3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3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3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3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3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openxmlformats.org/officeDocument/2006/relationships/image" Target="../media/image107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3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redhat.com/technologies/cloud-computing/openshift" TargetMode="External"/><Relationship Id="rId3" Type="http://schemas.openxmlformats.org/officeDocument/2006/relationships/image" Target="../media/image31.png"/><Relationship Id="rId7" Type="http://schemas.openxmlformats.org/officeDocument/2006/relationships/hyperlink" Target="https://www.mirantis.com/software/mirantis-kubernetes-engine/" TargetMode="External"/><Relationship Id="rId2" Type="http://schemas.openxmlformats.org/officeDocument/2006/relationships/hyperlink" Target="https://rancher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hyperlink" Target="https://tanzu.vmware.com/tanzu" TargetMode="External"/><Relationship Id="rId9" Type="http://schemas.openxmlformats.org/officeDocument/2006/relationships/image" Target="../media/image34.png"/></Relationships>
</file>

<file path=ppt/slides/_rels/slide3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3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openxmlformats.org/officeDocument/2006/relationships/image" Target="../media/image108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3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3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jpg"/></Relationships>
</file>

<file path=ppt/slides/_rels/slide3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jpg"/><Relationship Id="rId1" Type="http://schemas.openxmlformats.org/officeDocument/2006/relationships/slideLayout" Target="../slideLayouts/slideLayout4.xml"/></Relationships>
</file>

<file path=ppt/slides/_rels/slide361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%40bibryam/cloud-native-container-design-principles-144ceaa98dba" TargetMode="External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3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twitter.com/kelseyhightower" TargetMode="External"/><Relationship Id="rId4" Type="http://schemas.openxmlformats.org/officeDocument/2006/relationships/hyperlink" Target="https://github.com/kelseyhightower/kubernetes-the-hard-way" TargetMode="External"/></Relationships>
</file>

<file path=ppt/slides/_rels/slide3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6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isecurity.org/benchmark/kubernetes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owasp.org/www-project-kubernetes-top-ten/" TargetMode="External"/></Relationships>
</file>

<file path=ppt/slides/_rels/slide366.xml.rels><?xml version="1.0" encoding="UTF-8" standalone="yes"?>
<Relationships xmlns="http://schemas.openxmlformats.org/package/2006/relationships"><Relationship Id="rId3" Type="http://schemas.openxmlformats.org/officeDocument/2006/relationships/hyperlink" Target="https://kubernetes.io/docs/reference/kubectl/cheatsheet/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medium.zenika.com/kubernetes-certification-everything-you-need-to-know-to-pass-the-cka-c7ad831dd1ef" TargetMode="External"/></Relationships>
</file>

<file path=ppt/slides/_rels/slide367.xml.rels><?xml version="1.0" encoding="UTF-8" standalone="yes"?>
<Relationships xmlns="http://schemas.openxmlformats.org/package/2006/relationships"><Relationship Id="rId8" Type="http://schemas.openxmlformats.org/officeDocument/2006/relationships/hyperlink" Target="https://fluxcd.io/" TargetMode="External"/><Relationship Id="rId3" Type="http://schemas.openxmlformats.org/officeDocument/2006/relationships/hyperlink" Target="https://linkerd.io/" TargetMode="External"/><Relationship Id="rId7" Type="http://schemas.openxmlformats.org/officeDocument/2006/relationships/hyperlink" Target="https://argoproj.github.io/argo-cd/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vaultproject.io/" TargetMode="External"/><Relationship Id="rId5" Type="http://schemas.openxmlformats.org/officeDocument/2006/relationships/hyperlink" Target="https://cert-manager.io/docs/" TargetMode="External"/><Relationship Id="rId4" Type="http://schemas.openxmlformats.org/officeDocument/2006/relationships/hyperlink" Target="https://istio.io/" TargetMode="External"/></Relationships>
</file>

<file path=ppt/slides/_rels/slide368.xml.rels><?xml version="1.0" encoding="UTF-8" standalone="yes"?>
<Relationships xmlns="http://schemas.openxmlformats.org/package/2006/relationships"><Relationship Id="rId3" Type="http://schemas.openxmlformats.org/officeDocument/2006/relationships/hyperlink" Target="https://training.zenika.com/fr-fr/training/kubernetes-adm/description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docker.com/products/docker-desktop" TargetMode="External"/><Relationship Id="rId13" Type="http://schemas.openxmlformats.org/officeDocument/2006/relationships/hyperlink" Target="https://k3s.io/" TargetMode="External"/><Relationship Id="rId3" Type="http://schemas.openxmlformats.org/officeDocument/2006/relationships/hyperlink" Target="https://pivotal.io/platform/pivotal-container-service" TargetMode="External"/><Relationship Id="rId7" Type="http://schemas.openxmlformats.org/officeDocument/2006/relationships/hyperlink" Target="https://kind.sigs.k8s.io/" TargetMode="External"/><Relationship Id="rId12" Type="http://schemas.openxmlformats.org/officeDocument/2006/relationships/hyperlink" Target="http://docs.ansible.com/ansible/latest/kubernetes_module.html" TargetMode="External"/><Relationship Id="rId17" Type="http://schemas.openxmlformats.org/officeDocument/2006/relationships/hyperlink" Target="https://docs.google.com/spreadsheets/d/1uF9BoDzzisHSQemXHIKegMhuythuq_GL3N1mlUUK2h0/edit?usp=sharing" TargetMode="External"/><Relationship Id="rId2" Type="http://schemas.openxmlformats.org/officeDocument/2006/relationships/image" Target="../media/image12.png"/><Relationship Id="rId16" Type="http://schemas.openxmlformats.org/officeDocument/2006/relationships/hyperlink" Target="https://docs.rke2.io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inikube.sigs.k8s.io/" TargetMode="External"/><Relationship Id="rId11" Type="http://schemas.openxmlformats.org/officeDocument/2006/relationships/hyperlink" Target="https://github.com/kubernetes/contrib/tree/master/ansible" TargetMode="External"/><Relationship Id="rId5" Type="http://schemas.openxmlformats.org/officeDocument/2006/relationships/hyperlink" Target="https://kubernetes.io/docs/reference/setup-tools/kubeadm/" TargetMode="External"/><Relationship Id="rId15" Type="http://schemas.openxmlformats.org/officeDocument/2006/relationships/hyperlink" Target="https://microk8s.io/" TargetMode="External"/><Relationship Id="rId10" Type="http://schemas.openxmlformats.org/officeDocument/2006/relationships/hyperlink" Target="https://github.com/kubernetes-incubator/kubespray" TargetMode="External"/><Relationship Id="rId4" Type="http://schemas.openxmlformats.org/officeDocument/2006/relationships/hyperlink" Target="https://github.com/kubernetes/kubeadm" TargetMode="External"/><Relationship Id="rId9" Type="http://schemas.openxmlformats.org/officeDocument/2006/relationships/hyperlink" Target="https://github.com/kubernetes/kops" TargetMode="External"/><Relationship Id="rId14" Type="http://schemas.openxmlformats.org/officeDocument/2006/relationships/hyperlink" Target="https://k3d.io/" TargetMode="External"/></Relationships>
</file>

<file path=ppt/slides/_rels/slide3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3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3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3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jpg"/><Relationship Id="rId1" Type="http://schemas.openxmlformats.org/officeDocument/2006/relationships/slideLayout" Target="../slideLayouts/slideLayout4.xml"/></Relationships>
</file>

<file path=ppt/slides/_rels/slide3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4.xml"/></Relationships>
</file>

<file path=ppt/slides/_rels/slide3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jpg"/><Relationship Id="rId1" Type="http://schemas.openxmlformats.org/officeDocument/2006/relationships/slideLayout" Target="../slideLayouts/slideLayout4.xml"/></Relationships>
</file>

<file path=ppt/slides/_rels/slide3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jpg"/><Relationship Id="rId1" Type="http://schemas.openxmlformats.org/officeDocument/2006/relationships/slideLayout" Target="../slideLayouts/slideLayout4.xml"/></Relationships>
</file>

<file path=ppt/slides/_rels/slide3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relnotes.k8s.io/?releaseVersions=1.30.0" TargetMode="External"/><Relationship Id="rId7" Type="http://schemas.openxmlformats.org/officeDocument/2006/relationships/hyperlink" Target="https://github.com/kubernetes/kubernetes/releases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kubernetes/kubernetes/tree/master/CHANGELOG" TargetMode="External"/><Relationship Id="rId5" Type="http://schemas.openxmlformats.org/officeDocument/2006/relationships/hyperlink" Target="https://relnotes.k8s.io/?releaseVersions=1.28.0" TargetMode="External"/><Relationship Id="rId4" Type="http://schemas.openxmlformats.org/officeDocument/2006/relationships/hyperlink" Target="https://relnotes.k8s.io/?releaseVersions=1.29.0" TargetMode="External"/></Relationships>
</file>

<file path=ppt/slides/_rels/slide3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5.xml"/></Relationships>
</file>

<file path=ppt/slides/_rels/slide3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3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86.xml.rels><?xml version="1.0" encoding="UTF-8" standalone="yes"?>
<Relationships xmlns="http://schemas.openxmlformats.org/package/2006/relationships"><Relationship Id="rId3" Type="http://schemas.openxmlformats.org/officeDocument/2006/relationships/hyperlink" Target="https://kubernetes.io/docs/reference/access-authn-authz/extensible-admission-controllers/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oreos.com/operators/" TargetMode="External"/><Relationship Id="rId4" Type="http://schemas.openxmlformats.org/officeDocument/2006/relationships/hyperlink" Target="https://kubernetes.io/docs/concepts/extend-kubernetes/api-extension/custom-resources/" TargetMode="External"/></Relationships>
</file>

<file path=ppt/slides/_rels/slide387.xml.rels><?xml version="1.0" encoding="UTF-8" standalone="yes"?>
<Relationships xmlns="http://schemas.openxmlformats.org/package/2006/relationships"><Relationship Id="rId3" Type="http://schemas.openxmlformats.org/officeDocument/2006/relationships/hyperlink" Target="https://kubernetes.io/docs/tasks/access-kubernetes-api/custom-resources/custom-resource-definitions/" TargetMode="External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ricoberger/vault-secrets-operator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390.xml.rels><?xml version="1.0" encoding="UTF-8" standalone="yes"?>
<Relationships xmlns="http://schemas.openxmlformats.org/package/2006/relationships"><Relationship Id="rId3" Type="http://schemas.openxmlformats.org/officeDocument/2006/relationships/hyperlink" Target="https://coreos.com/operators/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91.xml.rels><?xml version="1.0" encoding="UTF-8" standalone="yes"?>
<Relationships xmlns="http://schemas.openxmlformats.org/package/2006/relationships"><Relationship Id="rId8" Type="http://schemas.openxmlformats.org/officeDocument/2006/relationships/hyperlink" Target="https://operatorhub.io/" TargetMode="External"/><Relationship Id="rId3" Type="http://schemas.openxmlformats.org/officeDocument/2006/relationships/hyperlink" Target="https://itnext.io/building-an-operator-for-kubernetes-with-the-sample-controller-b4204be9ad56" TargetMode="External"/><Relationship Id="rId7" Type="http://schemas.openxmlformats.org/officeDocument/2006/relationships/hyperlink" Target="https://itnext.io/building-an-operator-for-kubernetes-with-operator-sdk-40a029ea056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operator-framework/operator-sdk" TargetMode="External"/><Relationship Id="rId5" Type="http://schemas.openxmlformats.org/officeDocument/2006/relationships/hyperlink" Target="https://itnext.io/building-an-operator-for-kubernetes-with-kubebuilder-17cbd3f07761" TargetMode="External"/><Relationship Id="rId4" Type="http://schemas.openxmlformats.org/officeDocument/2006/relationships/hyperlink" Target="https://github.com/kubernetes-sigs/kubebuilder" TargetMode="External"/></Relationships>
</file>

<file path=ppt/slides/_rels/slide3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3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3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96.xml.rels><?xml version="1.0" encoding="UTF-8" standalone="yes"?>
<Relationships xmlns="http://schemas.openxmlformats.org/package/2006/relationships"><Relationship Id="rId3" Type="http://schemas.openxmlformats.org/officeDocument/2006/relationships/hyperlink" Target="https://helm.sh/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helm/helm" TargetMode="External"/></Relationships>
</file>

<file path=ppt/slides/_rels/slide397.xml.rels><?xml version="1.0" encoding="UTF-8" standalone="yes"?>
<Relationships xmlns="http://schemas.openxmlformats.org/package/2006/relationships"><Relationship Id="rId3" Type="http://schemas.openxmlformats.org/officeDocument/2006/relationships/hyperlink" Target="https://godoc.org/github.com/Masterminds/sprig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5.xml"/><Relationship Id="rId4" Type="http://schemas.openxmlformats.org/officeDocument/2006/relationships/hyperlink" Target="http://www.zenika.com/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5.xml"/></Relationships>
</file>

<file path=ppt/slides/_rels/slide4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0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itnami/charts/tree/main/bitnami/argo-cd" TargetMode="External"/><Relationship Id="rId2" Type="http://schemas.openxmlformats.org/officeDocument/2006/relationships/image" Target="../media/image118.jpg"/><Relationship Id="rId1" Type="http://schemas.openxmlformats.org/officeDocument/2006/relationships/slideLayout" Target="../slideLayouts/slideLayout1.xml"/></Relationships>
</file>

<file path=ppt/slides/_rels/slide4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jpg"/><Relationship Id="rId2" Type="http://schemas.openxmlformats.org/officeDocument/2006/relationships/hyperlink" Target="https://artifacthub.io/" TargetMode="External"/><Relationship Id="rId1" Type="http://schemas.openxmlformats.org/officeDocument/2006/relationships/slideLayout" Target="../slideLayouts/slideLayout1.xml"/></Relationships>
</file>

<file path=ppt/slides/_rels/slide4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5.xml"/></Relationships>
</file>

<file path=ppt/slides/_rels/slide4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kubernetes-sigs.github.io/kustomize/" TargetMode="Externa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4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16.xml.rels><?xml version="1.0" encoding="UTF-8" standalone="yes"?>
<Relationships xmlns="http://schemas.openxmlformats.org/package/2006/relationships"><Relationship Id="rId3" Type="http://schemas.openxmlformats.org/officeDocument/2006/relationships/hyperlink" Target="https://kubectl.docs.kubernetes.io/guides/config_management/components/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18.xml.rels><?xml version="1.0" encoding="UTF-8" standalone="yes"?>
<Relationships xmlns="http://schemas.openxmlformats.org/package/2006/relationships"><Relationship Id="rId3" Type="http://schemas.openxmlformats.org/officeDocument/2006/relationships/hyperlink" Target="https://kubectl.docs.kubernetes.io/references/kustomize/kustomization/configmapgenerator/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kubectl.docs.kubernetes.io/references/kustomize/kustomization/secretgenerator/" TargetMode="External"/></Relationships>
</file>

<file path=ppt/slides/_rels/slide419.xml.rels><?xml version="1.0" encoding="UTF-8" standalone="yes"?>
<Relationships xmlns="http://schemas.openxmlformats.org/package/2006/relationships"><Relationship Id="rId8" Type="http://schemas.openxmlformats.org/officeDocument/2006/relationships/hyperlink" Target="https://kubectl.docs.kubernetes.io/references/kustomize/kustomization/images/" TargetMode="External"/><Relationship Id="rId3" Type="http://schemas.openxmlformats.org/officeDocument/2006/relationships/hyperlink" Target="https://kubectl.docs.kubernetes.io/references/kustomize/kustomization/commonannotations/" TargetMode="External"/><Relationship Id="rId7" Type="http://schemas.openxmlformats.org/officeDocument/2006/relationships/hyperlink" Target="https://kubectl.docs.kubernetes.io/references/kustomize/kustomization/namesuffix/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kubectl.docs.kubernetes.io/references/kustomize/kustomization/nameprefix/" TargetMode="External"/><Relationship Id="rId5" Type="http://schemas.openxmlformats.org/officeDocument/2006/relationships/hyperlink" Target="https://kubectl.docs.kubernetes.io/references/kustomize/kustomization/namespace/" TargetMode="External"/><Relationship Id="rId10" Type="http://schemas.openxmlformats.org/officeDocument/2006/relationships/hyperlink" Target="https://datatracker.ietf.org/doc/html/rfc6902" TargetMode="External"/><Relationship Id="rId4" Type="http://schemas.openxmlformats.org/officeDocument/2006/relationships/hyperlink" Target="https://kubectl.docs.kubernetes.io/references/kustomize/kustomization/commonlabels/" TargetMode="External"/><Relationship Id="rId9" Type="http://schemas.openxmlformats.org/officeDocument/2006/relationships/hyperlink" Target="https://kubectl.docs.kubernetes.io/references/kustomize/kustomization/patches/" TargetMode="Externa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4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5.xml"/></Relationships>
</file>

<file path=ppt/slides/_rels/slide4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jp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jp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jp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cncf.io/" TargetMode="External"/><Relationship Id="rId3" Type="http://schemas.openxmlformats.org/officeDocument/2006/relationships/image" Target="../media/image15.png"/><Relationship Id="rId7" Type="http://schemas.openxmlformats.org/officeDocument/2006/relationships/hyperlink" Target="https://containerd.io/" TargetMode="External"/><Relationship Id="rId12" Type="http://schemas.openxmlformats.org/officeDocument/2006/relationships/hyperlink" Target="https://github.com/Mirantis/cri-dockerd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kubernetes/community/blob/master/contributors/devel/sig-node/container-runtime-interface.md" TargetMode="External"/><Relationship Id="rId11" Type="http://schemas.openxmlformats.org/officeDocument/2006/relationships/hyperlink" Target="https://www.docker.com/" TargetMode="External"/><Relationship Id="rId5" Type="http://schemas.openxmlformats.org/officeDocument/2006/relationships/hyperlink" Target="https://github.com/kubernetes/cri-api/" TargetMode="External"/><Relationship Id="rId10" Type="http://schemas.openxmlformats.org/officeDocument/2006/relationships/hyperlink" Target="https://www.projectatomic.io/blog/2017/06/6-reasons-why-cri-o-is-the-best-runtime-for-kubernetes/" TargetMode="External"/><Relationship Id="rId4" Type="http://schemas.openxmlformats.org/officeDocument/2006/relationships/image" Target="../media/image46.png"/><Relationship Id="rId9" Type="http://schemas.openxmlformats.org/officeDocument/2006/relationships/hyperlink" Target="https://cri-o.io/" TargetMode="Externa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pencontainers/image-spec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jp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minikube.sigs.k8s.io/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kubernetes.io/docs/reference/kubectl/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kubernetes.io/docs/reference/kubectl/jsonpath/" TargetMode="External"/><Relationship Id="rId5" Type="http://schemas.openxmlformats.org/officeDocument/2006/relationships/hyperlink" Target="http://golang.org/pkg/text/template/#pkg-overview" TargetMode="External"/><Relationship Id="rId4" Type="http://schemas.openxmlformats.org/officeDocument/2006/relationships/hyperlink" Target="https://kubernetes.io/docs/reference/kubectl/#custom-columns" TargetMode="Externa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kubernetes-sigs/metrics-server" TargetMode="Externa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kubernetes.io/docs/reference/using-api/api-overview/" TargetMode="Externa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kubernetes/design-proposals-archive/blob/main/api-machinery/api-group.md" TargetMode="Externa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hyperlink" Target="https://kubernetes.io/docs/reference/generated/kubernetes-api/v1.30/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kubernetes.io/docs/reference/generated/kubernetes-api/v1.28/" TargetMode="External"/><Relationship Id="rId4" Type="http://schemas.openxmlformats.org/officeDocument/2006/relationships/hyperlink" Target="https://kubernetes.io/docs/reference/generated/kubernetes-api/v1.29/" TargetMode="Externa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hyperlink" Target="https://kubernetes.io/docs/reference/using-api/deprecation-policy/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164012" y="4441856"/>
            <a:ext cx="519747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-150" dirty="0"/>
              <a:t>KUBERNETES</a:t>
            </a:r>
            <a:r>
              <a:rPr sz="4000" spc="-65" dirty="0"/>
              <a:t> </a:t>
            </a:r>
            <a:r>
              <a:rPr sz="4000" spc="-20" dirty="0"/>
              <a:t>(UTILISATEUR)</a:t>
            </a:r>
            <a:endParaRPr sz="40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619750" y="1872344"/>
            <a:ext cx="1962149" cy="190499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OPS</a:t>
            </a:r>
            <a:r>
              <a:rPr spc="-220" dirty="0"/>
              <a:t> </a:t>
            </a:r>
            <a:r>
              <a:rPr spc="-35" dirty="0"/>
              <a:t>CONTRAINTES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177924" y="1345564"/>
            <a:ext cx="8785226" cy="271933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>
              <a:lnSpc>
                <a:spcPct val="150300"/>
              </a:lnSpc>
              <a:spcBef>
                <a:spcPts val="135"/>
              </a:spcBef>
            </a:pPr>
            <a:r>
              <a:rPr lang="fr-FR" sz="2400" dirty="0"/>
              <a:t>– Plusieurs applications qui tournent sur le même hôte</a:t>
            </a:r>
            <a:br>
              <a:rPr lang="fr-FR" sz="2400" dirty="0"/>
            </a:br>
            <a:r>
              <a:rPr lang="fr-FR" sz="2400" dirty="0"/>
              <a:t>– Plusieurs versions d’une même application ou d’un même serveur d’exécution</a:t>
            </a:r>
            <a:br>
              <a:rPr lang="fr-FR" sz="2400" dirty="0"/>
            </a:br>
            <a:r>
              <a:rPr lang="fr-FR" sz="2400" dirty="0"/>
              <a:t>– Plusieurs versions de bibliothèques communes</a:t>
            </a:r>
            <a:br>
              <a:rPr lang="fr-FR" sz="2400" dirty="0"/>
            </a:br>
            <a:r>
              <a:rPr lang="fr-FR" sz="2400" dirty="0"/>
              <a:t>– Plusieurs versions de systèmes d’exploitation</a:t>
            </a:r>
            <a:endParaRPr sz="2100" dirty="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09624" y="2000249"/>
            <a:ext cx="12211050" cy="9525"/>
          </a:xfrm>
          <a:custGeom>
            <a:avLst/>
            <a:gdLst/>
            <a:ahLst/>
            <a:cxnLst/>
            <a:rect l="l" t="t" r="r" b="b"/>
            <a:pathLst>
              <a:path w="12211050" h="9525">
                <a:moveTo>
                  <a:pt x="12211049" y="9524"/>
                </a:moveTo>
                <a:lnTo>
                  <a:pt x="0" y="9524"/>
                </a:lnTo>
                <a:lnTo>
                  <a:pt x="0" y="0"/>
                </a:lnTo>
                <a:lnTo>
                  <a:pt x="12211049" y="0"/>
                </a:lnTo>
                <a:lnTo>
                  <a:pt x="12211049" y="952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809624" y="2000249"/>
            <a:ext cx="12211050" cy="5210175"/>
            <a:chOff x="809624" y="2000249"/>
            <a:chExt cx="12211050" cy="5210175"/>
          </a:xfrm>
        </p:grpSpPr>
        <p:sp>
          <p:nvSpPr>
            <p:cNvPr id="4" name="object 4"/>
            <p:cNvSpPr/>
            <p:nvPr/>
          </p:nvSpPr>
          <p:spPr>
            <a:xfrm>
              <a:off x="809612" y="2000249"/>
              <a:ext cx="12211050" cy="5210175"/>
            </a:xfrm>
            <a:custGeom>
              <a:avLst/>
              <a:gdLst/>
              <a:ahLst/>
              <a:cxnLst/>
              <a:rect l="l" t="t" r="r" b="b"/>
              <a:pathLst>
                <a:path w="12211050" h="5210175">
                  <a:moveTo>
                    <a:pt x="12211050" y="0"/>
                  </a:moveTo>
                  <a:lnTo>
                    <a:pt x="12201525" y="0"/>
                  </a:lnTo>
                  <a:lnTo>
                    <a:pt x="12201525" y="5200650"/>
                  </a:lnTo>
                  <a:lnTo>
                    <a:pt x="0" y="5200650"/>
                  </a:lnTo>
                  <a:lnTo>
                    <a:pt x="0" y="5210175"/>
                  </a:lnTo>
                  <a:lnTo>
                    <a:pt x="12201525" y="5210175"/>
                  </a:lnTo>
                  <a:lnTo>
                    <a:pt x="12211050" y="5210175"/>
                  </a:lnTo>
                  <a:lnTo>
                    <a:pt x="12211050" y="5200650"/>
                  </a:lnTo>
                  <a:lnTo>
                    <a:pt x="12211050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09624" y="2000249"/>
              <a:ext cx="9525" cy="5210175"/>
            </a:xfrm>
            <a:custGeom>
              <a:avLst/>
              <a:gdLst/>
              <a:ahLst/>
              <a:cxnLst/>
              <a:rect l="l" t="t" r="r" b="b"/>
              <a:pathLst>
                <a:path w="9525" h="5210175">
                  <a:moveTo>
                    <a:pt x="0" y="5210174"/>
                  </a:moveTo>
                  <a:lnTo>
                    <a:pt x="0" y="0"/>
                  </a:lnTo>
                  <a:lnTo>
                    <a:pt x="9524" y="9524"/>
                  </a:lnTo>
                  <a:lnTo>
                    <a:pt x="9524" y="5200649"/>
                  </a:lnTo>
                  <a:lnTo>
                    <a:pt x="0" y="5210174"/>
                  </a:lnTo>
                  <a:close/>
                </a:path>
              </a:pathLst>
            </a:custGeom>
            <a:solidFill>
              <a:srgbClr val="ED21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81465" y="2127618"/>
              <a:ext cx="103240" cy="198704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796924" y="571563"/>
            <a:ext cx="9699625" cy="1006475"/>
          </a:xfrm>
          <a:prstGeom prst="rect">
            <a:avLst/>
          </a:prstGeom>
        </p:spPr>
        <p:txBody>
          <a:bodyPr vert="horz" wrap="square" lIns="0" tIns="98425" rIns="0" bIns="0" rtlCol="0">
            <a:spAutoFit/>
          </a:bodyPr>
          <a:lstStyle/>
          <a:p>
            <a:pPr marL="12700" marR="5080">
              <a:lnSpc>
                <a:spcPts val="3529"/>
              </a:lnSpc>
              <a:spcBef>
                <a:spcPts val="775"/>
              </a:spcBef>
            </a:pPr>
            <a:r>
              <a:rPr spc="-70" dirty="0"/>
              <a:t>UTILISER</a:t>
            </a:r>
            <a:r>
              <a:rPr spc="-175" dirty="0"/>
              <a:t> </a:t>
            </a:r>
            <a:r>
              <a:rPr spc="-105" dirty="0"/>
              <a:t>'KUBECTL</a:t>
            </a:r>
            <a:r>
              <a:rPr spc="-140" dirty="0"/>
              <a:t> </a:t>
            </a:r>
            <a:r>
              <a:rPr spc="-35" dirty="0"/>
              <a:t>EXPLIQUER'</a:t>
            </a:r>
            <a:r>
              <a:rPr spc="-160" dirty="0"/>
              <a:t> </a:t>
            </a:r>
            <a:r>
              <a:rPr dirty="0"/>
              <a:t>À</a:t>
            </a:r>
            <a:r>
              <a:rPr spc="-125" dirty="0"/>
              <a:t> </a:t>
            </a:r>
            <a:r>
              <a:rPr spc="-229" dirty="0"/>
              <a:t>VOIR</a:t>
            </a:r>
            <a:r>
              <a:rPr spc="-25" dirty="0"/>
              <a:t> </a:t>
            </a:r>
            <a:r>
              <a:rPr spc="-110" dirty="0"/>
              <a:t>RESSOURCES </a:t>
            </a:r>
            <a:r>
              <a:rPr spc="-10" dirty="0"/>
              <a:t>ET DOCUMENTATION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949325" y="2073275"/>
            <a:ext cx="11758295" cy="532966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4795">
              <a:lnSpc>
                <a:spcPct val="100000"/>
              </a:lnSpc>
              <a:spcBef>
                <a:spcPts val="100"/>
              </a:spcBef>
            </a:pPr>
            <a:r>
              <a:rPr sz="1650" spc="245" dirty="0">
                <a:latin typeface="Tahoma"/>
                <a:cs typeface="Tahoma"/>
              </a:rPr>
              <a:t>kubectl</a:t>
            </a:r>
            <a:r>
              <a:rPr sz="1650" spc="475" dirty="0">
                <a:latin typeface="Tahoma"/>
                <a:cs typeface="Tahoma"/>
              </a:rPr>
              <a:t> </a:t>
            </a:r>
            <a:r>
              <a:rPr sz="1650" spc="254" dirty="0">
                <a:latin typeface="Tahoma"/>
                <a:cs typeface="Tahoma"/>
              </a:rPr>
              <a:t>expliquer</a:t>
            </a:r>
            <a:r>
              <a:rPr sz="1650" spc="475" dirty="0">
                <a:latin typeface="Tahoma"/>
                <a:cs typeface="Tahoma"/>
              </a:rPr>
              <a:t> </a:t>
            </a:r>
            <a:r>
              <a:rPr sz="1650" spc="100" dirty="0">
                <a:latin typeface="Tahoma"/>
                <a:cs typeface="Tahoma"/>
              </a:rPr>
              <a:t>capsules</a:t>
            </a:r>
            <a:endParaRPr sz="1650" dirty="0">
              <a:latin typeface="Tahoma"/>
              <a:cs typeface="Tahoma"/>
            </a:endParaRPr>
          </a:p>
          <a:p>
            <a:pPr marL="12700">
              <a:lnSpc>
                <a:spcPts val="1925"/>
              </a:lnSpc>
              <a:spcBef>
                <a:spcPts val="1770"/>
              </a:spcBef>
            </a:pPr>
            <a:r>
              <a:rPr sz="1650" spc="60" dirty="0">
                <a:latin typeface="Tahoma"/>
                <a:cs typeface="Tahoma"/>
              </a:rPr>
              <a:t>DESCRIPTION:</a:t>
            </a:r>
            <a:endParaRPr sz="1650" dirty="0">
              <a:latin typeface="Tahoma"/>
              <a:cs typeface="Tahoma"/>
            </a:endParaRPr>
          </a:p>
          <a:p>
            <a:pPr marL="12700" marR="5080">
              <a:lnSpc>
                <a:spcPts val="1880"/>
              </a:lnSpc>
              <a:spcBef>
                <a:spcPts val="90"/>
              </a:spcBef>
            </a:pPr>
            <a:r>
              <a:rPr lang="fr-FR" sz="1650" spc="80" dirty="0">
                <a:latin typeface="Tahoma"/>
                <a:cs typeface="Tahoma"/>
              </a:rPr>
              <a:t>POD</a:t>
            </a:r>
            <a:r>
              <a:rPr sz="1650" spc="475" dirty="0">
                <a:latin typeface="Tahoma"/>
                <a:cs typeface="Tahoma"/>
              </a:rPr>
              <a:t> </a:t>
            </a:r>
            <a:r>
              <a:rPr sz="1650" spc="430" dirty="0">
                <a:latin typeface="Tahoma"/>
                <a:cs typeface="Tahoma"/>
              </a:rPr>
              <a:t>est</a:t>
            </a:r>
            <a:r>
              <a:rPr sz="1650" spc="475" dirty="0">
                <a:latin typeface="Tahoma"/>
                <a:cs typeface="Tahoma"/>
              </a:rPr>
              <a:t> </a:t>
            </a:r>
            <a:r>
              <a:rPr sz="1650" spc="125" dirty="0">
                <a:latin typeface="Tahoma"/>
                <a:cs typeface="Tahoma"/>
              </a:rPr>
              <a:t>un</a:t>
            </a:r>
            <a:r>
              <a:rPr sz="1650" spc="475" dirty="0">
                <a:latin typeface="Tahoma"/>
                <a:cs typeface="Tahoma"/>
              </a:rPr>
              <a:t> </a:t>
            </a:r>
            <a:r>
              <a:rPr sz="1650" spc="310" dirty="0">
                <a:latin typeface="Tahoma"/>
                <a:cs typeface="Tahoma"/>
              </a:rPr>
              <a:t>collection</a:t>
            </a:r>
            <a:r>
              <a:rPr sz="1650" spc="480" dirty="0">
                <a:latin typeface="Tahoma"/>
                <a:cs typeface="Tahoma"/>
              </a:rPr>
              <a:t> </a:t>
            </a:r>
            <a:r>
              <a:rPr sz="1650" spc="275" dirty="0">
                <a:latin typeface="Tahoma"/>
                <a:cs typeface="Tahoma"/>
              </a:rPr>
              <a:t>de</a:t>
            </a:r>
            <a:r>
              <a:rPr sz="1650" spc="475" dirty="0">
                <a:latin typeface="Tahoma"/>
                <a:cs typeface="Tahoma"/>
              </a:rPr>
              <a:t> </a:t>
            </a:r>
            <a:r>
              <a:rPr sz="1650" spc="240" dirty="0">
                <a:latin typeface="Tahoma"/>
                <a:cs typeface="Tahoma"/>
              </a:rPr>
              <a:t>conteneurs</a:t>
            </a:r>
            <a:r>
              <a:rPr sz="1650" spc="475" dirty="0">
                <a:latin typeface="Tahoma"/>
                <a:cs typeface="Tahoma"/>
              </a:rPr>
              <a:t> </a:t>
            </a:r>
            <a:r>
              <a:rPr sz="1650" spc="265" dirty="0">
                <a:latin typeface="Tahoma"/>
                <a:cs typeface="Tahoma"/>
              </a:rPr>
              <a:t>que</a:t>
            </a:r>
            <a:r>
              <a:rPr sz="1650" spc="480" dirty="0">
                <a:latin typeface="Tahoma"/>
                <a:cs typeface="Tahoma"/>
              </a:rPr>
              <a:t> </a:t>
            </a:r>
            <a:r>
              <a:rPr sz="1650" spc="135" dirty="0">
                <a:latin typeface="Tahoma"/>
                <a:cs typeface="Tahoma"/>
              </a:rPr>
              <a:t>peut</a:t>
            </a:r>
            <a:r>
              <a:rPr sz="1650" spc="475" dirty="0">
                <a:latin typeface="Tahoma"/>
                <a:cs typeface="Tahoma"/>
              </a:rPr>
              <a:t> </a:t>
            </a:r>
            <a:r>
              <a:rPr sz="1650" spc="170" dirty="0">
                <a:latin typeface="Tahoma"/>
                <a:cs typeface="Tahoma"/>
              </a:rPr>
              <a:t>courir</a:t>
            </a:r>
            <a:r>
              <a:rPr sz="1650" spc="475" dirty="0">
                <a:latin typeface="Tahoma"/>
                <a:cs typeface="Tahoma"/>
              </a:rPr>
              <a:t> </a:t>
            </a:r>
            <a:r>
              <a:rPr sz="1650" spc="70" dirty="0">
                <a:latin typeface="Tahoma"/>
                <a:cs typeface="Tahoma"/>
              </a:rPr>
              <a:t>sur</a:t>
            </a:r>
            <a:r>
              <a:rPr sz="1650" spc="480" dirty="0">
                <a:latin typeface="Tahoma"/>
                <a:cs typeface="Tahoma"/>
              </a:rPr>
              <a:t> </a:t>
            </a:r>
            <a:r>
              <a:rPr sz="1650" spc="125" dirty="0">
                <a:latin typeface="Tahoma"/>
                <a:cs typeface="Tahoma"/>
              </a:rPr>
              <a:t>un</a:t>
            </a:r>
            <a:r>
              <a:rPr sz="1650" spc="475" dirty="0">
                <a:latin typeface="Tahoma"/>
                <a:cs typeface="Tahoma"/>
              </a:rPr>
              <a:t> </a:t>
            </a:r>
            <a:r>
              <a:rPr sz="1650" spc="265" dirty="0">
                <a:latin typeface="Tahoma"/>
                <a:cs typeface="Tahoma"/>
              </a:rPr>
              <a:t>hôte.</a:t>
            </a:r>
            <a:r>
              <a:rPr sz="1650" spc="475" dirty="0">
                <a:latin typeface="Tahoma"/>
                <a:cs typeface="Tahoma"/>
              </a:rPr>
              <a:t> </a:t>
            </a:r>
            <a:r>
              <a:rPr sz="1650" spc="240" dirty="0">
                <a:latin typeface="Tahoma"/>
                <a:cs typeface="Tahoma"/>
              </a:rPr>
              <a:t>Ce</a:t>
            </a:r>
            <a:r>
              <a:rPr sz="1650" spc="480" dirty="0">
                <a:latin typeface="Tahoma"/>
                <a:cs typeface="Tahoma"/>
              </a:rPr>
              <a:t> </a:t>
            </a:r>
            <a:r>
              <a:rPr sz="1650" spc="210" dirty="0">
                <a:latin typeface="Tahoma"/>
                <a:cs typeface="Tahoma"/>
              </a:rPr>
              <a:t>ressource</a:t>
            </a:r>
            <a:r>
              <a:rPr sz="1650" spc="475" dirty="0">
                <a:latin typeface="Tahoma"/>
                <a:cs typeface="Tahoma"/>
              </a:rPr>
              <a:t> </a:t>
            </a:r>
            <a:r>
              <a:rPr sz="1650" spc="430" dirty="0">
                <a:latin typeface="Tahoma"/>
                <a:cs typeface="Tahoma"/>
              </a:rPr>
              <a:t>est</a:t>
            </a:r>
            <a:r>
              <a:rPr sz="1650" spc="475" dirty="0">
                <a:latin typeface="Tahoma"/>
                <a:cs typeface="Tahoma"/>
              </a:rPr>
              <a:t> </a:t>
            </a:r>
            <a:r>
              <a:rPr sz="1650" spc="215" dirty="0">
                <a:latin typeface="Tahoma"/>
                <a:cs typeface="Tahoma"/>
              </a:rPr>
              <a:t>créé</a:t>
            </a:r>
            <a:r>
              <a:rPr sz="1650" spc="480" dirty="0">
                <a:latin typeface="Tahoma"/>
                <a:cs typeface="Tahoma"/>
              </a:rPr>
              <a:t> </a:t>
            </a:r>
            <a:r>
              <a:rPr sz="1650" spc="120" dirty="0">
                <a:latin typeface="Tahoma"/>
                <a:cs typeface="Tahoma"/>
              </a:rPr>
              <a:t>par</a:t>
            </a:r>
            <a:r>
              <a:rPr sz="1650" spc="475" dirty="0">
                <a:latin typeface="Tahoma"/>
                <a:cs typeface="Tahoma"/>
              </a:rPr>
              <a:t> </a:t>
            </a:r>
            <a:r>
              <a:rPr sz="1650" spc="320" dirty="0">
                <a:latin typeface="Tahoma"/>
                <a:cs typeface="Tahoma"/>
              </a:rPr>
              <a:t>clients </a:t>
            </a:r>
            <a:r>
              <a:rPr sz="1650" spc="90" dirty="0">
                <a:latin typeface="Tahoma"/>
                <a:cs typeface="Tahoma"/>
              </a:rPr>
              <a:t>et</a:t>
            </a:r>
            <a:r>
              <a:rPr sz="1650" spc="480" dirty="0">
                <a:latin typeface="Tahoma"/>
                <a:cs typeface="Tahoma"/>
              </a:rPr>
              <a:t> </a:t>
            </a:r>
            <a:r>
              <a:rPr sz="1650" spc="175" dirty="0">
                <a:latin typeface="Tahoma"/>
                <a:cs typeface="Tahoma"/>
              </a:rPr>
              <a:t>programmé</a:t>
            </a:r>
            <a:r>
              <a:rPr sz="1650" spc="480" dirty="0">
                <a:latin typeface="Tahoma"/>
                <a:cs typeface="Tahoma"/>
              </a:rPr>
              <a:t> </a:t>
            </a:r>
            <a:r>
              <a:rPr sz="1650" spc="170" dirty="0">
                <a:latin typeface="Tahoma"/>
                <a:cs typeface="Tahoma"/>
              </a:rPr>
              <a:t>sur</a:t>
            </a:r>
            <a:r>
              <a:rPr sz="1650" spc="480" dirty="0">
                <a:latin typeface="Tahoma"/>
                <a:cs typeface="Tahoma"/>
              </a:rPr>
              <a:t> </a:t>
            </a:r>
            <a:r>
              <a:rPr sz="1650" spc="254" dirty="0">
                <a:latin typeface="Tahoma"/>
                <a:cs typeface="Tahoma"/>
              </a:rPr>
              <a:t>hôtes.</a:t>
            </a:r>
            <a:endParaRPr sz="1650" dirty="0">
              <a:latin typeface="Tahoma"/>
              <a:cs typeface="Tahoma"/>
            </a:endParaRPr>
          </a:p>
          <a:p>
            <a:pPr marL="12700">
              <a:lnSpc>
                <a:spcPts val="1925"/>
              </a:lnSpc>
              <a:spcBef>
                <a:spcPts val="1720"/>
              </a:spcBef>
            </a:pPr>
            <a:r>
              <a:rPr sz="1650" spc="140" dirty="0">
                <a:latin typeface="Tahoma"/>
                <a:cs typeface="Tahoma"/>
              </a:rPr>
              <a:t>CHAMPS :</a:t>
            </a:r>
            <a:endParaRPr sz="1650" dirty="0">
              <a:latin typeface="Tahoma"/>
              <a:cs typeface="Tahoma"/>
            </a:endParaRPr>
          </a:p>
          <a:p>
            <a:pPr marL="391160">
              <a:lnSpc>
                <a:spcPts val="1875"/>
              </a:lnSpc>
            </a:pPr>
            <a:r>
              <a:rPr sz="1650" spc="135" dirty="0">
                <a:latin typeface="Tahoma"/>
                <a:cs typeface="Tahoma"/>
              </a:rPr>
              <a:t>métadonnées</a:t>
            </a:r>
            <a:r>
              <a:rPr sz="1650" spc="484" dirty="0">
                <a:latin typeface="Tahoma"/>
                <a:cs typeface="Tahoma"/>
              </a:rPr>
              <a:t> </a:t>
            </a:r>
            <a:r>
              <a:rPr sz="1650" spc="85" dirty="0">
                <a:latin typeface="Tahoma"/>
                <a:cs typeface="Tahoma"/>
              </a:rPr>
              <a:t>&lt;Object&gt;</a:t>
            </a:r>
            <a:endParaRPr sz="1650" dirty="0">
              <a:latin typeface="Tahoma"/>
              <a:cs typeface="Tahoma"/>
            </a:endParaRPr>
          </a:p>
          <a:p>
            <a:pPr marL="643255" marR="1644650">
              <a:lnSpc>
                <a:spcPts val="1870"/>
              </a:lnSpc>
              <a:spcBef>
                <a:spcPts val="100"/>
              </a:spcBef>
            </a:pPr>
            <a:r>
              <a:rPr sz="1650" spc="170" dirty="0">
                <a:latin typeface="Tahoma"/>
                <a:cs typeface="Tahoma"/>
              </a:rPr>
              <a:t>Standard</a:t>
            </a:r>
            <a:r>
              <a:rPr sz="1650" spc="480" dirty="0">
                <a:latin typeface="Tahoma"/>
                <a:cs typeface="Tahoma"/>
              </a:rPr>
              <a:t> </a:t>
            </a:r>
            <a:r>
              <a:rPr sz="1650" spc="295" dirty="0">
                <a:latin typeface="Tahoma"/>
                <a:cs typeface="Tahoma"/>
              </a:rPr>
              <a:t>objet</a:t>
            </a:r>
            <a:r>
              <a:rPr sz="1650" spc="484" dirty="0">
                <a:latin typeface="Tahoma"/>
                <a:cs typeface="Tahoma"/>
              </a:rPr>
              <a:t> </a:t>
            </a:r>
            <a:r>
              <a:rPr sz="1650" spc="170" dirty="0">
                <a:latin typeface="Tahoma"/>
                <a:cs typeface="Tahoma"/>
              </a:rPr>
              <a:t>métadonnées.</a:t>
            </a:r>
            <a:r>
              <a:rPr sz="1650" spc="484" dirty="0">
                <a:latin typeface="Tahoma"/>
                <a:cs typeface="Tahoma"/>
              </a:rPr>
              <a:t> </a:t>
            </a:r>
            <a:r>
              <a:rPr sz="1650" spc="80" dirty="0">
                <a:latin typeface="Tahoma"/>
                <a:cs typeface="Tahoma"/>
              </a:rPr>
              <a:t>Plus</a:t>
            </a:r>
            <a:r>
              <a:rPr sz="1650" spc="484" dirty="0">
                <a:latin typeface="Tahoma"/>
                <a:cs typeface="Tahoma"/>
              </a:rPr>
              <a:t> </a:t>
            </a:r>
            <a:r>
              <a:rPr sz="1650" spc="310" dirty="0">
                <a:latin typeface="Tahoma"/>
                <a:cs typeface="Tahoma"/>
              </a:rPr>
              <a:t>Informations</a:t>
            </a:r>
            <a:r>
              <a:rPr sz="1650" spc="235" dirty="0">
                <a:latin typeface="Tahoma"/>
                <a:cs typeface="Tahoma"/>
              </a:rPr>
              <a:t> : </a:t>
            </a:r>
            <a:endParaRPr sz="1650" dirty="0">
              <a:latin typeface="Tahoma"/>
              <a:cs typeface="Tahoma"/>
            </a:endParaRPr>
          </a:p>
          <a:p>
            <a:pPr marL="391160">
              <a:lnSpc>
                <a:spcPts val="1930"/>
              </a:lnSpc>
              <a:spcBef>
                <a:spcPts val="1735"/>
              </a:spcBef>
            </a:pPr>
            <a:r>
              <a:rPr sz="1650" spc="170" dirty="0">
                <a:latin typeface="Tahoma"/>
                <a:cs typeface="Tahoma"/>
              </a:rPr>
              <a:t>spécifications</a:t>
            </a:r>
            <a:r>
              <a:rPr sz="1650" spc="475" dirty="0">
                <a:latin typeface="Tahoma"/>
                <a:cs typeface="Tahoma"/>
              </a:rPr>
              <a:t> </a:t>
            </a:r>
            <a:r>
              <a:rPr sz="1650" spc="85" dirty="0">
                <a:latin typeface="Tahoma"/>
                <a:cs typeface="Tahoma"/>
              </a:rPr>
              <a:t>&lt;Object&gt;</a:t>
            </a:r>
            <a:endParaRPr sz="1650" dirty="0">
              <a:latin typeface="Tahoma"/>
              <a:cs typeface="Tahoma"/>
            </a:endParaRPr>
          </a:p>
          <a:p>
            <a:pPr marL="643255" marR="1644650">
              <a:lnSpc>
                <a:spcPts val="1880"/>
              </a:lnSpc>
              <a:spcBef>
                <a:spcPts val="90"/>
              </a:spcBef>
            </a:pPr>
            <a:r>
              <a:rPr sz="1650" spc="285" dirty="0">
                <a:latin typeface="Tahoma"/>
                <a:cs typeface="Tahoma"/>
              </a:rPr>
              <a:t>Spécification</a:t>
            </a:r>
            <a:r>
              <a:rPr sz="1650" spc="480" dirty="0">
                <a:latin typeface="Tahoma"/>
                <a:cs typeface="Tahoma"/>
              </a:rPr>
              <a:t> </a:t>
            </a:r>
            <a:r>
              <a:rPr sz="1650" spc="275" dirty="0">
                <a:latin typeface="Tahoma"/>
                <a:cs typeface="Tahoma"/>
              </a:rPr>
              <a:t>de</a:t>
            </a:r>
            <a:r>
              <a:rPr sz="1650" spc="480" dirty="0">
                <a:latin typeface="Tahoma"/>
                <a:cs typeface="Tahoma"/>
              </a:rPr>
              <a:t> </a:t>
            </a:r>
            <a:r>
              <a:rPr sz="1650" spc="210" dirty="0">
                <a:latin typeface="Tahoma"/>
                <a:cs typeface="Tahoma"/>
              </a:rPr>
              <a:t>le</a:t>
            </a:r>
            <a:r>
              <a:rPr sz="1650" spc="480" dirty="0">
                <a:latin typeface="Tahoma"/>
                <a:cs typeface="Tahoma"/>
              </a:rPr>
              <a:t> </a:t>
            </a:r>
            <a:r>
              <a:rPr sz="1650" spc="240" dirty="0">
                <a:latin typeface="Tahoma"/>
                <a:cs typeface="Tahoma"/>
              </a:rPr>
              <a:t>voulu</a:t>
            </a:r>
            <a:r>
              <a:rPr sz="1650" spc="480" dirty="0">
                <a:latin typeface="Tahoma"/>
                <a:cs typeface="Tahoma"/>
              </a:rPr>
              <a:t> </a:t>
            </a:r>
            <a:r>
              <a:rPr sz="1650" spc="200" dirty="0">
                <a:latin typeface="Tahoma"/>
                <a:cs typeface="Tahoma"/>
              </a:rPr>
              <a:t>comportement</a:t>
            </a:r>
            <a:r>
              <a:rPr sz="1650" spc="480" dirty="0">
                <a:latin typeface="Tahoma"/>
                <a:cs typeface="Tahoma"/>
              </a:rPr>
              <a:t> </a:t>
            </a:r>
            <a:r>
              <a:rPr sz="1650" spc="275" dirty="0">
                <a:latin typeface="Tahoma"/>
                <a:cs typeface="Tahoma"/>
              </a:rPr>
              <a:t>de</a:t>
            </a:r>
            <a:r>
              <a:rPr sz="1650" spc="484" dirty="0">
                <a:latin typeface="Tahoma"/>
                <a:cs typeface="Tahoma"/>
              </a:rPr>
              <a:t> </a:t>
            </a:r>
            <a:r>
              <a:rPr sz="1650" spc="210" dirty="0">
                <a:latin typeface="Tahoma"/>
                <a:cs typeface="Tahoma"/>
              </a:rPr>
              <a:t>le</a:t>
            </a:r>
            <a:r>
              <a:rPr sz="1650" spc="480" dirty="0">
                <a:latin typeface="Tahoma"/>
                <a:cs typeface="Tahoma"/>
              </a:rPr>
              <a:t> </a:t>
            </a:r>
            <a:r>
              <a:rPr lang="fr-FR" sz="1650" spc="185" dirty="0">
                <a:latin typeface="Tahoma"/>
                <a:cs typeface="Tahoma"/>
              </a:rPr>
              <a:t>POD</a:t>
            </a:r>
            <a:r>
              <a:rPr sz="1650" spc="185" dirty="0">
                <a:latin typeface="Tahoma"/>
                <a:cs typeface="Tahoma"/>
              </a:rPr>
              <a:t>.</a:t>
            </a:r>
            <a:r>
              <a:rPr sz="1650" spc="480" dirty="0">
                <a:latin typeface="Tahoma"/>
                <a:cs typeface="Tahoma"/>
              </a:rPr>
              <a:t> </a:t>
            </a:r>
            <a:r>
              <a:rPr sz="1650" spc="80" dirty="0">
                <a:latin typeface="Tahoma"/>
                <a:cs typeface="Tahoma"/>
              </a:rPr>
              <a:t>Plus</a:t>
            </a:r>
            <a:r>
              <a:rPr sz="1650" spc="480" dirty="0">
                <a:latin typeface="Tahoma"/>
                <a:cs typeface="Tahoma"/>
              </a:rPr>
              <a:t> </a:t>
            </a:r>
            <a:r>
              <a:rPr sz="1650" spc="320" dirty="0">
                <a:latin typeface="Tahoma"/>
                <a:cs typeface="Tahoma"/>
              </a:rPr>
              <a:t>info :</a:t>
            </a:r>
            <a:r>
              <a:rPr sz="1650" spc="480" dirty="0">
                <a:latin typeface="Tahoma"/>
                <a:cs typeface="Tahoma"/>
              </a:rPr>
              <a:t> </a:t>
            </a:r>
            <a:r>
              <a:rPr sz="1650" spc="290" dirty="0">
                <a:latin typeface="Tahoma"/>
                <a:cs typeface="Tahoma"/>
              </a:rPr>
              <a:t>https://git.k8s.io/community/contributors/devel/api-conventions.md#spec-and-status/</a:t>
            </a:r>
            <a:r>
              <a:rPr sz="1650" spc="220" dirty="0">
                <a:latin typeface="Tahoma"/>
                <a:cs typeface="Tahoma"/>
              </a:rPr>
              <a:t>​</a:t>
            </a:r>
            <a:r>
              <a:rPr sz="1650" spc="245" dirty="0">
                <a:latin typeface="Tahoma"/>
                <a:cs typeface="Tahoma"/>
              </a:rPr>
              <a:t>​</a:t>
            </a:r>
            <a:r>
              <a:rPr sz="1650" spc="200" dirty="0">
                <a:latin typeface="Tahoma"/>
                <a:cs typeface="Tahoma"/>
              </a:rPr>
              <a:t>​</a:t>
            </a:r>
            <a:endParaRPr sz="1650" dirty="0">
              <a:latin typeface="Tahoma"/>
              <a:cs typeface="Tahoma"/>
            </a:endParaRPr>
          </a:p>
          <a:p>
            <a:pPr marL="391160">
              <a:lnSpc>
                <a:spcPts val="1925"/>
              </a:lnSpc>
              <a:spcBef>
                <a:spcPts val="1720"/>
              </a:spcBef>
              <a:tabLst>
                <a:tab pos="1526540" algn="l"/>
              </a:tabLst>
            </a:pPr>
            <a:r>
              <a:rPr sz="1650" spc="250" dirty="0">
                <a:latin typeface="Tahoma"/>
                <a:cs typeface="Tahoma"/>
              </a:rPr>
              <a:t>statut</a:t>
            </a:r>
            <a:r>
              <a:rPr sz="1650" dirty="0">
                <a:latin typeface="Tahoma"/>
                <a:cs typeface="Tahoma"/>
              </a:rPr>
              <a:t> </a:t>
            </a:r>
            <a:r>
              <a:rPr sz="1650" spc="85" dirty="0">
                <a:latin typeface="Tahoma"/>
                <a:cs typeface="Tahoma"/>
              </a:rPr>
              <a:t>&lt;Object&gt;</a:t>
            </a:r>
            <a:endParaRPr sz="1650" dirty="0">
              <a:latin typeface="Tahoma"/>
              <a:cs typeface="Tahoma"/>
            </a:endParaRPr>
          </a:p>
          <a:p>
            <a:pPr marL="643255" marR="1518285">
              <a:lnSpc>
                <a:spcPts val="1880"/>
              </a:lnSpc>
              <a:spcBef>
                <a:spcPts val="95"/>
              </a:spcBef>
            </a:pPr>
            <a:r>
              <a:rPr sz="1650" spc="120" dirty="0">
                <a:latin typeface="Tahoma"/>
                <a:cs typeface="Tahoma"/>
              </a:rPr>
              <a:t>La plupart</a:t>
            </a:r>
            <a:r>
              <a:rPr sz="1650" spc="465" dirty="0">
                <a:latin typeface="Tahoma"/>
                <a:cs typeface="Tahoma"/>
              </a:rPr>
              <a:t> </a:t>
            </a:r>
            <a:r>
              <a:rPr sz="1650" spc="265" dirty="0">
                <a:latin typeface="Tahoma"/>
                <a:cs typeface="Tahoma"/>
              </a:rPr>
              <a:t>récemment</a:t>
            </a:r>
            <a:r>
              <a:rPr sz="1650" spc="465" dirty="0">
                <a:latin typeface="Tahoma"/>
                <a:cs typeface="Tahoma"/>
              </a:rPr>
              <a:t> </a:t>
            </a:r>
            <a:r>
              <a:rPr sz="1650" spc="165" dirty="0">
                <a:latin typeface="Tahoma"/>
                <a:cs typeface="Tahoma"/>
              </a:rPr>
              <a:t>observé</a:t>
            </a:r>
            <a:r>
              <a:rPr sz="1650" spc="465" dirty="0">
                <a:latin typeface="Tahoma"/>
                <a:cs typeface="Tahoma"/>
              </a:rPr>
              <a:t> </a:t>
            </a:r>
            <a:r>
              <a:rPr sz="1650" spc="260" dirty="0">
                <a:latin typeface="Tahoma"/>
                <a:cs typeface="Tahoma"/>
              </a:rPr>
              <a:t>statut</a:t>
            </a:r>
            <a:r>
              <a:rPr sz="1650" spc="470" dirty="0">
                <a:latin typeface="Tahoma"/>
                <a:cs typeface="Tahoma"/>
              </a:rPr>
              <a:t> </a:t>
            </a:r>
            <a:r>
              <a:rPr sz="1650" spc="275" dirty="0">
                <a:latin typeface="Tahoma"/>
                <a:cs typeface="Tahoma"/>
              </a:rPr>
              <a:t>de</a:t>
            </a:r>
            <a:r>
              <a:rPr sz="1650" spc="465" dirty="0">
                <a:latin typeface="Tahoma"/>
                <a:cs typeface="Tahoma"/>
              </a:rPr>
              <a:t> </a:t>
            </a:r>
            <a:r>
              <a:rPr sz="1650" spc="210" dirty="0">
                <a:latin typeface="Tahoma"/>
                <a:cs typeface="Tahoma"/>
              </a:rPr>
              <a:t>le</a:t>
            </a:r>
            <a:r>
              <a:rPr sz="1650" spc="465" dirty="0">
                <a:latin typeface="Tahoma"/>
                <a:cs typeface="Tahoma"/>
              </a:rPr>
              <a:t> </a:t>
            </a:r>
            <a:r>
              <a:rPr lang="fr-FR" sz="1650" spc="185" dirty="0">
                <a:latin typeface="Tahoma"/>
                <a:cs typeface="Tahoma"/>
              </a:rPr>
              <a:t>POD</a:t>
            </a:r>
            <a:r>
              <a:rPr sz="1650" spc="185" dirty="0">
                <a:latin typeface="Tahoma"/>
                <a:cs typeface="Tahoma"/>
              </a:rPr>
              <a:t>.</a:t>
            </a:r>
            <a:r>
              <a:rPr sz="1650" spc="465" dirty="0">
                <a:latin typeface="Tahoma"/>
                <a:cs typeface="Tahoma"/>
              </a:rPr>
              <a:t> </a:t>
            </a:r>
            <a:r>
              <a:rPr sz="1650" spc="240" dirty="0">
                <a:latin typeface="Tahoma"/>
                <a:cs typeface="Tahoma"/>
              </a:rPr>
              <a:t>Ce</a:t>
            </a:r>
            <a:r>
              <a:rPr sz="1650" spc="470" dirty="0">
                <a:latin typeface="Tahoma"/>
                <a:cs typeface="Tahoma"/>
              </a:rPr>
              <a:t> </a:t>
            </a:r>
            <a:r>
              <a:rPr sz="1650" spc="190" dirty="0">
                <a:latin typeface="Tahoma"/>
                <a:cs typeface="Tahoma"/>
              </a:rPr>
              <a:t>données</a:t>
            </a:r>
            <a:r>
              <a:rPr sz="1650" spc="465" dirty="0">
                <a:latin typeface="Tahoma"/>
                <a:cs typeface="Tahoma"/>
              </a:rPr>
              <a:t> </a:t>
            </a:r>
            <a:r>
              <a:rPr sz="1650" dirty="0">
                <a:latin typeface="Tahoma"/>
                <a:cs typeface="Tahoma"/>
              </a:rPr>
              <a:t>peut</a:t>
            </a:r>
            <a:r>
              <a:rPr sz="1650" spc="465" dirty="0">
                <a:latin typeface="Tahoma"/>
                <a:cs typeface="Tahoma"/>
              </a:rPr>
              <a:t> </a:t>
            </a:r>
            <a:r>
              <a:rPr sz="1650" spc="195" dirty="0">
                <a:latin typeface="Tahoma"/>
                <a:cs typeface="Tahoma"/>
              </a:rPr>
              <a:t>pas</a:t>
            </a:r>
            <a:r>
              <a:rPr sz="1650" spc="465" dirty="0">
                <a:latin typeface="Tahoma"/>
                <a:cs typeface="Tahoma"/>
              </a:rPr>
              <a:t> </a:t>
            </a:r>
            <a:r>
              <a:rPr sz="1650" spc="95" dirty="0">
                <a:latin typeface="Tahoma"/>
                <a:cs typeface="Tahoma"/>
              </a:rPr>
              <a:t>être</a:t>
            </a:r>
            <a:r>
              <a:rPr sz="1650" spc="470" dirty="0">
                <a:latin typeface="Tahoma"/>
                <a:cs typeface="Tahoma"/>
              </a:rPr>
              <a:t> </a:t>
            </a:r>
            <a:r>
              <a:rPr sz="1650" spc="70" dirty="0">
                <a:latin typeface="Tahoma"/>
                <a:cs typeface="Tahoma"/>
              </a:rPr>
              <a:t>en haut</a:t>
            </a:r>
            <a:r>
              <a:rPr sz="1650" spc="465" dirty="0">
                <a:latin typeface="Tahoma"/>
                <a:cs typeface="Tahoma"/>
              </a:rPr>
              <a:t> </a:t>
            </a:r>
            <a:r>
              <a:rPr sz="1650" spc="265" dirty="0">
                <a:latin typeface="Tahoma"/>
                <a:cs typeface="Tahoma"/>
              </a:rPr>
              <a:t>à</a:t>
            </a:r>
            <a:r>
              <a:rPr sz="1650" spc="465" dirty="0">
                <a:latin typeface="Tahoma"/>
                <a:cs typeface="Tahoma"/>
              </a:rPr>
              <a:t> </a:t>
            </a:r>
            <a:r>
              <a:rPr sz="1650" spc="240" dirty="0">
                <a:latin typeface="Tahoma"/>
                <a:cs typeface="Tahoma"/>
              </a:rPr>
              <a:t>date. </a:t>
            </a:r>
            <a:r>
              <a:rPr sz="1650" spc="180" dirty="0">
                <a:latin typeface="Tahoma"/>
                <a:cs typeface="Tahoma"/>
              </a:rPr>
              <a:t>Peuplé</a:t>
            </a:r>
            <a:r>
              <a:rPr sz="1650" spc="480" dirty="0">
                <a:latin typeface="Tahoma"/>
                <a:cs typeface="Tahoma"/>
              </a:rPr>
              <a:t> </a:t>
            </a:r>
            <a:r>
              <a:rPr sz="1650" spc="120" dirty="0">
                <a:latin typeface="Tahoma"/>
                <a:cs typeface="Tahoma"/>
              </a:rPr>
              <a:t>par</a:t>
            </a:r>
            <a:r>
              <a:rPr sz="1650" spc="484" dirty="0">
                <a:latin typeface="Tahoma"/>
                <a:cs typeface="Tahoma"/>
              </a:rPr>
              <a:t> </a:t>
            </a:r>
            <a:r>
              <a:rPr sz="1650" spc="210" dirty="0">
                <a:latin typeface="Tahoma"/>
                <a:cs typeface="Tahoma"/>
              </a:rPr>
              <a:t>le</a:t>
            </a:r>
            <a:r>
              <a:rPr sz="1650" spc="480" dirty="0">
                <a:latin typeface="Tahoma"/>
                <a:cs typeface="Tahoma"/>
              </a:rPr>
              <a:t> </a:t>
            </a:r>
            <a:r>
              <a:rPr sz="1650" spc="190" dirty="0">
                <a:latin typeface="Tahoma"/>
                <a:cs typeface="Tahoma"/>
              </a:rPr>
              <a:t>système.</a:t>
            </a:r>
            <a:r>
              <a:rPr sz="1650" spc="484" dirty="0">
                <a:latin typeface="Tahoma"/>
                <a:cs typeface="Tahoma"/>
              </a:rPr>
              <a:t> </a:t>
            </a:r>
            <a:r>
              <a:rPr sz="1650" spc="229" dirty="0">
                <a:latin typeface="Tahoma"/>
                <a:cs typeface="Tahoma"/>
              </a:rPr>
              <a:t>Lecture </a:t>
            </a:r>
            <a:r>
              <a:rPr sz="1650" spc="190" dirty="0">
                <a:latin typeface="Tahoma"/>
                <a:cs typeface="Tahoma"/>
              </a:rPr>
              <a:t>seule.</a:t>
            </a:r>
            <a:r>
              <a:rPr sz="1650" spc="480" dirty="0">
                <a:latin typeface="Tahoma"/>
                <a:cs typeface="Tahoma"/>
              </a:rPr>
              <a:t> </a:t>
            </a:r>
            <a:r>
              <a:rPr sz="1650" spc="80" dirty="0">
                <a:latin typeface="Tahoma"/>
                <a:cs typeface="Tahoma"/>
              </a:rPr>
              <a:t>Plus</a:t>
            </a:r>
            <a:r>
              <a:rPr sz="1650" spc="484" dirty="0">
                <a:latin typeface="Tahoma"/>
                <a:cs typeface="Tahoma"/>
              </a:rPr>
              <a:t> </a:t>
            </a:r>
            <a:r>
              <a:rPr sz="1650" spc="320" dirty="0">
                <a:latin typeface="Tahoma"/>
                <a:cs typeface="Tahoma"/>
              </a:rPr>
              <a:t>info :</a:t>
            </a:r>
            <a:r>
              <a:rPr sz="1650" spc="484" dirty="0">
                <a:latin typeface="Tahoma"/>
                <a:cs typeface="Tahoma"/>
              </a:rPr>
              <a:t> </a:t>
            </a:r>
            <a:r>
              <a:rPr sz="1650" spc="240" dirty="0">
                <a:latin typeface="Tahoma"/>
                <a:cs typeface="Tahoma"/>
              </a:rPr>
              <a:t>https://git.k8s.io/community/contributors/devel/api-conventions.md#spec-and-status/</a:t>
            </a:r>
            <a:r>
              <a:rPr sz="1650" spc="204" dirty="0">
                <a:latin typeface="Tahoma"/>
                <a:cs typeface="Tahoma"/>
              </a:rPr>
              <a:t>​</a:t>
            </a:r>
            <a:r>
              <a:rPr sz="1650" spc="240" dirty="0">
                <a:latin typeface="Tahoma"/>
                <a:cs typeface="Tahoma"/>
              </a:rPr>
              <a:t>​</a:t>
            </a:r>
            <a:r>
              <a:rPr sz="1650" spc="235" dirty="0">
                <a:latin typeface="Tahoma"/>
                <a:cs typeface="Tahoma"/>
              </a:rPr>
              <a:t>​</a:t>
            </a:r>
            <a:r>
              <a:rPr sz="1650" spc="195" dirty="0">
                <a:latin typeface="Tahoma"/>
                <a:cs typeface="Tahoma"/>
              </a:rPr>
              <a:t>​</a:t>
            </a:r>
            <a:endParaRPr sz="1650" dirty="0">
              <a:latin typeface="Tahoma"/>
              <a:cs typeface="Tahoma"/>
            </a:endParaRPr>
          </a:p>
          <a:p>
            <a:pPr marL="391160">
              <a:lnSpc>
                <a:spcPct val="100000"/>
              </a:lnSpc>
              <a:spcBef>
                <a:spcPts val="1715"/>
              </a:spcBef>
            </a:pPr>
            <a:r>
              <a:rPr sz="1650" spc="420" dirty="0">
                <a:latin typeface="Tahoma"/>
                <a:cs typeface="Tahoma"/>
              </a:rPr>
              <a:t>(...)</a:t>
            </a:r>
            <a:endParaRPr sz="1650" dirty="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09624" y="1552574"/>
            <a:ext cx="12211050" cy="9525"/>
          </a:xfrm>
          <a:custGeom>
            <a:avLst/>
            <a:gdLst/>
            <a:ahLst/>
            <a:cxnLst/>
            <a:rect l="l" t="t" r="r" b="b"/>
            <a:pathLst>
              <a:path w="12211050" h="9525">
                <a:moveTo>
                  <a:pt x="12211049" y="9524"/>
                </a:moveTo>
                <a:lnTo>
                  <a:pt x="0" y="9524"/>
                </a:lnTo>
                <a:lnTo>
                  <a:pt x="0" y="0"/>
                </a:lnTo>
                <a:lnTo>
                  <a:pt x="12211049" y="0"/>
                </a:lnTo>
                <a:lnTo>
                  <a:pt x="12211049" y="952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809624" y="1552574"/>
            <a:ext cx="12211050" cy="5210175"/>
            <a:chOff x="809624" y="1552574"/>
            <a:chExt cx="12211050" cy="5210175"/>
          </a:xfrm>
        </p:grpSpPr>
        <p:sp>
          <p:nvSpPr>
            <p:cNvPr id="4" name="object 4"/>
            <p:cNvSpPr/>
            <p:nvPr/>
          </p:nvSpPr>
          <p:spPr>
            <a:xfrm>
              <a:off x="809612" y="1552574"/>
              <a:ext cx="12211050" cy="5210175"/>
            </a:xfrm>
            <a:custGeom>
              <a:avLst/>
              <a:gdLst/>
              <a:ahLst/>
              <a:cxnLst/>
              <a:rect l="l" t="t" r="r" b="b"/>
              <a:pathLst>
                <a:path w="12211050" h="5210175">
                  <a:moveTo>
                    <a:pt x="12211050" y="0"/>
                  </a:moveTo>
                  <a:lnTo>
                    <a:pt x="12201525" y="0"/>
                  </a:lnTo>
                  <a:lnTo>
                    <a:pt x="12201525" y="5200650"/>
                  </a:lnTo>
                  <a:lnTo>
                    <a:pt x="0" y="5200650"/>
                  </a:lnTo>
                  <a:lnTo>
                    <a:pt x="0" y="5210175"/>
                  </a:lnTo>
                  <a:lnTo>
                    <a:pt x="12201525" y="5210175"/>
                  </a:lnTo>
                  <a:lnTo>
                    <a:pt x="12211050" y="5210175"/>
                  </a:lnTo>
                  <a:lnTo>
                    <a:pt x="12211050" y="5200650"/>
                  </a:lnTo>
                  <a:lnTo>
                    <a:pt x="12211050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09624" y="1552574"/>
              <a:ext cx="9525" cy="5210175"/>
            </a:xfrm>
            <a:custGeom>
              <a:avLst/>
              <a:gdLst/>
              <a:ahLst/>
              <a:cxnLst/>
              <a:rect l="l" t="t" r="r" b="b"/>
              <a:pathLst>
                <a:path w="9525" h="5210175">
                  <a:moveTo>
                    <a:pt x="0" y="5210174"/>
                  </a:moveTo>
                  <a:lnTo>
                    <a:pt x="0" y="0"/>
                  </a:lnTo>
                  <a:lnTo>
                    <a:pt x="9524" y="9524"/>
                  </a:lnTo>
                  <a:lnTo>
                    <a:pt x="9524" y="5200649"/>
                  </a:lnTo>
                  <a:lnTo>
                    <a:pt x="0" y="5210174"/>
                  </a:lnTo>
                  <a:close/>
                </a:path>
              </a:pathLst>
            </a:custGeom>
            <a:solidFill>
              <a:srgbClr val="ED21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81465" y="1679943"/>
              <a:ext cx="103240" cy="198704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70" dirty="0"/>
              <a:t>UTILISER</a:t>
            </a:r>
            <a:r>
              <a:rPr spc="-175" dirty="0"/>
              <a:t> </a:t>
            </a:r>
            <a:r>
              <a:rPr spc="-200" dirty="0"/>
              <a:t>JSON</a:t>
            </a:r>
            <a:r>
              <a:rPr spc="-45" dirty="0"/>
              <a:t> </a:t>
            </a:r>
            <a:r>
              <a:rPr spc="-70" dirty="0"/>
              <a:t>CHEMINS</a:t>
            </a:r>
            <a:r>
              <a:rPr spc="-165" dirty="0"/>
              <a:t> </a:t>
            </a:r>
            <a:r>
              <a:rPr dirty="0"/>
              <a:t>À</a:t>
            </a:r>
            <a:r>
              <a:rPr spc="-105" dirty="0"/>
              <a:t> </a:t>
            </a:r>
            <a:r>
              <a:rPr spc="-229" dirty="0"/>
              <a:t>VOIR</a:t>
            </a:r>
            <a:r>
              <a:rPr spc="-25" dirty="0"/>
              <a:t> </a:t>
            </a:r>
            <a:r>
              <a:rPr spc="-20" dirty="0"/>
              <a:t>PLUS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949325" y="1625600"/>
            <a:ext cx="10118725" cy="535274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4795">
              <a:lnSpc>
                <a:spcPct val="100000"/>
              </a:lnSpc>
              <a:spcBef>
                <a:spcPts val="100"/>
              </a:spcBef>
            </a:pPr>
            <a:r>
              <a:rPr sz="1650" spc="245" dirty="0">
                <a:latin typeface="Tahoma"/>
                <a:cs typeface="Tahoma"/>
              </a:rPr>
              <a:t>kubectl</a:t>
            </a:r>
            <a:r>
              <a:rPr sz="1650" spc="475" dirty="0">
                <a:latin typeface="Tahoma"/>
                <a:cs typeface="Tahoma"/>
              </a:rPr>
              <a:t> </a:t>
            </a:r>
            <a:r>
              <a:rPr sz="1650" spc="254" dirty="0">
                <a:latin typeface="Tahoma"/>
                <a:cs typeface="Tahoma"/>
              </a:rPr>
              <a:t>expliquer</a:t>
            </a:r>
            <a:r>
              <a:rPr sz="1650" spc="475" dirty="0">
                <a:latin typeface="Tahoma"/>
                <a:cs typeface="Tahoma"/>
              </a:rPr>
              <a:t> </a:t>
            </a:r>
            <a:r>
              <a:rPr sz="1650" spc="215" dirty="0">
                <a:latin typeface="Tahoma"/>
                <a:cs typeface="Tahoma"/>
              </a:rPr>
              <a:t>pods.spec.containers</a:t>
            </a:r>
            <a:endParaRPr sz="1650" dirty="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770"/>
              </a:spcBef>
            </a:pPr>
            <a:r>
              <a:rPr sz="1650" dirty="0">
                <a:latin typeface="Tahoma"/>
                <a:cs typeface="Tahoma"/>
              </a:rPr>
              <a:t>RESSOURCE:</a:t>
            </a:r>
            <a:r>
              <a:rPr sz="1650" spc="40" dirty="0">
                <a:latin typeface="Tahoma"/>
                <a:cs typeface="Tahoma"/>
              </a:rPr>
              <a:t>  </a:t>
            </a:r>
            <a:r>
              <a:rPr sz="1650" spc="240" dirty="0">
                <a:latin typeface="Tahoma"/>
                <a:cs typeface="Tahoma"/>
              </a:rPr>
              <a:t>conteneurs</a:t>
            </a:r>
            <a:r>
              <a:rPr sz="1650" spc="45" dirty="0">
                <a:latin typeface="Tahoma"/>
                <a:cs typeface="Tahoma"/>
              </a:rPr>
              <a:t>  </a:t>
            </a:r>
            <a:r>
              <a:rPr sz="1650" spc="140" dirty="0">
                <a:latin typeface="Tahoma"/>
                <a:cs typeface="Tahoma"/>
              </a:rPr>
              <a:t>&lt;[]Objet&gt;</a:t>
            </a:r>
            <a:endParaRPr sz="1650" dirty="0">
              <a:latin typeface="Tahoma"/>
              <a:cs typeface="Tahoma"/>
            </a:endParaRPr>
          </a:p>
          <a:p>
            <a:pPr marL="12700">
              <a:lnSpc>
                <a:spcPts val="1925"/>
              </a:lnSpc>
              <a:spcBef>
                <a:spcPts val="1770"/>
              </a:spcBef>
            </a:pPr>
            <a:r>
              <a:rPr sz="1650" spc="60" dirty="0">
                <a:latin typeface="Tahoma"/>
                <a:cs typeface="Tahoma"/>
              </a:rPr>
              <a:t>DESCRIPTION:</a:t>
            </a:r>
            <a:endParaRPr sz="1650" dirty="0">
              <a:latin typeface="Tahoma"/>
              <a:cs typeface="Tahoma"/>
            </a:endParaRPr>
          </a:p>
          <a:p>
            <a:pPr marL="643255" marR="130810">
              <a:lnSpc>
                <a:spcPts val="1880"/>
              </a:lnSpc>
              <a:spcBef>
                <a:spcPts val="90"/>
              </a:spcBef>
            </a:pPr>
            <a:r>
              <a:rPr sz="1650" spc="365" dirty="0">
                <a:latin typeface="Tahoma"/>
                <a:cs typeface="Tahoma"/>
              </a:rPr>
              <a:t>Liste</a:t>
            </a:r>
            <a:r>
              <a:rPr sz="1650" spc="480" dirty="0">
                <a:latin typeface="Tahoma"/>
                <a:cs typeface="Tahoma"/>
              </a:rPr>
              <a:t> </a:t>
            </a:r>
            <a:r>
              <a:rPr sz="1650" spc="275" dirty="0">
                <a:latin typeface="Tahoma"/>
                <a:cs typeface="Tahoma"/>
              </a:rPr>
              <a:t>de</a:t>
            </a:r>
            <a:r>
              <a:rPr sz="1650" spc="480" dirty="0">
                <a:latin typeface="Tahoma"/>
                <a:cs typeface="Tahoma"/>
              </a:rPr>
              <a:t> </a:t>
            </a:r>
            <a:r>
              <a:rPr sz="1650" spc="240" dirty="0">
                <a:latin typeface="Tahoma"/>
                <a:cs typeface="Tahoma"/>
              </a:rPr>
              <a:t>conteneurs</a:t>
            </a:r>
            <a:r>
              <a:rPr sz="1650" spc="480" dirty="0">
                <a:latin typeface="Tahoma"/>
                <a:cs typeface="Tahoma"/>
              </a:rPr>
              <a:t> </a:t>
            </a:r>
            <a:r>
              <a:rPr sz="1650" spc="195" dirty="0">
                <a:latin typeface="Tahoma"/>
                <a:cs typeface="Tahoma"/>
              </a:rPr>
              <a:t>appartenance</a:t>
            </a:r>
            <a:r>
              <a:rPr sz="1650" spc="480" dirty="0">
                <a:latin typeface="Tahoma"/>
                <a:cs typeface="Tahoma"/>
              </a:rPr>
              <a:t> </a:t>
            </a:r>
            <a:r>
              <a:rPr sz="1650" spc="265" dirty="0">
                <a:latin typeface="Tahoma"/>
                <a:cs typeface="Tahoma"/>
              </a:rPr>
              <a:t>à</a:t>
            </a:r>
            <a:r>
              <a:rPr sz="1650" spc="480" dirty="0">
                <a:latin typeface="Tahoma"/>
                <a:cs typeface="Tahoma"/>
              </a:rPr>
              <a:t> </a:t>
            </a:r>
            <a:r>
              <a:rPr sz="1650" spc="210" dirty="0">
                <a:latin typeface="Tahoma"/>
                <a:cs typeface="Tahoma"/>
              </a:rPr>
              <a:t>le</a:t>
            </a:r>
            <a:r>
              <a:rPr sz="1650" spc="480" dirty="0">
                <a:latin typeface="Tahoma"/>
                <a:cs typeface="Tahoma"/>
              </a:rPr>
              <a:t> </a:t>
            </a:r>
            <a:r>
              <a:rPr lang="fr-FR" sz="1650" spc="185" dirty="0">
                <a:latin typeface="Tahoma"/>
                <a:cs typeface="Tahoma"/>
              </a:rPr>
              <a:t>POD</a:t>
            </a:r>
            <a:r>
              <a:rPr sz="1650" spc="185" dirty="0">
                <a:latin typeface="Tahoma"/>
                <a:cs typeface="Tahoma"/>
              </a:rPr>
              <a:t>.</a:t>
            </a:r>
            <a:r>
              <a:rPr sz="1650" spc="480" dirty="0">
                <a:latin typeface="Tahoma"/>
                <a:cs typeface="Tahoma"/>
              </a:rPr>
              <a:t> </a:t>
            </a:r>
            <a:r>
              <a:rPr sz="1650" spc="215" dirty="0">
                <a:latin typeface="Tahoma"/>
                <a:cs typeface="Tahoma"/>
              </a:rPr>
              <a:t>Conteneurs</a:t>
            </a:r>
            <a:r>
              <a:rPr sz="1650" spc="480" dirty="0">
                <a:latin typeface="Tahoma"/>
                <a:cs typeface="Tahoma"/>
              </a:rPr>
              <a:t> </a:t>
            </a:r>
            <a:r>
              <a:rPr sz="1650" spc="170" dirty="0">
                <a:latin typeface="Tahoma"/>
                <a:cs typeface="Tahoma"/>
              </a:rPr>
              <a:t>ne peut pas</a:t>
            </a:r>
            <a:r>
              <a:rPr sz="1650" spc="480" dirty="0">
                <a:latin typeface="Tahoma"/>
                <a:cs typeface="Tahoma"/>
              </a:rPr>
              <a:t> </a:t>
            </a:r>
            <a:r>
              <a:rPr sz="1650" spc="275" dirty="0">
                <a:latin typeface="Tahoma"/>
                <a:cs typeface="Tahoma"/>
              </a:rPr>
              <a:t>actuellement</a:t>
            </a:r>
            <a:r>
              <a:rPr sz="1650" spc="480" dirty="0">
                <a:latin typeface="Tahoma"/>
                <a:cs typeface="Tahoma"/>
              </a:rPr>
              <a:t> </a:t>
            </a:r>
            <a:r>
              <a:rPr sz="1650" spc="70" dirty="0">
                <a:latin typeface="Tahoma"/>
                <a:cs typeface="Tahoma"/>
              </a:rPr>
              <a:t>être </a:t>
            </a:r>
            <a:r>
              <a:rPr sz="1650" spc="95" dirty="0">
                <a:latin typeface="Tahoma"/>
                <a:cs typeface="Tahoma"/>
              </a:rPr>
              <a:t>ajouté</a:t>
            </a:r>
            <a:r>
              <a:rPr sz="1650" spc="475" dirty="0">
                <a:latin typeface="Tahoma"/>
                <a:cs typeface="Tahoma"/>
              </a:rPr>
              <a:t> </a:t>
            </a:r>
            <a:r>
              <a:rPr sz="1650" spc="240" dirty="0">
                <a:latin typeface="Tahoma"/>
                <a:cs typeface="Tahoma"/>
              </a:rPr>
              <a:t>ou</a:t>
            </a:r>
            <a:r>
              <a:rPr sz="1650" spc="480" dirty="0">
                <a:latin typeface="Tahoma"/>
                <a:cs typeface="Tahoma"/>
              </a:rPr>
              <a:t> </a:t>
            </a:r>
            <a:r>
              <a:rPr sz="1650" spc="135" dirty="0">
                <a:latin typeface="Tahoma"/>
                <a:cs typeface="Tahoma"/>
              </a:rPr>
              <a:t>supprimé.</a:t>
            </a:r>
            <a:r>
              <a:rPr sz="1650" spc="480" dirty="0">
                <a:latin typeface="Tahoma"/>
                <a:cs typeface="Tahoma"/>
              </a:rPr>
              <a:t> </a:t>
            </a:r>
            <a:r>
              <a:rPr sz="1650" spc="140" dirty="0">
                <a:latin typeface="Tahoma"/>
                <a:cs typeface="Tahoma"/>
              </a:rPr>
              <a:t>Là</a:t>
            </a:r>
            <a:r>
              <a:rPr sz="1650" spc="475" dirty="0">
                <a:latin typeface="Tahoma"/>
                <a:cs typeface="Tahoma"/>
              </a:rPr>
              <a:t> </a:t>
            </a:r>
            <a:r>
              <a:rPr sz="1650" spc="90" dirty="0">
                <a:latin typeface="Tahoma"/>
                <a:cs typeface="Tahoma"/>
              </a:rPr>
              <a:t>doit</a:t>
            </a:r>
            <a:r>
              <a:rPr sz="1650" spc="480" dirty="0">
                <a:latin typeface="Tahoma"/>
                <a:cs typeface="Tahoma"/>
              </a:rPr>
              <a:t> </a:t>
            </a:r>
            <a:r>
              <a:rPr sz="1650" spc="95" dirty="0">
                <a:latin typeface="Tahoma"/>
                <a:cs typeface="Tahoma"/>
              </a:rPr>
              <a:t>être</a:t>
            </a:r>
            <a:r>
              <a:rPr sz="1650" spc="480" dirty="0">
                <a:latin typeface="Tahoma"/>
                <a:cs typeface="Tahoma"/>
              </a:rPr>
              <a:t> </a:t>
            </a:r>
            <a:r>
              <a:rPr sz="1650" spc="280" dirty="0">
                <a:latin typeface="Tahoma"/>
                <a:cs typeface="Tahoma"/>
              </a:rPr>
              <a:t>à</a:t>
            </a:r>
            <a:r>
              <a:rPr sz="1650" spc="475" dirty="0">
                <a:latin typeface="Tahoma"/>
                <a:cs typeface="Tahoma"/>
              </a:rPr>
              <a:t> </a:t>
            </a:r>
            <a:r>
              <a:rPr sz="1650" spc="310" dirty="0">
                <a:latin typeface="Tahoma"/>
                <a:cs typeface="Tahoma"/>
              </a:rPr>
              <a:t>moins</a:t>
            </a:r>
            <a:r>
              <a:rPr sz="1650" spc="480" dirty="0">
                <a:latin typeface="Tahoma"/>
                <a:cs typeface="Tahoma"/>
              </a:rPr>
              <a:t> </a:t>
            </a:r>
            <a:r>
              <a:rPr sz="1650" spc="85" dirty="0">
                <a:latin typeface="Tahoma"/>
                <a:cs typeface="Tahoma"/>
              </a:rPr>
              <a:t>un</a:t>
            </a:r>
            <a:r>
              <a:rPr sz="1650" spc="480" dirty="0">
                <a:latin typeface="Tahoma"/>
                <a:cs typeface="Tahoma"/>
              </a:rPr>
              <a:t> </a:t>
            </a:r>
            <a:r>
              <a:rPr lang="fr-FR" sz="1650" spc="240" dirty="0">
                <a:latin typeface="Tahoma"/>
                <a:cs typeface="Tahoma"/>
              </a:rPr>
              <a:t>Container</a:t>
            </a:r>
            <a:r>
              <a:rPr sz="1650" spc="475" dirty="0">
                <a:latin typeface="Tahoma"/>
                <a:cs typeface="Tahoma"/>
              </a:rPr>
              <a:t> </a:t>
            </a:r>
            <a:r>
              <a:rPr sz="1650" spc="335" dirty="0">
                <a:latin typeface="Tahoma"/>
                <a:cs typeface="Tahoma"/>
              </a:rPr>
              <a:t>dans</a:t>
            </a:r>
            <a:r>
              <a:rPr sz="1650" spc="480" dirty="0">
                <a:latin typeface="Tahoma"/>
                <a:cs typeface="Tahoma"/>
              </a:rPr>
              <a:t> </a:t>
            </a:r>
            <a:r>
              <a:rPr sz="1650" spc="125" dirty="0">
                <a:latin typeface="Tahoma"/>
                <a:cs typeface="Tahoma"/>
              </a:rPr>
              <a:t>un</a:t>
            </a:r>
            <a:r>
              <a:rPr sz="1650" spc="480" dirty="0">
                <a:latin typeface="Tahoma"/>
                <a:cs typeface="Tahoma"/>
              </a:rPr>
              <a:t> </a:t>
            </a:r>
            <a:r>
              <a:rPr lang="fr-FR" sz="1650" spc="185" dirty="0">
                <a:latin typeface="Tahoma"/>
                <a:cs typeface="Tahoma"/>
              </a:rPr>
              <a:t>POD</a:t>
            </a:r>
            <a:r>
              <a:rPr sz="1650" spc="185" dirty="0">
                <a:latin typeface="Tahoma"/>
                <a:cs typeface="Tahoma"/>
              </a:rPr>
              <a:t>.</a:t>
            </a:r>
            <a:r>
              <a:rPr sz="1650" spc="480" dirty="0">
                <a:latin typeface="Tahoma"/>
                <a:cs typeface="Tahoma"/>
              </a:rPr>
              <a:t> </a:t>
            </a:r>
            <a:r>
              <a:rPr sz="1650" spc="125" dirty="0">
                <a:latin typeface="Tahoma"/>
                <a:cs typeface="Tahoma"/>
              </a:rPr>
              <a:t>Ne peut pas</a:t>
            </a:r>
            <a:r>
              <a:rPr sz="1650" spc="475" dirty="0">
                <a:latin typeface="Tahoma"/>
                <a:cs typeface="Tahoma"/>
              </a:rPr>
              <a:t> </a:t>
            </a:r>
            <a:r>
              <a:rPr sz="1650" spc="70" dirty="0">
                <a:latin typeface="Tahoma"/>
                <a:cs typeface="Tahoma"/>
              </a:rPr>
              <a:t>être </a:t>
            </a:r>
            <a:r>
              <a:rPr sz="1650" spc="175" dirty="0">
                <a:latin typeface="Tahoma"/>
                <a:cs typeface="Tahoma"/>
              </a:rPr>
              <a:t>mis à jour.</a:t>
            </a:r>
            <a:endParaRPr sz="1650" dirty="0">
              <a:latin typeface="Tahoma"/>
              <a:cs typeface="Tahoma"/>
            </a:endParaRPr>
          </a:p>
          <a:p>
            <a:pPr marL="516890">
              <a:lnSpc>
                <a:spcPct val="100000"/>
              </a:lnSpc>
              <a:spcBef>
                <a:spcPts val="1714"/>
              </a:spcBef>
            </a:pPr>
            <a:r>
              <a:rPr sz="1650" dirty="0">
                <a:latin typeface="Tahoma"/>
                <a:cs typeface="Tahoma"/>
              </a:rPr>
              <a:t>UN</a:t>
            </a:r>
            <a:r>
              <a:rPr sz="1650" spc="475" dirty="0">
                <a:latin typeface="Tahoma"/>
                <a:cs typeface="Tahoma"/>
              </a:rPr>
              <a:t> </a:t>
            </a:r>
            <a:r>
              <a:rPr sz="1650" spc="290" dirty="0">
                <a:latin typeface="Tahoma"/>
                <a:cs typeface="Tahoma"/>
              </a:rPr>
              <a:t>célibataire</a:t>
            </a:r>
            <a:r>
              <a:rPr sz="1650" spc="480" dirty="0">
                <a:latin typeface="Tahoma"/>
                <a:cs typeface="Tahoma"/>
              </a:rPr>
              <a:t> </a:t>
            </a:r>
            <a:r>
              <a:rPr sz="1650" spc="275" dirty="0">
                <a:latin typeface="Tahoma"/>
                <a:cs typeface="Tahoma"/>
              </a:rPr>
              <a:t>application</a:t>
            </a:r>
            <a:r>
              <a:rPr sz="1650" spc="480" dirty="0">
                <a:latin typeface="Tahoma"/>
                <a:cs typeface="Tahoma"/>
              </a:rPr>
              <a:t> </a:t>
            </a:r>
            <a:r>
              <a:rPr lang="fr-FR" sz="1650" spc="240" dirty="0">
                <a:latin typeface="Tahoma"/>
                <a:cs typeface="Tahoma"/>
              </a:rPr>
              <a:t>Container</a:t>
            </a:r>
            <a:r>
              <a:rPr sz="1650" spc="480" dirty="0">
                <a:latin typeface="Tahoma"/>
                <a:cs typeface="Tahoma"/>
              </a:rPr>
              <a:t> </a:t>
            </a:r>
            <a:r>
              <a:rPr sz="1650" spc="265" dirty="0">
                <a:latin typeface="Tahoma"/>
                <a:cs typeface="Tahoma"/>
              </a:rPr>
              <a:t>que</a:t>
            </a:r>
            <a:r>
              <a:rPr sz="1650" spc="475" dirty="0">
                <a:latin typeface="Tahoma"/>
                <a:cs typeface="Tahoma"/>
              </a:rPr>
              <a:t> </a:t>
            </a:r>
            <a:r>
              <a:rPr sz="1650" spc="105" dirty="0">
                <a:latin typeface="Tahoma"/>
                <a:cs typeface="Tahoma"/>
              </a:rPr>
              <a:t>toi</a:t>
            </a:r>
            <a:r>
              <a:rPr sz="1650" spc="480" dirty="0">
                <a:latin typeface="Tahoma"/>
                <a:cs typeface="Tahoma"/>
              </a:rPr>
              <a:t> </a:t>
            </a:r>
            <a:r>
              <a:rPr sz="1650" spc="95" dirty="0">
                <a:latin typeface="Tahoma"/>
                <a:cs typeface="Tahoma"/>
              </a:rPr>
              <a:t>vouloir</a:t>
            </a:r>
            <a:r>
              <a:rPr sz="1650" spc="480" dirty="0">
                <a:latin typeface="Tahoma"/>
                <a:cs typeface="Tahoma"/>
              </a:rPr>
              <a:t> </a:t>
            </a:r>
            <a:r>
              <a:rPr sz="1650" spc="265" dirty="0">
                <a:latin typeface="Tahoma"/>
                <a:cs typeface="Tahoma"/>
              </a:rPr>
              <a:t>à</a:t>
            </a:r>
            <a:r>
              <a:rPr sz="1650" spc="480" dirty="0">
                <a:latin typeface="Tahoma"/>
                <a:cs typeface="Tahoma"/>
              </a:rPr>
              <a:t> </a:t>
            </a:r>
            <a:r>
              <a:rPr sz="1650" spc="170" dirty="0">
                <a:latin typeface="Tahoma"/>
                <a:cs typeface="Tahoma"/>
              </a:rPr>
              <a:t>courir</a:t>
            </a:r>
            <a:r>
              <a:rPr sz="1650" spc="480" dirty="0">
                <a:latin typeface="Tahoma"/>
                <a:cs typeface="Tahoma"/>
              </a:rPr>
              <a:t> </a:t>
            </a:r>
            <a:r>
              <a:rPr sz="1650" spc="260" dirty="0">
                <a:latin typeface="Tahoma"/>
                <a:cs typeface="Tahoma"/>
              </a:rPr>
              <a:t>dans</a:t>
            </a:r>
            <a:r>
              <a:rPr sz="1650" spc="475" dirty="0">
                <a:latin typeface="Tahoma"/>
                <a:cs typeface="Tahoma"/>
              </a:rPr>
              <a:t> </a:t>
            </a:r>
            <a:r>
              <a:rPr sz="1650" spc="125" dirty="0">
                <a:latin typeface="Tahoma"/>
                <a:cs typeface="Tahoma"/>
              </a:rPr>
              <a:t>un</a:t>
            </a:r>
            <a:r>
              <a:rPr sz="1650" spc="480" dirty="0">
                <a:latin typeface="Tahoma"/>
                <a:cs typeface="Tahoma"/>
              </a:rPr>
              <a:t> </a:t>
            </a:r>
            <a:r>
              <a:rPr lang="fr-FR" sz="1650" spc="165" dirty="0">
                <a:latin typeface="Tahoma"/>
                <a:cs typeface="Tahoma"/>
              </a:rPr>
              <a:t>POD</a:t>
            </a:r>
            <a:r>
              <a:rPr sz="1650" spc="165" dirty="0">
                <a:latin typeface="Tahoma"/>
                <a:cs typeface="Tahoma"/>
              </a:rPr>
              <a:t>.</a:t>
            </a:r>
            <a:endParaRPr sz="1650" dirty="0">
              <a:latin typeface="Tahoma"/>
              <a:cs typeface="Tahoma"/>
            </a:endParaRPr>
          </a:p>
          <a:p>
            <a:pPr marL="12700">
              <a:lnSpc>
                <a:spcPts val="1930"/>
              </a:lnSpc>
              <a:spcBef>
                <a:spcPts val="1770"/>
              </a:spcBef>
            </a:pPr>
            <a:r>
              <a:rPr sz="1650" spc="140" dirty="0">
                <a:latin typeface="Tahoma"/>
                <a:cs typeface="Tahoma"/>
              </a:rPr>
              <a:t>CHAMPS :</a:t>
            </a:r>
            <a:endParaRPr sz="1650" dirty="0">
              <a:latin typeface="Tahoma"/>
              <a:cs typeface="Tahoma"/>
            </a:endParaRPr>
          </a:p>
          <a:p>
            <a:pPr marL="391160">
              <a:lnSpc>
                <a:spcPts val="1875"/>
              </a:lnSpc>
              <a:tabLst>
                <a:tab pos="2030730" algn="l"/>
              </a:tabLst>
            </a:pPr>
            <a:r>
              <a:rPr sz="1650" spc="190" dirty="0">
                <a:latin typeface="Tahoma"/>
                <a:cs typeface="Tahoma"/>
              </a:rPr>
              <a:t>répertoire de travail</a:t>
            </a:r>
            <a:r>
              <a:rPr sz="1650" dirty="0">
                <a:latin typeface="Tahoma"/>
                <a:cs typeface="Tahoma"/>
              </a:rPr>
              <a:t> </a:t>
            </a:r>
            <a:r>
              <a:rPr sz="1650" spc="165" dirty="0">
                <a:latin typeface="Tahoma"/>
                <a:cs typeface="Tahoma"/>
              </a:rPr>
              <a:t>&lt;chaîne&gt;</a:t>
            </a:r>
            <a:endParaRPr sz="1650" dirty="0">
              <a:latin typeface="Tahoma"/>
              <a:cs typeface="Tahoma"/>
            </a:endParaRPr>
          </a:p>
          <a:p>
            <a:pPr marL="643255" marR="383540">
              <a:lnSpc>
                <a:spcPts val="1880"/>
              </a:lnSpc>
              <a:spcBef>
                <a:spcPts val="95"/>
              </a:spcBef>
            </a:pPr>
            <a:r>
              <a:rPr sz="1650" spc="254" dirty="0">
                <a:latin typeface="Tahoma"/>
                <a:cs typeface="Tahoma"/>
              </a:rPr>
              <a:t>Conteneur</a:t>
            </a:r>
            <a:r>
              <a:rPr sz="1650" spc="484" dirty="0">
                <a:latin typeface="Tahoma"/>
                <a:cs typeface="Tahoma"/>
              </a:rPr>
              <a:t> </a:t>
            </a:r>
            <a:r>
              <a:rPr sz="1650" spc="160" dirty="0">
                <a:latin typeface="Tahoma"/>
                <a:cs typeface="Tahoma"/>
              </a:rPr>
              <a:t>fonctionnement</a:t>
            </a:r>
            <a:r>
              <a:rPr sz="1650" spc="484" dirty="0">
                <a:latin typeface="Tahoma"/>
                <a:cs typeface="Tahoma"/>
              </a:rPr>
              <a:t> </a:t>
            </a:r>
            <a:r>
              <a:rPr sz="1650" spc="300" dirty="0">
                <a:latin typeface="Tahoma"/>
                <a:cs typeface="Tahoma"/>
              </a:rPr>
              <a:t>annuaire.</a:t>
            </a:r>
            <a:r>
              <a:rPr sz="1650" spc="484" dirty="0">
                <a:latin typeface="Tahoma"/>
                <a:cs typeface="Tahoma"/>
              </a:rPr>
              <a:t> </a:t>
            </a:r>
            <a:r>
              <a:rPr sz="1650" spc="420" dirty="0">
                <a:latin typeface="Tahoma"/>
                <a:cs typeface="Tahoma"/>
              </a:rPr>
              <a:t>Si</a:t>
            </a:r>
            <a:r>
              <a:rPr sz="1650" spc="484" dirty="0">
                <a:latin typeface="Tahoma"/>
                <a:cs typeface="Tahoma"/>
              </a:rPr>
              <a:t> </a:t>
            </a:r>
            <a:r>
              <a:rPr sz="1650" spc="195" dirty="0">
                <a:latin typeface="Tahoma"/>
                <a:cs typeface="Tahoma"/>
              </a:rPr>
              <a:t>pas</a:t>
            </a:r>
            <a:r>
              <a:rPr sz="1650" spc="484" dirty="0">
                <a:latin typeface="Tahoma"/>
                <a:cs typeface="Tahoma"/>
              </a:rPr>
              <a:t> </a:t>
            </a:r>
            <a:r>
              <a:rPr sz="1650" spc="305" dirty="0">
                <a:latin typeface="Tahoma"/>
                <a:cs typeface="Tahoma"/>
              </a:rPr>
              <a:t>spécifié,</a:t>
            </a:r>
            <a:r>
              <a:rPr sz="1650" spc="484" dirty="0">
                <a:latin typeface="Tahoma"/>
                <a:cs typeface="Tahoma"/>
              </a:rPr>
              <a:t> </a:t>
            </a:r>
            <a:r>
              <a:rPr sz="1650" spc="210" dirty="0">
                <a:latin typeface="Tahoma"/>
                <a:cs typeface="Tahoma"/>
              </a:rPr>
              <a:t>le</a:t>
            </a:r>
            <a:r>
              <a:rPr sz="1650" spc="484" dirty="0">
                <a:latin typeface="Tahoma"/>
                <a:cs typeface="Tahoma"/>
              </a:rPr>
              <a:t> </a:t>
            </a:r>
            <a:r>
              <a:rPr lang="fr-FR" sz="1650" spc="240" dirty="0">
                <a:latin typeface="Tahoma"/>
                <a:cs typeface="Tahoma"/>
              </a:rPr>
              <a:t>Container</a:t>
            </a:r>
            <a:r>
              <a:rPr sz="1650" spc="484" dirty="0">
                <a:latin typeface="Tahoma"/>
                <a:cs typeface="Tahoma"/>
              </a:rPr>
              <a:t> </a:t>
            </a:r>
            <a:r>
              <a:rPr sz="1650" spc="270" dirty="0">
                <a:latin typeface="Tahoma"/>
                <a:cs typeface="Tahoma"/>
              </a:rPr>
              <a:t>valeur par défaut </a:t>
            </a:r>
            <a:r>
              <a:rPr sz="1650" spc="235" dirty="0">
                <a:latin typeface="Tahoma"/>
                <a:cs typeface="Tahoma"/>
              </a:rPr>
              <a:t>de l'environnement d'exécution</a:t>
            </a:r>
            <a:r>
              <a:rPr sz="1650" spc="480" dirty="0">
                <a:latin typeface="Tahoma"/>
                <a:cs typeface="Tahoma"/>
              </a:rPr>
              <a:t> </a:t>
            </a:r>
            <a:r>
              <a:rPr sz="1650" spc="405" dirty="0">
                <a:latin typeface="Tahoma"/>
                <a:cs typeface="Tahoma"/>
              </a:rPr>
              <a:t>volonté</a:t>
            </a:r>
            <a:r>
              <a:rPr sz="1650" spc="480" dirty="0">
                <a:latin typeface="Tahoma"/>
                <a:cs typeface="Tahoma"/>
              </a:rPr>
              <a:t> </a:t>
            </a:r>
            <a:r>
              <a:rPr sz="1650" spc="95" dirty="0">
                <a:latin typeface="Tahoma"/>
                <a:cs typeface="Tahoma"/>
              </a:rPr>
              <a:t>être</a:t>
            </a:r>
            <a:r>
              <a:rPr sz="1650" spc="480" dirty="0">
                <a:latin typeface="Tahoma"/>
                <a:cs typeface="Tahoma"/>
              </a:rPr>
              <a:t> </a:t>
            </a:r>
            <a:r>
              <a:rPr sz="1650" spc="200" dirty="0">
                <a:latin typeface="Tahoma"/>
                <a:cs typeface="Tahoma"/>
              </a:rPr>
              <a:t>utilisé,</a:t>
            </a:r>
            <a:r>
              <a:rPr sz="1650" spc="484" dirty="0">
                <a:latin typeface="Tahoma"/>
                <a:cs typeface="Tahoma"/>
              </a:rPr>
              <a:t> </a:t>
            </a:r>
            <a:r>
              <a:rPr sz="1650" spc="140" dirty="0">
                <a:latin typeface="Tahoma"/>
                <a:cs typeface="Tahoma"/>
              </a:rPr>
              <a:t>lequel</a:t>
            </a:r>
            <a:r>
              <a:rPr sz="1650" spc="480" dirty="0">
                <a:latin typeface="Tahoma"/>
                <a:cs typeface="Tahoma"/>
              </a:rPr>
              <a:t> </a:t>
            </a:r>
            <a:r>
              <a:rPr sz="1650" spc="155" dirty="0">
                <a:latin typeface="Tahoma"/>
                <a:cs typeface="Tahoma"/>
              </a:rPr>
              <a:t>pourrait</a:t>
            </a:r>
            <a:r>
              <a:rPr sz="1650" spc="480" dirty="0">
                <a:latin typeface="Tahoma"/>
                <a:cs typeface="Tahoma"/>
              </a:rPr>
              <a:t> </a:t>
            </a:r>
            <a:r>
              <a:rPr sz="1650" spc="95" dirty="0">
                <a:latin typeface="Tahoma"/>
                <a:cs typeface="Tahoma"/>
              </a:rPr>
              <a:t>être</a:t>
            </a:r>
            <a:r>
              <a:rPr sz="1650" spc="480" dirty="0">
                <a:latin typeface="Tahoma"/>
                <a:cs typeface="Tahoma"/>
              </a:rPr>
              <a:t> </a:t>
            </a:r>
            <a:r>
              <a:rPr sz="1650" spc="220" dirty="0">
                <a:latin typeface="Tahoma"/>
                <a:cs typeface="Tahoma"/>
              </a:rPr>
              <a:t>configuré</a:t>
            </a:r>
            <a:r>
              <a:rPr sz="1650" spc="484" dirty="0">
                <a:latin typeface="Tahoma"/>
                <a:cs typeface="Tahoma"/>
              </a:rPr>
              <a:t> </a:t>
            </a:r>
            <a:r>
              <a:rPr sz="1650" spc="335" dirty="0">
                <a:latin typeface="Tahoma"/>
                <a:cs typeface="Tahoma"/>
              </a:rPr>
              <a:t>dans</a:t>
            </a:r>
            <a:r>
              <a:rPr sz="1650" spc="480" dirty="0">
                <a:latin typeface="Tahoma"/>
                <a:cs typeface="Tahoma"/>
              </a:rPr>
              <a:t> </a:t>
            </a:r>
            <a:r>
              <a:rPr sz="1650" spc="210" dirty="0">
                <a:latin typeface="Tahoma"/>
                <a:cs typeface="Tahoma"/>
              </a:rPr>
              <a:t>le</a:t>
            </a:r>
            <a:r>
              <a:rPr sz="1650" spc="480" dirty="0">
                <a:latin typeface="Tahoma"/>
                <a:cs typeface="Tahoma"/>
              </a:rPr>
              <a:t> </a:t>
            </a:r>
            <a:r>
              <a:rPr lang="fr-FR" sz="1650" spc="240" dirty="0">
                <a:latin typeface="Tahoma"/>
                <a:cs typeface="Tahoma"/>
              </a:rPr>
              <a:t>Container</a:t>
            </a:r>
            <a:r>
              <a:rPr sz="1650" spc="480" dirty="0">
                <a:latin typeface="Tahoma"/>
                <a:cs typeface="Tahoma"/>
              </a:rPr>
              <a:t> </a:t>
            </a:r>
            <a:r>
              <a:rPr sz="1650" spc="160" dirty="0">
                <a:latin typeface="Tahoma"/>
                <a:cs typeface="Tahoma"/>
              </a:rPr>
              <a:t>image. </a:t>
            </a:r>
            <a:r>
              <a:rPr sz="1650" spc="125" dirty="0">
                <a:latin typeface="Tahoma"/>
                <a:cs typeface="Tahoma"/>
              </a:rPr>
              <a:t>Impossible</a:t>
            </a:r>
            <a:r>
              <a:rPr sz="1650" spc="480" dirty="0">
                <a:latin typeface="Tahoma"/>
                <a:cs typeface="Tahoma"/>
              </a:rPr>
              <a:t> </a:t>
            </a:r>
            <a:r>
              <a:rPr sz="1650" spc="95" dirty="0">
                <a:latin typeface="Tahoma"/>
                <a:cs typeface="Tahoma"/>
              </a:rPr>
              <a:t>être</a:t>
            </a:r>
            <a:r>
              <a:rPr sz="1650" spc="484" dirty="0">
                <a:latin typeface="Tahoma"/>
                <a:cs typeface="Tahoma"/>
              </a:rPr>
              <a:t> </a:t>
            </a:r>
            <a:r>
              <a:rPr sz="1650" spc="175" dirty="0">
                <a:latin typeface="Tahoma"/>
                <a:cs typeface="Tahoma"/>
              </a:rPr>
              <a:t>mis à jour.</a:t>
            </a:r>
            <a:endParaRPr sz="1650" dirty="0">
              <a:latin typeface="Tahoma"/>
              <a:cs typeface="Tahoma"/>
            </a:endParaRPr>
          </a:p>
          <a:p>
            <a:pPr marL="391160">
              <a:lnSpc>
                <a:spcPts val="1925"/>
              </a:lnSpc>
              <a:spcBef>
                <a:spcPts val="1715"/>
              </a:spcBef>
              <a:tabLst>
                <a:tab pos="1526540" algn="l"/>
              </a:tabLst>
            </a:pPr>
            <a:r>
              <a:rPr sz="1650" spc="-10" dirty="0">
                <a:latin typeface="Tahoma"/>
                <a:cs typeface="Tahoma"/>
              </a:rPr>
              <a:t>commande</a:t>
            </a:r>
            <a:r>
              <a:rPr sz="1650" dirty="0">
                <a:latin typeface="Tahoma"/>
                <a:cs typeface="Tahoma"/>
              </a:rPr>
              <a:t> </a:t>
            </a:r>
            <a:r>
              <a:rPr sz="1650" spc="195" dirty="0">
                <a:latin typeface="Tahoma"/>
                <a:cs typeface="Tahoma"/>
              </a:rPr>
              <a:t>&lt;[]chaîne&gt;</a:t>
            </a:r>
            <a:endParaRPr sz="1650" dirty="0">
              <a:latin typeface="Tahoma"/>
              <a:cs typeface="Tahoma"/>
            </a:endParaRPr>
          </a:p>
          <a:p>
            <a:pPr marL="643255">
              <a:lnSpc>
                <a:spcPts val="1875"/>
              </a:lnSpc>
            </a:pPr>
            <a:r>
              <a:rPr sz="1650" spc="235" dirty="0">
                <a:latin typeface="Tahoma"/>
                <a:cs typeface="Tahoma"/>
              </a:rPr>
              <a:t>Point d'entrée</a:t>
            </a:r>
            <a:r>
              <a:rPr sz="1650" spc="484" dirty="0">
                <a:latin typeface="Tahoma"/>
                <a:cs typeface="Tahoma"/>
              </a:rPr>
              <a:t> </a:t>
            </a:r>
            <a:r>
              <a:rPr sz="1650" spc="280" dirty="0">
                <a:latin typeface="Tahoma"/>
                <a:cs typeface="Tahoma"/>
              </a:rPr>
              <a:t>tableau.</a:t>
            </a:r>
            <a:r>
              <a:rPr sz="1650" spc="484" dirty="0">
                <a:latin typeface="Tahoma"/>
                <a:cs typeface="Tahoma"/>
              </a:rPr>
              <a:t> </a:t>
            </a:r>
            <a:r>
              <a:rPr sz="1650" spc="135" dirty="0">
                <a:latin typeface="Tahoma"/>
                <a:cs typeface="Tahoma"/>
              </a:rPr>
              <a:t>Pas</a:t>
            </a:r>
            <a:r>
              <a:rPr sz="1650" spc="490" dirty="0">
                <a:latin typeface="Tahoma"/>
                <a:cs typeface="Tahoma"/>
              </a:rPr>
              <a:t> </a:t>
            </a:r>
            <a:r>
              <a:rPr sz="1650" spc="170" dirty="0">
                <a:latin typeface="Tahoma"/>
                <a:cs typeface="Tahoma"/>
              </a:rPr>
              <a:t>exécuté</a:t>
            </a:r>
            <a:r>
              <a:rPr sz="1650" spc="484" dirty="0">
                <a:latin typeface="Tahoma"/>
                <a:cs typeface="Tahoma"/>
              </a:rPr>
              <a:t> </a:t>
            </a:r>
            <a:r>
              <a:rPr sz="1650" spc="260" dirty="0">
                <a:latin typeface="Tahoma"/>
                <a:cs typeface="Tahoma"/>
              </a:rPr>
              <a:t>dans</a:t>
            </a:r>
            <a:r>
              <a:rPr sz="1650" spc="490" dirty="0">
                <a:latin typeface="Tahoma"/>
                <a:cs typeface="Tahoma"/>
              </a:rPr>
              <a:t> </a:t>
            </a:r>
            <a:r>
              <a:rPr sz="1650" spc="125" dirty="0">
                <a:latin typeface="Tahoma"/>
                <a:cs typeface="Tahoma"/>
              </a:rPr>
              <a:t>un</a:t>
            </a:r>
            <a:r>
              <a:rPr sz="1650" spc="484" dirty="0">
                <a:latin typeface="Tahoma"/>
                <a:cs typeface="Tahoma"/>
              </a:rPr>
              <a:t> </a:t>
            </a:r>
            <a:r>
              <a:rPr sz="1650" spc="355" dirty="0">
                <a:latin typeface="Tahoma"/>
                <a:cs typeface="Tahoma"/>
              </a:rPr>
              <a:t>coquille.</a:t>
            </a:r>
            <a:r>
              <a:rPr sz="1650" spc="490" dirty="0">
                <a:latin typeface="Tahoma"/>
                <a:cs typeface="Tahoma"/>
              </a:rPr>
              <a:t> </a:t>
            </a:r>
            <a:r>
              <a:rPr sz="1650" spc="70" dirty="0">
                <a:latin typeface="Tahoma"/>
                <a:cs typeface="Tahoma"/>
              </a:rPr>
              <a:t>Le</a:t>
            </a:r>
            <a:r>
              <a:rPr sz="1650" spc="484" dirty="0">
                <a:latin typeface="Tahoma"/>
                <a:cs typeface="Tahoma"/>
              </a:rPr>
              <a:t> </a:t>
            </a:r>
            <a:r>
              <a:rPr sz="1650" spc="175" dirty="0">
                <a:latin typeface="Tahoma"/>
                <a:cs typeface="Tahoma"/>
              </a:rPr>
              <a:t>docker</a:t>
            </a:r>
            <a:r>
              <a:rPr sz="1650" spc="490" dirty="0">
                <a:latin typeface="Tahoma"/>
                <a:cs typeface="Tahoma"/>
              </a:rPr>
              <a:t> </a:t>
            </a:r>
            <a:r>
              <a:rPr sz="1650" spc="190" dirty="0">
                <a:latin typeface="Tahoma"/>
                <a:cs typeface="Tahoma"/>
              </a:rPr>
              <a:t>l'image</a:t>
            </a:r>
            <a:endParaRPr sz="1650" dirty="0">
              <a:latin typeface="Tahoma"/>
              <a:cs typeface="Tahoma"/>
            </a:endParaRPr>
          </a:p>
          <a:p>
            <a:pPr marL="643255" marR="5080">
              <a:lnSpc>
                <a:spcPts val="1880"/>
              </a:lnSpc>
              <a:spcBef>
                <a:spcPts val="90"/>
              </a:spcBef>
            </a:pPr>
            <a:r>
              <a:rPr sz="1650" dirty="0">
                <a:latin typeface="Tahoma"/>
                <a:cs typeface="Tahoma"/>
              </a:rPr>
              <a:t>POINT D'ENTRÉE</a:t>
            </a:r>
            <a:r>
              <a:rPr sz="1650" spc="-5" dirty="0">
                <a:latin typeface="Tahoma"/>
                <a:cs typeface="Tahoma"/>
              </a:rPr>
              <a:t>  </a:t>
            </a:r>
            <a:r>
              <a:rPr sz="1650" spc="430" dirty="0">
                <a:latin typeface="Tahoma"/>
                <a:cs typeface="Tahoma"/>
              </a:rPr>
              <a:t>est</a:t>
            </a:r>
            <a:r>
              <a:rPr sz="1650" spc="-5" dirty="0">
                <a:latin typeface="Tahoma"/>
                <a:cs typeface="Tahoma"/>
              </a:rPr>
              <a:t>  </a:t>
            </a:r>
            <a:r>
              <a:rPr sz="1650" spc="125" dirty="0">
                <a:latin typeface="Tahoma"/>
                <a:cs typeface="Tahoma"/>
              </a:rPr>
              <a:t>utilisé</a:t>
            </a:r>
            <a:r>
              <a:rPr sz="1650" spc="505" dirty="0">
                <a:latin typeface="Tahoma"/>
                <a:cs typeface="Tahoma"/>
              </a:rPr>
              <a:t> </a:t>
            </a:r>
            <a:r>
              <a:rPr sz="1650" spc="540" dirty="0">
                <a:latin typeface="Tahoma"/>
                <a:cs typeface="Tahoma"/>
              </a:rPr>
              <a:t>si</a:t>
            </a:r>
            <a:r>
              <a:rPr sz="1650" spc="500" dirty="0">
                <a:latin typeface="Tahoma"/>
                <a:cs typeface="Tahoma"/>
              </a:rPr>
              <a:t> </a:t>
            </a:r>
            <a:r>
              <a:rPr sz="1650" spc="340" dirty="0">
                <a:latin typeface="Tahoma"/>
                <a:cs typeface="Tahoma"/>
              </a:rPr>
              <a:t>ce</a:t>
            </a:r>
            <a:r>
              <a:rPr sz="1650" spc="-5" dirty="0">
                <a:latin typeface="Tahoma"/>
                <a:cs typeface="Tahoma"/>
              </a:rPr>
              <a:t>  </a:t>
            </a:r>
            <a:r>
              <a:rPr sz="1650" spc="430" dirty="0">
                <a:latin typeface="Tahoma"/>
                <a:cs typeface="Tahoma"/>
              </a:rPr>
              <a:t>est</a:t>
            </a:r>
            <a:r>
              <a:rPr sz="1650" spc="-5" dirty="0">
                <a:latin typeface="Tahoma"/>
                <a:cs typeface="Tahoma"/>
              </a:rPr>
              <a:t>  </a:t>
            </a:r>
            <a:r>
              <a:rPr sz="1650" spc="195" dirty="0">
                <a:latin typeface="Tahoma"/>
                <a:cs typeface="Tahoma"/>
              </a:rPr>
              <a:t>pas</a:t>
            </a:r>
            <a:r>
              <a:rPr sz="1650" spc="-5" dirty="0">
                <a:latin typeface="Tahoma"/>
                <a:cs typeface="Tahoma"/>
              </a:rPr>
              <a:t>  </a:t>
            </a:r>
            <a:r>
              <a:rPr sz="1650" spc="229" dirty="0">
                <a:latin typeface="Tahoma"/>
                <a:cs typeface="Tahoma"/>
              </a:rPr>
              <a:t>fourni.</a:t>
            </a:r>
            <a:r>
              <a:rPr sz="1650" spc="-5" dirty="0">
                <a:latin typeface="Tahoma"/>
                <a:cs typeface="Tahoma"/>
              </a:rPr>
              <a:t>  </a:t>
            </a:r>
            <a:r>
              <a:rPr sz="1650" spc="260" dirty="0">
                <a:latin typeface="Tahoma"/>
                <a:cs typeface="Tahoma"/>
              </a:rPr>
              <a:t>Variable</a:t>
            </a:r>
            <a:r>
              <a:rPr sz="1650" spc="-5" dirty="0">
                <a:latin typeface="Tahoma"/>
                <a:cs typeface="Tahoma"/>
              </a:rPr>
              <a:t>  </a:t>
            </a:r>
            <a:r>
              <a:rPr sz="1650" spc="225" dirty="0">
                <a:latin typeface="Tahoma"/>
                <a:cs typeface="Tahoma"/>
              </a:rPr>
              <a:t>références</a:t>
            </a:r>
            <a:r>
              <a:rPr sz="1650" dirty="0">
                <a:latin typeface="Tahoma"/>
                <a:cs typeface="Tahoma"/>
              </a:rPr>
              <a:t>  </a:t>
            </a:r>
            <a:r>
              <a:rPr sz="1650" spc="-10" dirty="0">
                <a:latin typeface="Tahoma"/>
                <a:cs typeface="Tahoma"/>
              </a:rPr>
              <a:t>$(VAR_NAME) </a:t>
            </a:r>
            <a:r>
              <a:rPr sz="1650" spc="420" dirty="0">
                <a:latin typeface="Tahoma"/>
                <a:cs typeface="Tahoma"/>
              </a:rPr>
              <a:t>(...)</a:t>
            </a:r>
            <a:endParaRPr sz="1650" dirty="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09624" y="1552574"/>
            <a:ext cx="12211050" cy="9525"/>
          </a:xfrm>
          <a:custGeom>
            <a:avLst/>
            <a:gdLst/>
            <a:ahLst/>
            <a:cxnLst/>
            <a:rect l="l" t="t" r="r" b="b"/>
            <a:pathLst>
              <a:path w="12211050" h="9525">
                <a:moveTo>
                  <a:pt x="12211049" y="9524"/>
                </a:moveTo>
                <a:lnTo>
                  <a:pt x="0" y="9524"/>
                </a:lnTo>
                <a:lnTo>
                  <a:pt x="0" y="0"/>
                </a:lnTo>
                <a:lnTo>
                  <a:pt x="12211049" y="0"/>
                </a:lnTo>
                <a:lnTo>
                  <a:pt x="12211049" y="952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809624" y="1552574"/>
            <a:ext cx="12211050" cy="3543300"/>
            <a:chOff x="809624" y="1552574"/>
            <a:chExt cx="12211050" cy="3543300"/>
          </a:xfrm>
        </p:grpSpPr>
        <p:sp>
          <p:nvSpPr>
            <p:cNvPr id="4" name="object 4"/>
            <p:cNvSpPr/>
            <p:nvPr/>
          </p:nvSpPr>
          <p:spPr>
            <a:xfrm>
              <a:off x="809612" y="1552574"/>
              <a:ext cx="12211050" cy="3543300"/>
            </a:xfrm>
            <a:custGeom>
              <a:avLst/>
              <a:gdLst/>
              <a:ahLst/>
              <a:cxnLst/>
              <a:rect l="l" t="t" r="r" b="b"/>
              <a:pathLst>
                <a:path w="12211050" h="3543300">
                  <a:moveTo>
                    <a:pt x="12211050" y="0"/>
                  </a:moveTo>
                  <a:lnTo>
                    <a:pt x="12201525" y="0"/>
                  </a:lnTo>
                  <a:lnTo>
                    <a:pt x="12201525" y="3533775"/>
                  </a:lnTo>
                  <a:lnTo>
                    <a:pt x="0" y="3533775"/>
                  </a:lnTo>
                  <a:lnTo>
                    <a:pt x="0" y="3543300"/>
                  </a:lnTo>
                  <a:lnTo>
                    <a:pt x="12201525" y="3543300"/>
                  </a:lnTo>
                  <a:lnTo>
                    <a:pt x="12211050" y="3543300"/>
                  </a:lnTo>
                  <a:lnTo>
                    <a:pt x="12211050" y="3533775"/>
                  </a:lnTo>
                  <a:lnTo>
                    <a:pt x="12211050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09624" y="1552574"/>
              <a:ext cx="9525" cy="3543300"/>
            </a:xfrm>
            <a:custGeom>
              <a:avLst/>
              <a:gdLst/>
              <a:ahLst/>
              <a:cxnLst/>
              <a:rect l="l" t="t" r="r" b="b"/>
              <a:pathLst>
                <a:path w="9525" h="3543300">
                  <a:moveTo>
                    <a:pt x="0" y="3543299"/>
                  </a:moveTo>
                  <a:lnTo>
                    <a:pt x="0" y="0"/>
                  </a:lnTo>
                  <a:lnTo>
                    <a:pt x="9524" y="9524"/>
                  </a:lnTo>
                  <a:lnTo>
                    <a:pt x="9524" y="3533774"/>
                  </a:lnTo>
                  <a:lnTo>
                    <a:pt x="0" y="3543299"/>
                  </a:lnTo>
                  <a:close/>
                </a:path>
              </a:pathLst>
            </a:custGeom>
            <a:solidFill>
              <a:srgbClr val="ED21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81465" y="1679943"/>
              <a:ext cx="103240" cy="198704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95" dirty="0"/>
              <a:t>VALEURS</a:t>
            </a:r>
            <a:r>
              <a:rPr spc="-80" dirty="0"/>
              <a:t> </a:t>
            </a:r>
            <a:r>
              <a:rPr spc="-40" dirty="0"/>
              <a:t>CONTRAINTES</a:t>
            </a:r>
            <a:r>
              <a:rPr spc="-80" dirty="0"/>
              <a:t> </a:t>
            </a:r>
            <a:r>
              <a:rPr dirty="0"/>
              <a:t>DANS</a:t>
            </a:r>
            <a:r>
              <a:rPr spc="-75" dirty="0"/>
              <a:t> </a:t>
            </a:r>
            <a:r>
              <a:rPr spc="-70" dirty="0"/>
              <a:t>DESCRIPTEURS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body" idx="1"/>
          </p:nvPr>
        </p:nvSpPr>
        <p:spPr>
          <a:xfrm>
            <a:off x="819149" y="1326514"/>
            <a:ext cx="12192000" cy="4200509"/>
          </a:xfrm>
          <a:prstGeom prst="rect">
            <a:avLst/>
          </a:prstGeom>
        </p:spPr>
        <p:txBody>
          <a:bodyPr vert="horz" wrap="square" lIns="0" tIns="311785" rIns="0" bIns="0" rtlCol="0">
            <a:spAutoFit/>
          </a:bodyPr>
          <a:lstStyle/>
          <a:p>
            <a:pPr marL="394970">
              <a:lnSpc>
                <a:spcPts val="1925"/>
              </a:lnSpc>
              <a:spcBef>
                <a:spcPts val="100"/>
              </a:spcBef>
            </a:pPr>
            <a:r>
              <a:rPr sz="1650" u="none" spc="245" dirty="0">
                <a:solidFill>
                  <a:srgbClr val="000000"/>
                </a:solidFill>
                <a:latin typeface="Tahoma"/>
                <a:cs typeface="Tahoma"/>
              </a:rPr>
              <a:t>kubectl</a:t>
            </a:r>
            <a:r>
              <a:rPr sz="1650" u="none" spc="475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1650" u="none" spc="254" dirty="0">
                <a:solidFill>
                  <a:srgbClr val="000000"/>
                </a:solidFill>
                <a:latin typeface="Tahoma"/>
                <a:cs typeface="Tahoma"/>
              </a:rPr>
              <a:t>expliquer</a:t>
            </a:r>
            <a:r>
              <a:rPr sz="1650" u="none" spc="475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1650" u="none" spc="215" dirty="0">
                <a:solidFill>
                  <a:srgbClr val="000000"/>
                </a:solidFill>
                <a:latin typeface="Tahoma"/>
                <a:cs typeface="Tahoma"/>
              </a:rPr>
              <a:t>pods.spec.containers</a:t>
            </a:r>
            <a:endParaRPr sz="1650" dirty="0">
              <a:latin typeface="Tahoma"/>
              <a:cs typeface="Tahoma"/>
            </a:endParaRPr>
          </a:p>
          <a:p>
            <a:pPr marL="142875" marR="11158220">
              <a:lnSpc>
                <a:spcPts val="1880"/>
              </a:lnSpc>
              <a:spcBef>
                <a:spcPts val="90"/>
              </a:spcBef>
            </a:pPr>
            <a:r>
              <a:rPr sz="1650" u="none" spc="465" dirty="0">
                <a:solidFill>
                  <a:srgbClr val="000000"/>
                </a:solidFill>
                <a:latin typeface="Tahoma"/>
                <a:cs typeface="Tahoma"/>
              </a:rPr>
              <a:t>... </a:t>
            </a:r>
            <a:r>
              <a:rPr sz="1650" u="none" spc="140" dirty="0">
                <a:solidFill>
                  <a:srgbClr val="000000"/>
                </a:solidFill>
                <a:latin typeface="Tahoma"/>
                <a:cs typeface="Tahoma"/>
              </a:rPr>
              <a:t>CHAMPS :</a:t>
            </a:r>
            <a:endParaRPr sz="1650" dirty="0">
              <a:latin typeface="Tahoma"/>
              <a:cs typeface="Tahoma"/>
            </a:endParaRPr>
          </a:p>
          <a:p>
            <a:pPr marL="142875">
              <a:lnSpc>
                <a:spcPts val="1770"/>
              </a:lnSpc>
            </a:pPr>
            <a:r>
              <a:rPr sz="1650" u="none" spc="465" dirty="0">
                <a:solidFill>
                  <a:srgbClr val="000000"/>
                </a:solidFill>
                <a:latin typeface="Tahoma"/>
                <a:cs typeface="Tahoma"/>
              </a:rPr>
              <a:t>...</a:t>
            </a:r>
            <a:endParaRPr sz="1650" dirty="0">
              <a:latin typeface="Tahoma"/>
              <a:cs typeface="Tahoma"/>
            </a:endParaRPr>
          </a:p>
          <a:p>
            <a:pPr marL="521334">
              <a:lnSpc>
                <a:spcPts val="1875"/>
              </a:lnSpc>
              <a:tabLst>
                <a:tab pos="2665730" algn="l"/>
              </a:tabLst>
            </a:pPr>
            <a:r>
              <a:rPr sz="1650" u="none" spc="235" dirty="0">
                <a:solidFill>
                  <a:srgbClr val="000000"/>
                </a:solidFill>
                <a:latin typeface="Tahoma"/>
                <a:cs typeface="Tahoma"/>
              </a:rPr>
              <a:t>politique d'extraction d'images</a:t>
            </a:r>
            <a:r>
              <a:rPr sz="1650" u="none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1650" u="none" spc="165" dirty="0">
                <a:solidFill>
                  <a:srgbClr val="000000"/>
                </a:solidFill>
                <a:latin typeface="Tahoma"/>
                <a:cs typeface="Tahoma"/>
              </a:rPr>
              <a:t>&lt;chaîne&gt;</a:t>
            </a:r>
            <a:endParaRPr sz="1650" dirty="0">
              <a:latin typeface="Tahoma"/>
              <a:cs typeface="Tahoma"/>
            </a:endParaRPr>
          </a:p>
          <a:p>
            <a:pPr marL="773430" marR="2074545">
              <a:lnSpc>
                <a:spcPts val="1880"/>
              </a:lnSpc>
              <a:spcBef>
                <a:spcPts val="95"/>
              </a:spcBef>
            </a:pPr>
            <a:r>
              <a:rPr sz="1650" u="none" spc="60" dirty="0">
                <a:solidFill>
                  <a:srgbClr val="000000"/>
                </a:solidFill>
                <a:latin typeface="Tahoma"/>
                <a:cs typeface="Tahoma"/>
              </a:rPr>
              <a:t>Image</a:t>
            </a:r>
            <a:r>
              <a:rPr sz="1650" u="none" spc="490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1650" u="none" spc="340" dirty="0">
                <a:solidFill>
                  <a:srgbClr val="000000"/>
                </a:solidFill>
                <a:latin typeface="Tahoma"/>
                <a:cs typeface="Tahoma"/>
              </a:rPr>
              <a:t>tirer</a:t>
            </a:r>
            <a:r>
              <a:rPr sz="1650" u="none" spc="490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1650" u="none" spc="325" dirty="0">
                <a:solidFill>
                  <a:srgbClr val="000000"/>
                </a:solidFill>
                <a:latin typeface="Tahoma"/>
                <a:cs typeface="Tahoma"/>
              </a:rPr>
              <a:t>politique.</a:t>
            </a:r>
            <a:r>
              <a:rPr sz="1650" u="none" spc="490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1650" u="none" dirty="0">
                <a:solidFill>
                  <a:srgbClr val="000000"/>
                </a:solidFill>
                <a:latin typeface="Tahoma"/>
                <a:cs typeface="Tahoma"/>
              </a:rPr>
              <a:t>Un</a:t>
            </a:r>
            <a:r>
              <a:rPr sz="1650" u="none" spc="490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1650" u="none" spc="275" dirty="0">
                <a:solidFill>
                  <a:srgbClr val="000000"/>
                </a:solidFill>
                <a:latin typeface="Tahoma"/>
                <a:cs typeface="Tahoma"/>
              </a:rPr>
              <a:t>de</a:t>
            </a:r>
            <a:r>
              <a:rPr sz="1650" u="none" spc="490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1650" u="none" spc="200" dirty="0">
                <a:solidFill>
                  <a:srgbClr val="000000"/>
                </a:solidFill>
                <a:latin typeface="Tahoma"/>
                <a:cs typeface="Tahoma"/>
              </a:rPr>
              <a:t>Toujours,</a:t>
            </a:r>
            <a:r>
              <a:rPr sz="1650" u="none" spc="490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1650" u="none" spc="195" dirty="0">
                <a:solidFill>
                  <a:srgbClr val="000000"/>
                </a:solidFill>
                <a:latin typeface="Tahoma"/>
                <a:cs typeface="Tahoma"/>
              </a:rPr>
              <a:t>Jamais,</a:t>
            </a:r>
            <a:r>
              <a:rPr sz="1650" u="none" spc="490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1650" u="none" spc="240" dirty="0">
                <a:solidFill>
                  <a:srgbClr val="000000"/>
                </a:solidFill>
                <a:latin typeface="Tahoma"/>
                <a:cs typeface="Tahoma"/>
              </a:rPr>
              <a:t>Si non présent.</a:t>
            </a:r>
            <a:r>
              <a:rPr sz="1650" u="none" spc="490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1650" u="none" spc="245" dirty="0">
                <a:solidFill>
                  <a:srgbClr val="000000"/>
                </a:solidFill>
                <a:latin typeface="Tahoma"/>
                <a:cs typeface="Tahoma"/>
              </a:rPr>
              <a:t>Valeurs par défaut</a:t>
            </a:r>
            <a:r>
              <a:rPr sz="1650" u="none" spc="490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1650" u="none" spc="265" dirty="0">
                <a:solidFill>
                  <a:srgbClr val="000000"/>
                </a:solidFill>
                <a:latin typeface="Tahoma"/>
                <a:cs typeface="Tahoma"/>
              </a:rPr>
              <a:t>à</a:t>
            </a:r>
            <a:r>
              <a:rPr sz="1650" u="none" spc="490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1650" u="none" spc="140" dirty="0">
                <a:solidFill>
                  <a:srgbClr val="000000"/>
                </a:solidFill>
                <a:latin typeface="Tahoma"/>
                <a:cs typeface="Tahoma"/>
              </a:rPr>
              <a:t>Toujours </a:t>
            </a:r>
            <a:r>
              <a:rPr sz="1650" u="none" spc="540" dirty="0">
                <a:solidFill>
                  <a:srgbClr val="000000"/>
                </a:solidFill>
                <a:latin typeface="Tahoma"/>
                <a:cs typeface="Tahoma"/>
              </a:rPr>
              <a:t>si</a:t>
            </a:r>
            <a:r>
              <a:rPr sz="1650" u="none" spc="484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1650" u="none" spc="340" dirty="0">
                <a:solidFill>
                  <a:srgbClr val="000000"/>
                </a:solidFill>
                <a:latin typeface="Tahoma"/>
                <a:cs typeface="Tahoma"/>
              </a:rPr>
              <a:t>:dernier</a:t>
            </a:r>
            <a:r>
              <a:rPr sz="1650" u="none" spc="484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1650" u="none" spc="215" dirty="0">
                <a:solidFill>
                  <a:srgbClr val="000000"/>
                </a:solidFill>
                <a:latin typeface="Tahoma"/>
                <a:cs typeface="Tahoma"/>
              </a:rPr>
              <a:t>étiqueter</a:t>
            </a:r>
            <a:r>
              <a:rPr sz="1650" u="none" spc="484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1650" u="none" spc="430" dirty="0">
                <a:solidFill>
                  <a:srgbClr val="000000"/>
                </a:solidFill>
                <a:latin typeface="Tahoma"/>
                <a:cs typeface="Tahoma"/>
              </a:rPr>
              <a:t>est</a:t>
            </a:r>
            <a:r>
              <a:rPr sz="1650" u="none" spc="484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1650" u="none" spc="305" dirty="0">
                <a:solidFill>
                  <a:srgbClr val="000000"/>
                </a:solidFill>
                <a:latin typeface="Tahoma"/>
                <a:cs typeface="Tahoma"/>
              </a:rPr>
              <a:t>spécifié,</a:t>
            </a:r>
            <a:r>
              <a:rPr sz="1650" u="none" spc="484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1650" u="none" spc="240" dirty="0">
                <a:solidFill>
                  <a:srgbClr val="000000"/>
                </a:solidFill>
                <a:latin typeface="Tahoma"/>
                <a:cs typeface="Tahoma"/>
              </a:rPr>
              <a:t>ou</a:t>
            </a:r>
            <a:r>
              <a:rPr sz="1650" u="none" spc="490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1650" u="none" spc="225" dirty="0">
                <a:solidFill>
                  <a:srgbClr val="000000"/>
                </a:solidFill>
                <a:latin typeface="Tahoma"/>
                <a:cs typeface="Tahoma"/>
              </a:rPr>
              <a:t>Si non présent</a:t>
            </a:r>
            <a:r>
              <a:rPr sz="1650" u="none" spc="484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1650" u="none" spc="229" dirty="0">
                <a:solidFill>
                  <a:srgbClr val="000000"/>
                </a:solidFill>
                <a:latin typeface="Tahoma"/>
                <a:cs typeface="Tahoma"/>
              </a:rPr>
              <a:t>sinon.</a:t>
            </a:r>
            <a:r>
              <a:rPr sz="1650" u="none" spc="484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1650" u="none" spc="125" dirty="0">
                <a:solidFill>
                  <a:srgbClr val="000000"/>
                </a:solidFill>
                <a:latin typeface="Tahoma"/>
                <a:cs typeface="Tahoma"/>
              </a:rPr>
              <a:t>Ne peut pas</a:t>
            </a:r>
            <a:r>
              <a:rPr sz="1650" u="none" spc="484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1650" u="none" spc="95" dirty="0">
                <a:solidFill>
                  <a:srgbClr val="000000"/>
                </a:solidFill>
                <a:latin typeface="Tahoma"/>
                <a:cs typeface="Tahoma"/>
              </a:rPr>
              <a:t>être</a:t>
            </a:r>
            <a:r>
              <a:rPr sz="1650" u="none" spc="484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1650" u="none" spc="175" dirty="0">
                <a:solidFill>
                  <a:srgbClr val="000000"/>
                </a:solidFill>
                <a:latin typeface="Tahoma"/>
                <a:cs typeface="Tahoma"/>
              </a:rPr>
              <a:t>Mise à jour. </a:t>
            </a:r>
            <a:r>
              <a:rPr sz="1650" u="none" spc="80" dirty="0">
                <a:solidFill>
                  <a:srgbClr val="000000"/>
                </a:solidFill>
                <a:latin typeface="Tahoma"/>
                <a:cs typeface="Tahoma"/>
              </a:rPr>
              <a:t>Plus d'informations</a:t>
            </a:r>
            <a:r>
              <a:rPr sz="1650" u="none" spc="475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1650" u="none" spc="300" dirty="0">
                <a:solidFill>
                  <a:srgbClr val="000000"/>
                </a:solidFill>
                <a:latin typeface="Tahoma"/>
                <a:cs typeface="Tahoma"/>
              </a:rPr>
              <a:t>info :</a:t>
            </a:r>
            <a:endParaRPr sz="1650" dirty="0">
              <a:latin typeface="Tahoma"/>
              <a:cs typeface="Tahoma"/>
            </a:endParaRPr>
          </a:p>
          <a:p>
            <a:pPr marL="773430">
              <a:lnSpc>
                <a:spcPts val="1820"/>
              </a:lnSpc>
            </a:pPr>
            <a:r>
              <a:rPr sz="1650" u="none" spc="215" dirty="0">
                <a:solidFill>
                  <a:srgbClr val="000000"/>
                </a:solidFill>
                <a:latin typeface="Tahoma"/>
                <a:cs typeface="Tahoma"/>
              </a:rPr>
              <a:t>https://kubernetes.io/docs/concepts/containers/images#updating-images</a:t>
            </a:r>
            <a:r>
              <a:rPr sz="1650" u="none" spc="225" dirty="0">
                <a:solidFill>
                  <a:srgbClr val="000000"/>
                </a:solidFill>
                <a:latin typeface="Tahoma"/>
                <a:cs typeface="Tahoma"/>
              </a:rPr>
              <a:t>​</a:t>
            </a:r>
            <a:endParaRPr sz="1650" dirty="0">
              <a:latin typeface="Tahoma"/>
              <a:cs typeface="Tahoma"/>
            </a:endParaRPr>
          </a:p>
          <a:p>
            <a:pPr marL="521334">
              <a:lnSpc>
                <a:spcPts val="1925"/>
              </a:lnSpc>
              <a:spcBef>
                <a:spcPts val="1770"/>
              </a:spcBef>
            </a:pPr>
            <a:r>
              <a:rPr sz="1650" u="none" dirty="0">
                <a:solidFill>
                  <a:srgbClr val="000000"/>
                </a:solidFill>
                <a:latin typeface="Tahoma"/>
                <a:cs typeface="Tahoma"/>
              </a:rPr>
              <a:t>nom</a:t>
            </a:r>
            <a:r>
              <a:rPr sz="1650" u="none" spc="445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1650" u="none" spc="175" dirty="0">
                <a:solidFill>
                  <a:srgbClr val="000000"/>
                </a:solidFill>
                <a:latin typeface="Tahoma"/>
                <a:cs typeface="Tahoma"/>
              </a:rPr>
              <a:t>&lt;chaîne&gt;</a:t>
            </a:r>
            <a:r>
              <a:rPr sz="1650" u="none" spc="445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1650" u="none" spc="220" dirty="0">
                <a:solidFill>
                  <a:srgbClr val="000000"/>
                </a:solidFill>
                <a:latin typeface="Tahoma"/>
                <a:cs typeface="Tahoma"/>
              </a:rPr>
              <a:t>- </a:t>
            </a:r>
            <a:r>
              <a:rPr sz="1650" u="none" spc="260" dirty="0">
                <a:solidFill>
                  <a:srgbClr val="000000"/>
                </a:solidFill>
                <a:latin typeface="Tahoma"/>
                <a:cs typeface="Tahoma"/>
              </a:rPr>
              <a:t>requis-</a:t>
            </a:r>
            <a:endParaRPr sz="1650" dirty="0">
              <a:latin typeface="Tahoma"/>
              <a:cs typeface="Tahoma"/>
            </a:endParaRPr>
          </a:p>
          <a:p>
            <a:pPr marL="773430" marR="2453005">
              <a:lnSpc>
                <a:spcPts val="1880"/>
              </a:lnSpc>
              <a:spcBef>
                <a:spcPts val="95"/>
              </a:spcBef>
            </a:pPr>
            <a:r>
              <a:rPr sz="1650" u="none" dirty="0">
                <a:solidFill>
                  <a:srgbClr val="000000"/>
                </a:solidFill>
                <a:latin typeface="Tahoma"/>
                <a:cs typeface="Tahoma"/>
              </a:rPr>
              <a:t>Nom</a:t>
            </a:r>
            <a:r>
              <a:rPr sz="1650" u="none" spc="455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1650" u="none" spc="275" dirty="0">
                <a:solidFill>
                  <a:srgbClr val="000000"/>
                </a:solidFill>
                <a:latin typeface="Tahoma"/>
                <a:cs typeface="Tahoma"/>
              </a:rPr>
              <a:t>de</a:t>
            </a:r>
            <a:r>
              <a:rPr sz="1650" u="none" spc="455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1650" u="none" spc="210" dirty="0">
                <a:solidFill>
                  <a:srgbClr val="000000"/>
                </a:solidFill>
                <a:latin typeface="Tahoma"/>
                <a:cs typeface="Tahoma"/>
              </a:rPr>
              <a:t>le</a:t>
            </a:r>
            <a:r>
              <a:rPr sz="1650" u="none" spc="455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lang="fr-FR" sz="1650" u="none" spc="240" dirty="0">
                <a:solidFill>
                  <a:srgbClr val="000000"/>
                </a:solidFill>
                <a:latin typeface="Tahoma"/>
                <a:cs typeface="Tahoma"/>
              </a:rPr>
              <a:t>Container</a:t>
            </a:r>
            <a:r>
              <a:rPr sz="1650" u="none" spc="455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1650" u="none" spc="285" dirty="0">
                <a:solidFill>
                  <a:srgbClr val="000000"/>
                </a:solidFill>
                <a:latin typeface="Tahoma"/>
                <a:cs typeface="Tahoma"/>
              </a:rPr>
              <a:t>spécifié</a:t>
            </a:r>
            <a:r>
              <a:rPr sz="1650" u="none" spc="459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1650" u="none" spc="190" dirty="0">
                <a:solidFill>
                  <a:srgbClr val="000000"/>
                </a:solidFill>
                <a:latin typeface="Tahoma"/>
                <a:cs typeface="Tahoma"/>
              </a:rPr>
              <a:t>comme</a:t>
            </a:r>
            <a:r>
              <a:rPr sz="1650" u="none" spc="455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1650" u="none" spc="125" dirty="0">
                <a:solidFill>
                  <a:srgbClr val="000000"/>
                </a:solidFill>
                <a:latin typeface="Tahoma"/>
                <a:cs typeface="Tahoma"/>
              </a:rPr>
              <a:t>un</a:t>
            </a:r>
            <a:r>
              <a:rPr sz="1650" u="none" spc="455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1650" u="none" spc="80" dirty="0">
                <a:solidFill>
                  <a:srgbClr val="000000"/>
                </a:solidFill>
                <a:latin typeface="Tahoma"/>
                <a:cs typeface="Tahoma"/>
              </a:rPr>
              <a:t>ÉTIQUETTE DNS.</a:t>
            </a:r>
            <a:r>
              <a:rPr sz="1650" u="none" spc="455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1650" u="none" spc="120" dirty="0" err="1">
                <a:solidFill>
                  <a:srgbClr val="000000"/>
                </a:solidFill>
                <a:latin typeface="Tahoma"/>
                <a:cs typeface="Tahoma"/>
              </a:rPr>
              <a:t>Chaque</a:t>
            </a:r>
            <a:r>
              <a:rPr sz="1650" u="none" spc="459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lang="fr-FR" sz="1650" u="none" spc="240" dirty="0">
                <a:solidFill>
                  <a:srgbClr val="000000"/>
                </a:solidFill>
                <a:latin typeface="Tahoma"/>
                <a:cs typeface="Tahoma"/>
              </a:rPr>
              <a:t>Container</a:t>
            </a:r>
            <a:r>
              <a:rPr sz="1650" u="none" spc="455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1650" u="none" spc="335" dirty="0">
                <a:solidFill>
                  <a:srgbClr val="000000"/>
                </a:solidFill>
                <a:latin typeface="Tahoma"/>
                <a:cs typeface="Tahoma"/>
              </a:rPr>
              <a:t>dans</a:t>
            </a:r>
            <a:r>
              <a:rPr sz="1650" u="none" spc="455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1650" u="none" spc="125" dirty="0">
                <a:solidFill>
                  <a:srgbClr val="000000"/>
                </a:solidFill>
                <a:latin typeface="Tahoma"/>
                <a:cs typeface="Tahoma"/>
              </a:rPr>
              <a:t>un</a:t>
            </a:r>
            <a:r>
              <a:rPr sz="1650" u="none" spc="455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1650" u="none" spc="55" dirty="0">
                <a:solidFill>
                  <a:srgbClr val="000000"/>
                </a:solidFill>
                <a:latin typeface="Tahoma"/>
                <a:cs typeface="Tahoma"/>
              </a:rPr>
              <a:t>Pod </a:t>
            </a:r>
            <a:r>
              <a:rPr sz="1650" u="none" spc="90" dirty="0">
                <a:solidFill>
                  <a:srgbClr val="000000"/>
                </a:solidFill>
                <a:latin typeface="Tahoma"/>
                <a:cs typeface="Tahoma"/>
              </a:rPr>
              <a:t>doit</a:t>
            </a:r>
            <a:r>
              <a:rPr sz="1650" u="none" spc="470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1650" u="none" spc="120" dirty="0">
                <a:solidFill>
                  <a:srgbClr val="000000"/>
                </a:solidFill>
                <a:latin typeface="Tahoma"/>
                <a:cs typeface="Tahoma"/>
              </a:rPr>
              <a:t>avoir</a:t>
            </a:r>
            <a:r>
              <a:rPr sz="1650" u="none" spc="475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1650" u="none" spc="125" dirty="0">
                <a:solidFill>
                  <a:srgbClr val="000000"/>
                </a:solidFill>
                <a:latin typeface="Tahoma"/>
                <a:cs typeface="Tahoma"/>
              </a:rPr>
              <a:t>un</a:t>
            </a:r>
            <a:r>
              <a:rPr sz="1650" u="none" spc="470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1650" u="none" spc="170" dirty="0">
                <a:solidFill>
                  <a:srgbClr val="000000"/>
                </a:solidFill>
                <a:latin typeface="Tahoma"/>
                <a:cs typeface="Tahoma"/>
              </a:rPr>
              <a:t>unique</a:t>
            </a:r>
            <a:r>
              <a:rPr sz="1650" u="none" spc="475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1650" u="none" dirty="0">
                <a:solidFill>
                  <a:srgbClr val="000000"/>
                </a:solidFill>
                <a:latin typeface="Tahoma"/>
                <a:cs typeface="Tahoma"/>
              </a:rPr>
              <a:t>nom</a:t>
            </a:r>
            <a:r>
              <a:rPr sz="1650" u="none" spc="475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1650" u="none" spc="125" dirty="0">
                <a:solidFill>
                  <a:srgbClr val="000000"/>
                </a:solidFill>
                <a:latin typeface="Tahoma"/>
                <a:cs typeface="Tahoma"/>
              </a:rPr>
              <a:t>(ÉTIQUETTE_DNS).</a:t>
            </a:r>
            <a:r>
              <a:rPr sz="1650" u="none" spc="470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1650" u="none" spc="125" dirty="0">
                <a:solidFill>
                  <a:srgbClr val="000000"/>
                </a:solidFill>
                <a:latin typeface="Tahoma"/>
                <a:cs typeface="Tahoma"/>
              </a:rPr>
              <a:t>Ne peut pas</a:t>
            </a:r>
            <a:r>
              <a:rPr sz="1650" u="none" spc="475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1650" u="none" spc="95" dirty="0">
                <a:solidFill>
                  <a:srgbClr val="000000"/>
                </a:solidFill>
                <a:latin typeface="Tahoma"/>
                <a:cs typeface="Tahoma"/>
              </a:rPr>
              <a:t>être</a:t>
            </a:r>
            <a:r>
              <a:rPr sz="1650" u="none" spc="475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1650" u="none" spc="175" dirty="0">
                <a:solidFill>
                  <a:srgbClr val="000000"/>
                </a:solidFill>
                <a:latin typeface="Tahoma"/>
                <a:cs typeface="Tahoma"/>
              </a:rPr>
              <a:t>mis à jour.</a:t>
            </a:r>
            <a:endParaRPr sz="1650" dirty="0">
              <a:latin typeface="Tahoma"/>
              <a:cs typeface="Tahoma"/>
            </a:endParaRPr>
          </a:p>
          <a:p>
            <a:pPr marL="142875">
              <a:lnSpc>
                <a:spcPts val="1825"/>
              </a:lnSpc>
            </a:pPr>
            <a:r>
              <a:rPr sz="1650" u="none" spc="465" dirty="0">
                <a:solidFill>
                  <a:srgbClr val="000000"/>
                </a:solidFill>
                <a:latin typeface="Tahoma"/>
                <a:cs typeface="Tahoma"/>
              </a:rPr>
              <a:t>...</a:t>
            </a:r>
            <a:endParaRPr sz="1650" dirty="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90" dirty="0"/>
              <a:t>Étiquette DNS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96924" y="1511300"/>
            <a:ext cx="7869555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147570" algn="l"/>
                <a:tab pos="2629535" algn="l"/>
                <a:tab pos="2950210" algn="l"/>
              </a:tabLst>
            </a:pP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-2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355" dirty="0">
                <a:solidFill>
                  <a:srgbClr val="ED2137"/>
                </a:solidFill>
                <a:latin typeface="Tahoma"/>
                <a:cs typeface="Tahoma"/>
              </a:rPr>
              <a:t>spécifié</a:t>
            </a:r>
            <a:r>
              <a:rPr sz="2100" dirty="0">
                <a:solidFill>
                  <a:srgbClr val="ED2137"/>
                </a:solidFill>
                <a:latin typeface="Tahoma"/>
                <a:cs typeface="Tahoma"/>
              </a:rPr>
              <a:t> </a:t>
            </a:r>
            <a:r>
              <a:rPr sz="2100" spc="215" dirty="0">
                <a:solidFill>
                  <a:srgbClr val="ED2137"/>
                </a:solidFill>
                <a:latin typeface="Tahoma"/>
                <a:cs typeface="Tahoma"/>
              </a:rPr>
              <a:t>comme</a:t>
            </a:r>
            <a:r>
              <a:rPr sz="2100" dirty="0">
                <a:solidFill>
                  <a:srgbClr val="ED2137"/>
                </a:solidFill>
                <a:latin typeface="Tahoma"/>
                <a:cs typeface="Tahoma"/>
              </a:rPr>
              <a:t> </a:t>
            </a:r>
            <a:r>
              <a:rPr sz="2100" spc="100" dirty="0">
                <a:solidFill>
                  <a:srgbClr val="ED2137"/>
                </a:solidFill>
                <a:latin typeface="Tahoma"/>
                <a:cs typeface="Tahoma"/>
              </a:rPr>
              <a:t>une </a:t>
            </a:r>
            <a:r>
              <a:rPr sz="2100" dirty="0">
                <a:solidFill>
                  <a:srgbClr val="ED2137"/>
                </a:solidFill>
                <a:latin typeface="Tahoma"/>
                <a:cs typeface="Tahoma"/>
              </a:rPr>
              <a:t>étiquette DNS</a:t>
            </a:r>
            <a:r>
              <a:rPr sz="2100" spc="150" dirty="0">
                <a:solidFill>
                  <a:srgbClr val="ED2137"/>
                </a:solidFill>
                <a:latin typeface="Tahoma"/>
                <a:cs typeface="Tahoma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contrainte</a:t>
            </a:r>
            <a:r>
              <a:rPr sz="2100" spc="18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se réfère</a:t>
            </a:r>
            <a:r>
              <a:rPr sz="2100" spc="18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à</a:t>
            </a:r>
            <a:r>
              <a:rPr sz="2100" spc="18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u="heavy" spc="-10" dirty="0">
                <a:solidFill>
                  <a:srgbClr val="ED2137"/>
                </a:solidFill>
                <a:uFill>
                  <a:solidFill>
                    <a:srgbClr val="ED2137"/>
                  </a:solidFill>
                </a:uFill>
                <a:latin typeface="Trebuchet MS"/>
                <a:cs typeface="Trebuchet MS"/>
                <a:hlinkClick r:id="rId2"/>
              </a:rPr>
              <a:t>rfc1123</a:t>
            </a:r>
            <a:endParaRPr sz="21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90624" y="2105024"/>
            <a:ext cx="11144250" cy="1581150"/>
          </a:xfrm>
          <a:prstGeom prst="rect">
            <a:avLst/>
          </a:prstGeom>
          <a:solidFill>
            <a:srgbClr val="E6E6E6"/>
          </a:solidFill>
        </p:spPr>
        <p:txBody>
          <a:bodyPr vert="horz" wrap="square" lIns="0" tIns="64769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09"/>
              </a:spcBef>
            </a:pPr>
            <a:endParaRPr sz="2100">
              <a:latin typeface="Times New Roman"/>
              <a:cs typeface="Times New Roman"/>
            </a:endParaRPr>
          </a:p>
          <a:p>
            <a:pPr marL="190500" marR="320675" algn="just">
              <a:lnSpc>
                <a:spcPts val="2250"/>
              </a:lnSpc>
            </a:pPr>
            <a:r>
              <a:rPr sz="2100" spc="65" dirty="0">
                <a:solidFill>
                  <a:srgbClr val="333333"/>
                </a:solidFill>
                <a:latin typeface="Trebuchet MS"/>
                <a:cs typeface="Trebuchet MS"/>
              </a:rPr>
              <a:t>un</a:t>
            </a:r>
            <a:r>
              <a:rPr sz="2100" spc="-5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10" dirty="0">
                <a:solidFill>
                  <a:srgbClr val="333333"/>
                </a:solidFill>
                <a:latin typeface="Trebuchet MS"/>
                <a:cs typeface="Trebuchet MS"/>
              </a:rPr>
              <a:t>DNS-1123</a:t>
            </a:r>
            <a:r>
              <a:rPr sz="2100" spc="-4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étiquette</a:t>
            </a:r>
            <a:r>
              <a:rPr sz="2100" spc="-4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90" dirty="0">
                <a:solidFill>
                  <a:srgbClr val="333333"/>
                </a:solidFill>
                <a:latin typeface="Trebuchet MS"/>
                <a:cs typeface="Trebuchet MS"/>
              </a:rPr>
              <a:t>doit</a:t>
            </a:r>
            <a:r>
              <a:rPr sz="2100" spc="-4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5" dirty="0">
                <a:solidFill>
                  <a:srgbClr val="333333"/>
                </a:solidFill>
                <a:latin typeface="Trebuchet MS"/>
                <a:cs typeface="Trebuchet MS"/>
              </a:rPr>
              <a:t>consister</a:t>
            </a:r>
            <a:r>
              <a:rPr sz="2100" spc="-4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de</a:t>
            </a:r>
            <a:r>
              <a:rPr sz="2100" spc="-4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inférieur</a:t>
            </a:r>
            <a:r>
              <a:rPr sz="2100" spc="-4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0" dirty="0">
                <a:solidFill>
                  <a:srgbClr val="333333"/>
                </a:solidFill>
                <a:latin typeface="Trebuchet MS"/>
                <a:cs typeface="Trebuchet MS"/>
              </a:rPr>
              <a:t>cas</a:t>
            </a:r>
            <a:r>
              <a:rPr sz="2100" spc="-4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0" dirty="0">
                <a:solidFill>
                  <a:srgbClr val="333333"/>
                </a:solidFill>
                <a:latin typeface="Trebuchet MS"/>
                <a:cs typeface="Trebuchet MS"/>
              </a:rPr>
              <a:t>alphanumérique</a:t>
            </a:r>
            <a:r>
              <a:rPr sz="2100" spc="-5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personnages</a:t>
            </a:r>
            <a:r>
              <a:rPr sz="2100" spc="-4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85" dirty="0">
                <a:solidFill>
                  <a:srgbClr val="333333"/>
                </a:solidFill>
                <a:latin typeface="Trebuchet MS"/>
                <a:cs typeface="Trebuchet MS"/>
              </a:rPr>
              <a:t>ou</a:t>
            </a:r>
            <a:r>
              <a:rPr sz="2100" spc="-4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305" dirty="0">
                <a:solidFill>
                  <a:srgbClr val="333333"/>
                </a:solidFill>
                <a:latin typeface="Trebuchet MS"/>
                <a:cs typeface="Trebuchet MS"/>
              </a:rPr>
              <a:t>' </a:t>
            </a:r>
            <a:r>
              <a:rPr sz="2100" spc="305" dirty="0">
                <a:solidFill>
                  <a:srgbClr val="ED2137"/>
                </a:solidFill>
                <a:latin typeface="Tahoma"/>
                <a:cs typeface="Tahoma"/>
              </a:rPr>
              <a:t>- </a:t>
            </a:r>
            <a:r>
              <a:rPr sz="2100" spc="-50" dirty="0">
                <a:solidFill>
                  <a:srgbClr val="333333"/>
                </a:solidFill>
                <a:latin typeface="Trebuchet MS"/>
                <a:cs typeface="Trebuchet MS"/>
              </a:rPr>
              <a:t>',</a:t>
            </a:r>
            <a:r>
              <a:rPr sz="2100" spc="-4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00" dirty="0">
                <a:solidFill>
                  <a:srgbClr val="333333"/>
                </a:solidFill>
                <a:latin typeface="Trebuchet MS"/>
                <a:cs typeface="Trebuchet MS"/>
              </a:rPr>
              <a:t>et</a:t>
            </a:r>
            <a:r>
              <a:rPr sz="2100" spc="-4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0" dirty="0">
                <a:solidFill>
                  <a:srgbClr val="333333"/>
                </a:solidFill>
                <a:latin typeface="Trebuchet MS"/>
                <a:cs typeface="Trebuchet MS"/>
              </a:rPr>
              <a:t>doit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commencer</a:t>
            </a:r>
            <a:r>
              <a:rPr sz="2100" spc="-4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00" dirty="0">
                <a:solidFill>
                  <a:srgbClr val="333333"/>
                </a:solidFill>
                <a:latin typeface="Trebuchet MS"/>
                <a:cs typeface="Trebuchet MS"/>
              </a:rPr>
              <a:t>et</a:t>
            </a:r>
            <a:r>
              <a:rPr sz="2100" spc="-4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80" dirty="0">
                <a:solidFill>
                  <a:srgbClr val="333333"/>
                </a:solidFill>
                <a:latin typeface="Trebuchet MS"/>
                <a:cs typeface="Trebuchet MS"/>
              </a:rPr>
              <a:t>fin</a:t>
            </a:r>
            <a:r>
              <a:rPr sz="2100" spc="-4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avec</a:t>
            </a: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00" dirty="0">
                <a:solidFill>
                  <a:srgbClr val="333333"/>
                </a:solidFill>
                <a:latin typeface="Trebuchet MS"/>
                <a:cs typeface="Trebuchet MS"/>
              </a:rPr>
              <a:t>un</a:t>
            </a:r>
            <a:r>
              <a:rPr sz="2100" spc="-4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0" dirty="0">
                <a:solidFill>
                  <a:srgbClr val="333333"/>
                </a:solidFill>
                <a:latin typeface="Trebuchet MS"/>
                <a:cs typeface="Trebuchet MS"/>
              </a:rPr>
              <a:t>alphanumérique</a:t>
            </a:r>
            <a:r>
              <a:rPr sz="2100" spc="-4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personnage</a:t>
            </a: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110" dirty="0">
                <a:solidFill>
                  <a:srgbClr val="333333"/>
                </a:solidFill>
                <a:latin typeface="Trebuchet MS"/>
                <a:cs typeface="Trebuchet MS"/>
              </a:rPr>
              <a:t>(par exemple)</a:t>
            </a:r>
            <a:r>
              <a:rPr sz="2100" spc="-4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ED2137"/>
                </a:solidFill>
                <a:latin typeface="Tahoma"/>
                <a:cs typeface="Tahoma"/>
              </a:rPr>
              <a:t>mon- </a:t>
            </a:r>
            <a:r>
              <a:rPr sz="2100" spc="-30" dirty="0">
                <a:solidFill>
                  <a:srgbClr val="ED2137"/>
                </a:solidFill>
                <a:latin typeface="Tahoma"/>
                <a:cs typeface="Tahoma"/>
              </a:rPr>
              <a:t>nom </a:t>
            </a:r>
            <a:r>
              <a:rPr sz="2100" spc="-30" dirty="0">
                <a:solidFill>
                  <a:srgbClr val="333333"/>
                </a:solidFill>
                <a:latin typeface="Trebuchet MS"/>
                <a:cs typeface="Trebuchet MS"/>
              </a:rPr>
              <a:t>,</a:t>
            </a:r>
            <a:r>
              <a:rPr sz="2100" spc="-4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85" dirty="0">
                <a:solidFill>
                  <a:srgbClr val="333333"/>
                </a:solidFill>
                <a:latin typeface="Trebuchet MS"/>
                <a:cs typeface="Trebuchet MS"/>
              </a:rPr>
              <a:t>ou</a:t>
            </a: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85" dirty="0">
                <a:solidFill>
                  <a:srgbClr val="ED2137"/>
                </a:solidFill>
                <a:latin typeface="Tahoma"/>
                <a:cs typeface="Tahoma"/>
              </a:rPr>
              <a:t>123- </a:t>
            </a:r>
            <a:r>
              <a:rPr sz="2100" spc="85" dirty="0">
                <a:solidFill>
                  <a:srgbClr val="ED2137"/>
                </a:solidFill>
                <a:latin typeface="Tahoma"/>
                <a:cs typeface="Tahoma"/>
              </a:rPr>
              <a:t>abc </a:t>
            </a:r>
            <a:r>
              <a:rPr sz="2100" spc="85" dirty="0">
                <a:solidFill>
                  <a:srgbClr val="333333"/>
                </a:solidFill>
                <a:latin typeface="Trebuchet MS"/>
                <a:cs typeface="Trebuchet MS"/>
              </a:rPr>
              <a:t>,</a:t>
            </a:r>
            <a:r>
              <a:rPr sz="2100" spc="-4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expression régulière</a:t>
            </a:r>
            <a:r>
              <a:rPr sz="2100" spc="-4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75" dirty="0">
                <a:solidFill>
                  <a:srgbClr val="333333"/>
                </a:solidFill>
                <a:latin typeface="Trebuchet MS"/>
                <a:cs typeface="Trebuchet MS"/>
              </a:rPr>
              <a:t>utilisé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pour</a:t>
            </a:r>
            <a:r>
              <a:rPr sz="2100" spc="4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validation</a:t>
            </a:r>
            <a:r>
              <a:rPr sz="2100" spc="4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est</a:t>
            </a:r>
            <a:r>
              <a:rPr sz="2100" spc="4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315" dirty="0">
                <a:solidFill>
                  <a:srgbClr val="ED2137"/>
                </a:solidFill>
                <a:latin typeface="Tahoma"/>
                <a:cs typeface="Tahoma"/>
              </a:rPr>
              <a:t>[a- </a:t>
            </a:r>
            <a:r>
              <a:rPr sz="2100" spc="340" dirty="0">
                <a:solidFill>
                  <a:srgbClr val="ED2137"/>
                </a:solidFill>
                <a:latin typeface="Tahoma"/>
                <a:cs typeface="Tahoma"/>
              </a:rPr>
              <a:t>z0- </a:t>
            </a:r>
            <a:r>
              <a:rPr sz="2100" spc="310" dirty="0">
                <a:solidFill>
                  <a:srgbClr val="ED2137"/>
                </a:solidFill>
                <a:latin typeface="Tahoma"/>
                <a:cs typeface="Tahoma"/>
              </a:rPr>
              <a:t>9]([- </a:t>
            </a:r>
            <a:r>
              <a:rPr sz="2100" spc="335" dirty="0">
                <a:solidFill>
                  <a:srgbClr val="ED2137"/>
                </a:solidFill>
                <a:latin typeface="Tahoma"/>
                <a:cs typeface="Tahoma"/>
              </a:rPr>
              <a:t>a- </a:t>
            </a:r>
            <a:r>
              <a:rPr sz="2100" spc="340" dirty="0">
                <a:solidFill>
                  <a:srgbClr val="ED2137"/>
                </a:solidFill>
                <a:latin typeface="Tahoma"/>
                <a:cs typeface="Tahoma"/>
              </a:rPr>
              <a:t>z0- </a:t>
            </a:r>
            <a:r>
              <a:rPr sz="2100" spc="345" dirty="0">
                <a:solidFill>
                  <a:srgbClr val="ED2137"/>
                </a:solidFill>
                <a:latin typeface="Tahoma"/>
                <a:cs typeface="Tahoma"/>
              </a:rPr>
              <a:t>9]*[a- </a:t>
            </a:r>
            <a:r>
              <a:rPr sz="2100" spc="340" dirty="0">
                <a:solidFill>
                  <a:srgbClr val="ED2137"/>
                </a:solidFill>
                <a:latin typeface="Tahoma"/>
                <a:cs typeface="Tahoma"/>
              </a:rPr>
              <a:t>z0- </a:t>
            </a:r>
            <a:r>
              <a:rPr sz="2100" spc="225" dirty="0">
                <a:solidFill>
                  <a:srgbClr val="ED2137"/>
                </a:solidFill>
                <a:latin typeface="Tahoma"/>
                <a:cs typeface="Tahoma"/>
              </a:rPr>
              <a:t>9]) ? </a:t>
            </a:r>
            <a:r>
              <a:rPr sz="2100" spc="225" dirty="0">
                <a:solidFill>
                  <a:srgbClr val="333333"/>
                </a:solidFill>
                <a:latin typeface="Trebuchet MS"/>
                <a:cs typeface="Trebuchet MS"/>
              </a:rPr>
              <a:t>)</a:t>
            </a:r>
            <a:endParaRPr sz="2100">
              <a:latin typeface="Trebuchet MS"/>
              <a:cs typeface="Trebuchet M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086849" y="4211002"/>
            <a:ext cx="9525" cy="26670"/>
          </a:xfrm>
          <a:custGeom>
            <a:avLst/>
            <a:gdLst/>
            <a:ahLst/>
            <a:cxnLst/>
            <a:rect l="l" t="t" r="r" b="b"/>
            <a:pathLst>
              <a:path w="9525" h="26670">
                <a:moveTo>
                  <a:pt x="9524" y="26669"/>
                </a:moveTo>
                <a:lnTo>
                  <a:pt x="0" y="26669"/>
                </a:lnTo>
                <a:lnTo>
                  <a:pt x="0" y="0"/>
                </a:lnTo>
                <a:lnTo>
                  <a:pt x="9524" y="0"/>
                </a:lnTo>
                <a:lnTo>
                  <a:pt x="9524" y="26669"/>
                </a:lnTo>
                <a:close/>
              </a:path>
            </a:pathLst>
          </a:custGeom>
          <a:solidFill>
            <a:srgbClr val="ED21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96924" y="3861593"/>
            <a:ext cx="8399145" cy="4057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500" spc="100" dirty="0">
                <a:solidFill>
                  <a:srgbClr val="333333"/>
                </a:solidFill>
                <a:latin typeface="MingLiU_HKSCS-ExtB"/>
                <a:cs typeface="MingLiU_HKSCS-ExtB"/>
              </a:rPr>
              <a:t>⚠</a:t>
            </a:r>
            <a:r>
              <a:rPr sz="2500" spc="-645" dirty="0">
                <a:solidFill>
                  <a:srgbClr val="333333"/>
                </a:solidFill>
                <a:latin typeface="MingLiU_HKSCS-ExtB"/>
                <a:cs typeface="MingLiU_HKSCS-ExtB"/>
              </a:rPr>
              <a:t> </a:t>
            </a:r>
            <a:r>
              <a:rPr sz="2100" spc="60" dirty="0">
                <a:solidFill>
                  <a:srgbClr val="333333"/>
                </a:solidFill>
                <a:latin typeface="Trebuchet MS"/>
                <a:cs typeface="Trebuchet MS"/>
              </a:rPr>
              <a:t>Kubernetes</a:t>
            </a:r>
            <a:r>
              <a:rPr sz="2100" spc="-3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5" dirty="0">
                <a:solidFill>
                  <a:srgbClr val="333333"/>
                </a:solidFill>
                <a:latin typeface="Trebuchet MS"/>
                <a:cs typeface="Trebuchet MS"/>
              </a:rPr>
              <a:t>nécessite</a:t>
            </a:r>
            <a:r>
              <a:rPr sz="2100" spc="-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-3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05" dirty="0">
                <a:solidFill>
                  <a:srgbClr val="333333"/>
                </a:solidFill>
                <a:latin typeface="Trebuchet MS"/>
                <a:cs typeface="Trebuchet MS"/>
              </a:rPr>
              <a:t>utiliser</a:t>
            </a:r>
            <a:r>
              <a:rPr sz="2100" spc="-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de</a:t>
            </a:r>
            <a:r>
              <a:rPr sz="2100" spc="-3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ED2137"/>
                </a:solidFill>
                <a:latin typeface="Trebuchet MS"/>
                <a:cs typeface="Trebuchet MS"/>
              </a:rPr>
              <a:t>inférieur</a:t>
            </a:r>
            <a:r>
              <a:rPr sz="2100" spc="-30" dirty="0">
                <a:solidFill>
                  <a:srgbClr val="ED2137"/>
                </a:solidFill>
                <a:latin typeface="Trebuchet MS"/>
                <a:cs typeface="Trebuchet MS"/>
              </a:rPr>
              <a:t> </a:t>
            </a:r>
            <a:r>
              <a:rPr sz="2100" spc="50" dirty="0">
                <a:solidFill>
                  <a:srgbClr val="ED2137"/>
                </a:solidFill>
                <a:latin typeface="Trebuchet MS"/>
                <a:cs typeface="Trebuchet MS"/>
              </a:rPr>
              <a:t>cas</a:t>
            </a:r>
            <a:r>
              <a:rPr sz="2100" spc="-25" dirty="0">
                <a:solidFill>
                  <a:srgbClr val="ED2137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valeurs</a:t>
            </a:r>
            <a:r>
              <a:rPr sz="2100" spc="-3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(voir</a:t>
            </a:r>
            <a:r>
              <a:rPr sz="2100" spc="-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u="heavy" spc="70" dirty="0">
                <a:solidFill>
                  <a:srgbClr val="ED2137"/>
                </a:solidFill>
                <a:uFill>
                  <a:solidFill>
                    <a:srgbClr val="ED2137"/>
                  </a:solidFill>
                </a:uFill>
                <a:latin typeface="Trebuchet MS"/>
                <a:cs typeface="Trebuchet MS"/>
                <a:hlinkClick r:id="rId3"/>
              </a:rPr>
              <a:t>RP</a:t>
            </a:r>
            <a:r>
              <a:rPr sz="2100" u="heavy" spc="-30" dirty="0">
                <a:solidFill>
                  <a:srgbClr val="ED2137"/>
                </a:solidFill>
                <a:uFill>
                  <a:solidFill>
                    <a:srgbClr val="ED2137"/>
                  </a:solidFill>
                </a:uFill>
                <a:latin typeface="Trebuchet MS"/>
                <a:cs typeface="Trebuchet MS"/>
                <a:hlinkClick r:id="rId3"/>
              </a:rPr>
              <a:t> </a:t>
            </a:r>
            <a:r>
              <a:rPr sz="2100" u="heavy" spc="45" dirty="0">
                <a:solidFill>
                  <a:srgbClr val="ED2137"/>
                </a:solidFill>
                <a:uFill>
                  <a:solidFill>
                    <a:srgbClr val="ED2137"/>
                  </a:solidFill>
                </a:uFill>
                <a:latin typeface="Trebuchet MS"/>
                <a:cs typeface="Trebuchet MS"/>
                <a:hlinkClick r:id="rId3"/>
              </a:rPr>
              <a:t>39675 </a:t>
            </a:r>
            <a:r>
              <a:rPr sz="2100" spc="45" dirty="0">
                <a:solidFill>
                  <a:srgbClr val="333333"/>
                </a:solidFill>
                <a:latin typeface="Trebuchet MS"/>
                <a:cs typeface="Trebuchet MS"/>
              </a:rPr>
              <a:t>)</a:t>
            </a:r>
            <a:endParaRPr sz="21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80" dirty="0"/>
              <a:t>POLITIQUE D'IMAGE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1647824"/>
            <a:ext cx="95250" cy="9524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2152649"/>
            <a:ext cx="95250" cy="9524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09687" y="2624137"/>
            <a:ext cx="104775" cy="10477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09687" y="3128962"/>
            <a:ext cx="104775" cy="10477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4219574"/>
            <a:ext cx="95250" cy="9524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5000624"/>
            <a:ext cx="95250" cy="95249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5781674"/>
            <a:ext cx="95250" cy="95249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796924" y="1326514"/>
            <a:ext cx="11763375" cy="667945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065" marR="2805430">
              <a:lnSpc>
                <a:spcPct val="157700"/>
              </a:lnSpc>
              <a:spcBef>
                <a:spcPts val="100"/>
              </a:spcBef>
            </a:pPr>
            <a:r>
              <a:rPr sz="2100" spc="310" dirty="0">
                <a:solidFill>
                  <a:srgbClr val="ED2137"/>
                </a:solidFill>
                <a:latin typeface="Tahoma"/>
                <a:cs typeface="Tahoma"/>
              </a:rPr>
              <a:t>politique d'extraction d'images</a:t>
            </a:r>
            <a:r>
              <a:rPr sz="2100" spc="-5" dirty="0">
                <a:solidFill>
                  <a:srgbClr val="ED2137"/>
                </a:solidFill>
                <a:latin typeface="Tahoma"/>
                <a:cs typeface="Tahoma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permet</a:t>
            </a:r>
            <a:r>
              <a:rPr sz="2100" spc="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à</a:t>
            </a:r>
            <a:r>
              <a:rPr sz="2100" spc="2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configurer</a:t>
            </a:r>
            <a:r>
              <a:rPr sz="2100" spc="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90" dirty="0">
                <a:solidFill>
                  <a:srgbClr val="333333"/>
                </a:solidFill>
                <a:latin typeface="Trebuchet MS"/>
                <a:cs typeface="Trebuchet MS"/>
              </a:rPr>
              <a:t>chiens</a:t>
            </a:r>
            <a:r>
              <a:rPr sz="2100" spc="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politique</a:t>
            </a:r>
            <a:r>
              <a:rPr sz="2100" spc="2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pour</a:t>
            </a:r>
            <a:r>
              <a:rPr sz="2100" spc="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récupération</a:t>
            </a:r>
            <a:r>
              <a:rPr sz="2100" spc="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5" dirty="0">
                <a:solidFill>
                  <a:srgbClr val="333333"/>
                </a:solidFill>
                <a:latin typeface="Trebuchet MS"/>
                <a:cs typeface="Trebuchet MS"/>
              </a:rPr>
              <a:t>images </a:t>
            </a: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Il</a:t>
            </a:r>
            <a:r>
              <a:rPr sz="2100" spc="-5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est</a:t>
            </a:r>
            <a:r>
              <a:rPr sz="2100" spc="-5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ensemble</a:t>
            </a:r>
            <a:r>
              <a:rPr sz="2100" spc="-5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5" dirty="0">
                <a:solidFill>
                  <a:srgbClr val="333333"/>
                </a:solidFill>
                <a:latin typeface="Trebuchet MS"/>
                <a:cs typeface="Trebuchet MS"/>
              </a:rPr>
              <a:t>par</a:t>
            </a:r>
            <a:r>
              <a:rPr sz="2100" spc="-5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défaut</a:t>
            </a:r>
            <a:r>
              <a:rPr sz="2100" spc="-5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25" dirty="0">
                <a:solidFill>
                  <a:srgbClr val="333333"/>
                </a:solidFill>
                <a:latin typeface="Trebuchet MS"/>
                <a:cs typeface="Trebuchet MS"/>
              </a:rPr>
              <a:t>à:</a:t>
            </a:r>
            <a:endParaRPr sz="2100" dirty="0">
              <a:latin typeface="Trebuchet MS"/>
              <a:cs typeface="Trebuchet MS"/>
            </a:endParaRPr>
          </a:p>
          <a:p>
            <a:pPr marL="774065" marR="5478780">
              <a:lnSpc>
                <a:spcPts val="3979"/>
              </a:lnSpc>
              <a:spcBef>
                <a:spcPts val="145"/>
              </a:spcBef>
            </a:pPr>
            <a:r>
              <a:rPr sz="2100" spc="190" dirty="0">
                <a:solidFill>
                  <a:srgbClr val="ED2137"/>
                </a:solidFill>
                <a:latin typeface="Tahoma"/>
                <a:cs typeface="Tahoma"/>
              </a:rPr>
              <a:t>Toujours</a:t>
            </a:r>
            <a:r>
              <a:rPr sz="2100" spc="-30" dirty="0">
                <a:solidFill>
                  <a:srgbClr val="ED2137"/>
                </a:solidFill>
                <a:latin typeface="Tahoma"/>
                <a:cs typeface="Tahoma"/>
              </a:rPr>
              <a:t> </a:t>
            </a:r>
            <a:r>
              <a:rPr sz="2100" spc="-80" dirty="0">
                <a:solidFill>
                  <a:srgbClr val="333333"/>
                </a:solidFill>
                <a:latin typeface="Trebuchet MS"/>
                <a:cs typeface="Trebuchet MS"/>
              </a:rPr>
              <a:t>si</a:t>
            </a:r>
            <a:r>
              <a:rPr sz="2100" spc="-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lang="fr-FR" sz="2100" dirty="0">
                <a:solidFill>
                  <a:srgbClr val="333333"/>
                </a:solidFill>
                <a:latin typeface="Trebuchet MS"/>
                <a:cs typeface="Trebuchet MS"/>
              </a:rPr>
              <a:t>Container</a:t>
            </a:r>
            <a:r>
              <a:rPr sz="2100" spc="-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5" dirty="0">
                <a:solidFill>
                  <a:srgbClr val="333333"/>
                </a:solidFill>
                <a:latin typeface="Trebuchet MS"/>
                <a:cs typeface="Trebuchet MS"/>
              </a:rPr>
              <a:t>image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étiqueter</a:t>
            </a:r>
            <a:r>
              <a:rPr sz="2100" spc="-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est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405" dirty="0">
                <a:solidFill>
                  <a:srgbClr val="ED2137"/>
                </a:solidFill>
                <a:latin typeface="Tahoma"/>
                <a:cs typeface="Tahoma"/>
              </a:rPr>
              <a:t>Dernière version </a:t>
            </a:r>
            <a:r>
              <a:rPr sz="2100" spc="290" dirty="0">
                <a:solidFill>
                  <a:srgbClr val="ED2137"/>
                </a:solidFill>
                <a:latin typeface="Tahoma"/>
                <a:cs typeface="Tahoma"/>
              </a:rPr>
              <a:t>IfNotPresent</a:t>
            </a:r>
            <a:r>
              <a:rPr sz="2100" spc="-95" dirty="0">
                <a:solidFill>
                  <a:srgbClr val="ED2137"/>
                </a:solidFill>
                <a:latin typeface="Tahoma"/>
                <a:cs typeface="Tahoma"/>
              </a:rPr>
              <a:t> </a:t>
            </a:r>
            <a:r>
              <a:rPr sz="2100" spc="-80" dirty="0">
                <a:solidFill>
                  <a:srgbClr val="333333"/>
                </a:solidFill>
                <a:latin typeface="Trebuchet MS"/>
                <a:cs typeface="Trebuchet MS"/>
              </a:rPr>
              <a:t>si</a:t>
            </a:r>
            <a:r>
              <a:rPr sz="2100" spc="-7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étiqueter</a:t>
            </a:r>
            <a:r>
              <a:rPr sz="2100" spc="-7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0" dirty="0">
                <a:solidFill>
                  <a:srgbClr val="333333"/>
                </a:solidFill>
                <a:latin typeface="Trebuchet MS"/>
                <a:cs typeface="Trebuchet MS"/>
              </a:rPr>
              <a:t>pas</a:t>
            </a:r>
            <a:r>
              <a:rPr sz="2100" spc="-7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415" dirty="0">
                <a:solidFill>
                  <a:srgbClr val="ED2137"/>
                </a:solidFill>
                <a:latin typeface="Tahoma"/>
                <a:cs typeface="Tahoma"/>
              </a:rPr>
              <a:t>dernier</a:t>
            </a:r>
            <a:endParaRPr sz="2100" dirty="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450"/>
              </a:spcBef>
            </a:pP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Ex</a:t>
            </a:r>
            <a:r>
              <a:rPr sz="2100" spc="-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50" dirty="0">
                <a:solidFill>
                  <a:srgbClr val="333333"/>
                </a:solidFill>
                <a:latin typeface="Trebuchet MS"/>
                <a:cs typeface="Trebuchet MS"/>
              </a:rPr>
              <a:t>:</a:t>
            </a:r>
            <a:endParaRPr sz="2100" dirty="0">
              <a:latin typeface="Trebuchet MS"/>
              <a:cs typeface="Trebuchet MS"/>
            </a:endParaRPr>
          </a:p>
          <a:p>
            <a:pPr marL="393065">
              <a:lnSpc>
                <a:spcPts val="2385"/>
              </a:lnSpc>
              <a:spcBef>
                <a:spcPts val="1680"/>
              </a:spcBef>
              <a:tabLst>
                <a:tab pos="1517015" algn="l"/>
              </a:tabLst>
            </a:pPr>
            <a:r>
              <a:rPr sz="2100" spc="190" dirty="0">
                <a:solidFill>
                  <a:srgbClr val="ED2137"/>
                </a:solidFill>
                <a:latin typeface="Tahoma"/>
                <a:cs typeface="Tahoma"/>
              </a:rPr>
              <a:t>image:</a:t>
            </a:r>
            <a:r>
              <a:rPr sz="2100" dirty="0">
                <a:solidFill>
                  <a:srgbClr val="ED2137"/>
                </a:solidFill>
                <a:latin typeface="Tahoma"/>
                <a:cs typeface="Tahoma"/>
              </a:rPr>
              <a:t> </a:t>
            </a:r>
            <a:r>
              <a:rPr sz="2100" spc="240" dirty="0">
                <a:solidFill>
                  <a:srgbClr val="ED2137"/>
                </a:solidFill>
                <a:latin typeface="Tahoma"/>
                <a:cs typeface="Tahoma"/>
              </a:rPr>
              <a:t>nginx</a:t>
            </a:r>
            <a:endParaRPr sz="2100" dirty="0">
              <a:latin typeface="Tahoma"/>
              <a:cs typeface="Tahoma"/>
            </a:endParaRPr>
          </a:p>
          <a:p>
            <a:pPr marL="728345" indent="-335280">
              <a:lnSpc>
                <a:spcPts val="2385"/>
              </a:lnSpc>
              <a:buClr>
                <a:srgbClr val="333333"/>
              </a:buClr>
              <a:buFont typeface="Lucida Sans Unicode"/>
              <a:buChar char="*"/>
              <a:tabLst>
                <a:tab pos="728345" algn="l"/>
              </a:tabLst>
            </a:pPr>
            <a:r>
              <a:rPr sz="2100" spc="310" dirty="0">
                <a:solidFill>
                  <a:srgbClr val="ED2137"/>
                </a:solidFill>
                <a:latin typeface="Tahoma"/>
                <a:cs typeface="Tahoma"/>
              </a:rPr>
              <a:t>politique d'extraction d'images</a:t>
            </a:r>
            <a:r>
              <a:rPr sz="2100" spc="-15" dirty="0">
                <a:solidFill>
                  <a:srgbClr val="ED2137"/>
                </a:solidFill>
                <a:latin typeface="Tahoma"/>
                <a:cs typeface="Tahoma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valeurs par défaut</a:t>
            </a:r>
            <a:r>
              <a:rPr sz="2100" spc="1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à</a:t>
            </a:r>
            <a:r>
              <a:rPr sz="2100" spc="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80" dirty="0">
                <a:solidFill>
                  <a:srgbClr val="ED2137"/>
                </a:solidFill>
                <a:latin typeface="Tahoma"/>
                <a:cs typeface="Tahoma"/>
              </a:rPr>
              <a:t>Toujours</a:t>
            </a:r>
            <a:endParaRPr sz="2100" dirty="0">
              <a:latin typeface="Tahoma"/>
              <a:cs typeface="Tahoma"/>
            </a:endParaRPr>
          </a:p>
          <a:p>
            <a:pPr marL="393065">
              <a:lnSpc>
                <a:spcPts val="2385"/>
              </a:lnSpc>
              <a:spcBef>
                <a:spcPts val="1380"/>
              </a:spcBef>
              <a:tabLst>
                <a:tab pos="1517015" algn="l"/>
              </a:tabLst>
            </a:pPr>
            <a:r>
              <a:rPr sz="2100" spc="190" dirty="0">
                <a:solidFill>
                  <a:srgbClr val="ED2137"/>
                </a:solidFill>
                <a:latin typeface="Tahoma"/>
                <a:cs typeface="Tahoma"/>
              </a:rPr>
              <a:t>image:</a:t>
            </a:r>
            <a:r>
              <a:rPr sz="2100" dirty="0">
                <a:solidFill>
                  <a:srgbClr val="ED2137"/>
                </a:solidFill>
                <a:latin typeface="Tahoma"/>
                <a:cs typeface="Tahoma"/>
              </a:rPr>
              <a:t> </a:t>
            </a:r>
            <a:r>
              <a:rPr sz="2100" spc="260" dirty="0">
                <a:solidFill>
                  <a:srgbClr val="ED2137"/>
                </a:solidFill>
                <a:latin typeface="Tahoma"/>
                <a:cs typeface="Tahoma"/>
              </a:rPr>
              <a:t>mon- </a:t>
            </a:r>
            <a:r>
              <a:rPr sz="2100" spc="195" dirty="0">
                <a:solidFill>
                  <a:srgbClr val="ED2137"/>
                </a:solidFill>
                <a:latin typeface="Tahoma"/>
                <a:cs typeface="Tahoma"/>
              </a:rPr>
              <a:t>service- </a:t>
            </a:r>
            <a:r>
              <a:rPr sz="2100" spc="204" dirty="0">
                <a:solidFill>
                  <a:srgbClr val="ED2137"/>
                </a:solidFill>
                <a:latin typeface="Tahoma"/>
                <a:cs typeface="Tahoma"/>
              </a:rPr>
              <a:t>springboot:1.2.1- </a:t>
            </a:r>
            <a:r>
              <a:rPr sz="2100" spc="270" dirty="0">
                <a:solidFill>
                  <a:srgbClr val="ED2137"/>
                </a:solidFill>
                <a:latin typeface="Tahoma"/>
                <a:cs typeface="Tahoma"/>
              </a:rPr>
              <a:t>SNAPSHOT</a:t>
            </a:r>
            <a:endParaRPr sz="2100" dirty="0">
              <a:latin typeface="Tahoma"/>
              <a:cs typeface="Tahoma"/>
            </a:endParaRPr>
          </a:p>
          <a:p>
            <a:pPr marL="728345" indent="-335280">
              <a:lnSpc>
                <a:spcPts val="2385"/>
              </a:lnSpc>
              <a:buClr>
                <a:srgbClr val="333333"/>
              </a:buClr>
              <a:buFont typeface="Lucida Sans Unicode"/>
              <a:buChar char="*"/>
              <a:tabLst>
                <a:tab pos="728345" algn="l"/>
              </a:tabLst>
            </a:pPr>
            <a:r>
              <a:rPr sz="2100" spc="310" dirty="0">
                <a:solidFill>
                  <a:srgbClr val="ED2137"/>
                </a:solidFill>
                <a:latin typeface="Tahoma"/>
                <a:cs typeface="Tahoma"/>
              </a:rPr>
              <a:t>politique d'extraction d'images</a:t>
            </a:r>
            <a:r>
              <a:rPr sz="2100" spc="-20" dirty="0">
                <a:solidFill>
                  <a:srgbClr val="ED2137"/>
                </a:solidFill>
                <a:latin typeface="Tahoma"/>
                <a:cs typeface="Tahoma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valeurs par défaut</a:t>
            </a:r>
            <a:r>
              <a:rPr sz="2100" spc="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à</a:t>
            </a:r>
            <a:r>
              <a:rPr sz="2100" spc="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290" dirty="0">
                <a:solidFill>
                  <a:srgbClr val="ED2137"/>
                </a:solidFill>
                <a:latin typeface="Tahoma"/>
                <a:cs typeface="Tahoma"/>
              </a:rPr>
              <a:t>Si non présent</a:t>
            </a:r>
            <a:r>
              <a:rPr sz="2100" spc="-25" dirty="0">
                <a:solidFill>
                  <a:srgbClr val="ED2137"/>
                </a:solidFill>
                <a:latin typeface="Tahoma"/>
                <a:cs typeface="Tahoma"/>
              </a:rPr>
              <a:t> </a:t>
            </a:r>
            <a:r>
              <a:rPr sz="2100" spc="50" dirty="0">
                <a:solidFill>
                  <a:srgbClr val="333333"/>
                </a:solidFill>
                <a:latin typeface="Trebuchet MS"/>
                <a:cs typeface="Trebuchet MS"/>
              </a:rPr>
              <a:t>mais</a:t>
            </a:r>
            <a:r>
              <a:rPr sz="2100" spc="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ce que </a:t>
            </a:r>
            <a:r>
              <a:rPr sz="2100" spc="85" dirty="0">
                <a:solidFill>
                  <a:srgbClr val="333333"/>
                </a:solidFill>
                <a:latin typeface="Trebuchet MS"/>
                <a:cs typeface="Trebuchet MS"/>
              </a:rPr>
              <a:t>vous</a:t>
            </a:r>
            <a:r>
              <a:rPr sz="2100" spc="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généralement</a:t>
            </a:r>
            <a:r>
              <a:rPr sz="2100" spc="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Je veux</a:t>
            </a:r>
            <a:r>
              <a:rPr sz="2100" spc="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80" dirty="0">
                <a:solidFill>
                  <a:srgbClr val="ED2137"/>
                </a:solidFill>
                <a:latin typeface="Tahoma"/>
                <a:cs typeface="Tahoma"/>
              </a:rPr>
              <a:t>Toujours</a:t>
            </a:r>
            <a:endParaRPr sz="2100" dirty="0">
              <a:latin typeface="Tahoma"/>
              <a:cs typeface="Tahoma"/>
            </a:endParaRPr>
          </a:p>
          <a:p>
            <a:pPr marL="393065">
              <a:lnSpc>
                <a:spcPts val="2385"/>
              </a:lnSpc>
              <a:spcBef>
                <a:spcPts val="1380"/>
              </a:spcBef>
              <a:tabLst>
                <a:tab pos="1517015" algn="l"/>
              </a:tabLst>
            </a:pPr>
            <a:r>
              <a:rPr sz="2100" spc="190" dirty="0">
                <a:solidFill>
                  <a:srgbClr val="ED2137"/>
                </a:solidFill>
                <a:latin typeface="Tahoma"/>
                <a:cs typeface="Tahoma"/>
              </a:rPr>
              <a:t>image:</a:t>
            </a:r>
            <a:r>
              <a:rPr sz="2100" dirty="0">
                <a:solidFill>
                  <a:srgbClr val="ED2137"/>
                </a:solidFill>
                <a:latin typeface="Tahoma"/>
                <a:cs typeface="Tahoma"/>
              </a:rPr>
              <a:t> </a:t>
            </a:r>
            <a:r>
              <a:rPr sz="2100" spc="365" dirty="0">
                <a:solidFill>
                  <a:srgbClr val="ED2137"/>
                </a:solidFill>
                <a:latin typeface="Tahoma"/>
                <a:cs typeface="Tahoma"/>
              </a:rPr>
              <a:t>mon- </a:t>
            </a:r>
            <a:r>
              <a:rPr sz="2100" spc="275" dirty="0">
                <a:solidFill>
                  <a:srgbClr val="ED2137"/>
                </a:solidFill>
                <a:latin typeface="Tahoma"/>
                <a:cs typeface="Tahoma"/>
              </a:rPr>
              <a:t>service- </a:t>
            </a:r>
            <a:r>
              <a:rPr sz="2100" spc="285" dirty="0">
                <a:solidFill>
                  <a:srgbClr val="ED2137"/>
                </a:solidFill>
                <a:latin typeface="Tahoma"/>
                <a:cs typeface="Tahoma"/>
              </a:rPr>
              <a:t>springboot:1.2.1</a:t>
            </a:r>
            <a:endParaRPr sz="2100" dirty="0">
              <a:latin typeface="Tahoma"/>
              <a:cs typeface="Tahoma"/>
            </a:endParaRPr>
          </a:p>
          <a:p>
            <a:pPr marL="728345" indent="-335280">
              <a:lnSpc>
                <a:spcPts val="2385"/>
              </a:lnSpc>
              <a:buClr>
                <a:srgbClr val="333333"/>
              </a:buClr>
              <a:buFont typeface="Lucida Sans Unicode"/>
              <a:buChar char="*"/>
              <a:tabLst>
                <a:tab pos="728345" algn="l"/>
              </a:tabLst>
            </a:pPr>
            <a:r>
              <a:rPr sz="2100" spc="310" dirty="0">
                <a:solidFill>
                  <a:srgbClr val="ED2137"/>
                </a:solidFill>
                <a:latin typeface="Tahoma"/>
                <a:cs typeface="Tahoma"/>
              </a:rPr>
              <a:t>politique d'extraction d'images</a:t>
            </a:r>
            <a:r>
              <a:rPr sz="2100" spc="-100" dirty="0">
                <a:solidFill>
                  <a:srgbClr val="ED2137"/>
                </a:solidFill>
                <a:latin typeface="Tahoma"/>
                <a:cs typeface="Tahoma"/>
              </a:rPr>
              <a:t> </a:t>
            </a:r>
            <a:r>
              <a:rPr sz="2100" spc="95" dirty="0">
                <a:solidFill>
                  <a:srgbClr val="333333"/>
                </a:solidFill>
                <a:latin typeface="Trebuchet MS"/>
                <a:cs typeface="Trebuchet MS"/>
              </a:rPr>
              <a:t>=</a:t>
            </a:r>
            <a:r>
              <a:rPr sz="2100" spc="-7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280" dirty="0">
                <a:solidFill>
                  <a:srgbClr val="ED2137"/>
                </a:solidFill>
                <a:latin typeface="Tahoma"/>
                <a:cs typeface="Tahoma"/>
              </a:rPr>
              <a:t>Si non présent</a:t>
            </a:r>
            <a:endParaRPr sz="2100" dirty="0">
              <a:latin typeface="Tahoma"/>
              <a:cs typeface="Tahoma"/>
            </a:endParaRPr>
          </a:p>
          <a:p>
            <a:pPr marL="12700" marR="5080">
              <a:lnSpc>
                <a:spcPct val="86500"/>
              </a:lnSpc>
              <a:spcBef>
                <a:spcPts val="1835"/>
              </a:spcBef>
            </a:pPr>
            <a:r>
              <a:rPr sz="2500" spc="100" dirty="0">
                <a:solidFill>
                  <a:srgbClr val="333333"/>
                </a:solidFill>
                <a:latin typeface="MS Gothic"/>
                <a:cs typeface="MS Gothic"/>
              </a:rPr>
              <a:t>➡</a:t>
            </a:r>
            <a:r>
              <a:rPr sz="2500" spc="-630" dirty="0">
                <a:solidFill>
                  <a:srgbClr val="333333"/>
                </a:solidFill>
                <a:latin typeface="MS Gothic"/>
                <a:cs typeface="MS Gothic"/>
              </a:rPr>
              <a:t> </a:t>
            </a: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Il</a:t>
            </a:r>
            <a:r>
              <a:rPr sz="2100" spc="-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est</a:t>
            </a:r>
            <a:r>
              <a:rPr sz="2100" spc="-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fortement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0" dirty="0">
                <a:solidFill>
                  <a:srgbClr val="333333"/>
                </a:solidFill>
                <a:latin typeface="Trebuchet MS"/>
                <a:cs typeface="Trebuchet MS"/>
              </a:rPr>
              <a:t>informé</a:t>
            </a:r>
            <a:r>
              <a:rPr sz="2100" spc="-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à</a:t>
            </a:r>
            <a:r>
              <a:rPr sz="2100" spc="-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5" dirty="0">
                <a:solidFill>
                  <a:srgbClr val="333333"/>
                </a:solidFill>
                <a:latin typeface="Trebuchet MS"/>
                <a:cs typeface="Trebuchet MS"/>
              </a:rPr>
              <a:t>être</a:t>
            </a:r>
            <a:r>
              <a:rPr sz="2100" spc="-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25" dirty="0">
                <a:solidFill>
                  <a:srgbClr val="333333"/>
                </a:solidFill>
                <a:latin typeface="Trebuchet MS"/>
                <a:cs typeface="Trebuchet MS"/>
              </a:rPr>
              <a:t>explicite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00" dirty="0">
                <a:solidFill>
                  <a:srgbClr val="333333"/>
                </a:solidFill>
                <a:latin typeface="Trebuchet MS"/>
                <a:cs typeface="Trebuchet MS"/>
              </a:rPr>
              <a:t>et</a:t>
            </a:r>
            <a:r>
              <a:rPr sz="2100" spc="-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toujours</a:t>
            </a:r>
            <a:r>
              <a:rPr sz="2100" spc="-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spécifier</a:t>
            </a:r>
            <a:r>
              <a:rPr sz="2100" spc="-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valeur</a:t>
            </a:r>
            <a:r>
              <a:rPr sz="2100" spc="-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de</a:t>
            </a:r>
            <a:r>
              <a:rPr sz="2100" spc="-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-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275" dirty="0">
                <a:solidFill>
                  <a:srgbClr val="ED2137"/>
                </a:solidFill>
                <a:latin typeface="Tahoma"/>
                <a:cs typeface="Tahoma"/>
              </a:rPr>
              <a:t>politique d'extraction d'images </a:t>
            </a:r>
            <a:r>
              <a:rPr sz="2100" spc="275" dirty="0">
                <a:solidFill>
                  <a:srgbClr val="333333"/>
                </a:solidFill>
                <a:latin typeface="Trebuchet MS"/>
                <a:cs typeface="Trebuchet MS"/>
              </a:rPr>
              <a:t>,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25" dirty="0">
                <a:solidFill>
                  <a:srgbClr val="333333"/>
                </a:solidFill>
                <a:latin typeface="Trebuchet MS"/>
                <a:cs typeface="Trebuchet MS"/>
              </a:rPr>
              <a:t>cela </a:t>
            </a:r>
            <a:r>
              <a:rPr sz="2100" spc="90" dirty="0">
                <a:solidFill>
                  <a:srgbClr val="333333"/>
                </a:solidFill>
                <a:latin typeface="Trebuchet MS"/>
                <a:cs typeface="Trebuchet MS"/>
              </a:rPr>
              <a:t>devrait</a:t>
            </a:r>
            <a:r>
              <a:rPr sz="2100" spc="-7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5" dirty="0">
                <a:solidFill>
                  <a:srgbClr val="333333"/>
                </a:solidFill>
                <a:latin typeface="Trebuchet MS"/>
                <a:cs typeface="Trebuchet MS"/>
              </a:rPr>
              <a:t>être</a:t>
            </a:r>
            <a:r>
              <a:rPr sz="2100" spc="-6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90" dirty="0">
                <a:solidFill>
                  <a:srgbClr val="ED2137"/>
                </a:solidFill>
                <a:latin typeface="Tahoma"/>
                <a:cs typeface="Tahoma"/>
              </a:rPr>
              <a:t>Toujours</a:t>
            </a:r>
            <a:r>
              <a:rPr sz="2100" spc="-85" dirty="0">
                <a:solidFill>
                  <a:srgbClr val="ED2137"/>
                </a:solidFill>
                <a:latin typeface="Tahoma"/>
                <a:cs typeface="Tahoma"/>
              </a:rPr>
              <a:t> </a:t>
            </a:r>
            <a:r>
              <a:rPr sz="2100" spc="90" dirty="0">
                <a:solidFill>
                  <a:srgbClr val="333333"/>
                </a:solidFill>
                <a:latin typeface="Trebuchet MS"/>
                <a:cs typeface="Trebuchet MS"/>
              </a:rPr>
              <a:t>la plupart</a:t>
            </a:r>
            <a:r>
              <a:rPr sz="2100" spc="-6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de</a:t>
            </a:r>
            <a:r>
              <a:rPr sz="2100" spc="-6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-6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20" dirty="0">
                <a:solidFill>
                  <a:srgbClr val="333333"/>
                </a:solidFill>
                <a:latin typeface="Trebuchet MS"/>
                <a:cs typeface="Trebuchet MS"/>
              </a:rPr>
              <a:t>temps</a:t>
            </a:r>
            <a:endParaRPr sz="2100" dirty="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09624" y="2390774"/>
            <a:ext cx="12211050" cy="9525"/>
          </a:xfrm>
          <a:custGeom>
            <a:avLst/>
            <a:gdLst/>
            <a:ahLst/>
            <a:cxnLst/>
            <a:rect l="l" t="t" r="r" b="b"/>
            <a:pathLst>
              <a:path w="12211050" h="9525">
                <a:moveTo>
                  <a:pt x="12211049" y="9524"/>
                </a:moveTo>
                <a:lnTo>
                  <a:pt x="0" y="9524"/>
                </a:lnTo>
                <a:lnTo>
                  <a:pt x="0" y="0"/>
                </a:lnTo>
                <a:lnTo>
                  <a:pt x="12211049" y="0"/>
                </a:lnTo>
                <a:lnTo>
                  <a:pt x="12211049" y="952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809624" y="2390774"/>
            <a:ext cx="12211050" cy="1638300"/>
            <a:chOff x="809624" y="2390774"/>
            <a:chExt cx="12211050" cy="1638300"/>
          </a:xfrm>
        </p:grpSpPr>
        <p:sp>
          <p:nvSpPr>
            <p:cNvPr id="4" name="object 4"/>
            <p:cNvSpPr/>
            <p:nvPr/>
          </p:nvSpPr>
          <p:spPr>
            <a:xfrm>
              <a:off x="809612" y="2390774"/>
              <a:ext cx="12211050" cy="1638300"/>
            </a:xfrm>
            <a:custGeom>
              <a:avLst/>
              <a:gdLst/>
              <a:ahLst/>
              <a:cxnLst/>
              <a:rect l="l" t="t" r="r" b="b"/>
              <a:pathLst>
                <a:path w="12211050" h="1638300">
                  <a:moveTo>
                    <a:pt x="12211050" y="0"/>
                  </a:moveTo>
                  <a:lnTo>
                    <a:pt x="12201525" y="0"/>
                  </a:lnTo>
                  <a:lnTo>
                    <a:pt x="12201525" y="1628775"/>
                  </a:lnTo>
                  <a:lnTo>
                    <a:pt x="0" y="1628775"/>
                  </a:lnTo>
                  <a:lnTo>
                    <a:pt x="0" y="1638300"/>
                  </a:lnTo>
                  <a:lnTo>
                    <a:pt x="12201525" y="1638300"/>
                  </a:lnTo>
                  <a:lnTo>
                    <a:pt x="12211050" y="1638300"/>
                  </a:lnTo>
                  <a:lnTo>
                    <a:pt x="12211050" y="1628775"/>
                  </a:lnTo>
                  <a:lnTo>
                    <a:pt x="12211050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09624" y="2390774"/>
              <a:ext cx="9525" cy="1638300"/>
            </a:xfrm>
            <a:custGeom>
              <a:avLst/>
              <a:gdLst/>
              <a:ahLst/>
              <a:cxnLst/>
              <a:rect l="l" t="t" r="r" b="b"/>
              <a:pathLst>
                <a:path w="9525" h="1638300">
                  <a:moveTo>
                    <a:pt x="0" y="1638299"/>
                  </a:moveTo>
                  <a:lnTo>
                    <a:pt x="0" y="0"/>
                  </a:lnTo>
                  <a:lnTo>
                    <a:pt x="9524" y="9524"/>
                  </a:lnTo>
                  <a:lnTo>
                    <a:pt x="9524" y="1628774"/>
                  </a:lnTo>
                  <a:lnTo>
                    <a:pt x="0" y="1638299"/>
                  </a:lnTo>
                  <a:close/>
                </a:path>
              </a:pathLst>
            </a:custGeom>
            <a:solidFill>
              <a:srgbClr val="ED21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81465" y="2518143"/>
              <a:ext cx="103240" cy="19870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81465" y="3232518"/>
              <a:ext cx="103240" cy="198704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796924" y="571563"/>
            <a:ext cx="9242425" cy="109004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65" dirty="0"/>
              <a:t>CRÉER</a:t>
            </a:r>
            <a:r>
              <a:rPr spc="-80" dirty="0"/>
              <a:t> </a:t>
            </a:r>
            <a:r>
              <a:rPr spc="75" dirty="0"/>
              <a:t>UN</a:t>
            </a:r>
            <a:r>
              <a:rPr spc="-100" dirty="0"/>
              <a:t> </a:t>
            </a:r>
            <a:r>
              <a:rPr lang="fr-FR" dirty="0"/>
              <a:t>POD</a:t>
            </a:r>
            <a:r>
              <a:rPr spc="-85" dirty="0"/>
              <a:t> </a:t>
            </a:r>
            <a:r>
              <a:rPr dirty="0"/>
              <a:t>DEPUIS</a:t>
            </a:r>
            <a:r>
              <a:rPr spc="-90" dirty="0"/>
              <a:t> </a:t>
            </a:r>
            <a:r>
              <a:rPr spc="75" dirty="0"/>
              <a:t>UN</a:t>
            </a:r>
            <a:r>
              <a:rPr spc="-85" dirty="0"/>
              <a:t> </a:t>
            </a:r>
            <a:r>
              <a:rPr spc="-45" dirty="0"/>
              <a:t>DESCRIPTION</a:t>
            </a:r>
            <a:r>
              <a:rPr spc="-90" dirty="0"/>
              <a:t> </a:t>
            </a:r>
            <a:r>
              <a:rPr spc="-60" dirty="0"/>
              <a:t>DÉPOSER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796924" y="1503091"/>
            <a:ext cx="11492230" cy="2271776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ts val="2440"/>
              </a:lnSpc>
              <a:spcBef>
                <a:spcPts val="115"/>
              </a:spcBef>
              <a:tabLst>
                <a:tab pos="10676255" algn="l"/>
              </a:tabLst>
            </a:pP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À</a:t>
            </a:r>
            <a:r>
              <a:rPr sz="2100" spc="-7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créer</a:t>
            </a:r>
            <a:r>
              <a:rPr sz="2100" spc="-6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5" dirty="0">
                <a:solidFill>
                  <a:srgbClr val="333333"/>
                </a:solidFill>
                <a:latin typeface="Trebuchet MS"/>
                <a:cs typeface="Trebuchet MS"/>
              </a:rPr>
              <a:t>un</a:t>
            </a:r>
            <a:r>
              <a:rPr sz="2100" spc="-7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lang="fr-FR" sz="2100" spc="100" dirty="0">
                <a:solidFill>
                  <a:srgbClr val="333333"/>
                </a:solidFill>
                <a:latin typeface="Trebuchet MS"/>
                <a:cs typeface="Trebuchet MS"/>
              </a:rPr>
              <a:t>POD</a:t>
            </a:r>
            <a:r>
              <a:rPr sz="2100" spc="-7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dans</a:t>
            </a:r>
            <a:r>
              <a:rPr sz="2100" spc="-6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5" dirty="0">
                <a:solidFill>
                  <a:srgbClr val="333333"/>
                </a:solidFill>
                <a:latin typeface="Trebuchet MS"/>
                <a:cs typeface="Trebuchet MS"/>
              </a:rPr>
              <a:t>un</a:t>
            </a:r>
            <a:r>
              <a:rPr sz="2100" spc="-7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50" i="1" spc="-30" dirty="0">
                <a:solidFill>
                  <a:srgbClr val="ED2137"/>
                </a:solidFill>
                <a:latin typeface="Trebuchet MS"/>
                <a:cs typeface="Trebuchet MS"/>
              </a:rPr>
              <a:t>déclaratif</a:t>
            </a:r>
            <a:r>
              <a:rPr sz="2150" i="1" spc="-80" dirty="0">
                <a:solidFill>
                  <a:srgbClr val="ED2137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chemin</a:t>
            </a:r>
            <a:r>
              <a:rPr sz="2100" spc="-7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(vrai</a:t>
            </a:r>
            <a:r>
              <a:rPr sz="2100" spc="-6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pour</a:t>
            </a:r>
            <a:r>
              <a:rPr sz="2100" spc="-7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0" dirty="0">
                <a:solidFill>
                  <a:srgbClr val="333333"/>
                </a:solidFill>
                <a:latin typeface="Trebuchet MS"/>
                <a:cs typeface="Trebuchet MS"/>
              </a:rPr>
              <a:t>autre</a:t>
            </a:r>
            <a:r>
              <a:rPr sz="2100" spc="-6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0" dirty="0">
                <a:solidFill>
                  <a:srgbClr val="333333"/>
                </a:solidFill>
                <a:latin typeface="Trebuchet MS"/>
                <a:cs typeface="Trebuchet MS"/>
              </a:rPr>
              <a:t>ressource</a:t>
            </a:r>
            <a:r>
              <a:rPr sz="2100" spc="-7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25" dirty="0">
                <a:solidFill>
                  <a:srgbClr val="333333"/>
                </a:solidFill>
                <a:latin typeface="Trebuchet MS"/>
                <a:cs typeface="Trebuchet MS"/>
              </a:rPr>
              <a:t>types),</a:t>
            </a:r>
            <a:r>
              <a:rPr sz="2100" spc="-6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05" dirty="0">
                <a:solidFill>
                  <a:srgbClr val="333333"/>
                </a:solidFill>
                <a:latin typeface="Trebuchet MS"/>
                <a:cs typeface="Trebuchet MS"/>
              </a:rPr>
              <a:t>utiliser</a:t>
            </a:r>
            <a:r>
              <a:rPr sz="2100" spc="-7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-6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300" dirty="0">
                <a:solidFill>
                  <a:srgbClr val="ED2137"/>
                </a:solidFill>
                <a:latin typeface="Tahoma"/>
                <a:cs typeface="Tahoma"/>
              </a:rPr>
              <a:t>kubectl</a:t>
            </a:r>
            <a:r>
              <a:rPr sz="2100" dirty="0">
                <a:solidFill>
                  <a:srgbClr val="ED2137"/>
                </a:solidFill>
                <a:latin typeface="Tahoma"/>
                <a:cs typeface="Tahoma"/>
              </a:rPr>
              <a:t> </a:t>
            </a:r>
            <a:r>
              <a:rPr sz="2100" spc="254" dirty="0">
                <a:solidFill>
                  <a:srgbClr val="ED2137"/>
                </a:solidFill>
                <a:latin typeface="Tahoma"/>
                <a:cs typeface="Tahoma"/>
              </a:rPr>
              <a:t>appliquer</a:t>
            </a:r>
            <a:endParaRPr sz="2100" dirty="0">
              <a:latin typeface="Tahoma"/>
              <a:cs typeface="Tahoma"/>
            </a:endParaRPr>
          </a:p>
          <a:p>
            <a:pPr marL="12700">
              <a:lnSpc>
                <a:spcPts val="2380"/>
              </a:lnSpc>
            </a:pPr>
            <a:r>
              <a:rPr sz="2100" spc="114" dirty="0">
                <a:solidFill>
                  <a:srgbClr val="333333"/>
                </a:solidFill>
                <a:latin typeface="Trebuchet MS"/>
                <a:cs typeface="Trebuchet MS"/>
              </a:rPr>
              <a:t>commande</a:t>
            </a:r>
            <a:r>
              <a:rPr sz="2100" spc="-6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avec</a:t>
            </a:r>
            <a:r>
              <a:rPr sz="2100" spc="-6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-6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254" dirty="0">
                <a:solidFill>
                  <a:srgbClr val="ED2137"/>
                </a:solidFill>
                <a:latin typeface="Tahoma"/>
                <a:cs typeface="Tahoma"/>
              </a:rPr>
              <a:t>-- </a:t>
            </a:r>
            <a:r>
              <a:rPr sz="2100" spc="330" dirty="0">
                <a:solidFill>
                  <a:srgbClr val="ED2137"/>
                </a:solidFill>
                <a:latin typeface="Tahoma"/>
                <a:cs typeface="Tahoma"/>
              </a:rPr>
              <a:t>nom de fichier</a:t>
            </a:r>
            <a:r>
              <a:rPr sz="2100" spc="-80" dirty="0">
                <a:solidFill>
                  <a:srgbClr val="ED2137"/>
                </a:solidFill>
                <a:latin typeface="Tahoma"/>
                <a:cs typeface="Tahoma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(ou</a:t>
            </a:r>
            <a:r>
              <a:rPr sz="2100" spc="-6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85" dirty="0">
                <a:solidFill>
                  <a:srgbClr val="ED2137"/>
                </a:solidFill>
                <a:latin typeface="Tahoma"/>
                <a:cs typeface="Tahoma"/>
              </a:rPr>
              <a:t>- </a:t>
            </a:r>
            <a:r>
              <a:rPr sz="2100" spc="170" dirty="0">
                <a:solidFill>
                  <a:srgbClr val="ED2137"/>
                </a:solidFill>
                <a:latin typeface="Tahoma"/>
                <a:cs typeface="Tahoma"/>
              </a:rPr>
              <a:t>f </a:t>
            </a:r>
            <a:r>
              <a:rPr sz="2100" spc="170" dirty="0">
                <a:solidFill>
                  <a:srgbClr val="333333"/>
                </a:solidFill>
                <a:latin typeface="Trebuchet MS"/>
                <a:cs typeface="Trebuchet MS"/>
              </a:rPr>
              <a:t>)</a:t>
            </a:r>
            <a:r>
              <a:rPr sz="2100" spc="-6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0" dirty="0">
                <a:solidFill>
                  <a:srgbClr val="333333"/>
                </a:solidFill>
                <a:latin typeface="Trebuchet MS"/>
                <a:cs typeface="Trebuchet MS"/>
              </a:rPr>
              <a:t>option</a:t>
            </a:r>
            <a:endParaRPr sz="2100" dirty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34"/>
              </a:spcBef>
            </a:pPr>
            <a:endParaRPr sz="2100" dirty="0">
              <a:latin typeface="Trebuchet MS"/>
              <a:cs typeface="Trebuchet MS"/>
            </a:endParaRPr>
          </a:p>
          <a:p>
            <a:pPr marL="164465" marR="5767705" indent="252095">
              <a:lnSpc>
                <a:spcPts val="1880"/>
              </a:lnSpc>
            </a:pPr>
            <a:r>
              <a:rPr sz="1650" spc="245" dirty="0">
                <a:latin typeface="Tahoma"/>
                <a:cs typeface="Tahoma"/>
              </a:rPr>
              <a:t>kubectl</a:t>
            </a:r>
            <a:r>
              <a:rPr sz="1650" spc="495" dirty="0">
                <a:latin typeface="Tahoma"/>
                <a:cs typeface="Tahoma"/>
              </a:rPr>
              <a:t> </a:t>
            </a:r>
            <a:r>
              <a:rPr sz="1650" spc="204" dirty="0">
                <a:latin typeface="Tahoma"/>
                <a:cs typeface="Tahoma"/>
              </a:rPr>
              <a:t>appliquer</a:t>
            </a:r>
            <a:r>
              <a:rPr sz="1650" spc="495" dirty="0">
                <a:latin typeface="Tahoma"/>
                <a:cs typeface="Tahoma"/>
              </a:rPr>
              <a:t> </a:t>
            </a:r>
            <a:r>
              <a:rPr sz="1650" spc="200" dirty="0">
                <a:solidFill>
                  <a:srgbClr val="ED9900"/>
                </a:solidFill>
                <a:latin typeface="Tahoma"/>
                <a:cs typeface="Tahoma"/>
              </a:rPr>
              <a:t>-- </a:t>
            </a:r>
            <a:r>
              <a:rPr sz="1650" spc="260" dirty="0">
                <a:solidFill>
                  <a:srgbClr val="ED9900"/>
                </a:solidFill>
                <a:latin typeface="Tahoma"/>
                <a:cs typeface="Tahoma"/>
              </a:rPr>
              <a:t>nom de fichier</a:t>
            </a:r>
            <a:r>
              <a:rPr sz="1650" spc="-10" dirty="0">
                <a:solidFill>
                  <a:srgbClr val="ED9900"/>
                </a:solidFill>
                <a:latin typeface="Tahoma"/>
                <a:cs typeface="Tahoma"/>
              </a:rPr>
              <a:t>  </a:t>
            </a:r>
            <a:r>
              <a:rPr sz="1650" spc="280" dirty="0">
                <a:latin typeface="Tahoma"/>
                <a:cs typeface="Tahoma"/>
              </a:rPr>
              <a:t>pod- </a:t>
            </a:r>
            <a:r>
              <a:rPr sz="1650" spc="270" dirty="0">
                <a:latin typeface="Tahoma"/>
                <a:cs typeface="Tahoma"/>
              </a:rPr>
              <a:t>from- </a:t>
            </a:r>
            <a:r>
              <a:rPr sz="1650" spc="210" dirty="0">
                <a:latin typeface="Tahoma"/>
                <a:cs typeface="Tahoma"/>
              </a:rPr>
              <a:t>file.yml </a:t>
            </a:r>
            <a:r>
              <a:rPr sz="1650" spc="240" dirty="0">
                <a:latin typeface="Tahoma"/>
                <a:cs typeface="Tahoma"/>
              </a:rPr>
              <a:t>pod/k8s- </a:t>
            </a:r>
            <a:r>
              <a:rPr sz="1650" spc="210" dirty="0">
                <a:latin typeface="Tahoma"/>
                <a:cs typeface="Tahoma"/>
              </a:rPr>
              <a:t>règlez</a:t>
            </a:r>
            <a:r>
              <a:rPr sz="1650" spc="470" dirty="0">
                <a:latin typeface="Tahoma"/>
                <a:cs typeface="Tahoma"/>
              </a:rPr>
              <a:t> </a:t>
            </a:r>
            <a:r>
              <a:rPr sz="1650" spc="204" dirty="0">
                <a:latin typeface="Tahoma"/>
                <a:cs typeface="Tahoma"/>
              </a:rPr>
              <a:t>créé</a:t>
            </a:r>
            <a:endParaRPr sz="1650" dirty="0">
              <a:latin typeface="Tahoma"/>
              <a:cs typeface="Tahoma"/>
            </a:endParaRPr>
          </a:p>
          <a:p>
            <a:pPr marL="417195">
              <a:lnSpc>
                <a:spcPct val="100000"/>
              </a:lnSpc>
              <a:spcBef>
                <a:spcPts val="1720"/>
              </a:spcBef>
            </a:pPr>
            <a:r>
              <a:rPr sz="1650" spc="245" dirty="0">
                <a:latin typeface="Tahoma"/>
                <a:cs typeface="Tahoma"/>
              </a:rPr>
              <a:t>kubectl</a:t>
            </a:r>
            <a:r>
              <a:rPr sz="1650" spc="475" dirty="0">
                <a:latin typeface="Tahoma"/>
                <a:cs typeface="Tahoma"/>
              </a:rPr>
              <a:t> </a:t>
            </a:r>
            <a:r>
              <a:rPr sz="1650" spc="215" dirty="0" err="1">
                <a:latin typeface="Tahoma"/>
                <a:cs typeface="Tahoma"/>
              </a:rPr>
              <a:t>obtenir</a:t>
            </a:r>
            <a:r>
              <a:rPr sz="1650" spc="475" dirty="0">
                <a:latin typeface="Tahoma"/>
                <a:cs typeface="Tahoma"/>
              </a:rPr>
              <a:t> </a:t>
            </a:r>
            <a:r>
              <a:rPr lang="fr-FR" sz="1650" spc="80" dirty="0">
                <a:latin typeface="Tahoma"/>
                <a:cs typeface="Tahoma"/>
              </a:rPr>
              <a:t>POD</a:t>
            </a:r>
            <a:r>
              <a:rPr sz="1650" spc="475" dirty="0">
                <a:latin typeface="Tahoma"/>
                <a:cs typeface="Tahoma"/>
              </a:rPr>
              <a:t> </a:t>
            </a:r>
            <a:r>
              <a:rPr sz="1650" spc="275" dirty="0">
                <a:latin typeface="Tahoma"/>
                <a:cs typeface="Tahoma"/>
              </a:rPr>
              <a:t>k8s- </a:t>
            </a:r>
            <a:r>
              <a:rPr sz="1650" spc="240" dirty="0">
                <a:latin typeface="Tahoma"/>
                <a:cs typeface="Tahoma"/>
              </a:rPr>
              <a:t>règne</a:t>
            </a:r>
            <a:endParaRPr sz="1650" dirty="0">
              <a:latin typeface="Tahoma"/>
              <a:cs typeface="Tahoma"/>
            </a:endParaRPr>
          </a:p>
        </p:txBody>
      </p:sp>
      <p:graphicFrame>
        <p:nvGraphicFramePr>
          <p:cNvPr id="10" name="object 10"/>
          <p:cNvGraphicFramePr>
            <a:graphicFrameLocks noGrp="1"/>
          </p:cNvGraphicFramePr>
          <p:nvPr/>
        </p:nvGraphicFramePr>
        <p:xfrm>
          <a:off x="930275" y="3444040"/>
          <a:ext cx="5866129" cy="1143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563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353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87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87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9943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40665">
                <a:tc>
                  <a:txBody>
                    <a:bodyPr/>
                    <a:lstStyle/>
                    <a:p>
                      <a:pPr marL="31750">
                        <a:lnSpc>
                          <a:spcPts val="1800"/>
                        </a:lnSpc>
                      </a:pPr>
                      <a:r>
                        <a:rPr sz="1650" spc="-20" dirty="0">
                          <a:latin typeface="Tahoma"/>
                          <a:cs typeface="Tahoma"/>
                        </a:rPr>
                        <a:t>NOM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89230">
                        <a:lnSpc>
                          <a:spcPts val="1800"/>
                        </a:lnSpc>
                      </a:pPr>
                      <a:r>
                        <a:rPr sz="1650" spc="-10" dirty="0">
                          <a:latin typeface="Tahoma"/>
                          <a:cs typeface="Tahoma"/>
                        </a:rPr>
                        <a:t>PRÊT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14960">
                        <a:lnSpc>
                          <a:spcPts val="1800"/>
                        </a:lnSpc>
                      </a:pPr>
                      <a:r>
                        <a:rPr sz="1650" spc="-10" dirty="0">
                          <a:latin typeface="Tahoma"/>
                          <a:cs typeface="Tahoma"/>
                        </a:rPr>
                        <a:t>STATUT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89230">
                        <a:lnSpc>
                          <a:spcPts val="1800"/>
                        </a:lnSpc>
                      </a:pPr>
                      <a:r>
                        <a:rPr sz="1650" spc="-10" dirty="0">
                          <a:latin typeface="Tahoma"/>
                          <a:cs typeface="Tahoma"/>
                        </a:rPr>
                        <a:t>REDÉMARRAGES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1800"/>
                        </a:lnSpc>
                      </a:pPr>
                      <a:r>
                        <a:rPr sz="1650" spc="-25" dirty="0">
                          <a:latin typeface="Tahoma"/>
                          <a:cs typeface="Tahoma"/>
                        </a:rPr>
                        <a:t>ÂGE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9090">
                <a:tc>
                  <a:txBody>
                    <a:bodyPr/>
                    <a:lstStyle/>
                    <a:p>
                      <a:pPr marL="31750">
                        <a:lnSpc>
                          <a:spcPts val="1839"/>
                        </a:lnSpc>
                      </a:pPr>
                      <a:r>
                        <a:rPr sz="1650" spc="275" dirty="0">
                          <a:latin typeface="Tahoma"/>
                          <a:cs typeface="Tahoma"/>
                        </a:rPr>
                        <a:t>k8s- </a:t>
                      </a:r>
                      <a:r>
                        <a:rPr sz="1650" spc="240" dirty="0">
                          <a:latin typeface="Tahoma"/>
                          <a:cs typeface="Tahoma"/>
                        </a:rPr>
                        <a:t>règne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89230">
                        <a:lnSpc>
                          <a:spcPts val="1839"/>
                        </a:lnSpc>
                      </a:pPr>
                      <a:r>
                        <a:rPr sz="1650" spc="150" dirty="0">
                          <a:latin typeface="Tahoma"/>
                          <a:cs typeface="Tahoma"/>
                        </a:rPr>
                        <a:t>1/1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14960">
                        <a:lnSpc>
                          <a:spcPts val="1839"/>
                        </a:lnSpc>
                      </a:pPr>
                      <a:r>
                        <a:rPr sz="1650" spc="114" dirty="0">
                          <a:latin typeface="Tahoma"/>
                          <a:cs typeface="Tahoma"/>
                        </a:rPr>
                        <a:t>En cours d'exécution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89230">
                        <a:lnSpc>
                          <a:spcPts val="1839"/>
                        </a:lnSpc>
                      </a:pPr>
                      <a:r>
                        <a:rPr sz="1650" spc="40" dirty="0">
                          <a:latin typeface="Tahoma"/>
                          <a:cs typeface="Tahoma"/>
                        </a:rPr>
                        <a:t>0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1839"/>
                        </a:lnSpc>
                      </a:pPr>
                      <a:r>
                        <a:rPr sz="1650" spc="114" dirty="0">
                          <a:latin typeface="Tahoma"/>
                          <a:cs typeface="Tahoma"/>
                        </a:rPr>
                        <a:t>11 ans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09624" y="2085974"/>
            <a:ext cx="12211050" cy="9525"/>
          </a:xfrm>
          <a:custGeom>
            <a:avLst/>
            <a:gdLst/>
            <a:ahLst/>
            <a:cxnLst/>
            <a:rect l="l" t="t" r="r" b="b"/>
            <a:pathLst>
              <a:path w="12211050" h="9525">
                <a:moveTo>
                  <a:pt x="12211049" y="9524"/>
                </a:moveTo>
                <a:lnTo>
                  <a:pt x="0" y="9524"/>
                </a:lnTo>
                <a:lnTo>
                  <a:pt x="0" y="0"/>
                </a:lnTo>
                <a:lnTo>
                  <a:pt x="12211049" y="0"/>
                </a:lnTo>
                <a:lnTo>
                  <a:pt x="12211049" y="952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809624" y="2085974"/>
            <a:ext cx="12211050" cy="4495800"/>
            <a:chOff x="809624" y="2085974"/>
            <a:chExt cx="12211050" cy="4495800"/>
          </a:xfrm>
        </p:grpSpPr>
        <p:sp>
          <p:nvSpPr>
            <p:cNvPr id="4" name="object 4"/>
            <p:cNvSpPr/>
            <p:nvPr/>
          </p:nvSpPr>
          <p:spPr>
            <a:xfrm>
              <a:off x="809612" y="2085974"/>
              <a:ext cx="12211050" cy="4495800"/>
            </a:xfrm>
            <a:custGeom>
              <a:avLst/>
              <a:gdLst/>
              <a:ahLst/>
              <a:cxnLst/>
              <a:rect l="l" t="t" r="r" b="b"/>
              <a:pathLst>
                <a:path w="12211050" h="4495800">
                  <a:moveTo>
                    <a:pt x="12211050" y="0"/>
                  </a:moveTo>
                  <a:lnTo>
                    <a:pt x="12201525" y="0"/>
                  </a:lnTo>
                  <a:lnTo>
                    <a:pt x="12201525" y="4486275"/>
                  </a:lnTo>
                  <a:lnTo>
                    <a:pt x="0" y="4486275"/>
                  </a:lnTo>
                  <a:lnTo>
                    <a:pt x="0" y="4495800"/>
                  </a:lnTo>
                  <a:lnTo>
                    <a:pt x="12201525" y="4495800"/>
                  </a:lnTo>
                  <a:lnTo>
                    <a:pt x="12211050" y="4495800"/>
                  </a:lnTo>
                  <a:lnTo>
                    <a:pt x="12211050" y="4486275"/>
                  </a:lnTo>
                  <a:lnTo>
                    <a:pt x="12211050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09624" y="2085974"/>
              <a:ext cx="9525" cy="4495800"/>
            </a:xfrm>
            <a:custGeom>
              <a:avLst/>
              <a:gdLst/>
              <a:ahLst/>
              <a:cxnLst/>
              <a:rect l="l" t="t" r="r" b="b"/>
              <a:pathLst>
                <a:path w="9525" h="4495800">
                  <a:moveTo>
                    <a:pt x="0" y="4495799"/>
                  </a:moveTo>
                  <a:lnTo>
                    <a:pt x="0" y="0"/>
                  </a:lnTo>
                  <a:lnTo>
                    <a:pt x="9524" y="9524"/>
                  </a:lnTo>
                  <a:lnTo>
                    <a:pt x="9524" y="4486274"/>
                  </a:lnTo>
                  <a:lnTo>
                    <a:pt x="0" y="4495799"/>
                  </a:lnTo>
                  <a:close/>
                </a:path>
              </a:pathLst>
            </a:custGeom>
            <a:solidFill>
              <a:srgbClr val="ED21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0" dirty="0"/>
              <a:t>MULTIPLE</a:t>
            </a:r>
            <a:r>
              <a:rPr spc="-545" dirty="0"/>
              <a:t>​</a:t>
            </a:r>
            <a:r>
              <a:rPr spc="-50" dirty="0"/>
              <a:t>​</a:t>
            </a:r>
            <a:r>
              <a:rPr spc="-55" dirty="0"/>
              <a:t>​</a:t>
            </a:r>
            <a:r>
              <a:rPr spc="-45" dirty="0"/>
              <a:t>​</a:t>
            </a:r>
            <a:r>
              <a:rPr spc="-65" dirty="0"/>
              <a:t> </a:t>
            </a:r>
            <a:r>
              <a:rPr spc="-135" dirty="0"/>
              <a:t>RESSOURCES</a:t>
            </a:r>
            <a:r>
              <a:rPr spc="-60" dirty="0"/>
              <a:t> </a:t>
            </a:r>
            <a:r>
              <a:rPr dirty="0"/>
              <a:t>DANS</a:t>
            </a:r>
            <a:r>
              <a:rPr spc="-65" dirty="0"/>
              <a:t> </a:t>
            </a:r>
            <a:r>
              <a:rPr spc="75" dirty="0"/>
              <a:t>UN</a:t>
            </a:r>
            <a:r>
              <a:rPr spc="-60" dirty="0"/>
              <a:t> </a:t>
            </a:r>
            <a:r>
              <a:rPr spc="-95" dirty="0"/>
              <a:t>CÉLIBATAIRE</a:t>
            </a:r>
            <a:r>
              <a:rPr spc="-65" dirty="0"/>
              <a:t> </a:t>
            </a:r>
            <a:r>
              <a:rPr spc="-130" dirty="0"/>
              <a:t>DÉPOSER</a:t>
            </a:r>
            <a:r>
              <a:rPr spc="-60" dirty="0"/>
              <a:t> </a:t>
            </a:r>
            <a:r>
              <a:rPr spc="85" dirty="0"/>
              <a:t>(1/2)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796924" y="1511300"/>
            <a:ext cx="12214225" cy="49726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Il</a:t>
            </a:r>
            <a:r>
              <a:rPr sz="2100" spc="-3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est</a:t>
            </a:r>
            <a:r>
              <a:rPr sz="2100" spc="-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5" dirty="0">
                <a:solidFill>
                  <a:srgbClr val="333333"/>
                </a:solidFill>
                <a:latin typeface="Trebuchet MS"/>
                <a:cs typeface="Trebuchet MS"/>
              </a:rPr>
              <a:t>possible</a:t>
            </a:r>
            <a:r>
              <a:rPr sz="2100" spc="-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à</a:t>
            </a:r>
            <a:r>
              <a:rPr sz="2100" spc="-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décrire</a:t>
            </a:r>
            <a:r>
              <a:rPr sz="2100" spc="-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plusieurs</a:t>
            </a:r>
            <a:r>
              <a:rPr sz="2100" spc="-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5" dirty="0">
                <a:solidFill>
                  <a:srgbClr val="333333"/>
                </a:solidFill>
                <a:latin typeface="Trebuchet MS"/>
                <a:cs typeface="Trebuchet MS"/>
              </a:rPr>
              <a:t>ressources</a:t>
            </a:r>
            <a:r>
              <a:rPr sz="2100" spc="-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20" dirty="0">
                <a:solidFill>
                  <a:srgbClr val="333333"/>
                </a:solidFill>
                <a:latin typeface="Trebuchet MS"/>
                <a:cs typeface="Trebuchet MS"/>
              </a:rPr>
              <a:t>(de</a:t>
            </a:r>
            <a:r>
              <a:rPr sz="2100" spc="-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différent</a:t>
            </a:r>
            <a:r>
              <a:rPr sz="2100" spc="-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taper</a:t>
            </a:r>
            <a:r>
              <a:rPr sz="2100" spc="-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85" dirty="0">
                <a:solidFill>
                  <a:srgbClr val="333333"/>
                </a:solidFill>
                <a:latin typeface="Trebuchet MS"/>
                <a:cs typeface="Trebuchet MS"/>
              </a:rPr>
              <a:t>ou</a:t>
            </a:r>
            <a:r>
              <a:rPr sz="2100" spc="-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pas)</a:t>
            </a:r>
            <a:r>
              <a:rPr sz="2100" spc="-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dans</a:t>
            </a:r>
            <a:r>
              <a:rPr sz="2100" spc="-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5" dirty="0">
                <a:solidFill>
                  <a:srgbClr val="333333"/>
                </a:solidFill>
                <a:latin typeface="Trebuchet MS"/>
                <a:cs typeface="Trebuchet MS"/>
              </a:rPr>
              <a:t>un</a:t>
            </a:r>
            <a:r>
              <a:rPr sz="2100" spc="-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célibataire</a:t>
            </a:r>
            <a:r>
              <a:rPr sz="2100" spc="-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20" dirty="0">
                <a:solidFill>
                  <a:srgbClr val="333333"/>
                </a:solidFill>
                <a:latin typeface="Trebuchet MS"/>
                <a:cs typeface="Trebuchet MS"/>
              </a:rPr>
              <a:t>déposer</a:t>
            </a:r>
            <a:endParaRPr sz="21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40"/>
              </a:spcBef>
            </a:pPr>
            <a:endParaRPr sz="2100">
              <a:latin typeface="Trebuchet MS"/>
              <a:cs typeface="Trebuchet MS"/>
            </a:endParaRPr>
          </a:p>
          <a:p>
            <a:pPr marL="164465">
              <a:lnSpc>
                <a:spcPts val="1925"/>
              </a:lnSpc>
            </a:pPr>
            <a:r>
              <a:rPr sz="1650" spc="390" dirty="0">
                <a:solidFill>
                  <a:srgbClr val="999999"/>
                </a:solidFill>
                <a:latin typeface="Tahoma"/>
                <a:cs typeface="Tahoma"/>
              </a:rPr>
              <a:t>-- </a:t>
            </a:r>
            <a:r>
              <a:rPr sz="1650" spc="340" dirty="0">
                <a:solidFill>
                  <a:srgbClr val="999999"/>
                </a:solidFill>
                <a:latin typeface="Tahoma"/>
                <a:cs typeface="Tahoma"/>
              </a:rPr>
              <a:t>-</a:t>
            </a:r>
            <a:endParaRPr sz="1650">
              <a:latin typeface="Tahoma"/>
              <a:cs typeface="Tahoma"/>
            </a:endParaRPr>
          </a:p>
          <a:p>
            <a:pPr marL="164465" marR="10274935">
              <a:lnSpc>
                <a:spcPts val="1880"/>
              </a:lnSpc>
              <a:spcBef>
                <a:spcPts val="95"/>
              </a:spcBef>
            </a:pPr>
            <a:r>
              <a:rPr sz="1650" spc="245" dirty="0">
                <a:solidFill>
                  <a:srgbClr val="0077AA"/>
                </a:solidFill>
                <a:latin typeface="Tahoma"/>
                <a:cs typeface="Tahoma"/>
              </a:rPr>
              <a:t>apiVersion </a:t>
            </a:r>
            <a:r>
              <a:rPr sz="1650" spc="245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dirty="0">
                <a:solidFill>
                  <a:srgbClr val="999999"/>
                </a:solidFill>
                <a:latin typeface="Tahoma"/>
                <a:cs typeface="Tahoma"/>
              </a:rPr>
              <a:t>  </a:t>
            </a:r>
            <a:r>
              <a:rPr sz="1650" spc="100" dirty="0">
                <a:latin typeface="Tahoma"/>
                <a:cs typeface="Tahoma"/>
              </a:rPr>
              <a:t>v1 </a:t>
            </a:r>
            <a:r>
              <a:rPr sz="1650" spc="260" dirty="0">
                <a:solidFill>
                  <a:srgbClr val="0077AA"/>
                </a:solidFill>
                <a:latin typeface="Tahoma"/>
                <a:cs typeface="Tahoma"/>
              </a:rPr>
              <a:t>type </a:t>
            </a:r>
            <a:r>
              <a:rPr sz="1650" spc="260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spc="484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650" spc="155" dirty="0">
                <a:solidFill>
                  <a:srgbClr val="0077AA"/>
                </a:solidFill>
                <a:latin typeface="Tahoma"/>
                <a:cs typeface="Tahoma"/>
              </a:rPr>
              <a:t>Métadonnées </a:t>
            </a:r>
            <a:r>
              <a:rPr sz="1650" spc="55" dirty="0">
                <a:latin typeface="Tahoma"/>
                <a:cs typeface="Tahoma"/>
              </a:rPr>
              <a:t>du pod </a:t>
            </a:r>
            <a:r>
              <a:rPr sz="1650" spc="155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endParaRPr sz="1650">
              <a:latin typeface="Tahoma"/>
              <a:cs typeface="Tahoma"/>
            </a:endParaRPr>
          </a:p>
          <a:p>
            <a:pPr marL="417195">
              <a:lnSpc>
                <a:spcPts val="1764"/>
              </a:lnSpc>
            </a:pPr>
            <a:r>
              <a:rPr sz="1650" spc="60" dirty="0">
                <a:solidFill>
                  <a:srgbClr val="0077AA"/>
                </a:solidFill>
                <a:latin typeface="Tahoma"/>
                <a:cs typeface="Tahoma"/>
              </a:rPr>
              <a:t>nom </a:t>
            </a:r>
            <a:r>
              <a:rPr sz="1650" spc="60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spc="-5" dirty="0">
                <a:solidFill>
                  <a:srgbClr val="999999"/>
                </a:solidFill>
                <a:latin typeface="Tahoma"/>
                <a:cs typeface="Tahoma"/>
              </a:rPr>
              <a:t>  </a:t>
            </a:r>
            <a:r>
              <a:rPr sz="1650" spc="425" dirty="0">
                <a:latin typeface="Tahoma"/>
                <a:cs typeface="Tahoma"/>
              </a:rPr>
              <a:t>premier </a:t>
            </a:r>
            <a:r>
              <a:rPr sz="1650" spc="425" dirty="0">
                <a:solidFill>
                  <a:srgbClr val="999999"/>
                </a:solidFill>
                <a:latin typeface="Tahoma"/>
                <a:cs typeface="Tahoma"/>
              </a:rPr>
              <a:t>- </a:t>
            </a:r>
            <a:r>
              <a:rPr sz="1650" spc="315" dirty="0">
                <a:latin typeface="Tahoma"/>
                <a:cs typeface="Tahoma"/>
              </a:rPr>
              <a:t>de </a:t>
            </a:r>
            <a:r>
              <a:rPr sz="1650" spc="315" dirty="0">
                <a:solidFill>
                  <a:srgbClr val="999999"/>
                </a:solidFill>
                <a:latin typeface="Tahoma"/>
                <a:cs typeface="Tahoma"/>
              </a:rPr>
              <a:t>- </a:t>
            </a:r>
            <a:r>
              <a:rPr sz="1650" spc="70" dirty="0">
                <a:latin typeface="Tahoma"/>
                <a:cs typeface="Tahoma"/>
              </a:rPr>
              <a:t>deux</a:t>
            </a:r>
            <a:endParaRPr sz="1650">
              <a:latin typeface="Tahoma"/>
              <a:cs typeface="Tahoma"/>
            </a:endParaRPr>
          </a:p>
          <a:p>
            <a:pPr marL="164465">
              <a:lnSpc>
                <a:spcPts val="1875"/>
              </a:lnSpc>
            </a:pPr>
            <a:r>
              <a:rPr sz="1650" spc="204" dirty="0">
                <a:solidFill>
                  <a:srgbClr val="0077AA"/>
                </a:solidFill>
                <a:latin typeface="Tahoma"/>
                <a:cs typeface="Tahoma"/>
              </a:rPr>
              <a:t>spécification </a:t>
            </a:r>
            <a:r>
              <a:rPr sz="1650" spc="204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endParaRPr sz="1650">
              <a:latin typeface="Tahoma"/>
              <a:cs typeface="Tahoma"/>
            </a:endParaRPr>
          </a:p>
          <a:p>
            <a:pPr marL="417195">
              <a:lnSpc>
                <a:spcPts val="1875"/>
              </a:lnSpc>
            </a:pPr>
            <a:r>
              <a:rPr sz="1650" spc="245" dirty="0">
                <a:solidFill>
                  <a:srgbClr val="0077AA"/>
                </a:solidFill>
                <a:latin typeface="Tahoma"/>
                <a:cs typeface="Tahoma"/>
              </a:rPr>
              <a:t>conteneurs </a:t>
            </a:r>
            <a:r>
              <a:rPr sz="1650" spc="245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endParaRPr sz="1650">
              <a:latin typeface="Tahoma"/>
              <a:cs typeface="Tahoma"/>
            </a:endParaRPr>
          </a:p>
          <a:p>
            <a:pPr marL="920115" indent="-250825">
              <a:lnSpc>
                <a:spcPts val="1875"/>
              </a:lnSpc>
              <a:buClr>
                <a:srgbClr val="999999"/>
              </a:buClr>
              <a:buChar char="-"/>
              <a:tabLst>
                <a:tab pos="920115" algn="l"/>
              </a:tabLst>
            </a:pPr>
            <a:r>
              <a:rPr sz="1650" spc="155" dirty="0">
                <a:solidFill>
                  <a:srgbClr val="0077AA"/>
                </a:solidFill>
                <a:latin typeface="Tahoma"/>
                <a:cs typeface="Tahoma"/>
              </a:rPr>
              <a:t>image </a:t>
            </a:r>
            <a:r>
              <a:rPr sz="1650" spc="155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spc="470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650" spc="240" dirty="0">
                <a:latin typeface="Tahoma"/>
                <a:cs typeface="Tahoma"/>
              </a:rPr>
              <a:t>nginx </a:t>
            </a:r>
            <a:r>
              <a:rPr sz="1650" spc="240" dirty="0">
                <a:solidFill>
                  <a:srgbClr val="999999"/>
                </a:solidFill>
                <a:latin typeface="Tahoma"/>
                <a:cs typeface="Tahoma"/>
              </a:rPr>
              <a:t>: </a:t>
            </a:r>
            <a:r>
              <a:rPr sz="1650" spc="240" dirty="0">
                <a:latin typeface="Tahoma"/>
                <a:cs typeface="Tahoma"/>
              </a:rPr>
              <a:t>alpin</a:t>
            </a:r>
            <a:endParaRPr sz="1650">
              <a:latin typeface="Tahoma"/>
              <a:cs typeface="Tahoma"/>
            </a:endParaRPr>
          </a:p>
          <a:p>
            <a:pPr marL="164465">
              <a:lnSpc>
                <a:spcPts val="1875"/>
              </a:lnSpc>
            </a:pPr>
            <a:r>
              <a:rPr sz="1650" spc="465" dirty="0">
                <a:solidFill>
                  <a:srgbClr val="999999"/>
                </a:solidFill>
                <a:latin typeface="Tahoma"/>
                <a:cs typeface="Tahoma"/>
              </a:rPr>
              <a:t>...</a:t>
            </a:r>
            <a:endParaRPr sz="1650">
              <a:latin typeface="Tahoma"/>
              <a:cs typeface="Tahoma"/>
            </a:endParaRPr>
          </a:p>
          <a:p>
            <a:pPr marL="164465">
              <a:lnSpc>
                <a:spcPts val="1875"/>
              </a:lnSpc>
            </a:pPr>
            <a:r>
              <a:rPr sz="1650" spc="390" dirty="0">
                <a:solidFill>
                  <a:srgbClr val="999999"/>
                </a:solidFill>
                <a:latin typeface="Tahoma"/>
                <a:cs typeface="Tahoma"/>
              </a:rPr>
              <a:t>-- </a:t>
            </a:r>
            <a:r>
              <a:rPr sz="1650" spc="340" dirty="0">
                <a:solidFill>
                  <a:srgbClr val="999999"/>
                </a:solidFill>
                <a:latin typeface="Tahoma"/>
                <a:cs typeface="Tahoma"/>
              </a:rPr>
              <a:t>-</a:t>
            </a:r>
            <a:endParaRPr sz="1650">
              <a:latin typeface="Tahoma"/>
              <a:cs typeface="Tahoma"/>
            </a:endParaRPr>
          </a:p>
          <a:p>
            <a:pPr marL="164465" marR="10274935">
              <a:lnSpc>
                <a:spcPts val="1880"/>
              </a:lnSpc>
              <a:spcBef>
                <a:spcPts val="90"/>
              </a:spcBef>
            </a:pPr>
            <a:r>
              <a:rPr sz="1650" spc="245" dirty="0">
                <a:solidFill>
                  <a:srgbClr val="0077AA"/>
                </a:solidFill>
                <a:latin typeface="Tahoma"/>
                <a:cs typeface="Tahoma"/>
              </a:rPr>
              <a:t>apiVersion </a:t>
            </a:r>
            <a:r>
              <a:rPr sz="1650" spc="245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dirty="0">
                <a:solidFill>
                  <a:srgbClr val="999999"/>
                </a:solidFill>
                <a:latin typeface="Tahoma"/>
                <a:cs typeface="Tahoma"/>
              </a:rPr>
              <a:t>  </a:t>
            </a:r>
            <a:r>
              <a:rPr sz="1650" spc="100" dirty="0">
                <a:latin typeface="Tahoma"/>
                <a:cs typeface="Tahoma"/>
              </a:rPr>
              <a:t>v1 </a:t>
            </a:r>
            <a:r>
              <a:rPr sz="1650" spc="260" dirty="0">
                <a:solidFill>
                  <a:srgbClr val="0077AA"/>
                </a:solidFill>
                <a:latin typeface="Tahoma"/>
                <a:cs typeface="Tahoma"/>
              </a:rPr>
              <a:t>type </a:t>
            </a:r>
            <a:r>
              <a:rPr sz="1650" spc="260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spc="484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650" spc="155" dirty="0">
                <a:solidFill>
                  <a:srgbClr val="0077AA"/>
                </a:solidFill>
                <a:latin typeface="Tahoma"/>
                <a:cs typeface="Tahoma"/>
              </a:rPr>
              <a:t>Métadonnées </a:t>
            </a:r>
            <a:r>
              <a:rPr sz="1650" spc="55" dirty="0">
                <a:latin typeface="Tahoma"/>
                <a:cs typeface="Tahoma"/>
              </a:rPr>
              <a:t>du pod </a:t>
            </a:r>
            <a:r>
              <a:rPr sz="1650" spc="155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endParaRPr sz="1650">
              <a:latin typeface="Tahoma"/>
              <a:cs typeface="Tahoma"/>
            </a:endParaRPr>
          </a:p>
          <a:p>
            <a:pPr marL="417195">
              <a:lnSpc>
                <a:spcPts val="1764"/>
              </a:lnSpc>
            </a:pPr>
            <a:r>
              <a:rPr sz="1650" spc="60" dirty="0">
                <a:solidFill>
                  <a:srgbClr val="0077AA"/>
                </a:solidFill>
                <a:latin typeface="Tahoma"/>
                <a:cs typeface="Tahoma"/>
              </a:rPr>
              <a:t>nom </a:t>
            </a:r>
            <a:r>
              <a:rPr sz="1650" spc="60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spc="-5" dirty="0">
                <a:solidFill>
                  <a:srgbClr val="999999"/>
                </a:solidFill>
                <a:latin typeface="Tahoma"/>
                <a:cs typeface="Tahoma"/>
              </a:rPr>
              <a:t>  </a:t>
            </a:r>
            <a:r>
              <a:rPr sz="1650" spc="170" dirty="0">
                <a:latin typeface="Tahoma"/>
                <a:cs typeface="Tahoma"/>
              </a:rPr>
              <a:t>deuxième </a:t>
            </a:r>
            <a:r>
              <a:rPr sz="1650" spc="170" dirty="0">
                <a:solidFill>
                  <a:srgbClr val="999999"/>
                </a:solidFill>
                <a:latin typeface="Tahoma"/>
                <a:cs typeface="Tahoma"/>
              </a:rPr>
              <a:t>- </a:t>
            </a:r>
            <a:r>
              <a:rPr sz="1650" spc="315" dirty="0">
                <a:latin typeface="Tahoma"/>
                <a:cs typeface="Tahoma"/>
              </a:rPr>
              <a:t>de </a:t>
            </a:r>
            <a:r>
              <a:rPr sz="1650" spc="315" dirty="0">
                <a:solidFill>
                  <a:srgbClr val="999999"/>
                </a:solidFill>
                <a:latin typeface="Tahoma"/>
                <a:cs typeface="Tahoma"/>
              </a:rPr>
              <a:t>- </a:t>
            </a:r>
            <a:r>
              <a:rPr sz="1650" spc="70" dirty="0">
                <a:latin typeface="Tahoma"/>
                <a:cs typeface="Tahoma"/>
              </a:rPr>
              <a:t>deux</a:t>
            </a:r>
            <a:endParaRPr sz="1650">
              <a:latin typeface="Tahoma"/>
              <a:cs typeface="Tahoma"/>
            </a:endParaRPr>
          </a:p>
          <a:p>
            <a:pPr marL="164465">
              <a:lnSpc>
                <a:spcPts val="1875"/>
              </a:lnSpc>
            </a:pPr>
            <a:r>
              <a:rPr sz="1650" spc="204" dirty="0">
                <a:solidFill>
                  <a:srgbClr val="0077AA"/>
                </a:solidFill>
                <a:latin typeface="Tahoma"/>
                <a:cs typeface="Tahoma"/>
              </a:rPr>
              <a:t>spécification </a:t>
            </a:r>
            <a:r>
              <a:rPr sz="1650" spc="204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endParaRPr sz="1650">
              <a:latin typeface="Tahoma"/>
              <a:cs typeface="Tahoma"/>
            </a:endParaRPr>
          </a:p>
          <a:p>
            <a:pPr marL="417195">
              <a:lnSpc>
                <a:spcPts val="1875"/>
              </a:lnSpc>
            </a:pPr>
            <a:r>
              <a:rPr sz="1650" spc="245" dirty="0">
                <a:solidFill>
                  <a:srgbClr val="0077AA"/>
                </a:solidFill>
                <a:latin typeface="Tahoma"/>
                <a:cs typeface="Tahoma"/>
              </a:rPr>
              <a:t>conteneurs </a:t>
            </a:r>
            <a:r>
              <a:rPr sz="1650" spc="245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endParaRPr sz="1650">
              <a:latin typeface="Tahoma"/>
              <a:cs typeface="Tahoma"/>
            </a:endParaRPr>
          </a:p>
          <a:p>
            <a:pPr marL="920115" indent="-250825">
              <a:lnSpc>
                <a:spcPts val="1875"/>
              </a:lnSpc>
              <a:buClr>
                <a:srgbClr val="999999"/>
              </a:buClr>
              <a:buChar char="-"/>
              <a:tabLst>
                <a:tab pos="920115" algn="l"/>
              </a:tabLst>
            </a:pPr>
            <a:r>
              <a:rPr sz="1650" spc="155" dirty="0">
                <a:solidFill>
                  <a:srgbClr val="0077AA"/>
                </a:solidFill>
                <a:latin typeface="Tahoma"/>
                <a:cs typeface="Tahoma"/>
              </a:rPr>
              <a:t>image </a:t>
            </a:r>
            <a:r>
              <a:rPr sz="1650" spc="155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spc="470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650" spc="280" dirty="0">
                <a:latin typeface="Tahoma"/>
                <a:cs typeface="Tahoma"/>
              </a:rPr>
              <a:t>redis </a:t>
            </a:r>
            <a:r>
              <a:rPr sz="1650" spc="280" dirty="0">
                <a:solidFill>
                  <a:srgbClr val="999999"/>
                </a:solidFill>
                <a:latin typeface="Tahoma"/>
                <a:cs typeface="Tahoma"/>
              </a:rPr>
              <a:t>: </a:t>
            </a:r>
            <a:r>
              <a:rPr sz="1650" spc="280" dirty="0">
                <a:latin typeface="Tahoma"/>
                <a:cs typeface="Tahoma"/>
              </a:rPr>
              <a:t>alpin</a:t>
            </a:r>
            <a:endParaRPr sz="1650">
              <a:latin typeface="Tahoma"/>
              <a:cs typeface="Tahoma"/>
            </a:endParaRPr>
          </a:p>
          <a:p>
            <a:pPr marL="164465">
              <a:lnSpc>
                <a:spcPts val="1925"/>
              </a:lnSpc>
            </a:pPr>
            <a:r>
              <a:rPr sz="1650" spc="465" dirty="0">
                <a:solidFill>
                  <a:srgbClr val="999999"/>
                </a:solidFill>
                <a:latin typeface="Tahoma"/>
                <a:cs typeface="Tahoma"/>
              </a:rPr>
              <a:t>...</a:t>
            </a:r>
            <a:endParaRPr sz="165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09624" y="1552574"/>
            <a:ext cx="12211050" cy="9525"/>
          </a:xfrm>
          <a:custGeom>
            <a:avLst/>
            <a:gdLst/>
            <a:ahLst/>
            <a:cxnLst/>
            <a:rect l="l" t="t" r="r" b="b"/>
            <a:pathLst>
              <a:path w="12211050" h="9525">
                <a:moveTo>
                  <a:pt x="12211049" y="9524"/>
                </a:moveTo>
                <a:lnTo>
                  <a:pt x="0" y="9524"/>
                </a:lnTo>
                <a:lnTo>
                  <a:pt x="0" y="0"/>
                </a:lnTo>
                <a:lnTo>
                  <a:pt x="12211049" y="0"/>
                </a:lnTo>
                <a:lnTo>
                  <a:pt x="12211049" y="952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809624" y="1552574"/>
            <a:ext cx="12211050" cy="923925"/>
            <a:chOff x="809624" y="1552574"/>
            <a:chExt cx="12211050" cy="923925"/>
          </a:xfrm>
        </p:grpSpPr>
        <p:sp>
          <p:nvSpPr>
            <p:cNvPr id="4" name="object 4"/>
            <p:cNvSpPr/>
            <p:nvPr/>
          </p:nvSpPr>
          <p:spPr>
            <a:xfrm>
              <a:off x="809612" y="1552574"/>
              <a:ext cx="12211050" cy="923925"/>
            </a:xfrm>
            <a:custGeom>
              <a:avLst/>
              <a:gdLst/>
              <a:ahLst/>
              <a:cxnLst/>
              <a:rect l="l" t="t" r="r" b="b"/>
              <a:pathLst>
                <a:path w="12211050" h="923925">
                  <a:moveTo>
                    <a:pt x="12211050" y="0"/>
                  </a:moveTo>
                  <a:lnTo>
                    <a:pt x="12201525" y="0"/>
                  </a:lnTo>
                  <a:lnTo>
                    <a:pt x="12201525" y="914400"/>
                  </a:lnTo>
                  <a:lnTo>
                    <a:pt x="0" y="914400"/>
                  </a:lnTo>
                  <a:lnTo>
                    <a:pt x="0" y="923925"/>
                  </a:lnTo>
                  <a:lnTo>
                    <a:pt x="12201525" y="923925"/>
                  </a:lnTo>
                  <a:lnTo>
                    <a:pt x="12211050" y="923925"/>
                  </a:lnTo>
                  <a:lnTo>
                    <a:pt x="12211050" y="914400"/>
                  </a:lnTo>
                  <a:lnTo>
                    <a:pt x="12211050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09624" y="1552574"/>
              <a:ext cx="9525" cy="923925"/>
            </a:xfrm>
            <a:custGeom>
              <a:avLst/>
              <a:gdLst/>
              <a:ahLst/>
              <a:cxnLst/>
              <a:rect l="l" t="t" r="r" b="b"/>
              <a:pathLst>
                <a:path w="9525" h="923925">
                  <a:moveTo>
                    <a:pt x="0" y="923924"/>
                  </a:moveTo>
                  <a:lnTo>
                    <a:pt x="0" y="0"/>
                  </a:lnTo>
                  <a:lnTo>
                    <a:pt x="9524" y="9524"/>
                  </a:lnTo>
                  <a:lnTo>
                    <a:pt x="9524" y="914399"/>
                  </a:lnTo>
                  <a:lnTo>
                    <a:pt x="0" y="923924"/>
                  </a:lnTo>
                  <a:close/>
                </a:path>
              </a:pathLst>
            </a:custGeom>
            <a:solidFill>
              <a:srgbClr val="ED21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81465" y="1679943"/>
              <a:ext cx="103240" cy="198704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0" dirty="0"/>
              <a:t>MULTIPLE</a:t>
            </a:r>
            <a:r>
              <a:rPr spc="-545" dirty="0"/>
              <a:t>​</a:t>
            </a:r>
            <a:r>
              <a:rPr spc="-50" dirty="0"/>
              <a:t>​</a:t>
            </a:r>
            <a:r>
              <a:rPr spc="-55" dirty="0"/>
              <a:t>​</a:t>
            </a:r>
            <a:r>
              <a:rPr spc="-45" dirty="0"/>
              <a:t>​</a:t>
            </a:r>
            <a:r>
              <a:rPr spc="-65" dirty="0"/>
              <a:t> </a:t>
            </a:r>
            <a:r>
              <a:rPr spc="-135" dirty="0"/>
              <a:t>RESSOURCES</a:t>
            </a:r>
            <a:r>
              <a:rPr spc="-60" dirty="0"/>
              <a:t> </a:t>
            </a:r>
            <a:r>
              <a:rPr dirty="0"/>
              <a:t>DANS</a:t>
            </a:r>
            <a:r>
              <a:rPr spc="-65" dirty="0"/>
              <a:t> </a:t>
            </a:r>
            <a:r>
              <a:rPr spc="75" dirty="0"/>
              <a:t>UN</a:t>
            </a:r>
            <a:r>
              <a:rPr spc="-60" dirty="0"/>
              <a:t> </a:t>
            </a:r>
            <a:r>
              <a:rPr spc="-95" dirty="0"/>
              <a:t>CÉLIBATAIRE</a:t>
            </a:r>
            <a:r>
              <a:rPr spc="-65" dirty="0"/>
              <a:t> </a:t>
            </a:r>
            <a:r>
              <a:rPr spc="-130" dirty="0"/>
              <a:t>DÉPOSER</a:t>
            </a:r>
            <a:r>
              <a:rPr spc="-60" dirty="0"/>
              <a:t> </a:t>
            </a:r>
            <a:r>
              <a:rPr spc="85" dirty="0"/>
              <a:t>(2/2)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819149" y="1625600"/>
            <a:ext cx="12192000" cy="753110"/>
          </a:xfrm>
          <a:prstGeom prst="rect">
            <a:avLst/>
          </a:prstGeom>
        </p:spPr>
        <p:txBody>
          <a:bodyPr vert="horz" wrap="square" lIns="0" tIns="31115" rIns="0" bIns="0" rtlCol="0">
            <a:spAutoFit/>
          </a:bodyPr>
          <a:lstStyle/>
          <a:p>
            <a:pPr marL="142875" marR="6616065" indent="252095">
              <a:lnSpc>
                <a:spcPts val="1880"/>
              </a:lnSpc>
              <a:spcBef>
                <a:spcPts val="245"/>
              </a:spcBef>
            </a:pPr>
            <a:r>
              <a:rPr sz="1650" spc="245" dirty="0">
                <a:latin typeface="Tahoma"/>
                <a:cs typeface="Tahoma"/>
              </a:rPr>
              <a:t>kubectl</a:t>
            </a:r>
            <a:r>
              <a:rPr sz="1650" spc="490" dirty="0">
                <a:latin typeface="Tahoma"/>
                <a:cs typeface="Tahoma"/>
              </a:rPr>
              <a:t> </a:t>
            </a:r>
            <a:r>
              <a:rPr sz="1650" spc="204" dirty="0">
                <a:latin typeface="Tahoma"/>
                <a:cs typeface="Tahoma"/>
              </a:rPr>
              <a:t>appliquer</a:t>
            </a:r>
            <a:r>
              <a:rPr sz="1650" spc="495" dirty="0">
                <a:latin typeface="Tahoma"/>
                <a:cs typeface="Tahoma"/>
              </a:rPr>
              <a:t> </a:t>
            </a:r>
            <a:r>
              <a:rPr sz="1650" spc="455" dirty="0">
                <a:solidFill>
                  <a:srgbClr val="ED9900"/>
                </a:solidFill>
                <a:latin typeface="Tahoma"/>
                <a:cs typeface="Tahoma"/>
              </a:rPr>
              <a:t>- </a:t>
            </a:r>
            <a:r>
              <a:rPr sz="1650" spc="395" dirty="0">
                <a:solidFill>
                  <a:srgbClr val="ED9900"/>
                </a:solidFill>
                <a:latin typeface="Tahoma"/>
                <a:cs typeface="Tahoma"/>
              </a:rPr>
              <a:t>f</a:t>
            </a:r>
            <a:r>
              <a:rPr sz="1650" spc="495" dirty="0">
                <a:solidFill>
                  <a:srgbClr val="ED9900"/>
                </a:solidFill>
                <a:latin typeface="Tahoma"/>
                <a:cs typeface="Tahoma"/>
              </a:rPr>
              <a:t> </a:t>
            </a:r>
            <a:r>
              <a:rPr sz="1650" spc="275" dirty="0">
                <a:latin typeface="Tahoma"/>
                <a:cs typeface="Tahoma"/>
              </a:rPr>
              <a:t>two-pods </a:t>
            </a:r>
            <a:r>
              <a:rPr sz="1650" spc="215" dirty="0">
                <a:latin typeface="Tahoma"/>
                <a:cs typeface="Tahoma"/>
              </a:rPr>
              <a:t>-in- </a:t>
            </a:r>
            <a:r>
              <a:rPr sz="1650" spc="275" dirty="0">
                <a:latin typeface="Tahoma"/>
                <a:cs typeface="Tahoma"/>
              </a:rPr>
              <a:t>one- </a:t>
            </a:r>
            <a:r>
              <a:rPr sz="1650" spc="210" dirty="0">
                <a:latin typeface="Tahoma"/>
                <a:cs typeface="Tahoma"/>
              </a:rPr>
              <a:t>file.yml </a:t>
            </a:r>
            <a:r>
              <a:rPr sz="1650" spc="254" dirty="0">
                <a:latin typeface="Tahoma"/>
                <a:cs typeface="Tahoma"/>
              </a:rPr>
              <a:t>pod/first-of </a:t>
            </a:r>
            <a:r>
              <a:rPr sz="1650" spc="335" dirty="0">
                <a:latin typeface="Tahoma"/>
                <a:cs typeface="Tahoma"/>
              </a:rPr>
              <a:t>-two</a:t>
            </a:r>
            <a:r>
              <a:rPr sz="1650" spc="495" dirty="0">
                <a:latin typeface="Tahoma"/>
                <a:cs typeface="Tahoma"/>
              </a:rPr>
              <a:t> </a:t>
            </a:r>
            <a:r>
              <a:rPr sz="1650" spc="204" dirty="0">
                <a:latin typeface="Tahoma"/>
                <a:cs typeface="Tahoma"/>
              </a:rPr>
              <a:t>créé</a:t>
            </a:r>
            <a:endParaRPr sz="1650">
              <a:latin typeface="Tahoma"/>
              <a:cs typeface="Tahoma"/>
            </a:endParaRPr>
          </a:p>
          <a:p>
            <a:pPr marL="142875">
              <a:lnSpc>
                <a:spcPts val="1825"/>
              </a:lnSpc>
            </a:pPr>
            <a:r>
              <a:rPr sz="1650" spc="180" dirty="0">
                <a:latin typeface="Tahoma"/>
                <a:cs typeface="Tahoma"/>
              </a:rPr>
              <a:t>capsule/seconde </a:t>
            </a:r>
            <a:r>
              <a:rPr sz="1650" spc="145" dirty="0">
                <a:latin typeface="Tahoma"/>
                <a:cs typeface="Tahoma"/>
              </a:rPr>
              <a:t>de </a:t>
            </a:r>
            <a:r>
              <a:rPr sz="1650" spc="195" dirty="0">
                <a:latin typeface="Tahoma"/>
                <a:cs typeface="Tahoma"/>
              </a:rPr>
              <a:t>deux</a:t>
            </a:r>
            <a:r>
              <a:rPr sz="1650" spc="495" dirty="0">
                <a:latin typeface="Tahoma"/>
                <a:cs typeface="Tahoma"/>
              </a:rPr>
              <a:t> </a:t>
            </a:r>
            <a:r>
              <a:rPr sz="1650" spc="204" dirty="0">
                <a:latin typeface="Tahoma"/>
                <a:cs typeface="Tahoma"/>
              </a:rPr>
              <a:t>créé</a:t>
            </a:r>
            <a:endParaRPr sz="165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09624" y="3371849"/>
            <a:ext cx="12211050" cy="9525"/>
          </a:xfrm>
          <a:custGeom>
            <a:avLst/>
            <a:gdLst/>
            <a:ahLst/>
            <a:cxnLst/>
            <a:rect l="l" t="t" r="r" b="b"/>
            <a:pathLst>
              <a:path w="12211050" h="9525">
                <a:moveTo>
                  <a:pt x="12211049" y="9524"/>
                </a:moveTo>
                <a:lnTo>
                  <a:pt x="0" y="9524"/>
                </a:lnTo>
                <a:lnTo>
                  <a:pt x="0" y="0"/>
                </a:lnTo>
                <a:lnTo>
                  <a:pt x="12211049" y="0"/>
                </a:lnTo>
                <a:lnTo>
                  <a:pt x="12211049" y="952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809624" y="3371849"/>
            <a:ext cx="12211050" cy="685800"/>
            <a:chOff x="809624" y="3371849"/>
            <a:chExt cx="12211050" cy="685800"/>
          </a:xfrm>
        </p:grpSpPr>
        <p:sp>
          <p:nvSpPr>
            <p:cNvPr id="4" name="object 4"/>
            <p:cNvSpPr/>
            <p:nvPr/>
          </p:nvSpPr>
          <p:spPr>
            <a:xfrm>
              <a:off x="809612" y="3371849"/>
              <a:ext cx="12211050" cy="685800"/>
            </a:xfrm>
            <a:custGeom>
              <a:avLst/>
              <a:gdLst/>
              <a:ahLst/>
              <a:cxnLst/>
              <a:rect l="l" t="t" r="r" b="b"/>
              <a:pathLst>
                <a:path w="12211050" h="685800">
                  <a:moveTo>
                    <a:pt x="12211050" y="0"/>
                  </a:moveTo>
                  <a:lnTo>
                    <a:pt x="12201525" y="0"/>
                  </a:lnTo>
                  <a:lnTo>
                    <a:pt x="12201525" y="676275"/>
                  </a:lnTo>
                  <a:lnTo>
                    <a:pt x="0" y="676275"/>
                  </a:lnTo>
                  <a:lnTo>
                    <a:pt x="0" y="685800"/>
                  </a:lnTo>
                  <a:lnTo>
                    <a:pt x="12201525" y="685800"/>
                  </a:lnTo>
                  <a:lnTo>
                    <a:pt x="12211050" y="685800"/>
                  </a:lnTo>
                  <a:lnTo>
                    <a:pt x="12211050" y="676275"/>
                  </a:lnTo>
                  <a:lnTo>
                    <a:pt x="12211050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09624" y="3371849"/>
              <a:ext cx="9525" cy="685800"/>
            </a:xfrm>
            <a:custGeom>
              <a:avLst/>
              <a:gdLst/>
              <a:ahLst/>
              <a:cxnLst/>
              <a:rect l="l" t="t" r="r" b="b"/>
              <a:pathLst>
                <a:path w="9525" h="685800">
                  <a:moveTo>
                    <a:pt x="0" y="685799"/>
                  </a:moveTo>
                  <a:lnTo>
                    <a:pt x="0" y="0"/>
                  </a:lnTo>
                  <a:lnTo>
                    <a:pt x="9524" y="9524"/>
                  </a:lnTo>
                  <a:lnTo>
                    <a:pt x="9524" y="676274"/>
                  </a:lnTo>
                  <a:lnTo>
                    <a:pt x="0" y="685799"/>
                  </a:lnTo>
                  <a:close/>
                </a:path>
              </a:pathLst>
            </a:custGeom>
            <a:solidFill>
              <a:srgbClr val="ED21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/>
          <p:nvPr/>
        </p:nvSpPr>
        <p:spPr>
          <a:xfrm>
            <a:off x="809624" y="4857749"/>
            <a:ext cx="12211050" cy="9525"/>
          </a:xfrm>
          <a:custGeom>
            <a:avLst/>
            <a:gdLst/>
            <a:ahLst/>
            <a:cxnLst/>
            <a:rect l="l" t="t" r="r" b="b"/>
            <a:pathLst>
              <a:path w="12211050" h="9525">
                <a:moveTo>
                  <a:pt x="12211049" y="9524"/>
                </a:moveTo>
                <a:lnTo>
                  <a:pt x="0" y="9524"/>
                </a:lnTo>
                <a:lnTo>
                  <a:pt x="0" y="0"/>
                </a:lnTo>
                <a:lnTo>
                  <a:pt x="12211049" y="0"/>
                </a:lnTo>
                <a:lnTo>
                  <a:pt x="12211049" y="952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" name="object 7"/>
          <p:cNvGrpSpPr/>
          <p:nvPr/>
        </p:nvGrpSpPr>
        <p:grpSpPr>
          <a:xfrm>
            <a:off x="809624" y="4857749"/>
            <a:ext cx="12211050" cy="685800"/>
            <a:chOff x="809624" y="4857749"/>
            <a:chExt cx="12211050" cy="685800"/>
          </a:xfrm>
        </p:grpSpPr>
        <p:sp>
          <p:nvSpPr>
            <p:cNvPr id="8" name="object 8"/>
            <p:cNvSpPr/>
            <p:nvPr/>
          </p:nvSpPr>
          <p:spPr>
            <a:xfrm>
              <a:off x="809612" y="4857749"/>
              <a:ext cx="12211050" cy="685800"/>
            </a:xfrm>
            <a:custGeom>
              <a:avLst/>
              <a:gdLst/>
              <a:ahLst/>
              <a:cxnLst/>
              <a:rect l="l" t="t" r="r" b="b"/>
              <a:pathLst>
                <a:path w="12211050" h="685800">
                  <a:moveTo>
                    <a:pt x="12211050" y="0"/>
                  </a:moveTo>
                  <a:lnTo>
                    <a:pt x="12201525" y="0"/>
                  </a:lnTo>
                  <a:lnTo>
                    <a:pt x="12201525" y="676275"/>
                  </a:lnTo>
                  <a:lnTo>
                    <a:pt x="0" y="676275"/>
                  </a:lnTo>
                  <a:lnTo>
                    <a:pt x="0" y="685800"/>
                  </a:lnTo>
                  <a:lnTo>
                    <a:pt x="12201525" y="685800"/>
                  </a:lnTo>
                  <a:lnTo>
                    <a:pt x="12211050" y="685800"/>
                  </a:lnTo>
                  <a:lnTo>
                    <a:pt x="12211050" y="676275"/>
                  </a:lnTo>
                  <a:lnTo>
                    <a:pt x="12211050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809624" y="4857749"/>
              <a:ext cx="9525" cy="685800"/>
            </a:xfrm>
            <a:custGeom>
              <a:avLst/>
              <a:gdLst/>
              <a:ahLst/>
              <a:cxnLst/>
              <a:rect l="l" t="t" r="r" b="b"/>
              <a:pathLst>
                <a:path w="9525" h="685800">
                  <a:moveTo>
                    <a:pt x="0" y="685799"/>
                  </a:moveTo>
                  <a:lnTo>
                    <a:pt x="0" y="0"/>
                  </a:lnTo>
                  <a:lnTo>
                    <a:pt x="9524" y="9524"/>
                  </a:lnTo>
                  <a:lnTo>
                    <a:pt x="9524" y="676274"/>
                  </a:lnTo>
                  <a:lnTo>
                    <a:pt x="0" y="685799"/>
                  </a:lnTo>
                  <a:close/>
                </a:path>
              </a:pathLst>
            </a:custGeom>
            <a:solidFill>
              <a:srgbClr val="ED21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81465" y="4985118"/>
              <a:ext cx="103240" cy="198704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5" dirty="0"/>
              <a:t>MISE À JOUR</a:t>
            </a:r>
            <a:r>
              <a:rPr spc="-114" dirty="0"/>
              <a:t> </a:t>
            </a:r>
            <a:r>
              <a:rPr spc="70" dirty="0"/>
              <a:t>UN</a:t>
            </a:r>
            <a:r>
              <a:rPr spc="-114" dirty="0"/>
              <a:t> </a:t>
            </a:r>
            <a:r>
              <a:rPr spc="-50" dirty="0"/>
              <a:t>EXISTANT</a:t>
            </a:r>
            <a:r>
              <a:rPr spc="-114" dirty="0"/>
              <a:t> </a:t>
            </a:r>
            <a:r>
              <a:rPr spc="-100" dirty="0"/>
              <a:t>RESSOURCE</a:t>
            </a:r>
          </a:p>
        </p:txBody>
      </p:sp>
      <p:pic>
        <p:nvPicPr>
          <p:cNvPr id="12" name="object 1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33449" y="1647824"/>
            <a:ext cx="95250" cy="95249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33449" y="2133599"/>
            <a:ext cx="95250" cy="95249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33449" y="2914649"/>
            <a:ext cx="95250" cy="95249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1465" y="3499218"/>
            <a:ext cx="103240" cy="198704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33449" y="4419599"/>
            <a:ext cx="95250" cy="95249"/>
          </a:xfrm>
          <a:prstGeom prst="rect">
            <a:avLst/>
          </a:prstGeom>
        </p:spPr>
      </p:pic>
      <p:sp>
        <p:nvSpPr>
          <p:cNvPr id="17" name="object 1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78435" rIns="0" bIns="0" rtlCol="0">
            <a:spAutoFit/>
          </a:bodyPr>
          <a:lstStyle/>
          <a:p>
            <a:pPr marL="371475">
              <a:lnSpc>
                <a:spcPct val="100000"/>
              </a:lnSpc>
              <a:spcBef>
                <a:spcPts val="1405"/>
              </a:spcBef>
            </a:pPr>
            <a:r>
              <a:rPr u="none" spc="-35" dirty="0">
                <a:solidFill>
                  <a:srgbClr val="333333"/>
                </a:solidFill>
              </a:rPr>
              <a:t>Il</a:t>
            </a:r>
            <a:r>
              <a:rPr u="none" spc="-45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est</a:t>
            </a:r>
            <a:r>
              <a:rPr u="none" spc="-45" dirty="0">
                <a:solidFill>
                  <a:srgbClr val="333333"/>
                </a:solidFill>
              </a:rPr>
              <a:t> </a:t>
            </a:r>
            <a:r>
              <a:rPr u="none" spc="55" dirty="0">
                <a:solidFill>
                  <a:srgbClr val="333333"/>
                </a:solidFill>
              </a:rPr>
              <a:t>possible</a:t>
            </a:r>
            <a:r>
              <a:rPr u="none" spc="-45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à</a:t>
            </a:r>
            <a:r>
              <a:rPr u="none" spc="-45" dirty="0">
                <a:solidFill>
                  <a:srgbClr val="333333"/>
                </a:solidFill>
              </a:rPr>
              <a:t> </a:t>
            </a:r>
            <a:r>
              <a:rPr u="none" spc="50" dirty="0">
                <a:solidFill>
                  <a:srgbClr val="333333"/>
                </a:solidFill>
              </a:rPr>
              <a:t>mise à jour</a:t>
            </a:r>
            <a:r>
              <a:rPr u="none" spc="-45" dirty="0">
                <a:solidFill>
                  <a:srgbClr val="333333"/>
                </a:solidFill>
              </a:rPr>
              <a:t> </a:t>
            </a:r>
            <a:r>
              <a:rPr u="none" spc="120" dirty="0">
                <a:solidFill>
                  <a:srgbClr val="333333"/>
                </a:solidFill>
              </a:rPr>
              <a:t>quelques</a:t>
            </a:r>
            <a:r>
              <a:rPr u="none" spc="-45" dirty="0">
                <a:solidFill>
                  <a:srgbClr val="333333"/>
                </a:solidFill>
              </a:rPr>
              <a:t> </a:t>
            </a:r>
            <a:r>
              <a:rPr u="none" spc="60" dirty="0">
                <a:solidFill>
                  <a:srgbClr val="333333"/>
                </a:solidFill>
              </a:rPr>
              <a:t>paramètres</a:t>
            </a:r>
            <a:r>
              <a:rPr u="none" spc="-45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de</a:t>
            </a:r>
            <a:r>
              <a:rPr u="none" spc="-45" dirty="0">
                <a:solidFill>
                  <a:srgbClr val="333333"/>
                </a:solidFill>
              </a:rPr>
              <a:t> </a:t>
            </a:r>
            <a:r>
              <a:rPr u="none" spc="100" dirty="0">
                <a:solidFill>
                  <a:srgbClr val="333333"/>
                </a:solidFill>
              </a:rPr>
              <a:t>un</a:t>
            </a:r>
            <a:r>
              <a:rPr u="none" spc="-45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existant</a:t>
            </a:r>
            <a:r>
              <a:rPr u="none" spc="-45" dirty="0">
                <a:solidFill>
                  <a:srgbClr val="333333"/>
                </a:solidFill>
              </a:rPr>
              <a:t> </a:t>
            </a:r>
            <a:r>
              <a:rPr u="none" spc="50" dirty="0">
                <a:solidFill>
                  <a:srgbClr val="333333"/>
                </a:solidFill>
              </a:rPr>
              <a:t>ressource</a:t>
            </a:r>
          </a:p>
          <a:p>
            <a:pPr marL="371475" marR="373380">
              <a:lnSpc>
                <a:spcPts val="2250"/>
              </a:lnSpc>
              <a:spcBef>
                <a:spcPts val="1605"/>
              </a:spcBef>
              <a:tabLst>
                <a:tab pos="10686415" algn="l"/>
              </a:tabLst>
            </a:pPr>
            <a:r>
              <a:rPr u="none" spc="50" dirty="0">
                <a:solidFill>
                  <a:srgbClr val="333333"/>
                </a:solidFill>
              </a:rPr>
              <a:t>Paramètres</a:t>
            </a:r>
            <a:r>
              <a:rPr u="none" spc="-40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que</a:t>
            </a:r>
            <a:r>
              <a:rPr u="none" spc="-35" dirty="0">
                <a:solidFill>
                  <a:srgbClr val="333333"/>
                </a:solidFill>
              </a:rPr>
              <a:t> </a:t>
            </a:r>
            <a:r>
              <a:rPr u="none" spc="50" dirty="0">
                <a:solidFill>
                  <a:srgbClr val="333333"/>
                </a:solidFill>
              </a:rPr>
              <a:t>ne peut pas</a:t>
            </a:r>
            <a:r>
              <a:rPr u="none" spc="-35" dirty="0">
                <a:solidFill>
                  <a:srgbClr val="333333"/>
                </a:solidFill>
              </a:rPr>
              <a:t> </a:t>
            </a:r>
            <a:r>
              <a:rPr u="none" spc="55" dirty="0">
                <a:solidFill>
                  <a:srgbClr val="333333"/>
                </a:solidFill>
              </a:rPr>
              <a:t>être</a:t>
            </a:r>
            <a:r>
              <a:rPr u="none" spc="-35" dirty="0">
                <a:solidFill>
                  <a:srgbClr val="333333"/>
                </a:solidFill>
              </a:rPr>
              <a:t> </a:t>
            </a:r>
            <a:r>
              <a:rPr u="none" spc="65" dirty="0">
                <a:solidFill>
                  <a:srgbClr val="333333"/>
                </a:solidFill>
              </a:rPr>
              <a:t>mis à jour</a:t>
            </a:r>
            <a:r>
              <a:rPr u="none" spc="-35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sont</a:t>
            </a:r>
            <a:r>
              <a:rPr u="none" spc="-35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indiqué</a:t>
            </a:r>
            <a:r>
              <a:rPr u="none" spc="-35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dans</a:t>
            </a:r>
            <a:r>
              <a:rPr u="none" spc="-35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le</a:t>
            </a:r>
            <a:r>
              <a:rPr u="none" spc="-35" dirty="0">
                <a:solidFill>
                  <a:srgbClr val="333333"/>
                </a:solidFill>
              </a:rPr>
              <a:t> </a:t>
            </a:r>
            <a:r>
              <a:rPr u="none" spc="50" dirty="0">
                <a:solidFill>
                  <a:srgbClr val="333333"/>
                </a:solidFill>
              </a:rPr>
              <a:t>documentation</a:t>
            </a:r>
            <a:r>
              <a:rPr u="none" spc="-35" dirty="0">
                <a:solidFill>
                  <a:srgbClr val="333333"/>
                </a:solidFill>
              </a:rPr>
              <a:t> </a:t>
            </a:r>
            <a:r>
              <a:rPr u="none" spc="240" dirty="0">
                <a:solidFill>
                  <a:srgbClr val="333333"/>
                </a:solidFill>
              </a:rPr>
              <a:t>( </a:t>
            </a:r>
            <a:r>
              <a:rPr u="none" spc="240" dirty="0">
                <a:latin typeface="Tahoma"/>
                <a:cs typeface="Tahoma"/>
              </a:rPr>
              <a:t>kubectl</a:t>
            </a:r>
            <a:r>
              <a:rPr u="none" dirty="0">
                <a:latin typeface="Tahoma"/>
                <a:cs typeface="Tahoma"/>
              </a:rPr>
              <a:t> </a:t>
            </a:r>
            <a:r>
              <a:rPr u="none" spc="315" dirty="0">
                <a:latin typeface="Tahoma"/>
                <a:cs typeface="Tahoma"/>
              </a:rPr>
              <a:t>Expliquer </a:t>
            </a:r>
            <a:r>
              <a:rPr u="none" spc="290" dirty="0">
                <a:latin typeface="Tahoma"/>
                <a:cs typeface="Tahoma"/>
              </a:rPr>
              <a:t>pods.spec.containers</a:t>
            </a:r>
            <a:r>
              <a:rPr u="none" spc="-55" dirty="0">
                <a:latin typeface="Tahoma"/>
                <a:cs typeface="Tahoma"/>
              </a:rPr>
              <a:t> </a:t>
            </a:r>
            <a:r>
              <a:rPr u="none" dirty="0">
                <a:solidFill>
                  <a:srgbClr val="333333"/>
                </a:solidFill>
              </a:rPr>
              <a:t>pour</a:t>
            </a:r>
            <a:r>
              <a:rPr u="none" spc="-30" dirty="0">
                <a:solidFill>
                  <a:srgbClr val="333333"/>
                </a:solidFill>
              </a:rPr>
              <a:t> </a:t>
            </a:r>
            <a:r>
              <a:rPr u="none" spc="-10" dirty="0">
                <a:solidFill>
                  <a:srgbClr val="333333"/>
                </a:solidFill>
              </a:rPr>
              <a:t>exemple)</a:t>
            </a:r>
          </a:p>
          <a:p>
            <a:pPr marL="371475">
              <a:lnSpc>
                <a:spcPct val="100000"/>
              </a:lnSpc>
              <a:spcBef>
                <a:spcPts val="1350"/>
              </a:spcBef>
              <a:tabLst>
                <a:tab pos="4437380" algn="l"/>
                <a:tab pos="5401310" algn="l"/>
                <a:tab pos="5882640" algn="l"/>
              </a:tabLst>
            </a:pPr>
            <a:r>
              <a:rPr u="none" dirty="0">
                <a:solidFill>
                  <a:srgbClr val="333333"/>
                </a:solidFill>
              </a:rPr>
              <a:t>À</a:t>
            </a:r>
            <a:r>
              <a:rPr u="none" spc="-5" dirty="0">
                <a:solidFill>
                  <a:srgbClr val="333333"/>
                </a:solidFill>
              </a:rPr>
              <a:t> </a:t>
            </a:r>
            <a:r>
              <a:rPr u="none" spc="50" dirty="0">
                <a:solidFill>
                  <a:srgbClr val="333333"/>
                </a:solidFill>
              </a:rPr>
              <a:t>mise à jour</a:t>
            </a:r>
            <a:r>
              <a:rPr u="none" spc="-5" dirty="0">
                <a:solidFill>
                  <a:srgbClr val="333333"/>
                </a:solidFill>
              </a:rPr>
              <a:t> </a:t>
            </a:r>
            <a:r>
              <a:rPr u="none" spc="65" dirty="0">
                <a:solidFill>
                  <a:srgbClr val="333333"/>
                </a:solidFill>
              </a:rPr>
              <a:t>un</a:t>
            </a:r>
            <a:r>
              <a:rPr u="none" spc="-5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ressource:</a:t>
            </a:r>
            <a:r>
              <a:rPr u="none" spc="-5" dirty="0">
                <a:solidFill>
                  <a:srgbClr val="333333"/>
                </a:solidFill>
              </a:rPr>
              <a:t> </a:t>
            </a:r>
            <a:r>
              <a:rPr u="none" spc="300" dirty="0">
                <a:latin typeface="Tahoma"/>
                <a:cs typeface="Tahoma"/>
              </a:rPr>
              <a:t>kubectl</a:t>
            </a:r>
            <a:r>
              <a:rPr u="none" dirty="0">
                <a:latin typeface="Tahoma"/>
                <a:cs typeface="Tahoma"/>
              </a:rPr>
              <a:t> </a:t>
            </a:r>
            <a:r>
              <a:rPr u="none" spc="254" dirty="0">
                <a:latin typeface="Tahoma"/>
                <a:cs typeface="Tahoma"/>
              </a:rPr>
              <a:t>appliquer</a:t>
            </a:r>
            <a:r>
              <a:rPr u="none" dirty="0">
                <a:latin typeface="Tahoma"/>
                <a:cs typeface="Tahoma"/>
              </a:rPr>
              <a:t> </a:t>
            </a:r>
            <a:r>
              <a:rPr u="none" spc="585" dirty="0">
                <a:latin typeface="Tahoma"/>
                <a:cs typeface="Tahoma"/>
              </a:rPr>
              <a:t>- </a:t>
            </a:r>
            <a:r>
              <a:rPr u="none" spc="459" dirty="0">
                <a:latin typeface="Tahoma"/>
                <a:cs typeface="Tahoma"/>
              </a:rPr>
              <a:t>f</a:t>
            </a:r>
            <a:r>
              <a:rPr u="none" dirty="0">
                <a:latin typeface="Tahoma"/>
                <a:cs typeface="Tahoma"/>
              </a:rPr>
              <a:t> </a:t>
            </a:r>
            <a:r>
              <a:rPr u="none" spc="254" dirty="0">
                <a:latin typeface="Tahoma"/>
                <a:cs typeface="Tahoma"/>
              </a:rPr>
              <a:t>&lt;descripteur&gt;.yml|json</a:t>
            </a:r>
          </a:p>
          <a:p>
            <a:pPr>
              <a:lnSpc>
                <a:spcPct val="100000"/>
              </a:lnSpc>
              <a:spcBef>
                <a:spcPts val="340"/>
              </a:spcBef>
            </a:pPr>
            <a:endParaRPr u="none" spc="254" dirty="0">
              <a:latin typeface="Tahoma"/>
              <a:cs typeface="Tahoma"/>
            </a:endParaRPr>
          </a:p>
          <a:p>
            <a:pPr marL="142875" marR="6489700" indent="252095">
              <a:lnSpc>
                <a:spcPts val="1880"/>
              </a:lnSpc>
            </a:pPr>
            <a:r>
              <a:rPr sz="1650" u="none" spc="245" dirty="0">
                <a:solidFill>
                  <a:srgbClr val="000000"/>
                </a:solidFill>
                <a:latin typeface="Tahoma"/>
                <a:cs typeface="Tahoma"/>
              </a:rPr>
              <a:t>kubectl</a:t>
            </a:r>
            <a:r>
              <a:rPr sz="1650" u="none" spc="495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1650" u="none" spc="204" dirty="0">
                <a:solidFill>
                  <a:srgbClr val="000000"/>
                </a:solidFill>
                <a:latin typeface="Tahoma"/>
                <a:cs typeface="Tahoma"/>
              </a:rPr>
              <a:t>appliquer</a:t>
            </a:r>
            <a:r>
              <a:rPr sz="1650" u="none" spc="495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1650" u="none" spc="200" dirty="0">
                <a:solidFill>
                  <a:srgbClr val="ED9900"/>
                </a:solidFill>
                <a:latin typeface="Tahoma"/>
                <a:cs typeface="Tahoma"/>
              </a:rPr>
              <a:t>-- </a:t>
            </a:r>
            <a:r>
              <a:rPr sz="1650" u="none" spc="260" dirty="0">
                <a:solidFill>
                  <a:srgbClr val="ED9900"/>
                </a:solidFill>
                <a:latin typeface="Tahoma"/>
                <a:cs typeface="Tahoma"/>
              </a:rPr>
              <a:t>nom de fichier</a:t>
            </a:r>
            <a:r>
              <a:rPr sz="1650" u="none" spc="-10" dirty="0">
                <a:solidFill>
                  <a:srgbClr val="ED9900"/>
                </a:solidFill>
                <a:latin typeface="Tahoma"/>
                <a:cs typeface="Tahoma"/>
              </a:rPr>
              <a:t>  </a:t>
            </a:r>
            <a:r>
              <a:rPr sz="1650" u="none" spc="280" dirty="0">
                <a:solidFill>
                  <a:srgbClr val="000000"/>
                </a:solidFill>
                <a:latin typeface="Tahoma"/>
                <a:cs typeface="Tahoma"/>
              </a:rPr>
              <a:t>pod- </a:t>
            </a:r>
            <a:r>
              <a:rPr sz="1650" u="none" spc="270" dirty="0">
                <a:solidFill>
                  <a:srgbClr val="000000"/>
                </a:solidFill>
                <a:latin typeface="Tahoma"/>
                <a:cs typeface="Tahoma"/>
              </a:rPr>
              <a:t>from- </a:t>
            </a:r>
            <a:r>
              <a:rPr sz="1650" u="none" spc="210" dirty="0">
                <a:solidFill>
                  <a:srgbClr val="000000"/>
                </a:solidFill>
                <a:latin typeface="Tahoma"/>
                <a:cs typeface="Tahoma"/>
              </a:rPr>
              <a:t>file.yml </a:t>
            </a:r>
            <a:r>
              <a:rPr sz="1650" u="none" spc="240" dirty="0">
                <a:solidFill>
                  <a:srgbClr val="000000"/>
                </a:solidFill>
                <a:latin typeface="Tahoma"/>
                <a:cs typeface="Tahoma"/>
              </a:rPr>
              <a:t>pod/k8s- </a:t>
            </a:r>
            <a:r>
              <a:rPr sz="1650" u="none" spc="210" dirty="0">
                <a:solidFill>
                  <a:srgbClr val="000000"/>
                </a:solidFill>
                <a:latin typeface="Tahoma"/>
                <a:cs typeface="Tahoma"/>
              </a:rPr>
              <a:t>règlez</a:t>
            </a:r>
            <a:r>
              <a:rPr sz="1650" u="none" spc="470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1650" u="none" spc="210" dirty="0">
                <a:solidFill>
                  <a:srgbClr val="000000"/>
                </a:solidFill>
                <a:latin typeface="Tahoma"/>
                <a:cs typeface="Tahoma"/>
              </a:rPr>
              <a:t>configuré</a:t>
            </a:r>
            <a:endParaRPr sz="165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700"/>
              </a:spcBef>
            </a:pPr>
            <a:endParaRPr sz="1650">
              <a:latin typeface="Tahoma"/>
              <a:cs typeface="Tahoma"/>
            </a:endParaRPr>
          </a:p>
          <a:p>
            <a:pPr marL="371475">
              <a:lnSpc>
                <a:spcPct val="100000"/>
              </a:lnSpc>
            </a:pPr>
            <a:r>
              <a:rPr u="none" spc="-10" dirty="0">
                <a:solidFill>
                  <a:srgbClr val="333333"/>
                </a:solidFill>
              </a:rPr>
              <a:t>Idempotent :</a:t>
            </a:r>
          </a:p>
          <a:p>
            <a:pPr>
              <a:lnSpc>
                <a:spcPct val="100000"/>
              </a:lnSpc>
              <a:spcBef>
                <a:spcPts val="290"/>
              </a:spcBef>
            </a:pPr>
            <a:endParaRPr u="none" spc="-10" dirty="0">
              <a:solidFill>
                <a:srgbClr val="333333"/>
              </a:solidFill>
            </a:endParaRPr>
          </a:p>
          <a:p>
            <a:pPr marL="142875" marR="6489700" indent="252095">
              <a:lnSpc>
                <a:spcPts val="1880"/>
              </a:lnSpc>
            </a:pPr>
            <a:r>
              <a:rPr sz="1650" u="none" spc="245" dirty="0">
                <a:solidFill>
                  <a:srgbClr val="000000"/>
                </a:solidFill>
                <a:latin typeface="Tahoma"/>
                <a:cs typeface="Tahoma"/>
              </a:rPr>
              <a:t>kubectl</a:t>
            </a:r>
            <a:r>
              <a:rPr sz="1650" u="none" spc="495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1650" u="none" spc="204" dirty="0">
                <a:solidFill>
                  <a:srgbClr val="000000"/>
                </a:solidFill>
                <a:latin typeface="Tahoma"/>
                <a:cs typeface="Tahoma"/>
              </a:rPr>
              <a:t>appliquer</a:t>
            </a:r>
            <a:r>
              <a:rPr sz="1650" u="none" spc="495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1650" u="none" spc="200" dirty="0">
                <a:solidFill>
                  <a:srgbClr val="ED9900"/>
                </a:solidFill>
                <a:latin typeface="Tahoma"/>
                <a:cs typeface="Tahoma"/>
              </a:rPr>
              <a:t>-- </a:t>
            </a:r>
            <a:r>
              <a:rPr sz="1650" u="none" spc="260" dirty="0">
                <a:solidFill>
                  <a:srgbClr val="ED9900"/>
                </a:solidFill>
                <a:latin typeface="Tahoma"/>
                <a:cs typeface="Tahoma"/>
              </a:rPr>
              <a:t>nom de fichier</a:t>
            </a:r>
            <a:r>
              <a:rPr sz="1650" u="none" spc="-10" dirty="0">
                <a:solidFill>
                  <a:srgbClr val="ED9900"/>
                </a:solidFill>
                <a:latin typeface="Tahoma"/>
                <a:cs typeface="Tahoma"/>
              </a:rPr>
              <a:t>  </a:t>
            </a:r>
            <a:r>
              <a:rPr sz="1650" u="none" spc="280" dirty="0">
                <a:solidFill>
                  <a:srgbClr val="000000"/>
                </a:solidFill>
                <a:latin typeface="Tahoma"/>
                <a:cs typeface="Tahoma"/>
              </a:rPr>
              <a:t>pod- </a:t>
            </a:r>
            <a:r>
              <a:rPr sz="1650" u="none" spc="270" dirty="0">
                <a:solidFill>
                  <a:srgbClr val="000000"/>
                </a:solidFill>
                <a:latin typeface="Tahoma"/>
                <a:cs typeface="Tahoma"/>
              </a:rPr>
              <a:t>from- </a:t>
            </a:r>
            <a:r>
              <a:rPr sz="1650" u="none" spc="210" dirty="0">
                <a:solidFill>
                  <a:srgbClr val="000000"/>
                </a:solidFill>
                <a:latin typeface="Tahoma"/>
                <a:cs typeface="Tahoma"/>
              </a:rPr>
              <a:t>file.yml </a:t>
            </a:r>
            <a:r>
              <a:rPr sz="1650" u="none" spc="240" dirty="0">
                <a:solidFill>
                  <a:srgbClr val="000000"/>
                </a:solidFill>
                <a:latin typeface="Tahoma"/>
                <a:cs typeface="Tahoma"/>
              </a:rPr>
              <a:t>pod/k8s- </a:t>
            </a:r>
            <a:r>
              <a:rPr sz="1650" u="none" spc="210" dirty="0">
                <a:solidFill>
                  <a:srgbClr val="000000"/>
                </a:solidFill>
                <a:latin typeface="Tahoma"/>
                <a:cs typeface="Tahoma"/>
              </a:rPr>
              <a:t>règlez</a:t>
            </a:r>
            <a:r>
              <a:rPr sz="1650" u="none" spc="470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1650" u="none" spc="85" dirty="0">
                <a:solidFill>
                  <a:srgbClr val="000000"/>
                </a:solidFill>
                <a:latin typeface="Tahoma"/>
                <a:cs typeface="Tahoma"/>
              </a:rPr>
              <a:t>inchangé</a:t>
            </a:r>
            <a:endParaRPr sz="165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09624" y="2657474"/>
            <a:ext cx="12211050" cy="9525"/>
          </a:xfrm>
          <a:custGeom>
            <a:avLst/>
            <a:gdLst/>
            <a:ahLst/>
            <a:cxnLst/>
            <a:rect l="l" t="t" r="r" b="b"/>
            <a:pathLst>
              <a:path w="12211050" h="9525">
                <a:moveTo>
                  <a:pt x="12211049" y="9524"/>
                </a:moveTo>
                <a:lnTo>
                  <a:pt x="0" y="9524"/>
                </a:lnTo>
                <a:lnTo>
                  <a:pt x="0" y="0"/>
                </a:lnTo>
                <a:lnTo>
                  <a:pt x="12211049" y="0"/>
                </a:lnTo>
                <a:lnTo>
                  <a:pt x="12211049" y="952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809624" y="2657474"/>
            <a:ext cx="12211050" cy="685800"/>
            <a:chOff x="809624" y="2657474"/>
            <a:chExt cx="12211050" cy="685800"/>
          </a:xfrm>
        </p:grpSpPr>
        <p:sp>
          <p:nvSpPr>
            <p:cNvPr id="4" name="object 4"/>
            <p:cNvSpPr/>
            <p:nvPr/>
          </p:nvSpPr>
          <p:spPr>
            <a:xfrm>
              <a:off x="809612" y="2657474"/>
              <a:ext cx="12211050" cy="685800"/>
            </a:xfrm>
            <a:custGeom>
              <a:avLst/>
              <a:gdLst/>
              <a:ahLst/>
              <a:cxnLst/>
              <a:rect l="l" t="t" r="r" b="b"/>
              <a:pathLst>
                <a:path w="12211050" h="685800">
                  <a:moveTo>
                    <a:pt x="12211050" y="0"/>
                  </a:moveTo>
                  <a:lnTo>
                    <a:pt x="12201525" y="0"/>
                  </a:lnTo>
                  <a:lnTo>
                    <a:pt x="12201525" y="676275"/>
                  </a:lnTo>
                  <a:lnTo>
                    <a:pt x="0" y="676275"/>
                  </a:lnTo>
                  <a:lnTo>
                    <a:pt x="0" y="685800"/>
                  </a:lnTo>
                  <a:lnTo>
                    <a:pt x="12201525" y="685800"/>
                  </a:lnTo>
                  <a:lnTo>
                    <a:pt x="12211050" y="685800"/>
                  </a:lnTo>
                  <a:lnTo>
                    <a:pt x="12211050" y="676275"/>
                  </a:lnTo>
                  <a:lnTo>
                    <a:pt x="12211050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09624" y="2657474"/>
              <a:ext cx="9525" cy="685800"/>
            </a:xfrm>
            <a:custGeom>
              <a:avLst/>
              <a:gdLst/>
              <a:ahLst/>
              <a:cxnLst/>
              <a:rect l="l" t="t" r="r" b="b"/>
              <a:pathLst>
                <a:path w="9525" h="685800">
                  <a:moveTo>
                    <a:pt x="0" y="685799"/>
                  </a:moveTo>
                  <a:lnTo>
                    <a:pt x="0" y="0"/>
                  </a:lnTo>
                  <a:lnTo>
                    <a:pt x="9524" y="9524"/>
                  </a:lnTo>
                  <a:lnTo>
                    <a:pt x="9524" y="676274"/>
                  </a:lnTo>
                  <a:lnTo>
                    <a:pt x="0" y="685799"/>
                  </a:lnTo>
                  <a:close/>
                </a:path>
              </a:pathLst>
            </a:custGeom>
            <a:solidFill>
              <a:srgbClr val="ED21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/>
          <p:nvPr/>
        </p:nvSpPr>
        <p:spPr>
          <a:xfrm>
            <a:off x="809624" y="4429124"/>
            <a:ext cx="12211050" cy="9525"/>
          </a:xfrm>
          <a:custGeom>
            <a:avLst/>
            <a:gdLst/>
            <a:ahLst/>
            <a:cxnLst/>
            <a:rect l="l" t="t" r="r" b="b"/>
            <a:pathLst>
              <a:path w="12211050" h="9525">
                <a:moveTo>
                  <a:pt x="12211049" y="9524"/>
                </a:moveTo>
                <a:lnTo>
                  <a:pt x="0" y="9524"/>
                </a:lnTo>
                <a:lnTo>
                  <a:pt x="0" y="0"/>
                </a:lnTo>
                <a:lnTo>
                  <a:pt x="12211049" y="0"/>
                </a:lnTo>
                <a:lnTo>
                  <a:pt x="12211049" y="952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" name="object 7"/>
          <p:cNvGrpSpPr/>
          <p:nvPr/>
        </p:nvGrpSpPr>
        <p:grpSpPr>
          <a:xfrm>
            <a:off x="809624" y="4429124"/>
            <a:ext cx="12211050" cy="923925"/>
            <a:chOff x="809624" y="4429124"/>
            <a:chExt cx="12211050" cy="923925"/>
          </a:xfrm>
        </p:grpSpPr>
        <p:sp>
          <p:nvSpPr>
            <p:cNvPr id="8" name="object 8"/>
            <p:cNvSpPr/>
            <p:nvPr/>
          </p:nvSpPr>
          <p:spPr>
            <a:xfrm>
              <a:off x="809612" y="4429124"/>
              <a:ext cx="12211050" cy="923925"/>
            </a:xfrm>
            <a:custGeom>
              <a:avLst/>
              <a:gdLst/>
              <a:ahLst/>
              <a:cxnLst/>
              <a:rect l="l" t="t" r="r" b="b"/>
              <a:pathLst>
                <a:path w="12211050" h="923925">
                  <a:moveTo>
                    <a:pt x="12211050" y="0"/>
                  </a:moveTo>
                  <a:lnTo>
                    <a:pt x="12201525" y="0"/>
                  </a:lnTo>
                  <a:lnTo>
                    <a:pt x="12201525" y="914400"/>
                  </a:lnTo>
                  <a:lnTo>
                    <a:pt x="0" y="914400"/>
                  </a:lnTo>
                  <a:lnTo>
                    <a:pt x="0" y="923925"/>
                  </a:lnTo>
                  <a:lnTo>
                    <a:pt x="12201525" y="923925"/>
                  </a:lnTo>
                  <a:lnTo>
                    <a:pt x="12211050" y="923925"/>
                  </a:lnTo>
                  <a:lnTo>
                    <a:pt x="12211050" y="914400"/>
                  </a:lnTo>
                  <a:lnTo>
                    <a:pt x="12211050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809624" y="4429124"/>
              <a:ext cx="9525" cy="923925"/>
            </a:xfrm>
            <a:custGeom>
              <a:avLst/>
              <a:gdLst/>
              <a:ahLst/>
              <a:cxnLst/>
              <a:rect l="l" t="t" r="r" b="b"/>
              <a:pathLst>
                <a:path w="9525" h="923925">
                  <a:moveTo>
                    <a:pt x="0" y="923924"/>
                  </a:moveTo>
                  <a:lnTo>
                    <a:pt x="0" y="0"/>
                  </a:lnTo>
                  <a:lnTo>
                    <a:pt x="9524" y="9524"/>
                  </a:lnTo>
                  <a:lnTo>
                    <a:pt x="9524" y="914399"/>
                  </a:lnTo>
                  <a:lnTo>
                    <a:pt x="0" y="923924"/>
                  </a:lnTo>
                  <a:close/>
                </a:path>
              </a:pathLst>
            </a:custGeom>
            <a:solidFill>
              <a:srgbClr val="ED21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81465" y="4556493"/>
              <a:ext cx="103240" cy="198704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796924" y="571563"/>
            <a:ext cx="5167630" cy="558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65" dirty="0"/>
              <a:t>SUPPRESSION</a:t>
            </a:r>
            <a:r>
              <a:rPr spc="-100" dirty="0"/>
              <a:t> </a:t>
            </a:r>
            <a:r>
              <a:rPr spc="75" dirty="0"/>
              <a:t>UN</a:t>
            </a:r>
            <a:r>
              <a:rPr spc="-95" dirty="0"/>
              <a:t> </a:t>
            </a:r>
            <a:r>
              <a:rPr spc="-110" dirty="0"/>
              <a:t>RESSOURCE</a:t>
            </a:r>
          </a:p>
        </p:txBody>
      </p:sp>
      <p:pic>
        <p:nvPicPr>
          <p:cNvPr id="12" name="object 1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33449" y="2200274"/>
            <a:ext cx="95250" cy="95249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1465" y="2784843"/>
            <a:ext cx="103240" cy="198704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33449" y="3705224"/>
            <a:ext cx="95250" cy="95249"/>
          </a:xfrm>
          <a:prstGeom prst="rect">
            <a:avLst/>
          </a:prstGeom>
        </p:spPr>
      </p:pic>
      <p:sp>
        <p:nvSpPr>
          <p:cNvPr id="15" name="object 15"/>
          <p:cNvSpPr txBox="1">
            <a:spLocks noGrp="1"/>
          </p:cNvSpPr>
          <p:nvPr>
            <p:ph type="body" idx="1"/>
          </p:nvPr>
        </p:nvSpPr>
        <p:spPr>
          <a:xfrm>
            <a:off x="819149" y="1326514"/>
            <a:ext cx="12192000" cy="4787849"/>
          </a:xfrm>
          <a:prstGeom prst="rect">
            <a:avLst/>
          </a:prstGeom>
        </p:spPr>
        <p:txBody>
          <a:bodyPr vert="horz" wrap="square" lIns="0" tIns="19748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  <a:tabLst>
                <a:tab pos="4388485" algn="l"/>
              </a:tabLst>
            </a:pPr>
            <a:r>
              <a:rPr u="none" dirty="0">
                <a:solidFill>
                  <a:srgbClr val="333333"/>
                </a:solidFill>
              </a:rPr>
              <a:t>À</a:t>
            </a:r>
            <a:r>
              <a:rPr u="none" spc="-80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supprimer</a:t>
            </a:r>
            <a:r>
              <a:rPr u="none" spc="-80" dirty="0">
                <a:solidFill>
                  <a:srgbClr val="333333"/>
                </a:solidFill>
              </a:rPr>
              <a:t> </a:t>
            </a:r>
            <a:r>
              <a:rPr u="none" spc="65" dirty="0">
                <a:solidFill>
                  <a:srgbClr val="333333"/>
                </a:solidFill>
              </a:rPr>
              <a:t>un</a:t>
            </a:r>
            <a:r>
              <a:rPr u="none" spc="-80" dirty="0">
                <a:solidFill>
                  <a:srgbClr val="333333"/>
                </a:solidFill>
              </a:rPr>
              <a:t> </a:t>
            </a:r>
            <a:r>
              <a:rPr u="none" spc="60" dirty="0">
                <a:solidFill>
                  <a:srgbClr val="333333"/>
                </a:solidFill>
              </a:rPr>
              <a:t>ressource</a:t>
            </a:r>
            <a:r>
              <a:rPr u="none" spc="-80" dirty="0">
                <a:solidFill>
                  <a:srgbClr val="333333"/>
                </a:solidFill>
              </a:rPr>
              <a:t> </a:t>
            </a:r>
            <a:r>
              <a:rPr u="none" spc="105" dirty="0">
                <a:solidFill>
                  <a:srgbClr val="333333"/>
                </a:solidFill>
              </a:rPr>
              <a:t>utiliser</a:t>
            </a:r>
            <a:r>
              <a:rPr u="none" spc="-80" dirty="0">
                <a:solidFill>
                  <a:srgbClr val="333333"/>
                </a:solidFill>
              </a:rPr>
              <a:t> </a:t>
            </a:r>
            <a:r>
              <a:rPr u="none" spc="300" dirty="0">
                <a:latin typeface="Tahoma"/>
                <a:cs typeface="Tahoma"/>
              </a:rPr>
              <a:t>kubectl</a:t>
            </a:r>
            <a:r>
              <a:rPr u="none" dirty="0">
                <a:latin typeface="Tahoma"/>
                <a:cs typeface="Tahoma"/>
              </a:rPr>
              <a:t> </a:t>
            </a:r>
            <a:r>
              <a:rPr u="none" spc="229" dirty="0">
                <a:latin typeface="Tahoma"/>
                <a:cs typeface="Tahoma"/>
              </a:rPr>
              <a:t>supprimer </a:t>
            </a:r>
            <a:r>
              <a:rPr u="none" spc="229" dirty="0">
                <a:solidFill>
                  <a:srgbClr val="333333"/>
                </a:solidFill>
              </a:rPr>
              <a:t>.</a:t>
            </a:r>
          </a:p>
          <a:p>
            <a:pPr marL="370840">
              <a:lnSpc>
                <a:spcPct val="100000"/>
              </a:lnSpc>
              <a:spcBef>
                <a:spcPts val="1830"/>
              </a:spcBef>
              <a:tabLst>
                <a:tab pos="1655445" algn="l"/>
                <a:tab pos="2779395" algn="l"/>
                <a:tab pos="3903345" algn="l"/>
              </a:tabLst>
            </a:pPr>
            <a:r>
              <a:rPr u="none" spc="300" dirty="0">
                <a:latin typeface="Tahoma"/>
                <a:cs typeface="Tahoma"/>
              </a:rPr>
              <a:t>kubectl</a:t>
            </a:r>
            <a:r>
              <a:rPr u="none" dirty="0">
                <a:latin typeface="Tahoma"/>
                <a:cs typeface="Tahoma"/>
              </a:rPr>
              <a:t> </a:t>
            </a:r>
            <a:r>
              <a:rPr u="none" spc="305" dirty="0">
                <a:latin typeface="Tahoma"/>
                <a:cs typeface="Tahoma"/>
              </a:rPr>
              <a:t>supprimer</a:t>
            </a:r>
            <a:r>
              <a:rPr u="none" dirty="0">
                <a:latin typeface="Tahoma"/>
                <a:cs typeface="Tahoma"/>
              </a:rPr>
              <a:t> </a:t>
            </a:r>
            <a:r>
              <a:rPr u="none" spc="70" dirty="0">
                <a:latin typeface="Tahoma"/>
                <a:cs typeface="Tahoma"/>
              </a:rPr>
              <a:t>&lt;type&gt;</a:t>
            </a:r>
            <a:r>
              <a:rPr u="none" dirty="0">
                <a:latin typeface="Tahoma"/>
                <a:cs typeface="Tahoma"/>
              </a:rPr>
              <a:t> </a:t>
            </a:r>
            <a:r>
              <a:rPr u="none" spc="-135" dirty="0">
                <a:latin typeface="Tahoma"/>
                <a:cs typeface="Tahoma"/>
              </a:rPr>
              <a:t>&lt;nom&gt; </a:t>
            </a:r>
            <a:r>
              <a:rPr u="none" spc="-135" dirty="0">
                <a:solidFill>
                  <a:srgbClr val="333333"/>
                </a:solidFill>
              </a:rPr>
              <a:t>:</a:t>
            </a:r>
            <a:r>
              <a:rPr u="none" spc="-60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supprimer</a:t>
            </a:r>
            <a:r>
              <a:rPr u="none" spc="-60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le</a:t>
            </a:r>
            <a:r>
              <a:rPr u="none" spc="-55" dirty="0">
                <a:solidFill>
                  <a:srgbClr val="333333"/>
                </a:solidFill>
              </a:rPr>
              <a:t> </a:t>
            </a:r>
            <a:r>
              <a:rPr u="none" spc="60" dirty="0">
                <a:solidFill>
                  <a:srgbClr val="333333"/>
                </a:solidFill>
              </a:rPr>
              <a:t>ressource</a:t>
            </a:r>
            <a:r>
              <a:rPr u="none" spc="-60" dirty="0">
                <a:solidFill>
                  <a:srgbClr val="333333"/>
                </a:solidFill>
              </a:rPr>
              <a:t> </a:t>
            </a:r>
            <a:r>
              <a:rPr u="none" spc="100" dirty="0">
                <a:solidFill>
                  <a:srgbClr val="333333"/>
                </a:solidFill>
              </a:rPr>
              <a:t>nommé</a:t>
            </a:r>
            <a:r>
              <a:rPr u="none" spc="-55" dirty="0">
                <a:solidFill>
                  <a:srgbClr val="333333"/>
                </a:solidFill>
              </a:rPr>
              <a:t> </a:t>
            </a:r>
            <a:r>
              <a:rPr u="none" spc="-114" dirty="0">
                <a:latin typeface="Tahoma"/>
                <a:cs typeface="Tahoma"/>
              </a:rPr>
              <a:t>&lt;nom&gt;</a:t>
            </a:r>
            <a:r>
              <a:rPr u="none" spc="-80" dirty="0">
                <a:latin typeface="Tahoma"/>
                <a:cs typeface="Tahoma"/>
              </a:rPr>
              <a:t> </a:t>
            </a:r>
            <a:r>
              <a:rPr u="none" dirty="0">
                <a:solidFill>
                  <a:srgbClr val="333333"/>
                </a:solidFill>
              </a:rPr>
              <a:t>avec</a:t>
            </a:r>
            <a:r>
              <a:rPr u="none" spc="-60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taper</a:t>
            </a:r>
            <a:r>
              <a:rPr u="none" spc="-55" dirty="0">
                <a:solidFill>
                  <a:srgbClr val="333333"/>
                </a:solidFill>
              </a:rPr>
              <a:t> </a:t>
            </a:r>
            <a:r>
              <a:rPr u="none" spc="70" dirty="0">
                <a:latin typeface="Tahoma"/>
                <a:cs typeface="Tahoma"/>
              </a:rPr>
              <a:t>&lt;type&gt;</a:t>
            </a:r>
          </a:p>
          <a:p>
            <a:pPr>
              <a:lnSpc>
                <a:spcPct val="100000"/>
              </a:lnSpc>
              <a:spcBef>
                <a:spcPts val="340"/>
              </a:spcBef>
            </a:pPr>
            <a:endParaRPr u="none" spc="70" dirty="0">
              <a:latin typeface="Tahoma"/>
              <a:cs typeface="Tahoma"/>
            </a:endParaRPr>
          </a:p>
          <a:p>
            <a:pPr marL="142240" marR="8256270" indent="252095">
              <a:lnSpc>
                <a:spcPts val="1880"/>
              </a:lnSpc>
            </a:pPr>
            <a:r>
              <a:rPr sz="1650" u="none" spc="245" dirty="0">
                <a:solidFill>
                  <a:srgbClr val="000000"/>
                </a:solidFill>
                <a:latin typeface="Tahoma"/>
                <a:cs typeface="Tahoma"/>
              </a:rPr>
              <a:t>kubectl</a:t>
            </a:r>
            <a:r>
              <a:rPr sz="1650" u="none" spc="475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1650" u="none" spc="250" dirty="0" err="1">
                <a:solidFill>
                  <a:srgbClr val="000000"/>
                </a:solidFill>
                <a:latin typeface="Tahoma"/>
                <a:cs typeface="Tahoma"/>
              </a:rPr>
              <a:t>supprimer</a:t>
            </a:r>
            <a:r>
              <a:rPr sz="1650" u="none" spc="475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lang="fr-FR" sz="1650" u="none" spc="80" dirty="0">
                <a:solidFill>
                  <a:srgbClr val="000000"/>
                </a:solidFill>
                <a:latin typeface="Tahoma"/>
                <a:cs typeface="Tahoma"/>
              </a:rPr>
              <a:t>POD</a:t>
            </a:r>
            <a:r>
              <a:rPr sz="1650" u="none" spc="475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1650" u="none" spc="275" dirty="0">
                <a:solidFill>
                  <a:srgbClr val="000000"/>
                </a:solidFill>
                <a:latin typeface="Tahoma"/>
                <a:cs typeface="Tahoma"/>
              </a:rPr>
              <a:t>k8s- </a:t>
            </a:r>
            <a:r>
              <a:rPr sz="1650" u="none" spc="240" dirty="0">
                <a:solidFill>
                  <a:srgbClr val="000000"/>
                </a:solidFill>
                <a:latin typeface="Tahoma"/>
                <a:cs typeface="Tahoma"/>
              </a:rPr>
              <a:t>rulez </a:t>
            </a:r>
            <a:r>
              <a:rPr sz="1650" u="none" spc="80" dirty="0">
                <a:solidFill>
                  <a:srgbClr val="000000"/>
                </a:solidFill>
                <a:latin typeface="Tahoma"/>
                <a:cs typeface="Tahoma"/>
              </a:rPr>
              <a:t>pod</a:t>
            </a:r>
            <a:r>
              <a:rPr sz="1650" u="none" spc="490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1650" u="none" spc="280" dirty="0">
                <a:solidFill>
                  <a:srgbClr val="000000"/>
                </a:solidFill>
                <a:latin typeface="Tahoma"/>
                <a:cs typeface="Tahoma"/>
              </a:rPr>
              <a:t>"k8s- </a:t>
            </a:r>
            <a:r>
              <a:rPr sz="1650" u="none" spc="260" dirty="0">
                <a:solidFill>
                  <a:srgbClr val="000000"/>
                </a:solidFill>
                <a:latin typeface="Tahoma"/>
                <a:cs typeface="Tahoma"/>
              </a:rPr>
              <a:t>rulez"</a:t>
            </a:r>
            <a:r>
              <a:rPr sz="1650" u="none" spc="490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1650" u="none" spc="215" dirty="0">
                <a:solidFill>
                  <a:srgbClr val="000000"/>
                </a:solidFill>
                <a:latin typeface="Tahoma"/>
                <a:cs typeface="Tahoma"/>
              </a:rPr>
              <a:t>supprimé</a:t>
            </a:r>
            <a:endParaRPr sz="1650" dirty="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000"/>
              </a:spcBef>
            </a:pPr>
            <a:endParaRPr sz="1650" dirty="0">
              <a:latin typeface="Tahoma"/>
              <a:cs typeface="Tahoma"/>
            </a:endParaRPr>
          </a:p>
          <a:p>
            <a:pPr marL="370840" marR="1066165">
              <a:lnSpc>
                <a:spcPts val="2250"/>
              </a:lnSpc>
              <a:tabLst>
                <a:tab pos="1655445" algn="l"/>
                <a:tab pos="2779395" algn="l"/>
                <a:tab pos="4545965" algn="l"/>
              </a:tabLst>
            </a:pPr>
            <a:r>
              <a:rPr u="none" spc="300" dirty="0">
                <a:latin typeface="Tahoma"/>
                <a:cs typeface="Tahoma"/>
              </a:rPr>
              <a:t>kubectl</a:t>
            </a:r>
            <a:r>
              <a:rPr u="none" dirty="0">
                <a:latin typeface="Tahoma"/>
                <a:cs typeface="Tahoma"/>
              </a:rPr>
              <a:t> </a:t>
            </a:r>
            <a:r>
              <a:rPr u="none" spc="305" dirty="0">
                <a:latin typeface="Tahoma"/>
                <a:cs typeface="Tahoma"/>
              </a:rPr>
              <a:t>supprimer</a:t>
            </a:r>
            <a:r>
              <a:rPr u="none" dirty="0">
                <a:latin typeface="Tahoma"/>
                <a:cs typeface="Tahoma"/>
              </a:rPr>
              <a:t> </a:t>
            </a:r>
            <a:r>
              <a:rPr u="none" spc="254" dirty="0">
                <a:latin typeface="Tahoma"/>
                <a:cs typeface="Tahoma"/>
              </a:rPr>
              <a:t>-- </a:t>
            </a:r>
            <a:r>
              <a:rPr u="none" spc="320" dirty="0">
                <a:latin typeface="Tahoma"/>
                <a:cs typeface="Tahoma"/>
              </a:rPr>
              <a:t>nom de fichier</a:t>
            </a:r>
            <a:r>
              <a:rPr u="none" dirty="0">
                <a:latin typeface="Tahoma"/>
                <a:cs typeface="Tahoma"/>
              </a:rPr>
              <a:t> </a:t>
            </a:r>
            <a:r>
              <a:rPr u="none" spc="200" dirty="0">
                <a:latin typeface="Tahoma"/>
                <a:cs typeface="Tahoma"/>
              </a:rPr>
              <a:t>&lt;descripteur&gt; </a:t>
            </a:r>
            <a:r>
              <a:rPr u="none" spc="200" dirty="0">
                <a:solidFill>
                  <a:srgbClr val="333333"/>
                </a:solidFill>
              </a:rPr>
              <a:t>:</a:t>
            </a:r>
            <a:r>
              <a:rPr u="none" spc="-30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supprimer</a:t>
            </a:r>
            <a:r>
              <a:rPr u="none" spc="-30" dirty="0">
                <a:solidFill>
                  <a:srgbClr val="333333"/>
                </a:solidFill>
              </a:rPr>
              <a:t> </a:t>
            </a:r>
            <a:r>
              <a:rPr u="none" spc="-40" dirty="0">
                <a:solidFill>
                  <a:srgbClr val="333333"/>
                </a:solidFill>
              </a:rPr>
              <a:t>tous</a:t>
            </a:r>
            <a:r>
              <a:rPr u="none" spc="-30" dirty="0">
                <a:solidFill>
                  <a:srgbClr val="333333"/>
                </a:solidFill>
              </a:rPr>
              <a:t> </a:t>
            </a:r>
            <a:r>
              <a:rPr u="none" spc="65" dirty="0">
                <a:solidFill>
                  <a:srgbClr val="333333"/>
                </a:solidFill>
              </a:rPr>
              <a:t>ressources</a:t>
            </a:r>
            <a:r>
              <a:rPr u="none" spc="-25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déclaré</a:t>
            </a:r>
            <a:r>
              <a:rPr u="none" spc="-30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dans</a:t>
            </a:r>
            <a:r>
              <a:rPr u="none" spc="-30" dirty="0">
                <a:solidFill>
                  <a:srgbClr val="333333"/>
                </a:solidFill>
              </a:rPr>
              <a:t> </a:t>
            </a:r>
            <a:r>
              <a:rPr u="none" spc="-25" dirty="0">
                <a:solidFill>
                  <a:srgbClr val="333333"/>
                </a:solidFill>
              </a:rPr>
              <a:t>le </a:t>
            </a:r>
            <a:r>
              <a:rPr u="none" spc="-10" dirty="0">
                <a:solidFill>
                  <a:srgbClr val="333333"/>
                </a:solidFill>
              </a:rPr>
              <a:t>descripteur</a:t>
            </a:r>
          </a:p>
          <a:p>
            <a:pPr>
              <a:lnSpc>
                <a:spcPct val="100000"/>
              </a:lnSpc>
              <a:spcBef>
                <a:spcPts val="260"/>
              </a:spcBef>
            </a:pPr>
            <a:endParaRPr u="none" spc="-10" dirty="0">
              <a:solidFill>
                <a:srgbClr val="333333"/>
              </a:solidFill>
            </a:endParaRPr>
          </a:p>
          <a:p>
            <a:pPr marL="142240" marR="6489700" indent="252095">
              <a:lnSpc>
                <a:spcPts val="1880"/>
              </a:lnSpc>
            </a:pPr>
            <a:r>
              <a:rPr sz="1650" u="none" spc="245" dirty="0">
                <a:solidFill>
                  <a:srgbClr val="000000"/>
                </a:solidFill>
                <a:latin typeface="Tahoma"/>
                <a:cs typeface="Tahoma"/>
              </a:rPr>
              <a:t>kubectl</a:t>
            </a:r>
            <a:r>
              <a:rPr sz="1650" u="none" spc="484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1650" u="none" spc="250" dirty="0">
                <a:solidFill>
                  <a:srgbClr val="000000"/>
                </a:solidFill>
                <a:latin typeface="Tahoma"/>
                <a:cs typeface="Tahoma"/>
              </a:rPr>
              <a:t>supprimer</a:t>
            </a:r>
            <a:r>
              <a:rPr sz="1650" u="none" spc="490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1650" u="none" spc="455" dirty="0">
                <a:solidFill>
                  <a:srgbClr val="ED9900"/>
                </a:solidFill>
                <a:latin typeface="Tahoma"/>
                <a:cs typeface="Tahoma"/>
              </a:rPr>
              <a:t>- </a:t>
            </a:r>
            <a:r>
              <a:rPr sz="1650" u="none" spc="395" dirty="0">
                <a:solidFill>
                  <a:srgbClr val="ED9900"/>
                </a:solidFill>
                <a:latin typeface="Tahoma"/>
                <a:cs typeface="Tahoma"/>
              </a:rPr>
              <a:t>f</a:t>
            </a:r>
            <a:r>
              <a:rPr sz="1650" u="none" spc="484" dirty="0">
                <a:solidFill>
                  <a:srgbClr val="ED9900"/>
                </a:solidFill>
                <a:latin typeface="Tahoma"/>
                <a:cs typeface="Tahoma"/>
              </a:rPr>
              <a:t> </a:t>
            </a:r>
            <a:r>
              <a:rPr sz="1650" u="none" spc="275" dirty="0">
                <a:solidFill>
                  <a:srgbClr val="000000"/>
                </a:solidFill>
                <a:latin typeface="Tahoma"/>
                <a:cs typeface="Tahoma"/>
              </a:rPr>
              <a:t>deux-pods- </a:t>
            </a:r>
            <a:r>
              <a:rPr sz="1650" u="none" spc="215" dirty="0">
                <a:solidFill>
                  <a:srgbClr val="000000"/>
                </a:solidFill>
                <a:latin typeface="Tahoma"/>
                <a:cs typeface="Tahoma"/>
              </a:rPr>
              <a:t>dans- </a:t>
            </a:r>
            <a:r>
              <a:rPr sz="1650" u="none" spc="275" dirty="0">
                <a:solidFill>
                  <a:srgbClr val="000000"/>
                </a:solidFill>
                <a:latin typeface="Tahoma"/>
                <a:cs typeface="Tahoma"/>
              </a:rPr>
              <a:t>un- </a:t>
            </a:r>
            <a:r>
              <a:rPr sz="1650" u="none" spc="210" dirty="0">
                <a:solidFill>
                  <a:srgbClr val="000000"/>
                </a:solidFill>
                <a:latin typeface="Tahoma"/>
                <a:cs typeface="Tahoma"/>
              </a:rPr>
              <a:t>fichier.yml </a:t>
            </a:r>
            <a:r>
              <a:rPr sz="1650" u="none" spc="80" dirty="0">
                <a:solidFill>
                  <a:srgbClr val="000000"/>
                </a:solidFill>
                <a:latin typeface="Tahoma"/>
                <a:cs typeface="Tahoma"/>
              </a:rPr>
              <a:t>pod</a:t>
            </a:r>
            <a:r>
              <a:rPr sz="1650" u="none" spc="484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1650" u="none" spc="270" dirty="0">
                <a:solidFill>
                  <a:srgbClr val="000000"/>
                </a:solidFill>
                <a:latin typeface="Tahoma"/>
                <a:cs typeface="Tahoma"/>
              </a:rPr>
              <a:t>"premier </a:t>
            </a:r>
            <a:r>
              <a:rPr sz="1650" u="none" spc="315" dirty="0">
                <a:solidFill>
                  <a:srgbClr val="000000"/>
                </a:solidFill>
                <a:latin typeface="Tahoma"/>
                <a:cs typeface="Tahoma"/>
              </a:rPr>
              <a:t>des </a:t>
            </a:r>
            <a:r>
              <a:rPr sz="1650" u="none" spc="390" dirty="0">
                <a:solidFill>
                  <a:srgbClr val="000000"/>
                </a:solidFill>
                <a:latin typeface="Tahoma"/>
                <a:cs typeface="Tahoma"/>
              </a:rPr>
              <a:t>deux"</a:t>
            </a:r>
            <a:r>
              <a:rPr sz="1650" u="none" spc="484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1650" u="none" spc="215" dirty="0">
                <a:solidFill>
                  <a:srgbClr val="000000"/>
                </a:solidFill>
                <a:latin typeface="Tahoma"/>
                <a:cs typeface="Tahoma"/>
              </a:rPr>
              <a:t>supprimé</a:t>
            </a:r>
            <a:endParaRPr sz="1650" dirty="0">
              <a:latin typeface="Tahoma"/>
              <a:cs typeface="Tahoma"/>
            </a:endParaRPr>
          </a:p>
          <a:p>
            <a:pPr marL="142240">
              <a:lnSpc>
                <a:spcPts val="1825"/>
              </a:lnSpc>
            </a:pPr>
            <a:r>
              <a:rPr lang="fr-FR" sz="1650" u="none" spc="80" dirty="0">
                <a:solidFill>
                  <a:srgbClr val="000000"/>
                </a:solidFill>
                <a:latin typeface="Tahoma"/>
                <a:cs typeface="Tahoma"/>
              </a:rPr>
              <a:t>POD</a:t>
            </a:r>
            <a:r>
              <a:rPr sz="1650" u="none" spc="495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1650" u="none" spc="210" dirty="0">
                <a:solidFill>
                  <a:srgbClr val="000000"/>
                </a:solidFill>
                <a:latin typeface="Tahoma"/>
                <a:cs typeface="Tahoma"/>
              </a:rPr>
              <a:t>« deuxième </a:t>
            </a:r>
            <a:r>
              <a:rPr sz="1650" u="none" spc="180" dirty="0">
                <a:solidFill>
                  <a:srgbClr val="000000"/>
                </a:solidFill>
                <a:latin typeface="Tahoma"/>
                <a:cs typeface="Tahoma"/>
              </a:rPr>
              <a:t>de </a:t>
            </a:r>
            <a:r>
              <a:rPr sz="1650" u="none" spc="225" dirty="0">
                <a:solidFill>
                  <a:srgbClr val="000000"/>
                </a:solidFill>
                <a:latin typeface="Tahoma"/>
                <a:cs typeface="Tahoma"/>
              </a:rPr>
              <a:t>deux »</a:t>
            </a:r>
            <a:r>
              <a:rPr sz="1650" u="none" spc="495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1650" u="none" spc="215" dirty="0">
                <a:solidFill>
                  <a:srgbClr val="000000"/>
                </a:solidFill>
                <a:latin typeface="Tahoma"/>
                <a:cs typeface="Tahoma"/>
              </a:rPr>
              <a:t>supprimé</a:t>
            </a:r>
            <a:endParaRPr sz="1650" dirty="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DÉVELOPPEMENT</a:t>
            </a:r>
            <a:r>
              <a:rPr spc="-40" dirty="0"/>
              <a:t> </a:t>
            </a:r>
            <a:r>
              <a:rPr spc="-35" dirty="0"/>
              <a:t>CONTRAINTES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1647824"/>
            <a:ext cx="95250" cy="9524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177924" y="1345564"/>
            <a:ext cx="9806305" cy="1958975"/>
          </a:xfrm>
          <a:prstGeom prst="rect">
            <a:avLst/>
          </a:prstGeom>
        </p:spPr>
        <p:txBody>
          <a:bodyPr vert="horz" wrap="square" lIns="0" tIns="1784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5"/>
              </a:spcBef>
            </a:pPr>
            <a:r>
              <a:rPr sz="2100" spc="90" dirty="0">
                <a:solidFill>
                  <a:srgbClr val="333333"/>
                </a:solidFill>
                <a:latin typeface="Trebuchet MS"/>
                <a:cs typeface="Trebuchet MS"/>
              </a:rPr>
              <a:t>Être</a:t>
            </a:r>
            <a:r>
              <a:rPr sz="2100" spc="-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capable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à</a:t>
            </a:r>
            <a:r>
              <a:rPr sz="2100" spc="-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utilisation/test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rapide</a:t>
            </a:r>
            <a:r>
              <a:rPr sz="2100" spc="-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00" dirty="0">
                <a:solidFill>
                  <a:srgbClr val="333333"/>
                </a:solidFill>
                <a:latin typeface="Trebuchet MS"/>
                <a:cs typeface="Trebuchet MS"/>
              </a:rPr>
              <a:t>un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application</a:t>
            </a:r>
            <a:r>
              <a:rPr sz="2100" spc="-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330" dirty="0">
                <a:solidFill>
                  <a:srgbClr val="333333"/>
                </a:solidFill>
                <a:latin typeface="Trebuchet MS"/>
                <a:cs typeface="Trebuchet MS"/>
              </a:rPr>
              <a:t>/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serveur</a:t>
            </a:r>
            <a:r>
              <a:rPr sz="2100" spc="-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40" dirty="0">
                <a:solidFill>
                  <a:srgbClr val="333333"/>
                </a:solidFill>
                <a:latin typeface="Trebuchet MS"/>
                <a:cs typeface="Trebuchet MS"/>
              </a:rPr>
              <a:t>temps d'exécution</a:t>
            </a:r>
            <a:endParaRPr sz="2100" dirty="0">
              <a:latin typeface="Trebuchet MS"/>
              <a:cs typeface="Trebuchet MS"/>
            </a:endParaRPr>
          </a:p>
          <a:p>
            <a:pPr marL="12700" marR="1458595">
              <a:lnSpc>
                <a:spcPct val="148800"/>
              </a:lnSpc>
              <a:spcBef>
                <a:spcPts val="75"/>
              </a:spcBef>
            </a:pPr>
            <a:r>
              <a:rPr sz="2100" spc="90" dirty="0">
                <a:solidFill>
                  <a:srgbClr val="333333"/>
                </a:solidFill>
                <a:latin typeface="Trebuchet MS"/>
                <a:cs typeface="Trebuchet MS"/>
              </a:rPr>
              <a:t>Être</a:t>
            </a:r>
            <a:r>
              <a:rPr sz="2100" spc="-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capable</a:t>
            </a:r>
            <a:r>
              <a:rPr sz="2100" spc="-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à</a:t>
            </a:r>
            <a:r>
              <a:rPr sz="2100" spc="-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05" dirty="0">
                <a:solidFill>
                  <a:srgbClr val="333333"/>
                </a:solidFill>
                <a:latin typeface="Trebuchet MS"/>
                <a:cs typeface="Trebuchet MS"/>
              </a:rPr>
              <a:t>utiliser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-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0" dirty="0">
                <a:solidFill>
                  <a:srgbClr val="333333"/>
                </a:solidFill>
                <a:latin typeface="Trebuchet MS"/>
                <a:cs typeface="Trebuchet MS"/>
              </a:rPr>
              <a:t>dépendances</a:t>
            </a:r>
            <a:r>
              <a:rPr sz="2100" spc="-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de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90" dirty="0">
                <a:solidFill>
                  <a:srgbClr val="333333"/>
                </a:solidFill>
                <a:latin typeface="Trebuchet MS"/>
                <a:cs typeface="Trebuchet MS"/>
              </a:rPr>
              <a:t>composants</a:t>
            </a:r>
            <a:r>
              <a:rPr sz="2100" spc="-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développé</a:t>
            </a:r>
            <a:r>
              <a:rPr sz="2100" spc="-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localement</a:t>
            </a:r>
            <a:r>
              <a:rPr sz="2100" spc="90" dirty="0">
                <a:solidFill>
                  <a:srgbClr val="333333"/>
                </a:solidFill>
                <a:latin typeface="Trebuchet MS"/>
                <a:cs typeface="Trebuchet MS"/>
              </a:rPr>
              <a:t>​</a:t>
            </a:r>
            <a:r>
              <a:rPr sz="2100" spc="-5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capable</a:t>
            </a:r>
            <a:r>
              <a:rPr sz="2100" spc="-4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à</a:t>
            </a:r>
            <a:r>
              <a:rPr sz="2100" spc="-5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0" dirty="0">
                <a:solidFill>
                  <a:srgbClr val="333333"/>
                </a:solidFill>
                <a:latin typeface="Trebuchet MS"/>
                <a:cs typeface="Trebuchet MS"/>
              </a:rPr>
              <a:t>reproduire</a:t>
            </a:r>
            <a:r>
              <a:rPr sz="2100" spc="-4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0" dirty="0">
                <a:solidFill>
                  <a:srgbClr val="333333"/>
                </a:solidFill>
                <a:latin typeface="Trebuchet MS"/>
                <a:cs typeface="Trebuchet MS"/>
              </a:rPr>
              <a:t>production</a:t>
            </a:r>
            <a:r>
              <a:rPr sz="2100" spc="-5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0" dirty="0">
                <a:solidFill>
                  <a:srgbClr val="333333"/>
                </a:solidFill>
                <a:latin typeface="Trebuchet MS"/>
                <a:cs typeface="Trebuchet MS"/>
              </a:rPr>
              <a:t>environnements</a:t>
            </a:r>
            <a:r>
              <a:rPr sz="2100" spc="-4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(et</a:t>
            </a:r>
            <a:r>
              <a:rPr sz="2100" spc="-4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40" dirty="0">
                <a:solidFill>
                  <a:srgbClr val="333333"/>
                </a:solidFill>
                <a:latin typeface="Trebuchet MS"/>
                <a:cs typeface="Trebuchet MS"/>
              </a:rPr>
              <a:t>tous</a:t>
            </a:r>
            <a:r>
              <a:rPr sz="2100" spc="-5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-4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autres!)</a:t>
            </a:r>
            <a:endParaRPr sz="2100" dirty="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305"/>
              </a:spcBef>
            </a:pP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La tendance actuelle est</a:t>
            </a:r>
            <a:r>
              <a:rPr sz="2100" spc="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multiplier le </a:t>
            </a:r>
            <a:r>
              <a:rPr sz="2100" spc="105" dirty="0">
                <a:solidFill>
                  <a:srgbClr val="333333"/>
                </a:solidFill>
                <a:latin typeface="Trebuchet MS"/>
                <a:cs typeface="Trebuchet MS"/>
              </a:rPr>
              <a:t>nombre</a:t>
            </a:r>
            <a:r>
              <a:rPr sz="2100" spc="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composants </a:t>
            </a:r>
            <a:r>
              <a:rPr sz="2100" spc="55" dirty="0">
                <a:solidFill>
                  <a:srgbClr val="333333"/>
                </a:solidFill>
                <a:latin typeface="Trebuchet MS"/>
                <a:cs typeface="Trebuchet MS"/>
              </a:rPr>
              <a:t>,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0" dirty="0">
                <a:solidFill>
                  <a:srgbClr val="333333"/>
                </a:solidFill>
                <a:latin typeface="Trebuchet MS"/>
                <a:cs typeface="Trebuchet MS"/>
              </a:rPr>
              <a:t>alias</a:t>
            </a:r>
            <a:r>
              <a:rPr sz="2100" spc="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microservices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​</a:t>
            </a:r>
            <a:endParaRPr sz="2100" dirty="0">
              <a:latin typeface="Trebuchet MS"/>
              <a:cs typeface="Trebuchet MS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2133599"/>
            <a:ext cx="95250" cy="9524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2609849"/>
            <a:ext cx="95250" cy="9524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3095624"/>
            <a:ext cx="95250" cy="95249"/>
          </a:xfrm>
          <a:prstGeom prst="rect">
            <a:avLst/>
          </a:prstGeom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96924" y="571563"/>
            <a:ext cx="3320415" cy="109004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fr-FR" dirty="0"/>
              <a:t>POD</a:t>
            </a:r>
            <a:r>
              <a:rPr spc="5" dirty="0"/>
              <a:t> </a:t>
            </a:r>
            <a:r>
              <a:rPr spc="-40" dirty="0"/>
              <a:t>EFFACEMENT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4857749"/>
            <a:ext cx="95250" cy="9524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5353049"/>
            <a:ext cx="95250" cy="9524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5857874"/>
            <a:ext cx="95250" cy="9524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6353174"/>
            <a:ext cx="95250" cy="95249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796924" y="1511300"/>
            <a:ext cx="11608435" cy="608006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Suppression </a:t>
            </a:r>
            <a:r>
              <a:rPr sz="2100" spc="65" dirty="0">
                <a:solidFill>
                  <a:srgbClr val="333333"/>
                </a:solidFill>
                <a:latin typeface="Trebuchet MS"/>
                <a:cs typeface="Trebuchet MS"/>
              </a:rPr>
              <a:t>d'un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lang="fr-FR" sz="2100" spc="100" dirty="0">
                <a:solidFill>
                  <a:srgbClr val="333333"/>
                </a:solidFill>
                <a:latin typeface="Trebuchet MS"/>
                <a:cs typeface="Trebuchet MS"/>
              </a:rPr>
              <a:t>POD</a:t>
            </a:r>
            <a:r>
              <a:rPr sz="2100" spc="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50" dirty="0">
                <a:solidFill>
                  <a:srgbClr val="333333"/>
                </a:solidFill>
                <a:latin typeface="Trebuchet MS"/>
                <a:cs typeface="Trebuchet MS"/>
              </a:rPr>
              <a:t>volonté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5" dirty="0">
                <a:solidFill>
                  <a:srgbClr val="333333"/>
                </a:solidFill>
                <a:latin typeface="Trebuchet MS"/>
                <a:cs typeface="Trebuchet MS"/>
              </a:rPr>
              <a:t>arrêt</a:t>
            </a:r>
            <a:r>
              <a:rPr sz="2100" spc="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00" dirty="0">
                <a:solidFill>
                  <a:srgbClr val="333333"/>
                </a:solidFill>
                <a:latin typeface="Trebuchet MS"/>
                <a:cs typeface="Trebuchet MS"/>
              </a:rPr>
              <a:t>et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70" dirty="0">
                <a:solidFill>
                  <a:srgbClr val="333333"/>
                </a:solidFill>
                <a:latin typeface="Trebuchet MS"/>
                <a:cs typeface="Trebuchet MS"/>
              </a:rPr>
              <a:t>retirer</a:t>
            </a:r>
            <a:r>
              <a:rPr sz="2100" spc="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ses conteneurs</a:t>
            </a:r>
            <a:r>
              <a:rPr sz="2100" spc="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suite à cela</a:t>
            </a:r>
            <a:r>
              <a:rPr sz="2100" spc="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processus:</a:t>
            </a:r>
            <a:endParaRPr sz="2100" dirty="0">
              <a:latin typeface="Trebuchet MS"/>
              <a:cs typeface="Trebuchet MS"/>
            </a:endParaRPr>
          </a:p>
          <a:p>
            <a:pPr marL="393065" indent="-291465">
              <a:lnSpc>
                <a:spcPct val="100000"/>
              </a:lnSpc>
              <a:spcBef>
                <a:spcPts val="1680"/>
              </a:spcBef>
              <a:buAutoNum type="arabicPeriod"/>
              <a:tabLst>
                <a:tab pos="393065" algn="l"/>
              </a:tabLst>
            </a:pPr>
            <a:r>
              <a:rPr sz="2100" spc="100" dirty="0">
                <a:solidFill>
                  <a:srgbClr val="333333"/>
                </a:solidFill>
                <a:latin typeface="Trebuchet MS"/>
                <a:cs typeface="Trebuchet MS"/>
              </a:rPr>
              <a:t>Envoyer</a:t>
            </a:r>
            <a:r>
              <a:rPr sz="2100" spc="-4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-4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ED2137"/>
                </a:solidFill>
                <a:latin typeface="Tahoma"/>
                <a:cs typeface="Tahoma"/>
              </a:rPr>
              <a:t>SIGTERM</a:t>
            </a:r>
            <a:r>
              <a:rPr sz="2100" spc="-60" dirty="0">
                <a:solidFill>
                  <a:srgbClr val="ED2137"/>
                </a:solidFill>
                <a:latin typeface="Tahoma"/>
                <a:cs typeface="Tahoma"/>
              </a:rPr>
              <a:t> </a:t>
            </a:r>
            <a:r>
              <a:rPr sz="2100" spc="-20" dirty="0">
                <a:solidFill>
                  <a:srgbClr val="333333"/>
                </a:solidFill>
                <a:latin typeface="Trebuchet MS"/>
                <a:cs typeface="Trebuchet MS"/>
              </a:rPr>
              <a:t>( </a:t>
            </a:r>
            <a:r>
              <a:rPr sz="2100" spc="-20" dirty="0">
                <a:solidFill>
                  <a:srgbClr val="ED2137"/>
                </a:solidFill>
                <a:latin typeface="Tahoma"/>
                <a:cs typeface="Tahoma"/>
              </a:rPr>
              <a:t>15 </a:t>
            </a:r>
            <a:r>
              <a:rPr sz="2100" spc="-20" dirty="0">
                <a:solidFill>
                  <a:srgbClr val="333333"/>
                </a:solidFill>
                <a:latin typeface="Trebuchet MS"/>
                <a:cs typeface="Trebuchet MS"/>
              </a:rPr>
              <a:t>)</a:t>
            </a:r>
            <a:r>
              <a:rPr sz="2100" spc="-4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signal</a:t>
            </a:r>
            <a:endParaRPr sz="2100" dirty="0">
              <a:latin typeface="Trebuchet MS"/>
              <a:cs typeface="Trebuchet MS"/>
            </a:endParaRPr>
          </a:p>
          <a:p>
            <a:pPr marL="393065" marR="5080" indent="-292100">
              <a:lnSpc>
                <a:spcPts val="2250"/>
              </a:lnSpc>
              <a:spcBef>
                <a:spcPts val="1755"/>
              </a:spcBef>
              <a:buAutoNum type="arabicPeriod"/>
              <a:tabLst>
                <a:tab pos="393065" algn="l"/>
              </a:tabLst>
            </a:pP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Après</a:t>
            </a:r>
            <a:r>
              <a:rPr sz="2100" spc="-3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5" dirty="0">
                <a:solidFill>
                  <a:srgbClr val="333333"/>
                </a:solidFill>
                <a:latin typeface="Trebuchet MS"/>
                <a:cs typeface="Trebuchet MS"/>
              </a:rPr>
              <a:t>un</a:t>
            </a:r>
            <a:r>
              <a:rPr sz="2100" spc="-3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grâce</a:t>
            </a:r>
            <a:r>
              <a:rPr sz="2100" spc="-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0" dirty="0">
                <a:solidFill>
                  <a:srgbClr val="333333"/>
                </a:solidFill>
                <a:latin typeface="Trebuchet MS"/>
                <a:cs typeface="Trebuchet MS"/>
              </a:rPr>
              <a:t>période</a:t>
            </a:r>
            <a:r>
              <a:rPr sz="2100" spc="-3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(30</a:t>
            </a:r>
            <a:r>
              <a:rPr sz="2100" spc="-3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90" dirty="0">
                <a:solidFill>
                  <a:srgbClr val="333333"/>
                </a:solidFill>
                <a:latin typeface="Trebuchet MS"/>
                <a:cs typeface="Trebuchet MS"/>
              </a:rPr>
              <a:t>secondes</a:t>
            </a:r>
            <a:r>
              <a:rPr sz="2100" spc="-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5" dirty="0">
                <a:solidFill>
                  <a:srgbClr val="333333"/>
                </a:solidFill>
                <a:latin typeface="Trebuchet MS"/>
                <a:cs typeface="Trebuchet MS"/>
              </a:rPr>
              <a:t>par</a:t>
            </a:r>
            <a:r>
              <a:rPr sz="2100" spc="-3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défaut),</a:t>
            </a:r>
            <a:r>
              <a:rPr sz="2100" spc="-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95" dirty="0">
                <a:solidFill>
                  <a:srgbClr val="333333"/>
                </a:solidFill>
                <a:latin typeface="Trebuchet MS"/>
                <a:cs typeface="Trebuchet MS"/>
              </a:rPr>
              <a:t>envoyer</a:t>
            </a:r>
            <a:r>
              <a:rPr sz="2100" spc="-3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-3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signal</a:t>
            </a:r>
            <a:r>
              <a:rPr sz="2100" spc="-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90" dirty="0">
                <a:solidFill>
                  <a:srgbClr val="ED2137"/>
                </a:solidFill>
                <a:latin typeface="Tahoma"/>
                <a:cs typeface="Tahoma"/>
              </a:rPr>
              <a:t>SIGKILL</a:t>
            </a:r>
            <a:r>
              <a:rPr sz="2100" spc="-50" dirty="0">
                <a:solidFill>
                  <a:srgbClr val="ED2137"/>
                </a:solidFill>
                <a:latin typeface="Tahoma"/>
                <a:cs typeface="Tahoma"/>
              </a:rPr>
              <a:t> </a:t>
            </a:r>
            <a:r>
              <a:rPr sz="2100" spc="-75" dirty="0">
                <a:solidFill>
                  <a:srgbClr val="333333"/>
                </a:solidFill>
                <a:latin typeface="Trebuchet MS"/>
                <a:cs typeface="Trebuchet MS"/>
              </a:rPr>
              <a:t>( </a:t>
            </a:r>
            <a:r>
              <a:rPr sz="2100" spc="-75" dirty="0">
                <a:solidFill>
                  <a:srgbClr val="ED2137"/>
                </a:solidFill>
                <a:latin typeface="Tahoma"/>
                <a:cs typeface="Tahoma"/>
              </a:rPr>
              <a:t>9 </a:t>
            </a:r>
            <a:r>
              <a:rPr sz="2100" spc="-75" dirty="0">
                <a:solidFill>
                  <a:srgbClr val="333333"/>
                </a:solidFill>
                <a:latin typeface="Trebuchet MS"/>
                <a:cs typeface="Trebuchet MS"/>
              </a:rPr>
              <a:t>)</a:t>
            </a:r>
            <a:r>
              <a:rPr sz="2100" spc="-3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80" dirty="0">
                <a:solidFill>
                  <a:srgbClr val="333333"/>
                </a:solidFill>
                <a:latin typeface="Trebuchet MS"/>
                <a:cs typeface="Trebuchet MS"/>
              </a:rPr>
              <a:t>si</a:t>
            </a:r>
            <a:r>
              <a:rPr sz="2100" spc="-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-3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 conteneur </a:t>
            </a:r>
            <a:r>
              <a:rPr sz="2100" spc="-25" dirty="0">
                <a:solidFill>
                  <a:srgbClr val="333333"/>
                </a:solidFill>
                <a:latin typeface="Trebuchet MS"/>
                <a:cs typeface="Trebuchet MS"/>
              </a:rPr>
              <a:t>n'est </a:t>
            </a:r>
            <a:r>
              <a:rPr sz="2100" spc="60" dirty="0">
                <a:solidFill>
                  <a:srgbClr val="333333"/>
                </a:solidFill>
                <a:latin typeface="Trebuchet MS"/>
                <a:cs typeface="Trebuchet MS"/>
              </a:rPr>
              <a:t>pas</a:t>
            </a:r>
            <a:r>
              <a:rPr sz="2100" spc="-12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encore</a:t>
            </a:r>
            <a:r>
              <a:rPr sz="2100" spc="-114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terminé</a:t>
            </a:r>
            <a:endParaRPr sz="2100" dirty="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650"/>
              </a:spcBef>
            </a:pPr>
            <a:r>
              <a:rPr sz="2100" spc="125" dirty="0">
                <a:solidFill>
                  <a:srgbClr val="333333"/>
                </a:solidFill>
                <a:latin typeface="Trebuchet MS"/>
                <a:cs typeface="Trebuchet MS"/>
              </a:rPr>
              <a:t>Quelques</a:t>
            </a:r>
            <a:r>
              <a:rPr sz="2100" spc="-5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80" dirty="0">
                <a:solidFill>
                  <a:srgbClr val="333333"/>
                </a:solidFill>
                <a:latin typeface="Trebuchet MS"/>
                <a:cs typeface="Trebuchet MS"/>
              </a:rPr>
              <a:t>processus</a:t>
            </a:r>
            <a:r>
              <a:rPr sz="2100" spc="-5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90" dirty="0">
                <a:solidFill>
                  <a:srgbClr val="333333"/>
                </a:solidFill>
                <a:latin typeface="Trebuchet MS"/>
                <a:cs typeface="Trebuchet MS"/>
              </a:rPr>
              <a:t>peut</a:t>
            </a:r>
            <a:r>
              <a:rPr sz="2100" spc="-5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5" dirty="0">
                <a:solidFill>
                  <a:srgbClr val="333333"/>
                </a:solidFill>
                <a:latin typeface="Trebuchet MS"/>
                <a:cs typeface="Trebuchet MS"/>
              </a:rPr>
              <a:t>besoin</a:t>
            </a:r>
            <a:r>
              <a:rPr sz="2100" spc="-5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95" dirty="0">
                <a:solidFill>
                  <a:srgbClr val="333333"/>
                </a:solidFill>
                <a:latin typeface="Trebuchet MS"/>
                <a:cs typeface="Trebuchet MS"/>
              </a:rPr>
              <a:t>plus</a:t>
            </a:r>
            <a:r>
              <a:rPr sz="2100" spc="-5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temps</a:t>
            </a:r>
            <a:r>
              <a:rPr sz="2100" spc="-5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à</a:t>
            </a:r>
            <a:r>
              <a:rPr sz="2100" spc="-5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mettre fin</a:t>
            </a:r>
            <a:r>
              <a:rPr sz="2100" spc="-5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5" dirty="0">
                <a:solidFill>
                  <a:srgbClr val="333333"/>
                </a:solidFill>
                <a:latin typeface="Trebuchet MS"/>
                <a:cs typeface="Trebuchet MS"/>
              </a:rPr>
              <a:t>pendant</a:t>
            </a:r>
            <a:r>
              <a:rPr sz="2100" spc="-5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-5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10" dirty="0">
                <a:solidFill>
                  <a:srgbClr val="ED2137"/>
                </a:solidFill>
                <a:latin typeface="Tahoma"/>
                <a:cs typeface="Tahoma"/>
              </a:rPr>
              <a:t>SIGTERM 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.</a:t>
            </a:r>
            <a:endParaRPr sz="2100" dirty="0">
              <a:latin typeface="Trebuchet MS"/>
              <a:cs typeface="Trebuchet MS"/>
            </a:endParaRPr>
          </a:p>
          <a:p>
            <a:pPr marL="393065" marR="254000" indent="-381000" algn="just">
              <a:lnSpc>
                <a:spcPct val="160700"/>
              </a:lnSpc>
              <a:spcBef>
                <a:spcPts val="2400"/>
              </a:spcBef>
            </a:pP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Ou,</a:t>
            </a: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35" dirty="0">
                <a:solidFill>
                  <a:srgbClr val="333333"/>
                </a:solidFill>
                <a:latin typeface="Trebuchet MS"/>
                <a:cs typeface="Trebuchet MS"/>
              </a:rPr>
              <a:t>sur</a:t>
            </a:r>
            <a:r>
              <a:rPr sz="2100" spc="-4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contraire,</a:t>
            </a: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90" dirty="0">
                <a:solidFill>
                  <a:srgbClr val="333333"/>
                </a:solidFill>
                <a:latin typeface="Trebuchet MS"/>
                <a:cs typeface="Trebuchet MS"/>
              </a:rPr>
              <a:t>un</a:t>
            </a: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90" dirty="0">
                <a:solidFill>
                  <a:srgbClr val="333333"/>
                </a:solidFill>
                <a:latin typeface="Trebuchet MS"/>
                <a:cs typeface="Trebuchet MS"/>
              </a:rPr>
              <a:t>peut</a:t>
            </a: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0" dirty="0">
                <a:solidFill>
                  <a:srgbClr val="333333"/>
                </a:solidFill>
                <a:latin typeface="Trebuchet MS"/>
                <a:cs typeface="Trebuchet MS"/>
              </a:rPr>
              <a:t>souhait</a:t>
            </a: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à</a:t>
            </a: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5" dirty="0">
                <a:solidFill>
                  <a:srgbClr val="333333"/>
                </a:solidFill>
                <a:latin typeface="Trebuchet MS"/>
                <a:cs typeface="Trebuchet MS"/>
              </a:rPr>
              <a:t>arrêt</a:t>
            </a: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conteneurs</a:t>
            </a: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immédiatement . </a:t>
            </a: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C'est </a:t>
            </a:r>
            <a:r>
              <a:rPr sz="2100" spc="50" dirty="0">
                <a:solidFill>
                  <a:srgbClr val="333333"/>
                </a:solidFill>
                <a:latin typeface="Trebuchet MS"/>
                <a:cs typeface="Trebuchet MS"/>
              </a:rPr>
              <a:t>alors</a:t>
            </a: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5" dirty="0">
                <a:solidFill>
                  <a:srgbClr val="333333"/>
                </a:solidFill>
                <a:latin typeface="Trebuchet MS"/>
                <a:cs typeface="Trebuchet MS"/>
              </a:rPr>
              <a:t>possible</a:t>
            </a: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25" dirty="0">
                <a:solidFill>
                  <a:srgbClr val="333333"/>
                </a:solidFill>
                <a:latin typeface="Trebuchet MS"/>
                <a:cs typeface="Trebuchet MS"/>
              </a:rPr>
              <a:t>à :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définir</a:t>
            </a:r>
            <a:r>
              <a:rPr sz="2100" spc="-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240" dirty="0">
                <a:solidFill>
                  <a:srgbClr val="ED2137"/>
                </a:solidFill>
                <a:latin typeface="Tahoma"/>
                <a:cs typeface="Tahoma"/>
              </a:rPr>
              <a:t>terminaisonPériodeDeGrâceSecondes</a:t>
            </a:r>
            <a:r>
              <a:rPr sz="2100" spc="-25" dirty="0">
                <a:solidFill>
                  <a:srgbClr val="ED2137"/>
                </a:solidFill>
                <a:latin typeface="Tahoma"/>
                <a:cs typeface="Tahoma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à</a:t>
            </a:r>
            <a:r>
              <a:rPr sz="2100" spc="-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lang="fr-FR" sz="2100" dirty="0">
                <a:solidFill>
                  <a:srgbClr val="333333"/>
                </a:solidFill>
                <a:latin typeface="Trebuchet MS"/>
                <a:cs typeface="Trebuchet MS"/>
              </a:rPr>
              <a:t>Container</a:t>
            </a:r>
            <a:r>
              <a:rPr sz="2100" spc="-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20" dirty="0">
                <a:solidFill>
                  <a:srgbClr val="333333"/>
                </a:solidFill>
                <a:latin typeface="Trebuchet MS"/>
                <a:cs typeface="Trebuchet MS"/>
              </a:rPr>
              <a:t>niveau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à</a:t>
            </a:r>
            <a:r>
              <a:rPr sz="2100" spc="-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ensemble</a:t>
            </a:r>
            <a:r>
              <a:rPr sz="2100" spc="-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5" dirty="0">
                <a:solidFill>
                  <a:srgbClr val="333333"/>
                </a:solidFill>
                <a:latin typeface="Trebuchet MS"/>
                <a:cs typeface="Trebuchet MS"/>
              </a:rPr>
              <a:t>un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convenable</a:t>
            </a:r>
            <a:r>
              <a:rPr sz="2100" spc="-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durée </a:t>
            </a:r>
            <a:r>
              <a:rPr sz="2100" spc="105" dirty="0">
                <a:solidFill>
                  <a:srgbClr val="333333"/>
                </a:solidFill>
                <a:latin typeface="Trebuchet MS"/>
                <a:cs typeface="Trebuchet MS"/>
              </a:rPr>
              <a:t>d'utilisation</a:t>
            </a: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-3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254" dirty="0">
                <a:solidFill>
                  <a:srgbClr val="ED2137"/>
                </a:solidFill>
                <a:latin typeface="Tahoma"/>
                <a:cs typeface="Tahoma"/>
              </a:rPr>
              <a:t>-- </a:t>
            </a:r>
            <a:r>
              <a:rPr sz="2100" spc="325" dirty="0">
                <a:solidFill>
                  <a:srgbClr val="ED2137"/>
                </a:solidFill>
                <a:latin typeface="Tahoma"/>
                <a:cs typeface="Tahoma"/>
              </a:rPr>
              <a:t>période </a:t>
            </a:r>
            <a:r>
              <a:rPr sz="2100" spc="330" dirty="0">
                <a:solidFill>
                  <a:srgbClr val="ED2137"/>
                </a:solidFill>
                <a:latin typeface="Tahoma"/>
                <a:cs typeface="Tahoma"/>
              </a:rPr>
              <a:t>de grâce</a:t>
            </a:r>
            <a:r>
              <a:rPr sz="2100" spc="-50" dirty="0">
                <a:solidFill>
                  <a:srgbClr val="ED2137"/>
                </a:solidFill>
                <a:latin typeface="Tahoma"/>
                <a:cs typeface="Tahoma"/>
              </a:rPr>
              <a:t> </a:t>
            </a:r>
            <a:r>
              <a:rPr sz="2100" spc="60" dirty="0">
                <a:solidFill>
                  <a:srgbClr val="333333"/>
                </a:solidFill>
                <a:latin typeface="Trebuchet MS"/>
                <a:cs typeface="Trebuchet MS"/>
              </a:rPr>
              <a:t>option</a:t>
            </a:r>
            <a:r>
              <a:rPr sz="2100" spc="-3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à</a:t>
            </a:r>
            <a:r>
              <a:rPr sz="2100" spc="-3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outrepasser</a:t>
            </a:r>
            <a:r>
              <a:rPr sz="2100" spc="-3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-3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0" dirty="0">
                <a:solidFill>
                  <a:srgbClr val="333333"/>
                </a:solidFill>
                <a:latin typeface="Trebuchet MS"/>
                <a:cs typeface="Trebuchet MS"/>
              </a:rPr>
              <a:t>période</a:t>
            </a:r>
            <a:r>
              <a:rPr sz="2100" spc="-3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85" dirty="0">
                <a:solidFill>
                  <a:srgbClr val="333333"/>
                </a:solidFill>
                <a:latin typeface="Trebuchet MS"/>
                <a:cs typeface="Trebuchet MS"/>
              </a:rPr>
              <a:t>quand</a:t>
            </a:r>
            <a:r>
              <a:rPr sz="2100" spc="-3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suppression</a:t>
            </a:r>
            <a:endParaRPr sz="2100" dirty="0">
              <a:latin typeface="Trebuchet MS"/>
              <a:cs typeface="Trebuchet MS"/>
            </a:endParaRPr>
          </a:p>
          <a:p>
            <a:pPr marL="393065" marR="787400" algn="just">
              <a:lnSpc>
                <a:spcPct val="154800"/>
              </a:lnSpc>
              <a:spcBef>
                <a:spcPts val="75"/>
              </a:spcBef>
            </a:pPr>
            <a:r>
              <a:rPr sz="2100" spc="105" dirty="0">
                <a:solidFill>
                  <a:srgbClr val="333333"/>
                </a:solidFill>
                <a:latin typeface="Trebuchet MS"/>
                <a:cs typeface="Trebuchet MS"/>
              </a:rPr>
              <a:t>utiliser</a:t>
            </a:r>
            <a:r>
              <a:rPr sz="2100" spc="-6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-6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25" dirty="0">
                <a:solidFill>
                  <a:srgbClr val="ED2137"/>
                </a:solidFill>
                <a:latin typeface="Tahoma"/>
                <a:cs typeface="Tahoma"/>
              </a:rPr>
              <a:t>-- </a:t>
            </a:r>
            <a:r>
              <a:rPr sz="2100" spc="215" dirty="0">
                <a:solidFill>
                  <a:srgbClr val="ED2137"/>
                </a:solidFill>
                <a:latin typeface="Tahoma"/>
                <a:cs typeface="Tahoma"/>
              </a:rPr>
              <a:t>maintenant</a:t>
            </a:r>
            <a:r>
              <a:rPr sz="2100" spc="-85" dirty="0">
                <a:solidFill>
                  <a:srgbClr val="ED2137"/>
                </a:solidFill>
                <a:latin typeface="Tahoma"/>
                <a:cs typeface="Tahoma"/>
              </a:rPr>
              <a:t> </a:t>
            </a:r>
            <a:r>
              <a:rPr sz="2100" spc="60" dirty="0">
                <a:solidFill>
                  <a:srgbClr val="333333"/>
                </a:solidFill>
                <a:latin typeface="Trebuchet MS"/>
                <a:cs typeface="Trebuchet MS"/>
              </a:rPr>
              <a:t>option</a:t>
            </a:r>
            <a:r>
              <a:rPr sz="2100" spc="-6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à</a:t>
            </a:r>
            <a:r>
              <a:rPr sz="2100" spc="-6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ensemble</a:t>
            </a:r>
            <a:r>
              <a:rPr sz="2100" spc="-6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-6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0" dirty="0">
                <a:solidFill>
                  <a:srgbClr val="333333"/>
                </a:solidFill>
                <a:latin typeface="Trebuchet MS"/>
                <a:cs typeface="Trebuchet MS"/>
              </a:rPr>
              <a:t>période</a:t>
            </a:r>
            <a:r>
              <a:rPr sz="2100" spc="-6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à</a:t>
            </a:r>
            <a:r>
              <a:rPr sz="2100" spc="-6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60" dirty="0">
                <a:solidFill>
                  <a:srgbClr val="ED2137"/>
                </a:solidFill>
                <a:latin typeface="Tahoma"/>
                <a:cs typeface="Tahoma"/>
              </a:rPr>
              <a:t>1 </a:t>
            </a:r>
            <a:r>
              <a:rPr sz="2100" spc="-60" dirty="0">
                <a:solidFill>
                  <a:srgbClr val="333333"/>
                </a:solidFill>
                <a:latin typeface="Trebuchet MS"/>
                <a:cs typeface="Trebuchet MS"/>
              </a:rPr>
              <a:t>, </a:t>
            </a:r>
            <a:r>
              <a:rPr sz="2100" spc="75" dirty="0">
                <a:solidFill>
                  <a:srgbClr val="333333"/>
                </a:solidFill>
                <a:latin typeface="Trebuchet MS"/>
                <a:cs typeface="Trebuchet MS"/>
              </a:rPr>
              <a:t>signification</a:t>
            </a:r>
            <a:r>
              <a:rPr sz="2100" spc="-6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80" dirty="0">
                <a:solidFill>
                  <a:srgbClr val="333333"/>
                </a:solidFill>
                <a:latin typeface="Trebuchet MS"/>
                <a:cs typeface="Trebuchet MS"/>
              </a:rPr>
              <a:t>envoi</a:t>
            </a:r>
            <a:r>
              <a:rPr sz="2100" spc="-6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90" dirty="0">
                <a:solidFill>
                  <a:srgbClr val="ED2137"/>
                </a:solidFill>
                <a:latin typeface="Tahoma"/>
                <a:cs typeface="Tahoma"/>
              </a:rPr>
              <a:t>SIGKILL</a:t>
            </a:r>
            <a:r>
              <a:rPr sz="2100" spc="-85" dirty="0">
                <a:solidFill>
                  <a:srgbClr val="ED2137"/>
                </a:solidFill>
                <a:latin typeface="Tahoma"/>
                <a:cs typeface="Tahoma"/>
              </a:rPr>
              <a:t> </a:t>
            </a:r>
            <a:r>
              <a:rPr sz="2100" spc="105" dirty="0">
                <a:solidFill>
                  <a:srgbClr val="333333"/>
                </a:solidFill>
                <a:latin typeface="Trebuchet MS"/>
                <a:cs typeface="Trebuchet MS"/>
              </a:rPr>
              <a:t>utiliser 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immédiatement</a:t>
            </a:r>
            <a:r>
              <a:rPr sz="2100" spc="-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-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790" dirty="0">
                <a:solidFill>
                  <a:srgbClr val="ED2137"/>
                </a:solidFill>
                <a:latin typeface="Tahoma"/>
                <a:cs typeface="Tahoma"/>
              </a:rPr>
              <a:t>- </a:t>
            </a:r>
            <a:r>
              <a:rPr sz="2100" spc="490" dirty="0">
                <a:solidFill>
                  <a:srgbClr val="ED2137"/>
                </a:solidFill>
                <a:latin typeface="Tahoma"/>
                <a:cs typeface="Tahoma"/>
              </a:rPr>
              <a:t>je</a:t>
            </a:r>
            <a:r>
              <a:rPr sz="2100" spc="-50" dirty="0">
                <a:solidFill>
                  <a:srgbClr val="ED2137"/>
                </a:solidFill>
                <a:latin typeface="Tahoma"/>
                <a:cs typeface="Tahoma"/>
              </a:rPr>
              <a:t> </a:t>
            </a:r>
            <a:r>
              <a:rPr sz="2100" spc="60" dirty="0">
                <a:solidFill>
                  <a:srgbClr val="333333"/>
                </a:solidFill>
                <a:latin typeface="Trebuchet MS"/>
                <a:cs typeface="Trebuchet MS"/>
              </a:rPr>
              <a:t>option</a:t>
            </a:r>
            <a:r>
              <a:rPr sz="2100" spc="-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à</a:t>
            </a:r>
            <a:r>
              <a:rPr sz="2100" spc="-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80" dirty="0">
                <a:solidFill>
                  <a:srgbClr val="333333"/>
                </a:solidFill>
                <a:latin typeface="Trebuchet MS"/>
                <a:cs typeface="Trebuchet MS"/>
              </a:rPr>
              <a:t>demander</a:t>
            </a:r>
            <a:r>
              <a:rPr sz="2100" spc="-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confirmation</a:t>
            </a:r>
            <a:r>
              <a:rPr sz="2100" spc="-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à</a:t>
            </a:r>
            <a:r>
              <a:rPr sz="2100" spc="-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85" dirty="0">
                <a:solidFill>
                  <a:srgbClr val="333333"/>
                </a:solidFill>
                <a:latin typeface="Trebuchet MS"/>
                <a:cs typeface="Trebuchet MS"/>
              </a:rPr>
              <a:t>utilisateur</a:t>
            </a:r>
            <a:r>
              <a:rPr sz="2100" spc="-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à</a:t>
            </a:r>
            <a:r>
              <a:rPr sz="2100" spc="-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40" dirty="0">
                <a:solidFill>
                  <a:srgbClr val="333333"/>
                </a:solidFill>
                <a:latin typeface="Trebuchet MS"/>
                <a:cs typeface="Trebuchet MS"/>
              </a:rPr>
              <a:t>procéder</a:t>
            </a:r>
            <a:endParaRPr sz="2100" dirty="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32397" y="6130937"/>
            <a:ext cx="8305306" cy="498109"/>
          </a:xfrm>
          <a:prstGeom prst="rect">
            <a:avLst/>
          </a:prstGeom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96924" y="571563"/>
            <a:ext cx="11870055" cy="1006475"/>
          </a:xfrm>
          <a:prstGeom prst="rect">
            <a:avLst/>
          </a:prstGeom>
        </p:spPr>
        <p:txBody>
          <a:bodyPr vert="horz" wrap="square" lIns="0" tIns="98425" rIns="0" bIns="0" rtlCol="0">
            <a:spAutoFit/>
          </a:bodyPr>
          <a:lstStyle/>
          <a:p>
            <a:pPr marL="12700" marR="5080">
              <a:lnSpc>
                <a:spcPts val="3529"/>
              </a:lnSpc>
              <a:spcBef>
                <a:spcPts val="775"/>
              </a:spcBef>
            </a:pPr>
            <a:r>
              <a:rPr dirty="0"/>
              <a:t>PODS</a:t>
            </a:r>
            <a:r>
              <a:rPr spc="-90" dirty="0"/>
              <a:t> </a:t>
            </a:r>
            <a:r>
              <a:rPr spc="-25" dirty="0"/>
              <a:t>ORGANISATION</a:t>
            </a:r>
            <a:r>
              <a:rPr spc="-90" dirty="0"/>
              <a:t> </a:t>
            </a:r>
            <a:r>
              <a:rPr spc="195" dirty="0"/>
              <a:t>AVEC</a:t>
            </a:r>
            <a:r>
              <a:rPr spc="-85" dirty="0"/>
              <a:t> </a:t>
            </a:r>
            <a:r>
              <a:rPr spc="-145" dirty="0"/>
              <a:t>ÉTIQUETTES,</a:t>
            </a:r>
            <a:r>
              <a:rPr spc="-85" dirty="0"/>
              <a:t> </a:t>
            </a:r>
            <a:r>
              <a:rPr spc="-160" dirty="0"/>
              <a:t>SÉLECTEURS</a:t>
            </a:r>
            <a:r>
              <a:rPr spc="-85" dirty="0"/>
              <a:t> </a:t>
            </a:r>
            <a:r>
              <a:rPr spc="60" dirty="0"/>
              <a:t>ET </a:t>
            </a:r>
            <a:r>
              <a:rPr spc="-10" dirty="0"/>
              <a:t>ESPACES DE NOMS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2095499"/>
            <a:ext cx="95250" cy="9524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2571749"/>
            <a:ext cx="95250" cy="9524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09687" y="3052762"/>
            <a:ext cx="104775" cy="10477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09687" y="3529012"/>
            <a:ext cx="104775" cy="104774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177924" y="1802764"/>
            <a:ext cx="11272520" cy="24257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3928745">
              <a:lnSpc>
                <a:spcPct val="148800"/>
              </a:lnSpc>
              <a:spcBef>
                <a:spcPts val="100"/>
              </a:spcBef>
            </a:pPr>
            <a:r>
              <a:rPr sz="2100" spc="50" dirty="0">
                <a:solidFill>
                  <a:srgbClr val="333333"/>
                </a:solidFill>
                <a:latin typeface="Trebuchet MS"/>
                <a:cs typeface="Trebuchet MS"/>
              </a:rPr>
              <a:t>Pour</a:t>
            </a:r>
            <a:r>
              <a:rPr sz="2100" spc="2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maintenant,</a:t>
            </a:r>
            <a:r>
              <a:rPr sz="2100" spc="2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00" dirty="0">
                <a:solidFill>
                  <a:srgbClr val="333333"/>
                </a:solidFill>
                <a:latin typeface="Trebuchet MS"/>
                <a:cs typeface="Trebuchet MS"/>
              </a:rPr>
              <a:t>notre</a:t>
            </a:r>
            <a:r>
              <a:rPr sz="2100" spc="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0" dirty="0">
                <a:solidFill>
                  <a:srgbClr val="333333"/>
                </a:solidFill>
                <a:latin typeface="Trebuchet MS"/>
                <a:cs typeface="Trebuchet MS"/>
              </a:rPr>
              <a:t>Kubernetes</a:t>
            </a:r>
            <a:r>
              <a:rPr sz="2100" spc="2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exemple</a:t>
            </a:r>
            <a:r>
              <a:rPr sz="2100" spc="2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seulement</a:t>
            </a:r>
            <a:r>
              <a:rPr sz="2100" spc="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contient</a:t>
            </a:r>
            <a:r>
              <a:rPr sz="2100" spc="2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5" dirty="0">
                <a:solidFill>
                  <a:srgbClr val="333333"/>
                </a:solidFill>
                <a:latin typeface="Trebuchet MS"/>
                <a:cs typeface="Trebuchet MS"/>
              </a:rPr>
              <a:t>un</a:t>
            </a:r>
            <a:r>
              <a:rPr sz="2100" spc="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peu</a:t>
            </a:r>
            <a:r>
              <a:rPr sz="2100" spc="2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80" dirty="0">
                <a:solidFill>
                  <a:srgbClr val="ED2137"/>
                </a:solidFill>
                <a:latin typeface="Trebuchet MS"/>
                <a:cs typeface="Trebuchet MS"/>
              </a:rPr>
              <a:t>Des capsules </a:t>
            </a:r>
            <a:r>
              <a:rPr sz="2100" spc="60" dirty="0">
                <a:solidFill>
                  <a:srgbClr val="333333"/>
                </a:solidFill>
                <a:latin typeface="Trebuchet MS"/>
                <a:cs typeface="Trebuchet MS"/>
              </a:rPr>
              <a:t>mais</a:t>
            </a:r>
            <a:r>
              <a:rPr sz="2100" spc="-6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dans</a:t>
            </a:r>
            <a:r>
              <a:rPr sz="2100" spc="-5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ED2137"/>
                </a:solidFill>
                <a:latin typeface="Trebuchet MS"/>
                <a:cs typeface="Trebuchet MS"/>
              </a:rPr>
              <a:t>réel</a:t>
            </a:r>
            <a:r>
              <a:rPr sz="2100" spc="-60" dirty="0">
                <a:solidFill>
                  <a:srgbClr val="ED2137"/>
                </a:solidFill>
                <a:latin typeface="Trebuchet MS"/>
                <a:cs typeface="Trebuchet MS"/>
              </a:rPr>
              <a:t> </a:t>
            </a:r>
            <a:r>
              <a:rPr sz="2100" spc="-100" dirty="0">
                <a:solidFill>
                  <a:srgbClr val="ED2137"/>
                </a:solidFill>
                <a:latin typeface="Trebuchet MS"/>
                <a:cs typeface="Trebuchet MS"/>
              </a:rPr>
              <a:t>vie </a:t>
            </a:r>
            <a:r>
              <a:rPr sz="2100" spc="-100" dirty="0">
                <a:solidFill>
                  <a:srgbClr val="333333"/>
                </a:solidFill>
                <a:latin typeface="Trebuchet MS"/>
                <a:cs typeface="Trebuchet MS"/>
              </a:rPr>
              <a:t>,</a:t>
            </a:r>
            <a:r>
              <a:rPr sz="2100" spc="-5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-6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05" dirty="0">
                <a:solidFill>
                  <a:srgbClr val="333333"/>
                </a:solidFill>
                <a:latin typeface="Trebuchet MS"/>
                <a:cs typeface="Trebuchet MS"/>
              </a:rPr>
              <a:t>nombre</a:t>
            </a:r>
            <a:r>
              <a:rPr sz="2100" spc="-5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de</a:t>
            </a:r>
            <a:r>
              <a:rPr sz="2100" spc="-6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14" dirty="0">
                <a:solidFill>
                  <a:srgbClr val="333333"/>
                </a:solidFill>
                <a:latin typeface="Trebuchet MS"/>
                <a:cs typeface="Trebuchet MS"/>
              </a:rPr>
              <a:t>Capsules</a:t>
            </a:r>
            <a:r>
              <a:rPr sz="2100" spc="-5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50" dirty="0">
                <a:solidFill>
                  <a:srgbClr val="333333"/>
                </a:solidFill>
                <a:latin typeface="Trebuchet MS"/>
                <a:cs typeface="Trebuchet MS"/>
              </a:rPr>
              <a:t>volonté</a:t>
            </a:r>
            <a:r>
              <a:rPr sz="2100" spc="-6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multiplier:</a:t>
            </a:r>
            <a:endParaRPr sz="2100">
              <a:latin typeface="Trebuchet MS"/>
              <a:cs typeface="Trebuchet MS"/>
            </a:endParaRPr>
          </a:p>
          <a:p>
            <a:pPr marL="393065" marR="5080">
              <a:lnSpc>
                <a:spcPct val="148800"/>
              </a:lnSpc>
              <a:spcBef>
                <a:spcPts val="75"/>
              </a:spcBef>
            </a:pP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plusieurs</a:t>
            </a:r>
            <a:r>
              <a:rPr sz="2100" spc="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75" dirty="0">
                <a:solidFill>
                  <a:srgbClr val="333333"/>
                </a:solidFill>
                <a:latin typeface="Trebuchet MS"/>
                <a:cs typeface="Trebuchet MS"/>
              </a:rPr>
              <a:t>versions</a:t>
            </a:r>
            <a:r>
              <a:rPr sz="2100" spc="1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de</a:t>
            </a:r>
            <a:r>
              <a:rPr sz="2100" spc="1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1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05" dirty="0">
                <a:solidFill>
                  <a:srgbClr val="333333"/>
                </a:solidFill>
                <a:latin typeface="Trebuchet MS"/>
                <a:cs typeface="Trebuchet MS"/>
              </a:rPr>
              <a:t>même</a:t>
            </a:r>
            <a:r>
              <a:rPr sz="2100" spc="1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80" dirty="0">
                <a:solidFill>
                  <a:srgbClr val="333333"/>
                </a:solidFill>
                <a:latin typeface="Trebuchet MS"/>
                <a:cs typeface="Trebuchet MS"/>
              </a:rPr>
              <a:t>composant</a:t>
            </a:r>
            <a:r>
              <a:rPr sz="2100" spc="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0" dirty="0">
                <a:solidFill>
                  <a:srgbClr val="333333"/>
                </a:solidFill>
                <a:latin typeface="Trebuchet MS"/>
                <a:cs typeface="Trebuchet MS"/>
              </a:rPr>
              <a:t>peut</a:t>
            </a:r>
            <a:r>
              <a:rPr sz="2100" spc="1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coexister</a:t>
            </a:r>
            <a:r>
              <a:rPr sz="2100" spc="1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(sur</a:t>
            </a:r>
            <a:r>
              <a:rPr sz="2100" spc="1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différent</a:t>
            </a:r>
            <a:r>
              <a:rPr sz="2100" spc="1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environnements,</a:t>
            </a:r>
            <a:r>
              <a:rPr sz="2100" spc="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85" dirty="0">
                <a:solidFill>
                  <a:srgbClr val="333333"/>
                </a:solidFill>
                <a:latin typeface="Trebuchet MS"/>
                <a:cs typeface="Trebuchet MS"/>
              </a:rPr>
              <a:t>ou</a:t>
            </a:r>
            <a:r>
              <a:rPr sz="2100" spc="1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20" dirty="0">
                <a:solidFill>
                  <a:srgbClr val="333333"/>
                </a:solidFill>
                <a:latin typeface="Trebuchet MS"/>
                <a:cs typeface="Trebuchet MS"/>
              </a:rPr>
              <a:t>non)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chaque</a:t>
            </a:r>
            <a:r>
              <a:rPr sz="2100" spc="-5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80" dirty="0">
                <a:solidFill>
                  <a:srgbClr val="333333"/>
                </a:solidFill>
                <a:latin typeface="Trebuchet MS"/>
                <a:cs typeface="Trebuchet MS"/>
              </a:rPr>
              <a:t>composant</a:t>
            </a:r>
            <a:r>
              <a:rPr sz="2100" spc="-5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0" dirty="0">
                <a:solidFill>
                  <a:srgbClr val="333333"/>
                </a:solidFill>
                <a:latin typeface="Trebuchet MS"/>
                <a:cs typeface="Trebuchet MS"/>
              </a:rPr>
              <a:t>peut</a:t>
            </a:r>
            <a:r>
              <a:rPr sz="2100" spc="-4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potentiellement</a:t>
            </a:r>
            <a:r>
              <a:rPr sz="2100" spc="-5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5" dirty="0">
                <a:solidFill>
                  <a:srgbClr val="333333"/>
                </a:solidFill>
                <a:latin typeface="Trebuchet MS"/>
                <a:cs typeface="Trebuchet MS"/>
              </a:rPr>
              <a:t>être</a:t>
            </a:r>
            <a:r>
              <a:rPr sz="2100" spc="-4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répliqué</a:t>
            </a:r>
            <a:endParaRPr sz="21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305"/>
              </a:spcBef>
            </a:pPr>
            <a:r>
              <a:rPr sz="2100" spc="120" dirty="0">
                <a:solidFill>
                  <a:srgbClr val="333333"/>
                </a:solidFill>
                <a:latin typeface="Trebuchet MS"/>
                <a:cs typeface="Trebuchet MS"/>
              </a:rPr>
              <a:t>Comment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naviguer (que </a:t>
            </a:r>
            <a:r>
              <a:rPr sz="2100" spc="85" dirty="0">
                <a:solidFill>
                  <a:srgbClr val="333333"/>
                </a:solidFill>
                <a:latin typeface="Trebuchet MS"/>
                <a:cs typeface="Trebuchet MS"/>
              </a:rPr>
              <a:t>vous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soyez</a:t>
            </a:r>
            <a:r>
              <a:rPr sz="2100" spc="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développeur </a:t>
            </a:r>
            <a:r>
              <a:rPr sz="2100" spc="85" dirty="0">
                <a:solidFill>
                  <a:srgbClr val="333333"/>
                </a:solidFill>
                <a:latin typeface="Trebuchet MS"/>
                <a:cs typeface="Trebuchet MS"/>
              </a:rPr>
              <a:t>ou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5" dirty="0">
                <a:solidFill>
                  <a:srgbClr val="333333"/>
                </a:solidFill>
                <a:latin typeface="Trebuchet MS"/>
                <a:cs typeface="Trebuchet MS"/>
              </a:rPr>
              <a:t>opérations) ?</a:t>
            </a:r>
            <a:endParaRPr sz="2100">
              <a:latin typeface="Trebuchet MS"/>
              <a:cs typeface="Trebuchet MS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4019549"/>
            <a:ext cx="95250" cy="95249"/>
          </a:xfrm>
          <a:prstGeom prst="rect">
            <a:avLst/>
          </a:prstGeom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96924" y="571563"/>
            <a:ext cx="4013835" cy="558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5" dirty="0"/>
              <a:t>BESOIN</a:t>
            </a:r>
            <a:r>
              <a:rPr spc="-185" dirty="0"/>
              <a:t> </a:t>
            </a:r>
            <a:r>
              <a:rPr dirty="0"/>
              <a:t>À</a:t>
            </a:r>
            <a:r>
              <a:rPr spc="-185" dirty="0"/>
              <a:t> </a:t>
            </a:r>
            <a:r>
              <a:rPr dirty="0"/>
              <a:t>RANGÉ</a:t>
            </a:r>
            <a:r>
              <a:rPr spc="-185" dirty="0"/>
              <a:t> </a:t>
            </a:r>
            <a:r>
              <a:rPr spc="-110" dirty="0"/>
              <a:t>EN HAUT?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95599" y="1552574"/>
            <a:ext cx="7734299" cy="4876799"/>
          </a:xfrm>
          <a:prstGeom prst="rect">
            <a:avLst/>
          </a:prstGeom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96924" y="571563"/>
            <a:ext cx="5475605" cy="558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5" dirty="0"/>
              <a:t>ORGANISER</a:t>
            </a:r>
            <a:r>
              <a:rPr spc="-114" dirty="0"/>
              <a:t> </a:t>
            </a:r>
            <a:r>
              <a:rPr spc="195" dirty="0"/>
              <a:t>AVEC</a:t>
            </a:r>
            <a:r>
              <a:rPr spc="-110" dirty="0"/>
              <a:t> </a:t>
            </a:r>
            <a:r>
              <a:rPr spc="-120" dirty="0"/>
              <a:t>ÉTIQUETTES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1647824"/>
            <a:ext cx="95250" cy="9524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177924" y="1347206"/>
            <a:ext cx="9808845" cy="2910205"/>
          </a:xfrm>
          <a:prstGeom prst="rect">
            <a:avLst/>
          </a:prstGeom>
        </p:spPr>
        <p:txBody>
          <a:bodyPr vert="horz" wrap="square" lIns="0" tIns="1701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40"/>
              </a:spcBef>
            </a:pPr>
            <a:r>
              <a:rPr sz="2150" i="1" dirty="0">
                <a:solidFill>
                  <a:srgbClr val="ED2137"/>
                </a:solidFill>
                <a:latin typeface="Trebuchet MS"/>
                <a:cs typeface="Trebuchet MS"/>
              </a:rPr>
              <a:t>étiquettes</a:t>
            </a:r>
            <a:r>
              <a:rPr sz="2150" i="1" spc="-65" dirty="0">
                <a:solidFill>
                  <a:srgbClr val="ED2137"/>
                </a:solidFill>
                <a:latin typeface="Trebuchet MS"/>
                <a:cs typeface="Trebuchet MS"/>
              </a:rPr>
              <a:t> </a:t>
            </a:r>
            <a:r>
              <a:rPr sz="2100" spc="50" dirty="0">
                <a:solidFill>
                  <a:srgbClr val="333333"/>
                </a:solidFill>
                <a:latin typeface="Trebuchet MS"/>
                <a:cs typeface="Trebuchet MS"/>
              </a:rPr>
              <a:t>peut</a:t>
            </a:r>
            <a:r>
              <a:rPr sz="2100" spc="-4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5" dirty="0">
                <a:solidFill>
                  <a:srgbClr val="333333"/>
                </a:solidFill>
                <a:latin typeface="Trebuchet MS"/>
                <a:cs typeface="Trebuchet MS"/>
              </a:rPr>
              <a:t>être</a:t>
            </a:r>
            <a:r>
              <a:rPr sz="2100" spc="-4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95" dirty="0">
                <a:solidFill>
                  <a:srgbClr val="333333"/>
                </a:solidFill>
                <a:latin typeface="Trebuchet MS"/>
                <a:cs typeface="Trebuchet MS"/>
              </a:rPr>
              <a:t>utilisé</a:t>
            </a:r>
            <a:r>
              <a:rPr sz="2100" spc="-4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à</a:t>
            </a:r>
            <a:r>
              <a:rPr sz="2100" spc="-4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organiser</a:t>
            </a:r>
            <a:r>
              <a:rPr sz="2100" spc="-4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00" dirty="0">
                <a:solidFill>
                  <a:srgbClr val="333333"/>
                </a:solidFill>
                <a:latin typeface="Trebuchet MS"/>
                <a:cs typeface="Trebuchet MS"/>
              </a:rPr>
              <a:t>et</a:t>
            </a:r>
            <a:r>
              <a:rPr sz="2100" spc="-5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sélectionner</a:t>
            </a:r>
            <a:r>
              <a:rPr sz="2100" spc="-4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85" dirty="0">
                <a:solidFill>
                  <a:srgbClr val="333333"/>
                </a:solidFill>
                <a:latin typeface="Trebuchet MS"/>
                <a:cs typeface="Trebuchet MS"/>
              </a:rPr>
              <a:t>sous-ensembles</a:t>
            </a:r>
            <a:r>
              <a:rPr sz="2100" spc="-4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de</a:t>
            </a:r>
            <a:r>
              <a:rPr sz="2100" spc="-4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objets</a:t>
            </a:r>
            <a:endParaRPr sz="2100">
              <a:latin typeface="Trebuchet MS"/>
              <a:cs typeface="Trebuchet MS"/>
            </a:endParaRPr>
          </a:p>
          <a:p>
            <a:pPr marL="12700" marR="5080">
              <a:lnSpc>
                <a:spcPct val="145300"/>
              </a:lnSpc>
              <a:spcBef>
                <a:spcPts val="75"/>
              </a:spcBef>
            </a:pP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-2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95" dirty="0">
                <a:solidFill>
                  <a:srgbClr val="333333"/>
                </a:solidFill>
                <a:latin typeface="Trebuchet MS"/>
                <a:cs typeface="Trebuchet MS"/>
              </a:rPr>
              <a:t>but</a:t>
            </a:r>
            <a:r>
              <a:rPr sz="2100" spc="-2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de</a:t>
            </a:r>
            <a:r>
              <a:rPr sz="2100" spc="-2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50" i="1" dirty="0">
                <a:solidFill>
                  <a:srgbClr val="ED2137"/>
                </a:solidFill>
                <a:latin typeface="Trebuchet MS"/>
                <a:cs typeface="Trebuchet MS"/>
              </a:rPr>
              <a:t>étiquettes</a:t>
            </a:r>
            <a:r>
              <a:rPr sz="2150" i="1" spc="-35" dirty="0">
                <a:solidFill>
                  <a:srgbClr val="ED2137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est</a:t>
            </a:r>
            <a:r>
              <a:rPr sz="2100" spc="-2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à</a:t>
            </a:r>
            <a:r>
              <a:rPr sz="2100" spc="-2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5" dirty="0">
                <a:solidFill>
                  <a:srgbClr val="333333"/>
                </a:solidFill>
                <a:latin typeface="Trebuchet MS"/>
                <a:cs typeface="Trebuchet MS"/>
              </a:rPr>
              <a:t>être</a:t>
            </a:r>
            <a:r>
              <a:rPr sz="2100" spc="-2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capable</a:t>
            </a:r>
            <a:r>
              <a:rPr sz="2100" spc="-2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à</a:t>
            </a:r>
            <a:r>
              <a:rPr sz="2100" spc="-2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position</a:t>
            </a:r>
            <a:r>
              <a:rPr sz="2100" spc="-2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attributs</a:t>
            </a:r>
            <a:r>
              <a:rPr sz="2100" spc="-2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35" dirty="0">
                <a:solidFill>
                  <a:srgbClr val="333333"/>
                </a:solidFill>
                <a:latin typeface="Trebuchet MS"/>
                <a:cs typeface="Trebuchet MS"/>
              </a:rPr>
              <a:t>sur</a:t>
            </a:r>
            <a:r>
              <a:rPr sz="2100" spc="-2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0" dirty="0">
                <a:solidFill>
                  <a:srgbClr val="333333"/>
                </a:solidFill>
                <a:latin typeface="Trebuchet MS"/>
                <a:cs typeface="Trebuchet MS"/>
              </a:rPr>
              <a:t>Kubernetes</a:t>
            </a:r>
            <a:r>
              <a:rPr sz="2100" spc="-2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objets</a:t>
            </a:r>
            <a:r>
              <a:rPr sz="2100" spc="55" dirty="0">
                <a:solidFill>
                  <a:srgbClr val="333333"/>
                </a:solidFill>
                <a:latin typeface="Trebuchet MS"/>
                <a:cs typeface="Trebuchet MS"/>
              </a:rPr>
              <a:t>​</a:t>
            </a:r>
            <a:r>
              <a:rPr sz="2100" spc="-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attributs</a:t>
            </a:r>
            <a:r>
              <a:rPr sz="2100" spc="-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sont</a:t>
            </a:r>
            <a:r>
              <a:rPr sz="2100" spc="-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utile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pour</a:t>
            </a:r>
            <a:r>
              <a:rPr sz="2100" spc="-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50" i="1" spc="70" dirty="0">
                <a:solidFill>
                  <a:srgbClr val="ED2137"/>
                </a:solidFill>
                <a:latin typeface="Trebuchet MS"/>
                <a:cs typeface="Trebuchet MS"/>
              </a:rPr>
              <a:t>chiens</a:t>
            </a:r>
            <a:r>
              <a:rPr sz="2150" i="1" spc="-30" dirty="0">
                <a:solidFill>
                  <a:srgbClr val="ED2137"/>
                </a:solidFill>
                <a:latin typeface="Trebuchet MS"/>
                <a:cs typeface="Trebuchet MS"/>
              </a:rPr>
              <a:t> </a:t>
            </a:r>
            <a:r>
              <a:rPr sz="2100" spc="95" dirty="0">
                <a:solidFill>
                  <a:srgbClr val="333333"/>
                </a:solidFill>
                <a:latin typeface="Trebuchet MS"/>
                <a:cs typeface="Trebuchet MS"/>
              </a:rPr>
              <a:t>utilisateurs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0" dirty="0">
                <a:solidFill>
                  <a:srgbClr val="333333"/>
                </a:solidFill>
                <a:latin typeface="Trebuchet MS"/>
                <a:cs typeface="Trebuchet MS"/>
              </a:rPr>
              <a:t>mais</a:t>
            </a:r>
            <a:r>
              <a:rPr sz="2100" spc="-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5" dirty="0">
                <a:solidFill>
                  <a:srgbClr val="333333"/>
                </a:solidFill>
                <a:latin typeface="Trebuchet MS"/>
                <a:cs typeface="Trebuchet MS"/>
              </a:rPr>
              <a:t>avoir</a:t>
            </a:r>
            <a:r>
              <a:rPr sz="2100" spc="-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35" dirty="0">
                <a:solidFill>
                  <a:srgbClr val="333333"/>
                </a:solidFill>
                <a:latin typeface="Trebuchet MS"/>
                <a:cs typeface="Trebuchet MS"/>
              </a:rPr>
              <a:t>Non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valeur</a:t>
            </a:r>
            <a:r>
              <a:rPr sz="2100" spc="-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pour</a:t>
            </a:r>
            <a:r>
              <a:rPr sz="2100" spc="-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50" i="1" spc="70" dirty="0">
                <a:solidFill>
                  <a:srgbClr val="ED2137"/>
                </a:solidFill>
                <a:latin typeface="Trebuchet MS"/>
                <a:cs typeface="Trebuchet MS"/>
              </a:rPr>
              <a:t>chiens</a:t>
            </a:r>
            <a:r>
              <a:rPr sz="2150" i="1" spc="-25" dirty="0">
                <a:solidFill>
                  <a:srgbClr val="ED2137"/>
                </a:solidFill>
                <a:latin typeface="Trebuchet MS"/>
                <a:cs typeface="Trebuchet MS"/>
              </a:rPr>
              <a:t> 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lui-même</a:t>
            </a:r>
            <a:endParaRPr sz="2100">
              <a:latin typeface="Trebuchet MS"/>
              <a:cs typeface="Trebuchet MS"/>
            </a:endParaRPr>
          </a:p>
          <a:p>
            <a:pPr marL="12700" marR="133350">
              <a:lnSpc>
                <a:spcPct val="145300"/>
              </a:lnSpc>
              <a:spcBef>
                <a:spcPts val="80"/>
              </a:spcBef>
            </a:pPr>
            <a:r>
              <a:rPr sz="2150" i="1" dirty="0">
                <a:solidFill>
                  <a:srgbClr val="ED2137"/>
                </a:solidFill>
                <a:latin typeface="Trebuchet MS"/>
                <a:cs typeface="Trebuchet MS"/>
              </a:rPr>
              <a:t>étiquettes</a:t>
            </a:r>
            <a:r>
              <a:rPr sz="2150" i="1" spc="-75" dirty="0">
                <a:solidFill>
                  <a:srgbClr val="ED2137"/>
                </a:solidFill>
                <a:latin typeface="Trebuchet MS"/>
                <a:cs typeface="Trebuchet MS"/>
              </a:rPr>
              <a:t> </a:t>
            </a:r>
            <a:r>
              <a:rPr sz="2100" spc="50" dirty="0">
                <a:solidFill>
                  <a:srgbClr val="333333"/>
                </a:solidFill>
                <a:latin typeface="Trebuchet MS"/>
                <a:cs typeface="Trebuchet MS"/>
              </a:rPr>
              <a:t>peut</a:t>
            </a:r>
            <a:r>
              <a:rPr sz="2100" spc="-5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5" dirty="0">
                <a:solidFill>
                  <a:srgbClr val="333333"/>
                </a:solidFill>
                <a:latin typeface="Trebuchet MS"/>
                <a:cs typeface="Trebuchet MS"/>
              </a:rPr>
              <a:t>être</a:t>
            </a:r>
            <a:r>
              <a:rPr sz="2100" spc="-6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ci-joint</a:t>
            </a:r>
            <a:r>
              <a:rPr sz="2100" spc="-5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à</a:t>
            </a:r>
            <a:r>
              <a:rPr sz="2100" spc="-6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objets</a:t>
            </a:r>
            <a:r>
              <a:rPr sz="2100" spc="-5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85" dirty="0">
                <a:solidFill>
                  <a:srgbClr val="333333"/>
                </a:solidFill>
                <a:latin typeface="Trebuchet MS"/>
                <a:cs typeface="Trebuchet MS"/>
              </a:rPr>
              <a:t>quand</a:t>
            </a:r>
            <a:r>
              <a:rPr sz="2100" spc="-6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créer</a:t>
            </a:r>
            <a:r>
              <a:rPr sz="2100" spc="-5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0" dirty="0">
                <a:solidFill>
                  <a:srgbClr val="333333"/>
                </a:solidFill>
                <a:latin typeface="Trebuchet MS"/>
                <a:cs typeface="Trebuchet MS"/>
              </a:rPr>
              <a:t>eux</a:t>
            </a:r>
            <a:r>
              <a:rPr sz="2100" spc="-5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85" dirty="0">
                <a:solidFill>
                  <a:srgbClr val="333333"/>
                </a:solidFill>
                <a:latin typeface="Trebuchet MS"/>
                <a:cs typeface="Trebuchet MS"/>
              </a:rPr>
              <a:t>ou</a:t>
            </a:r>
            <a:r>
              <a:rPr sz="2100" spc="-6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45" dirty="0">
                <a:solidFill>
                  <a:srgbClr val="333333"/>
                </a:solidFill>
                <a:latin typeface="Trebuchet MS"/>
                <a:cs typeface="Trebuchet MS"/>
              </a:rPr>
              <a:t>ajouté/supprimé</a:t>
            </a:r>
            <a:r>
              <a:rPr sz="2100" spc="-5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plus 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tard</a:t>
            </a:r>
            <a:r>
              <a:rPr sz="2100" spc="-5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20" dirty="0">
                <a:solidFill>
                  <a:srgbClr val="333333"/>
                </a:solidFill>
                <a:latin typeface="Trebuchet MS"/>
                <a:cs typeface="Trebuchet MS"/>
              </a:rPr>
              <a:t>objet</a:t>
            </a:r>
            <a:r>
              <a:rPr sz="2100" spc="-5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0" dirty="0">
                <a:solidFill>
                  <a:srgbClr val="333333"/>
                </a:solidFill>
                <a:latin typeface="Trebuchet MS"/>
                <a:cs typeface="Trebuchet MS"/>
              </a:rPr>
              <a:t>peut</a:t>
            </a:r>
            <a:r>
              <a:rPr sz="2100" spc="-5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5" dirty="0">
                <a:solidFill>
                  <a:srgbClr val="333333"/>
                </a:solidFill>
                <a:latin typeface="Trebuchet MS"/>
                <a:cs typeface="Trebuchet MS"/>
              </a:rPr>
              <a:t>avoir</a:t>
            </a:r>
            <a:r>
              <a:rPr sz="2100" spc="-5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5" dirty="0">
                <a:solidFill>
                  <a:srgbClr val="333333"/>
                </a:solidFill>
                <a:latin typeface="Trebuchet MS"/>
                <a:cs typeface="Trebuchet MS"/>
              </a:rPr>
              <a:t>un</a:t>
            </a:r>
            <a:r>
              <a:rPr sz="2100" spc="-5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ensemble</a:t>
            </a:r>
            <a:r>
              <a:rPr sz="2100" spc="-5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de</a:t>
            </a:r>
            <a:r>
              <a:rPr sz="2100" spc="-5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50" i="1" dirty="0">
                <a:solidFill>
                  <a:srgbClr val="ED2137"/>
                </a:solidFill>
                <a:latin typeface="Trebuchet MS"/>
                <a:cs typeface="Trebuchet MS"/>
              </a:rPr>
              <a:t>étiquettes</a:t>
            </a:r>
            <a:r>
              <a:rPr sz="2150" i="1" spc="-70" dirty="0">
                <a:solidFill>
                  <a:srgbClr val="ED2137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dans</a:t>
            </a:r>
            <a:r>
              <a:rPr sz="2100" spc="-5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-5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75" dirty="0">
                <a:solidFill>
                  <a:srgbClr val="333333"/>
                </a:solidFill>
                <a:latin typeface="Trebuchet MS"/>
                <a:cs typeface="Trebuchet MS"/>
              </a:rPr>
              <a:t>formulaire</a:t>
            </a:r>
            <a:r>
              <a:rPr sz="2100" spc="-5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50" i="1" spc="-10" dirty="0">
                <a:solidFill>
                  <a:srgbClr val="ED2137"/>
                </a:solidFill>
                <a:latin typeface="Trebuchet MS"/>
                <a:cs typeface="Trebuchet MS"/>
              </a:rPr>
              <a:t>clé/valeur</a:t>
            </a:r>
            <a:endParaRPr sz="215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220"/>
              </a:spcBef>
            </a:pP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Chaque</a:t>
            </a:r>
            <a:r>
              <a:rPr sz="2100" spc="-2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clé</a:t>
            </a:r>
            <a:r>
              <a:rPr sz="2100" spc="-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90" dirty="0">
                <a:solidFill>
                  <a:srgbClr val="333333"/>
                </a:solidFill>
                <a:latin typeface="Trebuchet MS"/>
                <a:cs typeface="Trebuchet MS"/>
              </a:rPr>
              <a:t>doit</a:t>
            </a:r>
            <a:r>
              <a:rPr sz="2100" spc="-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5" dirty="0">
                <a:solidFill>
                  <a:srgbClr val="333333"/>
                </a:solidFill>
                <a:latin typeface="Trebuchet MS"/>
                <a:cs typeface="Trebuchet MS"/>
              </a:rPr>
              <a:t>être</a:t>
            </a:r>
            <a:r>
              <a:rPr sz="2100" spc="-2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70" dirty="0">
                <a:solidFill>
                  <a:srgbClr val="333333"/>
                </a:solidFill>
                <a:latin typeface="Trebuchet MS"/>
                <a:cs typeface="Trebuchet MS"/>
              </a:rPr>
              <a:t>unique</a:t>
            </a:r>
            <a:r>
              <a:rPr sz="2100" spc="-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pour</a:t>
            </a:r>
            <a:r>
              <a:rPr sz="2100" spc="-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5" dirty="0">
                <a:solidFill>
                  <a:srgbClr val="333333"/>
                </a:solidFill>
                <a:latin typeface="Trebuchet MS"/>
                <a:cs typeface="Trebuchet MS"/>
              </a:rPr>
              <a:t>un</a:t>
            </a:r>
            <a:r>
              <a:rPr sz="2100" spc="-2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donné</a:t>
            </a:r>
            <a:r>
              <a:rPr sz="2100" spc="-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objet</a:t>
            </a:r>
            <a:endParaRPr sz="2100">
              <a:latin typeface="Trebuchet MS"/>
              <a:cs typeface="Trebuchet MS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2133599"/>
            <a:ext cx="95250" cy="9524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2609849"/>
            <a:ext cx="95250" cy="9524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3095624"/>
            <a:ext cx="95250" cy="9524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3571874"/>
            <a:ext cx="95250" cy="95249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4048124"/>
            <a:ext cx="95250" cy="95249"/>
          </a:xfrm>
          <a:prstGeom prst="rect">
            <a:avLst/>
          </a:prstGeom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80" dirty="0"/>
              <a:t>EXEMPLE</a:t>
            </a:r>
            <a:r>
              <a:rPr spc="-120" dirty="0"/>
              <a:t> </a:t>
            </a:r>
            <a:r>
              <a:rPr dirty="0"/>
              <a:t>DE</a:t>
            </a:r>
            <a:r>
              <a:rPr spc="-114" dirty="0"/>
              <a:t> </a:t>
            </a:r>
            <a:r>
              <a:rPr spc="-20" dirty="0"/>
              <a:t>ORGANISATION</a:t>
            </a:r>
            <a:r>
              <a:rPr spc="-120" dirty="0"/>
              <a:t> </a:t>
            </a:r>
            <a:r>
              <a:rPr spc="195" dirty="0"/>
              <a:t>AVEC</a:t>
            </a:r>
            <a:r>
              <a:rPr spc="-114" dirty="0"/>
              <a:t> </a:t>
            </a:r>
            <a:r>
              <a:rPr spc="-95" dirty="0"/>
              <a:t>ÉTIQUETTES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71624" y="1552574"/>
            <a:ext cx="10391774" cy="5705474"/>
          </a:xfrm>
          <a:prstGeom prst="rect">
            <a:avLst/>
          </a:prstGeom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09624" y="2085974"/>
            <a:ext cx="12211050" cy="9525"/>
          </a:xfrm>
          <a:custGeom>
            <a:avLst/>
            <a:gdLst/>
            <a:ahLst/>
            <a:cxnLst/>
            <a:rect l="l" t="t" r="r" b="b"/>
            <a:pathLst>
              <a:path w="12211050" h="9525">
                <a:moveTo>
                  <a:pt x="12211049" y="9524"/>
                </a:moveTo>
                <a:lnTo>
                  <a:pt x="0" y="9524"/>
                </a:lnTo>
                <a:lnTo>
                  <a:pt x="0" y="0"/>
                </a:lnTo>
                <a:lnTo>
                  <a:pt x="12211049" y="0"/>
                </a:lnTo>
                <a:lnTo>
                  <a:pt x="12211049" y="952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809624" y="2085974"/>
            <a:ext cx="12211050" cy="447675"/>
            <a:chOff x="809624" y="2085974"/>
            <a:chExt cx="12211050" cy="447675"/>
          </a:xfrm>
        </p:grpSpPr>
        <p:sp>
          <p:nvSpPr>
            <p:cNvPr id="4" name="object 4"/>
            <p:cNvSpPr/>
            <p:nvPr/>
          </p:nvSpPr>
          <p:spPr>
            <a:xfrm>
              <a:off x="809612" y="2085974"/>
              <a:ext cx="12211050" cy="447675"/>
            </a:xfrm>
            <a:custGeom>
              <a:avLst/>
              <a:gdLst/>
              <a:ahLst/>
              <a:cxnLst/>
              <a:rect l="l" t="t" r="r" b="b"/>
              <a:pathLst>
                <a:path w="12211050" h="447675">
                  <a:moveTo>
                    <a:pt x="12211050" y="0"/>
                  </a:moveTo>
                  <a:lnTo>
                    <a:pt x="12201525" y="0"/>
                  </a:lnTo>
                  <a:lnTo>
                    <a:pt x="12201525" y="438150"/>
                  </a:lnTo>
                  <a:lnTo>
                    <a:pt x="0" y="438150"/>
                  </a:lnTo>
                  <a:lnTo>
                    <a:pt x="0" y="447675"/>
                  </a:lnTo>
                  <a:lnTo>
                    <a:pt x="12201525" y="447675"/>
                  </a:lnTo>
                  <a:lnTo>
                    <a:pt x="12211050" y="447675"/>
                  </a:lnTo>
                  <a:lnTo>
                    <a:pt x="12211050" y="438150"/>
                  </a:lnTo>
                  <a:lnTo>
                    <a:pt x="12211050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09624" y="2085974"/>
              <a:ext cx="9525" cy="447675"/>
            </a:xfrm>
            <a:custGeom>
              <a:avLst/>
              <a:gdLst/>
              <a:ahLst/>
              <a:cxnLst/>
              <a:rect l="l" t="t" r="r" b="b"/>
              <a:pathLst>
                <a:path w="9525" h="447675">
                  <a:moveTo>
                    <a:pt x="0" y="447674"/>
                  </a:moveTo>
                  <a:lnTo>
                    <a:pt x="0" y="0"/>
                  </a:lnTo>
                  <a:lnTo>
                    <a:pt x="9524" y="9524"/>
                  </a:lnTo>
                  <a:lnTo>
                    <a:pt x="9524" y="438149"/>
                  </a:lnTo>
                  <a:lnTo>
                    <a:pt x="0" y="447674"/>
                  </a:lnTo>
                  <a:close/>
                </a:path>
              </a:pathLst>
            </a:custGeom>
            <a:solidFill>
              <a:srgbClr val="ED21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5" dirty="0"/>
              <a:t>SYNTAXE</a:t>
            </a:r>
            <a:r>
              <a:rPr spc="-114" dirty="0"/>
              <a:t> </a:t>
            </a:r>
            <a:r>
              <a:rPr spc="85" dirty="0"/>
              <a:t>ET</a:t>
            </a:r>
            <a:r>
              <a:rPr spc="-110" dirty="0"/>
              <a:t> </a:t>
            </a:r>
            <a:r>
              <a:rPr dirty="0"/>
              <a:t>AUTORISÉ</a:t>
            </a:r>
            <a:r>
              <a:rPr spc="-114" dirty="0"/>
              <a:t> </a:t>
            </a:r>
            <a:r>
              <a:rPr spc="-65" dirty="0"/>
              <a:t>PERSONNAGES</a:t>
            </a:r>
            <a:r>
              <a:rPr spc="-110" dirty="0"/>
              <a:t> </a:t>
            </a:r>
            <a:r>
              <a:rPr spc="-75" dirty="0"/>
              <a:t>POUR</a:t>
            </a:r>
            <a:r>
              <a:rPr spc="-114" dirty="0"/>
              <a:t> </a:t>
            </a:r>
            <a:r>
              <a:rPr spc="-90" dirty="0"/>
              <a:t>ÉTIQUETTES</a:t>
            </a: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1647824"/>
            <a:ext cx="95250" cy="9524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2895599"/>
            <a:ext cx="95250" cy="95249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09687" y="3395662"/>
            <a:ext cx="104775" cy="104774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09687" y="4424362"/>
            <a:ext cx="104775" cy="104774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09687" y="4910137"/>
            <a:ext cx="104775" cy="104774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5657849"/>
            <a:ext cx="95250" cy="95249"/>
          </a:xfrm>
          <a:prstGeom prst="rect">
            <a:avLst/>
          </a:prstGeom>
        </p:spPr>
      </p:pic>
      <p:sp>
        <p:nvSpPr>
          <p:cNvPr id="13" name="object 1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91182" rIns="0" bIns="0" rtlCol="0">
            <a:spAutoFit/>
          </a:bodyPr>
          <a:lstStyle/>
          <a:p>
            <a:pPr marL="370840">
              <a:lnSpc>
                <a:spcPct val="100000"/>
              </a:lnSpc>
              <a:spcBef>
                <a:spcPts val="115"/>
              </a:spcBef>
            </a:pPr>
            <a:r>
              <a:rPr sz="2150" i="1" u="none" dirty="0">
                <a:latin typeface="Trebuchet MS"/>
                <a:cs typeface="Trebuchet MS"/>
              </a:rPr>
              <a:t>étiquettes</a:t>
            </a:r>
            <a:r>
              <a:rPr sz="2150" i="1" u="none" spc="-85" dirty="0">
                <a:latin typeface="Trebuchet MS"/>
                <a:cs typeface="Trebuchet MS"/>
              </a:rPr>
              <a:t> </a:t>
            </a:r>
            <a:r>
              <a:rPr u="none" dirty="0">
                <a:solidFill>
                  <a:srgbClr val="333333"/>
                </a:solidFill>
              </a:rPr>
              <a:t>sont</a:t>
            </a:r>
            <a:r>
              <a:rPr u="none" spc="-70" dirty="0">
                <a:solidFill>
                  <a:srgbClr val="333333"/>
                </a:solidFill>
              </a:rPr>
              <a:t> </a:t>
            </a:r>
            <a:r>
              <a:rPr u="none" spc="-10" dirty="0">
                <a:solidFill>
                  <a:srgbClr val="333333"/>
                </a:solidFill>
              </a:rPr>
              <a:t>clé/valeur</a:t>
            </a:r>
            <a:r>
              <a:rPr u="none" spc="-70" dirty="0">
                <a:solidFill>
                  <a:srgbClr val="333333"/>
                </a:solidFill>
              </a:rPr>
              <a:t> </a:t>
            </a:r>
            <a:r>
              <a:rPr u="none" spc="50" dirty="0">
                <a:solidFill>
                  <a:srgbClr val="333333"/>
                </a:solidFill>
              </a:rPr>
              <a:t>paires</a:t>
            </a:r>
            <a:r>
              <a:rPr u="none" spc="-70" dirty="0">
                <a:solidFill>
                  <a:srgbClr val="333333"/>
                </a:solidFill>
              </a:rPr>
              <a:t> </a:t>
            </a:r>
            <a:r>
              <a:rPr u="none" spc="-50" dirty="0">
                <a:solidFill>
                  <a:srgbClr val="333333"/>
                </a:solidFill>
              </a:rPr>
              <a:t>:</a:t>
            </a:r>
            <a:endParaRPr sz="215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30"/>
              </a:spcBef>
            </a:pPr>
            <a:endParaRPr sz="2150">
              <a:latin typeface="Trebuchet MS"/>
              <a:cs typeface="Trebuchet MS"/>
            </a:endParaRPr>
          </a:p>
          <a:p>
            <a:pPr marL="142875">
              <a:lnSpc>
                <a:spcPct val="100000"/>
              </a:lnSpc>
            </a:pPr>
            <a:r>
              <a:rPr sz="1650" u="none" spc="204" dirty="0">
                <a:solidFill>
                  <a:srgbClr val="0077AA"/>
                </a:solidFill>
                <a:latin typeface="Tahoma"/>
                <a:cs typeface="Tahoma"/>
              </a:rPr>
              <a:t>préfixe/nom </a:t>
            </a:r>
            <a:r>
              <a:rPr sz="1650" u="none" spc="204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u="none" dirty="0">
                <a:solidFill>
                  <a:srgbClr val="999999"/>
                </a:solidFill>
                <a:latin typeface="Tahoma"/>
                <a:cs typeface="Tahoma"/>
              </a:rPr>
              <a:t>  </a:t>
            </a:r>
            <a:r>
              <a:rPr sz="1650" u="none" spc="210" dirty="0">
                <a:solidFill>
                  <a:srgbClr val="000000"/>
                </a:solidFill>
                <a:latin typeface="Tahoma"/>
                <a:cs typeface="Tahoma"/>
              </a:rPr>
              <a:t>valeur</a:t>
            </a:r>
            <a:endParaRPr sz="165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750"/>
              </a:spcBef>
            </a:pPr>
            <a:endParaRPr sz="1650">
              <a:latin typeface="Tahoma"/>
              <a:cs typeface="Tahoma"/>
            </a:endParaRPr>
          </a:p>
          <a:p>
            <a:pPr marL="371475">
              <a:lnSpc>
                <a:spcPct val="100000"/>
              </a:lnSpc>
              <a:spcBef>
                <a:spcPts val="5"/>
              </a:spcBef>
            </a:pPr>
            <a:r>
              <a:rPr u="none" spc="-20" dirty="0"/>
              <a:t>Clé </a:t>
            </a:r>
            <a:r>
              <a:rPr u="none" spc="-20" dirty="0">
                <a:solidFill>
                  <a:srgbClr val="333333"/>
                </a:solidFill>
              </a:rPr>
              <a:t>:</a:t>
            </a:r>
            <a:r>
              <a:rPr u="none" spc="-30" dirty="0">
                <a:solidFill>
                  <a:srgbClr val="333333"/>
                </a:solidFill>
              </a:rPr>
              <a:t> </a:t>
            </a:r>
            <a:r>
              <a:rPr u="none" spc="95" dirty="0">
                <a:solidFill>
                  <a:srgbClr val="333333"/>
                </a:solidFill>
              </a:rPr>
              <a:t>2</a:t>
            </a:r>
            <a:r>
              <a:rPr u="none" spc="-25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sous-parties,</a:t>
            </a:r>
            <a:r>
              <a:rPr u="none" spc="-25" dirty="0">
                <a:solidFill>
                  <a:srgbClr val="333333"/>
                </a:solidFill>
              </a:rPr>
              <a:t> </a:t>
            </a:r>
            <a:r>
              <a:rPr u="none" spc="95" dirty="0">
                <a:solidFill>
                  <a:srgbClr val="333333"/>
                </a:solidFill>
              </a:rPr>
              <a:t>1</a:t>
            </a:r>
            <a:r>
              <a:rPr u="none" spc="-25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facultatif</a:t>
            </a:r>
            <a:r>
              <a:rPr u="none" spc="-30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préfixe</a:t>
            </a:r>
            <a:r>
              <a:rPr u="none" spc="-25" dirty="0">
                <a:solidFill>
                  <a:srgbClr val="333333"/>
                </a:solidFill>
              </a:rPr>
              <a:t> </a:t>
            </a:r>
            <a:r>
              <a:rPr u="none" spc="100" dirty="0">
                <a:solidFill>
                  <a:srgbClr val="333333"/>
                </a:solidFill>
              </a:rPr>
              <a:t>et</a:t>
            </a:r>
            <a:r>
              <a:rPr u="none" spc="-25" dirty="0">
                <a:solidFill>
                  <a:srgbClr val="333333"/>
                </a:solidFill>
              </a:rPr>
              <a:t> </a:t>
            </a:r>
            <a:r>
              <a:rPr u="none" spc="65" dirty="0">
                <a:solidFill>
                  <a:srgbClr val="333333"/>
                </a:solidFill>
              </a:rPr>
              <a:t>un</a:t>
            </a:r>
            <a:r>
              <a:rPr u="none" spc="-25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nom,</a:t>
            </a:r>
            <a:r>
              <a:rPr u="none" spc="-30" dirty="0">
                <a:solidFill>
                  <a:srgbClr val="333333"/>
                </a:solidFill>
              </a:rPr>
              <a:t> </a:t>
            </a:r>
            <a:r>
              <a:rPr u="none" spc="50" dirty="0">
                <a:solidFill>
                  <a:srgbClr val="333333"/>
                </a:solidFill>
              </a:rPr>
              <a:t>séparé</a:t>
            </a:r>
            <a:r>
              <a:rPr u="none" spc="-25" dirty="0">
                <a:solidFill>
                  <a:srgbClr val="333333"/>
                </a:solidFill>
              </a:rPr>
              <a:t> </a:t>
            </a:r>
            <a:r>
              <a:rPr u="none" spc="55" dirty="0">
                <a:solidFill>
                  <a:srgbClr val="333333"/>
                </a:solidFill>
              </a:rPr>
              <a:t>par</a:t>
            </a:r>
            <a:r>
              <a:rPr u="none" spc="-25" dirty="0">
                <a:solidFill>
                  <a:srgbClr val="333333"/>
                </a:solidFill>
              </a:rPr>
              <a:t> </a:t>
            </a:r>
            <a:r>
              <a:rPr u="none" spc="65" dirty="0">
                <a:solidFill>
                  <a:srgbClr val="333333"/>
                </a:solidFill>
              </a:rPr>
              <a:t>un</a:t>
            </a:r>
            <a:r>
              <a:rPr u="none" spc="-25" dirty="0">
                <a:solidFill>
                  <a:srgbClr val="333333"/>
                </a:solidFill>
              </a:rPr>
              <a:t> </a:t>
            </a:r>
            <a:r>
              <a:rPr u="none" spc="70" dirty="0">
                <a:solidFill>
                  <a:srgbClr val="333333"/>
                </a:solidFill>
              </a:rPr>
              <a:t>sabrer</a:t>
            </a:r>
            <a:r>
              <a:rPr u="none" spc="-30" dirty="0">
                <a:solidFill>
                  <a:srgbClr val="333333"/>
                </a:solidFill>
              </a:rPr>
              <a:t> </a:t>
            </a:r>
            <a:r>
              <a:rPr u="none" spc="-25" dirty="0">
                <a:solidFill>
                  <a:srgbClr val="333333"/>
                </a:solidFill>
              </a:rPr>
              <a:t>( </a:t>
            </a:r>
            <a:r>
              <a:rPr u="none" spc="-25" dirty="0">
                <a:latin typeface="Tahoma"/>
                <a:cs typeface="Tahoma"/>
              </a:rPr>
              <a:t>/ </a:t>
            </a:r>
            <a:r>
              <a:rPr u="none" spc="-25" dirty="0">
                <a:solidFill>
                  <a:srgbClr val="333333"/>
                </a:solidFill>
              </a:rPr>
              <a:t>)</a:t>
            </a:r>
          </a:p>
          <a:p>
            <a:pPr marL="751840" marR="957580">
              <a:lnSpc>
                <a:spcPct val="86300"/>
              </a:lnSpc>
              <a:spcBef>
                <a:spcPts val="1800"/>
              </a:spcBef>
            </a:pPr>
            <a:r>
              <a:rPr u="none" spc="130" dirty="0">
                <a:solidFill>
                  <a:srgbClr val="333333"/>
                </a:solidFill>
              </a:rPr>
              <a:t>Nom</a:t>
            </a:r>
            <a:r>
              <a:rPr u="none" spc="-70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est</a:t>
            </a:r>
            <a:r>
              <a:rPr u="none" spc="-65" dirty="0">
                <a:solidFill>
                  <a:srgbClr val="333333"/>
                </a:solidFill>
              </a:rPr>
              <a:t> </a:t>
            </a:r>
            <a:r>
              <a:rPr u="none" spc="50" dirty="0">
                <a:solidFill>
                  <a:srgbClr val="333333"/>
                </a:solidFill>
              </a:rPr>
              <a:t>requis</a:t>
            </a:r>
            <a:r>
              <a:rPr u="none" spc="-65" dirty="0">
                <a:solidFill>
                  <a:srgbClr val="333333"/>
                </a:solidFill>
              </a:rPr>
              <a:t> </a:t>
            </a:r>
            <a:r>
              <a:rPr u="none" spc="100" dirty="0">
                <a:solidFill>
                  <a:srgbClr val="333333"/>
                </a:solidFill>
              </a:rPr>
              <a:t>et</a:t>
            </a:r>
            <a:r>
              <a:rPr u="none" spc="-65" dirty="0">
                <a:solidFill>
                  <a:srgbClr val="333333"/>
                </a:solidFill>
              </a:rPr>
              <a:t> </a:t>
            </a:r>
            <a:r>
              <a:rPr u="none" spc="90" dirty="0">
                <a:solidFill>
                  <a:srgbClr val="333333"/>
                </a:solidFill>
              </a:rPr>
              <a:t>doit</a:t>
            </a:r>
            <a:r>
              <a:rPr u="none" spc="-65" dirty="0">
                <a:solidFill>
                  <a:srgbClr val="333333"/>
                </a:solidFill>
              </a:rPr>
              <a:t> </a:t>
            </a:r>
            <a:r>
              <a:rPr u="none" spc="55" dirty="0">
                <a:solidFill>
                  <a:srgbClr val="333333"/>
                </a:solidFill>
              </a:rPr>
              <a:t>être</a:t>
            </a:r>
            <a:r>
              <a:rPr u="none" spc="-65" dirty="0">
                <a:solidFill>
                  <a:srgbClr val="333333"/>
                </a:solidFill>
              </a:rPr>
              <a:t> </a:t>
            </a:r>
            <a:r>
              <a:rPr u="none" spc="50" dirty="0">
                <a:solidFill>
                  <a:srgbClr val="333333"/>
                </a:solidFill>
              </a:rPr>
              <a:t>moins</a:t>
            </a:r>
            <a:r>
              <a:rPr u="none" spc="-70" dirty="0">
                <a:solidFill>
                  <a:srgbClr val="333333"/>
                </a:solidFill>
              </a:rPr>
              <a:t> </a:t>
            </a:r>
            <a:r>
              <a:rPr u="none" spc="50" dirty="0">
                <a:solidFill>
                  <a:srgbClr val="333333"/>
                </a:solidFill>
              </a:rPr>
              <a:t>que</a:t>
            </a:r>
            <a:r>
              <a:rPr u="none" spc="-65" dirty="0">
                <a:solidFill>
                  <a:srgbClr val="333333"/>
                </a:solidFill>
              </a:rPr>
              <a:t> </a:t>
            </a:r>
            <a:r>
              <a:rPr u="none" spc="95" dirty="0">
                <a:solidFill>
                  <a:srgbClr val="333333"/>
                </a:solidFill>
              </a:rPr>
              <a:t>63</a:t>
            </a:r>
            <a:r>
              <a:rPr u="none" spc="-65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personnages,</a:t>
            </a:r>
            <a:r>
              <a:rPr u="none" spc="-65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commencer</a:t>
            </a:r>
            <a:r>
              <a:rPr u="none" spc="-65" dirty="0">
                <a:solidFill>
                  <a:srgbClr val="333333"/>
                </a:solidFill>
              </a:rPr>
              <a:t> </a:t>
            </a:r>
            <a:r>
              <a:rPr u="none" spc="100" dirty="0">
                <a:solidFill>
                  <a:srgbClr val="333333"/>
                </a:solidFill>
              </a:rPr>
              <a:t>et</a:t>
            </a:r>
            <a:r>
              <a:rPr u="none" spc="-65" dirty="0">
                <a:solidFill>
                  <a:srgbClr val="333333"/>
                </a:solidFill>
              </a:rPr>
              <a:t> </a:t>
            </a:r>
            <a:r>
              <a:rPr u="none" spc="80" dirty="0">
                <a:solidFill>
                  <a:srgbClr val="333333"/>
                </a:solidFill>
              </a:rPr>
              <a:t>fin</a:t>
            </a:r>
            <a:r>
              <a:rPr u="none" spc="-70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avec</a:t>
            </a:r>
            <a:r>
              <a:rPr u="none" spc="-65" dirty="0">
                <a:solidFill>
                  <a:srgbClr val="333333"/>
                </a:solidFill>
              </a:rPr>
              <a:t> </a:t>
            </a:r>
            <a:r>
              <a:rPr u="none" spc="75" dirty="0">
                <a:solidFill>
                  <a:srgbClr val="333333"/>
                </a:solidFill>
              </a:rPr>
              <a:t>un </a:t>
            </a:r>
            <a:r>
              <a:rPr u="none" dirty="0">
                <a:solidFill>
                  <a:srgbClr val="333333"/>
                </a:solidFill>
              </a:rPr>
              <a:t>alphanumérique,</a:t>
            </a:r>
            <a:r>
              <a:rPr u="none" spc="-10" dirty="0">
                <a:solidFill>
                  <a:srgbClr val="333333"/>
                </a:solidFill>
              </a:rPr>
              <a:t> </a:t>
            </a:r>
            <a:r>
              <a:rPr u="none" spc="100" dirty="0">
                <a:solidFill>
                  <a:srgbClr val="333333"/>
                </a:solidFill>
              </a:rPr>
              <a:t>et</a:t>
            </a:r>
            <a:r>
              <a:rPr u="none" spc="-10" dirty="0">
                <a:solidFill>
                  <a:srgbClr val="333333"/>
                </a:solidFill>
              </a:rPr>
              <a:t> </a:t>
            </a:r>
            <a:r>
              <a:rPr u="none" spc="90" dirty="0">
                <a:solidFill>
                  <a:srgbClr val="333333"/>
                </a:solidFill>
              </a:rPr>
              <a:t>peut</a:t>
            </a:r>
            <a:r>
              <a:rPr u="none" spc="-5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contenir</a:t>
            </a:r>
            <a:r>
              <a:rPr u="none" spc="-10" dirty="0">
                <a:solidFill>
                  <a:srgbClr val="333333"/>
                </a:solidFill>
              </a:rPr>
              <a:t> </a:t>
            </a:r>
            <a:r>
              <a:rPr u="none" spc="95" dirty="0">
                <a:solidFill>
                  <a:srgbClr val="333333"/>
                </a:solidFill>
              </a:rPr>
              <a:t>traits d'union</a:t>
            </a:r>
            <a:r>
              <a:rPr u="none" spc="-10" dirty="0">
                <a:solidFill>
                  <a:srgbClr val="333333"/>
                </a:solidFill>
              </a:rPr>
              <a:t> </a:t>
            </a:r>
            <a:r>
              <a:rPr u="none" spc="165" dirty="0">
                <a:solidFill>
                  <a:srgbClr val="333333"/>
                </a:solidFill>
              </a:rPr>
              <a:t>( </a:t>
            </a:r>
            <a:r>
              <a:rPr u="none" spc="165" dirty="0">
                <a:latin typeface="Tahoma"/>
                <a:cs typeface="Tahoma"/>
              </a:rPr>
              <a:t>- </a:t>
            </a:r>
            <a:r>
              <a:rPr u="none" spc="-200" dirty="0">
                <a:solidFill>
                  <a:srgbClr val="333333"/>
                </a:solidFill>
              </a:rPr>
              <a:t>),</a:t>
            </a:r>
            <a:r>
              <a:rPr u="none" spc="-5" dirty="0">
                <a:solidFill>
                  <a:srgbClr val="333333"/>
                </a:solidFill>
              </a:rPr>
              <a:t> </a:t>
            </a:r>
            <a:r>
              <a:rPr u="none" spc="80" dirty="0">
                <a:solidFill>
                  <a:srgbClr val="333333"/>
                </a:solidFill>
              </a:rPr>
              <a:t>souligne</a:t>
            </a:r>
            <a:r>
              <a:rPr u="none" spc="-10" dirty="0">
                <a:solidFill>
                  <a:srgbClr val="333333"/>
                </a:solidFill>
              </a:rPr>
              <a:t> </a:t>
            </a:r>
            <a:r>
              <a:rPr u="none" spc="-120" dirty="0">
                <a:solidFill>
                  <a:srgbClr val="333333"/>
                </a:solidFill>
              </a:rPr>
              <a:t>( </a:t>
            </a:r>
            <a:r>
              <a:rPr u="none" spc="-120" dirty="0">
                <a:latin typeface="Tahoma"/>
                <a:cs typeface="Tahoma"/>
              </a:rPr>
              <a:t>_ </a:t>
            </a:r>
            <a:r>
              <a:rPr u="none" spc="-120" dirty="0">
                <a:solidFill>
                  <a:srgbClr val="333333"/>
                </a:solidFill>
              </a:rPr>
              <a:t>),</a:t>
            </a:r>
            <a:r>
              <a:rPr u="none" spc="-10" dirty="0">
                <a:solidFill>
                  <a:srgbClr val="333333"/>
                </a:solidFill>
              </a:rPr>
              <a:t> </a:t>
            </a:r>
            <a:r>
              <a:rPr u="none" spc="65" dirty="0">
                <a:solidFill>
                  <a:srgbClr val="333333"/>
                </a:solidFill>
              </a:rPr>
              <a:t>périodes</a:t>
            </a:r>
            <a:r>
              <a:rPr u="none" spc="-5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( </a:t>
            </a:r>
            <a:r>
              <a:rPr u="none" dirty="0">
                <a:latin typeface="Tahoma"/>
                <a:cs typeface="Tahoma"/>
              </a:rPr>
              <a:t>. </a:t>
            </a:r>
            <a:r>
              <a:rPr u="none" dirty="0">
                <a:solidFill>
                  <a:srgbClr val="333333"/>
                </a:solidFill>
              </a:rPr>
              <a:t>),</a:t>
            </a:r>
            <a:r>
              <a:rPr u="none" spc="-10" dirty="0">
                <a:solidFill>
                  <a:srgbClr val="333333"/>
                </a:solidFill>
              </a:rPr>
              <a:t> </a:t>
            </a:r>
            <a:r>
              <a:rPr u="none" spc="100" dirty="0">
                <a:solidFill>
                  <a:srgbClr val="333333"/>
                </a:solidFill>
              </a:rPr>
              <a:t>et</a:t>
            </a:r>
            <a:r>
              <a:rPr u="none" spc="-5" dirty="0">
                <a:solidFill>
                  <a:srgbClr val="333333"/>
                </a:solidFill>
              </a:rPr>
              <a:t> </a:t>
            </a:r>
            <a:r>
              <a:rPr u="none" spc="-10" dirty="0">
                <a:solidFill>
                  <a:srgbClr val="333333"/>
                </a:solidFill>
              </a:rPr>
              <a:t>autres </a:t>
            </a:r>
            <a:r>
              <a:rPr u="none" spc="40" dirty="0">
                <a:solidFill>
                  <a:srgbClr val="333333"/>
                </a:solidFill>
              </a:rPr>
              <a:t>alphanumériques</a:t>
            </a:r>
          </a:p>
          <a:p>
            <a:pPr marL="751840">
              <a:lnSpc>
                <a:spcPct val="100000"/>
              </a:lnSpc>
              <a:spcBef>
                <a:spcPts val="1230"/>
              </a:spcBef>
            </a:pPr>
            <a:r>
              <a:rPr u="none" dirty="0">
                <a:solidFill>
                  <a:srgbClr val="333333"/>
                </a:solidFill>
              </a:rPr>
              <a:t>Le</a:t>
            </a:r>
            <a:r>
              <a:rPr u="none" spc="-30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préfixe</a:t>
            </a:r>
            <a:r>
              <a:rPr u="none" spc="-25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est</a:t>
            </a:r>
            <a:r>
              <a:rPr u="none" spc="-25" dirty="0">
                <a:solidFill>
                  <a:srgbClr val="333333"/>
                </a:solidFill>
              </a:rPr>
              <a:t> </a:t>
            </a:r>
            <a:r>
              <a:rPr u="none" spc="-10" dirty="0">
                <a:solidFill>
                  <a:srgbClr val="333333"/>
                </a:solidFill>
              </a:rPr>
              <a:t>facultatif</a:t>
            </a:r>
          </a:p>
          <a:p>
            <a:pPr marL="751840" marR="1177925">
              <a:lnSpc>
                <a:spcPts val="2100"/>
              </a:lnSpc>
              <a:spcBef>
                <a:spcPts val="1725"/>
              </a:spcBef>
            </a:pPr>
            <a:r>
              <a:rPr u="none" spc="-20" dirty="0">
                <a:solidFill>
                  <a:srgbClr val="333333"/>
                </a:solidFill>
              </a:rPr>
              <a:t>Si</a:t>
            </a:r>
            <a:r>
              <a:rPr u="none" spc="-55" dirty="0">
                <a:solidFill>
                  <a:srgbClr val="333333"/>
                </a:solidFill>
              </a:rPr>
              <a:t> </a:t>
            </a:r>
            <a:r>
              <a:rPr u="none" spc="-10" dirty="0">
                <a:solidFill>
                  <a:srgbClr val="333333"/>
                </a:solidFill>
              </a:rPr>
              <a:t>spécifié,</a:t>
            </a:r>
            <a:r>
              <a:rPr u="none" spc="-50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le</a:t>
            </a:r>
            <a:r>
              <a:rPr u="none" spc="-50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préfixe</a:t>
            </a:r>
            <a:r>
              <a:rPr u="none" spc="-50" dirty="0">
                <a:solidFill>
                  <a:srgbClr val="333333"/>
                </a:solidFill>
              </a:rPr>
              <a:t> </a:t>
            </a:r>
            <a:r>
              <a:rPr u="none" spc="90" dirty="0">
                <a:solidFill>
                  <a:srgbClr val="333333"/>
                </a:solidFill>
              </a:rPr>
              <a:t>doit</a:t>
            </a:r>
            <a:r>
              <a:rPr u="none" spc="-50" dirty="0">
                <a:solidFill>
                  <a:srgbClr val="333333"/>
                </a:solidFill>
              </a:rPr>
              <a:t> </a:t>
            </a:r>
            <a:r>
              <a:rPr u="none" spc="55" dirty="0">
                <a:solidFill>
                  <a:srgbClr val="333333"/>
                </a:solidFill>
              </a:rPr>
              <a:t>être</a:t>
            </a:r>
            <a:r>
              <a:rPr u="none" spc="-50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dans</a:t>
            </a:r>
            <a:r>
              <a:rPr u="none" spc="-50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le</a:t>
            </a:r>
            <a:r>
              <a:rPr u="none" spc="-50" dirty="0">
                <a:solidFill>
                  <a:srgbClr val="333333"/>
                </a:solidFill>
              </a:rPr>
              <a:t> </a:t>
            </a:r>
            <a:r>
              <a:rPr u="none" spc="75" dirty="0">
                <a:solidFill>
                  <a:srgbClr val="333333"/>
                </a:solidFill>
              </a:rPr>
              <a:t>formulaire</a:t>
            </a:r>
            <a:r>
              <a:rPr u="none" spc="-50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de</a:t>
            </a:r>
            <a:r>
              <a:rPr u="none" spc="-50" dirty="0">
                <a:solidFill>
                  <a:srgbClr val="333333"/>
                </a:solidFill>
              </a:rPr>
              <a:t> </a:t>
            </a:r>
            <a:r>
              <a:rPr u="none" spc="65" dirty="0">
                <a:solidFill>
                  <a:srgbClr val="333333"/>
                </a:solidFill>
              </a:rPr>
              <a:t>un</a:t>
            </a:r>
            <a:r>
              <a:rPr u="none" spc="-50" dirty="0">
                <a:solidFill>
                  <a:srgbClr val="333333"/>
                </a:solidFill>
              </a:rPr>
              <a:t> </a:t>
            </a:r>
            <a:r>
              <a:rPr sz="2150" i="1" u="none" spc="170" dirty="0">
                <a:latin typeface="Trebuchet MS"/>
                <a:cs typeface="Trebuchet MS"/>
              </a:rPr>
              <a:t>DNS</a:t>
            </a:r>
            <a:r>
              <a:rPr sz="2150" i="1" u="none" spc="-65" dirty="0">
                <a:latin typeface="Trebuchet MS"/>
                <a:cs typeface="Trebuchet MS"/>
              </a:rPr>
              <a:t> </a:t>
            </a:r>
            <a:r>
              <a:rPr u="none" dirty="0">
                <a:solidFill>
                  <a:srgbClr val="333333"/>
                </a:solidFill>
              </a:rPr>
              <a:t>domaine:</a:t>
            </a:r>
            <a:r>
              <a:rPr u="none" spc="-50" dirty="0">
                <a:solidFill>
                  <a:srgbClr val="333333"/>
                </a:solidFill>
              </a:rPr>
              <a:t> </a:t>
            </a:r>
            <a:r>
              <a:rPr u="none" spc="65" dirty="0">
                <a:solidFill>
                  <a:srgbClr val="333333"/>
                </a:solidFill>
              </a:rPr>
              <a:t>un</a:t>
            </a:r>
            <a:r>
              <a:rPr u="none" spc="-50" dirty="0">
                <a:solidFill>
                  <a:srgbClr val="333333"/>
                </a:solidFill>
              </a:rPr>
              <a:t> </a:t>
            </a:r>
            <a:r>
              <a:rPr u="none" spc="50" dirty="0">
                <a:solidFill>
                  <a:srgbClr val="333333"/>
                </a:solidFill>
              </a:rPr>
              <a:t>série</a:t>
            </a:r>
            <a:r>
              <a:rPr u="none" spc="-50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de</a:t>
            </a:r>
            <a:r>
              <a:rPr u="none" spc="-50" dirty="0">
                <a:solidFill>
                  <a:srgbClr val="333333"/>
                </a:solidFill>
              </a:rPr>
              <a:t> </a:t>
            </a:r>
            <a:r>
              <a:rPr sz="2150" i="1" u="none" spc="170" dirty="0">
                <a:latin typeface="Trebuchet MS"/>
                <a:cs typeface="Trebuchet MS"/>
              </a:rPr>
              <a:t>DNS</a:t>
            </a:r>
            <a:r>
              <a:rPr sz="2150" i="1" u="none" spc="-65" dirty="0">
                <a:latin typeface="Trebuchet MS"/>
                <a:cs typeface="Trebuchet MS"/>
              </a:rPr>
              <a:t> </a:t>
            </a:r>
            <a:r>
              <a:rPr u="none" spc="-10" dirty="0">
                <a:solidFill>
                  <a:srgbClr val="333333"/>
                </a:solidFill>
              </a:rPr>
              <a:t>étiquettes </a:t>
            </a:r>
            <a:r>
              <a:rPr u="none" spc="50" dirty="0">
                <a:solidFill>
                  <a:srgbClr val="333333"/>
                </a:solidFill>
              </a:rPr>
              <a:t>séparées</a:t>
            </a:r>
            <a:r>
              <a:rPr u="none" spc="-55" dirty="0">
                <a:solidFill>
                  <a:srgbClr val="333333"/>
                </a:solidFill>
              </a:rPr>
              <a:t> </a:t>
            </a:r>
            <a:r>
              <a:rPr u="none" spc="55" dirty="0">
                <a:solidFill>
                  <a:srgbClr val="333333"/>
                </a:solidFill>
              </a:rPr>
              <a:t>par</a:t>
            </a:r>
            <a:r>
              <a:rPr u="none" spc="-50" dirty="0">
                <a:solidFill>
                  <a:srgbClr val="333333"/>
                </a:solidFill>
              </a:rPr>
              <a:t> </a:t>
            </a:r>
            <a:r>
              <a:rPr u="none" spc="65" dirty="0">
                <a:solidFill>
                  <a:srgbClr val="333333"/>
                </a:solidFill>
              </a:rPr>
              <a:t>périodes</a:t>
            </a:r>
            <a:r>
              <a:rPr u="none" spc="-50" dirty="0">
                <a:solidFill>
                  <a:srgbClr val="333333"/>
                </a:solidFill>
              </a:rPr>
              <a:t> </a:t>
            </a:r>
            <a:r>
              <a:rPr u="none" spc="100" dirty="0">
                <a:solidFill>
                  <a:srgbClr val="333333"/>
                </a:solidFill>
              </a:rPr>
              <a:t>et</a:t>
            </a:r>
            <a:r>
              <a:rPr u="none" spc="-50" dirty="0">
                <a:solidFill>
                  <a:srgbClr val="333333"/>
                </a:solidFill>
              </a:rPr>
              <a:t> </a:t>
            </a:r>
            <a:r>
              <a:rPr u="none" spc="90" dirty="0">
                <a:solidFill>
                  <a:srgbClr val="333333"/>
                </a:solidFill>
              </a:rPr>
              <a:t>dont</a:t>
            </a:r>
            <a:r>
              <a:rPr u="none" spc="-50" dirty="0">
                <a:solidFill>
                  <a:srgbClr val="333333"/>
                </a:solidFill>
              </a:rPr>
              <a:t> </a:t>
            </a:r>
            <a:r>
              <a:rPr u="none" spc="-10" dirty="0">
                <a:solidFill>
                  <a:srgbClr val="333333"/>
                </a:solidFill>
              </a:rPr>
              <a:t>total</a:t>
            </a:r>
            <a:r>
              <a:rPr u="none" spc="-50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longueur</a:t>
            </a:r>
            <a:r>
              <a:rPr u="none" spc="-50" dirty="0">
                <a:solidFill>
                  <a:srgbClr val="333333"/>
                </a:solidFill>
              </a:rPr>
              <a:t> </a:t>
            </a:r>
            <a:r>
              <a:rPr u="none" spc="90" dirty="0">
                <a:solidFill>
                  <a:srgbClr val="333333"/>
                </a:solidFill>
              </a:rPr>
              <a:t>doit</a:t>
            </a:r>
            <a:r>
              <a:rPr u="none" spc="-50" dirty="0">
                <a:solidFill>
                  <a:srgbClr val="333333"/>
                </a:solidFill>
              </a:rPr>
              <a:t> </a:t>
            </a:r>
            <a:r>
              <a:rPr u="none" spc="60" dirty="0">
                <a:solidFill>
                  <a:srgbClr val="333333"/>
                </a:solidFill>
              </a:rPr>
              <a:t>pas</a:t>
            </a:r>
            <a:r>
              <a:rPr u="none" spc="-50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dépasser</a:t>
            </a:r>
            <a:r>
              <a:rPr u="none" spc="-50" dirty="0">
                <a:solidFill>
                  <a:srgbClr val="333333"/>
                </a:solidFill>
              </a:rPr>
              <a:t> </a:t>
            </a:r>
            <a:r>
              <a:rPr u="none" spc="95" dirty="0">
                <a:solidFill>
                  <a:srgbClr val="333333"/>
                </a:solidFill>
              </a:rPr>
              <a:t>253</a:t>
            </a:r>
            <a:r>
              <a:rPr u="none" spc="-50" dirty="0">
                <a:solidFill>
                  <a:srgbClr val="333333"/>
                </a:solidFill>
              </a:rPr>
              <a:t> </a:t>
            </a:r>
            <a:r>
              <a:rPr u="none" spc="-10" dirty="0">
                <a:solidFill>
                  <a:srgbClr val="333333"/>
                </a:solidFill>
              </a:rPr>
              <a:t>personnages</a:t>
            </a:r>
            <a:endParaRPr sz="2150">
              <a:latin typeface="Trebuchet MS"/>
              <a:cs typeface="Trebuchet MS"/>
            </a:endParaRPr>
          </a:p>
          <a:p>
            <a:pPr marL="371475" marR="713105">
              <a:lnSpc>
                <a:spcPts val="2100"/>
              </a:lnSpc>
              <a:spcBef>
                <a:spcPts val="1650"/>
              </a:spcBef>
            </a:pPr>
            <a:r>
              <a:rPr u="none" spc="-20" dirty="0"/>
              <a:t>Valeur </a:t>
            </a:r>
            <a:r>
              <a:rPr u="none" spc="-20" dirty="0">
                <a:solidFill>
                  <a:srgbClr val="333333"/>
                </a:solidFill>
              </a:rPr>
              <a:t>:</a:t>
            </a:r>
            <a:r>
              <a:rPr u="none" spc="-70" dirty="0">
                <a:solidFill>
                  <a:srgbClr val="333333"/>
                </a:solidFill>
              </a:rPr>
              <a:t> </a:t>
            </a:r>
            <a:r>
              <a:rPr u="none" spc="50" dirty="0">
                <a:solidFill>
                  <a:srgbClr val="333333"/>
                </a:solidFill>
              </a:rPr>
              <a:t>moins</a:t>
            </a:r>
            <a:r>
              <a:rPr u="none" spc="-70" dirty="0">
                <a:solidFill>
                  <a:srgbClr val="333333"/>
                </a:solidFill>
              </a:rPr>
              <a:t> </a:t>
            </a:r>
            <a:r>
              <a:rPr u="none" spc="50" dirty="0">
                <a:solidFill>
                  <a:srgbClr val="333333"/>
                </a:solidFill>
              </a:rPr>
              <a:t>que</a:t>
            </a:r>
            <a:r>
              <a:rPr u="none" spc="-70" dirty="0">
                <a:solidFill>
                  <a:srgbClr val="333333"/>
                </a:solidFill>
              </a:rPr>
              <a:t> </a:t>
            </a:r>
            <a:r>
              <a:rPr u="none" spc="95" dirty="0">
                <a:solidFill>
                  <a:srgbClr val="333333"/>
                </a:solidFill>
              </a:rPr>
              <a:t>63</a:t>
            </a:r>
            <a:r>
              <a:rPr u="none" spc="-70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personnages,</a:t>
            </a:r>
            <a:r>
              <a:rPr u="none" spc="-70" dirty="0">
                <a:solidFill>
                  <a:srgbClr val="333333"/>
                </a:solidFill>
              </a:rPr>
              <a:t> </a:t>
            </a:r>
            <a:r>
              <a:rPr u="none" spc="90" dirty="0">
                <a:solidFill>
                  <a:srgbClr val="333333"/>
                </a:solidFill>
              </a:rPr>
              <a:t>doit</a:t>
            </a:r>
            <a:r>
              <a:rPr u="none" spc="-70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commencer</a:t>
            </a:r>
            <a:r>
              <a:rPr u="none" spc="-65" dirty="0">
                <a:solidFill>
                  <a:srgbClr val="333333"/>
                </a:solidFill>
              </a:rPr>
              <a:t> </a:t>
            </a:r>
            <a:r>
              <a:rPr u="none" spc="100" dirty="0">
                <a:solidFill>
                  <a:srgbClr val="333333"/>
                </a:solidFill>
              </a:rPr>
              <a:t>et</a:t>
            </a:r>
            <a:r>
              <a:rPr u="none" spc="-70" dirty="0">
                <a:solidFill>
                  <a:srgbClr val="333333"/>
                </a:solidFill>
              </a:rPr>
              <a:t> </a:t>
            </a:r>
            <a:r>
              <a:rPr u="none" spc="80" dirty="0">
                <a:solidFill>
                  <a:srgbClr val="333333"/>
                </a:solidFill>
              </a:rPr>
              <a:t>fin</a:t>
            </a:r>
            <a:r>
              <a:rPr u="none" spc="-70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avec</a:t>
            </a:r>
            <a:r>
              <a:rPr u="none" spc="-70" dirty="0">
                <a:solidFill>
                  <a:srgbClr val="333333"/>
                </a:solidFill>
              </a:rPr>
              <a:t> </a:t>
            </a:r>
            <a:r>
              <a:rPr u="none" spc="100" dirty="0">
                <a:solidFill>
                  <a:srgbClr val="333333"/>
                </a:solidFill>
              </a:rPr>
              <a:t>un</a:t>
            </a:r>
            <a:r>
              <a:rPr u="none" spc="-70" dirty="0">
                <a:solidFill>
                  <a:srgbClr val="333333"/>
                </a:solidFill>
              </a:rPr>
              <a:t> </a:t>
            </a:r>
            <a:r>
              <a:rPr u="none" spc="50" dirty="0">
                <a:solidFill>
                  <a:srgbClr val="333333"/>
                </a:solidFill>
              </a:rPr>
              <a:t>alphanumérique</a:t>
            </a:r>
            <a:r>
              <a:rPr u="none" spc="-70" dirty="0">
                <a:solidFill>
                  <a:srgbClr val="333333"/>
                </a:solidFill>
              </a:rPr>
              <a:t> </a:t>
            </a:r>
            <a:r>
              <a:rPr u="none" spc="100" dirty="0">
                <a:solidFill>
                  <a:srgbClr val="333333"/>
                </a:solidFill>
              </a:rPr>
              <a:t>et</a:t>
            </a:r>
            <a:r>
              <a:rPr u="none" spc="-70" dirty="0">
                <a:solidFill>
                  <a:srgbClr val="333333"/>
                </a:solidFill>
              </a:rPr>
              <a:t> </a:t>
            </a:r>
            <a:r>
              <a:rPr u="none" spc="90" dirty="0">
                <a:solidFill>
                  <a:srgbClr val="333333"/>
                </a:solidFill>
              </a:rPr>
              <a:t>peut</a:t>
            </a:r>
            <a:r>
              <a:rPr u="none" spc="-65" dirty="0">
                <a:solidFill>
                  <a:srgbClr val="333333"/>
                </a:solidFill>
              </a:rPr>
              <a:t> </a:t>
            </a:r>
            <a:r>
              <a:rPr u="none" spc="-10" dirty="0">
                <a:solidFill>
                  <a:srgbClr val="333333"/>
                </a:solidFill>
              </a:rPr>
              <a:t>contiennent </a:t>
            </a:r>
            <a:r>
              <a:rPr u="none" spc="100" dirty="0">
                <a:solidFill>
                  <a:srgbClr val="333333"/>
                </a:solidFill>
              </a:rPr>
              <a:t>des tirets</a:t>
            </a:r>
            <a:r>
              <a:rPr u="none" spc="-65" dirty="0">
                <a:solidFill>
                  <a:srgbClr val="333333"/>
                </a:solidFill>
              </a:rPr>
              <a:t> </a:t>
            </a:r>
            <a:r>
              <a:rPr u="none" spc="165" dirty="0">
                <a:solidFill>
                  <a:srgbClr val="333333"/>
                </a:solidFill>
              </a:rPr>
              <a:t>( </a:t>
            </a:r>
            <a:r>
              <a:rPr u="none" spc="165" dirty="0">
                <a:latin typeface="Tahoma"/>
                <a:cs typeface="Tahoma"/>
              </a:rPr>
              <a:t>- </a:t>
            </a:r>
            <a:r>
              <a:rPr u="none" spc="-200" dirty="0">
                <a:solidFill>
                  <a:srgbClr val="333333"/>
                </a:solidFill>
              </a:rPr>
              <a:t>),</a:t>
            </a:r>
            <a:r>
              <a:rPr u="none" spc="-65" dirty="0">
                <a:solidFill>
                  <a:srgbClr val="333333"/>
                </a:solidFill>
              </a:rPr>
              <a:t> </a:t>
            </a:r>
            <a:r>
              <a:rPr u="none" spc="80" dirty="0">
                <a:solidFill>
                  <a:srgbClr val="333333"/>
                </a:solidFill>
              </a:rPr>
              <a:t>souligne</a:t>
            </a:r>
            <a:r>
              <a:rPr u="none" spc="-65" dirty="0">
                <a:solidFill>
                  <a:srgbClr val="333333"/>
                </a:solidFill>
              </a:rPr>
              <a:t> </a:t>
            </a:r>
            <a:r>
              <a:rPr u="none" spc="-120" dirty="0">
                <a:solidFill>
                  <a:srgbClr val="333333"/>
                </a:solidFill>
              </a:rPr>
              <a:t>( </a:t>
            </a:r>
            <a:r>
              <a:rPr u="none" spc="-120" dirty="0">
                <a:latin typeface="Tahoma"/>
                <a:cs typeface="Tahoma"/>
              </a:rPr>
              <a:t>_ </a:t>
            </a:r>
            <a:r>
              <a:rPr u="none" spc="-120" dirty="0">
                <a:solidFill>
                  <a:srgbClr val="333333"/>
                </a:solidFill>
              </a:rPr>
              <a:t>),</a:t>
            </a:r>
            <a:r>
              <a:rPr u="none" spc="-60" dirty="0">
                <a:solidFill>
                  <a:srgbClr val="333333"/>
                </a:solidFill>
              </a:rPr>
              <a:t> </a:t>
            </a:r>
            <a:r>
              <a:rPr u="none" spc="65" dirty="0">
                <a:solidFill>
                  <a:srgbClr val="333333"/>
                </a:solidFill>
              </a:rPr>
              <a:t>périodes</a:t>
            </a:r>
            <a:r>
              <a:rPr u="none" spc="-65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( </a:t>
            </a:r>
            <a:r>
              <a:rPr u="none" dirty="0">
                <a:latin typeface="Tahoma"/>
                <a:cs typeface="Tahoma"/>
              </a:rPr>
              <a:t>. </a:t>
            </a:r>
            <a:r>
              <a:rPr u="none" dirty="0">
                <a:solidFill>
                  <a:srgbClr val="333333"/>
                </a:solidFill>
              </a:rPr>
              <a:t>),</a:t>
            </a:r>
            <a:r>
              <a:rPr u="none" spc="-65" dirty="0">
                <a:solidFill>
                  <a:srgbClr val="333333"/>
                </a:solidFill>
              </a:rPr>
              <a:t> </a:t>
            </a:r>
            <a:r>
              <a:rPr u="none" spc="100" dirty="0">
                <a:solidFill>
                  <a:srgbClr val="333333"/>
                </a:solidFill>
              </a:rPr>
              <a:t>et</a:t>
            </a:r>
            <a:r>
              <a:rPr u="none" spc="-65" dirty="0">
                <a:solidFill>
                  <a:srgbClr val="333333"/>
                </a:solidFill>
              </a:rPr>
              <a:t> </a:t>
            </a:r>
            <a:r>
              <a:rPr u="none" spc="50" dirty="0">
                <a:solidFill>
                  <a:srgbClr val="333333"/>
                </a:solidFill>
              </a:rPr>
              <a:t>autre</a:t>
            </a:r>
            <a:r>
              <a:rPr u="none" spc="-60" dirty="0">
                <a:solidFill>
                  <a:srgbClr val="333333"/>
                </a:solidFill>
              </a:rPr>
              <a:t> </a:t>
            </a:r>
            <a:r>
              <a:rPr u="none" spc="50" dirty="0">
                <a:solidFill>
                  <a:srgbClr val="333333"/>
                </a:solidFill>
              </a:rPr>
              <a:t>alphanumériques</a:t>
            </a: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7154056"/>
              </p:ext>
            </p:extLst>
          </p:nvPr>
        </p:nvGraphicFramePr>
        <p:xfrm>
          <a:off x="809624" y="2000249"/>
          <a:ext cx="11896725" cy="3729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29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00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3751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AAAAAA"/>
                      </a:solidFill>
                      <a:prstDash val="solid"/>
                    </a:lnL>
                    <a:lnR w="9525">
                      <a:solidFill>
                        <a:srgbClr val="AAAAAA"/>
                      </a:solidFill>
                      <a:prstDash val="solid"/>
                    </a:lnR>
                    <a:lnT w="9525">
                      <a:solidFill>
                        <a:srgbClr val="AAAAAA"/>
                      </a:solidFill>
                      <a:prstDash val="solid"/>
                    </a:lnT>
                    <a:lnB w="9525">
                      <a:solidFill>
                        <a:srgbClr val="ED213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AAAAAA"/>
                      </a:solidFill>
                      <a:prstDash val="solid"/>
                    </a:lnL>
                    <a:lnR w="9525">
                      <a:solidFill>
                        <a:srgbClr val="AAAAAA"/>
                      </a:solidFill>
                      <a:prstDash val="solid"/>
                    </a:lnR>
                    <a:lnT w="9525">
                      <a:solidFill>
                        <a:srgbClr val="AAAAAA"/>
                      </a:solidFill>
                      <a:prstDash val="solid"/>
                    </a:lnT>
                    <a:lnB w="9525">
                      <a:solidFill>
                        <a:srgbClr val="ED213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AAAAAA"/>
                      </a:solidFill>
                      <a:prstDash val="solid"/>
                    </a:lnL>
                    <a:lnR w="9525">
                      <a:solidFill>
                        <a:srgbClr val="AAAAAA"/>
                      </a:solidFill>
                      <a:prstDash val="solid"/>
                    </a:lnR>
                    <a:lnT w="9525">
                      <a:solidFill>
                        <a:srgbClr val="AAAAAA"/>
                      </a:solidFill>
                      <a:prstDash val="solid"/>
                    </a:lnT>
                    <a:lnB w="9525">
                      <a:solidFill>
                        <a:srgbClr val="ED2137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6565">
                <a:tc>
                  <a:txBody>
                    <a:bodyPr/>
                    <a:lstStyle/>
                    <a:p>
                      <a:pPr marL="84455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2100" spc="330" dirty="0">
                          <a:solidFill>
                            <a:srgbClr val="ED2137"/>
                          </a:solidFill>
                          <a:latin typeface="Tahoma"/>
                          <a:cs typeface="Tahoma"/>
                        </a:rPr>
                        <a:t>mon </a:t>
                      </a:r>
                      <a:r>
                        <a:rPr sz="2100" spc="229" dirty="0">
                          <a:solidFill>
                            <a:srgbClr val="ED2137"/>
                          </a:solidFill>
                          <a:latin typeface="Tahoma"/>
                          <a:cs typeface="Tahoma"/>
                        </a:rPr>
                        <a:t>étiquette</a:t>
                      </a:r>
                      <a:endParaRPr sz="2100">
                        <a:latin typeface="Tahoma"/>
                        <a:cs typeface="Tahoma"/>
                      </a:endParaRPr>
                    </a:p>
                  </a:txBody>
                  <a:tcPr marL="0" marR="0" marT="52069" marB="0">
                    <a:lnL w="9525">
                      <a:solidFill>
                        <a:srgbClr val="AAAAAA"/>
                      </a:solidFill>
                      <a:prstDash val="solid"/>
                    </a:lnL>
                    <a:lnR w="9525">
                      <a:solidFill>
                        <a:srgbClr val="AAAAAA"/>
                      </a:solidFill>
                      <a:prstDash val="solid"/>
                    </a:lnR>
                    <a:lnT w="9525">
                      <a:solidFill>
                        <a:srgbClr val="ED2137"/>
                      </a:solidFill>
                      <a:prstDash val="solid"/>
                    </a:lnT>
                    <a:lnB w="9525">
                      <a:solidFill>
                        <a:srgbClr val="AAAAA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lang="fr" sz="2100" spc="270" dirty="0" err="1">
                          <a:solidFill>
                            <a:srgbClr val="ED2137"/>
                          </a:solidFill>
                          <a:latin typeface="Tahoma"/>
                          <a:cs typeface="Tahoma"/>
                        </a:rPr>
                        <a:t>boîte à bits</a:t>
                      </a:r>
                      <a:endParaRPr sz="2100" dirty="0">
                        <a:latin typeface="Tahoma"/>
                        <a:cs typeface="Tahoma"/>
                      </a:endParaRPr>
                    </a:p>
                  </a:txBody>
                  <a:tcPr marL="0" marR="0" marT="52069" marB="0">
                    <a:lnL w="9525">
                      <a:solidFill>
                        <a:srgbClr val="AAAAAA"/>
                      </a:solidFill>
                      <a:prstDash val="solid"/>
                    </a:lnL>
                    <a:lnR w="9525">
                      <a:solidFill>
                        <a:srgbClr val="AAAAAA"/>
                      </a:solidFill>
                      <a:prstDash val="solid"/>
                    </a:lnR>
                    <a:lnT w="9525">
                      <a:solidFill>
                        <a:srgbClr val="ED2137"/>
                      </a:solidFill>
                      <a:prstDash val="solid"/>
                    </a:lnT>
                    <a:lnB w="9525">
                      <a:solidFill>
                        <a:srgbClr val="AAAAA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0645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2500" spc="50" dirty="0">
                          <a:solidFill>
                            <a:srgbClr val="333333"/>
                          </a:solidFill>
                          <a:latin typeface="MingLiU_HKSCS-ExtB"/>
                          <a:cs typeface="MingLiU_HKSCS-ExtB"/>
                        </a:rPr>
                        <a:t>✅</a:t>
                      </a:r>
                      <a:endParaRPr sz="2500">
                        <a:latin typeface="MingLiU_HKSCS-ExtB"/>
                        <a:cs typeface="MingLiU_HKSCS-ExtB"/>
                      </a:endParaRPr>
                    </a:p>
                  </a:txBody>
                  <a:tcPr marL="0" marR="0" marT="10795" marB="0">
                    <a:lnL w="9525">
                      <a:solidFill>
                        <a:srgbClr val="AAAAAA"/>
                      </a:solidFill>
                      <a:prstDash val="solid"/>
                    </a:lnL>
                    <a:lnR w="9525">
                      <a:solidFill>
                        <a:srgbClr val="AAAAAA"/>
                      </a:solidFill>
                      <a:prstDash val="solid"/>
                    </a:lnR>
                    <a:lnT w="9525">
                      <a:solidFill>
                        <a:srgbClr val="ED2137"/>
                      </a:solidFill>
                      <a:prstDash val="solid"/>
                    </a:lnT>
                    <a:lnB w="9525">
                      <a:solidFill>
                        <a:srgbClr val="AAAAAA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7040">
                <a:tc>
                  <a:txBody>
                    <a:bodyPr/>
                    <a:lstStyle/>
                    <a:p>
                      <a:pPr marL="84455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2100" spc="275" dirty="0">
                          <a:solidFill>
                            <a:srgbClr val="ED2137"/>
                          </a:solidFill>
                          <a:latin typeface="Tahoma"/>
                          <a:cs typeface="Tahoma"/>
                        </a:rPr>
                        <a:t>nodevops.io/my-label</a:t>
                      </a:r>
                      <a:r>
                        <a:rPr sz="2100" spc="220" dirty="0">
                          <a:solidFill>
                            <a:srgbClr val="ED2137"/>
                          </a:solidFill>
                          <a:latin typeface="Tahoma"/>
                          <a:cs typeface="Tahoma"/>
                        </a:rPr>
                        <a:t>​</a:t>
                      </a:r>
                      <a:endParaRPr sz="2100">
                        <a:latin typeface="Tahoma"/>
                        <a:cs typeface="Tahoma"/>
                      </a:endParaRPr>
                    </a:p>
                  </a:txBody>
                  <a:tcPr marL="0" marR="0" marT="52069" marB="0">
                    <a:lnL w="9525">
                      <a:solidFill>
                        <a:srgbClr val="AAAAAA"/>
                      </a:solidFill>
                      <a:prstDash val="solid"/>
                    </a:lnL>
                    <a:lnR w="9525">
                      <a:solidFill>
                        <a:srgbClr val="AAAAAA"/>
                      </a:solidFill>
                      <a:prstDash val="solid"/>
                    </a:lnR>
                    <a:lnT w="9525">
                      <a:solidFill>
                        <a:srgbClr val="AAAAAA"/>
                      </a:solidFill>
                      <a:prstDash val="solid"/>
                    </a:lnT>
                    <a:lnB w="9525">
                      <a:solidFill>
                        <a:srgbClr val="AAAAA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lang="fr" sz="2100" spc="270" dirty="0" err="1">
                          <a:solidFill>
                            <a:srgbClr val="ED2137"/>
                          </a:solidFill>
                          <a:latin typeface="Tahoma"/>
                          <a:cs typeface="Tahoma"/>
                        </a:rPr>
                        <a:t>boîte à bits</a:t>
                      </a:r>
                      <a:endParaRPr sz="2100" dirty="0">
                        <a:latin typeface="Tahoma"/>
                        <a:cs typeface="Tahoma"/>
                      </a:endParaRPr>
                    </a:p>
                  </a:txBody>
                  <a:tcPr marL="0" marR="0" marT="52069" marB="0">
                    <a:lnL w="9525">
                      <a:solidFill>
                        <a:srgbClr val="AAAAAA"/>
                      </a:solidFill>
                      <a:prstDash val="solid"/>
                    </a:lnL>
                    <a:lnR w="9525">
                      <a:solidFill>
                        <a:srgbClr val="AAAAAA"/>
                      </a:solidFill>
                      <a:prstDash val="solid"/>
                    </a:lnR>
                    <a:lnT w="9525">
                      <a:solidFill>
                        <a:srgbClr val="AAAAAA"/>
                      </a:solidFill>
                      <a:prstDash val="solid"/>
                    </a:lnT>
                    <a:lnB w="9525">
                      <a:solidFill>
                        <a:srgbClr val="AAAAA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0645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2500" spc="50" dirty="0">
                          <a:solidFill>
                            <a:srgbClr val="333333"/>
                          </a:solidFill>
                          <a:latin typeface="MingLiU_HKSCS-ExtB"/>
                          <a:cs typeface="MingLiU_HKSCS-ExtB"/>
                        </a:rPr>
                        <a:t>✅</a:t>
                      </a:r>
                      <a:endParaRPr sz="2500">
                        <a:latin typeface="MingLiU_HKSCS-ExtB"/>
                        <a:cs typeface="MingLiU_HKSCS-ExtB"/>
                      </a:endParaRPr>
                    </a:p>
                  </a:txBody>
                  <a:tcPr marL="0" marR="0" marT="10795" marB="0">
                    <a:lnL w="9525">
                      <a:solidFill>
                        <a:srgbClr val="AAAAAA"/>
                      </a:solidFill>
                      <a:prstDash val="solid"/>
                    </a:lnL>
                    <a:lnR w="9525">
                      <a:solidFill>
                        <a:srgbClr val="AAAAAA"/>
                      </a:solidFill>
                      <a:prstDash val="solid"/>
                    </a:lnR>
                    <a:lnT w="9525">
                      <a:solidFill>
                        <a:srgbClr val="AAAAAA"/>
                      </a:solidFill>
                      <a:prstDash val="solid"/>
                    </a:lnT>
                    <a:lnB w="9525">
                      <a:solidFill>
                        <a:srgbClr val="AAAAAA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6565">
                <a:tc>
                  <a:txBody>
                    <a:bodyPr/>
                    <a:lstStyle/>
                    <a:p>
                      <a:pPr marL="84455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sz="2100" spc="315" dirty="0">
                          <a:solidFill>
                            <a:srgbClr val="ED2137"/>
                          </a:solidFill>
                          <a:latin typeface="Tahoma"/>
                          <a:cs typeface="Tahoma"/>
                        </a:rPr>
                        <a:t>orchestration</a:t>
                      </a:r>
                      <a:endParaRPr sz="2100">
                        <a:latin typeface="Tahoma"/>
                        <a:cs typeface="Tahoma"/>
                      </a:endParaRPr>
                    </a:p>
                  </a:txBody>
                  <a:tcPr marL="0" marR="0" marT="61594" marB="0">
                    <a:lnL w="9525">
                      <a:solidFill>
                        <a:srgbClr val="AAAAAA"/>
                      </a:solidFill>
                      <a:prstDash val="solid"/>
                    </a:lnL>
                    <a:lnR w="9525">
                      <a:solidFill>
                        <a:srgbClr val="AAAAAA"/>
                      </a:solidFill>
                      <a:prstDash val="solid"/>
                    </a:lnR>
                    <a:lnT w="9525">
                      <a:solidFill>
                        <a:srgbClr val="AAAAAA"/>
                      </a:solidFill>
                      <a:prstDash val="solid"/>
                    </a:lnT>
                    <a:lnB w="9525">
                      <a:solidFill>
                        <a:srgbClr val="AAAAA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sz="2100" spc="229" dirty="0">
                          <a:solidFill>
                            <a:srgbClr val="ED2137"/>
                          </a:solidFill>
                          <a:latin typeface="Tahoma"/>
                          <a:cs typeface="Tahoma"/>
                        </a:rPr>
                        <a:t>J'adore Kubernetes</a:t>
                      </a:r>
                      <a:endParaRPr sz="2100">
                        <a:latin typeface="Tahoma"/>
                        <a:cs typeface="Tahoma"/>
                      </a:endParaRPr>
                    </a:p>
                  </a:txBody>
                  <a:tcPr marL="0" marR="0" marT="61594" marB="0">
                    <a:lnL w="9525">
                      <a:solidFill>
                        <a:srgbClr val="AAAAAA"/>
                      </a:solidFill>
                      <a:prstDash val="solid"/>
                    </a:lnL>
                    <a:lnR w="9525">
                      <a:solidFill>
                        <a:srgbClr val="AAAAAA"/>
                      </a:solidFill>
                      <a:prstDash val="solid"/>
                    </a:lnR>
                    <a:lnT w="9525">
                      <a:solidFill>
                        <a:srgbClr val="AAAAAA"/>
                      </a:solidFill>
                      <a:prstDash val="solid"/>
                    </a:lnT>
                    <a:lnB w="9525">
                      <a:solidFill>
                        <a:srgbClr val="AAAAA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0645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2500" spc="50" dirty="0">
                          <a:solidFill>
                            <a:srgbClr val="333333"/>
                          </a:solidFill>
                          <a:latin typeface="MingLiU_HKSCS-ExtB"/>
                          <a:cs typeface="MingLiU_HKSCS-ExtB"/>
                        </a:rPr>
                        <a:t>✅</a:t>
                      </a:r>
                      <a:endParaRPr sz="2500">
                        <a:latin typeface="MingLiU_HKSCS-ExtB"/>
                        <a:cs typeface="MingLiU_HKSCS-ExtB"/>
                      </a:endParaRPr>
                    </a:p>
                  </a:txBody>
                  <a:tcPr marL="0" marR="0" marT="20320" marB="0">
                    <a:lnL w="9525">
                      <a:solidFill>
                        <a:srgbClr val="AAAAAA"/>
                      </a:solidFill>
                      <a:prstDash val="solid"/>
                    </a:lnL>
                    <a:lnR w="9525">
                      <a:solidFill>
                        <a:srgbClr val="AAAAAA"/>
                      </a:solidFill>
                      <a:prstDash val="solid"/>
                    </a:lnR>
                    <a:lnT w="9525">
                      <a:solidFill>
                        <a:srgbClr val="AAAAAA"/>
                      </a:solidFill>
                      <a:prstDash val="solid"/>
                    </a:lnT>
                    <a:lnB w="9525">
                      <a:solidFill>
                        <a:srgbClr val="AAAAAA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6565">
                <a:tc>
                  <a:txBody>
                    <a:bodyPr/>
                    <a:lstStyle/>
                    <a:p>
                      <a:pPr marL="84455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sz="2100" spc="325" dirty="0">
                          <a:solidFill>
                            <a:srgbClr val="ED2137"/>
                          </a:solidFill>
                          <a:latin typeface="Tahoma"/>
                          <a:cs typeface="Tahoma"/>
                        </a:rPr>
                        <a:t>/mon- </a:t>
                      </a:r>
                      <a:r>
                        <a:rPr sz="2100" spc="245" dirty="0">
                          <a:solidFill>
                            <a:srgbClr val="ED2137"/>
                          </a:solidFill>
                          <a:latin typeface="Tahoma"/>
                          <a:cs typeface="Tahoma"/>
                        </a:rPr>
                        <a:t>étiquette</a:t>
                      </a:r>
                      <a:endParaRPr sz="2100">
                        <a:latin typeface="Tahoma"/>
                        <a:cs typeface="Tahoma"/>
                      </a:endParaRPr>
                    </a:p>
                  </a:txBody>
                  <a:tcPr marL="0" marR="0" marT="61594" marB="0">
                    <a:lnL w="9525">
                      <a:solidFill>
                        <a:srgbClr val="AAAAAA"/>
                      </a:solidFill>
                      <a:prstDash val="solid"/>
                    </a:lnL>
                    <a:lnR w="9525">
                      <a:solidFill>
                        <a:srgbClr val="AAAAAA"/>
                      </a:solidFill>
                      <a:prstDash val="solid"/>
                    </a:lnR>
                    <a:lnT w="9525">
                      <a:solidFill>
                        <a:srgbClr val="AAAAAA"/>
                      </a:solidFill>
                      <a:prstDash val="solid"/>
                    </a:lnT>
                    <a:lnB w="9525">
                      <a:solidFill>
                        <a:srgbClr val="AAAAA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sz="2100" spc="180" dirty="0">
                          <a:solidFill>
                            <a:srgbClr val="ED2137"/>
                          </a:solidFill>
                          <a:latin typeface="Tahoma"/>
                          <a:cs typeface="Tahoma"/>
                        </a:rPr>
                        <a:t>peu importe</a:t>
                      </a:r>
                      <a:endParaRPr sz="2100">
                        <a:latin typeface="Tahoma"/>
                        <a:cs typeface="Tahoma"/>
                      </a:endParaRPr>
                    </a:p>
                  </a:txBody>
                  <a:tcPr marL="0" marR="0" marT="61594" marB="0">
                    <a:lnL w="9525">
                      <a:solidFill>
                        <a:srgbClr val="AAAAAA"/>
                      </a:solidFill>
                      <a:prstDash val="solid"/>
                    </a:lnL>
                    <a:lnR w="9525">
                      <a:solidFill>
                        <a:srgbClr val="AAAAAA"/>
                      </a:solidFill>
                      <a:prstDash val="solid"/>
                    </a:lnR>
                    <a:lnT w="9525">
                      <a:solidFill>
                        <a:srgbClr val="AAAAAA"/>
                      </a:solidFill>
                      <a:prstDash val="solid"/>
                    </a:lnT>
                    <a:lnB w="9525">
                      <a:solidFill>
                        <a:srgbClr val="AAAAA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0645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2500" spc="50" dirty="0">
                          <a:solidFill>
                            <a:srgbClr val="333333"/>
                          </a:solidFill>
                          <a:latin typeface="MingLiU_HKSCS-ExtB"/>
                          <a:cs typeface="MingLiU_HKSCS-ExtB"/>
                        </a:rPr>
                        <a:t>❌</a:t>
                      </a:r>
                      <a:endParaRPr sz="2500">
                        <a:latin typeface="MingLiU_HKSCS-ExtB"/>
                        <a:cs typeface="MingLiU_HKSCS-ExtB"/>
                      </a:endParaRPr>
                    </a:p>
                  </a:txBody>
                  <a:tcPr marL="0" marR="0" marT="20320" marB="0">
                    <a:lnL w="9525">
                      <a:solidFill>
                        <a:srgbClr val="AAAAAA"/>
                      </a:solidFill>
                      <a:prstDash val="solid"/>
                    </a:lnL>
                    <a:lnR w="9525">
                      <a:solidFill>
                        <a:srgbClr val="AAAAAA"/>
                      </a:solidFill>
                      <a:prstDash val="solid"/>
                    </a:lnR>
                    <a:lnT w="9525">
                      <a:solidFill>
                        <a:srgbClr val="AAAAAA"/>
                      </a:solidFill>
                      <a:prstDash val="solid"/>
                    </a:lnT>
                    <a:lnB w="9525">
                      <a:solidFill>
                        <a:srgbClr val="AAAAAA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42315">
                <a:tc>
                  <a:txBody>
                    <a:bodyPr/>
                    <a:lstStyle/>
                    <a:p>
                      <a:pPr marL="84455">
                        <a:lnSpc>
                          <a:spcPct val="100000"/>
                        </a:lnSpc>
                        <a:spcBef>
                          <a:spcPts val="1535"/>
                        </a:spcBef>
                      </a:pPr>
                      <a:r>
                        <a:rPr sz="2100" spc="320" dirty="0">
                          <a:solidFill>
                            <a:srgbClr val="ED2137"/>
                          </a:solidFill>
                          <a:latin typeface="Tahoma"/>
                          <a:cs typeface="Tahoma"/>
                        </a:rPr>
                        <a:t>étiquette- </a:t>
                      </a:r>
                      <a:r>
                        <a:rPr sz="2100" spc="355" dirty="0">
                          <a:solidFill>
                            <a:srgbClr val="ED2137"/>
                          </a:solidFill>
                          <a:latin typeface="Tahoma"/>
                          <a:cs typeface="Tahoma"/>
                        </a:rPr>
                        <a:t>avec- </a:t>
                      </a:r>
                      <a:r>
                        <a:rPr sz="2100" spc="335" dirty="0">
                          <a:solidFill>
                            <a:srgbClr val="ED2137"/>
                          </a:solidFill>
                          <a:latin typeface="Tahoma"/>
                          <a:cs typeface="Tahoma"/>
                        </a:rPr>
                        <a:t>grande- </a:t>
                      </a:r>
                      <a:r>
                        <a:rPr sz="2100" spc="360" dirty="0">
                          <a:solidFill>
                            <a:srgbClr val="ED2137"/>
                          </a:solidFill>
                          <a:latin typeface="Tahoma"/>
                          <a:cs typeface="Tahoma"/>
                        </a:rPr>
                        <a:t>valeur</a:t>
                      </a:r>
                      <a:endParaRPr sz="2100">
                        <a:latin typeface="Tahoma"/>
                        <a:cs typeface="Tahoma"/>
                      </a:endParaRPr>
                    </a:p>
                  </a:txBody>
                  <a:tcPr marL="0" marR="0" marT="194945" marB="0">
                    <a:lnL w="9525">
                      <a:solidFill>
                        <a:srgbClr val="AAAAAA"/>
                      </a:solidFill>
                      <a:prstDash val="solid"/>
                    </a:lnL>
                    <a:lnR w="9525">
                      <a:solidFill>
                        <a:srgbClr val="AAAAAA"/>
                      </a:solidFill>
                      <a:prstDash val="solid"/>
                    </a:lnR>
                    <a:lnT w="9525">
                      <a:solidFill>
                        <a:srgbClr val="AAAAAA"/>
                      </a:solidFill>
                      <a:prstDash val="solid"/>
                    </a:lnT>
                    <a:lnB w="9525">
                      <a:solidFill>
                        <a:srgbClr val="AAAAA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090" marR="124460">
                        <a:lnSpc>
                          <a:spcPts val="2250"/>
                        </a:lnSpc>
                        <a:spcBef>
                          <a:spcPts val="710"/>
                        </a:spcBef>
                      </a:pPr>
                      <a:r>
                        <a:rPr sz="2100" spc="385" dirty="0">
                          <a:solidFill>
                            <a:srgbClr val="ED2137"/>
                          </a:solidFill>
                          <a:latin typeface="Tahoma"/>
                          <a:cs typeface="Tahoma"/>
                        </a:rPr>
                        <a:t>valeur </a:t>
                      </a:r>
                      <a:r>
                        <a:rPr sz="2100" spc="340" dirty="0">
                          <a:solidFill>
                            <a:srgbClr val="ED2137"/>
                          </a:solidFill>
                          <a:latin typeface="Tahoma"/>
                          <a:cs typeface="Tahoma"/>
                        </a:rPr>
                        <a:t>invalide </a:t>
                      </a:r>
                      <a:r>
                        <a:rPr sz="2100" spc="385" dirty="0">
                          <a:solidFill>
                            <a:srgbClr val="ED2137"/>
                          </a:solidFill>
                          <a:latin typeface="Tahoma"/>
                          <a:cs typeface="Tahoma"/>
                        </a:rPr>
                        <a:t>- très très </a:t>
                      </a:r>
                      <a:r>
                        <a:rPr sz="2100" spc="365" dirty="0">
                          <a:solidFill>
                            <a:srgbClr val="ED2137"/>
                          </a:solidFill>
                          <a:latin typeface="Tahoma"/>
                          <a:cs typeface="Tahoma"/>
                        </a:rPr>
                        <a:t>grande - </a:t>
                      </a:r>
                      <a:r>
                        <a:rPr sz="2100" spc="345" dirty="0">
                          <a:solidFill>
                            <a:srgbClr val="ED2137"/>
                          </a:solidFill>
                          <a:latin typeface="Tahoma"/>
                          <a:cs typeface="Tahoma"/>
                        </a:rPr>
                        <a:t>étiquette - </a:t>
                      </a:r>
                      <a:r>
                        <a:rPr sz="2100" spc="340" dirty="0">
                          <a:solidFill>
                            <a:srgbClr val="ED2137"/>
                          </a:solidFill>
                          <a:latin typeface="Tahoma"/>
                          <a:cs typeface="Tahoma"/>
                        </a:rPr>
                        <a:t>qui - </a:t>
                      </a:r>
                      <a:r>
                        <a:rPr sz="2100" spc="254" dirty="0">
                          <a:solidFill>
                            <a:srgbClr val="ED2137"/>
                          </a:solidFill>
                          <a:latin typeface="Tahoma"/>
                          <a:cs typeface="Tahoma"/>
                        </a:rPr>
                        <a:t>contient </a:t>
                      </a:r>
                      <a:r>
                        <a:rPr sz="2100" spc="285" dirty="0">
                          <a:solidFill>
                            <a:srgbClr val="ED2137"/>
                          </a:solidFill>
                          <a:latin typeface="Tahoma"/>
                          <a:cs typeface="Tahoma"/>
                        </a:rPr>
                        <a:t>- plus </a:t>
                      </a:r>
                      <a:r>
                        <a:rPr sz="2100" spc="254" dirty="0">
                          <a:solidFill>
                            <a:srgbClr val="ED2137"/>
                          </a:solidFill>
                          <a:latin typeface="Tahoma"/>
                          <a:cs typeface="Tahoma"/>
                        </a:rPr>
                        <a:t>de </a:t>
                      </a:r>
                      <a:r>
                        <a:rPr sz="2100" spc="265" dirty="0">
                          <a:solidFill>
                            <a:srgbClr val="ED2137"/>
                          </a:solidFill>
                          <a:latin typeface="Tahoma"/>
                          <a:cs typeface="Tahoma"/>
                        </a:rPr>
                        <a:t>- 63 - </a:t>
                      </a:r>
                      <a:r>
                        <a:rPr sz="2100" spc="235" dirty="0">
                          <a:solidFill>
                            <a:srgbClr val="ED2137"/>
                          </a:solidFill>
                          <a:latin typeface="Tahoma"/>
                          <a:cs typeface="Tahoma"/>
                        </a:rPr>
                        <a:t>caractères</a:t>
                      </a:r>
                      <a:endParaRPr sz="2100">
                        <a:latin typeface="Tahoma"/>
                        <a:cs typeface="Tahoma"/>
                      </a:endParaRPr>
                    </a:p>
                  </a:txBody>
                  <a:tcPr marL="0" marR="0" marT="90170" marB="0">
                    <a:lnL w="9525">
                      <a:solidFill>
                        <a:srgbClr val="AAAAAA"/>
                      </a:solidFill>
                      <a:prstDash val="solid"/>
                    </a:lnL>
                    <a:lnR w="9525">
                      <a:solidFill>
                        <a:srgbClr val="AAAAAA"/>
                      </a:solidFill>
                      <a:prstDash val="solid"/>
                    </a:lnR>
                    <a:lnT w="9525">
                      <a:solidFill>
                        <a:srgbClr val="AAAAAA"/>
                      </a:solidFill>
                      <a:prstDash val="solid"/>
                    </a:lnT>
                    <a:lnB w="9525">
                      <a:solidFill>
                        <a:srgbClr val="AAAAA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0645">
                        <a:lnSpc>
                          <a:spcPct val="100000"/>
                        </a:lnSpc>
                        <a:spcBef>
                          <a:spcPts val="1210"/>
                        </a:spcBef>
                      </a:pPr>
                      <a:r>
                        <a:rPr sz="2500" spc="50" dirty="0">
                          <a:solidFill>
                            <a:srgbClr val="333333"/>
                          </a:solidFill>
                          <a:latin typeface="MingLiU_HKSCS-ExtB"/>
                          <a:cs typeface="MingLiU_HKSCS-ExtB"/>
                        </a:rPr>
                        <a:t>❌</a:t>
                      </a:r>
                      <a:endParaRPr sz="2500">
                        <a:latin typeface="MingLiU_HKSCS-ExtB"/>
                        <a:cs typeface="MingLiU_HKSCS-ExtB"/>
                      </a:endParaRPr>
                    </a:p>
                  </a:txBody>
                  <a:tcPr marL="0" marR="0" marT="153670" marB="0">
                    <a:lnL w="9525">
                      <a:solidFill>
                        <a:srgbClr val="AAAAAA"/>
                      </a:solidFill>
                      <a:prstDash val="solid"/>
                    </a:lnL>
                    <a:lnR w="9525">
                      <a:solidFill>
                        <a:srgbClr val="AAAAAA"/>
                      </a:solidFill>
                      <a:prstDash val="solid"/>
                    </a:lnR>
                    <a:lnT w="9525">
                      <a:solidFill>
                        <a:srgbClr val="AAAAAA"/>
                      </a:solidFill>
                      <a:prstDash val="solid"/>
                    </a:lnT>
                    <a:lnB w="9525">
                      <a:solidFill>
                        <a:srgbClr val="AAAAAA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32790">
                <a:tc>
                  <a:txBody>
                    <a:bodyPr/>
                    <a:lstStyle/>
                    <a:p>
                      <a:pPr marL="84455" marR="564515">
                        <a:lnSpc>
                          <a:spcPts val="2250"/>
                        </a:lnSpc>
                        <a:spcBef>
                          <a:spcPts val="710"/>
                        </a:spcBef>
                      </a:pPr>
                      <a:r>
                        <a:rPr sz="2100" spc="335" dirty="0">
                          <a:solidFill>
                            <a:srgbClr val="ED2137"/>
                          </a:solidFill>
                          <a:latin typeface="Tahoma"/>
                          <a:cs typeface="Tahoma"/>
                        </a:rPr>
                        <a:t>valeur- </a:t>
                      </a:r>
                      <a:r>
                        <a:rPr sz="2100" spc="365" dirty="0">
                          <a:solidFill>
                            <a:srgbClr val="ED2137"/>
                          </a:solidFill>
                          <a:latin typeface="Tahoma"/>
                          <a:cs typeface="Tahoma"/>
                        </a:rPr>
                        <a:t>ne- </a:t>
                      </a:r>
                      <a:r>
                        <a:rPr sz="2100" spc="285" dirty="0">
                          <a:solidFill>
                            <a:srgbClr val="ED2137"/>
                          </a:solidFill>
                          <a:latin typeface="Tahoma"/>
                          <a:cs typeface="Tahoma"/>
                        </a:rPr>
                        <a:t>commence </a:t>
                      </a:r>
                      <a:r>
                        <a:rPr sz="2100" spc="335" dirty="0">
                          <a:solidFill>
                            <a:srgbClr val="ED2137"/>
                          </a:solidFill>
                          <a:latin typeface="Tahoma"/>
                          <a:cs typeface="Tahoma"/>
                        </a:rPr>
                        <a:t>-pas - </a:t>
                      </a:r>
                      <a:r>
                        <a:rPr sz="2100" spc="175" dirty="0">
                          <a:solidFill>
                            <a:srgbClr val="ED2137"/>
                          </a:solidFill>
                          <a:latin typeface="Tahoma"/>
                          <a:cs typeface="Tahoma"/>
                        </a:rPr>
                        <a:t>par-un </a:t>
                      </a:r>
                      <a:r>
                        <a:rPr sz="2100" spc="204" dirty="0">
                          <a:solidFill>
                            <a:srgbClr val="ED2137"/>
                          </a:solidFill>
                          <a:latin typeface="Tahoma"/>
                          <a:cs typeface="Tahoma"/>
                        </a:rPr>
                        <a:t>-alphanum</a:t>
                      </a:r>
                      <a:endParaRPr sz="2100">
                        <a:latin typeface="Tahoma"/>
                        <a:cs typeface="Tahoma"/>
                      </a:endParaRPr>
                    </a:p>
                  </a:txBody>
                  <a:tcPr marL="0" marR="0" marT="90170" marB="0">
                    <a:lnL w="9525">
                      <a:solidFill>
                        <a:srgbClr val="AAAAAA"/>
                      </a:solidFill>
                      <a:prstDash val="solid"/>
                    </a:lnL>
                    <a:lnR w="9525">
                      <a:solidFill>
                        <a:srgbClr val="AAAAAA"/>
                      </a:solidFill>
                      <a:prstDash val="solid"/>
                    </a:lnR>
                    <a:lnT w="9525">
                      <a:solidFill>
                        <a:srgbClr val="AAAAAA"/>
                      </a:solidFill>
                      <a:prstDash val="solid"/>
                    </a:lnT>
                    <a:lnB w="9525">
                      <a:solidFill>
                        <a:srgbClr val="AAAAA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  <a:spcBef>
                          <a:spcPts val="1535"/>
                        </a:spcBef>
                      </a:pPr>
                      <a:r>
                        <a:rPr sz="2100" spc="229" dirty="0">
                          <a:solidFill>
                            <a:srgbClr val="ED2137"/>
                          </a:solidFill>
                          <a:latin typeface="Tahoma"/>
                          <a:cs typeface="Tahoma"/>
                        </a:rPr>
                        <a:t>_rien</a:t>
                      </a:r>
                      <a:endParaRPr sz="2100">
                        <a:latin typeface="Tahoma"/>
                        <a:cs typeface="Tahoma"/>
                      </a:endParaRPr>
                    </a:p>
                  </a:txBody>
                  <a:tcPr marL="0" marR="0" marT="194945" marB="0">
                    <a:lnL w="9525">
                      <a:solidFill>
                        <a:srgbClr val="AAAAAA"/>
                      </a:solidFill>
                      <a:prstDash val="solid"/>
                    </a:lnL>
                    <a:lnR w="9525">
                      <a:solidFill>
                        <a:srgbClr val="AAAAAA"/>
                      </a:solidFill>
                      <a:prstDash val="solid"/>
                    </a:lnR>
                    <a:lnT w="9525">
                      <a:solidFill>
                        <a:srgbClr val="AAAAAA"/>
                      </a:solidFill>
                      <a:prstDash val="solid"/>
                    </a:lnT>
                    <a:lnB w="9525">
                      <a:solidFill>
                        <a:srgbClr val="AAAAA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0645">
                        <a:lnSpc>
                          <a:spcPct val="100000"/>
                        </a:lnSpc>
                        <a:spcBef>
                          <a:spcPts val="1210"/>
                        </a:spcBef>
                      </a:pPr>
                      <a:r>
                        <a:rPr sz="2500" spc="50" dirty="0">
                          <a:solidFill>
                            <a:srgbClr val="333333"/>
                          </a:solidFill>
                          <a:latin typeface="MingLiU_HKSCS-ExtB"/>
                          <a:cs typeface="MingLiU_HKSCS-ExtB"/>
                        </a:rPr>
                        <a:t>❌</a:t>
                      </a:r>
                      <a:endParaRPr sz="2500">
                        <a:latin typeface="MingLiU_HKSCS-ExtB"/>
                        <a:cs typeface="MingLiU_HKSCS-ExtB"/>
                      </a:endParaRPr>
                    </a:p>
                  </a:txBody>
                  <a:tcPr marL="0" marR="0" marT="153670" marB="0">
                    <a:lnL w="9525">
                      <a:solidFill>
                        <a:srgbClr val="AAAAAA"/>
                      </a:solidFill>
                      <a:prstDash val="solid"/>
                    </a:lnL>
                    <a:lnR w="9525">
                      <a:solidFill>
                        <a:srgbClr val="AAAAAA"/>
                      </a:solidFill>
                      <a:prstDash val="solid"/>
                    </a:lnR>
                    <a:lnT w="9525">
                      <a:solidFill>
                        <a:srgbClr val="AAAAAA"/>
                      </a:solidFill>
                      <a:prstDash val="solid"/>
                    </a:lnT>
                    <a:lnB w="9525">
                      <a:solidFill>
                        <a:srgbClr val="AAAAAA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96924" y="571563"/>
            <a:ext cx="11229975" cy="1006475"/>
          </a:xfrm>
          <a:prstGeom prst="rect">
            <a:avLst/>
          </a:prstGeom>
        </p:spPr>
        <p:txBody>
          <a:bodyPr vert="horz" wrap="square" lIns="0" tIns="98425" rIns="0" bIns="0" rtlCol="0">
            <a:spAutoFit/>
          </a:bodyPr>
          <a:lstStyle/>
          <a:p>
            <a:pPr marL="12700" marR="5080">
              <a:lnSpc>
                <a:spcPts val="3529"/>
              </a:lnSpc>
              <a:spcBef>
                <a:spcPts val="775"/>
              </a:spcBef>
            </a:pPr>
            <a:r>
              <a:rPr spc="-45" dirty="0"/>
              <a:t>SYNTAXE</a:t>
            </a:r>
            <a:r>
              <a:rPr spc="-114" dirty="0"/>
              <a:t> </a:t>
            </a:r>
            <a:r>
              <a:rPr spc="85" dirty="0"/>
              <a:t>ET</a:t>
            </a:r>
            <a:r>
              <a:rPr spc="-110" dirty="0"/>
              <a:t> </a:t>
            </a:r>
            <a:r>
              <a:rPr dirty="0"/>
              <a:t>AUTORISÉ</a:t>
            </a:r>
            <a:r>
              <a:rPr spc="-114" dirty="0"/>
              <a:t> </a:t>
            </a:r>
            <a:r>
              <a:rPr spc="-65" dirty="0"/>
              <a:t>PERSONNAGES</a:t>
            </a:r>
            <a:r>
              <a:rPr spc="-110" dirty="0"/>
              <a:t> </a:t>
            </a:r>
            <a:r>
              <a:rPr spc="-75" dirty="0"/>
              <a:t>POUR</a:t>
            </a:r>
            <a:r>
              <a:rPr spc="-114" dirty="0"/>
              <a:t> </a:t>
            </a:r>
            <a:r>
              <a:rPr spc="-105" dirty="0"/>
              <a:t>ÉTIQUETTES </a:t>
            </a:r>
            <a:r>
              <a:rPr spc="-10" dirty="0"/>
              <a:t>(EXEMPLES)</a:t>
            </a:r>
          </a:p>
        </p:txBody>
      </p:sp>
      <p:sp>
        <p:nvSpPr>
          <p:cNvPr id="4" name="object 4"/>
          <p:cNvSpPr/>
          <p:nvPr/>
        </p:nvSpPr>
        <p:spPr>
          <a:xfrm>
            <a:off x="921860" y="2110401"/>
            <a:ext cx="561340" cy="216535"/>
          </a:xfrm>
          <a:custGeom>
            <a:avLst/>
            <a:gdLst/>
            <a:ahLst/>
            <a:cxnLst/>
            <a:rect l="l" t="t" r="r" b="b"/>
            <a:pathLst>
              <a:path w="561340" h="216535">
                <a:moveTo>
                  <a:pt x="32816" y="213698"/>
                </a:moveTo>
                <a:lnTo>
                  <a:pt x="0" y="213698"/>
                </a:lnTo>
                <a:lnTo>
                  <a:pt x="0" y="0"/>
                </a:lnTo>
                <a:lnTo>
                  <a:pt x="32816" y="0"/>
                </a:lnTo>
                <a:lnTo>
                  <a:pt x="32816" y="213698"/>
                </a:lnTo>
                <a:close/>
              </a:path>
              <a:path w="561340" h="216535">
                <a:moveTo>
                  <a:pt x="81520" y="99035"/>
                </a:moveTo>
                <a:lnTo>
                  <a:pt x="70777" y="72470"/>
                </a:lnTo>
                <a:lnTo>
                  <a:pt x="78004" y="68937"/>
                </a:lnTo>
                <a:lnTo>
                  <a:pt x="85036" y="65893"/>
                </a:lnTo>
                <a:lnTo>
                  <a:pt x="91873" y="63337"/>
                </a:lnTo>
                <a:lnTo>
                  <a:pt x="98514" y="61270"/>
                </a:lnTo>
                <a:lnTo>
                  <a:pt x="105180" y="59646"/>
                </a:lnTo>
                <a:lnTo>
                  <a:pt x="112698" y="58373"/>
                </a:lnTo>
                <a:lnTo>
                  <a:pt x="113175" y="58373"/>
                </a:lnTo>
                <a:lnTo>
                  <a:pt x="119049" y="57791"/>
                </a:lnTo>
                <a:lnTo>
                  <a:pt x="160107" y="64884"/>
                </a:lnTo>
                <a:lnTo>
                  <a:pt x="177987" y="86078"/>
                </a:lnTo>
                <a:lnTo>
                  <a:pt x="118178" y="86078"/>
                </a:lnTo>
                <a:lnTo>
                  <a:pt x="111537" y="87098"/>
                </a:lnTo>
                <a:lnTo>
                  <a:pt x="105156" y="89138"/>
                </a:lnTo>
                <a:lnTo>
                  <a:pt x="100114" y="90904"/>
                </a:lnTo>
                <a:lnTo>
                  <a:pt x="94494" y="93143"/>
                </a:lnTo>
                <a:lnTo>
                  <a:pt x="88314" y="95845"/>
                </a:lnTo>
                <a:lnTo>
                  <a:pt x="81520" y="99035"/>
                </a:lnTo>
                <a:close/>
              </a:path>
              <a:path w="561340" h="216535">
                <a:moveTo>
                  <a:pt x="115921" y="216303"/>
                </a:moveTo>
                <a:lnTo>
                  <a:pt x="107109" y="216303"/>
                </a:lnTo>
                <a:lnTo>
                  <a:pt x="100187" y="215981"/>
                </a:lnTo>
                <a:lnTo>
                  <a:pt x="63419" y="195402"/>
                </a:lnTo>
                <a:lnTo>
                  <a:pt x="56777" y="168966"/>
                </a:lnTo>
                <a:lnTo>
                  <a:pt x="57954" y="157547"/>
                </a:lnTo>
                <a:lnTo>
                  <a:pt x="86090" y="126330"/>
                </a:lnTo>
                <a:lnTo>
                  <a:pt x="130615" y="118113"/>
                </a:lnTo>
                <a:lnTo>
                  <a:pt x="149888" y="117332"/>
                </a:lnTo>
                <a:lnTo>
                  <a:pt x="149888" y="103159"/>
                </a:lnTo>
                <a:lnTo>
                  <a:pt x="147783" y="95845"/>
                </a:lnTo>
                <a:lnTo>
                  <a:pt x="139405" y="88031"/>
                </a:lnTo>
                <a:lnTo>
                  <a:pt x="133241" y="86078"/>
                </a:lnTo>
                <a:lnTo>
                  <a:pt x="177987" y="86078"/>
                </a:lnTo>
                <a:lnTo>
                  <a:pt x="178473" y="87098"/>
                </a:lnTo>
                <a:lnTo>
                  <a:pt x="178537" y="87234"/>
                </a:lnTo>
                <a:lnTo>
                  <a:pt x="181174" y="98282"/>
                </a:lnTo>
                <a:lnTo>
                  <a:pt x="182053" y="111146"/>
                </a:lnTo>
                <a:lnTo>
                  <a:pt x="182053" y="143637"/>
                </a:lnTo>
                <a:lnTo>
                  <a:pt x="149628" y="143637"/>
                </a:lnTo>
                <a:lnTo>
                  <a:pt x="133610" y="144288"/>
                </a:lnTo>
                <a:lnTo>
                  <a:pt x="93392" y="155900"/>
                </a:lnTo>
                <a:lnTo>
                  <a:pt x="90375" y="161760"/>
                </a:lnTo>
                <a:lnTo>
                  <a:pt x="90375" y="175607"/>
                </a:lnTo>
                <a:lnTo>
                  <a:pt x="92242" y="180274"/>
                </a:lnTo>
                <a:lnTo>
                  <a:pt x="99752" y="186177"/>
                </a:lnTo>
                <a:lnTo>
                  <a:pt x="105069" y="187653"/>
                </a:lnTo>
                <a:lnTo>
                  <a:pt x="182053" y="187653"/>
                </a:lnTo>
                <a:lnTo>
                  <a:pt x="182053" y="191810"/>
                </a:lnTo>
                <a:lnTo>
                  <a:pt x="155643" y="191810"/>
                </a:lnTo>
                <a:lnTo>
                  <a:pt x="153559" y="197010"/>
                </a:lnTo>
                <a:lnTo>
                  <a:pt x="150469" y="201268"/>
                </a:lnTo>
                <a:lnTo>
                  <a:pt x="141597" y="208446"/>
                </a:lnTo>
                <a:lnTo>
                  <a:pt x="136062" y="211376"/>
                </a:lnTo>
                <a:lnTo>
                  <a:pt x="123474" y="215326"/>
                </a:lnTo>
                <a:lnTo>
                  <a:pt x="115921" y="216303"/>
                </a:lnTo>
                <a:close/>
              </a:path>
              <a:path w="561340" h="216535">
                <a:moveTo>
                  <a:pt x="182053" y="187653"/>
                </a:moveTo>
                <a:lnTo>
                  <a:pt x="111928" y="187653"/>
                </a:lnTo>
                <a:lnTo>
                  <a:pt x="119981" y="187088"/>
                </a:lnTo>
                <a:lnTo>
                  <a:pt x="127213" y="185391"/>
                </a:lnTo>
                <a:lnTo>
                  <a:pt x="149579" y="151646"/>
                </a:lnTo>
                <a:lnTo>
                  <a:pt x="149628" y="143637"/>
                </a:lnTo>
                <a:lnTo>
                  <a:pt x="182053" y="143637"/>
                </a:lnTo>
                <a:lnTo>
                  <a:pt x="182053" y="187653"/>
                </a:lnTo>
                <a:close/>
              </a:path>
              <a:path w="561340" h="216535">
                <a:moveTo>
                  <a:pt x="182053" y="213698"/>
                </a:moveTo>
                <a:lnTo>
                  <a:pt x="156204" y="213698"/>
                </a:lnTo>
                <a:lnTo>
                  <a:pt x="155916" y="202477"/>
                </a:lnTo>
                <a:lnTo>
                  <a:pt x="155885" y="201268"/>
                </a:lnTo>
                <a:lnTo>
                  <a:pt x="155776" y="197010"/>
                </a:lnTo>
                <a:lnTo>
                  <a:pt x="155735" y="195402"/>
                </a:lnTo>
                <a:lnTo>
                  <a:pt x="155643" y="191810"/>
                </a:lnTo>
                <a:lnTo>
                  <a:pt x="182053" y="191810"/>
                </a:lnTo>
                <a:lnTo>
                  <a:pt x="182053" y="213698"/>
                </a:lnTo>
                <a:close/>
              </a:path>
              <a:path w="561340" h="216535">
                <a:moveTo>
                  <a:pt x="241110" y="213698"/>
                </a:moveTo>
                <a:lnTo>
                  <a:pt x="215521" y="213698"/>
                </a:lnTo>
                <a:lnTo>
                  <a:pt x="215521" y="0"/>
                </a:lnTo>
                <a:lnTo>
                  <a:pt x="248208" y="0"/>
                </a:lnTo>
                <a:lnTo>
                  <a:pt x="248129" y="64851"/>
                </a:lnTo>
                <a:lnTo>
                  <a:pt x="248078" y="66943"/>
                </a:lnTo>
                <a:lnTo>
                  <a:pt x="247819" y="72097"/>
                </a:lnTo>
                <a:lnTo>
                  <a:pt x="328660" y="72097"/>
                </a:lnTo>
                <a:lnTo>
                  <a:pt x="334677" y="77744"/>
                </a:lnTo>
                <a:lnTo>
                  <a:pt x="340672" y="86599"/>
                </a:lnTo>
                <a:lnTo>
                  <a:pt x="275142" y="86599"/>
                </a:lnTo>
                <a:lnTo>
                  <a:pt x="268002" y="88292"/>
                </a:lnTo>
                <a:lnTo>
                  <a:pt x="248427" y="127721"/>
                </a:lnTo>
                <a:lnTo>
                  <a:pt x="248208" y="136149"/>
                </a:lnTo>
                <a:lnTo>
                  <a:pt x="248208" y="137321"/>
                </a:lnTo>
                <a:lnTo>
                  <a:pt x="248662" y="148443"/>
                </a:lnTo>
                <a:lnTo>
                  <a:pt x="248692" y="149172"/>
                </a:lnTo>
                <a:lnTo>
                  <a:pt x="266794" y="184105"/>
                </a:lnTo>
                <a:lnTo>
                  <a:pt x="266649" y="184105"/>
                </a:lnTo>
                <a:lnTo>
                  <a:pt x="274761" y="186473"/>
                </a:lnTo>
                <a:lnTo>
                  <a:pt x="274579" y="186473"/>
                </a:lnTo>
                <a:lnTo>
                  <a:pt x="284345" y="187263"/>
                </a:lnTo>
                <a:lnTo>
                  <a:pt x="340355" y="187263"/>
                </a:lnTo>
                <a:lnTo>
                  <a:pt x="339886" y="188166"/>
                </a:lnTo>
                <a:lnTo>
                  <a:pt x="334819" y="195299"/>
                </a:lnTo>
                <a:lnTo>
                  <a:pt x="242493" y="195299"/>
                </a:lnTo>
                <a:lnTo>
                  <a:pt x="241308" y="211065"/>
                </a:lnTo>
                <a:lnTo>
                  <a:pt x="241212" y="212347"/>
                </a:lnTo>
                <a:lnTo>
                  <a:pt x="241110" y="213698"/>
                </a:lnTo>
                <a:close/>
              </a:path>
              <a:path w="561340" h="216535">
                <a:moveTo>
                  <a:pt x="328660" y="72097"/>
                </a:moveTo>
                <a:lnTo>
                  <a:pt x="247819" y="72097"/>
                </a:lnTo>
                <a:lnTo>
                  <a:pt x="250220" y="69412"/>
                </a:lnTo>
                <a:lnTo>
                  <a:pt x="287861" y="57429"/>
                </a:lnTo>
                <a:lnTo>
                  <a:pt x="301799" y="58698"/>
                </a:lnTo>
                <a:lnTo>
                  <a:pt x="314248" y="62507"/>
                </a:lnTo>
                <a:lnTo>
                  <a:pt x="325207" y="68856"/>
                </a:lnTo>
                <a:lnTo>
                  <a:pt x="328660" y="72097"/>
                </a:lnTo>
                <a:close/>
              </a:path>
              <a:path w="561340" h="216535">
                <a:moveTo>
                  <a:pt x="340355" y="187263"/>
                </a:moveTo>
                <a:lnTo>
                  <a:pt x="284345" y="187263"/>
                </a:lnTo>
                <a:lnTo>
                  <a:pt x="292321" y="186473"/>
                </a:lnTo>
                <a:lnTo>
                  <a:pt x="299256" y="184105"/>
                </a:lnTo>
                <a:lnTo>
                  <a:pt x="318003" y="149172"/>
                </a:lnTo>
                <a:lnTo>
                  <a:pt x="318642" y="136149"/>
                </a:lnTo>
                <a:lnTo>
                  <a:pt x="318126" y="124478"/>
                </a:lnTo>
                <a:lnTo>
                  <a:pt x="299451" y="89610"/>
                </a:lnTo>
                <a:lnTo>
                  <a:pt x="284345" y="86599"/>
                </a:lnTo>
                <a:lnTo>
                  <a:pt x="340672" y="86599"/>
                </a:lnTo>
                <a:lnTo>
                  <a:pt x="352096" y="136149"/>
                </a:lnTo>
                <a:lnTo>
                  <a:pt x="352100" y="137321"/>
                </a:lnTo>
                <a:lnTo>
                  <a:pt x="351650" y="148443"/>
                </a:lnTo>
                <a:lnTo>
                  <a:pt x="351591" y="149172"/>
                </a:lnTo>
                <a:lnTo>
                  <a:pt x="350330" y="158760"/>
                </a:lnTo>
                <a:lnTo>
                  <a:pt x="350247" y="159394"/>
                </a:lnTo>
                <a:lnTo>
                  <a:pt x="350157" y="160078"/>
                </a:lnTo>
                <a:lnTo>
                  <a:pt x="347695" y="170390"/>
                </a:lnTo>
                <a:lnTo>
                  <a:pt x="344248" y="179775"/>
                </a:lnTo>
                <a:lnTo>
                  <a:pt x="340355" y="187263"/>
                </a:lnTo>
                <a:close/>
              </a:path>
              <a:path w="561340" h="216535">
                <a:moveTo>
                  <a:pt x="287340" y="216303"/>
                </a:moveTo>
                <a:lnTo>
                  <a:pt x="250057" y="205333"/>
                </a:lnTo>
                <a:lnTo>
                  <a:pt x="242597" y="195499"/>
                </a:lnTo>
                <a:lnTo>
                  <a:pt x="242493" y="195299"/>
                </a:lnTo>
                <a:lnTo>
                  <a:pt x="334819" y="195299"/>
                </a:lnTo>
                <a:lnTo>
                  <a:pt x="334677" y="195499"/>
                </a:lnTo>
                <a:lnTo>
                  <a:pt x="296887" y="215721"/>
                </a:lnTo>
                <a:lnTo>
                  <a:pt x="287340" y="216303"/>
                </a:lnTo>
                <a:close/>
              </a:path>
              <a:path w="561340" h="216535">
                <a:moveTo>
                  <a:pt x="444391" y="216303"/>
                </a:moveTo>
                <a:lnTo>
                  <a:pt x="433416" y="215717"/>
                </a:lnTo>
                <a:lnTo>
                  <a:pt x="433626" y="215717"/>
                </a:lnTo>
                <a:lnTo>
                  <a:pt x="423337" y="213959"/>
                </a:lnTo>
                <a:lnTo>
                  <a:pt x="423504" y="213959"/>
                </a:lnTo>
                <a:lnTo>
                  <a:pt x="414382" y="211175"/>
                </a:lnTo>
                <a:lnTo>
                  <a:pt x="405714" y="207187"/>
                </a:lnTo>
                <a:lnTo>
                  <a:pt x="375877" y="171147"/>
                </a:lnTo>
                <a:lnTo>
                  <a:pt x="370749" y="137842"/>
                </a:lnTo>
                <a:lnTo>
                  <a:pt x="371211" y="127424"/>
                </a:lnTo>
                <a:lnTo>
                  <a:pt x="383698" y="86884"/>
                </a:lnTo>
                <a:lnTo>
                  <a:pt x="419730" y="59805"/>
                </a:lnTo>
                <a:lnTo>
                  <a:pt x="429472" y="57856"/>
                </a:lnTo>
                <a:lnTo>
                  <a:pt x="430236" y="57856"/>
                </a:lnTo>
                <a:lnTo>
                  <a:pt x="439182" y="57298"/>
                </a:lnTo>
                <a:lnTo>
                  <a:pt x="480129" y="71110"/>
                </a:lnTo>
                <a:lnTo>
                  <a:pt x="492518" y="86078"/>
                </a:lnTo>
                <a:lnTo>
                  <a:pt x="438922" y="86078"/>
                </a:lnTo>
                <a:lnTo>
                  <a:pt x="431873" y="86688"/>
                </a:lnTo>
                <a:lnTo>
                  <a:pt x="405248" y="117405"/>
                </a:lnTo>
                <a:lnTo>
                  <a:pt x="405193" y="117983"/>
                </a:lnTo>
                <a:lnTo>
                  <a:pt x="502352" y="117983"/>
                </a:lnTo>
                <a:lnTo>
                  <a:pt x="502734" y="126085"/>
                </a:lnTo>
                <a:lnTo>
                  <a:pt x="502797" y="146372"/>
                </a:lnTo>
                <a:lnTo>
                  <a:pt x="404282" y="146372"/>
                </a:lnTo>
                <a:lnTo>
                  <a:pt x="405055" y="154698"/>
                </a:lnTo>
                <a:lnTo>
                  <a:pt x="435819" y="185960"/>
                </a:lnTo>
                <a:lnTo>
                  <a:pt x="435225" y="185960"/>
                </a:lnTo>
                <a:lnTo>
                  <a:pt x="445303" y="186742"/>
                </a:lnTo>
                <a:lnTo>
                  <a:pt x="496416" y="186742"/>
                </a:lnTo>
                <a:lnTo>
                  <a:pt x="496416" y="205103"/>
                </a:lnTo>
                <a:lnTo>
                  <a:pt x="458455" y="215717"/>
                </a:lnTo>
                <a:lnTo>
                  <a:pt x="451667" y="216156"/>
                </a:lnTo>
                <a:lnTo>
                  <a:pt x="444391" y="216303"/>
                </a:lnTo>
                <a:close/>
              </a:path>
              <a:path w="561340" h="216535">
                <a:moveTo>
                  <a:pt x="502352" y="117983"/>
                </a:moveTo>
                <a:lnTo>
                  <a:pt x="469003" y="117983"/>
                </a:lnTo>
                <a:lnTo>
                  <a:pt x="468960" y="113903"/>
                </a:lnTo>
                <a:lnTo>
                  <a:pt x="467810" y="109041"/>
                </a:lnTo>
                <a:lnTo>
                  <a:pt x="465552" y="103398"/>
                </a:lnTo>
                <a:lnTo>
                  <a:pt x="463339" y="97755"/>
                </a:lnTo>
                <a:lnTo>
                  <a:pt x="460083" y="93457"/>
                </a:lnTo>
                <a:lnTo>
                  <a:pt x="451532" y="87554"/>
                </a:lnTo>
                <a:lnTo>
                  <a:pt x="445910" y="86078"/>
                </a:lnTo>
                <a:lnTo>
                  <a:pt x="492518" y="86078"/>
                </a:lnTo>
                <a:lnTo>
                  <a:pt x="495244" y="90961"/>
                </a:lnTo>
                <a:lnTo>
                  <a:pt x="498548" y="99174"/>
                </a:lnTo>
                <a:lnTo>
                  <a:pt x="500908" y="107988"/>
                </a:lnTo>
                <a:lnTo>
                  <a:pt x="502325" y="117405"/>
                </a:lnTo>
                <a:lnTo>
                  <a:pt x="502352" y="117983"/>
                </a:lnTo>
                <a:close/>
              </a:path>
              <a:path w="561340" h="216535">
                <a:moveTo>
                  <a:pt x="496416" y="186742"/>
                </a:moveTo>
                <a:lnTo>
                  <a:pt x="453897" y="186742"/>
                </a:lnTo>
                <a:lnTo>
                  <a:pt x="461472" y="185960"/>
                </a:lnTo>
                <a:lnTo>
                  <a:pt x="468027" y="184398"/>
                </a:lnTo>
                <a:lnTo>
                  <a:pt x="473512" y="182876"/>
                </a:lnTo>
                <a:lnTo>
                  <a:pt x="480073" y="180654"/>
                </a:lnTo>
                <a:lnTo>
                  <a:pt x="487707" y="177732"/>
                </a:lnTo>
                <a:lnTo>
                  <a:pt x="496416" y="174110"/>
                </a:lnTo>
                <a:lnTo>
                  <a:pt x="496416" y="186742"/>
                </a:lnTo>
                <a:close/>
              </a:path>
              <a:path w="561340" h="216535">
                <a:moveTo>
                  <a:pt x="561268" y="213698"/>
                </a:moveTo>
                <a:lnTo>
                  <a:pt x="528451" y="213698"/>
                </a:lnTo>
                <a:lnTo>
                  <a:pt x="528451" y="0"/>
                </a:lnTo>
                <a:lnTo>
                  <a:pt x="561268" y="0"/>
                </a:lnTo>
                <a:lnTo>
                  <a:pt x="561268" y="213698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926545" y="2110401"/>
            <a:ext cx="687705" cy="216535"/>
          </a:xfrm>
          <a:custGeom>
            <a:avLst/>
            <a:gdLst/>
            <a:ahLst/>
            <a:cxnLst/>
            <a:rect l="l" t="t" r="r" b="b"/>
            <a:pathLst>
              <a:path w="687704" h="216535">
                <a:moveTo>
                  <a:pt x="102421" y="213698"/>
                </a:moveTo>
                <a:lnTo>
                  <a:pt x="72339" y="213698"/>
                </a:lnTo>
                <a:lnTo>
                  <a:pt x="0" y="12241"/>
                </a:lnTo>
                <a:lnTo>
                  <a:pt x="34965" y="12241"/>
                </a:lnTo>
                <a:lnTo>
                  <a:pt x="80688" y="140968"/>
                </a:lnTo>
                <a:lnTo>
                  <a:pt x="82568" y="146133"/>
                </a:lnTo>
                <a:lnTo>
                  <a:pt x="84210" y="150995"/>
                </a:lnTo>
                <a:lnTo>
                  <a:pt x="86241" y="157547"/>
                </a:lnTo>
                <a:lnTo>
                  <a:pt x="87289" y="160999"/>
                </a:lnTo>
                <a:lnTo>
                  <a:pt x="121344" y="160999"/>
                </a:lnTo>
                <a:lnTo>
                  <a:pt x="102538" y="213373"/>
                </a:lnTo>
                <a:lnTo>
                  <a:pt x="102421" y="213698"/>
                </a:lnTo>
                <a:close/>
              </a:path>
              <a:path w="687704" h="216535">
                <a:moveTo>
                  <a:pt x="121344" y="160999"/>
                </a:moveTo>
                <a:lnTo>
                  <a:pt x="87289" y="160999"/>
                </a:lnTo>
                <a:lnTo>
                  <a:pt x="88288" y="157692"/>
                </a:lnTo>
                <a:lnTo>
                  <a:pt x="90217" y="151646"/>
                </a:lnTo>
                <a:lnTo>
                  <a:pt x="91925" y="146616"/>
                </a:lnTo>
                <a:lnTo>
                  <a:pt x="93839" y="141293"/>
                </a:lnTo>
                <a:lnTo>
                  <a:pt x="139535" y="12241"/>
                </a:lnTo>
                <a:lnTo>
                  <a:pt x="174761" y="12241"/>
                </a:lnTo>
                <a:lnTo>
                  <a:pt x="121344" y="160999"/>
                </a:lnTo>
                <a:close/>
              </a:path>
              <a:path w="687704" h="216535">
                <a:moveTo>
                  <a:pt x="198332" y="99035"/>
                </a:moveTo>
                <a:lnTo>
                  <a:pt x="187588" y="72470"/>
                </a:lnTo>
                <a:lnTo>
                  <a:pt x="194815" y="68937"/>
                </a:lnTo>
                <a:lnTo>
                  <a:pt x="201848" y="65893"/>
                </a:lnTo>
                <a:lnTo>
                  <a:pt x="208684" y="63337"/>
                </a:lnTo>
                <a:lnTo>
                  <a:pt x="215326" y="61270"/>
                </a:lnTo>
                <a:lnTo>
                  <a:pt x="221992" y="59646"/>
                </a:lnTo>
                <a:lnTo>
                  <a:pt x="229509" y="58373"/>
                </a:lnTo>
                <a:lnTo>
                  <a:pt x="229987" y="58373"/>
                </a:lnTo>
                <a:lnTo>
                  <a:pt x="235861" y="57791"/>
                </a:lnTo>
                <a:lnTo>
                  <a:pt x="276918" y="64884"/>
                </a:lnTo>
                <a:lnTo>
                  <a:pt x="294799" y="86078"/>
                </a:lnTo>
                <a:lnTo>
                  <a:pt x="234990" y="86078"/>
                </a:lnTo>
                <a:lnTo>
                  <a:pt x="228348" y="87098"/>
                </a:lnTo>
                <a:lnTo>
                  <a:pt x="221967" y="89138"/>
                </a:lnTo>
                <a:lnTo>
                  <a:pt x="216925" y="90904"/>
                </a:lnTo>
                <a:lnTo>
                  <a:pt x="211305" y="93143"/>
                </a:lnTo>
                <a:lnTo>
                  <a:pt x="205126" y="95845"/>
                </a:lnTo>
                <a:lnTo>
                  <a:pt x="198332" y="99035"/>
                </a:lnTo>
                <a:close/>
              </a:path>
              <a:path w="687704" h="216535">
                <a:moveTo>
                  <a:pt x="232732" y="216303"/>
                </a:moveTo>
                <a:lnTo>
                  <a:pt x="223921" y="216303"/>
                </a:lnTo>
                <a:lnTo>
                  <a:pt x="216999" y="215981"/>
                </a:lnTo>
                <a:lnTo>
                  <a:pt x="180230" y="195402"/>
                </a:lnTo>
                <a:lnTo>
                  <a:pt x="173589" y="168966"/>
                </a:lnTo>
                <a:lnTo>
                  <a:pt x="174750" y="157692"/>
                </a:lnTo>
                <a:lnTo>
                  <a:pt x="202902" y="126330"/>
                </a:lnTo>
                <a:lnTo>
                  <a:pt x="247426" y="118113"/>
                </a:lnTo>
                <a:lnTo>
                  <a:pt x="266699" y="117332"/>
                </a:lnTo>
                <a:lnTo>
                  <a:pt x="266699" y="103159"/>
                </a:lnTo>
                <a:lnTo>
                  <a:pt x="264594" y="95845"/>
                </a:lnTo>
                <a:lnTo>
                  <a:pt x="256216" y="88031"/>
                </a:lnTo>
                <a:lnTo>
                  <a:pt x="250052" y="86078"/>
                </a:lnTo>
                <a:lnTo>
                  <a:pt x="294799" y="86078"/>
                </a:lnTo>
                <a:lnTo>
                  <a:pt x="295284" y="87098"/>
                </a:lnTo>
                <a:lnTo>
                  <a:pt x="295349" y="87234"/>
                </a:lnTo>
                <a:lnTo>
                  <a:pt x="297986" y="98282"/>
                </a:lnTo>
                <a:lnTo>
                  <a:pt x="298865" y="111146"/>
                </a:lnTo>
                <a:lnTo>
                  <a:pt x="298865" y="143637"/>
                </a:lnTo>
                <a:lnTo>
                  <a:pt x="266439" y="143637"/>
                </a:lnTo>
                <a:lnTo>
                  <a:pt x="250421" y="144288"/>
                </a:lnTo>
                <a:lnTo>
                  <a:pt x="210203" y="155900"/>
                </a:lnTo>
                <a:lnTo>
                  <a:pt x="207187" y="161760"/>
                </a:lnTo>
                <a:lnTo>
                  <a:pt x="207187" y="175607"/>
                </a:lnTo>
                <a:lnTo>
                  <a:pt x="209054" y="180274"/>
                </a:lnTo>
                <a:lnTo>
                  <a:pt x="216563" y="186177"/>
                </a:lnTo>
                <a:lnTo>
                  <a:pt x="221881" y="187653"/>
                </a:lnTo>
                <a:lnTo>
                  <a:pt x="298865" y="187653"/>
                </a:lnTo>
                <a:lnTo>
                  <a:pt x="298865" y="191810"/>
                </a:lnTo>
                <a:lnTo>
                  <a:pt x="272454" y="191810"/>
                </a:lnTo>
                <a:lnTo>
                  <a:pt x="270370" y="197010"/>
                </a:lnTo>
                <a:lnTo>
                  <a:pt x="267280" y="201268"/>
                </a:lnTo>
                <a:lnTo>
                  <a:pt x="258409" y="208446"/>
                </a:lnTo>
                <a:lnTo>
                  <a:pt x="252874" y="211376"/>
                </a:lnTo>
                <a:lnTo>
                  <a:pt x="240285" y="215326"/>
                </a:lnTo>
                <a:lnTo>
                  <a:pt x="232732" y="216303"/>
                </a:lnTo>
                <a:close/>
              </a:path>
              <a:path w="687704" h="216535">
                <a:moveTo>
                  <a:pt x="298865" y="187653"/>
                </a:moveTo>
                <a:lnTo>
                  <a:pt x="228739" y="187653"/>
                </a:lnTo>
                <a:lnTo>
                  <a:pt x="236792" y="187088"/>
                </a:lnTo>
                <a:lnTo>
                  <a:pt x="244024" y="185391"/>
                </a:lnTo>
                <a:lnTo>
                  <a:pt x="266390" y="151646"/>
                </a:lnTo>
                <a:lnTo>
                  <a:pt x="266439" y="143637"/>
                </a:lnTo>
                <a:lnTo>
                  <a:pt x="298865" y="143637"/>
                </a:lnTo>
                <a:lnTo>
                  <a:pt x="298865" y="187653"/>
                </a:lnTo>
                <a:close/>
              </a:path>
              <a:path w="687704" h="216535">
                <a:moveTo>
                  <a:pt x="298865" y="213698"/>
                </a:moveTo>
                <a:lnTo>
                  <a:pt x="273015" y="213698"/>
                </a:lnTo>
                <a:lnTo>
                  <a:pt x="272728" y="202477"/>
                </a:lnTo>
                <a:lnTo>
                  <a:pt x="272697" y="201268"/>
                </a:lnTo>
                <a:lnTo>
                  <a:pt x="272588" y="197010"/>
                </a:lnTo>
                <a:lnTo>
                  <a:pt x="272546" y="195402"/>
                </a:lnTo>
                <a:lnTo>
                  <a:pt x="272454" y="191810"/>
                </a:lnTo>
                <a:lnTo>
                  <a:pt x="298865" y="191810"/>
                </a:lnTo>
                <a:lnTo>
                  <a:pt x="298865" y="213698"/>
                </a:lnTo>
                <a:close/>
              </a:path>
              <a:path w="687704" h="216535">
                <a:moveTo>
                  <a:pt x="365149" y="213698"/>
                </a:moveTo>
                <a:lnTo>
                  <a:pt x="332333" y="213698"/>
                </a:lnTo>
                <a:lnTo>
                  <a:pt x="332333" y="0"/>
                </a:lnTo>
                <a:lnTo>
                  <a:pt x="365149" y="0"/>
                </a:lnTo>
                <a:lnTo>
                  <a:pt x="365149" y="213698"/>
                </a:lnTo>
                <a:close/>
              </a:path>
              <a:path w="687704" h="216535">
                <a:moveTo>
                  <a:pt x="462188" y="216303"/>
                </a:moveTo>
                <a:lnTo>
                  <a:pt x="455069" y="216303"/>
                </a:lnTo>
                <a:lnTo>
                  <a:pt x="446316" y="215920"/>
                </a:lnTo>
                <a:lnTo>
                  <a:pt x="408262" y="197131"/>
                </a:lnTo>
                <a:lnTo>
                  <a:pt x="398096" y="59903"/>
                </a:lnTo>
                <a:lnTo>
                  <a:pt x="431043" y="59903"/>
                </a:lnTo>
                <a:lnTo>
                  <a:pt x="431140" y="168176"/>
                </a:lnTo>
                <a:lnTo>
                  <a:pt x="433213" y="175434"/>
                </a:lnTo>
                <a:lnTo>
                  <a:pt x="441895" y="184897"/>
                </a:lnTo>
                <a:lnTo>
                  <a:pt x="448775" y="187263"/>
                </a:lnTo>
                <a:lnTo>
                  <a:pt x="528581" y="187263"/>
                </a:lnTo>
                <a:lnTo>
                  <a:pt x="528581" y="194982"/>
                </a:lnTo>
                <a:lnTo>
                  <a:pt x="500935" y="194982"/>
                </a:lnTo>
                <a:lnTo>
                  <a:pt x="499386" y="198960"/>
                </a:lnTo>
                <a:lnTo>
                  <a:pt x="496719" y="202320"/>
                </a:lnTo>
                <a:lnTo>
                  <a:pt x="487647" y="208880"/>
                </a:lnTo>
                <a:lnTo>
                  <a:pt x="481809" y="211701"/>
                </a:lnTo>
                <a:lnTo>
                  <a:pt x="468960" y="215391"/>
                </a:lnTo>
                <a:lnTo>
                  <a:pt x="462188" y="216303"/>
                </a:lnTo>
                <a:close/>
              </a:path>
              <a:path w="687704" h="216535">
                <a:moveTo>
                  <a:pt x="528581" y="187263"/>
                </a:moveTo>
                <a:lnTo>
                  <a:pt x="467701" y="187263"/>
                </a:lnTo>
                <a:lnTo>
                  <a:pt x="475102" y="185591"/>
                </a:lnTo>
                <a:lnTo>
                  <a:pt x="485737" y="178863"/>
                </a:lnTo>
                <a:lnTo>
                  <a:pt x="495764" y="140577"/>
                </a:lnTo>
                <a:lnTo>
                  <a:pt x="495764" y="59903"/>
                </a:lnTo>
                <a:lnTo>
                  <a:pt x="528581" y="59903"/>
                </a:lnTo>
                <a:lnTo>
                  <a:pt x="528581" y="187263"/>
                </a:lnTo>
                <a:close/>
              </a:path>
              <a:path w="687704" h="216535">
                <a:moveTo>
                  <a:pt x="528581" y="213698"/>
                </a:moveTo>
                <a:lnTo>
                  <a:pt x="500583" y="213698"/>
                </a:lnTo>
                <a:lnTo>
                  <a:pt x="500620" y="211701"/>
                </a:lnTo>
                <a:lnTo>
                  <a:pt x="500745" y="205103"/>
                </a:lnTo>
                <a:lnTo>
                  <a:pt x="500860" y="198960"/>
                </a:lnTo>
                <a:lnTo>
                  <a:pt x="500935" y="194982"/>
                </a:lnTo>
                <a:lnTo>
                  <a:pt x="528581" y="194982"/>
                </a:lnTo>
                <a:lnTo>
                  <a:pt x="528581" y="213698"/>
                </a:lnTo>
                <a:close/>
              </a:path>
              <a:path w="687704" h="216535">
                <a:moveTo>
                  <a:pt x="628919" y="216303"/>
                </a:moveTo>
                <a:lnTo>
                  <a:pt x="617944" y="215717"/>
                </a:lnTo>
                <a:lnTo>
                  <a:pt x="618154" y="215717"/>
                </a:lnTo>
                <a:lnTo>
                  <a:pt x="607865" y="213959"/>
                </a:lnTo>
                <a:lnTo>
                  <a:pt x="608033" y="213959"/>
                </a:lnTo>
                <a:lnTo>
                  <a:pt x="598911" y="211175"/>
                </a:lnTo>
                <a:lnTo>
                  <a:pt x="590242" y="207187"/>
                </a:lnTo>
                <a:lnTo>
                  <a:pt x="560405" y="171147"/>
                </a:lnTo>
                <a:lnTo>
                  <a:pt x="555277" y="137842"/>
                </a:lnTo>
                <a:lnTo>
                  <a:pt x="555739" y="127424"/>
                </a:lnTo>
                <a:lnTo>
                  <a:pt x="555798" y="126085"/>
                </a:lnTo>
                <a:lnTo>
                  <a:pt x="568226" y="86884"/>
                </a:lnTo>
                <a:lnTo>
                  <a:pt x="604258" y="59805"/>
                </a:lnTo>
                <a:lnTo>
                  <a:pt x="614000" y="57856"/>
                </a:lnTo>
                <a:lnTo>
                  <a:pt x="614764" y="57856"/>
                </a:lnTo>
                <a:lnTo>
                  <a:pt x="623710" y="57298"/>
                </a:lnTo>
                <a:lnTo>
                  <a:pt x="664658" y="71110"/>
                </a:lnTo>
                <a:lnTo>
                  <a:pt x="677046" y="86078"/>
                </a:lnTo>
                <a:lnTo>
                  <a:pt x="623450" y="86078"/>
                </a:lnTo>
                <a:lnTo>
                  <a:pt x="616401" y="86688"/>
                </a:lnTo>
                <a:lnTo>
                  <a:pt x="589776" y="117405"/>
                </a:lnTo>
                <a:lnTo>
                  <a:pt x="589722" y="117983"/>
                </a:lnTo>
                <a:lnTo>
                  <a:pt x="686880" y="117983"/>
                </a:lnTo>
                <a:lnTo>
                  <a:pt x="687262" y="126085"/>
                </a:lnTo>
                <a:lnTo>
                  <a:pt x="687325" y="146372"/>
                </a:lnTo>
                <a:lnTo>
                  <a:pt x="588810" y="146372"/>
                </a:lnTo>
                <a:lnTo>
                  <a:pt x="589583" y="154698"/>
                </a:lnTo>
                <a:lnTo>
                  <a:pt x="620347" y="185960"/>
                </a:lnTo>
                <a:lnTo>
                  <a:pt x="619753" y="185960"/>
                </a:lnTo>
                <a:lnTo>
                  <a:pt x="629831" y="186742"/>
                </a:lnTo>
                <a:lnTo>
                  <a:pt x="680944" y="186742"/>
                </a:lnTo>
                <a:lnTo>
                  <a:pt x="680944" y="205103"/>
                </a:lnTo>
                <a:lnTo>
                  <a:pt x="642983" y="215717"/>
                </a:lnTo>
                <a:lnTo>
                  <a:pt x="636196" y="216156"/>
                </a:lnTo>
                <a:lnTo>
                  <a:pt x="628919" y="216303"/>
                </a:lnTo>
                <a:close/>
              </a:path>
              <a:path w="687704" h="216535">
                <a:moveTo>
                  <a:pt x="686880" y="117983"/>
                </a:moveTo>
                <a:lnTo>
                  <a:pt x="653532" y="117983"/>
                </a:lnTo>
                <a:lnTo>
                  <a:pt x="653488" y="113903"/>
                </a:lnTo>
                <a:lnTo>
                  <a:pt x="652338" y="109041"/>
                </a:lnTo>
                <a:lnTo>
                  <a:pt x="650081" y="103398"/>
                </a:lnTo>
                <a:lnTo>
                  <a:pt x="647867" y="97755"/>
                </a:lnTo>
                <a:lnTo>
                  <a:pt x="644611" y="93457"/>
                </a:lnTo>
                <a:lnTo>
                  <a:pt x="636060" y="87554"/>
                </a:lnTo>
                <a:lnTo>
                  <a:pt x="630438" y="86078"/>
                </a:lnTo>
                <a:lnTo>
                  <a:pt x="677046" y="86078"/>
                </a:lnTo>
                <a:lnTo>
                  <a:pt x="679772" y="90961"/>
                </a:lnTo>
                <a:lnTo>
                  <a:pt x="683076" y="99174"/>
                </a:lnTo>
                <a:lnTo>
                  <a:pt x="685437" y="107988"/>
                </a:lnTo>
                <a:lnTo>
                  <a:pt x="686853" y="117405"/>
                </a:lnTo>
                <a:lnTo>
                  <a:pt x="686880" y="117983"/>
                </a:lnTo>
                <a:close/>
              </a:path>
              <a:path w="687704" h="216535">
                <a:moveTo>
                  <a:pt x="680944" y="186742"/>
                </a:moveTo>
                <a:lnTo>
                  <a:pt x="638426" y="186742"/>
                </a:lnTo>
                <a:lnTo>
                  <a:pt x="646000" y="185960"/>
                </a:lnTo>
                <a:lnTo>
                  <a:pt x="652555" y="184398"/>
                </a:lnTo>
                <a:lnTo>
                  <a:pt x="658041" y="182876"/>
                </a:lnTo>
                <a:lnTo>
                  <a:pt x="664601" y="180654"/>
                </a:lnTo>
                <a:lnTo>
                  <a:pt x="672235" y="177732"/>
                </a:lnTo>
                <a:lnTo>
                  <a:pt x="680944" y="174110"/>
                </a:lnTo>
                <a:lnTo>
                  <a:pt x="680944" y="186742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722781" y="2110401"/>
            <a:ext cx="916940" cy="278130"/>
          </a:xfrm>
          <a:custGeom>
            <a:avLst/>
            <a:gdLst/>
            <a:ahLst/>
            <a:cxnLst/>
            <a:rect l="l" t="t" r="r" b="b"/>
            <a:pathLst>
              <a:path w="916940" h="278130">
                <a:moveTo>
                  <a:pt x="102421" y="213698"/>
                </a:moveTo>
                <a:lnTo>
                  <a:pt x="72339" y="213698"/>
                </a:lnTo>
                <a:lnTo>
                  <a:pt x="0" y="12241"/>
                </a:lnTo>
                <a:lnTo>
                  <a:pt x="34965" y="12241"/>
                </a:lnTo>
                <a:lnTo>
                  <a:pt x="80688" y="140968"/>
                </a:lnTo>
                <a:lnTo>
                  <a:pt x="82567" y="146133"/>
                </a:lnTo>
                <a:lnTo>
                  <a:pt x="84210" y="150995"/>
                </a:lnTo>
                <a:lnTo>
                  <a:pt x="86241" y="157547"/>
                </a:lnTo>
                <a:lnTo>
                  <a:pt x="87288" y="160999"/>
                </a:lnTo>
                <a:lnTo>
                  <a:pt x="121344" y="160999"/>
                </a:lnTo>
                <a:lnTo>
                  <a:pt x="102538" y="213373"/>
                </a:lnTo>
                <a:lnTo>
                  <a:pt x="102421" y="213698"/>
                </a:lnTo>
                <a:close/>
              </a:path>
              <a:path w="916940" h="278130">
                <a:moveTo>
                  <a:pt x="121344" y="160999"/>
                </a:moveTo>
                <a:lnTo>
                  <a:pt x="87288" y="160999"/>
                </a:lnTo>
                <a:lnTo>
                  <a:pt x="88288" y="157692"/>
                </a:lnTo>
                <a:lnTo>
                  <a:pt x="90217" y="151646"/>
                </a:lnTo>
                <a:lnTo>
                  <a:pt x="91925" y="146616"/>
                </a:lnTo>
                <a:lnTo>
                  <a:pt x="93839" y="141293"/>
                </a:lnTo>
                <a:lnTo>
                  <a:pt x="139535" y="12241"/>
                </a:lnTo>
                <a:lnTo>
                  <a:pt x="174761" y="12241"/>
                </a:lnTo>
                <a:lnTo>
                  <a:pt x="121344" y="160999"/>
                </a:lnTo>
                <a:close/>
              </a:path>
              <a:path w="916940" h="278130">
                <a:moveTo>
                  <a:pt x="198332" y="99035"/>
                </a:moveTo>
                <a:lnTo>
                  <a:pt x="187588" y="72470"/>
                </a:lnTo>
                <a:lnTo>
                  <a:pt x="194816" y="68937"/>
                </a:lnTo>
                <a:lnTo>
                  <a:pt x="201848" y="65893"/>
                </a:lnTo>
                <a:lnTo>
                  <a:pt x="208684" y="63337"/>
                </a:lnTo>
                <a:lnTo>
                  <a:pt x="215326" y="61270"/>
                </a:lnTo>
                <a:lnTo>
                  <a:pt x="221992" y="59646"/>
                </a:lnTo>
                <a:lnTo>
                  <a:pt x="229509" y="58373"/>
                </a:lnTo>
                <a:lnTo>
                  <a:pt x="229986" y="58373"/>
                </a:lnTo>
                <a:lnTo>
                  <a:pt x="235860" y="57791"/>
                </a:lnTo>
                <a:lnTo>
                  <a:pt x="276918" y="64884"/>
                </a:lnTo>
                <a:lnTo>
                  <a:pt x="294799" y="86078"/>
                </a:lnTo>
                <a:lnTo>
                  <a:pt x="234990" y="86078"/>
                </a:lnTo>
                <a:lnTo>
                  <a:pt x="228348" y="87098"/>
                </a:lnTo>
                <a:lnTo>
                  <a:pt x="221967" y="89138"/>
                </a:lnTo>
                <a:lnTo>
                  <a:pt x="216925" y="90904"/>
                </a:lnTo>
                <a:lnTo>
                  <a:pt x="211305" y="93143"/>
                </a:lnTo>
                <a:lnTo>
                  <a:pt x="205126" y="95845"/>
                </a:lnTo>
                <a:lnTo>
                  <a:pt x="198332" y="99035"/>
                </a:lnTo>
                <a:close/>
              </a:path>
              <a:path w="916940" h="278130">
                <a:moveTo>
                  <a:pt x="232733" y="216303"/>
                </a:moveTo>
                <a:lnTo>
                  <a:pt x="223921" y="216303"/>
                </a:lnTo>
                <a:lnTo>
                  <a:pt x="216998" y="215981"/>
                </a:lnTo>
                <a:lnTo>
                  <a:pt x="180230" y="195402"/>
                </a:lnTo>
                <a:lnTo>
                  <a:pt x="173589" y="168966"/>
                </a:lnTo>
                <a:lnTo>
                  <a:pt x="174750" y="157692"/>
                </a:lnTo>
                <a:lnTo>
                  <a:pt x="174765" y="157547"/>
                </a:lnTo>
                <a:lnTo>
                  <a:pt x="202902" y="126330"/>
                </a:lnTo>
                <a:lnTo>
                  <a:pt x="247426" y="118113"/>
                </a:lnTo>
                <a:lnTo>
                  <a:pt x="266699" y="117332"/>
                </a:lnTo>
                <a:lnTo>
                  <a:pt x="266699" y="103159"/>
                </a:lnTo>
                <a:lnTo>
                  <a:pt x="264594" y="95845"/>
                </a:lnTo>
                <a:lnTo>
                  <a:pt x="256216" y="88031"/>
                </a:lnTo>
                <a:lnTo>
                  <a:pt x="250053" y="86078"/>
                </a:lnTo>
                <a:lnTo>
                  <a:pt x="294799" y="86078"/>
                </a:lnTo>
                <a:lnTo>
                  <a:pt x="295284" y="87098"/>
                </a:lnTo>
                <a:lnTo>
                  <a:pt x="295349" y="87234"/>
                </a:lnTo>
                <a:lnTo>
                  <a:pt x="297986" y="98282"/>
                </a:lnTo>
                <a:lnTo>
                  <a:pt x="298865" y="111146"/>
                </a:lnTo>
                <a:lnTo>
                  <a:pt x="298865" y="143637"/>
                </a:lnTo>
                <a:lnTo>
                  <a:pt x="266439" y="143637"/>
                </a:lnTo>
                <a:lnTo>
                  <a:pt x="250421" y="144288"/>
                </a:lnTo>
                <a:lnTo>
                  <a:pt x="210204" y="155900"/>
                </a:lnTo>
                <a:lnTo>
                  <a:pt x="207187" y="161760"/>
                </a:lnTo>
                <a:lnTo>
                  <a:pt x="207187" y="175607"/>
                </a:lnTo>
                <a:lnTo>
                  <a:pt x="209053" y="180274"/>
                </a:lnTo>
                <a:lnTo>
                  <a:pt x="216563" y="186177"/>
                </a:lnTo>
                <a:lnTo>
                  <a:pt x="221880" y="187653"/>
                </a:lnTo>
                <a:lnTo>
                  <a:pt x="298865" y="187653"/>
                </a:lnTo>
                <a:lnTo>
                  <a:pt x="298865" y="191810"/>
                </a:lnTo>
                <a:lnTo>
                  <a:pt x="272454" y="191810"/>
                </a:lnTo>
                <a:lnTo>
                  <a:pt x="270370" y="197010"/>
                </a:lnTo>
                <a:lnTo>
                  <a:pt x="267280" y="201268"/>
                </a:lnTo>
                <a:lnTo>
                  <a:pt x="258408" y="208446"/>
                </a:lnTo>
                <a:lnTo>
                  <a:pt x="252874" y="211376"/>
                </a:lnTo>
                <a:lnTo>
                  <a:pt x="240286" y="215326"/>
                </a:lnTo>
                <a:lnTo>
                  <a:pt x="232733" y="216303"/>
                </a:lnTo>
                <a:close/>
              </a:path>
              <a:path w="916940" h="278130">
                <a:moveTo>
                  <a:pt x="298865" y="187653"/>
                </a:moveTo>
                <a:lnTo>
                  <a:pt x="228739" y="187653"/>
                </a:lnTo>
                <a:lnTo>
                  <a:pt x="236793" y="187088"/>
                </a:lnTo>
                <a:lnTo>
                  <a:pt x="244024" y="185391"/>
                </a:lnTo>
                <a:lnTo>
                  <a:pt x="266390" y="151646"/>
                </a:lnTo>
                <a:lnTo>
                  <a:pt x="266439" y="143637"/>
                </a:lnTo>
                <a:lnTo>
                  <a:pt x="298865" y="143637"/>
                </a:lnTo>
                <a:lnTo>
                  <a:pt x="298865" y="187653"/>
                </a:lnTo>
                <a:close/>
              </a:path>
              <a:path w="916940" h="278130">
                <a:moveTo>
                  <a:pt x="298865" y="213698"/>
                </a:moveTo>
                <a:lnTo>
                  <a:pt x="273015" y="213698"/>
                </a:lnTo>
                <a:lnTo>
                  <a:pt x="272728" y="202477"/>
                </a:lnTo>
                <a:lnTo>
                  <a:pt x="272696" y="201268"/>
                </a:lnTo>
                <a:lnTo>
                  <a:pt x="272587" y="197010"/>
                </a:lnTo>
                <a:lnTo>
                  <a:pt x="272546" y="195402"/>
                </a:lnTo>
                <a:lnTo>
                  <a:pt x="272454" y="191810"/>
                </a:lnTo>
                <a:lnTo>
                  <a:pt x="298865" y="191810"/>
                </a:lnTo>
                <a:lnTo>
                  <a:pt x="298865" y="213698"/>
                </a:lnTo>
                <a:close/>
              </a:path>
              <a:path w="916940" h="278130">
                <a:moveTo>
                  <a:pt x="365149" y="213698"/>
                </a:moveTo>
                <a:lnTo>
                  <a:pt x="332333" y="213698"/>
                </a:lnTo>
                <a:lnTo>
                  <a:pt x="332333" y="0"/>
                </a:lnTo>
                <a:lnTo>
                  <a:pt x="365149" y="0"/>
                </a:lnTo>
                <a:lnTo>
                  <a:pt x="365149" y="213698"/>
                </a:lnTo>
                <a:close/>
              </a:path>
              <a:path w="916940" h="278130">
                <a:moveTo>
                  <a:pt x="421254" y="45969"/>
                </a:moveTo>
                <a:lnTo>
                  <a:pt x="411053" y="45969"/>
                </a:lnTo>
                <a:lnTo>
                  <a:pt x="406648" y="44276"/>
                </a:lnTo>
                <a:lnTo>
                  <a:pt x="403045" y="40890"/>
                </a:lnTo>
                <a:lnTo>
                  <a:pt x="399486" y="37504"/>
                </a:lnTo>
                <a:lnTo>
                  <a:pt x="397705" y="32621"/>
                </a:lnTo>
                <a:lnTo>
                  <a:pt x="397721" y="19729"/>
                </a:lnTo>
                <a:lnTo>
                  <a:pt x="399553" y="14823"/>
                </a:lnTo>
                <a:lnTo>
                  <a:pt x="406713" y="8182"/>
                </a:lnTo>
                <a:lnTo>
                  <a:pt x="411096" y="6511"/>
                </a:lnTo>
                <a:lnTo>
                  <a:pt x="421254" y="6511"/>
                </a:lnTo>
                <a:lnTo>
                  <a:pt x="425596" y="8182"/>
                </a:lnTo>
                <a:lnTo>
                  <a:pt x="429285" y="11524"/>
                </a:lnTo>
                <a:lnTo>
                  <a:pt x="432974" y="14823"/>
                </a:lnTo>
                <a:lnTo>
                  <a:pt x="434819" y="19729"/>
                </a:lnTo>
                <a:lnTo>
                  <a:pt x="434819" y="32621"/>
                </a:lnTo>
                <a:lnTo>
                  <a:pt x="432974" y="37504"/>
                </a:lnTo>
                <a:lnTo>
                  <a:pt x="425596" y="44276"/>
                </a:lnTo>
                <a:lnTo>
                  <a:pt x="421254" y="45969"/>
                </a:lnTo>
                <a:close/>
              </a:path>
              <a:path w="916940" h="278130">
                <a:moveTo>
                  <a:pt x="432345" y="213698"/>
                </a:moveTo>
                <a:lnTo>
                  <a:pt x="399659" y="213698"/>
                </a:lnTo>
                <a:lnTo>
                  <a:pt x="399659" y="59903"/>
                </a:lnTo>
                <a:lnTo>
                  <a:pt x="432345" y="59903"/>
                </a:lnTo>
                <a:lnTo>
                  <a:pt x="432345" y="213698"/>
                </a:lnTo>
                <a:close/>
              </a:path>
              <a:path w="916940" h="278130">
                <a:moveTo>
                  <a:pt x="595517" y="70925"/>
                </a:moveTo>
                <a:lnTo>
                  <a:pt x="563113" y="70925"/>
                </a:lnTo>
                <a:lnTo>
                  <a:pt x="562992" y="68872"/>
                </a:lnTo>
                <a:lnTo>
                  <a:pt x="562924" y="67714"/>
                </a:lnTo>
                <a:lnTo>
                  <a:pt x="562830" y="0"/>
                </a:lnTo>
                <a:lnTo>
                  <a:pt x="595517" y="0"/>
                </a:lnTo>
                <a:lnTo>
                  <a:pt x="595517" y="70925"/>
                </a:lnTo>
                <a:close/>
              </a:path>
              <a:path w="916940" h="278130">
                <a:moveTo>
                  <a:pt x="531685" y="216303"/>
                </a:moveTo>
                <a:lnTo>
                  <a:pt x="523307" y="216303"/>
                </a:lnTo>
                <a:lnTo>
                  <a:pt x="509263" y="215037"/>
                </a:lnTo>
                <a:lnTo>
                  <a:pt x="468784" y="184788"/>
                </a:lnTo>
                <a:lnTo>
                  <a:pt x="459072" y="137842"/>
                </a:lnTo>
                <a:lnTo>
                  <a:pt x="459049" y="137191"/>
                </a:lnTo>
                <a:lnTo>
                  <a:pt x="460144" y="119029"/>
                </a:lnTo>
                <a:lnTo>
                  <a:pt x="463453" y="103023"/>
                </a:lnTo>
                <a:lnTo>
                  <a:pt x="468818" y="89675"/>
                </a:lnTo>
                <a:lnTo>
                  <a:pt x="468890" y="89496"/>
                </a:lnTo>
                <a:lnTo>
                  <a:pt x="468967" y="89305"/>
                </a:lnTo>
                <a:lnTo>
                  <a:pt x="497262" y="62442"/>
                </a:lnTo>
                <a:lnTo>
                  <a:pt x="523698" y="57298"/>
                </a:lnTo>
                <a:lnTo>
                  <a:pt x="531902" y="57298"/>
                </a:lnTo>
                <a:lnTo>
                  <a:pt x="563113" y="70925"/>
                </a:lnTo>
                <a:lnTo>
                  <a:pt x="595517" y="70925"/>
                </a:lnTo>
                <a:lnTo>
                  <a:pt x="595517" y="86338"/>
                </a:lnTo>
                <a:lnTo>
                  <a:pt x="526693" y="86338"/>
                </a:lnTo>
                <a:lnTo>
                  <a:pt x="519171" y="87128"/>
                </a:lnTo>
                <a:lnTo>
                  <a:pt x="518869" y="87128"/>
                </a:lnTo>
                <a:lnTo>
                  <a:pt x="511831" y="89675"/>
                </a:lnTo>
                <a:lnTo>
                  <a:pt x="493046" y="126155"/>
                </a:lnTo>
                <a:lnTo>
                  <a:pt x="492539" y="137191"/>
                </a:lnTo>
                <a:lnTo>
                  <a:pt x="492509" y="137842"/>
                </a:lnTo>
                <a:lnTo>
                  <a:pt x="505841" y="180304"/>
                </a:lnTo>
                <a:lnTo>
                  <a:pt x="526693" y="187263"/>
                </a:lnTo>
                <a:lnTo>
                  <a:pt x="595517" y="187263"/>
                </a:lnTo>
                <a:lnTo>
                  <a:pt x="595517" y="194437"/>
                </a:lnTo>
                <a:lnTo>
                  <a:pt x="568248" y="194437"/>
                </a:lnTo>
                <a:lnTo>
                  <a:pt x="567039" y="197963"/>
                </a:lnTo>
                <a:lnTo>
                  <a:pt x="564843" y="201063"/>
                </a:lnTo>
                <a:lnTo>
                  <a:pt x="557057" y="207599"/>
                </a:lnTo>
                <a:lnTo>
                  <a:pt x="551609" y="210659"/>
                </a:lnTo>
                <a:lnTo>
                  <a:pt x="539021" y="215174"/>
                </a:lnTo>
                <a:lnTo>
                  <a:pt x="531685" y="216303"/>
                </a:lnTo>
                <a:close/>
              </a:path>
              <a:path w="916940" h="278130">
                <a:moveTo>
                  <a:pt x="595517" y="187263"/>
                </a:moveTo>
                <a:lnTo>
                  <a:pt x="526693" y="187263"/>
                </a:lnTo>
                <a:lnTo>
                  <a:pt x="537038" y="186489"/>
                </a:lnTo>
                <a:lnTo>
                  <a:pt x="536293" y="186489"/>
                </a:lnTo>
                <a:lnTo>
                  <a:pt x="562582" y="152224"/>
                </a:lnTo>
                <a:lnTo>
                  <a:pt x="563091" y="141098"/>
                </a:lnTo>
                <a:lnTo>
                  <a:pt x="563091" y="137191"/>
                </a:lnTo>
                <a:lnTo>
                  <a:pt x="562642" y="126155"/>
                </a:lnTo>
                <a:lnTo>
                  <a:pt x="562602" y="125182"/>
                </a:lnTo>
                <a:lnTo>
                  <a:pt x="544224" y="89496"/>
                </a:lnTo>
                <a:lnTo>
                  <a:pt x="526693" y="86338"/>
                </a:lnTo>
                <a:lnTo>
                  <a:pt x="595517" y="86338"/>
                </a:lnTo>
                <a:lnTo>
                  <a:pt x="595517" y="187263"/>
                </a:lnTo>
                <a:close/>
              </a:path>
              <a:path w="916940" h="278130">
                <a:moveTo>
                  <a:pt x="595517" y="213698"/>
                </a:moveTo>
                <a:lnTo>
                  <a:pt x="567844" y="213698"/>
                </a:lnTo>
                <a:lnTo>
                  <a:pt x="567908" y="210659"/>
                </a:lnTo>
                <a:lnTo>
                  <a:pt x="568028" y="204912"/>
                </a:lnTo>
                <a:lnTo>
                  <a:pt x="568109" y="201063"/>
                </a:lnTo>
                <a:lnTo>
                  <a:pt x="568174" y="197963"/>
                </a:lnTo>
                <a:lnTo>
                  <a:pt x="568248" y="194437"/>
                </a:lnTo>
                <a:lnTo>
                  <a:pt x="595517" y="194437"/>
                </a:lnTo>
                <a:lnTo>
                  <a:pt x="595517" y="213698"/>
                </a:lnTo>
                <a:close/>
              </a:path>
              <a:path w="916940" h="278130">
                <a:moveTo>
                  <a:pt x="651752" y="45969"/>
                </a:moveTo>
                <a:lnTo>
                  <a:pt x="641551" y="45969"/>
                </a:lnTo>
                <a:lnTo>
                  <a:pt x="637145" y="44276"/>
                </a:lnTo>
                <a:lnTo>
                  <a:pt x="633542" y="40890"/>
                </a:lnTo>
                <a:lnTo>
                  <a:pt x="629983" y="37504"/>
                </a:lnTo>
                <a:lnTo>
                  <a:pt x="628203" y="32621"/>
                </a:lnTo>
                <a:lnTo>
                  <a:pt x="628219" y="19729"/>
                </a:lnTo>
                <a:lnTo>
                  <a:pt x="630051" y="14823"/>
                </a:lnTo>
                <a:lnTo>
                  <a:pt x="637211" y="8182"/>
                </a:lnTo>
                <a:lnTo>
                  <a:pt x="641594" y="6511"/>
                </a:lnTo>
                <a:lnTo>
                  <a:pt x="651752" y="6511"/>
                </a:lnTo>
                <a:lnTo>
                  <a:pt x="656093" y="8182"/>
                </a:lnTo>
                <a:lnTo>
                  <a:pt x="659783" y="11524"/>
                </a:lnTo>
                <a:lnTo>
                  <a:pt x="663472" y="14823"/>
                </a:lnTo>
                <a:lnTo>
                  <a:pt x="665317" y="19729"/>
                </a:lnTo>
                <a:lnTo>
                  <a:pt x="665317" y="32621"/>
                </a:lnTo>
                <a:lnTo>
                  <a:pt x="663472" y="37504"/>
                </a:lnTo>
                <a:lnTo>
                  <a:pt x="656093" y="44276"/>
                </a:lnTo>
                <a:lnTo>
                  <a:pt x="651752" y="45969"/>
                </a:lnTo>
                <a:close/>
              </a:path>
              <a:path w="916940" h="278130">
                <a:moveTo>
                  <a:pt x="662843" y="213698"/>
                </a:moveTo>
                <a:lnTo>
                  <a:pt x="630156" y="213698"/>
                </a:lnTo>
                <a:lnTo>
                  <a:pt x="630156" y="59903"/>
                </a:lnTo>
                <a:lnTo>
                  <a:pt x="662843" y="59903"/>
                </a:lnTo>
                <a:lnTo>
                  <a:pt x="662843" y="213698"/>
                </a:lnTo>
                <a:close/>
              </a:path>
              <a:path w="916940" h="278130">
                <a:moveTo>
                  <a:pt x="773794" y="87901"/>
                </a:moveTo>
                <a:lnTo>
                  <a:pt x="678860" y="87901"/>
                </a:lnTo>
                <a:lnTo>
                  <a:pt x="678860" y="68107"/>
                </a:lnTo>
                <a:lnTo>
                  <a:pt x="700217" y="59252"/>
                </a:lnTo>
                <a:lnTo>
                  <a:pt x="709203" y="26826"/>
                </a:lnTo>
                <a:lnTo>
                  <a:pt x="731992" y="26826"/>
                </a:lnTo>
                <a:lnTo>
                  <a:pt x="731992" y="59903"/>
                </a:lnTo>
                <a:lnTo>
                  <a:pt x="767348" y="59903"/>
                </a:lnTo>
                <a:lnTo>
                  <a:pt x="773794" y="76008"/>
                </a:lnTo>
                <a:lnTo>
                  <a:pt x="773794" y="87901"/>
                </a:lnTo>
                <a:close/>
              </a:path>
              <a:path w="916940" h="278130">
                <a:moveTo>
                  <a:pt x="773794" y="76008"/>
                </a:moveTo>
                <a:lnTo>
                  <a:pt x="767348" y="59903"/>
                </a:lnTo>
                <a:lnTo>
                  <a:pt x="773794" y="59903"/>
                </a:lnTo>
                <a:lnTo>
                  <a:pt x="773794" y="76008"/>
                </a:lnTo>
                <a:close/>
              </a:path>
              <a:path w="916940" h="278130">
                <a:moveTo>
                  <a:pt x="843650" y="248859"/>
                </a:moveTo>
                <a:lnTo>
                  <a:pt x="797733" y="248859"/>
                </a:lnTo>
                <a:lnTo>
                  <a:pt x="801554" y="248034"/>
                </a:lnTo>
                <a:lnTo>
                  <a:pt x="804722" y="246384"/>
                </a:lnTo>
                <a:lnTo>
                  <a:pt x="807891" y="244778"/>
                </a:lnTo>
                <a:lnTo>
                  <a:pt x="810713" y="242282"/>
                </a:lnTo>
                <a:lnTo>
                  <a:pt x="813187" y="238897"/>
                </a:lnTo>
                <a:lnTo>
                  <a:pt x="815661" y="235554"/>
                </a:lnTo>
                <a:lnTo>
                  <a:pt x="817853" y="231409"/>
                </a:lnTo>
                <a:lnTo>
                  <a:pt x="826686" y="208706"/>
                </a:lnTo>
                <a:lnTo>
                  <a:pt x="826796" y="208424"/>
                </a:lnTo>
                <a:lnTo>
                  <a:pt x="773794" y="76008"/>
                </a:lnTo>
                <a:lnTo>
                  <a:pt x="773794" y="59903"/>
                </a:lnTo>
                <a:lnTo>
                  <a:pt x="802574" y="59903"/>
                </a:lnTo>
                <a:lnTo>
                  <a:pt x="835431" y="146242"/>
                </a:lnTo>
                <a:lnTo>
                  <a:pt x="837279" y="151212"/>
                </a:lnTo>
                <a:lnTo>
                  <a:pt x="838972" y="155943"/>
                </a:lnTo>
                <a:lnTo>
                  <a:pt x="840534" y="160501"/>
                </a:lnTo>
                <a:lnTo>
                  <a:pt x="841475" y="163144"/>
                </a:lnTo>
                <a:lnTo>
                  <a:pt x="843204" y="168185"/>
                </a:lnTo>
                <a:lnTo>
                  <a:pt x="875847" y="168185"/>
                </a:lnTo>
                <a:lnTo>
                  <a:pt x="851994" y="231083"/>
                </a:lnTo>
                <a:lnTo>
                  <a:pt x="849267" y="237753"/>
                </a:lnTo>
                <a:lnTo>
                  <a:pt x="846297" y="244024"/>
                </a:lnTo>
                <a:lnTo>
                  <a:pt x="843745" y="248685"/>
                </a:lnTo>
                <a:lnTo>
                  <a:pt x="843650" y="248859"/>
                </a:lnTo>
                <a:close/>
              </a:path>
              <a:path w="916940" h="278130">
                <a:moveTo>
                  <a:pt x="875847" y="168185"/>
                </a:moveTo>
                <a:lnTo>
                  <a:pt x="843204" y="168185"/>
                </a:lnTo>
                <a:lnTo>
                  <a:pt x="845461" y="161022"/>
                </a:lnTo>
                <a:lnTo>
                  <a:pt x="847914" y="153708"/>
                </a:lnTo>
                <a:lnTo>
                  <a:pt x="850561" y="146242"/>
                </a:lnTo>
                <a:lnTo>
                  <a:pt x="881685" y="59903"/>
                </a:lnTo>
                <a:lnTo>
                  <a:pt x="916911" y="59903"/>
                </a:lnTo>
                <a:lnTo>
                  <a:pt x="875847" y="168185"/>
                </a:lnTo>
                <a:close/>
              </a:path>
              <a:path w="916940" h="278130">
                <a:moveTo>
                  <a:pt x="750158" y="216303"/>
                </a:moveTo>
                <a:lnTo>
                  <a:pt x="737309" y="216303"/>
                </a:lnTo>
                <a:lnTo>
                  <a:pt x="729626" y="214783"/>
                </a:lnTo>
                <a:lnTo>
                  <a:pt x="700771" y="183470"/>
                </a:lnTo>
                <a:lnTo>
                  <a:pt x="699175" y="87901"/>
                </a:lnTo>
                <a:lnTo>
                  <a:pt x="731992" y="87901"/>
                </a:lnTo>
                <a:lnTo>
                  <a:pt x="731992" y="173871"/>
                </a:lnTo>
                <a:lnTo>
                  <a:pt x="733533" y="179275"/>
                </a:lnTo>
                <a:lnTo>
                  <a:pt x="739697" y="185873"/>
                </a:lnTo>
                <a:lnTo>
                  <a:pt x="743865" y="187523"/>
                </a:lnTo>
                <a:lnTo>
                  <a:pt x="774706" y="187523"/>
                </a:lnTo>
                <a:lnTo>
                  <a:pt x="774706" y="210312"/>
                </a:lnTo>
                <a:lnTo>
                  <a:pt x="769584" y="212613"/>
                </a:lnTo>
                <a:lnTo>
                  <a:pt x="764591" y="214176"/>
                </a:lnTo>
                <a:lnTo>
                  <a:pt x="754868" y="215868"/>
                </a:lnTo>
                <a:lnTo>
                  <a:pt x="750158" y="216303"/>
                </a:lnTo>
                <a:close/>
              </a:path>
              <a:path w="916940" h="278130">
                <a:moveTo>
                  <a:pt x="774706" y="187523"/>
                </a:moveTo>
                <a:lnTo>
                  <a:pt x="752372" y="187523"/>
                </a:lnTo>
                <a:lnTo>
                  <a:pt x="755693" y="187241"/>
                </a:lnTo>
                <a:lnTo>
                  <a:pt x="762508" y="186112"/>
                </a:lnTo>
                <a:lnTo>
                  <a:pt x="767717" y="184549"/>
                </a:lnTo>
                <a:lnTo>
                  <a:pt x="774706" y="181988"/>
                </a:lnTo>
                <a:lnTo>
                  <a:pt x="774706" y="187523"/>
                </a:lnTo>
                <a:close/>
              </a:path>
              <a:path w="916940" h="278130">
                <a:moveTo>
                  <a:pt x="796649" y="277899"/>
                </a:moveTo>
                <a:lnTo>
                  <a:pt x="792308" y="277899"/>
                </a:lnTo>
                <a:lnTo>
                  <a:pt x="786753" y="277524"/>
                </a:lnTo>
                <a:lnTo>
                  <a:pt x="787703" y="277524"/>
                </a:lnTo>
                <a:lnTo>
                  <a:pt x="781673" y="276597"/>
                </a:lnTo>
                <a:lnTo>
                  <a:pt x="777397" y="275642"/>
                </a:lnTo>
                <a:lnTo>
                  <a:pt x="772231" y="274253"/>
                </a:lnTo>
                <a:lnTo>
                  <a:pt x="772231" y="245798"/>
                </a:lnTo>
                <a:lnTo>
                  <a:pt x="778482" y="247188"/>
                </a:lnTo>
                <a:lnTo>
                  <a:pt x="782867" y="248034"/>
                </a:lnTo>
                <a:lnTo>
                  <a:pt x="785384" y="248338"/>
                </a:lnTo>
                <a:lnTo>
                  <a:pt x="787901" y="248685"/>
                </a:lnTo>
                <a:lnTo>
                  <a:pt x="790528" y="248859"/>
                </a:lnTo>
                <a:lnTo>
                  <a:pt x="843650" y="248859"/>
                </a:lnTo>
                <a:lnTo>
                  <a:pt x="843082" y="249896"/>
                </a:lnTo>
                <a:lnTo>
                  <a:pt x="810322" y="276401"/>
                </a:lnTo>
                <a:lnTo>
                  <a:pt x="803746" y="277524"/>
                </a:lnTo>
                <a:lnTo>
                  <a:pt x="796649" y="277899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809624" y="2619374"/>
          <a:ext cx="10972800" cy="31673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667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86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192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3751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AAAAAA"/>
                      </a:solidFill>
                      <a:prstDash val="solid"/>
                    </a:lnL>
                    <a:lnR w="9525">
                      <a:solidFill>
                        <a:srgbClr val="AAAAAA"/>
                      </a:solidFill>
                      <a:prstDash val="solid"/>
                    </a:lnR>
                    <a:lnT w="9525">
                      <a:solidFill>
                        <a:srgbClr val="AAAAAA"/>
                      </a:solidFill>
                      <a:prstDash val="solid"/>
                    </a:lnT>
                    <a:lnB w="9525">
                      <a:solidFill>
                        <a:srgbClr val="ED213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AAAAAA"/>
                      </a:solidFill>
                      <a:prstDash val="solid"/>
                    </a:lnL>
                    <a:lnR w="9525">
                      <a:solidFill>
                        <a:srgbClr val="AAAAAA"/>
                      </a:solidFill>
                      <a:prstDash val="solid"/>
                    </a:lnR>
                    <a:lnT w="9525">
                      <a:solidFill>
                        <a:srgbClr val="AAAAAA"/>
                      </a:solidFill>
                      <a:prstDash val="solid"/>
                    </a:lnT>
                    <a:lnB w="9525">
                      <a:solidFill>
                        <a:srgbClr val="ED213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AAAAAA"/>
                      </a:solidFill>
                      <a:prstDash val="solid"/>
                    </a:lnL>
                    <a:lnR w="9525">
                      <a:solidFill>
                        <a:srgbClr val="AAAAAA"/>
                      </a:solidFill>
                      <a:prstDash val="solid"/>
                    </a:lnR>
                    <a:lnT w="9525">
                      <a:solidFill>
                        <a:srgbClr val="AAAAAA"/>
                      </a:solidFill>
                      <a:prstDash val="solid"/>
                    </a:lnT>
                    <a:lnB w="9525">
                      <a:solidFill>
                        <a:srgbClr val="ED2137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6565">
                <a:tc>
                  <a:txBody>
                    <a:bodyPr/>
                    <a:lstStyle/>
                    <a:p>
                      <a:pPr marL="84455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sz="2100" spc="225" dirty="0">
                          <a:solidFill>
                            <a:srgbClr val="ED2137"/>
                          </a:solidFill>
                          <a:latin typeface="Tahoma"/>
                          <a:cs typeface="Tahoma"/>
                        </a:rPr>
                        <a:t>app.kubernetes.io/nom</a:t>
                      </a:r>
                      <a:endParaRPr sz="2100">
                        <a:latin typeface="Tahoma"/>
                        <a:cs typeface="Tahoma"/>
                      </a:endParaRPr>
                    </a:p>
                  </a:txBody>
                  <a:tcPr marL="0" marR="0" marT="61594" marB="0">
                    <a:lnL w="9525">
                      <a:solidFill>
                        <a:srgbClr val="AAAAAA"/>
                      </a:solidFill>
                      <a:prstDash val="solid"/>
                    </a:lnL>
                    <a:lnR w="9525">
                      <a:solidFill>
                        <a:srgbClr val="AAAAAA"/>
                      </a:solidFill>
                      <a:prstDash val="solid"/>
                    </a:lnR>
                    <a:lnT w="9525">
                      <a:solidFill>
                        <a:srgbClr val="ED2137"/>
                      </a:solidFill>
                      <a:prstDash val="solid"/>
                    </a:lnT>
                    <a:lnB w="9525">
                      <a:solidFill>
                        <a:srgbClr val="AAAAA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2550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2100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Application</a:t>
                      </a:r>
                      <a:r>
                        <a:rPr sz="2100" spc="120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100" spc="80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nom</a:t>
                      </a:r>
                      <a:endParaRPr sz="2100">
                        <a:latin typeface="Trebuchet MS"/>
                        <a:cs typeface="Trebuchet MS"/>
                      </a:endParaRPr>
                    </a:p>
                  </a:txBody>
                  <a:tcPr marL="0" marR="0" marT="71120" marB="0">
                    <a:lnL w="9525">
                      <a:solidFill>
                        <a:srgbClr val="AAAAAA"/>
                      </a:solidFill>
                      <a:prstDash val="solid"/>
                    </a:lnL>
                    <a:lnR w="9525">
                      <a:solidFill>
                        <a:srgbClr val="AAAAAA"/>
                      </a:solidFill>
                      <a:prstDash val="solid"/>
                    </a:lnR>
                    <a:lnT w="9525">
                      <a:solidFill>
                        <a:srgbClr val="ED2137"/>
                      </a:solidFill>
                      <a:prstDash val="solid"/>
                    </a:lnT>
                    <a:lnB w="9525">
                      <a:solidFill>
                        <a:srgbClr val="AAAAA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7630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sz="2100" spc="170" dirty="0">
                          <a:solidFill>
                            <a:srgbClr val="ED2137"/>
                          </a:solidFill>
                          <a:latin typeface="Tahoma"/>
                          <a:cs typeface="Tahoma"/>
                        </a:rPr>
                        <a:t>MySQL</a:t>
                      </a:r>
                      <a:endParaRPr sz="2100">
                        <a:latin typeface="Tahoma"/>
                        <a:cs typeface="Tahoma"/>
                      </a:endParaRPr>
                    </a:p>
                  </a:txBody>
                  <a:tcPr marL="0" marR="0" marT="61594" marB="0">
                    <a:lnL w="9525">
                      <a:solidFill>
                        <a:srgbClr val="AAAAAA"/>
                      </a:solidFill>
                      <a:prstDash val="solid"/>
                    </a:lnL>
                    <a:lnR w="9525">
                      <a:solidFill>
                        <a:srgbClr val="AAAAAA"/>
                      </a:solidFill>
                      <a:prstDash val="solid"/>
                    </a:lnR>
                    <a:lnT w="9525">
                      <a:solidFill>
                        <a:srgbClr val="ED2137"/>
                      </a:solidFill>
                      <a:prstDash val="solid"/>
                    </a:lnT>
                    <a:lnB w="9525">
                      <a:solidFill>
                        <a:srgbClr val="AAAAAA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6565">
                <a:tc>
                  <a:txBody>
                    <a:bodyPr/>
                    <a:lstStyle/>
                    <a:p>
                      <a:pPr marL="84455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2100" spc="285" dirty="0">
                          <a:solidFill>
                            <a:srgbClr val="ED2137"/>
                          </a:solidFill>
                          <a:latin typeface="Tahoma"/>
                          <a:cs typeface="Tahoma"/>
                        </a:rPr>
                        <a:t>app.kubernetes.io/instance</a:t>
                      </a:r>
                      <a:endParaRPr sz="2100">
                        <a:latin typeface="Tahoma"/>
                        <a:cs typeface="Tahoma"/>
                      </a:endParaRPr>
                    </a:p>
                  </a:txBody>
                  <a:tcPr marL="0" marR="0" marT="52069" marB="0">
                    <a:lnL w="9525">
                      <a:solidFill>
                        <a:srgbClr val="AAAAAA"/>
                      </a:solidFill>
                      <a:prstDash val="solid"/>
                    </a:lnL>
                    <a:lnR w="9525">
                      <a:solidFill>
                        <a:srgbClr val="AAAAAA"/>
                      </a:solidFill>
                      <a:prstDash val="solid"/>
                    </a:lnR>
                    <a:lnT w="9525">
                      <a:solidFill>
                        <a:srgbClr val="AAAAAA"/>
                      </a:solidFill>
                      <a:prstDash val="solid"/>
                    </a:lnT>
                    <a:lnB w="9525">
                      <a:solidFill>
                        <a:srgbClr val="AAAAA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2550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sz="2100" spc="75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Unique</a:t>
                      </a:r>
                      <a:r>
                        <a:rPr sz="2100" spc="-35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100" spc="100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nom</a:t>
                      </a:r>
                      <a:r>
                        <a:rPr sz="2100" spc="-30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100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pour</a:t>
                      </a:r>
                      <a:r>
                        <a:rPr sz="2100" spc="-30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100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ce</a:t>
                      </a:r>
                      <a:r>
                        <a:rPr sz="2100" spc="-35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100" spc="-10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exemple</a:t>
                      </a:r>
                      <a:endParaRPr sz="2100">
                        <a:latin typeface="Trebuchet MS"/>
                        <a:cs typeface="Trebuchet MS"/>
                      </a:endParaRPr>
                    </a:p>
                  </a:txBody>
                  <a:tcPr marL="0" marR="0" marT="61594" marB="0">
                    <a:lnL w="9525">
                      <a:solidFill>
                        <a:srgbClr val="AAAAAA"/>
                      </a:solidFill>
                      <a:prstDash val="solid"/>
                    </a:lnL>
                    <a:lnR w="9525">
                      <a:solidFill>
                        <a:srgbClr val="AAAAAA"/>
                      </a:solidFill>
                      <a:prstDash val="solid"/>
                    </a:lnR>
                    <a:lnT w="9525">
                      <a:solidFill>
                        <a:srgbClr val="AAAAAA"/>
                      </a:solidFill>
                      <a:prstDash val="solid"/>
                    </a:lnT>
                    <a:lnB w="9525">
                      <a:solidFill>
                        <a:srgbClr val="AAAAA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7630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2100" spc="335" dirty="0">
                          <a:solidFill>
                            <a:srgbClr val="ED2137"/>
                          </a:solidFill>
                          <a:latin typeface="Tahoma"/>
                          <a:cs typeface="Tahoma"/>
                        </a:rPr>
                        <a:t>mysql- </a:t>
                      </a:r>
                      <a:r>
                        <a:rPr sz="2100" spc="229" dirty="0">
                          <a:solidFill>
                            <a:srgbClr val="ED2137"/>
                          </a:solidFill>
                          <a:latin typeface="Tahoma"/>
                          <a:cs typeface="Tahoma"/>
                        </a:rPr>
                        <a:t>int</a:t>
                      </a:r>
                      <a:endParaRPr sz="2100">
                        <a:latin typeface="Tahoma"/>
                        <a:cs typeface="Tahoma"/>
                      </a:endParaRPr>
                    </a:p>
                  </a:txBody>
                  <a:tcPr marL="0" marR="0" marT="52069" marB="0">
                    <a:lnL w="9525">
                      <a:solidFill>
                        <a:srgbClr val="AAAAAA"/>
                      </a:solidFill>
                      <a:prstDash val="solid"/>
                    </a:lnL>
                    <a:lnR w="9525">
                      <a:solidFill>
                        <a:srgbClr val="AAAAAA"/>
                      </a:solidFill>
                      <a:prstDash val="solid"/>
                    </a:lnR>
                    <a:lnT w="9525">
                      <a:solidFill>
                        <a:srgbClr val="AAAAAA"/>
                      </a:solidFill>
                      <a:prstDash val="solid"/>
                    </a:lnT>
                    <a:lnB w="9525">
                      <a:solidFill>
                        <a:srgbClr val="AAAAAA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7040">
                <a:tc>
                  <a:txBody>
                    <a:bodyPr/>
                    <a:lstStyle/>
                    <a:p>
                      <a:pPr marL="84455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2100" spc="285" dirty="0">
                          <a:solidFill>
                            <a:srgbClr val="ED2137"/>
                          </a:solidFill>
                          <a:latin typeface="Tahoma"/>
                          <a:cs typeface="Tahoma"/>
                        </a:rPr>
                        <a:t>app.kubernetes.io/version</a:t>
                      </a:r>
                      <a:endParaRPr sz="2100">
                        <a:latin typeface="Tahoma"/>
                        <a:cs typeface="Tahoma"/>
                      </a:endParaRPr>
                    </a:p>
                  </a:txBody>
                  <a:tcPr marL="0" marR="0" marT="52069" marB="0">
                    <a:lnL w="9525">
                      <a:solidFill>
                        <a:srgbClr val="AAAAAA"/>
                      </a:solidFill>
                      <a:prstDash val="solid"/>
                    </a:lnL>
                    <a:lnR w="9525">
                      <a:solidFill>
                        <a:srgbClr val="AAAAAA"/>
                      </a:solidFill>
                      <a:prstDash val="solid"/>
                    </a:lnR>
                    <a:lnT w="9525">
                      <a:solidFill>
                        <a:srgbClr val="AAAAAA"/>
                      </a:solidFill>
                      <a:prstDash val="solid"/>
                    </a:lnT>
                    <a:lnB w="9525">
                      <a:solidFill>
                        <a:srgbClr val="AAAAA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2550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sz="2100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Application</a:t>
                      </a:r>
                      <a:r>
                        <a:rPr sz="2100" spc="120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100" spc="45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version</a:t>
                      </a:r>
                      <a:endParaRPr sz="2100">
                        <a:latin typeface="Trebuchet MS"/>
                        <a:cs typeface="Trebuchet MS"/>
                      </a:endParaRPr>
                    </a:p>
                  </a:txBody>
                  <a:tcPr marL="0" marR="0" marT="61594" marB="0">
                    <a:lnL w="9525">
                      <a:solidFill>
                        <a:srgbClr val="AAAAAA"/>
                      </a:solidFill>
                      <a:prstDash val="solid"/>
                    </a:lnL>
                    <a:lnR w="9525">
                      <a:solidFill>
                        <a:srgbClr val="AAAAAA"/>
                      </a:solidFill>
                      <a:prstDash val="solid"/>
                    </a:lnR>
                    <a:lnT w="9525">
                      <a:solidFill>
                        <a:srgbClr val="AAAAAA"/>
                      </a:solidFill>
                      <a:prstDash val="solid"/>
                    </a:lnT>
                    <a:lnB w="9525">
                      <a:solidFill>
                        <a:srgbClr val="AAAAA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7630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2100" spc="270" dirty="0">
                          <a:solidFill>
                            <a:srgbClr val="ED2137"/>
                          </a:solidFill>
                          <a:latin typeface="Tahoma"/>
                          <a:cs typeface="Tahoma"/>
                        </a:rPr>
                        <a:t>5.7.21</a:t>
                      </a:r>
                      <a:endParaRPr sz="2100">
                        <a:latin typeface="Tahoma"/>
                        <a:cs typeface="Tahoma"/>
                      </a:endParaRPr>
                    </a:p>
                  </a:txBody>
                  <a:tcPr marL="0" marR="0" marT="52069" marB="0">
                    <a:lnL w="9525">
                      <a:solidFill>
                        <a:srgbClr val="AAAAAA"/>
                      </a:solidFill>
                      <a:prstDash val="solid"/>
                    </a:lnL>
                    <a:lnR w="9525">
                      <a:solidFill>
                        <a:srgbClr val="AAAAAA"/>
                      </a:solidFill>
                      <a:prstDash val="solid"/>
                    </a:lnR>
                    <a:lnT w="9525">
                      <a:solidFill>
                        <a:srgbClr val="AAAAAA"/>
                      </a:solidFill>
                      <a:prstDash val="solid"/>
                    </a:lnT>
                    <a:lnB w="9525">
                      <a:solidFill>
                        <a:srgbClr val="AAAAAA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6565">
                <a:tc>
                  <a:txBody>
                    <a:bodyPr/>
                    <a:lstStyle/>
                    <a:p>
                      <a:pPr marL="84455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sz="2100" spc="225" dirty="0">
                          <a:solidFill>
                            <a:srgbClr val="ED2137"/>
                          </a:solidFill>
                          <a:latin typeface="Tahoma"/>
                          <a:cs typeface="Tahoma"/>
                        </a:rPr>
                        <a:t>app.kubernetes.io/component</a:t>
                      </a:r>
                      <a:endParaRPr sz="2100">
                        <a:latin typeface="Tahoma"/>
                        <a:cs typeface="Tahoma"/>
                      </a:endParaRPr>
                    </a:p>
                  </a:txBody>
                  <a:tcPr marL="0" marR="0" marT="61594" marB="0">
                    <a:lnL w="9525">
                      <a:solidFill>
                        <a:srgbClr val="AAAAAA"/>
                      </a:solidFill>
                      <a:prstDash val="solid"/>
                    </a:lnL>
                    <a:lnR w="9525">
                      <a:solidFill>
                        <a:srgbClr val="AAAAAA"/>
                      </a:solidFill>
                      <a:prstDash val="solid"/>
                    </a:lnR>
                    <a:lnT w="9525">
                      <a:solidFill>
                        <a:srgbClr val="AAAAAA"/>
                      </a:solidFill>
                      <a:prstDash val="solid"/>
                    </a:lnT>
                    <a:lnB w="9525">
                      <a:solidFill>
                        <a:srgbClr val="AAAAA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2550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2100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Taper</a:t>
                      </a:r>
                      <a:r>
                        <a:rPr sz="2100" spc="-50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100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de</a:t>
                      </a:r>
                      <a:r>
                        <a:rPr sz="2100" spc="-50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100" spc="80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composant</a:t>
                      </a:r>
                      <a:r>
                        <a:rPr sz="2100" spc="-45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100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dans</a:t>
                      </a:r>
                      <a:r>
                        <a:rPr sz="2100" spc="-50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100" spc="-10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architecture</a:t>
                      </a:r>
                      <a:endParaRPr sz="2100">
                        <a:latin typeface="Trebuchet MS"/>
                        <a:cs typeface="Trebuchet MS"/>
                      </a:endParaRPr>
                    </a:p>
                  </a:txBody>
                  <a:tcPr marL="0" marR="0" marT="71120" marB="0">
                    <a:lnL w="9525">
                      <a:solidFill>
                        <a:srgbClr val="AAAAAA"/>
                      </a:solidFill>
                      <a:prstDash val="solid"/>
                    </a:lnL>
                    <a:lnR w="9525">
                      <a:solidFill>
                        <a:srgbClr val="AAAAAA"/>
                      </a:solidFill>
                      <a:prstDash val="solid"/>
                    </a:lnR>
                    <a:lnT w="9525">
                      <a:solidFill>
                        <a:srgbClr val="AAAAAA"/>
                      </a:solidFill>
                      <a:prstDash val="solid"/>
                    </a:lnT>
                    <a:lnB w="9525">
                      <a:solidFill>
                        <a:srgbClr val="AAAAA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7630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sz="2100" spc="195" dirty="0">
                          <a:solidFill>
                            <a:srgbClr val="ED2137"/>
                          </a:solidFill>
                          <a:latin typeface="Tahoma"/>
                          <a:cs typeface="Tahoma"/>
                        </a:rPr>
                        <a:t>base de données</a:t>
                      </a:r>
                      <a:endParaRPr sz="2100">
                        <a:latin typeface="Tahoma"/>
                        <a:cs typeface="Tahoma"/>
                      </a:endParaRPr>
                    </a:p>
                  </a:txBody>
                  <a:tcPr marL="0" marR="0" marT="61594" marB="0">
                    <a:lnL w="9525">
                      <a:solidFill>
                        <a:srgbClr val="AAAAAA"/>
                      </a:solidFill>
                      <a:prstDash val="solid"/>
                    </a:lnL>
                    <a:lnR w="9525">
                      <a:solidFill>
                        <a:srgbClr val="AAAAAA"/>
                      </a:solidFill>
                      <a:prstDash val="solid"/>
                    </a:lnR>
                    <a:lnT w="9525">
                      <a:solidFill>
                        <a:srgbClr val="AAAAAA"/>
                      </a:solidFill>
                      <a:prstDash val="solid"/>
                    </a:lnT>
                    <a:lnB w="9525">
                      <a:solidFill>
                        <a:srgbClr val="AAAAAA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6565">
                <a:tc>
                  <a:txBody>
                    <a:bodyPr/>
                    <a:lstStyle/>
                    <a:p>
                      <a:pPr marL="84455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sz="2100" spc="310" dirty="0">
                          <a:solidFill>
                            <a:srgbClr val="ED2137"/>
                          </a:solidFill>
                          <a:latin typeface="Tahoma"/>
                          <a:cs typeface="Tahoma"/>
                        </a:rPr>
                        <a:t>app.kubernetes.io/part- </a:t>
                      </a:r>
                      <a:r>
                        <a:rPr sz="2100" spc="270" dirty="0">
                          <a:solidFill>
                            <a:srgbClr val="ED2137"/>
                          </a:solidFill>
                          <a:latin typeface="Tahoma"/>
                          <a:cs typeface="Tahoma"/>
                        </a:rPr>
                        <a:t>de</a:t>
                      </a:r>
                      <a:endParaRPr sz="2100">
                        <a:latin typeface="Tahoma"/>
                        <a:cs typeface="Tahoma"/>
                      </a:endParaRPr>
                    </a:p>
                  </a:txBody>
                  <a:tcPr marL="0" marR="0" marT="61594" marB="0">
                    <a:lnL w="9525">
                      <a:solidFill>
                        <a:srgbClr val="AAAAAA"/>
                      </a:solidFill>
                      <a:prstDash val="solid"/>
                    </a:lnL>
                    <a:lnR w="9525">
                      <a:solidFill>
                        <a:srgbClr val="AAAAAA"/>
                      </a:solidFill>
                      <a:prstDash val="solid"/>
                    </a:lnR>
                    <a:lnT w="9525">
                      <a:solidFill>
                        <a:srgbClr val="AAAAAA"/>
                      </a:solidFill>
                      <a:prstDash val="solid"/>
                    </a:lnT>
                    <a:lnB w="9525">
                      <a:solidFill>
                        <a:srgbClr val="AAAAA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2550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2100" spc="110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Adhésion</a:t>
                      </a:r>
                      <a:r>
                        <a:rPr sz="2100" spc="-65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100" spc="-10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Empiler</a:t>
                      </a:r>
                      <a:endParaRPr sz="2100">
                        <a:latin typeface="Trebuchet MS"/>
                        <a:cs typeface="Trebuchet MS"/>
                      </a:endParaRPr>
                    </a:p>
                  </a:txBody>
                  <a:tcPr marL="0" marR="0" marT="71120" marB="0">
                    <a:lnL w="9525">
                      <a:solidFill>
                        <a:srgbClr val="AAAAAA"/>
                      </a:solidFill>
                      <a:prstDash val="solid"/>
                    </a:lnL>
                    <a:lnR w="9525">
                      <a:solidFill>
                        <a:srgbClr val="AAAAAA"/>
                      </a:solidFill>
                      <a:prstDash val="solid"/>
                    </a:lnR>
                    <a:lnT w="9525">
                      <a:solidFill>
                        <a:srgbClr val="AAAAAA"/>
                      </a:solidFill>
                      <a:prstDash val="solid"/>
                    </a:lnT>
                    <a:lnB w="9525">
                      <a:solidFill>
                        <a:srgbClr val="AAAAA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7630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sz="2100" spc="190" dirty="0">
                          <a:solidFill>
                            <a:srgbClr val="ED2137"/>
                          </a:solidFill>
                          <a:latin typeface="Tahoma"/>
                          <a:cs typeface="Tahoma"/>
                        </a:rPr>
                        <a:t>WordPress</a:t>
                      </a:r>
                      <a:endParaRPr sz="2100">
                        <a:latin typeface="Tahoma"/>
                        <a:cs typeface="Tahoma"/>
                      </a:endParaRPr>
                    </a:p>
                  </a:txBody>
                  <a:tcPr marL="0" marR="0" marT="61594" marB="0">
                    <a:lnL w="9525">
                      <a:solidFill>
                        <a:srgbClr val="AAAAAA"/>
                      </a:solidFill>
                      <a:prstDash val="solid"/>
                    </a:lnL>
                    <a:lnR w="9525">
                      <a:solidFill>
                        <a:srgbClr val="AAAAAA"/>
                      </a:solidFill>
                      <a:prstDash val="solid"/>
                    </a:lnR>
                    <a:lnT w="9525">
                      <a:solidFill>
                        <a:srgbClr val="AAAAAA"/>
                      </a:solidFill>
                      <a:prstDash val="solid"/>
                    </a:lnT>
                    <a:lnB w="9525">
                      <a:solidFill>
                        <a:srgbClr val="AAAAAA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6565">
                <a:tc>
                  <a:txBody>
                    <a:bodyPr/>
                    <a:lstStyle/>
                    <a:p>
                      <a:pPr marL="84455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2100" spc="225" dirty="0">
                          <a:solidFill>
                            <a:srgbClr val="ED2137"/>
                          </a:solidFill>
                          <a:latin typeface="Tahoma"/>
                          <a:cs typeface="Tahoma"/>
                        </a:rPr>
                        <a:t>app.kubernetes.io/managed-by</a:t>
                      </a:r>
                      <a:r>
                        <a:rPr sz="2100" spc="215" dirty="0">
                          <a:solidFill>
                            <a:srgbClr val="ED2137"/>
                          </a:solidFill>
                          <a:latin typeface="Tahoma"/>
                          <a:cs typeface="Tahoma"/>
                        </a:rPr>
                        <a:t>​</a:t>
                      </a:r>
                      <a:endParaRPr sz="2100">
                        <a:latin typeface="Tahoma"/>
                        <a:cs typeface="Tahoma"/>
                      </a:endParaRPr>
                    </a:p>
                  </a:txBody>
                  <a:tcPr marL="0" marR="0" marT="52069" marB="0">
                    <a:lnL w="9525">
                      <a:solidFill>
                        <a:srgbClr val="AAAAAA"/>
                      </a:solidFill>
                      <a:prstDash val="solid"/>
                    </a:lnL>
                    <a:lnR w="9525">
                      <a:solidFill>
                        <a:srgbClr val="AAAAAA"/>
                      </a:solidFill>
                      <a:prstDash val="solid"/>
                    </a:lnR>
                    <a:lnT w="9525">
                      <a:solidFill>
                        <a:srgbClr val="AAAAAA"/>
                      </a:solidFill>
                      <a:prstDash val="solid"/>
                    </a:lnT>
                    <a:lnB w="9525">
                      <a:solidFill>
                        <a:srgbClr val="AAAAA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2550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sz="2100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Outil</a:t>
                      </a:r>
                      <a:r>
                        <a:rPr sz="2100" spc="-50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100" spc="95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utilisé</a:t>
                      </a:r>
                      <a:r>
                        <a:rPr sz="2100" spc="-50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100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à</a:t>
                      </a:r>
                      <a:r>
                        <a:rPr sz="2100" spc="-50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100" spc="95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gérer</a:t>
                      </a:r>
                      <a:r>
                        <a:rPr sz="2100" spc="-45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100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le</a:t>
                      </a:r>
                      <a:r>
                        <a:rPr sz="2100" spc="-50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100" spc="-10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application</a:t>
                      </a:r>
                      <a:endParaRPr sz="2100">
                        <a:latin typeface="Trebuchet MS"/>
                        <a:cs typeface="Trebuchet MS"/>
                      </a:endParaRPr>
                    </a:p>
                  </a:txBody>
                  <a:tcPr marL="0" marR="0" marT="61594" marB="0">
                    <a:lnL w="9525">
                      <a:solidFill>
                        <a:srgbClr val="AAAAAA"/>
                      </a:solidFill>
                      <a:prstDash val="solid"/>
                    </a:lnL>
                    <a:lnR w="9525">
                      <a:solidFill>
                        <a:srgbClr val="AAAAAA"/>
                      </a:solidFill>
                      <a:prstDash val="solid"/>
                    </a:lnR>
                    <a:lnT w="9525">
                      <a:solidFill>
                        <a:srgbClr val="AAAAAA"/>
                      </a:solidFill>
                      <a:prstDash val="solid"/>
                    </a:lnT>
                    <a:lnB w="9525">
                      <a:solidFill>
                        <a:srgbClr val="AAAAA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7630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2100" spc="114" dirty="0">
                          <a:solidFill>
                            <a:srgbClr val="ED2137"/>
                          </a:solidFill>
                          <a:latin typeface="Tahoma"/>
                          <a:cs typeface="Tahoma"/>
                        </a:rPr>
                        <a:t>barre</a:t>
                      </a:r>
                      <a:endParaRPr sz="2100">
                        <a:latin typeface="Tahoma"/>
                        <a:cs typeface="Tahoma"/>
                      </a:endParaRPr>
                    </a:p>
                  </a:txBody>
                  <a:tcPr marL="0" marR="0" marT="52069" marB="0">
                    <a:lnL w="9525">
                      <a:solidFill>
                        <a:srgbClr val="AAAAAA"/>
                      </a:solidFill>
                      <a:prstDash val="solid"/>
                    </a:lnL>
                    <a:lnR w="9525">
                      <a:solidFill>
                        <a:srgbClr val="AAAAAA"/>
                      </a:solidFill>
                      <a:prstDash val="solid"/>
                    </a:lnR>
                    <a:lnT w="9525">
                      <a:solidFill>
                        <a:srgbClr val="AAAAAA"/>
                      </a:solidFill>
                      <a:prstDash val="solid"/>
                    </a:lnT>
                    <a:lnB w="9525">
                      <a:solidFill>
                        <a:srgbClr val="AAAAAA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96924" y="571563"/>
            <a:ext cx="5336540" cy="558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5" dirty="0"/>
              <a:t>RECOMMANDÉ</a:t>
            </a:r>
            <a:r>
              <a:rPr spc="-150" dirty="0"/>
              <a:t> </a:t>
            </a:r>
            <a:r>
              <a:rPr spc="-114" dirty="0"/>
              <a:t>ÉTIQUETTES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96924" y="1511300"/>
            <a:ext cx="11876405" cy="878840"/>
          </a:xfrm>
          <a:prstGeom prst="rect">
            <a:avLst/>
          </a:prstGeom>
        </p:spPr>
        <p:txBody>
          <a:bodyPr vert="horz" wrap="square" lIns="0" tIns="66040" rIns="0" bIns="0" rtlCol="0">
            <a:spAutoFit/>
          </a:bodyPr>
          <a:lstStyle/>
          <a:p>
            <a:pPr marL="12700" marR="5080" algn="just">
              <a:lnSpc>
                <a:spcPts val="2100"/>
              </a:lnSpc>
              <a:spcBef>
                <a:spcPts val="520"/>
              </a:spcBef>
            </a:pP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Là</a:t>
            </a:r>
            <a:r>
              <a:rPr sz="2100" spc="5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sont</a:t>
            </a:r>
            <a:r>
              <a:rPr sz="2100" spc="5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00" dirty="0">
                <a:solidFill>
                  <a:srgbClr val="333333"/>
                </a:solidFill>
                <a:latin typeface="Trebuchet MS"/>
                <a:cs typeface="Trebuchet MS"/>
              </a:rPr>
              <a:t>beaucoup</a:t>
            </a:r>
            <a:r>
              <a:rPr sz="2100" spc="5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outils</a:t>
            </a:r>
            <a:r>
              <a:rPr sz="2100" spc="5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pour</a:t>
            </a:r>
            <a:r>
              <a:rPr sz="2100" spc="5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visualisation</a:t>
            </a:r>
            <a:r>
              <a:rPr sz="2100" spc="5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0" dirty="0">
                <a:solidFill>
                  <a:srgbClr val="333333"/>
                </a:solidFill>
                <a:latin typeface="Trebuchet MS"/>
                <a:cs typeface="Trebuchet MS"/>
              </a:rPr>
              <a:t>Kubernetes</a:t>
            </a:r>
            <a:r>
              <a:rPr sz="2100" spc="5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ressources.</a:t>
            </a:r>
            <a:r>
              <a:rPr sz="2100" spc="5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Là</a:t>
            </a:r>
            <a:r>
              <a:rPr sz="2100" spc="5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sont</a:t>
            </a:r>
            <a:r>
              <a:rPr sz="2100" spc="5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u="heavy" spc="85" dirty="0">
                <a:solidFill>
                  <a:srgbClr val="ED2137"/>
                </a:solidFill>
                <a:uFill>
                  <a:solidFill>
                    <a:srgbClr val="ED2137"/>
                  </a:solidFill>
                </a:uFill>
                <a:latin typeface="Trebuchet MS"/>
                <a:cs typeface="Trebuchet MS"/>
                <a:hlinkClick r:id="rId2"/>
              </a:rPr>
              <a:t>recommandé</a:t>
            </a:r>
            <a:r>
              <a:rPr sz="2100" u="heavy" spc="55" dirty="0">
                <a:solidFill>
                  <a:srgbClr val="ED2137"/>
                </a:solidFill>
                <a:uFill>
                  <a:solidFill>
                    <a:srgbClr val="ED2137"/>
                  </a:solidFill>
                </a:uFill>
                <a:latin typeface="Trebuchet MS"/>
                <a:cs typeface="Trebuchet MS"/>
                <a:hlinkClick r:id="rId2"/>
              </a:rPr>
              <a:t> </a:t>
            </a:r>
            <a:r>
              <a:rPr sz="2100" u="heavy" dirty="0">
                <a:solidFill>
                  <a:srgbClr val="ED2137"/>
                </a:solidFill>
                <a:uFill>
                  <a:solidFill>
                    <a:srgbClr val="ED2137"/>
                  </a:solidFill>
                </a:uFill>
                <a:latin typeface="Trebuchet MS"/>
                <a:cs typeface="Trebuchet MS"/>
                <a:hlinkClick r:id="rId2"/>
              </a:rPr>
              <a:t>étiquettes</a:t>
            </a:r>
            <a:r>
              <a:rPr sz="2100" spc="55" dirty="0">
                <a:solidFill>
                  <a:srgbClr val="ED2137"/>
                </a:solidFill>
                <a:latin typeface="Trebuchet MS"/>
                <a:cs typeface="Trebuchet MS"/>
              </a:rPr>
              <a:t> </a:t>
            </a:r>
            <a:r>
              <a:rPr sz="2100" spc="-20" dirty="0">
                <a:solidFill>
                  <a:srgbClr val="333333"/>
                </a:solidFill>
                <a:latin typeface="Trebuchet MS"/>
                <a:cs typeface="Trebuchet MS"/>
              </a:rPr>
              <a:t>qui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aident</a:t>
            </a:r>
            <a:r>
              <a:rPr sz="2100" spc="-3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80" dirty="0">
                <a:solidFill>
                  <a:srgbClr val="333333"/>
                </a:solidFill>
                <a:latin typeface="Trebuchet MS"/>
                <a:cs typeface="Trebuchet MS"/>
              </a:rPr>
              <a:t>assurer</a:t>
            </a:r>
            <a:r>
              <a:rPr sz="2100" spc="-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20" dirty="0">
                <a:solidFill>
                  <a:srgbClr val="333333"/>
                </a:solidFill>
                <a:latin typeface="Trebuchet MS"/>
                <a:cs typeface="Trebuchet MS"/>
              </a:rPr>
              <a:t>quelques</a:t>
            </a:r>
            <a:r>
              <a:rPr sz="2100" spc="-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0" dirty="0">
                <a:solidFill>
                  <a:srgbClr val="333333"/>
                </a:solidFill>
                <a:latin typeface="Trebuchet MS"/>
                <a:cs typeface="Trebuchet MS"/>
              </a:rPr>
              <a:t>trier</a:t>
            </a:r>
            <a:r>
              <a:rPr sz="2100" spc="-3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de</a:t>
            </a:r>
            <a:r>
              <a:rPr sz="2100" spc="-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interopérabilité</a:t>
            </a:r>
            <a:r>
              <a:rPr sz="2100" spc="-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entre</a:t>
            </a:r>
            <a:r>
              <a:rPr sz="2100" spc="-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40" dirty="0">
                <a:solidFill>
                  <a:srgbClr val="333333"/>
                </a:solidFill>
                <a:latin typeface="Trebuchet MS"/>
                <a:cs typeface="Trebuchet MS"/>
              </a:rPr>
              <a:t>tous</a:t>
            </a:r>
            <a:r>
              <a:rPr sz="2100" spc="-3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de</a:t>
            </a:r>
            <a:r>
              <a:rPr sz="2100" spc="-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0" dirty="0">
                <a:solidFill>
                  <a:srgbClr val="333333"/>
                </a:solidFill>
                <a:latin typeface="Trebuchet MS"/>
                <a:cs typeface="Trebuchet MS"/>
              </a:rPr>
              <a:t>ces</a:t>
            </a:r>
            <a:r>
              <a:rPr sz="2100" spc="-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outils</a:t>
            </a:r>
            <a:r>
              <a:rPr sz="2100" spc="-3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00" dirty="0">
                <a:solidFill>
                  <a:srgbClr val="333333"/>
                </a:solidFill>
                <a:latin typeface="Trebuchet MS"/>
                <a:cs typeface="Trebuchet MS"/>
              </a:rPr>
              <a:t>et</a:t>
            </a:r>
            <a:r>
              <a:rPr sz="2100" spc="-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0" dirty="0">
                <a:solidFill>
                  <a:srgbClr val="333333"/>
                </a:solidFill>
                <a:latin typeface="Trebuchet MS"/>
                <a:cs typeface="Trebuchet MS"/>
              </a:rPr>
              <a:t>fournir</a:t>
            </a:r>
            <a:r>
              <a:rPr sz="2100" spc="-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5" dirty="0">
                <a:solidFill>
                  <a:srgbClr val="333333"/>
                </a:solidFill>
                <a:latin typeface="Trebuchet MS"/>
                <a:cs typeface="Trebuchet MS"/>
              </a:rPr>
              <a:t>un</a:t>
            </a:r>
            <a:r>
              <a:rPr sz="2100" spc="-3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25" dirty="0">
                <a:solidFill>
                  <a:srgbClr val="333333"/>
                </a:solidFill>
                <a:latin typeface="Trebuchet MS"/>
                <a:cs typeface="Trebuchet MS"/>
              </a:rPr>
              <a:t>manière </a:t>
            </a:r>
            <a:r>
              <a:rPr sz="2100" spc="130" dirty="0">
                <a:solidFill>
                  <a:srgbClr val="333333"/>
                </a:solidFill>
                <a:latin typeface="Trebuchet MS"/>
                <a:cs typeface="Trebuchet MS"/>
              </a:rPr>
              <a:t>courante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de</a:t>
            </a:r>
            <a:r>
              <a:rPr sz="2100" spc="4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décrire</a:t>
            </a:r>
            <a:r>
              <a:rPr sz="2100" spc="4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0" dirty="0">
                <a:solidFill>
                  <a:srgbClr val="333333"/>
                </a:solidFill>
                <a:latin typeface="Trebuchet MS"/>
                <a:cs typeface="Trebuchet MS"/>
              </a:rPr>
              <a:t>Kubernetes</a:t>
            </a:r>
            <a:r>
              <a:rPr sz="2100" spc="4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ressources.</a:t>
            </a:r>
            <a:endParaRPr sz="2100">
              <a:latin typeface="Trebuchet MS"/>
              <a:cs typeface="Trebuchet M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21860" y="2739051"/>
            <a:ext cx="561340" cy="216535"/>
          </a:xfrm>
          <a:custGeom>
            <a:avLst/>
            <a:gdLst/>
            <a:ahLst/>
            <a:cxnLst/>
            <a:rect l="l" t="t" r="r" b="b"/>
            <a:pathLst>
              <a:path w="561340" h="216535">
                <a:moveTo>
                  <a:pt x="32816" y="213698"/>
                </a:moveTo>
                <a:lnTo>
                  <a:pt x="0" y="213698"/>
                </a:lnTo>
                <a:lnTo>
                  <a:pt x="0" y="0"/>
                </a:lnTo>
                <a:lnTo>
                  <a:pt x="32816" y="0"/>
                </a:lnTo>
                <a:lnTo>
                  <a:pt x="32816" y="213698"/>
                </a:lnTo>
                <a:close/>
              </a:path>
              <a:path w="561340" h="216535">
                <a:moveTo>
                  <a:pt x="81520" y="99035"/>
                </a:moveTo>
                <a:lnTo>
                  <a:pt x="70777" y="72470"/>
                </a:lnTo>
                <a:lnTo>
                  <a:pt x="78004" y="68937"/>
                </a:lnTo>
                <a:lnTo>
                  <a:pt x="85036" y="65893"/>
                </a:lnTo>
                <a:lnTo>
                  <a:pt x="91873" y="63338"/>
                </a:lnTo>
                <a:lnTo>
                  <a:pt x="98514" y="61270"/>
                </a:lnTo>
                <a:lnTo>
                  <a:pt x="105180" y="59646"/>
                </a:lnTo>
                <a:lnTo>
                  <a:pt x="112698" y="58373"/>
                </a:lnTo>
                <a:lnTo>
                  <a:pt x="113175" y="58373"/>
                </a:lnTo>
                <a:lnTo>
                  <a:pt x="119049" y="57791"/>
                </a:lnTo>
                <a:lnTo>
                  <a:pt x="160107" y="64884"/>
                </a:lnTo>
                <a:lnTo>
                  <a:pt x="177987" y="86078"/>
                </a:lnTo>
                <a:lnTo>
                  <a:pt x="118178" y="86078"/>
                </a:lnTo>
                <a:lnTo>
                  <a:pt x="111537" y="87098"/>
                </a:lnTo>
                <a:lnTo>
                  <a:pt x="105156" y="89138"/>
                </a:lnTo>
                <a:lnTo>
                  <a:pt x="100114" y="90904"/>
                </a:lnTo>
                <a:lnTo>
                  <a:pt x="94494" y="93143"/>
                </a:lnTo>
                <a:lnTo>
                  <a:pt x="88315" y="95845"/>
                </a:lnTo>
                <a:lnTo>
                  <a:pt x="81520" y="99035"/>
                </a:lnTo>
                <a:close/>
              </a:path>
              <a:path w="561340" h="216535">
                <a:moveTo>
                  <a:pt x="115921" y="216303"/>
                </a:moveTo>
                <a:lnTo>
                  <a:pt x="107109" y="216303"/>
                </a:lnTo>
                <a:lnTo>
                  <a:pt x="100187" y="215981"/>
                </a:lnTo>
                <a:lnTo>
                  <a:pt x="63419" y="195402"/>
                </a:lnTo>
                <a:lnTo>
                  <a:pt x="56777" y="168966"/>
                </a:lnTo>
                <a:lnTo>
                  <a:pt x="57954" y="157547"/>
                </a:lnTo>
                <a:lnTo>
                  <a:pt x="86090" y="126330"/>
                </a:lnTo>
                <a:lnTo>
                  <a:pt x="130615" y="118113"/>
                </a:lnTo>
                <a:lnTo>
                  <a:pt x="149888" y="117332"/>
                </a:lnTo>
                <a:lnTo>
                  <a:pt x="149888" y="103159"/>
                </a:lnTo>
                <a:lnTo>
                  <a:pt x="147783" y="95845"/>
                </a:lnTo>
                <a:lnTo>
                  <a:pt x="139405" y="88031"/>
                </a:lnTo>
                <a:lnTo>
                  <a:pt x="133241" y="86078"/>
                </a:lnTo>
                <a:lnTo>
                  <a:pt x="177987" y="86078"/>
                </a:lnTo>
                <a:lnTo>
                  <a:pt x="178473" y="87098"/>
                </a:lnTo>
                <a:lnTo>
                  <a:pt x="178537" y="87234"/>
                </a:lnTo>
                <a:lnTo>
                  <a:pt x="181174" y="98282"/>
                </a:lnTo>
                <a:lnTo>
                  <a:pt x="182053" y="111146"/>
                </a:lnTo>
                <a:lnTo>
                  <a:pt x="182053" y="143637"/>
                </a:lnTo>
                <a:lnTo>
                  <a:pt x="149628" y="143637"/>
                </a:lnTo>
                <a:lnTo>
                  <a:pt x="133610" y="144288"/>
                </a:lnTo>
                <a:lnTo>
                  <a:pt x="93392" y="155900"/>
                </a:lnTo>
                <a:lnTo>
                  <a:pt x="90375" y="161760"/>
                </a:lnTo>
                <a:lnTo>
                  <a:pt x="90375" y="175607"/>
                </a:lnTo>
                <a:lnTo>
                  <a:pt x="92242" y="180274"/>
                </a:lnTo>
                <a:lnTo>
                  <a:pt x="99752" y="186177"/>
                </a:lnTo>
                <a:lnTo>
                  <a:pt x="105069" y="187653"/>
                </a:lnTo>
                <a:lnTo>
                  <a:pt x="182053" y="187653"/>
                </a:lnTo>
                <a:lnTo>
                  <a:pt x="182053" y="191810"/>
                </a:lnTo>
                <a:lnTo>
                  <a:pt x="155643" y="191810"/>
                </a:lnTo>
                <a:lnTo>
                  <a:pt x="153559" y="197010"/>
                </a:lnTo>
                <a:lnTo>
                  <a:pt x="150469" y="201268"/>
                </a:lnTo>
                <a:lnTo>
                  <a:pt x="141597" y="208446"/>
                </a:lnTo>
                <a:lnTo>
                  <a:pt x="136062" y="211376"/>
                </a:lnTo>
                <a:lnTo>
                  <a:pt x="123474" y="215326"/>
                </a:lnTo>
                <a:lnTo>
                  <a:pt x="115921" y="216303"/>
                </a:lnTo>
                <a:close/>
              </a:path>
              <a:path w="561340" h="216535">
                <a:moveTo>
                  <a:pt x="182053" y="187653"/>
                </a:moveTo>
                <a:lnTo>
                  <a:pt x="111928" y="187653"/>
                </a:lnTo>
                <a:lnTo>
                  <a:pt x="119981" y="187088"/>
                </a:lnTo>
                <a:lnTo>
                  <a:pt x="127213" y="185391"/>
                </a:lnTo>
                <a:lnTo>
                  <a:pt x="149579" y="151646"/>
                </a:lnTo>
                <a:lnTo>
                  <a:pt x="149628" y="143637"/>
                </a:lnTo>
                <a:lnTo>
                  <a:pt x="182053" y="143637"/>
                </a:lnTo>
                <a:lnTo>
                  <a:pt x="182053" y="187653"/>
                </a:lnTo>
                <a:close/>
              </a:path>
              <a:path w="561340" h="216535">
                <a:moveTo>
                  <a:pt x="182053" y="213698"/>
                </a:moveTo>
                <a:lnTo>
                  <a:pt x="156204" y="213698"/>
                </a:lnTo>
                <a:lnTo>
                  <a:pt x="155916" y="202477"/>
                </a:lnTo>
                <a:lnTo>
                  <a:pt x="155885" y="201268"/>
                </a:lnTo>
                <a:lnTo>
                  <a:pt x="155776" y="197010"/>
                </a:lnTo>
                <a:lnTo>
                  <a:pt x="155735" y="195402"/>
                </a:lnTo>
                <a:lnTo>
                  <a:pt x="155643" y="191810"/>
                </a:lnTo>
                <a:lnTo>
                  <a:pt x="182053" y="191810"/>
                </a:lnTo>
                <a:lnTo>
                  <a:pt x="182053" y="213698"/>
                </a:lnTo>
                <a:close/>
              </a:path>
              <a:path w="561340" h="216535">
                <a:moveTo>
                  <a:pt x="241110" y="213698"/>
                </a:moveTo>
                <a:lnTo>
                  <a:pt x="215521" y="213698"/>
                </a:lnTo>
                <a:lnTo>
                  <a:pt x="215521" y="0"/>
                </a:lnTo>
                <a:lnTo>
                  <a:pt x="248208" y="0"/>
                </a:lnTo>
                <a:lnTo>
                  <a:pt x="248129" y="64851"/>
                </a:lnTo>
                <a:lnTo>
                  <a:pt x="248078" y="66943"/>
                </a:lnTo>
                <a:lnTo>
                  <a:pt x="247819" y="72097"/>
                </a:lnTo>
                <a:lnTo>
                  <a:pt x="328660" y="72097"/>
                </a:lnTo>
                <a:lnTo>
                  <a:pt x="334677" y="77744"/>
                </a:lnTo>
                <a:lnTo>
                  <a:pt x="340672" y="86599"/>
                </a:lnTo>
                <a:lnTo>
                  <a:pt x="275142" y="86599"/>
                </a:lnTo>
                <a:lnTo>
                  <a:pt x="268002" y="88292"/>
                </a:lnTo>
                <a:lnTo>
                  <a:pt x="248427" y="127721"/>
                </a:lnTo>
                <a:lnTo>
                  <a:pt x="248208" y="136149"/>
                </a:lnTo>
                <a:lnTo>
                  <a:pt x="248208" y="137321"/>
                </a:lnTo>
                <a:lnTo>
                  <a:pt x="248662" y="148443"/>
                </a:lnTo>
                <a:lnTo>
                  <a:pt x="248692" y="149172"/>
                </a:lnTo>
                <a:lnTo>
                  <a:pt x="250054" y="158760"/>
                </a:lnTo>
                <a:lnTo>
                  <a:pt x="250145" y="159394"/>
                </a:lnTo>
                <a:lnTo>
                  <a:pt x="252566" y="167989"/>
                </a:lnTo>
                <a:lnTo>
                  <a:pt x="255956" y="174956"/>
                </a:lnTo>
                <a:lnTo>
                  <a:pt x="260636" y="180340"/>
                </a:lnTo>
                <a:lnTo>
                  <a:pt x="266794" y="184105"/>
                </a:lnTo>
                <a:lnTo>
                  <a:pt x="266649" y="184105"/>
                </a:lnTo>
                <a:lnTo>
                  <a:pt x="274761" y="186473"/>
                </a:lnTo>
                <a:lnTo>
                  <a:pt x="274579" y="186473"/>
                </a:lnTo>
                <a:lnTo>
                  <a:pt x="284345" y="187263"/>
                </a:lnTo>
                <a:lnTo>
                  <a:pt x="340355" y="187263"/>
                </a:lnTo>
                <a:lnTo>
                  <a:pt x="339886" y="188166"/>
                </a:lnTo>
                <a:lnTo>
                  <a:pt x="334819" y="195299"/>
                </a:lnTo>
                <a:lnTo>
                  <a:pt x="242493" y="195299"/>
                </a:lnTo>
                <a:lnTo>
                  <a:pt x="241308" y="211065"/>
                </a:lnTo>
                <a:lnTo>
                  <a:pt x="241212" y="212347"/>
                </a:lnTo>
                <a:lnTo>
                  <a:pt x="241110" y="213698"/>
                </a:lnTo>
                <a:close/>
              </a:path>
              <a:path w="561340" h="216535">
                <a:moveTo>
                  <a:pt x="328660" y="72097"/>
                </a:moveTo>
                <a:lnTo>
                  <a:pt x="247819" y="72097"/>
                </a:lnTo>
                <a:lnTo>
                  <a:pt x="250220" y="69412"/>
                </a:lnTo>
                <a:lnTo>
                  <a:pt x="287861" y="57429"/>
                </a:lnTo>
                <a:lnTo>
                  <a:pt x="301799" y="58698"/>
                </a:lnTo>
                <a:lnTo>
                  <a:pt x="314248" y="62507"/>
                </a:lnTo>
                <a:lnTo>
                  <a:pt x="325207" y="68856"/>
                </a:lnTo>
                <a:lnTo>
                  <a:pt x="328660" y="72097"/>
                </a:lnTo>
                <a:close/>
              </a:path>
              <a:path w="561340" h="216535">
                <a:moveTo>
                  <a:pt x="340355" y="187263"/>
                </a:moveTo>
                <a:lnTo>
                  <a:pt x="284345" y="187263"/>
                </a:lnTo>
                <a:lnTo>
                  <a:pt x="292321" y="186473"/>
                </a:lnTo>
                <a:lnTo>
                  <a:pt x="299256" y="184105"/>
                </a:lnTo>
                <a:lnTo>
                  <a:pt x="318003" y="149172"/>
                </a:lnTo>
                <a:lnTo>
                  <a:pt x="318642" y="136149"/>
                </a:lnTo>
                <a:lnTo>
                  <a:pt x="318126" y="124478"/>
                </a:lnTo>
                <a:lnTo>
                  <a:pt x="299451" y="89610"/>
                </a:lnTo>
                <a:lnTo>
                  <a:pt x="284345" y="86599"/>
                </a:lnTo>
                <a:lnTo>
                  <a:pt x="340672" y="86599"/>
                </a:lnTo>
                <a:lnTo>
                  <a:pt x="352096" y="136149"/>
                </a:lnTo>
                <a:lnTo>
                  <a:pt x="352100" y="137321"/>
                </a:lnTo>
                <a:lnTo>
                  <a:pt x="351650" y="148443"/>
                </a:lnTo>
                <a:lnTo>
                  <a:pt x="351591" y="149172"/>
                </a:lnTo>
                <a:lnTo>
                  <a:pt x="350330" y="158760"/>
                </a:lnTo>
                <a:lnTo>
                  <a:pt x="350247" y="159394"/>
                </a:lnTo>
                <a:lnTo>
                  <a:pt x="350157" y="160078"/>
                </a:lnTo>
                <a:lnTo>
                  <a:pt x="347695" y="170390"/>
                </a:lnTo>
                <a:lnTo>
                  <a:pt x="344248" y="179775"/>
                </a:lnTo>
                <a:lnTo>
                  <a:pt x="340355" y="187263"/>
                </a:lnTo>
                <a:close/>
              </a:path>
              <a:path w="561340" h="216535">
                <a:moveTo>
                  <a:pt x="287340" y="216303"/>
                </a:moveTo>
                <a:lnTo>
                  <a:pt x="250057" y="205333"/>
                </a:lnTo>
                <a:lnTo>
                  <a:pt x="242493" y="195299"/>
                </a:lnTo>
                <a:lnTo>
                  <a:pt x="334819" y="195299"/>
                </a:lnTo>
                <a:lnTo>
                  <a:pt x="296887" y="215721"/>
                </a:lnTo>
                <a:lnTo>
                  <a:pt x="287340" y="216303"/>
                </a:lnTo>
                <a:close/>
              </a:path>
              <a:path w="561340" h="216535">
                <a:moveTo>
                  <a:pt x="444391" y="216303"/>
                </a:moveTo>
                <a:lnTo>
                  <a:pt x="433416" y="215717"/>
                </a:lnTo>
                <a:lnTo>
                  <a:pt x="433625" y="215717"/>
                </a:lnTo>
                <a:lnTo>
                  <a:pt x="423336" y="213959"/>
                </a:lnTo>
                <a:lnTo>
                  <a:pt x="423504" y="213959"/>
                </a:lnTo>
                <a:lnTo>
                  <a:pt x="414382" y="211175"/>
                </a:lnTo>
                <a:lnTo>
                  <a:pt x="405714" y="207187"/>
                </a:lnTo>
                <a:lnTo>
                  <a:pt x="375877" y="171147"/>
                </a:lnTo>
                <a:lnTo>
                  <a:pt x="370749" y="137842"/>
                </a:lnTo>
                <a:lnTo>
                  <a:pt x="371211" y="127424"/>
                </a:lnTo>
                <a:lnTo>
                  <a:pt x="371270" y="126085"/>
                </a:lnTo>
                <a:lnTo>
                  <a:pt x="383698" y="86884"/>
                </a:lnTo>
                <a:lnTo>
                  <a:pt x="419730" y="59805"/>
                </a:lnTo>
                <a:lnTo>
                  <a:pt x="429472" y="57856"/>
                </a:lnTo>
                <a:lnTo>
                  <a:pt x="430237" y="57856"/>
                </a:lnTo>
                <a:lnTo>
                  <a:pt x="439182" y="57298"/>
                </a:lnTo>
                <a:lnTo>
                  <a:pt x="480129" y="71110"/>
                </a:lnTo>
                <a:lnTo>
                  <a:pt x="492518" y="86078"/>
                </a:lnTo>
                <a:lnTo>
                  <a:pt x="438922" y="86078"/>
                </a:lnTo>
                <a:lnTo>
                  <a:pt x="431873" y="86688"/>
                </a:lnTo>
                <a:lnTo>
                  <a:pt x="405248" y="117405"/>
                </a:lnTo>
                <a:lnTo>
                  <a:pt x="405193" y="117983"/>
                </a:lnTo>
                <a:lnTo>
                  <a:pt x="502352" y="117983"/>
                </a:lnTo>
                <a:lnTo>
                  <a:pt x="502734" y="126085"/>
                </a:lnTo>
                <a:lnTo>
                  <a:pt x="502797" y="146372"/>
                </a:lnTo>
                <a:lnTo>
                  <a:pt x="404282" y="146372"/>
                </a:lnTo>
                <a:lnTo>
                  <a:pt x="405055" y="154698"/>
                </a:lnTo>
                <a:lnTo>
                  <a:pt x="435819" y="185960"/>
                </a:lnTo>
                <a:lnTo>
                  <a:pt x="435225" y="185960"/>
                </a:lnTo>
                <a:lnTo>
                  <a:pt x="445303" y="186742"/>
                </a:lnTo>
                <a:lnTo>
                  <a:pt x="496416" y="186742"/>
                </a:lnTo>
                <a:lnTo>
                  <a:pt x="496416" y="205103"/>
                </a:lnTo>
                <a:lnTo>
                  <a:pt x="458455" y="215717"/>
                </a:lnTo>
                <a:lnTo>
                  <a:pt x="451667" y="216156"/>
                </a:lnTo>
                <a:lnTo>
                  <a:pt x="444391" y="216303"/>
                </a:lnTo>
                <a:close/>
              </a:path>
              <a:path w="561340" h="216535">
                <a:moveTo>
                  <a:pt x="502352" y="117983"/>
                </a:moveTo>
                <a:lnTo>
                  <a:pt x="469003" y="117983"/>
                </a:lnTo>
                <a:lnTo>
                  <a:pt x="468960" y="113903"/>
                </a:lnTo>
                <a:lnTo>
                  <a:pt x="467810" y="109041"/>
                </a:lnTo>
                <a:lnTo>
                  <a:pt x="465552" y="103398"/>
                </a:lnTo>
                <a:lnTo>
                  <a:pt x="463339" y="97755"/>
                </a:lnTo>
                <a:lnTo>
                  <a:pt x="460083" y="93457"/>
                </a:lnTo>
                <a:lnTo>
                  <a:pt x="451532" y="87554"/>
                </a:lnTo>
                <a:lnTo>
                  <a:pt x="445910" y="86078"/>
                </a:lnTo>
                <a:lnTo>
                  <a:pt x="492518" y="86078"/>
                </a:lnTo>
                <a:lnTo>
                  <a:pt x="495244" y="90961"/>
                </a:lnTo>
                <a:lnTo>
                  <a:pt x="498548" y="99174"/>
                </a:lnTo>
                <a:lnTo>
                  <a:pt x="500908" y="107988"/>
                </a:lnTo>
                <a:lnTo>
                  <a:pt x="502325" y="117405"/>
                </a:lnTo>
                <a:lnTo>
                  <a:pt x="502352" y="117983"/>
                </a:lnTo>
                <a:close/>
              </a:path>
              <a:path w="561340" h="216535">
                <a:moveTo>
                  <a:pt x="496416" y="186742"/>
                </a:moveTo>
                <a:lnTo>
                  <a:pt x="453897" y="186742"/>
                </a:lnTo>
                <a:lnTo>
                  <a:pt x="461472" y="185960"/>
                </a:lnTo>
                <a:lnTo>
                  <a:pt x="468027" y="184398"/>
                </a:lnTo>
                <a:lnTo>
                  <a:pt x="473512" y="182876"/>
                </a:lnTo>
                <a:lnTo>
                  <a:pt x="480073" y="180654"/>
                </a:lnTo>
                <a:lnTo>
                  <a:pt x="487707" y="177732"/>
                </a:lnTo>
                <a:lnTo>
                  <a:pt x="496416" y="174110"/>
                </a:lnTo>
                <a:lnTo>
                  <a:pt x="496416" y="186742"/>
                </a:lnTo>
                <a:close/>
              </a:path>
              <a:path w="561340" h="216535">
                <a:moveTo>
                  <a:pt x="561268" y="213698"/>
                </a:moveTo>
                <a:lnTo>
                  <a:pt x="528451" y="213698"/>
                </a:lnTo>
                <a:lnTo>
                  <a:pt x="528451" y="0"/>
                </a:lnTo>
                <a:lnTo>
                  <a:pt x="561268" y="0"/>
                </a:lnTo>
                <a:lnTo>
                  <a:pt x="561268" y="213698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590430" y="2745562"/>
            <a:ext cx="1387282" cy="270997"/>
          </a:xfrm>
          <a:prstGeom prst="rect">
            <a:avLst/>
          </a:prstGeom>
        </p:spPr>
      </p:pic>
      <p:sp>
        <p:nvSpPr>
          <p:cNvPr id="7" name="object 7"/>
          <p:cNvSpPr/>
          <p:nvPr/>
        </p:nvSpPr>
        <p:spPr>
          <a:xfrm>
            <a:off x="10281791" y="2739051"/>
            <a:ext cx="1034415" cy="278130"/>
          </a:xfrm>
          <a:custGeom>
            <a:avLst/>
            <a:gdLst/>
            <a:ahLst/>
            <a:cxnLst/>
            <a:rect l="l" t="t" r="r" b="b"/>
            <a:pathLst>
              <a:path w="1034415" h="278130">
                <a:moveTo>
                  <a:pt x="117071" y="213698"/>
                </a:moveTo>
                <a:lnTo>
                  <a:pt x="0" y="213698"/>
                </a:lnTo>
                <a:lnTo>
                  <a:pt x="0" y="12241"/>
                </a:lnTo>
                <a:lnTo>
                  <a:pt x="117071" y="12241"/>
                </a:lnTo>
                <a:lnTo>
                  <a:pt x="117071" y="42843"/>
                </a:lnTo>
                <a:lnTo>
                  <a:pt x="33207" y="42843"/>
                </a:lnTo>
                <a:lnTo>
                  <a:pt x="33207" y="93371"/>
                </a:lnTo>
                <a:lnTo>
                  <a:pt x="112253" y="93371"/>
                </a:lnTo>
                <a:lnTo>
                  <a:pt x="112253" y="123713"/>
                </a:lnTo>
                <a:lnTo>
                  <a:pt x="33207" y="123713"/>
                </a:lnTo>
                <a:lnTo>
                  <a:pt x="33207" y="183095"/>
                </a:lnTo>
                <a:lnTo>
                  <a:pt x="117071" y="183095"/>
                </a:lnTo>
                <a:lnTo>
                  <a:pt x="117071" y="213698"/>
                </a:lnTo>
                <a:close/>
              </a:path>
              <a:path w="1034415" h="278130">
                <a:moveTo>
                  <a:pt x="160176" y="213698"/>
                </a:moveTo>
                <a:lnTo>
                  <a:pt x="122085" y="213698"/>
                </a:lnTo>
                <a:lnTo>
                  <a:pt x="177691" y="135108"/>
                </a:lnTo>
                <a:lnTo>
                  <a:pt x="124429" y="59903"/>
                </a:lnTo>
                <a:lnTo>
                  <a:pt x="162780" y="59903"/>
                </a:lnTo>
                <a:lnTo>
                  <a:pt x="197485" y="110560"/>
                </a:lnTo>
                <a:lnTo>
                  <a:pt x="234274" y="110560"/>
                </a:lnTo>
                <a:lnTo>
                  <a:pt x="216889" y="135108"/>
                </a:lnTo>
                <a:lnTo>
                  <a:pt x="234446" y="159720"/>
                </a:lnTo>
                <a:lnTo>
                  <a:pt x="197485" y="159720"/>
                </a:lnTo>
                <a:lnTo>
                  <a:pt x="160176" y="213698"/>
                </a:lnTo>
                <a:close/>
              </a:path>
              <a:path w="1034415" h="278130">
                <a:moveTo>
                  <a:pt x="234274" y="110560"/>
                </a:moveTo>
                <a:lnTo>
                  <a:pt x="197485" y="110560"/>
                </a:lnTo>
                <a:lnTo>
                  <a:pt x="232060" y="59903"/>
                </a:lnTo>
                <a:lnTo>
                  <a:pt x="270150" y="59903"/>
                </a:lnTo>
                <a:lnTo>
                  <a:pt x="234274" y="110560"/>
                </a:lnTo>
                <a:close/>
              </a:path>
              <a:path w="1034415" h="278130">
                <a:moveTo>
                  <a:pt x="272950" y="213698"/>
                </a:moveTo>
                <a:lnTo>
                  <a:pt x="234534" y="213698"/>
                </a:lnTo>
                <a:lnTo>
                  <a:pt x="197485" y="159720"/>
                </a:lnTo>
                <a:lnTo>
                  <a:pt x="234446" y="159720"/>
                </a:lnTo>
                <a:lnTo>
                  <a:pt x="272950" y="213698"/>
                </a:lnTo>
                <a:close/>
              </a:path>
              <a:path w="1034415" h="278130">
                <a:moveTo>
                  <a:pt x="298735" y="99035"/>
                </a:moveTo>
                <a:lnTo>
                  <a:pt x="287991" y="72470"/>
                </a:lnTo>
                <a:lnTo>
                  <a:pt x="295219" y="68937"/>
                </a:lnTo>
                <a:lnTo>
                  <a:pt x="302251" y="65893"/>
                </a:lnTo>
                <a:lnTo>
                  <a:pt x="309088" y="63338"/>
                </a:lnTo>
                <a:lnTo>
                  <a:pt x="315729" y="61270"/>
                </a:lnTo>
                <a:lnTo>
                  <a:pt x="322395" y="59646"/>
                </a:lnTo>
                <a:lnTo>
                  <a:pt x="329912" y="58373"/>
                </a:lnTo>
                <a:lnTo>
                  <a:pt x="330390" y="58373"/>
                </a:lnTo>
                <a:lnTo>
                  <a:pt x="336264" y="57791"/>
                </a:lnTo>
                <a:lnTo>
                  <a:pt x="377321" y="64884"/>
                </a:lnTo>
                <a:lnTo>
                  <a:pt x="395202" y="86078"/>
                </a:lnTo>
                <a:lnTo>
                  <a:pt x="335393" y="86078"/>
                </a:lnTo>
                <a:lnTo>
                  <a:pt x="328751" y="87098"/>
                </a:lnTo>
                <a:lnTo>
                  <a:pt x="322370" y="89138"/>
                </a:lnTo>
                <a:lnTo>
                  <a:pt x="317328" y="90904"/>
                </a:lnTo>
                <a:lnTo>
                  <a:pt x="311708" y="93143"/>
                </a:lnTo>
                <a:lnTo>
                  <a:pt x="305529" y="95845"/>
                </a:lnTo>
                <a:lnTo>
                  <a:pt x="298735" y="99035"/>
                </a:lnTo>
                <a:close/>
              </a:path>
              <a:path w="1034415" h="278130">
                <a:moveTo>
                  <a:pt x="333136" y="216303"/>
                </a:moveTo>
                <a:lnTo>
                  <a:pt x="324324" y="216303"/>
                </a:lnTo>
                <a:lnTo>
                  <a:pt x="317401" y="215981"/>
                </a:lnTo>
                <a:lnTo>
                  <a:pt x="280634" y="195402"/>
                </a:lnTo>
                <a:lnTo>
                  <a:pt x="273992" y="168966"/>
                </a:lnTo>
                <a:lnTo>
                  <a:pt x="275168" y="157547"/>
                </a:lnTo>
                <a:lnTo>
                  <a:pt x="303305" y="126330"/>
                </a:lnTo>
                <a:lnTo>
                  <a:pt x="347829" y="118113"/>
                </a:lnTo>
                <a:lnTo>
                  <a:pt x="367103" y="117332"/>
                </a:lnTo>
                <a:lnTo>
                  <a:pt x="367103" y="103159"/>
                </a:lnTo>
                <a:lnTo>
                  <a:pt x="364997" y="95845"/>
                </a:lnTo>
                <a:lnTo>
                  <a:pt x="356619" y="88031"/>
                </a:lnTo>
                <a:lnTo>
                  <a:pt x="350456" y="86078"/>
                </a:lnTo>
                <a:lnTo>
                  <a:pt x="395202" y="86078"/>
                </a:lnTo>
                <a:lnTo>
                  <a:pt x="395687" y="87098"/>
                </a:lnTo>
                <a:lnTo>
                  <a:pt x="395752" y="87234"/>
                </a:lnTo>
                <a:lnTo>
                  <a:pt x="398389" y="98282"/>
                </a:lnTo>
                <a:lnTo>
                  <a:pt x="399268" y="111146"/>
                </a:lnTo>
                <a:lnTo>
                  <a:pt x="399268" y="143637"/>
                </a:lnTo>
                <a:lnTo>
                  <a:pt x="366842" y="143637"/>
                </a:lnTo>
                <a:lnTo>
                  <a:pt x="350825" y="144288"/>
                </a:lnTo>
                <a:lnTo>
                  <a:pt x="310607" y="155900"/>
                </a:lnTo>
                <a:lnTo>
                  <a:pt x="307590" y="161760"/>
                </a:lnTo>
                <a:lnTo>
                  <a:pt x="307590" y="175607"/>
                </a:lnTo>
                <a:lnTo>
                  <a:pt x="309456" y="180274"/>
                </a:lnTo>
                <a:lnTo>
                  <a:pt x="316966" y="186177"/>
                </a:lnTo>
                <a:lnTo>
                  <a:pt x="322283" y="187653"/>
                </a:lnTo>
                <a:lnTo>
                  <a:pt x="399268" y="187653"/>
                </a:lnTo>
                <a:lnTo>
                  <a:pt x="399268" y="191810"/>
                </a:lnTo>
                <a:lnTo>
                  <a:pt x="372857" y="191810"/>
                </a:lnTo>
                <a:lnTo>
                  <a:pt x="370773" y="197010"/>
                </a:lnTo>
                <a:lnTo>
                  <a:pt x="367683" y="201268"/>
                </a:lnTo>
                <a:lnTo>
                  <a:pt x="358811" y="208446"/>
                </a:lnTo>
                <a:lnTo>
                  <a:pt x="353277" y="211376"/>
                </a:lnTo>
                <a:lnTo>
                  <a:pt x="340689" y="215326"/>
                </a:lnTo>
                <a:lnTo>
                  <a:pt x="333136" y="216303"/>
                </a:lnTo>
                <a:close/>
              </a:path>
              <a:path w="1034415" h="278130">
                <a:moveTo>
                  <a:pt x="399268" y="187653"/>
                </a:moveTo>
                <a:lnTo>
                  <a:pt x="329142" y="187653"/>
                </a:lnTo>
                <a:lnTo>
                  <a:pt x="337196" y="187088"/>
                </a:lnTo>
                <a:lnTo>
                  <a:pt x="344427" y="185391"/>
                </a:lnTo>
                <a:lnTo>
                  <a:pt x="366793" y="151646"/>
                </a:lnTo>
                <a:lnTo>
                  <a:pt x="366842" y="143637"/>
                </a:lnTo>
                <a:lnTo>
                  <a:pt x="399268" y="143637"/>
                </a:lnTo>
                <a:lnTo>
                  <a:pt x="399268" y="187653"/>
                </a:lnTo>
                <a:close/>
              </a:path>
              <a:path w="1034415" h="278130">
                <a:moveTo>
                  <a:pt x="399268" y="213698"/>
                </a:moveTo>
                <a:lnTo>
                  <a:pt x="373419" y="213698"/>
                </a:lnTo>
                <a:lnTo>
                  <a:pt x="373131" y="202477"/>
                </a:lnTo>
                <a:lnTo>
                  <a:pt x="373100" y="201268"/>
                </a:lnTo>
                <a:lnTo>
                  <a:pt x="372990" y="197010"/>
                </a:lnTo>
                <a:lnTo>
                  <a:pt x="372949" y="195402"/>
                </a:lnTo>
                <a:lnTo>
                  <a:pt x="372857" y="191810"/>
                </a:lnTo>
                <a:lnTo>
                  <a:pt x="399268" y="191810"/>
                </a:lnTo>
                <a:lnTo>
                  <a:pt x="399268" y="213698"/>
                </a:lnTo>
                <a:close/>
              </a:path>
              <a:path w="1034415" h="278130">
                <a:moveTo>
                  <a:pt x="545884" y="78591"/>
                </a:moveTo>
                <a:lnTo>
                  <a:pt x="460209" y="78591"/>
                </a:lnTo>
                <a:lnTo>
                  <a:pt x="461626" y="74757"/>
                </a:lnTo>
                <a:lnTo>
                  <a:pt x="464058" y="71501"/>
                </a:lnTo>
                <a:lnTo>
                  <a:pt x="472411" y="65003"/>
                </a:lnTo>
                <a:lnTo>
                  <a:pt x="477837" y="62139"/>
                </a:lnTo>
                <a:lnTo>
                  <a:pt x="490099" y="58169"/>
                </a:lnTo>
                <a:lnTo>
                  <a:pt x="490458" y="58169"/>
                </a:lnTo>
                <a:lnTo>
                  <a:pt x="496090" y="57298"/>
                </a:lnTo>
                <a:lnTo>
                  <a:pt x="502732" y="57298"/>
                </a:lnTo>
                <a:lnTo>
                  <a:pt x="511020" y="57718"/>
                </a:lnTo>
                <a:lnTo>
                  <a:pt x="511187" y="57718"/>
                </a:lnTo>
                <a:lnTo>
                  <a:pt x="518843" y="58975"/>
                </a:lnTo>
                <a:lnTo>
                  <a:pt x="518976" y="58975"/>
                </a:lnTo>
                <a:lnTo>
                  <a:pt x="525999" y="61071"/>
                </a:lnTo>
                <a:lnTo>
                  <a:pt x="526128" y="61071"/>
                </a:lnTo>
                <a:lnTo>
                  <a:pt x="532944" y="64200"/>
                </a:lnTo>
                <a:lnTo>
                  <a:pt x="540506" y="68336"/>
                </a:lnTo>
                <a:lnTo>
                  <a:pt x="545102" y="74580"/>
                </a:lnTo>
                <a:lnTo>
                  <a:pt x="545884" y="78591"/>
                </a:lnTo>
                <a:close/>
              </a:path>
              <a:path w="1034415" h="278130">
                <a:moveTo>
                  <a:pt x="640268" y="82933"/>
                </a:moveTo>
                <a:lnTo>
                  <a:pt x="546731" y="82933"/>
                </a:lnTo>
                <a:lnTo>
                  <a:pt x="549516" y="76958"/>
                </a:lnTo>
                <a:lnTo>
                  <a:pt x="585437" y="57718"/>
                </a:lnTo>
                <a:lnTo>
                  <a:pt x="593238" y="57298"/>
                </a:lnTo>
                <a:lnTo>
                  <a:pt x="605422" y="58169"/>
                </a:lnTo>
                <a:lnTo>
                  <a:pt x="638650" y="79172"/>
                </a:lnTo>
                <a:lnTo>
                  <a:pt x="640268" y="82933"/>
                </a:lnTo>
                <a:close/>
              </a:path>
              <a:path w="1034415" h="278130">
                <a:moveTo>
                  <a:pt x="465422" y="213698"/>
                </a:moveTo>
                <a:lnTo>
                  <a:pt x="432736" y="213698"/>
                </a:lnTo>
                <a:lnTo>
                  <a:pt x="432736" y="59903"/>
                </a:lnTo>
                <a:lnTo>
                  <a:pt x="460409" y="59903"/>
                </a:lnTo>
                <a:lnTo>
                  <a:pt x="460284" y="71501"/>
                </a:lnTo>
                <a:lnTo>
                  <a:pt x="460209" y="78591"/>
                </a:lnTo>
                <a:lnTo>
                  <a:pt x="545884" y="78591"/>
                </a:lnTo>
                <a:lnTo>
                  <a:pt x="546731" y="82933"/>
                </a:lnTo>
                <a:lnTo>
                  <a:pt x="640268" y="82933"/>
                </a:lnTo>
                <a:lnTo>
                  <a:pt x="641845" y="86599"/>
                </a:lnTo>
                <a:lnTo>
                  <a:pt x="490621" y="86599"/>
                </a:lnTo>
                <a:lnTo>
                  <a:pt x="484087" y="88227"/>
                </a:lnTo>
                <a:lnTo>
                  <a:pt x="465634" y="125044"/>
                </a:lnTo>
                <a:lnTo>
                  <a:pt x="465542" y="128336"/>
                </a:lnTo>
                <a:lnTo>
                  <a:pt x="465422" y="213698"/>
                </a:lnTo>
                <a:close/>
              </a:path>
              <a:path w="1034415" h="278130">
                <a:moveTo>
                  <a:pt x="555798" y="213698"/>
                </a:moveTo>
                <a:lnTo>
                  <a:pt x="523242" y="213698"/>
                </a:lnTo>
                <a:lnTo>
                  <a:pt x="523242" y="108759"/>
                </a:lnTo>
                <a:lnTo>
                  <a:pt x="522330" y="103181"/>
                </a:lnTo>
                <a:lnTo>
                  <a:pt x="504642" y="86599"/>
                </a:lnTo>
                <a:lnTo>
                  <a:pt x="589722" y="86599"/>
                </a:lnTo>
                <a:lnTo>
                  <a:pt x="581334" y="87234"/>
                </a:lnTo>
                <a:lnTo>
                  <a:pt x="574513" y="89057"/>
                </a:lnTo>
                <a:lnTo>
                  <a:pt x="574359" y="89057"/>
                </a:lnTo>
                <a:lnTo>
                  <a:pt x="555798" y="128336"/>
                </a:lnTo>
                <a:lnTo>
                  <a:pt x="555798" y="213698"/>
                </a:lnTo>
                <a:close/>
              </a:path>
              <a:path w="1034415" h="278130">
                <a:moveTo>
                  <a:pt x="646304" y="213698"/>
                </a:moveTo>
                <a:lnTo>
                  <a:pt x="613878" y="213698"/>
                </a:lnTo>
                <a:lnTo>
                  <a:pt x="613878" y="105547"/>
                </a:lnTo>
                <a:lnTo>
                  <a:pt x="611882" y="98167"/>
                </a:lnTo>
                <a:lnTo>
                  <a:pt x="607888" y="93566"/>
                </a:lnTo>
                <a:lnTo>
                  <a:pt x="604011" y="89057"/>
                </a:lnTo>
                <a:lnTo>
                  <a:pt x="603894" y="88921"/>
                </a:lnTo>
                <a:lnTo>
                  <a:pt x="597838" y="86599"/>
                </a:lnTo>
                <a:lnTo>
                  <a:pt x="641845" y="86599"/>
                </a:lnTo>
                <a:lnTo>
                  <a:pt x="642844" y="88921"/>
                </a:lnTo>
                <a:lnTo>
                  <a:pt x="642902" y="89057"/>
                </a:lnTo>
                <a:lnTo>
                  <a:pt x="645454" y="100887"/>
                </a:lnTo>
                <a:lnTo>
                  <a:pt x="646304" y="114662"/>
                </a:lnTo>
                <a:lnTo>
                  <a:pt x="646304" y="213698"/>
                </a:lnTo>
                <a:close/>
              </a:path>
              <a:path w="1034415" h="278130">
                <a:moveTo>
                  <a:pt x="800274" y="79498"/>
                </a:moveTo>
                <a:lnTo>
                  <a:pt x="707134" y="79498"/>
                </a:lnTo>
                <a:lnTo>
                  <a:pt x="708404" y="76149"/>
                </a:lnTo>
                <a:lnTo>
                  <a:pt x="743690" y="57298"/>
                </a:lnTo>
                <a:lnTo>
                  <a:pt x="752242" y="57298"/>
                </a:lnTo>
                <a:lnTo>
                  <a:pt x="765416" y="58492"/>
                </a:lnTo>
                <a:lnTo>
                  <a:pt x="765910" y="58492"/>
                </a:lnTo>
                <a:lnTo>
                  <a:pt x="778515" y="62328"/>
                </a:lnTo>
                <a:lnTo>
                  <a:pt x="789429" y="68616"/>
                </a:lnTo>
                <a:lnTo>
                  <a:pt x="798862" y="77418"/>
                </a:lnTo>
                <a:lnTo>
                  <a:pt x="800274" y="79498"/>
                </a:lnTo>
                <a:close/>
              </a:path>
              <a:path w="1034415" h="278130">
                <a:moveTo>
                  <a:pt x="712458" y="277508"/>
                </a:moveTo>
                <a:lnTo>
                  <a:pt x="679642" y="277508"/>
                </a:lnTo>
                <a:lnTo>
                  <a:pt x="679642" y="59903"/>
                </a:lnTo>
                <a:lnTo>
                  <a:pt x="707835" y="59903"/>
                </a:lnTo>
                <a:lnTo>
                  <a:pt x="707716" y="63224"/>
                </a:lnTo>
                <a:lnTo>
                  <a:pt x="707602" y="66414"/>
                </a:lnTo>
                <a:lnTo>
                  <a:pt x="707524" y="68616"/>
                </a:lnTo>
                <a:lnTo>
                  <a:pt x="707458" y="70451"/>
                </a:lnTo>
                <a:lnTo>
                  <a:pt x="707362" y="73134"/>
                </a:lnTo>
                <a:lnTo>
                  <a:pt x="707254" y="76149"/>
                </a:lnTo>
                <a:lnTo>
                  <a:pt x="707134" y="79498"/>
                </a:lnTo>
                <a:lnTo>
                  <a:pt x="800274" y="79498"/>
                </a:lnTo>
                <a:lnTo>
                  <a:pt x="805093" y="86599"/>
                </a:lnTo>
                <a:lnTo>
                  <a:pt x="739653" y="86599"/>
                </a:lnTo>
                <a:lnTo>
                  <a:pt x="732708" y="88205"/>
                </a:lnTo>
                <a:lnTo>
                  <a:pt x="712800" y="124844"/>
                </a:lnTo>
                <a:lnTo>
                  <a:pt x="712458" y="132568"/>
                </a:lnTo>
                <a:lnTo>
                  <a:pt x="712458" y="136670"/>
                </a:lnTo>
                <a:lnTo>
                  <a:pt x="712647" y="143772"/>
                </a:lnTo>
                <a:lnTo>
                  <a:pt x="712678" y="144919"/>
                </a:lnTo>
                <a:lnTo>
                  <a:pt x="732405" y="185439"/>
                </a:lnTo>
                <a:lnTo>
                  <a:pt x="739567" y="187263"/>
                </a:lnTo>
                <a:lnTo>
                  <a:pt x="804480" y="187263"/>
                </a:lnTo>
                <a:lnTo>
                  <a:pt x="804010" y="188166"/>
                </a:lnTo>
                <a:lnTo>
                  <a:pt x="798814" y="195499"/>
                </a:lnTo>
                <a:lnTo>
                  <a:pt x="792779" y="201774"/>
                </a:lnTo>
                <a:lnTo>
                  <a:pt x="791623" y="202652"/>
                </a:lnTo>
                <a:lnTo>
                  <a:pt x="712032" y="202652"/>
                </a:lnTo>
                <a:lnTo>
                  <a:pt x="712316" y="206652"/>
                </a:lnTo>
                <a:lnTo>
                  <a:pt x="712362" y="207795"/>
                </a:lnTo>
                <a:lnTo>
                  <a:pt x="712458" y="277508"/>
                </a:lnTo>
                <a:close/>
              </a:path>
              <a:path w="1034415" h="278130">
                <a:moveTo>
                  <a:pt x="804480" y="187263"/>
                </a:moveTo>
                <a:lnTo>
                  <a:pt x="756279" y="187263"/>
                </a:lnTo>
                <a:lnTo>
                  <a:pt x="762530" y="185244"/>
                </a:lnTo>
                <a:lnTo>
                  <a:pt x="772470" y="177170"/>
                </a:lnTo>
                <a:lnTo>
                  <a:pt x="782893" y="136670"/>
                </a:lnTo>
                <a:lnTo>
                  <a:pt x="782910" y="136149"/>
                </a:lnTo>
                <a:lnTo>
                  <a:pt x="769501" y="93924"/>
                </a:lnTo>
                <a:lnTo>
                  <a:pt x="748465" y="86599"/>
                </a:lnTo>
                <a:lnTo>
                  <a:pt x="805093" y="86599"/>
                </a:lnTo>
                <a:lnTo>
                  <a:pt x="806468" y="88626"/>
                </a:lnTo>
                <a:lnTo>
                  <a:pt x="811901" y="102193"/>
                </a:lnTo>
                <a:lnTo>
                  <a:pt x="815112" y="117885"/>
                </a:lnTo>
                <a:lnTo>
                  <a:pt x="815161" y="118121"/>
                </a:lnTo>
                <a:lnTo>
                  <a:pt x="816232" y="136149"/>
                </a:lnTo>
                <a:lnTo>
                  <a:pt x="816237" y="136670"/>
                </a:lnTo>
                <a:lnTo>
                  <a:pt x="815755" y="148692"/>
                </a:lnTo>
                <a:lnTo>
                  <a:pt x="814391" y="159146"/>
                </a:lnTo>
                <a:lnTo>
                  <a:pt x="814277" y="160013"/>
                </a:lnTo>
                <a:lnTo>
                  <a:pt x="811815" y="170374"/>
                </a:lnTo>
                <a:lnTo>
                  <a:pt x="808369" y="179775"/>
                </a:lnTo>
                <a:lnTo>
                  <a:pt x="804480" y="187263"/>
                </a:lnTo>
                <a:close/>
              </a:path>
              <a:path w="1034415" h="278130">
                <a:moveTo>
                  <a:pt x="751721" y="216303"/>
                </a:moveTo>
                <a:lnTo>
                  <a:pt x="743560" y="216303"/>
                </a:lnTo>
                <a:lnTo>
                  <a:pt x="736311" y="215196"/>
                </a:lnTo>
                <a:lnTo>
                  <a:pt x="723636" y="210768"/>
                </a:lnTo>
                <a:lnTo>
                  <a:pt x="718188" y="207795"/>
                </a:lnTo>
                <a:lnTo>
                  <a:pt x="713071" y="203598"/>
                </a:lnTo>
                <a:lnTo>
                  <a:pt x="712032" y="202652"/>
                </a:lnTo>
                <a:lnTo>
                  <a:pt x="791623" y="202652"/>
                </a:lnTo>
                <a:lnTo>
                  <a:pt x="751721" y="216303"/>
                </a:lnTo>
                <a:close/>
              </a:path>
              <a:path w="1034415" h="278130">
                <a:moveTo>
                  <a:pt x="875630" y="213698"/>
                </a:moveTo>
                <a:lnTo>
                  <a:pt x="842813" y="213698"/>
                </a:lnTo>
                <a:lnTo>
                  <a:pt x="842813" y="0"/>
                </a:lnTo>
                <a:lnTo>
                  <a:pt x="875630" y="0"/>
                </a:lnTo>
                <a:lnTo>
                  <a:pt x="875630" y="213698"/>
                </a:lnTo>
                <a:close/>
              </a:path>
              <a:path w="1034415" h="278130">
                <a:moveTo>
                  <a:pt x="975838" y="216303"/>
                </a:moveTo>
                <a:lnTo>
                  <a:pt x="964862" y="215717"/>
                </a:lnTo>
                <a:lnTo>
                  <a:pt x="965072" y="215717"/>
                </a:lnTo>
                <a:lnTo>
                  <a:pt x="954782" y="213959"/>
                </a:lnTo>
                <a:lnTo>
                  <a:pt x="954950" y="213959"/>
                </a:lnTo>
                <a:lnTo>
                  <a:pt x="945829" y="211175"/>
                </a:lnTo>
                <a:lnTo>
                  <a:pt x="937161" y="207187"/>
                </a:lnTo>
                <a:lnTo>
                  <a:pt x="907323" y="171147"/>
                </a:lnTo>
                <a:lnTo>
                  <a:pt x="902196" y="137842"/>
                </a:lnTo>
                <a:lnTo>
                  <a:pt x="902657" y="127424"/>
                </a:lnTo>
                <a:lnTo>
                  <a:pt x="902716" y="126085"/>
                </a:lnTo>
                <a:lnTo>
                  <a:pt x="915145" y="86884"/>
                </a:lnTo>
                <a:lnTo>
                  <a:pt x="951176" y="59805"/>
                </a:lnTo>
                <a:lnTo>
                  <a:pt x="960919" y="57856"/>
                </a:lnTo>
                <a:lnTo>
                  <a:pt x="961683" y="57856"/>
                </a:lnTo>
                <a:lnTo>
                  <a:pt x="970629" y="57298"/>
                </a:lnTo>
                <a:lnTo>
                  <a:pt x="1011576" y="71110"/>
                </a:lnTo>
                <a:lnTo>
                  <a:pt x="1023964" y="86078"/>
                </a:lnTo>
                <a:lnTo>
                  <a:pt x="970368" y="86078"/>
                </a:lnTo>
                <a:lnTo>
                  <a:pt x="963320" y="86688"/>
                </a:lnTo>
                <a:lnTo>
                  <a:pt x="936694" y="117405"/>
                </a:lnTo>
                <a:lnTo>
                  <a:pt x="936640" y="117983"/>
                </a:lnTo>
                <a:lnTo>
                  <a:pt x="1033799" y="117983"/>
                </a:lnTo>
                <a:lnTo>
                  <a:pt x="1034180" y="126085"/>
                </a:lnTo>
                <a:lnTo>
                  <a:pt x="1034243" y="146372"/>
                </a:lnTo>
                <a:lnTo>
                  <a:pt x="935728" y="146372"/>
                </a:lnTo>
                <a:lnTo>
                  <a:pt x="936501" y="154698"/>
                </a:lnTo>
                <a:lnTo>
                  <a:pt x="967265" y="185960"/>
                </a:lnTo>
                <a:lnTo>
                  <a:pt x="966672" y="185960"/>
                </a:lnTo>
                <a:lnTo>
                  <a:pt x="976749" y="186742"/>
                </a:lnTo>
                <a:lnTo>
                  <a:pt x="1027862" y="186742"/>
                </a:lnTo>
                <a:lnTo>
                  <a:pt x="1027862" y="205103"/>
                </a:lnTo>
                <a:lnTo>
                  <a:pt x="989902" y="215717"/>
                </a:lnTo>
                <a:lnTo>
                  <a:pt x="983114" y="216156"/>
                </a:lnTo>
                <a:lnTo>
                  <a:pt x="975838" y="216303"/>
                </a:lnTo>
                <a:close/>
              </a:path>
              <a:path w="1034415" h="278130">
                <a:moveTo>
                  <a:pt x="1033799" y="117983"/>
                </a:moveTo>
                <a:lnTo>
                  <a:pt x="1000450" y="117983"/>
                </a:lnTo>
                <a:lnTo>
                  <a:pt x="1000407" y="113903"/>
                </a:lnTo>
                <a:lnTo>
                  <a:pt x="999256" y="109041"/>
                </a:lnTo>
                <a:lnTo>
                  <a:pt x="996999" y="103398"/>
                </a:lnTo>
                <a:lnTo>
                  <a:pt x="994785" y="97755"/>
                </a:lnTo>
                <a:lnTo>
                  <a:pt x="991530" y="93457"/>
                </a:lnTo>
                <a:lnTo>
                  <a:pt x="982978" y="87554"/>
                </a:lnTo>
                <a:lnTo>
                  <a:pt x="977357" y="86078"/>
                </a:lnTo>
                <a:lnTo>
                  <a:pt x="1023964" y="86078"/>
                </a:lnTo>
                <a:lnTo>
                  <a:pt x="1026690" y="90961"/>
                </a:lnTo>
                <a:lnTo>
                  <a:pt x="1029995" y="99174"/>
                </a:lnTo>
                <a:lnTo>
                  <a:pt x="1032355" y="107988"/>
                </a:lnTo>
                <a:lnTo>
                  <a:pt x="1033771" y="117405"/>
                </a:lnTo>
                <a:lnTo>
                  <a:pt x="1033799" y="117983"/>
                </a:lnTo>
                <a:close/>
              </a:path>
              <a:path w="1034415" h="278130">
                <a:moveTo>
                  <a:pt x="1027862" y="186742"/>
                </a:moveTo>
                <a:lnTo>
                  <a:pt x="985344" y="186742"/>
                </a:lnTo>
                <a:lnTo>
                  <a:pt x="992919" y="185960"/>
                </a:lnTo>
                <a:lnTo>
                  <a:pt x="999473" y="184398"/>
                </a:lnTo>
                <a:lnTo>
                  <a:pt x="1004959" y="182876"/>
                </a:lnTo>
                <a:lnTo>
                  <a:pt x="1011519" y="180654"/>
                </a:lnTo>
                <a:lnTo>
                  <a:pt x="1019153" y="177732"/>
                </a:lnTo>
                <a:lnTo>
                  <a:pt x="1027862" y="174110"/>
                </a:lnTo>
                <a:lnTo>
                  <a:pt x="1027862" y="186742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981449" y="6325551"/>
            <a:ext cx="10160" cy="26670"/>
          </a:xfrm>
          <a:custGeom>
            <a:avLst/>
            <a:gdLst/>
            <a:ahLst/>
            <a:cxnLst/>
            <a:rect l="l" t="t" r="r" b="b"/>
            <a:pathLst>
              <a:path w="10160" h="26670">
                <a:moveTo>
                  <a:pt x="9588" y="26670"/>
                </a:moveTo>
                <a:lnTo>
                  <a:pt x="0" y="26670"/>
                </a:lnTo>
                <a:lnTo>
                  <a:pt x="0" y="0"/>
                </a:lnTo>
                <a:lnTo>
                  <a:pt x="9588" y="0"/>
                </a:lnTo>
                <a:lnTo>
                  <a:pt x="9588" y="26670"/>
                </a:lnTo>
                <a:close/>
              </a:path>
            </a:pathLst>
          </a:custGeom>
          <a:solidFill>
            <a:srgbClr val="ED21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796924" y="6026149"/>
            <a:ext cx="10726420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spc="60" dirty="0">
                <a:solidFill>
                  <a:srgbClr val="333333"/>
                </a:solidFill>
                <a:latin typeface="Trebuchet MS"/>
                <a:cs typeface="Trebuchet MS"/>
              </a:rPr>
              <a:t>Autre</a:t>
            </a:r>
            <a:r>
              <a:rPr sz="2100" spc="-10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30" dirty="0">
                <a:solidFill>
                  <a:srgbClr val="333333"/>
                </a:solidFill>
                <a:latin typeface="Trebuchet MS"/>
                <a:cs typeface="Trebuchet MS"/>
              </a:rPr>
              <a:t>commun</a:t>
            </a:r>
            <a:r>
              <a:rPr sz="2100" spc="-10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étiquettes :</a:t>
            </a:r>
            <a:r>
              <a:rPr sz="2100" spc="-10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u="heavy" spc="-10" dirty="0">
                <a:solidFill>
                  <a:srgbClr val="ED2137"/>
                </a:solidFill>
                <a:uFill>
                  <a:solidFill>
                    <a:srgbClr val="ED2137"/>
                  </a:solidFill>
                </a:uFill>
                <a:latin typeface="Trebuchet MS"/>
                <a:cs typeface="Trebuchet MS"/>
                <a:hlinkClick r:id="rId4"/>
              </a:rPr>
              <a:t>https://kubernetes.io/docs/reference/labels-annotations-taints/</a:t>
            </a:r>
            <a:endParaRPr sz="21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09624" y="1552574"/>
            <a:ext cx="12211050" cy="9525"/>
          </a:xfrm>
          <a:custGeom>
            <a:avLst/>
            <a:gdLst/>
            <a:ahLst/>
            <a:cxnLst/>
            <a:rect l="l" t="t" r="r" b="b"/>
            <a:pathLst>
              <a:path w="12211050" h="9525">
                <a:moveTo>
                  <a:pt x="12211049" y="9524"/>
                </a:moveTo>
                <a:lnTo>
                  <a:pt x="0" y="9524"/>
                </a:lnTo>
                <a:lnTo>
                  <a:pt x="0" y="0"/>
                </a:lnTo>
                <a:lnTo>
                  <a:pt x="12211049" y="0"/>
                </a:lnTo>
                <a:lnTo>
                  <a:pt x="12211049" y="952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809624" y="1552574"/>
            <a:ext cx="12211050" cy="4495800"/>
            <a:chOff x="809624" y="1552574"/>
            <a:chExt cx="12211050" cy="4495800"/>
          </a:xfrm>
        </p:grpSpPr>
        <p:sp>
          <p:nvSpPr>
            <p:cNvPr id="4" name="object 4"/>
            <p:cNvSpPr/>
            <p:nvPr/>
          </p:nvSpPr>
          <p:spPr>
            <a:xfrm>
              <a:off x="809612" y="1552574"/>
              <a:ext cx="12211050" cy="4495800"/>
            </a:xfrm>
            <a:custGeom>
              <a:avLst/>
              <a:gdLst/>
              <a:ahLst/>
              <a:cxnLst/>
              <a:rect l="l" t="t" r="r" b="b"/>
              <a:pathLst>
                <a:path w="12211050" h="4495800">
                  <a:moveTo>
                    <a:pt x="12211050" y="0"/>
                  </a:moveTo>
                  <a:lnTo>
                    <a:pt x="12201525" y="0"/>
                  </a:lnTo>
                  <a:lnTo>
                    <a:pt x="12201525" y="4486275"/>
                  </a:lnTo>
                  <a:lnTo>
                    <a:pt x="0" y="4486275"/>
                  </a:lnTo>
                  <a:lnTo>
                    <a:pt x="0" y="4495800"/>
                  </a:lnTo>
                  <a:lnTo>
                    <a:pt x="12201525" y="4495800"/>
                  </a:lnTo>
                  <a:lnTo>
                    <a:pt x="12211050" y="4495800"/>
                  </a:lnTo>
                  <a:lnTo>
                    <a:pt x="12211050" y="4486275"/>
                  </a:lnTo>
                  <a:lnTo>
                    <a:pt x="12211050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09624" y="1552574"/>
              <a:ext cx="9525" cy="4495800"/>
            </a:xfrm>
            <a:custGeom>
              <a:avLst/>
              <a:gdLst/>
              <a:ahLst/>
              <a:cxnLst/>
              <a:rect l="l" t="t" r="r" b="b"/>
              <a:pathLst>
                <a:path w="9525" h="4495800">
                  <a:moveTo>
                    <a:pt x="0" y="4495799"/>
                  </a:moveTo>
                  <a:lnTo>
                    <a:pt x="0" y="0"/>
                  </a:lnTo>
                  <a:lnTo>
                    <a:pt x="9524" y="9524"/>
                  </a:lnTo>
                  <a:lnTo>
                    <a:pt x="9524" y="4486274"/>
                  </a:lnTo>
                  <a:lnTo>
                    <a:pt x="0" y="4495799"/>
                  </a:lnTo>
                  <a:close/>
                </a:path>
              </a:pathLst>
            </a:custGeom>
            <a:solidFill>
              <a:srgbClr val="ED21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35" dirty="0"/>
              <a:t>SPÉCIFIER</a:t>
            </a:r>
            <a:r>
              <a:rPr spc="-35" dirty="0"/>
              <a:t> </a:t>
            </a:r>
            <a:r>
              <a:rPr spc="-145" dirty="0"/>
              <a:t>ÉTIQUETTES</a:t>
            </a:r>
            <a:r>
              <a:rPr spc="-35" dirty="0"/>
              <a:t> </a:t>
            </a:r>
            <a:r>
              <a:rPr dirty="0"/>
              <a:t>SUR</a:t>
            </a:r>
            <a:r>
              <a:rPr spc="-35" dirty="0"/>
              <a:t> </a:t>
            </a:r>
            <a:r>
              <a:rPr spc="-55" dirty="0"/>
              <a:t>CRÉATION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body" idx="1"/>
          </p:nvPr>
        </p:nvSpPr>
        <p:spPr>
          <a:xfrm>
            <a:off x="819149" y="1326514"/>
            <a:ext cx="12192000" cy="4700646"/>
          </a:xfrm>
          <a:prstGeom prst="rect">
            <a:avLst/>
          </a:prstGeom>
        </p:spPr>
        <p:txBody>
          <a:bodyPr vert="horz" wrap="square" lIns="0" tIns="311785" rIns="0" bIns="0" rtlCol="0">
            <a:spAutoFit/>
          </a:bodyPr>
          <a:lstStyle/>
          <a:p>
            <a:pPr marL="142875">
              <a:lnSpc>
                <a:spcPts val="1925"/>
              </a:lnSpc>
              <a:spcBef>
                <a:spcPts val="100"/>
              </a:spcBef>
            </a:pPr>
            <a:r>
              <a:rPr sz="1650" u="none" spc="390" dirty="0">
                <a:solidFill>
                  <a:srgbClr val="999999"/>
                </a:solidFill>
                <a:latin typeface="Tahoma"/>
                <a:cs typeface="Tahoma"/>
              </a:rPr>
              <a:t>-- </a:t>
            </a:r>
            <a:r>
              <a:rPr sz="1650" u="none" spc="340" dirty="0">
                <a:solidFill>
                  <a:srgbClr val="999999"/>
                </a:solidFill>
                <a:latin typeface="Tahoma"/>
                <a:cs typeface="Tahoma"/>
              </a:rPr>
              <a:t>-</a:t>
            </a:r>
            <a:endParaRPr sz="1650" dirty="0">
              <a:latin typeface="Tahoma"/>
              <a:cs typeface="Tahoma"/>
            </a:endParaRPr>
          </a:p>
          <a:p>
            <a:pPr marL="142875" marR="10274935">
              <a:lnSpc>
                <a:spcPts val="1880"/>
              </a:lnSpc>
              <a:spcBef>
                <a:spcPts val="90"/>
              </a:spcBef>
            </a:pPr>
            <a:r>
              <a:rPr sz="1650" u="none" spc="245" dirty="0">
                <a:solidFill>
                  <a:srgbClr val="0077AA"/>
                </a:solidFill>
                <a:latin typeface="Tahoma"/>
                <a:cs typeface="Tahoma"/>
              </a:rPr>
              <a:t>apiVersion </a:t>
            </a:r>
            <a:r>
              <a:rPr sz="1650" u="none" spc="245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u="none" dirty="0">
                <a:solidFill>
                  <a:srgbClr val="999999"/>
                </a:solidFill>
                <a:latin typeface="Tahoma"/>
                <a:cs typeface="Tahoma"/>
              </a:rPr>
              <a:t>  </a:t>
            </a:r>
            <a:r>
              <a:rPr sz="1650" u="none" spc="100" dirty="0">
                <a:solidFill>
                  <a:srgbClr val="000000"/>
                </a:solidFill>
                <a:latin typeface="Tahoma"/>
                <a:cs typeface="Tahoma"/>
              </a:rPr>
              <a:t>v1 </a:t>
            </a:r>
            <a:r>
              <a:rPr sz="1650" u="none" spc="260" dirty="0">
                <a:solidFill>
                  <a:srgbClr val="0077AA"/>
                </a:solidFill>
                <a:latin typeface="Tahoma"/>
                <a:cs typeface="Tahoma"/>
              </a:rPr>
              <a:t>type </a:t>
            </a:r>
            <a:r>
              <a:rPr sz="1650" u="none" spc="260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u="none" spc="484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650" u="none" spc="155" dirty="0">
                <a:solidFill>
                  <a:srgbClr val="0077AA"/>
                </a:solidFill>
                <a:latin typeface="Tahoma"/>
                <a:cs typeface="Tahoma"/>
              </a:rPr>
              <a:t>Métadonnées </a:t>
            </a:r>
            <a:r>
              <a:rPr sz="1650" u="none" spc="55" dirty="0">
                <a:solidFill>
                  <a:srgbClr val="000000"/>
                </a:solidFill>
                <a:latin typeface="Tahoma"/>
                <a:cs typeface="Tahoma"/>
              </a:rPr>
              <a:t>du pod </a:t>
            </a:r>
            <a:r>
              <a:rPr sz="1650" u="none" spc="155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endParaRPr sz="1650" dirty="0">
              <a:latin typeface="Tahoma"/>
              <a:cs typeface="Tahoma"/>
            </a:endParaRPr>
          </a:p>
          <a:p>
            <a:pPr marL="394970">
              <a:lnSpc>
                <a:spcPts val="1764"/>
              </a:lnSpc>
            </a:pPr>
            <a:r>
              <a:rPr sz="1650" u="none" spc="60" dirty="0">
                <a:solidFill>
                  <a:srgbClr val="0077AA"/>
                </a:solidFill>
                <a:latin typeface="Tahoma"/>
                <a:cs typeface="Tahoma"/>
              </a:rPr>
              <a:t>nom </a:t>
            </a:r>
            <a:r>
              <a:rPr sz="1650" u="none" spc="60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u="none" spc="-10" dirty="0">
                <a:solidFill>
                  <a:srgbClr val="999999"/>
                </a:solidFill>
                <a:latin typeface="Tahoma"/>
                <a:cs typeface="Tahoma"/>
              </a:rPr>
              <a:t>  </a:t>
            </a:r>
            <a:r>
              <a:rPr sz="1650" u="none" spc="225" dirty="0">
                <a:solidFill>
                  <a:srgbClr val="000000"/>
                </a:solidFill>
                <a:latin typeface="Tahoma"/>
                <a:cs typeface="Tahoma"/>
              </a:rPr>
              <a:t>k8s </a:t>
            </a:r>
            <a:r>
              <a:rPr sz="1650" u="none" spc="225" dirty="0">
                <a:solidFill>
                  <a:srgbClr val="999999"/>
                </a:solidFill>
                <a:latin typeface="Tahoma"/>
                <a:cs typeface="Tahoma"/>
              </a:rPr>
              <a:t>- </a:t>
            </a:r>
            <a:r>
              <a:rPr sz="1650" u="none" spc="275" dirty="0">
                <a:solidFill>
                  <a:srgbClr val="000000"/>
                </a:solidFill>
                <a:latin typeface="Tahoma"/>
                <a:cs typeface="Tahoma"/>
              </a:rPr>
              <a:t>règne</a:t>
            </a:r>
            <a:endParaRPr sz="1650" dirty="0">
              <a:latin typeface="Tahoma"/>
              <a:cs typeface="Tahoma"/>
            </a:endParaRPr>
          </a:p>
          <a:p>
            <a:pPr marL="647065" marR="7372984" indent="-252729">
              <a:lnSpc>
                <a:spcPts val="1880"/>
              </a:lnSpc>
              <a:spcBef>
                <a:spcPts val="95"/>
              </a:spcBef>
            </a:pPr>
            <a:r>
              <a:rPr sz="1650" u="none" spc="305" dirty="0">
                <a:solidFill>
                  <a:srgbClr val="0077AA"/>
                </a:solidFill>
                <a:latin typeface="Tahoma"/>
                <a:cs typeface="Tahoma"/>
              </a:rPr>
              <a:t>étiquettes </a:t>
            </a:r>
            <a:r>
              <a:rPr sz="1650" u="none" spc="305" dirty="0">
                <a:solidFill>
                  <a:srgbClr val="999999"/>
                </a:solidFill>
                <a:latin typeface="Tahoma"/>
                <a:cs typeface="Tahoma"/>
              </a:rPr>
              <a:t>: </a:t>
            </a:r>
            <a:r>
              <a:rPr sz="1650" u="none" spc="190" dirty="0">
                <a:solidFill>
                  <a:srgbClr val="0077AA"/>
                </a:solidFill>
                <a:latin typeface="Tahoma"/>
                <a:cs typeface="Tahoma"/>
              </a:rPr>
              <a:t>app.kubernetes.io/component </a:t>
            </a:r>
            <a:r>
              <a:rPr sz="1650" u="none" spc="190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u="none" spc="25" dirty="0">
                <a:solidFill>
                  <a:srgbClr val="999999"/>
                </a:solidFill>
                <a:latin typeface="Tahoma"/>
                <a:cs typeface="Tahoma"/>
              </a:rPr>
              <a:t>  </a:t>
            </a:r>
            <a:r>
              <a:rPr sz="1650" u="none" spc="245" dirty="0">
                <a:solidFill>
                  <a:srgbClr val="000000"/>
                </a:solidFill>
                <a:latin typeface="Tahoma"/>
                <a:cs typeface="Tahoma"/>
              </a:rPr>
              <a:t>laboratoires</a:t>
            </a:r>
            <a:endParaRPr sz="1650" dirty="0">
              <a:latin typeface="Tahoma"/>
              <a:cs typeface="Tahoma"/>
            </a:endParaRPr>
          </a:p>
          <a:p>
            <a:pPr marL="647065">
              <a:lnSpc>
                <a:spcPts val="1770"/>
              </a:lnSpc>
            </a:pPr>
            <a:r>
              <a:rPr sz="1650" u="none" spc="215" dirty="0">
                <a:solidFill>
                  <a:srgbClr val="0077AA"/>
                </a:solidFill>
                <a:latin typeface="Tahoma"/>
                <a:cs typeface="Tahoma"/>
              </a:rPr>
              <a:t>nodevops.io/mon-étiquette </a:t>
            </a:r>
            <a:r>
              <a:rPr sz="1650" u="none" spc="220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u="none" spc="220" dirty="0">
                <a:solidFill>
                  <a:srgbClr val="0077AA"/>
                </a:solidFill>
                <a:latin typeface="Tahoma"/>
                <a:cs typeface="Tahoma"/>
              </a:rPr>
              <a:t>​</a:t>
            </a:r>
            <a:r>
              <a:rPr sz="1650" u="none" spc="10" dirty="0">
                <a:solidFill>
                  <a:srgbClr val="999999"/>
                </a:solidFill>
                <a:latin typeface="Tahoma"/>
                <a:cs typeface="Tahoma"/>
              </a:rPr>
              <a:t>  </a:t>
            </a:r>
            <a:r>
              <a:rPr lang="fr" sz="1650" u="none" spc="245" dirty="0" err="1">
                <a:solidFill>
                  <a:srgbClr val="000000"/>
                </a:solidFill>
                <a:latin typeface="Tahoma"/>
                <a:cs typeface="Tahoma"/>
              </a:rPr>
              <a:t>bitbox </a:t>
            </a:r>
            <a:r>
              <a:rPr sz="1650" u="none" spc="245" dirty="0">
                <a:solidFill>
                  <a:srgbClr val="999999"/>
                </a:solidFill>
                <a:latin typeface="Tahoma"/>
                <a:cs typeface="Tahoma"/>
              </a:rPr>
              <a:t>- </a:t>
            </a:r>
            <a:r>
              <a:rPr sz="1650" u="none" spc="275" dirty="0" err="1">
                <a:solidFill>
                  <a:srgbClr val="000000"/>
                </a:solidFill>
                <a:latin typeface="Tahoma"/>
                <a:cs typeface="Tahoma"/>
              </a:rPr>
              <a:t>rulez</a:t>
            </a:r>
            <a:endParaRPr sz="1650" dirty="0">
              <a:latin typeface="Tahoma"/>
              <a:cs typeface="Tahoma"/>
            </a:endParaRPr>
          </a:p>
          <a:p>
            <a:pPr marL="142875" marR="9265285" indent="504190">
              <a:lnSpc>
                <a:spcPts val="1880"/>
              </a:lnSpc>
              <a:spcBef>
                <a:spcPts val="95"/>
              </a:spcBef>
            </a:pPr>
            <a:r>
              <a:rPr sz="1650" u="none" spc="165" dirty="0">
                <a:solidFill>
                  <a:srgbClr val="0077AA"/>
                </a:solidFill>
                <a:latin typeface="Tahoma"/>
                <a:cs typeface="Tahoma"/>
              </a:rPr>
              <a:t>application </a:t>
            </a:r>
            <a:r>
              <a:rPr sz="1650" u="none" spc="165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u="none" spc="-5" dirty="0">
                <a:solidFill>
                  <a:srgbClr val="999999"/>
                </a:solidFill>
                <a:latin typeface="Tahoma"/>
                <a:cs typeface="Tahoma"/>
              </a:rPr>
              <a:t>  </a:t>
            </a:r>
            <a:r>
              <a:rPr sz="1650" u="none" spc="204" dirty="0">
                <a:solidFill>
                  <a:srgbClr val="0077AA"/>
                </a:solidFill>
                <a:latin typeface="Tahoma"/>
                <a:cs typeface="Tahoma"/>
              </a:rPr>
              <a:t>spécification </a:t>
            </a:r>
            <a:r>
              <a:rPr sz="1650" u="none" spc="340" dirty="0">
                <a:solidFill>
                  <a:srgbClr val="999999"/>
                </a:solidFill>
                <a:latin typeface="Tahoma"/>
                <a:cs typeface="Tahoma"/>
              </a:rPr>
              <a:t>de </a:t>
            </a:r>
            <a:r>
              <a:rPr sz="1650" u="none" spc="100" dirty="0">
                <a:solidFill>
                  <a:srgbClr val="000000"/>
                </a:solidFill>
                <a:latin typeface="Tahoma"/>
                <a:cs typeface="Tahoma"/>
              </a:rPr>
              <a:t>la passerelle </a:t>
            </a:r>
            <a:r>
              <a:rPr sz="1650" u="none" spc="340" dirty="0">
                <a:solidFill>
                  <a:srgbClr val="000000"/>
                </a:solidFill>
                <a:latin typeface="Tahoma"/>
                <a:cs typeface="Tahoma"/>
              </a:rPr>
              <a:t>shell </a:t>
            </a:r>
            <a:r>
              <a:rPr sz="1650" u="none" spc="204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endParaRPr sz="1650" dirty="0">
              <a:latin typeface="Tahoma"/>
              <a:cs typeface="Tahoma"/>
            </a:endParaRPr>
          </a:p>
          <a:p>
            <a:pPr marL="394970">
              <a:lnSpc>
                <a:spcPts val="1770"/>
              </a:lnSpc>
            </a:pPr>
            <a:r>
              <a:rPr sz="1650" u="none" spc="245" dirty="0">
                <a:solidFill>
                  <a:srgbClr val="0077AA"/>
                </a:solidFill>
                <a:latin typeface="Tahoma"/>
                <a:cs typeface="Tahoma"/>
              </a:rPr>
              <a:t>conteneurs </a:t>
            </a:r>
            <a:r>
              <a:rPr sz="1650" u="none" spc="245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endParaRPr sz="1650" dirty="0">
              <a:latin typeface="Tahoma"/>
              <a:cs typeface="Tahoma"/>
            </a:endParaRPr>
          </a:p>
          <a:p>
            <a:pPr marL="897890" indent="-250825">
              <a:lnSpc>
                <a:spcPts val="1875"/>
              </a:lnSpc>
              <a:buClr>
                <a:srgbClr val="999999"/>
              </a:buClr>
              <a:buChar char="-"/>
              <a:tabLst>
                <a:tab pos="897890" algn="l"/>
              </a:tabLst>
            </a:pPr>
            <a:r>
              <a:rPr sz="1650" u="none" spc="60" dirty="0">
                <a:solidFill>
                  <a:srgbClr val="0077AA"/>
                </a:solidFill>
                <a:latin typeface="Tahoma"/>
                <a:cs typeface="Tahoma"/>
              </a:rPr>
              <a:t>nom </a:t>
            </a:r>
            <a:r>
              <a:rPr sz="1650" u="none" spc="60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u="none" spc="490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650" u="none" spc="295" dirty="0">
                <a:solidFill>
                  <a:srgbClr val="000000"/>
                </a:solidFill>
                <a:latin typeface="Tahoma"/>
                <a:cs typeface="Tahoma"/>
              </a:rPr>
              <a:t>Shelly</a:t>
            </a:r>
            <a:endParaRPr sz="1650" dirty="0">
              <a:latin typeface="Tahoma"/>
              <a:cs typeface="Tahoma"/>
            </a:endParaRPr>
          </a:p>
          <a:p>
            <a:pPr marL="899794" marR="8382000">
              <a:lnSpc>
                <a:spcPts val="1880"/>
              </a:lnSpc>
              <a:spcBef>
                <a:spcPts val="90"/>
              </a:spcBef>
            </a:pPr>
            <a:r>
              <a:rPr sz="1650" u="none" spc="155" dirty="0">
                <a:solidFill>
                  <a:srgbClr val="0077AA"/>
                </a:solidFill>
                <a:latin typeface="Tahoma"/>
                <a:cs typeface="Tahoma"/>
              </a:rPr>
              <a:t>image </a:t>
            </a:r>
            <a:r>
              <a:rPr sz="1650" u="none" spc="155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u="none" dirty="0">
                <a:solidFill>
                  <a:srgbClr val="999999"/>
                </a:solidFill>
                <a:latin typeface="Tahoma"/>
                <a:cs typeface="Tahoma"/>
              </a:rPr>
              <a:t>  </a:t>
            </a:r>
            <a:r>
              <a:rPr sz="1650" u="none" spc="200" dirty="0">
                <a:solidFill>
                  <a:srgbClr val="000000"/>
                </a:solidFill>
                <a:latin typeface="Tahoma"/>
                <a:cs typeface="Tahoma"/>
              </a:rPr>
              <a:t>debian </a:t>
            </a:r>
            <a:r>
              <a:rPr sz="1650" u="none" spc="200" dirty="0">
                <a:solidFill>
                  <a:srgbClr val="999999"/>
                </a:solidFill>
                <a:latin typeface="Tahoma"/>
                <a:cs typeface="Tahoma"/>
              </a:rPr>
              <a:t>: </a:t>
            </a:r>
            <a:r>
              <a:rPr sz="1650" u="none" spc="200" dirty="0">
                <a:solidFill>
                  <a:srgbClr val="000000"/>
                </a:solidFill>
                <a:latin typeface="Tahoma"/>
                <a:cs typeface="Tahoma"/>
              </a:rPr>
              <a:t>11 </a:t>
            </a:r>
            <a:r>
              <a:rPr sz="1650" u="none" spc="200" dirty="0">
                <a:solidFill>
                  <a:srgbClr val="999999"/>
                </a:solidFill>
                <a:latin typeface="Tahoma"/>
                <a:cs typeface="Tahoma"/>
              </a:rPr>
              <a:t>- </a:t>
            </a:r>
            <a:r>
              <a:rPr sz="1650" u="none" spc="250" dirty="0">
                <a:solidFill>
                  <a:srgbClr val="000000"/>
                </a:solidFill>
                <a:latin typeface="Tahoma"/>
                <a:cs typeface="Tahoma"/>
              </a:rPr>
              <a:t>slim </a:t>
            </a:r>
            <a:r>
              <a:rPr sz="1650" u="none" spc="254" dirty="0">
                <a:solidFill>
                  <a:srgbClr val="0077AA"/>
                </a:solidFill>
                <a:latin typeface="Tahoma"/>
                <a:cs typeface="Tahoma"/>
              </a:rPr>
              <a:t>imagePullPolicy </a:t>
            </a:r>
            <a:r>
              <a:rPr sz="1650" u="none" spc="254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u="none" spc="470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650" u="none" spc="140" dirty="0">
                <a:solidFill>
                  <a:srgbClr val="000000"/>
                </a:solidFill>
                <a:latin typeface="Tahoma"/>
                <a:cs typeface="Tahoma"/>
              </a:rPr>
              <a:t>Toujours </a:t>
            </a:r>
            <a:r>
              <a:rPr sz="1650" u="none" spc="-10" dirty="0">
                <a:solidFill>
                  <a:srgbClr val="0077AA"/>
                </a:solidFill>
                <a:latin typeface="Tahoma"/>
                <a:cs typeface="Tahoma"/>
              </a:rPr>
              <a:t>commander </a:t>
            </a:r>
            <a:r>
              <a:rPr sz="1650" u="none" spc="-10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endParaRPr sz="1650" dirty="0">
              <a:latin typeface="Tahoma"/>
              <a:cs typeface="Tahoma"/>
            </a:endParaRPr>
          </a:p>
          <a:p>
            <a:pPr marL="1402715" lvl="1" indent="-250825">
              <a:lnSpc>
                <a:spcPts val="1764"/>
              </a:lnSpc>
              <a:buClr>
                <a:srgbClr val="999999"/>
              </a:buClr>
              <a:buChar char="-"/>
              <a:tabLst>
                <a:tab pos="1402715" algn="l"/>
              </a:tabLst>
            </a:pPr>
            <a:r>
              <a:rPr sz="1650" spc="185" dirty="0">
                <a:solidFill>
                  <a:srgbClr val="669900"/>
                </a:solidFill>
                <a:latin typeface="Tahoma"/>
                <a:cs typeface="Tahoma"/>
              </a:rPr>
              <a:t>"frapper"</a:t>
            </a:r>
            <a:endParaRPr sz="1650" dirty="0">
              <a:latin typeface="Tahoma"/>
              <a:cs typeface="Tahoma"/>
            </a:endParaRPr>
          </a:p>
          <a:p>
            <a:pPr marL="1151890">
              <a:lnSpc>
                <a:spcPts val="1875"/>
              </a:lnSpc>
            </a:pPr>
            <a:r>
              <a:rPr sz="1650" u="none" spc="390" dirty="0">
                <a:solidFill>
                  <a:srgbClr val="999999"/>
                </a:solidFill>
                <a:latin typeface="Tahoma"/>
                <a:cs typeface="Tahoma"/>
              </a:rPr>
              <a:t>-</a:t>
            </a:r>
            <a:r>
              <a:rPr sz="1650" u="none" spc="470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650" u="none" spc="295" dirty="0">
                <a:solidFill>
                  <a:srgbClr val="669900"/>
                </a:solidFill>
                <a:latin typeface="Tahoma"/>
                <a:cs typeface="Tahoma"/>
              </a:rPr>
              <a:t>"- </a:t>
            </a:r>
            <a:r>
              <a:rPr sz="1650" u="none" spc="305" dirty="0">
                <a:solidFill>
                  <a:srgbClr val="669900"/>
                </a:solidFill>
                <a:latin typeface="Tahoma"/>
                <a:cs typeface="Tahoma"/>
              </a:rPr>
              <a:t>c"</a:t>
            </a:r>
            <a:endParaRPr sz="1650" dirty="0">
              <a:latin typeface="Tahoma"/>
              <a:cs typeface="Tahoma"/>
            </a:endParaRPr>
          </a:p>
          <a:p>
            <a:pPr marL="1402715" lvl="1" indent="-250825">
              <a:lnSpc>
                <a:spcPts val="1930"/>
              </a:lnSpc>
              <a:buClr>
                <a:srgbClr val="999999"/>
              </a:buClr>
              <a:buChar char="-"/>
              <a:tabLst>
                <a:tab pos="1402715" algn="l"/>
              </a:tabLst>
            </a:pPr>
            <a:r>
              <a:rPr sz="1650" spc="254" dirty="0">
                <a:solidFill>
                  <a:srgbClr val="669900"/>
                </a:solidFill>
                <a:latin typeface="Tahoma"/>
                <a:cs typeface="Tahoma"/>
              </a:rPr>
              <a:t>"dormir</a:t>
            </a:r>
            <a:r>
              <a:rPr sz="1650" spc="480" dirty="0">
                <a:solidFill>
                  <a:srgbClr val="669900"/>
                </a:solidFill>
                <a:latin typeface="Tahoma"/>
                <a:cs typeface="Tahoma"/>
              </a:rPr>
              <a:t> </a:t>
            </a:r>
            <a:r>
              <a:rPr sz="1650" spc="365" dirty="0">
                <a:solidFill>
                  <a:srgbClr val="669900"/>
                </a:solidFill>
                <a:latin typeface="Tahoma"/>
                <a:cs typeface="Tahoma"/>
              </a:rPr>
              <a:t>infini"</a:t>
            </a:r>
            <a:endParaRPr sz="1650" dirty="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LE</a:t>
            </a:r>
            <a:r>
              <a:rPr spc="-90" dirty="0"/>
              <a:t> </a:t>
            </a:r>
            <a:r>
              <a:rPr lang="fr-FR" spc="-65" dirty="0"/>
              <a:t>Container</a:t>
            </a:r>
            <a:r>
              <a:rPr spc="-85" dirty="0"/>
              <a:t> </a:t>
            </a:r>
            <a:r>
              <a:rPr spc="114" dirty="0"/>
              <a:t>/</a:t>
            </a:r>
            <a:r>
              <a:rPr spc="-85" dirty="0"/>
              <a:t> </a:t>
            </a:r>
            <a:r>
              <a:rPr spc="-90" dirty="0"/>
              <a:t>DOCKER</a:t>
            </a:r>
            <a:r>
              <a:rPr spc="-85" dirty="0"/>
              <a:t> </a:t>
            </a:r>
            <a:r>
              <a:rPr spc="-25" dirty="0"/>
              <a:t>CHEMIN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00324" y="1676400"/>
            <a:ext cx="8029574" cy="4114799"/>
          </a:xfrm>
          <a:prstGeom prst="rect">
            <a:avLst/>
          </a:prstGeom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09624" y="2371724"/>
            <a:ext cx="12211050" cy="9525"/>
          </a:xfrm>
          <a:custGeom>
            <a:avLst/>
            <a:gdLst/>
            <a:ahLst/>
            <a:cxnLst/>
            <a:rect l="l" t="t" r="r" b="b"/>
            <a:pathLst>
              <a:path w="12211050" h="9525">
                <a:moveTo>
                  <a:pt x="12211049" y="9524"/>
                </a:moveTo>
                <a:lnTo>
                  <a:pt x="0" y="9524"/>
                </a:lnTo>
                <a:lnTo>
                  <a:pt x="0" y="0"/>
                </a:lnTo>
                <a:lnTo>
                  <a:pt x="12211049" y="0"/>
                </a:lnTo>
                <a:lnTo>
                  <a:pt x="12211049" y="952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809624" y="2371724"/>
            <a:ext cx="12211050" cy="447675"/>
            <a:chOff x="809624" y="2371724"/>
            <a:chExt cx="12211050" cy="447675"/>
          </a:xfrm>
        </p:grpSpPr>
        <p:sp>
          <p:nvSpPr>
            <p:cNvPr id="4" name="object 4"/>
            <p:cNvSpPr/>
            <p:nvPr/>
          </p:nvSpPr>
          <p:spPr>
            <a:xfrm>
              <a:off x="809612" y="2371724"/>
              <a:ext cx="12211050" cy="447675"/>
            </a:xfrm>
            <a:custGeom>
              <a:avLst/>
              <a:gdLst/>
              <a:ahLst/>
              <a:cxnLst/>
              <a:rect l="l" t="t" r="r" b="b"/>
              <a:pathLst>
                <a:path w="12211050" h="447675">
                  <a:moveTo>
                    <a:pt x="12211050" y="0"/>
                  </a:moveTo>
                  <a:lnTo>
                    <a:pt x="12201525" y="0"/>
                  </a:lnTo>
                  <a:lnTo>
                    <a:pt x="12201525" y="438150"/>
                  </a:lnTo>
                  <a:lnTo>
                    <a:pt x="0" y="438150"/>
                  </a:lnTo>
                  <a:lnTo>
                    <a:pt x="0" y="447675"/>
                  </a:lnTo>
                  <a:lnTo>
                    <a:pt x="12201525" y="447675"/>
                  </a:lnTo>
                  <a:lnTo>
                    <a:pt x="12211050" y="447675"/>
                  </a:lnTo>
                  <a:lnTo>
                    <a:pt x="12211050" y="438150"/>
                  </a:lnTo>
                  <a:lnTo>
                    <a:pt x="12211050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09624" y="2371724"/>
              <a:ext cx="9525" cy="447675"/>
            </a:xfrm>
            <a:custGeom>
              <a:avLst/>
              <a:gdLst/>
              <a:ahLst/>
              <a:cxnLst/>
              <a:rect l="l" t="t" r="r" b="b"/>
              <a:pathLst>
                <a:path w="9525" h="447675">
                  <a:moveTo>
                    <a:pt x="0" y="447674"/>
                  </a:moveTo>
                  <a:lnTo>
                    <a:pt x="0" y="0"/>
                  </a:lnTo>
                  <a:lnTo>
                    <a:pt x="9524" y="9524"/>
                  </a:lnTo>
                  <a:lnTo>
                    <a:pt x="9524" y="438149"/>
                  </a:lnTo>
                  <a:lnTo>
                    <a:pt x="0" y="447674"/>
                  </a:lnTo>
                  <a:close/>
                </a:path>
              </a:pathLst>
            </a:custGeom>
            <a:solidFill>
              <a:srgbClr val="ED21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/>
          <p:nvPr/>
        </p:nvSpPr>
        <p:spPr>
          <a:xfrm>
            <a:off x="809624" y="3638549"/>
            <a:ext cx="12211050" cy="9525"/>
          </a:xfrm>
          <a:custGeom>
            <a:avLst/>
            <a:gdLst/>
            <a:ahLst/>
            <a:cxnLst/>
            <a:rect l="l" t="t" r="r" b="b"/>
            <a:pathLst>
              <a:path w="12211050" h="9525">
                <a:moveTo>
                  <a:pt x="12211049" y="9524"/>
                </a:moveTo>
                <a:lnTo>
                  <a:pt x="0" y="9524"/>
                </a:lnTo>
                <a:lnTo>
                  <a:pt x="0" y="0"/>
                </a:lnTo>
                <a:lnTo>
                  <a:pt x="12211049" y="0"/>
                </a:lnTo>
                <a:lnTo>
                  <a:pt x="12211049" y="952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" name="object 7"/>
          <p:cNvGrpSpPr/>
          <p:nvPr/>
        </p:nvGrpSpPr>
        <p:grpSpPr>
          <a:xfrm>
            <a:off x="809624" y="3638549"/>
            <a:ext cx="12211050" cy="447675"/>
            <a:chOff x="809624" y="3638549"/>
            <a:chExt cx="12211050" cy="447675"/>
          </a:xfrm>
        </p:grpSpPr>
        <p:sp>
          <p:nvSpPr>
            <p:cNvPr id="8" name="object 8"/>
            <p:cNvSpPr/>
            <p:nvPr/>
          </p:nvSpPr>
          <p:spPr>
            <a:xfrm>
              <a:off x="809612" y="3638549"/>
              <a:ext cx="12211050" cy="447675"/>
            </a:xfrm>
            <a:custGeom>
              <a:avLst/>
              <a:gdLst/>
              <a:ahLst/>
              <a:cxnLst/>
              <a:rect l="l" t="t" r="r" b="b"/>
              <a:pathLst>
                <a:path w="12211050" h="447675">
                  <a:moveTo>
                    <a:pt x="12211050" y="0"/>
                  </a:moveTo>
                  <a:lnTo>
                    <a:pt x="12201525" y="0"/>
                  </a:lnTo>
                  <a:lnTo>
                    <a:pt x="12201525" y="438150"/>
                  </a:lnTo>
                  <a:lnTo>
                    <a:pt x="0" y="438150"/>
                  </a:lnTo>
                  <a:lnTo>
                    <a:pt x="0" y="447675"/>
                  </a:lnTo>
                  <a:lnTo>
                    <a:pt x="12201525" y="447675"/>
                  </a:lnTo>
                  <a:lnTo>
                    <a:pt x="12211050" y="447675"/>
                  </a:lnTo>
                  <a:lnTo>
                    <a:pt x="12211050" y="438150"/>
                  </a:lnTo>
                  <a:lnTo>
                    <a:pt x="12211050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809624" y="3638549"/>
              <a:ext cx="9525" cy="447675"/>
            </a:xfrm>
            <a:custGeom>
              <a:avLst/>
              <a:gdLst/>
              <a:ahLst/>
              <a:cxnLst/>
              <a:rect l="l" t="t" r="r" b="b"/>
              <a:pathLst>
                <a:path w="9525" h="447675">
                  <a:moveTo>
                    <a:pt x="0" y="447674"/>
                  </a:moveTo>
                  <a:lnTo>
                    <a:pt x="0" y="0"/>
                  </a:lnTo>
                  <a:lnTo>
                    <a:pt x="9524" y="9524"/>
                  </a:lnTo>
                  <a:lnTo>
                    <a:pt x="9524" y="438149"/>
                  </a:lnTo>
                  <a:lnTo>
                    <a:pt x="0" y="447674"/>
                  </a:lnTo>
                  <a:close/>
                </a:path>
              </a:pathLst>
            </a:custGeom>
            <a:solidFill>
              <a:srgbClr val="ED21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/>
          <p:nvPr/>
        </p:nvSpPr>
        <p:spPr>
          <a:xfrm>
            <a:off x="809624" y="4905374"/>
            <a:ext cx="12211050" cy="9525"/>
          </a:xfrm>
          <a:custGeom>
            <a:avLst/>
            <a:gdLst/>
            <a:ahLst/>
            <a:cxnLst/>
            <a:rect l="l" t="t" r="r" b="b"/>
            <a:pathLst>
              <a:path w="12211050" h="9525">
                <a:moveTo>
                  <a:pt x="12211049" y="9524"/>
                </a:moveTo>
                <a:lnTo>
                  <a:pt x="0" y="9524"/>
                </a:lnTo>
                <a:lnTo>
                  <a:pt x="0" y="0"/>
                </a:lnTo>
                <a:lnTo>
                  <a:pt x="12211049" y="0"/>
                </a:lnTo>
                <a:lnTo>
                  <a:pt x="12211049" y="952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1" name="object 11"/>
          <p:cNvGrpSpPr/>
          <p:nvPr/>
        </p:nvGrpSpPr>
        <p:grpSpPr>
          <a:xfrm>
            <a:off x="809624" y="4905374"/>
            <a:ext cx="12211050" cy="447675"/>
            <a:chOff x="809624" y="4905374"/>
            <a:chExt cx="12211050" cy="447675"/>
          </a:xfrm>
        </p:grpSpPr>
        <p:sp>
          <p:nvSpPr>
            <p:cNvPr id="12" name="object 12"/>
            <p:cNvSpPr/>
            <p:nvPr/>
          </p:nvSpPr>
          <p:spPr>
            <a:xfrm>
              <a:off x="809612" y="4905374"/>
              <a:ext cx="12211050" cy="447675"/>
            </a:xfrm>
            <a:custGeom>
              <a:avLst/>
              <a:gdLst/>
              <a:ahLst/>
              <a:cxnLst/>
              <a:rect l="l" t="t" r="r" b="b"/>
              <a:pathLst>
                <a:path w="12211050" h="447675">
                  <a:moveTo>
                    <a:pt x="12211050" y="0"/>
                  </a:moveTo>
                  <a:lnTo>
                    <a:pt x="12201525" y="0"/>
                  </a:lnTo>
                  <a:lnTo>
                    <a:pt x="12201525" y="438150"/>
                  </a:lnTo>
                  <a:lnTo>
                    <a:pt x="0" y="438150"/>
                  </a:lnTo>
                  <a:lnTo>
                    <a:pt x="0" y="447675"/>
                  </a:lnTo>
                  <a:lnTo>
                    <a:pt x="12201525" y="447675"/>
                  </a:lnTo>
                  <a:lnTo>
                    <a:pt x="12211050" y="447675"/>
                  </a:lnTo>
                  <a:lnTo>
                    <a:pt x="12211050" y="438150"/>
                  </a:lnTo>
                  <a:lnTo>
                    <a:pt x="12211050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809624" y="4905374"/>
              <a:ext cx="9525" cy="447675"/>
            </a:xfrm>
            <a:custGeom>
              <a:avLst/>
              <a:gdLst/>
              <a:ahLst/>
              <a:cxnLst/>
              <a:rect l="l" t="t" r="r" b="b"/>
              <a:pathLst>
                <a:path w="9525" h="447675">
                  <a:moveTo>
                    <a:pt x="0" y="447674"/>
                  </a:moveTo>
                  <a:lnTo>
                    <a:pt x="0" y="0"/>
                  </a:lnTo>
                  <a:lnTo>
                    <a:pt x="9524" y="9524"/>
                  </a:lnTo>
                  <a:lnTo>
                    <a:pt x="9524" y="438149"/>
                  </a:lnTo>
                  <a:lnTo>
                    <a:pt x="0" y="447674"/>
                  </a:lnTo>
                  <a:close/>
                </a:path>
              </a:pathLst>
            </a:custGeom>
            <a:solidFill>
              <a:srgbClr val="ED21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81465" y="5032743"/>
              <a:ext cx="103240" cy="198704"/>
            </a:xfrm>
            <a:prstGeom prst="rect">
              <a:avLst/>
            </a:prstGeom>
          </p:spPr>
        </p:pic>
      </p:grp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35" dirty="0"/>
              <a:t>SPÉCIFIER</a:t>
            </a:r>
            <a:r>
              <a:rPr spc="-75" dirty="0"/>
              <a:t> </a:t>
            </a:r>
            <a:r>
              <a:rPr spc="-145" dirty="0"/>
              <a:t>ÉTIQUETTES</a:t>
            </a:r>
            <a:r>
              <a:rPr spc="-75" dirty="0"/>
              <a:t> </a:t>
            </a:r>
            <a:r>
              <a:rPr spc="-10" dirty="0"/>
              <a:t>APRÈS</a:t>
            </a:r>
          </a:p>
        </p:txBody>
      </p:sp>
      <p:pic>
        <p:nvPicPr>
          <p:cNvPr id="16" name="object 1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33449" y="1647824"/>
            <a:ext cx="95250" cy="95249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1465" y="2499093"/>
            <a:ext cx="103240" cy="198704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33449" y="3181349"/>
            <a:ext cx="95250" cy="95249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1465" y="3765918"/>
            <a:ext cx="103240" cy="198704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33449" y="4448174"/>
            <a:ext cx="95250" cy="95249"/>
          </a:xfrm>
          <a:prstGeom prst="rect">
            <a:avLst/>
          </a:prstGeom>
        </p:spPr>
      </p:pic>
      <p:sp>
        <p:nvSpPr>
          <p:cNvPr id="21" name="object 21"/>
          <p:cNvSpPr txBox="1">
            <a:spLocks noGrp="1"/>
          </p:cNvSpPr>
          <p:nvPr>
            <p:ph type="body" idx="1"/>
          </p:nvPr>
        </p:nvSpPr>
        <p:spPr>
          <a:xfrm>
            <a:off x="819149" y="1326514"/>
            <a:ext cx="12192000" cy="4008149"/>
          </a:xfrm>
          <a:prstGeom prst="rect">
            <a:avLst/>
          </a:prstGeom>
        </p:spPr>
        <p:txBody>
          <a:bodyPr vert="horz" wrap="square" lIns="0" tIns="235585" rIns="0" bIns="0" rtlCol="0">
            <a:spAutoFit/>
          </a:bodyPr>
          <a:lstStyle/>
          <a:p>
            <a:pPr marL="371475" marR="633095">
              <a:lnSpc>
                <a:spcPts val="2250"/>
              </a:lnSpc>
              <a:spcBef>
                <a:spcPts val="400"/>
              </a:spcBef>
              <a:tabLst>
                <a:tab pos="2673985" algn="l"/>
                <a:tab pos="3637279" algn="l"/>
                <a:tab pos="6045835" algn="l"/>
                <a:tab pos="8454390" algn="l"/>
              </a:tabLst>
            </a:pPr>
            <a:r>
              <a:rPr u="none" spc="110" dirty="0">
                <a:solidFill>
                  <a:srgbClr val="333333"/>
                </a:solidFill>
              </a:rPr>
              <a:t>Utiliser</a:t>
            </a:r>
            <a:r>
              <a:rPr u="none" spc="-60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le</a:t>
            </a:r>
            <a:r>
              <a:rPr u="none" spc="-55" dirty="0">
                <a:solidFill>
                  <a:srgbClr val="333333"/>
                </a:solidFill>
              </a:rPr>
              <a:t> </a:t>
            </a:r>
            <a:r>
              <a:rPr u="none" spc="300" dirty="0">
                <a:latin typeface="Tahoma"/>
                <a:cs typeface="Tahoma"/>
              </a:rPr>
              <a:t>kubectl</a:t>
            </a:r>
            <a:r>
              <a:rPr u="none" dirty="0">
                <a:latin typeface="Tahoma"/>
                <a:cs typeface="Tahoma"/>
              </a:rPr>
              <a:t> </a:t>
            </a:r>
            <a:r>
              <a:rPr u="none" spc="385" dirty="0">
                <a:latin typeface="Tahoma"/>
                <a:cs typeface="Tahoma"/>
              </a:rPr>
              <a:t>étiquette</a:t>
            </a:r>
            <a:r>
              <a:rPr u="none" dirty="0">
                <a:latin typeface="Tahoma"/>
                <a:cs typeface="Tahoma"/>
              </a:rPr>
              <a:t> </a:t>
            </a:r>
            <a:r>
              <a:rPr u="none" spc="130" dirty="0">
                <a:latin typeface="Tahoma"/>
                <a:cs typeface="Tahoma"/>
              </a:rPr>
              <a:t>&lt;resourceType&gt;</a:t>
            </a:r>
            <a:r>
              <a:rPr u="none" dirty="0">
                <a:latin typeface="Tahoma"/>
                <a:cs typeface="Tahoma"/>
              </a:rPr>
              <a:t> </a:t>
            </a:r>
            <a:r>
              <a:rPr u="none" spc="80" dirty="0">
                <a:latin typeface="Tahoma"/>
                <a:cs typeface="Tahoma"/>
              </a:rPr>
              <a:t>&lt;resourceName&gt;</a:t>
            </a:r>
            <a:r>
              <a:rPr u="none" dirty="0">
                <a:latin typeface="Tahoma"/>
                <a:cs typeface="Tahoma"/>
              </a:rPr>
              <a:t> </a:t>
            </a:r>
            <a:r>
              <a:rPr u="none" spc="190" dirty="0">
                <a:latin typeface="Tahoma"/>
                <a:cs typeface="Tahoma"/>
              </a:rPr>
              <a:t>clé=valeur</a:t>
            </a:r>
            <a:r>
              <a:rPr u="none" spc="-95" dirty="0">
                <a:latin typeface="Tahoma"/>
                <a:cs typeface="Tahoma"/>
              </a:rPr>
              <a:t> </a:t>
            </a:r>
            <a:r>
              <a:rPr u="none" spc="114" dirty="0">
                <a:solidFill>
                  <a:srgbClr val="333333"/>
                </a:solidFill>
              </a:rPr>
              <a:t>commande</a:t>
            </a:r>
            <a:r>
              <a:rPr u="none" spc="-75" dirty="0">
                <a:solidFill>
                  <a:srgbClr val="333333"/>
                </a:solidFill>
              </a:rPr>
              <a:t> </a:t>
            </a:r>
            <a:r>
              <a:rPr u="none" spc="-25" dirty="0">
                <a:solidFill>
                  <a:srgbClr val="333333"/>
                </a:solidFill>
              </a:rPr>
              <a:t>ajouter</a:t>
            </a:r>
            <a:r>
              <a:rPr u="none" spc="90" dirty="0">
                <a:solidFill>
                  <a:srgbClr val="333333"/>
                </a:solidFill>
              </a:rPr>
              <a:t>​</a:t>
            </a:r>
            <a:r>
              <a:rPr u="none" spc="-5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étiquettes</a:t>
            </a:r>
            <a:r>
              <a:rPr u="none" spc="-5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à</a:t>
            </a:r>
            <a:r>
              <a:rPr u="none" spc="-5" dirty="0">
                <a:solidFill>
                  <a:srgbClr val="333333"/>
                </a:solidFill>
              </a:rPr>
              <a:t> </a:t>
            </a:r>
            <a:r>
              <a:rPr u="none" spc="100" dirty="0">
                <a:solidFill>
                  <a:srgbClr val="333333"/>
                </a:solidFill>
              </a:rPr>
              <a:t>un </a:t>
            </a:r>
            <a:r>
              <a:rPr u="none" dirty="0">
                <a:solidFill>
                  <a:srgbClr val="333333"/>
                </a:solidFill>
              </a:rPr>
              <a:t>existant</a:t>
            </a:r>
            <a:r>
              <a:rPr u="none" spc="-5" dirty="0">
                <a:solidFill>
                  <a:srgbClr val="333333"/>
                </a:solidFill>
              </a:rPr>
              <a:t> </a:t>
            </a:r>
            <a:r>
              <a:rPr u="none" spc="-10" dirty="0">
                <a:solidFill>
                  <a:srgbClr val="333333"/>
                </a:solidFill>
              </a:rPr>
              <a:t>ressource:</a:t>
            </a:r>
          </a:p>
          <a:p>
            <a:pPr>
              <a:lnSpc>
                <a:spcPct val="100000"/>
              </a:lnSpc>
              <a:spcBef>
                <a:spcPts val="110"/>
              </a:spcBef>
            </a:pPr>
            <a:endParaRPr u="none" spc="-10" dirty="0">
              <a:solidFill>
                <a:srgbClr val="333333"/>
              </a:solidFill>
            </a:endParaRPr>
          </a:p>
          <a:p>
            <a:pPr marL="394970">
              <a:lnSpc>
                <a:spcPct val="100000"/>
              </a:lnSpc>
            </a:pPr>
            <a:r>
              <a:rPr sz="1650" u="none" spc="245" dirty="0">
                <a:solidFill>
                  <a:srgbClr val="000000"/>
                </a:solidFill>
                <a:latin typeface="Tahoma"/>
                <a:cs typeface="Tahoma"/>
              </a:rPr>
              <a:t>kubectl</a:t>
            </a:r>
            <a:r>
              <a:rPr sz="1650" u="none" spc="475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1650" u="none" spc="310" dirty="0" err="1">
                <a:solidFill>
                  <a:srgbClr val="000000"/>
                </a:solidFill>
                <a:latin typeface="Tahoma"/>
                <a:cs typeface="Tahoma"/>
              </a:rPr>
              <a:t>étiquette</a:t>
            </a:r>
            <a:r>
              <a:rPr sz="1650" u="none" spc="480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lang="fr-FR" sz="1650" u="none" spc="80" dirty="0">
                <a:solidFill>
                  <a:srgbClr val="000000"/>
                </a:solidFill>
                <a:latin typeface="Tahoma"/>
                <a:cs typeface="Tahoma"/>
              </a:rPr>
              <a:t>POD</a:t>
            </a:r>
            <a:r>
              <a:rPr sz="1650" u="none" spc="475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1650" u="none" spc="275" dirty="0">
                <a:solidFill>
                  <a:srgbClr val="000000"/>
                </a:solidFill>
                <a:latin typeface="Tahoma"/>
                <a:cs typeface="Tahoma"/>
              </a:rPr>
              <a:t>k8s- </a:t>
            </a:r>
            <a:r>
              <a:rPr sz="1650" u="none" spc="250" dirty="0">
                <a:solidFill>
                  <a:srgbClr val="000000"/>
                </a:solidFill>
                <a:latin typeface="Tahoma"/>
                <a:cs typeface="Tahoma"/>
              </a:rPr>
              <a:t>règne</a:t>
            </a:r>
            <a:r>
              <a:rPr sz="1650" u="none" spc="480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1650" u="none" spc="215" dirty="0">
                <a:solidFill>
                  <a:srgbClr val="ED9900"/>
                </a:solidFill>
                <a:latin typeface="Tahoma"/>
                <a:cs typeface="Tahoma"/>
              </a:rPr>
              <a:t>version </a:t>
            </a:r>
            <a:r>
              <a:rPr sz="1650" u="none" spc="215" dirty="0">
                <a:solidFill>
                  <a:srgbClr val="996E3A"/>
                </a:solidFill>
                <a:latin typeface="Tahoma"/>
                <a:cs typeface="Tahoma"/>
              </a:rPr>
              <a:t>= </a:t>
            </a:r>
            <a:r>
              <a:rPr sz="1650" u="none" spc="215" dirty="0">
                <a:solidFill>
                  <a:srgbClr val="000000"/>
                </a:solidFill>
                <a:latin typeface="Tahoma"/>
                <a:cs typeface="Tahoma"/>
              </a:rPr>
              <a:t>stable</a:t>
            </a:r>
            <a:endParaRPr sz="1650" dirty="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755"/>
              </a:spcBef>
            </a:pPr>
            <a:endParaRPr sz="1650" dirty="0">
              <a:latin typeface="Tahoma"/>
              <a:cs typeface="Tahoma"/>
            </a:endParaRPr>
          </a:p>
          <a:p>
            <a:pPr marL="371475">
              <a:lnSpc>
                <a:spcPct val="100000"/>
              </a:lnSpc>
            </a:pPr>
            <a:r>
              <a:rPr u="none" dirty="0">
                <a:solidFill>
                  <a:srgbClr val="333333"/>
                </a:solidFill>
              </a:rPr>
              <a:t>À</a:t>
            </a:r>
            <a:r>
              <a:rPr u="none" spc="-25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écraser</a:t>
            </a:r>
            <a:r>
              <a:rPr u="none" spc="-25" dirty="0">
                <a:solidFill>
                  <a:srgbClr val="333333"/>
                </a:solidFill>
              </a:rPr>
              <a:t> </a:t>
            </a:r>
            <a:r>
              <a:rPr u="none" spc="100" dirty="0">
                <a:solidFill>
                  <a:srgbClr val="333333"/>
                </a:solidFill>
              </a:rPr>
              <a:t>un</a:t>
            </a:r>
            <a:r>
              <a:rPr u="none" spc="-25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existant</a:t>
            </a:r>
            <a:r>
              <a:rPr u="none" spc="-25" dirty="0">
                <a:solidFill>
                  <a:srgbClr val="333333"/>
                </a:solidFill>
              </a:rPr>
              <a:t> </a:t>
            </a:r>
            <a:r>
              <a:rPr u="none" spc="-40" dirty="0">
                <a:solidFill>
                  <a:srgbClr val="333333"/>
                </a:solidFill>
              </a:rPr>
              <a:t>clé,</a:t>
            </a:r>
            <a:r>
              <a:rPr u="none" spc="-20" dirty="0">
                <a:solidFill>
                  <a:srgbClr val="333333"/>
                </a:solidFill>
              </a:rPr>
              <a:t> </a:t>
            </a:r>
            <a:r>
              <a:rPr u="none" spc="105" dirty="0">
                <a:solidFill>
                  <a:srgbClr val="333333"/>
                </a:solidFill>
              </a:rPr>
              <a:t>utiliser</a:t>
            </a:r>
            <a:r>
              <a:rPr u="none" spc="-25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le</a:t>
            </a:r>
            <a:r>
              <a:rPr u="none" spc="-25" dirty="0">
                <a:solidFill>
                  <a:srgbClr val="333333"/>
                </a:solidFill>
              </a:rPr>
              <a:t> </a:t>
            </a:r>
            <a:r>
              <a:rPr u="none" spc="270" dirty="0">
                <a:latin typeface="Tahoma"/>
                <a:cs typeface="Tahoma"/>
              </a:rPr>
              <a:t>-- </a:t>
            </a:r>
            <a:r>
              <a:rPr u="none" spc="345" dirty="0">
                <a:latin typeface="Tahoma"/>
                <a:cs typeface="Tahoma"/>
              </a:rPr>
              <a:t>écraser</a:t>
            </a:r>
            <a:r>
              <a:rPr u="none" spc="-50" dirty="0">
                <a:latin typeface="Tahoma"/>
                <a:cs typeface="Tahoma"/>
              </a:rPr>
              <a:t> </a:t>
            </a:r>
            <a:r>
              <a:rPr u="none" spc="-10" dirty="0">
                <a:solidFill>
                  <a:srgbClr val="333333"/>
                </a:solidFill>
              </a:rPr>
              <a:t>option:</a:t>
            </a:r>
          </a:p>
          <a:p>
            <a:pPr>
              <a:lnSpc>
                <a:spcPct val="100000"/>
              </a:lnSpc>
              <a:spcBef>
                <a:spcPts val="290"/>
              </a:spcBef>
            </a:pPr>
            <a:endParaRPr u="none" spc="-10" dirty="0">
              <a:solidFill>
                <a:srgbClr val="333333"/>
              </a:solidFill>
            </a:endParaRPr>
          </a:p>
          <a:p>
            <a:pPr marL="394970">
              <a:lnSpc>
                <a:spcPct val="100000"/>
              </a:lnSpc>
            </a:pPr>
            <a:r>
              <a:rPr sz="1650" u="none" spc="245" dirty="0">
                <a:solidFill>
                  <a:srgbClr val="000000"/>
                </a:solidFill>
                <a:latin typeface="Tahoma"/>
                <a:cs typeface="Tahoma"/>
              </a:rPr>
              <a:t>kubectl</a:t>
            </a:r>
            <a:r>
              <a:rPr sz="1650" u="none" spc="484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1650" u="none" spc="310" dirty="0" err="1">
                <a:solidFill>
                  <a:srgbClr val="000000"/>
                </a:solidFill>
                <a:latin typeface="Tahoma"/>
                <a:cs typeface="Tahoma"/>
              </a:rPr>
              <a:t>étiquette</a:t>
            </a:r>
            <a:r>
              <a:rPr sz="1650" u="none" spc="484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lang="fr-FR" sz="1650" u="none" spc="80" dirty="0">
                <a:solidFill>
                  <a:srgbClr val="000000"/>
                </a:solidFill>
                <a:latin typeface="Tahoma"/>
                <a:cs typeface="Tahoma"/>
              </a:rPr>
              <a:t>POD</a:t>
            </a:r>
            <a:r>
              <a:rPr sz="1650" u="none" spc="484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1650" u="none" spc="275" dirty="0">
                <a:solidFill>
                  <a:srgbClr val="000000"/>
                </a:solidFill>
                <a:latin typeface="Tahoma"/>
                <a:cs typeface="Tahoma"/>
              </a:rPr>
              <a:t>k8s- </a:t>
            </a:r>
            <a:r>
              <a:rPr sz="1650" u="none" spc="250" dirty="0">
                <a:solidFill>
                  <a:srgbClr val="000000"/>
                </a:solidFill>
                <a:latin typeface="Tahoma"/>
                <a:cs typeface="Tahoma"/>
              </a:rPr>
              <a:t>règne</a:t>
            </a:r>
            <a:r>
              <a:rPr sz="1650" u="none" spc="484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1650" u="none" spc="204" dirty="0">
                <a:solidFill>
                  <a:srgbClr val="ED9900"/>
                </a:solidFill>
                <a:latin typeface="Tahoma"/>
                <a:cs typeface="Tahoma"/>
              </a:rPr>
              <a:t>version </a:t>
            </a:r>
            <a:r>
              <a:rPr sz="1650" u="none" spc="204" dirty="0">
                <a:solidFill>
                  <a:srgbClr val="996E3A"/>
                </a:solidFill>
                <a:latin typeface="Tahoma"/>
                <a:cs typeface="Tahoma"/>
              </a:rPr>
              <a:t>= </a:t>
            </a:r>
            <a:r>
              <a:rPr sz="1650" u="none" spc="204" dirty="0">
                <a:solidFill>
                  <a:srgbClr val="000000"/>
                </a:solidFill>
                <a:latin typeface="Tahoma"/>
                <a:cs typeface="Tahoma"/>
              </a:rPr>
              <a:t>instable</a:t>
            </a:r>
            <a:r>
              <a:rPr sz="1650" u="none" spc="484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1650" u="none" spc="215" dirty="0">
                <a:solidFill>
                  <a:srgbClr val="ED9900"/>
                </a:solidFill>
                <a:latin typeface="Tahoma"/>
                <a:cs typeface="Tahoma"/>
              </a:rPr>
              <a:t>-- </a:t>
            </a:r>
            <a:r>
              <a:rPr sz="1650" u="none" spc="260" dirty="0">
                <a:solidFill>
                  <a:srgbClr val="ED9900"/>
                </a:solidFill>
                <a:latin typeface="Tahoma"/>
                <a:cs typeface="Tahoma"/>
              </a:rPr>
              <a:t>écraser</a:t>
            </a:r>
            <a:endParaRPr sz="1650" dirty="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755"/>
              </a:spcBef>
            </a:pPr>
            <a:endParaRPr sz="1650" dirty="0">
              <a:latin typeface="Tahoma"/>
              <a:cs typeface="Tahoma"/>
            </a:endParaRPr>
          </a:p>
          <a:p>
            <a:pPr marL="371475">
              <a:lnSpc>
                <a:spcPct val="100000"/>
              </a:lnSpc>
            </a:pPr>
            <a:r>
              <a:rPr u="none" dirty="0">
                <a:solidFill>
                  <a:srgbClr val="333333"/>
                </a:solidFill>
              </a:rPr>
              <a:t>À</a:t>
            </a:r>
            <a:r>
              <a:rPr u="none" spc="-75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supprimer</a:t>
            </a:r>
            <a:r>
              <a:rPr u="none" spc="-75" dirty="0">
                <a:solidFill>
                  <a:srgbClr val="333333"/>
                </a:solidFill>
              </a:rPr>
              <a:t> </a:t>
            </a:r>
            <a:r>
              <a:rPr u="none" spc="65" dirty="0">
                <a:solidFill>
                  <a:srgbClr val="333333"/>
                </a:solidFill>
              </a:rPr>
              <a:t>un</a:t>
            </a:r>
            <a:r>
              <a:rPr u="none" spc="-70" dirty="0">
                <a:solidFill>
                  <a:srgbClr val="333333"/>
                </a:solidFill>
              </a:rPr>
              <a:t> </a:t>
            </a:r>
            <a:r>
              <a:rPr u="none" spc="-40" dirty="0">
                <a:solidFill>
                  <a:srgbClr val="333333"/>
                </a:solidFill>
              </a:rPr>
              <a:t>clé,</a:t>
            </a:r>
            <a:r>
              <a:rPr u="none" spc="-75" dirty="0">
                <a:solidFill>
                  <a:srgbClr val="333333"/>
                </a:solidFill>
              </a:rPr>
              <a:t> </a:t>
            </a:r>
            <a:r>
              <a:rPr u="none" spc="105" dirty="0">
                <a:solidFill>
                  <a:srgbClr val="333333"/>
                </a:solidFill>
              </a:rPr>
              <a:t>utiliser</a:t>
            </a:r>
            <a:r>
              <a:rPr u="none" spc="-70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le</a:t>
            </a:r>
            <a:r>
              <a:rPr u="none" spc="-75" dirty="0">
                <a:solidFill>
                  <a:srgbClr val="333333"/>
                </a:solidFill>
              </a:rPr>
              <a:t> </a:t>
            </a:r>
            <a:r>
              <a:rPr u="none" spc="265" dirty="0">
                <a:latin typeface="Tahoma"/>
                <a:cs typeface="Tahoma"/>
              </a:rPr>
              <a:t>clé-</a:t>
            </a:r>
            <a:r>
              <a:rPr u="none" spc="-100" dirty="0">
                <a:latin typeface="Tahoma"/>
                <a:cs typeface="Tahoma"/>
              </a:rPr>
              <a:t> </a:t>
            </a:r>
            <a:r>
              <a:rPr u="none" spc="-10" dirty="0">
                <a:solidFill>
                  <a:srgbClr val="333333"/>
                </a:solidFill>
              </a:rPr>
              <a:t>syntaxe:</a:t>
            </a:r>
          </a:p>
          <a:p>
            <a:pPr>
              <a:lnSpc>
                <a:spcPct val="100000"/>
              </a:lnSpc>
              <a:spcBef>
                <a:spcPts val="290"/>
              </a:spcBef>
            </a:pPr>
            <a:endParaRPr u="none" spc="-10" dirty="0">
              <a:solidFill>
                <a:srgbClr val="333333"/>
              </a:solidFill>
            </a:endParaRPr>
          </a:p>
          <a:p>
            <a:pPr marL="394970">
              <a:lnSpc>
                <a:spcPct val="100000"/>
              </a:lnSpc>
            </a:pPr>
            <a:r>
              <a:rPr sz="1650" u="none" spc="245" dirty="0">
                <a:solidFill>
                  <a:srgbClr val="000000"/>
                </a:solidFill>
                <a:latin typeface="Tahoma"/>
                <a:cs typeface="Tahoma"/>
              </a:rPr>
              <a:t>kubectl</a:t>
            </a:r>
            <a:r>
              <a:rPr sz="1650" u="none" spc="475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1650" u="none" spc="310" dirty="0" err="1">
                <a:solidFill>
                  <a:srgbClr val="000000"/>
                </a:solidFill>
                <a:latin typeface="Tahoma"/>
                <a:cs typeface="Tahoma"/>
              </a:rPr>
              <a:t>étiquette</a:t>
            </a:r>
            <a:r>
              <a:rPr sz="1650" u="none" spc="480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lang="fr-FR" sz="1650" u="none" spc="80" dirty="0">
                <a:solidFill>
                  <a:srgbClr val="000000"/>
                </a:solidFill>
                <a:latin typeface="Tahoma"/>
                <a:cs typeface="Tahoma"/>
              </a:rPr>
              <a:t>POD</a:t>
            </a:r>
            <a:r>
              <a:rPr sz="1650" u="none" spc="475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1650" u="none" spc="275" dirty="0">
                <a:solidFill>
                  <a:srgbClr val="000000"/>
                </a:solidFill>
                <a:latin typeface="Tahoma"/>
                <a:cs typeface="Tahoma"/>
              </a:rPr>
              <a:t>k8s- </a:t>
            </a:r>
            <a:r>
              <a:rPr sz="1650" u="none" spc="250" dirty="0">
                <a:solidFill>
                  <a:srgbClr val="000000"/>
                </a:solidFill>
                <a:latin typeface="Tahoma"/>
                <a:cs typeface="Tahoma"/>
              </a:rPr>
              <a:t>règne</a:t>
            </a:r>
            <a:r>
              <a:rPr sz="1650" u="none" spc="480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1650" u="none" spc="254" dirty="0">
                <a:solidFill>
                  <a:srgbClr val="000000"/>
                </a:solidFill>
                <a:latin typeface="Tahoma"/>
                <a:cs typeface="Tahoma"/>
              </a:rPr>
              <a:t>libérer-</a:t>
            </a:r>
            <a:endParaRPr sz="1650" dirty="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09624" y="2085974"/>
            <a:ext cx="12211050" cy="9525"/>
          </a:xfrm>
          <a:custGeom>
            <a:avLst/>
            <a:gdLst/>
            <a:ahLst/>
            <a:cxnLst/>
            <a:rect l="l" t="t" r="r" b="b"/>
            <a:pathLst>
              <a:path w="12211050" h="9525">
                <a:moveTo>
                  <a:pt x="12211049" y="9524"/>
                </a:moveTo>
                <a:lnTo>
                  <a:pt x="0" y="9524"/>
                </a:lnTo>
                <a:lnTo>
                  <a:pt x="0" y="0"/>
                </a:lnTo>
                <a:lnTo>
                  <a:pt x="12211049" y="0"/>
                </a:lnTo>
                <a:lnTo>
                  <a:pt x="12211049" y="952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809624" y="2085974"/>
            <a:ext cx="12211050" cy="447675"/>
            <a:chOff x="809624" y="2085974"/>
            <a:chExt cx="12211050" cy="447675"/>
          </a:xfrm>
        </p:grpSpPr>
        <p:sp>
          <p:nvSpPr>
            <p:cNvPr id="4" name="object 4"/>
            <p:cNvSpPr/>
            <p:nvPr/>
          </p:nvSpPr>
          <p:spPr>
            <a:xfrm>
              <a:off x="809612" y="2085974"/>
              <a:ext cx="12211050" cy="447675"/>
            </a:xfrm>
            <a:custGeom>
              <a:avLst/>
              <a:gdLst/>
              <a:ahLst/>
              <a:cxnLst/>
              <a:rect l="l" t="t" r="r" b="b"/>
              <a:pathLst>
                <a:path w="12211050" h="447675">
                  <a:moveTo>
                    <a:pt x="12211050" y="0"/>
                  </a:moveTo>
                  <a:lnTo>
                    <a:pt x="12201525" y="0"/>
                  </a:lnTo>
                  <a:lnTo>
                    <a:pt x="12201525" y="438150"/>
                  </a:lnTo>
                  <a:lnTo>
                    <a:pt x="0" y="438150"/>
                  </a:lnTo>
                  <a:lnTo>
                    <a:pt x="0" y="447675"/>
                  </a:lnTo>
                  <a:lnTo>
                    <a:pt x="12201525" y="447675"/>
                  </a:lnTo>
                  <a:lnTo>
                    <a:pt x="12211050" y="447675"/>
                  </a:lnTo>
                  <a:lnTo>
                    <a:pt x="12211050" y="438150"/>
                  </a:lnTo>
                  <a:lnTo>
                    <a:pt x="12211050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09624" y="2085974"/>
              <a:ext cx="9525" cy="447675"/>
            </a:xfrm>
            <a:custGeom>
              <a:avLst/>
              <a:gdLst/>
              <a:ahLst/>
              <a:cxnLst/>
              <a:rect l="l" t="t" r="r" b="b"/>
              <a:pathLst>
                <a:path w="9525" h="447675">
                  <a:moveTo>
                    <a:pt x="0" y="447674"/>
                  </a:moveTo>
                  <a:lnTo>
                    <a:pt x="0" y="0"/>
                  </a:lnTo>
                  <a:lnTo>
                    <a:pt x="9524" y="9524"/>
                  </a:lnTo>
                  <a:lnTo>
                    <a:pt x="9524" y="438149"/>
                  </a:lnTo>
                  <a:lnTo>
                    <a:pt x="0" y="447674"/>
                  </a:lnTo>
                  <a:close/>
                </a:path>
              </a:pathLst>
            </a:custGeom>
            <a:solidFill>
              <a:srgbClr val="ED21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/>
          <p:nvPr/>
        </p:nvSpPr>
        <p:spPr>
          <a:xfrm>
            <a:off x="809624" y="3857624"/>
            <a:ext cx="12211050" cy="9525"/>
          </a:xfrm>
          <a:custGeom>
            <a:avLst/>
            <a:gdLst/>
            <a:ahLst/>
            <a:cxnLst/>
            <a:rect l="l" t="t" r="r" b="b"/>
            <a:pathLst>
              <a:path w="12211050" h="9525">
                <a:moveTo>
                  <a:pt x="12211049" y="9524"/>
                </a:moveTo>
                <a:lnTo>
                  <a:pt x="0" y="9524"/>
                </a:lnTo>
                <a:lnTo>
                  <a:pt x="0" y="0"/>
                </a:lnTo>
                <a:lnTo>
                  <a:pt x="12211049" y="0"/>
                </a:lnTo>
                <a:lnTo>
                  <a:pt x="12211049" y="952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" name="object 7"/>
          <p:cNvGrpSpPr/>
          <p:nvPr/>
        </p:nvGrpSpPr>
        <p:grpSpPr>
          <a:xfrm>
            <a:off x="809624" y="3857624"/>
            <a:ext cx="12211050" cy="447675"/>
            <a:chOff x="809624" y="3857624"/>
            <a:chExt cx="12211050" cy="447675"/>
          </a:xfrm>
        </p:grpSpPr>
        <p:sp>
          <p:nvSpPr>
            <p:cNvPr id="8" name="object 8"/>
            <p:cNvSpPr/>
            <p:nvPr/>
          </p:nvSpPr>
          <p:spPr>
            <a:xfrm>
              <a:off x="809612" y="3857624"/>
              <a:ext cx="12211050" cy="447675"/>
            </a:xfrm>
            <a:custGeom>
              <a:avLst/>
              <a:gdLst/>
              <a:ahLst/>
              <a:cxnLst/>
              <a:rect l="l" t="t" r="r" b="b"/>
              <a:pathLst>
                <a:path w="12211050" h="447675">
                  <a:moveTo>
                    <a:pt x="12211050" y="0"/>
                  </a:moveTo>
                  <a:lnTo>
                    <a:pt x="12201525" y="0"/>
                  </a:lnTo>
                  <a:lnTo>
                    <a:pt x="12201525" y="438150"/>
                  </a:lnTo>
                  <a:lnTo>
                    <a:pt x="0" y="438150"/>
                  </a:lnTo>
                  <a:lnTo>
                    <a:pt x="0" y="447675"/>
                  </a:lnTo>
                  <a:lnTo>
                    <a:pt x="12201525" y="447675"/>
                  </a:lnTo>
                  <a:lnTo>
                    <a:pt x="12211050" y="447675"/>
                  </a:lnTo>
                  <a:lnTo>
                    <a:pt x="12211050" y="438150"/>
                  </a:lnTo>
                  <a:lnTo>
                    <a:pt x="12211050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809624" y="3857624"/>
              <a:ext cx="9525" cy="447675"/>
            </a:xfrm>
            <a:custGeom>
              <a:avLst/>
              <a:gdLst/>
              <a:ahLst/>
              <a:cxnLst/>
              <a:rect l="l" t="t" r="r" b="b"/>
              <a:pathLst>
                <a:path w="9525" h="447675">
                  <a:moveTo>
                    <a:pt x="0" y="447674"/>
                  </a:moveTo>
                  <a:lnTo>
                    <a:pt x="0" y="0"/>
                  </a:lnTo>
                  <a:lnTo>
                    <a:pt x="9524" y="9524"/>
                  </a:lnTo>
                  <a:lnTo>
                    <a:pt x="9524" y="438149"/>
                  </a:lnTo>
                  <a:lnTo>
                    <a:pt x="0" y="447674"/>
                  </a:lnTo>
                  <a:close/>
                </a:path>
              </a:pathLst>
            </a:custGeom>
            <a:solidFill>
              <a:srgbClr val="ED21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/>
          <p:nvPr/>
        </p:nvSpPr>
        <p:spPr>
          <a:xfrm>
            <a:off x="809624" y="5391149"/>
            <a:ext cx="12211050" cy="9525"/>
          </a:xfrm>
          <a:custGeom>
            <a:avLst/>
            <a:gdLst/>
            <a:ahLst/>
            <a:cxnLst/>
            <a:rect l="l" t="t" r="r" b="b"/>
            <a:pathLst>
              <a:path w="12211050" h="9525">
                <a:moveTo>
                  <a:pt x="12211049" y="9524"/>
                </a:moveTo>
                <a:lnTo>
                  <a:pt x="0" y="9524"/>
                </a:lnTo>
                <a:lnTo>
                  <a:pt x="0" y="0"/>
                </a:lnTo>
                <a:lnTo>
                  <a:pt x="12211049" y="0"/>
                </a:lnTo>
                <a:lnTo>
                  <a:pt x="12211049" y="952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1" name="object 11"/>
          <p:cNvGrpSpPr/>
          <p:nvPr/>
        </p:nvGrpSpPr>
        <p:grpSpPr>
          <a:xfrm>
            <a:off x="809624" y="5391149"/>
            <a:ext cx="12211050" cy="1638300"/>
            <a:chOff x="809624" y="5391149"/>
            <a:chExt cx="12211050" cy="1638300"/>
          </a:xfrm>
        </p:grpSpPr>
        <p:sp>
          <p:nvSpPr>
            <p:cNvPr id="12" name="object 12"/>
            <p:cNvSpPr/>
            <p:nvPr/>
          </p:nvSpPr>
          <p:spPr>
            <a:xfrm>
              <a:off x="809612" y="5391149"/>
              <a:ext cx="12211050" cy="1638300"/>
            </a:xfrm>
            <a:custGeom>
              <a:avLst/>
              <a:gdLst/>
              <a:ahLst/>
              <a:cxnLst/>
              <a:rect l="l" t="t" r="r" b="b"/>
              <a:pathLst>
                <a:path w="12211050" h="1638300">
                  <a:moveTo>
                    <a:pt x="12211050" y="0"/>
                  </a:moveTo>
                  <a:lnTo>
                    <a:pt x="12201525" y="0"/>
                  </a:lnTo>
                  <a:lnTo>
                    <a:pt x="12201525" y="1628775"/>
                  </a:lnTo>
                  <a:lnTo>
                    <a:pt x="0" y="1628775"/>
                  </a:lnTo>
                  <a:lnTo>
                    <a:pt x="0" y="1638300"/>
                  </a:lnTo>
                  <a:lnTo>
                    <a:pt x="12201525" y="1638300"/>
                  </a:lnTo>
                  <a:lnTo>
                    <a:pt x="12211050" y="1638300"/>
                  </a:lnTo>
                  <a:lnTo>
                    <a:pt x="12211050" y="1628775"/>
                  </a:lnTo>
                  <a:lnTo>
                    <a:pt x="12211050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809624" y="5391149"/>
              <a:ext cx="9525" cy="1638300"/>
            </a:xfrm>
            <a:custGeom>
              <a:avLst/>
              <a:gdLst/>
              <a:ahLst/>
              <a:cxnLst/>
              <a:rect l="l" t="t" r="r" b="b"/>
              <a:pathLst>
                <a:path w="9525" h="1638300">
                  <a:moveTo>
                    <a:pt x="0" y="1638299"/>
                  </a:moveTo>
                  <a:lnTo>
                    <a:pt x="0" y="0"/>
                  </a:lnTo>
                  <a:lnTo>
                    <a:pt x="9524" y="9524"/>
                  </a:lnTo>
                  <a:lnTo>
                    <a:pt x="9524" y="1628774"/>
                  </a:lnTo>
                  <a:lnTo>
                    <a:pt x="0" y="1638299"/>
                  </a:lnTo>
                  <a:close/>
                </a:path>
              </a:pathLst>
            </a:custGeom>
            <a:solidFill>
              <a:srgbClr val="ED21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81465" y="5518518"/>
              <a:ext cx="103240" cy="198704"/>
            </a:xfrm>
            <a:prstGeom prst="rect">
              <a:avLst/>
            </a:prstGeom>
          </p:spPr>
        </p:pic>
      </p:grp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796924" y="571563"/>
            <a:ext cx="4369435" cy="558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35" dirty="0"/>
              <a:t>MONTRER</a:t>
            </a:r>
            <a:r>
              <a:rPr spc="-5" dirty="0"/>
              <a:t> </a:t>
            </a:r>
            <a:r>
              <a:rPr spc="-125" dirty="0"/>
              <a:t>ÉTIQUETTES </a:t>
            </a:r>
            <a:r>
              <a:rPr dirty="0"/>
              <a:t>DE CAPSULES</a:t>
            </a:r>
          </a:p>
        </p:txBody>
      </p:sp>
      <p:pic>
        <p:nvPicPr>
          <p:cNvPr id="16" name="object 1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33449" y="1647824"/>
            <a:ext cx="95250" cy="95249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1465" y="2213343"/>
            <a:ext cx="103240" cy="198704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33449" y="2895599"/>
            <a:ext cx="95250" cy="95249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33449" y="3400424"/>
            <a:ext cx="95250" cy="95249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1465" y="3984993"/>
            <a:ext cx="103240" cy="198704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33449" y="4667249"/>
            <a:ext cx="95250" cy="95249"/>
          </a:xfrm>
          <a:prstGeom prst="rect">
            <a:avLst/>
          </a:prstGeom>
        </p:spPr>
      </p:pic>
      <p:sp>
        <p:nvSpPr>
          <p:cNvPr id="22" name="object 22"/>
          <p:cNvSpPr txBox="1"/>
          <p:nvPr/>
        </p:nvSpPr>
        <p:spPr>
          <a:xfrm>
            <a:off x="819149" y="1511300"/>
            <a:ext cx="12192000" cy="480189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1475">
              <a:lnSpc>
                <a:spcPct val="100000"/>
              </a:lnSpc>
              <a:spcBef>
                <a:spcPts val="100"/>
              </a:spcBef>
            </a:pP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Il</a:t>
            </a:r>
            <a:r>
              <a:rPr sz="2100" spc="-6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est</a:t>
            </a:r>
            <a:r>
              <a:rPr sz="2100" spc="-5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5" dirty="0">
                <a:solidFill>
                  <a:srgbClr val="333333"/>
                </a:solidFill>
                <a:latin typeface="Trebuchet MS"/>
                <a:cs typeface="Trebuchet MS"/>
              </a:rPr>
              <a:t>possible</a:t>
            </a:r>
            <a:r>
              <a:rPr sz="2100" spc="-5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à</a:t>
            </a:r>
            <a:r>
              <a:rPr sz="2100" spc="-5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20" dirty="0">
                <a:solidFill>
                  <a:srgbClr val="333333"/>
                </a:solidFill>
                <a:latin typeface="Trebuchet MS"/>
                <a:cs typeface="Trebuchet MS"/>
              </a:rPr>
              <a:t>liste</a:t>
            </a:r>
            <a:r>
              <a:rPr sz="2100" spc="-5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-5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étiquettes</a:t>
            </a:r>
            <a:r>
              <a:rPr sz="2100" spc="-5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de</a:t>
            </a:r>
            <a:r>
              <a:rPr sz="2100" spc="-5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5" dirty="0">
                <a:solidFill>
                  <a:srgbClr val="333333"/>
                </a:solidFill>
                <a:latin typeface="Trebuchet MS"/>
                <a:cs typeface="Trebuchet MS"/>
              </a:rPr>
              <a:t>un</a:t>
            </a:r>
            <a:r>
              <a:rPr sz="2100" spc="-5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lang="fr-FR" sz="2100" spc="114" dirty="0">
                <a:solidFill>
                  <a:srgbClr val="333333"/>
                </a:solidFill>
                <a:latin typeface="Trebuchet MS"/>
                <a:cs typeface="Trebuchet MS"/>
              </a:rPr>
              <a:t>POD</a:t>
            </a:r>
            <a:r>
              <a:rPr sz="2100" spc="-5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85" dirty="0">
                <a:solidFill>
                  <a:srgbClr val="333333"/>
                </a:solidFill>
                <a:latin typeface="Trebuchet MS"/>
                <a:cs typeface="Trebuchet MS"/>
              </a:rPr>
              <a:t>en utilisant</a:t>
            </a:r>
            <a:r>
              <a:rPr sz="2100" spc="-5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-5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05" dirty="0">
                <a:solidFill>
                  <a:srgbClr val="333333"/>
                </a:solidFill>
                <a:latin typeface="Trebuchet MS"/>
                <a:cs typeface="Trebuchet MS"/>
              </a:rPr>
              <a:t>commande</a:t>
            </a:r>
            <a:endParaRPr sz="2100" dirty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40"/>
              </a:spcBef>
            </a:pPr>
            <a:endParaRPr sz="2100" dirty="0">
              <a:latin typeface="Trebuchet MS"/>
              <a:cs typeface="Trebuchet MS"/>
            </a:endParaRPr>
          </a:p>
          <a:p>
            <a:pPr marL="394970">
              <a:lnSpc>
                <a:spcPct val="100000"/>
              </a:lnSpc>
            </a:pPr>
            <a:r>
              <a:rPr sz="1650" spc="245" dirty="0">
                <a:latin typeface="Tahoma"/>
                <a:cs typeface="Tahoma"/>
              </a:rPr>
              <a:t>kubectl</a:t>
            </a:r>
            <a:r>
              <a:rPr sz="1650" spc="430" dirty="0">
                <a:latin typeface="Tahoma"/>
                <a:cs typeface="Tahoma"/>
              </a:rPr>
              <a:t> </a:t>
            </a:r>
            <a:r>
              <a:rPr sz="1650" spc="310" dirty="0" err="1">
                <a:latin typeface="Tahoma"/>
                <a:cs typeface="Tahoma"/>
              </a:rPr>
              <a:t>étiquette</a:t>
            </a:r>
            <a:r>
              <a:rPr sz="1650" spc="425" dirty="0">
                <a:latin typeface="Tahoma"/>
                <a:cs typeface="Tahoma"/>
              </a:rPr>
              <a:t> </a:t>
            </a:r>
            <a:r>
              <a:rPr lang="fr-FR" sz="1650" spc="80" dirty="0">
                <a:latin typeface="Tahoma"/>
                <a:cs typeface="Tahoma"/>
              </a:rPr>
              <a:t>POD</a:t>
            </a:r>
            <a:r>
              <a:rPr sz="1650" spc="430" dirty="0">
                <a:latin typeface="Tahoma"/>
                <a:cs typeface="Tahoma"/>
              </a:rPr>
              <a:t> </a:t>
            </a:r>
            <a:r>
              <a:rPr sz="1650" dirty="0">
                <a:solidFill>
                  <a:srgbClr val="996E3A"/>
                </a:solidFill>
                <a:latin typeface="Tahoma"/>
                <a:cs typeface="Tahoma"/>
              </a:rPr>
              <a:t>&lt; </a:t>
            </a:r>
            <a:r>
              <a:rPr sz="1650" dirty="0">
                <a:latin typeface="Tahoma"/>
                <a:cs typeface="Tahoma"/>
              </a:rPr>
              <a:t>pod </a:t>
            </a:r>
            <a:r>
              <a:rPr sz="1650" dirty="0">
                <a:solidFill>
                  <a:srgbClr val="996E3A"/>
                </a:solidFill>
                <a:latin typeface="Tahoma"/>
                <a:cs typeface="Tahoma"/>
              </a:rPr>
              <a:t>&gt;</a:t>
            </a:r>
            <a:r>
              <a:rPr sz="1650" spc="430" dirty="0">
                <a:solidFill>
                  <a:srgbClr val="996E3A"/>
                </a:solidFill>
                <a:latin typeface="Tahoma"/>
                <a:cs typeface="Tahoma"/>
              </a:rPr>
              <a:t> </a:t>
            </a:r>
            <a:r>
              <a:rPr sz="1650" spc="500" dirty="0">
                <a:solidFill>
                  <a:srgbClr val="ED9900"/>
                </a:solidFill>
                <a:latin typeface="Tahoma"/>
                <a:cs typeface="Tahoma"/>
              </a:rPr>
              <a:t>-- </a:t>
            </a:r>
            <a:r>
              <a:rPr sz="1650" spc="405" dirty="0">
                <a:solidFill>
                  <a:srgbClr val="ED9900"/>
                </a:solidFill>
                <a:latin typeface="Tahoma"/>
                <a:cs typeface="Tahoma"/>
              </a:rPr>
              <a:t>liste</a:t>
            </a:r>
            <a:endParaRPr sz="1650" dirty="0">
              <a:latin typeface="Tahoma"/>
              <a:cs typeface="Tahoma"/>
            </a:endParaRPr>
          </a:p>
          <a:p>
            <a:pPr marL="371475" marR="3613150">
              <a:lnSpc>
                <a:spcPct val="157700"/>
              </a:lnSpc>
              <a:spcBef>
                <a:spcPts val="1290"/>
              </a:spcBef>
              <a:tabLst>
                <a:tab pos="5959475" algn="l"/>
                <a:tab pos="7165340" algn="l"/>
              </a:tabLst>
            </a:pP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Étiquettes</a:t>
            </a:r>
            <a:r>
              <a:rPr sz="2100" spc="-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sont </a:t>
            </a:r>
            <a:r>
              <a:rPr sz="2100" spc="60" dirty="0">
                <a:solidFill>
                  <a:srgbClr val="333333"/>
                </a:solidFill>
                <a:latin typeface="Trebuchet MS"/>
                <a:cs typeface="Trebuchet MS"/>
              </a:rPr>
              <a:t>également</a:t>
            </a:r>
            <a:r>
              <a:rPr sz="2100" spc="-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visible </a:t>
            </a:r>
            <a:r>
              <a:rPr sz="2100" spc="80" dirty="0">
                <a:solidFill>
                  <a:srgbClr val="333333"/>
                </a:solidFill>
                <a:latin typeface="Trebuchet MS"/>
                <a:cs typeface="Trebuchet MS"/>
              </a:rPr>
              <a:t>à travers</a:t>
            </a:r>
            <a:r>
              <a:rPr sz="2100" spc="-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 </a:t>
            </a:r>
            <a:r>
              <a:rPr sz="2100" spc="300" dirty="0">
                <a:solidFill>
                  <a:srgbClr val="ED2137"/>
                </a:solidFill>
                <a:latin typeface="Tahoma"/>
                <a:cs typeface="Tahoma"/>
              </a:rPr>
              <a:t>kubectl</a:t>
            </a:r>
            <a:r>
              <a:rPr sz="2100" dirty="0">
                <a:solidFill>
                  <a:srgbClr val="ED2137"/>
                </a:solidFill>
                <a:latin typeface="Tahoma"/>
                <a:cs typeface="Tahoma"/>
              </a:rPr>
              <a:t> </a:t>
            </a:r>
            <a:r>
              <a:rPr sz="2100" spc="295" dirty="0">
                <a:solidFill>
                  <a:srgbClr val="ED2137"/>
                </a:solidFill>
                <a:latin typeface="Tahoma"/>
                <a:cs typeface="Tahoma"/>
              </a:rPr>
              <a:t>décrire</a:t>
            </a:r>
            <a:r>
              <a:rPr sz="2100" spc="-100" dirty="0">
                <a:solidFill>
                  <a:srgbClr val="ED2137"/>
                </a:solidFill>
                <a:latin typeface="Tahoma"/>
                <a:cs typeface="Tahoma"/>
              </a:rPr>
              <a:t> </a:t>
            </a:r>
            <a:r>
              <a:rPr sz="2100" spc="105" dirty="0">
                <a:solidFill>
                  <a:srgbClr val="333333"/>
                </a:solidFill>
                <a:latin typeface="Trebuchet MS"/>
                <a:cs typeface="Trebuchet MS"/>
              </a:rPr>
              <a:t>commande </a:t>
            </a:r>
            <a:r>
              <a:rPr sz="2100" spc="120" dirty="0">
                <a:solidFill>
                  <a:srgbClr val="333333"/>
                </a:solidFill>
                <a:latin typeface="Trebuchet MS"/>
                <a:cs typeface="Trebuchet MS"/>
              </a:rPr>
              <a:t>Ou</a:t>
            </a:r>
            <a:r>
              <a:rPr sz="2100" spc="-7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5" dirty="0">
                <a:solidFill>
                  <a:srgbClr val="333333"/>
                </a:solidFill>
                <a:latin typeface="Trebuchet MS"/>
                <a:cs typeface="Trebuchet MS"/>
              </a:rPr>
              <a:t>par</a:t>
            </a:r>
            <a:r>
              <a:rPr sz="2100" spc="-6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70" dirty="0">
                <a:solidFill>
                  <a:srgbClr val="333333"/>
                </a:solidFill>
                <a:latin typeface="Trebuchet MS"/>
                <a:cs typeface="Trebuchet MS"/>
              </a:rPr>
              <a:t>ajouter</a:t>
            </a:r>
            <a:r>
              <a:rPr sz="2100" spc="-6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-7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250" dirty="0">
                <a:solidFill>
                  <a:srgbClr val="ED2137"/>
                </a:solidFill>
                <a:latin typeface="Tahoma"/>
                <a:cs typeface="Tahoma"/>
              </a:rPr>
              <a:t>-- </a:t>
            </a:r>
            <a:r>
              <a:rPr sz="2100" spc="365" dirty="0">
                <a:solidFill>
                  <a:srgbClr val="ED2137"/>
                </a:solidFill>
                <a:latin typeface="Tahoma"/>
                <a:cs typeface="Tahoma"/>
              </a:rPr>
              <a:t>afficher </a:t>
            </a:r>
            <a:r>
              <a:rPr sz="2100" spc="285" dirty="0">
                <a:solidFill>
                  <a:srgbClr val="ED2137"/>
                </a:solidFill>
                <a:latin typeface="Tahoma"/>
                <a:cs typeface="Tahoma"/>
              </a:rPr>
              <a:t>les étiquettes</a:t>
            </a:r>
            <a:r>
              <a:rPr sz="2100" spc="-85" dirty="0">
                <a:solidFill>
                  <a:srgbClr val="ED2137"/>
                </a:solidFill>
                <a:latin typeface="Tahoma"/>
                <a:cs typeface="Tahoma"/>
              </a:rPr>
              <a:t> </a:t>
            </a:r>
            <a:r>
              <a:rPr sz="2100" spc="60" dirty="0">
                <a:solidFill>
                  <a:srgbClr val="333333"/>
                </a:solidFill>
                <a:latin typeface="Trebuchet MS"/>
                <a:cs typeface="Trebuchet MS"/>
              </a:rPr>
              <a:t>option</a:t>
            </a:r>
            <a:r>
              <a:rPr sz="2100" spc="-6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à</a:t>
            </a:r>
            <a:r>
              <a:rPr sz="2100" spc="-6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300" dirty="0">
                <a:solidFill>
                  <a:srgbClr val="ED2137"/>
                </a:solidFill>
                <a:latin typeface="Tahoma"/>
                <a:cs typeface="Tahoma"/>
              </a:rPr>
              <a:t>kubectl</a:t>
            </a:r>
            <a:r>
              <a:rPr sz="2100" dirty="0">
                <a:solidFill>
                  <a:srgbClr val="ED2137"/>
                </a:solidFill>
                <a:latin typeface="Tahoma"/>
                <a:cs typeface="Tahoma"/>
              </a:rPr>
              <a:t> </a:t>
            </a:r>
            <a:r>
              <a:rPr sz="2100" spc="250" dirty="0">
                <a:solidFill>
                  <a:srgbClr val="ED2137"/>
                </a:solidFill>
                <a:latin typeface="Tahoma"/>
                <a:cs typeface="Tahoma"/>
              </a:rPr>
              <a:t>obtenir</a:t>
            </a:r>
            <a:endParaRPr sz="2100" dirty="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95"/>
              </a:spcBef>
            </a:pPr>
            <a:endParaRPr sz="2100" dirty="0">
              <a:latin typeface="Tahoma"/>
              <a:cs typeface="Tahoma"/>
            </a:endParaRPr>
          </a:p>
          <a:p>
            <a:pPr marL="394970">
              <a:lnSpc>
                <a:spcPct val="100000"/>
              </a:lnSpc>
            </a:pPr>
            <a:r>
              <a:rPr sz="1650" spc="245" dirty="0">
                <a:latin typeface="Tahoma"/>
                <a:cs typeface="Tahoma"/>
              </a:rPr>
              <a:t>kubectl</a:t>
            </a:r>
            <a:r>
              <a:rPr sz="1650" spc="475" dirty="0">
                <a:latin typeface="Tahoma"/>
                <a:cs typeface="Tahoma"/>
              </a:rPr>
              <a:t> </a:t>
            </a:r>
            <a:r>
              <a:rPr sz="1650" spc="215" dirty="0" err="1">
                <a:latin typeface="Tahoma"/>
                <a:cs typeface="Tahoma"/>
              </a:rPr>
              <a:t>obtenir</a:t>
            </a:r>
            <a:r>
              <a:rPr sz="1650" spc="480" dirty="0">
                <a:latin typeface="Tahoma"/>
                <a:cs typeface="Tahoma"/>
              </a:rPr>
              <a:t> </a:t>
            </a:r>
            <a:r>
              <a:rPr lang="fr-FR" sz="1650" spc="80" dirty="0">
                <a:latin typeface="Tahoma"/>
                <a:cs typeface="Tahoma"/>
              </a:rPr>
              <a:t>POD</a:t>
            </a:r>
            <a:r>
              <a:rPr sz="1650" spc="475" dirty="0">
                <a:latin typeface="Tahoma"/>
                <a:cs typeface="Tahoma"/>
              </a:rPr>
              <a:t> </a:t>
            </a:r>
            <a:r>
              <a:rPr sz="1650" spc="190" dirty="0">
                <a:latin typeface="Tahoma"/>
                <a:cs typeface="Tahoma"/>
              </a:rPr>
              <a:t>-- </a:t>
            </a:r>
            <a:r>
              <a:rPr sz="1650" spc="280" dirty="0">
                <a:latin typeface="Tahoma"/>
                <a:cs typeface="Tahoma"/>
              </a:rPr>
              <a:t>afficher </a:t>
            </a:r>
            <a:r>
              <a:rPr sz="1650" spc="210" dirty="0">
                <a:latin typeface="Tahoma"/>
                <a:cs typeface="Tahoma"/>
              </a:rPr>
              <a:t>les étiquettes</a:t>
            </a:r>
            <a:endParaRPr sz="1650" dirty="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055"/>
              </a:spcBef>
            </a:pPr>
            <a:endParaRPr sz="1650" dirty="0">
              <a:latin typeface="Tahoma"/>
              <a:cs typeface="Tahoma"/>
            </a:endParaRPr>
          </a:p>
          <a:p>
            <a:pPr marL="371475" marR="669290">
              <a:lnSpc>
                <a:spcPts val="2250"/>
              </a:lnSpc>
              <a:tabLst>
                <a:tab pos="3469640" algn="l"/>
              </a:tabLst>
            </a:pP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250" dirty="0">
                <a:solidFill>
                  <a:srgbClr val="ED2137"/>
                </a:solidFill>
                <a:latin typeface="Tahoma"/>
                <a:cs typeface="Tahoma"/>
              </a:rPr>
              <a:t>-- </a:t>
            </a:r>
            <a:r>
              <a:rPr sz="2100" spc="350" dirty="0">
                <a:solidFill>
                  <a:srgbClr val="ED2137"/>
                </a:solidFill>
                <a:latin typeface="Tahoma"/>
                <a:cs typeface="Tahoma"/>
              </a:rPr>
              <a:t>colonnes </a:t>
            </a:r>
            <a:r>
              <a:rPr sz="2100" spc="275" dirty="0">
                <a:solidFill>
                  <a:srgbClr val="ED2137"/>
                </a:solidFill>
                <a:latin typeface="Tahoma"/>
                <a:cs typeface="Tahoma"/>
              </a:rPr>
              <a:t>d'étiquettes</a:t>
            </a:r>
            <a:r>
              <a:rPr sz="2100" dirty="0">
                <a:solidFill>
                  <a:srgbClr val="ED2137"/>
                </a:solidFill>
                <a:latin typeface="Tahoma"/>
                <a:cs typeface="Tahoma"/>
              </a:rPr>
              <a:t> </a:t>
            </a:r>
            <a:r>
              <a:rPr sz="2100" spc="225" dirty="0">
                <a:solidFill>
                  <a:srgbClr val="ED2137"/>
                </a:solidFill>
                <a:latin typeface="Tahoma"/>
                <a:cs typeface="Tahoma"/>
              </a:rPr>
              <a:t>&lt;clé1&gt;[,&lt;clé2&gt;,...]</a:t>
            </a:r>
            <a:r>
              <a:rPr sz="2100" spc="-80" dirty="0">
                <a:solidFill>
                  <a:srgbClr val="ED2137"/>
                </a:solidFill>
                <a:latin typeface="Tahoma"/>
                <a:cs typeface="Tahoma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(ou</a:t>
            </a:r>
            <a:r>
              <a:rPr sz="2100" spc="-5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295" dirty="0">
                <a:solidFill>
                  <a:srgbClr val="ED2137"/>
                </a:solidFill>
                <a:latin typeface="Tahoma"/>
                <a:cs typeface="Tahoma"/>
              </a:rPr>
              <a:t>- </a:t>
            </a:r>
            <a:r>
              <a:rPr sz="2100" spc="120" dirty="0">
                <a:solidFill>
                  <a:srgbClr val="ED2137"/>
                </a:solidFill>
                <a:latin typeface="Tahoma"/>
                <a:cs typeface="Tahoma"/>
              </a:rPr>
              <a:t>L </a:t>
            </a:r>
            <a:r>
              <a:rPr sz="2100" spc="120" dirty="0">
                <a:solidFill>
                  <a:srgbClr val="333333"/>
                </a:solidFill>
                <a:latin typeface="Trebuchet MS"/>
                <a:cs typeface="Trebuchet MS"/>
              </a:rPr>
              <a:t>)</a:t>
            </a:r>
            <a:r>
              <a:rPr sz="2100" spc="-5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0" dirty="0">
                <a:solidFill>
                  <a:srgbClr val="333333"/>
                </a:solidFill>
                <a:latin typeface="Trebuchet MS"/>
                <a:cs typeface="Trebuchet MS"/>
              </a:rPr>
              <a:t>option</a:t>
            </a:r>
            <a:r>
              <a:rPr sz="2100" spc="-5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permet</a:t>
            </a:r>
            <a:r>
              <a:rPr sz="2100" spc="-5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à</a:t>
            </a:r>
            <a:r>
              <a:rPr sz="2100" spc="-5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90" dirty="0">
                <a:solidFill>
                  <a:srgbClr val="333333"/>
                </a:solidFill>
                <a:latin typeface="Trebuchet MS"/>
                <a:cs typeface="Trebuchet MS"/>
              </a:rPr>
              <a:t>ajouter</a:t>
            </a:r>
            <a:r>
              <a:rPr sz="2100" spc="-5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5" dirty="0">
                <a:solidFill>
                  <a:srgbClr val="333333"/>
                </a:solidFill>
                <a:latin typeface="Trebuchet MS"/>
                <a:cs typeface="Trebuchet MS"/>
              </a:rPr>
              <a:t>un</a:t>
            </a:r>
            <a:r>
              <a:rPr sz="2100" spc="-5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75" dirty="0">
                <a:solidFill>
                  <a:srgbClr val="333333"/>
                </a:solidFill>
                <a:latin typeface="Trebuchet MS"/>
                <a:cs typeface="Trebuchet MS"/>
              </a:rPr>
              <a:t>colonne 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dédiée</a:t>
            </a:r>
            <a:r>
              <a:rPr sz="2100" spc="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pour</a:t>
            </a:r>
            <a:r>
              <a:rPr sz="2100" spc="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chaque</a:t>
            </a:r>
            <a:r>
              <a:rPr sz="2100" spc="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spécifié</a:t>
            </a:r>
            <a:r>
              <a:rPr sz="2100" spc="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25" dirty="0">
                <a:solidFill>
                  <a:srgbClr val="333333"/>
                </a:solidFill>
                <a:latin typeface="Trebuchet MS"/>
                <a:cs typeface="Trebuchet MS"/>
              </a:rPr>
              <a:t>clé</a:t>
            </a:r>
            <a:endParaRPr sz="2100" dirty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10"/>
              </a:spcBef>
            </a:pPr>
            <a:endParaRPr sz="2100" dirty="0">
              <a:latin typeface="Trebuchet MS"/>
              <a:cs typeface="Trebuchet MS"/>
            </a:endParaRPr>
          </a:p>
          <a:p>
            <a:pPr marL="394970">
              <a:lnSpc>
                <a:spcPct val="100000"/>
              </a:lnSpc>
            </a:pPr>
            <a:r>
              <a:rPr sz="1650" spc="245" dirty="0">
                <a:latin typeface="Tahoma"/>
                <a:cs typeface="Tahoma"/>
              </a:rPr>
              <a:t>kubectl</a:t>
            </a:r>
            <a:r>
              <a:rPr sz="1650" spc="484" dirty="0">
                <a:latin typeface="Tahoma"/>
                <a:cs typeface="Tahoma"/>
              </a:rPr>
              <a:t> </a:t>
            </a:r>
            <a:r>
              <a:rPr sz="1650" spc="215" dirty="0">
                <a:latin typeface="Tahoma"/>
                <a:cs typeface="Tahoma"/>
              </a:rPr>
              <a:t>obtenir</a:t>
            </a:r>
            <a:r>
              <a:rPr sz="1650" spc="490" dirty="0">
                <a:latin typeface="Tahoma"/>
                <a:cs typeface="Tahoma"/>
              </a:rPr>
              <a:t> </a:t>
            </a:r>
            <a:r>
              <a:rPr sz="1650" spc="120" dirty="0">
                <a:latin typeface="Tahoma"/>
                <a:cs typeface="Tahoma"/>
              </a:rPr>
              <a:t>capsules</a:t>
            </a:r>
            <a:r>
              <a:rPr sz="1650" spc="484" dirty="0">
                <a:latin typeface="Tahoma"/>
                <a:cs typeface="Tahoma"/>
              </a:rPr>
              <a:t> </a:t>
            </a:r>
            <a:r>
              <a:rPr sz="1650" spc="195" dirty="0">
                <a:latin typeface="Tahoma"/>
                <a:cs typeface="Tahoma"/>
              </a:rPr>
              <a:t>-- </a:t>
            </a:r>
            <a:r>
              <a:rPr sz="1650" spc="280" dirty="0">
                <a:latin typeface="Tahoma"/>
                <a:cs typeface="Tahoma"/>
              </a:rPr>
              <a:t>colonnes </a:t>
            </a:r>
            <a:r>
              <a:rPr sz="1650" spc="215" dirty="0">
                <a:latin typeface="Tahoma"/>
                <a:cs typeface="Tahoma"/>
              </a:rPr>
              <a:t>d'étiquettes</a:t>
            </a:r>
            <a:r>
              <a:rPr sz="1650" spc="490" dirty="0">
                <a:latin typeface="Tahoma"/>
                <a:cs typeface="Tahoma"/>
              </a:rPr>
              <a:t> </a:t>
            </a:r>
            <a:r>
              <a:rPr sz="1650" spc="175" dirty="0">
                <a:latin typeface="Tahoma"/>
                <a:cs typeface="Tahoma"/>
              </a:rPr>
              <a:t>application, exécuter</a:t>
            </a:r>
            <a:endParaRPr sz="1650" dirty="0">
              <a:latin typeface="Tahoma"/>
              <a:cs typeface="Tahoma"/>
            </a:endParaRPr>
          </a:p>
        </p:txBody>
      </p:sp>
      <p:graphicFrame>
        <p:nvGraphicFramePr>
          <p:cNvPr id="23" name="object 23"/>
          <p:cNvGraphicFramePr>
            <a:graphicFrameLocks noGrp="1"/>
          </p:cNvGraphicFramePr>
          <p:nvPr/>
        </p:nvGraphicFramePr>
        <p:xfrm>
          <a:off x="930275" y="5730040"/>
          <a:ext cx="10159363" cy="3200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611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832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617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881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5755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193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98818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40665">
                <a:tc>
                  <a:txBody>
                    <a:bodyPr/>
                    <a:lstStyle/>
                    <a:p>
                      <a:pPr marL="31750">
                        <a:lnSpc>
                          <a:spcPts val="1800"/>
                        </a:lnSpc>
                      </a:pPr>
                      <a:r>
                        <a:rPr sz="1650" spc="-20" dirty="0">
                          <a:latin typeface="Tahoma"/>
                          <a:cs typeface="Tahoma"/>
                        </a:rPr>
                        <a:t>NOM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2865">
                        <a:lnSpc>
                          <a:spcPts val="1800"/>
                        </a:lnSpc>
                      </a:pPr>
                      <a:r>
                        <a:rPr sz="1650" spc="-10" dirty="0">
                          <a:latin typeface="Tahoma"/>
                          <a:cs typeface="Tahoma"/>
                        </a:rPr>
                        <a:t>PRÊT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89230">
                        <a:lnSpc>
                          <a:spcPts val="1800"/>
                        </a:lnSpc>
                      </a:pPr>
                      <a:r>
                        <a:rPr sz="1650" spc="-10" dirty="0">
                          <a:latin typeface="Tahoma"/>
                          <a:cs typeface="Tahoma"/>
                        </a:rPr>
                        <a:t>STATUT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89230">
                        <a:lnSpc>
                          <a:spcPts val="1800"/>
                        </a:lnSpc>
                      </a:pPr>
                      <a:r>
                        <a:rPr sz="1650" spc="-10" dirty="0">
                          <a:latin typeface="Tahoma"/>
                          <a:cs typeface="Tahoma"/>
                        </a:rPr>
                        <a:t>REDÉMARRAGES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89230">
                        <a:lnSpc>
                          <a:spcPts val="1800"/>
                        </a:lnSpc>
                      </a:pPr>
                      <a:r>
                        <a:rPr sz="1650" spc="-25" dirty="0">
                          <a:latin typeface="Tahoma"/>
                          <a:cs typeface="Tahoma"/>
                        </a:rPr>
                        <a:t>ÂGE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89230">
                        <a:lnSpc>
                          <a:spcPts val="1800"/>
                        </a:lnSpc>
                      </a:pPr>
                      <a:r>
                        <a:rPr sz="1650" spc="-25" dirty="0">
                          <a:latin typeface="Tahoma"/>
                          <a:cs typeface="Tahoma"/>
                        </a:rPr>
                        <a:t>APPLICATION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89230">
                        <a:lnSpc>
                          <a:spcPts val="1800"/>
                        </a:lnSpc>
                      </a:pPr>
                      <a:r>
                        <a:rPr sz="1650" spc="-25" dirty="0">
                          <a:latin typeface="Tahoma"/>
                          <a:cs typeface="Tahoma"/>
                        </a:rPr>
                        <a:t>COURIR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7490">
                <a:tc>
                  <a:txBody>
                    <a:bodyPr/>
                    <a:lstStyle/>
                    <a:p>
                      <a:pPr marL="31750">
                        <a:lnSpc>
                          <a:spcPts val="1775"/>
                        </a:lnSpc>
                      </a:pPr>
                      <a:r>
                        <a:rPr sz="1650" spc="315" dirty="0">
                          <a:latin typeface="Tahoma"/>
                          <a:cs typeface="Tahoma"/>
                        </a:rPr>
                        <a:t>formation- </a:t>
                      </a:r>
                      <a:r>
                        <a:rPr sz="1650" spc="295" dirty="0">
                          <a:latin typeface="Tahoma"/>
                          <a:cs typeface="Tahoma"/>
                        </a:rPr>
                        <a:t>coquille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2865">
                        <a:lnSpc>
                          <a:spcPts val="1775"/>
                        </a:lnSpc>
                      </a:pPr>
                      <a:r>
                        <a:rPr sz="1650" spc="150" dirty="0">
                          <a:latin typeface="Tahoma"/>
                          <a:cs typeface="Tahoma"/>
                        </a:rPr>
                        <a:t>1/1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89230">
                        <a:lnSpc>
                          <a:spcPts val="1775"/>
                        </a:lnSpc>
                      </a:pPr>
                      <a:r>
                        <a:rPr sz="1650" spc="114" dirty="0">
                          <a:latin typeface="Tahoma"/>
                          <a:cs typeface="Tahoma"/>
                        </a:rPr>
                        <a:t>En cours d'exécution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89230">
                        <a:lnSpc>
                          <a:spcPts val="1775"/>
                        </a:lnSpc>
                      </a:pPr>
                      <a:r>
                        <a:rPr sz="1650" spc="40" dirty="0">
                          <a:latin typeface="Tahoma"/>
                          <a:cs typeface="Tahoma"/>
                        </a:rPr>
                        <a:t>0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89230">
                        <a:lnSpc>
                          <a:spcPts val="1775"/>
                        </a:lnSpc>
                      </a:pPr>
                      <a:r>
                        <a:rPr sz="1650" spc="55" dirty="0">
                          <a:latin typeface="Tahoma"/>
                          <a:cs typeface="Tahoma"/>
                        </a:rPr>
                        <a:t>22h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89230">
                        <a:lnSpc>
                          <a:spcPts val="1775"/>
                        </a:lnSpc>
                      </a:pPr>
                      <a:r>
                        <a:rPr sz="1650" spc="315" dirty="0">
                          <a:latin typeface="Tahoma"/>
                          <a:cs typeface="Tahoma"/>
                        </a:rPr>
                        <a:t>formation- </a:t>
                      </a:r>
                      <a:r>
                        <a:rPr sz="1650" spc="295" dirty="0">
                          <a:latin typeface="Tahoma"/>
                          <a:cs typeface="Tahoma"/>
                        </a:rPr>
                        <a:t>coquille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7490">
                <a:tc>
                  <a:txBody>
                    <a:bodyPr/>
                    <a:lstStyle/>
                    <a:p>
                      <a:pPr marL="31750">
                        <a:lnSpc>
                          <a:spcPts val="1775"/>
                        </a:lnSpc>
                      </a:pPr>
                      <a:r>
                        <a:rPr sz="1650" spc="275" dirty="0">
                          <a:latin typeface="Tahoma"/>
                          <a:cs typeface="Tahoma"/>
                        </a:rPr>
                        <a:t>k8s- </a:t>
                      </a:r>
                      <a:r>
                        <a:rPr sz="1650" spc="240" dirty="0">
                          <a:latin typeface="Tahoma"/>
                          <a:cs typeface="Tahoma"/>
                        </a:rPr>
                        <a:t>règne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2865">
                        <a:lnSpc>
                          <a:spcPts val="1775"/>
                        </a:lnSpc>
                      </a:pPr>
                      <a:r>
                        <a:rPr sz="1650" spc="150" dirty="0">
                          <a:latin typeface="Tahoma"/>
                          <a:cs typeface="Tahoma"/>
                        </a:rPr>
                        <a:t>1/1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89230">
                        <a:lnSpc>
                          <a:spcPts val="1775"/>
                        </a:lnSpc>
                      </a:pPr>
                      <a:r>
                        <a:rPr sz="1650" spc="114" dirty="0">
                          <a:latin typeface="Tahoma"/>
                          <a:cs typeface="Tahoma"/>
                        </a:rPr>
                        <a:t>En cours d'exécution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89230">
                        <a:lnSpc>
                          <a:spcPts val="1775"/>
                        </a:lnSpc>
                      </a:pPr>
                      <a:r>
                        <a:rPr sz="1650" spc="40" dirty="0">
                          <a:latin typeface="Tahoma"/>
                          <a:cs typeface="Tahoma"/>
                        </a:rPr>
                        <a:t>0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89230">
                        <a:lnSpc>
                          <a:spcPts val="1775"/>
                        </a:lnSpc>
                      </a:pPr>
                      <a:r>
                        <a:rPr sz="1650" spc="45" dirty="0">
                          <a:latin typeface="Tahoma"/>
                          <a:cs typeface="Tahoma"/>
                        </a:rPr>
                        <a:t>1h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89230">
                        <a:lnSpc>
                          <a:spcPts val="1775"/>
                        </a:lnSpc>
                      </a:pPr>
                      <a:r>
                        <a:rPr sz="1650" spc="185" dirty="0">
                          <a:latin typeface="Tahoma"/>
                          <a:cs typeface="Tahoma"/>
                        </a:rPr>
                        <a:t>passerelle </a:t>
                      </a:r>
                      <a:r>
                        <a:rPr sz="1650" spc="240" dirty="0">
                          <a:latin typeface="Tahoma"/>
                          <a:cs typeface="Tahoma"/>
                        </a:rPr>
                        <a:t>shell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7490">
                <a:tc>
                  <a:txBody>
                    <a:bodyPr/>
                    <a:lstStyle/>
                    <a:p>
                      <a:pPr marL="31750">
                        <a:lnSpc>
                          <a:spcPts val="1775"/>
                        </a:lnSpc>
                      </a:pPr>
                      <a:r>
                        <a:rPr sz="1650" spc="95" dirty="0">
                          <a:latin typeface="Tahoma"/>
                          <a:cs typeface="Tahoma"/>
                        </a:rPr>
                        <a:t>qui suis-je- </a:t>
                      </a:r>
                      <a:r>
                        <a:rPr sz="1650" spc="85" dirty="0">
                          <a:latin typeface="Tahoma"/>
                          <a:cs typeface="Tahoma"/>
                        </a:rPr>
                        <a:t>086vd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2865">
                        <a:lnSpc>
                          <a:spcPts val="1775"/>
                        </a:lnSpc>
                      </a:pPr>
                      <a:r>
                        <a:rPr sz="1650" spc="150" dirty="0">
                          <a:latin typeface="Tahoma"/>
                          <a:cs typeface="Tahoma"/>
                        </a:rPr>
                        <a:t>1/1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89230">
                        <a:lnSpc>
                          <a:spcPts val="1775"/>
                        </a:lnSpc>
                      </a:pPr>
                      <a:r>
                        <a:rPr sz="1650" spc="114" dirty="0">
                          <a:latin typeface="Tahoma"/>
                          <a:cs typeface="Tahoma"/>
                        </a:rPr>
                        <a:t>En cours d'exécution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89230">
                        <a:lnSpc>
                          <a:spcPts val="1775"/>
                        </a:lnSpc>
                      </a:pPr>
                      <a:r>
                        <a:rPr sz="1650" spc="40" dirty="0">
                          <a:latin typeface="Tahoma"/>
                          <a:cs typeface="Tahoma"/>
                        </a:rPr>
                        <a:t>0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89230">
                        <a:lnSpc>
                          <a:spcPts val="1775"/>
                        </a:lnSpc>
                      </a:pPr>
                      <a:r>
                        <a:rPr sz="1650" spc="55" dirty="0">
                          <a:latin typeface="Tahoma"/>
                          <a:cs typeface="Tahoma"/>
                        </a:rPr>
                        <a:t>21h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89230">
                        <a:lnSpc>
                          <a:spcPts val="1775"/>
                        </a:lnSpc>
                      </a:pPr>
                      <a:r>
                        <a:rPr sz="1650" spc="-10" dirty="0">
                          <a:latin typeface="Tahoma"/>
                          <a:cs typeface="Tahoma"/>
                        </a:rPr>
                        <a:t>qui suis-je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9090">
                <a:tc>
                  <a:txBody>
                    <a:bodyPr/>
                    <a:lstStyle/>
                    <a:p>
                      <a:pPr marL="31750">
                        <a:lnSpc>
                          <a:spcPts val="1839"/>
                        </a:lnSpc>
                      </a:pPr>
                      <a:r>
                        <a:rPr sz="1650" spc="130" dirty="0">
                          <a:latin typeface="Tahoma"/>
                          <a:cs typeface="Tahoma"/>
                        </a:rPr>
                        <a:t>qui suis-je- </a:t>
                      </a:r>
                      <a:r>
                        <a:rPr sz="1650" spc="110" dirty="0">
                          <a:latin typeface="Tahoma"/>
                          <a:cs typeface="Tahoma"/>
                        </a:rPr>
                        <a:t>5c05r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2865">
                        <a:lnSpc>
                          <a:spcPts val="1839"/>
                        </a:lnSpc>
                      </a:pPr>
                      <a:r>
                        <a:rPr sz="1650" spc="150" dirty="0">
                          <a:latin typeface="Tahoma"/>
                          <a:cs typeface="Tahoma"/>
                        </a:rPr>
                        <a:t>1/1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89230">
                        <a:lnSpc>
                          <a:spcPts val="1839"/>
                        </a:lnSpc>
                      </a:pPr>
                      <a:r>
                        <a:rPr sz="1650" spc="114" dirty="0">
                          <a:latin typeface="Tahoma"/>
                          <a:cs typeface="Tahoma"/>
                        </a:rPr>
                        <a:t>En cours d'exécution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89230">
                        <a:lnSpc>
                          <a:spcPts val="1839"/>
                        </a:lnSpc>
                      </a:pPr>
                      <a:r>
                        <a:rPr sz="1650" spc="40" dirty="0">
                          <a:latin typeface="Tahoma"/>
                          <a:cs typeface="Tahoma"/>
                        </a:rPr>
                        <a:t>0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89230">
                        <a:lnSpc>
                          <a:spcPts val="1839"/>
                        </a:lnSpc>
                      </a:pPr>
                      <a:r>
                        <a:rPr sz="1650" spc="55" dirty="0">
                          <a:latin typeface="Tahoma"/>
                          <a:cs typeface="Tahoma"/>
                        </a:rPr>
                        <a:t>1 jour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89230">
                        <a:lnSpc>
                          <a:spcPts val="1839"/>
                        </a:lnSpc>
                      </a:pPr>
                      <a:r>
                        <a:rPr sz="1650" spc="-10" dirty="0">
                          <a:latin typeface="Tahoma"/>
                          <a:cs typeface="Tahoma"/>
                        </a:rPr>
                        <a:t>qui suis-je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09624" y="2105024"/>
            <a:ext cx="12211050" cy="9525"/>
          </a:xfrm>
          <a:custGeom>
            <a:avLst/>
            <a:gdLst/>
            <a:ahLst/>
            <a:cxnLst/>
            <a:rect l="l" t="t" r="r" b="b"/>
            <a:pathLst>
              <a:path w="12211050" h="9525">
                <a:moveTo>
                  <a:pt x="12211049" y="9524"/>
                </a:moveTo>
                <a:lnTo>
                  <a:pt x="0" y="9524"/>
                </a:lnTo>
                <a:lnTo>
                  <a:pt x="0" y="0"/>
                </a:lnTo>
                <a:lnTo>
                  <a:pt x="12211049" y="0"/>
                </a:lnTo>
                <a:lnTo>
                  <a:pt x="12211049" y="952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809624" y="2105024"/>
            <a:ext cx="12211050" cy="923925"/>
            <a:chOff x="809624" y="2105024"/>
            <a:chExt cx="12211050" cy="923925"/>
          </a:xfrm>
        </p:grpSpPr>
        <p:sp>
          <p:nvSpPr>
            <p:cNvPr id="4" name="object 4"/>
            <p:cNvSpPr/>
            <p:nvPr/>
          </p:nvSpPr>
          <p:spPr>
            <a:xfrm>
              <a:off x="809612" y="2105024"/>
              <a:ext cx="12211050" cy="923925"/>
            </a:xfrm>
            <a:custGeom>
              <a:avLst/>
              <a:gdLst/>
              <a:ahLst/>
              <a:cxnLst/>
              <a:rect l="l" t="t" r="r" b="b"/>
              <a:pathLst>
                <a:path w="12211050" h="923925">
                  <a:moveTo>
                    <a:pt x="12211050" y="0"/>
                  </a:moveTo>
                  <a:lnTo>
                    <a:pt x="12201525" y="0"/>
                  </a:lnTo>
                  <a:lnTo>
                    <a:pt x="12201525" y="914400"/>
                  </a:lnTo>
                  <a:lnTo>
                    <a:pt x="0" y="914400"/>
                  </a:lnTo>
                  <a:lnTo>
                    <a:pt x="0" y="923925"/>
                  </a:lnTo>
                  <a:lnTo>
                    <a:pt x="12201525" y="923925"/>
                  </a:lnTo>
                  <a:lnTo>
                    <a:pt x="12211050" y="923925"/>
                  </a:lnTo>
                  <a:lnTo>
                    <a:pt x="12211050" y="914400"/>
                  </a:lnTo>
                  <a:lnTo>
                    <a:pt x="12211050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09624" y="2105024"/>
              <a:ext cx="9525" cy="923925"/>
            </a:xfrm>
            <a:custGeom>
              <a:avLst/>
              <a:gdLst/>
              <a:ahLst/>
              <a:cxnLst/>
              <a:rect l="l" t="t" r="r" b="b"/>
              <a:pathLst>
                <a:path w="9525" h="923925">
                  <a:moveTo>
                    <a:pt x="0" y="923924"/>
                  </a:moveTo>
                  <a:lnTo>
                    <a:pt x="0" y="0"/>
                  </a:lnTo>
                  <a:lnTo>
                    <a:pt x="9524" y="9524"/>
                  </a:lnTo>
                  <a:lnTo>
                    <a:pt x="9524" y="914399"/>
                  </a:lnTo>
                  <a:lnTo>
                    <a:pt x="0" y="923924"/>
                  </a:lnTo>
                  <a:close/>
                </a:path>
              </a:pathLst>
            </a:custGeom>
            <a:solidFill>
              <a:srgbClr val="ED21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/>
          <p:nvPr/>
        </p:nvSpPr>
        <p:spPr>
          <a:xfrm>
            <a:off x="809624" y="3848099"/>
            <a:ext cx="12211050" cy="9525"/>
          </a:xfrm>
          <a:custGeom>
            <a:avLst/>
            <a:gdLst/>
            <a:ahLst/>
            <a:cxnLst/>
            <a:rect l="l" t="t" r="r" b="b"/>
            <a:pathLst>
              <a:path w="12211050" h="9525">
                <a:moveTo>
                  <a:pt x="12211049" y="9524"/>
                </a:moveTo>
                <a:lnTo>
                  <a:pt x="0" y="9524"/>
                </a:lnTo>
                <a:lnTo>
                  <a:pt x="0" y="0"/>
                </a:lnTo>
                <a:lnTo>
                  <a:pt x="12211049" y="0"/>
                </a:lnTo>
                <a:lnTo>
                  <a:pt x="12211049" y="952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" name="object 7"/>
          <p:cNvGrpSpPr/>
          <p:nvPr/>
        </p:nvGrpSpPr>
        <p:grpSpPr>
          <a:xfrm>
            <a:off x="809624" y="3848099"/>
            <a:ext cx="12211050" cy="1400175"/>
            <a:chOff x="809624" y="3848099"/>
            <a:chExt cx="12211050" cy="1400175"/>
          </a:xfrm>
        </p:grpSpPr>
        <p:sp>
          <p:nvSpPr>
            <p:cNvPr id="8" name="object 8"/>
            <p:cNvSpPr/>
            <p:nvPr/>
          </p:nvSpPr>
          <p:spPr>
            <a:xfrm>
              <a:off x="809612" y="3848099"/>
              <a:ext cx="12211050" cy="1400175"/>
            </a:xfrm>
            <a:custGeom>
              <a:avLst/>
              <a:gdLst/>
              <a:ahLst/>
              <a:cxnLst/>
              <a:rect l="l" t="t" r="r" b="b"/>
              <a:pathLst>
                <a:path w="12211050" h="1400175">
                  <a:moveTo>
                    <a:pt x="12211050" y="0"/>
                  </a:moveTo>
                  <a:lnTo>
                    <a:pt x="12201525" y="0"/>
                  </a:lnTo>
                  <a:lnTo>
                    <a:pt x="12201525" y="1390650"/>
                  </a:lnTo>
                  <a:lnTo>
                    <a:pt x="0" y="1390650"/>
                  </a:lnTo>
                  <a:lnTo>
                    <a:pt x="0" y="1400175"/>
                  </a:lnTo>
                  <a:lnTo>
                    <a:pt x="12201525" y="1400175"/>
                  </a:lnTo>
                  <a:lnTo>
                    <a:pt x="12211050" y="1400175"/>
                  </a:lnTo>
                  <a:lnTo>
                    <a:pt x="12211050" y="1390650"/>
                  </a:lnTo>
                  <a:lnTo>
                    <a:pt x="12211050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809624" y="3848099"/>
              <a:ext cx="9525" cy="1400175"/>
            </a:xfrm>
            <a:custGeom>
              <a:avLst/>
              <a:gdLst/>
              <a:ahLst/>
              <a:cxnLst/>
              <a:rect l="l" t="t" r="r" b="b"/>
              <a:pathLst>
                <a:path w="9525" h="1400175">
                  <a:moveTo>
                    <a:pt x="0" y="1400174"/>
                  </a:moveTo>
                  <a:lnTo>
                    <a:pt x="0" y="0"/>
                  </a:lnTo>
                  <a:lnTo>
                    <a:pt x="9524" y="9524"/>
                  </a:lnTo>
                  <a:lnTo>
                    <a:pt x="9524" y="1390649"/>
                  </a:lnTo>
                  <a:lnTo>
                    <a:pt x="0" y="1400174"/>
                  </a:lnTo>
                  <a:close/>
                </a:path>
              </a:pathLst>
            </a:custGeom>
            <a:solidFill>
              <a:srgbClr val="ED21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81465" y="3975468"/>
              <a:ext cx="103240" cy="198704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60" dirty="0"/>
              <a:t>SÉLECTIONNER</a:t>
            </a:r>
            <a:r>
              <a:rPr spc="-85" dirty="0"/>
              <a:t> </a:t>
            </a:r>
            <a:r>
              <a:rPr dirty="0"/>
              <a:t>PODS</a:t>
            </a:r>
            <a:r>
              <a:rPr spc="-130" dirty="0"/>
              <a:t> </a:t>
            </a:r>
            <a:r>
              <a:rPr spc="-50" dirty="0"/>
              <a:t>BASÉ</a:t>
            </a:r>
            <a:r>
              <a:rPr spc="-105" dirty="0"/>
              <a:t> </a:t>
            </a:r>
            <a:r>
              <a:rPr dirty="0"/>
              <a:t>SUR</a:t>
            </a:r>
            <a:r>
              <a:rPr spc="-100" dirty="0"/>
              <a:t> </a:t>
            </a:r>
            <a:r>
              <a:rPr dirty="0"/>
              <a:t>LEUR</a:t>
            </a:r>
            <a:r>
              <a:rPr spc="-105" dirty="0"/>
              <a:t> </a:t>
            </a:r>
            <a:r>
              <a:rPr spc="-145" dirty="0"/>
              <a:t>ÉTIQUETTES</a:t>
            </a:r>
            <a:r>
              <a:rPr spc="-100" dirty="0"/>
              <a:t> </a:t>
            </a:r>
            <a:r>
              <a:rPr spc="85" dirty="0"/>
              <a:t>(1/3)</a:t>
            </a:r>
          </a:p>
        </p:txBody>
      </p:sp>
      <p:pic>
        <p:nvPicPr>
          <p:cNvPr id="12" name="object 1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33449" y="1647824"/>
            <a:ext cx="95250" cy="95249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1465" y="2232393"/>
            <a:ext cx="103240" cy="198704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1177924" y="1511300"/>
            <a:ext cx="6741159" cy="9436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Liste</a:t>
            </a: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14" dirty="0">
                <a:solidFill>
                  <a:srgbClr val="333333"/>
                </a:solidFill>
                <a:latin typeface="Trebuchet MS"/>
                <a:cs typeface="Trebuchet MS"/>
              </a:rPr>
              <a:t>Capsules</a:t>
            </a: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pour</a:t>
            </a: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lequel</a:t>
            </a: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10" dirty="0">
                <a:solidFill>
                  <a:srgbClr val="ED2137"/>
                </a:solidFill>
                <a:latin typeface="Tahoma"/>
                <a:cs typeface="Tahoma"/>
              </a:rPr>
              <a:t>application</a:t>
            </a:r>
            <a:r>
              <a:rPr sz="2100" spc="-60" dirty="0">
                <a:solidFill>
                  <a:srgbClr val="ED2137"/>
                </a:solidFill>
                <a:latin typeface="Tahoma"/>
                <a:cs typeface="Tahoma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est</a:t>
            </a: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exactement</a:t>
            </a: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235" dirty="0">
                <a:solidFill>
                  <a:srgbClr val="ED2137"/>
                </a:solidFill>
                <a:latin typeface="Tahoma"/>
                <a:cs typeface="Tahoma"/>
              </a:rPr>
              <a:t>passerelle </a:t>
            </a:r>
            <a:r>
              <a:rPr sz="2100" spc="310" dirty="0">
                <a:solidFill>
                  <a:srgbClr val="ED2137"/>
                </a:solidFill>
                <a:latin typeface="Tahoma"/>
                <a:cs typeface="Tahoma"/>
              </a:rPr>
              <a:t>shell</a:t>
            </a:r>
            <a:endParaRPr sz="21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95"/>
              </a:spcBef>
            </a:pPr>
            <a:endParaRPr sz="2100">
              <a:latin typeface="Tahoma"/>
              <a:cs typeface="Tahoma"/>
            </a:endParaRPr>
          </a:p>
          <a:p>
            <a:pPr marL="36195">
              <a:lnSpc>
                <a:spcPct val="100000"/>
              </a:lnSpc>
            </a:pPr>
            <a:r>
              <a:rPr sz="1650" spc="245" dirty="0">
                <a:latin typeface="Tahoma"/>
                <a:cs typeface="Tahoma"/>
              </a:rPr>
              <a:t>kubectl</a:t>
            </a:r>
            <a:r>
              <a:rPr sz="1650" spc="484" dirty="0">
                <a:latin typeface="Tahoma"/>
                <a:cs typeface="Tahoma"/>
              </a:rPr>
              <a:t> </a:t>
            </a:r>
            <a:r>
              <a:rPr sz="1650" spc="215" dirty="0">
                <a:latin typeface="Tahoma"/>
                <a:cs typeface="Tahoma"/>
              </a:rPr>
              <a:t>obtenir</a:t>
            </a:r>
            <a:r>
              <a:rPr sz="1650" spc="484" dirty="0">
                <a:latin typeface="Tahoma"/>
                <a:cs typeface="Tahoma"/>
              </a:rPr>
              <a:t> </a:t>
            </a:r>
            <a:r>
              <a:rPr sz="1650" spc="120" dirty="0">
                <a:latin typeface="Tahoma"/>
                <a:cs typeface="Tahoma"/>
              </a:rPr>
              <a:t>capsules</a:t>
            </a:r>
            <a:r>
              <a:rPr sz="1650" spc="484" dirty="0">
                <a:latin typeface="Tahoma"/>
                <a:cs typeface="Tahoma"/>
              </a:rPr>
              <a:t> </a:t>
            </a:r>
            <a:r>
              <a:rPr sz="1650" spc="270" dirty="0">
                <a:solidFill>
                  <a:srgbClr val="ED9900"/>
                </a:solidFill>
                <a:latin typeface="Tahoma"/>
                <a:cs typeface="Tahoma"/>
              </a:rPr>
              <a:t>-- </a:t>
            </a:r>
            <a:r>
              <a:rPr sz="1650" spc="315" dirty="0">
                <a:solidFill>
                  <a:srgbClr val="ED9900"/>
                </a:solidFill>
                <a:latin typeface="Tahoma"/>
                <a:cs typeface="Tahoma"/>
              </a:rPr>
              <a:t>sélecteur</a:t>
            </a:r>
            <a:r>
              <a:rPr sz="1650" spc="484" dirty="0">
                <a:solidFill>
                  <a:srgbClr val="ED9900"/>
                </a:solidFill>
                <a:latin typeface="Tahoma"/>
                <a:cs typeface="Tahoma"/>
              </a:rPr>
              <a:t> </a:t>
            </a:r>
            <a:r>
              <a:rPr sz="1650" spc="114" dirty="0">
                <a:solidFill>
                  <a:srgbClr val="ED9900"/>
                </a:solidFill>
                <a:latin typeface="Tahoma"/>
                <a:cs typeface="Tahoma"/>
              </a:rPr>
              <a:t>application </a:t>
            </a:r>
            <a:r>
              <a:rPr sz="1650" spc="114" dirty="0">
                <a:solidFill>
                  <a:srgbClr val="996E3A"/>
                </a:solidFill>
                <a:latin typeface="Tahoma"/>
                <a:cs typeface="Tahoma"/>
              </a:rPr>
              <a:t>= </a:t>
            </a:r>
            <a:r>
              <a:rPr sz="1650" spc="114" dirty="0">
                <a:latin typeface="Tahoma"/>
                <a:cs typeface="Tahoma"/>
              </a:rPr>
              <a:t>passerelle </a:t>
            </a:r>
            <a:r>
              <a:rPr sz="1650" spc="240" dirty="0">
                <a:latin typeface="Tahoma"/>
                <a:cs typeface="Tahoma"/>
              </a:rPr>
              <a:t>shell</a:t>
            </a:r>
            <a:endParaRPr sz="1650">
              <a:latin typeface="Tahoma"/>
              <a:cs typeface="Tahoma"/>
            </a:endParaRPr>
          </a:p>
        </p:txBody>
      </p:sp>
      <p:graphicFrame>
        <p:nvGraphicFramePr>
          <p:cNvPr id="15" name="object 15"/>
          <p:cNvGraphicFramePr>
            <a:graphicFrameLocks noGrp="1"/>
          </p:cNvGraphicFramePr>
          <p:nvPr/>
        </p:nvGraphicFramePr>
        <p:xfrm>
          <a:off x="930275" y="2443915"/>
          <a:ext cx="5866129" cy="5797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563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353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87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87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9943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40665">
                <a:tc>
                  <a:txBody>
                    <a:bodyPr/>
                    <a:lstStyle/>
                    <a:p>
                      <a:pPr marL="31750">
                        <a:lnSpc>
                          <a:spcPts val="1800"/>
                        </a:lnSpc>
                      </a:pPr>
                      <a:r>
                        <a:rPr sz="1650" spc="-20" dirty="0">
                          <a:latin typeface="Tahoma"/>
                          <a:cs typeface="Tahoma"/>
                        </a:rPr>
                        <a:t>NOM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89230">
                        <a:lnSpc>
                          <a:spcPts val="1800"/>
                        </a:lnSpc>
                      </a:pPr>
                      <a:r>
                        <a:rPr sz="1650" spc="-10" dirty="0">
                          <a:latin typeface="Tahoma"/>
                          <a:cs typeface="Tahoma"/>
                        </a:rPr>
                        <a:t>PRÊT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14960">
                        <a:lnSpc>
                          <a:spcPts val="1800"/>
                        </a:lnSpc>
                      </a:pPr>
                      <a:r>
                        <a:rPr sz="1650" spc="-10" dirty="0">
                          <a:latin typeface="Tahoma"/>
                          <a:cs typeface="Tahoma"/>
                        </a:rPr>
                        <a:t>STATUT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89230">
                        <a:lnSpc>
                          <a:spcPts val="1800"/>
                        </a:lnSpc>
                      </a:pPr>
                      <a:r>
                        <a:rPr sz="1650" spc="-10" dirty="0">
                          <a:latin typeface="Tahoma"/>
                          <a:cs typeface="Tahoma"/>
                        </a:rPr>
                        <a:t>REDÉMARRAGES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89230">
                        <a:lnSpc>
                          <a:spcPts val="1800"/>
                        </a:lnSpc>
                      </a:pPr>
                      <a:r>
                        <a:rPr sz="1650" spc="-25" dirty="0">
                          <a:latin typeface="Tahoma"/>
                          <a:cs typeface="Tahoma"/>
                        </a:rPr>
                        <a:t>ÂGE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9090">
                <a:tc>
                  <a:txBody>
                    <a:bodyPr/>
                    <a:lstStyle/>
                    <a:p>
                      <a:pPr marL="31750">
                        <a:lnSpc>
                          <a:spcPts val="1839"/>
                        </a:lnSpc>
                      </a:pPr>
                      <a:r>
                        <a:rPr sz="1650" spc="275" dirty="0">
                          <a:latin typeface="Tahoma"/>
                          <a:cs typeface="Tahoma"/>
                        </a:rPr>
                        <a:t>k8s- </a:t>
                      </a:r>
                      <a:r>
                        <a:rPr sz="1650" spc="240" dirty="0">
                          <a:latin typeface="Tahoma"/>
                          <a:cs typeface="Tahoma"/>
                        </a:rPr>
                        <a:t>règne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89230">
                        <a:lnSpc>
                          <a:spcPts val="1839"/>
                        </a:lnSpc>
                      </a:pPr>
                      <a:r>
                        <a:rPr sz="1650" spc="150" dirty="0">
                          <a:latin typeface="Tahoma"/>
                          <a:cs typeface="Tahoma"/>
                        </a:rPr>
                        <a:t>1/1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14960">
                        <a:lnSpc>
                          <a:spcPts val="1839"/>
                        </a:lnSpc>
                      </a:pPr>
                      <a:r>
                        <a:rPr sz="1650" spc="114" dirty="0">
                          <a:latin typeface="Tahoma"/>
                          <a:cs typeface="Tahoma"/>
                        </a:rPr>
                        <a:t>En cours d'exécution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89230">
                        <a:lnSpc>
                          <a:spcPts val="1839"/>
                        </a:lnSpc>
                      </a:pPr>
                      <a:r>
                        <a:rPr sz="1650" spc="40" dirty="0">
                          <a:latin typeface="Tahoma"/>
                          <a:cs typeface="Tahoma"/>
                        </a:rPr>
                        <a:t>0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89230">
                        <a:lnSpc>
                          <a:spcPts val="1839"/>
                        </a:lnSpc>
                      </a:pPr>
                      <a:r>
                        <a:rPr sz="1650" spc="45" dirty="0">
                          <a:latin typeface="Tahoma"/>
                          <a:cs typeface="Tahoma"/>
                        </a:rPr>
                        <a:t>2h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6" name="object 1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33449" y="3390899"/>
            <a:ext cx="95250" cy="95249"/>
          </a:xfrm>
          <a:prstGeom prst="rect">
            <a:avLst/>
          </a:prstGeom>
        </p:spPr>
      </p:pic>
      <p:sp>
        <p:nvSpPr>
          <p:cNvPr id="17" name="object 17"/>
          <p:cNvSpPr txBox="1"/>
          <p:nvPr/>
        </p:nvSpPr>
        <p:spPr>
          <a:xfrm>
            <a:off x="1177924" y="3254375"/>
            <a:ext cx="7118984" cy="9436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Liste</a:t>
            </a:r>
            <a:r>
              <a:rPr sz="2100" spc="-3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14" dirty="0">
                <a:solidFill>
                  <a:srgbClr val="333333"/>
                </a:solidFill>
                <a:latin typeface="Trebuchet MS"/>
                <a:cs typeface="Trebuchet MS"/>
              </a:rPr>
              <a:t>Capsules</a:t>
            </a:r>
            <a:r>
              <a:rPr sz="2100" spc="-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pour</a:t>
            </a:r>
            <a:r>
              <a:rPr sz="2100" spc="-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lequel</a:t>
            </a:r>
            <a:r>
              <a:rPr sz="2100" spc="-3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10" dirty="0">
                <a:solidFill>
                  <a:srgbClr val="ED2137"/>
                </a:solidFill>
                <a:latin typeface="Tahoma"/>
                <a:cs typeface="Tahoma"/>
              </a:rPr>
              <a:t>application</a:t>
            </a:r>
            <a:r>
              <a:rPr sz="2100" spc="-50" dirty="0">
                <a:solidFill>
                  <a:srgbClr val="ED2137"/>
                </a:solidFill>
                <a:latin typeface="Tahoma"/>
                <a:cs typeface="Tahoma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est</a:t>
            </a:r>
            <a:r>
              <a:rPr sz="2100" spc="-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différent</a:t>
            </a:r>
            <a:r>
              <a:rPr sz="2100" spc="-3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0" dirty="0">
                <a:solidFill>
                  <a:srgbClr val="333333"/>
                </a:solidFill>
                <a:latin typeface="Trebuchet MS"/>
                <a:cs typeface="Trebuchet MS"/>
              </a:rPr>
              <a:t>que</a:t>
            </a:r>
            <a:r>
              <a:rPr sz="2100" spc="-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235" dirty="0">
                <a:solidFill>
                  <a:srgbClr val="ED2137"/>
                </a:solidFill>
                <a:latin typeface="Tahoma"/>
                <a:cs typeface="Tahoma"/>
              </a:rPr>
              <a:t>passerelle </a:t>
            </a:r>
            <a:r>
              <a:rPr sz="2100" spc="310" dirty="0">
                <a:solidFill>
                  <a:srgbClr val="ED2137"/>
                </a:solidFill>
                <a:latin typeface="Tahoma"/>
                <a:cs typeface="Tahoma"/>
              </a:rPr>
              <a:t>shell</a:t>
            </a:r>
            <a:endParaRPr sz="21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95"/>
              </a:spcBef>
            </a:pPr>
            <a:endParaRPr sz="2100">
              <a:latin typeface="Tahoma"/>
              <a:cs typeface="Tahoma"/>
            </a:endParaRPr>
          </a:p>
          <a:p>
            <a:pPr marL="36195">
              <a:lnSpc>
                <a:spcPct val="100000"/>
              </a:lnSpc>
            </a:pPr>
            <a:r>
              <a:rPr sz="1650" spc="245" dirty="0">
                <a:latin typeface="Tahoma"/>
                <a:cs typeface="Tahoma"/>
              </a:rPr>
              <a:t>kubectl</a:t>
            </a:r>
            <a:r>
              <a:rPr sz="1650" spc="484" dirty="0">
                <a:latin typeface="Tahoma"/>
                <a:cs typeface="Tahoma"/>
              </a:rPr>
              <a:t> </a:t>
            </a:r>
            <a:r>
              <a:rPr sz="1650" spc="215" dirty="0">
                <a:latin typeface="Tahoma"/>
                <a:cs typeface="Tahoma"/>
              </a:rPr>
              <a:t>obtenir</a:t>
            </a:r>
            <a:r>
              <a:rPr sz="1650" spc="484" dirty="0">
                <a:latin typeface="Tahoma"/>
                <a:cs typeface="Tahoma"/>
              </a:rPr>
              <a:t> </a:t>
            </a:r>
            <a:r>
              <a:rPr sz="1650" spc="120" dirty="0">
                <a:latin typeface="Tahoma"/>
                <a:cs typeface="Tahoma"/>
              </a:rPr>
              <a:t>capsules</a:t>
            </a:r>
            <a:r>
              <a:rPr sz="1650" spc="484" dirty="0">
                <a:latin typeface="Tahoma"/>
                <a:cs typeface="Tahoma"/>
              </a:rPr>
              <a:t> </a:t>
            </a:r>
            <a:r>
              <a:rPr sz="1650" spc="615" dirty="0">
                <a:solidFill>
                  <a:srgbClr val="ED9900"/>
                </a:solidFill>
                <a:latin typeface="Tahoma"/>
                <a:cs typeface="Tahoma"/>
              </a:rPr>
              <a:t>- </a:t>
            </a:r>
            <a:r>
              <a:rPr sz="1650" spc="385" dirty="0">
                <a:solidFill>
                  <a:srgbClr val="ED9900"/>
                </a:solidFill>
                <a:latin typeface="Tahoma"/>
                <a:cs typeface="Tahoma"/>
              </a:rPr>
              <a:t>l</a:t>
            </a:r>
            <a:r>
              <a:rPr sz="1650" spc="490" dirty="0">
                <a:solidFill>
                  <a:srgbClr val="ED9900"/>
                </a:solidFill>
                <a:latin typeface="Tahoma"/>
                <a:cs typeface="Tahoma"/>
              </a:rPr>
              <a:t> </a:t>
            </a:r>
            <a:r>
              <a:rPr sz="1650" spc="220" dirty="0">
                <a:solidFill>
                  <a:srgbClr val="669900"/>
                </a:solidFill>
                <a:latin typeface="Tahoma"/>
                <a:cs typeface="Tahoma"/>
              </a:rPr>
              <a:t>'app!=shell- </a:t>
            </a:r>
            <a:r>
              <a:rPr sz="1650" spc="235" dirty="0">
                <a:solidFill>
                  <a:srgbClr val="669900"/>
                </a:solidFill>
                <a:latin typeface="Tahoma"/>
                <a:cs typeface="Tahoma"/>
              </a:rPr>
              <a:t>gateway'</a:t>
            </a:r>
            <a:endParaRPr sz="1650">
              <a:latin typeface="Tahoma"/>
              <a:cs typeface="Tahoma"/>
            </a:endParaRPr>
          </a:p>
        </p:txBody>
      </p:sp>
      <p:graphicFrame>
        <p:nvGraphicFramePr>
          <p:cNvPr id="18" name="object 18"/>
          <p:cNvGraphicFramePr>
            <a:graphicFrameLocks noGrp="1"/>
          </p:cNvGraphicFramePr>
          <p:nvPr/>
        </p:nvGraphicFramePr>
        <p:xfrm>
          <a:off x="930275" y="4186990"/>
          <a:ext cx="6247130" cy="10547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611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9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881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881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00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40665">
                <a:tc>
                  <a:txBody>
                    <a:bodyPr/>
                    <a:lstStyle/>
                    <a:p>
                      <a:pPr marL="31750">
                        <a:lnSpc>
                          <a:spcPts val="1800"/>
                        </a:lnSpc>
                      </a:pPr>
                      <a:r>
                        <a:rPr sz="1650" spc="-20" dirty="0">
                          <a:latin typeface="Tahoma"/>
                          <a:cs typeface="Tahoma"/>
                        </a:rPr>
                        <a:t>NOM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2865">
                        <a:lnSpc>
                          <a:spcPts val="1800"/>
                        </a:lnSpc>
                      </a:pPr>
                      <a:r>
                        <a:rPr sz="1650" spc="-10" dirty="0">
                          <a:latin typeface="Tahoma"/>
                          <a:cs typeface="Tahoma"/>
                        </a:rPr>
                        <a:t>PRÊT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14960">
                        <a:lnSpc>
                          <a:spcPts val="1800"/>
                        </a:lnSpc>
                      </a:pPr>
                      <a:r>
                        <a:rPr sz="1650" spc="-10" dirty="0">
                          <a:latin typeface="Tahoma"/>
                          <a:cs typeface="Tahoma"/>
                        </a:rPr>
                        <a:t>STATUT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89230">
                        <a:lnSpc>
                          <a:spcPts val="1800"/>
                        </a:lnSpc>
                      </a:pPr>
                      <a:r>
                        <a:rPr sz="1650" spc="-10" dirty="0">
                          <a:latin typeface="Tahoma"/>
                          <a:cs typeface="Tahoma"/>
                        </a:rPr>
                        <a:t>REDÉMARRAGES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89230">
                        <a:lnSpc>
                          <a:spcPts val="1800"/>
                        </a:lnSpc>
                      </a:pPr>
                      <a:r>
                        <a:rPr sz="1650" spc="-25" dirty="0">
                          <a:latin typeface="Tahoma"/>
                          <a:cs typeface="Tahoma"/>
                        </a:rPr>
                        <a:t>ÂGE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7490">
                <a:tc>
                  <a:txBody>
                    <a:bodyPr/>
                    <a:lstStyle/>
                    <a:p>
                      <a:pPr marL="31750">
                        <a:lnSpc>
                          <a:spcPts val="1775"/>
                        </a:lnSpc>
                      </a:pPr>
                      <a:r>
                        <a:rPr sz="1650" spc="315" dirty="0">
                          <a:latin typeface="Tahoma"/>
                          <a:cs typeface="Tahoma"/>
                        </a:rPr>
                        <a:t>formation- </a:t>
                      </a:r>
                      <a:r>
                        <a:rPr sz="1650" spc="295" dirty="0">
                          <a:latin typeface="Tahoma"/>
                          <a:cs typeface="Tahoma"/>
                        </a:rPr>
                        <a:t>coquille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2865">
                        <a:lnSpc>
                          <a:spcPts val="1775"/>
                        </a:lnSpc>
                      </a:pPr>
                      <a:r>
                        <a:rPr sz="1650" spc="150" dirty="0">
                          <a:latin typeface="Tahoma"/>
                          <a:cs typeface="Tahoma"/>
                        </a:rPr>
                        <a:t>1/1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14960">
                        <a:lnSpc>
                          <a:spcPts val="1775"/>
                        </a:lnSpc>
                      </a:pPr>
                      <a:r>
                        <a:rPr sz="1650" spc="114" dirty="0">
                          <a:latin typeface="Tahoma"/>
                          <a:cs typeface="Tahoma"/>
                        </a:rPr>
                        <a:t>En cours d'exécution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89230">
                        <a:lnSpc>
                          <a:spcPts val="1775"/>
                        </a:lnSpc>
                      </a:pPr>
                      <a:r>
                        <a:rPr sz="1650" spc="40" dirty="0">
                          <a:latin typeface="Tahoma"/>
                          <a:cs typeface="Tahoma"/>
                        </a:rPr>
                        <a:t>0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89230">
                        <a:lnSpc>
                          <a:spcPts val="1775"/>
                        </a:lnSpc>
                      </a:pPr>
                      <a:r>
                        <a:rPr sz="1650" spc="55" dirty="0">
                          <a:latin typeface="Tahoma"/>
                          <a:cs typeface="Tahoma"/>
                        </a:rPr>
                        <a:t>22h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7490">
                <a:tc>
                  <a:txBody>
                    <a:bodyPr/>
                    <a:lstStyle/>
                    <a:p>
                      <a:pPr marL="31750">
                        <a:lnSpc>
                          <a:spcPts val="1775"/>
                        </a:lnSpc>
                      </a:pPr>
                      <a:r>
                        <a:rPr sz="1650" spc="95" dirty="0">
                          <a:latin typeface="Tahoma"/>
                          <a:cs typeface="Tahoma"/>
                        </a:rPr>
                        <a:t>qui suis-je- </a:t>
                      </a:r>
                      <a:r>
                        <a:rPr sz="1650" spc="85" dirty="0">
                          <a:latin typeface="Tahoma"/>
                          <a:cs typeface="Tahoma"/>
                        </a:rPr>
                        <a:t>086vd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2865">
                        <a:lnSpc>
                          <a:spcPts val="1775"/>
                        </a:lnSpc>
                      </a:pPr>
                      <a:r>
                        <a:rPr sz="1650" spc="150" dirty="0">
                          <a:latin typeface="Tahoma"/>
                          <a:cs typeface="Tahoma"/>
                        </a:rPr>
                        <a:t>1/1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14960">
                        <a:lnSpc>
                          <a:spcPts val="1775"/>
                        </a:lnSpc>
                      </a:pPr>
                      <a:r>
                        <a:rPr sz="1650" spc="114" dirty="0">
                          <a:latin typeface="Tahoma"/>
                          <a:cs typeface="Tahoma"/>
                        </a:rPr>
                        <a:t>En cours d'exécution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89230">
                        <a:lnSpc>
                          <a:spcPts val="1775"/>
                        </a:lnSpc>
                      </a:pPr>
                      <a:r>
                        <a:rPr sz="1650" spc="40" dirty="0">
                          <a:latin typeface="Tahoma"/>
                          <a:cs typeface="Tahoma"/>
                        </a:rPr>
                        <a:t>0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89230">
                        <a:lnSpc>
                          <a:spcPts val="1775"/>
                        </a:lnSpc>
                      </a:pPr>
                      <a:r>
                        <a:rPr sz="1650" spc="55" dirty="0">
                          <a:latin typeface="Tahoma"/>
                          <a:cs typeface="Tahoma"/>
                        </a:rPr>
                        <a:t>22h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9090">
                <a:tc>
                  <a:txBody>
                    <a:bodyPr/>
                    <a:lstStyle/>
                    <a:p>
                      <a:pPr marL="31750">
                        <a:lnSpc>
                          <a:spcPts val="1839"/>
                        </a:lnSpc>
                      </a:pPr>
                      <a:r>
                        <a:rPr sz="1650" spc="135" dirty="0">
                          <a:latin typeface="Tahoma"/>
                          <a:cs typeface="Tahoma"/>
                        </a:rPr>
                        <a:t>yaml- </a:t>
                      </a:r>
                      <a:r>
                        <a:rPr sz="1650" spc="125" dirty="0">
                          <a:latin typeface="Tahoma"/>
                          <a:cs typeface="Tahoma"/>
                        </a:rPr>
                        <a:t>pod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2865">
                        <a:lnSpc>
                          <a:spcPts val="1839"/>
                        </a:lnSpc>
                      </a:pPr>
                      <a:r>
                        <a:rPr sz="1650" spc="150" dirty="0">
                          <a:latin typeface="Tahoma"/>
                          <a:cs typeface="Tahoma"/>
                        </a:rPr>
                        <a:t>2/2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14960">
                        <a:lnSpc>
                          <a:spcPts val="1839"/>
                        </a:lnSpc>
                      </a:pPr>
                      <a:r>
                        <a:rPr sz="1650" spc="114" dirty="0">
                          <a:latin typeface="Tahoma"/>
                          <a:cs typeface="Tahoma"/>
                        </a:rPr>
                        <a:t>En cours d'exécution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89230">
                        <a:lnSpc>
                          <a:spcPts val="1839"/>
                        </a:lnSpc>
                      </a:pPr>
                      <a:r>
                        <a:rPr sz="1650" spc="40" dirty="0">
                          <a:latin typeface="Tahoma"/>
                          <a:cs typeface="Tahoma"/>
                        </a:rPr>
                        <a:t>0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89230">
                        <a:lnSpc>
                          <a:spcPts val="1839"/>
                        </a:lnSpc>
                      </a:pPr>
                      <a:r>
                        <a:rPr sz="1650" spc="45" dirty="0">
                          <a:latin typeface="Tahoma"/>
                          <a:cs typeface="Tahoma"/>
                        </a:rPr>
                        <a:t>6h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09624" y="2105024"/>
            <a:ext cx="12211050" cy="9525"/>
          </a:xfrm>
          <a:custGeom>
            <a:avLst/>
            <a:gdLst/>
            <a:ahLst/>
            <a:cxnLst/>
            <a:rect l="l" t="t" r="r" b="b"/>
            <a:pathLst>
              <a:path w="12211050" h="9525">
                <a:moveTo>
                  <a:pt x="12211049" y="9524"/>
                </a:moveTo>
                <a:lnTo>
                  <a:pt x="0" y="9524"/>
                </a:lnTo>
                <a:lnTo>
                  <a:pt x="0" y="0"/>
                </a:lnTo>
                <a:lnTo>
                  <a:pt x="12211049" y="0"/>
                </a:lnTo>
                <a:lnTo>
                  <a:pt x="12211049" y="952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809624" y="2105024"/>
            <a:ext cx="12211050" cy="923925"/>
            <a:chOff x="809624" y="2105024"/>
            <a:chExt cx="12211050" cy="923925"/>
          </a:xfrm>
        </p:grpSpPr>
        <p:sp>
          <p:nvSpPr>
            <p:cNvPr id="4" name="object 4"/>
            <p:cNvSpPr/>
            <p:nvPr/>
          </p:nvSpPr>
          <p:spPr>
            <a:xfrm>
              <a:off x="809612" y="2105024"/>
              <a:ext cx="12211050" cy="923925"/>
            </a:xfrm>
            <a:custGeom>
              <a:avLst/>
              <a:gdLst/>
              <a:ahLst/>
              <a:cxnLst/>
              <a:rect l="l" t="t" r="r" b="b"/>
              <a:pathLst>
                <a:path w="12211050" h="923925">
                  <a:moveTo>
                    <a:pt x="12211050" y="0"/>
                  </a:moveTo>
                  <a:lnTo>
                    <a:pt x="12201525" y="0"/>
                  </a:lnTo>
                  <a:lnTo>
                    <a:pt x="12201525" y="914400"/>
                  </a:lnTo>
                  <a:lnTo>
                    <a:pt x="0" y="914400"/>
                  </a:lnTo>
                  <a:lnTo>
                    <a:pt x="0" y="923925"/>
                  </a:lnTo>
                  <a:lnTo>
                    <a:pt x="12201525" y="923925"/>
                  </a:lnTo>
                  <a:lnTo>
                    <a:pt x="12211050" y="923925"/>
                  </a:lnTo>
                  <a:lnTo>
                    <a:pt x="12211050" y="914400"/>
                  </a:lnTo>
                  <a:lnTo>
                    <a:pt x="12211050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09624" y="2105024"/>
              <a:ext cx="9525" cy="923925"/>
            </a:xfrm>
            <a:custGeom>
              <a:avLst/>
              <a:gdLst/>
              <a:ahLst/>
              <a:cxnLst/>
              <a:rect l="l" t="t" r="r" b="b"/>
              <a:pathLst>
                <a:path w="9525" h="923925">
                  <a:moveTo>
                    <a:pt x="0" y="923924"/>
                  </a:moveTo>
                  <a:lnTo>
                    <a:pt x="0" y="0"/>
                  </a:lnTo>
                  <a:lnTo>
                    <a:pt x="9524" y="9524"/>
                  </a:lnTo>
                  <a:lnTo>
                    <a:pt x="9524" y="914399"/>
                  </a:lnTo>
                  <a:lnTo>
                    <a:pt x="0" y="923924"/>
                  </a:lnTo>
                  <a:close/>
                </a:path>
              </a:pathLst>
            </a:custGeom>
            <a:solidFill>
              <a:srgbClr val="ED21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/>
          <p:nvPr/>
        </p:nvSpPr>
        <p:spPr>
          <a:xfrm>
            <a:off x="809624" y="3848099"/>
            <a:ext cx="12211050" cy="9525"/>
          </a:xfrm>
          <a:custGeom>
            <a:avLst/>
            <a:gdLst/>
            <a:ahLst/>
            <a:cxnLst/>
            <a:rect l="l" t="t" r="r" b="b"/>
            <a:pathLst>
              <a:path w="12211050" h="9525">
                <a:moveTo>
                  <a:pt x="12211049" y="9524"/>
                </a:moveTo>
                <a:lnTo>
                  <a:pt x="0" y="9524"/>
                </a:lnTo>
                <a:lnTo>
                  <a:pt x="0" y="0"/>
                </a:lnTo>
                <a:lnTo>
                  <a:pt x="12211049" y="0"/>
                </a:lnTo>
                <a:lnTo>
                  <a:pt x="12211049" y="952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" name="object 7"/>
          <p:cNvGrpSpPr/>
          <p:nvPr/>
        </p:nvGrpSpPr>
        <p:grpSpPr>
          <a:xfrm>
            <a:off x="809624" y="3848099"/>
            <a:ext cx="12211050" cy="923925"/>
            <a:chOff x="809624" y="3848099"/>
            <a:chExt cx="12211050" cy="923925"/>
          </a:xfrm>
        </p:grpSpPr>
        <p:sp>
          <p:nvSpPr>
            <p:cNvPr id="8" name="object 8"/>
            <p:cNvSpPr/>
            <p:nvPr/>
          </p:nvSpPr>
          <p:spPr>
            <a:xfrm>
              <a:off x="809612" y="3848099"/>
              <a:ext cx="12211050" cy="923925"/>
            </a:xfrm>
            <a:custGeom>
              <a:avLst/>
              <a:gdLst/>
              <a:ahLst/>
              <a:cxnLst/>
              <a:rect l="l" t="t" r="r" b="b"/>
              <a:pathLst>
                <a:path w="12211050" h="923925">
                  <a:moveTo>
                    <a:pt x="12211050" y="0"/>
                  </a:moveTo>
                  <a:lnTo>
                    <a:pt x="12201525" y="0"/>
                  </a:lnTo>
                  <a:lnTo>
                    <a:pt x="12201525" y="914400"/>
                  </a:lnTo>
                  <a:lnTo>
                    <a:pt x="0" y="914400"/>
                  </a:lnTo>
                  <a:lnTo>
                    <a:pt x="0" y="923925"/>
                  </a:lnTo>
                  <a:lnTo>
                    <a:pt x="12201525" y="923925"/>
                  </a:lnTo>
                  <a:lnTo>
                    <a:pt x="12211050" y="923925"/>
                  </a:lnTo>
                  <a:lnTo>
                    <a:pt x="12211050" y="914400"/>
                  </a:lnTo>
                  <a:lnTo>
                    <a:pt x="12211050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809624" y="3848099"/>
              <a:ext cx="9525" cy="923925"/>
            </a:xfrm>
            <a:custGeom>
              <a:avLst/>
              <a:gdLst/>
              <a:ahLst/>
              <a:cxnLst/>
              <a:rect l="l" t="t" r="r" b="b"/>
              <a:pathLst>
                <a:path w="9525" h="923925">
                  <a:moveTo>
                    <a:pt x="0" y="923924"/>
                  </a:moveTo>
                  <a:lnTo>
                    <a:pt x="0" y="0"/>
                  </a:lnTo>
                  <a:lnTo>
                    <a:pt x="9524" y="9524"/>
                  </a:lnTo>
                  <a:lnTo>
                    <a:pt x="9524" y="914399"/>
                  </a:lnTo>
                  <a:lnTo>
                    <a:pt x="0" y="923924"/>
                  </a:lnTo>
                  <a:close/>
                </a:path>
              </a:pathLst>
            </a:custGeom>
            <a:solidFill>
              <a:srgbClr val="ED21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81465" y="3975468"/>
              <a:ext cx="103240" cy="198704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60" dirty="0"/>
              <a:t>SÉLECTIONNER</a:t>
            </a:r>
            <a:r>
              <a:rPr spc="-85" dirty="0"/>
              <a:t> </a:t>
            </a:r>
            <a:r>
              <a:rPr dirty="0"/>
              <a:t>PODS</a:t>
            </a:r>
            <a:r>
              <a:rPr spc="-130" dirty="0"/>
              <a:t> </a:t>
            </a:r>
            <a:r>
              <a:rPr spc="-50" dirty="0"/>
              <a:t>BASÉ</a:t>
            </a:r>
            <a:r>
              <a:rPr spc="-105" dirty="0"/>
              <a:t> </a:t>
            </a:r>
            <a:r>
              <a:rPr dirty="0"/>
              <a:t>SUR</a:t>
            </a:r>
            <a:r>
              <a:rPr spc="-100" dirty="0"/>
              <a:t> </a:t>
            </a:r>
            <a:r>
              <a:rPr dirty="0"/>
              <a:t>LEUR</a:t>
            </a:r>
            <a:r>
              <a:rPr spc="-105" dirty="0"/>
              <a:t> </a:t>
            </a:r>
            <a:r>
              <a:rPr spc="-145" dirty="0"/>
              <a:t>ÉTIQUETTES</a:t>
            </a:r>
            <a:r>
              <a:rPr spc="-100" dirty="0"/>
              <a:t> </a:t>
            </a:r>
            <a:r>
              <a:rPr spc="85" dirty="0"/>
              <a:t>(2/3)</a:t>
            </a:r>
          </a:p>
        </p:txBody>
      </p:sp>
      <p:pic>
        <p:nvPicPr>
          <p:cNvPr id="12" name="object 1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33449" y="1647824"/>
            <a:ext cx="95250" cy="95249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1465" y="2232393"/>
            <a:ext cx="103240" cy="198704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1177924" y="1511300"/>
            <a:ext cx="6906895" cy="9436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Liste</a:t>
            </a:r>
            <a:r>
              <a:rPr sz="2100" spc="-3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14" dirty="0">
                <a:solidFill>
                  <a:srgbClr val="333333"/>
                </a:solidFill>
                <a:latin typeface="Trebuchet MS"/>
                <a:cs typeface="Trebuchet MS"/>
              </a:rPr>
              <a:t>Capsules</a:t>
            </a:r>
            <a:r>
              <a:rPr sz="2100" spc="-3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pour</a:t>
            </a:r>
            <a:r>
              <a:rPr sz="2100" spc="-3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lequel</a:t>
            </a:r>
            <a:r>
              <a:rPr sz="2100" spc="-3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-3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étiquette</a:t>
            </a:r>
            <a:r>
              <a:rPr sz="2100" spc="-3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avec</a:t>
            </a:r>
            <a:r>
              <a:rPr sz="2100" spc="-3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-3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10" dirty="0">
                <a:solidFill>
                  <a:srgbClr val="ED2137"/>
                </a:solidFill>
                <a:latin typeface="Tahoma"/>
                <a:cs typeface="Tahoma"/>
              </a:rPr>
              <a:t>application</a:t>
            </a:r>
            <a:r>
              <a:rPr sz="2100" spc="-55" dirty="0">
                <a:solidFill>
                  <a:srgbClr val="ED2137"/>
                </a:solidFill>
                <a:latin typeface="Tahoma"/>
                <a:cs typeface="Tahoma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clé</a:t>
            </a:r>
            <a:r>
              <a:rPr sz="2100" spc="-3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est</a:t>
            </a:r>
            <a:r>
              <a:rPr sz="2100" spc="-3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défini</a:t>
            </a:r>
            <a:endParaRPr sz="21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290"/>
              </a:spcBef>
            </a:pPr>
            <a:endParaRPr sz="2100">
              <a:latin typeface="Trebuchet MS"/>
              <a:cs typeface="Trebuchet MS"/>
            </a:endParaRPr>
          </a:p>
          <a:p>
            <a:pPr marL="36195">
              <a:lnSpc>
                <a:spcPct val="100000"/>
              </a:lnSpc>
            </a:pPr>
            <a:r>
              <a:rPr sz="1650" spc="245" dirty="0">
                <a:latin typeface="Tahoma"/>
                <a:cs typeface="Tahoma"/>
              </a:rPr>
              <a:t>kubectl</a:t>
            </a:r>
            <a:r>
              <a:rPr sz="1650" spc="475" dirty="0">
                <a:latin typeface="Tahoma"/>
                <a:cs typeface="Tahoma"/>
              </a:rPr>
              <a:t> </a:t>
            </a:r>
            <a:r>
              <a:rPr sz="1650" spc="215" dirty="0">
                <a:latin typeface="Tahoma"/>
                <a:cs typeface="Tahoma"/>
              </a:rPr>
              <a:t>obtenir</a:t>
            </a:r>
            <a:r>
              <a:rPr sz="1650" spc="480" dirty="0">
                <a:latin typeface="Tahoma"/>
                <a:cs typeface="Tahoma"/>
              </a:rPr>
              <a:t> </a:t>
            </a:r>
            <a:r>
              <a:rPr sz="1650" spc="120" dirty="0">
                <a:latin typeface="Tahoma"/>
                <a:cs typeface="Tahoma"/>
              </a:rPr>
              <a:t>capsules</a:t>
            </a:r>
            <a:r>
              <a:rPr sz="1650" spc="480" dirty="0">
                <a:latin typeface="Tahoma"/>
                <a:cs typeface="Tahoma"/>
              </a:rPr>
              <a:t> </a:t>
            </a:r>
            <a:r>
              <a:rPr sz="1650" spc="270" dirty="0">
                <a:solidFill>
                  <a:srgbClr val="ED9900"/>
                </a:solidFill>
                <a:latin typeface="Tahoma"/>
                <a:cs typeface="Tahoma"/>
              </a:rPr>
              <a:t>-- </a:t>
            </a:r>
            <a:r>
              <a:rPr sz="1650" spc="315" dirty="0">
                <a:solidFill>
                  <a:srgbClr val="ED9900"/>
                </a:solidFill>
                <a:latin typeface="Tahoma"/>
                <a:cs typeface="Tahoma"/>
              </a:rPr>
              <a:t>sélecteur</a:t>
            </a:r>
            <a:r>
              <a:rPr sz="1650" spc="480" dirty="0">
                <a:solidFill>
                  <a:srgbClr val="ED9900"/>
                </a:solidFill>
                <a:latin typeface="Tahoma"/>
                <a:cs typeface="Tahoma"/>
              </a:rPr>
              <a:t> </a:t>
            </a:r>
            <a:r>
              <a:rPr sz="1650" spc="60" dirty="0">
                <a:latin typeface="Tahoma"/>
                <a:cs typeface="Tahoma"/>
              </a:rPr>
              <a:t>application</a:t>
            </a:r>
            <a:endParaRPr sz="1650">
              <a:latin typeface="Tahoma"/>
              <a:cs typeface="Tahoma"/>
            </a:endParaRPr>
          </a:p>
        </p:txBody>
      </p:sp>
      <p:graphicFrame>
        <p:nvGraphicFramePr>
          <p:cNvPr id="15" name="object 15"/>
          <p:cNvGraphicFramePr>
            <a:graphicFrameLocks noGrp="1"/>
          </p:cNvGraphicFramePr>
          <p:nvPr/>
        </p:nvGraphicFramePr>
        <p:xfrm>
          <a:off x="930275" y="2443915"/>
          <a:ext cx="5866129" cy="5797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563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353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87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87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9943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40665">
                <a:tc>
                  <a:txBody>
                    <a:bodyPr/>
                    <a:lstStyle/>
                    <a:p>
                      <a:pPr marL="31750">
                        <a:lnSpc>
                          <a:spcPts val="1800"/>
                        </a:lnSpc>
                      </a:pPr>
                      <a:r>
                        <a:rPr sz="1650" spc="-20" dirty="0">
                          <a:latin typeface="Tahoma"/>
                          <a:cs typeface="Tahoma"/>
                        </a:rPr>
                        <a:t>NOM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89230">
                        <a:lnSpc>
                          <a:spcPts val="1800"/>
                        </a:lnSpc>
                      </a:pPr>
                      <a:r>
                        <a:rPr sz="1650" spc="-10" dirty="0">
                          <a:latin typeface="Tahoma"/>
                          <a:cs typeface="Tahoma"/>
                        </a:rPr>
                        <a:t>PRÊT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14960">
                        <a:lnSpc>
                          <a:spcPts val="1800"/>
                        </a:lnSpc>
                      </a:pPr>
                      <a:r>
                        <a:rPr sz="1650" spc="-10" dirty="0">
                          <a:latin typeface="Tahoma"/>
                          <a:cs typeface="Tahoma"/>
                        </a:rPr>
                        <a:t>STATUT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89230">
                        <a:lnSpc>
                          <a:spcPts val="1800"/>
                        </a:lnSpc>
                      </a:pPr>
                      <a:r>
                        <a:rPr sz="1650" spc="-10" dirty="0">
                          <a:latin typeface="Tahoma"/>
                          <a:cs typeface="Tahoma"/>
                        </a:rPr>
                        <a:t>REDÉMARRAGES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89230">
                        <a:lnSpc>
                          <a:spcPts val="1800"/>
                        </a:lnSpc>
                      </a:pPr>
                      <a:r>
                        <a:rPr sz="1650" spc="-25" dirty="0">
                          <a:latin typeface="Tahoma"/>
                          <a:cs typeface="Tahoma"/>
                        </a:rPr>
                        <a:t>ÂGE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9090">
                <a:tc>
                  <a:txBody>
                    <a:bodyPr/>
                    <a:lstStyle/>
                    <a:p>
                      <a:pPr marL="31750">
                        <a:lnSpc>
                          <a:spcPts val="1839"/>
                        </a:lnSpc>
                      </a:pPr>
                      <a:r>
                        <a:rPr sz="1650" spc="275" dirty="0">
                          <a:latin typeface="Tahoma"/>
                          <a:cs typeface="Tahoma"/>
                        </a:rPr>
                        <a:t>k8s- </a:t>
                      </a:r>
                      <a:r>
                        <a:rPr sz="1650" spc="240" dirty="0">
                          <a:latin typeface="Tahoma"/>
                          <a:cs typeface="Tahoma"/>
                        </a:rPr>
                        <a:t>règne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89230">
                        <a:lnSpc>
                          <a:spcPts val="1839"/>
                        </a:lnSpc>
                      </a:pPr>
                      <a:r>
                        <a:rPr sz="1650" spc="150" dirty="0">
                          <a:latin typeface="Tahoma"/>
                          <a:cs typeface="Tahoma"/>
                        </a:rPr>
                        <a:t>1/1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14960">
                        <a:lnSpc>
                          <a:spcPts val="1839"/>
                        </a:lnSpc>
                      </a:pPr>
                      <a:r>
                        <a:rPr sz="1650" spc="114" dirty="0">
                          <a:latin typeface="Tahoma"/>
                          <a:cs typeface="Tahoma"/>
                        </a:rPr>
                        <a:t>En cours d'exécution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89230">
                        <a:lnSpc>
                          <a:spcPts val="1839"/>
                        </a:lnSpc>
                      </a:pPr>
                      <a:r>
                        <a:rPr sz="1650" spc="40" dirty="0">
                          <a:latin typeface="Tahoma"/>
                          <a:cs typeface="Tahoma"/>
                        </a:rPr>
                        <a:t>0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89230">
                        <a:lnSpc>
                          <a:spcPts val="1839"/>
                        </a:lnSpc>
                      </a:pPr>
                      <a:r>
                        <a:rPr sz="1650" spc="45" dirty="0">
                          <a:latin typeface="Tahoma"/>
                          <a:cs typeface="Tahoma"/>
                        </a:rPr>
                        <a:t>2h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6" name="object 1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33449" y="3390899"/>
            <a:ext cx="95250" cy="95249"/>
          </a:xfrm>
          <a:prstGeom prst="rect">
            <a:avLst/>
          </a:prstGeom>
        </p:spPr>
      </p:pic>
      <p:sp>
        <p:nvSpPr>
          <p:cNvPr id="17" name="object 17"/>
          <p:cNvSpPr txBox="1"/>
          <p:nvPr/>
        </p:nvSpPr>
        <p:spPr>
          <a:xfrm>
            <a:off x="1177924" y="3254375"/>
            <a:ext cx="7395209" cy="9436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Liste</a:t>
            </a: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14" dirty="0">
                <a:solidFill>
                  <a:srgbClr val="333333"/>
                </a:solidFill>
                <a:latin typeface="Trebuchet MS"/>
                <a:cs typeface="Trebuchet MS"/>
              </a:rPr>
              <a:t>Capsules</a:t>
            </a: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pour</a:t>
            </a: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lequel</a:t>
            </a: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étiquette</a:t>
            </a: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avec</a:t>
            </a: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215" dirty="0">
                <a:solidFill>
                  <a:srgbClr val="ED2137"/>
                </a:solidFill>
                <a:latin typeface="Tahoma"/>
                <a:cs typeface="Tahoma"/>
              </a:rPr>
              <a:t>courir</a:t>
            </a:r>
            <a:r>
              <a:rPr sz="2100" spc="-60" dirty="0">
                <a:solidFill>
                  <a:srgbClr val="ED2137"/>
                </a:solidFill>
                <a:latin typeface="Tahoma"/>
                <a:cs typeface="Tahoma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clé</a:t>
            </a: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est</a:t>
            </a: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0" dirty="0">
                <a:solidFill>
                  <a:srgbClr val="333333"/>
                </a:solidFill>
                <a:latin typeface="Trebuchet MS"/>
                <a:cs typeface="Trebuchet MS"/>
              </a:rPr>
              <a:t>pas</a:t>
            </a: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défini</a:t>
            </a:r>
            <a:endParaRPr sz="21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290"/>
              </a:spcBef>
            </a:pPr>
            <a:endParaRPr sz="2100">
              <a:latin typeface="Trebuchet MS"/>
              <a:cs typeface="Trebuchet MS"/>
            </a:endParaRPr>
          </a:p>
          <a:p>
            <a:pPr marL="36195">
              <a:lnSpc>
                <a:spcPct val="100000"/>
              </a:lnSpc>
            </a:pPr>
            <a:r>
              <a:rPr sz="1650" spc="245" dirty="0">
                <a:latin typeface="Tahoma"/>
                <a:cs typeface="Tahoma"/>
              </a:rPr>
              <a:t>kubectl</a:t>
            </a:r>
            <a:r>
              <a:rPr sz="1650" spc="475" dirty="0">
                <a:latin typeface="Tahoma"/>
                <a:cs typeface="Tahoma"/>
              </a:rPr>
              <a:t> </a:t>
            </a:r>
            <a:r>
              <a:rPr sz="1650" spc="215" dirty="0">
                <a:latin typeface="Tahoma"/>
                <a:cs typeface="Tahoma"/>
              </a:rPr>
              <a:t>obtenir</a:t>
            </a:r>
            <a:r>
              <a:rPr sz="1650" spc="480" dirty="0">
                <a:latin typeface="Tahoma"/>
                <a:cs typeface="Tahoma"/>
              </a:rPr>
              <a:t> </a:t>
            </a:r>
            <a:r>
              <a:rPr sz="1650" spc="120" dirty="0">
                <a:latin typeface="Tahoma"/>
                <a:cs typeface="Tahoma"/>
              </a:rPr>
              <a:t>capsules</a:t>
            </a:r>
            <a:r>
              <a:rPr sz="1650" spc="480" dirty="0">
                <a:latin typeface="Tahoma"/>
                <a:cs typeface="Tahoma"/>
              </a:rPr>
              <a:t> </a:t>
            </a:r>
            <a:r>
              <a:rPr sz="1650" spc="270" dirty="0">
                <a:solidFill>
                  <a:srgbClr val="ED9900"/>
                </a:solidFill>
                <a:latin typeface="Tahoma"/>
                <a:cs typeface="Tahoma"/>
              </a:rPr>
              <a:t>-- </a:t>
            </a:r>
            <a:r>
              <a:rPr sz="1650" spc="315" dirty="0">
                <a:solidFill>
                  <a:srgbClr val="ED9900"/>
                </a:solidFill>
                <a:latin typeface="Tahoma"/>
                <a:cs typeface="Tahoma"/>
              </a:rPr>
              <a:t>sélecteur</a:t>
            </a:r>
            <a:r>
              <a:rPr sz="1650" spc="480" dirty="0">
                <a:solidFill>
                  <a:srgbClr val="ED9900"/>
                </a:solidFill>
                <a:latin typeface="Tahoma"/>
                <a:cs typeface="Tahoma"/>
              </a:rPr>
              <a:t> </a:t>
            </a:r>
            <a:r>
              <a:rPr sz="1650" spc="365" dirty="0">
                <a:solidFill>
                  <a:srgbClr val="669900"/>
                </a:solidFill>
                <a:latin typeface="Tahoma"/>
                <a:cs typeface="Tahoma"/>
              </a:rPr>
              <a:t>'!courir'</a:t>
            </a:r>
            <a:endParaRPr sz="1650">
              <a:latin typeface="Tahoma"/>
              <a:cs typeface="Tahoma"/>
            </a:endParaRPr>
          </a:p>
        </p:txBody>
      </p:sp>
      <p:graphicFrame>
        <p:nvGraphicFramePr>
          <p:cNvPr id="18" name="object 18"/>
          <p:cNvGraphicFramePr>
            <a:graphicFrameLocks noGrp="1"/>
          </p:cNvGraphicFramePr>
          <p:nvPr/>
        </p:nvGraphicFramePr>
        <p:xfrm>
          <a:off x="930275" y="4186990"/>
          <a:ext cx="5866129" cy="5797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563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353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87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87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9943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40665">
                <a:tc>
                  <a:txBody>
                    <a:bodyPr/>
                    <a:lstStyle/>
                    <a:p>
                      <a:pPr marL="31750">
                        <a:lnSpc>
                          <a:spcPts val="1800"/>
                        </a:lnSpc>
                      </a:pPr>
                      <a:r>
                        <a:rPr sz="1650" spc="-20" dirty="0">
                          <a:latin typeface="Tahoma"/>
                          <a:cs typeface="Tahoma"/>
                        </a:rPr>
                        <a:t>NOM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89230">
                        <a:lnSpc>
                          <a:spcPts val="1800"/>
                        </a:lnSpc>
                      </a:pPr>
                      <a:r>
                        <a:rPr sz="1650" spc="-10" dirty="0">
                          <a:latin typeface="Tahoma"/>
                          <a:cs typeface="Tahoma"/>
                        </a:rPr>
                        <a:t>PRÊT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14960">
                        <a:lnSpc>
                          <a:spcPts val="1800"/>
                        </a:lnSpc>
                      </a:pPr>
                      <a:r>
                        <a:rPr sz="1650" spc="-10" dirty="0">
                          <a:latin typeface="Tahoma"/>
                          <a:cs typeface="Tahoma"/>
                        </a:rPr>
                        <a:t>STATUT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89230">
                        <a:lnSpc>
                          <a:spcPts val="1800"/>
                        </a:lnSpc>
                      </a:pPr>
                      <a:r>
                        <a:rPr sz="1650" spc="-10" dirty="0">
                          <a:latin typeface="Tahoma"/>
                          <a:cs typeface="Tahoma"/>
                        </a:rPr>
                        <a:t>REDÉMARRAGES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89230">
                        <a:lnSpc>
                          <a:spcPts val="1800"/>
                        </a:lnSpc>
                      </a:pPr>
                      <a:r>
                        <a:rPr sz="1650" spc="-25" dirty="0">
                          <a:latin typeface="Tahoma"/>
                          <a:cs typeface="Tahoma"/>
                        </a:rPr>
                        <a:t>ÂGE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9090">
                <a:tc>
                  <a:txBody>
                    <a:bodyPr/>
                    <a:lstStyle/>
                    <a:p>
                      <a:pPr marL="31750">
                        <a:lnSpc>
                          <a:spcPts val="1839"/>
                        </a:lnSpc>
                      </a:pPr>
                      <a:r>
                        <a:rPr sz="1650" spc="275" dirty="0">
                          <a:latin typeface="Tahoma"/>
                          <a:cs typeface="Tahoma"/>
                        </a:rPr>
                        <a:t>k8s- </a:t>
                      </a:r>
                      <a:r>
                        <a:rPr sz="1650" spc="240" dirty="0">
                          <a:latin typeface="Tahoma"/>
                          <a:cs typeface="Tahoma"/>
                        </a:rPr>
                        <a:t>règne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89230">
                        <a:lnSpc>
                          <a:spcPts val="1839"/>
                        </a:lnSpc>
                      </a:pPr>
                      <a:r>
                        <a:rPr sz="1650" spc="150" dirty="0">
                          <a:latin typeface="Tahoma"/>
                          <a:cs typeface="Tahoma"/>
                        </a:rPr>
                        <a:t>1/1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14960">
                        <a:lnSpc>
                          <a:spcPts val="1839"/>
                        </a:lnSpc>
                      </a:pPr>
                      <a:r>
                        <a:rPr sz="1650" spc="114" dirty="0">
                          <a:latin typeface="Tahoma"/>
                          <a:cs typeface="Tahoma"/>
                        </a:rPr>
                        <a:t>En cours d'exécution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89230">
                        <a:lnSpc>
                          <a:spcPts val="1839"/>
                        </a:lnSpc>
                      </a:pPr>
                      <a:r>
                        <a:rPr sz="1650" spc="40" dirty="0">
                          <a:latin typeface="Tahoma"/>
                          <a:cs typeface="Tahoma"/>
                        </a:rPr>
                        <a:t>0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89230">
                        <a:lnSpc>
                          <a:spcPts val="1839"/>
                        </a:lnSpc>
                      </a:pPr>
                      <a:r>
                        <a:rPr sz="1650" spc="45" dirty="0">
                          <a:latin typeface="Tahoma"/>
                          <a:cs typeface="Tahoma"/>
                        </a:rPr>
                        <a:t>2h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09624" y="2105024"/>
            <a:ext cx="12211050" cy="9525"/>
          </a:xfrm>
          <a:custGeom>
            <a:avLst/>
            <a:gdLst/>
            <a:ahLst/>
            <a:cxnLst/>
            <a:rect l="l" t="t" r="r" b="b"/>
            <a:pathLst>
              <a:path w="12211050" h="9525">
                <a:moveTo>
                  <a:pt x="12211049" y="9524"/>
                </a:moveTo>
                <a:lnTo>
                  <a:pt x="0" y="9524"/>
                </a:lnTo>
                <a:lnTo>
                  <a:pt x="0" y="0"/>
                </a:lnTo>
                <a:lnTo>
                  <a:pt x="12211049" y="0"/>
                </a:lnTo>
                <a:lnTo>
                  <a:pt x="12211049" y="952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809624" y="2105024"/>
            <a:ext cx="12211050" cy="1638300"/>
            <a:chOff x="809624" y="2105024"/>
            <a:chExt cx="12211050" cy="1638300"/>
          </a:xfrm>
        </p:grpSpPr>
        <p:sp>
          <p:nvSpPr>
            <p:cNvPr id="4" name="object 4"/>
            <p:cNvSpPr/>
            <p:nvPr/>
          </p:nvSpPr>
          <p:spPr>
            <a:xfrm>
              <a:off x="809612" y="2105024"/>
              <a:ext cx="12211050" cy="1638300"/>
            </a:xfrm>
            <a:custGeom>
              <a:avLst/>
              <a:gdLst/>
              <a:ahLst/>
              <a:cxnLst/>
              <a:rect l="l" t="t" r="r" b="b"/>
              <a:pathLst>
                <a:path w="12211050" h="1638300">
                  <a:moveTo>
                    <a:pt x="12211050" y="0"/>
                  </a:moveTo>
                  <a:lnTo>
                    <a:pt x="12201525" y="0"/>
                  </a:lnTo>
                  <a:lnTo>
                    <a:pt x="12201525" y="1628775"/>
                  </a:lnTo>
                  <a:lnTo>
                    <a:pt x="0" y="1628775"/>
                  </a:lnTo>
                  <a:lnTo>
                    <a:pt x="0" y="1638300"/>
                  </a:lnTo>
                  <a:lnTo>
                    <a:pt x="12201525" y="1638300"/>
                  </a:lnTo>
                  <a:lnTo>
                    <a:pt x="12211050" y="1638300"/>
                  </a:lnTo>
                  <a:lnTo>
                    <a:pt x="12211050" y="1628775"/>
                  </a:lnTo>
                  <a:lnTo>
                    <a:pt x="12211050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09624" y="2105024"/>
              <a:ext cx="9525" cy="1638300"/>
            </a:xfrm>
            <a:custGeom>
              <a:avLst/>
              <a:gdLst/>
              <a:ahLst/>
              <a:cxnLst/>
              <a:rect l="l" t="t" r="r" b="b"/>
              <a:pathLst>
                <a:path w="9525" h="1638300">
                  <a:moveTo>
                    <a:pt x="0" y="1638299"/>
                  </a:moveTo>
                  <a:lnTo>
                    <a:pt x="0" y="0"/>
                  </a:lnTo>
                  <a:lnTo>
                    <a:pt x="9524" y="9524"/>
                  </a:lnTo>
                  <a:lnTo>
                    <a:pt x="9524" y="1628774"/>
                  </a:lnTo>
                  <a:lnTo>
                    <a:pt x="0" y="1638299"/>
                  </a:lnTo>
                  <a:close/>
                </a:path>
              </a:pathLst>
            </a:custGeom>
            <a:solidFill>
              <a:srgbClr val="ED21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/>
          <p:nvPr/>
        </p:nvSpPr>
        <p:spPr>
          <a:xfrm>
            <a:off x="809624" y="4562474"/>
            <a:ext cx="12211050" cy="9525"/>
          </a:xfrm>
          <a:custGeom>
            <a:avLst/>
            <a:gdLst/>
            <a:ahLst/>
            <a:cxnLst/>
            <a:rect l="l" t="t" r="r" b="b"/>
            <a:pathLst>
              <a:path w="12211050" h="9525">
                <a:moveTo>
                  <a:pt x="12211049" y="9524"/>
                </a:moveTo>
                <a:lnTo>
                  <a:pt x="0" y="9524"/>
                </a:lnTo>
                <a:lnTo>
                  <a:pt x="0" y="0"/>
                </a:lnTo>
                <a:lnTo>
                  <a:pt x="12211049" y="0"/>
                </a:lnTo>
                <a:lnTo>
                  <a:pt x="12211049" y="952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" name="object 7"/>
          <p:cNvGrpSpPr/>
          <p:nvPr/>
        </p:nvGrpSpPr>
        <p:grpSpPr>
          <a:xfrm>
            <a:off x="809624" y="4562474"/>
            <a:ext cx="12211050" cy="1400175"/>
            <a:chOff x="809624" y="4562474"/>
            <a:chExt cx="12211050" cy="1400175"/>
          </a:xfrm>
        </p:grpSpPr>
        <p:sp>
          <p:nvSpPr>
            <p:cNvPr id="8" name="object 8"/>
            <p:cNvSpPr/>
            <p:nvPr/>
          </p:nvSpPr>
          <p:spPr>
            <a:xfrm>
              <a:off x="809612" y="4562474"/>
              <a:ext cx="12211050" cy="1400175"/>
            </a:xfrm>
            <a:custGeom>
              <a:avLst/>
              <a:gdLst/>
              <a:ahLst/>
              <a:cxnLst/>
              <a:rect l="l" t="t" r="r" b="b"/>
              <a:pathLst>
                <a:path w="12211050" h="1400175">
                  <a:moveTo>
                    <a:pt x="12211050" y="0"/>
                  </a:moveTo>
                  <a:lnTo>
                    <a:pt x="12201525" y="0"/>
                  </a:lnTo>
                  <a:lnTo>
                    <a:pt x="12201525" y="1390650"/>
                  </a:lnTo>
                  <a:lnTo>
                    <a:pt x="0" y="1390650"/>
                  </a:lnTo>
                  <a:lnTo>
                    <a:pt x="0" y="1400175"/>
                  </a:lnTo>
                  <a:lnTo>
                    <a:pt x="12201525" y="1400175"/>
                  </a:lnTo>
                  <a:lnTo>
                    <a:pt x="12211050" y="1400175"/>
                  </a:lnTo>
                  <a:lnTo>
                    <a:pt x="12211050" y="1390650"/>
                  </a:lnTo>
                  <a:lnTo>
                    <a:pt x="12211050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809624" y="4562474"/>
              <a:ext cx="9525" cy="1400175"/>
            </a:xfrm>
            <a:custGeom>
              <a:avLst/>
              <a:gdLst/>
              <a:ahLst/>
              <a:cxnLst/>
              <a:rect l="l" t="t" r="r" b="b"/>
              <a:pathLst>
                <a:path w="9525" h="1400175">
                  <a:moveTo>
                    <a:pt x="0" y="1400174"/>
                  </a:moveTo>
                  <a:lnTo>
                    <a:pt x="0" y="0"/>
                  </a:lnTo>
                  <a:lnTo>
                    <a:pt x="9524" y="9524"/>
                  </a:lnTo>
                  <a:lnTo>
                    <a:pt x="9524" y="1390649"/>
                  </a:lnTo>
                  <a:lnTo>
                    <a:pt x="0" y="1400174"/>
                  </a:lnTo>
                  <a:close/>
                </a:path>
              </a:pathLst>
            </a:custGeom>
            <a:solidFill>
              <a:srgbClr val="ED21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81465" y="4689843"/>
              <a:ext cx="103240" cy="198704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60" dirty="0"/>
              <a:t>SÉLECTIONNER</a:t>
            </a:r>
            <a:r>
              <a:rPr spc="-85" dirty="0"/>
              <a:t> </a:t>
            </a:r>
            <a:r>
              <a:rPr dirty="0"/>
              <a:t>PODS</a:t>
            </a:r>
            <a:r>
              <a:rPr spc="-130" dirty="0"/>
              <a:t> </a:t>
            </a:r>
            <a:r>
              <a:rPr spc="-50" dirty="0"/>
              <a:t>BASÉ</a:t>
            </a:r>
            <a:r>
              <a:rPr spc="-105" dirty="0"/>
              <a:t> </a:t>
            </a:r>
            <a:r>
              <a:rPr dirty="0"/>
              <a:t>SUR</a:t>
            </a:r>
            <a:r>
              <a:rPr spc="-100" dirty="0"/>
              <a:t> </a:t>
            </a:r>
            <a:r>
              <a:rPr dirty="0"/>
              <a:t>LEUR</a:t>
            </a:r>
            <a:r>
              <a:rPr spc="-105" dirty="0"/>
              <a:t> </a:t>
            </a:r>
            <a:r>
              <a:rPr spc="-145" dirty="0"/>
              <a:t>ÉTIQUETTES</a:t>
            </a:r>
            <a:r>
              <a:rPr spc="-100" dirty="0"/>
              <a:t> </a:t>
            </a:r>
            <a:r>
              <a:rPr spc="85" dirty="0"/>
              <a:t>(3/3)</a:t>
            </a:r>
          </a:p>
        </p:txBody>
      </p:sp>
      <p:pic>
        <p:nvPicPr>
          <p:cNvPr id="12" name="object 1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33449" y="1647824"/>
            <a:ext cx="95250" cy="95249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1465" y="2232393"/>
            <a:ext cx="103240" cy="198704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1177924" y="1511300"/>
            <a:ext cx="7004684" cy="9436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Liste</a:t>
            </a:r>
            <a:r>
              <a:rPr sz="2100" spc="-5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14" dirty="0">
                <a:solidFill>
                  <a:srgbClr val="333333"/>
                </a:solidFill>
                <a:latin typeface="Trebuchet MS"/>
                <a:cs typeface="Trebuchet MS"/>
              </a:rPr>
              <a:t>Capsules</a:t>
            </a:r>
            <a:r>
              <a:rPr sz="2100" spc="-5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pour</a:t>
            </a:r>
            <a:r>
              <a:rPr sz="2100" spc="-5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lequel</a:t>
            </a:r>
            <a:r>
              <a:rPr sz="2100" spc="-4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215" dirty="0">
                <a:solidFill>
                  <a:srgbClr val="ED2137"/>
                </a:solidFill>
                <a:latin typeface="Tahoma"/>
                <a:cs typeface="Tahoma"/>
              </a:rPr>
              <a:t>courir</a:t>
            </a:r>
            <a:r>
              <a:rPr sz="2100" spc="-75" dirty="0">
                <a:solidFill>
                  <a:srgbClr val="ED2137"/>
                </a:solidFill>
                <a:latin typeface="Tahoma"/>
                <a:cs typeface="Tahoma"/>
              </a:rPr>
              <a:t> </a:t>
            </a:r>
            <a:r>
              <a:rPr sz="2100" spc="110" dirty="0">
                <a:solidFill>
                  <a:srgbClr val="333333"/>
                </a:solidFill>
                <a:latin typeface="Trebuchet MS"/>
                <a:cs typeface="Trebuchet MS"/>
              </a:rPr>
              <a:t>a</a:t>
            </a:r>
            <a:r>
              <a:rPr sz="2100" spc="-5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0" dirty="0">
                <a:solidFill>
                  <a:srgbClr val="ED2137"/>
                </a:solidFill>
                <a:latin typeface="Tahoma"/>
                <a:cs typeface="Tahoma"/>
              </a:rPr>
              <a:t>qui suis-je</a:t>
            </a:r>
            <a:r>
              <a:rPr sz="2100" spc="-65" dirty="0">
                <a:solidFill>
                  <a:srgbClr val="ED2137"/>
                </a:solidFill>
                <a:latin typeface="Tahoma"/>
                <a:cs typeface="Tahoma"/>
              </a:rPr>
              <a:t> </a:t>
            </a:r>
            <a:r>
              <a:rPr sz="2100" spc="85" dirty="0">
                <a:solidFill>
                  <a:srgbClr val="333333"/>
                </a:solidFill>
                <a:latin typeface="Trebuchet MS"/>
                <a:cs typeface="Trebuchet MS"/>
              </a:rPr>
              <a:t>ou</a:t>
            </a:r>
            <a:r>
              <a:rPr sz="2100" spc="-5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75" dirty="0">
                <a:solidFill>
                  <a:srgbClr val="ED2137"/>
                </a:solidFill>
                <a:latin typeface="Tahoma"/>
                <a:cs typeface="Tahoma"/>
              </a:rPr>
              <a:t>yaml- </a:t>
            </a:r>
            <a:r>
              <a:rPr sz="2100" spc="195" dirty="0">
                <a:solidFill>
                  <a:srgbClr val="ED2137"/>
                </a:solidFill>
                <a:latin typeface="Tahoma"/>
                <a:cs typeface="Tahoma"/>
              </a:rPr>
              <a:t>pod</a:t>
            </a:r>
            <a:r>
              <a:rPr sz="2100" spc="-75" dirty="0">
                <a:solidFill>
                  <a:srgbClr val="ED2137"/>
                </a:solidFill>
                <a:latin typeface="Tahoma"/>
                <a:cs typeface="Tahoma"/>
              </a:rPr>
              <a:t> 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valeurs</a:t>
            </a:r>
            <a:endParaRPr sz="21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290"/>
              </a:spcBef>
            </a:pPr>
            <a:endParaRPr sz="2100">
              <a:latin typeface="Trebuchet MS"/>
              <a:cs typeface="Trebuchet MS"/>
            </a:endParaRPr>
          </a:p>
          <a:p>
            <a:pPr marL="36195">
              <a:lnSpc>
                <a:spcPct val="100000"/>
              </a:lnSpc>
            </a:pPr>
            <a:r>
              <a:rPr sz="1650" spc="245" dirty="0">
                <a:latin typeface="Tahoma"/>
                <a:cs typeface="Tahoma"/>
              </a:rPr>
              <a:t>kubectl</a:t>
            </a:r>
            <a:r>
              <a:rPr sz="1650" spc="484" dirty="0">
                <a:latin typeface="Tahoma"/>
                <a:cs typeface="Tahoma"/>
              </a:rPr>
              <a:t> </a:t>
            </a:r>
            <a:r>
              <a:rPr sz="1650" spc="215" dirty="0">
                <a:latin typeface="Tahoma"/>
                <a:cs typeface="Tahoma"/>
              </a:rPr>
              <a:t>obtenir</a:t>
            </a:r>
            <a:r>
              <a:rPr sz="1650" spc="484" dirty="0">
                <a:latin typeface="Tahoma"/>
                <a:cs typeface="Tahoma"/>
              </a:rPr>
              <a:t> </a:t>
            </a:r>
            <a:r>
              <a:rPr sz="1650" spc="120" dirty="0">
                <a:latin typeface="Tahoma"/>
                <a:cs typeface="Tahoma"/>
              </a:rPr>
              <a:t>capsules</a:t>
            </a:r>
            <a:r>
              <a:rPr sz="1650" spc="490" dirty="0">
                <a:latin typeface="Tahoma"/>
                <a:cs typeface="Tahoma"/>
              </a:rPr>
              <a:t> </a:t>
            </a:r>
            <a:r>
              <a:rPr sz="1650" spc="270" dirty="0">
                <a:solidFill>
                  <a:srgbClr val="ED9900"/>
                </a:solidFill>
                <a:latin typeface="Tahoma"/>
                <a:cs typeface="Tahoma"/>
              </a:rPr>
              <a:t>-- </a:t>
            </a:r>
            <a:r>
              <a:rPr sz="1650" spc="315" dirty="0">
                <a:solidFill>
                  <a:srgbClr val="ED9900"/>
                </a:solidFill>
                <a:latin typeface="Tahoma"/>
                <a:cs typeface="Tahoma"/>
              </a:rPr>
              <a:t>sélecteur</a:t>
            </a:r>
            <a:r>
              <a:rPr sz="1650" spc="484" dirty="0">
                <a:solidFill>
                  <a:srgbClr val="ED9900"/>
                </a:solidFill>
                <a:latin typeface="Tahoma"/>
                <a:cs typeface="Tahoma"/>
              </a:rPr>
              <a:t> </a:t>
            </a:r>
            <a:r>
              <a:rPr sz="1650" spc="285" dirty="0">
                <a:solidFill>
                  <a:srgbClr val="669900"/>
                </a:solidFill>
                <a:latin typeface="Tahoma"/>
                <a:cs typeface="Tahoma"/>
              </a:rPr>
              <a:t>'courir</a:t>
            </a:r>
            <a:r>
              <a:rPr sz="1650" spc="490" dirty="0">
                <a:solidFill>
                  <a:srgbClr val="669900"/>
                </a:solidFill>
                <a:latin typeface="Tahoma"/>
                <a:cs typeface="Tahoma"/>
              </a:rPr>
              <a:t> </a:t>
            </a:r>
            <a:r>
              <a:rPr sz="1650" spc="335" dirty="0">
                <a:solidFill>
                  <a:srgbClr val="669900"/>
                </a:solidFill>
                <a:latin typeface="Tahoma"/>
                <a:cs typeface="Tahoma"/>
              </a:rPr>
              <a:t>dans</a:t>
            </a:r>
            <a:r>
              <a:rPr sz="1650" spc="484" dirty="0">
                <a:solidFill>
                  <a:srgbClr val="669900"/>
                </a:solidFill>
                <a:latin typeface="Tahoma"/>
                <a:cs typeface="Tahoma"/>
              </a:rPr>
              <a:t> </a:t>
            </a:r>
            <a:r>
              <a:rPr sz="1650" spc="180" dirty="0">
                <a:solidFill>
                  <a:srgbClr val="669900"/>
                </a:solidFill>
                <a:latin typeface="Tahoma"/>
                <a:cs typeface="Tahoma"/>
              </a:rPr>
              <a:t>(qui suis-je,yaml- </a:t>
            </a:r>
            <a:r>
              <a:rPr sz="1650" spc="150" dirty="0">
                <a:solidFill>
                  <a:srgbClr val="669900"/>
                </a:solidFill>
                <a:latin typeface="Tahoma"/>
                <a:cs typeface="Tahoma"/>
              </a:rPr>
              <a:t>pod)'</a:t>
            </a:r>
            <a:endParaRPr sz="1650">
              <a:latin typeface="Tahoma"/>
              <a:cs typeface="Tahoma"/>
            </a:endParaRPr>
          </a:p>
        </p:txBody>
      </p:sp>
      <p:graphicFrame>
        <p:nvGraphicFramePr>
          <p:cNvPr id="15" name="object 15"/>
          <p:cNvGraphicFramePr>
            <a:graphicFrameLocks noGrp="1"/>
          </p:cNvGraphicFramePr>
          <p:nvPr/>
        </p:nvGraphicFramePr>
        <p:xfrm>
          <a:off x="930275" y="2443915"/>
          <a:ext cx="5991859" cy="12922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084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90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87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87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9943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40665">
                <a:tc>
                  <a:txBody>
                    <a:bodyPr/>
                    <a:lstStyle/>
                    <a:p>
                      <a:pPr marL="31750">
                        <a:lnSpc>
                          <a:spcPts val="1800"/>
                        </a:lnSpc>
                      </a:pPr>
                      <a:r>
                        <a:rPr sz="1650" spc="-20" dirty="0">
                          <a:latin typeface="Tahoma"/>
                          <a:cs typeface="Tahoma"/>
                        </a:rPr>
                        <a:t>NOM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2865">
                        <a:lnSpc>
                          <a:spcPts val="1800"/>
                        </a:lnSpc>
                      </a:pPr>
                      <a:r>
                        <a:rPr sz="1650" spc="-10" dirty="0">
                          <a:latin typeface="Tahoma"/>
                          <a:cs typeface="Tahoma"/>
                        </a:rPr>
                        <a:t>PRÊT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14960">
                        <a:lnSpc>
                          <a:spcPts val="1800"/>
                        </a:lnSpc>
                      </a:pPr>
                      <a:r>
                        <a:rPr sz="1650" spc="-10" dirty="0">
                          <a:latin typeface="Tahoma"/>
                          <a:cs typeface="Tahoma"/>
                        </a:rPr>
                        <a:t>STATUT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89230">
                        <a:lnSpc>
                          <a:spcPts val="1800"/>
                        </a:lnSpc>
                      </a:pPr>
                      <a:r>
                        <a:rPr sz="1650" spc="-10" dirty="0">
                          <a:latin typeface="Tahoma"/>
                          <a:cs typeface="Tahoma"/>
                        </a:rPr>
                        <a:t>REDÉMARRAGES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89230">
                        <a:lnSpc>
                          <a:spcPts val="1800"/>
                        </a:lnSpc>
                      </a:pPr>
                      <a:r>
                        <a:rPr sz="1650" spc="-25" dirty="0">
                          <a:latin typeface="Tahoma"/>
                          <a:cs typeface="Tahoma"/>
                        </a:rPr>
                        <a:t>ÂGE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7490">
                <a:tc>
                  <a:txBody>
                    <a:bodyPr/>
                    <a:lstStyle/>
                    <a:p>
                      <a:pPr marL="31750">
                        <a:lnSpc>
                          <a:spcPts val="1775"/>
                        </a:lnSpc>
                      </a:pPr>
                      <a:r>
                        <a:rPr sz="1650" spc="95" dirty="0">
                          <a:latin typeface="Tahoma"/>
                          <a:cs typeface="Tahoma"/>
                        </a:rPr>
                        <a:t>qui suis-je- </a:t>
                      </a:r>
                      <a:r>
                        <a:rPr sz="1650" spc="85" dirty="0">
                          <a:latin typeface="Tahoma"/>
                          <a:cs typeface="Tahoma"/>
                        </a:rPr>
                        <a:t>086vd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2865">
                        <a:lnSpc>
                          <a:spcPts val="1775"/>
                        </a:lnSpc>
                      </a:pPr>
                      <a:r>
                        <a:rPr sz="1650" spc="150" dirty="0">
                          <a:latin typeface="Tahoma"/>
                          <a:cs typeface="Tahoma"/>
                        </a:rPr>
                        <a:t>1/1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14960">
                        <a:lnSpc>
                          <a:spcPts val="1775"/>
                        </a:lnSpc>
                      </a:pPr>
                      <a:r>
                        <a:rPr sz="1650" spc="114" dirty="0">
                          <a:latin typeface="Tahoma"/>
                          <a:cs typeface="Tahoma"/>
                        </a:rPr>
                        <a:t>En cours d'exécution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89230">
                        <a:lnSpc>
                          <a:spcPts val="1775"/>
                        </a:lnSpc>
                      </a:pPr>
                      <a:r>
                        <a:rPr sz="1650" spc="40" dirty="0">
                          <a:latin typeface="Tahoma"/>
                          <a:cs typeface="Tahoma"/>
                        </a:rPr>
                        <a:t>0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89230">
                        <a:lnSpc>
                          <a:spcPts val="1775"/>
                        </a:lnSpc>
                      </a:pPr>
                      <a:r>
                        <a:rPr sz="1650" spc="55" dirty="0">
                          <a:latin typeface="Tahoma"/>
                          <a:cs typeface="Tahoma"/>
                        </a:rPr>
                        <a:t>22h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7490">
                <a:tc>
                  <a:txBody>
                    <a:bodyPr/>
                    <a:lstStyle/>
                    <a:p>
                      <a:pPr marL="31750">
                        <a:lnSpc>
                          <a:spcPts val="1775"/>
                        </a:lnSpc>
                      </a:pPr>
                      <a:r>
                        <a:rPr sz="1650" spc="130" dirty="0">
                          <a:latin typeface="Tahoma"/>
                          <a:cs typeface="Tahoma"/>
                        </a:rPr>
                        <a:t>qui suis-je- </a:t>
                      </a:r>
                      <a:r>
                        <a:rPr sz="1650" spc="110" dirty="0">
                          <a:latin typeface="Tahoma"/>
                          <a:cs typeface="Tahoma"/>
                        </a:rPr>
                        <a:t>5c05r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2865">
                        <a:lnSpc>
                          <a:spcPts val="1775"/>
                        </a:lnSpc>
                      </a:pPr>
                      <a:r>
                        <a:rPr sz="1650" spc="150" dirty="0">
                          <a:latin typeface="Tahoma"/>
                          <a:cs typeface="Tahoma"/>
                        </a:rPr>
                        <a:t>1/1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14960">
                        <a:lnSpc>
                          <a:spcPts val="1775"/>
                        </a:lnSpc>
                      </a:pPr>
                      <a:r>
                        <a:rPr sz="1650" spc="114" dirty="0">
                          <a:latin typeface="Tahoma"/>
                          <a:cs typeface="Tahoma"/>
                        </a:rPr>
                        <a:t>En cours d'exécution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89230">
                        <a:lnSpc>
                          <a:spcPts val="1775"/>
                        </a:lnSpc>
                      </a:pPr>
                      <a:r>
                        <a:rPr sz="1650" spc="40" dirty="0">
                          <a:latin typeface="Tahoma"/>
                          <a:cs typeface="Tahoma"/>
                        </a:rPr>
                        <a:t>0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89230">
                        <a:lnSpc>
                          <a:spcPts val="1775"/>
                        </a:lnSpc>
                      </a:pPr>
                      <a:r>
                        <a:rPr sz="1650" spc="55" dirty="0">
                          <a:latin typeface="Tahoma"/>
                          <a:cs typeface="Tahoma"/>
                        </a:rPr>
                        <a:t>1 jour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7490">
                <a:tc>
                  <a:txBody>
                    <a:bodyPr/>
                    <a:lstStyle/>
                    <a:p>
                      <a:pPr marL="31750">
                        <a:lnSpc>
                          <a:spcPts val="1775"/>
                        </a:lnSpc>
                      </a:pPr>
                      <a:r>
                        <a:rPr sz="1650" dirty="0">
                          <a:latin typeface="Tahoma"/>
                          <a:cs typeface="Tahoma"/>
                        </a:rPr>
                        <a:t>qui suis-je- </a:t>
                      </a:r>
                      <a:r>
                        <a:rPr sz="1650" spc="40" dirty="0">
                          <a:latin typeface="Tahoma"/>
                          <a:cs typeface="Tahoma"/>
                        </a:rPr>
                        <a:t>p83md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2865">
                        <a:lnSpc>
                          <a:spcPts val="1775"/>
                        </a:lnSpc>
                      </a:pPr>
                      <a:r>
                        <a:rPr sz="1650" spc="150" dirty="0">
                          <a:latin typeface="Tahoma"/>
                          <a:cs typeface="Tahoma"/>
                        </a:rPr>
                        <a:t>1/1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14960">
                        <a:lnSpc>
                          <a:spcPts val="1775"/>
                        </a:lnSpc>
                      </a:pPr>
                      <a:r>
                        <a:rPr sz="1650" spc="114" dirty="0">
                          <a:latin typeface="Tahoma"/>
                          <a:cs typeface="Tahoma"/>
                        </a:rPr>
                        <a:t>En cours d'exécution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89230">
                        <a:lnSpc>
                          <a:spcPts val="1775"/>
                        </a:lnSpc>
                      </a:pPr>
                      <a:r>
                        <a:rPr sz="1650" spc="40" dirty="0">
                          <a:latin typeface="Tahoma"/>
                          <a:cs typeface="Tahoma"/>
                        </a:rPr>
                        <a:t>1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89230">
                        <a:lnSpc>
                          <a:spcPts val="1775"/>
                        </a:lnSpc>
                      </a:pPr>
                      <a:r>
                        <a:rPr sz="1650" spc="55" dirty="0">
                          <a:latin typeface="Tahoma"/>
                          <a:cs typeface="Tahoma"/>
                        </a:rPr>
                        <a:t>22h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9090">
                <a:tc>
                  <a:txBody>
                    <a:bodyPr/>
                    <a:lstStyle/>
                    <a:p>
                      <a:pPr marL="31750">
                        <a:lnSpc>
                          <a:spcPts val="1839"/>
                        </a:lnSpc>
                      </a:pPr>
                      <a:r>
                        <a:rPr sz="1650" spc="135" dirty="0">
                          <a:latin typeface="Tahoma"/>
                          <a:cs typeface="Tahoma"/>
                        </a:rPr>
                        <a:t>yaml- </a:t>
                      </a:r>
                      <a:r>
                        <a:rPr sz="1650" spc="125" dirty="0">
                          <a:latin typeface="Tahoma"/>
                          <a:cs typeface="Tahoma"/>
                        </a:rPr>
                        <a:t>pod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2865">
                        <a:lnSpc>
                          <a:spcPts val="1839"/>
                        </a:lnSpc>
                      </a:pPr>
                      <a:r>
                        <a:rPr sz="1650" spc="150" dirty="0">
                          <a:latin typeface="Tahoma"/>
                          <a:cs typeface="Tahoma"/>
                        </a:rPr>
                        <a:t>2/2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14960">
                        <a:lnSpc>
                          <a:spcPts val="1839"/>
                        </a:lnSpc>
                      </a:pPr>
                      <a:r>
                        <a:rPr sz="1650" spc="114" dirty="0">
                          <a:latin typeface="Tahoma"/>
                          <a:cs typeface="Tahoma"/>
                        </a:rPr>
                        <a:t>En cours d'exécution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89230">
                        <a:lnSpc>
                          <a:spcPts val="1839"/>
                        </a:lnSpc>
                      </a:pPr>
                      <a:r>
                        <a:rPr sz="1650" spc="40" dirty="0">
                          <a:latin typeface="Tahoma"/>
                          <a:cs typeface="Tahoma"/>
                        </a:rPr>
                        <a:t>0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89230">
                        <a:lnSpc>
                          <a:spcPts val="1839"/>
                        </a:lnSpc>
                      </a:pPr>
                      <a:r>
                        <a:rPr sz="1650" spc="45" dirty="0">
                          <a:latin typeface="Tahoma"/>
                          <a:cs typeface="Tahoma"/>
                        </a:rPr>
                        <a:t>6h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6" name="object 1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33449" y="4105274"/>
            <a:ext cx="95250" cy="95249"/>
          </a:xfrm>
          <a:prstGeom prst="rect">
            <a:avLst/>
          </a:prstGeom>
        </p:spPr>
      </p:pic>
      <p:sp>
        <p:nvSpPr>
          <p:cNvPr id="17" name="object 17"/>
          <p:cNvSpPr txBox="1"/>
          <p:nvPr/>
        </p:nvSpPr>
        <p:spPr>
          <a:xfrm>
            <a:off x="1177924" y="3968750"/>
            <a:ext cx="8318500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Liste</a:t>
            </a:r>
            <a:r>
              <a:rPr sz="2100" spc="-6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14" dirty="0">
                <a:solidFill>
                  <a:srgbClr val="333333"/>
                </a:solidFill>
                <a:latin typeface="Trebuchet MS"/>
                <a:cs typeface="Trebuchet MS"/>
              </a:rPr>
              <a:t>Capsules</a:t>
            </a:r>
            <a:r>
              <a:rPr sz="2100" spc="-5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pour</a:t>
            </a:r>
            <a:r>
              <a:rPr sz="2100" spc="-5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lequel</a:t>
            </a:r>
            <a:r>
              <a:rPr sz="2100" spc="-5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215" dirty="0">
                <a:solidFill>
                  <a:srgbClr val="ED2137"/>
                </a:solidFill>
                <a:latin typeface="Tahoma"/>
                <a:cs typeface="Tahoma"/>
              </a:rPr>
              <a:t>courir</a:t>
            </a:r>
            <a:r>
              <a:rPr sz="2100" spc="-80" dirty="0">
                <a:solidFill>
                  <a:srgbClr val="ED2137"/>
                </a:solidFill>
                <a:latin typeface="Tahoma"/>
                <a:cs typeface="Tahoma"/>
              </a:rPr>
              <a:t> </a:t>
            </a:r>
            <a:r>
              <a:rPr sz="2100" spc="95" dirty="0">
                <a:solidFill>
                  <a:srgbClr val="333333"/>
                </a:solidFill>
                <a:latin typeface="Trebuchet MS"/>
                <a:cs typeface="Trebuchet MS"/>
              </a:rPr>
              <a:t>fait</a:t>
            </a:r>
            <a:r>
              <a:rPr sz="2100" spc="-5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0" dirty="0">
                <a:solidFill>
                  <a:srgbClr val="333333"/>
                </a:solidFill>
                <a:latin typeface="Trebuchet MS"/>
                <a:cs typeface="Trebuchet MS"/>
              </a:rPr>
              <a:t>pas</a:t>
            </a:r>
            <a:r>
              <a:rPr sz="2100" spc="-6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5" dirty="0">
                <a:solidFill>
                  <a:srgbClr val="333333"/>
                </a:solidFill>
                <a:latin typeface="Trebuchet MS"/>
                <a:cs typeface="Trebuchet MS"/>
              </a:rPr>
              <a:t>avoir</a:t>
            </a:r>
            <a:r>
              <a:rPr sz="2100" spc="-5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0" dirty="0">
                <a:solidFill>
                  <a:srgbClr val="ED2137"/>
                </a:solidFill>
                <a:latin typeface="Tahoma"/>
                <a:cs typeface="Tahoma"/>
              </a:rPr>
              <a:t>qui suis-je</a:t>
            </a:r>
            <a:r>
              <a:rPr sz="2100" spc="-75" dirty="0">
                <a:solidFill>
                  <a:srgbClr val="ED2137"/>
                </a:solidFill>
                <a:latin typeface="Tahoma"/>
                <a:cs typeface="Tahoma"/>
              </a:rPr>
              <a:t> </a:t>
            </a:r>
            <a:r>
              <a:rPr sz="2100" spc="85" dirty="0">
                <a:solidFill>
                  <a:srgbClr val="333333"/>
                </a:solidFill>
                <a:latin typeface="Trebuchet MS"/>
                <a:cs typeface="Trebuchet MS"/>
              </a:rPr>
              <a:t>ou</a:t>
            </a:r>
            <a:r>
              <a:rPr sz="2100" spc="-5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75" dirty="0">
                <a:solidFill>
                  <a:srgbClr val="ED2137"/>
                </a:solidFill>
                <a:latin typeface="Tahoma"/>
                <a:cs typeface="Tahoma"/>
              </a:rPr>
              <a:t>yaml- </a:t>
            </a:r>
            <a:r>
              <a:rPr sz="2100" spc="195" dirty="0">
                <a:solidFill>
                  <a:srgbClr val="ED2137"/>
                </a:solidFill>
                <a:latin typeface="Tahoma"/>
                <a:cs typeface="Tahoma"/>
              </a:rPr>
              <a:t>pod</a:t>
            </a:r>
            <a:r>
              <a:rPr sz="2100" spc="-80" dirty="0">
                <a:solidFill>
                  <a:srgbClr val="ED2137"/>
                </a:solidFill>
                <a:latin typeface="Tahoma"/>
                <a:cs typeface="Tahoma"/>
              </a:rPr>
              <a:t> 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valeurs</a:t>
            </a:r>
            <a:endParaRPr sz="2100">
              <a:latin typeface="Trebuchet MS"/>
              <a:cs typeface="Trebuchet M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962025" y="4635500"/>
            <a:ext cx="7456805" cy="753110"/>
          </a:xfrm>
          <a:prstGeom prst="rect">
            <a:avLst/>
          </a:prstGeom>
        </p:spPr>
        <p:txBody>
          <a:bodyPr vert="horz" wrap="square" lIns="0" tIns="31115" rIns="0" bIns="0" rtlCol="0">
            <a:spAutoFit/>
          </a:bodyPr>
          <a:lstStyle/>
          <a:p>
            <a:pPr marR="5080" indent="252095">
              <a:lnSpc>
                <a:spcPts val="1880"/>
              </a:lnSpc>
              <a:spcBef>
                <a:spcPts val="245"/>
              </a:spcBef>
              <a:tabLst>
                <a:tab pos="1892300" algn="l"/>
              </a:tabLst>
            </a:pPr>
            <a:r>
              <a:rPr sz="1650" spc="245" dirty="0">
                <a:latin typeface="Tahoma"/>
                <a:cs typeface="Tahoma"/>
              </a:rPr>
              <a:t>kubectl</a:t>
            </a:r>
            <a:r>
              <a:rPr sz="1650" spc="484" dirty="0">
                <a:latin typeface="Tahoma"/>
                <a:cs typeface="Tahoma"/>
              </a:rPr>
              <a:t> </a:t>
            </a:r>
            <a:r>
              <a:rPr sz="1650" spc="215" dirty="0">
                <a:latin typeface="Tahoma"/>
                <a:cs typeface="Tahoma"/>
              </a:rPr>
              <a:t>obtenir</a:t>
            </a:r>
            <a:r>
              <a:rPr sz="1650" spc="490" dirty="0">
                <a:latin typeface="Tahoma"/>
                <a:cs typeface="Tahoma"/>
              </a:rPr>
              <a:t> </a:t>
            </a:r>
            <a:r>
              <a:rPr sz="1650" spc="120" dirty="0">
                <a:latin typeface="Tahoma"/>
                <a:cs typeface="Tahoma"/>
              </a:rPr>
              <a:t>capsules</a:t>
            </a:r>
            <a:r>
              <a:rPr sz="1650" spc="484" dirty="0">
                <a:latin typeface="Tahoma"/>
                <a:cs typeface="Tahoma"/>
              </a:rPr>
              <a:t> </a:t>
            </a:r>
            <a:r>
              <a:rPr sz="1650" spc="270" dirty="0">
                <a:solidFill>
                  <a:srgbClr val="ED9900"/>
                </a:solidFill>
                <a:latin typeface="Tahoma"/>
                <a:cs typeface="Tahoma"/>
              </a:rPr>
              <a:t>-- </a:t>
            </a:r>
            <a:r>
              <a:rPr sz="1650" spc="315" dirty="0">
                <a:solidFill>
                  <a:srgbClr val="ED9900"/>
                </a:solidFill>
                <a:latin typeface="Tahoma"/>
                <a:cs typeface="Tahoma"/>
              </a:rPr>
              <a:t>sélecteur</a:t>
            </a:r>
            <a:r>
              <a:rPr sz="1650" spc="490" dirty="0">
                <a:solidFill>
                  <a:srgbClr val="ED9900"/>
                </a:solidFill>
                <a:latin typeface="Tahoma"/>
                <a:cs typeface="Tahoma"/>
              </a:rPr>
              <a:t> </a:t>
            </a:r>
            <a:r>
              <a:rPr sz="1650" spc="285" dirty="0">
                <a:solidFill>
                  <a:srgbClr val="669900"/>
                </a:solidFill>
                <a:latin typeface="Tahoma"/>
                <a:cs typeface="Tahoma"/>
              </a:rPr>
              <a:t>'courir</a:t>
            </a:r>
            <a:r>
              <a:rPr sz="1650" spc="484" dirty="0">
                <a:solidFill>
                  <a:srgbClr val="669900"/>
                </a:solidFill>
                <a:latin typeface="Tahoma"/>
                <a:cs typeface="Tahoma"/>
              </a:rPr>
              <a:t> </a:t>
            </a:r>
            <a:r>
              <a:rPr sz="1650" spc="254" dirty="0">
                <a:solidFill>
                  <a:srgbClr val="669900"/>
                </a:solidFill>
                <a:latin typeface="Tahoma"/>
                <a:cs typeface="Tahoma"/>
              </a:rPr>
              <a:t>pas dans</a:t>
            </a:r>
            <a:r>
              <a:rPr sz="1650" spc="490" dirty="0">
                <a:solidFill>
                  <a:srgbClr val="669900"/>
                </a:solidFill>
                <a:latin typeface="Tahoma"/>
                <a:cs typeface="Tahoma"/>
              </a:rPr>
              <a:t> </a:t>
            </a:r>
            <a:r>
              <a:rPr sz="1650" spc="180" dirty="0">
                <a:solidFill>
                  <a:srgbClr val="669900"/>
                </a:solidFill>
                <a:latin typeface="Tahoma"/>
                <a:cs typeface="Tahoma"/>
              </a:rPr>
              <a:t>(whoami,yaml- </a:t>
            </a:r>
            <a:r>
              <a:rPr sz="1650" spc="150" dirty="0">
                <a:solidFill>
                  <a:srgbClr val="669900"/>
                </a:solidFill>
                <a:latin typeface="Tahoma"/>
                <a:cs typeface="Tahoma"/>
              </a:rPr>
              <a:t>pod)' </a:t>
            </a:r>
            <a:r>
              <a:rPr sz="1650" spc="-20" dirty="0">
                <a:latin typeface="Tahoma"/>
                <a:cs typeface="Tahoma"/>
              </a:rPr>
              <a:t>NOM</a:t>
            </a:r>
            <a:r>
              <a:rPr sz="1650" dirty="0">
                <a:latin typeface="Tahoma"/>
                <a:cs typeface="Tahoma"/>
              </a:rPr>
              <a:t> </a:t>
            </a:r>
            <a:r>
              <a:rPr sz="1650" spc="-10" dirty="0">
                <a:latin typeface="Tahoma"/>
                <a:cs typeface="Tahoma"/>
              </a:rPr>
              <a:t>PRÊT</a:t>
            </a:r>
            <a:endParaRPr sz="1650">
              <a:latin typeface="Tahoma"/>
              <a:cs typeface="Tahoma"/>
            </a:endParaRPr>
          </a:p>
          <a:p>
            <a:pPr>
              <a:lnSpc>
                <a:spcPts val="1825"/>
              </a:lnSpc>
            </a:pPr>
            <a:r>
              <a:rPr sz="1650" spc="315" dirty="0">
                <a:latin typeface="Tahoma"/>
                <a:cs typeface="Tahoma"/>
              </a:rPr>
              <a:t>formation- </a:t>
            </a:r>
            <a:r>
              <a:rPr sz="1650" spc="305" dirty="0">
                <a:latin typeface="Tahoma"/>
                <a:cs typeface="Tahoma"/>
              </a:rPr>
              <a:t>coquille</a:t>
            </a:r>
            <a:r>
              <a:rPr sz="1650" spc="5" dirty="0">
                <a:latin typeface="Tahoma"/>
                <a:cs typeface="Tahoma"/>
              </a:rPr>
              <a:t>  </a:t>
            </a:r>
            <a:r>
              <a:rPr sz="1650" spc="150" dirty="0">
                <a:latin typeface="Tahoma"/>
                <a:cs typeface="Tahoma"/>
              </a:rPr>
              <a:t>1/1</a:t>
            </a:r>
            <a:endParaRPr sz="1650">
              <a:latin typeface="Tahoma"/>
              <a:cs typeface="Tahom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962025" y="5349875"/>
            <a:ext cx="2284095" cy="514984"/>
          </a:xfrm>
          <a:prstGeom prst="rect">
            <a:avLst/>
          </a:prstGeom>
        </p:spPr>
        <p:txBody>
          <a:bodyPr vert="horz" wrap="square" lIns="0" tIns="31115" rIns="0" bIns="0" rtlCol="0">
            <a:spAutoFit/>
          </a:bodyPr>
          <a:lstStyle/>
          <a:p>
            <a:pPr marR="5080">
              <a:lnSpc>
                <a:spcPts val="1880"/>
              </a:lnSpc>
              <a:spcBef>
                <a:spcPts val="245"/>
              </a:spcBef>
              <a:tabLst>
                <a:tab pos="1892300" algn="l"/>
              </a:tabLst>
            </a:pPr>
            <a:r>
              <a:rPr sz="1650" spc="275" dirty="0">
                <a:latin typeface="Tahoma"/>
                <a:cs typeface="Tahoma"/>
              </a:rPr>
              <a:t>k8s- </a:t>
            </a:r>
            <a:r>
              <a:rPr sz="1650" spc="240" dirty="0">
                <a:latin typeface="Tahoma"/>
                <a:cs typeface="Tahoma"/>
              </a:rPr>
              <a:t>règne</a:t>
            </a:r>
            <a:r>
              <a:rPr sz="1650" dirty="0">
                <a:latin typeface="Tahoma"/>
                <a:cs typeface="Tahoma"/>
              </a:rPr>
              <a:t> </a:t>
            </a:r>
            <a:r>
              <a:rPr sz="1650" spc="150" dirty="0">
                <a:latin typeface="Tahoma"/>
                <a:cs typeface="Tahoma"/>
              </a:rPr>
              <a:t>1/1 </a:t>
            </a:r>
            <a:r>
              <a:rPr sz="1650" spc="254" dirty="0">
                <a:latin typeface="Tahoma"/>
                <a:cs typeface="Tahoma"/>
              </a:rPr>
              <a:t>étiquette DNS de test</a:t>
            </a:r>
            <a:r>
              <a:rPr sz="1650" dirty="0">
                <a:latin typeface="Tahoma"/>
                <a:cs typeface="Tahoma"/>
              </a:rPr>
              <a:t> </a:t>
            </a:r>
            <a:r>
              <a:rPr sz="1650" spc="150" dirty="0">
                <a:latin typeface="Tahoma"/>
                <a:cs typeface="Tahoma"/>
              </a:rPr>
              <a:t>1/1</a:t>
            </a:r>
            <a:endParaRPr sz="1650">
              <a:latin typeface="Tahoma"/>
              <a:cs typeface="Tahom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116018" y="4873625"/>
            <a:ext cx="895985" cy="9912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ts val="1930"/>
              </a:lnSpc>
              <a:spcBef>
                <a:spcPts val="100"/>
              </a:spcBef>
            </a:pPr>
            <a:r>
              <a:rPr sz="1650" spc="-10" dirty="0">
                <a:latin typeface="Tahoma"/>
                <a:cs typeface="Tahoma"/>
              </a:rPr>
              <a:t>STATUT</a:t>
            </a:r>
            <a:endParaRPr sz="1650">
              <a:latin typeface="Tahoma"/>
              <a:cs typeface="Tahoma"/>
            </a:endParaRPr>
          </a:p>
          <a:p>
            <a:pPr marR="5080" algn="just">
              <a:lnSpc>
                <a:spcPts val="1880"/>
              </a:lnSpc>
              <a:spcBef>
                <a:spcPts val="90"/>
              </a:spcBef>
            </a:pPr>
            <a:r>
              <a:rPr sz="1650" spc="114" dirty="0">
                <a:latin typeface="Tahoma"/>
                <a:cs typeface="Tahoma"/>
              </a:rPr>
              <a:t>Courir Courir Courir</a:t>
            </a:r>
            <a:endParaRPr sz="1650">
              <a:latin typeface="Tahoma"/>
              <a:cs typeface="Tahom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377615" y="4873625"/>
            <a:ext cx="1779270" cy="9912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ts val="1930"/>
              </a:lnSpc>
              <a:spcBef>
                <a:spcPts val="100"/>
              </a:spcBef>
              <a:tabLst>
                <a:tab pos="1387475" algn="l"/>
              </a:tabLst>
            </a:pPr>
            <a:r>
              <a:rPr sz="1650" spc="-10" dirty="0">
                <a:latin typeface="Tahoma"/>
                <a:cs typeface="Tahoma"/>
              </a:rPr>
              <a:t>REDÉMARRAGES</a:t>
            </a:r>
            <a:r>
              <a:rPr sz="1650" dirty="0">
                <a:latin typeface="Tahoma"/>
                <a:cs typeface="Tahoma"/>
              </a:rPr>
              <a:t> </a:t>
            </a:r>
            <a:r>
              <a:rPr sz="1650" spc="-25" dirty="0">
                <a:latin typeface="Tahoma"/>
                <a:cs typeface="Tahoma"/>
              </a:rPr>
              <a:t>ÂGE</a:t>
            </a:r>
            <a:endParaRPr sz="1650">
              <a:latin typeface="Tahoma"/>
              <a:cs typeface="Tahoma"/>
            </a:endParaRPr>
          </a:p>
          <a:p>
            <a:pPr>
              <a:lnSpc>
                <a:spcPts val="1875"/>
              </a:lnSpc>
              <a:tabLst>
                <a:tab pos="1387475" algn="l"/>
              </a:tabLst>
            </a:pPr>
            <a:r>
              <a:rPr sz="1650" spc="40" dirty="0">
                <a:latin typeface="Tahoma"/>
                <a:cs typeface="Tahoma"/>
              </a:rPr>
              <a:t>0</a:t>
            </a:r>
            <a:r>
              <a:rPr sz="1650" dirty="0">
                <a:latin typeface="Tahoma"/>
                <a:cs typeface="Tahoma"/>
              </a:rPr>
              <a:t> </a:t>
            </a:r>
            <a:r>
              <a:rPr sz="1650" spc="55" dirty="0">
                <a:latin typeface="Tahoma"/>
                <a:cs typeface="Tahoma"/>
              </a:rPr>
              <a:t>23h</a:t>
            </a:r>
            <a:endParaRPr sz="1650">
              <a:latin typeface="Tahoma"/>
              <a:cs typeface="Tahoma"/>
            </a:endParaRPr>
          </a:p>
          <a:p>
            <a:pPr>
              <a:lnSpc>
                <a:spcPts val="1875"/>
              </a:lnSpc>
              <a:tabLst>
                <a:tab pos="1387475" algn="l"/>
              </a:tabLst>
            </a:pPr>
            <a:r>
              <a:rPr sz="1650" spc="40" dirty="0">
                <a:latin typeface="Tahoma"/>
                <a:cs typeface="Tahoma"/>
              </a:rPr>
              <a:t>0</a:t>
            </a:r>
            <a:r>
              <a:rPr sz="1650" dirty="0">
                <a:latin typeface="Tahoma"/>
                <a:cs typeface="Tahoma"/>
              </a:rPr>
              <a:t> </a:t>
            </a:r>
            <a:r>
              <a:rPr sz="1650" spc="35" dirty="0">
                <a:latin typeface="Tahoma"/>
                <a:cs typeface="Tahoma"/>
              </a:rPr>
              <a:t>2h</a:t>
            </a:r>
            <a:endParaRPr sz="1650">
              <a:latin typeface="Tahoma"/>
              <a:cs typeface="Tahoma"/>
            </a:endParaRPr>
          </a:p>
          <a:p>
            <a:pPr>
              <a:lnSpc>
                <a:spcPts val="1930"/>
              </a:lnSpc>
              <a:tabLst>
                <a:tab pos="1387475" algn="l"/>
              </a:tabLst>
            </a:pPr>
            <a:r>
              <a:rPr sz="1650" spc="40" dirty="0">
                <a:latin typeface="Tahoma"/>
                <a:cs typeface="Tahoma"/>
              </a:rPr>
              <a:t>0</a:t>
            </a:r>
            <a:r>
              <a:rPr sz="1650" dirty="0">
                <a:latin typeface="Tahoma"/>
                <a:cs typeface="Tahoma"/>
              </a:rPr>
              <a:t> </a:t>
            </a:r>
            <a:r>
              <a:rPr sz="1650" spc="35" dirty="0">
                <a:latin typeface="Tahoma"/>
                <a:cs typeface="Tahoma"/>
              </a:rPr>
              <a:t>2h</a:t>
            </a:r>
            <a:endParaRPr sz="165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09624" y="2105024"/>
            <a:ext cx="12211050" cy="9525"/>
          </a:xfrm>
          <a:custGeom>
            <a:avLst/>
            <a:gdLst/>
            <a:ahLst/>
            <a:cxnLst/>
            <a:rect l="l" t="t" r="r" b="b"/>
            <a:pathLst>
              <a:path w="12211050" h="9525">
                <a:moveTo>
                  <a:pt x="12211049" y="9524"/>
                </a:moveTo>
                <a:lnTo>
                  <a:pt x="0" y="9524"/>
                </a:lnTo>
                <a:lnTo>
                  <a:pt x="0" y="0"/>
                </a:lnTo>
                <a:lnTo>
                  <a:pt x="12211049" y="0"/>
                </a:lnTo>
                <a:lnTo>
                  <a:pt x="12211049" y="952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809624" y="2105024"/>
            <a:ext cx="12211050" cy="923925"/>
            <a:chOff x="809624" y="2105024"/>
            <a:chExt cx="12211050" cy="923925"/>
          </a:xfrm>
        </p:grpSpPr>
        <p:sp>
          <p:nvSpPr>
            <p:cNvPr id="4" name="object 4"/>
            <p:cNvSpPr/>
            <p:nvPr/>
          </p:nvSpPr>
          <p:spPr>
            <a:xfrm>
              <a:off x="809612" y="2105024"/>
              <a:ext cx="12211050" cy="923925"/>
            </a:xfrm>
            <a:custGeom>
              <a:avLst/>
              <a:gdLst/>
              <a:ahLst/>
              <a:cxnLst/>
              <a:rect l="l" t="t" r="r" b="b"/>
              <a:pathLst>
                <a:path w="12211050" h="923925">
                  <a:moveTo>
                    <a:pt x="12211050" y="0"/>
                  </a:moveTo>
                  <a:lnTo>
                    <a:pt x="12201525" y="0"/>
                  </a:lnTo>
                  <a:lnTo>
                    <a:pt x="12201525" y="914400"/>
                  </a:lnTo>
                  <a:lnTo>
                    <a:pt x="0" y="914400"/>
                  </a:lnTo>
                  <a:lnTo>
                    <a:pt x="0" y="923925"/>
                  </a:lnTo>
                  <a:lnTo>
                    <a:pt x="12201525" y="923925"/>
                  </a:lnTo>
                  <a:lnTo>
                    <a:pt x="12211050" y="923925"/>
                  </a:lnTo>
                  <a:lnTo>
                    <a:pt x="12211050" y="914400"/>
                  </a:lnTo>
                  <a:lnTo>
                    <a:pt x="12211050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09624" y="2105024"/>
              <a:ext cx="9525" cy="923925"/>
            </a:xfrm>
            <a:custGeom>
              <a:avLst/>
              <a:gdLst/>
              <a:ahLst/>
              <a:cxnLst/>
              <a:rect l="l" t="t" r="r" b="b"/>
              <a:pathLst>
                <a:path w="9525" h="923925">
                  <a:moveTo>
                    <a:pt x="0" y="923924"/>
                  </a:moveTo>
                  <a:lnTo>
                    <a:pt x="0" y="0"/>
                  </a:lnTo>
                  <a:lnTo>
                    <a:pt x="9524" y="9524"/>
                  </a:lnTo>
                  <a:lnTo>
                    <a:pt x="9524" y="914399"/>
                  </a:lnTo>
                  <a:lnTo>
                    <a:pt x="0" y="923924"/>
                  </a:lnTo>
                  <a:close/>
                </a:path>
              </a:pathLst>
            </a:custGeom>
            <a:solidFill>
              <a:srgbClr val="ED21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81465" y="2232393"/>
              <a:ext cx="103240" cy="198704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0" dirty="0"/>
              <a:t>COMBINER</a:t>
            </a:r>
            <a:r>
              <a:rPr spc="-190" dirty="0"/>
              <a:t> </a:t>
            </a:r>
            <a:r>
              <a:rPr spc="-140" dirty="0"/>
              <a:t>SÉLECTEURS</a:t>
            </a: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33449" y="1647824"/>
            <a:ext cx="95250" cy="95249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1177924" y="1511300"/>
            <a:ext cx="11257280" cy="9436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Liste</a:t>
            </a: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14" dirty="0">
                <a:solidFill>
                  <a:srgbClr val="333333"/>
                </a:solidFill>
                <a:latin typeface="Trebuchet MS"/>
                <a:cs typeface="Trebuchet MS"/>
              </a:rPr>
              <a:t>Capsules</a:t>
            </a: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pour</a:t>
            </a:r>
            <a:r>
              <a:rPr sz="2100" spc="-3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lequel</a:t>
            </a: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10" dirty="0">
                <a:solidFill>
                  <a:srgbClr val="ED2137"/>
                </a:solidFill>
                <a:latin typeface="Tahoma"/>
                <a:cs typeface="Tahoma"/>
              </a:rPr>
              <a:t>application</a:t>
            </a:r>
            <a:r>
              <a:rPr sz="2100" spc="-60" dirty="0">
                <a:solidFill>
                  <a:srgbClr val="ED2137"/>
                </a:solidFill>
                <a:latin typeface="Tahoma"/>
                <a:cs typeface="Tahoma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est</a:t>
            </a:r>
            <a:r>
              <a:rPr sz="2100" spc="-3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235" dirty="0">
                <a:solidFill>
                  <a:srgbClr val="ED2137"/>
                </a:solidFill>
                <a:latin typeface="Tahoma"/>
                <a:cs typeface="Tahoma"/>
              </a:rPr>
              <a:t>passerelle </a:t>
            </a:r>
            <a:r>
              <a:rPr sz="2100" spc="320" dirty="0">
                <a:solidFill>
                  <a:srgbClr val="ED2137"/>
                </a:solidFill>
                <a:latin typeface="Tahoma"/>
                <a:cs typeface="Tahoma"/>
              </a:rPr>
              <a:t>shell</a:t>
            </a:r>
            <a:r>
              <a:rPr sz="2100" spc="-55" dirty="0">
                <a:solidFill>
                  <a:srgbClr val="ED2137"/>
                </a:solidFill>
                <a:latin typeface="Tahoma"/>
                <a:cs typeface="Tahoma"/>
              </a:rPr>
              <a:t> </a:t>
            </a:r>
            <a:r>
              <a:rPr sz="2100" spc="100" dirty="0">
                <a:solidFill>
                  <a:srgbClr val="333333"/>
                </a:solidFill>
                <a:latin typeface="Trebuchet MS"/>
                <a:cs typeface="Trebuchet MS"/>
              </a:rPr>
              <a:t>et</a:t>
            </a:r>
            <a:r>
              <a:rPr sz="2100" spc="-3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235" dirty="0">
                <a:solidFill>
                  <a:srgbClr val="ED2137"/>
                </a:solidFill>
                <a:latin typeface="Tahoma"/>
                <a:cs typeface="Tahoma"/>
              </a:rPr>
              <a:t>app.kubernetes.io/component</a:t>
            </a:r>
            <a:r>
              <a:rPr sz="2100" spc="-60" dirty="0">
                <a:solidFill>
                  <a:srgbClr val="ED2137"/>
                </a:solidFill>
                <a:latin typeface="Tahoma"/>
                <a:cs typeface="Tahoma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est</a:t>
            </a: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315" dirty="0">
                <a:solidFill>
                  <a:srgbClr val="ED2137"/>
                </a:solidFill>
                <a:latin typeface="Tahoma"/>
                <a:cs typeface="Tahoma"/>
              </a:rPr>
              <a:t>laboratoires</a:t>
            </a:r>
            <a:endParaRPr sz="21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95"/>
              </a:spcBef>
            </a:pPr>
            <a:endParaRPr sz="2100">
              <a:latin typeface="Tahoma"/>
              <a:cs typeface="Tahoma"/>
            </a:endParaRPr>
          </a:p>
          <a:p>
            <a:pPr marL="36195">
              <a:lnSpc>
                <a:spcPct val="100000"/>
              </a:lnSpc>
            </a:pPr>
            <a:r>
              <a:rPr sz="1650" spc="245" dirty="0">
                <a:latin typeface="Tahoma"/>
                <a:cs typeface="Tahoma"/>
              </a:rPr>
              <a:t>kubectl</a:t>
            </a:r>
            <a:r>
              <a:rPr sz="1650" spc="480" dirty="0">
                <a:latin typeface="Tahoma"/>
                <a:cs typeface="Tahoma"/>
              </a:rPr>
              <a:t> </a:t>
            </a:r>
            <a:r>
              <a:rPr sz="1650" spc="215" dirty="0">
                <a:latin typeface="Tahoma"/>
                <a:cs typeface="Tahoma"/>
              </a:rPr>
              <a:t>obtenir</a:t>
            </a:r>
            <a:r>
              <a:rPr sz="1650" spc="480" dirty="0">
                <a:latin typeface="Tahoma"/>
                <a:cs typeface="Tahoma"/>
              </a:rPr>
              <a:t> </a:t>
            </a:r>
            <a:r>
              <a:rPr sz="1650" spc="120" dirty="0">
                <a:latin typeface="Tahoma"/>
                <a:cs typeface="Tahoma"/>
              </a:rPr>
              <a:t>capsules</a:t>
            </a:r>
            <a:r>
              <a:rPr sz="1650" spc="484" dirty="0">
                <a:latin typeface="Tahoma"/>
                <a:cs typeface="Tahoma"/>
              </a:rPr>
              <a:t> </a:t>
            </a:r>
            <a:r>
              <a:rPr sz="1650" spc="270" dirty="0">
                <a:solidFill>
                  <a:srgbClr val="ED9900"/>
                </a:solidFill>
                <a:latin typeface="Tahoma"/>
                <a:cs typeface="Tahoma"/>
              </a:rPr>
              <a:t>-- </a:t>
            </a:r>
            <a:r>
              <a:rPr sz="1650" spc="315" dirty="0">
                <a:solidFill>
                  <a:srgbClr val="ED9900"/>
                </a:solidFill>
                <a:latin typeface="Tahoma"/>
                <a:cs typeface="Tahoma"/>
              </a:rPr>
              <a:t>sélecteur</a:t>
            </a:r>
            <a:r>
              <a:rPr sz="1650" spc="480" dirty="0">
                <a:solidFill>
                  <a:srgbClr val="ED9900"/>
                </a:solidFill>
                <a:latin typeface="Tahoma"/>
                <a:cs typeface="Tahoma"/>
              </a:rPr>
              <a:t> </a:t>
            </a:r>
            <a:r>
              <a:rPr sz="1650" spc="105" dirty="0">
                <a:solidFill>
                  <a:srgbClr val="ED9900"/>
                </a:solidFill>
                <a:latin typeface="Tahoma"/>
                <a:cs typeface="Tahoma"/>
              </a:rPr>
              <a:t>app </a:t>
            </a:r>
            <a:r>
              <a:rPr sz="1650" spc="105" dirty="0">
                <a:solidFill>
                  <a:srgbClr val="996E3A"/>
                </a:solidFill>
                <a:latin typeface="Tahoma"/>
                <a:cs typeface="Tahoma"/>
              </a:rPr>
              <a:t>= </a:t>
            </a:r>
            <a:r>
              <a:rPr sz="1650" spc="105" dirty="0">
                <a:latin typeface="Tahoma"/>
                <a:cs typeface="Tahoma"/>
              </a:rPr>
              <a:t>shell- </a:t>
            </a:r>
            <a:r>
              <a:rPr sz="1650" spc="195" dirty="0">
                <a:latin typeface="Tahoma"/>
                <a:cs typeface="Tahoma"/>
              </a:rPr>
              <a:t>gateway,app.kubernetes.io/component </a:t>
            </a:r>
            <a:r>
              <a:rPr sz="1650" spc="195" dirty="0">
                <a:solidFill>
                  <a:srgbClr val="996E3A"/>
                </a:solidFill>
                <a:latin typeface="Tahoma"/>
                <a:cs typeface="Tahoma"/>
              </a:rPr>
              <a:t>= </a:t>
            </a:r>
            <a:r>
              <a:rPr sz="1650" spc="195" dirty="0">
                <a:latin typeface="Tahoma"/>
                <a:cs typeface="Tahoma"/>
              </a:rPr>
              <a:t>labs</a:t>
            </a:r>
            <a:endParaRPr sz="1650">
              <a:latin typeface="Tahoma"/>
              <a:cs typeface="Tahoma"/>
            </a:endParaRPr>
          </a:p>
        </p:txBody>
      </p:sp>
      <p:graphicFrame>
        <p:nvGraphicFramePr>
          <p:cNvPr id="10" name="object 10"/>
          <p:cNvGraphicFramePr>
            <a:graphicFrameLocks noGrp="1"/>
          </p:cNvGraphicFramePr>
          <p:nvPr/>
        </p:nvGraphicFramePr>
        <p:xfrm>
          <a:off x="930275" y="2443915"/>
          <a:ext cx="5866129" cy="5797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563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353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87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87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9943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40665">
                <a:tc>
                  <a:txBody>
                    <a:bodyPr/>
                    <a:lstStyle/>
                    <a:p>
                      <a:pPr marL="31750">
                        <a:lnSpc>
                          <a:spcPts val="1800"/>
                        </a:lnSpc>
                      </a:pPr>
                      <a:r>
                        <a:rPr sz="1650" spc="-20" dirty="0">
                          <a:latin typeface="Tahoma"/>
                          <a:cs typeface="Tahoma"/>
                        </a:rPr>
                        <a:t>NOM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89230">
                        <a:lnSpc>
                          <a:spcPts val="1800"/>
                        </a:lnSpc>
                      </a:pPr>
                      <a:r>
                        <a:rPr sz="1650" spc="-10" dirty="0">
                          <a:latin typeface="Tahoma"/>
                          <a:cs typeface="Tahoma"/>
                        </a:rPr>
                        <a:t>PRÊT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14960">
                        <a:lnSpc>
                          <a:spcPts val="1800"/>
                        </a:lnSpc>
                      </a:pPr>
                      <a:r>
                        <a:rPr sz="1650" spc="-10" dirty="0">
                          <a:latin typeface="Tahoma"/>
                          <a:cs typeface="Tahoma"/>
                        </a:rPr>
                        <a:t>STATUT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89230">
                        <a:lnSpc>
                          <a:spcPts val="1800"/>
                        </a:lnSpc>
                      </a:pPr>
                      <a:r>
                        <a:rPr sz="1650" spc="-10" dirty="0">
                          <a:latin typeface="Tahoma"/>
                          <a:cs typeface="Tahoma"/>
                        </a:rPr>
                        <a:t>REDÉMARRAGES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89230">
                        <a:lnSpc>
                          <a:spcPts val="1800"/>
                        </a:lnSpc>
                      </a:pPr>
                      <a:r>
                        <a:rPr sz="1650" spc="-25" dirty="0">
                          <a:latin typeface="Tahoma"/>
                          <a:cs typeface="Tahoma"/>
                        </a:rPr>
                        <a:t>ÂGE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9090">
                <a:tc>
                  <a:txBody>
                    <a:bodyPr/>
                    <a:lstStyle/>
                    <a:p>
                      <a:pPr marL="31750">
                        <a:lnSpc>
                          <a:spcPts val="1839"/>
                        </a:lnSpc>
                      </a:pPr>
                      <a:r>
                        <a:rPr sz="1650" spc="275" dirty="0">
                          <a:latin typeface="Tahoma"/>
                          <a:cs typeface="Tahoma"/>
                        </a:rPr>
                        <a:t>k8s- </a:t>
                      </a:r>
                      <a:r>
                        <a:rPr sz="1650" spc="240" dirty="0">
                          <a:latin typeface="Tahoma"/>
                          <a:cs typeface="Tahoma"/>
                        </a:rPr>
                        <a:t>règne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89230">
                        <a:lnSpc>
                          <a:spcPts val="1839"/>
                        </a:lnSpc>
                      </a:pPr>
                      <a:r>
                        <a:rPr sz="1650" spc="150" dirty="0">
                          <a:latin typeface="Tahoma"/>
                          <a:cs typeface="Tahoma"/>
                        </a:rPr>
                        <a:t>1/1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14960">
                        <a:lnSpc>
                          <a:spcPts val="1839"/>
                        </a:lnSpc>
                      </a:pPr>
                      <a:r>
                        <a:rPr sz="1650" spc="114" dirty="0">
                          <a:latin typeface="Tahoma"/>
                          <a:cs typeface="Tahoma"/>
                        </a:rPr>
                        <a:t>En cours d'exécution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89230">
                        <a:lnSpc>
                          <a:spcPts val="1839"/>
                        </a:lnSpc>
                      </a:pPr>
                      <a:r>
                        <a:rPr sz="1650" spc="40" dirty="0">
                          <a:latin typeface="Tahoma"/>
                          <a:cs typeface="Tahoma"/>
                        </a:rPr>
                        <a:t>0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89230">
                        <a:lnSpc>
                          <a:spcPts val="1839"/>
                        </a:lnSpc>
                      </a:pPr>
                      <a:r>
                        <a:rPr sz="1650" spc="45" dirty="0">
                          <a:latin typeface="Tahoma"/>
                          <a:cs typeface="Tahoma"/>
                        </a:rPr>
                        <a:t>2h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09624" y="3067049"/>
            <a:ext cx="12211050" cy="9525"/>
          </a:xfrm>
          <a:custGeom>
            <a:avLst/>
            <a:gdLst/>
            <a:ahLst/>
            <a:cxnLst/>
            <a:rect l="l" t="t" r="r" b="b"/>
            <a:pathLst>
              <a:path w="12211050" h="9525">
                <a:moveTo>
                  <a:pt x="12211049" y="9524"/>
                </a:moveTo>
                <a:lnTo>
                  <a:pt x="0" y="9524"/>
                </a:lnTo>
                <a:lnTo>
                  <a:pt x="0" y="0"/>
                </a:lnTo>
                <a:lnTo>
                  <a:pt x="12211049" y="0"/>
                </a:lnTo>
                <a:lnTo>
                  <a:pt x="12211049" y="952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809624" y="3067049"/>
            <a:ext cx="12211050" cy="1638300"/>
            <a:chOff x="809624" y="3067049"/>
            <a:chExt cx="12211050" cy="1638300"/>
          </a:xfrm>
        </p:grpSpPr>
        <p:sp>
          <p:nvSpPr>
            <p:cNvPr id="4" name="object 4"/>
            <p:cNvSpPr/>
            <p:nvPr/>
          </p:nvSpPr>
          <p:spPr>
            <a:xfrm>
              <a:off x="809612" y="3067049"/>
              <a:ext cx="12211050" cy="1638300"/>
            </a:xfrm>
            <a:custGeom>
              <a:avLst/>
              <a:gdLst/>
              <a:ahLst/>
              <a:cxnLst/>
              <a:rect l="l" t="t" r="r" b="b"/>
              <a:pathLst>
                <a:path w="12211050" h="1638300">
                  <a:moveTo>
                    <a:pt x="12211050" y="0"/>
                  </a:moveTo>
                  <a:lnTo>
                    <a:pt x="12201525" y="0"/>
                  </a:lnTo>
                  <a:lnTo>
                    <a:pt x="12201525" y="1628775"/>
                  </a:lnTo>
                  <a:lnTo>
                    <a:pt x="0" y="1628775"/>
                  </a:lnTo>
                  <a:lnTo>
                    <a:pt x="0" y="1638300"/>
                  </a:lnTo>
                  <a:lnTo>
                    <a:pt x="12201525" y="1638300"/>
                  </a:lnTo>
                  <a:lnTo>
                    <a:pt x="12211050" y="1638300"/>
                  </a:lnTo>
                  <a:lnTo>
                    <a:pt x="12211050" y="1628775"/>
                  </a:lnTo>
                  <a:lnTo>
                    <a:pt x="12211050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09624" y="3067049"/>
              <a:ext cx="9525" cy="1638300"/>
            </a:xfrm>
            <a:custGeom>
              <a:avLst/>
              <a:gdLst/>
              <a:ahLst/>
              <a:cxnLst/>
              <a:rect l="l" t="t" r="r" b="b"/>
              <a:pathLst>
                <a:path w="9525" h="1638300">
                  <a:moveTo>
                    <a:pt x="0" y="1638299"/>
                  </a:moveTo>
                  <a:lnTo>
                    <a:pt x="0" y="0"/>
                  </a:lnTo>
                  <a:lnTo>
                    <a:pt x="9524" y="9524"/>
                  </a:lnTo>
                  <a:lnTo>
                    <a:pt x="9524" y="1628774"/>
                  </a:lnTo>
                  <a:lnTo>
                    <a:pt x="0" y="1638299"/>
                  </a:lnTo>
                  <a:close/>
                </a:path>
              </a:pathLst>
            </a:custGeom>
            <a:solidFill>
              <a:srgbClr val="ED21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81465" y="3194418"/>
              <a:ext cx="103240" cy="198704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0" dirty="0"/>
              <a:t>DÉFINITION</a:t>
            </a:r>
            <a:r>
              <a:rPr spc="-65" dirty="0"/>
              <a:t> </a:t>
            </a:r>
            <a:r>
              <a:rPr spc="-145" dirty="0"/>
              <a:t>ÉTIQUETTES</a:t>
            </a:r>
            <a:r>
              <a:rPr spc="-60" dirty="0"/>
              <a:t> </a:t>
            </a:r>
            <a:r>
              <a:rPr dirty="0"/>
              <a:t>SUR</a:t>
            </a:r>
            <a:r>
              <a:rPr spc="-60" dirty="0"/>
              <a:t> </a:t>
            </a:r>
            <a:r>
              <a:rPr spc="75" dirty="0"/>
              <a:t>UN</a:t>
            </a:r>
            <a:r>
              <a:rPr spc="-60" dirty="0"/>
              <a:t> </a:t>
            </a:r>
            <a:r>
              <a:rPr spc="-20" dirty="0"/>
              <a:t>NŒUD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177924" y="1345564"/>
            <a:ext cx="9081770" cy="2071370"/>
          </a:xfrm>
          <a:prstGeom prst="rect">
            <a:avLst/>
          </a:prstGeom>
        </p:spPr>
        <p:txBody>
          <a:bodyPr vert="horz" wrap="square" lIns="0" tIns="1784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5"/>
              </a:spcBef>
            </a:pP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Étiquettes</a:t>
            </a:r>
            <a:r>
              <a:rPr sz="2100" spc="-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sont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attributs</a:t>
            </a:r>
            <a:r>
              <a:rPr sz="2100" spc="-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que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0" dirty="0">
                <a:solidFill>
                  <a:srgbClr val="333333"/>
                </a:solidFill>
                <a:latin typeface="Trebuchet MS"/>
                <a:cs typeface="Trebuchet MS"/>
              </a:rPr>
              <a:t>peut</a:t>
            </a:r>
            <a:r>
              <a:rPr sz="2100" spc="-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5" dirty="0">
                <a:solidFill>
                  <a:srgbClr val="333333"/>
                </a:solidFill>
                <a:latin typeface="Trebuchet MS"/>
                <a:cs typeface="Trebuchet MS"/>
              </a:rPr>
              <a:t>être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ensemble</a:t>
            </a:r>
            <a:r>
              <a:rPr sz="2100" spc="-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35" dirty="0">
                <a:solidFill>
                  <a:srgbClr val="333333"/>
                </a:solidFill>
                <a:latin typeface="Trebuchet MS"/>
                <a:cs typeface="Trebuchet MS"/>
              </a:rPr>
              <a:t>sur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40" dirty="0">
                <a:solidFill>
                  <a:srgbClr val="333333"/>
                </a:solidFill>
                <a:latin typeface="Trebuchet MS"/>
                <a:cs typeface="Trebuchet MS"/>
              </a:rPr>
              <a:t>tous</a:t>
            </a:r>
            <a:r>
              <a:rPr sz="2100" spc="-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types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de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0" dirty="0">
                <a:solidFill>
                  <a:srgbClr val="333333"/>
                </a:solidFill>
                <a:latin typeface="Trebuchet MS"/>
                <a:cs typeface="Trebuchet MS"/>
              </a:rPr>
              <a:t>Kubernetes</a:t>
            </a:r>
            <a:r>
              <a:rPr sz="2100" spc="-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5" dirty="0">
                <a:solidFill>
                  <a:srgbClr val="333333"/>
                </a:solidFill>
                <a:latin typeface="Trebuchet MS"/>
                <a:cs typeface="Trebuchet MS"/>
              </a:rPr>
              <a:t>ressources</a:t>
            </a:r>
            <a:endParaRPr sz="21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305"/>
              </a:spcBef>
            </a:pPr>
            <a:r>
              <a:rPr sz="2100" spc="-229" dirty="0">
                <a:solidFill>
                  <a:srgbClr val="333333"/>
                </a:solidFill>
                <a:latin typeface="Trebuchet MS"/>
                <a:cs typeface="Trebuchet MS"/>
              </a:rPr>
              <a:t>...</a:t>
            </a:r>
            <a:r>
              <a:rPr sz="2100" spc="8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y compris</a:t>
            </a:r>
            <a:r>
              <a:rPr sz="2100" spc="9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10" dirty="0">
                <a:solidFill>
                  <a:srgbClr val="ED2137"/>
                </a:solidFill>
                <a:latin typeface="Trebuchet MS"/>
                <a:cs typeface="Trebuchet MS"/>
              </a:rPr>
              <a:t>Nœuds</a:t>
            </a:r>
            <a:endParaRPr sz="21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230"/>
              </a:spcBef>
              <a:tabLst>
                <a:tab pos="5793105" algn="l"/>
                <a:tab pos="6435725" algn="l"/>
              </a:tabLst>
            </a:pP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À</a:t>
            </a:r>
            <a:r>
              <a:rPr sz="2100" spc="-7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20" dirty="0">
                <a:solidFill>
                  <a:srgbClr val="333333"/>
                </a:solidFill>
                <a:latin typeface="Trebuchet MS"/>
                <a:cs typeface="Trebuchet MS"/>
              </a:rPr>
              <a:t>liste</a:t>
            </a:r>
            <a:r>
              <a:rPr sz="2100" spc="-6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-7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0" dirty="0">
                <a:solidFill>
                  <a:srgbClr val="333333"/>
                </a:solidFill>
                <a:latin typeface="Trebuchet MS"/>
                <a:cs typeface="Trebuchet MS"/>
              </a:rPr>
              <a:t>nœuds,</a:t>
            </a:r>
            <a:r>
              <a:rPr sz="2100" spc="-6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05" dirty="0">
                <a:solidFill>
                  <a:srgbClr val="333333"/>
                </a:solidFill>
                <a:latin typeface="Trebuchet MS"/>
                <a:cs typeface="Trebuchet MS"/>
              </a:rPr>
              <a:t>utiliser</a:t>
            </a:r>
            <a:r>
              <a:rPr sz="2100" spc="-7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-6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14" dirty="0">
                <a:solidFill>
                  <a:srgbClr val="333333"/>
                </a:solidFill>
                <a:latin typeface="Trebuchet MS"/>
                <a:cs typeface="Trebuchet MS"/>
              </a:rPr>
              <a:t>commande</a:t>
            </a:r>
            <a:r>
              <a:rPr sz="2100" spc="-7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300" dirty="0">
                <a:solidFill>
                  <a:srgbClr val="ED2137"/>
                </a:solidFill>
                <a:latin typeface="Tahoma"/>
                <a:cs typeface="Tahoma"/>
              </a:rPr>
              <a:t>kubectl</a:t>
            </a:r>
            <a:r>
              <a:rPr sz="2100" dirty="0">
                <a:solidFill>
                  <a:srgbClr val="ED2137"/>
                </a:solidFill>
                <a:latin typeface="Tahoma"/>
                <a:cs typeface="Tahoma"/>
              </a:rPr>
              <a:t> </a:t>
            </a:r>
            <a:r>
              <a:rPr sz="2100" spc="250" dirty="0">
                <a:solidFill>
                  <a:srgbClr val="ED2137"/>
                </a:solidFill>
                <a:latin typeface="Tahoma"/>
                <a:cs typeface="Tahoma"/>
              </a:rPr>
              <a:t>obtenir</a:t>
            </a:r>
            <a:r>
              <a:rPr sz="2100" dirty="0">
                <a:solidFill>
                  <a:srgbClr val="ED2137"/>
                </a:solidFill>
                <a:latin typeface="Tahoma"/>
                <a:cs typeface="Tahoma"/>
              </a:rPr>
              <a:t> </a:t>
            </a:r>
            <a:r>
              <a:rPr sz="2100" spc="140" dirty="0">
                <a:solidFill>
                  <a:srgbClr val="ED2137"/>
                </a:solidFill>
                <a:latin typeface="Tahoma"/>
                <a:cs typeface="Tahoma"/>
              </a:rPr>
              <a:t>nœuds</a:t>
            </a:r>
            <a:endParaRPr sz="21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95"/>
              </a:spcBef>
            </a:pPr>
            <a:endParaRPr sz="2100">
              <a:latin typeface="Tahoma"/>
              <a:cs typeface="Tahoma"/>
            </a:endParaRPr>
          </a:p>
          <a:p>
            <a:pPr marL="36195">
              <a:lnSpc>
                <a:spcPct val="100000"/>
              </a:lnSpc>
            </a:pPr>
            <a:r>
              <a:rPr sz="1650" spc="245" dirty="0">
                <a:latin typeface="Tahoma"/>
                <a:cs typeface="Tahoma"/>
              </a:rPr>
              <a:t>kubectl</a:t>
            </a:r>
            <a:r>
              <a:rPr sz="1650" spc="475" dirty="0">
                <a:latin typeface="Tahoma"/>
                <a:cs typeface="Tahoma"/>
              </a:rPr>
              <a:t> </a:t>
            </a:r>
            <a:r>
              <a:rPr sz="1650" spc="215" dirty="0">
                <a:latin typeface="Tahoma"/>
                <a:cs typeface="Tahoma"/>
              </a:rPr>
              <a:t>obtenir</a:t>
            </a:r>
            <a:r>
              <a:rPr sz="1650" spc="480" dirty="0">
                <a:latin typeface="Tahoma"/>
                <a:cs typeface="Tahoma"/>
              </a:rPr>
              <a:t> </a:t>
            </a:r>
            <a:r>
              <a:rPr sz="1650" spc="120" dirty="0">
                <a:latin typeface="Tahoma"/>
                <a:cs typeface="Tahoma"/>
              </a:rPr>
              <a:t>nœuds</a:t>
            </a:r>
            <a:r>
              <a:rPr sz="1650" spc="480" dirty="0">
                <a:latin typeface="Tahoma"/>
                <a:cs typeface="Tahoma"/>
              </a:rPr>
              <a:t> </a:t>
            </a:r>
            <a:r>
              <a:rPr sz="1650" spc="190" dirty="0">
                <a:latin typeface="Tahoma"/>
                <a:cs typeface="Tahoma"/>
              </a:rPr>
              <a:t>-- </a:t>
            </a:r>
            <a:r>
              <a:rPr sz="1650" spc="280" dirty="0">
                <a:latin typeface="Tahoma"/>
                <a:cs typeface="Tahoma"/>
              </a:rPr>
              <a:t>afficher </a:t>
            </a:r>
            <a:r>
              <a:rPr sz="1650" spc="210" dirty="0">
                <a:latin typeface="Tahoma"/>
                <a:cs typeface="Tahoma"/>
              </a:rPr>
              <a:t>les étiquettes</a:t>
            </a:r>
            <a:endParaRPr sz="1650">
              <a:latin typeface="Tahoma"/>
              <a:cs typeface="Tahoma"/>
            </a:endParaRPr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33449" y="1647824"/>
            <a:ext cx="95250" cy="95249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33449" y="2133599"/>
            <a:ext cx="95250" cy="95249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33449" y="2609849"/>
            <a:ext cx="95250" cy="95249"/>
          </a:xfrm>
          <a:prstGeom prst="rect">
            <a:avLst/>
          </a:prstGeom>
        </p:spPr>
      </p:pic>
      <p:graphicFrame>
        <p:nvGraphicFramePr>
          <p:cNvPr id="12" name="object 12"/>
          <p:cNvGraphicFramePr>
            <a:graphicFrameLocks noGrp="1"/>
          </p:cNvGraphicFramePr>
          <p:nvPr/>
        </p:nvGraphicFramePr>
        <p:xfrm>
          <a:off x="930275" y="3405940"/>
          <a:ext cx="11544299" cy="12922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299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353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186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832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6174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01523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40665">
                <a:tc>
                  <a:txBody>
                    <a:bodyPr/>
                    <a:lstStyle/>
                    <a:p>
                      <a:pPr marL="31750">
                        <a:lnSpc>
                          <a:spcPts val="1800"/>
                        </a:lnSpc>
                      </a:pPr>
                      <a:r>
                        <a:rPr sz="1650" spc="-20" dirty="0">
                          <a:latin typeface="Tahoma"/>
                          <a:cs typeface="Tahoma"/>
                        </a:rPr>
                        <a:t>NOM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89230">
                        <a:lnSpc>
                          <a:spcPts val="1800"/>
                        </a:lnSpc>
                      </a:pPr>
                      <a:r>
                        <a:rPr sz="1650" spc="-10" dirty="0">
                          <a:latin typeface="Tahoma"/>
                          <a:cs typeface="Tahoma"/>
                        </a:rPr>
                        <a:t>STATUT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89230">
                        <a:lnSpc>
                          <a:spcPts val="1800"/>
                        </a:lnSpc>
                      </a:pPr>
                      <a:r>
                        <a:rPr sz="1650" spc="-10" dirty="0">
                          <a:latin typeface="Tahoma"/>
                          <a:cs typeface="Tahoma"/>
                        </a:rPr>
                        <a:t>RÔLES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89230">
                        <a:lnSpc>
                          <a:spcPts val="1800"/>
                        </a:lnSpc>
                      </a:pPr>
                      <a:r>
                        <a:rPr sz="1650" spc="-25" dirty="0">
                          <a:latin typeface="Tahoma"/>
                          <a:cs typeface="Tahoma"/>
                        </a:rPr>
                        <a:t>ÂGE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sz="1650" spc="-10" dirty="0">
                          <a:latin typeface="Tahoma"/>
                          <a:cs typeface="Tahoma"/>
                        </a:rPr>
                        <a:t>VERSION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89230">
                        <a:lnSpc>
                          <a:spcPts val="1800"/>
                        </a:lnSpc>
                      </a:pPr>
                      <a:r>
                        <a:rPr sz="1650" spc="70" dirty="0">
                          <a:latin typeface="Tahoma"/>
                          <a:cs typeface="Tahoma"/>
                        </a:rPr>
                        <a:t>ÉTIQUETTES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7490">
                <a:tc>
                  <a:txBody>
                    <a:bodyPr/>
                    <a:lstStyle/>
                    <a:p>
                      <a:pPr marL="31750">
                        <a:lnSpc>
                          <a:spcPts val="1775"/>
                        </a:lnSpc>
                      </a:pPr>
                      <a:r>
                        <a:rPr sz="1650" spc="150" dirty="0">
                          <a:latin typeface="Tahoma"/>
                          <a:cs typeface="Tahoma"/>
                        </a:rPr>
                        <a:t>minikube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89230">
                        <a:lnSpc>
                          <a:spcPts val="1775"/>
                        </a:lnSpc>
                      </a:pPr>
                      <a:r>
                        <a:rPr sz="1650" spc="75" dirty="0">
                          <a:latin typeface="Tahoma"/>
                          <a:cs typeface="Tahoma"/>
                        </a:rPr>
                        <a:t>Prêt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89230">
                        <a:lnSpc>
                          <a:spcPts val="1775"/>
                        </a:lnSpc>
                      </a:pPr>
                      <a:r>
                        <a:rPr sz="1650" spc="265" dirty="0">
                          <a:latin typeface="Tahoma"/>
                          <a:cs typeface="Tahoma"/>
                        </a:rPr>
                        <a:t>plan 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89230">
                        <a:lnSpc>
                          <a:spcPts val="1775"/>
                        </a:lnSpc>
                      </a:pPr>
                      <a:r>
                        <a:rPr sz="1650" spc="-20" dirty="0">
                          <a:latin typeface="Tahoma"/>
                          <a:cs typeface="Tahoma"/>
                        </a:rPr>
                        <a:t>2 min 5 s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775"/>
                        </a:lnSpc>
                      </a:pPr>
                      <a:r>
                        <a:rPr sz="1650" spc="204" dirty="0">
                          <a:latin typeface="Tahoma"/>
                          <a:cs typeface="Tahoma"/>
                        </a:rPr>
                        <a:t>v1.30.0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89230">
                        <a:lnSpc>
                          <a:spcPts val="1775"/>
                        </a:lnSpc>
                      </a:pPr>
                      <a:r>
                        <a:rPr sz="1650" spc="165" dirty="0">
                          <a:latin typeface="Tahoma"/>
                          <a:cs typeface="Tahoma"/>
                        </a:rPr>
                        <a:t>kubernetes.io/arch=amd64,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7490">
                <a:tc rowSpan="3" grid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rowSpan="3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3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3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3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89230">
                        <a:lnSpc>
                          <a:spcPts val="1775"/>
                        </a:lnSpc>
                      </a:pPr>
                      <a:r>
                        <a:rPr sz="1650" spc="165" dirty="0">
                          <a:latin typeface="Tahoma"/>
                          <a:cs typeface="Tahoma"/>
                        </a:rPr>
                        <a:t>kubernetes.io/hostname=minikube,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7490">
                <a:tc gridSpan="5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89230">
                        <a:lnSpc>
                          <a:spcPts val="1775"/>
                        </a:lnSpc>
                      </a:pPr>
                      <a:r>
                        <a:rPr sz="1650" spc="225" dirty="0">
                          <a:latin typeface="Tahoma"/>
                          <a:cs typeface="Tahoma"/>
                        </a:rPr>
                        <a:t>kubernetes.io/os=linux,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9090">
                <a:tc gridSpan="5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89230">
                        <a:lnSpc>
                          <a:spcPts val="1839"/>
                        </a:lnSpc>
                      </a:pPr>
                      <a:r>
                        <a:rPr sz="1650" spc="260" dirty="0">
                          <a:latin typeface="Tahoma"/>
                          <a:cs typeface="Tahoma"/>
                        </a:rPr>
                        <a:t>node-role.kubernetes.io/plan-de-contrôle=</a:t>
                      </a:r>
                      <a:r>
                        <a:rPr sz="1650" spc="220" dirty="0">
                          <a:latin typeface="Tahoma"/>
                          <a:cs typeface="Tahoma"/>
                        </a:rPr>
                        <a:t>​</a:t>
                      </a:r>
                      <a:r>
                        <a:rPr sz="1650" spc="254" dirty="0">
                          <a:latin typeface="Tahoma"/>
                          <a:cs typeface="Tahoma"/>
                        </a:rPr>
                        <a:t>​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09624" y="2838449"/>
            <a:ext cx="12211050" cy="9525"/>
          </a:xfrm>
          <a:custGeom>
            <a:avLst/>
            <a:gdLst/>
            <a:ahLst/>
            <a:cxnLst/>
            <a:rect l="l" t="t" r="r" b="b"/>
            <a:pathLst>
              <a:path w="12211050" h="9525">
                <a:moveTo>
                  <a:pt x="12211049" y="9524"/>
                </a:moveTo>
                <a:lnTo>
                  <a:pt x="0" y="9524"/>
                </a:lnTo>
                <a:lnTo>
                  <a:pt x="0" y="0"/>
                </a:lnTo>
                <a:lnTo>
                  <a:pt x="12211049" y="0"/>
                </a:lnTo>
                <a:lnTo>
                  <a:pt x="12211049" y="952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809624" y="2838449"/>
            <a:ext cx="12211050" cy="923925"/>
            <a:chOff x="809624" y="2838449"/>
            <a:chExt cx="12211050" cy="923925"/>
          </a:xfrm>
        </p:grpSpPr>
        <p:sp>
          <p:nvSpPr>
            <p:cNvPr id="4" name="object 4"/>
            <p:cNvSpPr/>
            <p:nvPr/>
          </p:nvSpPr>
          <p:spPr>
            <a:xfrm>
              <a:off x="809612" y="2838449"/>
              <a:ext cx="12211050" cy="923925"/>
            </a:xfrm>
            <a:custGeom>
              <a:avLst/>
              <a:gdLst/>
              <a:ahLst/>
              <a:cxnLst/>
              <a:rect l="l" t="t" r="r" b="b"/>
              <a:pathLst>
                <a:path w="12211050" h="923925">
                  <a:moveTo>
                    <a:pt x="12211050" y="0"/>
                  </a:moveTo>
                  <a:lnTo>
                    <a:pt x="12201525" y="0"/>
                  </a:lnTo>
                  <a:lnTo>
                    <a:pt x="12201525" y="914400"/>
                  </a:lnTo>
                  <a:lnTo>
                    <a:pt x="0" y="914400"/>
                  </a:lnTo>
                  <a:lnTo>
                    <a:pt x="0" y="923925"/>
                  </a:lnTo>
                  <a:lnTo>
                    <a:pt x="12201525" y="923925"/>
                  </a:lnTo>
                  <a:lnTo>
                    <a:pt x="12211050" y="923925"/>
                  </a:lnTo>
                  <a:lnTo>
                    <a:pt x="12211050" y="914400"/>
                  </a:lnTo>
                  <a:lnTo>
                    <a:pt x="12211050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09624" y="2838449"/>
              <a:ext cx="9525" cy="923925"/>
            </a:xfrm>
            <a:custGeom>
              <a:avLst/>
              <a:gdLst/>
              <a:ahLst/>
              <a:cxnLst/>
              <a:rect l="l" t="t" r="r" b="b"/>
              <a:pathLst>
                <a:path w="9525" h="923925">
                  <a:moveTo>
                    <a:pt x="0" y="923924"/>
                  </a:moveTo>
                  <a:lnTo>
                    <a:pt x="0" y="0"/>
                  </a:lnTo>
                  <a:lnTo>
                    <a:pt x="9524" y="9524"/>
                  </a:lnTo>
                  <a:lnTo>
                    <a:pt x="9524" y="914399"/>
                  </a:lnTo>
                  <a:lnTo>
                    <a:pt x="0" y="923924"/>
                  </a:lnTo>
                  <a:close/>
                </a:path>
              </a:pathLst>
            </a:custGeom>
            <a:solidFill>
              <a:srgbClr val="ED21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81465" y="2965818"/>
              <a:ext cx="103240" cy="198704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EN UTILISANT</a:t>
            </a:r>
            <a:r>
              <a:rPr spc="-80" dirty="0"/>
              <a:t> </a:t>
            </a:r>
            <a:r>
              <a:rPr spc="-145" dirty="0"/>
              <a:t>ÉTIQUETTES</a:t>
            </a:r>
            <a:r>
              <a:rPr spc="-80" dirty="0"/>
              <a:t> </a:t>
            </a:r>
            <a:r>
              <a:rPr dirty="0"/>
              <a:t>SUR</a:t>
            </a:r>
            <a:r>
              <a:rPr spc="-80" dirty="0"/>
              <a:t> </a:t>
            </a:r>
            <a:r>
              <a:rPr spc="-10" dirty="0"/>
              <a:t>NŒUDS</a:t>
            </a: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33449" y="1647824"/>
            <a:ext cx="95250" cy="95249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1177924" y="1345564"/>
            <a:ext cx="10710545" cy="1842770"/>
          </a:xfrm>
          <a:prstGeom prst="rect">
            <a:avLst/>
          </a:prstGeom>
        </p:spPr>
        <p:txBody>
          <a:bodyPr vert="horz" wrap="square" lIns="0" tIns="1784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5"/>
              </a:spcBef>
            </a:pP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Positionnement</a:t>
            </a:r>
            <a:r>
              <a:rPr sz="2100" spc="-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5" dirty="0">
                <a:solidFill>
                  <a:srgbClr val="333333"/>
                </a:solidFill>
                <a:latin typeface="Trebuchet MS"/>
                <a:cs typeface="Trebuchet MS"/>
              </a:rPr>
              <a:t>un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étiquette</a:t>
            </a:r>
            <a:r>
              <a:rPr sz="2100" spc="-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35" dirty="0">
                <a:solidFill>
                  <a:srgbClr val="333333"/>
                </a:solidFill>
                <a:latin typeface="Trebuchet MS"/>
                <a:cs typeface="Trebuchet MS"/>
              </a:rPr>
              <a:t>sur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5" dirty="0">
                <a:solidFill>
                  <a:srgbClr val="333333"/>
                </a:solidFill>
                <a:latin typeface="Trebuchet MS"/>
                <a:cs typeface="Trebuchet MS"/>
              </a:rPr>
              <a:t>un</a:t>
            </a:r>
            <a:r>
              <a:rPr sz="2100" spc="-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14" dirty="0">
                <a:solidFill>
                  <a:srgbClr val="ED2137"/>
                </a:solidFill>
                <a:latin typeface="Trebuchet MS"/>
                <a:cs typeface="Trebuchet MS"/>
              </a:rPr>
              <a:t>Nœud</a:t>
            </a:r>
            <a:r>
              <a:rPr sz="2100" spc="-10" dirty="0">
                <a:solidFill>
                  <a:srgbClr val="ED2137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permet</a:t>
            </a:r>
            <a:r>
              <a:rPr sz="2100" spc="-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95" dirty="0">
                <a:solidFill>
                  <a:srgbClr val="333333"/>
                </a:solidFill>
                <a:latin typeface="Trebuchet MS"/>
                <a:cs typeface="Trebuchet MS"/>
              </a:rPr>
              <a:t>il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à</a:t>
            </a:r>
            <a:r>
              <a:rPr sz="2100" spc="-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5" dirty="0">
                <a:solidFill>
                  <a:srgbClr val="333333"/>
                </a:solidFill>
                <a:latin typeface="Trebuchet MS"/>
                <a:cs typeface="Trebuchet MS"/>
              </a:rPr>
              <a:t>être 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tapé</a:t>
            </a:r>
            <a:endParaRPr sz="2100">
              <a:latin typeface="Trebuchet MS"/>
              <a:cs typeface="Trebuchet MS"/>
            </a:endParaRPr>
          </a:p>
          <a:p>
            <a:pPr marL="12700" marR="5080">
              <a:lnSpc>
                <a:spcPts val="2100"/>
              </a:lnSpc>
              <a:spcBef>
                <a:spcPts val="1725"/>
              </a:spcBef>
            </a:pPr>
            <a:r>
              <a:rPr sz="2100" spc="50" dirty="0">
                <a:solidFill>
                  <a:srgbClr val="333333"/>
                </a:solidFill>
                <a:latin typeface="Trebuchet MS"/>
                <a:cs typeface="Trebuchet MS"/>
              </a:rPr>
              <a:t>Pour</a:t>
            </a:r>
            <a:r>
              <a:rPr sz="2100" spc="-6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exemple,</a:t>
            </a:r>
            <a:r>
              <a:rPr sz="2100" spc="-6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85" dirty="0">
                <a:solidFill>
                  <a:srgbClr val="333333"/>
                </a:solidFill>
                <a:latin typeface="Trebuchet MS"/>
                <a:cs typeface="Trebuchet MS"/>
              </a:rPr>
              <a:t>toi</a:t>
            </a:r>
            <a:r>
              <a:rPr sz="2100" spc="-6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0" dirty="0">
                <a:solidFill>
                  <a:srgbClr val="333333"/>
                </a:solidFill>
                <a:latin typeface="Trebuchet MS"/>
                <a:cs typeface="Trebuchet MS"/>
              </a:rPr>
              <a:t>peut</a:t>
            </a:r>
            <a:r>
              <a:rPr sz="2100" spc="-6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90" dirty="0">
                <a:solidFill>
                  <a:srgbClr val="333333"/>
                </a:solidFill>
                <a:latin typeface="Trebuchet MS"/>
                <a:cs typeface="Trebuchet MS"/>
              </a:rPr>
              <a:t>ajouter</a:t>
            </a:r>
            <a:r>
              <a:rPr sz="2100" spc="-6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5" dirty="0">
                <a:solidFill>
                  <a:srgbClr val="333333"/>
                </a:solidFill>
                <a:latin typeface="Trebuchet MS"/>
                <a:cs typeface="Trebuchet MS"/>
              </a:rPr>
              <a:t>un</a:t>
            </a:r>
            <a:r>
              <a:rPr sz="2100" spc="-6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étiquette</a:t>
            </a:r>
            <a:r>
              <a:rPr sz="2100" spc="-6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à</a:t>
            </a:r>
            <a:r>
              <a:rPr sz="2100" spc="-6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spécifier</a:t>
            </a:r>
            <a:r>
              <a:rPr sz="2100" spc="-6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que</a:t>
            </a:r>
            <a:r>
              <a:rPr sz="2100" spc="-6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-6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00" dirty="0">
                <a:solidFill>
                  <a:srgbClr val="333333"/>
                </a:solidFill>
                <a:latin typeface="Trebuchet MS"/>
                <a:cs typeface="Trebuchet MS"/>
              </a:rPr>
              <a:t>nœud</a:t>
            </a:r>
            <a:r>
              <a:rPr sz="2100" spc="-6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10" dirty="0">
                <a:solidFill>
                  <a:srgbClr val="333333"/>
                </a:solidFill>
                <a:latin typeface="Trebuchet MS"/>
                <a:cs typeface="Trebuchet MS"/>
              </a:rPr>
              <a:t>utilise</a:t>
            </a:r>
            <a:r>
              <a:rPr sz="2100" spc="-6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65" dirty="0">
                <a:solidFill>
                  <a:srgbClr val="333333"/>
                </a:solidFill>
                <a:latin typeface="Trebuchet MS"/>
                <a:cs typeface="Trebuchet MS"/>
              </a:rPr>
              <a:t>SSD</a:t>
            </a:r>
            <a:r>
              <a:rPr sz="2100" spc="-6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disques,</a:t>
            </a:r>
            <a:r>
              <a:rPr sz="2100" spc="-6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85" dirty="0">
                <a:solidFill>
                  <a:srgbClr val="333333"/>
                </a:solidFill>
                <a:latin typeface="Trebuchet MS"/>
                <a:cs typeface="Trebuchet MS"/>
              </a:rPr>
              <a:t>ou</a:t>
            </a:r>
            <a:r>
              <a:rPr sz="2100" spc="-6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que</a:t>
            </a:r>
            <a:r>
              <a:rPr sz="2100" spc="-6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95" dirty="0">
                <a:solidFill>
                  <a:srgbClr val="333333"/>
                </a:solidFill>
                <a:latin typeface="Trebuchet MS"/>
                <a:cs typeface="Trebuchet MS"/>
              </a:rPr>
              <a:t>il</a:t>
            </a:r>
            <a:r>
              <a:rPr sz="2100" spc="-6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5" dirty="0">
                <a:solidFill>
                  <a:srgbClr val="333333"/>
                </a:solidFill>
                <a:latin typeface="Trebuchet MS"/>
                <a:cs typeface="Trebuchet MS"/>
              </a:rPr>
              <a:t>a </a:t>
            </a:r>
            <a:r>
              <a:rPr sz="2100" spc="50" dirty="0">
                <a:solidFill>
                  <a:srgbClr val="333333"/>
                </a:solidFill>
                <a:latin typeface="Trebuchet MS"/>
                <a:cs typeface="Trebuchet MS"/>
              </a:rPr>
              <a:t>accès</a:t>
            </a:r>
            <a:r>
              <a:rPr sz="2100" spc="-7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à</a:t>
            </a:r>
            <a:r>
              <a:rPr sz="2100" spc="-7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14" dirty="0">
                <a:solidFill>
                  <a:srgbClr val="333333"/>
                </a:solidFill>
                <a:latin typeface="Trebuchet MS"/>
                <a:cs typeface="Trebuchet MS"/>
              </a:rPr>
              <a:t>GPU</a:t>
            </a:r>
            <a:r>
              <a:rPr sz="2100" spc="-7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5" dirty="0">
                <a:solidFill>
                  <a:srgbClr val="333333"/>
                </a:solidFill>
                <a:latin typeface="Trebuchet MS"/>
                <a:cs typeface="Trebuchet MS"/>
              </a:rPr>
              <a:t>ressources</a:t>
            </a:r>
            <a:endParaRPr sz="21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40"/>
              </a:spcBef>
            </a:pPr>
            <a:endParaRPr sz="2100">
              <a:latin typeface="Trebuchet MS"/>
              <a:cs typeface="Trebuchet MS"/>
            </a:endParaRPr>
          </a:p>
          <a:p>
            <a:pPr marL="36195">
              <a:lnSpc>
                <a:spcPct val="100000"/>
              </a:lnSpc>
            </a:pPr>
            <a:r>
              <a:rPr sz="1650" spc="245" dirty="0">
                <a:latin typeface="Tahoma"/>
                <a:cs typeface="Tahoma"/>
              </a:rPr>
              <a:t>kubectl</a:t>
            </a:r>
            <a:r>
              <a:rPr sz="1650" spc="484" dirty="0">
                <a:latin typeface="Tahoma"/>
                <a:cs typeface="Tahoma"/>
              </a:rPr>
              <a:t> </a:t>
            </a:r>
            <a:r>
              <a:rPr sz="1650" spc="215" dirty="0">
                <a:latin typeface="Tahoma"/>
                <a:cs typeface="Tahoma"/>
              </a:rPr>
              <a:t>obtenir</a:t>
            </a:r>
            <a:r>
              <a:rPr sz="1650" spc="490" dirty="0">
                <a:latin typeface="Tahoma"/>
                <a:cs typeface="Tahoma"/>
              </a:rPr>
              <a:t> </a:t>
            </a:r>
            <a:r>
              <a:rPr sz="1650" spc="120" dirty="0">
                <a:latin typeface="Tahoma"/>
                <a:cs typeface="Tahoma"/>
              </a:rPr>
              <a:t>nœuds</a:t>
            </a:r>
            <a:r>
              <a:rPr sz="1650" spc="490" dirty="0">
                <a:latin typeface="Tahoma"/>
                <a:cs typeface="Tahoma"/>
              </a:rPr>
              <a:t> </a:t>
            </a:r>
            <a:r>
              <a:rPr sz="1650" spc="195" dirty="0">
                <a:latin typeface="Tahoma"/>
                <a:cs typeface="Tahoma"/>
              </a:rPr>
              <a:t>-- </a:t>
            </a:r>
            <a:r>
              <a:rPr sz="1650" spc="280" dirty="0">
                <a:latin typeface="Tahoma"/>
                <a:cs typeface="Tahoma"/>
              </a:rPr>
              <a:t>colonnes </a:t>
            </a:r>
            <a:r>
              <a:rPr sz="1650" spc="215" dirty="0">
                <a:latin typeface="Tahoma"/>
                <a:cs typeface="Tahoma"/>
              </a:rPr>
              <a:t>d'étiquettes</a:t>
            </a:r>
            <a:r>
              <a:rPr sz="1650" spc="484" dirty="0">
                <a:latin typeface="Tahoma"/>
                <a:cs typeface="Tahoma"/>
              </a:rPr>
              <a:t> </a:t>
            </a:r>
            <a:r>
              <a:rPr sz="1650" spc="125" dirty="0">
                <a:latin typeface="Tahoma"/>
                <a:cs typeface="Tahoma"/>
              </a:rPr>
              <a:t>SSD, GPU</a:t>
            </a:r>
            <a:endParaRPr sz="1650">
              <a:latin typeface="Tahoma"/>
              <a:cs typeface="Tahoma"/>
            </a:endParaRPr>
          </a:p>
        </p:txBody>
      </p:sp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33449" y="2133599"/>
            <a:ext cx="95250" cy="95249"/>
          </a:xfrm>
          <a:prstGeom prst="rect">
            <a:avLst/>
          </a:prstGeom>
        </p:spPr>
      </p:pic>
      <p:graphicFrame>
        <p:nvGraphicFramePr>
          <p:cNvPr id="11" name="object 11"/>
          <p:cNvGraphicFramePr>
            <a:graphicFrameLocks noGrp="1"/>
          </p:cNvGraphicFramePr>
          <p:nvPr/>
        </p:nvGraphicFramePr>
        <p:xfrm>
          <a:off x="930275" y="3177340"/>
          <a:ext cx="8265157" cy="5797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299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353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186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96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6174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204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8930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40665">
                <a:tc>
                  <a:txBody>
                    <a:bodyPr/>
                    <a:lstStyle/>
                    <a:p>
                      <a:pPr marL="31750">
                        <a:lnSpc>
                          <a:spcPts val="1800"/>
                        </a:lnSpc>
                      </a:pPr>
                      <a:r>
                        <a:rPr sz="1650" spc="-20" dirty="0">
                          <a:latin typeface="Tahoma"/>
                          <a:cs typeface="Tahoma"/>
                        </a:rPr>
                        <a:t>NOM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89230">
                        <a:lnSpc>
                          <a:spcPts val="1800"/>
                        </a:lnSpc>
                      </a:pPr>
                      <a:r>
                        <a:rPr sz="1650" spc="-10" dirty="0">
                          <a:latin typeface="Tahoma"/>
                          <a:cs typeface="Tahoma"/>
                        </a:rPr>
                        <a:t>STATUT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89230">
                        <a:lnSpc>
                          <a:spcPts val="1800"/>
                        </a:lnSpc>
                      </a:pPr>
                      <a:r>
                        <a:rPr sz="1650" spc="-10" dirty="0">
                          <a:latin typeface="Tahoma"/>
                          <a:cs typeface="Tahoma"/>
                        </a:rPr>
                        <a:t>RÔLES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89230">
                        <a:lnSpc>
                          <a:spcPts val="1800"/>
                        </a:lnSpc>
                      </a:pPr>
                      <a:r>
                        <a:rPr sz="1650" spc="-25" dirty="0">
                          <a:latin typeface="Tahoma"/>
                          <a:cs typeface="Tahoma"/>
                        </a:rPr>
                        <a:t>ÂGE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sz="1650" spc="-10" dirty="0">
                          <a:latin typeface="Tahoma"/>
                          <a:cs typeface="Tahoma"/>
                        </a:rPr>
                        <a:t>VERSION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89230">
                        <a:lnSpc>
                          <a:spcPts val="1800"/>
                        </a:lnSpc>
                      </a:pPr>
                      <a:r>
                        <a:rPr sz="1650" spc="-25" dirty="0">
                          <a:latin typeface="Tahoma"/>
                          <a:cs typeface="Tahoma"/>
                        </a:rPr>
                        <a:t>SSD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25730">
                        <a:lnSpc>
                          <a:spcPts val="1800"/>
                        </a:lnSpc>
                      </a:pPr>
                      <a:r>
                        <a:rPr sz="1650" spc="-25" dirty="0">
                          <a:latin typeface="Tahoma"/>
                          <a:cs typeface="Tahoma"/>
                        </a:rPr>
                        <a:t>GPU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9090">
                <a:tc>
                  <a:txBody>
                    <a:bodyPr/>
                    <a:lstStyle/>
                    <a:p>
                      <a:pPr marL="31750">
                        <a:lnSpc>
                          <a:spcPts val="1839"/>
                        </a:lnSpc>
                      </a:pPr>
                      <a:r>
                        <a:rPr sz="1650" spc="150" dirty="0">
                          <a:latin typeface="Tahoma"/>
                          <a:cs typeface="Tahoma"/>
                        </a:rPr>
                        <a:t>minikube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89230">
                        <a:lnSpc>
                          <a:spcPts val="1839"/>
                        </a:lnSpc>
                      </a:pPr>
                      <a:r>
                        <a:rPr sz="1650" spc="75" dirty="0">
                          <a:latin typeface="Tahoma"/>
                          <a:cs typeface="Tahoma"/>
                        </a:rPr>
                        <a:t>Prêt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89230">
                        <a:lnSpc>
                          <a:spcPts val="1839"/>
                        </a:lnSpc>
                      </a:pPr>
                      <a:r>
                        <a:rPr sz="1650" spc="265" dirty="0">
                          <a:latin typeface="Tahoma"/>
                          <a:cs typeface="Tahoma"/>
                        </a:rPr>
                        <a:t>plan 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89230">
                        <a:lnSpc>
                          <a:spcPts val="1839"/>
                        </a:lnSpc>
                      </a:pPr>
                      <a:r>
                        <a:rPr sz="1650" spc="-10" dirty="0">
                          <a:latin typeface="Tahoma"/>
                          <a:cs typeface="Tahoma"/>
                        </a:rPr>
                        <a:t>5 min 50 s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39"/>
                        </a:lnSpc>
                      </a:pPr>
                      <a:r>
                        <a:rPr sz="1650" spc="204" dirty="0">
                          <a:latin typeface="Tahoma"/>
                          <a:cs typeface="Tahoma"/>
                        </a:rPr>
                        <a:t>v1.30.0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89230">
                        <a:lnSpc>
                          <a:spcPts val="1839"/>
                        </a:lnSpc>
                      </a:pPr>
                      <a:r>
                        <a:rPr sz="1650" spc="235" dirty="0">
                          <a:latin typeface="Tahoma"/>
                          <a:cs typeface="Tahoma"/>
                        </a:rPr>
                        <a:t>vrai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25730">
                        <a:lnSpc>
                          <a:spcPts val="1839"/>
                        </a:lnSpc>
                      </a:pPr>
                      <a:r>
                        <a:rPr sz="1650" spc="305" dirty="0">
                          <a:latin typeface="Tahoma"/>
                          <a:cs typeface="Tahoma"/>
                        </a:rPr>
                        <a:t>FAUX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09624" y="2590799"/>
            <a:ext cx="12211050" cy="9525"/>
          </a:xfrm>
          <a:custGeom>
            <a:avLst/>
            <a:gdLst/>
            <a:ahLst/>
            <a:cxnLst/>
            <a:rect l="l" t="t" r="r" b="b"/>
            <a:pathLst>
              <a:path w="12211050" h="9525">
                <a:moveTo>
                  <a:pt x="12211049" y="9524"/>
                </a:moveTo>
                <a:lnTo>
                  <a:pt x="0" y="9524"/>
                </a:lnTo>
                <a:lnTo>
                  <a:pt x="0" y="0"/>
                </a:lnTo>
                <a:lnTo>
                  <a:pt x="12211049" y="0"/>
                </a:lnTo>
                <a:lnTo>
                  <a:pt x="12211049" y="952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809624" y="2590799"/>
            <a:ext cx="12211050" cy="3543300"/>
            <a:chOff x="809624" y="2590799"/>
            <a:chExt cx="12211050" cy="3543300"/>
          </a:xfrm>
        </p:grpSpPr>
        <p:sp>
          <p:nvSpPr>
            <p:cNvPr id="4" name="object 4"/>
            <p:cNvSpPr/>
            <p:nvPr/>
          </p:nvSpPr>
          <p:spPr>
            <a:xfrm>
              <a:off x="809612" y="2590799"/>
              <a:ext cx="12211050" cy="3543300"/>
            </a:xfrm>
            <a:custGeom>
              <a:avLst/>
              <a:gdLst/>
              <a:ahLst/>
              <a:cxnLst/>
              <a:rect l="l" t="t" r="r" b="b"/>
              <a:pathLst>
                <a:path w="12211050" h="3543300">
                  <a:moveTo>
                    <a:pt x="12211050" y="0"/>
                  </a:moveTo>
                  <a:lnTo>
                    <a:pt x="12201525" y="0"/>
                  </a:lnTo>
                  <a:lnTo>
                    <a:pt x="12201525" y="3533775"/>
                  </a:lnTo>
                  <a:lnTo>
                    <a:pt x="0" y="3533775"/>
                  </a:lnTo>
                  <a:lnTo>
                    <a:pt x="0" y="3543300"/>
                  </a:lnTo>
                  <a:lnTo>
                    <a:pt x="12201525" y="3543300"/>
                  </a:lnTo>
                  <a:lnTo>
                    <a:pt x="12211050" y="3543300"/>
                  </a:lnTo>
                  <a:lnTo>
                    <a:pt x="12211050" y="3533775"/>
                  </a:lnTo>
                  <a:lnTo>
                    <a:pt x="12211050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09624" y="2590799"/>
              <a:ext cx="9525" cy="3543300"/>
            </a:xfrm>
            <a:custGeom>
              <a:avLst/>
              <a:gdLst/>
              <a:ahLst/>
              <a:cxnLst/>
              <a:rect l="l" t="t" r="r" b="b"/>
              <a:pathLst>
                <a:path w="9525" h="3543300">
                  <a:moveTo>
                    <a:pt x="0" y="3543299"/>
                  </a:moveTo>
                  <a:lnTo>
                    <a:pt x="0" y="0"/>
                  </a:lnTo>
                  <a:lnTo>
                    <a:pt x="9524" y="9524"/>
                  </a:lnTo>
                  <a:lnTo>
                    <a:pt x="9524" y="3533774"/>
                  </a:lnTo>
                  <a:lnTo>
                    <a:pt x="0" y="3543299"/>
                  </a:lnTo>
                  <a:close/>
                </a:path>
              </a:pathLst>
            </a:custGeom>
            <a:solidFill>
              <a:srgbClr val="ED21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EN UTILISANT</a:t>
            </a:r>
            <a:r>
              <a:rPr spc="-210" dirty="0"/>
              <a:t> </a:t>
            </a:r>
            <a:r>
              <a:rPr spc="-145" dirty="0"/>
              <a:t>ÉTIQUETTES</a:t>
            </a:r>
            <a:r>
              <a:rPr spc="-100" dirty="0"/>
              <a:t> </a:t>
            </a:r>
            <a:r>
              <a:rPr dirty="0"/>
              <a:t>À</a:t>
            </a:r>
            <a:r>
              <a:rPr spc="-155" dirty="0"/>
              <a:t> </a:t>
            </a:r>
            <a:r>
              <a:rPr spc="-25" dirty="0"/>
              <a:t>CONTRAINDRE</a:t>
            </a:r>
            <a:r>
              <a:rPr spc="-155" dirty="0"/>
              <a:t> </a:t>
            </a:r>
            <a:r>
              <a:rPr spc="-10" dirty="0"/>
              <a:t>PLANIFICATION</a:t>
            </a: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1647824"/>
            <a:ext cx="95250" cy="9524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2133599"/>
            <a:ext cx="95250" cy="95249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body" idx="1"/>
          </p:nvPr>
        </p:nvSpPr>
        <p:spPr>
          <a:xfrm>
            <a:off x="819149" y="1326514"/>
            <a:ext cx="12192000" cy="6063839"/>
          </a:xfrm>
          <a:prstGeom prst="rect">
            <a:avLst/>
          </a:prstGeom>
        </p:spPr>
        <p:txBody>
          <a:bodyPr vert="horz" wrap="square" lIns="0" tIns="178435" rIns="0" bIns="0" rtlCol="0">
            <a:spAutoFit/>
          </a:bodyPr>
          <a:lstStyle/>
          <a:p>
            <a:pPr marL="371475">
              <a:lnSpc>
                <a:spcPct val="100000"/>
              </a:lnSpc>
              <a:spcBef>
                <a:spcPts val="1405"/>
              </a:spcBef>
            </a:pPr>
            <a:r>
              <a:rPr u="none" spc="-35" dirty="0">
                <a:solidFill>
                  <a:srgbClr val="333333"/>
                </a:solidFill>
              </a:rPr>
              <a:t>Il</a:t>
            </a:r>
            <a:r>
              <a:rPr u="none" spc="-15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est</a:t>
            </a:r>
            <a:r>
              <a:rPr u="none" spc="-15" dirty="0">
                <a:solidFill>
                  <a:srgbClr val="333333"/>
                </a:solidFill>
              </a:rPr>
              <a:t> </a:t>
            </a:r>
            <a:r>
              <a:rPr u="none" spc="55" dirty="0">
                <a:solidFill>
                  <a:srgbClr val="333333"/>
                </a:solidFill>
              </a:rPr>
              <a:t>possible</a:t>
            </a:r>
            <a:r>
              <a:rPr u="none" spc="-15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à</a:t>
            </a:r>
            <a:r>
              <a:rPr u="none" spc="-15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contraindre</a:t>
            </a:r>
            <a:r>
              <a:rPr u="none" spc="-15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le</a:t>
            </a:r>
            <a:r>
              <a:rPr u="none" spc="-15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placement</a:t>
            </a:r>
            <a:r>
              <a:rPr u="none" spc="-15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de</a:t>
            </a:r>
            <a:r>
              <a:rPr u="none" spc="-15" dirty="0">
                <a:solidFill>
                  <a:srgbClr val="333333"/>
                </a:solidFill>
              </a:rPr>
              <a:t> </a:t>
            </a:r>
            <a:r>
              <a:rPr u="none" spc="114" dirty="0"/>
              <a:t>Capsules</a:t>
            </a:r>
            <a:r>
              <a:rPr u="none" spc="-15" dirty="0"/>
              <a:t> </a:t>
            </a:r>
            <a:r>
              <a:rPr u="none" spc="135" dirty="0">
                <a:solidFill>
                  <a:srgbClr val="333333"/>
                </a:solidFill>
              </a:rPr>
              <a:t>sur</a:t>
            </a:r>
            <a:r>
              <a:rPr u="none" spc="-15" dirty="0">
                <a:solidFill>
                  <a:srgbClr val="333333"/>
                </a:solidFill>
              </a:rPr>
              <a:t> </a:t>
            </a:r>
            <a:r>
              <a:rPr u="none" spc="105" dirty="0">
                <a:solidFill>
                  <a:srgbClr val="333333"/>
                </a:solidFill>
              </a:rPr>
              <a:t>nœuds</a:t>
            </a:r>
            <a:r>
              <a:rPr u="none" spc="-15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avec</a:t>
            </a:r>
            <a:r>
              <a:rPr u="none" spc="-15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spécifique</a:t>
            </a:r>
            <a:r>
              <a:rPr u="none" spc="-15" dirty="0">
                <a:solidFill>
                  <a:srgbClr val="333333"/>
                </a:solidFill>
              </a:rPr>
              <a:t> </a:t>
            </a:r>
            <a:r>
              <a:rPr u="none" spc="-10" dirty="0">
                <a:solidFill>
                  <a:srgbClr val="333333"/>
                </a:solidFill>
              </a:rPr>
              <a:t>étiquettes</a:t>
            </a:r>
          </a:p>
          <a:p>
            <a:pPr marL="371475">
              <a:lnSpc>
                <a:spcPct val="100000"/>
              </a:lnSpc>
              <a:spcBef>
                <a:spcPts val="1305"/>
              </a:spcBef>
            </a:pPr>
            <a:r>
              <a:rPr u="none" dirty="0">
                <a:solidFill>
                  <a:srgbClr val="333333"/>
                </a:solidFill>
              </a:rPr>
              <a:t>À</a:t>
            </a:r>
            <a:r>
              <a:rPr u="none" spc="-55" dirty="0">
                <a:solidFill>
                  <a:srgbClr val="333333"/>
                </a:solidFill>
              </a:rPr>
              <a:t> </a:t>
            </a:r>
            <a:r>
              <a:rPr u="none" spc="114" dirty="0">
                <a:solidFill>
                  <a:srgbClr val="333333"/>
                </a:solidFill>
              </a:rPr>
              <a:t>faire</a:t>
            </a:r>
            <a:r>
              <a:rPr u="none" spc="-50" dirty="0">
                <a:solidFill>
                  <a:srgbClr val="333333"/>
                </a:solidFill>
              </a:rPr>
              <a:t> </a:t>
            </a:r>
            <a:r>
              <a:rPr u="none" spc="-20" dirty="0">
                <a:solidFill>
                  <a:srgbClr val="333333"/>
                </a:solidFill>
              </a:rPr>
              <a:t>ce,</a:t>
            </a:r>
            <a:r>
              <a:rPr u="none" spc="-50" dirty="0">
                <a:solidFill>
                  <a:srgbClr val="333333"/>
                </a:solidFill>
              </a:rPr>
              <a:t> </a:t>
            </a:r>
            <a:r>
              <a:rPr u="none" spc="105" dirty="0">
                <a:solidFill>
                  <a:srgbClr val="333333"/>
                </a:solidFill>
              </a:rPr>
              <a:t>utiliser</a:t>
            </a:r>
            <a:r>
              <a:rPr u="none" spc="-50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le</a:t>
            </a:r>
            <a:r>
              <a:rPr u="none" spc="-50" dirty="0">
                <a:solidFill>
                  <a:srgbClr val="333333"/>
                </a:solidFill>
              </a:rPr>
              <a:t> </a:t>
            </a:r>
            <a:r>
              <a:rPr u="none" spc="260" dirty="0">
                <a:latin typeface="Tahoma"/>
                <a:cs typeface="Tahoma"/>
              </a:rPr>
              <a:t>sélecteur de nœud</a:t>
            </a:r>
            <a:r>
              <a:rPr u="none" spc="-75" dirty="0">
                <a:latin typeface="Tahoma"/>
                <a:cs typeface="Tahoma"/>
              </a:rPr>
              <a:t> </a:t>
            </a:r>
            <a:r>
              <a:rPr u="none" spc="-10" dirty="0">
                <a:solidFill>
                  <a:srgbClr val="333333"/>
                </a:solidFill>
              </a:rPr>
              <a:t>directif</a:t>
            </a:r>
            <a:r>
              <a:rPr u="none" spc="-50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dans</a:t>
            </a:r>
            <a:r>
              <a:rPr u="none" spc="-50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le</a:t>
            </a:r>
            <a:r>
              <a:rPr u="none" spc="-50" dirty="0">
                <a:solidFill>
                  <a:srgbClr val="333333"/>
                </a:solidFill>
              </a:rPr>
              <a:t> </a:t>
            </a:r>
            <a:r>
              <a:rPr u="none" spc="215" dirty="0">
                <a:latin typeface="Tahoma"/>
                <a:cs typeface="Tahoma"/>
              </a:rPr>
              <a:t>spécifications</a:t>
            </a:r>
            <a:r>
              <a:rPr u="none" spc="-75" dirty="0">
                <a:latin typeface="Tahoma"/>
                <a:cs typeface="Tahoma"/>
              </a:rPr>
              <a:t> </a:t>
            </a:r>
            <a:r>
              <a:rPr u="none" dirty="0">
                <a:solidFill>
                  <a:srgbClr val="333333"/>
                </a:solidFill>
              </a:rPr>
              <a:t>section</a:t>
            </a:r>
            <a:r>
              <a:rPr u="none" spc="-50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de</a:t>
            </a:r>
            <a:r>
              <a:rPr u="none" spc="-50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le</a:t>
            </a:r>
            <a:r>
              <a:rPr u="none" spc="-50" dirty="0">
                <a:solidFill>
                  <a:srgbClr val="333333"/>
                </a:solidFill>
              </a:rPr>
              <a:t> </a:t>
            </a:r>
            <a:r>
              <a:rPr lang="fr-FR" u="none" spc="100" dirty="0"/>
              <a:t>POD</a:t>
            </a:r>
            <a:r>
              <a:rPr u="none" spc="-50" dirty="0"/>
              <a:t> </a:t>
            </a:r>
            <a:r>
              <a:rPr u="none" spc="-10" dirty="0">
                <a:solidFill>
                  <a:srgbClr val="333333"/>
                </a:solidFill>
              </a:rPr>
              <a:t>définition</a:t>
            </a:r>
          </a:p>
          <a:p>
            <a:pPr>
              <a:lnSpc>
                <a:spcPct val="100000"/>
              </a:lnSpc>
              <a:spcBef>
                <a:spcPts val="290"/>
              </a:spcBef>
            </a:pPr>
            <a:endParaRPr u="none" spc="-10" dirty="0">
              <a:solidFill>
                <a:srgbClr val="333333"/>
              </a:solidFill>
            </a:endParaRPr>
          </a:p>
          <a:p>
            <a:pPr marL="142875">
              <a:lnSpc>
                <a:spcPts val="1925"/>
              </a:lnSpc>
            </a:pPr>
            <a:r>
              <a:rPr sz="1650" u="none" spc="390" dirty="0">
                <a:solidFill>
                  <a:srgbClr val="999999"/>
                </a:solidFill>
                <a:latin typeface="Tahoma"/>
                <a:cs typeface="Tahoma"/>
              </a:rPr>
              <a:t>-- </a:t>
            </a:r>
            <a:r>
              <a:rPr sz="1650" u="none" spc="340" dirty="0">
                <a:solidFill>
                  <a:srgbClr val="999999"/>
                </a:solidFill>
                <a:latin typeface="Tahoma"/>
                <a:cs typeface="Tahoma"/>
              </a:rPr>
              <a:t>-</a:t>
            </a:r>
            <a:endParaRPr sz="1650" dirty="0">
              <a:latin typeface="Tahoma"/>
              <a:cs typeface="Tahoma"/>
            </a:endParaRPr>
          </a:p>
          <a:p>
            <a:pPr marL="142875" marR="10274935">
              <a:lnSpc>
                <a:spcPts val="1880"/>
              </a:lnSpc>
              <a:spcBef>
                <a:spcPts val="95"/>
              </a:spcBef>
            </a:pPr>
            <a:r>
              <a:rPr sz="1650" u="none" spc="245" dirty="0">
                <a:solidFill>
                  <a:srgbClr val="0077AA"/>
                </a:solidFill>
                <a:latin typeface="Tahoma"/>
                <a:cs typeface="Tahoma"/>
              </a:rPr>
              <a:t>apiVersion </a:t>
            </a:r>
            <a:r>
              <a:rPr sz="1650" u="none" spc="245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u="none" dirty="0">
                <a:solidFill>
                  <a:srgbClr val="999999"/>
                </a:solidFill>
                <a:latin typeface="Tahoma"/>
                <a:cs typeface="Tahoma"/>
              </a:rPr>
              <a:t>  </a:t>
            </a:r>
            <a:r>
              <a:rPr sz="1650" u="none" spc="100" dirty="0">
                <a:solidFill>
                  <a:srgbClr val="000000"/>
                </a:solidFill>
                <a:latin typeface="Tahoma"/>
                <a:cs typeface="Tahoma"/>
              </a:rPr>
              <a:t>v1 </a:t>
            </a:r>
            <a:r>
              <a:rPr sz="1650" u="none" spc="260" dirty="0">
                <a:solidFill>
                  <a:srgbClr val="0077AA"/>
                </a:solidFill>
                <a:latin typeface="Tahoma"/>
                <a:cs typeface="Tahoma"/>
              </a:rPr>
              <a:t>type </a:t>
            </a:r>
            <a:r>
              <a:rPr sz="1650" u="none" spc="260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u="none" spc="484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650" u="none" spc="155" dirty="0">
                <a:solidFill>
                  <a:srgbClr val="0077AA"/>
                </a:solidFill>
                <a:latin typeface="Tahoma"/>
                <a:cs typeface="Tahoma"/>
              </a:rPr>
              <a:t>Métadonnées </a:t>
            </a:r>
            <a:r>
              <a:rPr sz="1650" u="none" spc="55" dirty="0">
                <a:solidFill>
                  <a:srgbClr val="000000"/>
                </a:solidFill>
                <a:latin typeface="Tahoma"/>
                <a:cs typeface="Tahoma"/>
              </a:rPr>
              <a:t>du pod </a:t>
            </a:r>
            <a:r>
              <a:rPr sz="1650" u="none" spc="155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endParaRPr sz="1650" dirty="0">
              <a:latin typeface="Tahoma"/>
              <a:cs typeface="Tahoma"/>
            </a:endParaRPr>
          </a:p>
          <a:p>
            <a:pPr marL="394970">
              <a:lnSpc>
                <a:spcPts val="1764"/>
              </a:lnSpc>
            </a:pPr>
            <a:r>
              <a:rPr sz="1650" u="none" spc="60" dirty="0">
                <a:solidFill>
                  <a:srgbClr val="0077AA"/>
                </a:solidFill>
                <a:latin typeface="Tahoma"/>
                <a:cs typeface="Tahoma"/>
              </a:rPr>
              <a:t>nom </a:t>
            </a:r>
            <a:r>
              <a:rPr sz="1650" u="none" spc="60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u="none" spc="10" dirty="0">
                <a:solidFill>
                  <a:srgbClr val="999999"/>
                </a:solidFill>
                <a:latin typeface="Tahoma"/>
                <a:cs typeface="Tahoma"/>
              </a:rPr>
              <a:t>  </a:t>
            </a:r>
            <a:r>
              <a:rPr sz="1650" u="none" spc="345" dirty="0">
                <a:solidFill>
                  <a:srgbClr val="000000"/>
                </a:solidFill>
                <a:latin typeface="Tahoma"/>
                <a:cs typeface="Tahoma"/>
              </a:rPr>
              <a:t>élastique </a:t>
            </a:r>
            <a:r>
              <a:rPr sz="1650" u="none" spc="345" dirty="0">
                <a:solidFill>
                  <a:srgbClr val="999999"/>
                </a:solidFill>
                <a:latin typeface="Tahoma"/>
                <a:cs typeface="Tahoma"/>
              </a:rPr>
              <a:t>- </a:t>
            </a:r>
            <a:r>
              <a:rPr sz="1650" u="none" spc="175" dirty="0">
                <a:solidFill>
                  <a:srgbClr val="000000"/>
                </a:solidFill>
                <a:latin typeface="Tahoma"/>
                <a:cs typeface="Tahoma"/>
              </a:rPr>
              <a:t>sur </a:t>
            </a:r>
            <a:r>
              <a:rPr sz="1650" u="none" spc="175" dirty="0">
                <a:solidFill>
                  <a:srgbClr val="999999"/>
                </a:solidFill>
                <a:latin typeface="Tahoma"/>
                <a:cs typeface="Tahoma"/>
              </a:rPr>
              <a:t>- </a:t>
            </a:r>
            <a:r>
              <a:rPr sz="1650" u="none" spc="165" dirty="0">
                <a:solidFill>
                  <a:srgbClr val="000000"/>
                </a:solidFill>
                <a:latin typeface="Tahoma"/>
                <a:cs typeface="Tahoma"/>
              </a:rPr>
              <a:t>ssd</a:t>
            </a:r>
            <a:endParaRPr sz="1650" dirty="0">
              <a:latin typeface="Tahoma"/>
              <a:cs typeface="Tahoma"/>
            </a:endParaRPr>
          </a:p>
          <a:p>
            <a:pPr marL="394970">
              <a:lnSpc>
                <a:spcPts val="1875"/>
              </a:lnSpc>
            </a:pPr>
            <a:r>
              <a:rPr sz="1650" u="none" spc="305" dirty="0">
                <a:solidFill>
                  <a:srgbClr val="0077AA"/>
                </a:solidFill>
                <a:latin typeface="Tahoma"/>
                <a:cs typeface="Tahoma"/>
              </a:rPr>
              <a:t>étiquettes </a:t>
            </a:r>
            <a:r>
              <a:rPr sz="1650" u="none" spc="305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endParaRPr sz="1650" dirty="0">
              <a:latin typeface="Tahoma"/>
              <a:cs typeface="Tahoma"/>
            </a:endParaRPr>
          </a:p>
          <a:p>
            <a:pPr marL="647065" marR="9265285">
              <a:lnSpc>
                <a:spcPts val="1870"/>
              </a:lnSpc>
              <a:spcBef>
                <a:spcPts val="100"/>
              </a:spcBef>
            </a:pPr>
            <a:r>
              <a:rPr sz="1650" u="none" spc="165" dirty="0">
                <a:solidFill>
                  <a:srgbClr val="0077AA"/>
                </a:solidFill>
                <a:latin typeface="Tahoma"/>
                <a:cs typeface="Tahoma"/>
              </a:rPr>
              <a:t>application </a:t>
            </a:r>
            <a:r>
              <a:rPr sz="1650" u="none" spc="165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u="none" spc="484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650" u="none" spc="265" dirty="0">
                <a:solidFill>
                  <a:srgbClr val="0077AA"/>
                </a:solidFill>
                <a:latin typeface="Tahoma"/>
                <a:cs typeface="Tahoma"/>
              </a:rPr>
              <a:t>pile </a:t>
            </a:r>
            <a:r>
              <a:rPr sz="1650" u="none" spc="225" dirty="0">
                <a:solidFill>
                  <a:srgbClr val="999999"/>
                </a:solidFill>
                <a:latin typeface="Tahoma"/>
                <a:cs typeface="Tahoma"/>
              </a:rPr>
              <a:t>de </a:t>
            </a:r>
            <a:r>
              <a:rPr sz="1650" u="none" spc="165" dirty="0">
                <a:solidFill>
                  <a:srgbClr val="000000"/>
                </a:solidFill>
                <a:latin typeface="Tahoma"/>
                <a:cs typeface="Tahoma"/>
              </a:rPr>
              <a:t>moteurs </a:t>
            </a:r>
            <a:r>
              <a:rPr sz="1650" u="none" spc="225" dirty="0">
                <a:solidFill>
                  <a:srgbClr val="000000"/>
                </a:solidFill>
                <a:latin typeface="Tahoma"/>
                <a:cs typeface="Tahoma"/>
              </a:rPr>
              <a:t>de recherche </a:t>
            </a:r>
            <a:r>
              <a:rPr sz="1650" u="none" spc="265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u="none" spc="480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650" u="none" spc="330" dirty="0">
                <a:solidFill>
                  <a:srgbClr val="000000"/>
                </a:solidFill>
                <a:latin typeface="Tahoma"/>
                <a:cs typeface="Tahoma"/>
              </a:rPr>
              <a:t>élastique</a:t>
            </a:r>
            <a:endParaRPr sz="1650" dirty="0">
              <a:latin typeface="Tahoma"/>
              <a:cs typeface="Tahoma"/>
            </a:endParaRPr>
          </a:p>
          <a:p>
            <a:pPr marL="142875">
              <a:lnSpc>
                <a:spcPts val="1785"/>
              </a:lnSpc>
            </a:pPr>
            <a:r>
              <a:rPr sz="1650" u="none" spc="204" dirty="0">
                <a:solidFill>
                  <a:srgbClr val="0077AA"/>
                </a:solidFill>
                <a:latin typeface="Tahoma"/>
                <a:cs typeface="Tahoma"/>
              </a:rPr>
              <a:t>spécification </a:t>
            </a:r>
            <a:r>
              <a:rPr sz="1650" u="none" spc="204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endParaRPr sz="1650" dirty="0">
              <a:latin typeface="Tahoma"/>
              <a:cs typeface="Tahoma"/>
            </a:endParaRPr>
          </a:p>
          <a:p>
            <a:pPr marL="647065" marR="10148570" indent="-252729">
              <a:lnSpc>
                <a:spcPts val="1880"/>
              </a:lnSpc>
              <a:spcBef>
                <a:spcPts val="95"/>
              </a:spcBef>
            </a:pPr>
            <a:r>
              <a:rPr sz="1650" u="none" spc="204" dirty="0">
                <a:solidFill>
                  <a:srgbClr val="0077AA"/>
                </a:solidFill>
                <a:latin typeface="Tahoma"/>
                <a:cs typeface="Tahoma"/>
              </a:rPr>
              <a:t>sélecteur de nœud </a:t>
            </a:r>
            <a:r>
              <a:rPr sz="1650" u="none" spc="204" dirty="0">
                <a:solidFill>
                  <a:srgbClr val="999999"/>
                </a:solidFill>
                <a:latin typeface="Tahoma"/>
                <a:cs typeface="Tahoma"/>
              </a:rPr>
              <a:t>: </a:t>
            </a:r>
            <a:r>
              <a:rPr sz="1650" u="none" spc="240" dirty="0">
                <a:solidFill>
                  <a:srgbClr val="0077AA"/>
                </a:solidFill>
                <a:latin typeface="Tahoma"/>
                <a:cs typeface="Tahoma"/>
              </a:rPr>
              <a:t>ssd </a:t>
            </a:r>
            <a:r>
              <a:rPr sz="1650" u="none" spc="240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u="none" spc="484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650" u="none" spc="265" dirty="0">
                <a:solidFill>
                  <a:srgbClr val="669900"/>
                </a:solidFill>
                <a:latin typeface="Tahoma"/>
                <a:cs typeface="Tahoma"/>
              </a:rPr>
              <a:t>"vrai"</a:t>
            </a:r>
            <a:endParaRPr sz="1650" dirty="0">
              <a:latin typeface="Tahoma"/>
              <a:cs typeface="Tahoma"/>
            </a:endParaRPr>
          </a:p>
          <a:p>
            <a:pPr marL="394970">
              <a:lnSpc>
                <a:spcPts val="1770"/>
              </a:lnSpc>
            </a:pPr>
            <a:r>
              <a:rPr sz="1650" u="none" spc="245" dirty="0">
                <a:solidFill>
                  <a:srgbClr val="0077AA"/>
                </a:solidFill>
                <a:latin typeface="Tahoma"/>
                <a:cs typeface="Tahoma"/>
              </a:rPr>
              <a:t>conteneurs </a:t>
            </a:r>
            <a:r>
              <a:rPr sz="1650" u="none" spc="245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endParaRPr sz="1650" dirty="0">
              <a:latin typeface="Tahoma"/>
              <a:cs typeface="Tahoma"/>
            </a:endParaRPr>
          </a:p>
          <a:p>
            <a:pPr marL="647065">
              <a:lnSpc>
                <a:spcPts val="1875"/>
              </a:lnSpc>
            </a:pPr>
            <a:r>
              <a:rPr sz="1650" u="none" spc="390" dirty="0">
                <a:solidFill>
                  <a:srgbClr val="999999"/>
                </a:solidFill>
                <a:latin typeface="Tahoma"/>
                <a:cs typeface="Tahoma"/>
              </a:rPr>
              <a:t>-</a:t>
            </a:r>
            <a:r>
              <a:rPr sz="1650" u="none" spc="480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650" u="none" spc="60" dirty="0">
                <a:solidFill>
                  <a:srgbClr val="0077AA"/>
                </a:solidFill>
                <a:latin typeface="Tahoma"/>
                <a:cs typeface="Tahoma"/>
              </a:rPr>
              <a:t>nom </a:t>
            </a:r>
            <a:r>
              <a:rPr sz="1650" u="none" spc="60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u="none" spc="480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650" u="none" spc="330" dirty="0">
                <a:solidFill>
                  <a:srgbClr val="000000"/>
                </a:solidFill>
                <a:latin typeface="Tahoma"/>
                <a:cs typeface="Tahoma"/>
              </a:rPr>
              <a:t>élastique</a:t>
            </a:r>
            <a:endParaRPr sz="1650" dirty="0">
              <a:latin typeface="Tahoma"/>
              <a:cs typeface="Tahoma"/>
            </a:endParaRPr>
          </a:p>
          <a:p>
            <a:pPr marL="899794">
              <a:lnSpc>
                <a:spcPts val="1925"/>
              </a:lnSpc>
            </a:pPr>
            <a:r>
              <a:rPr sz="1650" u="none" spc="155" dirty="0">
                <a:solidFill>
                  <a:srgbClr val="0077AA"/>
                </a:solidFill>
                <a:latin typeface="Tahoma"/>
                <a:cs typeface="Tahoma"/>
              </a:rPr>
              <a:t>image </a:t>
            </a:r>
            <a:r>
              <a:rPr sz="1650" u="none" spc="155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u="none" spc="470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650" u="none" spc="260" dirty="0">
                <a:solidFill>
                  <a:srgbClr val="000000"/>
                </a:solidFill>
                <a:latin typeface="Tahoma"/>
                <a:cs typeface="Tahoma"/>
              </a:rPr>
              <a:t>Elasticsearch </a:t>
            </a:r>
            <a:r>
              <a:rPr sz="1650" u="none" spc="260" dirty="0">
                <a:solidFill>
                  <a:srgbClr val="999999"/>
                </a:solidFill>
                <a:latin typeface="Tahoma"/>
                <a:cs typeface="Tahoma"/>
              </a:rPr>
              <a:t>: </a:t>
            </a:r>
            <a:r>
              <a:rPr sz="1650" u="none" spc="260" dirty="0">
                <a:solidFill>
                  <a:srgbClr val="990054"/>
                </a:solidFill>
                <a:latin typeface="Tahoma"/>
                <a:cs typeface="Tahoma"/>
              </a:rPr>
              <a:t>5</a:t>
            </a:r>
            <a:endParaRPr sz="1650" dirty="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40312" y="6133494"/>
            <a:ext cx="3089578" cy="38811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96924" y="571563"/>
            <a:ext cx="10690226" cy="558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229" dirty="0"/>
              <a:t>COMMENT</a:t>
            </a:r>
            <a:r>
              <a:rPr spc="-45" dirty="0"/>
              <a:t> </a:t>
            </a:r>
            <a:r>
              <a:rPr lang="fr-FR" spc="60" dirty="0"/>
              <a:t>LE</a:t>
            </a:r>
            <a:r>
              <a:rPr spc="-45" dirty="0"/>
              <a:t> </a:t>
            </a:r>
            <a:r>
              <a:rPr spc="-75" dirty="0"/>
              <a:t>CONTENEURS</a:t>
            </a:r>
            <a:r>
              <a:rPr spc="-40" dirty="0"/>
              <a:t> </a:t>
            </a:r>
            <a:r>
              <a:rPr spc="-10" dirty="0"/>
              <a:t>TRAVAIL?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806096" y="1931674"/>
            <a:ext cx="12519026" cy="33466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sz="2100" spc="-10" dirty="0">
                <a:solidFill>
                  <a:srgbClr val="333333"/>
                </a:solidFill>
                <a:latin typeface="Trebuchet MS"/>
              </a:rPr>
              <a:t>En utilisant le noyau du système d’exploitation de l’hôte, on peut créer plusieurs sous-systèmes isolés :</a:t>
            </a:r>
            <a:br>
              <a:rPr lang="fr-FR" sz="2100" spc="-10" dirty="0">
                <a:solidFill>
                  <a:srgbClr val="333333"/>
                </a:solidFill>
                <a:latin typeface="Trebuchet MS"/>
              </a:rPr>
            </a:br>
            <a:r>
              <a:rPr lang="fr-FR" sz="2100" spc="-10" dirty="0">
                <a:solidFill>
                  <a:srgbClr val="333333"/>
                </a:solidFill>
                <a:latin typeface="Trebuchet MS"/>
              </a:rPr>
              <a:t>– Réseau</a:t>
            </a:r>
            <a:br>
              <a:rPr lang="fr-FR" sz="2100" spc="-10" dirty="0">
                <a:solidFill>
                  <a:srgbClr val="333333"/>
                </a:solidFill>
                <a:latin typeface="Trebuchet MS"/>
              </a:rPr>
            </a:br>
            <a:r>
              <a:rPr lang="fr-FR" sz="2100" spc="-10" dirty="0">
                <a:solidFill>
                  <a:srgbClr val="333333"/>
                </a:solidFill>
                <a:latin typeface="Trebuchet MS"/>
              </a:rPr>
              <a:t>– Mémoire</a:t>
            </a:r>
            <a:br>
              <a:rPr lang="fr-FR" sz="2100" spc="-10" dirty="0">
                <a:solidFill>
                  <a:srgbClr val="333333"/>
                </a:solidFill>
                <a:latin typeface="Trebuchet MS"/>
              </a:rPr>
            </a:br>
            <a:r>
              <a:rPr lang="fr-FR" sz="2100" spc="-10" dirty="0">
                <a:solidFill>
                  <a:srgbClr val="333333"/>
                </a:solidFill>
                <a:latin typeface="Trebuchet MS"/>
              </a:rPr>
              <a:t>– Processus</a:t>
            </a:r>
            <a:br>
              <a:rPr lang="fr-FR" sz="2100" spc="-10" dirty="0">
                <a:solidFill>
                  <a:srgbClr val="333333"/>
                </a:solidFill>
                <a:latin typeface="Trebuchet MS"/>
              </a:rPr>
            </a:br>
            <a:r>
              <a:rPr lang="fr-FR" sz="2100" spc="-10" dirty="0">
                <a:solidFill>
                  <a:srgbClr val="333333"/>
                </a:solidFill>
                <a:latin typeface="Trebuchet MS"/>
              </a:rPr>
              <a:t>– Stockage</a:t>
            </a:r>
            <a:br>
              <a:rPr lang="fr-FR" sz="2100" spc="-10" dirty="0">
                <a:solidFill>
                  <a:srgbClr val="333333"/>
                </a:solidFill>
                <a:latin typeface="Trebuchet MS"/>
              </a:rPr>
            </a:br>
            <a:r>
              <a:rPr lang="fr-FR" sz="2100" spc="-10" dirty="0">
                <a:solidFill>
                  <a:srgbClr val="333333"/>
                </a:solidFill>
                <a:latin typeface="Trebuchet MS"/>
              </a:rPr>
              <a:t>– Périphériques</a:t>
            </a:r>
          </a:p>
          <a:p>
            <a:pPr>
              <a:lnSpc>
                <a:spcPct val="150000"/>
              </a:lnSpc>
            </a:pPr>
            <a:r>
              <a:rPr lang="fr-FR" sz="2100" spc="-10" dirty="0">
                <a:solidFill>
                  <a:srgbClr val="333333"/>
                </a:solidFill>
                <a:latin typeface="Trebuchet MS"/>
              </a:rPr>
              <a:t>Chaque sous-système isolé est appelé un container.</a:t>
            </a:r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0" dirty="0"/>
              <a:t>ANNOTATIONS</a:t>
            </a:r>
            <a:r>
              <a:rPr spc="-145" dirty="0"/>
              <a:t> </a:t>
            </a:r>
            <a:r>
              <a:rPr spc="95" dirty="0"/>
              <a:t>(1/2)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1647824"/>
            <a:ext cx="95250" cy="9524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177924" y="1347206"/>
            <a:ext cx="11011535" cy="2005330"/>
          </a:xfrm>
          <a:prstGeom prst="rect">
            <a:avLst/>
          </a:prstGeom>
        </p:spPr>
        <p:txBody>
          <a:bodyPr vert="horz" wrap="square" lIns="0" tIns="1701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40"/>
              </a:spcBef>
            </a:pPr>
            <a:r>
              <a:rPr sz="2100" spc="60" dirty="0">
                <a:solidFill>
                  <a:srgbClr val="333333"/>
                </a:solidFill>
                <a:latin typeface="Trebuchet MS"/>
                <a:cs typeface="Trebuchet MS"/>
              </a:rPr>
              <a:t>Dans</a:t>
            </a:r>
            <a:r>
              <a:rPr sz="2100" spc="-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ajout</a:t>
            </a:r>
            <a:r>
              <a:rPr sz="2100" spc="-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à</a:t>
            </a:r>
            <a:r>
              <a:rPr sz="2100" spc="-2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étiquettes,</a:t>
            </a:r>
            <a:r>
              <a:rPr sz="2100" spc="-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95" dirty="0">
                <a:solidFill>
                  <a:srgbClr val="333333"/>
                </a:solidFill>
                <a:latin typeface="Trebuchet MS"/>
                <a:cs typeface="Trebuchet MS"/>
              </a:rPr>
              <a:t>il</a:t>
            </a:r>
            <a:r>
              <a:rPr sz="2100" spc="-2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est</a:t>
            </a:r>
            <a:r>
              <a:rPr sz="2100" spc="-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5" dirty="0">
                <a:solidFill>
                  <a:srgbClr val="333333"/>
                </a:solidFill>
                <a:latin typeface="Trebuchet MS"/>
                <a:cs typeface="Trebuchet MS"/>
              </a:rPr>
              <a:t>possible</a:t>
            </a:r>
            <a:r>
              <a:rPr sz="2100" spc="-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à</a:t>
            </a:r>
            <a:r>
              <a:rPr sz="2100" spc="-2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attacher</a:t>
            </a:r>
            <a:r>
              <a:rPr sz="2100" spc="-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50" i="1" dirty="0">
                <a:solidFill>
                  <a:srgbClr val="ED2137"/>
                </a:solidFill>
                <a:latin typeface="Trebuchet MS"/>
                <a:cs typeface="Trebuchet MS"/>
              </a:rPr>
              <a:t>annotations</a:t>
            </a:r>
            <a:r>
              <a:rPr sz="2150" i="1" spc="-40" dirty="0">
                <a:solidFill>
                  <a:srgbClr val="ED2137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à</a:t>
            </a:r>
            <a:r>
              <a:rPr sz="2100" spc="-2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0" dirty="0">
                <a:solidFill>
                  <a:srgbClr val="333333"/>
                </a:solidFill>
                <a:latin typeface="Trebuchet MS"/>
                <a:cs typeface="Trebuchet MS"/>
              </a:rPr>
              <a:t>Kubernetes</a:t>
            </a:r>
            <a:r>
              <a:rPr sz="2100" spc="-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objets</a:t>
            </a:r>
            <a:endParaRPr sz="2100">
              <a:latin typeface="Trebuchet MS"/>
              <a:cs typeface="Trebuchet MS"/>
            </a:endParaRPr>
          </a:p>
          <a:p>
            <a:pPr marL="12700" marR="210820">
              <a:lnSpc>
                <a:spcPts val="2100"/>
              </a:lnSpc>
              <a:spcBef>
                <a:spcPts val="1714"/>
              </a:spcBef>
            </a:pP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Contrairement à</a:t>
            </a:r>
            <a:r>
              <a:rPr sz="2100" spc="-4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étiquettes,</a:t>
            </a:r>
            <a:r>
              <a:rPr sz="2100" spc="-4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50" i="1" dirty="0">
                <a:solidFill>
                  <a:srgbClr val="ED2137"/>
                </a:solidFill>
                <a:latin typeface="Trebuchet MS"/>
                <a:cs typeface="Trebuchet MS"/>
              </a:rPr>
              <a:t>annotations</a:t>
            </a:r>
            <a:r>
              <a:rPr sz="2150" i="1" spc="-60" dirty="0">
                <a:solidFill>
                  <a:srgbClr val="ED2137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sont</a:t>
            </a:r>
            <a:r>
              <a:rPr sz="2100" spc="-4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0" dirty="0">
                <a:solidFill>
                  <a:srgbClr val="333333"/>
                </a:solidFill>
                <a:latin typeface="Trebuchet MS"/>
                <a:cs typeface="Trebuchet MS"/>
              </a:rPr>
              <a:t>pas</a:t>
            </a:r>
            <a:r>
              <a:rPr sz="2100" spc="-4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95" dirty="0">
                <a:solidFill>
                  <a:srgbClr val="333333"/>
                </a:solidFill>
                <a:latin typeface="Trebuchet MS"/>
                <a:cs typeface="Trebuchet MS"/>
              </a:rPr>
              <a:t>utilisé</a:t>
            </a:r>
            <a:r>
              <a:rPr sz="2100" spc="-4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à</a:t>
            </a:r>
            <a:r>
              <a:rPr sz="2100" spc="-4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identifier</a:t>
            </a:r>
            <a:r>
              <a:rPr sz="2100" spc="-4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30" dirty="0">
                <a:solidFill>
                  <a:srgbClr val="333333"/>
                </a:solidFill>
                <a:latin typeface="Trebuchet MS"/>
                <a:cs typeface="Trebuchet MS"/>
              </a:rPr>
              <a:t>objets,</a:t>
            </a:r>
            <a:r>
              <a:rPr sz="2100" spc="-4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130" dirty="0">
                <a:solidFill>
                  <a:srgbClr val="333333"/>
                </a:solidFill>
                <a:latin typeface="Trebuchet MS"/>
                <a:cs typeface="Trebuchet MS"/>
              </a:rPr>
              <a:t>c'est-à-dire</a:t>
            </a:r>
            <a:r>
              <a:rPr sz="2100" spc="-4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95" dirty="0">
                <a:solidFill>
                  <a:srgbClr val="333333"/>
                </a:solidFill>
                <a:latin typeface="Trebuchet MS"/>
                <a:cs typeface="Trebuchet MS"/>
              </a:rPr>
              <a:t>il</a:t>
            </a:r>
            <a:r>
              <a:rPr sz="2100" spc="-4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est</a:t>
            </a:r>
            <a:r>
              <a:rPr sz="2100" spc="-4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0" dirty="0">
                <a:solidFill>
                  <a:srgbClr val="333333"/>
                </a:solidFill>
                <a:latin typeface="Trebuchet MS"/>
                <a:cs typeface="Trebuchet MS"/>
              </a:rPr>
              <a:t>pas</a:t>
            </a:r>
            <a:r>
              <a:rPr sz="2100" spc="-4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5" dirty="0">
                <a:solidFill>
                  <a:srgbClr val="333333"/>
                </a:solidFill>
                <a:latin typeface="Trebuchet MS"/>
                <a:cs typeface="Trebuchet MS"/>
              </a:rPr>
              <a:t>possible</a:t>
            </a:r>
            <a:r>
              <a:rPr sz="2100" spc="-4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à</a:t>
            </a:r>
            <a:r>
              <a:rPr sz="2100" spc="-4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35" dirty="0">
                <a:solidFill>
                  <a:srgbClr val="333333"/>
                </a:solidFill>
                <a:latin typeface="Trebuchet MS"/>
                <a:cs typeface="Trebuchet MS"/>
              </a:rPr>
              <a:t>faire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des sélections</a:t>
            </a:r>
            <a:r>
              <a:rPr sz="2100" spc="4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dans</a:t>
            </a:r>
            <a:r>
              <a:rPr sz="2100" spc="4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relation</a:t>
            </a:r>
            <a:r>
              <a:rPr sz="2100" spc="4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pour </a:t>
            </a:r>
            <a:r>
              <a:rPr sz="2100" spc="40" dirty="0">
                <a:solidFill>
                  <a:srgbClr val="333333"/>
                </a:solidFill>
                <a:latin typeface="Trebuchet MS"/>
                <a:cs typeface="Trebuchet MS"/>
              </a:rPr>
              <a:t>eux</a:t>
            </a:r>
            <a:endParaRPr sz="2100">
              <a:latin typeface="Trebuchet MS"/>
              <a:cs typeface="Trebuchet MS"/>
            </a:endParaRPr>
          </a:p>
          <a:p>
            <a:pPr marL="12700" marR="5080">
              <a:lnSpc>
                <a:spcPts val="2100"/>
              </a:lnSpc>
              <a:spcBef>
                <a:spcPts val="1650"/>
              </a:spcBef>
            </a:pPr>
            <a:r>
              <a:rPr sz="2100" spc="175" dirty="0">
                <a:solidFill>
                  <a:srgbClr val="333333"/>
                </a:solidFill>
                <a:latin typeface="Trebuchet MS"/>
                <a:cs typeface="Trebuchet MS"/>
              </a:rPr>
              <a:t>Sur</a:t>
            </a:r>
            <a:r>
              <a:rPr sz="2100" spc="-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-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0" dirty="0">
                <a:solidFill>
                  <a:srgbClr val="333333"/>
                </a:solidFill>
                <a:latin typeface="Trebuchet MS"/>
                <a:cs typeface="Trebuchet MS"/>
              </a:rPr>
              <a:t>autre</a:t>
            </a:r>
            <a:r>
              <a:rPr sz="2100" spc="-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main,</a:t>
            </a:r>
            <a:r>
              <a:rPr sz="2100" spc="-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0" dirty="0">
                <a:solidFill>
                  <a:srgbClr val="333333"/>
                </a:solidFill>
                <a:latin typeface="Trebuchet MS"/>
                <a:cs typeface="Trebuchet MS"/>
              </a:rPr>
              <a:t>annotations</a:t>
            </a:r>
            <a:r>
              <a:rPr sz="2100" spc="-2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0" dirty="0">
                <a:solidFill>
                  <a:srgbClr val="333333"/>
                </a:solidFill>
                <a:latin typeface="Trebuchet MS"/>
                <a:cs typeface="Trebuchet MS"/>
              </a:rPr>
              <a:t>peut</a:t>
            </a:r>
            <a:r>
              <a:rPr sz="2100" spc="-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contenir</a:t>
            </a:r>
            <a:r>
              <a:rPr sz="2100" spc="-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0" dirty="0">
                <a:solidFill>
                  <a:srgbClr val="333333"/>
                </a:solidFill>
                <a:latin typeface="Trebuchet MS"/>
                <a:cs typeface="Trebuchet MS"/>
              </a:rPr>
              <a:t>information</a:t>
            </a:r>
            <a:r>
              <a:rPr sz="2100" spc="-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90" dirty="0">
                <a:solidFill>
                  <a:srgbClr val="333333"/>
                </a:solidFill>
                <a:latin typeface="Trebuchet MS"/>
                <a:cs typeface="Trebuchet MS"/>
              </a:rPr>
              <a:t>dont</a:t>
            </a:r>
            <a:r>
              <a:rPr sz="2100" spc="-2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taille</a:t>
            </a:r>
            <a:r>
              <a:rPr sz="2100" spc="-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est</a:t>
            </a:r>
            <a:r>
              <a:rPr sz="2100" spc="-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plus grand</a:t>
            </a:r>
            <a:r>
              <a:rPr sz="2100" spc="-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0" dirty="0">
                <a:solidFill>
                  <a:srgbClr val="333333"/>
                </a:solidFill>
                <a:latin typeface="Trebuchet MS"/>
                <a:cs typeface="Trebuchet MS"/>
              </a:rPr>
              <a:t>que</a:t>
            </a:r>
            <a:r>
              <a:rPr sz="2100" spc="-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que</a:t>
            </a:r>
            <a:r>
              <a:rPr sz="2100" spc="-2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25" dirty="0">
                <a:solidFill>
                  <a:srgbClr val="333333"/>
                </a:solidFill>
                <a:latin typeface="Trebuchet MS"/>
                <a:cs typeface="Trebuchet MS"/>
              </a:rPr>
              <a:t>de l'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étiquette</a:t>
            </a:r>
            <a:r>
              <a:rPr sz="2100" spc="3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valeurs</a:t>
            </a:r>
            <a:r>
              <a:rPr sz="2100" spc="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(rappel:</a:t>
            </a:r>
            <a:r>
              <a:rPr sz="2100" spc="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95" dirty="0">
                <a:solidFill>
                  <a:srgbClr val="333333"/>
                </a:solidFill>
                <a:latin typeface="Trebuchet MS"/>
                <a:cs typeface="Trebuchet MS"/>
              </a:rPr>
              <a:t>63</a:t>
            </a:r>
            <a:r>
              <a:rPr sz="2100" spc="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personnages)</a:t>
            </a:r>
            <a:r>
              <a:rPr sz="2100" spc="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00" dirty="0">
                <a:solidFill>
                  <a:srgbClr val="333333"/>
                </a:solidFill>
                <a:latin typeface="Trebuchet MS"/>
                <a:cs typeface="Trebuchet MS"/>
              </a:rPr>
              <a:t>et</a:t>
            </a:r>
            <a:r>
              <a:rPr sz="2100" spc="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05" dirty="0">
                <a:solidFill>
                  <a:srgbClr val="333333"/>
                </a:solidFill>
                <a:latin typeface="Trebuchet MS"/>
                <a:cs typeface="Trebuchet MS"/>
              </a:rPr>
              <a:t>utiliser</a:t>
            </a:r>
            <a:r>
              <a:rPr sz="2100" spc="3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personnages</a:t>
            </a:r>
            <a:r>
              <a:rPr sz="2100" spc="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interdit</a:t>
            </a:r>
            <a:r>
              <a:rPr sz="2100" spc="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dans</a:t>
            </a:r>
            <a:r>
              <a:rPr sz="2100" spc="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étiquette</a:t>
            </a:r>
            <a:r>
              <a:rPr sz="2100" spc="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valeurs</a:t>
            </a:r>
            <a:endParaRPr sz="2100">
              <a:latin typeface="Trebuchet MS"/>
              <a:cs typeface="Trebuchet MS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2133599"/>
            <a:ext cx="95250" cy="9524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2876549"/>
            <a:ext cx="95250" cy="95249"/>
          </a:xfrm>
          <a:prstGeom prst="rect">
            <a:avLst/>
          </a:prstGeom>
        </p:spPr>
      </p:pic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09624" y="2085974"/>
            <a:ext cx="12211050" cy="9525"/>
          </a:xfrm>
          <a:custGeom>
            <a:avLst/>
            <a:gdLst/>
            <a:ahLst/>
            <a:cxnLst/>
            <a:rect l="l" t="t" r="r" b="b"/>
            <a:pathLst>
              <a:path w="12211050" h="9525">
                <a:moveTo>
                  <a:pt x="12211049" y="9524"/>
                </a:moveTo>
                <a:lnTo>
                  <a:pt x="0" y="9524"/>
                </a:lnTo>
                <a:lnTo>
                  <a:pt x="0" y="0"/>
                </a:lnTo>
                <a:lnTo>
                  <a:pt x="12211049" y="0"/>
                </a:lnTo>
                <a:lnTo>
                  <a:pt x="12211049" y="952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809624" y="2085974"/>
            <a:ext cx="12211050" cy="447675"/>
            <a:chOff x="809624" y="2085974"/>
            <a:chExt cx="12211050" cy="447675"/>
          </a:xfrm>
        </p:grpSpPr>
        <p:sp>
          <p:nvSpPr>
            <p:cNvPr id="4" name="object 4"/>
            <p:cNvSpPr/>
            <p:nvPr/>
          </p:nvSpPr>
          <p:spPr>
            <a:xfrm>
              <a:off x="809612" y="2085974"/>
              <a:ext cx="12211050" cy="447675"/>
            </a:xfrm>
            <a:custGeom>
              <a:avLst/>
              <a:gdLst/>
              <a:ahLst/>
              <a:cxnLst/>
              <a:rect l="l" t="t" r="r" b="b"/>
              <a:pathLst>
                <a:path w="12211050" h="447675">
                  <a:moveTo>
                    <a:pt x="12211050" y="0"/>
                  </a:moveTo>
                  <a:lnTo>
                    <a:pt x="12201525" y="0"/>
                  </a:lnTo>
                  <a:lnTo>
                    <a:pt x="12201525" y="438150"/>
                  </a:lnTo>
                  <a:lnTo>
                    <a:pt x="0" y="438150"/>
                  </a:lnTo>
                  <a:lnTo>
                    <a:pt x="0" y="447675"/>
                  </a:lnTo>
                  <a:lnTo>
                    <a:pt x="12201525" y="447675"/>
                  </a:lnTo>
                  <a:lnTo>
                    <a:pt x="12211050" y="447675"/>
                  </a:lnTo>
                  <a:lnTo>
                    <a:pt x="12211050" y="438150"/>
                  </a:lnTo>
                  <a:lnTo>
                    <a:pt x="12211050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09624" y="2085974"/>
              <a:ext cx="9525" cy="447675"/>
            </a:xfrm>
            <a:custGeom>
              <a:avLst/>
              <a:gdLst/>
              <a:ahLst/>
              <a:cxnLst/>
              <a:rect l="l" t="t" r="r" b="b"/>
              <a:pathLst>
                <a:path w="9525" h="447675">
                  <a:moveTo>
                    <a:pt x="0" y="447674"/>
                  </a:moveTo>
                  <a:lnTo>
                    <a:pt x="0" y="0"/>
                  </a:lnTo>
                  <a:lnTo>
                    <a:pt x="9524" y="9524"/>
                  </a:lnTo>
                  <a:lnTo>
                    <a:pt x="9524" y="438149"/>
                  </a:lnTo>
                  <a:lnTo>
                    <a:pt x="0" y="447674"/>
                  </a:lnTo>
                  <a:close/>
                </a:path>
              </a:pathLst>
            </a:custGeom>
            <a:solidFill>
              <a:srgbClr val="ED21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/>
          <p:nvPr/>
        </p:nvSpPr>
        <p:spPr>
          <a:xfrm>
            <a:off x="1190624" y="4190999"/>
            <a:ext cx="11830050" cy="9525"/>
          </a:xfrm>
          <a:custGeom>
            <a:avLst/>
            <a:gdLst/>
            <a:ahLst/>
            <a:cxnLst/>
            <a:rect l="l" t="t" r="r" b="b"/>
            <a:pathLst>
              <a:path w="11830050" h="9525">
                <a:moveTo>
                  <a:pt x="11830049" y="9524"/>
                </a:moveTo>
                <a:lnTo>
                  <a:pt x="0" y="9524"/>
                </a:lnTo>
                <a:lnTo>
                  <a:pt x="0" y="0"/>
                </a:lnTo>
                <a:lnTo>
                  <a:pt x="11830049" y="0"/>
                </a:lnTo>
                <a:lnTo>
                  <a:pt x="11830049" y="952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" name="object 7"/>
          <p:cNvGrpSpPr/>
          <p:nvPr/>
        </p:nvGrpSpPr>
        <p:grpSpPr>
          <a:xfrm>
            <a:off x="1190624" y="4190999"/>
            <a:ext cx="11830050" cy="447675"/>
            <a:chOff x="1190624" y="4190999"/>
            <a:chExt cx="11830050" cy="447675"/>
          </a:xfrm>
        </p:grpSpPr>
        <p:sp>
          <p:nvSpPr>
            <p:cNvPr id="8" name="object 8"/>
            <p:cNvSpPr/>
            <p:nvPr/>
          </p:nvSpPr>
          <p:spPr>
            <a:xfrm>
              <a:off x="1190612" y="4190999"/>
              <a:ext cx="11830050" cy="447675"/>
            </a:xfrm>
            <a:custGeom>
              <a:avLst/>
              <a:gdLst/>
              <a:ahLst/>
              <a:cxnLst/>
              <a:rect l="l" t="t" r="r" b="b"/>
              <a:pathLst>
                <a:path w="11830050" h="447675">
                  <a:moveTo>
                    <a:pt x="11830050" y="0"/>
                  </a:moveTo>
                  <a:lnTo>
                    <a:pt x="11820525" y="0"/>
                  </a:lnTo>
                  <a:lnTo>
                    <a:pt x="11820525" y="438150"/>
                  </a:lnTo>
                  <a:lnTo>
                    <a:pt x="0" y="438150"/>
                  </a:lnTo>
                  <a:lnTo>
                    <a:pt x="0" y="447675"/>
                  </a:lnTo>
                  <a:lnTo>
                    <a:pt x="11820525" y="447675"/>
                  </a:lnTo>
                  <a:lnTo>
                    <a:pt x="11830050" y="447675"/>
                  </a:lnTo>
                  <a:lnTo>
                    <a:pt x="11830050" y="438150"/>
                  </a:lnTo>
                  <a:lnTo>
                    <a:pt x="11830050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190624" y="4190999"/>
              <a:ext cx="9525" cy="447675"/>
            </a:xfrm>
            <a:custGeom>
              <a:avLst/>
              <a:gdLst/>
              <a:ahLst/>
              <a:cxnLst/>
              <a:rect l="l" t="t" r="r" b="b"/>
              <a:pathLst>
                <a:path w="9525" h="447675">
                  <a:moveTo>
                    <a:pt x="0" y="447674"/>
                  </a:moveTo>
                  <a:lnTo>
                    <a:pt x="0" y="0"/>
                  </a:lnTo>
                  <a:lnTo>
                    <a:pt x="9524" y="9524"/>
                  </a:lnTo>
                  <a:lnTo>
                    <a:pt x="9524" y="438149"/>
                  </a:lnTo>
                  <a:lnTo>
                    <a:pt x="0" y="447674"/>
                  </a:lnTo>
                  <a:close/>
                </a:path>
              </a:pathLst>
            </a:custGeom>
            <a:solidFill>
              <a:srgbClr val="ED21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62465" y="4318368"/>
              <a:ext cx="103240" cy="198704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0" dirty="0"/>
              <a:t>ANNOTATIONS</a:t>
            </a:r>
            <a:r>
              <a:rPr spc="-145" dirty="0"/>
              <a:t> </a:t>
            </a:r>
            <a:r>
              <a:rPr spc="95" dirty="0"/>
              <a:t>(2/2)</a:t>
            </a:r>
          </a:p>
        </p:txBody>
      </p:sp>
      <p:pic>
        <p:nvPicPr>
          <p:cNvPr id="12" name="object 1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33449" y="1647824"/>
            <a:ext cx="95250" cy="95249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1465" y="2213343"/>
            <a:ext cx="103240" cy="198704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33449" y="2895599"/>
            <a:ext cx="95250" cy="95249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09687" y="3395662"/>
            <a:ext cx="104775" cy="104774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09687" y="3871912"/>
            <a:ext cx="104775" cy="104774"/>
          </a:xfrm>
          <a:prstGeom prst="rect">
            <a:avLst/>
          </a:prstGeom>
        </p:spPr>
      </p:pic>
      <p:sp>
        <p:nvSpPr>
          <p:cNvPr id="17" name="object 17"/>
          <p:cNvSpPr txBox="1">
            <a:spLocks noGrp="1"/>
          </p:cNvSpPr>
          <p:nvPr>
            <p:ph type="body" idx="1"/>
          </p:nvPr>
        </p:nvSpPr>
        <p:spPr>
          <a:xfrm>
            <a:off x="819149" y="1326514"/>
            <a:ext cx="12192000" cy="3264355"/>
          </a:xfrm>
          <a:prstGeom prst="rect">
            <a:avLst/>
          </a:prstGeom>
        </p:spPr>
        <p:txBody>
          <a:bodyPr vert="horz" wrap="square" lIns="0" tIns="197485" rIns="0" bIns="0" rtlCol="0">
            <a:spAutoFit/>
          </a:bodyPr>
          <a:lstStyle/>
          <a:p>
            <a:pPr marL="371475">
              <a:lnSpc>
                <a:spcPct val="100000"/>
              </a:lnSpc>
              <a:spcBef>
                <a:spcPts val="100"/>
              </a:spcBef>
            </a:pPr>
            <a:r>
              <a:rPr u="none" spc="-35" dirty="0">
                <a:solidFill>
                  <a:srgbClr val="333333"/>
                </a:solidFill>
              </a:rPr>
              <a:t>Il</a:t>
            </a:r>
            <a:r>
              <a:rPr u="none" spc="-70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est</a:t>
            </a:r>
            <a:r>
              <a:rPr u="none" spc="-65" dirty="0">
                <a:solidFill>
                  <a:srgbClr val="333333"/>
                </a:solidFill>
              </a:rPr>
              <a:t> </a:t>
            </a:r>
            <a:r>
              <a:rPr u="none" spc="55" dirty="0">
                <a:solidFill>
                  <a:srgbClr val="333333"/>
                </a:solidFill>
              </a:rPr>
              <a:t>possible</a:t>
            </a:r>
            <a:r>
              <a:rPr u="none" spc="-65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à</a:t>
            </a:r>
            <a:r>
              <a:rPr u="none" spc="-65" dirty="0">
                <a:solidFill>
                  <a:srgbClr val="333333"/>
                </a:solidFill>
              </a:rPr>
              <a:t> </a:t>
            </a:r>
            <a:r>
              <a:rPr u="none" spc="-20" dirty="0">
                <a:solidFill>
                  <a:srgbClr val="333333"/>
                </a:solidFill>
              </a:rPr>
              <a:t>liste</a:t>
            </a:r>
            <a:r>
              <a:rPr u="none" spc="-65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le</a:t>
            </a:r>
            <a:r>
              <a:rPr u="none" spc="-65" dirty="0">
                <a:solidFill>
                  <a:srgbClr val="333333"/>
                </a:solidFill>
              </a:rPr>
              <a:t> </a:t>
            </a:r>
            <a:r>
              <a:rPr u="none" spc="60" dirty="0">
                <a:solidFill>
                  <a:srgbClr val="333333"/>
                </a:solidFill>
              </a:rPr>
              <a:t>annotations</a:t>
            </a:r>
            <a:r>
              <a:rPr u="none" spc="-65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de</a:t>
            </a:r>
            <a:r>
              <a:rPr u="none" spc="-65" dirty="0">
                <a:solidFill>
                  <a:srgbClr val="333333"/>
                </a:solidFill>
              </a:rPr>
              <a:t> </a:t>
            </a:r>
            <a:r>
              <a:rPr u="none" spc="65" dirty="0">
                <a:solidFill>
                  <a:srgbClr val="333333"/>
                </a:solidFill>
              </a:rPr>
              <a:t>un</a:t>
            </a:r>
            <a:r>
              <a:rPr u="none" spc="-65" dirty="0">
                <a:solidFill>
                  <a:srgbClr val="333333"/>
                </a:solidFill>
              </a:rPr>
              <a:t> </a:t>
            </a:r>
            <a:r>
              <a:rPr lang="fr-FR" u="none" spc="100" dirty="0">
                <a:solidFill>
                  <a:srgbClr val="333333"/>
                </a:solidFill>
              </a:rPr>
              <a:t>POD</a:t>
            </a:r>
            <a:r>
              <a:rPr u="none" spc="-65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avec</a:t>
            </a:r>
            <a:r>
              <a:rPr u="none" spc="-65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le</a:t>
            </a:r>
            <a:r>
              <a:rPr u="none" spc="-65" dirty="0">
                <a:solidFill>
                  <a:srgbClr val="333333"/>
                </a:solidFill>
              </a:rPr>
              <a:t> </a:t>
            </a:r>
            <a:r>
              <a:rPr u="none" spc="105" dirty="0">
                <a:solidFill>
                  <a:srgbClr val="333333"/>
                </a:solidFill>
              </a:rPr>
              <a:t>commande</a:t>
            </a:r>
          </a:p>
          <a:p>
            <a:pPr>
              <a:lnSpc>
                <a:spcPct val="100000"/>
              </a:lnSpc>
              <a:spcBef>
                <a:spcPts val="140"/>
              </a:spcBef>
            </a:pPr>
            <a:endParaRPr u="none" spc="105" dirty="0">
              <a:solidFill>
                <a:srgbClr val="333333"/>
              </a:solidFill>
            </a:endParaRPr>
          </a:p>
          <a:p>
            <a:pPr marL="394970">
              <a:lnSpc>
                <a:spcPct val="100000"/>
              </a:lnSpc>
            </a:pPr>
            <a:r>
              <a:rPr sz="1650" u="none" spc="245" dirty="0">
                <a:solidFill>
                  <a:srgbClr val="000000"/>
                </a:solidFill>
                <a:latin typeface="Tahoma"/>
                <a:cs typeface="Tahoma"/>
              </a:rPr>
              <a:t>kubectl</a:t>
            </a:r>
            <a:r>
              <a:rPr sz="1650" u="none" spc="425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1650" u="none" spc="185" dirty="0" err="1">
                <a:solidFill>
                  <a:srgbClr val="000000"/>
                </a:solidFill>
                <a:latin typeface="Tahoma"/>
                <a:cs typeface="Tahoma"/>
              </a:rPr>
              <a:t>annoter</a:t>
            </a:r>
            <a:r>
              <a:rPr sz="1650" u="none" spc="430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lang="fr-FR" sz="1650" u="none" spc="80" dirty="0">
                <a:solidFill>
                  <a:srgbClr val="000000"/>
                </a:solidFill>
                <a:latin typeface="Tahoma"/>
                <a:cs typeface="Tahoma"/>
              </a:rPr>
              <a:t>POD</a:t>
            </a:r>
            <a:r>
              <a:rPr sz="1650" u="none" spc="425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1650" u="none" dirty="0">
                <a:solidFill>
                  <a:srgbClr val="996E3A"/>
                </a:solidFill>
                <a:latin typeface="Tahoma"/>
                <a:cs typeface="Tahoma"/>
              </a:rPr>
              <a:t>&lt; </a:t>
            </a:r>
            <a:r>
              <a:rPr sz="1650" u="none" dirty="0">
                <a:solidFill>
                  <a:srgbClr val="000000"/>
                </a:solidFill>
                <a:latin typeface="Tahoma"/>
                <a:cs typeface="Tahoma"/>
              </a:rPr>
              <a:t>pod </a:t>
            </a:r>
            <a:r>
              <a:rPr sz="1650" u="none" dirty="0">
                <a:solidFill>
                  <a:srgbClr val="996E3A"/>
                </a:solidFill>
                <a:latin typeface="Tahoma"/>
                <a:cs typeface="Tahoma"/>
              </a:rPr>
              <a:t>&gt;</a:t>
            </a:r>
            <a:r>
              <a:rPr sz="1650" u="none" spc="430" dirty="0">
                <a:solidFill>
                  <a:srgbClr val="996E3A"/>
                </a:solidFill>
                <a:latin typeface="Tahoma"/>
                <a:cs typeface="Tahoma"/>
              </a:rPr>
              <a:t> </a:t>
            </a:r>
            <a:r>
              <a:rPr sz="1650" u="none" spc="500" dirty="0">
                <a:solidFill>
                  <a:srgbClr val="ED9900"/>
                </a:solidFill>
                <a:latin typeface="Tahoma"/>
                <a:cs typeface="Tahoma"/>
              </a:rPr>
              <a:t>-- </a:t>
            </a:r>
            <a:r>
              <a:rPr sz="1650" u="none" spc="405" dirty="0">
                <a:solidFill>
                  <a:srgbClr val="ED9900"/>
                </a:solidFill>
                <a:latin typeface="Tahoma"/>
                <a:cs typeface="Tahoma"/>
              </a:rPr>
              <a:t>liste</a:t>
            </a:r>
            <a:endParaRPr sz="1650" dirty="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755"/>
              </a:spcBef>
            </a:pPr>
            <a:endParaRPr sz="1650" dirty="0">
              <a:latin typeface="Tahoma"/>
              <a:cs typeface="Tahoma"/>
            </a:endParaRPr>
          </a:p>
          <a:p>
            <a:pPr marL="371475">
              <a:lnSpc>
                <a:spcPct val="100000"/>
              </a:lnSpc>
              <a:tabLst>
                <a:tab pos="7973059" algn="l"/>
              </a:tabLst>
            </a:pPr>
            <a:r>
              <a:rPr u="none" dirty="0">
                <a:solidFill>
                  <a:srgbClr val="333333"/>
                </a:solidFill>
              </a:rPr>
              <a:t>Le</a:t>
            </a:r>
            <a:r>
              <a:rPr u="none" spc="-50" dirty="0">
                <a:solidFill>
                  <a:srgbClr val="333333"/>
                </a:solidFill>
              </a:rPr>
              <a:t> </a:t>
            </a:r>
            <a:r>
              <a:rPr u="none" spc="60" dirty="0">
                <a:solidFill>
                  <a:srgbClr val="333333"/>
                </a:solidFill>
              </a:rPr>
              <a:t>annotations</a:t>
            </a:r>
            <a:r>
              <a:rPr u="none" spc="-50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sont</a:t>
            </a:r>
            <a:r>
              <a:rPr u="none" spc="-45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visible</a:t>
            </a:r>
            <a:r>
              <a:rPr u="none" spc="-50" dirty="0">
                <a:solidFill>
                  <a:srgbClr val="333333"/>
                </a:solidFill>
              </a:rPr>
              <a:t> </a:t>
            </a:r>
            <a:r>
              <a:rPr u="none" spc="55" dirty="0">
                <a:solidFill>
                  <a:srgbClr val="333333"/>
                </a:solidFill>
              </a:rPr>
              <a:t>par</a:t>
            </a:r>
            <a:r>
              <a:rPr u="none" spc="-50" dirty="0">
                <a:solidFill>
                  <a:srgbClr val="333333"/>
                </a:solidFill>
              </a:rPr>
              <a:t> </a:t>
            </a:r>
            <a:r>
              <a:rPr u="none" spc="85" dirty="0">
                <a:solidFill>
                  <a:srgbClr val="333333"/>
                </a:solidFill>
              </a:rPr>
              <a:t>en utilisant</a:t>
            </a:r>
            <a:r>
              <a:rPr u="none" spc="-45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le</a:t>
            </a:r>
            <a:r>
              <a:rPr u="none" spc="-50" dirty="0">
                <a:solidFill>
                  <a:srgbClr val="333333"/>
                </a:solidFill>
              </a:rPr>
              <a:t> </a:t>
            </a:r>
            <a:r>
              <a:rPr u="none" spc="114" dirty="0">
                <a:solidFill>
                  <a:srgbClr val="333333"/>
                </a:solidFill>
              </a:rPr>
              <a:t>commande</a:t>
            </a:r>
            <a:r>
              <a:rPr u="none" spc="-45" dirty="0">
                <a:solidFill>
                  <a:srgbClr val="333333"/>
                </a:solidFill>
              </a:rPr>
              <a:t> </a:t>
            </a:r>
            <a:r>
              <a:rPr u="none" spc="300" dirty="0">
                <a:latin typeface="Tahoma"/>
                <a:cs typeface="Tahoma"/>
              </a:rPr>
              <a:t>kubectl</a:t>
            </a:r>
            <a:r>
              <a:rPr u="none" dirty="0">
                <a:latin typeface="Tahoma"/>
                <a:cs typeface="Tahoma"/>
              </a:rPr>
              <a:t> </a:t>
            </a:r>
            <a:r>
              <a:rPr u="none" spc="285" dirty="0">
                <a:latin typeface="Tahoma"/>
                <a:cs typeface="Tahoma"/>
              </a:rPr>
              <a:t>décrire</a:t>
            </a:r>
          </a:p>
          <a:p>
            <a:pPr marL="751840" marR="5151755">
              <a:lnSpc>
                <a:spcPts val="3750"/>
              </a:lnSpc>
              <a:spcBef>
                <a:spcPts val="555"/>
              </a:spcBef>
            </a:pPr>
            <a:r>
              <a:rPr sz="2500" u="none" spc="100" dirty="0">
                <a:solidFill>
                  <a:srgbClr val="333333"/>
                </a:solidFill>
                <a:latin typeface="MingLiU_HKSCS-ExtB"/>
                <a:cs typeface="MingLiU_HKSCS-ExtB"/>
              </a:rPr>
              <a:t>⚠</a:t>
            </a:r>
            <a:r>
              <a:rPr sz="2500" u="none" spc="-650" dirty="0">
                <a:solidFill>
                  <a:srgbClr val="333333"/>
                </a:solidFill>
                <a:latin typeface="MingLiU_HKSCS-ExtB"/>
                <a:cs typeface="MingLiU_HKSCS-ExtB"/>
              </a:rPr>
              <a:t> </a:t>
            </a:r>
            <a:r>
              <a:rPr u="none" spc="50" dirty="0">
                <a:solidFill>
                  <a:srgbClr val="333333"/>
                </a:solidFill>
              </a:rPr>
              <a:t>mais</a:t>
            </a:r>
            <a:r>
              <a:rPr u="none" spc="-35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leur</a:t>
            </a:r>
            <a:r>
              <a:rPr u="none" spc="-35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valeur</a:t>
            </a:r>
            <a:r>
              <a:rPr u="none" spc="-35" dirty="0">
                <a:solidFill>
                  <a:srgbClr val="333333"/>
                </a:solidFill>
              </a:rPr>
              <a:t> </a:t>
            </a:r>
            <a:r>
              <a:rPr u="none" spc="50" dirty="0">
                <a:solidFill>
                  <a:srgbClr val="333333"/>
                </a:solidFill>
              </a:rPr>
              <a:t>peut</a:t>
            </a:r>
            <a:r>
              <a:rPr u="none" spc="-35" dirty="0">
                <a:solidFill>
                  <a:srgbClr val="333333"/>
                </a:solidFill>
              </a:rPr>
              <a:t> </a:t>
            </a:r>
            <a:r>
              <a:rPr u="none" spc="55" dirty="0">
                <a:solidFill>
                  <a:srgbClr val="333333"/>
                </a:solidFill>
              </a:rPr>
              <a:t>être</a:t>
            </a:r>
            <a:r>
              <a:rPr u="none" spc="-35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tronqué</a:t>
            </a:r>
            <a:r>
              <a:rPr u="none" spc="-35" dirty="0">
                <a:solidFill>
                  <a:srgbClr val="333333"/>
                </a:solidFill>
              </a:rPr>
              <a:t> </a:t>
            </a:r>
            <a:r>
              <a:rPr u="none" spc="-80" dirty="0">
                <a:solidFill>
                  <a:srgbClr val="333333"/>
                </a:solidFill>
              </a:rPr>
              <a:t>si</a:t>
            </a:r>
            <a:r>
              <a:rPr u="none" spc="-35" dirty="0">
                <a:solidFill>
                  <a:srgbClr val="333333"/>
                </a:solidFill>
              </a:rPr>
              <a:t> </a:t>
            </a:r>
            <a:r>
              <a:rPr u="none" spc="-95" dirty="0">
                <a:solidFill>
                  <a:srgbClr val="333333"/>
                </a:solidFill>
              </a:rPr>
              <a:t>il</a:t>
            </a:r>
            <a:r>
              <a:rPr u="none" spc="-35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est</a:t>
            </a:r>
            <a:r>
              <a:rPr u="none" spc="-35" dirty="0">
                <a:solidFill>
                  <a:srgbClr val="333333"/>
                </a:solidFill>
              </a:rPr>
              <a:t> </a:t>
            </a:r>
            <a:r>
              <a:rPr u="none" spc="60" dirty="0">
                <a:solidFill>
                  <a:srgbClr val="333333"/>
                </a:solidFill>
              </a:rPr>
              <a:t>aussi</a:t>
            </a:r>
            <a:r>
              <a:rPr u="none" spc="-35" dirty="0">
                <a:solidFill>
                  <a:srgbClr val="333333"/>
                </a:solidFill>
              </a:rPr>
              <a:t> </a:t>
            </a:r>
            <a:r>
              <a:rPr u="none" spc="-10" dirty="0">
                <a:solidFill>
                  <a:srgbClr val="333333"/>
                </a:solidFill>
              </a:rPr>
              <a:t>grand </a:t>
            </a:r>
            <a:r>
              <a:rPr u="none" dirty="0">
                <a:solidFill>
                  <a:srgbClr val="333333"/>
                </a:solidFill>
              </a:rPr>
              <a:t>au lieu de cela,</a:t>
            </a:r>
            <a:r>
              <a:rPr u="none" spc="-15" dirty="0">
                <a:solidFill>
                  <a:srgbClr val="333333"/>
                </a:solidFill>
              </a:rPr>
              <a:t> </a:t>
            </a:r>
            <a:r>
              <a:rPr u="none" spc="-20" dirty="0">
                <a:solidFill>
                  <a:srgbClr val="333333"/>
                </a:solidFill>
              </a:rPr>
              <a:t>utiliser:</a:t>
            </a:r>
            <a:endParaRPr sz="2500" dirty="0">
              <a:latin typeface="MingLiU_HKSCS-ExtB"/>
              <a:cs typeface="MingLiU_HKSCS-ExtB"/>
            </a:endParaRPr>
          </a:p>
          <a:p>
            <a:pPr marL="775970">
              <a:lnSpc>
                <a:spcPct val="100000"/>
              </a:lnSpc>
              <a:spcBef>
                <a:spcPts val="1275"/>
              </a:spcBef>
            </a:pPr>
            <a:r>
              <a:rPr sz="1650" u="none" spc="245" dirty="0">
                <a:solidFill>
                  <a:srgbClr val="000000"/>
                </a:solidFill>
                <a:latin typeface="Tahoma"/>
                <a:cs typeface="Tahoma"/>
              </a:rPr>
              <a:t>kubectl</a:t>
            </a:r>
            <a:r>
              <a:rPr sz="1650" u="none" spc="390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1650" u="none" spc="215" dirty="0" err="1">
                <a:solidFill>
                  <a:srgbClr val="000000"/>
                </a:solidFill>
                <a:latin typeface="Tahoma"/>
                <a:cs typeface="Tahoma"/>
              </a:rPr>
              <a:t>obtenir</a:t>
            </a:r>
            <a:r>
              <a:rPr sz="1650" u="none" spc="390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lang="fr-FR" sz="1650" u="none" spc="80" dirty="0">
                <a:solidFill>
                  <a:srgbClr val="000000"/>
                </a:solidFill>
                <a:latin typeface="Tahoma"/>
                <a:cs typeface="Tahoma"/>
              </a:rPr>
              <a:t>POD</a:t>
            </a:r>
            <a:r>
              <a:rPr sz="1650" u="none" spc="390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1650" u="none" spc="-10" dirty="0">
                <a:solidFill>
                  <a:srgbClr val="996E3A"/>
                </a:solidFill>
                <a:latin typeface="Tahoma"/>
                <a:cs typeface="Tahoma"/>
              </a:rPr>
              <a:t>&lt; </a:t>
            </a:r>
            <a:r>
              <a:rPr sz="1650" u="none" spc="-10" dirty="0">
                <a:solidFill>
                  <a:srgbClr val="000000"/>
                </a:solidFill>
                <a:latin typeface="Tahoma"/>
                <a:cs typeface="Tahoma"/>
              </a:rPr>
              <a:t>podName </a:t>
            </a:r>
            <a:r>
              <a:rPr sz="1650" u="none" spc="-10" dirty="0">
                <a:solidFill>
                  <a:srgbClr val="996E3A"/>
                </a:solidFill>
                <a:latin typeface="Tahoma"/>
                <a:cs typeface="Tahoma"/>
              </a:rPr>
              <a:t>&gt;</a:t>
            </a:r>
            <a:r>
              <a:rPr sz="1650" u="none" spc="390" dirty="0">
                <a:solidFill>
                  <a:srgbClr val="996E3A"/>
                </a:solidFill>
                <a:latin typeface="Tahoma"/>
                <a:cs typeface="Tahoma"/>
              </a:rPr>
              <a:t> </a:t>
            </a:r>
            <a:r>
              <a:rPr sz="1650" u="none" spc="195" dirty="0">
                <a:solidFill>
                  <a:srgbClr val="ED9900"/>
                </a:solidFill>
                <a:latin typeface="Tahoma"/>
                <a:cs typeface="Tahoma"/>
              </a:rPr>
              <a:t>-- </a:t>
            </a:r>
            <a:r>
              <a:rPr sz="1650" u="none" spc="185" dirty="0">
                <a:solidFill>
                  <a:srgbClr val="ED9900"/>
                </a:solidFill>
                <a:latin typeface="Tahoma"/>
                <a:cs typeface="Tahoma"/>
              </a:rPr>
              <a:t>sortie </a:t>
            </a:r>
            <a:r>
              <a:rPr sz="1650" u="none" spc="185" dirty="0">
                <a:solidFill>
                  <a:srgbClr val="996E3A"/>
                </a:solidFill>
                <a:latin typeface="Tahoma"/>
                <a:cs typeface="Tahoma"/>
              </a:rPr>
              <a:t>= </a:t>
            </a:r>
            <a:r>
              <a:rPr sz="1650" u="none" spc="185" dirty="0">
                <a:solidFill>
                  <a:srgbClr val="000000"/>
                </a:solidFill>
                <a:latin typeface="Tahoma"/>
                <a:cs typeface="Tahoma"/>
              </a:rPr>
              <a:t>yaml </a:t>
            </a:r>
            <a:r>
              <a:rPr sz="1650" u="none" spc="185" dirty="0">
                <a:solidFill>
                  <a:srgbClr val="996E3A"/>
                </a:solidFill>
                <a:latin typeface="Tahoma"/>
                <a:cs typeface="Tahoma"/>
              </a:rPr>
              <a:t>| </a:t>
            </a:r>
            <a:r>
              <a:rPr sz="1650" u="none" spc="185" dirty="0">
                <a:solidFill>
                  <a:srgbClr val="000000"/>
                </a:solidFill>
                <a:latin typeface="Tahoma"/>
                <a:cs typeface="Tahoma"/>
              </a:rPr>
              <a:t>json</a:t>
            </a:r>
            <a:endParaRPr sz="1650" dirty="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09624" y="2105024"/>
            <a:ext cx="12211050" cy="9525"/>
          </a:xfrm>
          <a:custGeom>
            <a:avLst/>
            <a:gdLst/>
            <a:ahLst/>
            <a:cxnLst/>
            <a:rect l="l" t="t" r="r" b="b"/>
            <a:pathLst>
              <a:path w="12211050" h="9525">
                <a:moveTo>
                  <a:pt x="12211049" y="9524"/>
                </a:moveTo>
                <a:lnTo>
                  <a:pt x="0" y="9524"/>
                </a:lnTo>
                <a:lnTo>
                  <a:pt x="0" y="0"/>
                </a:lnTo>
                <a:lnTo>
                  <a:pt x="12211049" y="0"/>
                </a:lnTo>
                <a:lnTo>
                  <a:pt x="12211049" y="952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809624" y="2105024"/>
            <a:ext cx="12211050" cy="685800"/>
            <a:chOff x="809624" y="2105024"/>
            <a:chExt cx="12211050" cy="685800"/>
          </a:xfrm>
        </p:grpSpPr>
        <p:sp>
          <p:nvSpPr>
            <p:cNvPr id="4" name="object 4"/>
            <p:cNvSpPr/>
            <p:nvPr/>
          </p:nvSpPr>
          <p:spPr>
            <a:xfrm>
              <a:off x="809612" y="2105024"/>
              <a:ext cx="12211050" cy="685800"/>
            </a:xfrm>
            <a:custGeom>
              <a:avLst/>
              <a:gdLst/>
              <a:ahLst/>
              <a:cxnLst/>
              <a:rect l="l" t="t" r="r" b="b"/>
              <a:pathLst>
                <a:path w="12211050" h="685800">
                  <a:moveTo>
                    <a:pt x="12211050" y="0"/>
                  </a:moveTo>
                  <a:lnTo>
                    <a:pt x="12201525" y="0"/>
                  </a:lnTo>
                  <a:lnTo>
                    <a:pt x="12201525" y="676275"/>
                  </a:lnTo>
                  <a:lnTo>
                    <a:pt x="0" y="676275"/>
                  </a:lnTo>
                  <a:lnTo>
                    <a:pt x="0" y="685800"/>
                  </a:lnTo>
                  <a:lnTo>
                    <a:pt x="12201525" y="685800"/>
                  </a:lnTo>
                  <a:lnTo>
                    <a:pt x="12211050" y="685800"/>
                  </a:lnTo>
                  <a:lnTo>
                    <a:pt x="12211050" y="676275"/>
                  </a:lnTo>
                  <a:lnTo>
                    <a:pt x="12211050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09624" y="2105024"/>
              <a:ext cx="9525" cy="685800"/>
            </a:xfrm>
            <a:custGeom>
              <a:avLst/>
              <a:gdLst/>
              <a:ahLst/>
              <a:cxnLst/>
              <a:rect l="l" t="t" r="r" b="b"/>
              <a:pathLst>
                <a:path w="9525" h="685800">
                  <a:moveTo>
                    <a:pt x="0" y="685799"/>
                  </a:moveTo>
                  <a:lnTo>
                    <a:pt x="0" y="0"/>
                  </a:lnTo>
                  <a:lnTo>
                    <a:pt x="9524" y="9524"/>
                  </a:lnTo>
                  <a:lnTo>
                    <a:pt x="9524" y="676274"/>
                  </a:lnTo>
                  <a:lnTo>
                    <a:pt x="0" y="685799"/>
                  </a:lnTo>
                  <a:close/>
                </a:path>
              </a:pathLst>
            </a:custGeom>
            <a:solidFill>
              <a:srgbClr val="ED21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/>
          <p:nvPr/>
        </p:nvSpPr>
        <p:spPr>
          <a:xfrm>
            <a:off x="809624" y="2933699"/>
            <a:ext cx="12211050" cy="9525"/>
          </a:xfrm>
          <a:custGeom>
            <a:avLst/>
            <a:gdLst/>
            <a:ahLst/>
            <a:cxnLst/>
            <a:rect l="l" t="t" r="r" b="b"/>
            <a:pathLst>
              <a:path w="12211050" h="9525">
                <a:moveTo>
                  <a:pt x="12211049" y="9524"/>
                </a:moveTo>
                <a:lnTo>
                  <a:pt x="0" y="9524"/>
                </a:lnTo>
                <a:lnTo>
                  <a:pt x="0" y="0"/>
                </a:lnTo>
                <a:lnTo>
                  <a:pt x="12211049" y="0"/>
                </a:lnTo>
                <a:lnTo>
                  <a:pt x="12211049" y="952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" name="object 7"/>
          <p:cNvGrpSpPr/>
          <p:nvPr/>
        </p:nvGrpSpPr>
        <p:grpSpPr>
          <a:xfrm>
            <a:off x="809624" y="2933699"/>
            <a:ext cx="12211050" cy="685800"/>
            <a:chOff x="809624" y="2933699"/>
            <a:chExt cx="12211050" cy="685800"/>
          </a:xfrm>
        </p:grpSpPr>
        <p:sp>
          <p:nvSpPr>
            <p:cNvPr id="8" name="object 8"/>
            <p:cNvSpPr/>
            <p:nvPr/>
          </p:nvSpPr>
          <p:spPr>
            <a:xfrm>
              <a:off x="809612" y="2933699"/>
              <a:ext cx="12211050" cy="685800"/>
            </a:xfrm>
            <a:custGeom>
              <a:avLst/>
              <a:gdLst/>
              <a:ahLst/>
              <a:cxnLst/>
              <a:rect l="l" t="t" r="r" b="b"/>
              <a:pathLst>
                <a:path w="12211050" h="685800">
                  <a:moveTo>
                    <a:pt x="12211050" y="0"/>
                  </a:moveTo>
                  <a:lnTo>
                    <a:pt x="12201525" y="0"/>
                  </a:lnTo>
                  <a:lnTo>
                    <a:pt x="12201525" y="676275"/>
                  </a:lnTo>
                  <a:lnTo>
                    <a:pt x="0" y="676275"/>
                  </a:lnTo>
                  <a:lnTo>
                    <a:pt x="0" y="685800"/>
                  </a:lnTo>
                  <a:lnTo>
                    <a:pt x="12201525" y="685800"/>
                  </a:lnTo>
                  <a:lnTo>
                    <a:pt x="12211050" y="685800"/>
                  </a:lnTo>
                  <a:lnTo>
                    <a:pt x="12211050" y="676275"/>
                  </a:lnTo>
                  <a:lnTo>
                    <a:pt x="12211050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809624" y="2933699"/>
              <a:ext cx="9525" cy="685800"/>
            </a:xfrm>
            <a:custGeom>
              <a:avLst/>
              <a:gdLst/>
              <a:ahLst/>
              <a:cxnLst/>
              <a:rect l="l" t="t" r="r" b="b"/>
              <a:pathLst>
                <a:path w="9525" h="685800">
                  <a:moveTo>
                    <a:pt x="0" y="685799"/>
                  </a:moveTo>
                  <a:lnTo>
                    <a:pt x="0" y="0"/>
                  </a:lnTo>
                  <a:lnTo>
                    <a:pt x="9524" y="9524"/>
                  </a:lnTo>
                  <a:lnTo>
                    <a:pt x="9524" y="676274"/>
                  </a:lnTo>
                  <a:lnTo>
                    <a:pt x="0" y="685799"/>
                  </a:lnTo>
                  <a:close/>
                </a:path>
              </a:pathLst>
            </a:custGeom>
            <a:solidFill>
              <a:srgbClr val="ED21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81465" y="3061068"/>
              <a:ext cx="103240" cy="198704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05" dirty="0"/>
              <a:t>AJOUTER</a:t>
            </a:r>
            <a:r>
              <a:rPr spc="-25" dirty="0"/>
              <a:t> </a:t>
            </a:r>
            <a:r>
              <a:rPr spc="70" dirty="0"/>
              <a:t>UN</a:t>
            </a:r>
            <a:r>
              <a:rPr spc="-20" dirty="0"/>
              <a:t> </a:t>
            </a:r>
            <a:r>
              <a:rPr spc="-10" dirty="0"/>
              <a:t>ANNOTATION</a:t>
            </a:r>
          </a:p>
        </p:txBody>
      </p:sp>
      <p:pic>
        <p:nvPicPr>
          <p:cNvPr id="12" name="object 1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33449" y="1647824"/>
            <a:ext cx="95250" cy="95249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1465" y="2232393"/>
            <a:ext cx="103240" cy="198704"/>
          </a:xfrm>
          <a:prstGeom prst="rect">
            <a:avLst/>
          </a:prstGeom>
        </p:spPr>
      </p:pic>
      <p:sp>
        <p:nvSpPr>
          <p:cNvPr id="14" name="object 14"/>
          <p:cNvSpPr txBox="1">
            <a:spLocks noGrp="1"/>
          </p:cNvSpPr>
          <p:nvPr>
            <p:ph type="body" idx="1"/>
          </p:nvPr>
        </p:nvSpPr>
        <p:spPr>
          <a:xfrm>
            <a:off x="819149" y="1326514"/>
            <a:ext cx="12192000" cy="2480855"/>
          </a:xfrm>
          <a:prstGeom prst="rect">
            <a:avLst/>
          </a:prstGeom>
        </p:spPr>
        <p:txBody>
          <a:bodyPr vert="horz" wrap="square" lIns="0" tIns="191182" rIns="0" bIns="0" rtlCol="0">
            <a:spAutoFit/>
          </a:bodyPr>
          <a:lstStyle/>
          <a:p>
            <a:pPr marL="371475">
              <a:lnSpc>
                <a:spcPct val="100000"/>
              </a:lnSpc>
              <a:spcBef>
                <a:spcPts val="115"/>
              </a:spcBef>
              <a:tabLst>
                <a:tab pos="3511550" algn="l"/>
              </a:tabLst>
            </a:pPr>
            <a:r>
              <a:rPr u="none" dirty="0">
                <a:solidFill>
                  <a:srgbClr val="333333"/>
                </a:solidFill>
              </a:rPr>
              <a:t>Le</a:t>
            </a:r>
            <a:r>
              <a:rPr u="none" spc="-50" dirty="0">
                <a:solidFill>
                  <a:srgbClr val="333333"/>
                </a:solidFill>
              </a:rPr>
              <a:t> </a:t>
            </a:r>
            <a:r>
              <a:rPr u="none" spc="114" dirty="0">
                <a:solidFill>
                  <a:srgbClr val="333333"/>
                </a:solidFill>
              </a:rPr>
              <a:t>commande</a:t>
            </a:r>
            <a:r>
              <a:rPr u="none" spc="-50" dirty="0">
                <a:solidFill>
                  <a:srgbClr val="333333"/>
                </a:solidFill>
              </a:rPr>
              <a:t> </a:t>
            </a:r>
            <a:r>
              <a:rPr u="none" spc="300" dirty="0">
                <a:latin typeface="Tahoma"/>
                <a:cs typeface="Tahoma"/>
              </a:rPr>
              <a:t>kubectl</a:t>
            </a:r>
            <a:r>
              <a:rPr u="none" dirty="0">
                <a:latin typeface="Tahoma"/>
                <a:cs typeface="Tahoma"/>
              </a:rPr>
              <a:t> </a:t>
            </a:r>
            <a:r>
              <a:rPr u="none" spc="235" dirty="0">
                <a:latin typeface="Tahoma"/>
                <a:cs typeface="Tahoma"/>
              </a:rPr>
              <a:t>annoter</a:t>
            </a:r>
            <a:r>
              <a:rPr u="none" spc="-60" dirty="0">
                <a:latin typeface="Tahoma"/>
                <a:cs typeface="Tahoma"/>
              </a:rPr>
              <a:t> </a:t>
            </a:r>
            <a:r>
              <a:rPr u="none" spc="90" dirty="0">
                <a:solidFill>
                  <a:srgbClr val="333333"/>
                </a:solidFill>
              </a:rPr>
              <a:t>ajouter</a:t>
            </a:r>
            <a:r>
              <a:rPr u="none" spc="-35" dirty="0">
                <a:solidFill>
                  <a:srgbClr val="333333"/>
                </a:solidFill>
              </a:rPr>
              <a:t> </a:t>
            </a:r>
            <a:r>
              <a:rPr sz="2150" i="1" u="none" dirty="0">
                <a:latin typeface="Trebuchet MS"/>
                <a:cs typeface="Trebuchet MS"/>
              </a:rPr>
              <a:t>annotations</a:t>
            </a:r>
            <a:r>
              <a:rPr sz="2150" i="1" u="none" spc="-50" dirty="0">
                <a:latin typeface="Trebuchet MS"/>
                <a:cs typeface="Trebuchet MS"/>
              </a:rPr>
              <a:t> </a:t>
            </a:r>
            <a:r>
              <a:rPr u="none" dirty="0">
                <a:solidFill>
                  <a:srgbClr val="333333"/>
                </a:solidFill>
              </a:rPr>
              <a:t>à</a:t>
            </a:r>
            <a:r>
              <a:rPr u="none" spc="-35" dirty="0">
                <a:solidFill>
                  <a:srgbClr val="333333"/>
                </a:solidFill>
              </a:rPr>
              <a:t> </a:t>
            </a:r>
            <a:r>
              <a:rPr u="none" spc="65" dirty="0">
                <a:solidFill>
                  <a:srgbClr val="333333"/>
                </a:solidFill>
              </a:rPr>
              <a:t>un</a:t>
            </a:r>
            <a:r>
              <a:rPr u="none" spc="-35" dirty="0">
                <a:solidFill>
                  <a:srgbClr val="333333"/>
                </a:solidFill>
              </a:rPr>
              <a:t> </a:t>
            </a:r>
            <a:r>
              <a:rPr u="none" spc="50" dirty="0">
                <a:solidFill>
                  <a:srgbClr val="333333"/>
                </a:solidFill>
              </a:rPr>
              <a:t>ressource</a:t>
            </a:r>
            <a:endParaRPr sz="2150" dirty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25"/>
              </a:spcBef>
            </a:pPr>
            <a:endParaRPr sz="2150" dirty="0">
              <a:latin typeface="Trebuchet MS"/>
              <a:cs typeface="Trebuchet MS"/>
            </a:endParaRPr>
          </a:p>
          <a:p>
            <a:pPr marL="142875" marR="2831465" indent="252095">
              <a:lnSpc>
                <a:spcPts val="1880"/>
              </a:lnSpc>
            </a:pPr>
            <a:r>
              <a:rPr sz="1650" u="none" spc="245" dirty="0">
                <a:solidFill>
                  <a:srgbClr val="000000"/>
                </a:solidFill>
                <a:latin typeface="Tahoma"/>
                <a:cs typeface="Tahoma"/>
              </a:rPr>
              <a:t>kubectl</a:t>
            </a:r>
            <a:r>
              <a:rPr sz="1650" u="none" spc="-10" dirty="0">
                <a:solidFill>
                  <a:srgbClr val="000000"/>
                </a:solidFill>
                <a:latin typeface="Tahoma"/>
                <a:cs typeface="Tahoma"/>
              </a:rPr>
              <a:t>  </a:t>
            </a:r>
            <a:r>
              <a:rPr sz="1650" u="none" spc="185" dirty="0" err="1">
                <a:solidFill>
                  <a:srgbClr val="000000"/>
                </a:solidFill>
                <a:latin typeface="Tahoma"/>
                <a:cs typeface="Tahoma"/>
              </a:rPr>
              <a:t>annoter</a:t>
            </a:r>
            <a:r>
              <a:rPr sz="1650" u="none" spc="-5" dirty="0">
                <a:solidFill>
                  <a:srgbClr val="000000"/>
                </a:solidFill>
                <a:latin typeface="Tahoma"/>
                <a:cs typeface="Tahoma"/>
              </a:rPr>
              <a:t>  </a:t>
            </a:r>
            <a:r>
              <a:rPr lang="fr-FR" sz="1650" u="none" spc="80" dirty="0">
                <a:solidFill>
                  <a:srgbClr val="000000"/>
                </a:solidFill>
                <a:latin typeface="Tahoma"/>
                <a:cs typeface="Tahoma"/>
              </a:rPr>
              <a:t>POD</a:t>
            </a:r>
            <a:r>
              <a:rPr sz="1650" u="none" spc="-5" dirty="0">
                <a:solidFill>
                  <a:srgbClr val="000000"/>
                </a:solidFill>
                <a:latin typeface="Tahoma"/>
                <a:cs typeface="Tahoma"/>
              </a:rPr>
              <a:t>  </a:t>
            </a:r>
            <a:r>
              <a:rPr sz="1650" u="none" spc="325" dirty="0">
                <a:solidFill>
                  <a:srgbClr val="000000"/>
                </a:solidFill>
                <a:latin typeface="Tahoma"/>
                <a:cs typeface="Tahoma"/>
              </a:rPr>
              <a:t>dormeur </a:t>
            </a:r>
            <a:r>
              <a:rPr sz="1650" u="none" spc="270" dirty="0">
                <a:solidFill>
                  <a:srgbClr val="000000"/>
                </a:solidFill>
                <a:latin typeface="Tahoma"/>
                <a:cs typeface="Tahoma"/>
              </a:rPr>
              <a:t>léger</a:t>
            </a:r>
            <a:r>
              <a:rPr sz="1650" u="none" spc="-5" dirty="0">
                <a:solidFill>
                  <a:srgbClr val="000000"/>
                </a:solidFill>
                <a:latin typeface="Tahoma"/>
                <a:cs typeface="Tahoma"/>
              </a:rPr>
              <a:t>  </a:t>
            </a:r>
            <a:r>
              <a:rPr sz="1650" u="none" spc="204" dirty="0">
                <a:solidFill>
                  <a:srgbClr val="000000"/>
                </a:solidFill>
                <a:latin typeface="Tahoma"/>
                <a:cs typeface="Tahoma"/>
              </a:rPr>
              <a:t>k8s.bitbox.com/created-by=cfurmaniak </a:t>
            </a:r>
            <a:r>
              <a:rPr sz="1650" u="none" spc="150" dirty="0">
                <a:solidFill>
                  <a:srgbClr val="000000"/>
                </a:solidFill>
                <a:latin typeface="Tahoma"/>
                <a:cs typeface="Tahoma"/>
              </a:rPr>
              <a:t>pod</a:t>
            </a:r>
            <a:r>
              <a:rPr lang="fr" sz="1650" u="none" spc="204" dirty="0" err="1">
                <a:solidFill>
                  <a:srgbClr val="000000"/>
                </a:solidFill>
                <a:latin typeface="Tahoma"/>
                <a:cs typeface="Tahoma"/>
              </a:rPr>
              <a:t>​</a:t>
            </a:r>
            <a:r>
              <a:rPr sz="1650" u="none" spc="204" dirty="0">
                <a:solidFill>
                  <a:srgbClr val="000000"/>
                </a:solidFill>
                <a:latin typeface="Tahoma"/>
                <a:cs typeface="Tahoma"/>
              </a:rPr>
              <a:t>​</a:t>
            </a:r>
            <a:r>
              <a:rPr sz="1650" u="none" spc="150" dirty="0">
                <a:solidFill>
                  <a:srgbClr val="996E3A"/>
                </a:solidFill>
                <a:latin typeface="Tahoma"/>
                <a:cs typeface="Tahoma"/>
              </a:rPr>
              <a:t>​</a:t>
            </a:r>
            <a:r>
              <a:rPr sz="1650" u="none" spc="150" dirty="0">
                <a:solidFill>
                  <a:srgbClr val="000000"/>
                </a:solidFill>
                <a:latin typeface="Tahoma"/>
                <a:cs typeface="Tahoma"/>
              </a:rPr>
              <a:t>​</a:t>
            </a:r>
            <a:r>
              <a:rPr sz="1650" u="none" spc="80" dirty="0">
                <a:solidFill>
                  <a:srgbClr val="000000"/>
                </a:solidFill>
                <a:latin typeface="Tahoma"/>
                <a:cs typeface="Tahoma"/>
              </a:rPr>
              <a:t>​</a:t>
            </a:r>
            <a:r>
              <a:rPr sz="1650" u="none" spc="480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1650" u="none" spc="280" dirty="0">
                <a:solidFill>
                  <a:srgbClr val="000000"/>
                </a:solidFill>
                <a:latin typeface="Tahoma"/>
                <a:cs typeface="Tahoma"/>
              </a:rPr>
              <a:t>" </a:t>
            </a:r>
            <a:r>
              <a:rPr sz="1650" u="none" spc="330" dirty="0">
                <a:solidFill>
                  <a:srgbClr val="000000"/>
                </a:solidFill>
                <a:latin typeface="Tahoma"/>
                <a:cs typeface="Tahoma"/>
              </a:rPr>
              <a:t>sommeil léger"</a:t>
            </a:r>
            <a:r>
              <a:rPr sz="1650" u="none" spc="484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1650" u="none" spc="160" dirty="0">
                <a:solidFill>
                  <a:srgbClr val="000000"/>
                </a:solidFill>
                <a:latin typeface="Tahoma"/>
                <a:cs typeface="Tahoma"/>
              </a:rPr>
              <a:t>annoté</a:t>
            </a:r>
            <a:endParaRPr sz="1650" dirty="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775"/>
              </a:spcBef>
            </a:pPr>
            <a:endParaRPr sz="1650" dirty="0">
              <a:latin typeface="Tahoma"/>
              <a:cs typeface="Tahoma"/>
            </a:endParaRPr>
          </a:p>
          <a:p>
            <a:pPr marL="142875" marR="5102225" indent="252095">
              <a:lnSpc>
                <a:spcPts val="1880"/>
              </a:lnSpc>
              <a:tabLst>
                <a:tab pos="1908810" algn="l"/>
              </a:tabLst>
            </a:pPr>
            <a:r>
              <a:rPr sz="1650" u="none" spc="245" dirty="0">
                <a:solidFill>
                  <a:srgbClr val="000000"/>
                </a:solidFill>
                <a:latin typeface="Tahoma"/>
                <a:cs typeface="Tahoma"/>
              </a:rPr>
              <a:t>kubectl</a:t>
            </a:r>
            <a:r>
              <a:rPr sz="1650" u="none" spc="484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1650" u="none" spc="229" dirty="0" err="1">
                <a:solidFill>
                  <a:srgbClr val="000000"/>
                </a:solidFill>
                <a:latin typeface="Tahoma"/>
                <a:cs typeface="Tahoma"/>
              </a:rPr>
              <a:t>décrire</a:t>
            </a:r>
            <a:r>
              <a:rPr sz="1650" u="none" spc="484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lang="fr-FR" sz="1650" u="none" spc="80" dirty="0">
                <a:solidFill>
                  <a:srgbClr val="000000"/>
                </a:solidFill>
                <a:latin typeface="Tahoma"/>
                <a:cs typeface="Tahoma"/>
              </a:rPr>
              <a:t>POD</a:t>
            </a:r>
            <a:r>
              <a:rPr sz="1650" u="none" spc="490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1650" u="none" spc="325" dirty="0">
                <a:solidFill>
                  <a:srgbClr val="000000"/>
                </a:solidFill>
                <a:latin typeface="Tahoma"/>
                <a:cs typeface="Tahoma"/>
              </a:rPr>
              <a:t>dormeur </a:t>
            </a:r>
            <a:r>
              <a:rPr sz="1650" u="none" spc="270" dirty="0">
                <a:solidFill>
                  <a:srgbClr val="000000"/>
                </a:solidFill>
                <a:latin typeface="Tahoma"/>
                <a:cs typeface="Tahoma"/>
              </a:rPr>
              <a:t>léger</a:t>
            </a:r>
            <a:r>
              <a:rPr sz="1650" u="none" spc="484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1650" u="none" spc="360" dirty="0">
                <a:solidFill>
                  <a:srgbClr val="996E3A"/>
                </a:solidFill>
                <a:latin typeface="Tahoma"/>
                <a:cs typeface="Tahoma"/>
              </a:rPr>
              <a:t>|</a:t>
            </a:r>
            <a:r>
              <a:rPr sz="1650" u="none" spc="484" dirty="0">
                <a:solidFill>
                  <a:srgbClr val="996E3A"/>
                </a:solidFill>
                <a:latin typeface="Tahoma"/>
                <a:cs typeface="Tahoma"/>
              </a:rPr>
              <a:t> </a:t>
            </a:r>
            <a:r>
              <a:rPr sz="1650" u="none" spc="160" dirty="0">
                <a:solidFill>
                  <a:srgbClr val="DD4A67"/>
                </a:solidFill>
                <a:latin typeface="Tahoma"/>
                <a:cs typeface="Tahoma"/>
              </a:rPr>
              <a:t>grep</a:t>
            </a:r>
            <a:r>
              <a:rPr sz="1650" u="none" spc="490" dirty="0">
                <a:solidFill>
                  <a:srgbClr val="DD4A67"/>
                </a:solidFill>
                <a:latin typeface="Tahoma"/>
                <a:cs typeface="Tahoma"/>
              </a:rPr>
              <a:t> </a:t>
            </a:r>
            <a:r>
              <a:rPr sz="1650" u="none" spc="190" dirty="0">
                <a:solidFill>
                  <a:srgbClr val="000000"/>
                </a:solidFill>
                <a:latin typeface="Tahoma"/>
                <a:cs typeface="Tahoma"/>
              </a:rPr>
              <a:t>Annotations </a:t>
            </a:r>
            <a:r>
              <a:rPr sz="1650" u="none" spc="210" dirty="0">
                <a:solidFill>
                  <a:srgbClr val="000000"/>
                </a:solidFill>
                <a:latin typeface="Tahoma"/>
                <a:cs typeface="Tahoma"/>
              </a:rPr>
              <a:t>Annotations :</a:t>
            </a:r>
            <a:r>
              <a:rPr sz="1650" u="none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1650" u="none" spc="185" dirty="0">
                <a:solidFill>
                  <a:srgbClr val="000000"/>
                </a:solidFill>
                <a:latin typeface="Tahoma"/>
                <a:cs typeface="Tahoma"/>
              </a:rPr>
              <a:t>k8s.bitbox.com/created-by=cfurmaniak</a:t>
            </a:r>
            <a:r>
              <a:rPr lang="fr" sz="1650" u="none" spc="185" dirty="0" err="1">
                <a:solidFill>
                  <a:srgbClr val="000000"/>
                </a:solidFill>
                <a:latin typeface="Tahoma"/>
                <a:cs typeface="Tahoma"/>
              </a:rPr>
              <a:t>​</a:t>
            </a:r>
            <a:r>
              <a:rPr sz="1650" u="none" spc="185" dirty="0">
                <a:solidFill>
                  <a:srgbClr val="000000"/>
                </a:solidFill>
                <a:latin typeface="Tahoma"/>
                <a:cs typeface="Tahoma"/>
              </a:rPr>
              <a:t>​</a:t>
            </a:r>
            <a:r>
              <a:rPr sz="1650" u="none" spc="190" dirty="0">
                <a:solidFill>
                  <a:srgbClr val="000000"/>
                </a:solidFill>
                <a:latin typeface="Tahoma"/>
                <a:cs typeface="Tahoma"/>
              </a:rPr>
              <a:t>​</a:t>
            </a:r>
            <a:endParaRPr sz="1650" dirty="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96924" y="571563"/>
            <a:ext cx="11906250" cy="1006475"/>
          </a:xfrm>
          <a:prstGeom prst="rect">
            <a:avLst/>
          </a:prstGeom>
        </p:spPr>
        <p:txBody>
          <a:bodyPr vert="horz" wrap="square" lIns="0" tIns="98425" rIns="0" bIns="0" rtlCol="0">
            <a:spAutoFit/>
          </a:bodyPr>
          <a:lstStyle/>
          <a:p>
            <a:pPr marL="12700" marR="5080">
              <a:lnSpc>
                <a:spcPts val="3529"/>
              </a:lnSpc>
              <a:spcBef>
                <a:spcPts val="775"/>
              </a:spcBef>
            </a:pPr>
            <a:r>
              <a:rPr spc="-95" dirty="0"/>
              <a:t>EXEMPLES</a:t>
            </a:r>
            <a:r>
              <a:rPr spc="-150" dirty="0"/>
              <a:t> </a:t>
            </a:r>
            <a:r>
              <a:rPr dirty="0"/>
              <a:t>DE</a:t>
            </a:r>
            <a:r>
              <a:rPr spc="-130" dirty="0"/>
              <a:t> </a:t>
            </a:r>
            <a:r>
              <a:rPr spc="-10" dirty="0"/>
              <a:t>INFORMATION</a:t>
            </a:r>
            <a:r>
              <a:rPr spc="-114" dirty="0"/>
              <a:t> </a:t>
            </a:r>
            <a:r>
              <a:rPr dirty="0"/>
              <a:t>QUE</a:t>
            </a:r>
            <a:r>
              <a:rPr spc="-114" dirty="0"/>
              <a:t> </a:t>
            </a:r>
            <a:r>
              <a:rPr dirty="0"/>
              <a:t>PEUT</a:t>
            </a:r>
            <a:r>
              <a:rPr spc="-120" dirty="0"/>
              <a:t> </a:t>
            </a:r>
            <a:r>
              <a:rPr spc="-170" dirty="0"/>
              <a:t>ÊTRE</a:t>
            </a:r>
            <a:r>
              <a:rPr spc="-70" dirty="0"/>
              <a:t> </a:t>
            </a:r>
            <a:r>
              <a:rPr spc="-80" dirty="0"/>
              <a:t>STOCKÉ</a:t>
            </a:r>
            <a:r>
              <a:rPr spc="-120" dirty="0"/>
              <a:t> </a:t>
            </a:r>
            <a:r>
              <a:rPr spc="-25" dirty="0"/>
              <a:t>DANS </a:t>
            </a:r>
            <a:r>
              <a:rPr spc="-10" dirty="0"/>
              <a:t>LES ANNOTATIONS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2095499"/>
            <a:ext cx="95250" cy="9524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09687" y="2833687"/>
            <a:ext cx="104775" cy="10477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3343274"/>
            <a:ext cx="95250" cy="9524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09687" y="3814762"/>
            <a:ext cx="104775" cy="104774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177924" y="1958975"/>
            <a:ext cx="11220450" cy="3526790"/>
          </a:xfrm>
          <a:prstGeom prst="rect">
            <a:avLst/>
          </a:prstGeom>
        </p:spPr>
        <p:txBody>
          <a:bodyPr vert="horz" wrap="square" lIns="0" tIns="66040" rIns="0" bIns="0" rtlCol="0">
            <a:spAutoFit/>
          </a:bodyPr>
          <a:lstStyle/>
          <a:p>
            <a:pPr marL="12700" marR="137160">
              <a:lnSpc>
                <a:spcPts val="2100"/>
              </a:lnSpc>
              <a:spcBef>
                <a:spcPts val="520"/>
              </a:spcBef>
            </a:pP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Construire</a:t>
            </a:r>
            <a:r>
              <a:rPr sz="2100" spc="-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05" dirty="0">
                <a:solidFill>
                  <a:srgbClr val="333333"/>
                </a:solidFill>
                <a:latin typeface="Trebuchet MS"/>
                <a:cs typeface="Trebuchet MS"/>
              </a:rPr>
              <a:t>nombre</a:t>
            </a:r>
            <a:r>
              <a:rPr sz="2100" spc="-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dans</a:t>
            </a:r>
            <a:r>
              <a:rPr sz="2100" spc="-2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CI/CD</a:t>
            </a:r>
            <a:r>
              <a:rPr sz="2100" spc="-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30" dirty="0">
                <a:solidFill>
                  <a:srgbClr val="333333"/>
                </a:solidFill>
                <a:latin typeface="Trebuchet MS"/>
                <a:cs typeface="Trebuchet MS"/>
              </a:rPr>
              <a:t>outil,</a:t>
            </a:r>
            <a:r>
              <a:rPr sz="2100" spc="-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libérer</a:t>
            </a:r>
            <a:r>
              <a:rPr sz="2100" spc="-2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date</a:t>
            </a:r>
            <a:r>
              <a:rPr sz="2100" spc="-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00" dirty="0">
                <a:solidFill>
                  <a:srgbClr val="333333"/>
                </a:solidFill>
                <a:latin typeface="Trebuchet MS"/>
                <a:cs typeface="Trebuchet MS"/>
              </a:rPr>
              <a:t>et</a:t>
            </a:r>
            <a:r>
              <a:rPr sz="2100" spc="-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Identifiants,</a:t>
            </a:r>
            <a:r>
              <a:rPr sz="2100" spc="-2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14" dirty="0">
                <a:solidFill>
                  <a:srgbClr val="333333"/>
                </a:solidFill>
                <a:latin typeface="Trebuchet MS"/>
                <a:cs typeface="Trebuchet MS"/>
              </a:rPr>
              <a:t>hacher</a:t>
            </a:r>
            <a:r>
              <a:rPr sz="2100" spc="-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de</a:t>
            </a:r>
            <a:r>
              <a:rPr sz="2100" spc="-2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75" dirty="0">
                <a:solidFill>
                  <a:srgbClr val="333333"/>
                </a:solidFill>
                <a:latin typeface="Trebuchet MS"/>
                <a:cs typeface="Trebuchet MS"/>
              </a:rPr>
              <a:t>images</a:t>
            </a:r>
            <a:r>
              <a:rPr sz="2100" spc="-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utilisé,</a:t>
            </a:r>
            <a:r>
              <a:rPr sz="2100" spc="-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90" dirty="0">
                <a:solidFill>
                  <a:srgbClr val="333333"/>
                </a:solidFill>
                <a:latin typeface="Trebuchet MS"/>
                <a:cs typeface="Trebuchet MS"/>
              </a:rPr>
              <a:t>adresse</a:t>
            </a:r>
            <a:r>
              <a:rPr sz="2100" spc="-2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de</a:t>
            </a:r>
            <a:r>
              <a:rPr sz="2100" spc="-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registres privés</a:t>
            </a:r>
            <a:endParaRPr sz="2100">
              <a:latin typeface="Trebuchet MS"/>
              <a:cs typeface="Trebuchet MS"/>
            </a:endParaRPr>
          </a:p>
          <a:p>
            <a:pPr marL="393065">
              <a:lnSpc>
                <a:spcPct val="100000"/>
              </a:lnSpc>
              <a:spcBef>
                <a:spcPts val="1230"/>
              </a:spcBef>
              <a:tabLst>
                <a:tab pos="2432685" algn="l"/>
              </a:tabLst>
            </a:pPr>
            <a:r>
              <a:rPr sz="2100" spc="-25" dirty="0">
                <a:solidFill>
                  <a:srgbClr val="333333"/>
                </a:solidFill>
                <a:latin typeface="Trebuchet MS"/>
                <a:cs typeface="Trebuchet MS"/>
              </a:rPr>
              <a:t>par exemple :</a:t>
            </a:r>
            <a:r>
              <a:rPr sz="2100" spc="-125" dirty="0">
                <a:solidFill>
                  <a:srgbClr val="333333"/>
                </a:solidFill>
                <a:latin typeface="Trebuchet MS"/>
                <a:cs typeface="Trebuchet MS"/>
              </a:rPr>
              <a:t> URL </a:t>
            </a:r>
            <a:r>
              <a:rPr sz="2100" spc="415" dirty="0">
                <a:solidFill>
                  <a:srgbClr val="ED2137"/>
                </a:solidFill>
                <a:latin typeface="Tahoma"/>
                <a:cs typeface="Tahoma"/>
              </a:rPr>
              <a:t>de construction</a:t>
            </a:r>
            <a:r>
              <a:rPr sz="2100" spc="325" dirty="0">
                <a:solidFill>
                  <a:srgbClr val="ED2137"/>
                </a:solidFill>
                <a:latin typeface="Tahoma"/>
                <a:cs typeface="Tahoma"/>
              </a:rPr>
              <a:t> :</a:t>
            </a:r>
            <a:r>
              <a:rPr sz="2100" dirty="0">
                <a:solidFill>
                  <a:srgbClr val="ED2137"/>
                </a:solidFill>
                <a:latin typeface="Tahoma"/>
                <a:cs typeface="Tahoma"/>
              </a:rPr>
              <a:t> </a:t>
            </a:r>
            <a:r>
              <a:rPr sz="2100" spc="290" dirty="0">
                <a:solidFill>
                  <a:srgbClr val="ED2137"/>
                </a:solidFill>
                <a:latin typeface="Tahoma"/>
                <a:cs typeface="Tahoma"/>
              </a:rPr>
              <a:t>https </a:t>
            </a:r>
            <a:endParaRPr sz="2100">
              <a:latin typeface="Tahoma"/>
              <a:cs typeface="Tahoma"/>
            </a:endParaRPr>
          </a:p>
          <a:p>
            <a:pPr marL="393065" marR="5268595" indent="-381000">
              <a:lnSpc>
                <a:spcPct val="148800"/>
              </a:lnSpc>
              <a:spcBef>
                <a:spcPts val="225"/>
              </a:spcBef>
              <a:tabLst>
                <a:tab pos="2753995" algn="l"/>
              </a:tabLst>
            </a:pP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Source,</a:t>
            </a:r>
            <a:r>
              <a:rPr sz="2100" spc="-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git</a:t>
            </a:r>
            <a:r>
              <a:rPr sz="2100" spc="-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bifurquer,</a:t>
            </a:r>
            <a:r>
              <a:rPr sz="2100" spc="-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0" dirty="0">
                <a:solidFill>
                  <a:srgbClr val="333333"/>
                </a:solidFill>
                <a:latin typeface="Trebuchet MS"/>
                <a:cs typeface="Trebuchet MS"/>
              </a:rPr>
              <a:t>Tirer|Fusionner</a:t>
            </a:r>
            <a:r>
              <a:rPr sz="2100" spc="-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0" dirty="0">
                <a:solidFill>
                  <a:srgbClr val="333333"/>
                </a:solidFill>
                <a:latin typeface="Trebuchet MS"/>
                <a:cs typeface="Trebuchet MS"/>
              </a:rPr>
              <a:t>Demande</a:t>
            </a:r>
            <a:r>
              <a:rPr sz="2100" spc="-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95" dirty="0">
                <a:solidFill>
                  <a:srgbClr val="333333"/>
                </a:solidFill>
                <a:latin typeface="Trebuchet MS"/>
                <a:cs typeface="Trebuchet MS"/>
              </a:rPr>
              <a:t>numéro </a:t>
            </a:r>
            <a:r>
              <a:rPr sz="2100" spc="-25" dirty="0">
                <a:solidFill>
                  <a:srgbClr val="333333"/>
                </a:solidFill>
                <a:latin typeface="Trebuchet MS"/>
                <a:cs typeface="Trebuchet MS"/>
              </a:rPr>
              <a:t>ex. :</a:t>
            </a:r>
            <a:r>
              <a:rPr sz="2100" spc="-130" dirty="0">
                <a:solidFill>
                  <a:srgbClr val="333333"/>
                </a:solidFill>
                <a:latin typeface="Trebuchet MS"/>
                <a:cs typeface="Trebuchet MS"/>
              </a:rPr>
              <a:t> branche </a:t>
            </a:r>
            <a:r>
              <a:rPr sz="2100" spc="220" dirty="0">
                <a:solidFill>
                  <a:srgbClr val="ED2137"/>
                </a:solidFill>
                <a:latin typeface="Tahoma"/>
                <a:cs typeface="Tahoma"/>
              </a:rPr>
              <a:t>scm</a:t>
            </a:r>
            <a:r>
              <a:rPr sz="2100" spc="190" dirty="0">
                <a:solidFill>
                  <a:srgbClr val="ED2137"/>
                </a:solidFill>
                <a:latin typeface="Tahoma"/>
                <a:cs typeface="Tahoma"/>
              </a:rPr>
              <a:t> :</a:t>
            </a:r>
            <a:r>
              <a:rPr sz="2100" dirty="0">
                <a:solidFill>
                  <a:srgbClr val="ED2137"/>
                </a:solidFill>
                <a:latin typeface="Tahoma"/>
                <a:cs typeface="Tahoma"/>
              </a:rPr>
              <a:t> </a:t>
            </a:r>
            <a:r>
              <a:rPr sz="2100" spc="190" dirty="0">
                <a:solidFill>
                  <a:srgbClr val="ED2137"/>
                </a:solidFill>
                <a:latin typeface="Tahoma"/>
                <a:cs typeface="Tahoma"/>
              </a:rPr>
              <a:t>maître</a:t>
            </a:r>
            <a:endParaRPr sz="21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455"/>
              </a:spcBef>
            </a:pP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Liste</a:t>
            </a:r>
            <a:r>
              <a:rPr sz="2100" spc="-6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de</a:t>
            </a:r>
            <a:r>
              <a:rPr sz="2100" spc="-5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0" dirty="0">
                <a:solidFill>
                  <a:srgbClr val="333333"/>
                </a:solidFill>
                <a:latin typeface="Trebuchet MS"/>
                <a:cs typeface="Trebuchet MS"/>
              </a:rPr>
              <a:t>dépendances</a:t>
            </a:r>
            <a:r>
              <a:rPr sz="2100" spc="-5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(services)</a:t>
            </a:r>
            <a:endParaRPr sz="21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230"/>
              </a:spcBef>
            </a:pPr>
            <a:r>
              <a:rPr sz="2100" spc="100" dirty="0">
                <a:solidFill>
                  <a:srgbClr val="333333"/>
                </a:solidFill>
                <a:latin typeface="Trebuchet MS"/>
                <a:cs typeface="Trebuchet MS"/>
              </a:rPr>
              <a:t>URL</a:t>
            </a:r>
            <a:r>
              <a:rPr sz="2100" spc="-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à</a:t>
            </a:r>
            <a:r>
              <a:rPr sz="2100" spc="-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outils</a:t>
            </a:r>
            <a:r>
              <a:rPr sz="2100" spc="-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pour</a:t>
            </a:r>
            <a:r>
              <a:rPr sz="2100" spc="-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centralisation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0" dirty="0">
                <a:solidFill>
                  <a:srgbClr val="333333"/>
                </a:solidFill>
                <a:latin typeface="Trebuchet MS"/>
                <a:cs typeface="Trebuchet MS"/>
              </a:rPr>
              <a:t>journaux</a:t>
            </a:r>
            <a:r>
              <a:rPr sz="2100" spc="-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00" dirty="0">
                <a:solidFill>
                  <a:srgbClr val="333333"/>
                </a:solidFill>
                <a:latin typeface="Trebuchet MS"/>
                <a:cs typeface="Trebuchet MS"/>
              </a:rPr>
              <a:t>et</a:t>
            </a:r>
            <a:r>
              <a:rPr sz="2100" spc="-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métrique,</a:t>
            </a:r>
            <a:r>
              <a:rPr sz="2100" spc="-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0" dirty="0">
                <a:solidFill>
                  <a:srgbClr val="333333"/>
                </a:solidFill>
                <a:latin typeface="Trebuchet MS"/>
                <a:cs typeface="Trebuchet MS"/>
              </a:rPr>
              <a:t>surveillance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85" dirty="0">
                <a:solidFill>
                  <a:srgbClr val="333333"/>
                </a:solidFill>
                <a:latin typeface="Trebuchet MS"/>
                <a:cs typeface="Trebuchet MS"/>
              </a:rPr>
              <a:t>ou</a:t>
            </a:r>
            <a:r>
              <a:rPr sz="2100" spc="-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audit</a:t>
            </a:r>
            <a:r>
              <a:rPr sz="2100" spc="-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outils</a:t>
            </a:r>
            <a:endParaRPr sz="21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230"/>
              </a:spcBef>
            </a:pPr>
            <a:r>
              <a:rPr sz="2100" spc="70" dirty="0">
                <a:solidFill>
                  <a:srgbClr val="333333"/>
                </a:solidFill>
                <a:latin typeface="Trebuchet MS"/>
                <a:cs typeface="Trebuchet MS"/>
              </a:rPr>
              <a:t>Équipes</a:t>
            </a:r>
            <a:r>
              <a:rPr sz="2100" spc="-2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5" dirty="0">
                <a:solidFill>
                  <a:srgbClr val="333333"/>
                </a:solidFill>
                <a:latin typeface="Trebuchet MS"/>
                <a:cs typeface="Trebuchet MS"/>
              </a:rPr>
              <a:t>responsable</a:t>
            </a:r>
            <a:r>
              <a:rPr sz="2100" spc="-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pour</a:t>
            </a:r>
            <a:r>
              <a:rPr sz="2100" spc="-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-2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application,</a:t>
            </a:r>
            <a:r>
              <a:rPr sz="2100" spc="-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contact</a:t>
            </a:r>
            <a:r>
              <a:rPr sz="2100" spc="-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90" dirty="0">
                <a:solidFill>
                  <a:srgbClr val="333333"/>
                </a:solidFill>
                <a:latin typeface="Trebuchet MS"/>
                <a:cs typeface="Trebuchet MS"/>
              </a:rPr>
              <a:t>adresses</a:t>
            </a:r>
            <a:r>
              <a:rPr sz="2100" spc="-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(téléphone, </a:t>
            </a:r>
            <a:r>
              <a:rPr sz="2100" spc="-20" dirty="0">
                <a:solidFill>
                  <a:srgbClr val="333333"/>
                </a:solidFill>
                <a:latin typeface="Trebuchet MS"/>
                <a:cs typeface="Trebuchet MS"/>
              </a:rPr>
              <a:t>courriel,</a:t>
            </a:r>
            <a:r>
              <a:rPr sz="2100" spc="-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mou</a:t>
            </a:r>
            <a:r>
              <a:rPr sz="2100" spc="-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canaux,</a:t>
            </a:r>
            <a:r>
              <a:rPr sz="2100" spc="-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120" dirty="0">
                <a:solidFill>
                  <a:srgbClr val="333333"/>
                </a:solidFill>
                <a:latin typeface="Trebuchet MS"/>
                <a:cs typeface="Trebuchet MS"/>
              </a:rPr>
              <a:t>...)</a:t>
            </a:r>
            <a:endParaRPr sz="2100">
              <a:latin typeface="Trebuchet MS"/>
              <a:cs typeface="Trebuchet MS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4324349"/>
            <a:ext cx="95250" cy="95249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4800599"/>
            <a:ext cx="95250" cy="95249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5276849"/>
            <a:ext cx="95250" cy="95249"/>
          </a:xfrm>
          <a:prstGeom prst="rect">
            <a:avLst/>
          </a:prstGeom>
        </p:spPr>
      </p:pic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0" dirty="0"/>
              <a:t>ESPACES DE NOMS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1647824"/>
            <a:ext cx="95250" cy="9524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2133599"/>
            <a:ext cx="95250" cy="9524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2609849"/>
            <a:ext cx="95250" cy="9524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3362324"/>
            <a:ext cx="95250" cy="9524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3838574"/>
            <a:ext cx="95250" cy="9524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4314824"/>
            <a:ext cx="95250" cy="95249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4800599"/>
            <a:ext cx="95250" cy="95249"/>
          </a:xfrm>
          <a:prstGeom prst="rect">
            <a:avLst/>
          </a:prstGeom>
        </p:spPr>
      </p:pic>
      <p:sp>
        <p:nvSpPr>
          <p:cNvPr id="10" name="object 10"/>
          <p:cNvSpPr/>
          <p:nvPr/>
        </p:nvSpPr>
        <p:spPr>
          <a:xfrm>
            <a:off x="5924549" y="4963476"/>
            <a:ext cx="635" cy="26670"/>
          </a:xfrm>
          <a:custGeom>
            <a:avLst/>
            <a:gdLst/>
            <a:ahLst/>
            <a:cxnLst/>
            <a:rect l="l" t="t" r="r" b="b"/>
            <a:pathLst>
              <a:path w="635" h="26670">
                <a:moveTo>
                  <a:pt x="324" y="26670"/>
                </a:moveTo>
                <a:lnTo>
                  <a:pt x="0" y="26670"/>
                </a:lnTo>
                <a:lnTo>
                  <a:pt x="0" y="0"/>
                </a:lnTo>
                <a:lnTo>
                  <a:pt x="324" y="0"/>
                </a:lnTo>
                <a:lnTo>
                  <a:pt x="324" y="26670"/>
                </a:lnTo>
                <a:close/>
              </a:path>
            </a:pathLst>
          </a:custGeom>
          <a:solidFill>
            <a:srgbClr val="ED21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177924" y="1345564"/>
            <a:ext cx="10772775" cy="36639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74675">
              <a:lnSpc>
                <a:spcPct val="151800"/>
              </a:lnSpc>
              <a:spcBef>
                <a:spcPts val="100"/>
              </a:spcBef>
            </a:pPr>
            <a:r>
              <a:rPr sz="2100" spc="60" dirty="0">
                <a:solidFill>
                  <a:srgbClr val="333333"/>
                </a:solidFill>
                <a:latin typeface="Trebuchet MS"/>
                <a:cs typeface="Trebuchet MS"/>
              </a:rPr>
              <a:t>Kubernetes</a:t>
            </a:r>
            <a:r>
              <a:rPr sz="2100" spc="-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85" dirty="0">
                <a:solidFill>
                  <a:srgbClr val="333333"/>
                </a:solidFill>
                <a:latin typeface="Trebuchet MS"/>
                <a:cs typeface="Trebuchet MS"/>
              </a:rPr>
              <a:t>supports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multiple</a:t>
            </a:r>
            <a:r>
              <a:rPr sz="2100" spc="-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virtuel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groupes</a:t>
            </a:r>
            <a:r>
              <a:rPr sz="2100" spc="-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70" dirty="0">
                <a:solidFill>
                  <a:srgbClr val="333333"/>
                </a:solidFill>
                <a:latin typeface="Trebuchet MS"/>
                <a:cs typeface="Trebuchet MS"/>
              </a:rPr>
              <a:t>hébergé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35" dirty="0">
                <a:solidFill>
                  <a:srgbClr val="333333"/>
                </a:solidFill>
                <a:latin typeface="Trebuchet MS"/>
                <a:cs typeface="Trebuchet MS"/>
              </a:rPr>
              <a:t>sur</a:t>
            </a:r>
            <a:r>
              <a:rPr sz="2100" spc="-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05" dirty="0">
                <a:solidFill>
                  <a:srgbClr val="333333"/>
                </a:solidFill>
                <a:latin typeface="Trebuchet MS"/>
                <a:cs typeface="Trebuchet MS"/>
              </a:rPr>
              <a:t>même</a:t>
            </a:r>
            <a:r>
              <a:rPr sz="2100" spc="-15" dirty="0">
                <a:solidFill>
                  <a:srgbClr val="333333"/>
                </a:solidFill>
                <a:latin typeface="Trebuchet MS"/>
                <a:cs typeface="Trebuchet MS"/>
              </a:rPr>
              <a:t> groupe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physique 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. </a:t>
            </a:r>
            <a:r>
              <a:rPr sz="2100" spc="55" dirty="0">
                <a:solidFill>
                  <a:srgbClr val="333333"/>
                </a:solidFill>
                <a:latin typeface="Trebuchet MS"/>
                <a:cs typeface="Trebuchet MS"/>
              </a:rPr>
              <a:t>Ces</a:t>
            </a:r>
            <a:r>
              <a:rPr sz="2100" spc="-2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virtuel</a:t>
            </a:r>
            <a:r>
              <a:rPr sz="2100" spc="-2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groupes</a:t>
            </a:r>
            <a:r>
              <a:rPr sz="2100" spc="-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sont</a:t>
            </a:r>
            <a:r>
              <a:rPr sz="2100" spc="-2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appelé</a:t>
            </a:r>
            <a:r>
              <a:rPr sz="2100" spc="-2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80" dirty="0">
                <a:solidFill>
                  <a:srgbClr val="ED2137"/>
                </a:solidFill>
                <a:latin typeface="Trebuchet MS"/>
                <a:cs typeface="Trebuchet MS"/>
              </a:rPr>
              <a:t>Espaces de noms</a:t>
            </a:r>
            <a:endParaRPr sz="2100">
              <a:latin typeface="Trebuchet MS"/>
              <a:cs typeface="Trebuchet MS"/>
            </a:endParaRPr>
          </a:p>
          <a:p>
            <a:pPr marL="12700" marR="5080">
              <a:lnSpc>
                <a:spcPts val="2100"/>
              </a:lnSpc>
              <a:spcBef>
                <a:spcPts val="1650"/>
              </a:spcBef>
            </a:pPr>
            <a:r>
              <a:rPr sz="2100" spc="90" dirty="0">
                <a:solidFill>
                  <a:srgbClr val="ED2137"/>
                </a:solidFill>
                <a:latin typeface="Trebuchet MS"/>
                <a:cs typeface="Trebuchet MS"/>
              </a:rPr>
              <a:t>Espaces de noms</a:t>
            </a:r>
            <a:r>
              <a:rPr sz="2100" spc="-60" dirty="0">
                <a:solidFill>
                  <a:srgbClr val="ED2137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permettre</a:t>
            </a:r>
            <a:r>
              <a:rPr sz="2100" spc="-5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objets</a:t>
            </a:r>
            <a:r>
              <a:rPr sz="2100" spc="-5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à</a:t>
            </a:r>
            <a:r>
              <a:rPr sz="2100" spc="-5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5" dirty="0">
                <a:solidFill>
                  <a:srgbClr val="333333"/>
                </a:solidFill>
                <a:latin typeface="Trebuchet MS"/>
                <a:cs typeface="Trebuchet MS"/>
              </a:rPr>
              <a:t>être</a:t>
            </a:r>
            <a:r>
              <a:rPr sz="2100" spc="-5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0" dirty="0">
                <a:solidFill>
                  <a:srgbClr val="333333"/>
                </a:solidFill>
                <a:latin typeface="Trebuchet MS"/>
                <a:cs typeface="Trebuchet MS"/>
              </a:rPr>
              <a:t>séparé</a:t>
            </a:r>
            <a:r>
              <a:rPr sz="2100" spc="-6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dans</a:t>
            </a:r>
            <a:r>
              <a:rPr sz="2100" spc="-5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disjoint</a:t>
            </a:r>
            <a:r>
              <a:rPr sz="2100" spc="-5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00" dirty="0">
                <a:solidFill>
                  <a:srgbClr val="333333"/>
                </a:solidFill>
                <a:latin typeface="Trebuchet MS"/>
                <a:cs typeface="Trebuchet MS"/>
              </a:rPr>
              <a:t>groupes</a:t>
            </a:r>
            <a:r>
              <a:rPr sz="2100" spc="-5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(lequel</a:t>
            </a:r>
            <a:r>
              <a:rPr sz="2100" spc="-5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-6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05" dirty="0">
                <a:solidFill>
                  <a:srgbClr val="333333"/>
                </a:solidFill>
                <a:latin typeface="Trebuchet MS"/>
                <a:cs typeface="Trebuchet MS"/>
              </a:rPr>
              <a:t>utiliser</a:t>
            </a:r>
            <a:r>
              <a:rPr sz="2100" spc="-5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de</a:t>
            </a:r>
            <a:r>
              <a:rPr sz="2100" spc="-5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les étiquettes </a:t>
            </a:r>
            <a:r>
              <a:rPr sz="2100" spc="50" dirty="0">
                <a:solidFill>
                  <a:srgbClr val="333333"/>
                </a:solidFill>
                <a:latin typeface="Trebuchet MS"/>
                <a:cs typeface="Trebuchet MS"/>
              </a:rPr>
              <a:t>ne peuvent pas</a:t>
            </a:r>
            <a:r>
              <a:rPr sz="2100" spc="-7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40" dirty="0">
                <a:solidFill>
                  <a:srgbClr val="333333"/>
                </a:solidFill>
                <a:latin typeface="Trebuchet MS"/>
                <a:cs typeface="Trebuchet MS"/>
              </a:rPr>
              <a:t>assurer)</a:t>
            </a:r>
            <a:endParaRPr sz="21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305"/>
              </a:spcBef>
            </a:pPr>
            <a:r>
              <a:rPr sz="2100" spc="90" dirty="0">
                <a:solidFill>
                  <a:srgbClr val="ED2137"/>
                </a:solidFill>
                <a:latin typeface="Trebuchet MS"/>
                <a:cs typeface="Trebuchet MS"/>
              </a:rPr>
              <a:t>Espaces de noms</a:t>
            </a:r>
            <a:r>
              <a:rPr sz="2100" spc="-60" dirty="0">
                <a:solidFill>
                  <a:srgbClr val="ED2137"/>
                </a:solidFill>
                <a:latin typeface="Trebuchet MS"/>
                <a:cs typeface="Trebuchet MS"/>
              </a:rPr>
              <a:t> </a:t>
            </a:r>
            <a:r>
              <a:rPr sz="2100" spc="50" dirty="0">
                <a:solidFill>
                  <a:srgbClr val="333333"/>
                </a:solidFill>
                <a:latin typeface="Trebuchet MS"/>
                <a:cs typeface="Trebuchet MS"/>
              </a:rPr>
              <a:t>fournir</a:t>
            </a:r>
            <a:r>
              <a:rPr sz="2100" spc="-6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70" dirty="0">
                <a:solidFill>
                  <a:srgbClr val="333333"/>
                </a:solidFill>
                <a:latin typeface="Trebuchet MS"/>
                <a:cs typeface="Trebuchet MS"/>
              </a:rPr>
              <a:t>portée</a:t>
            </a:r>
            <a:r>
              <a:rPr sz="2100" spc="-6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pour</a:t>
            </a:r>
            <a:r>
              <a:rPr sz="2100" spc="-6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20" dirty="0">
                <a:solidFill>
                  <a:srgbClr val="333333"/>
                </a:solidFill>
                <a:latin typeface="Trebuchet MS"/>
                <a:cs typeface="Trebuchet MS"/>
              </a:rPr>
              <a:t>objet</a:t>
            </a:r>
            <a:r>
              <a:rPr sz="2100" spc="-6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95" dirty="0">
                <a:solidFill>
                  <a:srgbClr val="333333"/>
                </a:solidFill>
                <a:latin typeface="Trebuchet MS"/>
                <a:cs typeface="Trebuchet MS"/>
              </a:rPr>
              <a:t>noms</a:t>
            </a:r>
            <a:endParaRPr sz="21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230"/>
              </a:spcBef>
            </a:pPr>
            <a:r>
              <a:rPr sz="2100" spc="60" dirty="0">
                <a:solidFill>
                  <a:srgbClr val="333333"/>
                </a:solidFill>
                <a:latin typeface="Trebuchet MS"/>
                <a:cs typeface="Trebuchet MS"/>
              </a:rPr>
              <a:t>Ressource</a:t>
            </a:r>
            <a:r>
              <a:rPr sz="2100" spc="-4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05" dirty="0">
                <a:solidFill>
                  <a:srgbClr val="333333"/>
                </a:solidFill>
                <a:latin typeface="Trebuchet MS"/>
                <a:cs typeface="Trebuchet MS"/>
              </a:rPr>
              <a:t>noms</a:t>
            </a:r>
            <a:r>
              <a:rPr sz="2100" spc="-4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sont</a:t>
            </a:r>
            <a:r>
              <a:rPr sz="2100" spc="-4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70" dirty="0">
                <a:solidFill>
                  <a:srgbClr val="333333"/>
                </a:solidFill>
                <a:latin typeface="Trebuchet MS"/>
                <a:cs typeface="Trebuchet MS"/>
              </a:rPr>
              <a:t>unique</a:t>
            </a:r>
            <a:r>
              <a:rPr sz="2100" spc="-4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dans</a:t>
            </a:r>
            <a:r>
              <a:rPr sz="2100" spc="-4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-4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05" dirty="0">
                <a:solidFill>
                  <a:srgbClr val="333333"/>
                </a:solidFill>
                <a:latin typeface="Trebuchet MS"/>
                <a:cs typeface="Trebuchet MS"/>
              </a:rPr>
              <a:t>même</a:t>
            </a:r>
            <a:r>
              <a:rPr sz="2100" spc="-4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80" dirty="0">
                <a:solidFill>
                  <a:srgbClr val="ED2137"/>
                </a:solidFill>
                <a:latin typeface="Trebuchet MS"/>
                <a:cs typeface="Trebuchet MS"/>
              </a:rPr>
              <a:t>Espace de noms</a:t>
            </a:r>
            <a:endParaRPr sz="2100">
              <a:latin typeface="Trebuchet MS"/>
              <a:cs typeface="Trebuchet MS"/>
            </a:endParaRPr>
          </a:p>
          <a:p>
            <a:pPr marL="12700" marR="2265680">
              <a:lnSpc>
                <a:spcPts val="3829"/>
              </a:lnSpc>
              <a:spcBef>
                <a:spcPts val="65"/>
              </a:spcBef>
            </a:pPr>
            <a:r>
              <a:rPr sz="2100" spc="60" dirty="0">
                <a:solidFill>
                  <a:srgbClr val="333333"/>
                </a:solidFill>
                <a:latin typeface="Trebuchet MS"/>
                <a:cs typeface="Trebuchet MS"/>
              </a:rPr>
              <a:t>Mais</a:t>
            </a:r>
            <a:r>
              <a:rPr sz="2100" spc="-7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objets</a:t>
            </a:r>
            <a:r>
              <a:rPr sz="2100" spc="-6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avec</a:t>
            </a:r>
            <a:r>
              <a:rPr sz="2100" spc="-6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-6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05" dirty="0">
                <a:solidFill>
                  <a:srgbClr val="333333"/>
                </a:solidFill>
                <a:latin typeface="Trebuchet MS"/>
                <a:cs typeface="Trebuchet MS"/>
              </a:rPr>
              <a:t>même</a:t>
            </a:r>
            <a:r>
              <a:rPr sz="2100" spc="-6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00" dirty="0">
                <a:solidFill>
                  <a:srgbClr val="333333"/>
                </a:solidFill>
                <a:latin typeface="Trebuchet MS"/>
                <a:cs typeface="Trebuchet MS"/>
              </a:rPr>
              <a:t>nom</a:t>
            </a:r>
            <a:r>
              <a:rPr sz="2100" spc="-7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0" dirty="0">
                <a:solidFill>
                  <a:srgbClr val="333333"/>
                </a:solidFill>
                <a:latin typeface="Trebuchet MS"/>
                <a:cs typeface="Trebuchet MS"/>
              </a:rPr>
              <a:t>peut</a:t>
            </a:r>
            <a:r>
              <a:rPr sz="2100" spc="-6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exister</a:t>
            </a:r>
            <a:r>
              <a:rPr sz="2100" spc="-6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dans</a:t>
            </a:r>
            <a:r>
              <a:rPr sz="2100" spc="-6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95" dirty="0">
                <a:solidFill>
                  <a:srgbClr val="333333"/>
                </a:solidFill>
                <a:latin typeface="Trebuchet MS"/>
                <a:cs typeface="Trebuchet MS"/>
              </a:rPr>
              <a:t>2</a:t>
            </a:r>
            <a:r>
              <a:rPr sz="2100" spc="-6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0" dirty="0">
                <a:solidFill>
                  <a:srgbClr val="333333"/>
                </a:solidFill>
                <a:latin typeface="Trebuchet MS"/>
                <a:cs typeface="Trebuchet MS"/>
              </a:rPr>
              <a:t>séparé</a:t>
            </a:r>
            <a:r>
              <a:rPr sz="2100" spc="-6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Cluster </a:t>
            </a:r>
            <a:r>
              <a:rPr sz="2100" spc="70" dirty="0">
                <a:solidFill>
                  <a:srgbClr val="ED2137"/>
                </a:solidFill>
                <a:latin typeface="Trebuchet MS"/>
                <a:cs typeface="Trebuchet MS"/>
              </a:rPr>
              <a:t>d'espaces de noms</a:t>
            </a:r>
            <a:r>
              <a:rPr sz="2100" spc="-6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95" dirty="0">
                <a:solidFill>
                  <a:srgbClr val="333333"/>
                </a:solidFill>
                <a:latin typeface="Trebuchet MS"/>
                <a:cs typeface="Trebuchet MS"/>
              </a:rPr>
              <a:t>administrateurs</a:t>
            </a:r>
            <a:r>
              <a:rPr sz="2100" spc="-6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0" dirty="0">
                <a:solidFill>
                  <a:srgbClr val="333333"/>
                </a:solidFill>
                <a:latin typeface="Trebuchet MS"/>
                <a:cs typeface="Trebuchet MS"/>
              </a:rPr>
              <a:t>peut</a:t>
            </a:r>
            <a:r>
              <a:rPr sz="2100" spc="-6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allouer</a:t>
            </a:r>
            <a:r>
              <a:rPr sz="2100" spc="-6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u="heavy" spc="60" dirty="0">
                <a:solidFill>
                  <a:srgbClr val="ED2137"/>
                </a:solidFill>
                <a:uFill>
                  <a:solidFill>
                    <a:srgbClr val="ED2137"/>
                  </a:solidFill>
                </a:uFill>
                <a:latin typeface="Trebuchet MS"/>
                <a:cs typeface="Trebuchet MS"/>
                <a:hlinkClick r:id="rId3"/>
              </a:rPr>
              <a:t>ressource</a:t>
            </a:r>
            <a:r>
              <a:rPr sz="2100" u="heavy" spc="-55" dirty="0">
                <a:solidFill>
                  <a:srgbClr val="ED2137"/>
                </a:solidFill>
                <a:uFill>
                  <a:solidFill>
                    <a:srgbClr val="ED2137"/>
                  </a:solidFill>
                </a:uFill>
                <a:latin typeface="Trebuchet MS"/>
                <a:cs typeface="Trebuchet MS"/>
                <a:hlinkClick r:id="rId3"/>
              </a:rPr>
              <a:t> </a:t>
            </a:r>
            <a:r>
              <a:rPr sz="2100" u="heavy" spc="55" dirty="0">
                <a:solidFill>
                  <a:srgbClr val="ED2137"/>
                </a:solidFill>
                <a:uFill>
                  <a:solidFill>
                    <a:srgbClr val="ED2137"/>
                  </a:solidFill>
                </a:uFill>
                <a:latin typeface="Trebuchet MS"/>
                <a:cs typeface="Trebuchet MS"/>
                <a:hlinkClick r:id="rId3"/>
              </a:rPr>
              <a:t>qu </a:t>
            </a:r>
            <a:r>
              <a:rPr sz="2100" spc="-1085" dirty="0">
                <a:solidFill>
                  <a:srgbClr val="ED2137"/>
                </a:solidFill>
                <a:latin typeface="Trebuchet MS"/>
                <a:cs typeface="Trebuchet MS"/>
                <a:hlinkClick r:id="rId3"/>
              </a:rPr>
              <a:t>u</a:t>
            </a:r>
            <a:r>
              <a:rPr sz="2100" u="heavy" spc="135" dirty="0">
                <a:solidFill>
                  <a:srgbClr val="333333"/>
                </a:solidFill>
                <a:uFill>
                  <a:solidFill>
                    <a:srgbClr val="ED2137"/>
                  </a:solidFill>
                </a:uFill>
                <a:latin typeface="Times New Roman"/>
                <a:cs typeface="Times New Roman"/>
                <a:hlinkClick r:id="rId3"/>
              </a:rPr>
              <a:t>  </a:t>
            </a:r>
            <a:r>
              <a:rPr sz="2100" spc="60" dirty="0">
                <a:solidFill>
                  <a:srgbClr val="ED2137"/>
                </a:solidFill>
                <a:latin typeface="Trebuchet MS"/>
                <a:cs typeface="Trebuchet MS"/>
                <a:hlinkClick r:id="rId3"/>
              </a:rPr>
              <a:t>otas</a:t>
            </a:r>
            <a:r>
              <a:rPr sz="2100" spc="-55" dirty="0">
                <a:solidFill>
                  <a:srgbClr val="ED2137"/>
                </a:solidFill>
                <a:latin typeface="Trebuchet MS"/>
                <a:cs typeface="Trebuchet MS"/>
              </a:rPr>
              <a:t> </a:t>
            </a:r>
            <a:r>
              <a:rPr sz="2100" spc="55" dirty="0">
                <a:solidFill>
                  <a:srgbClr val="333333"/>
                </a:solidFill>
                <a:latin typeface="Trebuchet MS"/>
                <a:cs typeface="Trebuchet MS"/>
              </a:rPr>
              <a:t>par</a:t>
            </a:r>
            <a:r>
              <a:rPr sz="2100" spc="-6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80" dirty="0">
                <a:solidFill>
                  <a:srgbClr val="ED2137"/>
                </a:solidFill>
                <a:latin typeface="Trebuchet MS"/>
                <a:cs typeface="Trebuchet MS"/>
              </a:rPr>
              <a:t>Espace de noms</a:t>
            </a:r>
            <a:endParaRPr sz="21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09624" y="2105024"/>
            <a:ext cx="12211050" cy="9525"/>
          </a:xfrm>
          <a:custGeom>
            <a:avLst/>
            <a:gdLst/>
            <a:ahLst/>
            <a:cxnLst/>
            <a:rect l="l" t="t" r="r" b="b"/>
            <a:pathLst>
              <a:path w="12211050" h="9525">
                <a:moveTo>
                  <a:pt x="12211049" y="9524"/>
                </a:moveTo>
                <a:lnTo>
                  <a:pt x="0" y="9524"/>
                </a:lnTo>
                <a:lnTo>
                  <a:pt x="0" y="0"/>
                </a:lnTo>
                <a:lnTo>
                  <a:pt x="12211049" y="0"/>
                </a:lnTo>
                <a:lnTo>
                  <a:pt x="12211049" y="952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809624" y="2105024"/>
            <a:ext cx="12211050" cy="1638300"/>
            <a:chOff x="809624" y="2105024"/>
            <a:chExt cx="12211050" cy="1638300"/>
          </a:xfrm>
        </p:grpSpPr>
        <p:sp>
          <p:nvSpPr>
            <p:cNvPr id="4" name="object 4"/>
            <p:cNvSpPr/>
            <p:nvPr/>
          </p:nvSpPr>
          <p:spPr>
            <a:xfrm>
              <a:off x="809612" y="2105024"/>
              <a:ext cx="12211050" cy="1638300"/>
            </a:xfrm>
            <a:custGeom>
              <a:avLst/>
              <a:gdLst/>
              <a:ahLst/>
              <a:cxnLst/>
              <a:rect l="l" t="t" r="r" b="b"/>
              <a:pathLst>
                <a:path w="12211050" h="1638300">
                  <a:moveTo>
                    <a:pt x="12211050" y="0"/>
                  </a:moveTo>
                  <a:lnTo>
                    <a:pt x="12201525" y="0"/>
                  </a:lnTo>
                  <a:lnTo>
                    <a:pt x="12201525" y="1628775"/>
                  </a:lnTo>
                  <a:lnTo>
                    <a:pt x="0" y="1628775"/>
                  </a:lnTo>
                  <a:lnTo>
                    <a:pt x="0" y="1638300"/>
                  </a:lnTo>
                  <a:lnTo>
                    <a:pt x="12201525" y="1638300"/>
                  </a:lnTo>
                  <a:lnTo>
                    <a:pt x="12211050" y="1638300"/>
                  </a:lnTo>
                  <a:lnTo>
                    <a:pt x="12211050" y="1628775"/>
                  </a:lnTo>
                  <a:lnTo>
                    <a:pt x="12211050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09624" y="2105024"/>
              <a:ext cx="9525" cy="1638300"/>
            </a:xfrm>
            <a:custGeom>
              <a:avLst/>
              <a:gdLst/>
              <a:ahLst/>
              <a:cxnLst/>
              <a:rect l="l" t="t" r="r" b="b"/>
              <a:pathLst>
                <a:path w="9525" h="1638300">
                  <a:moveTo>
                    <a:pt x="0" y="1638299"/>
                  </a:moveTo>
                  <a:lnTo>
                    <a:pt x="0" y="0"/>
                  </a:lnTo>
                  <a:lnTo>
                    <a:pt x="9524" y="9524"/>
                  </a:lnTo>
                  <a:lnTo>
                    <a:pt x="9524" y="1628774"/>
                  </a:lnTo>
                  <a:lnTo>
                    <a:pt x="0" y="1638299"/>
                  </a:lnTo>
                  <a:close/>
                </a:path>
              </a:pathLst>
            </a:custGeom>
            <a:solidFill>
              <a:srgbClr val="ED21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81465" y="2232393"/>
              <a:ext cx="103240" cy="198704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0" dirty="0"/>
              <a:t>LISTE</a:t>
            </a:r>
            <a:r>
              <a:rPr spc="-175" dirty="0"/>
              <a:t> </a:t>
            </a:r>
            <a:r>
              <a:rPr spc="-95" dirty="0"/>
              <a:t>ESPACES DE NOMS</a:t>
            </a: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33449" y="1647824"/>
            <a:ext cx="95250" cy="95249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1177924" y="1511300"/>
            <a:ext cx="10274300" cy="9436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360035" algn="l"/>
                <a:tab pos="6002655" algn="l"/>
                <a:tab pos="9218930" algn="l"/>
                <a:tab pos="9860915" algn="l"/>
              </a:tabLst>
            </a:pP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À</a:t>
            </a:r>
            <a:r>
              <a:rPr sz="2100" spc="-4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20" dirty="0">
                <a:solidFill>
                  <a:srgbClr val="333333"/>
                </a:solidFill>
                <a:latin typeface="Trebuchet MS"/>
                <a:cs typeface="Trebuchet MS"/>
              </a:rPr>
              <a:t>liste</a:t>
            </a:r>
            <a:r>
              <a:rPr sz="2100" spc="-4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existant</a:t>
            </a:r>
            <a:r>
              <a:rPr sz="2100" spc="-4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5" dirty="0">
                <a:solidFill>
                  <a:srgbClr val="333333"/>
                </a:solidFill>
                <a:latin typeface="Trebuchet MS"/>
                <a:cs typeface="Trebuchet MS"/>
              </a:rPr>
              <a:t>Espaces de noms,</a:t>
            </a:r>
            <a:r>
              <a:rPr sz="2100" spc="-4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05" dirty="0">
                <a:solidFill>
                  <a:srgbClr val="333333"/>
                </a:solidFill>
                <a:latin typeface="Trebuchet MS"/>
                <a:cs typeface="Trebuchet MS"/>
              </a:rPr>
              <a:t>utiliser</a:t>
            </a:r>
            <a:r>
              <a:rPr sz="2100" spc="-4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300" dirty="0">
                <a:solidFill>
                  <a:srgbClr val="ED2137"/>
                </a:solidFill>
                <a:latin typeface="Tahoma"/>
                <a:cs typeface="Tahoma"/>
              </a:rPr>
              <a:t>kubectl</a:t>
            </a:r>
            <a:r>
              <a:rPr sz="2100" dirty="0">
                <a:solidFill>
                  <a:srgbClr val="ED2137"/>
                </a:solidFill>
                <a:latin typeface="Tahoma"/>
                <a:cs typeface="Tahoma"/>
              </a:rPr>
              <a:t> </a:t>
            </a:r>
            <a:r>
              <a:rPr sz="2100" spc="250" dirty="0">
                <a:solidFill>
                  <a:srgbClr val="ED2137"/>
                </a:solidFill>
                <a:latin typeface="Tahoma"/>
                <a:cs typeface="Tahoma"/>
              </a:rPr>
              <a:t>obtenir</a:t>
            </a:r>
            <a:r>
              <a:rPr sz="2100" dirty="0">
                <a:solidFill>
                  <a:srgbClr val="ED2137"/>
                </a:solidFill>
                <a:latin typeface="Tahoma"/>
                <a:cs typeface="Tahoma"/>
              </a:rPr>
              <a:t> </a:t>
            </a:r>
            <a:r>
              <a:rPr sz="2100" spc="100" dirty="0">
                <a:solidFill>
                  <a:srgbClr val="ED2137"/>
                </a:solidFill>
                <a:latin typeface="Tahoma"/>
                <a:cs typeface="Tahoma"/>
              </a:rPr>
              <a:t>espace de noms</a:t>
            </a:r>
            <a:r>
              <a:rPr sz="2100" spc="-80" dirty="0">
                <a:solidFill>
                  <a:srgbClr val="ED2137"/>
                </a:solidFill>
                <a:latin typeface="Tahoma"/>
                <a:cs typeface="Tahoma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(ou</a:t>
            </a:r>
            <a:r>
              <a:rPr sz="2100" spc="-6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300" dirty="0">
                <a:solidFill>
                  <a:srgbClr val="ED2137"/>
                </a:solidFill>
                <a:latin typeface="Tahoma"/>
                <a:cs typeface="Tahoma"/>
              </a:rPr>
              <a:t>kubectl</a:t>
            </a:r>
            <a:r>
              <a:rPr sz="2100" dirty="0">
                <a:solidFill>
                  <a:srgbClr val="ED2137"/>
                </a:solidFill>
                <a:latin typeface="Tahoma"/>
                <a:cs typeface="Tahoma"/>
              </a:rPr>
              <a:t> </a:t>
            </a:r>
            <a:r>
              <a:rPr sz="2100" spc="250" dirty="0">
                <a:solidFill>
                  <a:srgbClr val="ED2137"/>
                </a:solidFill>
                <a:latin typeface="Tahoma"/>
                <a:cs typeface="Tahoma"/>
              </a:rPr>
              <a:t>obtenir</a:t>
            </a:r>
            <a:r>
              <a:rPr sz="2100" dirty="0">
                <a:solidFill>
                  <a:srgbClr val="ED2137"/>
                </a:solidFill>
                <a:latin typeface="Tahoma"/>
                <a:cs typeface="Tahoma"/>
              </a:rPr>
              <a:t> </a:t>
            </a:r>
            <a:r>
              <a:rPr sz="2100" spc="50" dirty="0">
                <a:solidFill>
                  <a:srgbClr val="ED2137"/>
                </a:solidFill>
                <a:latin typeface="Tahoma"/>
                <a:cs typeface="Tahoma"/>
              </a:rPr>
              <a:t>ns </a:t>
            </a:r>
            <a:r>
              <a:rPr sz="2100" spc="50" dirty="0">
                <a:solidFill>
                  <a:srgbClr val="333333"/>
                </a:solidFill>
                <a:latin typeface="Trebuchet MS"/>
                <a:cs typeface="Trebuchet MS"/>
              </a:rPr>
              <a:t>)</a:t>
            </a:r>
            <a:endParaRPr sz="21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290"/>
              </a:spcBef>
            </a:pPr>
            <a:endParaRPr sz="2100">
              <a:latin typeface="Trebuchet MS"/>
              <a:cs typeface="Trebuchet MS"/>
            </a:endParaRPr>
          </a:p>
          <a:p>
            <a:pPr marL="36195">
              <a:lnSpc>
                <a:spcPct val="100000"/>
              </a:lnSpc>
            </a:pPr>
            <a:r>
              <a:rPr sz="1650" spc="245" dirty="0">
                <a:latin typeface="Tahoma"/>
                <a:cs typeface="Tahoma"/>
              </a:rPr>
              <a:t>kubectl</a:t>
            </a:r>
            <a:r>
              <a:rPr sz="1650" spc="475" dirty="0">
                <a:latin typeface="Tahoma"/>
                <a:cs typeface="Tahoma"/>
              </a:rPr>
              <a:t> </a:t>
            </a:r>
            <a:r>
              <a:rPr sz="1650" spc="215" dirty="0">
                <a:latin typeface="Tahoma"/>
                <a:cs typeface="Tahoma"/>
              </a:rPr>
              <a:t>obtenir</a:t>
            </a:r>
            <a:r>
              <a:rPr sz="1650" spc="475" dirty="0">
                <a:latin typeface="Tahoma"/>
                <a:cs typeface="Tahoma"/>
              </a:rPr>
              <a:t> </a:t>
            </a:r>
            <a:r>
              <a:rPr sz="1650" spc="85" dirty="0">
                <a:latin typeface="Tahoma"/>
                <a:cs typeface="Tahoma"/>
              </a:rPr>
              <a:t>espaces de noms</a:t>
            </a:r>
            <a:endParaRPr sz="1650">
              <a:latin typeface="Tahoma"/>
              <a:cs typeface="Tahoma"/>
            </a:endParaRPr>
          </a:p>
        </p:txBody>
      </p:sp>
      <p:graphicFrame>
        <p:nvGraphicFramePr>
          <p:cNvPr id="10" name="object 10"/>
          <p:cNvGraphicFramePr>
            <a:graphicFrameLocks noGrp="1"/>
          </p:cNvGraphicFramePr>
          <p:nvPr/>
        </p:nvGraphicFramePr>
        <p:xfrm>
          <a:off x="930275" y="2443915"/>
          <a:ext cx="3973829" cy="12922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13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982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23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40665">
                <a:tc>
                  <a:txBody>
                    <a:bodyPr/>
                    <a:lstStyle/>
                    <a:p>
                      <a:pPr marL="31750">
                        <a:lnSpc>
                          <a:spcPts val="1800"/>
                        </a:lnSpc>
                      </a:pPr>
                      <a:r>
                        <a:rPr sz="1650" spc="-20" dirty="0">
                          <a:latin typeface="Tahoma"/>
                          <a:cs typeface="Tahoma"/>
                        </a:rPr>
                        <a:t>NOM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5244" algn="ctr">
                        <a:lnSpc>
                          <a:spcPts val="1800"/>
                        </a:lnSpc>
                      </a:pPr>
                      <a:r>
                        <a:rPr sz="1650" spc="-10" dirty="0">
                          <a:latin typeface="Tahoma"/>
                          <a:cs typeface="Tahoma"/>
                        </a:rPr>
                        <a:t>STATUT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52095">
                        <a:lnSpc>
                          <a:spcPts val="1800"/>
                        </a:lnSpc>
                      </a:pPr>
                      <a:r>
                        <a:rPr sz="1650" spc="-25" dirty="0">
                          <a:latin typeface="Tahoma"/>
                          <a:cs typeface="Tahoma"/>
                        </a:rPr>
                        <a:t>ÂGE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7490">
                <a:tc>
                  <a:txBody>
                    <a:bodyPr/>
                    <a:lstStyle/>
                    <a:p>
                      <a:pPr marL="31750">
                        <a:lnSpc>
                          <a:spcPts val="1775"/>
                        </a:lnSpc>
                      </a:pPr>
                      <a:r>
                        <a:rPr sz="1650" spc="260" dirty="0">
                          <a:latin typeface="Tahoma"/>
                          <a:cs typeface="Tahoma"/>
                        </a:rPr>
                        <a:t>défaut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5244" algn="ctr">
                        <a:lnSpc>
                          <a:spcPts val="1775"/>
                        </a:lnSpc>
                      </a:pPr>
                      <a:r>
                        <a:rPr sz="1650" spc="250" dirty="0">
                          <a:latin typeface="Tahoma"/>
                          <a:cs typeface="Tahoma"/>
                        </a:rPr>
                        <a:t>Actif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52095">
                        <a:lnSpc>
                          <a:spcPts val="1775"/>
                        </a:lnSpc>
                      </a:pPr>
                      <a:r>
                        <a:rPr sz="1650" spc="55" dirty="0">
                          <a:latin typeface="Tahoma"/>
                          <a:cs typeface="Tahoma"/>
                        </a:rPr>
                        <a:t>2D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7490">
                <a:tc>
                  <a:txBody>
                    <a:bodyPr/>
                    <a:lstStyle/>
                    <a:p>
                      <a:pPr marL="31750">
                        <a:lnSpc>
                          <a:spcPts val="1775"/>
                        </a:lnSpc>
                      </a:pPr>
                      <a:r>
                        <a:rPr sz="1650" spc="185" dirty="0">
                          <a:latin typeface="Tahoma"/>
                          <a:cs typeface="Tahoma"/>
                        </a:rPr>
                        <a:t>kube </a:t>
                      </a:r>
                      <a:r>
                        <a:rPr sz="1650" spc="190" dirty="0">
                          <a:latin typeface="Tahoma"/>
                          <a:cs typeface="Tahoma"/>
                        </a:rPr>
                        <a:t>-node- </a:t>
                      </a:r>
                      <a:r>
                        <a:rPr sz="1650" spc="160" dirty="0">
                          <a:latin typeface="Tahoma"/>
                          <a:cs typeface="Tahoma"/>
                        </a:rPr>
                        <a:t>bail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5244" algn="ctr">
                        <a:lnSpc>
                          <a:spcPts val="1775"/>
                        </a:lnSpc>
                      </a:pPr>
                      <a:r>
                        <a:rPr sz="1650" spc="250" dirty="0">
                          <a:latin typeface="Tahoma"/>
                          <a:cs typeface="Tahoma"/>
                        </a:rPr>
                        <a:t>Actif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52095">
                        <a:lnSpc>
                          <a:spcPts val="1775"/>
                        </a:lnSpc>
                      </a:pPr>
                      <a:r>
                        <a:rPr sz="1650" spc="55" dirty="0">
                          <a:latin typeface="Tahoma"/>
                          <a:cs typeface="Tahoma"/>
                        </a:rPr>
                        <a:t>2D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7490">
                <a:tc>
                  <a:txBody>
                    <a:bodyPr/>
                    <a:lstStyle/>
                    <a:p>
                      <a:pPr marL="31750">
                        <a:lnSpc>
                          <a:spcPts val="1775"/>
                        </a:lnSpc>
                      </a:pPr>
                      <a:r>
                        <a:rPr sz="1650" spc="245" dirty="0">
                          <a:latin typeface="Tahoma"/>
                          <a:cs typeface="Tahoma"/>
                        </a:rPr>
                        <a:t>kube- </a:t>
                      </a:r>
                      <a:r>
                        <a:rPr sz="1650" spc="200" dirty="0">
                          <a:latin typeface="Tahoma"/>
                          <a:cs typeface="Tahoma"/>
                        </a:rPr>
                        <a:t>public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5244" algn="ctr">
                        <a:lnSpc>
                          <a:spcPts val="1775"/>
                        </a:lnSpc>
                      </a:pPr>
                      <a:r>
                        <a:rPr sz="1650" spc="250" dirty="0">
                          <a:latin typeface="Tahoma"/>
                          <a:cs typeface="Tahoma"/>
                        </a:rPr>
                        <a:t>Actif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52095">
                        <a:lnSpc>
                          <a:spcPts val="1775"/>
                        </a:lnSpc>
                      </a:pPr>
                      <a:r>
                        <a:rPr sz="1650" spc="55" dirty="0">
                          <a:latin typeface="Tahoma"/>
                          <a:cs typeface="Tahoma"/>
                        </a:rPr>
                        <a:t>2D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9090">
                <a:tc>
                  <a:txBody>
                    <a:bodyPr/>
                    <a:lstStyle/>
                    <a:p>
                      <a:pPr marL="31750">
                        <a:lnSpc>
                          <a:spcPts val="1839"/>
                        </a:lnSpc>
                      </a:pPr>
                      <a:r>
                        <a:rPr sz="1650" spc="145" dirty="0">
                          <a:latin typeface="Tahoma"/>
                          <a:cs typeface="Tahoma"/>
                        </a:rPr>
                        <a:t>kube- </a:t>
                      </a:r>
                      <a:r>
                        <a:rPr sz="1650" spc="140" dirty="0">
                          <a:latin typeface="Tahoma"/>
                          <a:cs typeface="Tahoma"/>
                        </a:rPr>
                        <a:t>système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5244" algn="ctr">
                        <a:lnSpc>
                          <a:spcPts val="1839"/>
                        </a:lnSpc>
                      </a:pPr>
                      <a:r>
                        <a:rPr sz="1650" spc="250" dirty="0">
                          <a:latin typeface="Tahoma"/>
                          <a:cs typeface="Tahoma"/>
                        </a:rPr>
                        <a:t>Actif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52095">
                        <a:lnSpc>
                          <a:spcPts val="1839"/>
                        </a:lnSpc>
                      </a:pPr>
                      <a:r>
                        <a:rPr sz="1650" spc="55" dirty="0">
                          <a:latin typeface="Tahoma"/>
                          <a:cs typeface="Tahoma"/>
                        </a:rPr>
                        <a:t>2D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33449" y="4105274"/>
            <a:ext cx="95250" cy="95249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1177924" y="3968750"/>
            <a:ext cx="5212715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-5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défaut</a:t>
            </a:r>
            <a:r>
              <a:rPr sz="2100" spc="-5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90" dirty="0">
                <a:solidFill>
                  <a:srgbClr val="ED2137"/>
                </a:solidFill>
                <a:latin typeface="Trebuchet MS"/>
                <a:cs typeface="Trebuchet MS"/>
              </a:rPr>
              <a:t>Espace de noms</a:t>
            </a:r>
            <a:r>
              <a:rPr sz="2100" spc="-50" dirty="0">
                <a:solidFill>
                  <a:srgbClr val="ED2137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est</a:t>
            </a:r>
            <a:r>
              <a:rPr sz="2100" spc="-5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appelé</a:t>
            </a:r>
            <a:r>
              <a:rPr sz="2100" spc="-5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335" dirty="0">
                <a:solidFill>
                  <a:srgbClr val="ED2137"/>
                </a:solidFill>
                <a:latin typeface="Tahoma"/>
                <a:cs typeface="Tahoma"/>
              </a:rPr>
              <a:t>défaut</a:t>
            </a:r>
            <a:endParaRPr sz="21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09624" y="2085974"/>
            <a:ext cx="12211050" cy="9525"/>
          </a:xfrm>
          <a:custGeom>
            <a:avLst/>
            <a:gdLst/>
            <a:ahLst/>
            <a:cxnLst/>
            <a:rect l="l" t="t" r="r" b="b"/>
            <a:pathLst>
              <a:path w="12211050" h="9525">
                <a:moveTo>
                  <a:pt x="12211049" y="9524"/>
                </a:moveTo>
                <a:lnTo>
                  <a:pt x="0" y="9524"/>
                </a:lnTo>
                <a:lnTo>
                  <a:pt x="0" y="0"/>
                </a:lnTo>
                <a:lnTo>
                  <a:pt x="12211049" y="0"/>
                </a:lnTo>
                <a:lnTo>
                  <a:pt x="12211049" y="952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809624" y="2085974"/>
            <a:ext cx="12211050" cy="2352675"/>
            <a:chOff x="809624" y="2085974"/>
            <a:chExt cx="12211050" cy="2352675"/>
          </a:xfrm>
        </p:grpSpPr>
        <p:sp>
          <p:nvSpPr>
            <p:cNvPr id="4" name="object 4"/>
            <p:cNvSpPr/>
            <p:nvPr/>
          </p:nvSpPr>
          <p:spPr>
            <a:xfrm>
              <a:off x="809612" y="2085974"/>
              <a:ext cx="12211050" cy="2352675"/>
            </a:xfrm>
            <a:custGeom>
              <a:avLst/>
              <a:gdLst/>
              <a:ahLst/>
              <a:cxnLst/>
              <a:rect l="l" t="t" r="r" b="b"/>
              <a:pathLst>
                <a:path w="12211050" h="2352675">
                  <a:moveTo>
                    <a:pt x="12211050" y="0"/>
                  </a:moveTo>
                  <a:lnTo>
                    <a:pt x="12201525" y="0"/>
                  </a:lnTo>
                  <a:lnTo>
                    <a:pt x="12201525" y="2343150"/>
                  </a:lnTo>
                  <a:lnTo>
                    <a:pt x="0" y="2343150"/>
                  </a:lnTo>
                  <a:lnTo>
                    <a:pt x="0" y="2352675"/>
                  </a:lnTo>
                  <a:lnTo>
                    <a:pt x="12201525" y="2352675"/>
                  </a:lnTo>
                  <a:lnTo>
                    <a:pt x="12211050" y="2352675"/>
                  </a:lnTo>
                  <a:lnTo>
                    <a:pt x="12211050" y="2343150"/>
                  </a:lnTo>
                  <a:lnTo>
                    <a:pt x="12211050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09624" y="2085974"/>
              <a:ext cx="9525" cy="2352675"/>
            </a:xfrm>
            <a:custGeom>
              <a:avLst/>
              <a:gdLst/>
              <a:ahLst/>
              <a:cxnLst/>
              <a:rect l="l" t="t" r="r" b="b"/>
              <a:pathLst>
                <a:path w="9525" h="2352675">
                  <a:moveTo>
                    <a:pt x="0" y="2352674"/>
                  </a:moveTo>
                  <a:lnTo>
                    <a:pt x="0" y="0"/>
                  </a:lnTo>
                  <a:lnTo>
                    <a:pt x="9524" y="9524"/>
                  </a:lnTo>
                  <a:lnTo>
                    <a:pt x="9524" y="2343149"/>
                  </a:lnTo>
                  <a:lnTo>
                    <a:pt x="0" y="2352674"/>
                  </a:lnTo>
                  <a:close/>
                </a:path>
              </a:pathLst>
            </a:custGeom>
            <a:solidFill>
              <a:srgbClr val="ED21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81465" y="2213343"/>
              <a:ext cx="103240" cy="198704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90" dirty="0"/>
              <a:t>REQUÊTE</a:t>
            </a:r>
            <a:r>
              <a:rPr spc="-140" dirty="0"/>
              <a:t> </a:t>
            </a:r>
            <a:r>
              <a:rPr spc="-90" dirty="0"/>
              <a:t>ESPACES DE NOMS</a:t>
            </a: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33449" y="1647824"/>
            <a:ext cx="95250" cy="95249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97485" rIns="0" bIns="0" rtlCol="0">
            <a:spAutoFit/>
          </a:bodyPr>
          <a:lstStyle/>
          <a:p>
            <a:pPr marL="371475">
              <a:lnSpc>
                <a:spcPct val="100000"/>
              </a:lnSpc>
              <a:spcBef>
                <a:spcPts val="100"/>
              </a:spcBef>
            </a:pPr>
            <a:r>
              <a:rPr u="none" spc="55" dirty="0">
                <a:solidFill>
                  <a:srgbClr val="333333"/>
                </a:solidFill>
              </a:rPr>
              <a:t>Voir</a:t>
            </a:r>
            <a:r>
              <a:rPr u="none" spc="-70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détaillé</a:t>
            </a:r>
            <a:r>
              <a:rPr u="none" spc="-70" dirty="0">
                <a:solidFill>
                  <a:srgbClr val="333333"/>
                </a:solidFill>
              </a:rPr>
              <a:t> </a:t>
            </a:r>
            <a:r>
              <a:rPr u="none" spc="50" dirty="0">
                <a:solidFill>
                  <a:srgbClr val="333333"/>
                </a:solidFill>
              </a:rPr>
              <a:t>information</a:t>
            </a:r>
            <a:r>
              <a:rPr u="none" spc="-70" dirty="0">
                <a:solidFill>
                  <a:srgbClr val="333333"/>
                </a:solidFill>
              </a:rPr>
              <a:t> </a:t>
            </a:r>
            <a:r>
              <a:rPr u="none" spc="60" dirty="0">
                <a:solidFill>
                  <a:srgbClr val="333333"/>
                </a:solidFill>
              </a:rPr>
              <a:t>à propos</a:t>
            </a:r>
            <a:r>
              <a:rPr u="none" spc="-70" dirty="0">
                <a:solidFill>
                  <a:srgbClr val="333333"/>
                </a:solidFill>
              </a:rPr>
              <a:t> </a:t>
            </a:r>
            <a:r>
              <a:rPr u="none" spc="65" dirty="0">
                <a:solidFill>
                  <a:srgbClr val="333333"/>
                </a:solidFill>
              </a:rPr>
              <a:t>un</a:t>
            </a:r>
            <a:r>
              <a:rPr u="none" spc="-70" dirty="0">
                <a:solidFill>
                  <a:srgbClr val="333333"/>
                </a:solidFill>
              </a:rPr>
              <a:t> </a:t>
            </a:r>
            <a:r>
              <a:rPr u="none" spc="50" dirty="0"/>
              <a:t>Espace de noms </a:t>
            </a:r>
            <a:r>
              <a:rPr u="none" spc="50" dirty="0">
                <a:solidFill>
                  <a:srgbClr val="333333"/>
                </a:solidFill>
              </a:rPr>
              <a:t>:</a:t>
            </a:r>
          </a:p>
          <a:p>
            <a:pPr>
              <a:lnSpc>
                <a:spcPct val="100000"/>
              </a:lnSpc>
              <a:spcBef>
                <a:spcPts val="285"/>
              </a:spcBef>
            </a:pPr>
            <a:endParaRPr u="none" spc="50" dirty="0">
              <a:solidFill>
                <a:srgbClr val="333333"/>
              </a:solidFill>
            </a:endParaRPr>
          </a:p>
          <a:p>
            <a:pPr marL="142875" marR="7499350" indent="252095">
              <a:lnSpc>
                <a:spcPts val="1880"/>
              </a:lnSpc>
              <a:tabLst>
                <a:tab pos="1908810" algn="l"/>
              </a:tabLst>
            </a:pPr>
            <a:r>
              <a:rPr sz="1650" u="none" spc="245" dirty="0">
                <a:solidFill>
                  <a:srgbClr val="000000"/>
                </a:solidFill>
                <a:latin typeface="Tahoma"/>
                <a:cs typeface="Tahoma"/>
              </a:rPr>
              <a:t>kubectl</a:t>
            </a:r>
            <a:r>
              <a:rPr sz="1650" u="none" spc="484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1650" u="none" spc="229" dirty="0">
                <a:solidFill>
                  <a:srgbClr val="000000"/>
                </a:solidFill>
                <a:latin typeface="Tahoma"/>
                <a:cs typeface="Tahoma"/>
              </a:rPr>
              <a:t>décrire</a:t>
            </a:r>
            <a:r>
              <a:rPr sz="1650" u="none" spc="484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1650" u="none" spc="80" dirty="0">
                <a:solidFill>
                  <a:srgbClr val="000000"/>
                </a:solidFill>
                <a:latin typeface="Tahoma"/>
                <a:cs typeface="Tahoma"/>
              </a:rPr>
              <a:t>espace de noms</a:t>
            </a:r>
            <a:r>
              <a:rPr sz="1650" u="none" spc="484" dirty="0">
                <a:solidFill>
                  <a:srgbClr val="000000"/>
                </a:solidFill>
                <a:latin typeface="Tahoma"/>
                <a:cs typeface="Tahoma"/>
              </a:rPr>
              <a:t> Nom </a:t>
            </a:r>
            <a:r>
              <a:rPr sz="1650" u="none" spc="260" dirty="0">
                <a:solidFill>
                  <a:srgbClr val="000000"/>
                </a:solidFill>
                <a:latin typeface="Tahoma"/>
                <a:cs typeface="Tahoma"/>
              </a:rPr>
              <a:t>par défaut</a:t>
            </a:r>
            <a:r>
              <a:rPr sz="1650" u="none" spc="-10" dirty="0">
                <a:solidFill>
                  <a:srgbClr val="000000"/>
                </a:solidFill>
                <a:latin typeface="Tahoma"/>
                <a:cs typeface="Tahoma"/>
              </a:rPr>
              <a:t> :</a:t>
            </a:r>
            <a:r>
              <a:rPr sz="1650" u="none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1650" u="none" spc="260" dirty="0">
                <a:solidFill>
                  <a:srgbClr val="000000"/>
                </a:solidFill>
                <a:latin typeface="Tahoma"/>
                <a:cs typeface="Tahoma"/>
              </a:rPr>
              <a:t>défaut</a:t>
            </a:r>
            <a:endParaRPr sz="1650">
              <a:latin typeface="Tahoma"/>
              <a:cs typeface="Tahoma"/>
            </a:endParaRPr>
          </a:p>
          <a:p>
            <a:pPr marL="142875">
              <a:lnSpc>
                <a:spcPts val="1770"/>
              </a:lnSpc>
              <a:tabLst>
                <a:tab pos="1908810" algn="l"/>
              </a:tabLst>
            </a:pPr>
            <a:r>
              <a:rPr sz="1650" u="none" spc="240" dirty="0">
                <a:solidFill>
                  <a:srgbClr val="000000"/>
                </a:solidFill>
                <a:latin typeface="Tahoma"/>
                <a:cs typeface="Tahoma"/>
              </a:rPr>
              <a:t>Étiquettes :</a:t>
            </a:r>
            <a:r>
              <a:rPr sz="1650" u="none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1650" u="none" spc="170" dirty="0">
                <a:solidFill>
                  <a:srgbClr val="000000"/>
                </a:solidFill>
                <a:latin typeface="Tahoma"/>
                <a:cs typeface="Tahoma"/>
              </a:rPr>
              <a:t>kubernetes.io/metadata.name=default</a:t>
            </a:r>
            <a:endParaRPr sz="1650">
              <a:latin typeface="Tahoma"/>
              <a:cs typeface="Tahoma"/>
            </a:endParaRPr>
          </a:p>
          <a:p>
            <a:pPr marL="142875" marR="9518015">
              <a:lnSpc>
                <a:spcPts val="1880"/>
              </a:lnSpc>
              <a:spcBef>
                <a:spcPts val="95"/>
              </a:spcBef>
              <a:tabLst>
                <a:tab pos="1908810" algn="l"/>
              </a:tabLst>
            </a:pPr>
            <a:r>
              <a:rPr sz="1650" u="none" spc="210" dirty="0">
                <a:solidFill>
                  <a:srgbClr val="000000"/>
                </a:solidFill>
                <a:latin typeface="Tahoma"/>
                <a:cs typeface="Tahoma"/>
              </a:rPr>
              <a:t>Annotations :</a:t>
            </a:r>
            <a:r>
              <a:rPr sz="1650" u="none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1650" u="none" spc="-20" dirty="0">
                <a:solidFill>
                  <a:srgbClr val="000000"/>
                </a:solidFill>
                <a:latin typeface="Tahoma"/>
                <a:cs typeface="Tahoma"/>
              </a:rPr>
              <a:t>&lt;aucun&gt; </a:t>
            </a:r>
            <a:r>
              <a:rPr sz="1650" u="none" spc="245" dirty="0">
                <a:solidFill>
                  <a:srgbClr val="000000"/>
                </a:solidFill>
                <a:latin typeface="Tahoma"/>
                <a:cs typeface="Tahoma"/>
              </a:rPr>
              <a:t>Statut :</a:t>
            </a:r>
            <a:r>
              <a:rPr sz="1650" u="none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1650" u="none" spc="250" dirty="0">
                <a:solidFill>
                  <a:srgbClr val="000000"/>
                </a:solidFill>
                <a:latin typeface="Tahoma"/>
                <a:cs typeface="Tahoma"/>
              </a:rPr>
              <a:t>Actif</a:t>
            </a:r>
            <a:endParaRPr sz="1650">
              <a:latin typeface="Tahoma"/>
              <a:cs typeface="Tahoma"/>
            </a:endParaRPr>
          </a:p>
          <a:p>
            <a:pPr marL="142875">
              <a:lnSpc>
                <a:spcPct val="100000"/>
              </a:lnSpc>
              <a:spcBef>
                <a:spcPts val="1720"/>
              </a:spcBef>
            </a:pPr>
            <a:r>
              <a:rPr sz="1650" u="none" dirty="0">
                <a:solidFill>
                  <a:srgbClr val="000000"/>
                </a:solidFill>
                <a:latin typeface="Tahoma"/>
                <a:cs typeface="Tahoma"/>
              </a:rPr>
              <a:t>Non</a:t>
            </a:r>
            <a:r>
              <a:rPr sz="1650" u="none" spc="459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1650" u="none" spc="210" dirty="0">
                <a:solidFill>
                  <a:srgbClr val="000000"/>
                </a:solidFill>
                <a:latin typeface="Tahoma"/>
                <a:cs typeface="Tahoma"/>
              </a:rPr>
              <a:t>ressource</a:t>
            </a:r>
            <a:r>
              <a:rPr sz="1650" u="none" spc="465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1650" u="none" spc="204" dirty="0">
                <a:solidFill>
                  <a:srgbClr val="000000"/>
                </a:solidFill>
                <a:latin typeface="Tahoma"/>
                <a:cs typeface="Tahoma"/>
              </a:rPr>
              <a:t>quota.</a:t>
            </a:r>
            <a:endParaRPr sz="1650">
              <a:latin typeface="Tahoma"/>
              <a:cs typeface="Tahoma"/>
            </a:endParaRPr>
          </a:p>
          <a:p>
            <a:pPr marL="142875">
              <a:lnSpc>
                <a:spcPct val="100000"/>
              </a:lnSpc>
              <a:spcBef>
                <a:spcPts val="1770"/>
              </a:spcBef>
            </a:pPr>
            <a:r>
              <a:rPr sz="1650" u="none" dirty="0">
                <a:solidFill>
                  <a:srgbClr val="000000"/>
                </a:solidFill>
                <a:latin typeface="Tahoma"/>
                <a:cs typeface="Tahoma"/>
              </a:rPr>
              <a:t>Non</a:t>
            </a:r>
            <a:r>
              <a:rPr sz="1650" u="none" spc="475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1650" u="none" spc="175" dirty="0">
                <a:solidFill>
                  <a:srgbClr val="000000"/>
                </a:solidFill>
                <a:latin typeface="Tahoma"/>
                <a:cs typeface="Tahoma"/>
              </a:rPr>
              <a:t>LimitRange</a:t>
            </a:r>
            <a:r>
              <a:rPr sz="1650" u="none" spc="475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1650" u="none" spc="229" dirty="0">
                <a:solidFill>
                  <a:srgbClr val="000000"/>
                </a:solidFill>
                <a:latin typeface="Tahoma"/>
                <a:cs typeface="Tahoma"/>
              </a:rPr>
              <a:t>ressource.</a:t>
            </a:r>
            <a:endParaRPr sz="165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09624" y="3590924"/>
            <a:ext cx="12211050" cy="9525"/>
          </a:xfrm>
          <a:custGeom>
            <a:avLst/>
            <a:gdLst/>
            <a:ahLst/>
            <a:cxnLst/>
            <a:rect l="l" t="t" r="r" b="b"/>
            <a:pathLst>
              <a:path w="12211050" h="9525">
                <a:moveTo>
                  <a:pt x="12211049" y="9524"/>
                </a:moveTo>
                <a:lnTo>
                  <a:pt x="0" y="9524"/>
                </a:lnTo>
                <a:lnTo>
                  <a:pt x="0" y="0"/>
                </a:lnTo>
                <a:lnTo>
                  <a:pt x="12211049" y="0"/>
                </a:lnTo>
                <a:lnTo>
                  <a:pt x="12211049" y="952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809624" y="3590924"/>
            <a:ext cx="12211050" cy="1876425"/>
            <a:chOff x="809624" y="3590924"/>
            <a:chExt cx="12211050" cy="1876425"/>
          </a:xfrm>
        </p:grpSpPr>
        <p:sp>
          <p:nvSpPr>
            <p:cNvPr id="4" name="object 4"/>
            <p:cNvSpPr/>
            <p:nvPr/>
          </p:nvSpPr>
          <p:spPr>
            <a:xfrm>
              <a:off x="809612" y="3590924"/>
              <a:ext cx="12211050" cy="1876425"/>
            </a:xfrm>
            <a:custGeom>
              <a:avLst/>
              <a:gdLst/>
              <a:ahLst/>
              <a:cxnLst/>
              <a:rect l="l" t="t" r="r" b="b"/>
              <a:pathLst>
                <a:path w="12211050" h="1876425">
                  <a:moveTo>
                    <a:pt x="12211050" y="0"/>
                  </a:moveTo>
                  <a:lnTo>
                    <a:pt x="12201525" y="0"/>
                  </a:lnTo>
                  <a:lnTo>
                    <a:pt x="12201525" y="1866900"/>
                  </a:lnTo>
                  <a:lnTo>
                    <a:pt x="0" y="1866900"/>
                  </a:lnTo>
                  <a:lnTo>
                    <a:pt x="0" y="1876425"/>
                  </a:lnTo>
                  <a:lnTo>
                    <a:pt x="12201525" y="1876425"/>
                  </a:lnTo>
                  <a:lnTo>
                    <a:pt x="12211050" y="1876425"/>
                  </a:lnTo>
                  <a:lnTo>
                    <a:pt x="12211050" y="1866900"/>
                  </a:lnTo>
                  <a:lnTo>
                    <a:pt x="12211050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09624" y="3590924"/>
              <a:ext cx="9525" cy="1876425"/>
            </a:xfrm>
            <a:custGeom>
              <a:avLst/>
              <a:gdLst/>
              <a:ahLst/>
              <a:cxnLst/>
              <a:rect l="l" t="t" r="r" b="b"/>
              <a:pathLst>
                <a:path w="9525" h="1876425">
                  <a:moveTo>
                    <a:pt x="0" y="1876424"/>
                  </a:moveTo>
                  <a:lnTo>
                    <a:pt x="0" y="0"/>
                  </a:lnTo>
                  <a:lnTo>
                    <a:pt x="9524" y="9524"/>
                  </a:lnTo>
                  <a:lnTo>
                    <a:pt x="9524" y="1866899"/>
                  </a:lnTo>
                  <a:lnTo>
                    <a:pt x="0" y="1876424"/>
                  </a:lnTo>
                  <a:close/>
                </a:path>
              </a:pathLst>
            </a:custGeom>
            <a:solidFill>
              <a:srgbClr val="ED21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65" dirty="0"/>
              <a:t>CRÉER</a:t>
            </a:r>
            <a:r>
              <a:rPr spc="-70" dirty="0"/>
              <a:t> </a:t>
            </a:r>
            <a:r>
              <a:rPr spc="-90" dirty="0"/>
              <a:t>ESPACES DE NOMS</a:t>
            </a: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1647824"/>
            <a:ext cx="95250" cy="9524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09687" y="2128837"/>
            <a:ext cx="104775" cy="104774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09687" y="2624137"/>
            <a:ext cx="104775" cy="104774"/>
          </a:xfrm>
          <a:prstGeom prst="rect">
            <a:avLst/>
          </a:prstGeom>
        </p:spPr>
      </p:pic>
      <p:sp>
        <p:nvSpPr>
          <p:cNvPr id="10" name="object 10"/>
          <p:cNvSpPr/>
          <p:nvPr/>
        </p:nvSpPr>
        <p:spPr>
          <a:xfrm>
            <a:off x="1695449" y="3133724"/>
            <a:ext cx="95250" cy="95250"/>
          </a:xfrm>
          <a:custGeom>
            <a:avLst/>
            <a:gdLst/>
            <a:ahLst/>
            <a:cxnLst/>
            <a:rect l="l" t="t" r="r" b="b"/>
            <a:pathLst>
              <a:path w="95250" h="95250">
                <a:moveTo>
                  <a:pt x="95249" y="95249"/>
                </a:moveTo>
                <a:lnTo>
                  <a:pt x="0" y="95249"/>
                </a:lnTo>
                <a:lnTo>
                  <a:pt x="0" y="0"/>
                </a:lnTo>
                <a:lnTo>
                  <a:pt x="95249" y="0"/>
                </a:lnTo>
                <a:lnTo>
                  <a:pt x="95249" y="95249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78435" rIns="0" bIns="0" rtlCol="0">
            <a:spAutoFit/>
          </a:bodyPr>
          <a:lstStyle/>
          <a:p>
            <a:pPr marL="371475">
              <a:lnSpc>
                <a:spcPct val="100000"/>
              </a:lnSpc>
              <a:spcBef>
                <a:spcPts val="1405"/>
              </a:spcBef>
            </a:pPr>
            <a:r>
              <a:rPr u="none" dirty="0">
                <a:solidFill>
                  <a:srgbClr val="333333"/>
                </a:solidFill>
              </a:rPr>
              <a:t>Créer</a:t>
            </a:r>
            <a:r>
              <a:rPr u="none" spc="-30" dirty="0">
                <a:solidFill>
                  <a:srgbClr val="333333"/>
                </a:solidFill>
              </a:rPr>
              <a:t> </a:t>
            </a:r>
            <a:r>
              <a:rPr u="none" spc="65" dirty="0">
                <a:solidFill>
                  <a:srgbClr val="333333"/>
                </a:solidFill>
              </a:rPr>
              <a:t>un</a:t>
            </a:r>
            <a:r>
              <a:rPr u="none" spc="-25" dirty="0">
                <a:solidFill>
                  <a:srgbClr val="333333"/>
                </a:solidFill>
              </a:rPr>
              <a:t> </a:t>
            </a:r>
            <a:r>
              <a:rPr u="none" spc="50" dirty="0"/>
              <a:t>Espace de noms </a:t>
            </a:r>
            <a:r>
              <a:rPr u="none" spc="50" dirty="0">
                <a:solidFill>
                  <a:srgbClr val="333333"/>
                </a:solidFill>
              </a:rPr>
              <a:t>:</a:t>
            </a:r>
          </a:p>
          <a:p>
            <a:pPr marL="751840">
              <a:lnSpc>
                <a:spcPct val="100000"/>
              </a:lnSpc>
              <a:spcBef>
                <a:spcPts val="1305"/>
              </a:spcBef>
              <a:tabLst>
                <a:tab pos="3473450" algn="l"/>
                <a:tab pos="4597400" algn="l"/>
                <a:tab pos="5078730" algn="l"/>
              </a:tabLst>
            </a:pPr>
            <a:r>
              <a:rPr u="none" spc="85" dirty="0">
                <a:solidFill>
                  <a:srgbClr val="333333"/>
                </a:solidFill>
              </a:rPr>
              <a:t>Commande:</a:t>
            </a:r>
            <a:r>
              <a:rPr u="none" spc="-70" dirty="0">
                <a:solidFill>
                  <a:srgbClr val="333333"/>
                </a:solidFill>
              </a:rPr>
              <a:t> </a:t>
            </a:r>
            <a:r>
              <a:rPr u="none" spc="300" dirty="0">
                <a:latin typeface="Tahoma"/>
                <a:cs typeface="Tahoma"/>
              </a:rPr>
              <a:t>kubectl</a:t>
            </a:r>
            <a:r>
              <a:rPr u="none" dirty="0">
                <a:latin typeface="Tahoma"/>
                <a:cs typeface="Tahoma"/>
              </a:rPr>
              <a:t> </a:t>
            </a:r>
            <a:r>
              <a:rPr u="none" spc="295" dirty="0">
                <a:latin typeface="Tahoma"/>
                <a:cs typeface="Tahoma"/>
              </a:rPr>
              <a:t>créer</a:t>
            </a:r>
            <a:r>
              <a:rPr u="none" dirty="0">
                <a:latin typeface="Tahoma"/>
                <a:cs typeface="Tahoma"/>
              </a:rPr>
              <a:t> </a:t>
            </a:r>
            <a:r>
              <a:rPr u="none" spc="175" dirty="0">
                <a:latin typeface="Tahoma"/>
                <a:cs typeface="Tahoma"/>
              </a:rPr>
              <a:t>ns</a:t>
            </a:r>
            <a:r>
              <a:rPr u="none" dirty="0">
                <a:latin typeface="Tahoma"/>
                <a:cs typeface="Tahoma"/>
              </a:rPr>
              <a:t> </a:t>
            </a:r>
            <a:r>
              <a:rPr u="none" spc="-10" dirty="0">
                <a:latin typeface="Tahoma"/>
                <a:cs typeface="Tahoma"/>
              </a:rPr>
              <a:t>&lt;espace de noms&gt;</a:t>
            </a:r>
          </a:p>
          <a:p>
            <a:pPr marL="751840">
              <a:lnSpc>
                <a:spcPct val="100000"/>
              </a:lnSpc>
              <a:spcBef>
                <a:spcPts val="1380"/>
              </a:spcBef>
              <a:tabLst>
                <a:tab pos="4388485" algn="l"/>
                <a:tab pos="5351780" algn="l"/>
                <a:tab pos="5833745" algn="l"/>
              </a:tabLst>
            </a:pPr>
            <a:r>
              <a:rPr u="none" spc="80" dirty="0">
                <a:solidFill>
                  <a:srgbClr val="333333"/>
                </a:solidFill>
              </a:rPr>
              <a:t>Depuis</a:t>
            </a:r>
            <a:r>
              <a:rPr u="none" spc="-20" dirty="0">
                <a:solidFill>
                  <a:srgbClr val="333333"/>
                </a:solidFill>
              </a:rPr>
              <a:t> </a:t>
            </a:r>
            <a:r>
              <a:rPr u="none" spc="65" dirty="0">
                <a:solidFill>
                  <a:srgbClr val="333333"/>
                </a:solidFill>
              </a:rPr>
              <a:t>un</a:t>
            </a:r>
            <a:r>
              <a:rPr u="none" spc="-15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descripteur :</a:t>
            </a:r>
            <a:r>
              <a:rPr u="none" spc="-15" dirty="0">
                <a:solidFill>
                  <a:srgbClr val="333333"/>
                </a:solidFill>
              </a:rPr>
              <a:t> </a:t>
            </a:r>
            <a:r>
              <a:rPr u="none" spc="300" dirty="0">
                <a:latin typeface="Tahoma"/>
                <a:cs typeface="Tahoma"/>
              </a:rPr>
              <a:t>kubectl</a:t>
            </a:r>
            <a:r>
              <a:rPr u="none" dirty="0">
                <a:latin typeface="Tahoma"/>
                <a:cs typeface="Tahoma"/>
              </a:rPr>
              <a:t> </a:t>
            </a:r>
            <a:r>
              <a:rPr u="none" spc="254" dirty="0">
                <a:latin typeface="Tahoma"/>
                <a:cs typeface="Tahoma"/>
              </a:rPr>
              <a:t>appliquer</a:t>
            </a:r>
            <a:r>
              <a:rPr u="none" dirty="0">
                <a:latin typeface="Tahoma"/>
                <a:cs typeface="Tahoma"/>
              </a:rPr>
              <a:t> </a:t>
            </a:r>
            <a:r>
              <a:rPr u="none" spc="585" dirty="0">
                <a:latin typeface="Tahoma"/>
                <a:cs typeface="Tahoma"/>
              </a:rPr>
              <a:t>- </a:t>
            </a:r>
            <a:r>
              <a:rPr u="none" spc="459" dirty="0">
                <a:latin typeface="Tahoma"/>
                <a:cs typeface="Tahoma"/>
              </a:rPr>
              <a:t>f</a:t>
            </a:r>
            <a:r>
              <a:rPr u="none" dirty="0">
                <a:latin typeface="Tahoma"/>
                <a:cs typeface="Tahoma"/>
              </a:rPr>
              <a:t> </a:t>
            </a:r>
            <a:r>
              <a:rPr u="none" spc="210" dirty="0">
                <a:latin typeface="Tahoma"/>
                <a:cs typeface="Tahoma"/>
              </a:rPr>
              <a:t>mon- </a:t>
            </a:r>
            <a:r>
              <a:rPr u="none" spc="170" dirty="0">
                <a:latin typeface="Tahoma"/>
                <a:cs typeface="Tahoma"/>
              </a:rPr>
              <a:t>ns.yml</a:t>
            </a:r>
          </a:p>
          <a:p>
            <a:pPr marL="1132840">
              <a:lnSpc>
                <a:spcPct val="100000"/>
              </a:lnSpc>
              <a:spcBef>
                <a:spcPts val="1055"/>
              </a:spcBef>
            </a:pPr>
            <a:r>
              <a:rPr sz="2500" u="none" spc="100" dirty="0">
                <a:solidFill>
                  <a:srgbClr val="333333"/>
                </a:solidFill>
                <a:latin typeface="MingLiU_HKSCS-ExtB"/>
                <a:cs typeface="MingLiU_HKSCS-ExtB"/>
              </a:rPr>
              <a:t>⚠</a:t>
            </a:r>
            <a:r>
              <a:rPr sz="2500" u="none" spc="-655" dirty="0">
                <a:solidFill>
                  <a:srgbClr val="333333"/>
                </a:solidFill>
                <a:latin typeface="MingLiU_HKSCS-ExtB"/>
                <a:cs typeface="MingLiU_HKSCS-ExtB"/>
              </a:rPr>
              <a:t> </a:t>
            </a:r>
            <a:r>
              <a:rPr u="none" spc="90" dirty="0"/>
              <a:t>Espaces de noms</a:t>
            </a:r>
            <a:r>
              <a:rPr u="none" spc="-35" dirty="0"/>
              <a:t> </a:t>
            </a:r>
            <a:r>
              <a:rPr u="none" spc="50" dirty="0">
                <a:solidFill>
                  <a:srgbClr val="333333"/>
                </a:solidFill>
              </a:rPr>
              <a:t>ne peut pas</a:t>
            </a:r>
            <a:r>
              <a:rPr u="none" spc="-35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contenir</a:t>
            </a:r>
            <a:r>
              <a:rPr u="none" spc="-35" dirty="0">
                <a:solidFill>
                  <a:srgbClr val="333333"/>
                </a:solidFill>
              </a:rPr>
              <a:t> </a:t>
            </a:r>
            <a:r>
              <a:rPr u="none" spc="65" dirty="0">
                <a:solidFill>
                  <a:srgbClr val="333333"/>
                </a:solidFill>
              </a:rPr>
              <a:t>un</a:t>
            </a:r>
            <a:r>
              <a:rPr u="none" spc="-35" dirty="0">
                <a:solidFill>
                  <a:srgbClr val="333333"/>
                </a:solidFill>
              </a:rPr>
              <a:t> </a:t>
            </a:r>
            <a:r>
              <a:rPr u="none" spc="50" dirty="0">
                <a:solidFill>
                  <a:srgbClr val="333333"/>
                </a:solidFill>
              </a:rPr>
              <a:t>point</a:t>
            </a:r>
            <a:r>
              <a:rPr u="none" spc="-35" dirty="0">
                <a:solidFill>
                  <a:srgbClr val="333333"/>
                </a:solidFill>
              </a:rPr>
              <a:t> </a:t>
            </a:r>
            <a:r>
              <a:rPr u="none" spc="70" dirty="0">
                <a:solidFill>
                  <a:srgbClr val="333333"/>
                </a:solidFill>
              </a:rPr>
              <a:t>( </a:t>
            </a:r>
            <a:r>
              <a:rPr u="none" spc="70" dirty="0">
                <a:latin typeface="Tahoma"/>
                <a:cs typeface="Tahoma"/>
              </a:rPr>
              <a:t>. </a:t>
            </a:r>
            <a:r>
              <a:rPr u="none" spc="70" dirty="0">
                <a:solidFill>
                  <a:srgbClr val="333333"/>
                </a:solidFill>
              </a:rPr>
              <a:t>)</a:t>
            </a:r>
            <a:endParaRPr sz="25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210"/>
              </a:spcBef>
            </a:pPr>
            <a:endParaRPr sz="2500">
              <a:latin typeface="Tahoma"/>
              <a:cs typeface="Tahoma"/>
            </a:endParaRPr>
          </a:p>
          <a:p>
            <a:pPr marL="142875">
              <a:lnSpc>
                <a:spcPts val="1925"/>
              </a:lnSpc>
            </a:pPr>
            <a:r>
              <a:rPr sz="1650" u="none" spc="390" dirty="0">
                <a:solidFill>
                  <a:srgbClr val="999999"/>
                </a:solidFill>
                <a:latin typeface="Tahoma"/>
                <a:cs typeface="Tahoma"/>
              </a:rPr>
              <a:t>-- </a:t>
            </a:r>
            <a:r>
              <a:rPr sz="1650" u="none" spc="340" dirty="0">
                <a:solidFill>
                  <a:srgbClr val="999999"/>
                </a:solidFill>
                <a:latin typeface="Tahoma"/>
                <a:cs typeface="Tahoma"/>
              </a:rPr>
              <a:t>-</a:t>
            </a:r>
            <a:endParaRPr sz="1650">
              <a:latin typeface="Tahoma"/>
              <a:cs typeface="Tahoma"/>
            </a:endParaRPr>
          </a:p>
          <a:p>
            <a:pPr marL="142875" marR="10148570">
              <a:lnSpc>
                <a:spcPts val="1870"/>
              </a:lnSpc>
              <a:spcBef>
                <a:spcPts val="100"/>
              </a:spcBef>
            </a:pPr>
            <a:r>
              <a:rPr sz="1650" u="none" spc="245" dirty="0">
                <a:solidFill>
                  <a:srgbClr val="0077AA"/>
                </a:solidFill>
                <a:latin typeface="Tahoma"/>
                <a:cs typeface="Tahoma"/>
              </a:rPr>
              <a:t>apiVersion </a:t>
            </a:r>
            <a:r>
              <a:rPr sz="1650" u="none" spc="245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u="none" dirty="0">
                <a:solidFill>
                  <a:srgbClr val="999999"/>
                </a:solidFill>
                <a:latin typeface="Tahoma"/>
                <a:cs typeface="Tahoma"/>
              </a:rPr>
              <a:t>  </a:t>
            </a:r>
            <a:r>
              <a:rPr sz="1650" u="none" spc="100" dirty="0">
                <a:solidFill>
                  <a:srgbClr val="000000"/>
                </a:solidFill>
                <a:latin typeface="Tahoma"/>
                <a:cs typeface="Tahoma"/>
              </a:rPr>
              <a:t>v1 </a:t>
            </a:r>
            <a:r>
              <a:rPr sz="1650" u="none" spc="260" dirty="0">
                <a:solidFill>
                  <a:srgbClr val="0077AA"/>
                </a:solidFill>
                <a:latin typeface="Tahoma"/>
                <a:cs typeface="Tahoma"/>
              </a:rPr>
              <a:t>type </a:t>
            </a:r>
            <a:r>
              <a:rPr sz="1650" u="none" spc="260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u="none" spc="484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650" u="none" spc="155" dirty="0">
                <a:solidFill>
                  <a:srgbClr val="0077AA"/>
                </a:solidFill>
                <a:latin typeface="Tahoma"/>
                <a:cs typeface="Tahoma"/>
              </a:rPr>
              <a:t>Métadonnées </a:t>
            </a:r>
            <a:r>
              <a:rPr sz="1650" u="none" spc="50" dirty="0">
                <a:solidFill>
                  <a:srgbClr val="000000"/>
                </a:solidFill>
                <a:latin typeface="Tahoma"/>
                <a:cs typeface="Tahoma"/>
              </a:rPr>
              <a:t>de l'espace de noms</a:t>
            </a:r>
            <a:r>
              <a:rPr sz="1650" u="none" spc="155" dirty="0">
                <a:solidFill>
                  <a:srgbClr val="999999"/>
                </a:solidFill>
                <a:latin typeface="Tahoma"/>
                <a:cs typeface="Tahoma"/>
              </a:rPr>
              <a:t> :</a:t>
            </a:r>
            <a:endParaRPr sz="1650">
              <a:latin typeface="Tahoma"/>
              <a:cs typeface="Tahoma"/>
            </a:endParaRPr>
          </a:p>
          <a:p>
            <a:pPr marL="394970" marR="10148570">
              <a:lnSpc>
                <a:spcPts val="1880"/>
              </a:lnSpc>
              <a:spcBef>
                <a:spcPts val="10"/>
              </a:spcBef>
            </a:pPr>
            <a:r>
              <a:rPr sz="1650" u="none" spc="60" dirty="0">
                <a:solidFill>
                  <a:srgbClr val="0077AA"/>
                </a:solidFill>
                <a:latin typeface="Tahoma"/>
                <a:cs typeface="Tahoma"/>
              </a:rPr>
              <a:t>nom </a:t>
            </a:r>
            <a:r>
              <a:rPr sz="1650" u="none" spc="60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u="none" spc="490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650" u="none" spc="305" dirty="0">
                <a:solidFill>
                  <a:srgbClr val="0077AA"/>
                </a:solidFill>
                <a:latin typeface="Tahoma"/>
                <a:cs typeface="Tahoma"/>
              </a:rPr>
              <a:t>Étiquettes </a:t>
            </a:r>
            <a:r>
              <a:rPr sz="1650" u="none" spc="110" dirty="0">
                <a:solidFill>
                  <a:srgbClr val="000000"/>
                </a:solidFill>
                <a:latin typeface="Tahoma"/>
                <a:cs typeface="Tahoma"/>
              </a:rPr>
              <a:t>du bac à sable </a:t>
            </a:r>
            <a:r>
              <a:rPr sz="1650" u="none" spc="305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endParaRPr sz="1650">
              <a:latin typeface="Tahoma"/>
              <a:cs typeface="Tahoma"/>
            </a:endParaRPr>
          </a:p>
          <a:p>
            <a:pPr marL="647065">
              <a:lnSpc>
                <a:spcPts val="1825"/>
              </a:lnSpc>
            </a:pPr>
            <a:r>
              <a:rPr sz="1650" u="none" spc="190" dirty="0">
                <a:solidFill>
                  <a:srgbClr val="0077AA"/>
                </a:solidFill>
                <a:latin typeface="Tahoma"/>
                <a:cs typeface="Tahoma"/>
              </a:rPr>
              <a:t>environnement </a:t>
            </a:r>
            <a:r>
              <a:rPr sz="1650" u="none" spc="190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u="none" spc="480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650" u="none" spc="290" dirty="0">
                <a:solidFill>
                  <a:srgbClr val="000000"/>
                </a:solidFill>
                <a:latin typeface="Tahoma"/>
                <a:cs typeface="Tahoma"/>
              </a:rPr>
              <a:t>tests</a:t>
            </a:r>
            <a:endParaRPr sz="165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09624" y="2085974"/>
            <a:ext cx="12211050" cy="9525"/>
          </a:xfrm>
          <a:custGeom>
            <a:avLst/>
            <a:gdLst/>
            <a:ahLst/>
            <a:cxnLst/>
            <a:rect l="l" t="t" r="r" b="b"/>
            <a:pathLst>
              <a:path w="12211050" h="9525">
                <a:moveTo>
                  <a:pt x="12211049" y="9524"/>
                </a:moveTo>
                <a:lnTo>
                  <a:pt x="0" y="9524"/>
                </a:lnTo>
                <a:lnTo>
                  <a:pt x="0" y="0"/>
                </a:lnTo>
                <a:lnTo>
                  <a:pt x="12211049" y="0"/>
                </a:lnTo>
                <a:lnTo>
                  <a:pt x="12211049" y="952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809624" y="2085974"/>
            <a:ext cx="12211050" cy="447675"/>
            <a:chOff x="809624" y="2085974"/>
            <a:chExt cx="12211050" cy="447675"/>
          </a:xfrm>
        </p:grpSpPr>
        <p:sp>
          <p:nvSpPr>
            <p:cNvPr id="4" name="object 4"/>
            <p:cNvSpPr/>
            <p:nvPr/>
          </p:nvSpPr>
          <p:spPr>
            <a:xfrm>
              <a:off x="809612" y="2085974"/>
              <a:ext cx="12211050" cy="447675"/>
            </a:xfrm>
            <a:custGeom>
              <a:avLst/>
              <a:gdLst/>
              <a:ahLst/>
              <a:cxnLst/>
              <a:rect l="l" t="t" r="r" b="b"/>
              <a:pathLst>
                <a:path w="12211050" h="447675">
                  <a:moveTo>
                    <a:pt x="12211050" y="0"/>
                  </a:moveTo>
                  <a:lnTo>
                    <a:pt x="12201525" y="0"/>
                  </a:lnTo>
                  <a:lnTo>
                    <a:pt x="12201525" y="438150"/>
                  </a:lnTo>
                  <a:lnTo>
                    <a:pt x="0" y="438150"/>
                  </a:lnTo>
                  <a:lnTo>
                    <a:pt x="0" y="447675"/>
                  </a:lnTo>
                  <a:lnTo>
                    <a:pt x="12201525" y="447675"/>
                  </a:lnTo>
                  <a:lnTo>
                    <a:pt x="12211050" y="447675"/>
                  </a:lnTo>
                  <a:lnTo>
                    <a:pt x="12211050" y="438150"/>
                  </a:lnTo>
                  <a:lnTo>
                    <a:pt x="12211050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09624" y="2085974"/>
              <a:ext cx="9525" cy="447675"/>
            </a:xfrm>
            <a:custGeom>
              <a:avLst/>
              <a:gdLst/>
              <a:ahLst/>
              <a:cxnLst/>
              <a:rect l="l" t="t" r="r" b="b"/>
              <a:pathLst>
                <a:path w="9525" h="447675">
                  <a:moveTo>
                    <a:pt x="0" y="447674"/>
                  </a:moveTo>
                  <a:lnTo>
                    <a:pt x="0" y="0"/>
                  </a:lnTo>
                  <a:lnTo>
                    <a:pt x="9524" y="9524"/>
                  </a:lnTo>
                  <a:lnTo>
                    <a:pt x="9524" y="438149"/>
                  </a:lnTo>
                  <a:lnTo>
                    <a:pt x="0" y="447674"/>
                  </a:lnTo>
                  <a:close/>
                </a:path>
              </a:pathLst>
            </a:custGeom>
            <a:solidFill>
              <a:srgbClr val="ED21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/>
          <p:nvPr/>
        </p:nvSpPr>
        <p:spPr>
          <a:xfrm>
            <a:off x="809624" y="3352799"/>
            <a:ext cx="12211050" cy="9525"/>
          </a:xfrm>
          <a:custGeom>
            <a:avLst/>
            <a:gdLst/>
            <a:ahLst/>
            <a:cxnLst/>
            <a:rect l="l" t="t" r="r" b="b"/>
            <a:pathLst>
              <a:path w="12211050" h="9525">
                <a:moveTo>
                  <a:pt x="12211049" y="9524"/>
                </a:moveTo>
                <a:lnTo>
                  <a:pt x="0" y="9524"/>
                </a:lnTo>
                <a:lnTo>
                  <a:pt x="0" y="0"/>
                </a:lnTo>
                <a:lnTo>
                  <a:pt x="12211049" y="0"/>
                </a:lnTo>
                <a:lnTo>
                  <a:pt x="12211049" y="952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" name="object 7"/>
          <p:cNvGrpSpPr/>
          <p:nvPr/>
        </p:nvGrpSpPr>
        <p:grpSpPr>
          <a:xfrm>
            <a:off x="809624" y="3352799"/>
            <a:ext cx="12211050" cy="2828925"/>
            <a:chOff x="809624" y="3352799"/>
            <a:chExt cx="12211050" cy="2828925"/>
          </a:xfrm>
        </p:grpSpPr>
        <p:sp>
          <p:nvSpPr>
            <p:cNvPr id="8" name="object 8"/>
            <p:cNvSpPr/>
            <p:nvPr/>
          </p:nvSpPr>
          <p:spPr>
            <a:xfrm>
              <a:off x="809612" y="3352799"/>
              <a:ext cx="12211050" cy="2828925"/>
            </a:xfrm>
            <a:custGeom>
              <a:avLst/>
              <a:gdLst/>
              <a:ahLst/>
              <a:cxnLst/>
              <a:rect l="l" t="t" r="r" b="b"/>
              <a:pathLst>
                <a:path w="12211050" h="2828925">
                  <a:moveTo>
                    <a:pt x="12211050" y="0"/>
                  </a:moveTo>
                  <a:lnTo>
                    <a:pt x="12201525" y="0"/>
                  </a:lnTo>
                  <a:lnTo>
                    <a:pt x="12201525" y="2819400"/>
                  </a:lnTo>
                  <a:lnTo>
                    <a:pt x="0" y="2819400"/>
                  </a:lnTo>
                  <a:lnTo>
                    <a:pt x="0" y="2828925"/>
                  </a:lnTo>
                  <a:lnTo>
                    <a:pt x="12201525" y="2828925"/>
                  </a:lnTo>
                  <a:lnTo>
                    <a:pt x="12211050" y="2828925"/>
                  </a:lnTo>
                  <a:lnTo>
                    <a:pt x="12211050" y="2819400"/>
                  </a:lnTo>
                  <a:lnTo>
                    <a:pt x="12211050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809624" y="3352799"/>
              <a:ext cx="9525" cy="2828925"/>
            </a:xfrm>
            <a:custGeom>
              <a:avLst/>
              <a:gdLst/>
              <a:ahLst/>
              <a:cxnLst/>
              <a:rect l="l" t="t" r="r" b="b"/>
              <a:pathLst>
                <a:path w="9525" h="2828925">
                  <a:moveTo>
                    <a:pt x="0" y="2828924"/>
                  </a:moveTo>
                  <a:lnTo>
                    <a:pt x="0" y="0"/>
                  </a:lnTo>
                  <a:lnTo>
                    <a:pt x="9524" y="9524"/>
                  </a:lnTo>
                  <a:lnTo>
                    <a:pt x="9524" y="2819399"/>
                  </a:lnTo>
                  <a:lnTo>
                    <a:pt x="0" y="2828924"/>
                  </a:lnTo>
                  <a:close/>
                </a:path>
              </a:pathLst>
            </a:custGeom>
            <a:solidFill>
              <a:srgbClr val="ED21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/>
          <p:nvPr/>
        </p:nvSpPr>
        <p:spPr>
          <a:xfrm>
            <a:off x="809624" y="6324599"/>
            <a:ext cx="12211050" cy="9525"/>
          </a:xfrm>
          <a:custGeom>
            <a:avLst/>
            <a:gdLst/>
            <a:ahLst/>
            <a:cxnLst/>
            <a:rect l="l" t="t" r="r" b="b"/>
            <a:pathLst>
              <a:path w="12211050" h="9525">
                <a:moveTo>
                  <a:pt x="12211049" y="9524"/>
                </a:moveTo>
                <a:lnTo>
                  <a:pt x="0" y="9524"/>
                </a:lnTo>
                <a:lnTo>
                  <a:pt x="0" y="0"/>
                </a:lnTo>
                <a:lnTo>
                  <a:pt x="12211049" y="0"/>
                </a:lnTo>
                <a:lnTo>
                  <a:pt x="12211049" y="952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1" name="object 11"/>
          <p:cNvGrpSpPr/>
          <p:nvPr/>
        </p:nvGrpSpPr>
        <p:grpSpPr>
          <a:xfrm>
            <a:off x="809624" y="6324599"/>
            <a:ext cx="12211050" cy="447675"/>
            <a:chOff x="809624" y="6324599"/>
            <a:chExt cx="12211050" cy="447675"/>
          </a:xfrm>
        </p:grpSpPr>
        <p:sp>
          <p:nvSpPr>
            <p:cNvPr id="12" name="object 12"/>
            <p:cNvSpPr/>
            <p:nvPr/>
          </p:nvSpPr>
          <p:spPr>
            <a:xfrm>
              <a:off x="809612" y="6324600"/>
              <a:ext cx="12211050" cy="447675"/>
            </a:xfrm>
            <a:custGeom>
              <a:avLst/>
              <a:gdLst/>
              <a:ahLst/>
              <a:cxnLst/>
              <a:rect l="l" t="t" r="r" b="b"/>
              <a:pathLst>
                <a:path w="12211050" h="447675">
                  <a:moveTo>
                    <a:pt x="12211050" y="0"/>
                  </a:moveTo>
                  <a:lnTo>
                    <a:pt x="12201525" y="0"/>
                  </a:lnTo>
                  <a:lnTo>
                    <a:pt x="12201525" y="438150"/>
                  </a:lnTo>
                  <a:lnTo>
                    <a:pt x="0" y="438150"/>
                  </a:lnTo>
                  <a:lnTo>
                    <a:pt x="0" y="447675"/>
                  </a:lnTo>
                  <a:lnTo>
                    <a:pt x="12201525" y="447675"/>
                  </a:lnTo>
                  <a:lnTo>
                    <a:pt x="12211050" y="447675"/>
                  </a:lnTo>
                  <a:lnTo>
                    <a:pt x="12211050" y="438150"/>
                  </a:lnTo>
                  <a:lnTo>
                    <a:pt x="12211050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809624" y="6324599"/>
              <a:ext cx="9525" cy="447675"/>
            </a:xfrm>
            <a:custGeom>
              <a:avLst/>
              <a:gdLst/>
              <a:ahLst/>
              <a:cxnLst/>
              <a:rect l="l" t="t" r="r" b="b"/>
              <a:pathLst>
                <a:path w="9525" h="447675">
                  <a:moveTo>
                    <a:pt x="0" y="447674"/>
                  </a:moveTo>
                  <a:lnTo>
                    <a:pt x="0" y="0"/>
                  </a:lnTo>
                  <a:lnTo>
                    <a:pt x="9524" y="9524"/>
                  </a:lnTo>
                  <a:lnTo>
                    <a:pt x="9524" y="438149"/>
                  </a:lnTo>
                  <a:lnTo>
                    <a:pt x="0" y="447674"/>
                  </a:lnTo>
                  <a:close/>
                </a:path>
              </a:pathLst>
            </a:custGeom>
            <a:solidFill>
              <a:srgbClr val="ED21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81465" y="6451968"/>
              <a:ext cx="103240" cy="198704"/>
            </a:xfrm>
            <a:prstGeom prst="rect">
              <a:avLst/>
            </a:prstGeom>
          </p:spPr>
        </p:pic>
      </p:grp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65" dirty="0"/>
              <a:t>CRÉER</a:t>
            </a:r>
            <a:r>
              <a:rPr spc="-15" dirty="0"/>
              <a:t> </a:t>
            </a:r>
            <a:r>
              <a:rPr spc="-220" dirty="0"/>
              <a:t>OBJETS</a:t>
            </a:r>
            <a:r>
              <a:rPr spc="-15" dirty="0"/>
              <a:t> </a:t>
            </a:r>
            <a:r>
              <a:rPr dirty="0"/>
              <a:t>DANS</a:t>
            </a:r>
            <a:r>
              <a:rPr spc="-15" dirty="0"/>
              <a:t> </a:t>
            </a:r>
            <a:r>
              <a:rPr spc="75" dirty="0"/>
              <a:t>UN</a:t>
            </a:r>
            <a:r>
              <a:rPr spc="-15" dirty="0"/>
              <a:t> </a:t>
            </a:r>
            <a:r>
              <a:rPr spc="-70" dirty="0"/>
              <a:t>ESPACE DE NOMS</a:t>
            </a:r>
          </a:p>
        </p:txBody>
      </p:sp>
      <p:pic>
        <p:nvPicPr>
          <p:cNvPr id="16" name="object 1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33449" y="1647824"/>
            <a:ext cx="95250" cy="95249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1465" y="2213343"/>
            <a:ext cx="103240" cy="198704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33449" y="2895599"/>
            <a:ext cx="95250" cy="95249"/>
          </a:xfrm>
          <a:prstGeom prst="rect">
            <a:avLst/>
          </a:prstGeom>
        </p:spPr>
      </p:pic>
      <p:sp>
        <p:nvSpPr>
          <p:cNvPr id="19" name="object 19"/>
          <p:cNvSpPr txBox="1"/>
          <p:nvPr/>
        </p:nvSpPr>
        <p:spPr>
          <a:xfrm>
            <a:off x="819149" y="1511300"/>
            <a:ext cx="12192000" cy="524502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1475">
              <a:lnSpc>
                <a:spcPct val="100000"/>
              </a:lnSpc>
              <a:spcBef>
                <a:spcPts val="100"/>
              </a:spcBef>
            </a:pP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À</a:t>
            </a:r>
            <a:r>
              <a:rPr sz="2100" spc="-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créer</a:t>
            </a:r>
            <a:r>
              <a:rPr sz="2100" spc="-2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00" dirty="0">
                <a:solidFill>
                  <a:srgbClr val="333333"/>
                </a:solidFill>
                <a:latin typeface="Trebuchet MS"/>
                <a:cs typeface="Trebuchet MS"/>
              </a:rPr>
              <a:t>un</a:t>
            </a:r>
            <a:r>
              <a:rPr sz="2100" spc="-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20" dirty="0">
                <a:solidFill>
                  <a:srgbClr val="333333"/>
                </a:solidFill>
                <a:latin typeface="Trebuchet MS"/>
                <a:cs typeface="Trebuchet MS"/>
              </a:rPr>
              <a:t>objet </a:t>
            </a:r>
            <a:r>
              <a:rPr sz="2100" spc="75" dirty="0">
                <a:solidFill>
                  <a:srgbClr val="333333"/>
                </a:solidFill>
                <a:latin typeface="Trebuchet MS"/>
                <a:cs typeface="Trebuchet MS"/>
              </a:rPr>
              <a:t>de</a:t>
            </a:r>
            <a:r>
              <a:rPr sz="2100" spc="-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5" dirty="0">
                <a:solidFill>
                  <a:srgbClr val="333333"/>
                </a:solidFill>
                <a:latin typeface="Trebuchet MS"/>
                <a:cs typeface="Trebuchet MS"/>
              </a:rPr>
              <a:t>un</a:t>
            </a:r>
            <a:r>
              <a:rPr sz="2100" spc="-2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descripteur</a:t>
            </a:r>
            <a:r>
              <a:rPr sz="2100" spc="-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lequel</a:t>
            </a:r>
            <a:r>
              <a:rPr sz="2100" spc="-2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95" dirty="0">
                <a:solidFill>
                  <a:srgbClr val="333333"/>
                </a:solidFill>
                <a:latin typeface="Trebuchet MS"/>
                <a:cs typeface="Trebuchet MS"/>
              </a:rPr>
              <a:t>fait</a:t>
            </a:r>
            <a:r>
              <a:rPr sz="2100" spc="-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0" dirty="0">
                <a:solidFill>
                  <a:srgbClr val="333333"/>
                </a:solidFill>
                <a:latin typeface="Trebuchet MS"/>
                <a:cs typeface="Trebuchet MS"/>
              </a:rPr>
              <a:t>pas</a:t>
            </a:r>
            <a:r>
              <a:rPr sz="2100" spc="-2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spécifier</a:t>
            </a:r>
            <a:r>
              <a:rPr sz="2100" spc="-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5" dirty="0">
                <a:solidFill>
                  <a:srgbClr val="333333"/>
                </a:solidFill>
                <a:latin typeface="Trebuchet MS"/>
                <a:cs typeface="Trebuchet MS"/>
              </a:rPr>
              <a:t>un</a:t>
            </a:r>
            <a:r>
              <a:rPr sz="2100" spc="-2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0" dirty="0">
                <a:solidFill>
                  <a:srgbClr val="ED2137"/>
                </a:solidFill>
                <a:latin typeface="Trebuchet MS"/>
                <a:cs typeface="Trebuchet MS"/>
              </a:rPr>
              <a:t>Espace de noms </a:t>
            </a:r>
            <a:r>
              <a:rPr sz="2100" spc="50" dirty="0">
                <a:solidFill>
                  <a:srgbClr val="333333"/>
                </a:solidFill>
                <a:latin typeface="Trebuchet MS"/>
                <a:cs typeface="Trebuchet MS"/>
              </a:rPr>
              <a:t>:</a:t>
            </a:r>
            <a:endParaRPr sz="2100" dirty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40"/>
              </a:spcBef>
            </a:pPr>
            <a:endParaRPr sz="2100" dirty="0">
              <a:latin typeface="Trebuchet MS"/>
              <a:cs typeface="Trebuchet MS"/>
            </a:endParaRPr>
          </a:p>
          <a:p>
            <a:pPr marL="394970">
              <a:lnSpc>
                <a:spcPct val="100000"/>
              </a:lnSpc>
            </a:pPr>
            <a:r>
              <a:rPr sz="1650" spc="245" dirty="0">
                <a:latin typeface="Tahoma"/>
                <a:cs typeface="Tahoma"/>
              </a:rPr>
              <a:t>kubectl</a:t>
            </a:r>
            <a:r>
              <a:rPr sz="1650" spc="490" dirty="0">
                <a:latin typeface="Tahoma"/>
                <a:cs typeface="Tahoma"/>
              </a:rPr>
              <a:t> </a:t>
            </a:r>
            <a:r>
              <a:rPr sz="1650" spc="204" dirty="0">
                <a:latin typeface="Tahoma"/>
                <a:cs typeface="Tahoma"/>
              </a:rPr>
              <a:t>appliquer</a:t>
            </a:r>
            <a:r>
              <a:rPr sz="1650" spc="495" dirty="0">
                <a:latin typeface="Tahoma"/>
                <a:cs typeface="Tahoma"/>
              </a:rPr>
              <a:t> </a:t>
            </a:r>
            <a:r>
              <a:rPr sz="1650" spc="455" dirty="0">
                <a:solidFill>
                  <a:srgbClr val="ED9900"/>
                </a:solidFill>
                <a:latin typeface="Tahoma"/>
                <a:cs typeface="Tahoma"/>
              </a:rPr>
              <a:t>- </a:t>
            </a:r>
            <a:r>
              <a:rPr sz="1650" spc="395" dirty="0">
                <a:solidFill>
                  <a:srgbClr val="ED9900"/>
                </a:solidFill>
                <a:latin typeface="Tahoma"/>
                <a:cs typeface="Tahoma"/>
              </a:rPr>
              <a:t>f</a:t>
            </a:r>
            <a:r>
              <a:rPr sz="1650" spc="490" dirty="0">
                <a:solidFill>
                  <a:srgbClr val="ED9900"/>
                </a:solidFill>
                <a:latin typeface="Tahoma"/>
                <a:cs typeface="Tahoma"/>
              </a:rPr>
              <a:t> </a:t>
            </a:r>
            <a:r>
              <a:rPr sz="1650" spc="310" dirty="0">
                <a:latin typeface="Tahoma"/>
                <a:cs typeface="Tahoma"/>
              </a:rPr>
              <a:t>fichier.yaml</a:t>
            </a:r>
            <a:r>
              <a:rPr sz="1650" spc="495" dirty="0">
                <a:latin typeface="Tahoma"/>
                <a:cs typeface="Tahoma"/>
              </a:rPr>
              <a:t> </a:t>
            </a:r>
            <a:r>
              <a:rPr sz="1650" spc="180" dirty="0">
                <a:solidFill>
                  <a:srgbClr val="ED9900"/>
                </a:solidFill>
                <a:latin typeface="Tahoma"/>
                <a:cs typeface="Tahoma"/>
              </a:rPr>
              <a:t>- </a:t>
            </a:r>
            <a:r>
              <a:rPr sz="1650" spc="275" dirty="0">
                <a:solidFill>
                  <a:srgbClr val="ED9900"/>
                </a:solidFill>
                <a:latin typeface="Tahoma"/>
                <a:cs typeface="Tahoma"/>
              </a:rPr>
              <a:t>n</a:t>
            </a:r>
            <a:r>
              <a:rPr sz="1650" spc="490" dirty="0">
                <a:solidFill>
                  <a:srgbClr val="ED9900"/>
                </a:solidFill>
                <a:latin typeface="Tahoma"/>
                <a:cs typeface="Tahoma"/>
              </a:rPr>
              <a:t> </a:t>
            </a:r>
            <a:r>
              <a:rPr sz="1650" spc="95" dirty="0">
                <a:solidFill>
                  <a:srgbClr val="996E3A"/>
                </a:solidFill>
                <a:latin typeface="Tahoma"/>
                <a:cs typeface="Tahoma"/>
              </a:rPr>
              <a:t>&lt; </a:t>
            </a:r>
            <a:r>
              <a:rPr sz="1650" spc="95" dirty="0">
                <a:latin typeface="Tahoma"/>
                <a:cs typeface="Tahoma"/>
              </a:rPr>
              <a:t>insérer- </a:t>
            </a:r>
            <a:r>
              <a:rPr sz="1650" spc="180" dirty="0">
                <a:latin typeface="Tahoma"/>
                <a:cs typeface="Tahoma"/>
              </a:rPr>
              <a:t>nom-d'espace-de- </a:t>
            </a:r>
            <a:r>
              <a:rPr sz="1650" spc="190" dirty="0">
                <a:latin typeface="Tahoma"/>
                <a:cs typeface="Tahoma"/>
              </a:rPr>
              <a:t>noms- </a:t>
            </a:r>
            <a:r>
              <a:rPr sz="1650" spc="80" dirty="0">
                <a:latin typeface="Tahoma"/>
                <a:cs typeface="Tahoma"/>
              </a:rPr>
              <a:t>ici </a:t>
            </a:r>
            <a:r>
              <a:rPr sz="1650" spc="80" dirty="0">
                <a:solidFill>
                  <a:srgbClr val="996E3A"/>
                </a:solidFill>
                <a:latin typeface="Tahoma"/>
                <a:cs typeface="Tahoma"/>
              </a:rPr>
              <a:t>&gt;</a:t>
            </a:r>
            <a:endParaRPr sz="1650" dirty="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755"/>
              </a:spcBef>
            </a:pPr>
            <a:endParaRPr sz="1650" dirty="0">
              <a:latin typeface="Tahoma"/>
              <a:cs typeface="Tahoma"/>
            </a:endParaRPr>
          </a:p>
          <a:p>
            <a:pPr marL="371475">
              <a:lnSpc>
                <a:spcPct val="100000"/>
              </a:lnSpc>
            </a:pP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-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cible</a:t>
            </a:r>
            <a:r>
              <a:rPr sz="2100" spc="-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90" dirty="0">
                <a:solidFill>
                  <a:srgbClr val="ED2137"/>
                </a:solidFill>
                <a:latin typeface="Trebuchet MS"/>
                <a:cs typeface="Trebuchet MS"/>
              </a:rPr>
              <a:t>Espace de noms</a:t>
            </a:r>
            <a:r>
              <a:rPr sz="2100" spc="-15" dirty="0">
                <a:solidFill>
                  <a:srgbClr val="ED2137"/>
                </a:solidFill>
                <a:latin typeface="Trebuchet MS"/>
                <a:cs typeface="Trebuchet MS"/>
              </a:rPr>
              <a:t> </a:t>
            </a:r>
            <a:r>
              <a:rPr sz="2100" spc="50" dirty="0">
                <a:solidFill>
                  <a:srgbClr val="333333"/>
                </a:solidFill>
                <a:latin typeface="Trebuchet MS"/>
                <a:cs typeface="Trebuchet MS"/>
              </a:rPr>
              <a:t>peut</a:t>
            </a:r>
            <a:r>
              <a:rPr sz="2100" spc="-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5" dirty="0">
                <a:solidFill>
                  <a:srgbClr val="333333"/>
                </a:solidFill>
                <a:latin typeface="Trebuchet MS"/>
                <a:cs typeface="Trebuchet MS"/>
              </a:rPr>
              <a:t>être</a:t>
            </a:r>
            <a:r>
              <a:rPr sz="2100" spc="-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spécifié</a:t>
            </a:r>
            <a:r>
              <a:rPr sz="2100" spc="-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dans</a:t>
            </a:r>
            <a:r>
              <a:rPr sz="2100" spc="-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-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descripteur</a:t>
            </a:r>
            <a:r>
              <a:rPr sz="2100" spc="-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via</a:t>
            </a:r>
            <a:r>
              <a:rPr sz="2100" spc="-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60" dirty="0">
                <a:solidFill>
                  <a:srgbClr val="ED2137"/>
                </a:solidFill>
                <a:latin typeface="Tahoma"/>
                <a:cs typeface="Tahoma"/>
              </a:rPr>
              <a:t>métadonnées.espace de noms</a:t>
            </a:r>
            <a:r>
              <a:rPr sz="2100" spc="-40" dirty="0">
                <a:solidFill>
                  <a:srgbClr val="ED2137"/>
                </a:solidFill>
                <a:latin typeface="Tahoma"/>
                <a:cs typeface="Tahoma"/>
              </a:rPr>
              <a:t> </a:t>
            </a:r>
            <a:r>
              <a:rPr sz="2100" spc="-50" dirty="0">
                <a:solidFill>
                  <a:srgbClr val="333333"/>
                </a:solidFill>
                <a:latin typeface="Trebuchet MS"/>
                <a:cs typeface="Trebuchet MS"/>
              </a:rPr>
              <a:t>:</a:t>
            </a:r>
            <a:endParaRPr sz="2100" dirty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290"/>
              </a:spcBef>
            </a:pPr>
            <a:endParaRPr sz="2100" dirty="0">
              <a:latin typeface="Trebuchet MS"/>
              <a:cs typeface="Trebuchet MS"/>
            </a:endParaRPr>
          </a:p>
          <a:p>
            <a:pPr marL="142875">
              <a:lnSpc>
                <a:spcPts val="1925"/>
              </a:lnSpc>
            </a:pPr>
            <a:r>
              <a:rPr sz="1650" spc="390" dirty="0">
                <a:solidFill>
                  <a:srgbClr val="999999"/>
                </a:solidFill>
                <a:latin typeface="Tahoma"/>
                <a:cs typeface="Tahoma"/>
              </a:rPr>
              <a:t>-- </a:t>
            </a:r>
            <a:r>
              <a:rPr sz="1650" spc="340" dirty="0">
                <a:solidFill>
                  <a:srgbClr val="999999"/>
                </a:solidFill>
                <a:latin typeface="Tahoma"/>
                <a:cs typeface="Tahoma"/>
              </a:rPr>
              <a:t>-</a:t>
            </a:r>
            <a:endParaRPr sz="1650" dirty="0">
              <a:latin typeface="Tahoma"/>
              <a:cs typeface="Tahoma"/>
            </a:endParaRPr>
          </a:p>
          <a:p>
            <a:pPr marL="142875" marR="10274935">
              <a:lnSpc>
                <a:spcPts val="1880"/>
              </a:lnSpc>
              <a:spcBef>
                <a:spcPts val="95"/>
              </a:spcBef>
            </a:pPr>
            <a:r>
              <a:rPr sz="1650" spc="245" dirty="0">
                <a:solidFill>
                  <a:srgbClr val="0077AA"/>
                </a:solidFill>
                <a:latin typeface="Tahoma"/>
                <a:cs typeface="Tahoma"/>
              </a:rPr>
              <a:t>apiVersion </a:t>
            </a:r>
            <a:r>
              <a:rPr sz="1650" spc="245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dirty="0">
                <a:solidFill>
                  <a:srgbClr val="999999"/>
                </a:solidFill>
                <a:latin typeface="Tahoma"/>
                <a:cs typeface="Tahoma"/>
              </a:rPr>
              <a:t>  </a:t>
            </a:r>
            <a:r>
              <a:rPr sz="1650" spc="100" dirty="0">
                <a:latin typeface="Tahoma"/>
                <a:cs typeface="Tahoma"/>
              </a:rPr>
              <a:t>v1 </a:t>
            </a:r>
            <a:r>
              <a:rPr sz="1650" spc="260" dirty="0">
                <a:solidFill>
                  <a:srgbClr val="0077AA"/>
                </a:solidFill>
                <a:latin typeface="Tahoma"/>
                <a:cs typeface="Tahoma"/>
              </a:rPr>
              <a:t>type </a:t>
            </a:r>
            <a:r>
              <a:rPr sz="1650" spc="260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spc="484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650" spc="155" dirty="0">
                <a:solidFill>
                  <a:srgbClr val="0077AA"/>
                </a:solidFill>
                <a:latin typeface="Tahoma"/>
                <a:cs typeface="Tahoma"/>
              </a:rPr>
              <a:t>Métadonnées </a:t>
            </a:r>
            <a:r>
              <a:rPr sz="1650" spc="55" dirty="0">
                <a:latin typeface="Tahoma"/>
                <a:cs typeface="Tahoma"/>
              </a:rPr>
              <a:t>du pod </a:t>
            </a:r>
            <a:r>
              <a:rPr sz="1650" spc="155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endParaRPr sz="1650" dirty="0">
              <a:latin typeface="Tahoma"/>
              <a:cs typeface="Tahoma"/>
            </a:endParaRPr>
          </a:p>
          <a:p>
            <a:pPr marL="394970">
              <a:lnSpc>
                <a:spcPts val="1764"/>
              </a:lnSpc>
            </a:pPr>
            <a:r>
              <a:rPr sz="1650" spc="60" dirty="0">
                <a:solidFill>
                  <a:srgbClr val="0077AA"/>
                </a:solidFill>
                <a:latin typeface="Tahoma"/>
                <a:cs typeface="Tahoma"/>
              </a:rPr>
              <a:t>nom </a:t>
            </a:r>
            <a:r>
              <a:rPr sz="1650" spc="60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spc="490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650" spc="95" dirty="0">
                <a:latin typeface="Tahoma"/>
                <a:cs typeface="Tahoma"/>
              </a:rPr>
              <a:t>k2000</a:t>
            </a:r>
            <a:endParaRPr sz="1650" dirty="0">
              <a:latin typeface="Tahoma"/>
              <a:cs typeface="Tahoma"/>
            </a:endParaRPr>
          </a:p>
          <a:p>
            <a:pPr marL="394970" marR="9643745">
              <a:lnSpc>
                <a:spcPts val="1880"/>
              </a:lnSpc>
              <a:spcBef>
                <a:spcPts val="90"/>
              </a:spcBef>
            </a:pPr>
            <a:r>
              <a:rPr sz="1650" spc="110" dirty="0">
                <a:solidFill>
                  <a:srgbClr val="0077AA"/>
                </a:solidFill>
                <a:latin typeface="Tahoma"/>
                <a:cs typeface="Tahoma"/>
              </a:rPr>
              <a:t>espace de noms </a:t>
            </a:r>
            <a:r>
              <a:rPr sz="1650" spc="110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spc="-5" dirty="0">
                <a:solidFill>
                  <a:srgbClr val="999999"/>
                </a:solidFill>
                <a:latin typeface="Tahoma"/>
                <a:cs typeface="Tahoma"/>
              </a:rPr>
              <a:t>  </a:t>
            </a:r>
            <a:r>
              <a:rPr lang="fr" sz="1650" spc="210" dirty="0" err="1">
                <a:latin typeface="Tahoma"/>
                <a:cs typeface="Tahoma"/>
              </a:rPr>
              <a:t>boîte à bits</a:t>
            </a:r>
            <a:r>
              <a:rPr sz="1650" spc="210" dirty="0">
                <a:latin typeface="Tahoma"/>
                <a:cs typeface="Tahoma"/>
              </a:rPr>
              <a:t> </a:t>
            </a:r>
            <a:r>
              <a:rPr sz="1650" spc="305" dirty="0">
                <a:solidFill>
                  <a:srgbClr val="0077AA"/>
                </a:solidFill>
                <a:latin typeface="Tahoma"/>
                <a:cs typeface="Tahoma"/>
              </a:rPr>
              <a:t>étiquettes </a:t>
            </a:r>
            <a:r>
              <a:rPr sz="1650" spc="305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endParaRPr sz="1650" dirty="0">
              <a:latin typeface="Tahoma"/>
              <a:cs typeface="Tahoma"/>
            </a:endParaRPr>
          </a:p>
          <a:p>
            <a:pPr marL="647065">
              <a:lnSpc>
                <a:spcPts val="1770"/>
              </a:lnSpc>
            </a:pPr>
            <a:r>
              <a:rPr sz="1650" spc="165" dirty="0">
                <a:solidFill>
                  <a:srgbClr val="0077AA"/>
                </a:solidFill>
                <a:latin typeface="Tahoma"/>
                <a:cs typeface="Tahoma"/>
              </a:rPr>
              <a:t>application </a:t>
            </a:r>
            <a:r>
              <a:rPr sz="1650" spc="165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spc="495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650" spc="260" dirty="0">
                <a:latin typeface="Tahoma"/>
                <a:cs typeface="Tahoma"/>
              </a:rPr>
              <a:t>cavalier </a:t>
            </a:r>
            <a:r>
              <a:rPr sz="1650" spc="260" dirty="0">
                <a:solidFill>
                  <a:srgbClr val="999999"/>
                </a:solidFill>
                <a:latin typeface="Tahoma"/>
                <a:cs typeface="Tahoma"/>
              </a:rPr>
              <a:t>de </a:t>
            </a:r>
            <a:r>
              <a:rPr sz="1650" spc="310" dirty="0">
                <a:latin typeface="Tahoma"/>
                <a:cs typeface="Tahoma"/>
              </a:rPr>
              <a:t>chevalier</a:t>
            </a:r>
            <a:endParaRPr sz="1650" dirty="0">
              <a:latin typeface="Tahoma"/>
              <a:cs typeface="Tahoma"/>
            </a:endParaRPr>
          </a:p>
          <a:p>
            <a:pPr marL="142875" marR="9770110" indent="504190">
              <a:lnSpc>
                <a:spcPts val="1880"/>
              </a:lnSpc>
              <a:spcBef>
                <a:spcPts val="95"/>
              </a:spcBef>
            </a:pPr>
            <a:r>
              <a:rPr sz="1650" spc="150" dirty="0">
                <a:solidFill>
                  <a:srgbClr val="0077AA"/>
                </a:solidFill>
                <a:latin typeface="Tahoma"/>
                <a:cs typeface="Tahoma"/>
              </a:rPr>
              <a:t>surnom </a:t>
            </a:r>
            <a:r>
              <a:rPr sz="1650" spc="150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spc="490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650" spc="204" dirty="0">
                <a:solidFill>
                  <a:srgbClr val="0077AA"/>
                </a:solidFill>
                <a:latin typeface="Tahoma"/>
                <a:cs typeface="Tahoma"/>
              </a:rPr>
              <a:t>Spécifications </a:t>
            </a:r>
            <a:r>
              <a:rPr sz="1650" spc="390" dirty="0">
                <a:latin typeface="Tahoma"/>
                <a:cs typeface="Tahoma"/>
              </a:rPr>
              <a:t>de Kitt </a:t>
            </a:r>
            <a:r>
              <a:rPr sz="1650" spc="204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endParaRPr sz="1650" dirty="0">
              <a:latin typeface="Tahoma"/>
              <a:cs typeface="Tahoma"/>
            </a:endParaRPr>
          </a:p>
          <a:p>
            <a:pPr marL="142875">
              <a:lnSpc>
                <a:spcPts val="1825"/>
              </a:lnSpc>
            </a:pPr>
            <a:r>
              <a:rPr sz="1650" spc="465" dirty="0">
                <a:solidFill>
                  <a:srgbClr val="999999"/>
                </a:solidFill>
                <a:latin typeface="Tahoma"/>
                <a:cs typeface="Tahoma"/>
              </a:rPr>
              <a:t>...</a:t>
            </a:r>
            <a:endParaRPr sz="1650" dirty="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680"/>
              </a:spcBef>
            </a:pPr>
            <a:endParaRPr sz="1650" dirty="0">
              <a:latin typeface="Tahoma"/>
              <a:cs typeface="Tahoma"/>
            </a:endParaRPr>
          </a:p>
          <a:p>
            <a:pPr marL="394970">
              <a:lnSpc>
                <a:spcPct val="100000"/>
              </a:lnSpc>
            </a:pPr>
            <a:r>
              <a:rPr sz="1650" spc="245" dirty="0">
                <a:latin typeface="Tahoma"/>
                <a:cs typeface="Tahoma"/>
              </a:rPr>
              <a:t>kubectl</a:t>
            </a:r>
            <a:r>
              <a:rPr sz="1650" spc="-10" dirty="0">
                <a:latin typeface="Tahoma"/>
                <a:cs typeface="Tahoma"/>
              </a:rPr>
              <a:t>  </a:t>
            </a:r>
            <a:r>
              <a:rPr sz="1650" spc="204" dirty="0">
                <a:latin typeface="Tahoma"/>
                <a:cs typeface="Tahoma"/>
              </a:rPr>
              <a:t>appliquer</a:t>
            </a:r>
            <a:r>
              <a:rPr sz="1650" spc="-5" dirty="0">
                <a:latin typeface="Tahoma"/>
                <a:cs typeface="Tahoma"/>
              </a:rPr>
              <a:t>  </a:t>
            </a:r>
            <a:r>
              <a:rPr sz="1650" spc="455" dirty="0">
                <a:solidFill>
                  <a:srgbClr val="ED9900"/>
                </a:solidFill>
                <a:latin typeface="Tahoma"/>
                <a:cs typeface="Tahoma"/>
              </a:rPr>
              <a:t>- </a:t>
            </a:r>
            <a:r>
              <a:rPr sz="1650" spc="395" dirty="0">
                <a:solidFill>
                  <a:srgbClr val="ED9900"/>
                </a:solidFill>
                <a:latin typeface="Tahoma"/>
                <a:cs typeface="Tahoma"/>
              </a:rPr>
              <a:t>f</a:t>
            </a:r>
            <a:r>
              <a:rPr sz="1650" spc="-5" dirty="0">
                <a:solidFill>
                  <a:srgbClr val="ED9900"/>
                </a:solidFill>
                <a:latin typeface="Tahoma"/>
                <a:cs typeface="Tahoma"/>
              </a:rPr>
              <a:t>  </a:t>
            </a:r>
            <a:r>
              <a:rPr sz="1650" spc="229" dirty="0">
                <a:latin typeface="Tahoma"/>
                <a:cs typeface="Tahoma"/>
              </a:rPr>
              <a:t>descripteur- </a:t>
            </a:r>
            <a:r>
              <a:rPr sz="1650" spc="240" dirty="0">
                <a:latin typeface="Tahoma"/>
                <a:cs typeface="Tahoma"/>
              </a:rPr>
              <a:t>avec- </a:t>
            </a:r>
            <a:r>
              <a:rPr sz="1650" spc="250" dirty="0">
                <a:latin typeface="Tahoma"/>
                <a:cs typeface="Tahoma"/>
              </a:rPr>
              <a:t>ns.yaml</a:t>
            </a:r>
            <a:endParaRPr sz="1650" dirty="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09624" y="2371724"/>
            <a:ext cx="12211050" cy="9525"/>
          </a:xfrm>
          <a:custGeom>
            <a:avLst/>
            <a:gdLst/>
            <a:ahLst/>
            <a:cxnLst/>
            <a:rect l="l" t="t" r="r" b="b"/>
            <a:pathLst>
              <a:path w="12211050" h="9525">
                <a:moveTo>
                  <a:pt x="12211049" y="9524"/>
                </a:moveTo>
                <a:lnTo>
                  <a:pt x="0" y="9524"/>
                </a:lnTo>
                <a:lnTo>
                  <a:pt x="0" y="0"/>
                </a:lnTo>
                <a:lnTo>
                  <a:pt x="12211049" y="0"/>
                </a:lnTo>
                <a:lnTo>
                  <a:pt x="12211049" y="952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809624" y="2371724"/>
            <a:ext cx="12211050" cy="1638300"/>
            <a:chOff x="809624" y="2371724"/>
            <a:chExt cx="12211050" cy="1638300"/>
          </a:xfrm>
        </p:grpSpPr>
        <p:sp>
          <p:nvSpPr>
            <p:cNvPr id="4" name="object 4"/>
            <p:cNvSpPr/>
            <p:nvPr/>
          </p:nvSpPr>
          <p:spPr>
            <a:xfrm>
              <a:off x="809612" y="2371724"/>
              <a:ext cx="12211050" cy="1638300"/>
            </a:xfrm>
            <a:custGeom>
              <a:avLst/>
              <a:gdLst/>
              <a:ahLst/>
              <a:cxnLst/>
              <a:rect l="l" t="t" r="r" b="b"/>
              <a:pathLst>
                <a:path w="12211050" h="1638300">
                  <a:moveTo>
                    <a:pt x="12211050" y="0"/>
                  </a:moveTo>
                  <a:lnTo>
                    <a:pt x="12201525" y="0"/>
                  </a:lnTo>
                  <a:lnTo>
                    <a:pt x="12201525" y="1628775"/>
                  </a:lnTo>
                  <a:lnTo>
                    <a:pt x="0" y="1628775"/>
                  </a:lnTo>
                  <a:lnTo>
                    <a:pt x="0" y="1638300"/>
                  </a:lnTo>
                  <a:lnTo>
                    <a:pt x="12201525" y="1638300"/>
                  </a:lnTo>
                  <a:lnTo>
                    <a:pt x="12211050" y="1638300"/>
                  </a:lnTo>
                  <a:lnTo>
                    <a:pt x="12211050" y="1628775"/>
                  </a:lnTo>
                  <a:lnTo>
                    <a:pt x="12211050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09624" y="2371724"/>
              <a:ext cx="9525" cy="1638300"/>
            </a:xfrm>
            <a:custGeom>
              <a:avLst/>
              <a:gdLst/>
              <a:ahLst/>
              <a:cxnLst/>
              <a:rect l="l" t="t" r="r" b="b"/>
              <a:pathLst>
                <a:path w="9525" h="1638300">
                  <a:moveTo>
                    <a:pt x="0" y="1638299"/>
                  </a:moveTo>
                  <a:lnTo>
                    <a:pt x="0" y="0"/>
                  </a:lnTo>
                  <a:lnTo>
                    <a:pt x="9524" y="9524"/>
                  </a:lnTo>
                  <a:lnTo>
                    <a:pt x="9524" y="1628774"/>
                  </a:lnTo>
                  <a:lnTo>
                    <a:pt x="0" y="1638299"/>
                  </a:lnTo>
                  <a:close/>
                </a:path>
              </a:pathLst>
            </a:custGeom>
            <a:solidFill>
              <a:srgbClr val="ED21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/>
          <p:nvPr/>
        </p:nvSpPr>
        <p:spPr>
          <a:xfrm>
            <a:off x="809624" y="4152899"/>
            <a:ext cx="12211050" cy="9525"/>
          </a:xfrm>
          <a:custGeom>
            <a:avLst/>
            <a:gdLst/>
            <a:ahLst/>
            <a:cxnLst/>
            <a:rect l="l" t="t" r="r" b="b"/>
            <a:pathLst>
              <a:path w="12211050" h="9525">
                <a:moveTo>
                  <a:pt x="12211049" y="9524"/>
                </a:moveTo>
                <a:lnTo>
                  <a:pt x="0" y="9524"/>
                </a:lnTo>
                <a:lnTo>
                  <a:pt x="0" y="0"/>
                </a:lnTo>
                <a:lnTo>
                  <a:pt x="12211049" y="0"/>
                </a:lnTo>
                <a:lnTo>
                  <a:pt x="12211049" y="952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" name="object 7"/>
          <p:cNvGrpSpPr/>
          <p:nvPr/>
        </p:nvGrpSpPr>
        <p:grpSpPr>
          <a:xfrm>
            <a:off x="809624" y="4152899"/>
            <a:ext cx="12211050" cy="447675"/>
            <a:chOff x="809624" y="4152899"/>
            <a:chExt cx="12211050" cy="447675"/>
          </a:xfrm>
        </p:grpSpPr>
        <p:sp>
          <p:nvSpPr>
            <p:cNvPr id="8" name="object 8"/>
            <p:cNvSpPr/>
            <p:nvPr/>
          </p:nvSpPr>
          <p:spPr>
            <a:xfrm>
              <a:off x="809612" y="4152899"/>
              <a:ext cx="12211050" cy="447675"/>
            </a:xfrm>
            <a:custGeom>
              <a:avLst/>
              <a:gdLst/>
              <a:ahLst/>
              <a:cxnLst/>
              <a:rect l="l" t="t" r="r" b="b"/>
              <a:pathLst>
                <a:path w="12211050" h="447675">
                  <a:moveTo>
                    <a:pt x="12211050" y="0"/>
                  </a:moveTo>
                  <a:lnTo>
                    <a:pt x="12201525" y="0"/>
                  </a:lnTo>
                  <a:lnTo>
                    <a:pt x="12201525" y="438150"/>
                  </a:lnTo>
                  <a:lnTo>
                    <a:pt x="0" y="438150"/>
                  </a:lnTo>
                  <a:lnTo>
                    <a:pt x="0" y="447675"/>
                  </a:lnTo>
                  <a:lnTo>
                    <a:pt x="12201525" y="447675"/>
                  </a:lnTo>
                  <a:lnTo>
                    <a:pt x="12211050" y="447675"/>
                  </a:lnTo>
                  <a:lnTo>
                    <a:pt x="12211050" y="438150"/>
                  </a:lnTo>
                  <a:lnTo>
                    <a:pt x="12211050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809624" y="4152899"/>
              <a:ext cx="9525" cy="447675"/>
            </a:xfrm>
            <a:custGeom>
              <a:avLst/>
              <a:gdLst/>
              <a:ahLst/>
              <a:cxnLst/>
              <a:rect l="l" t="t" r="r" b="b"/>
              <a:pathLst>
                <a:path w="9525" h="447675">
                  <a:moveTo>
                    <a:pt x="0" y="447674"/>
                  </a:moveTo>
                  <a:lnTo>
                    <a:pt x="0" y="0"/>
                  </a:lnTo>
                  <a:lnTo>
                    <a:pt x="9524" y="9524"/>
                  </a:lnTo>
                  <a:lnTo>
                    <a:pt x="9524" y="438149"/>
                  </a:lnTo>
                  <a:lnTo>
                    <a:pt x="0" y="447674"/>
                  </a:lnTo>
                  <a:close/>
                </a:path>
              </a:pathLst>
            </a:custGeom>
            <a:solidFill>
              <a:srgbClr val="ED21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81465" y="4280268"/>
              <a:ext cx="103240" cy="198704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35" dirty="0"/>
              <a:t>SPÉCIFIER </a:t>
            </a:r>
            <a:r>
              <a:rPr spc="-80" dirty="0"/>
              <a:t>L'ESPACE DE NOMS</a:t>
            </a:r>
          </a:p>
        </p:txBody>
      </p:sp>
      <p:pic>
        <p:nvPicPr>
          <p:cNvPr id="12" name="object 1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33449" y="1647824"/>
            <a:ext cx="95250" cy="95249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1465" y="2499093"/>
            <a:ext cx="103240" cy="198704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1177924" y="1511300"/>
            <a:ext cx="11042650" cy="1210310"/>
          </a:xfrm>
          <a:prstGeom prst="rect">
            <a:avLst/>
          </a:prstGeom>
        </p:spPr>
        <p:txBody>
          <a:bodyPr vert="horz" wrap="square" lIns="0" tIns="66040" rIns="0" bIns="0" rtlCol="0">
            <a:spAutoFit/>
          </a:bodyPr>
          <a:lstStyle/>
          <a:p>
            <a:pPr marL="12700" marR="5080">
              <a:lnSpc>
                <a:spcPts val="2100"/>
              </a:lnSpc>
              <a:spcBef>
                <a:spcPts val="520"/>
              </a:spcBef>
              <a:tabLst>
                <a:tab pos="5553075" algn="l"/>
              </a:tabLst>
            </a:pP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À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spécifier</a:t>
            </a:r>
            <a:r>
              <a:rPr sz="2100" spc="-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90" dirty="0">
                <a:solidFill>
                  <a:srgbClr val="ED2137"/>
                </a:solidFill>
                <a:latin typeface="Trebuchet MS"/>
                <a:cs typeface="Trebuchet MS"/>
              </a:rPr>
              <a:t>Espace de noms</a:t>
            </a:r>
            <a:r>
              <a:rPr sz="2100" spc="-5" dirty="0">
                <a:solidFill>
                  <a:srgbClr val="ED2137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dans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lequel</a:t>
            </a:r>
            <a:r>
              <a:rPr sz="2100" spc="-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00" dirty="0">
                <a:solidFill>
                  <a:srgbClr val="333333"/>
                </a:solidFill>
                <a:latin typeface="Trebuchet MS"/>
                <a:cs typeface="Trebuchet MS"/>
              </a:rPr>
              <a:t>un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20" dirty="0">
                <a:solidFill>
                  <a:srgbClr val="333333"/>
                </a:solidFill>
                <a:latin typeface="Trebuchet MS"/>
                <a:cs typeface="Trebuchet MS"/>
              </a:rPr>
              <a:t>objet</a:t>
            </a:r>
            <a:r>
              <a:rPr sz="2100" spc="-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90" dirty="0">
                <a:solidFill>
                  <a:srgbClr val="333333"/>
                </a:solidFill>
                <a:latin typeface="Trebuchet MS"/>
                <a:cs typeface="Trebuchet MS"/>
              </a:rPr>
              <a:t>devrait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5" dirty="0">
                <a:solidFill>
                  <a:srgbClr val="333333"/>
                </a:solidFill>
                <a:latin typeface="Trebuchet MS"/>
                <a:cs typeface="Trebuchet MS"/>
              </a:rPr>
              <a:t>être</a:t>
            </a:r>
            <a:r>
              <a:rPr sz="2100" spc="-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créé</a:t>
            </a:r>
            <a:r>
              <a:rPr sz="2100" spc="-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85" dirty="0">
                <a:solidFill>
                  <a:srgbClr val="333333"/>
                </a:solidFill>
                <a:latin typeface="Trebuchet MS"/>
                <a:cs typeface="Trebuchet MS"/>
              </a:rPr>
              <a:t>ou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demandé,</a:t>
            </a:r>
            <a:r>
              <a:rPr sz="2100" spc="-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spécifier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25" dirty="0">
                <a:solidFill>
                  <a:srgbClr val="333333"/>
                </a:solidFill>
                <a:latin typeface="Trebuchet MS"/>
                <a:cs typeface="Trebuchet MS"/>
              </a:rPr>
              <a:t>l' </a:t>
            </a:r>
            <a:r>
              <a:rPr sz="2100" spc="60" dirty="0">
                <a:solidFill>
                  <a:srgbClr val="333333"/>
                </a:solidFill>
                <a:latin typeface="Trebuchet MS"/>
                <a:cs typeface="Trebuchet MS"/>
              </a:rPr>
              <a:t>option</a:t>
            </a:r>
            <a:r>
              <a:rPr sz="2100" spc="-7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0" dirty="0">
                <a:solidFill>
                  <a:srgbClr val="ED2137"/>
                </a:solidFill>
                <a:latin typeface="Tahoma"/>
                <a:cs typeface="Tahoma"/>
              </a:rPr>
              <a:t>-- </a:t>
            </a:r>
            <a:r>
              <a:rPr sz="2100" spc="95" dirty="0">
                <a:solidFill>
                  <a:srgbClr val="ED2137"/>
                </a:solidFill>
                <a:latin typeface="Tahoma"/>
                <a:cs typeface="Tahoma"/>
              </a:rPr>
              <a:t>espace de noms=&lt;espace de noms&gt;</a:t>
            </a:r>
            <a:r>
              <a:rPr sz="2100" spc="-85" dirty="0">
                <a:solidFill>
                  <a:srgbClr val="ED2137"/>
                </a:solidFill>
                <a:latin typeface="Tahoma"/>
                <a:cs typeface="Tahoma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(ou</a:t>
            </a:r>
            <a:r>
              <a:rPr sz="2100" spc="-6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225" dirty="0">
                <a:solidFill>
                  <a:srgbClr val="ED2137"/>
                </a:solidFill>
                <a:latin typeface="Tahoma"/>
                <a:cs typeface="Tahoma"/>
              </a:rPr>
              <a:t>- </a:t>
            </a:r>
            <a:r>
              <a:rPr sz="2100" spc="300" dirty="0">
                <a:solidFill>
                  <a:srgbClr val="ED2137"/>
                </a:solidFill>
                <a:latin typeface="Tahoma"/>
                <a:cs typeface="Tahoma"/>
              </a:rPr>
              <a:t>n</a:t>
            </a:r>
            <a:r>
              <a:rPr sz="2100" dirty="0">
                <a:solidFill>
                  <a:srgbClr val="ED2137"/>
                </a:solidFill>
                <a:latin typeface="Tahoma"/>
                <a:cs typeface="Tahoma"/>
              </a:rPr>
              <a:t> </a:t>
            </a:r>
            <a:r>
              <a:rPr sz="2100" spc="-10" dirty="0">
                <a:solidFill>
                  <a:srgbClr val="ED2137"/>
                </a:solidFill>
                <a:latin typeface="Tahoma"/>
                <a:cs typeface="Tahoma"/>
              </a:rPr>
              <a:t>&lt;espace de noms&gt; 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)</a:t>
            </a:r>
            <a:endParaRPr sz="21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290"/>
              </a:spcBef>
            </a:pPr>
            <a:endParaRPr sz="2100">
              <a:latin typeface="Trebuchet MS"/>
              <a:cs typeface="Trebuchet MS"/>
            </a:endParaRPr>
          </a:p>
          <a:p>
            <a:pPr marL="36195">
              <a:lnSpc>
                <a:spcPct val="100000"/>
              </a:lnSpc>
            </a:pPr>
            <a:r>
              <a:rPr sz="1650" spc="245" dirty="0">
                <a:latin typeface="Tahoma"/>
                <a:cs typeface="Tahoma"/>
              </a:rPr>
              <a:t>kubectl</a:t>
            </a:r>
            <a:r>
              <a:rPr sz="1650" spc="475" dirty="0">
                <a:latin typeface="Tahoma"/>
                <a:cs typeface="Tahoma"/>
              </a:rPr>
              <a:t> </a:t>
            </a:r>
            <a:r>
              <a:rPr sz="1650" spc="215" dirty="0">
                <a:latin typeface="Tahoma"/>
                <a:cs typeface="Tahoma"/>
              </a:rPr>
              <a:t>obtenir</a:t>
            </a:r>
            <a:r>
              <a:rPr sz="1650" spc="480" dirty="0">
                <a:latin typeface="Tahoma"/>
                <a:cs typeface="Tahoma"/>
              </a:rPr>
              <a:t> </a:t>
            </a:r>
            <a:r>
              <a:rPr sz="1650" spc="120" dirty="0">
                <a:latin typeface="Tahoma"/>
                <a:cs typeface="Tahoma"/>
              </a:rPr>
              <a:t>capsules</a:t>
            </a:r>
            <a:r>
              <a:rPr sz="1650" spc="480" dirty="0">
                <a:latin typeface="Tahoma"/>
                <a:cs typeface="Tahoma"/>
              </a:rPr>
              <a:t> </a:t>
            </a:r>
            <a:r>
              <a:rPr sz="1650" spc="95" dirty="0">
                <a:solidFill>
                  <a:srgbClr val="ED9900"/>
                </a:solidFill>
                <a:latin typeface="Tahoma"/>
                <a:cs typeface="Tahoma"/>
              </a:rPr>
              <a:t>-- </a:t>
            </a:r>
            <a:r>
              <a:rPr sz="1650" spc="145" dirty="0">
                <a:solidFill>
                  <a:srgbClr val="ED9900"/>
                </a:solidFill>
                <a:latin typeface="Tahoma"/>
                <a:cs typeface="Tahoma"/>
              </a:rPr>
              <a:t>espace de noms</a:t>
            </a:r>
            <a:r>
              <a:rPr sz="1650" spc="480" dirty="0">
                <a:solidFill>
                  <a:srgbClr val="ED9900"/>
                </a:solidFill>
                <a:latin typeface="Tahoma"/>
                <a:cs typeface="Tahoma"/>
              </a:rPr>
              <a:t> </a:t>
            </a:r>
            <a:r>
              <a:rPr sz="1650" spc="145" dirty="0">
                <a:latin typeface="Tahoma"/>
                <a:cs typeface="Tahoma"/>
              </a:rPr>
              <a:t>kube- </a:t>
            </a:r>
            <a:r>
              <a:rPr sz="1650" spc="140" dirty="0">
                <a:latin typeface="Tahoma"/>
                <a:cs typeface="Tahoma"/>
              </a:rPr>
              <a:t>système</a:t>
            </a:r>
            <a:endParaRPr sz="1650">
              <a:latin typeface="Tahoma"/>
              <a:cs typeface="Tahoma"/>
            </a:endParaRPr>
          </a:p>
        </p:txBody>
      </p:sp>
      <p:graphicFrame>
        <p:nvGraphicFramePr>
          <p:cNvPr id="15" name="object 15"/>
          <p:cNvGraphicFramePr>
            <a:graphicFrameLocks noGrp="1"/>
          </p:cNvGraphicFramePr>
          <p:nvPr/>
        </p:nvGraphicFramePr>
        <p:xfrm>
          <a:off x="930275" y="2710615"/>
          <a:ext cx="8517254" cy="28536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9427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246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617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8810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00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40665">
                <a:tc>
                  <a:txBody>
                    <a:bodyPr/>
                    <a:lstStyle/>
                    <a:p>
                      <a:pPr marL="31750">
                        <a:lnSpc>
                          <a:spcPts val="1800"/>
                        </a:lnSpc>
                      </a:pPr>
                      <a:r>
                        <a:rPr sz="1650" spc="-20" dirty="0">
                          <a:latin typeface="Tahoma"/>
                          <a:cs typeface="Tahoma"/>
                        </a:rPr>
                        <a:t>NOM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04190">
                        <a:lnSpc>
                          <a:spcPts val="1800"/>
                        </a:lnSpc>
                      </a:pPr>
                      <a:r>
                        <a:rPr sz="1650" spc="-10" dirty="0">
                          <a:latin typeface="Tahoma"/>
                          <a:cs typeface="Tahoma"/>
                        </a:rPr>
                        <a:t>PRÊT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89230">
                        <a:lnSpc>
                          <a:spcPts val="1800"/>
                        </a:lnSpc>
                      </a:pPr>
                      <a:r>
                        <a:rPr sz="1650" spc="-10" dirty="0">
                          <a:latin typeface="Tahoma"/>
                          <a:cs typeface="Tahoma"/>
                        </a:rPr>
                        <a:t>STATUT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89230">
                        <a:lnSpc>
                          <a:spcPts val="1800"/>
                        </a:lnSpc>
                      </a:pPr>
                      <a:r>
                        <a:rPr sz="1650" spc="-10" dirty="0">
                          <a:latin typeface="Tahoma"/>
                          <a:cs typeface="Tahoma"/>
                        </a:rPr>
                        <a:t>REDÉMARRAGES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1800"/>
                        </a:lnSpc>
                      </a:pPr>
                      <a:r>
                        <a:rPr sz="1650" spc="-25" dirty="0">
                          <a:latin typeface="Tahoma"/>
                          <a:cs typeface="Tahoma"/>
                        </a:rPr>
                        <a:t>ÂGE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7490">
                <a:tc>
                  <a:txBody>
                    <a:bodyPr/>
                    <a:lstStyle/>
                    <a:p>
                      <a:pPr marL="31750">
                        <a:lnSpc>
                          <a:spcPts val="1775"/>
                        </a:lnSpc>
                      </a:pPr>
                      <a:r>
                        <a:rPr sz="1650" spc="165" dirty="0">
                          <a:latin typeface="Tahoma"/>
                          <a:cs typeface="Tahoma"/>
                        </a:rPr>
                        <a:t>coredns- </a:t>
                      </a:r>
                      <a:r>
                        <a:rPr sz="1650" spc="180" dirty="0">
                          <a:latin typeface="Tahoma"/>
                          <a:cs typeface="Tahoma"/>
                        </a:rPr>
                        <a:t>5644d7b6d9 </a:t>
                      </a:r>
                      <a:r>
                        <a:rPr sz="1650" spc="140" dirty="0">
                          <a:latin typeface="Tahoma"/>
                          <a:cs typeface="Tahoma"/>
                        </a:rPr>
                        <a:t>-nn5tl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04190">
                        <a:lnSpc>
                          <a:spcPts val="1775"/>
                        </a:lnSpc>
                      </a:pPr>
                      <a:r>
                        <a:rPr sz="1650" spc="150" dirty="0">
                          <a:latin typeface="Tahoma"/>
                          <a:cs typeface="Tahoma"/>
                        </a:rPr>
                        <a:t>1/1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89230">
                        <a:lnSpc>
                          <a:spcPts val="1775"/>
                        </a:lnSpc>
                      </a:pPr>
                      <a:r>
                        <a:rPr sz="1650" spc="114" dirty="0">
                          <a:latin typeface="Tahoma"/>
                          <a:cs typeface="Tahoma"/>
                        </a:rPr>
                        <a:t>En cours d'exécution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89230">
                        <a:lnSpc>
                          <a:spcPts val="1775"/>
                        </a:lnSpc>
                      </a:pPr>
                      <a:r>
                        <a:rPr sz="1650" spc="40" dirty="0">
                          <a:latin typeface="Tahoma"/>
                          <a:cs typeface="Tahoma"/>
                        </a:rPr>
                        <a:t>0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1775"/>
                        </a:lnSpc>
                      </a:pPr>
                      <a:r>
                        <a:rPr sz="1650" spc="-25" dirty="0">
                          <a:latin typeface="Tahoma"/>
                          <a:cs typeface="Tahoma"/>
                        </a:rPr>
                        <a:t>17 m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7490">
                <a:tc>
                  <a:txBody>
                    <a:bodyPr/>
                    <a:lstStyle/>
                    <a:p>
                      <a:pPr marL="31750">
                        <a:lnSpc>
                          <a:spcPts val="1775"/>
                        </a:lnSpc>
                      </a:pPr>
                      <a:r>
                        <a:rPr sz="1650" spc="180" dirty="0">
                          <a:latin typeface="Tahoma"/>
                          <a:cs typeface="Tahoma"/>
                        </a:rPr>
                        <a:t>etcd- </a:t>
                      </a:r>
                      <a:r>
                        <a:rPr sz="1650" spc="195" dirty="0">
                          <a:latin typeface="Tahoma"/>
                          <a:cs typeface="Tahoma"/>
                        </a:rPr>
                        <a:t>minikube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04190">
                        <a:lnSpc>
                          <a:spcPts val="1775"/>
                        </a:lnSpc>
                      </a:pPr>
                      <a:r>
                        <a:rPr sz="1650" spc="150" dirty="0">
                          <a:latin typeface="Tahoma"/>
                          <a:cs typeface="Tahoma"/>
                        </a:rPr>
                        <a:t>1/1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89230">
                        <a:lnSpc>
                          <a:spcPts val="1775"/>
                        </a:lnSpc>
                      </a:pPr>
                      <a:r>
                        <a:rPr sz="1650" spc="114" dirty="0">
                          <a:latin typeface="Tahoma"/>
                          <a:cs typeface="Tahoma"/>
                        </a:rPr>
                        <a:t>En cours d'exécution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89230">
                        <a:lnSpc>
                          <a:spcPts val="1775"/>
                        </a:lnSpc>
                      </a:pPr>
                      <a:r>
                        <a:rPr sz="1650" spc="40" dirty="0">
                          <a:latin typeface="Tahoma"/>
                          <a:cs typeface="Tahoma"/>
                        </a:rPr>
                        <a:t>0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1775"/>
                        </a:lnSpc>
                      </a:pPr>
                      <a:r>
                        <a:rPr sz="1650" spc="-25" dirty="0">
                          <a:latin typeface="Tahoma"/>
                          <a:cs typeface="Tahoma"/>
                        </a:rPr>
                        <a:t>16 m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7490">
                <a:tc>
                  <a:txBody>
                    <a:bodyPr/>
                    <a:lstStyle/>
                    <a:p>
                      <a:pPr marL="31750">
                        <a:lnSpc>
                          <a:spcPts val="1775"/>
                        </a:lnSpc>
                      </a:pPr>
                      <a:r>
                        <a:rPr sz="1650" spc="140" dirty="0">
                          <a:latin typeface="Tahoma"/>
                          <a:cs typeface="Tahoma"/>
                        </a:rPr>
                        <a:t>kube-addon- </a:t>
                      </a:r>
                      <a:r>
                        <a:rPr sz="1650" spc="145" dirty="0">
                          <a:latin typeface="Tahoma"/>
                          <a:cs typeface="Tahoma"/>
                        </a:rPr>
                        <a:t>manager </a:t>
                      </a:r>
                      <a:r>
                        <a:rPr sz="1650" spc="130" dirty="0">
                          <a:latin typeface="Tahoma"/>
                          <a:cs typeface="Tahoma"/>
                        </a:rPr>
                        <a:t>-minikube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04190">
                        <a:lnSpc>
                          <a:spcPts val="1775"/>
                        </a:lnSpc>
                      </a:pPr>
                      <a:r>
                        <a:rPr sz="1650" spc="150" dirty="0">
                          <a:latin typeface="Tahoma"/>
                          <a:cs typeface="Tahoma"/>
                        </a:rPr>
                        <a:t>1/1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89230">
                        <a:lnSpc>
                          <a:spcPts val="1775"/>
                        </a:lnSpc>
                      </a:pPr>
                      <a:r>
                        <a:rPr sz="1650" spc="114" dirty="0">
                          <a:latin typeface="Tahoma"/>
                          <a:cs typeface="Tahoma"/>
                        </a:rPr>
                        <a:t>En cours d'exécution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89230">
                        <a:lnSpc>
                          <a:spcPts val="1775"/>
                        </a:lnSpc>
                      </a:pPr>
                      <a:r>
                        <a:rPr sz="1650" spc="40" dirty="0">
                          <a:latin typeface="Tahoma"/>
                          <a:cs typeface="Tahoma"/>
                        </a:rPr>
                        <a:t>0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1775"/>
                        </a:lnSpc>
                      </a:pPr>
                      <a:r>
                        <a:rPr sz="1650" spc="-25" dirty="0">
                          <a:latin typeface="Tahoma"/>
                          <a:cs typeface="Tahoma"/>
                        </a:rPr>
                        <a:t>16 m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9090">
                <a:tc>
                  <a:txBody>
                    <a:bodyPr/>
                    <a:lstStyle/>
                    <a:p>
                      <a:pPr marL="31750">
                        <a:lnSpc>
                          <a:spcPts val="1839"/>
                        </a:lnSpc>
                      </a:pPr>
                      <a:r>
                        <a:rPr sz="1650" spc="465" dirty="0">
                          <a:latin typeface="Tahoma"/>
                          <a:cs typeface="Tahoma"/>
                        </a:rPr>
                        <a:t>...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6" name="object 1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33449" y="4962524"/>
            <a:ext cx="95250" cy="95249"/>
          </a:xfrm>
          <a:prstGeom prst="rect">
            <a:avLst/>
          </a:prstGeom>
        </p:spPr>
      </p:pic>
      <p:sp>
        <p:nvSpPr>
          <p:cNvPr id="17" name="object 17"/>
          <p:cNvSpPr txBox="1"/>
          <p:nvPr/>
        </p:nvSpPr>
        <p:spPr>
          <a:xfrm>
            <a:off x="819149" y="4225925"/>
            <a:ext cx="12192000" cy="126957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4970">
              <a:lnSpc>
                <a:spcPct val="100000"/>
              </a:lnSpc>
              <a:spcBef>
                <a:spcPts val="100"/>
              </a:spcBef>
            </a:pPr>
            <a:r>
              <a:rPr sz="1650" spc="245" dirty="0">
                <a:latin typeface="Tahoma"/>
                <a:cs typeface="Tahoma"/>
              </a:rPr>
              <a:t>kubectl</a:t>
            </a:r>
            <a:r>
              <a:rPr sz="1650" spc="484" dirty="0">
                <a:latin typeface="Tahoma"/>
                <a:cs typeface="Tahoma"/>
              </a:rPr>
              <a:t> </a:t>
            </a:r>
            <a:r>
              <a:rPr sz="1650" spc="229" dirty="0" err="1">
                <a:latin typeface="Tahoma"/>
                <a:cs typeface="Tahoma"/>
              </a:rPr>
              <a:t>décrire</a:t>
            </a:r>
            <a:r>
              <a:rPr sz="1650" spc="484" dirty="0">
                <a:latin typeface="Tahoma"/>
                <a:cs typeface="Tahoma"/>
              </a:rPr>
              <a:t> </a:t>
            </a:r>
            <a:r>
              <a:rPr lang="fr-FR" sz="1650" spc="80" dirty="0">
                <a:latin typeface="Tahoma"/>
                <a:cs typeface="Tahoma"/>
              </a:rPr>
              <a:t>POD</a:t>
            </a:r>
            <a:r>
              <a:rPr sz="1650" spc="490" dirty="0">
                <a:latin typeface="Tahoma"/>
                <a:cs typeface="Tahoma"/>
              </a:rPr>
              <a:t> </a:t>
            </a:r>
            <a:r>
              <a:rPr sz="1650" spc="180" dirty="0">
                <a:latin typeface="Tahoma"/>
                <a:cs typeface="Tahoma"/>
              </a:rPr>
              <a:t>etcd- </a:t>
            </a:r>
            <a:r>
              <a:rPr sz="1650" spc="204" dirty="0">
                <a:latin typeface="Tahoma"/>
                <a:cs typeface="Tahoma"/>
              </a:rPr>
              <a:t>minikube</a:t>
            </a:r>
            <a:r>
              <a:rPr sz="1650" spc="484" dirty="0">
                <a:latin typeface="Tahoma"/>
                <a:cs typeface="Tahoma"/>
              </a:rPr>
              <a:t> </a:t>
            </a:r>
            <a:r>
              <a:rPr sz="1650" spc="180" dirty="0">
                <a:solidFill>
                  <a:srgbClr val="ED9900"/>
                </a:solidFill>
                <a:latin typeface="Tahoma"/>
                <a:cs typeface="Tahoma"/>
              </a:rPr>
              <a:t>- </a:t>
            </a:r>
            <a:r>
              <a:rPr sz="1650" spc="275" dirty="0">
                <a:solidFill>
                  <a:srgbClr val="ED9900"/>
                </a:solidFill>
                <a:latin typeface="Tahoma"/>
                <a:cs typeface="Tahoma"/>
              </a:rPr>
              <a:t>n</a:t>
            </a:r>
            <a:r>
              <a:rPr sz="1650" spc="490" dirty="0">
                <a:solidFill>
                  <a:srgbClr val="ED9900"/>
                </a:solidFill>
                <a:latin typeface="Tahoma"/>
                <a:cs typeface="Tahoma"/>
              </a:rPr>
              <a:t> </a:t>
            </a:r>
            <a:r>
              <a:rPr sz="1650" spc="145" dirty="0">
                <a:latin typeface="Tahoma"/>
                <a:cs typeface="Tahoma"/>
              </a:rPr>
              <a:t>kube- </a:t>
            </a:r>
            <a:r>
              <a:rPr sz="1650" spc="140" dirty="0">
                <a:latin typeface="Tahoma"/>
                <a:cs typeface="Tahoma"/>
              </a:rPr>
              <a:t>système</a:t>
            </a:r>
            <a:endParaRPr sz="1650" dirty="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750"/>
              </a:spcBef>
            </a:pPr>
            <a:endParaRPr sz="1650" dirty="0">
              <a:latin typeface="Tahoma"/>
              <a:cs typeface="Tahoma"/>
            </a:endParaRPr>
          </a:p>
          <a:p>
            <a:pPr marL="371475">
              <a:lnSpc>
                <a:spcPct val="100000"/>
              </a:lnSpc>
            </a:pP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À</a:t>
            </a:r>
            <a:r>
              <a:rPr sz="2100" spc="-5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afficher</a:t>
            </a:r>
            <a:r>
              <a:rPr sz="2100" spc="-4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5" dirty="0">
                <a:solidFill>
                  <a:srgbClr val="333333"/>
                </a:solidFill>
                <a:latin typeface="Trebuchet MS"/>
                <a:cs typeface="Trebuchet MS"/>
              </a:rPr>
              <a:t>ressources</a:t>
            </a:r>
            <a:r>
              <a:rPr sz="2100" spc="-4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75" dirty="0">
                <a:solidFill>
                  <a:srgbClr val="333333"/>
                </a:solidFill>
                <a:latin typeface="Trebuchet MS"/>
                <a:cs typeface="Trebuchet MS"/>
              </a:rPr>
              <a:t>depuis</a:t>
            </a:r>
            <a:r>
              <a:rPr sz="2100" spc="-4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40" dirty="0">
                <a:solidFill>
                  <a:srgbClr val="333333"/>
                </a:solidFill>
                <a:latin typeface="Trebuchet MS"/>
                <a:cs typeface="Trebuchet MS"/>
              </a:rPr>
              <a:t>tous</a:t>
            </a:r>
            <a:r>
              <a:rPr sz="2100" spc="-5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0" dirty="0">
                <a:solidFill>
                  <a:srgbClr val="ED2137"/>
                </a:solidFill>
                <a:latin typeface="Trebuchet MS"/>
                <a:cs typeface="Trebuchet MS"/>
              </a:rPr>
              <a:t>Espaces de noms </a:t>
            </a:r>
            <a:r>
              <a:rPr sz="2100" spc="60" dirty="0">
                <a:solidFill>
                  <a:srgbClr val="333333"/>
                </a:solidFill>
                <a:latin typeface="Trebuchet MS"/>
                <a:cs typeface="Trebuchet MS"/>
              </a:rPr>
              <a:t>,</a:t>
            </a:r>
            <a:r>
              <a:rPr sz="2100" spc="-4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05" dirty="0">
                <a:solidFill>
                  <a:srgbClr val="333333"/>
                </a:solidFill>
                <a:latin typeface="Trebuchet MS"/>
                <a:cs typeface="Trebuchet MS"/>
              </a:rPr>
              <a:t>utiliser</a:t>
            </a:r>
            <a:r>
              <a:rPr sz="2100" spc="-4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-4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210" dirty="0">
                <a:solidFill>
                  <a:srgbClr val="ED2137"/>
                </a:solidFill>
                <a:latin typeface="Tahoma"/>
                <a:cs typeface="Tahoma"/>
              </a:rPr>
              <a:t>-- </a:t>
            </a:r>
            <a:r>
              <a:rPr sz="2100" spc="195" dirty="0">
                <a:solidFill>
                  <a:srgbClr val="ED2137"/>
                </a:solidFill>
                <a:latin typeface="Tahoma"/>
                <a:cs typeface="Tahoma"/>
              </a:rPr>
              <a:t>tous </a:t>
            </a:r>
            <a:r>
              <a:rPr sz="2100" spc="315" dirty="0">
                <a:solidFill>
                  <a:srgbClr val="ED2137"/>
                </a:solidFill>
                <a:latin typeface="Tahoma"/>
                <a:cs typeface="Tahoma"/>
              </a:rPr>
              <a:t>les espaces de noms</a:t>
            </a:r>
            <a:r>
              <a:rPr sz="2100" spc="-70" dirty="0">
                <a:solidFill>
                  <a:srgbClr val="ED2137"/>
                </a:solidFill>
                <a:latin typeface="Tahoma"/>
                <a:cs typeface="Tahoma"/>
              </a:rPr>
              <a:t> </a:t>
            </a:r>
            <a:r>
              <a:rPr sz="2100" spc="85" dirty="0">
                <a:solidFill>
                  <a:srgbClr val="333333"/>
                </a:solidFill>
                <a:latin typeface="Trebuchet MS"/>
                <a:cs typeface="Trebuchet MS"/>
              </a:rPr>
              <a:t>ou</a:t>
            </a:r>
            <a:r>
              <a:rPr sz="2100" spc="-5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80" dirty="0">
                <a:solidFill>
                  <a:srgbClr val="ED2137"/>
                </a:solidFill>
                <a:latin typeface="Tahoma"/>
                <a:cs typeface="Tahoma"/>
              </a:rPr>
              <a:t>- </a:t>
            </a:r>
            <a:r>
              <a:rPr sz="2100" spc="300" dirty="0">
                <a:solidFill>
                  <a:srgbClr val="ED2137"/>
                </a:solidFill>
                <a:latin typeface="Tahoma"/>
                <a:cs typeface="Tahoma"/>
              </a:rPr>
              <a:t>UN</a:t>
            </a:r>
            <a:r>
              <a:rPr sz="2100" spc="-70" dirty="0">
                <a:solidFill>
                  <a:srgbClr val="ED2137"/>
                </a:solidFill>
                <a:latin typeface="Tahoma"/>
                <a:cs typeface="Tahoma"/>
              </a:rPr>
              <a:t> </a:t>
            </a:r>
            <a:r>
              <a:rPr sz="2100" spc="50" dirty="0">
                <a:solidFill>
                  <a:srgbClr val="333333"/>
                </a:solidFill>
                <a:latin typeface="Trebuchet MS"/>
                <a:cs typeface="Trebuchet MS"/>
              </a:rPr>
              <a:t>option</a:t>
            </a:r>
            <a:endParaRPr sz="2100" dirty="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80" dirty="0"/>
              <a:t>RAPPEL:</a:t>
            </a:r>
            <a:r>
              <a:rPr spc="-90" dirty="0"/>
              <a:t> </a:t>
            </a:r>
            <a:r>
              <a:rPr spc="-60" dirty="0"/>
              <a:t>IMAGES</a:t>
            </a:r>
            <a:r>
              <a:rPr spc="-85" dirty="0"/>
              <a:t> </a:t>
            </a:r>
            <a:r>
              <a:rPr dirty="0"/>
              <a:t>(CONTRE.</a:t>
            </a:r>
            <a:r>
              <a:rPr spc="-90" dirty="0"/>
              <a:t> </a:t>
            </a:r>
            <a:r>
              <a:rPr spc="-35" dirty="0"/>
              <a:t>CONTENEURS)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2181224"/>
            <a:ext cx="95250" cy="9524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2666999"/>
            <a:ext cx="95250" cy="9524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09687" y="3138487"/>
            <a:ext cx="104775" cy="10477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3629024"/>
            <a:ext cx="95250" cy="9524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4410074"/>
            <a:ext cx="95250" cy="9524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4886324"/>
            <a:ext cx="95250" cy="95249"/>
          </a:xfrm>
          <a:prstGeom prst="rect">
            <a:avLst/>
          </a:prstGeom>
        </p:spPr>
      </p:pic>
      <p:sp>
        <p:nvSpPr>
          <p:cNvPr id="9" name="object 9"/>
          <p:cNvSpPr/>
          <p:nvPr/>
        </p:nvSpPr>
        <p:spPr>
          <a:xfrm>
            <a:off x="3867149" y="5049201"/>
            <a:ext cx="2540" cy="26670"/>
          </a:xfrm>
          <a:custGeom>
            <a:avLst/>
            <a:gdLst/>
            <a:ahLst/>
            <a:cxnLst/>
            <a:rect l="l" t="t" r="r" b="b"/>
            <a:pathLst>
              <a:path w="2539" h="26670">
                <a:moveTo>
                  <a:pt x="2519" y="26670"/>
                </a:moveTo>
                <a:lnTo>
                  <a:pt x="0" y="26670"/>
                </a:lnTo>
                <a:lnTo>
                  <a:pt x="0" y="0"/>
                </a:lnTo>
                <a:lnTo>
                  <a:pt x="2519" y="0"/>
                </a:lnTo>
                <a:lnTo>
                  <a:pt x="2519" y="26670"/>
                </a:lnTo>
                <a:close/>
              </a:path>
            </a:pathLst>
          </a:custGeom>
          <a:solidFill>
            <a:srgbClr val="ED21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796924" y="1511300"/>
            <a:ext cx="11854815" cy="35839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spc="105" dirty="0">
                <a:solidFill>
                  <a:srgbClr val="333333"/>
                </a:solidFill>
                <a:latin typeface="Trebuchet MS"/>
                <a:cs typeface="Trebuchet MS"/>
              </a:rPr>
              <a:t>Un</a:t>
            </a:r>
            <a:r>
              <a:rPr sz="2100" spc="-9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image:</a:t>
            </a:r>
            <a:endParaRPr sz="2100">
              <a:latin typeface="Trebuchet MS"/>
              <a:cs typeface="Trebuchet MS"/>
            </a:endParaRPr>
          </a:p>
          <a:p>
            <a:pPr marL="393065">
              <a:lnSpc>
                <a:spcPct val="100000"/>
              </a:lnSpc>
              <a:spcBef>
                <a:spcPts val="1680"/>
              </a:spcBef>
            </a:pP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Lecture seule</a:t>
            </a:r>
            <a:r>
              <a:rPr sz="2100" spc="1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5" dirty="0">
                <a:solidFill>
                  <a:srgbClr val="333333"/>
                </a:solidFill>
                <a:latin typeface="Trebuchet MS"/>
                <a:cs typeface="Trebuchet MS"/>
              </a:rPr>
              <a:t>modèle</a:t>
            </a:r>
            <a:r>
              <a:rPr sz="2100" spc="1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95" dirty="0">
                <a:solidFill>
                  <a:srgbClr val="333333"/>
                </a:solidFill>
                <a:latin typeface="Trebuchet MS"/>
                <a:cs typeface="Trebuchet MS"/>
              </a:rPr>
              <a:t>utilisé</a:t>
            </a:r>
            <a:r>
              <a:rPr sz="2100" spc="1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à</a:t>
            </a:r>
            <a:r>
              <a:rPr sz="2100" spc="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commencer</a:t>
            </a:r>
            <a:r>
              <a:rPr sz="2100" spc="1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conteneurs,</a:t>
            </a:r>
            <a:r>
              <a:rPr sz="2100" spc="1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immuable</a:t>
            </a:r>
            <a:endParaRPr sz="2100">
              <a:latin typeface="Trebuchet MS"/>
              <a:cs typeface="Trebuchet MS"/>
            </a:endParaRPr>
          </a:p>
          <a:p>
            <a:pPr marL="774065" marR="2647315" indent="-381000">
              <a:lnSpc>
                <a:spcPct val="148800"/>
              </a:lnSpc>
              <a:spcBef>
                <a:spcPts val="75"/>
              </a:spcBef>
            </a:pPr>
            <a:r>
              <a:rPr sz="2100" spc="50" dirty="0">
                <a:solidFill>
                  <a:srgbClr val="333333"/>
                </a:solidFill>
                <a:latin typeface="Trebuchet MS"/>
                <a:cs typeface="Trebuchet MS"/>
              </a:rPr>
              <a:t>Contenir</a:t>
            </a: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40" dirty="0">
                <a:solidFill>
                  <a:srgbClr val="333333"/>
                </a:solidFill>
                <a:latin typeface="Trebuchet MS"/>
                <a:cs typeface="Trebuchet MS"/>
              </a:rPr>
              <a:t>tous</a:t>
            </a:r>
            <a:r>
              <a:rPr sz="2100" spc="-3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-3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55" dirty="0">
                <a:solidFill>
                  <a:srgbClr val="333333"/>
                </a:solidFill>
                <a:latin typeface="Trebuchet MS"/>
                <a:cs typeface="Trebuchet MS"/>
              </a:rPr>
              <a:t>déposer</a:t>
            </a:r>
            <a:r>
              <a:rPr sz="2100" spc="-3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5" dirty="0">
                <a:solidFill>
                  <a:srgbClr val="333333"/>
                </a:solidFill>
                <a:latin typeface="Trebuchet MS"/>
                <a:cs typeface="Trebuchet MS"/>
              </a:rPr>
              <a:t>nécessaire</a:t>
            </a: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5" dirty="0">
                <a:solidFill>
                  <a:srgbClr val="333333"/>
                </a:solidFill>
                <a:latin typeface="Trebuchet MS"/>
                <a:cs typeface="Trebuchet MS"/>
              </a:rPr>
              <a:t>par</a:t>
            </a:r>
            <a:r>
              <a:rPr sz="2100" spc="-3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-3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application:</a:t>
            </a:r>
            <a:r>
              <a:rPr sz="2100" spc="-3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intergiciel</a:t>
            </a: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95" dirty="0">
                <a:solidFill>
                  <a:srgbClr val="333333"/>
                </a:solidFill>
                <a:latin typeface="Trebuchet MS"/>
                <a:cs typeface="Trebuchet MS"/>
              </a:rPr>
              <a:t>+</a:t>
            </a:r>
            <a:r>
              <a:rPr sz="2100" spc="-3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application </a:t>
            </a:r>
            <a:r>
              <a:rPr sz="2100" spc="50" dirty="0">
                <a:solidFill>
                  <a:srgbClr val="333333"/>
                </a:solidFill>
                <a:latin typeface="Trebuchet MS"/>
                <a:cs typeface="Trebuchet MS"/>
              </a:rPr>
              <a:t>mais</a:t>
            </a:r>
            <a:r>
              <a:rPr sz="2100" spc="-6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0" dirty="0">
                <a:solidFill>
                  <a:srgbClr val="333333"/>
                </a:solidFill>
                <a:latin typeface="Trebuchet MS"/>
                <a:cs typeface="Trebuchet MS"/>
              </a:rPr>
              <a:t>environnement</a:t>
            </a:r>
            <a:r>
              <a:rPr sz="2100" spc="-6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agnostique</a:t>
            </a:r>
            <a:endParaRPr sz="2100">
              <a:latin typeface="Trebuchet MS"/>
              <a:cs typeface="Trebuchet MS"/>
            </a:endParaRPr>
          </a:p>
          <a:p>
            <a:pPr marL="393065" marR="5080">
              <a:lnSpc>
                <a:spcPts val="2250"/>
              </a:lnSpc>
              <a:spcBef>
                <a:spcPts val="1605"/>
              </a:spcBef>
            </a:pP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Construit</a:t>
            </a:r>
            <a:r>
              <a:rPr sz="2100" spc="-6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5" dirty="0">
                <a:solidFill>
                  <a:srgbClr val="333333"/>
                </a:solidFill>
                <a:latin typeface="Trebuchet MS"/>
                <a:cs typeface="Trebuchet MS"/>
              </a:rPr>
              <a:t>par</a:t>
            </a:r>
            <a:r>
              <a:rPr sz="2100" spc="-6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85" dirty="0">
                <a:solidFill>
                  <a:srgbClr val="333333"/>
                </a:solidFill>
                <a:latin typeface="Trebuchet MS"/>
                <a:cs typeface="Trebuchet MS"/>
              </a:rPr>
              <a:t>toi</a:t>
            </a:r>
            <a:r>
              <a:rPr sz="2100" spc="-6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85" dirty="0">
                <a:solidFill>
                  <a:srgbClr val="333333"/>
                </a:solidFill>
                <a:latin typeface="Trebuchet MS"/>
                <a:cs typeface="Trebuchet MS"/>
              </a:rPr>
              <a:t>ou</a:t>
            </a:r>
            <a:r>
              <a:rPr sz="2100" spc="-5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5" dirty="0">
                <a:solidFill>
                  <a:srgbClr val="333333"/>
                </a:solidFill>
                <a:latin typeface="Trebuchet MS"/>
                <a:cs typeface="Trebuchet MS"/>
              </a:rPr>
              <a:t>autres</a:t>
            </a:r>
            <a:r>
              <a:rPr sz="2100" spc="-6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automatiquement</a:t>
            </a:r>
            <a:r>
              <a:rPr sz="2100" spc="-6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105" dirty="0">
                <a:solidFill>
                  <a:srgbClr val="333333"/>
                </a:solidFill>
                <a:latin typeface="Trebuchet MS"/>
                <a:cs typeface="Trebuchet MS"/>
              </a:rPr>
              <a:t>(par exemple)</a:t>
            </a:r>
            <a:r>
              <a:rPr sz="2100" spc="-5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290" dirty="0">
                <a:solidFill>
                  <a:srgbClr val="ED2137"/>
                </a:solidFill>
                <a:latin typeface="Tahoma"/>
                <a:cs typeface="Tahoma"/>
              </a:rPr>
              <a:t>Dockerfile </a:t>
            </a:r>
            <a:r>
              <a:rPr sz="2100" spc="290" dirty="0">
                <a:solidFill>
                  <a:srgbClr val="333333"/>
                </a:solidFill>
                <a:latin typeface="Trebuchet MS"/>
                <a:cs typeface="Trebuchet MS"/>
              </a:rPr>
              <a:t>)</a:t>
            </a:r>
            <a:r>
              <a:rPr sz="2100" spc="-6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avec</a:t>
            </a:r>
            <a:r>
              <a:rPr sz="2100" spc="-6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différent</a:t>
            </a:r>
            <a:r>
              <a:rPr sz="2100" spc="-6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outils:</a:t>
            </a:r>
            <a:r>
              <a:rPr sz="2100" spc="-5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60" dirty="0">
                <a:solidFill>
                  <a:srgbClr val="ED2137"/>
                </a:solidFill>
                <a:latin typeface="Tahoma"/>
                <a:cs typeface="Tahoma"/>
              </a:rPr>
              <a:t>docker </a:t>
            </a:r>
            <a:r>
              <a:rPr sz="2100" spc="160" dirty="0">
                <a:solidFill>
                  <a:srgbClr val="333333"/>
                </a:solidFill>
                <a:latin typeface="Trebuchet MS"/>
                <a:cs typeface="Trebuchet MS"/>
              </a:rPr>
              <a:t>,</a:t>
            </a:r>
            <a:r>
              <a:rPr sz="2100" spc="-6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65" dirty="0">
                <a:solidFill>
                  <a:srgbClr val="ED2137"/>
                </a:solidFill>
                <a:latin typeface="Tahoma"/>
                <a:cs typeface="Tahoma"/>
              </a:rPr>
              <a:t>kaniko </a:t>
            </a:r>
            <a:r>
              <a:rPr sz="2100" spc="165" dirty="0">
                <a:solidFill>
                  <a:srgbClr val="333333"/>
                </a:solidFill>
                <a:latin typeface="Trebuchet MS"/>
                <a:cs typeface="Trebuchet MS"/>
              </a:rPr>
              <a:t>, </a:t>
            </a:r>
            <a:r>
              <a:rPr sz="2100" spc="135" dirty="0">
                <a:solidFill>
                  <a:srgbClr val="ED2137"/>
                </a:solidFill>
                <a:latin typeface="Tahoma"/>
                <a:cs typeface="Tahoma"/>
              </a:rPr>
              <a:t>jib </a:t>
            </a:r>
            <a:r>
              <a:rPr sz="2100" spc="135" dirty="0">
                <a:solidFill>
                  <a:srgbClr val="333333"/>
                </a:solidFill>
                <a:latin typeface="Trebuchet MS"/>
                <a:cs typeface="Trebuchet MS"/>
              </a:rPr>
              <a:t>...</a:t>
            </a:r>
            <a:endParaRPr sz="2100">
              <a:latin typeface="Trebuchet MS"/>
              <a:cs typeface="Trebuchet MS"/>
            </a:endParaRPr>
          </a:p>
          <a:p>
            <a:pPr marL="393065" marR="3980815">
              <a:lnSpc>
                <a:spcPct val="148800"/>
              </a:lnSpc>
              <a:spcBef>
                <a:spcPts val="120"/>
              </a:spcBef>
            </a:pPr>
            <a:r>
              <a:rPr sz="2100" spc="60" dirty="0">
                <a:solidFill>
                  <a:srgbClr val="333333"/>
                </a:solidFill>
                <a:latin typeface="Trebuchet MS"/>
                <a:cs typeface="Trebuchet MS"/>
              </a:rPr>
              <a:t>Stocké</a:t>
            </a:r>
            <a:r>
              <a:rPr sz="2100" spc="-6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35" dirty="0">
                <a:solidFill>
                  <a:srgbClr val="333333"/>
                </a:solidFill>
                <a:latin typeface="Trebuchet MS"/>
                <a:cs typeface="Trebuchet MS"/>
              </a:rPr>
              <a:t>sur</a:t>
            </a:r>
            <a:r>
              <a:rPr sz="2100" spc="-6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80" dirty="0">
                <a:solidFill>
                  <a:srgbClr val="333333"/>
                </a:solidFill>
                <a:latin typeface="Trebuchet MS"/>
                <a:cs typeface="Trebuchet MS"/>
              </a:rPr>
              <a:t>ton</a:t>
            </a:r>
            <a:r>
              <a:rPr sz="2100" spc="-6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hôte,</a:t>
            </a:r>
            <a:r>
              <a:rPr sz="2100" spc="-6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-6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75" dirty="0">
                <a:solidFill>
                  <a:srgbClr val="333333"/>
                </a:solidFill>
                <a:latin typeface="Trebuchet MS"/>
                <a:cs typeface="Trebuchet MS"/>
              </a:rPr>
              <a:t>Docker</a:t>
            </a:r>
            <a:r>
              <a:rPr sz="2100" spc="-6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35" dirty="0">
                <a:solidFill>
                  <a:srgbClr val="333333"/>
                </a:solidFill>
                <a:latin typeface="Trebuchet MS"/>
                <a:cs typeface="Trebuchet MS"/>
              </a:rPr>
              <a:t>Moyeu</a:t>
            </a:r>
            <a:r>
              <a:rPr sz="2100" spc="-6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85" dirty="0">
                <a:solidFill>
                  <a:srgbClr val="333333"/>
                </a:solidFill>
                <a:latin typeface="Trebuchet MS"/>
                <a:cs typeface="Trebuchet MS"/>
              </a:rPr>
              <a:t>ou</a:t>
            </a:r>
            <a:r>
              <a:rPr sz="2100" spc="-6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80" dirty="0">
                <a:solidFill>
                  <a:srgbClr val="333333"/>
                </a:solidFill>
                <a:latin typeface="Trebuchet MS"/>
                <a:cs typeface="Trebuchet MS"/>
              </a:rPr>
              <a:t>ton</a:t>
            </a:r>
            <a:r>
              <a:rPr sz="2100" spc="-6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privé</a:t>
            </a:r>
            <a:r>
              <a:rPr sz="2100" spc="-6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Spécifications du registre :</a:t>
            </a:r>
            <a:r>
              <a:rPr sz="2100" spc="-8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u="heavy" spc="50" dirty="0">
                <a:solidFill>
                  <a:srgbClr val="ED2137"/>
                </a:solidFill>
                <a:uFill>
                  <a:solidFill>
                    <a:srgbClr val="ED2137"/>
                  </a:solidFill>
                </a:uFill>
                <a:latin typeface="Trebuchet MS"/>
                <a:cs typeface="Trebuchet MS"/>
                <a:hlinkClick r:id="rId4"/>
              </a:rPr>
              <a:t>image- </a:t>
            </a:r>
            <a:r>
              <a:rPr sz="2100" u="heavy" spc="45" dirty="0">
                <a:solidFill>
                  <a:srgbClr val="ED2137"/>
                </a:solidFill>
                <a:uFill>
                  <a:solidFill>
                    <a:srgbClr val="ED2137"/>
                  </a:solidFill>
                </a:uFill>
                <a:latin typeface="Trebuchet MS"/>
                <a:cs typeface="Trebuchet MS"/>
                <a:hlinkClick r:id="rId4"/>
              </a:rPr>
              <a:t>s </a:t>
            </a:r>
            <a:r>
              <a:rPr sz="2100" spc="-625" dirty="0">
                <a:solidFill>
                  <a:srgbClr val="ED2137"/>
                </a:solidFill>
                <a:latin typeface="Trebuchet MS"/>
                <a:cs typeface="Trebuchet MS"/>
                <a:hlinkClick r:id="rId4"/>
              </a:rPr>
              <a:t>p</a:t>
            </a:r>
            <a:r>
              <a:rPr sz="2100" u="heavy" spc="215" dirty="0">
                <a:solidFill>
                  <a:srgbClr val="333333"/>
                </a:solidFill>
                <a:uFill>
                  <a:solidFill>
                    <a:srgbClr val="ED2137"/>
                  </a:solidFill>
                </a:uFill>
                <a:latin typeface="Times New Roman"/>
                <a:cs typeface="Times New Roman"/>
                <a:hlinkClick r:id="rId4"/>
              </a:rPr>
              <a:t> </a:t>
            </a:r>
            <a:r>
              <a:rPr sz="2100" dirty="0">
                <a:solidFill>
                  <a:srgbClr val="ED2137"/>
                </a:solidFill>
                <a:latin typeface="Trebuchet MS"/>
                <a:cs typeface="Trebuchet MS"/>
                <a:hlinkClick r:id="rId4"/>
              </a:rPr>
              <a:t>ec</a:t>
            </a:r>
            <a:r>
              <a:rPr sz="2100" spc="-75" dirty="0">
                <a:solidFill>
                  <a:srgbClr val="ED2137"/>
                </a:solidFill>
                <a:latin typeface="Trebuchet MS"/>
                <a:cs typeface="Trebuchet MS"/>
              </a:rPr>
              <a:t> </a:t>
            </a:r>
            <a:r>
              <a:rPr sz="2100" spc="75" dirty="0">
                <a:solidFill>
                  <a:srgbClr val="333333"/>
                </a:solidFill>
                <a:latin typeface="Trebuchet MS"/>
                <a:cs typeface="Trebuchet MS"/>
              </a:rPr>
              <a:t>depuis</a:t>
            </a:r>
            <a:r>
              <a:rPr sz="2100" spc="-7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-7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10" dirty="0">
                <a:solidFill>
                  <a:srgbClr val="ED2137"/>
                </a:solidFill>
                <a:latin typeface="Trebuchet MS"/>
                <a:cs typeface="Trebuchet MS"/>
              </a:rPr>
              <a:t>Ouvrir</a:t>
            </a:r>
            <a:r>
              <a:rPr sz="2100" spc="110" dirty="0">
                <a:solidFill>
                  <a:srgbClr val="333333"/>
                </a:solidFill>
                <a:latin typeface="Trebuchet MS"/>
                <a:cs typeface="Trebuchet MS"/>
              </a:rPr>
              <a:t>​</a:t>
            </a:r>
            <a:r>
              <a:rPr sz="2100" spc="-7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0" dirty="0">
                <a:solidFill>
                  <a:srgbClr val="ED2137"/>
                </a:solidFill>
                <a:latin typeface="Trebuchet MS"/>
                <a:cs typeface="Trebuchet MS"/>
              </a:rPr>
              <a:t>Conteneur</a:t>
            </a:r>
            <a:r>
              <a:rPr sz="2100" spc="50" dirty="0">
                <a:solidFill>
                  <a:srgbClr val="333333"/>
                </a:solidFill>
                <a:latin typeface="Trebuchet MS"/>
                <a:cs typeface="Trebuchet MS"/>
              </a:rPr>
              <a:t>​</a:t>
            </a:r>
            <a:r>
              <a:rPr sz="2100" spc="-7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10" dirty="0">
                <a:solidFill>
                  <a:srgbClr val="ED2137"/>
                </a:solidFill>
                <a:latin typeface="Trebuchet MS"/>
                <a:cs typeface="Trebuchet MS"/>
              </a:rPr>
              <a:t>Initiative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​</a:t>
            </a:r>
            <a:endParaRPr sz="21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09624" y="2590799"/>
            <a:ext cx="12211050" cy="9525"/>
          </a:xfrm>
          <a:custGeom>
            <a:avLst/>
            <a:gdLst/>
            <a:ahLst/>
            <a:cxnLst/>
            <a:rect l="l" t="t" r="r" b="b"/>
            <a:pathLst>
              <a:path w="12211050" h="9525">
                <a:moveTo>
                  <a:pt x="12211049" y="9524"/>
                </a:moveTo>
                <a:lnTo>
                  <a:pt x="0" y="9524"/>
                </a:lnTo>
                <a:lnTo>
                  <a:pt x="0" y="0"/>
                </a:lnTo>
                <a:lnTo>
                  <a:pt x="12211049" y="0"/>
                </a:lnTo>
                <a:lnTo>
                  <a:pt x="12211049" y="952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809624" y="2590799"/>
            <a:ext cx="12211050" cy="447675"/>
            <a:chOff x="809624" y="2590799"/>
            <a:chExt cx="12211050" cy="447675"/>
          </a:xfrm>
        </p:grpSpPr>
        <p:sp>
          <p:nvSpPr>
            <p:cNvPr id="4" name="object 4"/>
            <p:cNvSpPr/>
            <p:nvPr/>
          </p:nvSpPr>
          <p:spPr>
            <a:xfrm>
              <a:off x="809612" y="2590799"/>
              <a:ext cx="12211050" cy="447675"/>
            </a:xfrm>
            <a:custGeom>
              <a:avLst/>
              <a:gdLst/>
              <a:ahLst/>
              <a:cxnLst/>
              <a:rect l="l" t="t" r="r" b="b"/>
              <a:pathLst>
                <a:path w="12211050" h="447675">
                  <a:moveTo>
                    <a:pt x="12211050" y="0"/>
                  </a:moveTo>
                  <a:lnTo>
                    <a:pt x="12201525" y="0"/>
                  </a:lnTo>
                  <a:lnTo>
                    <a:pt x="12201525" y="438150"/>
                  </a:lnTo>
                  <a:lnTo>
                    <a:pt x="0" y="438150"/>
                  </a:lnTo>
                  <a:lnTo>
                    <a:pt x="0" y="447675"/>
                  </a:lnTo>
                  <a:lnTo>
                    <a:pt x="12201525" y="447675"/>
                  </a:lnTo>
                  <a:lnTo>
                    <a:pt x="12211050" y="447675"/>
                  </a:lnTo>
                  <a:lnTo>
                    <a:pt x="12211050" y="438150"/>
                  </a:lnTo>
                  <a:lnTo>
                    <a:pt x="12211050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09624" y="2590799"/>
              <a:ext cx="9525" cy="447675"/>
            </a:xfrm>
            <a:custGeom>
              <a:avLst/>
              <a:gdLst/>
              <a:ahLst/>
              <a:cxnLst/>
              <a:rect l="l" t="t" r="r" b="b"/>
              <a:pathLst>
                <a:path w="9525" h="447675">
                  <a:moveTo>
                    <a:pt x="0" y="447674"/>
                  </a:moveTo>
                  <a:lnTo>
                    <a:pt x="0" y="0"/>
                  </a:lnTo>
                  <a:lnTo>
                    <a:pt x="9524" y="9524"/>
                  </a:lnTo>
                  <a:lnTo>
                    <a:pt x="9524" y="438149"/>
                  </a:lnTo>
                  <a:lnTo>
                    <a:pt x="0" y="447674"/>
                  </a:lnTo>
                  <a:close/>
                </a:path>
              </a:pathLst>
            </a:custGeom>
            <a:solidFill>
              <a:srgbClr val="ED21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81465" y="2718168"/>
              <a:ext cx="103240" cy="198704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65" dirty="0"/>
              <a:t>SUPPRESSION</a:t>
            </a:r>
            <a:r>
              <a:rPr spc="-100" dirty="0"/>
              <a:t> </a:t>
            </a:r>
            <a:r>
              <a:rPr spc="75" dirty="0"/>
              <a:t>UN</a:t>
            </a:r>
            <a:r>
              <a:rPr spc="-95" dirty="0"/>
              <a:t> </a:t>
            </a:r>
            <a:r>
              <a:rPr spc="-80" dirty="0"/>
              <a:t>ESPACE DE NOMS</a:t>
            </a: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33449" y="1647824"/>
            <a:ext cx="95250" cy="95249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33449" y="2133599"/>
            <a:ext cx="95250" cy="95249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819149" y="1276359"/>
            <a:ext cx="12192000" cy="1664335"/>
          </a:xfrm>
          <a:prstGeom prst="rect">
            <a:avLst/>
          </a:prstGeom>
        </p:spPr>
        <p:txBody>
          <a:bodyPr vert="horz" wrap="square" lIns="0" tIns="196850" rIns="0" bIns="0" rtlCol="0">
            <a:spAutoFit/>
          </a:bodyPr>
          <a:lstStyle/>
          <a:p>
            <a:pPr marL="371475">
              <a:lnSpc>
                <a:spcPct val="100000"/>
              </a:lnSpc>
              <a:spcBef>
                <a:spcPts val="1550"/>
              </a:spcBef>
            </a:pPr>
            <a:r>
              <a:rPr sz="2500" spc="100" dirty="0">
                <a:solidFill>
                  <a:srgbClr val="333333"/>
                </a:solidFill>
                <a:latin typeface="MingLiU_HKSCS-ExtB"/>
                <a:cs typeface="MingLiU_HKSCS-ExtB"/>
              </a:rPr>
              <a:t>⚠</a:t>
            </a:r>
            <a:r>
              <a:rPr sz="2500" spc="-610" dirty="0">
                <a:solidFill>
                  <a:srgbClr val="333333"/>
                </a:solidFill>
                <a:latin typeface="MingLiU_HKSCS-ExtB"/>
                <a:cs typeface="MingLiU_HKSCS-ExtB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Suppression</a:t>
            </a:r>
            <a:r>
              <a:rPr sz="2100" spc="1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5" dirty="0">
                <a:solidFill>
                  <a:srgbClr val="333333"/>
                </a:solidFill>
                <a:latin typeface="Trebuchet MS"/>
                <a:cs typeface="Trebuchet MS"/>
              </a:rPr>
              <a:t>un</a:t>
            </a:r>
            <a:r>
              <a:rPr sz="2100" spc="1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90" dirty="0">
                <a:solidFill>
                  <a:srgbClr val="ED2137"/>
                </a:solidFill>
                <a:latin typeface="Trebuchet MS"/>
                <a:cs typeface="Trebuchet MS"/>
              </a:rPr>
              <a:t>Espace de noms</a:t>
            </a:r>
            <a:r>
              <a:rPr sz="2100" spc="10" dirty="0">
                <a:solidFill>
                  <a:srgbClr val="ED2137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supprime</a:t>
            </a:r>
            <a:r>
              <a:rPr sz="2100" spc="1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40" dirty="0">
                <a:solidFill>
                  <a:srgbClr val="333333"/>
                </a:solidFill>
                <a:latin typeface="Trebuchet MS"/>
                <a:cs typeface="Trebuchet MS"/>
              </a:rPr>
              <a:t>tous</a:t>
            </a:r>
            <a:r>
              <a:rPr sz="2100" spc="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objets</a:t>
            </a:r>
            <a:r>
              <a:rPr sz="2100" spc="1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associé</a:t>
            </a:r>
            <a:r>
              <a:rPr sz="2100" spc="1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avec</a:t>
            </a:r>
            <a:r>
              <a:rPr sz="2100" spc="1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1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10" dirty="0">
                <a:solidFill>
                  <a:srgbClr val="ED2137"/>
                </a:solidFill>
                <a:latin typeface="Trebuchet MS"/>
                <a:cs typeface="Trebuchet MS"/>
              </a:rPr>
              <a:t>Espace de noms 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...</a:t>
            </a:r>
            <a:endParaRPr sz="2100">
              <a:latin typeface="Trebuchet MS"/>
              <a:cs typeface="Trebuchet MS"/>
            </a:endParaRPr>
          </a:p>
          <a:p>
            <a:pPr marL="371475">
              <a:lnSpc>
                <a:spcPct val="100000"/>
              </a:lnSpc>
              <a:spcBef>
                <a:spcPts val="1225"/>
              </a:spcBef>
            </a:pPr>
            <a:r>
              <a:rPr sz="2100" spc="-229" dirty="0">
                <a:solidFill>
                  <a:srgbClr val="333333"/>
                </a:solidFill>
                <a:latin typeface="Trebuchet MS"/>
                <a:cs typeface="Trebuchet MS"/>
              </a:rPr>
              <a:t>...</a:t>
            </a:r>
            <a:r>
              <a:rPr sz="2100" spc="-7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95" dirty="0">
                <a:solidFill>
                  <a:srgbClr val="333333"/>
                </a:solidFill>
                <a:latin typeface="Trebuchet MS"/>
                <a:cs typeface="Trebuchet MS"/>
              </a:rPr>
              <a:t>il</a:t>
            </a:r>
            <a:r>
              <a:rPr sz="2100" spc="-6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est</a:t>
            </a:r>
            <a:r>
              <a:rPr sz="2100" spc="-6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0" dirty="0">
                <a:solidFill>
                  <a:srgbClr val="333333"/>
                </a:solidFill>
                <a:latin typeface="Trebuchet MS"/>
                <a:cs typeface="Trebuchet MS"/>
              </a:rPr>
              <a:t>pas</a:t>
            </a:r>
            <a:r>
              <a:rPr sz="2100" spc="-6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5" dirty="0">
                <a:solidFill>
                  <a:srgbClr val="333333"/>
                </a:solidFill>
                <a:latin typeface="Trebuchet MS"/>
                <a:cs typeface="Trebuchet MS"/>
              </a:rPr>
              <a:t>possible</a:t>
            </a:r>
            <a:r>
              <a:rPr sz="2100" spc="-6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à</a:t>
            </a:r>
            <a:r>
              <a:rPr sz="2100" spc="-6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supprimer</a:t>
            </a:r>
            <a:r>
              <a:rPr sz="2100" spc="-6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-6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85" dirty="0">
                <a:solidFill>
                  <a:srgbClr val="ED2137"/>
                </a:solidFill>
                <a:latin typeface="Tahoma"/>
                <a:cs typeface="Tahoma"/>
              </a:rPr>
              <a:t>kube- </a:t>
            </a:r>
            <a:r>
              <a:rPr sz="2100" spc="130" dirty="0">
                <a:solidFill>
                  <a:srgbClr val="ED2137"/>
                </a:solidFill>
                <a:latin typeface="Tahoma"/>
                <a:cs typeface="Tahoma"/>
              </a:rPr>
              <a:t>système </a:t>
            </a:r>
            <a:r>
              <a:rPr sz="2100" spc="130" dirty="0">
                <a:solidFill>
                  <a:srgbClr val="333333"/>
                </a:solidFill>
                <a:latin typeface="Trebuchet MS"/>
                <a:cs typeface="Trebuchet MS"/>
              </a:rPr>
              <a:t>,</a:t>
            </a:r>
            <a:r>
              <a:rPr sz="2100" spc="-6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345" dirty="0">
                <a:solidFill>
                  <a:srgbClr val="ED2137"/>
                </a:solidFill>
                <a:latin typeface="Tahoma"/>
                <a:cs typeface="Tahoma"/>
              </a:rPr>
              <a:t>défaut</a:t>
            </a:r>
            <a:r>
              <a:rPr sz="2100" spc="-85" dirty="0">
                <a:solidFill>
                  <a:srgbClr val="ED2137"/>
                </a:solidFill>
                <a:latin typeface="Tahoma"/>
                <a:cs typeface="Tahoma"/>
              </a:rPr>
              <a:t> </a:t>
            </a:r>
            <a:r>
              <a:rPr sz="2100" spc="100" dirty="0">
                <a:solidFill>
                  <a:srgbClr val="333333"/>
                </a:solidFill>
                <a:latin typeface="Trebuchet MS"/>
                <a:cs typeface="Trebuchet MS"/>
              </a:rPr>
              <a:t>et</a:t>
            </a:r>
            <a:r>
              <a:rPr sz="2100" spc="-6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315" dirty="0">
                <a:solidFill>
                  <a:srgbClr val="ED2137"/>
                </a:solidFill>
                <a:latin typeface="Tahoma"/>
                <a:cs typeface="Tahoma"/>
              </a:rPr>
              <a:t>kube- </a:t>
            </a:r>
            <a:r>
              <a:rPr sz="2100" spc="270" dirty="0">
                <a:solidFill>
                  <a:srgbClr val="ED2137"/>
                </a:solidFill>
                <a:latin typeface="Tahoma"/>
                <a:cs typeface="Tahoma"/>
              </a:rPr>
              <a:t>public</a:t>
            </a:r>
            <a:r>
              <a:rPr sz="2100" spc="-85" dirty="0">
                <a:solidFill>
                  <a:srgbClr val="ED2137"/>
                </a:solidFill>
                <a:latin typeface="Tahoma"/>
                <a:cs typeface="Tahoma"/>
              </a:rPr>
              <a:t> </a:t>
            </a:r>
            <a:r>
              <a:rPr sz="2100" spc="80" dirty="0">
                <a:solidFill>
                  <a:srgbClr val="ED2137"/>
                </a:solidFill>
                <a:latin typeface="Trebuchet MS"/>
                <a:cs typeface="Trebuchet MS"/>
              </a:rPr>
              <a:t>Espace de noms</a:t>
            </a:r>
            <a:endParaRPr sz="21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290"/>
              </a:spcBef>
            </a:pPr>
            <a:endParaRPr sz="2100">
              <a:latin typeface="Trebuchet MS"/>
              <a:cs typeface="Trebuchet MS"/>
            </a:endParaRPr>
          </a:p>
          <a:p>
            <a:pPr marL="394970">
              <a:lnSpc>
                <a:spcPct val="100000"/>
              </a:lnSpc>
            </a:pPr>
            <a:r>
              <a:rPr sz="1650" spc="245" dirty="0">
                <a:latin typeface="Tahoma"/>
                <a:cs typeface="Tahoma"/>
              </a:rPr>
              <a:t>kubectl</a:t>
            </a:r>
            <a:r>
              <a:rPr sz="1650" spc="495" dirty="0">
                <a:latin typeface="Tahoma"/>
                <a:cs typeface="Tahoma"/>
              </a:rPr>
              <a:t> </a:t>
            </a:r>
            <a:r>
              <a:rPr sz="1650" spc="250" dirty="0">
                <a:latin typeface="Tahoma"/>
                <a:cs typeface="Tahoma"/>
              </a:rPr>
              <a:t>supprimer</a:t>
            </a:r>
            <a:r>
              <a:rPr sz="1650" spc="-10" dirty="0">
                <a:latin typeface="Tahoma"/>
                <a:cs typeface="Tahoma"/>
              </a:rPr>
              <a:t>  </a:t>
            </a:r>
            <a:r>
              <a:rPr sz="1650" spc="155" dirty="0">
                <a:latin typeface="Tahoma"/>
                <a:cs typeface="Tahoma"/>
              </a:rPr>
              <a:t>ns</a:t>
            </a:r>
            <a:r>
              <a:rPr sz="1650" spc="-5" dirty="0">
                <a:latin typeface="Tahoma"/>
                <a:cs typeface="Tahoma"/>
              </a:rPr>
              <a:t>  </a:t>
            </a:r>
            <a:r>
              <a:rPr sz="1650" spc="95" dirty="0">
                <a:solidFill>
                  <a:srgbClr val="996E3A"/>
                </a:solidFill>
                <a:latin typeface="Tahoma"/>
                <a:cs typeface="Tahoma"/>
              </a:rPr>
              <a:t>&lt; </a:t>
            </a:r>
            <a:r>
              <a:rPr sz="1650" spc="95" dirty="0">
                <a:latin typeface="Tahoma"/>
                <a:cs typeface="Tahoma"/>
              </a:rPr>
              <a:t>insérer- </a:t>
            </a:r>
            <a:r>
              <a:rPr sz="1650" spc="180" dirty="0">
                <a:latin typeface="Tahoma"/>
                <a:cs typeface="Tahoma"/>
              </a:rPr>
              <a:t>nom-d'espace-de- </a:t>
            </a:r>
            <a:r>
              <a:rPr sz="1650" spc="190" dirty="0">
                <a:latin typeface="Tahoma"/>
                <a:cs typeface="Tahoma"/>
              </a:rPr>
              <a:t>noms- </a:t>
            </a:r>
            <a:r>
              <a:rPr sz="1650" spc="80" dirty="0">
                <a:latin typeface="Tahoma"/>
                <a:cs typeface="Tahoma"/>
              </a:rPr>
              <a:t>ici </a:t>
            </a:r>
            <a:r>
              <a:rPr sz="1650" spc="80" dirty="0">
                <a:solidFill>
                  <a:srgbClr val="996E3A"/>
                </a:solidFill>
                <a:latin typeface="Tahoma"/>
                <a:cs typeface="Tahoma"/>
              </a:rPr>
              <a:t>&gt;</a:t>
            </a:r>
            <a:endParaRPr sz="165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09624" y="2105024"/>
            <a:ext cx="12211050" cy="9525"/>
          </a:xfrm>
          <a:custGeom>
            <a:avLst/>
            <a:gdLst/>
            <a:ahLst/>
            <a:cxnLst/>
            <a:rect l="l" t="t" r="r" b="b"/>
            <a:pathLst>
              <a:path w="12211050" h="9525">
                <a:moveTo>
                  <a:pt x="12211049" y="9524"/>
                </a:moveTo>
                <a:lnTo>
                  <a:pt x="0" y="9524"/>
                </a:lnTo>
                <a:lnTo>
                  <a:pt x="0" y="0"/>
                </a:lnTo>
                <a:lnTo>
                  <a:pt x="12211049" y="0"/>
                </a:lnTo>
                <a:lnTo>
                  <a:pt x="12211049" y="952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809624" y="2105024"/>
            <a:ext cx="12211050" cy="447675"/>
            <a:chOff x="809624" y="2105024"/>
            <a:chExt cx="12211050" cy="447675"/>
          </a:xfrm>
        </p:grpSpPr>
        <p:sp>
          <p:nvSpPr>
            <p:cNvPr id="4" name="object 4"/>
            <p:cNvSpPr/>
            <p:nvPr/>
          </p:nvSpPr>
          <p:spPr>
            <a:xfrm>
              <a:off x="809612" y="2105024"/>
              <a:ext cx="12211050" cy="447675"/>
            </a:xfrm>
            <a:custGeom>
              <a:avLst/>
              <a:gdLst/>
              <a:ahLst/>
              <a:cxnLst/>
              <a:rect l="l" t="t" r="r" b="b"/>
              <a:pathLst>
                <a:path w="12211050" h="447675">
                  <a:moveTo>
                    <a:pt x="12211050" y="0"/>
                  </a:moveTo>
                  <a:lnTo>
                    <a:pt x="12201525" y="0"/>
                  </a:lnTo>
                  <a:lnTo>
                    <a:pt x="12201525" y="438150"/>
                  </a:lnTo>
                  <a:lnTo>
                    <a:pt x="0" y="438150"/>
                  </a:lnTo>
                  <a:lnTo>
                    <a:pt x="0" y="447675"/>
                  </a:lnTo>
                  <a:lnTo>
                    <a:pt x="12201525" y="447675"/>
                  </a:lnTo>
                  <a:lnTo>
                    <a:pt x="12211050" y="447675"/>
                  </a:lnTo>
                  <a:lnTo>
                    <a:pt x="12211050" y="438150"/>
                  </a:lnTo>
                  <a:lnTo>
                    <a:pt x="12211050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09624" y="2105024"/>
              <a:ext cx="9525" cy="447675"/>
            </a:xfrm>
            <a:custGeom>
              <a:avLst/>
              <a:gdLst/>
              <a:ahLst/>
              <a:cxnLst/>
              <a:rect l="l" t="t" r="r" b="b"/>
              <a:pathLst>
                <a:path w="9525" h="447675">
                  <a:moveTo>
                    <a:pt x="0" y="447674"/>
                  </a:moveTo>
                  <a:lnTo>
                    <a:pt x="0" y="0"/>
                  </a:lnTo>
                  <a:lnTo>
                    <a:pt x="9524" y="9524"/>
                  </a:lnTo>
                  <a:lnTo>
                    <a:pt x="9524" y="438149"/>
                  </a:lnTo>
                  <a:lnTo>
                    <a:pt x="0" y="447674"/>
                  </a:lnTo>
                  <a:close/>
                </a:path>
              </a:pathLst>
            </a:custGeom>
            <a:solidFill>
              <a:srgbClr val="ED21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/>
          <p:nvPr/>
        </p:nvSpPr>
        <p:spPr>
          <a:xfrm>
            <a:off x="809624" y="3352799"/>
            <a:ext cx="12211050" cy="9525"/>
          </a:xfrm>
          <a:custGeom>
            <a:avLst/>
            <a:gdLst/>
            <a:ahLst/>
            <a:cxnLst/>
            <a:rect l="l" t="t" r="r" b="b"/>
            <a:pathLst>
              <a:path w="12211050" h="9525">
                <a:moveTo>
                  <a:pt x="12211049" y="9524"/>
                </a:moveTo>
                <a:lnTo>
                  <a:pt x="0" y="9524"/>
                </a:lnTo>
                <a:lnTo>
                  <a:pt x="0" y="0"/>
                </a:lnTo>
                <a:lnTo>
                  <a:pt x="12211049" y="0"/>
                </a:lnTo>
                <a:lnTo>
                  <a:pt x="12211049" y="952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" name="object 7"/>
          <p:cNvGrpSpPr/>
          <p:nvPr/>
        </p:nvGrpSpPr>
        <p:grpSpPr>
          <a:xfrm>
            <a:off x="809624" y="3352799"/>
            <a:ext cx="12211050" cy="447675"/>
            <a:chOff x="809624" y="3352799"/>
            <a:chExt cx="12211050" cy="447675"/>
          </a:xfrm>
        </p:grpSpPr>
        <p:sp>
          <p:nvSpPr>
            <p:cNvPr id="8" name="object 8"/>
            <p:cNvSpPr/>
            <p:nvPr/>
          </p:nvSpPr>
          <p:spPr>
            <a:xfrm>
              <a:off x="809612" y="3352799"/>
              <a:ext cx="12211050" cy="447675"/>
            </a:xfrm>
            <a:custGeom>
              <a:avLst/>
              <a:gdLst/>
              <a:ahLst/>
              <a:cxnLst/>
              <a:rect l="l" t="t" r="r" b="b"/>
              <a:pathLst>
                <a:path w="12211050" h="447675">
                  <a:moveTo>
                    <a:pt x="12211050" y="0"/>
                  </a:moveTo>
                  <a:lnTo>
                    <a:pt x="12201525" y="0"/>
                  </a:lnTo>
                  <a:lnTo>
                    <a:pt x="12201525" y="438150"/>
                  </a:lnTo>
                  <a:lnTo>
                    <a:pt x="0" y="438150"/>
                  </a:lnTo>
                  <a:lnTo>
                    <a:pt x="0" y="447675"/>
                  </a:lnTo>
                  <a:lnTo>
                    <a:pt x="12201525" y="447675"/>
                  </a:lnTo>
                  <a:lnTo>
                    <a:pt x="12211050" y="447675"/>
                  </a:lnTo>
                  <a:lnTo>
                    <a:pt x="12211050" y="438150"/>
                  </a:lnTo>
                  <a:lnTo>
                    <a:pt x="12211050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809624" y="3352799"/>
              <a:ext cx="9525" cy="447675"/>
            </a:xfrm>
            <a:custGeom>
              <a:avLst/>
              <a:gdLst/>
              <a:ahLst/>
              <a:cxnLst/>
              <a:rect l="l" t="t" r="r" b="b"/>
              <a:pathLst>
                <a:path w="9525" h="447675">
                  <a:moveTo>
                    <a:pt x="0" y="447674"/>
                  </a:moveTo>
                  <a:lnTo>
                    <a:pt x="0" y="0"/>
                  </a:lnTo>
                  <a:lnTo>
                    <a:pt x="9524" y="9524"/>
                  </a:lnTo>
                  <a:lnTo>
                    <a:pt x="9524" y="438149"/>
                  </a:lnTo>
                  <a:lnTo>
                    <a:pt x="0" y="447674"/>
                  </a:lnTo>
                  <a:close/>
                </a:path>
              </a:pathLst>
            </a:custGeom>
            <a:solidFill>
              <a:srgbClr val="ED21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/>
          <p:nvPr/>
        </p:nvSpPr>
        <p:spPr>
          <a:xfrm>
            <a:off x="809624" y="4600574"/>
            <a:ext cx="12211050" cy="9525"/>
          </a:xfrm>
          <a:custGeom>
            <a:avLst/>
            <a:gdLst/>
            <a:ahLst/>
            <a:cxnLst/>
            <a:rect l="l" t="t" r="r" b="b"/>
            <a:pathLst>
              <a:path w="12211050" h="9525">
                <a:moveTo>
                  <a:pt x="12211049" y="9524"/>
                </a:moveTo>
                <a:lnTo>
                  <a:pt x="0" y="9524"/>
                </a:lnTo>
                <a:lnTo>
                  <a:pt x="0" y="0"/>
                </a:lnTo>
                <a:lnTo>
                  <a:pt x="12211049" y="0"/>
                </a:lnTo>
                <a:lnTo>
                  <a:pt x="12211049" y="952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1" name="object 11"/>
          <p:cNvGrpSpPr/>
          <p:nvPr/>
        </p:nvGrpSpPr>
        <p:grpSpPr>
          <a:xfrm>
            <a:off x="809624" y="4600574"/>
            <a:ext cx="12211050" cy="447675"/>
            <a:chOff x="809624" y="4600574"/>
            <a:chExt cx="12211050" cy="447675"/>
          </a:xfrm>
        </p:grpSpPr>
        <p:sp>
          <p:nvSpPr>
            <p:cNvPr id="12" name="object 12"/>
            <p:cNvSpPr/>
            <p:nvPr/>
          </p:nvSpPr>
          <p:spPr>
            <a:xfrm>
              <a:off x="809612" y="4600574"/>
              <a:ext cx="12211050" cy="447675"/>
            </a:xfrm>
            <a:custGeom>
              <a:avLst/>
              <a:gdLst/>
              <a:ahLst/>
              <a:cxnLst/>
              <a:rect l="l" t="t" r="r" b="b"/>
              <a:pathLst>
                <a:path w="12211050" h="447675">
                  <a:moveTo>
                    <a:pt x="12211050" y="0"/>
                  </a:moveTo>
                  <a:lnTo>
                    <a:pt x="12201525" y="0"/>
                  </a:lnTo>
                  <a:lnTo>
                    <a:pt x="12201525" y="438150"/>
                  </a:lnTo>
                  <a:lnTo>
                    <a:pt x="0" y="438150"/>
                  </a:lnTo>
                  <a:lnTo>
                    <a:pt x="0" y="447675"/>
                  </a:lnTo>
                  <a:lnTo>
                    <a:pt x="12201525" y="447675"/>
                  </a:lnTo>
                  <a:lnTo>
                    <a:pt x="12211050" y="447675"/>
                  </a:lnTo>
                  <a:lnTo>
                    <a:pt x="12211050" y="438150"/>
                  </a:lnTo>
                  <a:lnTo>
                    <a:pt x="12211050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809624" y="4600574"/>
              <a:ext cx="9525" cy="447675"/>
            </a:xfrm>
            <a:custGeom>
              <a:avLst/>
              <a:gdLst/>
              <a:ahLst/>
              <a:cxnLst/>
              <a:rect l="l" t="t" r="r" b="b"/>
              <a:pathLst>
                <a:path w="9525" h="447675">
                  <a:moveTo>
                    <a:pt x="0" y="447674"/>
                  </a:moveTo>
                  <a:lnTo>
                    <a:pt x="0" y="0"/>
                  </a:lnTo>
                  <a:lnTo>
                    <a:pt x="9524" y="9524"/>
                  </a:lnTo>
                  <a:lnTo>
                    <a:pt x="9524" y="438149"/>
                  </a:lnTo>
                  <a:lnTo>
                    <a:pt x="0" y="447674"/>
                  </a:lnTo>
                  <a:close/>
                </a:path>
              </a:pathLst>
            </a:custGeom>
            <a:solidFill>
              <a:srgbClr val="ED21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81465" y="4727943"/>
              <a:ext cx="103240" cy="198704"/>
            </a:xfrm>
            <a:prstGeom prst="rect">
              <a:avLst/>
            </a:prstGeom>
          </p:spPr>
        </p:pic>
      </p:grp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0" dirty="0"/>
              <a:t>CHANGEMENT</a:t>
            </a:r>
            <a:r>
              <a:rPr spc="-125" dirty="0"/>
              <a:t> </a:t>
            </a:r>
            <a:r>
              <a:rPr dirty="0"/>
              <a:t>LE</a:t>
            </a:r>
            <a:r>
              <a:rPr spc="-114" dirty="0"/>
              <a:t> </a:t>
            </a:r>
            <a:r>
              <a:rPr spc="-35" dirty="0"/>
              <a:t>DÉFAUT</a:t>
            </a:r>
            <a:r>
              <a:rPr spc="-40" dirty="0"/>
              <a:t>​</a:t>
            </a:r>
            <a:r>
              <a:rPr spc="-245" dirty="0"/>
              <a:t>​</a:t>
            </a:r>
            <a:r>
              <a:rPr spc="-50" dirty="0"/>
              <a:t>​</a:t>
            </a:r>
            <a:r>
              <a:rPr spc="-35" dirty="0"/>
              <a:t>​</a:t>
            </a:r>
            <a:r>
              <a:rPr spc="-530" dirty="0"/>
              <a:t>​</a:t>
            </a:r>
            <a:r>
              <a:rPr spc="-30" dirty="0"/>
              <a:t>​</a:t>
            </a:r>
            <a:r>
              <a:rPr spc="-105" dirty="0"/>
              <a:t> </a:t>
            </a:r>
            <a:r>
              <a:rPr spc="-70" dirty="0"/>
              <a:t>ESPACE DE NOMS</a:t>
            </a:r>
          </a:p>
        </p:txBody>
      </p:sp>
      <p:pic>
        <p:nvPicPr>
          <p:cNvPr id="16" name="object 1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33449" y="1647824"/>
            <a:ext cx="95250" cy="95249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1465" y="2232393"/>
            <a:ext cx="103240" cy="198704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33449" y="2914649"/>
            <a:ext cx="95250" cy="95249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1465" y="3480168"/>
            <a:ext cx="103240" cy="198704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33449" y="4162424"/>
            <a:ext cx="95250" cy="95249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33449" y="5410199"/>
            <a:ext cx="95250" cy="95249"/>
          </a:xfrm>
          <a:prstGeom prst="rect">
            <a:avLst/>
          </a:prstGeom>
        </p:spPr>
      </p:pic>
      <p:sp>
        <p:nvSpPr>
          <p:cNvPr id="22" name="object 2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97485" rIns="0" bIns="0" rtlCol="0">
            <a:spAutoFit/>
          </a:bodyPr>
          <a:lstStyle/>
          <a:p>
            <a:pPr marL="371475">
              <a:lnSpc>
                <a:spcPct val="100000"/>
              </a:lnSpc>
              <a:spcBef>
                <a:spcPts val="100"/>
              </a:spcBef>
            </a:pPr>
            <a:r>
              <a:rPr u="none" spc="310" dirty="0">
                <a:latin typeface="Tahoma"/>
                <a:cs typeface="Tahoma"/>
              </a:rPr>
              <a:t>kubectl</a:t>
            </a:r>
            <a:r>
              <a:rPr u="none" spc="-35" dirty="0">
                <a:latin typeface="Tahoma"/>
                <a:cs typeface="Tahoma"/>
              </a:rPr>
              <a:t> </a:t>
            </a:r>
            <a:r>
              <a:rPr u="none" spc="50" dirty="0">
                <a:solidFill>
                  <a:srgbClr val="333333"/>
                </a:solidFill>
              </a:rPr>
              <a:t>peut</a:t>
            </a:r>
            <a:r>
              <a:rPr u="none" spc="-10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connecter</a:t>
            </a:r>
            <a:r>
              <a:rPr u="none" spc="-15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à</a:t>
            </a:r>
            <a:r>
              <a:rPr u="none" spc="-10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multiple</a:t>
            </a:r>
            <a:r>
              <a:rPr u="none" spc="-10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groupes,</a:t>
            </a:r>
            <a:r>
              <a:rPr u="none" spc="-15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le</a:t>
            </a:r>
            <a:r>
              <a:rPr u="none" spc="-10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actuel</a:t>
            </a:r>
            <a:r>
              <a:rPr u="none" spc="-10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grappe</a:t>
            </a:r>
            <a:r>
              <a:rPr u="none" spc="-15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est</a:t>
            </a:r>
            <a:r>
              <a:rPr u="none" spc="-10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visible</a:t>
            </a:r>
            <a:r>
              <a:rPr u="none" spc="-15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avec</a:t>
            </a:r>
            <a:r>
              <a:rPr u="none" spc="-10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le</a:t>
            </a:r>
            <a:r>
              <a:rPr u="none" spc="-10" dirty="0">
                <a:solidFill>
                  <a:srgbClr val="333333"/>
                </a:solidFill>
              </a:rPr>
              <a:t> </a:t>
            </a:r>
            <a:r>
              <a:rPr u="none" spc="105" dirty="0">
                <a:solidFill>
                  <a:srgbClr val="333333"/>
                </a:solidFill>
              </a:rPr>
              <a:t>commande</a:t>
            </a:r>
          </a:p>
          <a:p>
            <a:pPr>
              <a:lnSpc>
                <a:spcPct val="100000"/>
              </a:lnSpc>
              <a:spcBef>
                <a:spcPts val="290"/>
              </a:spcBef>
            </a:pPr>
            <a:endParaRPr u="none" spc="105" dirty="0">
              <a:solidFill>
                <a:srgbClr val="333333"/>
              </a:solidFill>
            </a:endParaRPr>
          </a:p>
          <a:p>
            <a:pPr marL="394970">
              <a:lnSpc>
                <a:spcPct val="100000"/>
              </a:lnSpc>
            </a:pPr>
            <a:r>
              <a:rPr sz="1650" u="none" spc="245" dirty="0">
                <a:solidFill>
                  <a:srgbClr val="000000"/>
                </a:solidFill>
                <a:latin typeface="Tahoma"/>
                <a:cs typeface="Tahoma"/>
              </a:rPr>
              <a:t>kubectl</a:t>
            </a:r>
            <a:r>
              <a:rPr sz="1650" u="none" spc="475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1650" u="none" spc="254" dirty="0">
                <a:solidFill>
                  <a:srgbClr val="000000"/>
                </a:solidFill>
                <a:latin typeface="Tahoma"/>
                <a:cs typeface="Tahoma"/>
              </a:rPr>
              <a:t>configuration</a:t>
            </a:r>
            <a:r>
              <a:rPr sz="1650" u="none" spc="480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1650" u="none" spc="240" dirty="0">
                <a:solidFill>
                  <a:srgbClr val="000000"/>
                </a:solidFill>
                <a:latin typeface="Tahoma"/>
                <a:cs typeface="Tahoma"/>
              </a:rPr>
              <a:t>contexte actuel</a:t>
            </a:r>
            <a:endParaRPr sz="165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755"/>
              </a:spcBef>
            </a:pPr>
            <a:endParaRPr sz="1650">
              <a:latin typeface="Tahoma"/>
              <a:cs typeface="Tahoma"/>
            </a:endParaRPr>
          </a:p>
          <a:p>
            <a:pPr marL="371475">
              <a:lnSpc>
                <a:spcPct val="100000"/>
              </a:lnSpc>
            </a:pPr>
            <a:r>
              <a:rPr u="none" dirty="0">
                <a:solidFill>
                  <a:srgbClr val="333333"/>
                </a:solidFill>
              </a:rPr>
              <a:t>Le</a:t>
            </a:r>
            <a:r>
              <a:rPr u="none" spc="25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actuel</a:t>
            </a:r>
            <a:r>
              <a:rPr u="none" spc="30" dirty="0">
                <a:solidFill>
                  <a:srgbClr val="333333"/>
                </a:solidFill>
              </a:rPr>
              <a:t> </a:t>
            </a:r>
            <a:r>
              <a:rPr u="none" spc="90" dirty="0">
                <a:solidFill>
                  <a:srgbClr val="333333"/>
                </a:solidFill>
              </a:rPr>
              <a:t>Espace de noms</a:t>
            </a:r>
            <a:r>
              <a:rPr u="none" spc="25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est</a:t>
            </a:r>
            <a:r>
              <a:rPr u="none" spc="30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donné</a:t>
            </a:r>
            <a:r>
              <a:rPr u="none" spc="30" dirty="0">
                <a:solidFill>
                  <a:srgbClr val="333333"/>
                </a:solidFill>
              </a:rPr>
              <a:t> </a:t>
            </a:r>
            <a:r>
              <a:rPr u="none" spc="-20" dirty="0">
                <a:solidFill>
                  <a:srgbClr val="333333"/>
                </a:solidFill>
              </a:rPr>
              <a:t>avec</a:t>
            </a:r>
          </a:p>
          <a:p>
            <a:pPr>
              <a:lnSpc>
                <a:spcPct val="100000"/>
              </a:lnSpc>
              <a:spcBef>
                <a:spcPts val="140"/>
              </a:spcBef>
            </a:pPr>
            <a:endParaRPr u="none" spc="-20" dirty="0">
              <a:solidFill>
                <a:srgbClr val="333333"/>
              </a:solidFill>
            </a:endParaRPr>
          </a:p>
          <a:p>
            <a:pPr marL="394970">
              <a:lnSpc>
                <a:spcPct val="100000"/>
              </a:lnSpc>
            </a:pPr>
            <a:r>
              <a:rPr sz="1650" u="none" spc="245" dirty="0">
                <a:solidFill>
                  <a:srgbClr val="000000"/>
                </a:solidFill>
                <a:latin typeface="Tahoma"/>
                <a:cs typeface="Tahoma"/>
              </a:rPr>
              <a:t>kubectl</a:t>
            </a:r>
            <a:r>
              <a:rPr sz="1650" u="none" spc="490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1650" u="none" spc="254" dirty="0">
                <a:solidFill>
                  <a:srgbClr val="000000"/>
                </a:solidFill>
                <a:latin typeface="Tahoma"/>
                <a:cs typeface="Tahoma"/>
              </a:rPr>
              <a:t>configuration</a:t>
            </a:r>
            <a:r>
              <a:rPr sz="1650" u="none" spc="490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1650" u="none" spc="229" dirty="0">
                <a:solidFill>
                  <a:srgbClr val="000000"/>
                </a:solidFill>
                <a:latin typeface="Tahoma"/>
                <a:cs typeface="Tahoma"/>
              </a:rPr>
              <a:t>obtenir- </a:t>
            </a:r>
            <a:r>
              <a:rPr sz="1650" u="none" spc="240" dirty="0">
                <a:solidFill>
                  <a:srgbClr val="000000"/>
                </a:solidFill>
                <a:latin typeface="Tahoma"/>
                <a:cs typeface="Tahoma"/>
              </a:rPr>
              <a:t>contextes</a:t>
            </a:r>
            <a:r>
              <a:rPr sz="1650" u="none" spc="490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1650" u="none" spc="110" dirty="0">
                <a:solidFill>
                  <a:srgbClr val="996E3A"/>
                </a:solidFill>
                <a:latin typeface="Tahoma"/>
                <a:cs typeface="Tahoma"/>
              </a:rPr>
              <a:t>&lt; </a:t>
            </a:r>
            <a:r>
              <a:rPr sz="1650" u="none" spc="110" dirty="0">
                <a:solidFill>
                  <a:srgbClr val="000000"/>
                </a:solidFill>
                <a:latin typeface="Tahoma"/>
                <a:cs typeface="Tahoma"/>
              </a:rPr>
              <a:t>nom_du_contexte_actuel </a:t>
            </a:r>
            <a:r>
              <a:rPr sz="1650" u="none" spc="110" dirty="0">
                <a:solidFill>
                  <a:srgbClr val="996E3A"/>
                </a:solidFill>
                <a:latin typeface="Tahoma"/>
                <a:cs typeface="Tahoma"/>
              </a:rPr>
              <a:t>&gt;</a:t>
            </a:r>
            <a:endParaRPr sz="165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755"/>
              </a:spcBef>
            </a:pPr>
            <a:endParaRPr sz="1650">
              <a:latin typeface="Tahoma"/>
              <a:cs typeface="Tahoma"/>
            </a:endParaRPr>
          </a:p>
          <a:p>
            <a:pPr marL="371475">
              <a:lnSpc>
                <a:spcPct val="100000"/>
              </a:lnSpc>
            </a:pPr>
            <a:r>
              <a:rPr u="none" dirty="0">
                <a:solidFill>
                  <a:srgbClr val="333333"/>
                </a:solidFill>
              </a:rPr>
              <a:t>À</a:t>
            </a:r>
            <a:r>
              <a:rPr u="none" spc="-15" dirty="0">
                <a:solidFill>
                  <a:srgbClr val="333333"/>
                </a:solidFill>
              </a:rPr>
              <a:t> </a:t>
            </a:r>
            <a:r>
              <a:rPr u="none" spc="65" dirty="0">
                <a:solidFill>
                  <a:srgbClr val="333333"/>
                </a:solidFill>
              </a:rPr>
              <a:t>changement</a:t>
            </a:r>
            <a:r>
              <a:rPr u="none" spc="-10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le</a:t>
            </a:r>
            <a:r>
              <a:rPr u="none" spc="-10" dirty="0">
                <a:solidFill>
                  <a:srgbClr val="333333"/>
                </a:solidFill>
              </a:rPr>
              <a:t> </a:t>
            </a:r>
            <a:r>
              <a:rPr u="none" spc="90" dirty="0">
                <a:solidFill>
                  <a:srgbClr val="333333"/>
                </a:solidFill>
              </a:rPr>
              <a:t>Espace de noms</a:t>
            </a:r>
            <a:r>
              <a:rPr u="none" spc="-10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de</a:t>
            </a:r>
            <a:r>
              <a:rPr u="none" spc="-15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le</a:t>
            </a:r>
            <a:r>
              <a:rPr u="none" spc="-10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actuel</a:t>
            </a:r>
            <a:r>
              <a:rPr u="none" spc="-10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contexte </a:t>
            </a:r>
            <a:r>
              <a:rPr u="none" spc="-10" dirty="0">
                <a:solidFill>
                  <a:srgbClr val="333333"/>
                </a:solidFill>
              </a:rPr>
              <a:t>(cluster) :</a:t>
            </a:r>
          </a:p>
          <a:p>
            <a:pPr>
              <a:lnSpc>
                <a:spcPct val="100000"/>
              </a:lnSpc>
              <a:spcBef>
                <a:spcPts val="140"/>
              </a:spcBef>
            </a:pPr>
            <a:endParaRPr u="none" spc="-10" dirty="0">
              <a:solidFill>
                <a:srgbClr val="333333"/>
              </a:solidFill>
            </a:endParaRPr>
          </a:p>
          <a:p>
            <a:pPr marL="394970">
              <a:lnSpc>
                <a:spcPct val="100000"/>
              </a:lnSpc>
            </a:pPr>
            <a:r>
              <a:rPr sz="1650" u="none" spc="245" dirty="0">
                <a:solidFill>
                  <a:srgbClr val="000000"/>
                </a:solidFill>
                <a:latin typeface="Tahoma"/>
                <a:cs typeface="Tahoma"/>
              </a:rPr>
              <a:t>kubectl</a:t>
            </a:r>
            <a:r>
              <a:rPr sz="1650" u="none" dirty="0">
                <a:solidFill>
                  <a:srgbClr val="000000"/>
                </a:solidFill>
                <a:latin typeface="Tahoma"/>
                <a:cs typeface="Tahoma"/>
              </a:rPr>
              <a:t>  </a:t>
            </a:r>
            <a:r>
              <a:rPr sz="1650" u="none" spc="254" dirty="0">
                <a:solidFill>
                  <a:srgbClr val="000000"/>
                </a:solidFill>
                <a:latin typeface="Tahoma"/>
                <a:cs typeface="Tahoma"/>
              </a:rPr>
              <a:t>configuration</a:t>
            </a:r>
            <a:r>
              <a:rPr sz="1650" u="none" dirty="0">
                <a:solidFill>
                  <a:srgbClr val="000000"/>
                </a:solidFill>
                <a:latin typeface="Tahoma"/>
                <a:cs typeface="Tahoma"/>
              </a:rPr>
              <a:t>  </a:t>
            </a:r>
            <a:r>
              <a:rPr sz="1650" u="none" spc="260" dirty="0">
                <a:solidFill>
                  <a:srgbClr val="000000"/>
                </a:solidFill>
                <a:latin typeface="Tahoma"/>
                <a:cs typeface="Tahoma"/>
              </a:rPr>
              <a:t>contexte </a:t>
            </a:r>
            <a:r>
              <a:rPr sz="1650" u="none" spc="229" dirty="0">
                <a:solidFill>
                  <a:srgbClr val="000000"/>
                </a:solidFill>
                <a:latin typeface="Tahoma"/>
                <a:cs typeface="Tahoma"/>
              </a:rPr>
              <a:t>de définition</a:t>
            </a:r>
            <a:r>
              <a:rPr sz="1650" u="none" dirty="0">
                <a:solidFill>
                  <a:srgbClr val="000000"/>
                </a:solidFill>
                <a:latin typeface="Tahoma"/>
                <a:cs typeface="Tahoma"/>
              </a:rPr>
              <a:t>  </a:t>
            </a:r>
            <a:r>
              <a:rPr sz="1650" u="none" spc="120" dirty="0">
                <a:solidFill>
                  <a:srgbClr val="996E3A"/>
                </a:solidFill>
                <a:latin typeface="Tahoma"/>
                <a:cs typeface="Tahoma"/>
              </a:rPr>
              <a:t>&lt; </a:t>
            </a:r>
            <a:r>
              <a:rPr sz="1650" u="none" spc="120" dirty="0">
                <a:solidFill>
                  <a:srgbClr val="000000"/>
                </a:solidFill>
                <a:latin typeface="Tahoma"/>
                <a:cs typeface="Tahoma"/>
              </a:rPr>
              <a:t>nom_contexte_actuel </a:t>
            </a:r>
            <a:r>
              <a:rPr sz="1650" u="none" spc="120" dirty="0">
                <a:solidFill>
                  <a:srgbClr val="996E3A"/>
                </a:solidFill>
                <a:latin typeface="Tahoma"/>
                <a:cs typeface="Tahoma"/>
              </a:rPr>
              <a:t>&gt;</a:t>
            </a:r>
            <a:r>
              <a:rPr sz="1650" u="none" dirty="0">
                <a:solidFill>
                  <a:srgbClr val="996E3A"/>
                </a:solidFill>
                <a:latin typeface="Tahoma"/>
                <a:cs typeface="Tahoma"/>
              </a:rPr>
              <a:t>  </a:t>
            </a:r>
            <a:r>
              <a:rPr sz="1650" u="none" spc="95" dirty="0">
                <a:solidFill>
                  <a:srgbClr val="ED9900"/>
                </a:solidFill>
                <a:latin typeface="Tahoma"/>
                <a:cs typeface="Tahoma"/>
              </a:rPr>
              <a:t>-- </a:t>
            </a:r>
            <a:r>
              <a:rPr sz="1650" u="none" spc="100" dirty="0">
                <a:solidFill>
                  <a:srgbClr val="ED9900"/>
                </a:solidFill>
                <a:latin typeface="Tahoma"/>
                <a:cs typeface="Tahoma"/>
              </a:rPr>
              <a:t>espace de noms </a:t>
            </a:r>
            <a:r>
              <a:rPr sz="1650" u="none" spc="100" dirty="0">
                <a:solidFill>
                  <a:srgbClr val="996E3A"/>
                </a:solidFill>
                <a:latin typeface="Tahoma"/>
                <a:cs typeface="Tahoma"/>
              </a:rPr>
              <a:t>=&lt; </a:t>
            </a:r>
            <a:r>
              <a:rPr sz="1650" u="none" spc="100" dirty="0">
                <a:solidFill>
                  <a:srgbClr val="000000"/>
                </a:solidFill>
                <a:latin typeface="Tahoma"/>
                <a:cs typeface="Tahoma"/>
              </a:rPr>
              <a:t>insérer- </a:t>
            </a:r>
            <a:r>
              <a:rPr sz="1650" u="none" spc="180" dirty="0">
                <a:solidFill>
                  <a:srgbClr val="000000"/>
                </a:solidFill>
                <a:latin typeface="Tahoma"/>
                <a:cs typeface="Tahoma"/>
              </a:rPr>
              <a:t>nom-de-l'espace-de- </a:t>
            </a:r>
            <a:r>
              <a:rPr sz="1650" u="none" spc="190" dirty="0">
                <a:solidFill>
                  <a:srgbClr val="000000"/>
                </a:solidFill>
                <a:latin typeface="Tahoma"/>
                <a:cs typeface="Tahoma"/>
              </a:rPr>
              <a:t>noms- </a:t>
            </a:r>
            <a:r>
              <a:rPr sz="1650" u="none" spc="80" dirty="0">
                <a:solidFill>
                  <a:srgbClr val="000000"/>
                </a:solidFill>
                <a:latin typeface="Tahoma"/>
                <a:cs typeface="Tahoma"/>
              </a:rPr>
              <a:t>ici </a:t>
            </a:r>
            <a:r>
              <a:rPr sz="1650" u="none" spc="80" dirty="0">
                <a:solidFill>
                  <a:srgbClr val="996E3A"/>
                </a:solidFill>
                <a:latin typeface="Tahoma"/>
                <a:cs typeface="Tahoma"/>
              </a:rPr>
              <a:t>&gt;</a:t>
            </a:r>
            <a:endParaRPr sz="165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755"/>
              </a:spcBef>
            </a:pPr>
            <a:endParaRPr sz="1650">
              <a:latin typeface="Tahoma"/>
              <a:cs typeface="Tahoma"/>
            </a:endParaRPr>
          </a:p>
          <a:p>
            <a:pPr marL="371475">
              <a:lnSpc>
                <a:spcPct val="100000"/>
              </a:lnSpc>
            </a:pPr>
            <a:r>
              <a:rPr u="none" spc="-229" dirty="0">
                <a:solidFill>
                  <a:srgbClr val="333333"/>
                </a:solidFill>
              </a:rPr>
              <a:t>...</a:t>
            </a:r>
            <a:r>
              <a:rPr u="none" spc="-40" dirty="0">
                <a:solidFill>
                  <a:srgbClr val="333333"/>
                </a:solidFill>
              </a:rPr>
              <a:t> </a:t>
            </a:r>
            <a:r>
              <a:rPr u="none" spc="85" dirty="0">
                <a:solidFill>
                  <a:srgbClr val="333333"/>
                </a:solidFill>
              </a:rPr>
              <a:t>ou</a:t>
            </a:r>
            <a:r>
              <a:rPr u="none" spc="-35" dirty="0">
                <a:solidFill>
                  <a:srgbClr val="333333"/>
                </a:solidFill>
              </a:rPr>
              <a:t> </a:t>
            </a:r>
            <a:r>
              <a:rPr u="none" spc="105" dirty="0">
                <a:solidFill>
                  <a:srgbClr val="333333"/>
                </a:solidFill>
              </a:rPr>
              <a:t>utiliser</a:t>
            </a:r>
            <a:r>
              <a:rPr u="none" spc="-40" dirty="0">
                <a:solidFill>
                  <a:srgbClr val="333333"/>
                </a:solidFill>
              </a:rPr>
              <a:t> </a:t>
            </a:r>
            <a:r>
              <a:rPr dirty="0">
                <a:hlinkClick r:id="rId4"/>
              </a:rPr>
              <a:t>kubectx</a:t>
            </a:r>
            <a:r>
              <a:rPr spc="-35" dirty="0">
                <a:hlinkClick r:id="rId4"/>
              </a:rPr>
              <a:t> </a:t>
            </a:r>
            <a:r>
              <a:rPr spc="100" dirty="0">
                <a:hlinkClick r:id="rId4"/>
              </a:rPr>
              <a:t>et</a:t>
            </a:r>
            <a:r>
              <a:rPr spc="-40" dirty="0">
                <a:hlinkClick r:id="rId4"/>
              </a:rPr>
              <a:t> </a:t>
            </a:r>
            <a:r>
              <a:rPr spc="85" dirty="0">
                <a:hlinkClick r:id="rId4"/>
              </a:rPr>
              <a:t>kubens</a:t>
            </a:r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68699" y="6133494"/>
            <a:ext cx="8432973" cy="495551"/>
          </a:xfrm>
          <a:prstGeom prst="rect">
            <a:avLst/>
          </a:prstGeom>
        </p:spPr>
      </p:pic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09624" y="2609849"/>
            <a:ext cx="12211050" cy="9525"/>
          </a:xfrm>
          <a:custGeom>
            <a:avLst/>
            <a:gdLst/>
            <a:ahLst/>
            <a:cxnLst/>
            <a:rect l="l" t="t" r="r" b="b"/>
            <a:pathLst>
              <a:path w="12211050" h="9525">
                <a:moveTo>
                  <a:pt x="12211049" y="9524"/>
                </a:moveTo>
                <a:lnTo>
                  <a:pt x="0" y="9524"/>
                </a:lnTo>
                <a:lnTo>
                  <a:pt x="0" y="0"/>
                </a:lnTo>
                <a:lnTo>
                  <a:pt x="12211049" y="0"/>
                </a:lnTo>
                <a:lnTo>
                  <a:pt x="12211049" y="952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809624" y="2609849"/>
            <a:ext cx="12211050" cy="447675"/>
            <a:chOff x="809624" y="2609849"/>
            <a:chExt cx="12211050" cy="447675"/>
          </a:xfrm>
        </p:grpSpPr>
        <p:sp>
          <p:nvSpPr>
            <p:cNvPr id="4" name="object 4"/>
            <p:cNvSpPr/>
            <p:nvPr/>
          </p:nvSpPr>
          <p:spPr>
            <a:xfrm>
              <a:off x="809612" y="2609849"/>
              <a:ext cx="12211050" cy="447675"/>
            </a:xfrm>
            <a:custGeom>
              <a:avLst/>
              <a:gdLst/>
              <a:ahLst/>
              <a:cxnLst/>
              <a:rect l="l" t="t" r="r" b="b"/>
              <a:pathLst>
                <a:path w="12211050" h="447675">
                  <a:moveTo>
                    <a:pt x="12211050" y="0"/>
                  </a:moveTo>
                  <a:lnTo>
                    <a:pt x="12201525" y="0"/>
                  </a:lnTo>
                  <a:lnTo>
                    <a:pt x="12201525" y="438150"/>
                  </a:lnTo>
                  <a:lnTo>
                    <a:pt x="0" y="438150"/>
                  </a:lnTo>
                  <a:lnTo>
                    <a:pt x="0" y="447675"/>
                  </a:lnTo>
                  <a:lnTo>
                    <a:pt x="12201525" y="447675"/>
                  </a:lnTo>
                  <a:lnTo>
                    <a:pt x="12211050" y="447675"/>
                  </a:lnTo>
                  <a:lnTo>
                    <a:pt x="12211050" y="438150"/>
                  </a:lnTo>
                  <a:lnTo>
                    <a:pt x="12211050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09624" y="2609849"/>
              <a:ext cx="9525" cy="447675"/>
            </a:xfrm>
            <a:custGeom>
              <a:avLst/>
              <a:gdLst/>
              <a:ahLst/>
              <a:cxnLst/>
              <a:rect l="l" t="t" r="r" b="b"/>
              <a:pathLst>
                <a:path w="9525" h="447675">
                  <a:moveTo>
                    <a:pt x="0" y="447674"/>
                  </a:moveTo>
                  <a:lnTo>
                    <a:pt x="0" y="0"/>
                  </a:lnTo>
                  <a:lnTo>
                    <a:pt x="9524" y="9524"/>
                  </a:lnTo>
                  <a:lnTo>
                    <a:pt x="9524" y="438149"/>
                  </a:lnTo>
                  <a:lnTo>
                    <a:pt x="0" y="447674"/>
                  </a:lnTo>
                  <a:close/>
                </a:path>
              </a:pathLst>
            </a:custGeom>
            <a:solidFill>
              <a:srgbClr val="ED21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/>
          <p:nvPr/>
        </p:nvSpPr>
        <p:spPr>
          <a:xfrm>
            <a:off x="809624" y="3876674"/>
            <a:ext cx="12211050" cy="9525"/>
          </a:xfrm>
          <a:custGeom>
            <a:avLst/>
            <a:gdLst/>
            <a:ahLst/>
            <a:cxnLst/>
            <a:rect l="l" t="t" r="r" b="b"/>
            <a:pathLst>
              <a:path w="12211050" h="9525">
                <a:moveTo>
                  <a:pt x="12211049" y="9524"/>
                </a:moveTo>
                <a:lnTo>
                  <a:pt x="0" y="9524"/>
                </a:lnTo>
                <a:lnTo>
                  <a:pt x="0" y="0"/>
                </a:lnTo>
                <a:lnTo>
                  <a:pt x="12211049" y="0"/>
                </a:lnTo>
                <a:lnTo>
                  <a:pt x="12211049" y="952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" name="object 7"/>
          <p:cNvGrpSpPr/>
          <p:nvPr/>
        </p:nvGrpSpPr>
        <p:grpSpPr>
          <a:xfrm>
            <a:off x="809624" y="3876674"/>
            <a:ext cx="12211050" cy="447675"/>
            <a:chOff x="809624" y="3876674"/>
            <a:chExt cx="12211050" cy="447675"/>
          </a:xfrm>
        </p:grpSpPr>
        <p:sp>
          <p:nvSpPr>
            <p:cNvPr id="8" name="object 8"/>
            <p:cNvSpPr/>
            <p:nvPr/>
          </p:nvSpPr>
          <p:spPr>
            <a:xfrm>
              <a:off x="809612" y="3876674"/>
              <a:ext cx="12211050" cy="447675"/>
            </a:xfrm>
            <a:custGeom>
              <a:avLst/>
              <a:gdLst/>
              <a:ahLst/>
              <a:cxnLst/>
              <a:rect l="l" t="t" r="r" b="b"/>
              <a:pathLst>
                <a:path w="12211050" h="447675">
                  <a:moveTo>
                    <a:pt x="12211050" y="0"/>
                  </a:moveTo>
                  <a:lnTo>
                    <a:pt x="12201525" y="0"/>
                  </a:lnTo>
                  <a:lnTo>
                    <a:pt x="12201525" y="438150"/>
                  </a:lnTo>
                  <a:lnTo>
                    <a:pt x="0" y="438150"/>
                  </a:lnTo>
                  <a:lnTo>
                    <a:pt x="0" y="447675"/>
                  </a:lnTo>
                  <a:lnTo>
                    <a:pt x="12201525" y="447675"/>
                  </a:lnTo>
                  <a:lnTo>
                    <a:pt x="12211050" y="447675"/>
                  </a:lnTo>
                  <a:lnTo>
                    <a:pt x="12211050" y="438150"/>
                  </a:lnTo>
                  <a:lnTo>
                    <a:pt x="12211050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809624" y="3876674"/>
              <a:ext cx="9525" cy="447675"/>
            </a:xfrm>
            <a:custGeom>
              <a:avLst/>
              <a:gdLst/>
              <a:ahLst/>
              <a:cxnLst/>
              <a:rect l="l" t="t" r="r" b="b"/>
              <a:pathLst>
                <a:path w="9525" h="447675">
                  <a:moveTo>
                    <a:pt x="0" y="447674"/>
                  </a:moveTo>
                  <a:lnTo>
                    <a:pt x="0" y="0"/>
                  </a:lnTo>
                  <a:lnTo>
                    <a:pt x="9524" y="9524"/>
                  </a:lnTo>
                  <a:lnTo>
                    <a:pt x="9524" y="438149"/>
                  </a:lnTo>
                  <a:lnTo>
                    <a:pt x="0" y="447674"/>
                  </a:lnTo>
                  <a:close/>
                </a:path>
              </a:pathLst>
            </a:custGeom>
            <a:solidFill>
              <a:srgbClr val="ED21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81465" y="4004043"/>
              <a:ext cx="103240" cy="198704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796924" y="571563"/>
            <a:ext cx="3321050" cy="558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50" dirty="0"/>
              <a:t>VISIONNEMENT</a:t>
            </a:r>
            <a:r>
              <a:rPr spc="-10" dirty="0"/>
              <a:t> </a:t>
            </a:r>
            <a:r>
              <a:rPr spc="-110" dirty="0"/>
              <a:t>JOURNAUX</a:t>
            </a:r>
          </a:p>
        </p:txBody>
      </p:sp>
      <p:pic>
        <p:nvPicPr>
          <p:cNvPr id="12" name="object 1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33449" y="1647824"/>
            <a:ext cx="95250" cy="95249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33449" y="2152649"/>
            <a:ext cx="95250" cy="95249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1465" y="2737218"/>
            <a:ext cx="103240" cy="198704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33449" y="3419474"/>
            <a:ext cx="95250" cy="95249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33449" y="4686299"/>
            <a:ext cx="95250" cy="95249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33449" y="5181599"/>
            <a:ext cx="95250" cy="95249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33449" y="5686424"/>
            <a:ext cx="95250" cy="95249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33449" y="6181724"/>
            <a:ext cx="95250" cy="95249"/>
          </a:xfrm>
          <a:prstGeom prst="rect">
            <a:avLst/>
          </a:prstGeom>
        </p:spPr>
      </p:pic>
      <p:sp>
        <p:nvSpPr>
          <p:cNvPr id="20" name="object 20"/>
          <p:cNvSpPr txBox="1">
            <a:spLocks noGrp="1"/>
          </p:cNvSpPr>
          <p:nvPr>
            <p:ph type="body" idx="1"/>
          </p:nvPr>
        </p:nvSpPr>
        <p:spPr>
          <a:xfrm>
            <a:off x="819149" y="1326514"/>
            <a:ext cx="12192000" cy="5952079"/>
          </a:xfrm>
          <a:prstGeom prst="rect">
            <a:avLst/>
          </a:prstGeom>
        </p:spPr>
        <p:txBody>
          <a:bodyPr vert="horz" wrap="square" lIns="0" tIns="197485" rIns="0" bIns="0" rtlCol="0">
            <a:spAutoFit/>
          </a:bodyPr>
          <a:lstStyle/>
          <a:p>
            <a:pPr marL="371475">
              <a:lnSpc>
                <a:spcPct val="100000"/>
              </a:lnSpc>
              <a:spcBef>
                <a:spcPts val="1555"/>
              </a:spcBef>
              <a:tabLst>
                <a:tab pos="5374005" algn="l"/>
              </a:tabLst>
            </a:pPr>
            <a:r>
              <a:rPr u="none" dirty="0">
                <a:solidFill>
                  <a:srgbClr val="333333"/>
                </a:solidFill>
              </a:rPr>
              <a:t>À</a:t>
            </a:r>
            <a:r>
              <a:rPr u="none" spc="-55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voir</a:t>
            </a:r>
            <a:r>
              <a:rPr u="none" spc="-50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le</a:t>
            </a:r>
            <a:r>
              <a:rPr u="none" spc="-50" dirty="0">
                <a:solidFill>
                  <a:srgbClr val="333333"/>
                </a:solidFill>
              </a:rPr>
              <a:t> </a:t>
            </a:r>
            <a:r>
              <a:rPr u="none" spc="60" dirty="0">
                <a:solidFill>
                  <a:srgbClr val="333333"/>
                </a:solidFill>
              </a:rPr>
              <a:t>journaux</a:t>
            </a:r>
            <a:r>
              <a:rPr u="none" spc="-55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de</a:t>
            </a:r>
            <a:r>
              <a:rPr u="none" spc="-50" dirty="0">
                <a:solidFill>
                  <a:srgbClr val="333333"/>
                </a:solidFill>
              </a:rPr>
              <a:t> </a:t>
            </a:r>
            <a:r>
              <a:rPr u="none" spc="65" dirty="0">
                <a:solidFill>
                  <a:srgbClr val="333333"/>
                </a:solidFill>
              </a:rPr>
              <a:t>un</a:t>
            </a:r>
            <a:r>
              <a:rPr u="none" spc="-50" dirty="0">
                <a:solidFill>
                  <a:srgbClr val="333333"/>
                </a:solidFill>
              </a:rPr>
              <a:t> </a:t>
            </a:r>
            <a:r>
              <a:rPr u="none" dirty="0"/>
              <a:t>Gousse </a:t>
            </a:r>
            <a:r>
              <a:rPr u="none" dirty="0">
                <a:solidFill>
                  <a:srgbClr val="333333"/>
                </a:solidFill>
              </a:rPr>
              <a:t>,</a:t>
            </a:r>
            <a:r>
              <a:rPr u="none" spc="-55" dirty="0">
                <a:solidFill>
                  <a:srgbClr val="333333"/>
                </a:solidFill>
              </a:rPr>
              <a:t> </a:t>
            </a:r>
            <a:r>
              <a:rPr u="none" spc="105" dirty="0">
                <a:solidFill>
                  <a:srgbClr val="333333"/>
                </a:solidFill>
              </a:rPr>
              <a:t>utiliser</a:t>
            </a:r>
            <a:r>
              <a:rPr u="none" spc="-50" dirty="0">
                <a:solidFill>
                  <a:srgbClr val="333333"/>
                </a:solidFill>
              </a:rPr>
              <a:t> </a:t>
            </a:r>
            <a:r>
              <a:rPr u="none" spc="300" dirty="0">
                <a:latin typeface="Tahoma"/>
                <a:cs typeface="Tahoma"/>
              </a:rPr>
              <a:t>kubectl</a:t>
            </a:r>
            <a:r>
              <a:rPr u="none" dirty="0">
                <a:latin typeface="Tahoma"/>
                <a:cs typeface="Tahoma"/>
              </a:rPr>
              <a:t> </a:t>
            </a:r>
            <a:r>
              <a:rPr u="none" spc="310" dirty="0">
                <a:latin typeface="Tahoma"/>
                <a:cs typeface="Tahoma"/>
              </a:rPr>
              <a:t>journaux</a:t>
            </a:r>
          </a:p>
          <a:p>
            <a:pPr marL="371475">
              <a:lnSpc>
                <a:spcPct val="100000"/>
              </a:lnSpc>
              <a:spcBef>
                <a:spcPts val="1455"/>
              </a:spcBef>
            </a:pPr>
            <a:r>
              <a:rPr u="none" dirty="0">
                <a:solidFill>
                  <a:srgbClr val="333333"/>
                </a:solidFill>
              </a:rPr>
              <a:t>À</a:t>
            </a:r>
            <a:r>
              <a:rPr u="none" spc="-20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voir</a:t>
            </a:r>
            <a:r>
              <a:rPr u="none" spc="-20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le</a:t>
            </a:r>
            <a:r>
              <a:rPr u="none" spc="-15" dirty="0">
                <a:solidFill>
                  <a:srgbClr val="333333"/>
                </a:solidFill>
              </a:rPr>
              <a:t> </a:t>
            </a:r>
            <a:r>
              <a:rPr u="none" spc="60" dirty="0">
                <a:latin typeface="Tahoma"/>
                <a:cs typeface="Tahoma"/>
              </a:rPr>
              <a:t>qui suis-je</a:t>
            </a:r>
            <a:r>
              <a:rPr u="none" spc="-40" dirty="0">
                <a:latin typeface="Tahoma"/>
                <a:cs typeface="Tahoma"/>
              </a:rPr>
              <a:t> </a:t>
            </a:r>
            <a:r>
              <a:rPr lang="fr-FR" u="none" dirty="0">
                <a:solidFill>
                  <a:srgbClr val="333333"/>
                </a:solidFill>
              </a:rPr>
              <a:t>Container</a:t>
            </a:r>
            <a:r>
              <a:rPr u="none" spc="-20" dirty="0">
                <a:solidFill>
                  <a:srgbClr val="333333"/>
                </a:solidFill>
              </a:rPr>
              <a:t> </a:t>
            </a:r>
            <a:r>
              <a:rPr u="none" spc="60" dirty="0">
                <a:solidFill>
                  <a:srgbClr val="333333"/>
                </a:solidFill>
              </a:rPr>
              <a:t>journaux</a:t>
            </a:r>
            <a:r>
              <a:rPr u="none" spc="-15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dans</a:t>
            </a:r>
            <a:r>
              <a:rPr u="none" spc="-20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le</a:t>
            </a:r>
            <a:r>
              <a:rPr u="none" spc="-15" dirty="0">
                <a:solidFill>
                  <a:srgbClr val="333333"/>
                </a:solidFill>
              </a:rPr>
              <a:t> </a:t>
            </a:r>
            <a:r>
              <a:rPr u="none" spc="175" dirty="0">
                <a:latin typeface="Tahoma"/>
                <a:cs typeface="Tahoma"/>
              </a:rPr>
              <a:t>yaml- </a:t>
            </a:r>
            <a:r>
              <a:rPr u="none" spc="195" dirty="0">
                <a:latin typeface="Tahoma"/>
                <a:cs typeface="Tahoma"/>
              </a:rPr>
              <a:t>pod</a:t>
            </a:r>
            <a:r>
              <a:rPr u="none" spc="-45" dirty="0">
                <a:latin typeface="Tahoma"/>
                <a:cs typeface="Tahoma"/>
              </a:rPr>
              <a:t> </a:t>
            </a:r>
            <a:r>
              <a:rPr lang="fr-FR" u="none" spc="-20" dirty="0">
                <a:solidFill>
                  <a:srgbClr val="333333"/>
                </a:solidFill>
              </a:rPr>
              <a:t>POD</a:t>
            </a:r>
            <a:r>
              <a:rPr u="none" spc="-20" dirty="0">
                <a:solidFill>
                  <a:srgbClr val="333333"/>
                </a:solidFill>
              </a:rPr>
              <a:t>:</a:t>
            </a:r>
          </a:p>
          <a:p>
            <a:pPr>
              <a:lnSpc>
                <a:spcPct val="100000"/>
              </a:lnSpc>
              <a:spcBef>
                <a:spcPts val="290"/>
              </a:spcBef>
            </a:pPr>
            <a:endParaRPr u="none" spc="-20" dirty="0">
              <a:solidFill>
                <a:srgbClr val="333333"/>
              </a:solidFill>
            </a:endParaRPr>
          </a:p>
          <a:p>
            <a:pPr marL="394970">
              <a:lnSpc>
                <a:spcPct val="100000"/>
              </a:lnSpc>
            </a:pPr>
            <a:r>
              <a:rPr sz="1650" u="none" spc="245" dirty="0">
                <a:solidFill>
                  <a:srgbClr val="000000"/>
                </a:solidFill>
                <a:latin typeface="Tahoma"/>
                <a:cs typeface="Tahoma"/>
              </a:rPr>
              <a:t>kubectl</a:t>
            </a:r>
            <a:r>
              <a:rPr sz="1650" u="none" spc="484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1650" u="none" spc="254" dirty="0">
                <a:solidFill>
                  <a:srgbClr val="000000"/>
                </a:solidFill>
                <a:latin typeface="Tahoma"/>
                <a:cs typeface="Tahoma"/>
              </a:rPr>
              <a:t>journaux</a:t>
            </a:r>
            <a:r>
              <a:rPr sz="1650" u="none" spc="484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1650" u="none" spc="135" dirty="0">
                <a:solidFill>
                  <a:srgbClr val="000000"/>
                </a:solidFill>
                <a:latin typeface="Tahoma"/>
                <a:cs typeface="Tahoma"/>
              </a:rPr>
              <a:t>yaml- </a:t>
            </a:r>
            <a:r>
              <a:rPr sz="1650" u="none" spc="150" dirty="0">
                <a:solidFill>
                  <a:srgbClr val="000000"/>
                </a:solidFill>
                <a:latin typeface="Tahoma"/>
                <a:cs typeface="Tahoma"/>
              </a:rPr>
              <a:t>pod</a:t>
            </a:r>
            <a:r>
              <a:rPr sz="1650" u="none" spc="490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1650" u="none" spc="220" dirty="0">
                <a:solidFill>
                  <a:srgbClr val="ED9900"/>
                </a:solidFill>
                <a:latin typeface="Tahoma"/>
                <a:cs typeface="Tahoma"/>
              </a:rPr>
              <a:t>-- </a:t>
            </a:r>
            <a:r>
              <a:rPr sz="1650" u="none" spc="275" dirty="0">
                <a:solidFill>
                  <a:srgbClr val="ED9900"/>
                </a:solidFill>
                <a:latin typeface="Tahoma"/>
                <a:cs typeface="Tahoma"/>
              </a:rPr>
              <a:t>conteneur</a:t>
            </a:r>
            <a:r>
              <a:rPr sz="1650" u="none" spc="484" dirty="0">
                <a:solidFill>
                  <a:srgbClr val="ED9900"/>
                </a:solidFill>
                <a:latin typeface="Tahoma"/>
                <a:cs typeface="Tahoma"/>
              </a:rPr>
              <a:t> </a:t>
            </a:r>
            <a:r>
              <a:rPr sz="1650" u="none" spc="-10" dirty="0">
                <a:solidFill>
                  <a:srgbClr val="DD4A67"/>
                </a:solidFill>
                <a:latin typeface="Tahoma"/>
                <a:cs typeface="Tahoma"/>
              </a:rPr>
              <a:t>qui suis-je</a:t>
            </a:r>
            <a:endParaRPr sz="1650" dirty="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755"/>
              </a:spcBef>
            </a:pPr>
            <a:endParaRPr sz="1650" dirty="0">
              <a:latin typeface="Tahoma"/>
              <a:cs typeface="Tahoma"/>
            </a:endParaRPr>
          </a:p>
          <a:p>
            <a:pPr marL="371475">
              <a:lnSpc>
                <a:spcPct val="100000"/>
              </a:lnSpc>
            </a:pPr>
            <a:r>
              <a:rPr u="none" dirty="0">
                <a:solidFill>
                  <a:srgbClr val="333333"/>
                </a:solidFill>
              </a:rPr>
              <a:t>À</a:t>
            </a:r>
            <a:r>
              <a:rPr u="none" spc="-25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voir</a:t>
            </a:r>
            <a:r>
              <a:rPr u="none" spc="-25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le</a:t>
            </a:r>
            <a:r>
              <a:rPr u="none" spc="-25" dirty="0">
                <a:solidFill>
                  <a:srgbClr val="333333"/>
                </a:solidFill>
              </a:rPr>
              <a:t> </a:t>
            </a:r>
            <a:r>
              <a:rPr u="none" spc="60" dirty="0">
                <a:solidFill>
                  <a:srgbClr val="333333"/>
                </a:solidFill>
              </a:rPr>
              <a:t>journaux</a:t>
            </a:r>
            <a:r>
              <a:rPr u="none" spc="-25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de</a:t>
            </a:r>
            <a:r>
              <a:rPr u="none" spc="-25" dirty="0">
                <a:solidFill>
                  <a:srgbClr val="333333"/>
                </a:solidFill>
              </a:rPr>
              <a:t> </a:t>
            </a:r>
            <a:r>
              <a:rPr u="none" spc="-40" dirty="0">
                <a:solidFill>
                  <a:srgbClr val="333333"/>
                </a:solidFill>
              </a:rPr>
              <a:t>tous</a:t>
            </a:r>
            <a:r>
              <a:rPr u="none" spc="-25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conteneurs</a:t>
            </a:r>
            <a:r>
              <a:rPr u="none" spc="-25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de</a:t>
            </a:r>
            <a:r>
              <a:rPr u="none" spc="-25" dirty="0">
                <a:solidFill>
                  <a:srgbClr val="333333"/>
                </a:solidFill>
              </a:rPr>
              <a:t> </a:t>
            </a:r>
            <a:r>
              <a:rPr u="none" spc="-40" dirty="0">
                <a:solidFill>
                  <a:srgbClr val="333333"/>
                </a:solidFill>
              </a:rPr>
              <a:t>tous</a:t>
            </a:r>
            <a:r>
              <a:rPr u="none" spc="-25" dirty="0">
                <a:solidFill>
                  <a:srgbClr val="333333"/>
                </a:solidFill>
              </a:rPr>
              <a:t> </a:t>
            </a:r>
            <a:r>
              <a:rPr u="none" spc="114" dirty="0"/>
              <a:t>Capsules</a:t>
            </a:r>
            <a:r>
              <a:rPr u="none" spc="-25" dirty="0"/>
              <a:t> </a:t>
            </a:r>
            <a:r>
              <a:rPr u="none" dirty="0">
                <a:solidFill>
                  <a:srgbClr val="333333"/>
                </a:solidFill>
              </a:rPr>
              <a:t>avec</a:t>
            </a:r>
            <a:r>
              <a:rPr u="none" spc="-20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le</a:t>
            </a:r>
            <a:r>
              <a:rPr u="none" spc="-25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étiquette</a:t>
            </a:r>
            <a:r>
              <a:rPr u="none" spc="-25" dirty="0">
                <a:solidFill>
                  <a:srgbClr val="333333"/>
                </a:solidFill>
              </a:rPr>
              <a:t> </a:t>
            </a:r>
            <a:r>
              <a:rPr u="none" spc="-10" dirty="0">
                <a:latin typeface="Tahoma"/>
                <a:cs typeface="Tahoma"/>
              </a:rPr>
              <a:t>app=qui suis-je </a:t>
            </a:r>
            <a:r>
              <a:rPr u="none" spc="-10" dirty="0">
                <a:solidFill>
                  <a:srgbClr val="333333"/>
                </a:solidFill>
              </a:rPr>
              <a:t>:</a:t>
            </a:r>
          </a:p>
          <a:p>
            <a:pPr>
              <a:lnSpc>
                <a:spcPct val="100000"/>
              </a:lnSpc>
              <a:spcBef>
                <a:spcPts val="290"/>
              </a:spcBef>
            </a:pPr>
            <a:endParaRPr u="none" spc="-10" dirty="0">
              <a:solidFill>
                <a:srgbClr val="333333"/>
              </a:solidFill>
            </a:endParaRPr>
          </a:p>
          <a:p>
            <a:pPr marL="394970">
              <a:lnSpc>
                <a:spcPct val="100000"/>
              </a:lnSpc>
            </a:pPr>
            <a:r>
              <a:rPr sz="1650" u="none" spc="245" dirty="0">
                <a:solidFill>
                  <a:srgbClr val="000000"/>
                </a:solidFill>
                <a:latin typeface="Tahoma"/>
                <a:cs typeface="Tahoma"/>
              </a:rPr>
              <a:t>kubectl</a:t>
            </a:r>
            <a:r>
              <a:rPr sz="1650" u="none" spc="15" dirty="0">
                <a:solidFill>
                  <a:srgbClr val="000000"/>
                </a:solidFill>
                <a:latin typeface="Tahoma"/>
                <a:cs typeface="Tahoma"/>
              </a:rPr>
              <a:t>  </a:t>
            </a:r>
            <a:r>
              <a:rPr sz="1650" u="none" spc="254" dirty="0">
                <a:solidFill>
                  <a:srgbClr val="000000"/>
                </a:solidFill>
                <a:latin typeface="Tahoma"/>
                <a:cs typeface="Tahoma"/>
              </a:rPr>
              <a:t>journaux</a:t>
            </a:r>
            <a:r>
              <a:rPr sz="1650" u="none" spc="20" dirty="0">
                <a:solidFill>
                  <a:srgbClr val="000000"/>
                </a:solidFill>
                <a:latin typeface="Tahoma"/>
                <a:cs typeface="Tahoma"/>
              </a:rPr>
              <a:t>  </a:t>
            </a:r>
            <a:r>
              <a:rPr sz="1650" u="none" spc="270" dirty="0">
                <a:solidFill>
                  <a:srgbClr val="ED9900"/>
                </a:solidFill>
                <a:latin typeface="Tahoma"/>
                <a:cs typeface="Tahoma"/>
              </a:rPr>
              <a:t>-- </a:t>
            </a:r>
            <a:r>
              <a:rPr sz="1650" u="none" spc="315" dirty="0">
                <a:solidFill>
                  <a:srgbClr val="ED9900"/>
                </a:solidFill>
                <a:latin typeface="Tahoma"/>
                <a:cs typeface="Tahoma"/>
              </a:rPr>
              <a:t>sélecteur</a:t>
            </a:r>
            <a:r>
              <a:rPr sz="1650" u="none" spc="20" dirty="0">
                <a:solidFill>
                  <a:srgbClr val="ED9900"/>
                </a:solidFill>
                <a:latin typeface="Tahoma"/>
                <a:cs typeface="Tahoma"/>
              </a:rPr>
              <a:t>  </a:t>
            </a:r>
            <a:r>
              <a:rPr sz="1650" u="none" dirty="0">
                <a:solidFill>
                  <a:srgbClr val="ED9900"/>
                </a:solidFill>
                <a:latin typeface="Tahoma"/>
                <a:cs typeface="Tahoma"/>
              </a:rPr>
              <a:t>app </a:t>
            </a:r>
            <a:r>
              <a:rPr sz="1650" u="none" dirty="0">
                <a:solidFill>
                  <a:srgbClr val="996E3A"/>
                </a:solidFill>
                <a:latin typeface="Tahoma"/>
                <a:cs typeface="Tahoma"/>
              </a:rPr>
              <a:t>= </a:t>
            </a:r>
            <a:r>
              <a:rPr sz="1650" u="none" dirty="0">
                <a:solidFill>
                  <a:srgbClr val="000000"/>
                </a:solidFill>
                <a:latin typeface="Tahoma"/>
                <a:cs typeface="Tahoma"/>
              </a:rPr>
              <a:t>qui suis-je</a:t>
            </a:r>
            <a:r>
              <a:rPr sz="1650" u="none" spc="20" dirty="0">
                <a:solidFill>
                  <a:srgbClr val="000000"/>
                </a:solidFill>
                <a:latin typeface="Tahoma"/>
                <a:cs typeface="Tahoma"/>
              </a:rPr>
              <a:t>  </a:t>
            </a:r>
            <a:r>
              <a:rPr sz="1650" u="none" spc="270" dirty="0">
                <a:solidFill>
                  <a:srgbClr val="000000"/>
                </a:solidFill>
                <a:latin typeface="Tahoma"/>
                <a:cs typeface="Tahoma"/>
              </a:rPr>
              <a:t>-- </a:t>
            </a:r>
            <a:r>
              <a:rPr sz="1650" u="none" spc="245" dirty="0">
                <a:solidFill>
                  <a:srgbClr val="000000"/>
                </a:solidFill>
                <a:latin typeface="Tahoma"/>
                <a:cs typeface="Tahoma"/>
              </a:rPr>
              <a:t>tous </a:t>
            </a:r>
            <a:r>
              <a:rPr sz="1650" u="none" spc="335" dirty="0">
                <a:solidFill>
                  <a:srgbClr val="000000"/>
                </a:solidFill>
                <a:latin typeface="Tahoma"/>
                <a:cs typeface="Tahoma"/>
              </a:rPr>
              <a:t>les conteneurs</a:t>
            </a:r>
            <a:r>
              <a:rPr sz="1650" u="none" spc="20" dirty="0">
                <a:solidFill>
                  <a:srgbClr val="000000"/>
                </a:solidFill>
                <a:latin typeface="Tahoma"/>
                <a:cs typeface="Tahoma"/>
              </a:rPr>
              <a:t>  </a:t>
            </a:r>
            <a:r>
              <a:rPr sz="1650" u="none" spc="300" dirty="0">
                <a:solidFill>
                  <a:srgbClr val="ED9900"/>
                </a:solidFill>
                <a:latin typeface="Tahoma"/>
                <a:cs typeface="Tahoma"/>
              </a:rPr>
              <a:t>-- </a:t>
            </a:r>
            <a:r>
              <a:rPr sz="1650" u="none" spc="330" dirty="0">
                <a:solidFill>
                  <a:srgbClr val="ED9900"/>
                </a:solidFill>
                <a:latin typeface="Tahoma"/>
                <a:cs typeface="Tahoma"/>
              </a:rPr>
              <a:t>préfixe</a:t>
            </a:r>
            <a:endParaRPr sz="1650" dirty="0">
              <a:latin typeface="Tahoma"/>
              <a:cs typeface="Tahoma"/>
            </a:endParaRPr>
          </a:p>
          <a:p>
            <a:pPr marL="371475" marR="6408420">
              <a:lnSpc>
                <a:spcPct val="152800"/>
              </a:lnSpc>
              <a:spcBef>
                <a:spcPts val="1415"/>
              </a:spcBef>
            </a:pPr>
            <a:r>
              <a:rPr u="none" spc="110" dirty="0">
                <a:solidFill>
                  <a:srgbClr val="333333"/>
                </a:solidFill>
              </a:rPr>
              <a:t>Utiliser</a:t>
            </a:r>
            <a:r>
              <a:rPr u="none" spc="-55" dirty="0">
                <a:solidFill>
                  <a:srgbClr val="333333"/>
                </a:solidFill>
              </a:rPr>
              <a:t> </a:t>
            </a:r>
            <a:r>
              <a:rPr u="none" spc="305" dirty="0">
                <a:latin typeface="Tahoma"/>
                <a:cs typeface="Tahoma"/>
              </a:rPr>
              <a:t>-- </a:t>
            </a:r>
            <a:r>
              <a:rPr u="none" spc="375" dirty="0">
                <a:latin typeface="Tahoma"/>
                <a:cs typeface="Tahoma"/>
              </a:rPr>
              <a:t>queue=10</a:t>
            </a:r>
            <a:r>
              <a:rPr u="none" spc="-80" dirty="0">
                <a:latin typeface="Tahoma"/>
                <a:cs typeface="Tahoma"/>
              </a:rPr>
              <a:t> </a:t>
            </a:r>
            <a:r>
              <a:rPr u="none" dirty="0">
                <a:solidFill>
                  <a:srgbClr val="333333"/>
                </a:solidFill>
              </a:rPr>
              <a:t>à</a:t>
            </a:r>
            <a:r>
              <a:rPr u="none" spc="-55" dirty="0">
                <a:solidFill>
                  <a:srgbClr val="333333"/>
                </a:solidFill>
              </a:rPr>
              <a:t> </a:t>
            </a:r>
            <a:r>
              <a:rPr u="none" spc="60" dirty="0">
                <a:solidFill>
                  <a:srgbClr val="333333"/>
                </a:solidFill>
              </a:rPr>
              <a:t>voir</a:t>
            </a:r>
            <a:r>
              <a:rPr u="none" spc="-55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seulement</a:t>
            </a:r>
            <a:r>
              <a:rPr u="none" spc="-55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le</a:t>
            </a:r>
            <a:r>
              <a:rPr u="none" spc="-50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dernier</a:t>
            </a:r>
            <a:r>
              <a:rPr u="none" spc="-55" dirty="0">
                <a:solidFill>
                  <a:srgbClr val="333333"/>
                </a:solidFill>
              </a:rPr>
              <a:t> </a:t>
            </a:r>
            <a:r>
              <a:rPr u="none" spc="95" dirty="0">
                <a:solidFill>
                  <a:srgbClr val="333333"/>
                </a:solidFill>
              </a:rPr>
              <a:t>10</a:t>
            </a:r>
            <a:r>
              <a:rPr u="none" spc="-55" dirty="0">
                <a:solidFill>
                  <a:srgbClr val="333333"/>
                </a:solidFill>
              </a:rPr>
              <a:t> </a:t>
            </a:r>
            <a:r>
              <a:rPr u="none" spc="-10" dirty="0">
                <a:solidFill>
                  <a:srgbClr val="333333"/>
                </a:solidFill>
              </a:rPr>
              <a:t>lignes </a:t>
            </a:r>
            <a:r>
              <a:rPr u="none" spc="110" dirty="0">
                <a:solidFill>
                  <a:srgbClr val="333333"/>
                </a:solidFill>
              </a:rPr>
              <a:t>Utiliser</a:t>
            </a:r>
            <a:r>
              <a:rPr u="none" spc="-70" dirty="0">
                <a:solidFill>
                  <a:srgbClr val="333333"/>
                </a:solidFill>
              </a:rPr>
              <a:t> </a:t>
            </a:r>
            <a:r>
              <a:rPr u="none" spc="340" dirty="0">
                <a:latin typeface="Tahoma"/>
                <a:cs typeface="Tahoma"/>
              </a:rPr>
              <a:t>-- </a:t>
            </a:r>
            <a:r>
              <a:rPr u="none" spc="405" dirty="0">
                <a:latin typeface="Tahoma"/>
                <a:cs typeface="Tahoma"/>
              </a:rPr>
              <a:t>suivre</a:t>
            </a:r>
            <a:r>
              <a:rPr u="none" spc="-90" dirty="0">
                <a:latin typeface="Tahoma"/>
                <a:cs typeface="Tahoma"/>
              </a:rPr>
              <a:t> </a:t>
            </a:r>
            <a:r>
              <a:rPr u="none" dirty="0">
                <a:solidFill>
                  <a:srgbClr val="333333"/>
                </a:solidFill>
              </a:rPr>
              <a:t>(ou</a:t>
            </a:r>
            <a:r>
              <a:rPr u="none" spc="-65" dirty="0">
                <a:solidFill>
                  <a:srgbClr val="333333"/>
                </a:solidFill>
              </a:rPr>
              <a:t> </a:t>
            </a:r>
            <a:r>
              <a:rPr u="none" spc="585" dirty="0">
                <a:latin typeface="Tahoma"/>
                <a:cs typeface="Tahoma"/>
              </a:rPr>
              <a:t>- </a:t>
            </a:r>
            <a:r>
              <a:rPr u="none" spc="170" dirty="0">
                <a:latin typeface="Tahoma"/>
                <a:cs typeface="Tahoma"/>
              </a:rPr>
              <a:t>f </a:t>
            </a:r>
            <a:r>
              <a:rPr u="none" spc="170" dirty="0">
                <a:solidFill>
                  <a:srgbClr val="333333"/>
                </a:solidFill>
              </a:rPr>
              <a:t>)</a:t>
            </a:r>
            <a:r>
              <a:rPr u="none" spc="-65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à</a:t>
            </a:r>
            <a:r>
              <a:rPr u="none" spc="-65" dirty="0">
                <a:solidFill>
                  <a:srgbClr val="333333"/>
                </a:solidFill>
              </a:rPr>
              <a:t> </a:t>
            </a:r>
            <a:r>
              <a:rPr sz="2150" i="1" u="none" spc="-40" dirty="0">
                <a:latin typeface="Trebuchet MS"/>
                <a:cs typeface="Trebuchet MS"/>
              </a:rPr>
              <a:t>suivre</a:t>
            </a:r>
            <a:r>
              <a:rPr sz="2150" i="1" u="none" spc="-85" dirty="0">
                <a:latin typeface="Trebuchet MS"/>
                <a:cs typeface="Trebuchet MS"/>
              </a:rPr>
              <a:t> </a:t>
            </a:r>
            <a:r>
              <a:rPr u="none" dirty="0">
                <a:solidFill>
                  <a:srgbClr val="333333"/>
                </a:solidFill>
              </a:rPr>
              <a:t>le</a:t>
            </a:r>
            <a:r>
              <a:rPr u="none" spc="-65" dirty="0">
                <a:solidFill>
                  <a:srgbClr val="333333"/>
                </a:solidFill>
              </a:rPr>
              <a:t> </a:t>
            </a:r>
            <a:r>
              <a:rPr u="none" spc="40" dirty="0">
                <a:solidFill>
                  <a:srgbClr val="333333"/>
                </a:solidFill>
              </a:rPr>
              <a:t>journaux</a:t>
            </a:r>
            <a:endParaRPr sz="2150" dirty="0">
              <a:latin typeface="Trebuchet MS"/>
              <a:cs typeface="Trebuchet MS"/>
            </a:endParaRPr>
          </a:p>
          <a:p>
            <a:pPr marL="371475">
              <a:lnSpc>
                <a:spcPct val="100000"/>
              </a:lnSpc>
              <a:spcBef>
                <a:spcPts val="1445"/>
              </a:spcBef>
            </a:pPr>
            <a:r>
              <a:rPr u="none" spc="110" dirty="0">
                <a:solidFill>
                  <a:srgbClr val="333333"/>
                </a:solidFill>
              </a:rPr>
              <a:t>Utiliser</a:t>
            </a:r>
            <a:r>
              <a:rPr u="none" spc="-65" dirty="0">
                <a:solidFill>
                  <a:srgbClr val="333333"/>
                </a:solidFill>
              </a:rPr>
              <a:t> </a:t>
            </a:r>
            <a:r>
              <a:rPr u="none" spc="160" dirty="0">
                <a:latin typeface="Tahoma"/>
                <a:cs typeface="Tahoma"/>
              </a:rPr>
              <a:t>-- </a:t>
            </a:r>
            <a:r>
              <a:rPr u="none" spc="225" dirty="0">
                <a:latin typeface="Tahoma"/>
                <a:cs typeface="Tahoma"/>
              </a:rPr>
              <a:t>depuis=5s|2m|3h</a:t>
            </a:r>
            <a:r>
              <a:rPr u="none" spc="-90" dirty="0">
                <a:latin typeface="Tahoma"/>
                <a:cs typeface="Tahoma"/>
              </a:rPr>
              <a:t> </a:t>
            </a:r>
            <a:r>
              <a:rPr u="none" dirty="0">
                <a:solidFill>
                  <a:srgbClr val="333333"/>
                </a:solidFill>
              </a:rPr>
              <a:t>à</a:t>
            </a:r>
            <a:r>
              <a:rPr u="none" spc="-60" dirty="0">
                <a:solidFill>
                  <a:srgbClr val="333333"/>
                </a:solidFill>
              </a:rPr>
              <a:t> </a:t>
            </a:r>
            <a:r>
              <a:rPr u="none" spc="60" dirty="0">
                <a:solidFill>
                  <a:srgbClr val="333333"/>
                </a:solidFill>
              </a:rPr>
              <a:t>voir</a:t>
            </a:r>
            <a:r>
              <a:rPr u="none" spc="-65" dirty="0">
                <a:solidFill>
                  <a:srgbClr val="333333"/>
                </a:solidFill>
              </a:rPr>
              <a:t> </a:t>
            </a:r>
            <a:r>
              <a:rPr u="none" spc="60" dirty="0">
                <a:solidFill>
                  <a:srgbClr val="333333"/>
                </a:solidFill>
              </a:rPr>
              <a:t>journaux</a:t>
            </a:r>
            <a:r>
              <a:rPr u="none" spc="-60" dirty="0">
                <a:solidFill>
                  <a:srgbClr val="333333"/>
                </a:solidFill>
              </a:rPr>
              <a:t> </a:t>
            </a:r>
            <a:r>
              <a:rPr u="none" spc="95" dirty="0">
                <a:solidFill>
                  <a:srgbClr val="333333"/>
                </a:solidFill>
              </a:rPr>
              <a:t>plus</a:t>
            </a:r>
            <a:r>
              <a:rPr u="none" spc="-65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récent</a:t>
            </a:r>
            <a:r>
              <a:rPr u="none" spc="-60" dirty="0">
                <a:solidFill>
                  <a:srgbClr val="333333"/>
                </a:solidFill>
              </a:rPr>
              <a:t> </a:t>
            </a:r>
            <a:r>
              <a:rPr u="none" spc="50" dirty="0">
                <a:solidFill>
                  <a:srgbClr val="333333"/>
                </a:solidFill>
              </a:rPr>
              <a:t>que</a:t>
            </a:r>
            <a:r>
              <a:rPr u="none" spc="-65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le</a:t>
            </a:r>
            <a:r>
              <a:rPr u="none" spc="-60" dirty="0">
                <a:solidFill>
                  <a:srgbClr val="333333"/>
                </a:solidFill>
              </a:rPr>
              <a:t> </a:t>
            </a:r>
            <a:r>
              <a:rPr u="none" spc="55" dirty="0">
                <a:solidFill>
                  <a:srgbClr val="333333"/>
                </a:solidFill>
              </a:rPr>
              <a:t>durée</a:t>
            </a:r>
            <a:r>
              <a:rPr u="none" spc="-65" dirty="0">
                <a:solidFill>
                  <a:srgbClr val="333333"/>
                </a:solidFill>
              </a:rPr>
              <a:t> </a:t>
            </a:r>
            <a:r>
              <a:rPr u="none" spc="40" dirty="0">
                <a:solidFill>
                  <a:srgbClr val="333333"/>
                </a:solidFill>
              </a:rPr>
              <a:t>paramètre</a:t>
            </a:r>
          </a:p>
          <a:p>
            <a:pPr marL="371475">
              <a:lnSpc>
                <a:spcPct val="100000"/>
              </a:lnSpc>
              <a:spcBef>
                <a:spcPts val="1380"/>
              </a:spcBef>
            </a:pPr>
            <a:r>
              <a:rPr u="none" spc="110" dirty="0">
                <a:solidFill>
                  <a:srgbClr val="333333"/>
                </a:solidFill>
              </a:rPr>
              <a:t>Utiliser</a:t>
            </a:r>
            <a:r>
              <a:rPr u="none" spc="-40" dirty="0">
                <a:solidFill>
                  <a:srgbClr val="333333"/>
                </a:solidFill>
              </a:rPr>
              <a:t> </a:t>
            </a:r>
            <a:r>
              <a:rPr u="none" spc="265" dirty="0">
                <a:latin typeface="Tahoma"/>
                <a:cs typeface="Tahoma"/>
              </a:rPr>
              <a:t>-- </a:t>
            </a:r>
            <a:r>
              <a:rPr u="none" spc="340" dirty="0">
                <a:latin typeface="Tahoma"/>
                <a:cs typeface="Tahoma"/>
              </a:rPr>
              <a:t>précédent</a:t>
            </a:r>
            <a:r>
              <a:rPr u="none" spc="-60" dirty="0">
                <a:latin typeface="Tahoma"/>
                <a:cs typeface="Tahoma"/>
              </a:rPr>
              <a:t> </a:t>
            </a:r>
            <a:r>
              <a:rPr u="none" dirty="0">
                <a:solidFill>
                  <a:srgbClr val="333333"/>
                </a:solidFill>
              </a:rPr>
              <a:t>à</a:t>
            </a:r>
            <a:r>
              <a:rPr u="none" spc="-35" dirty="0">
                <a:solidFill>
                  <a:srgbClr val="333333"/>
                </a:solidFill>
              </a:rPr>
              <a:t> </a:t>
            </a:r>
            <a:r>
              <a:rPr u="none" spc="60" dirty="0">
                <a:solidFill>
                  <a:srgbClr val="333333"/>
                </a:solidFill>
              </a:rPr>
              <a:t>voir</a:t>
            </a:r>
            <a:r>
              <a:rPr u="none" spc="-35" dirty="0">
                <a:solidFill>
                  <a:srgbClr val="333333"/>
                </a:solidFill>
              </a:rPr>
              <a:t> </a:t>
            </a:r>
            <a:r>
              <a:rPr u="none" spc="60" dirty="0">
                <a:solidFill>
                  <a:srgbClr val="333333"/>
                </a:solidFill>
              </a:rPr>
              <a:t>journaux</a:t>
            </a:r>
            <a:r>
              <a:rPr u="none" spc="-35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de</a:t>
            </a:r>
            <a:r>
              <a:rPr u="none" spc="-40" dirty="0">
                <a:solidFill>
                  <a:srgbClr val="333333"/>
                </a:solidFill>
              </a:rPr>
              <a:t> </a:t>
            </a:r>
            <a:r>
              <a:rPr u="none" spc="65" dirty="0">
                <a:solidFill>
                  <a:srgbClr val="333333"/>
                </a:solidFill>
              </a:rPr>
              <a:t>un</a:t>
            </a:r>
            <a:r>
              <a:rPr u="none" spc="-35" dirty="0">
                <a:solidFill>
                  <a:srgbClr val="333333"/>
                </a:solidFill>
              </a:rPr>
              <a:t> </a:t>
            </a:r>
            <a:r>
              <a:rPr u="none" spc="65" dirty="0" err="1">
                <a:solidFill>
                  <a:srgbClr val="333333"/>
                </a:solidFill>
              </a:rPr>
              <a:t>précédent</a:t>
            </a:r>
            <a:r>
              <a:rPr u="none" spc="-35" dirty="0">
                <a:solidFill>
                  <a:srgbClr val="333333"/>
                </a:solidFill>
              </a:rPr>
              <a:t> </a:t>
            </a:r>
            <a:r>
              <a:rPr lang="fr-FR" u="none" dirty="0">
                <a:solidFill>
                  <a:srgbClr val="333333"/>
                </a:solidFill>
              </a:rPr>
              <a:t>Container</a:t>
            </a:r>
            <a:r>
              <a:rPr u="none" spc="-35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dans</a:t>
            </a:r>
            <a:r>
              <a:rPr u="none" spc="-35" dirty="0">
                <a:solidFill>
                  <a:srgbClr val="333333"/>
                </a:solidFill>
              </a:rPr>
              <a:t> </a:t>
            </a:r>
            <a:r>
              <a:rPr u="none" spc="50" dirty="0">
                <a:solidFill>
                  <a:srgbClr val="333333"/>
                </a:solidFill>
              </a:rPr>
              <a:t>cas</a:t>
            </a:r>
            <a:r>
              <a:rPr u="none" spc="-40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de</a:t>
            </a:r>
            <a:r>
              <a:rPr u="none" spc="-35" dirty="0">
                <a:solidFill>
                  <a:srgbClr val="333333"/>
                </a:solidFill>
              </a:rPr>
              <a:t> </a:t>
            </a:r>
            <a:r>
              <a:rPr u="none" spc="190" dirty="0">
                <a:latin typeface="Tahoma"/>
                <a:cs typeface="Tahoma"/>
              </a:rPr>
              <a:t>CrashLoopBackOff</a:t>
            </a:r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09624" y="2105024"/>
            <a:ext cx="12211050" cy="9525"/>
          </a:xfrm>
          <a:custGeom>
            <a:avLst/>
            <a:gdLst/>
            <a:ahLst/>
            <a:cxnLst/>
            <a:rect l="l" t="t" r="r" b="b"/>
            <a:pathLst>
              <a:path w="12211050" h="9525">
                <a:moveTo>
                  <a:pt x="12211049" y="9524"/>
                </a:moveTo>
                <a:lnTo>
                  <a:pt x="0" y="9524"/>
                </a:lnTo>
                <a:lnTo>
                  <a:pt x="0" y="0"/>
                </a:lnTo>
                <a:lnTo>
                  <a:pt x="12211049" y="0"/>
                </a:lnTo>
                <a:lnTo>
                  <a:pt x="12211049" y="952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809624" y="2105024"/>
            <a:ext cx="12211050" cy="4495800"/>
            <a:chOff x="809624" y="2105024"/>
            <a:chExt cx="12211050" cy="4495800"/>
          </a:xfrm>
        </p:grpSpPr>
        <p:sp>
          <p:nvSpPr>
            <p:cNvPr id="4" name="object 4"/>
            <p:cNvSpPr/>
            <p:nvPr/>
          </p:nvSpPr>
          <p:spPr>
            <a:xfrm>
              <a:off x="809612" y="2105024"/>
              <a:ext cx="12211050" cy="4495800"/>
            </a:xfrm>
            <a:custGeom>
              <a:avLst/>
              <a:gdLst/>
              <a:ahLst/>
              <a:cxnLst/>
              <a:rect l="l" t="t" r="r" b="b"/>
              <a:pathLst>
                <a:path w="12211050" h="4495800">
                  <a:moveTo>
                    <a:pt x="12211050" y="0"/>
                  </a:moveTo>
                  <a:lnTo>
                    <a:pt x="12201525" y="0"/>
                  </a:lnTo>
                  <a:lnTo>
                    <a:pt x="12201525" y="4486275"/>
                  </a:lnTo>
                  <a:lnTo>
                    <a:pt x="0" y="4486275"/>
                  </a:lnTo>
                  <a:lnTo>
                    <a:pt x="0" y="4495800"/>
                  </a:lnTo>
                  <a:lnTo>
                    <a:pt x="12201525" y="4495800"/>
                  </a:lnTo>
                  <a:lnTo>
                    <a:pt x="12211050" y="4495800"/>
                  </a:lnTo>
                  <a:lnTo>
                    <a:pt x="12211050" y="4486275"/>
                  </a:lnTo>
                  <a:lnTo>
                    <a:pt x="12211050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09624" y="2105024"/>
              <a:ext cx="9525" cy="4495800"/>
            </a:xfrm>
            <a:custGeom>
              <a:avLst/>
              <a:gdLst/>
              <a:ahLst/>
              <a:cxnLst/>
              <a:rect l="l" t="t" r="r" b="b"/>
              <a:pathLst>
                <a:path w="9525" h="4495800">
                  <a:moveTo>
                    <a:pt x="0" y="4495799"/>
                  </a:moveTo>
                  <a:lnTo>
                    <a:pt x="0" y="0"/>
                  </a:lnTo>
                  <a:lnTo>
                    <a:pt x="9524" y="9524"/>
                  </a:lnTo>
                  <a:lnTo>
                    <a:pt x="9524" y="4486274"/>
                  </a:lnTo>
                  <a:lnTo>
                    <a:pt x="0" y="4495799"/>
                  </a:lnTo>
                  <a:close/>
                </a:path>
              </a:pathLst>
            </a:custGeom>
            <a:solidFill>
              <a:srgbClr val="ED21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80" dirty="0"/>
              <a:t>CONTEXTE DE SÉCURITÉ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796924" y="1511300"/>
            <a:ext cx="12214225" cy="711220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À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0" dirty="0">
                <a:solidFill>
                  <a:srgbClr val="333333"/>
                </a:solidFill>
                <a:latin typeface="Trebuchet MS"/>
                <a:cs typeface="Trebuchet MS"/>
              </a:rPr>
              <a:t>lancement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5" dirty="0">
                <a:solidFill>
                  <a:srgbClr val="333333"/>
                </a:solidFill>
                <a:latin typeface="Trebuchet MS"/>
                <a:cs typeface="Trebuchet MS"/>
              </a:rPr>
              <a:t>un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lang="fr-FR" sz="2100" dirty="0">
                <a:solidFill>
                  <a:srgbClr val="333333"/>
                </a:solidFill>
                <a:latin typeface="Trebuchet MS"/>
                <a:cs typeface="Trebuchet MS"/>
              </a:rPr>
              <a:t>Container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avec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5" dirty="0">
                <a:solidFill>
                  <a:srgbClr val="333333"/>
                </a:solidFill>
                <a:latin typeface="Trebuchet MS"/>
                <a:cs typeface="Trebuchet MS"/>
              </a:rPr>
              <a:t>un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différent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85" dirty="0">
                <a:solidFill>
                  <a:srgbClr val="333333"/>
                </a:solidFill>
                <a:latin typeface="Trebuchet MS"/>
                <a:cs typeface="Trebuchet MS"/>
              </a:rPr>
              <a:t>utilisateur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et/ou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groupe,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05" dirty="0">
                <a:solidFill>
                  <a:srgbClr val="333333"/>
                </a:solidFill>
                <a:latin typeface="Trebuchet MS"/>
                <a:cs typeface="Trebuchet MS"/>
              </a:rPr>
              <a:t>utiliser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260" dirty="0">
                <a:solidFill>
                  <a:srgbClr val="ED2137"/>
                </a:solidFill>
                <a:latin typeface="Tahoma"/>
                <a:cs typeface="Tahoma"/>
              </a:rPr>
              <a:t>contexte de sécurité </a:t>
            </a:r>
            <a:r>
              <a:rPr sz="2100" spc="260" dirty="0">
                <a:solidFill>
                  <a:srgbClr val="333333"/>
                </a:solidFill>
                <a:latin typeface="Trebuchet MS"/>
                <a:cs typeface="Trebuchet MS"/>
              </a:rPr>
              <a:t>.</a:t>
            </a:r>
            <a:endParaRPr sz="2100" dirty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34"/>
              </a:spcBef>
            </a:pPr>
            <a:endParaRPr sz="2100" dirty="0">
              <a:latin typeface="Trebuchet MS"/>
              <a:cs typeface="Trebuchet MS"/>
            </a:endParaRPr>
          </a:p>
          <a:p>
            <a:pPr marL="164465" marR="10274935">
              <a:lnSpc>
                <a:spcPts val="1880"/>
              </a:lnSpc>
            </a:pPr>
            <a:r>
              <a:rPr sz="1650" spc="245" dirty="0">
                <a:solidFill>
                  <a:srgbClr val="0077AA"/>
                </a:solidFill>
                <a:latin typeface="Tahoma"/>
                <a:cs typeface="Tahoma"/>
              </a:rPr>
              <a:t>apiVersion </a:t>
            </a:r>
            <a:r>
              <a:rPr sz="1650" spc="245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dirty="0">
                <a:solidFill>
                  <a:srgbClr val="999999"/>
                </a:solidFill>
                <a:latin typeface="Tahoma"/>
                <a:cs typeface="Tahoma"/>
              </a:rPr>
              <a:t>  </a:t>
            </a:r>
            <a:r>
              <a:rPr sz="1650" spc="100" dirty="0">
                <a:latin typeface="Tahoma"/>
                <a:cs typeface="Tahoma"/>
              </a:rPr>
              <a:t>v1 </a:t>
            </a:r>
            <a:r>
              <a:rPr sz="1650" spc="260" dirty="0">
                <a:solidFill>
                  <a:srgbClr val="0077AA"/>
                </a:solidFill>
                <a:latin typeface="Tahoma"/>
                <a:cs typeface="Tahoma"/>
              </a:rPr>
              <a:t>type </a:t>
            </a:r>
            <a:r>
              <a:rPr sz="1650" spc="260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spc="484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650" spc="155" dirty="0">
                <a:solidFill>
                  <a:srgbClr val="0077AA"/>
                </a:solidFill>
                <a:latin typeface="Tahoma"/>
                <a:cs typeface="Tahoma"/>
              </a:rPr>
              <a:t>Métadonnées </a:t>
            </a:r>
            <a:r>
              <a:rPr sz="1650" spc="55" dirty="0">
                <a:latin typeface="Tahoma"/>
                <a:cs typeface="Tahoma"/>
              </a:rPr>
              <a:t>du pod </a:t>
            </a:r>
            <a:r>
              <a:rPr sz="1650" spc="155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endParaRPr sz="1650" dirty="0">
              <a:latin typeface="Tahoma"/>
              <a:cs typeface="Tahoma"/>
            </a:endParaRPr>
          </a:p>
          <a:p>
            <a:pPr marL="417195">
              <a:lnSpc>
                <a:spcPts val="1764"/>
              </a:lnSpc>
            </a:pPr>
            <a:r>
              <a:rPr sz="1650" spc="60" dirty="0">
                <a:solidFill>
                  <a:srgbClr val="0077AA"/>
                </a:solidFill>
                <a:latin typeface="Tahoma"/>
                <a:cs typeface="Tahoma"/>
              </a:rPr>
              <a:t>nom </a:t>
            </a:r>
            <a:r>
              <a:rPr sz="1650" spc="60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spc="20" dirty="0">
                <a:solidFill>
                  <a:srgbClr val="999999"/>
                </a:solidFill>
                <a:latin typeface="Tahoma"/>
                <a:cs typeface="Tahoma"/>
              </a:rPr>
              <a:t>  </a:t>
            </a:r>
            <a:r>
              <a:rPr sz="1650" spc="290" dirty="0">
                <a:latin typeface="Tahoma"/>
                <a:cs typeface="Tahoma"/>
              </a:rPr>
              <a:t>sécurité </a:t>
            </a:r>
            <a:r>
              <a:rPr sz="1650" spc="290" dirty="0">
                <a:solidFill>
                  <a:srgbClr val="999999"/>
                </a:solidFill>
                <a:latin typeface="Tahoma"/>
                <a:cs typeface="Tahoma"/>
              </a:rPr>
              <a:t>- </a:t>
            </a:r>
            <a:r>
              <a:rPr sz="1650" spc="240" dirty="0">
                <a:latin typeface="Tahoma"/>
                <a:cs typeface="Tahoma"/>
              </a:rPr>
              <a:t>contexte </a:t>
            </a:r>
            <a:r>
              <a:rPr sz="1650" spc="240" dirty="0">
                <a:solidFill>
                  <a:srgbClr val="999999"/>
                </a:solidFill>
                <a:latin typeface="Tahoma"/>
                <a:cs typeface="Tahoma"/>
              </a:rPr>
              <a:t>- </a:t>
            </a:r>
            <a:r>
              <a:rPr sz="1650" spc="-20" dirty="0">
                <a:latin typeface="Tahoma"/>
                <a:cs typeface="Tahoma"/>
              </a:rPr>
              <a:t>démonstration</a:t>
            </a:r>
            <a:endParaRPr sz="1650" dirty="0">
              <a:latin typeface="Tahoma"/>
              <a:cs typeface="Tahoma"/>
            </a:endParaRPr>
          </a:p>
          <a:p>
            <a:pPr marL="164465">
              <a:lnSpc>
                <a:spcPts val="1875"/>
              </a:lnSpc>
            </a:pPr>
            <a:r>
              <a:rPr sz="1650" spc="204" dirty="0">
                <a:solidFill>
                  <a:srgbClr val="0077AA"/>
                </a:solidFill>
                <a:latin typeface="Tahoma"/>
                <a:cs typeface="Tahoma"/>
              </a:rPr>
              <a:t>spécification </a:t>
            </a:r>
            <a:r>
              <a:rPr sz="1650" spc="204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endParaRPr sz="1650" dirty="0">
              <a:latin typeface="Tahoma"/>
              <a:cs typeface="Tahoma"/>
            </a:endParaRPr>
          </a:p>
          <a:p>
            <a:pPr marL="669290" marR="9643745" indent="-252729">
              <a:lnSpc>
                <a:spcPts val="1880"/>
              </a:lnSpc>
              <a:spcBef>
                <a:spcPts val="95"/>
              </a:spcBef>
            </a:pPr>
            <a:r>
              <a:rPr sz="1650" spc="235" dirty="0">
                <a:solidFill>
                  <a:srgbClr val="0077AA"/>
                </a:solidFill>
                <a:latin typeface="Tahoma"/>
                <a:cs typeface="Tahoma"/>
              </a:rPr>
              <a:t>securityContext </a:t>
            </a:r>
            <a:r>
              <a:rPr sz="1650" spc="235" dirty="0">
                <a:solidFill>
                  <a:srgbClr val="999999"/>
                </a:solidFill>
                <a:latin typeface="Tahoma"/>
                <a:cs typeface="Tahoma"/>
              </a:rPr>
              <a:t>: </a:t>
            </a:r>
            <a:r>
              <a:rPr sz="1650" spc="180" dirty="0">
                <a:solidFill>
                  <a:srgbClr val="0077AA"/>
                </a:solidFill>
                <a:latin typeface="Tahoma"/>
                <a:cs typeface="Tahoma"/>
              </a:rPr>
              <a:t>runAsUser </a:t>
            </a:r>
            <a:r>
              <a:rPr sz="1650" spc="180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spc="490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650" spc="70" dirty="0">
                <a:solidFill>
                  <a:srgbClr val="990054"/>
                </a:solidFill>
                <a:latin typeface="Tahoma"/>
                <a:cs typeface="Tahoma"/>
              </a:rPr>
              <a:t>1000</a:t>
            </a:r>
            <a:endParaRPr sz="1650" dirty="0">
              <a:latin typeface="Tahoma"/>
              <a:cs typeface="Tahoma"/>
            </a:endParaRPr>
          </a:p>
          <a:p>
            <a:pPr marL="669290">
              <a:lnSpc>
                <a:spcPts val="1770"/>
              </a:lnSpc>
            </a:pPr>
            <a:r>
              <a:rPr sz="1650" spc="150" dirty="0">
                <a:solidFill>
                  <a:srgbClr val="0077AA"/>
                </a:solidFill>
                <a:latin typeface="Tahoma"/>
                <a:cs typeface="Tahoma"/>
              </a:rPr>
              <a:t>exécuterEnTantQueGroupe </a:t>
            </a:r>
            <a:r>
              <a:rPr sz="1650" spc="150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dirty="0">
                <a:solidFill>
                  <a:srgbClr val="999999"/>
                </a:solidFill>
                <a:latin typeface="Tahoma"/>
                <a:cs typeface="Tahoma"/>
              </a:rPr>
              <a:t>  </a:t>
            </a:r>
            <a:r>
              <a:rPr sz="1650" spc="70" dirty="0">
                <a:solidFill>
                  <a:srgbClr val="990054"/>
                </a:solidFill>
                <a:latin typeface="Tahoma"/>
                <a:cs typeface="Tahoma"/>
              </a:rPr>
              <a:t>3000</a:t>
            </a:r>
            <a:endParaRPr sz="1650" dirty="0">
              <a:latin typeface="Tahoma"/>
              <a:cs typeface="Tahoma"/>
            </a:endParaRPr>
          </a:p>
          <a:p>
            <a:pPr marL="417195" marR="9896475" indent="252095">
              <a:lnSpc>
                <a:spcPts val="1870"/>
              </a:lnSpc>
              <a:spcBef>
                <a:spcPts val="100"/>
              </a:spcBef>
            </a:pPr>
            <a:r>
              <a:rPr sz="1650" spc="200" dirty="0">
                <a:solidFill>
                  <a:srgbClr val="0077AA"/>
                </a:solidFill>
                <a:latin typeface="Tahoma"/>
                <a:cs typeface="Tahoma"/>
              </a:rPr>
              <a:t>Groupe fs </a:t>
            </a:r>
            <a:r>
              <a:rPr sz="1650" spc="200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spc="470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650" spc="70" dirty="0">
                <a:solidFill>
                  <a:srgbClr val="990054"/>
                </a:solidFill>
                <a:latin typeface="Tahoma"/>
                <a:cs typeface="Tahoma"/>
              </a:rPr>
              <a:t>2000 </a:t>
            </a:r>
            <a:r>
              <a:rPr sz="1650" spc="245" dirty="0">
                <a:solidFill>
                  <a:srgbClr val="0077AA"/>
                </a:solidFill>
                <a:latin typeface="Tahoma"/>
                <a:cs typeface="Tahoma"/>
              </a:rPr>
              <a:t>conteneurs </a:t>
            </a:r>
            <a:r>
              <a:rPr sz="1650" spc="245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endParaRPr sz="1650" dirty="0">
              <a:latin typeface="Tahoma"/>
              <a:cs typeface="Tahoma"/>
            </a:endParaRPr>
          </a:p>
          <a:p>
            <a:pPr marL="920115" marR="8886825" indent="-250825">
              <a:lnSpc>
                <a:spcPts val="1880"/>
              </a:lnSpc>
              <a:spcBef>
                <a:spcPts val="5"/>
              </a:spcBef>
              <a:buClr>
                <a:srgbClr val="999999"/>
              </a:buClr>
              <a:buChar char="-"/>
              <a:tabLst>
                <a:tab pos="922019" algn="l"/>
              </a:tabLst>
            </a:pPr>
            <a:r>
              <a:rPr sz="1650" spc="60" dirty="0">
                <a:solidFill>
                  <a:srgbClr val="0077AA"/>
                </a:solidFill>
                <a:latin typeface="Tahoma"/>
                <a:cs typeface="Tahoma"/>
              </a:rPr>
              <a:t>nom </a:t>
            </a:r>
            <a:r>
              <a:rPr sz="1650" spc="60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spc="495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650" spc="250" dirty="0">
                <a:latin typeface="Tahoma"/>
                <a:cs typeface="Tahoma"/>
              </a:rPr>
              <a:t>sec </a:t>
            </a:r>
            <a:r>
              <a:rPr sz="1650" spc="250" dirty="0">
                <a:solidFill>
                  <a:srgbClr val="999999"/>
                </a:solidFill>
                <a:latin typeface="Tahoma"/>
                <a:cs typeface="Tahoma"/>
              </a:rPr>
              <a:t>- </a:t>
            </a:r>
            <a:r>
              <a:rPr sz="1650" spc="310" dirty="0">
                <a:latin typeface="Tahoma"/>
                <a:cs typeface="Tahoma"/>
              </a:rPr>
              <a:t>ctx </a:t>
            </a:r>
            <a:r>
              <a:rPr sz="1650" spc="310" dirty="0">
                <a:solidFill>
                  <a:srgbClr val="999999"/>
                </a:solidFill>
                <a:latin typeface="Tahoma"/>
                <a:cs typeface="Tahoma"/>
              </a:rPr>
              <a:t>- </a:t>
            </a:r>
            <a:r>
              <a:rPr sz="1650" spc="155" dirty="0">
                <a:solidFill>
                  <a:srgbClr val="0077AA"/>
                </a:solidFill>
                <a:latin typeface="Tahoma"/>
                <a:cs typeface="Tahoma"/>
              </a:rPr>
              <a:t>image </a:t>
            </a:r>
            <a:r>
              <a:rPr sz="1650" spc="-20" dirty="0">
                <a:latin typeface="Tahoma"/>
                <a:cs typeface="Tahoma"/>
              </a:rPr>
              <a:t>de démonstration </a:t>
            </a:r>
            <a:r>
              <a:rPr sz="1650" spc="155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spc="470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650" spc="160" dirty="0">
                <a:latin typeface="Tahoma"/>
                <a:cs typeface="Tahoma"/>
              </a:rPr>
              <a:t>busybox </a:t>
            </a:r>
            <a:r>
              <a:rPr sz="1650" spc="160" dirty="0">
                <a:solidFill>
                  <a:srgbClr val="999999"/>
                </a:solidFill>
                <a:latin typeface="Tahoma"/>
                <a:cs typeface="Tahoma"/>
              </a:rPr>
              <a:t>: </a:t>
            </a:r>
            <a:r>
              <a:rPr sz="1650" spc="160" dirty="0">
                <a:solidFill>
                  <a:srgbClr val="990054"/>
                </a:solidFill>
                <a:latin typeface="Tahoma"/>
                <a:cs typeface="Tahoma"/>
              </a:rPr>
              <a:t>1.36 </a:t>
            </a:r>
            <a:r>
              <a:rPr sz="1650" dirty="0">
                <a:solidFill>
                  <a:srgbClr val="0077AA"/>
                </a:solidFill>
                <a:latin typeface="Tahoma"/>
                <a:cs typeface="Tahoma"/>
              </a:rPr>
              <a:t>commande </a:t>
            </a:r>
            <a:r>
              <a:rPr sz="1650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spc="10" dirty="0">
                <a:solidFill>
                  <a:srgbClr val="999999"/>
                </a:solidFill>
                <a:latin typeface="Tahoma"/>
                <a:cs typeface="Tahoma"/>
              </a:rPr>
              <a:t>  </a:t>
            </a:r>
            <a:r>
              <a:rPr sz="1650" spc="350" dirty="0">
                <a:solidFill>
                  <a:srgbClr val="999999"/>
                </a:solidFill>
                <a:latin typeface="Tahoma"/>
                <a:cs typeface="Tahoma"/>
              </a:rPr>
              <a:t>[</a:t>
            </a:r>
            <a:r>
              <a:rPr sz="1650" spc="15" dirty="0">
                <a:solidFill>
                  <a:srgbClr val="999999"/>
                </a:solidFill>
                <a:latin typeface="Tahoma"/>
                <a:cs typeface="Tahoma"/>
              </a:rPr>
              <a:t>  </a:t>
            </a:r>
            <a:r>
              <a:rPr sz="1650" spc="335" dirty="0">
                <a:solidFill>
                  <a:srgbClr val="669900"/>
                </a:solidFill>
                <a:latin typeface="Tahoma"/>
                <a:cs typeface="Tahoma"/>
              </a:rPr>
              <a:t>"identifiant"</a:t>
            </a:r>
            <a:r>
              <a:rPr sz="1650" spc="15" dirty="0">
                <a:solidFill>
                  <a:srgbClr val="669900"/>
                </a:solidFill>
                <a:latin typeface="Tahoma"/>
                <a:cs typeface="Tahoma"/>
              </a:rPr>
              <a:t>  </a:t>
            </a:r>
            <a:r>
              <a:rPr sz="1650" spc="300" dirty="0">
                <a:solidFill>
                  <a:srgbClr val="999999"/>
                </a:solidFill>
                <a:latin typeface="Tahoma"/>
                <a:cs typeface="Tahoma"/>
              </a:rPr>
              <a:t>]</a:t>
            </a:r>
            <a:endParaRPr sz="1650" dirty="0">
              <a:latin typeface="Tahoma"/>
              <a:cs typeface="Tahoma"/>
            </a:endParaRPr>
          </a:p>
          <a:p>
            <a:pPr marL="920115" indent="-250825">
              <a:lnSpc>
                <a:spcPts val="1764"/>
              </a:lnSpc>
              <a:buClr>
                <a:srgbClr val="999999"/>
              </a:buClr>
              <a:buChar char="-"/>
              <a:tabLst>
                <a:tab pos="920115" algn="l"/>
              </a:tabLst>
            </a:pPr>
            <a:r>
              <a:rPr sz="1650" spc="60" dirty="0">
                <a:solidFill>
                  <a:srgbClr val="0077AA"/>
                </a:solidFill>
                <a:latin typeface="Tahoma"/>
                <a:cs typeface="Tahoma"/>
              </a:rPr>
              <a:t>nom </a:t>
            </a:r>
            <a:r>
              <a:rPr sz="1650" spc="60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spc="490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650" spc="229" dirty="0">
                <a:latin typeface="Tahoma"/>
                <a:cs typeface="Tahoma"/>
              </a:rPr>
              <a:t>racine</a:t>
            </a:r>
            <a:endParaRPr sz="1650" dirty="0">
              <a:latin typeface="Tahoma"/>
              <a:cs typeface="Tahoma"/>
            </a:endParaRPr>
          </a:p>
          <a:p>
            <a:pPr marL="922019" marR="8886825">
              <a:lnSpc>
                <a:spcPts val="1870"/>
              </a:lnSpc>
              <a:spcBef>
                <a:spcPts val="100"/>
              </a:spcBef>
            </a:pPr>
            <a:r>
              <a:rPr sz="1650" spc="155" dirty="0">
                <a:solidFill>
                  <a:srgbClr val="0077AA"/>
                </a:solidFill>
                <a:latin typeface="Tahoma"/>
                <a:cs typeface="Tahoma"/>
              </a:rPr>
              <a:t>image </a:t>
            </a:r>
            <a:r>
              <a:rPr sz="1650" spc="155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spc="470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650" spc="160" dirty="0">
                <a:latin typeface="Tahoma"/>
                <a:cs typeface="Tahoma"/>
              </a:rPr>
              <a:t>busybox </a:t>
            </a:r>
            <a:r>
              <a:rPr sz="1650" spc="160" dirty="0">
                <a:solidFill>
                  <a:srgbClr val="999999"/>
                </a:solidFill>
                <a:latin typeface="Tahoma"/>
                <a:cs typeface="Tahoma"/>
              </a:rPr>
              <a:t>: </a:t>
            </a:r>
            <a:r>
              <a:rPr sz="1650" spc="160" dirty="0">
                <a:solidFill>
                  <a:srgbClr val="990054"/>
                </a:solidFill>
                <a:latin typeface="Tahoma"/>
                <a:cs typeface="Tahoma"/>
              </a:rPr>
              <a:t>1.36 </a:t>
            </a:r>
            <a:r>
              <a:rPr sz="1650" dirty="0">
                <a:solidFill>
                  <a:srgbClr val="0077AA"/>
                </a:solidFill>
                <a:latin typeface="Tahoma"/>
                <a:cs typeface="Tahoma"/>
              </a:rPr>
              <a:t>commande </a:t>
            </a:r>
            <a:r>
              <a:rPr sz="1650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spc="10" dirty="0">
                <a:solidFill>
                  <a:srgbClr val="999999"/>
                </a:solidFill>
                <a:latin typeface="Tahoma"/>
                <a:cs typeface="Tahoma"/>
              </a:rPr>
              <a:t>  </a:t>
            </a:r>
            <a:r>
              <a:rPr sz="1650" spc="350" dirty="0">
                <a:solidFill>
                  <a:srgbClr val="999999"/>
                </a:solidFill>
                <a:latin typeface="Tahoma"/>
                <a:cs typeface="Tahoma"/>
              </a:rPr>
              <a:t>[</a:t>
            </a:r>
            <a:r>
              <a:rPr sz="1650" spc="15" dirty="0">
                <a:solidFill>
                  <a:srgbClr val="999999"/>
                </a:solidFill>
                <a:latin typeface="Tahoma"/>
                <a:cs typeface="Tahoma"/>
              </a:rPr>
              <a:t>  </a:t>
            </a:r>
            <a:r>
              <a:rPr sz="1650" spc="335" dirty="0">
                <a:solidFill>
                  <a:srgbClr val="669900"/>
                </a:solidFill>
                <a:latin typeface="Tahoma"/>
                <a:cs typeface="Tahoma"/>
              </a:rPr>
              <a:t>"identifiant"</a:t>
            </a:r>
            <a:r>
              <a:rPr sz="1650" spc="15" dirty="0">
                <a:solidFill>
                  <a:srgbClr val="669900"/>
                </a:solidFill>
                <a:latin typeface="Tahoma"/>
                <a:cs typeface="Tahoma"/>
              </a:rPr>
              <a:t>  </a:t>
            </a:r>
            <a:r>
              <a:rPr sz="1650" spc="300" dirty="0">
                <a:solidFill>
                  <a:srgbClr val="999999"/>
                </a:solidFill>
                <a:latin typeface="Tahoma"/>
                <a:cs typeface="Tahoma"/>
              </a:rPr>
              <a:t>] </a:t>
            </a:r>
            <a:r>
              <a:rPr sz="1650" spc="235" dirty="0">
                <a:solidFill>
                  <a:srgbClr val="0077AA"/>
                </a:solidFill>
                <a:latin typeface="Tahoma"/>
                <a:cs typeface="Tahoma"/>
              </a:rPr>
              <a:t>contexte de sécurité </a:t>
            </a:r>
            <a:r>
              <a:rPr sz="1650" spc="235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endParaRPr sz="1650" dirty="0">
              <a:latin typeface="Tahoma"/>
              <a:cs typeface="Tahoma"/>
            </a:endParaRPr>
          </a:p>
          <a:p>
            <a:pPr marL="1174115">
              <a:lnSpc>
                <a:spcPts val="1839"/>
              </a:lnSpc>
            </a:pPr>
            <a:r>
              <a:rPr sz="1650" spc="180" dirty="0">
                <a:solidFill>
                  <a:srgbClr val="0077AA"/>
                </a:solidFill>
                <a:latin typeface="Tahoma"/>
                <a:cs typeface="Tahoma"/>
              </a:rPr>
              <a:t>exécuterEnTantQueL'Utilisateur </a:t>
            </a:r>
            <a:r>
              <a:rPr sz="1650" spc="180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spc="490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650" spc="40" dirty="0">
                <a:solidFill>
                  <a:srgbClr val="990054"/>
                </a:solidFill>
                <a:latin typeface="Tahoma"/>
                <a:cs typeface="Tahoma"/>
              </a:rPr>
              <a:t>0</a:t>
            </a:r>
            <a:endParaRPr sz="1650" dirty="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09624" y="1552574"/>
            <a:ext cx="12211050" cy="9525"/>
          </a:xfrm>
          <a:custGeom>
            <a:avLst/>
            <a:gdLst/>
            <a:ahLst/>
            <a:cxnLst/>
            <a:rect l="l" t="t" r="r" b="b"/>
            <a:pathLst>
              <a:path w="12211050" h="9525">
                <a:moveTo>
                  <a:pt x="12211049" y="9524"/>
                </a:moveTo>
                <a:lnTo>
                  <a:pt x="0" y="9524"/>
                </a:lnTo>
                <a:lnTo>
                  <a:pt x="0" y="0"/>
                </a:lnTo>
                <a:lnTo>
                  <a:pt x="12211049" y="0"/>
                </a:lnTo>
                <a:lnTo>
                  <a:pt x="12211049" y="952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809624" y="1552574"/>
            <a:ext cx="12211050" cy="2114550"/>
            <a:chOff x="809624" y="1552574"/>
            <a:chExt cx="12211050" cy="2114550"/>
          </a:xfrm>
        </p:grpSpPr>
        <p:sp>
          <p:nvSpPr>
            <p:cNvPr id="4" name="object 4"/>
            <p:cNvSpPr/>
            <p:nvPr/>
          </p:nvSpPr>
          <p:spPr>
            <a:xfrm>
              <a:off x="809612" y="1552574"/>
              <a:ext cx="12211050" cy="2114550"/>
            </a:xfrm>
            <a:custGeom>
              <a:avLst/>
              <a:gdLst/>
              <a:ahLst/>
              <a:cxnLst/>
              <a:rect l="l" t="t" r="r" b="b"/>
              <a:pathLst>
                <a:path w="12211050" h="2114550">
                  <a:moveTo>
                    <a:pt x="12211050" y="0"/>
                  </a:moveTo>
                  <a:lnTo>
                    <a:pt x="12201525" y="0"/>
                  </a:lnTo>
                  <a:lnTo>
                    <a:pt x="12201525" y="2105025"/>
                  </a:lnTo>
                  <a:lnTo>
                    <a:pt x="0" y="2105025"/>
                  </a:lnTo>
                  <a:lnTo>
                    <a:pt x="0" y="2114550"/>
                  </a:lnTo>
                  <a:lnTo>
                    <a:pt x="12201525" y="2114550"/>
                  </a:lnTo>
                  <a:lnTo>
                    <a:pt x="12211050" y="2114550"/>
                  </a:lnTo>
                  <a:lnTo>
                    <a:pt x="12211050" y="2105025"/>
                  </a:lnTo>
                  <a:lnTo>
                    <a:pt x="12211050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09624" y="1552574"/>
              <a:ext cx="9525" cy="2114550"/>
            </a:xfrm>
            <a:custGeom>
              <a:avLst/>
              <a:gdLst/>
              <a:ahLst/>
              <a:cxnLst/>
              <a:rect l="l" t="t" r="r" b="b"/>
              <a:pathLst>
                <a:path w="9525" h="2114550">
                  <a:moveTo>
                    <a:pt x="0" y="2114549"/>
                  </a:moveTo>
                  <a:lnTo>
                    <a:pt x="0" y="0"/>
                  </a:lnTo>
                  <a:lnTo>
                    <a:pt x="9524" y="9524"/>
                  </a:lnTo>
                  <a:lnTo>
                    <a:pt x="9524" y="2105024"/>
                  </a:lnTo>
                  <a:lnTo>
                    <a:pt x="0" y="2114549"/>
                  </a:lnTo>
                  <a:close/>
                </a:path>
              </a:pathLst>
            </a:custGeom>
            <a:solidFill>
              <a:srgbClr val="ED21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81465" y="1679943"/>
              <a:ext cx="103240" cy="19870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81465" y="2394318"/>
              <a:ext cx="103240" cy="19870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81465" y="3108693"/>
              <a:ext cx="103240" cy="198704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796924" y="571563"/>
            <a:ext cx="2101850" cy="558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75" dirty="0"/>
              <a:t>EXEMPLE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330200" rIns="0" bIns="0" rtlCol="0">
            <a:spAutoFit/>
          </a:bodyPr>
          <a:lstStyle/>
          <a:p>
            <a:pPr marL="142875" marR="6363970" indent="252095">
              <a:lnSpc>
                <a:spcPts val="1880"/>
              </a:lnSpc>
              <a:spcBef>
                <a:spcPts val="245"/>
              </a:spcBef>
            </a:pPr>
            <a:r>
              <a:rPr sz="1650" u="none" spc="245" dirty="0">
                <a:solidFill>
                  <a:srgbClr val="000000"/>
                </a:solidFill>
                <a:latin typeface="Tahoma"/>
                <a:cs typeface="Tahoma"/>
              </a:rPr>
              <a:t>kubectl</a:t>
            </a:r>
            <a:r>
              <a:rPr sz="1650" u="none" spc="490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1650" u="none" spc="204" dirty="0">
                <a:solidFill>
                  <a:srgbClr val="000000"/>
                </a:solidFill>
                <a:latin typeface="Tahoma"/>
                <a:cs typeface="Tahoma"/>
              </a:rPr>
              <a:t>appliquer</a:t>
            </a:r>
            <a:r>
              <a:rPr sz="1650" u="none" spc="490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1650" u="none" spc="455" dirty="0">
                <a:solidFill>
                  <a:srgbClr val="ED9900"/>
                </a:solidFill>
                <a:latin typeface="Tahoma"/>
                <a:cs typeface="Tahoma"/>
              </a:rPr>
              <a:t>- </a:t>
            </a:r>
            <a:r>
              <a:rPr sz="1650" u="none" spc="395" dirty="0">
                <a:solidFill>
                  <a:srgbClr val="ED9900"/>
                </a:solidFill>
                <a:latin typeface="Tahoma"/>
                <a:cs typeface="Tahoma"/>
              </a:rPr>
              <a:t>f</a:t>
            </a:r>
            <a:r>
              <a:rPr sz="1650" u="none" spc="490" dirty="0">
                <a:solidFill>
                  <a:srgbClr val="ED9900"/>
                </a:solidFill>
                <a:latin typeface="Tahoma"/>
                <a:cs typeface="Tahoma"/>
              </a:rPr>
              <a:t> </a:t>
            </a:r>
            <a:r>
              <a:rPr sz="1650" u="none" spc="185" dirty="0">
                <a:solidFill>
                  <a:srgbClr val="000000"/>
                </a:solidFill>
                <a:latin typeface="Tahoma"/>
                <a:cs typeface="Tahoma"/>
              </a:rPr>
              <a:t>security- </a:t>
            </a:r>
            <a:r>
              <a:rPr sz="1650" u="none" spc="200" dirty="0">
                <a:solidFill>
                  <a:srgbClr val="000000"/>
                </a:solidFill>
                <a:latin typeface="Tahoma"/>
                <a:cs typeface="Tahoma"/>
              </a:rPr>
              <a:t>context- </a:t>
            </a:r>
            <a:r>
              <a:rPr sz="1650" u="none" spc="229" dirty="0">
                <a:solidFill>
                  <a:srgbClr val="000000"/>
                </a:solidFill>
                <a:latin typeface="Tahoma"/>
                <a:cs typeface="Tahoma"/>
              </a:rPr>
              <a:t>demo.yaml </a:t>
            </a:r>
            <a:r>
              <a:rPr sz="1650" u="none" spc="190" dirty="0">
                <a:solidFill>
                  <a:srgbClr val="000000"/>
                </a:solidFill>
                <a:latin typeface="Tahoma"/>
                <a:cs typeface="Tahoma"/>
              </a:rPr>
              <a:t>pod/security-context </a:t>
            </a:r>
            <a:r>
              <a:rPr sz="1650" u="none" spc="260" dirty="0">
                <a:solidFill>
                  <a:srgbClr val="000000"/>
                </a:solidFill>
                <a:latin typeface="Tahoma"/>
                <a:cs typeface="Tahoma"/>
              </a:rPr>
              <a:t>-demo</a:t>
            </a:r>
            <a:r>
              <a:rPr sz="1650" u="none" spc="10" dirty="0">
                <a:solidFill>
                  <a:srgbClr val="000000"/>
                </a:solidFill>
                <a:latin typeface="Tahoma"/>
                <a:cs typeface="Tahoma"/>
              </a:rPr>
              <a:t>  </a:t>
            </a:r>
            <a:r>
              <a:rPr sz="1650" u="none" spc="204" dirty="0">
                <a:solidFill>
                  <a:srgbClr val="000000"/>
                </a:solidFill>
                <a:latin typeface="Tahoma"/>
                <a:cs typeface="Tahoma"/>
              </a:rPr>
              <a:t>créé</a:t>
            </a:r>
            <a:endParaRPr sz="1650">
              <a:latin typeface="Tahoma"/>
              <a:cs typeface="Tahoma"/>
            </a:endParaRPr>
          </a:p>
          <a:p>
            <a:pPr marL="142875" marR="5480685" indent="252095">
              <a:lnSpc>
                <a:spcPts val="1880"/>
              </a:lnSpc>
              <a:spcBef>
                <a:spcPts val="1864"/>
              </a:spcBef>
            </a:pPr>
            <a:r>
              <a:rPr sz="1650" u="none" spc="245" dirty="0">
                <a:solidFill>
                  <a:srgbClr val="000000"/>
                </a:solidFill>
                <a:latin typeface="Tahoma"/>
                <a:cs typeface="Tahoma"/>
              </a:rPr>
              <a:t>kubectl</a:t>
            </a:r>
            <a:r>
              <a:rPr sz="1650" u="none" spc="-10" dirty="0">
                <a:solidFill>
                  <a:srgbClr val="000000"/>
                </a:solidFill>
                <a:latin typeface="Tahoma"/>
                <a:cs typeface="Tahoma"/>
              </a:rPr>
              <a:t>  </a:t>
            </a:r>
            <a:r>
              <a:rPr sz="1650" u="none" spc="254" dirty="0">
                <a:solidFill>
                  <a:srgbClr val="000000"/>
                </a:solidFill>
                <a:latin typeface="Tahoma"/>
                <a:cs typeface="Tahoma"/>
              </a:rPr>
              <a:t>journaux</a:t>
            </a:r>
            <a:r>
              <a:rPr sz="1650" u="none" spc="-5" dirty="0">
                <a:solidFill>
                  <a:srgbClr val="000000"/>
                </a:solidFill>
                <a:latin typeface="Tahoma"/>
                <a:cs typeface="Tahoma"/>
              </a:rPr>
              <a:t>  </a:t>
            </a:r>
            <a:r>
              <a:rPr sz="1650" u="none" spc="280" dirty="0">
                <a:solidFill>
                  <a:srgbClr val="000000"/>
                </a:solidFill>
                <a:latin typeface="Tahoma"/>
                <a:cs typeface="Tahoma"/>
              </a:rPr>
              <a:t>démonstration </a:t>
            </a:r>
            <a:r>
              <a:rPr sz="1650" u="none" spc="204" dirty="0">
                <a:solidFill>
                  <a:srgbClr val="000000"/>
                </a:solidFill>
                <a:latin typeface="Tahoma"/>
                <a:cs typeface="Tahoma"/>
              </a:rPr>
              <a:t>de contexte </a:t>
            </a:r>
            <a:r>
              <a:rPr sz="1650" u="none" spc="190" dirty="0">
                <a:solidFill>
                  <a:srgbClr val="000000"/>
                </a:solidFill>
                <a:latin typeface="Tahoma"/>
                <a:cs typeface="Tahoma"/>
              </a:rPr>
              <a:t>de sécurité</a:t>
            </a:r>
            <a:r>
              <a:rPr sz="1650" u="none" spc="-5" dirty="0">
                <a:solidFill>
                  <a:srgbClr val="000000"/>
                </a:solidFill>
                <a:latin typeface="Tahoma"/>
                <a:cs typeface="Tahoma"/>
              </a:rPr>
              <a:t>  </a:t>
            </a:r>
            <a:r>
              <a:rPr sz="1650" u="none" spc="270" dirty="0">
                <a:solidFill>
                  <a:srgbClr val="ED9900"/>
                </a:solidFill>
                <a:latin typeface="Tahoma"/>
                <a:cs typeface="Tahoma"/>
              </a:rPr>
              <a:t>- </a:t>
            </a:r>
            <a:r>
              <a:rPr sz="1650" u="none" spc="340" dirty="0">
                <a:solidFill>
                  <a:srgbClr val="ED9900"/>
                </a:solidFill>
                <a:latin typeface="Tahoma"/>
                <a:cs typeface="Tahoma"/>
              </a:rPr>
              <a:t>c</a:t>
            </a:r>
            <a:r>
              <a:rPr sz="1650" u="none" spc="-5" dirty="0">
                <a:solidFill>
                  <a:srgbClr val="ED9900"/>
                </a:solidFill>
                <a:latin typeface="Tahoma"/>
                <a:cs typeface="Tahoma"/>
              </a:rPr>
              <a:t>  </a:t>
            </a:r>
            <a:r>
              <a:rPr sz="1650" u="none" spc="160" dirty="0">
                <a:solidFill>
                  <a:srgbClr val="000000"/>
                </a:solidFill>
                <a:latin typeface="Tahoma"/>
                <a:cs typeface="Tahoma"/>
              </a:rPr>
              <a:t>sec- </a:t>
            </a:r>
            <a:r>
              <a:rPr sz="1650" u="none" spc="145" dirty="0">
                <a:solidFill>
                  <a:srgbClr val="000000"/>
                </a:solidFill>
                <a:latin typeface="Tahoma"/>
                <a:cs typeface="Tahoma"/>
              </a:rPr>
              <a:t>ctx- </a:t>
            </a:r>
            <a:r>
              <a:rPr sz="1650" u="none" spc="200" dirty="0">
                <a:solidFill>
                  <a:srgbClr val="000000"/>
                </a:solidFill>
                <a:latin typeface="Tahoma"/>
                <a:cs typeface="Tahoma"/>
              </a:rPr>
              <a:t>démo </a:t>
            </a:r>
            <a:r>
              <a:rPr sz="1650" u="none" spc="110" dirty="0">
                <a:solidFill>
                  <a:srgbClr val="000000"/>
                </a:solidFill>
                <a:latin typeface="Tahoma"/>
                <a:cs typeface="Tahoma"/>
              </a:rPr>
              <a:t>uid=1000</a:t>
            </a:r>
            <a:r>
              <a:rPr sz="1650" u="none" spc="-10" dirty="0">
                <a:solidFill>
                  <a:srgbClr val="000000"/>
                </a:solidFill>
                <a:latin typeface="Tahoma"/>
                <a:cs typeface="Tahoma"/>
              </a:rPr>
              <a:t>  </a:t>
            </a:r>
            <a:r>
              <a:rPr sz="1650" u="none" spc="110" dirty="0">
                <a:solidFill>
                  <a:srgbClr val="000000"/>
                </a:solidFill>
                <a:latin typeface="Tahoma"/>
                <a:cs typeface="Tahoma"/>
              </a:rPr>
              <a:t>gid=3000</a:t>
            </a:r>
            <a:r>
              <a:rPr sz="1650" u="none" spc="-5" dirty="0">
                <a:solidFill>
                  <a:srgbClr val="000000"/>
                </a:solidFill>
                <a:latin typeface="Tahoma"/>
                <a:cs typeface="Tahoma"/>
              </a:rPr>
              <a:t>  </a:t>
            </a:r>
            <a:r>
              <a:rPr sz="1650" u="none" spc="85" dirty="0">
                <a:solidFill>
                  <a:srgbClr val="000000"/>
                </a:solidFill>
                <a:latin typeface="Tahoma"/>
                <a:cs typeface="Tahoma"/>
              </a:rPr>
              <a:t>groupes=2000</a:t>
            </a:r>
            <a:endParaRPr sz="1650">
              <a:latin typeface="Tahoma"/>
              <a:cs typeface="Tahoma"/>
            </a:endParaRPr>
          </a:p>
          <a:p>
            <a:pPr marL="142875" marR="6489700" indent="252095">
              <a:lnSpc>
                <a:spcPts val="1880"/>
              </a:lnSpc>
              <a:spcBef>
                <a:spcPts val="1864"/>
              </a:spcBef>
            </a:pPr>
            <a:r>
              <a:rPr sz="1650" u="none" spc="245" dirty="0">
                <a:solidFill>
                  <a:srgbClr val="000000"/>
                </a:solidFill>
                <a:latin typeface="Tahoma"/>
                <a:cs typeface="Tahoma"/>
              </a:rPr>
              <a:t>kubectl</a:t>
            </a:r>
            <a:r>
              <a:rPr sz="1650" u="none" spc="490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1650" u="none" spc="254" dirty="0">
                <a:solidFill>
                  <a:srgbClr val="000000"/>
                </a:solidFill>
                <a:latin typeface="Tahoma"/>
                <a:cs typeface="Tahoma"/>
              </a:rPr>
              <a:t>journaux</a:t>
            </a:r>
            <a:r>
              <a:rPr sz="1650" u="none" spc="495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1650" u="none" spc="190" dirty="0">
                <a:solidFill>
                  <a:srgbClr val="000000"/>
                </a:solidFill>
                <a:latin typeface="Tahoma"/>
                <a:cs typeface="Tahoma"/>
              </a:rPr>
              <a:t>sécurité- </a:t>
            </a:r>
            <a:r>
              <a:rPr sz="1650" u="none" spc="204" dirty="0">
                <a:solidFill>
                  <a:srgbClr val="000000"/>
                </a:solidFill>
                <a:latin typeface="Tahoma"/>
                <a:cs typeface="Tahoma"/>
              </a:rPr>
              <a:t>contexte- </a:t>
            </a:r>
            <a:r>
              <a:rPr sz="1650" u="none" spc="280" dirty="0">
                <a:solidFill>
                  <a:srgbClr val="000000"/>
                </a:solidFill>
                <a:latin typeface="Tahoma"/>
                <a:cs typeface="Tahoma"/>
              </a:rPr>
              <a:t>démonstration</a:t>
            </a:r>
            <a:r>
              <a:rPr sz="1650" u="none" spc="495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1650" u="none" spc="270" dirty="0">
                <a:solidFill>
                  <a:srgbClr val="ED9900"/>
                </a:solidFill>
                <a:latin typeface="Tahoma"/>
                <a:cs typeface="Tahoma"/>
              </a:rPr>
              <a:t>- </a:t>
            </a:r>
            <a:r>
              <a:rPr sz="1650" u="none" spc="340" dirty="0">
                <a:solidFill>
                  <a:srgbClr val="ED9900"/>
                </a:solidFill>
                <a:latin typeface="Tahoma"/>
                <a:cs typeface="Tahoma"/>
              </a:rPr>
              <a:t>c</a:t>
            </a:r>
            <a:r>
              <a:rPr sz="1650" u="none" spc="495" dirty="0">
                <a:solidFill>
                  <a:srgbClr val="ED9900"/>
                </a:solidFill>
                <a:latin typeface="Tahoma"/>
                <a:cs typeface="Tahoma"/>
              </a:rPr>
              <a:t> uid </a:t>
            </a:r>
            <a:r>
              <a:rPr sz="1650" u="none" spc="229" dirty="0">
                <a:solidFill>
                  <a:srgbClr val="000000"/>
                </a:solidFill>
                <a:latin typeface="Tahoma"/>
                <a:cs typeface="Tahoma"/>
              </a:rPr>
              <a:t>racine </a:t>
            </a:r>
            <a:r>
              <a:rPr sz="1650" u="none" spc="204" dirty="0">
                <a:solidFill>
                  <a:srgbClr val="000000"/>
                </a:solidFill>
                <a:latin typeface="Tahoma"/>
                <a:cs typeface="Tahoma"/>
              </a:rPr>
              <a:t>=0(racine)</a:t>
            </a:r>
            <a:r>
              <a:rPr sz="1650" u="none" spc="-5" dirty="0">
                <a:solidFill>
                  <a:srgbClr val="000000"/>
                </a:solidFill>
                <a:latin typeface="Tahoma"/>
                <a:cs typeface="Tahoma"/>
              </a:rPr>
              <a:t>  </a:t>
            </a:r>
            <a:r>
              <a:rPr sz="1650" u="none" spc="110" dirty="0">
                <a:solidFill>
                  <a:srgbClr val="000000"/>
                </a:solidFill>
                <a:latin typeface="Tahoma"/>
                <a:cs typeface="Tahoma"/>
              </a:rPr>
              <a:t>gid=3000</a:t>
            </a:r>
            <a:r>
              <a:rPr sz="1650" u="none" dirty="0">
                <a:solidFill>
                  <a:srgbClr val="000000"/>
                </a:solidFill>
                <a:latin typeface="Tahoma"/>
                <a:cs typeface="Tahoma"/>
              </a:rPr>
              <a:t>  </a:t>
            </a:r>
            <a:r>
              <a:rPr sz="1650" u="none" spc="85" dirty="0">
                <a:solidFill>
                  <a:srgbClr val="000000"/>
                </a:solidFill>
                <a:latin typeface="Tahoma"/>
                <a:cs typeface="Tahoma"/>
              </a:rPr>
              <a:t>groupes=2000</a:t>
            </a:r>
            <a:endParaRPr sz="165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09624" y="3067049"/>
            <a:ext cx="12211050" cy="9525"/>
          </a:xfrm>
          <a:custGeom>
            <a:avLst/>
            <a:gdLst/>
            <a:ahLst/>
            <a:cxnLst/>
            <a:rect l="l" t="t" r="r" b="b"/>
            <a:pathLst>
              <a:path w="12211050" h="9525">
                <a:moveTo>
                  <a:pt x="12211049" y="9524"/>
                </a:moveTo>
                <a:lnTo>
                  <a:pt x="0" y="9524"/>
                </a:lnTo>
                <a:lnTo>
                  <a:pt x="0" y="0"/>
                </a:lnTo>
                <a:lnTo>
                  <a:pt x="12211049" y="0"/>
                </a:lnTo>
                <a:lnTo>
                  <a:pt x="12211049" y="952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809624" y="3067049"/>
            <a:ext cx="12211050" cy="3067050"/>
            <a:chOff x="809624" y="3067049"/>
            <a:chExt cx="12211050" cy="3067050"/>
          </a:xfrm>
        </p:grpSpPr>
        <p:sp>
          <p:nvSpPr>
            <p:cNvPr id="4" name="object 4"/>
            <p:cNvSpPr/>
            <p:nvPr/>
          </p:nvSpPr>
          <p:spPr>
            <a:xfrm>
              <a:off x="809612" y="3067049"/>
              <a:ext cx="12211050" cy="3067050"/>
            </a:xfrm>
            <a:custGeom>
              <a:avLst/>
              <a:gdLst/>
              <a:ahLst/>
              <a:cxnLst/>
              <a:rect l="l" t="t" r="r" b="b"/>
              <a:pathLst>
                <a:path w="12211050" h="3067050">
                  <a:moveTo>
                    <a:pt x="12211050" y="0"/>
                  </a:moveTo>
                  <a:lnTo>
                    <a:pt x="12201525" y="0"/>
                  </a:lnTo>
                  <a:lnTo>
                    <a:pt x="12201525" y="3057525"/>
                  </a:lnTo>
                  <a:lnTo>
                    <a:pt x="0" y="3057525"/>
                  </a:lnTo>
                  <a:lnTo>
                    <a:pt x="0" y="3067050"/>
                  </a:lnTo>
                  <a:lnTo>
                    <a:pt x="12201525" y="3067050"/>
                  </a:lnTo>
                  <a:lnTo>
                    <a:pt x="12211050" y="3067050"/>
                  </a:lnTo>
                  <a:lnTo>
                    <a:pt x="12211050" y="3057525"/>
                  </a:lnTo>
                  <a:lnTo>
                    <a:pt x="12211050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09624" y="3067049"/>
              <a:ext cx="9525" cy="3067050"/>
            </a:xfrm>
            <a:custGeom>
              <a:avLst/>
              <a:gdLst/>
              <a:ahLst/>
              <a:cxnLst/>
              <a:rect l="l" t="t" r="r" b="b"/>
              <a:pathLst>
                <a:path w="9525" h="3067050">
                  <a:moveTo>
                    <a:pt x="0" y="3067049"/>
                  </a:moveTo>
                  <a:lnTo>
                    <a:pt x="0" y="0"/>
                  </a:lnTo>
                  <a:lnTo>
                    <a:pt x="9524" y="9524"/>
                  </a:lnTo>
                  <a:lnTo>
                    <a:pt x="9524" y="3057524"/>
                  </a:lnTo>
                  <a:lnTo>
                    <a:pt x="0" y="3067049"/>
                  </a:lnTo>
                  <a:close/>
                </a:path>
              </a:pathLst>
            </a:custGeom>
            <a:solidFill>
              <a:srgbClr val="ED21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81465" y="3194418"/>
              <a:ext cx="103240" cy="19870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14642" y="4394354"/>
              <a:ext cx="135675" cy="15859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14642" y="4870604"/>
              <a:ext cx="135675" cy="158594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796924" y="571563"/>
            <a:ext cx="3724275" cy="558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25" dirty="0"/>
              <a:t>KUBECTL</a:t>
            </a:r>
            <a:r>
              <a:rPr spc="-90" dirty="0"/>
              <a:t> </a:t>
            </a:r>
            <a:r>
              <a:rPr spc="-45" dirty="0"/>
              <a:t>DÉBOGUER</a:t>
            </a:r>
          </a:p>
        </p:txBody>
      </p:sp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33449" y="1647824"/>
            <a:ext cx="95250" cy="95249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33449" y="2133599"/>
            <a:ext cx="95250" cy="95249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33449" y="2609849"/>
            <a:ext cx="95250" cy="95249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949325" y="4806950"/>
            <a:ext cx="1287780" cy="514984"/>
          </a:xfrm>
          <a:prstGeom prst="rect">
            <a:avLst/>
          </a:prstGeom>
        </p:spPr>
        <p:txBody>
          <a:bodyPr vert="horz" wrap="square" lIns="0" tIns="31115" rIns="0" bIns="0" rtlCol="0">
            <a:spAutoFit/>
          </a:bodyPr>
          <a:lstStyle/>
          <a:p>
            <a:pPr marL="12700" marR="5080">
              <a:lnSpc>
                <a:spcPts val="1880"/>
              </a:lnSpc>
              <a:spcBef>
                <a:spcPts val="245"/>
              </a:spcBef>
              <a:tabLst>
                <a:tab pos="516890" algn="l"/>
              </a:tabLst>
            </a:pPr>
            <a:r>
              <a:rPr sz="1650" spc="310" dirty="0">
                <a:solidFill>
                  <a:srgbClr val="999999"/>
                </a:solidFill>
                <a:latin typeface="Tahoma"/>
                <a:cs typeface="Tahoma"/>
              </a:rPr>
              <a:t>/</a:t>
            </a:r>
            <a:r>
              <a:rPr sz="1650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650" spc="165" dirty="0">
                <a:solidFill>
                  <a:srgbClr val="DD4A67"/>
                </a:solidFill>
                <a:latin typeface="Tahoma"/>
                <a:cs typeface="Tahoma"/>
              </a:rPr>
              <a:t>ps</a:t>
            </a:r>
            <a:r>
              <a:rPr sz="1650" spc="470" dirty="0">
                <a:solidFill>
                  <a:srgbClr val="DD4A67"/>
                </a:solidFill>
                <a:latin typeface="Tahoma"/>
                <a:cs typeface="Tahoma"/>
              </a:rPr>
              <a:t> </a:t>
            </a:r>
            <a:r>
              <a:rPr sz="1650" spc="80" dirty="0">
                <a:latin typeface="Tahoma"/>
                <a:cs typeface="Tahoma"/>
              </a:rPr>
              <a:t>PID </a:t>
            </a:r>
            <a:endParaRPr sz="1650">
              <a:latin typeface="Tahoma"/>
              <a:cs typeface="Tahom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454001" y="5045075"/>
            <a:ext cx="782955" cy="51498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4795">
              <a:lnSpc>
                <a:spcPts val="1930"/>
              </a:lnSpc>
              <a:spcBef>
                <a:spcPts val="100"/>
              </a:spcBef>
            </a:pPr>
            <a:r>
              <a:rPr sz="1650" spc="-20" dirty="0">
                <a:latin typeface="Tahoma"/>
                <a:cs typeface="Tahoma"/>
              </a:rPr>
              <a:t>UTILISATEUR</a:t>
            </a:r>
            <a:endParaRPr sz="1650">
              <a:latin typeface="Tahoma"/>
              <a:cs typeface="Tahoma"/>
            </a:endParaRPr>
          </a:p>
          <a:p>
            <a:pPr marL="12700">
              <a:lnSpc>
                <a:spcPts val="1930"/>
              </a:lnSpc>
            </a:pPr>
            <a:r>
              <a:rPr sz="1650" spc="90" dirty="0">
                <a:latin typeface="Tahoma"/>
                <a:cs typeface="Tahoma"/>
              </a:rPr>
              <a:t>1</a:t>
            </a:r>
            <a:r>
              <a:rPr sz="1650" spc="459" dirty="0">
                <a:latin typeface="Tahoma"/>
                <a:cs typeface="Tahoma"/>
              </a:rPr>
              <a:t> </a:t>
            </a:r>
            <a:r>
              <a:rPr sz="1650" spc="229" dirty="0">
                <a:latin typeface="Tahoma"/>
                <a:cs typeface="Tahoma"/>
              </a:rPr>
              <a:t>racine</a:t>
            </a:r>
            <a:endParaRPr sz="1650">
              <a:latin typeface="Tahoma"/>
              <a:cs typeface="Tahom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327943" y="5521325"/>
            <a:ext cx="908685" cy="51498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r">
              <a:lnSpc>
                <a:spcPts val="1930"/>
              </a:lnSpc>
              <a:spcBef>
                <a:spcPts val="100"/>
              </a:spcBef>
            </a:pPr>
            <a:r>
              <a:rPr sz="1650" spc="90" dirty="0">
                <a:latin typeface="Tahoma"/>
                <a:cs typeface="Tahoma"/>
              </a:rPr>
              <a:t>9</a:t>
            </a:r>
            <a:r>
              <a:rPr sz="1650" spc="459" dirty="0">
                <a:latin typeface="Tahoma"/>
                <a:cs typeface="Tahoma"/>
              </a:rPr>
              <a:t> </a:t>
            </a:r>
            <a:r>
              <a:rPr sz="1650" spc="229" dirty="0">
                <a:latin typeface="Tahoma"/>
                <a:cs typeface="Tahoma"/>
              </a:rPr>
              <a:t>racine</a:t>
            </a:r>
            <a:endParaRPr sz="1650">
              <a:latin typeface="Tahoma"/>
              <a:cs typeface="Tahoma"/>
            </a:endParaRPr>
          </a:p>
          <a:p>
            <a:pPr marR="5080" algn="r">
              <a:lnSpc>
                <a:spcPts val="1925"/>
              </a:lnSpc>
            </a:pPr>
            <a:r>
              <a:rPr sz="1650" spc="90" dirty="0">
                <a:latin typeface="Tahoma"/>
                <a:cs typeface="Tahoma"/>
              </a:rPr>
              <a:t>15</a:t>
            </a:r>
            <a:r>
              <a:rPr sz="1650" spc="470" dirty="0">
                <a:latin typeface="Tahoma"/>
                <a:cs typeface="Tahoma"/>
              </a:rPr>
              <a:t> </a:t>
            </a:r>
            <a:r>
              <a:rPr sz="1650" spc="229" dirty="0">
                <a:latin typeface="Tahoma"/>
                <a:cs typeface="Tahoma"/>
              </a:rPr>
              <a:t>racine</a:t>
            </a:r>
            <a:endParaRPr sz="1650">
              <a:latin typeface="Tahoma"/>
              <a:cs typeface="Tahom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841721" y="5045075"/>
            <a:ext cx="8478520" cy="9912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930"/>
              </a:lnSpc>
              <a:spcBef>
                <a:spcPts val="100"/>
              </a:spcBef>
              <a:tabLst>
                <a:tab pos="768985" algn="l"/>
              </a:tabLst>
            </a:pPr>
            <a:r>
              <a:rPr sz="1650" spc="-20" dirty="0">
                <a:latin typeface="Tahoma"/>
                <a:cs typeface="Tahoma"/>
              </a:rPr>
              <a:t>TEMPS</a:t>
            </a:r>
            <a:r>
              <a:rPr sz="1650" dirty="0">
                <a:latin typeface="Tahoma"/>
                <a:cs typeface="Tahoma"/>
              </a:rPr>
              <a:t> </a:t>
            </a:r>
            <a:r>
              <a:rPr sz="1650" spc="-10" dirty="0">
                <a:latin typeface="Tahoma"/>
                <a:cs typeface="Tahoma"/>
              </a:rPr>
              <a:t>COMMANDE</a:t>
            </a:r>
            <a:endParaRPr sz="1650">
              <a:latin typeface="Tahoma"/>
              <a:cs typeface="Tahoma"/>
            </a:endParaRPr>
          </a:p>
          <a:p>
            <a:pPr marL="138430" marR="5080">
              <a:lnSpc>
                <a:spcPts val="1880"/>
              </a:lnSpc>
              <a:spcBef>
                <a:spcPts val="90"/>
              </a:spcBef>
            </a:pPr>
            <a:r>
              <a:rPr sz="1650" spc="160" dirty="0">
                <a:latin typeface="Tahoma"/>
                <a:cs typeface="Tahoma"/>
              </a:rPr>
              <a:t>0:00</a:t>
            </a:r>
            <a:r>
              <a:rPr sz="1650" spc="450" dirty="0">
                <a:latin typeface="Tahoma"/>
                <a:cs typeface="Tahoma"/>
              </a:rPr>
              <a:t> </a:t>
            </a:r>
            <a:r>
              <a:rPr sz="1650" spc="90" dirty="0">
                <a:latin typeface="Tahoma"/>
                <a:cs typeface="Tahoma"/>
              </a:rPr>
              <a:t>/qui suis-je</a:t>
            </a:r>
            <a:r>
              <a:rPr sz="1650" spc="450" dirty="0">
                <a:latin typeface="Tahoma"/>
                <a:cs typeface="Tahoma"/>
              </a:rPr>
              <a:t> </a:t>
            </a:r>
            <a:r>
              <a:rPr sz="1650" dirty="0">
                <a:latin typeface="Tahoma"/>
                <a:cs typeface="Tahoma"/>
              </a:rPr>
              <a:t>#</a:t>
            </a:r>
            <a:r>
              <a:rPr sz="1650" spc="455" dirty="0">
                <a:latin typeface="Tahoma"/>
                <a:cs typeface="Tahoma"/>
              </a:rPr>
              <a:t> </a:t>
            </a:r>
            <a:r>
              <a:rPr sz="1650" spc="-110" dirty="0">
                <a:latin typeface="Tahoma"/>
                <a:cs typeface="Tahoma"/>
              </a:rPr>
              <a:t>&lt;==</a:t>
            </a:r>
            <a:r>
              <a:rPr sz="1650" spc="450" dirty="0">
                <a:latin typeface="Tahoma"/>
                <a:cs typeface="Tahoma"/>
              </a:rPr>
              <a:t> </a:t>
            </a:r>
            <a:r>
              <a:rPr sz="1650" spc="340" dirty="0">
                <a:latin typeface="Tahoma"/>
                <a:cs typeface="Tahoma"/>
              </a:rPr>
              <a:t>ce</a:t>
            </a:r>
            <a:r>
              <a:rPr sz="1650" spc="455" dirty="0">
                <a:latin typeface="Tahoma"/>
                <a:cs typeface="Tahoma"/>
              </a:rPr>
              <a:t> </a:t>
            </a:r>
            <a:r>
              <a:rPr sz="1650" spc="430" dirty="0">
                <a:latin typeface="Tahoma"/>
                <a:cs typeface="Tahoma"/>
              </a:rPr>
              <a:t>est</a:t>
            </a:r>
            <a:r>
              <a:rPr sz="1650" spc="450" dirty="0">
                <a:latin typeface="Tahoma"/>
                <a:cs typeface="Tahoma"/>
              </a:rPr>
              <a:t> </a:t>
            </a:r>
            <a:r>
              <a:rPr sz="1650" spc="210" dirty="0">
                <a:latin typeface="Tahoma"/>
                <a:cs typeface="Tahoma"/>
              </a:rPr>
              <a:t>le</a:t>
            </a:r>
            <a:r>
              <a:rPr sz="1650" spc="455" dirty="0">
                <a:latin typeface="Tahoma"/>
                <a:cs typeface="Tahoma"/>
              </a:rPr>
              <a:t> </a:t>
            </a:r>
            <a:r>
              <a:rPr sz="1650" spc="190" dirty="0">
                <a:latin typeface="Tahoma"/>
                <a:cs typeface="Tahoma"/>
              </a:rPr>
              <a:t>processus</a:t>
            </a:r>
            <a:r>
              <a:rPr sz="1650" spc="450" dirty="0">
                <a:latin typeface="Tahoma"/>
                <a:cs typeface="Tahoma"/>
              </a:rPr>
              <a:t> </a:t>
            </a:r>
            <a:r>
              <a:rPr sz="1650" spc="275" dirty="0">
                <a:latin typeface="Tahoma"/>
                <a:cs typeface="Tahoma"/>
              </a:rPr>
              <a:t>de</a:t>
            </a:r>
            <a:r>
              <a:rPr sz="1650" spc="455" dirty="0">
                <a:latin typeface="Tahoma"/>
                <a:cs typeface="Tahoma"/>
              </a:rPr>
              <a:t> </a:t>
            </a:r>
            <a:r>
              <a:rPr sz="1650" spc="210" dirty="0">
                <a:latin typeface="Tahoma"/>
                <a:cs typeface="Tahoma"/>
              </a:rPr>
              <a:t>le</a:t>
            </a:r>
            <a:r>
              <a:rPr sz="1650" spc="450" dirty="0">
                <a:latin typeface="Tahoma"/>
                <a:cs typeface="Tahoma"/>
              </a:rPr>
              <a:t> </a:t>
            </a:r>
            <a:r>
              <a:rPr sz="1650" dirty="0">
                <a:latin typeface="Tahoma"/>
                <a:cs typeface="Tahoma"/>
              </a:rPr>
              <a:t>qui suis-je</a:t>
            </a:r>
            <a:r>
              <a:rPr sz="1650" spc="455" dirty="0">
                <a:latin typeface="Tahoma"/>
                <a:cs typeface="Tahoma"/>
              </a:rPr>
              <a:t> </a:t>
            </a:r>
            <a:r>
              <a:rPr sz="1650" spc="260" dirty="0">
                <a:latin typeface="Tahoma"/>
                <a:cs typeface="Tahoma"/>
              </a:rPr>
              <a:t>conteneur !! </a:t>
            </a:r>
            <a:r>
              <a:rPr sz="1650" spc="160" dirty="0">
                <a:latin typeface="Tahoma"/>
                <a:cs typeface="Tahoma"/>
              </a:rPr>
              <a:t>0:00</a:t>
            </a:r>
            <a:r>
              <a:rPr sz="1650" spc="484" dirty="0">
                <a:latin typeface="Tahoma"/>
                <a:cs typeface="Tahoma"/>
              </a:rPr>
              <a:t> </a:t>
            </a:r>
            <a:r>
              <a:rPr sz="1650" spc="130" dirty="0">
                <a:latin typeface="Tahoma"/>
                <a:cs typeface="Tahoma"/>
              </a:rPr>
              <a:t>sh</a:t>
            </a:r>
            <a:endParaRPr sz="1650">
              <a:latin typeface="Tahoma"/>
              <a:cs typeface="Tahoma"/>
            </a:endParaRPr>
          </a:p>
          <a:p>
            <a:pPr marL="138430">
              <a:lnSpc>
                <a:spcPts val="1825"/>
              </a:lnSpc>
            </a:pPr>
            <a:r>
              <a:rPr sz="1650" spc="160" dirty="0">
                <a:latin typeface="Tahoma"/>
                <a:cs typeface="Tahoma"/>
              </a:rPr>
              <a:t>0:00</a:t>
            </a:r>
            <a:r>
              <a:rPr sz="1650" spc="475" dirty="0">
                <a:latin typeface="Tahoma"/>
                <a:cs typeface="Tahoma"/>
              </a:rPr>
              <a:t> </a:t>
            </a:r>
            <a:r>
              <a:rPr sz="1650" spc="165" dirty="0">
                <a:latin typeface="Tahoma"/>
                <a:cs typeface="Tahoma"/>
              </a:rPr>
              <a:t>ps</a:t>
            </a:r>
            <a:r>
              <a:rPr sz="1650" spc="480" dirty="0">
                <a:latin typeface="Tahoma"/>
                <a:cs typeface="Tahoma"/>
              </a:rPr>
              <a:t> </a:t>
            </a:r>
            <a:r>
              <a:rPr sz="1650" spc="95" dirty="0">
                <a:latin typeface="Tahoma"/>
                <a:cs typeface="Tahoma"/>
              </a:rPr>
              <a:t>aux</a:t>
            </a:r>
            <a:endParaRPr sz="1650">
              <a:latin typeface="Tahoma"/>
              <a:cs typeface="Tahom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949325" y="1333948"/>
            <a:ext cx="11884660" cy="3880549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240665" marR="1560830">
              <a:lnSpc>
                <a:spcPct val="150200"/>
              </a:lnSpc>
              <a:spcBef>
                <a:spcPts val="150"/>
              </a:spcBef>
            </a:pP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À</a:t>
            </a:r>
            <a:r>
              <a:rPr sz="2100" spc="-2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90" dirty="0">
                <a:solidFill>
                  <a:srgbClr val="333333"/>
                </a:solidFill>
                <a:latin typeface="Trebuchet MS"/>
                <a:cs typeface="Trebuchet MS"/>
              </a:rPr>
              <a:t>déboguer</a:t>
            </a:r>
            <a:r>
              <a:rPr sz="2100" spc="-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80" dirty="0">
                <a:solidFill>
                  <a:srgbClr val="333333"/>
                </a:solidFill>
                <a:latin typeface="Trebuchet MS"/>
                <a:cs typeface="Trebuchet MS"/>
              </a:rPr>
              <a:t>en cours d'exécution</a:t>
            </a:r>
            <a:r>
              <a:rPr sz="2100" spc="-2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ED2137"/>
                </a:solidFill>
                <a:latin typeface="Trebuchet MS"/>
                <a:cs typeface="Trebuchet MS"/>
              </a:rPr>
              <a:t>Gousse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,</a:t>
            </a:r>
            <a:r>
              <a:rPr sz="2100" spc="-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95" dirty="0">
                <a:solidFill>
                  <a:srgbClr val="333333"/>
                </a:solidFill>
                <a:latin typeface="Trebuchet MS"/>
                <a:cs typeface="Trebuchet MS"/>
              </a:rPr>
              <a:t>il</a:t>
            </a:r>
            <a:r>
              <a:rPr sz="2100" spc="-2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est</a:t>
            </a:r>
            <a:r>
              <a:rPr sz="2100" spc="-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5" dirty="0">
                <a:solidFill>
                  <a:srgbClr val="333333"/>
                </a:solidFill>
                <a:latin typeface="Trebuchet MS"/>
                <a:cs typeface="Trebuchet MS"/>
              </a:rPr>
              <a:t>possible</a:t>
            </a:r>
            <a:r>
              <a:rPr sz="2100" spc="-2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à</a:t>
            </a:r>
            <a:r>
              <a:rPr sz="2100" spc="-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0" dirty="0">
                <a:solidFill>
                  <a:srgbClr val="333333"/>
                </a:solidFill>
                <a:latin typeface="Trebuchet MS"/>
                <a:cs typeface="Trebuchet MS"/>
              </a:rPr>
              <a:t>lancement</a:t>
            </a:r>
            <a:r>
              <a:rPr sz="2100" spc="-2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00" dirty="0">
                <a:solidFill>
                  <a:srgbClr val="333333"/>
                </a:solidFill>
                <a:latin typeface="Trebuchet MS"/>
                <a:cs typeface="Trebuchet MS"/>
              </a:rPr>
              <a:t>un</a:t>
            </a:r>
            <a:r>
              <a:rPr sz="2100" spc="-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50" i="1" dirty="0" err="1">
                <a:solidFill>
                  <a:srgbClr val="ED2137"/>
                </a:solidFill>
                <a:latin typeface="Trebuchet MS"/>
                <a:cs typeface="Trebuchet MS"/>
              </a:rPr>
              <a:t>éphémère</a:t>
            </a:r>
            <a:r>
              <a:rPr sz="2150" i="1" spc="-35" dirty="0">
                <a:solidFill>
                  <a:srgbClr val="ED2137"/>
                </a:solidFill>
                <a:latin typeface="Trebuchet MS"/>
                <a:cs typeface="Trebuchet MS"/>
              </a:rPr>
              <a:t> </a:t>
            </a:r>
            <a:r>
              <a:rPr lang="fr-FR" sz="2100" dirty="0">
                <a:solidFill>
                  <a:srgbClr val="333333"/>
                </a:solidFill>
                <a:latin typeface="Trebuchet MS"/>
                <a:cs typeface="Trebuchet MS"/>
              </a:rPr>
              <a:t>Container</a:t>
            </a:r>
            <a:r>
              <a:rPr sz="2100" spc="-2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dans</a:t>
            </a:r>
            <a:r>
              <a:rPr sz="2100" spc="-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ce</a:t>
            </a:r>
            <a:r>
              <a:rPr sz="2100" spc="-2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5" dirty="0">
                <a:solidFill>
                  <a:srgbClr val="ED2137"/>
                </a:solidFill>
                <a:latin typeface="Trebuchet MS"/>
                <a:cs typeface="Trebuchet MS"/>
              </a:rPr>
              <a:t>Pod </a:t>
            </a:r>
            <a:r>
              <a:rPr sz="2100" spc="50" dirty="0">
                <a:solidFill>
                  <a:srgbClr val="333333"/>
                </a:solidFill>
                <a:latin typeface="Trebuchet MS"/>
                <a:cs typeface="Trebuchet MS"/>
              </a:rPr>
              <a:t>introduit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dans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bêta</a:t>
            </a:r>
            <a:r>
              <a:rPr sz="2100" spc="-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dans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u="heavy" spc="-40" dirty="0">
                <a:solidFill>
                  <a:srgbClr val="ED2137"/>
                </a:solidFill>
                <a:uFill>
                  <a:solidFill>
                    <a:srgbClr val="ED2137"/>
                  </a:solidFill>
                </a:uFill>
                <a:latin typeface="Trebuchet MS"/>
                <a:cs typeface="Trebuchet MS"/>
                <a:hlinkClick r:id="rId5"/>
              </a:rPr>
              <a:t>1.23 </a:t>
            </a:r>
            <a:r>
              <a:rPr sz="2100" spc="-40" dirty="0">
                <a:solidFill>
                  <a:srgbClr val="333333"/>
                </a:solidFill>
                <a:latin typeface="Trebuchet MS"/>
                <a:cs typeface="Trebuchet MS"/>
              </a:rPr>
              <a:t>,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écurie</a:t>
            </a:r>
            <a:r>
              <a:rPr sz="2100" spc="-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depuis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20" dirty="0">
                <a:solidFill>
                  <a:srgbClr val="333333"/>
                </a:solidFill>
                <a:latin typeface="Trebuchet MS"/>
                <a:cs typeface="Trebuchet MS"/>
              </a:rPr>
              <a:t>1,25</a:t>
            </a:r>
            <a:endParaRPr sz="2100" dirty="0">
              <a:latin typeface="Trebuchet MS"/>
              <a:cs typeface="Trebuchet MS"/>
            </a:endParaRPr>
          </a:p>
          <a:p>
            <a:pPr marL="240665">
              <a:lnSpc>
                <a:spcPct val="100000"/>
              </a:lnSpc>
              <a:spcBef>
                <a:spcPts val="1230"/>
              </a:spcBef>
            </a:pPr>
            <a:r>
              <a:rPr sz="2100" spc="55" dirty="0">
                <a:solidFill>
                  <a:srgbClr val="333333"/>
                </a:solidFill>
                <a:latin typeface="Trebuchet MS"/>
                <a:cs typeface="Trebuchet MS"/>
              </a:rPr>
              <a:t>Exemple</a:t>
            </a:r>
            <a:r>
              <a:rPr sz="2100" spc="-4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à</a:t>
            </a: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créer</a:t>
            </a: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5" dirty="0">
                <a:solidFill>
                  <a:srgbClr val="333333"/>
                </a:solidFill>
                <a:latin typeface="Trebuchet MS"/>
                <a:cs typeface="Trebuchet MS"/>
              </a:rPr>
              <a:t>un</a:t>
            </a:r>
            <a:r>
              <a:rPr sz="2100" spc="-4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90" dirty="0" err="1">
                <a:solidFill>
                  <a:srgbClr val="333333"/>
                </a:solidFill>
                <a:latin typeface="Trebuchet MS"/>
                <a:cs typeface="Trebuchet MS"/>
              </a:rPr>
              <a:t>déboguer</a:t>
            </a: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lang="fr-FR" sz="2100" dirty="0">
                <a:solidFill>
                  <a:srgbClr val="333333"/>
                </a:solidFill>
                <a:latin typeface="Trebuchet MS"/>
                <a:cs typeface="Trebuchet MS"/>
              </a:rPr>
              <a:t>Container</a:t>
            </a: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dans</a:t>
            </a: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-4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95" dirty="0">
                <a:solidFill>
                  <a:srgbClr val="ED2137"/>
                </a:solidFill>
                <a:latin typeface="Tahoma"/>
                <a:cs typeface="Tahoma"/>
              </a:rPr>
              <a:t>mon </a:t>
            </a:r>
            <a:r>
              <a:rPr sz="2100" spc="90" dirty="0">
                <a:solidFill>
                  <a:srgbClr val="ED2137"/>
                </a:solidFill>
                <a:latin typeface="Tahoma"/>
                <a:cs typeface="Tahoma"/>
              </a:rPr>
              <a:t>application</a:t>
            </a:r>
            <a:r>
              <a:rPr sz="2100" spc="-55" dirty="0">
                <a:solidFill>
                  <a:srgbClr val="ED2137"/>
                </a:solidFill>
                <a:latin typeface="Tahoma"/>
                <a:cs typeface="Tahoma"/>
              </a:rPr>
              <a:t> </a:t>
            </a:r>
            <a:r>
              <a:rPr lang="fr-FR" sz="2100" spc="100" dirty="0">
                <a:solidFill>
                  <a:srgbClr val="ED2137"/>
                </a:solidFill>
                <a:latin typeface="Trebuchet MS"/>
                <a:cs typeface="Trebuchet MS"/>
              </a:rPr>
              <a:t>POD</a:t>
            </a:r>
            <a:r>
              <a:rPr sz="2100" spc="-35" dirty="0">
                <a:solidFill>
                  <a:srgbClr val="ED2137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avec</a:t>
            </a: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-4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215" dirty="0">
                <a:solidFill>
                  <a:srgbClr val="ED2137"/>
                </a:solidFill>
                <a:latin typeface="Tahoma"/>
                <a:cs typeface="Tahoma"/>
              </a:rPr>
              <a:t>busybox:1.36</a:t>
            </a:r>
            <a:r>
              <a:rPr sz="2100" spc="-60" dirty="0">
                <a:solidFill>
                  <a:srgbClr val="ED2137"/>
                </a:solidFill>
                <a:latin typeface="Tahoma"/>
                <a:cs typeface="Tahoma"/>
              </a:rPr>
              <a:t> </a:t>
            </a:r>
            <a:r>
              <a:rPr sz="2100" spc="45" dirty="0">
                <a:solidFill>
                  <a:srgbClr val="333333"/>
                </a:solidFill>
                <a:latin typeface="Trebuchet MS"/>
                <a:cs typeface="Trebuchet MS"/>
              </a:rPr>
              <a:t>image</a:t>
            </a:r>
            <a:endParaRPr sz="2100" dirty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290"/>
              </a:spcBef>
            </a:pPr>
            <a:endParaRPr sz="2100" dirty="0">
              <a:latin typeface="Trebuchet MS"/>
              <a:cs typeface="Trebuchet MS"/>
            </a:endParaRPr>
          </a:p>
          <a:p>
            <a:pPr marL="264795">
              <a:lnSpc>
                <a:spcPts val="1925"/>
              </a:lnSpc>
            </a:pPr>
            <a:r>
              <a:rPr sz="1650" spc="245" dirty="0">
                <a:latin typeface="Tahoma"/>
                <a:cs typeface="Tahoma"/>
              </a:rPr>
              <a:t>kubectl</a:t>
            </a:r>
            <a:r>
              <a:rPr sz="1650" spc="480" dirty="0">
                <a:latin typeface="Tahoma"/>
                <a:cs typeface="Tahoma"/>
              </a:rPr>
              <a:t> </a:t>
            </a:r>
            <a:r>
              <a:rPr sz="1650" spc="80" dirty="0">
                <a:latin typeface="Tahoma"/>
                <a:cs typeface="Tahoma"/>
              </a:rPr>
              <a:t>déboguer</a:t>
            </a:r>
            <a:r>
              <a:rPr sz="1650" spc="480" dirty="0">
                <a:latin typeface="Tahoma"/>
                <a:cs typeface="Tahoma"/>
              </a:rPr>
              <a:t> </a:t>
            </a:r>
            <a:r>
              <a:rPr sz="1650" spc="570" dirty="0">
                <a:solidFill>
                  <a:srgbClr val="ED9900"/>
                </a:solidFill>
                <a:latin typeface="Tahoma"/>
                <a:cs typeface="Tahoma"/>
              </a:rPr>
              <a:t>- </a:t>
            </a:r>
            <a:r>
              <a:rPr sz="1650" spc="434" dirty="0">
                <a:solidFill>
                  <a:srgbClr val="ED9900"/>
                </a:solidFill>
                <a:latin typeface="Tahoma"/>
                <a:cs typeface="Tahoma"/>
              </a:rPr>
              <a:t>il</a:t>
            </a:r>
            <a:r>
              <a:rPr sz="1650" spc="484" dirty="0">
                <a:solidFill>
                  <a:srgbClr val="ED9900"/>
                </a:solidFill>
                <a:latin typeface="Tahoma"/>
                <a:cs typeface="Tahoma"/>
              </a:rPr>
              <a:t> </a:t>
            </a:r>
            <a:r>
              <a:rPr sz="1650" spc="75" dirty="0">
                <a:latin typeface="Tahoma"/>
                <a:cs typeface="Tahoma"/>
              </a:rPr>
              <a:t>mon </a:t>
            </a:r>
            <a:r>
              <a:rPr sz="1650" spc="70" dirty="0">
                <a:latin typeface="Tahoma"/>
                <a:cs typeface="Tahoma"/>
              </a:rPr>
              <a:t>application</a:t>
            </a:r>
            <a:r>
              <a:rPr sz="1650" spc="480" dirty="0">
                <a:latin typeface="Tahoma"/>
                <a:cs typeface="Tahoma"/>
              </a:rPr>
              <a:t> </a:t>
            </a:r>
            <a:r>
              <a:rPr sz="1650" spc="140" dirty="0">
                <a:solidFill>
                  <a:srgbClr val="ED9900"/>
                </a:solidFill>
                <a:latin typeface="Tahoma"/>
                <a:cs typeface="Tahoma"/>
              </a:rPr>
              <a:t>-- </a:t>
            </a:r>
            <a:r>
              <a:rPr sz="1650" spc="160" dirty="0">
                <a:solidFill>
                  <a:srgbClr val="ED9900"/>
                </a:solidFill>
                <a:latin typeface="Tahoma"/>
                <a:cs typeface="Tahoma"/>
              </a:rPr>
              <a:t>image </a:t>
            </a:r>
            <a:r>
              <a:rPr sz="1650" spc="160" dirty="0">
                <a:solidFill>
                  <a:srgbClr val="996E3A"/>
                </a:solidFill>
                <a:latin typeface="Tahoma"/>
                <a:cs typeface="Tahoma"/>
              </a:rPr>
              <a:t>= </a:t>
            </a:r>
            <a:r>
              <a:rPr sz="1650" spc="160" dirty="0">
                <a:latin typeface="Tahoma"/>
                <a:cs typeface="Tahoma"/>
              </a:rPr>
              <a:t>busybox:1.28</a:t>
            </a:r>
            <a:r>
              <a:rPr sz="1650" spc="484" dirty="0">
                <a:latin typeface="Tahoma"/>
                <a:cs typeface="Tahoma"/>
              </a:rPr>
              <a:t> </a:t>
            </a:r>
            <a:r>
              <a:rPr sz="1650" spc="254" dirty="0">
                <a:solidFill>
                  <a:srgbClr val="ED9900"/>
                </a:solidFill>
                <a:latin typeface="Tahoma"/>
                <a:cs typeface="Tahoma"/>
              </a:rPr>
              <a:t>-- </a:t>
            </a:r>
            <a:r>
              <a:rPr sz="1650" spc="135" dirty="0">
                <a:solidFill>
                  <a:srgbClr val="ED9900"/>
                </a:solidFill>
                <a:latin typeface="Tahoma"/>
                <a:cs typeface="Tahoma"/>
              </a:rPr>
              <a:t>cible </a:t>
            </a:r>
            <a:r>
              <a:rPr sz="1650" spc="135" dirty="0">
                <a:solidFill>
                  <a:srgbClr val="996E3A"/>
                </a:solidFill>
                <a:latin typeface="Tahoma"/>
                <a:cs typeface="Tahoma"/>
              </a:rPr>
              <a:t>= </a:t>
            </a:r>
            <a:r>
              <a:rPr sz="1650" spc="135" dirty="0">
                <a:latin typeface="Tahoma"/>
                <a:cs typeface="Tahoma"/>
              </a:rPr>
              <a:t>qui</a:t>
            </a:r>
            <a:endParaRPr sz="1650" dirty="0">
              <a:latin typeface="Tahoma"/>
              <a:cs typeface="Tahoma"/>
            </a:endParaRPr>
          </a:p>
          <a:p>
            <a:pPr marL="12700" marR="5080">
              <a:lnSpc>
                <a:spcPts val="1880"/>
              </a:lnSpc>
              <a:spcBef>
                <a:spcPts val="95"/>
              </a:spcBef>
            </a:pPr>
            <a:r>
              <a:rPr sz="1650" spc="215" dirty="0" err="1">
                <a:latin typeface="Tahoma"/>
                <a:cs typeface="Tahoma"/>
              </a:rPr>
              <a:t>Ciblage</a:t>
            </a:r>
            <a:r>
              <a:rPr sz="1650" spc="470" dirty="0">
                <a:latin typeface="Tahoma"/>
                <a:cs typeface="Tahoma"/>
              </a:rPr>
              <a:t> </a:t>
            </a:r>
            <a:r>
              <a:rPr lang="fr-FR" sz="1650" spc="240" dirty="0">
                <a:latin typeface="Tahoma"/>
                <a:cs typeface="Tahoma"/>
              </a:rPr>
              <a:t>Container</a:t>
            </a:r>
            <a:r>
              <a:rPr sz="1650" spc="470" dirty="0">
                <a:latin typeface="Tahoma"/>
                <a:cs typeface="Tahoma"/>
              </a:rPr>
              <a:t> </a:t>
            </a:r>
            <a:r>
              <a:rPr sz="1650" spc="155" dirty="0">
                <a:latin typeface="Tahoma"/>
                <a:cs typeface="Tahoma"/>
              </a:rPr>
              <a:t>"qui suis-je".</a:t>
            </a:r>
            <a:r>
              <a:rPr sz="1650" spc="470" dirty="0">
                <a:latin typeface="Tahoma"/>
                <a:cs typeface="Tahoma"/>
              </a:rPr>
              <a:t> </a:t>
            </a:r>
            <a:r>
              <a:rPr sz="1650" spc="420" dirty="0">
                <a:latin typeface="Tahoma"/>
                <a:cs typeface="Tahoma"/>
              </a:rPr>
              <a:t>Si</a:t>
            </a:r>
            <a:r>
              <a:rPr sz="1650" spc="470" dirty="0">
                <a:latin typeface="Tahoma"/>
                <a:cs typeface="Tahoma"/>
              </a:rPr>
              <a:t> </a:t>
            </a:r>
            <a:r>
              <a:rPr sz="1650" spc="105" dirty="0">
                <a:latin typeface="Tahoma"/>
                <a:cs typeface="Tahoma"/>
              </a:rPr>
              <a:t>toi</a:t>
            </a:r>
            <a:r>
              <a:rPr sz="1650" spc="470" dirty="0">
                <a:latin typeface="Tahoma"/>
                <a:cs typeface="Tahoma"/>
              </a:rPr>
              <a:t> </a:t>
            </a:r>
            <a:r>
              <a:rPr sz="1650" spc="260" dirty="0">
                <a:latin typeface="Tahoma"/>
                <a:cs typeface="Tahoma"/>
              </a:rPr>
              <a:t>ne le faites pas</a:t>
            </a:r>
            <a:r>
              <a:rPr sz="1650" spc="470" dirty="0">
                <a:latin typeface="Tahoma"/>
                <a:cs typeface="Tahoma"/>
              </a:rPr>
              <a:t> </a:t>
            </a:r>
            <a:r>
              <a:rPr sz="1650" spc="170" dirty="0">
                <a:latin typeface="Tahoma"/>
                <a:cs typeface="Tahoma"/>
              </a:rPr>
              <a:t>voir</a:t>
            </a:r>
            <a:r>
              <a:rPr sz="1650" spc="470" dirty="0">
                <a:latin typeface="Tahoma"/>
                <a:cs typeface="Tahoma"/>
              </a:rPr>
              <a:t> </a:t>
            </a:r>
            <a:r>
              <a:rPr sz="1650" spc="195" dirty="0">
                <a:latin typeface="Tahoma"/>
                <a:cs typeface="Tahoma"/>
              </a:rPr>
              <a:t>processus</a:t>
            </a:r>
            <a:r>
              <a:rPr sz="1650" spc="470" dirty="0">
                <a:latin typeface="Tahoma"/>
                <a:cs typeface="Tahoma"/>
              </a:rPr>
              <a:t> </a:t>
            </a:r>
            <a:r>
              <a:rPr sz="1650" spc="135" dirty="0">
                <a:latin typeface="Tahoma"/>
                <a:cs typeface="Tahoma"/>
              </a:rPr>
              <a:t>depuis</a:t>
            </a:r>
            <a:r>
              <a:rPr sz="1650" spc="470" dirty="0">
                <a:latin typeface="Tahoma"/>
                <a:cs typeface="Tahoma"/>
              </a:rPr>
              <a:t> </a:t>
            </a:r>
            <a:r>
              <a:rPr sz="1650" spc="340" dirty="0" err="1">
                <a:latin typeface="Tahoma"/>
                <a:cs typeface="Tahoma"/>
              </a:rPr>
              <a:t>ce</a:t>
            </a:r>
            <a:r>
              <a:rPr sz="1650" spc="470" dirty="0">
                <a:latin typeface="Tahoma"/>
                <a:cs typeface="Tahoma"/>
              </a:rPr>
              <a:t> </a:t>
            </a:r>
            <a:r>
              <a:rPr lang="fr-FR" sz="1650" spc="240" dirty="0">
                <a:latin typeface="Tahoma"/>
                <a:cs typeface="Tahoma"/>
              </a:rPr>
              <a:t>Container</a:t>
            </a:r>
            <a:r>
              <a:rPr sz="1650" spc="470" dirty="0">
                <a:latin typeface="Tahoma"/>
                <a:cs typeface="Tahoma"/>
              </a:rPr>
              <a:t> </a:t>
            </a:r>
            <a:r>
              <a:rPr sz="1650" spc="525" dirty="0">
                <a:latin typeface="Tahoma"/>
                <a:cs typeface="Tahoma"/>
              </a:rPr>
              <a:t>il</a:t>
            </a:r>
            <a:r>
              <a:rPr sz="1650" spc="470" dirty="0">
                <a:latin typeface="Tahoma"/>
                <a:cs typeface="Tahoma"/>
              </a:rPr>
              <a:t> </a:t>
            </a:r>
            <a:r>
              <a:rPr sz="1650" dirty="0">
                <a:latin typeface="Tahoma"/>
                <a:cs typeface="Tahoma"/>
              </a:rPr>
              <a:t>peut</a:t>
            </a:r>
            <a:r>
              <a:rPr sz="1650" spc="470" dirty="0">
                <a:latin typeface="Tahoma"/>
                <a:cs typeface="Tahoma"/>
              </a:rPr>
              <a:t> </a:t>
            </a:r>
            <a:r>
              <a:rPr sz="1650" spc="95" dirty="0">
                <a:latin typeface="Tahoma"/>
                <a:cs typeface="Tahoma"/>
              </a:rPr>
              <a:t>être</a:t>
            </a:r>
            <a:r>
              <a:rPr sz="1650" spc="470" dirty="0">
                <a:latin typeface="Tahoma"/>
                <a:cs typeface="Tahoma"/>
              </a:rPr>
              <a:t> </a:t>
            </a:r>
            <a:r>
              <a:rPr sz="1650" spc="130" dirty="0">
                <a:latin typeface="Tahoma"/>
                <a:cs typeface="Tahoma"/>
              </a:rPr>
              <a:t>parce que </a:t>
            </a:r>
            <a:r>
              <a:rPr sz="1650" spc="210" dirty="0">
                <a:latin typeface="Tahoma"/>
                <a:cs typeface="Tahoma"/>
              </a:rPr>
              <a:t>le</a:t>
            </a:r>
            <a:r>
              <a:rPr sz="1650" spc="484" dirty="0">
                <a:latin typeface="Tahoma"/>
                <a:cs typeface="Tahoma"/>
              </a:rPr>
              <a:t> </a:t>
            </a:r>
            <a:r>
              <a:rPr lang="fr-FR" sz="1650" spc="240" dirty="0">
                <a:latin typeface="Tahoma"/>
                <a:cs typeface="Tahoma"/>
              </a:rPr>
              <a:t>Container</a:t>
            </a:r>
            <a:r>
              <a:rPr sz="1650" spc="484" dirty="0">
                <a:latin typeface="Tahoma"/>
                <a:cs typeface="Tahoma"/>
              </a:rPr>
              <a:t> </a:t>
            </a:r>
            <a:r>
              <a:rPr sz="1650" spc="180" dirty="0">
                <a:latin typeface="Tahoma"/>
                <a:cs typeface="Tahoma"/>
              </a:rPr>
              <a:t>temps d'exécution</a:t>
            </a:r>
            <a:r>
              <a:rPr sz="1650" spc="490" dirty="0">
                <a:latin typeface="Tahoma"/>
                <a:cs typeface="Tahoma"/>
              </a:rPr>
              <a:t> </a:t>
            </a:r>
            <a:r>
              <a:rPr sz="1650" spc="235" dirty="0">
                <a:latin typeface="Tahoma"/>
                <a:cs typeface="Tahoma"/>
              </a:rPr>
              <a:t>n'a pas</a:t>
            </a:r>
            <a:r>
              <a:rPr sz="1650" spc="484" dirty="0">
                <a:latin typeface="Tahoma"/>
                <a:cs typeface="Tahoma"/>
              </a:rPr>
              <a:t> </a:t>
            </a:r>
            <a:r>
              <a:rPr sz="1650" spc="195" dirty="0">
                <a:latin typeface="Tahoma"/>
                <a:cs typeface="Tahoma"/>
              </a:rPr>
              <a:t>soutien</a:t>
            </a:r>
            <a:r>
              <a:rPr sz="1650" spc="484" dirty="0">
                <a:latin typeface="Tahoma"/>
                <a:cs typeface="Tahoma"/>
              </a:rPr>
              <a:t> </a:t>
            </a:r>
            <a:r>
              <a:rPr sz="1650" spc="340" dirty="0">
                <a:latin typeface="Tahoma"/>
                <a:cs typeface="Tahoma"/>
              </a:rPr>
              <a:t>ce</a:t>
            </a:r>
            <a:r>
              <a:rPr sz="1650" spc="490" dirty="0">
                <a:latin typeface="Tahoma"/>
                <a:cs typeface="Tahoma"/>
              </a:rPr>
              <a:t> </a:t>
            </a:r>
            <a:r>
              <a:rPr sz="1650" spc="265" dirty="0">
                <a:latin typeface="Tahoma"/>
                <a:cs typeface="Tahoma"/>
              </a:rPr>
              <a:t>fonctionnalité.</a:t>
            </a:r>
            <a:endParaRPr sz="1650" dirty="0">
              <a:latin typeface="Tahoma"/>
              <a:cs typeface="Tahoma"/>
            </a:endParaRPr>
          </a:p>
          <a:p>
            <a:pPr marL="12700">
              <a:lnSpc>
                <a:spcPts val="1770"/>
              </a:lnSpc>
            </a:pPr>
            <a:r>
              <a:rPr sz="1650" spc="245" dirty="0">
                <a:latin typeface="Tahoma"/>
                <a:cs typeface="Tahoma"/>
              </a:rPr>
              <a:t>Défaut</a:t>
            </a:r>
            <a:r>
              <a:rPr sz="1650" spc="459" dirty="0">
                <a:latin typeface="Tahoma"/>
                <a:cs typeface="Tahoma"/>
              </a:rPr>
              <a:t> </a:t>
            </a:r>
            <a:r>
              <a:rPr sz="1650" spc="80" dirty="0" err="1">
                <a:latin typeface="Tahoma"/>
                <a:cs typeface="Tahoma"/>
              </a:rPr>
              <a:t>déboguer</a:t>
            </a:r>
            <a:r>
              <a:rPr sz="1650" spc="459" dirty="0">
                <a:latin typeface="Tahoma"/>
                <a:cs typeface="Tahoma"/>
              </a:rPr>
              <a:t> </a:t>
            </a:r>
            <a:r>
              <a:rPr lang="fr-FR" sz="1650" spc="240" dirty="0">
                <a:latin typeface="Tahoma"/>
                <a:cs typeface="Tahoma"/>
              </a:rPr>
              <a:t>Container</a:t>
            </a:r>
            <a:r>
              <a:rPr sz="1650" spc="459" dirty="0">
                <a:latin typeface="Tahoma"/>
                <a:cs typeface="Tahoma"/>
              </a:rPr>
              <a:t> </a:t>
            </a:r>
            <a:r>
              <a:rPr sz="1650" dirty="0">
                <a:latin typeface="Tahoma"/>
                <a:cs typeface="Tahoma"/>
              </a:rPr>
              <a:t>nom</a:t>
            </a:r>
            <a:r>
              <a:rPr sz="1650" spc="465" dirty="0">
                <a:latin typeface="Tahoma"/>
                <a:cs typeface="Tahoma"/>
              </a:rPr>
              <a:t> </a:t>
            </a:r>
            <a:r>
              <a:rPr sz="1650" spc="265" dirty="0">
                <a:latin typeface="Tahoma"/>
                <a:cs typeface="Tahoma"/>
              </a:rPr>
              <a:t>à</a:t>
            </a:r>
            <a:r>
              <a:rPr sz="1650" spc="459" dirty="0">
                <a:latin typeface="Tahoma"/>
                <a:cs typeface="Tahoma"/>
              </a:rPr>
              <a:t> </a:t>
            </a:r>
            <a:r>
              <a:rPr sz="1650" spc="215" dirty="0">
                <a:latin typeface="Tahoma"/>
                <a:cs typeface="Tahoma"/>
              </a:rPr>
              <a:t>débogueur- </a:t>
            </a:r>
            <a:r>
              <a:rPr sz="1650" spc="170" dirty="0">
                <a:latin typeface="Tahoma"/>
                <a:cs typeface="Tahoma"/>
              </a:rPr>
              <a:t>98jzs.</a:t>
            </a:r>
            <a:endParaRPr sz="1650" dirty="0">
              <a:latin typeface="Tahoma"/>
              <a:cs typeface="Tahoma"/>
            </a:endParaRPr>
          </a:p>
          <a:p>
            <a:pPr marL="12700">
              <a:lnSpc>
                <a:spcPts val="1875"/>
              </a:lnSpc>
            </a:pPr>
            <a:r>
              <a:rPr sz="1650" spc="420" dirty="0">
                <a:latin typeface="Tahoma"/>
                <a:cs typeface="Tahoma"/>
              </a:rPr>
              <a:t>Si</a:t>
            </a:r>
            <a:r>
              <a:rPr sz="1650" spc="455" dirty="0">
                <a:latin typeface="Tahoma"/>
                <a:cs typeface="Tahoma"/>
              </a:rPr>
              <a:t> </a:t>
            </a:r>
            <a:r>
              <a:rPr sz="1650" spc="105" dirty="0">
                <a:latin typeface="Tahoma"/>
                <a:cs typeface="Tahoma"/>
              </a:rPr>
              <a:t>toi</a:t>
            </a:r>
            <a:r>
              <a:rPr sz="1650" spc="459" dirty="0">
                <a:latin typeface="Tahoma"/>
                <a:cs typeface="Tahoma"/>
              </a:rPr>
              <a:t> </a:t>
            </a:r>
            <a:r>
              <a:rPr sz="1650" spc="260" dirty="0">
                <a:latin typeface="Tahoma"/>
                <a:cs typeface="Tahoma"/>
              </a:rPr>
              <a:t>ne le faites pas</a:t>
            </a:r>
            <a:r>
              <a:rPr sz="1650" spc="459" dirty="0">
                <a:latin typeface="Tahoma"/>
                <a:cs typeface="Tahoma"/>
              </a:rPr>
              <a:t> </a:t>
            </a:r>
            <a:r>
              <a:rPr sz="1650" spc="170" dirty="0">
                <a:latin typeface="Tahoma"/>
                <a:cs typeface="Tahoma"/>
              </a:rPr>
              <a:t>voir</a:t>
            </a:r>
            <a:r>
              <a:rPr sz="1650" spc="455" dirty="0">
                <a:latin typeface="Tahoma"/>
                <a:cs typeface="Tahoma"/>
              </a:rPr>
              <a:t> </a:t>
            </a:r>
            <a:r>
              <a:rPr sz="1650" spc="125" dirty="0">
                <a:latin typeface="Tahoma"/>
                <a:cs typeface="Tahoma"/>
              </a:rPr>
              <a:t>un</a:t>
            </a:r>
            <a:r>
              <a:rPr sz="1650" spc="459" dirty="0">
                <a:latin typeface="Tahoma"/>
                <a:cs typeface="Tahoma"/>
              </a:rPr>
              <a:t> </a:t>
            </a:r>
            <a:r>
              <a:rPr sz="1650" dirty="0">
                <a:latin typeface="Tahoma"/>
                <a:cs typeface="Tahoma"/>
              </a:rPr>
              <a:t>commande</a:t>
            </a:r>
            <a:r>
              <a:rPr sz="1650" spc="459" dirty="0">
                <a:latin typeface="Tahoma"/>
                <a:cs typeface="Tahoma"/>
              </a:rPr>
              <a:t> </a:t>
            </a:r>
            <a:r>
              <a:rPr sz="1650" spc="160" dirty="0">
                <a:latin typeface="Tahoma"/>
                <a:cs typeface="Tahoma"/>
              </a:rPr>
              <a:t>rapide,</a:t>
            </a:r>
            <a:r>
              <a:rPr sz="1650" spc="455" dirty="0">
                <a:latin typeface="Tahoma"/>
                <a:cs typeface="Tahoma"/>
              </a:rPr>
              <a:t> </a:t>
            </a:r>
            <a:r>
              <a:rPr sz="1650" spc="325" dirty="0">
                <a:latin typeface="Tahoma"/>
                <a:cs typeface="Tahoma"/>
              </a:rPr>
              <a:t>essayer</a:t>
            </a:r>
            <a:r>
              <a:rPr sz="1650" spc="459" dirty="0">
                <a:latin typeface="Tahoma"/>
                <a:cs typeface="Tahoma"/>
              </a:rPr>
              <a:t> </a:t>
            </a:r>
            <a:r>
              <a:rPr sz="1650" spc="229" dirty="0">
                <a:latin typeface="Tahoma"/>
                <a:cs typeface="Tahoma"/>
              </a:rPr>
              <a:t>pressage</a:t>
            </a:r>
            <a:r>
              <a:rPr sz="1650" spc="459" dirty="0">
                <a:latin typeface="Tahoma"/>
                <a:cs typeface="Tahoma"/>
              </a:rPr>
              <a:t> </a:t>
            </a:r>
            <a:r>
              <a:rPr sz="1650" spc="260" dirty="0">
                <a:latin typeface="Tahoma"/>
                <a:cs typeface="Tahoma"/>
              </a:rPr>
              <a:t>entrer.</a:t>
            </a:r>
            <a:endParaRPr sz="1650" dirty="0">
              <a:latin typeface="Tahoma"/>
              <a:cs typeface="Tahoma"/>
            </a:endParaRPr>
          </a:p>
          <a:p>
            <a:pPr marL="12700" marR="10349865">
              <a:lnSpc>
                <a:spcPts val="1880"/>
              </a:lnSpc>
              <a:spcBef>
                <a:spcPts val="95"/>
              </a:spcBef>
              <a:tabLst>
                <a:tab pos="516890" algn="l"/>
              </a:tabLst>
            </a:pPr>
            <a:r>
              <a:rPr sz="1650" spc="310" dirty="0">
                <a:solidFill>
                  <a:srgbClr val="999999"/>
                </a:solidFill>
                <a:latin typeface="Tahoma"/>
                <a:cs typeface="Tahoma"/>
              </a:rPr>
              <a:t>/</a:t>
            </a:r>
            <a:r>
              <a:rPr sz="1650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650" spc="85" dirty="0">
                <a:solidFill>
                  <a:srgbClr val="DD4A67"/>
                </a:solidFill>
                <a:latin typeface="Tahoma"/>
                <a:cs typeface="Tahoma"/>
              </a:rPr>
              <a:t>nom d'hôte </a:t>
            </a:r>
            <a:r>
              <a:rPr sz="1650" spc="75" dirty="0">
                <a:latin typeface="Tahoma"/>
                <a:cs typeface="Tahoma"/>
              </a:rPr>
              <a:t>mon- </a:t>
            </a:r>
            <a:r>
              <a:rPr sz="1650" spc="45" dirty="0">
                <a:latin typeface="Tahoma"/>
                <a:cs typeface="Tahoma"/>
              </a:rPr>
              <a:t>app</a:t>
            </a:r>
            <a:endParaRPr sz="1650" dirty="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INIT</a:t>
            </a:r>
            <a:r>
              <a:rPr spc="75" dirty="0"/>
              <a:t> </a:t>
            </a:r>
            <a:r>
              <a:rPr spc="-65" dirty="0"/>
              <a:t>CONTENEURS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1647824"/>
            <a:ext cx="95250" cy="9524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2133599"/>
            <a:ext cx="95250" cy="9524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2609849"/>
            <a:ext cx="95250" cy="9524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09687" y="3109912"/>
            <a:ext cx="104775" cy="10477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09687" y="3586162"/>
            <a:ext cx="104775" cy="104774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4067174"/>
            <a:ext cx="95250" cy="95249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4857749"/>
            <a:ext cx="95250" cy="95249"/>
          </a:xfrm>
          <a:prstGeom prst="rect">
            <a:avLst/>
          </a:prstGeom>
        </p:spPr>
      </p:pic>
      <p:sp>
        <p:nvSpPr>
          <p:cNvPr id="10" name="object 10"/>
          <p:cNvSpPr/>
          <p:nvPr/>
        </p:nvSpPr>
        <p:spPr>
          <a:xfrm>
            <a:off x="9944099" y="5020626"/>
            <a:ext cx="9525" cy="26670"/>
          </a:xfrm>
          <a:custGeom>
            <a:avLst/>
            <a:gdLst/>
            <a:ahLst/>
            <a:cxnLst/>
            <a:rect l="l" t="t" r="r" b="b"/>
            <a:pathLst>
              <a:path w="9525" h="26670">
                <a:moveTo>
                  <a:pt x="9524" y="26670"/>
                </a:moveTo>
                <a:lnTo>
                  <a:pt x="0" y="26670"/>
                </a:lnTo>
                <a:lnTo>
                  <a:pt x="0" y="0"/>
                </a:lnTo>
                <a:lnTo>
                  <a:pt x="9524" y="0"/>
                </a:lnTo>
                <a:lnTo>
                  <a:pt x="9524" y="26670"/>
                </a:lnTo>
                <a:close/>
              </a:path>
            </a:pathLst>
          </a:custGeom>
          <a:solidFill>
            <a:srgbClr val="ED21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177924" y="1345564"/>
            <a:ext cx="11268075" cy="59800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468880">
              <a:lnSpc>
                <a:spcPct val="151800"/>
              </a:lnSpc>
              <a:spcBef>
                <a:spcPts val="100"/>
              </a:spcBef>
            </a:pPr>
            <a:r>
              <a:rPr sz="2100" spc="85" dirty="0">
                <a:solidFill>
                  <a:srgbClr val="333333"/>
                </a:solidFill>
                <a:latin typeface="Trebuchet MS"/>
                <a:cs typeface="Trebuchet MS"/>
              </a:rPr>
              <a:t>UN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lang="fr-FR" sz="2100" spc="100" dirty="0">
                <a:solidFill>
                  <a:srgbClr val="ED2137"/>
                </a:solidFill>
                <a:latin typeface="Trebuchet MS"/>
                <a:cs typeface="Trebuchet MS"/>
              </a:rPr>
              <a:t>POD</a:t>
            </a:r>
            <a:r>
              <a:rPr sz="2100" spc="-10" dirty="0">
                <a:solidFill>
                  <a:srgbClr val="ED2137"/>
                </a:solidFill>
                <a:latin typeface="Trebuchet MS"/>
                <a:cs typeface="Trebuchet MS"/>
              </a:rPr>
              <a:t> </a:t>
            </a:r>
            <a:r>
              <a:rPr sz="2100" spc="50" dirty="0">
                <a:solidFill>
                  <a:srgbClr val="333333"/>
                </a:solidFill>
                <a:latin typeface="Trebuchet MS"/>
                <a:cs typeface="Trebuchet MS"/>
              </a:rPr>
              <a:t>peut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5" dirty="0">
                <a:solidFill>
                  <a:srgbClr val="333333"/>
                </a:solidFill>
                <a:latin typeface="Trebuchet MS"/>
                <a:cs typeface="Trebuchet MS"/>
              </a:rPr>
              <a:t>être</a:t>
            </a:r>
            <a:r>
              <a:rPr sz="2100" spc="-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90" dirty="0">
                <a:solidFill>
                  <a:srgbClr val="333333"/>
                </a:solidFill>
                <a:latin typeface="Trebuchet MS"/>
                <a:cs typeface="Trebuchet MS"/>
              </a:rPr>
              <a:t>fait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14" dirty="0">
                <a:solidFill>
                  <a:srgbClr val="333333"/>
                </a:solidFill>
                <a:latin typeface="Trebuchet MS"/>
                <a:cs typeface="Trebuchet MS"/>
              </a:rPr>
              <a:t>en haut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de</a:t>
            </a:r>
            <a:r>
              <a:rPr sz="2100" spc="-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plusieurs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conteneurs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pour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5" dirty="0">
                <a:solidFill>
                  <a:srgbClr val="333333"/>
                </a:solidFill>
                <a:latin typeface="Trebuchet MS"/>
                <a:cs typeface="Trebuchet MS"/>
              </a:rPr>
              <a:t>hébergement</a:t>
            </a:r>
            <a:r>
              <a:rPr sz="2100" spc="-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l' 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application</a:t>
            </a: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​</a:t>
            </a:r>
            <a:r>
              <a:rPr sz="2100" spc="-10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0" dirty="0">
                <a:solidFill>
                  <a:srgbClr val="333333"/>
                </a:solidFill>
                <a:latin typeface="Trebuchet MS"/>
                <a:cs typeface="Trebuchet MS"/>
              </a:rPr>
              <a:t>peut</a:t>
            </a:r>
            <a:r>
              <a:rPr sz="2100" spc="-9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0" dirty="0">
                <a:solidFill>
                  <a:srgbClr val="333333"/>
                </a:solidFill>
                <a:latin typeface="Trebuchet MS"/>
                <a:cs typeface="Trebuchet MS"/>
              </a:rPr>
              <a:t>aussi</a:t>
            </a:r>
            <a:r>
              <a:rPr sz="2100" spc="-9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compter sur</a:t>
            </a:r>
            <a:r>
              <a:rPr sz="2100" spc="-9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35" dirty="0">
                <a:solidFill>
                  <a:srgbClr val="333333"/>
                </a:solidFill>
                <a:latin typeface="Trebuchet MS"/>
                <a:cs typeface="Trebuchet MS"/>
              </a:rPr>
              <a:t>sur</a:t>
            </a:r>
            <a:r>
              <a:rPr sz="2100" spc="-9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90" dirty="0">
                <a:solidFill>
                  <a:srgbClr val="333333"/>
                </a:solidFill>
                <a:latin typeface="Trebuchet MS"/>
                <a:cs typeface="Trebuchet MS"/>
              </a:rPr>
              <a:t>un</a:t>
            </a:r>
            <a:r>
              <a:rPr sz="2100" spc="-9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85" dirty="0">
                <a:solidFill>
                  <a:srgbClr val="333333"/>
                </a:solidFill>
                <a:latin typeface="Trebuchet MS"/>
                <a:cs typeface="Trebuchet MS"/>
              </a:rPr>
              <a:t>ou</a:t>
            </a:r>
            <a:r>
              <a:rPr sz="2100" spc="-9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95" dirty="0">
                <a:solidFill>
                  <a:srgbClr val="333333"/>
                </a:solidFill>
                <a:latin typeface="Trebuchet MS"/>
                <a:cs typeface="Trebuchet MS"/>
              </a:rPr>
              <a:t>plus</a:t>
            </a:r>
            <a:r>
              <a:rPr sz="2100" spc="-9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ED2137"/>
                </a:solidFill>
                <a:latin typeface="Trebuchet MS"/>
                <a:cs typeface="Trebuchet MS"/>
              </a:rPr>
              <a:t>Initialisation</a:t>
            </a:r>
            <a:r>
              <a:rPr sz="2100" spc="-95" dirty="0">
                <a:solidFill>
                  <a:srgbClr val="ED2137"/>
                </a:solidFill>
                <a:latin typeface="Trebuchet MS"/>
                <a:cs typeface="Trebuchet MS"/>
              </a:rPr>
              <a:t> </a:t>
            </a:r>
            <a:r>
              <a:rPr sz="2100" spc="50" dirty="0">
                <a:solidFill>
                  <a:srgbClr val="ED2137"/>
                </a:solidFill>
                <a:latin typeface="Trebuchet MS"/>
                <a:cs typeface="Trebuchet MS"/>
              </a:rPr>
              <a:t>Conteneurs</a:t>
            </a:r>
            <a:endParaRPr sz="2100" dirty="0">
              <a:latin typeface="Trebuchet MS"/>
              <a:cs typeface="Trebuchet MS"/>
            </a:endParaRPr>
          </a:p>
          <a:p>
            <a:pPr marL="393065" marR="5244465" indent="-381000">
              <a:lnSpc>
                <a:spcPts val="3979"/>
              </a:lnSpc>
              <a:spcBef>
                <a:spcPts val="145"/>
              </a:spcBef>
            </a:pPr>
            <a:r>
              <a:rPr sz="2100" dirty="0">
                <a:solidFill>
                  <a:srgbClr val="ED2137"/>
                </a:solidFill>
                <a:latin typeface="Trebuchet MS"/>
                <a:cs typeface="Trebuchet MS"/>
              </a:rPr>
              <a:t>Initialisation</a:t>
            </a:r>
            <a:r>
              <a:rPr sz="2100" spc="-70" dirty="0">
                <a:solidFill>
                  <a:srgbClr val="ED2137"/>
                </a:solidFill>
                <a:latin typeface="Trebuchet MS"/>
                <a:cs typeface="Trebuchet MS"/>
              </a:rPr>
              <a:t> </a:t>
            </a:r>
            <a:r>
              <a:rPr sz="2100" spc="60" dirty="0">
                <a:solidFill>
                  <a:srgbClr val="ED2137"/>
                </a:solidFill>
                <a:latin typeface="Trebuchet MS"/>
                <a:cs typeface="Trebuchet MS"/>
              </a:rPr>
              <a:t>Conteneurs</a:t>
            </a:r>
            <a:r>
              <a:rPr sz="2100" spc="-65" dirty="0">
                <a:solidFill>
                  <a:srgbClr val="ED2137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sont</a:t>
            </a:r>
            <a:r>
              <a:rPr sz="2100" spc="-7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20" dirty="0">
                <a:solidFill>
                  <a:srgbClr val="333333"/>
                </a:solidFill>
                <a:latin typeface="Trebuchet MS"/>
                <a:cs typeface="Trebuchet MS"/>
              </a:rPr>
              <a:t>comme</a:t>
            </a:r>
            <a:r>
              <a:rPr sz="2100" spc="-6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305" dirty="0">
                <a:solidFill>
                  <a:srgbClr val="ED2137"/>
                </a:solidFill>
                <a:latin typeface="Tahoma"/>
                <a:cs typeface="Tahoma"/>
              </a:rPr>
              <a:t>conteneurs</a:t>
            </a:r>
            <a:r>
              <a:rPr sz="2100" spc="-95" dirty="0">
                <a:solidFill>
                  <a:srgbClr val="ED2137"/>
                </a:solidFill>
                <a:latin typeface="Tahoma"/>
                <a:cs typeface="Tahoma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sauf</a:t>
            </a:r>
            <a:r>
              <a:rPr sz="2100" spc="-6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25" dirty="0">
                <a:solidFill>
                  <a:srgbClr val="333333"/>
                </a:solidFill>
                <a:latin typeface="Trebuchet MS"/>
                <a:cs typeface="Trebuchet MS"/>
              </a:rPr>
              <a:t>cela :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ils</a:t>
            </a:r>
            <a:r>
              <a:rPr sz="2100" spc="-7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5" dirty="0">
                <a:solidFill>
                  <a:srgbClr val="333333"/>
                </a:solidFill>
                <a:latin typeface="Trebuchet MS"/>
                <a:cs typeface="Trebuchet MS"/>
              </a:rPr>
              <a:t>avoir</a:t>
            </a:r>
            <a:r>
              <a:rPr sz="2100" spc="-7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5" dirty="0">
                <a:solidFill>
                  <a:srgbClr val="333333"/>
                </a:solidFill>
                <a:latin typeface="Trebuchet MS"/>
                <a:cs typeface="Trebuchet MS"/>
              </a:rPr>
              <a:t>un</a:t>
            </a:r>
            <a:r>
              <a:rPr sz="2100" spc="-7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limité</a:t>
            </a:r>
            <a:r>
              <a:rPr sz="2100" spc="-6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durée de vie</a:t>
            </a:r>
            <a:endParaRPr sz="2100" dirty="0">
              <a:latin typeface="Trebuchet MS"/>
              <a:cs typeface="Trebuchet MS"/>
            </a:endParaRPr>
          </a:p>
          <a:p>
            <a:pPr marL="393065">
              <a:lnSpc>
                <a:spcPct val="100000"/>
              </a:lnSpc>
              <a:spcBef>
                <a:spcPts val="850"/>
              </a:spcBef>
            </a:pP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chaque</a:t>
            </a:r>
            <a:r>
              <a:rPr sz="2100" spc="-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des </a:t>
            </a:r>
            <a:r>
              <a:rPr sz="2100" spc="60" dirty="0">
                <a:solidFill>
                  <a:srgbClr val="ED2137"/>
                </a:solidFill>
                <a:latin typeface="Trebuchet MS"/>
                <a:cs typeface="Trebuchet MS"/>
              </a:rPr>
              <a:t>conteneurs </a:t>
            </a:r>
            <a:r>
              <a:rPr sz="2100" dirty="0">
                <a:solidFill>
                  <a:srgbClr val="ED2137"/>
                </a:solidFill>
                <a:latin typeface="Trebuchet MS"/>
                <a:cs typeface="Trebuchet MS"/>
              </a:rPr>
              <a:t>d'initialisation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est seulement</a:t>
            </a:r>
            <a:r>
              <a:rPr sz="2100" spc="-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0" dirty="0">
                <a:solidFill>
                  <a:srgbClr val="333333"/>
                </a:solidFill>
                <a:latin typeface="Trebuchet MS"/>
                <a:cs typeface="Trebuchet MS"/>
              </a:rPr>
              <a:t>lancé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80" dirty="0">
                <a:solidFill>
                  <a:srgbClr val="333333"/>
                </a:solidFill>
                <a:latin typeface="Trebuchet MS"/>
                <a:cs typeface="Trebuchet MS"/>
              </a:rPr>
              <a:t>si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 </a:t>
            </a:r>
            <a:r>
              <a:rPr sz="2100" spc="65" dirty="0">
                <a:solidFill>
                  <a:srgbClr val="333333"/>
                </a:solidFill>
                <a:latin typeface="Trebuchet MS"/>
                <a:cs typeface="Trebuchet MS"/>
              </a:rPr>
              <a:t>précédent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90" dirty="0">
                <a:solidFill>
                  <a:srgbClr val="333333"/>
                </a:solidFill>
                <a:latin typeface="Trebuchet MS"/>
                <a:cs typeface="Trebuchet MS"/>
              </a:rPr>
              <a:t>un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complété sans</a:t>
            </a:r>
            <a:r>
              <a:rPr sz="2100" spc="-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45" dirty="0">
                <a:solidFill>
                  <a:srgbClr val="333333"/>
                </a:solidFill>
                <a:latin typeface="Trebuchet MS"/>
                <a:cs typeface="Trebuchet MS"/>
              </a:rPr>
              <a:t>erreur</a:t>
            </a:r>
            <a:endParaRPr sz="2100" dirty="0">
              <a:latin typeface="Trebuchet MS"/>
              <a:cs typeface="Trebuchet MS"/>
            </a:endParaRPr>
          </a:p>
          <a:p>
            <a:pPr marL="12700" marR="525780">
              <a:lnSpc>
                <a:spcPts val="2250"/>
              </a:lnSpc>
              <a:spcBef>
                <a:spcPts val="1530"/>
              </a:spcBef>
              <a:tabLst>
                <a:tab pos="1430020" algn="l"/>
                <a:tab pos="8038465" algn="l"/>
              </a:tabLst>
            </a:pPr>
            <a:r>
              <a:rPr sz="2100" spc="-20" dirty="0">
                <a:solidFill>
                  <a:srgbClr val="333333"/>
                </a:solidFill>
                <a:latin typeface="Trebuchet MS"/>
                <a:cs typeface="Trebuchet MS"/>
              </a:rPr>
              <a:t>Si</a:t>
            </a:r>
            <a:r>
              <a:rPr sz="2100" spc="-11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00" dirty="0">
                <a:solidFill>
                  <a:srgbClr val="333333"/>
                </a:solidFill>
                <a:latin typeface="Trebuchet MS"/>
                <a:cs typeface="Trebuchet MS"/>
              </a:rPr>
              <a:t>un</a:t>
            </a:r>
            <a:r>
              <a:rPr sz="2100" spc="-11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455" dirty="0" err="1">
                <a:solidFill>
                  <a:srgbClr val="ED2137"/>
                </a:solidFill>
                <a:latin typeface="Tahoma"/>
                <a:cs typeface="Tahoma"/>
              </a:rPr>
              <a:t>Initialisation</a:t>
            </a:r>
            <a:r>
              <a:rPr sz="2100" dirty="0">
                <a:solidFill>
                  <a:srgbClr val="ED2137"/>
                </a:solidFill>
                <a:latin typeface="Tahoma"/>
                <a:cs typeface="Tahoma"/>
              </a:rPr>
              <a:t> </a:t>
            </a:r>
            <a:r>
              <a:rPr lang="fr-FR" sz="2100" spc="275" dirty="0">
                <a:solidFill>
                  <a:srgbClr val="ED2137"/>
                </a:solidFill>
                <a:latin typeface="Tahoma"/>
                <a:cs typeface="Tahoma"/>
              </a:rPr>
              <a:t>Container</a:t>
            </a:r>
            <a:r>
              <a:rPr sz="2100" spc="-60" dirty="0">
                <a:solidFill>
                  <a:srgbClr val="ED2137"/>
                </a:solidFill>
                <a:latin typeface="Tahoma"/>
                <a:cs typeface="Tahoma"/>
              </a:rPr>
              <a:t> </a:t>
            </a:r>
            <a:r>
              <a:rPr sz="2100" spc="-45" dirty="0">
                <a:solidFill>
                  <a:srgbClr val="333333"/>
                </a:solidFill>
                <a:latin typeface="Trebuchet MS"/>
                <a:cs typeface="Trebuchet MS"/>
              </a:rPr>
              <a:t>échoue,</a:t>
            </a: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90" dirty="0">
                <a:solidFill>
                  <a:srgbClr val="333333"/>
                </a:solidFill>
                <a:latin typeface="Trebuchet MS"/>
                <a:cs typeface="Trebuchet MS"/>
              </a:rPr>
              <a:t>chiens</a:t>
            </a: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redémarrages</a:t>
            </a:r>
            <a:r>
              <a:rPr sz="2100" spc="-4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lang="fr-FR" sz="2100" spc="100" dirty="0">
                <a:solidFill>
                  <a:srgbClr val="333333"/>
                </a:solidFill>
                <a:latin typeface="Trebuchet MS"/>
                <a:cs typeface="Trebuchet MS"/>
              </a:rPr>
              <a:t>POD</a:t>
            </a: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jusqu'à</a:t>
            </a: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-4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455" dirty="0" err="1">
                <a:solidFill>
                  <a:srgbClr val="ED2137"/>
                </a:solidFill>
                <a:latin typeface="Tahoma"/>
                <a:cs typeface="Tahoma"/>
              </a:rPr>
              <a:t>Initialisation</a:t>
            </a:r>
            <a:r>
              <a:rPr sz="2100" dirty="0">
                <a:solidFill>
                  <a:srgbClr val="ED2137"/>
                </a:solidFill>
                <a:latin typeface="Tahoma"/>
                <a:cs typeface="Tahoma"/>
              </a:rPr>
              <a:t> </a:t>
            </a:r>
            <a:r>
              <a:rPr lang="fr-FR" sz="2100" spc="275" dirty="0">
                <a:solidFill>
                  <a:srgbClr val="ED2137"/>
                </a:solidFill>
                <a:latin typeface="Tahoma"/>
                <a:cs typeface="Tahoma"/>
              </a:rPr>
              <a:t>Container</a:t>
            </a:r>
            <a:r>
              <a:rPr sz="2100" spc="-85" dirty="0">
                <a:solidFill>
                  <a:srgbClr val="ED2137"/>
                </a:solidFill>
                <a:latin typeface="Tahoma"/>
                <a:cs typeface="Tahoma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sorties</a:t>
            </a:r>
            <a:r>
              <a:rPr sz="2100" spc="-6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20" dirty="0">
                <a:solidFill>
                  <a:srgbClr val="333333"/>
                </a:solidFill>
                <a:latin typeface="Trebuchet MS"/>
                <a:cs typeface="Trebuchet MS"/>
              </a:rPr>
              <a:t>avec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statut</a:t>
            </a:r>
            <a:r>
              <a:rPr sz="2100" spc="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50" i="1" spc="65" dirty="0">
                <a:solidFill>
                  <a:srgbClr val="ED2137"/>
                </a:solidFill>
                <a:latin typeface="Trebuchet MS"/>
                <a:cs typeface="Trebuchet MS"/>
              </a:rPr>
              <a:t>succès</a:t>
            </a:r>
            <a:r>
              <a:rPr sz="2150" i="1" dirty="0">
                <a:solidFill>
                  <a:srgbClr val="ED2137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(sauf si</a:t>
            </a:r>
            <a:r>
              <a:rPr sz="2100" spc="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380" dirty="0">
                <a:solidFill>
                  <a:srgbClr val="ED2137"/>
                </a:solidFill>
                <a:latin typeface="Tahoma"/>
                <a:cs typeface="Tahoma"/>
              </a:rPr>
              <a:t>politique de redémarrage</a:t>
            </a:r>
            <a:r>
              <a:rPr sz="2100" dirty="0">
                <a:solidFill>
                  <a:srgbClr val="ED2137"/>
                </a:solidFill>
                <a:latin typeface="Tahoma"/>
                <a:cs typeface="Tahoma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de</a:t>
            </a:r>
            <a:r>
              <a:rPr sz="2100" spc="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lang="fr-FR" sz="2100" spc="100" dirty="0">
                <a:solidFill>
                  <a:srgbClr val="333333"/>
                </a:solidFill>
                <a:latin typeface="Trebuchet MS"/>
                <a:cs typeface="Trebuchet MS"/>
              </a:rPr>
              <a:t>POD</a:t>
            </a:r>
            <a:r>
              <a:rPr sz="2100" spc="2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est</a:t>
            </a:r>
            <a:r>
              <a:rPr sz="2100" spc="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05" dirty="0">
                <a:solidFill>
                  <a:srgbClr val="ED2137"/>
                </a:solidFill>
                <a:latin typeface="Tahoma"/>
                <a:cs typeface="Tahoma"/>
              </a:rPr>
              <a:t>Jamais </a:t>
            </a:r>
            <a:r>
              <a:rPr sz="2100" spc="105" dirty="0">
                <a:solidFill>
                  <a:srgbClr val="333333"/>
                </a:solidFill>
                <a:latin typeface="Trebuchet MS"/>
                <a:cs typeface="Trebuchet MS"/>
              </a:rPr>
              <a:t>)</a:t>
            </a:r>
            <a:endParaRPr sz="2100" dirty="0">
              <a:latin typeface="Trebuchet MS"/>
              <a:cs typeface="Trebuchet MS"/>
            </a:endParaRPr>
          </a:p>
          <a:p>
            <a:pPr marL="12700" marR="333375">
              <a:lnSpc>
                <a:spcPts val="2250"/>
              </a:lnSpc>
              <a:spcBef>
                <a:spcPts val="1725"/>
              </a:spcBef>
            </a:pPr>
            <a:r>
              <a:rPr sz="2100" spc="105" dirty="0">
                <a:solidFill>
                  <a:srgbClr val="333333"/>
                </a:solidFill>
                <a:latin typeface="Trebuchet MS"/>
                <a:cs typeface="Trebuchet MS"/>
              </a:rPr>
              <a:t>Un</a:t>
            </a:r>
            <a:r>
              <a:rPr sz="2100" spc="-7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0" dirty="0">
                <a:solidFill>
                  <a:srgbClr val="333333"/>
                </a:solidFill>
                <a:latin typeface="Trebuchet MS"/>
                <a:cs typeface="Trebuchet MS"/>
              </a:rPr>
              <a:t>alpha</a:t>
            </a:r>
            <a:r>
              <a:rPr sz="2100" spc="-7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380" dirty="0">
                <a:solidFill>
                  <a:srgbClr val="ED2137"/>
                </a:solidFill>
                <a:latin typeface="Tahoma"/>
                <a:cs typeface="Tahoma"/>
              </a:rPr>
              <a:t>politique de redémarrage</a:t>
            </a:r>
            <a:r>
              <a:rPr sz="2100" spc="-90" dirty="0">
                <a:solidFill>
                  <a:srgbClr val="ED2137"/>
                </a:solidFill>
                <a:latin typeface="Tahoma"/>
                <a:cs typeface="Tahoma"/>
              </a:rPr>
              <a:t> </a:t>
            </a:r>
            <a:r>
              <a:rPr sz="2100" spc="-20" dirty="0">
                <a:solidFill>
                  <a:srgbClr val="333333"/>
                </a:solidFill>
                <a:latin typeface="Trebuchet MS"/>
                <a:cs typeface="Trebuchet MS"/>
              </a:rPr>
              <a:t>champ</a:t>
            </a:r>
            <a:r>
              <a:rPr sz="2100" spc="-7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pour</a:t>
            </a:r>
            <a:r>
              <a:rPr sz="2100" spc="-7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ED2137"/>
                </a:solidFill>
                <a:latin typeface="Trebuchet MS"/>
                <a:cs typeface="Trebuchet MS"/>
              </a:rPr>
              <a:t>Initialisation</a:t>
            </a:r>
            <a:r>
              <a:rPr sz="2100" spc="-70" dirty="0">
                <a:solidFill>
                  <a:srgbClr val="ED2137"/>
                </a:solidFill>
                <a:latin typeface="Trebuchet MS"/>
                <a:cs typeface="Trebuchet MS"/>
              </a:rPr>
              <a:t> </a:t>
            </a:r>
            <a:r>
              <a:rPr sz="2100" spc="60" dirty="0">
                <a:solidFill>
                  <a:srgbClr val="ED2137"/>
                </a:solidFill>
                <a:latin typeface="Trebuchet MS"/>
                <a:cs typeface="Trebuchet MS"/>
              </a:rPr>
              <a:t>Conteneurs</a:t>
            </a:r>
            <a:r>
              <a:rPr sz="2100" spc="-75" dirty="0">
                <a:solidFill>
                  <a:srgbClr val="ED2137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est</a:t>
            </a:r>
            <a:r>
              <a:rPr sz="2100" spc="-7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0" dirty="0">
                <a:solidFill>
                  <a:srgbClr val="333333"/>
                </a:solidFill>
                <a:latin typeface="Trebuchet MS"/>
                <a:cs typeface="Trebuchet MS"/>
              </a:rPr>
              <a:t>introduit</a:t>
            </a:r>
            <a:r>
              <a:rPr sz="2100" spc="-7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dans</a:t>
            </a:r>
            <a:r>
              <a:rPr sz="2100" spc="-7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u="heavy" spc="-40" dirty="0">
                <a:solidFill>
                  <a:srgbClr val="ED2137"/>
                </a:solidFill>
                <a:uFill>
                  <a:solidFill>
                    <a:srgbClr val="ED2137"/>
                  </a:solidFill>
                </a:uFill>
                <a:latin typeface="Trebuchet MS"/>
                <a:cs typeface="Trebuchet MS"/>
                <a:hlinkClick r:id="rId4"/>
              </a:rPr>
              <a:t>1,28 </a:t>
            </a:r>
            <a:r>
              <a:rPr sz="2100" spc="-40" dirty="0">
                <a:solidFill>
                  <a:srgbClr val="333333"/>
                </a:solidFill>
                <a:latin typeface="Trebuchet MS"/>
                <a:cs typeface="Trebuchet MS"/>
              </a:rPr>
              <a:t>,</a:t>
            </a:r>
            <a:r>
              <a:rPr sz="2100" spc="-7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00" dirty="0">
                <a:solidFill>
                  <a:srgbClr val="333333"/>
                </a:solidFill>
                <a:latin typeface="Trebuchet MS"/>
                <a:cs typeface="Trebuchet MS"/>
              </a:rPr>
              <a:t>et</a:t>
            </a:r>
            <a:r>
              <a:rPr sz="2100" spc="-7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10" dirty="0">
                <a:solidFill>
                  <a:srgbClr val="333333"/>
                </a:solidFill>
                <a:latin typeface="Trebuchet MS"/>
                <a:cs typeface="Trebuchet MS"/>
              </a:rPr>
              <a:t>utilise</a:t>
            </a:r>
            <a:r>
              <a:rPr sz="2100" spc="-7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que</a:t>
            </a:r>
            <a:r>
              <a:rPr sz="2100" spc="-7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25" dirty="0">
                <a:solidFill>
                  <a:srgbClr val="333333"/>
                </a:solidFill>
                <a:latin typeface="Trebuchet MS"/>
                <a:cs typeface="Trebuchet MS"/>
              </a:rPr>
              <a:t>indiquer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​</a:t>
            </a:r>
            <a:r>
              <a:rPr sz="2100" spc="-4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85" dirty="0">
                <a:solidFill>
                  <a:srgbClr val="333333"/>
                </a:solidFill>
                <a:latin typeface="Trebuchet MS"/>
                <a:cs typeface="Trebuchet MS"/>
              </a:rPr>
              <a:t>quand</a:t>
            </a: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 err="1">
                <a:solidFill>
                  <a:srgbClr val="333333"/>
                </a:solidFill>
                <a:latin typeface="Trebuchet MS"/>
                <a:cs typeface="Trebuchet MS"/>
              </a:rPr>
              <a:t>Initialisation</a:t>
            </a: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lang="fr-FR" sz="2100" spc="50" dirty="0">
                <a:solidFill>
                  <a:srgbClr val="333333"/>
                </a:solidFill>
                <a:latin typeface="Trebuchet MS"/>
                <a:cs typeface="Trebuchet MS"/>
              </a:rPr>
              <a:t>Container</a:t>
            </a: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est</a:t>
            </a: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0" dirty="0">
                <a:solidFill>
                  <a:srgbClr val="333333"/>
                </a:solidFill>
                <a:latin typeface="Trebuchet MS"/>
                <a:cs typeface="Trebuchet MS"/>
              </a:rPr>
              <a:t>aussi</a:t>
            </a: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5" dirty="0">
                <a:solidFill>
                  <a:srgbClr val="333333"/>
                </a:solidFill>
                <a:latin typeface="Trebuchet MS"/>
                <a:cs typeface="Trebuchet MS"/>
              </a:rPr>
              <a:t>un</a:t>
            </a:r>
            <a:r>
              <a:rPr sz="2100" spc="-4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side-car</a:t>
            </a: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lang="fr-FR" sz="2100" spc="-10" dirty="0">
                <a:solidFill>
                  <a:srgbClr val="333333"/>
                </a:solidFill>
                <a:latin typeface="Trebuchet MS"/>
                <a:cs typeface="Trebuchet MS"/>
              </a:rPr>
              <a:t>Container</a:t>
            </a:r>
            <a:endParaRPr sz="2100" dirty="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40" dirty="0"/>
              <a:t>QUAND</a:t>
            </a:r>
            <a:r>
              <a:rPr spc="-60" dirty="0"/>
              <a:t> </a:t>
            </a:r>
            <a:r>
              <a:rPr dirty="0"/>
              <a:t>À</a:t>
            </a:r>
            <a:r>
              <a:rPr spc="-55" dirty="0"/>
              <a:t> </a:t>
            </a:r>
            <a:r>
              <a:rPr spc="-70" dirty="0"/>
              <a:t>UTILISER</a:t>
            </a:r>
            <a:r>
              <a:rPr spc="-55" dirty="0"/>
              <a:t> </a:t>
            </a:r>
            <a:r>
              <a:rPr spc="70" dirty="0"/>
              <a:t>UN</a:t>
            </a:r>
            <a:r>
              <a:rPr spc="-60" dirty="0"/>
              <a:t> </a:t>
            </a:r>
            <a:r>
              <a:rPr dirty="0"/>
              <a:t>INIT</a:t>
            </a:r>
            <a:r>
              <a:rPr spc="-55" dirty="0"/>
              <a:t> </a:t>
            </a:r>
            <a:r>
              <a:rPr lang="fr-FR" spc="-90" dirty="0"/>
              <a:t>Container</a:t>
            </a:r>
            <a:r>
              <a:rPr spc="-90" dirty="0"/>
              <a:t>?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1647824"/>
            <a:ext cx="95250" cy="9524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2133599"/>
            <a:ext cx="95250" cy="9524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09687" y="2605087"/>
            <a:ext cx="104775" cy="10477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09687" y="3376612"/>
            <a:ext cx="104775" cy="10477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09687" y="4119562"/>
            <a:ext cx="104775" cy="104774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09687" y="4595812"/>
            <a:ext cx="104775" cy="104774"/>
          </a:xfrm>
          <a:prstGeom prst="rect">
            <a:avLst/>
          </a:prstGeom>
        </p:spPr>
      </p:pic>
      <p:sp>
        <p:nvSpPr>
          <p:cNvPr id="9" name="object 9"/>
          <p:cNvSpPr/>
          <p:nvPr/>
        </p:nvSpPr>
        <p:spPr>
          <a:xfrm>
            <a:off x="11477623" y="2772727"/>
            <a:ext cx="9525" cy="26670"/>
          </a:xfrm>
          <a:custGeom>
            <a:avLst/>
            <a:gdLst/>
            <a:ahLst/>
            <a:cxnLst/>
            <a:rect l="l" t="t" r="r" b="b"/>
            <a:pathLst>
              <a:path w="9525" h="26669">
                <a:moveTo>
                  <a:pt x="9524" y="26669"/>
                </a:moveTo>
                <a:lnTo>
                  <a:pt x="0" y="26669"/>
                </a:lnTo>
                <a:lnTo>
                  <a:pt x="0" y="0"/>
                </a:lnTo>
                <a:lnTo>
                  <a:pt x="9524" y="0"/>
                </a:lnTo>
                <a:lnTo>
                  <a:pt x="9524" y="26669"/>
                </a:lnTo>
                <a:close/>
              </a:path>
            </a:pathLst>
          </a:custGeom>
          <a:solidFill>
            <a:srgbClr val="ED21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257424" y="3058477"/>
            <a:ext cx="9525" cy="26670"/>
          </a:xfrm>
          <a:custGeom>
            <a:avLst/>
            <a:gdLst/>
            <a:ahLst/>
            <a:cxnLst/>
            <a:rect l="l" t="t" r="r" b="b"/>
            <a:pathLst>
              <a:path w="9525" h="26669">
                <a:moveTo>
                  <a:pt x="9524" y="26669"/>
                </a:moveTo>
                <a:lnTo>
                  <a:pt x="0" y="26669"/>
                </a:lnTo>
                <a:lnTo>
                  <a:pt x="0" y="0"/>
                </a:lnTo>
                <a:lnTo>
                  <a:pt x="9524" y="0"/>
                </a:lnTo>
                <a:lnTo>
                  <a:pt x="9524" y="26669"/>
                </a:lnTo>
                <a:close/>
              </a:path>
            </a:pathLst>
          </a:custGeom>
          <a:solidFill>
            <a:srgbClr val="ED21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177924" y="1345564"/>
            <a:ext cx="11425555" cy="34639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482850">
              <a:lnSpc>
                <a:spcPct val="151800"/>
              </a:lnSpc>
              <a:spcBef>
                <a:spcPts val="100"/>
              </a:spcBef>
            </a:pP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Ils</a:t>
            </a:r>
            <a:r>
              <a:rPr sz="2100" spc="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sont</a:t>
            </a:r>
            <a:r>
              <a:rPr sz="2100" spc="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0" dirty="0">
                <a:solidFill>
                  <a:srgbClr val="333333"/>
                </a:solidFill>
                <a:latin typeface="Trebuchet MS"/>
                <a:cs typeface="Trebuchet MS"/>
              </a:rPr>
              <a:t>lancé</a:t>
            </a:r>
            <a:r>
              <a:rPr sz="2100" spc="2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avant</a:t>
            </a:r>
            <a:r>
              <a:rPr sz="2100" spc="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0" dirty="0">
                <a:solidFill>
                  <a:srgbClr val="333333"/>
                </a:solidFill>
                <a:latin typeface="Trebuchet MS"/>
                <a:cs typeface="Trebuchet MS"/>
              </a:rPr>
              <a:t>autre</a:t>
            </a:r>
            <a:r>
              <a:rPr sz="2100" spc="2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conteneurs</a:t>
            </a:r>
            <a:r>
              <a:rPr sz="2100" spc="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00" dirty="0">
                <a:solidFill>
                  <a:srgbClr val="333333"/>
                </a:solidFill>
                <a:latin typeface="Trebuchet MS"/>
                <a:cs typeface="Trebuchet MS"/>
              </a:rPr>
              <a:t>et</a:t>
            </a:r>
            <a:r>
              <a:rPr sz="2100" spc="2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80" dirty="0">
                <a:solidFill>
                  <a:srgbClr val="333333"/>
                </a:solidFill>
                <a:latin typeface="Trebuchet MS"/>
                <a:cs typeface="Trebuchet MS"/>
              </a:rPr>
              <a:t>partager</a:t>
            </a:r>
            <a:r>
              <a:rPr sz="2100" spc="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2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05" dirty="0">
                <a:solidFill>
                  <a:srgbClr val="333333"/>
                </a:solidFill>
                <a:latin typeface="Trebuchet MS"/>
                <a:cs typeface="Trebuchet MS"/>
              </a:rPr>
              <a:t>même</a:t>
            </a:r>
            <a:r>
              <a:rPr sz="2100" spc="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10" dirty="0">
                <a:solidFill>
                  <a:srgbClr val="ED2137"/>
                </a:solidFill>
                <a:latin typeface="Trebuchet MS"/>
                <a:cs typeface="Trebuchet MS"/>
              </a:rPr>
              <a:t>Volume 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.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Ils</a:t>
            </a:r>
            <a:r>
              <a:rPr sz="2100" spc="-6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0" dirty="0">
                <a:solidFill>
                  <a:srgbClr val="333333"/>
                </a:solidFill>
                <a:latin typeface="Trebuchet MS"/>
                <a:cs typeface="Trebuchet MS"/>
              </a:rPr>
              <a:t>peut</a:t>
            </a:r>
            <a:r>
              <a:rPr sz="2100" spc="-6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5" dirty="0">
                <a:solidFill>
                  <a:srgbClr val="333333"/>
                </a:solidFill>
                <a:latin typeface="Trebuchet MS"/>
                <a:cs typeface="Trebuchet MS"/>
              </a:rPr>
              <a:t>être</a:t>
            </a:r>
            <a:r>
              <a:rPr sz="2100" spc="-6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95" dirty="0">
                <a:solidFill>
                  <a:srgbClr val="333333"/>
                </a:solidFill>
                <a:latin typeface="Trebuchet MS"/>
                <a:cs typeface="Trebuchet MS"/>
              </a:rPr>
              <a:t>utilisé</a:t>
            </a:r>
            <a:r>
              <a:rPr sz="2100" spc="-6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20" dirty="0">
                <a:solidFill>
                  <a:srgbClr val="333333"/>
                </a:solidFill>
                <a:latin typeface="Trebuchet MS"/>
                <a:cs typeface="Trebuchet MS"/>
              </a:rPr>
              <a:t>pour:</a:t>
            </a:r>
            <a:endParaRPr sz="2100" dirty="0">
              <a:latin typeface="Trebuchet MS"/>
              <a:cs typeface="Trebuchet MS"/>
            </a:endParaRPr>
          </a:p>
          <a:p>
            <a:pPr marL="393065" marR="5080">
              <a:lnSpc>
                <a:spcPts val="2250"/>
              </a:lnSpc>
              <a:spcBef>
                <a:spcPts val="1530"/>
              </a:spcBef>
            </a:pP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Générer</a:t>
            </a:r>
            <a:r>
              <a:rPr sz="2100" spc="7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7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80" dirty="0">
                <a:solidFill>
                  <a:srgbClr val="333333"/>
                </a:solidFill>
                <a:latin typeface="Trebuchet MS"/>
                <a:cs typeface="Trebuchet MS"/>
              </a:rPr>
              <a:t>principal</a:t>
            </a:r>
            <a:r>
              <a:rPr sz="2100" spc="7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application</a:t>
            </a:r>
            <a:r>
              <a:rPr sz="2100" spc="7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configuration</a:t>
            </a:r>
            <a:r>
              <a:rPr sz="2100" spc="7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dans</a:t>
            </a:r>
            <a:r>
              <a:rPr sz="2100" spc="7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235" dirty="0">
                <a:solidFill>
                  <a:srgbClr val="ED2137"/>
                </a:solidFill>
                <a:latin typeface="Tahoma"/>
                <a:cs typeface="Tahoma"/>
              </a:rPr>
              <a:t>coup </a:t>
            </a:r>
            <a:r>
              <a:rPr sz="2100" spc="250" dirty="0">
                <a:solidFill>
                  <a:srgbClr val="ED2137"/>
                </a:solidFill>
                <a:latin typeface="Tahoma"/>
                <a:cs typeface="Tahoma"/>
              </a:rPr>
              <a:t>unique</a:t>
            </a:r>
            <a:r>
              <a:rPr sz="2100" spc="45" dirty="0">
                <a:solidFill>
                  <a:srgbClr val="ED2137"/>
                </a:solidFill>
                <a:latin typeface="Tahoma"/>
                <a:cs typeface="Tahoma"/>
              </a:rPr>
              <a:t> </a:t>
            </a:r>
            <a:r>
              <a:rPr sz="2100" spc="-25" dirty="0">
                <a:solidFill>
                  <a:srgbClr val="333333"/>
                </a:solidFill>
                <a:latin typeface="Trebuchet MS"/>
                <a:cs typeface="Trebuchet MS"/>
              </a:rPr>
              <a:t>(avec</a:t>
            </a:r>
            <a:r>
              <a:rPr sz="2100" spc="7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u="heavy" dirty="0">
                <a:solidFill>
                  <a:srgbClr val="ED2137"/>
                </a:solidFill>
                <a:uFill>
                  <a:solidFill>
                    <a:srgbClr val="ED2137"/>
                  </a:solidFill>
                </a:uFill>
                <a:latin typeface="Trebuchet MS"/>
                <a:cs typeface="Trebuchet MS"/>
                <a:hlinkClick r:id="rId4"/>
              </a:rPr>
              <a:t>Modèle Consul</a:t>
            </a:r>
            <a:r>
              <a:rPr sz="2100" spc="70" dirty="0">
                <a:solidFill>
                  <a:srgbClr val="ED2137"/>
                </a:solidFill>
                <a:latin typeface="Trebuchet MS"/>
                <a:cs typeface="Trebuchet MS"/>
              </a:rPr>
              <a:t> </a:t>
            </a:r>
            <a:r>
              <a:rPr sz="2100" spc="85" dirty="0">
                <a:solidFill>
                  <a:srgbClr val="333333"/>
                </a:solidFill>
                <a:latin typeface="Trebuchet MS"/>
                <a:cs typeface="Trebuchet MS"/>
              </a:rPr>
              <a:t>ou</a:t>
            </a:r>
            <a:r>
              <a:rPr sz="2100" spc="7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u="heavy" spc="-10" dirty="0">
                <a:solidFill>
                  <a:srgbClr val="ED2137"/>
                </a:solidFill>
                <a:uFill>
                  <a:solidFill>
                    <a:srgbClr val="ED2137"/>
                  </a:solidFill>
                </a:uFill>
                <a:latin typeface="Trebuchet MS"/>
                <a:cs typeface="Trebuchet MS"/>
                <a:hlinkClick r:id="rId5"/>
              </a:rPr>
              <a:t>sauter-</a:t>
            </a:r>
            <a:r>
              <a:rPr sz="2100" spc="-10" dirty="0">
                <a:solidFill>
                  <a:srgbClr val="ED2137"/>
                </a:solidFill>
                <a:latin typeface="Trebuchet MS"/>
                <a:cs typeface="Trebuchet MS"/>
              </a:rPr>
              <a:t> </a:t>
            </a:r>
            <a:r>
              <a:rPr sz="2100" u="heavy" spc="50" dirty="0">
                <a:solidFill>
                  <a:srgbClr val="ED2137"/>
                </a:solidFill>
                <a:uFill>
                  <a:solidFill>
                    <a:srgbClr val="ED2137"/>
                  </a:solidFill>
                </a:uFill>
                <a:latin typeface="Trebuchet MS"/>
                <a:cs typeface="Trebuchet MS"/>
                <a:hlinkClick r:id="rId5"/>
              </a:rPr>
              <a:t>âge</a:t>
            </a:r>
            <a:r>
              <a:rPr sz="2100" spc="50" dirty="0">
                <a:solidFill>
                  <a:srgbClr val="ED2137"/>
                </a:solidFill>
                <a:latin typeface="Trebuchet MS"/>
                <a:cs typeface="Trebuchet MS"/>
                <a:hlinkClick r:id="rId5"/>
              </a:rPr>
              <a:t>​</a:t>
            </a:r>
            <a:r>
              <a:rPr sz="2100" spc="-960" dirty="0">
                <a:solidFill>
                  <a:srgbClr val="ED2137"/>
                </a:solidFill>
                <a:latin typeface="Trebuchet MS"/>
                <a:cs typeface="Trebuchet MS"/>
                <a:hlinkClick r:id="rId5"/>
              </a:rPr>
              <a:t>​</a:t>
            </a:r>
            <a:r>
              <a:rPr sz="2100" u="heavy" spc="20" dirty="0">
                <a:solidFill>
                  <a:srgbClr val="333333"/>
                </a:solidFill>
                <a:uFill>
                  <a:solidFill>
                    <a:srgbClr val="ED2137"/>
                  </a:solidFill>
                </a:uFill>
                <a:latin typeface="Times New Roman"/>
                <a:cs typeface="Times New Roman"/>
                <a:hlinkClick r:id="rId5"/>
              </a:rPr>
              <a:t>  </a:t>
            </a:r>
            <a:r>
              <a:rPr sz="2100" dirty="0">
                <a:solidFill>
                  <a:srgbClr val="ED2137"/>
                </a:solidFill>
                <a:latin typeface="Trebuchet MS"/>
                <a:cs typeface="Trebuchet MS"/>
                <a:hlinkClick r:id="rId5"/>
              </a:rPr>
              <a:t>nt</a:t>
            </a:r>
            <a:r>
              <a:rPr sz="2100" spc="-50" dirty="0">
                <a:solidFill>
                  <a:srgbClr val="ED2137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pour</a:t>
            </a:r>
            <a:r>
              <a:rPr sz="2100" spc="-5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exemple)</a:t>
            </a:r>
            <a:endParaRPr sz="2100" dirty="0">
              <a:latin typeface="Trebuchet MS"/>
              <a:cs typeface="Trebuchet MS"/>
            </a:endParaRPr>
          </a:p>
          <a:p>
            <a:pPr marL="393065" marR="346710">
              <a:lnSpc>
                <a:spcPts val="2100"/>
              </a:lnSpc>
              <a:spcBef>
                <a:spcPts val="1695"/>
              </a:spcBef>
            </a:pPr>
            <a:r>
              <a:rPr sz="2100" spc="65" dirty="0">
                <a:solidFill>
                  <a:srgbClr val="333333"/>
                </a:solidFill>
                <a:latin typeface="Trebuchet MS"/>
                <a:cs typeface="Trebuchet MS"/>
              </a:rPr>
              <a:t>Effectuer</a:t>
            </a:r>
            <a:r>
              <a:rPr sz="2100" spc="-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5" dirty="0">
                <a:solidFill>
                  <a:srgbClr val="333333"/>
                </a:solidFill>
                <a:latin typeface="Trebuchet MS"/>
                <a:cs typeface="Trebuchet MS"/>
              </a:rPr>
              <a:t>opérations</a:t>
            </a:r>
            <a:r>
              <a:rPr sz="2100" spc="-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nécessitant</a:t>
            </a:r>
            <a:r>
              <a:rPr sz="2100" spc="-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privilèges </a:t>
            </a:r>
            <a:r>
              <a:rPr sz="2100" spc="100" dirty="0">
                <a:solidFill>
                  <a:srgbClr val="333333"/>
                </a:solidFill>
                <a:latin typeface="Trebuchet MS"/>
                <a:cs typeface="Trebuchet MS"/>
              </a:rPr>
              <a:t>et</a:t>
            </a:r>
            <a:r>
              <a:rPr sz="2100" spc="-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inférieur</a:t>
            </a:r>
            <a:r>
              <a:rPr sz="2100" spc="-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-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20" dirty="0">
                <a:solidFill>
                  <a:srgbClr val="333333"/>
                </a:solidFill>
                <a:latin typeface="Trebuchet MS"/>
                <a:cs typeface="Trebuchet MS"/>
              </a:rPr>
              <a:t>niveau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de</a:t>
            </a:r>
            <a:r>
              <a:rPr sz="2100" spc="-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privilège</a:t>
            </a:r>
            <a:r>
              <a:rPr sz="2100" spc="-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0" dirty="0">
                <a:solidFill>
                  <a:srgbClr val="333333"/>
                </a:solidFill>
                <a:latin typeface="Trebuchet MS"/>
                <a:cs typeface="Trebuchet MS"/>
              </a:rPr>
              <a:t>requis</a:t>
            </a:r>
            <a:r>
              <a:rPr sz="2100" spc="-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dans </a:t>
            </a:r>
            <a:r>
              <a:rPr sz="2100" spc="-25" dirty="0">
                <a:solidFill>
                  <a:srgbClr val="333333"/>
                </a:solidFill>
                <a:latin typeface="Trebuchet MS"/>
                <a:cs typeface="Trebuchet MS"/>
              </a:rPr>
              <a:t>l'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application</a:t>
            </a:r>
            <a:r>
              <a:rPr sz="2100" spc="12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lang="fr-FR" sz="2100" spc="-10" dirty="0">
                <a:solidFill>
                  <a:srgbClr val="333333"/>
                </a:solidFill>
                <a:latin typeface="Trebuchet MS"/>
                <a:cs typeface="Trebuchet MS"/>
              </a:rPr>
              <a:t>Container</a:t>
            </a:r>
            <a:endParaRPr sz="2100" dirty="0">
              <a:latin typeface="Trebuchet MS"/>
              <a:cs typeface="Trebuchet MS"/>
            </a:endParaRPr>
          </a:p>
          <a:p>
            <a:pPr marL="393065">
              <a:lnSpc>
                <a:spcPct val="100000"/>
              </a:lnSpc>
              <a:spcBef>
                <a:spcPts val="1230"/>
              </a:spcBef>
            </a:pPr>
            <a:r>
              <a:rPr sz="2100" spc="55" dirty="0">
                <a:solidFill>
                  <a:srgbClr val="333333"/>
                </a:solidFill>
                <a:latin typeface="Trebuchet MS"/>
                <a:cs typeface="Trebuchet MS"/>
              </a:rPr>
              <a:t>Mettre en œuvre</a:t>
            </a:r>
            <a:r>
              <a:rPr sz="2100" spc="-7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0" dirty="0">
                <a:solidFill>
                  <a:srgbClr val="333333"/>
                </a:solidFill>
                <a:latin typeface="Trebuchet MS"/>
                <a:cs typeface="Trebuchet MS"/>
              </a:rPr>
              <a:t>base de données</a:t>
            </a:r>
            <a:r>
              <a:rPr sz="2100" spc="-7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0" dirty="0">
                <a:solidFill>
                  <a:srgbClr val="333333"/>
                </a:solidFill>
                <a:latin typeface="Trebuchet MS"/>
                <a:cs typeface="Trebuchet MS"/>
              </a:rPr>
              <a:t>migration</a:t>
            </a:r>
            <a:r>
              <a:rPr sz="2100" spc="-7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85" dirty="0">
                <a:solidFill>
                  <a:srgbClr val="333333"/>
                </a:solidFill>
                <a:latin typeface="Trebuchet MS"/>
                <a:cs typeface="Trebuchet MS"/>
              </a:rPr>
              <a:t>ou</a:t>
            </a:r>
            <a:r>
              <a:rPr sz="2100" spc="-7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0" dirty="0">
                <a:solidFill>
                  <a:srgbClr val="333333"/>
                </a:solidFill>
                <a:latin typeface="Trebuchet MS"/>
                <a:cs typeface="Trebuchet MS"/>
              </a:rPr>
              <a:t>base de données</a:t>
            </a:r>
            <a:r>
              <a:rPr sz="2100" spc="-7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40" dirty="0">
                <a:solidFill>
                  <a:srgbClr val="333333"/>
                </a:solidFill>
                <a:latin typeface="Trebuchet MS"/>
                <a:cs typeface="Trebuchet MS"/>
              </a:rPr>
              <a:t>mise à jour</a:t>
            </a:r>
            <a:endParaRPr sz="2100" dirty="0">
              <a:latin typeface="Trebuchet MS"/>
              <a:cs typeface="Trebuchet MS"/>
            </a:endParaRPr>
          </a:p>
          <a:p>
            <a:pPr marL="393065">
              <a:lnSpc>
                <a:spcPct val="100000"/>
              </a:lnSpc>
              <a:spcBef>
                <a:spcPts val="1230"/>
              </a:spcBef>
            </a:pP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Attendez</a:t>
            </a:r>
            <a:r>
              <a:rPr sz="2100" spc="-5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pour</a:t>
            </a:r>
            <a:r>
              <a:rPr sz="2100" spc="-5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5" dirty="0">
                <a:solidFill>
                  <a:srgbClr val="333333"/>
                </a:solidFill>
                <a:latin typeface="Trebuchet MS"/>
                <a:cs typeface="Trebuchet MS"/>
              </a:rPr>
              <a:t>un</a:t>
            </a:r>
            <a:r>
              <a:rPr sz="2100" spc="-5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5" dirty="0">
                <a:solidFill>
                  <a:srgbClr val="333333"/>
                </a:solidFill>
                <a:latin typeface="Trebuchet MS"/>
                <a:cs typeface="Trebuchet MS"/>
              </a:rPr>
              <a:t>dépendance</a:t>
            </a:r>
            <a:r>
              <a:rPr sz="2100" spc="-5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à</a:t>
            </a:r>
            <a:r>
              <a:rPr sz="2100" spc="-5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5" dirty="0">
                <a:solidFill>
                  <a:srgbClr val="333333"/>
                </a:solidFill>
                <a:latin typeface="Trebuchet MS"/>
                <a:cs typeface="Trebuchet MS"/>
              </a:rPr>
              <a:t>être</a:t>
            </a:r>
            <a:r>
              <a:rPr sz="2100" spc="-5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0" dirty="0">
                <a:solidFill>
                  <a:srgbClr val="333333"/>
                </a:solidFill>
                <a:latin typeface="Trebuchet MS"/>
                <a:cs typeface="Trebuchet MS"/>
              </a:rPr>
              <a:t>prêt</a:t>
            </a:r>
            <a:r>
              <a:rPr sz="2100" spc="-5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85" dirty="0">
                <a:solidFill>
                  <a:srgbClr val="333333"/>
                </a:solidFill>
                <a:latin typeface="Trebuchet MS"/>
                <a:cs typeface="Trebuchet MS"/>
              </a:rPr>
              <a:t>ou</a:t>
            </a:r>
            <a:r>
              <a:rPr sz="2100" spc="-5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pour</a:t>
            </a:r>
            <a:r>
              <a:rPr sz="2100" spc="-5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45" dirty="0">
                <a:solidFill>
                  <a:srgbClr val="333333"/>
                </a:solidFill>
                <a:latin typeface="Trebuchet MS"/>
                <a:cs typeface="Trebuchet MS"/>
              </a:rPr>
              <a:t>conditions préalables</a:t>
            </a:r>
            <a:r>
              <a:rPr sz="2100" spc="-5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à</a:t>
            </a:r>
            <a:r>
              <a:rPr sz="2100" spc="-5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5" dirty="0">
                <a:solidFill>
                  <a:srgbClr val="333333"/>
                </a:solidFill>
                <a:latin typeface="Trebuchet MS"/>
                <a:cs typeface="Trebuchet MS"/>
              </a:rPr>
              <a:t>être</a:t>
            </a:r>
            <a:r>
              <a:rPr sz="2100" spc="-5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25" dirty="0">
                <a:solidFill>
                  <a:srgbClr val="333333"/>
                </a:solidFill>
                <a:latin typeface="Trebuchet MS"/>
                <a:cs typeface="Trebuchet MS"/>
              </a:rPr>
              <a:t>rencontré</a:t>
            </a:r>
            <a:endParaRPr sz="2100" dirty="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09624" y="1552574"/>
            <a:ext cx="12211050" cy="9525"/>
          </a:xfrm>
          <a:custGeom>
            <a:avLst/>
            <a:gdLst/>
            <a:ahLst/>
            <a:cxnLst/>
            <a:rect l="l" t="t" r="r" b="b"/>
            <a:pathLst>
              <a:path w="12211050" h="9525">
                <a:moveTo>
                  <a:pt x="12211049" y="9524"/>
                </a:moveTo>
                <a:lnTo>
                  <a:pt x="0" y="9524"/>
                </a:lnTo>
                <a:lnTo>
                  <a:pt x="0" y="0"/>
                </a:lnTo>
                <a:lnTo>
                  <a:pt x="12211049" y="0"/>
                </a:lnTo>
                <a:lnTo>
                  <a:pt x="12211049" y="952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809624" y="1552574"/>
            <a:ext cx="12211050" cy="4019550"/>
            <a:chOff x="809624" y="1552574"/>
            <a:chExt cx="12211050" cy="4019550"/>
          </a:xfrm>
        </p:grpSpPr>
        <p:sp>
          <p:nvSpPr>
            <p:cNvPr id="4" name="object 4"/>
            <p:cNvSpPr/>
            <p:nvPr/>
          </p:nvSpPr>
          <p:spPr>
            <a:xfrm>
              <a:off x="809612" y="1552574"/>
              <a:ext cx="12211050" cy="4019550"/>
            </a:xfrm>
            <a:custGeom>
              <a:avLst/>
              <a:gdLst/>
              <a:ahLst/>
              <a:cxnLst/>
              <a:rect l="l" t="t" r="r" b="b"/>
              <a:pathLst>
                <a:path w="12211050" h="4019550">
                  <a:moveTo>
                    <a:pt x="12211050" y="0"/>
                  </a:moveTo>
                  <a:lnTo>
                    <a:pt x="12201525" y="0"/>
                  </a:lnTo>
                  <a:lnTo>
                    <a:pt x="12201525" y="4010025"/>
                  </a:lnTo>
                  <a:lnTo>
                    <a:pt x="0" y="4010025"/>
                  </a:lnTo>
                  <a:lnTo>
                    <a:pt x="0" y="4019550"/>
                  </a:lnTo>
                  <a:lnTo>
                    <a:pt x="12201525" y="4019550"/>
                  </a:lnTo>
                  <a:lnTo>
                    <a:pt x="12211050" y="4019550"/>
                  </a:lnTo>
                  <a:lnTo>
                    <a:pt x="12211050" y="4010025"/>
                  </a:lnTo>
                  <a:lnTo>
                    <a:pt x="12211050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09624" y="1552574"/>
              <a:ext cx="9525" cy="4019550"/>
            </a:xfrm>
            <a:custGeom>
              <a:avLst/>
              <a:gdLst/>
              <a:ahLst/>
              <a:cxnLst/>
              <a:rect l="l" t="t" r="r" b="b"/>
              <a:pathLst>
                <a:path w="9525" h="4019550">
                  <a:moveTo>
                    <a:pt x="0" y="4019549"/>
                  </a:moveTo>
                  <a:lnTo>
                    <a:pt x="0" y="0"/>
                  </a:lnTo>
                  <a:lnTo>
                    <a:pt x="9524" y="9524"/>
                  </a:lnTo>
                  <a:lnTo>
                    <a:pt x="9524" y="4010024"/>
                  </a:lnTo>
                  <a:lnTo>
                    <a:pt x="0" y="4019549"/>
                  </a:lnTo>
                  <a:close/>
                </a:path>
              </a:pathLst>
            </a:custGeom>
            <a:solidFill>
              <a:srgbClr val="ED21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INIT</a:t>
            </a:r>
            <a:r>
              <a:rPr spc="-15" dirty="0"/>
              <a:t> </a:t>
            </a:r>
            <a:r>
              <a:rPr lang="fr-FR" spc="-65" dirty="0"/>
              <a:t>Container</a:t>
            </a:r>
            <a:r>
              <a:rPr spc="-15" dirty="0"/>
              <a:t> </a:t>
            </a:r>
            <a:r>
              <a:rPr spc="-60" dirty="0"/>
              <a:t>EXEMPLE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311785" rIns="0" bIns="0" rtlCol="0">
            <a:spAutoFit/>
          </a:bodyPr>
          <a:lstStyle/>
          <a:p>
            <a:pPr marL="142875">
              <a:lnSpc>
                <a:spcPts val="1925"/>
              </a:lnSpc>
              <a:spcBef>
                <a:spcPts val="100"/>
              </a:spcBef>
            </a:pPr>
            <a:r>
              <a:rPr sz="1650" u="none" spc="390" dirty="0">
                <a:solidFill>
                  <a:srgbClr val="999999"/>
                </a:solidFill>
                <a:latin typeface="Tahoma"/>
                <a:cs typeface="Tahoma"/>
              </a:rPr>
              <a:t>-- </a:t>
            </a:r>
            <a:r>
              <a:rPr sz="1650" u="none" spc="340" dirty="0">
                <a:solidFill>
                  <a:srgbClr val="999999"/>
                </a:solidFill>
                <a:latin typeface="Tahoma"/>
                <a:cs typeface="Tahoma"/>
              </a:rPr>
              <a:t>-</a:t>
            </a:r>
            <a:endParaRPr sz="1650">
              <a:latin typeface="Tahoma"/>
              <a:cs typeface="Tahoma"/>
            </a:endParaRPr>
          </a:p>
          <a:p>
            <a:pPr marL="142875" marR="10274935">
              <a:lnSpc>
                <a:spcPts val="1880"/>
              </a:lnSpc>
              <a:spcBef>
                <a:spcPts val="90"/>
              </a:spcBef>
            </a:pPr>
            <a:r>
              <a:rPr sz="1650" u="none" spc="245" dirty="0">
                <a:solidFill>
                  <a:srgbClr val="0077AA"/>
                </a:solidFill>
                <a:latin typeface="Tahoma"/>
                <a:cs typeface="Tahoma"/>
              </a:rPr>
              <a:t>apiVersion </a:t>
            </a:r>
            <a:r>
              <a:rPr sz="1650" u="none" spc="245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u="none" dirty="0">
                <a:solidFill>
                  <a:srgbClr val="999999"/>
                </a:solidFill>
                <a:latin typeface="Tahoma"/>
                <a:cs typeface="Tahoma"/>
              </a:rPr>
              <a:t>  </a:t>
            </a:r>
            <a:r>
              <a:rPr sz="1650" u="none" spc="100" dirty="0">
                <a:solidFill>
                  <a:srgbClr val="000000"/>
                </a:solidFill>
                <a:latin typeface="Tahoma"/>
                <a:cs typeface="Tahoma"/>
              </a:rPr>
              <a:t>v1 </a:t>
            </a:r>
            <a:r>
              <a:rPr sz="1650" u="none" spc="260" dirty="0">
                <a:solidFill>
                  <a:srgbClr val="0077AA"/>
                </a:solidFill>
                <a:latin typeface="Tahoma"/>
                <a:cs typeface="Tahoma"/>
              </a:rPr>
              <a:t>type </a:t>
            </a:r>
            <a:r>
              <a:rPr sz="1650" u="none" spc="260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u="none" spc="484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650" u="none" spc="155" dirty="0">
                <a:solidFill>
                  <a:srgbClr val="0077AA"/>
                </a:solidFill>
                <a:latin typeface="Tahoma"/>
                <a:cs typeface="Tahoma"/>
              </a:rPr>
              <a:t>Métadonnées </a:t>
            </a:r>
            <a:r>
              <a:rPr sz="1650" u="none" spc="55" dirty="0">
                <a:solidFill>
                  <a:srgbClr val="000000"/>
                </a:solidFill>
                <a:latin typeface="Tahoma"/>
                <a:cs typeface="Tahoma"/>
              </a:rPr>
              <a:t>du pod </a:t>
            </a:r>
            <a:r>
              <a:rPr sz="1650" u="none" spc="155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endParaRPr sz="1650">
              <a:latin typeface="Tahoma"/>
              <a:cs typeface="Tahoma"/>
            </a:endParaRPr>
          </a:p>
          <a:p>
            <a:pPr marL="394970">
              <a:lnSpc>
                <a:spcPts val="1764"/>
              </a:lnSpc>
            </a:pPr>
            <a:r>
              <a:rPr sz="1650" u="none" spc="60" dirty="0">
                <a:solidFill>
                  <a:srgbClr val="0077AA"/>
                </a:solidFill>
                <a:latin typeface="Tahoma"/>
                <a:cs typeface="Tahoma"/>
              </a:rPr>
              <a:t>nom </a:t>
            </a:r>
            <a:r>
              <a:rPr sz="1650" u="none" spc="60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u="none" dirty="0">
                <a:solidFill>
                  <a:srgbClr val="999999"/>
                </a:solidFill>
                <a:latin typeface="Tahoma"/>
                <a:cs typeface="Tahoma"/>
              </a:rPr>
              <a:t>  </a:t>
            </a:r>
            <a:r>
              <a:rPr sz="1650" u="none" spc="70" dirty="0">
                <a:solidFill>
                  <a:srgbClr val="000000"/>
                </a:solidFill>
                <a:latin typeface="Tahoma"/>
                <a:cs typeface="Tahoma"/>
              </a:rPr>
              <a:t>myapp </a:t>
            </a:r>
            <a:r>
              <a:rPr sz="1650" u="none" spc="70" dirty="0">
                <a:solidFill>
                  <a:srgbClr val="999999"/>
                </a:solidFill>
                <a:latin typeface="Tahoma"/>
                <a:cs typeface="Tahoma"/>
              </a:rPr>
              <a:t>- </a:t>
            </a:r>
            <a:r>
              <a:rPr sz="1650" u="none" spc="55" dirty="0">
                <a:solidFill>
                  <a:srgbClr val="000000"/>
                </a:solidFill>
                <a:latin typeface="Tahoma"/>
                <a:cs typeface="Tahoma"/>
              </a:rPr>
              <a:t>pod</a:t>
            </a:r>
            <a:endParaRPr sz="1650">
              <a:latin typeface="Tahoma"/>
              <a:cs typeface="Tahoma"/>
            </a:endParaRPr>
          </a:p>
          <a:p>
            <a:pPr marL="142875">
              <a:lnSpc>
                <a:spcPts val="1875"/>
              </a:lnSpc>
            </a:pPr>
            <a:r>
              <a:rPr sz="1650" u="none" spc="204" dirty="0">
                <a:solidFill>
                  <a:srgbClr val="0077AA"/>
                </a:solidFill>
                <a:latin typeface="Tahoma"/>
                <a:cs typeface="Tahoma"/>
              </a:rPr>
              <a:t>spécification </a:t>
            </a:r>
            <a:r>
              <a:rPr sz="1650" u="none" spc="204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endParaRPr sz="1650">
              <a:latin typeface="Tahoma"/>
              <a:cs typeface="Tahoma"/>
            </a:endParaRPr>
          </a:p>
          <a:p>
            <a:pPr marL="394970">
              <a:lnSpc>
                <a:spcPts val="1875"/>
              </a:lnSpc>
            </a:pPr>
            <a:r>
              <a:rPr sz="1650" u="none" spc="275" dirty="0">
                <a:solidFill>
                  <a:srgbClr val="0077AA"/>
                </a:solidFill>
                <a:latin typeface="Tahoma"/>
                <a:cs typeface="Tahoma"/>
              </a:rPr>
              <a:t>initContainers </a:t>
            </a:r>
            <a:r>
              <a:rPr sz="1650" u="none" spc="275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endParaRPr sz="1650">
              <a:latin typeface="Tahoma"/>
              <a:cs typeface="Tahoma"/>
            </a:endParaRPr>
          </a:p>
          <a:p>
            <a:pPr marL="897890" marR="8886825" indent="-250825">
              <a:lnSpc>
                <a:spcPts val="1880"/>
              </a:lnSpc>
              <a:spcBef>
                <a:spcPts val="95"/>
              </a:spcBef>
              <a:buClr>
                <a:srgbClr val="999999"/>
              </a:buClr>
              <a:buChar char="-"/>
              <a:tabLst>
                <a:tab pos="899794" algn="l"/>
              </a:tabLst>
            </a:pPr>
            <a:r>
              <a:rPr sz="1650" u="none" spc="60" dirty="0">
                <a:solidFill>
                  <a:srgbClr val="0077AA"/>
                </a:solidFill>
                <a:latin typeface="Tahoma"/>
                <a:cs typeface="Tahoma"/>
              </a:rPr>
              <a:t>nom </a:t>
            </a:r>
            <a:r>
              <a:rPr sz="1650" u="none" spc="60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u="none" dirty="0">
                <a:solidFill>
                  <a:srgbClr val="999999"/>
                </a:solidFill>
                <a:latin typeface="Tahoma"/>
                <a:cs typeface="Tahoma"/>
              </a:rPr>
              <a:t>  </a:t>
            </a:r>
            <a:r>
              <a:rPr sz="1650" u="none" spc="260" dirty="0">
                <a:solidFill>
                  <a:srgbClr val="000000"/>
                </a:solidFill>
                <a:latin typeface="Tahoma"/>
                <a:cs typeface="Tahoma"/>
              </a:rPr>
              <a:t>attendre </a:t>
            </a:r>
            <a:r>
              <a:rPr sz="1650" u="none" spc="260" dirty="0">
                <a:solidFill>
                  <a:srgbClr val="999999"/>
                </a:solidFill>
                <a:latin typeface="Tahoma"/>
                <a:cs typeface="Tahoma"/>
              </a:rPr>
              <a:t>- </a:t>
            </a:r>
            <a:r>
              <a:rPr sz="1650" u="none" spc="335" dirty="0">
                <a:solidFill>
                  <a:srgbClr val="000000"/>
                </a:solidFill>
                <a:latin typeface="Tahoma"/>
                <a:cs typeface="Tahoma"/>
              </a:rPr>
              <a:t>l' </a:t>
            </a:r>
            <a:r>
              <a:rPr sz="1650" u="none" spc="155" dirty="0">
                <a:solidFill>
                  <a:srgbClr val="0077AA"/>
                </a:solidFill>
                <a:latin typeface="Tahoma"/>
                <a:cs typeface="Tahoma"/>
              </a:rPr>
              <a:t>image </a:t>
            </a:r>
            <a:r>
              <a:rPr sz="1650" u="none" spc="335" dirty="0">
                <a:solidFill>
                  <a:srgbClr val="999999"/>
                </a:solidFill>
                <a:latin typeface="Tahoma"/>
                <a:cs typeface="Tahoma"/>
              </a:rPr>
              <a:t>- </a:t>
            </a:r>
            <a:r>
              <a:rPr sz="1650" u="none" spc="-20" dirty="0">
                <a:solidFill>
                  <a:srgbClr val="000000"/>
                </a:solidFill>
                <a:latin typeface="Tahoma"/>
                <a:cs typeface="Tahoma"/>
              </a:rPr>
              <a:t>mydb </a:t>
            </a:r>
            <a:r>
              <a:rPr sz="1650" u="none" spc="155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u="none" spc="470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650" u="none" spc="160" dirty="0">
                <a:solidFill>
                  <a:srgbClr val="000000"/>
                </a:solidFill>
                <a:latin typeface="Tahoma"/>
                <a:cs typeface="Tahoma"/>
              </a:rPr>
              <a:t>busybox </a:t>
            </a:r>
            <a:r>
              <a:rPr sz="1650" u="none" spc="160" dirty="0">
                <a:solidFill>
                  <a:srgbClr val="999999"/>
                </a:solidFill>
                <a:latin typeface="Tahoma"/>
                <a:cs typeface="Tahoma"/>
              </a:rPr>
              <a:t>: </a:t>
            </a:r>
            <a:r>
              <a:rPr sz="1650" u="none" spc="160" dirty="0">
                <a:solidFill>
                  <a:srgbClr val="990054"/>
                </a:solidFill>
                <a:latin typeface="Tahoma"/>
                <a:cs typeface="Tahoma"/>
              </a:rPr>
              <a:t>1.36</a:t>
            </a:r>
            <a:endParaRPr sz="1650">
              <a:latin typeface="Tahoma"/>
              <a:cs typeface="Tahoma"/>
            </a:endParaRPr>
          </a:p>
          <a:p>
            <a:pPr marL="899794">
              <a:lnSpc>
                <a:spcPts val="1770"/>
              </a:lnSpc>
            </a:pPr>
            <a:r>
              <a:rPr sz="1650" u="none" dirty="0">
                <a:solidFill>
                  <a:srgbClr val="0077AA"/>
                </a:solidFill>
                <a:latin typeface="Tahoma"/>
                <a:cs typeface="Tahoma"/>
              </a:rPr>
              <a:t>commande </a:t>
            </a:r>
            <a:r>
              <a:rPr sz="1650" u="none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u="none" spc="495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650" u="none" spc="405" dirty="0">
                <a:solidFill>
                  <a:srgbClr val="999999"/>
                </a:solidFill>
                <a:latin typeface="Tahoma"/>
                <a:cs typeface="Tahoma"/>
              </a:rPr>
              <a:t>[ </a:t>
            </a:r>
            <a:r>
              <a:rPr sz="1650" u="none" spc="405" dirty="0">
                <a:solidFill>
                  <a:srgbClr val="669900"/>
                </a:solidFill>
                <a:latin typeface="Tahoma"/>
                <a:cs typeface="Tahoma"/>
              </a:rPr>
              <a:t>'sh' </a:t>
            </a:r>
            <a:r>
              <a:rPr sz="1650" u="none" spc="405" dirty="0">
                <a:solidFill>
                  <a:srgbClr val="999999"/>
                </a:solidFill>
                <a:latin typeface="Tahoma"/>
                <a:cs typeface="Tahoma"/>
              </a:rPr>
              <a:t>,</a:t>
            </a:r>
            <a:r>
              <a:rPr sz="1650" u="none" spc="-10" dirty="0">
                <a:solidFill>
                  <a:srgbClr val="999999"/>
                </a:solidFill>
                <a:latin typeface="Tahoma"/>
                <a:cs typeface="Tahoma"/>
              </a:rPr>
              <a:t>  </a:t>
            </a:r>
            <a:r>
              <a:rPr sz="1650" u="none" spc="434" dirty="0">
                <a:solidFill>
                  <a:srgbClr val="669900"/>
                </a:solidFill>
                <a:latin typeface="Tahoma"/>
                <a:cs typeface="Tahoma"/>
              </a:rPr>
              <a:t>'- </a:t>
            </a:r>
            <a:r>
              <a:rPr sz="1650" u="none" spc="500" dirty="0">
                <a:solidFill>
                  <a:srgbClr val="669900"/>
                </a:solidFill>
                <a:latin typeface="Tahoma"/>
                <a:cs typeface="Tahoma"/>
              </a:rPr>
              <a:t>c' </a:t>
            </a:r>
            <a:r>
              <a:rPr sz="1650" u="none" spc="500" dirty="0">
                <a:solidFill>
                  <a:srgbClr val="999999"/>
                </a:solidFill>
                <a:latin typeface="Tahoma"/>
                <a:cs typeface="Tahoma"/>
              </a:rPr>
              <a:t>,</a:t>
            </a:r>
            <a:r>
              <a:rPr sz="1650" u="none" spc="-5" dirty="0">
                <a:solidFill>
                  <a:srgbClr val="999999"/>
                </a:solidFill>
                <a:latin typeface="Tahoma"/>
                <a:cs typeface="Tahoma"/>
              </a:rPr>
              <a:t>  </a:t>
            </a:r>
            <a:r>
              <a:rPr sz="1650" u="none" spc="405" dirty="0">
                <a:solidFill>
                  <a:srgbClr val="669900"/>
                </a:solidFill>
                <a:latin typeface="Tahoma"/>
                <a:cs typeface="Tahoma"/>
              </a:rPr>
              <a:t>'jusqu'à</a:t>
            </a:r>
            <a:r>
              <a:rPr sz="1650" u="none" spc="-10" dirty="0">
                <a:solidFill>
                  <a:srgbClr val="669900"/>
                </a:solidFill>
                <a:latin typeface="Tahoma"/>
                <a:cs typeface="Tahoma"/>
              </a:rPr>
              <a:t>  </a:t>
            </a:r>
            <a:r>
              <a:rPr sz="1650" u="none" spc="175" dirty="0">
                <a:solidFill>
                  <a:srgbClr val="669900"/>
                </a:solidFill>
                <a:latin typeface="Tahoma"/>
                <a:cs typeface="Tahoma"/>
              </a:rPr>
              <a:t>nslookup</a:t>
            </a:r>
            <a:r>
              <a:rPr sz="1650" u="none" spc="-5" dirty="0">
                <a:solidFill>
                  <a:srgbClr val="669900"/>
                </a:solidFill>
                <a:latin typeface="Tahoma"/>
                <a:cs typeface="Tahoma"/>
              </a:rPr>
              <a:t>  </a:t>
            </a:r>
            <a:r>
              <a:rPr sz="1650" u="none" spc="60" dirty="0">
                <a:solidFill>
                  <a:srgbClr val="669900"/>
                </a:solidFill>
                <a:latin typeface="Tahoma"/>
                <a:cs typeface="Tahoma"/>
              </a:rPr>
              <a:t>ma base de données ;</a:t>
            </a:r>
            <a:r>
              <a:rPr sz="1650" u="none" spc="-10" dirty="0">
                <a:solidFill>
                  <a:srgbClr val="669900"/>
                </a:solidFill>
                <a:latin typeface="Tahoma"/>
                <a:cs typeface="Tahoma"/>
              </a:rPr>
              <a:t>  </a:t>
            </a:r>
            <a:r>
              <a:rPr sz="1650" u="none" spc="80" dirty="0">
                <a:solidFill>
                  <a:srgbClr val="669900"/>
                </a:solidFill>
                <a:latin typeface="Tahoma"/>
                <a:cs typeface="Tahoma"/>
              </a:rPr>
              <a:t>faire</a:t>
            </a:r>
            <a:r>
              <a:rPr sz="1650" u="none" spc="-5" dirty="0">
                <a:solidFill>
                  <a:srgbClr val="669900"/>
                </a:solidFill>
                <a:latin typeface="Tahoma"/>
                <a:cs typeface="Tahoma"/>
              </a:rPr>
              <a:t>  </a:t>
            </a:r>
            <a:r>
              <a:rPr sz="1650" u="none" spc="125" dirty="0">
                <a:solidFill>
                  <a:srgbClr val="669900"/>
                </a:solidFill>
                <a:latin typeface="Tahoma"/>
                <a:cs typeface="Tahoma"/>
              </a:rPr>
              <a:t>écho</a:t>
            </a:r>
            <a:r>
              <a:rPr sz="1650" u="none" spc="-10" dirty="0">
                <a:solidFill>
                  <a:srgbClr val="669900"/>
                </a:solidFill>
                <a:latin typeface="Tahoma"/>
                <a:cs typeface="Tahoma"/>
              </a:rPr>
              <a:t>  </a:t>
            </a:r>
            <a:r>
              <a:rPr sz="1650" u="none" spc="245" dirty="0">
                <a:solidFill>
                  <a:srgbClr val="669900"/>
                </a:solidFill>
                <a:latin typeface="Tahoma"/>
                <a:cs typeface="Tahoma"/>
              </a:rPr>
              <a:t>en attendant</a:t>
            </a:r>
            <a:r>
              <a:rPr sz="1650" u="none" spc="-5" dirty="0">
                <a:solidFill>
                  <a:srgbClr val="669900"/>
                </a:solidFill>
                <a:latin typeface="Tahoma"/>
                <a:cs typeface="Tahoma"/>
              </a:rPr>
              <a:t>  </a:t>
            </a:r>
            <a:r>
              <a:rPr sz="1650" u="none" spc="315" dirty="0">
                <a:solidFill>
                  <a:srgbClr val="669900"/>
                </a:solidFill>
                <a:latin typeface="Tahoma"/>
                <a:cs typeface="Tahoma"/>
              </a:rPr>
              <a:t>pour</a:t>
            </a:r>
            <a:r>
              <a:rPr sz="1650" u="none" spc="-5" dirty="0">
                <a:solidFill>
                  <a:srgbClr val="669900"/>
                </a:solidFill>
                <a:latin typeface="Tahoma"/>
                <a:cs typeface="Tahoma"/>
              </a:rPr>
              <a:t>  </a:t>
            </a:r>
            <a:r>
              <a:rPr sz="1650" u="none" spc="60" dirty="0">
                <a:solidFill>
                  <a:srgbClr val="669900"/>
                </a:solidFill>
                <a:latin typeface="Tahoma"/>
                <a:cs typeface="Tahoma"/>
              </a:rPr>
              <a:t>ma base de données ;</a:t>
            </a:r>
            <a:r>
              <a:rPr sz="1650" u="none" spc="495" dirty="0">
                <a:solidFill>
                  <a:srgbClr val="669900"/>
                </a:solidFill>
                <a:latin typeface="Tahoma"/>
                <a:cs typeface="Tahoma"/>
              </a:rPr>
              <a:t> </a:t>
            </a:r>
            <a:r>
              <a:rPr sz="1650" u="none" spc="240" dirty="0">
                <a:solidFill>
                  <a:srgbClr val="669900"/>
                </a:solidFill>
                <a:latin typeface="Tahoma"/>
                <a:cs typeface="Tahoma"/>
              </a:rPr>
              <a:t>dormir</a:t>
            </a:r>
            <a:r>
              <a:rPr sz="1650" u="none" spc="-10" dirty="0">
                <a:solidFill>
                  <a:srgbClr val="669900"/>
                </a:solidFill>
                <a:latin typeface="Tahoma"/>
                <a:cs typeface="Tahoma"/>
              </a:rPr>
              <a:t>  </a:t>
            </a:r>
            <a:r>
              <a:rPr sz="1650" u="none" spc="245" dirty="0">
                <a:solidFill>
                  <a:srgbClr val="669900"/>
                </a:solidFill>
                <a:latin typeface="Tahoma"/>
                <a:cs typeface="Tahoma"/>
              </a:rPr>
              <a:t>2;</a:t>
            </a:r>
            <a:r>
              <a:rPr sz="1650" u="none" spc="-5" dirty="0">
                <a:solidFill>
                  <a:srgbClr val="669900"/>
                </a:solidFill>
                <a:latin typeface="Tahoma"/>
                <a:cs typeface="Tahoma"/>
              </a:rPr>
              <a:t>  </a:t>
            </a:r>
            <a:r>
              <a:rPr sz="1650" u="none" spc="240" dirty="0">
                <a:solidFill>
                  <a:srgbClr val="669900"/>
                </a:solidFill>
                <a:latin typeface="Tahoma"/>
                <a:cs typeface="Tahoma"/>
              </a:rPr>
              <a:t>fait;' </a:t>
            </a:r>
            <a:r>
              <a:rPr sz="1650" u="none" spc="240" dirty="0">
                <a:solidFill>
                  <a:srgbClr val="999999"/>
                </a:solidFill>
                <a:latin typeface="Tahoma"/>
                <a:cs typeface="Tahoma"/>
              </a:rPr>
              <a:t>]</a:t>
            </a:r>
            <a:endParaRPr sz="1650">
              <a:latin typeface="Tahoma"/>
              <a:cs typeface="Tahoma"/>
            </a:endParaRPr>
          </a:p>
          <a:p>
            <a:pPr marL="897890" indent="-250825">
              <a:lnSpc>
                <a:spcPts val="1875"/>
              </a:lnSpc>
              <a:buClr>
                <a:srgbClr val="999999"/>
              </a:buClr>
              <a:buChar char="-"/>
              <a:tabLst>
                <a:tab pos="897890" algn="l"/>
              </a:tabLst>
            </a:pPr>
            <a:r>
              <a:rPr sz="1650" u="none" spc="60" dirty="0">
                <a:solidFill>
                  <a:srgbClr val="0077AA"/>
                </a:solidFill>
                <a:latin typeface="Tahoma"/>
                <a:cs typeface="Tahoma"/>
              </a:rPr>
              <a:t>nom </a:t>
            </a:r>
            <a:r>
              <a:rPr sz="1650" u="none" spc="60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u="none" spc="495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650" u="none" spc="425" dirty="0">
                <a:solidFill>
                  <a:srgbClr val="000000"/>
                </a:solidFill>
                <a:latin typeface="Tahoma"/>
                <a:cs typeface="Tahoma"/>
              </a:rPr>
              <a:t>initialisation </a:t>
            </a:r>
            <a:r>
              <a:rPr sz="1650" u="none" spc="425" dirty="0">
                <a:solidFill>
                  <a:srgbClr val="999999"/>
                </a:solidFill>
                <a:latin typeface="Tahoma"/>
                <a:cs typeface="Tahoma"/>
              </a:rPr>
              <a:t>- </a:t>
            </a:r>
            <a:r>
              <a:rPr sz="1650" u="none" spc="35" dirty="0">
                <a:solidFill>
                  <a:srgbClr val="000000"/>
                </a:solidFill>
                <a:latin typeface="Tahoma"/>
                <a:cs typeface="Tahoma"/>
              </a:rPr>
              <a:t>base de données</a:t>
            </a:r>
            <a:endParaRPr sz="1650">
              <a:latin typeface="Tahoma"/>
              <a:cs typeface="Tahoma"/>
            </a:endParaRPr>
          </a:p>
          <a:p>
            <a:pPr marL="899794" marR="7498715">
              <a:lnSpc>
                <a:spcPts val="1880"/>
              </a:lnSpc>
              <a:spcBef>
                <a:spcPts val="95"/>
              </a:spcBef>
            </a:pPr>
            <a:r>
              <a:rPr sz="1650" u="none" spc="155" dirty="0">
                <a:solidFill>
                  <a:srgbClr val="0077AA"/>
                </a:solidFill>
                <a:latin typeface="Tahoma"/>
                <a:cs typeface="Tahoma"/>
              </a:rPr>
              <a:t>image </a:t>
            </a:r>
            <a:r>
              <a:rPr sz="1650" u="none" spc="155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u="none" spc="470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650" u="none" spc="210" dirty="0">
                <a:solidFill>
                  <a:srgbClr val="000000"/>
                </a:solidFill>
                <a:latin typeface="Tahoma"/>
                <a:cs typeface="Tahoma"/>
              </a:rPr>
              <a:t>flyway/flyway </a:t>
            </a:r>
            <a:r>
              <a:rPr sz="1650" u="none" spc="210" dirty="0">
                <a:solidFill>
                  <a:srgbClr val="999999"/>
                </a:solidFill>
                <a:latin typeface="Tahoma"/>
                <a:cs typeface="Tahoma"/>
              </a:rPr>
              <a:t>: </a:t>
            </a:r>
            <a:r>
              <a:rPr sz="1650" u="none" dirty="0">
                <a:solidFill>
                  <a:srgbClr val="0077AA"/>
                </a:solidFill>
                <a:latin typeface="Tahoma"/>
                <a:cs typeface="Tahoma"/>
              </a:rPr>
              <a:t>commande </a:t>
            </a:r>
            <a:r>
              <a:rPr sz="1650" u="none" spc="210" dirty="0">
                <a:solidFill>
                  <a:srgbClr val="990054"/>
                </a:solidFill>
                <a:latin typeface="Tahoma"/>
                <a:cs typeface="Tahoma"/>
              </a:rPr>
              <a:t>10 </a:t>
            </a:r>
            <a:r>
              <a:rPr sz="1650" u="none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u="none" spc="25" dirty="0">
                <a:solidFill>
                  <a:srgbClr val="999999"/>
                </a:solidFill>
                <a:latin typeface="Tahoma"/>
                <a:cs typeface="Tahoma"/>
              </a:rPr>
              <a:t>  </a:t>
            </a:r>
            <a:r>
              <a:rPr sz="1650" u="none" spc="320" dirty="0">
                <a:solidFill>
                  <a:srgbClr val="999999"/>
                </a:solidFill>
                <a:latin typeface="Tahoma"/>
                <a:cs typeface="Tahoma"/>
              </a:rPr>
              <a:t>[ </a:t>
            </a:r>
            <a:r>
              <a:rPr sz="1650" u="none" spc="320" dirty="0">
                <a:solidFill>
                  <a:srgbClr val="669900"/>
                </a:solidFill>
                <a:latin typeface="Tahoma"/>
                <a:cs typeface="Tahoma"/>
              </a:rPr>
              <a:t>'migrate' </a:t>
            </a:r>
            <a:r>
              <a:rPr sz="1650" u="none" spc="320" dirty="0">
                <a:solidFill>
                  <a:srgbClr val="999999"/>
                </a:solidFill>
                <a:latin typeface="Tahoma"/>
                <a:cs typeface="Tahoma"/>
              </a:rPr>
              <a:t>,</a:t>
            </a:r>
            <a:r>
              <a:rPr sz="1650" u="none" spc="30" dirty="0">
                <a:solidFill>
                  <a:srgbClr val="999999"/>
                </a:solidFill>
                <a:latin typeface="Tahoma"/>
                <a:cs typeface="Tahoma"/>
              </a:rPr>
              <a:t>  </a:t>
            </a:r>
            <a:r>
              <a:rPr sz="1650" u="none" spc="495" dirty="0">
                <a:solidFill>
                  <a:srgbClr val="669900"/>
                </a:solidFill>
                <a:latin typeface="Tahoma"/>
                <a:cs typeface="Tahoma"/>
              </a:rPr>
              <a:t>'......' </a:t>
            </a:r>
            <a:r>
              <a:rPr sz="1650" u="none" spc="495" dirty="0">
                <a:solidFill>
                  <a:srgbClr val="999999"/>
                </a:solidFill>
                <a:latin typeface="Tahoma"/>
                <a:cs typeface="Tahoma"/>
              </a:rPr>
              <a:t>]</a:t>
            </a:r>
            <a:endParaRPr sz="1650">
              <a:latin typeface="Tahoma"/>
              <a:cs typeface="Tahoma"/>
            </a:endParaRPr>
          </a:p>
          <a:p>
            <a:pPr marL="394970">
              <a:lnSpc>
                <a:spcPts val="1770"/>
              </a:lnSpc>
            </a:pPr>
            <a:r>
              <a:rPr sz="1650" u="none" spc="245" dirty="0">
                <a:solidFill>
                  <a:srgbClr val="0077AA"/>
                </a:solidFill>
                <a:latin typeface="Tahoma"/>
                <a:cs typeface="Tahoma"/>
              </a:rPr>
              <a:t>conteneurs </a:t>
            </a:r>
            <a:r>
              <a:rPr sz="1650" u="none" spc="245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endParaRPr sz="1650">
              <a:latin typeface="Tahoma"/>
              <a:cs typeface="Tahoma"/>
            </a:endParaRPr>
          </a:p>
          <a:p>
            <a:pPr marL="897890" indent="-250825">
              <a:lnSpc>
                <a:spcPts val="1875"/>
              </a:lnSpc>
              <a:buClr>
                <a:srgbClr val="999999"/>
              </a:buClr>
              <a:buChar char="-"/>
              <a:tabLst>
                <a:tab pos="897890" algn="l"/>
              </a:tabLst>
            </a:pPr>
            <a:r>
              <a:rPr sz="1650" u="none" spc="60" dirty="0">
                <a:solidFill>
                  <a:srgbClr val="0077AA"/>
                </a:solidFill>
                <a:latin typeface="Tahoma"/>
                <a:cs typeface="Tahoma"/>
              </a:rPr>
              <a:t>nom </a:t>
            </a:r>
            <a:r>
              <a:rPr sz="1650" u="none" spc="60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u="none" spc="490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650" u="none" spc="130" dirty="0">
                <a:solidFill>
                  <a:srgbClr val="000000"/>
                </a:solidFill>
                <a:latin typeface="Tahoma"/>
                <a:cs typeface="Tahoma"/>
              </a:rPr>
              <a:t>dos</a:t>
            </a:r>
            <a:endParaRPr sz="1650">
              <a:latin typeface="Tahoma"/>
              <a:cs typeface="Tahoma"/>
            </a:endParaRPr>
          </a:p>
          <a:p>
            <a:pPr marL="899794">
              <a:lnSpc>
                <a:spcPts val="1930"/>
              </a:lnSpc>
            </a:pPr>
            <a:r>
              <a:rPr sz="1650" u="none" spc="155" dirty="0">
                <a:solidFill>
                  <a:srgbClr val="0077AA"/>
                </a:solidFill>
                <a:latin typeface="Tahoma"/>
                <a:cs typeface="Tahoma"/>
              </a:rPr>
              <a:t>image </a:t>
            </a:r>
            <a:r>
              <a:rPr sz="1650" u="none" spc="155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u="none" spc="470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650" u="none" spc="229" dirty="0">
                <a:solidFill>
                  <a:srgbClr val="000000"/>
                </a:solidFill>
                <a:latin typeface="Tahoma"/>
                <a:cs typeface="Tahoma"/>
              </a:rPr>
              <a:t>ghcr.io/traefik/whoami </a:t>
            </a:r>
            <a:r>
              <a:rPr sz="1650" u="none" spc="229" dirty="0">
                <a:solidFill>
                  <a:srgbClr val="999999"/>
                </a:solidFill>
                <a:latin typeface="Tahoma"/>
                <a:cs typeface="Tahoma"/>
              </a:rPr>
              <a:t>: </a:t>
            </a:r>
            <a:r>
              <a:rPr sz="1650" u="none" spc="229" dirty="0">
                <a:solidFill>
                  <a:srgbClr val="000000"/>
                </a:solidFill>
                <a:latin typeface="Tahoma"/>
                <a:cs typeface="Tahoma"/>
              </a:rPr>
              <a:t>v1.10.1</a:t>
            </a:r>
            <a:endParaRPr sz="165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80" dirty="0"/>
              <a:t>RAPPEL:</a:t>
            </a:r>
            <a:r>
              <a:rPr spc="-100" dirty="0"/>
              <a:t> </a:t>
            </a:r>
            <a:r>
              <a:rPr spc="-30" dirty="0"/>
              <a:t>(IMAGES</a:t>
            </a:r>
            <a:r>
              <a:rPr spc="-95" dirty="0"/>
              <a:t> </a:t>
            </a:r>
            <a:r>
              <a:rPr dirty="0"/>
              <a:t>CONTRE)</a:t>
            </a:r>
            <a:r>
              <a:rPr spc="-100" dirty="0"/>
              <a:t> </a:t>
            </a:r>
            <a:r>
              <a:rPr spc="-45" dirty="0"/>
              <a:t>CONTENEURS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2181224"/>
            <a:ext cx="95250" cy="9524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2666999"/>
            <a:ext cx="95250" cy="9524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3143249"/>
            <a:ext cx="95250" cy="9524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3629024"/>
            <a:ext cx="95250" cy="9524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09687" y="4100512"/>
            <a:ext cx="104775" cy="104774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09687" y="4576762"/>
            <a:ext cx="104775" cy="104774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09687" y="5062537"/>
            <a:ext cx="104775" cy="104774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5543549"/>
            <a:ext cx="95250" cy="95249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6038849"/>
            <a:ext cx="95250" cy="95249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796924" y="1511300"/>
            <a:ext cx="6595109" cy="60535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spc="85" dirty="0">
                <a:solidFill>
                  <a:srgbClr val="333333"/>
                </a:solidFill>
                <a:latin typeface="Trebuchet MS"/>
                <a:cs typeface="Trebuchet MS"/>
              </a:rPr>
              <a:t>UN</a:t>
            </a:r>
            <a:r>
              <a:rPr sz="2100" spc="-9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lang="fr-FR" sz="2100" spc="-10" dirty="0">
                <a:solidFill>
                  <a:srgbClr val="333333"/>
                </a:solidFill>
                <a:latin typeface="Trebuchet MS"/>
                <a:cs typeface="Trebuchet MS"/>
              </a:rPr>
              <a:t>Container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:</a:t>
            </a:r>
            <a:endParaRPr sz="2100" dirty="0">
              <a:latin typeface="Trebuchet MS"/>
              <a:cs typeface="Trebuchet MS"/>
            </a:endParaRPr>
          </a:p>
          <a:p>
            <a:pPr marL="393065">
              <a:lnSpc>
                <a:spcPct val="100000"/>
              </a:lnSpc>
              <a:spcBef>
                <a:spcPts val="1680"/>
              </a:spcBef>
            </a:pPr>
            <a:r>
              <a:rPr sz="2100" spc="70" dirty="0">
                <a:solidFill>
                  <a:srgbClr val="333333"/>
                </a:solidFill>
                <a:latin typeface="Trebuchet MS"/>
                <a:cs typeface="Trebuchet MS"/>
              </a:rPr>
              <a:t>Est</a:t>
            </a:r>
            <a:r>
              <a:rPr sz="2100" spc="-5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créé</a:t>
            </a:r>
            <a:r>
              <a:rPr sz="2100" spc="-5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75" dirty="0">
                <a:solidFill>
                  <a:srgbClr val="333333"/>
                </a:solidFill>
                <a:latin typeface="Trebuchet MS"/>
                <a:cs typeface="Trebuchet MS"/>
              </a:rPr>
              <a:t>depuis</a:t>
            </a:r>
            <a:r>
              <a:rPr sz="2100" spc="-5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00" dirty="0">
                <a:solidFill>
                  <a:srgbClr val="333333"/>
                </a:solidFill>
                <a:latin typeface="Trebuchet MS"/>
                <a:cs typeface="Trebuchet MS"/>
              </a:rPr>
              <a:t>un</a:t>
            </a:r>
            <a:r>
              <a:rPr sz="2100" spc="-5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45" dirty="0">
                <a:solidFill>
                  <a:srgbClr val="333333"/>
                </a:solidFill>
                <a:latin typeface="Trebuchet MS"/>
                <a:cs typeface="Trebuchet MS"/>
              </a:rPr>
              <a:t>image</a:t>
            </a:r>
            <a:endParaRPr sz="2100" dirty="0">
              <a:latin typeface="Trebuchet MS"/>
              <a:cs typeface="Trebuchet MS"/>
            </a:endParaRPr>
          </a:p>
          <a:p>
            <a:pPr marL="393065" marR="888365">
              <a:lnSpc>
                <a:spcPct val="150300"/>
              </a:lnSpc>
              <a:spcBef>
                <a:spcPts val="35"/>
              </a:spcBef>
            </a:pPr>
            <a:r>
              <a:rPr sz="2100" spc="60" dirty="0">
                <a:solidFill>
                  <a:srgbClr val="333333"/>
                </a:solidFill>
                <a:latin typeface="Trebuchet MS"/>
                <a:cs typeface="Trebuchet MS"/>
              </a:rPr>
              <a:t>Contient</a:t>
            </a:r>
            <a:r>
              <a:rPr sz="2100" spc="-3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tout</a:t>
            </a:r>
            <a:r>
              <a:rPr sz="2100" spc="-3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80" dirty="0">
                <a:solidFill>
                  <a:srgbClr val="333333"/>
                </a:solidFill>
                <a:latin typeface="Trebuchet MS"/>
                <a:cs typeface="Trebuchet MS"/>
              </a:rPr>
              <a:t>ton</a:t>
            </a:r>
            <a:r>
              <a:rPr sz="2100" spc="-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90" dirty="0">
                <a:solidFill>
                  <a:srgbClr val="333333"/>
                </a:solidFill>
                <a:latin typeface="Trebuchet MS"/>
                <a:cs typeface="Trebuchet MS"/>
              </a:rPr>
              <a:t>application</a:t>
            </a:r>
            <a:r>
              <a:rPr sz="2100" spc="-3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85" dirty="0">
                <a:solidFill>
                  <a:srgbClr val="333333"/>
                </a:solidFill>
                <a:latin typeface="Trebuchet MS"/>
                <a:cs typeface="Trebuchet MS"/>
              </a:rPr>
              <a:t>besoins</a:t>
            </a:r>
            <a:r>
              <a:rPr sz="2100" spc="-3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à</a:t>
            </a:r>
            <a:r>
              <a:rPr sz="2100" spc="-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75" dirty="0">
                <a:solidFill>
                  <a:srgbClr val="333333"/>
                </a:solidFill>
                <a:latin typeface="Trebuchet MS"/>
                <a:cs typeface="Trebuchet MS"/>
              </a:rPr>
              <a:t>courir</a:t>
            </a:r>
            <a:r>
              <a:rPr sz="2100" spc="120" dirty="0">
                <a:solidFill>
                  <a:srgbClr val="333333"/>
                </a:solidFill>
                <a:latin typeface="Trebuchet MS"/>
                <a:cs typeface="Trebuchet MS"/>
              </a:rPr>
              <a:t>​</a:t>
            </a:r>
            <a:r>
              <a:rPr sz="2100" spc="-9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5" dirty="0">
                <a:solidFill>
                  <a:srgbClr val="333333"/>
                </a:solidFill>
                <a:latin typeface="Trebuchet MS"/>
                <a:cs typeface="Trebuchet MS"/>
              </a:rPr>
              <a:t>un</a:t>
            </a:r>
            <a:r>
              <a:rPr sz="2100" spc="-9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cycle de vie</a:t>
            </a:r>
            <a:r>
              <a:rPr sz="2100" spc="-9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(créer/démarrer/arrêter/redémarrer) Durée de vie :</a:t>
            </a:r>
            <a:endParaRPr sz="2100" dirty="0">
              <a:latin typeface="Trebuchet MS"/>
              <a:cs typeface="Trebuchet MS"/>
            </a:endParaRPr>
          </a:p>
          <a:p>
            <a:pPr marL="774065" marR="2753360">
              <a:lnSpc>
                <a:spcPct val="148800"/>
              </a:lnSpc>
            </a:pP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millisecondes :</a:t>
            </a:r>
            <a:r>
              <a:rPr sz="2100" spc="15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00" dirty="0">
                <a:solidFill>
                  <a:srgbClr val="333333"/>
                </a:solidFill>
                <a:latin typeface="Trebuchet MS"/>
                <a:cs typeface="Trebuchet MS"/>
              </a:rPr>
              <a:t>commandes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minutes/heures :</a:t>
            </a:r>
            <a:r>
              <a:rPr sz="2100" spc="34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lot</a:t>
            </a:r>
            <a:endParaRPr sz="2100" dirty="0">
              <a:latin typeface="Trebuchet MS"/>
              <a:cs typeface="Trebuchet MS"/>
            </a:endParaRPr>
          </a:p>
          <a:p>
            <a:pPr marL="774065">
              <a:lnSpc>
                <a:spcPct val="100000"/>
              </a:lnSpc>
              <a:spcBef>
                <a:spcPts val="1305"/>
              </a:spcBef>
            </a:pP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minutes/jours :</a:t>
            </a:r>
            <a:r>
              <a:rPr sz="2100" spc="-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5" dirty="0">
                <a:solidFill>
                  <a:srgbClr val="333333"/>
                </a:solidFill>
                <a:latin typeface="Trebuchet MS"/>
                <a:cs typeface="Trebuchet MS"/>
              </a:rPr>
              <a:t>version</a:t>
            </a:r>
            <a:r>
              <a:rPr sz="2100" spc="-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d' </a:t>
            </a:r>
            <a:r>
              <a:rPr sz="2100" spc="100" dirty="0">
                <a:solidFill>
                  <a:srgbClr val="333333"/>
                </a:solidFill>
                <a:latin typeface="Trebuchet MS"/>
                <a:cs typeface="Trebuchet MS"/>
              </a:rPr>
              <a:t>un</a:t>
            </a:r>
            <a:r>
              <a:rPr sz="2100" spc="-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application</a:t>
            </a:r>
            <a:endParaRPr sz="2100" dirty="0">
              <a:latin typeface="Trebuchet MS"/>
              <a:cs typeface="Trebuchet MS"/>
            </a:endParaRPr>
          </a:p>
          <a:p>
            <a:pPr marL="393065">
              <a:lnSpc>
                <a:spcPct val="100000"/>
              </a:lnSpc>
              <a:spcBef>
                <a:spcPts val="1230"/>
              </a:spcBef>
            </a:pPr>
            <a:r>
              <a:rPr sz="2100" spc="140" dirty="0">
                <a:solidFill>
                  <a:srgbClr val="333333"/>
                </a:solidFill>
                <a:latin typeface="Trebuchet MS"/>
                <a:cs typeface="Trebuchet MS"/>
              </a:rPr>
              <a:t>Beaucoup</a:t>
            </a:r>
            <a:r>
              <a:rPr sz="2100" spc="2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durées d'exécution :</a:t>
            </a:r>
            <a:r>
              <a:rPr sz="2100" spc="2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280" dirty="0">
                <a:solidFill>
                  <a:srgbClr val="ED2137"/>
                </a:solidFill>
                <a:latin typeface="Tahoma"/>
                <a:cs typeface="Tahoma"/>
              </a:rPr>
              <a:t>conteneur</a:t>
            </a:r>
            <a:r>
              <a:rPr sz="2100" dirty="0">
                <a:solidFill>
                  <a:srgbClr val="ED2137"/>
                </a:solidFill>
                <a:latin typeface="Tahoma"/>
                <a:cs typeface="Tahoma"/>
              </a:rPr>
              <a:t> </a:t>
            </a:r>
            <a:r>
              <a:rPr sz="2100" spc="75" dirty="0">
                <a:solidFill>
                  <a:srgbClr val="333333"/>
                </a:solidFill>
                <a:latin typeface="Trebuchet MS"/>
                <a:cs typeface="Trebuchet MS"/>
              </a:rPr>
              <a:t>depuis</a:t>
            </a:r>
            <a:r>
              <a:rPr sz="2100" spc="2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Docker,</a:t>
            </a:r>
            <a:r>
              <a:rPr sz="2100" spc="2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20" dirty="0">
                <a:solidFill>
                  <a:srgbClr val="ED2137"/>
                </a:solidFill>
                <a:latin typeface="Tahoma"/>
                <a:cs typeface="Tahoma"/>
              </a:rPr>
              <a:t>CRI- </a:t>
            </a:r>
            <a:r>
              <a:rPr sz="2100" spc="125" dirty="0">
                <a:solidFill>
                  <a:srgbClr val="ED2137"/>
                </a:solidFill>
                <a:latin typeface="Tahoma"/>
                <a:cs typeface="Tahoma"/>
              </a:rPr>
              <a:t>O</a:t>
            </a:r>
            <a:endParaRPr sz="2100" dirty="0">
              <a:latin typeface="Tahoma"/>
              <a:cs typeface="Tahoma"/>
            </a:endParaRPr>
          </a:p>
          <a:p>
            <a:pPr marL="393065">
              <a:lnSpc>
                <a:spcPct val="100000"/>
              </a:lnSpc>
              <a:spcBef>
                <a:spcPts val="1380"/>
              </a:spcBef>
            </a:pP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Spécification:</a:t>
            </a:r>
            <a:r>
              <a:rPr sz="2100" spc="24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u="heavy" spc="-20" dirty="0">
                <a:solidFill>
                  <a:srgbClr val="ED2137"/>
                </a:solidFill>
                <a:uFill>
                  <a:solidFill>
                    <a:srgbClr val="ED2137"/>
                  </a:solidFill>
                </a:uFill>
                <a:latin typeface="Trebuchet MS"/>
                <a:cs typeface="Trebuchet MS"/>
                <a:hlinkClick r:id="rId4"/>
              </a:rPr>
              <a:t>spécification </a:t>
            </a:r>
            <a:endParaRPr sz="2100" dirty="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51472" y="6133494"/>
            <a:ext cx="7882774" cy="496016"/>
          </a:xfrm>
          <a:prstGeom prst="rect">
            <a:avLst/>
          </a:prstGeom>
        </p:spPr>
      </p:pic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809624" y="1552574"/>
          <a:ext cx="11382375" cy="501205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28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953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3751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AAAAAA"/>
                      </a:solidFill>
                      <a:prstDash val="solid"/>
                    </a:lnL>
                    <a:lnR w="9525">
                      <a:solidFill>
                        <a:srgbClr val="AAAAAA"/>
                      </a:solidFill>
                      <a:prstDash val="solid"/>
                    </a:lnR>
                    <a:lnT w="9525">
                      <a:solidFill>
                        <a:srgbClr val="AAAAAA"/>
                      </a:solidFill>
                      <a:prstDash val="solid"/>
                    </a:lnT>
                    <a:lnB w="9525">
                      <a:solidFill>
                        <a:srgbClr val="ED213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AAAAAA"/>
                      </a:solidFill>
                      <a:prstDash val="solid"/>
                    </a:lnL>
                    <a:lnR w="9525">
                      <a:solidFill>
                        <a:srgbClr val="AAAAAA"/>
                      </a:solidFill>
                      <a:prstDash val="solid"/>
                    </a:lnR>
                    <a:lnT w="9525">
                      <a:solidFill>
                        <a:srgbClr val="AAAAAA"/>
                      </a:solidFill>
                      <a:prstDash val="solid"/>
                    </a:lnT>
                    <a:lnB w="9525">
                      <a:solidFill>
                        <a:srgbClr val="ED2137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229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60"/>
                        </a:spcBef>
                      </a:pPr>
                      <a:r>
                        <a:rPr sz="2100" spc="45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1</a:t>
                      </a:r>
                      <a:endParaRPr sz="2100">
                        <a:latin typeface="Trebuchet MS"/>
                        <a:cs typeface="Trebuchet MS"/>
                      </a:endParaRPr>
                    </a:p>
                  </a:txBody>
                  <a:tcPr marL="0" marR="0" marT="109220" marB="0">
                    <a:lnL w="9525">
                      <a:solidFill>
                        <a:srgbClr val="AAAAAA"/>
                      </a:solidFill>
                      <a:prstDash val="solid"/>
                    </a:lnL>
                    <a:lnR w="9525">
                      <a:solidFill>
                        <a:srgbClr val="AAAAAA"/>
                      </a:solidFill>
                      <a:prstDash val="solid"/>
                    </a:lnR>
                    <a:lnT w="9525">
                      <a:solidFill>
                        <a:srgbClr val="ED2137"/>
                      </a:solidFill>
                      <a:prstDash val="solid"/>
                    </a:lnT>
                    <a:lnB w="9525">
                      <a:solidFill>
                        <a:srgbClr val="AAAAA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7795">
                        <a:lnSpc>
                          <a:spcPct val="100000"/>
                        </a:lnSpc>
                        <a:spcBef>
                          <a:spcPts val="459"/>
                        </a:spcBef>
                      </a:pPr>
                      <a:r>
                        <a:rPr sz="2100" spc="80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Peut</a:t>
                      </a:r>
                      <a:r>
                        <a:rPr sz="2100" spc="-70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100" spc="90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un</a:t>
                      </a:r>
                      <a:r>
                        <a:rPr sz="2100" spc="-70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lang="fr-FR" sz="2100" spc="100" dirty="0">
                          <a:solidFill>
                            <a:srgbClr val="ED2137"/>
                          </a:solidFill>
                          <a:latin typeface="Trebuchet MS"/>
                          <a:cs typeface="Trebuchet MS"/>
                        </a:rPr>
                        <a:t>POD</a:t>
                      </a:r>
                      <a:r>
                        <a:rPr sz="2100" spc="-70" dirty="0">
                          <a:solidFill>
                            <a:srgbClr val="ED2137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100" spc="55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être</a:t>
                      </a:r>
                      <a:r>
                        <a:rPr sz="2100" spc="-70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100" spc="50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déployé</a:t>
                      </a:r>
                      <a:r>
                        <a:rPr sz="2100" spc="-70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100" spc="85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à travers</a:t>
                      </a:r>
                      <a:r>
                        <a:rPr sz="2100" spc="-70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100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multiple</a:t>
                      </a:r>
                      <a:r>
                        <a:rPr sz="2100" spc="-65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100" spc="90" dirty="0">
                          <a:solidFill>
                            <a:srgbClr val="ED2137"/>
                          </a:solidFill>
                          <a:latin typeface="Trebuchet MS"/>
                          <a:cs typeface="Trebuchet MS"/>
                        </a:rPr>
                        <a:t>Espaces de noms</a:t>
                      </a:r>
                      <a:r>
                        <a:rPr sz="2100" spc="-70" dirty="0">
                          <a:solidFill>
                            <a:srgbClr val="ED2137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500" spc="50" dirty="0">
                          <a:solidFill>
                            <a:srgbClr val="333333"/>
                          </a:solidFill>
                          <a:latin typeface="MingLiU_HKSCS-ExtB"/>
                          <a:cs typeface="MingLiU_HKSCS-ExtB"/>
                        </a:rPr>
                        <a:t>❓</a:t>
                      </a:r>
                      <a:endParaRPr sz="2500" dirty="0">
                        <a:latin typeface="MingLiU_HKSCS-ExtB"/>
                        <a:cs typeface="MingLiU_HKSCS-ExtB"/>
                      </a:endParaRPr>
                    </a:p>
                  </a:txBody>
                  <a:tcPr marL="0" marR="0" marT="58419" marB="0">
                    <a:lnL w="9525">
                      <a:solidFill>
                        <a:srgbClr val="AAAAAA"/>
                      </a:solidFill>
                      <a:prstDash val="solid"/>
                    </a:lnL>
                    <a:lnR w="9525">
                      <a:solidFill>
                        <a:srgbClr val="AAAAAA"/>
                      </a:solidFill>
                      <a:prstDash val="solid"/>
                    </a:lnR>
                    <a:lnT w="9525">
                      <a:solidFill>
                        <a:srgbClr val="ED2137"/>
                      </a:solidFill>
                      <a:prstDash val="solid"/>
                    </a:lnT>
                    <a:lnB w="9525">
                      <a:solidFill>
                        <a:srgbClr val="AAAAAA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229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60"/>
                        </a:spcBef>
                      </a:pPr>
                      <a:r>
                        <a:rPr sz="2100" spc="45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2</a:t>
                      </a:r>
                      <a:endParaRPr sz="2100">
                        <a:latin typeface="Trebuchet MS"/>
                        <a:cs typeface="Trebuchet MS"/>
                      </a:endParaRPr>
                    </a:p>
                  </a:txBody>
                  <a:tcPr marL="0" marR="0" marT="109220" marB="0">
                    <a:lnL w="9525">
                      <a:solidFill>
                        <a:srgbClr val="AAAAAA"/>
                      </a:solidFill>
                      <a:prstDash val="solid"/>
                    </a:lnL>
                    <a:lnR w="9525">
                      <a:solidFill>
                        <a:srgbClr val="AAAAAA"/>
                      </a:solidFill>
                      <a:prstDash val="solid"/>
                    </a:lnR>
                    <a:lnT w="9525">
                      <a:solidFill>
                        <a:srgbClr val="AAAAAA"/>
                      </a:solidFill>
                      <a:prstDash val="solid"/>
                    </a:lnT>
                    <a:lnB w="9525">
                      <a:solidFill>
                        <a:srgbClr val="AAAAA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7795">
                        <a:lnSpc>
                          <a:spcPct val="100000"/>
                        </a:lnSpc>
                        <a:spcBef>
                          <a:spcPts val="459"/>
                        </a:spcBef>
                      </a:pPr>
                      <a:r>
                        <a:rPr sz="2100" spc="70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Est</a:t>
                      </a:r>
                      <a:r>
                        <a:rPr sz="2100" spc="-50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100" spc="-95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il</a:t>
                      </a:r>
                      <a:r>
                        <a:rPr sz="2100" spc="-50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100" spc="55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possible</a:t>
                      </a:r>
                      <a:r>
                        <a:rPr sz="2100" spc="-45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100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à</a:t>
                      </a:r>
                      <a:r>
                        <a:rPr sz="2100" spc="-50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100" spc="90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ajouter</a:t>
                      </a:r>
                      <a:r>
                        <a:rPr sz="2100" spc="-50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100" spc="65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un</a:t>
                      </a:r>
                      <a:r>
                        <a:rPr sz="2100" spc="-45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100" spc="75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nouveau</a:t>
                      </a:r>
                      <a:r>
                        <a:rPr sz="2100" spc="-50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lang="fr-FR" sz="2100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Container</a:t>
                      </a:r>
                      <a:r>
                        <a:rPr sz="2100" spc="-45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100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à</a:t>
                      </a:r>
                      <a:r>
                        <a:rPr sz="2100" spc="-50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100" spc="65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un</a:t>
                      </a:r>
                      <a:r>
                        <a:rPr sz="2100" spc="-50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100" spc="80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en cours </a:t>
                      </a:r>
                      <a:r>
                        <a:rPr sz="2100" spc="80" dirty="0" err="1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d'exécution</a:t>
                      </a:r>
                      <a:r>
                        <a:rPr sz="2100" spc="-45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lang="fr-FR" sz="2100" spc="100" dirty="0">
                          <a:solidFill>
                            <a:srgbClr val="ED2137"/>
                          </a:solidFill>
                          <a:latin typeface="Trebuchet MS"/>
                          <a:cs typeface="Trebuchet MS"/>
                        </a:rPr>
                        <a:t>POD</a:t>
                      </a:r>
                      <a:r>
                        <a:rPr sz="2100" spc="-50" dirty="0">
                          <a:solidFill>
                            <a:srgbClr val="ED2137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500" spc="50" dirty="0">
                          <a:solidFill>
                            <a:srgbClr val="333333"/>
                          </a:solidFill>
                          <a:latin typeface="MingLiU_HKSCS-ExtB"/>
                          <a:cs typeface="MingLiU_HKSCS-ExtB"/>
                        </a:rPr>
                        <a:t>❓</a:t>
                      </a:r>
                      <a:endParaRPr sz="2500" dirty="0">
                        <a:latin typeface="MingLiU_HKSCS-ExtB"/>
                        <a:cs typeface="MingLiU_HKSCS-ExtB"/>
                      </a:endParaRPr>
                    </a:p>
                  </a:txBody>
                  <a:tcPr marL="0" marR="0" marT="58419" marB="0">
                    <a:lnL w="9525">
                      <a:solidFill>
                        <a:srgbClr val="AAAAAA"/>
                      </a:solidFill>
                      <a:prstDash val="solid"/>
                    </a:lnL>
                    <a:lnR w="9525">
                      <a:solidFill>
                        <a:srgbClr val="AAAAAA"/>
                      </a:solidFill>
                      <a:prstDash val="solid"/>
                    </a:lnR>
                    <a:lnT w="9525">
                      <a:solidFill>
                        <a:srgbClr val="AAAAAA"/>
                      </a:solidFill>
                      <a:prstDash val="solid"/>
                    </a:lnT>
                    <a:lnB w="9525">
                      <a:solidFill>
                        <a:srgbClr val="AAAAAA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229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60"/>
                        </a:spcBef>
                      </a:pPr>
                      <a:r>
                        <a:rPr sz="2100" spc="45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3</a:t>
                      </a:r>
                      <a:endParaRPr sz="2100">
                        <a:latin typeface="Trebuchet MS"/>
                        <a:cs typeface="Trebuchet MS"/>
                      </a:endParaRPr>
                    </a:p>
                  </a:txBody>
                  <a:tcPr marL="0" marR="0" marT="109220" marB="0">
                    <a:lnL w="9525">
                      <a:solidFill>
                        <a:srgbClr val="AAAAAA"/>
                      </a:solidFill>
                      <a:prstDash val="solid"/>
                    </a:lnL>
                    <a:lnR w="9525">
                      <a:solidFill>
                        <a:srgbClr val="AAAAAA"/>
                      </a:solidFill>
                      <a:prstDash val="solid"/>
                    </a:lnR>
                    <a:lnT w="9525">
                      <a:solidFill>
                        <a:srgbClr val="AAAAAA"/>
                      </a:solidFill>
                      <a:prstDash val="solid"/>
                    </a:lnT>
                    <a:lnB w="9525">
                      <a:solidFill>
                        <a:srgbClr val="AAAAA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7795">
                        <a:lnSpc>
                          <a:spcPct val="100000"/>
                        </a:lnSpc>
                        <a:spcBef>
                          <a:spcPts val="459"/>
                        </a:spcBef>
                      </a:pPr>
                      <a:r>
                        <a:rPr sz="2100" spc="80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Peut</a:t>
                      </a:r>
                      <a:r>
                        <a:rPr sz="2100" spc="-65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150" i="1" dirty="0">
                          <a:solidFill>
                            <a:srgbClr val="ED2137"/>
                          </a:solidFill>
                          <a:latin typeface="Trebuchet MS"/>
                          <a:cs typeface="Trebuchet MS"/>
                        </a:rPr>
                        <a:t>Étiquette</a:t>
                      </a:r>
                      <a:r>
                        <a:rPr sz="2150" i="1" spc="-75" dirty="0">
                          <a:solidFill>
                            <a:srgbClr val="ED2137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100" spc="55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être</a:t>
                      </a:r>
                      <a:r>
                        <a:rPr sz="2100" spc="-60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100" spc="50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mise à jour</a:t>
                      </a:r>
                      <a:r>
                        <a:rPr sz="2100" spc="-65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100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après</a:t>
                      </a:r>
                      <a:r>
                        <a:rPr sz="2100" spc="-60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100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le</a:t>
                      </a:r>
                      <a:r>
                        <a:rPr sz="2100" spc="-60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100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création</a:t>
                      </a:r>
                      <a:r>
                        <a:rPr sz="2100" spc="-65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100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de</a:t>
                      </a:r>
                      <a:r>
                        <a:rPr sz="2100" spc="-60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100" spc="65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un</a:t>
                      </a:r>
                      <a:r>
                        <a:rPr sz="2100" spc="-60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lang="fr-FR" sz="2100" spc="100" dirty="0">
                          <a:solidFill>
                            <a:srgbClr val="ED2137"/>
                          </a:solidFill>
                          <a:latin typeface="Trebuchet MS"/>
                          <a:cs typeface="Trebuchet MS"/>
                        </a:rPr>
                        <a:t>POD</a:t>
                      </a:r>
                      <a:r>
                        <a:rPr sz="2100" spc="-65" dirty="0">
                          <a:solidFill>
                            <a:srgbClr val="ED2137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500" spc="50" dirty="0">
                          <a:solidFill>
                            <a:srgbClr val="333333"/>
                          </a:solidFill>
                          <a:latin typeface="MingLiU_HKSCS-ExtB"/>
                          <a:cs typeface="MingLiU_HKSCS-ExtB"/>
                        </a:rPr>
                        <a:t>❓</a:t>
                      </a:r>
                      <a:endParaRPr sz="2500" dirty="0">
                        <a:latin typeface="MingLiU_HKSCS-ExtB"/>
                        <a:cs typeface="MingLiU_HKSCS-ExtB"/>
                      </a:endParaRPr>
                    </a:p>
                  </a:txBody>
                  <a:tcPr marL="0" marR="0" marT="58419" marB="0">
                    <a:lnL w="9525">
                      <a:solidFill>
                        <a:srgbClr val="AAAAAA"/>
                      </a:solidFill>
                      <a:prstDash val="solid"/>
                    </a:lnL>
                    <a:lnR w="9525">
                      <a:solidFill>
                        <a:srgbClr val="AAAAAA"/>
                      </a:solidFill>
                      <a:prstDash val="solid"/>
                    </a:lnR>
                    <a:lnT w="9525">
                      <a:solidFill>
                        <a:srgbClr val="AAAAAA"/>
                      </a:solidFill>
                      <a:prstDash val="solid"/>
                    </a:lnT>
                    <a:lnB w="9525">
                      <a:solidFill>
                        <a:srgbClr val="AAAAAA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229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60"/>
                        </a:spcBef>
                      </a:pPr>
                      <a:r>
                        <a:rPr sz="2100" spc="45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4</a:t>
                      </a:r>
                      <a:endParaRPr sz="2100">
                        <a:latin typeface="Trebuchet MS"/>
                        <a:cs typeface="Trebuchet MS"/>
                      </a:endParaRPr>
                    </a:p>
                  </a:txBody>
                  <a:tcPr marL="0" marR="0" marT="109220" marB="0">
                    <a:lnL w="9525">
                      <a:solidFill>
                        <a:srgbClr val="AAAAAA"/>
                      </a:solidFill>
                      <a:prstDash val="solid"/>
                    </a:lnL>
                    <a:lnR w="9525">
                      <a:solidFill>
                        <a:srgbClr val="AAAAAA"/>
                      </a:solidFill>
                      <a:prstDash val="solid"/>
                    </a:lnR>
                    <a:lnT w="9525">
                      <a:solidFill>
                        <a:srgbClr val="AAAAAA"/>
                      </a:solidFill>
                      <a:prstDash val="solid"/>
                    </a:lnT>
                    <a:lnB w="9525">
                      <a:solidFill>
                        <a:srgbClr val="AAAAA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7795">
                        <a:lnSpc>
                          <a:spcPct val="100000"/>
                        </a:lnSpc>
                        <a:spcBef>
                          <a:spcPts val="459"/>
                        </a:spcBef>
                      </a:pPr>
                      <a:r>
                        <a:rPr sz="2100" spc="80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Peut</a:t>
                      </a:r>
                      <a:r>
                        <a:rPr sz="2100" spc="-70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100" spc="90" dirty="0">
                          <a:solidFill>
                            <a:srgbClr val="ED2137"/>
                          </a:solidFill>
                          <a:latin typeface="Trebuchet MS"/>
                          <a:cs typeface="Trebuchet MS"/>
                        </a:rPr>
                        <a:t>Espaces de noms</a:t>
                      </a:r>
                      <a:r>
                        <a:rPr sz="2100" spc="-70" dirty="0">
                          <a:solidFill>
                            <a:srgbClr val="ED2137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100" spc="55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être</a:t>
                      </a:r>
                      <a:r>
                        <a:rPr sz="2100" spc="-70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100" spc="95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utilisé</a:t>
                      </a:r>
                      <a:r>
                        <a:rPr sz="2100" spc="-65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100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à</a:t>
                      </a:r>
                      <a:r>
                        <a:rPr sz="2100" spc="-70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100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limiter</a:t>
                      </a:r>
                      <a:r>
                        <a:rPr sz="2100" spc="-70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100" spc="50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accéder</a:t>
                      </a:r>
                      <a:r>
                        <a:rPr sz="2100" spc="-70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100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à</a:t>
                      </a:r>
                      <a:r>
                        <a:rPr sz="2100" spc="-65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100" spc="65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ressources</a:t>
                      </a:r>
                      <a:r>
                        <a:rPr sz="2100" spc="-70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100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pour</a:t>
                      </a:r>
                      <a:r>
                        <a:rPr sz="2100" spc="-70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100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certain</a:t>
                      </a:r>
                      <a:r>
                        <a:rPr sz="2100" spc="-70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100" spc="95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utilisateurs</a:t>
                      </a:r>
                      <a:r>
                        <a:rPr sz="2100" spc="-65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100" spc="85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ou</a:t>
                      </a:r>
                      <a:r>
                        <a:rPr sz="2100" spc="-70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100" spc="90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groupes </a:t>
                      </a:r>
                      <a:r>
                        <a:rPr sz="2500" spc="90" dirty="0">
                          <a:solidFill>
                            <a:srgbClr val="333333"/>
                          </a:solidFill>
                          <a:latin typeface="MingLiU_HKSCS-ExtB"/>
                          <a:cs typeface="MingLiU_HKSCS-ExtB"/>
                        </a:rPr>
                        <a:t>❓</a:t>
                      </a:r>
                      <a:endParaRPr sz="2500">
                        <a:latin typeface="MingLiU_HKSCS-ExtB"/>
                        <a:cs typeface="MingLiU_HKSCS-ExtB"/>
                      </a:endParaRPr>
                    </a:p>
                  </a:txBody>
                  <a:tcPr marL="0" marR="0" marT="58419" marB="0">
                    <a:lnL w="9525">
                      <a:solidFill>
                        <a:srgbClr val="AAAAAA"/>
                      </a:solidFill>
                      <a:prstDash val="solid"/>
                    </a:lnL>
                    <a:lnR w="9525">
                      <a:solidFill>
                        <a:srgbClr val="AAAAAA"/>
                      </a:solidFill>
                      <a:prstDash val="solid"/>
                    </a:lnR>
                    <a:lnT w="9525">
                      <a:solidFill>
                        <a:srgbClr val="AAAAAA"/>
                      </a:solidFill>
                      <a:prstDash val="solid"/>
                    </a:lnT>
                    <a:lnB w="9525">
                      <a:solidFill>
                        <a:srgbClr val="AAAAAA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229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60"/>
                        </a:spcBef>
                      </a:pPr>
                      <a:r>
                        <a:rPr sz="2100" spc="45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5</a:t>
                      </a:r>
                      <a:endParaRPr sz="2100">
                        <a:latin typeface="Trebuchet MS"/>
                        <a:cs typeface="Trebuchet MS"/>
                      </a:endParaRPr>
                    </a:p>
                  </a:txBody>
                  <a:tcPr marL="0" marR="0" marT="109220" marB="0">
                    <a:lnL w="9525">
                      <a:solidFill>
                        <a:srgbClr val="AAAAAA"/>
                      </a:solidFill>
                      <a:prstDash val="solid"/>
                    </a:lnL>
                    <a:lnR w="9525">
                      <a:solidFill>
                        <a:srgbClr val="AAAAAA"/>
                      </a:solidFill>
                      <a:prstDash val="solid"/>
                    </a:lnR>
                    <a:lnT w="9525">
                      <a:solidFill>
                        <a:srgbClr val="AAAAAA"/>
                      </a:solidFill>
                      <a:prstDash val="solid"/>
                    </a:lnT>
                    <a:lnB w="9525">
                      <a:solidFill>
                        <a:srgbClr val="AAAAA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7795">
                        <a:lnSpc>
                          <a:spcPct val="100000"/>
                        </a:lnSpc>
                        <a:spcBef>
                          <a:spcPts val="459"/>
                        </a:spcBef>
                      </a:pPr>
                      <a:r>
                        <a:rPr sz="2100" spc="90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Devrait</a:t>
                      </a:r>
                      <a:r>
                        <a:rPr sz="2100" spc="-90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100" spc="114" dirty="0">
                          <a:solidFill>
                            <a:srgbClr val="ED2137"/>
                          </a:solidFill>
                          <a:latin typeface="Trebuchet MS"/>
                          <a:cs typeface="Trebuchet MS"/>
                        </a:rPr>
                        <a:t>Capsules</a:t>
                      </a:r>
                      <a:r>
                        <a:rPr sz="2100" spc="-85" dirty="0">
                          <a:solidFill>
                            <a:srgbClr val="ED2137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100" spc="55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être</a:t>
                      </a:r>
                      <a:r>
                        <a:rPr sz="2100" spc="-85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100" spc="60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programmé</a:t>
                      </a:r>
                      <a:r>
                        <a:rPr sz="2100" spc="-85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100" spc="135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sur</a:t>
                      </a:r>
                      <a:r>
                        <a:rPr sz="2100" spc="-85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100" spc="65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un</a:t>
                      </a:r>
                      <a:r>
                        <a:rPr sz="2100" spc="-85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100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spécifique</a:t>
                      </a:r>
                      <a:r>
                        <a:rPr sz="2100" spc="-85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150" i="1" spc="95" dirty="0">
                          <a:solidFill>
                            <a:srgbClr val="ED2137"/>
                          </a:solidFill>
                          <a:latin typeface="Trebuchet MS"/>
                          <a:cs typeface="Trebuchet MS"/>
                        </a:rPr>
                        <a:t>Nœud</a:t>
                      </a:r>
                      <a:r>
                        <a:rPr sz="2150" i="1" spc="-100" dirty="0">
                          <a:solidFill>
                            <a:srgbClr val="ED2137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500" spc="50" dirty="0">
                          <a:solidFill>
                            <a:srgbClr val="333333"/>
                          </a:solidFill>
                          <a:latin typeface="MingLiU_HKSCS-ExtB"/>
                          <a:cs typeface="MingLiU_HKSCS-ExtB"/>
                        </a:rPr>
                        <a:t>❓</a:t>
                      </a:r>
                      <a:endParaRPr sz="2500">
                        <a:latin typeface="MingLiU_HKSCS-ExtB"/>
                        <a:cs typeface="MingLiU_HKSCS-ExtB"/>
                      </a:endParaRPr>
                    </a:p>
                  </a:txBody>
                  <a:tcPr marL="0" marR="0" marT="58419" marB="0">
                    <a:lnL w="9525">
                      <a:solidFill>
                        <a:srgbClr val="AAAAAA"/>
                      </a:solidFill>
                      <a:prstDash val="solid"/>
                    </a:lnL>
                    <a:lnR w="9525">
                      <a:solidFill>
                        <a:srgbClr val="AAAAAA"/>
                      </a:solidFill>
                      <a:prstDash val="solid"/>
                    </a:lnR>
                    <a:lnT w="9525">
                      <a:solidFill>
                        <a:srgbClr val="AAAAAA"/>
                      </a:solidFill>
                      <a:prstDash val="solid"/>
                    </a:lnT>
                    <a:lnB w="9525">
                      <a:solidFill>
                        <a:srgbClr val="AAAAAA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613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35"/>
                        </a:spcBef>
                      </a:pPr>
                      <a:r>
                        <a:rPr sz="2100" spc="45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6</a:t>
                      </a:r>
                      <a:endParaRPr sz="2100">
                        <a:latin typeface="Trebuchet MS"/>
                        <a:cs typeface="Trebuchet MS"/>
                      </a:endParaRPr>
                    </a:p>
                  </a:txBody>
                  <a:tcPr marL="0" marR="0" marT="118745" marB="0">
                    <a:lnL w="9525">
                      <a:solidFill>
                        <a:srgbClr val="AAAAAA"/>
                      </a:solidFill>
                      <a:prstDash val="solid"/>
                    </a:lnL>
                    <a:lnR w="9525">
                      <a:solidFill>
                        <a:srgbClr val="AAAAAA"/>
                      </a:solidFill>
                      <a:prstDash val="solid"/>
                    </a:lnR>
                    <a:lnT w="9525">
                      <a:solidFill>
                        <a:srgbClr val="AAAAAA"/>
                      </a:solidFill>
                      <a:prstDash val="solid"/>
                    </a:lnT>
                    <a:lnB w="9525">
                      <a:solidFill>
                        <a:srgbClr val="AAAAA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7795">
                        <a:lnSpc>
                          <a:spcPct val="100000"/>
                        </a:lnSpc>
                        <a:spcBef>
                          <a:spcPts val="459"/>
                        </a:spcBef>
                      </a:pPr>
                      <a:r>
                        <a:rPr sz="2100" spc="85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UN</a:t>
                      </a:r>
                      <a:r>
                        <a:rPr sz="2100" spc="-75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100" spc="200" dirty="0">
                          <a:solidFill>
                            <a:srgbClr val="ED2137"/>
                          </a:solidFill>
                          <a:latin typeface="Tahoma"/>
                          <a:cs typeface="Tahoma"/>
                        </a:rPr>
                        <a:t>En attente</a:t>
                      </a:r>
                      <a:r>
                        <a:rPr sz="2100" spc="-90" dirty="0">
                          <a:solidFill>
                            <a:srgbClr val="ED2137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100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État</a:t>
                      </a:r>
                      <a:r>
                        <a:rPr sz="2100" spc="-70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100" spc="135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sur</a:t>
                      </a:r>
                      <a:r>
                        <a:rPr sz="2100" spc="-70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100" spc="65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un</a:t>
                      </a:r>
                      <a:r>
                        <a:rPr sz="2100" spc="-70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lang="fr-FR" sz="2100" spc="100" dirty="0">
                          <a:solidFill>
                            <a:srgbClr val="ED2137"/>
                          </a:solidFill>
                          <a:latin typeface="Trebuchet MS"/>
                          <a:cs typeface="Trebuchet MS"/>
                        </a:rPr>
                        <a:t>POD</a:t>
                      </a:r>
                      <a:r>
                        <a:rPr sz="2100" spc="-70" dirty="0">
                          <a:solidFill>
                            <a:srgbClr val="ED2137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100" spc="100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signifier</a:t>
                      </a:r>
                      <a:r>
                        <a:rPr sz="2100" spc="-70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100" spc="-95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il</a:t>
                      </a:r>
                      <a:r>
                        <a:rPr sz="2100" spc="-70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100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est</a:t>
                      </a:r>
                      <a:r>
                        <a:rPr sz="2100" spc="-70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100" spc="55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crash </a:t>
                      </a:r>
                      <a:r>
                        <a:rPr sz="2500" spc="55" dirty="0">
                          <a:solidFill>
                            <a:srgbClr val="333333"/>
                          </a:solidFill>
                          <a:latin typeface="MingLiU_HKSCS-ExtB"/>
                          <a:cs typeface="MingLiU_HKSCS-ExtB"/>
                        </a:rPr>
                        <a:t>❓</a:t>
                      </a:r>
                      <a:endParaRPr sz="2500" dirty="0">
                        <a:latin typeface="MingLiU_HKSCS-ExtB"/>
                        <a:cs typeface="MingLiU_HKSCS-ExtB"/>
                      </a:endParaRPr>
                    </a:p>
                  </a:txBody>
                  <a:tcPr marL="0" marR="0" marT="58419" marB="0">
                    <a:lnL w="9525">
                      <a:solidFill>
                        <a:srgbClr val="AAAAAA"/>
                      </a:solidFill>
                      <a:prstDash val="solid"/>
                    </a:lnL>
                    <a:lnR w="9525">
                      <a:solidFill>
                        <a:srgbClr val="AAAAAA"/>
                      </a:solidFill>
                      <a:prstDash val="solid"/>
                    </a:lnR>
                    <a:lnT w="9525">
                      <a:solidFill>
                        <a:srgbClr val="AAAAAA"/>
                      </a:solidFill>
                      <a:prstDash val="solid"/>
                    </a:lnT>
                    <a:lnB w="9525">
                      <a:solidFill>
                        <a:srgbClr val="AAAAAA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4229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60"/>
                        </a:spcBef>
                      </a:pPr>
                      <a:r>
                        <a:rPr sz="2100" spc="45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7</a:t>
                      </a:r>
                      <a:endParaRPr sz="2100">
                        <a:latin typeface="Trebuchet MS"/>
                        <a:cs typeface="Trebuchet MS"/>
                      </a:endParaRPr>
                    </a:p>
                  </a:txBody>
                  <a:tcPr marL="0" marR="0" marT="109220" marB="0">
                    <a:lnL w="9525">
                      <a:solidFill>
                        <a:srgbClr val="AAAAAA"/>
                      </a:solidFill>
                      <a:prstDash val="solid"/>
                    </a:lnL>
                    <a:lnR w="9525">
                      <a:solidFill>
                        <a:srgbClr val="AAAAAA"/>
                      </a:solidFill>
                      <a:prstDash val="solid"/>
                    </a:lnR>
                    <a:lnT w="9525">
                      <a:solidFill>
                        <a:srgbClr val="AAAAAA"/>
                      </a:solidFill>
                      <a:prstDash val="solid"/>
                    </a:lnT>
                    <a:lnB w="9525">
                      <a:solidFill>
                        <a:srgbClr val="AAAAA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7795">
                        <a:lnSpc>
                          <a:spcPct val="100000"/>
                        </a:lnSpc>
                        <a:spcBef>
                          <a:spcPts val="459"/>
                        </a:spcBef>
                      </a:pPr>
                      <a:r>
                        <a:rPr sz="2100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Là</a:t>
                      </a:r>
                      <a:r>
                        <a:rPr sz="2100" spc="-10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100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est</a:t>
                      </a:r>
                      <a:r>
                        <a:rPr sz="2100" spc="-10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100" spc="105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comme</a:t>
                      </a:r>
                      <a:r>
                        <a:rPr sz="2100" spc="-10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100" spc="100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beaucoup</a:t>
                      </a:r>
                      <a:r>
                        <a:rPr sz="2100" spc="-10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100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IP</a:t>
                      </a:r>
                      <a:r>
                        <a:rPr sz="2100" spc="-10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100" spc="90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adresses</a:t>
                      </a:r>
                      <a:r>
                        <a:rPr sz="2100" spc="-10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100" spc="105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comme</a:t>
                      </a:r>
                      <a:r>
                        <a:rPr sz="2100" spc="-10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100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conteneurs</a:t>
                      </a:r>
                      <a:r>
                        <a:rPr sz="2100" spc="-10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100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dans</a:t>
                      </a:r>
                      <a:r>
                        <a:rPr sz="2100" spc="-10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100" spc="65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un</a:t>
                      </a:r>
                      <a:r>
                        <a:rPr sz="2100" spc="-5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lang="fr-FR" sz="2100" spc="100" dirty="0">
                          <a:solidFill>
                            <a:srgbClr val="ED2137"/>
                          </a:solidFill>
                          <a:latin typeface="Trebuchet MS"/>
                          <a:cs typeface="Trebuchet MS"/>
                        </a:rPr>
                        <a:t>POD</a:t>
                      </a:r>
                      <a:r>
                        <a:rPr sz="2100" spc="-10" dirty="0">
                          <a:solidFill>
                            <a:srgbClr val="ED2137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500" spc="50" dirty="0">
                          <a:solidFill>
                            <a:srgbClr val="333333"/>
                          </a:solidFill>
                          <a:latin typeface="MingLiU_HKSCS-ExtB"/>
                          <a:cs typeface="MingLiU_HKSCS-ExtB"/>
                        </a:rPr>
                        <a:t>❓</a:t>
                      </a:r>
                      <a:endParaRPr sz="2500" dirty="0">
                        <a:latin typeface="MingLiU_HKSCS-ExtB"/>
                        <a:cs typeface="MingLiU_HKSCS-ExtB"/>
                      </a:endParaRPr>
                    </a:p>
                  </a:txBody>
                  <a:tcPr marL="0" marR="0" marT="58419" marB="0">
                    <a:lnL w="9525">
                      <a:solidFill>
                        <a:srgbClr val="AAAAAA"/>
                      </a:solidFill>
                      <a:prstDash val="solid"/>
                    </a:lnL>
                    <a:lnR w="9525">
                      <a:solidFill>
                        <a:srgbClr val="AAAAAA"/>
                      </a:solidFill>
                      <a:prstDash val="solid"/>
                    </a:lnR>
                    <a:lnT w="9525">
                      <a:solidFill>
                        <a:srgbClr val="AAAAAA"/>
                      </a:solidFill>
                      <a:prstDash val="solid"/>
                    </a:lnT>
                    <a:lnB w="9525">
                      <a:solidFill>
                        <a:srgbClr val="AAAAAA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4229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60"/>
                        </a:spcBef>
                      </a:pPr>
                      <a:r>
                        <a:rPr sz="2100" spc="45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8</a:t>
                      </a:r>
                      <a:endParaRPr sz="2100">
                        <a:latin typeface="Trebuchet MS"/>
                        <a:cs typeface="Trebuchet MS"/>
                      </a:endParaRPr>
                    </a:p>
                  </a:txBody>
                  <a:tcPr marL="0" marR="0" marT="109220" marB="0">
                    <a:lnL w="9525">
                      <a:solidFill>
                        <a:srgbClr val="AAAAAA"/>
                      </a:solidFill>
                      <a:prstDash val="solid"/>
                    </a:lnL>
                    <a:lnR w="9525">
                      <a:solidFill>
                        <a:srgbClr val="AAAAAA"/>
                      </a:solidFill>
                      <a:prstDash val="solid"/>
                    </a:lnR>
                    <a:lnT w="9525">
                      <a:solidFill>
                        <a:srgbClr val="AAAAAA"/>
                      </a:solidFill>
                      <a:prstDash val="solid"/>
                    </a:lnT>
                    <a:lnB w="9525">
                      <a:solidFill>
                        <a:srgbClr val="AAAAA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7795">
                        <a:lnSpc>
                          <a:spcPct val="100000"/>
                        </a:lnSpc>
                        <a:spcBef>
                          <a:spcPts val="459"/>
                        </a:spcBef>
                      </a:pPr>
                      <a:r>
                        <a:rPr sz="2100" spc="80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Peut</a:t>
                      </a:r>
                      <a:r>
                        <a:rPr sz="2100" spc="-35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100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je</a:t>
                      </a:r>
                      <a:r>
                        <a:rPr sz="2100" spc="-30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100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annuler</a:t>
                      </a:r>
                      <a:r>
                        <a:rPr sz="2100" spc="-30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100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le</a:t>
                      </a:r>
                      <a:r>
                        <a:rPr sz="2100" spc="-35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100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effacement</a:t>
                      </a:r>
                      <a:r>
                        <a:rPr sz="2100" spc="-30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100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de</a:t>
                      </a:r>
                      <a:r>
                        <a:rPr sz="2100" spc="-30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100" spc="65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un</a:t>
                      </a:r>
                      <a:r>
                        <a:rPr sz="2100" spc="-35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100" spc="90" dirty="0">
                          <a:solidFill>
                            <a:srgbClr val="ED2137"/>
                          </a:solidFill>
                          <a:latin typeface="Trebuchet MS"/>
                          <a:cs typeface="Trebuchet MS"/>
                        </a:rPr>
                        <a:t>Espace de noms</a:t>
                      </a:r>
                      <a:r>
                        <a:rPr sz="2100" spc="-30" dirty="0">
                          <a:solidFill>
                            <a:srgbClr val="ED2137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500" spc="50" dirty="0">
                          <a:solidFill>
                            <a:srgbClr val="333333"/>
                          </a:solidFill>
                          <a:latin typeface="MingLiU_HKSCS-ExtB"/>
                          <a:cs typeface="MingLiU_HKSCS-ExtB"/>
                        </a:rPr>
                        <a:t>❓</a:t>
                      </a:r>
                      <a:endParaRPr sz="2500">
                        <a:latin typeface="MingLiU_HKSCS-ExtB"/>
                        <a:cs typeface="MingLiU_HKSCS-ExtB"/>
                      </a:endParaRPr>
                    </a:p>
                  </a:txBody>
                  <a:tcPr marL="0" marR="0" marT="58419" marB="0">
                    <a:lnL w="9525">
                      <a:solidFill>
                        <a:srgbClr val="AAAAAA"/>
                      </a:solidFill>
                      <a:prstDash val="solid"/>
                    </a:lnL>
                    <a:lnR w="9525">
                      <a:solidFill>
                        <a:srgbClr val="AAAAAA"/>
                      </a:solidFill>
                      <a:prstDash val="solid"/>
                    </a:lnR>
                    <a:lnT w="9525">
                      <a:solidFill>
                        <a:srgbClr val="AAAAAA"/>
                      </a:solidFill>
                      <a:prstDash val="solid"/>
                    </a:lnT>
                    <a:lnB w="9525">
                      <a:solidFill>
                        <a:srgbClr val="AAAAAA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QUIZ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05842" y="1684492"/>
            <a:ext cx="169682" cy="201457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44122" y="1678762"/>
            <a:ext cx="1244165" cy="252505"/>
          </a:xfrm>
          <a:prstGeom prst="rect">
            <a:avLst/>
          </a:prstGeom>
        </p:spPr>
      </p:pic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PODS</a:t>
            </a:r>
            <a:r>
              <a:rPr spc="-140" dirty="0"/>
              <a:t> </a:t>
            </a:r>
            <a:r>
              <a:rPr spc="-180" dirty="0"/>
              <a:t>CYCLE DE VIE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1647824"/>
            <a:ext cx="95250" cy="9524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2133599"/>
            <a:ext cx="95250" cy="9524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09687" y="2605087"/>
            <a:ext cx="104775" cy="104774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177924" y="1345564"/>
            <a:ext cx="11257280" cy="272786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96510">
              <a:lnSpc>
                <a:spcPct val="151800"/>
              </a:lnSpc>
              <a:spcBef>
                <a:spcPts val="100"/>
              </a:spcBef>
            </a:pPr>
            <a:r>
              <a:rPr sz="2100" spc="114" dirty="0">
                <a:solidFill>
                  <a:srgbClr val="333333"/>
                </a:solidFill>
                <a:latin typeface="Trebuchet MS"/>
                <a:cs typeface="Trebuchet MS"/>
              </a:rPr>
              <a:t>Capsules</a:t>
            </a:r>
            <a:r>
              <a:rPr sz="2100" spc="-5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sont</a:t>
            </a:r>
            <a:r>
              <a:rPr sz="2100" spc="-5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5" dirty="0">
                <a:solidFill>
                  <a:srgbClr val="333333"/>
                </a:solidFill>
                <a:latin typeface="Trebuchet MS"/>
                <a:cs typeface="Trebuchet MS"/>
              </a:rPr>
              <a:t>éphémères</a:t>
            </a:r>
            <a:r>
              <a:rPr sz="2100" spc="-5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160" dirty="0">
                <a:solidFill>
                  <a:srgbClr val="333333"/>
                </a:solidFill>
                <a:latin typeface="Trebuchet MS"/>
                <a:cs typeface="Trebuchet MS"/>
              </a:rPr>
              <a:t>(c.-à-d.</a:t>
            </a:r>
            <a:r>
              <a:rPr sz="2100" spc="-5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ils</a:t>
            </a:r>
            <a:r>
              <a:rPr sz="2100" spc="-5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0" dirty="0">
                <a:solidFill>
                  <a:srgbClr val="333333"/>
                </a:solidFill>
                <a:latin typeface="Trebuchet MS"/>
                <a:cs typeface="Trebuchet MS"/>
              </a:rPr>
              <a:t>peut</a:t>
            </a:r>
            <a:r>
              <a:rPr sz="2100" spc="-5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5" dirty="0">
                <a:solidFill>
                  <a:srgbClr val="333333"/>
                </a:solidFill>
                <a:latin typeface="Trebuchet MS"/>
                <a:cs typeface="Trebuchet MS"/>
              </a:rPr>
              <a:t>être</a:t>
            </a:r>
            <a:r>
              <a:rPr sz="2100" spc="-5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(supprimé)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Ils</a:t>
            </a:r>
            <a:r>
              <a:rPr sz="2100" spc="-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sont</a:t>
            </a:r>
            <a:r>
              <a:rPr sz="2100" spc="-2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créé,</a:t>
            </a:r>
            <a:r>
              <a:rPr sz="2100" spc="-2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0" dirty="0">
                <a:solidFill>
                  <a:srgbClr val="333333"/>
                </a:solidFill>
                <a:latin typeface="Trebuchet MS"/>
                <a:cs typeface="Trebuchet MS"/>
              </a:rPr>
              <a:t>mais</a:t>
            </a:r>
            <a:r>
              <a:rPr sz="2100" spc="-2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0" dirty="0">
                <a:solidFill>
                  <a:srgbClr val="333333"/>
                </a:solidFill>
                <a:latin typeface="Trebuchet MS"/>
                <a:cs typeface="Trebuchet MS"/>
              </a:rPr>
              <a:t>pas</a:t>
            </a:r>
            <a:r>
              <a:rPr sz="2100" spc="-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recréé</a:t>
            </a:r>
            <a:r>
              <a:rPr sz="2100" spc="-2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automatiquement</a:t>
            </a:r>
            <a:endParaRPr sz="2100" dirty="0">
              <a:latin typeface="Trebuchet MS"/>
              <a:cs typeface="Trebuchet MS"/>
            </a:endParaRPr>
          </a:p>
          <a:p>
            <a:pPr marL="393065">
              <a:lnSpc>
                <a:spcPct val="100000"/>
              </a:lnSpc>
              <a:spcBef>
                <a:spcPts val="1180"/>
              </a:spcBef>
            </a:pP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Il</a:t>
            </a:r>
            <a:r>
              <a:rPr sz="2100" spc="-6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est</a:t>
            </a:r>
            <a:r>
              <a:rPr sz="2100" spc="-6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-6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5" dirty="0">
                <a:solidFill>
                  <a:srgbClr val="333333"/>
                </a:solidFill>
                <a:latin typeface="Trebuchet MS"/>
                <a:cs typeface="Trebuchet MS"/>
              </a:rPr>
              <a:t>travail</a:t>
            </a:r>
            <a:r>
              <a:rPr sz="2100" spc="-6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de</a:t>
            </a:r>
            <a:r>
              <a:rPr sz="2100" spc="-6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-6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50" i="1" spc="-10" dirty="0">
                <a:solidFill>
                  <a:srgbClr val="ED2137"/>
                </a:solidFill>
                <a:latin typeface="Trebuchet MS"/>
                <a:cs typeface="Trebuchet MS"/>
              </a:rPr>
              <a:t>Contrôleurs</a:t>
            </a:r>
            <a:r>
              <a:rPr sz="2150" i="1" spc="-75" dirty="0">
                <a:solidFill>
                  <a:srgbClr val="ED2137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que</a:t>
            </a:r>
            <a:r>
              <a:rPr sz="2100" spc="-6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nous</a:t>
            </a:r>
            <a:r>
              <a:rPr sz="2100" spc="-6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50" dirty="0">
                <a:solidFill>
                  <a:srgbClr val="333333"/>
                </a:solidFill>
                <a:latin typeface="Trebuchet MS"/>
                <a:cs typeface="Trebuchet MS"/>
              </a:rPr>
              <a:t>volonté</a:t>
            </a:r>
            <a:r>
              <a:rPr sz="2100" spc="-6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0" dirty="0">
                <a:solidFill>
                  <a:srgbClr val="333333"/>
                </a:solidFill>
                <a:latin typeface="Trebuchet MS"/>
                <a:cs typeface="Trebuchet MS"/>
              </a:rPr>
              <a:t>voir</a:t>
            </a:r>
            <a:r>
              <a:rPr sz="2100" spc="-6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plus tard</a:t>
            </a:r>
            <a:endParaRPr sz="2100" dirty="0">
              <a:latin typeface="Trebuchet MS"/>
              <a:cs typeface="Trebuchet MS"/>
            </a:endParaRPr>
          </a:p>
          <a:p>
            <a:pPr marL="12700" marR="5080">
              <a:lnSpc>
                <a:spcPts val="2100"/>
              </a:lnSpc>
              <a:spcBef>
                <a:spcPts val="1715"/>
              </a:spcBef>
            </a:pPr>
            <a:r>
              <a:rPr sz="2100" spc="175" dirty="0">
                <a:solidFill>
                  <a:srgbClr val="333333"/>
                </a:solidFill>
                <a:latin typeface="Trebuchet MS"/>
                <a:cs typeface="Trebuchet MS"/>
              </a:rPr>
              <a:t>Sur</a:t>
            </a:r>
            <a:r>
              <a:rPr sz="2100" spc="-2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-2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0" dirty="0">
                <a:solidFill>
                  <a:srgbClr val="333333"/>
                </a:solidFill>
                <a:latin typeface="Trebuchet MS"/>
                <a:cs typeface="Trebuchet MS"/>
              </a:rPr>
              <a:t>autre</a:t>
            </a:r>
            <a:r>
              <a:rPr sz="2100" spc="-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main,</a:t>
            </a:r>
            <a:r>
              <a:rPr sz="2100" spc="-2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80" dirty="0">
                <a:solidFill>
                  <a:srgbClr val="333333"/>
                </a:solidFill>
                <a:latin typeface="Trebuchet MS"/>
                <a:cs typeface="Trebuchet MS"/>
              </a:rPr>
              <a:t>si</a:t>
            </a:r>
            <a:r>
              <a:rPr sz="2100" spc="-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90" dirty="0">
                <a:solidFill>
                  <a:srgbClr val="333333"/>
                </a:solidFill>
                <a:latin typeface="Trebuchet MS"/>
                <a:cs typeface="Trebuchet MS"/>
              </a:rPr>
              <a:t>un</a:t>
            </a:r>
            <a:r>
              <a:rPr sz="2100" spc="-2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de</a:t>
            </a:r>
            <a:r>
              <a:rPr sz="2100" spc="-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-2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conteneurs</a:t>
            </a:r>
            <a:r>
              <a:rPr sz="2100" spc="-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95" dirty="0">
                <a:solidFill>
                  <a:srgbClr val="333333"/>
                </a:solidFill>
                <a:latin typeface="Trebuchet MS"/>
                <a:cs typeface="Trebuchet MS"/>
              </a:rPr>
              <a:t>géré</a:t>
            </a:r>
            <a:r>
              <a:rPr sz="2100" spc="-2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5" dirty="0">
                <a:solidFill>
                  <a:srgbClr val="333333"/>
                </a:solidFill>
                <a:latin typeface="Trebuchet MS"/>
                <a:cs typeface="Trebuchet MS"/>
              </a:rPr>
              <a:t>par</a:t>
            </a:r>
            <a:r>
              <a:rPr sz="2100" spc="-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-2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lang="fr-FR" sz="2100" spc="100" dirty="0">
                <a:solidFill>
                  <a:srgbClr val="333333"/>
                </a:solidFill>
                <a:latin typeface="Trebuchet MS"/>
                <a:cs typeface="Trebuchet MS"/>
              </a:rPr>
              <a:t>POD</a:t>
            </a:r>
            <a:r>
              <a:rPr sz="2100" spc="-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50" i="1" dirty="0">
                <a:solidFill>
                  <a:srgbClr val="ED2137"/>
                </a:solidFill>
                <a:latin typeface="Trebuchet MS"/>
                <a:cs typeface="Trebuchet MS"/>
              </a:rPr>
              <a:t>meurt</a:t>
            </a:r>
            <a:r>
              <a:rPr sz="2150" i="1" spc="-35" dirty="0">
                <a:solidFill>
                  <a:srgbClr val="ED2137"/>
                </a:solidFill>
                <a:latin typeface="Trebuchet MS"/>
                <a:cs typeface="Trebuchet MS"/>
              </a:rPr>
              <a:t> </a:t>
            </a:r>
            <a:r>
              <a:rPr sz="2100" spc="-95" dirty="0">
                <a:solidFill>
                  <a:srgbClr val="333333"/>
                </a:solidFill>
                <a:latin typeface="Trebuchet MS"/>
                <a:cs typeface="Trebuchet MS"/>
              </a:rPr>
              <a:t>il</a:t>
            </a:r>
            <a:r>
              <a:rPr sz="2100" spc="-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est</a:t>
            </a:r>
            <a:r>
              <a:rPr sz="2100" spc="-2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-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responsabilité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de</a:t>
            </a:r>
            <a:r>
              <a:rPr sz="2100" spc="-4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lang="fr-FR" sz="2100" spc="100" dirty="0">
                <a:solidFill>
                  <a:srgbClr val="333333"/>
                </a:solidFill>
                <a:latin typeface="Trebuchet MS"/>
                <a:cs typeface="Trebuchet MS"/>
              </a:rPr>
              <a:t>POD</a:t>
            </a: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à</a:t>
            </a: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redémarrage</a:t>
            </a: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95" dirty="0">
                <a:solidFill>
                  <a:srgbClr val="333333"/>
                </a:solidFill>
                <a:latin typeface="Trebuchet MS"/>
                <a:cs typeface="Trebuchet MS"/>
              </a:rPr>
              <a:t>il</a:t>
            </a: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0" dirty="0">
                <a:solidFill>
                  <a:srgbClr val="333333"/>
                </a:solidFill>
                <a:latin typeface="Trebuchet MS"/>
                <a:cs typeface="Trebuchet MS"/>
              </a:rPr>
              <a:t>(selon</a:t>
            </a: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35" dirty="0">
                <a:solidFill>
                  <a:srgbClr val="333333"/>
                </a:solidFill>
                <a:latin typeface="Trebuchet MS"/>
                <a:cs typeface="Trebuchet MS"/>
              </a:rPr>
              <a:t>sur</a:t>
            </a: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380" dirty="0">
                <a:solidFill>
                  <a:srgbClr val="ED2137"/>
                </a:solidFill>
                <a:latin typeface="Tahoma"/>
                <a:cs typeface="Tahoma"/>
              </a:rPr>
              <a:t>politique de redémarrage</a:t>
            </a:r>
            <a:r>
              <a:rPr sz="2100" spc="-55" dirty="0">
                <a:solidFill>
                  <a:srgbClr val="ED2137"/>
                </a:solidFill>
                <a:latin typeface="Tahoma"/>
                <a:cs typeface="Tahoma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choisi</a:t>
            </a: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pour</a:t>
            </a: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lang="fr-FR" sz="2100" spc="-20" dirty="0">
                <a:solidFill>
                  <a:srgbClr val="333333"/>
                </a:solidFill>
                <a:latin typeface="Trebuchet MS"/>
                <a:cs typeface="Trebuchet MS"/>
              </a:rPr>
              <a:t>POD</a:t>
            </a:r>
            <a:r>
              <a:rPr sz="2100" spc="-20" dirty="0">
                <a:solidFill>
                  <a:srgbClr val="333333"/>
                </a:solidFill>
                <a:latin typeface="Trebuchet MS"/>
                <a:cs typeface="Trebuchet MS"/>
              </a:rPr>
              <a:t>)</a:t>
            </a:r>
            <a:endParaRPr sz="2100" dirty="0">
              <a:latin typeface="Trebuchet MS"/>
              <a:cs typeface="Trebuchet MS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3095624"/>
            <a:ext cx="95250" cy="95249"/>
          </a:xfrm>
          <a:prstGeom prst="rect">
            <a:avLst/>
          </a:prstGeom>
        </p:spPr>
      </p:pic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90" dirty="0"/>
              <a:t>VIVANCE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1647824"/>
            <a:ext cx="95250" cy="9524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09687" y="2395537"/>
            <a:ext cx="104775" cy="10477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3162299"/>
            <a:ext cx="95250" cy="9524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796924" y="1511300"/>
            <a:ext cx="11854180" cy="2403475"/>
          </a:xfrm>
          <a:prstGeom prst="rect">
            <a:avLst/>
          </a:prstGeom>
        </p:spPr>
        <p:txBody>
          <a:bodyPr vert="horz" wrap="square" lIns="0" tIns="66040" rIns="0" bIns="0" rtlCol="0">
            <a:spAutoFit/>
          </a:bodyPr>
          <a:lstStyle/>
          <a:p>
            <a:pPr marL="393065" marR="405765">
              <a:lnSpc>
                <a:spcPts val="2100"/>
              </a:lnSpc>
              <a:spcBef>
                <a:spcPts val="520"/>
              </a:spcBef>
            </a:pPr>
            <a:r>
              <a:rPr sz="2100" spc="60" dirty="0">
                <a:solidFill>
                  <a:srgbClr val="333333"/>
                </a:solidFill>
                <a:latin typeface="Trebuchet MS"/>
                <a:cs typeface="Trebuchet MS"/>
              </a:rPr>
              <a:t>Mais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00" dirty="0">
                <a:solidFill>
                  <a:srgbClr val="333333"/>
                </a:solidFill>
                <a:latin typeface="Trebuchet MS"/>
                <a:cs typeface="Trebuchet MS"/>
              </a:rPr>
              <a:t>comment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​</a:t>
            </a:r>
            <a:r>
              <a:rPr sz="2100" spc="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détecter cela</a:t>
            </a:r>
            <a:r>
              <a:rPr sz="2100" spc="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l'application</a:t>
            </a:r>
            <a:r>
              <a:rPr sz="2100" spc="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n'est </a:t>
            </a:r>
            <a:r>
              <a:rPr sz="2100" spc="60" dirty="0">
                <a:solidFill>
                  <a:srgbClr val="333333"/>
                </a:solidFill>
                <a:latin typeface="Trebuchet MS"/>
                <a:cs typeface="Trebuchet MS"/>
              </a:rPr>
              <a:t>pas</a:t>
            </a:r>
            <a:r>
              <a:rPr sz="2100" spc="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0" dirty="0">
                <a:solidFill>
                  <a:srgbClr val="333333"/>
                </a:solidFill>
                <a:latin typeface="Trebuchet MS"/>
                <a:cs typeface="Trebuchet MS"/>
              </a:rPr>
              <a:t>fonctionnement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85" dirty="0">
                <a:solidFill>
                  <a:srgbClr val="333333"/>
                </a:solidFill>
                <a:latin typeface="Trebuchet MS"/>
                <a:cs typeface="Trebuchet MS"/>
              </a:rPr>
              <a:t>quand</a:t>
            </a:r>
            <a:r>
              <a:rPr sz="2100" spc="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l'associé</a:t>
            </a:r>
            <a:r>
              <a:rPr sz="2100" spc="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 conteneur </a:t>
            </a:r>
            <a:r>
              <a:rPr sz="2100" spc="60" dirty="0">
                <a:solidFill>
                  <a:srgbClr val="333333"/>
                </a:solidFill>
                <a:latin typeface="Trebuchet MS"/>
                <a:cs typeface="Trebuchet MS"/>
              </a:rPr>
              <a:t>ne</a:t>
            </a:r>
            <a:r>
              <a:rPr sz="2100" spc="-8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50" i="1" spc="-20" dirty="0">
                <a:solidFill>
                  <a:srgbClr val="ED2137"/>
                </a:solidFill>
                <a:latin typeface="Trebuchet MS"/>
                <a:cs typeface="Trebuchet MS"/>
              </a:rPr>
              <a:t>mourir </a:t>
            </a:r>
            <a:r>
              <a:rPr sz="2100" spc="-20" dirty="0">
                <a:solidFill>
                  <a:srgbClr val="333333"/>
                </a:solidFill>
                <a:latin typeface="Trebuchet MS"/>
                <a:cs typeface="Trebuchet MS"/>
              </a:rPr>
              <a:t>?</a:t>
            </a:r>
            <a:endParaRPr sz="2100">
              <a:latin typeface="Trebuchet MS"/>
              <a:cs typeface="Trebuchet MS"/>
            </a:endParaRPr>
          </a:p>
          <a:p>
            <a:pPr marL="774065" marR="5080">
              <a:lnSpc>
                <a:spcPts val="2250"/>
              </a:lnSpc>
              <a:spcBef>
                <a:spcPts val="1605"/>
              </a:spcBef>
            </a:pPr>
            <a:r>
              <a:rPr sz="2100" spc="85" dirty="0">
                <a:solidFill>
                  <a:srgbClr val="333333"/>
                </a:solidFill>
                <a:latin typeface="Trebuchet MS"/>
                <a:cs typeface="Trebuchet MS"/>
              </a:rPr>
              <a:t>UN</a:t>
            </a:r>
            <a:r>
              <a:rPr sz="2100" spc="-6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80" dirty="0">
                <a:solidFill>
                  <a:srgbClr val="333333"/>
                </a:solidFill>
                <a:latin typeface="Trebuchet MS"/>
                <a:cs typeface="Trebuchet MS"/>
              </a:rPr>
              <a:t>Java</a:t>
            </a:r>
            <a:r>
              <a:rPr sz="2100" spc="-6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application</a:t>
            </a:r>
            <a:r>
              <a:rPr sz="2100" spc="-6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avec</a:t>
            </a:r>
            <a:r>
              <a:rPr sz="2100" spc="-6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5" dirty="0">
                <a:solidFill>
                  <a:srgbClr val="333333"/>
                </a:solidFill>
                <a:latin typeface="Trebuchet MS"/>
                <a:cs typeface="Trebuchet MS"/>
              </a:rPr>
              <a:t>un</a:t>
            </a:r>
            <a:r>
              <a:rPr sz="2100" spc="-6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00" dirty="0">
                <a:solidFill>
                  <a:srgbClr val="333333"/>
                </a:solidFill>
                <a:latin typeface="Trebuchet MS"/>
                <a:cs typeface="Trebuchet MS"/>
              </a:rPr>
              <a:t>mémoire</a:t>
            </a:r>
            <a:r>
              <a:rPr sz="2100" spc="-6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5" dirty="0">
                <a:solidFill>
                  <a:srgbClr val="333333"/>
                </a:solidFill>
                <a:latin typeface="Trebuchet MS"/>
                <a:cs typeface="Trebuchet MS"/>
              </a:rPr>
              <a:t>problème</a:t>
            </a:r>
            <a:r>
              <a:rPr sz="2100" spc="-6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0" dirty="0">
                <a:solidFill>
                  <a:srgbClr val="333333"/>
                </a:solidFill>
                <a:latin typeface="Trebuchet MS"/>
                <a:cs typeface="Trebuchet MS"/>
              </a:rPr>
              <a:t>peut</a:t>
            </a:r>
            <a:r>
              <a:rPr sz="2100" spc="-6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95" dirty="0">
                <a:solidFill>
                  <a:srgbClr val="333333"/>
                </a:solidFill>
                <a:latin typeface="Trebuchet MS"/>
                <a:cs typeface="Trebuchet MS"/>
              </a:rPr>
              <a:t>envoyer</a:t>
            </a:r>
            <a:r>
              <a:rPr sz="2100" spc="-6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50" dirty="0">
                <a:solidFill>
                  <a:srgbClr val="ED2137"/>
                </a:solidFill>
                <a:latin typeface="Tahoma"/>
                <a:cs typeface="Tahoma"/>
              </a:rPr>
              <a:t>Erreurs de mémoire insuffisante </a:t>
            </a:r>
            <a:r>
              <a:rPr sz="2100" spc="150" dirty="0">
                <a:solidFill>
                  <a:srgbClr val="333333"/>
                </a:solidFill>
                <a:latin typeface="Trebuchet MS"/>
                <a:cs typeface="Trebuchet MS"/>
              </a:rPr>
              <a:t>,</a:t>
            </a:r>
            <a:r>
              <a:rPr sz="2100" spc="-6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0" dirty="0">
                <a:solidFill>
                  <a:srgbClr val="333333"/>
                </a:solidFill>
                <a:latin typeface="Trebuchet MS"/>
                <a:cs typeface="Trebuchet MS"/>
              </a:rPr>
              <a:t>mais</a:t>
            </a:r>
            <a:r>
              <a:rPr sz="2100" spc="-6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-6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JVM</a:t>
            </a:r>
            <a:r>
              <a:rPr sz="2100" spc="-6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25" dirty="0">
                <a:solidFill>
                  <a:srgbClr val="333333"/>
                </a:solidFill>
                <a:latin typeface="Trebuchet MS"/>
                <a:cs typeface="Trebuchet MS"/>
              </a:rPr>
              <a:t>n'est </a:t>
            </a:r>
            <a:r>
              <a:rPr sz="2100" spc="60" dirty="0">
                <a:solidFill>
                  <a:srgbClr val="333333"/>
                </a:solidFill>
                <a:latin typeface="Trebuchet MS"/>
                <a:cs typeface="Trebuchet MS"/>
              </a:rPr>
              <a:t>pas</a:t>
            </a:r>
            <a:r>
              <a:rPr sz="2100" spc="-8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Terminé !</a:t>
            </a:r>
            <a:endParaRPr sz="2100">
              <a:latin typeface="Trebuchet MS"/>
              <a:cs typeface="Trebuchet MS"/>
            </a:endParaRPr>
          </a:p>
          <a:p>
            <a:pPr marL="393065">
              <a:lnSpc>
                <a:spcPct val="100000"/>
              </a:lnSpc>
              <a:spcBef>
                <a:spcPts val="1150"/>
              </a:spcBef>
            </a:pPr>
            <a:r>
              <a:rPr sz="2100" spc="-229" dirty="0">
                <a:solidFill>
                  <a:srgbClr val="333333"/>
                </a:solidFill>
                <a:latin typeface="Trebuchet MS"/>
                <a:cs typeface="Trebuchet MS"/>
              </a:rPr>
              <a:t>...</a:t>
            </a: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00" dirty="0">
                <a:solidFill>
                  <a:srgbClr val="333333"/>
                </a:solidFill>
                <a:latin typeface="Trebuchet MS"/>
                <a:cs typeface="Trebuchet MS"/>
              </a:rPr>
              <a:t>et</a:t>
            </a:r>
            <a:r>
              <a:rPr sz="2100" spc="-3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quoi</a:t>
            </a:r>
            <a:r>
              <a:rPr sz="2100" spc="-3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à</a:t>
            </a:r>
            <a:r>
              <a:rPr sz="2100" spc="-3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14" dirty="0">
                <a:solidFill>
                  <a:srgbClr val="333333"/>
                </a:solidFill>
                <a:latin typeface="Trebuchet MS"/>
                <a:cs typeface="Trebuchet MS"/>
              </a:rPr>
              <a:t>faire</a:t>
            </a: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80" dirty="0">
                <a:solidFill>
                  <a:srgbClr val="333333"/>
                </a:solidFill>
                <a:latin typeface="Trebuchet MS"/>
                <a:cs typeface="Trebuchet MS"/>
              </a:rPr>
              <a:t>si</a:t>
            </a:r>
            <a:r>
              <a:rPr sz="2100" spc="-3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80" dirty="0">
                <a:solidFill>
                  <a:srgbClr val="333333"/>
                </a:solidFill>
                <a:latin typeface="Trebuchet MS"/>
                <a:cs typeface="Trebuchet MS"/>
              </a:rPr>
              <a:t>ton</a:t>
            </a:r>
            <a:r>
              <a:rPr sz="2100" spc="-3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application</a:t>
            </a:r>
            <a:r>
              <a:rPr sz="2100" spc="-3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est</a:t>
            </a: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dans</a:t>
            </a:r>
            <a:r>
              <a:rPr sz="2100" spc="-3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00" dirty="0">
                <a:solidFill>
                  <a:srgbClr val="333333"/>
                </a:solidFill>
                <a:latin typeface="Trebuchet MS"/>
                <a:cs typeface="Trebuchet MS"/>
              </a:rPr>
              <a:t>un</a:t>
            </a:r>
            <a:r>
              <a:rPr sz="2100" spc="-3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50" i="1" spc="-70" dirty="0">
                <a:solidFill>
                  <a:srgbClr val="ED2137"/>
                </a:solidFill>
                <a:latin typeface="Trebuchet MS"/>
                <a:cs typeface="Trebuchet MS"/>
              </a:rPr>
              <a:t>infini</a:t>
            </a:r>
            <a:r>
              <a:rPr sz="2150" i="1" spc="-45" dirty="0">
                <a:solidFill>
                  <a:srgbClr val="ED2137"/>
                </a:solidFill>
                <a:latin typeface="Trebuchet MS"/>
                <a:cs typeface="Trebuchet MS"/>
              </a:rPr>
              <a:t> </a:t>
            </a:r>
            <a:r>
              <a:rPr sz="2150" i="1" dirty="0">
                <a:solidFill>
                  <a:srgbClr val="ED2137"/>
                </a:solidFill>
                <a:latin typeface="Trebuchet MS"/>
                <a:cs typeface="Trebuchet MS"/>
              </a:rPr>
              <a:t>boucle</a:t>
            </a:r>
            <a:r>
              <a:rPr sz="2150" i="1" spc="-50" dirty="0">
                <a:solidFill>
                  <a:srgbClr val="ED2137"/>
                </a:solidFill>
                <a:latin typeface="Trebuchet MS"/>
                <a:cs typeface="Trebuchet MS"/>
              </a:rPr>
              <a:t> </a:t>
            </a:r>
            <a:r>
              <a:rPr sz="2100" spc="85" dirty="0">
                <a:solidFill>
                  <a:srgbClr val="333333"/>
                </a:solidFill>
                <a:latin typeface="Trebuchet MS"/>
                <a:cs typeface="Trebuchet MS"/>
              </a:rPr>
              <a:t>ou</a:t>
            </a:r>
            <a:r>
              <a:rPr sz="2100" spc="-3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5" dirty="0">
                <a:solidFill>
                  <a:srgbClr val="333333"/>
                </a:solidFill>
                <a:latin typeface="Trebuchet MS"/>
                <a:cs typeface="Trebuchet MS"/>
              </a:rPr>
              <a:t>un</a:t>
            </a:r>
            <a:r>
              <a:rPr sz="2100" spc="-3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50" i="1" dirty="0">
                <a:solidFill>
                  <a:srgbClr val="ED2137"/>
                </a:solidFill>
                <a:latin typeface="Trebuchet MS"/>
                <a:cs typeface="Trebuchet MS"/>
              </a:rPr>
              <a:t>impasse</a:t>
            </a:r>
            <a:r>
              <a:rPr sz="2150" i="1" spc="-45" dirty="0">
                <a:solidFill>
                  <a:srgbClr val="ED2137"/>
                </a:solidFill>
                <a:latin typeface="Trebuchet MS"/>
                <a:cs typeface="Trebuchet MS"/>
              </a:rPr>
              <a:t> 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situation?</a:t>
            </a:r>
            <a:endParaRPr sz="21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270"/>
              </a:spcBef>
            </a:pPr>
            <a:r>
              <a:rPr sz="2500" spc="1595" dirty="0">
                <a:solidFill>
                  <a:srgbClr val="333333"/>
                </a:solidFill>
                <a:latin typeface="Cambria"/>
                <a:cs typeface="Cambria"/>
              </a:rPr>
              <a:t>ℹ</a:t>
            </a:r>
            <a:r>
              <a:rPr sz="2500" spc="55" dirty="0">
                <a:solidFill>
                  <a:srgbClr val="333333"/>
                </a:solidFill>
                <a:latin typeface="Cambria"/>
                <a:cs typeface="Cambria"/>
              </a:rPr>
              <a:t> </a:t>
            </a:r>
            <a:r>
              <a:rPr sz="2100" spc="60" dirty="0">
                <a:solidFill>
                  <a:srgbClr val="333333"/>
                </a:solidFill>
                <a:latin typeface="Trebuchet MS"/>
                <a:cs typeface="Trebuchet MS"/>
              </a:rPr>
              <a:t>Kubernetes</a:t>
            </a:r>
            <a:r>
              <a:rPr sz="2100" spc="-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5" dirty="0">
                <a:solidFill>
                  <a:srgbClr val="333333"/>
                </a:solidFill>
                <a:latin typeface="Trebuchet MS"/>
                <a:cs typeface="Trebuchet MS"/>
              </a:rPr>
              <a:t>fournit</a:t>
            </a:r>
            <a:r>
              <a:rPr sz="2100" spc="-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-3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concept</a:t>
            </a:r>
            <a:r>
              <a:rPr sz="2100" spc="-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de</a:t>
            </a:r>
            <a:r>
              <a:rPr sz="2100" spc="-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50" i="1" dirty="0">
                <a:solidFill>
                  <a:srgbClr val="ED2137"/>
                </a:solidFill>
                <a:latin typeface="Trebuchet MS"/>
                <a:cs typeface="Trebuchet MS"/>
              </a:rPr>
              <a:t>Vivacité</a:t>
            </a:r>
            <a:r>
              <a:rPr sz="2150" i="1" spc="-40" dirty="0">
                <a:solidFill>
                  <a:srgbClr val="ED2137"/>
                </a:solidFill>
                <a:latin typeface="Trebuchet MS"/>
                <a:cs typeface="Trebuchet MS"/>
              </a:rPr>
              <a:t> </a:t>
            </a:r>
            <a:r>
              <a:rPr sz="2150" i="1" spc="55" dirty="0">
                <a:solidFill>
                  <a:srgbClr val="ED2137"/>
                </a:solidFill>
                <a:latin typeface="Trebuchet MS"/>
                <a:cs typeface="Trebuchet MS"/>
              </a:rPr>
              <a:t>Sonde</a:t>
            </a:r>
            <a:r>
              <a:rPr sz="2150" i="1" spc="-45" dirty="0">
                <a:solidFill>
                  <a:srgbClr val="ED2137"/>
                </a:solidFill>
                <a:latin typeface="Trebuchet MS"/>
                <a:cs typeface="Trebuchet MS"/>
              </a:rPr>
              <a:t> </a:t>
            </a: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("vie</a:t>
            </a:r>
            <a:r>
              <a:rPr sz="2100" spc="-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5" dirty="0">
                <a:solidFill>
                  <a:srgbClr val="333333"/>
                </a:solidFill>
                <a:latin typeface="Trebuchet MS"/>
                <a:cs typeface="Trebuchet MS"/>
              </a:rPr>
              <a:t>sonde")</a:t>
            </a:r>
            <a:r>
              <a:rPr sz="2100" spc="-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à</a:t>
            </a:r>
            <a:r>
              <a:rPr sz="2100" spc="-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90" dirty="0">
                <a:solidFill>
                  <a:srgbClr val="333333"/>
                </a:solidFill>
                <a:latin typeface="Trebuchet MS"/>
                <a:cs typeface="Trebuchet MS"/>
              </a:rPr>
              <a:t>adresse</a:t>
            </a:r>
            <a:r>
              <a:rPr sz="2100" spc="-3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ce</a:t>
            </a:r>
            <a:r>
              <a:rPr sz="2100" spc="-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5" dirty="0">
                <a:solidFill>
                  <a:srgbClr val="333333"/>
                </a:solidFill>
                <a:latin typeface="Trebuchet MS"/>
                <a:cs typeface="Trebuchet MS"/>
              </a:rPr>
              <a:t>problème</a:t>
            </a:r>
            <a:endParaRPr sz="21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fr-FR" spc="-65" dirty="0"/>
              <a:t>Container</a:t>
            </a:r>
            <a:r>
              <a:rPr spc="-105" dirty="0"/>
              <a:t> </a:t>
            </a:r>
            <a:r>
              <a:rPr spc="-120" dirty="0"/>
              <a:t>SONDES</a:t>
            </a:r>
            <a:r>
              <a:rPr spc="-105" dirty="0"/>
              <a:t> </a:t>
            </a:r>
            <a:r>
              <a:rPr spc="95" dirty="0"/>
              <a:t>(1/2)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1647824"/>
            <a:ext cx="95250" cy="9524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2133599"/>
            <a:ext cx="95250" cy="9524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09687" y="2605087"/>
            <a:ext cx="104775" cy="10477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09687" y="3090862"/>
            <a:ext cx="104775" cy="10477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09687" y="3567112"/>
            <a:ext cx="104775" cy="104774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09687" y="4043362"/>
            <a:ext cx="104775" cy="104774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body" idx="1"/>
          </p:nvPr>
        </p:nvSpPr>
        <p:spPr>
          <a:xfrm>
            <a:off x="819149" y="1326514"/>
            <a:ext cx="12192000" cy="3190617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371475" marR="5080">
              <a:lnSpc>
                <a:spcPct val="150200"/>
              </a:lnSpc>
              <a:spcBef>
                <a:spcPts val="150"/>
              </a:spcBef>
            </a:pPr>
            <a:r>
              <a:rPr u="none" spc="85" dirty="0">
                <a:solidFill>
                  <a:srgbClr val="333333"/>
                </a:solidFill>
              </a:rPr>
              <a:t>UN</a:t>
            </a:r>
            <a:r>
              <a:rPr u="none" spc="-40" dirty="0">
                <a:solidFill>
                  <a:srgbClr val="333333"/>
                </a:solidFill>
              </a:rPr>
              <a:t> </a:t>
            </a:r>
            <a:r>
              <a:rPr sz="2150" i="1" u="none" dirty="0">
                <a:latin typeface="Trebuchet MS"/>
                <a:cs typeface="Trebuchet MS"/>
              </a:rPr>
              <a:t>sonde</a:t>
            </a:r>
            <a:r>
              <a:rPr sz="2150" i="1" u="none" spc="-50" dirty="0">
                <a:latin typeface="Trebuchet MS"/>
                <a:cs typeface="Trebuchet MS"/>
              </a:rPr>
              <a:t> </a:t>
            </a:r>
            <a:r>
              <a:rPr u="none" dirty="0">
                <a:solidFill>
                  <a:srgbClr val="333333"/>
                </a:solidFill>
              </a:rPr>
              <a:t>est</a:t>
            </a:r>
            <a:r>
              <a:rPr u="none" spc="-40" dirty="0">
                <a:solidFill>
                  <a:srgbClr val="333333"/>
                </a:solidFill>
              </a:rPr>
              <a:t> </a:t>
            </a:r>
            <a:r>
              <a:rPr u="none" spc="65" dirty="0">
                <a:solidFill>
                  <a:srgbClr val="333333"/>
                </a:solidFill>
              </a:rPr>
              <a:t>un</a:t>
            </a:r>
            <a:r>
              <a:rPr u="none" spc="-35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diagnostique</a:t>
            </a:r>
            <a:r>
              <a:rPr u="none" spc="-35" dirty="0">
                <a:solidFill>
                  <a:srgbClr val="333333"/>
                </a:solidFill>
              </a:rPr>
              <a:t> </a:t>
            </a:r>
            <a:r>
              <a:rPr u="none" spc="65" dirty="0">
                <a:solidFill>
                  <a:srgbClr val="333333"/>
                </a:solidFill>
              </a:rPr>
              <a:t>réalisé</a:t>
            </a:r>
            <a:r>
              <a:rPr u="none" spc="-40" dirty="0">
                <a:solidFill>
                  <a:srgbClr val="333333"/>
                </a:solidFill>
              </a:rPr>
              <a:t> </a:t>
            </a:r>
            <a:r>
              <a:rPr u="none" spc="55" dirty="0">
                <a:solidFill>
                  <a:srgbClr val="333333"/>
                </a:solidFill>
              </a:rPr>
              <a:t>par</a:t>
            </a:r>
            <a:r>
              <a:rPr u="none" spc="-35" dirty="0">
                <a:solidFill>
                  <a:srgbClr val="333333"/>
                </a:solidFill>
              </a:rPr>
              <a:t> </a:t>
            </a:r>
            <a:r>
              <a:rPr u="none" spc="60" dirty="0">
                <a:solidFill>
                  <a:srgbClr val="333333"/>
                </a:solidFill>
              </a:rPr>
              <a:t>Kubernetes</a:t>
            </a:r>
            <a:r>
              <a:rPr u="none" spc="-35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(par</a:t>
            </a:r>
            <a:r>
              <a:rPr u="none" spc="-40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le</a:t>
            </a:r>
            <a:r>
              <a:rPr u="none" spc="-35" dirty="0">
                <a:solidFill>
                  <a:srgbClr val="333333"/>
                </a:solidFill>
              </a:rPr>
              <a:t> </a:t>
            </a:r>
            <a:r>
              <a:rPr sz="2150" i="1" u="none" spc="-10" dirty="0">
                <a:latin typeface="Trebuchet MS"/>
                <a:cs typeface="Trebuchet MS"/>
              </a:rPr>
              <a:t>kubelet</a:t>
            </a:r>
            <a:r>
              <a:rPr sz="2150" i="1" u="none" spc="-50" dirty="0">
                <a:latin typeface="Trebuchet MS"/>
                <a:cs typeface="Trebuchet MS"/>
              </a:rPr>
              <a:t> </a:t>
            </a:r>
            <a:r>
              <a:rPr u="none" spc="55" dirty="0">
                <a:solidFill>
                  <a:srgbClr val="333333"/>
                </a:solidFill>
              </a:rPr>
              <a:t>composant)</a:t>
            </a:r>
            <a:r>
              <a:rPr u="none" spc="-40" dirty="0">
                <a:solidFill>
                  <a:srgbClr val="333333"/>
                </a:solidFill>
              </a:rPr>
              <a:t> </a:t>
            </a:r>
            <a:r>
              <a:rPr u="none" spc="135" dirty="0">
                <a:solidFill>
                  <a:srgbClr val="333333"/>
                </a:solidFill>
              </a:rPr>
              <a:t>sur</a:t>
            </a:r>
            <a:r>
              <a:rPr u="none" spc="-35" dirty="0">
                <a:solidFill>
                  <a:srgbClr val="333333"/>
                </a:solidFill>
              </a:rPr>
              <a:t> </a:t>
            </a:r>
            <a:r>
              <a:rPr u="none" spc="65" dirty="0">
                <a:solidFill>
                  <a:srgbClr val="333333"/>
                </a:solidFill>
              </a:rPr>
              <a:t>un</a:t>
            </a:r>
            <a:r>
              <a:rPr u="none" spc="-35" dirty="0">
                <a:solidFill>
                  <a:srgbClr val="333333"/>
                </a:solidFill>
              </a:rPr>
              <a:t> </a:t>
            </a:r>
            <a:r>
              <a:rPr u="none" spc="-10" dirty="0">
                <a:solidFill>
                  <a:srgbClr val="333333"/>
                </a:solidFill>
              </a:rPr>
              <a:t>conteneur</a:t>
            </a:r>
            <a:r>
              <a:rPr u="none" dirty="0">
                <a:solidFill>
                  <a:srgbClr val="333333"/>
                </a:solidFill>
              </a:rPr>
              <a:t>​</a:t>
            </a:r>
            <a:r>
              <a:rPr u="none" spc="20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sont</a:t>
            </a:r>
            <a:r>
              <a:rPr u="none" spc="20" dirty="0">
                <a:solidFill>
                  <a:srgbClr val="333333"/>
                </a:solidFill>
              </a:rPr>
              <a:t> </a:t>
            </a:r>
            <a:r>
              <a:rPr u="none" spc="95" dirty="0">
                <a:solidFill>
                  <a:srgbClr val="333333"/>
                </a:solidFill>
              </a:rPr>
              <a:t>4</a:t>
            </a:r>
            <a:r>
              <a:rPr u="none" spc="20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types</a:t>
            </a:r>
            <a:r>
              <a:rPr u="none" spc="20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de</a:t>
            </a:r>
            <a:r>
              <a:rPr u="none" spc="20" dirty="0">
                <a:solidFill>
                  <a:srgbClr val="333333"/>
                </a:solidFill>
              </a:rPr>
              <a:t> </a:t>
            </a:r>
            <a:r>
              <a:rPr u="none" spc="40" dirty="0">
                <a:solidFill>
                  <a:srgbClr val="333333"/>
                </a:solidFill>
              </a:rPr>
              <a:t>sondes :</a:t>
            </a:r>
            <a:endParaRPr sz="2150" dirty="0">
              <a:latin typeface="Trebuchet MS"/>
              <a:cs typeface="Trebuchet MS"/>
            </a:endParaRPr>
          </a:p>
          <a:p>
            <a:pPr marL="751840" marR="816610">
              <a:lnSpc>
                <a:spcPts val="3829"/>
              </a:lnSpc>
              <a:spcBef>
                <a:spcPts val="265"/>
              </a:spcBef>
            </a:pPr>
            <a:r>
              <a:rPr sz="2150" i="1" u="none" spc="-65" dirty="0">
                <a:latin typeface="Trebuchet MS"/>
                <a:cs typeface="Trebuchet MS"/>
              </a:rPr>
              <a:t>httpGet </a:t>
            </a:r>
            <a:r>
              <a:rPr u="none" spc="-65" dirty="0">
                <a:solidFill>
                  <a:srgbClr val="333333"/>
                </a:solidFill>
              </a:rPr>
              <a:t>: </a:t>
            </a:r>
            <a:r>
              <a:rPr u="none" spc="65" dirty="0">
                <a:solidFill>
                  <a:srgbClr val="333333"/>
                </a:solidFill>
              </a:rPr>
              <a:t>un</a:t>
            </a:r>
            <a:r>
              <a:rPr u="none" spc="-60" dirty="0">
                <a:solidFill>
                  <a:srgbClr val="333333"/>
                </a:solidFill>
              </a:rPr>
              <a:t> </a:t>
            </a:r>
            <a:r>
              <a:rPr sz="2150" i="1" u="none" dirty="0">
                <a:latin typeface="Trebuchet MS"/>
                <a:cs typeface="Trebuchet MS"/>
              </a:rPr>
              <a:t>OBTENIR</a:t>
            </a:r>
            <a:r>
              <a:rPr sz="2150" i="1" u="none" spc="-75" dirty="0">
                <a:latin typeface="Trebuchet MS"/>
                <a:cs typeface="Trebuchet MS"/>
              </a:rPr>
              <a:t> </a:t>
            </a:r>
            <a:r>
              <a:rPr u="none" spc="-35" dirty="0">
                <a:solidFill>
                  <a:srgbClr val="333333"/>
                </a:solidFill>
              </a:rPr>
              <a:t>appel</a:t>
            </a:r>
            <a:r>
              <a:rPr u="none" spc="-65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est</a:t>
            </a:r>
            <a:r>
              <a:rPr u="none" spc="-60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fait,</a:t>
            </a:r>
            <a:r>
              <a:rPr u="none" spc="-60" dirty="0">
                <a:solidFill>
                  <a:srgbClr val="333333"/>
                </a:solidFill>
              </a:rPr>
              <a:t> </a:t>
            </a:r>
            <a:r>
              <a:rPr u="none" spc="65" dirty="0">
                <a:solidFill>
                  <a:srgbClr val="333333"/>
                </a:solidFill>
              </a:rPr>
              <a:t>un</a:t>
            </a:r>
            <a:r>
              <a:rPr u="none" spc="-65" dirty="0">
                <a:solidFill>
                  <a:srgbClr val="333333"/>
                </a:solidFill>
              </a:rPr>
              <a:t> </a:t>
            </a:r>
            <a:r>
              <a:rPr sz="2150" i="1" u="none" dirty="0">
                <a:latin typeface="Trebuchet MS"/>
                <a:cs typeface="Trebuchet MS"/>
              </a:rPr>
              <a:t>statut</a:t>
            </a:r>
            <a:r>
              <a:rPr sz="2150" i="1" u="none" spc="-75" dirty="0">
                <a:latin typeface="Trebuchet MS"/>
                <a:cs typeface="Trebuchet MS"/>
              </a:rPr>
              <a:t> </a:t>
            </a:r>
            <a:r>
              <a:rPr sz="2150" i="1" u="none" spc="55" dirty="0">
                <a:latin typeface="Trebuchet MS"/>
                <a:cs typeface="Trebuchet MS"/>
              </a:rPr>
              <a:t>code</a:t>
            </a:r>
            <a:r>
              <a:rPr sz="2150" i="1" u="none" spc="-80" dirty="0">
                <a:latin typeface="Trebuchet MS"/>
                <a:cs typeface="Trebuchet MS"/>
              </a:rPr>
              <a:t> </a:t>
            </a:r>
            <a:r>
              <a:rPr u="none" spc="95" dirty="0">
                <a:solidFill>
                  <a:srgbClr val="333333"/>
                </a:solidFill>
              </a:rPr>
              <a:t>&gt;=</a:t>
            </a:r>
            <a:r>
              <a:rPr u="none" spc="-60" dirty="0">
                <a:solidFill>
                  <a:srgbClr val="333333"/>
                </a:solidFill>
              </a:rPr>
              <a:t> </a:t>
            </a:r>
            <a:r>
              <a:rPr u="none" spc="95" dirty="0">
                <a:solidFill>
                  <a:srgbClr val="333333"/>
                </a:solidFill>
              </a:rPr>
              <a:t>200</a:t>
            </a:r>
            <a:r>
              <a:rPr u="none" spc="-60" dirty="0">
                <a:solidFill>
                  <a:srgbClr val="333333"/>
                </a:solidFill>
              </a:rPr>
              <a:t> </a:t>
            </a:r>
            <a:r>
              <a:rPr u="none" spc="100" dirty="0">
                <a:solidFill>
                  <a:srgbClr val="333333"/>
                </a:solidFill>
              </a:rPr>
              <a:t>et</a:t>
            </a:r>
            <a:r>
              <a:rPr u="none" spc="-60" dirty="0">
                <a:solidFill>
                  <a:srgbClr val="333333"/>
                </a:solidFill>
              </a:rPr>
              <a:t> </a:t>
            </a:r>
            <a:r>
              <a:rPr u="none" spc="95" dirty="0">
                <a:solidFill>
                  <a:srgbClr val="333333"/>
                </a:solidFill>
              </a:rPr>
              <a:t>&lt;</a:t>
            </a:r>
            <a:r>
              <a:rPr u="none" spc="-65" dirty="0">
                <a:solidFill>
                  <a:srgbClr val="333333"/>
                </a:solidFill>
              </a:rPr>
              <a:t> </a:t>
            </a:r>
            <a:r>
              <a:rPr u="none" spc="95" dirty="0">
                <a:solidFill>
                  <a:srgbClr val="333333"/>
                </a:solidFill>
              </a:rPr>
              <a:t>400</a:t>
            </a:r>
            <a:r>
              <a:rPr u="none" spc="-60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est</a:t>
            </a:r>
            <a:r>
              <a:rPr u="none" spc="-60" dirty="0">
                <a:solidFill>
                  <a:srgbClr val="333333"/>
                </a:solidFill>
              </a:rPr>
              <a:t> </a:t>
            </a:r>
            <a:r>
              <a:rPr u="none" spc="60" dirty="0">
                <a:solidFill>
                  <a:srgbClr val="333333"/>
                </a:solidFill>
              </a:rPr>
              <a:t>considéré</a:t>
            </a:r>
            <a:r>
              <a:rPr u="none" spc="-65" dirty="0">
                <a:solidFill>
                  <a:srgbClr val="333333"/>
                </a:solidFill>
              </a:rPr>
              <a:t> </a:t>
            </a:r>
            <a:r>
              <a:rPr u="none" spc="65" dirty="0">
                <a:solidFill>
                  <a:srgbClr val="333333"/>
                </a:solidFill>
              </a:rPr>
              <a:t>un</a:t>
            </a:r>
            <a:r>
              <a:rPr u="none" spc="-60" dirty="0">
                <a:solidFill>
                  <a:srgbClr val="333333"/>
                </a:solidFill>
              </a:rPr>
              <a:t> </a:t>
            </a:r>
            <a:r>
              <a:rPr sz="2150" i="1" u="none" spc="45" dirty="0">
                <a:latin typeface="Trebuchet MS"/>
                <a:cs typeface="Trebuchet MS"/>
              </a:rPr>
              <a:t>succès </a:t>
            </a:r>
            <a:r>
              <a:rPr sz="2150" i="1" u="none" spc="-25" dirty="0">
                <a:latin typeface="Trebuchet MS"/>
                <a:cs typeface="Trebuchet MS"/>
              </a:rPr>
              <a:t>tcpSocket </a:t>
            </a:r>
            <a:r>
              <a:rPr u="none" spc="-25" dirty="0">
                <a:solidFill>
                  <a:srgbClr val="333333"/>
                </a:solidFill>
              </a:rPr>
              <a:t>:</a:t>
            </a:r>
            <a:r>
              <a:rPr u="none" spc="-20" dirty="0">
                <a:solidFill>
                  <a:srgbClr val="333333"/>
                </a:solidFill>
              </a:rPr>
              <a:t> </a:t>
            </a:r>
            <a:r>
              <a:rPr u="none" spc="-80" dirty="0">
                <a:solidFill>
                  <a:srgbClr val="333333"/>
                </a:solidFill>
              </a:rPr>
              <a:t>si</a:t>
            </a:r>
            <a:r>
              <a:rPr u="none" spc="-20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le</a:t>
            </a:r>
            <a:r>
              <a:rPr u="none" spc="-20" dirty="0">
                <a:solidFill>
                  <a:srgbClr val="333333"/>
                </a:solidFill>
              </a:rPr>
              <a:t> </a:t>
            </a:r>
            <a:r>
              <a:rPr u="none" spc="50" dirty="0">
                <a:solidFill>
                  <a:srgbClr val="333333"/>
                </a:solidFill>
              </a:rPr>
              <a:t>concerné</a:t>
            </a:r>
            <a:r>
              <a:rPr u="none" spc="-20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port</a:t>
            </a:r>
            <a:r>
              <a:rPr u="none" spc="-20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est</a:t>
            </a:r>
            <a:r>
              <a:rPr u="none" spc="-15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ouvrir,</a:t>
            </a:r>
            <a:r>
              <a:rPr u="none" spc="-20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le</a:t>
            </a:r>
            <a:r>
              <a:rPr u="none" spc="-20" dirty="0">
                <a:solidFill>
                  <a:srgbClr val="333333"/>
                </a:solidFill>
              </a:rPr>
              <a:t> </a:t>
            </a:r>
            <a:r>
              <a:rPr u="none" spc="75" dirty="0">
                <a:solidFill>
                  <a:srgbClr val="333333"/>
                </a:solidFill>
              </a:rPr>
              <a:t>sonde</a:t>
            </a:r>
            <a:r>
              <a:rPr u="none" spc="-20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est</a:t>
            </a:r>
            <a:r>
              <a:rPr u="none" spc="-20" dirty="0">
                <a:solidFill>
                  <a:srgbClr val="333333"/>
                </a:solidFill>
              </a:rPr>
              <a:t> </a:t>
            </a:r>
            <a:r>
              <a:rPr sz="2150" i="1" u="none" spc="55" dirty="0">
                <a:latin typeface="Trebuchet MS"/>
                <a:cs typeface="Trebuchet MS"/>
              </a:rPr>
              <a:t>succès</a:t>
            </a:r>
            <a:endParaRPr sz="2150" dirty="0">
              <a:latin typeface="Trebuchet MS"/>
              <a:cs typeface="Trebuchet MS"/>
            </a:endParaRPr>
          </a:p>
          <a:p>
            <a:pPr marL="751840">
              <a:lnSpc>
                <a:spcPct val="100000"/>
              </a:lnSpc>
              <a:spcBef>
                <a:spcPts val="830"/>
              </a:spcBef>
            </a:pPr>
            <a:r>
              <a:rPr sz="2150" i="1" u="none" spc="-10" dirty="0">
                <a:latin typeface="Trebuchet MS"/>
                <a:cs typeface="Trebuchet MS"/>
              </a:rPr>
              <a:t>grpc </a:t>
            </a:r>
            <a:r>
              <a:rPr u="none" spc="-10" dirty="0">
                <a:solidFill>
                  <a:srgbClr val="333333"/>
                </a:solidFill>
              </a:rPr>
              <a:t>:</a:t>
            </a:r>
            <a:r>
              <a:rPr u="none" spc="-60" dirty="0">
                <a:solidFill>
                  <a:srgbClr val="333333"/>
                </a:solidFill>
              </a:rPr>
              <a:t> </a:t>
            </a:r>
            <a:r>
              <a:rPr u="none" spc="-80" dirty="0">
                <a:solidFill>
                  <a:srgbClr val="333333"/>
                </a:solidFill>
              </a:rPr>
              <a:t>si</a:t>
            </a:r>
            <a:r>
              <a:rPr u="none" spc="-55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le</a:t>
            </a:r>
            <a:r>
              <a:rPr u="none" spc="-55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serveur</a:t>
            </a:r>
            <a:r>
              <a:rPr u="none" spc="-55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est</a:t>
            </a:r>
            <a:r>
              <a:rPr u="none" spc="-55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capable</a:t>
            </a:r>
            <a:r>
              <a:rPr u="none" spc="-55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à</a:t>
            </a:r>
            <a:r>
              <a:rPr u="none" spc="-55" dirty="0">
                <a:solidFill>
                  <a:srgbClr val="333333"/>
                </a:solidFill>
              </a:rPr>
              <a:t> </a:t>
            </a:r>
            <a:r>
              <a:rPr u="none" spc="60" dirty="0">
                <a:solidFill>
                  <a:srgbClr val="333333"/>
                </a:solidFill>
              </a:rPr>
              <a:t>poignée</a:t>
            </a:r>
            <a:r>
              <a:rPr u="none" spc="-60" dirty="0">
                <a:solidFill>
                  <a:srgbClr val="333333"/>
                </a:solidFill>
              </a:rPr>
              <a:t> </a:t>
            </a:r>
            <a:r>
              <a:rPr u="none" spc="65" dirty="0">
                <a:solidFill>
                  <a:srgbClr val="333333"/>
                </a:solidFill>
              </a:rPr>
              <a:t>rpcs</a:t>
            </a:r>
            <a:r>
              <a:rPr u="none" spc="-55" dirty="0">
                <a:solidFill>
                  <a:srgbClr val="333333"/>
                </a:solidFill>
              </a:rPr>
              <a:t> </a:t>
            </a:r>
            <a:r>
              <a:rPr u="none" spc="70" dirty="0">
                <a:solidFill>
                  <a:srgbClr val="333333"/>
                </a:solidFill>
              </a:rPr>
              <a:t>sur</a:t>
            </a:r>
            <a:r>
              <a:rPr u="none" spc="-55" dirty="0">
                <a:solidFill>
                  <a:srgbClr val="333333"/>
                </a:solidFill>
              </a:rPr>
              <a:t> </a:t>
            </a:r>
            <a:r>
              <a:rPr u="none" spc="65" dirty="0">
                <a:solidFill>
                  <a:srgbClr val="333333"/>
                </a:solidFill>
              </a:rPr>
              <a:t>un</a:t>
            </a:r>
            <a:r>
              <a:rPr u="none" spc="-55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spécifique</a:t>
            </a:r>
            <a:r>
              <a:rPr u="none" spc="-55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port,</a:t>
            </a:r>
            <a:r>
              <a:rPr u="none" spc="-55" dirty="0">
                <a:solidFill>
                  <a:srgbClr val="333333"/>
                </a:solidFill>
              </a:rPr>
              <a:t> </a:t>
            </a:r>
            <a:r>
              <a:rPr u="none" spc="-95" dirty="0">
                <a:solidFill>
                  <a:srgbClr val="333333"/>
                </a:solidFill>
              </a:rPr>
              <a:t>il</a:t>
            </a:r>
            <a:r>
              <a:rPr u="none" spc="-55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est</a:t>
            </a:r>
            <a:r>
              <a:rPr u="none" spc="-55" dirty="0">
                <a:solidFill>
                  <a:srgbClr val="333333"/>
                </a:solidFill>
              </a:rPr>
              <a:t> </a:t>
            </a:r>
            <a:r>
              <a:rPr u="none" spc="65" dirty="0">
                <a:solidFill>
                  <a:srgbClr val="333333"/>
                </a:solidFill>
              </a:rPr>
              <a:t>un</a:t>
            </a:r>
            <a:r>
              <a:rPr u="none" spc="-60" dirty="0">
                <a:solidFill>
                  <a:srgbClr val="333333"/>
                </a:solidFill>
              </a:rPr>
              <a:t> </a:t>
            </a:r>
            <a:r>
              <a:rPr sz="2150" i="1" u="none" spc="55" dirty="0">
                <a:latin typeface="Trebuchet MS"/>
                <a:cs typeface="Trebuchet MS"/>
              </a:rPr>
              <a:t>succès</a:t>
            </a:r>
            <a:endParaRPr sz="2150" dirty="0">
              <a:latin typeface="Trebuchet MS"/>
              <a:cs typeface="Trebuchet MS"/>
            </a:endParaRPr>
          </a:p>
          <a:p>
            <a:pPr marL="751840" marR="1152525">
              <a:lnSpc>
                <a:spcPts val="2100"/>
              </a:lnSpc>
              <a:spcBef>
                <a:spcPts val="1639"/>
              </a:spcBef>
            </a:pPr>
            <a:r>
              <a:rPr sz="2150" i="1" u="none" spc="-20" dirty="0">
                <a:latin typeface="Trebuchet MS"/>
                <a:cs typeface="Trebuchet MS"/>
              </a:rPr>
              <a:t>exécutif </a:t>
            </a:r>
            <a:r>
              <a:rPr u="none" spc="-20" dirty="0">
                <a:solidFill>
                  <a:srgbClr val="333333"/>
                </a:solidFill>
              </a:rPr>
              <a:t>:</a:t>
            </a:r>
            <a:r>
              <a:rPr u="none" spc="-40" dirty="0">
                <a:solidFill>
                  <a:srgbClr val="333333"/>
                </a:solidFill>
              </a:rPr>
              <a:t> </a:t>
            </a:r>
            <a:r>
              <a:rPr u="none" spc="65" dirty="0">
                <a:solidFill>
                  <a:srgbClr val="333333"/>
                </a:solidFill>
              </a:rPr>
              <a:t>un</a:t>
            </a:r>
            <a:r>
              <a:rPr u="none" spc="-35" dirty="0">
                <a:solidFill>
                  <a:srgbClr val="333333"/>
                </a:solidFill>
              </a:rPr>
              <a:t> </a:t>
            </a:r>
            <a:r>
              <a:rPr u="none" spc="114" dirty="0">
                <a:solidFill>
                  <a:srgbClr val="333333"/>
                </a:solidFill>
              </a:rPr>
              <a:t>commande</a:t>
            </a:r>
            <a:r>
              <a:rPr u="none" spc="-35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est</a:t>
            </a:r>
            <a:r>
              <a:rPr u="none" spc="-40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porté</a:t>
            </a:r>
            <a:r>
              <a:rPr u="none" spc="-35" dirty="0">
                <a:solidFill>
                  <a:srgbClr val="333333"/>
                </a:solidFill>
              </a:rPr>
              <a:t> </a:t>
            </a:r>
            <a:r>
              <a:rPr u="none" spc="60" dirty="0">
                <a:solidFill>
                  <a:srgbClr val="333333"/>
                </a:solidFill>
              </a:rPr>
              <a:t>dehors</a:t>
            </a:r>
            <a:r>
              <a:rPr u="none" spc="-40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dans</a:t>
            </a:r>
            <a:r>
              <a:rPr u="none" spc="-35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le</a:t>
            </a:r>
            <a:r>
              <a:rPr u="none" spc="-35" dirty="0">
                <a:solidFill>
                  <a:srgbClr val="333333"/>
                </a:solidFill>
              </a:rPr>
              <a:t> </a:t>
            </a:r>
            <a:r>
              <a:rPr u="none" spc="50" dirty="0" err="1">
                <a:solidFill>
                  <a:srgbClr val="333333"/>
                </a:solidFill>
              </a:rPr>
              <a:t>concerné</a:t>
            </a:r>
            <a:r>
              <a:rPr u="none" spc="-40" dirty="0">
                <a:solidFill>
                  <a:srgbClr val="333333"/>
                </a:solidFill>
              </a:rPr>
              <a:t> </a:t>
            </a:r>
            <a:r>
              <a:rPr lang="fr-FR" u="none" dirty="0">
                <a:solidFill>
                  <a:srgbClr val="333333"/>
                </a:solidFill>
              </a:rPr>
              <a:t>Container</a:t>
            </a:r>
            <a:r>
              <a:rPr u="none" dirty="0">
                <a:solidFill>
                  <a:srgbClr val="333333"/>
                </a:solidFill>
              </a:rPr>
              <a:t>,</a:t>
            </a:r>
            <a:r>
              <a:rPr u="none" spc="-35" dirty="0">
                <a:solidFill>
                  <a:srgbClr val="333333"/>
                </a:solidFill>
              </a:rPr>
              <a:t> </a:t>
            </a:r>
            <a:r>
              <a:rPr u="none" spc="65" dirty="0">
                <a:solidFill>
                  <a:srgbClr val="333333"/>
                </a:solidFill>
              </a:rPr>
              <a:t>un</a:t>
            </a:r>
            <a:r>
              <a:rPr u="none" spc="-35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retour</a:t>
            </a:r>
            <a:r>
              <a:rPr u="none" spc="-40" dirty="0">
                <a:solidFill>
                  <a:srgbClr val="333333"/>
                </a:solidFill>
              </a:rPr>
              <a:t> </a:t>
            </a:r>
            <a:r>
              <a:rPr u="none" spc="55" dirty="0">
                <a:solidFill>
                  <a:srgbClr val="333333"/>
                </a:solidFill>
              </a:rPr>
              <a:t>code</a:t>
            </a:r>
            <a:r>
              <a:rPr u="none" spc="-35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de</a:t>
            </a:r>
            <a:r>
              <a:rPr u="none" spc="-35" dirty="0">
                <a:solidFill>
                  <a:srgbClr val="333333"/>
                </a:solidFill>
              </a:rPr>
              <a:t> </a:t>
            </a:r>
            <a:r>
              <a:rPr sz="2150" i="1" u="none" spc="65" dirty="0">
                <a:latin typeface="Trebuchet MS"/>
                <a:cs typeface="Trebuchet MS"/>
              </a:rPr>
              <a:t>0</a:t>
            </a:r>
            <a:r>
              <a:rPr sz="2150" i="1" u="none" spc="-55" dirty="0">
                <a:latin typeface="Trebuchet MS"/>
                <a:cs typeface="Trebuchet MS"/>
              </a:rPr>
              <a:t> </a:t>
            </a:r>
            <a:r>
              <a:rPr u="none" spc="-25" dirty="0">
                <a:solidFill>
                  <a:srgbClr val="333333"/>
                </a:solidFill>
              </a:rPr>
              <a:t>est </a:t>
            </a:r>
            <a:r>
              <a:rPr u="none" dirty="0">
                <a:solidFill>
                  <a:srgbClr val="333333"/>
                </a:solidFill>
              </a:rPr>
              <a:t>équivalent</a:t>
            </a:r>
            <a:r>
              <a:rPr u="none" spc="-15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à</a:t>
            </a:r>
            <a:r>
              <a:rPr u="none" spc="-10" dirty="0">
                <a:solidFill>
                  <a:srgbClr val="333333"/>
                </a:solidFill>
              </a:rPr>
              <a:t> </a:t>
            </a:r>
            <a:r>
              <a:rPr u="none" spc="65" dirty="0">
                <a:solidFill>
                  <a:srgbClr val="333333"/>
                </a:solidFill>
              </a:rPr>
              <a:t>un</a:t>
            </a:r>
            <a:r>
              <a:rPr u="none" spc="-10" dirty="0">
                <a:solidFill>
                  <a:srgbClr val="333333"/>
                </a:solidFill>
              </a:rPr>
              <a:t> </a:t>
            </a:r>
            <a:r>
              <a:rPr sz="2150" i="1" u="none" spc="55" dirty="0">
                <a:latin typeface="Trebuchet MS"/>
                <a:cs typeface="Trebuchet MS"/>
              </a:rPr>
              <a:t>succès</a:t>
            </a:r>
            <a:endParaRPr sz="2150" dirty="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fr-FR" spc="-65" dirty="0"/>
              <a:t>Container</a:t>
            </a:r>
            <a:r>
              <a:rPr spc="-105" dirty="0"/>
              <a:t> </a:t>
            </a:r>
            <a:r>
              <a:rPr spc="-120" dirty="0"/>
              <a:t>SONDES</a:t>
            </a:r>
            <a:r>
              <a:rPr spc="-105" dirty="0"/>
              <a:t> </a:t>
            </a:r>
            <a:r>
              <a:rPr spc="95" dirty="0"/>
              <a:t>(2/2)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1647824"/>
            <a:ext cx="95250" cy="9524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09687" y="2395537"/>
            <a:ext cx="104775" cy="104774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177924" y="1503091"/>
            <a:ext cx="10662285" cy="2124299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L="12700" marR="5080">
              <a:lnSpc>
                <a:spcPts val="2100"/>
              </a:lnSpc>
              <a:spcBef>
                <a:spcPts val="585"/>
              </a:spcBef>
            </a:pPr>
            <a:r>
              <a:rPr sz="2100" spc="80" dirty="0">
                <a:solidFill>
                  <a:srgbClr val="333333"/>
                </a:solidFill>
                <a:latin typeface="Trebuchet MS"/>
                <a:cs typeface="Trebuchet MS"/>
              </a:rPr>
              <a:t>Sondes</a:t>
            </a:r>
            <a:r>
              <a:rPr sz="2100" spc="-3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sont</a:t>
            </a:r>
            <a:r>
              <a:rPr sz="2100" spc="-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95" dirty="0">
                <a:solidFill>
                  <a:srgbClr val="333333"/>
                </a:solidFill>
                <a:latin typeface="Trebuchet MS"/>
                <a:cs typeface="Trebuchet MS"/>
              </a:rPr>
              <a:t>utilisé</a:t>
            </a:r>
            <a:r>
              <a:rPr sz="2100" spc="-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à</a:t>
            </a:r>
            <a:r>
              <a:rPr sz="2100" spc="-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vérifier</a:t>
            </a:r>
            <a:r>
              <a:rPr sz="2100" spc="-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que</a:t>
            </a:r>
            <a:r>
              <a:rPr sz="2100" spc="-3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5" dirty="0">
                <a:solidFill>
                  <a:srgbClr val="333333"/>
                </a:solidFill>
                <a:latin typeface="Trebuchet MS"/>
                <a:cs typeface="Trebuchet MS"/>
              </a:rPr>
              <a:t>un</a:t>
            </a:r>
            <a:r>
              <a:rPr sz="2100" spc="-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lang="fr-FR" sz="2100" dirty="0">
                <a:solidFill>
                  <a:srgbClr val="333333"/>
                </a:solidFill>
                <a:latin typeface="Trebuchet MS"/>
                <a:cs typeface="Trebuchet MS"/>
              </a:rPr>
              <a:t>Container</a:t>
            </a:r>
            <a:r>
              <a:rPr sz="2100" spc="-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est</a:t>
            </a:r>
            <a:r>
              <a:rPr sz="2100" spc="-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50" i="1" spc="-10" dirty="0">
                <a:solidFill>
                  <a:srgbClr val="ED2137"/>
                </a:solidFill>
                <a:latin typeface="Trebuchet MS"/>
                <a:cs typeface="Trebuchet MS"/>
              </a:rPr>
              <a:t>commencé</a:t>
            </a:r>
            <a:r>
              <a:rPr sz="2150" i="1" spc="-45" dirty="0">
                <a:solidFill>
                  <a:srgbClr val="ED2137"/>
                </a:solidFill>
                <a:latin typeface="Trebuchet MS"/>
                <a:cs typeface="Trebuchet MS"/>
              </a:rPr>
              <a:t> </a:t>
            </a:r>
            <a:r>
              <a:rPr sz="2100" spc="-30" dirty="0">
                <a:solidFill>
                  <a:srgbClr val="333333"/>
                </a:solidFill>
                <a:latin typeface="Trebuchet MS"/>
                <a:cs typeface="Trebuchet MS"/>
              </a:rPr>
              <a:t>( </a:t>
            </a:r>
            <a:r>
              <a:rPr sz="2150" i="1" spc="-30" dirty="0">
                <a:solidFill>
                  <a:srgbClr val="ED2137"/>
                </a:solidFill>
                <a:latin typeface="Trebuchet MS"/>
                <a:cs typeface="Trebuchet MS"/>
              </a:rPr>
              <a:t>Démarrer</a:t>
            </a:r>
            <a:r>
              <a:rPr sz="2150" i="1" spc="-40" dirty="0">
                <a:solidFill>
                  <a:srgbClr val="ED2137"/>
                </a:solidFill>
                <a:latin typeface="Trebuchet MS"/>
                <a:cs typeface="Trebuchet MS"/>
              </a:rPr>
              <a:t> </a:t>
            </a:r>
            <a:r>
              <a:rPr sz="2150" i="1" spc="-10" dirty="0">
                <a:solidFill>
                  <a:srgbClr val="ED2137"/>
                </a:solidFill>
                <a:latin typeface="Trebuchet MS"/>
                <a:cs typeface="Trebuchet MS"/>
              </a:rPr>
              <a:t>Sonde 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),</a:t>
            </a:r>
            <a:r>
              <a:rPr sz="2100" spc="-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50" i="1" dirty="0">
                <a:solidFill>
                  <a:srgbClr val="ED2137"/>
                </a:solidFill>
                <a:latin typeface="Trebuchet MS"/>
                <a:cs typeface="Trebuchet MS"/>
              </a:rPr>
              <a:t>en cours d'exécution</a:t>
            </a:r>
            <a:r>
              <a:rPr sz="2150" i="1" spc="-40" dirty="0">
                <a:solidFill>
                  <a:srgbClr val="ED2137"/>
                </a:solidFill>
                <a:latin typeface="Trebuchet MS"/>
                <a:cs typeface="Trebuchet MS"/>
              </a:rPr>
              <a:t> 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( </a:t>
            </a:r>
            <a:r>
              <a:rPr sz="2150" i="1" dirty="0">
                <a:solidFill>
                  <a:srgbClr val="ED2137"/>
                </a:solidFill>
                <a:latin typeface="Trebuchet MS"/>
                <a:cs typeface="Trebuchet MS"/>
              </a:rPr>
              <a:t>Sonde </a:t>
            </a:r>
            <a:r>
              <a:rPr sz="2150" i="1" spc="-10" dirty="0">
                <a:solidFill>
                  <a:srgbClr val="ED2137"/>
                </a:solidFill>
                <a:latin typeface="Trebuchet MS"/>
                <a:cs typeface="Trebuchet MS"/>
              </a:rPr>
              <a:t>de vivacité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)</a:t>
            </a:r>
            <a:r>
              <a:rPr sz="2100" spc="-3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85" dirty="0">
                <a:solidFill>
                  <a:srgbClr val="333333"/>
                </a:solidFill>
                <a:latin typeface="Trebuchet MS"/>
                <a:cs typeface="Trebuchet MS"/>
              </a:rPr>
              <a:t>ou</a:t>
            </a:r>
            <a:r>
              <a:rPr sz="2100" spc="-3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est</a:t>
            </a:r>
            <a:r>
              <a:rPr sz="2100" spc="-3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50" i="1" dirty="0">
                <a:solidFill>
                  <a:srgbClr val="ED2137"/>
                </a:solidFill>
                <a:latin typeface="Trebuchet MS"/>
                <a:cs typeface="Trebuchet MS"/>
              </a:rPr>
              <a:t>prêt</a:t>
            </a:r>
            <a:r>
              <a:rPr sz="2150" i="1" spc="-40" dirty="0">
                <a:solidFill>
                  <a:srgbClr val="ED2137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à</a:t>
            </a:r>
            <a:r>
              <a:rPr sz="2100" spc="-3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recevoir</a:t>
            </a:r>
            <a:r>
              <a:rPr sz="2100" spc="-3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trafic</a:t>
            </a:r>
            <a:r>
              <a:rPr sz="2100" spc="-3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( </a:t>
            </a:r>
            <a:r>
              <a:rPr sz="2150" i="1" dirty="0">
                <a:solidFill>
                  <a:srgbClr val="ED2137"/>
                </a:solidFill>
                <a:latin typeface="Trebuchet MS"/>
                <a:cs typeface="Trebuchet MS"/>
              </a:rPr>
              <a:t>Préparation)</a:t>
            </a:r>
            <a:r>
              <a:rPr sz="2150" i="1" spc="-40" dirty="0">
                <a:solidFill>
                  <a:srgbClr val="ED2137"/>
                </a:solidFill>
                <a:latin typeface="Trebuchet MS"/>
                <a:cs typeface="Trebuchet MS"/>
              </a:rPr>
              <a:t> </a:t>
            </a:r>
            <a:r>
              <a:rPr sz="2150" i="1" spc="-10" dirty="0">
                <a:solidFill>
                  <a:srgbClr val="ED2137"/>
                </a:solidFill>
                <a:latin typeface="Trebuchet MS"/>
                <a:cs typeface="Trebuchet MS"/>
              </a:rPr>
              <a:t>Sonde 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)</a:t>
            </a:r>
            <a:endParaRPr sz="2100" dirty="0">
              <a:latin typeface="Trebuchet MS"/>
              <a:cs typeface="Trebuchet MS"/>
            </a:endParaRPr>
          </a:p>
          <a:p>
            <a:pPr marL="393700">
              <a:lnSpc>
                <a:spcPct val="100000"/>
              </a:lnSpc>
              <a:spcBef>
                <a:spcPts val="1255"/>
              </a:spcBef>
            </a:pPr>
            <a:r>
              <a:rPr sz="2100" spc="85" dirty="0">
                <a:solidFill>
                  <a:srgbClr val="333333"/>
                </a:solidFill>
                <a:latin typeface="Trebuchet MS"/>
                <a:cs typeface="Trebuchet MS"/>
              </a:rPr>
              <a:t>Nous</a:t>
            </a:r>
            <a:r>
              <a:rPr sz="2100" spc="-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50" dirty="0">
                <a:solidFill>
                  <a:srgbClr val="333333"/>
                </a:solidFill>
                <a:latin typeface="Trebuchet MS"/>
                <a:cs typeface="Trebuchet MS"/>
              </a:rPr>
              <a:t>volonté</a:t>
            </a:r>
            <a:r>
              <a:rPr sz="2100" spc="-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couverture</a:t>
            </a:r>
            <a:r>
              <a:rPr sz="2100" spc="-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50" i="1" dirty="0">
                <a:solidFill>
                  <a:srgbClr val="ED2137"/>
                </a:solidFill>
                <a:latin typeface="Trebuchet MS"/>
                <a:cs typeface="Trebuchet MS"/>
              </a:rPr>
              <a:t>Préparation</a:t>
            </a:r>
            <a:r>
              <a:rPr sz="2150" i="1" spc="-15" dirty="0">
                <a:solidFill>
                  <a:srgbClr val="ED2137"/>
                </a:solidFill>
                <a:latin typeface="Trebuchet MS"/>
                <a:cs typeface="Trebuchet MS"/>
              </a:rPr>
              <a:t> </a:t>
            </a:r>
            <a:r>
              <a:rPr sz="2150" i="1" spc="55" dirty="0">
                <a:solidFill>
                  <a:srgbClr val="ED2137"/>
                </a:solidFill>
                <a:latin typeface="Trebuchet MS"/>
                <a:cs typeface="Trebuchet MS"/>
              </a:rPr>
              <a:t>Sonde</a:t>
            </a:r>
            <a:r>
              <a:rPr sz="2150" i="1" spc="-20" dirty="0">
                <a:solidFill>
                  <a:srgbClr val="ED2137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dans</a:t>
            </a:r>
            <a:r>
              <a:rPr sz="2100" spc="-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 prochain</a:t>
            </a:r>
            <a:r>
              <a:rPr sz="2100" spc="-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chapitre,</a:t>
            </a:r>
            <a:r>
              <a:rPr sz="2100" spc="-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10" dirty="0">
                <a:solidFill>
                  <a:srgbClr val="ED2137"/>
                </a:solidFill>
                <a:latin typeface="Trebuchet MS"/>
                <a:cs typeface="Trebuchet MS"/>
              </a:rPr>
              <a:t>Services</a:t>
            </a:r>
            <a:endParaRPr sz="2100" dirty="0">
              <a:latin typeface="Trebuchet MS"/>
              <a:cs typeface="Trebuchet MS"/>
            </a:endParaRPr>
          </a:p>
          <a:p>
            <a:pPr marL="12700" marR="215265">
              <a:lnSpc>
                <a:spcPts val="2100"/>
              </a:lnSpc>
              <a:spcBef>
                <a:spcPts val="1640"/>
              </a:spcBef>
            </a:pPr>
            <a:r>
              <a:rPr sz="2100" spc="60" dirty="0">
                <a:solidFill>
                  <a:srgbClr val="333333"/>
                </a:solidFill>
                <a:latin typeface="Trebuchet MS"/>
                <a:cs typeface="Trebuchet MS"/>
              </a:rPr>
              <a:t>Seulement</a:t>
            </a:r>
            <a:r>
              <a:rPr sz="2100" spc="-5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90" dirty="0">
                <a:solidFill>
                  <a:srgbClr val="333333"/>
                </a:solidFill>
                <a:latin typeface="Trebuchet MS"/>
                <a:cs typeface="Trebuchet MS"/>
              </a:rPr>
              <a:t>un</a:t>
            </a:r>
            <a:r>
              <a:rPr sz="2100" spc="-5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75" dirty="0">
                <a:solidFill>
                  <a:srgbClr val="333333"/>
                </a:solidFill>
                <a:latin typeface="Trebuchet MS"/>
                <a:cs typeface="Trebuchet MS"/>
              </a:rPr>
              <a:t>sonde</a:t>
            </a:r>
            <a:r>
              <a:rPr sz="2100" spc="-5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de</a:t>
            </a:r>
            <a:r>
              <a:rPr sz="2100" spc="-5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chaque</a:t>
            </a:r>
            <a:r>
              <a:rPr sz="2100" spc="-5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taper</a:t>
            </a:r>
            <a:r>
              <a:rPr sz="2100" spc="-5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40" dirty="0">
                <a:solidFill>
                  <a:srgbClr val="333333"/>
                </a:solidFill>
                <a:latin typeface="Trebuchet MS"/>
                <a:cs typeface="Trebuchet MS"/>
              </a:rPr>
              <a:t>(httpGet,</a:t>
            </a:r>
            <a:r>
              <a:rPr sz="2100" spc="-5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Socket TCP,</a:t>
            </a:r>
            <a:r>
              <a:rPr sz="2100" spc="-5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grpc,</a:t>
            </a:r>
            <a:r>
              <a:rPr sz="2100" spc="-5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exécutif)</a:t>
            </a:r>
            <a:r>
              <a:rPr sz="2100" spc="-5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0" dirty="0">
                <a:solidFill>
                  <a:srgbClr val="333333"/>
                </a:solidFill>
                <a:latin typeface="Trebuchet MS"/>
                <a:cs typeface="Trebuchet MS"/>
              </a:rPr>
              <a:t>peut</a:t>
            </a:r>
            <a:r>
              <a:rPr sz="2100" spc="-5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5" dirty="0">
                <a:solidFill>
                  <a:srgbClr val="333333"/>
                </a:solidFill>
                <a:latin typeface="Trebuchet MS"/>
                <a:cs typeface="Trebuchet MS"/>
              </a:rPr>
              <a:t>être</a:t>
            </a:r>
            <a:r>
              <a:rPr sz="2100" spc="-5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défini</a:t>
            </a:r>
            <a:r>
              <a:rPr sz="2100" spc="-5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pour</a:t>
            </a:r>
            <a:r>
              <a:rPr sz="2100" spc="-5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20" dirty="0">
                <a:solidFill>
                  <a:srgbClr val="333333"/>
                </a:solidFill>
                <a:latin typeface="Trebuchet MS"/>
                <a:cs typeface="Trebuchet MS"/>
              </a:rPr>
              <a:t>chaque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catégorie</a:t>
            </a:r>
            <a:r>
              <a:rPr sz="2100" spc="10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(Démarrage/Activité/Préparation)</a:t>
            </a:r>
            <a:r>
              <a:rPr sz="2100" spc="10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50" i="1" dirty="0">
                <a:solidFill>
                  <a:srgbClr val="ED2137"/>
                </a:solidFill>
                <a:latin typeface="Trebuchet MS"/>
                <a:cs typeface="Trebuchet MS"/>
              </a:rPr>
              <a:t>par</a:t>
            </a:r>
            <a:r>
              <a:rPr sz="2150" i="1" spc="90" dirty="0">
                <a:solidFill>
                  <a:srgbClr val="ED2137"/>
                </a:solidFill>
                <a:latin typeface="Trebuchet MS"/>
                <a:cs typeface="Trebuchet MS"/>
              </a:rPr>
              <a:t> </a:t>
            </a:r>
            <a:r>
              <a:rPr lang="fr-FR" sz="2150" i="1" spc="-10" dirty="0">
                <a:solidFill>
                  <a:srgbClr val="ED2137"/>
                </a:solidFill>
                <a:latin typeface="Trebuchet MS"/>
                <a:cs typeface="Trebuchet MS"/>
              </a:rPr>
              <a:t>Container</a:t>
            </a:r>
            <a:endParaRPr sz="2150" dirty="0">
              <a:latin typeface="Trebuchet MS"/>
              <a:cs typeface="Trebuchet MS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2876549"/>
            <a:ext cx="95250" cy="95249"/>
          </a:xfrm>
          <a:prstGeom prst="rect">
            <a:avLst/>
          </a:prstGeom>
        </p:spPr>
      </p:pic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09624" y="1552574"/>
            <a:ext cx="12211050" cy="9525"/>
          </a:xfrm>
          <a:custGeom>
            <a:avLst/>
            <a:gdLst/>
            <a:ahLst/>
            <a:cxnLst/>
            <a:rect l="l" t="t" r="r" b="b"/>
            <a:pathLst>
              <a:path w="12211050" h="9525">
                <a:moveTo>
                  <a:pt x="12211049" y="9524"/>
                </a:moveTo>
                <a:lnTo>
                  <a:pt x="0" y="9524"/>
                </a:lnTo>
                <a:lnTo>
                  <a:pt x="0" y="0"/>
                </a:lnTo>
                <a:lnTo>
                  <a:pt x="12211049" y="0"/>
                </a:lnTo>
                <a:lnTo>
                  <a:pt x="12211049" y="952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809624" y="1552574"/>
            <a:ext cx="12211050" cy="4257675"/>
            <a:chOff x="809624" y="1552574"/>
            <a:chExt cx="12211050" cy="4257675"/>
          </a:xfrm>
        </p:grpSpPr>
        <p:sp>
          <p:nvSpPr>
            <p:cNvPr id="4" name="object 4"/>
            <p:cNvSpPr/>
            <p:nvPr/>
          </p:nvSpPr>
          <p:spPr>
            <a:xfrm>
              <a:off x="809612" y="1552574"/>
              <a:ext cx="12211050" cy="4257675"/>
            </a:xfrm>
            <a:custGeom>
              <a:avLst/>
              <a:gdLst/>
              <a:ahLst/>
              <a:cxnLst/>
              <a:rect l="l" t="t" r="r" b="b"/>
              <a:pathLst>
                <a:path w="12211050" h="4257675">
                  <a:moveTo>
                    <a:pt x="12211050" y="0"/>
                  </a:moveTo>
                  <a:lnTo>
                    <a:pt x="12201525" y="0"/>
                  </a:lnTo>
                  <a:lnTo>
                    <a:pt x="12201525" y="4248150"/>
                  </a:lnTo>
                  <a:lnTo>
                    <a:pt x="0" y="4248150"/>
                  </a:lnTo>
                  <a:lnTo>
                    <a:pt x="0" y="4257675"/>
                  </a:lnTo>
                  <a:lnTo>
                    <a:pt x="12201525" y="4257675"/>
                  </a:lnTo>
                  <a:lnTo>
                    <a:pt x="12211050" y="4257675"/>
                  </a:lnTo>
                  <a:lnTo>
                    <a:pt x="12211050" y="4248150"/>
                  </a:lnTo>
                  <a:lnTo>
                    <a:pt x="12211050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09624" y="1552574"/>
              <a:ext cx="9525" cy="4257675"/>
            </a:xfrm>
            <a:custGeom>
              <a:avLst/>
              <a:gdLst/>
              <a:ahLst/>
              <a:cxnLst/>
              <a:rect l="l" t="t" r="r" b="b"/>
              <a:pathLst>
                <a:path w="9525" h="4257675">
                  <a:moveTo>
                    <a:pt x="0" y="4257674"/>
                  </a:moveTo>
                  <a:lnTo>
                    <a:pt x="0" y="0"/>
                  </a:lnTo>
                  <a:lnTo>
                    <a:pt x="9524" y="9524"/>
                  </a:lnTo>
                  <a:lnTo>
                    <a:pt x="9524" y="4248149"/>
                  </a:lnTo>
                  <a:lnTo>
                    <a:pt x="0" y="4257674"/>
                  </a:lnTo>
                  <a:close/>
                </a:path>
              </a:pathLst>
            </a:custGeom>
            <a:solidFill>
              <a:srgbClr val="ED21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0" dirty="0"/>
              <a:t>SONDE</a:t>
            </a:r>
            <a:r>
              <a:rPr spc="-140" dirty="0"/>
              <a:t> </a:t>
            </a:r>
            <a:r>
              <a:rPr spc="-40" dirty="0"/>
              <a:t>CONFIGURATION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311785" rIns="0" bIns="0" rtlCol="0">
            <a:spAutoFit/>
          </a:bodyPr>
          <a:lstStyle/>
          <a:p>
            <a:pPr marL="142875">
              <a:lnSpc>
                <a:spcPts val="1925"/>
              </a:lnSpc>
              <a:spcBef>
                <a:spcPts val="100"/>
              </a:spcBef>
            </a:pPr>
            <a:r>
              <a:rPr sz="1650" u="none" spc="390" dirty="0">
                <a:solidFill>
                  <a:srgbClr val="999999"/>
                </a:solidFill>
                <a:latin typeface="Tahoma"/>
                <a:cs typeface="Tahoma"/>
              </a:rPr>
              <a:t>-- </a:t>
            </a:r>
            <a:r>
              <a:rPr sz="1650" u="none" spc="340" dirty="0">
                <a:solidFill>
                  <a:srgbClr val="999999"/>
                </a:solidFill>
                <a:latin typeface="Tahoma"/>
                <a:cs typeface="Tahoma"/>
              </a:rPr>
              <a:t>-</a:t>
            </a:r>
            <a:endParaRPr sz="1650">
              <a:latin typeface="Tahoma"/>
              <a:cs typeface="Tahoma"/>
            </a:endParaRPr>
          </a:p>
          <a:p>
            <a:pPr marL="142875" marR="10274935">
              <a:lnSpc>
                <a:spcPts val="1880"/>
              </a:lnSpc>
              <a:spcBef>
                <a:spcPts val="90"/>
              </a:spcBef>
            </a:pPr>
            <a:r>
              <a:rPr sz="1650" u="none" spc="245" dirty="0">
                <a:solidFill>
                  <a:srgbClr val="0077AA"/>
                </a:solidFill>
                <a:latin typeface="Tahoma"/>
                <a:cs typeface="Tahoma"/>
              </a:rPr>
              <a:t>apiVersion </a:t>
            </a:r>
            <a:r>
              <a:rPr sz="1650" u="none" spc="245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u="none" dirty="0">
                <a:solidFill>
                  <a:srgbClr val="999999"/>
                </a:solidFill>
                <a:latin typeface="Tahoma"/>
                <a:cs typeface="Tahoma"/>
              </a:rPr>
              <a:t>  </a:t>
            </a:r>
            <a:r>
              <a:rPr sz="1650" u="none" spc="100" dirty="0">
                <a:solidFill>
                  <a:srgbClr val="000000"/>
                </a:solidFill>
                <a:latin typeface="Tahoma"/>
                <a:cs typeface="Tahoma"/>
              </a:rPr>
              <a:t>v1 </a:t>
            </a:r>
            <a:r>
              <a:rPr sz="1650" u="none" spc="260" dirty="0">
                <a:solidFill>
                  <a:srgbClr val="0077AA"/>
                </a:solidFill>
                <a:latin typeface="Tahoma"/>
                <a:cs typeface="Tahoma"/>
              </a:rPr>
              <a:t>type </a:t>
            </a:r>
            <a:r>
              <a:rPr sz="1650" u="none" spc="260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u="none" spc="484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650" u="none" spc="155" dirty="0">
                <a:solidFill>
                  <a:srgbClr val="0077AA"/>
                </a:solidFill>
                <a:latin typeface="Tahoma"/>
                <a:cs typeface="Tahoma"/>
              </a:rPr>
              <a:t>Métadonnées </a:t>
            </a:r>
            <a:r>
              <a:rPr sz="1650" u="none" spc="55" dirty="0">
                <a:solidFill>
                  <a:srgbClr val="000000"/>
                </a:solidFill>
                <a:latin typeface="Tahoma"/>
                <a:cs typeface="Tahoma"/>
              </a:rPr>
              <a:t>du pod </a:t>
            </a:r>
            <a:r>
              <a:rPr sz="1650" u="none" spc="155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endParaRPr sz="1650">
              <a:latin typeface="Tahoma"/>
              <a:cs typeface="Tahoma"/>
            </a:endParaRPr>
          </a:p>
          <a:p>
            <a:pPr marL="394970">
              <a:lnSpc>
                <a:spcPts val="1764"/>
              </a:lnSpc>
            </a:pPr>
            <a:r>
              <a:rPr sz="1650" u="none" spc="60" dirty="0">
                <a:solidFill>
                  <a:srgbClr val="0077AA"/>
                </a:solidFill>
                <a:latin typeface="Tahoma"/>
                <a:cs typeface="Tahoma"/>
              </a:rPr>
              <a:t>nom </a:t>
            </a:r>
            <a:r>
              <a:rPr sz="1650" u="none" spc="60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u="none" spc="490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650" u="none" spc="-10" dirty="0">
                <a:solidFill>
                  <a:srgbClr val="000000"/>
                </a:solidFill>
                <a:latin typeface="Tahoma"/>
                <a:cs typeface="Tahoma"/>
              </a:rPr>
              <a:t>qui suis-je</a:t>
            </a:r>
            <a:endParaRPr sz="1650">
              <a:latin typeface="Tahoma"/>
              <a:cs typeface="Tahoma"/>
            </a:endParaRPr>
          </a:p>
          <a:p>
            <a:pPr marL="394970">
              <a:lnSpc>
                <a:spcPts val="1875"/>
              </a:lnSpc>
            </a:pPr>
            <a:r>
              <a:rPr sz="1650" u="none" spc="305" dirty="0">
                <a:solidFill>
                  <a:srgbClr val="0077AA"/>
                </a:solidFill>
                <a:latin typeface="Tahoma"/>
                <a:cs typeface="Tahoma"/>
              </a:rPr>
              <a:t>étiquettes </a:t>
            </a:r>
            <a:r>
              <a:rPr sz="1650" u="none" spc="305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endParaRPr sz="1650">
              <a:latin typeface="Tahoma"/>
              <a:cs typeface="Tahoma"/>
            </a:endParaRPr>
          </a:p>
          <a:p>
            <a:pPr marL="142875" marR="9770110" indent="504190">
              <a:lnSpc>
                <a:spcPts val="1880"/>
              </a:lnSpc>
              <a:spcBef>
                <a:spcPts val="95"/>
              </a:spcBef>
            </a:pPr>
            <a:r>
              <a:rPr sz="1650" u="none" spc="330" dirty="0">
                <a:solidFill>
                  <a:srgbClr val="0077AA"/>
                </a:solidFill>
                <a:latin typeface="Tahoma"/>
                <a:cs typeface="Tahoma"/>
              </a:rPr>
              <a:t>test </a:t>
            </a:r>
            <a:r>
              <a:rPr sz="1650" u="none" spc="330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u="none" spc="490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650" u="none" spc="204" dirty="0">
                <a:solidFill>
                  <a:srgbClr val="0077AA"/>
                </a:solidFill>
                <a:latin typeface="Tahoma"/>
                <a:cs typeface="Tahoma"/>
              </a:rPr>
              <a:t>Spécifications </a:t>
            </a:r>
            <a:r>
              <a:rPr sz="1650" u="none" spc="265" dirty="0">
                <a:solidFill>
                  <a:srgbClr val="000000"/>
                </a:solidFill>
                <a:latin typeface="Tahoma"/>
                <a:cs typeface="Tahoma"/>
              </a:rPr>
              <a:t>de vivacité </a:t>
            </a:r>
            <a:r>
              <a:rPr sz="1650" u="none" spc="204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endParaRPr sz="1650">
              <a:latin typeface="Tahoma"/>
              <a:cs typeface="Tahoma"/>
            </a:endParaRPr>
          </a:p>
          <a:p>
            <a:pPr marL="394970">
              <a:lnSpc>
                <a:spcPts val="1770"/>
              </a:lnSpc>
            </a:pPr>
            <a:r>
              <a:rPr sz="1650" u="none" spc="245" dirty="0">
                <a:solidFill>
                  <a:srgbClr val="0077AA"/>
                </a:solidFill>
                <a:latin typeface="Tahoma"/>
                <a:cs typeface="Tahoma"/>
              </a:rPr>
              <a:t>conteneurs </a:t>
            </a:r>
            <a:r>
              <a:rPr sz="1650" u="none" spc="245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endParaRPr sz="1650">
              <a:latin typeface="Tahoma"/>
              <a:cs typeface="Tahoma"/>
            </a:endParaRPr>
          </a:p>
          <a:p>
            <a:pPr marL="647065">
              <a:lnSpc>
                <a:spcPts val="1875"/>
              </a:lnSpc>
            </a:pPr>
            <a:r>
              <a:rPr sz="1650" u="none" spc="390" dirty="0">
                <a:solidFill>
                  <a:srgbClr val="999999"/>
                </a:solidFill>
                <a:latin typeface="Tahoma"/>
                <a:cs typeface="Tahoma"/>
              </a:rPr>
              <a:t>-</a:t>
            </a:r>
            <a:r>
              <a:rPr sz="1650" u="none" spc="480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650" u="none" spc="60" dirty="0">
                <a:solidFill>
                  <a:srgbClr val="0077AA"/>
                </a:solidFill>
                <a:latin typeface="Tahoma"/>
                <a:cs typeface="Tahoma"/>
              </a:rPr>
              <a:t>nom </a:t>
            </a:r>
            <a:r>
              <a:rPr sz="1650" u="none" spc="60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u="none" spc="480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650" u="none" spc="-10" dirty="0">
                <a:solidFill>
                  <a:srgbClr val="000000"/>
                </a:solidFill>
                <a:latin typeface="Tahoma"/>
                <a:cs typeface="Tahoma"/>
              </a:rPr>
              <a:t>qui suis-je</a:t>
            </a:r>
            <a:endParaRPr sz="1650">
              <a:latin typeface="Tahoma"/>
              <a:cs typeface="Tahoma"/>
            </a:endParaRPr>
          </a:p>
          <a:p>
            <a:pPr marL="899794" marR="7877809">
              <a:lnSpc>
                <a:spcPts val="1870"/>
              </a:lnSpc>
              <a:spcBef>
                <a:spcPts val="100"/>
              </a:spcBef>
            </a:pPr>
            <a:r>
              <a:rPr sz="1650" u="none" spc="155" dirty="0">
                <a:solidFill>
                  <a:srgbClr val="0077AA"/>
                </a:solidFill>
                <a:latin typeface="Tahoma"/>
                <a:cs typeface="Tahoma"/>
              </a:rPr>
              <a:t>image </a:t>
            </a:r>
            <a:r>
              <a:rPr sz="1650" u="none" spc="155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u="none" spc="470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650" u="none" spc="200" dirty="0">
                <a:solidFill>
                  <a:srgbClr val="000000"/>
                </a:solidFill>
                <a:latin typeface="Tahoma"/>
                <a:cs typeface="Tahoma"/>
              </a:rPr>
              <a:t>traefik/whoami </a:t>
            </a:r>
            <a:r>
              <a:rPr sz="1650" u="none" spc="200" dirty="0">
                <a:solidFill>
                  <a:srgbClr val="999999"/>
                </a:solidFill>
                <a:latin typeface="Tahoma"/>
                <a:cs typeface="Tahoma"/>
              </a:rPr>
              <a:t>: </a:t>
            </a:r>
            <a:r>
              <a:rPr sz="1650" u="none" spc="200" dirty="0">
                <a:solidFill>
                  <a:srgbClr val="000000"/>
                </a:solidFill>
                <a:latin typeface="Tahoma"/>
                <a:cs typeface="Tahoma"/>
              </a:rPr>
              <a:t>v1.10 </a:t>
            </a:r>
            <a:r>
              <a:rPr sz="1650" u="none" spc="229" dirty="0">
                <a:solidFill>
                  <a:srgbClr val="0077AA"/>
                </a:solidFill>
                <a:latin typeface="Tahoma"/>
                <a:cs typeface="Tahoma"/>
              </a:rPr>
              <a:t>livenessProbe</a:t>
            </a:r>
            <a:r>
              <a:rPr sz="1650" u="none" spc="229" dirty="0">
                <a:solidFill>
                  <a:srgbClr val="999999"/>
                </a:solidFill>
                <a:latin typeface="Tahoma"/>
                <a:cs typeface="Tahoma"/>
              </a:rPr>
              <a:t> :</a:t>
            </a:r>
            <a:endParaRPr sz="1650">
              <a:latin typeface="Tahoma"/>
              <a:cs typeface="Tahoma"/>
            </a:endParaRPr>
          </a:p>
          <a:p>
            <a:pPr marL="1151890">
              <a:lnSpc>
                <a:spcPts val="1785"/>
              </a:lnSpc>
            </a:pPr>
            <a:r>
              <a:rPr sz="1650" u="none" spc="220" dirty="0">
                <a:solidFill>
                  <a:srgbClr val="0077AA"/>
                </a:solidFill>
                <a:latin typeface="Tahoma"/>
                <a:cs typeface="Tahoma"/>
              </a:rPr>
              <a:t>httpGet </a:t>
            </a:r>
            <a:r>
              <a:rPr sz="1650" u="none" spc="220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endParaRPr sz="1650">
              <a:latin typeface="Tahoma"/>
              <a:cs typeface="Tahoma"/>
            </a:endParaRPr>
          </a:p>
          <a:p>
            <a:pPr marL="1403985" marR="9013190">
              <a:lnSpc>
                <a:spcPts val="1880"/>
              </a:lnSpc>
              <a:spcBef>
                <a:spcPts val="95"/>
              </a:spcBef>
            </a:pPr>
            <a:r>
              <a:rPr sz="1650" u="none" spc="220" dirty="0">
                <a:solidFill>
                  <a:srgbClr val="0077AA"/>
                </a:solidFill>
                <a:latin typeface="Tahoma"/>
                <a:cs typeface="Tahoma"/>
              </a:rPr>
              <a:t>chemin </a:t>
            </a:r>
            <a:r>
              <a:rPr sz="1650" u="none" spc="220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u="none" spc="490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650" u="none" spc="245" dirty="0">
                <a:solidFill>
                  <a:srgbClr val="000000"/>
                </a:solidFill>
                <a:latin typeface="Tahoma"/>
                <a:cs typeface="Tahoma"/>
              </a:rPr>
              <a:t>/healthz </a:t>
            </a:r>
            <a:r>
              <a:rPr sz="1650" u="none" spc="280" dirty="0">
                <a:solidFill>
                  <a:srgbClr val="0077AA"/>
                </a:solidFill>
                <a:latin typeface="Tahoma"/>
                <a:cs typeface="Tahoma"/>
              </a:rPr>
              <a:t>port </a:t>
            </a:r>
            <a:r>
              <a:rPr sz="1650" u="none" spc="280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u="none" spc="480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650" u="none" spc="70" dirty="0">
                <a:solidFill>
                  <a:srgbClr val="990054"/>
                </a:solidFill>
                <a:latin typeface="Tahoma"/>
                <a:cs typeface="Tahoma"/>
              </a:rPr>
              <a:t>8080</a:t>
            </a:r>
            <a:endParaRPr sz="1650">
              <a:latin typeface="Tahoma"/>
              <a:cs typeface="Tahoma"/>
            </a:endParaRPr>
          </a:p>
          <a:p>
            <a:pPr marL="1151890">
              <a:lnSpc>
                <a:spcPts val="1770"/>
              </a:lnSpc>
            </a:pPr>
            <a:r>
              <a:rPr sz="1650" u="none" spc="260" dirty="0">
                <a:solidFill>
                  <a:srgbClr val="0077AA"/>
                </a:solidFill>
                <a:latin typeface="Tahoma"/>
                <a:cs typeface="Tahoma"/>
              </a:rPr>
              <a:t>délai initial en secondes </a:t>
            </a:r>
            <a:r>
              <a:rPr sz="1650" u="none" spc="260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u="none" spc="15" dirty="0">
                <a:solidFill>
                  <a:srgbClr val="999999"/>
                </a:solidFill>
                <a:latin typeface="Tahoma"/>
                <a:cs typeface="Tahoma"/>
              </a:rPr>
              <a:t>  </a:t>
            </a:r>
            <a:r>
              <a:rPr sz="1650" u="none" spc="65" dirty="0">
                <a:solidFill>
                  <a:srgbClr val="990054"/>
                </a:solidFill>
                <a:latin typeface="Tahoma"/>
                <a:cs typeface="Tahoma"/>
              </a:rPr>
              <a:t>15</a:t>
            </a:r>
            <a:endParaRPr sz="1650">
              <a:latin typeface="Tahoma"/>
              <a:cs typeface="Tahoma"/>
            </a:endParaRPr>
          </a:p>
          <a:p>
            <a:pPr marL="1151890">
              <a:lnSpc>
                <a:spcPts val="1930"/>
              </a:lnSpc>
            </a:pPr>
            <a:r>
              <a:rPr sz="1650" u="none" spc="180" dirty="0">
                <a:solidFill>
                  <a:srgbClr val="0077AA"/>
                </a:solidFill>
                <a:latin typeface="Tahoma"/>
                <a:cs typeface="Tahoma"/>
              </a:rPr>
              <a:t>délai d'attente en secondes </a:t>
            </a:r>
            <a:r>
              <a:rPr sz="1650" u="none" spc="180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u="none" spc="490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650" u="none" spc="40" dirty="0">
                <a:solidFill>
                  <a:srgbClr val="990054"/>
                </a:solidFill>
                <a:latin typeface="Tahoma"/>
                <a:cs typeface="Tahoma"/>
              </a:rPr>
              <a:t>1</a:t>
            </a:r>
            <a:endParaRPr sz="165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96924" y="571563"/>
            <a:ext cx="8737600" cy="558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SUPPLÉMENTAIRE</a:t>
            </a:r>
            <a:r>
              <a:rPr spc="-10" dirty="0"/>
              <a:t> </a:t>
            </a:r>
            <a:r>
              <a:rPr spc="-100" dirty="0"/>
              <a:t>PARAMÈTRES</a:t>
            </a:r>
            <a:r>
              <a:rPr spc="-5" dirty="0"/>
              <a:t> </a:t>
            </a:r>
            <a:r>
              <a:rPr dirty="0"/>
              <a:t>DE</a:t>
            </a:r>
            <a:r>
              <a:rPr spc="-5" dirty="0"/>
              <a:t> </a:t>
            </a:r>
            <a:r>
              <a:rPr spc="75" dirty="0"/>
              <a:t>UN</a:t>
            </a:r>
            <a:r>
              <a:rPr spc="-5" dirty="0"/>
              <a:t> </a:t>
            </a:r>
            <a:r>
              <a:rPr spc="-50" dirty="0"/>
              <a:t>SONDE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1647824"/>
            <a:ext cx="95250" cy="95249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235585" rIns="0" bIns="0" rtlCol="0">
            <a:spAutoFit/>
          </a:bodyPr>
          <a:lstStyle/>
          <a:p>
            <a:pPr marL="371475" marR="567055">
              <a:lnSpc>
                <a:spcPts val="2250"/>
              </a:lnSpc>
              <a:spcBef>
                <a:spcPts val="400"/>
              </a:spcBef>
            </a:pPr>
            <a:r>
              <a:rPr u="none" spc="295" dirty="0">
                <a:latin typeface="Tahoma"/>
                <a:cs typeface="Tahoma"/>
              </a:rPr>
              <a:t>délai initial en secondes </a:t>
            </a:r>
            <a:r>
              <a:rPr u="none" spc="295" dirty="0">
                <a:solidFill>
                  <a:srgbClr val="333333"/>
                </a:solidFill>
              </a:rPr>
              <a:t>:</a:t>
            </a:r>
            <a:r>
              <a:rPr u="none" spc="25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retard</a:t>
            </a:r>
            <a:r>
              <a:rPr u="none" spc="30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avant</a:t>
            </a:r>
            <a:r>
              <a:rPr u="none" spc="30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départ</a:t>
            </a:r>
            <a:r>
              <a:rPr u="none" spc="30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à</a:t>
            </a:r>
            <a:r>
              <a:rPr u="none" spc="30" dirty="0">
                <a:solidFill>
                  <a:srgbClr val="333333"/>
                </a:solidFill>
              </a:rPr>
              <a:t> </a:t>
            </a:r>
            <a:r>
              <a:rPr u="none" spc="100" dirty="0">
                <a:solidFill>
                  <a:srgbClr val="333333"/>
                </a:solidFill>
              </a:rPr>
              <a:t>courir</a:t>
            </a:r>
            <a:r>
              <a:rPr u="none" spc="30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le</a:t>
            </a:r>
            <a:r>
              <a:rPr u="none" spc="30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d'abord</a:t>
            </a:r>
            <a:r>
              <a:rPr u="none" spc="25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diagnostics</a:t>
            </a:r>
            <a:r>
              <a:rPr u="none" spc="30" dirty="0">
                <a:solidFill>
                  <a:srgbClr val="333333"/>
                </a:solidFill>
              </a:rPr>
              <a:t> </a:t>
            </a:r>
            <a:r>
              <a:rPr u="none" spc="-35" dirty="0">
                <a:solidFill>
                  <a:srgbClr val="333333"/>
                </a:solidFill>
              </a:rPr>
              <a:t>(défaut:</a:t>
            </a:r>
            <a:r>
              <a:rPr u="none" spc="30" dirty="0">
                <a:solidFill>
                  <a:srgbClr val="333333"/>
                </a:solidFill>
              </a:rPr>
              <a:t> </a:t>
            </a:r>
            <a:r>
              <a:rPr u="none" spc="-25" dirty="0">
                <a:solidFill>
                  <a:srgbClr val="333333"/>
                </a:solidFill>
              </a:rPr>
              <a:t>0, </a:t>
            </a:r>
            <a:r>
              <a:rPr u="none" spc="55" dirty="0">
                <a:solidFill>
                  <a:srgbClr val="333333"/>
                </a:solidFill>
              </a:rPr>
              <a:t>minimum :</a:t>
            </a:r>
            <a:r>
              <a:rPr u="none" spc="-60" dirty="0">
                <a:solidFill>
                  <a:srgbClr val="333333"/>
                </a:solidFill>
              </a:rPr>
              <a:t> </a:t>
            </a:r>
            <a:r>
              <a:rPr u="none" spc="-25" dirty="0">
                <a:solidFill>
                  <a:srgbClr val="333333"/>
                </a:solidFill>
              </a:rPr>
              <a:t>0)</a:t>
            </a:r>
          </a:p>
          <a:p>
            <a:pPr marL="371475" marR="5080">
              <a:lnSpc>
                <a:spcPts val="2250"/>
              </a:lnSpc>
              <a:spcBef>
                <a:spcPts val="1575"/>
              </a:spcBef>
            </a:pPr>
            <a:r>
              <a:rPr u="none" spc="180" dirty="0">
                <a:latin typeface="Tahoma"/>
                <a:cs typeface="Tahoma"/>
              </a:rPr>
              <a:t>délai d'attente en secondes </a:t>
            </a:r>
            <a:r>
              <a:rPr u="none" spc="180" dirty="0">
                <a:solidFill>
                  <a:srgbClr val="333333"/>
                </a:solidFill>
              </a:rPr>
              <a:t>:</a:t>
            </a:r>
            <a:r>
              <a:rPr u="none" spc="-55" dirty="0">
                <a:solidFill>
                  <a:srgbClr val="333333"/>
                </a:solidFill>
              </a:rPr>
              <a:t> </a:t>
            </a:r>
            <a:r>
              <a:rPr u="none" spc="100" dirty="0">
                <a:solidFill>
                  <a:srgbClr val="333333"/>
                </a:solidFill>
              </a:rPr>
              <a:t>maximum</a:t>
            </a:r>
            <a:r>
              <a:rPr u="none" spc="-50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temps</a:t>
            </a:r>
            <a:r>
              <a:rPr u="none" spc="-55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autorisé</a:t>
            </a:r>
            <a:r>
              <a:rPr u="none" spc="-50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à</a:t>
            </a:r>
            <a:r>
              <a:rPr u="none" spc="-50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recevoir</a:t>
            </a:r>
            <a:r>
              <a:rPr u="none" spc="-55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le</a:t>
            </a:r>
            <a:r>
              <a:rPr u="none" spc="-50" dirty="0">
                <a:solidFill>
                  <a:srgbClr val="333333"/>
                </a:solidFill>
              </a:rPr>
              <a:t> </a:t>
            </a:r>
            <a:r>
              <a:rPr u="none" spc="60" dirty="0">
                <a:solidFill>
                  <a:srgbClr val="333333"/>
                </a:solidFill>
              </a:rPr>
              <a:t>réponse.</a:t>
            </a:r>
            <a:r>
              <a:rPr u="none" spc="-50" dirty="0">
                <a:solidFill>
                  <a:srgbClr val="333333"/>
                </a:solidFill>
              </a:rPr>
              <a:t> </a:t>
            </a:r>
            <a:r>
              <a:rPr u="none" spc="-20" dirty="0">
                <a:solidFill>
                  <a:srgbClr val="333333"/>
                </a:solidFill>
              </a:rPr>
              <a:t>Si</a:t>
            </a:r>
            <a:r>
              <a:rPr u="none" spc="-55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le</a:t>
            </a:r>
            <a:r>
              <a:rPr u="none" spc="-50" dirty="0">
                <a:solidFill>
                  <a:srgbClr val="333333"/>
                </a:solidFill>
              </a:rPr>
              <a:t> </a:t>
            </a:r>
            <a:r>
              <a:rPr u="none" spc="90" dirty="0">
                <a:solidFill>
                  <a:srgbClr val="333333"/>
                </a:solidFill>
              </a:rPr>
              <a:t>réponse</a:t>
            </a:r>
            <a:r>
              <a:rPr u="none" spc="-50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est</a:t>
            </a:r>
            <a:r>
              <a:rPr u="none" spc="-55" dirty="0">
                <a:solidFill>
                  <a:srgbClr val="333333"/>
                </a:solidFill>
              </a:rPr>
              <a:t> </a:t>
            </a:r>
            <a:r>
              <a:rPr u="none" spc="-25" dirty="0">
                <a:solidFill>
                  <a:srgbClr val="333333"/>
                </a:solidFill>
              </a:rPr>
              <a:t>non </a:t>
            </a:r>
            <a:r>
              <a:rPr u="none" dirty="0">
                <a:solidFill>
                  <a:srgbClr val="333333"/>
                </a:solidFill>
              </a:rPr>
              <a:t>récupéré</a:t>
            </a:r>
            <a:r>
              <a:rPr u="none" spc="-65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dans</a:t>
            </a:r>
            <a:r>
              <a:rPr u="none" spc="-65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le</a:t>
            </a:r>
            <a:r>
              <a:rPr u="none" spc="-65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temps mort,</a:t>
            </a:r>
            <a:r>
              <a:rPr u="none" spc="-65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le</a:t>
            </a:r>
            <a:r>
              <a:rPr u="none" spc="-65" dirty="0">
                <a:solidFill>
                  <a:srgbClr val="333333"/>
                </a:solidFill>
              </a:rPr>
              <a:t> </a:t>
            </a:r>
            <a:r>
              <a:rPr u="none" spc="75" dirty="0">
                <a:solidFill>
                  <a:srgbClr val="333333"/>
                </a:solidFill>
              </a:rPr>
              <a:t>sonde</a:t>
            </a:r>
            <a:r>
              <a:rPr u="none" spc="-65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échecs</a:t>
            </a:r>
            <a:r>
              <a:rPr u="none" spc="-65" dirty="0">
                <a:solidFill>
                  <a:srgbClr val="333333"/>
                </a:solidFill>
              </a:rPr>
              <a:t> </a:t>
            </a:r>
            <a:r>
              <a:rPr u="none" spc="-35" dirty="0">
                <a:solidFill>
                  <a:srgbClr val="333333"/>
                </a:solidFill>
              </a:rPr>
              <a:t>(par défaut : </a:t>
            </a:r>
            <a:r>
              <a:rPr u="none" spc="-65" dirty="0">
                <a:solidFill>
                  <a:srgbClr val="333333"/>
                </a:solidFill>
              </a:rPr>
              <a:t>1, </a:t>
            </a:r>
            <a:r>
              <a:rPr u="none" spc="55" dirty="0">
                <a:solidFill>
                  <a:srgbClr val="333333"/>
                </a:solidFill>
              </a:rPr>
              <a:t>minimum :</a:t>
            </a:r>
            <a:r>
              <a:rPr u="none" spc="-65" dirty="0">
                <a:solidFill>
                  <a:srgbClr val="333333"/>
                </a:solidFill>
              </a:rPr>
              <a:t> </a:t>
            </a:r>
            <a:r>
              <a:rPr u="none" spc="-25" dirty="0">
                <a:solidFill>
                  <a:srgbClr val="333333"/>
                </a:solidFill>
              </a:rPr>
              <a:t>1)</a:t>
            </a:r>
          </a:p>
          <a:p>
            <a:pPr marL="371475">
              <a:lnSpc>
                <a:spcPct val="100000"/>
              </a:lnSpc>
              <a:spcBef>
                <a:spcPts val="1200"/>
              </a:spcBef>
            </a:pPr>
            <a:r>
              <a:rPr u="none" spc="195" dirty="0">
                <a:latin typeface="Tahoma"/>
                <a:cs typeface="Tahoma"/>
              </a:rPr>
              <a:t>périodeSecondes </a:t>
            </a:r>
            <a:r>
              <a:rPr u="none" spc="195" dirty="0">
                <a:solidFill>
                  <a:srgbClr val="333333"/>
                </a:solidFill>
              </a:rPr>
              <a:t>:</a:t>
            </a:r>
            <a:r>
              <a:rPr u="none" spc="30" dirty="0">
                <a:solidFill>
                  <a:srgbClr val="333333"/>
                </a:solidFill>
              </a:rPr>
              <a:t> </a:t>
            </a:r>
            <a:r>
              <a:rPr u="none" spc="60" dirty="0">
                <a:solidFill>
                  <a:srgbClr val="333333"/>
                </a:solidFill>
              </a:rPr>
              <a:t>période</a:t>
            </a:r>
            <a:r>
              <a:rPr u="none" spc="35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entre</a:t>
            </a:r>
            <a:r>
              <a:rPr u="none" spc="35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diagnostique</a:t>
            </a:r>
            <a:r>
              <a:rPr u="none" spc="35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exécutions</a:t>
            </a:r>
            <a:r>
              <a:rPr u="none" spc="35" dirty="0">
                <a:solidFill>
                  <a:srgbClr val="333333"/>
                </a:solidFill>
              </a:rPr>
              <a:t> </a:t>
            </a:r>
            <a:r>
              <a:rPr u="none" spc="-35" dirty="0">
                <a:solidFill>
                  <a:srgbClr val="333333"/>
                </a:solidFill>
              </a:rPr>
              <a:t>(défaut:</a:t>
            </a:r>
            <a:r>
              <a:rPr u="none" spc="35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10,</a:t>
            </a:r>
            <a:r>
              <a:rPr u="none" spc="35" dirty="0">
                <a:solidFill>
                  <a:srgbClr val="333333"/>
                </a:solidFill>
              </a:rPr>
              <a:t> </a:t>
            </a:r>
            <a:r>
              <a:rPr u="none" spc="55" dirty="0">
                <a:solidFill>
                  <a:srgbClr val="333333"/>
                </a:solidFill>
              </a:rPr>
              <a:t>minimum:</a:t>
            </a:r>
            <a:r>
              <a:rPr u="none" spc="30" dirty="0">
                <a:solidFill>
                  <a:srgbClr val="333333"/>
                </a:solidFill>
              </a:rPr>
              <a:t> </a:t>
            </a:r>
            <a:r>
              <a:rPr u="none" spc="-25" dirty="0">
                <a:solidFill>
                  <a:srgbClr val="333333"/>
                </a:solidFill>
              </a:rPr>
              <a:t>1)</a:t>
            </a:r>
          </a:p>
          <a:p>
            <a:pPr marL="371475">
              <a:lnSpc>
                <a:spcPts val="2360"/>
              </a:lnSpc>
              <a:spcBef>
                <a:spcPts val="1455"/>
              </a:spcBef>
            </a:pPr>
            <a:r>
              <a:rPr u="none" spc="215" dirty="0">
                <a:latin typeface="Tahoma"/>
                <a:cs typeface="Tahoma"/>
              </a:rPr>
              <a:t>Seuil de réussite </a:t>
            </a:r>
            <a:r>
              <a:rPr u="none" spc="215" dirty="0">
                <a:solidFill>
                  <a:srgbClr val="333333"/>
                </a:solidFill>
              </a:rPr>
              <a:t>:</a:t>
            </a:r>
            <a:r>
              <a:rPr u="none" spc="-55" dirty="0">
                <a:solidFill>
                  <a:srgbClr val="333333"/>
                </a:solidFill>
              </a:rPr>
              <a:t> </a:t>
            </a:r>
            <a:r>
              <a:rPr u="none" spc="95" dirty="0">
                <a:solidFill>
                  <a:srgbClr val="333333"/>
                </a:solidFill>
              </a:rPr>
              <a:t>minimum</a:t>
            </a:r>
            <a:r>
              <a:rPr u="none" spc="-55" dirty="0">
                <a:solidFill>
                  <a:srgbClr val="333333"/>
                </a:solidFill>
              </a:rPr>
              <a:t> </a:t>
            </a:r>
            <a:r>
              <a:rPr u="none" spc="105" dirty="0">
                <a:solidFill>
                  <a:srgbClr val="333333"/>
                </a:solidFill>
              </a:rPr>
              <a:t>nombre</a:t>
            </a:r>
            <a:r>
              <a:rPr u="none" spc="-55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de</a:t>
            </a:r>
            <a:r>
              <a:rPr u="none" spc="-55" dirty="0">
                <a:solidFill>
                  <a:srgbClr val="333333"/>
                </a:solidFill>
              </a:rPr>
              <a:t> </a:t>
            </a:r>
            <a:r>
              <a:rPr u="none" spc="75" dirty="0">
                <a:solidFill>
                  <a:srgbClr val="333333"/>
                </a:solidFill>
              </a:rPr>
              <a:t>succès</a:t>
            </a:r>
            <a:r>
              <a:rPr u="none" spc="-60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pour</a:t>
            </a:r>
            <a:r>
              <a:rPr u="none" spc="-55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le</a:t>
            </a:r>
            <a:r>
              <a:rPr u="none" spc="-55" dirty="0">
                <a:solidFill>
                  <a:srgbClr val="333333"/>
                </a:solidFill>
              </a:rPr>
              <a:t> </a:t>
            </a:r>
            <a:r>
              <a:rPr u="none" spc="75" dirty="0">
                <a:solidFill>
                  <a:srgbClr val="333333"/>
                </a:solidFill>
              </a:rPr>
              <a:t>sonde</a:t>
            </a:r>
            <a:r>
              <a:rPr u="none" spc="-55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à</a:t>
            </a:r>
            <a:r>
              <a:rPr u="none" spc="-55" dirty="0">
                <a:solidFill>
                  <a:srgbClr val="333333"/>
                </a:solidFill>
              </a:rPr>
              <a:t> </a:t>
            </a:r>
            <a:r>
              <a:rPr u="none" spc="55" dirty="0">
                <a:solidFill>
                  <a:srgbClr val="333333"/>
                </a:solidFill>
              </a:rPr>
              <a:t>être</a:t>
            </a:r>
            <a:r>
              <a:rPr u="none" spc="-55" dirty="0">
                <a:solidFill>
                  <a:srgbClr val="333333"/>
                </a:solidFill>
              </a:rPr>
              <a:t> </a:t>
            </a:r>
            <a:r>
              <a:rPr u="none" spc="60" dirty="0">
                <a:solidFill>
                  <a:srgbClr val="333333"/>
                </a:solidFill>
              </a:rPr>
              <a:t>considéré</a:t>
            </a:r>
            <a:r>
              <a:rPr u="none" spc="-55" dirty="0">
                <a:solidFill>
                  <a:srgbClr val="333333"/>
                </a:solidFill>
              </a:rPr>
              <a:t> </a:t>
            </a:r>
            <a:r>
              <a:rPr u="none" spc="-25" dirty="0">
                <a:solidFill>
                  <a:srgbClr val="333333"/>
                </a:solidFill>
              </a:rPr>
              <a:t>dans</a:t>
            </a:r>
          </a:p>
          <a:p>
            <a:pPr marL="371475">
              <a:lnSpc>
                <a:spcPts val="2420"/>
              </a:lnSpc>
            </a:pPr>
            <a:r>
              <a:rPr sz="2150" i="1" u="none" spc="65" dirty="0">
                <a:latin typeface="Trebuchet MS"/>
                <a:cs typeface="Trebuchet MS"/>
              </a:rPr>
              <a:t>succès</a:t>
            </a:r>
            <a:r>
              <a:rPr sz="2150" i="1" u="none" spc="-75" dirty="0">
                <a:latin typeface="Trebuchet MS"/>
                <a:cs typeface="Trebuchet MS"/>
              </a:rPr>
              <a:t> </a:t>
            </a:r>
            <a:r>
              <a:rPr u="none" dirty="0">
                <a:solidFill>
                  <a:srgbClr val="333333"/>
                </a:solidFill>
              </a:rPr>
              <a:t>État</a:t>
            </a:r>
            <a:r>
              <a:rPr u="none" spc="-55" dirty="0">
                <a:solidFill>
                  <a:srgbClr val="333333"/>
                </a:solidFill>
              </a:rPr>
              <a:t> </a:t>
            </a:r>
            <a:r>
              <a:rPr u="none" spc="-35" dirty="0">
                <a:solidFill>
                  <a:srgbClr val="333333"/>
                </a:solidFill>
              </a:rPr>
              <a:t>(défaut:</a:t>
            </a:r>
            <a:r>
              <a:rPr u="none" spc="-60" dirty="0">
                <a:solidFill>
                  <a:srgbClr val="333333"/>
                </a:solidFill>
              </a:rPr>
              <a:t> </a:t>
            </a:r>
            <a:r>
              <a:rPr u="none" spc="-65" dirty="0">
                <a:solidFill>
                  <a:srgbClr val="333333"/>
                </a:solidFill>
              </a:rPr>
              <a:t>1,</a:t>
            </a:r>
            <a:r>
              <a:rPr u="none" spc="-55" dirty="0">
                <a:solidFill>
                  <a:srgbClr val="333333"/>
                </a:solidFill>
              </a:rPr>
              <a:t> </a:t>
            </a:r>
            <a:r>
              <a:rPr u="none" spc="55" dirty="0">
                <a:solidFill>
                  <a:srgbClr val="333333"/>
                </a:solidFill>
              </a:rPr>
              <a:t>minimum:</a:t>
            </a:r>
            <a:r>
              <a:rPr u="none" spc="-55" dirty="0">
                <a:solidFill>
                  <a:srgbClr val="333333"/>
                </a:solidFill>
              </a:rPr>
              <a:t> </a:t>
            </a:r>
            <a:r>
              <a:rPr u="none" spc="-65" dirty="0">
                <a:solidFill>
                  <a:srgbClr val="333333"/>
                </a:solidFill>
              </a:rPr>
              <a:t>1,</a:t>
            </a:r>
            <a:r>
              <a:rPr u="none" spc="-60" dirty="0">
                <a:solidFill>
                  <a:srgbClr val="333333"/>
                </a:solidFill>
              </a:rPr>
              <a:t> </a:t>
            </a:r>
            <a:r>
              <a:rPr u="none" spc="90" dirty="0">
                <a:solidFill>
                  <a:srgbClr val="333333"/>
                </a:solidFill>
              </a:rPr>
              <a:t>doit</a:t>
            </a:r>
            <a:r>
              <a:rPr u="none" spc="-55" dirty="0">
                <a:solidFill>
                  <a:srgbClr val="333333"/>
                </a:solidFill>
              </a:rPr>
              <a:t> </a:t>
            </a:r>
            <a:r>
              <a:rPr u="none" spc="55" dirty="0">
                <a:solidFill>
                  <a:srgbClr val="333333"/>
                </a:solidFill>
              </a:rPr>
              <a:t>être</a:t>
            </a:r>
            <a:r>
              <a:rPr u="none" spc="-55" dirty="0">
                <a:solidFill>
                  <a:srgbClr val="333333"/>
                </a:solidFill>
              </a:rPr>
              <a:t> </a:t>
            </a:r>
            <a:r>
              <a:rPr u="none" spc="95" dirty="0">
                <a:solidFill>
                  <a:srgbClr val="333333"/>
                </a:solidFill>
              </a:rPr>
              <a:t>1</a:t>
            </a:r>
            <a:r>
              <a:rPr u="none" spc="-60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pour</a:t>
            </a:r>
            <a:r>
              <a:rPr u="none" spc="-55" dirty="0">
                <a:solidFill>
                  <a:srgbClr val="333333"/>
                </a:solidFill>
              </a:rPr>
              <a:t> </a:t>
            </a:r>
            <a:r>
              <a:rPr sz="2150" i="1" u="none" spc="-10" dirty="0">
                <a:latin typeface="Trebuchet MS"/>
                <a:cs typeface="Trebuchet MS"/>
              </a:rPr>
              <a:t>Démarrer</a:t>
            </a:r>
            <a:r>
              <a:rPr sz="2150" i="1" u="none" spc="-70" dirty="0">
                <a:latin typeface="Trebuchet MS"/>
                <a:cs typeface="Trebuchet MS"/>
              </a:rPr>
              <a:t> </a:t>
            </a:r>
            <a:r>
              <a:rPr sz="2150" i="1" u="none" spc="55" dirty="0">
                <a:latin typeface="Trebuchet MS"/>
                <a:cs typeface="Trebuchet MS"/>
              </a:rPr>
              <a:t>Sonde</a:t>
            </a:r>
            <a:r>
              <a:rPr sz="2150" i="1" u="none" spc="-75" dirty="0">
                <a:latin typeface="Trebuchet MS"/>
                <a:cs typeface="Trebuchet MS"/>
              </a:rPr>
              <a:t> </a:t>
            </a:r>
            <a:r>
              <a:rPr u="none" spc="100" dirty="0">
                <a:solidFill>
                  <a:srgbClr val="333333"/>
                </a:solidFill>
              </a:rPr>
              <a:t>et</a:t>
            </a:r>
            <a:r>
              <a:rPr u="none" spc="-55" dirty="0">
                <a:solidFill>
                  <a:srgbClr val="333333"/>
                </a:solidFill>
              </a:rPr>
              <a:t> </a:t>
            </a:r>
            <a:r>
              <a:rPr sz="2150" i="1" u="none" dirty="0">
                <a:latin typeface="Trebuchet MS"/>
                <a:cs typeface="Trebuchet MS"/>
              </a:rPr>
              <a:t>Vivacité</a:t>
            </a:r>
            <a:r>
              <a:rPr sz="2150" i="1" u="none" spc="-70" dirty="0">
                <a:latin typeface="Trebuchet MS"/>
                <a:cs typeface="Trebuchet MS"/>
              </a:rPr>
              <a:t> </a:t>
            </a:r>
            <a:r>
              <a:rPr sz="2150" i="1" u="none" spc="-10" dirty="0">
                <a:latin typeface="Trebuchet MS"/>
                <a:cs typeface="Trebuchet MS"/>
              </a:rPr>
              <a:t>Sonde </a:t>
            </a:r>
            <a:r>
              <a:rPr u="none" spc="-10" dirty="0">
                <a:solidFill>
                  <a:srgbClr val="333333"/>
                </a:solidFill>
              </a:rPr>
              <a:t>)</a:t>
            </a:r>
            <a:endParaRPr sz="2150">
              <a:latin typeface="Trebuchet MS"/>
              <a:cs typeface="Trebuchet MS"/>
            </a:endParaRPr>
          </a:p>
          <a:p>
            <a:pPr marL="371475">
              <a:lnSpc>
                <a:spcPts val="2440"/>
              </a:lnSpc>
              <a:spcBef>
                <a:spcPts val="1170"/>
              </a:spcBef>
            </a:pPr>
            <a:r>
              <a:rPr u="none" spc="290" dirty="0">
                <a:latin typeface="Tahoma"/>
                <a:cs typeface="Tahoma"/>
              </a:rPr>
              <a:t>Seuil d'échec </a:t>
            </a:r>
            <a:r>
              <a:rPr u="none" spc="290" dirty="0">
                <a:solidFill>
                  <a:srgbClr val="333333"/>
                </a:solidFill>
              </a:rPr>
              <a:t>:</a:t>
            </a:r>
            <a:r>
              <a:rPr u="none" spc="-45" dirty="0">
                <a:solidFill>
                  <a:srgbClr val="333333"/>
                </a:solidFill>
              </a:rPr>
              <a:t> </a:t>
            </a:r>
            <a:r>
              <a:rPr u="none" spc="95" dirty="0">
                <a:solidFill>
                  <a:srgbClr val="333333"/>
                </a:solidFill>
              </a:rPr>
              <a:t>minimum</a:t>
            </a:r>
            <a:r>
              <a:rPr u="none" spc="-40" dirty="0">
                <a:solidFill>
                  <a:srgbClr val="333333"/>
                </a:solidFill>
              </a:rPr>
              <a:t> </a:t>
            </a:r>
            <a:r>
              <a:rPr u="none" spc="105" dirty="0">
                <a:solidFill>
                  <a:srgbClr val="333333"/>
                </a:solidFill>
              </a:rPr>
              <a:t>nombre</a:t>
            </a:r>
            <a:r>
              <a:rPr u="none" spc="-40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de</a:t>
            </a:r>
            <a:r>
              <a:rPr u="none" spc="-40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échecs</a:t>
            </a:r>
            <a:r>
              <a:rPr u="none" spc="-40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pour</a:t>
            </a:r>
            <a:r>
              <a:rPr u="none" spc="-40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le</a:t>
            </a:r>
            <a:r>
              <a:rPr u="none" spc="-40" dirty="0">
                <a:solidFill>
                  <a:srgbClr val="333333"/>
                </a:solidFill>
              </a:rPr>
              <a:t> </a:t>
            </a:r>
            <a:r>
              <a:rPr u="none" spc="75" dirty="0">
                <a:solidFill>
                  <a:srgbClr val="333333"/>
                </a:solidFill>
              </a:rPr>
              <a:t>sonde</a:t>
            </a:r>
            <a:r>
              <a:rPr u="none" spc="-40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à</a:t>
            </a:r>
            <a:r>
              <a:rPr u="none" spc="-40" dirty="0">
                <a:solidFill>
                  <a:srgbClr val="333333"/>
                </a:solidFill>
              </a:rPr>
              <a:t> </a:t>
            </a:r>
            <a:r>
              <a:rPr u="none" spc="55" dirty="0">
                <a:solidFill>
                  <a:srgbClr val="333333"/>
                </a:solidFill>
              </a:rPr>
              <a:t>être</a:t>
            </a:r>
            <a:r>
              <a:rPr u="none" spc="-40" dirty="0">
                <a:solidFill>
                  <a:srgbClr val="333333"/>
                </a:solidFill>
              </a:rPr>
              <a:t> </a:t>
            </a:r>
            <a:r>
              <a:rPr u="none" spc="60" dirty="0">
                <a:solidFill>
                  <a:srgbClr val="333333"/>
                </a:solidFill>
              </a:rPr>
              <a:t>considéré</a:t>
            </a:r>
            <a:r>
              <a:rPr u="none" spc="-40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dans</a:t>
            </a:r>
            <a:r>
              <a:rPr u="none" spc="-45" dirty="0">
                <a:solidFill>
                  <a:srgbClr val="333333"/>
                </a:solidFill>
              </a:rPr>
              <a:t> </a:t>
            </a:r>
            <a:r>
              <a:rPr sz="2150" i="1" u="none" spc="-20" dirty="0">
                <a:latin typeface="Trebuchet MS"/>
                <a:cs typeface="Trebuchet MS"/>
              </a:rPr>
              <a:t>échouer</a:t>
            </a:r>
            <a:endParaRPr sz="2150">
              <a:latin typeface="Trebuchet MS"/>
              <a:cs typeface="Trebuchet MS"/>
            </a:endParaRPr>
          </a:p>
          <a:p>
            <a:pPr marL="371475">
              <a:lnSpc>
                <a:spcPts val="2380"/>
              </a:lnSpc>
            </a:pPr>
            <a:r>
              <a:rPr u="none" dirty="0">
                <a:solidFill>
                  <a:srgbClr val="333333"/>
                </a:solidFill>
              </a:rPr>
              <a:t>État</a:t>
            </a:r>
            <a:r>
              <a:rPr u="none" spc="-75" dirty="0">
                <a:solidFill>
                  <a:srgbClr val="333333"/>
                </a:solidFill>
              </a:rPr>
              <a:t> </a:t>
            </a:r>
            <a:r>
              <a:rPr u="none" spc="-35" dirty="0">
                <a:solidFill>
                  <a:srgbClr val="333333"/>
                </a:solidFill>
              </a:rPr>
              <a:t>(défaut:</a:t>
            </a:r>
            <a:r>
              <a:rPr u="none" spc="-75" dirty="0">
                <a:solidFill>
                  <a:srgbClr val="333333"/>
                </a:solidFill>
              </a:rPr>
              <a:t> </a:t>
            </a:r>
            <a:r>
              <a:rPr u="none" spc="-65" dirty="0">
                <a:solidFill>
                  <a:srgbClr val="333333"/>
                </a:solidFill>
              </a:rPr>
              <a:t>3,</a:t>
            </a:r>
            <a:r>
              <a:rPr u="none" spc="-75" dirty="0">
                <a:solidFill>
                  <a:srgbClr val="333333"/>
                </a:solidFill>
              </a:rPr>
              <a:t> </a:t>
            </a:r>
            <a:r>
              <a:rPr u="none" spc="55" dirty="0">
                <a:solidFill>
                  <a:srgbClr val="333333"/>
                </a:solidFill>
              </a:rPr>
              <a:t>minimum:</a:t>
            </a:r>
            <a:r>
              <a:rPr u="none" spc="-75" dirty="0">
                <a:solidFill>
                  <a:srgbClr val="333333"/>
                </a:solidFill>
              </a:rPr>
              <a:t> </a:t>
            </a:r>
            <a:r>
              <a:rPr u="none" spc="-25" dirty="0">
                <a:solidFill>
                  <a:srgbClr val="333333"/>
                </a:solidFill>
              </a:rPr>
              <a:t>1)</a:t>
            </a: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2419349"/>
            <a:ext cx="95250" cy="9524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3181349"/>
            <a:ext cx="95250" cy="9524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3686174"/>
            <a:ext cx="95250" cy="9524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4448174"/>
            <a:ext cx="95250" cy="95249"/>
          </a:xfrm>
          <a:prstGeom prst="rect">
            <a:avLst/>
          </a:prstGeom>
        </p:spPr>
      </p:pic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09624" y="3333749"/>
            <a:ext cx="12211050" cy="9525"/>
          </a:xfrm>
          <a:custGeom>
            <a:avLst/>
            <a:gdLst/>
            <a:ahLst/>
            <a:cxnLst/>
            <a:rect l="l" t="t" r="r" b="b"/>
            <a:pathLst>
              <a:path w="12211050" h="9525">
                <a:moveTo>
                  <a:pt x="12211049" y="9524"/>
                </a:moveTo>
                <a:lnTo>
                  <a:pt x="0" y="9524"/>
                </a:lnTo>
                <a:lnTo>
                  <a:pt x="0" y="0"/>
                </a:lnTo>
                <a:lnTo>
                  <a:pt x="12211049" y="0"/>
                </a:lnTo>
                <a:lnTo>
                  <a:pt x="12211049" y="952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809624" y="3333749"/>
            <a:ext cx="12211050" cy="1876425"/>
            <a:chOff x="809624" y="3333749"/>
            <a:chExt cx="12211050" cy="1876425"/>
          </a:xfrm>
        </p:grpSpPr>
        <p:sp>
          <p:nvSpPr>
            <p:cNvPr id="4" name="object 4"/>
            <p:cNvSpPr/>
            <p:nvPr/>
          </p:nvSpPr>
          <p:spPr>
            <a:xfrm>
              <a:off x="809612" y="3333749"/>
              <a:ext cx="12211050" cy="1876425"/>
            </a:xfrm>
            <a:custGeom>
              <a:avLst/>
              <a:gdLst/>
              <a:ahLst/>
              <a:cxnLst/>
              <a:rect l="l" t="t" r="r" b="b"/>
              <a:pathLst>
                <a:path w="12211050" h="1876425">
                  <a:moveTo>
                    <a:pt x="12211050" y="0"/>
                  </a:moveTo>
                  <a:lnTo>
                    <a:pt x="12201525" y="0"/>
                  </a:lnTo>
                  <a:lnTo>
                    <a:pt x="12201525" y="1866900"/>
                  </a:lnTo>
                  <a:lnTo>
                    <a:pt x="0" y="1866900"/>
                  </a:lnTo>
                  <a:lnTo>
                    <a:pt x="0" y="1876425"/>
                  </a:lnTo>
                  <a:lnTo>
                    <a:pt x="12201525" y="1876425"/>
                  </a:lnTo>
                  <a:lnTo>
                    <a:pt x="12211050" y="1876425"/>
                  </a:lnTo>
                  <a:lnTo>
                    <a:pt x="12211050" y="1866900"/>
                  </a:lnTo>
                  <a:lnTo>
                    <a:pt x="12211050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09624" y="3333749"/>
              <a:ext cx="9525" cy="1876425"/>
            </a:xfrm>
            <a:custGeom>
              <a:avLst/>
              <a:gdLst/>
              <a:ahLst/>
              <a:cxnLst/>
              <a:rect l="l" t="t" r="r" b="b"/>
              <a:pathLst>
                <a:path w="9525" h="1876425">
                  <a:moveTo>
                    <a:pt x="0" y="1876424"/>
                  </a:moveTo>
                  <a:lnTo>
                    <a:pt x="0" y="0"/>
                  </a:lnTo>
                  <a:lnTo>
                    <a:pt x="9524" y="9524"/>
                  </a:lnTo>
                  <a:lnTo>
                    <a:pt x="9524" y="1866899"/>
                  </a:lnTo>
                  <a:lnTo>
                    <a:pt x="0" y="1876424"/>
                  </a:lnTo>
                  <a:close/>
                </a:path>
              </a:pathLst>
            </a:custGeom>
            <a:solidFill>
              <a:srgbClr val="ED21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796924" y="571563"/>
            <a:ext cx="5680710" cy="109004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fr-FR" spc="-65" dirty="0"/>
              <a:t>Container</a:t>
            </a:r>
            <a:r>
              <a:rPr spc="-120" dirty="0"/>
              <a:t> </a:t>
            </a:r>
            <a:r>
              <a:rPr spc="-90" dirty="0"/>
              <a:t>COMMENCER</a:t>
            </a:r>
            <a:r>
              <a:rPr spc="-120" dirty="0"/>
              <a:t> </a:t>
            </a:r>
            <a:r>
              <a:rPr spc="-90" dirty="0"/>
              <a:t>RETARD</a:t>
            </a: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1647824"/>
            <a:ext cx="95250" cy="9524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2419349"/>
            <a:ext cx="95250" cy="95249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2895599"/>
            <a:ext cx="95250" cy="95249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5572124"/>
            <a:ext cx="95250" cy="95249"/>
          </a:xfrm>
          <a:prstGeom prst="rect">
            <a:avLst/>
          </a:prstGeom>
        </p:spPr>
      </p:pic>
      <p:sp>
        <p:nvSpPr>
          <p:cNvPr id="11" name="object 11"/>
          <p:cNvSpPr txBox="1">
            <a:spLocks noGrp="1"/>
          </p:cNvSpPr>
          <p:nvPr>
            <p:ph type="body" idx="1"/>
          </p:nvPr>
        </p:nvSpPr>
        <p:spPr>
          <a:xfrm>
            <a:off x="819149" y="1326514"/>
            <a:ext cx="12192000" cy="5403402"/>
          </a:xfrm>
          <a:prstGeom prst="rect">
            <a:avLst/>
          </a:prstGeom>
        </p:spPr>
        <p:txBody>
          <a:bodyPr vert="horz" wrap="square" lIns="0" tIns="250825" rIns="0" bIns="0" rtlCol="0">
            <a:spAutoFit/>
          </a:bodyPr>
          <a:lstStyle/>
          <a:p>
            <a:pPr marL="371475" marR="758825">
              <a:lnSpc>
                <a:spcPts val="2100"/>
              </a:lnSpc>
              <a:spcBef>
                <a:spcPts val="520"/>
              </a:spcBef>
            </a:pPr>
            <a:r>
              <a:rPr u="none" spc="-35" dirty="0">
                <a:solidFill>
                  <a:srgbClr val="333333"/>
                </a:solidFill>
              </a:rPr>
              <a:t>Il</a:t>
            </a:r>
            <a:r>
              <a:rPr u="none" spc="-15" dirty="0">
                <a:solidFill>
                  <a:srgbClr val="333333"/>
                </a:solidFill>
              </a:rPr>
              <a:t> </a:t>
            </a:r>
            <a:r>
              <a:rPr u="none" spc="90" dirty="0">
                <a:solidFill>
                  <a:srgbClr val="333333"/>
                </a:solidFill>
              </a:rPr>
              <a:t>peut</a:t>
            </a:r>
            <a:r>
              <a:rPr u="none" spc="-10" dirty="0">
                <a:solidFill>
                  <a:srgbClr val="333333"/>
                </a:solidFill>
              </a:rPr>
              <a:t> </a:t>
            </a:r>
            <a:r>
              <a:rPr u="none" spc="90" dirty="0">
                <a:solidFill>
                  <a:srgbClr val="333333"/>
                </a:solidFill>
              </a:rPr>
              <a:t>arriver</a:t>
            </a:r>
            <a:r>
              <a:rPr u="none" spc="-15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que</a:t>
            </a:r>
            <a:r>
              <a:rPr u="none" spc="-10" dirty="0">
                <a:solidFill>
                  <a:srgbClr val="333333"/>
                </a:solidFill>
              </a:rPr>
              <a:t> </a:t>
            </a:r>
            <a:r>
              <a:rPr u="none" spc="65" dirty="0">
                <a:solidFill>
                  <a:srgbClr val="333333"/>
                </a:solidFill>
              </a:rPr>
              <a:t>un</a:t>
            </a:r>
            <a:r>
              <a:rPr u="none" spc="-15" dirty="0">
                <a:solidFill>
                  <a:srgbClr val="333333"/>
                </a:solidFill>
              </a:rPr>
              <a:t> </a:t>
            </a:r>
            <a:r>
              <a:rPr lang="fr-FR" u="none" dirty="0">
                <a:solidFill>
                  <a:srgbClr val="333333"/>
                </a:solidFill>
              </a:rPr>
              <a:t>Container</a:t>
            </a:r>
            <a:r>
              <a:rPr u="none" spc="-10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prend</a:t>
            </a:r>
            <a:r>
              <a:rPr u="none" spc="-15" dirty="0">
                <a:solidFill>
                  <a:srgbClr val="333333"/>
                </a:solidFill>
              </a:rPr>
              <a:t> </a:t>
            </a:r>
            <a:r>
              <a:rPr u="none" spc="65" dirty="0">
                <a:solidFill>
                  <a:srgbClr val="333333"/>
                </a:solidFill>
              </a:rPr>
              <a:t>un</a:t>
            </a:r>
            <a:r>
              <a:rPr u="none" spc="-10" dirty="0">
                <a:solidFill>
                  <a:srgbClr val="333333"/>
                </a:solidFill>
              </a:rPr>
              <a:t> </a:t>
            </a:r>
            <a:r>
              <a:rPr u="none" spc="55" dirty="0">
                <a:solidFill>
                  <a:srgbClr val="333333"/>
                </a:solidFill>
              </a:rPr>
              <a:t>long</a:t>
            </a:r>
            <a:r>
              <a:rPr u="none" spc="-10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temps</a:t>
            </a:r>
            <a:r>
              <a:rPr u="none" spc="-15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à</a:t>
            </a:r>
            <a:r>
              <a:rPr u="none" spc="-10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commencer</a:t>
            </a:r>
            <a:r>
              <a:rPr u="none" spc="-15" dirty="0">
                <a:solidFill>
                  <a:srgbClr val="333333"/>
                </a:solidFill>
              </a:rPr>
              <a:t> </a:t>
            </a:r>
            <a:r>
              <a:rPr u="none" spc="-110" dirty="0">
                <a:solidFill>
                  <a:srgbClr val="333333"/>
                </a:solidFill>
              </a:rPr>
              <a:t>(si</a:t>
            </a:r>
            <a:r>
              <a:rPr u="none" spc="-10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pour</a:t>
            </a:r>
            <a:r>
              <a:rPr u="none" spc="-15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exemple</a:t>
            </a:r>
            <a:r>
              <a:rPr u="none" spc="-10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là</a:t>
            </a:r>
            <a:r>
              <a:rPr u="none" spc="-10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est</a:t>
            </a:r>
            <a:r>
              <a:rPr u="none" spc="-15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très</a:t>
            </a:r>
            <a:r>
              <a:rPr u="none" spc="-10" dirty="0">
                <a:solidFill>
                  <a:srgbClr val="333333"/>
                </a:solidFill>
              </a:rPr>
              <a:t> </a:t>
            </a:r>
            <a:r>
              <a:rPr u="none" spc="-20" dirty="0">
                <a:solidFill>
                  <a:srgbClr val="333333"/>
                </a:solidFill>
              </a:rPr>
              <a:t>petit </a:t>
            </a:r>
            <a:r>
              <a:rPr u="none" spc="100" dirty="0">
                <a:solidFill>
                  <a:srgbClr val="333333"/>
                </a:solidFill>
              </a:rPr>
              <a:t>processeur</a:t>
            </a:r>
            <a:r>
              <a:rPr u="none" spc="-60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pour</a:t>
            </a:r>
            <a:r>
              <a:rPr u="none" spc="-55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le</a:t>
            </a:r>
            <a:r>
              <a:rPr u="none" spc="-55" dirty="0">
                <a:solidFill>
                  <a:srgbClr val="333333"/>
                </a:solidFill>
              </a:rPr>
              <a:t> </a:t>
            </a:r>
            <a:r>
              <a:rPr lang="fr-FR" u="none" dirty="0">
                <a:solidFill>
                  <a:srgbClr val="333333"/>
                </a:solidFill>
              </a:rPr>
              <a:t>POD</a:t>
            </a:r>
            <a:r>
              <a:rPr u="none" dirty="0">
                <a:solidFill>
                  <a:srgbClr val="333333"/>
                </a:solidFill>
              </a:rPr>
              <a:t>)</a:t>
            </a:r>
            <a:r>
              <a:rPr u="none" spc="-55" dirty="0">
                <a:solidFill>
                  <a:srgbClr val="333333"/>
                </a:solidFill>
              </a:rPr>
              <a:t> </a:t>
            </a:r>
            <a:r>
              <a:rPr u="none" spc="100" dirty="0">
                <a:solidFill>
                  <a:srgbClr val="333333"/>
                </a:solidFill>
              </a:rPr>
              <a:t>et</a:t>
            </a:r>
            <a:r>
              <a:rPr u="none" spc="-55" dirty="0">
                <a:solidFill>
                  <a:srgbClr val="333333"/>
                </a:solidFill>
              </a:rPr>
              <a:t> </a:t>
            </a:r>
            <a:r>
              <a:rPr u="none" spc="-95" dirty="0">
                <a:solidFill>
                  <a:srgbClr val="333333"/>
                </a:solidFill>
              </a:rPr>
              <a:t>il</a:t>
            </a:r>
            <a:r>
              <a:rPr u="none" spc="-60" dirty="0">
                <a:solidFill>
                  <a:srgbClr val="333333"/>
                </a:solidFill>
              </a:rPr>
              <a:t> </a:t>
            </a:r>
            <a:r>
              <a:rPr u="none" spc="65" dirty="0">
                <a:solidFill>
                  <a:srgbClr val="333333"/>
                </a:solidFill>
              </a:rPr>
              <a:t>serait</a:t>
            </a:r>
            <a:r>
              <a:rPr u="none" spc="-55" dirty="0">
                <a:solidFill>
                  <a:srgbClr val="333333"/>
                </a:solidFill>
              </a:rPr>
              <a:t> </a:t>
            </a:r>
            <a:r>
              <a:rPr u="none" spc="50" dirty="0">
                <a:solidFill>
                  <a:srgbClr val="333333"/>
                </a:solidFill>
              </a:rPr>
              <a:t>alors</a:t>
            </a:r>
            <a:r>
              <a:rPr u="none" spc="-55" dirty="0">
                <a:solidFill>
                  <a:srgbClr val="333333"/>
                </a:solidFill>
              </a:rPr>
              <a:t> </a:t>
            </a:r>
            <a:r>
              <a:rPr u="none" spc="55" dirty="0">
                <a:solidFill>
                  <a:srgbClr val="333333"/>
                </a:solidFill>
              </a:rPr>
              <a:t>être</a:t>
            </a:r>
            <a:r>
              <a:rPr u="none" spc="-55" dirty="0">
                <a:solidFill>
                  <a:srgbClr val="333333"/>
                </a:solidFill>
              </a:rPr>
              <a:t> </a:t>
            </a:r>
            <a:r>
              <a:rPr u="none" spc="60" dirty="0">
                <a:solidFill>
                  <a:srgbClr val="333333"/>
                </a:solidFill>
              </a:rPr>
              <a:t>nécessaire</a:t>
            </a:r>
            <a:r>
              <a:rPr u="none" spc="-55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à</a:t>
            </a:r>
            <a:r>
              <a:rPr u="none" spc="-55" dirty="0">
                <a:solidFill>
                  <a:srgbClr val="333333"/>
                </a:solidFill>
              </a:rPr>
              <a:t> </a:t>
            </a:r>
            <a:r>
              <a:rPr u="none" spc="50" dirty="0">
                <a:solidFill>
                  <a:srgbClr val="333333"/>
                </a:solidFill>
              </a:rPr>
              <a:t>mettre</a:t>
            </a:r>
            <a:r>
              <a:rPr u="none" spc="-60" dirty="0">
                <a:solidFill>
                  <a:srgbClr val="333333"/>
                </a:solidFill>
              </a:rPr>
              <a:t> </a:t>
            </a:r>
            <a:r>
              <a:rPr u="none" spc="65" dirty="0">
                <a:solidFill>
                  <a:srgbClr val="333333"/>
                </a:solidFill>
              </a:rPr>
              <a:t>un</a:t>
            </a:r>
            <a:r>
              <a:rPr u="none" spc="-55" dirty="0">
                <a:solidFill>
                  <a:srgbClr val="333333"/>
                </a:solidFill>
              </a:rPr>
              <a:t> </a:t>
            </a:r>
            <a:r>
              <a:rPr u="none" spc="55" dirty="0">
                <a:solidFill>
                  <a:srgbClr val="333333"/>
                </a:solidFill>
              </a:rPr>
              <a:t>long</a:t>
            </a:r>
            <a:r>
              <a:rPr u="none" spc="-55" dirty="0">
                <a:solidFill>
                  <a:srgbClr val="333333"/>
                </a:solidFill>
              </a:rPr>
              <a:t> </a:t>
            </a:r>
            <a:r>
              <a:rPr u="none" spc="315" dirty="0">
                <a:latin typeface="Tahoma"/>
                <a:cs typeface="Tahoma"/>
              </a:rPr>
              <a:t>délai initial en secondes</a:t>
            </a:r>
          </a:p>
          <a:p>
            <a:pPr marL="371475">
              <a:lnSpc>
                <a:spcPct val="100000"/>
              </a:lnSpc>
              <a:spcBef>
                <a:spcPts val="1455"/>
              </a:spcBef>
            </a:pPr>
            <a:r>
              <a:rPr u="none" spc="60" dirty="0">
                <a:solidFill>
                  <a:srgbClr val="333333"/>
                </a:solidFill>
              </a:rPr>
              <a:t>Mais </a:t>
            </a:r>
            <a:r>
              <a:rPr u="none" dirty="0">
                <a:solidFill>
                  <a:srgbClr val="333333"/>
                </a:solidFill>
              </a:rPr>
              <a:t>ceci</a:t>
            </a:r>
            <a:r>
              <a:rPr u="none" spc="5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retards</a:t>
            </a:r>
            <a:r>
              <a:rPr u="none" spc="5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le</a:t>
            </a:r>
            <a:r>
              <a:rPr u="none" spc="5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détection</a:t>
            </a:r>
            <a:r>
              <a:rPr u="none" spc="5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temps</a:t>
            </a:r>
            <a:r>
              <a:rPr u="none" spc="5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de</a:t>
            </a:r>
            <a:r>
              <a:rPr u="none" spc="5" dirty="0">
                <a:solidFill>
                  <a:srgbClr val="333333"/>
                </a:solidFill>
              </a:rPr>
              <a:t> </a:t>
            </a:r>
            <a:r>
              <a:rPr u="none" spc="65" dirty="0">
                <a:solidFill>
                  <a:srgbClr val="333333"/>
                </a:solidFill>
              </a:rPr>
              <a:t>un</a:t>
            </a:r>
            <a:r>
              <a:rPr u="none" spc="5" dirty="0">
                <a:solidFill>
                  <a:srgbClr val="333333"/>
                </a:solidFill>
              </a:rPr>
              <a:t> </a:t>
            </a:r>
            <a:r>
              <a:rPr u="none" dirty="0" err="1">
                <a:solidFill>
                  <a:srgbClr val="333333"/>
                </a:solidFill>
              </a:rPr>
              <a:t>fonctionnel</a:t>
            </a:r>
            <a:r>
              <a:rPr u="none" spc="5" dirty="0">
                <a:solidFill>
                  <a:srgbClr val="333333"/>
                </a:solidFill>
              </a:rPr>
              <a:t> </a:t>
            </a:r>
            <a:r>
              <a:rPr lang="fr-FR" u="none" dirty="0">
                <a:solidFill>
                  <a:srgbClr val="333333"/>
                </a:solidFill>
              </a:rPr>
              <a:t>Container</a:t>
            </a:r>
            <a:r>
              <a:rPr u="none" spc="5" dirty="0">
                <a:solidFill>
                  <a:srgbClr val="333333"/>
                </a:solidFill>
              </a:rPr>
              <a:t> </a:t>
            </a:r>
            <a:r>
              <a:rPr u="none" spc="55" dirty="0">
                <a:solidFill>
                  <a:srgbClr val="333333"/>
                </a:solidFill>
              </a:rPr>
              <a:t>par</a:t>
            </a:r>
            <a:r>
              <a:rPr u="none" spc="5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le</a:t>
            </a:r>
            <a:r>
              <a:rPr u="none" spc="5" dirty="0">
                <a:solidFill>
                  <a:srgbClr val="333333"/>
                </a:solidFill>
              </a:rPr>
              <a:t> </a:t>
            </a:r>
            <a:r>
              <a:rPr u="none" spc="105" dirty="0">
                <a:solidFill>
                  <a:srgbClr val="333333"/>
                </a:solidFill>
              </a:rPr>
              <a:t>même</a:t>
            </a:r>
            <a:r>
              <a:rPr u="none" spc="5" dirty="0">
                <a:solidFill>
                  <a:srgbClr val="333333"/>
                </a:solidFill>
              </a:rPr>
              <a:t> </a:t>
            </a:r>
            <a:r>
              <a:rPr u="none" spc="80" dirty="0">
                <a:solidFill>
                  <a:srgbClr val="333333"/>
                </a:solidFill>
              </a:rPr>
              <a:t>montant</a:t>
            </a:r>
          </a:p>
          <a:p>
            <a:pPr marL="371475">
              <a:lnSpc>
                <a:spcPct val="100000"/>
              </a:lnSpc>
              <a:spcBef>
                <a:spcPts val="1180"/>
              </a:spcBef>
            </a:pPr>
            <a:r>
              <a:rPr u="none" dirty="0">
                <a:solidFill>
                  <a:srgbClr val="333333"/>
                </a:solidFill>
              </a:rPr>
              <a:t>Depuis</a:t>
            </a:r>
            <a:r>
              <a:rPr u="none" spc="-30" dirty="0">
                <a:solidFill>
                  <a:srgbClr val="333333"/>
                </a:solidFill>
              </a:rPr>
              <a:t> </a:t>
            </a:r>
            <a:r>
              <a:rPr u="none" spc="55" dirty="0">
                <a:solidFill>
                  <a:srgbClr val="333333"/>
                </a:solidFill>
              </a:rPr>
              <a:t>version</a:t>
            </a:r>
            <a:r>
              <a:rPr u="none" spc="-30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1.16</a:t>
            </a:r>
            <a:r>
              <a:rPr u="none" spc="-30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là</a:t>
            </a:r>
            <a:r>
              <a:rPr u="none" spc="-30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est</a:t>
            </a:r>
            <a:r>
              <a:rPr u="none" spc="-30" dirty="0">
                <a:solidFill>
                  <a:srgbClr val="333333"/>
                </a:solidFill>
              </a:rPr>
              <a:t> </a:t>
            </a:r>
            <a:r>
              <a:rPr u="none" spc="65" dirty="0">
                <a:solidFill>
                  <a:srgbClr val="333333"/>
                </a:solidFill>
              </a:rPr>
              <a:t>un</a:t>
            </a:r>
            <a:r>
              <a:rPr u="none" spc="-25" dirty="0">
                <a:solidFill>
                  <a:srgbClr val="333333"/>
                </a:solidFill>
              </a:rPr>
              <a:t> </a:t>
            </a:r>
            <a:r>
              <a:rPr sz="2150" i="1" u="none" spc="-10" dirty="0">
                <a:latin typeface="Trebuchet MS"/>
                <a:cs typeface="Trebuchet MS"/>
              </a:rPr>
              <a:t>Démarrer</a:t>
            </a:r>
            <a:r>
              <a:rPr sz="2150" i="1" u="none" spc="-45" dirty="0">
                <a:latin typeface="Trebuchet MS"/>
                <a:cs typeface="Trebuchet MS"/>
              </a:rPr>
              <a:t> </a:t>
            </a:r>
            <a:r>
              <a:rPr sz="2150" i="1" u="none" spc="55" dirty="0">
                <a:latin typeface="Trebuchet MS"/>
                <a:cs typeface="Trebuchet MS"/>
              </a:rPr>
              <a:t>Sonde</a:t>
            </a:r>
            <a:r>
              <a:rPr sz="2150" i="1" u="none" spc="-45" dirty="0">
                <a:latin typeface="Trebuchet MS"/>
                <a:cs typeface="Trebuchet MS"/>
              </a:rPr>
              <a:t> </a:t>
            </a:r>
            <a:r>
              <a:rPr u="none" dirty="0">
                <a:solidFill>
                  <a:srgbClr val="333333"/>
                </a:solidFill>
              </a:rPr>
              <a:t>à</a:t>
            </a:r>
            <a:r>
              <a:rPr u="none" spc="-30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détecter</a:t>
            </a:r>
            <a:r>
              <a:rPr u="none" spc="-30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que</a:t>
            </a:r>
            <a:r>
              <a:rPr u="none" spc="-25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le</a:t>
            </a:r>
            <a:r>
              <a:rPr u="none" spc="-30" dirty="0">
                <a:solidFill>
                  <a:srgbClr val="333333"/>
                </a:solidFill>
              </a:rPr>
              <a:t> </a:t>
            </a:r>
            <a:r>
              <a:rPr lang="fr-FR" u="none" dirty="0">
                <a:solidFill>
                  <a:srgbClr val="333333"/>
                </a:solidFill>
              </a:rPr>
              <a:t>Container</a:t>
            </a:r>
            <a:r>
              <a:rPr u="none" spc="-30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est</a:t>
            </a:r>
            <a:r>
              <a:rPr u="none" spc="-30" dirty="0">
                <a:solidFill>
                  <a:srgbClr val="333333"/>
                </a:solidFill>
              </a:rPr>
              <a:t> </a:t>
            </a:r>
            <a:r>
              <a:rPr u="none" spc="60" dirty="0">
                <a:solidFill>
                  <a:srgbClr val="333333"/>
                </a:solidFill>
              </a:rPr>
              <a:t>pas</a:t>
            </a:r>
            <a:r>
              <a:rPr u="none" spc="-30" dirty="0">
                <a:solidFill>
                  <a:srgbClr val="333333"/>
                </a:solidFill>
              </a:rPr>
              <a:t> </a:t>
            </a:r>
            <a:r>
              <a:rPr u="none" spc="50" dirty="0">
                <a:solidFill>
                  <a:srgbClr val="333333"/>
                </a:solidFill>
              </a:rPr>
              <a:t>prêt</a:t>
            </a:r>
            <a:r>
              <a:rPr u="none" spc="-25" dirty="0">
                <a:solidFill>
                  <a:srgbClr val="333333"/>
                </a:solidFill>
              </a:rPr>
              <a:t>​</a:t>
            </a:r>
            <a:endParaRPr sz="2150" dirty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275"/>
              </a:spcBef>
            </a:pPr>
            <a:endParaRPr sz="2150" dirty="0">
              <a:latin typeface="Trebuchet MS"/>
              <a:cs typeface="Trebuchet MS"/>
            </a:endParaRPr>
          </a:p>
          <a:p>
            <a:pPr marL="394970" marR="10401300" indent="-252729">
              <a:lnSpc>
                <a:spcPts val="1880"/>
              </a:lnSpc>
            </a:pPr>
            <a:r>
              <a:rPr sz="1650" u="none" spc="210" dirty="0">
                <a:solidFill>
                  <a:srgbClr val="0077AA"/>
                </a:solidFill>
                <a:latin typeface="Tahoma"/>
                <a:cs typeface="Tahoma"/>
              </a:rPr>
              <a:t>startupProbe </a:t>
            </a:r>
            <a:r>
              <a:rPr sz="1650" u="none" spc="210" dirty="0">
                <a:solidFill>
                  <a:srgbClr val="999999"/>
                </a:solidFill>
                <a:latin typeface="Tahoma"/>
                <a:cs typeface="Tahoma"/>
              </a:rPr>
              <a:t>: </a:t>
            </a:r>
            <a:r>
              <a:rPr sz="1650" u="none" spc="220" dirty="0">
                <a:solidFill>
                  <a:srgbClr val="0077AA"/>
                </a:solidFill>
                <a:latin typeface="Tahoma"/>
                <a:cs typeface="Tahoma"/>
              </a:rPr>
              <a:t>httpGet </a:t>
            </a:r>
            <a:r>
              <a:rPr sz="1650" u="none" spc="220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endParaRPr sz="1650" dirty="0">
              <a:latin typeface="Tahoma"/>
              <a:cs typeface="Tahoma"/>
            </a:endParaRPr>
          </a:p>
          <a:p>
            <a:pPr marL="647065">
              <a:lnSpc>
                <a:spcPts val="1770"/>
              </a:lnSpc>
            </a:pPr>
            <a:r>
              <a:rPr sz="1650" u="none" spc="220" dirty="0">
                <a:solidFill>
                  <a:srgbClr val="0077AA"/>
                </a:solidFill>
                <a:latin typeface="Tahoma"/>
                <a:cs typeface="Tahoma"/>
              </a:rPr>
              <a:t>chemin </a:t>
            </a:r>
            <a:r>
              <a:rPr sz="1650" u="none" spc="220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u="none" spc="490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650" u="none" spc="245" dirty="0">
                <a:solidFill>
                  <a:srgbClr val="000000"/>
                </a:solidFill>
                <a:latin typeface="Tahoma"/>
                <a:cs typeface="Tahoma"/>
              </a:rPr>
              <a:t>/santé</a:t>
            </a:r>
            <a:endParaRPr sz="1650" dirty="0">
              <a:latin typeface="Tahoma"/>
              <a:cs typeface="Tahoma"/>
            </a:endParaRPr>
          </a:p>
          <a:p>
            <a:pPr marL="647065">
              <a:lnSpc>
                <a:spcPts val="1875"/>
              </a:lnSpc>
            </a:pPr>
            <a:r>
              <a:rPr sz="1650" u="none" spc="280" dirty="0">
                <a:solidFill>
                  <a:srgbClr val="0077AA"/>
                </a:solidFill>
                <a:latin typeface="Tahoma"/>
                <a:cs typeface="Tahoma"/>
              </a:rPr>
              <a:t>port </a:t>
            </a:r>
            <a:r>
              <a:rPr sz="1650" u="none" spc="280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u="none" spc="480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650" u="none" spc="70" dirty="0">
                <a:solidFill>
                  <a:srgbClr val="990054"/>
                </a:solidFill>
                <a:latin typeface="Tahoma"/>
                <a:cs typeface="Tahoma"/>
              </a:rPr>
              <a:t>8080</a:t>
            </a:r>
            <a:endParaRPr sz="1650" dirty="0">
              <a:latin typeface="Tahoma"/>
              <a:cs typeface="Tahoma"/>
            </a:endParaRPr>
          </a:p>
          <a:p>
            <a:pPr marL="394970">
              <a:lnSpc>
                <a:spcPts val="1875"/>
              </a:lnSpc>
            </a:pPr>
            <a:r>
              <a:rPr sz="1650" u="none" spc="265" dirty="0">
                <a:solidFill>
                  <a:srgbClr val="0077AA"/>
                </a:solidFill>
                <a:latin typeface="Tahoma"/>
                <a:cs typeface="Tahoma"/>
              </a:rPr>
              <a:t>Seuil d'échec </a:t>
            </a:r>
            <a:r>
              <a:rPr sz="1650" u="none" spc="265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u="none" spc="470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650" u="none" spc="65" dirty="0">
                <a:solidFill>
                  <a:srgbClr val="990054"/>
                </a:solidFill>
                <a:latin typeface="Tahoma"/>
                <a:cs typeface="Tahoma"/>
              </a:rPr>
              <a:t>30</a:t>
            </a:r>
            <a:endParaRPr sz="1650" dirty="0">
              <a:latin typeface="Tahoma"/>
              <a:cs typeface="Tahoma"/>
            </a:endParaRPr>
          </a:p>
          <a:p>
            <a:pPr marL="394970">
              <a:lnSpc>
                <a:spcPts val="1875"/>
              </a:lnSpc>
            </a:pPr>
            <a:r>
              <a:rPr sz="1650" u="none" spc="185" dirty="0">
                <a:solidFill>
                  <a:srgbClr val="0077AA"/>
                </a:solidFill>
                <a:latin typeface="Tahoma"/>
                <a:cs typeface="Tahoma"/>
              </a:rPr>
              <a:t>périodeSecondes </a:t>
            </a:r>
            <a:r>
              <a:rPr sz="1650" u="none" spc="185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u="none" spc="-5" dirty="0">
                <a:solidFill>
                  <a:srgbClr val="999999"/>
                </a:solidFill>
                <a:latin typeface="Tahoma"/>
                <a:cs typeface="Tahoma"/>
              </a:rPr>
              <a:t>  </a:t>
            </a:r>
            <a:r>
              <a:rPr sz="1650" u="none" spc="65" dirty="0">
                <a:solidFill>
                  <a:srgbClr val="990054"/>
                </a:solidFill>
                <a:latin typeface="Tahoma"/>
                <a:cs typeface="Tahoma"/>
              </a:rPr>
              <a:t>10</a:t>
            </a:r>
            <a:endParaRPr sz="1650" dirty="0">
              <a:latin typeface="Tahoma"/>
              <a:cs typeface="Tahoma"/>
            </a:endParaRPr>
          </a:p>
          <a:p>
            <a:pPr marL="394970">
              <a:lnSpc>
                <a:spcPts val="1930"/>
              </a:lnSpc>
            </a:pPr>
            <a:r>
              <a:rPr sz="1650" u="none" spc="260" dirty="0">
                <a:solidFill>
                  <a:srgbClr val="0077AA"/>
                </a:solidFill>
                <a:latin typeface="Tahoma"/>
                <a:cs typeface="Tahoma"/>
              </a:rPr>
              <a:t>délai initial en secondes </a:t>
            </a:r>
            <a:r>
              <a:rPr sz="1650" u="none" spc="260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u="none" spc="15" dirty="0">
                <a:solidFill>
                  <a:srgbClr val="999999"/>
                </a:solidFill>
                <a:latin typeface="Tahoma"/>
                <a:cs typeface="Tahoma"/>
              </a:rPr>
              <a:t>  </a:t>
            </a:r>
            <a:r>
              <a:rPr sz="1650" u="none" spc="65" dirty="0">
                <a:solidFill>
                  <a:srgbClr val="990054"/>
                </a:solidFill>
                <a:latin typeface="Tahoma"/>
                <a:cs typeface="Tahoma"/>
              </a:rPr>
              <a:t>15</a:t>
            </a:r>
            <a:endParaRPr sz="1650" dirty="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055"/>
              </a:spcBef>
            </a:pPr>
            <a:endParaRPr sz="1650" dirty="0">
              <a:latin typeface="Tahoma"/>
              <a:cs typeface="Tahoma"/>
            </a:endParaRPr>
          </a:p>
          <a:p>
            <a:pPr marL="371475" marR="386715">
              <a:lnSpc>
                <a:spcPts val="2250"/>
              </a:lnSpc>
              <a:tabLst>
                <a:tab pos="6232525" algn="l"/>
                <a:tab pos="6553834" algn="l"/>
                <a:tab pos="9443720" algn="l"/>
              </a:tabLst>
            </a:pPr>
            <a:r>
              <a:rPr u="none" dirty="0">
                <a:solidFill>
                  <a:srgbClr val="333333"/>
                </a:solidFill>
              </a:rPr>
              <a:t>Ce</a:t>
            </a:r>
            <a:r>
              <a:rPr u="none" spc="-85" dirty="0">
                <a:solidFill>
                  <a:srgbClr val="333333"/>
                </a:solidFill>
              </a:rPr>
              <a:t> </a:t>
            </a:r>
            <a:r>
              <a:rPr u="none" spc="-50" dirty="0">
                <a:solidFill>
                  <a:srgbClr val="333333"/>
                </a:solidFill>
              </a:rPr>
              <a:t>volonté</a:t>
            </a:r>
            <a:r>
              <a:rPr u="none" spc="-85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attendez</a:t>
            </a:r>
            <a:r>
              <a:rPr u="none" spc="-80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à</a:t>
            </a:r>
            <a:r>
              <a:rPr u="none" spc="-85" dirty="0">
                <a:solidFill>
                  <a:srgbClr val="333333"/>
                </a:solidFill>
              </a:rPr>
              <a:t> </a:t>
            </a:r>
            <a:r>
              <a:rPr u="none" spc="90" dirty="0">
                <a:solidFill>
                  <a:srgbClr val="333333"/>
                </a:solidFill>
              </a:rPr>
              <a:t>la plupart</a:t>
            </a:r>
            <a:r>
              <a:rPr u="none" spc="-85" dirty="0">
                <a:solidFill>
                  <a:srgbClr val="333333"/>
                </a:solidFill>
              </a:rPr>
              <a:t> </a:t>
            </a:r>
            <a:r>
              <a:rPr u="none" spc="315" dirty="0">
                <a:latin typeface="Tahoma"/>
                <a:cs typeface="Tahoma"/>
              </a:rPr>
              <a:t>délai initial en secondes</a:t>
            </a:r>
            <a:r>
              <a:rPr u="none" dirty="0">
                <a:latin typeface="Tahoma"/>
                <a:cs typeface="Tahoma"/>
              </a:rPr>
              <a:t> </a:t>
            </a:r>
            <a:r>
              <a:rPr u="none" spc="-325" dirty="0">
                <a:latin typeface="Tahoma"/>
                <a:cs typeface="Tahoma"/>
              </a:rPr>
              <a:t>+</a:t>
            </a:r>
            <a:r>
              <a:rPr u="none" dirty="0">
                <a:latin typeface="Tahoma"/>
                <a:cs typeface="Tahoma"/>
              </a:rPr>
              <a:t> </a:t>
            </a:r>
            <a:r>
              <a:rPr u="none" spc="320" dirty="0">
                <a:latin typeface="Tahoma"/>
                <a:cs typeface="Tahoma"/>
              </a:rPr>
              <a:t>(seuil de défaillance)</a:t>
            </a:r>
            <a:r>
              <a:rPr u="none" dirty="0">
                <a:latin typeface="Tahoma"/>
                <a:cs typeface="Tahoma"/>
              </a:rPr>
              <a:t> </a:t>
            </a:r>
            <a:r>
              <a:rPr u="none" spc="50" dirty="0">
                <a:latin typeface="Tahoma"/>
                <a:cs typeface="Tahoma"/>
              </a:rPr>
              <a:t>* </a:t>
            </a:r>
            <a:r>
              <a:rPr u="none" spc="240" dirty="0">
                <a:latin typeface="Tahoma"/>
                <a:cs typeface="Tahoma"/>
              </a:rPr>
              <a:t>périodeSecondes)</a:t>
            </a:r>
            <a:r>
              <a:rPr u="none" spc="-20" dirty="0">
                <a:latin typeface="Tahoma"/>
                <a:cs typeface="Tahoma"/>
              </a:rPr>
              <a:t> </a:t>
            </a:r>
            <a:r>
              <a:rPr u="none" dirty="0">
                <a:solidFill>
                  <a:srgbClr val="333333"/>
                </a:solidFill>
              </a:rPr>
              <a:t>pour</a:t>
            </a:r>
            <a:r>
              <a:rPr u="none" spc="5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le conteneur à</a:t>
            </a:r>
            <a:r>
              <a:rPr u="none" spc="5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commencer et,</a:t>
            </a:r>
            <a:r>
              <a:rPr u="none" spc="5" dirty="0">
                <a:solidFill>
                  <a:srgbClr val="333333"/>
                </a:solidFill>
              </a:rPr>
              <a:t> </a:t>
            </a:r>
            <a:r>
              <a:rPr u="none" spc="-80" dirty="0">
                <a:solidFill>
                  <a:srgbClr val="333333"/>
                </a:solidFill>
              </a:rPr>
              <a:t>en cas </a:t>
            </a:r>
            <a:r>
              <a:rPr u="none" dirty="0">
                <a:solidFill>
                  <a:srgbClr val="333333"/>
                </a:solidFill>
              </a:rPr>
              <a:t>de succès,</a:t>
            </a:r>
            <a:r>
              <a:rPr u="none" spc="5" dirty="0">
                <a:solidFill>
                  <a:srgbClr val="333333"/>
                </a:solidFill>
              </a:rPr>
              <a:t> </a:t>
            </a:r>
            <a:r>
              <a:rPr u="none" spc="85" dirty="0">
                <a:solidFill>
                  <a:srgbClr val="333333"/>
                </a:solidFill>
              </a:rPr>
              <a:t>passer </a:t>
            </a:r>
            <a:r>
              <a:rPr u="none" dirty="0">
                <a:solidFill>
                  <a:srgbClr val="333333"/>
                </a:solidFill>
              </a:rPr>
              <a:t>au</a:t>
            </a:r>
            <a:r>
              <a:rPr u="none" spc="5" dirty="0">
                <a:solidFill>
                  <a:srgbClr val="333333"/>
                </a:solidFill>
              </a:rPr>
              <a:t> </a:t>
            </a:r>
            <a:r>
              <a:rPr sz="2150" i="1" u="none" dirty="0">
                <a:latin typeface="Trebuchet MS"/>
                <a:cs typeface="Trebuchet MS"/>
              </a:rPr>
              <a:t>Vivacité</a:t>
            </a:r>
            <a:r>
              <a:rPr sz="2150" i="1" u="none" spc="-15" dirty="0">
                <a:latin typeface="Trebuchet MS"/>
                <a:cs typeface="Trebuchet MS"/>
              </a:rPr>
              <a:t> </a:t>
            </a:r>
            <a:r>
              <a:rPr sz="2150" i="1" u="none" spc="55" dirty="0">
                <a:latin typeface="Trebuchet MS"/>
                <a:cs typeface="Trebuchet MS"/>
              </a:rPr>
              <a:t>Sonde</a:t>
            </a:r>
            <a:r>
              <a:rPr sz="2150" i="1" u="none" spc="-10" dirty="0">
                <a:latin typeface="Trebuchet MS"/>
                <a:cs typeface="Trebuchet MS"/>
              </a:rPr>
              <a:t> </a:t>
            </a:r>
            <a:r>
              <a:rPr u="none" spc="-25" dirty="0">
                <a:solidFill>
                  <a:srgbClr val="333333"/>
                </a:solidFill>
              </a:rPr>
              <a:t>en </a:t>
            </a:r>
            <a:r>
              <a:rPr u="none" spc="70" dirty="0">
                <a:solidFill>
                  <a:srgbClr val="333333"/>
                </a:solidFill>
              </a:rPr>
              <a:t>ordre</a:t>
            </a:r>
            <a:r>
              <a:rPr u="none" spc="-60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à</a:t>
            </a:r>
            <a:r>
              <a:rPr u="none" spc="-55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vérifier</a:t>
            </a:r>
            <a:r>
              <a:rPr u="none" spc="-60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c'est</a:t>
            </a:r>
            <a:r>
              <a:rPr u="none" spc="-55" dirty="0">
                <a:solidFill>
                  <a:srgbClr val="333333"/>
                </a:solidFill>
              </a:rPr>
              <a:t> </a:t>
            </a:r>
            <a:r>
              <a:rPr u="none" spc="-10" dirty="0">
                <a:solidFill>
                  <a:srgbClr val="333333"/>
                </a:solidFill>
              </a:rPr>
              <a:t>statut</a:t>
            </a:r>
            <a:endParaRPr sz="2150" dirty="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09624" y="2781299"/>
            <a:ext cx="12211050" cy="9525"/>
          </a:xfrm>
          <a:custGeom>
            <a:avLst/>
            <a:gdLst/>
            <a:ahLst/>
            <a:cxnLst/>
            <a:rect l="l" t="t" r="r" b="b"/>
            <a:pathLst>
              <a:path w="12211050" h="9525">
                <a:moveTo>
                  <a:pt x="12211049" y="9524"/>
                </a:moveTo>
                <a:lnTo>
                  <a:pt x="0" y="9524"/>
                </a:lnTo>
                <a:lnTo>
                  <a:pt x="0" y="0"/>
                </a:lnTo>
                <a:lnTo>
                  <a:pt x="12211049" y="0"/>
                </a:lnTo>
                <a:lnTo>
                  <a:pt x="12211049" y="952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809624" y="2781299"/>
            <a:ext cx="12211050" cy="2352675"/>
            <a:chOff x="809624" y="2781299"/>
            <a:chExt cx="12211050" cy="2352675"/>
          </a:xfrm>
        </p:grpSpPr>
        <p:sp>
          <p:nvSpPr>
            <p:cNvPr id="4" name="object 4"/>
            <p:cNvSpPr/>
            <p:nvPr/>
          </p:nvSpPr>
          <p:spPr>
            <a:xfrm>
              <a:off x="809612" y="2781299"/>
              <a:ext cx="12211050" cy="2352675"/>
            </a:xfrm>
            <a:custGeom>
              <a:avLst/>
              <a:gdLst/>
              <a:ahLst/>
              <a:cxnLst/>
              <a:rect l="l" t="t" r="r" b="b"/>
              <a:pathLst>
                <a:path w="12211050" h="2352675">
                  <a:moveTo>
                    <a:pt x="12211050" y="0"/>
                  </a:moveTo>
                  <a:lnTo>
                    <a:pt x="12201525" y="0"/>
                  </a:lnTo>
                  <a:lnTo>
                    <a:pt x="12201525" y="2343150"/>
                  </a:lnTo>
                  <a:lnTo>
                    <a:pt x="0" y="2343150"/>
                  </a:lnTo>
                  <a:lnTo>
                    <a:pt x="0" y="2352675"/>
                  </a:lnTo>
                  <a:lnTo>
                    <a:pt x="12201525" y="2352675"/>
                  </a:lnTo>
                  <a:lnTo>
                    <a:pt x="12211050" y="2352675"/>
                  </a:lnTo>
                  <a:lnTo>
                    <a:pt x="12211050" y="2343150"/>
                  </a:lnTo>
                  <a:lnTo>
                    <a:pt x="12211050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09624" y="2781299"/>
              <a:ext cx="9525" cy="2352675"/>
            </a:xfrm>
            <a:custGeom>
              <a:avLst/>
              <a:gdLst/>
              <a:ahLst/>
              <a:cxnLst/>
              <a:rect l="l" t="t" r="r" b="b"/>
              <a:pathLst>
                <a:path w="9525" h="2352675">
                  <a:moveTo>
                    <a:pt x="0" y="2352674"/>
                  </a:moveTo>
                  <a:lnTo>
                    <a:pt x="0" y="0"/>
                  </a:lnTo>
                  <a:lnTo>
                    <a:pt x="9524" y="9524"/>
                  </a:lnTo>
                  <a:lnTo>
                    <a:pt x="9524" y="2343149"/>
                  </a:lnTo>
                  <a:lnTo>
                    <a:pt x="0" y="2352674"/>
                  </a:lnTo>
                  <a:close/>
                </a:path>
              </a:pathLst>
            </a:custGeom>
            <a:solidFill>
              <a:srgbClr val="ED21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214437" y="3487340"/>
              <a:ext cx="1892935" cy="0"/>
            </a:xfrm>
            <a:custGeom>
              <a:avLst/>
              <a:gdLst/>
              <a:ahLst/>
              <a:cxnLst/>
              <a:rect l="l" t="t" r="r" b="b"/>
              <a:pathLst>
                <a:path w="1892935">
                  <a:moveTo>
                    <a:pt x="0" y="0"/>
                  </a:moveTo>
                  <a:lnTo>
                    <a:pt x="504731" y="0"/>
                  </a:lnTo>
                </a:path>
                <a:path w="1892935">
                  <a:moveTo>
                    <a:pt x="1135707" y="0"/>
                  </a:moveTo>
                  <a:lnTo>
                    <a:pt x="1892851" y="0"/>
                  </a:lnTo>
                </a:path>
              </a:pathLst>
            </a:custGeom>
            <a:ln w="17392">
              <a:solidFill>
                <a:srgbClr val="986D39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738264" y="3487340"/>
              <a:ext cx="504825" cy="0"/>
            </a:xfrm>
            <a:custGeom>
              <a:avLst/>
              <a:gdLst/>
              <a:ahLst/>
              <a:cxnLst/>
              <a:rect l="l" t="t" r="r" b="b"/>
              <a:pathLst>
                <a:path w="504825">
                  <a:moveTo>
                    <a:pt x="0" y="0"/>
                  </a:moveTo>
                  <a:lnTo>
                    <a:pt x="504731" y="0"/>
                  </a:lnTo>
                </a:path>
              </a:pathLst>
            </a:custGeom>
            <a:ln w="17392">
              <a:solidFill>
                <a:srgbClr val="986D39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640264" y="3487340"/>
              <a:ext cx="3281045" cy="0"/>
            </a:xfrm>
            <a:custGeom>
              <a:avLst/>
              <a:gdLst/>
              <a:ahLst/>
              <a:cxnLst/>
              <a:rect l="l" t="t" r="r" b="b"/>
              <a:pathLst>
                <a:path w="3281045">
                  <a:moveTo>
                    <a:pt x="0" y="0"/>
                  </a:moveTo>
                  <a:lnTo>
                    <a:pt x="504731" y="0"/>
                  </a:lnTo>
                </a:path>
                <a:path w="3281045">
                  <a:moveTo>
                    <a:pt x="2397323" y="0"/>
                  </a:moveTo>
                  <a:lnTo>
                    <a:pt x="3280720" y="0"/>
                  </a:lnTo>
                </a:path>
              </a:pathLst>
            </a:custGeom>
            <a:ln w="17392">
              <a:solidFill>
                <a:srgbClr val="986D39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80" dirty="0"/>
              <a:t>AFFICHER</a:t>
            </a:r>
            <a:r>
              <a:rPr spc="-165" dirty="0"/>
              <a:t> </a:t>
            </a:r>
            <a:r>
              <a:rPr dirty="0"/>
              <a:t>DE</a:t>
            </a:r>
            <a:r>
              <a:rPr spc="-160" dirty="0"/>
              <a:t> </a:t>
            </a:r>
            <a:r>
              <a:rPr spc="-100" dirty="0"/>
              <a:t>SONDE</a:t>
            </a:r>
            <a:r>
              <a:rPr spc="-145" dirty="0"/>
              <a:t> </a:t>
            </a:r>
            <a:r>
              <a:rPr spc="-80" dirty="0"/>
              <a:t>STATUT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796924" y="1511300"/>
            <a:ext cx="11918315" cy="641201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12700" marR="5080">
              <a:lnSpc>
                <a:spcPts val="2250"/>
              </a:lnSpc>
              <a:spcBef>
                <a:spcPts val="400"/>
              </a:spcBef>
              <a:tabLst>
                <a:tab pos="1826260" algn="l"/>
                <a:tab pos="3271520" algn="l"/>
              </a:tabLst>
            </a:pP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-2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300" dirty="0">
                <a:solidFill>
                  <a:srgbClr val="ED2137"/>
                </a:solidFill>
                <a:latin typeface="Tahoma"/>
                <a:cs typeface="Tahoma"/>
              </a:rPr>
              <a:t>kubectl</a:t>
            </a:r>
            <a:r>
              <a:rPr sz="2100" dirty="0">
                <a:solidFill>
                  <a:srgbClr val="ED2137"/>
                </a:solidFill>
                <a:latin typeface="Tahoma"/>
                <a:cs typeface="Tahoma"/>
              </a:rPr>
              <a:t> </a:t>
            </a:r>
            <a:r>
              <a:rPr sz="2100" spc="285" dirty="0" err="1">
                <a:solidFill>
                  <a:srgbClr val="ED2137"/>
                </a:solidFill>
                <a:latin typeface="Tahoma"/>
                <a:cs typeface="Tahoma"/>
              </a:rPr>
              <a:t>décrire</a:t>
            </a:r>
            <a:r>
              <a:rPr sz="2100" dirty="0">
                <a:solidFill>
                  <a:srgbClr val="ED2137"/>
                </a:solidFill>
                <a:latin typeface="Tahoma"/>
                <a:cs typeface="Tahoma"/>
              </a:rPr>
              <a:t> </a:t>
            </a:r>
            <a:r>
              <a:rPr lang="fr-FR" sz="2100" spc="100" dirty="0">
                <a:solidFill>
                  <a:srgbClr val="ED2137"/>
                </a:solidFill>
                <a:latin typeface="Tahoma"/>
                <a:cs typeface="Tahoma"/>
              </a:rPr>
              <a:t>POD</a:t>
            </a:r>
            <a:r>
              <a:rPr sz="2100" spc="-100" dirty="0">
                <a:solidFill>
                  <a:srgbClr val="ED2137"/>
                </a:solidFill>
                <a:latin typeface="Tahoma"/>
                <a:cs typeface="Tahoma"/>
              </a:rPr>
              <a:t> </a:t>
            </a:r>
            <a:r>
              <a:rPr sz="2100" spc="114" dirty="0">
                <a:solidFill>
                  <a:srgbClr val="333333"/>
                </a:solidFill>
                <a:latin typeface="Trebuchet MS"/>
                <a:cs typeface="Trebuchet MS"/>
              </a:rPr>
              <a:t>commande</a:t>
            </a:r>
            <a:r>
              <a:rPr sz="2100" spc="-7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5" dirty="0">
                <a:solidFill>
                  <a:srgbClr val="333333"/>
                </a:solidFill>
                <a:latin typeface="Trebuchet MS"/>
                <a:cs typeface="Trebuchet MS"/>
              </a:rPr>
              <a:t>retours</a:t>
            </a:r>
            <a:r>
              <a:rPr sz="2100" spc="-7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0" dirty="0">
                <a:solidFill>
                  <a:srgbClr val="333333"/>
                </a:solidFill>
                <a:latin typeface="Trebuchet MS"/>
                <a:cs typeface="Trebuchet MS"/>
              </a:rPr>
              <a:t>information</a:t>
            </a:r>
            <a:r>
              <a:rPr sz="2100" spc="-7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0" dirty="0">
                <a:solidFill>
                  <a:srgbClr val="333333"/>
                </a:solidFill>
                <a:latin typeface="Trebuchet MS"/>
                <a:cs typeface="Trebuchet MS"/>
              </a:rPr>
              <a:t>à propos</a:t>
            </a:r>
            <a:r>
              <a:rPr sz="2100" spc="-7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potentiel</a:t>
            </a:r>
            <a:r>
              <a:rPr sz="2100" spc="-7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échoué</a:t>
            </a:r>
            <a:r>
              <a:rPr sz="2100" spc="-7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90" dirty="0">
                <a:solidFill>
                  <a:srgbClr val="333333"/>
                </a:solidFill>
                <a:latin typeface="Trebuchet MS"/>
                <a:cs typeface="Trebuchet MS"/>
              </a:rPr>
              <a:t>sondes</a:t>
            </a:r>
            <a:r>
              <a:rPr sz="2100" spc="-7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20" dirty="0">
                <a:solidFill>
                  <a:srgbClr val="333333"/>
                </a:solidFill>
                <a:latin typeface="Trebuchet MS"/>
                <a:cs typeface="Trebuchet MS"/>
              </a:rPr>
              <a:t>(et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associés)</a:t>
            </a:r>
            <a:r>
              <a:rPr sz="2100" spc="40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redémarrages)</a:t>
            </a:r>
            <a:endParaRPr sz="2100" dirty="0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62025" y="2854325"/>
            <a:ext cx="3167380" cy="51498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ts val="1925"/>
              </a:lnSpc>
              <a:spcBef>
                <a:spcPts val="100"/>
              </a:spcBef>
            </a:pPr>
            <a:r>
              <a:rPr sz="1650" spc="204" dirty="0">
                <a:latin typeface="Tahoma"/>
                <a:cs typeface="Tahoma"/>
              </a:rPr>
              <a:t>Événements </a:t>
            </a:r>
            <a:r>
              <a:rPr sz="1650" spc="204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endParaRPr sz="1650">
              <a:latin typeface="Tahoma"/>
              <a:cs typeface="Tahoma"/>
            </a:endParaRPr>
          </a:p>
          <a:p>
            <a:pPr marL="252095">
              <a:lnSpc>
                <a:spcPts val="1930"/>
              </a:lnSpc>
              <a:tabLst>
                <a:tab pos="1387475" algn="l"/>
                <a:tab pos="2774950" algn="l"/>
              </a:tabLst>
            </a:pPr>
            <a:r>
              <a:rPr sz="1650" spc="75" dirty="0">
                <a:latin typeface="Tahoma"/>
                <a:cs typeface="Tahoma"/>
              </a:rPr>
              <a:t>Taper</a:t>
            </a:r>
            <a:r>
              <a:rPr sz="1650" dirty="0">
                <a:latin typeface="Tahoma"/>
                <a:cs typeface="Tahoma"/>
              </a:rPr>
              <a:t> </a:t>
            </a:r>
            <a:r>
              <a:rPr sz="1650" spc="95" dirty="0">
                <a:latin typeface="Tahoma"/>
                <a:cs typeface="Tahoma"/>
              </a:rPr>
              <a:t>Raison</a:t>
            </a:r>
            <a:r>
              <a:rPr sz="1650" dirty="0">
                <a:latin typeface="Tahoma"/>
                <a:cs typeface="Tahoma"/>
              </a:rPr>
              <a:t> </a:t>
            </a:r>
            <a:r>
              <a:rPr sz="1650" spc="35" dirty="0">
                <a:latin typeface="Tahoma"/>
                <a:cs typeface="Tahoma"/>
              </a:rPr>
              <a:t>Âge</a:t>
            </a:r>
            <a:endParaRPr sz="1650">
              <a:latin typeface="Tahoma"/>
              <a:cs typeface="Tahom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639306" y="3092450"/>
            <a:ext cx="517525" cy="276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650" spc="-20" dirty="0">
                <a:latin typeface="Tahoma"/>
                <a:cs typeface="Tahoma"/>
              </a:rPr>
              <a:t>Depuis</a:t>
            </a:r>
            <a:endParaRPr sz="1650">
              <a:latin typeface="Tahoma"/>
              <a:cs typeface="Tahom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036341" y="3092450"/>
            <a:ext cx="895985" cy="276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650" spc="85" dirty="0">
                <a:latin typeface="Tahoma"/>
                <a:cs typeface="Tahoma"/>
              </a:rPr>
              <a:t>Message</a:t>
            </a:r>
            <a:endParaRPr sz="1650">
              <a:latin typeface="Tahoma"/>
              <a:cs typeface="Tahom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96924" y="3568700"/>
            <a:ext cx="11659235" cy="2402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17195">
              <a:lnSpc>
                <a:spcPts val="1925"/>
              </a:lnSpc>
              <a:spcBef>
                <a:spcPts val="100"/>
              </a:spcBef>
            </a:pPr>
            <a:r>
              <a:rPr sz="1650" spc="465" dirty="0">
                <a:solidFill>
                  <a:srgbClr val="999999"/>
                </a:solidFill>
                <a:latin typeface="Tahoma"/>
                <a:cs typeface="Tahoma"/>
              </a:rPr>
              <a:t>...</a:t>
            </a:r>
            <a:endParaRPr sz="1650" dirty="0">
              <a:latin typeface="Tahoma"/>
              <a:cs typeface="Tahoma"/>
            </a:endParaRPr>
          </a:p>
          <a:p>
            <a:pPr marL="164465" marR="5080" indent="252095">
              <a:lnSpc>
                <a:spcPts val="1880"/>
              </a:lnSpc>
              <a:spcBef>
                <a:spcPts val="90"/>
              </a:spcBef>
              <a:tabLst>
                <a:tab pos="1552575" algn="l"/>
                <a:tab pos="2940685" algn="l"/>
                <a:tab pos="5842635" algn="l"/>
                <a:tab pos="8239125" algn="l"/>
              </a:tabLst>
            </a:pPr>
            <a:r>
              <a:rPr sz="1650" spc="110" dirty="0">
                <a:latin typeface="Tahoma"/>
                <a:cs typeface="Tahoma"/>
              </a:rPr>
              <a:t>Avertissement</a:t>
            </a:r>
            <a:r>
              <a:rPr sz="1650" dirty="0">
                <a:latin typeface="Tahoma"/>
                <a:cs typeface="Tahoma"/>
              </a:rPr>
              <a:t> </a:t>
            </a:r>
            <a:r>
              <a:rPr sz="1650" spc="160" dirty="0">
                <a:latin typeface="Tahoma"/>
                <a:cs typeface="Tahoma"/>
              </a:rPr>
              <a:t>Malsain</a:t>
            </a:r>
            <a:r>
              <a:rPr sz="1650" dirty="0">
                <a:latin typeface="Tahoma"/>
                <a:cs typeface="Tahoma"/>
              </a:rPr>
              <a:t> </a:t>
            </a:r>
            <a:r>
              <a:rPr sz="1650" dirty="0">
                <a:solidFill>
                  <a:srgbClr val="990054"/>
                </a:solidFill>
                <a:latin typeface="Tahoma"/>
                <a:cs typeface="Tahoma"/>
              </a:rPr>
              <a:t>2 </a:t>
            </a:r>
            <a:r>
              <a:rPr sz="1650" dirty="0">
                <a:latin typeface="Tahoma"/>
                <a:cs typeface="Tahoma"/>
              </a:rPr>
              <a:t>m7s</a:t>
            </a:r>
            <a:r>
              <a:rPr sz="1650" spc="480" dirty="0">
                <a:latin typeface="Tahoma"/>
                <a:cs typeface="Tahoma"/>
              </a:rPr>
              <a:t> </a:t>
            </a:r>
            <a:r>
              <a:rPr sz="1650" spc="204" dirty="0">
                <a:solidFill>
                  <a:srgbClr val="999999"/>
                </a:solidFill>
                <a:latin typeface="Tahoma"/>
                <a:cs typeface="Tahoma"/>
              </a:rPr>
              <a:t>( </a:t>
            </a:r>
            <a:r>
              <a:rPr sz="1650" spc="204" dirty="0">
                <a:latin typeface="Tahoma"/>
                <a:cs typeface="Tahoma"/>
              </a:rPr>
              <a:t>x8</a:t>
            </a:r>
            <a:r>
              <a:rPr sz="1650" spc="484" dirty="0">
                <a:latin typeface="Tahoma"/>
                <a:cs typeface="Tahoma"/>
              </a:rPr>
              <a:t> </a:t>
            </a:r>
            <a:r>
              <a:rPr sz="1650" spc="190" dirty="0">
                <a:latin typeface="Tahoma"/>
                <a:cs typeface="Tahoma"/>
              </a:rPr>
              <a:t>sur</a:t>
            </a:r>
            <a:r>
              <a:rPr sz="1650" spc="484" dirty="0">
                <a:latin typeface="Tahoma"/>
                <a:cs typeface="Tahoma"/>
              </a:rPr>
              <a:t> </a:t>
            </a:r>
            <a:r>
              <a:rPr sz="1650" spc="70" dirty="0">
                <a:solidFill>
                  <a:srgbClr val="990054"/>
                </a:solidFill>
                <a:latin typeface="Tahoma"/>
                <a:cs typeface="Tahoma"/>
              </a:rPr>
              <a:t>3 </a:t>
            </a:r>
            <a:r>
              <a:rPr sz="1650" spc="70" dirty="0">
                <a:latin typeface="Tahoma"/>
                <a:cs typeface="Tahoma"/>
              </a:rPr>
              <a:t>m47s </a:t>
            </a:r>
            <a:r>
              <a:rPr sz="1650" spc="70" dirty="0">
                <a:solidFill>
                  <a:srgbClr val="999999"/>
                </a:solidFill>
                <a:latin typeface="Tahoma"/>
                <a:cs typeface="Tahoma"/>
              </a:rPr>
              <a:t>)</a:t>
            </a:r>
            <a:r>
              <a:rPr sz="1650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650" spc="215" dirty="0">
                <a:latin typeface="Tahoma"/>
                <a:cs typeface="Tahoma"/>
              </a:rPr>
              <a:t>kubelet</a:t>
            </a:r>
            <a:r>
              <a:rPr sz="1650" dirty="0">
                <a:latin typeface="Tahoma"/>
                <a:cs typeface="Tahoma"/>
              </a:rPr>
              <a:t> </a:t>
            </a:r>
            <a:r>
              <a:rPr sz="1650" spc="220" dirty="0">
                <a:latin typeface="Tahoma"/>
                <a:cs typeface="Tahoma"/>
              </a:rPr>
              <a:t>Vivacité</a:t>
            </a:r>
            <a:r>
              <a:rPr sz="1650" spc="484" dirty="0">
                <a:latin typeface="Tahoma"/>
                <a:cs typeface="Tahoma"/>
              </a:rPr>
              <a:t> </a:t>
            </a:r>
            <a:r>
              <a:rPr sz="1650" spc="150" dirty="0">
                <a:latin typeface="Tahoma"/>
                <a:cs typeface="Tahoma"/>
              </a:rPr>
              <a:t>sonde</a:t>
            </a:r>
            <a:r>
              <a:rPr sz="1650" spc="484" dirty="0">
                <a:latin typeface="Tahoma"/>
                <a:cs typeface="Tahoma"/>
              </a:rPr>
              <a:t> </a:t>
            </a:r>
            <a:r>
              <a:rPr sz="1650" spc="345" dirty="0">
                <a:latin typeface="Tahoma"/>
                <a:cs typeface="Tahoma"/>
              </a:rPr>
              <a:t>échoué </a:t>
            </a:r>
            <a:r>
              <a:rPr sz="1650" spc="345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spc="490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650" spc="150" dirty="0">
                <a:latin typeface="Tahoma"/>
                <a:cs typeface="Tahoma"/>
              </a:rPr>
              <a:t>sonde </a:t>
            </a:r>
            <a:r>
              <a:rPr sz="1650" spc="-20" dirty="0">
                <a:latin typeface="Tahoma"/>
                <a:cs typeface="Tahoma"/>
              </a:rPr>
              <a:t>HTTP</a:t>
            </a:r>
            <a:r>
              <a:rPr sz="1650" spc="484" dirty="0">
                <a:latin typeface="Tahoma"/>
                <a:cs typeface="Tahoma"/>
              </a:rPr>
              <a:t> </a:t>
            </a:r>
            <a:r>
              <a:rPr sz="1650" spc="335" dirty="0">
                <a:latin typeface="Tahoma"/>
                <a:cs typeface="Tahoma"/>
              </a:rPr>
              <a:t>échoué</a:t>
            </a:r>
            <a:r>
              <a:rPr sz="1650" spc="490" dirty="0">
                <a:latin typeface="Tahoma"/>
                <a:cs typeface="Tahoma"/>
              </a:rPr>
              <a:t> </a:t>
            </a:r>
            <a:r>
              <a:rPr sz="1650" spc="220" dirty="0">
                <a:latin typeface="Tahoma"/>
                <a:cs typeface="Tahoma"/>
              </a:rPr>
              <a:t>avec</a:t>
            </a:r>
            <a:r>
              <a:rPr sz="1650" spc="490" dirty="0">
                <a:latin typeface="Tahoma"/>
                <a:cs typeface="Tahoma"/>
              </a:rPr>
              <a:t> </a:t>
            </a:r>
            <a:r>
              <a:rPr sz="1650" spc="225" dirty="0">
                <a:latin typeface="Tahoma"/>
                <a:cs typeface="Tahoma"/>
              </a:rPr>
              <a:t>code d'état </a:t>
            </a:r>
            <a:r>
              <a:rPr sz="1650" spc="225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spc="490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650" spc="65" dirty="0">
                <a:solidFill>
                  <a:srgbClr val="990054"/>
                </a:solidFill>
                <a:latin typeface="Tahoma"/>
                <a:cs typeface="Tahoma"/>
              </a:rPr>
              <a:t>500</a:t>
            </a:r>
            <a:endParaRPr sz="1650" dirty="0">
              <a:latin typeface="Tahoma"/>
              <a:cs typeface="Tahoma"/>
            </a:endParaRPr>
          </a:p>
          <a:p>
            <a:pPr marL="417195">
              <a:lnSpc>
                <a:spcPts val="1770"/>
              </a:lnSpc>
              <a:tabLst>
                <a:tab pos="1552575" algn="l"/>
                <a:tab pos="2940685" algn="l"/>
                <a:tab pos="5842635" algn="l"/>
                <a:tab pos="8239125" algn="l"/>
              </a:tabLst>
            </a:pPr>
            <a:r>
              <a:rPr sz="1650" spc="110" dirty="0">
                <a:latin typeface="Tahoma"/>
                <a:cs typeface="Tahoma"/>
              </a:rPr>
              <a:t>Normale</a:t>
            </a:r>
            <a:r>
              <a:rPr sz="1650" dirty="0">
                <a:latin typeface="Tahoma"/>
                <a:cs typeface="Tahoma"/>
              </a:rPr>
              <a:t> </a:t>
            </a:r>
            <a:r>
              <a:rPr sz="1650" spc="365" dirty="0">
                <a:latin typeface="Tahoma"/>
                <a:cs typeface="Tahoma"/>
              </a:rPr>
              <a:t>Meurtre</a:t>
            </a:r>
            <a:r>
              <a:rPr sz="1650" dirty="0">
                <a:latin typeface="Tahoma"/>
                <a:cs typeface="Tahoma"/>
              </a:rPr>
              <a:t> </a:t>
            </a:r>
            <a:r>
              <a:rPr sz="1650" dirty="0">
                <a:solidFill>
                  <a:srgbClr val="990054"/>
                </a:solidFill>
                <a:latin typeface="Tahoma"/>
                <a:cs typeface="Tahoma"/>
              </a:rPr>
              <a:t>2 </a:t>
            </a:r>
            <a:r>
              <a:rPr sz="1650" dirty="0">
                <a:latin typeface="Tahoma"/>
                <a:cs typeface="Tahoma"/>
              </a:rPr>
              <a:t>m7s</a:t>
            </a:r>
            <a:r>
              <a:rPr sz="1650" spc="480" dirty="0">
                <a:latin typeface="Tahoma"/>
                <a:cs typeface="Tahoma"/>
              </a:rPr>
              <a:t> </a:t>
            </a:r>
            <a:r>
              <a:rPr sz="1650" spc="204" dirty="0">
                <a:solidFill>
                  <a:srgbClr val="999999"/>
                </a:solidFill>
                <a:latin typeface="Tahoma"/>
                <a:cs typeface="Tahoma"/>
              </a:rPr>
              <a:t>( </a:t>
            </a:r>
            <a:r>
              <a:rPr sz="1650" spc="204" dirty="0">
                <a:latin typeface="Tahoma"/>
                <a:cs typeface="Tahoma"/>
              </a:rPr>
              <a:t>x4</a:t>
            </a:r>
            <a:r>
              <a:rPr sz="1650" spc="484" dirty="0">
                <a:latin typeface="Tahoma"/>
                <a:cs typeface="Tahoma"/>
              </a:rPr>
              <a:t> </a:t>
            </a:r>
            <a:r>
              <a:rPr sz="1650" spc="190" dirty="0">
                <a:latin typeface="Tahoma"/>
                <a:cs typeface="Tahoma"/>
              </a:rPr>
              <a:t>sur</a:t>
            </a:r>
            <a:r>
              <a:rPr sz="1650" spc="484" dirty="0">
                <a:latin typeface="Tahoma"/>
                <a:cs typeface="Tahoma"/>
              </a:rPr>
              <a:t> </a:t>
            </a:r>
            <a:r>
              <a:rPr sz="1650" spc="70" dirty="0">
                <a:solidFill>
                  <a:srgbClr val="990054"/>
                </a:solidFill>
                <a:latin typeface="Tahoma"/>
                <a:cs typeface="Tahoma"/>
              </a:rPr>
              <a:t>3 </a:t>
            </a:r>
            <a:r>
              <a:rPr sz="1650" spc="70" dirty="0">
                <a:latin typeface="Tahoma"/>
                <a:cs typeface="Tahoma"/>
              </a:rPr>
              <a:t>m37s </a:t>
            </a:r>
            <a:r>
              <a:rPr sz="1650" spc="70" dirty="0">
                <a:solidFill>
                  <a:srgbClr val="999999"/>
                </a:solidFill>
                <a:latin typeface="Tahoma"/>
                <a:cs typeface="Tahoma"/>
              </a:rPr>
              <a:t>)</a:t>
            </a:r>
            <a:r>
              <a:rPr sz="1650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650" spc="215" dirty="0" err="1">
                <a:latin typeface="Tahoma"/>
                <a:cs typeface="Tahoma"/>
              </a:rPr>
              <a:t>kubelet</a:t>
            </a:r>
            <a:r>
              <a:rPr sz="1650" dirty="0">
                <a:latin typeface="Tahoma"/>
                <a:cs typeface="Tahoma"/>
              </a:rPr>
              <a:t> </a:t>
            </a:r>
            <a:r>
              <a:rPr lang="fr-FR" sz="1650" spc="204" dirty="0">
                <a:latin typeface="Tahoma"/>
                <a:cs typeface="Tahoma"/>
              </a:rPr>
              <a:t>Container</a:t>
            </a:r>
            <a:r>
              <a:rPr sz="1650" spc="20" dirty="0">
                <a:latin typeface="Tahoma"/>
                <a:cs typeface="Tahoma"/>
              </a:rPr>
              <a:t>  </a:t>
            </a:r>
            <a:r>
              <a:rPr sz="1650" spc="500" dirty="0">
                <a:latin typeface="Tahoma"/>
                <a:cs typeface="Tahoma"/>
              </a:rPr>
              <a:t>je </a:t>
            </a:r>
            <a:r>
              <a:rPr sz="1650" spc="500" dirty="0">
                <a:solidFill>
                  <a:srgbClr val="996E3A"/>
                </a:solidFill>
                <a:latin typeface="Tahoma"/>
                <a:cs typeface="Tahoma"/>
              </a:rPr>
              <a:t>suis </a:t>
            </a:r>
            <a:r>
              <a:rPr sz="1650" dirty="0">
                <a:solidFill>
                  <a:srgbClr val="996E3A"/>
                </a:solidFill>
                <a:latin typeface="Tahoma"/>
                <a:cs typeface="Tahoma"/>
              </a:rPr>
              <a:t>vivant</a:t>
            </a:r>
            <a:r>
              <a:rPr sz="1650" dirty="0">
                <a:latin typeface="Tahoma"/>
                <a:cs typeface="Tahoma"/>
              </a:rPr>
              <a:t>​</a:t>
            </a:r>
            <a:r>
              <a:rPr sz="1650" spc="330" dirty="0">
                <a:latin typeface="Tahoma"/>
                <a:cs typeface="Tahoma"/>
              </a:rPr>
              <a:t>​</a:t>
            </a:r>
            <a:r>
              <a:rPr sz="1650" spc="20" dirty="0">
                <a:latin typeface="Tahoma"/>
                <a:cs typeface="Tahoma"/>
              </a:rPr>
              <a:t>  </a:t>
            </a:r>
            <a:r>
              <a:rPr sz="1650" spc="325" dirty="0">
                <a:latin typeface="Tahoma"/>
                <a:cs typeface="Tahoma"/>
              </a:rPr>
              <a:t>échoué</a:t>
            </a:r>
            <a:endParaRPr sz="1650" dirty="0">
              <a:latin typeface="Tahoma"/>
              <a:cs typeface="Tahoma"/>
            </a:endParaRPr>
          </a:p>
          <a:p>
            <a:pPr marL="164465">
              <a:lnSpc>
                <a:spcPts val="1875"/>
              </a:lnSpc>
            </a:pPr>
            <a:r>
              <a:rPr sz="1650" spc="275" dirty="0">
                <a:latin typeface="Tahoma"/>
                <a:cs typeface="Tahoma"/>
              </a:rPr>
              <a:t>vivacité</a:t>
            </a:r>
            <a:r>
              <a:rPr sz="1650" spc="480" dirty="0">
                <a:latin typeface="Tahoma"/>
                <a:cs typeface="Tahoma"/>
              </a:rPr>
              <a:t> </a:t>
            </a:r>
            <a:r>
              <a:rPr sz="1650" spc="204" dirty="0">
                <a:latin typeface="Tahoma"/>
                <a:cs typeface="Tahoma"/>
              </a:rPr>
              <a:t>sonde </a:t>
            </a:r>
            <a:r>
              <a:rPr sz="1650" spc="204" dirty="0">
                <a:solidFill>
                  <a:srgbClr val="999999"/>
                </a:solidFill>
                <a:latin typeface="Tahoma"/>
                <a:cs typeface="Tahoma"/>
              </a:rPr>
              <a:t>,</a:t>
            </a:r>
            <a:r>
              <a:rPr sz="1650" spc="480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650" spc="405" dirty="0">
                <a:latin typeface="Tahoma"/>
                <a:cs typeface="Tahoma"/>
              </a:rPr>
              <a:t>volonté</a:t>
            </a:r>
            <a:r>
              <a:rPr sz="1650" spc="480" dirty="0">
                <a:latin typeface="Tahoma"/>
                <a:cs typeface="Tahoma"/>
              </a:rPr>
              <a:t> </a:t>
            </a:r>
            <a:r>
              <a:rPr sz="1650" spc="95" dirty="0">
                <a:latin typeface="Tahoma"/>
                <a:cs typeface="Tahoma"/>
              </a:rPr>
              <a:t>être</a:t>
            </a:r>
            <a:r>
              <a:rPr sz="1650" spc="480" dirty="0">
                <a:latin typeface="Tahoma"/>
                <a:cs typeface="Tahoma"/>
              </a:rPr>
              <a:t> </a:t>
            </a:r>
            <a:r>
              <a:rPr sz="1650" spc="250" dirty="0">
                <a:latin typeface="Tahoma"/>
                <a:cs typeface="Tahoma"/>
              </a:rPr>
              <a:t>redémarré</a:t>
            </a:r>
            <a:endParaRPr sz="1650" dirty="0">
              <a:latin typeface="Tahoma"/>
              <a:cs typeface="Tahoma"/>
            </a:endParaRPr>
          </a:p>
          <a:p>
            <a:pPr marL="417195">
              <a:lnSpc>
                <a:spcPts val="1930"/>
              </a:lnSpc>
            </a:pPr>
            <a:r>
              <a:rPr sz="1650" spc="465" dirty="0">
                <a:solidFill>
                  <a:srgbClr val="999999"/>
                </a:solidFill>
                <a:latin typeface="Tahoma"/>
                <a:cs typeface="Tahoma"/>
              </a:rPr>
              <a:t>...</a:t>
            </a:r>
            <a:endParaRPr sz="1650" dirty="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930"/>
              </a:spcBef>
            </a:pPr>
            <a:endParaRPr sz="1650" dirty="0">
              <a:latin typeface="Tahoma"/>
              <a:cs typeface="Tahoma"/>
            </a:endParaRPr>
          </a:p>
          <a:p>
            <a:pPr marL="12700" marR="515620">
              <a:lnSpc>
                <a:spcPct val="80800"/>
              </a:lnSpc>
            </a:pPr>
            <a:r>
              <a:rPr sz="2500" spc="1595" dirty="0">
                <a:solidFill>
                  <a:srgbClr val="333333"/>
                </a:solidFill>
                <a:latin typeface="Cambria"/>
                <a:cs typeface="Cambria"/>
              </a:rPr>
              <a:t>ℹ</a:t>
            </a:r>
            <a:r>
              <a:rPr sz="2500" spc="65" dirty="0">
                <a:solidFill>
                  <a:srgbClr val="333333"/>
                </a:solidFill>
                <a:latin typeface="Cambria"/>
                <a:cs typeface="Cambria"/>
              </a:rPr>
              <a:t> </a:t>
            </a:r>
            <a:r>
              <a:rPr sz="2100" spc="100" dirty="0">
                <a:solidFill>
                  <a:srgbClr val="333333"/>
                </a:solidFill>
                <a:latin typeface="Trebuchet MS"/>
                <a:cs typeface="Trebuchet MS"/>
              </a:rPr>
              <a:t>Quand</a:t>
            </a:r>
            <a:r>
              <a:rPr sz="2100" spc="-2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5" dirty="0">
                <a:solidFill>
                  <a:srgbClr val="333333"/>
                </a:solidFill>
                <a:latin typeface="Trebuchet MS"/>
                <a:cs typeface="Trebuchet MS"/>
              </a:rPr>
              <a:t>un</a:t>
            </a:r>
            <a:r>
              <a:rPr sz="2100" spc="-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lang="fr-FR" sz="2100" dirty="0">
                <a:solidFill>
                  <a:srgbClr val="333333"/>
                </a:solidFill>
                <a:latin typeface="Trebuchet MS"/>
                <a:cs typeface="Trebuchet MS"/>
              </a:rPr>
              <a:t>Container</a:t>
            </a:r>
            <a:r>
              <a:rPr sz="2100" spc="-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est</a:t>
            </a:r>
            <a:r>
              <a:rPr sz="2100" spc="-2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50" dirty="0">
                <a:solidFill>
                  <a:srgbClr val="333333"/>
                </a:solidFill>
                <a:latin typeface="Trebuchet MS"/>
                <a:cs typeface="Trebuchet MS"/>
              </a:rPr>
              <a:t>tué,</a:t>
            </a:r>
            <a:r>
              <a:rPr sz="2100" spc="-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5" dirty="0">
                <a:solidFill>
                  <a:srgbClr val="333333"/>
                </a:solidFill>
                <a:latin typeface="Trebuchet MS"/>
                <a:cs typeface="Trebuchet MS"/>
              </a:rPr>
              <a:t>un</a:t>
            </a:r>
            <a:r>
              <a:rPr sz="2100" spc="-2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complètement</a:t>
            </a:r>
            <a:r>
              <a:rPr sz="2100" spc="-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75" dirty="0">
                <a:solidFill>
                  <a:srgbClr val="333333"/>
                </a:solidFill>
                <a:latin typeface="Trebuchet MS"/>
                <a:cs typeface="Trebuchet MS"/>
              </a:rPr>
              <a:t>nouveau</a:t>
            </a:r>
            <a:r>
              <a:rPr sz="2100" spc="-2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lang="fr-FR" sz="2100" dirty="0">
                <a:solidFill>
                  <a:srgbClr val="333333"/>
                </a:solidFill>
                <a:latin typeface="Trebuchet MS"/>
                <a:cs typeface="Trebuchet MS"/>
              </a:rPr>
              <a:t>Container</a:t>
            </a:r>
            <a:r>
              <a:rPr sz="2100" spc="-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est</a:t>
            </a:r>
            <a:r>
              <a:rPr sz="2100" spc="-2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créé,</a:t>
            </a:r>
            <a:r>
              <a:rPr sz="2100" spc="-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114" dirty="0">
                <a:solidFill>
                  <a:srgbClr val="333333"/>
                </a:solidFill>
                <a:latin typeface="Trebuchet MS"/>
                <a:cs typeface="Trebuchet MS"/>
              </a:rPr>
              <a:t>c'est</a:t>
            </a:r>
            <a:r>
              <a:rPr sz="2100" spc="-2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0" dirty="0">
                <a:solidFill>
                  <a:srgbClr val="333333"/>
                </a:solidFill>
                <a:latin typeface="Trebuchet MS"/>
                <a:cs typeface="Trebuchet MS"/>
              </a:rPr>
              <a:t>pas</a:t>
            </a:r>
            <a:r>
              <a:rPr sz="2100" spc="-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juste</a:t>
            </a:r>
            <a:r>
              <a:rPr sz="2100" spc="-2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-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85" dirty="0">
                <a:solidFill>
                  <a:srgbClr val="333333"/>
                </a:solidFill>
                <a:latin typeface="Trebuchet MS"/>
                <a:cs typeface="Trebuchet MS"/>
              </a:rPr>
              <a:t>même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conteneur</a:t>
            </a:r>
            <a:r>
              <a:rPr sz="2100" spc="9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0" dirty="0">
                <a:solidFill>
                  <a:srgbClr val="333333"/>
                </a:solidFill>
                <a:latin typeface="Trebuchet MS"/>
                <a:cs typeface="Trebuchet MS"/>
              </a:rPr>
              <a:t>être</a:t>
            </a:r>
            <a:r>
              <a:rPr sz="2100" spc="9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redémarré</a:t>
            </a:r>
            <a:endParaRPr sz="2100" dirty="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70" dirty="0"/>
              <a:t>CONTENEURS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1647824"/>
            <a:ext cx="95250" cy="9524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177924" y="1511300"/>
            <a:ext cx="11216005" cy="4178067"/>
          </a:xfrm>
          <a:prstGeom prst="rect">
            <a:avLst/>
          </a:prstGeom>
        </p:spPr>
        <p:txBody>
          <a:bodyPr vert="horz" wrap="square" lIns="0" tIns="66040" rIns="0" bIns="0" rtlCol="0">
            <a:spAutoFit/>
          </a:bodyPr>
          <a:lstStyle/>
          <a:p>
            <a:pPr marL="12700" marR="314325">
              <a:lnSpc>
                <a:spcPts val="2100"/>
              </a:lnSpc>
              <a:spcBef>
                <a:spcPts val="520"/>
              </a:spcBef>
            </a:pPr>
            <a:r>
              <a:rPr sz="2100" spc="85" dirty="0">
                <a:solidFill>
                  <a:srgbClr val="333333"/>
                </a:solidFill>
                <a:latin typeface="Trebuchet MS"/>
                <a:cs typeface="Trebuchet MS"/>
              </a:rPr>
              <a:t>UN</a:t>
            </a: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lang="fr-FR" sz="2100" dirty="0">
                <a:solidFill>
                  <a:srgbClr val="ED2137"/>
                </a:solidFill>
                <a:latin typeface="Trebuchet MS"/>
                <a:cs typeface="Trebuchet MS"/>
              </a:rPr>
              <a:t>Container</a:t>
            </a:r>
            <a:r>
              <a:rPr sz="2100" spc="-35" dirty="0">
                <a:solidFill>
                  <a:srgbClr val="ED2137"/>
                </a:solidFill>
                <a:latin typeface="Trebuchet MS"/>
                <a:cs typeface="Trebuchet MS"/>
              </a:rPr>
              <a:t> </a:t>
            </a:r>
            <a:r>
              <a:rPr sz="2100" spc="105" dirty="0">
                <a:solidFill>
                  <a:srgbClr val="333333"/>
                </a:solidFill>
                <a:latin typeface="Trebuchet MS"/>
                <a:cs typeface="Trebuchet MS"/>
              </a:rPr>
              <a:t>court</a:t>
            </a:r>
            <a:r>
              <a:rPr sz="2100" spc="-3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nativement</a:t>
            </a: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35" dirty="0">
                <a:solidFill>
                  <a:srgbClr val="333333"/>
                </a:solidFill>
                <a:latin typeface="Trebuchet MS"/>
                <a:cs typeface="Trebuchet MS"/>
              </a:rPr>
              <a:t>sur</a:t>
            </a: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0" dirty="0">
                <a:solidFill>
                  <a:srgbClr val="333333"/>
                </a:solidFill>
                <a:latin typeface="Trebuchet MS"/>
                <a:cs typeface="Trebuchet MS"/>
              </a:rPr>
              <a:t>Linux</a:t>
            </a:r>
            <a:r>
              <a:rPr sz="2100" spc="-3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00" dirty="0">
                <a:solidFill>
                  <a:srgbClr val="333333"/>
                </a:solidFill>
                <a:latin typeface="Trebuchet MS"/>
                <a:cs typeface="Trebuchet MS"/>
              </a:rPr>
              <a:t>et</a:t>
            </a: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85" dirty="0">
                <a:solidFill>
                  <a:srgbClr val="333333"/>
                </a:solidFill>
                <a:latin typeface="Trebuchet MS"/>
                <a:cs typeface="Trebuchet MS"/>
              </a:rPr>
              <a:t>actions</a:t>
            </a: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-3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noyau</a:t>
            </a: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de</a:t>
            </a: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-3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75" dirty="0">
                <a:solidFill>
                  <a:srgbClr val="333333"/>
                </a:solidFill>
                <a:latin typeface="Trebuchet MS"/>
                <a:cs typeface="Trebuchet MS"/>
              </a:rPr>
              <a:t>hôte</a:t>
            </a: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5" dirty="0">
                <a:solidFill>
                  <a:srgbClr val="333333"/>
                </a:solidFill>
                <a:latin typeface="Trebuchet MS"/>
                <a:cs typeface="Trebuchet MS"/>
              </a:rPr>
              <a:t>machine</a:t>
            </a: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avec</a:t>
            </a:r>
            <a:r>
              <a:rPr sz="2100" spc="-3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autres conteneurs</a:t>
            </a:r>
            <a:endParaRPr sz="2100" dirty="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305"/>
              </a:spcBef>
            </a:pPr>
            <a:r>
              <a:rPr sz="2100" spc="85" dirty="0">
                <a:solidFill>
                  <a:srgbClr val="333333"/>
                </a:solidFill>
                <a:latin typeface="Trebuchet MS"/>
                <a:cs typeface="Trebuchet MS"/>
              </a:rPr>
              <a:t>UN</a:t>
            </a:r>
            <a:r>
              <a:rPr sz="2100" spc="-3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lang="fr-FR" sz="2100" dirty="0">
                <a:solidFill>
                  <a:srgbClr val="ED2137"/>
                </a:solidFill>
                <a:latin typeface="Trebuchet MS"/>
                <a:cs typeface="Trebuchet MS"/>
              </a:rPr>
              <a:t>Container</a:t>
            </a:r>
            <a:r>
              <a:rPr sz="2100" spc="-30" dirty="0">
                <a:solidFill>
                  <a:srgbClr val="ED2137"/>
                </a:solidFill>
                <a:latin typeface="Trebuchet MS"/>
                <a:cs typeface="Trebuchet MS"/>
              </a:rPr>
              <a:t> </a:t>
            </a:r>
            <a:r>
              <a:rPr sz="2100" spc="105" dirty="0">
                <a:solidFill>
                  <a:srgbClr val="333333"/>
                </a:solidFill>
                <a:latin typeface="Trebuchet MS"/>
                <a:cs typeface="Trebuchet MS"/>
              </a:rPr>
              <a:t>court</a:t>
            </a:r>
            <a:r>
              <a:rPr sz="2100" spc="-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nativement</a:t>
            </a:r>
            <a:r>
              <a:rPr sz="2100" spc="-3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seulement</a:t>
            </a:r>
            <a:r>
              <a:rPr sz="2100" spc="-3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pour</a:t>
            </a:r>
            <a:r>
              <a:rPr sz="2100" spc="-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90" dirty="0">
                <a:solidFill>
                  <a:srgbClr val="333333"/>
                </a:solidFill>
                <a:latin typeface="Trebuchet MS"/>
                <a:cs typeface="Trebuchet MS"/>
              </a:rPr>
              <a:t>Windows</a:t>
            </a:r>
            <a:r>
              <a:rPr sz="2100" spc="-3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95" dirty="0">
                <a:solidFill>
                  <a:srgbClr val="333333"/>
                </a:solidFill>
                <a:latin typeface="Trebuchet MS"/>
                <a:cs typeface="Trebuchet MS"/>
              </a:rPr>
              <a:t>programmes</a:t>
            </a:r>
            <a:r>
              <a:rPr sz="2100" spc="-3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35" dirty="0">
                <a:solidFill>
                  <a:srgbClr val="333333"/>
                </a:solidFill>
                <a:latin typeface="Trebuchet MS"/>
                <a:cs typeface="Trebuchet MS"/>
              </a:rPr>
              <a:t>sur</a:t>
            </a:r>
            <a:r>
              <a:rPr sz="2100" spc="-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90" dirty="0">
                <a:solidFill>
                  <a:srgbClr val="333333"/>
                </a:solidFill>
                <a:latin typeface="Trebuchet MS"/>
                <a:cs typeface="Trebuchet MS"/>
              </a:rPr>
              <a:t>Windows</a:t>
            </a:r>
            <a:r>
              <a:rPr sz="2100" spc="-3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95" dirty="0">
                <a:solidFill>
                  <a:srgbClr val="333333"/>
                </a:solidFill>
                <a:latin typeface="Trebuchet MS"/>
                <a:cs typeface="Trebuchet MS"/>
              </a:rPr>
              <a:t>10</a:t>
            </a:r>
            <a:r>
              <a:rPr sz="2100" spc="-3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00" dirty="0">
                <a:solidFill>
                  <a:srgbClr val="333333"/>
                </a:solidFill>
                <a:latin typeface="Trebuchet MS"/>
                <a:cs typeface="Trebuchet MS"/>
              </a:rPr>
              <a:t>et</a:t>
            </a:r>
            <a:r>
              <a:rPr sz="2100" spc="-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45" dirty="0">
                <a:solidFill>
                  <a:srgbClr val="333333"/>
                </a:solidFill>
                <a:latin typeface="Trebuchet MS"/>
                <a:cs typeface="Trebuchet MS"/>
              </a:rPr>
              <a:t>plus récent</a:t>
            </a:r>
            <a:endParaRPr sz="2100" dirty="0">
              <a:latin typeface="Trebuchet MS"/>
              <a:cs typeface="Trebuchet MS"/>
            </a:endParaRPr>
          </a:p>
          <a:p>
            <a:pPr marL="12700" marR="93980">
              <a:lnSpc>
                <a:spcPts val="2100"/>
              </a:lnSpc>
              <a:spcBef>
                <a:spcPts val="1650"/>
              </a:spcBef>
            </a:pPr>
            <a:r>
              <a:rPr sz="2100" spc="85" dirty="0">
                <a:solidFill>
                  <a:srgbClr val="333333"/>
                </a:solidFill>
                <a:latin typeface="Trebuchet MS"/>
                <a:cs typeface="Trebuchet MS"/>
              </a:rPr>
              <a:t>UN</a:t>
            </a:r>
            <a:r>
              <a:rPr sz="2100" spc="-5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lang="fr-FR" sz="2100" dirty="0">
                <a:solidFill>
                  <a:srgbClr val="ED2137"/>
                </a:solidFill>
                <a:latin typeface="Trebuchet MS"/>
                <a:cs typeface="Trebuchet MS"/>
              </a:rPr>
              <a:t>Container</a:t>
            </a:r>
            <a:r>
              <a:rPr sz="2100" spc="-50" dirty="0">
                <a:solidFill>
                  <a:srgbClr val="ED2137"/>
                </a:solidFill>
                <a:latin typeface="Trebuchet MS"/>
                <a:cs typeface="Trebuchet MS"/>
              </a:rPr>
              <a:t> </a:t>
            </a:r>
            <a:r>
              <a:rPr sz="2100" spc="105" dirty="0">
                <a:solidFill>
                  <a:srgbClr val="333333"/>
                </a:solidFill>
                <a:latin typeface="Trebuchet MS"/>
                <a:cs typeface="Trebuchet MS"/>
              </a:rPr>
              <a:t>court</a:t>
            </a:r>
            <a:r>
              <a:rPr sz="2100" spc="-5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5" dirty="0">
                <a:solidFill>
                  <a:srgbClr val="333333"/>
                </a:solidFill>
                <a:latin typeface="Trebuchet MS"/>
                <a:cs typeface="Trebuchet MS"/>
              </a:rPr>
              <a:t>un</a:t>
            </a:r>
            <a:r>
              <a:rPr sz="2100" spc="-5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80" dirty="0">
                <a:solidFill>
                  <a:srgbClr val="333333"/>
                </a:solidFill>
                <a:latin typeface="Trebuchet MS"/>
                <a:cs typeface="Trebuchet MS"/>
              </a:rPr>
              <a:t>processus</a:t>
            </a:r>
            <a:r>
              <a:rPr sz="2100" spc="-5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50" i="1" spc="-65" dirty="0">
                <a:solidFill>
                  <a:srgbClr val="ED2137"/>
                </a:solidFill>
                <a:latin typeface="Trebuchet MS"/>
                <a:cs typeface="Trebuchet MS"/>
              </a:rPr>
              <a:t>comme</a:t>
            </a:r>
            <a:r>
              <a:rPr sz="2150" i="1" spc="-70" dirty="0">
                <a:solidFill>
                  <a:srgbClr val="ED2137"/>
                </a:solidFill>
                <a:latin typeface="Trebuchet MS"/>
                <a:cs typeface="Trebuchet MS"/>
              </a:rPr>
              <a:t> </a:t>
            </a:r>
            <a:r>
              <a:rPr sz="2150" i="1" spc="-10" dirty="0">
                <a:solidFill>
                  <a:srgbClr val="ED2137"/>
                </a:solidFill>
                <a:latin typeface="Trebuchet MS"/>
                <a:cs typeface="Trebuchet MS"/>
              </a:rPr>
              <a:t>le</a:t>
            </a:r>
            <a:r>
              <a:rPr sz="2150" i="1" spc="-65" dirty="0">
                <a:solidFill>
                  <a:srgbClr val="ED2137"/>
                </a:solidFill>
                <a:latin typeface="Trebuchet MS"/>
                <a:cs typeface="Trebuchet MS"/>
              </a:rPr>
              <a:t> </a:t>
            </a:r>
            <a:r>
              <a:rPr sz="2150" i="1" spc="-10" dirty="0">
                <a:solidFill>
                  <a:srgbClr val="ED2137"/>
                </a:solidFill>
                <a:latin typeface="Trebuchet MS"/>
                <a:cs typeface="Trebuchet MS"/>
              </a:rPr>
              <a:t>autres 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,</a:t>
            </a:r>
            <a:r>
              <a:rPr sz="2100" spc="-5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lequel</a:t>
            </a:r>
            <a:r>
              <a:rPr sz="2100" spc="-5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95" dirty="0">
                <a:solidFill>
                  <a:srgbClr val="333333"/>
                </a:solidFill>
                <a:latin typeface="Trebuchet MS"/>
                <a:cs typeface="Trebuchet MS"/>
              </a:rPr>
              <a:t>fait</a:t>
            </a:r>
            <a:r>
              <a:rPr sz="2100" spc="-5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0" dirty="0">
                <a:solidFill>
                  <a:srgbClr val="333333"/>
                </a:solidFill>
                <a:latin typeface="Trebuchet MS"/>
                <a:cs typeface="Trebuchet MS"/>
              </a:rPr>
              <a:t>pas</a:t>
            </a:r>
            <a:r>
              <a:rPr sz="2100" spc="-5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prendre</a:t>
            </a:r>
            <a:r>
              <a:rPr sz="2100" spc="-5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14" dirty="0">
                <a:solidFill>
                  <a:srgbClr val="333333"/>
                </a:solidFill>
                <a:latin typeface="Trebuchet MS"/>
                <a:cs typeface="Trebuchet MS"/>
              </a:rPr>
              <a:t>en haut</a:t>
            </a:r>
            <a:r>
              <a:rPr sz="2100" spc="-5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95" dirty="0">
                <a:solidFill>
                  <a:srgbClr val="333333"/>
                </a:solidFill>
                <a:latin typeface="Trebuchet MS"/>
                <a:cs typeface="Trebuchet MS"/>
              </a:rPr>
              <a:t>plus</a:t>
            </a:r>
            <a:r>
              <a:rPr sz="2100" spc="-5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00" dirty="0">
                <a:solidFill>
                  <a:srgbClr val="333333"/>
                </a:solidFill>
                <a:latin typeface="Trebuchet MS"/>
                <a:cs typeface="Trebuchet MS"/>
              </a:rPr>
              <a:t>mémoire</a:t>
            </a:r>
            <a:r>
              <a:rPr sz="2100" spc="-5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85" dirty="0">
                <a:solidFill>
                  <a:srgbClr val="333333"/>
                </a:solidFill>
                <a:latin typeface="Trebuchet MS"/>
                <a:cs typeface="Trebuchet MS"/>
              </a:rPr>
              <a:t>ou</a:t>
            </a:r>
            <a:r>
              <a:rPr sz="2100" spc="-5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5" dirty="0">
                <a:solidFill>
                  <a:srgbClr val="333333"/>
                </a:solidFill>
                <a:latin typeface="Trebuchet MS"/>
                <a:cs typeface="Trebuchet MS"/>
              </a:rPr>
              <a:t>plus </a:t>
            </a:r>
            <a:r>
              <a:rPr sz="2100" spc="100" dirty="0">
                <a:solidFill>
                  <a:srgbClr val="333333"/>
                </a:solidFill>
                <a:latin typeface="Trebuchet MS"/>
                <a:cs typeface="Trebuchet MS"/>
              </a:rPr>
              <a:t>de processeur</a:t>
            </a:r>
            <a:r>
              <a:rPr sz="2100" spc="-8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0" dirty="0">
                <a:solidFill>
                  <a:srgbClr val="333333"/>
                </a:solidFill>
                <a:latin typeface="Trebuchet MS"/>
                <a:cs typeface="Trebuchet MS"/>
              </a:rPr>
              <a:t>que</a:t>
            </a:r>
            <a:r>
              <a:rPr sz="2100" spc="-8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5" dirty="0">
                <a:solidFill>
                  <a:srgbClr val="333333"/>
                </a:solidFill>
                <a:latin typeface="Trebuchet MS"/>
                <a:cs typeface="Trebuchet MS"/>
              </a:rPr>
              <a:t>n'importe lequel</a:t>
            </a:r>
            <a:r>
              <a:rPr sz="2100" spc="-8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0" dirty="0">
                <a:solidFill>
                  <a:srgbClr val="333333"/>
                </a:solidFill>
                <a:latin typeface="Trebuchet MS"/>
                <a:cs typeface="Trebuchet MS"/>
              </a:rPr>
              <a:t>autre</a:t>
            </a:r>
            <a:r>
              <a:rPr sz="2100" spc="-8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exécutable</a:t>
            </a:r>
            <a:endParaRPr sz="2100" dirty="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305"/>
              </a:spcBef>
            </a:pPr>
            <a:r>
              <a:rPr sz="2100" spc="85" dirty="0">
                <a:solidFill>
                  <a:srgbClr val="333333"/>
                </a:solidFill>
                <a:latin typeface="Trebuchet MS"/>
                <a:cs typeface="Trebuchet MS"/>
              </a:rPr>
              <a:t>UN</a:t>
            </a:r>
            <a:r>
              <a:rPr sz="2100" spc="-2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lang="fr-FR" sz="2100" dirty="0">
                <a:solidFill>
                  <a:srgbClr val="ED2137"/>
                </a:solidFill>
                <a:latin typeface="Trebuchet MS"/>
                <a:cs typeface="Trebuchet MS"/>
              </a:rPr>
              <a:t>Container</a:t>
            </a:r>
            <a:r>
              <a:rPr sz="2100" spc="-15" dirty="0">
                <a:solidFill>
                  <a:srgbClr val="ED2137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est</a:t>
            </a:r>
            <a:r>
              <a:rPr sz="2100" spc="-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donc</a:t>
            </a:r>
            <a:r>
              <a:rPr sz="2100" spc="-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lumière</a:t>
            </a:r>
            <a:r>
              <a:rPr sz="2100" spc="-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(ou</a:t>
            </a:r>
            <a:r>
              <a:rPr sz="2100" spc="-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plutôt</a:t>
            </a:r>
            <a:r>
              <a:rPr sz="2100" spc="-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05" dirty="0">
                <a:solidFill>
                  <a:srgbClr val="333333"/>
                </a:solidFill>
                <a:latin typeface="Trebuchet MS"/>
                <a:cs typeface="Trebuchet MS"/>
              </a:rPr>
              <a:t>comme</a:t>
            </a:r>
            <a:r>
              <a:rPr sz="2100" spc="-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lumière</a:t>
            </a:r>
            <a:r>
              <a:rPr sz="2100" spc="-2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05" dirty="0">
                <a:solidFill>
                  <a:srgbClr val="333333"/>
                </a:solidFill>
                <a:latin typeface="Trebuchet MS"/>
                <a:cs typeface="Trebuchet MS"/>
              </a:rPr>
              <a:t>comme</a:t>
            </a:r>
            <a:r>
              <a:rPr sz="2100" spc="-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-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80" dirty="0">
                <a:solidFill>
                  <a:srgbClr val="333333"/>
                </a:solidFill>
                <a:latin typeface="Trebuchet MS"/>
                <a:cs typeface="Trebuchet MS"/>
              </a:rPr>
              <a:t>processus</a:t>
            </a:r>
            <a:r>
              <a:rPr sz="2100" spc="-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95" dirty="0">
                <a:solidFill>
                  <a:srgbClr val="333333"/>
                </a:solidFill>
                <a:latin typeface="Trebuchet MS"/>
                <a:cs typeface="Trebuchet MS"/>
              </a:rPr>
              <a:t>il</a:t>
            </a:r>
            <a:r>
              <a:rPr sz="2100" spc="-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45" dirty="0">
                <a:solidFill>
                  <a:srgbClr val="333333"/>
                </a:solidFill>
                <a:latin typeface="Trebuchet MS"/>
                <a:cs typeface="Trebuchet MS"/>
              </a:rPr>
              <a:t>(court)</a:t>
            </a:r>
            <a:endParaRPr sz="2100" dirty="0">
              <a:latin typeface="Trebuchet MS"/>
              <a:cs typeface="Trebuchet MS"/>
            </a:endParaRPr>
          </a:p>
          <a:p>
            <a:pPr marL="12700" marR="5080">
              <a:lnSpc>
                <a:spcPts val="2100"/>
              </a:lnSpc>
              <a:spcBef>
                <a:spcPts val="1650"/>
              </a:spcBef>
            </a:pPr>
            <a:r>
              <a:rPr sz="2100" spc="60" dirty="0">
                <a:solidFill>
                  <a:srgbClr val="333333"/>
                </a:solidFill>
                <a:latin typeface="Trebuchet MS"/>
                <a:cs typeface="Trebuchet MS"/>
              </a:rPr>
              <a:t>Dans</a:t>
            </a:r>
            <a:r>
              <a:rPr sz="2100" spc="-5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contraste,</a:t>
            </a:r>
            <a:r>
              <a:rPr sz="2100" spc="-5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5" dirty="0">
                <a:solidFill>
                  <a:srgbClr val="333333"/>
                </a:solidFill>
                <a:latin typeface="Trebuchet MS"/>
                <a:cs typeface="Trebuchet MS"/>
              </a:rPr>
              <a:t>un</a:t>
            </a:r>
            <a:r>
              <a:rPr sz="2100" spc="-5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ED2137"/>
                </a:solidFill>
                <a:latin typeface="Trebuchet MS"/>
                <a:cs typeface="Trebuchet MS"/>
              </a:rPr>
              <a:t>virtuel</a:t>
            </a:r>
            <a:r>
              <a:rPr sz="2100" spc="-55" dirty="0">
                <a:solidFill>
                  <a:srgbClr val="ED2137"/>
                </a:solidFill>
                <a:latin typeface="Trebuchet MS"/>
                <a:cs typeface="Trebuchet MS"/>
              </a:rPr>
              <a:t> </a:t>
            </a:r>
            <a:r>
              <a:rPr sz="2100" spc="65" dirty="0">
                <a:solidFill>
                  <a:srgbClr val="ED2137"/>
                </a:solidFill>
                <a:latin typeface="Trebuchet MS"/>
                <a:cs typeface="Trebuchet MS"/>
              </a:rPr>
              <a:t>machine</a:t>
            </a:r>
            <a:r>
              <a:rPr sz="2100" spc="-50" dirty="0">
                <a:solidFill>
                  <a:srgbClr val="ED2137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(VM)</a:t>
            </a:r>
            <a:r>
              <a:rPr sz="2100" spc="-5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05" dirty="0">
                <a:solidFill>
                  <a:srgbClr val="333333"/>
                </a:solidFill>
                <a:latin typeface="Trebuchet MS"/>
                <a:cs typeface="Trebuchet MS"/>
              </a:rPr>
              <a:t>court</a:t>
            </a:r>
            <a:r>
              <a:rPr sz="2100" spc="-5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5" dirty="0">
                <a:solidFill>
                  <a:srgbClr val="333333"/>
                </a:solidFill>
                <a:latin typeface="Trebuchet MS"/>
                <a:cs typeface="Trebuchet MS"/>
              </a:rPr>
              <a:t>un</a:t>
            </a:r>
            <a:r>
              <a:rPr sz="2100" spc="-5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complet</a:t>
            </a:r>
            <a:r>
              <a:rPr sz="2100" spc="-5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0" dirty="0">
                <a:solidFill>
                  <a:srgbClr val="333333"/>
                </a:solidFill>
                <a:latin typeface="Trebuchet MS"/>
                <a:cs typeface="Trebuchet MS"/>
              </a:rPr>
              <a:t>exploitation</a:t>
            </a:r>
            <a:r>
              <a:rPr sz="2100" spc="-5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75" dirty="0">
                <a:solidFill>
                  <a:srgbClr val="333333"/>
                </a:solidFill>
                <a:latin typeface="Trebuchet MS"/>
                <a:cs typeface="Trebuchet MS"/>
              </a:rPr>
              <a:t>système</a:t>
            </a:r>
            <a:r>
              <a:rPr sz="2100" spc="-5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avec</a:t>
            </a:r>
            <a:r>
              <a:rPr sz="2100" spc="-5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virtuel</a:t>
            </a:r>
            <a:r>
              <a:rPr sz="2100" spc="-5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0" dirty="0">
                <a:solidFill>
                  <a:srgbClr val="333333"/>
                </a:solidFill>
                <a:latin typeface="Trebuchet MS"/>
                <a:cs typeface="Trebuchet MS"/>
              </a:rPr>
              <a:t>accéder</a:t>
            </a:r>
            <a:r>
              <a:rPr sz="2100" spc="-5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25" dirty="0">
                <a:solidFill>
                  <a:srgbClr val="333333"/>
                </a:solidFill>
                <a:latin typeface="Trebuchet MS"/>
                <a:cs typeface="Trebuchet MS"/>
              </a:rPr>
              <a:t>au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​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75" dirty="0">
                <a:solidFill>
                  <a:srgbClr val="333333"/>
                </a:solidFill>
                <a:latin typeface="Trebuchet MS"/>
                <a:cs typeface="Trebuchet MS"/>
              </a:rPr>
              <a:t>hôte</a:t>
            </a:r>
            <a:r>
              <a:rPr sz="2100" spc="-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80" dirty="0">
                <a:solidFill>
                  <a:srgbClr val="333333"/>
                </a:solidFill>
                <a:latin typeface="Trebuchet MS"/>
                <a:cs typeface="Trebuchet MS"/>
              </a:rPr>
              <a:t>machine</a:t>
            </a:r>
            <a:r>
              <a:rPr sz="2100" spc="-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ressources,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80" dirty="0">
                <a:solidFill>
                  <a:srgbClr val="333333"/>
                </a:solidFill>
                <a:latin typeface="Trebuchet MS"/>
                <a:cs typeface="Trebuchet MS"/>
              </a:rPr>
              <a:t>à travers</a:t>
            </a:r>
            <a:r>
              <a:rPr sz="2100" spc="-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5" dirty="0">
                <a:solidFill>
                  <a:srgbClr val="333333"/>
                </a:solidFill>
                <a:latin typeface="Trebuchet MS"/>
                <a:cs typeface="Trebuchet MS"/>
              </a:rPr>
              <a:t>un</a:t>
            </a:r>
            <a:r>
              <a:rPr sz="2100" spc="-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45" dirty="0">
                <a:solidFill>
                  <a:srgbClr val="333333"/>
                </a:solidFill>
                <a:latin typeface="Trebuchet MS"/>
                <a:cs typeface="Trebuchet MS"/>
              </a:rPr>
              <a:t>hyperviseur</a:t>
            </a:r>
            <a:endParaRPr sz="2100" dirty="0">
              <a:latin typeface="Trebuchet MS"/>
              <a:cs typeface="Trebuchet MS"/>
            </a:endParaRPr>
          </a:p>
          <a:p>
            <a:pPr marL="12700" marR="288290">
              <a:lnSpc>
                <a:spcPts val="2100"/>
              </a:lnSpc>
              <a:spcBef>
                <a:spcPts val="1650"/>
              </a:spcBef>
            </a:pPr>
            <a:r>
              <a:rPr sz="2100" spc="135" dirty="0">
                <a:solidFill>
                  <a:srgbClr val="333333"/>
                </a:solidFill>
                <a:latin typeface="Trebuchet MS"/>
                <a:cs typeface="Trebuchet MS"/>
              </a:rPr>
              <a:t>La plupart</a:t>
            </a:r>
            <a:r>
              <a:rPr sz="2100" spc="-6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de</a:t>
            </a:r>
            <a:r>
              <a:rPr sz="2100" spc="-6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-6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temps,</a:t>
            </a:r>
            <a:r>
              <a:rPr sz="2100" spc="-6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5" dirty="0">
                <a:solidFill>
                  <a:srgbClr val="333333"/>
                </a:solidFill>
                <a:latin typeface="Trebuchet MS"/>
                <a:cs typeface="Trebuchet MS"/>
              </a:rPr>
              <a:t>un</a:t>
            </a:r>
            <a:r>
              <a:rPr sz="2100" spc="-6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200" dirty="0">
                <a:solidFill>
                  <a:srgbClr val="ED2137"/>
                </a:solidFill>
                <a:latin typeface="Trebuchet MS"/>
                <a:cs typeface="Trebuchet MS"/>
              </a:rPr>
              <a:t>VM</a:t>
            </a:r>
            <a:r>
              <a:rPr sz="2100" spc="-65" dirty="0">
                <a:solidFill>
                  <a:srgbClr val="ED2137"/>
                </a:solidFill>
                <a:latin typeface="Trebuchet MS"/>
                <a:cs typeface="Trebuchet MS"/>
              </a:rPr>
              <a:t> </a:t>
            </a:r>
            <a:r>
              <a:rPr sz="2100" spc="55" dirty="0">
                <a:solidFill>
                  <a:srgbClr val="333333"/>
                </a:solidFill>
                <a:latin typeface="Trebuchet MS"/>
                <a:cs typeface="Trebuchet MS"/>
              </a:rPr>
              <a:t>fournit</a:t>
            </a:r>
            <a:r>
              <a:rPr sz="2100" spc="-6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00" dirty="0">
                <a:solidFill>
                  <a:srgbClr val="333333"/>
                </a:solidFill>
                <a:latin typeface="Trebuchet MS"/>
                <a:cs typeface="Trebuchet MS"/>
              </a:rPr>
              <a:t>un</a:t>
            </a:r>
            <a:r>
              <a:rPr sz="2100" spc="-6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0" dirty="0">
                <a:solidFill>
                  <a:srgbClr val="333333"/>
                </a:solidFill>
                <a:latin typeface="Trebuchet MS"/>
                <a:cs typeface="Trebuchet MS"/>
              </a:rPr>
              <a:t>environnement</a:t>
            </a:r>
            <a:r>
              <a:rPr sz="2100" spc="-6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avec</a:t>
            </a:r>
            <a:r>
              <a:rPr sz="2100" spc="-6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95" dirty="0">
                <a:solidFill>
                  <a:srgbClr val="333333"/>
                </a:solidFill>
                <a:latin typeface="Trebuchet MS"/>
                <a:cs typeface="Trebuchet MS"/>
              </a:rPr>
              <a:t>plus</a:t>
            </a:r>
            <a:r>
              <a:rPr sz="2100" spc="-6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disponible</a:t>
            </a:r>
            <a:r>
              <a:rPr sz="2100" spc="-6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5" dirty="0">
                <a:solidFill>
                  <a:srgbClr val="333333"/>
                </a:solidFill>
                <a:latin typeface="Trebuchet MS"/>
                <a:cs typeface="Trebuchet MS"/>
              </a:rPr>
              <a:t>ressources</a:t>
            </a:r>
            <a:r>
              <a:rPr sz="2100" spc="-6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0" dirty="0">
                <a:solidFill>
                  <a:srgbClr val="333333"/>
                </a:solidFill>
                <a:latin typeface="Trebuchet MS"/>
                <a:cs typeface="Trebuchet MS"/>
              </a:rPr>
              <a:t>que</a:t>
            </a:r>
            <a:r>
              <a:rPr sz="2100" spc="-6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25" dirty="0">
                <a:solidFill>
                  <a:srgbClr val="333333"/>
                </a:solidFill>
                <a:latin typeface="Trebuchet MS"/>
                <a:cs typeface="Trebuchet MS"/>
              </a:rPr>
              <a:t>les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applications</a:t>
            </a:r>
            <a:r>
              <a:rPr sz="2100" spc="5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vraiment</a:t>
            </a:r>
            <a:r>
              <a:rPr sz="2100" spc="5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45" dirty="0">
                <a:solidFill>
                  <a:srgbClr val="333333"/>
                </a:solidFill>
                <a:latin typeface="Trebuchet MS"/>
                <a:cs typeface="Trebuchet MS"/>
              </a:rPr>
              <a:t>besoin</a:t>
            </a:r>
            <a:endParaRPr sz="2100" dirty="0">
              <a:latin typeface="Trebuchet MS"/>
              <a:cs typeface="Trebuchet MS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2400299"/>
            <a:ext cx="95250" cy="9524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2876549"/>
            <a:ext cx="95250" cy="9524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3629024"/>
            <a:ext cx="95250" cy="9524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4105274"/>
            <a:ext cx="95250" cy="95249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4848224"/>
            <a:ext cx="95250" cy="95249"/>
          </a:xfrm>
          <a:prstGeom prst="rect">
            <a:avLst/>
          </a:prstGeom>
        </p:spPr>
      </p:pic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55241" y="6130937"/>
            <a:ext cx="9459887" cy="498806"/>
          </a:xfrm>
          <a:prstGeom prst="rect">
            <a:avLst/>
          </a:prstGeom>
        </p:spPr>
      </p:pic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96924" y="571563"/>
            <a:ext cx="8769350" cy="558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ANATOMIE</a:t>
            </a:r>
            <a:r>
              <a:rPr spc="-130" dirty="0"/>
              <a:t> </a:t>
            </a:r>
            <a:r>
              <a:rPr dirty="0"/>
              <a:t>DE</a:t>
            </a:r>
            <a:r>
              <a:rPr spc="-130" dirty="0"/>
              <a:t> </a:t>
            </a:r>
            <a:r>
              <a:rPr spc="75" dirty="0"/>
              <a:t>UN</a:t>
            </a:r>
            <a:r>
              <a:rPr spc="-130" dirty="0"/>
              <a:t> </a:t>
            </a:r>
            <a:r>
              <a:rPr dirty="0"/>
              <a:t>BIEN</a:t>
            </a:r>
            <a:r>
              <a:rPr spc="-130" dirty="0"/>
              <a:t> </a:t>
            </a:r>
            <a:r>
              <a:rPr spc="-90" dirty="0"/>
              <a:t>VIVANCE</a:t>
            </a:r>
            <a:r>
              <a:rPr spc="-125" dirty="0"/>
              <a:t> </a:t>
            </a:r>
            <a:r>
              <a:rPr spc="-40" dirty="0"/>
              <a:t>SONDE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1647824"/>
            <a:ext cx="95250" cy="9524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2400299"/>
            <a:ext cx="95250" cy="9524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3143249"/>
            <a:ext cx="95250" cy="9524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09687" y="3624262"/>
            <a:ext cx="104775" cy="10477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09687" y="4100512"/>
            <a:ext cx="104775" cy="104774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177924" y="1503091"/>
            <a:ext cx="11468735" cy="3822700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L="12700" marR="5080">
              <a:lnSpc>
                <a:spcPts val="2100"/>
              </a:lnSpc>
              <a:spcBef>
                <a:spcPts val="585"/>
              </a:spcBef>
            </a:pP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Il</a:t>
            </a:r>
            <a:r>
              <a:rPr sz="2100" spc="-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est</a:t>
            </a:r>
            <a:r>
              <a:rPr sz="2100" spc="-2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fortement</a:t>
            </a:r>
            <a:r>
              <a:rPr sz="2100" spc="-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85" dirty="0">
                <a:solidFill>
                  <a:srgbClr val="333333"/>
                </a:solidFill>
                <a:latin typeface="Trebuchet MS"/>
                <a:cs typeface="Trebuchet MS"/>
              </a:rPr>
              <a:t>recommandé</a:t>
            </a:r>
            <a:r>
              <a:rPr sz="2100" spc="-2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à</a:t>
            </a:r>
            <a:r>
              <a:rPr sz="2100" spc="-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ensemble</a:t>
            </a:r>
            <a:r>
              <a:rPr sz="2100" spc="-2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14" dirty="0">
                <a:solidFill>
                  <a:srgbClr val="333333"/>
                </a:solidFill>
                <a:latin typeface="Trebuchet MS"/>
                <a:cs typeface="Trebuchet MS"/>
              </a:rPr>
              <a:t>en haut</a:t>
            </a:r>
            <a:r>
              <a:rPr sz="2100" spc="-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50" i="1" dirty="0">
                <a:solidFill>
                  <a:srgbClr val="ED2137"/>
                </a:solidFill>
                <a:latin typeface="Trebuchet MS"/>
                <a:cs typeface="Trebuchet MS"/>
              </a:rPr>
              <a:t>Vivacité</a:t>
            </a:r>
            <a:r>
              <a:rPr sz="2150" i="1" spc="-35" dirty="0">
                <a:solidFill>
                  <a:srgbClr val="ED2137"/>
                </a:solidFill>
                <a:latin typeface="Trebuchet MS"/>
                <a:cs typeface="Trebuchet MS"/>
              </a:rPr>
              <a:t> </a:t>
            </a:r>
            <a:r>
              <a:rPr sz="2150" i="1" spc="60" dirty="0">
                <a:solidFill>
                  <a:srgbClr val="ED2137"/>
                </a:solidFill>
                <a:latin typeface="Trebuchet MS"/>
                <a:cs typeface="Trebuchet MS"/>
              </a:rPr>
              <a:t>Sondes</a:t>
            </a:r>
            <a:r>
              <a:rPr sz="2150" i="1" spc="-40" dirty="0">
                <a:solidFill>
                  <a:srgbClr val="ED2137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pour</a:t>
            </a:r>
            <a:r>
              <a:rPr sz="2100" spc="-2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80" dirty="0">
                <a:solidFill>
                  <a:srgbClr val="333333"/>
                </a:solidFill>
                <a:latin typeface="Trebuchet MS"/>
                <a:cs typeface="Trebuchet MS"/>
              </a:rPr>
              <a:t>ton</a:t>
            </a:r>
            <a:r>
              <a:rPr sz="2100" spc="-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14" dirty="0">
                <a:solidFill>
                  <a:srgbClr val="333333"/>
                </a:solidFill>
                <a:latin typeface="Trebuchet MS"/>
                <a:cs typeface="Trebuchet MS"/>
              </a:rPr>
              <a:t>Capsules</a:t>
            </a:r>
            <a:r>
              <a:rPr sz="2100" spc="-2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dans</a:t>
            </a:r>
            <a:r>
              <a:rPr sz="2100" spc="-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0" dirty="0">
                <a:solidFill>
                  <a:srgbClr val="333333"/>
                </a:solidFill>
                <a:latin typeface="Trebuchet MS"/>
                <a:cs typeface="Trebuchet MS"/>
              </a:rPr>
              <a:t>production</a:t>
            </a:r>
            <a:r>
              <a:rPr sz="2100" spc="-2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5" dirty="0">
                <a:solidFill>
                  <a:srgbClr val="333333"/>
                </a:solidFill>
                <a:latin typeface="Trebuchet MS"/>
                <a:cs typeface="Trebuchet MS"/>
              </a:rPr>
              <a:t>car </a:t>
            </a:r>
            <a:r>
              <a:rPr sz="2100" spc="-25" dirty="0">
                <a:solidFill>
                  <a:srgbClr val="333333"/>
                </a:solidFill>
                <a:latin typeface="Trebuchet MS"/>
                <a:cs typeface="Trebuchet MS"/>
              </a:rPr>
              <a:t>sinon 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,</a:t>
            </a:r>
            <a:r>
              <a:rPr sz="2100" spc="-4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50" i="1" spc="70" dirty="0">
                <a:solidFill>
                  <a:srgbClr val="ED2137"/>
                </a:solidFill>
                <a:latin typeface="Trebuchet MS"/>
                <a:cs typeface="Trebuchet MS"/>
              </a:rPr>
              <a:t>chiens</a:t>
            </a:r>
            <a:r>
              <a:rPr sz="2150" i="1" spc="-55" dirty="0">
                <a:solidFill>
                  <a:srgbClr val="ED2137"/>
                </a:solidFill>
                <a:latin typeface="Trebuchet MS"/>
                <a:cs typeface="Trebuchet MS"/>
              </a:rPr>
              <a:t> </a:t>
            </a:r>
            <a:r>
              <a:rPr sz="2100" spc="110" dirty="0">
                <a:solidFill>
                  <a:srgbClr val="333333"/>
                </a:solidFill>
                <a:latin typeface="Trebuchet MS"/>
                <a:cs typeface="Trebuchet MS"/>
              </a:rPr>
              <a:t>a</a:t>
            </a: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35" dirty="0">
                <a:solidFill>
                  <a:srgbClr val="333333"/>
                </a:solidFill>
                <a:latin typeface="Trebuchet MS"/>
                <a:cs typeface="Trebuchet MS"/>
              </a:rPr>
              <a:t>Non</a:t>
            </a:r>
            <a:r>
              <a:rPr sz="2100" spc="-4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chemin</a:t>
            </a:r>
            <a:r>
              <a:rPr sz="2100" spc="-4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de</a:t>
            </a: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75" dirty="0">
                <a:solidFill>
                  <a:srgbClr val="333333"/>
                </a:solidFill>
                <a:latin typeface="Trebuchet MS"/>
                <a:cs typeface="Trebuchet MS"/>
              </a:rPr>
              <a:t>connaissance</a:t>
            </a:r>
            <a:r>
              <a:rPr sz="2100" spc="-4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80" dirty="0">
                <a:solidFill>
                  <a:srgbClr val="333333"/>
                </a:solidFill>
                <a:latin typeface="Trebuchet MS"/>
                <a:cs typeface="Trebuchet MS"/>
              </a:rPr>
              <a:t>si</a:t>
            </a:r>
            <a:r>
              <a:rPr sz="2100" spc="-4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80" dirty="0">
                <a:solidFill>
                  <a:srgbClr val="333333"/>
                </a:solidFill>
                <a:latin typeface="Trebuchet MS"/>
                <a:cs typeface="Trebuchet MS"/>
              </a:rPr>
              <a:t>ton</a:t>
            </a: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applications</a:t>
            </a:r>
            <a:r>
              <a:rPr sz="2100" spc="-4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sont</a:t>
            </a:r>
            <a:r>
              <a:rPr sz="2100" spc="-4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0" dirty="0">
                <a:solidFill>
                  <a:srgbClr val="333333"/>
                </a:solidFill>
                <a:latin typeface="Trebuchet MS"/>
                <a:cs typeface="Trebuchet MS"/>
              </a:rPr>
              <a:t>fonctionnement</a:t>
            </a: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05" dirty="0">
                <a:solidFill>
                  <a:srgbClr val="333333"/>
                </a:solidFill>
                <a:latin typeface="Trebuchet MS"/>
                <a:cs typeface="Trebuchet MS"/>
              </a:rPr>
              <a:t>comme</a:t>
            </a:r>
            <a:r>
              <a:rPr sz="2100" spc="-4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attendu</a:t>
            </a:r>
            <a:endParaRPr sz="2100">
              <a:latin typeface="Trebuchet MS"/>
              <a:cs typeface="Trebuchet MS"/>
            </a:endParaRPr>
          </a:p>
          <a:p>
            <a:pPr marL="12700" marR="76835">
              <a:lnSpc>
                <a:spcPts val="2100"/>
              </a:lnSpc>
              <a:spcBef>
                <a:spcPts val="1725"/>
              </a:spcBef>
            </a:pPr>
            <a:r>
              <a:rPr sz="2100" spc="85" dirty="0">
                <a:solidFill>
                  <a:srgbClr val="333333"/>
                </a:solidFill>
                <a:latin typeface="Trebuchet MS"/>
                <a:cs typeface="Trebuchet MS"/>
              </a:rPr>
              <a:t>UN</a:t>
            </a:r>
            <a:r>
              <a:rPr sz="2100" spc="-5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75" dirty="0">
                <a:solidFill>
                  <a:srgbClr val="333333"/>
                </a:solidFill>
                <a:latin typeface="Trebuchet MS"/>
                <a:cs typeface="Trebuchet MS"/>
              </a:rPr>
              <a:t>sonde</a:t>
            </a:r>
            <a:r>
              <a:rPr sz="2100" spc="-4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50" dirty="0">
                <a:solidFill>
                  <a:srgbClr val="333333"/>
                </a:solidFill>
                <a:latin typeface="Trebuchet MS"/>
                <a:cs typeface="Trebuchet MS"/>
              </a:rPr>
              <a:t>(http)</a:t>
            </a:r>
            <a:r>
              <a:rPr sz="2100" spc="-4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90" dirty="0">
                <a:solidFill>
                  <a:srgbClr val="333333"/>
                </a:solidFill>
                <a:latin typeface="Trebuchet MS"/>
                <a:cs typeface="Trebuchet MS"/>
              </a:rPr>
              <a:t>devrait</a:t>
            </a:r>
            <a:r>
              <a:rPr sz="2100" spc="-4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80" dirty="0">
                <a:solidFill>
                  <a:srgbClr val="333333"/>
                </a:solidFill>
                <a:latin typeface="Trebuchet MS"/>
                <a:cs typeface="Trebuchet MS"/>
              </a:rPr>
              <a:t>correspondre</a:t>
            </a:r>
            <a:r>
              <a:rPr sz="2100" spc="-4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à</a:t>
            </a:r>
            <a:r>
              <a:rPr sz="2100" spc="-4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5" dirty="0">
                <a:solidFill>
                  <a:srgbClr val="333333"/>
                </a:solidFill>
                <a:latin typeface="Trebuchet MS"/>
                <a:cs typeface="Trebuchet MS"/>
              </a:rPr>
              <a:t>un</a:t>
            </a:r>
            <a:r>
              <a:rPr sz="2100" spc="-4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dédié</a:t>
            </a:r>
            <a:r>
              <a:rPr sz="2100" spc="-4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0" dirty="0">
                <a:solidFill>
                  <a:srgbClr val="333333"/>
                </a:solidFill>
                <a:latin typeface="Trebuchet MS"/>
                <a:cs typeface="Trebuchet MS"/>
              </a:rPr>
              <a:t>chemin</a:t>
            </a:r>
            <a:r>
              <a:rPr sz="2100" spc="-4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dans</a:t>
            </a:r>
            <a:r>
              <a:rPr sz="2100" spc="-4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80" dirty="0">
                <a:solidFill>
                  <a:srgbClr val="333333"/>
                </a:solidFill>
                <a:latin typeface="Trebuchet MS"/>
                <a:cs typeface="Trebuchet MS"/>
              </a:rPr>
              <a:t>ton</a:t>
            </a:r>
            <a:r>
              <a:rPr sz="2100" spc="-4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application</a:t>
            </a:r>
            <a:r>
              <a:rPr sz="2100" spc="-4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00" dirty="0">
                <a:solidFill>
                  <a:srgbClr val="333333"/>
                </a:solidFill>
                <a:latin typeface="Trebuchet MS"/>
                <a:cs typeface="Trebuchet MS"/>
              </a:rPr>
              <a:t>et</a:t>
            </a:r>
            <a:r>
              <a:rPr sz="2100" spc="-4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80" dirty="0">
                <a:solidFill>
                  <a:srgbClr val="333333"/>
                </a:solidFill>
                <a:latin typeface="Trebuchet MS"/>
                <a:cs typeface="Trebuchet MS"/>
              </a:rPr>
              <a:t>correspondre</a:t>
            </a:r>
            <a:r>
              <a:rPr sz="2100" spc="-4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25" dirty="0">
                <a:solidFill>
                  <a:srgbClr val="333333"/>
                </a:solidFill>
                <a:latin typeface="Trebuchet MS"/>
                <a:cs typeface="Trebuchet MS"/>
              </a:rPr>
              <a:t>à </a:t>
            </a:r>
            <a:r>
              <a:rPr sz="2100" spc="100" dirty="0">
                <a:solidFill>
                  <a:srgbClr val="333333"/>
                </a:solidFill>
                <a:latin typeface="Trebuchet MS"/>
                <a:cs typeface="Trebuchet MS"/>
              </a:rPr>
              <a:t>un</a:t>
            </a:r>
            <a:r>
              <a:rPr sz="2100" spc="-4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interne</a:t>
            </a:r>
            <a:r>
              <a:rPr sz="2100" spc="-4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0" dirty="0">
                <a:solidFill>
                  <a:srgbClr val="333333"/>
                </a:solidFill>
                <a:latin typeface="Trebuchet MS"/>
                <a:cs typeface="Trebuchet MS"/>
              </a:rPr>
              <a:t>exploitation</a:t>
            </a:r>
            <a:r>
              <a:rPr sz="2100" spc="-4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5" dirty="0">
                <a:solidFill>
                  <a:srgbClr val="333333"/>
                </a:solidFill>
                <a:latin typeface="Trebuchet MS"/>
                <a:cs typeface="Trebuchet MS"/>
              </a:rPr>
              <a:t>diagnostic</a:t>
            </a:r>
            <a:endParaRPr sz="2100">
              <a:latin typeface="Trebuchet MS"/>
              <a:cs typeface="Trebuchet MS"/>
            </a:endParaRPr>
          </a:p>
          <a:p>
            <a:pPr marL="393065" marR="3303904" indent="-381000">
              <a:lnSpc>
                <a:spcPts val="3829"/>
              </a:lnSpc>
              <a:spcBef>
                <a:spcPts val="265"/>
              </a:spcBef>
            </a:pPr>
            <a:r>
              <a:rPr sz="2100" spc="85" dirty="0">
                <a:solidFill>
                  <a:srgbClr val="333333"/>
                </a:solidFill>
                <a:latin typeface="Trebuchet MS"/>
                <a:cs typeface="Trebuchet MS"/>
              </a:rPr>
              <a:t>UN</a:t>
            </a: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75" dirty="0">
                <a:solidFill>
                  <a:srgbClr val="333333"/>
                </a:solidFill>
                <a:latin typeface="Trebuchet MS"/>
                <a:cs typeface="Trebuchet MS"/>
              </a:rPr>
              <a:t>sonde</a:t>
            </a: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90" dirty="0">
                <a:solidFill>
                  <a:srgbClr val="333333"/>
                </a:solidFill>
                <a:latin typeface="Trebuchet MS"/>
                <a:cs typeface="Trebuchet MS"/>
              </a:rPr>
              <a:t>doit</a:t>
            </a:r>
            <a:r>
              <a:rPr sz="2100" spc="-3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0" dirty="0">
                <a:solidFill>
                  <a:srgbClr val="333333"/>
                </a:solidFill>
                <a:latin typeface="Trebuchet MS"/>
                <a:cs typeface="Trebuchet MS"/>
              </a:rPr>
              <a:t>pas</a:t>
            </a: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5" dirty="0">
                <a:solidFill>
                  <a:srgbClr val="333333"/>
                </a:solidFill>
                <a:latin typeface="Trebuchet MS"/>
                <a:cs typeface="Trebuchet MS"/>
              </a:rPr>
              <a:t>être</a:t>
            </a: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affecté</a:t>
            </a:r>
            <a:r>
              <a:rPr sz="2100" spc="-3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5" dirty="0">
                <a:solidFill>
                  <a:srgbClr val="333333"/>
                </a:solidFill>
                <a:latin typeface="Trebuchet MS"/>
                <a:cs typeface="Trebuchet MS"/>
              </a:rPr>
              <a:t>par</a:t>
            </a: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80" dirty="0">
                <a:solidFill>
                  <a:srgbClr val="333333"/>
                </a:solidFill>
                <a:latin typeface="Trebuchet MS"/>
                <a:cs typeface="Trebuchet MS"/>
              </a:rPr>
              <a:t>ton</a:t>
            </a:r>
            <a:r>
              <a:rPr sz="2100" spc="-3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application</a:t>
            </a: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dépendances : </a:t>
            </a:r>
            <a:r>
              <a:rPr sz="2100" spc="-95" dirty="0">
                <a:solidFill>
                  <a:srgbClr val="333333"/>
                </a:solidFill>
                <a:latin typeface="Trebuchet MS"/>
                <a:cs typeface="Trebuchet MS"/>
              </a:rPr>
              <a:t>il</a:t>
            </a:r>
            <a:r>
              <a:rPr sz="2100" spc="-5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est</a:t>
            </a:r>
            <a:r>
              <a:rPr sz="2100" spc="-5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80" dirty="0">
                <a:solidFill>
                  <a:srgbClr val="333333"/>
                </a:solidFill>
                <a:latin typeface="Trebuchet MS"/>
                <a:cs typeface="Trebuchet MS"/>
              </a:rPr>
              <a:t>ton</a:t>
            </a:r>
            <a:r>
              <a:rPr sz="2100" spc="-5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0" dirty="0">
                <a:solidFill>
                  <a:srgbClr val="333333"/>
                </a:solidFill>
                <a:latin typeface="Trebuchet MS"/>
                <a:cs typeface="Trebuchet MS"/>
              </a:rPr>
              <a:t>dépendances</a:t>
            </a:r>
            <a:r>
              <a:rPr sz="2100" spc="-5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que</a:t>
            </a:r>
            <a:r>
              <a:rPr sz="2100" spc="-5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sont</a:t>
            </a:r>
            <a:r>
              <a:rPr sz="2100" spc="-5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dans</a:t>
            </a:r>
            <a:r>
              <a:rPr sz="2100" spc="-5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erreur,</a:t>
            </a:r>
            <a:r>
              <a:rPr sz="2100" spc="-5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0" dirty="0">
                <a:solidFill>
                  <a:srgbClr val="333333"/>
                </a:solidFill>
                <a:latin typeface="Trebuchet MS"/>
                <a:cs typeface="Trebuchet MS"/>
              </a:rPr>
              <a:t>pas</a:t>
            </a:r>
            <a:r>
              <a:rPr sz="2100" spc="-5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80" dirty="0">
                <a:solidFill>
                  <a:srgbClr val="333333"/>
                </a:solidFill>
                <a:latin typeface="Trebuchet MS"/>
                <a:cs typeface="Trebuchet MS"/>
              </a:rPr>
              <a:t>ton</a:t>
            </a:r>
            <a:r>
              <a:rPr sz="2100" spc="-5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application!</a:t>
            </a:r>
            <a:endParaRPr sz="2100">
              <a:latin typeface="Trebuchet MS"/>
              <a:cs typeface="Trebuchet MS"/>
            </a:endParaRPr>
          </a:p>
          <a:p>
            <a:pPr marL="393065">
              <a:lnSpc>
                <a:spcPts val="2285"/>
              </a:lnSpc>
              <a:spcBef>
                <a:spcPts val="880"/>
              </a:spcBef>
            </a:pP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c'est</a:t>
            </a:r>
            <a:r>
              <a:rPr sz="2100" spc="-2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14" dirty="0">
                <a:solidFill>
                  <a:srgbClr val="333333"/>
                </a:solidFill>
                <a:latin typeface="Trebuchet MS"/>
                <a:cs typeface="Trebuchet MS"/>
              </a:rPr>
              <a:t>en haut</a:t>
            </a:r>
            <a:r>
              <a:rPr sz="2100" spc="-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à</a:t>
            </a:r>
            <a:r>
              <a:rPr sz="2100" spc="-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85" dirty="0">
                <a:solidFill>
                  <a:srgbClr val="333333"/>
                </a:solidFill>
                <a:latin typeface="Trebuchet MS"/>
                <a:cs typeface="Trebuchet MS"/>
              </a:rPr>
              <a:t>toi</a:t>
            </a:r>
            <a:r>
              <a:rPr sz="2100" spc="-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à</a:t>
            </a:r>
            <a:r>
              <a:rPr sz="2100" spc="-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correctement</a:t>
            </a:r>
            <a:r>
              <a:rPr sz="2100" spc="-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95" dirty="0">
                <a:solidFill>
                  <a:srgbClr val="333333"/>
                </a:solidFill>
                <a:latin typeface="Trebuchet MS"/>
                <a:cs typeface="Trebuchet MS"/>
              </a:rPr>
              <a:t>gérer</a:t>
            </a:r>
            <a:r>
              <a:rPr sz="2100" spc="-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-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0" dirty="0">
                <a:solidFill>
                  <a:srgbClr val="333333"/>
                </a:solidFill>
                <a:latin typeface="Trebuchet MS"/>
                <a:cs typeface="Trebuchet MS"/>
              </a:rPr>
              <a:t>dépendances</a:t>
            </a:r>
            <a:r>
              <a:rPr sz="2100" spc="-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dans</a:t>
            </a:r>
            <a:r>
              <a:rPr sz="2100" spc="-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5" dirty="0">
                <a:solidFill>
                  <a:srgbClr val="333333"/>
                </a:solidFill>
                <a:latin typeface="Trebuchet MS"/>
                <a:cs typeface="Trebuchet MS"/>
              </a:rPr>
              <a:t>erreur</a:t>
            </a:r>
            <a:r>
              <a:rPr sz="2100" spc="-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dans</a:t>
            </a:r>
            <a:r>
              <a:rPr sz="2100" spc="-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80" dirty="0">
                <a:solidFill>
                  <a:srgbClr val="333333"/>
                </a:solidFill>
                <a:latin typeface="Trebuchet MS"/>
                <a:cs typeface="Trebuchet MS"/>
              </a:rPr>
              <a:t>ton</a:t>
            </a:r>
            <a:r>
              <a:rPr sz="2100" spc="-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application</a:t>
            </a:r>
            <a:r>
              <a:rPr sz="2100" spc="-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20" dirty="0">
                <a:solidFill>
                  <a:srgbClr val="333333"/>
                </a:solidFill>
                <a:latin typeface="Trebuchet MS"/>
                <a:cs typeface="Trebuchet MS"/>
              </a:rPr>
              <a:t>(utiliser</a:t>
            </a:r>
            <a:endParaRPr sz="2100">
              <a:latin typeface="Trebuchet MS"/>
              <a:cs typeface="Trebuchet MS"/>
            </a:endParaRPr>
          </a:p>
          <a:p>
            <a:pPr marL="393065">
              <a:lnSpc>
                <a:spcPts val="2345"/>
              </a:lnSpc>
            </a:pPr>
            <a:r>
              <a:rPr sz="2150" i="1" spc="-55" dirty="0">
                <a:solidFill>
                  <a:srgbClr val="ED2137"/>
                </a:solidFill>
                <a:latin typeface="Trebuchet MS"/>
                <a:cs typeface="Trebuchet MS"/>
              </a:rPr>
              <a:t>circuit</a:t>
            </a:r>
            <a:r>
              <a:rPr sz="2150" i="1" spc="-45" dirty="0">
                <a:solidFill>
                  <a:srgbClr val="ED2137"/>
                </a:solidFill>
                <a:latin typeface="Trebuchet MS"/>
                <a:cs typeface="Trebuchet MS"/>
              </a:rPr>
              <a:t> </a:t>
            </a:r>
            <a:r>
              <a:rPr sz="2150" i="1" dirty="0">
                <a:solidFill>
                  <a:srgbClr val="ED2137"/>
                </a:solidFill>
                <a:latin typeface="Trebuchet MS"/>
                <a:cs typeface="Trebuchet MS"/>
              </a:rPr>
              <a:t>briseur</a:t>
            </a:r>
            <a:r>
              <a:rPr sz="2150" i="1" spc="-40" dirty="0">
                <a:solidFill>
                  <a:srgbClr val="ED2137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pour</a:t>
            </a:r>
            <a:r>
              <a:rPr sz="2100" spc="-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exemple)</a:t>
            </a:r>
            <a:endParaRPr sz="2100">
              <a:latin typeface="Trebuchet MS"/>
              <a:cs typeface="Trebuchet MS"/>
            </a:endParaRPr>
          </a:p>
          <a:p>
            <a:pPr marL="12700">
              <a:lnSpc>
                <a:spcPts val="2340"/>
              </a:lnSpc>
              <a:spcBef>
                <a:spcPts val="1170"/>
              </a:spcBef>
            </a:pPr>
            <a:r>
              <a:rPr sz="2100" spc="55" dirty="0">
                <a:solidFill>
                  <a:srgbClr val="333333"/>
                </a:solidFill>
                <a:latin typeface="Trebuchet MS"/>
                <a:cs typeface="Trebuchet MS"/>
              </a:rPr>
              <a:t>Garder</a:t>
            </a:r>
            <a:r>
              <a:rPr sz="2100" spc="-5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80" dirty="0">
                <a:solidFill>
                  <a:srgbClr val="333333"/>
                </a:solidFill>
                <a:latin typeface="Trebuchet MS"/>
                <a:cs typeface="Trebuchet MS"/>
              </a:rPr>
              <a:t>ton</a:t>
            </a:r>
            <a:r>
              <a:rPr sz="2100" spc="-5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90" dirty="0">
                <a:solidFill>
                  <a:srgbClr val="333333"/>
                </a:solidFill>
                <a:latin typeface="Trebuchet MS"/>
                <a:cs typeface="Trebuchet MS"/>
              </a:rPr>
              <a:t>sondes</a:t>
            </a:r>
            <a:r>
              <a:rPr sz="2100" spc="-5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50" i="1" spc="-100" dirty="0">
                <a:solidFill>
                  <a:srgbClr val="ED2137"/>
                </a:solidFill>
                <a:latin typeface="Trebuchet MS"/>
                <a:cs typeface="Trebuchet MS"/>
              </a:rPr>
              <a:t>lumière </a:t>
            </a:r>
            <a:r>
              <a:rPr sz="2100" spc="-100" dirty="0">
                <a:solidFill>
                  <a:srgbClr val="333333"/>
                </a:solidFill>
                <a:latin typeface="Trebuchet MS"/>
                <a:cs typeface="Trebuchet MS"/>
              </a:rPr>
              <a:t>:</a:t>
            </a:r>
            <a:r>
              <a:rPr sz="2100" spc="-4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ils</a:t>
            </a:r>
            <a:r>
              <a:rPr sz="2100" spc="-5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90" dirty="0">
                <a:solidFill>
                  <a:srgbClr val="333333"/>
                </a:solidFill>
                <a:latin typeface="Trebuchet MS"/>
                <a:cs typeface="Trebuchet MS"/>
              </a:rPr>
              <a:t>doit</a:t>
            </a:r>
            <a:r>
              <a:rPr sz="2100" spc="-5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95" dirty="0">
                <a:solidFill>
                  <a:srgbClr val="333333"/>
                </a:solidFill>
                <a:latin typeface="Trebuchet MS"/>
                <a:cs typeface="Trebuchet MS"/>
              </a:rPr>
              <a:t>répondre</a:t>
            </a:r>
            <a:r>
              <a:rPr sz="2100" spc="-5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rapidement</a:t>
            </a:r>
            <a:r>
              <a:rPr sz="2100" spc="-4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00" dirty="0">
                <a:solidFill>
                  <a:srgbClr val="333333"/>
                </a:solidFill>
                <a:latin typeface="Trebuchet MS"/>
                <a:cs typeface="Trebuchet MS"/>
              </a:rPr>
              <a:t>et</a:t>
            </a:r>
            <a:r>
              <a:rPr sz="2100" spc="-5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sans</a:t>
            </a:r>
            <a:r>
              <a:rPr sz="2100" spc="-5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95" dirty="0">
                <a:solidFill>
                  <a:srgbClr val="333333"/>
                </a:solidFill>
                <a:latin typeface="Trebuchet MS"/>
                <a:cs typeface="Trebuchet MS"/>
              </a:rPr>
              <a:t>consommant</a:t>
            </a:r>
            <a:r>
              <a:rPr sz="2100" spc="-4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0" dirty="0">
                <a:solidFill>
                  <a:srgbClr val="333333"/>
                </a:solidFill>
                <a:latin typeface="Trebuchet MS"/>
                <a:cs typeface="Trebuchet MS"/>
              </a:rPr>
              <a:t>aussi</a:t>
            </a:r>
            <a:r>
              <a:rPr sz="2100" spc="-5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00" dirty="0">
                <a:solidFill>
                  <a:srgbClr val="333333"/>
                </a:solidFill>
                <a:latin typeface="Trebuchet MS"/>
                <a:cs typeface="Trebuchet MS"/>
              </a:rPr>
              <a:t>beaucoup</a:t>
            </a:r>
            <a:r>
              <a:rPr sz="2100" spc="-5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50" i="1" spc="30" dirty="0">
                <a:solidFill>
                  <a:srgbClr val="ED2137"/>
                </a:solidFill>
                <a:latin typeface="Trebuchet MS"/>
                <a:cs typeface="Trebuchet MS"/>
              </a:rPr>
              <a:t>processeur</a:t>
            </a:r>
            <a:endParaRPr sz="2150">
              <a:latin typeface="Trebuchet MS"/>
              <a:cs typeface="Trebuchet MS"/>
            </a:endParaRPr>
          </a:p>
          <a:p>
            <a:pPr marL="12700">
              <a:lnSpc>
                <a:spcPts val="2340"/>
              </a:lnSpc>
            </a:pPr>
            <a:r>
              <a:rPr sz="2100" spc="100" dirty="0">
                <a:solidFill>
                  <a:srgbClr val="333333"/>
                </a:solidFill>
                <a:latin typeface="Trebuchet MS"/>
                <a:cs typeface="Trebuchet MS"/>
              </a:rPr>
              <a:t>et</a:t>
            </a:r>
            <a:r>
              <a:rPr sz="2100" spc="-4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50" i="1" spc="65" dirty="0">
                <a:solidFill>
                  <a:srgbClr val="ED2137"/>
                </a:solidFill>
                <a:latin typeface="Trebuchet MS"/>
                <a:cs typeface="Trebuchet MS"/>
              </a:rPr>
              <a:t>mémoire</a:t>
            </a:r>
            <a:r>
              <a:rPr sz="2150" i="1" spc="-55" dirty="0">
                <a:solidFill>
                  <a:srgbClr val="ED2137"/>
                </a:solidFill>
                <a:latin typeface="Trebuchet MS"/>
                <a:cs typeface="Trebuchet MS"/>
              </a:rPr>
              <a:t> </a:t>
            </a:r>
            <a:r>
              <a:rPr sz="2100" spc="135" dirty="0">
                <a:solidFill>
                  <a:srgbClr val="333333"/>
                </a:solidFill>
                <a:latin typeface="Trebuchet MS"/>
                <a:cs typeface="Trebuchet MS"/>
              </a:rPr>
              <a:t>donc</a:t>
            </a:r>
            <a:r>
              <a:rPr sz="2100" spc="-4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05" dirty="0">
                <a:solidFill>
                  <a:srgbClr val="333333"/>
                </a:solidFill>
                <a:latin typeface="Trebuchet MS"/>
                <a:cs typeface="Trebuchet MS"/>
              </a:rPr>
              <a:t>comme</a:t>
            </a:r>
            <a:r>
              <a:rPr sz="2100" spc="-4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0" dirty="0">
                <a:solidFill>
                  <a:srgbClr val="333333"/>
                </a:solidFill>
                <a:latin typeface="Trebuchet MS"/>
                <a:cs typeface="Trebuchet MS"/>
              </a:rPr>
              <a:t>pas</a:t>
            </a:r>
            <a:r>
              <a:rPr sz="2100" spc="-4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à</a:t>
            </a:r>
            <a:r>
              <a:rPr sz="2100" spc="-4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perturber</a:t>
            </a:r>
            <a:r>
              <a:rPr sz="2100" spc="-4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-4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0" dirty="0">
                <a:solidFill>
                  <a:srgbClr val="333333"/>
                </a:solidFill>
                <a:latin typeface="Trebuchet MS"/>
                <a:cs typeface="Trebuchet MS"/>
              </a:rPr>
              <a:t>opération</a:t>
            </a:r>
            <a:r>
              <a:rPr sz="2100" spc="-4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de</a:t>
            </a:r>
            <a:r>
              <a:rPr sz="2100" spc="-4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80" dirty="0">
                <a:solidFill>
                  <a:srgbClr val="333333"/>
                </a:solidFill>
                <a:latin typeface="Trebuchet MS"/>
                <a:cs typeface="Trebuchet MS"/>
              </a:rPr>
              <a:t>ton</a:t>
            </a:r>
            <a:r>
              <a:rPr sz="2100" spc="-4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application</a:t>
            </a:r>
            <a:endParaRPr sz="2100">
              <a:latin typeface="Trebuchet MS"/>
              <a:cs typeface="Trebuchet MS"/>
            </a:endParaRPr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4848224"/>
            <a:ext cx="95250" cy="95249"/>
          </a:xfrm>
          <a:prstGeom prst="rect">
            <a:avLst/>
          </a:prstGeom>
        </p:spPr>
      </p:pic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30" dirty="0"/>
              <a:t>RESSOURCE</a:t>
            </a:r>
            <a:r>
              <a:rPr spc="-80" dirty="0"/>
              <a:t> </a:t>
            </a:r>
            <a:r>
              <a:rPr spc="-10" dirty="0"/>
              <a:t>MANUTENTION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1647824"/>
            <a:ext cx="95250" cy="9524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09687" y="2128837"/>
            <a:ext cx="104775" cy="10477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09687" y="2605087"/>
            <a:ext cx="104775" cy="104774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177924" y="1345564"/>
            <a:ext cx="10549890" cy="2731132"/>
          </a:xfrm>
          <a:prstGeom prst="rect">
            <a:avLst/>
          </a:prstGeom>
        </p:spPr>
        <p:txBody>
          <a:bodyPr vert="horz" wrap="square" lIns="0" tIns="1784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5"/>
              </a:spcBef>
            </a:pPr>
            <a:r>
              <a:rPr sz="2100" spc="100" dirty="0">
                <a:solidFill>
                  <a:srgbClr val="333333"/>
                </a:solidFill>
                <a:latin typeface="Trebuchet MS"/>
                <a:cs typeface="Trebuchet MS"/>
              </a:rPr>
              <a:t>Quand</a:t>
            </a:r>
            <a:r>
              <a:rPr sz="2100" spc="-6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créer</a:t>
            </a:r>
            <a:r>
              <a:rPr sz="2100" spc="-5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5" dirty="0">
                <a:solidFill>
                  <a:srgbClr val="333333"/>
                </a:solidFill>
                <a:latin typeface="Trebuchet MS"/>
                <a:cs typeface="Trebuchet MS"/>
              </a:rPr>
              <a:t>un</a:t>
            </a:r>
            <a:r>
              <a:rPr sz="2100" spc="-5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lang="fr-FR" sz="2100" spc="100" dirty="0">
                <a:solidFill>
                  <a:srgbClr val="333333"/>
                </a:solidFill>
                <a:latin typeface="Trebuchet MS"/>
                <a:cs typeface="Trebuchet MS"/>
              </a:rPr>
              <a:t>POD</a:t>
            </a:r>
            <a:r>
              <a:rPr sz="2100" spc="-5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85" dirty="0">
                <a:solidFill>
                  <a:srgbClr val="333333"/>
                </a:solidFill>
                <a:latin typeface="Trebuchet MS"/>
                <a:cs typeface="Trebuchet MS"/>
              </a:rPr>
              <a:t>toi</a:t>
            </a:r>
            <a:r>
              <a:rPr sz="2100" spc="-5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90" dirty="0">
                <a:solidFill>
                  <a:srgbClr val="333333"/>
                </a:solidFill>
                <a:latin typeface="Trebuchet MS"/>
                <a:cs typeface="Trebuchet MS"/>
              </a:rPr>
              <a:t>devrait</a:t>
            </a:r>
            <a:r>
              <a:rPr sz="2100" spc="-6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définir:</a:t>
            </a:r>
            <a:endParaRPr sz="2100" dirty="0">
              <a:latin typeface="Trebuchet MS"/>
              <a:cs typeface="Trebuchet MS"/>
            </a:endParaRPr>
          </a:p>
          <a:p>
            <a:pPr marL="393065">
              <a:lnSpc>
                <a:spcPct val="100000"/>
              </a:lnSpc>
              <a:spcBef>
                <a:spcPts val="1305"/>
              </a:spcBef>
            </a:pP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-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00" dirty="0">
                <a:solidFill>
                  <a:srgbClr val="333333"/>
                </a:solidFill>
                <a:latin typeface="Trebuchet MS"/>
                <a:cs typeface="Trebuchet MS"/>
              </a:rPr>
              <a:t>processeur</a:t>
            </a:r>
            <a:r>
              <a:rPr sz="2100" spc="-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00" dirty="0">
                <a:solidFill>
                  <a:srgbClr val="333333"/>
                </a:solidFill>
                <a:latin typeface="Trebuchet MS"/>
                <a:cs typeface="Trebuchet MS"/>
              </a:rPr>
              <a:t>et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00" dirty="0">
                <a:solidFill>
                  <a:srgbClr val="333333"/>
                </a:solidFill>
                <a:latin typeface="Trebuchet MS"/>
                <a:cs typeface="Trebuchet MS"/>
              </a:rPr>
              <a:t>mémoire</a:t>
            </a:r>
            <a:r>
              <a:rPr sz="2100" spc="-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90" dirty="0">
                <a:solidFill>
                  <a:srgbClr val="333333"/>
                </a:solidFill>
                <a:latin typeface="Trebuchet MS"/>
                <a:cs typeface="Trebuchet MS"/>
              </a:rPr>
              <a:t>montant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5" dirty="0">
                <a:solidFill>
                  <a:srgbClr val="333333"/>
                </a:solidFill>
                <a:latin typeface="Trebuchet MS"/>
                <a:cs typeface="Trebuchet MS"/>
              </a:rPr>
              <a:t>nécessaire</a:t>
            </a:r>
            <a:r>
              <a:rPr sz="2100" spc="-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5" dirty="0">
                <a:solidFill>
                  <a:srgbClr val="333333"/>
                </a:solidFill>
                <a:latin typeface="Trebuchet MS"/>
                <a:cs typeface="Trebuchet MS"/>
              </a:rPr>
              <a:t>par</a:t>
            </a:r>
            <a:r>
              <a:rPr sz="2100" spc="-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chaque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de</a:t>
            </a:r>
            <a:r>
              <a:rPr sz="2100" spc="-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c'est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conteneurs</a:t>
            </a:r>
            <a:r>
              <a:rPr sz="2100" spc="-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( </a:t>
            </a:r>
            <a:r>
              <a:rPr sz="2100" spc="-10" dirty="0">
                <a:solidFill>
                  <a:srgbClr val="ED2137"/>
                </a:solidFill>
                <a:latin typeface="Trebuchet MS"/>
                <a:cs typeface="Trebuchet MS"/>
              </a:rPr>
              <a:t>Demandes 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)</a:t>
            </a:r>
            <a:endParaRPr sz="2100" dirty="0">
              <a:latin typeface="Trebuchet MS"/>
              <a:cs typeface="Trebuchet MS"/>
            </a:endParaRPr>
          </a:p>
          <a:p>
            <a:pPr marL="12700" marR="5080" indent="381000">
              <a:lnSpc>
                <a:spcPts val="3829"/>
              </a:lnSpc>
              <a:spcBef>
                <a:spcPts val="65"/>
              </a:spcBef>
            </a:pP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-2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00" dirty="0">
                <a:solidFill>
                  <a:srgbClr val="333333"/>
                </a:solidFill>
                <a:latin typeface="Trebuchet MS"/>
                <a:cs typeface="Trebuchet MS"/>
              </a:rPr>
              <a:t>maximum</a:t>
            </a:r>
            <a:r>
              <a:rPr sz="2100" spc="-2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90" dirty="0">
                <a:solidFill>
                  <a:srgbClr val="333333"/>
                </a:solidFill>
                <a:latin typeface="Trebuchet MS"/>
                <a:cs typeface="Trebuchet MS"/>
              </a:rPr>
              <a:t>montant</a:t>
            </a:r>
            <a:r>
              <a:rPr sz="2100" spc="-2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de</a:t>
            </a:r>
            <a:r>
              <a:rPr sz="2100" spc="-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0" dirty="0">
                <a:solidFill>
                  <a:srgbClr val="333333"/>
                </a:solidFill>
                <a:latin typeface="Trebuchet MS"/>
                <a:cs typeface="Trebuchet MS"/>
              </a:rPr>
              <a:t>ces</a:t>
            </a:r>
            <a:r>
              <a:rPr sz="2100" spc="-2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deux</a:t>
            </a:r>
            <a:r>
              <a:rPr sz="2100" spc="-2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5" dirty="0">
                <a:solidFill>
                  <a:srgbClr val="333333"/>
                </a:solidFill>
                <a:latin typeface="Trebuchet MS"/>
                <a:cs typeface="Trebuchet MS"/>
              </a:rPr>
              <a:t>ressources</a:t>
            </a:r>
            <a:r>
              <a:rPr sz="2100" spc="-2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lequel</a:t>
            </a:r>
            <a:r>
              <a:rPr sz="2100" spc="-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0" dirty="0">
                <a:solidFill>
                  <a:srgbClr val="333333"/>
                </a:solidFill>
                <a:latin typeface="Trebuchet MS"/>
                <a:cs typeface="Trebuchet MS"/>
              </a:rPr>
              <a:t>peut</a:t>
            </a:r>
            <a:r>
              <a:rPr sz="2100" spc="-2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0" dirty="0">
                <a:solidFill>
                  <a:srgbClr val="333333"/>
                </a:solidFill>
                <a:latin typeface="Trebuchet MS"/>
                <a:cs typeface="Trebuchet MS"/>
              </a:rPr>
              <a:t>pas</a:t>
            </a:r>
            <a:r>
              <a:rPr sz="2100" spc="-2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5" dirty="0">
                <a:solidFill>
                  <a:srgbClr val="333333"/>
                </a:solidFill>
                <a:latin typeface="Trebuchet MS"/>
                <a:cs typeface="Trebuchet MS"/>
              </a:rPr>
              <a:t>être</a:t>
            </a:r>
            <a:r>
              <a:rPr sz="2100" spc="-2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dépassé</a:t>
            </a:r>
            <a:r>
              <a:rPr sz="2100" spc="-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( </a:t>
            </a:r>
            <a:r>
              <a:rPr sz="2100" spc="-10" dirty="0">
                <a:solidFill>
                  <a:srgbClr val="ED2137"/>
                </a:solidFill>
                <a:latin typeface="Trebuchet MS"/>
                <a:cs typeface="Trebuchet MS"/>
              </a:rPr>
              <a:t>Limites 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) </a:t>
            </a:r>
            <a:r>
              <a:rPr sz="2100" spc="70" dirty="0">
                <a:solidFill>
                  <a:srgbClr val="333333"/>
                </a:solidFill>
                <a:latin typeface="Trebuchet MS"/>
                <a:cs typeface="Trebuchet MS"/>
              </a:rPr>
              <a:t>Ressources</a:t>
            </a:r>
            <a:r>
              <a:rPr sz="2100" spc="-7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95" dirty="0">
                <a:solidFill>
                  <a:srgbClr val="333333"/>
                </a:solidFill>
                <a:latin typeface="Trebuchet MS"/>
                <a:cs typeface="Trebuchet MS"/>
              </a:rPr>
              <a:t>utilisé</a:t>
            </a:r>
            <a:r>
              <a:rPr sz="2100" spc="-7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5" dirty="0">
                <a:solidFill>
                  <a:srgbClr val="333333"/>
                </a:solidFill>
                <a:latin typeface="Trebuchet MS"/>
                <a:cs typeface="Trebuchet MS"/>
              </a:rPr>
              <a:t>par</a:t>
            </a:r>
            <a:r>
              <a:rPr sz="2100" spc="-7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5" dirty="0">
                <a:solidFill>
                  <a:srgbClr val="333333"/>
                </a:solidFill>
                <a:latin typeface="Trebuchet MS"/>
                <a:cs typeface="Trebuchet MS"/>
              </a:rPr>
              <a:t>un</a:t>
            </a:r>
            <a:r>
              <a:rPr sz="2100" spc="-7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lang="fr-FR" sz="2100" spc="100" dirty="0">
                <a:solidFill>
                  <a:srgbClr val="ED2137"/>
                </a:solidFill>
                <a:latin typeface="Trebuchet MS"/>
                <a:cs typeface="Trebuchet MS"/>
              </a:rPr>
              <a:t>POD</a:t>
            </a:r>
            <a:r>
              <a:rPr sz="2100" spc="-70" dirty="0">
                <a:solidFill>
                  <a:srgbClr val="ED2137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est</a:t>
            </a:r>
            <a:r>
              <a:rPr sz="2100" spc="-7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-7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60" dirty="0">
                <a:solidFill>
                  <a:srgbClr val="333333"/>
                </a:solidFill>
                <a:latin typeface="Trebuchet MS"/>
                <a:cs typeface="Trebuchet MS"/>
              </a:rPr>
              <a:t>somme</a:t>
            </a:r>
            <a:r>
              <a:rPr sz="2100" spc="-6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de</a:t>
            </a:r>
            <a:r>
              <a:rPr sz="2100" spc="-7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5" dirty="0">
                <a:solidFill>
                  <a:srgbClr val="333333"/>
                </a:solidFill>
                <a:latin typeface="Trebuchet MS"/>
                <a:cs typeface="Trebuchet MS"/>
              </a:rPr>
              <a:t>ressources</a:t>
            </a:r>
            <a:r>
              <a:rPr sz="2100" spc="-7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95" dirty="0">
                <a:solidFill>
                  <a:srgbClr val="333333"/>
                </a:solidFill>
                <a:latin typeface="Trebuchet MS"/>
                <a:cs typeface="Trebuchet MS"/>
              </a:rPr>
              <a:t>utilisé</a:t>
            </a:r>
            <a:r>
              <a:rPr sz="2100" spc="-7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5" dirty="0">
                <a:solidFill>
                  <a:srgbClr val="333333"/>
                </a:solidFill>
                <a:latin typeface="Trebuchet MS"/>
                <a:cs typeface="Trebuchet MS"/>
              </a:rPr>
              <a:t>par</a:t>
            </a:r>
            <a:r>
              <a:rPr sz="2100" spc="-7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40" dirty="0">
                <a:solidFill>
                  <a:srgbClr val="333333"/>
                </a:solidFill>
                <a:latin typeface="Trebuchet MS"/>
                <a:cs typeface="Trebuchet MS"/>
              </a:rPr>
              <a:t>tous</a:t>
            </a:r>
            <a:r>
              <a:rPr sz="2100" spc="-7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de</a:t>
            </a:r>
            <a:r>
              <a:rPr sz="2100" spc="-7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c'est</a:t>
            </a:r>
            <a:r>
              <a:rPr sz="2100" spc="-7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conteneurs</a:t>
            </a:r>
            <a:endParaRPr sz="2100" dirty="0">
              <a:latin typeface="Trebuchet MS"/>
              <a:cs typeface="Trebuchet MS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3095624"/>
            <a:ext cx="95250" cy="95249"/>
          </a:xfrm>
          <a:prstGeom prst="rect">
            <a:avLst/>
          </a:prstGeom>
        </p:spPr>
      </p:pic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09624" y="1552574"/>
            <a:ext cx="12211050" cy="9525"/>
          </a:xfrm>
          <a:custGeom>
            <a:avLst/>
            <a:gdLst/>
            <a:ahLst/>
            <a:cxnLst/>
            <a:rect l="l" t="t" r="r" b="b"/>
            <a:pathLst>
              <a:path w="12211050" h="9525">
                <a:moveTo>
                  <a:pt x="12211049" y="9524"/>
                </a:moveTo>
                <a:lnTo>
                  <a:pt x="0" y="9524"/>
                </a:lnTo>
                <a:lnTo>
                  <a:pt x="0" y="0"/>
                </a:lnTo>
                <a:lnTo>
                  <a:pt x="12211049" y="0"/>
                </a:lnTo>
                <a:lnTo>
                  <a:pt x="12211049" y="952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809624" y="1552574"/>
            <a:ext cx="12211050" cy="4019550"/>
            <a:chOff x="809624" y="1552574"/>
            <a:chExt cx="12211050" cy="4019550"/>
          </a:xfrm>
        </p:grpSpPr>
        <p:sp>
          <p:nvSpPr>
            <p:cNvPr id="4" name="object 4"/>
            <p:cNvSpPr/>
            <p:nvPr/>
          </p:nvSpPr>
          <p:spPr>
            <a:xfrm>
              <a:off x="809612" y="1552574"/>
              <a:ext cx="12211050" cy="4019550"/>
            </a:xfrm>
            <a:custGeom>
              <a:avLst/>
              <a:gdLst/>
              <a:ahLst/>
              <a:cxnLst/>
              <a:rect l="l" t="t" r="r" b="b"/>
              <a:pathLst>
                <a:path w="12211050" h="4019550">
                  <a:moveTo>
                    <a:pt x="12211050" y="0"/>
                  </a:moveTo>
                  <a:lnTo>
                    <a:pt x="12201525" y="0"/>
                  </a:lnTo>
                  <a:lnTo>
                    <a:pt x="12201525" y="4010025"/>
                  </a:lnTo>
                  <a:lnTo>
                    <a:pt x="0" y="4010025"/>
                  </a:lnTo>
                  <a:lnTo>
                    <a:pt x="0" y="4019550"/>
                  </a:lnTo>
                  <a:lnTo>
                    <a:pt x="12201525" y="4019550"/>
                  </a:lnTo>
                  <a:lnTo>
                    <a:pt x="12211050" y="4019550"/>
                  </a:lnTo>
                  <a:lnTo>
                    <a:pt x="12211050" y="4010025"/>
                  </a:lnTo>
                  <a:lnTo>
                    <a:pt x="12211050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09624" y="1552574"/>
              <a:ext cx="9525" cy="4019550"/>
            </a:xfrm>
            <a:custGeom>
              <a:avLst/>
              <a:gdLst/>
              <a:ahLst/>
              <a:cxnLst/>
              <a:rect l="l" t="t" r="r" b="b"/>
              <a:pathLst>
                <a:path w="9525" h="4019550">
                  <a:moveTo>
                    <a:pt x="0" y="4019549"/>
                  </a:moveTo>
                  <a:lnTo>
                    <a:pt x="0" y="0"/>
                  </a:lnTo>
                  <a:lnTo>
                    <a:pt x="9524" y="9524"/>
                  </a:lnTo>
                  <a:lnTo>
                    <a:pt x="9524" y="4010024"/>
                  </a:lnTo>
                  <a:lnTo>
                    <a:pt x="0" y="4019549"/>
                  </a:lnTo>
                  <a:close/>
                </a:path>
              </a:pathLst>
            </a:custGeom>
            <a:solidFill>
              <a:srgbClr val="ED21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796924" y="571563"/>
            <a:ext cx="2101850" cy="558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75" dirty="0"/>
              <a:t>EXEMPLE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311785" rIns="0" bIns="0" rtlCol="0">
            <a:spAutoFit/>
          </a:bodyPr>
          <a:lstStyle/>
          <a:p>
            <a:pPr marL="142875">
              <a:lnSpc>
                <a:spcPts val="1925"/>
              </a:lnSpc>
              <a:spcBef>
                <a:spcPts val="100"/>
              </a:spcBef>
            </a:pPr>
            <a:r>
              <a:rPr sz="1650" u="none" spc="390" dirty="0">
                <a:solidFill>
                  <a:srgbClr val="999999"/>
                </a:solidFill>
                <a:latin typeface="Tahoma"/>
                <a:cs typeface="Tahoma"/>
              </a:rPr>
              <a:t>-- </a:t>
            </a:r>
            <a:r>
              <a:rPr sz="1650" u="none" spc="340" dirty="0">
                <a:solidFill>
                  <a:srgbClr val="999999"/>
                </a:solidFill>
                <a:latin typeface="Tahoma"/>
                <a:cs typeface="Tahoma"/>
              </a:rPr>
              <a:t>-</a:t>
            </a:r>
            <a:endParaRPr sz="1650">
              <a:latin typeface="Tahoma"/>
              <a:cs typeface="Tahoma"/>
            </a:endParaRPr>
          </a:p>
          <a:p>
            <a:pPr marL="142875" marR="10274935">
              <a:lnSpc>
                <a:spcPts val="1880"/>
              </a:lnSpc>
              <a:spcBef>
                <a:spcPts val="90"/>
              </a:spcBef>
            </a:pPr>
            <a:r>
              <a:rPr sz="1650" u="none" spc="245" dirty="0">
                <a:solidFill>
                  <a:srgbClr val="0077AA"/>
                </a:solidFill>
                <a:latin typeface="Tahoma"/>
                <a:cs typeface="Tahoma"/>
              </a:rPr>
              <a:t>apiVersion </a:t>
            </a:r>
            <a:r>
              <a:rPr sz="1650" u="none" spc="245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u="none" dirty="0">
                <a:solidFill>
                  <a:srgbClr val="999999"/>
                </a:solidFill>
                <a:latin typeface="Tahoma"/>
                <a:cs typeface="Tahoma"/>
              </a:rPr>
              <a:t>  </a:t>
            </a:r>
            <a:r>
              <a:rPr sz="1650" u="none" spc="100" dirty="0">
                <a:solidFill>
                  <a:srgbClr val="000000"/>
                </a:solidFill>
                <a:latin typeface="Tahoma"/>
                <a:cs typeface="Tahoma"/>
              </a:rPr>
              <a:t>v1 </a:t>
            </a:r>
            <a:r>
              <a:rPr sz="1650" u="none" spc="260" dirty="0">
                <a:solidFill>
                  <a:srgbClr val="0077AA"/>
                </a:solidFill>
                <a:latin typeface="Tahoma"/>
                <a:cs typeface="Tahoma"/>
              </a:rPr>
              <a:t>type </a:t>
            </a:r>
            <a:r>
              <a:rPr sz="1650" u="none" spc="260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u="none" spc="484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650" u="none" spc="155" dirty="0">
                <a:solidFill>
                  <a:srgbClr val="0077AA"/>
                </a:solidFill>
                <a:latin typeface="Tahoma"/>
                <a:cs typeface="Tahoma"/>
              </a:rPr>
              <a:t>Métadonnées </a:t>
            </a:r>
            <a:r>
              <a:rPr sz="1650" u="none" spc="55" dirty="0">
                <a:solidFill>
                  <a:srgbClr val="000000"/>
                </a:solidFill>
                <a:latin typeface="Tahoma"/>
                <a:cs typeface="Tahoma"/>
              </a:rPr>
              <a:t>du pod </a:t>
            </a:r>
            <a:r>
              <a:rPr sz="1650" u="none" spc="155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endParaRPr sz="1650">
              <a:latin typeface="Tahoma"/>
              <a:cs typeface="Tahoma"/>
            </a:endParaRPr>
          </a:p>
          <a:p>
            <a:pPr marL="394970">
              <a:lnSpc>
                <a:spcPts val="1764"/>
              </a:lnSpc>
            </a:pPr>
            <a:r>
              <a:rPr sz="1650" u="none" spc="60" dirty="0">
                <a:solidFill>
                  <a:srgbClr val="0077AA"/>
                </a:solidFill>
                <a:latin typeface="Tahoma"/>
                <a:cs typeface="Tahoma"/>
              </a:rPr>
              <a:t>nom </a:t>
            </a:r>
            <a:r>
              <a:rPr sz="1650" u="none" spc="60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u="none" spc="490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650" u="none" spc="204" dirty="0">
                <a:solidFill>
                  <a:srgbClr val="000000"/>
                </a:solidFill>
                <a:latin typeface="Tahoma"/>
                <a:cs typeface="Tahoma"/>
              </a:rPr>
              <a:t>l'extrémité avant</a:t>
            </a:r>
            <a:endParaRPr sz="1650">
              <a:latin typeface="Tahoma"/>
              <a:cs typeface="Tahoma"/>
            </a:endParaRPr>
          </a:p>
          <a:p>
            <a:pPr marL="142875">
              <a:lnSpc>
                <a:spcPts val="1875"/>
              </a:lnSpc>
            </a:pPr>
            <a:r>
              <a:rPr sz="1650" u="none" spc="204" dirty="0">
                <a:solidFill>
                  <a:srgbClr val="0077AA"/>
                </a:solidFill>
                <a:latin typeface="Tahoma"/>
                <a:cs typeface="Tahoma"/>
              </a:rPr>
              <a:t>spécification </a:t>
            </a:r>
            <a:r>
              <a:rPr sz="1650" u="none" spc="204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endParaRPr sz="1650">
              <a:latin typeface="Tahoma"/>
              <a:cs typeface="Tahoma"/>
            </a:endParaRPr>
          </a:p>
          <a:p>
            <a:pPr marL="394970">
              <a:lnSpc>
                <a:spcPts val="1875"/>
              </a:lnSpc>
            </a:pPr>
            <a:r>
              <a:rPr sz="1650" u="none" spc="245" dirty="0">
                <a:solidFill>
                  <a:srgbClr val="0077AA"/>
                </a:solidFill>
                <a:latin typeface="Tahoma"/>
                <a:cs typeface="Tahoma"/>
              </a:rPr>
              <a:t>conteneurs </a:t>
            </a:r>
            <a:r>
              <a:rPr sz="1650" u="none" spc="245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endParaRPr sz="1650">
              <a:latin typeface="Tahoma"/>
              <a:cs typeface="Tahoma"/>
            </a:endParaRPr>
          </a:p>
          <a:p>
            <a:pPr marL="647065">
              <a:lnSpc>
                <a:spcPts val="1875"/>
              </a:lnSpc>
            </a:pPr>
            <a:r>
              <a:rPr sz="1650" u="none" spc="390" dirty="0">
                <a:solidFill>
                  <a:srgbClr val="999999"/>
                </a:solidFill>
                <a:latin typeface="Tahoma"/>
                <a:cs typeface="Tahoma"/>
              </a:rPr>
              <a:t>-</a:t>
            </a:r>
            <a:r>
              <a:rPr sz="1650" u="none" spc="480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650" u="none" spc="60" dirty="0">
                <a:solidFill>
                  <a:srgbClr val="0077AA"/>
                </a:solidFill>
                <a:latin typeface="Tahoma"/>
                <a:cs typeface="Tahoma"/>
              </a:rPr>
              <a:t>nom </a:t>
            </a:r>
            <a:r>
              <a:rPr sz="1650" u="none" spc="60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u="none" spc="480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650" u="none" spc="60" dirty="0">
                <a:solidFill>
                  <a:srgbClr val="000000"/>
                </a:solidFill>
                <a:latin typeface="Tahoma"/>
                <a:cs typeface="Tahoma"/>
              </a:rPr>
              <a:t>application</a:t>
            </a:r>
            <a:endParaRPr sz="1650">
              <a:latin typeface="Tahoma"/>
              <a:cs typeface="Tahoma"/>
            </a:endParaRPr>
          </a:p>
          <a:p>
            <a:pPr marL="899794" marR="7120890">
              <a:lnSpc>
                <a:spcPts val="1880"/>
              </a:lnSpc>
              <a:spcBef>
                <a:spcPts val="95"/>
              </a:spcBef>
            </a:pPr>
            <a:r>
              <a:rPr sz="1650" u="none" spc="155" dirty="0">
                <a:solidFill>
                  <a:srgbClr val="0077AA"/>
                </a:solidFill>
                <a:latin typeface="Tahoma"/>
                <a:cs typeface="Tahoma"/>
              </a:rPr>
              <a:t>image </a:t>
            </a:r>
            <a:r>
              <a:rPr sz="1650" u="none" spc="155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u="none" spc="470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650" u="none" spc="114" dirty="0">
                <a:solidFill>
                  <a:srgbClr val="000000"/>
                </a:solidFill>
                <a:latin typeface="Tahoma"/>
                <a:cs typeface="Tahoma"/>
              </a:rPr>
              <a:t>super.mycompany.com/app </a:t>
            </a:r>
            <a:r>
              <a:rPr sz="1650" u="none" spc="114" dirty="0">
                <a:solidFill>
                  <a:srgbClr val="999999"/>
                </a:solidFill>
                <a:latin typeface="Tahoma"/>
                <a:cs typeface="Tahoma"/>
              </a:rPr>
              <a:t>: </a:t>
            </a:r>
            <a:r>
              <a:rPr sz="1650" u="none" spc="215" dirty="0">
                <a:solidFill>
                  <a:srgbClr val="0077AA"/>
                </a:solidFill>
                <a:latin typeface="Tahoma"/>
                <a:cs typeface="Tahoma"/>
              </a:rPr>
              <a:t>Ressources </a:t>
            </a:r>
            <a:r>
              <a:rPr sz="1650" u="none" spc="114" dirty="0">
                <a:solidFill>
                  <a:srgbClr val="000000"/>
                </a:solidFill>
                <a:latin typeface="Tahoma"/>
                <a:cs typeface="Tahoma"/>
              </a:rPr>
              <a:t>v4 </a:t>
            </a:r>
            <a:r>
              <a:rPr sz="1650" u="none" spc="215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endParaRPr sz="1650">
              <a:latin typeface="Tahoma"/>
              <a:cs typeface="Tahoma"/>
            </a:endParaRPr>
          </a:p>
          <a:p>
            <a:pPr marL="1151890">
              <a:lnSpc>
                <a:spcPts val="1770"/>
              </a:lnSpc>
            </a:pPr>
            <a:r>
              <a:rPr sz="1650" u="none" spc="225" dirty="0">
                <a:solidFill>
                  <a:srgbClr val="0077AA"/>
                </a:solidFill>
                <a:latin typeface="Tahoma"/>
                <a:cs typeface="Tahoma"/>
              </a:rPr>
              <a:t>demandes </a:t>
            </a:r>
            <a:r>
              <a:rPr sz="1650" u="none" spc="225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endParaRPr sz="1650">
              <a:latin typeface="Tahoma"/>
              <a:cs typeface="Tahoma"/>
            </a:endParaRPr>
          </a:p>
          <a:p>
            <a:pPr marL="1403985" marR="8886825">
              <a:lnSpc>
                <a:spcPts val="1880"/>
              </a:lnSpc>
              <a:spcBef>
                <a:spcPts val="95"/>
              </a:spcBef>
            </a:pPr>
            <a:r>
              <a:rPr sz="1650" u="none" spc="45" dirty="0">
                <a:solidFill>
                  <a:srgbClr val="0077AA"/>
                </a:solidFill>
                <a:latin typeface="Tahoma"/>
                <a:cs typeface="Tahoma"/>
              </a:rPr>
              <a:t>mémoire </a:t>
            </a:r>
            <a:r>
              <a:rPr sz="1650" u="none" spc="45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u="none" spc="-10" dirty="0">
                <a:solidFill>
                  <a:srgbClr val="999999"/>
                </a:solidFill>
                <a:latin typeface="Tahoma"/>
                <a:cs typeface="Tahoma"/>
              </a:rPr>
              <a:t>  </a:t>
            </a:r>
            <a:r>
              <a:rPr sz="1650" u="none" spc="190" dirty="0">
                <a:solidFill>
                  <a:srgbClr val="0077AA"/>
                </a:solidFill>
                <a:latin typeface="Tahoma"/>
                <a:cs typeface="Tahoma"/>
              </a:rPr>
              <a:t>processeur </a:t>
            </a:r>
            <a:r>
              <a:rPr sz="1650" u="none" spc="165" dirty="0">
                <a:solidFill>
                  <a:srgbClr val="669900"/>
                </a:solidFill>
                <a:latin typeface="Tahoma"/>
                <a:cs typeface="Tahoma"/>
              </a:rPr>
              <a:t>« 256Mi » </a:t>
            </a:r>
            <a:r>
              <a:rPr sz="1650" u="none" spc="190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u="none" spc="475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650" u="none" spc="80" dirty="0">
                <a:solidFill>
                  <a:srgbClr val="669900"/>
                </a:solidFill>
                <a:latin typeface="Tahoma"/>
                <a:cs typeface="Tahoma"/>
              </a:rPr>
              <a:t>"500 m"</a:t>
            </a:r>
            <a:endParaRPr sz="1650">
              <a:latin typeface="Tahoma"/>
              <a:cs typeface="Tahoma"/>
            </a:endParaRPr>
          </a:p>
          <a:p>
            <a:pPr marL="1151890">
              <a:lnSpc>
                <a:spcPts val="1770"/>
              </a:lnSpc>
            </a:pPr>
            <a:r>
              <a:rPr sz="1650" u="none" spc="350" dirty="0">
                <a:solidFill>
                  <a:srgbClr val="0077AA"/>
                </a:solidFill>
                <a:latin typeface="Tahoma"/>
                <a:cs typeface="Tahoma"/>
              </a:rPr>
              <a:t>limites </a:t>
            </a:r>
            <a:r>
              <a:rPr sz="1650" u="none" spc="350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endParaRPr sz="1650">
              <a:latin typeface="Tahoma"/>
              <a:cs typeface="Tahoma"/>
            </a:endParaRPr>
          </a:p>
          <a:p>
            <a:pPr marL="1403985" marR="9139555">
              <a:lnSpc>
                <a:spcPts val="1880"/>
              </a:lnSpc>
              <a:spcBef>
                <a:spcPts val="90"/>
              </a:spcBef>
            </a:pPr>
            <a:r>
              <a:rPr sz="1650" u="none" spc="45" dirty="0">
                <a:solidFill>
                  <a:srgbClr val="0077AA"/>
                </a:solidFill>
                <a:latin typeface="Tahoma"/>
                <a:cs typeface="Tahoma"/>
              </a:rPr>
              <a:t>mémoire </a:t>
            </a:r>
            <a:r>
              <a:rPr sz="1650" u="none" spc="45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u="none" spc="-10" dirty="0">
                <a:solidFill>
                  <a:srgbClr val="999999"/>
                </a:solidFill>
                <a:latin typeface="Tahoma"/>
                <a:cs typeface="Tahoma"/>
              </a:rPr>
              <a:t>  </a:t>
            </a:r>
            <a:r>
              <a:rPr sz="1650" u="none" spc="190" dirty="0">
                <a:solidFill>
                  <a:srgbClr val="0077AA"/>
                </a:solidFill>
                <a:latin typeface="Tahoma"/>
                <a:cs typeface="Tahoma"/>
              </a:rPr>
              <a:t>Processeur </a:t>
            </a:r>
            <a:r>
              <a:rPr sz="1650" u="none" spc="240" dirty="0">
                <a:solidFill>
                  <a:srgbClr val="669900"/>
                </a:solidFill>
                <a:latin typeface="Tahoma"/>
                <a:cs typeface="Tahoma"/>
              </a:rPr>
              <a:t>« 2Gi » </a:t>
            </a:r>
            <a:r>
              <a:rPr sz="1650" u="none" spc="190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u="none" spc="475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650" u="none" spc="215" dirty="0">
                <a:solidFill>
                  <a:srgbClr val="669900"/>
                </a:solidFill>
                <a:latin typeface="Tahoma"/>
                <a:cs typeface="Tahoma"/>
              </a:rPr>
              <a:t>"2"</a:t>
            </a:r>
            <a:endParaRPr sz="165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65" dirty="0"/>
              <a:t>CALENDRIER</a:t>
            </a:r>
            <a:r>
              <a:rPr spc="-90" dirty="0"/>
              <a:t> </a:t>
            </a:r>
            <a:r>
              <a:rPr spc="85" dirty="0"/>
              <a:t>ET</a:t>
            </a:r>
            <a:r>
              <a:rPr spc="-90" dirty="0"/>
              <a:t> </a:t>
            </a:r>
            <a:r>
              <a:rPr spc="-100" dirty="0"/>
              <a:t>DEMANDES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1647824"/>
            <a:ext cx="95250" cy="9524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2152649"/>
            <a:ext cx="95250" cy="9524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2628899"/>
            <a:ext cx="95250" cy="9524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3400424"/>
            <a:ext cx="95250" cy="9524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4733924"/>
            <a:ext cx="95250" cy="9524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5229224"/>
            <a:ext cx="95250" cy="95249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796924" y="1326514"/>
            <a:ext cx="11845290" cy="41116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065" marR="3503295">
              <a:lnSpc>
                <a:spcPct val="157700"/>
              </a:lnSpc>
              <a:spcBef>
                <a:spcPts val="100"/>
              </a:spcBef>
            </a:pPr>
            <a:r>
              <a:rPr sz="2100" spc="100" dirty="0">
                <a:solidFill>
                  <a:srgbClr val="333333"/>
                </a:solidFill>
                <a:latin typeface="Trebuchet MS"/>
                <a:cs typeface="Trebuchet MS"/>
              </a:rPr>
              <a:t>Quand</a:t>
            </a:r>
            <a:r>
              <a:rPr sz="2100" spc="-6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85" dirty="0">
                <a:solidFill>
                  <a:srgbClr val="333333"/>
                </a:solidFill>
                <a:latin typeface="Trebuchet MS"/>
                <a:cs typeface="Trebuchet MS"/>
              </a:rPr>
              <a:t>toi</a:t>
            </a:r>
            <a:r>
              <a:rPr sz="2100" spc="-6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créer</a:t>
            </a:r>
            <a:r>
              <a:rPr sz="2100" spc="-5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5" dirty="0">
                <a:solidFill>
                  <a:srgbClr val="333333"/>
                </a:solidFill>
                <a:latin typeface="Trebuchet MS"/>
                <a:cs typeface="Trebuchet MS"/>
              </a:rPr>
              <a:t>un</a:t>
            </a:r>
            <a:r>
              <a:rPr sz="2100" spc="-6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ED2137"/>
                </a:solidFill>
                <a:latin typeface="Trebuchet MS"/>
                <a:cs typeface="Trebuchet MS"/>
              </a:rPr>
              <a:t>Gousse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,</a:t>
            </a:r>
            <a:r>
              <a:rPr sz="2100" spc="-6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-5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275" dirty="0">
                <a:solidFill>
                  <a:srgbClr val="ED2137"/>
                </a:solidFill>
                <a:latin typeface="Tahoma"/>
                <a:cs typeface="Tahoma"/>
              </a:rPr>
              <a:t>planificateur</a:t>
            </a:r>
            <a:r>
              <a:rPr sz="2100" spc="-85" dirty="0">
                <a:solidFill>
                  <a:srgbClr val="ED2137"/>
                </a:solidFill>
                <a:latin typeface="Tahoma"/>
                <a:cs typeface="Tahoma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sélectionne</a:t>
            </a:r>
            <a:r>
              <a:rPr sz="2100" spc="-6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5" dirty="0">
                <a:solidFill>
                  <a:srgbClr val="333333"/>
                </a:solidFill>
                <a:latin typeface="Trebuchet MS"/>
                <a:cs typeface="Trebuchet MS"/>
              </a:rPr>
              <a:t>un</a:t>
            </a:r>
            <a:r>
              <a:rPr sz="2100" spc="-5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00" dirty="0">
                <a:solidFill>
                  <a:srgbClr val="333333"/>
                </a:solidFill>
                <a:latin typeface="Trebuchet MS"/>
                <a:cs typeface="Trebuchet MS"/>
              </a:rPr>
              <a:t>nœud</a:t>
            </a:r>
            <a:r>
              <a:rPr sz="2100" spc="-6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à</a:t>
            </a:r>
            <a:r>
              <a:rPr sz="2100" spc="-6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75" dirty="0">
                <a:solidFill>
                  <a:srgbClr val="333333"/>
                </a:solidFill>
                <a:latin typeface="Trebuchet MS"/>
                <a:cs typeface="Trebuchet MS"/>
              </a:rPr>
              <a:t>hôte</a:t>
            </a:r>
            <a:r>
              <a:rPr sz="2100" spc="-5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25" dirty="0">
                <a:solidFill>
                  <a:srgbClr val="333333"/>
                </a:solidFill>
                <a:latin typeface="Trebuchet MS"/>
                <a:cs typeface="Trebuchet MS"/>
              </a:rPr>
              <a:t>chacun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​</a:t>
            </a:r>
            <a:r>
              <a:rPr sz="2100" spc="-5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00" dirty="0">
                <a:solidFill>
                  <a:srgbClr val="333333"/>
                </a:solidFill>
                <a:latin typeface="Trebuchet MS"/>
                <a:cs typeface="Trebuchet MS"/>
              </a:rPr>
              <a:t>nœud</a:t>
            </a:r>
            <a:r>
              <a:rPr sz="2100" spc="-4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10" dirty="0">
                <a:solidFill>
                  <a:srgbClr val="333333"/>
                </a:solidFill>
                <a:latin typeface="Trebuchet MS"/>
                <a:cs typeface="Trebuchet MS"/>
              </a:rPr>
              <a:t>a</a:t>
            </a:r>
            <a:r>
              <a:rPr sz="2100" spc="-4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5" dirty="0">
                <a:solidFill>
                  <a:srgbClr val="333333"/>
                </a:solidFill>
                <a:latin typeface="Trebuchet MS"/>
                <a:cs typeface="Trebuchet MS"/>
              </a:rPr>
              <a:t>un</a:t>
            </a:r>
            <a:r>
              <a:rPr sz="2100" spc="-4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00" dirty="0">
                <a:solidFill>
                  <a:srgbClr val="333333"/>
                </a:solidFill>
                <a:latin typeface="Trebuchet MS"/>
                <a:cs typeface="Trebuchet MS"/>
              </a:rPr>
              <a:t>max</a:t>
            </a:r>
            <a:r>
              <a:rPr sz="2100" spc="-4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capacité</a:t>
            </a:r>
            <a:r>
              <a:rPr sz="2100" spc="-4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(CPU</a:t>
            </a:r>
            <a:r>
              <a:rPr sz="2100" spc="-4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00" dirty="0">
                <a:solidFill>
                  <a:srgbClr val="333333"/>
                </a:solidFill>
                <a:latin typeface="Trebuchet MS"/>
                <a:cs typeface="Trebuchet MS"/>
              </a:rPr>
              <a:t>et</a:t>
            </a:r>
            <a:r>
              <a:rPr sz="2100" spc="-4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80" dirty="0">
                <a:solidFill>
                  <a:srgbClr val="333333"/>
                </a:solidFill>
                <a:latin typeface="Trebuchet MS"/>
                <a:cs typeface="Trebuchet MS"/>
              </a:rPr>
              <a:t>Mémoire)</a:t>
            </a:r>
            <a:endParaRPr sz="2100">
              <a:latin typeface="Trebuchet MS"/>
              <a:cs typeface="Trebuchet MS"/>
            </a:endParaRPr>
          </a:p>
          <a:p>
            <a:pPr marL="393065" marR="794385">
              <a:lnSpc>
                <a:spcPts val="2250"/>
              </a:lnSpc>
              <a:spcBef>
                <a:spcPts val="1530"/>
              </a:spcBef>
            </a:pP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-6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275" dirty="0">
                <a:solidFill>
                  <a:srgbClr val="ED2137"/>
                </a:solidFill>
                <a:latin typeface="Tahoma"/>
                <a:cs typeface="Tahoma"/>
              </a:rPr>
              <a:t>planificateur</a:t>
            </a:r>
            <a:r>
              <a:rPr sz="2100" spc="-85" dirty="0">
                <a:solidFill>
                  <a:srgbClr val="ED2137"/>
                </a:solidFill>
                <a:latin typeface="Tahoma"/>
                <a:cs typeface="Tahoma"/>
              </a:rPr>
              <a:t> </a:t>
            </a:r>
            <a:r>
              <a:rPr sz="2100" spc="90" dirty="0">
                <a:solidFill>
                  <a:srgbClr val="333333"/>
                </a:solidFill>
                <a:latin typeface="Trebuchet MS"/>
                <a:cs typeface="Trebuchet MS"/>
              </a:rPr>
              <a:t>assure</a:t>
            </a:r>
            <a:r>
              <a:rPr sz="2100" spc="-6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que</a:t>
            </a:r>
            <a:r>
              <a:rPr sz="2100" spc="-6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-6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60" dirty="0">
                <a:solidFill>
                  <a:srgbClr val="333333"/>
                </a:solidFill>
                <a:latin typeface="Trebuchet MS"/>
                <a:cs typeface="Trebuchet MS"/>
              </a:rPr>
              <a:t>somme</a:t>
            </a:r>
            <a:r>
              <a:rPr sz="2100" spc="-6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de</a:t>
            </a:r>
            <a:r>
              <a:rPr sz="2100" spc="-6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-6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70" dirty="0">
                <a:solidFill>
                  <a:srgbClr val="ED2137"/>
                </a:solidFill>
                <a:latin typeface="Trebuchet MS"/>
                <a:cs typeface="Trebuchet MS"/>
              </a:rPr>
              <a:t>Demandes</a:t>
            </a:r>
            <a:r>
              <a:rPr sz="2100" spc="-60" dirty="0">
                <a:solidFill>
                  <a:srgbClr val="ED2137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de</a:t>
            </a:r>
            <a:r>
              <a:rPr sz="2100" spc="-6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-6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14" dirty="0">
                <a:solidFill>
                  <a:srgbClr val="333333"/>
                </a:solidFill>
                <a:latin typeface="Trebuchet MS"/>
                <a:cs typeface="Trebuchet MS"/>
              </a:rPr>
              <a:t>Capsules</a:t>
            </a:r>
            <a:r>
              <a:rPr sz="2100" spc="-6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35" dirty="0">
                <a:solidFill>
                  <a:srgbClr val="333333"/>
                </a:solidFill>
                <a:latin typeface="Trebuchet MS"/>
                <a:cs typeface="Trebuchet MS"/>
              </a:rPr>
              <a:t>sur</a:t>
            </a:r>
            <a:r>
              <a:rPr sz="2100" spc="-6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5" dirty="0">
                <a:solidFill>
                  <a:srgbClr val="333333"/>
                </a:solidFill>
                <a:latin typeface="Trebuchet MS"/>
                <a:cs typeface="Trebuchet MS"/>
              </a:rPr>
              <a:t>un</a:t>
            </a:r>
            <a:r>
              <a:rPr sz="2100" spc="-6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00" dirty="0">
                <a:solidFill>
                  <a:srgbClr val="333333"/>
                </a:solidFill>
                <a:latin typeface="Trebuchet MS"/>
                <a:cs typeface="Trebuchet MS"/>
              </a:rPr>
              <a:t>nœud</a:t>
            </a:r>
            <a:r>
              <a:rPr sz="2100" spc="-6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95" dirty="0">
                <a:solidFill>
                  <a:srgbClr val="333333"/>
                </a:solidFill>
                <a:latin typeface="Trebuchet MS"/>
                <a:cs typeface="Trebuchet MS"/>
              </a:rPr>
              <a:t>fait</a:t>
            </a:r>
            <a:r>
              <a:rPr sz="2100" spc="-6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25" dirty="0">
                <a:solidFill>
                  <a:srgbClr val="333333"/>
                </a:solidFill>
                <a:latin typeface="Trebuchet MS"/>
                <a:cs typeface="Trebuchet MS"/>
              </a:rPr>
              <a:t>ne pas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dépasser</a:t>
            </a:r>
            <a:r>
              <a:rPr sz="2100" spc="-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-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capacité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de</a:t>
            </a:r>
            <a:r>
              <a:rPr sz="2100" spc="-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-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80" dirty="0">
                <a:solidFill>
                  <a:srgbClr val="333333"/>
                </a:solidFill>
                <a:latin typeface="Trebuchet MS"/>
                <a:cs typeface="Trebuchet MS"/>
              </a:rPr>
              <a:t>nœud</a:t>
            </a:r>
            <a:endParaRPr sz="2100">
              <a:latin typeface="Trebuchet MS"/>
              <a:cs typeface="Trebuchet MS"/>
            </a:endParaRPr>
          </a:p>
          <a:p>
            <a:pPr marL="393065" marR="5080">
              <a:lnSpc>
                <a:spcPct val="79200"/>
              </a:lnSpc>
              <a:spcBef>
                <a:spcPts val="1500"/>
              </a:spcBef>
            </a:pPr>
            <a:r>
              <a:rPr sz="2500" spc="100" dirty="0">
                <a:solidFill>
                  <a:srgbClr val="333333"/>
                </a:solidFill>
                <a:latin typeface="MingLiU_HKSCS-ExtB"/>
                <a:cs typeface="MingLiU_HKSCS-ExtB"/>
              </a:rPr>
              <a:t>⚠</a:t>
            </a:r>
            <a:r>
              <a:rPr sz="2500" spc="-660" dirty="0">
                <a:solidFill>
                  <a:srgbClr val="333333"/>
                </a:solidFill>
                <a:latin typeface="MingLiU_HKSCS-ExtB"/>
                <a:cs typeface="MingLiU_HKSCS-ExtB"/>
              </a:rPr>
              <a:t> </a:t>
            </a:r>
            <a:r>
              <a:rPr sz="2100" spc="-95" dirty="0">
                <a:solidFill>
                  <a:srgbClr val="333333"/>
                </a:solidFill>
                <a:latin typeface="Trebuchet MS"/>
                <a:cs typeface="Trebuchet MS"/>
              </a:rPr>
              <a:t>il</a:t>
            </a:r>
            <a:r>
              <a:rPr sz="2100" spc="-4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est</a:t>
            </a:r>
            <a:r>
              <a:rPr sz="2100" spc="-4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0" dirty="0">
                <a:solidFill>
                  <a:srgbClr val="333333"/>
                </a:solidFill>
                <a:latin typeface="Trebuchet MS"/>
                <a:cs typeface="Trebuchet MS"/>
              </a:rPr>
              <a:t>pas</a:t>
            </a:r>
            <a:r>
              <a:rPr sz="2100" spc="-4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-4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actuel</a:t>
            </a:r>
            <a:r>
              <a:rPr sz="2100" spc="-4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70" dirty="0">
                <a:solidFill>
                  <a:srgbClr val="333333"/>
                </a:solidFill>
                <a:latin typeface="Trebuchet MS"/>
                <a:cs typeface="Trebuchet MS"/>
              </a:rPr>
              <a:t>Processeur/Mémoire</a:t>
            </a:r>
            <a:r>
              <a:rPr sz="2100" spc="-4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85" dirty="0">
                <a:solidFill>
                  <a:srgbClr val="333333"/>
                </a:solidFill>
                <a:latin typeface="Trebuchet MS"/>
                <a:cs typeface="Trebuchet MS"/>
              </a:rPr>
              <a:t>consommation</a:t>
            </a:r>
            <a:r>
              <a:rPr sz="2100" spc="-4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de</a:t>
            </a:r>
            <a:r>
              <a:rPr sz="2100" spc="-4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-4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00" dirty="0">
                <a:solidFill>
                  <a:srgbClr val="333333"/>
                </a:solidFill>
                <a:latin typeface="Trebuchet MS"/>
                <a:cs typeface="Trebuchet MS"/>
              </a:rPr>
              <a:t>nœud</a:t>
            </a:r>
            <a:r>
              <a:rPr sz="2100" spc="-4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à</a:t>
            </a:r>
            <a:r>
              <a:rPr sz="2100" spc="-4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-4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temps</a:t>
            </a:r>
            <a:r>
              <a:rPr sz="2100" spc="-4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de</a:t>
            </a:r>
            <a:r>
              <a:rPr sz="2100" spc="-4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5" dirty="0">
                <a:solidFill>
                  <a:srgbClr val="333333"/>
                </a:solidFill>
                <a:latin typeface="Trebuchet MS"/>
                <a:cs typeface="Trebuchet MS"/>
              </a:rPr>
              <a:t>planification</a:t>
            </a:r>
            <a:r>
              <a:rPr sz="2100" spc="-4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20" dirty="0">
                <a:solidFill>
                  <a:srgbClr val="333333"/>
                </a:solidFill>
                <a:latin typeface="Trebuchet MS"/>
                <a:cs typeface="Trebuchet MS"/>
              </a:rPr>
              <a:t>c'est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​</a:t>
            </a:r>
            <a:r>
              <a:rPr sz="2100" spc="-7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95" dirty="0">
                <a:solidFill>
                  <a:srgbClr val="333333"/>
                </a:solidFill>
                <a:latin typeface="Trebuchet MS"/>
                <a:cs typeface="Trebuchet MS"/>
              </a:rPr>
              <a:t>utilisé</a:t>
            </a:r>
            <a:r>
              <a:rPr sz="2100" spc="-7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50" i="1" dirty="0">
                <a:solidFill>
                  <a:srgbClr val="ED2137"/>
                </a:solidFill>
                <a:latin typeface="Trebuchet MS"/>
                <a:cs typeface="Trebuchet MS"/>
              </a:rPr>
              <a:t>mais</a:t>
            </a:r>
            <a:r>
              <a:rPr sz="2150" i="1" spc="-85" dirty="0">
                <a:solidFill>
                  <a:srgbClr val="ED2137"/>
                </a:solidFill>
                <a:latin typeface="Trebuchet MS"/>
                <a:cs typeface="Trebuchet MS"/>
              </a:rPr>
              <a:t> </a:t>
            </a:r>
            <a:r>
              <a:rPr sz="2150" i="1" spc="-10" dirty="0">
                <a:solidFill>
                  <a:srgbClr val="ED2137"/>
                </a:solidFill>
                <a:latin typeface="Trebuchet MS"/>
                <a:cs typeface="Trebuchet MS"/>
              </a:rPr>
              <a:t>le</a:t>
            </a:r>
            <a:r>
              <a:rPr sz="2150" i="1" spc="-85" dirty="0">
                <a:solidFill>
                  <a:srgbClr val="ED2137"/>
                </a:solidFill>
                <a:latin typeface="Trebuchet MS"/>
                <a:cs typeface="Trebuchet MS"/>
              </a:rPr>
              <a:t> </a:t>
            </a:r>
            <a:r>
              <a:rPr sz="2150" i="1" spc="114" dirty="0">
                <a:solidFill>
                  <a:srgbClr val="ED2137"/>
                </a:solidFill>
                <a:latin typeface="Trebuchet MS"/>
                <a:cs typeface="Trebuchet MS"/>
              </a:rPr>
              <a:t>somme</a:t>
            </a:r>
            <a:r>
              <a:rPr sz="2150" i="1" spc="-85" dirty="0">
                <a:solidFill>
                  <a:srgbClr val="ED2137"/>
                </a:solidFill>
                <a:latin typeface="Trebuchet MS"/>
                <a:cs typeface="Trebuchet MS"/>
              </a:rPr>
              <a:t> </a:t>
            </a:r>
            <a:r>
              <a:rPr sz="2150" i="1" spc="-10" dirty="0">
                <a:solidFill>
                  <a:srgbClr val="ED2137"/>
                </a:solidFill>
                <a:latin typeface="Trebuchet MS"/>
                <a:cs typeface="Trebuchet MS"/>
              </a:rPr>
              <a:t>de</a:t>
            </a:r>
            <a:r>
              <a:rPr sz="2150" i="1" spc="-85" dirty="0">
                <a:solidFill>
                  <a:srgbClr val="ED2137"/>
                </a:solidFill>
                <a:latin typeface="Trebuchet MS"/>
                <a:cs typeface="Trebuchet MS"/>
              </a:rPr>
              <a:t> </a:t>
            </a:r>
            <a:r>
              <a:rPr sz="2150" i="1" spc="-10" dirty="0">
                <a:solidFill>
                  <a:srgbClr val="ED2137"/>
                </a:solidFill>
                <a:latin typeface="Trebuchet MS"/>
                <a:cs typeface="Trebuchet MS"/>
              </a:rPr>
              <a:t>le</a:t>
            </a:r>
            <a:r>
              <a:rPr sz="2150" i="1" spc="-85" dirty="0">
                <a:solidFill>
                  <a:srgbClr val="ED2137"/>
                </a:solidFill>
                <a:latin typeface="Trebuchet MS"/>
                <a:cs typeface="Trebuchet MS"/>
              </a:rPr>
              <a:t> </a:t>
            </a:r>
            <a:r>
              <a:rPr sz="2100" spc="70" dirty="0">
                <a:solidFill>
                  <a:srgbClr val="ED2137"/>
                </a:solidFill>
                <a:latin typeface="Trebuchet MS"/>
                <a:cs typeface="Trebuchet MS"/>
              </a:rPr>
              <a:t>Demandes</a:t>
            </a:r>
            <a:r>
              <a:rPr sz="2100" spc="-70" dirty="0">
                <a:solidFill>
                  <a:srgbClr val="ED2137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de</a:t>
            </a:r>
            <a:r>
              <a:rPr sz="2100" spc="-7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-7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14" dirty="0">
                <a:solidFill>
                  <a:srgbClr val="333333"/>
                </a:solidFill>
                <a:latin typeface="Trebuchet MS"/>
                <a:cs typeface="Trebuchet MS"/>
              </a:rPr>
              <a:t>Capsules</a:t>
            </a:r>
            <a:r>
              <a:rPr sz="2100" spc="-7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de</a:t>
            </a:r>
            <a:r>
              <a:rPr sz="2100" spc="-7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-7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80" dirty="0">
                <a:solidFill>
                  <a:srgbClr val="333333"/>
                </a:solidFill>
                <a:latin typeface="Trebuchet MS"/>
                <a:cs typeface="Trebuchet MS"/>
              </a:rPr>
              <a:t>nœud</a:t>
            </a:r>
            <a:endParaRPr sz="21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670"/>
              </a:spcBef>
            </a:pP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Alors:</a:t>
            </a:r>
            <a:endParaRPr sz="2100">
              <a:latin typeface="Trebuchet MS"/>
              <a:cs typeface="Trebuchet MS"/>
            </a:endParaRPr>
          </a:p>
          <a:p>
            <a:pPr marL="393065">
              <a:lnSpc>
                <a:spcPct val="100000"/>
              </a:lnSpc>
              <a:spcBef>
                <a:spcPts val="1680"/>
              </a:spcBef>
            </a:pPr>
            <a:r>
              <a:rPr sz="2100" spc="80" dirty="0">
                <a:solidFill>
                  <a:srgbClr val="333333"/>
                </a:solidFill>
                <a:latin typeface="Trebuchet MS"/>
                <a:cs typeface="Trebuchet MS"/>
              </a:rPr>
              <a:t>Toi</a:t>
            </a:r>
            <a:r>
              <a:rPr sz="2100" spc="-6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0" dirty="0">
                <a:solidFill>
                  <a:srgbClr val="333333"/>
                </a:solidFill>
                <a:latin typeface="Trebuchet MS"/>
                <a:cs typeface="Trebuchet MS"/>
              </a:rPr>
              <a:t>peut</a:t>
            </a:r>
            <a:r>
              <a:rPr sz="2100" spc="-5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définir</a:t>
            </a:r>
            <a:r>
              <a:rPr sz="2100" spc="-5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70" dirty="0">
                <a:solidFill>
                  <a:srgbClr val="ED2137"/>
                </a:solidFill>
                <a:latin typeface="Tahoma"/>
                <a:cs typeface="Tahoma"/>
              </a:rPr>
              <a:t>Quotas</a:t>
            </a:r>
            <a:r>
              <a:rPr sz="2100" spc="-75" dirty="0">
                <a:solidFill>
                  <a:srgbClr val="ED2137"/>
                </a:solidFill>
                <a:latin typeface="Tahoma"/>
                <a:cs typeface="Tahoma"/>
              </a:rPr>
              <a:t> </a:t>
            </a:r>
            <a:r>
              <a:rPr sz="2100" spc="135" dirty="0">
                <a:solidFill>
                  <a:srgbClr val="333333"/>
                </a:solidFill>
                <a:latin typeface="Trebuchet MS"/>
                <a:cs typeface="Trebuchet MS"/>
              </a:rPr>
              <a:t>sur</a:t>
            </a:r>
            <a:r>
              <a:rPr sz="2100" spc="-5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80" dirty="0">
                <a:solidFill>
                  <a:srgbClr val="ED2137"/>
                </a:solidFill>
                <a:latin typeface="Trebuchet MS"/>
                <a:cs typeface="Trebuchet MS"/>
              </a:rPr>
              <a:t>Espaces de noms</a:t>
            </a:r>
            <a:endParaRPr sz="2100">
              <a:latin typeface="Trebuchet MS"/>
              <a:cs typeface="Trebuchet MS"/>
            </a:endParaRPr>
          </a:p>
          <a:p>
            <a:pPr marL="393065">
              <a:lnSpc>
                <a:spcPct val="100000"/>
              </a:lnSpc>
              <a:spcBef>
                <a:spcPts val="1380"/>
              </a:spcBef>
            </a:pPr>
            <a:r>
              <a:rPr sz="2100" spc="80" dirty="0">
                <a:solidFill>
                  <a:srgbClr val="333333"/>
                </a:solidFill>
                <a:latin typeface="Trebuchet MS"/>
                <a:cs typeface="Trebuchet MS"/>
              </a:rPr>
              <a:t>Toi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0" dirty="0">
                <a:solidFill>
                  <a:srgbClr val="333333"/>
                </a:solidFill>
                <a:latin typeface="Trebuchet MS"/>
                <a:cs typeface="Trebuchet MS"/>
              </a:rPr>
              <a:t>peut</a:t>
            </a:r>
            <a:r>
              <a:rPr sz="2100" spc="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90" dirty="0">
                <a:solidFill>
                  <a:srgbClr val="333333"/>
                </a:solidFill>
                <a:latin typeface="Trebuchet MS"/>
                <a:cs typeface="Trebuchet MS"/>
              </a:rPr>
              <a:t>ajouter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225" dirty="0">
                <a:solidFill>
                  <a:srgbClr val="ED2137"/>
                </a:solidFill>
                <a:latin typeface="Tahoma"/>
                <a:cs typeface="Tahoma"/>
              </a:rPr>
              <a:t>LimitRange</a:t>
            </a:r>
            <a:r>
              <a:rPr sz="2100" spc="-20" dirty="0">
                <a:solidFill>
                  <a:srgbClr val="ED2137"/>
                </a:solidFill>
                <a:latin typeface="Tahoma"/>
                <a:cs typeface="Tahoma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lequel</a:t>
            </a:r>
            <a:r>
              <a:rPr sz="2100" spc="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50" dirty="0">
                <a:solidFill>
                  <a:srgbClr val="333333"/>
                </a:solidFill>
                <a:latin typeface="Trebuchet MS"/>
                <a:cs typeface="Trebuchet MS"/>
              </a:rPr>
              <a:t>appliquera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​</a:t>
            </a:r>
            <a:r>
              <a:rPr sz="2100" spc="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valeurs par défaut</a:t>
            </a:r>
            <a:r>
              <a:rPr sz="2100" spc="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pour</a:t>
            </a:r>
            <a:r>
              <a:rPr sz="2100" spc="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conteneurs</a:t>
            </a:r>
            <a:endParaRPr sz="21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5" dirty="0"/>
              <a:t>MÉMOIRE</a:t>
            </a:r>
            <a:r>
              <a:rPr spc="-125" dirty="0"/>
              <a:t> </a:t>
            </a:r>
            <a:r>
              <a:rPr spc="-10" dirty="0"/>
              <a:t>LIMITES</a:t>
            </a:r>
            <a:r>
              <a:rPr spc="-125" dirty="0"/>
              <a:t> </a:t>
            </a:r>
            <a:r>
              <a:rPr dirty="0"/>
              <a:t>DANS</a:t>
            </a:r>
            <a:r>
              <a:rPr spc="-125" dirty="0"/>
              <a:t> </a:t>
            </a:r>
            <a:r>
              <a:rPr spc="-70" dirty="0"/>
              <a:t>PRATIQUE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1647824"/>
            <a:ext cx="95250" cy="9524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2419349"/>
            <a:ext cx="95250" cy="9524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2914649"/>
            <a:ext cx="95250" cy="9524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09687" y="3967162"/>
            <a:ext cx="104775" cy="104774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796924" y="1511300"/>
            <a:ext cx="11910060" cy="3770391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393065" marR="198755">
              <a:lnSpc>
                <a:spcPts val="2250"/>
              </a:lnSpc>
              <a:spcBef>
                <a:spcPts val="400"/>
              </a:spcBef>
            </a:pPr>
            <a:r>
              <a:rPr sz="2100" spc="85" dirty="0">
                <a:solidFill>
                  <a:srgbClr val="333333"/>
                </a:solidFill>
                <a:latin typeface="Trebuchet MS"/>
                <a:cs typeface="Trebuchet MS"/>
              </a:rPr>
              <a:t>UN</a:t>
            </a:r>
            <a:r>
              <a:rPr sz="2100" spc="-5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lang="fr-FR" sz="2100" dirty="0">
                <a:solidFill>
                  <a:srgbClr val="333333"/>
                </a:solidFill>
                <a:latin typeface="Trebuchet MS"/>
                <a:cs typeface="Trebuchet MS"/>
              </a:rPr>
              <a:t>Container</a:t>
            </a:r>
            <a:r>
              <a:rPr sz="2100" spc="-5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90" dirty="0">
                <a:solidFill>
                  <a:srgbClr val="333333"/>
                </a:solidFill>
                <a:latin typeface="Trebuchet MS"/>
                <a:cs typeface="Trebuchet MS"/>
              </a:rPr>
              <a:t>peut</a:t>
            </a:r>
            <a:r>
              <a:rPr sz="2100" spc="-5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05" dirty="0">
                <a:solidFill>
                  <a:srgbClr val="333333"/>
                </a:solidFill>
                <a:latin typeface="Trebuchet MS"/>
                <a:cs typeface="Trebuchet MS"/>
              </a:rPr>
              <a:t>consommer</a:t>
            </a:r>
            <a:r>
              <a:rPr sz="2100" spc="-5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95" dirty="0">
                <a:solidFill>
                  <a:srgbClr val="333333"/>
                </a:solidFill>
                <a:latin typeface="Trebuchet MS"/>
                <a:cs typeface="Trebuchet MS"/>
              </a:rPr>
              <a:t>plus</a:t>
            </a:r>
            <a:r>
              <a:rPr sz="2100" spc="-5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00" dirty="0">
                <a:solidFill>
                  <a:srgbClr val="333333"/>
                </a:solidFill>
                <a:latin typeface="Trebuchet MS"/>
                <a:cs typeface="Trebuchet MS"/>
              </a:rPr>
              <a:t>mémoire</a:t>
            </a:r>
            <a:r>
              <a:rPr sz="2100" spc="-5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0" dirty="0">
                <a:solidFill>
                  <a:srgbClr val="333333"/>
                </a:solidFill>
                <a:latin typeface="Trebuchet MS"/>
                <a:cs typeface="Trebuchet MS"/>
              </a:rPr>
              <a:t>que</a:t>
            </a:r>
            <a:r>
              <a:rPr sz="2100" spc="-5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-5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265" dirty="0">
                <a:solidFill>
                  <a:srgbClr val="ED2137"/>
                </a:solidFill>
                <a:latin typeface="Tahoma"/>
                <a:cs typeface="Tahoma"/>
              </a:rPr>
              <a:t>demande</a:t>
            </a:r>
            <a:r>
              <a:rPr sz="2100" spc="-70" dirty="0">
                <a:solidFill>
                  <a:srgbClr val="ED2137"/>
                </a:solidFill>
                <a:latin typeface="Tahoma"/>
                <a:cs typeface="Tahoma"/>
              </a:rPr>
              <a:t> </a:t>
            </a:r>
            <a:r>
              <a:rPr sz="2100" spc="90" dirty="0">
                <a:solidFill>
                  <a:srgbClr val="333333"/>
                </a:solidFill>
                <a:latin typeface="Trebuchet MS"/>
                <a:cs typeface="Trebuchet MS"/>
              </a:rPr>
              <a:t>fait</a:t>
            </a:r>
            <a:r>
              <a:rPr sz="2100" spc="-5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80" dirty="0">
                <a:solidFill>
                  <a:srgbClr val="333333"/>
                </a:solidFill>
                <a:latin typeface="Trebuchet MS"/>
                <a:cs typeface="Trebuchet MS"/>
              </a:rPr>
              <a:t>si</a:t>
            </a:r>
            <a:r>
              <a:rPr sz="2100" spc="-5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-5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00" dirty="0">
                <a:solidFill>
                  <a:srgbClr val="333333"/>
                </a:solidFill>
                <a:latin typeface="Trebuchet MS"/>
                <a:cs typeface="Trebuchet MS"/>
              </a:rPr>
              <a:t>nœud</a:t>
            </a:r>
            <a:r>
              <a:rPr sz="2100" spc="-5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5" dirty="0">
                <a:solidFill>
                  <a:srgbClr val="333333"/>
                </a:solidFill>
                <a:latin typeface="Trebuchet MS"/>
                <a:cs typeface="Trebuchet MS"/>
              </a:rPr>
              <a:t>hébergement</a:t>
            </a:r>
            <a:r>
              <a:rPr sz="2100" spc="-5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95" dirty="0">
                <a:solidFill>
                  <a:srgbClr val="333333"/>
                </a:solidFill>
                <a:latin typeface="Trebuchet MS"/>
                <a:cs typeface="Trebuchet MS"/>
              </a:rPr>
              <a:t>il</a:t>
            </a:r>
            <a:r>
              <a:rPr sz="2100" spc="-5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0" dirty="0">
                <a:solidFill>
                  <a:srgbClr val="333333"/>
                </a:solidFill>
                <a:latin typeface="Trebuchet MS"/>
                <a:cs typeface="Trebuchet MS"/>
              </a:rPr>
              <a:t>a </a:t>
            </a:r>
            <a:r>
              <a:rPr sz="2100" spc="100" dirty="0">
                <a:solidFill>
                  <a:srgbClr val="333333"/>
                </a:solidFill>
                <a:latin typeface="Trebuchet MS"/>
                <a:cs typeface="Trebuchet MS"/>
              </a:rPr>
              <a:t>suffisamment</a:t>
            </a:r>
            <a:r>
              <a:rPr sz="2100" spc="-4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disponible</a:t>
            </a:r>
            <a:r>
              <a:rPr sz="2100" spc="-4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90" dirty="0">
                <a:solidFill>
                  <a:srgbClr val="333333"/>
                </a:solidFill>
                <a:latin typeface="Trebuchet MS"/>
                <a:cs typeface="Trebuchet MS"/>
              </a:rPr>
              <a:t>mémoire</a:t>
            </a:r>
            <a:endParaRPr sz="2100" dirty="0">
              <a:latin typeface="Trebuchet MS"/>
              <a:cs typeface="Trebuchet MS"/>
            </a:endParaRPr>
          </a:p>
          <a:p>
            <a:pPr marL="393065">
              <a:lnSpc>
                <a:spcPct val="100000"/>
              </a:lnSpc>
              <a:spcBef>
                <a:spcPts val="1275"/>
              </a:spcBef>
            </a:pPr>
            <a:r>
              <a:rPr sz="2100" spc="85" dirty="0">
                <a:solidFill>
                  <a:srgbClr val="333333"/>
                </a:solidFill>
                <a:latin typeface="Trebuchet MS"/>
                <a:cs typeface="Trebuchet MS"/>
              </a:rPr>
              <a:t>UN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lang="fr-FR" sz="2100" dirty="0">
                <a:solidFill>
                  <a:srgbClr val="333333"/>
                </a:solidFill>
                <a:latin typeface="Trebuchet MS"/>
                <a:cs typeface="Trebuchet MS"/>
              </a:rPr>
              <a:t>Container</a:t>
            </a:r>
            <a:r>
              <a:rPr sz="2100" spc="-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0" dirty="0">
                <a:solidFill>
                  <a:srgbClr val="333333"/>
                </a:solidFill>
                <a:latin typeface="Trebuchet MS"/>
                <a:cs typeface="Trebuchet MS"/>
              </a:rPr>
              <a:t>ne peut pas</a:t>
            </a:r>
            <a:r>
              <a:rPr sz="2100" spc="-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05" dirty="0">
                <a:solidFill>
                  <a:srgbClr val="333333"/>
                </a:solidFill>
                <a:latin typeface="Trebuchet MS"/>
                <a:cs typeface="Trebuchet MS"/>
              </a:rPr>
              <a:t>consommer</a:t>
            </a:r>
            <a:r>
              <a:rPr sz="2100" spc="-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95" dirty="0">
                <a:solidFill>
                  <a:srgbClr val="333333"/>
                </a:solidFill>
                <a:latin typeface="Trebuchet MS"/>
                <a:cs typeface="Trebuchet MS"/>
              </a:rPr>
              <a:t>plus</a:t>
            </a:r>
            <a:r>
              <a:rPr sz="2100" spc="-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0" dirty="0">
                <a:solidFill>
                  <a:srgbClr val="333333"/>
                </a:solidFill>
                <a:latin typeface="Trebuchet MS"/>
                <a:cs typeface="Trebuchet MS"/>
              </a:rPr>
              <a:t>que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-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défini</a:t>
            </a:r>
            <a:r>
              <a:rPr sz="2100" spc="-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470" dirty="0">
                <a:solidFill>
                  <a:srgbClr val="ED2137"/>
                </a:solidFill>
                <a:latin typeface="Tahoma"/>
                <a:cs typeface="Tahoma"/>
              </a:rPr>
              <a:t>limite</a:t>
            </a:r>
            <a:endParaRPr sz="2100" dirty="0">
              <a:latin typeface="Tahoma"/>
              <a:cs typeface="Tahoma"/>
            </a:endParaRPr>
          </a:p>
          <a:p>
            <a:pPr marL="393065" marR="5080">
              <a:lnSpc>
                <a:spcPts val="2250"/>
              </a:lnSpc>
              <a:spcBef>
                <a:spcPts val="1680"/>
              </a:spcBef>
            </a:pPr>
            <a:r>
              <a:rPr sz="2100" spc="-20" dirty="0">
                <a:solidFill>
                  <a:srgbClr val="333333"/>
                </a:solidFill>
                <a:latin typeface="Trebuchet MS"/>
                <a:cs typeface="Trebuchet MS"/>
              </a:rPr>
              <a:t>Si</a:t>
            </a:r>
            <a:r>
              <a:rPr sz="2100" spc="-3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5" dirty="0">
                <a:solidFill>
                  <a:srgbClr val="333333"/>
                </a:solidFill>
                <a:latin typeface="Trebuchet MS"/>
                <a:cs typeface="Trebuchet MS"/>
              </a:rPr>
              <a:t>un</a:t>
            </a:r>
            <a:r>
              <a:rPr sz="2100" spc="-3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lang="fr-FR" sz="2100" dirty="0">
                <a:solidFill>
                  <a:srgbClr val="333333"/>
                </a:solidFill>
                <a:latin typeface="Trebuchet MS"/>
                <a:cs typeface="Trebuchet MS"/>
              </a:rPr>
              <a:t>Container</a:t>
            </a:r>
            <a:r>
              <a:rPr sz="2100" spc="-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alloue</a:t>
            </a:r>
            <a:r>
              <a:rPr sz="2100" spc="-3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95" dirty="0">
                <a:solidFill>
                  <a:srgbClr val="333333"/>
                </a:solidFill>
                <a:latin typeface="Trebuchet MS"/>
                <a:cs typeface="Trebuchet MS"/>
              </a:rPr>
              <a:t>plus</a:t>
            </a:r>
            <a:r>
              <a:rPr sz="2100" spc="-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00" dirty="0">
                <a:solidFill>
                  <a:srgbClr val="333333"/>
                </a:solidFill>
                <a:latin typeface="Trebuchet MS"/>
                <a:cs typeface="Trebuchet MS"/>
              </a:rPr>
              <a:t>mémoire</a:t>
            </a:r>
            <a:r>
              <a:rPr sz="2100" spc="-3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0" dirty="0">
                <a:solidFill>
                  <a:srgbClr val="333333"/>
                </a:solidFill>
                <a:latin typeface="Trebuchet MS"/>
                <a:cs typeface="Trebuchet MS"/>
              </a:rPr>
              <a:t>que</a:t>
            </a:r>
            <a:r>
              <a:rPr sz="2100" spc="-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-3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480" dirty="0">
                <a:solidFill>
                  <a:srgbClr val="ED2137"/>
                </a:solidFill>
                <a:latin typeface="Tahoma"/>
                <a:cs typeface="Tahoma"/>
              </a:rPr>
              <a:t>limite</a:t>
            </a:r>
            <a:r>
              <a:rPr sz="2100" spc="-45" dirty="0">
                <a:solidFill>
                  <a:srgbClr val="ED2137"/>
                </a:solidFill>
                <a:latin typeface="Tahoma"/>
                <a:cs typeface="Tahoma"/>
              </a:rPr>
              <a:t> </a:t>
            </a:r>
            <a:r>
              <a:rPr sz="2100" spc="50" dirty="0">
                <a:solidFill>
                  <a:srgbClr val="333333"/>
                </a:solidFill>
                <a:latin typeface="Trebuchet MS"/>
                <a:cs typeface="Trebuchet MS"/>
              </a:rPr>
              <a:t>alors</a:t>
            </a:r>
            <a:r>
              <a:rPr sz="2100" spc="-3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 err="1">
                <a:solidFill>
                  <a:srgbClr val="333333"/>
                </a:solidFill>
                <a:latin typeface="Trebuchet MS"/>
                <a:cs typeface="Trebuchet MS"/>
              </a:rPr>
              <a:t>ce</a:t>
            </a:r>
            <a:r>
              <a:rPr sz="2100" spc="-3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lang="fr-FR" sz="2100" dirty="0">
                <a:solidFill>
                  <a:srgbClr val="333333"/>
                </a:solidFill>
                <a:latin typeface="Trebuchet MS"/>
                <a:cs typeface="Trebuchet MS"/>
              </a:rPr>
              <a:t>Container</a:t>
            </a:r>
            <a:r>
              <a:rPr sz="2100" spc="-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50" dirty="0">
                <a:solidFill>
                  <a:srgbClr val="333333"/>
                </a:solidFill>
                <a:latin typeface="Trebuchet MS"/>
                <a:cs typeface="Trebuchet MS"/>
              </a:rPr>
              <a:t>volonté</a:t>
            </a:r>
            <a:r>
              <a:rPr sz="2100" spc="-3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5" dirty="0">
                <a:solidFill>
                  <a:srgbClr val="333333"/>
                </a:solidFill>
                <a:latin typeface="Trebuchet MS"/>
                <a:cs typeface="Trebuchet MS"/>
              </a:rPr>
              <a:t>être</a:t>
            </a:r>
            <a:r>
              <a:rPr sz="2100" spc="-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80" dirty="0">
                <a:solidFill>
                  <a:srgbClr val="333333"/>
                </a:solidFill>
                <a:latin typeface="Trebuchet MS"/>
                <a:cs typeface="Trebuchet MS"/>
              </a:rPr>
              <a:t>marqué</a:t>
            </a:r>
            <a:r>
              <a:rPr sz="2100" spc="-3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05" dirty="0">
                <a:solidFill>
                  <a:srgbClr val="333333"/>
                </a:solidFill>
                <a:latin typeface="Trebuchet MS"/>
                <a:cs typeface="Trebuchet MS"/>
              </a:rPr>
              <a:t>comme</a:t>
            </a:r>
            <a:r>
              <a:rPr sz="2100" spc="-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50" dirty="0">
                <a:solidFill>
                  <a:srgbClr val="333333"/>
                </a:solidFill>
                <a:latin typeface="Trebuchet MS"/>
                <a:cs typeface="Trebuchet MS"/>
              </a:rPr>
              <a:t>un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candidat</a:t>
            </a:r>
            <a:r>
              <a:rPr sz="2100" spc="-4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pour</a:t>
            </a:r>
            <a:r>
              <a:rPr sz="2100" spc="-4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terminaison.</a:t>
            </a:r>
            <a:r>
              <a:rPr sz="2100" spc="-4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20" dirty="0">
                <a:solidFill>
                  <a:srgbClr val="333333"/>
                </a:solidFill>
                <a:latin typeface="Trebuchet MS"/>
                <a:cs typeface="Trebuchet MS"/>
              </a:rPr>
              <a:t>Si</a:t>
            </a:r>
            <a:r>
              <a:rPr sz="2100" spc="-4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95" dirty="0">
                <a:solidFill>
                  <a:srgbClr val="333333"/>
                </a:solidFill>
                <a:latin typeface="Trebuchet MS"/>
                <a:cs typeface="Trebuchet MS"/>
              </a:rPr>
              <a:t>il</a:t>
            </a:r>
            <a:r>
              <a:rPr sz="2100" spc="-4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0" dirty="0">
                <a:solidFill>
                  <a:srgbClr val="333333"/>
                </a:solidFill>
                <a:latin typeface="Trebuchet MS"/>
                <a:cs typeface="Trebuchet MS"/>
              </a:rPr>
              <a:t>continue</a:t>
            </a:r>
            <a:r>
              <a:rPr sz="2100" spc="-4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à</a:t>
            </a:r>
            <a:r>
              <a:rPr sz="2100" spc="-4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05" dirty="0">
                <a:solidFill>
                  <a:srgbClr val="333333"/>
                </a:solidFill>
                <a:latin typeface="Trebuchet MS"/>
                <a:cs typeface="Trebuchet MS"/>
              </a:rPr>
              <a:t>consommer</a:t>
            </a:r>
            <a:r>
              <a:rPr sz="2100" spc="-4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95" dirty="0">
                <a:solidFill>
                  <a:srgbClr val="333333"/>
                </a:solidFill>
                <a:latin typeface="Trebuchet MS"/>
                <a:cs typeface="Trebuchet MS"/>
              </a:rPr>
              <a:t>plus</a:t>
            </a:r>
            <a:r>
              <a:rPr sz="2100" spc="-4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00" dirty="0">
                <a:solidFill>
                  <a:srgbClr val="333333"/>
                </a:solidFill>
                <a:latin typeface="Trebuchet MS"/>
                <a:cs typeface="Trebuchet MS"/>
              </a:rPr>
              <a:t>mémoire</a:t>
            </a:r>
            <a:r>
              <a:rPr sz="2100" spc="-4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0" dirty="0">
                <a:solidFill>
                  <a:srgbClr val="333333"/>
                </a:solidFill>
                <a:latin typeface="Trebuchet MS"/>
                <a:cs typeface="Trebuchet MS"/>
              </a:rPr>
              <a:t>que</a:t>
            </a:r>
            <a:r>
              <a:rPr sz="2100" spc="-4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-4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480" dirty="0">
                <a:solidFill>
                  <a:srgbClr val="ED2137"/>
                </a:solidFill>
                <a:latin typeface="Tahoma"/>
                <a:cs typeface="Tahoma"/>
              </a:rPr>
              <a:t>limite</a:t>
            </a:r>
            <a:r>
              <a:rPr sz="2100" spc="-60" dirty="0">
                <a:solidFill>
                  <a:srgbClr val="ED2137"/>
                </a:solidFill>
                <a:latin typeface="Tahoma"/>
                <a:cs typeface="Tahoma"/>
              </a:rPr>
              <a:t> 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valeur </a:t>
            </a:r>
            <a:r>
              <a:rPr sz="2100" spc="50" dirty="0">
                <a:solidFill>
                  <a:srgbClr val="333333"/>
                </a:solidFill>
                <a:latin typeface="Trebuchet MS"/>
                <a:cs typeface="Trebuchet MS"/>
              </a:rPr>
              <a:t>alors</a:t>
            </a:r>
            <a:r>
              <a:rPr sz="2100" spc="-8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95" dirty="0">
                <a:solidFill>
                  <a:srgbClr val="333333"/>
                </a:solidFill>
                <a:latin typeface="Trebuchet MS"/>
                <a:cs typeface="Trebuchet MS"/>
              </a:rPr>
              <a:t>il</a:t>
            </a:r>
            <a:r>
              <a:rPr sz="2100" spc="-8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50" dirty="0">
                <a:solidFill>
                  <a:srgbClr val="333333"/>
                </a:solidFill>
                <a:latin typeface="Trebuchet MS"/>
                <a:cs typeface="Trebuchet MS"/>
              </a:rPr>
              <a:t>volonté</a:t>
            </a:r>
            <a:r>
              <a:rPr sz="2100" spc="-8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5" dirty="0">
                <a:solidFill>
                  <a:srgbClr val="333333"/>
                </a:solidFill>
                <a:latin typeface="Trebuchet MS"/>
                <a:cs typeface="Trebuchet MS"/>
              </a:rPr>
              <a:t>être</a:t>
            </a:r>
            <a:r>
              <a:rPr sz="2100" spc="-8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10" dirty="0">
                <a:solidFill>
                  <a:srgbClr val="ED2137"/>
                </a:solidFill>
                <a:latin typeface="Trebuchet MS"/>
                <a:cs typeface="Trebuchet MS"/>
              </a:rPr>
              <a:t>terminé 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.</a:t>
            </a:r>
            <a:endParaRPr sz="2100" dirty="0">
              <a:latin typeface="Trebuchet MS"/>
              <a:cs typeface="Trebuchet MS"/>
            </a:endParaRPr>
          </a:p>
          <a:p>
            <a:pPr marL="12700" marR="605790" indent="762000">
              <a:lnSpc>
                <a:spcPts val="4200"/>
              </a:lnSpc>
            </a:pPr>
            <a:r>
              <a:rPr sz="2100" spc="-20" dirty="0">
                <a:solidFill>
                  <a:srgbClr val="333333"/>
                </a:solidFill>
                <a:latin typeface="Trebuchet MS"/>
                <a:cs typeface="Trebuchet MS"/>
              </a:rPr>
              <a:t>Si</a:t>
            </a:r>
            <a:r>
              <a:rPr sz="2100" spc="-7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95" dirty="0">
                <a:solidFill>
                  <a:srgbClr val="333333"/>
                </a:solidFill>
                <a:latin typeface="Trebuchet MS"/>
                <a:cs typeface="Trebuchet MS"/>
              </a:rPr>
              <a:t>il</a:t>
            </a:r>
            <a:r>
              <a:rPr sz="2100" spc="-6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est</a:t>
            </a:r>
            <a:r>
              <a:rPr sz="2100" spc="-6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ED2137"/>
                </a:solidFill>
                <a:latin typeface="Trebuchet MS"/>
                <a:cs typeface="Trebuchet MS"/>
              </a:rPr>
              <a:t>redémarrable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,</a:t>
            </a:r>
            <a:r>
              <a:rPr sz="2100" spc="-6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-6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ED2137"/>
                </a:solidFill>
                <a:latin typeface="Trebuchet MS"/>
                <a:cs typeface="Trebuchet MS"/>
              </a:rPr>
              <a:t>kubelet</a:t>
            </a:r>
            <a:r>
              <a:rPr sz="2100" spc="-65" dirty="0">
                <a:solidFill>
                  <a:srgbClr val="ED2137"/>
                </a:solidFill>
                <a:latin typeface="Trebuchet MS"/>
                <a:cs typeface="Trebuchet MS"/>
              </a:rPr>
              <a:t> </a:t>
            </a:r>
            <a:r>
              <a:rPr sz="2100" spc="-50" dirty="0">
                <a:solidFill>
                  <a:srgbClr val="333333"/>
                </a:solidFill>
                <a:latin typeface="Trebuchet MS"/>
                <a:cs typeface="Trebuchet MS"/>
              </a:rPr>
              <a:t>volonté</a:t>
            </a:r>
            <a:r>
              <a:rPr sz="2100" spc="-6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essayer</a:t>
            </a:r>
            <a:r>
              <a:rPr sz="2100" spc="-6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à</a:t>
            </a:r>
            <a:r>
              <a:rPr sz="2100" spc="-6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redémarrage</a:t>
            </a:r>
            <a:r>
              <a:rPr sz="2100" spc="-6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95" dirty="0">
                <a:solidFill>
                  <a:srgbClr val="333333"/>
                </a:solidFill>
                <a:latin typeface="Trebuchet MS"/>
                <a:cs typeface="Trebuchet MS"/>
              </a:rPr>
              <a:t>il</a:t>
            </a:r>
            <a:r>
              <a:rPr sz="2100" spc="-6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(ce</a:t>
            </a:r>
            <a:r>
              <a:rPr sz="2100" spc="-6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est</a:t>
            </a:r>
            <a:r>
              <a:rPr sz="2100" spc="-6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00" dirty="0">
                <a:solidFill>
                  <a:srgbClr val="333333"/>
                </a:solidFill>
                <a:latin typeface="Trebuchet MS"/>
                <a:cs typeface="Trebuchet MS"/>
              </a:rPr>
              <a:t>un</a:t>
            </a:r>
            <a:r>
              <a:rPr sz="2100" spc="-6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5" dirty="0">
                <a:solidFill>
                  <a:srgbClr val="333333"/>
                </a:solidFill>
                <a:latin typeface="Trebuchet MS"/>
                <a:cs typeface="Trebuchet MS"/>
              </a:rPr>
              <a:t>erreur</a:t>
            </a:r>
            <a:r>
              <a:rPr sz="2100" spc="-7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0" dirty="0">
                <a:solidFill>
                  <a:srgbClr val="333333"/>
                </a:solidFill>
                <a:latin typeface="Trebuchet MS"/>
                <a:cs typeface="Trebuchet MS"/>
              </a:rPr>
              <a:t>cas</a:t>
            </a:r>
            <a:r>
              <a:rPr sz="2100" spc="-6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20" dirty="0">
                <a:solidFill>
                  <a:srgbClr val="333333"/>
                </a:solidFill>
                <a:latin typeface="Trebuchet MS"/>
                <a:cs typeface="Trebuchet MS"/>
              </a:rPr>
              <a:t>comme</a:t>
            </a:r>
            <a:r>
              <a:rPr sz="2100" spc="-6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-6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autres) </a:t>
            </a:r>
            <a:r>
              <a:rPr sz="2100" spc="55" dirty="0">
                <a:solidFill>
                  <a:srgbClr val="333333"/>
                </a:solidFill>
                <a:latin typeface="Trebuchet MS"/>
                <a:cs typeface="Trebuchet MS"/>
              </a:rPr>
              <a:t>Voir</a:t>
            </a:r>
            <a:r>
              <a:rPr sz="2100" spc="13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exemple</a:t>
            </a:r>
            <a:r>
              <a:rPr sz="2100" spc="13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254" dirty="0">
                <a:solidFill>
                  <a:srgbClr val="ED2137"/>
                </a:solidFill>
                <a:latin typeface="Tahoma"/>
                <a:cs typeface="Tahoma"/>
              </a:rPr>
              <a:t>~/workspaces/others/pod- </a:t>
            </a:r>
            <a:r>
              <a:rPr sz="2100" spc="190" dirty="0">
                <a:solidFill>
                  <a:srgbClr val="ED2137"/>
                </a:solidFill>
                <a:latin typeface="Tahoma"/>
                <a:cs typeface="Tahoma"/>
              </a:rPr>
              <a:t>- </a:t>
            </a:r>
            <a:r>
              <a:rPr sz="2100" spc="200" dirty="0">
                <a:solidFill>
                  <a:srgbClr val="ED2137"/>
                </a:solidFill>
                <a:latin typeface="Tahoma"/>
                <a:cs typeface="Tahoma"/>
              </a:rPr>
              <a:t>try- </a:t>
            </a:r>
            <a:r>
              <a:rPr sz="2100" spc="215" dirty="0">
                <a:solidFill>
                  <a:srgbClr val="ED2137"/>
                </a:solidFill>
                <a:latin typeface="Tahoma"/>
                <a:cs typeface="Tahoma"/>
              </a:rPr>
              <a:t>to-allocate- </a:t>
            </a:r>
            <a:r>
              <a:rPr sz="2100" spc="229" dirty="0">
                <a:solidFill>
                  <a:srgbClr val="ED2137"/>
                </a:solidFill>
                <a:latin typeface="Tahoma"/>
                <a:cs typeface="Tahoma"/>
              </a:rPr>
              <a:t>too- </a:t>
            </a:r>
            <a:r>
              <a:rPr sz="2100" spc="290" dirty="0">
                <a:solidFill>
                  <a:srgbClr val="ED2137"/>
                </a:solidFill>
                <a:latin typeface="Tahoma"/>
                <a:cs typeface="Tahoma"/>
              </a:rPr>
              <a:t>much- </a:t>
            </a:r>
            <a:r>
              <a:rPr sz="2100" spc="275" dirty="0">
                <a:solidFill>
                  <a:srgbClr val="ED2137"/>
                </a:solidFill>
                <a:latin typeface="Tahoma"/>
                <a:cs typeface="Tahoma"/>
              </a:rPr>
              <a:t>memory.yml</a:t>
            </a:r>
            <a:endParaRPr sz="2100" dirty="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96924" y="571563"/>
            <a:ext cx="5376545" cy="558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processeur</a:t>
            </a:r>
            <a:r>
              <a:rPr spc="-125" dirty="0"/>
              <a:t> </a:t>
            </a:r>
            <a:r>
              <a:rPr spc="-10" dirty="0"/>
              <a:t>LIMITES</a:t>
            </a:r>
            <a:r>
              <a:rPr spc="-125" dirty="0"/>
              <a:t> </a:t>
            </a:r>
            <a:r>
              <a:rPr dirty="0"/>
              <a:t>DANS</a:t>
            </a:r>
            <a:r>
              <a:rPr spc="-125" dirty="0"/>
              <a:t> </a:t>
            </a:r>
            <a:r>
              <a:rPr spc="-75" dirty="0"/>
              <a:t>PRATIQUE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1647824"/>
            <a:ext cx="95250" cy="9524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177924" y="1511300"/>
            <a:ext cx="10742930" cy="1131079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12700" marR="5080">
              <a:lnSpc>
                <a:spcPts val="2250"/>
              </a:lnSpc>
              <a:spcBef>
                <a:spcPts val="400"/>
              </a:spcBef>
            </a:pPr>
            <a:r>
              <a:rPr sz="2100" spc="85" dirty="0">
                <a:solidFill>
                  <a:srgbClr val="333333"/>
                </a:solidFill>
                <a:latin typeface="Trebuchet MS"/>
                <a:cs typeface="Trebuchet MS"/>
              </a:rPr>
              <a:t>UN</a:t>
            </a:r>
            <a:r>
              <a:rPr sz="2100" spc="-5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lang="fr-FR" sz="2100" dirty="0">
                <a:solidFill>
                  <a:srgbClr val="333333"/>
                </a:solidFill>
                <a:latin typeface="Trebuchet MS"/>
                <a:cs typeface="Trebuchet MS"/>
              </a:rPr>
              <a:t>Container</a:t>
            </a:r>
            <a:r>
              <a:rPr sz="2100" spc="-5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90" dirty="0">
                <a:solidFill>
                  <a:srgbClr val="333333"/>
                </a:solidFill>
                <a:latin typeface="Trebuchet MS"/>
                <a:cs typeface="Trebuchet MS"/>
              </a:rPr>
              <a:t>peut</a:t>
            </a:r>
            <a:r>
              <a:rPr sz="2100" spc="-5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05" dirty="0">
                <a:solidFill>
                  <a:srgbClr val="333333"/>
                </a:solidFill>
                <a:latin typeface="Trebuchet MS"/>
                <a:cs typeface="Trebuchet MS"/>
              </a:rPr>
              <a:t>consommer</a:t>
            </a:r>
            <a:r>
              <a:rPr sz="2100" spc="-5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95" dirty="0">
                <a:solidFill>
                  <a:srgbClr val="333333"/>
                </a:solidFill>
                <a:latin typeface="Trebuchet MS"/>
                <a:cs typeface="Trebuchet MS"/>
              </a:rPr>
              <a:t>plus</a:t>
            </a:r>
            <a:r>
              <a:rPr sz="2100" spc="-5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5" dirty="0">
                <a:solidFill>
                  <a:srgbClr val="333333"/>
                </a:solidFill>
                <a:latin typeface="Trebuchet MS"/>
                <a:cs typeface="Trebuchet MS"/>
              </a:rPr>
              <a:t>processeur</a:t>
            </a:r>
            <a:r>
              <a:rPr sz="2100" spc="-5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0" dirty="0">
                <a:solidFill>
                  <a:srgbClr val="333333"/>
                </a:solidFill>
                <a:latin typeface="Trebuchet MS"/>
                <a:cs typeface="Trebuchet MS"/>
              </a:rPr>
              <a:t>que</a:t>
            </a:r>
            <a:r>
              <a:rPr sz="2100" spc="-5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-5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265" dirty="0">
                <a:solidFill>
                  <a:srgbClr val="ED2137"/>
                </a:solidFill>
                <a:latin typeface="Tahoma"/>
                <a:cs typeface="Tahoma"/>
              </a:rPr>
              <a:t>demande</a:t>
            </a:r>
            <a:r>
              <a:rPr sz="2100" spc="-70" dirty="0">
                <a:solidFill>
                  <a:srgbClr val="ED2137"/>
                </a:solidFill>
                <a:latin typeface="Tahoma"/>
                <a:cs typeface="Tahoma"/>
              </a:rPr>
              <a:t> </a:t>
            </a:r>
            <a:r>
              <a:rPr sz="2100" spc="90" dirty="0">
                <a:solidFill>
                  <a:srgbClr val="333333"/>
                </a:solidFill>
                <a:latin typeface="Trebuchet MS"/>
                <a:cs typeface="Trebuchet MS"/>
              </a:rPr>
              <a:t>fait</a:t>
            </a:r>
            <a:r>
              <a:rPr sz="2100" spc="-5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80" dirty="0">
                <a:solidFill>
                  <a:srgbClr val="333333"/>
                </a:solidFill>
                <a:latin typeface="Trebuchet MS"/>
                <a:cs typeface="Trebuchet MS"/>
              </a:rPr>
              <a:t>si</a:t>
            </a:r>
            <a:r>
              <a:rPr sz="2100" spc="-5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-5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00" dirty="0">
                <a:solidFill>
                  <a:srgbClr val="333333"/>
                </a:solidFill>
                <a:latin typeface="Trebuchet MS"/>
                <a:cs typeface="Trebuchet MS"/>
              </a:rPr>
              <a:t>nœud</a:t>
            </a:r>
            <a:r>
              <a:rPr sz="2100" spc="-5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5" dirty="0">
                <a:solidFill>
                  <a:srgbClr val="333333"/>
                </a:solidFill>
                <a:latin typeface="Trebuchet MS"/>
                <a:cs typeface="Trebuchet MS"/>
              </a:rPr>
              <a:t>hébergement</a:t>
            </a:r>
            <a:r>
              <a:rPr sz="2100" spc="-5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95" dirty="0">
                <a:solidFill>
                  <a:srgbClr val="333333"/>
                </a:solidFill>
                <a:latin typeface="Trebuchet MS"/>
                <a:cs typeface="Trebuchet MS"/>
              </a:rPr>
              <a:t>il</a:t>
            </a:r>
            <a:r>
              <a:rPr sz="2100" spc="-5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0" dirty="0">
                <a:solidFill>
                  <a:srgbClr val="333333"/>
                </a:solidFill>
                <a:latin typeface="Trebuchet MS"/>
                <a:cs typeface="Trebuchet MS"/>
              </a:rPr>
              <a:t>a </a:t>
            </a:r>
            <a:r>
              <a:rPr sz="2100" spc="100" dirty="0">
                <a:solidFill>
                  <a:srgbClr val="333333"/>
                </a:solidFill>
                <a:latin typeface="Trebuchet MS"/>
                <a:cs typeface="Trebuchet MS"/>
              </a:rPr>
              <a:t>suffisamment</a:t>
            </a:r>
            <a:r>
              <a:rPr sz="2100" spc="-7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00" dirty="0">
                <a:solidFill>
                  <a:srgbClr val="333333"/>
                </a:solidFill>
                <a:latin typeface="Trebuchet MS"/>
                <a:cs typeface="Trebuchet MS"/>
              </a:rPr>
              <a:t>processeur</a:t>
            </a:r>
            <a:r>
              <a:rPr sz="2100" spc="-7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5" dirty="0">
                <a:solidFill>
                  <a:srgbClr val="333333"/>
                </a:solidFill>
                <a:latin typeface="Trebuchet MS"/>
                <a:cs typeface="Trebuchet MS"/>
              </a:rPr>
              <a:t>ressources</a:t>
            </a:r>
            <a:r>
              <a:rPr sz="2100" spc="-7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disponible</a:t>
            </a:r>
            <a:endParaRPr sz="2100" dirty="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275"/>
              </a:spcBef>
            </a:pPr>
            <a:r>
              <a:rPr sz="2100" spc="85" dirty="0">
                <a:solidFill>
                  <a:srgbClr val="333333"/>
                </a:solidFill>
                <a:latin typeface="Trebuchet MS"/>
                <a:cs typeface="Trebuchet MS"/>
              </a:rPr>
              <a:t>UN</a:t>
            </a:r>
            <a:r>
              <a:rPr sz="2100" spc="-2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lang="fr-FR" sz="2100" dirty="0">
                <a:solidFill>
                  <a:srgbClr val="333333"/>
                </a:solidFill>
                <a:latin typeface="Trebuchet MS"/>
                <a:cs typeface="Trebuchet MS"/>
              </a:rPr>
              <a:t>Container</a:t>
            </a:r>
            <a:r>
              <a:rPr sz="2100" spc="-2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0" dirty="0">
                <a:solidFill>
                  <a:srgbClr val="333333"/>
                </a:solidFill>
                <a:latin typeface="Trebuchet MS"/>
                <a:cs typeface="Trebuchet MS"/>
              </a:rPr>
              <a:t>ne peut pas</a:t>
            </a:r>
            <a:r>
              <a:rPr sz="2100" spc="-2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05" dirty="0">
                <a:solidFill>
                  <a:srgbClr val="333333"/>
                </a:solidFill>
                <a:latin typeface="Trebuchet MS"/>
                <a:cs typeface="Trebuchet MS"/>
              </a:rPr>
              <a:t>consommer</a:t>
            </a:r>
            <a:r>
              <a:rPr sz="2100" spc="-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95" dirty="0">
                <a:solidFill>
                  <a:srgbClr val="333333"/>
                </a:solidFill>
                <a:latin typeface="Trebuchet MS"/>
                <a:cs typeface="Trebuchet MS"/>
              </a:rPr>
              <a:t>plus</a:t>
            </a:r>
            <a:r>
              <a:rPr sz="2100" spc="-2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0" dirty="0">
                <a:solidFill>
                  <a:srgbClr val="333333"/>
                </a:solidFill>
                <a:latin typeface="Trebuchet MS"/>
                <a:cs typeface="Trebuchet MS"/>
              </a:rPr>
              <a:t>que</a:t>
            </a:r>
            <a:r>
              <a:rPr sz="2100" spc="-2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-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défini</a:t>
            </a:r>
            <a:r>
              <a:rPr sz="2100" spc="-2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360" dirty="0">
                <a:solidFill>
                  <a:srgbClr val="ED2137"/>
                </a:solidFill>
                <a:latin typeface="Tahoma"/>
                <a:cs typeface="Tahoma"/>
              </a:rPr>
              <a:t>limite </a:t>
            </a:r>
            <a:r>
              <a:rPr sz="2100" spc="360" dirty="0">
                <a:solidFill>
                  <a:srgbClr val="333333"/>
                </a:solidFill>
                <a:latin typeface="Trebuchet MS"/>
                <a:cs typeface="Trebuchet MS"/>
              </a:rPr>
              <a:t>:</a:t>
            </a:r>
            <a:r>
              <a:rPr sz="2100" spc="-2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95" dirty="0">
                <a:solidFill>
                  <a:srgbClr val="333333"/>
                </a:solidFill>
                <a:latin typeface="Trebuchet MS"/>
                <a:cs typeface="Trebuchet MS"/>
              </a:rPr>
              <a:t>il</a:t>
            </a:r>
            <a:r>
              <a:rPr sz="2100" spc="-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est</a:t>
            </a:r>
            <a:r>
              <a:rPr sz="2100" spc="-2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étrangler</a:t>
            </a:r>
            <a:endParaRPr sz="2100" dirty="0">
              <a:latin typeface="Trebuchet MS"/>
              <a:cs typeface="Trebuchet MS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2419349"/>
            <a:ext cx="95250" cy="95249"/>
          </a:xfrm>
          <a:prstGeom prst="rect">
            <a:avLst/>
          </a:prstGeom>
        </p:spPr>
      </p:pic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09624" y="1552574"/>
            <a:ext cx="12211050" cy="9525"/>
          </a:xfrm>
          <a:custGeom>
            <a:avLst/>
            <a:gdLst/>
            <a:ahLst/>
            <a:cxnLst/>
            <a:rect l="l" t="t" r="r" b="b"/>
            <a:pathLst>
              <a:path w="12211050" h="9525">
                <a:moveTo>
                  <a:pt x="12211049" y="9524"/>
                </a:moveTo>
                <a:lnTo>
                  <a:pt x="0" y="9524"/>
                </a:lnTo>
                <a:lnTo>
                  <a:pt x="0" y="0"/>
                </a:lnTo>
                <a:lnTo>
                  <a:pt x="12211049" y="0"/>
                </a:lnTo>
                <a:lnTo>
                  <a:pt x="12211049" y="952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809624" y="1552574"/>
            <a:ext cx="12211050" cy="4257675"/>
            <a:chOff x="809624" y="1552574"/>
            <a:chExt cx="12211050" cy="4257675"/>
          </a:xfrm>
        </p:grpSpPr>
        <p:sp>
          <p:nvSpPr>
            <p:cNvPr id="4" name="object 4"/>
            <p:cNvSpPr/>
            <p:nvPr/>
          </p:nvSpPr>
          <p:spPr>
            <a:xfrm>
              <a:off x="809612" y="1552574"/>
              <a:ext cx="12211050" cy="4257675"/>
            </a:xfrm>
            <a:custGeom>
              <a:avLst/>
              <a:gdLst/>
              <a:ahLst/>
              <a:cxnLst/>
              <a:rect l="l" t="t" r="r" b="b"/>
              <a:pathLst>
                <a:path w="12211050" h="4257675">
                  <a:moveTo>
                    <a:pt x="12211050" y="0"/>
                  </a:moveTo>
                  <a:lnTo>
                    <a:pt x="12201525" y="0"/>
                  </a:lnTo>
                  <a:lnTo>
                    <a:pt x="12201525" y="4248150"/>
                  </a:lnTo>
                  <a:lnTo>
                    <a:pt x="0" y="4248150"/>
                  </a:lnTo>
                  <a:lnTo>
                    <a:pt x="0" y="4257675"/>
                  </a:lnTo>
                  <a:lnTo>
                    <a:pt x="12201525" y="4257675"/>
                  </a:lnTo>
                  <a:lnTo>
                    <a:pt x="12211050" y="4257675"/>
                  </a:lnTo>
                  <a:lnTo>
                    <a:pt x="12211050" y="4248150"/>
                  </a:lnTo>
                  <a:lnTo>
                    <a:pt x="12211050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09624" y="1552574"/>
              <a:ext cx="9525" cy="4257675"/>
            </a:xfrm>
            <a:custGeom>
              <a:avLst/>
              <a:gdLst/>
              <a:ahLst/>
              <a:cxnLst/>
              <a:rect l="l" t="t" r="r" b="b"/>
              <a:pathLst>
                <a:path w="9525" h="4257675">
                  <a:moveTo>
                    <a:pt x="0" y="4257674"/>
                  </a:moveTo>
                  <a:lnTo>
                    <a:pt x="0" y="0"/>
                  </a:lnTo>
                  <a:lnTo>
                    <a:pt x="9524" y="9524"/>
                  </a:lnTo>
                  <a:lnTo>
                    <a:pt x="9524" y="4248149"/>
                  </a:lnTo>
                  <a:lnTo>
                    <a:pt x="0" y="4257674"/>
                  </a:lnTo>
                  <a:close/>
                </a:path>
              </a:pathLst>
            </a:custGeom>
            <a:solidFill>
              <a:srgbClr val="ED21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796924" y="571563"/>
            <a:ext cx="4805045" cy="558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processeur</a:t>
            </a:r>
            <a:r>
              <a:rPr spc="-175" dirty="0"/>
              <a:t> </a:t>
            </a:r>
            <a:r>
              <a:rPr spc="-65" dirty="0"/>
              <a:t>LIMITES :</a:t>
            </a:r>
            <a:r>
              <a:rPr spc="-170" dirty="0"/>
              <a:t> </a:t>
            </a:r>
            <a:r>
              <a:rPr spc="-65" dirty="0"/>
              <a:t>EXEMPLE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body" idx="1"/>
          </p:nvPr>
        </p:nvSpPr>
        <p:spPr>
          <a:xfrm>
            <a:off x="819149" y="1326514"/>
            <a:ext cx="12192000" cy="4456989"/>
          </a:xfrm>
          <a:prstGeom prst="rect">
            <a:avLst/>
          </a:prstGeom>
        </p:spPr>
        <p:txBody>
          <a:bodyPr vert="horz" wrap="square" lIns="0" tIns="311785" rIns="0" bIns="0" rtlCol="0">
            <a:spAutoFit/>
          </a:bodyPr>
          <a:lstStyle/>
          <a:p>
            <a:pPr marL="142875">
              <a:lnSpc>
                <a:spcPts val="1925"/>
              </a:lnSpc>
              <a:spcBef>
                <a:spcPts val="100"/>
              </a:spcBef>
            </a:pPr>
            <a:r>
              <a:rPr sz="1650" u="none" spc="390" dirty="0">
                <a:solidFill>
                  <a:srgbClr val="999999"/>
                </a:solidFill>
                <a:latin typeface="Tahoma"/>
                <a:cs typeface="Tahoma"/>
              </a:rPr>
              <a:t>-- </a:t>
            </a:r>
            <a:r>
              <a:rPr sz="1650" u="none" spc="340" dirty="0">
                <a:solidFill>
                  <a:srgbClr val="999999"/>
                </a:solidFill>
                <a:latin typeface="Tahoma"/>
                <a:cs typeface="Tahoma"/>
              </a:rPr>
              <a:t>-</a:t>
            </a:r>
            <a:endParaRPr sz="1650" dirty="0">
              <a:latin typeface="Tahoma"/>
              <a:cs typeface="Tahoma"/>
            </a:endParaRPr>
          </a:p>
          <a:p>
            <a:pPr marL="142875" marR="10274935">
              <a:lnSpc>
                <a:spcPts val="1880"/>
              </a:lnSpc>
              <a:spcBef>
                <a:spcPts val="90"/>
              </a:spcBef>
            </a:pPr>
            <a:r>
              <a:rPr sz="1650" u="none" spc="245" dirty="0">
                <a:solidFill>
                  <a:srgbClr val="0077AA"/>
                </a:solidFill>
                <a:latin typeface="Tahoma"/>
                <a:cs typeface="Tahoma"/>
              </a:rPr>
              <a:t>apiVersion </a:t>
            </a:r>
            <a:r>
              <a:rPr sz="1650" u="none" spc="245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u="none" dirty="0">
                <a:solidFill>
                  <a:srgbClr val="999999"/>
                </a:solidFill>
                <a:latin typeface="Tahoma"/>
                <a:cs typeface="Tahoma"/>
              </a:rPr>
              <a:t>  </a:t>
            </a:r>
            <a:r>
              <a:rPr sz="1650" u="none" spc="100" dirty="0">
                <a:solidFill>
                  <a:srgbClr val="000000"/>
                </a:solidFill>
                <a:latin typeface="Tahoma"/>
                <a:cs typeface="Tahoma"/>
              </a:rPr>
              <a:t>v1 </a:t>
            </a:r>
            <a:r>
              <a:rPr sz="1650" u="none" spc="260" dirty="0">
                <a:solidFill>
                  <a:srgbClr val="0077AA"/>
                </a:solidFill>
                <a:latin typeface="Tahoma"/>
                <a:cs typeface="Tahoma"/>
              </a:rPr>
              <a:t>type </a:t>
            </a:r>
            <a:r>
              <a:rPr sz="1650" u="none" spc="260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u="none" spc="484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650" u="none" spc="155" dirty="0">
                <a:solidFill>
                  <a:srgbClr val="0077AA"/>
                </a:solidFill>
                <a:latin typeface="Tahoma"/>
                <a:cs typeface="Tahoma"/>
              </a:rPr>
              <a:t>Métadonnées </a:t>
            </a:r>
            <a:r>
              <a:rPr sz="1650" u="none" spc="55" dirty="0">
                <a:solidFill>
                  <a:srgbClr val="000000"/>
                </a:solidFill>
                <a:latin typeface="Tahoma"/>
                <a:cs typeface="Tahoma"/>
              </a:rPr>
              <a:t>du pod </a:t>
            </a:r>
            <a:r>
              <a:rPr sz="1650" u="none" spc="155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endParaRPr sz="1650" dirty="0">
              <a:latin typeface="Tahoma"/>
              <a:cs typeface="Tahoma"/>
            </a:endParaRPr>
          </a:p>
          <a:p>
            <a:pPr marL="394970">
              <a:lnSpc>
                <a:spcPts val="1764"/>
              </a:lnSpc>
            </a:pPr>
            <a:r>
              <a:rPr sz="1650" u="none" spc="60" dirty="0">
                <a:solidFill>
                  <a:srgbClr val="0077AA"/>
                </a:solidFill>
                <a:latin typeface="Tahoma"/>
                <a:cs typeface="Tahoma"/>
              </a:rPr>
              <a:t>nom </a:t>
            </a:r>
            <a:r>
              <a:rPr sz="1650" u="none" spc="60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u="none" spc="-5" dirty="0">
                <a:solidFill>
                  <a:srgbClr val="999999"/>
                </a:solidFill>
                <a:latin typeface="Tahoma"/>
                <a:cs typeface="Tahoma"/>
              </a:rPr>
              <a:t>  </a:t>
            </a:r>
            <a:r>
              <a:rPr sz="1650" u="none" spc="185" dirty="0">
                <a:solidFill>
                  <a:srgbClr val="000000"/>
                </a:solidFill>
                <a:latin typeface="Tahoma"/>
                <a:cs typeface="Tahoma"/>
              </a:rPr>
              <a:t>processeur </a:t>
            </a:r>
            <a:r>
              <a:rPr sz="1650" u="none" spc="185" dirty="0">
                <a:solidFill>
                  <a:srgbClr val="999999"/>
                </a:solidFill>
                <a:latin typeface="Tahoma"/>
                <a:cs typeface="Tahoma"/>
              </a:rPr>
              <a:t>- </a:t>
            </a:r>
            <a:r>
              <a:rPr sz="1650" u="none" spc="-20" dirty="0">
                <a:solidFill>
                  <a:srgbClr val="000000"/>
                </a:solidFill>
                <a:latin typeface="Tahoma"/>
                <a:cs typeface="Tahoma"/>
              </a:rPr>
              <a:t>démo</a:t>
            </a:r>
            <a:endParaRPr sz="1650" dirty="0">
              <a:latin typeface="Tahoma"/>
              <a:cs typeface="Tahoma"/>
            </a:endParaRPr>
          </a:p>
          <a:p>
            <a:pPr marL="142875">
              <a:lnSpc>
                <a:spcPts val="1875"/>
              </a:lnSpc>
            </a:pPr>
            <a:r>
              <a:rPr sz="1650" u="none" spc="204" dirty="0">
                <a:solidFill>
                  <a:srgbClr val="0077AA"/>
                </a:solidFill>
                <a:latin typeface="Tahoma"/>
                <a:cs typeface="Tahoma"/>
              </a:rPr>
              <a:t>spécification </a:t>
            </a:r>
            <a:r>
              <a:rPr sz="1650" u="none" spc="204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endParaRPr sz="1650" dirty="0">
              <a:latin typeface="Tahoma"/>
              <a:cs typeface="Tahoma"/>
            </a:endParaRPr>
          </a:p>
          <a:p>
            <a:pPr marL="394970">
              <a:lnSpc>
                <a:spcPts val="1875"/>
              </a:lnSpc>
            </a:pPr>
            <a:r>
              <a:rPr sz="1650" u="none" spc="245" dirty="0">
                <a:solidFill>
                  <a:srgbClr val="0077AA"/>
                </a:solidFill>
                <a:latin typeface="Tahoma"/>
                <a:cs typeface="Tahoma"/>
              </a:rPr>
              <a:t>conteneurs </a:t>
            </a:r>
            <a:r>
              <a:rPr sz="1650" u="none" spc="245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endParaRPr sz="1650" dirty="0">
              <a:latin typeface="Tahoma"/>
              <a:cs typeface="Tahoma"/>
            </a:endParaRPr>
          </a:p>
          <a:p>
            <a:pPr marL="647065">
              <a:lnSpc>
                <a:spcPts val="1875"/>
              </a:lnSpc>
            </a:pPr>
            <a:r>
              <a:rPr sz="1650" u="none" spc="390" dirty="0">
                <a:solidFill>
                  <a:srgbClr val="999999"/>
                </a:solidFill>
                <a:latin typeface="Tahoma"/>
                <a:cs typeface="Tahoma"/>
              </a:rPr>
              <a:t>-</a:t>
            </a:r>
            <a:r>
              <a:rPr sz="1650" u="none" spc="495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650" u="none" spc="60" dirty="0">
                <a:solidFill>
                  <a:srgbClr val="0077AA"/>
                </a:solidFill>
                <a:latin typeface="Tahoma"/>
                <a:cs typeface="Tahoma"/>
              </a:rPr>
              <a:t>nom </a:t>
            </a:r>
            <a:r>
              <a:rPr sz="1650" u="none" spc="60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u="none" spc="-10" dirty="0">
                <a:solidFill>
                  <a:srgbClr val="999999"/>
                </a:solidFill>
                <a:latin typeface="Tahoma"/>
                <a:cs typeface="Tahoma"/>
              </a:rPr>
              <a:t>  </a:t>
            </a:r>
            <a:r>
              <a:rPr sz="1650" u="none" spc="185" dirty="0">
                <a:solidFill>
                  <a:srgbClr val="000000"/>
                </a:solidFill>
                <a:latin typeface="Tahoma"/>
                <a:cs typeface="Tahoma"/>
              </a:rPr>
              <a:t>processeur </a:t>
            </a:r>
            <a:r>
              <a:rPr sz="1650" u="none" spc="185" dirty="0">
                <a:solidFill>
                  <a:srgbClr val="999999"/>
                </a:solidFill>
                <a:latin typeface="Tahoma"/>
                <a:cs typeface="Tahoma"/>
              </a:rPr>
              <a:t>- </a:t>
            </a:r>
            <a:r>
              <a:rPr sz="1650" u="none" spc="50" dirty="0">
                <a:solidFill>
                  <a:srgbClr val="000000"/>
                </a:solidFill>
                <a:latin typeface="Tahoma"/>
                <a:cs typeface="Tahoma"/>
              </a:rPr>
              <a:t>démo </a:t>
            </a:r>
            <a:r>
              <a:rPr sz="1650" u="none" spc="50" dirty="0">
                <a:solidFill>
                  <a:srgbClr val="999999"/>
                </a:solidFill>
                <a:latin typeface="Tahoma"/>
                <a:cs typeface="Tahoma"/>
              </a:rPr>
              <a:t>- </a:t>
            </a:r>
            <a:r>
              <a:rPr sz="1650" u="none" spc="325" dirty="0">
                <a:solidFill>
                  <a:srgbClr val="000000"/>
                </a:solidFill>
                <a:latin typeface="Tahoma"/>
                <a:cs typeface="Tahoma"/>
              </a:rPr>
              <a:t>ctr</a:t>
            </a:r>
            <a:endParaRPr sz="1650" dirty="0">
              <a:latin typeface="Tahoma"/>
              <a:cs typeface="Tahoma"/>
            </a:endParaRPr>
          </a:p>
          <a:p>
            <a:pPr marL="899794" marR="6741795">
              <a:lnSpc>
                <a:spcPts val="1880"/>
              </a:lnSpc>
              <a:spcBef>
                <a:spcPts val="95"/>
              </a:spcBef>
            </a:pPr>
            <a:r>
              <a:rPr sz="1650" u="none" spc="155" dirty="0">
                <a:solidFill>
                  <a:srgbClr val="0077AA"/>
                </a:solidFill>
                <a:latin typeface="Tahoma"/>
                <a:cs typeface="Tahoma"/>
              </a:rPr>
              <a:t>image </a:t>
            </a:r>
            <a:r>
              <a:rPr sz="1650" u="none" spc="155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u="none" spc="5" dirty="0">
                <a:solidFill>
                  <a:srgbClr val="999999"/>
                </a:solidFill>
                <a:latin typeface="Tahoma"/>
                <a:cs typeface="Tahoma"/>
              </a:rPr>
              <a:t>  </a:t>
            </a:r>
            <a:r>
              <a:rPr lang="fr" sz="1650" u="none" spc="235" dirty="0" err="1">
                <a:solidFill>
                  <a:srgbClr val="000000"/>
                </a:solidFill>
                <a:latin typeface="Tahoma"/>
                <a:cs typeface="Tahoma"/>
              </a:rPr>
              <a:t>bitbox </a:t>
            </a:r>
            <a:r>
              <a:rPr sz="1650" u="none" spc="235" dirty="0">
                <a:solidFill>
                  <a:srgbClr val="000000"/>
                </a:solidFill>
                <a:latin typeface="Tahoma"/>
                <a:cs typeface="Tahoma"/>
              </a:rPr>
              <a:t>/k8s </a:t>
            </a:r>
            <a:r>
              <a:rPr sz="1650" u="none" spc="235" dirty="0">
                <a:solidFill>
                  <a:srgbClr val="999999"/>
                </a:solidFill>
                <a:latin typeface="Tahoma"/>
                <a:cs typeface="Tahoma"/>
              </a:rPr>
              <a:t>- </a:t>
            </a:r>
            <a:r>
              <a:rPr sz="1650" u="none" spc="305" dirty="0">
                <a:solidFill>
                  <a:srgbClr val="000000"/>
                </a:solidFill>
                <a:latin typeface="Tahoma"/>
                <a:cs typeface="Tahoma"/>
              </a:rPr>
              <a:t>entraînement </a:t>
            </a:r>
            <a:r>
              <a:rPr sz="1650" u="none" spc="305" dirty="0">
                <a:solidFill>
                  <a:srgbClr val="999999"/>
                </a:solidFill>
                <a:latin typeface="Tahoma"/>
                <a:cs typeface="Tahoma"/>
              </a:rPr>
              <a:t>- </a:t>
            </a:r>
            <a:r>
              <a:rPr sz="1650" u="none" spc="254" dirty="0">
                <a:solidFill>
                  <a:srgbClr val="000000"/>
                </a:solidFill>
                <a:latin typeface="Tahoma"/>
                <a:cs typeface="Tahoma"/>
              </a:rPr>
              <a:t>stress </a:t>
            </a:r>
            <a:r>
              <a:rPr sz="1650" u="none" spc="254" dirty="0">
                <a:solidFill>
                  <a:srgbClr val="999999"/>
                </a:solidFill>
                <a:latin typeface="Tahoma"/>
                <a:cs typeface="Tahoma"/>
              </a:rPr>
              <a:t>: </a:t>
            </a:r>
            <a:r>
              <a:rPr sz="1650" u="none" spc="254" dirty="0">
                <a:solidFill>
                  <a:srgbClr val="000000"/>
                </a:solidFill>
                <a:latin typeface="Tahoma"/>
                <a:cs typeface="Tahoma"/>
              </a:rPr>
              <a:t>v3 </a:t>
            </a:r>
            <a:r>
              <a:rPr sz="1650" u="none" spc="215" dirty="0">
                <a:solidFill>
                  <a:srgbClr val="0077AA"/>
                </a:solidFill>
                <a:latin typeface="Tahoma"/>
                <a:cs typeface="Tahoma"/>
              </a:rPr>
              <a:t>ressources </a:t>
            </a:r>
            <a:r>
              <a:rPr sz="1650" u="none" spc="215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endParaRPr sz="1650" dirty="0">
              <a:latin typeface="Tahoma"/>
              <a:cs typeface="Tahoma"/>
            </a:endParaRPr>
          </a:p>
          <a:p>
            <a:pPr marL="1151890">
              <a:lnSpc>
                <a:spcPts val="1770"/>
              </a:lnSpc>
            </a:pPr>
            <a:r>
              <a:rPr sz="1650" u="none" spc="350" dirty="0">
                <a:solidFill>
                  <a:srgbClr val="0077AA"/>
                </a:solidFill>
                <a:latin typeface="Tahoma"/>
                <a:cs typeface="Tahoma"/>
              </a:rPr>
              <a:t>limites </a:t>
            </a:r>
            <a:r>
              <a:rPr sz="1650" u="none" spc="350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endParaRPr sz="1650" dirty="0">
              <a:latin typeface="Tahoma"/>
              <a:cs typeface="Tahoma"/>
            </a:endParaRPr>
          </a:p>
          <a:p>
            <a:pPr marL="1151890" marR="9770110" indent="252095">
              <a:lnSpc>
                <a:spcPts val="1880"/>
              </a:lnSpc>
              <a:spcBef>
                <a:spcPts val="95"/>
              </a:spcBef>
            </a:pPr>
            <a:r>
              <a:rPr sz="1650" u="none" spc="190" dirty="0">
                <a:solidFill>
                  <a:srgbClr val="0077AA"/>
                </a:solidFill>
                <a:latin typeface="Tahoma"/>
                <a:cs typeface="Tahoma"/>
              </a:rPr>
              <a:t>processeur </a:t>
            </a:r>
            <a:r>
              <a:rPr sz="1650" u="none" spc="190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u="none" spc="475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650" u="none" spc="215" dirty="0">
                <a:solidFill>
                  <a:srgbClr val="669900"/>
                </a:solidFill>
                <a:latin typeface="Tahoma"/>
                <a:cs typeface="Tahoma"/>
              </a:rPr>
              <a:t>"1" </a:t>
            </a:r>
            <a:r>
              <a:rPr sz="1650" u="none" spc="225" dirty="0">
                <a:solidFill>
                  <a:srgbClr val="0077AA"/>
                </a:solidFill>
                <a:latin typeface="Tahoma"/>
                <a:cs typeface="Tahoma"/>
              </a:rPr>
              <a:t>requêtes </a:t>
            </a:r>
            <a:r>
              <a:rPr sz="1650" u="none" spc="225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endParaRPr sz="1650" dirty="0">
              <a:latin typeface="Tahoma"/>
              <a:cs typeface="Tahoma"/>
            </a:endParaRPr>
          </a:p>
          <a:p>
            <a:pPr marL="1403985">
              <a:lnSpc>
                <a:spcPts val="1770"/>
              </a:lnSpc>
            </a:pPr>
            <a:r>
              <a:rPr sz="1650" u="none" spc="190" dirty="0">
                <a:solidFill>
                  <a:srgbClr val="0077AA"/>
                </a:solidFill>
                <a:latin typeface="Tahoma"/>
                <a:cs typeface="Tahoma"/>
              </a:rPr>
              <a:t>processeur </a:t>
            </a:r>
            <a:r>
              <a:rPr sz="1650" u="none" spc="190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u="none" spc="475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650" u="none" spc="254" dirty="0">
                <a:solidFill>
                  <a:srgbClr val="669900"/>
                </a:solidFill>
                <a:latin typeface="Tahoma"/>
                <a:cs typeface="Tahoma"/>
              </a:rPr>
              <a:t>"0,5"</a:t>
            </a:r>
            <a:endParaRPr sz="1650" dirty="0">
              <a:latin typeface="Tahoma"/>
              <a:cs typeface="Tahoma"/>
            </a:endParaRPr>
          </a:p>
          <a:p>
            <a:pPr marL="899794">
              <a:lnSpc>
                <a:spcPts val="1875"/>
              </a:lnSpc>
            </a:pPr>
            <a:r>
              <a:rPr sz="1650" u="none" spc="235" dirty="0">
                <a:solidFill>
                  <a:srgbClr val="0077AA"/>
                </a:solidFill>
                <a:latin typeface="Tahoma"/>
                <a:cs typeface="Tahoma"/>
              </a:rPr>
              <a:t>arguments </a:t>
            </a:r>
            <a:r>
              <a:rPr sz="1650" u="none" spc="235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endParaRPr sz="1650" dirty="0">
              <a:latin typeface="Tahoma"/>
              <a:cs typeface="Tahoma"/>
            </a:endParaRPr>
          </a:p>
          <a:p>
            <a:pPr marL="1151890">
              <a:lnSpc>
                <a:spcPts val="1875"/>
              </a:lnSpc>
            </a:pPr>
            <a:r>
              <a:rPr sz="1650" u="none" spc="390" dirty="0">
                <a:solidFill>
                  <a:srgbClr val="999999"/>
                </a:solidFill>
                <a:latin typeface="Tahoma"/>
                <a:cs typeface="Tahoma"/>
              </a:rPr>
              <a:t>-</a:t>
            </a:r>
            <a:r>
              <a:rPr sz="1650" u="none" spc="470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650" u="none" spc="390" dirty="0">
                <a:solidFill>
                  <a:srgbClr val="999999"/>
                </a:solidFill>
                <a:latin typeface="Tahoma"/>
                <a:cs typeface="Tahoma"/>
              </a:rPr>
              <a:t>-- </a:t>
            </a:r>
            <a:r>
              <a:rPr sz="1650" u="none" spc="-25" dirty="0">
                <a:solidFill>
                  <a:srgbClr val="000000"/>
                </a:solidFill>
                <a:latin typeface="Tahoma"/>
                <a:cs typeface="Tahoma"/>
              </a:rPr>
              <a:t>vm</a:t>
            </a:r>
            <a:endParaRPr sz="1650" dirty="0">
              <a:latin typeface="Tahoma"/>
              <a:cs typeface="Tahoma"/>
            </a:endParaRPr>
          </a:p>
          <a:p>
            <a:pPr marL="1151890">
              <a:lnSpc>
                <a:spcPts val="1930"/>
              </a:lnSpc>
            </a:pPr>
            <a:r>
              <a:rPr sz="1650" u="none" spc="390" dirty="0">
                <a:solidFill>
                  <a:srgbClr val="999999"/>
                </a:solidFill>
                <a:latin typeface="Tahoma"/>
                <a:cs typeface="Tahoma"/>
              </a:rPr>
              <a:t>-</a:t>
            </a:r>
            <a:r>
              <a:rPr sz="1650" u="none" spc="459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650" u="none" spc="215" dirty="0">
                <a:solidFill>
                  <a:srgbClr val="669900"/>
                </a:solidFill>
                <a:latin typeface="Tahoma"/>
                <a:cs typeface="Tahoma"/>
              </a:rPr>
              <a:t>"2"</a:t>
            </a:r>
            <a:endParaRPr sz="1650" dirty="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processeur</a:t>
            </a:r>
            <a:r>
              <a:rPr spc="-45" dirty="0"/>
              <a:t> </a:t>
            </a:r>
            <a:r>
              <a:rPr dirty="0"/>
              <a:t>UNITÉ</a:t>
            </a:r>
            <a:r>
              <a:rPr spc="-45" dirty="0"/>
              <a:t> </a:t>
            </a:r>
            <a:r>
              <a:rPr spc="95" dirty="0"/>
              <a:t>(1/2)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1647824"/>
            <a:ext cx="95250" cy="9524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2152649"/>
            <a:ext cx="95250" cy="9524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09687" y="2624137"/>
            <a:ext cx="104775" cy="10477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09687" y="3109912"/>
            <a:ext cx="104775" cy="10477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09687" y="3586162"/>
            <a:ext cx="104775" cy="104774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09687" y="4062412"/>
            <a:ext cx="104775" cy="104774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1177924" y="1326514"/>
            <a:ext cx="10260330" cy="2949575"/>
          </a:xfrm>
          <a:prstGeom prst="rect">
            <a:avLst/>
          </a:prstGeom>
        </p:spPr>
        <p:txBody>
          <a:bodyPr vert="horz" wrap="square" lIns="0" tIns="1974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5"/>
              </a:spcBef>
              <a:tabLst>
                <a:tab pos="4832350" algn="l"/>
              </a:tabLst>
            </a:pP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-5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00" dirty="0">
                <a:solidFill>
                  <a:srgbClr val="333333"/>
                </a:solidFill>
                <a:latin typeface="Trebuchet MS"/>
                <a:cs typeface="Trebuchet MS"/>
              </a:rPr>
              <a:t>processeur</a:t>
            </a:r>
            <a:r>
              <a:rPr sz="2100" spc="-5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0" dirty="0">
                <a:solidFill>
                  <a:srgbClr val="333333"/>
                </a:solidFill>
                <a:latin typeface="Trebuchet MS"/>
                <a:cs typeface="Trebuchet MS"/>
              </a:rPr>
              <a:t>ressource</a:t>
            </a:r>
            <a:r>
              <a:rPr sz="2100" spc="-5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est</a:t>
            </a:r>
            <a:r>
              <a:rPr sz="2100" spc="-5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90" dirty="0">
                <a:solidFill>
                  <a:srgbClr val="333333"/>
                </a:solidFill>
                <a:latin typeface="Trebuchet MS"/>
                <a:cs typeface="Trebuchet MS"/>
              </a:rPr>
              <a:t>mesuré</a:t>
            </a:r>
            <a:r>
              <a:rPr sz="2100" spc="-5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dans</a:t>
            </a:r>
            <a:r>
              <a:rPr sz="2100" spc="-5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25" dirty="0">
                <a:solidFill>
                  <a:srgbClr val="ED2137"/>
                </a:solidFill>
                <a:latin typeface="Tahoma"/>
                <a:cs typeface="Tahoma"/>
              </a:rPr>
              <a:t>processeur</a:t>
            </a:r>
            <a:r>
              <a:rPr sz="2100" dirty="0">
                <a:solidFill>
                  <a:srgbClr val="ED2137"/>
                </a:solidFill>
                <a:latin typeface="Tahoma"/>
                <a:cs typeface="Tahoma"/>
              </a:rPr>
              <a:t> </a:t>
            </a:r>
            <a:r>
              <a:rPr sz="2100" spc="355" dirty="0">
                <a:solidFill>
                  <a:srgbClr val="ED2137"/>
                </a:solidFill>
                <a:latin typeface="Tahoma"/>
                <a:cs typeface="Tahoma"/>
              </a:rPr>
              <a:t>unités</a:t>
            </a:r>
            <a:endParaRPr sz="2100">
              <a:latin typeface="Tahoma"/>
              <a:cs typeface="Tahoma"/>
            </a:endParaRPr>
          </a:p>
          <a:p>
            <a:pPr marL="393065" marR="7929880" indent="-381000">
              <a:lnSpc>
                <a:spcPct val="148800"/>
              </a:lnSpc>
              <a:spcBef>
                <a:spcPts val="225"/>
              </a:spcBef>
            </a:pPr>
            <a:r>
              <a:rPr sz="2100" spc="95" dirty="0">
                <a:solidFill>
                  <a:srgbClr val="333333"/>
                </a:solidFill>
                <a:latin typeface="Trebuchet MS"/>
                <a:cs typeface="Trebuchet MS"/>
              </a:rPr>
              <a:t>1</a:t>
            </a:r>
            <a:r>
              <a:rPr sz="2100" spc="-5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00" dirty="0">
                <a:solidFill>
                  <a:srgbClr val="333333"/>
                </a:solidFill>
                <a:latin typeface="Trebuchet MS"/>
                <a:cs typeface="Trebuchet MS"/>
              </a:rPr>
              <a:t>processeur</a:t>
            </a:r>
            <a:r>
              <a:rPr sz="2100" spc="-5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Unité</a:t>
            </a:r>
            <a:r>
              <a:rPr sz="2100" spc="-4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45" dirty="0">
                <a:solidFill>
                  <a:srgbClr val="333333"/>
                </a:solidFill>
                <a:latin typeface="Trebuchet MS"/>
                <a:cs typeface="Trebuchet MS"/>
              </a:rPr>
              <a:t>signifie : </a:t>
            </a:r>
            <a:r>
              <a:rPr sz="2100" spc="95" dirty="0">
                <a:solidFill>
                  <a:srgbClr val="333333"/>
                </a:solidFill>
                <a:latin typeface="Trebuchet MS"/>
                <a:cs typeface="Trebuchet MS"/>
              </a:rPr>
              <a:t>1</a:t>
            </a:r>
            <a:r>
              <a:rPr sz="2100" spc="-9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20" dirty="0">
                <a:solidFill>
                  <a:srgbClr val="333333"/>
                </a:solidFill>
                <a:latin typeface="Trebuchet MS"/>
                <a:cs typeface="Trebuchet MS"/>
              </a:rPr>
              <a:t>AWS</a:t>
            </a:r>
            <a:r>
              <a:rPr sz="2100" spc="-8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0" dirty="0">
                <a:solidFill>
                  <a:srgbClr val="333333"/>
                </a:solidFill>
                <a:latin typeface="Trebuchet MS"/>
                <a:cs typeface="Trebuchet MS"/>
              </a:rPr>
              <a:t>vCPU</a:t>
            </a:r>
            <a:endParaRPr sz="2100">
              <a:latin typeface="Trebuchet MS"/>
              <a:cs typeface="Trebuchet MS"/>
            </a:endParaRPr>
          </a:p>
          <a:p>
            <a:pPr marL="393065">
              <a:lnSpc>
                <a:spcPct val="100000"/>
              </a:lnSpc>
              <a:spcBef>
                <a:spcPts val="1305"/>
              </a:spcBef>
            </a:pPr>
            <a:r>
              <a:rPr sz="2100" spc="95" dirty="0">
                <a:solidFill>
                  <a:srgbClr val="333333"/>
                </a:solidFill>
                <a:latin typeface="Trebuchet MS"/>
                <a:cs typeface="Trebuchet MS"/>
              </a:rPr>
              <a:t>1</a:t>
            </a:r>
            <a:r>
              <a:rPr sz="2100" spc="-8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75" dirty="0">
                <a:solidFill>
                  <a:srgbClr val="333333"/>
                </a:solidFill>
                <a:latin typeface="Trebuchet MS"/>
                <a:cs typeface="Trebuchet MS"/>
              </a:rPr>
              <a:t>GCP</a:t>
            </a:r>
            <a:r>
              <a:rPr sz="2100" spc="-8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45" dirty="0">
                <a:solidFill>
                  <a:srgbClr val="333333"/>
                </a:solidFill>
                <a:latin typeface="Trebuchet MS"/>
                <a:cs typeface="Trebuchet MS"/>
              </a:rPr>
              <a:t>Cœur</a:t>
            </a:r>
            <a:endParaRPr sz="2100">
              <a:latin typeface="Trebuchet MS"/>
              <a:cs typeface="Trebuchet MS"/>
            </a:endParaRPr>
          </a:p>
          <a:p>
            <a:pPr marL="393065">
              <a:lnSpc>
                <a:spcPct val="100000"/>
              </a:lnSpc>
              <a:spcBef>
                <a:spcPts val="1230"/>
              </a:spcBef>
            </a:pPr>
            <a:r>
              <a:rPr sz="2100" spc="95" dirty="0">
                <a:solidFill>
                  <a:srgbClr val="333333"/>
                </a:solidFill>
                <a:latin typeface="Trebuchet MS"/>
                <a:cs typeface="Trebuchet MS"/>
              </a:rPr>
              <a:t>1</a:t>
            </a:r>
            <a:r>
              <a:rPr sz="2100" spc="-8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0" dirty="0">
                <a:solidFill>
                  <a:srgbClr val="333333"/>
                </a:solidFill>
                <a:latin typeface="Trebuchet MS"/>
                <a:cs typeface="Trebuchet MS"/>
              </a:rPr>
              <a:t>Azuré</a:t>
            </a:r>
            <a:r>
              <a:rPr sz="2100" spc="-8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40" dirty="0">
                <a:solidFill>
                  <a:srgbClr val="333333"/>
                </a:solidFill>
                <a:latin typeface="Trebuchet MS"/>
                <a:cs typeface="Trebuchet MS"/>
              </a:rPr>
              <a:t>vCore</a:t>
            </a:r>
            <a:endParaRPr sz="2100">
              <a:latin typeface="Trebuchet MS"/>
              <a:cs typeface="Trebuchet MS"/>
            </a:endParaRPr>
          </a:p>
          <a:p>
            <a:pPr marL="393065">
              <a:lnSpc>
                <a:spcPct val="100000"/>
              </a:lnSpc>
              <a:spcBef>
                <a:spcPts val="1230"/>
              </a:spcBef>
            </a:pPr>
            <a:r>
              <a:rPr sz="2100" spc="95" dirty="0">
                <a:solidFill>
                  <a:srgbClr val="333333"/>
                </a:solidFill>
                <a:latin typeface="Trebuchet MS"/>
                <a:cs typeface="Trebuchet MS"/>
              </a:rPr>
              <a:t>1</a:t>
            </a:r>
            <a:r>
              <a:rPr sz="2100" spc="-4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0" dirty="0">
                <a:solidFill>
                  <a:srgbClr val="333333"/>
                </a:solidFill>
                <a:latin typeface="Trebuchet MS"/>
                <a:cs typeface="Trebuchet MS"/>
              </a:rPr>
              <a:t>Hyperthread</a:t>
            </a:r>
            <a:r>
              <a:rPr sz="2100" spc="-4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de</a:t>
            </a:r>
            <a:r>
              <a:rPr sz="2100" spc="-4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00" dirty="0">
                <a:solidFill>
                  <a:srgbClr val="333333"/>
                </a:solidFill>
                <a:latin typeface="Trebuchet MS"/>
                <a:cs typeface="Trebuchet MS"/>
              </a:rPr>
              <a:t>un</a:t>
            </a:r>
            <a:r>
              <a:rPr sz="2100" spc="-4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Intel</a:t>
            </a:r>
            <a:r>
              <a:rPr sz="2100" spc="-4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75" dirty="0">
                <a:solidFill>
                  <a:srgbClr val="333333"/>
                </a:solidFill>
                <a:latin typeface="Trebuchet MS"/>
                <a:cs typeface="Trebuchet MS"/>
              </a:rPr>
              <a:t>processeur</a:t>
            </a:r>
            <a:r>
              <a:rPr sz="2100" spc="-4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de</a:t>
            </a: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5" dirty="0">
                <a:solidFill>
                  <a:srgbClr val="333333"/>
                </a:solidFill>
                <a:latin typeface="Trebuchet MS"/>
                <a:cs typeface="Trebuchet MS"/>
              </a:rPr>
              <a:t>un</a:t>
            </a:r>
            <a:r>
              <a:rPr sz="2100" spc="-4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0" dirty="0">
                <a:solidFill>
                  <a:srgbClr val="ED2137"/>
                </a:solidFill>
                <a:latin typeface="Trebuchet MS"/>
                <a:cs typeface="Trebuchet MS"/>
              </a:rPr>
              <a:t>nu</a:t>
            </a:r>
            <a:r>
              <a:rPr sz="2100" spc="-40" dirty="0">
                <a:solidFill>
                  <a:srgbClr val="ED2137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ED2137"/>
                </a:solidFill>
                <a:latin typeface="Trebuchet MS"/>
                <a:cs typeface="Trebuchet MS"/>
              </a:rPr>
              <a:t>métal</a:t>
            </a:r>
            <a:r>
              <a:rPr sz="2100" spc="-40" dirty="0">
                <a:solidFill>
                  <a:srgbClr val="ED2137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serveur</a:t>
            </a:r>
            <a:r>
              <a:rPr sz="2100" spc="-4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avec</a:t>
            </a:r>
            <a:r>
              <a:rPr sz="2100" spc="-4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40" dirty="0">
                <a:solidFill>
                  <a:srgbClr val="333333"/>
                </a:solidFill>
                <a:latin typeface="Trebuchet MS"/>
                <a:cs typeface="Trebuchet MS"/>
              </a:rPr>
              <a:t>Hyperthreading</a:t>
            </a:r>
            <a:endParaRPr sz="21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processeur</a:t>
            </a:r>
            <a:r>
              <a:rPr spc="-45" dirty="0"/>
              <a:t> </a:t>
            </a:r>
            <a:r>
              <a:rPr dirty="0"/>
              <a:t>UNITÉ</a:t>
            </a:r>
            <a:r>
              <a:rPr spc="-45" dirty="0"/>
              <a:t> </a:t>
            </a:r>
            <a:r>
              <a:rPr spc="95" dirty="0"/>
              <a:t>(2/2)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1647824"/>
            <a:ext cx="95250" cy="9524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2400299"/>
            <a:ext cx="95250" cy="9524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09687" y="2890837"/>
            <a:ext cx="104775" cy="104774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177924" y="1511300"/>
            <a:ext cx="11464925" cy="2345690"/>
          </a:xfrm>
          <a:prstGeom prst="rect">
            <a:avLst/>
          </a:prstGeom>
        </p:spPr>
        <p:txBody>
          <a:bodyPr vert="horz" wrap="square" lIns="0" tIns="66040" rIns="0" bIns="0" rtlCol="0">
            <a:spAutoFit/>
          </a:bodyPr>
          <a:lstStyle/>
          <a:p>
            <a:pPr marL="12700" marR="715645">
              <a:lnSpc>
                <a:spcPts val="2100"/>
              </a:lnSpc>
              <a:spcBef>
                <a:spcPts val="520"/>
              </a:spcBef>
            </a:pPr>
            <a:r>
              <a:rPr sz="2100" spc="85" dirty="0">
                <a:solidFill>
                  <a:srgbClr val="333333"/>
                </a:solidFill>
                <a:latin typeface="Trebuchet MS"/>
                <a:cs typeface="Trebuchet MS"/>
              </a:rPr>
              <a:t>UN</a:t>
            </a:r>
            <a:r>
              <a:rPr sz="2100" spc="-3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lang="fr-FR" sz="2100" dirty="0">
                <a:solidFill>
                  <a:srgbClr val="333333"/>
                </a:solidFill>
                <a:latin typeface="Trebuchet MS"/>
                <a:cs typeface="Trebuchet MS"/>
              </a:rPr>
              <a:t>Container</a:t>
            </a:r>
            <a:r>
              <a:rPr sz="2100" spc="-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que</a:t>
            </a:r>
            <a:r>
              <a:rPr sz="2100" spc="-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5" dirty="0">
                <a:solidFill>
                  <a:srgbClr val="333333"/>
                </a:solidFill>
                <a:latin typeface="Trebuchet MS"/>
                <a:cs typeface="Trebuchet MS"/>
              </a:rPr>
              <a:t>nécessite</a:t>
            </a:r>
            <a:r>
              <a:rPr sz="2100" spc="-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0,5</a:t>
            </a:r>
            <a:r>
              <a:rPr sz="2100" spc="-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5" dirty="0">
                <a:solidFill>
                  <a:srgbClr val="333333"/>
                </a:solidFill>
                <a:latin typeface="Trebuchet MS"/>
                <a:cs typeface="Trebuchet MS"/>
              </a:rPr>
              <a:t>processeur</a:t>
            </a:r>
            <a:r>
              <a:rPr sz="2100" spc="-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est</a:t>
            </a:r>
            <a:r>
              <a:rPr sz="2100" spc="-3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0" dirty="0">
                <a:solidFill>
                  <a:srgbClr val="333333"/>
                </a:solidFill>
                <a:latin typeface="Trebuchet MS"/>
                <a:cs typeface="Trebuchet MS"/>
              </a:rPr>
              <a:t>garanti</a:t>
            </a:r>
            <a:r>
              <a:rPr sz="2100" spc="-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à</a:t>
            </a:r>
            <a:r>
              <a:rPr sz="2100" spc="-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5" dirty="0">
                <a:solidFill>
                  <a:srgbClr val="333333"/>
                </a:solidFill>
                <a:latin typeface="Trebuchet MS"/>
                <a:cs typeface="Trebuchet MS"/>
              </a:rPr>
              <a:t>avoir</a:t>
            </a:r>
            <a:r>
              <a:rPr sz="2100" spc="-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moitié</a:t>
            </a:r>
            <a:r>
              <a:rPr sz="2100" spc="-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-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5" dirty="0">
                <a:solidFill>
                  <a:srgbClr val="333333"/>
                </a:solidFill>
                <a:latin typeface="Trebuchet MS"/>
                <a:cs typeface="Trebuchet MS"/>
              </a:rPr>
              <a:t>processeur</a:t>
            </a:r>
            <a:r>
              <a:rPr sz="2100" spc="-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de</a:t>
            </a:r>
            <a:r>
              <a:rPr sz="2100" spc="-3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5" dirty="0">
                <a:solidFill>
                  <a:srgbClr val="333333"/>
                </a:solidFill>
                <a:latin typeface="Trebuchet MS"/>
                <a:cs typeface="Trebuchet MS"/>
              </a:rPr>
              <a:t>un</a:t>
            </a:r>
            <a:r>
              <a:rPr sz="2100" spc="-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lang="fr-FR" sz="2100" dirty="0">
                <a:solidFill>
                  <a:srgbClr val="333333"/>
                </a:solidFill>
                <a:latin typeface="Trebuchet MS"/>
                <a:cs typeface="Trebuchet MS"/>
              </a:rPr>
              <a:t>Container</a:t>
            </a:r>
            <a:r>
              <a:rPr sz="2100" spc="-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20" dirty="0">
                <a:solidFill>
                  <a:srgbClr val="333333"/>
                </a:solidFill>
                <a:latin typeface="Trebuchet MS"/>
                <a:cs typeface="Trebuchet MS"/>
              </a:rPr>
              <a:t>qui </a:t>
            </a:r>
            <a:r>
              <a:rPr sz="2100" spc="55" dirty="0">
                <a:solidFill>
                  <a:srgbClr val="333333"/>
                </a:solidFill>
                <a:latin typeface="Trebuchet MS"/>
                <a:cs typeface="Trebuchet MS"/>
              </a:rPr>
              <a:t>nécessite</a:t>
            </a:r>
            <a:r>
              <a:rPr sz="2100" spc="-8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95" dirty="0">
                <a:solidFill>
                  <a:srgbClr val="333333"/>
                </a:solidFill>
                <a:latin typeface="Trebuchet MS"/>
                <a:cs typeface="Trebuchet MS"/>
              </a:rPr>
              <a:t>1</a:t>
            </a:r>
            <a:r>
              <a:rPr sz="2100" spc="-7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40" dirty="0">
                <a:solidFill>
                  <a:srgbClr val="333333"/>
                </a:solidFill>
                <a:latin typeface="Trebuchet MS"/>
                <a:cs typeface="Trebuchet MS"/>
              </a:rPr>
              <a:t>processeur</a:t>
            </a:r>
            <a:endParaRPr sz="2100" dirty="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305"/>
              </a:spcBef>
            </a:pP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Il</a:t>
            </a:r>
            <a:r>
              <a:rPr sz="2100" spc="-4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est</a:t>
            </a:r>
            <a:r>
              <a:rPr sz="2100" spc="-4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5" dirty="0">
                <a:solidFill>
                  <a:srgbClr val="333333"/>
                </a:solidFill>
                <a:latin typeface="Trebuchet MS"/>
                <a:cs typeface="Trebuchet MS"/>
              </a:rPr>
              <a:t>possible</a:t>
            </a:r>
            <a:r>
              <a:rPr sz="2100" spc="-4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à</a:t>
            </a:r>
            <a:r>
              <a:rPr sz="2100" spc="-4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05" dirty="0">
                <a:solidFill>
                  <a:srgbClr val="333333"/>
                </a:solidFill>
                <a:latin typeface="Trebuchet MS"/>
                <a:cs typeface="Trebuchet MS"/>
              </a:rPr>
              <a:t>utiliser</a:t>
            </a:r>
            <a:r>
              <a:rPr sz="2100" spc="-4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-4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suffixe</a:t>
            </a:r>
            <a:r>
              <a:rPr sz="2100" spc="-4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515" dirty="0">
                <a:solidFill>
                  <a:srgbClr val="ED2137"/>
                </a:solidFill>
                <a:latin typeface="Tahoma"/>
                <a:cs typeface="Tahoma"/>
              </a:rPr>
              <a:t>m</a:t>
            </a:r>
            <a:r>
              <a:rPr sz="2100" spc="-65" dirty="0">
                <a:solidFill>
                  <a:srgbClr val="ED2137"/>
                </a:solidFill>
                <a:latin typeface="Tahoma"/>
                <a:cs typeface="Tahoma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lequel</a:t>
            </a:r>
            <a:r>
              <a:rPr sz="2100" spc="-4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05" dirty="0">
                <a:solidFill>
                  <a:srgbClr val="333333"/>
                </a:solidFill>
                <a:latin typeface="Trebuchet MS"/>
                <a:cs typeface="Trebuchet MS"/>
              </a:rPr>
              <a:t>moyens</a:t>
            </a:r>
            <a:r>
              <a:rPr sz="2100" spc="-4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15" dirty="0">
                <a:solidFill>
                  <a:srgbClr val="ED2137"/>
                </a:solidFill>
                <a:latin typeface="Tahoma"/>
                <a:cs typeface="Tahoma"/>
              </a:rPr>
              <a:t>milli</a:t>
            </a:r>
            <a:endParaRPr sz="2100" dirty="0">
              <a:latin typeface="Tahoma"/>
              <a:cs typeface="Tahoma"/>
            </a:endParaRPr>
          </a:p>
          <a:p>
            <a:pPr marL="393065">
              <a:lnSpc>
                <a:spcPct val="100000"/>
              </a:lnSpc>
              <a:spcBef>
                <a:spcPts val="1380"/>
              </a:spcBef>
            </a:pPr>
            <a:r>
              <a:rPr sz="2100" spc="125" dirty="0">
                <a:solidFill>
                  <a:srgbClr val="333333"/>
                </a:solidFill>
                <a:latin typeface="Trebuchet MS"/>
                <a:cs typeface="Trebuchet MS"/>
              </a:rPr>
              <a:t>100 m</a:t>
            </a:r>
            <a:r>
              <a:rPr sz="2100" spc="-8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processeur,</a:t>
            </a:r>
            <a:r>
              <a:rPr sz="2100" spc="-8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95" dirty="0">
                <a:solidFill>
                  <a:srgbClr val="333333"/>
                </a:solidFill>
                <a:latin typeface="Trebuchet MS"/>
                <a:cs typeface="Trebuchet MS"/>
              </a:rPr>
              <a:t>100</a:t>
            </a:r>
            <a:r>
              <a:rPr sz="2100" spc="-8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20" dirty="0">
                <a:solidFill>
                  <a:srgbClr val="333333"/>
                </a:solidFill>
                <a:latin typeface="Trebuchet MS"/>
                <a:cs typeface="Trebuchet MS"/>
              </a:rPr>
              <a:t>microprocesseur,</a:t>
            </a:r>
            <a:r>
              <a:rPr sz="2100" spc="-8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00" dirty="0">
                <a:solidFill>
                  <a:srgbClr val="333333"/>
                </a:solidFill>
                <a:latin typeface="Trebuchet MS"/>
                <a:cs typeface="Trebuchet MS"/>
              </a:rPr>
              <a:t>et</a:t>
            </a:r>
            <a:r>
              <a:rPr sz="2100" spc="-8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0,1</a:t>
            </a:r>
            <a:r>
              <a:rPr sz="2100" spc="-8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5" dirty="0">
                <a:solidFill>
                  <a:srgbClr val="333333"/>
                </a:solidFill>
                <a:latin typeface="Trebuchet MS"/>
                <a:cs typeface="Trebuchet MS"/>
              </a:rPr>
              <a:t>processeur</a:t>
            </a:r>
            <a:r>
              <a:rPr sz="2100" spc="-8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0" dirty="0">
                <a:solidFill>
                  <a:srgbClr val="333333"/>
                </a:solidFill>
                <a:latin typeface="Trebuchet MS"/>
                <a:cs typeface="Trebuchet MS"/>
              </a:rPr>
              <a:t>représenter</a:t>
            </a:r>
            <a:r>
              <a:rPr sz="2100" spc="-8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-8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05" dirty="0">
                <a:solidFill>
                  <a:srgbClr val="333333"/>
                </a:solidFill>
                <a:latin typeface="Trebuchet MS"/>
                <a:cs typeface="Trebuchet MS"/>
              </a:rPr>
              <a:t>même</a:t>
            </a:r>
            <a:r>
              <a:rPr sz="2100" spc="-8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valeur</a:t>
            </a:r>
            <a:endParaRPr sz="2100" dirty="0">
              <a:latin typeface="Trebuchet MS"/>
              <a:cs typeface="Trebuchet MS"/>
            </a:endParaRPr>
          </a:p>
          <a:p>
            <a:pPr marL="12700" marR="5080">
              <a:lnSpc>
                <a:spcPts val="2100"/>
              </a:lnSpc>
              <a:spcBef>
                <a:spcPts val="1725"/>
              </a:spcBef>
            </a:pP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-6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valeur</a:t>
            </a:r>
            <a:r>
              <a:rPr sz="2100" spc="-5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de</a:t>
            </a:r>
            <a:r>
              <a:rPr sz="2100" spc="-5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5" dirty="0">
                <a:solidFill>
                  <a:srgbClr val="333333"/>
                </a:solidFill>
                <a:latin typeface="Trebuchet MS"/>
                <a:cs typeface="Trebuchet MS"/>
              </a:rPr>
              <a:t>un</a:t>
            </a:r>
            <a:r>
              <a:rPr sz="2100" spc="-5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00" dirty="0">
                <a:solidFill>
                  <a:srgbClr val="333333"/>
                </a:solidFill>
                <a:latin typeface="Trebuchet MS"/>
                <a:cs typeface="Trebuchet MS"/>
              </a:rPr>
              <a:t>processeur</a:t>
            </a:r>
            <a:r>
              <a:rPr sz="2100" spc="-5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unité</a:t>
            </a:r>
            <a:r>
              <a:rPr sz="2100" spc="-6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est</a:t>
            </a:r>
            <a:r>
              <a:rPr sz="2100" spc="-5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00" dirty="0">
                <a:solidFill>
                  <a:srgbClr val="333333"/>
                </a:solidFill>
                <a:latin typeface="Trebuchet MS"/>
                <a:cs typeface="Trebuchet MS"/>
              </a:rPr>
              <a:t>un</a:t>
            </a:r>
            <a:r>
              <a:rPr sz="2100" spc="-5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0" dirty="0">
                <a:solidFill>
                  <a:srgbClr val="333333"/>
                </a:solidFill>
                <a:latin typeface="Trebuchet MS"/>
                <a:cs typeface="Trebuchet MS"/>
              </a:rPr>
              <a:t>absolu</a:t>
            </a:r>
            <a:r>
              <a:rPr sz="2100" spc="-5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valeur:</a:t>
            </a:r>
            <a:r>
              <a:rPr sz="2100" spc="-5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0,1</a:t>
            </a:r>
            <a:r>
              <a:rPr sz="2100" spc="-6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90" dirty="0">
                <a:solidFill>
                  <a:srgbClr val="333333"/>
                </a:solidFill>
                <a:latin typeface="Trebuchet MS"/>
                <a:cs typeface="Trebuchet MS"/>
              </a:rPr>
              <a:t>correspond</a:t>
            </a:r>
            <a:r>
              <a:rPr sz="2100" spc="-5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à</a:t>
            </a:r>
            <a:r>
              <a:rPr sz="2100" spc="-5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-5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05" dirty="0">
                <a:solidFill>
                  <a:srgbClr val="333333"/>
                </a:solidFill>
                <a:latin typeface="Trebuchet MS"/>
                <a:cs typeface="Trebuchet MS"/>
              </a:rPr>
              <a:t>même</a:t>
            </a:r>
            <a:r>
              <a:rPr sz="2100" spc="-5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90" dirty="0">
                <a:solidFill>
                  <a:srgbClr val="333333"/>
                </a:solidFill>
                <a:latin typeface="Trebuchet MS"/>
                <a:cs typeface="Trebuchet MS"/>
              </a:rPr>
              <a:t>montant</a:t>
            </a:r>
            <a:r>
              <a:rPr sz="2100" spc="-5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de</a:t>
            </a:r>
            <a:r>
              <a:rPr sz="2100" spc="-6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00" dirty="0">
                <a:solidFill>
                  <a:srgbClr val="333333"/>
                </a:solidFill>
                <a:latin typeface="Trebuchet MS"/>
                <a:cs typeface="Trebuchet MS"/>
              </a:rPr>
              <a:t>processeur</a:t>
            </a:r>
            <a:r>
              <a:rPr sz="2100" spc="-5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70" dirty="0">
                <a:solidFill>
                  <a:srgbClr val="333333"/>
                </a:solidFill>
                <a:latin typeface="Trebuchet MS"/>
                <a:cs typeface="Trebuchet MS"/>
              </a:rPr>
              <a:t>sur </a:t>
            </a:r>
            <a:r>
              <a:rPr sz="2100" spc="65" dirty="0">
                <a:solidFill>
                  <a:srgbClr val="333333"/>
                </a:solidFill>
                <a:latin typeface="Trebuchet MS"/>
                <a:cs typeface="Trebuchet MS"/>
              </a:rPr>
              <a:t>un</a:t>
            </a:r>
            <a:r>
              <a:rPr sz="2100" spc="-8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330" dirty="0">
                <a:solidFill>
                  <a:srgbClr val="ED2137"/>
                </a:solidFill>
                <a:latin typeface="Tahoma"/>
                <a:cs typeface="Tahoma"/>
              </a:rPr>
              <a:t>monocœur </a:t>
            </a:r>
            <a:r>
              <a:rPr sz="2100" spc="254" dirty="0">
                <a:solidFill>
                  <a:srgbClr val="333333"/>
                </a:solidFill>
                <a:latin typeface="Trebuchet MS"/>
                <a:cs typeface="Trebuchet MS"/>
              </a:rPr>
              <a:t>,</a:t>
            </a:r>
            <a:r>
              <a:rPr sz="2100" spc="254" dirty="0">
                <a:solidFill>
                  <a:srgbClr val="ED2137"/>
                </a:solidFill>
                <a:latin typeface="Tahoma"/>
                <a:cs typeface="Tahoma"/>
              </a:rPr>
              <a:t>​</a:t>
            </a:r>
            <a:r>
              <a:rPr sz="2100" spc="-8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285" dirty="0">
                <a:solidFill>
                  <a:srgbClr val="ED2137"/>
                </a:solidFill>
                <a:latin typeface="Tahoma"/>
                <a:cs typeface="Tahoma"/>
              </a:rPr>
              <a:t>double </a:t>
            </a:r>
            <a:r>
              <a:rPr sz="2100" spc="200" dirty="0">
                <a:solidFill>
                  <a:srgbClr val="ED2137"/>
                </a:solidFill>
                <a:latin typeface="Tahoma"/>
                <a:cs typeface="Tahoma"/>
              </a:rPr>
              <a:t>cœur </a:t>
            </a:r>
            <a:r>
              <a:rPr sz="2100" spc="200" dirty="0">
                <a:solidFill>
                  <a:srgbClr val="333333"/>
                </a:solidFill>
                <a:latin typeface="Trebuchet MS"/>
                <a:cs typeface="Trebuchet MS"/>
              </a:rPr>
              <a:t>,</a:t>
            </a:r>
            <a:r>
              <a:rPr sz="2100" spc="-8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85" dirty="0">
                <a:solidFill>
                  <a:srgbClr val="333333"/>
                </a:solidFill>
                <a:latin typeface="Trebuchet MS"/>
                <a:cs typeface="Trebuchet MS"/>
              </a:rPr>
              <a:t>ou</a:t>
            </a:r>
            <a:r>
              <a:rPr sz="2100" spc="-8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5" dirty="0">
                <a:solidFill>
                  <a:srgbClr val="333333"/>
                </a:solidFill>
                <a:latin typeface="Trebuchet MS"/>
                <a:cs typeface="Trebuchet MS"/>
              </a:rPr>
              <a:t>un</a:t>
            </a:r>
            <a:r>
              <a:rPr sz="2100" spc="-8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254" dirty="0">
                <a:solidFill>
                  <a:srgbClr val="ED2137"/>
                </a:solidFill>
                <a:latin typeface="Tahoma"/>
                <a:cs typeface="Tahoma"/>
              </a:rPr>
              <a:t>48 </a:t>
            </a:r>
            <a:r>
              <a:rPr sz="2100" spc="245" dirty="0">
                <a:solidFill>
                  <a:srgbClr val="ED2137"/>
                </a:solidFill>
                <a:latin typeface="Tahoma"/>
                <a:cs typeface="Tahoma"/>
              </a:rPr>
              <a:t>noyaux</a:t>
            </a:r>
            <a:r>
              <a:rPr sz="2100" spc="-100" dirty="0">
                <a:solidFill>
                  <a:srgbClr val="ED2137"/>
                </a:solidFill>
                <a:latin typeface="Tahoma"/>
                <a:cs typeface="Tahoma"/>
              </a:rPr>
              <a:t> </a:t>
            </a:r>
            <a:r>
              <a:rPr sz="2100" spc="55" dirty="0">
                <a:solidFill>
                  <a:srgbClr val="333333"/>
                </a:solidFill>
                <a:latin typeface="Trebuchet MS"/>
                <a:cs typeface="Trebuchet MS"/>
              </a:rPr>
              <a:t>machine</a:t>
            </a:r>
            <a:endParaRPr sz="2100" dirty="0">
              <a:latin typeface="Trebuchet MS"/>
              <a:cs typeface="Trebuchet MS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3381374"/>
            <a:ext cx="95250" cy="95249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OÙ</a:t>
            </a:r>
            <a:r>
              <a:rPr spc="-85" dirty="0"/>
              <a:t> </a:t>
            </a:r>
            <a:r>
              <a:rPr dirty="0"/>
              <a:t>À</a:t>
            </a:r>
            <a:r>
              <a:rPr spc="-80" dirty="0"/>
              <a:t> </a:t>
            </a:r>
            <a:r>
              <a:rPr spc="-70" dirty="0"/>
              <a:t>UTILISER</a:t>
            </a:r>
            <a:r>
              <a:rPr spc="-85" dirty="0"/>
              <a:t> </a:t>
            </a:r>
            <a:r>
              <a:rPr spc="-100" dirty="0"/>
              <a:t>CONTENEURS ?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1647824"/>
            <a:ext cx="95250" cy="9524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2133599"/>
            <a:ext cx="95250" cy="9524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2609849"/>
            <a:ext cx="95250" cy="9524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3095624"/>
            <a:ext cx="95250" cy="95249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796924" y="1345564"/>
            <a:ext cx="6446520" cy="250850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065" marR="2153285">
              <a:lnSpc>
                <a:spcPct val="151800"/>
              </a:lnSpc>
              <a:spcBef>
                <a:spcPts val="100"/>
              </a:spcBef>
            </a:pPr>
            <a:r>
              <a:rPr sz="2100" spc="175" dirty="0">
                <a:solidFill>
                  <a:srgbClr val="333333"/>
                </a:solidFill>
                <a:latin typeface="Trebuchet MS"/>
                <a:cs typeface="Trebuchet MS"/>
              </a:rPr>
              <a:t>Sur</a:t>
            </a:r>
            <a:r>
              <a:rPr sz="2100" spc="-6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-5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5" dirty="0">
                <a:solidFill>
                  <a:srgbClr val="333333"/>
                </a:solidFill>
                <a:latin typeface="Trebuchet MS"/>
                <a:cs typeface="Trebuchet MS"/>
              </a:rPr>
              <a:t>développeur</a:t>
            </a:r>
            <a:r>
              <a:rPr sz="2100" spc="-5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poste de travail </a:t>
            </a:r>
            <a:r>
              <a:rPr sz="2100" spc="175" dirty="0">
                <a:solidFill>
                  <a:srgbClr val="333333"/>
                </a:solidFill>
                <a:latin typeface="Trebuchet MS"/>
                <a:cs typeface="Trebuchet MS"/>
              </a:rPr>
              <a:t>sur</a:t>
            </a:r>
            <a:r>
              <a:rPr sz="2100" spc="4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5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testeur</a:t>
            </a:r>
            <a:r>
              <a:rPr sz="2100" spc="4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poste de travail</a:t>
            </a:r>
            <a:endParaRPr sz="2100" dirty="0">
              <a:latin typeface="Trebuchet MS"/>
              <a:cs typeface="Trebuchet MS"/>
            </a:endParaRPr>
          </a:p>
          <a:p>
            <a:pPr marL="393065" marR="1829435">
              <a:lnSpc>
                <a:spcPts val="3829"/>
              </a:lnSpc>
              <a:spcBef>
                <a:spcPts val="265"/>
              </a:spcBef>
            </a:pPr>
            <a:r>
              <a:rPr sz="2100" spc="175" dirty="0">
                <a:solidFill>
                  <a:srgbClr val="333333"/>
                </a:solidFill>
                <a:latin typeface="Trebuchet MS"/>
                <a:cs typeface="Trebuchet MS"/>
              </a:rPr>
              <a:t>Sur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intégration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330" dirty="0">
                <a:solidFill>
                  <a:srgbClr val="333333"/>
                </a:solidFill>
                <a:latin typeface="Trebuchet MS"/>
                <a:cs typeface="Trebuchet MS"/>
              </a:rPr>
              <a:t>/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45" dirty="0">
                <a:solidFill>
                  <a:srgbClr val="333333"/>
                </a:solidFill>
                <a:latin typeface="Trebuchet MS"/>
                <a:cs typeface="Trebuchet MS"/>
              </a:rPr>
              <a:t>Assurance qualité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0" dirty="0">
                <a:solidFill>
                  <a:srgbClr val="333333"/>
                </a:solidFill>
                <a:latin typeface="Trebuchet MS"/>
                <a:cs typeface="Trebuchet MS"/>
              </a:rPr>
              <a:t>environnements</a:t>
            </a:r>
            <a:r>
              <a:rPr sz="2100" spc="60" dirty="0">
                <a:solidFill>
                  <a:srgbClr val="333333"/>
                </a:solidFill>
                <a:latin typeface="Trebuchet MS"/>
                <a:cs typeface="Trebuchet MS"/>
              </a:rPr>
              <a:t>​</a:t>
            </a:r>
            <a:r>
              <a:rPr sz="2100" spc="-9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0" dirty="0">
                <a:solidFill>
                  <a:srgbClr val="333333"/>
                </a:solidFill>
                <a:latin typeface="Trebuchet MS"/>
                <a:cs typeface="Trebuchet MS"/>
              </a:rPr>
              <a:t>production</a:t>
            </a:r>
            <a:endParaRPr sz="2100" dirty="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930"/>
              </a:spcBef>
            </a:pPr>
            <a:r>
              <a:rPr sz="2500" spc="100" dirty="0">
                <a:solidFill>
                  <a:srgbClr val="333333"/>
                </a:solidFill>
                <a:latin typeface="MingLiU_HKSCS-ExtB"/>
                <a:cs typeface="MingLiU_HKSCS-ExtB"/>
              </a:rPr>
              <a:t>⭐</a:t>
            </a:r>
            <a:r>
              <a:rPr sz="2500" spc="-625" dirty="0">
                <a:solidFill>
                  <a:srgbClr val="333333"/>
                </a:solidFill>
                <a:latin typeface="MingLiU_HKSCS-ExtB"/>
                <a:cs typeface="MingLiU_HKSCS-ExtB"/>
              </a:rPr>
              <a:t> </a:t>
            </a:r>
            <a:r>
              <a:rPr sz="2100" spc="-25" dirty="0">
                <a:solidFill>
                  <a:srgbClr val="333333"/>
                </a:solidFill>
                <a:latin typeface="Trebuchet MS"/>
                <a:cs typeface="Trebuchet MS"/>
              </a:rPr>
              <a:t>Idéalement: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50" i="1" dirty="0">
                <a:solidFill>
                  <a:srgbClr val="ED2137"/>
                </a:solidFill>
                <a:latin typeface="Trebuchet MS"/>
                <a:cs typeface="Trebuchet MS"/>
              </a:rPr>
              <a:t>PARTOUT</a:t>
            </a:r>
            <a:r>
              <a:rPr sz="2150" i="1" spc="-25" dirty="0">
                <a:solidFill>
                  <a:srgbClr val="ED2137"/>
                </a:solidFill>
                <a:latin typeface="Trebuchet MS"/>
                <a:cs typeface="Trebuchet MS"/>
              </a:rPr>
              <a:t> </a:t>
            </a:r>
            <a:r>
              <a:rPr sz="2100" spc="60" dirty="0">
                <a:solidFill>
                  <a:srgbClr val="333333"/>
                </a:solidFill>
                <a:latin typeface="Trebuchet MS"/>
                <a:cs typeface="Trebuchet MS"/>
              </a:rPr>
              <a:t>(Continu</a:t>
            </a:r>
            <a:r>
              <a:rPr sz="2100" spc="-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Livraison 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)</a:t>
            </a:r>
            <a:endParaRPr sz="2100" dirty="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09624" y="1552574"/>
            <a:ext cx="12211050" cy="9525"/>
          </a:xfrm>
          <a:custGeom>
            <a:avLst/>
            <a:gdLst/>
            <a:ahLst/>
            <a:cxnLst/>
            <a:rect l="l" t="t" r="r" b="b"/>
            <a:pathLst>
              <a:path w="12211050" h="9525">
                <a:moveTo>
                  <a:pt x="12211049" y="9524"/>
                </a:moveTo>
                <a:lnTo>
                  <a:pt x="0" y="9524"/>
                </a:lnTo>
                <a:lnTo>
                  <a:pt x="0" y="0"/>
                </a:lnTo>
                <a:lnTo>
                  <a:pt x="12211049" y="0"/>
                </a:lnTo>
                <a:lnTo>
                  <a:pt x="12211049" y="952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809624" y="1552574"/>
            <a:ext cx="12211050" cy="3067050"/>
            <a:chOff x="809624" y="1552574"/>
            <a:chExt cx="12211050" cy="3067050"/>
          </a:xfrm>
        </p:grpSpPr>
        <p:sp>
          <p:nvSpPr>
            <p:cNvPr id="4" name="object 4"/>
            <p:cNvSpPr/>
            <p:nvPr/>
          </p:nvSpPr>
          <p:spPr>
            <a:xfrm>
              <a:off x="809612" y="1552574"/>
              <a:ext cx="12211050" cy="3067050"/>
            </a:xfrm>
            <a:custGeom>
              <a:avLst/>
              <a:gdLst/>
              <a:ahLst/>
              <a:cxnLst/>
              <a:rect l="l" t="t" r="r" b="b"/>
              <a:pathLst>
                <a:path w="12211050" h="3067050">
                  <a:moveTo>
                    <a:pt x="12211050" y="0"/>
                  </a:moveTo>
                  <a:lnTo>
                    <a:pt x="12201525" y="0"/>
                  </a:lnTo>
                  <a:lnTo>
                    <a:pt x="12201525" y="3057525"/>
                  </a:lnTo>
                  <a:lnTo>
                    <a:pt x="0" y="3057525"/>
                  </a:lnTo>
                  <a:lnTo>
                    <a:pt x="0" y="3067050"/>
                  </a:lnTo>
                  <a:lnTo>
                    <a:pt x="12201525" y="3067050"/>
                  </a:lnTo>
                  <a:lnTo>
                    <a:pt x="12211050" y="3067050"/>
                  </a:lnTo>
                  <a:lnTo>
                    <a:pt x="12211050" y="3057525"/>
                  </a:lnTo>
                  <a:lnTo>
                    <a:pt x="12211050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09624" y="1552574"/>
              <a:ext cx="9525" cy="3067050"/>
            </a:xfrm>
            <a:custGeom>
              <a:avLst/>
              <a:gdLst/>
              <a:ahLst/>
              <a:cxnLst/>
              <a:rect l="l" t="t" r="r" b="b"/>
              <a:pathLst>
                <a:path w="9525" h="3067050">
                  <a:moveTo>
                    <a:pt x="0" y="3067049"/>
                  </a:moveTo>
                  <a:lnTo>
                    <a:pt x="0" y="0"/>
                  </a:lnTo>
                  <a:lnTo>
                    <a:pt x="9524" y="9524"/>
                  </a:lnTo>
                  <a:lnTo>
                    <a:pt x="9524" y="3057524"/>
                  </a:lnTo>
                  <a:lnTo>
                    <a:pt x="0" y="3067049"/>
                  </a:lnTo>
                  <a:close/>
                </a:path>
              </a:pathLst>
            </a:custGeom>
            <a:solidFill>
              <a:srgbClr val="ED21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81465" y="1679943"/>
              <a:ext cx="103240" cy="198704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NŒUD</a:t>
            </a:r>
            <a:r>
              <a:rPr spc="-90" dirty="0"/>
              <a:t> </a:t>
            </a:r>
            <a:r>
              <a:rPr spc="-135" dirty="0"/>
              <a:t>RESSOURCES</a:t>
            </a:r>
            <a:r>
              <a:rPr spc="-90" dirty="0"/>
              <a:t> </a:t>
            </a:r>
            <a:r>
              <a:rPr spc="95" dirty="0"/>
              <a:t>(1/3)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962025" y="1625600"/>
            <a:ext cx="6447155" cy="514984"/>
          </a:xfrm>
          <a:prstGeom prst="rect">
            <a:avLst/>
          </a:prstGeom>
        </p:spPr>
        <p:txBody>
          <a:bodyPr vert="horz" wrap="square" lIns="0" tIns="31115" rIns="0" bIns="0" rtlCol="0">
            <a:spAutoFit/>
          </a:bodyPr>
          <a:lstStyle/>
          <a:p>
            <a:pPr marR="5080" indent="252095">
              <a:lnSpc>
                <a:spcPts val="1880"/>
              </a:lnSpc>
              <a:spcBef>
                <a:spcPts val="245"/>
              </a:spcBef>
              <a:tabLst>
                <a:tab pos="2144395" algn="l"/>
              </a:tabLst>
            </a:pPr>
            <a:r>
              <a:rPr sz="1650" spc="245" dirty="0">
                <a:latin typeface="Tahoma"/>
                <a:cs typeface="Tahoma"/>
              </a:rPr>
              <a:t>kubectl</a:t>
            </a:r>
            <a:r>
              <a:rPr sz="1650" spc="-5" dirty="0">
                <a:latin typeface="Tahoma"/>
                <a:cs typeface="Tahoma"/>
              </a:rPr>
              <a:t>  </a:t>
            </a:r>
            <a:r>
              <a:rPr sz="1650" spc="229" dirty="0">
                <a:latin typeface="Tahoma"/>
                <a:cs typeface="Tahoma"/>
              </a:rPr>
              <a:t>décrire</a:t>
            </a:r>
            <a:r>
              <a:rPr sz="1650" spc="-5" dirty="0">
                <a:latin typeface="Tahoma"/>
                <a:cs typeface="Tahoma"/>
              </a:rPr>
              <a:t>  </a:t>
            </a:r>
            <a:r>
              <a:rPr sz="1650" spc="120" dirty="0">
                <a:latin typeface="Tahoma"/>
                <a:cs typeface="Tahoma"/>
              </a:rPr>
              <a:t>nœuds</a:t>
            </a:r>
            <a:r>
              <a:rPr sz="1650" spc="-5" dirty="0">
                <a:latin typeface="Tahoma"/>
                <a:cs typeface="Tahoma"/>
              </a:rPr>
              <a:t>  </a:t>
            </a:r>
            <a:r>
              <a:rPr sz="1650" spc="215" dirty="0">
                <a:latin typeface="Tahoma"/>
                <a:cs typeface="Tahoma"/>
              </a:rPr>
              <a:t>e2e- </a:t>
            </a:r>
            <a:r>
              <a:rPr sz="1650" spc="175" dirty="0">
                <a:latin typeface="Tahoma"/>
                <a:cs typeface="Tahoma"/>
              </a:rPr>
              <a:t>test- </a:t>
            </a:r>
            <a:r>
              <a:rPr sz="1650" spc="210" dirty="0">
                <a:latin typeface="Tahoma"/>
                <a:cs typeface="Tahoma"/>
              </a:rPr>
              <a:t>minion- </a:t>
            </a:r>
            <a:r>
              <a:rPr sz="1650" spc="215" dirty="0">
                <a:latin typeface="Tahoma"/>
                <a:cs typeface="Tahoma"/>
              </a:rPr>
              <a:t>groupe- </a:t>
            </a:r>
            <a:r>
              <a:rPr sz="1650" spc="204" dirty="0">
                <a:latin typeface="Tahoma"/>
                <a:cs typeface="Tahoma"/>
              </a:rPr>
              <a:t>4lw4 </a:t>
            </a:r>
            <a:r>
              <a:rPr sz="1650" spc="-10" dirty="0">
                <a:latin typeface="Tahoma"/>
                <a:cs typeface="Tahoma"/>
              </a:rPr>
              <a:t>Nom :</a:t>
            </a:r>
            <a:r>
              <a:rPr sz="1650" dirty="0">
                <a:latin typeface="Tahoma"/>
                <a:cs typeface="Tahoma"/>
              </a:rPr>
              <a:t> </a:t>
            </a:r>
            <a:r>
              <a:rPr sz="1650" spc="215" dirty="0">
                <a:latin typeface="Tahoma"/>
                <a:cs typeface="Tahoma"/>
              </a:rPr>
              <a:t>e2e- </a:t>
            </a:r>
            <a:r>
              <a:rPr sz="1650" spc="175" dirty="0">
                <a:latin typeface="Tahoma"/>
                <a:cs typeface="Tahoma"/>
              </a:rPr>
              <a:t>test- </a:t>
            </a:r>
            <a:r>
              <a:rPr sz="1650" spc="210" dirty="0">
                <a:latin typeface="Tahoma"/>
                <a:cs typeface="Tahoma"/>
              </a:rPr>
              <a:t>minion- </a:t>
            </a:r>
            <a:r>
              <a:rPr sz="1650" spc="215" dirty="0">
                <a:latin typeface="Tahoma"/>
                <a:cs typeface="Tahoma"/>
              </a:rPr>
              <a:t>groupe- </a:t>
            </a:r>
            <a:r>
              <a:rPr sz="1650" spc="204" dirty="0">
                <a:latin typeface="Tahoma"/>
                <a:cs typeface="Tahoma"/>
              </a:rPr>
              <a:t>4lw4</a:t>
            </a:r>
            <a:endParaRPr sz="165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503822" y="2339975"/>
            <a:ext cx="1148715" cy="7531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ts val="1925"/>
              </a:lnSpc>
              <a:spcBef>
                <a:spcPts val="100"/>
              </a:spcBef>
            </a:pPr>
            <a:r>
              <a:rPr sz="1650" spc="40" dirty="0">
                <a:latin typeface="Tahoma"/>
                <a:cs typeface="Tahoma"/>
              </a:rPr>
              <a:t>2</a:t>
            </a:r>
            <a:endParaRPr sz="1650">
              <a:latin typeface="Tahoma"/>
              <a:cs typeface="Tahoma"/>
            </a:endParaRPr>
          </a:p>
          <a:p>
            <a:pPr>
              <a:lnSpc>
                <a:spcPts val="1875"/>
              </a:lnSpc>
            </a:pPr>
            <a:r>
              <a:rPr sz="1650" spc="125" dirty="0">
                <a:latin typeface="Tahoma"/>
                <a:cs typeface="Tahoma"/>
              </a:rPr>
              <a:t>7679792Ki</a:t>
            </a:r>
            <a:endParaRPr sz="1650">
              <a:latin typeface="Tahoma"/>
              <a:cs typeface="Tahoma"/>
            </a:endParaRPr>
          </a:p>
          <a:p>
            <a:pPr>
              <a:lnSpc>
                <a:spcPts val="1930"/>
              </a:lnSpc>
            </a:pPr>
            <a:r>
              <a:rPr sz="1650" spc="65" dirty="0">
                <a:latin typeface="Tahoma"/>
                <a:cs typeface="Tahoma"/>
              </a:rPr>
              <a:t>110</a:t>
            </a:r>
            <a:endParaRPr sz="165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62025" y="2101850"/>
            <a:ext cx="1527175" cy="1943735"/>
          </a:xfrm>
          <a:prstGeom prst="rect">
            <a:avLst/>
          </a:prstGeom>
        </p:spPr>
        <p:txBody>
          <a:bodyPr vert="horz" wrap="square" lIns="0" tIns="31115" rIns="0" bIns="0" rtlCol="0">
            <a:spAutoFit/>
          </a:bodyPr>
          <a:lstStyle/>
          <a:p>
            <a:pPr marL="125730" marR="383540" indent="-126364">
              <a:lnSpc>
                <a:spcPts val="1880"/>
              </a:lnSpc>
              <a:spcBef>
                <a:spcPts val="245"/>
              </a:spcBef>
            </a:pPr>
            <a:r>
              <a:rPr sz="1650" spc="225" dirty="0">
                <a:latin typeface="Tahoma"/>
                <a:cs typeface="Tahoma"/>
              </a:rPr>
              <a:t>Capacité : </a:t>
            </a:r>
            <a:r>
              <a:rPr sz="1650" spc="170" dirty="0">
                <a:latin typeface="Tahoma"/>
                <a:cs typeface="Tahoma"/>
              </a:rPr>
              <a:t>processeur : </a:t>
            </a:r>
            <a:r>
              <a:rPr sz="1650" spc="45" dirty="0">
                <a:latin typeface="Tahoma"/>
                <a:cs typeface="Tahoma"/>
              </a:rPr>
              <a:t>mémoire : </a:t>
            </a:r>
            <a:r>
              <a:rPr sz="1650" spc="165" dirty="0">
                <a:latin typeface="Tahoma"/>
                <a:cs typeface="Tahoma"/>
              </a:rPr>
              <a:t>pods :</a:t>
            </a:r>
            <a:endParaRPr sz="1650">
              <a:latin typeface="Tahoma"/>
              <a:cs typeface="Tahoma"/>
            </a:endParaRPr>
          </a:p>
          <a:p>
            <a:pPr>
              <a:lnSpc>
                <a:spcPts val="1760"/>
              </a:lnSpc>
            </a:pPr>
            <a:r>
              <a:rPr sz="1650" spc="275" dirty="0">
                <a:latin typeface="Tahoma"/>
                <a:cs typeface="Tahoma"/>
              </a:rPr>
              <a:t>Allouable :</a:t>
            </a:r>
            <a:endParaRPr sz="1650">
              <a:latin typeface="Tahoma"/>
              <a:cs typeface="Tahoma"/>
            </a:endParaRPr>
          </a:p>
          <a:p>
            <a:pPr marL="125730" marR="509270">
              <a:lnSpc>
                <a:spcPts val="1880"/>
              </a:lnSpc>
              <a:spcBef>
                <a:spcPts val="95"/>
              </a:spcBef>
            </a:pPr>
            <a:r>
              <a:rPr sz="1650" spc="170" dirty="0">
                <a:latin typeface="Tahoma"/>
                <a:cs typeface="Tahoma"/>
              </a:rPr>
              <a:t>processeur : </a:t>
            </a:r>
            <a:r>
              <a:rPr sz="1650" spc="45" dirty="0">
                <a:latin typeface="Tahoma"/>
                <a:cs typeface="Tahoma"/>
              </a:rPr>
              <a:t>mémoire : </a:t>
            </a:r>
            <a:r>
              <a:rPr sz="1650" spc="165" dirty="0">
                <a:latin typeface="Tahoma"/>
                <a:cs typeface="Tahoma"/>
              </a:rPr>
              <a:t>pods :</a:t>
            </a:r>
            <a:endParaRPr sz="1650">
              <a:latin typeface="Tahoma"/>
              <a:cs typeface="Tahom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503822" y="3292475"/>
            <a:ext cx="1148715" cy="7531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ts val="1925"/>
              </a:lnSpc>
              <a:spcBef>
                <a:spcPts val="100"/>
              </a:spcBef>
            </a:pPr>
            <a:r>
              <a:rPr sz="1650" spc="-10" dirty="0">
                <a:latin typeface="Tahoma"/>
                <a:cs typeface="Tahoma"/>
              </a:rPr>
              <a:t>1800 m</a:t>
            </a:r>
            <a:endParaRPr sz="1650">
              <a:latin typeface="Tahoma"/>
              <a:cs typeface="Tahoma"/>
            </a:endParaRPr>
          </a:p>
          <a:p>
            <a:pPr>
              <a:lnSpc>
                <a:spcPts val="1875"/>
              </a:lnSpc>
            </a:pPr>
            <a:r>
              <a:rPr sz="1650" spc="125" dirty="0">
                <a:latin typeface="Tahoma"/>
                <a:cs typeface="Tahoma"/>
              </a:rPr>
              <a:t>7474992Ki</a:t>
            </a:r>
            <a:endParaRPr sz="1650">
              <a:latin typeface="Tahoma"/>
              <a:cs typeface="Tahoma"/>
            </a:endParaRPr>
          </a:p>
          <a:p>
            <a:pPr>
              <a:lnSpc>
                <a:spcPts val="1930"/>
              </a:lnSpc>
            </a:pPr>
            <a:r>
              <a:rPr sz="1650" spc="65" dirty="0">
                <a:latin typeface="Tahoma"/>
                <a:cs typeface="Tahoma"/>
              </a:rPr>
              <a:t>110</a:t>
            </a:r>
            <a:endParaRPr sz="1650">
              <a:latin typeface="Tahoma"/>
              <a:cs typeface="Tahom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62025" y="4244975"/>
            <a:ext cx="391795" cy="276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650" spc="465" dirty="0">
                <a:latin typeface="Tahoma"/>
                <a:cs typeface="Tahoma"/>
              </a:rPr>
              <a:t>...</a:t>
            </a:r>
            <a:endParaRPr sz="165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09624" y="1552574"/>
            <a:ext cx="12211050" cy="9525"/>
          </a:xfrm>
          <a:custGeom>
            <a:avLst/>
            <a:gdLst/>
            <a:ahLst/>
            <a:cxnLst/>
            <a:rect l="l" t="t" r="r" b="b"/>
            <a:pathLst>
              <a:path w="12211050" h="9525">
                <a:moveTo>
                  <a:pt x="12211049" y="9524"/>
                </a:moveTo>
                <a:lnTo>
                  <a:pt x="0" y="9524"/>
                </a:lnTo>
                <a:lnTo>
                  <a:pt x="0" y="0"/>
                </a:lnTo>
                <a:lnTo>
                  <a:pt x="12211049" y="0"/>
                </a:lnTo>
                <a:lnTo>
                  <a:pt x="12211049" y="952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809624" y="1552574"/>
            <a:ext cx="12211050" cy="2828925"/>
            <a:chOff x="809624" y="1552574"/>
            <a:chExt cx="12211050" cy="2828925"/>
          </a:xfrm>
        </p:grpSpPr>
        <p:sp>
          <p:nvSpPr>
            <p:cNvPr id="4" name="object 4"/>
            <p:cNvSpPr/>
            <p:nvPr/>
          </p:nvSpPr>
          <p:spPr>
            <a:xfrm>
              <a:off x="809612" y="1552574"/>
              <a:ext cx="12211050" cy="2828925"/>
            </a:xfrm>
            <a:custGeom>
              <a:avLst/>
              <a:gdLst/>
              <a:ahLst/>
              <a:cxnLst/>
              <a:rect l="l" t="t" r="r" b="b"/>
              <a:pathLst>
                <a:path w="12211050" h="2828925">
                  <a:moveTo>
                    <a:pt x="12211050" y="0"/>
                  </a:moveTo>
                  <a:lnTo>
                    <a:pt x="12201525" y="0"/>
                  </a:lnTo>
                  <a:lnTo>
                    <a:pt x="12201525" y="2819400"/>
                  </a:lnTo>
                  <a:lnTo>
                    <a:pt x="0" y="2819400"/>
                  </a:lnTo>
                  <a:lnTo>
                    <a:pt x="0" y="2828925"/>
                  </a:lnTo>
                  <a:lnTo>
                    <a:pt x="12201525" y="2828925"/>
                  </a:lnTo>
                  <a:lnTo>
                    <a:pt x="12211050" y="2828925"/>
                  </a:lnTo>
                  <a:lnTo>
                    <a:pt x="12211050" y="2819400"/>
                  </a:lnTo>
                  <a:lnTo>
                    <a:pt x="12211050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09624" y="1552574"/>
              <a:ext cx="9525" cy="2828925"/>
            </a:xfrm>
            <a:custGeom>
              <a:avLst/>
              <a:gdLst/>
              <a:ahLst/>
              <a:cxnLst/>
              <a:rect l="l" t="t" r="r" b="b"/>
              <a:pathLst>
                <a:path w="9525" h="2828925">
                  <a:moveTo>
                    <a:pt x="0" y="2828924"/>
                  </a:moveTo>
                  <a:lnTo>
                    <a:pt x="0" y="0"/>
                  </a:lnTo>
                  <a:lnTo>
                    <a:pt x="9524" y="9524"/>
                  </a:lnTo>
                  <a:lnTo>
                    <a:pt x="9524" y="2819399"/>
                  </a:lnTo>
                  <a:lnTo>
                    <a:pt x="0" y="2828924"/>
                  </a:lnTo>
                  <a:close/>
                </a:path>
              </a:pathLst>
            </a:custGeom>
            <a:solidFill>
              <a:srgbClr val="ED21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NŒUD</a:t>
            </a:r>
            <a:r>
              <a:rPr spc="-90" dirty="0"/>
              <a:t> </a:t>
            </a:r>
            <a:r>
              <a:rPr spc="-135" dirty="0"/>
              <a:t>RESSOURCES</a:t>
            </a:r>
            <a:r>
              <a:rPr spc="-90" dirty="0"/>
              <a:t> </a:t>
            </a:r>
            <a:r>
              <a:rPr spc="95" dirty="0"/>
              <a:t>(2/3)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949325" y="1625600"/>
            <a:ext cx="404495" cy="276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50" spc="465" dirty="0">
                <a:solidFill>
                  <a:srgbClr val="999999"/>
                </a:solidFill>
                <a:latin typeface="Tahoma"/>
                <a:cs typeface="Tahoma"/>
              </a:rPr>
              <a:t>...</a:t>
            </a:r>
            <a:endParaRPr sz="165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49325" y="2101850"/>
            <a:ext cx="2548890" cy="514984"/>
          </a:xfrm>
          <a:prstGeom prst="rect">
            <a:avLst/>
          </a:prstGeom>
        </p:spPr>
        <p:txBody>
          <a:bodyPr vert="horz" wrap="square" lIns="0" tIns="31115" rIns="0" bIns="0" rtlCol="0">
            <a:spAutoFit/>
          </a:bodyPr>
          <a:lstStyle/>
          <a:p>
            <a:pPr marL="264795" marR="5080" indent="-252729">
              <a:lnSpc>
                <a:spcPts val="1880"/>
              </a:lnSpc>
              <a:spcBef>
                <a:spcPts val="245"/>
              </a:spcBef>
              <a:tabLst>
                <a:tab pos="1905000" algn="l"/>
              </a:tabLst>
            </a:pPr>
            <a:r>
              <a:rPr sz="1650" spc="100" dirty="0">
                <a:latin typeface="Tahoma"/>
                <a:cs typeface="Tahoma"/>
              </a:rPr>
              <a:t>Non </a:t>
            </a:r>
            <a:r>
              <a:rPr sz="1650" spc="100" dirty="0">
                <a:solidFill>
                  <a:srgbClr val="996E3A"/>
                </a:solidFill>
                <a:latin typeface="Tahoma"/>
                <a:cs typeface="Tahoma"/>
              </a:rPr>
              <a:t>terminé</a:t>
            </a:r>
            <a:r>
              <a:rPr sz="1650" spc="195" dirty="0">
                <a:latin typeface="Tahoma"/>
                <a:cs typeface="Tahoma"/>
              </a:rPr>
              <a:t>​</a:t>
            </a:r>
            <a:r>
              <a:rPr sz="1650" spc="-5" dirty="0">
                <a:latin typeface="Tahoma"/>
                <a:cs typeface="Tahoma"/>
              </a:rPr>
              <a:t>  </a:t>
            </a:r>
            <a:r>
              <a:rPr sz="1650" spc="165" dirty="0">
                <a:latin typeface="Tahoma"/>
                <a:cs typeface="Tahoma"/>
              </a:rPr>
              <a:t>Pods </a:t>
            </a:r>
            <a:r>
              <a:rPr sz="1650" spc="165" dirty="0">
                <a:solidFill>
                  <a:srgbClr val="999999"/>
                </a:solidFill>
                <a:latin typeface="Tahoma"/>
                <a:cs typeface="Tahoma"/>
              </a:rPr>
              <a:t>: </a:t>
            </a:r>
            <a:r>
              <a:rPr sz="1650" spc="50" dirty="0">
                <a:latin typeface="Tahoma"/>
                <a:cs typeface="Tahoma"/>
              </a:rPr>
              <a:t>Espace de noms</a:t>
            </a:r>
            <a:r>
              <a:rPr sz="1650" dirty="0">
                <a:latin typeface="Tahoma"/>
                <a:cs typeface="Tahoma"/>
              </a:rPr>
              <a:t> </a:t>
            </a:r>
            <a:r>
              <a:rPr sz="1650" spc="-20" dirty="0">
                <a:latin typeface="Tahoma"/>
                <a:cs typeface="Tahoma"/>
              </a:rPr>
              <a:t>Nom</a:t>
            </a:r>
            <a:endParaRPr sz="165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482207" y="2101850"/>
            <a:ext cx="1665605" cy="514984"/>
          </a:xfrm>
          <a:prstGeom prst="rect">
            <a:avLst/>
          </a:prstGeom>
        </p:spPr>
        <p:txBody>
          <a:bodyPr vert="horz" wrap="square" lIns="0" tIns="31115" rIns="0" bIns="0" rtlCol="0">
            <a:spAutoFit/>
          </a:bodyPr>
          <a:lstStyle/>
          <a:p>
            <a:pPr marL="138430" marR="5080" indent="-126364">
              <a:lnSpc>
                <a:spcPts val="1880"/>
              </a:lnSpc>
              <a:spcBef>
                <a:spcPts val="245"/>
              </a:spcBef>
            </a:pPr>
            <a:r>
              <a:rPr sz="1650" spc="220" dirty="0">
                <a:solidFill>
                  <a:srgbClr val="999999"/>
                </a:solidFill>
                <a:latin typeface="Tahoma"/>
                <a:cs typeface="Tahoma"/>
              </a:rPr>
              <a:t>( </a:t>
            </a:r>
            <a:r>
              <a:rPr sz="1650" spc="220" dirty="0">
                <a:solidFill>
                  <a:srgbClr val="990054"/>
                </a:solidFill>
                <a:latin typeface="Tahoma"/>
                <a:cs typeface="Tahoma"/>
              </a:rPr>
              <a:t>5</a:t>
            </a:r>
            <a:r>
              <a:rPr sz="1650" spc="470" dirty="0">
                <a:solidFill>
                  <a:srgbClr val="990054"/>
                </a:solidFill>
                <a:latin typeface="Tahoma"/>
                <a:cs typeface="Tahoma"/>
              </a:rPr>
              <a:t> </a:t>
            </a:r>
            <a:r>
              <a:rPr sz="1650" spc="335" dirty="0">
                <a:solidFill>
                  <a:srgbClr val="0077AA"/>
                </a:solidFill>
                <a:latin typeface="Tahoma"/>
                <a:cs typeface="Tahoma"/>
              </a:rPr>
              <a:t>dans</a:t>
            </a:r>
            <a:r>
              <a:rPr sz="1650" spc="475" dirty="0">
                <a:solidFill>
                  <a:srgbClr val="0077AA"/>
                </a:solidFill>
                <a:latin typeface="Tahoma"/>
                <a:cs typeface="Tahoma"/>
              </a:rPr>
              <a:t> </a:t>
            </a:r>
            <a:r>
              <a:rPr sz="1650" spc="330" dirty="0">
                <a:latin typeface="Tahoma"/>
                <a:cs typeface="Tahoma"/>
              </a:rPr>
              <a:t>total </a:t>
            </a:r>
            <a:r>
              <a:rPr sz="1650" spc="330" dirty="0">
                <a:solidFill>
                  <a:srgbClr val="999999"/>
                </a:solidFill>
                <a:latin typeface="Tahoma"/>
                <a:cs typeface="Tahoma"/>
              </a:rPr>
              <a:t>) </a:t>
            </a:r>
            <a:r>
              <a:rPr sz="1650" dirty="0">
                <a:latin typeface="Tahoma"/>
                <a:cs typeface="Tahoma"/>
              </a:rPr>
              <a:t>CPU</a:t>
            </a:r>
            <a:r>
              <a:rPr sz="1650" spc="440" dirty="0">
                <a:latin typeface="Tahoma"/>
                <a:cs typeface="Tahoma"/>
              </a:rPr>
              <a:t> </a:t>
            </a:r>
            <a:r>
              <a:rPr sz="1650" spc="155" dirty="0">
                <a:latin typeface="Tahoma"/>
                <a:cs typeface="Tahoma"/>
              </a:rPr>
              <a:t>Demandes</a:t>
            </a:r>
            <a:endParaRPr sz="165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374286" y="2339975"/>
            <a:ext cx="1287145" cy="276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50" dirty="0">
                <a:latin typeface="Tahoma"/>
                <a:cs typeface="Tahoma"/>
              </a:rPr>
              <a:t>processeur</a:t>
            </a:r>
            <a:r>
              <a:rPr sz="1650" spc="440" dirty="0">
                <a:latin typeface="Tahoma"/>
                <a:cs typeface="Tahoma"/>
              </a:rPr>
              <a:t> </a:t>
            </a:r>
            <a:r>
              <a:rPr sz="1650" spc="270" dirty="0">
                <a:latin typeface="Tahoma"/>
                <a:cs typeface="Tahoma"/>
              </a:rPr>
              <a:t>Limites</a:t>
            </a:r>
            <a:endParaRPr sz="1650">
              <a:latin typeface="Tahoma"/>
              <a:cs typeface="Tahom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888203" y="2339975"/>
            <a:ext cx="1918335" cy="276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50" dirty="0">
                <a:latin typeface="Tahoma"/>
                <a:cs typeface="Tahoma"/>
              </a:rPr>
              <a:t>Mémoire</a:t>
            </a:r>
            <a:r>
              <a:rPr sz="1650" spc="5" dirty="0">
                <a:latin typeface="Tahoma"/>
                <a:cs typeface="Tahoma"/>
              </a:rPr>
              <a:t>  </a:t>
            </a:r>
            <a:r>
              <a:rPr sz="1650" spc="155" dirty="0">
                <a:latin typeface="Tahoma"/>
                <a:cs typeface="Tahoma"/>
              </a:rPr>
              <a:t>Demandes</a:t>
            </a:r>
            <a:endParaRPr sz="1650">
              <a:latin typeface="Tahoma"/>
              <a:cs typeface="Tahom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0032919" y="2339975"/>
            <a:ext cx="1665605" cy="276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50" dirty="0">
                <a:latin typeface="Tahoma"/>
                <a:cs typeface="Tahoma"/>
              </a:rPr>
              <a:t>Mémoire</a:t>
            </a:r>
            <a:r>
              <a:rPr sz="1650" spc="5" dirty="0">
                <a:latin typeface="Tahoma"/>
                <a:cs typeface="Tahoma"/>
              </a:rPr>
              <a:t>  </a:t>
            </a:r>
            <a:r>
              <a:rPr sz="1650" spc="270" dirty="0">
                <a:latin typeface="Tahoma"/>
                <a:cs typeface="Tahoma"/>
              </a:rPr>
              <a:t>Limites</a:t>
            </a:r>
            <a:endParaRPr sz="1650">
              <a:latin typeface="Tahoma"/>
              <a:cs typeface="Tahoma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214437" y="2734865"/>
            <a:ext cx="1136015" cy="0"/>
          </a:xfrm>
          <a:custGeom>
            <a:avLst/>
            <a:gdLst/>
            <a:ahLst/>
            <a:cxnLst/>
            <a:rect l="l" t="t" r="r" b="b"/>
            <a:pathLst>
              <a:path w="1136014">
                <a:moveTo>
                  <a:pt x="0" y="0"/>
                </a:moveTo>
                <a:lnTo>
                  <a:pt x="1135809" y="0"/>
                </a:lnTo>
              </a:path>
            </a:pathLst>
          </a:custGeom>
          <a:ln w="17392">
            <a:solidFill>
              <a:srgbClr val="986D39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854969" y="2734865"/>
            <a:ext cx="504825" cy="0"/>
          </a:xfrm>
          <a:custGeom>
            <a:avLst/>
            <a:gdLst/>
            <a:ahLst/>
            <a:cxnLst/>
            <a:rect l="l" t="t" r="r" b="b"/>
            <a:pathLst>
              <a:path w="504825">
                <a:moveTo>
                  <a:pt x="0" y="0"/>
                </a:moveTo>
                <a:lnTo>
                  <a:pt x="504731" y="0"/>
                </a:lnTo>
              </a:path>
            </a:pathLst>
          </a:custGeom>
          <a:ln w="17392">
            <a:solidFill>
              <a:srgbClr val="986D39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5" name="object 15"/>
          <p:cNvGraphicFramePr>
            <a:graphicFrameLocks noGrp="1"/>
          </p:cNvGraphicFramePr>
          <p:nvPr/>
        </p:nvGraphicFramePr>
        <p:xfrm>
          <a:off x="1214437" y="2734865"/>
          <a:ext cx="10474955" cy="10655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408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65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76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467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520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6237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5209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89357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5145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6414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49885">
                <a:tc>
                  <a:txBody>
                    <a:bodyPr/>
                    <a:lstStyle/>
                    <a:p>
                      <a:pPr>
                        <a:lnSpc>
                          <a:spcPts val="1914"/>
                        </a:lnSpc>
                        <a:spcBef>
                          <a:spcPts val="740"/>
                        </a:spcBef>
                      </a:pPr>
                      <a:r>
                        <a:rPr sz="1650" spc="160" dirty="0">
                          <a:latin typeface="Tahoma"/>
                          <a:cs typeface="Tahoma"/>
                        </a:rPr>
                        <a:t>kube </a:t>
                      </a:r>
                      <a:r>
                        <a:rPr sz="1650" spc="160" dirty="0">
                          <a:solidFill>
                            <a:srgbClr val="996E3A"/>
                          </a:solidFill>
                          <a:latin typeface="Tahoma"/>
                          <a:cs typeface="Tahoma"/>
                        </a:rPr>
                        <a:t>- </a:t>
                      </a:r>
                      <a:r>
                        <a:rPr sz="1650" spc="125" dirty="0">
                          <a:latin typeface="Tahoma"/>
                          <a:cs typeface="Tahoma"/>
                        </a:rPr>
                        <a:t>système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9398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914"/>
                        </a:lnSpc>
                        <a:spcBef>
                          <a:spcPts val="740"/>
                        </a:spcBef>
                      </a:pPr>
                      <a:r>
                        <a:rPr sz="1650" spc="280" dirty="0">
                          <a:latin typeface="Tahoma"/>
                          <a:cs typeface="Tahoma"/>
                        </a:rPr>
                        <a:t>fluentd </a:t>
                      </a:r>
                      <a:r>
                        <a:rPr sz="1650" spc="280" dirty="0">
                          <a:solidFill>
                            <a:srgbClr val="996E3A"/>
                          </a:solidFill>
                          <a:latin typeface="Tahoma"/>
                          <a:cs typeface="Tahoma"/>
                        </a:rPr>
                        <a:t>- </a:t>
                      </a:r>
                      <a:r>
                        <a:rPr sz="1650" spc="365" dirty="0">
                          <a:latin typeface="Tahoma"/>
                          <a:cs typeface="Tahoma"/>
                        </a:rPr>
                        <a:t>g </a:t>
                      </a:r>
                      <a:r>
                        <a:rPr sz="1650" spc="365" dirty="0">
                          <a:solidFill>
                            <a:srgbClr val="999999"/>
                          </a:solidFill>
                          <a:latin typeface="Tahoma"/>
                          <a:cs typeface="Tahoma"/>
                        </a:rPr>
                        <a:t>...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93980" marB="0"/>
                </a:tc>
                <a:tc>
                  <a:txBody>
                    <a:bodyPr/>
                    <a:lstStyle/>
                    <a:p>
                      <a:pPr marR="55244" algn="ctr">
                        <a:lnSpc>
                          <a:spcPts val="1914"/>
                        </a:lnSpc>
                        <a:spcBef>
                          <a:spcPts val="740"/>
                        </a:spcBef>
                      </a:pPr>
                      <a:r>
                        <a:rPr sz="1650" spc="-45" dirty="0">
                          <a:solidFill>
                            <a:srgbClr val="990054"/>
                          </a:solidFill>
                          <a:latin typeface="Tahoma"/>
                          <a:cs typeface="Tahoma"/>
                        </a:rPr>
                        <a:t>100 </a:t>
                      </a:r>
                      <a:r>
                        <a:rPr sz="1650" spc="-45" dirty="0">
                          <a:latin typeface="Tahoma"/>
                          <a:cs typeface="Tahoma"/>
                        </a:rPr>
                        <a:t>m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93980" marB="0">
                    <a:lnT w="19050">
                      <a:solidFill>
                        <a:srgbClr val="986D39"/>
                      </a:solidFill>
                      <a:prstDash val="dash"/>
                    </a:lnT>
                  </a:tcPr>
                </a:tc>
                <a:tc>
                  <a:txBody>
                    <a:bodyPr/>
                    <a:lstStyle/>
                    <a:p>
                      <a:pPr marL="62865">
                        <a:lnSpc>
                          <a:spcPts val="1914"/>
                        </a:lnSpc>
                        <a:spcBef>
                          <a:spcPts val="740"/>
                        </a:spcBef>
                      </a:pPr>
                      <a:r>
                        <a:rPr sz="1650" spc="-20" dirty="0">
                          <a:solidFill>
                            <a:srgbClr val="999999"/>
                          </a:solidFill>
                          <a:latin typeface="Tahoma"/>
                          <a:cs typeface="Tahoma"/>
                        </a:rPr>
                        <a:t>( </a:t>
                      </a:r>
                      <a:r>
                        <a:rPr sz="1650" spc="-20" dirty="0">
                          <a:solidFill>
                            <a:srgbClr val="990054"/>
                          </a:solidFill>
                          <a:latin typeface="Tahoma"/>
                          <a:cs typeface="Tahoma"/>
                        </a:rPr>
                        <a:t>5 </a:t>
                      </a:r>
                      <a:r>
                        <a:rPr sz="1650" spc="-20" dirty="0">
                          <a:solidFill>
                            <a:srgbClr val="996E3A"/>
                          </a:solidFill>
                          <a:latin typeface="Tahoma"/>
                          <a:cs typeface="Tahoma"/>
                        </a:rPr>
                        <a:t>% </a:t>
                      </a:r>
                      <a:r>
                        <a:rPr sz="1650" spc="-20" dirty="0">
                          <a:solidFill>
                            <a:srgbClr val="999999"/>
                          </a:solidFill>
                          <a:latin typeface="Tahoma"/>
                          <a:cs typeface="Tahoma"/>
                        </a:rPr>
                        <a:t>)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93980" marB="0">
                    <a:lnT w="19050">
                      <a:solidFill>
                        <a:srgbClr val="986D39"/>
                      </a:solidFill>
                      <a:prstDash val="dash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914"/>
                        </a:lnSpc>
                        <a:spcBef>
                          <a:spcPts val="740"/>
                        </a:spcBef>
                      </a:pPr>
                      <a:r>
                        <a:rPr sz="1650" spc="90" dirty="0">
                          <a:solidFill>
                            <a:srgbClr val="990054"/>
                          </a:solidFill>
                          <a:latin typeface="Tahoma"/>
                          <a:cs typeface="Tahoma"/>
                        </a:rPr>
                        <a:t>0</a:t>
                      </a:r>
                      <a:r>
                        <a:rPr sz="1650" spc="459" dirty="0">
                          <a:solidFill>
                            <a:srgbClr val="990054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650" spc="-20" dirty="0">
                          <a:solidFill>
                            <a:srgbClr val="999999"/>
                          </a:solidFill>
                          <a:latin typeface="Tahoma"/>
                          <a:cs typeface="Tahoma"/>
                        </a:rPr>
                        <a:t>( </a:t>
                      </a:r>
                      <a:r>
                        <a:rPr sz="1650" spc="-20" dirty="0">
                          <a:solidFill>
                            <a:srgbClr val="990054"/>
                          </a:solidFill>
                          <a:latin typeface="Tahoma"/>
                          <a:cs typeface="Tahoma"/>
                        </a:rPr>
                        <a:t>0 </a:t>
                      </a:r>
                      <a:r>
                        <a:rPr sz="1650" spc="-20" dirty="0">
                          <a:solidFill>
                            <a:srgbClr val="996E3A"/>
                          </a:solidFill>
                          <a:latin typeface="Tahoma"/>
                          <a:cs typeface="Tahoma"/>
                        </a:rPr>
                        <a:t>% </a:t>
                      </a:r>
                      <a:r>
                        <a:rPr sz="1650" spc="-20" dirty="0">
                          <a:solidFill>
                            <a:srgbClr val="999999"/>
                          </a:solidFill>
                          <a:latin typeface="Tahoma"/>
                          <a:cs typeface="Tahoma"/>
                        </a:rPr>
                        <a:t>)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93980" marB="0">
                    <a:lnT w="19050">
                      <a:solidFill>
                        <a:srgbClr val="986D39"/>
                      </a:solidFill>
                      <a:prstDash val="dash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914"/>
                        </a:lnSpc>
                        <a:spcBef>
                          <a:spcPts val="740"/>
                        </a:spcBef>
                      </a:pPr>
                      <a:r>
                        <a:rPr sz="1650" spc="120" dirty="0">
                          <a:solidFill>
                            <a:srgbClr val="990054"/>
                          </a:solidFill>
                          <a:latin typeface="Tahoma"/>
                          <a:cs typeface="Tahoma"/>
                        </a:rPr>
                        <a:t>200 </a:t>
                      </a:r>
                      <a:r>
                        <a:rPr sz="1650" spc="120" dirty="0">
                          <a:latin typeface="Tahoma"/>
                          <a:cs typeface="Tahoma"/>
                        </a:rPr>
                        <a:t>miles</a:t>
                      </a:r>
                      <a:r>
                        <a:rPr sz="1650" spc="47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650" spc="-20" dirty="0">
                          <a:solidFill>
                            <a:srgbClr val="999999"/>
                          </a:solidFill>
                          <a:latin typeface="Tahoma"/>
                          <a:cs typeface="Tahoma"/>
                        </a:rPr>
                        <a:t>( </a:t>
                      </a:r>
                      <a:r>
                        <a:rPr sz="1650" spc="-20" dirty="0">
                          <a:solidFill>
                            <a:srgbClr val="990054"/>
                          </a:solidFill>
                          <a:latin typeface="Tahoma"/>
                          <a:cs typeface="Tahoma"/>
                        </a:rPr>
                        <a:t>2 </a:t>
                      </a:r>
                      <a:r>
                        <a:rPr sz="1650" spc="-20" dirty="0">
                          <a:solidFill>
                            <a:srgbClr val="996E3A"/>
                          </a:solidFill>
                          <a:latin typeface="Tahoma"/>
                          <a:cs typeface="Tahoma"/>
                        </a:rPr>
                        <a:t>% </a:t>
                      </a:r>
                      <a:r>
                        <a:rPr sz="1650" spc="-20" dirty="0">
                          <a:solidFill>
                            <a:srgbClr val="999999"/>
                          </a:solidFill>
                          <a:latin typeface="Tahoma"/>
                          <a:cs typeface="Tahoma"/>
                        </a:rPr>
                        <a:t>)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93980" marB="0">
                    <a:lnT w="19050">
                      <a:solidFill>
                        <a:srgbClr val="986D39"/>
                      </a:solidFill>
                      <a:prstDash val="dash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914"/>
                        </a:lnSpc>
                        <a:spcBef>
                          <a:spcPts val="740"/>
                        </a:spcBef>
                      </a:pPr>
                      <a:r>
                        <a:rPr sz="1650" spc="120" dirty="0">
                          <a:solidFill>
                            <a:srgbClr val="990054"/>
                          </a:solidFill>
                          <a:latin typeface="Tahoma"/>
                          <a:cs typeface="Tahoma"/>
                        </a:rPr>
                        <a:t>200 </a:t>
                      </a:r>
                      <a:r>
                        <a:rPr sz="1650" spc="120" dirty="0">
                          <a:latin typeface="Tahoma"/>
                          <a:cs typeface="Tahoma"/>
                        </a:rPr>
                        <a:t>miles</a:t>
                      </a:r>
                      <a:r>
                        <a:rPr sz="1650" spc="47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650" spc="-20" dirty="0">
                          <a:solidFill>
                            <a:srgbClr val="999999"/>
                          </a:solidFill>
                          <a:latin typeface="Tahoma"/>
                          <a:cs typeface="Tahoma"/>
                        </a:rPr>
                        <a:t>( </a:t>
                      </a:r>
                      <a:r>
                        <a:rPr sz="1650" spc="-20" dirty="0">
                          <a:solidFill>
                            <a:srgbClr val="990054"/>
                          </a:solidFill>
                          <a:latin typeface="Tahoma"/>
                          <a:cs typeface="Tahoma"/>
                        </a:rPr>
                        <a:t>2 </a:t>
                      </a:r>
                      <a:r>
                        <a:rPr sz="1650" spc="-20" dirty="0">
                          <a:solidFill>
                            <a:srgbClr val="996E3A"/>
                          </a:solidFill>
                          <a:latin typeface="Tahoma"/>
                          <a:cs typeface="Tahoma"/>
                        </a:rPr>
                        <a:t>% </a:t>
                      </a:r>
                      <a:r>
                        <a:rPr sz="1650" spc="-20" dirty="0">
                          <a:solidFill>
                            <a:srgbClr val="999999"/>
                          </a:solidFill>
                          <a:latin typeface="Tahoma"/>
                          <a:cs typeface="Tahoma"/>
                        </a:rPr>
                        <a:t>)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93980" marB="0">
                    <a:lnT w="19050">
                      <a:solidFill>
                        <a:srgbClr val="986D39"/>
                      </a:solidFill>
                      <a:prstDash val="dash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7490">
                <a:tc>
                  <a:txBody>
                    <a:bodyPr/>
                    <a:lstStyle/>
                    <a:p>
                      <a:pPr>
                        <a:lnSpc>
                          <a:spcPts val="1775"/>
                        </a:lnSpc>
                      </a:pPr>
                      <a:r>
                        <a:rPr sz="1650" spc="160" dirty="0">
                          <a:latin typeface="Tahoma"/>
                          <a:cs typeface="Tahoma"/>
                        </a:rPr>
                        <a:t>kube </a:t>
                      </a:r>
                      <a:r>
                        <a:rPr sz="1650" spc="160" dirty="0">
                          <a:solidFill>
                            <a:srgbClr val="996E3A"/>
                          </a:solidFill>
                          <a:latin typeface="Tahoma"/>
                          <a:cs typeface="Tahoma"/>
                        </a:rPr>
                        <a:t>- </a:t>
                      </a:r>
                      <a:r>
                        <a:rPr sz="1650" spc="125" dirty="0">
                          <a:latin typeface="Tahoma"/>
                          <a:cs typeface="Tahoma"/>
                        </a:rPr>
                        <a:t>système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775"/>
                        </a:lnSpc>
                      </a:pPr>
                      <a:r>
                        <a:rPr sz="1650" spc="160" dirty="0">
                          <a:latin typeface="Tahoma"/>
                          <a:cs typeface="Tahoma"/>
                        </a:rPr>
                        <a:t>kube </a:t>
                      </a:r>
                      <a:r>
                        <a:rPr sz="1650" spc="160" dirty="0">
                          <a:solidFill>
                            <a:srgbClr val="996E3A"/>
                          </a:solidFill>
                          <a:latin typeface="Tahoma"/>
                          <a:cs typeface="Tahoma"/>
                        </a:rPr>
                        <a:t>- </a:t>
                      </a:r>
                      <a:r>
                        <a:rPr sz="1650" spc="190" dirty="0">
                          <a:latin typeface="Tahoma"/>
                          <a:cs typeface="Tahoma"/>
                        </a:rPr>
                        <a:t>dns </a:t>
                      </a:r>
                      <a:r>
                        <a:rPr sz="1650" spc="190" dirty="0">
                          <a:solidFill>
                            <a:srgbClr val="996E3A"/>
                          </a:solidFill>
                          <a:latin typeface="Tahoma"/>
                          <a:cs typeface="Tahoma"/>
                        </a:rPr>
                        <a:t>- </a:t>
                      </a:r>
                      <a:r>
                        <a:rPr sz="1650" spc="465" dirty="0">
                          <a:solidFill>
                            <a:srgbClr val="999999"/>
                          </a:solidFill>
                          <a:latin typeface="Tahoma"/>
                          <a:cs typeface="Tahoma"/>
                        </a:rPr>
                        <a:t>...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5244" algn="ctr">
                        <a:lnSpc>
                          <a:spcPts val="1775"/>
                        </a:lnSpc>
                      </a:pPr>
                      <a:r>
                        <a:rPr sz="1650" spc="-45" dirty="0">
                          <a:solidFill>
                            <a:srgbClr val="990054"/>
                          </a:solidFill>
                          <a:latin typeface="Tahoma"/>
                          <a:cs typeface="Tahoma"/>
                        </a:rPr>
                        <a:t>260 </a:t>
                      </a:r>
                      <a:r>
                        <a:rPr sz="1650" spc="-45" dirty="0">
                          <a:latin typeface="Tahoma"/>
                          <a:cs typeface="Tahoma"/>
                        </a:rPr>
                        <a:t>m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2865">
                        <a:lnSpc>
                          <a:spcPts val="1775"/>
                        </a:lnSpc>
                      </a:pPr>
                      <a:r>
                        <a:rPr sz="1650" spc="40" dirty="0">
                          <a:solidFill>
                            <a:srgbClr val="999999"/>
                          </a:solidFill>
                          <a:latin typeface="Tahoma"/>
                          <a:cs typeface="Tahoma"/>
                        </a:rPr>
                        <a:t>( </a:t>
                      </a:r>
                      <a:r>
                        <a:rPr sz="1650" spc="40" dirty="0">
                          <a:solidFill>
                            <a:srgbClr val="990054"/>
                          </a:solidFill>
                          <a:latin typeface="Tahoma"/>
                          <a:cs typeface="Tahoma"/>
                        </a:rPr>
                        <a:t>13 </a:t>
                      </a:r>
                      <a:r>
                        <a:rPr sz="1650" spc="40" dirty="0">
                          <a:solidFill>
                            <a:srgbClr val="996E3A"/>
                          </a:solidFill>
                          <a:latin typeface="Tahoma"/>
                          <a:cs typeface="Tahoma"/>
                        </a:rPr>
                        <a:t>% </a:t>
                      </a:r>
                      <a:r>
                        <a:rPr sz="1650" spc="40" dirty="0">
                          <a:solidFill>
                            <a:srgbClr val="999999"/>
                          </a:solidFill>
                          <a:latin typeface="Tahoma"/>
                          <a:cs typeface="Tahoma"/>
                        </a:rPr>
                        <a:t>)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775"/>
                        </a:lnSpc>
                      </a:pPr>
                      <a:r>
                        <a:rPr sz="1650" spc="90" dirty="0">
                          <a:solidFill>
                            <a:srgbClr val="990054"/>
                          </a:solidFill>
                          <a:latin typeface="Tahoma"/>
                          <a:cs typeface="Tahoma"/>
                        </a:rPr>
                        <a:t>0</a:t>
                      </a:r>
                      <a:r>
                        <a:rPr sz="1650" spc="459" dirty="0">
                          <a:solidFill>
                            <a:srgbClr val="990054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650" spc="-20" dirty="0">
                          <a:solidFill>
                            <a:srgbClr val="999999"/>
                          </a:solidFill>
                          <a:latin typeface="Tahoma"/>
                          <a:cs typeface="Tahoma"/>
                        </a:rPr>
                        <a:t>( </a:t>
                      </a:r>
                      <a:r>
                        <a:rPr sz="1650" spc="-20" dirty="0">
                          <a:solidFill>
                            <a:srgbClr val="990054"/>
                          </a:solidFill>
                          <a:latin typeface="Tahoma"/>
                          <a:cs typeface="Tahoma"/>
                        </a:rPr>
                        <a:t>0 </a:t>
                      </a:r>
                      <a:r>
                        <a:rPr sz="1650" spc="-20" dirty="0">
                          <a:solidFill>
                            <a:srgbClr val="996E3A"/>
                          </a:solidFill>
                          <a:latin typeface="Tahoma"/>
                          <a:cs typeface="Tahoma"/>
                        </a:rPr>
                        <a:t>% </a:t>
                      </a:r>
                      <a:r>
                        <a:rPr sz="1650" spc="-20" dirty="0">
                          <a:solidFill>
                            <a:srgbClr val="999999"/>
                          </a:solidFill>
                          <a:latin typeface="Tahoma"/>
                          <a:cs typeface="Tahoma"/>
                        </a:rPr>
                        <a:t>)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775"/>
                        </a:lnSpc>
                      </a:pPr>
                      <a:r>
                        <a:rPr sz="1650" spc="120" dirty="0">
                          <a:solidFill>
                            <a:srgbClr val="990054"/>
                          </a:solidFill>
                          <a:latin typeface="Tahoma"/>
                          <a:cs typeface="Tahoma"/>
                        </a:rPr>
                        <a:t>100 </a:t>
                      </a:r>
                      <a:r>
                        <a:rPr sz="1650" spc="120" dirty="0">
                          <a:latin typeface="Tahoma"/>
                          <a:cs typeface="Tahoma"/>
                        </a:rPr>
                        <a:t>miles</a:t>
                      </a:r>
                      <a:r>
                        <a:rPr sz="1650" spc="47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650" spc="-20" dirty="0">
                          <a:solidFill>
                            <a:srgbClr val="999999"/>
                          </a:solidFill>
                          <a:latin typeface="Tahoma"/>
                          <a:cs typeface="Tahoma"/>
                        </a:rPr>
                        <a:t>( </a:t>
                      </a:r>
                      <a:r>
                        <a:rPr sz="1650" spc="-20" dirty="0">
                          <a:solidFill>
                            <a:srgbClr val="990054"/>
                          </a:solidFill>
                          <a:latin typeface="Tahoma"/>
                          <a:cs typeface="Tahoma"/>
                        </a:rPr>
                        <a:t>1 </a:t>
                      </a:r>
                      <a:r>
                        <a:rPr sz="1650" spc="-20" dirty="0">
                          <a:solidFill>
                            <a:srgbClr val="996E3A"/>
                          </a:solidFill>
                          <a:latin typeface="Tahoma"/>
                          <a:cs typeface="Tahoma"/>
                        </a:rPr>
                        <a:t>% </a:t>
                      </a:r>
                      <a:r>
                        <a:rPr sz="1650" spc="-20" dirty="0">
                          <a:solidFill>
                            <a:srgbClr val="999999"/>
                          </a:solidFill>
                          <a:latin typeface="Tahoma"/>
                          <a:cs typeface="Tahoma"/>
                        </a:rPr>
                        <a:t>)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775"/>
                        </a:lnSpc>
                      </a:pPr>
                      <a:r>
                        <a:rPr sz="1650" spc="120" dirty="0">
                          <a:solidFill>
                            <a:srgbClr val="990054"/>
                          </a:solidFill>
                          <a:latin typeface="Tahoma"/>
                          <a:cs typeface="Tahoma"/>
                        </a:rPr>
                        <a:t>170 </a:t>
                      </a:r>
                      <a:r>
                        <a:rPr sz="1650" spc="120" dirty="0">
                          <a:latin typeface="Tahoma"/>
                          <a:cs typeface="Tahoma"/>
                        </a:rPr>
                        <a:t>miles</a:t>
                      </a:r>
                      <a:r>
                        <a:rPr sz="1650" spc="47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650" spc="-20" dirty="0">
                          <a:solidFill>
                            <a:srgbClr val="999999"/>
                          </a:solidFill>
                          <a:latin typeface="Tahoma"/>
                          <a:cs typeface="Tahoma"/>
                        </a:rPr>
                        <a:t>( </a:t>
                      </a:r>
                      <a:r>
                        <a:rPr sz="1650" spc="-20" dirty="0">
                          <a:solidFill>
                            <a:srgbClr val="990054"/>
                          </a:solidFill>
                          <a:latin typeface="Tahoma"/>
                          <a:cs typeface="Tahoma"/>
                        </a:rPr>
                        <a:t>2 </a:t>
                      </a:r>
                      <a:r>
                        <a:rPr sz="1650" spc="-20" dirty="0">
                          <a:solidFill>
                            <a:srgbClr val="996E3A"/>
                          </a:solidFill>
                          <a:latin typeface="Tahoma"/>
                          <a:cs typeface="Tahoma"/>
                        </a:rPr>
                        <a:t>% </a:t>
                      </a:r>
                      <a:r>
                        <a:rPr sz="1650" spc="-20" dirty="0">
                          <a:solidFill>
                            <a:srgbClr val="999999"/>
                          </a:solidFill>
                          <a:latin typeface="Tahoma"/>
                          <a:cs typeface="Tahoma"/>
                        </a:rPr>
                        <a:t>)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7490">
                <a:tc>
                  <a:txBody>
                    <a:bodyPr/>
                    <a:lstStyle/>
                    <a:p>
                      <a:pPr>
                        <a:lnSpc>
                          <a:spcPts val="1775"/>
                        </a:lnSpc>
                      </a:pPr>
                      <a:r>
                        <a:rPr sz="1650" spc="160" dirty="0">
                          <a:latin typeface="Tahoma"/>
                          <a:cs typeface="Tahoma"/>
                        </a:rPr>
                        <a:t>kube </a:t>
                      </a:r>
                      <a:r>
                        <a:rPr sz="1650" spc="160" dirty="0">
                          <a:solidFill>
                            <a:srgbClr val="996E3A"/>
                          </a:solidFill>
                          <a:latin typeface="Tahoma"/>
                          <a:cs typeface="Tahoma"/>
                        </a:rPr>
                        <a:t>- </a:t>
                      </a:r>
                      <a:r>
                        <a:rPr sz="1650" spc="125" dirty="0">
                          <a:latin typeface="Tahoma"/>
                          <a:cs typeface="Tahoma"/>
                        </a:rPr>
                        <a:t>système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775"/>
                        </a:lnSpc>
                      </a:pPr>
                      <a:r>
                        <a:rPr sz="1650" spc="160" dirty="0">
                          <a:latin typeface="Tahoma"/>
                          <a:cs typeface="Tahoma"/>
                        </a:rPr>
                        <a:t>kube </a:t>
                      </a:r>
                      <a:r>
                        <a:rPr sz="1650" spc="160" dirty="0">
                          <a:solidFill>
                            <a:srgbClr val="996E3A"/>
                          </a:solidFill>
                          <a:latin typeface="Tahoma"/>
                          <a:cs typeface="Tahoma"/>
                        </a:rPr>
                        <a:t>- </a:t>
                      </a:r>
                      <a:r>
                        <a:rPr sz="1650" spc="305" dirty="0">
                          <a:latin typeface="Tahoma"/>
                          <a:cs typeface="Tahoma"/>
                        </a:rPr>
                        <a:t>prox </a:t>
                      </a:r>
                      <a:r>
                        <a:rPr sz="1650" spc="305" dirty="0">
                          <a:solidFill>
                            <a:srgbClr val="999999"/>
                          </a:solidFill>
                          <a:latin typeface="Tahoma"/>
                          <a:cs typeface="Tahoma"/>
                        </a:rPr>
                        <a:t>...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5244" algn="ctr">
                        <a:lnSpc>
                          <a:spcPts val="1775"/>
                        </a:lnSpc>
                      </a:pPr>
                      <a:r>
                        <a:rPr sz="1650" spc="-45" dirty="0">
                          <a:solidFill>
                            <a:srgbClr val="990054"/>
                          </a:solidFill>
                          <a:latin typeface="Tahoma"/>
                          <a:cs typeface="Tahoma"/>
                        </a:rPr>
                        <a:t>100 </a:t>
                      </a:r>
                      <a:r>
                        <a:rPr sz="1650" spc="-45" dirty="0">
                          <a:latin typeface="Tahoma"/>
                          <a:cs typeface="Tahoma"/>
                        </a:rPr>
                        <a:t>m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2865">
                        <a:lnSpc>
                          <a:spcPts val="1775"/>
                        </a:lnSpc>
                      </a:pPr>
                      <a:r>
                        <a:rPr sz="1650" spc="-20" dirty="0">
                          <a:solidFill>
                            <a:srgbClr val="999999"/>
                          </a:solidFill>
                          <a:latin typeface="Tahoma"/>
                          <a:cs typeface="Tahoma"/>
                        </a:rPr>
                        <a:t>( </a:t>
                      </a:r>
                      <a:r>
                        <a:rPr sz="1650" spc="-20" dirty="0">
                          <a:solidFill>
                            <a:srgbClr val="990054"/>
                          </a:solidFill>
                          <a:latin typeface="Tahoma"/>
                          <a:cs typeface="Tahoma"/>
                        </a:rPr>
                        <a:t>5 </a:t>
                      </a:r>
                      <a:r>
                        <a:rPr sz="1650" spc="-20" dirty="0">
                          <a:solidFill>
                            <a:srgbClr val="996E3A"/>
                          </a:solidFill>
                          <a:latin typeface="Tahoma"/>
                          <a:cs typeface="Tahoma"/>
                        </a:rPr>
                        <a:t>% </a:t>
                      </a:r>
                      <a:r>
                        <a:rPr sz="1650" spc="-20" dirty="0">
                          <a:solidFill>
                            <a:srgbClr val="999999"/>
                          </a:solidFill>
                          <a:latin typeface="Tahoma"/>
                          <a:cs typeface="Tahoma"/>
                        </a:rPr>
                        <a:t>)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775"/>
                        </a:lnSpc>
                      </a:pPr>
                      <a:r>
                        <a:rPr sz="1650" spc="90" dirty="0">
                          <a:solidFill>
                            <a:srgbClr val="990054"/>
                          </a:solidFill>
                          <a:latin typeface="Tahoma"/>
                          <a:cs typeface="Tahoma"/>
                        </a:rPr>
                        <a:t>0</a:t>
                      </a:r>
                      <a:r>
                        <a:rPr sz="1650" spc="459" dirty="0">
                          <a:solidFill>
                            <a:srgbClr val="990054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650" spc="-20" dirty="0">
                          <a:solidFill>
                            <a:srgbClr val="999999"/>
                          </a:solidFill>
                          <a:latin typeface="Tahoma"/>
                          <a:cs typeface="Tahoma"/>
                        </a:rPr>
                        <a:t>( </a:t>
                      </a:r>
                      <a:r>
                        <a:rPr sz="1650" spc="-20" dirty="0">
                          <a:solidFill>
                            <a:srgbClr val="990054"/>
                          </a:solidFill>
                          <a:latin typeface="Tahoma"/>
                          <a:cs typeface="Tahoma"/>
                        </a:rPr>
                        <a:t>0 </a:t>
                      </a:r>
                      <a:r>
                        <a:rPr sz="1650" spc="-20" dirty="0">
                          <a:solidFill>
                            <a:srgbClr val="996E3A"/>
                          </a:solidFill>
                          <a:latin typeface="Tahoma"/>
                          <a:cs typeface="Tahoma"/>
                        </a:rPr>
                        <a:t>% </a:t>
                      </a:r>
                      <a:r>
                        <a:rPr sz="1650" spc="-20" dirty="0">
                          <a:solidFill>
                            <a:srgbClr val="999999"/>
                          </a:solidFill>
                          <a:latin typeface="Tahoma"/>
                          <a:cs typeface="Tahoma"/>
                        </a:rPr>
                        <a:t>)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775"/>
                        </a:lnSpc>
                      </a:pPr>
                      <a:r>
                        <a:rPr sz="1650" spc="90" dirty="0">
                          <a:solidFill>
                            <a:srgbClr val="990054"/>
                          </a:solidFill>
                          <a:latin typeface="Tahoma"/>
                          <a:cs typeface="Tahoma"/>
                        </a:rPr>
                        <a:t>0</a:t>
                      </a:r>
                      <a:r>
                        <a:rPr sz="1650" spc="459" dirty="0">
                          <a:solidFill>
                            <a:srgbClr val="990054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650" spc="-20" dirty="0">
                          <a:solidFill>
                            <a:srgbClr val="999999"/>
                          </a:solidFill>
                          <a:latin typeface="Tahoma"/>
                          <a:cs typeface="Tahoma"/>
                        </a:rPr>
                        <a:t>( </a:t>
                      </a:r>
                      <a:r>
                        <a:rPr sz="1650" spc="-20" dirty="0">
                          <a:solidFill>
                            <a:srgbClr val="990054"/>
                          </a:solidFill>
                          <a:latin typeface="Tahoma"/>
                          <a:cs typeface="Tahoma"/>
                        </a:rPr>
                        <a:t>0 </a:t>
                      </a:r>
                      <a:r>
                        <a:rPr sz="1650" spc="-20" dirty="0">
                          <a:solidFill>
                            <a:srgbClr val="996E3A"/>
                          </a:solidFill>
                          <a:latin typeface="Tahoma"/>
                          <a:cs typeface="Tahoma"/>
                        </a:rPr>
                        <a:t>% </a:t>
                      </a:r>
                      <a:r>
                        <a:rPr sz="1650" spc="-20" dirty="0">
                          <a:solidFill>
                            <a:srgbClr val="999999"/>
                          </a:solidFill>
                          <a:latin typeface="Tahoma"/>
                          <a:cs typeface="Tahoma"/>
                        </a:rPr>
                        <a:t>)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775"/>
                        </a:lnSpc>
                      </a:pPr>
                      <a:r>
                        <a:rPr sz="1650" spc="90" dirty="0">
                          <a:solidFill>
                            <a:srgbClr val="990054"/>
                          </a:solidFill>
                          <a:latin typeface="Tahoma"/>
                          <a:cs typeface="Tahoma"/>
                        </a:rPr>
                        <a:t>0</a:t>
                      </a:r>
                      <a:r>
                        <a:rPr sz="1650" spc="459" dirty="0">
                          <a:solidFill>
                            <a:srgbClr val="990054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650" spc="-20" dirty="0">
                          <a:solidFill>
                            <a:srgbClr val="999999"/>
                          </a:solidFill>
                          <a:latin typeface="Tahoma"/>
                          <a:cs typeface="Tahoma"/>
                        </a:rPr>
                        <a:t>( </a:t>
                      </a:r>
                      <a:r>
                        <a:rPr sz="1650" spc="-20" dirty="0">
                          <a:solidFill>
                            <a:srgbClr val="990054"/>
                          </a:solidFill>
                          <a:latin typeface="Tahoma"/>
                          <a:cs typeface="Tahoma"/>
                        </a:rPr>
                        <a:t>0 </a:t>
                      </a:r>
                      <a:r>
                        <a:rPr sz="1650" spc="-20" dirty="0">
                          <a:solidFill>
                            <a:srgbClr val="996E3A"/>
                          </a:solidFill>
                          <a:latin typeface="Tahoma"/>
                          <a:cs typeface="Tahoma"/>
                        </a:rPr>
                        <a:t>% </a:t>
                      </a:r>
                      <a:r>
                        <a:rPr sz="1650" spc="-20" dirty="0">
                          <a:solidFill>
                            <a:srgbClr val="999999"/>
                          </a:solidFill>
                          <a:latin typeface="Tahoma"/>
                          <a:cs typeface="Tahoma"/>
                        </a:rPr>
                        <a:t>)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0665">
                <a:tc>
                  <a:txBody>
                    <a:bodyPr/>
                    <a:lstStyle/>
                    <a:p>
                      <a:pPr>
                        <a:lnSpc>
                          <a:spcPts val="1800"/>
                        </a:lnSpc>
                      </a:pPr>
                      <a:r>
                        <a:rPr sz="1650" spc="160" dirty="0">
                          <a:latin typeface="Tahoma"/>
                          <a:cs typeface="Tahoma"/>
                        </a:rPr>
                        <a:t>kube </a:t>
                      </a:r>
                      <a:r>
                        <a:rPr sz="1650" spc="160" dirty="0">
                          <a:solidFill>
                            <a:srgbClr val="996E3A"/>
                          </a:solidFill>
                          <a:latin typeface="Tahoma"/>
                          <a:cs typeface="Tahoma"/>
                        </a:rPr>
                        <a:t>- </a:t>
                      </a:r>
                      <a:r>
                        <a:rPr sz="1650" spc="125" dirty="0">
                          <a:latin typeface="Tahoma"/>
                          <a:cs typeface="Tahoma"/>
                        </a:rPr>
                        <a:t>système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800"/>
                        </a:lnSpc>
                      </a:pPr>
                      <a:r>
                        <a:rPr sz="1650" spc="270" dirty="0">
                          <a:latin typeface="Tahoma"/>
                          <a:cs typeface="Tahoma"/>
                        </a:rPr>
                        <a:t>surveillance </a:t>
                      </a:r>
                      <a:r>
                        <a:rPr sz="1650" spc="270" dirty="0">
                          <a:solidFill>
                            <a:srgbClr val="999999"/>
                          </a:solidFill>
                          <a:latin typeface="Tahoma"/>
                          <a:cs typeface="Tahoma"/>
                        </a:rPr>
                        <a:t>...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5244" algn="ctr">
                        <a:lnSpc>
                          <a:spcPts val="1800"/>
                        </a:lnSpc>
                      </a:pPr>
                      <a:r>
                        <a:rPr sz="1650" spc="-45" dirty="0">
                          <a:solidFill>
                            <a:srgbClr val="990054"/>
                          </a:solidFill>
                          <a:latin typeface="Tahoma"/>
                          <a:cs typeface="Tahoma"/>
                        </a:rPr>
                        <a:t>200 </a:t>
                      </a:r>
                      <a:r>
                        <a:rPr sz="1650" spc="-45" dirty="0">
                          <a:latin typeface="Tahoma"/>
                          <a:cs typeface="Tahoma"/>
                        </a:rPr>
                        <a:t>m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2865">
                        <a:lnSpc>
                          <a:spcPts val="1800"/>
                        </a:lnSpc>
                      </a:pPr>
                      <a:r>
                        <a:rPr sz="1650" spc="40" dirty="0">
                          <a:solidFill>
                            <a:srgbClr val="999999"/>
                          </a:solidFill>
                          <a:latin typeface="Tahoma"/>
                          <a:cs typeface="Tahoma"/>
                        </a:rPr>
                        <a:t>( </a:t>
                      </a:r>
                      <a:r>
                        <a:rPr sz="1650" spc="40" dirty="0">
                          <a:solidFill>
                            <a:srgbClr val="990054"/>
                          </a:solidFill>
                          <a:latin typeface="Tahoma"/>
                          <a:cs typeface="Tahoma"/>
                        </a:rPr>
                        <a:t>10 </a:t>
                      </a:r>
                      <a:r>
                        <a:rPr sz="1650" spc="40" dirty="0">
                          <a:solidFill>
                            <a:srgbClr val="996E3A"/>
                          </a:solidFill>
                          <a:latin typeface="Tahoma"/>
                          <a:cs typeface="Tahoma"/>
                        </a:rPr>
                        <a:t>% </a:t>
                      </a:r>
                      <a:r>
                        <a:rPr sz="1650" spc="40" dirty="0">
                          <a:solidFill>
                            <a:srgbClr val="999999"/>
                          </a:solidFill>
                          <a:latin typeface="Tahoma"/>
                          <a:cs typeface="Tahoma"/>
                        </a:rPr>
                        <a:t>)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800"/>
                        </a:lnSpc>
                      </a:pPr>
                      <a:r>
                        <a:rPr sz="1650" dirty="0">
                          <a:solidFill>
                            <a:srgbClr val="990054"/>
                          </a:solidFill>
                          <a:latin typeface="Tahoma"/>
                          <a:cs typeface="Tahoma"/>
                        </a:rPr>
                        <a:t>200 </a:t>
                      </a:r>
                      <a:r>
                        <a:rPr sz="1650" dirty="0">
                          <a:latin typeface="Tahoma"/>
                          <a:cs typeface="Tahoma"/>
                        </a:rPr>
                        <a:t>m</a:t>
                      </a:r>
                      <a:r>
                        <a:rPr sz="1650" spc="33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650" spc="40" dirty="0">
                          <a:solidFill>
                            <a:srgbClr val="999999"/>
                          </a:solidFill>
                          <a:latin typeface="Tahoma"/>
                          <a:cs typeface="Tahoma"/>
                        </a:rPr>
                        <a:t>( </a:t>
                      </a:r>
                      <a:r>
                        <a:rPr sz="1650" spc="40" dirty="0">
                          <a:solidFill>
                            <a:srgbClr val="990054"/>
                          </a:solidFill>
                          <a:latin typeface="Tahoma"/>
                          <a:cs typeface="Tahoma"/>
                        </a:rPr>
                        <a:t>10 </a:t>
                      </a:r>
                      <a:r>
                        <a:rPr sz="1650" spc="40" dirty="0">
                          <a:solidFill>
                            <a:srgbClr val="996E3A"/>
                          </a:solidFill>
                          <a:latin typeface="Tahoma"/>
                          <a:cs typeface="Tahoma"/>
                        </a:rPr>
                        <a:t>% </a:t>
                      </a:r>
                      <a:r>
                        <a:rPr sz="1650" spc="40" dirty="0">
                          <a:solidFill>
                            <a:srgbClr val="999999"/>
                          </a:solidFill>
                          <a:latin typeface="Tahoma"/>
                          <a:cs typeface="Tahoma"/>
                        </a:rPr>
                        <a:t>)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800"/>
                        </a:lnSpc>
                      </a:pPr>
                      <a:r>
                        <a:rPr sz="1650" spc="120" dirty="0">
                          <a:solidFill>
                            <a:srgbClr val="990054"/>
                          </a:solidFill>
                          <a:latin typeface="Tahoma"/>
                          <a:cs typeface="Tahoma"/>
                        </a:rPr>
                        <a:t>600 </a:t>
                      </a:r>
                      <a:r>
                        <a:rPr sz="1650" spc="120" dirty="0">
                          <a:latin typeface="Tahoma"/>
                          <a:cs typeface="Tahoma"/>
                        </a:rPr>
                        <a:t>miles</a:t>
                      </a:r>
                      <a:r>
                        <a:rPr sz="1650" spc="47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650" spc="-20" dirty="0">
                          <a:solidFill>
                            <a:srgbClr val="999999"/>
                          </a:solidFill>
                          <a:latin typeface="Tahoma"/>
                          <a:cs typeface="Tahoma"/>
                        </a:rPr>
                        <a:t>( </a:t>
                      </a:r>
                      <a:r>
                        <a:rPr sz="1650" spc="-20" dirty="0">
                          <a:solidFill>
                            <a:srgbClr val="990054"/>
                          </a:solidFill>
                          <a:latin typeface="Tahoma"/>
                          <a:cs typeface="Tahoma"/>
                        </a:rPr>
                        <a:t>8 </a:t>
                      </a:r>
                      <a:r>
                        <a:rPr sz="1650" spc="-20" dirty="0">
                          <a:solidFill>
                            <a:srgbClr val="996E3A"/>
                          </a:solidFill>
                          <a:latin typeface="Tahoma"/>
                          <a:cs typeface="Tahoma"/>
                        </a:rPr>
                        <a:t>% </a:t>
                      </a:r>
                      <a:r>
                        <a:rPr sz="1650" spc="-20" dirty="0">
                          <a:solidFill>
                            <a:srgbClr val="999999"/>
                          </a:solidFill>
                          <a:latin typeface="Tahoma"/>
                          <a:cs typeface="Tahoma"/>
                        </a:rPr>
                        <a:t>)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800"/>
                        </a:lnSpc>
                      </a:pPr>
                      <a:r>
                        <a:rPr sz="1650" spc="120" dirty="0">
                          <a:solidFill>
                            <a:srgbClr val="990054"/>
                          </a:solidFill>
                          <a:latin typeface="Tahoma"/>
                          <a:cs typeface="Tahoma"/>
                        </a:rPr>
                        <a:t>600 </a:t>
                      </a:r>
                      <a:r>
                        <a:rPr sz="1650" spc="120" dirty="0">
                          <a:latin typeface="Tahoma"/>
                          <a:cs typeface="Tahoma"/>
                        </a:rPr>
                        <a:t>miles</a:t>
                      </a:r>
                      <a:r>
                        <a:rPr sz="1650" spc="47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650" spc="-20" dirty="0">
                          <a:solidFill>
                            <a:srgbClr val="999999"/>
                          </a:solidFill>
                          <a:latin typeface="Tahoma"/>
                          <a:cs typeface="Tahoma"/>
                        </a:rPr>
                        <a:t>( </a:t>
                      </a:r>
                      <a:r>
                        <a:rPr sz="1650" spc="-20" dirty="0">
                          <a:solidFill>
                            <a:srgbClr val="990054"/>
                          </a:solidFill>
                          <a:latin typeface="Tahoma"/>
                          <a:cs typeface="Tahoma"/>
                        </a:rPr>
                        <a:t>8 </a:t>
                      </a:r>
                      <a:r>
                        <a:rPr sz="1650" spc="-20" dirty="0">
                          <a:solidFill>
                            <a:srgbClr val="996E3A"/>
                          </a:solidFill>
                          <a:latin typeface="Tahoma"/>
                          <a:cs typeface="Tahoma"/>
                        </a:rPr>
                        <a:t>% </a:t>
                      </a:r>
                      <a:r>
                        <a:rPr sz="1650" spc="-20" dirty="0">
                          <a:solidFill>
                            <a:srgbClr val="999999"/>
                          </a:solidFill>
                          <a:latin typeface="Tahoma"/>
                          <a:cs typeface="Tahoma"/>
                        </a:rPr>
                        <a:t>)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6" name="object 16"/>
          <p:cNvSpPr txBox="1"/>
          <p:nvPr/>
        </p:nvSpPr>
        <p:spPr>
          <a:xfrm>
            <a:off x="2841897" y="3768725"/>
            <a:ext cx="1539875" cy="276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50" spc="150" dirty="0">
                <a:latin typeface="Tahoma"/>
                <a:cs typeface="Tahoma"/>
              </a:rPr>
              <a:t>nœud </a:t>
            </a:r>
            <a:r>
              <a:rPr sz="1650" spc="150" dirty="0">
                <a:solidFill>
                  <a:srgbClr val="996E3A"/>
                </a:solidFill>
                <a:latin typeface="Tahoma"/>
                <a:cs typeface="Tahoma"/>
              </a:rPr>
              <a:t>- </a:t>
            </a:r>
            <a:r>
              <a:rPr sz="1650" spc="290" dirty="0">
                <a:latin typeface="Tahoma"/>
                <a:cs typeface="Tahoma"/>
              </a:rPr>
              <a:t>prob </a:t>
            </a:r>
            <a:r>
              <a:rPr sz="1650" spc="290" dirty="0">
                <a:solidFill>
                  <a:srgbClr val="999999"/>
                </a:solidFill>
                <a:latin typeface="Tahoma"/>
                <a:cs typeface="Tahoma"/>
              </a:rPr>
              <a:t>...</a:t>
            </a:r>
            <a:endParaRPr sz="1650">
              <a:latin typeface="Tahoma"/>
              <a:cs typeface="Tahom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608562" y="3768725"/>
            <a:ext cx="1035050" cy="276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50" dirty="0">
                <a:solidFill>
                  <a:srgbClr val="990054"/>
                </a:solidFill>
                <a:latin typeface="Tahoma"/>
                <a:cs typeface="Tahoma"/>
              </a:rPr>
              <a:t>20 </a:t>
            </a:r>
            <a:r>
              <a:rPr sz="1650" dirty="0">
                <a:latin typeface="Tahoma"/>
                <a:cs typeface="Tahoma"/>
              </a:rPr>
              <a:t>m</a:t>
            </a:r>
            <a:r>
              <a:rPr sz="1650" spc="245" dirty="0">
                <a:latin typeface="Tahoma"/>
                <a:cs typeface="Tahoma"/>
              </a:rPr>
              <a:t> </a:t>
            </a:r>
            <a:r>
              <a:rPr sz="1650" spc="-20" dirty="0">
                <a:solidFill>
                  <a:srgbClr val="999999"/>
                </a:solidFill>
                <a:latin typeface="Tahoma"/>
                <a:cs typeface="Tahoma"/>
              </a:rPr>
              <a:t>( </a:t>
            </a:r>
            <a:r>
              <a:rPr sz="1650" spc="-20" dirty="0">
                <a:solidFill>
                  <a:srgbClr val="990054"/>
                </a:solidFill>
                <a:latin typeface="Tahoma"/>
                <a:cs typeface="Tahoma"/>
              </a:rPr>
              <a:t>1 </a:t>
            </a:r>
            <a:r>
              <a:rPr sz="1650" spc="-20" dirty="0">
                <a:solidFill>
                  <a:srgbClr val="996E3A"/>
                </a:solidFill>
                <a:latin typeface="Tahoma"/>
                <a:cs typeface="Tahoma"/>
              </a:rPr>
              <a:t>% </a:t>
            </a:r>
            <a:r>
              <a:rPr sz="1650" spc="-20" dirty="0">
                <a:solidFill>
                  <a:srgbClr val="999999"/>
                </a:solidFill>
                <a:latin typeface="Tahoma"/>
                <a:cs typeface="Tahoma"/>
              </a:rPr>
              <a:t>)</a:t>
            </a:r>
            <a:endParaRPr sz="1650">
              <a:latin typeface="Tahoma"/>
              <a:cs typeface="Tahom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375300" y="3768725"/>
            <a:ext cx="1287780" cy="276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50" dirty="0">
                <a:solidFill>
                  <a:srgbClr val="990054"/>
                </a:solidFill>
                <a:latin typeface="Tahoma"/>
                <a:cs typeface="Tahoma"/>
              </a:rPr>
              <a:t>200 </a:t>
            </a:r>
            <a:r>
              <a:rPr sz="1650" dirty="0">
                <a:latin typeface="Tahoma"/>
                <a:cs typeface="Tahoma"/>
              </a:rPr>
              <a:t>m</a:t>
            </a:r>
            <a:r>
              <a:rPr sz="1650" spc="335" dirty="0">
                <a:latin typeface="Tahoma"/>
                <a:cs typeface="Tahoma"/>
              </a:rPr>
              <a:t> </a:t>
            </a:r>
            <a:r>
              <a:rPr sz="1650" spc="40" dirty="0">
                <a:solidFill>
                  <a:srgbClr val="999999"/>
                </a:solidFill>
                <a:latin typeface="Tahoma"/>
                <a:cs typeface="Tahoma"/>
              </a:rPr>
              <a:t>( </a:t>
            </a:r>
            <a:r>
              <a:rPr sz="1650" spc="40" dirty="0">
                <a:solidFill>
                  <a:srgbClr val="990054"/>
                </a:solidFill>
                <a:latin typeface="Tahoma"/>
                <a:cs typeface="Tahoma"/>
              </a:rPr>
              <a:t>10 </a:t>
            </a:r>
            <a:r>
              <a:rPr sz="1650" spc="40" dirty="0">
                <a:solidFill>
                  <a:srgbClr val="996E3A"/>
                </a:solidFill>
                <a:latin typeface="Tahoma"/>
                <a:cs typeface="Tahoma"/>
              </a:rPr>
              <a:t>% </a:t>
            </a:r>
            <a:r>
              <a:rPr sz="1650" spc="40" dirty="0">
                <a:solidFill>
                  <a:srgbClr val="999999"/>
                </a:solidFill>
                <a:latin typeface="Tahoma"/>
                <a:cs typeface="Tahoma"/>
              </a:rPr>
              <a:t>)</a:t>
            </a:r>
            <a:endParaRPr sz="1650">
              <a:latin typeface="Tahoma"/>
              <a:cs typeface="Tahom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889775" y="3768725"/>
            <a:ext cx="1161415" cy="276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50" spc="125" dirty="0">
                <a:solidFill>
                  <a:srgbClr val="990054"/>
                </a:solidFill>
                <a:latin typeface="Tahoma"/>
                <a:cs typeface="Tahoma"/>
              </a:rPr>
              <a:t>20 </a:t>
            </a:r>
            <a:r>
              <a:rPr sz="1650" spc="125" dirty="0">
                <a:latin typeface="Tahoma"/>
                <a:cs typeface="Tahoma"/>
              </a:rPr>
              <a:t>miles</a:t>
            </a:r>
            <a:r>
              <a:rPr sz="1650" spc="480" dirty="0">
                <a:latin typeface="Tahoma"/>
                <a:cs typeface="Tahoma"/>
              </a:rPr>
              <a:t> </a:t>
            </a:r>
            <a:r>
              <a:rPr sz="1650" spc="-20" dirty="0">
                <a:solidFill>
                  <a:srgbClr val="999999"/>
                </a:solidFill>
                <a:latin typeface="Tahoma"/>
                <a:cs typeface="Tahoma"/>
              </a:rPr>
              <a:t>( </a:t>
            </a:r>
            <a:r>
              <a:rPr sz="1650" spc="-20" dirty="0">
                <a:solidFill>
                  <a:srgbClr val="990054"/>
                </a:solidFill>
                <a:latin typeface="Tahoma"/>
                <a:cs typeface="Tahoma"/>
              </a:rPr>
              <a:t>0 </a:t>
            </a:r>
            <a:r>
              <a:rPr sz="1650" spc="-20" dirty="0">
                <a:solidFill>
                  <a:srgbClr val="996E3A"/>
                </a:solidFill>
                <a:latin typeface="Tahoma"/>
                <a:cs typeface="Tahoma"/>
              </a:rPr>
              <a:t>% </a:t>
            </a:r>
            <a:r>
              <a:rPr sz="1650" spc="-20" dirty="0">
                <a:solidFill>
                  <a:srgbClr val="999999"/>
                </a:solidFill>
                <a:latin typeface="Tahoma"/>
                <a:cs typeface="Tahoma"/>
              </a:rPr>
              <a:t>)</a:t>
            </a:r>
            <a:endParaRPr sz="1650">
              <a:latin typeface="Tahoma"/>
              <a:cs typeface="Tahom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0034983" y="3768725"/>
            <a:ext cx="1287780" cy="276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50" spc="120" dirty="0">
                <a:solidFill>
                  <a:srgbClr val="990054"/>
                </a:solidFill>
                <a:latin typeface="Tahoma"/>
                <a:cs typeface="Tahoma"/>
              </a:rPr>
              <a:t>100 </a:t>
            </a:r>
            <a:r>
              <a:rPr sz="1650" spc="120" dirty="0">
                <a:latin typeface="Tahoma"/>
                <a:cs typeface="Tahoma"/>
              </a:rPr>
              <a:t>miles</a:t>
            </a:r>
            <a:r>
              <a:rPr sz="1650" spc="470" dirty="0">
                <a:latin typeface="Tahoma"/>
                <a:cs typeface="Tahoma"/>
              </a:rPr>
              <a:t> </a:t>
            </a:r>
            <a:r>
              <a:rPr sz="1650" spc="-20" dirty="0">
                <a:solidFill>
                  <a:srgbClr val="999999"/>
                </a:solidFill>
                <a:latin typeface="Tahoma"/>
                <a:cs typeface="Tahoma"/>
              </a:rPr>
              <a:t>( </a:t>
            </a:r>
            <a:r>
              <a:rPr sz="1650" spc="-20" dirty="0">
                <a:solidFill>
                  <a:srgbClr val="990054"/>
                </a:solidFill>
                <a:latin typeface="Tahoma"/>
                <a:cs typeface="Tahoma"/>
              </a:rPr>
              <a:t>1 </a:t>
            </a:r>
            <a:r>
              <a:rPr sz="1650" spc="-20" dirty="0">
                <a:solidFill>
                  <a:srgbClr val="996E3A"/>
                </a:solidFill>
                <a:latin typeface="Tahoma"/>
                <a:cs typeface="Tahoma"/>
              </a:rPr>
              <a:t>% </a:t>
            </a:r>
            <a:r>
              <a:rPr sz="1650" spc="-20" dirty="0">
                <a:solidFill>
                  <a:srgbClr val="999999"/>
                </a:solidFill>
                <a:latin typeface="Tahoma"/>
                <a:cs typeface="Tahoma"/>
              </a:rPr>
              <a:t>)</a:t>
            </a:r>
            <a:endParaRPr sz="1650">
              <a:latin typeface="Tahoma"/>
              <a:cs typeface="Tahom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949325" y="3768725"/>
            <a:ext cx="1666239" cy="51498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4795">
              <a:lnSpc>
                <a:spcPts val="1925"/>
              </a:lnSpc>
              <a:spcBef>
                <a:spcPts val="100"/>
              </a:spcBef>
            </a:pPr>
            <a:r>
              <a:rPr sz="1650" spc="160" dirty="0">
                <a:latin typeface="Tahoma"/>
                <a:cs typeface="Tahoma"/>
              </a:rPr>
              <a:t>kube </a:t>
            </a:r>
            <a:r>
              <a:rPr sz="1650" spc="160" dirty="0">
                <a:solidFill>
                  <a:srgbClr val="996E3A"/>
                </a:solidFill>
                <a:latin typeface="Tahoma"/>
                <a:cs typeface="Tahoma"/>
              </a:rPr>
              <a:t>- </a:t>
            </a:r>
            <a:r>
              <a:rPr sz="1650" spc="125" dirty="0">
                <a:latin typeface="Tahoma"/>
                <a:cs typeface="Tahoma"/>
              </a:rPr>
              <a:t>système</a:t>
            </a:r>
            <a:endParaRPr sz="1650">
              <a:latin typeface="Tahoma"/>
              <a:cs typeface="Tahoma"/>
            </a:endParaRPr>
          </a:p>
          <a:p>
            <a:pPr marL="12700">
              <a:lnSpc>
                <a:spcPts val="1930"/>
              </a:lnSpc>
            </a:pPr>
            <a:r>
              <a:rPr sz="1650" spc="465" dirty="0">
                <a:solidFill>
                  <a:srgbClr val="999999"/>
                </a:solidFill>
                <a:latin typeface="Tahoma"/>
                <a:cs typeface="Tahoma"/>
              </a:rPr>
              <a:t>...</a:t>
            </a:r>
            <a:endParaRPr sz="165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09624" y="1552574"/>
            <a:ext cx="12211050" cy="9525"/>
          </a:xfrm>
          <a:custGeom>
            <a:avLst/>
            <a:gdLst/>
            <a:ahLst/>
            <a:cxnLst/>
            <a:rect l="l" t="t" r="r" b="b"/>
            <a:pathLst>
              <a:path w="12211050" h="9525">
                <a:moveTo>
                  <a:pt x="12211049" y="9524"/>
                </a:moveTo>
                <a:lnTo>
                  <a:pt x="0" y="9524"/>
                </a:lnTo>
                <a:lnTo>
                  <a:pt x="0" y="0"/>
                </a:lnTo>
                <a:lnTo>
                  <a:pt x="12211049" y="0"/>
                </a:lnTo>
                <a:lnTo>
                  <a:pt x="12211049" y="952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809624" y="1552574"/>
            <a:ext cx="12211050" cy="1638300"/>
            <a:chOff x="809624" y="1552574"/>
            <a:chExt cx="12211050" cy="1638300"/>
          </a:xfrm>
        </p:grpSpPr>
        <p:sp>
          <p:nvSpPr>
            <p:cNvPr id="4" name="object 4"/>
            <p:cNvSpPr/>
            <p:nvPr/>
          </p:nvSpPr>
          <p:spPr>
            <a:xfrm>
              <a:off x="809612" y="1552574"/>
              <a:ext cx="12211050" cy="1638300"/>
            </a:xfrm>
            <a:custGeom>
              <a:avLst/>
              <a:gdLst/>
              <a:ahLst/>
              <a:cxnLst/>
              <a:rect l="l" t="t" r="r" b="b"/>
              <a:pathLst>
                <a:path w="12211050" h="1638300">
                  <a:moveTo>
                    <a:pt x="12211050" y="0"/>
                  </a:moveTo>
                  <a:lnTo>
                    <a:pt x="12201525" y="0"/>
                  </a:lnTo>
                  <a:lnTo>
                    <a:pt x="12201525" y="1628775"/>
                  </a:lnTo>
                  <a:lnTo>
                    <a:pt x="0" y="1628775"/>
                  </a:lnTo>
                  <a:lnTo>
                    <a:pt x="0" y="1638300"/>
                  </a:lnTo>
                  <a:lnTo>
                    <a:pt x="12201525" y="1638300"/>
                  </a:lnTo>
                  <a:lnTo>
                    <a:pt x="12211050" y="1638300"/>
                  </a:lnTo>
                  <a:lnTo>
                    <a:pt x="12211050" y="1628775"/>
                  </a:lnTo>
                  <a:lnTo>
                    <a:pt x="12211050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09624" y="1552574"/>
              <a:ext cx="9525" cy="1638300"/>
            </a:xfrm>
            <a:custGeom>
              <a:avLst/>
              <a:gdLst/>
              <a:ahLst/>
              <a:cxnLst/>
              <a:rect l="l" t="t" r="r" b="b"/>
              <a:pathLst>
                <a:path w="9525" h="1638300">
                  <a:moveTo>
                    <a:pt x="0" y="1638299"/>
                  </a:moveTo>
                  <a:lnTo>
                    <a:pt x="0" y="0"/>
                  </a:lnTo>
                  <a:lnTo>
                    <a:pt x="9524" y="9524"/>
                  </a:lnTo>
                  <a:lnTo>
                    <a:pt x="9524" y="1628774"/>
                  </a:lnTo>
                  <a:lnTo>
                    <a:pt x="0" y="1638299"/>
                  </a:lnTo>
                  <a:close/>
                </a:path>
              </a:pathLst>
            </a:custGeom>
            <a:solidFill>
              <a:srgbClr val="ED21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214437" y="2734865"/>
              <a:ext cx="1514475" cy="0"/>
            </a:xfrm>
            <a:custGeom>
              <a:avLst/>
              <a:gdLst/>
              <a:ahLst/>
              <a:cxnLst/>
              <a:rect l="l" t="t" r="r" b="b"/>
              <a:pathLst>
                <a:path w="1514475">
                  <a:moveTo>
                    <a:pt x="0" y="0"/>
                  </a:moveTo>
                  <a:lnTo>
                    <a:pt x="1514381" y="0"/>
                  </a:lnTo>
                </a:path>
              </a:pathLst>
            </a:custGeom>
            <a:ln w="17392">
              <a:solidFill>
                <a:srgbClr val="986D39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233588" y="2734865"/>
              <a:ext cx="1262380" cy="0"/>
            </a:xfrm>
            <a:custGeom>
              <a:avLst/>
              <a:gdLst/>
              <a:ahLst/>
              <a:cxnLst/>
              <a:rect l="l" t="t" r="r" b="b"/>
              <a:pathLst>
                <a:path w="1262379">
                  <a:moveTo>
                    <a:pt x="0" y="0"/>
                  </a:moveTo>
                  <a:lnTo>
                    <a:pt x="1261969" y="0"/>
                  </a:lnTo>
                </a:path>
              </a:pathLst>
            </a:custGeom>
            <a:ln w="17392">
              <a:solidFill>
                <a:srgbClr val="986D39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000327" y="2734865"/>
              <a:ext cx="1893570" cy="0"/>
            </a:xfrm>
            <a:custGeom>
              <a:avLst/>
              <a:gdLst/>
              <a:ahLst/>
              <a:cxnLst/>
              <a:rect l="l" t="t" r="r" b="b"/>
              <a:pathLst>
                <a:path w="1893570">
                  <a:moveTo>
                    <a:pt x="0" y="0"/>
                  </a:moveTo>
                  <a:lnTo>
                    <a:pt x="1893047" y="0"/>
                  </a:lnTo>
                </a:path>
              </a:pathLst>
            </a:custGeom>
            <a:ln w="17392">
              <a:solidFill>
                <a:srgbClr val="986D39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398097" y="2734865"/>
              <a:ext cx="1640839" cy="0"/>
            </a:xfrm>
            <a:custGeom>
              <a:avLst/>
              <a:gdLst/>
              <a:ahLst/>
              <a:cxnLst/>
              <a:rect l="l" t="t" r="r" b="b"/>
              <a:pathLst>
                <a:path w="1640840">
                  <a:moveTo>
                    <a:pt x="0" y="0"/>
                  </a:moveTo>
                  <a:lnTo>
                    <a:pt x="1640634" y="0"/>
                  </a:lnTo>
                </a:path>
              </a:pathLst>
            </a:custGeom>
            <a:ln w="17392">
              <a:solidFill>
                <a:srgbClr val="986D39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NŒUD</a:t>
            </a:r>
            <a:r>
              <a:rPr spc="-90" dirty="0"/>
              <a:t> </a:t>
            </a:r>
            <a:r>
              <a:rPr spc="-135" dirty="0"/>
              <a:t>RESSOURCES</a:t>
            </a:r>
            <a:r>
              <a:rPr spc="-90" dirty="0"/>
              <a:t> </a:t>
            </a:r>
            <a:r>
              <a:rPr spc="95" dirty="0"/>
              <a:t>(3/3)</a:t>
            </a:r>
          </a:p>
        </p:txBody>
      </p:sp>
      <p:sp>
        <p:nvSpPr>
          <p:cNvPr id="11" name="object 11"/>
          <p:cNvSpPr/>
          <p:nvPr/>
        </p:nvSpPr>
        <p:spPr>
          <a:xfrm>
            <a:off x="7515224" y="3715702"/>
            <a:ext cx="6985" cy="26670"/>
          </a:xfrm>
          <a:custGeom>
            <a:avLst/>
            <a:gdLst/>
            <a:ahLst/>
            <a:cxnLst/>
            <a:rect l="l" t="t" r="r" b="b"/>
            <a:pathLst>
              <a:path w="6984" h="26670">
                <a:moveTo>
                  <a:pt x="6370" y="26669"/>
                </a:moveTo>
                <a:lnTo>
                  <a:pt x="0" y="26669"/>
                </a:lnTo>
                <a:lnTo>
                  <a:pt x="0" y="0"/>
                </a:lnTo>
                <a:lnTo>
                  <a:pt x="6370" y="0"/>
                </a:lnTo>
                <a:lnTo>
                  <a:pt x="6370" y="26669"/>
                </a:lnTo>
                <a:close/>
              </a:path>
            </a:pathLst>
          </a:custGeom>
          <a:solidFill>
            <a:srgbClr val="ED21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225872" y="3715702"/>
            <a:ext cx="3810" cy="26670"/>
          </a:xfrm>
          <a:custGeom>
            <a:avLst/>
            <a:gdLst/>
            <a:ahLst/>
            <a:cxnLst/>
            <a:rect l="l" t="t" r="r" b="b"/>
            <a:pathLst>
              <a:path w="3809" h="26670">
                <a:moveTo>
                  <a:pt x="3726" y="26669"/>
                </a:moveTo>
                <a:lnTo>
                  <a:pt x="0" y="26669"/>
                </a:lnTo>
                <a:lnTo>
                  <a:pt x="0" y="0"/>
                </a:lnTo>
                <a:lnTo>
                  <a:pt x="3726" y="0"/>
                </a:lnTo>
                <a:lnTo>
                  <a:pt x="3726" y="26669"/>
                </a:lnTo>
                <a:close/>
              </a:path>
            </a:pathLst>
          </a:custGeom>
          <a:solidFill>
            <a:srgbClr val="ED21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2163424" y="3715702"/>
            <a:ext cx="9525" cy="26670"/>
          </a:xfrm>
          <a:custGeom>
            <a:avLst/>
            <a:gdLst/>
            <a:ahLst/>
            <a:cxnLst/>
            <a:rect l="l" t="t" r="r" b="b"/>
            <a:pathLst>
              <a:path w="9525" h="26670">
                <a:moveTo>
                  <a:pt x="9524" y="26669"/>
                </a:moveTo>
                <a:lnTo>
                  <a:pt x="0" y="26669"/>
                </a:lnTo>
                <a:lnTo>
                  <a:pt x="0" y="0"/>
                </a:lnTo>
                <a:lnTo>
                  <a:pt x="9524" y="0"/>
                </a:lnTo>
                <a:lnTo>
                  <a:pt x="9524" y="26669"/>
                </a:lnTo>
                <a:close/>
              </a:path>
            </a:pathLst>
          </a:custGeom>
          <a:solidFill>
            <a:srgbClr val="ED21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010024" y="3982402"/>
            <a:ext cx="9525" cy="26670"/>
          </a:xfrm>
          <a:custGeom>
            <a:avLst/>
            <a:gdLst/>
            <a:ahLst/>
            <a:cxnLst/>
            <a:rect l="l" t="t" r="r" b="b"/>
            <a:pathLst>
              <a:path w="9525" h="26670">
                <a:moveTo>
                  <a:pt x="9524" y="26669"/>
                </a:moveTo>
                <a:lnTo>
                  <a:pt x="0" y="26669"/>
                </a:lnTo>
                <a:lnTo>
                  <a:pt x="0" y="0"/>
                </a:lnTo>
                <a:lnTo>
                  <a:pt x="9524" y="0"/>
                </a:lnTo>
                <a:lnTo>
                  <a:pt x="9524" y="26669"/>
                </a:lnTo>
                <a:close/>
              </a:path>
            </a:pathLst>
          </a:custGeom>
          <a:solidFill>
            <a:srgbClr val="ED21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796924" y="1625600"/>
            <a:ext cx="11396980" cy="2402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4465">
              <a:lnSpc>
                <a:spcPts val="1925"/>
              </a:lnSpc>
              <a:spcBef>
                <a:spcPts val="100"/>
              </a:spcBef>
            </a:pPr>
            <a:r>
              <a:rPr sz="1650" spc="465" dirty="0">
                <a:solidFill>
                  <a:srgbClr val="999999"/>
                </a:solidFill>
                <a:latin typeface="Tahoma"/>
                <a:cs typeface="Tahoma"/>
              </a:rPr>
              <a:t>...</a:t>
            </a:r>
            <a:endParaRPr sz="1650">
              <a:latin typeface="Tahoma"/>
              <a:cs typeface="Tahoma"/>
            </a:endParaRPr>
          </a:p>
          <a:p>
            <a:pPr marL="164465">
              <a:lnSpc>
                <a:spcPts val="1875"/>
              </a:lnSpc>
            </a:pPr>
            <a:r>
              <a:rPr sz="1650" spc="254" dirty="0">
                <a:latin typeface="Tahoma"/>
                <a:cs typeface="Tahoma"/>
              </a:rPr>
              <a:t>Alloué</a:t>
            </a:r>
            <a:r>
              <a:rPr sz="1650" spc="480" dirty="0">
                <a:latin typeface="Tahoma"/>
                <a:cs typeface="Tahoma"/>
              </a:rPr>
              <a:t> </a:t>
            </a:r>
            <a:r>
              <a:rPr sz="1650" spc="215" dirty="0">
                <a:latin typeface="Tahoma"/>
                <a:cs typeface="Tahoma"/>
              </a:rPr>
              <a:t>ressources </a:t>
            </a:r>
            <a:r>
              <a:rPr sz="1650" spc="215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endParaRPr sz="1650">
              <a:latin typeface="Tahoma"/>
              <a:cs typeface="Tahoma"/>
            </a:endParaRPr>
          </a:p>
          <a:p>
            <a:pPr marL="417195" marR="3148965">
              <a:lnSpc>
                <a:spcPts val="1880"/>
              </a:lnSpc>
              <a:spcBef>
                <a:spcPts val="90"/>
              </a:spcBef>
              <a:tabLst>
                <a:tab pos="2435860" algn="l"/>
                <a:tab pos="4201795" algn="l"/>
                <a:tab pos="6598920" algn="l"/>
              </a:tabLst>
            </a:pPr>
            <a:r>
              <a:rPr sz="1650" spc="275" dirty="0">
                <a:solidFill>
                  <a:srgbClr val="999999"/>
                </a:solidFill>
                <a:latin typeface="Tahoma"/>
                <a:cs typeface="Tahoma"/>
              </a:rPr>
              <a:t>( </a:t>
            </a:r>
            <a:r>
              <a:rPr sz="1650" spc="275" dirty="0">
                <a:latin typeface="Tahoma"/>
                <a:cs typeface="Tahoma"/>
              </a:rPr>
              <a:t>Total</a:t>
            </a:r>
            <a:r>
              <a:rPr sz="1650" spc="459" dirty="0">
                <a:latin typeface="Tahoma"/>
                <a:cs typeface="Tahoma"/>
              </a:rPr>
              <a:t> </a:t>
            </a:r>
            <a:r>
              <a:rPr sz="1650" spc="350" dirty="0">
                <a:latin typeface="Tahoma"/>
                <a:cs typeface="Tahoma"/>
              </a:rPr>
              <a:t>limites</a:t>
            </a:r>
            <a:r>
              <a:rPr sz="1650" spc="465" dirty="0">
                <a:latin typeface="Tahoma"/>
                <a:cs typeface="Tahoma"/>
              </a:rPr>
              <a:t> </a:t>
            </a:r>
            <a:r>
              <a:rPr sz="1650" dirty="0">
                <a:latin typeface="Tahoma"/>
                <a:cs typeface="Tahoma"/>
              </a:rPr>
              <a:t>peut</a:t>
            </a:r>
            <a:r>
              <a:rPr sz="1650" spc="465" dirty="0">
                <a:latin typeface="Tahoma"/>
                <a:cs typeface="Tahoma"/>
              </a:rPr>
              <a:t> </a:t>
            </a:r>
            <a:r>
              <a:rPr sz="1650" spc="95" dirty="0">
                <a:latin typeface="Tahoma"/>
                <a:cs typeface="Tahoma"/>
              </a:rPr>
              <a:t>être</a:t>
            </a:r>
            <a:r>
              <a:rPr sz="1650" spc="465" dirty="0">
                <a:latin typeface="Tahoma"/>
                <a:cs typeface="Tahoma"/>
              </a:rPr>
              <a:t> </a:t>
            </a:r>
            <a:r>
              <a:rPr sz="1650" spc="190" dirty="0">
                <a:latin typeface="Tahoma"/>
                <a:cs typeface="Tahoma"/>
              </a:rPr>
              <a:t>sur</a:t>
            </a:r>
            <a:r>
              <a:rPr sz="1650" spc="465" dirty="0">
                <a:latin typeface="Tahoma"/>
                <a:cs typeface="Tahoma"/>
              </a:rPr>
              <a:t> </a:t>
            </a:r>
            <a:r>
              <a:rPr sz="1650" spc="90" dirty="0">
                <a:solidFill>
                  <a:srgbClr val="990054"/>
                </a:solidFill>
                <a:latin typeface="Tahoma"/>
                <a:cs typeface="Tahoma"/>
              </a:rPr>
              <a:t>100</a:t>
            </a:r>
            <a:r>
              <a:rPr sz="1650" spc="459" dirty="0">
                <a:solidFill>
                  <a:srgbClr val="990054"/>
                </a:solidFill>
                <a:latin typeface="Tahoma"/>
                <a:cs typeface="Tahoma"/>
              </a:rPr>
              <a:t> </a:t>
            </a:r>
            <a:r>
              <a:rPr sz="1650" spc="245" dirty="0">
                <a:latin typeface="Tahoma"/>
                <a:cs typeface="Tahoma"/>
              </a:rPr>
              <a:t>pour cent </a:t>
            </a:r>
            <a:r>
              <a:rPr sz="1650" spc="245" dirty="0">
                <a:solidFill>
                  <a:srgbClr val="999999"/>
                </a:solidFill>
                <a:latin typeface="Tahoma"/>
                <a:cs typeface="Tahoma"/>
              </a:rPr>
              <a:t>,</a:t>
            </a:r>
            <a:r>
              <a:rPr sz="1650" spc="465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650" spc="440" dirty="0">
                <a:latin typeface="Tahoma"/>
                <a:cs typeface="Tahoma"/>
              </a:rPr>
              <a:t>c. </a:t>
            </a:r>
            <a:r>
              <a:rPr sz="1650" spc="440" dirty="0">
                <a:solidFill>
                  <a:srgbClr val="999999"/>
                </a:solidFill>
                <a:latin typeface="Tahoma"/>
                <a:cs typeface="Tahoma"/>
              </a:rPr>
              <a:t>- </a:t>
            </a:r>
            <a:r>
              <a:rPr sz="1650" spc="440" dirty="0">
                <a:latin typeface="Tahoma"/>
                <a:cs typeface="Tahoma"/>
              </a:rPr>
              <a:t>à-d </a:t>
            </a:r>
            <a:r>
              <a:rPr sz="1650" spc="440" dirty="0">
                <a:solidFill>
                  <a:srgbClr val="999999"/>
                </a:solidFill>
                <a:latin typeface="Tahoma"/>
                <a:cs typeface="Tahoma"/>
              </a:rPr>
              <a:t>.,</a:t>
            </a:r>
            <a:r>
              <a:rPr sz="1650" spc="465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650" spc="175" dirty="0">
                <a:latin typeface="Tahoma"/>
                <a:cs typeface="Tahoma"/>
              </a:rPr>
              <a:t>(surchargé </a:t>
            </a:r>
            <a:r>
              <a:rPr sz="1650" spc="175" dirty="0">
                <a:solidFill>
                  <a:srgbClr val="999999"/>
                </a:solidFill>
                <a:latin typeface="Tahoma"/>
                <a:cs typeface="Tahoma"/>
              </a:rPr>
              <a:t>) </a:t>
            </a:r>
            <a:r>
              <a:rPr sz="1650" dirty="0">
                <a:latin typeface="Tahoma"/>
                <a:cs typeface="Tahoma"/>
              </a:rPr>
              <a:t>Processeur</a:t>
            </a:r>
            <a:r>
              <a:rPr sz="1650" spc="440" dirty="0">
                <a:latin typeface="Tahoma"/>
                <a:cs typeface="Tahoma"/>
              </a:rPr>
              <a:t> </a:t>
            </a:r>
            <a:r>
              <a:rPr sz="1650" spc="155" dirty="0">
                <a:latin typeface="Tahoma"/>
                <a:cs typeface="Tahoma"/>
              </a:rPr>
              <a:t>Requêtes </a:t>
            </a:r>
            <a:r>
              <a:rPr sz="1650" dirty="0">
                <a:latin typeface="Tahoma"/>
                <a:cs typeface="Tahoma"/>
              </a:rPr>
              <a:t>du processeur</a:t>
            </a:r>
            <a:r>
              <a:rPr sz="1650" spc="440" dirty="0">
                <a:latin typeface="Tahoma"/>
                <a:cs typeface="Tahoma"/>
              </a:rPr>
              <a:t> </a:t>
            </a:r>
            <a:r>
              <a:rPr sz="1650" spc="270" dirty="0">
                <a:latin typeface="Tahoma"/>
                <a:cs typeface="Tahoma"/>
              </a:rPr>
              <a:t>Limites </a:t>
            </a:r>
            <a:r>
              <a:rPr sz="1650" dirty="0">
                <a:latin typeface="Tahoma"/>
                <a:cs typeface="Tahoma"/>
              </a:rPr>
              <a:t>de mémoire</a:t>
            </a:r>
            <a:r>
              <a:rPr sz="1650" spc="5" dirty="0">
                <a:latin typeface="Tahoma"/>
                <a:cs typeface="Tahoma"/>
              </a:rPr>
              <a:t>  </a:t>
            </a:r>
            <a:r>
              <a:rPr sz="1650" spc="155" dirty="0">
                <a:latin typeface="Tahoma"/>
                <a:cs typeface="Tahoma"/>
              </a:rPr>
              <a:t>Demandes </a:t>
            </a:r>
            <a:r>
              <a:rPr sz="1650" dirty="0">
                <a:latin typeface="Tahoma"/>
                <a:cs typeface="Tahoma"/>
              </a:rPr>
              <a:t>de mémoire</a:t>
            </a:r>
            <a:r>
              <a:rPr sz="1650" spc="5" dirty="0">
                <a:latin typeface="Tahoma"/>
                <a:cs typeface="Tahoma"/>
              </a:rPr>
              <a:t>  </a:t>
            </a:r>
            <a:r>
              <a:rPr sz="1650" spc="270" dirty="0">
                <a:latin typeface="Tahoma"/>
                <a:cs typeface="Tahoma"/>
              </a:rPr>
              <a:t>Limites</a:t>
            </a:r>
            <a:endParaRPr sz="1650">
              <a:latin typeface="Tahoma"/>
              <a:cs typeface="Tahoma"/>
            </a:endParaRPr>
          </a:p>
          <a:p>
            <a:pPr marL="417195">
              <a:lnSpc>
                <a:spcPct val="100000"/>
              </a:lnSpc>
              <a:spcBef>
                <a:spcPts val="1720"/>
              </a:spcBef>
              <a:tabLst>
                <a:tab pos="2436495" algn="l"/>
                <a:tab pos="4329430" algn="l"/>
                <a:tab pos="6726555" algn="l"/>
              </a:tabLst>
            </a:pPr>
            <a:r>
              <a:rPr sz="1650" dirty="0">
                <a:solidFill>
                  <a:srgbClr val="990054"/>
                </a:solidFill>
                <a:latin typeface="Tahoma"/>
                <a:cs typeface="Tahoma"/>
              </a:rPr>
              <a:t>680 </a:t>
            </a:r>
            <a:r>
              <a:rPr sz="1650" dirty="0">
                <a:latin typeface="Tahoma"/>
                <a:cs typeface="Tahoma"/>
              </a:rPr>
              <a:t>m</a:t>
            </a:r>
            <a:r>
              <a:rPr sz="1650" spc="335" dirty="0">
                <a:latin typeface="Tahoma"/>
                <a:cs typeface="Tahoma"/>
              </a:rPr>
              <a:t> </a:t>
            </a:r>
            <a:r>
              <a:rPr sz="1650" spc="40" dirty="0">
                <a:solidFill>
                  <a:srgbClr val="999999"/>
                </a:solidFill>
                <a:latin typeface="Tahoma"/>
                <a:cs typeface="Tahoma"/>
              </a:rPr>
              <a:t>( </a:t>
            </a:r>
            <a:r>
              <a:rPr sz="1650" spc="40" dirty="0">
                <a:solidFill>
                  <a:srgbClr val="990054"/>
                </a:solidFill>
                <a:latin typeface="Tahoma"/>
                <a:cs typeface="Tahoma"/>
              </a:rPr>
              <a:t>34 </a:t>
            </a:r>
            <a:r>
              <a:rPr sz="1650" spc="40" dirty="0">
                <a:solidFill>
                  <a:srgbClr val="996E3A"/>
                </a:solidFill>
                <a:latin typeface="Tahoma"/>
                <a:cs typeface="Tahoma"/>
              </a:rPr>
              <a:t>% </a:t>
            </a:r>
            <a:r>
              <a:rPr sz="1650" spc="40" dirty="0">
                <a:solidFill>
                  <a:srgbClr val="999999"/>
                </a:solidFill>
                <a:latin typeface="Tahoma"/>
                <a:cs typeface="Tahoma"/>
              </a:rPr>
              <a:t>)</a:t>
            </a:r>
            <a:r>
              <a:rPr sz="1650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650" dirty="0">
                <a:solidFill>
                  <a:srgbClr val="990054"/>
                </a:solidFill>
                <a:latin typeface="Tahoma"/>
                <a:cs typeface="Tahoma"/>
              </a:rPr>
              <a:t>14000 </a:t>
            </a:r>
            <a:r>
              <a:rPr sz="1650" dirty="0">
                <a:latin typeface="Tahoma"/>
                <a:cs typeface="Tahoma"/>
              </a:rPr>
              <a:t>m </a:t>
            </a:r>
            <a:r>
              <a:rPr sz="1650" spc="45" dirty="0">
                <a:solidFill>
                  <a:srgbClr val="999999"/>
                </a:solidFill>
                <a:latin typeface="Tahoma"/>
                <a:cs typeface="Tahoma"/>
              </a:rPr>
              <a:t>( </a:t>
            </a:r>
            <a:r>
              <a:rPr sz="1650" spc="45" dirty="0">
                <a:solidFill>
                  <a:srgbClr val="990054"/>
                </a:solidFill>
                <a:latin typeface="Tahoma"/>
                <a:cs typeface="Tahoma"/>
              </a:rPr>
              <a:t>200 </a:t>
            </a:r>
            <a:r>
              <a:rPr sz="1650" spc="45" dirty="0">
                <a:solidFill>
                  <a:srgbClr val="996E3A"/>
                </a:solidFill>
                <a:latin typeface="Tahoma"/>
                <a:cs typeface="Tahoma"/>
              </a:rPr>
              <a:t>% </a:t>
            </a:r>
            <a:r>
              <a:rPr sz="1650" spc="45" dirty="0">
                <a:solidFill>
                  <a:srgbClr val="999999"/>
                </a:solidFill>
                <a:latin typeface="Tahoma"/>
                <a:cs typeface="Tahoma"/>
              </a:rPr>
              <a:t>)</a:t>
            </a:r>
            <a:r>
              <a:rPr sz="1650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650" spc="120" dirty="0">
                <a:solidFill>
                  <a:srgbClr val="990054"/>
                </a:solidFill>
                <a:latin typeface="Tahoma"/>
                <a:cs typeface="Tahoma"/>
              </a:rPr>
              <a:t>920 </a:t>
            </a:r>
            <a:r>
              <a:rPr sz="1650" spc="120" dirty="0">
                <a:latin typeface="Tahoma"/>
                <a:cs typeface="Tahoma"/>
              </a:rPr>
              <a:t>miles</a:t>
            </a:r>
            <a:r>
              <a:rPr sz="1650" spc="459" dirty="0">
                <a:latin typeface="Tahoma"/>
                <a:cs typeface="Tahoma"/>
              </a:rPr>
              <a:t> </a:t>
            </a:r>
            <a:r>
              <a:rPr sz="1650" spc="40" dirty="0">
                <a:solidFill>
                  <a:srgbClr val="999999"/>
                </a:solidFill>
                <a:latin typeface="Tahoma"/>
                <a:cs typeface="Tahoma"/>
              </a:rPr>
              <a:t>( </a:t>
            </a:r>
            <a:r>
              <a:rPr sz="1650" spc="40" dirty="0">
                <a:solidFill>
                  <a:srgbClr val="990054"/>
                </a:solidFill>
                <a:latin typeface="Tahoma"/>
                <a:cs typeface="Tahoma"/>
              </a:rPr>
              <a:t>12 </a:t>
            </a:r>
            <a:r>
              <a:rPr sz="1650" spc="40" dirty="0">
                <a:solidFill>
                  <a:srgbClr val="996E3A"/>
                </a:solidFill>
                <a:latin typeface="Tahoma"/>
                <a:cs typeface="Tahoma"/>
              </a:rPr>
              <a:t>% </a:t>
            </a:r>
            <a:r>
              <a:rPr sz="1650" spc="40" dirty="0">
                <a:solidFill>
                  <a:srgbClr val="999999"/>
                </a:solidFill>
                <a:latin typeface="Tahoma"/>
                <a:cs typeface="Tahoma"/>
              </a:rPr>
              <a:t>)</a:t>
            </a:r>
            <a:r>
              <a:rPr sz="1650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650" spc="114" dirty="0">
                <a:solidFill>
                  <a:srgbClr val="990054"/>
                </a:solidFill>
                <a:latin typeface="Tahoma"/>
                <a:cs typeface="Tahoma"/>
              </a:rPr>
              <a:t>1070 </a:t>
            </a:r>
            <a:r>
              <a:rPr sz="1650" spc="114" dirty="0">
                <a:latin typeface="Tahoma"/>
                <a:cs typeface="Tahoma"/>
              </a:rPr>
              <a:t>miles</a:t>
            </a:r>
            <a:r>
              <a:rPr sz="1650" spc="459" dirty="0">
                <a:latin typeface="Tahoma"/>
                <a:cs typeface="Tahoma"/>
              </a:rPr>
              <a:t> </a:t>
            </a:r>
            <a:r>
              <a:rPr sz="1650" spc="40" dirty="0">
                <a:solidFill>
                  <a:srgbClr val="999999"/>
                </a:solidFill>
                <a:latin typeface="Tahoma"/>
                <a:cs typeface="Tahoma"/>
              </a:rPr>
              <a:t>( </a:t>
            </a:r>
            <a:r>
              <a:rPr sz="1650" spc="40" dirty="0">
                <a:solidFill>
                  <a:srgbClr val="990054"/>
                </a:solidFill>
                <a:latin typeface="Tahoma"/>
                <a:cs typeface="Tahoma"/>
              </a:rPr>
              <a:t>14 </a:t>
            </a:r>
            <a:r>
              <a:rPr sz="1650" spc="40" dirty="0">
                <a:solidFill>
                  <a:srgbClr val="996E3A"/>
                </a:solidFill>
                <a:latin typeface="Tahoma"/>
                <a:cs typeface="Tahoma"/>
              </a:rPr>
              <a:t>% </a:t>
            </a:r>
            <a:r>
              <a:rPr sz="1650" spc="40" dirty="0">
                <a:solidFill>
                  <a:srgbClr val="999999"/>
                </a:solidFill>
                <a:latin typeface="Tahoma"/>
                <a:cs typeface="Tahoma"/>
              </a:rPr>
              <a:t>)</a:t>
            </a:r>
            <a:endParaRPr sz="165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175"/>
              </a:spcBef>
            </a:pPr>
            <a:endParaRPr sz="1650">
              <a:latin typeface="Tahoma"/>
              <a:cs typeface="Tahoma"/>
            </a:endParaRPr>
          </a:p>
          <a:p>
            <a:pPr marL="12700" marR="5080">
              <a:lnSpc>
                <a:spcPts val="2100"/>
              </a:lnSpc>
            </a:pPr>
            <a:r>
              <a:rPr sz="2100" spc="85" dirty="0">
                <a:solidFill>
                  <a:srgbClr val="333333"/>
                </a:solidFill>
                <a:latin typeface="Trebuchet MS"/>
                <a:cs typeface="Trebuchet MS"/>
              </a:rPr>
              <a:t>Nous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0" dirty="0">
                <a:solidFill>
                  <a:srgbClr val="333333"/>
                </a:solidFill>
                <a:latin typeface="Trebuchet MS"/>
                <a:cs typeface="Trebuchet MS"/>
              </a:rPr>
              <a:t>aussi</a:t>
            </a:r>
            <a:r>
              <a:rPr sz="2100" spc="-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85" dirty="0">
                <a:solidFill>
                  <a:srgbClr val="333333"/>
                </a:solidFill>
                <a:latin typeface="Trebuchet MS"/>
                <a:cs typeface="Trebuchet MS"/>
              </a:rPr>
              <a:t>recommander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à</a:t>
            </a:r>
            <a:r>
              <a:rPr sz="2100" spc="-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05" dirty="0">
                <a:solidFill>
                  <a:srgbClr val="333333"/>
                </a:solidFill>
                <a:latin typeface="Trebuchet MS"/>
                <a:cs typeface="Trebuchet MS"/>
              </a:rPr>
              <a:t>utiliser</a:t>
            </a:r>
            <a:r>
              <a:rPr sz="2100" spc="-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super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projets</a:t>
            </a:r>
            <a:r>
              <a:rPr sz="2100" spc="-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20" dirty="0">
                <a:solidFill>
                  <a:srgbClr val="333333"/>
                </a:solidFill>
                <a:latin typeface="Trebuchet MS"/>
                <a:cs typeface="Trebuchet MS"/>
              </a:rPr>
              <a:t>comme</a:t>
            </a:r>
            <a:r>
              <a:rPr sz="2100" spc="-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u="heavy" dirty="0">
                <a:solidFill>
                  <a:srgbClr val="ED2137"/>
                </a:solidFill>
                <a:uFill>
                  <a:solidFill>
                    <a:srgbClr val="ED2137"/>
                  </a:solidFill>
                </a:uFill>
                <a:latin typeface="Trebuchet MS"/>
                <a:cs typeface="Trebuchet MS"/>
                <a:hlinkClick r:id="rId2"/>
              </a:rPr>
              <a:t>kube </a:t>
            </a:r>
            <a:r>
              <a:rPr sz="2100" u="heavy" spc="105" dirty="0">
                <a:solidFill>
                  <a:srgbClr val="ED2137"/>
                </a:solidFill>
                <a:uFill>
                  <a:solidFill>
                    <a:srgbClr val="ED2137"/>
                  </a:solidFill>
                </a:uFill>
                <a:latin typeface="Trebuchet MS"/>
                <a:cs typeface="Trebuchet MS"/>
                <a:hlinkClick r:id="rId2"/>
              </a:rPr>
              <a:t>- </a:t>
            </a:r>
            <a:r>
              <a:rPr sz="2100" spc="-565" dirty="0">
                <a:solidFill>
                  <a:srgbClr val="ED2137"/>
                </a:solidFill>
                <a:latin typeface="Trebuchet MS"/>
                <a:cs typeface="Trebuchet MS"/>
                <a:hlinkClick r:id="rId2"/>
              </a:rPr>
              <a:t>cap</a:t>
            </a:r>
            <a:r>
              <a:rPr sz="2100" u="heavy" spc="300" dirty="0">
                <a:solidFill>
                  <a:srgbClr val="333333"/>
                </a:solidFill>
                <a:uFill>
                  <a:solidFill>
                    <a:srgbClr val="ED2137"/>
                  </a:solidFill>
                </a:uFill>
                <a:latin typeface="Times New Roman"/>
                <a:cs typeface="Times New Roman"/>
                <a:hlinkClick r:id="rId2"/>
              </a:rPr>
              <a:t> </a:t>
            </a:r>
            <a:r>
              <a:rPr sz="2100" spc="-65" dirty="0">
                <a:solidFill>
                  <a:srgbClr val="ED2137"/>
                </a:solidFill>
                <a:latin typeface="Trebuchet MS"/>
                <a:cs typeface="Trebuchet MS"/>
                <a:hlinkClick r:id="rId2"/>
              </a:rPr>
              <a:t>ville </a:t>
            </a:r>
            <a:r>
              <a:rPr sz="2100" spc="-65" dirty="0">
                <a:solidFill>
                  <a:srgbClr val="333333"/>
                </a:solidFill>
                <a:latin typeface="Trebuchet MS"/>
                <a:cs typeface="Trebuchet MS"/>
              </a:rPr>
              <a:t>,</a:t>
            </a:r>
            <a:r>
              <a:rPr sz="2100" spc="-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u="heavy" dirty="0">
                <a:solidFill>
                  <a:srgbClr val="ED2137"/>
                </a:solidFill>
                <a:uFill>
                  <a:solidFill>
                    <a:srgbClr val="ED2137"/>
                  </a:solidFill>
                </a:uFill>
                <a:latin typeface="Trebuchet MS"/>
                <a:cs typeface="Trebuchet MS"/>
                <a:hlinkClick r:id="rId3"/>
              </a:rPr>
              <a:t>rapport de ressources Kube</a:t>
            </a:r>
            <a:r>
              <a:rPr sz="2100" spc="-5" dirty="0">
                <a:solidFill>
                  <a:srgbClr val="ED2137"/>
                </a:solidFill>
                <a:latin typeface="Trebuchet MS"/>
                <a:cs typeface="Trebuchet MS"/>
              </a:rPr>
              <a:t> </a:t>
            </a:r>
            <a:r>
              <a:rPr sz="2100" spc="85" dirty="0">
                <a:solidFill>
                  <a:srgbClr val="333333"/>
                </a:solidFill>
                <a:latin typeface="Trebuchet MS"/>
                <a:cs typeface="Trebuchet MS"/>
              </a:rPr>
              <a:t>ou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u="heavy" spc="-10" dirty="0">
                <a:solidFill>
                  <a:srgbClr val="ED2137"/>
                </a:solidFill>
                <a:uFill>
                  <a:solidFill>
                    <a:srgbClr val="ED2137"/>
                  </a:solidFill>
                </a:uFill>
                <a:latin typeface="Trebuchet MS"/>
                <a:cs typeface="Trebuchet MS"/>
                <a:hlinkClick r:id="rId4"/>
              </a:rPr>
              <a:t>kube </a:t>
            </a:r>
            <a:r>
              <a:rPr sz="2100" spc="-10" dirty="0">
                <a:solidFill>
                  <a:srgbClr val="ED2137"/>
                </a:solidFill>
                <a:latin typeface="Trebuchet MS"/>
                <a:cs typeface="Trebuchet MS"/>
                <a:hlinkClick r:id="rId4"/>
              </a:rPr>
              <a:t>-</a:t>
            </a:r>
            <a:r>
              <a:rPr sz="2100" spc="-10" dirty="0">
                <a:solidFill>
                  <a:srgbClr val="ED2137"/>
                </a:solidFill>
                <a:latin typeface="Trebuchet MS"/>
                <a:cs typeface="Trebuchet MS"/>
              </a:rPr>
              <a:t> </a:t>
            </a:r>
            <a:r>
              <a:rPr sz="2100" u="heavy" spc="-10" dirty="0">
                <a:solidFill>
                  <a:srgbClr val="ED2137"/>
                </a:solidFill>
                <a:uFill>
                  <a:solidFill>
                    <a:srgbClr val="ED2137"/>
                  </a:solidFill>
                </a:uFill>
                <a:latin typeface="Trebuchet MS"/>
                <a:cs typeface="Trebuchet MS"/>
                <a:hlinkClick r:id="rId4"/>
              </a:rPr>
              <a:t>recommandations </a:t>
            </a:r>
            <a:r>
              <a:rPr sz="2100" u="heavy" spc="55" dirty="0">
                <a:solidFill>
                  <a:srgbClr val="ED2137"/>
                </a:solidFill>
                <a:uFill>
                  <a:solidFill>
                    <a:srgbClr val="ED2137"/>
                  </a:solidFill>
                </a:uFill>
                <a:latin typeface="Trebuchet MS"/>
                <a:cs typeface="Trebuchet MS"/>
                <a:hlinkClick r:id="rId4"/>
              </a:rPr>
              <a:t>de ressources 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.</a:t>
            </a:r>
            <a:endParaRPr sz="21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335060" y="2559246"/>
            <a:ext cx="1885950" cy="715645"/>
            <a:chOff x="9335060" y="2559246"/>
            <a:chExt cx="1885950" cy="715645"/>
          </a:xfrm>
        </p:grpSpPr>
        <p:sp>
          <p:nvSpPr>
            <p:cNvPr id="3" name="object 3"/>
            <p:cNvSpPr/>
            <p:nvPr/>
          </p:nvSpPr>
          <p:spPr>
            <a:xfrm>
              <a:off x="9335060" y="2559246"/>
              <a:ext cx="1885950" cy="715645"/>
            </a:xfrm>
            <a:custGeom>
              <a:avLst/>
              <a:gdLst/>
              <a:ahLst/>
              <a:cxnLst/>
              <a:rect l="l" t="t" r="r" b="b"/>
              <a:pathLst>
                <a:path w="1885950" h="715645">
                  <a:moveTo>
                    <a:pt x="1511446" y="715245"/>
                  </a:moveTo>
                  <a:lnTo>
                    <a:pt x="81148" y="715245"/>
                  </a:lnTo>
                  <a:lnTo>
                    <a:pt x="43339" y="703770"/>
                  </a:lnTo>
                  <a:lnTo>
                    <a:pt x="11467" y="671881"/>
                  </a:lnTo>
                  <a:lnTo>
                    <a:pt x="0" y="634055"/>
                  </a:lnTo>
                  <a:lnTo>
                    <a:pt x="0" y="81189"/>
                  </a:lnTo>
                  <a:lnTo>
                    <a:pt x="11470" y="43362"/>
                  </a:lnTo>
                  <a:lnTo>
                    <a:pt x="43340" y="11474"/>
                  </a:lnTo>
                  <a:lnTo>
                    <a:pt x="81148" y="0"/>
                  </a:lnTo>
                  <a:lnTo>
                    <a:pt x="86851" y="0"/>
                  </a:lnTo>
                  <a:lnTo>
                    <a:pt x="1885587" y="0"/>
                  </a:lnTo>
                  <a:lnTo>
                    <a:pt x="1592593" y="211554"/>
                  </a:lnTo>
                  <a:lnTo>
                    <a:pt x="1592594" y="634055"/>
                  </a:lnTo>
                  <a:lnTo>
                    <a:pt x="1592038" y="639706"/>
                  </a:lnTo>
                  <a:lnTo>
                    <a:pt x="1574788" y="681370"/>
                  </a:lnTo>
                  <a:lnTo>
                    <a:pt x="1544249" y="706447"/>
                  </a:lnTo>
                  <a:lnTo>
                    <a:pt x="1517094" y="714688"/>
                  </a:lnTo>
                  <a:lnTo>
                    <a:pt x="1511446" y="715245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9501886" y="2850629"/>
              <a:ext cx="1202055" cy="165735"/>
            </a:xfrm>
            <a:custGeom>
              <a:avLst/>
              <a:gdLst/>
              <a:ahLst/>
              <a:cxnLst/>
              <a:rect l="l" t="t" r="r" b="b"/>
              <a:pathLst>
                <a:path w="1202054" h="165735">
                  <a:moveTo>
                    <a:pt x="1193228" y="161328"/>
                  </a:moveTo>
                  <a:lnTo>
                    <a:pt x="1078979" y="161328"/>
                  </a:lnTo>
                  <a:lnTo>
                    <a:pt x="1078979" y="160058"/>
                  </a:lnTo>
                  <a:lnTo>
                    <a:pt x="136182" y="160058"/>
                  </a:lnTo>
                  <a:lnTo>
                    <a:pt x="136182" y="161328"/>
                  </a:lnTo>
                  <a:lnTo>
                    <a:pt x="7912" y="161328"/>
                  </a:lnTo>
                  <a:lnTo>
                    <a:pt x="7912" y="162598"/>
                  </a:lnTo>
                  <a:lnTo>
                    <a:pt x="13487" y="162598"/>
                  </a:lnTo>
                  <a:lnTo>
                    <a:pt x="13487" y="163868"/>
                  </a:lnTo>
                  <a:lnTo>
                    <a:pt x="134912" y="163868"/>
                  </a:lnTo>
                  <a:lnTo>
                    <a:pt x="134912" y="165138"/>
                  </a:lnTo>
                  <a:lnTo>
                    <a:pt x="1057160" y="165138"/>
                  </a:lnTo>
                  <a:lnTo>
                    <a:pt x="1057160" y="163868"/>
                  </a:lnTo>
                  <a:lnTo>
                    <a:pt x="1191691" y="163868"/>
                  </a:lnTo>
                  <a:lnTo>
                    <a:pt x="1191691" y="162598"/>
                  </a:lnTo>
                  <a:lnTo>
                    <a:pt x="1193228" y="162598"/>
                  </a:lnTo>
                  <a:lnTo>
                    <a:pt x="1193228" y="161328"/>
                  </a:lnTo>
                  <a:close/>
                </a:path>
                <a:path w="1202054" h="165735">
                  <a:moveTo>
                    <a:pt x="1201877" y="2540"/>
                  </a:moveTo>
                  <a:lnTo>
                    <a:pt x="1178090" y="2540"/>
                  </a:lnTo>
                  <a:lnTo>
                    <a:pt x="1178090" y="1270"/>
                  </a:lnTo>
                  <a:lnTo>
                    <a:pt x="1041412" y="1270"/>
                  </a:lnTo>
                  <a:lnTo>
                    <a:pt x="1041412" y="0"/>
                  </a:lnTo>
                  <a:lnTo>
                    <a:pt x="182740" y="0"/>
                  </a:lnTo>
                  <a:lnTo>
                    <a:pt x="182740" y="1270"/>
                  </a:lnTo>
                  <a:lnTo>
                    <a:pt x="19138" y="1270"/>
                  </a:lnTo>
                  <a:lnTo>
                    <a:pt x="19138" y="2540"/>
                  </a:lnTo>
                  <a:lnTo>
                    <a:pt x="0" y="2540"/>
                  </a:lnTo>
                  <a:lnTo>
                    <a:pt x="0" y="3810"/>
                  </a:lnTo>
                  <a:lnTo>
                    <a:pt x="97358" y="3810"/>
                  </a:lnTo>
                  <a:lnTo>
                    <a:pt x="97358" y="5080"/>
                  </a:lnTo>
                  <a:lnTo>
                    <a:pt x="441858" y="5080"/>
                  </a:lnTo>
                  <a:lnTo>
                    <a:pt x="441858" y="6350"/>
                  </a:lnTo>
                  <a:lnTo>
                    <a:pt x="711060" y="6350"/>
                  </a:lnTo>
                  <a:lnTo>
                    <a:pt x="711060" y="5080"/>
                  </a:lnTo>
                  <a:lnTo>
                    <a:pt x="1113078" y="5080"/>
                  </a:lnTo>
                  <a:lnTo>
                    <a:pt x="1113078" y="3810"/>
                  </a:lnTo>
                  <a:lnTo>
                    <a:pt x="1201877" y="3810"/>
                  </a:lnTo>
                  <a:lnTo>
                    <a:pt x="1201877" y="2540"/>
                  </a:lnTo>
                  <a:close/>
                </a:path>
              </a:pathLst>
            </a:custGeom>
            <a:solidFill>
              <a:srgbClr val="DFDF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6605838" y="1023420"/>
            <a:ext cx="84455" cy="282575"/>
          </a:xfrm>
          <a:custGeom>
            <a:avLst/>
            <a:gdLst/>
            <a:ahLst/>
            <a:cxnLst/>
            <a:rect l="l" t="t" r="r" b="b"/>
            <a:pathLst>
              <a:path w="84454" h="282575">
                <a:moveTo>
                  <a:pt x="84199" y="282157"/>
                </a:moveTo>
                <a:lnTo>
                  <a:pt x="0" y="282157"/>
                </a:lnTo>
                <a:lnTo>
                  <a:pt x="0" y="0"/>
                </a:lnTo>
                <a:lnTo>
                  <a:pt x="84199" y="0"/>
                </a:lnTo>
                <a:lnTo>
                  <a:pt x="84199" y="282157"/>
                </a:lnTo>
                <a:close/>
              </a:path>
            </a:pathLst>
          </a:custGeom>
          <a:solidFill>
            <a:srgbClr val="DFDFD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902703" y="982625"/>
            <a:ext cx="84455" cy="323215"/>
          </a:xfrm>
          <a:custGeom>
            <a:avLst/>
            <a:gdLst/>
            <a:ahLst/>
            <a:cxnLst/>
            <a:rect l="l" t="t" r="r" b="b"/>
            <a:pathLst>
              <a:path w="84454" h="323215">
                <a:moveTo>
                  <a:pt x="84199" y="322952"/>
                </a:moveTo>
                <a:lnTo>
                  <a:pt x="0" y="322952"/>
                </a:lnTo>
                <a:lnTo>
                  <a:pt x="0" y="0"/>
                </a:lnTo>
                <a:lnTo>
                  <a:pt x="84199" y="0"/>
                </a:lnTo>
                <a:lnTo>
                  <a:pt x="84199" y="322952"/>
                </a:lnTo>
                <a:close/>
              </a:path>
            </a:pathLst>
          </a:custGeom>
          <a:solidFill>
            <a:srgbClr val="DFDFD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078550" y="915306"/>
            <a:ext cx="84455" cy="390525"/>
          </a:xfrm>
          <a:custGeom>
            <a:avLst/>
            <a:gdLst/>
            <a:ahLst/>
            <a:cxnLst/>
            <a:rect l="l" t="t" r="r" b="b"/>
            <a:pathLst>
              <a:path w="84454" h="390525">
                <a:moveTo>
                  <a:pt x="84199" y="390271"/>
                </a:moveTo>
                <a:lnTo>
                  <a:pt x="0" y="390271"/>
                </a:lnTo>
                <a:lnTo>
                  <a:pt x="0" y="0"/>
                </a:lnTo>
                <a:lnTo>
                  <a:pt x="84199" y="0"/>
                </a:lnTo>
                <a:lnTo>
                  <a:pt x="84199" y="390271"/>
                </a:lnTo>
                <a:close/>
              </a:path>
            </a:pathLst>
          </a:custGeom>
          <a:solidFill>
            <a:srgbClr val="DFDFD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254270" y="936651"/>
            <a:ext cx="84455" cy="368935"/>
          </a:xfrm>
          <a:custGeom>
            <a:avLst/>
            <a:gdLst/>
            <a:ahLst/>
            <a:cxnLst/>
            <a:rect l="l" t="t" r="r" b="b"/>
            <a:pathLst>
              <a:path w="84454" h="368934">
                <a:moveTo>
                  <a:pt x="84199" y="368926"/>
                </a:moveTo>
                <a:lnTo>
                  <a:pt x="0" y="368926"/>
                </a:lnTo>
                <a:lnTo>
                  <a:pt x="0" y="0"/>
                </a:lnTo>
                <a:lnTo>
                  <a:pt x="84199" y="0"/>
                </a:lnTo>
                <a:lnTo>
                  <a:pt x="84199" y="368926"/>
                </a:lnTo>
                <a:close/>
              </a:path>
            </a:pathLst>
          </a:custGeom>
          <a:solidFill>
            <a:srgbClr val="DFDFD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429991" y="811865"/>
            <a:ext cx="84455" cy="494030"/>
          </a:xfrm>
          <a:custGeom>
            <a:avLst/>
            <a:gdLst/>
            <a:ahLst/>
            <a:cxnLst/>
            <a:rect l="l" t="t" r="r" b="b"/>
            <a:pathLst>
              <a:path w="84454" h="494030">
                <a:moveTo>
                  <a:pt x="84199" y="493712"/>
                </a:moveTo>
                <a:lnTo>
                  <a:pt x="0" y="493712"/>
                </a:lnTo>
                <a:lnTo>
                  <a:pt x="0" y="0"/>
                </a:lnTo>
                <a:lnTo>
                  <a:pt x="84199" y="0"/>
                </a:lnTo>
                <a:lnTo>
                  <a:pt x="84199" y="493712"/>
                </a:lnTo>
                <a:close/>
              </a:path>
            </a:pathLst>
          </a:custGeom>
          <a:solidFill>
            <a:srgbClr val="DFDFD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781558" y="814265"/>
            <a:ext cx="84455" cy="491490"/>
          </a:xfrm>
          <a:custGeom>
            <a:avLst/>
            <a:gdLst/>
            <a:ahLst/>
            <a:cxnLst/>
            <a:rect l="l" t="t" r="r" b="b"/>
            <a:pathLst>
              <a:path w="84454" h="491490">
                <a:moveTo>
                  <a:pt x="84199" y="491312"/>
                </a:moveTo>
                <a:lnTo>
                  <a:pt x="0" y="491312"/>
                </a:lnTo>
                <a:lnTo>
                  <a:pt x="0" y="0"/>
                </a:lnTo>
                <a:lnTo>
                  <a:pt x="84199" y="0"/>
                </a:lnTo>
                <a:lnTo>
                  <a:pt x="84199" y="491312"/>
                </a:lnTo>
                <a:close/>
              </a:path>
            </a:pathLst>
          </a:custGeom>
          <a:solidFill>
            <a:srgbClr val="DFDFD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957405" y="975678"/>
            <a:ext cx="84455" cy="330200"/>
          </a:xfrm>
          <a:custGeom>
            <a:avLst/>
            <a:gdLst/>
            <a:ahLst/>
            <a:cxnLst/>
            <a:rect l="l" t="t" r="r" b="b"/>
            <a:pathLst>
              <a:path w="84454" h="330200">
                <a:moveTo>
                  <a:pt x="84199" y="329899"/>
                </a:moveTo>
                <a:lnTo>
                  <a:pt x="0" y="329899"/>
                </a:lnTo>
                <a:lnTo>
                  <a:pt x="0" y="0"/>
                </a:lnTo>
                <a:lnTo>
                  <a:pt x="84199" y="0"/>
                </a:lnTo>
                <a:lnTo>
                  <a:pt x="84199" y="329899"/>
                </a:lnTo>
                <a:close/>
              </a:path>
            </a:pathLst>
          </a:custGeom>
          <a:solidFill>
            <a:srgbClr val="DFDFD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133125" y="835863"/>
            <a:ext cx="84455" cy="469900"/>
          </a:xfrm>
          <a:custGeom>
            <a:avLst/>
            <a:gdLst/>
            <a:ahLst/>
            <a:cxnLst/>
            <a:rect l="l" t="t" r="r" b="b"/>
            <a:pathLst>
              <a:path w="84454" h="469900">
                <a:moveTo>
                  <a:pt x="84199" y="469715"/>
                </a:moveTo>
                <a:lnTo>
                  <a:pt x="0" y="469715"/>
                </a:lnTo>
                <a:lnTo>
                  <a:pt x="0" y="0"/>
                </a:lnTo>
                <a:lnTo>
                  <a:pt x="84199" y="0"/>
                </a:lnTo>
                <a:lnTo>
                  <a:pt x="84199" y="469715"/>
                </a:lnTo>
                <a:close/>
              </a:path>
            </a:pathLst>
          </a:custGeom>
          <a:solidFill>
            <a:srgbClr val="DFDFD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308972" y="730148"/>
            <a:ext cx="84455" cy="575945"/>
          </a:xfrm>
          <a:custGeom>
            <a:avLst/>
            <a:gdLst/>
            <a:ahLst/>
            <a:cxnLst/>
            <a:rect l="l" t="t" r="r" b="b"/>
            <a:pathLst>
              <a:path w="84454" h="575944">
                <a:moveTo>
                  <a:pt x="84199" y="575429"/>
                </a:moveTo>
                <a:lnTo>
                  <a:pt x="0" y="575429"/>
                </a:lnTo>
                <a:lnTo>
                  <a:pt x="0" y="0"/>
                </a:lnTo>
                <a:lnTo>
                  <a:pt x="84199" y="0"/>
                </a:lnTo>
                <a:lnTo>
                  <a:pt x="84199" y="575429"/>
                </a:lnTo>
                <a:close/>
              </a:path>
            </a:pathLst>
          </a:custGeom>
          <a:solidFill>
            <a:srgbClr val="DFDFD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484693" y="833463"/>
            <a:ext cx="84455" cy="472440"/>
          </a:xfrm>
          <a:custGeom>
            <a:avLst/>
            <a:gdLst/>
            <a:ahLst/>
            <a:cxnLst/>
            <a:rect l="l" t="t" r="r" b="b"/>
            <a:pathLst>
              <a:path w="84454" h="472440">
                <a:moveTo>
                  <a:pt x="84199" y="472114"/>
                </a:moveTo>
                <a:lnTo>
                  <a:pt x="0" y="472114"/>
                </a:lnTo>
                <a:lnTo>
                  <a:pt x="0" y="0"/>
                </a:lnTo>
                <a:lnTo>
                  <a:pt x="84199" y="0"/>
                </a:lnTo>
                <a:lnTo>
                  <a:pt x="84199" y="472114"/>
                </a:lnTo>
                <a:close/>
              </a:path>
            </a:pathLst>
          </a:custGeom>
          <a:solidFill>
            <a:srgbClr val="DFDFD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5" name="object 15"/>
          <p:cNvGrpSpPr/>
          <p:nvPr/>
        </p:nvGrpSpPr>
        <p:grpSpPr>
          <a:xfrm>
            <a:off x="9082309" y="575057"/>
            <a:ext cx="1409065" cy="1409700"/>
            <a:chOff x="9082309" y="575057"/>
            <a:chExt cx="1409065" cy="1409700"/>
          </a:xfrm>
        </p:grpSpPr>
        <p:sp>
          <p:nvSpPr>
            <p:cNvPr id="16" name="object 16"/>
            <p:cNvSpPr/>
            <p:nvPr/>
          </p:nvSpPr>
          <p:spPr>
            <a:xfrm>
              <a:off x="9082309" y="575057"/>
              <a:ext cx="1409065" cy="1409700"/>
            </a:xfrm>
            <a:custGeom>
              <a:avLst/>
              <a:gdLst/>
              <a:ahLst/>
              <a:cxnLst/>
              <a:rect l="l" t="t" r="r" b="b"/>
              <a:pathLst>
                <a:path w="1409065" h="1409700">
                  <a:moveTo>
                    <a:pt x="713373" y="1409453"/>
                  </a:moveTo>
                  <a:lnTo>
                    <a:pt x="658649" y="1408026"/>
                  </a:lnTo>
                  <a:lnTo>
                    <a:pt x="604201" y="1402350"/>
                  </a:lnTo>
                  <a:lnTo>
                    <a:pt x="550357" y="1392461"/>
                  </a:lnTo>
                  <a:lnTo>
                    <a:pt x="497442" y="1378418"/>
                  </a:lnTo>
                  <a:lnTo>
                    <a:pt x="445779" y="1360306"/>
                  </a:lnTo>
                  <a:lnTo>
                    <a:pt x="395677" y="1338235"/>
                  </a:lnTo>
                  <a:lnTo>
                    <a:pt x="347441" y="1312338"/>
                  </a:lnTo>
                  <a:lnTo>
                    <a:pt x="301358" y="1282771"/>
                  </a:lnTo>
                  <a:lnTo>
                    <a:pt x="257711" y="1249712"/>
                  </a:lnTo>
                  <a:lnTo>
                    <a:pt x="216761" y="1213363"/>
                  </a:lnTo>
                  <a:lnTo>
                    <a:pt x="178756" y="1173941"/>
                  </a:lnTo>
                  <a:lnTo>
                    <a:pt x="143925" y="1131686"/>
                  </a:lnTo>
                  <a:lnTo>
                    <a:pt x="112480" y="1086852"/>
                  </a:lnTo>
                  <a:lnTo>
                    <a:pt x="84609" y="1039710"/>
                  </a:lnTo>
                  <a:lnTo>
                    <a:pt x="60482" y="990545"/>
                  </a:lnTo>
                  <a:lnTo>
                    <a:pt x="40243" y="939653"/>
                  </a:lnTo>
                  <a:lnTo>
                    <a:pt x="24017" y="887343"/>
                  </a:lnTo>
                  <a:lnTo>
                    <a:pt x="11898" y="833930"/>
                  </a:lnTo>
                  <a:lnTo>
                    <a:pt x="3964" y="779737"/>
                  </a:lnTo>
                  <a:lnTo>
                    <a:pt x="259" y="725091"/>
                  </a:lnTo>
                  <a:lnTo>
                    <a:pt x="0" y="697702"/>
                  </a:lnTo>
                  <a:lnTo>
                    <a:pt x="805" y="670322"/>
                  </a:lnTo>
                  <a:lnTo>
                    <a:pt x="5603" y="615761"/>
                  </a:lnTo>
                  <a:lnTo>
                    <a:pt x="14619" y="561738"/>
                  </a:lnTo>
                  <a:lnTo>
                    <a:pt x="27803" y="508578"/>
                  </a:lnTo>
                  <a:lnTo>
                    <a:pt x="45073" y="456603"/>
                  </a:lnTo>
                  <a:lnTo>
                    <a:pt x="66324" y="406127"/>
                  </a:lnTo>
                  <a:lnTo>
                    <a:pt x="91429" y="357454"/>
                  </a:lnTo>
                  <a:lnTo>
                    <a:pt x="120237" y="310879"/>
                  </a:lnTo>
                  <a:lnTo>
                    <a:pt x="152572" y="266683"/>
                  </a:lnTo>
                  <a:lnTo>
                    <a:pt x="188240" y="225133"/>
                  </a:lnTo>
                  <a:lnTo>
                    <a:pt x="227025" y="186480"/>
                  </a:lnTo>
                  <a:lnTo>
                    <a:pt x="268692" y="150957"/>
                  </a:lnTo>
                  <a:lnTo>
                    <a:pt x="312992" y="118779"/>
                  </a:lnTo>
                  <a:lnTo>
                    <a:pt x="359656" y="90140"/>
                  </a:lnTo>
                  <a:lnTo>
                    <a:pt x="408401" y="65213"/>
                  </a:lnTo>
                  <a:lnTo>
                    <a:pt x="458934" y="44149"/>
                  </a:lnTo>
                  <a:lnTo>
                    <a:pt x="510949" y="27074"/>
                  </a:lnTo>
                  <a:lnTo>
                    <a:pt x="564132" y="14093"/>
                  </a:lnTo>
                  <a:lnTo>
                    <a:pt x="618163" y="5283"/>
                  </a:lnTo>
                  <a:lnTo>
                    <a:pt x="672713" y="698"/>
                  </a:lnTo>
                  <a:lnTo>
                    <a:pt x="700081" y="0"/>
                  </a:lnTo>
                  <a:lnTo>
                    <a:pt x="727456" y="365"/>
                  </a:lnTo>
                  <a:lnTo>
                    <a:pt x="754796" y="1795"/>
                  </a:lnTo>
                  <a:lnTo>
                    <a:pt x="782059" y="4287"/>
                  </a:lnTo>
                  <a:lnTo>
                    <a:pt x="704550" y="704376"/>
                  </a:lnTo>
                  <a:lnTo>
                    <a:pt x="1400615" y="597904"/>
                  </a:lnTo>
                  <a:lnTo>
                    <a:pt x="1404239" y="625053"/>
                  </a:lnTo>
                  <a:lnTo>
                    <a:pt x="1406806" y="652324"/>
                  </a:lnTo>
                  <a:lnTo>
                    <a:pt x="1408311" y="679675"/>
                  </a:lnTo>
                  <a:lnTo>
                    <a:pt x="1408753" y="707061"/>
                  </a:lnTo>
                  <a:lnTo>
                    <a:pt x="1408132" y="734444"/>
                  </a:lnTo>
                  <a:lnTo>
                    <a:pt x="1403702" y="789038"/>
                  </a:lnTo>
                  <a:lnTo>
                    <a:pt x="1395048" y="843120"/>
                  </a:lnTo>
                  <a:lnTo>
                    <a:pt x="1382221" y="896368"/>
                  </a:lnTo>
                  <a:lnTo>
                    <a:pt x="1365302" y="948457"/>
                  </a:lnTo>
                  <a:lnTo>
                    <a:pt x="1344390" y="999076"/>
                  </a:lnTo>
                  <a:lnTo>
                    <a:pt x="1319613" y="1047915"/>
                  </a:lnTo>
                  <a:lnTo>
                    <a:pt x="1291119" y="1094683"/>
                  </a:lnTo>
                  <a:lnTo>
                    <a:pt x="1259082" y="1139094"/>
                  </a:lnTo>
                  <a:lnTo>
                    <a:pt x="1223693" y="1180885"/>
                  </a:lnTo>
                  <a:lnTo>
                    <a:pt x="1185170" y="1219797"/>
                  </a:lnTo>
                  <a:lnTo>
                    <a:pt x="1143740" y="1255600"/>
                  </a:lnTo>
                  <a:lnTo>
                    <a:pt x="1099659" y="1288074"/>
                  </a:lnTo>
                  <a:lnTo>
                    <a:pt x="1053187" y="1317027"/>
                  </a:lnTo>
                  <a:lnTo>
                    <a:pt x="1004611" y="1342280"/>
                  </a:lnTo>
                  <a:lnTo>
                    <a:pt x="954219" y="1363685"/>
                  </a:lnTo>
                  <a:lnTo>
                    <a:pt x="902321" y="1381108"/>
                  </a:lnTo>
                  <a:lnTo>
                    <a:pt x="849224" y="1394446"/>
                  </a:lnTo>
                  <a:lnTo>
                    <a:pt x="795255" y="1403619"/>
                  </a:lnTo>
                  <a:lnTo>
                    <a:pt x="740735" y="1408571"/>
                  </a:lnTo>
                  <a:lnTo>
                    <a:pt x="713373" y="1409453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9928244" y="580986"/>
              <a:ext cx="530225" cy="540385"/>
            </a:xfrm>
            <a:custGeom>
              <a:avLst/>
              <a:gdLst/>
              <a:ahLst/>
              <a:cxnLst/>
              <a:rect l="l" t="t" r="r" b="b"/>
              <a:pathLst>
                <a:path w="530225" h="540385">
                  <a:moveTo>
                    <a:pt x="0" y="539812"/>
                  </a:moveTo>
                  <a:lnTo>
                    <a:pt x="84451" y="0"/>
                  </a:lnTo>
                  <a:lnTo>
                    <a:pt x="309072" y="127086"/>
                  </a:lnTo>
                  <a:lnTo>
                    <a:pt x="445076" y="271958"/>
                  </a:lnTo>
                  <a:lnTo>
                    <a:pt x="512202" y="390922"/>
                  </a:lnTo>
                  <a:lnTo>
                    <a:pt x="530191" y="440287"/>
                  </a:lnTo>
                  <a:lnTo>
                    <a:pt x="0" y="539812"/>
                  </a:lnTo>
                  <a:close/>
                </a:path>
              </a:pathLst>
            </a:custGeom>
            <a:solidFill>
              <a:srgbClr val="DFDF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8" name="object 18"/>
          <p:cNvGrpSpPr/>
          <p:nvPr/>
        </p:nvGrpSpPr>
        <p:grpSpPr>
          <a:xfrm>
            <a:off x="2678762" y="2208760"/>
            <a:ext cx="713105" cy="721995"/>
            <a:chOff x="2678762" y="2208760"/>
            <a:chExt cx="713105" cy="721995"/>
          </a:xfrm>
        </p:grpSpPr>
        <p:sp>
          <p:nvSpPr>
            <p:cNvPr id="19" name="object 19"/>
            <p:cNvSpPr/>
            <p:nvPr/>
          </p:nvSpPr>
          <p:spPr>
            <a:xfrm>
              <a:off x="2678820" y="2239644"/>
              <a:ext cx="690245" cy="689610"/>
            </a:xfrm>
            <a:custGeom>
              <a:avLst/>
              <a:gdLst/>
              <a:ahLst/>
              <a:cxnLst/>
              <a:rect l="l" t="t" r="r" b="b"/>
              <a:pathLst>
                <a:path w="690245" h="689610">
                  <a:moveTo>
                    <a:pt x="384394" y="688343"/>
                  </a:moveTo>
                  <a:lnTo>
                    <a:pt x="308283" y="688343"/>
                  </a:lnTo>
                  <a:lnTo>
                    <a:pt x="283115" y="684554"/>
                  </a:lnTo>
                  <a:lnTo>
                    <a:pt x="274792" y="682028"/>
                  </a:lnTo>
                  <a:lnTo>
                    <a:pt x="266516" y="680764"/>
                  </a:lnTo>
                  <a:lnTo>
                    <a:pt x="250108" y="675712"/>
                  </a:lnTo>
                  <a:lnTo>
                    <a:pt x="241986" y="674449"/>
                  </a:lnTo>
                  <a:lnTo>
                    <a:pt x="233931" y="670660"/>
                  </a:lnTo>
                  <a:lnTo>
                    <a:pt x="218023" y="665608"/>
                  </a:lnTo>
                  <a:lnTo>
                    <a:pt x="202423" y="658030"/>
                  </a:lnTo>
                  <a:lnTo>
                    <a:pt x="194752" y="655504"/>
                  </a:lnTo>
                  <a:lnTo>
                    <a:pt x="187168" y="651715"/>
                  </a:lnTo>
                  <a:lnTo>
                    <a:pt x="179679" y="646663"/>
                  </a:lnTo>
                  <a:lnTo>
                    <a:pt x="165014" y="639085"/>
                  </a:lnTo>
                  <a:lnTo>
                    <a:pt x="157839" y="634033"/>
                  </a:lnTo>
                  <a:lnTo>
                    <a:pt x="150776" y="628981"/>
                  </a:lnTo>
                  <a:lnTo>
                    <a:pt x="143834" y="625192"/>
                  </a:lnTo>
                  <a:lnTo>
                    <a:pt x="137015" y="620140"/>
                  </a:lnTo>
                  <a:lnTo>
                    <a:pt x="130316" y="613825"/>
                  </a:lnTo>
                  <a:lnTo>
                    <a:pt x="123747" y="608773"/>
                  </a:lnTo>
                  <a:lnTo>
                    <a:pt x="117316" y="603721"/>
                  </a:lnTo>
                  <a:lnTo>
                    <a:pt x="111021" y="597406"/>
                  </a:lnTo>
                  <a:lnTo>
                    <a:pt x="104865" y="592353"/>
                  </a:lnTo>
                  <a:lnTo>
                    <a:pt x="76330" y="560778"/>
                  </a:lnTo>
                  <a:lnTo>
                    <a:pt x="66030" y="546885"/>
                  </a:lnTo>
                  <a:lnTo>
                    <a:pt x="61128" y="540570"/>
                  </a:lnTo>
                  <a:lnTo>
                    <a:pt x="56396" y="532992"/>
                  </a:lnTo>
                  <a:lnTo>
                    <a:pt x="51842" y="525414"/>
                  </a:lnTo>
                  <a:lnTo>
                    <a:pt x="47463" y="519099"/>
                  </a:lnTo>
                  <a:lnTo>
                    <a:pt x="28302" y="481208"/>
                  </a:lnTo>
                  <a:lnTo>
                    <a:pt x="25032" y="472367"/>
                  </a:lnTo>
                  <a:lnTo>
                    <a:pt x="21957" y="464789"/>
                  </a:lnTo>
                  <a:lnTo>
                    <a:pt x="19077" y="457211"/>
                  </a:lnTo>
                  <a:lnTo>
                    <a:pt x="16391" y="449633"/>
                  </a:lnTo>
                  <a:lnTo>
                    <a:pt x="13903" y="440792"/>
                  </a:lnTo>
                  <a:lnTo>
                    <a:pt x="11615" y="433214"/>
                  </a:lnTo>
                  <a:lnTo>
                    <a:pt x="9529" y="424372"/>
                  </a:lnTo>
                  <a:lnTo>
                    <a:pt x="7643" y="416794"/>
                  </a:lnTo>
                  <a:lnTo>
                    <a:pt x="5960" y="407953"/>
                  </a:lnTo>
                  <a:lnTo>
                    <a:pt x="627" y="366274"/>
                  </a:lnTo>
                  <a:lnTo>
                    <a:pt x="0" y="338487"/>
                  </a:lnTo>
                  <a:lnTo>
                    <a:pt x="147" y="332172"/>
                  </a:lnTo>
                  <a:lnTo>
                    <a:pt x="5733" y="281652"/>
                  </a:lnTo>
                  <a:lnTo>
                    <a:pt x="9235" y="265233"/>
                  </a:lnTo>
                  <a:lnTo>
                    <a:pt x="11289" y="256392"/>
                  </a:lnTo>
                  <a:lnTo>
                    <a:pt x="13545" y="248813"/>
                  </a:lnTo>
                  <a:lnTo>
                    <a:pt x="16000" y="239972"/>
                  </a:lnTo>
                  <a:lnTo>
                    <a:pt x="18652" y="232394"/>
                  </a:lnTo>
                  <a:lnTo>
                    <a:pt x="21500" y="224816"/>
                  </a:lnTo>
                  <a:lnTo>
                    <a:pt x="24544" y="215975"/>
                  </a:lnTo>
                  <a:lnTo>
                    <a:pt x="27781" y="208397"/>
                  </a:lnTo>
                  <a:lnTo>
                    <a:pt x="46779" y="170507"/>
                  </a:lnTo>
                  <a:lnTo>
                    <a:pt x="51125" y="164191"/>
                  </a:lnTo>
                  <a:lnTo>
                    <a:pt x="55651" y="156613"/>
                  </a:lnTo>
                  <a:lnTo>
                    <a:pt x="60351" y="149035"/>
                  </a:lnTo>
                  <a:lnTo>
                    <a:pt x="65219" y="142720"/>
                  </a:lnTo>
                  <a:lnTo>
                    <a:pt x="70255" y="135142"/>
                  </a:lnTo>
                  <a:lnTo>
                    <a:pt x="97861" y="103567"/>
                  </a:lnTo>
                  <a:lnTo>
                    <a:pt x="109967" y="92200"/>
                  </a:lnTo>
                  <a:lnTo>
                    <a:pt x="116232" y="85885"/>
                  </a:lnTo>
                  <a:lnTo>
                    <a:pt x="122639" y="80832"/>
                  </a:lnTo>
                  <a:lnTo>
                    <a:pt x="129179" y="75780"/>
                  </a:lnTo>
                  <a:lnTo>
                    <a:pt x="135845" y="69465"/>
                  </a:lnTo>
                  <a:lnTo>
                    <a:pt x="142637" y="64413"/>
                  </a:lnTo>
                  <a:lnTo>
                    <a:pt x="149555" y="60624"/>
                  </a:lnTo>
                  <a:lnTo>
                    <a:pt x="156590" y="55572"/>
                  </a:lnTo>
                  <a:lnTo>
                    <a:pt x="163734" y="50520"/>
                  </a:lnTo>
                  <a:lnTo>
                    <a:pt x="170988" y="46731"/>
                  </a:lnTo>
                  <a:lnTo>
                    <a:pt x="178350" y="41679"/>
                  </a:lnTo>
                  <a:lnTo>
                    <a:pt x="201012" y="30312"/>
                  </a:lnTo>
                  <a:lnTo>
                    <a:pt x="208749" y="27786"/>
                  </a:lnTo>
                  <a:lnTo>
                    <a:pt x="216567" y="23997"/>
                  </a:lnTo>
                  <a:lnTo>
                    <a:pt x="224458" y="21471"/>
                  </a:lnTo>
                  <a:lnTo>
                    <a:pt x="232422" y="17682"/>
                  </a:lnTo>
                  <a:lnTo>
                    <a:pt x="248557" y="12630"/>
                  </a:lnTo>
                  <a:lnTo>
                    <a:pt x="256709" y="11367"/>
                  </a:lnTo>
                  <a:lnTo>
                    <a:pt x="273172" y="6315"/>
                  </a:lnTo>
                  <a:lnTo>
                    <a:pt x="306577" y="1263"/>
                  </a:lnTo>
                  <a:lnTo>
                    <a:pt x="315002" y="1263"/>
                  </a:lnTo>
                  <a:lnTo>
                    <a:pt x="323439" y="0"/>
                  </a:lnTo>
                  <a:lnTo>
                    <a:pt x="374173" y="0"/>
                  </a:lnTo>
                  <a:lnTo>
                    <a:pt x="416019" y="6315"/>
                  </a:lnTo>
                  <a:lnTo>
                    <a:pt x="424277" y="8841"/>
                  </a:lnTo>
                  <a:lnTo>
                    <a:pt x="432488" y="10104"/>
                  </a:lnTo>
                  <a:lnTo>
                    <a:pt x="464766" y="20208"/>
                  </a:lnTo>
                  <a:lnTo>
                    <a:pt x="472669" y="23997"/>
                  </a:lnTo>
                  <a:lnTo>
                    <a:pt x="480497" y="26523"/>
                  </a:lnTo>
                  <a:lnTo>
                    <a:pt x="503461" y="37890"/>
                  </a:lnTo>
                  <a:lnTo>
                    <a:pt x="518304" y="45468"/>
                  </a:lnTo>
                  <a:lnTo>
                    <a:pt x="525568" y="50520"/>
                  </a:lnTo>
                  <a:lnTo>
                    <a:pt x="532729" y="54309"/>
                  </a:lnTo>
                  <a:lnTo>
                    <a:pt x="566748" y="79569"/>
                  </a:lnTo>
                  <a:lnTo>
                    <a:pt x="573165" y="85885"/>
                  </a:lnTo>
                  <a:lnTo>
                    <a:pt x="579445" y="90937"/>
                  </a:lnTo>
                  <a:lnTo>
                    <a:pt x="585588" y="97252"/>
                  </a:lnTo>
                  <a:lnTo>
                    <a:pt x="591586" y="103567"/>
                  </a:lnTo>
                  <a:lnTo>
                    <a:pt x="597433" y="108619"/>
                  </a:lnTo>
                  <a:lnTo>
                    <a:pt x="603128" y="114934"/>
                  </a:lnTo>
                  <a:lnTo>
                    <a:pt x="608670" y="121249"/>
                  </a:lnTo>
                  <a:lnTo>
                    <a:pt x="614055" y="128827"/>
                  </a:lnTo>
                  <a:lnTo>
                    <a:pt x="619274" y="135142"/>
                  </a:lnTo>
                  <a:lnTo>
                    <a:pt x="624329" y="141457"/>
                  </a:lnTo>
                  <a:lnTo>
                    <a:pt x="629218" y="149035"/>
                  </a:lnTo>
                  <a:lnTo>
                    <a:pt x="633937" y="155350"/>
                  </a:lnTo>
                  <a:lnTo>
                    <a:pt x="638479" y="162928"/>
                  </a:lnTo>
                  <a:lnTo>
                    <a:pt x="642844" y="170507"/>
                  </a:lnTo>
                  <a:lnTo>
                    <a:pt x="647033" y="178085"/>
                  </a:lnTo>
                  <a:lnTo>
                    <a:pt x="647835" y="179348"/>
                  </a:lnTo>
                  <a:lnTo>
                    <a:pt x="333910" y="179348"/>
                  </a:lnTo>
                  <a:lnTo>
                    <a:pt x="302064" y="184400"/>
                  </a:lnTo>
                  <a:lnTo>
                    <a:pt x="286703" y="189452"/>
                  </a:lnTo>
                  <a:lnTo>
                    <a:pt x="279206" y="193241"/>
                  </a:lnTo>
                  <a:lnTo>
                    <a:pt x="271867" y="195767"/>
                  </a:lnTo>
                  <a:lnTo>
                    <a:pt x="264721" y="199556"/>
                  </a:lnTo>
                  <a:lnTo>
                    <a:pt x="257768" y="204608"/>
                  </a:lnTo>
                  <a:lnTo>
                    <a:pt x="251009" y="208397"/>
                  </a:lnTo>
                  <a:lnTo>
                    <a:pt x="244475" y="213449"/>
                  </a:lnTo>
                  <a:lnTo>
                    <a:pt x="238198" y="218501"/>
                  </a:lnTo>
                  <a:lnTo>
                    <a:pt x="232178" y="223553"/>
                  </a:lnTo>
                  <a:lnTo>
                    <a:pt x="226415" y="229868"/>
                  </a:lnTo>
                  <a:lnTo>
                    <a:pt x="220937" y="234920"/>
                  </a:lnTo>
                  <a:lnTo>
                    <a:pt x="215769" y="241235"/>
                  </a:lnTo>
                  <a:lnTo>
                    <a:pt x="210913" y="247550"/>
                  </a:lnTo>
                  <a:lnTo>
                    <a:pt x="206367" y="255128"/>
                  </a:lnTo>
                  <a:lnTo>
                    <a:pt x="202154" y="261444"/>
                  </a:lnTo>
                  <a:lnTo>
                    <a:pt x="198294" y="269022"/>
                  </a:lnTo>
                  <a:lnTo>
                    <a:pt x="194787" y="276600"/>
                  </a:lnTo>
                  <a:lnTo>
                    <a:pt x="191634" y="282915"/>
                  </a:lnTo>
                  <a:lnTo>
                    <a:pt x="181525" y="322068"/>
                  </a:lnTo>
                  <a:lnTo>
                    <a:pt x="180194" y="348592"/>
                  </a:lnTo>
                  <a:lnTo>
                    <a:pt x="180468" y="354907"/>
                  </a:lnTo>
                  <a:lnTo>
                    <a:pt x="187992" y="394060"/>
                  </a:lnTo>
                  <a:lnTo>
                    <a:pt x="204898" y="430688"/>
                  </a:lnTo>
                  <a:lnTo>
                    <a:pt x="209333" y="438266"/>
                  </a:lnTo>
                  <a:lnTo>
                    <a:pt x="214093" y="444581"/>
                  </a:lnTo>
                  <a:lnTo>
                    <a:pt x="219156" y="450896"/>
                  </a:lnTo>
                  <a:lnTo>
                    <a:pt x="224521" y="457211"/>
                  </a:lnTo>
                  <a:lnTo>
                    <a:pt x="230190" y="462263"/>
                  </a:lnTo>
                  <a:lnTo>
                    <a:pt x="236134" y="468578"/>
                  </a:lnTo>
                  <a:lnTo>
                    <a:pt x="242325" y="473630"/>
                  </a:lnTo>
                  <a:lnTo>
                    <a:pt x="248763" y="478682"/>
                  </a:lnTo>
                  <a:lnTo>
                    <a:pt x="255448" y="482471"/>
                  </a:lnTo>
                  <a:lnTo>
                    <a:pt x="262348" y="487523"/>
                  </a:lnTo>
                  <a:lnTo>
                    <a:pt x="269430" y="491312"/>
                  </a:lnTo>
                  <a:lnTo>
                    <a:pt x="276695" y="493838"/>
                  </a:lnTo>
                  <a:lnTo>
                    <a:pt x="284141" y="497627"/>
                  </a:lnTo>
                  <a:lnTo>
                    <a:pt x="307246" y="505205"/>
                  </a:lnTo>
                  <a:lnTo>
                    <a:pt x="331188" y="508994"/>
                  </a:lnTo>
                  <a:lnTo>
                    <a:pt x="648565" y="508994"/>
                  </a:lnTo>
                  <a:lnTo>
                    <a:pt x="647903" y="510257"/>
                  </a:lnTo>
                  <a:lnTo>
                    <a:pt x="643755" y="517836"/>
                  </a:lnTo>
                  <a:lnTo>
                    <a:pt x="639428" y="525414"/>
                  </a:lnTo>
                  <a:lnTo>
                    <a:pt x="634920" y="531729"/>
                  </a:lnTo>
                  <a:lnTo>
                    <a:pt x="630239" y="539307"/>
                  </a:lnTo>
                  <a:lnTo>
                    <a:pt x="625389" y="545622"/>
                  </a:lnTo>
                  <a:lnTo>
                    <a:pt x="620370" y="553200"/>
                  </a:lnTo>
                  <a:lnTo>
                    <a:pt x="615182" y="559515"/>
                  </a:lnTo>
                  <a:lnTo>
                    <a:pt x="586880" y="591090"/>
                  </a:lnTo>
                  <a:lnTo>
                    <a:pt x="568128" y="607510"/>
                  </a:lnTo>
                  <a:lnTo>
                    <a:pt x="561602" y="613825"/>
                  </a:lnTo>
                  <a:lnTo>
                    <a:pt x="527109" y="637822"/>
                  </a:lnTo>
                  <a:lnTo>
                    <a:pt x="519867" y="642874"/>
                  </a:lnTo>
                  <a:lnTo>
                    <a:pt x="497519" y="654241"/>
                  </a:lnTo>
                  <a:lnTo>
                    <a:pt x="482156" y="661819"/>
                  </a:lnTo>
                  <a:lnTo>
                    <a:pt x="474346" y="664345"/>
                  </a:lnTo>
                  <a:lnTo>
                    <a:pt x="466463" y="668134"/>
                  </a:lnTo>
                  <a:lnTo>
                    <a:pt x="426039" y="680764"/>
                  </a:lnTo>
                  <a:lnTo>
                    <a:pt x="409488" y="683291"/>
                  </a:lnTo>
                  <a:lnTo>
                    <a:pt x="401157" y="685817"/>
                  </a:lnTo>
                  <a:lnTo>
                    <a:pt x="384394" y="688343"/>
                  </a:lnTo>
                  <a:close/>
                </a:path>
                <a:path w="690245" h="689610">
                  <a:moveTo>
                    <a:pt x="648565" y="508994"/>
                  </a:moveTo>
                  <a:lnTo>
                    <a:pt x="355478" y="508994"/>
                  </a:lnTo>
                  <a:lnTo>
                    <a:pt x="387522" y="503942"/>
                  </a:lnTo>
                  <a:lnTo>
                    <a:pt x="402981" y="498890"/>
                  </a:lnTo>
                  <a:lnTo>
                    <a:pt x="410526" y="495101"/>
                  </a:lnTo>
                  <a:lnTo>
                    <a:pt x="417913" y="492575"/>
                  </a:lnTo>
                  <a:lnTo>
                    <a:pt x="425105" y="488786"/>
                  </a:lnTo>
                  <a:lnTo>
                    <a:pt x="432102" y="483734"/>
                  </a:lnTo>
                  <a:lnTo>
                    <a:pt x="438904" y="479945"/>
                  </a:lnTo>
                  <a:lnTo>
                    <a:pt x="445479" y="474893"/>
                  </a:lnTo>
                  <a:lnTo>
                    <a:pt x="474357" y="445844"/>
                  </a:lnTo>
                  <a:lnTo>
                    <a:pt x="488042" y="425635"/>
                  </a:lnTo>
                  <a:lnTo>
                    <a:pt x="491920" y="419320"/>
                  </a:lnTo>
                  <a:lnTo>
                    <a:pt x="505831" y="381430"/>
                  </a:lnTo>
                  <a:lnTo>
                    <a:pt x="510011" y="348592"/>
                  </a:lnTo>
                  <a:lnTo>
                    <a:pt x="509954" y="338487"/>
                  </a:lnTo>
                  <a:lnTo>
                    <a:pt x="504271" y="300597"/>
                  </a:lnTo>
                  <a:lnTo>
                    <a:pt x="488978" y="262707"/>
                  </a:lnTo>
                  <a:lnTo>
                    <a:pt x="480383" y="250076"/>
                  </a:lnTo>
                  <a:lnTo>
                    <a:pt x="475588" y="242498"/>
                  </a:lnTo>
                  <a:lnTo>
                    <a:pt x="470492" y="237446"/>
                  </a:lnTo>
                  <a:lnTo>
                    <a:pt x="465094" y="231131"/>
                  </a:lnTo>
                  <a:lnTo>
                    <a:pt x="459395" y="224816"/>
                  </a:lnTo>
                  <a:lnTo>
                    <a:pt x="427107" y="200819"/>
                  </a:lnTo>
                  <a:lnTo>
                    <a:pt x="382115" y="183137"/>
                  </a:lnTo>
                  <a:lnTo>
                    <a:pt x="358154" y="179348"/>
                  </a:lnTo>
                  <a:lnTo>
                    <a:pt x="647835" y="179348"/>
                  </a:lnTo>
                  <a:lnTo>
                    <a:pt x="651041" y="184400"/>
                  </a:lnTo>
                  <a:lnTo>
                    <a:pt x="654862" y="191978"/>
                  </a:lnTo>
                  <a:lnTo>
                    <a:pt x="658497" y="199556"/>
                  </a:lnTo>
                  <a:lnTo>
                    <a:pt x="661945" y="208397"/>
                  </a:lnTo>
                  <a:lnTo>
                    <a:pt x="665203" y="215975"/>
                  </a:lnTo>
                  <a:lnTo>
                    <a:pt x="668267" y="223553"/>
                  </a:lnTo>
                  <a:lnTo>
                    <a:pt x="671136" y="231131"/>
                  </a:lnTo>
                  <a:lnTo>
                    <a:pt x="673810" y="239972"/>
                  </a:lnTo>
                  <a:lnTo>
                    <a:pt x="676287" y="247550"/>
                  </a:lnTo>
                  <a:lnTo>
                    <a:pt x="678563" y="256392"/>
                  </a:lnTo>
                  <a:lnTo>
                    <a:pt x="680639" y="263970"/>
                  </a:lnTo>
                  <a:lnTo>
                    <a:pt x="682514" y="272811"/>
                  </a:lnTo>
                  <a:lnTo>
                    <a:pt x="688824" y="314490"/>
                  </a:lnTo>
                  <a:lnTo>
                    <a:pt x="690157" y="348592"/>
                  </a:lnTo>
                  <a:lnTo>
                    <a:pt x="690003" y="354907"/>
                  </a:lnTo>
                  <a:lnTo>
                    <a:pt x="689916" y="357433"/>
                  </a:lnTo>
                  <a:lnTo>
                    <a:pt x="689692" y="362485"/>
                  </a:lnTo>
                  <a:lnTo>
                    <a:pt x="689579" y="365011"/>
                  </a:lnTo>
                  <a:lnTo>
                    <a:pt x="689151" y="371326"/>
                  </a:lnTo>
                  <a:lnTo>
                    <a:pt x="689065" y="372589"/>
                  </a:lnTo>
                  <a:lnTo>
                    <a:pt x="688979" y="373852"/>
                  </a:lnTo>
                  <a:lnTo>
                    <a:pt x="688172" y="381430"/>
                  </a:lnTo>
                  <a:lnTo>
                    <a:pt x="687159" y="390271"/>
                  </a:lnTo>
                  <a:lnTo>
                    <a:pt x="685941" y="399112"/>
                  </a:lnTo>
                  <a:lnTo>
                    <a:pt x="684516" y="406690"/>
                  </a:lnTo>
                  <a:lnTo>
                    <a:pt x="682888" y="415531"/>
                  </a:lnTo>
                  <a:lnTo>
                    <a:pt x="681057" y="423109"/>
                  </a:lnTo>
                  <a:lnTo>
                    <a:pt x="679024" y="431951"/>
                  </a:lnTo>
                  <a:lnTo>
                    <a:pt x="676789" y="439529"/>
                  </a:lnTo>
                  <a:lnTo>
                    <a:pt x="674355" y="448370"/>
                  </a:lnTo>
                  <a:lnTo>
                    <a:pt x="671724" y="455948"/>
                  </a:lnTo>
                  <a:lnTo>
                    <a:pt x="668897" y="463526"/>
                  </a:lnTo>
                  <a:lnTo>
                    <a:pt x="665873" y="472367"/>
                  </a:lnTo>
                  <a:lnTo>
                    <a:pt x="662656" y="479945"/>
                  </a:lnTo>
                  <a:lnTo>
                    <a:pt x="659250" y="487523"/>
                  </a:lnTo>
                  <a:lnTo>
                    <a:pt x="655656" y="495101"/>
                  </a:lnTo>
                  <a:lnTo>
                    <a:pt x="651872" y="502679"/>
                  </a:lnTo>
                  <a:lnTo>
                    <a:pt x="648565" y="508994"/>
                  </a:lnTo>
                  <a:close/>
                </a:path>
                <a:path w="690245" h="689610">
                  <a:moveTo>
                    <a:pt x="367536" y="689606"/>
                  </a:moveTo>
                  <a:lnTo>
                    <a:pt x="325191" y="689606"/>
                  </a:lnTo>
                  <a:lnTo>
                    <a:pt x="316728" y="688343"/>
                  </a:lnTo>
                  <a:lnTo>
                    <a:pt x="375972" y="688343"/>
                  </a:lnTo>
                  <a:lnTo>
                    <a:pt x="367536" y="689606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2678762" y="2236672"/>
              <a:ext cx="351155" cy="694055"/>
            </a:xfrm>
            <a:custGeom>
              <a:avLst/>
              <a:gdLst/>
              <a:ahLst/>
              <a:cxnLst/>
              <a:rect l="l" t="t" r="r" b="b"/>
              <a:pathLst>
                <a:path w="351155" h="694055">
                  <a:moveTo>
                    <a:pt x="350683" y="693521"/>
                  </a:moveTo>
                  <a:lnTo>
                    <a:pt x="299919" y="690438"/>
                  </a:lnTo>
                  <a:lnTo>
                    <a:pt x="250153" y="679948"/>
                  </a:lnTo>
                  <a:lnTo>
                    <a:pt x="202460" y="662279"/>
                  </a:lnTo>
                  <a:lnTo>
                    <a:pt x="157868" y="637811"/>
                  </a:lnTo>
                  <a:lnTo>
                    <a:pt x="117339" y="607070"/>
                  </a:lnTo>
                  <a:lnTo>
                    <a:pt x="81748" y="570722"/>
                  </a:lnTo>
                  <a:lnTo>
                    <a:pt x="51863" y="529550"/>
                  </a:lnTo>
                  <a:lnTo>
                    <a:pt x="28327" y="484443"/>
                  </a:lnTo>
                  <a:lnTo>
                    <a:pt x="11649" y="436372"/>
                  </a:lnTo>
                  <a:lnTo>
                    <a:pt x="2189" y="386376"/>
                  </a:lnTo>
                  <a:lnTo>
                    <a:pt x="0" y="352507"/>
                  </a:lnTo>
                  <a:lnTo>
                    <a:pt x="121" y="335521"/>
                  </a:lnTo>
                  <a:lnTo>
                    <a:pt x="5467" y="284883"/>
                  </a:lnTo>
                  <a:lnTo>
                    <a:pt x="18170" y="235576"/>
                  </a:lnTo>
                  <a:lnTo>
                    <a:pt x="37958" y="188663"/>
                  </a:lnTo>
                  <a:lnTo>
                    <a:pt x="64402" y="145158"/>
                  </a:lnTo>
                  <a:lnTo>
                    <a:pt x="96932" y="105998"/>
                  </a:lnTo>
                  <a:lnTo>
                    <a:pt x="134846" y="72031"/>
                  </a:lnTo>
                  <a:lnTo>
                    <a:pt x="177325" y="43988"/>
                  </a:lnTo>
                  <a:lnTo>
                    <a:pt x="223453" y="22475"/>
                  </a:lnTo>
                  <a:lnTo>
                    <a:pt x="272233" y="7957"/>
                  </a:lnTo>
                  <a:lnTo>
                    <a:pt x="322613" y="747"/>
                  </a:lnTo>
                  <a:lnTo>
                    <a:pt x="339574" y="0"/>
                  </a:lnTo>
                  <a:lnTo>
                    <a:pt x="342478" y="180990"/>
                  </a:lnTo>
                  <a:lnTo>
                    <a:pt x="334463" y="181489"/>
                  </a:lnTo>
                  <a:lnTo>
                    <a:pt x="326500" y="182373"/>
                  </a:lnTo>
                  <a:lnTo>
                    <a:pt x="287799" y="192497"/>
                  </a:lnTo>
                  <a:lnTo>
                    <a:pt x="252630" y="211607"/>
                  </a:lnTo>
                  <a:lnTo>
                    <a:pt x="223058" y="238586"/>
                  </a:lnTo>
                  <a:lnTo>
                    <a:pt x="200813" y="271851"/>
                  </a:lnTo>
                  <a:lnTo>
                    <a:pt x="187177" y="309476"/>
                  </a:lnTo>
                  <a:lnTo>
                    <a:pt x="182940" y="349293"/>
                  </a:lnTo>
                  <a:lnTo>
                    <a:pt x="183253" y="357321"/>
                  </a:lnTo>
                  <a:lnTo>
                    <a:pt x="190576" y="396668"/>
                  </a:lnTo>
                  <a:lnTo>
                    <a:pt x="207103" y="433116"/>
                  </a:lnTo>
                  <a:lnTo>
                    <a:pt x="231883" y="464558"/>
                  </a:lnTo>
                  <a:lnTo>
                    <a:pt x="263468" y="489148"/>
                  </a:lnTo>
                  <a:lnTo>
                    <a:pt x="300002" y="505448"/>
                  </a:lnTo>
                  <a:lnTo>
                    <a:pt x="339375" y="512522"/>
                  </a:lnTo>
                  <a:lnTo>
                    <a:pt x="347401" y="512784"/>
                  </a:lnTo>
                  <a:lnTo>
                    <a:pt x="350683" y="693521"/>
                  </a:lnTo>
                  <a:close/>
                </a:path>
              </a:pathLst>
            </a:custGeom>
            <a:solidFill>
              <a:srgbClr val="DFDF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2987409" y="2208760"/>
              <a:ext cx="404495" cy="396875"/>
            </a:xfrm>
            <a:custGeom>
              <a:avLst/>
              <a:gdLst/>
              <a:ahLst/>
              <a:cxnLst/>
              <a:rect l="l" t="t" r="r" b="b"/>
              <a:pathLst>
                <a:path w="404495" h="396875">
                  <a:moveTo>
                    <a:pt x="193141" y="396460"/>
                  </a:moveTo>
                  <a:lnTo>
                    <a:pt x="185926" y="346412"/>
                  </a:lnTo>
                  <a:lnTo>
                    <a:pt x="166940" y="303792"/>
                  </a:lnTo>
                  <a:lnTo>
                    <a:pt x="137707" y="269416"/>
                  </a:lnTo>
                  <a:lnTo>
                    <a:pt x="99754" y="244103"/>
                  </a:lnTo>
                  <a:lnTo>
                    <a:pt x="54605" y="228669"/>
                  </a:lnTo>
                  <a:lnTo>
                    <a:pt x="3787" y="223932"/>
                  </a:lnTo>
                  <a:lnTo>
                    <a:pt x="0" y="0"/>
                  </a:lnTo>
                  <a:lnTo>
                    <a:pt x="39200" y="1020"/>
                  </a:lnTo>
                  <a:lnTo>
                    <a:pt x="78105" y="5929"/>
                  </a:lnTo>
                  <a:lnTo>
                    <a:pt x="116331" y="14676"/>
                  </a:lnTo>
                  <a:lnTo>
                    <a:pt x="153501" y="27177"/>
                  </a:lnTo>
                  <a:lnTo>
                    <a:pt x="189247" y="43306"/>
                  </a:lnTo>
                  <a:lnTo>
                    <a:pt x="223217" y="62906"/>
                  </a:lnTo>
                  <a:lnTo>
                    <a:pt x="255075" y="85781"/>
                  </a:lnTo>
                  <a:lnTo>
                    <a:pt x="284507" y="111708"/>
                  </a:lnTo>
                  <a:lnTo>
                    <a:pt x="311221" y="140429"/>
                  </a:lnTo>
                  <a:lnTo>
                    <a:pt x="334954" y="171661"/>
                  </a:lnTo>
                  <a:lnTo>
                    <a:pt x="355472" y="205096"/>
                  </a:lnTo>
                  <a:lnTo>
                    <a:pt x="372572" y="240402"/>
                  </a:lnTo>
                  <a:lnTo>
                    <a:pt x="386085" y="277233"/>
                  </a:lnTo>
                  <a:lnTo>
                    <a:pt x="395878" y="315223"/>
                  </a:lnTo>
                  <a:lnTo>
                    <a:pt x="401855" y="353999"/>
                  </a:lnTo>
                  <a:lnTo>
                    <a:pt x="403955" y="393176"/>
                  </a:lnTo>
                  <a:lnTo>
                    <a:pt x="193141" y="396460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/>
          <p:nvPr/>
        </p:nvSpPr>
        <p:spPr>
          <a:xfrm>
            <a:off x="4497697" y="3807231"/>
            <a:ext cx="423545" cy="521970"/>
          </a:xfrm>
          <a:custGeom>
            <a:avLst/>
            <a:gdLst/>
            <a:ahLst/>
            <a:cxnLst/>
            <a:rect l="l" t="t" r="r" b="b"/>
            <a:pathLst>
              <a:path w="423545" h="521970">
                <a:moveTo>
                  <a:pt x="0" y="521877"/>
                </a:moveTo>
                <a:lnTo>
                  <a:pt x="423521" y="521877"/>
                </a:lnTo>
                <a:lnTo>
                  <a:pt x="423521" y="0"/>
                </a:lnTo>
                <a:lnTo>
                  <a:pt x="0" y="0"/>
                </a:lnTo>
                <a:lnTo>
                  <a:pt x="0" y="521877"/>
                </a:lnTo>
                <a:close/>
              </a:path>
            </a:pathLst>
          </a:custGeom>
          <a:solidFill>
            <a:srgbClr val="F5F5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514907" y="3773130"/>
            <a:ext cx="1593215" cy="589280"/>
          </a:xfrm>
          <a:custGeom>
            <a:avLst/>
            <a:gdLst/>
            <a:ahLst/>
            <a:cxnLst/>
            <a:rect l="l" t="t" r="r" b="b"/>
            <a:pathLst>
              <a:path w="1593214" h="589279">
                <a:moveTo>
                  <a:pt x="0" y="588691"/>
                </a:moveTo>
                <a:lnTo>
                  <a:pt x="1592593" y="588691"/>
                </a:lnTo>
                <a:lnTo>
                  <a:pt x="1592593" y="0"/>
                </a:lnTo>
                <a:lnTo>
                  <a:pt x="0" y="0"/>
                </a:lnTo>
                <a:lnTo>
                  <a:pt x="0" y="588691"/>
                </a:lnTo>
                <a:close/>
              </a:path>
            </a:pathLst>
          </a:custGeom>
          <a:solidFill>
            <a:srgbClr val="DFDFD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4" name="object 24"/>
          <p:cNvGrpSpPr/>
          <p:nvPr/>
        </p:nvGrpSpPr>
        <p:grpSpPr>
          <a:xfrm>
            <a:off x="4107501" y="3773130"/>
            <a:ext cx="852805" cy="589280"/>
            <a:chOff x="4107501" y="3773130"/>
            <a:chExt cx="852805" cy="589280"/>
          </a:xfrm>
        </p:grpSpPr>
        <p:sp>
          <p:nvSpPr>
            <p:cNvPr id="25" name="object 25"/>
            <p:cNvSpPr/>
            <p:nvPr/>
          </p:nvSpPr>
          <p:spPr>
            <a:xfrm>
              <a:off x="4341787" y="3773131"/>
              <a:ext cx="618490" cy="589280"/>
            </a:xfrm>
            <a:custGeom>
              <a:avLst/>
              <a:gdLst/>
              <a:ahLst/>
              <a:cxnLst/>
              <a:rect l="l" t="t" r="r" b="b"/>
              <a:pathLst>
                <a:path w="618489" h="589279">
                  <a:moveTo>
                    <a:pt x="617931" y="21920"/>
                  </a:moveTo>
                  <a:lnTo>
                    <a:pt x="596023" y="0"/>
                  </a:lnTo>
                  <a:lnTo>
                    <a:pt x="155905" y="0"/>
                  </a:lnTo>
                  <a:lnTo>
                    <a:pt x="102628" y="0"/>
                  </a:lnTo>
                  <a:lnTo>
                    <a:pt x="0" y="0"/>
                  </a:lnTo>
                  <a:lnTo>
                    <a:pt x="0" y="588695"/>
                  </a:lnTo>
                  <a:lnTo>
                    <a:pt x="102628" y="588695"/>
                  </a:lnTo>
                  <a:lnTo>
                    <a:pt x="155905" y="588695"/>
                  </a:lnTo>
                  <a:lnTo>
                    <a:pt x="592683" y="588695"/>
                  </a:lnTo>
                  <a:lnTo>
                    <a:pt x="595947" y="588695"/>
                  </a:lnTo>
                  <a:lnTo>
                    <a:pt x="599084" y="588086"/>
                  </a:lnTo>
                  <a:lnTo>
                    <a:pt x="617931" y="561098"/>
                  </a:lnTo>
                  <a:lnTo>
                    <a:pt x="617283" y="557872"/>
                  </a:lnTo>
                  <a:lnTo>
                    <a:pt x="596023" y="539191"/>
                  </a:lnTo>
                  <a:lnTo>
                    <a:pt x="155905" y="539191"/>
                  </a:lnTo>
                  <a:lnTo>
                    <a:pt x="155905" y="49517"/>
                  </a:lnTo>
                  <a:lnTo>
                    <a:pt x="592683" y="49517"/>
                  </a:lnTo>
                  <a:lnTo>
                    <a:pt x="595947" y="49517"/>
                  </a:lnTo>
                  <a:lnTo>
                    <a:pt x="599084" y="48907"/>
                  </a:lnTo>
                  <a:lnTo>
                    <a:pt x="617791" y="28524"/>
                  </a:lnTo>
                  <a:lnTo>
                    <a:pt x="617931" y="21920"/>
                  </a:lnTo>
                  <a:close/>
                </a:path>
              </a:pathLst>
            </a:custGeom>
            <a:solidFill>
              <a:srgbClr val="DFDF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4107501" y="3773130"/>
              <a:ext cx="234315" cy="589280"/>
            </a:xfrm>
            <a:custGeom>
              <a:avLst/>
              <a:gdLst/>
              <a:ahLst/>
              <a:cxnLst/>
              <a:rect l="l" t="t" r="r" b="b"/>
              <a:pathLst>
                <a:path w="234314" h="589279">
                  <a:moveTo>
                    <a:pt x="234294" y="588691"/>
                  </a:moveTo>
                  <a:lnTo>
                    <a:pt x="0" y="588691"/>
                  </a:lnTo>
                  <a:lnTo>
                    <a:pt x="0" y="0"/>
                  </a:lnTo>
                  <a:lnTo>
                    <a:pt x="234294" y="0"/>
                  </a:lnTo>
                  <a:lnTo>
                    <a:pt x="234294" y="588691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/>
          <p:nvPr/>
        </p:nvSpPr>
        <p:spPr>
          <a:xfrm>
            <a:off x="2703378" y="3779698"/>
            <a:ext cx="234315" cy="582295"/>
          </a:xfrm>
          <a:custGeom>
            <a:avLst/>
            <a:gdLst/>
            <a:ahLst/>
            <a:cxnLst/>
            <a:rect l="l" t="t" r="r" b="b"/>
            <a:pathLst>
              <a:path w="234314" h="582295">
                <a:moveTo>
                  <a:pt x="0" y="582123"/>
                </a:moveTo>
                <a:lnTo>
                  <a:pt x="234294" y="582123"/>
                </a:lnTo>
                <a:lnTo>
                  <a:pt x="234294" y="0"/>
                </a:lnTo>
                <a:lnTo>
                  <a:pt x="0" y="0"/>
                </a:lnTo>
                <a:lnTo>
                  <a:pt x="0" y="582123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506099" y="3891025"/>
            <a:ext cx="405765" cy="5080"/>
          </a:xfrm>
          <a:custGeom>
            <a:avLst/>
            <a:gdLst/>
            <a:ahLst/>
            <a:cxnLst/>
            <a:rect l="l" t="t" r="r" b="b"/>
            <a:pathLst>
              <a:path w="405764" h="5079">
                <a:moveTo>
                  <a:pt x="405587" y="1270"/>
                </a:moveTo>
                <a:lnTo>
                  <a:pt x="353009" y="1270"/>
                </a:lnTo>
                <a:lnTo>
                  <a:pt x="353009" y="0"/>
                </a:lnTo>
                <a:lnTo>
                  <a:pt x="50228" y="0"/>
                </a:lnTo>
                <a:lnTo>
                  <a:pt x="50228" y="1270"/>
                </a:lnTo>
                <a:lnTo>
                  <a:pt x="0" y="1270"/>
                </a:lnTo>
                <a:lnTo>
                  <a:pt x="0" y="2540"/>
                </a:lnTo>
                <a:lnTo>
                  <a:pt x="2006" y="2540"/>
                </a:lnTo>
                <a:lnTo>
                  <a:pt x="2006" y="3810"/>
                </a:lnTo>
                <a:lnTo>
                  <a:pt x="62103" y="3810"/>
                </a:lnTo>
                <a:lnTo>
                  <a:pt x="62103" y="5080"/>
                </a:lnTo>
                <a:lnTo>
                  <a:pt x="343966" y="5080"/>
                </a:lnTo>
                <a:lnTo>
                  <a:pt x="343966" y="3810"/>
                </a:lnTo>
                <a:lnTo>
                  <a:pt x="404063" y="3810"/>
                </a:lnTo>
                <a:lnTo>
                  <a:pt x="404063" y="2540"/>
                </a:lnTo>
                <a:lnTo>
                  <a:pt x="405587" y="2540"/>
                </a:lnTo>
                <a:lnTo>
                  <a:pt x="405587" y="1270"/>
                </a:lnTo>
                <a:close/>
              </a:path>
            </a:pathLst>
          </a:custGeom>
          <a:solidFill>
            <a:srgbClr val="DFDFD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499026" y="3969791"/>
            <a:ext cx="420370" cy="5080"/>
          </a:xfrm>
          <a:custGeom>
            <a:avLst/>
            <a:gdLst/>
            <a:ahLst/>
            <a:cxnLst/>
            <a:rect l="l" t="t" r="r" b="b"/>
            <a:pathLst>
              <a:path w="420370" h="5079">
                <a:moveTo>
                  <a:pt x="420319" y="1270"/>
                </a:moveTo>
                <a:lnTo>
                  <a:pt x="387413" y="1270"/>
                </a:lnTo>
                <a:lnTo>
                  <a:pt x="387413" y="0"/>
                </a:lnTo>
                <a:lnTo>
                  <a:pt x="35534" y="0"/>
                </a:lnTo>
                <a:lnTo>
                  <a:pt x="35534" y="1270"/>
                </a:lnTo>
                <a:lnTo>
                  <a:pt x="0" y="1270"/>
                </a:lnTo>
                <a:lnTo>
                  <a:pt x="0" y="2540"/>
                </a:lnTo>
                <a:lnTo>
                  <a:pt x="24371" y="2540"/>
                </a:lnTo>
                <a:lnTo>
                  <a:pt x="24371" y="3810"/>
                </a:lnTo>
                <a:lnTo>
                  <a:pt x="167106" y="3810"/>
                </a:lnTo>
                <a:lnTo>
                  <a:pt x="167106" y="5080"/>
                </a:lnTo>
                <a:lnTo>
                  <a:pt x="253098" y="5080"/>
                </a:lnTo>
                <a:lnTo>
                  <a:pt x="253098" y="3810"/>
                </a:lnTo>
                <a:lnTo>
                  <a:pt x="395833" y="3810"/>
                </a:lnTo>
                <a:lnTo>
                  <a:pt x="395833" y="2540"/>
                </a:lnTo>
                <a:lnTo>
                  <a:pt x="420319" y="2540"/>
                </a:lnTo>
                <a:lnTo>
                  <a:pt x="420319" y="1270"/>
                </a:lnTo>
                <a:close/>
              </a:path>
            </a:pathLst>
          </a:custGeom>
          <a:solidFill>
            <a:srgbClr val="DFDFD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498047" y="4065053"/>
            <a:ext cx="422275" cy="5715"/>
          </a:xfrm>
          <a:custGeom>
            <a:avLst/>
            <a:gdLst/>
            <a:ahLst/>
            <a:cxnLst/>
            <a:rect l="l" t="t" r="r" b="b"/>
            <a:pathLst>
              <a:path w="422275" h="5714">
                <a:moveTo>
                  <a:pt x="422173" y="2552"/>
                </a:moveTo>
                <a:lnTo>
                  <a:pt x="392404" y="2552"/>
                </a:lnTo>
                <a:lnTo>
                  <a:pt x="392404" y="1270"/>
                </a:lnTo>
                <a:lnTo>
                  <a:pt x="270433" y="1270"/>
                </a:lnTo>
                <a:lnTo>
                  <a:pt x="270433" y="0"/>
                </a:lnTo>
                <a:lnTo>
                  <a:pt x="146926" y="0"/>
                </a:lnTo>
                <a:lnTo>
                  <a:pt x="146926" y="1270"/>
                </a:lnTo>
                <a:lnTo>
                  <a:pt x="27012" y="1270"/>
                </a:lnTo>
                <a:lnTo>
                  <a:pt x="27012" y="2552"/>
                </a:lnTo>
                <a:lnTo>
                  <a:pt x="0" y="2552"/>
                </a:lnTo>
                <a:lnTo>
                  <a:pt x="0" y="3822"/>
                </a:lnTo>
                <a:lnTo>
                  <a:pt x="35369" y="3822"/>
                </a:lnTo>
                <a:lnTo>
                  <a:pt x="35369" y="5092"/>
                </a:lnTo>
                <a:lnTo>
                  <a:pt x="386803" y="5092"/>
                </a:lnTo>
                <a:lnTo>
                  <a:pt x="386803" y="3822"/>
                </a:lnTo>
                <a:lnTo>
                  <a:pt x="422173" y="3822"/>
                </a:lnTo>
                <a:lnTo>
                  <a:pt x="422173" y="2552"/>
                </a:lnTo>
                <a:close/>
              </a:path>
            </a:pathLst>
          </a:custGeom>
          <a:solidFill>
            <a:srgbClr val="DFDFD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502785" y="4161599"/>
            <a:ext cx="412750" cy="5715"/>
          </a:xfrm>
          <a:custGeom>
            <a:avLst/>
            <a:gdLst/>
            <a:ahLst/>
            <a:cxnLst/>
            <a:rect l="l" t="t" r="r" b="b"/>
            <a:pathLst>
              <a:path w="412750" h="5714">
                <a:moveTo>
                  <a:pt x="412699" y="2540"/>
                </a:moveTo>
                <a:lnTo>
                  <a:pt x="402996" y="2540"/>
                </a:lnTo>
                <a:lnTo>
                  <a:pt x="402996" y="1270"/>
                </a:lnTo>
                <a:lnTo>
                  <a:pt x="307314" y="1270"/>
                </a:lnTo>
                <a:lnTo>
                  <a:pt x="307314" y="0"/>
                </a:lnTo>
                <a:lnTo>
                  <a:pt x="102006" y="0"/>
                </a:lnTo>
                <a:lnTo>
                  <a:pt x="102006" y="1270"/>
                </a:lnTo>
                <a:lnTo>
                  <a:pt x="8915" y="1270"/>
                </a:lnTo>
                <a:lnTo>
                  <a:pt x="8915" y="2540"/>
                </a:lnTo>
                <a:lnTo>
                  <a:pt x="0" y="2540"/>
                </a:lnTo>
                <a:lnTo>
                  <a:pt x="0" y="3822"/>
                </a:lnTo>
                <a:lnTo>
                  <a:pt x="42214" y="3822"/>
                </a:lnTo>
                <a:lnTo>
                  <a:pt x="42214" y="5092"/>
                </a:lnTo>
                <a:lnTo>
                  <a:pt x="370497" y="5092"/>
                </a:lnTo>
                <a:lnTo>
                  <a:pt x="370497" y="3822"/>
                </a:lnTo>
                <a:lnTo>
                  <a:pt x="412699" y="3822"/>
                </a:lnTo>
                <a:lnTo>
                  <a:pt x="412699" y="2540"/>
                </a:lnTo>
                <a:close/>
              </a:path>
            </a:pathLst>
          </a:custGeom>
          <a:solidFill>
            <a:srgbClr val="DFDFD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505579" y="4258144"/>
            <a:ext cx="407670" cy="5715"/>
          </a:xfrm>
          <a:custGeom>
            <a:avLst/>
            <a:gdLst/>
            <a:ahLst/>
            <a:cxnLst/>
            <a:rect l="l" t="t" r="r" b="b"/>
            <a:pathLst>
              <a:path w="407670" h="5714">
                <a:moveTo>
                  <a:pt x="407111" y="2540"/>
                </a:moveTo>
                <a:lnTo>
                  <a:pt x="403212" y="2540"/>
                </a:lnTo>
                <a:lnTo>
                  <a:pt x="403212" y="1270"/>
                </a:lnTo>
                <a:lnTo>
                  <a:pt x="326504" y="1270"/>
                </a:lnTo>
                <a:lnTo>
                  <a:pt x="326504" y="0"/>
                </a:lnTo>
                <a:lnTo>
                  <a:pt x="75958" y="0"/>
                </a:lnTo>
                <a:lnTo>
                  <a:pt x="75958" y="1270"/>
                </a:lnTo>
                <a:lnTo>
                  <a:pt x="3263" y="1270"/>
                </a:lnTo>
                <a:lnTo>
                  <a:pt x="3263" y="2540"/>
                </a:lnTo>
                <a:lnTo>
                  <a:pt x="0" y="2540"/>
                </a:lnTo>
                <a:lnTo>
                  <a:pt x="0" y="3810"/>
                </a:lnTo>
                <a:lnTo>
                  <a:pt x="48983" y="3810"/>
                </a:lnTo>
                <a:lnTo>
                  <a:pt x="48983" y="5092"/>
                </a:lnTo>
                <a:lnTo>
                  <a:pt x="358127" y="5092"/>
                </a:lnTo>
                <a:lnTo>
                  <a:pt x="358127" y="3810"/>
                </a:lnTo>
                <a:lnTo>
                  <a:pt x="407111" y="3810"/>
                </a:lnTo>
                <a:lnTo>
                  <a:pt x="407111" y="2540"/>
                </a:lnTo>
                <a:close/>
              </a:path>
            </a:pathLst>
          </a:custGeom>
          <a:solidFill>
            <a:srgbClr val="DFDFD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3089534" y="4015123"/>
            <a:ext cx="892175" cy="106045"/>
          </a:xfrm>
          <a:custGeom>
            <a:avLst/>
            <a:gdLst/>
            <a:ahLst/>
            <a:cxnLst/>
            <a:rect l="l" t="t" r="r" b="b"/>
            <a:pathLst>
              <a:path w="892175" h="106045">
                <a:moveTo>
                  <a:pt x="891983" y="105967"/>
                </a:moveTo>
                <a:lnTo>
                  <a:pt x="0" y="105967"/>
                </a:lnTo>
                <a:lnTo>
                  <a:pt x="0" y="0"/>
                </a:lnTo>
                <a:lnTo>
                  <a:pt x="891983" y="0"/>
                </a:lnTo>
                <a:lnTo>
                  <a:pt x="891983" y="105967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4" name="object 34"/>
          <p:cNvGrpSpPr/>
          <p:nvPr/>
        </p:nvGrpSpPr>
        <p:grpSpPr>
          <a:xfrm>
            <a:off x="2395362" y="4361821"/>
            <a:ext cx="2654935" cy="1276350"/>
            <a:chOff x="2395362" y="4361821"/>
            <a:chExt cx="2654935" cy="1276350"/>
          </a:xfrm>
        </p:grpSpPr>
        <p:sp>
          <p:nvSpPr>
            <p:cNvPr id="35" name="object 35"/>
            <p:cNvSpPr/>
            <p:nvPr/>
          </p:nvSpPr>
          <p:spPr>
            <a:xfrm>
              <a:off x="4471313" y="4373441"/>
              <a:ext cx="445770" cy="318135"/>
            </a:xfrm>
            <a:custGeom>
              <a:avLst/>
              <a:gdLst/>
              <a:ahLst/>
              <a:cxnLst/>
              <a:rect l="l" t="t" r="r" b="b"/>
              <a:pathLst>
                <a:path w="445770" h="318135">
                  <a:moveTo>
                    <a:pt x="445486" y="318027"/>
                  </a:moveTo>
                  <a:lnTo>
                    <a:pt x="0" y="318027"/>
                  </a:lnTo>
                  <a:lnTo>
                    <a:pt x="0" y="0"/>
                  </a:lnTo>
                  <a:lnTo>
                    <a:pt x="445486" y="0"/>
                  </a:lnTo>
                  <a:lnTo>
                    <a:pt x="445486" y="318027"/>
                  </a:lnTo>
                  <a:close/>
                </a:path>
              </a:pathLst>
            </a:custGeom>
            <a:solidFill>
              <a:srgbClr val="FAFA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2580538" y="4361827"/>
              <a:ext cx="2372360" cy="341630"/>
            </a:xfrm>
            <a:custGeom>
              <a:avLst/>
              <a:gdLst/>
              <a:ahLst/>
              <a:cxnLst/>
              <a:rect l="l" t="t" r="r" b="b"/>
              <a:pathLst>
                <a:path w="2372360" h="341629">
                  <a:moveTo>
                    <a:pt x="2372233" y="8432"/>
                  </a:moveTo>
                  <a:lnTo>
                    <a:pt x="2371115" y="5715"/>
                  </a:lnTo>
                  <a:lnTo>
                    <a:pt x="2366632" y="1181"/>
                  </a:lnTo>
                  <a:lnTo>
                    <a:pt x="2363927" y="38"/>
                  </a:lnTo>
                  <a:lnTo>
                    <a:pt x="1895817" y="12"/>
                  </a:lnTo>
                  <a:lnTo>
                    <a:pt x="1881936" y="0"/>
                  </a:lnTo>
                  <a:lnTo>
                    <a:pt x="0" y="0"/>
                  </a:lnTo>
                  <a:lnTo>
                    <a:pt x="0" y="341020"/>
                  </a:lnTo>
                  <a:lnTo>
                    <a:pt x="1881936" y="341020"/>
                  </a:lnTo>
                  <a:lnTo>
                    <a:pt x="1881936" y="341261"/>
                  </a:lnTo>
                  <a:lnTo>
                    <a:pt x="2368397" y="341261"/>
                  </a:lnTo>
                  <a:lnTo>
                    <a:pt x="2369642" y="340753"/>
                  </a:lnTo>
                  <a:lnTo>
                    <a:pt x="2371712" y="338683"/>
                  </a:lnTo>
                  <a:lnTo>
                    <a:pt x="2372233" y="337426"/>
                  </a:lnTo>
                  <a:lnTo>
                    <a:pt x="2372233" y="321868"/>
                  </a:lnTo>
                  <a:lnTo>
                    <a:pt x="2371712" y="320611"/>
                  </a:lnTo>
                  <a:lnTo>
                    <a:pt x="2369642" y="318541"/>
                  </a:lnTo>
                  <a:lnTo>
                    <a:pt x="2368397" y="318033"/>
                  </a:lnTo>
                  <a:lnTo>
                    <a:pt x="1895817" y="318033"/>
                  </a:lnTo>
                  <a:lnTo>
                    <a:pt x="1895817" y="23114"/>
                  </a:lnTo>
                  <a:lnTo>
                    <a:pt x="2363914" y="23114"/>
                  </a:lnTo>
                  <a:lnTo>
                    <a:pt x="2366619" y="21996"/>
                  </a:lnTo>
                  <a:lnTo>
                    <a:pt x="2371115" y="17500"/>
                  </a:lnTo>
                  <a:lnTo>
                    <a:pt x="2372233" y="14795"/>
                  </a:lnTo>
                  <a:lnTo>
                    <a:pt x="2372233" y="8432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4478629" y="4430915"/>
              <a:ext cx="436245" cy="186055"/>
            </a:xfrm>
            <a:custGeom>
              <a:avLst/>
              <a:gdLst/>
              <a:ahLst/>
              <a:cxnLst/>
              <a:rect l="l" t="t" r="r" b="b"/>
              <a:pathLst>
                <a:path w="436245" h="186054">
                  <a:moveTo>
                    <a:pt x="427799" y="123215"/>
                  </a:moveTo>
                  <a:lnTo>
                    <a:pt x="426935" y="123215"/>
                  </a:lnTo>
                  <a:lnTo>
                    <a:pt x="426935" y="121945"/>
                  </a:lnTo>
                  <a:lnTo>
                    <a:pt x="366179" y="121945"/>
                  </a:lnTo>
                  <a:lnTo>
                    <a:pt x="366179" y="120675"/>
                  </a:lnTo>
                  <a:lnTo>
                    <a:pt x="74853" y="120675"/>
                  </a:lnTo>
                  <a:lnTo>
                    <a:pt x="74853" y="121945"/>
                  </a:lnTo>
                  <a:lnTo>
                    <a:pt x="9423" y="121945"/>
                  </a:lnTo>
                  <a:lnTo>
                    <a:pt x="9423" y="123215"/>
                  </a:lnTo>
                  <a:lnTo>
                    <a:pt x="7962" y="123215"/>
                  </a:lnTo>
                  <a:lnTo>
                    <a:pt x="7962" y="124485"/>
                  </a:lnTo>
                  <a:lnTo>
                    <a:pt x="71577" y="124485"/>
                  </a:lnTo>
                  <a:lnTo>
                    <a:pt x="71577" y="125755"/>
                  </a:lnTo>
                  <a:lnTo>
                    <a:pt x="364172" y="125755"/>
                  </a:lnTo>
                  <a:lnTo>
                    <a:pt x="364172" y="124485"/>
                  </a:lnTo>
                  <a:lnTo>
                    <a:pt x="427799" y="124485"/>
                  </a:lnTo>
                  <a:lnTo>
                    <a:pt x="427799" y="123215"/>
                  </a:lnTo>
                  <a:close/>
                </a:path>
                <a:path w="436245" h="186054">
                  <a:moveTo>
                    <a:pt x="433476" y="2540"/>
                  </a:moveTo>
                  <a:lnTo>
                    <a:pt x="420852" y="2540"/>
                  </a:lnTo>
                  <a:lnTo>
                    <a:pt x="420852" y="1270"/>
                  </a:lnTo>
                  <a:lnTo>
                    <a:pt x="323151" y="1270"/>
                  </a:lnTo>
                  <a:lnTo>
                    <a:pt x="323151" y="0"/>
                  </a:lnTo>
                  <a:lnTo>
                    <a:pt x="112610" y="0"/>
                  </a:lnTo>
                  <a:lnTo>
                    <a:pt x="112610" y="1270"/>
                  </a:lnTo>
                  <a:lnTo>
                    <a:pt x="14909" y="1270"/>
                  </a:lnTo>
                  <a:lnTo>
                    <a:pt x="14909" y="2540"/>
                  </a:lnTo>
                  <a:lnTo>
                    <a:pt x="2286" y="2540"/>
                  </a:lnTo>
                  <a:lnTo>
                    <a:pt x="2286" y="3810"/>
                  </a:lnTo>
                  <a:lnTo>
                    <a:pt x="45097" y="3810"/>
                  </a:lnTo>
                  <a:lnTo>
                    <a:pt x="45097" y="5080"/>
                  </a:lnTo>
                  <a:lnTo>
                    <a:pt x="390677" y="5080"/>
                  </a:lnTo>
                  <a:lnTo>
                    <a:pt x="390677" y="3810"/>
                  </a:lnTo>
                  <a:lnTo>
                    <a:pt x="433476" y="3810"/>
                  </a:lnTo>
                  <a:lnTo>
                    <a:pt x="433476" y="2540"/>
                  </a:lnTo>
                  <a:close/>
                </a:path>
                <a:path w="436245" h="186054">
                  <a:moveTo>
                    <a:pt x="435114" y="182930"/>
                  </a:moveTo>
                  <a:lnTo>
                    <a:pt x="418401" y="182930"/>
                  </a:lnTo>
                  <a:lnTo>
                    <a:pt x="418401" y="181660"/>
                  </a:lnTo>
                  <a:lnTo>
                    <a:pt x="314083" y="181660"/>
                  </a:lnTo>
                  <a:lnTo>
                    <a:pt x="314083" y="180390"/>
                  </a:lnTo>
                  <a:lnTo>
                    <a:pt x="124320" y="180390"/>
                  </a:lnTo>
                  <a:lnTo>
                    <a:pt x="124320" y="181660"/>
                  </a:lnTo>
                  <a:lnTo>
                    <a:pt x="20320" y="181660"/>
                  </a:lnTo>
                  <a:lnTo>
                    <a:pt x="20320" y="182930"/>
                  </a:lnTo>
                  <a:lnTo>
                    <a:pt x="647" y="182930"/>
                  </a:lnTo>
                  <a:lnTo>
                    <a:pt x="647" y="184200"/>
                  </a:lnTo>
                  <a:lnTo>
                    <a:pt x="42100" y="184200"/>
                  </a:lnTo>
                  <a:lnTo>
                    <a:pt x="42100" y="185470"/>
                  </a:lnTo>
                  <a:lnTo>
                    <a:pt x="393661" y="185470"/>
                  </a:lnTo>
                  <a:lnTo>
                    <a:pt x="393661" y="184200"/>
                  </a:lnTo>
                  <a:lnTo>
                    <a:pt x="435114" y="184200"/>
                  </a:lnTo>
                  <a:lnTo>
                    <a:pt x="435114" y="182930"/>
                  </a:lnTo>
                  <a:close/>
                </a:path>
                <a:path w="436245" h="186054">
                  <a:moveTo>
                    <a:pt x="435635" y="62242"/>
                  </a:moveTo>
                  <a:lnTo>
                    <a:pt x="395427" y="62242"/>
                  </a:lnTo>
                  <a:lnTo>
                    <a:pt x="395427" y="60972"/>
                  </a:lnTo>
                  <a:lnTo>
                    <a:pt x="37376" y="60972"/>
                  </a:lnTo>
                  <a:lnTo>
                    <a:pt x="37376" y="62242"/>
                  </a:lnTo>
                  <a:lnTo>
                    <a:pt x="0" y="62242"/>
                  </a:lnTo>
                  <a:lnTo>
                    <a:pt x="0" y="63512"/>
                  </a:lnTo>
                  <a:lnTo>
                    <a:pt x="19037" y="63512"/>
                  </a:lnTo>
                  <a:lnTo>
                    <a:pt x="19037" y="64782"/>
                  </a:lnTo>
                  <a:lnTo>
                    <a:pt x="125437" y="64782"/>
                  </a:lnTo>
                  <a:lnTo>
                    <a:pt x="125437" y="66052"/>
                  </a:lnTo>
                  <a:lnTo>
                    <a:pt x="310324" y="66052"/>
                  </a:lnTo>
                  <a:lnTo>
                    <a:pt x="310324" y="64782"/>
                  </a:lnTo>
                  <a:lnTo>
                    <a:pt x="416725" y="64782"/>
                  </a:lnTo>
                  <a:lnTo>
                    <a:pt x="416725" y="63512"/>
                  </a:lnTo>
                  <a:lnTo>
                    <a:pt x="435635" y="63512"/>
                  </a:lnTo>
                  <a:lnTo>
                    <a:pt x="435635" y="62242"/>
                  </a:lnTo>
                  <a:close/>
                </a:path>
              </a:pathLst>
            </a:custGeom>
            <a:solidFill>
              <a:srgbClr val="DFDF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4529634" y="4733274"/>
              <a:ext cx="455295" cy="862330"/>
            </a:xfrm>
            <a:custGeom>
              <a:avLst/>
              <a:gdLst/>
              <a:ahLst/>
              <a:cxnLst/>
              <a:rect l="l" t="t" r="r" b="b"/>
              <a:pathLst>
                <a:path w="455295" h="862329">
                  <a:moveTo>
                    <a:pt x="454702" y="862007"/>
                  </a:moveTo>
                  <a:lnTo>
                    <a:pt x="0" y="862007"/>
                  </a:lnTo>
                  <a:lnTo>
                    <a:pt x="0" y="0"/>
                  </a:lnTo>
                  <a:lnTo>
                    <a:pt x="454702" y="0"/>
                  </a:lnTo>
                  <a:lnTo>
                    <a:pt x="454702" y="862007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2395359" y="4702962"/>
              <a:ext cx="2654935" cy="934719"/>
            </a:xfrm>
            <a:custGeom>
              <a:avLst/>
              <a:gdLst/>
              <a:ahLst/>
              <a:cxnLst/>
              <a:rect l="l" t="t" r="r" b="b"/>
              <a:pathLst>
                <a:path w="2654935" h="934720">
                  <a:moveTo>
                    <a:pt x="2580106" y="477443"/>
                  </a:moveTo>
                  <a:lnTo>
                    <a:pt x="2580030" y="476173"/>
                  </a:lnTo>
                  <a:lnTo>
                    <a:pt x="2509647" y="476173"/>
                  </a:lnTo>
                  <a:lnTo>
                    <a:pt x="2509647" y="474903"/>
                  </a:lnTo>
                  <a:lnTo>
                    <a:pt x="2210003" y="474903"/>
                  </a:lnTo>
                  <a:lnTo>
                    <a:pt x="2210003" y="476173"/>
                  </a:lnTo>
                  <a:lnTo>
                    <a:pt x="2142947" y="476173"/>
                  </a:lnTo>
                  <a:lnTo>
                    <a:pt x="2142947" y="477443"/>
                  </a:lnTo>
                  <a:lnTo>
                    <a:pt x="2143379" y="477443"/>
                  </a:lnTo>
                  <a:lnTo>
                    <a:pt x="2143379" y="478713"/>
                  </a:lnTo>
                  <a:lnTo>
                    <a:pt x="2207717" y="478713"/>
                  </a:lnTo>
                  <a:lnTo>
                    <a:pt x="2207717" y="479983"/>
                  </a:lnTo>
                  <a:lnTo>
                    <a:pt x="2515781" y="479983"/>
                  </a:lnTo>
                  <a:lnTo>
                    <a:pt x="2515781" y="478713"/>
                  </a:lnTo>
                  <a:lnTo>
                    <a:pt x="2580106" y="478713"/>
                  </a:lnTo>
                  <a:lnTo>
                    <a:pt x="2580106" y="477443"/>
                  </a:lnTo>
                  <a:close/>
                </a:path>
                <a:path w="2654935" h="934720">
                  <a:moveTo>
                    <a:pt x="2580106" y="365658"/>
                  </a:moveTo>
                  <a:lnTo>
                    <a:pt x="2515235" y="365658"/>
                  </a:lnTo>
                  <a:lnTo>
                    <a:pt x="2515235" y="364388"/>
                  </a:lnTo>
                  <a:lnTo>
                    <a:pt x="2208263" y="364388"/>
                  </a:lnTo>
                  <a:lnTo>
                    <a:pt x="2208263" y="365658"/>
                  </a:lnTo>
                  <a:lnTo>
                    <a:pt x="2143379" y="365658"/>
                  </a:lnTo>
                  <a:lnTo>
                    <a:pt x="2143379" y="366928"/>
                  </a:lnTo>
                  <a:lnTo>
                    <a:pt x="2143849" y="366928"/>
                  </a:lnTo>
                  <a:lnTo>
                    <a:pt x="2143849" y="368198"/>
                  </a:lnTo>
                  <a:lnTo>
                    <a:pt x="2210981" y="368198"/>
                  </a:lnTo>
                  <a:lnTo>
                    <a:pt x="2210981" y="369468"/>
                  </a:lnTo>
                  <a:lnTo>
                    <a:pt x="2512504" y="369468"/>
                  </a:lnTo>
                  <a:lnTo>
                    <a:pt x="2512504" y="368198"/>
                  </a:lnTo>
                  <a:lnTo>
                    <a:pt x="2579649" y="368198"/>
                  </a:lnTo>
                  <a:lnTo>
                    <a:pt x="2579649" y="366928"/>
                  </a:lnTo>
                  <a:lnTo>
                    <a:pt x="2580106" y="366928"/>
                  </a:lnTo>
                  <a:lnTo>
                    <a:pt x="2580106" y="365658"/>
                  </a:lnTo>
                  <a:close/>
                </a:path>
                <a:path w="2654935" h="934720">
                  <a:moveTo>
                    <a:pt x="2580551" y="255143"/>
                  </a:moveTo>
                  <a:lnTo>
                    <a:pt x="2518587" y="255143"/>
                  </a:lnTo>
                  <a:lnTo>
                    <a:pt x="2518587" y="253873"/>
                  </a:lnTo>
                  <a:lnTo>
                    <a:pt x="2208657" y="253873"/>
                  </a:lnTo>
                  <a:lnTo>
                    <a:pt x="2208657" y="255143"/>
                  </a:lnTo>
                  <a:lnTo>
                    <a:pt x="2143455" y="255143"/>
                  </a:lnTo>
                  <a:lnTo>
                    <a:pt x="2143455" y="256413"/>
                  </a:lnTo>
                  <a:lnTo>
                    <a:pt x="2143925" y="256413"/>
                  </a:lnTo>
                  <a:lnTo>
                    <a:pt x="2143925" y="257683"/>
                  </a:lnTo>
                  <a:lnTo>
                    <a:pt x="2216747" y="257683"/>
                  </a:lnTo>
                  <a:lnTo>
                    <a:pt x="2216747" y="258953"/>
                  </a:lnTo>
                  <a:lnTo>
                    <a:pt x="2506738" y="258953"/>
                  </a:lnTo>
                  <a:lnTo>
                    <a:pt x="2506738" y="257683"/>
                  </a:lnTo>
                  <a:lnTo>
                    <a:pt x="2579560" y="257683"/>
                  </a:lnTo>
                  <a:lnTo>
                    <a:pt x="2579560" y="256413"/>
                  </a:lnTo>
                  <a:lnTo>
                    <a:pt x="2580551" y="256413"/>
                  </a:lnTo>
                  <a:lnTo>
                    <a:pt x="2580551" y="255143"/>
                  </a:lnTo>
                  <a:close/>
                </a:path>
                <a:path w="2654935" h="934720">
                  <a:moveTo>
                    <a:pt x="2581186" y="587959"/>
                  </a:moveTo>
                  <a:lnTo>
                    <a:pt x="2579039" y="587959"/>
                  </a:lnTo>
                  <a:lnTo>
                    <a:pt x="2579039" y="586689"/>
                  </a:lnTo>
                  <a:lnTo>
                    <a:pt x="2508885" y="586689"/>
                  </a:lnTo>
                  <a:lnTo>
                    <a:pt x="2508885" y="585419"/>
                  </a:lnTo>
                  <a:lnTo>
                    <a:pt x="2218067" y="585419"/>
                  </a:lnTo>
                  <a:lnTo>
                    <a:pt x="2218067" y="586689"/>
                  </a:lnTo>
                  <a:lnTo>
                    <a:pt x="2145055" y="586689"/>
                  </a:lnTo>
                  <a:lnTo>
                    <a:pt x="2145055" y="587959"/>
                  </a:lnTo>
                  <a:lnTo>
                    <a:pt x="2142299" y="587959"/>
                  </a:lnTo>
                  <a:lnTo>
                    <a:pt x="2142299" y="589241"/>
                  </a:lnTo>
                  <a:lnTo>
                    <a:pt x="2206701" y="589241"/>
                  </a:lnTo>
                  <a:lnTo>
                    <a:pt x="2206701" y="590511"/>
                  </a:lnTo>
                  <a:lnTo>
                    <a:pt x="2516784" y="590511"/>
                  </a:lnTo>
                  <a:lnTo>
                    <a:pt x="2516784" y="589241"/>
                  </a:lnTo>
                  <a:lnTo>
                    <a:pt x="2581186" y="589241"/>
                  </a:lnTo>
                  <a:lnTo>
                    <a:pt x="2581186" y="587959"/>
                  </a:lnTo>
                  <a:close/>
                </a:path>
                <a:path w="2654935" h="934720">
                  <a:moveTo>
                    <a:pt x="2581249" y="698487"/>
                  </a:moveTo>
                  <a:lnTo>
                    <a:pt x="2578506" y="698487"/>
                  </a:lnTo>
                  <a:lnTo>
                    <a:pt x="2578506" y="697217"/>
                  </a:lnTo>
                  <a:lnTo>
                    <a:pt x="2505824" y="697217"/>
                  </a:lnTo>
                  <a:lnTo>
                    <a:pt x="2505824" y="695947"/>
                  </a:lnTo>
                  <a:lnTo>
                    <a:pt x="2217674" y="695947"/>
                  </a:lnTo>
                  <a:lnTo>
                    <a:pt x="2217674" y="697217"/>
                  </a:lnTo>
                  <a:lnTo>
                    <a:pt x="2144979" y="697217"/>
                  </a:lnTo>
                  <a:lnTo>
                    <a:pt x="2144979" y="698487"/>
                  </a:lnTo>
                  <a:lnTo>
                    <a:pt x="2142248" y="698487"/>
                  </a:lnTo>
                  <a:lnTo>
                    <a:pt x="2142248" y="699757"/>
                  </a:lnTo>
                  <a:lnTo>
                    <a:pt x="2201583" y="699757"/>
                  </a:lnTo>
                  <a:lnTo>
                    <a:pt x="2201583" y="701027"/>
                  </a:lnTo>
                  <a:lnTo>
                    <a:pt x="2521902" y="701027"/>
                  </a:lnTo>
                  <a:lnTo>
                    <a:pt x="2521902" y="699757"/>
                  </a:lnTo>
                  <a:lnTo>
                    <a:pt x="2581249" y="699757"/>
                  </a:lnTo>
                  <a:lnTo>
                    <a:pt x="2581249" y="698487"/>
                  </a:lnTo>
                  <a:close/>
                </a:path>
                <a:path w="2654935" h="934720">
                  <a:moveTo>
                    <a:pt x="2581618" y="809002"/>
                  </a:moveTo>
                  <a:lnTo>
                    <a:pt x="2578404" y="809002"/>
                  </a:lnTo>
                  <a:lnTo>
                    <a:pt x="2578404" y="807732"/>
                  </a:lnTo>
                  <a:lnTo>
                    <a:pt x="2499601" y="807732"/>
                  </a:lnTo>
                  <a:lnTo>
                    <a:pt x="2499601" y="806462"/>
                  </a:lnTo>
                  <a:lnTo>
                    <a:pt x="2220391" y="806462"/>
                  </a:lnTo>
                  <a:lnTo>
                    <a:pt x="2220391" y="807732"/>
                  </a:lnTo>
                  <a:lnTo>
                    <a:pt x="2144484" y="807732"/>
                  </a:lnTo>
                  <a:lnTo>
                    <a:pt x="2144484" y="809002"/>
                  </a:lnTo>
                  <a:lnTo>
                    <a:pt x="2141867" y="809002"/>
                  </a:lnTo>
                  <a:lnTo>
                    <a:pt x="2141867" y="810272"/>
                  </a:lnTo>
                  <a:lnTo>
                    <a:pt x="2198014" y="810272"/>
                  </a:lnTo>
                  <a:lnTo>
                    <a:pt x="2198014" y="811542"/>
                  </a:lnTo>
                  <a:lnTo>
                    <a:pt x="2525484" y="811542"/>
                  </a:lnTo>
                  <a:lnTo>
                    <a:pt x="2525484" y="810272"/>
                  </a:lnTo>
                  <a:lnTo>
                    <a:pt x="2581618" y="810272"/>
                  </a:lnTo>
                  <a:lnTo>
                    <a:pt x="2581618" y="809002"/>
                  </a:lnTo>
                  <a:close/>
                </a:path>
                <a:path w="2654935" h="934720">
                  <a:moveTo>
                    <a:pt x="2581668" y="144614"/>
                  </a:moveTo>
                  <a:lnTo>
                    <a:pt x="2519692" y="144614"/>
                  </a:lnTo>
                  <a:lnTo>
                    <a:pt x="2519692" y="143344"/>
                  </a:lnTo>
                  <a:lnTo>
                    <a:pt x="2199602" y="143344"/>
                  </a:lnTo>
                  <a:lnTo>
                    <a:pt x="2199602" y="144614"/>
                  </a:lnTo>
                  <a:lnTo>
                    <a:pt x="2141410" y="144614"/>
                  </a:lnTo>
                  <a:lnTo>
                    <a:pt x="2141410" y="145884"/>
                  </a:lnTo>
                  <a:lnTo>
                    <a:pt x="2144890" y="145884"/>
                  </a:lnTo>
                  <a:lnTo>
                    <a:pt x="2144890" y="147154"/>
                  </a:lnTo>
                  <a:lnTo>
                    <a:pt x="2217420" y="147154"/>
                  </a:lnTo>
                  <a:lnTo>
                    <a:pt x="2217420" y="148437"/>
                  </a:lnTo>
                  <a:lnTo>
                    <a:pt x="2506065" y="148437"/>
                  </a:lnTo>
                  <a:lnTo>
                    <a:pt x="2506065" y="147154"/>
                  </a:lnTo>
                  <a:lnTo>
                    <a:pt x="2578595" y="147154"/>
                  </a:lnTo>
                  <a:lnTo>
                    <a:pt x="2578595" y="145884"/>
                  </a:lnTo>
                  <a:lnTo>
                    <a:pt x="2581668" y="145884"/>
                  </a:lnTo>
                  <a:lnTo>
                    <a:pt x="2581668" y="144614"/>
                  </a:lnTo>
                  <a:close/>
                </a:path>
                <a:path w="2654935" h="934720">
                  <a:moveTo>
                    <a:pt x="2654871" y="12052"/>
                  </a:moveTo>
                  <a:lnTo>
                    <a:pt x="2642819" y="0"/>
                  </a:lnTo>
                  <a:lnTo>
                    <a:pt x="2134273" y="0"/>
                  </a:lnTo>
                  <a:lnTo>
                    <a:pt x="2075942" y="0"/>
                  </a:lnTo>
                  <a:lnTo>
                    <a:pt x="0" y="0"/>
                  </a:lnTo>
                  <a:lnTo>
                    <a:pt x="0" y="934631"/>
                  </a:lnTo>
                  <a:lnTo>
                    <a:pt x="2134273" y="934631"/>
                  </a:lnTo>
                  <a:lnTo>
                    <a:pt x="2624569" y="934516"/>
                  </a:lnTo>
                  <a:lnTo>
                    <a:pt x="2628582" y="934516"/>
                  </a:lnTo>
                  <a:lnTo>
                    <a:pt x="2632456" y="933742"/>
                  </a:lnTo>
                  <a:lnTo>
                    <a:pt x="2654871" y="908215"/>
                  </a:lnTo>
                  <a:lnTo>
                    <a:pt x="2654846" y="900188"/>
                  </a:lnTo>
                  <a:lnTo>
                    <a:pt x="2628582" y="873899"/>
                  </a:lnTo>
                  <a:lnTo>
                    <a:pt x="2134273" y="873899"/>
                  </a:lnTo>
                  <a:lnTo>
                    <a:pt x="2134273" y="60629"/>
                  </a:lnTo>
                  <a:lnTo>
                    <a:pt x="2642819" y="60629"/>
                  </a:lnTo>
                  <a:lnTo>
                    <a:pt x="2644597" y="60274"/>
                  </a:lnTo>
                  <a:lnTo>
                    <a:pt x="2654871" y="48577"/>
                  </a:lnTo>
                  <a:lnTo>
                    <a:pt x="2654871" y="12052"/>
                  </a:lnTo>
                  <a:close/>
                </a:path>
              </a:pathLst>
            </a:custGeom>
            <a:solidFill>
              <a:srgbClr val="DFDF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2942336" y="4971363"/>
              <a:ext cx="1266825" cy="401955"/>
            </a:xfrm>
            <a:custGeom>
              <a:avLst/>
              <a:gdLst/>
              <a:ahLst/>
              <a:cxnLst/>
              <a:rect l="l" t="t" r="r" b="b"/>
              <a:pathLst>
                <a:path w="1266825" h="401954">
                  <a:moveTo>
                    <a:pt x="183299" y="98513"/>
                  </a:moveTo>
                  <a:lnTo>
                    <a:pt x="177457" y="56692"/>
                  </a:lnTo>
                  <a:lnTo>
                    <a:pt x="160096" y="25755"/>
                  </a:lnTo>
                  <a:lnTo>
                    <a:pt x="131419" y="6578"/>
                  </a:lnTo>
                  <a:lnTo>
                    <a:pt x="91643" y="0"/>
                  </a:lnTo>
                  <a:lnTo>
                    <a:pt x="51866" y="6502"/>
                  </a:lnTo>
                  <a:lnTo>
                    <a:pt x="23190" y="25565"/>
                  </a:lnTo>
                  <a:lnTo>
                    <a:pt x="5829" y="56476"/>
                  </a:lnTo>
                  <a:lnTo>
                    <a:pt x="0" y="98513"/>
                  </a:lnTo>
                  <a:lnTo>
                    <a:pt x="0" y="301980"/>
                  </a:lnTo>
                  <a:lnTo>
                    <a:pt x="5829" y="343789"/>
                  </a:lnTo>
                  <a:lnTo>
                    <a:pt x="23190" y="374662"/>
                  </a:lnTo>
                  <a:lnTo>
                    <a:pt x="51866" y="393801"/>
                  </a:lnTo>
                  <a:lnTo>
                    <a:pt x="91643" y="400367"/>
                  </a:lnTo>
                  <a:lnTo>
                    <a:pt x="131419" y="393877"/>
                  </a:lnTo>
                  <a:lnTo>
                    <a:pt x="160096" y="374853"/>
                  </a:lnTo>
                  <a:lnTo>
                    <a:pt x="177457" y="343992"/>
                  </a:lnTo>
                  <a:lnTo>
                    <a:pt x="183299" y="301980"/>
                  </a:lnTo>
                  <a:lnTo>
                    <a:pt x="183299" y="249948"/>
                  </a:lnTo>
                  <a:lnTo>
                    <a:pt x="125222" y="249948"/>
                  </a:lnTo>
                  <a:lnTo>
                    <a:pt x="125222" y="305892"/>
                  </a:lnTo>
                  <a:lnTo>
                    <a:pt x="122974" y="323596"/>
                  </a:lnTo>
                  <a:lnTo>
                    <a:pt x="116560" y="335305"/>
                  </a:lnTo>
                  <a:lnTo>
                    <a:pt x="106540" y="341795"/>
                  </a:lnTo>
                  <a:lnTo>
                    <a:pt x="93421" y="343789"/>
                  </a:lnTo>
                  <a:lnTo>
                    <a:pt x="80276" y="341807"/>
                  </a:lnTo>
                  <a:lnTo>
                    <a:pt x="70205" y="335356"/>
                  </a:lnTo>
                  <a:lnTo>
                    <a:pt x="63754" y="323646"/>
                  </a:lnTo>
                  <a:lnTo>
                    <a:pt x="61480" y="305892"/>
                  </a:lnTo>
                  <a:lnTo>
                    <a:pt x="61480" y="94589"/>
                  </a:lnTo>
                  <a:lnTo>
                    <a:pt x="63766" y="76733"/>
                  </a:lnTo>
                  <a:lnTo>
                    <a:pt x="70256" y="64757"/>
                  </a:lnTo>
                  <a:lnTo>
                    <a:pt x="80327" y="58039"/>
                  </a:lnTo>
                  <a:lnTo>
                    <a:pt x="93421" y="55943"/>
                  </a:lnTo>
                  <a:lnTo>
                    <a:pt x="106476" y="58039"/>
                  </a:lnTo>
                  <a:lnTo>
                    <a:pt x="116522" y="64757"/>
                  </a:lnTo>
                  <a:lnTo>
                    <a:pt x="122948" y="76733"/>
                  </a:lnTo>
                  <a:lnTo>
                    <a:pt x="125222" y="94589"/>
                  </a:lnTo>
                  <a:lnTo>
                    <a:pt x="125222" y="136398"/>
                  </a:lnTo>
                  <a:lnTo>
                    <a:pt x="183299" y="136398"/>
                  </a:lnTo>
                  <a:lnTo>
                    <a:pt x="183299" y="98513"/>
                  </a:lnTo>
                  <a:close/>
                </a:path>
                <a:path w="1266825" h="401954">
                  <a:moveTo>
                    <a:pt x="402310" y="98513"/>
                  </a:moveTo>
                  <a:lnTo>
                    <a:pt x="396227" y="56692"/>
                  </a:lnTo>
                  <a:lnTo>
                    <a:pt x="396100" y="56476"/>
                  </a:lnTo>
                  <a:lnTo>
                    <a:pt x="395795" y="55943"/>
                  </a:lnTo>
                  <a:lnTo>
                    <a:pt x="378294" y="25755"/>
                  </a:lnTo>
                  <a:lnTo>
                    <a:pt x="348945" y="6502"/>
                  </a:lnTo>
                  <a:lnTo>
                    <a:pt x="348627" y="6502"/>
                  </a:lnTo>
                  <a:lnTo>
                    <a:pt x="340842" y="5232"/>
                  </a:lnTo>
                  <a:lnTo>
                    <a:pt x="340842" y="94589"/>
                  </a:lnTo>
                  <a:lnTo>
                    <a:pt x="340842" y="305892"/>
                  </a:lnTo>
                  <a:lnTo>
                    <a:pt x="338569" y="323761"/>
                  </a:lnTo>
                  <a:lnTo>
                    <a:pt x="332130" y="335737"/>
                  </a:lnTo>
                  <a:lnTo>
                    <a:pt x="322097" y="342455"/>
                  </a:lnTo>
                  <a:lnTo>
                    <a:pt x="309029" y="344551"/>
                  </a:lnTo>
                  <a:lnTo>
                    <a:pt x="295960" y="342455"/>
                  </a:lnTo>
                  <a:lnTo>
                    <a:pt x="285927" y="335737"/>
                  </a:lnTo>
                  <a:lnTo>
                    <a:pt x="279488" y="323761"/>
                  </a:lnTo>
                  <a:lnTo>
                    <a:pt x="277215" y="305892"/>
                  </a:lnTo>
                  <a:lnTo>
                    <a:pt x="277215" y="94589"/>
                  </a:lnTo>
                  <a:lnTo>
                    <a:pt x="279488" y="76733"/>
                  </a:lnTo>
                  <a:lnTo>
                    <a:pt x="285927" y="64757"/>
                  </a:lnTo>
                  <a:lnTo>
                    <a:pt x="295960" y="58039"/>
                  </a:lnTo>
                  <a:lnTo>
                    <a:pt x="309029" y="55943"/>
                  </a:lnTo>
                  <a:lnTo>
                    <a:pt x="322097" y="58039"/>
                  </a:lnTo>
                  <a:lnTo>
                    <a:pt x="332130" y="64757"/>
                  </a:lnTo>
                  <a:lnTo>
                    <a:pt x="338569" y="76733"/>
                  </a:lnTo>
                  <a:lnTo>
                    <a:pt x="340842" y="94589"/>
                  </a:lnTo>
                  <a:lnTo>
                    <a:pt x="340842" y="5232"/>
                  </a:lnTo>
                  <a:lnTo>
                    <a:pt x="309029" y="0"/>
                  </a:lnTo>
                  <a:lnTo>
                    <a:pt x="268998" y="6502"/>
                  </a:lnTo>
                  <a:lnTo>
                    <a:pt x="239750" y="25565"/>
                  </a:lnTo>
                  <a:lnTo>
                    <a:pt x="239649" y="25755"/>
                  </a:lnTo>
                  <a:lnTo>
                    <a:pt x="221830" y="56476"/>
                  </a:lnTo>
                  <a:lnTo>
                    <a:pt x="221792" y="56692"/>
                  </a:lnTo>
                  <a:lnTo>
                    <a:pt x="215734" y="98513"/>
                  </a:lnTo>
                  <a:lnTo>
                    <a:pt x="215734" y="301980"/>
                  </a:lnTo>
                  <a:lnTo>
                    <a:pt x="221830" y="343789"/>
                  </a:lnTo>
                  <a:lnTo>
                    <a:pt x="221957" y="343992"/>
                  </a:lnTo>
                  <a:lnTo>
                    <a:pt x="239750" y="374662"/>
                  </a:lnTo>
                  <a:lnTo>
                    <a:pt x="268998" y="393801"/>
                  </a:lnTo>
                  <a:lnTo>
                    <a:pt x="309029" y="400367"/>
                  </a:lnTo>
                  <a:lnTo>
                    <a:pt x="349491" y="393801"/>
                  </a:lnTo>
                  <a:lnTo>
                    <a:pt x="349173" y="393801"/>
                  </a:lnTo>
                  <a:lnTo>
                    <a:pt x="378294" y="374853"/>
                  </a:lnTo>
                  <a:lnTo>
                    <a:pt x="378409" y="374662"/>
                  </a:lnTo>
                  <a:lnTo>
                    <a:pt x="395909" y="344551"/>
                  </a:lnTo>
                  <a:lnTo>
                    <a:pt x="396227" y="343992"/>
                  </a:lnTo>
                  <a:lnTo>
                    <a:pt x="396252" y="343789"/>
                  </a:lnTo>
                  <a:lnTo>
                    <a:pt x="402310" y="301980"/>
                  </a:lnTo>
                  <a:lnTo>
                    <a:pt x="402310" y="98513"/>
                  </a:lnTo>
                  <a:close/>
                </a:path>
                <a:path w="1266825" h="401954">
                  <a:moveTo>
                    <a:pt x="604418" y="339890"/>
                  </a:moveTo>
                  <a:lnTo>
                    <a:pt x="503428" y="339890"/>
                  </a:lnTo>
                  <a:lnTo>
                    <a:pt x="503428" y="4521"/>
                  </a:lnTo>
                  <a:lnTo>
                    <a:pt x="441947" y="4521"/>
                  </a:lnTo>
                  <a:lnTo>
                    <a:pt x="441947" y="339890"/>
                  </a:lnTo>
                  <a:lnTo>
                    <a:pt x="441947" y="397052"/>
                  </a:lnTo>
                  <a:lnTo>
                    <a:pt x="604418" y="397052"/>
                  </a:lnTo>
                  <a:lnTo>
                    <a:pt x="604418" y="339890"/>
                  </a:lnTo>
                  <a:close/>
                </a:path>
                <a:path w="1266825" h="401954">
                  <a:moveTo>
                    <a:pt x="813333" y="98513"/>
                  </a:moveTo>
                  <a:lnTo>
                    <a:pt x="807224" y="56692"/>
                  </a:lnTo>
                  <a:lnTo>
                    <a:pt x="807110" y="56476"/>
                  </a:lnTo>
                  <a:lnTo>
                    <a:pt x="806792" y="55943"/>
                  </a:lnTo>
                  <a:lnTo>
                    <a:pt x="789254" y="25755"/>
                  </a:lnTo>
                  <a:lnTo>
                    <a:pt x="759866" y="6502"/>
                  </a:lnTo>
                  <a:lnTo>
                    <a:pt x="759548" y="6502"/>
                  </a:lnTo>
                  <a:lnTo>
                    <a:pt x="751865" y="5245"/>
                  </a:lnTo>
                  <a:lnTo>
                    <a:pt x="751865" y="94589"/>
                  </a:lnTo>
                  <a:lnTo>
                    <a:pt x="751865" y="305892"/>
                  </a:lnTo>
                  <a:lnTo>
                    <a:pt x="749566" y="323761"/>
                  </a:lnTo>
                  <a:lnTo>
                    <a:pt x="743089" y="335737"/>
                  </a:lnTo>
                  <a:lnTo>
                    <a:pt x="733005" y="342455"/>
                  </a:lnTo>
                  <a:lnTo>
                    <a:pt x="719924" y="344551"/>
                  </a:lnTo>
                  <a:lnTo>
                    <a:pt x="706856" y="342455"/>
                  </a:lnTo>
                  <a:lnTo>
                    <a:pt x="696823" y="335737"/>
                  </a:lnTo>
                  <a:lnTo>
                    <a:pt x="690384" y="323761"/>
                  </a:lnTo>
                  <a:lnTo>
                    <a:pt x="688111" y="305892"/>
                  </a:lnTo>
                  <a:lnTo>
                    <a:pt x="688111" y="94589"/>
                  </a:lnTo>
                  <a:lnTo>
                    <a:pt x="690372" y="76733"/>
                  </a:lnTo>
                  <a:lnTo>
                    <a:pt x="696772" y="64757"/>
                  </a:lnTo>
                  <a:lnTo>
                    <a:pt x="706805" y="58039"/>
                  </a:lnTo>
                  <a:lnTo>
                    <a:pt x="719924" y="55943"/>
                  </a:lnTo>
                  <a:lnTo>
                    <a:pt x="733069" y="58039"/>
                  </a:lnTo>
                  <a:lnTo>
                    <a:pt x="743140" y="64757"/>
                  </a:lnTo>
                  <a:lnTo>
                    <a:pt x="749592" y="76733"/>
                  </a:lnTo>
                  <a:lnTo>
                    <a:pt x="751865" y="94589"/>
                  </a:lnTo>
                  <a:lnTo>
                    <a:pt x="751865" y="5245"/>
                  </a:lnTo>
                  <a:lnTo>
                    <a:pt x="719924" y="0"/>
                  </a:lnTo>
                  <a:lnTo>
                    <a:pt x="679894" y="6502"/>
                  </a:lnTo>
                  <a:lnTo>
                    <a:pt x="650646" y="25565"/>
                  </a:lnTo>
                  <a:lnTo>
                    <a:pt x="650544" y="25755"/>
                  </a:lnTo>
                  <a:lnTo>
                    <a:pt x="632726" y="56476"/>
                  </a:lnTo>
                  <a:lnTo>
                    <a:pt x="632701" y="56692"/>
                  </a:lnTo>
                  <a:lnTo>
                    <a:pt x="626630" y="98513"/>
                  </a:lnTo>
                  <a:lnTo>
                    <a:pt x="626630" y="301980"/>
                  </a:lnTo>
                  <a:lnTo>
                    <a:pt x="632714" y="343789"/>
                  </a:lnTo>
                  <a:lnTo>
                    <a:pt x="679843" y="393801"/>
                  </a:lnTo>
                  <a:lnTo>
                    <a:pt x="719924" y="400367"/>
                  </a:lnTo>
                  <a:lnTo>
                    <a:pt x="760463" y="393801"/>
                  </a:lnTo>
                  <a:lnTo>
                    <a:pt x="760145" y="393801"/>
                  </a:lnTo>
                  <a:lnTo>
                    <a:pt x="789305" y="374853"/>
                  </a:lnTo>
                  <a:lnTo>
                    <a:pt x="789419" y="374662"/>
                  </a:lnTo>
                  <a:lnTo>
                    <a:pt x="806932" y="344551"/>
                  </a:lnTo>
                  <a:lnTo>
                    <a:pt x="807250" y="343992"/>
                  </a:lnTo>
                  <a:lnTo>
                    <a:pt x="807275" y="343789"/>
                  </a:lnTo>
                  <a:lnTo>
                    <a:pt x="813333" y="301980"/>
                  </a:lnTo>
                  <a:lnTo>
                    <a:pt x="813333" y="98513"/>
                  </a:lnTo>
                  <a:close/>
                </a:path>
                <a:path w="1266825" h="401954">
                  <a:moveTo>
                    <a:pt x="1033246" y="4914"/>
                  </a:moveTo>
                  <a:lnTo>
                    <a:pt x="975042" y="4914"/>
                  </a:lnTo>
                  <a:lnTo>
                    <a:pt x="975042" y="306908"/>
                  </a:lnTo>
                  <a:lnTo>
                    <a:pt x="972769" y="324548"/>
                  </a:lnTo>
                  <a:lnTo>
                    <a:pt x="966343" y="336270"/>
                  </a:lnTo>
                  <a:lnTo>
                    <a:pt x="956297" y="342785"/>
                  </a:lnTo>
                  <a:lnTo>
                    <a:pt x="943241" y="344792"/>
                  </a:lnTo>
                  <a:lnTo>
                    <a:pt x="930173" y="342798"/>
                  </a:lnTo>
                  <a:lnTo>
                    <a:pt x="920140" y="336321"/>
                  </a:lnTo>
                  <a:lnTo>
                    <a:pt x="913701" y="324599"/>
                  </a:lnTo>
                  <a:lnTo>
                    <a:pt x="911428" y="306908"/>
                  </a:lnTo>
                  <a:lnTo>
                    <a:pt x="911428" y="4914"/>
                  </a:lnTo>
                  <a:lnTo>
                    <a:pt x="849947" y="4914"/>
                  </a:lnTo>
                  <a:lnTo>
                    <a:pt x="849947" y="302996"/>
                  </a:lnTo>
                  <a:lnTo>
                    <a:pt x="855776" y="344741"/>
                  </a:lnTo>
                  <a:lnTo>
                    <a:pt x="873137" y="375627"/>
                  </a:lnTo>
                  <a:lnTo>
                    <a:pt x="901814" y="394804"/>
                  </a:lnTo>
                  <a:lnTo>
                    <a:pt x="941590" y="401383"/>
                  </a:lnTo>
                  <a:lnTo>
                    <a:pt x="981367" y="394804"/>
                  </a:lnTo>
                  <a:lnTo>
                    <a:pt x="1010043" y="375627"/>
                  </a:lnTo>
                  <a:lnTo>
                    <a:pt x="1027404" y="344741"/>
                  </a:lnTo>
                  <a:lnTo>
                    <a:pt x="1033246" y="302996"/>
                  </a:lnTo>
                  <a:lnTo>
                    <a:pt x="1033246" y="4914"/>
                  </a:lnTo>
                  <a:close/>
                </a:path>
                <a:path w="1266825" h="401954">
                  <a:moveTo>
                    <a:pt x="1266278" y="396328"/>
                  </a:moveTo>
                  <a:lnTo>
                    <a:pt x="1262646" y="384644"/>
                  </a:lnTo>
                  <a:lnTo>
                    <a:pt x="1260322" y="372948"/>
                  </a:lnTo>
                  <a:lnTo>
                    <a:pt x="1260297" y="372694"/>
                  </a:lnTo>
                  <a:lnTo>
                    <a:pt x="1259255" y="360984"/>
                  </a:lnTo>
                  <a:lnTo>
                    <a:pt x="1259268" y="360591"/>
                  </a:lnTo>
                  <a:lnTo>
                    <a:pt x="1259459" y="348843"/>
                  </a:lnTo>
                  <a:lnTo>
                    <a:pt x="1259344" y="286829"/>
                  </a:lnTo>
                  <a:lnTo>
                    <a:pt x="1257414" y="259905"/>
                  </a:lnTo>
                  <a:lnTo>
                    <a:pt x="1250873" y="237058"/>
                  </a:lnTo>
                  <a:lnTo>
                    <a:pt x="1250619" y="236169"/>
                  </a:lnTo>
                  <a:lnTo>
                    <a:pt x="1238046" y="217703"/>
                  </a:lnTo>
                  <a:lnTo>
                    <a:pt x="1218679" y="205105"/>
                  </a:lnTo>
                  <a:lnTo>
                    <a:pt x="1236637" y="192925"/>
                  </a:lnTo>
                  <a:lnTo>
                    <a:pt x="1245222" y="181114"/>
                  </a:lnTo>
                  <a:lnTo>
                    <a:pt x="1249184" y="175666"/>
                  </a:lnTo>
                  <a:lnTo>
                    <a:pt x="1256550" y="153263"/>
                  </a:lnTo>
                  <a:lnTo>
                    <a:pt x="1258951" y="125666"/>
                  </a:lnTo>
                  <a:lnTo>
                    <a:pt x="1258951" y="94970"/>
                  </a:lnTo>
                  <a:lnTo>
                    <a:pt x="1254340" y="60998"/>
                  </a:lnTo>
                  <a:lnTo>
                    <a:pt x="1253591" y="55435"/>
                  </a:lnTo>
                  <a:lnTo>
                    <a:pt x="1237056" y="27305"/>
                  </a:lnTo>
                  <a:lnTo>
                    <a:pt x="1208684" y="10502"/>
                  </a:lnTo>
                  <a:lnTo>
                    <a:pt x="1197470" y="8978"/>
                  </a:lnTo>
                  <a:lnTo>
                    <a:pt x="1197470" y="101168"/>
                  </a:lnTo>
                  <a:lnTo>
                    <a:pt x="1197470" y="139814"/>
                  </a:lnTo>
                  <a:lnTo>
                    <a:pt x="1194930" y="159473"/>
                  </a:lnTo>
                  <a:lnTo>
                    <a:pt x="1187615" y="172212"/>
                  </a:lnTo>
                  <a:lnTo>
                    <a:pt x="1176007" y="179057"/>
                  </a:lnTo>
                  <a:lnTo>
                    <a:pt x="1160614" y="181114"/>
                  </a:lnTo>
                  <a:lnTo>
                    <a:pt x="1136497" y="181114"/>
                  </a:lnTo>
                  <a:lnTo>
                    <a:pt x="1136497" y="60998"/>
                  </a:lnTo>
                  <a:lnTo>
                    <a:pt x="1166164" y="60998"/>
                  </a:lnTo>
                  <a:lnTo>
                    <a:pt x="1180274" y="63347"/>
                  </a:lnTo>
                  <a:lnTo>
                    <a:pt x="1190015" y="70612"/>
                  </a:lnTo>
                  <a:lnTo>
                    <a:pt x="1195654" y="83108"/>
                  </a:lnTo>
                  <a:lnTo>
                    <a:pt x="1197470" y="101168"/>
                  </a:lnTo>
                  <a:lnTo>
                    <a:pt x="1197470" y="8978"/>
                  </a:lnTo>
                  <a:lnTo>
                    <a:pt x="1167815" y="4914"/>
                  </a:lnTo>
                  <a:lnTo>
                    <a:pt x="1075029" y="4914"/>
                  </a:lnTo>
                  <a:lnTo>
                    <a:pt x="1075029" y="396328"/>
                  </a:lnTo>
                  <a:lnTo>
                    <a:pt x="1136497" y="396328"/>
                  </a:lnTo>
                  <a:lnTo>
                    <a:pt x="1136497" y="237058"/>
                  </a:lnTo>
                  <a:lnTo>
                    <a:pt x="1157833" y="237058"/>
                  </a:lnTo>
                  <a:lnTo>
                    <a:pt x="1175715" y="239725"/>
                  </a:lnTo>
                  <a:lnTo>
                    <a:pt x="1188224" y="248297"/>
                  </a:lnTo>
                  <a:lnTo>
                    <a:pt x="1195578" y="263702"/>
                  </a:lnTo>
                  <a:lnTo>
                    <a:pt x="1197978" y="286829"/>
                  </a:lnTo>
                  <a:lnTo>
                    <a:pt x="1197965" y="348843"/>
                  </a:lnTo>
                  <a:lnTo>
                    <a:pt x="1197521" y="360591"/>
                  </a:lnTo>
                  <a:lnTo>
                    <a:pt x="1197546" y="360984"/>
                  </a:lnTo>
                  <a:lnTo>
                    <a:pt x="1198308" y="372694"/>
                  </a:lnTo>
                  <a:lnTo>
                    <a:pt x="1198359" y="372948"/>
                  </a:lnTo>
                  <a:lnTo>
                    <a:pt x="1200353" y="384644"/>
                  </a:lnTo>
                  <a:lnTo>
                    <a:pt x="1203629" y="396328"/>
                  </a:lnTo>
                  <a:lnTo>
                    <a:pt x="1266278" y="396328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1" name="object 4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67569" y="4477260"/>
              <a:ext cx="1088406" cy="171042"/>
            </a:xfrm>
            <a:prstGeom prst="rect">
              <a:avLst/>
            </a:prstGeom>
          </p:spPr>
        </p:pic>
      </p:grpSp>
      <p:grpSp>
        <p:nvGrpSpPr>
          <p:cNvPr id="42" name="object 42"/>
          <p:cNvGrpSpPr/>
          <p:nvPr/>
        </p:nvGrpSpPr>
        <p:grpSpPr>
          <a:xfrm>
            <a:off x="2507207" y="590948"/>
            <a:ext cx="2030730" cy="768985"/>
            <a:chOff x="2507207" y="590948"/>
            <a:chExt cx="2030730" cy="768985"/>
          </a:xfrm>
        </p:grpSpPr>
        <p:sp>
          <p:nvSpPr>
            <p:cNvPr id="43" name="object 43"/>
            <p:cNvSpPr/>
            <p:nvPr/>
          </p:nvSpPr>
          <p:spPr>
            <a:xfrm>
              <a:off x="2507207" y="590948"/>
              <a:ext cx="2030730" cy="768985"/>
            </a:xfrm>
            <a:custGeom>
              <a:avLst/>
              <a:gdLst/>
              <a:ahLst/>
              <a:cxnLst/>
              <a:rect l="l" t="t" r="r" b="b"/>
              <a:pathLst>
                <a:path w="2030729" h="768985">
                  <a:moveTo>
                    <a:pt x="1942728" y="768940"/>
                  </a:moveTo>
                  <a:lnTo>
                    <a:pt x="402986" y="768948"/>
                  </a:lnTo>
                  <a:lnTo>
                    <a:pt x="362242" y="756619"/>
                  </a:lnTo>
                  <a:lnTo>
                    <a:pt x="327903" y="722263"/>
                  </a:lnTo>
                  <a:lnTo>
                    <a:pt x="315581" y="681498"/>
                  </a:lnTo>
                  <a:lnTo>
                    <a:pt x="315590" y="227359"/>
                  </a:lnTo>
                  <a:lnTo>
                    <a:pt x="0" y="16"/>
                  </a:lnTo>
                  <a:lnTo>
                    <a:pt x="1936334" y="16"/>
                  </a:lnTo>
                  <a:lnTo>
                    <a:pt x="1942486" y="0"/>
                  </a:lnTo>
                  <a:lnTo>
                    <a:pt x="1948581" y="585"/>
                  </a:lnTo>
                  <a:lnTo>
                    <a:pt x="1993545" y="19112"/>
                  </a:lnTo>
                  <a:lnTo>
                    <a:pt x="2020624" y="52046"/>
                  </a:lnTo>
                  <a:lnTo>
                    <a:pt x="2030127" y="87450"/>
                  </a:lnTo>
                  <a:lnTo>
                    <a:pt x="2030127" y="681495"/>
                  </a:lnTo>
                  <a:lnTo>
                    <a:pt x="2017775" y="722236"/>
                  </a:lnTo>
                  <a:lnTo>
                    <a:pt x="1983448" y="756581"/>
                  </a:lnTo>
                  <a:lnTo>
                    <a:pt x="1948811" y="768340"/>
                  </a:lnTo>
                  <a:lnTo>
                    <a:pt x="1942728" y="768940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3058350" y="904227"/>
              <a:ext cx="1304925" cy="179070"/>
            </a:xfrm>
            <a:custGeom>
              <a:avLst/>
              <a:gdLst/>
              <a:ahLst/>
              <a:cxnLst/>
              <a:rect l="l" t="t" r="r" b="b"/>
              <a:pathLst>
                <a:path w="1304925" h="179069">
                  <a:moveTo>
                    <a:pt x="1304391" y="175399"/>
                  </a:moveTo>
                  <a:lnTo>
                    <a:pt x="1228013" y="173799"/>
                  </a:lnTo>
                  <a:lnTo>
                    <a:pt x="1024890" y="172605"/>
                  </a:lnTo>
                  <a:lnTo>
                    <a:pt x="570433" y="172021"/>
                  </a:lnTo>
                  <a:lnTo>
                    <a:pt x="219049" y="172847"/>
                  </a:lnTo>
                  <a:lnTo>
                    <a:pt x="43891" y="174167"/>
                  </a:lnTo>
                  <a:lnTo>
                    <a:pt x="5080" y="174967"/>
                  </a:lnTo>
                  <a:lnTo>
                    <a:pt x="0" y="175399"/>
                  </a:lnTo>
                  <a:lnTo>
                    <a:pt x="5080" y="175831"/>
                  </a:lnTo>
                  <a:lnTo>
                    <a:pt x="19926" y="176250"/>
                  </a:lnTo>
                  <a:lnTo>
                    <a:pt x="76441" y="177012"/>
                  </a:lnTo>
                  <a:lnTo>
                    <a:pt x="279641" y="178206"/>
                  </a:lnTo>
                  <a:lnTo>
                    <a:pt x="734060" y="178790"/>
                  </a:lnTo>
                  <a:lnTo>
                    <a:pt x="1085367" y="177952"/>
                  </a:lnTo>
                  <a:lnTo>
                    <a:pt x="1260500" y="176644"/>
                  </a:lnTo>
                  <a:lnTo>
                    <a:pt x="1299311" y="175831"/>
                  </a:lnTo>
                  <a:lnTo>
                    <a:pt x="1304391" y="175399"/>
                  </a:lnTo>
                  <a:close/>
                </a:path>
                <a:path w="1304925" h="179069">
                  <a:moveTo>
                    <a:pt x="1304391" y="3378"/>
                  </a:moveTo>
                  <a:lnTo>
                    <a:pt x="1187589" y="1422"/>
                  </a:lnTo>
                  <a:lnTo>
                    <a:pt x="958875" y="368"/>
                  </a:lnTo>
                  <a:lnTo>
                    <a:pt x="570433" y="0"/>
                  </a:lnTo>
                  <a:lnTo>
                    <a:pt x="219049" y="876"/>
                  </a:lnTo>
                  <a:lnTo>
                    <a:pt x="43891" y="2197"/>
                  </a:lnTo>
                  <a:lnTo>
                    <a:pt x="5080" y="2971"/>
                  </a:lnTo>
                  <a:lnTo>
                    <a:pt x="0" y="3378"/>
                  </a:lnTo>
                  <a:lnTo>
                    <a:pt x="5080" y="3784"/>
                  </a:lnTo>
                  <a:lnTo>
                    <a:pt x="19926" y="4178"/>
                  </a:lnTo>
                  <a:lnTo>
                    <a:pt x="116878" y="5283"/>
                  </a:lnTo>
                  <a:lnTo>
                    <a:pt x="345668" y="6375"/>
                  </a:lnTo>
                  <a:lnTo>
                    <a:pt x="734060" y="6769"/>
                  </a:lnTo>
                  <a:lnTo>
                    <a:pt x="1085367" y="5930"/>
                  </a:lnTo>
                  <a:lnTo>
                    <a:pt x="1260500" y="4622"/>
                  </a:lnTo>
                  <a:lnTo>
                    <a:pt x="1299311" y="3810"/>
                  </a:lnTo>
                  <a:lnTo>
                    <a:pt x="1304391" y="3378"/>
                  </a:lnTo>
                  <a:close/>
                </a:path>
              </a:pathLst>
            </a:custGeom>
            <a:solidFill>
              <a:srgbClr val="DFDF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5" name="object 45"/>
          <p:cNvSpPr/>
          <p:nvPr/>
        </p:nvSpPr>
        <p:spPr>
          <a:xfrm>
            <a:off x="2315833" y="5637466"/>
            <a:ext cx="8843645" cy="0"/>
          </a:xfrm>
          <a:custGeom>
            <a:avLst/>
            <a:gdLst/>
            <a:ahLst/>
            <a:cxnLst/>
            <a:rect l="l" t="t" r="r" b="b"/>
            <a:pathLst>
              <a:path w="8843645">
                <a:moveTo>
                  <a:pt x="8843337" y="0"/>
                </a:moveTo>
                <a:lnTo>
                  <a:pt x="0" y="0"/>
                </a:lnTo>
                <a:lnTo>
                  <a:pt x="8843337" y="0"/>
                </a:lnTo>
                <a:close/>
              </a:path>
            </a:pathLst>
          </a:custGeom>
          <a:solidFill>
            <a:srgbClr val="25323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6" name="object 46"/>
          <p:cNvGrpSpPr/>
          <p:nvPr/>
        </p:nvGrpSpPr>
        <p:grpSpPr>
          <a:xfrm>
            <a:off x="9786922" y="3503105"/>
            <a:ext cx="1334135" cy="2131695"/>
            <a:chOff x="9786922" y="3503105"/>
            <a:chExt cx="1334135" cy="2131695"/>
          </a:xfrm>
        </p:grpSpPr>
        <p:sp>
          <p:nvSpPr>
            <p:cNvPr id="47" name="object 47"/>
            <p:cNvSpPr/>
            <p:nvPr/>
          </p:nvSpPr>
          <p:spPr>
            <a:xfrm>
              <a:off x="9786912" y="3670706"/>
              <a:ext cx="1334135" cy="1322705"/>
            </a:xfrm>
            <a:custGeom>
              <a:avLst/>
              <a:gdLst/>
              <a:ahLst/>
              <a:cxnLst/>
              <a:rect l="l" t="t" r="r" b="b"/>
              <a:pathLst>
                <a:path w="1334134" h="1322704">
                  <a:moveTo>
                    <a:pt x="934758" y="754938"/>
                  </a:moveTo>
                  <a:lnTo>
                    <a:pt x="933881" y="709726"/>
                  </a:lnTo>
                  <a:lnTo>
                    <a:pt x="929792" y="666229"/>
                  </a:lnTo>
                  <a:lnTo>
                    <a:pt x="923086" y="623074"/>
                  </a:lnTo>
                  <a:lnTo>
                    <a:pt x="914349" y="578891"/>
                  </a:lnTo>
                  <a:lnTo>
                    <a:pt x="893127" y="481977"/>
                  </a:lnTo>
                  <a:lnTo>
                    <a:pt x="881824" y="426516"/>
                  </a:lnTo>
                  <a:lnTo>
                    <a:pt x="866800" y="372935"/>
                  </a:lnTo>
                  <a:lnTo>
                    <a:pt x="844537" y="315341"/>
                  </a:lnTo>
                  <a:lnTo>
                    <a:pt x="821448" y="264147"/>
                  </a:lnTo>
                  <a:lnTo>
                    <a:pt x="802182" y="226504"/>
                  </a:lnTo>
                  <a:lnTo>
                    <a:pt x="773887" y="212217"/>
                  </a:lnTo>
                  <a:lnTo>
                    <a:pt x="770267" y="212509"/>
                  </a:lnTo>
                  <a:lnTo>
                    <a:pt x="741603" y="241719"/>
                  </a:lnTo>
                  <a:lnTo>
                    <a:pt x="742657" y="294919"/>
                  </a:lnTo>
                  <a:lnTo>
                    <a:pt x="745947" y="344246"/>
                  </a:lnTo>
                  <a:lnTo>
                    <a:pt x="751433" y="393382"/>
                  </a:lnTo>
                  <a:lnTo>
                    <a:pt x="759129" y="442302"/>
                  </a:lnTo>
                  <a:lnTo>
                    <a:pt x="770026" y="506882"/>
                  </a:lnTo>
                  <a:lnTo>
                    <a:pt x="779754" y="567385"/>
                  </a:lnTo>
                  <a:lnTo>
                    <a:pt x="788022" y="623938"/>
                  </a:lnTo>
                  <a:lnTo>
                    <a:pt x="794600" y="676681"/>
                  </a:lnTo>
                  <a:lnTo>
                    <a:pt x="799198" y="725690"/>
                  </a:lnTo>
                  <a:lnTo>
                    <a:pt x="801585" y="771118"/>
                  </a:lnTo>
                  <a:lnTo>
                    <a:pt x="801484" y="813066"/>
                  </a:lnTo>
                  <a:lnTo>
                    <a:pt x="798639" y="851649"/>
                  </a:lnTo>
                  <a:lnTo>
                    <a:pt x="791959" y="899553"/>
                  </a:lnTo>
                  <a:lnTo>
                    <a:pt x="783767" y="947026"/>
                  </a:lnTo>
                  <a:lnTo>
                    <a:pt x="774065" y="994092"/>
                  </a:lnTo>
                  <a:lnTo>
                    <a:pt x="762850" y="1040739"/>
                  </a:lnTo>
                  <a:lnTo>
                    <a:pt x="759472" y="1052995"/>
                  </a:lnTo>
                  <a:lnTo>
                    <a:pt x="757275" y="1014958"/>
                  </a:lnTo>
                  <a:lnTo>
                    <a:pt x="739419" y="774700"/>
                  </a:lnTo>
                  <a:lnTo>
                    <a:pt x="717588" y="590715"/>
                  </a:lnTo>
                  <a:lnTo>
                    <a:pt x="706767" y="539546"/>
                  </a:lnTo>
                  <a:lnTo>
                    <a:pt x="693483" y="488022"/>
                  </a:lnTo>
                  <a:lnTo>
                    <a:pt x="678243" y="437426"/>
                  </a:lnTo>
                  <a:lnTo>
                    <a:pt x="661555" y="389039"/>
                  </a:lnTo>
                  <a:lnTo>
                    <a:pt x="643953" y="344131"/>
                  </a:lnTo>
                  <a:lnTo>
                    <a:pt x="625932" y="303999"/>
                  </a:lnTo>
                  <a:lnTo>
                    <a:pt x="608025" y="269900"/>
                  </a:lnTo>
                  <a:lnTo>
                    <a:pt x="589038" y="259270"/>
                  </a:lnTo>
                  <a:lnTo>
                    <a:pt x="580047" y="262394"/>
                  </a:lnTo>
                  <a:lnTo>
                    <a:pt x="576592" y="265239"/>
                  </a:lnTo>
                  <a:lnTo>
                    <a:pt x="571766" y="273443"/>
                  </a:lnTo>
                  <a:lnTo>
                    <a:pt x="570979" y="277850"/>
                  </a:lnTo>
                  <a:lnTo>
                    <a:pt x="576872" y="316877"/>
                  </a:lnTo>
                  <a:lnTo>
                    <a:pt x="588822" y="401777"/>
                  </a:lnTo>
                  <a:lnTo>
                    <a:pt x="595299" y="450723"/>
                  </a:lnTo>
                  <a:lnTo>
                    <a:pt x="601878" y="502920"/>
                  </a:lnTo>
                  <a:lnTo>
                    <a:pt x="608355" y="557580"/>
                  </a:lnTo>
                  <a:lnTo>
                    <a:pt x="614540" y="613892"/>
                  </a:lnTo>
                  <a:lnTo>
                    <a:pt x="620242" y="671055"/>
                  </a:lnTo>
                  <a:lnTo>
                    <a:pt x="625271" y="728281"/>
                  </a:lnTo>
                  <a:lnTo>
                    <a:pt x="629437" y="784733"/>
                  </a:lnTo>
                  <a:lnTo>
                    <a:pt x="632561" y="839647"/>
                  </a:lnTo>
                  <a:lnTo>
                    <a:pt x="634453" y="892187"/>
                  </a:lnTo>
                  <a:lnTo>
                    <a:pt x="634911" y="941578"/>
                  </a:lnTo>
                  <a:lnTo>
                    <a:pt x="633945" y="1112469"/>
                  </a:lnTo>
                  <a:lnTo>
                    <a:pt x="633996" y="1164513"/>
                  </a:lnTo>
                  <a:lnTo>
                    <a:pt x="542798" y="1056462"/>
                  </a:lnTo>
                  <a:lnTo>
                    <a:pt x="424942" y="911682"/>
                  </a:lnTo>
                  <a:lnTo>
                    <a:pt x="314020" y="765771"/>
                  </a:lnTo>
                  <a:lnTo>
                    <a:pt x="212585" y="602780"/>
                  </a:lnTo>
                  <a:lnTo>
                    <a:pt x="115582" y="420446"/>
                  </a:lnTo>
                  <a:lnTo>
                    <a:pt x="42849" y="271983"/>
                  </a:lnTo>
                  <a:lnTo>
                    <a:pt x="14211" y="210667"/>
                  </a:lnTo>
                  <a:lnTo>
                    <a:pt x="6807" y="209778"/>
                  </a:lnTo>
                  <a:lnTo>
                    <a:pt x="16865" y="335889"/>
                  </a:lnTo>
                  <a:lnTo>
                    <a:pt x="80479" y="551688"/>
                  </a:lnTo>
                  <a:lnTo>
                    <a:pt x="205752" y="834580"/>
                  </a:lnTo>
                  <a:lnTo>
                    <a:pt x="358267" y="1081366"/>
                  </a:lnTo>
                  <a:lnTo>
                    <a:pt x="487108" y="1255915"/>
                  </a:lnTo>
                  <a:lnTo>
                    <a:pt x="541362" y="1322120"/>
                  </a:lnTo>
                  <a:lnTo>
                    <a:pt x="634225" y="1245057"/>
                  </a:lnTo>
                  <a:lnTo>
                    <a:pt x="634911" y="1312646"/>
                  </a:lnTo>
                  <a:lnTo>
                    <a:pt x="773772" y="1312646"/>
                  </a:lnTo>
                  <a:lnTo>
                    <a:pt x="771994" y="1277150"/>
                  </a:lnTo>
                  <a:lnTo>
                    <a:pt x="787400" y="1278801"/>
                  </a:lnTo>
                  <a:lnTo>
                    <a:pt x="804722" y="1236103"/>
                  </a:lnTo>
                  <a:lnTo>
                    <a:pt x="845007" y="1129703"/>
                  </a:lnTo>
                  <a:lnTo>
                    <a:pt x="890765" y="992136"/>
                  </a:lnTo>
                  <a:lnTo>
                    <a:pt x="924496" y="855941"/>
                  </a:lnTo>
                  <a:lnTo>
                    <a:pt x="931824" y="803224"/>
                  </a:lnTo>
                  <a:lnTo>
                    <a:pt x="934758" y="754938"/>
                  </a:lnTo>
                  <a:close/>
                </a:path>
                <a:path w="1334134" h="1322704">
                  <a:moveTo>
                    <a:pt x="1333563" y="81445"/>
                  </a:moveTo>
                  <a:lnTo>
                    <a:pt x="1332471" y="41808"/>
                  </a:lnTo>
                  <a:lnTo>
                    <a:pt x="1328966" y="14033"/>
                  </a:lnTo>
                  <a:lnTo>
                    <a:pt x="1324533" y="0"/>
                  </a:lnTo>
                  <a:lnTo>
                    <a:pt x="1317396" y="6781"/>
                  </a:lnTo>
                  <a:lnTo>
                    <a:pt x="1288097" y="80073"/>
                  </a:lnTo>
                  <a:lnTo>
                    <a:pt x="1269161" y="136296"/>
                  </a:lnTo>
                  <a:lnTo>
                    <a:pt x="1249514" y="198729"/>
                  </a:lnTo>
                  <a:lnTo>
                    <a:pt x="1230757" y="262242"/>
                  </a:lnTo>
                  <a:lnTo>
                    <a:pt x="1214488" y="321691"/>
                  </a:lnTo>
                  <a:lnTo>
                    <a:pt x="1202334" y="371957"/>
                  </a:lnTo>
                  <a:lnTo>
                    <a:pt x="1130173" y="563156"/>
                  </a:lnTo>
                  <a:lnTo>
                    <a:pt x="996289" y="869518"/>
                  </a:lnTo>
                  <a:lnTo>
                    <a:pt x="867181" y="1153909"/>
                  </a:lnTo>
                  <a:lnTo>
                    <a:pt x="809371" y="1279182"/>
                  </a:lnTo>
                  <a:lnTo>
                    <a:pt x="809371" y="1303185"/>
                  </a:lnTo>
                  <a:lnTo>
                    <a:pt x="934847" y="1303185"/>
                  </a:lnTo>
                  <a:lnTo>
                    <a:pt x="980084" y="1172654"/>
                  </a:lnTo>
                  <a:lnTo>
                    <a:pt x="1084541" y="873264"/>
                  </a:lnTo>
                  <a:lnTo>
                    <a:pt x="1201394" y="543306"/>
                  </a:lnTo>
                  <a:lnTo>
                    <a:pt x="1283766" y="321056"/>
                  </a:lnTo>
                  <a:lnTo>
                    <a:pt x="1307350" y="252730"/>
                  </a:lnTo>
                  <a:lnTo>
                    <a:pt x="1322501" y="188772"/>
                  </a:lnTo>
                  <a:lnTo>
                    <a:pt x="1330744" y="131051"/>
                  </a:lnTo>
                  <a:lnTo>
                    <a:pt x="1333563" y="81445"/>
                  </a:lnTo>
                  <a:close/>
                </a:path>
              </a:pathLst>
            </a:custGeom>
            <a:solidFill>
              <a:srgbClr val="45596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9791395" y="3686619"/>
              <a:ext cx="1316355" cy="1292225"/>
            </a:xfrm>
            <a:custGeom>
              <a:avLst/>
              <a:gdLst/>
              <a:ahLst/>
              <a:cxnLst/>
              <a:rect l="l" t="t" r="r" b="b"/>
              <a:pathLst>
                <a:path w="1316354" h="1292225">
                  <a:moveTo>
                    <a:pt x="639267" y="1227899"/>
                  </a:moveTo>
                  <a:lnTo>
                    <a:pt x="636473" y="1224749"/>
                  </a:lnTo>
                  <a:lnTo>
                    <a:pt x="633437" y="1221841"/>
                  </a:lnTo>
                  <a:lnTo>
                    <a:pt x="583057" y="1179766"/>
                  </a:lnTo>
                  <a:lnTo>
                    <a:pt x="560133" y="1159459"/>
                  </a:lnTo>
                  <a:lnTo>
                    <a:pt x="505955" y="1107922"/>
                  </a:lnTo>
                  <a:lnTo>
                    <a:pt x="472351" y="1073137"/>
                  </a:lnTo>
                  <a:lnTo>
                    <a:pt x="439813" y="1037539"/>
                  </a:lnTo>
                  <a:lnTo>
                    <a:pt x="408343" y="1001115"/>
                  </a:lnTo>
                  <a:lnTo>
                    <a:pt x="377952" y="963866"/>
                  </a:lnTo>
                  <a:lnTo>
                    <a:pt x="348615" y="925804"/>
                  </a:lnTo>
                  <a:lnTo>
                    <a:pt x="320357" y="886904"/>
                  </a:lnTo>
                  <a:lnTo>
                    <a:pt x="293166" y="847178"/>
                  </a:lnTo>
                  <a:lnTo>
                    <a:pt x="267042" y="806627"/>
                  </a:lnTo>
                  <a:lnTo>
                    <a:pt x="241998" y="765263"/>
                  </a:lnTo>
                  <a:lnTo>
                    <a:pt x="218084" y="723315"/>
                  </a:lnTo>
                  <a:lnTo>
                    <a:pt x="195059" y="680974"/>
                  </a:lnTo>
                  <a:lnTo>
                    <a:pt x="172897" y="638200"/>
                  </a:lnTo>
                  <a:lnTo>
                    <a:pt x="151625" y="595033"/>
                  </a:lnTo>
                  <a:lnTo>
                    <a:pt x="131229" y="551434"/>
                  </a:lnTo>
                  <a:lnTo>
                    <a:pt x="111721" y="507441"/>
                  </a:lnTo>
                  <a:lnTo>
                    <a:pt x="93078" y="463029"/>
                  </a:lnTo>
                  <a:lnTo>
                    <a:pt x="75323" y="418198"/>
                  </a:lnTo>
                  <a:lnTo>
                    <a:pt x="58445" y="372973"/>
                  </a:lnTo>
                  <a:lnTo>
                    <a:pt x="45046" y="335749"/>
                  </a:lnTo>
                  <a:lnTo>
                    <a:pt x="23609" y="273253"/>
                  </a:lnTo>
                  <a:lnTo>
                    <a:pt x="4292" y="214718"/>
                  </a:lnTo>
                  <a:lnTo>
                    <a:pt x="3175" y="210680"/>
                  </a:lnTo>
                  <a:lnTo>
                    <a:pt x="1739" y="206768"/>
                  </a:lnTo>
                  <a:lnTo>
                    <a:pt x="0" y="202971"/>
                  </a:lnTo>
                  <a:lnTo>
                    <a:pt x="520" y="207264"/>
                  </a:lnTo>
                  <a:lnTo>
                    <a:pt x="1435" y="211480"/>
                  </a:lnTo>
                  <a:lnTo>
                    <a:pt x="20066" y="274789"/>
                  </a:lnTo>
                  <a:lnTo>
                    <a:pt x="40373" y="337756"/>
                  </a:lnTo>
                  <a:lnTo>
                    <a:pt x="53276" y="375246"/>
                  </a:lnTo>
                  <a:lnTo>
                    <a:pt x="69684" y="420801"/>
                  </a:lnTo>
                  <a:lnTo>
                    <a:pt x="87058" y="465937"/>
                  </a:lnTo>
                  <a:lnTo>
                    <a:pt x="105371" y="510628"/>
                  </a:lnTo>
                  <a:lnTo>
                    <a:pt x="124625" y="554875"/>
                  </a:lnTo>
                  <a:lnTo>
                    <a:pt x="144843" y="598690"/>
                  </a:lnTo>
                  <a:lnTo>
                    <a:pt x="166001" y="642061"/>
                  </a:lnTo>
                  <a:lnTo>
                    <a:pt x="188112" y="684999"/>
                  </a:lnTo>
                  <a:lnTo>
                    <a:pt x="211175" y="727494"/>
                  </a:lnTo>
                  <a:lnTo>
                    <a:pt x="235178" y="769556"/>
                  </a:lnTo>
                  <a:lnTo>
                    <a:pt x="260337" y="811072"/>
                  </a:lnTo>
                  <a:lnTo>
                    <a:pt x="286600" y="851712"/>
                  </a:lnTo>
                  <a:lnTo>
                    <a:pt x="313994" y="891489"/>
                  </a:lnTo>
                  <a:lnTo>
                    <a:pt x="342493" y="930389"/>
                  </a:lnTo>
                  <a:lnTo>
                    <a:pt x="372122" y="968425"/>
                  </a:lnTo>
                  <a:lnTo>
                    <a:pt x="402869" y="1005586"/>
                  </a:lnTo>
                  <a:lnTo>
                    <a:pt x="434721" y="1041869"/>
                  </a:lnTo>
                  <a:lnTo>
                    <a:pt x="467702" y="1077290"/>
                  </a:lnTo>
                  <a:lnTo>
                    <a:pt x="501789" y="1111834"/>
                  </a:lnTo>
                  <a:lnTo>
                    <a:pt x="550011" y="1156754"/>
                  </a:lnTo>
                  <a:lnTo>
                    <a:pt x="609104" y="1205966"/>
                  </a:lnTo>
                  <a:lnTo>
                    <a:pt x="635635" y="1225804"/>
                  </a:lnTo>
                  <a:lnTo>
                    <a:pt x="639267" y="1227899"/>
                  </a:lnTo>
                  <a:close/>
                </a:path>
                <a:path w="1316354" h="1292225">
                  <a:moveTo>
                    <a:pt x="680021" y="840930"/>
                  </a:moveTo>
                  <a:lnTo>
                    <a:pt x="679818" y="833018"/>
                  </a:lnTo>
                  <a:lnTo>
                    <a:pt x="678776" y="825131"/>
                  </a:lnTo>
                  <a:lnTo>
                    <a:pt x="678154" y="812914"/>
                  </a:lnTo>
                  <a:lnTo>
                    <a:pt x="670661" y="718134"/>
                  </a:lnTo>
                  <a:lnTo>
                    <a:pt x="665213" y="667918"/>
                  </a:lnTo>
                  <a:lnTo>
                    <a:pt x="658101" y="612533"/>
                  </a:lnTo>
                  <a:lnTo>
                    <a:pt x="649236" y="553199"/>
                  </a:lnTo>
                  <a:lnTo>
                    <a:pt x="639114" y="494042"/>
                  </a:lnTo>
                  <a:lnTo>
                    <a:pt x="628573" y="439166"/>
                  </a:lnTo>
                  <a:lnTo>
                    <a:pt x="618109" y="389712"/>
                  </a:lnTo>
                  <a:lnTo>
                    <a:pt x="608203" y="346824"/>
                  </a:lnTo>
                  <a:lnTo>
                    <a:pt x="592302" y="285064"/>
                  </a:lnTo>
                  <a:lnTo>
                    <a:pt x="590600" y="277406"/>
                  </a:lnTo>
                  <a:lnTo>
                    <a:pt x="588238" y="269951"/>
                  </a:lnTo>
                  <a:lnTo>
                    <a:pt x="585228" y="262712"/>
                  </a:lnTo>
                  <a:lnTo>
                    <a:pt x="585978" y="270522"/>
                  </a:lnTo>
                  <a:lnTo>
                    <a:pt x="587362" y="278231"/>
                  </a:lnTo>
                  <a:lnTo>
                    <a:pt x="589394" y="285826"/>
                  </a:lnTo>
                  <a:lnTo>
                    <a:pt x="611746" y="391109"/>
                  </a:lnTo>
                  <a:lnTo>
                    <a:pt x="621487" y="440613"/>
                  </a:lnTo>
                  <a:lnTo>
                    <a:pt x="631571" y="495452"/>
                  </a:lnTo>
                  <a:lnTo>
                    <a:pt x="641527" y="554469"/>
                  </a:lnTo>
                  <a:lnTo>
                    <a:pt x="650557" y="613613"/>
                  </a:lnTo>
                  <a:lnTo>
                    <a:pt x="658177" y="668820"/>
                  </a:lnTo>
                  <a:lnTo>
                    <a:pt x="664451" y="718883"/>
                  </a:lnTo>
                  <a:lnTo>
                    <a:pt x="669429" y="762609"/>
                  </a:lnTo>
                  <a:lnTo>
                    <a:pt x="676122" y="825754"/>
                  </a:lnTo>
                  <a:lnTo>
                    <a:pt x="676579" y="833551"/>
                  </a:lnTo>
                  <a:lnTo>
                    <a:pt x="677672" y="841260"/>
                  </a:lnTo>
                  <a:lnTo>
                    <a:pt x="679399" y="848868"/>
                  </a:lnTo>
                  <a:lnTo>
                    <a:pt x="680021" y="840930"/>
                  </a:lnTo>
                  <a:close/>
                </a:path>
                <a:path w="1316354" h="1292225">
                  <a:moveTo>
                    <a:pt x="855560" y="682929"/>
                  </a:moveTo>
                  <a:lnTo>
                    <a:pt x="854341" y="630618"/>
                  </a:lnTo>
                  <a:lnTo>
                    <a:pt x="851090" y="578243"/>
                  </a:lnTo>
                  <a:lnTo>
                    <a:pt x="845781" y="525792"/>
                  </a:lnTo>
                  <a:lnTo>
                    <a:pt x="839330" y="479107"/>
                  </a:lnTo>
                  <a:lnTo>
                    <a:pt x="825766" y="404406"/>
                  </a:lnTo>
                  <a:lnTo>
                    <a:pt x="810272" y="340309"/>
                  </a:lnTo>
                  <a:lnTo>
                    <a:pt x="792556" y="280873"/>
                  </a:lnTo>
                  <a:lnTo>
                    <a:pt x="769785" y="217995"/>
                  </a:lnTo>
                  <a:lnTo>
                    <a:pt x="768680" y="214490"/>
                  </a:lnTo>
                  <a:lnTo>
                    <a:pt x="767245" y="211124"/>
                  </a:lnTo>
                  <a:lnTo>
                    <a:pt x="765492" y="207899"/>
                  </a:lnTo>
                  <a:lnTo>
                    <a:pt x="766241" y="211759"/>
                  </a:lnTo>
                  <a:lnTo>
                    <a:pt x="767384" y="215506"/>
                  </a:lnTo>
                  <a:lnTo>
                    <a:pt x="768908" y="219138"/>
                  </a:lnTo>
                  <a:lnTo>
                    <a:pt x="781900" y="259168"/>
                  </a:lnTo>
                  <a:lnTo>
                    <a:pt x="801268" y="325767"/>
                  </a:lnTo>
                  <a:lnTo>
                    <a:pt x="820178" y="406260"/>
                  </a:lnTo>
                  <a:lnTo>
                    <a:pt x="829716" y="458381"/>
                  </a:lnTo>
                  <a:lnTo>
                    <a:pt x="839216" y="527062"/>
                  </a:lnTo>
                  <a:lnTo>
                    <a:pt x="844181" y="579234"/>
                  </a:lnTo>
                  <a:lnTo>
                    <a:pt x="847204" y="631329"/>
                  </a:lnTo>
                  <a:lnTo>
                    <a:pt x="848271" y="683361"/>
                  </a:lnTo>
                  <a:lnTo>
                    <a:pt x="847382" y="735317"/>
                  </a:lnTo>
                  <a:lnTo>
                    <a:pt x="844537" y="787209"/>
                  </a:lnTo>
                  <a:lnTo>
                    <a:pt x="839749" y="839038"/>
                  </a:lnTo>
                  <a:lnTo>
                    <a:pt x="833018" y="890778"/>
                  </a:lnTo>
                  <a:lnTo>
                    <a:pt x="824318" y="942467"/>
                  </a:lnTo>
                  <a:lnTo>
                    <a:pt x="809840" y="1009789"/>
                  </a:lnTo>
                  <a:lnTo>
                    <a:pt x="796798" y="1061161"/>
                  </a:lnTo>
                  <a:lnTo>
                    <a:pt x="777519" y="1124153"/>
                  </a:lnTo>
                  <a:lnTo>
                    <a:pt x="756932" y="1182268"/>
                  </a:lnTo>
                  <a:lnTo>
                    <a:pt x="732167" y="1244320"/>
                  </a:lnTo>
                  <a:lnTo>
                    <a:pt x="730605" y="1247660"/>
                  </a:lnTo>
                  <a:lnTo>
                    <a:pt x="729386" y="1251102"/>
                  </a:lnTo>
                  <a:lnTo>
                    <a:pt x="728510" y="1254683"/>
                  </a:lnTo>
                  <a:lnTo>
                    <a:pt x="730516" y="1251610"/>
                  </a:lnTo>
                  <a:lnTo>
                    <a:pt x="732205" y="1248371"/>
                  </a:lnTo>
                  <a:lnTo>
                    <a:pt x="733564" y="1244955"/>
                  </a:lnTo>
                  <a:lnTo>
                    <a:pt x="750595" y="1206690"/>
                  </a:lnTo>
                  <a:lnTo>
                    <a:pt x="776325" y="1141793"/>
                  </a:lnTo>
                  <a:lnTo>
                    <a:pt x="802220" y="1062799"/>
                  </a:lnTo>
                  <a:lnTo>
                    <a:pt x="815936" y="1011402"/>
                  </a:lnTo>
                  <a:lnTo>
                    <a:pt x="830884" y="943343"/>
                  </a:lnTo>
                  <a:lnTo>
                    <a:pt x="839914" y="891413"/>
                  </a:lnTo>
                  <a:lnTo>
                    <a:pt x="846899" y="839393"/>
                  </a:lnTo>
                  <a:lnTo>
                    <a:pt x="851827" y="787311"/>
                  </a:lnTo>
                  <a:lnTo>
                    <a:pt x="854722" y="735152"/>
                  </a:lnTo>
                  <a:lnTo>
                    <a:pt x="855560" y="682929"/>
                  </a:lnTo>
                  <a:close/>
                </a:path>
                <a:path w="1316354" h="1292225">
                  <a:moveTo>
                    <a:pt x="1315986" y="2362"/>
                  </a:moveTo>
                  <a:lnTo>
                    <a:pt x="1315758" y="0"/>
                  </a:lnTo>
                  <a:lnTo>
                    <a:pt x="1314742" y="2209"/>
                  </a:lnTo>
                  <a:lnTo>
                    <a:pt x="1306156" y="40500"/>
                  </a:lnTo>
                  <a:lnTo>
                    <a:pt x="1296492" y="80416"/>
                  </a:lnTo>
                  <a:lnTo>
                    <a:pt x="1276756" y="151422"/>
                  </a:lnTo>
                  <a:lnTo>
                    <a:pt x="1263751" y="193624"/>
                  </a:lnTo>
                  <a:lnTo>
                    <a:pt x="1248410" y="239725"/>
                  </a:lnTo>
                  <a:lnTo>
                    <a:pt x="1230718" y="289369"/>
                  </a:lnTo>
                  <a:lnTo>
                    <a:pt x="1210945" y="342265"/>
                  </a:lnTo>
                  <a:lnTo>
                    <a:pt x="1189278" y="398106"/>
                  </a:lnTo>
                  <a:lnTo>
                    <a:pt x="1131811" y="542696"/>
                  </a:lnTo>
                  <a:lnTo>
                    <a:pt x="1111821" y="593928"/>
                  </a:lnTo>
                  <a:lnTo>
                    <a:pt x="1091819" y="646544"/>
                  </a:lnTo>
                  <a:lnTo>
                    <a:pt x="1072794" y="699503"/>
                  </a:lnTo>
                  <a:lnTo>
                    <a:pt x="1055357" y="751674"/>
                  </a:lnTo>
                  <a:lnTo>
                    <a:pt x="1039228" y="802754"/>
                  </a:lnTo>
                  <a:lnTo>
                    <a:pt x="992416" y="957846"/>
                  </a:lnTo>
                  <a:lnTo>
                    <a:pt x="975575" y="1011745"/>
                  </a:lnTo>
                  <a:lnTo>
                    <a:pt x="959231" y="1061834"/>
                  </a:lnTo>
                  <a:lnTo>
                    <a:pt x="943368" y="1107795"/>
                  </a:lnTo>
                  <a:lnTo>
                    <a:pt x="927976" y="1149197"/>
                  </a:lnTo>
                  <a:lnTo>
                    <a:pt x="913320" y="1185748"/>
                  </a:lnTo>
                  <a:lnTo>
                    <a:pt x="882688" y="1254556"/>
                  </a:lnTo>
                  <a:lnTo>
                    <a:pt x="865416" y="1289862"/>
                  </a:lnTo>
                  <a:lnTo>
                    <a:pt x="864717" y="1292186"/>
                  </a:lnTo>
                  <a:lnTo>
                    <a:pt x="885088" y="1255826"/>
                  </a:lnTo>
                  <a:lnTo>
                    <a:pt x="906475" y="1211643"/>
                  </a:lnTo>
                  <a:lnTo>
                    <a:pt x="935456" y="1144066"/>
                  </a:lnTo>
                  <a:lnTo>
                    <a:pt x="965009" y="1063828"/>
                  </a:lnTo>
                  <a:lnTo>
                    <a:pt x="981760" y="1013701"/>
                  </a:lnTo>
                  <a:lnTo>
                    <a:pt x="998905" y="959777"/>
                  </a:lnTo>
                  <a:lnTo>
                    <a:pt x="1046670" y="805078"/>
                  </a:lnTo>
                  <a:lnTo>
                    <a:pt x="1063002" y="754126"/>
                  </a:lnTo>
                  <a:lnTo>
                    <a:pt x="1080465" y="702068"/>
                  </a:lnTo>
                  <a:lnTo>
                    <a:pt x="1099261" y="649185"/>
                  </a:lnTo>
                  <a:lnTo>
                    <a:pt x="1118971" y="596658"/>
                  </a:lnTo>
                  <a:lnTo>
                    <a:pt x="1138796" y="545477"/>
                  </a:lnTo>
                  <a:lnTo>
                    <a:pt x="1195959" y="400761"/>
                  </a:lnTo>
                  <a:lnTo>
                    <a:pt x="1217282" y="344728"/>
                  </a:lnTo>
                  <a:lnTo>
                    <a:pt x="1236573" y="291630"/>
                  </a:lnTo>
                  <a:lnTo>
                    <a:pt x="1253832" y="241757"/>
                  </a:lnTo>
                  <a:lnTo>
                    <a:pt x="1269047" y="195389"/>
                  </a:lnTo>
                  <a:lnTo>
                    <a:pt x="1281963" y="152908"/>
                  </a:lnTo>
                  <a:lnTo>
                    <a:pt x="1292440" y="114757"/>
                  </a:lnTo>
                  <a:lnTo>
                    <a:pt x="1306918" y="53174"/>
                  </a:lnTo>
                  <a:lnTo>
                    <a:pt x="1314754" y="9728"/>
                  </a:lnTo>
                  <a:lnTo>
                    <a:pt x="1315758" y="6311"/>
                  </a:lnTo>
                  <a:lnTo>
                    <a:pt x="1315758" y="3543"/>
                  </a:lnTo>
                  <a:lnTo>
                    <a:pt x="1315986" y="2362"/>
                  </a:lnTo>
                  <a:close/>
                </a:path>
              </a:pathLst>
            </a:custGeom>
            <a:solidFill>
              <a:srgbClr val="2532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9920673" y="3503105"/>
              <a:ext cx="631825" cy="1470660"/>
            </a:xfrm>
            <a:custGeom>
              <a:avLst/>
              <a:gdLst/>
              <a:ahLst/>
              <a:cxnLst/>
              <a:rect l="l" t="t" r="r" b="b"/>
              <a:pathLst>
                <a:path w="631825" h="1470660">
                  <a:moveTo>
                    <a:pt x="483353" y="1470647"/>
                  </a:moveTo>
                  <a:lnTo>
                    <a:pt x="466982" y="1405706"/>
                  </a:lnTo>
                  <a:lnTo>
                    <a:pt x="425758" y="1246951"/>
                  </a:lnTo>
                  <a:lnTo>
                    <a:pt x="371516" y="1048482"/>
                  </a:lnTo>
                  <a:lnTo>
                    <a:pt x="316090" y="864400"/>
                  </a:lnTo>
                  <a:lnTo>
                    <a:pt x="301203" y="819861"/>
                  </a:lnTo>
                  <a:lnTo>
                    <a:pt x="284523" y="771503"/>
                  </a:lnTo>
                  <a:lnTo>
                    <a:pt x="266365" y="720128"/>
                  </a:lnTo>
                  <a:lnTo>
                    <a:pt x="247044" y="666536"/>
                  </a:lnTo>
                  <a:lnTo>
                    <a:pt x="226874" y="611530"/>
                  </a:lnTo>
                  <a:lnTo>
                    <a:pt x="206170" y="555911"/>
                  </a:lnTo>
                  <a:lnTo>
                    <a:pt x="185246" y="500480"/>
                  </a:lnTo>
                  <a:lnTo>
                    <a:pt x="164418" y="446040"/>
                  </a:lnTo>
                  <a:lnTo>
                    <a:pt x="143999" y="393391"/>
                  </a:lnTo>
                  <a:lnTo>
                    <a:pt x="124305" y="343336"/>
                  </a:lnTo>
                  <a:lnTo>
                    <a:pt x="105650" y="296676"/>
                  </a:lnTo>
                  <a:lnTo>
                    <a:pt x="88348" y="254212"/>
                  </a:lnTo>
                  <a:lnTo>
                    <a:pt x="72715" y="216746"/>
                  </a:lnTo>
                  <a:lnTo>
                    <a:pt x="34582" y="130951"/>
                  </a:lnTo>
                  <a:lnTo>
                    <a:pt x="22505" y="101475"/>
                  </a:lnTo>
                  <a:lnTo>
                    <a:pt x="11481" y="71589"/>
                  </a:lnTo>
                  <a:lnTo>
                    <a:pt x="469" y="37940"/>
                  </a:lnTo>
                  <a:lnTo>
                    <a:pt x="0" y="34509"/>
                  </a:lnTo>
                  <a:lnTo>
                    <a:pt x="198" y="27490"/>
                  </a:lnTo>
                  <a:lnTo>
                    <a:pt x="28101" y="211"/>
                  </a:lnTo>
                  <a:lnTo>
                    <a:pt x="31556" y="0"/>
                  </a:lnTo>
                  <a:lnTo>
                    <a:pt x="38536" y="725"/>
                  </a:lnTo>
                  <a:lnTo>
                    <a:pt x="76131" y="34159"/>
                  </a:lnTo>
                  <a:lnTo>
                    <a:pt x="98941" y="64866"/>
                  </a:lnTo>
                  <a:lnTo>
                    <a:pt x="122050" y="100372"/>
                  </a:lnTo>
                  <a:lnTo>
                    <a:pt x="145433" y="139972"/>
                  </a:lnTo>
                  <a:lnTo>
                    <a:pt x="169065" y="182956"/>
                  </a:lnTo>
                  <a:lnTo>
                    <a:pt x="192921" y="228618"/>
                  </a:lnTo>
                  <a:lnTo>
                    <a:pt x="216975" y="276250"/>
                  </a:lnTo>
                  <a:lnTo>
                    <a:pt x="290077" y="423894"/>
                  </a:lnTo>
                  <a:lnTo>
                    <a:pt x="314674" y="472333"/>
                  </a:lnTo>
                  <a:lnTo>
                    <a:pt x="339344" y="519205"/>
                  </a:lnTo>
                  <a:lnTo>
                    <a:pt x="364061" y="563802"/>
                  </a:lnTo>
                  <a:lnTo>
                    <a:pt x="461529" y="800588"/>
                  </a:lnTo>
                  <a:lnTo>
                    <a:pt x="547339" y="1093084"/>
                  </a:lnTo>
                  <a:lnTo>
                    <a:pt x="608416" y="1341651"/>
                  </a:lnTo>
                  <a:lnTo>
                    <a:pt x="631680" y="1446649"/>
                  </a:lnTo>
                  <a:lnTo>
                    <a:pt x="483353" y="1470647"/>
                  </a:lnTo>
                  <a:close/>
                </a:path>
              </a:pathLst>
            </a:custGeom>
            <a:solidFill>
              <a:srgbClr val="45596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9937826" y="3509670"/>
              <a:ext cx="614680" cy="1464310"/>
            </a:xfrm>
            <a:custGeom>
              <a:avLst/>
              <a:gdLst/>
              <a:ahLst/>
              <a:cxnLst/>
              <a:rect l="l" t="t" r="r" b="b"/>
              <a:pathLst>
                <a:path w="614679" h="1464310">
                  <a:moveTo>
                    <a:pt x="466191" y="1464221"/>
                  </a:moveTo>
                  <a:lnTo>
                    <a:pt x="465810" y="1457756"/>
                  </a:lnTo>
                  <a:lnTo>
                    <a:pt x="464794" y="1451406"/>
                  </a:lnTo>
                  <a:lnTo>
                    <a:pt x="463169" y="1445145"/>
                  </a:lnTo>
                  <a:lnTo>
                    <a:pt x="443852" y="1358366"/>
                  </a:lnTo>
                  <a:lnTo>
                    <a:pt x="434314" y="1317828"/>
                  </a:lnTo>
                  <a:lnTo>
                    <a:pt x="423456" y="1273035"/>
                  </a:lnTo>
                  <a:lnTo>
                    <a:pt x="411403" y="1224876"/>
                  </a:lnTo>
                  <a:lnTo>
                    <a:pt x="398868" y="1176845"/>
                  </a:lnTo>
                  <a:lnTo>
                    <a:pt x="386613" y="1132420"/>
                  </a:lnTo>
                  <a:lnTo>
                    <a:pt x="374967" y="1092441"/>
                  </a:lnTo>
                  <a:lnTo>
                    <a:pt x="354825" y="1029296"/>
                  </a:lnTo>
                  <a:lnTo>
                    <a:pt x="347154" y="1008011"/>
                  </a:lnTo>
                  <a:lnTo>
                    <a:pt x="345262" y="1001788"/>
                  </a:lnTo>
                  <a:lnTo>
                    <a:pt x="342684" y="995845"/>
                  </a:lnTo>
                  <a:lnTo>
                    <a:pt x="339458" y="990206"/>
                  </a:lnTo>
                  <a:lnTo>
                    <a:pt x="340448" y="996505"/>
                  </a:lnTo>
                  <a:lnTo>
                    <a:pt x="342036" y="1002652"/>
                  </a:lnTo>
                  <a:lnTo>
                    <a:pt x="344246" y="1008646"/>
                  </a:lnTo>
                  <a:lnTo>
                    <a:pt x="358889" y="1059167"/>
                  </a:lnTo>
                  <a:lnTo>
                    <a:pt x="379653" y="1134237"/>
                  </a:lnTo>
                  <a:lnTo>
                    <a:pt x="391452" y="1178750"/>
                  </a:lnTo>
                  <a:lnTo>
                    <a:pt x="403834" y="1226642"/>
                  </a:lnTo>
                  <a:lnTo>
                    <a:pt x="446633" y="1395374"/>
                  </a:lnTo>
                  <a:lnTo>
                    <a:pt x="460133" y="1445895"/>
                  </a:lnTo>
                  <a:lnTo>
                    <a:pt x="461505" y="1452219"/>
                  </a:lnTo>
                  <a:lnTo>
                    <a:pt x="463524" y="1458328"/>
                  </a:lnTo>
                  <a:lnTo>
                    <a:pt x="466191" y="1464221"/>
                  </a:lnTo>
                  <a:close/>
                </a:path>
                <a:path w="614679" h="1464310">
                  <a:moveTo>
                    <a:pt x="540867" y="1449273"/>
                  </a:moveTo>
                  <a:lnTo>
                    <a:pt x="540677" y="1447800"/>
                  </a:lnTo>
                  <a:lnTo>
                    <a:pt x="540423" y="1444637"/>
                  </a:lnTo>
                  <a:lnTo>
                    <a:pt x="539877" y="1441348"/>
                  </a:lnTo>
                  <a:lnTo>
                    <a:pt x="539788" y="1436052"/>
                  </a:lnTo>
                  <a:lnTo>
                    <a:pt x="538949" y="1427365"/>
                  </a:lnTo>
                  <a:lnTo>
                    <a:pt x="538022" y="1416900"/>
                  </a:lnTo>
                  <a:lnTo>
                    <a:pt x="529501" y="1349514"/>
                  </a:lnTo>
                  <a:lnTo>
                    <a:pt x="522846" y="1308379"/>
                  </a:lnTo>
                  <a:lnTo>
                    <a:pt x="515175" y="1267421"/>
                  </a:lnTo>
                  <a:lnTo>
                    <a:pt x="506463" y="1226642"/>
                  </a:lnTo>
                  <a:lnTo>
                    <a:pt x="494957" y="1178331"/>
                  </a:lnTo>
                  <a:lnTo>
                    <a:pt x="482396" y="1130312"/>
                  </a:lnTo>
                  <a:lnTo>
                    <a:pt x="468782" y="1082598"/>
                  </a:lnTo>
                  <a:lnTo>
                    <a:pt x="454126" y="1035177"/>
                  </a:lnTo>
                  <a:lnTo>
                    <a:pt x="438416" y="988060"/>
                  </a:lnTo>
                  <a:lnTo>
                    <a:pt x="422694" y="943356"/>
                  </a:lnTo>
                  <a:lnTo>
                    <a:pt x="405739" y="897597"/>
                  </a:lnTo>
                  <a:lnTo>
                    <a:pt x="387616" y="850874"/>
                  </a:lnTo>
                  <a:lnTo>
                    <a:pt x="368388" y="803313"/>
                  </a:lnTo>
                  <a:lnTo>
                    <a:pt x="348157" y="754989"/>
                  </a:lnTo>
                  <a:lnTo>
                    <a:pt x="326961" y="706031"/>
                  </a:lnTo>
                  <a:lnTo>
                    <a:pt x="303136" y="652983"/>
                  </a:lnTo>
                  <a:lnTo>
                    <a:pt x="279425" y="601179"/>
                  </a:lnTo>
                  <a:lnTo>
                    <a:pt x="255955" y="550710"/>
                  </a:lnTo>
                  <a:lnTo>
                    <a:pt x="232854" y="501700"/>
                  </a:lnTo>
                  <a:lnTo>
                    <a:pt x="210273" y="454228"/>
                  </a:lnTo>
                  <a:lnTo>
                    <a:pt x="146964" y="322097"/>
                  </a:lnTo>
                  <a:lnTo>
                    <a:pt x="127800" y="281813"/>
                  </a:lnTo>
                  <a:lnTo>
                    <a:pt x="109816" y="243586"/>
                  </a:lnTo>
                  <a:lnTo>
                    <a:pt x="72212" y="162267"/>
                  </a:lnTo>
                  <a:lnTo>
                    <a:pt x="53746" y="121602"/>
                  </a:lnTo>
                  <a:lnTo>
                    <a:pt x="37884" y="85991"/>
                  </a:lnTo>
                  <a:lnTo>
                    <a:pt x="6819" y="14274"/>
                  </a:lnTo>
                  <a:lnTo>
                    <a:pt x="4800" y="9982"/>
                  </a:lnTo>
                  <a:lnTo>
                    <a:pt x="3035" y="5943"/>
                  </a:lnTo>
                  <a:lnTo>
                    <a:pt x="762" y="1143"/>
                  </a:lnTo>
                  <a:lnTo>
                    <a:pt x="0" y="0"/>
                  </a:lnTo>
                  <a:lnTo>
                    <a:pt x="203" y="1320"/>
                  </a:lnTo>
                  <a:lnTo>
                    <a:pt x="584" y="2578"/>
                  </a:lnTo>
                  <a:lnTo>
                    <a:pt x="1143" y="3784"/>
                  </a:lnTo>
                  <a:lnTo>
                    <a:pt x="2273" y="6819"/>
                  </a:lnTo>
                  <a:lnTo>
                    <a:pt x="3670" y="10363"/>
                  </a:lnTo>
                  <a:lnTo>
                    <a:pt x="5308" y="14909"/>
                  </a:lnTo>
                  <a:lnTo>
                    <a:pt x="8547" y="23037"/>
                  </a:lnTo>
                  <a:lnTo>
                    <a:pt x="34467" y="87464"/>
                  </a:lnTo>
                  <a:lnTo>
                    <a:pt x="49745" y="123380"/>
                  </a:lnTo>
                  <a:lnTo>
                    <a:pt x="67665" y="164490"/>
                  </a:lnTo>
                  <a:lnTo>
                    <a:pt x="88112" y="210426"/>
                  </a:lnTo>
                  <a:lnTo>
                    <a:pt x="104470" y="246634"/>
                  </a:lnTo>
                  <a:lnTo>
                    <a:pt x="122148" y="284988"/>
                  </a:lnTo>
                  <a:lnTo>
                    <a:pt x="141058" y="325399"/>
                  </a:lnTo>
                  <a:lnTo>
                    <a:pt x="226072" y="505371"/>
                  </a:lnTo>
                  <a:lnTo>
                    <a:pt x="249021" y="554431"/>
                  </a:lnTo>
                  <a:lnTo>
                    <a:pt x="272376" y="604913"/>
                  </a:lnTo>
                  <a:lnTo>
                    <a:pt x="295998" y="656691"/>
                  </a:lnTo>
                  <a:lnTo>
                    <a:pt x="319760" y="709688"/>
                  </a:lnTo>
                  <a:lnTo>
                    <a:pt x="340969" y="758545"/>
                  </a:lnTo>
                  <a:lnTo>
                    <a:pt x="361238" y="806691"/>
                  </a:lnTo>
                  <a:lnTo>
                    <a:pt x="380517" y="854062"/>
                  </a:lnTo>
                  <a:lnTo>
                    <a:pt x="398703" y="900607"/>
                  </a:lnTo>
                  <a:lnTo>
                    <a:pt x="415759" y="946264"/>
                  </a:lnTo>
                  <a:lnTo>
                    <a:pt x="431609" y="990968"/>
                  </a:lnTo>
                  <a:lnTo>
                    <a:pt x="447471" y="1037793"/>
                  </a:lnTo>
                  <a:lnTo>
                    <a:pt x="462343" y="1084922"/>
                  </a:lnTo>
                  <a:lnTo>
                    <a:pt x="476224" y="1132332"/>
                  </a:lnTo>
                  <a:lnTo>
                    <a:pt x="489127" y="1180033"/>
                  </a:lnTo>
                  <a:lnTo>
                    <a:pt x="501040" y="1228026"/>
                  </a:lnTo>
                  <a:lnTo>
                    <a:pt x="511835" y="1276997"/>
                  </a:lnTo>
                  <a:lnTo>
                    <a:pt x="520496" y="1320888"/>
                  </a:lnTo>
                  <a:lnTo>
                    <a:pt x="527189" y="1359255"/>
                  </a:lnTo>
                  <a:lnTo>
                    <a:pt x="534149" y="1405496"/>
                  </a:lnTo>
                  <a:lnTo>
                    <a:pt x="537006" y="1427988"/>
                  </a:lnTo>
                  <a:lnTo>
                    <a:pt x="538149" y="1436560"/>
                  </a:lnTo>
                  <a:lnTo>
                    <a:pt x="538911" y="1441348"/>
                  </a:lnTo>
                  <a:lnTo>
                    <a:pt x="539915" y="1445145"/>
                  </a:lnTo>
                  <a:lnTo>
                    <a:pt x="540016" y="1449628"/>
                  </a:lnTo>
                  <a:lnTo>
                    <a:pt x="540270" y="1450936"/>
                  </a:lnTo>
                  <a:lnTo>
                    <a:pt x="540677" y="1452219"/>
                  </a:lnTo>
                  <a:lnTo>
                    <a:pt x="540842" y="1450936"/>
                  </a:lnTo>
                  <a:lnTo>
                    <a:pt x="540867" y="1449273"/>
                  </a:lnTo>
                  <a:close/>
                </a:path>
                <a:path w="614679" h="1464310">
                  <a:moveTo>
                    <a:pt x="614527" y="1440218"/>
                  </a:moveTo>
                  <a:lnTo>
                    <a:pt x="609206" y="1385214"/>
                  </a:lnTo>
                  <a:lnTo>
                    <a:pt x="603669" y="1346123"/>
                  </a:lnTo>
                  <a:lnTo>
                    <a:pt x="596252" y="1300962"/>
                  </a:lnTo>
                  <a:lnTo>
                    <a:pt x="587933" y="1255991"/>
                  </a:lnTo>
                  <a:lnTo>
                    <a:pt x="578726" y="1211211"/>
                  </a:lnTo>
                  <a:lnTo>
                    <a:pt x="568604" y="1166609"/>
                  </a:lnTo>
                  <a:lnTo>
                    <a:pt x="557593" y="1122184"/>
                  </a:lnTo>
                  <a:lnTo>
                    <a:pt x="545668" y="1078001"/>
                  </a:lnTo>
                  <a:lnTo>
                    <a:pt x="532803" y="1034110"/>
                  </a:lnTo>
                  <a:lnTo>
                    <a:pt x="519023" y="990511"/>
                  </a:lnTo>
                  <a:lnTo>
                    <a:pt x="504304" y="947204"/>
                  </a:lnTo>
                  <a:lnTo>
                    <a:pt x="481406" y="884682"/>
                  </a:lnTo>
                  <a:lnTo>
                    <a:pt x="458495" y="828014"/>
                  </a:lnTo>
                  <a:lnTo>
                    <a:pt x="452691" y="816660"/>
                  </a:lnTo>
                  <a:lnTo>
                    <a:pt x="454253" y="822858"/>
                  </a:lnTo>
                  <a:lnTo>
                    <a:pt x="456082" y="828954"/>
                  </a:lnTo>
                  <a:lnTo>
                    <a:pt x="458165" y="834974"/>
                  </a:lnTo>
                  <a:lnTo>
                    <a:pt x="460514" y="840917"/>
                  </a:lnTo>
                  <a:lnTo>
                    <a:pt x="483235" y="905840"/>
                  </a:lnTo>
                  <a:lnTo>
                    <a:pt x="498500" y="951039"/>
                  </a:lnTo>
                  <a:lnTo>
                    <a:pt x="515073" y="1003249"/>
                  </a:lnTo>
                  <a:lnTo>
                    <a:pt x="532371" y="1061275"/>
                  </a:lnTo>
                  <a:lnTo>
                    <a:pt x="549757" y="1123962"/>
                  </a:lnTo>
                  <a:lnTo>
                    <a:pt x="565556" y="1187030"/>
                  </a:lnTo>
                  <a:lnTo>
                    <a:pt x="578650" y="1246111"/>
                  </a:lnTo>
                  <a:lnTo>
                    <a:pt x="589368" y="1299806"/>
                  </a:lnTo>
                  <a:lnTo>
                    <a:pt x="597979" y="1346758"/>
                  </a:lnTo>
                  <a:lnTo>
                    <a:pt x="611517" y="1427683"/>
                  </a:lnTo>
                  <a:lnTo>
                    <a:pt x="614527" y="1440218"/>
                  </a:lnTo>
                  <a:close/>
                </a:path>
              </a:pathLst>
            </a:custGeom>
            <a:solidFill>
              <a:srgbClr val="2532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0277791" y="4928536"/>
              <a:ext cx="579120" cy="706120"/>
            </a:xfrm>
            <a:custGeom>
              <a:avLst/>
              <a:gdLst/>
              <a:ahLst/>
              <a:cxnLst/>
              <a:rect l="l" t="t" r="r" b="b"/>
              <a:pathLst>
                <a:path w="579120" h="706120">
                  <a:moveTo>
                    <a:pt x="578918" y="705646"/>
                  </a:moveTo>
                  <a:lnTo>
                    <a:pt x="0" y="705646"/>
                  </a:lnTo>
                  <a:lnTo>
                    <a:pt x="0" y="0"/>
                  </a:lnTo>
                  <a:lnTo>
                    <a:pt x="578918" y="0"/>
                  </a:lnTo>
                  <a:lnTo>
                    <a:pt x="578918" y="705646"/>
                  </a:lnTo>
                  <a:close/>
                </a:path>
              </a:pathLst>
            </a:custGeom>
            <a:solidFill>
              <a:srgbClr val="ED21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10672026" y="4928536"/>
              <a:ext cx="184785" cy="706120"/>
            </a:xfrm>
            <a:custGeom>
              <a:avLst/>
              <a:gdLst/>
              <a:ahLst/>
              <a:cxnLst/>
              <a:rect l="l" t="t" r="r" b="b"/>
              <a:pathLst>
                <a:path w="184784" h="706120">
                  <a:moveTo>
                    <a:pt x="0" y="705646"/>
                  </a:moveTo>
                  <a:lnTo>
                    <a:pt x="184683" y="705646"/>
                  </a:lnTo>
                  <a:lnTo>
                    <a:pt x="184683" y="0"/>
                  </a:lnTo>
                  <a:lnTo>
                    <a:pt x="0" y="0"/>
                  </a:lnTo>
                  <a:lnTo>
                    <a:pt x="0" y="705646"/>
                  </a:lnTo>
                  <a:close/>
                </a:path>
              </a:pathLst>
            </a:custGeom>
            <a:solidFill>
              <a:srgbClr val="000000">
                <a:alpha val="2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10158498" y="4928536"/>
              <a:ext cx="513715" cy="706120"/>
            </a:xfrm>
            <a:custGeom>
              <a:avLst/>
              <a:gdLst/>
              <a:ahLst/>
              <a:cxnLst/>
              <a:rect l="l" t="t" r="r" b="b"/>
              <a:pathLst>
                <a:path w="513715" h="706120">
                  <a:moveTo>
                    <a:pt x="513528" y="705646"/>
                  </a:moveTo>
                  <a:lnTo>
                    <a:pt x="0" y="705646"/>
                  </a:lnTo>
                  <a:lnTo>
                    <a:pt x="0" y="0"/>
                  </a:lnTo>
                  <a:lnTo>
                    <a:pt x="513528" y="0"/>
                  </a:lnTo>
                  <a:lnTo>
                    <a:pt x="513528" y="705646"/>
                  </a:lnTo>
                  <a:close/>
                </a:path>
              </a:pathLst>
            </a:custGeom>
            <a:solidFill>
              <a:srgbClr val="ED21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54" name="object 5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638240" y="4597499"/>
            <a:ext cx="686092" cy="1038198"/>
          </a:xfrm>
          <a:prstGeom prst="rect">
            <a:avLst/>
          </a:prstGeom>
        </p:spPr>
      </p:pic>
      <p:grpSp>
        <p:nvGrpSpPr>
          <p:cNvPr id="55" name="object 55"/>
          <p:cNvGrpSpPr/>
          <p:nvPr/>
        </p:nvGrpSpPr>
        <p:grpSpPr>
          <a:xfrm>
            <a:off x="3571503" y="1347206"/>
            <a:ext cx="6361430" cy="4290695"/>
            <a:chOff x="3571503" y="1347206"/>
            <a:chExt cx="6361430" cy="4290695"/>
          </a:xfrm>
        </p:grpSpPr>
        <p:sp>
          <p:nvSpPr>
            <p:cNvPr id="56" name="object 56"/>
            <p:cNvSpPr/>
            <p:nvPr/>
          </p:nvSpPr>
          <p:spPr>
            <a:xfrm>
              <a:off x="3571494" y="1664283"/>
              <a:ext cx="6361430" cy="3973195"/>
            </a:xfrm>
            <a:custGeom>
              <a:avLst/>
              <a:gdLst/>
              <a:ahLst/>
              <a:cxnLst/>
              <a:rect l="l" t="t" r="r" b="b"/>
              <a:pathLst>
                <a:path w="6361430" h="3973195">
                  <a:moveTo>
                    <a:pt x="6360909" y="3633317"/>
                  </a:moveTo>
                  <a:lnTo>
                    <a:pt x="6063373" y="3633317"/>
                  </a:lnTo>
                  <a:lnTo>
                    <a:pt x="6063373" y="184023"/>
                  </a:lnTo>
                  <a:lnTo>
                    <a:pt x="6063145" y="174980"/>
                  </a:lnTo>
                  <a:lnTo>
                    <a:pt x="6055449" y="130594"/>
                  </a:lnTo>
                  <a:lnTo>
                    <a:pt x="6037211" y="89420"/>
                  </a:lnTo>
                  <a:lnTo>
                    <a:pt x="6009500" y="53898"/>
                  </a:lnTo>
                  <a:lnTo>
                    <a:pt x="5973991" y="26174"/>
                  </a:lnTo>
                  <a:lnTo>
                    <a:pt x="5932830" y="7924"/>
                  </a:lnTo>
                  <a:lnTo>
                    <a:pt x="5888482" y="215"/>
                  </a:lnTo>
                  <a:lnTo>
                    <a:pt x="5879439" y="0"/>
                  </a:lnTo>
                  <a:lnTo>
                    <a:pt x="376567" y="0"/>
                  </a:lnTo>
                  <a:lnTo>
                    <a:pt x="331863" y="5511"/>
                  </a:lnTo>
                  <a:lnTo>
                    <a:pt x="289864" y="21729"/>
                  </a:lnTo>
                  <a:lnTo>
                    <a:pt x="253060" y="47663"/>
                  </a:lnTo>
                  <a:lnTo>
                    <a:pt x="223634" y="81775"/>
                  </a:lnTo>
                  <a:lnTo>
                    <a:pt x="203390" y="122034"/>
                  </a:lnTo>
                  <a:lnTo>
                    <a:pt x="193522" y="165976"/>
                  </a:lnTo>
                  <a:lnTo>
                    <a:pt x="192633" y="184023"/>
                  </a:lnTo>
                  <a:lnTo>
                    <a:pt x="192633" y="3633317"/>
                  </a:lnTo>
                  <a:lnTo>
                    <a:pt x="508" y="3633317"/>
                  </a:lnTo>
                  <a:lnTo>
                    <a:pt x="0" y="3633317"/>
                  </a:lnTo>
                  <a:lnTo>
                    <a:pt x="0" y="3755733"/>
                  </a:lnTo>
                  <a:lnTo>
                    <a:pt x="5753" y="3799459"/>
                  </a:lnTo>
                  <a:lnTo>
                    <a:pt x="19926" y="3841204"/>
                  </a:lnTo>
                  <a:lnTo>
                    <a:pt x="41960" y="3879392"/>
                  </a:lnTo>
                  <a:lnTo>
                    <a:pt x="71018" y="3912552"/>
                  </a:lnTo>
                  <a:lnTo>
                    <a:pt x="105981" y="3939387"/>
                  </a:lnTo>
                  <a:lnTo>
                    <a:pt x="145516" y="3958894"/>
                  </a:lnTo>
                  <a:lnTo>
                    <a:pt x="188087" y="3970299"/>
                  </a:lnTo>
                  <a:lnTo>
                    <a:pt x="217347" y="3973195"/>
                  </a:lnTo>
                  <a:lnTo>
                    <a:pt x="6143574" y="3973195"/>
                  </a:lnTo>
                  <a:lnTo>
                    <a:pt x="6187262" y="3967429"/>
                  </a:lnTo>
                  <a:lnTo>
                    <a:pt x="6228994" y="3953256"/>
                  </a:lnTo>
                  <a:lnTo>
                    <a:pt x="6267170" y="3931208"/>
                  </a:lnTo>
                  <a:lnTo>
                    <a:pt x="6300305" y="3902138"/>
                  </a:lnTo>
                  <a:lnTo>
                    <a:pt x="6327127" y="3867150"/>
                  </a:lnTo>
                  <a:lnTo>
                    <a:pt x="6346622" y="3827602"/>
                  </a:lnTo>
                  <a:lnTo>
                    <a:pt x="6358026" y="3785006"/>
                  </a:lnTo>
                  <a:lnTo>
                    <a:pt x="6360909" y="3755733"/>
                  </a:lnTo>
                  <a:lnTo>
                    <a:pt x="6360909" y="3633317"/>
                  </a:lnTo>
                  <a:close/>
                </a:path>
              </a:pathLst>
            </a:custGeom>
            <a:solidFill>
              <a:srgbClr val="45596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6120828" y="5261216"/>
              <a:ext cx="1263015" cy="125730"/>
            </a:xfrm>
            <a:custGeom>
              <a:avLst/>
              <a:gdLst/>
              <a:ahLst/>
              <a:cxnLst/>
              <a:rect l="l" t="t" r="r" b="b"/>
              <a:pathLst>
                <a:path w="1263015" h="125729">
                  <a:moveTo>
                    <a:pt x="1262748" y="0"/>
                  </a:moveTo>
                  <a:lnTo>
                    <a:pt x="0" y="0"/>
                  </a:lnTo>
                  <a:lnTo>
                    <a:pt x="78905" y="125679"/>
                  </a:lnTo>
                  <a:lnTo>
                    <a:pt x="1189532" y="125679"/>
                  </a:lnTo>
                  <a:lnTo>
                    <a:pt x="1262748" y="0"/>
                  </a:lnTo>
                  <a:close/>
                </a:path>
              </a:pathLst>
            </a:custGeom>
            <a:solidFill>
              <a:srgbClr val="2532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3932285" y="1887575"/>
              <a:ext cx="5511800" cy="3271520"/>
            </a:xfrm>
            <a:custGeom>
              <a:avLst/>
              <a:gdLst/>
              <a:ahLst/>
              <a:cxnLst/>
              <a:rect l="l" t="t" r="r" b="b"/>
              <a:pathLst>
                <a:path w="5511800" h="3271520">
                  <a:moveTo>
                    <a:pt x="5475657" y="3270955"/>
                  </a:moveTo>
                  <a:lnTo>
                    <a:pt x="35805" y="3270955"/>
                  </a:lnTo>
                  <a:lnTo>
                    <a:pt x="30539" y="3269907"/>
                  </a:lnTo>
                  <a:lnTo>
                    <a:pt x="1047" y="3240399"/>
                  </a:lnTo>
                  <a:lnTo>
                    <a:pt x="0" y="3235131"/>
                  </a:lnTo>
                  <a:lnTo>
                    <a:pt x="0" y="35823"/>
                  </a:lnTo>
                  <a:lnTo>
                    <a:pt x="30539" y="1047"/>
                  </a:lnTo>
                  <a:lnTo>
                    <a:pt x="35805" y="0"/>
                  </a:lnTo>
                  <a:lnTo>
                    <a:pt x="41279" y="0"/>
                  </a:lnTo>
                  <a:lnTo>
                    <a:pt x="5475657" y="0"/>
                  </a:lnTo>
                  <a:lnTo>
                    <a:pt x="5510415" y="30555"/>
                  </a:lnTo>
                  <a:lnTo>
                    <a:pt x="5511463" y="35823"/>
                  </a:lnTo>
                  <a:lnTo>
                    <a:pt x="5511463" y="3235131"/>
                  </a:lnTo>
                  <a:lnTo>
                    <a:pt x="5480923" y="3269907"/>
                  </a:lnTo>
                  <a:lnTo>
                    <a:pt x="5475657" y="3270955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3926352" y="2132095"/>
              <a:ext cx="5511800" cy="2738755"/>
            </a:xfrm>
            <a:custGeom>
              <a:avLst/>
              <a:gdLst/>
              <a:ahLst/>
              <a:cxnLst/>
              <a:rect l="l" t="t" r="r" b="b"/>
              <a:pathLst>
                <a:path w="5511800" h="2738754">
                  <a:moveTo>
                    <a:pt x="0" y="2738468"/>
                  </a:moveTo>
                  <a:lnTo>
                    <a:pt x="5511463" y="2738468"/>
                  </a:lnTo>
                  <a:lnTo>
                    <a:pt x="5511463" y="0"/>
                  </a:lnTo>
                  <a:lnTo>
                    <a:pt x="0" y="0"/>
                  </a:lnTo>
                  <a:lnTo>
                    <a:pt x="0" y="273846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0" name="object 6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96209" y="1970286"/>
              <a:ext cx="88178" cy="88208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029472" y="1970252"/>
              <a:ext cx="88177" cy="88223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157490" y="1969907"/>
              <a:ext cx="88129" cy="88174"/>
            </a:xfrm>
            <a:prstGeom prst="rect">
              <a:avLst/>
            </a:prstGeom>
          </p:spPr>
        </p:pic>
        <p:sp>
          <p:nvSpPr>
            <p:cNvPr id="63" name="object 63"/>
            <p:cNvSpPr/>
            <p:nvPr/>
          </p:nvSpPr>
          <p:spPr>
            <a:xfrm>
              <a:off x="3926352" y="4870564"/>
              <a:ext cx="5517515" cy="293370"/>
            </a:xfrm>
            <a:custGeom>
              <a:avLst/>
              <a:gdLst/>
              <a:ahLst/>
              <a:cxnLst/>
              <a:rect l="l" t="t" r="r" b="b"/>
              <a:pathLst>
                <a:path w="5517515" h="293370">
                  <a:moveTo>
                    <a:pt x="5517397" y="292766"/>
                  </a:moveTo>
                  <a:lnTo>
                    <a:pt x="0" y="292766"/>
                  </a:lnTo>
                  <a:lnTo>
                    <a:pt x="0" y="0"/>
                  </a:lnTo>
                  <a:lnTo>
                    <a:pt x="5517397" y="0"/>
                  </a:lnTo>
                  <a:lnTo>
                    <a:pt x="5517397" y="292766"/>
                  </a:lnTo>
                  <a:close/>
                </a:path>
              </a:pathLst>
            </a:custGeom>
            <a:solidFill>
              <a:srgbClr val="2532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4088561" y="4999037"/>
              <a:ext cx="4779010" cy="62865"/>
            </a:xfrm>
            <a:custGeom>
              <a:avLst/>
              <a:gdLst/>
              <a:ahLst/>
              <a:cxnLst/>
              <a:rect l="l" t="t" r="r" b="b"/>
              <a:pathLst>
                <a:path w="4779009" h="62864">
                  <a:moveTo>
                    <a:pt x="46329" y="51765"/>
                  </a:moveTo>
                  <a:lnTo>
                    <a:pt x="18173" y="51511"/>
                  </a:lnTo>
                  <a:lnTo>
                    <a:pt x="34086" y="36360"/>
                  </a:lnTo>
                  <a:lnTo>
                    <a:pt x="40551" y="31750"/>
                  </a:lnTo>
                  <a:lnTo>
                    <a:pt x="43878" y="25476"/>
                  </a:lnTo>
                  <a:lnTo>
                    <a:pt x="13512" y="0"/>
                  </a:lnTo>
                  <a:lnTo>
                    <a:pt x="5930" y="3276"/>
                  </a:lnTo>
                  <a:lnTo>
                    <a:pt x="0" y="10337"/>
                  </a:lnTo>
                  <a:lnTo>
                    <a:pt x="7823" y="16268"/>
                  </a:lnTo>
                  <a:lnTo>
                    <a:pt x="11391" y="11836"/>
                  </a:lnTo>
                  <a:lnTo>
                    <a:pt x="16027" y="9779"/>
                  </a:lnTo>
                  <a:lnTo>
                    <a:pt x="21704" y="10083"/>
                  </a:lnTo>
                  <a:lnTo>
                    <a:pt x="29032" y="10083"/>
                  </a:lnTo>
                  <a:lnTo>
                    <a:pt x="32816" y="13246"/>
                  </a:lnTo>
                  <a:lnTo>
                    <a:pt x="32816" y="22212"/>
                  </a:lnTo>
                  <a:lnTo>
                    <a:pt x="31813" y="25742"/>
                  </a:lnTo>
                  <a:lnTo>
                    <a:pt x="2400" y="53784"/>
                  </a:lnTo>
                  <a:lnTo>
                    <a:pt x="2400" y="61112"/>
                  </a:lnTo>
                  <a:lnTo>
                    <a:pt x="46329" y="61112"/>
                  </a:lnTo>
                  <a:lnTo>
                    <a:pt x="46329" y="51765"/>
                  </a:lnTo>
                  <a:close/>
                </a:path>
                <a:path w="4779009" h="62864">
                  <a:moveTo>
                    <a:pt x="66382" y="20243"/>
                  </a:moveTo>
                  <a:lnTo>
                    <a:pt x="65671" y="18580"/>
                  </a:lnTo>
                  <a:lnTo>
                    <a:pt x="62890" y="15811"/>
                  </a:lnTo>
                  <a:lnTo>
                    <a:pt x="61277" y="15125"/>
                  </a:lnTo>
                  <a:lnTo>
                    <a:pt x="57416" y="15125"/>
                  </a:lnTo>
                  <a:lnTo>
                    <a:pt x="55740" y="15811"/>
                  </a:lnTo>
                  <a:lnTo>
                    <a:pt x="52959" y="18580"/>
                  </a:lnTo>
                  <a:lnTo>
                    <a:pt x="52260" y="20243"/>
                  </a:lnTo>
                  <a:lnTo>
                    <a:pt x="52184" y="24168"/>
                  </a:lnTo>
                  <a:lnTo>
                    <a:pt x="52832" y="25844"/>
                  </a:lnTo>
                  <a:lnTo>
                    <a:pt x="55575" y="28638"/>
                  </a:lnTo>
                  <a:lnTo>
                    <a:pt x="57238" y="29324"/>
                  </a:lnTo>
                  <a:lnTo>
                    <a:pt x="61163" y="29324"/>
                  </a:lnTo>
                  <a:lnTo>
                    <a:pt x="62852" y="28638"/>
                  </a:lnTo>
                  <a:lnTo>
                    <a:pt x="65697" y="25844"/>
                  </a:lnTo>
                  <a:lnTo>
                    <a:pt x="66370" y="24168"/>
                  </a:lnTo>
                  <a:lnTo>
                    <a:pt x="66382" y="20243"/>
                  </a:lnTo>
                  <a:close/>
                </a:path>
                <a:path w="4779009" h="62864">
                  <a:moveTo>
                    <a:pt x="66560" y="52552"/>
                  </a:moveTo>
                  <a:lnTo>
                    <a:pt x="66001" y="50685"/>
                  </a:lnTo>
                  <a:lnTo>
                    <a:pt x="63182" y="47459"/>
                  </a:lnTo>
                  <a:lnTo>
                    <a:pt x="61404" y="46659"/>
                  </a:lnTo>
                  <a:lnTo>
                    <a:pt x="57124" y="46659"/>
                  </a:lnTo>
                  <a:lnTo>
                    <a:pt x="55346" y="47459"/>
                  </a:lnTo>
                  <a:lnTo>
                    <a:pt x="52539" y="50685"/>
                  </a:lnTo>
                  <a:lnTo>
                    <a:pt x="51968" y="52552"/>
                  </a:lnTo>
                  <a:lnTo>
                    <a:pt x="52260" y="54673"/>
                  </a:lnTo>
                  <a:lnTo>
                    <a:pt x="51968" y="56794"/>
                  </a:lnTo>
                  <a:lnTo>
                    <a:pt x="52539" y="58661"/>
                  </a:lnTo>
                  <a:lnTo>
                    <a:pt x="55346" y="61874"/>
                  </a:lnTo>
                  <a:lnTo>
                    <a:pt x="57124" y="62687"/>
                  </a:lnTo>
                  <a:lnTo>
                    <a:pt x="61404" y="62687"/>
                  </a:lnTo>
                  <a:lnTo>
                    <a:pt x="63182" y="61874"/>
                  </a:lnTo>
                  <a:lnTo>
                    <a:pt x="66001" y="58661"/>
                  </a:lnTo>
                  <a:lnTo>
                    <a:pt x="66560" y="56794"/>
                  </a:lnTo>
                  <a:lnTo>
                    <a:pt x="66268" y="54673"/>
                  </a:lnTo>
                  <a:lnTo>
                    <a:pt x="66560" y="52552"/>
                  </a:lnTo>
                  <a:close/>
                </a:path>
                <a:path w="4779009" h="62864">
                  <a:moveTo>
                    <a:pt x="93916" y="1498"/>
                  </a:moveTo>
                  <a:lnTo>
                    <a:pt x="70307" y="1244"/>
                  </a:lnTo>
                  <a:lnTo>
                    <a:pt x="70307" y="10591"/>
                  </a:lnTo>
                  <a:lnTo>
                    <a:pt x="82931" y="10591"/>
                  </a:lnTo>
                  <a:lnTo>
                    <a:pt x="82931" y="61112"/>
                  </a:lnTo>
                  <a:lnTo>
                    <a:pt x="93916" y="61112"/>
                  </a:lnTo>
                  <a:lnTo>
                    <a:pt x="93916" y="1498"/>
                  </a:lnTo>
                  <a:close/>
                </a:path>
                <a:path w="4779009" h="62864">
                  <a:moveTo>
                    <a:pt x="158927" y="39255"/>
                  </a:moveTo>
                  <a:lnTo>
                    <a:pt x="148323" y="39255"/>
                  </a:lnTo>
                  <a:lnTo>
                    <a:pt x="148323" y="27266"/>
                  </a:lnTo>
                  <a:lnTo>
                    <a:pt x="137972" y="27266"/>
                  </a:lnTo>
                  <a:lnTo>
                    <a:pt x="137972" y="39255"/>
                  </a:lnTo>
                  <a:lnTo>
                    <a:pt x="118402" y="39255"/>
                  </a:lnTo>
                  <a:lnTo>
                    <a:pt x="146177" y="2501"/>
                  </a:lnTo>
                  <a:lnTo>
                    <a:pt x="134315" y="2501"/>
                  </a:lnTo>
                  <a:lnTo>
                    <a:pt x="104902" y="40398"/>
                  </a:lnTo>
                  <a:lnTo>
                    <a:pt x="104902" y="47599"/>
                  </a:lnTo>
                  <a:lnTo>
                    <a:pt x="137591" y="47599"/>
                  </a:lnTo>
                  <a:lnTo>
                    <a:pt x="137591" y="61112"/>
                  </a:lnTo>
                  <a:lnTo>
                    <a:pt x="148323" y="61112"/>
                  </a:lnTo>
                  <a:lnTo>
                    <a:pt x="148323" y="47599"/>
                  </a:lnTo>
                  <a:lnTo>
                    <a:pt x="158927" y="47599"/>
                  </a:lnTo>
                  <a:lnTo>
                    <a:pt x="158927" y="39255"/>
                  </a:lnTo>
                  <a:close/>
                </a:path>
                <a:path w="4779009" h="62864">
                  <a:moveTo>
                    <a:pt x="4778540" y="23723"/>
                  </a:moveTo>
                  <a:lnTo>
                    <a:pt x="1666062" y="23723"/>
                  </a:lnTo>
                  <a:lnTo>
                    <a:pt x="1666062" y="44310"/>
                  </a:lnTo>
                  <a:lnTo>
                    <a:pt x="4778540" y="44310"/>
                  </a:lnTo>
                  <a:lnTo>
                    <a:pt x="4778540" y="2372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4341416" y="5000654"/>
              <a:ext cx="1413510" cy="55244"/>
            </a:xfrm>
            <a:custGeom>
              <a:avLst/>
              <a:gdLst/>
              <a:ahLst/>
              <a:cxnLst/>
              <a:rect l="l" t="t" r="r" b="b"/>
              <a:pathLst>
                <a:path w="1413510" h="55245">
                  <a:moveTo>
                    <a:pt x="1413212" y="55067"/>
                  </a:moveTo>
                  <a:lnTo>
                    <a:pt x="0" y="55067"/>
                  </a:lnTo>
                  <a:lnTo>
                    <a:pt x="0" y="0"/>
                  </a:lnTo>
                  <a:lnTo>
                    <a:pt x="1413212" y="0"/>
                  </a:lnTo>
                  <a:lnTo>
                    <a:pt x="1413212" y="55067"/>
                  </a:lnTo>
                  <a:close/>
                </a:path>
              </a:pathLst>
            </a:custGeom>
            <a:solidFill>
              <a:srgbClr val="ED21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6" name="object 6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662729" y="4964279"/>
              <a:ext cx="137597" cy="137668"/>
            </a:xfrm>
            <a:prstGeom prst="rect">
              <a:avLst/>
            </a:prstGeom>
          </p:spPr>
        </p:pic>
        <p:sp>
          <p:nvSpPr>
            <p:cNvPr id="67" name="object 67"/>
            <p:cNvSpPr/>
            <p:nvPr/>
          </p:nvSpPr>
          <p:spPr>
            <a:xfrm>
              <a:off x="8933497" y="4957965"/>
              <a:ext cx="410845" cy="137160"/>
            </a:xfrm>
            <a:custGeom>
              <a:avLst/>
              <a:gdLst/>
              <a:ahLst/>
              <a:cxnLst/>
              <a:rect l="l" t="t" r="r" b="b"/>
              <a:pathLst>
                <a:path w="410845" h="137160">
                  <a:moveTo>
                    <a:pt x="47345" y="71628"/>
                  </a:moveTo>
                  <a:lnTo>
                    <a:pt x="42926" y="62522"/>
                  </a:lnTo>
                  <a:lnTo>
                    <a:pt x="39585" y="59461"/>
                  </a:lnTo>
                  <a:lnTo>
                    <a:pt x="37439" y="58178"/>
                  </a:lnTo>
                  <a:lnTo>
                    <a:pt x="36741" y="57937"/>
                  </a:lnTo>
                  <a:lnTo>
                    <a:pt x="36741" y="68338"/>
                  </a:lnTo>
                  <a:lnTo>
                    <a:pt x="36664" y="76479"/>
                  </a:lnTo>
                  <a:lnTo>
                    <a:pt x="27724" y="84797"/>
                  </a:lnTo>
                  <a:lnTo>
                    <a:pt x="25882" y="84797"/>
                  </a:lnTo>
                  <a:lnTo>
                    <a:pt x="24866" y="84632"/>
                  </a:lnTo>
                  <a:lnTo>
                    <a:pt x="16662" y="84632"/>
                  </a:lnTo>
                  <a:lnTo>
                    <a:pt x="12242" y="80213"/>
                  </a:lnTo>
                  <a:lnTo>
                    <a:pt x="12319" y="73101"/>
                  </a:lnTo>
                  <a:lnTo>
                    <a:pt x="12700" y="71628"/>
                  </a:lnTo>
                  <a:lnTo>
                    <a:pt x="14097" y="68859"/>
                  </a:lnTo>
                  <a:lnTo>
                    <a:pt x="15049" y="67678"/>
                  </a:lnTo>
                  <a:lnTo>
                    <a:pt x="17462" y="65722"/>
                  </a:lnTo>
                  <a:lnTo>
                    <a:pt x="19050" y="64909"/>
                  </a:lnTo>
                  <a:lnTo>
                    <a:pt x="19253" y="64909"/>
                  </a:lnTo>
                  <a:lnTo>
                    <a:pt x="22085" y="64160"/>
                  </a:lnTo>
                  <a:lnTo>
                    <a:pt x="23342" y="64160"/>
                  </a:lnTo>
                  <a:lnTo>
                    <a:pt x="24866" y="64414"/>
                  </a:lnTo>
                  <a:lnTo>
                    <a:pt x="32067" y="64414"/>
                  </a:lnTo>
                  <a:lnTo>
                    <a:pt x="36741" y="68338"/>
                  </a:lnTo>
                  <a:lnTo>
                    <a:pt x="36741" y="57937"/>
                  </a:lnTo>
                  <a:lnTo>
                    <a:pt x="32651" y="56489"/>
                  </a:lnTo>
                  <a:lnTo>
                    <a:pt x="30175" y="56159"/>
                  </a:lnTo>
                  <a:lnTo>
                    <a:pt x="30099" y="56489"/>
                  </a:lnTo>
                  <a:lnTo>
                    <a:pt x="25298" y="56489"/>
                  </a:lnTo>
                  <a:lnTo>
                    <a:pt x="27635" y="56337"/>
                  </a:lnTo>
                  <a:lnTo>
                    <a:pt x="30099" y="56489"/>
                  </a:lnTo>
                  <a:lnTo>
                    <a:pt x="30099" y="56159"/>
                  </a:lnTo>
                  <a:lnTo>
                    <a:pt x="24993" y="56159"/>
                  </a:lnTo>
                  <a:lnTo>
                    <a:pt x="21386" y="55930"/>
                  </a:lnTo>
                  <a:lnTo>
                    <a:pt x="16078" y="57988"/>
                  </a:lnTo>
                  <a:lnTo>
                    <a:pt x="11734" y="62522"/>
                  </a:lnTo>
                  <a:lnTo>
                    <a:pt x="13017" y="53632"/>
                  </a:lnTo>
                  <a:lnTo>
                    <a:pt x="16675" y="47231"/>
                  </a:lnTo>
                  <a:lnTo>
                    <a:pt x="22440" y="43357"/>
                  </a:lnTo>
                  <a:lnTo>
                    <a:pt x="30048" y="42062"/>
                  </a:lnTo>
                  <a:lnTo>
                    <a:pt x="34086" y="41871"/>
                  </a:lnTo>
                  <a:lnTo>
                    <a:pt x="37833" y="42849"/>
                  </a:lnTo>
                  <a:lnTo>
                    <a:pt x="41275" y="44970"/>
                  </a:lnTo>
                  <a:lnTo>
                    <a:pt x="41351" y="44831"/>
                  </a:lnTo>
                  <a:lnTo>
                    <a:pt x="42824" y="41871"/>
                  </a:lnTo>
                  <a:lnTo>
                    <a:pt x="45440" y="36626"/>
                  </a:lnTo>
                  <a:lnTo>
                    <a:pt x="40589" y="33883"/>
                  </a:lnTo>
                  <a:lnTo>
                    <a:pt x="35915" y="32715"/>
                  </a:lnTo>
                  <a:lnTo>
                    <a:pt x="35369" y="32588"/>
                  </a:lnTo>
                  <a:lnTo>
                    <a:pt x="29794" y="32715"/>
                  </a:lnTo>
                  <a:lnTo>
                    <a:pt x="25641" y="32537"/>
                  </a:lnTo>
                  <a:lnTo>
                    <a:pt x="0" y="60286"/>
                  </a:lnTo>
                  <a:lnTo>
                    <a:pt x="317" y="62890"/>
                  </a:lnTo>
                  <a:lnTo>
                    <a:pt x="25539" y="94068"/>
                  </a:lnTo>
                  <a:lnTo>
                    <a:pt x="25361" y="94068"/>
                  </a:lnTo>
                  <a:lnTo>
                    <a:pt x="28511" y="94361"/>
                  </a:lnTo>
                  <a:lnTo>
                    <a:pt x="31216" y="94068"/>
                  </a:lnTo>
                  <a:lnTo>
                    <a:pt x="36499" y="92316"/>
                  </a:lnTo>
                  <a:lnTo>
                    <a:pt x="47320" y="77863"/>
                  </a:lnTo>
                  <a:lnTo>
                    <a:pt x="47345" y="71628"/>
                  </a:lnTo>
                  <a:close/>
                </a:path>
                <a:path w="410845" h="137160">
                  <a:moveTo>
                    <a:pt x="67195" y="84404"/>
                  </a:moveTo>
                  <a:lnTo>
                    <a:pt x="66624" y="82537"/>
                  </a:lnTo>
                  <a:lnTo>
                    <a:pt x="63817" y="79311"/>
                  </a:lnTo>
                  <a:lnTo>
                    <a:pt x="62039" y="78511"/>
                  </a:lnTo>
                  <a:lnTo>
                    <a:pt x="57759" y="78511"/>
                  </a:lnTo>
                  <a:lnTo>
                    <a:pt x="55981" y="79311"/>
                  </a:lnTo>
                  <a:lnTo>
                    <a:pt x="53174" y="82537"/>
                  </a:lnTo>
                  <a:lnTo>
                    <a:pt x="52603" y="84404"/>
                  </a:lnTo>
                  <a:lnTo>
                    <a:pt x="52895" y="86525"/>
                  </a:lnTo>
                  <a:lnTo>
                    <a:pt x="52603" y="88646"/>
                  </a:lnTo>
                  <a:lnTo>
                    <a:pt x="53174" y="90512"/>
                  </a:lnTo>
                  <a:lnTo>
                    <a:pt x="55981" y="93738"/>
                  </a:lnTo>
                  <a:lnTo>
                    <a:pt x="57759" y="94538"/>
                  </a:lnTo>
                  <a:lnTo>
                    <a:pt x="62039" y="94538"/>
                  </a:lnTo>
                  <a:lnTo>
                    <a:pt x="63817" y="93738"/>
                  </a:lnTo>
                  <a:lnTo>
                    <a:pt x="66624" y="90512"/>
                  </a:lnTo>
                  <a:lnTo>
                    <a:pt x="67195" y="88646"/>
                  </a:lnTo>
                  <a:lnTo>
                    <a:pt x="66903" y="86525"/>
                  </a:lnTo>
                  <a:lnTo>
                    <a:pt x="67195" y="84404"/>
                  </a:lnTo>
                  <a:close/>
                </a:path>
                <a:path w="410845" h="137160">
                  <a:moveTo>
                    <a:pt x="67195" y="51943"/>
                  </a:moveTo>
                  <a:lnTo>
                    <a:pt x="66624" y="50076"/>
                  </a:lnTo>
                  <a:lnTo>
                    <a:pt x="63817" y="46850"/>
                  </a:lnTo>
                  <a:lnTo>
                    <a:pt x="62039" y="46050"/>
                  </a:lnTo>
                  <a:lnTo>
                    <a:pt x="57759" y="46050"/>
                  </a:lnTo>
                  <a:lnTo>
                    <a:pt x="55981" y="46850"/>
                  </a:lnTo>
                  <a:lnTo>
                    <a:pt x="53174" y="50076"/>
                  </a:lnTo>
                  <a:lnTo>
                    <a:pt x="52603" y="51943"/>
                  </a:lnTo>
                  <a:lnTo>
                    <a:pt x="52895" y="54063"/>
                  </a:lnTo>
                  <a:lnTo>
                    <a:pt x="52603" y="56184"/>
                  </a:lnTo>
                  <a:lnTo>
                    <a:pt x="53174" y="58051"/>
                  </a:lnTo>
                  <a:lnTo>
                    <a:pt x="55981" y="61277"/>
                  </a:lnTo>
                  <a:lnTo>
                    <a:pt x="57759" y="62077"/>
                  </a:lnTo>
                  <a:lnTo>
                    <a:pt x="62039" y="62077"/>
                  </a:lnTo>
                  <a:lnTo>
                    <a:pt x="63817" y="61277"/>
                  </a:lnTo>
                  <a:lnTo>
                    <a:pt x="66624" y="58051"/>
                  </a:lnTo>
                  <a:lnTo>
                    <a:pt x="67195" y="56184"/>
                  </a:lnTo>
                  <a:lnTo>
                    <a:pt x="66903" y="54063"/>
                  </a:lnTo>
                  <a:lnTo>
                    <a:pt x="67195" y="51943"/>
                  </a:lnTo>
                  <a:close/>
                </a:path>
                <a:path w="410845" h="137160">
                  <a:moveTo>
                    <a:pt x="124472" y="63157"/>
                  </a:moveTo>
                  <a:lnTo>
                    <a:pt x="122567" y="50101"/>
                  </a:lnTo>
                  <a:lnTo>
                    <a:pt x="118237" y="42189"/>
                  </a:lnTo>
                  <a:lnTo>
                    <a:pt x="117284" y="40474"/>
                  </a:lnTo>
                  <a:lnTo>
                    <a:pt x="112598" y="36982"/>
                  </a:lnTo>
                  <a:lnTo>
                    <a:pt x="112598" y="48755"/>
                  </a:lnTo>
                  <a:lnTo>
                    <a:pt x="112598" y="77558"/>
                  </a:lnTo>
                  <a:lnTo>
                    <a:pt x="106921" y="84251"/>
                  </a:lnTo>
                  <a:lnTo>
                    <a:pt x="90766" y="84251"/>
                  </a:lnTo>
                  <a:lnTo>
                    <a:pt x="85077" y="77558"/>
                  </a:lnTo>
                  <a:lnTo>
                    <a:pt x="85077" y="48755"/>
                  </a:lnTo>
                  <a:lnTo>
                    <a:pt x="90639" y="42189"/>
                  </a:lnTo>
                  <a:lnTo>
                    <a:pt x="107048" y="42189"/>
                  </a:lnTo>
                  <a:lnTo>
                    <a:pt x="112598" y="48755"/>
                  </a:lnTo>
                  <a:lnTo>
                    <a:pt x="112598" y="36982"/>
                  </a:lnTo>
                  <a:lnTo>
                    <a:pt x="109296" y="34505"/>
                  </a:lnTo>
                  <a:lnTo>
                    <a:pt x="99225" y="32461"/>
                  </a:lnTo>
                  <a:lnTo>
                    <a:pt x="89154" y="34505"/>
                  </a:lnTo>
                  <a:lnTo>
                    <a:pt x="81153" y="40474"/>
                  </a:lnTo>
                  <a:lnTo>
                    <a:pt x="75882" y="50101"/>
                  </a:lnTo>
                  <a:lnTo>
                    <a:pt x="73977" y="63157"/>
                  </a:lnTo>
                  <a:lnTo>
                    <a:pt x="75882" y="76212"/>
                  </a:lnTo>
                  <a:lnTo>
                    <a:pt x="81153" y="85839"/>
                  </a:lnTo>
                  <a:lnTo>
                    <a:pt x="89154" y="91808"/>
                  </a:lnTo>
                  <a:lnTo>
                    <a:pt x="99225" y="93853"/>
                  </a:lnTo>
                  <a:lnTo>
                    <a:pt x="109296" y="91808"/>
                  </a:lnTo>
                  <a:lnTo>
                    <a:pt x="117284" y="85839"/>
                  </a:lnTo>
                  <a:lnTo>
                    <a:pt x="118160" y="84251"/>
                  </a:lnTo>
                  <a:lnTo>
                    <a:pt x="122567" y="76212"/>
                  </a:lnTo>
                  <a:lnTo>
                    <a:pt x="124472" y="63157"/>
                  </a:lnTo>
                  <a:close/>
                </a:path>
                <a:path w="410845" h="137160">
                  <a:moveTo>
                    <a:pt x="181648" y="63157"/>
                  </a:moveTo>
                  <a:lnTo>
                    <a:pt x="179755" y="50101"/>
                  </a:lnTo>
                  <a:lnTo>
                    <a:pt x="175412" y="42189"/>
                  </a:lnTo>
                  <a:lnTo>
                    <a:pt x="174472" y="40474"/>
                  </a:lnTo>
                  <a:lnTo>
                    <a:pt x="169913" y="37084"/>
                  </a:lnTo>
                  <a:lnTo>
                    <a:pt x="169913" y="48755"/>
                  </a:lnTo>
                  <a:lnTo>
                    <a:pt x="169913" y="77558"/>
                  </a:lnTo>
                  <a:lnTo>
                    <a:pt x="164109" y="84251"/>
                  </a:lnTo>
                  <a:lnTo>
                    <a:pt x="147942" y="84251"/>
                  </a:lnTo>
                  <a:lnTo>
                    <a:pt x="142392" y="77558"/>
                  </a:lnTo>
                  <a:lnTo>
                    <a:pt x="142392" y="48755"/>
                  </a:lnTo>
                  <a:lnTo>
                    <a:pt x="147828" y="42189"/>
                  </a:lnTo>
                  <a:lnTo>
                    <a:pt x="164236" y="42189"/>
                  </a:lnTo>
                  <a:lnTo>
                    <a:pt x="169913" y="48755"/>
                  </a:lnTo>
                  <a:lnTo>
                    <a:pt x="169913" y="37084"/>
                  </a:lnTo>
                  <a:lnTo>
                    <a:pt x="166471" y="34505"/>
                  </a:lnTo>
                  <a:lnTo>
                    <a:pt x="156400" y="32461"/>
                  </a:lnTo>
                  <a:lnTo>
                    <a:pt x="146342" y="34505"/>
                  </a:lnTo>
                  <a:lnTo>
                    <a:pt x="138341" y="40474"/>
                  </a:lnTo>
                  <a:lnTo>
                    <a:pt x="133057" y="50101"/>
                  </a:lnTo>
                  <a:lnTo>
                    <a:pt x="131152" y="63157"/>
                  </a:lnTo>
                  <a:lnTo>
                    <a:pt x="133057" y="76212"/>
                  </a:lnTo>
                  <a:lnTo>
                    <a:pt x="138341" y="85839"/>
                  </a:lnTo>
                  <a:lnTo>
                    <a:pt x="146342" y="91808"/>
                  </a:lnTo>
                  <a:lnTo>
                    <a:pt x="156400" y="93853"/>
                  </a:lnTo>
                  <a:lnTo>
                    <a:pt x="166471" y="91808"/>
                  </a:lnTo>
                  <a:lnTo>
                    <a:pt x="174472" y="85839"/>
                  </a:lnTo>
                  <a:lnTo>
                    <a:pt x="175348" y="84251"/>
                  </a:lnTo>
                  <a:lnTo>
                    <a:pt x="179755" y="76212"/>
                  </a:lnTo>
                  <a:lnTo>
                    <a:pt x="181648" y="63157"/>
                  </a:lnTo>
                  <a:close/>
                </a:path>
                <a:path w="410845" h="137160">
                  <a:moveTo>
                    <a:pt x="316090" y="116459"/>
                  </a:moveTo>
                  <a:lnTo>
                    <a:pt x="277215" y="116459"/>
                  </a:lnTo>
                  <a:lnTo>
                    <a:pt x="277215" y="77685"/>
                  </a:lnTo>
                  <a:lnTo>
                    <a:pt x="256641" y="77685"/>
                  </a:lnTo>
                  <a:lnTo>
                    <a:pt x="256641" y="137045"/>
                  </a:lnTo>
                  <a:lnTo>
                    <a:pt x="316090" y="137045"/>
                  </a:lnTo>
                  <a:lnTo>
                    <a:pt x="316090" y="116459"/>
                  </a:lnTo>
                  <a:close/>
                </a:path>
                <a:path w="410845" h="137160">
                  <a:moveTo>
                    <a:pt x="316090" y="0"/>
                  </a:moveTo>
                  <a:lnTo>
                    <a:pt x="256641" y="0"/>
                  </a:lnTo>
                  <a:lnTo>
                    <a:pt x="256641" y="59499"/>
                  </a:lnTo>
                  <a:lnTo>
                    <a:pt x="277342" y="59499"/>
                  </a:lnTo>
                  <a:lnTo>
                    <a:pt x="277342" y="20586"/>
                  </a:lnTo>
                  <a:lnTo>
                    <a:pt x="316090" y="20586"/>
                  </a:lnTo>
                  <a:lnTo>
                    <a:pt x="316090" y="0"/>
                  </a:lnTo>
                  <a:close/>
                </a:path>
                <a:path w="410845" h="137160">
                  <a:moveTo>
                    <a:pt x="410768" y="77558"/>
                  </a:moveTo>
                  <a:lnTo>
                    <a:pt x="390067" y="77558"/>
                  </a:lnTo>
                  <a:lnTo>
                    <a:pt x="390067" y="116459"/>
                  </a:lnTo>
                  <a:lnTo>
                    <a:pt x="351447" y="116459"/>
                  </a:lnTo>
                  <a:lnTo>
                    <a:pt x="351447" y="137045"/>
                  </a:lnTo>
                  <a:lnTo>
                    <a:pt x="410768" y="137045"/>
                  </a:lnTo>
                  <a:lnTo>
                    <a:pt x="410768" y="77558"/>
                  </a:lnTo>
                  <a:close/>
                </a:path>
                <a:path w="410845" h="137160">
                  <a:moveTo>
                    <a:pt x="410768" y="0"/>
                  </a:moveTo>
                  <a:lnTo>
                    <a:pt x="351320" y="0"/>
                  </a:lnTo>
                  <a:lnTo>
                    <a:pt x="351320" y="20586"/>
                  </a:lnTo>
                  <a:lnTo>
                    <a:pt x="390194" y="20586"/>
                  </a:lnTo>
                  <a:lnTo>
                    <a:pt x="390194" y="59372"/>
                  </a:lnTo>
                  <a:lnTo>
                    <a:pt x="410768" y="59372"/>
                  </a:lnTo>
                  <a:lnTo>
                    <a:pt x="41076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8" name="object 6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194982" y="2312327"/>
              <a:ext cx="649610" cy="562925"/>
            </a:xfrm>
            <a:prstGeom prst="rect">
              <a:avLst/>
            </a:prstGeom>
          </p:spPr>
        </p:pic>
        <p:sp>
          <p:nvSpPr>
            <p:cNvPr id="69" name="object 69"/>
            <p:cNvSpPr/>
            <p:nvPr/>
          </p:nvSpPr>
          <p:spPr>
            <a:xfrm>
              <a:off x="4963134" y="2587662"/>
              <a:ext cx="649605" cy="74930"/>
            </a:xfrm>
            <a:custGeom>
              <a:avLst/>
              <a:gdLst/>
              <a:ahLst/>
              <a:cxnLst/>
              <a:rect l="l" t="t" r="r" b="b"/>
              <a:pathLst>
                <a:path w="649604" h="74930">
                  <a:moveTo>
                    <a:pt x="349034" y="71615"/>
                  </a:moveTo>
                  <a:lnTo>
                    <a:pt x="335419" y="70294"/>
                  </a:lnTo>
                  <a:lnTo>
                    <a:pt x="298310" y="69202"/>
                  </a:lnTo>
                  <a:lnTo>
                    <a:pt x="243268" y="68478"/>
                  </a:lnTo>
                  <a:lnTo>
                    <a:pt x="175831" y="68211"/>
                  </a:lnTo>
                  <a:lnTo>
                    <a:pt x="108407" y="68491"/>
                  </a:lnTo>
                  <a:lnTo>
                    <a:pt x="53352" y="69253"/>
                  </a:lnTo>
                  <a:lnTo>
                    <a:pt x="16243" y="70345"/>
                  </a:lnTo>
                  <a:lnTo>
                    <a:pt x="2641" y="71615"/>
                  </a:lnTo>
                  <a:lnTo>
                    <a:pt x="16243" y="72885"/>
                  </a:lnTo>
                  <a:lnTo>
                    <a:pt x="53352" y="73926"/>
                  </a:lnTo>
                  <a:lnTo>
                    <a:pt x="108407" y="74637"/>
                  </a:lnTo>
                  <a:lnTo>
                    <a:pt x="175831" y="74904"/>
                  </a:lnTo>
                  <a:lnTo>
                    <a:pt x="243268" y="74637"/>
                  </a:lnTo>
                  <a:lnTo>
                    <a:pt x="298310" y="73926"/>
                  </a:lnTo>
                  <a:lnTo>
                    <a:pt x="335419" y="72885"/>
                  </a:lnTo>
                  <a:lnTo>
                    <a:pt x="349034" y="71615"/>
                  </a:lnTo>
                  <a:close/>
                </a:path>
                <a:path w="649604" h="74930">
                  <a:moveTo>
                    <a:pt x="649338" y="2540"/>
                  </a:moveTo>
                  <a:lnTo>
                    <a:pt x="617067" y="2540"/>
                  </a:lnTo>
                  <a:lnTo>
                    <a:pt x="617067" y="1270"/>
                  </a:lnTo>
                  <a:lnTo>
                    <a:pt x="511200" y="1270"/>
                  </a:lnTo>
                  <a:lnTo>
                    <a:pt x="511200" y="0"/>
                  </a:lnTo>
                  <a:lnTo>
                    <a:pt x="138137" y="0"/>
                  </a:lnTo>
                  <a:lnTo>
                    <a:pt x="138137" y="1270"/>
                  </a:lnTo>
                  <a:lnTo>
                    <a:pt x="32270" y="1270"/>
                  </a:lnTo>
                  <a:lnTo>
                    <a:pt x="32270" y="2540"/>
                  </a:lnTo>
                  <a:lnTo>
                    <a:pt x="0" y="2540"/>
                  </a:lnTo>
                  <a:lnTo>
                    <a:pt x="0" y="3810"/>
                  </a:lnTo>
                  <a:lnTo>
                    <a:pt x="22821" y="3810"/>
                  </a:lnTo>
                  <a:lnTo>
                    <a:pt x="22821" y="5080"/>
                  </a:lnTo>
                  <a:lnTo>
                    <a:pt x="109702" y="5080"/>
                  </a:lnTo>
                  <a:lnTo>
                    <a:pt x="109702" y="6350"/>
                  </a:lnTo>
                  <a:lnTo>
                    <a:pt x="539635" y="6350"/>
                  </a:lnTo>
                  <a:lnTo>
                    <a:pt x="539635" y="5080"/>
                  </a:lnTo>
                  <a:lnTo>
                    <a:pt x="626516" y="5080"/>
                  </a:lnTo>
                  <a:lnTo>
                    <a:pt x="626516" y="3810"/>
                  </a:lnTo>
                  <a:lnTo>
                    <a:pt x="649338" y="3810"/>
                  </a:lnTo>
                  <a:lnTo>
                    <a:pt x="649338" y="2540"/>
                  </a:lnTo>
                  <a:close/>
                </a:path>
              </a:pathLst>
            </a:custGeom>
            <a:solidFill>
              <a:srgbClr val="2532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5684304" y="2916554"/>
              <a:ext cx="2486660" cy="1954530"/>
            </a:xfrm>
            <a:custGeom>
              <a:avLst/>
              <a:gdLst/>
              <a:ahLst/>
              <a:cxnLst/>
              <a:rect l="l" t="t" r="r" b="b"/>
              <a:pathLst>
                <a:path w="2486659" h="1954529">
                  <a:moveTo>
                    <a:pt x="2486164" y="1533893"/>
                  </a:moveTo>
                  <a:lnTo>
                    <a:pt x="2483320" y="1486954"/>
                  </a:lnTo>
                  <a:lnTo>
                    <a:pt x="2460104" y="1413687"/>
                  </a:lnTo>
                  <a:lnTo>
                    <a:pt x="2420112" y="1343012"/>
                  </a:lnTo>
                  <a:lnTo>
                    <a:pt x="2382240" y="1289748"/>
                  </a:lnTo>
                  <a:lnTo>
                    <a:pt x="2365413" y="1268704"/>
                  </a:lnTo>
                  <a:lnTo>
                    <a:pt x="2335326" y="1176489"/>
                  </a:lnTo>
                  <a:lnTo>
                    <a:pt x="2264562" y="957249"/>
                  </a:lnTo>
                  <a:lnTo>
                    <a:pt x="2182380" y="697077"/>
                  </a:lnTo>
                  <a:lnTo>
                    <a:pt x="2111019" y="458495"/>
                  </a:lnTo>
                  <a:lnTo>
                    <a:pt x="2102904" y="435317"/>
                  </a:lnTo>
                  <a:lnTo>
                    <a:pt x="2083269" y="390271"/>
                  </a:lnTo>
                  <a:lnTo>
                    <a:pt x="2059292" y="347370"/>
                  </a:lnTo>
                  <a:lnTo>
                    <a:pt x="2031199" y="307060"/>
                  </a:lnTo>
                  <a:lnTo>
                    <a:pt x="1999259" y="269709"/>
                  </a:lnTo>
                  <a:lnTo>
                    <a:pt x="1963801" y="235699"/>
                  </a:lnTo>
                  <a:lnTo>
                    <a:pt x="1925154" y="205346"/>
                  </a:lnTo>
                  <a:lnTo>
                    <a:pt x="1883702" y="178968"/>
                  </a:lnTo>
                  <a:lnTo>
                    <a:pt x="1343533" y="83870"/>
                  </a:lnTo>
                  <a:lnTo>
                    <a:pt x="1236992" y="0"/>
                  </a:lnTo>
                  <a:lnTo>
                    <a:pt x="635723" y="30568"/>
                  </a:lnTo>
                  <a:lnTo>
                    <a:pt x="544334" y="121881"/>
                  </a:lnTo>
                  <a:lnTo>
                    <a:pt x="400672" y="158381"/>
                  </a:lnTo>
                  <a:lnTo>
                    <a:pt x="349313" y="175539"/>
                  </a:lnTo>
                  <a:lnTo>
                    <a:pt x="230301" y="219798"/>
                  </a:lnTo>
                  <a:lnTo>
                    <a:pt x="96316" y="280403"/>
                  </a:lnTo>
                  <a:lnTo>
                    <a:pt x="0" y="346583"/>
                  </a:lnTo>
                  <a:lnTo>
                    <a:pt x="262572" y="1568665"/>
                  </a:lnTo>
                  <a:lnTo>
                    <a:pt x="257898" y="1954390"/>
                  </a:lnTo>
                  <a:lnTo>
                    <a:pt x="1778800" y="1954390"/>
                  </a:lnTo>
                  <a:lnTo>
                    <a:pt x="1788401" y="1051331"/>
                  </a:lnTo>
                  <a:lnTo>
                    <a:pt x="1906041" y="1838833"/>
                  </a:lnTo>
                  <a:lnTo>
                    <a:pt x="2354554" y="1881390"/>
                  </a:lnTo>
                  <a:lnTo>
                    <a:pt x="2366365" y="1881733"/>
                  </a:lnTo>
                  <a:lnTo>
                    <a:pt x="2377935" y="1880654"/>
                  </a:lnTo>
                  <a:lnTo>
                    <a:pt x="2420759" y="1862620"/>
                  </a:lnTo>
                  <a:lnTo>
                    <a:pt x="2451557" y="1818157"/>
                  </a:lnTo>
                  <a:lnTo>
                    <a:pt x="2463685" y="1773047"/>
                  </a:lnTo>
                  <a:lnTo>
                    <a:pt x="2473604" y="1716557"/>
                  </a:lnTo>
                  <a:lnTo>
                    <a:pt x="2480919" y="1654200"/>
                  </a:lnTo>
                  <a:lnTo>
                    <a:pt x="2485237" y="1591475"/>
                  </a:lnTo>
                  <a:lnTo>
                    <a:pt x="2486164" y="1533893"/>
                  </a:lnTo>
                  <a:close/>
                </a:path>
              </a:pathLst>
            </a:custGeom>
            <a:solidFill>
              <a:srgbClr val="ED21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1" name="object 7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079124" y="1347206"/>
              <a:ext cx="3487143" cy="3525377"/>
            </a:xfrm>
            <a:prstGeom prst="rect">
              <a:avLst/>
            </a:prstGeom>
          </p:spPr>
        </p:pic>
      </p:grpSp>
      <p:pic>
        <p:nvPicPr>
          <p:cNvPr id="72" name="object 72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4122315" y="6145122"/>
            <a:ext cx="5325721" cy="483923"/>
          </a:xfrm>
          <a:prstGeom prst="rect">
            <a:avLst/>
          </a:prstGeom>
        </p:spPr>
      </p:pic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0" dirty="0"/>
              <a:t>PLAGES LIMITES</a:t>
            </a:r>
            <a:r>
              <a:rPr spc="-155" dirty="0"/>
              <a:t> </a:t>
            </a:r>
            <a:r>
              <a:rPr spc="95" dirty="0"/>
              <a:t>(1/2)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1647824"/>
            <a:ext cx="95250" cy="9524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09687" y="2128837"/>
            <a:ext cx="104775" cy="10477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09687" y="2624137"/>
            <a:ext cx="104775" cy="104774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177924" y="1345564"/>
            <a:ext cx="5501005" cy="1492250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393065" marR="5080" indent="-381000">
              <a:lnSpc>
                <a:spcPct val="153300"/>
              </a:lnSpc>
              <a:spcBef>
                <a:spcPts val="60"/>
              </a:spcBef>
            </a:pP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Il</a:t>
            </a:r>
            <a:r>
              <a:rPr sz="2100" spc="-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est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5" dirty="0">
                <a:solidFill>
                  <a:srgbClr val="333333"/>
                </a:solidFill>
                <a:latin typeface="Trebuchet MS"/>
                <a:cs typeface="Trebuchet MS"/>
              </a:rPr>
              <a:t>possible</a:t>
            </a:r>
            <a:r>
              <a:rPr sz="2100" spc="-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à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configurer</a:t>
            </a:r>
            <a:r>
              <a:rPr sz="2100" spc="-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5" dirty="0">
                <a:solidFill>
                  <a:srgbClr val="333333"/>
                </a:solidFill>
                <a:latin typeface="Trebuchet MS"/>
                <a:cs typeface="Trebuchet MS"/>
              </a:rPr>
              <a:t>par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0" dirty="0">
                <a:solidFill>
                  <a:srgbClr val="ED2137"/>
                </a:solidFill>
                <a:latin typeface="Trebuchet MS"/>
                <a:cs typeface="Trebuchet MS"/>
              </a:rPr>
              <a:t>Espace de noms </a:t>
            </a:r>
            <a:r>
              <a:rPr sz="2100" spc="50" dirty="0">
                <a:solidFill>
                  <a:srgbClr val="333333"/>
                </a:solidFill>
                <a:latin typeface="Trebuchet MS"/>
                <a:cs typeface="Trebuchet MS"/>
              </a:rPr>
              <a:t>: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par défaut</a:t>
            </a:r>
            <a:r>
              <a:rPr sz="2100" spc="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valeurs</a:t>
            </a:r>
            <a:r>
              <a:rPr sz="2100" spc="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pour</a:t>
            </a:r>
            <a:r>
              <a:rPr sz="2100" spc="1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275" dirty="0">
                <a:solidFill>
                  <a:srgbClr val="ED2137"/>
                </a:solidFill>
                <a:latin typeface="Tahoma"/>
                <a:cs typeface="Tahoma"/>
              </a:rPr>
              <a:t>demandes</a:t>
            </a:r>
            <a:r>
              <a:rPr sz="2100" spc="-20" dirty="0">
                <a:solidFill>
                  <a:srgbClr val="ED2137"/>
                </a:solidFill>
                <a:latin typeface="Tahoma"/>
                <a:cs typeface="Tahoma"/>
              </a:rPr>
              <a:t> </a:t>
            </a:r>
            <a:r>
              <a:rPr sz="2100" spc="100" dirty="0">
                <a:solidFill>
                  <a:srgbClr val="333333"/>
                </a:solidFill>
                <a:latin typeface="Trebuchet MS"/>
                <a:cs typeface="Trebuchet MS"/>
              </a:rPr>
              <a:t>et</a:t>
            </a:r>
            <a:r>
              <a:rPr sz="2100" spc="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445" dirty="0">
                <a:solidFill>
                  <a:srgbClr val="ED2137"/>
                </a:solidFill>
                <a:latin typeface="Tahoma"/>
                <a:cs typeface="Tahoma"/>
              </a:rPr>
              <a:t>limites </a:t>
            </a:r>
            <a:r>
              <a:rPr sz="2100" spc="100" dirty="0">
                <a:solidFill>
                  <a:srgbClr val="333333"/>
                </a:solidFill>
                <a:latin typeface="Trebuchet MS"/>
                <a:cs typeface="Trebuchet MS"/>
              </a:rPr>
              <a:t>max</a:t>
            </a:r>
            <a:r>
              <a:rPr sz="2100" spc="-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valeurs</a:t>
            </a:r>
            <a:r>
              <a:rPr sz="2100" spc="-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pour</a:t>
            </a:r>
            <a:r>
              <a:rPr sz="2100" spc="-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275" dirty="0">
                <a:solidFill>
                  <a:srgbClr val="ED2137"/>
                </a:solidFill>
                <a:latin typeface="Tahoma"/>
                <a:cs typeface="Tahoma"/>
              </a:rPr>
              <a:t>demandes</a:t>
            </a:r>
            <a:r>
              <a:rPr sz="2100" spc="-30" dirty="0">
                <a:solidFill>
                  <a:srgbClr val="ED2137"/>
                </a:solidFill>
                <a:latin typeface="Tahoma"/>
                <a:cs typeface="Tahoma"/>
              </a:rPr>
              <a:t> </a:t>
            </a:r>
            <a:r>
              <a:rPr sz="2100" spc="100" dirty="0">
                <a:solidFill>
                  <a:srgbClr val="333333"/>
                </a:solidFill>
                <a:latin typeface="Trebuchet MS"/>
                <a:cs typeface="Trebuchet MS"/>
              </a:rPr>
              <a:t>et</a:t>
            </a:r>
            <a:r>
              <a:rPr sz="2100" spc="-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445" dirty="0">
                <a:solidFill>
                  <a:srgbClr val="ED2137"/>
                </a:solidFill>
                <a:latin typeface="Tahoma"/>
                <a:cs typeface="Tahoma"/>
              </a:rPr>
              <a:t>limites</a:t>
            </a:r>
            <a:endParaRPr sz="21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09624" y="1552574"/>
            <a:ext cx="12211050" cy="9525"/>
          </a:xfrm>
          <a:custGeom>
            <a:avLst/>
            <a:gdLst/>
            <a:ahLst/>
            <a:cxnLst/>
            <a:rect l="l" t="t" r="r" b="b"/>
            <a:pathLst>
              <a:path w="12211050" h="9525">
                <a:moveTo>
                  <a:pt x="12211049" y="9524"/>
                </a:moveTo>
                <a:lnTo>
                  <a:pt x="0" y="9524"/>
                </a:lnTo>
                <a:lnTo>
                  <a:pt x="0" y="0"/>
                </a:lnTo>
                <a:lnTo>
                  <a:pt x="12211049" y="0"/>
                </a:lnTo>
                <a:lnTo>
                  <a:pt x="12211049" y="952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809624" y="1552574"/>
            <a:ext cx="12211050" cy="5210175"/>
            <a:chOff x="809624" y="1552574"/>
            <a:chExt cx="12211050" cy="5210175"/>
          </a:xfrm>
        </p:grpSpPr>
        <p:sp>
          <p:nvSpPr>
            <p:cNvPr id="4" name="object 4"/>
            <p:cNvSpPr/>
            <p:nvPr/>
          </p:nvSpPr>
          <p:spPr>
            <a:xfrm>
              <a:off x="809612" y="1552574"/>
              <a:ext cx="12211050" cy="5210175"/>
            </a:xfrm>
            <a:custGeom>
              <a:avLst/>
              <a:gdLst/>
              <a:ahLst/>
              <a:cxnLst/>
              <a:rect l="l" t="t" r="r" b="b"/>
              <a:pathLst>
                <a:path w="12211050" h="5210175">
                  <a:moveTo>
                    <a:pt x="12211050" y="0"/>
                  </a:moveTo>
                  <a:lnTo>
                    <a:pt x="12201525" y="0"/>
                  </a:lnTo>
                  <a:lnTo>
                    <a:pt x="12201525" y="5200650"/>
                  </a:lnTo>
                  <a:lnTo>
                    <a:pt x="0" y="5200650"/>
                  </a:lnTo>
                  <a:lnTo>
                    <a:pt x="0" y="5210175"/>
                  </a:lnTo>
                  <a:lnTo>
                    <a:pt x="12201525" y="5210175"/>
                  </a:lnTo>
                  <a:lnTo>
                    <a:pt x="12211050" y="5210175"/>
                  </a:lnTo>
                  <a:lnTo>
                    <a:pt x="12211050" y="5200650"/>
                  </a:lnTo>
                  <a:lnTo>
                    <a:pt x="12211050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09624" y="1552574"/>
              <a:ext cx="9525" cy="5210175"/>
            </a:xfrm>
            <a:custGeom>
              <a:avLst/>
              <a:gdLst/>
              <a:ahLst/>
              <a:cxnLst/>
              <a:rect l="l" t="t" r="r" b="b"/>
              <a:pathLst>
                <a:path w="9525" h="5210175">
                  <a:moveTo>
                    <a:pt x="0" y="5210174"/>
                  </a:moveTo>
                  <a:lnTo>
                    <a:pt x="0" y="0"/>
                  </a:lnTo>
                  <a:lnTo>
                    <a:pt x="9524" y="9524"/>
                  </a:lnTo>
                  <a:lnTo>
                    <a:pt x="9524" y="5200649"/>
                  </a:lnTo>
                  <a:lnTo>
                    <a:pt x="0" y="5210174"/>
                  </a:lnTo>
                  <a:close/>
                </a:path>
              </a:pathLst>
            </a:custGeom>
            <a:solidFill>
              <a:srgbClr val="ED21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0" dirty="0"/>
              <a:t>PLAGES LIMITES</a:t>
            </a:r>
            <a:r>
              <a:rPr spc="-155" dirty="0"/>
              <a:t> </a:t>
            </a:r>
            <a:r>
              <a:rPr spc="95" dirty="0"/>
              <a:t>(2/2)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949325" y="1625600"/>
            <a:ext cx="6459855" cy="33724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925"/>
              </a:lnSpc>
              <a:spcBef>
                <a:spcPts val="100"/>
              </a:spcBef>
            </a:pPr>
            <a:r>
              <a:rPr sz="1650" spc="390" dirty="0">
                <a:solidFill>
                  <a:srgbClr val="999999"/>
                </a:solidFill>
                <a:latin typeface="Tahoma"/>
                <a:cs typeface="Tahoma"/>
              </a:rPr>
              <a:t>-- </a:t>
            </a:r>
            <a:r>
              <a:rPr sz="1650" spc="340" dirty="0">
                <a:solidFill>
                  <a:srgbClr val="999999"/>
                </a:solidFill>
                <a:latin typeface="Tahoma"/>
                <a:cs typeface="Tahoma"/>
              </a:rPr>
              <a:t>-</a:t>
            </a:r>
            <a:endParaRPr sz="1650">
              <a:latin typeface="Tahoma"/>
              <a:cs typeface="Tahoma"/>
            </a:endParaRPr>
          </a:p>
          <a:p>
            <a:pPr marL="12700" marR="4421505">
              <a:lnSpc>
                <a:spcPts val="1880"/>
              </a:lnSpc>
              <a:spcBef>
                <a:spcPts val="90"/>
              </a:spcBef>
            </a:pPr>
            <a:r>
              <a:rPr sz="1650" spc="245" dirty="0">
                <a:solidFill>
                  <a:srgbClr val="0077AA"/>
                </a:solidFill>
                <a:latin typeface="Tahoma"/>
                <a:cs typeface="Tahoma"/>
              </a:rPr>
              <a:t>apiVersion </a:t>
            </a:r>
            <a:r>
              <a:rPr sz="1650" spc="245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dirty="0">
                <a:solidFill>
                  <a:srgbClr val="999999"/>
                </a:solidFill>
                <a:latin typeface="Tahoma"/>
                <a:cs typeface="Tahoma"/>
              </a:rPr>
              <a:t>  </a:t>
            </a:r>
            <a:r>
              <a:rPr sz="1650" spc="100" dirty="0">
                <a:latin typeface="Tahoma"/>
                <a:cs typeface="Tahoma"/>
              </a:rPr>
              <a:t>v1 </a:t>
            </a:r>
            <a:r>
              <a:rPr sz="1650" spc="260" dirty="0">
                <a:solidFill>
                  <a:srgbClr val="0077AA"/>
                </a:solidFill>
                <a:latin typeface="Tahoma"/>
                <a:cs typeface="Tahoma"/>
              </a:rPr>
              <a:t>type </a:t>
            </a:r>
            <a:r>
              <a:rPr sz="1650" spc="260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spc="484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650" spc="155" dirty="0">
                <a:solidFill>
                  <a:srgbClr val="0077AA"/>
                </a:solidFill>
                <a:latin typeface="Tahoma"/>
                <a:cs typeface="Tahoma"/>
              </a:rPr>
              <a:t>Métadonnées </a:t>
            </a:r>
            <a:r>
              <a:rPr sz="1650" spc="165" dirty="0">
                <a:latin typeface="Tahoma"/>
                <a:cs typeface="Tahoma"/>
              </a:rPr>
              <a:t>LimitRange </a:t>
            </a:r>
            <a:r>
              <a:rPr sz="1650" spc="155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endParaRPr sz="1650">
              <a:latin typeface="Tahoma"/>
              <a:cs typeface="Tahoma"/>
            </a:endParaRPr>
          </a:p>
          <a:p>
            <a:pPr marL="264795">
              <a:lnSpc>
                <a:spcPts val="1764"/>
              </a:lnSpc>
            </a:pPr>
            <a:r>
              <a:rPr sz="1650" spc="110" dirty="0">
                <a:solidFill>
                  <a:srgbClr val="0077AA"/>
                </a:solidFill>
                <a:latin typeface="Tahoma"/>
                <a:cs typeface="Tahoma"/>
              </a:rPr>
              <a:t>espace de noms </a:t>
            </a:r>
            <a:r>
              <a:rPr sz="1650" spc="110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spc="-5" dirty="0">
                <a:solidFill>
                  <a:srgbClr val="999999"/>
                </a:solidFill>
                <a:latin typeface="Tahoma"/>
                <a:cs typeface="Tahoma"/>
              </a:rPr>
              <a:t>  </a:t>
            </a:r>
            <a:r>
              <a:rPr sz="1650" spc="155" dirty="0">
                <a:latin typeface="Tahoma"/>
                <a:cs typeface="Tahoma"/>
              </a:rPr>
              <a:t>achats</a:t>
            </a:r>
            <a:endParaRPr sz="1650">
              <a:latin typeface="Tahoma"/>
              <a:cs typeface="Tahoma"/>
            </a:endParaRPr>
          </a:p>
          <a:p>
            <a:pPr marL="12700" marR="3536950" indent="252095">
              <a:lnSpc>
                <a:spcPts val="1880"/>
              </a:lnSpc>
              <a:spcBef>
                <a:spcPts val="95"/>
              </a:spcBef>
            </a:pPr>
            <a:r>
              <a:rPr sz="1650" spc="60" dirty="0">
                <a:solidFill>
                  <a:srgbClr val="0077AA"/>
                </a:solidFill>
                <a:latin typeface="Tahoma"/>
                <a:cs typeface="Tahoma"/>
              </a:rPr>
              <a:t>nom </a:t>
            </a:r>
            <a:r>
              <a:rPr sz="1650" spc="60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spc="10" dirty="0">
                <a:solidFill>
                  <a:srgbClr val="999999"/>
                </a:solidFill>
                <a:latin typeface="Tahoma"/>
                <a:cs typeface="Tahoma"/>
              </a:rPr>
              <a:t>  </a:t>
            </a:r>
            <a:r>
              <a:rPr sz="1650" spc="-85" dirty="0">
                <a:latin typeface="Tahoma"/>
                <a:cs typeface="Tahoma"/>
              </a:rPr>
              <a:t>mem </a:t>
            </a:r>
            <a:r>
              <a:rPr sz="1650" spc="-85" dirty="0">
                <a:solidFill>
                  <a:srgbClr val="999999"/>
                </a:solidFill>
                <a:latin typeface="Tahoma"/>
                <a:cs typeface="Tahoma"/>
              </a:rPr>
              <a:t>- </a:t>
            </a:r>
            <a:r>
              <a:rPr sz="1650" spc="380" dirty="0">
                <a:latin typeface="Tahoma"/>
                <a:cs typeface="Tahoma"/>
              </a:rPr>
              <a:t>limite </a:t>
            </a:r>
            <a:r>
              <a:rPr sz="1650" spc="380" dirty="0">
                <a:solidFill>
                  <a:srgbClr val="999999"/>
                </a:solidFill>
                <a:latin typeface="Tahoma"/>
                <a:cs typeface="Tahoma"/>
              </a:rPr>
              <a:t>- </a:t>
            </a:r>
            <a:r>
              <a:rPr sz="1650" spc="204" dirty="0">
                <a:solidFill>
                  <a:srgbClr val="0077AA"/>
                </a:solidFill>
                <a:latin typeface="Tahoma"/>
                <a:cs typeface="Tahoma"/>
              </a:rPr>
              <a:t>spécification </a:t>
            </a:r>
            <a:r>
              <a:rPr sz="1650" spc="145" dirty="0">
                <a:latin typeface="Tahoma"/>
                <a:cs typeface="Tahoma"/>
              </a:rPr>
              <a:t>de plage </a:t>
            </a:r>
            <a:r>
              <a:rPr sz="1650" spc="204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endParaRPr sz="1650">
              <a:latin typeface="Tahoma"/>
              <a:cs typeface="Tahoma"/>
            </a:endParaRPr>
          </a:p>
          <a:p>
            <a:pPr marL="264795">
              <a:lnSpc>
                <a:spcPts val="1770"/>
              </a:lnSpc>
            </a:pPr>
            <a:r>
              <a:rPr sz="1650" spc="350" dirty="0">
                <a:solidFill>
                  <a:srgbClr val="0077AA"/>
                </a:solidFill>
                <a:latin typeface="Tahoma"/>
                <a:cs typeface="Tahoma"/>
              </a:rPr>
              <a:t>limites </a:t>
            </a:r>
            <a:r>
              <a:rPr sz="1650" spc="350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endParaRPr sz="1650">
              <a:latin typeface="Tahoma"/>
              <a:cs typeface="Tahoma"/>
            </a:endParaRPr>
          </a:p>
          <a:p>
            <a:pPr marL="1021715" marR="130810" indent="-504825">
              <a:lnSpc>
                <a:spcPts val="1880"/>
              </a:lnSpc>
              <a:spcBef>
                <a:spcPts val="95"/>
              </a:spcBef>
              <a:tabLst>
                <a:tab pos="2788285" algn="l"/>
              </a:tabLst>
            </a:pPr>
            <a:r>
              <a:rPr sz="1650" spc="390" dirty="0">
                <a:solidFill>
                  <a:srgbClr val="999999"/>
                </a:solidFill>
                <a:latin typeface="Tahoma"/>
                <a:cs typeface="Tahoma"/>
              </a:rPr>
              <a:t>-</a:t>
            </a:r>
            <a:r>
              <a:rPr sz="1650" spc="470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650" spc="275" dirty="0">
                <a:solidFill>
                  <a:srgbClr val="0077AA"/>
                </a:solidFill>
                <a:latin typeface="Tahoma"/>
                <a:cs typeface="Tahoma"/>
              </a:rPr>
              <a:t>défaut </a:t>
            </a:r>
            <a:r>
              <a:rPr sz="1650" spc="275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650" dirty="0">
                <a:solidFill>
                  <a:srgbClr val="6F808F"/>
                </a:solidFill>
                <a:latin typeface="Tahoma"/>
                <a:cs typeface="Tahoma"/>
              </a:rPr>
              <a:t>#</a:t>
            </a:r>
            <a:r>
              <a:rPr sz="1650" spc="425" dirty="0">
                <a:solidFill>
                  <a:srgbClr val="6F808F"/>
                </a:solidFill>
                <a:latin typeface="Tahoma"/>
                <a:cs typeface="Tahoma"/>
              </a:rPr>
              <a:t> </a:t>
            </a:r>
            <a:r>
              <a:rPr sz="1650" spc="270" dirty="0">
                <a:solidFill>
                  <a:srgbClr val="6F808F"/>
                </a:solidFill>
                <a:latin typeface="Tahoma"/>
                <a:cs typeface="Tahoma"/>
              </a:rPr>
              <a:t>défaut</a:t>
            </a:r>
            <a:r>
              <a:rPr sz="1650" spc="425" dirty="0">
                <a:solidFill>
                  <a:srgbClr val="6F808F"/>
                </a:solidFill>
                <a:latin typeface="Tahoma"/>
                <a:cs typeface="Tahoma"/>
              </a:rPr>
              <a:t> </a:t>
            </a:r>
            <a:r>
              <a:rPr sz="1650" spc="220" dirty="0">
                <a:solidFill>
                  <a:srgbClr val="6F808F"/>
                </a:solidFill>
                <a:latin typeface="Tahoma"/>
                <a:cs typeface="Tahoma"/>
              </a:rPr>
              <a:t>valeur</a:t>
            </a:r>
            <a:r>
              <a:rPr sz="1650" spc="425" dirty="0">
                <a:solidFill>
                  <a:srgbClr val="6F808F"/>
                </a:solidFill>
                <a:latin typeface="Tahoma"/>
                <a:cs typeface="Tahoma"/>
              </a:rPr>
              <a:t> </a:t>
            </a:r>
            <a:r>
              <a:rPr sz="1650" spc="315" dirty="0">
                <a:solidFill>
                  <a:srgbClr val="6F808F"/>
                </a:solidFill>
                <a:latin typeface="Tahoma"/>
                <a:cs typeface="Tahoma"/>
              </a:rPr>
              <a:t>pour</a:t>
            </a:r>
            <a:r>
              <a:rPr sz="1650" spc="425" dirty="0">
                <a:solidFill>
                  <a:srgbClr val="6F808F"/>
                </a:solidFill>
                <a:latin typeface="Tahoma"/>
                <a:cs typeface="Tahoma"/>
              </a:rPr>
              <a:t> </a:t>
            </a:r>
            <a:r>
              <a:rPr sz="1650" spc="275" dirty="0">
                <a:solidFill>
                  <a:srgbClr val="6F808F"/>
                </a:solidFill>
                <a:latin typeface="Tahoma"/>
                <a:cs typeface="Tahoma"/>
              </a:rPr>
              <a:t>`limites` </a:t>
            </a:r>
            <a:r>
              <a:rPr sz="1650" spc="45" dirty="0">
                <a:solidFill>
                  <a:srgbClr val="0077AA"/>
                </a:solidFill>
                <a:latin typeface="Tahoma"/>
                <a:cs typeface="Tahoma"/>
              </a:rPr>
              <a:t>mémoire </a:t>
            </a:r>
            <a:r>
              <a:rPr sz="1650" spc="45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spc="-10" dirty="0">
                <a:solidFill>
                  <a:srgbClr val="999999"/>
                </a:solidFill>
                <a:latin typeface="Tahoma"/>
                <a:cs typeface="Tahoma"/>
              </a:rPr>
              <a:t>  </a:t>
            </a:r>
            <a:r>
              <a:rPr sz="1650" spc="110" dirty="0">
                <a:latin typeface="Tahoma"/>
                <a:cs typeface="Tahoma"/>
              </a:rPr>
              <a:t>512 miles</a:t>
            </a:r>
            <a:endParaRPr sz="1650">
              <a:latin typeface="Tahoma"/>
              <a:cs typeface="Tahoma"/>
            </a:endParaRPr>
          </a:p>
          <a:p>
            <a:pPr marL="1021715">
              <a:lnSpc>
                <a:spcPts val="1770"/>
              </a:lnSpc>
            </a:pPr>
            <a:r>
              <a:rPr sz="1650" spc="190" dirty="0">
                <a:solidFill>
                  <a:srgbClr val="0077AA"/>
                </a:solidFill>
                <a:latin typeface="Tahoma"/>
                <a:cs typeface="Tahoma"/>
              </a:rPr>
              <a:t>processeur </a:t>
            </a:r>
            <a:r>
              <a:rPr sz="1650" spc="190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spc="475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650" spc="-20" dirty="0">
                <a:latin typeface="Tahoma"/>
                <a:cs typeface="Tahoma"/>
              </a:rPr>
              <a:t>200 m</a:t>
            </a:r>
            <a:endParaRPr sz="1650">
              <a:latin typeface="Tahoma"/>
              <a:cs typeface="Tahoma"/>
            </a:endParaRPr>
          </a:p>
          <a:p>
            <a:pPr marL="1021715" marR="5080" indent="-252729">
              <a:lnSpc>
                <a:spcPts val="1880"/>
              </a:lnSpc>
              <a:spcBef>
                <a:spcPts val="90"/>
              </a:spcBef>
            </a:pPr>
            <a:r>
              <a:rPr sz="1650" spc="220" dirty="0">
                <a:solidFill>
                  <a:srgbClr val="0077AA"/>
                </a:solidFill>
                <a:latin typeface="Tahoma"/>
                <a:cs typeface="Tahoma"/>
              </a:rPr>
              <a:t>defaultRequest </a:t>
            </a:r>
            <a:r>
              <a:rPr sz="1650" spc="220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spc="440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650" dirty="0">
                <a:solidFill>
                  <a:srgbClr val="6F808F"/>
                </a:solidFill>
                <a:latin typeface="Tahoma"/>
                <a:cs typeface="Tahoma"/>
              </a:rPr>
              <a:t>#</a:t>
            </a:r>
            <a:r>
              <a:rPr sz="1650" spc="445" dirty="0">
                <a:solidFill>
                  <a:srgbClr val="6F808F"/>
                </a:solidFill>
                <a:latin typeface="Tahoma"/>
                <a:cs typeface="Tahoma"/>
              </a:rPr>
              <a:t> </a:t>
            </a:r>
            <a:r>
              <a:rPr sz="1650" spc="270" dirty="0">
                <a:solidFill>
                  <a:srgbClr val="6F808F"/>
                </a:solidFill>
                <a:latin typeface="Tahoma"/>
                <a:cs typeface="Tahoma"/>
              </a:rPr>
              <a:t>défaut</a:t>
            </a:r>
            <a:r>
              <a:rPr sz="1650" spc="445" dirty="0">
                <a:solidFill>
                  <a:srgbClr val="6F808F"/>
                </a:solidFill>
                <a:latin typeface="Tahoma"/>
                <a:cs typeface="Tahoma"/>
              </a:rPr>
              <a:t> </a:t>
            </a:r>
            <a:r>
              <a:rPr sz="1650" spc="220" dirty="0">
                <a:solidFill>
                  <a:srgbClr val="6F808F"/>
                </a:solidFill>
                <a:latin typeface="Tahoma"/>
                <a:cs typeface="Tahoma"/>
              </a:rPr>
              <a:t>valeur</a:t>
            </a:r>
            <a:r>
              <a:rPr sz="1650" spc="440" dirty="0">
                <a:solidFill>
                  <a:srgbClr val="6F808F"/>
                </a:solidFill>
                <a:latin typeface="Tahoma"/>
                <a:cs typeface="Tahoma"/>
              </a:rPr>
              <a:t> </a:t>
            </a:r>
            <a:r>
              <a:rPr sz="1650" spc="315" dirty="0">
                <a:solidFill>
                  <a:srgbClr val="6F808F"/>
                </a:solidFill>
                <a:latin typeface="Tahoma"/>
                <a:cs typeface="Tahoma"/>
              </a:rPr>
              <a:t>pour</a:t>
            </a:r>
            <a:r>
              <a:rPr sz="1650" spc="445" dirty="0">
                <a:solidFill>
                  <a:srgbClr val="6F808F"/>
                </a:solidFill>
                <a:latin typeface="Tahoma"/>
                <a:cs typeface="Tahoma"/>
              </a:rPr>
              <a:t> </a:t>
            </a:r>
            <a:r>
              <a:rPr sz="1650" spc="45" dirty="0">
                <a:solidFill>
                  <a:srgbClr val="0077AA"/>
                </a:solidFill>
                <a:latin typeface="Tahoma"/>
                <a:cs typeface="Tahoma"/>
              </a:rPr>
              <a:t>mémoire </a:t>
            </a:r>
            <a:r>
              <a:rPr sz="1650" spc="175" dirty="0">
                <a:solidFill>
                  <a:srgbClr val="6F808F"/>
                </a:solidFill>
                <a:latin typeface="Tahoma"/>
                <a:cs typeface="Tahoma"/>
              </a:rPr>
              <a:t>`requête` </a:t>
            </a:r>
            <a:r>
              <a:rPr sz="1650" spc="45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spc="-10" dirty="0">
                <a:solidFill>
                  <a:srgbClr val="999999"/>
                </a:solidFill>
                <a:latin typeface="Tahoma"/>
                <a:cs typeface="Tahoma"/>
              </a:rPr>
              <a:t>  </a:t>
            </a:r>
            <a:r>
              <a:rPr sz="1650" spc="110" dirty="0">
                <a:latin typeface="Tahoma"/>
                <a:cs typeface="Tahoma"/>
              </a:rPr>
              <a:t>256 miles</a:t>
            </a:r>
            <a:endParaRPr sz="1650">
              <a:latin typeface="Tahoma"/>
              <a:cs typeface="Tahoma"/>
            </a:endParaRPr>
          </a:p>
          <a:p>
            <a:pPr marL="1021715">
              <a:lnSpc>
                <a:spcPts val="1825"/>
              </a:lnSpc>
            </a:pPr>
            <a:r>
              <a:rPr sz="1650" spc="190" dirty="0">
                <a:solidFill>
                  <a:srgbClr val="0077AA"/>
                </a:solidFill>
                <a:latin typeface="Tahoma"/>
                <a:cs typeface="Tahoma"/>
              </a:rPr>
              <a:t>processeur </a:t>
            </a:r>
            <a:r>
              <a:rPr sz="1650" spc="190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spc="475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650" spc="-20" dirty="0">
                <a:latin typeface="Tahoma"/>
                <a:cs typeface="Tahoma"/>
              </a:rPr>
              <a:t>100 m</a:t>
            </a:r>
            <a:endParaRPr sz="165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725267" y="4959350"/>
            <a:ext cx="3810635" cy="276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50" dirty="0">
                <a:solidFill>
                  <a:srgbClr val="6F808F"/>
                </a:solidFill>
                <a:latin typeface="Tahoma"/>
                <a:cs typeface="Tahoma"/>
              </a:rPr>
              <a:t>#</a:t>
            </a:r>
            <a:r>
              <a:rPr sz="1650" spc="455" dirty="0">
                <a:solidFill>
                  <a:srgbClr val="6F808F"/>
                </a:solidFill>
                <a:latin typeface="Tahoma"/>
                <a:cs typeface="Tahoma"/>
              </a:rPr>
              <a:t> </a:t>
            </a:r>
            <a:r>
              <a:rPr sz="1650" dirty="0">
                <a:solidFill>
                  <a:srgbClr val="6F808F"/>
                </a:solidFill>
                <a:latin typeface="Tahoma"/>
                <a:cs typeface="Tahoma"/>
              </a:rPr>
              <a:t>minimum</a:t>
            </a:r>
            <a:r>
              <a:rPr sz="1650" spc="459" dirty="0">
                <a:solidFill>
                  <a:srgbClr val="6F808F"/>
                </a:solidFill>
                <a:latin typeface="Tahoma"/>
                <a:cs typeface="Tahoma"/>
              </a:rPr>
              <a:t> </a:t>
            </a:r>
            <a:r>
              <a:rPr sz="1650" spc="200" dirty="0">
                <a:solidFill>
                  <a:srgbClr val="6F808F"/>
                </a:solidFill>
                <a:latin typeface="Tahoma"/>
                <a:cs typeface="Tahoma"/>
              </a:rPr>
              <a:t>autorisé</a:t>
            </a:r>
            <a:r>
              <a:rPr sz="1650" spc="459" dirty="0">
                <a:solidFill>
                  <a:srgbClr val="6F808F"/>
                </a:solidFill>
                <a:latin typeface="Tahoma"/>
                <a:cs typeface="Tahoma"/>
              </a:rPr>
              <a:t> </a:t>
            </a:r>
            <a:r>
              <a:rPr sz="1650" spc="315" dirty="0">
                <a:solidFill>
                  <a:srgbClr val="6F808F"/>
                </a:solidFill>
                <a:latin typeface="Tahoma"/>
                <a:cs typeface="Tahoma"/>
              </a:rPr>
              <a:t>pour</a:t>
            </a:r>
            <a:r>
              <a:rPr sz="1650" spc="459" dirty="0">
                <a:solidFill>
                  <a:srgbClr val="6F808F"/>
                </a:solidFill>
                <a:latin typeface="Tahoma"/>
                <a:cs typeface="Tahoma"/>
              </a:rPr>
              <a:t> </a:t>
            </a:r>
            <a:r>
              <a:rPr sz="1650" spc="275" dirty="0">
                <a:solidFill>
                  <a:srgbClr val="6F808F"/>
                </a:solidFill>
                <a:latin typeface="Tahoma"/>
                <a:cs typeface="Tahoma"/>
              </a:rPr>
              <a:t>`limites`</a:t>
            </a:r>
            <a:endParaRPr sz="165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725267" y="5673725"/>
            <a:ext cx="3810635" cy="276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50" dirty="0">
                <a:solidFill>
                  <a:srgbClr val="6F808F"/>
                </a:solidFill>
                <a:latin typeface="Tahoma"/>
                <a:cs typeface="Tahoma"/>
              </a:rPr>
              <a:t>#</a:t>
            </a:r>
            <a:r>
              <a:rPr sz="1650" spc="370" dirty="0">
                <a:solidFill>
                  <a:srgbClr val="6F808F"/>
                </a:solidFill>
                <a:latin typeface="Tahoma"/>
                <a:cs typeface="Tahoma"/>
              </a:rPr>
              <a:t> </a:t>
            </a:r>
            <a:r>
              <a:rPr sz="1650" dirty="0">
                <a:solidFill>
                  <a:srgbClr val="6F808F"/>
                </a:solidFill>
                <a:latin typeface="Tahoma"/>
                <a:cs typeface="Tahoma"/>
              </a:rPr>
              <a:t>maximum</a:t>
            </a:r>
            <a:r>
              <a:rPr sz="1650" spc="370" dirty="0">
                <a:solidFill>
                  <a:srgbClr val="6F808F"/>
                </a:solidFill>
                <a:latin typeface="Tahoma"/>
                <a:cs typeface="Tahoma"/>
              </a:rPr>
              <a:t> </a:t>
            </a:r>
            <a:r>
              <a:rPr sz="1650" spc="200" dirty="0">
                <a:solidFill>
                  <a:srgbClr val="6F808F"/>
                </a:solidFill>
                <a:latin typeface="Tahoma"/>
                <a:cs typeface="Tahoma"/>
              </a:rPr>
              <a:t>autorisé</a:t>
            </a:r>
            <a:r>
              <a:rPr sz="1650" spc="375" dirty="0">
                <a:solidFill>
                  <a:srgbClr val="6F808F"/>
                </a:solidFill>
                <a:latin typeface="Tahoma"/>
                <a:cs typeface="Tahoma"/>
              </a:rPr>
              <a:t> </a:t>
            </a:r>
            <a:r>
              <a:rPr sz="1650" spc="315" dirty="0">
                <a:solidFill>
                  <a:srgbClr val="6F808F"/>
                </a:solidFill>
                <a:latin typeface="Tahoma"/>
                <a:cs typeface="Tahoma"/>
              </a:rPr>
              <a:t>pour</a:t>
            </a:r>
            <a:r>
              <a:rPr sz="1650" spc="370" dirty="0">
                <a:solidFill>
                  <a:srgbClr val="6F808F"/>
                </a:solidFill>
                <a:latin typeface="Tahoma"/>
                <a:cs typeface="Tahoma"/>
              </a:rPr>
              <a:t> </a:t>
            </a:r>
            <a:r>
              <a:rPr sz="1650" spc="275" dirty="0">
                <a:solidFill>
                  <a:srgbClr val="6F808F"/>
                </a:solidFill>
                <a:latin typeface="Tahoma"/>
                <a:cs typeface="Tahoma"/>
              </a:rPr>
              <a:t>`limites`</a:t>
            </a:r>
            <a:endParaRPr sz="165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706413" y="4959350"/>
            <a:ext cx="1918335" cy="243656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930"/>
              </a:lnSpc>
              <a:spcBef>
                <a:spcPts val="100"/>
              </a:spcBef>
            </a:pPr>
            <a:r>
              <a:rPr sz="1650" spc="145" dirty="0">
                <a:solidFill>
                  <a:srgbClr val="0077AA"/>
                </a:solidFill>
                <a:latin typeface="Tahoma"/>
                <a:cs typeface="Tahoma"/>
              </a:rPr>
              <a:t>min </a:t>
            </a:r>
            <a:r>
              <a:rPr sz="1650" spc="145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endParaRPr sz="1650" dirty="0">
              <a:latin typeface="Tahoma"/>
              <a:cs typeface="Tahoma"/>
            </a:endParaRPr>
          </a:p>
          <a:p>
            <a:pPr marL="264795" marR="5080">
              <a:lnSpc>
                <a:spcPts val="1880"/>
              </a:lnSpc>
              <a:spcBef>
                <a:spcPts val="90"/>
              </a:spcBef>
            </a:pPr>
            <a:r>
              <a:rPr sz="1650" spc="45" dirty="0">
                <a:solidFill>
                  <a:srgbClr val="0077AA"/>
                </a:solidFill>
                <a:latin typeface="Tahoma"/>
                <a:cs typeface="Tahoma"/>
              </a:rPr>
              <a:t>mémoire </a:t>
            </a:r>
            <a:r>
              <a:rPr sz="1650" spc="45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spc="-10" dirty="0">
                <a:solidFill>
                  <a:srgbClr val="999999"/>
                </a:solidFill>
                <a:latin typeface="Tahoma"/>
                <a:cs typeface="Tahoma"/>
              </a:rPr>
              <a:t>  </a:t>
            </a:r>
            <a:r>
              <a:rPr sz="1650" spc="190" dirty="0">
                <a:solidFill>
                  <a:srgbClr val="0077AA"/>
                </a:solidFill>
                <a:latin typeface="Tahoma"/>
                <a:cs typeface="Tahoma"/>
              </a:rPr>
              <a:t>Processeur </a:t>
            </a:r>
            <a:r>
              <a:rPr sz="1650" spc="110" dirty="0">
                <a:latin typeface="Tahoma"/>
                <a:cs typeface="Tahoma"/>
              </a:rPr>
              <a:t>200Mi </a:t>
            </a:r>
            <a:r>
              <a:rPr sz="1650" spc="190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spc="475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650" spc="-25" dirty="0">
                <a:latin typeface="Tahoma"/>
                <a:cs typeface="Tahoma"/>
              </a:rPr>
              <a:t>50 m</a:t>
            </a:r>
            <a:endParaRPr sz="1650" dirty="0">
              <a:latin typeface="Tahoma"/>
              <a:cs typeface="Tahoma"/>
            </a:endParaRPr>
          </a:p>
          <a:p>
            <a:pPr marL="12700">
              <a:lnSpc>
                <a:spcPts val="1770"/>
              </a:lnSpc>
            </a:pPr>
            <a:r>
              <a:rPr sz="1650" spc="55" dirty="0">
                <a:solidFill>
                  <a:srgbClr val="0077AA"/>
                </a:solidFill>
                <a:latin typeface="Tahoma"/>
                <a:cs typeface="Tahoma"/>
              </a:rPr>
              <a:t>max </a:t>
            </a:r>
            <a:r>
              <a:rPr sz="1650" spc="55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endParaRPr sz="1650" dirty="0">
              <a:latin typeface="Tahoma"/>
              <a:cs typeface="Tahoma"/>
            </a:endParaRPr>
          </a:p>
          <a:p>
            <a:pPr marL="264795" marR="257175">
              <a:lnSpc>
                <a:spcPts val="1880"/>
              </a:lnSpc>
              <a:spcBef>
                <a:spcPts val="95"/>
              </a:spcBef>
            </a:pPr>
            <a:r>
              <a:rPr sz="1650" spc="45" dirty="0">
                <a:solidFill>
                  <a:srgbClr val="0077AA"/>
                </a:solidFill>
                <a:latin typeface="Tahoma"/>
                <a:cs typeface="Tahoma"/>
              </a:rPr>
              <a:t>mémoire </a:t>
            </a:r>
            <a:r>
              <a:rPr sz="1650" spc="45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spc="-10" dirty="0">
                <a:solidFill>
                  <a:srgbClr val="999999"/>
                </a:solidFill>
                <a:latin typeface="Tahoma"/>
                <a:cs typeface="Tahoma"/>
              </a:rPr>
              <a:t>  </a:t>
            </a:r>
            <a:r>
              <a:rPr sz="1650" spc="190" dirty="0">
                <a:solidFill>
                  <a:srgbClr val="0077AA"/>
                </a:solidFill>
                <a:latin typeface="Tahoma"/>
                <a:cs typeface="Tahoma"/>
              </a:rPr>
              <a:t>Processeur </a:t>
            </a:r>
            <a:r>
              <a:rPr sz="1650" spc="170" dirty="0">
                <a:latin typeface="Tahoma"/>
                <a:cs typeface="Tahoma"/>
              </a:rPr>
              <a:t>1Gi </a:t>
            </a:r>
            <a:r>
              <a:rPr sz="1650" spc="190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spc="475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650" spc="40" dirty="0">
                <a:solidFill>
                  <a:srgbClr val="990054"/>
                </a:solidFill>
                <a:latin typeface="Tahoma"/>
                <a:cs typeface="Tahoma"/>
              </a:rPr>
              <a:t>1</a:t>
            </a:r>
            <a:endParaRPr sz="1650" dirty="0">
              <a:latin typeface="Tahoma"/>
              <a:cs typeface="Tahoma"/>
            </a:endParaRPr>
          </a:p>
          <a:p>
            <a:pPr marL="12700">
              <a:lnSpc>
                <a:spcPts val="1825"/>
              </a:lnSpc>
            </a:pPr>
            <a:r>
              <a:rPr sz="1650" spc="240" dirty="0">
                <a:solidFill>
                  <a:srgbClr val="0077AA"/>
                </a:solidFill>
                <a:latin typeface="Tahoma"/>
                <a:cs typeface="Tahoma"/>
              </a:rPr>
              <a:t>taper </a:t>
            </a:r>
            <a:r>
              <a:rPr sz="1650" spc="240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spc="490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lang="fr-FR" sz="1650" spc="195" dirty="0">
                <a:latin typeface="Tahoma"/>
                <a:cs typeface="Tahoma"/>
              </a:rPr>
              <a:t>Container</a:t>
            </a:r>
            <a:endParaRPr sz="1650" dirty="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09624" y="2085974"/>
            <a:ext cx="12211050" cy="9525"/>
          </a:xfrm>
          <a:custGeom>
            <a:avLst/>
            <a:gdLst/>
            <a:ahLst/>
            <a:cxnLst/>
            <a:rect l="l" t="t" r="r" b="b"/>
            <a:pathLst>
              <a:path w="12211050" h="9525">
                <a:moveTo>
                  <a:pt x="12211049" y="9524"/>
                </a:moveTo>
                <a:lnTo>
                  <a:pt x="0" y="9524"/>
                </a:lnTo>
                <a:lnTo>
                  <a:pt x="0" y="0"/>
                </a:lnTo>
                <a:lnTo>
                  <a:pt x="12211049" y="0"/>
                </a:lnTo>
                <a:lnTo>
                  <a:pt x="12211049" y="952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809624" y="2085974"/>
            <a:ext cx="12211050" cy="3067050"/>
            <a:chOff x="809624" y="2085974"/>
            <a:chExt cx="12211050" cy="3067050"/>
          </a:xfrm>
        </p:grpSpPr>
        <p:sp>
          <p:nvSpPr>
            <p:cNvPr id="4" name="object 4"/>
            <p:cNvSpPr/>
            <p:nvPr/>
          </p:nvSpPr>
          <p:spPr>
            <a:xfrm>
              <a:off x="809612" y="2085974"/>
              <a:ext cx="12211050" cy="3067050"/>
            </a:xfrm>
            <a:custGeom>
              <a:avLst/>
              <a:gdLst/>
              <a:ahLst/>
              <a:cxnLst/>
              <a:rect l="l" t="t" r="r" b="b"/>
              <a:pathLst>
                <a:path w="12211050" h="3067050">
                  <a:moveTo>
                    <a:pt x="12211050" y="0"/>
                  </a:moveTo>
                  <a:lnTo>
                    <a:pt x="12201525" y="0"/>
                  </a:lnTo>
                  <a:lnTo>
                    <a:pt x="12201525" y="3057525"/>
                  </a:lnTo>
                  <a:lnTo>
                    <a:pt x="0" y="3057525"/>
                  </a:lnTo>
                  <a:lnTo>
                    <a:pt x="0" y="3067050"/>
                  </a:lnTo>
                  <a:lnTo>
                    <a:pt x="12201525" y="3067050"/>
                  </a:lnTo>
                  <a:lnTo>
                    <a:pt x="12211050" y="3067050"/>
                  </a:lnTo>
                  <a:lnTo>
                    <a:pt x="12211050" y="3057525"/>
                  </a:lnTo>
                  <a:lnTo>
                    <a:pt x="12211050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09624" y="2085974"/>
              <a:ext cx="9525" cy="3067050"/>
            </a:xfrm>
            <a:custGeom>
              <a:avLst/>
              <a:gdLst/>
              <a:ahLst/>
              <a:cxnLst/>
              <a:rect l="l" t="t" r="r" b="b"/>
              <a:pathLst>
                <a:path w="9525" h="3067050">
                  <a:moveTo>
                    <a:pt x="0" y="3067049"/>
                  </a:moveTo>
                  <a:lnTo>
                    <a:pt x="0" y="0"/>
                  </a:lnTo>
                  <a:lnTo>
                    <a:pt x="9524" y="9524"/>
                  </a:lnTo>
                  <a:lnTo>
                    <a:pt x="9524" y="3057524"/>
                  </a:lnTo>
                  <a:lnTo>
                    <a:pt x="0" y="3067049"/>
                  </a:lnTo>
                  <a:close/>
                </a:path>
              </a:pathLst>
            </a:custGeom>
            <a:solidFill>
              <a:srgbClr val="ED21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95" dirty="0"/>
              <a:t>QUOTA DE RESSOURCES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796924" y="1511300"/>
            <a:ext cx="12214225" cy="3543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Il</a:t>
            </a:r>
            <a:r>
              <a:rPr sz="2100" spc="-7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est</a:t>
            </a:r>
            <a:r>
              <a:rPr sz="2100" spc="-7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0" dirty="0">
                <a:solidFill>
                  <a:srgbClr val="333333"/>
                </a:solidFill>
                <a:latin typeface="Trebuchet MS"/>
                <a:cs typeface="Trebuchet MS"/>
              </a:rPr>
              <a:t>aussi</a:t>
            </a:r>
            <a:r>
              <a:rPr sz="2100" spc="-7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5" dirty="0">
                <a:solidFill>
                  <a:srgbClr val="333333"/>
                </a:solidFill>
                <a:latin typeface="Trebuchet MS"/>
                <a:cs typeface="Trebuchet MS"/>
              </a:rPr>
              <a:t>possible</a:t>
            </a:r>
            <a:r>
              <a:rPr sz="2100" spc="-7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à</a:t>
            </a:r>
            <a:r>
              <a:rPr sz="2100" spc="-7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20" dirty="0">
                <a:solidFill>
                  <a:srgbClr val="333333"/>
                </a:solidFill>
                <a:latin typeface="Trebuchet MS"/>
                <a:cs typeface="Trebuchet MS"/>
              </a:rPr>
              <a:t>limite</a:t>
            </a:r>
            <a:r>
              <a:rPr sz="2100" spc="-7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-7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total</a:t>
            </a:r>
            <a:r>
              <a:rPr sz="2100" spc="-7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0" dirty="0">
                <a:solidFill>
                  <a:srgbClr val="333333"/>
                </a:solidFill>
                <a:latin typeface="Trebuchet MS"/>
                <a:cs typeface="Trebuchet MS"/>
              </a:rPr>
              <a:t>ressource</a:t>
            </a:r>
            <a:r>
              <a:rPr sz="2100" spc="-7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80" dirty="0">
                <a:solidFill>
                  <a:srgbClr val="333333"/>
                </a:solidFill>
                <a:latin typeface="Trebuchet MS"/>
                <a:cs typeface="Trebuchet MS"/>
              </a:rPr>
              <a:t>usage</a:t>
            </a:r>
            <a:r>
              <a:rPr sz="2100" spc="-7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dans</a:t>
            </a:r>
            <a:r>
              <a:rPr sz="2100" spc="-7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5" dirty="0">
                <a:solidFill>
                  <a:srgbClr val="333333"/>
                </a:solidFill>
                <a:latin typeface="Trebuchet MS"/>
                <a:cs typeface="Trebuchet MS"/>
              </a:rPr>
              <a:t>un</a:t>
            </a:r>
            <a:r>
              <a:rPr sz="2100" spc="-7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90" dirty="0">
                <a:solidFill>
                  <a:srgbClr val="ED2137"/>
                </a:solidFill>
                <a:latin typeface="Trebuchet MS"/>
                <a:cs typeface="Trebuchet MS"/>
              </a:rPr>
              <a:t>Espace de noms</a:t>
            </a:r>
            <a:r>
              <a:rPr sz="2100" spc="-75" dirty="0">
                <a:solidFill>
                  <a:srgbClr val="ED2137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avec</a:t>
            </a:r>
            <a:r>
              <a:rPr sz="2100" spc="-7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5" dirty="0">
                <a:solidFill>
                  <a:srgbClr val="333333"/>
                </a:solidFill>
                <a:latin typeface="Trebuchet MS"/>
                <a:cs typeface="Trebuchet MS"/>
              </a:rPr>
              <a:t>un</a:t>
            </a:r>
            <a:r>
              <a:rPr sz="2100" spc="-7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5" dirty="0">
                <a:solidFill>
                  <a:srgbClr val="ED2137"/>
                </a:solidFill>
                <a:latin typeface="Trebuchet MS"/>
                <a:cs typeface="Trebuchet MS"/>
              </a:rPr>
              <a:t>Quota de ressources</a:t>
            </a:r>
            <a:endParaRPr sz="21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40"/>
              </a:spcBef>
            </a:pPr>
            <a:endParaRPr sz="2100">
              <a:latin typeface="Trebuchet MS"/>
              <a:cs typeface="Trebuchet MS"/>
            </a:endParaRPr>
          </a:p>
          <a:p>
            <a:pPr marL="164465">
              <a:lnSpc>
                <a:spcPts val="1925"/>
              </a:lnSpc>
            </a:pPr>
            <a:r>
              <a:rPr sz="1650" spc="390" dirty="0">
                <a:solidFill>
                  <a:srgbClr val="999999"/>
                </a:solidFill>
                <a:latin typeface="Tahoma"/>
                <a:cs typeface="Tahoma"/>
              </a:rPr>
              <a:t>-- </a:t>
            </a:r>
            <a:r>
              <a:rPr sz="1650" spc="340" dirty="0">
                <a:solidFill>
                  <a:srgbClr val="999999"/>
                </a:solidFill>
                <a:latin typeface="Tahoma"/>
                <a:cs typeface="Tahoma"/>
              </a:rPr>
              <a:t>-</a:t>
            </a:r>
            <a:endParaRPr sz="1650">
              <a:latin typeface="Tahoma"/>
              <a:cs typeface="Tahoma"/>
            </a:endParaRPr>
          </a:p>
          <a:p>
            <a:pPr marL="164465" marR="9644380">
              <a:lnSpc>
                <a:spcPts val="1880"/>
              </a:lnSpc>
              <a:spcBef>
                <a:spcPts val="95"/>
              </a:spcBef>
            </a:pPr>
            <a:r>
              <a:rPr sz="1650" spc="245" dirty="0">
                <a:solidFill>
                  <a:srgbClr val="0077AA"/>
                </a:solidFill>
                <a:latin typeface="Tahoma"/>
                <a:cs typeface="Tahoma"/>
              </a:rPr>
              <a:t>apiVersion </a:t>
            </a:r>
            <a:r>
              <a:rPr sz="1650" spc="245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dirty="0">
                <a:solidFill>
                  <a:srgbClr val="999999"/>
                </a:solidFill>
                <a:latin typeface="Tahoma"/>
                <a:cs typeface="Tahoma"/>
              </a:rPr>
              <a:t>  </a:t>
            </a:r>
            <a:r>
              <a:rPr sz="1650" spc="100" dirty="0">
                <a:latin typeface="Tahoma"/>
                <a:cs typeface="Tahoma"/>
              </a:rPr>
              <a:t>v1 </a:t>
            </a:r>
            <a:r>
              <a:rPr sz="1650" spc="260" dirty="0">
                <a:solidFill>
                  <a:srgbClr val="0077AA"/>
                </a:solidFill>
                <a:latin typeface="Tahoma"/>
                <a:cs typeface="Tahoma"/>
              </a:rPr>
              <a:t>type </a:t>
            </a:r>
            <a:r>
              <a:rPr sz="1650" spc="260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spc="484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650" spc="155" dirty="0">
                <a:solidFill>
                  <a:srgbClr val="0077AA"/>
                </a:solidFill>
                <a:latin typeface="Tahoma"/>
                <a:cs typeface="Tahoma"/>
              </a:rPr>
              <a:t>Métadonnées </a:t>
            </a:r>
            <a:r>
              <a:rPr sz="1650" spc="125" dirty="0">
                <a:latin typeface="Tahoma"/>
                <a:cs typeface="Tahoma"/>
              </a:rPr>
              <a:t>ResourceQuota </a:t>
            </a:r>
            <a:r>
              <a:rPr sz="1650" spc="155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endParaRPr sz="1650">
              <a:latin typeface="Tahoma"/>
              <a:cs typeface="Tahoma"/>
            </a:endParaRPr>
          </a:p>
          <a:p>
            <a:pPr marL="417195">
              <a:lnSpc>
                <a:spcPts val="1764"/>
              </a:lnSpc>
            </a:pPr>
            <a:r>
              <a:rPr sz="1650" spc="110" dirty="0">
                <a:solidFill>
                  <a:srgbClr val="0077AA"/>
                </a:solidFill>
                <a:latin typeface="Tahoma"/>
                <a:cs typeface="Tahoma"/>
              </a:rPr>
              <a:t>espace de noms </a:t>
            </a:r>
            <a:r>
              <a:rPr sz="1650" spc="110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spc="-5" dirty="0">
                <a:solidFill>
                  <a:srgbClr val="999999"/>
                </a:solidFill>
                <a:latin typeface="Tahoma"/>
                <a:cs typeface="Tahoma"/>
              </a:rPr>
              <a:t>  </a:t>
            </a:r>
            <a:r>
              <a:rPr sz="1650" spc="155" dirty="0">
                <a:latin typeface="Tahoma"/>
                <a:cs typeface="Tahoma"/>
              </a:rPr>
              <a:t>achats</a:t>
            </a:r>
            <a:endParaRPr sz="1650">
              <a:latin typeface="Tahoma"/>
              <a:cs typeface="Tahoma"/>
            </a:endParaRPr>
          </a:p>
          <a:p>
            <a:pPr marL="164465" marR="8886825" indent="252095">
              <a:lnSpc>
                <a:spcPts val="1880"/>
              </a:lnSpc>
              <a:spcBef>
                <a:spcPts val="90"/>
              </a:spcBef>
            </a:pPr>
            <a:r>
              <a:rPr sz="1650" spc="60" dirty="0">
                <a:solidFill>
                  <a:srgbClr val="0077AA"/>
                </a:solidFill>
                <a:latin typeface="Tahoma"/>
                <a:cs typeface="Tahoma"/>
              </a:rPr>
              <a:t>nom </a:t>
            </a:r>
            <a:r>
              <a:rPr sz="1650" spc="60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dirty="0">
                <a:solidFill>
                  <a:srgbClr val="999999"/>
                </a:solidFill>
                <a:latin typeface="Tahoma"/>
                <a:cs typeface="Tahoma"/>
              </a:rPr>
              <a:t>  </a:t>
            </a:r>
            <a:r>
              <a:rPr sz="1650" spc="204" dirty="0">
                <a:solidFill>
                  <a:srgbClr val="0077AA"/>
                </a:solidFill>
                <a:latin typeface="Tahoma"/>
                <a:cs typeface="Tahoma"/>
              </a:rPr>
              <a:t>spécification </a:t>
            </a:r>
            <a:r>
              <a:rPr sz="1650" spc="195" dirty="0">
                <a:latin typeface="Tahoma"/>
                <a:cs typeface="Tahoma"/>
              </a:rPr>
              <a:t>des ressources </a:t>
            </a:r>
            <a:r>
              <a:rPr sz="1650" spc="125" dirty="0">
                <a:solidFill>
                  <a:srgbClr val="999999"/>
                </a:solidFill>
                <a:latin typeface="Tahoma"/>
                <a:cs typeface="Tahoma"/>
              </a:rPr>
              <a:t>de </a:t>
            </a:r>
            <a:r>
              <a:rPr sz="1650" spc="125" dirty="0">
                <a:latin typeface="Tahoma"/>
                <a:cs typeface="Tahoma"/>
              </a:rPr>
              <a:t>calcul </a:t>
            </a:r>
            <a:r>
              <a:rPr sz="1650" spc="204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endParaRPr sz="1650">
              <a:latin typeface="Tahoma"/>
              <a:cs typeface="Tahoma"/>
            </a:endParaRPr>
          </a:p>
          <a:p>
            <a:pPr marL="417195">
              <a:lnSpc>
                <a:spcPts val="1770"/>
              </a:lnSpc>
            </a:pPr>
            <a:r>
              <a:rPr sz="1650" spc="200" dirty="0">
                <a:solidFill>
                  <a:srgbClr val="0077AA"/>
                </a:solidFill>
                <a:latin typeface="Tahoma"/>
                <a:cs typeface="Tahoma"/>
              </a:rPr>
              <a:t>dur </a:t>
            </a:r>
            <a:r>
              <a:rPr sz="1650" spc="200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endParaRPr sz="1650">
              <a:latin typeface="Tahoma"/>
              <a:cs typeface="Tahoma"/>
            </a:endParaRPr>
          </a:p>
          <a:p>
            <a:pPr marL="669290" marR="9013190">
              <a:lnSpc>
                <a:spcPts val="1870"/>
              </a:lnSpc>
              <a:spcBef>
                <a:spcPts val="105"/>
              </a:spcBef>
            </a:pPr>
            <a:r>
              <a:rPr sz="1650" spc="229" dirty="0">
                <a:solidFill>
                  <a:srgbClr val="0077AA"/>
                </a:solidFill>
                <a:latin typeface="Tahoma"/>
                <a:cs typeface="Tahoma"/>
              </a:rPr>
              <a:t>requêtes.cpu </a:t>
            </a:r>
            <a:r>
              <a:rPr sz="1650" spc="229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spc="484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650" spc="215" dirty="0">
                <a:solidFill>
                  <a:srgbClr val="669900"/>
                </a:solidFill>
                <a:latin typeface="Tahoma"/>
                <a:cs typeface="Tahoma"/>
              </a:rPr>
              <a:t>"1" </a:t>
            </a:r>
            <a:r>
              <a:rPr sz="1650" spc="155" dirty="0">
                <a:solidFill>
                  <a:srgbClr val="0077AA"/>
                </a:solidFill>
                <a:latin typeface="Tahoma"/>
                <a:cs typeface="Tahoma"/>
              </a:rPr>
              <a:t>requêtes.mémoire </a:t>
            </a:r>
            <a:r>
              <a:rPr sz="1650" spc="155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spc="15" dirty="0">
                <a:solidFill>
                  <a:srgbClr val="999999"/>
                </a:solidFill>
                <a:latin typeface="Tahoma"/>
                <a:cs typeface="Tahoma"/>
              </a:rPr>
              <a:t>  </a:t>
            </a:r>
            <a:r>
              <a:rPr sz="1650" spc="170" dirty="0">
                <a:latin typeface="Tahoma"/>
                <a:cs typeface="Tahoma"/>
              </a:rPr>
              <a:t>1Gi </a:t>
            </a:r>
            <a:r>
              <a:rPr sz="1650" spc="305" dirty="0">
                <a:solidFill>
                  <a:srgbClr val="0077AA"/>
                </a:solidFill>
                <a:latin typeface="Tahoma"/>
                <a:cs typeface="Tahoma"/>
              </a:rPr>
              <a:t>limites.cpu </a:t>
            </a:r>
            <a:r>
              <a:rPr sz="1650" spc="305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spc="484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650" spc="215" dirty="0">
                <a:solidFill>
                  <a:srgbClr val="669900"/>
                </a:solidFill>
                <a:latin typeface="Tahoma"/>
                <a:cs typeface="Tahoma"/>
              </a:rPr>
              <a:t>"2" </a:t>
            </a:r>
            <a:r>
              <a:rPr sz="1650" spc="210" dirty="0">
                <a:solidFill>
                  <a:srgbClr val="0077AA"/>
                </a:solidFill>
                <a:latin typeface="Tahoma"/>
                <a:cs typeface="Tahoma"/>
              </a:rPr>
              <a:t>limites.mémoire </a:t>
            </a:r>
            <a:r>
              <a:rPr sz="1650" spc="210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spc="-10" dirty="0">
                <a:solidFill>
                  <a:srgbClr val="999999"/>
                </a:solidFill>
                <a:latin typeface="Tahoma"/>
                <a:cs typeface="Tahoma"/>
              </a:rPr>
              <a:t>  </a:t>
            </a:r>
            <a:r>
              <a:rPr sz="1650" spc="170" dirty="0">
                <a:latin typeface="Tahoma"/>
                <a:cs typeface="Tahoma"/>
              </a:rPr>
              <a:t>2Gi</a:t>
            </a:r>
            <a:endParaRPr sz="165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09624" y="2085974"/>
            <a:ext cx="12211050" cy="9525"/>
          </a:xfrm>
          <a:custGeom>
            <a:avLst/>
            <a:gdLst/>
            <a:ahLst/>
            <a:cxnLst/>
            <a:rect l="l" t="t" r="r" b="b"/>
            <a:pathLst>
              <a:path w="12211050" h="9525">
                <a:moveTo>
                  <a:pt x="12211049" y="9524"/>
                </a:moveTo>
                <a:lnTo>
                  <a:pt x="0" y="9524"/>
                </a:lnTo>
                <a:lnTo>
                  <a:pt x="0" y="0"/>
                </a:lnTo>
                <a:lnTo>
                  <a:pt x="12211049" y="0"/>
                </a:lnTo>
                <a:lnTo>
                  <a:pt x="12211049" y="952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809624" y="2085974"/>
            <a:ext cx="12211050" cy="5210175"/>
            <a:chOff x="809624" y="2085974"/>
            <a:chExt cx="12211050" cy="5210175"/>
          </a:xfrm>
        </p:grpSpPr>
        <p:sp>
          <p:nvSpPr>
            <p:cNvPr id="4" name="object 4"/>
            <p:cNvSpPr/>
            <p:nvPr/>
          </p:nvSpPr>
          <p:spPr>
            <a:xfrm>
              <a:off x="809612" y="2085974"/>
              <a:ext cx="12211050" cy="5210175"/>
            </a:xfrm>
            <a:custGeom>
              <a:avLst/>
              <a:gdLst/>
              <a:ahLst/>
              <a:cxnLst/>
              <a:rect l="l" t="t" r="r" b="b"/>
              <a:pathLst>
                <a:path w="12211050" h="5210175">
                  <a:moveTo>
                    <a:pt x="12211050" y="0"/>
                  </a:moveTo>
                  <a:lnTo>
                    <a:pt x="12201525" y="0"/>
                  </a:lnTo>
                  <a:lnTo>
                    <a:pt x="12201525" y="5200650"/>
                  </a:lnTo>
                  <a:lnTo>
                    <a:pt x="0" y="5200650"/>
                  </a:lnTo>
                  <a:lnTo>
                    <a:pt x="0" y="5210175"/>
                  </a:lnTo>
                  <a:lnTo>
                    <a:pt x="12201525" y="5210175"/>
                  </a:lnTo>
                  <a:lnTo>
                    <a:pt x="12211050" y="5210175"/>
                  </a:lnTo>
                  <a:lnTo>
                    <a:pt x="12211050" y="5200650"/>
                  </a:lnTo>
                  <a:lnTo>
                    <a:pt x="12211050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09624" y="2085974"/>
              <a:ext cx="9525" cy="5210175"/>
            </a:xfrm>
            <a:custGeom>
              <a:avLst/>
              <a:gdLst/>
              <a:ahLst/>
              <a:cxnLst/>
              <a:rect l="l" t="t" r="r" b="b"/>
              <a:pathLst>
                <a:path w="9525" h="5210175">
                  <a:moveTo>
                    <a:pt x="0" y="5210174"/>
                  </a:moveTo>
                  <a:lnTo>
                    <a:pt x="0" y="0"/>
                  </a:lnTo>
                  <a:lnTo>
                    <a:pt x="9524" y="9524"/>
                  </a:lnTo>
                  <a:lnTo>
                    <a:pt x="9524" y="5200649"/>
                  </a:lnTo>
                  <a:lnTo>
                    <a:pt x="0" y="5210174"/>
                  </a:lnTo>
                  <a:close/>
                </a:path>
              </a:pathLst>
            </a:custGeom>
            <a:solidFill>
              <a:srgbClr val="ED21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81465" y="2213343"/>
              <a:ext cx="103240" cy="198704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80" dirty="0"/>
              <a:t>AFFICHER</a:t>
            </a:r>
            <a:r>
              <a:rPr spc="-105" dirty="0"/>
              <a:t> </a:t>
            </a:r>
            <a:r>
              <a:rPr spc="-35" dirty="0"/>
              <a:t>LIMITE DE RANGEMENT</a:t>
            </a:r>
            <a:r>
              <a:rPr spc="-105" dirty="0"/>
              <a:t> </a:t>
            </a:r>
            <a:r>
              <a:rPr spc="85" dirty="0"/>
              <a:t>ET</a:t>
            </a:r>
            <a:r>
              <a:rPr spc="-105" dirty="0"/>
              <a:t> </a:t>
            </a:r>
            <a:r>
              <a:rPr spc="-80" dirty="0"/>
              <a:t>QUOTA DE RESSOURCES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796924" y="1511300"/>
            <a:ext cx="8321040" cy="924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-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ED2137"/>
                </a:solidFill>
                <a:latin typeface="Trebuchet MS"/>
                <a:cs typeface="Trebuchet MS"/>
              </a:rPr>
              <a:t>LimitRange</a:t>
            </a:r>
            <a:r>
              <a:rPr sz="2100" spc="-15" dirty="0">
                <a:solidFill>
                  <a:srgbClr val="ED2137"/>
                </a:solidFill>
                <a:latin typeface="Trebuchet MS"/>
                <a:cs typeface="Trebuchet MS"/>
              </a:rPr>
              <a:t> </a:t>
            </a:r>
            <a:r>
              <a:rPr sz="2100" spc="100" dirty="0">
                <a:solidFill>
                  <a:srgbClr val="333333"/>
                </a:solidFill>
                <a:latin typeface="Trebuchet MS"/>
                <a:cs typeface="Trebuchet MS"/>
              </a:rPr>
              <a:t>et</a:t>
            </a:r>
            <a:r>
              <a:rPr sz="2100" spc="-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75" dirty="0">
                <a:solidFill>
                  <a:srgbClr val="ED2137"/>
                </a:solidFill>
                <a:latin typeface="Trebuchet MS"/>
                <a:cs typeface="Trebuchet MS"/>
              </a:rPr>
              <a:t>Quota de ressources</a:t>
            </a:r>
            <a:r>
              <a:rPr sz="2100" spc="-15" dirty="0">
                <a:solidFill>
                  <a:srgbClr val="ED2137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sont</a:t>
            </a:r>
            <a:r>
              <a:rPr sz="2100" spc="-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14" dirty="0">
                <a:solidFill>
                  <a:srgbClr val="333333"/>
                </a:solidFill>
                <a:latin typeface="Trebuchet MS"/>
                <a:cs typeface="Trebuchet MS"/>
              </a:rPr>
              <a:t>montré</a:t>
            </a:r>
            <a:r>
              <a:rPr sz="2100" spc="-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35" dirty="0">
                <a:solidFill>
                  <a:srgbClr val="333333"/>
                </a:solidFill>
                <a:latin typeface="Trebuchet MS"/>
                <a:cs typeface="Trebuchet MS"/>
              </a:rPr>
              <a:t>sur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-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0" dirty="0">
                <a:solidFill>
                  <a:srgbClr val="ED2137"/>
                </a:solidFill>
                <a:latin typeface="Trebuchet MS"/>
                <a:cs typeface="Trebuchet MS"/>
              </a:rPr>
              <a:t>Espace de noms </a:t>
            </a:r>
            <a:r>
              <a:rPr sz="2100" spc="50" dirty="0">
                <a:solidFill>
                  <a:srgbClr val="333333"/>
                </a:solidFill>
                <a:latin typeface="Trebuchet MS"/>
                <a:cs typeface="Trebuchet MS"/>
              </a:rPr>
              <a:t>:</a:t>
            </a:r>
            <a:endParaRPr sz="21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40"/>
              </a:spcBef>
            </a:pPr>
            <a:endParaRPr sz="2100">
              <a:latin typeface="Trebuchet MS"/>
              <a:cs typeface="Trebuchet MS"/>
            </a:endParaRPr>
          </a:p>
          <a:p>
            <a:pPr marL="417195">
              <a:lnSpc>
                <a:spcPct val="100000"/>
              </a:lnSpc>
            </a:pPr>
            <a:r>
              <a:rPr sz="1650" spc="245" dirty="0">
                <a:latin typeface="Tahoma"/>
                <a:cs typeface="Tahoma"/>
              </a:rPr>
              <a:t>kubectl</a:t>
            </a:r>
            <a:r>
              <a:rPr sz="1650" spc="484" dirty="0">
                <a:latin typeface="Tahoma"/>
                <a:cs typeface="Tahoma"/>
              </a:rPr>
              <a:t> </a:t>
            </a:r>
            <a:r>
              <a:rPr sz="1650" spc="229" dirty="0">
                <a:latin typeface="Tahoma"/>
                <a:cs typeface="Tahoma"/>
              </a:rPr>
              <a:t>décrire</a:t>
            </a:r>
            <a:r>
              <a:rPr sz="1650" spc="484" dirty="0">
                <a:latin typeface="Tahoma"/>
                <a:cs typeface="Tahoma"/>
              </a:rPr>
              <a:t> </a:t>
            </a:r>
            <a:r>
              <a:rPr sz="1650" spc="80" dirty="0">
                <a:latin typeface="Tahoma"/>
                <a:cs typeface="Tahoma"/>
              </a:rPr>
              <a:t>espace de noms</a:t>
            </a:r>
            <a:r>
              <a:rPr sz="1650" spc="484" dirty="0">
                <a:latin typeface="Tahoma"/>
                <a:cs typeface="Tahoma"/>
              </a:rPr>
              <a:t> </a:t>
            </a:r>
            <a:r>
              <a:rPr sz="1650" spc="155" dirty="0">
                <a:latin typeface="Tahoma"/>
                <a:cs typeface="Tahoma"/>
              </a:rPr>
              <a:t>achats</a:t>
            </a:r>
            <a:endParaRPr sz="165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49325" y="2397125"/>
            <a:ext cx="656590" cy="276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50" spc="-10" dirty="0">
                <a:latin typeface="Tahoma"/>
                <a:cs typeface="Tahoma"/>
              </a:rPr>
              <a:t>Nom:</a:t>
            </a:r>
            <a:endParaRPr sz="165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49325" y="2635250"/>
            <a:ext cx="1539875" cy="753110"/>
          </a:xfrm>
          <a:prstGeom prst="rect">
            <a:avLst/>
          </a:prstGeom>
        </p:spPr>
        <p:txBody>
          <a:bodyPr vert="horz" wrap="square" lIns="0" tIns="31115" rIns="0" bIns="0" rtlCol="0">
            <a:spAutoFit/>
          </a:bodyPr>
          <a:lstStyle/>
          <a:p>
            <a:pPr marL="12700" marR="5080">
              <a:lnSpc>
                <a:spcPts val="1880"/>
              </a:lnSpc>
              <a:spcBef>
                <a:spcPts val="245"/>
              </a:spcBef>
            </a:pPr>
            <a:r>
              <a:rPr sz="1650" spc="240" dirty="0">
                <a:latin typeface="Tahoma"/>
                <a:cs typeface="Tahoma"/>
              </a:rPr>
              <a:t>Étiquettes : </a:t>
            </a:r>
            <a:r>
              <a:rPr sz="1650" spc="210" dirty="0">
                <a:latin typeface="Tahoma"/>
                <a:cs typeface="Tahoma"/>
              </a:rPr>
              <a:t>Annotations : </a:t>
            </a:r>
            <a:r>
              <a:rPr sz="1650" spc="245" dirty="0">
                <a:latin typeface="Tahoma"/>
                <a:cs typeface="Tahoma"/>
              </a:rPr>
              <a:t>Statut :</a:t>
            </a:r>
            <a:endParaRPr sz="1650">
              <a:latin typeface="Tahoma"/>
              <a:cs typeface="Tahom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715561" y="2397125"/>
            <a:ext cx="4567555" cy="991235"/>
          </a:xfrm>
          <a:prstGeom prst="rect">
            <a:avLst/>
          </a:prstGeom>
        </p:spPr>
        <p:txBody>
          <a:bodyPr vert="horz" wrap="square" lIns="0" tIns="31115" rIns="0" bIns="0" rtlCol="0">
            <a:spAutoFit/>
          </a:bodyPr>
          <a:lstStyle/>
          <a:p>
            <a:pPr marL="12700" marR="5080">
              <a:lnSpc>
                <a:spcPts val="1880"/>
              </a:lnSpc>
              <a:spcBef>
                <a:spcPts val="245"/>
              </a:spcBef>
            </a:pPr>
            <a:r>
              <a:rPr sz="1650" spc="155" dirty="0">
                <a:latin typeface="Tahoma"/>
                <a:cs typeface="Tahoma"/>
              </a:rPr>
              <a:t>achats </a:t>
            </a:r>
            <a:r>
              <a:rPr sz="1650" spc="150" dirty="0">
                <a:latin typeface="Tahoma"/>
                <a:cs typeface="Tahoma"/>
              </a:rPr>
              <a:t>kubernetes.io/metadata.name=shopping</a:t>
            </a:r>
            <a:endParaRPr sz="1650">
              <a:latin typeface="Tahoma"/>
              <a:cs typeface="Tahoma"/>
            </a:endParaRPr>
          </a:p>
          <a:p>
            <a:pPr marL="12700">
              <a:lnSpc>
                <a:spcPts val="1770"/>
              </a:lnSpc>
            </a:pPr>
            <a:r>
              <a:rPr sz="1650" spc="-10" dirty="0">
                <a:latin typeface="Tahoma"/>
                <a:cs typeface="Tahoma"/>
              </a:rPr>
              <a:t>&lt;aucun&gt;</a:t>
            </a:r>
            <a:endParaRPr sz="1650">
              <a:latin typeface="Tahoma"/>
              <a:cs typeface="Tahoma"/>
            </a:endParaRPr>
          </a:p>
          <a:p>
            <a:pPr marL="12700">
              <a:lnSpc>
                <a:spcPts val="1930"/>
              </a:lnSpc>
            </a:pPr>
            <a:r>
              <a:rPr sz="1650" spc="250" dirty="0">
                <a:latin typeface="Tahoma"/>
                <a:cs typeface="Tahoma"/>
              </a:rPr>
              <a:t>Actif</a:t>
            </a:r>
            <a:endParaRPr sz="1650">
              <a:latin typeface="Tahoma"/>
              <a:cs typeface="Tahom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49325" y="3587750"/>
            <a:ext cx="1918335" cy="753110"/>
          </a:xfrm>
          <a:prstGeom prst="rect">
            <a:avLst/>
          </a:prstGeom>
        </p:spPr>
        <p:txBody>
          <a:bodyPr vert="horz" wrap="square" lIns="0" tIns="31115" rIns="0" bIns="0" rtlCol="0">
            <a:spAutoFit/>
          </a:bodyPr>
          <a:lstStyle/>
          <a:p>
            <a:pPr marL="264795" marR="5080" indent="-252729">
              <a:lnSpc>
                <a:spcPts val="1880"/>
              </a:lnSpc>
              <a:spcBef>
                <a:spcPts val="245"/>
              </a:spcBef>
            </a:pPr>
            <a:r>
              <a:rPr sz="1650" spc="155" dirty="0">
                <a:latin typeface="Tahoma"/>
                <a:cs typeface="Tahoma"/>
              </a:rPr>
              <a:t>Ressource</a:t>
            </a:r>
            <a:r>
              <a:rPr sz="1650" spc="495" dirty="0">
                <a:latin typeface="Tahoma"/>
                <a:cs typeface="Tahoma"/>
              </a:rPr>
              <a:t> Nom </a:t>
            </a:r>
            <a:r>
              <a:rPr sz="1650" spc="125" dirty="0">
                <a:latin typeface="Tahoma"/>
                <a:cs typeface="Tahoma"/>
              </a:rPr>
              <a:t>du quota </a:t>
            </a:r>
            <a:r>
              <a:rPr sz="1650" spc="-10" dirty="0">
                <a:latin typeface="Tahoma"/>
                <a:cs typeface="Tahoma"/>
              </a:rPr>
              <a:t>: </a:t>
            </a:r>
            <a:r>
              <a:rPr sz="1650" spc="145" dirty="0">
                <a:latin typeface="Tahoma"/>
                <a:cs typeface="Tahoma"/>
              </a:rPr>
              <a:t>Ressource</a:t>
            </a:r>
            <a:endParaRPr sz="1650">
              <a:latin typeface="Tahoma"/>
              <a:cs typeface="Tahom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346453" y="3825875"/>
            <a:ext cx="2170430" cy="514984"/>
          </a:xfrm>
          <a:prstGeom prst="rect">
            <a:avLst/>
          </a:prstGeom>
        </p:spPr>
        <p:txBody>
          <a:bodyPr vert="horz" wrap="square" lIns="0" tIns="31115" rIns="0" bIns="0" rtlCol="0">
            <a:spAutoFit/>
          </a:bodyPr>
          <a:lstStyle/>
          <a:p>
            <a:pPr marL="12700" marR="5080">
              <a:lnSpc>
                <a:spcPts val="1880"/>
              </a:lnSpc>
              <a:spcBef>
                <a:spcPts val="245"/>
              </a:spcBef>
              <a:tabLst>
                <a:tab pos="768985" algn="l"/>
              </a:tabLst>
            </a:pPr>
            <a:r>
              <a:rPr sz="1650" spc="150" dirty="0">
                <a:latin typeface="Tahoma"/>
                <a:cs typeface="Tahoma"/>
              </a:rPr>
              <a:t>Ressources </a:t>
            </a:r>
            <a:r>
              <a:rPr sz="1650" spc="180" dirty="0">
                <a:latin typeface="Tahoma"/>
                <a:cs typeface="Tahoma"/>
              </a:rPr>
              <a:t>informatiques </a:t>
            </a:r>
            <a:r>
              <a:rPr sz="1650" spc="70" dirty="0">
                <a:latin typeface="Tahoma"/>
                <a:cs typeface="Tahoma"/>
              </a:rPr>
              <a:t>utilisées</a:t>
            </a:r>
            <a:r>
              <a:rPr sz="1650" dirty="0">
                <a:latin typeface="Tahoma"/>
                <a:cs typeface="Tahoma"/>
              </a:rPr>
              <a:t> </a:t>
            </a:r>
            <a:r>
              <a:rPr sz="1650" spc="90" dirty="0">
                <a:latin typeface="Tahoma"/>
                <a:cs typeface="Tahoma"/>
              </a:rPr>
              <a:t>Dur</a:t>
            </a:r>
            <a:endParaRPr sz="1650">
              <a:latin typeface="Tahoma"/>
              <a:cs typeface="Tahoma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214437" y="4458890"/>
            <a:ext cx="1009650" cy="0"/>
          </a:xfrm>
          <a:custGeom>
            <a:avLst/>
            <a:gdLst/>
            <a:ahLst/>
            <a:cxnLst/>
            <a:rect l="l" t="t" r="r" b="b"/>
            <a:pathLst>
              <a:path w="1009650">
                <a:moveTo>
                  <a:pt x="0" y="0"/>
                </a:moveTo>
                <a:lnTo>
                  <a:pt x="1009277" y="0"/>
                </a:lnTo>
              </a:path>
            </a:pathLst>
          </a:custGeom>
          <a:ln w="17392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5" name="object 15"/>
          <p:cNvGraphicFramePr>
            <a:graphicFrameLocks noGrp="1"/>
          </p:cNvGraphicFramePr>
          <p:nvPr/>
        </p:nvGraphicFramePr>
        <p:xfrm>
          <a:off x="1214437" y="4458890"/>
          <a:ext cx="3282312" cy="10655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450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90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90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909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49885">
                <a:tc>
                  <a:txBody>
                    <a:bodyPr/>
                    <a:lstStyle/>
                    <a:p>
                      <a:pPr>
                        <a:lnSpc>
                          <a:spcPts val="1914"/>
                        </a:lnSpc>
                        <a:spcBef>
                          <a:spcPts val="740"/>
                        </a:spcBef>
                      </a:pPr>
                      <a:r>
                        <a:rPr sz="1650" spc="285" dirty="0">
                          <a:latin typeface="Tahoma"/>
                          <a:cs typeface="Tahoma"/>
                        </a:rPr>
                        <a:t>limites.cpu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9398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914"/>
                        </a:lnSpc>
                        <a:spcBef>
                          <a:spcPts val="740"/>
                        </a:spcBef>
                      </a:pPr>
                      <a:r>
                        <a:rPr sz="1650" spc="40" dirty="0">
                          <a:latin typeface="Tahoma"/>
                          <a:cs typeface="Tahoma"/>
                        </a:rPr>
                        <a:t>0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93980" marB="0">
                    <a:lnT w="19050">
                      <a:solidFill>
                        <a:srgbClr val="000000"/>
                      </a:solidFill>
                      <a:prstDash val="dash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914"/>
                        </a:lnSpc>
                        <a:spcBef>
                          <a:spcPts val="740"/>
                        </a:spcBef>
                      </a:pPr>
                      <a:r>
                        <a:rPr sz="1650" spc="40" dirty="0">
                          <a:latin typeface="Tahoma"/>
                          <a:cs typeface="Tahoma"/>
                        </a:rPr>
                        <a:t>2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93980" marB="0">
                    <a:lnT w="19050">
                      <a:solidFill>
                        <a:srgbClr val="000000"/>
                      </a:solidFill>
                      <a:prstDash val="dash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7490">
                <a:tc>
                  <a:txBody>
                    <a:bodyPr/>
                    <a:lstStyle/>
                    <a:p>
                      <a:pPr>
                        <a:lnSpc>
                          <a:spcPts val="1775"/>
                        </a:lnSpc>
                      </a:pPr>
                      <a:r>
                        <a:rPr sz="1650" spc="185" dirty="0">
                          <a:latin typeface="Tahoma"/>
                          <a:cs typeface="Tahoma"/>
                        </a:rPr>
                        <a:t>limites.mémoire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775"/>
                        </a:lnSpc>
                      </a:pPr>
                      <a:r>
                        <a:rPr sz="1650" spc="40" dirty="0">
                          <a:latin typeface="Tahoma"/>
                          <a:cs typeface="Tahoma"/>
                        </a:rPr>
                        <a:t>0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775"/>
                        </a:lnSpc>
                      </a:pPr>
                      <a:r>
                        <a:rPr sz="1650" spc="170" dirty="0">
                          <a:latin typeface="Tahoma"/>
                          <a:cs typeface="Tahoma"/>
                        </a:rPr>
                        <a:t>2Gi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7490">
                <a:tc>
                  <a:txBody>
                    <a:bodyPr/>
                    <a:lstStyle/>
                    <a:p>
                      <a:pPr>
                        <a:lnSpc>
                          <a:spcPts val="1775"/>
                        </a:lnSpc>
                      </a:pPr>
                      <a:r>
                        <a:rPr sz="1650" spc="204" dirty="0">
                          <a:latin typeface="Tahoma"/>
                          <a:cs typeface="Tahoma"/>
                        </a:rPr>
                        <a:t>requêtes.cpu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775"/>
                        </a:lnSpc>
                      </a:pPr>
                      <a:r>
                        <a:rPr sz="1650" spc="40" dirty="0">
                          <a:latin typeface="Tahoma"/>
                          <a:cs typeface="Tahoma"/>
                        </a:rPr>
                        <a:t>0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775"/>
                        </a:lnSpc>
                      </a:pPr>
                      <a:r>
                        <a:rPr sz="1650" spc="40" dirty="0">
                          <a:latin typeface="Tahoma"/>
                          <a:cs typeface="Tahoma"/>
                        </a:rPr>
                        <a:t>1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0665">
                <a:tc>
                  <a:txBody>
                    <a:bodyPr/>
                    <a:lstStyle/>
                    <a:p>
                      <a:pPr>
                        <a:lnSpc>
                          <a:spcPts val="1800"/>
                        </a:lnSpc>
                      </a:pPr>
                      <a:r>
                        <a:rPr sz="1650" spc="130" dirty="0">
                          <a:latin typeface="Tahoma"/>
                          <a:cs typeface="Tahoma"/>
                        </a:rPr>
                        <a:t>requêtes.mémoire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800"/>
                        </a:lnSpc>
                      </a:pPr>
                      <a:r>
                        <a:rPr sz="1650" spc="40" dirty="0">
                          <a:latin typeface="Tahoma"/>
                          <a:cs typeface="Tahoma"/>
                        </a:rPr>
                        <a:t>0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800"/>
                        </a:lnSpc>
                      </a:pPr>
                      <a:r>
                        <a:rPr sz="1650" spc="170" dirty="0">
                          <a:latin typeface="Tahoma"/>
                          <a:cs typeface="Tahoma"/>
                        </a:rPr>
                        <a:t>1Gi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6" name="object 16"/>
          <p:cNvSpPr txBox="1"/>
          <p:nvPr/>
        </p:nvSpPr>
        <p:spPr>
          <a:xfrm>
            <a:off x="949325" y="5730875"/>
            <a:ext cx="1918335" cy="276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50" spc="155" dirty="0">
                <a:latin typeface="Tahoma"/>
                <a:cs typeface="Tahoma"/>
              </a:rPr>
              <a:t>Ressource</a:t>
            </a:r>
            <a:r>
              <a:rPr sz="1650" spc="495" dirty="0">
                <a:latin typeface="Tahoma"/>
                <a:cs typeface="Tahoma"/>
              </a:rPr>
              <a:t> </a:t>
            </a:r>
            <a:r>
              <a:rPr sz="1650" spc="270" dirty="0">
                <a:latin typeface="Tahoma"/>
                <a:cs typeface="Tahoma"/>
              </a:rPr>
              <a:t>Limites</a:t>
            </a:r>
            <a:endParaRPr sz="1650">
              <a:latin typeface="Tahoma"/>
              <a:cs typeface="Tahoma"/>
            </a:endParaRPr>
          </a:p>
        </p:txBody>
      </p:sp>
      <p:graphicFrame>
        <p:nvGraphicFramePr>
          <p:cNvPr id="17" name="object 17"/>
          <p:cNvGraphicFramePr>
            <a:graphicFrameLocks noGrp="1"/>
          </p:cNvGraphicFramePr>
          <p:nvPr/>
        </p:nvGraphicFramePr>
        <p:xfrm>
          <a:off x="1088231" y="5996740"/>
          <a:ext cx="11123289" cy="15163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87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90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20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8264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78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5146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4551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5503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5146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94551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70294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5209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207259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70294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</a:tblGrid>
              <a:tr h="367030">
                <a:tc>
                  <a:txBody>
                    <a:bodyPr/>
                    <a:lstStyle/>
                    <a:p>
                      <a:pPr>
                        <a:lnSpc>
                          <a:spcPts val="1860"/>
                        </a:lnSpc>
                      </a:pPr>
                      <a:r>
                        <a:rPr sz="1650" spc="75" dirty="0">
                          <a:latin typeface="Tahoma"/>
                          <a:cs typeface="Tahoma"/>
                        </a:rPr>
                        <a:t>Taper</a:t>
                      </a:r>
                      <a:endParaRPr sz="1650" dirty="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860"/>
                        </a:lnSpc>
                      </a:pPr>
                      <a:r>
                        <a:rPr sz="1650" spc="145" dirty="0">
                          <a:latin typeface="Tahoma"/>
                          <a:cs typeface="Tahoma"/>
                        </a:rPr>
                        <a:t>Ressource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B w="19050">
                      <a:solidFill>
                        <a:srgbClr val="000000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860"/>
                        </a:lnSpc>
                      </a:pPr>
                      <a:r>
                        <a:rPr sz="1650" spc="100" dirty="0">
                          <a:latin typeface="Tahoma"/>
                          <a:cs typeface="Tahoma"/>
                        </a:rPr>
                        <a:t>Min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860"/>
                        </a:lnSpc>
                      </a:pPr>
                      <a:r>
                        <a:rPr sz="1650" spc="-25" dirty="0">
                          <a:latin typeface="Tahoma"/>
                          <a:cs typeface="Tahoma"/>
                        </a:rPr>
                        <a:t>Max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B w="19050">
                      <a:solidFill>
                        <a:srgbClr val="000000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860"/>
                        </a:lnSpc>
                      </a:pPr>
                      <a:r>
                        <a:rPr sz="1650" spc="235" dirty="0">
                          <a:latin typeface="Tahoma"/>
                          <a:cs typeface="Tahoma"/>
                        </a:rPr>
                        <a:t>Défaut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B w="19050">
                      <a:solidFill>
                        <a:srgbClr val="000000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marL="62865">
                        <a:lnSpc>
                          <a:spcPts val="1860"/>
                        </a:lnSpc>
                      </a:pPr>
                      <a:r>
                        <a:rPr sz="1650" spc="140" dirty="0">
                          <a:latin typeface="Tahoma"/>
                          <a:cs typeface="Tahoma"/>
                        </a:rPr>
                        <a:t>Demande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B w="19050">
                      <a:solidFill>
                        <a:srgbClr val="000000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860"/>
                        </a:lnSpc>
                      </a:pPr>
                      <a:r>
                        <a:rPr sz="1650" spc="235" dirty="0">
                          <a:latin typeface="Tahoma"/>
                          <a:cs typeface="Tahoma"/>
                        </a:rPr>
                        <a:t>Défaut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B w="19050">
                      <a:solidFill>
                        <a:srgbClr val="000000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marL="62865">
                        <a:lnSpc>
                          <a:spcPts val="1860"/>
                        </a:lnSpc>
                      </a:pPr>
                      <a:r>
                        <a:rPr sz="1650" spc="275" dirty="0">
                          <a:latin typeface="Tahoma"/>
                          <a:cs typeface="Tahoma"/>
                        </a:rPr>
                        <a:t>Limite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B w="19050">
                      <a:solidFill>
                        <a:srgbClr val="000000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860"/>
                        </a:lnSpc>
                      </a:pPr>
                      <a:r>
                        <a:rPr sz="1650" dirty="0">
                          <a:latin typeface="Tahoma"/>
                          <a:cs typeface="Tahoma"/>
                        </a:rPr>
                        <a:t>Max</a:t>
                      </a:r>
                      <a:r>
                        <a:rPr sz="1650" spc="49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650" spc="204" dirty="0">
                          <a:latin typeface="Tahoma"/>
                          <a:cs typeface="Tahoma"/>
                        </a:rPr>
                        <a:t>Limite/Demande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B w="19050">
                      <a:solidFill>
                        <a:srgbClr val="000000"/>
                      </a:solidFill>
                      <a:prstDash val="dash"/>
                    </a:lnB>
                  </a:tcPr>
                </a:tc>
                <a:tc>
                  <a:txBody>
                    <a:bodyPr/>
                    <a:lstStyle/>
                    <a:p>
                      <a:pPr marL="62865">
                        <a:lnSpc>
                          <a:spcPts val="1860"/>
                        </a:lnSpc>
                      </a:pPr>
                      <a:r>
                        <a:rPr sz="1650" spc="235" dirty="0">
                          <a:latin typeface="Tahoma"/>
                          <a:cs typeface="Tahoma"/>
                        </a:rPr>
                        <a:t>Rapport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B w="19050">
                      <a:solidFill>
                        <a:srgbClr val="000000"/>
                      </a:solidFill>
                      <a:prstDash val="dash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9885">
                <a:tc>
                  <a:txBody>
                    <a:bodyPr/>
                    <a:lstStyle/>
                    <a:p>
                      <a:pPr>
                        <a:lnSpc>
                          <a:spcPts val="1914"/>
                        </a:lnSpc>
                        <a:spcBef>
                          <a:spcPts val="740"/>
                        </a:spcBef>
                      </a:pPr>
                      <a:r>
                        <a:rPr lang="fr-FR" sz="1650" spc="195" dirty="0">
                          <a:latin typeface="Tahoma"/>
                          <a:cs typeface="Tahoma"/>
                        </a:rPr>
                        <a:t>Container</a:t>
                      </a:r>
                      <a:endParaRPr sz="1650" dirty="0">
                        <a:latin typeface="Tahoma"/>
                        <a:cs typeface="Tahoma"/>
                      </a:endParaRPr>
                    </a:p>
                  </a:txBody>
                  <a:tcPr marL="0" marR="0" marT="9398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914"/>
                        </a:lnSpc>
                        <a:spcBef>
                          <a:spcPts val="740"/>
                        </a:spcBef>
                      </a:pPr>
                      <a:r>
                        <a:rPr sz="1650" spc="95" dirty="0">
                          <a:latin typeface="Tahoma"/>
                          <a:cs typeface="Tahoma"/>
                        </a:rPr>
                        <a:t>processeur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93980" marB="0">
                    <a:lnT w="19050">
                      <a:solidFill>
                        <a:srgbClr val="000000"/>
                      </a:solidFill>
                      <a:prstDash val="dash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914"/>
                        </a:lnSpc>
                        <a:spcBef>
                          <a:spcPts val="740"/>
                        </a:spcBef>
                      </a:pPr>
                      <a:r>
                        <a:rPr sz="1650" spc="-25" dirty="0">
                          <a:latin typeface="Tahoma"/>
                          <a:cs typeface="Tahoma"/>
                        </a:rPr>
                        <a:t>50 m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9398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914"/>
                        </a:lnSpc>
                        <a:spcBef>
                          <a:spcPts val="740"/>
                        </a:spcBef>
                      </a:pPr>
                      <a:r>
                        <a:rPr sz="1650" spc="40" dirty="0">
                          <a:latin typeface="Tahoma"/>
                          <a:cs typeface="Tahoma"/>
                        </a:rPr>
                        <a:t>1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93980" marB="0">
                    <a:lnT w="19050">
                      <a:solidFill>
                        <a:srgbClr val="000000"/>
                      </a:solidFill>
                      <a:prstDash val="dash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914"/>
                        </a:lnSpc>
                        <a:spcBef>
                          <a:spcPts val="740"/>
                        </a:spcBef>
                      </a:pPr>
                      <a:r>
                        <a:rPr sz="1650" spc="-20" dirty="0">
                          <a:latin typeface="Tahoma"/>
                          <a:cs typeface="Tahoma"/>
                        </a:rPr>
                        <a:t>100 m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93980" marB="0">
                    <a:lnT w="19050">
                      <a:solidFill>
                        <a:srgbClr val="000000"/>
                      </a:solidFill>
                      <a:prstDash val="dash"/>
                    </a:lnT>
                  </a:tcPr>
                </a:tc>
                <a:tc>
                  <a:txBody>
                    <a:bodyPr/>
                    <a:lstStyle/>
                    <a:p>
                      <a:pPr marR="3175"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9050">
                      <a:solidFill>
                        <a:srgbClr val="000000"/>
                      </a:solidFill>
                      <a:prstDash val="dash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914"/>
                        </a:lnSpc>
                        <a:spcBef>
                          <a:spcPts val="740"/>
                        </a:spcBef>
                      </a:pPr>
                      <a:r>
                        <a:rPr sz="1650" spc="-20" dirty="0">
                          <a:latin typeface="Tahoma"/>
                          <a:cs typeface="Tahoma"/>
                        </a:rPr>
                        <a:t>200 m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93980" marB="0">
                    <a:lnT w="19050">
                      <a:solidFill>
                        <a:srgbClr val="000000"/>
                      </a:solidFill>
                      <a:prstDash val="dash"/>
                    </a:lnT>
                  </a:tcPr>
                </a:tc>
                <a:tc>
                  <a:txBody>
                    <a:bodyPr/>
                    <a:lstStyle/>
                    <a:p>
                      <a:pPr marR="3175"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9050">
                      <a:solidFill>
                        <a:srgbClr val="000000"/>
                      </a:solidFill>
                      <a:prstDash val="dash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914"/>
                        </a:lnSpc>
                        <a:spcBef>
                          <a:spcPts val="740"/>
                        </a:spcBef>
                      </a:pPr>
                      <a:r>
                        <a:rPr sz="1650" spc="340" dirty="0">
                          <a:latin typeface="Tahoma"/>
                          <a:cs typeface="Tahoma"/>
                        </a:rPr>
                        <a:t>-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93980" marB="0">
                    <a:lnT w="19050">
                      <a:solidFill>
                        <a:srgbClr val="000000"/>
                      </a:solidFill>
                      <a:prstDash val="dash"/>
                    </a:lnT>
                  </a:tcPr>
                </a:tc>
                <a:tc>
                  <a:txBody>
                    <a:bodyPr/>
                    <a:lstStyle/>
                    <a:p>
                      <a:pPr marR="3175"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9050">
                      <a:solidFill>
                        <a:srgbClr val="000000"/>
                      </a:solidFill>
                      <a:prstDash val="dash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0665">
                <a:tc>
                  <a:txBody>
                    <a:bodyPr/>
                    <a:lstStyle/>
                    <a:p>
                      <a:pPr>
                        <a:lnSpc>
                          <a:spcPts val="1800"/>
                        </a:lnSpc>
                      </a:pPr>
                      <a:r>
                        <a:rPr lang="fr-FR" sz="1650" spc="195" dirty="0">
                          <a:latin typeface="Tahoma"/>
                          <a:cs typeface="Tahoma"/>
                        </a:rPr>
                        <a:t>Container</a:t>
                      </a:r>
                      <a:endParaRPr sz="1650" dirty="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800"/>
                        </a:lnSpc>
                      </a:pPr>
                      <a:r>
                        <a:rPr sz="1650" spc="-10" dirty="0">
                          <a:latin typeface="Tahoma"/>
                          <a:cs typeface="Tahoma"/>
                        </a:rPr>
                        <a:t>mémoire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800"/>
                        </a:lnSpc>
                      </a:pPr>
                      <a:r>
                        <a:rPr sz="1650" spc="110" dirty="0">
                          <a:latin typeface="Tahoma"/>
                          <a:cs typeface="Tahoma"/>
                        </a:rPr>
                        <a:t>200 miles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800"/>
                        </a:lnSpc>
                      </a:pPr>
                      <a:r>
                        <a:rPr sz="1650" spc="170" dirty="0">
                          <a:latin typeface="Tahoma"/>
                          <a:cs typeface="Tahoma"/>
                        </a:rPr>
                        <a:t>1Gi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800"/>
                        </a:lnSpc>
                      </a:pPr>
                      <a:r>
                        <a:rPr sz="1650" spc="110" dirty="0">
                          <a:latin typeface="Tahoma"/>
                          <a:cs typeface="Tahoma"/>
                        </a:rPr>
                        <a:t>256 miles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175"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800"/>
                        </a:lnSpc>
                      </a:pPr>
                      <a:r>
                        <a:rPr sz="1650" spc="110" dirty="0">
                          <a:latin typeface="Tahoma"/>
                          <a:cs typeface="Tahoma"/>
                        </a:rPr>
                        <a:t>512 miles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175"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800"/>
                        </a:lnSpc>
                      </a:pPr>
                      <a:r>
                        <a:rPr sz="1650" spc="340" dirty="0">
                          <a:latin typeface="Tahoma"/>
                          <a:cs typeface="Tahoma"/>
                        </a:rPr>
                        <a:t>-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175"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8" name="object 18"/>
          <p:cNvSpPr/>
          <p:nvPr/>
        </p:nvSpPr>
        <p:spPr>
          <a:xfrm>
            <a:off x="1088231" y="6363890"/>
            <a:ext cx="504825" cy="0"/>
          </a:xfrm>
          <a:custGeom>
            <a:avLst/>
            <a:gdLst/>
            <a:ahLst/>
            <a:cxnLst/>
            <a:rect l="l" t="t" r="r" b="b"/>
            <a:pathLst>
              <a:path w="504825">
                <a:moveTo>
                  <a:pt x="0" y="0"/>
                </a:moveTo>
                <a:lnTo>
                  <a:pt x="504638" y="0"/>
                </a:lnTo>
              </a:path>
            </a:pathLst>
          </a:custGeom>
          <a:ln w="17392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737585" y="6363890"/>
            <a:ext cx="379095" cy="0"/>
          </a:xfrm>
          <a:custGeom>
            <a:avLst/>
            <a:gdLst/>
            <a:ahLst/>
            <a:cxnLst/>
            <a:rect l="l" t="t" r="r" b="b"/>
            <a:pathLst>
              <a:path w="379095">
                <a:moveTo>
                  <a:pt x="0" y="0"/>
                </a:moveTo>
                <a:lnTo>
                  <a:pt x="378479" y="0"/>
                </a:lnTo>
              </a:path>
            </a:pathLst>
          </a:custGeom>
          <a:ln w="17392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809624" y="1552574"/>
          <a:ext cx="10591800" cy="434276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28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63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3751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AAAAAA"/>
                      </a:solidFill>
                      <a:prstDash val="solid"/>
                    </a:lnL>
                    <a:lnR w="9525">
                      <a:solidFill>
                        <a:srgbClr val="AAAAAA"/>
                      </a:solidFill>
                      <a:prstDash val="solid"/>
                    </a:lnR>
                    <a:lnT w="9525">
                      <a:solidFill>
                        <a:srgbClr val="AAAAAA"/>
                      </a:solidFill>
                      <a:prstDash val="solid"/>
                    </a:lnT>
                    <a:lnB w="9525">
                      <a:solidFill>
                        <a:srgbClr val="ED213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AAAAAA"/>
                      </a:solidFill>
                      <a:prstDash val="solid"/>
                    </a:lnL>
                    <a:lnR w="9525">
                      <a:solidFill>
                        <a:srgbClr val="AAAAAA"/>
                      </a:solidFill>
                      <a:prstDash val="solid"/>
                    </a:lnR>
                    <a:lnT w="9525">
                      <a:solidFill>
                        <a:srgbClr val="AAAAAA"/>
                      </a:solidFill>
                      <a:prstDash val="solid"/>
                    </a:lnT>
                    <a:lnB w="9525">
                      <a:solidFill>
                        <a:srgbClr val="ED2137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229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60"/>
                        </a:spcBef>
                      </a:pPr>
                      <a:r>
                        <a:rPr sz="2100" spc="45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1</a:t>
                      </a:r>
                      <a:endParaRPr sz="2100">
                        <a:latin typeface="Trebuchet MS"/>
                        <a:cs typeface="Trebuchet MS"/>
                      </a:endParaRPr>
                    </a:p>
                  </a:txBody>
                  <a:tcPr marL="0" marR="0" marT="109220" marB="0">
                    <a:lnL w="9525">
                      <a:solidFill>
                        <a:srgbClr val="AAAAAA"/>
                      </a:solidFill>
                      <a:prstDash val="solid"/>
                    </a:lnL>
                    <a:lnR w="9525">
                      <a:solidFill>
                        <a:srgbClr val="AAAAAA"/>
                      </a:solidFill>
                      <a:prstDash val="solid"/>
                    </a:lnR>
                    <a:lnT w="9525">
                      <a:solidFill>
                        <a:srgbClr val="ED2137"/>
                      </a:solidFill>
                      <a:prstDash val="solid"/>
                    </a:lnT>
                    <a:lnB w="9525">
                      <a:solidFill>
                        <a:srgbClr val="AAAAA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7795">
                        <a:lnSpc>
                          <a:spcPct val="100000"/>
                        </a:lnSpc>
                        <a:spcBef>
                          <a:spcPts val="459"/>
                        </a:spcBef>
                      </a:pPr>
                      <a:r>
                        <a:rPr sz="2100" spc="80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Le</a:t>
                      </a:r>
                      <a:r>
                        <a:rPr sz="2100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​</a:t>
                      </a:r>
                      <a:r>
                        <a:rPr sz="2100" spc="5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100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configuration</a:t>
                      </a:r>
                      <a:r>
                        <a:rPr sz="2100" spc="5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100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de</a:t>
                      </a:r>
                      <a:r>
                        <a:rPr sz="2100" spc="5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100" spc="65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un</a:t>
                      </a:r>
                      <a:r>
                        <a:rPr sz="2100" spc="5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lang="fr-FR" sz="2100" spc="100" dirty="0">
                          <a:solidFill>
                            <a:srgbClr val="ED2137"/>
                          </a:solidFill>
                          <a:latin typeface="Trebuchet MS"/>
                          <a:cs typeface="Trebuchet MS"/>
                        </a:rPr>
                        <a:t>POD</a:t>
                      </a:r>
                      <a:r>
                        <a:rPr sz="2100" spc="5" dirty="0">
                          <a:solidFill>
                            <a:srgbClr val="ED2137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100" spc="55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être</a:t>
                      </a:r>
                      <a:r>
                        <a:rPr sz="2100" spc="5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100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dynamiquement</a:t>
                      </a:r>
                      <a:r>
                        <a:rPr sz="2100" spc="5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100" spc="65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mis à jour</a:t>
                      </a:r>
                      <a:r>
                        <a:rPr sz="2100" spc="5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500" spc="50" dirty="0">
                          <a:solidFill>
                            <a:srgbClr val="333333"/>
                          </a:solidFill>
                          <a:latin typeface="MingLiU_HKSCS-ExtB"/>
                          <a:cs typeface="MingLiU_HKSCS-ExtB"/>
                        </a:rPr>
                        <a:t>❓</a:t>
                      </a:r>
                      <a:endParaRPr sz="2500" dirty="0">
                        <a:latin typeface="MingLiU_HKSCS-ExtB"/>
                        <a:cs typeface="MingLiU_HKSCS-ExtB"/>
                      </a:endParaRPr>
                    </a:p>
                  </a:txBody>
                  <a:tcPr marL="0" marR="0" marT="58419" marB="0">
                    <a:lnL w="9525">
                      <a:solidFill>
                        <a:srgbClr val="AAAAAA"/>
                      </a:solidFill>
                      <a:prstDash val="solid"/>
                    </a:lnL>
                    <a:lnR w="9525">
                      <a:solidFill>
                        <a:srgbClr val="AAAAAA"/>
                      </a:solidFill>
                      <a:prstDash val="solid"/>
                    </a:lnR>
                    <a:lnT w="9525">
                      <a:solidFill>
                        <a:srgbClr val="ED2137"/>
                      </a:solidFill>
                      <a:prstDash val="solid"/>
                    </a:lnT>
                    <a:lnB w="9525">
                      <a:solidFill>
                        <a:srgbClr val="AAAAAA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229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60"/>
                        </a:spcBef>
                      </a:pPr>
                      <a:r>
                        <a:rPr sz="2100" spc="45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2</a:t>
                      </a:r>
                      <a:endParaRPr sz="2100">
                        <a:latin typeface="Trebuchet MS"/>
                        <a:cs typeface="Trebuchet MS"/>
                      </a:endParaRPr>
                    </a:p>
                  </a:txBody>
                  <a:tcPr marL="0" marR="0" marT="109220" marB="0">
                    <a:lnL w="9525">
                      <a:solidFill>
                        <a:srgbClr val="AAAAAA"/>
                      </a:solidFill>
                      <a:prstDash val="solid"/>
                    </a:lnL>
                    <a:lnR w="9525">
                      <a:solidFill>
                        <a:srgbClr val="AAAAAA"/>
                      </a:solidFill>
                      <a:prstDash val="solid"/>
                    </a:lnR>
                    <a:lnT w="9525">
                      <a:solidFill>
                        <a:srgbClr val="AAAAAA"/>
                      </a:solidFill>
                      <a:prstDash val="solid"/>
                    </a:lnT>
                    <a:lnB w="9525">
                      <a:solidFill>
                        <a:srgbClr val="AAAAA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7795">
                        <a:lnSpc>
                          <a:spcPct val="100000"/>
                        </a:lnSpc>
                        <a:spcBef>
                          <a:spcPts val="459"/>
                        </a:spcBef>
                      </a:pPr>
                      <a:r>
                        <a:rPr sz="2100" spc="80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Peut</a:t>
                      </a:r>
                      <a:r>
                        <a:rPr sz="2100" spc="-35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100" spc="114" dirty="0">
                          <a:solidFill>
                            <a:srgbClr val="ED2137"/>
                          </a:solidFill>
                          <a:latin typeface="Trebuchet MS"/>
                          <a:cs typeface="Trebuchet MS"/>
                        </a:rPr>
                        <a:t>Capsules</a:t>
                      </a:r>
                      <a:r>
                        <a:rPr sz="2100" spc="-35" dirty="0">
                          <a:solidFill>
                            <a:srgbClr val="ED2137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100" spc="80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partager</a:t>
                      </a:r>
                      <a:r>
                        <a:rPr sz="2100" spc="-35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100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leur</a:t>
                      </a:r>
                      <a:r>
                        <a:rPr sz="2100" spc="-35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100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réseau</a:t>
                      </a:r>
                      <a:r>
                        <a:rPr sz="2100" spc="-35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100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avec</a:t>
                      </a:r>
                      <a:r>
                        <a:rPr sz="2100" spc="-35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100" spc="50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autre</a:t>
                      </a:r>
                      <a:r>
                        <a:rPr sz="2100" spc="-35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100" spc="114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Capsules</a:t>
                      </a:r>
                      <a:r>
                        <a:rPr sz="2100" spc="-35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500" spc="50" dirty="0">
                          <a:solidFill>
                            <a:srgbClr val="333333"/>
                          </a:solidFill>
                          <a:latin typeface="MingLiU_HKSCS-ExtB"/>
                          <a:cs typeface="MingLiU_HKSCS-ExtB"/>
                        </a:rPr>
                        <a:t>❓</a:t>
                      </a:r>
                      <a:endParaRPr sz="2500">
                        <a:latin typeface="MingLiU_HKSCS-ExtB"/>
                        <a:cs typeface="MingLiU_HKSCS-ExtB"/>
                      </a:endParaRPr>
                    </a:p>
                  </a:txBody>
                  <a:tcPr marL="0" marR="0" marT="58419" marB="0">
                    <a:lnL w="9525">
                      <a:solidFill>
                        <a:srgbClr val="AAAAAA"/>
                      </a:solidFill>
                      <a:prstDash val="solid"/>
                    </a:lnL>
                    <a:lnR w="9525">
                      <a:solidFill>
                        <a:srgbClr val="AAAAAA"/>
                      </a:solidFill>
                      <a:prstDash val="solid"/>
                    </a:lnR>
                    <a:lnT w="9525">
                      <a:solidFill>
                        <a:srgbClr val="AAAAAA"/>
                      </a:solidFill>
                      <a:prstDash val="solid"/>
                    </a:lnT>
                    <a:lnB w="9525">
                      <a:solidFill>
                        <a:srgbClr val="AAAAAA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229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60"/>
                        </a:spcBef>
                      </a:pPr>
                      <a:r>
                        <a:rPr sz="2100" spc="45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3</a:t>
                      </a:r>
                      <a:endParaRPr sz="2100">
                        <a:latin typeface="Trebuchet MS"/>
                        <a:cs typeface="Trebuchet MS"/>
                      </a:endParaRPr>
                    </a:p>
                  </a:txBody>
                  <a:tcPr marL="0" marR="0" marT="109220" marB="0">
                    <a:lnL w="9525">
                      <a:solidFill>
                        <a:srgbClr val="AAAAAA"/>
                      </a:solidFill>
                      <a:prstDash val="solid"/>
                    </a:lnL>
                    <a:lnR w="9525">
                      <a:solidFill>
                        <a:srgbClr val="AAAAAA"/>
                      </a:solidFill>
                      <a:prstDash val="solid"/>
                    </a:lnR>
                    <a:lnT w="9525">
                      <a:solidFill>
                        <a:srgbClr val="AAAAAA"/>
                      </a:solidFill>
                      <a:prstDash val="solid"/>
                    </a:lnT>
                    <a:lnB w="9525">
                      <a:solidFill>
                        <a:srgbClr val="AAAAA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7795">
                        <a:lnSpc>
                          <a:spcPct val="100000"/>
                        </a:lnSpc>
                        <a:spcBef>
                          <a:spcPts val="459"/>
                        </a:spcBef>
                      </a:pPr>
                      <a:r>
                        <a:rPr sz="2100" spc="50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Sont</a:t>
                      </a:r>
                      <a:r>
                        <a:rPr sz="2100" spc="-75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100" spc="114" dirty="0">
                          <a:solidFill>
                            <a:srgbClr val="ED2137"/>
                          </a:solidFill>
                          <a:latin typeface="Trebuchet MS"/>
                          <a:cs typeface="Trebuchet MS"/>
                        </a:rPr>
                        <a:t>Capsules</a:t>
                      </a:r>
                      <a:r>
                        <a:rPr sz="2100" spc="-70" dirty="0">
                          <a:solidFill>
                            <a:srgbClr val="ED2137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100" spc="60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programmé</a:t>
                      </a:r>
                      <a:r>
                        <a:rPr sz="2100" spc="-75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100" spc="135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sur</a:t>
                      </a:r>
                      <a:r>
                        <a:rPr sz="2100" spc="-70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100" spc="65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un</a:t>
                      </a:r>
                      <a:r>
                        <a:rPr sz="2100" spc="-75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100" spc="114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Nœud</a:t>
                      </a:r>
                      <a:r>
                        <a:rPr sz="2100" spc="-70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100" spc="85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basé</a:t>
                      </a:r>
                      <a:r>
                        <a:rPr sz="2100" spc="-70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100" spc="135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sur</a:t>
                      </a:r>
                      <a:r>
                        <a:rPr sz="2100" spc="-75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100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disponible</a:t>
                      </a:r>
                      <a:r>
                        <a:rPr sz="2100" spc="-70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100" spc="130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Mémoire</a:t>
                      </a:r>
                      <a:r>
                        <a:rPr sz="2100" spc="-75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100" spc="100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et</a:t>
                      </a:r>
                      <a:r>
                        <a:rPr sz="2100" spc="-70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100" spc="100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processeur</a:t>
                      </a:r>
                      <a:r>
                        <a:rPr sz="2100" spc="-70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500" spc="50" dirty="0">
                          <a:solidFill>
                            <a:srgbClr val="333333"/>
                          </a:solidFill>
                          <a:latin typeface="MingLiU_HKSCS-ExtB"/>
                          <a:cs typeface="MingLiU_HKSCS-ExtB"/>
                        </a:rPr>
                        <a:t>❓</a:t>
                      </a:r>
                      <a:endParaRPr sz="2500">
                        <a:latin typeface="MingLiU_HKSCS-ExtB"/>
                        <a:cs typeface="MingLiU_HKSCS-ExtB"/>
                      </a:endParaRPr>
                    </a:p>
                  </a:txBody>
                  <a:tcPr marL="0" marR="0" marT="58419" marB="0">
                    <a:lnL w="9525">
                      <a:solidFill>
                        <a:srgbClr val="AAAAAA"/>
                      </a:solidFill>
                      <a:prstDash val="solid"/>
                    </a:lnL>
                    <a:lnR w="9525">
                      <a:solidFill>
                        <a:srgbClr val="AAAAAA"/>
                      </a:solidFill>
                      <a:prstDash val="solid"/>
                    </a:lnR>
                    <a:lnT w="9525">
                      <a:solidFill>
                        <a:srgbClr val="AAAAAA"/>
                      </a:solidFill>
                      <a:prstDash val="solid"/>
                    </a:lnT>
                    <a:lnB w="9525">
                      <a:solidFill>
                        <a:srgbClr val="AAAAAA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229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60"/>
                        </a:spcBef>
                      </a:pPr>
                      <a:r>
                        <a:rPr sz="2100" spc="45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4</a:t>
                      </a:r>
                      <a:endParaRPr sz="2100">
                        <a:latin typeface="Trebuchet MS"/>
                        <a:cs typeface="Trebuchet MS"/>
                      </a:endParaRPr>
                    </a:p>
                  </a:txBody>
                  <a:tcPr marL="0" marR="0" marT="109220" marB="0">
                    <a:lnL w="9525">
                      <a:solidFill>
                        <a:srgbClr val="AAAAAA"/>
                      </a:solidFill>
                      <a:prstDash val="solid"/>
                    </a:lnL>
                    <a:lnR w="9525">
                      <a:solidFill>
                        <a:srgbClr val="AAAAAA"/>
                      </a:solidFill>
                      <a:prstDash val="solid"/>
                    </a:lnR>
                    <a:lnT w="9525">
                      <a:solidFill>
                        <a:srgbClr val="AAAAAA"/>
                      </a:solidFill>
                      <a:prstDash val="solid"/>
                    </a:lnT>
                    <a:lnB w="9525">
                      <a:solidFill>
                        <a:srgbClr val="AAAAA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7795">
                        <a:lnSpc>
                          <a:spcPct val="100000"/>
                        </a:lnSpc>
                        <a:spcBef>
                          <a:spcPts val="459"/>
                        </a:spcBef>
                      </a:pPr>
                      <a:r>
                        <a:rPr sz="2100" spc="80" dirty="0" err="1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Peut</a:t>
                      </a:r>
                      <a:r>
                        <a:rPr sz="2100" spc="-10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lang="fr-FR" sz="2100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Container</a:t>
                      </a:r>
                      <a:r>
                        <a:rPr sz="2100" spc="-10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100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dans</a:t>
                      </a:r>
                      <a:r>
                        <a:rPr sz="2100" spc="-10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100" spc="65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un</a:t>
                      </a:r>
                      <a:r>
                        <a:rPr sz="2100" spc="-10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lang="fr-FR" sz="2100" spc="100" dirty="0">
                          <a:solidFill>
                            <a:srgbClr val="ED2137"/>
                          </a:solidFill>
                          <a:latin typeface="Trebuchet MS"/>
                          <a:cs typeface="Trebuchet MS"/>
                        </a:rPr>
                        <a:t>POD</a:t>
                      </a:r>
                      <a:r>
                        <a:rPr sz="2100" spc="-10" dirty="0">
                          <a:solidFill>
                            <a:srgbClr val="ED2137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100" spc="100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courir</a:t>
                      </a:r>
                      <a:r>
                        <a:rPr sz="2100" spc="-10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100" spc="105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comme</a:t>
                      </a:r>
                      <a:r>
                        <a:rPr sz="2100" spc="-10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100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racine</a:t>
                      </a:r>
                      <a:r>
                        <a:rPr sz="2100" spc="-10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500" spc="50" dirty="0">
                          <a:solidFill>
                            <a:srgbClr val="333333"/>
                          </a:solidFill>
                          <a:latin typeface="MingLiU_HKSCS-ExtB"/>
                          <a:cs typeface="MingLiU_HKSCS-ExtB"/>
                        </a:rPr>
                        <a:t>❓</a:t>
                      </a:r>
                      <a:endParaRPr sz="2500" dirty="0">
                        <a:latin typeface="MingLiU_HKSCS-ExtB"/>
                        <a:cs typeface="MingLiU_HKSCS-ExtB"/>
                      </a:endParaRPr>
                    </a:p>
                  </a:txBody>
                  <a:tcPr marL="0" marR="0" marT="58419" marB="0">
                    <a:lnL w="9525">
                      <a:solidFill>
                        <a:srgbClr val="AAAAAA"/>
                      </a:solidFill>
                      <a:prstDash val="solid"/>
                    </a:lnL>
                    <a:lnR w="9525">
                      <a:solidFill>
                        <a:srgbClr val="AAAAAA"/>
                      </a:solidFill>
                      <a:prstDash val="solid"/>
                    </a:lnR>
                    <a:lnT w="9525">
                      <a:solidFill>
                        <a:srgbClr val="AAAAAA"/>
                      </a:solidFill>
                      <a:prstDash val="solid"/>
                    </a:lnT>
                    <a:lnB w="9525">
                      <a:solidFill>
                        <a:srgbClr val="AAAAAA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229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60"/>
                        </a:spcBef>
                      </a:pPr>
                      <a:r>
                        <a:rPr sz="2100" spc="45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5</a:t>
                      </a:r>
                      <a:endParaRPr sz="2100">
                        <a:latin typeface="Trebuchet MS"/>
                        <a:cs typeface="Trebuchet MS"/>
                      </a:endParaRPr>
                    </a:p>
                  </a:txBody>
                  <a:tcPr marL="0" marR="0" marT="109220" marB="0">
                    <a:lnL w="9525">
                      <a:solidFill>
                        <a:srgbClr val="AAAAAA"/>
                      </a:solidFill>
                      <a:prstDash val="solid"/>
                    </a:lnL>
                    <a:lnR w="9525">
                      <a:solidFill>
                        <a:srgbClr val="AAAAAA"/>
                      </a:solidFill>
                      <a:prstDash val="solid"/>
                    </a:lnR>
                    <a:lnT w="9525">
                      <a:solidFill>
                        <a:srgbClr val="AAAAAA"/>
                      </a:solidFill>
                      <a:prstDash val="solid"/>
                    </a:lnT>
                    <a:lnB w="9525">
                      <a:solidFill>
                        <a:srgbClr val="AAAAA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7795">
                        <a:lnSpc>
                          <a:spcPct val="100000"/>
                        </a:lnSpc>
                        <a:spcBef>
                          <a:spcPts val="459"/>
                        </a:spcBef>
                      </a:pPr>
                      <a:r>
                        <a:rPr sz="2100" spc="180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Faire</a:t>
                      </a:r>
                      <a:r>
                        <a:rPr sz="2100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100" spc="114" dirty="0">
                          <a:solidFill>
                            <a:srgbClr val="ED2137"/>
                          </a:solidFill>
                          <a:latin typeface="Trebuchet MS"/>
                          <a:cs typeface="Trebuchet MS"/>
                        </a:rPr>
                        <a:t>Capsules</a:t>
                      </a:r>
                      <a:r>
                        <a:rPr sz="2100" dirty="0">
                          <a:solidFill>
                            <a:srgbClr val="ED2137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100" spc="55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ont </a:t>
                      </a:r>
                      <a:r>
                        <a:rPr sz="2100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les </a:t>
                      </a:r>
                      <a:r>
                        <a:rPr sz="2100" spc="100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leurs</a:t>
                      </a:r>
                      <a:r>
                        <a:rPr sz="2100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100" spc="-35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cycle de vie</a:t>
                      </a:r>
                      <a:r>
                        <a:rPr sz="2100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100" spc="50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indépendamment </a:t>
                      </a:r>
                      <a:r>
                        <a:rPr sz="2100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des contenants qu'ils renferment </a:t>
                      </a:r>
                      <a:r>
                        <a:rPr sz="2500" spc="50" dirty="0">
                          <a:solidFill>
                            <a:srgbClr val="333333"/>
                          </a:solidFill>
                          <a:latin typeface="MingLiU_HKSCS-ExtB"/>
                          <a:cs typeface="MingLiU_HKSCS-ExtB"/>
                        </a:rPr>
                        <a:t>❓</a:t>
                      </a:r>
                      <a:endParaRPr sz="2500">
                        <a:latin typeface="MingLiU_HKSCS-ExtB"/>
                        <a:cs typeface="MingLiU_HKSCS-ExtB"/>
                      </a:endParaRPr>
                    </a:p>
                  </a:txBody>
                  <a:tcPr marL="0" marR="0" marT="58419" marB="0">
                    <a:lnL w="9525">
                      <a:solidFill>
                        <a:srgbClr val="AAAAAA"/>
                      </a:solidFill>
                      <a:prstDash val="solid"/>
                    </a:lnL>
                    <a:lnR w="9525">
                      <a:solidFill>
                        <a:srgbClr val="AAAAAA"/>
                      </a:solidFill>
                      <a:prstDash val="solid"/>
                    </a:lnR>
                    <a:lnT w="9525">
                      <a:solidFill>
                        <a:srgbClr val="AAAAAA"/>
                      </a:solidFill>
                      <a:prstDash val="solid"/>
                    </a:lnT>
                    <a:lnB w="9525">
                      <a:solidFill>
                        <a:srgbClr val="AAAAAA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4229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60"/>
                        </a:spcBef>
                      </a:pPr>
                      <a:r>
                        <a:rPr sz="2100" spc="45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6</a:t>
                      </a:r>
                      <a:endParaRPr sz="2100">
                        <a:latin typeface="Trebuchet MS"/>
                        <a:cs typeface="Trebuchet MS"/>
                      </a:endParaRPr>
                    </a:p>
                  </a:txBody>
                  <a:tcPr marL="0" marR="0" marT="109220" marB="0">
                    <a:lnL w="9525">
                      <a:solidFill>
                        <a:srgbClr val="AAAAAA"/>
                      </a:solidFill>
                      <a:prstDash val="solid"/>
                    </a:lnL>
                    <a:lnR w="9525">
                      <a:solidFill>
                        <a:srgbClr val="AAAAAA"/>
                      </a:solidFill>
                      <a:prstDash val="solid"/>
                    </a:lnR>
                    <a:lnT w="9525">
                      <a:solidFill>
                        <a:srgbClr val="AAAAAA"/>
                      </a:solidFill>
                      <a:prstDash val="solid"/>
                    </a:lnT>
                    <a:lnB w="9525">
                      <a:solidFill>
                        <a:srgbClr val="AAAAA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7795">
                        <a:lnSpc>
                          <a:spcPct val="100000"/>
                        </a:lnSpc>
                        <a:spcBef>
                          <a:spcPts val="459"/>
                        </a:spcBef>
                      </a:pPr>
                      <a:r>
                        <a:rPr sz="2100" spc="50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Sont</a:t>
                      </a:r>
                      <a:r>
                        <a:rPr sz="2100" spc="-5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100" spc="114" dirty="0">
                          <a:solidFill>
                            <a:srgbClr val="ED2137"/>
                          </a:solidFill>
                          <a:latin typeface="Trebuchet MS"/>
                          <a:cs typeface="Trebuchet MS"/>
                        </a:rPr>
                        <a:t>Capsules</a:t>
                      </a:r>
                      <a:r>
                        <a:rPr sz="2100" dirty="0">
                          <a:solidFill>
                            <a:srgbClr val="ED2137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100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redémarré automatiquement </a:t>
                      </a:r>
                      <a:r>
                        <a:rPr sz="2100" spc="55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par</a:t>
                      </a:r>
                      <a:r>
                        <a:rPr sz="2100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100" spc="60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Kubernetes</a:t>
                      </a:r>
                      <a:r>
                        <a:rPr sz="2100" spc="-5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100" spc="-80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si </a:t>
                      </a:r>
                      <a:r>
                        <a:rPr sz="2100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leur </a:t>
                      </a:r>
                      <a:r>
                        <a:rPr sz="2100" spc="100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nœud sous-jacent </a:t>
                      </a:r>
                      <a:r>
                        <a:rPr sz="2100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tombe en panne</a:t>
                      </a:r>
                      <a:r>
                        <a:rPr sz="2100" spc="-5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500" spc="50" dirty="0">
                          <a:solidFill>
                            <a:srgbClr val="333333"/>
                          </a:solidFill>
                          <a:latin typeface="MingLiU_HKSCS-ExtB"/>
                          <a:cs typeface="MingLiU_HKSCS-ExtB"/>
                        </a:rPr>
                        <a:t>❓</a:t>
                      </a:r>
                      <a:endParaRPr sz="2500">
                        <a:latin typeface="MingLiU_HKSCS-ExtB"/>
                        <a:cs typeface="MingLiU_HKSCS-ExtB"/>
                      </a:endParaRPr>
                    </a:p>
                  </a:txBody>
                  <a:tcPr marL="0" marR="0" marT="58419" marB="0">
                    <a:lnL w="9525">
                      <a:solidFill>
                        <a:srgbClr val="AAAAAA"/>
                      </a:solidFill>
                      <a:prstDash val="solid"/>
                    </a:lnL>
                    <a:lnR w="9525">
                      <a:solidFill>
                        <a:srgbClr val="AAAAAA"/>
                      </a:solidFill>
                      <a:prstDash val="solid"/>
                    </a:lnR>
                    <a:lnT w="9525">
                      <a:solidFill>
                        <a:srgbClr val="AAAAAA"/>
                      </a:solidFill>
                      <a:prstDash val="solid"/>
                    </a:lnT>
                    <a:lnB w="9525">
                      <a:solidFill>
                        <a:srgbClr val="AAAAAA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QUIZ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05842" y="1684492"/>
            <a:ext cx="169682" cy="201457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44122" y="1678762"/>
            <a:ext cx="1244165" cy="252505"/>
          </a:xfrm>
          <a:prstGeom prst="rect">
            <a:avLst/>
          </a:prstGeom>
        </p:spPr>
      </p:pic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785130" y="5248580"/>
            <a:ext cx="1189355" cy="1731010"/>
            <a:chOff x="6785130" y="5248580"/>
            <a:chExt cx="1189355" cy="1731010"/>
          </a:xfrm>
        </p:grpSpPr>
        <p:sp>
          <p:nvSpPr>
            <p:cNvPr id="3" name="object 3"/>
            <p:cNvSpPr/>
            <p:nvPr/>
          </p:nvSpPr>
          <p:spPr>
            <a:xfrm>
              <a:off x="6785130" y="5248580"/>
              <a:ext cx="1189355" cy="1731010"/>
            </a:xfrm>
            <a:custGeom>
              <a:avLst/>
              <a:gdLst/>
              <a:ahLst/>
              <a:cxnLst/>
              <a:rect l="l" t="t" r="r" b="b"/>
              <a:pathLst>
                <a:path w="1189354" h="1731009">
                  <a:moveTo>
                    <a:pt x="502397" y="1730733"/>
                  </a:moveTo>
                  <a:lnTo>
                    <a:pt x="454683" y="1728286"/>
                  </a:lnTo>
                  <a:lnTo>
                    <a:pt x="405512" y="1721220"/>
                  </a:lnTo>
                  <a:lnTo>
                    <a:pt x="361832" y="1698098"/>
                  </a:lnTo>
                  <a:lnTo>
                    <a:pt x="321247" y="1671732"/>
                  </a:lnTo>
                  <a:lnTo>
                    <a:pt x="283649" y="1642351"/>
                  </a:lnTo>
                  <a:lnTo>
                    <a:pt x="248931" y="1610184"/>
                  </a:lnTo>
                  <a:lnTo>
                    <a:pt x="216986" y="1575458"/>
                  </a:lnTo>
                  <a:lnTo>
                    <a:pt x="187705" y="1538402"/>
                  </a:lnTo>
                  <a:lnTo>
                    <a:pt x="160980" y="1499245"/>
                  </a:lnTo>
                  <a:lnTo>
                    <a:pt x="136705" y="1458214"/>
                  </a:lnTo>
                  <a:lnTo>
                    <a:pt x="114771" y="1415539"/>
                  </a:lnTo>
                  <a:lnTo>
                    <a:pt x="95070" y="1371448"/>
                  </a:lnTo>
                  <a:lnTo>
                    <a:pt x="77494" y="1326168"/>
                  </a:lnTo>
                  <a:lnTo>
                    <a:pt x="61937" y="1279929"/>
                  </a:lnTo>
                  <a:lnTo>
                    <a:pt x="48290" y="1232959"/>
                  </a:lnTo>
                  <a:lnTo>
                    <a:pt x="36446" y="1185486"/>
                  </a:lnTo>
                  <a:lnTo>
                    <a:pt x="26296" y="1137739"/>
                  </a:lnTo>
                  <a:lnTo>
                    <a:pt x="17733" y="1089945"/>
                  </a:lnTo>
                  <a:lnTo>
                    <a:pt x="10649" y="1042335"/>
                  </a:lnTo>
                  <a:lnTo>
                    <a:pt x="5351" y="1008608"/>
                  </a:lnTo>
                  <a:lnTo>
                    <a:pt x="736" y="974714"/>
                  </a:lnTo>
                  <a:lnTo>
                    <a:pt x="0" y="941155"/>
                  </a:lnTo>
                  <a:lnTo>
                    <a:pt x="6334" y="908432"/>
                  </a:lnTo>
                  <a:lnTo>
                    <a:pt x="22459" y="878385"/>
                  </a:lnTo>
                  <a:lnTo>
                    <a:pt x="46952" y="854964"/>
                  </a:lnTo>
                  <a:lnTo>
                    <a:pt x="76801" y="841836"/>
                  </a:lnTo>
                  <a:lnTo>
                    <a:pt x="108993" y="842671"/>
                  </a:lnTo>
                  <a:lnTo>
                    <a:pt x="133374" y="854504"/>
                  </a:lnTo>
                  <a:lnTo>
                    <a:pt x="153850" y="872948"/>
                  </a:lnTo>
                  <a:lnTo>
                    <a:pt x="172095" y="894851"/>
                  </a:lnTo>
                  <a:lnTo>
                    <a:pt x="189781" y="917061"/>
                  </a:lnTo>
                  <a:lnTo>
                    <a:pt x="202170" y="930950"/>
                  </a:lnTo>
                  <a:lnTo>
                    <a:pt x="244640" y="966762"/>
                  </a:lnTo>
                  <a:lnTo>
                    <a:pt x="293684" y="992857"/>
                  </a:lnTo>
                  <a:lnTo>
                    <a:pt x="335216" y="1005123"/>
                  </a:lnTo>
                  <a:lnTo>
                    <a:pt x="359818" y="1006943"/>
                  </a:lnTo>
                  <a:lnTo>
                    <a:pt x="383388" y="1003100"/>
                  </a:lnTo>
                  <a:lnTo>
                    <a:pt x="404323" y="992046"/>
                  </a:lnTo>
                  <a:lnTo>
                    <a:pt x="423548" y="966854"/>
                  </a:lnTo>
                  <a:lnTo>
                    <a:pt x="431363" y="935231"/>
                  </a:lnTo>
                  <a:lnTo>
                    <a:pt x="431312" y="900512"/>
                  </a:lnTo>
                  <a:lnTo>
                    <a:pt x="426937" y="866029"/>
                  </a:lnTo>
                  <a:lnTo>
                    <a:pt x="384088" y="619352"/>
                  </a:lnTo>
                  <a:lnTo>
                    <a:pt x="377832" y="586143"/>
                  </a:lnTo>
                  <a:lnTo>
                    <a:pt x="374284" y="552756"/>
                  </a:lnTo>
                  <a:lnTo>
                    <a:pt x="375310" y="485449"/>
                  </a:lnTo>
                  <a:lnTo>
                    <a:pt x="398036" y="421771"/>
                  </a:lnTo>
                  <a:lnTo>
                    <a:pt x="445981" y="377732"/>
                  </a:lnTo>
                  <a:lnTo>
                    <a:pt x="478269" y="370070"/>
                  </a:lnTo>
                  <a:lnTo>
                    <a:pt x="511351" y="374348"/>
                  </a:lnTo>
                  <a:lnTo>
                    <a:pt x="558756" y="416267"/>
                  </a:lnTo>
                  <a:lnTo>
                    <a:pt x="567475" y="457308"/>
                  </a:lnTo>
                  <a:lnTo>
                    <a:pt x="569468" y="471167"/>
                  </a:lnTo>
                  <a:lnTo>
                    <a:pt x="574132" y="484734"/>
                  </a:lnTo>
                  <a:lnTo>
                    <a:pt x="581557" y="496906"/>
                  </a:lnTo>
                  <a:lnTo>
                    <a:pt x="591604" y="506065"/>
                  </a:lnTo>
                  <a:lnTo>
                    <a:pt x="604134" y="510593"/>
                  </a:lnTo>
                  <a:lnTo>
                    <a:pt x="617375" y="509203"/>
                  </a:lnTo>
                  <a:lnTo>
                    <a:pt x="649512" y="481879"/>
                  </a:lnTo>
                  <a:lnTo>
                    <a:pt x="675181" y="440708"/>
                  </a:lnTo>
                  <a:lnTo>
                    <a:pt x="695969" y="396665"/>
                  </a:lnTo>
                  <a:lnTo>
                    <a:pt x="713241" y="350780"/>
                  </a:lnTo>
                  <a:lnTo>
                    <a:pt x="728365" y="304086"/>
                  </a:lnTo>
                  <a:lnTo>
                    <a:pt x="742904" y="257246"/>
                  </a:lnTo>
                  <a:lnTo>
                    <a:pt x="758531" y="210782"/>
                  </a:lnTo>
                  <a:lnTo>
                    <a:pt x="776779" y="165518"/>
                  </a:lnTo>
                  <a:lnTo>
                    <a:pt x="799185" y="122276"/>
                  </a:lnTo>
                  <a:lnTo>
                    <a:pt x="827386" y="82170"/>
                  </a:lnTo>
                  <a:lnTo>
                    <a:pt x="861654" y="47365"/>
                  </a:lnTo>
                  <a:lnTo>
                    <a:pt x="901474" y="20259"/>
                  </a:lnTo>
                  <a:lnTo>
                    <a:pt x="946329" y="3252"/>
                  </a:lnTo>
                  <a:lnTo>
                    <a:pt x="994748" y="0"/>
                  </a:lnTo>
                  <a:lnTo>
                    <a:pt x="1041884" y="11825"/>
                  </a:lnTo>
                  <a:lnTo>
                    <a:pt x="1082157" y="37627"/>
                  </a:lnTo>
                  <a:lnTo>
                    <a:pt x="1109988" y="76303"/>
                  </a:lnTo>
                  <a:lnTo>
                    <a:pt x="1120758" y="122595"/>
                  </a:lnTo>
                  <a:lnTo>
                    <a:pt x="1116478" y="170574"/>
                  </a:lnTo>
                  <a:lnTo>
                    <a:pt x="1101514" y="218135"/>
                  </a:lnTo>
                  <a:lnTo>
                    <a:pt x="1080232" y="263171"/>
                  </a:lnTo>
                  <a:lnTo>
                    <a:pt x="1055905" y="305212"/>
                  </a:lnTo>
                  <a:lnTo>
                    <a:pt x="1029714" y="345849"/>
                  </a:lnTo>
                  <a:lnTo>
                    <a:pt x="1001659" y="385085"/>
                  </a:lnTo>
                  <a:lnTo>
                    <a:pt x="971740" y="422918"/>
                  </a:lnTo>
                  <a:lnTo>
                    <a:pt x="939956" y="459348"/>
                  </a:lnTo>
                  <a:lnTo>
                    <a:pt x="906308" y="494376"/>
                  </a:lnTo>
                  <a:lnTo>
                    <a:pt x="896624" y="503362"/>
                  </a:lnTo>
                  <a:lnTo>
                    <a:pt x="888684" y="513499"/>
                  </a:lnTo>
                  <a:lnTo>
                    <a:pt x="882490" y="524787"/>
                  </a:lnTo>
                  <a:lnTo>
                    <a:pt x="878039" y="537225"/>
                  </a:lnTo>
                  <a:lnTo>
                    <a:pt x="881020" y="559221"/>
                  </a:lnTo>
                  <a:lnTo>
                    <a:pt x="894405" y="577508"/>
                  </a:lnTo>
                  <a:lnTo>
                    <a:pt x="914486" y="590828"/>
                  </a:lnTo>
                  <a:lnTo>
                    <a:pt x="937552" y="597927"/>
                  </a:lnTo>
                  <a:lnTo>
                    <a:pt x="963763" y="599508"/>
                  </a:lnTo>
                  <a:lnTo>
                    <a:pt x="990127" y="597630"/>
                  </a:lnTo>
                  <a:lnTo>
                    <a:pt x="1016575" y="594412"/>
                  </a:lnTo>
                  <a:lnTo>
                    <a:pt x="1043037" y="591976"/>
                  </a:lnTo>
                  <a:lnTo>
                    <a:pt x="1096245" y="598690"/>
                  </a:lnTo>
                  <a:lnTo>
                    <a:pt x="1137066" y="629618"/>
                  </a:lnTo>
                  <a:lnTo>
                    <a:pt x="1146774" y="663072"/>
                  </a:lnTo>
                  <a:lnTo>
                    <a:pt x="1140637" y="698298"/>
                  </a:lnTo>
                  <a:lnTo>
                    <a:pt x="1123676" y="732660"/>
                  </a:lnTo>
                  <a:lnTo>
                    <a:pt x="1100913" y="763520"/>
                  </a:lnTo>
                  <a:lnTo>
                    <a:pt x="1067650" y="800206"/>
                  </a:lnTo>
                  <a:lnTo>
                    <a:pt x="1032586" y="834716"/>
                  </a:lnTo>
                  <a:lnTo>
                    <a:pt x="995721" y="867048"/>
                  </a:lnTo>
                  <a:lnTo>
                    <a:pt x="957055" y="897204"/>
                  </a:lnTo>
                  <a:lnTo>
                    <a:pt x="916588" y="925182"/>
                  </a:lnTo>
                  <a:lnTo>
                    <a:pt x="874320" y="950984"/>
                  </a:lnTo>
                  <a:lnTo>
                    <a:pt x="851159" y="964032"/>
                  </a:lnTo>
                  <a:lnTo>
                    <a:pt x="828403" y="977820"/>
                  </a:lnTo>
                  <a:lnTo>
                    <a:pt x="807180" y="993477"/>
                  </a:lnTo>
                  <a:lnTo>
                    <a:pt x="788622" y="1012132"/>
                  </a:lnTo>
                  <a:lnTo>
                    <a:pt x="774546" y="1035054"/>
                  </a:lnTo>
                  <a:lnTo>
                    <a:pt x="767068" y="1060932"/>
                  </a:lnTo>
                  <a:lnTo>
                    <a:pt x="767763" y="1087034"/>
                  </a:lnTo>
                  <a:lnTo>
                    <a:pt x="778207" y="1110625"/>
                  </a:lnTo>
                  <a:lnTo>
                    <a:pt x="797609" y="1127437"/>
                  </a:lnTo>
                  <a:lnTo>
                    <a:pt x="822172" y="1135657"/>
                  </a:lnTo>
                  <a:lnTo>
                    <a:pt x="848967" y="1136234"/>
                  </a:lnTo>
                  <a:lnTo>
                    <a:pt x="875064" y="1130115"/>
                  </a:lnTo>
                  <a:lnTo>
                    <a:pt x="898936" y="1119089"/>
                  </a:lnTo>
                  <a:lnTo>
                    <a:pt x="921539" y="1105399"/>
                  </a:lnTo>
                  <a:lnTo>
                    <a:pt x="943668" y="1090676"/>
                  </a:lnTo>
                  <a:lnTo>
                    <a:pt x="966117" y="1076554"/>
                  </a:lnTo>
                  <a:lnTo>
                    <a:pt x="1012311" y="1056566"/>
                  </a:lnTo>
                  <a:lnTo>
                    <a:pt x="1061839" y="1048546"/>
                  </a:lnTo>
                  <a:lnTo>
                    <a:pt x="1109665" y="1055423"/>
                  </a:lnTo>
                  <a:lnTo>
                    <a:pt x="1150754" y="1080125"/>
                  </a:lnTo>
                  <a:lnTo>
                    <a:pt x="1174032" y="1113835"/>
                  </a:lnTo>
                  <a:lnTo>
                    <a:pt x="1186732" y="1152757"/>
                  </a:lnTo>
                  <a:lnTo>
                    <a:pt x="1188803" y="1177311"/>
                  </a:lnTo>
                  <a:lnTo>
                    <a:pt x="1188547" y="1185512"/>
                  </a:lnTo>
                  <a:lnTo>
                    <a:pt x="1179072" y="1233927"/>
                  </a:lnTo>
                  <a:lnTo>
                    <a:pt x="1154746" y="1294406"/>
                  </a:lnTo>
                  <a:lnTo>
                    <a:pt x="1113888" y="1361780"/>
                  </a:lnTo>
                  <a:lnTo>
                    <a:pt x="1087905" y="1399296"/>
                  </a:lnTo>
                  <a:lnTo>
                    <a:pt x="1060012" y="1435332"/>
                  </a:lnTo>
                  <a:lnTo>
                    <a:pt x="1030208" y="1469889"/>
                  </a:lnTo>
                  <a:lnTo>
                    <a:pt x="998492" y="1502967"/>
                  </a:lnTo>
                  <a:lnTo>
                    <a:pt x="965091" y="1534342"/>
                  </a:lnTo>
                  <a:lnTo>
                    <a:pt x="930230" y="1563791"/>
                  </a:lnTo>
                  <a:lnTo>
                    <a:pt x="893910" y="1591313"/>
                  </a:lnTo>
                  <a:lnTo>
                    <a:pt x="856130" y="1616910"/>
                  </a:lnTo>
                  <a:lnTo>
                    <a:pt x="816891" y="1640580"/>
                  </a:lnTo>
                  <a:lnTo>
                    <a:pt x="772631" y="1663463"/>
                  </a:lnTo>
                  <a:lnTo>
                    <a:pt x="728487" y="1683366"/>
                  </a:lnTo>
                  <a:lnTo>
                    <a:pt x="684256" y="1700076"/>
                  </a:lnTo>
                  <a:lnTo>
                    <a:pt x="639735" y="1713381"/>
                  </a:lnTo>
                  <a:lnTo>
                    <a:pt x="594720" y="1723068"/>
                  </a:lnTo>
                  <a:lnTo>
                    <a:pt x="549009" y="1728923"/>
                  </a:lnTo>
                  <a:lnTo>
                    <a:pt x="502397" y="1730733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825678" y="5274893"/>
              <a:ext cx="1127760" cy="1517650"/>
            </a:xfrm>
            <a:custGeom>
              <a:avLst/>
              <a:gdLst/>
              <a:ahLst/>
              <a:cxnLst/>
              <a:rect l="l" t="t" r="r" b="b"/>
              <a:pathLst>
                <a:path w="1127759" h="1517650">
                  <a:moveTo>
                    <a:pt x="1127607" y="1131328"/>
                  </a:moveTo>
                  <a:lnTo>
                    <a:pt x="1124572" y="1131874"/>
                  </a:lnTo>
                  <a:lnTo>
                    <a:pt x="1121702" y="1132865"/>
                  </a:lnTo>
                  <a:lnTo>
                    <a:pt x="1118984" y="1134313"/>
                  </a:lnTo>
                  <a:lnTo>
                    <a:pt x="1082192" y="1151051"/>
                  </a:lnTo>
                  <a:lnTo>
                    <a:pt x="985050" y="1199197"/>
                  </a:lnTo>
                  <a:lnTo>
                    <a:pt x="946873" y="1218844"/>
                  </a:lnTo>
                  <a:lnTo>
                    <a:pt x="861402" y="1263675"/>
                  </a:lnTo>
                  <a:lnTo>
                    <a:pt x="549097" y="1429931"/>
                  </a:lnTo>
                  <a:lnTo>
                    <a:pt x="415404" y="1499908"/>
                  </a:lnTo>
                  <a:lnTo>
                    <a:pt x="427697" y="1415592"/>
                  </a:lnTo>
                  <a:lnTo>
                    <a:pt x="435978" y="1364932"/>
                  </a:lnTo>
                  <a:lnTo>
                    <a:pt x="444881" y="1314399"/>
                  </a:lnTo>
                  <a:lnTo>
                    <a:pt x="454418" y="1263980"/>
                  </a:lnTo>
                  <a:lnTo>
                    <a:pt x="464591" y="1213675"/>
                  </a:lnTo>
                  <a:lnTo>
                    <a:pt x="475386" y="1163497"/>
                  </a:lnTo>
                  <a:lnTo>
                    <a:pt x="486803" y="1113434"/>
                  </a:lnTo>
                  <a:lnTo>
                    <a:pt x="534301" y="916190"/>
                  </a:lnTo>
                  <a:lnTo>
                    <a:pt x="548982" y="859434"/>
                  </a:lnTo>
                  <a:lnTo>
                    <a:pt x="565988" y="822452"/>
                  </a:lnTo>
                  <a:lnTo>
                    <a:pt x="572808" y="818743"/>
                  </a:lnTo>
                  <a:lnTo>
                    <a:pt x="612876" y="799960"/>
                  </a:lnTo>
                  <a:lnTo>
                    <a:pt x="670433" y="774458"/>
                  </a:lnTo>
                  <a:lnTo>
                    <a:pt x="716737" y="754951"/>
                  </a:lnTo>
                  <a:lnTo>
                    <a:pt x="768134" y="734288"/>
                  </a:lnTo>
                  <a:lnTo>
                    <a:pt x="823645" y="713105"/>
                  </a:lnTo>
                  <a:lnTo>
                    <a:pt x="879525" y="693089"/>
                  </a:lnTo>
                  <a:lnTo>
                    <a:pt x="931887" y="675500"/>
                  </a:lnTo>
                  <a:lnTo>
                    <a:pt x="979563" y="660425"/>
                  </a:lnTo>
                  <a:lnTo>
                    <a:pt x="1021372" y="647941"/>
                  </a:lnTo>
                  <a:lnTo>
                    <a:pt x="1082230" y="631431"/>
                  </a:lnTo>
                  <a:lnTo>
                    <a:pt x="1089901" y="629970"/>
                  </a:lnTo>
                  <a:lnTo>
                    <a:pt x="1097343" y="627748"/>
                  </a:lnTo>
                  <a:lnTo>
                    <a:pt x="1104544" y="624738"/>
                  </a:lnTo>
                  <a:lnTo>
                    <a:pt x="1096632" y="624890"/>
                  </a:lnTo>
                  <a:lnTo>
                    <a:pt x="1088796" y="625792"/>
                  </a:lnTo>
                  <a:lnTo>
                    <a:pt x="1037793" y="636854"/>
                  </a:lnTo>
                  <a:lnTo>
                    <a:pt x="968883" y="655332"/>
                  </a:lnTo>
                  <a:lnTo>
                    <a:pt x="918870" y="670420"/>
                  </a:lnTo>
                  <a:lnTo>
                    <a:pt x="869264" y="686803"/>
                  </a:lnTo>
                  <a:lnTo>
                    <a:pt x="820077" y="704481"/>
                  </a:lnTo>
                  <a:lnTo>
                    <a:pt x="764514" y="725906"/>
                  </a:lnTo>
                  <a:lnTo>
                    <a:pt x="713232" y="747090"/>
                  </a:lnTo>
                  <a:lnTo>
                    <a:pt x="667283" y="767346"/>
                  </a:lnTo>
                  <a:lnTo>
                    <a:pt x="627710" y="786015"/>
                  </a:lnTo>
                  <a:lnTo>
                    <a:pt x="571322" y="815771"/>
                  </a:lnTo>
                  <a:lnTo>
                    <a:pt x="564299" y="819150"/>
                  </a:lnTo>
                  <a:lnTo>
                    <a:pt x="574357" y="778802"/>
                  </a:lnTo>
                  <a:lnTo>
                    <a:pt x="592975" y="726465"/>
                  </a:lnTo>
                  <a:lnTo>
                    <a:pt x="613041" y="674662"/>
                  </a:lnTo>
                  <a:lnTo>
                    <a:pt x="634555" y="623392"/>
                  </a:lnTo>
                  <a:lnTo>
                    <a:pt x="655523" y="575310"/>
                  </a:lnTo>
                  <a:lnTo>
                    <a:pt x="676605" y="528789"/>
                  </a:lnTo>
                  <a:lnTo>
                    <a:pt x="697585" y="483870"/>
                  </a:lnTo>
                  <a:lnTo>
                    <a:pt x="718312" y="440550"/>
                  </a:lnTo>
                  <a:lnTo>
                    <a:pt x="738682" y="398856"/>
                  </a:lnTo>
                  <a:lnTo>
                    <a:pt x="758761" y="358914"/>
                  </a:lnTo>
                  <a:lnTo>
                    <a:pt x="778586" y="320852"/>
                  </a:lnTo>
                  <a:lnTo>
                    <a:pt x="798207" y="284772"/>
                  </a:lnTo>
                  <a:lnTo>
                    <a:pt x="823366" y="240766"/>
                  </a:lnTo>
                  <a:lnTo>
                    <a:pt x="849807" y="197586"/>
                  </a:lnTo>
                  <a:lnTo>
                    <a:pt x="877506" y="155244"/>
                  </a:lnTo>
                  <a:lnTo>
                    <a:pt x="906475" y="113741"/>
                  </a:lnTo>
                  <a:lnTo>
                    <a:pt x="936726" y="73050"/>
                  </a:lnTo>
                  <a:lnTo>
                    <a:pt x="961123" y="41529"/>
                  </a:lnTo>
                  <a:lnTo>
                    <a:pt x="990587" y="5067"/>
                  </a:lnTo>
                  <a:lnTo>
                    <a:pt x="994156" y="152"/>
                  </a:lnTo>
                  <a:lnTo>
                    <a:pt x="959269" y="40208"/>
                  </a:lnTo>
                  <a:lnTo>
                    <a:pt x="934199" y="71120"/>
                  </a:lnTo>
                  <a:lnTo>
                    <a:pt x="903287" y="111455"/>
                  </a:lnTo>
                  <a:lnTo>
                    <a:pt x="873734" y="152692"/>
                  </a:lnTo>
                  <a:lnTo>
                    <a:pt x="845527" y="194818"/>
                  </a:lnTo>
                  <a:lnTo>
                    <a:pt x="818667" y="237858"/>
                  </a:lnTo>
                  <a:lnTo>
                    <a:pt x="793153" y="281800"/>
                  </a:lnTo>
                  <a:lnTo>
                    <a:pt x="773201" y="317792"/>
                  </a:lnTo>
                  <a:lnTo>
                    <a:pt x="753071" y="355815"/>
                  </a:lnTo>
                  <a:lnTo>
                    <a:pt x="732751" y="395744"/>
                  </a:lnTo>
                  <a:lnTo>
                    <a:pt x="712216" y="437426"/>
                  </a:lnTo>
                  <a:lnTo>
                    <a:pt x="691324" y="480745"/>
                  </a:lnTo>
                  <a:lnTo>
                    <a:pt x="670102" y="525665"/>
                  </a:lnTo>
                  <a:lnTo>
                    <a:pt x="648779" y="572185"/>
                  </a:lnTo>
                  <a:lnTo>
                    <a:pt x="627557" y="620268"/>
                  </a:lnTo>
                  <a:lnTo>
                    <a:pt x="605840" y="671537"/>
                  </a:lnTo>
                  <a:lnTo>
                    <a:pt x="585558" y="723341"/>
                  </a:lnTo>
                  <a:lnTo>
                    <a:pt x="566712" y="775677"/>
                  </a:lnTo>
                  <a:lnTo>
                    <a:pt x="551180" y="822858"/>
                  </a:lnTo>
                  <a:lnTo>
                    <a:pt x="551002" y="821448"/>
                  </a:lnTo>
                  <a:lnTo>
                    <a:pt x="549617" y="815047"/>
                  </a:lnTo>
                  <a:lnTo>
                    <a:pt x="540778" y="785469"/>
                  </a:lnTo>
                  <a:lnTo>
                    <a:pt x="486067" y="586943"/>
                  </a:lnTo>
                  <a:lnTo>
                    <a:pt x="472160" y="538429"/>
                  </a:lnTo>
                  <a:lnTo>
                    <a:pt x="458508" y="493471"/>
                  </a:lnTo>
                  <a:lnTo>
                    <a:pt x="445350" y="453047"/>
                  </a:lnTo>
                  <a:lnTo>
                    <a:pt x="422059" y="389610"/>
                  </a:lnTo>
                  <a:lnTo>
                    <a:pt x="413169" y="368388"/>
                  </a:lnTo>
                  <a:lnTo>
                    <a:pt x="410908" y="362153"/>
                  </a:lnTo>
                  <a:lnTo>
                    <a:pt x="407987" y="356247"/>
                  </a:lnTo>
                  <a:lnTo>
                    <a:pt x="404380" y="350685"/>
                  </a:lnTo>
                  <a:lnTo>
                    <a:pt x="405752" y="357149"/>
                  </a:lnTo>
                  <a:lnTo>
                    <a:pt x="407682" y="363448"/>
                  </a:lnTo>
                  <a:lnTo>
                    <a:pt x="410184" y="369582"/>
                  </a:lnTo>
                  <a:lnTo>
                    <a:pt x="438848" y="455256"/>
                  </a:lnTo>
                  <a:lnTo>
                    <a:pt x="451231" y="495795"/>
                  </a:lnTo>
                  <a:lnTo>
                    <a:pt x="464375" y="540778"/>
                  </a:lnTo>
                  <a:lnTo>
                    <a:pt x="504367" y="682764"/>
                  </a:lnTo>
                  <a:lnTo>
                    <a:pt x="516280" y="723544"/>
                  </a:lnTo>
                  <a:lnTo>
                    <a:pt x="527126" y="758939"/>
                  </a:lnTo>
                  <a:lnTo>
                    <a:pt x="536575" y="787755"/>
                  </a:lnTo>
                  <a:lnTo>
                    <a:pt x="544233" y="809663"/>
                  </a:lnTo>
                  <a:lnTo>
                    <a:pt x="546061" y="816063"/>
                  </a:lnTo>
                  <a:lnTo>
                    <a:pt x="548589" y="822159"/>
                  </a:lnTo>
                  <a:lnTo>
                    <a:pt x="550354" y="825347"/>
                  </a:lnTo>
                  <a:lnTo>
                    <a:pt x="549300" y="828560"/>
                  </a:lnTo>
                  <a:lnTo>
                    <a:pt x="533806" y="884897"/>
                  </a:lnTo>
                  <a:lnTo>
                    <a:pt x="478904" y="1110716"/>
                  </a:lnTo>
                  <a:lnTo>
                    <a:pt x="467474" y="1160881"/>
                  </a:lnTo>
                  <a:lnTo>
                    <a:pt x="456692" y="1211173"/>
                  </a:lnTo>
                  <a:lnTo>
                    <a:pt x="446557" y="1261592"/>
                  </a:lnTo>
                  <a:lnTo>
                    <a:pt x="437070" y="1312125"/>
                  </a:lnTo>
                  <a:lnTo>
                    <a:pt x="428231" y="1362786"/>
                  </a:lnTo>
                  <a:lnTo>
                    <a:pt x="420027" y="1413560"/>
                  </a:lnTo>
                  <a:lnTo>
                    <a:pt x="412483" y="1464462"/>
                  </a:lnTo>
                  <a:lnTo>
                    <a:pt x="407936" y="1497977"/>
                  </a:lnTo>
                  <a:lnTo>
                    <a:pt x="407060" y="1496733"/>
                  </a:lnTo>
                  <a:lnTo>
                    <a:pt x="403936" y="1491830"/>
                  </a:lnTo>
                  <a:lnTo>
                    <a:pt x="399923" y="1484833"/>
                  </a:lnTo>
                  <a:lnTo>
                    <a:pt x="395160" y="1476946"/>
                  </a:lnTo>
                  <a:lnTo>
                    <a:pt x="350532" y="1404340"/>
                  </a:lnTo>
                  <a:lnTo>
                    <a:pt x="330809" y="1371663"/>
                  </a:lnTo>
                  <a:lnTo>
                    <a:pt x="309270" y="1335316"/>
                  </a:lnTo>
                  <a:lnTo>
                    <a:pt x="286118" y="1295755"/>
                  </a:lnTo>
                  <a:lnTo>
                    <a:pt x="261543" y="1253375"/>
                  </a:lnTo>
                  <a:lnTo>
                    <a:pt x="181952" y="1115110"/>
                  </a:lnTo>
                  <a:lnTo>
                    <a:pt x="155879" y="1070432"/>
                  </a:lnTo>
                  <a:lnTo>
                    <a:pt x="130924" y="1028230"/>
                  </a:lnTo>
                  <a:lnTo>
                    <a:pt x="107315" y="988898"/>
                  </a:lnTo>
                  <a:lnTo>
                    <a:pt x="85267" y="952855"/>
                  </a:lnTo>
                  <a:lnTo>
                    <a:pt x="65011" y="920508"/>
                  </a:lnTo>
                  <a:lnTo>
                    <a:pt x="38696" y="879627"/>
                  </a:lnTo>
                  <a:lnTo>
                    <a:pt x="18300" y="849249"/>
                  </a:lnTo>
                  <a:lnTo>
                    <a:pt x="13093" y="841514"/>
                  </a:lnTo>
                  <a:lnTo>
                    <a:pt x="8178" y="834517"/>
                  </a:lnTo>
                  <a:lnTo>
                    <a:pt x="1930" y="825881"/>
                  </a:lnTo>
                  <a:lnTo>
                    <a:pt x="0" y="823950"/>
                  </a:lnTo>
                  <a:lnTo>
                    <a:pt x="901" y="826516"/>
                  </a:lnTo>
                  <a:lnTo>
                    <a:pt x="2133" y="828890"/>
                  </a:lnTo>
                  <a:lnTo>
                    <a:pt x="3721" y="831088"/>
                  </a:lnTo>
                  <a:lnTo>
                    <a:pt x="15621" y="850887"/>
                  </a:lnTo>
                  <a:lnTo>
                    <a:pt x="60261" y="923632"/>
                  </a:lnTo>
                  <a:lnTo>
                    <a:pt x="80035" y="956259"/>
                  </a:lnTo>
                  <a:lnTo>
                    <a:pt x="101612" y="992555"/>
                  </a:lnTo>
                  <a:lnTo>
                    <a:pt x="124790" y="1032090"/>
                  </a:lnTo>
                  <a:lnTo>
                    <a:pt x="149377" y="1074470"/>
                  </a:lnTo>
                  <a:lnTo>
                    <a:pt x="228968" y="1212735"/>
                  </a:lnTo>
                  <a:lnTo>
                    <a:pt x="255016" y="1257427"/>
                  </a:lnTo>
                  <a:lnTo>
                    <a:pt x="279946" y="1299679"/>
                  </a:lnTo>
                  <a:lnTo>
                    <a:pt x="303555" y="1339049"/>
                  </a:lnTo>
                  <a:lnTo>
                    <a:pt x="325615" y="1375117"/>
                  </a:lnTo>
                  <a:lnTo>
                    <a:pt x="345909" y="1407464"/>
                  </a:lnTo>
                  <a:lnTo>
                    <a:pt x="372097" y="1448231"/>
                  </a:lnTo>
                  <a:lnTo>
                    <a:pt x="405726" y="1497634"/>
                  </a:lnTo>
                  <a:lnTo>
                    <a:pt x="407187" y="1499946"/>
                  </a:lnTo>
                  <a:lnTo>
                    <a:pt x="407606" y="1500479"/>
                  </a:lnTo>
                  <a:lnTo>
                    <a:pt x="405574" y="1515478"/>
                  </a:lnTo>
                  <a:lnTo>
                    <a:pt x="413016" y="1517269"/>
                  </a:lnTo>
                  <a:lnTo>
                    <a:pt x="415112" y="1502054"/>
                  </a:lnTo>
                  <a:lnTo>
                    <a:pt x="415467" y="1501914"/>
                  </a:lnTo>
                  <a:lnTo>
                    <a:pt x="417918" y="1500606"/>
                  </a:lnTo>
                  <a:lnTo>
                    <a:pt x="455599" y="1483855"/>
                  </a:lnTo>
                  <a:lnTo>
                    <a:pt x="552792" y="1435696"/>
                  </a:lnTo>
                  <a:lnTo>
                    <a:pt x="632333" y="1394358"/>
                  </a:lnTo>
                  <a:lnTo>
                    <a:pt x="988783" y="1204899"/>
                  </a:lnTo>
                  <a:lnTo>
                    <a:pt x="1099934" y="1146810"/>
                  </a:lnTo>
                  <a:lnTo>
                    <a:pt x="1120609" y="1135799"/>
                  </a:lnTo>
                  <a:lnTo>
                    <a:pt x="1123175" y="1134656"/>
                  </a:lnTo>
                  <a:lnTo>
                    <a:pt x="1125499" y="1133170"/>
                  </a:lnTo>
                  <a:lnTo>
                    <a:pt x="1127607" y="1131328"/>
                  </a:lnTo>
                  <a:close/>
                </a:path>
              </a:pathLst>
            </a:custGeom>
            <a:solidFill>
              <a:srgbClr val="DFDF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5094221" y="3772801"/>
            <a:ext cx="1638300" cy="3141980"/>
            <a:chOff x="5094221" y="3772801"/>
            <a:chExt cx="1638300" cy="3141980"/>
          </a:xfrm>
        </p:grpSpPr>
        <p:sp>
          <p:nvSpPr>
            <p:cNvPr id="6" name="object 6"/>
            <p:cNvSpPr/>
            <p:nvPr/>
          </p:nvSpPr>
          <p:spPr>
            <a:xfrm>
              <a:off x="5094221" y="3772801"/>
              <a:ext cx="1638300" cy="3077845"/>
            </a:xfrm>
            <a:custGeom>
              <a:avLst/>
              <a:gdLst/>
              <a:ahLst/>
              <a:cxnLst/>
              <a:rect l="l" t="t" r="r" b="b"/>
              <a:pathLst>
                <a:path w="1638300" h="3077845">
                  <a:moveTo>
                    <a:pt x="1054066" y="3077826"/>
                  </a:moveTo>
                  <a:lnTo>
                    <a:pt x="796825" y="3011321"/>
                  </a:lnTo>
                  <a:lnTo>
                    <a:pt x="714020" y="2982553"/>
                  </a:lnTo>
                  <a:lnTo>
                    <a:pt x="636993" y="2952938"/>
                  </a:lnTo>
                  <a:lnTo>
                    <a:pt x="565594" y="2922658"/>
                  </a:lnTo>
                  <a:lnTo>
                    <a:pt x="499670" y="2891894"/>
                  </a:lnTo>
                  <a:lnTo>
                    <a:pt x="439071" y="2860828"/>
                  </a:lnTo>
                  <a:lnTo>
                    <a:pt x="383644" y="2829642"/>
                  </a:lnTo>
                  <a:lnTo>
                    <a:pt x="333240" y="2798518"/>
                  </a:lnTo>
                  <a:lnTo>
                    <a:pt x="287705" y="2767636"/>
                  </a:lnTo>
                  <a:lnTo>
                    <a:pt x="246889" y="2737179"/>
                  </a:lnTo>
                  <a:lnTo>
                    <a:pt x="210641" y="2707329"/>
                  </a:lnTo>
                  <a:lnTo>
                    <a:pt x="178810" y="2678267"/>
                  </a:lnTo>
                  <a:lnTo>
                    <a:pt x="151242" y="2650174"/>
                  </a:lnTo>
                  <a:lnTo>
                    <a:pt x="108297" y="2597626"/>
                  </a:lnTo>
                  <a:lnTo>
                    <a:pt x="80595" y="2551138"/>
                  </a:lnTo>
                  <a:lnTo>
                    <a:pt x="66925" y="2512162"/>
                  </a:lnTo>
                  <a:lnTo>
                    <a:pt x="64973" y="2495946"/>
                  </a:lnTo>
                  <a:lnTo>
                    <a:pt x="72915" y="2455215"/>
                  </a:lnTo>
                  <a:lnTo>
                    <a:pt x="96768" y="2426945"/>
                  </a:lnTo>
                  <a:lnTo>
                    <a:pt x="132780" y="2409188"/>
                  </a:lnTo>
                  <a:lnTo>
                    <a:pt x="177198" y="2399999"/>
                  </a:lnTo>
                  <a:lnTo>
                    <a:pt x="226269" y="2397430"/>
                  </a:lnTo>
                  <a:lnTo>
                    <a:pt x="276241" y="2399536"/>
                  </a:lnTo>
                  <a:lnTo>
                    <a:pt x="336157" y="2405613"/>
                  </a:lnTo>
                  <a:lnTo>
                    <a:pt x="394030" y="2412698"/>
                  </a:lnTo>
                  <a:lnTo>
                    <a:pt x="444069" y="2417725"/>
                  </a:lnTo>
                  <a:lnTo>
                    <a:pt x="480482" y="2417633"/>
                  </a:lnTo>
                  <a:lnTo>
                    <a:pt x="497478" y="2409356"/>
                  </a:lnTo>
                  <a:lnTo>
                    <a:pt x="501042" y="2392939"/>
                  </a:lnTo>
                  <a:lnTo>
                    <a:pt x="497311" y="2376661"/>
                  </a:lnTo>
                  <a:lnTo>
                    <a:pt x="484736" y="2359770"/>
                  </a:lnTo>
                  <a:lnTo>
                    <a:pt x="461771" y="2341512"/>
                  </a:lnTo>
                  <a:lnTo>
                    <a:pt x="419442" y="2313130"/>
                  </a:lnTo>
                  <a:lnTo>
                    <a:pt x="384412" y="2288627"/>
                  </a:lnTo>
                  <a:lnTo>
                    <a:pt x="343286" y="2258476"/>
                  </a:lnTo>
                  <a:lnTo>
                    <a:pt x="298427" y="2223594"/>
                  </a:lnTo>
                  <a:lnTo>
                    <a:pt x="252195" y="2184902"/>
                  </a:lnTo>
                  <a:lnTo>
                    <a:pt x="206952" y="2143317"/>
                  </a:lnTo>
                  <a:lnTo>
                    <a:pt x="165058" y="2099760"/>
                  </a:lnTo>
                  <a:lnTo>
                    <a:pt x="128877" y="2055149"/>
                  </a:lnTo>
                  <a:lnTo>
                    <a:pt x="100768" y="2010403"/>
                  </a:lnTo>
                  <a:lnTo>
                    <a:pt x="83093" y="1966441"/>
                  </a:lnTo>
                  <a:lnTo>
                    <a:pt x="78215" y="1924183"/>
                  </a:lnTo>
                  <a:lnTo>
                    <a:pt x="88557" y="1884233"/>
                  </a:lnTo>
                  <a:lnTo>
                    <a:pt x="112657" y="1853304"/>
                  </a:lnTo>
                  <a:lnTo>
                    <a:pt x="147675" y="1830265"/>
                  </a:lnTo>
                  <a:lnTo>
                    <a:pt x="190769" y="1813985"/>
                  </a:lnTo>
                  <a:lnTo>
                    <a:pt x="239099" y="1803333"/>
                  </a:lnTo>
                  <a:lnTo>
                    <a:pt x="289823" y="1797179"/>
                  </a:lnTo>
                  <a:lnTo>
                    <a:pt x="340100" y="1794392"/>
                  </a:lnTo>
                  <a:lnTo>
                    <a:pt x="387090" y="1793841"/>
                  </a:lnTo>
                  <a:lnTo>
                    <a:pt x="459842" y="1794925"/>
                  </a:lnTo>
                  <a:lnTo>
                    <a:pt x="479922" y="1794297"/>
                  </a:lnTo>
                  <a:lnTo>
                    <a:pt x="505215" y="1783971"/>
                  </a:lnTo>
                  <a:lnTo>
                    <a:pt x="511984" y="1765359"/>
                  </a:lnTo>
                  <a:lnTo>
                    <a:pt x="505698" y="1743958"/>
                  </a:lnTo>
                  <a:lnTo>
                    <a:pt x="295684" y="1536931"/>
                  </a:lnTo>
                  <a:lnTo>
                    <a:pt x="203452" y="1449807"/>
                  </a:lnTo>
                  <a:lnTo>
                    <a:pt x="161460" y="1410710"/>
                  </a:lnTo>
                  <a:lnTo>
                    <a:pt x="124932" y="1377265"/>
                  </a:lnTo>
                  <a:lnTo>
                    <a:pt x="81748" y="1334796"/>
                  </a:lnTo>
                  <a:lnTo>
                    <a:pt x="47158" y="1293092"/>
                  </a:lnTo>
                  <a:lnTo>
                    <a:pt x="21667" y="1252353"/>
                  </a:lnTo>
                  <a:lnTo>
                    <a:pt x="5779" y="1212781"/>
                  </a:lnTo>
                  <a:lnTo>
                    <a:pt x="0" y="1174574"/>
                  </a:lnTo>
                  <a:lnTo>
                    <a:pt x="4833" y="1137935"/>
                  </a:lnTo>
                  <a:lnTo>
                    <a:pt x="20785" y="1103063"/>
                  </a:lnTo>
                  <a:lnTo>
                    <a:pt x="52414" y="1075380"/>
                  </a:lnTo>
                  <a:lnTo>
                    <a:pt x="95225" y="1064606"/>
                  </a:lnTo>
                  <a:lnTo>
                    <a:pt x="144533" y="1065551"/>
                  </a:lnTo>
                  <a:lnTo>
                    <a:pt x="195652" y="1073031"/>
                  </a:lnTo>
                  <a:lnTo>
                    <a:pt x="243894" y="1081858"/>
                  </a:lnTo>
                  <a:lnTo>
                    <a:pt x="284573" y="1086846"/>
                  </a:lnTo>
                  <a:lnTo>
                    <a:pt x="323361" y="1074701"/>
                  </a:lnTo>
                  <a:lnTo>
                    <a:pt x="339789" y="1045373"/>
                  </a:lnTo>
                  <a:lnTo>
                    <a:pt x="342967" y="1015543"/>
                  </a:lnTo>
                  <a:lnTo>
                    <a:pt x="342002" y="1001892"/>
                  </a:lnTo>
                  <a:lnTo>
                    <a:pt x="327294" y="964646"/>
                  </a:lnTo>
                  <a:lnTo>
                    <a:pt x="287493" y="853670"/>
                  </a:lnTo>
                  <a:lnTo>
                    <a:pt x="229085" y="670107"/>
                  </a:lnTo>
                  <a:lnTo>
                    <a:pt x="158556" y="415102"/>
                  </a:lnTo>
                  <a:lnTo>
                    <a:pt x="128802" y="187458"/>
                  </a:lnTo>
                  <a:lnTo>
                    <a:pt x="160100" y="64091"/>
                  </a:lnTo>
                  <a:lnTo>
                    <a:pt x="210004" y="13310"/>
                  </a:lnTo>
                  <a:lnTo>
                    <a:pt x="236071" y="3426"/>
                  </a:lnTo>
                  <a:lnTo>
                    <a:pt x="232798" y="4765"/>
                  </a:lnTo>
                  <a:lnTo>
                    <a:pt x="260936" y="0"/>
                  </a:lnTo>
                  <a:lnTo>
                    <a:pt x="330807" y="18416"/>
                  </a:lnTo>
                  <a:lnTo>
                    <a:pt x="420596" y="109083"/>
                  </a:lnTo>
                  <a:lnTo>
                    <a:pt x="508488" y="321072"/>
                  </a:lnTo>
                  <a:lnTo>
                    <a:pt x="573993" y="577440"/>
                  </a:lnTo>
                  <a:lnTo>
                    <a:pt x="614532" y="765740"/>
                  </a:lnTo>
                  <a:lnTo>
                    <a:pt x="635152" y="881789"/>
                  </a:lnTo>
                  <a:lnTo>
                    <a:pt x="640903" y="921402"/>
                  </a:lnTo>
                  <a:lnTo>
                    <a:pt x="646817" y="933648"/>
                  </a:lnTo>
                  <a:lnTo>
                    <a:pt x="664336" y="957778"/>
                  </a:lnTo>
                  <a:lnTo>
                    <a:pt x="693125" y="974879"/>
                  </a:lnTo>
                  <a:lnTo>
                    <a:pt x="732849" y="966036"/>
                  </a:lnTo>
                  <a:lnTo>
                    <a:pt x="765696" y="941441"/>
                  </a:lnTo>
                  <a:lnTo>
                    <a:pt x="803156" y="909725"/>
                  </a:lnTo>
                  <a:lnTo>
                    <a:pt x="843765" y="877753"/>
                  </a:lnTo>
                  <a:lnTo>
                    <a:pt x="886060" y="852390"/>
                  </a:lnTo>
                  <a:lnTo>
                    <a:pt x="928578" y="840499"/>
                  </a:lnTo>
                  <a:lnTo>
                    <a:pt x="969856" y="848946"/>
                  </a:lnTo>
                  <a:lnTo>
                    <a:pt x="1001064" y="871231"/>
                  </a:lnTo>
                  <a:lnTo>
                    <a:pt x="1023490" y="900577"/>
                  </a:lnTo>
                  <a:lnTo>
                    <a:pt x="1037463" y="936576"/>
                  </a:lnTo>
                  <a:lnTo>
                    <a:pt x="1043311" y="978817"/>
                  </a:lnTo>
                  <a:lnTo>
                    <a:pt x="1041362" y="1026894"/>
                  </a:lnTo>
                  <a:lnTo>
                    <a:pt x="1031943" y="1080398"/>
                  </a:lnTo>
                  <a:lnTo>
                    <a:pt x="1015383" y="1138919"/>
                  </a:lnTo>
                  <a:lnTo>
                    <a:pt x="1000174" y="1186250"/>
                  </a:lnTo>
                  <a:lnTo>
                    <a:pt x="983082" y="1241159"/>
                  </a:lnTo>
                  <a:lnTo>
                    <a:pt x="964870" y="1300896"/>
                  </a:lnTo>
                  <a:lnTo>
                    <a:pt x="928123" y="1423852"/>
                  </a:lnTo>
                  <a:lnTo>
                    <a:pt x="869876" y="1623199"/>
                  </a:lnTo>
                  <a:lnTo>
                    <a:pt x="867184" y="1646095"/>
                  </a:lnTo>
                  <a:lnTo>
                    <a:pt x="872442" y="1667777"/>
                  </a:lnTo>
                  <a:lnTo>
                    <a:pt x="887576" y="1680672"/>
                  </a:lnTo>
                  <a:lnTo>
                    <a:pt x="914510" y="1677206"/>
                  </a:lnTo>
                  <a:lnTo>
                    <a:pt x="932164" y="1667822"/>
                  </a:lnTo>
                  <a:lnTo>
                    <a:pt x="994646" y="1630842"/>
                  </a:lnTo>
                  <a:lnTo>
                    <a:pt x="1035664" y="1608027"/>
                  </a:lnTo>
                  <a:lnTo>
                    <a:pt x="1080661" y="1585518"/>
                  </a:lnTo>
                  <a:lnTo>
                    <a:pt x="1127732" y="1565705"/>
                  </a:lnTo>
                  <a:lnTo>
                    <a:pt x="1174971" y="1550978"/>
                  </a:lnTo>
                  <a:lnTo>
                    <a:pt x="1220475" y="1543731"/>
                  </a:lnTo>
                  <a:lnTo>
                    <a:pt x="1262338" y="1546352"/>
                  </a:lnTo>
                  <a:lnTo>
                    <a:pt x="1298657" y="1561233"/>
                  </a:lnTo>
                  <a:lnTo>
                    <a:pt x="1327525" y="1590766"/>
                  </a:lnTo>
                  <a:lnTo>
                    <a:pt x="1344327" y="1629858"/>
                  </a:lnTo>
                  <a:lnTo>
                    <a:pt x="1350863" y="1676786"/>
                  </a:lnTo>
                  <a:lnTo>
                    <a:pt x="1348726" y="1729580"/>
                  </a:lnTo>
                  <a:lnTo>
                    <a:pt x="1339510" y="1786269"/>
                  </a:lnTo>
                  <a:lnTo>
                    <a:pt x="1324808" y="1844881"/>
                  </a:lnTo>
                  <a:lnTo>
                    <a:pt x="1306212" y="1903446"/>
                  </a:lnTo>
                  <a:lnTo>
                    <a:pt x="1285317" y="1959994"/>
                  </a:lnTo>
                  <a:lnTo>
                    <a:pt x="1263715" y="2012553"/>
                  </a:lnTo>
                  <a:lnTo>
                    <a:pt x="1242999" y="2059152"/>
                  </a:lnTo>
                  <a:lnTo>
                    <a:pt x="1224763" y="2097821"/>
                  </a:lnTo>
                  <a:lnTo>
                    <a:pt x="1202103" y="2143485"/>
                  </a:lnTo>
                  <a:lnTo>
                    <a:pt x="1191265" y="2170751"/>
                  </a:lnTo>
                  <a:lnTo>
                    <a:pt x="1188824" y="2191671"/>
                  </a:lnTo>
                  <a:lnTo>
                    <a:pt x="1193692" y="2207653"/>
                  </a:lnTo>
                  <a:lnTo>
                    <a:pt x="1204781" y="2220107"/>
                  </a:lnTo>
                  <a:lnTo>
                    <a:pt x="1223418" y="2218755"/>
                  </a:lnTo>
                  <a:lnTo>
                    <a:pt x="1254895" y="2200577"/>
                  </a:lnTo>
                  <a:lnTo>
                    <a:pt x="1295770" y="2171173"/>
                  </a:lnTo>
                  <a:lnTo>
                    <a:pt x="1342602" y="2136142"/>
                  </a:lnTo>
                  <a:lnTo>
                    <a:pt x="1391947" y="2101082"/>
                  </a:lnTo>
                  <a:lnTo>
                    <a:pt x="1434562" y="2074462"/>
                  </a:lnTo>
                  <a:lnTo>
                    <a:pt x="1478504" y="2052321"/>
                  </a:lnTo>
                  <a:lnTo>
                    <a:pt x="1521553" y="2038223"/>
                  </a:lnTo>
                  <a:lnTo>
                    <a:pt x="1561490" y="2035729"/>
                  </a:lnTo>
                  <a:lnTo>
                    <a:pt x="1596096" y="2048403"/>
                  </a:lnTo>
                  <a:lnTo>
                    <a:pt x="1623151" y="2079807"/>
                  </a:lnTo>
                  <a:lnTo>
                    <a:pt x="1637008" y="2135465"/>
                  </a:lnTo>
                  <a:lnTo>
                    <a:pt x="1637703" y="2160870"/>
                  </a:lnTo>
                  <a:lnTo>
                    <a:pt x="1636067" y="2189564"/>
                  </a:lnTo>
                  <a:lnTo>
                    <a:pt x="1624911" y="2256491"/>
                  </a:lnTo>
                  <a:lnTo>
                    <a:pt x="1614948" y="2294560"/>
                  </a:lnTo>
                  <a:lnTo>
                    <a:pt x="1601765" y="2335590"/>
                  </a:lnTo>
                  <a:lnTo>
                    <a:pt x="1585142" y="2379499"/>
                  </a:lnTo>
                  <a:lnTo>
                    <a:pt x="1564855" y="2426203"/>
                  </a:lnTo>
                  <a:lnTo>
                    <a:pt x="1540683" y="2475623"/>
                  </a:lnTo>
                  <a:lnTo>
                    <a:pt x="1512404" y="2527674"/>
                  </a:lnTo>
                  <a:lnTo>
                    <a:pt x="1479796" y="2582276"/>
                  </a:lnTo>
                  <a:lnTo>
                    <a:pt x="1442638" y="2639345"/>
                  </a:lnTo>
                  <a:lnTo>
                    <a:pt x="1400707" y="2698800"/>
                  </a:lnTo>
                  <a:lnTo>
                    <a:pt x="1353781" y="2760560"/>
                  </a:lnTo>
                  <a:lnTo>
                    <a:pt x="1301639" y="2824540"/>
                  </a:lnTo>
                  <a:lnTo>
                    <a:pt x="1244059" y="2890661"/>
                  </a:lnTo>
                  <a:lnTo>
                    <a:pt x="1054066" y="3077826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313476" y="4123194"/>
              <a:ext cx="1174115" cy="2791460"/>
            </a:xfrm>
            <a:custGeom>
              <a:avLst/>
              <a:gdLst/>
              <a:ahLst/>
              <a:cxnLst/>
              <a:rect l="l" t="t" r="r" b="b"/>
              <a:pathLst>
                <a:path w="1174114" h="2791459">
                  <a:moveTo>
                    <a:pt x="565962" y="1771827"/>
                  </a:moveTo>
                  <a:lnTo>
                    <a:pt x="560730" y="1768767"/>
                  </a:lnTo>
                  <a:lnTo>
                    <a:pt x="555218" y="1766341"/>
                  </a:lnTo>
                  <a:lnTo>
                    <a:pt x="549440" y="1764538"/>
                  </a:lnTo>
                  <a:lnTo>
                    <a:pt x="503174" y="1747570"/>
                  </a:lnTo>
                  <a:lnTo>
                    <a:pt x="434263" y="1723148"/>
                  </a:lnTo>
                  <a:lnTo>
                    <a:pt x="349631" y="1694154"/>
                  </a:lnTo>
                  <a:lnTo>
                    <a:pt x="227698" y="1653717"/>
                  </a:lnTo>
                  <a:lnTo>
                    <a:pt x="148183" y="1628394"/>
                  </a:lnTo>
                  <a:lnTo>
                    <a:pt x="142506" y="1626247"/>
                  </a:lnTo>
                  <a:lnTo>
                    <a:pt x="136652" y="1624799"/>
                  </a:lnTo>
                  <a:lnTo>
                    <a:pt x="130632" y="1624088"/>
                  </a:lnTo>
                  <a:lnTo>
                    <a:pt x="135801" y="1627263"/>
                  </a:lnTo>
                  <a:lnTo>
                    <a:pt x="141312" y="1629689"/>
                  </a:lnTo>
                  <a:lnTo>
                    <a:pt x="147142" y="1631378"/>
                  </a:lnTo>
                  <a:lnTo>
                    <a:pt x="193408" y="1648485"/>
                  </a:lnTo>
                  <a:lnTo>
                    <a:pt x="303110" y="1686788"/>
                  </a:lnTo>
                  <a:lnTo>
                    <a:pt x="390855" y="1716544"/>
                  </a:lnTo>
                  <a:lnTo>
                    <a:pt x="468884" y="1742338"/>
                  </a:lnTo>
                  <a:lnTo>
                    <a:pt x="548398" y="1767662"/>
                  </a:lnTo>
                  <a:lnTo>
                    <a:pt x="554075" y="1769821"/>
                  </a:lnTo>
                  <a:lnTo>
                    <a:pt x="559917" y="1771205"/>
                  </a:lnTo>
                  <a:lnTo>
                    <a:pt x="565962" y="1771827"/>
                  </a:lnTo>
                  <a:close/>
                </a:path>
                <a:path w="1174114" h="2791459">
                  <a:moveTo>
                    <a:pt x="725893" y="630529"/>
                  </a:moveTo>
                  <a:lnTo>
                    <a:pt x="703427" y="661771"/>
                  </a:lnTo>
                  <a:lnTo>
                    <a:pt x="679030" y="698347"/>
                  </a:lnTo>
                  <a:lnTo>
                    <a:pt x="647839" y="745934"/>
                  </a:lnTo>
                  <a:lnTo>
                    <a:pt x="611339" y="802284"/>
                  </a:lnTo>
                  <a:lnTo>
                    <a:pt x="571017" y="865149"/>
                  </a:lnTo>
                  <a:lnTo>
                    <a:pt x="495185" y="984961"/>
                  </a:lnTo>
                  <a:lnTo>
                    <a:pt x="465124" y="1033221"/>
                  </a:lnTo>
                  <a:lnTo>
                    <a:pt x="442175" y="1070686"/>
                  </a:lnTo>
                  <a:lnTo>
                    <a:pt x="423278" y="1104099"/>
                  </a:lnTo>
                  <a:lnTo>
                    <a:pt x="429602" y="1096124"/>
                  </a:lnTo>
                  <a:lnTo>
                    <a:pt x="470014" y="1036231"/>
                  </a:lnTo>
                  <a:lnTo>
                    <a:pt x="501167" y="988733"/>
                  </a:lnTo>
                  <a:lnTo>
                    <a:pt x="537654" y="932459"/>
                  </a:lnTo>
                  <a:lnTo>
                    <a:pt x="578015" y="869619"/>
                  </a:lnTo>
                  <a:lnTo>
                    <a:pt x="618134" y="806577"/>
                  </a:lnTo>
                  <a:lnTo>
                    <a:pt x="653948" y="749769"/>
                  </a:lnTo>
                  <a:lnTo>
                    <a:pt x="684034" y="701471"/>
                  </a:lnTo>
                  <a:lnTo>
                    <a:pt x="706996" y="663981"/>
                  </a:lnTo>
                  <a:lnTo>
                    <a:pt x="725893" y="630529"/>
                  </a:lnTo>
                  <a:close/>
                </a:path>
                <a:path w="1174114" h="2791459">
                  <a:moveTo>
                    <a:pt x="1173873" y="1963458"/>
                  </a:moveTo>
                  <a:lnTo>
                    <a:pt x="1167511" y="1968842"/>
                  </a:lnTo>
                  <a:lnTo>
                    <a:pt x="1161605" y="1974684"/>
                  </a:lnTo>
                  <a:lnTo>
                    <a:pt x="1156169" y="1981009"/>
                  </a:lnTo>
                  <a:lnTo>
                    <a:pt x="1078064" y="2064397"/>
                  </a:lnTo>
                  <a:lnTo>
                    <a:pt x="1041107" y="2103208"/>
                  </a:lnTo>
                  <a:lnTo>
                    <a:pt x="999934" y="2145792"/>
                  </a:lnTo>
                  <a:lnTo>
                    <a:pt x="955319" y="2191080"/>
                  </a:lnTo>
                  <a:lnTo>
                    <a:pt x="910221" y="2235873"/>
                  </a:lnTo>
                  <a:lnTo>
                    <a:pt x="867791" y="2277160"/>
                  </a:lnTo>
                  <a:lnTo>
                    <a:pt x="829119" y="2314194"/>
                  </a:lnTo>
                  <a:lnTo>
                    <a:pt x="745985" y="2392540"/>
                  </a:lnTo>
                  <a:lnTo>
                    <a:pt x="739622" y="2397887"/>
                  </a:lnTo>
                  <a:lnTo>
                    <a:pt x="738987" y="2398534"/>
                  </a:lnTo>
                  <a:lnTo>
                    <a:pt x="608037" y="1887067"/>
                  </a:lnTo>
                  <a:lnTo>
                    <a:pt x="580288" y="1778927"/>
                  </a:lnTo>
                  <a:lnTo>
                    <a:pt x="578065" y="1770329"/>
                  </a:lnTo>
                  <a:lnTo>
                    <a:pt x="582472" y="1766620"/>
                  </a:lnTo>
                  <a:lnTo>
                    <a:pt x="652678" y="1709813"/>
                  </a:lnTo>
                  <a:lnTo>
                    <a:pt x="684644" y="1682140"/>
                  </a:lnTo>
                  <a:lnTo>
                    <a:pt x="719455" y="1650961"/>
                  </a:lnTo>
                  <a:lnTo>
                    <a:pt x="756246" y="1616798"/>
                  </a:lnTo>
                  <a:lnTo>
                    <a:pt x="792403" y="1581873"/>
                  </a:lnTo>
                  <a:lnTo>
                    <a:pt x="825436" y="1548676"/>
                  </a:lnTo>
                  <a:lnTo>
                    <a:pt x="854671" y="1518056"/>
                  </a:lnTo>
                  <a:lnTo>
                    <a:pt x="890219" y="1479003"/>
                  </a:lnTo>
                  <a:lnTo>
                    <a:pt x="914704" y="1450898"/>
                  </a:lnTo>
                  <a:lnTo>
                    <a:pt x="919327" y="1446199"/>
                  </a:lnTo>
                  <a:lnTo>
                    <a:pt x="923290" y="1440992"/>
                  </a:lnTo>
                  <a:lnTo>
                    <a:pt x="926604" y="1435277"/>
                  </a:lnTo>
                  <a:lnTo>
                    <a:pt x="921194" y="1439303"/>
                  </a:lnTo>
                  <a:lnTo>
                    <a:pt x="916241" y="1443824"/>
                  </a:lnTo>
                  <a:lnTo>
                    <a:pt x="911720" y="1448816"/>
                  </a:lnTo>
                  <a:lnTo>
                    <a:pt x="849007" y="1513370"/>
                  </a:lnTo>
                  <a:lnTo>
                    <a:pt x="819251" y="1543316"/>
                  </a:lnTo>
                  <a:lnTo>
                    <a:pt x="786053" y="1576082"/>
                  </a:lnTo>
                  <a:lnTo>
                    <a:pt x="749998" y="1610842"/>
                  </a:lnTo>
                  <a:lnTo>
                    <a:pt x="713473" y="1645069"/>
                  </a:lnTo>
                  <a:lnTo>
                    <a:pt x="679018" y="1676488"/>
                  </a:lnTo>
                  <a:lnTo>
                    <a:pt x="647547" y="1704619"/>
                  </a:lnTo>
                  <a:lnTo>
                    <a:pt x="579945" y="1764080"/>
                  </a:lnTo>
                  <a:lnTo>
                    <a:pt x="577024" y="1766277"/>
                  </a:lnTo>
                  <a:lnTo>
                    <a:pt x="552704" y="1671764"/>
                  </a:lnTo>
                  <a:lnTo>
                    <a:pt x="539038" y="1618843"/>
                  </a:lnTo>
                  <a:lnTo>
                    <a:pt x="496404" y="1454404"/>
                  </a:lnTo>
                  <a:lnTo>
                    <a:pt x="439762" y="1236827"/>
                  </a:lnTo>
                  <a:lnTo>
                    <a:pt x="412343" y="1131887"/>
                  </a:lnTo>
                  <a:lnTo>
                    <a:pt x="385597" y="1029893"/>
                  </a:lnTo>
                  <a:lnTo>
                    <a:pt x="359613" y="931100"/>
                  </a:lnTo>
                  <a:lnTo>
                    <a:pt x="334441" y="835799"/>
                  </a:lnTo>
                  <a:lnTo>
                    <a:pt x="322186" y="789546"/>
                  </a:lnTo>
                  <a:lnTo>
                    <a:pt x="298373" y="699998"/>
                  </a:lnTo>
                  <a:lnTo>
                    <a:pt x="286842" y="656767"/>
                  </a:lnTo>
                  <a:lnTo>
                    <a:pt x="275551" y="614616"/>
                  </a:lnTo>
                  <a:lnTo>
                    <a:pt x="264528" y="573582"/>
                  </a:lnTo>
                  <a:lnTo>
                    <a:pt x="253784" y="533692"/>
                  </a:lnTo>
                  <a:lnTo>
                    <a:pt x="243319" y="494982"/>
                  </a:lnTo>
                  <a:lnTo>
                    <a:pt x="217106" y="398487"/>
                  </a:lnTo>
                  <a:lnTo>
                    <a:pt x="201968" y="342950"/>
                  </a:lnTo>
                  <a:lnTo>
                    <a:pt x="187744" y="291033"/>
                  </a:lnTo>
                  <a:lnTo>
                    <a:pt x="174485" y="242887"/>
                  </a:lnTo>
                  <a:lnTo>
                    <a:pt x="162229" y="198640"/>
                  </a:lnTo>
                  <a:lnTo>
                    <a:pt x="151015" y="158445"/>
                  </a:lnTo>
                  <a:lnTo>
                    <a:pt x="133057" y="94640"/>
                  </a:lnTo>
                  <a:lnTo>
                    <a:pt x="120078" y="49136"/>
                  </a:lnTo>
                  <a:lnTo>
                    <a:pt x="112026" y="21424"/>
                  </a:lnTo>
                  <a:lnTo>
                    <a:pt x="109791" y="13233"/>
                  </a:lnTo>
                  <a:lnTo>
                    <a:pt x="106527" y="2527"/>
                  </a:lnTo>
                  <a:lnTo>
                    <a:pt x="105486" y="0"/>
                  </a:lnTo>
                  <a:lnTo>
                    <a:pt x="105930" y="2819"/>
                  </a:lnTo>
                  <a:lnTo>
                    <a:pt x="107264" y="8178"/>
                  </a:lnTo>
                  <a:lnTo>
                    <a:pt x="113512" y="31978"/>
                  </a:lnTo>
                  <a:lnTo>
                    <a:pt x="123850" y="70802"/>
                  </a:lnTo>
                  <a:lnTo>
                    <a:pt x="137769" y="123329"/>
                  </a:lnTo>
                  <a:lnTo>
                    <a:pt x="147281" y="159562"/>
                  </a:lnTo>
                  <a:lnTo>
                    <a:pt x="157962" y="199936"/>
                  </a:lnTo>
                  <a:lnTo>
                    <a:pt x="169748" y="244322"/>
                  </a:lnTo>
                  <a:lnTo>
                    <a:pt x="237045" y="496722"/>
                  </a:lnTo>
                  <a:lnTo>
                    <a:pt x="257924" y="575462"/>
                  </a:lnTo>
                  <a:lnTo>
                    <a:pt x="279920" y="658710"/>
                  </a:lnTo>
                  <a:lnTo>
                    <a:pt x="302945" y="746226"/>
                  </a:lnTo>
                  <a:lnTo>
                    <a:pt x="326948" y="837730"/>
                  </a:lnTo>
                  <a:lnTo>
                    <a:pt x="377647" y="1031709"/>
                  </a:lnTo>
                  <a:lnTo>
                    <a:pt x="398983" y="1113751"/>
                  </a:lnTo>
                  <a:lnTo>
                    <a:pt x="397192" y="1111961"/>
                  </a:lnTo>
                  <a:lnTo>
                    <a:pt x="392226" y="1108049"/>
                  </a:lnTo>
                  <a:lnTo>
                    <a:pt x="386829" y="1104696"/>
                  </a:lnTo>
                  <a:lnTo>
                    <a:pt x="344131" y="1074940"/>
                  </a:lnTo>
                  <a:lnTo>
                    <a:pt x="203974" y="974953"/>
                  </a:lnTo>
                  <a:lnTo>
                    <a:pt x="163779" y="946759"/>
                  </a:lnTo>
                  <a:lnTo>
                    <a:pt x="126085" y="920800"/>
                  </a:lnTo>
                  <a:lnTo>
                    <a:pt x="91744" y="897623"/>
                  </a:lnTo>
                  <a:lnTo>
                    <a:pt x="61595" y="877798"/>
                  </a:lnTo>
                  <a:lnTo>
                    <a:pt x="16954" y="850125"/>
                  </a:lnTo>
                  <a:lnTo>
                    <a:pt x="11607" y="846531"/>
                  </a:lnTo>
                  <a:lnTo>
                    <a:pt x="5956" y="843508"/>
                  </a:lnTo>
                  <a:lnTo>
                    <a:pt x="0" y="841057"/>
                  </a:lnTo>
                  <a:lnTo>
                    <a:pt x="4445" y="845439"/>
                  </a:lnTo>
                  <a:lnTo>
                    <a:pt x="9296" y="849312"/>
                  </a:lnTo>
                  <a:lnTo>
                    <a:pt x="14579" y="852652"/>
                  </a:lnTo>
                  <a:lnTo>
                    <a:pt x="57429" y="882408"/>
                  </a:lnTo>
                  <a:lnTo>
                    <a:pt x="238442" y="1009599"/>
                  </a:lnTo>
                  <a:lnTo>
                    <a:pt x="310045" y="1059408"/>
                  </a:lnTo>
                  <a:lnTo>
                    <a:pt x="339966" y="1079550"/>
                  </a:lnTo>
                  <a:lnTo>
                    <a:pt x="384594" y="1107363"/>
                  </a:lnTo>
                  <a:lnTo>
                    <a:pt x="389978" y="1110983"/>
                  </a:lnTo>
                  <a:lnTo>
                    <a:pt x="395681" y="1114018"/>
                  </a:lnTo>
                  <a:lnTo>
                    <a:pt x="399440" y="1115542"/>
                  </a:lnTo>
                  <a:lnTo>
                    <a:pt x="445376" y="1292085"/>
                  </a:lnTo>
                  <a:lnTo>
                    <a:pt x="530555" y="1621028"/>
                  </a:lnTo>
                  <a:lnTo>
                    <a:pt x="569671" y="1772958"/>
                  </a:lnTo>
                  <a:lnTo>
                    <a:pt x="565810" y="1777771"/>
                  </a:lnTo>
                  <a:lnTo>
                    <a:pt x="570306" y="1775434"/>
                  </a:lnTo>
                  <a:lnTo>
                    <a:pt x="695782" y="2262695"/>
                  </a:lnTo>
                  <a:lnTo>
                    <a:pt x="721969" y="2363940"/>
                  </a:lnTo>
                  <a:lnTo>
                    <a:pt x="732675" y="2405202"/>
                  </a:lnTo>
                  <a:lnTo>
                    <a:pt x="728573" y="2410244"/>
                  </a:lnTo>
                  <a:lnTo>
                    <a:pt x="733209" y="2407259"/>
                  </a:lnTo>
                  <a:lnTo>
                    <a:pt x="735418" y="2415756"/>
                  </a:lnTo>
                  <a:lnTo>
                    <a:pt x="733806" y="2414943"/>
                  </a:lnTo>
                  <a:lnTo>
                    <a:pt x="726617" y="2412022"/>
                  </a:lnTo>
                  <a:lnTo>
                    <a:pt x="719201" y="2409647"/>
                  </a:lnTo>
                  <a:lnTo>
                    <a:pt x="659688" y="2388819"/>
                  </a:lnTo>
                  <a:lnTo>
                    <a:pt x="570992" y="2358796"/>
                  </a:lnTo>
                  <a:lnTo>
                    <a:pt x="462114" y="2322753"/>
                  </a:lnTo>
                  <a:lnTo>
                    <a:pt x="353021" y="2287270"/>
                  </a:lnTo>
                  <a:lnTo>
                    <a:pt x="263779" y="2258923"/>
                  </a:lnTo>
                  <a:lnTo>
                    <a:pt x="203377" y="2240483"/>
                  </a:lnTo>
                  <a:lnTo>
                    <a:pt x="196075" y="2237854"/>
                  </a:lnTo>
                  <a:lnTo>
                    <a:pt x="188582" y="2235974"/>
                  </a:lnTo>
                  <a:lnTo>
                    <a:pt x="180911" y="2234831"/>
                  </a:lnTo>
                  <a:lnTo>
                    <a:pt x="187845" y="2238349"/>
                  </a:lnTo>
                  <a:lnTo>
                    <a:pt x="195033" y="2241232"/>
                  </a:lnTo>
                  <a:lnTo>
                    <a:pt x="202488" y="2243455"/>
                  </a:lnTo>
                  <a:lnTo>
                    <a:pt x="262001" y="2264435"/>
                  </a:lnTo>
                  <a:lnTo>
                    <a:pt x="350558" y="2294394"/>
                  </a:lnTo>
                  <a:lnTo>
                    <a:pt x="459435" y="2330488"/>
                  </a:lnTo>
                  <a:lnTo>
                    <a:pt x="568528" y="2365972"/>
                  </a:lnTo>
                  <a:lnTo>
                    <a:pt x="657758" y="2394318"/>
                  </a:lnTo>
                  <a:lnTo>
                    <a:pt x="718159" y="2412771"/>
                  </a:lnTo>
                  <a:lnTo>
                    <a:pt x="725512" y="2415400"/>
                  </a:lnTo>
                  <a:lnTo>
                    <a:pt x="733044" y="2417292"/>
                  </a:lnTo>
                  <a:lnTo>
                    <a:pt x="735926" y="2417724"/>
                  </a:lnTo>
                  <a:lnTo>
                    <a:pt x="747217" y="2461145"/>
                  </a:lnTo>
                  <a:lnTo>
                    <a:pt x="759421" y="2507945"/>
                  </a:lnTo>
                  <a:lnTo>
                    <a:pt x="771309" y="2553398"/>
                  </a:lnTo>
                  <a:lnTo>
                    <a:pt x="782866" y="2597378"/>
                  </a:lnTo>
                  <a:lnTo>
                    <a:pt x="794054" y="2639796"/>
                  </a:lnTo>
                  <a:lnTo>
                    <a:pt x="804862" y="2680512"/>
                  </a:lnTo>
                  <a:lnTo>
                    <a:pt x="815238" y="2719438"/>
                  </a:lnTo>
                  <a:lnTo>
                    <a:pt x="825182" y="2756446"/>
                  </a:lnTo>
                  <a:lnTo>
                    <a:pt x="834656" y="2791409"/>
                  </a:lnTo>
                  <a:lnTo>
                    <a:pt x="840752" y="2789783"/>
                  </a:lnTo>
                  <a:lnTo>
                    <a:pt x="831443" y="2754693"/>
                  </a:lnTo>
                  <a:lnTo>
                    <a:pt x="821651" y="2717596"/>
                  </a:lnTo>
                  <a:lnTo>
                    <a:pt x="811428" y="2678582"/>
                  </a:lnTo>
                  <a:lnTo>
                    <a:pt x="800773" y="2637764"/>
                  </a:lnTo>
                  <a:lnTo>
                    <a:pt x="789724" y="2595270"/>
                  </a:lnTo>
                  <a:lnTo>
                    <a:pt x="778319" y="2551201"/>
                  </a:lnTo>
                  <a:lnTo>
                    <a:pt x="766559" y="2505684"/>
                  </a:lnTo>
                  <a:lnTo>
                    <a:pt x="742111" y="2410714"/>
                  </a:lnTo>
                  <a:lnTo>
                    <a:pt x="739952" y="2402332"/>
                  </a:lnTo>
                  <a:lnTo>
                    <a:pt x="741984" y="2400770"/>
                  </a:lnTo>
                  <a:lnTo>
                    <a:pt x="748068" y="2395207"/>
                  </a:lnTo>
                  <a:lnTo>
                    <a:pt x="799249" y="2350579"/>
                  </a:lnTo>
                  <a:lnTo>
                    <a:pt x="833932" y="2319185"/>
                  </a:lnTo>
                  <a:lnTo>
                    <a:pt x="873099" y="2282609"/>
                  </a:lnTo>
                  <a:lnTo>
                    <a:pt x="915809" y="2241600"/>
                  </a:lnTo>
                  <a:lnTo>
                    <a:pt x="961123" y="2196884"/>
                  </a:lnTo>
                  <a:lnTo>
                    <a:pt x="1005776" y="2151456"/>
                  </a:lnTo>
                  <a:lnTo>
                    <a:pt x="1046670" y="2108492"/>
                  </a:lnTo>
                  <a:lnTo>
                    <a:pt x="1083094" y="2069071"/>
                  </a:lnTo>
                  <a:lnTo>
                    <a:pt x="1140142" y="2005279"/>
                  </a:lnTo>
                  <a:lnTo>
                    <a:pt x="1159002" y="1983092"/>
                  </a:lnTo>
                  <a:lnTo>
                    <a:pt x="1164564" y="1977009"/>
                  </a:lnTo>
                  <a:lnTo>
                    <a:pt x="1169530" y="1970468"/>
                  </a:lnTo>
                  <a:lnTo>
                    <a:pt x="1173873" y="1963458"/>
                  </a:lnTo>
                  <a:close/>
                </a:path>
              </a:pathLst>
            </a:custGeom>
            <a:solidFill>
              <a:srgbClr val="DFDF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/>
          <p:nvPr/>
        </p:nvSpPr>
        <p:spPr>
          <a:xfrm>
            <a:off x="4002354" y="700582"/>
            <a:ext cx="567690" cy="970915"/>
          </a:xfrm>
          <a:custGeom>
            <a:avLst/>
            <a:gdLst/>
            <a:ahLst/>
            <a:cxnLst/>
            <a:rect l="l" t="t" r="r" b="b"/>
            <a:pathLst>
              <a:path w="567689" h="970914">
                <a:moveTo>
                  <a:pt x="560222" y="767029"/>
                </a:moveTo>
                <a:lnTo>
                  <a:pt x="415010" y="722388"/>
                </a:lnTo>
                <a:lnTo>
                  <a:pt x="407073" y="740867"/>
                </a:lnTo>
                <a:lnTo>
                  <a:pt x="380047" y="778725"/>
                </a:lnTo>
                <a:lnTo>
                  <a:pt x="329145" y="809574"/>
                </a:lnTo>
                <a:lnTo>
                  <a:pt x="249567" y="807046"/>
                </a:lnTo>
                <a:lnTo>
                  <a:pt x="240474" y="804164"/>
                </a:lnTo>
                <a:lnTo>
                  <a:pt x="199923" y="779919"/>
                </a:lnTo>
                <a:lnTo>
                  <a:pt x="171462" y="742213"/>
                </a:lnTo>
                <a:lnTo>
                  <a:pt x="159258" y="696506"/>
                </a:lnTo>
                <a:lnTo>
                  <a:pt x="158788" y="688441"/>
                </a:lnTo>
                <a:lnTo>
                  <a:pt x="158788" y="680389"/>
                </a:lnTo>
                <a:lnTo>
                  <a:pt x="165938" y="640892"/>
                </a:lnTo>
                <a:lnTo>
                  <a:pt x="184353" y="605180"/>
                </a:lnTo>
                <a:lnTo>
                  <a:pt x="239395" y="560006"/>
                </a:lnTo>
                <a:lnTo>
                  <a:pt x="283083" y="548525"/>
                </a:lnTo>
                <a:lnTo>
                  <a:pt x="337096" y="552183"/>
                </a:lnTo>
                <a:lnTo>
                  <a:pt x="401332" y="576135"/>
                </a:lnTo>
                <a:lnTo>
                  <a:pt x="503542" y="248818"/>
                </a:lnTo>
                <a:lnTo>
                  <a:pt x="359968" y="204190"/>
                </a:lnTo>
                <a:lnTo>
                  <a:pt x="300456" y="395960"/>
                </a:lnTo>
                <a:lnTo>
                  <a:pt x="265341" y="397738"/>
                </a:lnTo>
                <a:lnTo>
                  <a:pt x="182892" y="418261"/>
                </a:lnTo>
                <a:lnTo>
                  <a:pt x="87490" y="480390"/>
                </a:lnTo>
                <a:lnTo>
                  <a:pt x="13462" y="606933"/>
                </a:lnTo>
                <a:lnTo>
                  <a:pt x="495" y="667537"/>
                </a:lnTo>
                <a:lnTo>
                  <a:pt x="0" y="722058"/>
                </a:lnTo>
                <a:lnTo>
                  <a:pt x="9956" y="770597"/>
                </a:lnTo>
                <a:lnTo>
                  <a:pt x="28359" y="813295"/>
                </a:lnTo>
                <a:lnTo>
                  <a:pt x="53200" y="850265"/>
                </a:lnTo>
                <a:lnTo>
                  <a:pt x="82473" y="881634"/>
                </a:lnTo>
                <a:lnTo>
                  <a:pt x="114173" y="907503"/>
                </a:lnTo>
                <a:lnTo>
                  <a:pt x="146291" y="928027"/>
                </a:lnTo>
                <a:lnTo>
                  <a:pt x="203746" y="953452"/>
                </a:lnTo>
                <a:lnTo>
                  <a:pt x="251142" y="965111"/>
                </a:lnTo>
                <a:lnTo>
                  <a:pt x="318731" y="970826"/>
                </a:lnTo>
                <a:lnTo>
                  <a:pt x="356755" y="967625"/>
                </a:lnTo>
                <a:lnTo>
                  <a:pt x="395820" y="958342"/>
                </a:lnTo>
                <a:lnTo>
                  <a:pt x="434606" y="941438"/>
                </a:lnTo>
                <a:lnTo>
                  <a:pt x="471766" y="915390"/>
                </a:lnTo>
                <a:lnTo>
                  <a:pt x="505980" y="878662"/>
                </a:lnTo>
                <a:lnTo>
                  <a:pt x="535914" y="829716"/>
                </a:lnTo>
                <a:lnTo>
                  <a:pt x="560222" y="767029"/>
                </a:lnTo>
                <a:close/>
              </a:path>
              <a:path w="567689" h="970914">
                <a:moveTo>
                  <a:pt x="567588" y="45466"/>
                </a:moveTo>
                <a:lnTo>
                  <a:pt x="421868" y="0"/>
                </a:lnTo>
                <a:lnTo>
                  <a:pt x="379412" y="136067"/>
                </a:lnTo>
                <a:lnTo>
                  <a:pt x="525132" y="181533"/>
                </a:lnTo>
                <a:lnTo>
                  <a:pt x="567588" y="45466"/>
                </a:lnTo>
                <a:close/>
              </a:path>
            </a:pathLst>
          </a:custGeom>
          <a:solidFill>
            <a:srgbClr val="F5F5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960416" y="957808"/>
            <a:ext cx="224790" cy="377190"/>
          </a:xfrm>
          <a:custGeom>
            <a:avLst/>
            <a:gdLst/>
            <a:ahLst/>
            <a:cxnLst/>
            <a:rect l="l" t="t" r="r" b="b"/>
            <a:pathLst>
              <a:path w="224789" h="377190">
                <a:moveTo>
                  <a:pt x="223126" y="361327"/>
                </a:moveTo>
                <a:lnTo>
                  <a:pt x="208470" y="306641"/>
                </a:lnTo>
                <a:lnTo>
                  <a:pt x="149872" y="322338"/>
                </a:lnTo>
                <a:lnTo>
                  <a:pt x="164541" y="377037"/>
                </a:lnTo>
                <a:lnTo>
                  <a:pt x="223126" y="361327"/>
                </a:lnTo>
                <a:close/>
              </a:path>
              <a:path w="224789" h="377190">
                <a:moveTo>
                  <a:pt x="224180" y="110909"/>
                </a:moveTo>
                <a:lnTo>
                  <a:pt x="193408" y="30822"/>
                </a:lnTo>
                <a:lnTo>
                  <a:pt x="155117" y="6642"/>
                </a:lnTo>
                <a:lnTo>
                  <a:pt x="114973" y="0"/>
                </a:lnTo>
                <a:lnTo>
                  <a:pt x="83172" y="3644"/>
                </a:lnTo>
                <a:lnTo>
                  <a:pt x="56121" y="13042"/>
                </a:lnTo>
                <a:lnTo>
                  <a:pt x="23075" y="35725"/>
                </a:lnTo>
                <a:lnTo>
                  <a:pt x="0" y="76517"/>
                </a:lnTo>
                <a:lnTo>
                  <a:pt x="2832" y="140233"/>
                </a:lnTo>
                <a:lnTo>
                  <a:pt x="60998" y="125349"/>
                </a:lnTo>
                <a:lnTo>
                  <a:pt x="60109" y="122047"/>
                </a:lnTo>
                <a:lnTo>
                  <a:pt x="59563" y="118694"/>
                </a:lnTo>
                <a:lnTo>
                  <a:pt x="59143" y="111861"/>
                </a:lnTo>
                <a:lnTo>
                  <a:pt x="59270" y="108458"/>
                </a:lnTo>
                <a:lnTo>
                  <a:pt x="60210" y="101688"/>
                </a:lnTo>
                <a:lnTo>
                  <a:pt x="82943" y="68872"/>
                </a:lnTo>
                <a:lnTo>
                  <a:pt x="108445" y="60261"/>
                </a:lnTo>
                <a:lnTo>
                  <a:pt x="118567" y="60413"/>
                </a:lnTo>
                <a:lnTo>
                  <a:pt x="157327" y="87312"/>
                </a:lnTo>
                <a:lnTo>
                  <a:pt x="162763" y="109791"/>
                </a:lnTo>
                <a:lnTo>
                  <a:pt x="162725" y="116065"/>
                </a:lnTo>
                <a:lnTo>
                  <a:pt x="141579" y="155702"/>
                </a:lnTo>
                <a:lnTo>
                  <a:pt x="96113" y="171323"/>
                </a:lnTo>
                <a:lnTo>
                  <a:pt x="130784" y="302399"/>
                </a:lnTo>
                <a:lnTo>
                  <a:pt x="188214" y="287515"/>
                </a:lnTo>
                <a:lnTo>
                  <a:pt x="167970" y="210743"/>
                </a:lnTo>
                <a:lnTo>
                  <a:pt x="173380" y="207492"/>
                </a:lnTo>
                <a:lnTo>
                  <a:pt x="204355" y="176390"/>
                </a:lnTo>
                <a:lnTo>
                  <a:pt x="222745" y="129768"/>
                </a:lnTo>
                <a:lnTo>
                  <a:pt x="223558" y="123532"/>
                </a:lnTo>
                <a:lnTo>
                  <a:pt x="224180" y="110909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750704" y="2529395"/>
            <a:ext cx="234950" cy="379730"/>
          </a:xfrm>
          <a:custGeom>
            <a:avLst/>
            <a:gdLst/>
            <a:ahLst/>
            <a:cxnLst/>
            <a:rect l="l" t="t" r="r" b="b"/>
            <a:pathLst>
              <a:path w="234950" h="379730">
                <a:moveTo>
                  <a:pt x="75996" y="326440"/>
                </a:moveTo>
                <a:lnTo>
                  <a:pt x="19202" y="305866"/>
                </a:lnTo>
                <a:lnTo>
                  <a:pt x="0" y="358889"/>
                </a:lnTo>
                <a:lnTo>
                  <a:pt x="56794" y="379463"/>
                </a:lnTo>
                <a:lnTo>
                  <a:pt x="75996" y="326440"/>
                </a:lnTo>
                <a:close/>
              </a:path>
              <a:path w="234950" h="379730">
                <a:moveTo>
                  <a:pt x="234746" y="92760"/>
                </a:moveTo>
                <a:lnTo>
                  <a:pt x="217055" y="51142"/>
                </a:lnTo>
                <a:lnTo>
                  <a:pt x="187833" y="22898"/>
                </a:lnTo>
                <a:lnTo>
                  <a:pt x="131673" y="114"/>
                </a:lnTo>
                <a:lnTo>
                  <a:pt x="91478" y="0"/>
                </a:lnTo>
                <a:lnTo>
                  <a:pt x="49250" y="20447"/>
                </a:lnTo>
                <a:lnTo>
                  <a:pt x="15328" y="74447"/>
                </a:lnTo>
                <a:lnTo>
                  <a:pt x="71856" y="94830"/>
                </a:lnTo>
                <a:lnTo>
                  <a:pt x="73050" y="91630"/>
                </a:lnTo>
                <a:lnTo>
                  <a:pt x="74536" y="88582"/>
                </a:lnTo>
                <a:lnTo>
                  <a:pt x="105410" y="63398"/>
                </a:lnTo>
                <a:lnTo>
                  <a:pt x="122275" y="61379"/>
                </a:lnTo>
                <a:lnTo>
                  <a:pt x="125653" y="61645"/>
                </a:lnTo>
                <a:lnTo>
                  <a:pt x="165709" y="86055"/>
                </a:lnTo>
                <a:lnTo>
                  <a:pt x="172326" y="116128"/>
                </a:lnTo>
                <a:lnTo>
                  <a:pt x="171475" y="122402"/>
                </a:lnTo>
                <a:lnTo>
                  <a:pt x="138582" y="162204"/>
                </a:lnTo>
                <a:lnTo>
                  <a:pt x="121107" y="165925"/>
                </a:lnTo>
                <a:lnTo>
                  <a:pt x="99720" y="163487"/>
                </a:lnTo>
                <a:lnTo>
                  <a:pt x="74688" y="152857"/>
                </a:lnTo>
                <a:lnTo>
                  <a:pt x="28409" y="280365"/>
                </a:lnTo>
                <a:lnTo>
                  <a:pt x="84353" y="300596"/>
                </a:lnTo>
                <a:lnTo>
                  <a:pt x="111429" y="226199"/>
                </a:lnTo>
                <a:lnTo>
                  <a:pt x="117741" y="226593"/>
                </a:lnTo>
                <a:lnTo>
                  <a:pt x="160934" y="218630"/>
                </a:lnTo>
                <a:lnTo>
                  <a:pt x="202603" y="190779"/>
                </a:lnTo>
                <a:lnTo>
                  <a:pt x="226479" y="153924"/>
                </a:lnTo>
                <a:lnTo>
                  <a:pt x="228523" y="147942"/>
                </a:lnTo>
                <a:lnTo>
                  <a:pt x="234746" y="9276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743782" y="2924631"/>
            <a:ext cx="515620" cy="807720"/>
          </a:xfrm>
          <a:custGeom>
            <a:avLst/>
            <a:gdLst/>
            <a:ahLst/>
            <a:cxnLst/>
            <a:rect l="l" t="t" r="r" b="b"/>
            <a:pathLst>
              <a:path w="515620" h="807720">
                <a:moveTo>
                  <a:pt x="484619" y="268579"/>
                </a:moveTo>
                <a:lnTo>
                  <a:pt x="467525" y="146088"/>
                </a:lnTo>
                <a:lnTo>
                  <a:pt x="441350" y="94716"/>
                </a:lnTo>
                <a:lnTo>
                  <a:pt x="409092" y="56235"/>
                </a:lnTo>
                <a:lnTo>
                  <a:pt x="372529" y="29083"/>
                </a:lnTo>
                <a:lnTo>
                  <a:pt x="333387" y="11696"/>
                </a:lnTo>
                <a:lnTo>
                  <a:pt x="293408" y="2514"/>
                </a:lnTo>
                <a:lnTo>
                  <a:pt x="254355" y="0"/>
                </a:lnTo>
                <a:lnTo>
                  <a:pt x="217957" y="2565"/>
                </a:lnTo>
                <a:lnTo>
                  <a:pt x="160147" y="16789"/>
                </a:lnTo>
                <a:lnTo>
                  <a:pt x="112407" y="39662"/>
                </a:lnTo>
                <a:lnTo>
                  <a:pt x="53975" y="84963"/>
                </a:lnTo>
                <a:lnTo>
                  <a:pt x="28435" y="117475"/>
                </a:lnTo>
                <a:lnTo>
                  <a:pt x="9410" y="157314"/>
                </a:lnTo>
                <a:lnTo>
                  <a:pt x="0" y="205092"/>
                </a:lnTo>
                <a:lnTo>
                  <a:pt x="3238" y="261366"/>
                </a:lnTo>
                <a:lnTo>
                  <a:pt x="22225" y="326707"/>
                </a:lnTo>
                <a:lnTo>
                  <a:pt x="141249" y="280581"/>
                </a:lnTo>
                <a:lnTo>
                  <a:pt x="136829" y="264236"/>
                </a:lnTo>
                <a:lnTo>
                  <a:pt x="134874" y="225107"/>
                </a:lnTo>
                <a:lnTo>
                  <a:pt x="152361" y="178079"/>
                </a:lnTo>
                <a:lnTo>
                  <a:pt x="206273" y="138049"/>
                </a:lnTo>
                <a:lnTo>
                  <a:pt x="245275" y="129832"/>
                </a:lnTo>
                <a:lnTo>
                  <a:pt x="253263" y="130009"/>
                </a:lnTo>
                <a:lnTo>
                  <a:pt x="291807" y="140017"/>
                </a:lnTo>
                <a:lnTo>
                  <a:pt x="323799" y="163791"/>
                </a:lnTo>
                <a:lnTo>
                  <a:pt x="345719" y="197561"/>
                </a:lnTo>
                <a:lnTo>
                  <a:pt x="354647" y="237007"/>
                </a:lnTo>
                <a:lnTo>
                  <a:pt x="354457" y="250431"/>
                </a:lnTo>
                <a:lnTo>
                  <a:pt x="341909" y="295579"/>
                </a:lnTo>
                <a:lnTo>
                  <a:pt x="319024" y="326123"/>
                </a:lnTo>
                <a:lnTo>
                  <a:pt x="281381" y="352018"/>
                </a:lnTo>
                <a:lnTo>
                  <a:pt x="226352" y="369697"/>
                </a:lnTo>
                <a:lnTo>
                  <a:pt x="330504" y="639445"/>
                </a:lnTo>
                <a:lnTo>
                  <a:pt x="449529" y="593915"/>
                </a:lnTo>
                <a:lnTo>
                  <a:pt x="388518" y="435914"/>
                </a:lnTo>
                <a:lnTo>
                  <a:pt x="410679" y="416356"/>
                </a:lnTo>
                <a:lnTo>
                  <a:pt x="454190" y="359625"/>
                </a:lnTo>
                <a:lnTo>
                  <a:pt x="484619" y="268579"/>
                </a:lnTo>
                <a:close/>
              </a:path>
              <a:path w="515620" h="807720">
                <a:moveTo>
                  <a:pt x="515289" y="760996"/>
                </a:moveTo>
                <a:lnTo>
                  <a:pt x="472071" y="648817"/>
                </a:lnTo>
                <a:lnTo>
                  <a:pt x="351980" y="695083"/>
                </a:lnTo>
                <a:lnTo>
                  <a:pt x="395198" y="807262"/>
                </a:lnTo>
                <a:lnTo>
                  <a:pt x="515289" y="760996"/>
                </a:lnTo>
                <a:close/>
              </a:path>
            </a:pathLst>
          </a:custGeom>
          <a:solidFill>
            <a:srgbClr val="F5F5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9463227" y="3364801"/>
            <a:ext cx="365125" cy="572135"/>
          </a:xfrm>
          <a:custGeom>
            <a:avLst/>
            <a:gdLst/>
            <a:ahLst/>
            <a:cxnLst/>
            <a:rect l="l" t="t" r="r" b="b"/>
            <a:pathLst>
              <a:path w="365125" h="572135">
                <a:moveTo>
                  <a:pt x="115697" y="79413"/>
                </a:moveTo>
                <a:lnTo>
                  <a:pt x="85102" y="0"/>
                </a:lnTo>
                <a:lnTo>
                  <a:pt x="0" y="32791"/>
                </a:lnTo>
                <a:lnTo>
                  <a:pt x="30594" y="112204"/>
                </a:lnTo>
                <a:lnTo>
                  <a:pt x="115697" y="79413"/>
                </a:lnTo>
                <a:close/>
              </a:path>
              <a:path w="365125" h="572135">
                <a:moveTo>
                  <a:pt x="364515" y="398780"/>
                </a:moveTo>
                <a:lnTo>
                  <a:pt x="349364" y="340461"/>
                </a:lnTo>
                <a:lnTo>
                  <a:pt x="264566" y="373049"/>
                </a:lnTo>
                <a:lnTo>
                  <a:pt x="267690" y="384644"/>
                </a:lnTo>
                <a:lnTo>
                  <a:pt x="269062" y="412394"/>
                </a:lnTo>
                <a:lnTo>
                  <a:pt x="218440" y="474065"/>
                </a:lnTo>
                <a:lnTo>
                  <a:pt x="188899" y="480212"/>
                </a:lnTo>
                <a:lnTo>
                  <a:pt x="181381" y="479742"/>
                </a:lnTo>
                <a:lnTo>
                  <a:pt x="140296" y="461518"/>
                </a:lnTo>
                <a:lnTo>
                  <a:pt x="116420" y="422884"/>
                </a:lnTo>
                <a:lnTo>
                  <a:pt x="113309" y="404012"/>
                </a:lnTo>
                <a:lnTo>
                  <a:pt x="113461" y="394512"/>
                </a:lnTo>
                <a:lnTo>
                  <a:pt x="138620" y="340842"/>
                </a:lnTo>
                <a:lnTo>
                  <a:pt x="204012" y="310565"/>
                </a:lnTo>
                <a:lnTo>
                  <a:pt x="131102" y="118783"/>
                </a:lnTo>
                <a:lnTo>
                  <a:pt x="47193" y="151066"/>
                </a:lnTo>
                <a:lnTo>
                  <a:pt x="90347" y="263093"/>
                </a:lnTo>
                <a:lnTo>
                  <a:pt x="79362" y="272237"/>
                </a:lnTo>
                <a:lnTo>
                  <a:pt x="51346" y="304546"/>
                </a:lnTo>
                <a:lnTo>
                  <a:pt x="31991" y="342684"/>
                </a:lnTo>
                <a:lnTo>
                  <a:pt x="22440" y="384365"/>
                </a:lnTo>
                <a:lnTo>
                  <a:pt x="21551" y="398627"/>
                </a:lnTo>
                <a:lnTo>
                  <a:pt x="21831" y="412915"/>
                </a:lnTo>
                <a:lnTo>
                  <a:pt x="29565" y="454977"/>
                </a:lnTo>
                <a:lnTo>
                  <a:pt x="63804" y="519506"/>
                </a:lnTo>
                <a:lnTo>
                  <a:pt x="101473" y="551319"/>
                </a:lnTo>
                <a:lnTo>
                  <a:pt x="143294" y="567575"/>
                </a:lnTo>
                <a:lnTo>
                  <a:pt x="185089" y="571982"/>
                </a:lnTo>
                <a:lnTo>
                  <a:pt x="222732" y="568236"/>
                </a:lnTo>
                <a:lnTo>
                  <a:pt x="271894" y="551268"/>
                </a:lnTo>
                <a:lnTo>
                  <a:pt x="324129" y="514591"/>
                </a:lnTo>
                <a:lnTo>
                  <a:pt x="362267" y="446659"/>
                </a:lnTo>
                <a:lnTo>
                  <a:pt x="364515" y="398780"/>
                </a:lnTo>
                <a:close/>
              </a:path>
            </a:pathLst>
          </a:custGeom>
          <a:solidFill>
            <a:srgbClr val="F5F5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482885" y="6995242"/>
            <a:ext cx="2542540" cy="0"/>
          </a:xfrm>
          <a:custGeom>
            <a:avLst/>
            <a:gdLst/>
            <a:ahLst/>
            <a:cxnLst/>
            <a:rect l="l" t="t" r="r" b="b"/>
            <a:pathLst>
              <a:path w="2542540">
                <a:moveTo>
                  <a:pt x="0" y="0"/>
                </a:moveTo>
                <a:lnTo>
                  <a:pt x="2542063" y="0"/>
                </a:lnTo>
                <a:lnTo>
                  <a:pt x="0" y="0"/>
                </a:lnTo>
                <a:close/>
              </a:path>
            </a:pathLst>
          </a:custGeom>
          <a:solidFill>
            <a:srgbClr val="2532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243163" y="6995242"/>
            <a:ext cx="2809240" cy="0"/>
          </a:xfrm>
          <a:custGeom>
            <a:avLst/>
            <a:gdLst/>
            <a:ahLst/>
            <a:cxnLst/>
            <a:rect l="l" t="t" r="r" b="b"/>
            <a:pathLst>
              <a:path w="2809240">
                <a:moveTo>
                  <a:pt x="0" y="0"/>
                </a:moveTo>
                <a:lnTo>
                  <a:pt x="2808975" y="0"/>
                </a:lnTo>
                <a:lnTo>
                  <a:pt x="0" y="0"/>
                </a:lnTo>
                <a:close/>
              </a:path>
            </a:pathLst>
          </a:custGeom>
          <a:solidFill>
            <a:srgbClr val="25323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5" name="object 15"/>
          <p:cNvGrpSpPr/>
          <p:nvPr/>
        </p:nvGrpSpPr>
        <p:grpSpPr>
          <a:xfrm>
            <a:off x="3854186" y="900135"/>
            <a:ext cx="5789295" cy="6099810"/>
            <a:chOff x="3854186" y="900135"/>
            <a:chExt cx="5789295" cy="6099810"/>
          </a:xfrm>
        </p:grpSpPr>
        <p:sp>
          <p:nvSpPr>
            <p:cNvPr id="16" name="object 16"/>
            <p:cNvSpPr/>
            <p:nvPr/>
          </p:nvSpPr>
          <p:spPr>
            <a:xfrm>
              <a:off x="9096807" y="1146987"/>
              <a:ext cx="222250" cy="379095"/>
            </a:xfrm>
            <a:custGeom>
              <a:avLst/>
              <a:gdLst/>
              <a:ahLst/>
              <a:cxnLst/>
              <a:rect l="l" t="t" r="r" b="b"/>
              <a:pathLst>
                <a:path w="222250" h="379094">
                  <a:moveTo>
                    <a:pt x="140906" y="0"/>
                  </a:moveTo>
                  <a:lnTo>
                    <a:pt x="81534" y="0"/>
                  </a:lnTo>
                  <a:lnTo>
                    <a:pt x="81534" y="55499"/>
                  </a:lnTo>
                  <a:lnTo>
                    <a:pt x="140906" y="55499"/>
                  </a:lnTo>
                  <a:lnTo>
                    <a:pt x="140906" y="0"/>
                  </a:lnTo>
                  <a:close/>
                </a:path>
                <a:path w="222250" h="379094">
                  <a:moveTo>
                    <a:pt x="221843" y="268998"/>
                  </a:moveTo>
                  <a:lnTo>
                    <a:pt x="162331" y="268998"/>
                  </a:lnTo>
                  <a:lnTo>
                    <a:pt x="162344" y="272364"/>
                  </a:lnTo>
                  <a:lnTo>
                    <a:pt x="162026" y="275717"/>
                  </a:lnTo>
                  <a:lnTo>
                    <a:pt x="142214" y="309740"/>
                  </a:lnTo>
                  <a:lnTo>
                    <a:pt x="105714" y="319900"/>
                  </a:lnTo>
                  <a:lnTo>
                    <a:pt x="100825" y="319316"/>
                  </a:lnTo>
                  <a:lnTo>
                    <a:pt x="68529" y="297992"/>
                  </a:lnTo>
                  <a:lnTo>
                    <a:pt x="59880" y="273075"/>
                  </a:lnTo>
                  <a:lnTo>
                    <a:pt x="61341" y="256184"/>
                  </a:lnTo>
                  <a:lnTo>
                    <a:pt x="93294" y="219951"/>
                  </a:lnTo>
                  <a:lnTo>
                    <a:pt x="113804" y="215036"/>
                  </a:lnTo>
                  <a:lnTo>
                    <a:pt x="140449" y="216471"/>
                  </a:lnTo>
                  <a:lnTo>
                    <a:pt x="140449" y="82575"/>
                  </a:lnTo>
                  <a:lnTo>
                    <a:pt x="81978" y="82575"/>
                  </a:lnTo>
                  <a:lnTo>
                    <a:pt x="81978" y="160832"/>
                  </a:lnTo>
                  <a:lnTo>
                    <a:pt x="73152" y="163817"/>
                  </a:lnTo>
                  <a:lnTo>
                    <a:pt x="34340" y="188760"/>
                  </a:lnTo>
                  <a:lnTo>
                    <a:pt x="8559" y="227012"/>
                  </a:lnTo>
                  <a:lnTo>
                    <a:pt x="0" y="272415"/>
                  </a:lnTo>
                  <a:lnTo>
                    <a:pt x="12661" y="325615"/>
                  </a:lnTo>
                  <a:lnTo>
                    <a:pt x="43002" y="358228"/>
                  </a:lnTo>
                  <a:lnTo>
                    <a:pt x="79590" y="374599"/>
                  </a:lnTo>
                  <a:lnTo>
                    <a:pt x="110998" y="379095"/>
                  </a:lnTo>
                  <a:lnTo>
                    <a:pt x="139217" y="376847"/>
                  </a:lnTo>
                  <a:lnTo>
                    <a:pt x="176403" y="363486"/>
                  </a:lnTo>
                  <a:lnTo>
                    <a:pt x="208597" y="330403"/>
                  </a:lnTo>
                  <a:lnTo>
                    <a:pt x="221843" y="268998"/>
                  </a:lnTo>
                  <a:close/>
                </a:path>
              </a:pathLst>
            </a:custGeom>
            <a:solidFill>
              <a:srgbClr val="ED21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8772181" y="900135"/>
              <a:ext cx="871219" cy="872490"/>
            </a:xfrm>
            <a:custGeom>
              <a:avLst/>
              <a:gdLst/>
              <a:ahLst/>
              <a:cxnLst/>
              <a:rect l="l" t="t" r="r" b="b"/>
              <a:pathLst>
                <a:path w="871220" h="872489">
                  <a:moveTo>
                    <a:pt x="71230" y="675397"/>
                  </a:moveTo>
                  <a:lnTo>
                    <a:pt x="42829" y="624840"/>
                  </a:lnTo>
                  <a:lnTo>
                    <a:pt x="20802" y="570230"/>
                  </a:lnTo>
                  <a:lnTo>
                    <a:pt x="6414" y="511810"/>
                  </a:lnTo>
                  <a:lnTo>
                    <a:pt x="0" y="453390"/>
                  </a:lnTo>
                  <a:lnTo>
                    <a:pt x="45" y="427990"/>
                  </a:lnTo>
                  <a:lnTo>
                    <a:pt x="138" y="425450"/>
                  </a:lnTo>
                  <a:lnTo>
                    <a:pt x="668" y="416560"/>
                  </a:lnTo>
                  <a:lnTo>
                    <a:pt x="743" y="415290"/>
                  </a:lnTo>
                  <a:lnTo>
                    <a:pt x="1018" y="407670"/>
                  </a:lnTo>
                  <a:lnTo>
                    <a:pt x="1063" y="406400"/>
                  </a:lnTo>
                  <a:lnTo>
                    <a:pt x="1691" y="397510"/>
                  </a:lnTo>
                  <a:lnTo>
                    <a:pt x="10230" y="342900"/>
                  </a:lnTo>
                  <a:lnTo>
                    <a:pt x="32249" y="273050"/>
                  </a:lnTo>
                  <a:lnTo>
                    <a:pt x="64983" y="209550"/>
                  </a:lnTo>
                  <a:lnTo>
                    <a:pt x="105823" y="152400"/>
                  </a:lnTo>
                  <a:lnTo>
                    <a:pt x="154572" y="104140"/>
                  </a:lnTo>
                  <a:lnTo>
                    <a:pt x="208802" y="64770"/>
                  </a:lnTo>
                  <a:lnTo>
                    <a:pt x="267122" y="34290"/>
                  </a:lnTo>
                  <a:lnTo>
                    <a:pt x="327527" y="13970"/>
                  </a:lnTo>
                  <a:lnTo>
                    <a:pt x="389506" y="1270"/>
                  </a:lnTo>
                  <a:lnTo>
                    <a:pt x="396771" y="1270"/>
                  </a:lnTo>
                  <a:lnTo>
                    <a:pt x="404217" y="0"/>
                  </a:lnTo>
                  <a:lnTo>
                    <a:pt x="463912" y="0"/>
                  </a:lnTo>
                  <a:lnTo>
                    <a:pt x="478775" y="1270"/>
                  </a:lnTo>
                  <a:lnTo>
                    <a:pt x="503339" y="3810"/>
                  </a:lnTo>
                  <a:lnTo>
                    <a:pt x="521546" y="7620"/>
                  </a:lnTo>
                  <a:lnTo>
                    <a:pt x="419709" y="7620"/>
                  </a:lnTo>
                  <a:lnTo>
                    <a:pt x="412319" y="8890"/>
                  </a:lnTo>
                  <a:lnTo>
                    <a:pt x="397427" y="8890"/>
                  </a:lnTo>
                  <a:lnTo>
                    <a:pt x="360197" y="15240"/>
                  </a:lnTo>
                  <a:lnTo>
                    <a:pt x="299546" y="30480"/>
                  </a:lnTo>
                  <a:lnTo>
                    <a:pt x="241916" y="55880"/>
                  </a:lnTo>
                  <a:lnTo>
                    <a:pt x="185999" y="90170"/>
                  </a:lnTo>
                  <a:lnTo>
                    <a:pt x="135687" y="133350"/>
                  </a:lnTo>
                  <a:lnTo>
                    <a:pt x="91589" y="185420"/>
                  </a:lnTo>
                  <a:lnTo>
                    <a:pt x="56089" y="245110"/>
                  </a:lnTo>
                  <a:lnTo>
                    <a:pt x="29274" y="309880"/>
                  </a:lnTo>
                  <a:lnTo>
                    <a:pt x="14579" y="379730"/>
                  </a:lnTo>
                  <a:lnTo>
                    <a:pt x="11603" y="416560"/>
                  </a:lnTo>
                  <a:lnTo>
                    <a:pt x="10998" y="425450"/>
                  </a:lnTo>
                  <a:lnTo>
                    <a:pt x="10905" y="427990"/>
                  </a:lnTo>
                  <a:lnTo>
                    <a:pt x="10812" y="430530"/>
                  </a:lnTo>
                  <a:lnTo>
                    <a:pt x="10719" y="433070"/>
                  </a:lnTo>
                  <a:lnTo>
                    <a:pt x="12000" y="471170"/>
                  </a:lnTo>
                  <a:lnTo>
                    <a:pt x="20084" y="525780"/>
                  </a:lnTo>
                  <a:lnTo>
                    <a:pt x="30277" y="563880"/>
                  </a:lnTo>
                  <a:lnTo>
                    <a:pt x="43891" y="601980"/>
                  </a:lnTo>
                  <a:lnTo>
                    <a:pt x="60926" y="637540"/>
                  </a:lnTo>
                  <a:lnTo>
                    <a:pt x="81969" y="673100"/>
                  </a:lnTo>
                  <a:lnTo>
                    <a:pt x="72158" y="673100"/>
                  </a:lnTo>
                  <a:lnTo>
                    <a:pt x="71230" y="675397"/>
                  </a:lnTo>
                  <a:close/>
                </a:path>
                <a:path w="871220" h="872489">
                  <a:moveTo>
                    <a:pt x="870960" y="435610"/>
                  </a:moveTo>
                  <a:lnTo>
                    <a:pt x="870377" y="433070"/>
                  </a:lnTo>
                  <a:lnTo>
                    <a:pt x="870228" y="430530"/>
                  </a:lnTo>
                  <a:lnTo>
                    <a:pt x="870514" y="427990"/>
                  </a:lnTo>
                  <a:lnTo>
                    <a:pt x="870068" y="422910"/>
                  </a:lnTo>
                  <a:lnTo>
                    <a:pt x="868877" y="415290"/>
                  </a:lnTo>
                  <a:lnTo>
                    <a:pt x="868877" y="406400"/>
                  </a:lnTo>
                  <a:lnTo>
                    <a:pt x="868431" y="401320"/>
                  </a:lnTo>
                  <a:lnTo>
                    <a:pt x="868654" y="397510"/>
                  </a:lnTo>
                  <a:lnTo>
                    <a:pt x="868729" y="396240"/>
                  </a:lnTo>
                  <a:lnTo>
                    <a:pt x="866646" y="383540"/>
                  </a:lnTo>
                  <a:lnTo>
                    <a:pt x="865753" y="378460"/>
                  </a:lnTo>
                  <a:lnTo>
                    <a:pt x="863373" y="363220"/>
                  </a:lnTo>
                  <a:lnTo>
                    <a:pt x="854148" y="323850"/>
                  </a:lnTo>
                  <a:lnTo>
                    <a:pt x="831843" y="260350"/>
                  </a:lnTo>
                  <a:lnTo>
                    <a:pt x="799695" y="203200"/>
                  </a:lnTo>
                  <a:lnTo>
                    <a:pt x="770996" y="163830"/>
                  </a:lnTo>
                  <a:lnTo>
                    <a:pt x="738033" y="128270"/>
                  </a:lnTo>
                  <a:lnTo>
                    <a:pt x="701257" y="96520"/>
                  </a:lnTo>
                  <a:lnTo>
                    <a:pt x="661118" y="68580"/>
                  </a:lnTo>
                  <a:lnTo>
                    <a:pt x="618151" y="45720"/>
                  </a:lnTo>
                  <a:lnTo>
                    <a:pt x="572893" y="27940"/>
                  </a:lnTo>
                  <a:lnTo>
                    <a:pt x="502048" y="11430"/>
                  </a:lnTo>
                  <a:lnTo>
                    <a:pt x="463352" y="7620"/>
                  </a:lnTo>
                  <a:lnTo>
                    <a:pt x="521546" y="7620"/>
                  </a:lnTo>
                  <a:lnTo>
                    <a:pt x="598551" y="29210"/>
                  </a:lnTo>
                  <a:lnTo>
                    <a:pt x="643276" y="50800"/>
                  </a:lnTo>
                  <a:lnTo>
                    <a:pt x="685483" y="76200"/>
                  </a:lnTo>
                  <a:lnTo>
                    <a:pt x="724349" y="106680"/>
                  </a:lnTo>
                  <a:lnTo>
                    <a:pt x="759621" y="140970"/>
                  </a:lnTo>
                  <a:lnTo>
                    <a:pt x="790610" y="179070"/>
                  </a:lnTo>
                  <a:lnTo>
                    <a:pt x="821630" y="228600"/>
                  </a:lnTo>
                  <a:lnTo>
                    <a:pt x="848410" y="290830"/>
                  </a:lnTo>
                  <a:lnTo>
                    <a:pt x="864265" y="347980"/>
                  </a:lnTo>
                  <a:lnTo>
                    <a:pt x="866497" y="364490"/>
                  </a:lnTo>
                  <a:lnTo>
                    <a:pt x="868580" y="377190"/>
                  </a:lnTo>
                  <a:lnTo>
                    <a:pt x="869473" y="384810"/>
                  </a:lnTo>
                  <a:lnTo>
                    <a:pt x="870960" y="396240"/>
                  </a:lnTo>
                  <a:lnTo>
                    <a:pt x="870960" y="435610"/>
                  </a:lnTo>
                  <a:close/>
                </a:path>
                <a:path w="871220" h="872489">
                  <a:moveTo>
                    <a:pt x="870663" y="440690"/>
                  </a:moveTo>
                  <a:lnTo>
                    <a:pt x="870434" y="439420"/>
                  </a:lnTo>
                  <a:lnTo>
                    <a:pt x="870434" y="438150"/>
                  </a:lnTo>
                  <a:lnTo>
                    <a:pt x="870663" y="436880"/>
                  </a:lnTo>
                  <a:lnTo>
                    <a:pt x="870663" y="440690"/>
                  </a:lnTo>
                  <a:close/>
                </a:path>
                <a:path w="871220" h="872489">
                  <a:moveTo>
                    <a:pt x="523707" y="864870"/>
                  </a:moveTo>
                  <a:lnTo>
                    <a:pt x="455862" y="864870"/>
                  </a:lnTo>
                  <a:lnTo>
                    <a:pt x="467078" y="863600"/>
                  </a:lnTo>
                  <a:lnTo>
                    <a:pt x="478256" y="863600"/>
                  </a:lnTo>
                  <a:lnTo>
                    <a:pt x="489395" y="862330"/>
                  </a:lnTo>
                  <a:lnTo>
                    <a:pt x="500496" y="859790"/>
                  </a:lnTo>
                  <a:lnTo>
                    <a:pt x="522367" y="857250"/>
                  </a:lnTo>
                  <a:lnTo>
                    <a:pt x="529509" y="855980"/>
                  </a:lnTo>
                  <a:lnTo>
                    <a:pt x="536502" y="853440"/>
                  </a:lnTo>
                  <a:lnTo>
                    <a:pt x="543494" y="852170"/>
                  </a:lnTo>
                  <a:lnTo>
                    <a:pt x="558521" y="848360"/>
                  </a:lnTo>
                  <a:lnTo>
                    <a:pt x="588049" y="838200"/>
                  </a:lnTo>
                  <a:lnTo>
                    <a:pt x="602549" y="831850"/>
                  </a:lnTo>
                  <a:lnTo>
                    <a:pt x="616836" y="826770"/>
                  </a:lnTo>
                  <a:lnTo>
                    <a:pt x="630873" y="819150"/>
                  </a:lnTo>
                  <a:lnTo>
                    <a:pt x="644658" y="812800"/>
                  </a:lnTo>
                  <a:lnTo>
                    <a:pt x="658194" y="805180"/>
                  </a:lnTo>
                  <a:lnTo>
                    <a:pt x="696982" y="778510"/>
                  </a:lnTo>
                  <a:lnTo>
                    <a:pt x="732764" y="749300"/>
                  </a:lnTo>
                  <a:lnTo>
                    <a:pt x="765100" y="715010"/>
                  </a:lnTo>
                  <a:lnTo>
                    <a:pt x="793602" y="678180"/>
                  </a:lnTo>
                  <a:lnTo>
                    <a:pt x="810321" y="651510"/>
                  </a:lnTo>
                  <a:lnTo>
                    <a:pt x="817955" y="638810"/>
                  </a:lnTo>
                  <a:lnTo>
                    <a:pt x="837878" y="596900"/>
                  </a:lnTo>
                  <a:lnTo>
                    <a:pt x="853127" y="552450"/>
                  </a:lnTo>
                  <a:lnTo>
                    <a:pt x="863521" y="506730"/>
                  </a:lnTo>
                  <a:lnTo>
                    <a:pt x="868729" y="468630"/>
                  </a:lnTo>
                  <a:lnTo>
                    <a:pt x="868580" y="461010"/>
                  </a:lnTo>
                  <a:lnTo>
                    <a:pt x="870663" y="449580"/>
                  </a:lnTo>
                  <a:lnTo>
                    <a:pt x="870663" y="461010"/>
                  </a:lnTo>
                  <a:lnTo>
                    <a:pt x="871109" y="468630"/>
                  </a:lnTo>
                  <a:lnTo>
                    <a:pt x="870663" y="477520"/>
                  </a:lnTo>
                  <a:lnTo>
                    <a:pt x="870179" y="482600"/>
                  </a:lnTo>
                  <a:lnTo>
                    <a:pt x="870058" y="483870"/>
                  </a:lnTo>
                  <a:lnTo>
                    <a:pt x="869063" y="490220"/>
                  </a:lnTo>
                  <a:lnTo>
                    <a:pt x="867901" y="499110"/>
                  </a:lnTo>
                  <a:lnTo>
                    <a:pt x="866794" y="506730"/>
                  </a:lnTo>
                  <a:lnTo>
                    <a:pt x="865902" y="513080"/>
                  </a:lnTo>
                  <a:lnTo>
                    <a:pt x="865455" y="518160"/>
                  </a:lnTo>
                  <a:lnTo>
                    <a:pt x="860694" y="538480"/>
                  </a:lnTo>
                  <a:lnTo>
                    <a:pt x="857422" y="551180"/>
                  </a:lnTo>
                  <a:lnTo>
                    <a:pt x="856083" y="558800"/>
                  </a:lnTo>
                  <a:lnTo>
                    <a:pt x="834862" y="615950"/>
                  </a:lnTo>
                  <a:lnTo>
                    <a:pt x="808305" y="665480"/>
                  </a:lnTo>
                  <a:lnTo>
                    <a:pt x="780980" y="704850"/>
                  </a:lnTo>
                  <a:lnTo>
                    <a:pt x="756204" y="734060"/>
                  </a:lnTo>
                  <a:lnTo>
                    <a:pt x="728910" y="760730"/>
                  </a:lnTo>
                  <a:lnTo>
                    <a:pt x="699416" y="784860"/>
                  </a:lnTo>
                  <a:lnTo>
                    <a:pt x="667836" y="806450"/>
                  </a:lnTo>
                  <a:lnTo>
                    <a:pt x="634538" y="825500"/>
                  </a:lnTo>
                  <a:lnTo>
                    <a:pt x="599652" y="842010"/>
                  </a:lnTo>
                  <a:lnTo>
                    <a:pt x="563583" y="853440"/>
                  </a:lnTo>
                  <a:lnTo>
                    <a:pt x="545131" y="859790"/>
                  </a:lnTo>
                  <a:lnTo>
                    <a:pt x="538585" y="861060"/>
                  </a:lnTo>
                  <a:lnTo>
                    <a:pt x="530997" y="863600"/>
                  </a:lnTo>
                  <a:lnTo>
                    <a:pt x="523707" y="864870"/>
                  </a:lnTo>
                  <a:close/>
                </a:path>
                <a:path w="871220" h="872489">
                  <a:moveTo>
                    <a:pt x="72158" y="676910"/>
                  </a:moveTo>
                  <a:lnTo>
                    <a:pt x="71230" y="675397"/>
                  </a:lnTo>
                  <a:lnTo>
                    <a:pt x="72158" y="673100"/>
                  </a:lnTo>
                  <a:lnTo>
                    <a:pt x="72158" y="676910"/>
                  </a:lnTo>
                  <a:close/>
                </a:path>
                <a:path w="871220" h="872489">
                  <a:moveTo>
                    <a:pt x="81318" y="676910"/>
                  </a:moveTo>
                  <a:lnTo>
                    <a:pt x="72158" y="676910"/>
                  </a:lnTo>
                  <a:lnTo>
                    <a:pt x="72158" y="673100"/>
                  </a:lnTo>
                  <a:lnTo>
                    <a:pt x="81969" y="673100"/>
                  </a:lnTo>
                  <a:lnTo>
                    <a:pt x="82721" y="674370"/>
                  </a:lnTo>
                  <a:lnTo>
                    <a:pt x="81828" y="675640"/>
                  </a:lnTo>
                  <a:lnTo>
                    <a:pt x="81318" y="676910"/>
                  </a:lnTo>
                  <a:close/>
                </a:path>
                <a:path w="871220" h="872489">
                  <a:moveTo>
                    <a:pt x="7587" y="833120"/>
                  </a:moveTo>
                  <a:lnTo>
                    <a:pt x="11158" y="824230"/>
                  </a:lnTo>
                  <a:lnTo>
                    <a:pt x="26192" y="787400"/>
                  </a:lnTo>
                  <a:lnTo>
                    <a:pt x="41379" y="749300"/>
                  </a:lnTo>
                  <a:lnTo>
                    <a:pt x="71132" y="675640"/>
                  </a:lnTo>
                  <a:lnTo>
                    <a:pt x="71230" y="675397"/>
                  </a:lnTo>
                  <a:lnTo>
                    <a:pt x="72158" y="676910"/>
                  </a:lnTo>
                  <a:lnTo>
                    <a:pt x="81318" y="676910"/>
                  </a:lnTo>
                  <a:lnTo>
                    <a:pt x="24246" y="819150"/>
                  </a:lnTo>
                  <a:lnTo>
                    <a:pt x="15026" y="821690"/>
                  </a:lnTo>
                  <a:lnTo>
                    <a:pt x="20679" y="828040"/>
                  </a:lnTo>
                  <a:lnTo>
                    <a:pt x="26228" y="828040"/>
                  </a:lnTo>
                  <a:lnTo>
                    <a:pt x="7587" y="833120"/>
                  </a:lnTo>
                  <a:close/>
                </a:path>
                <a:path w="871220" h="872489">
                  <a:moveTo>
                    <a:pt x="26228" y="828040"/>
                  </a:moveTo>
                  <a:lnTo>
                    <a:pt x="20679" y="828040"/>
                  </a:lnTo>
                  <a:lnTo>
                    <a:pt x="23227" y="821690"/>
                  </a:lnTo>
                  <a:lnTo>
                    <a:pt x="24301" y="819150"/>
                  </a:lnTo>
                  <a:lnTo>
                    <a:pt x="177345" y="777240"/>
                  </a:lnTo>
                  <a:lnTo>
                    <a:pt x="179577" y="777240"/>
                  </a:lnTo>
                  <a:lnTo>
                    <a:pt x="181362" y="778510"/>
                  </a:lnTo>
                  <a:lnTo>
                    <a:pt x="190859" y="784860"/>
                  </a:lnTo>
                  <a:lnTo>
                    <a:pt x="175263" y="784860"/>
                  </a:lnTo>
                  <a:lnTo>
                    <a:pt x="177698" y="786523"/>
                  </a:lnTo>
                  <a:lnTo>
                    <a:pt x="26228" y="828040"/>
                  </a:lnTo>
                  <a:close/>
                </a:path>
                <a:path w="871220" h="872489">
                  <a:moveTo>
                    <a:pt x="177698" y="786523"/>
                  </a:moveTo>
                  <a:lnTo>
                    <a:pt x="175263" y="784860"/>
                  </a:lnTo>
                  <a:lnTo>
                    <a:pt x="179131" y="786130"/>
                  </a:lnTo>
                  <a:lnTo>
                    <a:pt x="177698" y="786523"/>
                  </a:lnTo>
                  <a:close/>
                </a:path>
                <a:path w="871220" h="872489">
                  <a:moveTo>
                    <a:pt x="455863" y="872490"/>
                  </a:moveTo>
                  <a:lnTo>
                    <a:pt x="408222" y="872490"/>
                  </a:lnTo>
                  <a:lnTo>
                    <a:pt x="384536" y="869950"/>
                  </a:lnTo>
                  <a:lnTo>
                    <a:pt x="310865" y="854710"/>
                  </a:lnTo>
                  <a:lnTo>
                    <a:pt x="263227" y="836930"/>
                  </a:lnTo>
                  <a:lnTo>
                    <a:pt x="218026" y="814070"/>
                  </a:lnTo>
                  <a:lnTo>
                    <a:pt x="177698" y="786523"/>
                  </a:lnTo>
                  <a:lnTo>
                    <a:pt x="179131" y="786130"/>
                  </a:lnTo>
                  <a:lnTo>
                    <a:pt x="175263" y="784860"/>
                  </a:lnTo>
                  <a:lnTo>
                    <a:pt x="190859" y="784860"/>
                  </a:lnTo>
                  <a:lnTo>
                    <a:pt x="223149" y="806450"/>
                  </a:lnTo>
                  <a:lnTo>
                    <a:pt x="267305" y="829310"/>
                  </a:lnTo>
                  <a:lnTo>
                    <a:pt x="313830" y="845820"/>
                  </a:lnTo>
                  <a:lnTo>
                    <a:pt x="362725" y="858520"/>
                  </a:lnTo>
                  <a:lnTo>
                    <a:pt x="385874" y="862330"/>
                  </a:lnTo>
                  <a:lnTo>
                    <a:pt x="432442" y="864870"/>
                  </a:lnTo>
                  <a:lnTo>
                    <a:pt x="523707" y="864870"/>
                  </a:lnTo>
                  <a:lnTo>
                    <a:pt x="490184" y="869950"/>
                  </a:lnTo>
                  <a:lnTo>
                    <a:pt x="478786" y="871220"/>
                  </a:lnTo>
                  <a:lnTo>
                    <a:pt x="467346" y="871220"/>
                  </a:lnTo>
                  <a:lnTo>
                    <a:pt x="455863" y="872490"/>
                  </a:lnTo>
                  <a:close/>
                </a:path>
                <a:path w="871220" h="872489">
                  <a:moveTo>
                    <a:pt x="20679" y="828040"/>
                  </a:moveTo>
                  <a:lnTo>
                    <a:pt x="15026" y="821690"/>
                  </a:lnTo>
                  <a:lnTo>
                    <a:pt x="24301" y="819150"/>
                  </a:lnTo>
                  <a:lnTo>
                    <a:pt x="23227" y="821690"/>
                  </a:lnTo>
                  <a:lnTo>
                    <a:pt x="20679" y="828040"/>
                  </a:lnTo>
                  <a:close/>
                </a:path>
              </a:pathLst>
            </a:custGeom>
            <a:solidFill>
              <a:srgbClr val="2532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54186" y="1165435"/>
              <a:ext cx="5472501" cy="583397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335060" y="2559246"/>
            <a:ext cx="1885950" cy="715645"/>
            <a:chOff x="9335060" y="2559246"/>
            <a:chExt cx="1885950" cy="715645"/>
          </a:xfrm>
        </p:grpSpPr>
        <p:sp>
          <p:nvSpPr>
            <p:cNvPr id="3" name="object 3"/>
            <p:cNvSpPr/>
            <p:nvPr/>
          </p:nvSpPr>
          <p:spPr>
            <a:xfrm>
              <a:off x="9335060" y="2559246"/>
              <a:ext cx="1885950" cy="715645"/>
            </a:xfrm>
            <a:custGeom>
              <a:avLst/>
              <a:gdLst/>
              <a:ahLst/>
              <a:cxnLst/>
              <a:rect l="l" t="t" r="r" b="b"/>
              <a:pathLst>
                <a:path w="1885950" h="715645">
                  <a:moveTo>
                    <a:pt x="1511446" y="715245"/>
                  </a:moveTo>
                  <a:lnTo>
                    <a:pt x="81148" y="715245"/>
                  </a:lnTo>
                  <a:lnTo>
                    <a:pt x="43339" y="703770"/>
                  </a:lnTo>
                  <a:lnTo>
                    <a:pt x="11467" y="671881"/>
                  </a:lnTo>
                  <a:lnTo>
                    <a:pt x="0" y="634055"/>
                  </a:lnTo>
                  <a:lnTo>
                    <a:pt x="0" y="81189"/>
                  </a:lnTo>
                  <a:lnTo>
                    <a:pt x="11470" y="43362"/>
                  </a:lnTo>
                  <a:lnTo>
                    <a:pt x="43340" y="11474"/>
                  </a:lnTo>
                  <a:lnTo>
                    <a:pt x="81148" y="0"/>
                  </a:lnTo>
                  <a:lnTo>
                    <a:pt x="86851" y="0"/>
                  </a:lnTo>
                  <a:lnTo>
                    <a:pt x="1885587" y="0"/>
                  </a:lnTo>
                  <a:lnTo>
                    <a:pt x="1592593" y="211554"/>
                  </a:lnTo>
                  <a:lnTo>
                    <a:pt x="1592594" y="634055"/>
                  </a:lnTo>
                  <a:lnTo>
                    <a:pt x="1592038" y="639706"/>
                  </a:lnTo>
                  <a:lnTo>
                    <a:pt x="1574788" y="681370"/>
                  </a:lnTo>
                  <a:lnTo>
                    <a:pt x="1544249" y="706447"/>
                  </a:lnTo>
                  <a:lnTo>
                    <a:pt x="1517094" y="714688"/>
                  </a:lnTo>
                  <a:lnTo>
                    <a:pt x="1511446" y="715245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9501886" y="2850629"/>
              <a:ext cx="1202055" cy="165735"/>
            </a:xfrm>
            <a:custGeom>
              <a:avLst/>
              <a:gdLst/>
              <a:ahLst/>
              <a:cxnLst/>
              <a:rect l="l" t="t" r="r" b="b"/>
              <a:pathLst>
                <a:path w="1202054" h="165735">
                  <a:moveTo>
                    <a:pt x="1193228" y="161328"/>
                  </a:moveTo>
                  <a:lnTo>
                    <a:pt x="1078979" y="161328"/>
                  </a:lnTo>
                  <a:lnTo>
                    <a:pt x="1078979" y="160058"/>
                  </a:lnTo>
                  <a:lnTo>
                    <a:pt x="136182" y="160058"/>
                  </a:lnTo>
                  <a:lnTo>
                    <a:pt x="136182" y="161328"/>
                  </a:lnTo>
                  <a:lnTo>
                    <a:pt x="7912" y="161328"/>
                  </a:lnTo>
                  <a:lnTo>
                    <a:pt x="7912" y="162598"/>
                  </a:lnTo>
                  <a:lnTo>
                    <a:pt x="13487" y="162598"/>
                  </a:lnTo>
                  <a:lnTo>
                    <a:pt x="13487" y="163868"/>
                  </a:lnTo>
                  <a:lnTo>
                    <a:pt x="134912" y="163868"/>
                  </a:lnTo>
                  <a:lnTo>
                    <a:pt x="134912" y="165138"/>
                  </a:lnTo>
                  <a:lnTo>
                    <a:pt x="1057160" y="165138"/>
                  </a:lnTo>
                  <a:lnTo>
                    <a:pt x="1057160" y="163868"/>
                  </a:lnTo>
                  <a:lnTo>
                    <a:pt x="1191691" y="163868"/>
                  </a:lnTo>
                  <a:lnTo>
                    <a:pt x="1191691" y="162598"/>
                  </a:lnTo>
                  <a:lnTo>
                    <a:pt x="1193228" y="162598"/>
                  </a:lnTo>
                  <a:lnTo>
                    <a:pt x="1193228" y="161328"/>
                  </a:lnTo>
                  <a:close/>
                </a:path>
                <a:path w="1202054" h="165735">
                  <a:moveTo>
                    <a:pt x="1201877" y="2540"/>
                  </a:moveTo>
                  <a:lnTo>
                    <a:pt x="1178090" y="2540"/>
                  </a:lnTo>
                  <a:lnTo>
                    <a:pt x="1178090" y="1270"/>
                  </a:lnTo>
                  <a:lnTo>
                    <a:pt x="1041412" y="1270"/>
                  </a:lnTo>
                  <a:lnTo>
                    <a:pt x="1041412" y="0"/>
                  </a:lnTo>
                  <a:lnTo>
                    <a:pt x="182740" y="0"/>
                  </a:lnTo>
                  <a:lnTo>
                    <a:pt x="182740" y="1270"/>
                  </a:lnTo>
                  <a:lnTo>
                    <a:pt x="19138" y="1270"/>
                  </a:lnTo>
                  <a:lnTo>
                    <a:pt x="19138" y="2540"/>
                  </a:lnTo>
                  <a:lnTo>
                    <a:pt x="0" y="2540"/>
                  </a:lnTo>
                  <a:lnTo>
                    <a:pt x="0" y="3810"/>
                  </a:lnTo>
                  <a:lnTo>
                    <a:pt x="97358" y="3810"/>
                  </a:lnTo>
                  <a:lnTo>
                    <a:pt x="97358" y="5080"/>
                  </a:lnTo>
                  <a:lnTo>
                    <a:pt x="441858" y="5080"/>
                  </a:lnTo>
                  <a:lnTo>
                    <a:pt x="441858" y="6350"/>
                  </a:lnTo>
                  <a:lnTo>
                    <a:pt x="711060" y="6350"/>
                  </a:lnTo>
                  <a:lnTo>
                    <a:pt x="711060" y="5080"/>
                  </a:lnTo>
                  <a:lnTo>
                    <a:pt x="1113078" y="5080"/>
                  </a:lnTo>
                  <a:lnTo>
                    <a:pt x="1113078" y="3810"/>
                  </a:lnTo>
                  <a:lnTo>
                    <a:pt x="1201877" y="3810"/>
                  </a:lnTo>
                  <a:lnTo>
                    <a:pt x="1201877" y="2540"/>
                  </a:lnTo>
                  <a:close/>
                </a:path>
              </a:pathLst>
            </a:custGeom>
            <a:solidFill>
              <a:srgbClr val="DFDF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6605838" y="1023420"/>
            <a:ext cx="84455" cy="282575"/>
          </a:xfrm>
          <a:custGeom>
            <a:avLst/>
            <a:gdLst/>
            <a:ahLst/>
            <a:cxnLst/>
            <a:rect l="l" t="t" r="r" b="b"/>
            <a:pathLst>
              <a:path w="84454" h="282575">
                <a:moveTo>
                  <a:pt x="84199" y="282157"/>
                </a:moveTo>
                <a:lnTo>
                  <a:pt x="0" y="282157"/>
                </a:lnTo>
                <a:lnTo>
                  <a:pt x="0" y="0"/>
                </a:lnTo>
                <a:lnTo>
                  <a:pt x="84199" y="0"/>
                </a:lnTo>
                <a:lnTo>
                  <a:pt x="84199" y="282157"/>
                </a:lnTo>
                <a:close/>
              </a:path>
            </a:pathLst>
          </a:custGeom>
          <a:solidFill>
            <a:srgbClr val="DFDFD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902703" y="982625"/>
            <a:ext cx="84455" cy="323215"/>
          </a:xfrm>
          <a:custGeom>
            <a:avLst/>
            <a:gdLst/>
            <a:ahLst/>
            <a:cxnLst/>
            <a:rect l="l" t="t" r="r" b="b"/>
            <a:pathLst>
              <a:path w="84454" h="323215">
                <a:moveTo>
                  <a:pt x="84199" y="322952"/>
                </a:moveTo>
                <a:lnTo>
                  <a:pt x="0" y="322952"/>
                </a:lnTo>
                <a:lnTo>
                  <a:pt x="0" y="0"/>
                </a:lnTo>
                <a:lnTo>
                  <a:pt x="84199" y="0"/>
                </a:lnTo>
                <a:lnTo>
                  <a:pt x="84199" y="322952"/>
                </a:lnTo>
                <a:close/>
              </a:path>
            </a:pathLst>
          </a:custGeom>
          <a:solidFill>
            <a:srgbClr val="DFDFD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078550" y="915306"/>
            <a:ext cx="84455" cy="390525"/>
          </a:xfrm>
          <a:custGeom>
            <a:avLst/>
            <a:gdLst/>
            <a:ahLst/>
            <a:cxnLst/>
            <a:rect l="l" t="t" r="r" b="b"/>
            <a:pathLst>
              <a:path w="84454" h="390525">
                <a:moveTo>
                  <a:pt x="84199" y="390271"/>
                </a:moveTo>
                <a:lnTo>
                  <a:pt x="0" y="390271"/>
                </a:lnTo>
                <a:lnTo>
                  <a:pt x="0" y="0"/>
                </a:lnTo>
                <a:lnTo>
                  <a:pt x="84199" y="0"/>
                </a:lnTo>
                <a:lnTo>
                  <a:pt x="84199" y="390271"/>
                </a:lnTo>
                <a:close/>
              </a:path>
            </a:pathLst>
          </a:custGeom>
          <a:solidFill>
            <a:srgbClr val="DFDFD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254270" y="936651"/>
            <a:ext cx="84455" cy="368935"/>
          </a:xfrm>
          <a:custGeom>
            <a:avLst/>
            <a:gdLst/>
            <a:ahLst/>
            <a:cxnLst/>
            <a:rect l="l" t="t" r="r" b="b"/>
            <a:pathLst>
              <a:path w="84454" h="368934">
                <a:moveTo>
                  <a:pt x="84199" y="368926"/>
                </a:moveTo>
                <a:lnTo>
                  <a:pt x="0" y="368926"/>
                </a:lnTo>
                <a:lnTo>
                  <a:pt x="0" y="0"/>
                </a:lnTo>
                <a:lnTo>
                  <a:pt x="84199" y="0"/>
                </a:lnTo>
                <a:lnTo>
                  <a:pt x="84199" y="368926"/>
                </a:lnTo>
                <a:close/>
              </a:path>
            </a:pathLst>
          </a:custGeom>
          <a:solidFill>
            <a:srgbClr val="DFDFD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429991" y="811865"/>
            <a:ext cx="84455" cy="494030"/>
          </a:xfrm>
          <a:custGeom>
            <a:avLst/>
            <a:gdLst/>
            <a:ahLst/>
            <a:cxnLst/>
            <a:rect l="l" t="t" r="r" b="b"/>
            <a:pathLst>
              <a:path w="84454" h="494030">
                <a:moveTo>
                  <a:pt x="84199" y="493712"/>
                </a:moveTo>
                <a:lnTo>
                  <a:pt x="0" y="493712"/>
                </a:lnTo>
                <a:lnTo>
                  <a:pt x="0" y="0"/>
                </a:lnTo>
                <a:lnTo>
                  <a:pt x="84199" y="0"/>
                </a:lnTo>
                <a:lnTo>
                  <a:pt x="84199" y="493712"/>
                </a:lnTo>
                <a:close/>
              </a:path>
            </a:pathLst>
          </a:custGeom>
          <a:solidFill>
            <a:srgbClr val="DFDFD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781558" y="814265"/>
            <a:ext cx="84455" cy="491490"/>
          </a:xfrm>
          <a:custGeom>
            <a:avLst/>
            <a:gdLst/>
            <a:ahLst/>
            <a:cxnLst/>
            <a:rect l="l" t="t" r="r" b="b"/>
            <a:pathLst>
              <a:path w="84454" h="491490">
                <a:moveTo>
                  <a:pt x="84199" y="491312"/>
                </a:moveTo>
                <a:lnTo>
                  <a:pt x="0" y="491312"/>
                </a:lnTo>
                <a:lnTo>
                  <a:pt x="0" y="0"/>
                </a:lnTo>
                <a:lnTo>
                  <a:pt x="84199" y="0"/>
                </a:lnTo>
                <a:lnTo>
                  <a:pt x="84199" y="491312"/>
                </a:lnTo>
                <a:close/>
              </a:path>
            </a:pathLst>
          </a:custGeom>
          <a:solidFill>
            <a:srgbClr val="DFDFD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957405" y="975678"/>
            <a:ext cx="84455" cy="330200"/>
          </a:xfrm>
          <a:custGeom>
            <a:avLst/>
            <a:gdLst/>
            <a:ahLst/>
            <a:cxnLst/>
            <a:rect l="l" t="t" r="r" b="b"/>
            <a:pathLst>
              <a:path w="84454" h="330200">
                <a:moveTo>
                  <a:pt x="84199" y="329899"/>
                </a:moveTo>
                <a:lnTo>
                  <a:pt x="0" y="329899"/>
                </a:lnTo>
                <a:lnTo>
                  <a:pt x="0" y="0"/>
                </a:lnTo>
                <a:lnTo>
                  <a:pt x="84199" y="0"/>
                </a:lnTo>
                <a:lnTo>
                  <a:pt x="84199" y="329899"/>
                </a:lnTo>
                <a:close/>
              </a:path>
            </a:pathLst>
          </a:custGeom>
          <a:solidFill>
            <a:srgbClr val="DFDFD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133125" y="835863"/>
            <a:ext cx="84455" cy="469900"/>
          </a:xfrm>
          <a:custGeom>
            <a:avLst/>
            <a:gdLst/>
            <a:ahLst/>
            <a:cxnLst/>
            <a:rect l="l" t="t" r="r" b="b"/>
            <a:pathLst>
              <a:path w="84454" h="469900">
                <a:moveTo>
                  <a:pt x="84199" y="469715"/>
                </a:moveTo>
                <a:lnTo>
                  <a:pt x="0" y="469715"/>
                </a:lnTo>
                <a:lnTo>
                  <a:pt x="0" y="0"/>
                </a:lnTo>
                <a:lnTo>
                  <a:pt x="84199" y="0"/>
                </a:lnTo>
                <a:lnTo>
                  <a:pt x="84199" y="469715"/>
                </a:lnTo>
                <a:close/>
              </a:path>
            </a:pathLst>
          </a:custGeom>
          <a:solidFill>
            <a:srgbClr val="DFDFD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308972" y="730148"/>
            <a:ext cx="84455" cy="575945"/>
          </a:xfrm>
          <a:custGeom>
            <a:avLst/>
            <a:gdLst/>
            <a:ahLst/>
            <a:cxnLst/>
            <a:rect l="l" t="t" r="r" b="b"/>
            <a:pathLst>
              <a:path w="84454" h="575944">
                <a:moveTo>
                  <a:pt x="84199" y="575429"/>
                </a:moveTo>
                <a:lnTo>
                  <a:pt x="0" y="575429"/>
                </a:lnTo>
                <a:lnTo>
                  <a:pt x="0" y="0"/>
                </a:lnTo>
                <a:lnTo>
                  <a:pt x="84199" y="0"/>
                </a:lnTo>
                <a:lnTo>
                  <a:pt x="84199" y="575429"/>
                </a:lnTo>
                <a:close/>
              </a:path>
            </a:pathLst>
          </a:custGeom>
          <a:solidFill>
            <a:srgbClr val="DFDFD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484693" y="833463"/>
            <a:ext cx="84455" cy="472440"/>
          </a:xfrm>
          <a:custGeom>
            <a:avLst/>
            <a:gdLst/>
            <a:ahLst/>
            <a:cxnLst/>
            <a:rect l="l" t="t" r="r" b="b"/>
            <a:pathLst>
              <a:path w="84454" h="472440">
                <a:moveTo>
                  <a:pt x="84199" y="472114"/>
                </a:moveTo>
                <a:lnTo>
                  <a:pt x="0" y="472114"/>
                </a:lnTo>
                <a:lnTo>
                  <a:pt x="0" y="0"/>
                </a:lnTo>
                <a:lnTo>
                  <a:pt x="84199" y="0"/>
                </a:lnTo>
                <a:lnTo>
                  <a:pt x="84199" y="472114"/>
                </a:lnTo>
                <a:close/>
              </a:path>
            </a:pathLst>
          </a:custGeom>
          <a:solidFill>
            <a:srgbClr val="DFDFD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5" name="object 15"/>
          <p:cNvGrpSpPr/>
          <p:nvPr/>
        </p:nvGrpSpPr>
        <p:grpSpPr>
          <a:xfrm>
            <a:off x="9082309" y="575057"/>
            <a:ext cx="1409065" cy="1409700"/>
            <a:chOff x="9082309" y="575057"/>
            <a:chExt cx="1409065" cy="1409700"/>
          </a:xfrm>
        </p:grpSpPr>
        <p:sp>
          <p:nvSpPr>
            <p:cNvPr id="16" name="object 16"/>
            <p:cNvSpPr/>
            <p:nvPr/>
          </p:nvSpPr>
          <p:spPr>
            <a:xfrm>
              <a:off x="9082309" y="575057"/>
              <a:ext cx="1409065" cy="1409700"/>
            </a:xfrm>
            <a:custGeom>
              <a:avLst/>
              <a:gdLst/>
              <a:ahLst/>
              <a:cxnLst/>
              <a:rect l="l" t="t" r="r" b="b"/>
              <a:pathLst>
                <a:path w="1409065" h="1409700">
                  <a:moveTo>
                    <a:pt x="713373" y="1409453"/>
                  </a:moveTo>
                  <a:lnTo>
                    <a:pt x="658649" y="1408026"/>
                  </a:lnTo>
                  <a:lnTo>
                    <a:pt x="604201" y="1402350"/>
                  </a:lnTo>
                  <a:lnTo>
                    <a:pt x="550357" y="1392461"/>
                  </a:lnTo>
                  <a:lnTo>
                    <a:pt x="497442" y="1378418"/>
                  </a:lnTo>
                  <a:lnTo>
                    <a:pt x="445779" y="1360306"/>
                  </a:lnTo>
                  <a:lnTo>
                    <a:pt x="395677" y="1338235"/>
                  </a:lnTo>
                  <a:lnTo>
                    <a:pt x="347441" y="1312338"/>
                  </a:lnTo>
                  <a:lnTo>
                    <a:pt x="301358" y="1282771"/>
                  </a:lnTo>
                  <a:lnTo>
                    <a:pt x="257711" y="1249712"/>
                  </a:lnTo>
                  <a:lnTo>
                    <a:pt x="216761" y="1213363"/>
                  </a:lnTo>
                  <a:lnTo>
                    <a:pt x="178756" y="1173941"/>
                  </a:lnTo>
                  <a:lnTo>
                    <a:pt x="143925" y="1131686"/>
                  </a:lnTo>
                  <a:lnTo>
                    <a:pt x="112480" y="1086852"/>
                  </a:lnTo>
                  <a:lnTo>
                    <a:pt x="84609" y="1039710"/>
                  </a:lnTo>
                  <a:lnTo>
                    <a:pt x="60482" y="990545"/>
                  </a:lnTo>
                  <a:lnTo>
                    <a:pt x="40243" y="939653"/>
                  </a:lnTo>
                  <a:lnTo>
                    <a:pt x="24017" y="887343"/>
                  </a:lnTo>
                  <a:lnTo>
                    <a:pt x="11898" y="833930"/>
                  </a:lnTo>
                  <a:lnTo>
                    <a:pt x="3964" y="779737"/>
                  </a:lnTo>
                  <a:lnTo>
                    <a:pt x="259" y="725091"/>
                  </a:lnTo>
                  <a:lnTo>
                    <a:pt x="0" y="697702"/>
                  </a:lnTo>
                  <a:lnTo>
                    <a:pt x="805" y="670322"/>
                  </a:lnTo>
                  <a:lnTo>
                    <a:pt x="5603" y="615761"/>
                  </a:lnTo>
                  <a:lnTo>
                    <a:pt x="14619" y="561738"/>
                  </a:lnTo>
                  <a:lnTo>
                    <a:pt x="27803" y="508578"/>
                  </a:lnTo>
                  <a:lnTo>
                    <a:pt x="45073" y="456603"/>
                  </a:lnTo>
                  <a:lnTo>
                    <a:pt x="66324" y="406127"/>
                  </a:lnTo>
                  <a:lnTo>
                    <a:pt x="91429" y="357454"/>
                  </a:lnTo>
                  <a:lnTo>
                    <a:pt x="120237" y="310879"/>
                  </a:lnTo>
                  <a:lnTo>
                    <a:pt x="152572" y="266683"/>
                  </a:lnTo>
                  <a:lnTo>
                    <a:pt x="188240" y="225133"/>
                  </a:lnTo>
                  <a:lnTo>
                    <a:pt x="227025" y="186480"/>
                  </a:lnTo>
                  <a:lnTo>
                    <a:pt x="268692" y="150957"/>
                  </a:lnTo>
                  <a:lnTo>
                    <a:pt x="312992" y="118779"/>
                  </a:lnTo>
                  <a:lnTo>
                    <a:pt x="359656" y="90140"/>
                  </a:lnTo>
                  <a:lnTo>
                    <a:pt x="408401" y="65213"/>
                  </a:lnTo>
                  <a:lnTo>
                    <a:pt x="458934" y="44149"/>
                  </a:lnTo>
                  <a:lnTo>
                    <a:pt x="510949" y="27074"/>
                  </a:lnTo>
                  <a:lnTo>
                    <a:pt x="564132" y="14093"/>
                  </a:lnTo>
                  <a:lnTo>
                    <a:pt x="618163" y="5283"/>
                  </a:lnTo>
                  <a:lnTo>
                    <a:pt x="672713" y="698"/>
                  </a:lnTo>
                  <a:lnTo>
                    <a:pt x="700081" y="0"/>
                  </a:lnTo>
                  <a:lnTo>
                    <a:pt x="727456" y="365"/>
                  </a:lnTo>
                  <a:lnTo>
                    <a:pt x="754796" y="1795"/>
                  </a:lnTo>
                  <a:lnTo>
                    <a:pt x="782059" y="4287"/>
                  </a:lnTo>
                  <a:lnTo>
                    <a:pt x="704550" y="704376"/>
                  </a:lnTo>
                  <a:lnTo>
                    <a:pt x="1400615" y="597904"/>
                  </a:lnTo>
                  <a:lnTo>
                    <a:pt x="1404239" y="625053"/>
                  </a:lnTo>
                  <a:lnTo>
                    <a:pt x="1406806" y="652324"/>
                  </a:lnTo>
                  <a:lnTo>
                    <a:pt x="1408311" y="679675"/>
                  </a:lnTo>
                  <a:lnTo>
                    <a:pt x="1408753" y="707061"/>
                  </a:lnTo>
                  <a:lnTo>
                    <a:pt x="1408132" y="734444"/>
                  </a:lnTo>
                  <a:lnTo>
                    <a:pt x="1403702" y="789038"/>
                  </a:lnTo>
                  <a:lnTo>
                    <a:pt x="1395048" y="843120"/>
                  </a:lnTo>
                  <a:lnTo>
                    <a:pt x="1382221" y="896368"/>
                  </a:lnTo>
                  <a:lnTo>
                    <a:pt x="1365302" y="948457"/>
                  </a:lnTo>
                  <a:lnTo>
                    <a:pt x="1344390" y="999076"/>
                  </a:lnTo>
                  <a:lnTo>
                    <a:pt x="1319613" y="1047915"/>
                  </a:lnTo>
                  <a:lnTo>
                    <a:pt x="1291119" y="1094683"/>
                  </a:lnTo>
                  <a:lnTo>
                    <a:pt x="1259082" y="1139094"/>
                  </a:lnTo>
                  <a:lnTo>
                    <a:pt x="1223693" y="1180885"/>
                  </a:lnTo>
                  <a:lnTo>
                    <a:pt x="1185170" y="1219797"/>
                  </a:lnTo>
                  <a:lnTo>
                    <a:pt x="1143740" y="1255600"/>
                  </a:lnTo>
                  <a:lnTo>
                    <a:pt x="1099659" y="1288074"/>
                  </a:lnTo>
                  <a:lnTo>
                    <a:pt x="1053187" y="1317027"/>
                  </a:lnTo>
                  <a:lnTo>
                    <a:pt x="1004611" y="1342280"/>
                  </a:lnTo>
                  <a:lnTo>
                    <a:pt x="954219" y="1363685"/>
                  </a:lnTo>
                  <a:lnTo>
                    <a:pt x="902321" y="1381108"/>
                  </a:lnTo>
                  <a:lnTo>
                    <a:pt x="849224" y="1394446"/>
                  </a:lnTo>
                  <a:lnTo>
                    <a:pt x="795255" y="1403619"/>
                  </a:lnTo>
                  <a:lnTo>
                    <a:pt x="740735" y="1408571"/>
                  </a:lnTo>
                  <a:lnTo>
                    <a:pt x="713373" y="1409453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9928244" y="580986"/>
              <a:ext cx="530225" cy="540385"/>
            </a:xfrm>
            <a:custGeom>
              <a:avLst/>
              <a:gdLst/>
              <a:ahLst/>
              <a:cxnLst/>
              <a:rect l="l" t="t" r="r" b="b"/>
              <a:pathLst>
                <a:path w="530225" h="540385">
                  <a:moveTo>
                    <a:pt x="0" y="539812"/>
                  </a:moveTo>
                  <a:lnTo>
                    <a:pt x="84451" y="0"/>
                  </a:lnTo>
                  <a:lnTo>
                    <a:pt x="309072" y="127086"/>
                  </a:lnTo>
                  <a:lnTo>
                    <a:pt x="445076" y="271958"/>
                  </a:lnTo>
                  <a:lnTo>
                    <a:pt x="512202" y="390922"/>
                  </a:lnTo>
                  <a:lnTo>
                    <a:pt x="530191" y="440287"/>
                  </a:lnTo>
                  <a:lnTo>
                    <a:pt x="0" y="539812"/>
                  </a:lnTo>
                  <a:close/>
                </a:path>
              </a:pathLst>
            </a:custGeom>
            <a:solidFill>
              <a:srgbClr val="DFDF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8" name="object 18"/>
          <p:cNvGrpSpPr/>
          <p:nvPr/>
        </p:nvGrpSpPr>
        <p:grpSpPr>
          <a:xfrm>
            <a:off x="2678762" y="2208760"/>
            <a:ext cx="713105" cy="721995"/>
            <a:chOff x="2678762" y="2208760"/>
            <a:chExt cx="713105" cy="721995"/>
          </a:xfrm>
        </p:grpSpPr>
        <p:sp>
          <p:nvSpPr>
            <p:cNvPr id="19" name="object 19"/>
            <p:cNvSpPr/>
            <p:nvPr/>
          </p:nvSpPr>
          <p:spPr>
            <a:xfrm>
              <a:off x="2678820" y="2239644"/>
              <a:ext cx="690245" cy="689610"/>
            </a:xfrm>
            <a:custGeom>
              <a:avLst/>
              <a:gdLst/>
              <a:ahLst/>
              <a:cxnLst/>
              <a:rect l="l" t="t" r="r" b="b"/>
              <a:pathLst>
                <a:path w="690245" h="689610">
                  <a:moveTo>
                    <a:pt x="384394" y="688343"/>
                  </a:moveTo>
                  <a:lnTo>
                    <a:pt x="308283" y="688343"/>
                  </a:lnTo>
                  <a:lnTo>
                    <a:pt x="283115" y="684554"/>
                  </a:lnTo>
                  <a:lnTo>
                    <a:pt x="274792" y="682028"/>
                  </a:lnTo>
                  <a:lnTo>
                    <a:pt x="266516" y="680764"/>
                  </a:lnTo>
                  <a:lnTo>
                    <a:pt x="250108" y="675712"/>
                  </a:lnTo>
                  <a:lnTo>
                    <a:pt x="241986" y="674449"/>
                  </a:lnTo>
                  <a:lnTo>
                    <a:pt x="233931" y="670660"/>
                  </a:lnTo>
                  <a:lnTo>
                    <a:pt x="218023" y="665608"/>
                  </a:lnTo>
                  <a:lnTo>
                    <a:pt x="202423" y="658030"/>
                  </a:lnTo>
                  <a:lnTo>
                    <a:pt x="194752" y="655504"/>
                  </a:lnTo>
                  <a:lnTo>
                    <a:pt x="187168" y="651715"/>
                  </a:lnTo>
                  <a:lnTo>
                    <a:pt x="179679" y="646663"/>
                  </a:lnTo>
                  <a:lnTo>
                    <a:pt x="165014" y="639085"/>
                  </a:lnTo>
                  <a:lnTo>
                    <a:pt x="157839" y="634033"/>
                  </a:lnTo>
                  <a:lnTo>
                    <a:pt x="150776" y="628981"/>
                  </a:lnTo>
                  <a:lnTo>
                    <a:pt x="143834" y="625192"/>
                  </a:lnTo>
                  <a:lnTo>
                    <a:pt x="137015" y="620140"/>
                  </a:lnTo>
                  <a:lnTo>
                    <a:pt x="130316" y="613825"/>
                  </a:lnTo>
                  <a:lnTo>
                    <a:pt x="123747" y="608773"/>
                  </a:lnTo>
                  <a:lnTo>
                    <a:pt x="117316" y="603721"/>
                  </a:lnTo>
                  <a:lnTo>
                    <a:pt x="111021" y="597406"/>
                  </a:lnTo>
                  <a:lnTo>
                    <a:pt x="104865" y="592353"/>
                  </a:lnTo>
                  <a:lnTo>
                    <a:pt x="76330" y="560778"/>
                  </a:lnTo>
                  <a:lnTo>
                    <a:pt x="66030" y="546885"/>
                  </a:lnTo>
                  <a:lnTo>
                    <a:pt x="61128" y="540570"/>
                  </a:lnTo>
                  <a:lnTo>
                    <a:pt x="56396" y="532992"/>
                  </a:lnTo>
                  <a:lnTo>
                    <a:pt x="51842" y="525414"/>
                  </a:lnTo>
                  <a:lnTo>
                    <a:pt x="47463" y="519099"/>
                  </a:lnTo>
                  <a:lnTo>
                    <a:pt x="28302" y="481208"/>
                  </a:lnTo>
                  <a:lnTo>
                    <a:pt x="25032" y="472367"/>
                  </a:lnTo>
                  <a:lnTo>
                    <a:pt x="21957" y="464789"/>
                  </a:lnTo>
                  <a:lnTo>
                    <a:pt x="19077" y="457211"/>
                  </a:lnTo>
                  <a:lnTo>
                    <a:pt x="16391" y="449633"/>
                  </a:lnTo>
                  <a:lnTo>
                    <a:pt x="13903" y="440792"/>
                  </a:lnTo>
                  <a:lnTo>
                    <a:pt x="11615" y="433214"/>
                  </a:lnTo>
                  <a:lnTo>
                    <a:pt x="9529" y="424372"/>
                  </a:lnTo>
                  <a:lnTo>
                    <a:pt x="7643" y="416794"/>
                  </a:lnTo>
                  <a:lnTo>
                    <a:pt x="5960" y="407953"/>
                  </a:lnTo>
                  <a:lnTo>
                    <a:pt x="627" y="366274"/>
                  </a:lnTo>
                  <a:lnTo>
                    <a:pt x="0" y="338487"/>
                  </a:lnTo>
                  <a:lnTo>
                    <a:pt x="147" y="332172"/>
                  </a:lnTo>
                  <a:lnTo>
                    <a:pt x="5733" y="281652"/>
                  </a:lnTo>
                  <a:lnTo>
                    <a:pt x="9235" y="265233"/>
                  </a:lnTo>
                  <a:lnTo>
                    <a:pt x="11289" y="256392"/>
                  </a:lnTo>
                  <a:lnTo>
                    <a:pt x="13545" y="248813"/>
                  </a:lnTo>
                  <a:lnTo>
                    <a:pt x="16000" y="239972"/>
                  </a:lnTo>
                  <a:lnTo>
                    <a:pt x="18652" y="232394"/>
                  </a:lnTo>
                  <a:lnTo>
                    <a:pt x="21500" y="224816"/>
                  </a:lnTo>
                  <a:lnTo>
                    <a:pt x="24544" y="215975"/>
                  </a:lnTo>
                  <a:lnTo>
                    <a:pt x="27781" y="208397"/>
                  </a:lnTo>
                  <a:lnTo>
                    <a:pt x="46779" y="170507"/>
                  </a:lnTo>
                  <a:lnTo>
                    <a:pt x="51125" y="164191"/>
                  </a:lnTo>
                  <a:lnTo>
                    <a:pt x="55651" y="156613"/>
                  </a:lnTo>
                  <a:lnTo>
                    <a:pt x="60351" y="149035"/>
                  </a:lnTo>
                  <a:lnTo>
                    <a:pt x="65219" y="142720"/>
                  </a:lnTo>
                  <a:lnTo>
                    <a:pt x="70255" y="135142"/>
                  </a:lnTo>
                  <a:lnTo>
                    <a:pt x="97861" y="103567"/>
                  </a:lnTo>
                  <a:lnTo>
                    <a:pt x="109967" y="92200"/>
                  </a:lnTo>
                  <a:lnTo>
                    <a:pt x="116232" y="85885"/>
                  </a:lnTo>
                  <a:lnTo>
                    <a:pt x="122639" y="80832"/>
                  </a:lnTo>
                  <a:lnTo>
                    <a:pt x="129179" y="75780"/>
                  </a:lnTo>
                  <a:lnTo>
                    <a:pt x="135845" y="69465"/>
                  </a:lnTo>
                  <a:lnTo>
                    <a:pt x="142637" y="64413"/>
                  </a:lnTo>
                  <a:lnTo>
                    <a:pt x="149555" y="60624"/>
                  </a:lnTo>
                  <a:lnTo>
                    <a:pt x="156590" y="55572"/>
                  </a:lnTo>
                  <a:lnTo>
                    <a:pt x="163734" y="50520"/>
                  </a:lnTo>
                  <a:lnTo>
                    <a:pt x="170988" y="46731"/>
                  </a:lnTo>
                  <a:lnTo>
                    <a:pt x="178350" y="41679"/>
                  </a:lnTo>
                  <a:lnTo>
                    <a:pt x="201012" y="30312"/>
                  </a:lnTo>
                  <a:lnTo>
                    <a:pt x="208749" y="27786"/>
                  </a:lnTo>
                  <a:lnTo>
                    <a:pt x="216567" y="23997"/>
                  </a:lnTo>
                  <a:lnTo>
                    <a:pt x="224458" y="21471"/>
                  </a:lnTo>
                  <a:lnTo>
                    <a:pt x="232422" y="17682"/>
                  </a:lnTo>
                  <a:lnTo>
                    <a:pt x="248557" y="12630"/>
                  </a:lnTo>
                  <a:lnTo>
                    <a:pt x="256709" y="11367"/>
                  </a:lnTo>
                  <a:lnTo>
                    <a:pt x="273172" y="6315"/>
                  </a:lnTo>
                  <a:lnTo>
                    <a:pt x="306577" y="1263"/>
                  </a:lnTo>
                  <a:lnTo>
                    <a:pt x="315002" y="1263"/>
                  </a:lnTo>
                  <a:lnTo>
                    <a:pt x="323439" y="0"/>
                  </a:lnTo>
                  <a:lnTo>
                    <a:pt x="374173" y="0"/>
                  </a:lnTo>
                  <a:lnTo>
                    <a:pt x="416019" y="6315"/>
                  </a:lnTo>
                  <a:lnTo>
                    <a:pt x="424277" y="8841"/>
                  </a:lnTo>
                  <a:lnTo>
                    <a:pt x="432488" y="10104"/>
                  </a:lnTo>
                  <a:lnTo>
                    <a:pt x="464766" y="20208"/>
                  </a:lnTo>
                  <a:lnTo>
                    <a:pt x="472669" y="23997"/>
                  </a:lnTo>
                  <a:lnTo>
                    <a:pt x="480497" y="26523"/>
                  </a:lnTo>
                  <a:lnTo>
                    <a:pt x="503461" y="37890"/>
                  </a:lnTo>
                  <a:lnTo>
                    <a:pt x="518304" y="45468"/>
                  </a:lnTo>
                  <a:lnTo>
                    <a:pt x="525568" y="50520"/>
                  </a:lnTo>
                  <a:lnTo>
                    <a:pt x="532729" y="54309"/>
                  </a:lnTo>
                  <a:lnTo>
                    <a:pt x="566748" y="79569"/>
                  </a:lnTo>
                  <a:lnTo>
                    <a:pt x="573165" y="85885"/>
                  </a:lnTo>
                  <a:lnTo>
                    <a:pt x="579445" y="90937"/>
                  </a:lnTo>
                  <a:lnTo>
                    <a:pt x="585588" y="97252"/>
                  </a:lnTo>
                  <a:lnTo>
                    <a:pt x="591586" y="103567"/>
                  </a:lnTo>
                  <a:lnTo>
                    <a:pt x="597433" y="108619"/>
                  </a:lnTo>
                  <a:lnTo>
                    <a:pt x="603128" y="114934"/>
                  </a:lnTo>
                  <a:lnTo>
                    <a:pt x="608670" y="121249"/>
                  </a:lnTo>
                  <a:lnTo>
                    <a:pt x="614055" y="128827"/>
                  </a:lnTo>
                  <a:lnTo>
                    <a:pt x="619274" y="135142"/>
                  </a:lnTo>
                  <a:lnTo>
                    <a:pt x="624329" y="141457"/>
                  </a:lnTo>
                  <a:lnTo>
                    <a:pt x="629218" y="149035"/>
                  </a:lnTo>
                  <a:lnTo>
                    <a:pt x="633937" y="155350"/>
                  </a:lnTo>
                  <a:lnTo>
                    <a:pt x="638479" y="162928"/>
                  </a:lnTo>
                  <a:lnTo>
                    <a:pt x="642844" y="170507"/>
                  </a:lnTo>
                  <a:lnTo>
                    <a:pt x="647033" y="178085"/>
                  </a:lnTo>
                  <a:lnTo>
                    <a:pt x="647835" y="179348"/>
                  </a:lnTo>
                  <a:lnTo>
                    <a:pt x="333910" y="179348"/>
                  </a:lnTo>
                  <a:lnTo>
                    <a:pt x="302064" y="184400"/>
                  </a:lnTo>
                  <a:lnTo>
                    <a:pt x="286703" y="189452"/>
                  </a:lnTo>
                  <a:lnTo>
                    <a:pt x="279206" y="193241"/>
                  </a:lnTo>
                  <a:lnTo>
                    <a:pt x="271867" y="195767"/>
                  </a:lnTo>
                  <a:lnTo>
                    <a:pt x="264721" y="199556"/>
                  </a:lnTo>
                  <a:lnTo>
                    <a:pt x="257768" y="204608"/>
                  </a:lnTo>
                  <a:lnTo>
                    <a:pt x="251009" y="208397"/>
                  </a:lnTo>
                  <a:lnTo>
                    <a:pt x="244475" y="213449"/>
                  </a:lnTo>
                  <a:lnTo>
                    <a:pt x="238198" y="218501"/>
                  </a:lnTo>
                  <a:lnTo>
                    <a:pt x="232178" y="223553"/>
                  </a:lnTo>
                  <a:lnTo>
                    <a:pt x="226415" y="229868"/>
                  </a:lnTo>
                  <a:lnTo>
                    <a:pt x="220937" y="234920"/>
                  </a:lnTo>
                  <a:lnTo>
                    <a:pt x="215769" y="241235"/>
                  </a:lnTo>
                  <a:lnTo>
                    <a:pt x="210913" y="247550"/>
                  </a:lnTo>
                  <a:lnTo>
                    <a:pt x="206367" y="255128"/>
                  </a:lnTo>
                  <a:lnTo>
                    <a:pt x="202154" y="261444"/>
                  </a:lnTo>
                  <a:lnTo>
                    <a:pt x="198294" y="269022"/>
                  </a:lnTo>
                  <a:lnTo>
                    <a:pt x="194787" y="276600"/>
                  </a:lnTo>
                  <a:lnTo>
                    <a:pt x="191634" y="282915"/>
                  </a:lnTo>
                  <a:lnTo>
                    <a:pt x="181525" y="322068"/>
                  </a:lnTo>
                  <a:lnTo>
                    <a:pt x="180194" y="348592"/>
                  </a:lnTo>
                  <a:lnTo>
                    <a:pt x="180468" y="354907"/>
                  </a:lnTo>
                  <a:lnTo>
                    <a:pt x="187992" y="394060"/>
                  </a:lnTo>
                  <a:lnTo>
                    <a:pt x="204898" y="430688"/>
                  </a:lnTo>
                  <a:lnTo>
                    <a:pt x="209333" y="438266"/>
                  </a:lnTo>
                  <a:lnTo>
                    <a:pt x="214093" y="444581"/>
                  </a:lnTo>
                  <a:lnTo>
                    <a:pt x="219156" y="450896"/>
                  </a:lnTo>
                  <a:lnTo>
                    <a:pt x="224521" y="457211"/>
                  </a:lnTo>
                  <a:lnTo>
                    <a:pt x="230190" y="462263"/>
                  </a:lnTo>
                  <a:lnTo>
                    <a:pt x="236134" y="468578"/>
                  </a:lnTo>
                  <a:lnTo>
                    <a:pt x="242325" y="473630"/>
                  </a:lnTo>
                  <a:lnTo>
                    <a:pt x="248763" y="478682"/>
                  </a:lnTo>
                  <a:lnTo>
                    <a:pt x="255448" y="482471"/>
                  </a:lnTo>
                  <a:lnTo>
                    <a:pt x="262348" y="487523"/>
                  </a:lnTo>
                  <a:lnTo>
                    <a:pt x="269430" y="491312"/>
                  </a:lnTo>
                  <a:lnTo>
                    <a:pt x="276695" y="493838"/>
                  </a:lnTo>
                  <a:lnTo>
                    <a:pt x="284141" y="497627"/>
                  </a:lnTo>
                  <a:lnTo>
                    <a:pt x="307246" y="505205"/>
                  </a:lnTo>
                  <a:lnTo>
                    <a:pt x="331188" y="508994"/>
                  </a:lnTo>
                  <a:lnTo>
                    <a:pt x="648565" y="508994"/>
                  </a:lnTo>
                  <a:lnTo>
                    <a:pt x="647903" y="510257"/>
                  </a:lnTo>
                  <a:lnTo>
                    <a:pt x="643755" y="517836"/>
                  </a:lnTo>
                  <a:lnTo>
                    <a:pt x="639428" y="525414"/>
                  </a:lnTo>
                  <a:lnTo>
                    <a:pt x="634920" y="531729"/>
                  </a:lnTo>
                  <a:lnTo>
                    <a:pt x="630239" y="539307"/>
                  </a:lnTo>
                  <a:lnTo>
                    <a:pt x="625389" y="545622"/>
                  </a:lnTo>
                  <a:lnTo>
                    <a:pt x="620370" y="553200"/>
                  </a:lnTo>
                  <a:lnTo>
                    <a:pt x="615182" y="559515"/>
                  </a:lnTo>
                  <a:lnTo>
                    <a:pt x="586880" y="591090"/>
                  </a:lnTo>
                  <a:lnTo>
                    <a:pt x="568128" y="607510"/>
                  </a:lnTo>
                  <a:lnTo>
                    <a:pt x="561602" y="613825"/>
                  </a:lnTo>
                  <a:lnTo>
                    <a:pt x="527109" y="637822"/>
                  </a:lnTo>
                  <a:lnTo>
                    <a:pt x="519867" y="642874"/>
                  </a:lnTo>
                  <a:lnTo>
                    <a:pt x="497519" y="654241"/>
                  </a:lnTo>
                  <a:lnTo>
                    <a:pt x="482156" y="661819"/>
                  </a:lnTo>
                  <a:lnTo>
                    <a:pt x="474346" y="664345"/>
                  </a:lnTo>
                  <a:lnTo>
                    <a:pt x="466463" y="668134"/>
                  </a:lnTo>
                  <a:lnTo>
                    <a:pt x="426039" y="680764"/>
                  </a:lnTo>
                  <a:lnTo>
                    <a:pt x="409488" y="683291"/>
                  </a:lnTo>
                  <a:lnTo>
                    <a:pt x="401157" y="685817"/>
                  </a:lnTo>
                  <a:lnTo>
                    <a:pt x="384394" y="688343"/>
                  </a:lnTo>
                  <a:close/>
                </a:path>
                <a:path w="690245" h="689610">
                  <a:moveTo>
                    <a:pt x="648565" y="508994"/>
                  </a:moveTo>
                  <a:lnTo>
                    <a:pt x="355478" y="508994"/>
                  </a:lnTo>
                  <a:lnTo>
                    <a:pt x="387522" y="503942"/>
                  </a:lnTo>
                  <a:lnTo>
                    <a:pt x="402981" y="498890"/>
                  </a:lnTo>
                  <a:lnTo>
                    <a:pt x="410526" y="495101"/>
                  </a:lnTo>
                  <a:lnTo>
                    <a:pt x="417913" y="492575"/>
                  </a:lnTo>
                  <a:lnTo>
                    <a:pt x="425105" y="488786"/>
                  </a:lnTo>
                  <a:lnTo>
                    <a:pt x="432102" y="483734"/>
                  </a:lnTo>
                  <a:lnTo>
                    <a:pt x="438904" y="479945"/>
                  </a:lnTo>
                  <a:lnTo>
                    <a:pt x="445479" y="474893"/>
                  </a:lnTo>
                  <a:lnTo>
                    <a:pt x="474357" y="445844"/>
                  </a:lnTo>
                  <a:lnTo>
                    <a:pt x="488042" y="425635"/>
                  </a:lnTo>
                  <a:lnTo>
                    <a:pt x="491920" y="419320"/>
                  </a:lnTo>
                  <a:lnTo>
                    <a:pt x="505831" y="381430"/>
                  </a:lnTo>
                  <a:lnTo>
                    <a:pt x="510011" y="348592"/>
                  </a:lnTo>
                  <a:lnTo>
                    <a:pt x="509954" y="338487"/>
                  </a:lnTo>
                  <a:lnTo>
                    <a:pt x="504271" y="300597"/>
                  </a:lnTo>
                  <a:lnTo>
                    <a:pt x="488978" y="262707"/>
                  </a:lnTo>
                  <a:lnTo>
                    <a:pt x="480383" y="250076"/>
                  </a:lnTo>
                  <a:lnTo>
                    <a:pt x="475588" y="242498"/>
                  </a:lnTo>
                  <a:lnTo>
                    <a:pt x="470492" y="237446"/>
                  </a:lnTo>
                  <a:lnTo>
                    <a:pt x="465094" y="231131"/>
                  </a:lnTo>
                  <a:lnTo>
                    <a:pt x="459395" y="224816"/>
                  </a:lnTo>
                  <a:lnTo>
                    <a:pt x="427107" y="200819"/>
                  </a:lnTo>
                  <a:lnTo>
                    <a:pt x="382115" y="183137"/>
                  </a:lnTo>
                  <a:lnTo>
                    <a:pt x="358154" y="179348"/>
                  </a:lnTo>
                  <a:lnTo>
                    <a:pt x="647835" y="179348"/>
                  </a:lnTo>
                  <a:lnTo>
                    <a:pt x="651041" y="184400"/>
                  </a:lnTo>
                  <a:lnTo>
                    <a:pt x="654862" y="191978"/>
                  </a:lnTo>
                  <a:lnTo>
                    <a:pt x="658497" y="199556"/>
                  </a:lnTo>
                  <a:lnTo>
                    <a:pt x="661945" y="208397"/>
                  </a:lnTo>
                  <a:lnTo>
                    <a:pt x="665203" y="215975"/>
                  </a:lnTo>
                  <a:lnTo>
                    <a:pt x="668267" y="223553"/>
                  </a:lnTo>
                  <a:lnTo>
                    <a:pt x="671136" y="231131"/>
                  </a:lnTo>
                  <a:lnTo>
                    <a:pt x="673810" y="239972"/>
                  </a:lnTo>
                  <a:lnTo>
                    <a:pt x="676287" y="247550"/>
                  </a:lnTo>
                  <a:lnTo>
                    <a:pt x="678563" y="256392"/>
                  </a:lnTo>
                  <a:lnTo>
                    <a:pt x="680639" y="263970"/>
                  </a:lnTo>
                  <a:lnTo>
                    <a:pt x="682514" y="272811"/>
                  </a:lnTo>
                  <a:lnTo>
                    <a:pt x="688824" y="314490"/>
                  </a:lnTo>
                  <a:lnTo>
                    <a:pt x="690157" y="348592"/>
                  </a:lnTo>
                  <a:lnTo>
                    <a:pt x="690003" y="354907"/>
                  </a:lnTo>
                  <a:lnTo>
                    <a:pt x="689916" y="357433"/>
                  </a:lnTo>
                  <a:lnTo>
                    <a:pt x="689692" y="362485"/>
                  </a:lnTo>
                  <a:lnTo>
                    <a:pt x="689579" y="365011"/>
                  </a:lnTo>
                  <a:lnTo>
                    <a:pt x="689151" y="371326"/>
                  </a:lnTo>
                  <a:lnTo>
                    <a:pt x="689065" y="372589"/>
                  </a:lnTo>
                  <a:lnTo>
                    <a:pt x="688979" y="373852"/>
                  </a:lnTo>
                  <a:lnTo>
                    <a:pt x="688172" y="381430"/>
                  </a:lnTo>
                  <a:lnTo>
                    <a:pt x="687159" y="390271"/>
                  </a:lnTo>
                  <a:lnTo>
                    <a:pt x="685941" y="399112"/>
                  </a:lnTo>
                  <a:lnTo>
                    <a:pt x="684516" y="406690"/>
                  </a:lnTo>
                  <a:lnTo>
                    <a:pt x="682888" y="415531"/>
                  </a:lnTo>
                  <a:lnTo>
                    <a:pt x="681057" y="423109"/>
                  </a:lnTo>
                  <a:lnTo>
                    <a:pt x="679024" y="431951"/>
                  </a:lnTo>
                  <a:lnTo>
                    <a:pt x="676789" y="439529"/>
                  </a:lnTo>
                  <a:lnTo>
                    <a:pt x="674355" y="448370"/>
                  </a:lnTo>
                  <a:lnTo>
                    <a:pt x="671724" y="455948"/>
                  </a:lnTo>
                  <a:lnTo>
                    <a:pt x="668897" y="463526"/>
                  </a:lnTo>
                  <a:lnTo>
                    <a:pt x="665873" y="472367"/>
                  </a:lnTo>
                  <a:lnTo>
                    <a:pt x="662656" y="479945"/>
                  </a:lnTo>
                  <a:lnTo>
                    <a:pt x="659250" y="487523"/>
                  </a:lnTo>
                  <a:lnTo>
                    <a:pt x="655656" y="495101"/>
                  </a:lnTo>
                  <a:lnTo>
                    <a:pt x="651872" y="502679"/>
                  </a:lnTo>
                  <a:lnTo>
                    <a:pt x="648565" y="508994"/>
                  </a:lnTo>
                  <a:close/>
                </a:path>
                <a:path w="690245" h="689610">
                  <a:moveTo>
                    <a:pt x="367536" y="689606"/>
                  </a:moveTo>
                  <a:lnTo>
                    <a:pt x="325191" y="689606"/>
                  </a:lnTo>
                  <a:lnTo>
                    <a:pt x="316728" y="688343"/>
                  </a:lnTo>
                  <a:lnTo>
                    <a:pt x="375972" y="688343"/>
                  </a:lnTo>
                  <a:lnTo>
                    <a:pt x="367536" y="689606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2678762" y="2236672"/>
              <a:ext cx="351155" cy="694055"/>
            </a:xfrm>
            <a:custGeom>
              <a:avLst/>
              <a:gdLst/>
              <a:ahLst/>
              <a:cxnLst/>
              <a:rect l="l" t="t" r="r" b="b"/>
              <a:pathLst>
                <a:path w="351155" h="694055">
                  <a:moveTo>
                    <a:pt x="350683" y="693521"/>
                  </a:moveTo>
                  <a:lnTo>
                    <a:pt x="299919" y="690438"/>
                  </a:lnTo>
                  <a:lnTo>
                    <a:pt x="250153" y="679948"/>
                  </a:lnTo>
                  <a:lnTo>
                    <a:pt x="202460" y="662279"/>
                  </a:lnTo>
                  <a:lnTo>
                    <a:pt x="157868" y="637811"/>
                  </a:lnTo>
                  <a:lnTo>
                    <a:pt x="117339" y="607070"/>
                  </a:lnTo>
                  <a:lnTo>
                    <a:pt x="81748" y="570722"/>
                  </a:lnTo>
                  <a:lnTo>
                    <a:pt x="51863" y="529550"/>
                  </a:lnTo>
                  <a:lnTo>
                    <a:pt x="28327" y="484443"/>
                  </a:lnTo>
                  <a:lnTo>
                    <a:pt x="11649" y="436372"/>
                  </a:lnTo>
                  <a:lnTo>
                    <a:pt x="2189" y="386376"/>
                  </a:lnTo>
                  <a:lnTo>
                    <a:pt x="0" y="352507"/>
                  </a:lnTo>
                  <a:lnTo>
                    <a:pt x="121" y="335521"/>
                  </a:lnTo>
                  <a:lnTo>
                    <a:pt x="5467" y="284883"/>
                  </a:lnTo>
                  <a:lnTo>
                    <a:pt x="18170" y="235576"/>
                  </a:lnTo>
                  <a:lnTo>
                    <a:pt x="37958" y="188663"/>
                  </a:lnTo>
                  <a:lnTo>
                    <a:pt x="64402" y="145158"/>
                  </a:lnTo>
                  <a:lnTo>
                    <a:pt x="96932" y="105998"/>
                  </a:lnTo>
                  <a:lnTo>
                    <a:pt x="134846" y="72031"/>
                  </a:lnTo>
                  <a:lnTo>
                    <a:pt x="177325" y="43988"/>
                  </a:lnTo>
                  <a:lnTo>
                    <a:pt x="223453" y="22475"/>
                  </a:lnTo>
                  <a:lnTo>
                    <a:pt x="272233" y="7957"/>
                  </a:lnTo>
                  <a:lnTo>
                    <a:pt x="322613" y="747"/>
                  </a:lnTo>
                  <a:lnTo>
                    <a:pt x="339574" y="0"/>
                  </a:lnTo>
                  <a:lnTo>
                    <a:pt x="342478" y="180990"/>
                  </a:lnTo>
                  <a:lnTo>
                    <a:pt x="334463" y="181489"/>
                  </a:lnTo>
                  <a:lnTo>
                    <a:pt x="326500" y="182373"/>
                  </a:lnTo>
                  <a:lnTo>
                    <a:pt x="287799" y="192497"/>
                  </a:lnTo>
                  <a:lnTo>
                    <a:pt x="252630" y="211607"/>
                  </a:lnTo>
                  <a:lnTo>
                    <a:pt x="223058" y="238586"/>
                  </a:lnTo>
                  <a:lnTo>
                    <a:pt x="200813" y="271851"/>
                  </a:lnTo>
                  <a:lnTo>
                    <a:pt x="187177" y="309476"/>
                  </a:lnTo>
                  <a:lnTo>
                    <a:pt x="182940" y="349293"/>
                  </a:lnTo>
                  <a:lnTo>
                    <a:pt x="183253" y="357321"/>
                  </a:lnTo>
                  <a:lnTo>
                    <a:pt x="190576" y="396668"/>
                  </a:lnTo>
                  <a:lnTo>
                    <a:pt x="207103" y="433116"/>
                  </a:lnTo>
                  <a:lnTo>
                    <a:pt x="231883" y="464558"/>
                  </a:lnTo>
                  <a:lnTo>
                    <a:pt x="263468" y="489148"/>
                  </a:lnTo>
                  <a:lnTo>
                    <a:pt x="300002" y="505448"/>
                  </a:lnTo>
                  <a:lnTo>
                    <a:pt x="339375" y="512522"/>
                  </a:lnTo>
                  <a:lnTo>
                    <a:pt x="347401" y="512784"/>
                  </a:lnTo>
                  <a:lnTo>
                    <a:pt x="350683" y="693521"/>
                  </a:lnTo>
                  <a:close/>
                </a:path>
              </a:pathLst>
            </a:custGeom>
            <a:solidFill>
              <a:srgbClr val="DFDF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2987409" y="2208760"/>
              <a:ext cx="404495" cy="396875"/>
            </a:xfrm>
            <a:custGeom>
              <a:avLst/>
              <a:gdLst/>
              <a:ahLst/>
              <a:cxnLst/>
              <a:rect l="l" t="t" r="r" b="b"/>
              <a:pathLst>
                <a:path w="404495" h="396875">
                  <a:moveTo>
                    <a:pt x="193141" y="396460"/>
                  </a:moveTo>
                  <a:lnTo>
                    <a:pt x="185926" y="346412"/>
                  </a:lnTo>
                  <a:lnTo>
                    <a:pt x="166940" y="303792"/>
                  </a:lnTo>
                  <a:lnTo>
                    <a:pt x="137707" y="269416"/>
                  </a:lnTo>
                  <a:lnTo>
                    <a:pt x="99754" y="244103"/>
                  </a:lnTo>
                  <a:lnTo>
                    <a:pt x="54605" y="228669"/>
                  </a:lnTo>
                  <a:lnTo>
                    <a:pt x="3787" y="223932"/>
                  </a:lnTo>
                  <a:lnTo>
                    <a:pt x="0" y="0"/>
                  </a:lnTo>
                  <a:lnTo>
                    <a:pt x="39200" y="1020"/>
                  </a:lnTo>
                  <a:lnTo>
                    <a:pt x="78105" y="5929"/>
                  </a:lnTo>
                  <a:lnTo>
                    <a:pt x="116331" y="14676"/>
                  </a:lnTo>
                  <a:lnTo>
                    <a:pt x="153501" y="27177"/>
                  </a:lnTo>
                  <a:lnTo>
                    <a:pt x="189247" y="43306"/>
                  </a:lnTo>
                  <a:lnTo>
                    <a:pt x="223217" y="62906"/>
                  </a:lnTo>
                  <a:lnTo>
                    <a:pt x="255075" y="85781"/>
                  </a:lnTo>
                  <a:lnTo>
                    <a:pt x="284507" y="111708"/>
                  </a:lnTo>
                  <a:lnTo>
                    <a:pt x="311221" y="140429"/>
                  </a:lnTo>
                  <a:lnTo>
                    <a:pt x="334954" y="171661"/>
                  </a:lnTo>
                  <a:lnTo>
                    <a:pt x="355472" y="205096"/>
                  </a:lnTo>
                  <a:lnTo>
                    <a:pt x="372572" y="240402"/>
                  </a:lnTo>
                  <a:lnTo>
                    <a:pt x="386085" y="277233"/>
                  </a:lnTo>
                  <a:lnTo>
                    <a:pt x="395878" y="315223"/>
                  </a:lnTo>
                  <a:lnTo>
                    <a:pt x="401855" y="353999"/>
                  </a:lnTo>
                  <a:lnTo>
                    <a:pt x="403955" y="393176"/>
                  </a:lnTo>
                  <a:lnTo>
                    <a:pt x="193141" y="396460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/>
          <p:nvPr/>
        </p:nvSpPr>
        <p:spPr>
          <a:xfrm>
            <a:off x="4497697" y="3807231"/>
            <a:ext cx="423545" cy="521970"/>
          </a:xfrm>
          <a:custGeom>
            <a:avLst/>
            <a:gdLst/>
            <a:ahLst/>
            <a:cxnLst/>
            <a:rect l="l" t="t" r="r" b="b"/>
            <a:pathLst>
              <a:path w="423545" h="521970">
                <a:moveTo>
                  <a:pt x="0" y="521877"/>
                </a:moveTo>
                <a:lnTo>
                  <a:pt x="423521" y="521877"/>
                </a:lnTo>
                <a:lnTo>
                  <a:pt x="423521" y="0"/>
                </a:lnTo>
                <a:lnTo>
                  <a:pt x="0" y="0"/>
                </a:lnTo>
                <a:lnTo>
                  <a:pt x="0" y="521877"/>
                </a:lnTo>
                <a:close/>
              </a:path>
            </a:pathLst>
          </a:custGeom>
          <a:solidFill>
            <a:srgbClr val="F5F5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514907" y="3773130"/>
            <a:ext cx="1593215" cy="589280"/>
          </a:xfrm>
          <a:custGeom>
            <a:avLst/>
            <a:gdLst/>
            <a:ahLst/>
            <a:cxnLst/>
            <a:rect l="l" t="t" r="r" b="b"/>
            <a:pathLst>
              <a:path w="1593214" h="589279">
                <a:moveTo>
                  <a:pt x="0" y="588691"/>
                </a:moveTo>
                <a:lnTo>
                  <a:pt x="1592593" y="588691"/>
                </a:lnTo>
                <a:lnTo>
                  <a:pt x="1592593" y="0"/>
                </a:lnTo>
                <a:lnTo>
                  <a:pt x="0" y="0"/>
                </a:lnTo>
                <a:lnTo>
                  <a:pt x="0" y="588691"/>
                </a:lnTo>
                <a:close/>
              </a:path>
            </a:pathLst>
          </a:custGeom>
          <a:solidFill>
            <a:srgbClr val="DFDFD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4" name="object 24"/>
          <p:cNvGrpSpPr/>
          <p:nvPr/>
        </p:nvGrpSpPr>
        <p:grpSpPr>
          <a:xfrm>
            <a:off x="4107501" y="3773130"/>
            <a:ext cx="852805" cy="589280"/>
            <a:chOff x="4107501" y="3773130"/>
            <a:chExt cx="852805" cy="589280"/>
          </a:xfrm>
        </p:grpSpPr>
        <p:sp>
          <p:nvSpPr>
            <p:cNvPr id="25" name="object 25"/>
            <p:cNvSpPr/>
            <p:nvPr/>
          </p:nvSpPr>
          <p:spPr>
            <a:xfrm>
              <a:off x="4341787" y="3773131"/>
              <a:ext cx="618490" cy="589280"/>
            </a:xfrm>
            <a:custGeom>
              <a:avLst/>
              <a:gdLst/>
              <a:ahLst/>
              <a:cxnLst/>
              <a:rect l="l" t="t" r="r" b="b"/>
              <a:pathLst>
                <a:path w="618489" h="589279">
                  <a:moveTo>
                    <a:pt x="617931" y="21920"/>
                  </a:moveTo>
                  <a:lnTo>
                    <a:pt x="596023" y="0"/>
                  </a:lnTo>
                  <a:lnTo>
                    <a:pt x="155905" y="0"/>
                  </a:lnTo>
                  <a:lnTo>
                    <a:pt x="102628" y="0"/>
                  </a:lnTo>
                  <a:lnTo>
                    <a:pt x="0" y="0"/>
                  </a:lnTo>
                  <a:lnTo>
                    <a:pt x="0" y="588695"/>
                  </a:lnTo>
                  <a:lnTo>
                    <a:pt x="102628" y="588695"/>
                  </a:lnTo>
                  <a:lnTo>
                    <a:pt x="155905" y="588695"/>
                  </a:lnTo>
                  <a:lnTo>
                    <a:pt x="592683" y="588695"/>
                  </a:lnTo>
                  <a:lnTo>
                    <a:pt x="595947" y="588695"/>
                  </a:lnTo>
                  <a:lnTo>
                    <a:pt x="599084" y="588086"/>
                  </a:lnTo>
                  <a:lnTo>
                    <a:pt x="617931" y="561098"/>
                  </a:lnTo>
                  <a:lnTo>
                    <a:pt x="617283" y="557872"/>
                  </a:lnTo>
                  <a:lnTo>
                    <a:pt x="596023" y="539191"/>
                  </a:lnTo>
                  <a:lnTo>
                    <a:pt x="155905" y="539191"/>
                  </a:lnTo>
                  <a:lnTo>
                    <a:pt x="155905" y="49517"/>
                  </a:lnTo>
                  <a:lnTo>
                    <a:pt x="592683" y="49517"/>
                  </a:lnTo>
                  <a:lnTo>
                    <a:pt x="595947" y="49517"/>
                  </a:lnTo>
                  <a:lnTo>
                    <a:pt x="599084" y="48907"/>
                  </a:lnTo>
                  <a:lnTo>
                    <a:pt x="617791" y="28524"/>
                  </a:lnTo>
                  <a:lnTo>
                    <a:pt x="617931" y="21920"/>
                  </a:lnTo>
                  <a:close/>
                </a:path>
              </a:pathLst>
            </a:custGeom>
            <a:solidFill>
              <a:srgbClr val="DFDF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4107501" y="3773130"/>
              <a:ext cx="234315" cy="589280"/>
            </a:xfrm>
            <a:custGeom>
              <a:avLst/>
              <a:gdLst/>
              <a:ahLst/>
              <a:cxnLst/>
              <a:rect l="l" t="t" r="r" b="b"/>
              <a:pathLst>
                <a:path w="234314" h="589279">
                  <a:moveTo>
                    <a:pt x="234294" y="588691"/>
                  </a:moveTo>
                  <a:lnTo>
                    <a:pt x="0" y="588691"/>
                  </a:lnTo>
                  <a:lnTo>
                    <a:pt x="0" y="0"/>
                  </a:lnTo>
                  <a:lnTo>
                    <a:pt x="234294" y="0"/>
                  </a:lnTo>
                  <a:lnTo>
                    <a:pt x="234294" y="588691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/>
          <p:nvPr/>
        </p:nvSpPr>
        <p:spPr>
          <a:xfrm>
            <a:off x="2703378" y="3779698"/>
            <a:ext cx="234315" cy="582295"/>
          </a:xfrm>
          <a:custGeom>
            <a:avLst/>
            <a:gdLst/>
            <a:ahLst/>
            <a:cxnLst/>
            <a:rect l="l" t="t" r="r" b="b"/>
            <a:pathLst>
              <a:path w="234314" h="582295">
                <a:moveTo>
                  <a:pt x="0" y="582123"/>
                </a:moveTo>
                <a:lnTo>
                  <a:pt x="234294" y="582123"/>
                </a:lnTo>
                <a:lnTo>
                  <a:pt x="234294" y="0"/>
                </a:lnTo>
                <a:lnTo>
                  <a:pt x="0" y="0"/>
                </a:lnTo>
                <a:lnTo>
                  <a:pt x="0" y="582123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506099" y="3891025"/>
            <a:ext cx="405765" cy="5080"/>
          </a:xfrm>
          <a:custGeom>
            <a:avLst/>
            <a:gdLst/>
            <a:ahLst/>
            <a:cxnLst/>
            <a:rect l="l" t="t" r="r" b="b"/>
            <a:pathLst>
              <a:path w="405764" h="5079">
                <a:moveTo>
                  <a:pt x="405587" y="1270"/>
                </a:moveTo>
                <a:lnTo>
                  <a:pt x="353009" y="1270"/>
                </a:lnTo>
                <a:lnTo>
                  <a:pt x="353009" y="0"/>
                </a:lnTo>
                <a:lnTo>
                  <a:pt x="50228" y="0"/>
                </a:lnTo>
                <a:lnTo>
                  <a:pt x="50228" y="1270"/>
                </a:lnTo>
                <a:lnTo>
                  <a:pt x="0" y="1270"/>
                </a:lnTo>
                <a:lnTo>
                  <a:pt x="0" y="2540"/>
                </a:lnTo>
                <a:lnTo>
                  <a:pt x="2006" y="2540"/>
                </a:lnTo>
                <a:lnTo>
                  <a:pt x="2006" y="3810"/>
                </a:lnTo>
                <a:lnTo>
                  <a:pt x="62103" y="3810"/>
                </a:lnTo>
                <a:lnTo>
                  <a:pt x="62103" y="5080"/>
                </a:lnTo>
                <a:lnTo>
                  <a:pt x="343966" y="5080"/>
                </a:lnTo>
                <a:lnTo>
                  <a:pt x="343966" y="3810"/>
                </a:lnTo>
                <a:lnTo>
                  <a:pt x="404063" y="3810"/>
                </a:lnTo>
                <a:lnTo>
                  <a:pt x="404063" y="2540"/>
                </a:lnTo>
                <a:lnTo>
                  <a:pt x="405587" y="2540"/>
                </a:lnTo>
                <a:lnTo>
                  <a:pt x="405587" y="1270"/>
                </a:lnTo>
                <a:close/>
              </a:path>
            </a:pathLst>
          </a:custGeom>
          <a:solidFill>
            <a:srgbClr val="DFDFD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499026" y="3969791"/>
            <a:ext cx="420370" cy="5080"/>
          </a:xfrm>
          <a:custGeom>
            <a:avLst/>
            <a:gdLst/>
            <a:ahLst/>
            <a:cxnLst/>
            <a:rect l="l" t="t" r="r" b="b"/>
            <a:pathLst>
              <a:path w="420370" h="5079">
                <a:moveTo>
                  <a:pt x="420319" y="1270"/>
                </a:moveTo>
                <a:lnTo>
                  <a:pt x="387413" y="1270"/>
                </a:lnTo>
                <a:lnTo>
                  <a:pt x="387413" y="0"/>
                </a:lnTo>
                <a:lnTo>
                  <a:pt x="35534" y="0"/>
                </a:lnTo>
                <a:lnTo>
                  <a:pt x="35534" y="1270"/>
                </a:lnTo>
                <a:lnTo>
                  <a:pt x="0" y="1270"/>
                </a:lnTo>
                <a:lnTo>
                  <a:pt x="0" y="2540"/>
                </a:lnTo>
                <a:lnTo>
                  <a:pt x="24371" y="2540"/>
                </a:lnTo>
                <a:lnTo>
                  <a:pt x="24371" y="3810"/>
                </a:lnTo>
                <a:lnTo>
                  <a:pt x="167106" y="3810"/>
                </a:lnTo>
                <a:lnTo>
                  <a:pt x="167106" y="5080"/>
                </a:lnTo>
                <a:lnTo>
                  <a:pt x="253098" y="5080"/>
                </a:lnTo>
                <a:lnTo>
                  <a:pt x="253098" y="3810"/>
                </a:lnTo>
                <a:lnTo>
                  <a:pt x="395833" y="3810"/>
                </a:lnTo>
                <a:lnTo>
                  <a:pt x="395833" y="2540"/>
                </a:lnTo>
                <a:lnTo>
                  <a:pt x="420319" y="2540"/>
                </a:lnTo>
                <a:lnTo>
                  <a:pt x="420319" y="1270"/>
                </a:lnTo>
                <a:close/>
              </a:path>
            </a:pathLst>
          </a:custGeom>
          <a:solidFill>
            <a:srgbClr val="DFDFD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498047" y="4065053"/>
            <a:ext cx="422275" cy="5715"/>
          </a:xfrm>
          <a:custGeom>
            <a:avLst/>
            <a:gdLst/>
            <a:ahLst/>
            <a:cxnLst/>
            <a:rect l="l" t="t" r="r" b="b"/>
            <a:pathLst>
              <a:path w="422275" h="5714">
                <a:moveTo>
                  <a:pt x="422173" y="2552"/>
                </a:moveTo>
                <a:lnTo>
                  <a:pt x="392404" y="2552"/>
                </a:lnTo>
                <a:lnTo>
                  <a:pt x="392404" y="1270"/>
                </a:lnTo>
                <a:lnTo>
                  <a:pt x="270433" y="1270"/>
                </a:lnTo>
                <a:lnTo>
                  <a:pt x="270433" y="0"/>
                </a:lnTo>
                <a:lnTo>
                  <a:pt x="146926" y="0"/>
                </a:lnTo>
                <a:lnTo>
                  <a:pt x="146926" y="1270"/>
                </a:lnTo>
                <a:lnTo>
                  <a:pt x="27012" y="1270"/>
                </a:lnTo>
                <a:lnTo>
                  <a:pt x="27012" y="2552"/>
                </a:lnTo>
                <a:lnTo>
                  <a:pt x="0" y="2552"/>
                </a:lnTo>
                <a:lnTo>
                  <a:pt x="0" y="3822"/>
                </a:lnTo>
                <a:lnTo>
                  <a:pt x="35369" y="3822"/>
                </a:lnTo>
                <a:lnTo>
                  <a:pt x="35369" y="5092"/>
                </a:lnTo>
                <a:lnTo>
                  <a:pt x="386803" y="5092"/>
                </a:lnTo>
                <a:lnTo>
                  <a:pt x="386803" y="3822"/>
                </a:lnTo>
                <a:lnTo>
                  <a:pt x="422173" y="3822"/>
                </a:lnTo>
                <a:lnTo>
                  <a:pt x="422173" y="2552"/>
                </a:lnTo>
                <a:close/>
              </a:path>
            </a:pathLst>
          </a:custGeom>
          <a:solidFill>
            <a:srgbClr val="DFDFD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502785" y="4161599"/>
            <a:ext cx="412750" cy="5715"/>
          </a:xfrm>
          <a:custGeom>
            <a:avLst/>
            <a:gdLst/>
            <a:ahLst/>
            <a:cxnLst/>
            <a:rect l="l" t="t" r="r" b="b"/>
            <a:pathLst>
              <a:path w="412750" h="5714">
                <a:moveTo>
                  <a:pt x="412699" y="2540"/>
                </a:moveTo>
                <a:lnTo>
                  <a:pt x="402996" y="2540"/>
                </a:lnTo>
                <a:lnTo>
                  <a:pt x="402996" y="1270"/>
                </a:lnTo>
                <a:lnTo>
                  <a:pt x="307314" y="1270"/>
                </a:lnTo>
                <a:lnTo>
                  <a:pt x="307314" y="0"/>
                </a:lnTo>
                <a:lnTo>
                  <a:pt x="102006" y="0"/>
                </a:lnTo>
                <a:lnTo>
                  <a:pt x="102006" y="1270"/>
                </a:lnTo>
                <a:lnTo>
                  <a:pt x="8915" y="1270"/>
                </a:lnTo>
                <a:lnTo>
                  <a:pt x="8915" y="2540"/>
                </a:lnTo>
                <a:lnTo>
                  <a:pt x="0" y="2540"/>
                </a:lnTo>
                <a:lnTo>
                  <a:pt x="0" y="3822"/>
                </a:lnTo>
                <a:lnTo>
                  <a:pt x="42214" y="3822"/>
                </a:lnTo>
                <a:lnTo>
                  <a:pt x="42214" y="5092"/>
                </a:lnTo>
                <a:lnTo>
                  <a:pt x="370497" y="5092"/>
                </a:lnTo>
                <a:lnTo>
                  <a:pt x="370497" y="3822"/>
                </a:lnTo>
                <a:lnTo>
                  <a:pt x="412699" y="3822"/>
                </a:lnTo>
                <a:lnTo>
                  <a:pt x="412699" y="2540"/>
                </a:lnTo>
                <a:close/>
              </a:path>
            </a:pathLst>
          </a:custGeom>
          <a:solidFill>
            <a:srgbClr val="DFDFD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505579" y="4258144"/>
            <a:ext cx="407670" cy="5715"/>
          </a:xfrm>
          <a:custGeom>
            <a:avLst/>
            <a:gdLst/>
            <a:ahLst/>
            <a:cxnLst/>
            <a:rect l="l" t="t" r="r" b="b"/>
            <a:pathLst>
              <a:path w="407670" h="5714">
                <a:moveTo>
                  <a:pt x="407111" y="2540"/>
                </a:moveTo>
                <a:lnTo>
                  <a:pt x="403212" y="2540"/>
                </a:lnTo>
                <a:lnTo>
                  <a:pt x="403212" y="1270"/>
                </a:lnTo>
                <a:lnTo>
                  <a:pt x="326504" y="1270"/>
                </a:lnTo>
                <a:lnTo>
                  <a:pt x="326504" y="0"/>
                </a:lnTo>
                <a:lnTo>
                  <a:pt x="75958" y="0"/>
                </a:lnTo>
                <a:lnTo>
                  <a:pt x="75958" y="1270"/>
                </a:lnTo>
                <a:lnTo>
                  <a:pt x="3263" y="1270"/>
                </a:lnTo>
                <a:lnTo>
                  <a:pt x="3263" y="2540"/>
                </a:lnTo>
                <a:lnTo>
                  <a:pt x="0" y="2540"/>
                </a:lnTo>
                <a:lnTo>
                  <a:pt x="0" y="3810"/>
                </a:lnTo>
                <a:lnTo>
                  <a:pt x="48983" y="3810"/>
                </a:lnTo>
                <a:lnTo>
                  <a:pt x="48983" y="5092"/>
                </a:lnTo>
                <a:lnTo>
                  <a:pt x="358127" y="5092"/>
                </a:lnTo>
                <a:lnTo>
                  <a:pt x="358127" y="3810"/>
                </a:lnTo>
                <a:lnTo>
                  <a:pt x="407111" y="3810"/>
                </a:lnTo>
                <a:lnTo>
                  <a:pt x="407111" y="2540"/>
                </a:lnTo>
                <a:close/>
              </a:path>
            </a:pathLst>
          </a:custGeom>
          <a:solidFill>
            <a:srgbClr val="DFDFD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3089534" y="4015123"/>
            <a:ext cx="892175" cy="106045"/>
          </a:xfrm>
          <a:custGeom>
            <a:avLst/>
            <a:gdLst/>
            <a:ahLst/>
            <a:cxnLst/>
            <a:rect l="l" t="t" r="r" b="b"/>
            <a:pathLst>
              <a:path w="892175" h="106045">
                <a:moveTo>
                  <a:pt x="891983" y="105967"/>
                </a:moveTo>
                <a:lnTo>
                  <a:pt x="0" y="105967"/>
                </a:lnTo>
                <a:lnTo>
                  <a:pt x="0" y="0"/>
                </a:lnTo>
                <a:lnTo>
                  <a:pt x="891983" y="0"/>
                </a:lnTo>
                <a:lnTo>
                  <a:pt x="891983" y="105967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4" name="object 34"/>
          <p:cNvGrpSpPr/>
          <p:nvPr/>
        </p:nvGrpSpPr>
        <p:grpSpPr>
          <a:xfrm>
            <a:off x="2395362" y="4361821"/>
            <a:ext cx="2654935" cy="1276350"/>
            <a:chOff x="2395362" y="4361821"/>
            <a:chExt cx="2654935" cy="1276350"/>
          </a:xfrm>
        </p:grpSpPr>
        <p:sp>
          <p:nvSpPr>
            <p:cNvPr id="35" name="object 35"/>
            <p:cNvSpPr/>
            <p:nvPr/>
          </p:nvSpPr>
          <p:spPr>
            <a:xfrm>
              <a:off x="4471313" y="4373441"/>
              <a:ext cx="445770" cy="318135"/>
            </a:xfrm>
            <a:custGeom>
              <a:avLst/>
              <a:gdLst/>
              <a:ahLst/>
              <a:cxnLst/>
              <a:rect l="l" t="t" r="r" b="b"/>
              <a:pathLst>
                <a:path w="445770" h="318135">
                  <a:moveTo>
                    <a:pt x="445486" y="318027"/>
                  </a:moveTo>
                  <a:lnTo>
                    <a:pt x="0" y="318027"/>
                  </a:lnTo>
                  <a:lnTo>
                    <a:pt x="0" y="0"/>
                  </a:lnTo>
                  <a:lnTo>
                    <a:pt x="445486" y="0"/>
                  </a:lnTo>
                  <a:lnTo>
                    <a:pt x="445486" y="318027"/>
                  </a:lnTo>
                  <a:close/>
                </a:path>
              </a:pathLst>
            </a:custGeom>
            <a:solidFill>
              <a:srgbClr val="FAFA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2580538" y="4361827"/>
              <a:ext cx="2372360" cy="341630"/>
            </a:xfrm>
            <a:custGeom>
              <a:avLst/>
              <a:gdLst/>
              <a:ahLst/>
              <a:cxnLst/>
              <a:rect l="l" t="t" r="r" b="b"/>
              <a:pathLst>
                <a:path w="2372360" h="341629">
                  <a:moveTo>
                    <a:pt x="2372233" y="8432"/>
                  </a:moveTo>
                  <a:lnTo>
                    <a:pt x="2371115" y="5715"/>
                  </a:lnTo>
                  <a:lnTo>
                    <a:pt x="2366632" y="1181"/>
                  </a:lnTo>
                  <a:lnTo>
                    <a:pt x="2363927" y="38"/>
                  </a:lnTo>
                  <a:lnTo>
                    <a:pt x="1895817" y="12"/>
                  </a:lnTo>
                  <a:lnTo>
                    <a:pt x="1881936" y="0"/>
                  </a:lnTo>
                  <a:lnTo>
                    <a:pt x="0" y="0"/>
                  </a:lnTo>
                  <a:lnTo>
                    <a:pt x="0" y="341020"/>
                  </a:lnTo>
                  <a:lnTo>
                    <a:pt x="1881936" y="341020"/>
                  </a:lnTo>
                  <a:lnTo>
                    <a:pt x="1881936" y="341261"/>
                  </a:lnTo>
                  <a:lnTo>
                    <a:pt x="2368397" y="341261"/>
                  </a:lnTo>
                  <a:lnTo>
                    <a:pt x="2369642" y="340753"/>
                  </a:lnTo>
                  <a:lnTo>
                    <a:pt x="2371712" y="338683"/>
                  </a:lnTo>
                  <a:lnTo>
                    <a:pt x="2372233" y="337426"/>
                  </a:lnTo>
                  <a:lnTo>
                    <a:pt x="2372233" y="321868"/>
                  </a:lnTo>
                  <a:lnTo>
                    <a:pt x="2371712" y="320611"/>
                  </a:lnTo>
                  <a:lnTo>
                    <a:pt x="2369642" y="318541"/>
                  </a:lnTo>
                  <a:lnTo>
                    <a:pt x="2368397" y="318033"/>
                  </a:lnTo>
                  <a:lnTo>
                    <a:pt x="1895817" y="318033"/>
                  </a:lnTo>
                  <a:lnTo>
                    <a:pt x="1895817" y="23114"/>
                  </a:lnTo>
                  <a:lnTo>
                    <a:pt x="2363914" y="23114"/>
                  </a:lnTo>
                  <a:lnTo>
                    <a:pt x="2366619" y="21996"/>
                  </a:lnTo>
                  <a:lnTo>
                    <a:pt x="2371115" y="17500"/>
                  </a:lnTo>
                  <a:lnTo>
                    <a:pt x="2372233" y="14795"/>
                  </a:lnTo>
                  <a:lnTo>
                    <a:pt x="2372233" y="8432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4478629" y="4430915"/>
              <a:ext cx="436245" cy="186055"/>
            </a:xfrm>
            <a:custGeom>
              <a:avLst/>
              <a:gdLst/>
              <a:ahLst/>
              <a:cxnLst/>
              <a:rect l="l" t="t" r="r" b="b"/>
              <a:pathLst>
                <a:path w="436245" h="186054">
                  <a:moveTo>
                    <a:pt x="427799" y="123215"/>
                  </a:moveTo>
                  <a:lnTo>
                    <a:pt x="426935" y="123215"/>
                  </a:lnTo>
                  <a:lnTo>
                    <a:pt x="426935" y="121945"/>
                  </a:lnTo>
                  <a:lnTo>
                    <a:pt x="366179" y="121945"/>
                  </a:lnTo>
                  <a:lnTo>
                    <a:pt x="366179" y="120675"/>
                  </a:lnTo>
                  <a:lnTo>
                    <a:pt x="74853" y="120675"/>
                  </a:lnTo>
                  <a:lnTo>
                    <a:pt x="74853" y="121945"/>
                  </a:lnTo>
                  <a:lnTo>
                    <a:pt x="9423" y="121945"/>
                  </a:lnTo>
                  <a:lnTo>
                    <a:pt x="9423" y="123215"/>
                  </a:lnTo>
                  <a:lnTo>
                    <a:pt x="7962" y="123215"/>
                  </a:lnTo>
                  <a:lnTo>
                    <a:pt x="7962" y="124485"/>
                  </a:lnTo>
                  <a:lnTo>
                    <a:pt x="71577" y="124485"/>
                  </a:lnTo>
                  <a:lnTo>
                    <a:pt x="71577" y="125755"/>
                  </a:lnTo>
                  <a:lnTo>
                    <a:pt x="364172" y="125755"/>
                  </a:lnTo>
                  <a:lnTo>
                    <a:pt x="364172" y="124485"/>
                  </a:lnTo>
                  <a:lnTo>
                    <a:pt x="427799" y="124485"/>
                  </a:lnTo>
                  <a:lnTo>
                    <a:pt x="427799" y="123215"/>
                  </a:lnTo>
                  <a:close/>
                </a:path>
                <a:path w="436245" h="186054">
                  <a:moveTo>
                    <a:pt x="433476" y="2540"/>
                  </a:moveTo>
                  <a:lnTo>
                    <a:pt x="420852" y="2540"/>
                  </a:lnTo>
                  <a:lnTo>
                    <a:pt x="420852" y="1270"/>
                  </a:lnTo>
                  <a:lnTo>
                    <a:pt x="323151" y="1270"/>
                  </a:lnTo>
                  <a:lnTo>
                    <a:pt x="323151" y="0"/>
                  </a:lnTo>
                  <a:lnTo>
                    <a:pt x="112610" y="0"/>
                  </a:lnTo>
                  <a:lnTo>
                    <a:pt x="112610" y="1270"/>
                  </a:lnTo>
                  <a:lnTo>
                    <a:pt x="14909" y="1270"/>
                  </a:lnTo>
                  <a:lnTo>
                    <a:pt x="14909" y="2540"/>
                  </a:lnTo>
                  <a:lnTo>
                    <a:pt x="2286" y="2540"/>
                  </a:lnTo>
                  <a:lnTo>
                    <a:pt x="2286" y="3810"/>
                  </a:lnTo>
                  <a:lnTo>
                    <a:pt x="45097" y="3810"/>
                  </a:lnTo>
                  <a:lnTo>
                    <a:pt x="45097" y="5080"/>
                  </a:lnTo>
                  <a:lnTo>
                    <a:pt x="390677" y="5080"/>
                  </a:lnTo>
                  <a:lnTo>
                    <a:pt x="390677" y="3810"/>
                  </a:lnTo>
                  <a:lnTo>
                    <a:pt x="433476" y="3810"/>
                  </a:lnTo>
                  <a:lnTo>
                    <a:pt x="433476" y="2540"/>
                  </a:lnTo>
                  <a:close/>
                </a:path>
                <a:path w="436245" h="186054">
                  <a:moveTo>
                    <a:pt x="435114" y="182930"/>
                  </a:moveTo>
                  <a:lnTo>
                    <a:pt x="418401" y="182930"/>
                  </a:lnTo>
                  <a:lnTo>
                    <a:pt x="418401" y="181660"/>
                  </a:lnTo>
                  <a:lnTo>
                    <a:pt x="314083" y="181660"/>
                  </a:lnTo>
                  <a:lnTo>
                    <a:pt x="314083" y="180390"/>
                  </a:lnTo>
                  <a:lnTo>
                    <a:pt x="124320" y="180390"/>
                  </a:lnTo>
                  <a:lnTo>
                    <a:pt x="124320" y="181660"/>
                  </a:lnTo>
                  <a:lnTo>
                    <a:pt x="20320" y="181660"/>
                  </a:lnTo>
                  <a:lnTo>
                    <a:pt x="20320" y="182930"/>
                  </a:lnTo>
                  <a:lnTo>
                    <a:pt x="647" y="182930"/>
                  </a:lnTo>
                  <a:lnTo>
                    <a:pt x="647" y="184200"/>
                  </a:lnTo>
                  <a:lnTo>
                    <a:pt x="42100" y="184200"/>
                  </a:lnTo>
                  <a:lnTo>
                    <a:pt x="42100" y="185470"/>
                  </a:lnTo>
                  <a:lnTo>
                    <a:pt x="393661" y="185470"/>
                  </a:lnTo>
                  <a:lnTo>
                    <a:pt x="393661" y="184200"/>
                  </a:lnTo>
                  <a:lnTo>
                    <a:pt x="435114" y="184200"/>
                  </a:lnTo>
                  <a:lnTo>
                    <a:pt x="435114" y="182930"/>
                  </a:lnTo>
                  <a:close/>
                </a:path>
                <a:path w="436245" h="186054">
                  <a:moveTo>
                    <a:pt x="435635" y="62242"/>
                  </a:moveTo>
                  <a:lnTo>
                    <a:pt x="395427" y="62242"/>
                  </a:lnTo>
                  <a:lnTo>
                    <a:pt x="395427" y="60972"/>
                  </a:lnTo>
                  <a:lnTo>
                    <a:pt x="37376" y="60972"/>
                  </a:lnTo>
                  <a:lnTo>
                    <a:pt x="37376" y="62242"/>
                  </a:lnTo>
                  <a:lnTo>
                    <a:pt x="0" y="62242"/>
                  </a:lnTo>
                  <a:lnTo>
                    <a:pt x="0" y="63512"/>
                  </a:lnTo>
                  <a:lnTo>
                    <a:pt x="19037" y="63512"/>
                  </a:lnTo>
                  <a:lnTo>
                    <a:pt x="19037" y="64782"/>
                  </a:lnTo>
                  <a:lnTo>
                    <a:pt x="125437" y="64782"/>
                  </a:lnTo>
                  <a:lnTo>
                    <a:pt x="125437" y="66052"/>
                  </a:lnTo>
                  <a:lnTo>
                    <a:pt x="310324" y="66052"/>
                  </a:lnTo>
                  <a:lnTo>
                    <a:pt x="310324" y="64782"/>
                  </a:lnTo>
                  <a:lnTo>
                    <a:pt x="416725" y="64782"/>
                  </a:lnTo>
                  <a:lnTo>
                    <a:pt x="416725" y="63512"/>
                  </a:lnTo>
                  <a:lnTo>
                    <a:pt x="435635" y="63512"/>
                  </a:lnTo>
                  <a:lnTo>
                    <a:pt x="435635" y="62242"/>
                  </a:lnTo>
                  <a:close/>
                </a:path>
              </a:pathLst>
            </a:custGeom>
            <a:solidFill>
              <a:srgbClr val="DFDF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4529634" y="4733274"/>
              <a:ext cx="455295" cy="862330"/>
            </a:xfrm>
            <a:custGeom>
              <a:avLst/>
              <a:gdLst/>
              <a:ahLst/>
              <a:cxnLst/>
              <a:rect l="l" t="t" r="r" b="b"/>
              <a:pathLst>
                <a:path w="455295" h="862329">
                  <a:moveTo>
                    <a:pt x="454702" y="862007"/>
                  </a:moveTo>
                  <a:lnTo>
                    <a:pt x="0" y="862007"/>
                  </a:lnTo>
                  <a:lnTo>
                    <a:pt x="0" y="0"/>
                  </a:lnTo>
                  <a:lnTo>
                    <a:pt x="454702" y="0"/>
                  </a:lnTo>
                  <a:lnTo>
                    <a:pt x="454702" y="862007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2395359" y="4702962"/>
              <a:ext cx="2654935" cy="934719"/>
            </a:xfrm>
            <a:custGeom>
              <a:avLst/>
              <a:gdLst/>
              <a:ahLst/>
              <a:cxnLst/>
              <a:rect l="l" t="t" r="r" b="b"/>
              <a:pathLst>
                <a:path w="2654935" h="934720">
                  <a:moveTo>
                    <a:pt x="2580106" y="477443"/>
                  </a:moveTo>
                  <a:lnTo>
                    <a:pt x="2580030" y="476173"/>
                  </a:lnTo>
                  <a:lnTo>
                    <a:pt x="2509647" y="476173"/>
                  </a:lnTo>
                  <a:lnTo>
                    <a:pt x="2509647" y="474903"/>
                  </a:lnTo>
                  <a:lnTo>
                    <a:pt x="2210003" y="474903"/>
                  </a:lnTo>
                  <a:lnTo>
                    <a:pt x="2210003" y="476173"/>
                  </a:lnTo>
                  <a:lnTo>
                    <a:pt x="2142947" y="476173"/>
                  </a:lnTo>
                  <a:lnTo>
                    <a:pt x="2142947" y="477443"/>
                  </a:lnTo>
                  <a:lnTo>
                    <a:pt x="2143379" y="477443"/>
                  </a:lnTo>
                  <a:lnTo>
                    <a:pt x="2143379" y="478713"/>
                  </a:lnTo>
                  <a:lnTo>
                    <a:pt x="2207717" y="478713"/>
                  </a:lnTo>
                  <a:lnTo>
                    <a:pt x="2207717" y="479983"/>
                  </a:lnTo>
                  <a:lnTo>
                    <a:pt x="2515781" y="479983"/>
                  </a:lnTo>
                  <a:lnTo>
                    <a:pt x="2515781" y="478713"/>
                  </a:lnTo>
                  <a:lnTo>
                    <a:pt x="2580106" y="478713"/>
                  </a:lnTo>
                  <a:lnTo>
                    <a:pt x="2580106" y="477443"/>
                  </a:lnTo>
                  <a:close/>
                </a:path>
                <a:path w="2654935" h="934720">
                  <a:moveTo>
                    <a:pt x="2580106" y="365658"/>
                  </a:moveTo>
                  <a:lnTo>
                    <a:pt x="2515235" y="365658"/>
                  </a:lnTo>
                  <a:lnTo>
                    <a:pt x="2515235" y="364388"/>
                  </a:lnTo>
                  <a:lnTo>
                    <a:pt x="2208263" y="364388"/>
                  </a:lnTo>
                  <a:lnTo>
                    <a:pt x="2208263" y="365658"/>
                  </a:lnTo>
                  <a:lnTo>
                    <a:pt x="2143379" y="365658"/>
                  </a:lnTo>
                  <a:lnTo>
                    <a:pt x="2143379" y="366928"/>
                  </a:lnTo>
                  <a:lnTo>
                    <a:pt x="2143849" y="366928"/>
                  </a:lnTo>
                  <a:lnTo>
                    <a:pt x="2143849" y="368198"/>
                  </a:lnTo>
                  <a:lnTo>
                    <a:pt x="2210981" y="368198"/>
                  </a:lnTo>
                  <a:lnTo>
                    <a:pt x="2210981" y="369468"/>
                  </a:lnTo>
                  <a:lnTo>
                    <a:pt x="2512504" y="369468"/>
                  </a:lnTo>
                  <a:lnTo>
                    <a:pt x="2512504" y="368198"/>
                  </a:lnTo>
                  <a:lnTo>
                    <a:pt x="2579649" y="368198"/>
                  </a:lnTo>
                  <a:lnTo>
                    <a:pt x="2579649" y="366928"/>
                  </a:lnTo>
                  <a:lnTo>
                    <a:pt x="2580106" y="366928"/>
                  </a:lnTo>
                  <a:lnTo>
                    <a:pt x="2580106" y="365658"/>
                  </a:lnTo>
                  <a:close/>
                </a:path>
                <a:path w="2654935" h="934720">
                  <a:moveTo>
                    <a:pt x="2580551" y="255143"/>
                  </a:moveTo>
                  <a:lnTo>
                    <a:pt x="2518587" y="255143"/>
                  </a:lnTo>
                  <a:lnTo>
                    <a:pt x="2518587" y="253873"/>
                  </a:lnTo>
                  <a:lnTo>
                    <a:pt x="2208657" y="253873"/>
                  </a:lnTo>
                  <a:lnTo>
                    <a:pt x="2208657" y="255143"/>
                  </a:lnTo>
                  <a:lnTo>
                    <a:pt x="2143455" y="255143"/>
                  </a:lnTo>
                  <a:lnTo>
                    <a:pt x="2143455" y="256413"/>
                  </a:lnTo>
                  <a:lnTo>
                    <a:pt x="2143925" y="256413"/>
                  </a:lnTo>
                  <a:lnTo>
                    <a:pt x="2143925" y="257683"/>
                  </a:lnTo>
                  <a:lnTo>
                    <a:pt x="2216747" y="257683"/>
                  </a:lnTo>
                  <a:lnTo>
                    <a:pt x="2216747" y="258953"/>
                  </a:lnTo>
                  <a:lnTo>
                    <a:pt x="2506738" y="258953"/>
                  </a:lnTo>
                  <a:lnTo>
                    <a:pt x="2506738" y="257683"/>
                  </a:lnTo>
                  <a:lnTo>
                    <a:pt x="2579560" y="257683"/>
                  </a:lnTo>
                  <a:lnTo>
                    <a:pt x="2579560" y="256413"/>
                  </a:lnTo>
                  <a:lnTo>
                    <a:pt x="2580551" y="256413"/>
                  </a:lnTo>
                  <a:lnTo>
                    <a:pt x="2580551" y="255143"/>
                  </a:lnTo>
                  <a:close/>
                </a:path>
                <a:path w="2654935" h="934720">
                  <a:moveTo>
                    <a:pt x="2581186" y="587959"/>
                  </a:moveTo>
                  <a:lnTo>
                    <a:pt x="2579039" y="587959"/>
                  </a:lnTo>
                  <a:lnTo>
                    <a:pt x="2579039" y="586689"/>
                  </a:lnTo>
                  <a:lnTo>
                    <a:pt x="2508885" y="586689"/>
                  </a:lnTo>
                  <a:lnTo>
                    <a:pt x="2508885" y="585419"/>
                  </a:lnTo>
                  <a:lnTo>
                    <a:pt x="2218067" y="585419"/>
                  </a:lnTo>
                  <a:lnTo>
                    <a:pt x="2218067" y="586689"/>
                  </a:lnTo>
                  <a:lnTo>
                    <a:pt x="2145055" y="586689"/>
                  </a:lnTo>
                  <a:lnTo>
                    <a:pt x="2145055" y="587959"/>
                  </a:lnTo>
                  <a:lnTo>
                    <a:pt x="2142299" y="587959"/>
                  </a:lnTo>
                  <a:lnTo>
                    <a:pt x="2142299" y="589241"/>
                  </a:lnTo>
                  <a:lnTo>
                    <a:pt x="2206701" y="589241"/>
                  </a:lnTo>
                  <a:lnTo>
                    <a:pt x="2206701" y="590511"/>
                  </a:lnTo>
                  <a:lnTo>
                    <a:pt x="2516784" y="590511"/>
                  </a:lnTo>
                  <a:lnTo>
                    <a:pt x="2516784" y="589241"/>
                  </a:lnTo>
                  <a:lnTo>
                    <a:pt x="2581186" y="589241"/>
                  </a:lnTo>
                  <a:lnTo>
                    <a:pt x="2581186" y="587959"/>
                  </a:lnTo>
                  <a:close/>
                </a:path>
                <a:path w="2654935" h="934720">
                  <a:moveTo>
                    <a:pt x="2581249" y="698487"/>
                  </a:moveTo>
                  <a:lnTo>
                    <a:pt x="2578506" y="698487"/>
                  </a:lnTo>
                  <a:lnTo>
                    <a:pt x="2578506" y="697217"/>
                  </a:lnTo>
                  <a:lnTo>
                    <a:pt x="2505824" y="697217"/>
                  </a:lnTo>
                  <a:lnTo>
                    <a:pt x="2505824" y="695947"/>
                  </a:lnTo>
                  <a:lnTo>
                    <a:pt x="2217674" y="695947"/>
                  </a:lnTo>
                  <a:lnTo>
                    <a:pt x="2217674" y="697217"/>
                  </a:lnTo>
                  <a:lnTo>
                    <a:pt x="2144979" y="697217"/>
                  </a:lnTo>
                  <a:lnTo>
                    <a:pt x="2144979" y="698487"/>
                  </a:lnTo>
                  <a:lnTo>
                    <a:pt x="2142248" y="698487"/>
                  </a:lnTo>
                  <a:lnTo>
                    <a:pt x="2142248" y="699757"/>
                  </a:lnTo>
                  <a:lnTo>
                    <a:pt x="2201583" y="699757"/>
                  </a:lnTo>
                  <a:lnTo>
                    <a:pt x="2201583" y="701027"/>
                  </a:lnTo>
                  <a:lnTo>
                    <a:pt x="2521902" y="701027"/>
                  </a:lnTo>
                  <a:lnTo>
                    <a:pt x="2521902" y="699757"/>
                  </a:lnTo>
                  <a:lnTo>
                    <a:pt x="2581249" y="699757"/>
                  </a:lnTo>
                  <a:lnTo>
                    <a:pt x="2581249" y="698487"/>
                  </a:lnTo>
                  <a:close/>
                </a:path>
                <a:path w="2654935" h="934720">
                  <a:moveTo>
                    <a:pt x="2581618" y="809002"/>
                  </a:moveTo>
                  <a:lnTo>
                    <a:pt x="2578404" y="809002"/>
                  </a:lnTo>
                  <a:lnTo>
                    <a:pt x="2578404" y="807732"/>
                  </a:lnTo>
                  <a:lnTo>
                    <a:pt x="2499601" y="807732"/>
                  </a:lnTo>
                  <a:lnTo>
                    <a:pt x="2499601" y="806462"/>
                  </a:lnTo>
                  <a:lnTo>
                    <a:pt x="2220391" y="806462"/>
                  </a:lnTo>
                  <a:lnTo>
                    <a:pt x="2220391" y="807732"/>
                  </a:lnTo>
                  <a:lnTo>
                    <a:pt x="2144484" y="807732"/>
                  </a:lnTo>
                  <a:lnTo>
                    <a:pt x="2144484" y="809002"/>
                  </a:lnTo>
                  <a:lnTo>
                    <a:pt x="2141867" y="809002"/>
                  </a:lnTo>
                  <a:lnTo>
                    <a:pt x="2141867" y="810272"/>
                  </a:lnTo>
                  <a:lnTo>
                    <a:pt x="2198014" y="810272"/>
                  </a:lnTo>
                  <a:lnTo>
                    <a:pt x="2198014" y="811542"/>
                  </a:lnTo>
                  <a:lnTo>
                    <a:pt x="2525484" y="811542"/>
                  </a:lnTo>
                  <a:lnTo>
                    <a:pt x="2525484" y="810272"/>
                  </a:lnTo>
                  <a:lnTo>
                    <a:pt x="2581618" y="810272"/>
                  </a:lnTo>
                  <a:lnTo>
                    <a:pt x="2581618" y="809002"/>
                  </a:lnTo>
                  <a:close/>
                </a:path>
                <a:path w="2654935" h="934720">
                  <a:moveTo>
                    <a:pt x="2581668" y="144614"/>
                  </a:moveTo>
                  <a:lnTo>
                    <a:pt x="2519692" y="144614"/>
                  </a:lnTo>
                  <a:lnTo>
                    <a:pt x="2519692" y="143344"/>
                  </a:lnTo>
                  <a:lnTo>
                    <a:pt x="2199602" y="143344"/>
                  </a:lnTo>
                  <a:lnTo>
                    <a:pt x="2199602" y="144614"/>
                  </a:lnTo>
                  <a:lnTo>
                    <a:pt x="2141410" y="144614"/>
                  </a:lnTo>
                  <a:lnTo>
                    <a:pt x="2141410" y="145884"/>
                  </a:lnTo>
                  <a:lnTo>
                    <a:pt x="2144890" y="145884"/>
                  </a:lnTo>
                  <a:lnTo>
                    <a:pt x="2144890" y="147154"/>
                  </a:lnTo>
                  <a:lnTo>
                    <a:pt x="2217420" y="147154"/>
                  </a:lnTo>
                  <a:lnTo>
                    <a:pt x="2217420" y="148437"/>
                  </a:lnTo>
                  <a:lnTo>
                    <a:pt x="2506065" y="148437"/>
                  </a:lnTo>
                  <a:lnTo>
                    <a:pt x="2506065" y="147154"/>
                  </a:lnTo>
                  <a:lnTo>
                    <a:pt x="2578595" y="147154"/>
                  </a:lnTo>
                  <a:lnTo>
                    <a:pt x="2578595" y="145884"/>
                  </a:lnTo>
                  <a:lnTo>
                    <a:pt x="2581668" y="145884"/>
                  </a:lnTo>
                  <a:lnTo>
                    <a:pt x="2581668" y="144614"/>
                  </a:lnTo>
                  <a:close/>
                </a:path>
                <a:path w="2654935" h="934720">
                  <a:moveTo>
                    <a:pt x="2654871" y="12052"/>
                  </a:moveTo>
                  <a:lnTo>
                    <a:pt x="2642819" y="0"/>
                  </a:lnTo>
                  <a:lnTo>
                    <a:pt x="2134273" y="0"/>
                  </a:lnTo>
                  <a:lnTo>
                    <a:pt x="2075942" y="0"/>
                  </a:lnTo>
                  <a:lnTo>
                    <a:pt x="0" y="0"/>
                  </a:lnTo>
                  <a:lnTo>
                    <a:pt x="0" y="934631"/>
                  </a:lnTo>
                  <a:lnTo>
                    <a:pt x="2134273" y="934631"/>
                  </a:lnTo>
                  <a:lnTo>
                    <a:pt x="2624569" y="934516"/>
                  </a:lnTo>
                  <a:lnTo>
                    <a:pt x="2628582" y="934516"/>
                  </a:lnTo>
                  <a:lnTo>
                    <a:pt x="2632456" y="933742"/>
                  </a:lnTo>
                  <a:lnTo>
                    <a:pt x="2654871" y="908215"/>
                  </a:lnTo>
                  <a:lnTo>
                    <a:pt x="2654846" y="900188"/>
                  </a:lnTo>
                  <a:lnTo>
                    <a:pt x="2628582" y="873899"/>
                  </a:lnTo>
                  <a:lnTo>
                    <a:pt x="2134273" y="873899"/>
                  </a:lnTo>
                  <a:lnTo>
                    <a:pt x="2134273" y="60629"/>
                  </a:lnTo>
                  <a:lnTo>
                    <a:pt x="2642819" y="60629"/>
                  </a:lnTo>
                  <a:lnTo>
                    <a:pt x="2644597" y="60274"/>
                  </a:lnTo>
                  <a:lnTo>
                    <a:pt x="2654871" y="48577"/>
                  </a:lnTo>
                  <a:lnTo>
                    <a:pt x="2654871" y="12052"/>
                  </a:lnTo>
                  <a:close/>
                </a:path>
              </a:pathLst>
            </a:custGeom>
            <a:solidFill>
              <a:srgbClr val="DFDF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2942336" y="4971363"/>
              <a:ext cx="1266825" cy="401955"/>
            </a:xfrm>
            <a:custGeom>
              <a:avLst/>
              <a:gdLst/>
              <a:ahLst/>
              <a:cxnLst/>
              <a:rect l="l" t="t" r="r" b="b"/>
              <a:pathLst>
                <a:path w="1266825" h="401954">
                  <a:moveTo>
                    <a:pt x="183299" y="98513"/>
                  </a:moveTo>
                  <a:lnTo>
                    <a:pt x="177457" y="56692"/>
                  </a:lnTo>
                  <a:lnTo>
                    <a:pt x="160096" y="25755"/>
                  </a:lnTo>
                  <a:lnTo>
                    <a:pt x="131419" y="6578"/>
                  </a:lnTo>
                  <a:lnTo>
                    <a:pt x="91643" y="0"/>
                  </a:lnTo>
                  <a:lnTo>
                    <a:pt x="51866" y="6502"/>
                  </a:lnTo>
                  <a:lnTo>
                    <a:pt x="23190" y="25565"/>
                  </a:lnTo>
                  <a:lnTo>
                    <a:pt x="5829" y="56476"/>
                  </a:lnTo>
                  <a:lnTo>
                    <a:pt x="0" y="98513"/>
                  </a:lnTo>
                  <a:lnTo>
                    <a:pt x="0" y="301980"/>
                  </a:lnTo>
                  <a:lnTo>
                    <a:pt x="5829" y="343789"/>
                  </a:lnTo>
                  <a:lnTo>
                    <a:pt x="23190" y="374662"/>
                  </a:lnTo>
                  <a:lnTo>
                    <a:pt x="51866" y="393801"/>
                  </a:lnTo>
                  <a:lnTo>
                    <a:pt x="91643" y="400367"/>
                  </a:lnTo>
                  <a:lnTo>
                    <a:pt x="131419" y="393877"/>
                  </a:lnTo>
                  <a:lnTo>
                    <a:pt x="160096" y="374853"/>
                  </a:lnTo>
                  <a:lnTo>
                    <a:pt x="177457" y="343992"/>
                  </a:lnTo>
                  <a:lnTo>
                    <a:pt x="183299" y="301980"/>
                  </a:lnTo>
                  <a:lnTo>
                    <a:pt x="183299" y="249948"/>
                  </a:lnTo>
                  <a:lnTo>
                    <a:pt x="125222" y="249948"/>
                  </a:lnTo>
                  <a:lnTo>
                    <a:pt x="125222" y="305892"/>
                  </a:lnTo>
                  <a:lnTo>
                    <a:pt x="122974" y="323596"/>
                  </a:lnTo>
                  <a:lnTo>
                    <a:pt x="116560" y="335305"/>
                  </a:lnTo>
                  <a:lnTo>
                    <a:pt x="106540" y="341795"/>
                  </a:lnTo>
                  <a:lnTo>
                    <a:pt x="93421" y="343789"/>
                  </a:lnTo>
                  <a:lnTo>
                    <a:pt x="80276" y="341807"/>
                  </a:lnTo>
                  <a:lnTo>
                    <a:pt x="70205" y="335356"/>
                  </a:lnTo>
                  <a:lnTo>
                    <a:pt x="63754" y="323646"/>
                  </a:lnTo>
                  <a:lnTo>
                    <a:pt x="61480" y="305892"/>
                  </a:lnTo>
                  <a:lnTo>
                    <a:pt x="61480" y="94589"/>
                  </a:lnTo>
                  <a:lnTo>
                    <a:pt x="63766" y="76733"/>
                  </a:lnTo>
                  <a:lnTo>
                    <a:pt x="70256" y="64757"/>
                  </a:lnTo>
                  <a:lnTo>
                    <a:pt x="80327" y="58039"/>
                  </a:lnTo>
                  <a:lnTo>
                    <a:pt x="93421" y="55943"/>
                  </a:lnTo>
                  <a:lnTo>
                    <a:pt x="106476" y="58039"/>
                  </a:lnTo>
                  <a:lnTo>
                    <a:pt x="116522" y="64757"/>
                  </a:lnTo>
                  <a:lnTo>
                    <a:pt x="122948" y="76733"/>
                  </a:lnTo>
                  <a:lnTo>
                    <a:pt x="125222" y="94589"/>
                  </a:lnTo>
                  <a:lnTo>
                    <a:pt x="125222" y="136398"/>
                  </a:lnTo>
                  <a:lnTo>
                    <a:pt x="183299" y="136398"/>
                  </a:lnTo>
                  <a:lnTo>
                    <a:pt x="183299" y="98513"/>
                  </a:lnTo>
                  <a:close/>
                </a:path>
                <a:path w="1266825" h="401954">
                  <a:moveTo>
                    <a:pt x="402310" y="98513"/>
                  </a:moveTo>
                  <a:lnTo>
                    <a:pt x="396227" y="56692"/>
                  </a:lnTo>
                  <a:lnTo>
                    <a:pt x="396100" y="56476"/>
                  </a:lnTo>
                  <a:lnTo>
                    <a:pt x="395795" y="55943"/>
                  </a:lnTo>
                  <a:lnTo>
                    <a:pt x="378294" y="25755"/>
                  </a:lnTo>
                  <a:lnTo>
                    <a:pt x="348945" y="6502"/>
                  </a:lnTo>
                  <a:lnTo>
                    <a:pt x="348627" y="6502"/>
                  </a:lnTo>
                  <a:lnTo>
                    <a:pt x="340842" y="5232"/>
                  </a:lnTo>
                  <a:lnTo>
                    <a:pt x="340842" y="94589"/>
                  </a:lnTo>
                  <a:lnTo>
                    <a:pt x="340842" y="305892"/>
                  </a:lnTo>
                  <a:lnTo>
                    <a:pt x="338569" y="323761"/>
                  </a:lnTo>
                  <a:lnTo>
                    <a:pt x="332130" y="335737"/>
                  </a:lnTo>
                  <a:lnTo>
                    <a:pt x="322097" y="342455"/>
                  </a:lnTo>
                  <a:lnTo>
                    <a:pt x="309029" y="344551"/>
                  </a:lnTo>
                  <a:lnTo>
                    <a:pt x="295960" y="342455"/>
                  </a:lnTo>
                  <a:lnTo>
                    <a:pt x="285927" y="335737"/>
                  </a:lnTo>
                  <a:lnTo>
                    <a:pt x="279488" y="323761"/>
                  </a:lnTo>
                  <a:lnTo>
                    <a:pt x="277215" y="305892"/>
                  </a:lnTo>
                  <a:lnTo>
                    <a:pt x="277215" y="94589"/>
                  </a:lnTo>
                  <a:lnTo>
                    <a:pt x="279488" y="76733"/>
                  </a:lnTo>
                  <a:lnTo>
                    <a:pt x="285927" y="64757"/>
                  </a:lnTo>
                  <a:lnTo>
                    <a:pt x="295960" y="58039"/>
                  </a:lnTo>
                  <a:lnTo>
                    <a:pt x="309029" y="55943"/>
                  </a:lnTo>
                  <a:lnTo>
                    <a:pt x="322097" y="58039"/>
                  </a:lnTo>
                  <a:lnTo>
                    <a:pt x="332130" y="64757"/>
                  </a:lnTo>
                  <a:lnTo>
                    <a:pt x="338569" y="76733"/>
                  </a:lnTo>
                  <a:lnTo>
                    <a:pt x="340842" y="94589"/>
                  </a:lnTo>
                  <a:lnTo>
                    <a:pt x="340842" y="5232"/>
                  </a:lnTo>
                  <a:lnTo>
                    <a:pt x="309029" y="0"/>
                  </a:lnTo>
                  <a:lnTo>
                    <a:pt x="268998" y="6502"/>
                  </a:lnTo>
                  <a:lnTo>
                    <a:pt x="239750" y="25565"/>
                  </a:lnTo>
                  <a:lnTo>
                    <a:pt x="239649" y="25755"/>
                  </a:lnTo>
                  <a:lnTo>
                    <a:pt x="221830" y="56476"/>
                  </a:lnTo>
                  <a:lnTo>
                    <a:pt x="221792" y="56692"/>
                  </a:lnTo>
                  <a:lnTo>
                    <a:pt x="215734" y="98513"/>
                  </a:lnTo>
                  <a:lnTo>
                    <a:pt x="215734" y="301980"/>
                  </a:lnTo>
                  <a:lnTo>
                    <a:pt x="221830" y="343789"/>
                  </a:lnTo>
                  <a:lnTo>
                    <a:pt x="221957" y="343992"/>
                  </a:lnTo>
                  <a:lnTo>
                    <a:pt x="239750" y="374662"/>
                  </a:lnTo>
                  <a:lnTo>
                    <a:pt x="268998" y="393801"/>
                  </a:lnTo>
                  <a:lnTo>
                    <a:pt x="309029" y="400367"/>
                  </a:lnTo>
                  <a:lnTo>
                    <a:pt x="349491" y="393801"/>
                  </a:lnTo>
                  <a:lnTo>
                    <a:pt x="349173" y="393801"/>
                  </a:lnTo>
                  <a:lnTo>
                    <a:pt x="378294" y="374853"/>
                  </a:lnTo>
                  <a:lnTo>
                    <a:pt x="378409" y="374662"/>
                  </a:lnTo>
                  <a:lnTo>
                    <a:pt x="395909" y="344551"/>
                  </a:lnTo>
                  <a:lnTo>
                    <a:pt x="396227" y="343992"/>
                  </a:lnTo>
                  <a:lnTo>
                    <a:pt x="396252" y="343789"/>
                  </a:lnTo>
                  <a:lnTo>
                    <a:pt x="402310" y="301980"/>
                  </a:lnTo>
                  <a:lnTo>
                    <a:pt x="402310" y="98513"/>
                  </a:lnTo>
                  <a:close/>
                </a:path>
                <a:path w="1266825" h="401954">
                  <a:moveTo>
                    <a:pt x="604418" y="339890"/>
                  </a:moveTo>
                  <a:lnTo>
                    <a:pt x="503428" y="339890"/>
                  </a:lnTo>
                  <a:lnTo>
                    <a:pt x="503428" y="4521"/>
                  </a:lnTo>
                  <a:lnTo>
                    <a:pt x="441947" y="4521"/>
                  </a:lnTo>
                  <a:lnTo>
                    <a:pt x="441947" y="339890"/>
                  </a:lnTo>
                  <a:lnTo>
                    <a:pt x="441947" y="397052"/>
                  </a:lnTo>
                  <a:lnTo>
                    <a:pt x="604418" y="397052"/>
                  </a:lnTo>
                  <a:lnTo>
                    <a:pt x="604418" y="339890"/>
                  </a:lnTo>
                  <a:close/>
                </a:path>
                <a:path w="1266825" h="401954">
                  <a:moveTo>
                    <a:pt x="813333" y="98513"/>
                  </a:moveTo>
                  <a:lnTo>
                    <a:pt x="807224" y="56692"/>
                  </a:lnTo>
                  <a:lnTo>
                    <a:pt x="807110" y="56476"/>
                  </a:lnTo>
                  <a:lnTo>
                    <a:pt x="806792" y="55943"/>
                  </a:lnTo>
                  <a:lnTo>
                    <a:pt x="789254" y="25755"/>
                  </a:lnTo>
                  <a:lnTo>
                    <a:pt x="759866" y="6502"/>
                  </a:lnTo>
                  <a:lnTo>
                    <a:pt x="759548" y="6502"/>
                  </a:lnTo>
                  <a:lnTo>
                    <a:pt x="751865" y="5245"/>
                  </a:lnTo>
                  <a:lnTo>
                    <a:pt x="751865" y="94589"/>
                  </a:lnTo>
                  <a:lnTo>
                    <a:pt x="751865" y="305892"/>
                  </a:lnTo>
                  <a:lnTo>
                    <a:pt x="749566" y="323761"/>
                  </a:lnTo>
                  <a:lnTo>
                    <a:pt x="743089" y="335737"/>
                  </a:lnTo>
                  <a:lnTo>
                    <a:pt x="733005" y="342455"/>
                  </a:lnTo>
                  <a:lnTo>
                    <a:pt x="719924" y="344551"/>
                  </a:lnTo>
                  <a:lnTo>
                    <a:pt x="706856" y="342455"/>
                  </a:lnTo>
                  <a:lnTo>
                    <a:pt x="696823" y="335737"/>
                  </a:lnTo>
                  <a:lnTo>
                    <a:pt x="690384" y="323761"/>
                  </a:lnTo>
                  <a:lnTo>
                    <a:pt x="688111" y="305892"/>
                  </a:lnTo>
                  <a:lnTo>
                    <a:pt x="688111" y="94589"/>
                  </a:lnTo>
                  <a:lnTo>
                    <a:pt x="690372" y="76733"/>
                  </a:lnTo>
                  <a:lnTo>
                    <a:pt x="696772" y="64757"/>
                  </a:lnTo>
                  <a:lnTo>
                    <a:pt x="706805" y="58039"/>
                  </a:lnTo>
                  <a:lnTo>
                    <a:pt x="719924" y="55943"/>
                  </a:lnTo>
                  <a:lnTo>
                    <a:pt x="733069" y="58039"/>
                  </a:lnTo>
                  <a:lnTo>
                    <a:pt x="743140" y="64757"/>
                  </a:lnTo>
                  <a:lnTo>
                    <a:pt x="749592" y="76733"/>
                  </a:lnTo>
                  <a:lnTo>
                    <a:pt x="751865" y="94589"/>
                  </a:lnTo>
                  <a:lnTo>
                    <a:pt x="751865" y="5245"/>
                  </a:lnTo>
                  <a:lnTo>
                    <a:pt x="719924" y="0"/>
                  </a:lnTo>
                  <a:lnTo>
                    <a:pt x="679894" y="6502"/>
                  </a:lnTo>
                  <a:lnTo>
                    <a:pt x="650646" y="25565"/>
                  </a:lnTo>
                  <a:lnTo>
                    <a:pt x="650544" y="25755"/>
                  </a:lnTo>
                  <a:lnTo>
                    <a:pt x="632726" y="56476"/>
                  </a:lnTo>
                  <a:lnTo>
                    <a:pt x="632701" y="56692"/>
                  </a:lnTo>
                  <a:lnTo>
                    <a:pt x="626630" y="98513"/>
                  </a:lnTo>
                  <a:lnTo>
                    <a:pt x="626630" y="301980"/>
                  </a:lnTo>
                  <a:lnTo>
                    <a:pt x="632714" y="343789"/>
                  </a:lnTo>
                  <a:lnTo>
                    <a:pt x="679843" y="393801"/>
                  </a:lnTo>
                  <a:lnTo>
                    <a:pt x="719924" y="400367"/>
                  </a:lnTo>
                  <a:lnTo>
                    <a:pt x="760463" y="393801"/>
                  </a:lnTo>
                  <a:lnTo>
                    <a:pt x="760145" y="393801"/>
                  </a:lnTo>
                  <a:lnTo>
                    <a:pt x="789305" y="374853"/>
                  </a:lnTo>
                  <a:lnTo>
                    <a:pt x="789419" y="374662"/>
                  </a:lnTo>
                  <a:lnTo>
                    <a:pt x="806932" y="344551"/>
                  </a:lnTo>
                  <a:lnTo>
                    <a:pt x="807250" y="343992"/>
                  </a:lnTo>
                  <a:lnTo>
                    <a:pt x="807275" y="343789"/>
                  </a:lnTo>
                  <a:lnTo>
                    <a:pt x="813333" y="301980"/>
                  </a:lnTo>
                  <a:lnTo>
                    <a:pt x="813333" y="98513"/>
                  </a:lnTo>
                  <a:close/>
                </a:path>
                <a:path w="1266825" h="401954">
                  <a:moveTo>
                    <a:pt x="1033246" y="4914"/>
                  </a:moveTo>
                  <a:lnTo>
                    <a:pt x="975042" y="4914"/>
                  </a:lnTo>
                  <a:lnTo>
                    <a:pt x="975042" y="306908"/>
                  </a:lnTo>
                  <a:lnTo>
                    <a:pt x="972769" y="324548"/>
                  </a:lnTo>
                  <a:lnTo>
                    <a:pt x="966343" y="336270"/>
                  </a:lnTo>
                  <a:lnTo>
                    <a:pt x="956297" y="342785"/>
                  </a:lnTo>
                  <a:lnTo>
                    <a:pt x="943241" y="344792"/>
                  </a:lnTo>
                  <a:lnTo>
                    <a:pt x="930173" y="342798"/>
                  </a:lnTo>
                  <a:lnTo>
                    <a:pt x="920140" y="336321"/>
                  </a:lnTo>
                  <a:lnTo>
                    <a:pt x="913701" y="324599"/>
                  </a:lnTo>
                  <a:lnTo>
                    <a:pt x="911428" y="306908"/>
                  </a:lnTo>
                  <a:lnTo>
                    <a:pt x="911428" y="4914"/>
                  </a:lnTo>
                  <a:lnTo>
                    <a:pt x="849947" y="4914"/>
                  </a:lnTo>
                  <a:lnTo>
                    <a:pt x="849947" y="302996"/>
                  </a:lnTo>
                  <a:lnTo>
                    <a:pt x="855776" y="344741"/>
                  </a:lnTo>
                  <a:lnTo>
                    <a:pt x="873137" y="375627"/>
                  </a:lnTo>
                  <a:lnTo>
                    <a:pt x="901814" y="394804"/>
                  </a:lnTo>
                  <a:lnTo>
                    <a:pt x="941590" y="401383"/>
                  </a:lnTo>
                  <a:lnTo>
                    <a:pt x="981367" y="394804"/>
                  </a:lnTo>
                  <a:lnTo>
                    <a:pt x="1010043" y="375627"/>
                  </a:lnTo>
                  <a:lnTo>
                    <a:pt x="1027404" y="344741"/>
                  </a:lnTo>
                  <a:lnTo>
                    <a:pt x="1033246" y="302996"/>
                  </a:lnTo>
                  <a:lnTo>
                    <a:pt x="1033246" y="4914"/>
                  </a:lnTo>
                  <a:close/>
                </a:path>
                <a:path w="1266825" h="401954">
                  <a:moveTo>
                    <a:pt x="1266278" y="396328"/>
                  </a:moveTo>
                  <a:lnTo>
                    <a:pt x="1262646" y="384644"/>
                  </a:lnTo>
                  <a:lnTo>
                    <a:pt x="1260322" y="372948"/>
                  </a:lnTo>
                  <a:lnTo>
                    <a:pt x="1260297" y="372694"/>
                  </a:lnTo>
                  <a:lnTo>
                    <a:pt x="1259255" y="360984"/>
                  </a:lnTo>
                  <a:lnTo>
                    <a:pt x="1259268" y="360591"/>
                  </a:lnTo>
                  <a:lnTo>
                    <a:pt x="1259459" y="348843"/>
                  </a:lnTo>
                  <a:lnTo>
                    <a:pt x="1259344" y="286829"/>
                  </a:lnTo>
                  <a:lnTo>
                    <a:pt x="1257414" y="259905"/>
                  </a:lnTo>
                  <a:lnTo>
                    <a:pt x="1250873" y="237058"/>
                  </a:lnTo>
                  <a:lnTo>
                    <a:pt x="1250619" y="236169"/>
                  </a:lnTo>
                  <a:lnTo>
                    <a:pt x="1238046" y="217703"/>
                  </a:lnTo>
                  <a:lnTo>
                    <a:pt x="1218679" y="205105"/>
                  </a:lnTo>
                  <a:lnTo>
                    <a:pt x="1236637" y="192925"/>
                  </a:lnTo>
                  <a:lnTo>
                    <a:pt x="1245222" y="181114"/>
                  </a:lnTo>
                  <a:lnTo>
                    <a:pt x="1249184" y="175666"/>
                  </a:lnTo>
                  <a:lnTo>
                    <a:pt x="1256550" y="153263"/>
                  </a:lnTo>
                  <a:lnTo>
                    <a:pt x="1258951" y="125666"/>
                  </a:lnTo>
                  <a:lnTo>
                    <a:pt x="1258951" y="94970"/>
                  </a:lnTo>
                  <a:lnTo>
                    <a:pt x="1254340" y="60998"/>
                  </a:lnTo>
                  <a:lnTo>
                    <a:pt x="1253591" y="55435"/>
                  </a:lnTo>
                  <a:lnTo>
                    <a:pt x="1237056" y="27305"/>
                  </a:lnTo>
                  <a:lnTo>
                    <a:pt x="1208684" y="10502"/>
                  </a:lnTo>
                  <a:lnTo>
                    <a:pt x="1197470" y="8978"/>
                  </a:lnTo>
                  <a:lnTo>
                    <a:pt x="1197470" y="101168"/>
                  </a:lnTo>
                  <a:lnTo>
                    <a:pt x="1197470" y="139814"/>
                  </a:lnTo>
                  <a:lnTo>
                    <a:pt x="1194930" y="159473"/>
                  </a:lnTo>
                  <a:lnTo>
                    <a:pt x="1187615" y="172212"/>
                  </a:lnTo>
                  <a:lnTo>
                    <a:pt x="1176007" y="179057"/>
                  </a:lnTo>
                  <a:lnTo>
                    <a:pt x="1160614" y="181114"/>
                  </a:lnTo>
                  <a:lnTo>
                    <a:pt x="1136497" y="181114"/>
                  </a:lnTo>
                  <a:lnTo>
                    <a:pt x="1136497" y="60998"/>
                  </a:lnTo>
                  <a:lnTo>
                    <a:pt x="1166164" y="60998"/>
                  </a:lnTo>
                  <a:lnTo>
                    <a:pt x="1180274" y="63347"/>
                  </a:lnTo>
                  <a:lnTo>
                    <a:pt x="1190015" y="70612"/>
                  </a:lnTo>
                  <a:lnTo>
                    <a:pt x="1195654" y="83108"/>
                  </a:lnTo>
                  <a:lnTo>
                    <a:pt x="1197470" y="101168"/>
                  </a:lnTo>
                  <a:lnTo>
                    <a:pt x="1197470" y="8978"/>
                  </a:lnTo>
                  <a:lnTo>
                    <a:pt x="1167815" y="4914"/>
                  </a:lnTo>
                  <a:lnTo>
                    <a:pt x="1075029" y="4914"/>
                  </a:lnTo>
                  <a:lnTo>
                    <a:pt x="1075029" y="396328"/>
                  </a:lnTo>
                  <a:lnTo>
                    <a:pt x="1136497" y="396328"/>
                  </a:lnTo>
                  <a:lnTo>
                    <a:pt x="1136497" y="237058"/>
                  </a:lnTo>
                  <a:lnTo>
                    <a:pt x="1157833" y="237058"/>
                  </a:lnTo>
                  <a:lnTo>
                    <a:pt x="1175715" y="239725"/>
                  </a:lnTo>
                  <a:lnTo>
                    <a:pt x="1188224" y="248297"/>
                  </a:lnTo>
                  <a:lnTo>
                    <a:pt x="1195578" y="263702"/>
                  </a:lnTo>
                  <a:lnTo>
                    <a:pt x="1197978" y="286829"/>
                  </a:lnTo>
                  <a:lnTo>
                    <a:pt x="1197965" y="348843"/>
                  </a:lnTo>
                  <a:lnTo>
                    <a:pt x="1197521" y="360591"/>
                  </a:lnTo>
                  <a:lnTo>
                    <a:pt x="1197546" y="360984"/>
                  </a:lnTo>
                  <a:lnTo>
                    <a:pt x="1198308" y="372694"/>
                  </a:lnTo>
                  <a:lnTo>
                    <a:pt x="1198359" y="372948"/>
                  </a:lnTo>
                  <a:lnTo>
                    <a:pt x="1200353" y="384644"/>
                  </a:lnTo>
                  <a:lnTo>
                    <a:pt x="1203629" y="396328"/>
                  </a:lnTo>
                  <a:lnTo>
                    <a:pt x="1266278" y="396328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1" name="object 4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67569" y="4477260"/>
              <a:ext cx="1088406" cy="171042"/>
            </a:xfrm>
            <a:prstGeom prst="rect">
              <a:avLst/>
            </a:prstGeom>
          </p:spPr>
        </p:pic>
      </p:grpSp>
      <p:grpSp>
        <p:nvGrpSpPr>
          <p:cNvPr id="42" name="object 42"/>
          <p:cNvGrpSpPr/>
          <p:nvPr/>
        </p:nvGrpSpPr>
        <p:grpSpPr>
          <a:xfrm>
            <a:off x="2507207" y="590948"/>
            <a:ext cx="2030730" cy="768985"/>
            <a:chOff x="2507207" y="590948"/>
            <a:chExt cx="2030730" cy="768985"/>
          </a:xfrm>
        </p:grpSpPr>
        <p:sp>
          <p:nvSpPr>
            <p:cNvPr id="43" name="object 43"/>
            <p:cNvSpPr/>
            <p:nvPr/>
          </p:nvSpPr>
          <p:spPr>
            <a:xfrm>
              <a:off x="2507207" y="590948"/>
              <a:ext cx="2030730" cy="768985"/>
            </a:xfrm>
            <a:custGeom>
              <a:avLst/>
              <a:gdLst/>
              <a:ahLst/>
              <a:cxnLst/>
              <a:rect l="l" t="t" r="r" b="b"/>
              <a:pathLst>
                <a:path w="2030729" h="768985">
                  <a:moveTo>
                    <a:pt x="1942728" y="768940"/>
                  </a:moveTo>
                  <a:lnTo>
                    <a:pt x="402986" y="768948"/>
                  </a:lnTo>
                  <a:lnTo>
                    <a:pt x="362242" y="756619"/>
                  </a:lnTo>
                  <a:lnTo>
                    <a:pt x="327903" y="722263"/>
                  </a:lnTo>
                  <a:lnTo>
                    <a:pt x="315581" y="681498"/>
                  </a:lnTo>
                  <a:lnTo>
                    <a:pt x="315590" y="227359"/>
                  </a:lnTo>
                  <a:lnTo>
                    <a:pt x="0" y="16"/>
                  </a:lnTo>
                  <a:lnTo>
                    <a:pt x="1936334" y="16"/>
                  </a:lnTo>
                  <a:lnTo>
                    <a:pt x="1942486" y="0"/>
                  </a:lnTo>
                  <a:lnTo>
                    <a:pt x="1948581" y="585"/>
                  </a:lnTo>
                  <a:lnTo>
                    <a:pt x="1993545" y="19112"/>
                  </a:lnTo>
                  <a:lnTo>
                    <a:pt x="2020624" y="52046"/>
                  </a:lnTo>
                  <a:lnTo>
                    <a:pt x="2030127" y="87450"/>
                  </a:lnTo>
                  <a:lnTo>
                    <a:pt x="2030127" y="681495"/>
                  </a:lnTo>
                  <a:lnTo>
                    <a:pt x="2017775" y="722236"/>
                  </a:lnTo>
                  <a:lnTo>
                    <a:pt x="1983448" y="756581"/>
                  </a:lnTo>
                  <a:lnTo>
                    <a:pt x="1948811" y="768340"/>
                  </a:lnTo>
                  <a:lnTo>
                    <a:pt x="1942728" y="768940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3058350" y="904227"/>
              <a:ext cx="1304925" cy="179070"/>
            </a:xfrm>
            <a:custGeom>
              <a:avLst/>
              <a:gdLst/>
              <a:ahLst/>
              <a:cxnLst/>
              <a:rect l="l" t="t" r="r" b="b"/>
              <a:pathLst>
                <a:path w="1304925" h="179069">
                  <a:moveTo>
                    <a:pt x="1304391" y="175399"/>
                  </a:moveTo>
                  <a:lnTo>
                    <a:pt x="1228013" y="173799"/>
                  </a:lnTo>
                  <a:lnTo>
                    <a:pt x="1024890" y="172605"/>
                  </a:lnTo>
                  <a:lnTo>
                    <a:pt x="570433" y="172021"/>
                  </a:lnTo>
                  <a:lnTo>
                    <a:pt x="219049" y="172847"/>
                  </a:lnTo>
                  <a:lnTo>
                    <a:pt x="43891" y="174167"/>
                  </a:lnTo>
                  <a:lnTo>
                    <a:pt x="5080" y="174967"/>
                  </a:lnTo>
                  <a:lnTo>
                    <a:pt x="0" y="175399"/>
                  </a:lnTo>
                  <a:lnTo>
                    <a:pt x="5080" y="175831"/>
                  </a:lnTo>
                  <a:lnTo>
                    <a:pt x="19926" y="176250"/>
                  </a:lnTo>
                  <a:lnTo>
                    <a:pt x="76441" y="177012"/>
                  </a:lnTo>
                  <a:lnTo>
                    <a:pt x="279641" y="178206"/>
                  </a:lnTo>
                  <a:lnTo>
                    <a:pt x="734060" y="178790"/>
                  </a:lnTo>
                  <a:lnTo>
                    <a:pt x="1085367" y="177952"/>
                  </a:lnTo>
                  <a:lnTo>
                    <a:pt x="1260500" y="176644"/>
                  </a:lnTo>
                  <a:lnTo>
                    <a:pt x="1299311" y="175831"/>
                  </a:lnTo>
                  <a:lnTo>
                    <a:pt x="1304391" y="175399"/>
                  </a:lnTo>
                  <a:close/>
                </a:path>
                <a:path w="1304925" h="179069">
                  <a:moveTo>
                    <a:pt x="1304391" y="3378"/>
                  </a:moveTo>
                  <a:lnTo>
                    <a:pt x="1187589" y="1422"/>
                  </a:lnTo>
                  <a:lnTo>
                    <a:pt x="958875" y="368"/>
                  </a:lnTo>
                  <a:lnTo>
                    <a:pt x="570433" y="0"/>
                  </a:lnTo>
                  <a:lnTo>
                    <a:pt x="219049" y="876"/>
                  </a:lnTo>
                  <a:lnTo>
                    <a:pt x="43891" y="2197"/>
                  </a:lnTo>
                  <a:lnTo>
                    <a:pt x="5080" y="2971"/>
                  </a:lnTo>
                  <a:lnTo>
                    <a:pt x="0" y="3378"/>
                  </a:lnTo>
                  <a:lnTo>
                    <a:pt x="5080" y="3784"/>
                  </a:lnTo>
                  <a:lnTo>
                    <a:pt x="19926" y="4178"/>
                  </a:lnTo>
                  <a:lnTo>
                    <a:pt x="116878" y="5283"/>
                  </a:lnTo>
                  <a:lnTo>
                    <a:pt x="345668" y="6375"/>
                  </a:lnTo>
                  <a:lnTo>
                    <a:pt x="734060" y="6769"/>
                  </a:lnTo>
                  <a:lnTo>
                    <a:pt x="1085367" y="5930"/>
                  </a:lnTo>
                  <a:lnTo>
                    <a:pt x="1260500" y="4622"/>
                  </a:lnTo>
                  <a:lnTo>
                    <a:pt x="1299311" y="3810"/>
                  </a:lnTo>
                  <a:lnTo>
                    <a:pt x="1304391" y="3378"/>
                  </a:lnTo>
                  <a:close/>
                </a:path>
              </a:pathLst>
            </a:custGeom>
            <a:solidFill>
              <a:srgbClr val="DFDF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5" name="object 45"/>
          <p:cNvSpPr/>
          <p:nvPr/>
        </p:nvSpPr>
        <p:spPr>
          <a:xfrm>
            <a:off x="2315833" y="5637466"/>
            <a:ext cx="8843645" cy="0"/>
          </a:xfrm>
          <a:custGeom>
            <a:avLst/>
            <a:gdLst/>
            <a:ahLst/>
            <a:cxnLst/>
            <a:rect l="l" t="t" r="r" b="b"/>
            <a:pathLst>
              <a:path w="8843645">
                <a:moveTo>
                  <a:pt x="8843337" y="0"/>
                </a:moveTo>
                <a:lnTo>
                  <a:pt x="0" y="0"/>
                </a:lnTo>
                <a:lnTo>
                  <a:pt x="8843337" y="0"/>
                </a:lnTo>
                <a:close/>
              </a:path>
            </a:pathLst>
          </a:custGeom>
          <a:solidFill>
            <a:srgbClr val="25323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6" name="object 46"/>
          <p:cNvGrpSpPr/>
          <p:nvPr/>
        </p:nvGrpSpPr>
        <p:grpSpPr>
          <a:xfrm>
            <a:off x="9786922" y="3503105"/>
            <a:ext cx="1334135" cy="2131695"/>
            <a:chOff x="9786922" y="3503105"/>
            <a:chExt cx="1334135" cy="2131695"/>
          </a:xfrm>
        </p:grpSpPr>
        <p:sp>
          <p:nvSpPr>
            <p:cNvPr id="47" name="object 47"/>
            <p:cNvSpPr/>
            <p:nvPr/>
          </p:nvSpPr>
          <p:spPr>
            <a:xfrm>
              <a:off x="9786912" y="3670706"/>
              <a:ext cx="1334135" cy="1322705"/>
            </a:xfrm>
            <a:custGeom>
              <a:avLst/>
              <a:gdLst/>
              <a:ahLst/>
              <a:cxnLst/>
              <a:rect l="l" t="t" r="r" b="b"/>
              <a:pathLst>
                <a:path w="1334134" h="1322704">
                  <a:moveTo>
                    <a:pt x="934758" y="754938"/>
                  </a:moveTo>
                  <a:lnTo>
                    <a:pt x="933881" y="709726"/>
                  </a:lnTo>
                  <a:lnTo>
                    <a:pt x="929792" y="666229"/>
                  </a:lnTo>
                  <a:lnTo>
                    <a:pt x="923086" y="623074"/>
                  </a:lnTo>
                  <a:lnTo>
                    <a:pt x="914349" y="578891"/>
                  </a:lnTo>
                  <a:lnTo>
                    <a:pt x="893127" y="481977"/>
                  </a:lnTo>
                  <a:lnTo>
                    <a:pt x="881824" y="426516"/>
                  </a:lnTo>
                  <a:lnTo>
                    <a:pt x="866800" y="372935"/>
                  </a:lnTo>
                  <a:lnTo>
                    <a:pt x="844537" y="315341"/>
                  </a:lnTo>
                  <a:lnTo>
                    <a:pt x="821448" y="264147"/>
                  </a:lnTo>
                  <a:lnTo>
                    <a:pt x="802182" y="226504"/>
                  </a:lnTo>
                  <a:lnTo>
                    <a:pt x="773887" y="212217"/>
                  </a:lnTo>
                  <a:lnTo>
                    <a:pt x="770267" y="212509"/>
                  </a:lnTo>
                  <a:lnTo>
                    <a:pt x="741603" y="241719"/>
                  </a:lnTo>
                  <a:lnTo>
                    <a:pt x="742657" y="294919"/>
                  </a:lnTo>
                  <a:lnTo>
                    <a:pt x="745947" y="344246"/>
                  </a:lnTo>
                  <a:lnTo>
                    <a:pt x="751433" y="393382"/>
                  </a:lnTo>
                  <a:lnTo>
                    <a:pt x="759129" y="442302"/>
                  </a:lnTo>
                  <a:lnTo>
                    <a:pt x="770026" y="506882"/>
                  </a:lnTo>
                  <a:lnTo>
                    <a:pt x="779754" y="567385"/>
                  </a:lnTo>
                  <a:lnTo>
                    <a:pt x="788022" y="623938"/>
                  </a:lnTo>
                  <a:lnTo>
                    <a:pt x="794600" y="676681"/>
                  </a:lnTo>
                  <a:lnTo>
                    <a:pt x="799198" y="725690"/>
                  </a:lnTo>
                  <a:lnTo>
                    <a:pt x="801585" y="771118"/>
                  </a:lnTo>
                  <a:lnTo>
                    <a:pt x="801484" y="813066"/>
                  </a:lnTo>
                  <a:lnTo>
                    <a:pt x="798639" y="851649"/>
                  </a:lnTo>
                  <a:lnTo>
                    <a:pt x="791959" y="899553"/>
                  </a:lnTo>
                  <a:lnTo>
                    <a:pt x="783767" y="947026"/>
                  </a:lnTo>
                  <a:lnTo>
                    <a:pt x="774065" y="994092"/>
                  </a:lnTo>
                  <a:lnTo>
                    <a:pt x="762850" y="1040739"/>
                  </a:lnTo>
                  <a:lnTo>
                    <a:pt x="759472" y="1052995"/>
                  </a:lnTo>
                  <a:lnTo>
                    <a:pt x="757275" y="1014958"/>
                  </a:lnTo>
                  <a:lnTo>
                    <a:pt x="739419" y="774700"/>
                  </a:lnTo>
                  <a:lnTo>
                    <a:pt x="717588" y="590715"/>
                  </a:lnTo>
                  <a:lnTo>
                    <a:pt x="706767" y="539546"/>
                  </a:lnTo>
                  <a:lnTo>
                    <a:pt x="693483" y="488022"/>
                  </a:lnTo>
                  <a:lnTo>
                    <a:pt x="678243" y="437426"/>
                  </a:lnTo>
                  <a:lnTo>
                    <a:pt x="661555" y="389039"/>
                  </a:lnTo>
                  <a:lnTo>
                    <a:pt x="643953" y="344131"/>
                  </a:lnTo>
                  <a:lnTo>
                    <a:pt x="625932" y="303999"/>
                  </a:lnTo>
                  <a:lnTo>
                    <a:pt x="608025" y="269900"/>
                  </a:lnTo>
                  <a:lnTo>
                    <a:pt x="589038" y="259270"/>
                  </a:lnTo>
                  <a:lnTo>
                    <a:pt x="580047" y="262394"/>
                  </a:lnTo>
                  <a:lnTo>
                    <a:pt x="576592" y="265239"/>
                  </a:lnTo>
                  <a:lnTo>
                    <a:pt x="571766" y="273443"/>
                  </a:lnTo>
                  <a:lnTo>
                    <a:pt x="570979" y="277850"/>
                  </a:lnTo>
                  <a:lnTo>
                    <a:pt x="576872" y="316877"/>
                  </a:lnTo>
                  <a:lnTo>
                    <a:pt x="588822" y="401777"/>
                  </a:lnTo>
                  <a:lnTo>
                    <a:pt x="595299" y="450723"/>
                  </a:lnTo>
                  <a:lnTo>
                    <a:pt x="601878" y="502920"/>
                  </a:lnTo>
                  <a:lnTo>
                    <a:pt x="608355" y="557580"/>
                  </a:lnTo>
                  <a:lnTo>
                    <a:pt x="614540" y="613892"/>
                  </a:lnTo>
                  <a:lnTo>
                    <a:pt x="620242" y="671055"/>
                  </a:lnTo>
                  <a:lnTo>
                    <a:pt x="625271" y="728281"/>
                  </a:lnTo>
                  <a:lnTo>
                    <a:pt x="629437" y="784733"/>
                  </a:lnTo>
                  <a:lnTo>
                    <a:pt x="632561" y="839647"/>
                  </a:lnTo>
                  <a:lnTo>
                    <a:pt x="634453" y="892187"/>
                  </a:lnTo>
                  <a:lnTo>
                    <a:pt x="634911" y="941578"/>
                  </a:lnTo>
                  <a:lnTo>
                    <a:pt x="633945" y="1112469"/>
                  </a:lnTo>
                  <a:lnTo>
                    <a:pt x="633996" y="1164513"/>
                  </a:lnTo>
                  <a:lnTo>
                    <a:pt x="542798" y="1056462"/>
                  </a:lnTo>
                  <a:lnTo>
                    <a:pt x="424942" y="911682"/>
                  </a:lnTo>
                  <a:lnTo>
                    <a:pt x="314020" y="765771"/>
                  </a:lnTo>
                  <a:lnTo>
                    <a:pt x="212585" y="602780"/>
                  </a:lnTo>
                  <a:lnTo>
                    <a:pt x="115582" y="420446"/>
                  </a:lnTo>
                  <a:lnTo>
                    <a:pt x="42849" y="271983"/>
                  </a:lnTo>
                  <a:lnTo>
                    <a:pt x="14211" y="210667"/>
                  </a:lnTo>
                  <a:lnTo>
                    <a:pt x="6807" y="209778"/>
                  </a:lnTo>
                  <a:lnTo>
                    <a:pt x="16865" y="335889"/>
                  </a:lnTo>
                  <a:lnTo>
                    <a:pt x="80479" y="551688"/>
                  </a:lnTo>
                  <a:lnTo>
                    <a:pt x="205752" y="834580"/>
                  </a:lnTo>
                  <a:lnTo>
                    <a:pt x="358267" y="1081366"/>
                  </a:lnTo>
                  <a:lnTo>
                    <a:pt x="487108" y="1255915"/>
                  </a:lnTo>
                  <a:lnTo>
                    <a:pt x="541362" y="1322120"/>
                  </a:lnTo>
                  <a:lnTo>
                    <a:pt x="634225" y="1245057"/>
                  </a:lnTo>
                  <a:lnTo>
                    <a:pt x="634911" y="1312646"/>
                  </a:lnTo>
                  <a:lnTo>
                    <a:pt x="773772" y="1312646"/>
                  </a:lnTo>
                  <a:lnTo>
                    <a:pt x="771994" y="1277150"/>
                  </a:lnTo>
                  <a:lnTo>
                    <a:pt x="787400" y="1278801"/>
                  </a:lnTo>
                  <a:lnTo>
                    <a:pt x="804722" y="1236103"/>
                  </a:lnTo>
                  <a:lnTo>
                    <a:pt x="845007" y="1129703"/>
                  </a:lnTo>
                  <a:lnTo>
                    <a:pt x="890765" y="992136"/>
                  </a:lnTo>
                  <a:lnTo>
                    <a:pt x="924496" y="855941"/>
                  </a:lnTo>
                  <a:lnTo>
                    <a:pt x="931824" y="803224"/>
                  </a:lnTo>
                  <a:lnTo>
                    <a:pt x="934758" y="754938"/>
                  </a:lnTo>
                  <a:close/>
                </a:path>
                <a:path w="1334134" h="1322704">
                  <a:moveTo>
                    <a:pt x="1333563" y="81445"/>
                  </a:moveTo>
                  <a:lnTo>
                    <a:pt x="1332471" y="41808"/>
                  </a:lnTo>
                  <a:lnTo>
                    <a:pt x="1328966" y="14033"/>
                  </a:lnTo>
                  <a:lnTo>
                    <a:pt x="1324533" y="0"/>
                  </a:lnTo>
                  <a:lnTo>
                    <a:pt x="1317396" y="6781"/>
                  </a:lnTo>
                  <a:lnTo>
                    <a:pt x="1288097" y="80073"/>
                  </a:lnTo>
                  <a:lnTo>
                    <a:pt x="1269161" y="136296"/>
                  </a:lnTo>
                  <a:lnTo>
                    <a:pt x="1249514" y="198729"/>
                  </a:lnTo>
                  <a:lnTo>
                    <a:pt x="1230757" y="262242"/>
                  </a:lnTo>
                  <a:lnTo>
                    <a:pt x="1214488" y="321691"/>
                  </a:lnTo>
                  <a:lnTo>
                    <a:pt x="1202334" y="371957"/>
                  </a:lnTo>
                  <a:lnTo>
                    <a:pt x="1130173" y="563156"/>
                  </a:lnTo>
                  <a:lnTo>
                    <a:pt x="996289" y="869518"/>
                  </a:lnTo>
                  <a:lnTo>
                    <a:pt x="867181" y="1153909"/>
                  </a:lnTo>
                  <a:lnTo>
                    <a:pt x="809371" y="1279182"/>
                  </a:lnTo>
                  <a:lnTo>
                    <a:pt x="809371" y="1303185"/>
                  </a:lnTo>
                  <a:lnTo>
                    <a:pt x="934847" y="1303185"/>
                  </a:lnTo>
                  <a:lnTo>
                    <a:pt x="980084" y="1172654"/>
                  </a:lnTo>
                  <a:lnTo>
                    <a:pt x="1084541" y="873264"/>
                  </a:lnTo>
                  <a:lnTo>
                    <a:pt x="1201394" y="543306"/>
                  </a:lnTo>
                  <a:lnTo>
                    <a:pt x="1283766" y="321056"/>
                  </a:lnTo>
                  <a:lnTo>
                    <a:pt x="1307350" y="252730"/>
                  </a:lnTo>
                  <a:lnTo>
                    <a:pt x="1322501" y="188772"/>
                  </a:lnTo>
                  <a:lnTo>
                    <a:pt x="1330744" y="131051"/>
                  </a:lnTo>
                  <a:lnTo>
                    <a:pt x="1333563" y="81445"/>
                  </a:lnTo>
                  <a:close/>
                </a:path>
              </a:pathLst>
            </a:custGeom>
            <a:solidFill>
              <a:srgbClr val="45596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9791395" y="3686619"/>
              <a:ext cx="1316355" cy="1292225"/>
            </a:xfrm>
            <a:custGeom>
              <a:avLst/>
              <a:gdLst/>
              <a:ahLst/>
              <a:cxnLst/>
              <a:rect l="l" t="t" r="r" b="b"/>
              <a:pathLst>
                <a:path w="1316354" h="1292225">
                  <a:moveTo>
                    <a:pt x="639267" y="1227899"/>
                  </a:moveTo>
                  <a:lnTo>
                    <a:pt x="636473" y="1224749"/>
                  </a:lnTo>
                  <a:lnTo>
                    <a:pt x="633437" y="1221841"/>
                  </a:lnTo>
                  <a:lnTo>
                    <a:pt x="583057" y="1179766"/>
                  </a:lnTo>
                  <a:lnTo>
                    <a:pt x="560133" y="1159459"/>
                  </a:lnTo>
                  <a:lnTo>
                    <a:pt x="505955" y="1107922"/>
                  </a:lnTo>
                  <a:lnTo>
                    <a:pt x="472351" y="1073137"/>
                  </a:lnTo>
                  <a:lnTo>
                    <a:pt x="439813" y="1037539"/>
                  </a:lnTo>
                  <a:lnTo>
                    <a:pt x="408343" y="1001115"/>
                  </a:lnTo>
                  <a:lnTo>
                    <a:pt x="377952" y="963866"/>
                  </a:lnTo>
                  <a:lnTo>
                    <a:pt x="348615" y="925804"/>
                  </a:lnTo>
                  <a:lnTo>
                    <a:pt x="320357" y="886904"/>
                  </a:lnTo>
                  <a:lnTo>
                    <a:pt x="293166" y="847178"/>
                  </a:lnTo>
                  <a:lnTo>
                    <a:pt x="267042" y="806627"/>
                  </a:lnTo>
                  <a:lnTo>
                    <a:pt x="241998" y="765263"/>
                  </a:lnTo>
                  <a:lnTo>
                    <a:pt x="218084" y="723315"/>
                  </a:lnTo>
                  <a:lnTo>
                    <a:pt x="195059" y="680974"/>
                  </a:lnTo>
                  <a:lnTo>
                    <a:pt x="172897" y="638200"/>
                  </a:lnTo>
                  <a:lnTo>
                    <a:pt x="151625" y="595033"/>
                  </a:lnTo>
                  <a:lnTo>
                    <a:pt x="131229" y="551434"/>
                  </a:lnTo>
                  <a:lnTo>
                    <a:pt x="111721" y="507441"/>
                  </a:lnTo>
                  <a:lnTo>
                    <a:pt x="93078" y="463029"/>
                  </a:lnTo>
                  <a:lnTo>
                    <a:pt x="75323" y="418198"/>
                  </a:lnTo>
                  <a:lnTo>
                    <a:pt x="58445" y="372973"/>
                  </a:lnTo>
                  <a:lnTo>
                    <a:pt x="45046" y="335749"/>
                  </a:lnTo>
                  <a:lnTo>
                    <a:pt x="23609" y="273253"/>
                  </a:lnTo>
                  <a:lnTo>
                    <a:pt x="4292" y="214718"/>
                  </a:lnTo>
                  <a:lnTo>
                    <a:pt x="3175" y="210680"/>
                  </a:lnTo>
                  <a:lnTo>
                    <a:pt x="1739" y="206768"/>
                  </a:lnTo>
                  <a:lnTo>
                    <a:pt x="0" y="202971"/>
                  </a:lnTo>
                  <a:lnTo>
                    <a:pt x="520" y="207264"/>
                  </a:lnTo>
                  <a:lnTo>
                    <a:pt x="1435" y="211480"/>
                  </a:lnTo>
                  <a:lnTo>
                    <a:pt x="20066" y="274789"/>
                  </a:lnTo>
                  <a:lnTo>
                    <a:pt x="40373" y="337756"/>
                  </a:lnTo>
                  <a:lnTo>
                    <a:pt x="53276" y="375246"/>
                  </a:lnTo>
                  <a:lnTo>
                    <a:pt x="69684" y="420801"/>
                  </a:lnTo>
                  <a:lnTo>
                    <a:pt x="87058" y="465937"/>
                  </a:lnTo>
                  <a:lnTo>
                    <a:pt x="105371" y="510628"/>
                  </a:lnTo>
                  <a:lnTo>
                    <a:pt x="124625" y="554875"/>
                  </a:lnTo>
                  <a:lnTo>
                    <a:pt x="144843" y="598690"/>
                  </a:lnTo>
                  <a:lnTo>
                    <a:pt x="166001" y="642061"/>
                  </a:lnTo>
                  <a:lnTo>
                    <a:pt x="188112" y="684999"/>
                  </a:lnTo>
                  <a:lnTo>
                    <a:pt x="211175" y="727494"/>
                  </a:lnTo>
                  <a:lnTo>
                    <a:pt x="235178" y="769556"/>
                  </a:lnTo>
                  <a:lnTo>
                    <a:pt x="260337" y="811072"/>
                  </a:lnTo>
                  <a:lnTo>
                    <a:pt x="286600" y="851712"/>
                  </a:lnTo>
                  <a:lnTo>
                    <a:pt x="313994" y="891489"/>
                  </a:lnTo>
                  <a:lnTo>
                    <a:pt x="342493" y="930389"/>
                  </a:lnTo>
                  <a:lnTo>
                    <a:pt x="372122" y="968425"/>
                  </a:lnTo>
                  <a:lnTo>
                    <a:pt x="402869" y="1005586"/>
                  </a:lnTo>
                  <a:lnTo>
                    <a:pt x="434721" y="1041869"/>
                  </a:lnTo>
                  <a:lnTo>
                    <a:pt x="467702" y="1077290"/>
                  </a:lnTo>
                  <a:lnTo>
                    <a:pt x="501789" y="1111834"/>
                  </a:lnTo>
                  <a:lnTo>
                    <a:pt x="550011" y="1156754"/>
                  </a:lnTo>
                  <a:lnTo>
                    <a:pt x="609104" y="1205966"/>
                  </a:lnTo>
                  <a:lnTo>
                    <a:pt x="635635" y="1225804"/>
                  </a:lnTo>
                  <a:lnTo>
                    <a:pt x="639267" y="1227899"/>
                  </a:lnTo>
                  <a:close/>
                </a:path>
                <a:path w="1316354" h="1292225">
                  <a:moveTo>
                    <a:pt x="680021" y="840930"/>
                  </a:moveTo>
                  <a:lnTo>
                    <a:pt x="679818" y="833018"/>
                  </a:lnTo>
                  <a:lnTo>
                    <a:pt x="678776" y="825131"/>
                  </a:lnTo>
                  <a:lnTo>
                    <a:pt x="678154" y="812914"/>
                  </a:lnTo>
                  <a:lnTo>
                    <a:pt x="670661" y="718134"/>
                  </a:lnTo>
                  <a:lnTo>
                    <a:pt x="665213" y="667918"/>
                  </a:lnTo>
                  <a:lnTo>
                    <a:pt x="658101" y="612533"/>
                  </a:lnTo>
                  <a:lnTo>
                    <a:pt x="649236" y="553199"/>
                  </a:lnTo>
                  <a:lnTo>
                    <a:pt x="639114" y="494042"/>
                  </a:lnTo>
                  <a:lnTo>
                    <a:pt x="628573" y="439166"/>
                  </a:lnTo>
                  <a:lnTo>
                    <a:pt x="618109" y="389712"/>
                  </a:lnTo>
                  <a:lnTo>
                    <a:pt x="608203" y="346824"/>
                  </a:lnTo>
                  <a:lnTo>
                    <a:pt x="592302" y="285064"/>
                  </a:lnTo>
                  <a:lnTo>
                    <a:pt x="590600" y="277406"/>
                  </a:lnTo>
                  <a:lnTo>
                    <a:pt x="588238" y="269951"/>
                  </a:lnTo>
                  <a:lnTo>
                    <a:pt x="585228" y="262712"/>
                  </a:lnTo>
                  <a:lnTo>
                    <a:pt x="585978" y="270522"/>
                  </a:lnTo>
                  <a:lnTo>
                    <a:pt x="587362" y="278231"/>
                  </a:lnTo>
                  <a:lnTo>
                    <a:pt x="589394" y="285826"/>
                  </a:lnTo>
                  <a:lnTo>
                    <a:pt x="611746" y="391109"/>
                  </a:lnTo>
                  <a:lnTo>
                    <a:pt x="621487" y="440613"/>
                  </a:lnTo>
                  <a:lnTo>
                    <a:pt x="631571" y="495452"/>
                  </a:lnTo>
                  <a:lnTo>
                    <a:pt x="641527" y="554469"/>
                  </a:lnTo>
                  <a:lnTo>
                    <a:pt x="650557" y="613613"/>
                  </a:lnTo>
                  <a:lnTo>
                    <a:pt x="658177" y="668820"/>
                  </a:lnTo>
                  <a:lnTo>
                    <a:pt x="664451" y="718883"/>
                  </a:lnTo>
                  <a:lnTo>
                    <a:pt x="669429" y="762609"/>
                  </a:lnTo>
                  <a:lnTo>
                    <a:pt x="676122" y="825754"/>
                  </a:lnTo>
                  <a:lnTo>
                    <a:pt x="676579" y="833551"/>
                  </a:lnTo>
                  <a:lnTo>
                    <a:pt x="677672" y="841260"/>
                  </a:lnTo>
                  <a:lnTo>
                    <a:pt x="679399" y="848868"/>
                  </a:lnTo>
                  <a:lnTo>
                    <a:pt x="680021" y="840930"/>
                  </a:lnTo>
                  <a:close/>
                </a:path>
                <a:path w="1316354" h="1292225">
                  <a:moveTo>
                    <a:pt x="855560" y="682929"/>
                  </a:moveTo>
                  <a:lnTo>
                    <a:pt x="854341" y="630618"/>
                  </a:lnTo>
                  <a:lnTo>
                    <a:pt x="851090" y="578243"/>
                  </a:lnTo>
                  <a:lnTo>
                    <a:pt x="845781" y="525792"/>
                  </a:lnTo>
                  <a:lnTo>
                    <a:pt x="839330" y="479107"/>
                  </a:lnTo>
                  <a:lnTo>
                    <a:pt x="825766" y="404406"/>
                  </a:lnTo>
                  <a:lnTo>
                    <a:pt x="810272" y="340309"/>
                  </a:lnTo>
                  <a:lnTo>
                    <a:pt x="792556" y="280873"/>
                  </a:lnTo>
                  <a:lnTo>
                    <a:pt x="769785" y="217995"/>
                  </a:lnTo>
                  <a:lnTo>
                    <a:pt x="768680" y="214490"/>
                  </a:lnTo>
                  <a:lnTo>
                    <a:pt x="767245" y="211124"/>
                  </a:lnTo>
                  <a:lnTo>
                    <a:pt x="765492" y="207899"/>
                  </a:lnTo>
                  <a:lnTo>
                    <a:pt x="766241" y="211759"/>
                  </a:lnTo>
                  <a:lnTo>
                    <a:pt x="767384" y="215506"/>
                  </a:lnTo>
                  <a:lnTo>
                    <a:pt x="768908" y="219138"/>
                  </a:lnTo>
                  <a:lnTo>
                    <a:pt x="781900" y="259168"/>
                  </a:lnTo>
                  <a:lnTo>
                    <a:pt x="801268" y="325767"/>
                  </a:lnTo>
                  <a:lnTo>
                    <a:pt x="820178" y="406260"/>
                  </a:lnTo>
                  <a:lnTo>
                    <a:pt x="829716" y="458381"/>
                  </a:lnTo>
                  <a:lnTo>
                    <a:pt x="839216" y="527062"/>
                  </a:lnTo>
                  <a:lnTo>
                    <a:pt x="844181" y="579234"/>
                  </a:lnTo>
                  <a:lnTo>
                    <a:pt x="847204" y="631329"/>
                  </a:lnTo>
                  <a:lnTo>
                    <a:pt x="848271" y="683361"/>
                  </a:lnTo>
                  <a:lnTo>
                    <a:pt x="847382" y="735317"/>
                  </a:lnTo>
                  <a:lnTo>
                    <a:pt x="844537" y="787209"/>
                  </a:lnTo>
                  <a:lnTo>
                    <a:pt x="839749" y="839038"/>
                  </a:lnTo>
                  <a:lnTo>
                    <a:pt x="833018" y="890778"/>
                  </a:lnTo>
                  <a:lnTo>
                    <a:pt x="824318" y="942467"/>
                  </a:lnTo>
                  <a:lnTo>
                    <a:pt x="809840" y="1009789"/>
                  </a:lnTo>
                  <a:lnTo>
                    <a:pt x="796798" y="1061161"/>
                  </a:lnTo>
                  <a:lnTo>
                    <a:pt x="777519" y="1124153"/>
                  </a:lnTo>
                  <a:lnTo>
                    <a:pt x="756932" y="1182268"/>
                  </a:lnTo>
                  <a:lnTo>
                    <a:pt x="732167" y="1244320"/>
                  </a:lnTo>
                  <a:lnTo>
                    <a:pt x="730605" y="1247660"/>
                  </a:lnTo>
                  <a:lnTo>
                    <a:pt x="729386" y="1251102"/>
                  </a:lnTo>
                  <a:lnTo>
                    <a:pt x="728510" y="1254683"/>
                  </a:lnTo>
                  <a:lnTo>
                    <a:pt x="730516" y="1251610"/>
                  </a:lnTo>
                  <a:lnTo>
                    <a:pt x="732205" y="1248371"/>
                  </a:lnTo>
                  <a:lnTo>
                    <a:pt x="733564" y="1244955"/>
                  </a:lnTo>
                  <a:lnTo>
                    <a:pt x="750595" y="1206690"/>
                  </a:lnTo>
                  <a:lnTo>
                    <a:pt x="776325" y="1141793"/>
                  </a:lnTo>
                  <a:lnTo>
                    <a:pt x="802220" y="1062799"/>
                  </a:lnTo>
                  <a:lnTo>
                    <a:pt x="815936" y="1011402"/>
                  </a:lnTo>
                  <a:lnTo>
                    <a:pt x="830884" y="943343"/>
                  </a:lnTo>
                  <a:lnTo>
                    <a:pt x="839914" y="891413"/>
                  </a:lnTo>
                  <a:lnTo>
                    <a:pt x="846899" y="839393"/>
                  </a:lnTo>
                  <a:lnTo>
                    <a:pt x="851827" y="787311"/>
                  </a:lnTo>
                  <a:lnTo>
                    <a:pt x="854722" y="735152"/>
                  </a:lnTo>
                  <a:lnTo>
                    <a:pt x="855560" y="682929"/>
                  </a:lnTo>
                  <a:close/>
                </a:path>
                <a:path w="1316354" h="1292225">
                  <a:moveTo>
                    <a:pt x="1315986" y="2362"/>
                  </a:moveTo>
                  <a:lnTo>
                    <a:pt x="1315758" y="0"/>
                  </a:lnTo>
                  <a:lnTo>
                    <a:pt x="1314742" y="2209"/>
                  </a:lnTo>
                  <a:lnTo>
                    <a:pt x="1306156" y="40500"/>
                  </a:lnTo>
                  <a:lnTo>
                    <a:pt x="1296492" y="80416"/>
                  </a:lnTo>
                  <a:lnTo>
                    <a:pt x="1276756" y="151422"/>
                  </a:lnTo>
                  <a:lnTo>
                    <a:pt x="1263751" y="193624"/>
                  </a:lnTo>
                  <a:lnTo>
                    <a:pt x="1248410" y="239725"/>
                  </a:lnTo>
                  <a:lnTo>
                    <a:pt x="1230718" y="289369"/>
                  </a:lnTo>
                  <a:lnTo>
                    <a:pt x="1210945" y="342265"/>
                  </a:lnTo>
                  <a:lnTo>
                    <a:pt x="1189278" y="398106"/>
                  </a:lnTo>
                  <a:lnTo>
                    <a:pt x="1131811" y="542696"/>
                  </a:lnTo>
                  <a:lnTo>
                    <a:pt x="1111821" y="593928"/>
                  </a:lnTo>
                  <a:lnTo>
                    <a:pt x="1091819" y="646544"/>
                  </a:lnTo>
                  <a:lnTo>
                    <a:pt x="1072794" y="699503"/>
                  </a:lnTo>
                  <a:lnTo>
                    <a:pt x="1055357" y="751674"/>
                  </a:lnTo>
                  <a:lnTo>
                    <a:pt x="1039228" y="802754"/>
                  </a:lnTo>
                  <a:lnTo>
                    <a:pt x="992416" y="957846"/>
                  </a:lnTo>
                  <a:lnTo>
                    <a:pt x="975575" y="1011745"/>
                  </a:lnTo>
                  <a:lnTo>
                    <a:pt x="959231" y="1061834"/>
                  </a:lnTo>
                  <a:lnTo>
                    <a:pt x="943368" y="1107795"/>
                  </a:lnTo>
                  <a:lnTo>
                    <a:pt x="927976" y="1149197"/>
                  </a:lnTo>
                  <a:lnTo>
                    <a:pt x="913320" y="1185748"/>
                  </a:lnTo>
                  <a:lnTo>
                    <a:pt x="882688" y="1254556"/>
                  </a:lnTo>
                  <a:lnTo>
                    <a:pt x="865416" y="1289862"/>
                  </a:lnTo>
                  <a:lnTo>
                    <a:pt x="864717" y="1292186"/>
                  </a:lnTo>
                  <a:lnTo>
                    <a:pt x="885088" y="1255826"/>
                  </a:lnTo>
                  <a:lnTo>
                    <a:pt x="906475" y="1211643"/>
                  </a:lnTo>
                  <a:lnTo>
                    <a:pt x="935456" y="1144066"/>
                  </a:lnTo>
                  <a:lnTo>
                    <a:pt x="965009" y="1063828"/>
                  </a:lnTo>
                  <a:lnTo>
                    <a:pt x="981760" y="1013701"/>
                  </a:lnTo>
                  <a:lnTo>
                    <a:pt x="998905" y="959777"/>
                  </a:lnTo>
                  <a:lnTo>
                    <a:pt x="1046670" y="805078"/>
                  </a:lnTo>
                  <a:lnTo>
                    <a:pt x="1063002" y="754126"/>
                  </a:lnTo>
                  <a:lnTo>
                    <a:pt x="1080465" y="702068"/>
                  </a:lnTo>
                  <a:lnTo>
                    <a:pt x="1099261" y="649185"/>
                  </a:lnTo>
                  <a:lnTo>
                    <a:pt x="1118971" y="596658"/>
                  </a:lnTo>
                  <a:lnTo>
                    <a:pt x="1138796" y="545477"/>
                  </a:lnTo>
                  <a:lnTo>
                    <a:pt x="1195959" y="400761"/>
                  </a:lnTo>
                  <a:lnTo>
                    <a:pt x="1217282" y="344728"/>
                  </a:lnTo>
                  <a:lnTo>
                    <a:pt x="1236573" y="291630"/>
                  </a:lnTo>
                  <a:lnTo>
                    <a:pt x="1253832" y="241757"/>
                  </a:lnTo>
                  <a:lnTo>
                    <a:pt x="1269047" y="195389"/>
                  </a:lnTo>
                  <a:lnTo>
                    <a:pt x="1281963" y="152908"/>
                  </a:lnTo>
                  <a:lnTo>
                    <a:pt x="1292440" y="114757"/>
                  </a:lnTo>
                  <a:lnTo>
                    <a:pt x="1306918" y="53174"/>
                  </a:lnTo>
                  <a:lnTo>
                    <a:pt x="1314754" y="9728"/>
                  </a:lnTo>
                  <a:lnTo>
                    <a:pt x="1315758" y="6311"/>
                  </a:lnTo>
                  <a:lnTo>
                    <a:pt x="1315758" y="3543"/>
                  </a:lnTo>
                  <a:lnTo>
                    <a:pt x="1315986" y="2362"/>
                  </a:lnTo>
                  <a:close/>
                </a:path>
              </a:pathLst>
            </a:custGeom>
            <a:solidFill>
              <a:srgbClr val="2532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9920673" y="3503105"/>
              <a:ext cx="631825" cy="1470660"/>
            </a:xfrm>
            <a:custGeom>
              <a:avLst/>
              <a:gdLst/>
              <a:ahLst/>
              <a:cxnLst/>
              <a:rect l="l" t="t" r="r" b="b"/>
              <a:pathLst>
                <a:path w="631825" h="1470660">
                  <a:moveTo>
                    <a:pt x="483353" y="1470647"/>
                  </a:moveTo>
                  <a:lnTo>
                    <a:pt x="466982" y="1405706"/>
                  </a:lnTo>
                  <a:lnTo>
                    <a:pt x="425758" y="1246951"/>
                  </a:lnTo>
                  <a:lnTo>
                    <a:pt x="371516" y="1048482"/>
                  </a:lnTo>
                  <a:lnTo>
                    <a:pt x="316090" y="864400"/>
                  </a:lnTo>
                  <a:lnTo>
                    <a:pt x="301203" y="819861"/>
                  </a:lnTo>
                  <a:lnTo>
                    <a:pt x="284523" y="771503"/>
                  </a:lnTo>
                  <a:lnTo>
                    <a:pt x="266365" y="720128"/>
                  </a:lnTo>
                  <a:lnTo>
                    <a:pt x="247044" y="666536"/>
                  </a:lnTo>
                  <a:lnTo>
                    <a:pt x="226874" y="611530"/>
                  </a:lnTo>
                  <a:lnTo>
                    <a:pt x="206170" y="555911"/>
                  </a:lnTo>
                  <a:lnTo>
                    <a:pt x="185246" y="500480"/>
                  </a:lnTo>
                  <a:lnTo>
                    <a:pt x="164418" y="446040"/>
                  </a:lnTo>
                  <a:lnTo>
                    <a:pt x="143999" y="393391"/>
                  </a:lnTo>
                  <a:lnTo>
                    <a:pt x="124305" y="343336"/>
                  </a:lnTo>
                  <a:lnTo>
                    <a:pt x="105650" y="296676"/>
                  </a:lnTo>
                  <a:lnTo>
                    <a:pt x="88348" y="254212"/>
                  </a:lnTo>
                  <a:lnTo>
                    <a:pt x="72715" y="216746"/>
                  </a:lnTo>
                  <a:lnTo>
                    <a:pt x="34582" y="130951"/>
                  </a:lnTo>
                  <a:lnTo>
                    <a:pt x="22505" y="101475"/>
                  </a:lnTo>
                  <a:lnTo>
                    <a:pt x="11481" y="71589"/>
                  </a:lnTo>
                  <a:lnTo>
                    <a:pt x="469" y="37940"/>
                  </a:lnTo>
                  <a:lnTo>
                    <a:pt x="0" y="34509"/>
                  </a:lnTo>
                  <a:lnTo>
                    <a:pt x="198" y="27490"/>
                  </a:lnTo>
                  <a:lnTo>
                    <a:pt x="28101" y="211"/>
                  </a:lnTo>
                  <a:lnTo>
                    <a:pt x="31556" y="0"/>
                  </a:lnTo>
                  <a:lnTo>
                    <a:pt x="38536" y="725"/>
                  </a:lnTo>
                  <a:lnTo>
                    <a:pt x="76131" y="34159"/>
                  </a:lnTo>
                  <a:lnTo>
                    <a:pt x="98941" y="64866"/>
                  </a:lnTo>
                  <a:lnTo>
                    <a:pt x="122050" y="100372"/>
                  </a:lnTo>
                  <a:lnTo>
                    <a:pt x="145433" y="139972"/>
                  </a:lnTo>
                  <a:lnTo>
                    <a:pt x="169065" y="182956"/>
                  </a:lnTo>
                  <a:lnTo>
                    <a:pt x="192921" y="228618"/>
                  </a:lnTo>
                  <a:lnTo>
                    <a:pt x="216975" y="276250"/>
                  </a:lnTo>
                  <a:lnTo>
                    <a:pt x="290077" y="423894"/>
                  </a:lnTo>
                  <a:lnTo>
                    <a:pt x="314674" y="472333"/>
                  </a:lnTo>
                  <a:lnTo>
                    <a:pt x="339344" y="519205"/>
                  </a:lnTo>
                  <a:lnTo>
                    <a:pt x="364061" y="563802"/>
                  </a:lnTo>
                  <a:lnTo>
                    <a:pt x="461529" y="800588"/>
                  </a:lnTo>
                  <a:lnTo>
                    <a:pt x="547339" y="1093084"/>
                  </a:lnTo>
                  <a:lnTo>
                    <a:pt x="608416" y="1341651"/>
                  </a:lnTo>
                  <a:lnTo>
                    <a:pt x="631680" y="1446649"/>
                  </a:lnTo>
                  <a:lnTo>
                    <a:pt x="483353" y="1470647"/>
                  </a:lnTo>
                  <a:close/>
                </a:path>
              </a:pathLst>
            </a:custGeom>
            <a:solidFill>
              <a:srgbClr val="45596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9937826" y="3509670"/>
              <a:ext cx="614680" cy="1464310"/>
            </a:xfrm>
            <a:custGeom>
              <a:avLst/>
              <a:gdLst/>
              <a:ahLst/>
              <a:cxnLst/>
              <a:rect l="l" t="t" r="r" b="b"/>
              <a:pathLst>
                <a:path w="614679" h="1464310">
                  <a:moveTo>
                    <a:pt x="466191" y="1464221"/>
                  </a:moveTo>
                  <a:lnTo>
                    <a:pt x="465810" y="1457756"/>
                  </a:lnTo>
                  <a:lnTo>
                    <a:pt x="464794" y="1451406"/>
                  </a:lnTo>
                  <a:lnTo>
                    <a:pt x="463169" y="1445145"/>
                  </a:lnTo>
                  <a:lnTo>
                    <a:pt x="443852" y="1358366"/>
                  </a:lnTo>
                  <a:lnTo>
                    <a:pt x="434314" y="1317828"/>
                  </a:lnTo>
                  <a:lnTo>
                    <a:pt x="423456" y="1273035"/>
                  </a:lnTo>
                  <a:lnTo>
                    <a:pt x="411403" y="1224876"/>
                  </a:lnTo>
                  <a:lnTo>
                    <a:pt x="398868" y="1176845"/>
                  </a:lnTo>
                  <a:lnTo>
                    <a:pt x="386613" y="1132420"/>
                  </a:lnTo>
                  <a:lnTo>
                    <a:pt x="374967" y="1092441"/>
                  </a:lnTo>
                  <a:lnTo>
                    <a:pt x="354825" y="1029296"/>
                  </a:lnTo>
                  <a:lnTo>
                    <a:pt x="347154" y="1008011"/>
                  </a:lnTo>
                  <a:lnTo>
                    <a:pt x="345262" y="1001788"/>
                  </a:lnTo>
                  <a:lnTo>
                    <a:pt x="342684" y="995845"/>
                  </a:lnTo>
                  <a:lnTo>
                    <a:pt x="339458" y="990206"/>
                  </a:lnTo>
                  <a:lnTo>
                    <a:pt x="340448" y="996505"/>
                  </a:lnTo>
                  <a:lnTo>
                    <a:pt x="342036" y="1002652"/>
                  </a:lnTo>
                  <a:lnTo>
                    <a:pt x="344246" y="1008646"/>
                  </a:lnTo>
                  <a:lnTo>
                    <a:pt x="358889" y="1059167"/>
                  </a:lnTo>
                  <a:lnTo>
                    <a:pt x="379653" y="1134237"/>
                  </a:lnTo>
                  <a:lnTo>
                    <a:pt x="391452" y="1178750"/>
                  </a:lnTo>
                  <a:lnTo>
                    <a:pt x="403834" y="1226642"/>
                  </a:lnTo>
                  <a:lnTo>
                    <a:pt x="446633" y="1395374"/>
                  </a:lnTo>
                  <a:lnTo>
                    <a:pt x="460133" y="1445895"/>
                  </a:lnTo>
                  <a:lnTo>
                    <a:pt x="461505" y="1452219"/>
                  </a:lnTo>
                  <a:lnTo>
                    <a:pt x="463524" y="1458328"/>
                  </a:lnTo>
                  <a:lnTo>
                    <a:pt x="466191" y="1464221"/>
                  </a:lnTo>
                  <a:close/>
                </a:path>
                <a:path w="614679" h="1464310">
                  <a:moveTo>
                    <a:pt x="540867" y="1449273"/>
                  </a:moveTo>
                  <a:lnTo>
                    <a:pt x="540677" y="1447800"/>
                  </a:lnTo>
                  <a:lnTo>
                    <a:pt x="540423" y="1444637"/>
                  </a:lnTo>
                  <a:lnTo>
                    <a:pt x="539877" y="1441348"/>
                  </a:lnTo>
                  <a:lnTo>
                    <a:pt x="539788" y="1436052"/>
                  </a:lnTo>
                  <a:lnTo>
                    <a:pt x="538949" y="1427365"/>
                  </a:lnTo>
                  <a:lnTo>
                    <a:pt x="538022" y="1416900"/>
                  </a:lnTo>
                  <a:lnTo>
                    <a:pt x="529501" y="1349514"/>
                  </a:lnTo>
                  <a:lnTo>
                    <a:pt x="522846" y="1308379"/>
                  </a:lnTo>
                  <a:lnTo>
                    <a:pt x="515175" y="1267421"/>
                  </a:lnTo>
                  <a:lnTo>
                    <a:pt x="506463" y="1226642"/>
                  </a:lnTo>
                  <a:lnTo>
                    <a:pt x="494957" y="1178331"/>
                  </a:lnTo>
                  <a:lnTo>
                    <a:pt x="482396" y="1130312"/>
                  </a:lnTo>
                  <a:lnTo>
                    <a:pt x="468782" y="1082598"/>
                  </a:lnTo>
                  <a:lnTo>
                    <a:pt x="454126" y="1035177"/>
                  </a:lnTo>
                  <a:lnTo>
                    <a:pt x="438416" y="988060"/>
                  </a:lnTo>
                  <a:lnTo>
                    <a:pt x="422694" y="943356"/>
                  </a:lnTo>
                  <a:lnTo>
                    <a:pt x="405739" y="897597"/>
                  </a:lnTo>
                  <a:lnTo>
                    <a:pt x="387616" y="850874"/>
                  </a:lnTo>
                  <a:lnTo>
                    <a:pt x="368388" y="803313"/>
                  </a:lnTo>
                  <a:lnTo>
                    <a:pt x="348157" y="754989"/>
                  </a:lnTo>
                  <a:lnTo>
                    <a:pt x="326961" y="706031"/>
                  </a:lnTo>
                  <a:lnTo>
                    <a:pt x="303136" y="652983"/>
                  </a:lnTo>
                  <a:lnTo>
                    <a:pt x="279425" y="601179"/>
                  </a:lnTo>
                  <a:lnTo>
                    <a:pt x="255955" y="550710"/>
                  </a:lnTo>
                  <a:lnTo>
                    <a:pt x="232854" y="501700"/>
                  </a:lnTo>
                  <a:lnTo>
                    <a:pt x="210273" y="454228"/>
                  </a:lnTo>
                  <a:lnTo>
                    <a:pt x="146964" y="322097"/>
                  </a:lnTo>
                  <a:lnTo>
                    <a:pt x="127800" y="281813"/>
                  </a:lnTo>
                  <a:lnTo>
                    <a:pt x="109816" y="243586"/>
                  </a:lnTo>
                  <a:lnTo>
                    <a:pt x="72212" y="162267"/>
                  </a:lnTo>
                  <a:lnTo>
                    <a:pt x="53746" y="121602"/>
                  </a:lnTo>
                  <a:lnTo>
                    <a:pt x="37884" y="85991"/>
                  </a:lnTo>
                  <a:lnTo>
                    <a:pt x="6819" y="14274"/>
                  </a:lnTo>
                  <a:lnTo>
                    <a:pt x="4800" y="9982"/>
                  </a:lnTo>
                  <a:lnTo>
                    <a:pt x="3035" y="5943"/>
                  </a:lnTo>
                  <a:lnTo>
                    <a:pt x="762" y="1143"/>
                  </a:lnTo>
                  <a:lnTo>
                    <a:pt x="0" y="0"/>
                  </a:lnTo>
                  <a:lnTo>
                    <a:pt x="203" y="1320"/>
                  </a:lnTo>
                  <a:lnTo>
                    <a:pt x="584" y="2578"/>
                  </a:lnTo>
                  <a:lnTo>
                    <a:pt x="1143" y="3784"/>
                  </a:lnTo>
                  <a:lnTo>
                    <a:pt x="2273" y="6819"/>
                  </a:lnTo>
                  <a:lnTo>
                    <a:pt x="3670" y="10363"/>
                  </a:lnTo>
                  <a:lnTo>
                    <a:pt x="5308" y="14909"/>
                  </a:lnTo>
                  <a:lnTo>
                    <a:pt x="8547" y="23037"/>
                  </a:lnTo>
                  <a:lnTo>
                    <a:pt x="34467" y="87464"/>
                  </a:lnTo>
                  <a:lnTo>
                    <a:pt x="49745" y="123380"/>
                  </a:lnTo>
                  <a:lnTo>
                    <a:pt x="67665" y="164490"/>
                  </a:lnTo>
                  <a:lnTo>
                    <a:pt x="88112" y="210426"/>
                  </a:lnTo>
                  <a:lnTo>
                    <a:pt x="104470" y="246634"/>
                  </a:lnTo>
                  <a:lnTo>
                    <a:pt x="122148" y="284988"/>
                  </a:lnTo>
                  <a:lnTo>
                    <a:pt x="141058" y="325399"/>
                  </a:lnTo>
                  <a:lnTo>
                    <a:pt x="226072" y="505371"/>
                  </a:lnTo>
                  <a:lnTo>
                    <a:pt x="249021" y="554431"/>
                  </a:lnTo>
                  <a:lnTo>
                    <a:pt x="272376" y="604913"/>
                  </a:lnTo>
                  <a:lnTo>
                    <a:pt x="295998" y="656691"/>
                  </a:lnTo>
                  <a:lnTo>
                    <a:pt x="319760" y="709688"/>
                  </a:lnTo>
                  <a:lnTo>
                    <a:pt x="340969" y="758545"/>
                  </a:lnTo>
                  <a:lnTo>
                    <a:pt x="361238" y="806691"/>
                  </a:lnTo>
                  <a:lnTo>
                    <a:pt x="380517" y="854062"/>
                  </a:lnTo>
                  <a:lnTo>
                    <a:pt x="398703" y="900607"/>
                  </a:lnTo>
                  <a:lnTo>
                    <a:pt x="415759" y="946264"/>
                  </a:lnTo>
                  <a:lnTo>
                    <a:pt x="431609" y="990968"/>
                  </a:lnTo>
                  <a:lnTo>
                    <a:pt x="447471" y="1037793"/>
                  </a:lnTo>
                  <a:lnTo>
                    <a:pt x="462343" y="1084922"/>
                  </a:lnTo>
                  <a:lnTo>
                    <a:pt x="476224" y="1132332"/>
                  </a:lnTo>
                  <a:lnTo>
                    <a:pt x="489127" y="1180033"/>
                  </a:lnTo>
                  <a:lnTo>
                    <a:pt x="501040" y="1228026"/>
                  </a:lnTo>
                  <a:lnTo>
                    <a:pt x="511835" y="1276997"/>
                  </a:lnTo>
                  <a:lnTo>
                    <a:pt x="520496" y="1320888"/>
                  </a:lnTo>
                  <a:lnTo>
                    <a:pt x="527189" y="1359255"/>
                  </a:lnTo>
                  <a:lnTo>
                    <a:pt x="534149" y="1405496"/>
                  </a:lnTo>
                  <a:lnTo>
                    <a:pt x="537006" y="1427988"/>
                  </a:lnTo>
                  <a:lnTo>
                    <a:pt x="538149" y="1436560"/>
                  </a:lnTo>
                  <a:lnTo>
                    <a:pt x="538911" y="1441348"/>
                  </a:lnTo>
                  <a:lnTo>
                    <a:pt x="539915" y="1445145"/>
                  </a:lnTo>
                  <a:lnTo>
                    <a:pt x="540016" y="1449628"/>
                  </a:lnTo>
                  <a:lnTo>
                    <a:pt x="540270" y="1450936"/>
                  </a:lnTo>
                  <a:lnTo>
                    <a:pt x="540677" y="1452219"/>
                  </a:lnTo>
                  <a:lnTo>
                    <a:pt x="540842" y="1450936"/>
                  </a:lnTo>
                  <a:lnTo>
                    <a:pt x="540867" y="1449273"/>
                  </a:lnTo>
                  <a:close/>
                </a:path>
                <a:path w="614679" h="1464310">
                  <a:moveTo>
                    <a:pt x="614527" y="1440218"/>
                  </a:moveTo>
                  <a:lnTo>
                    <a:pt x="609206" y="1385214"/>
                  </a:lnTo>
                  <a:lnTo>
                    <a:pt x="603669" y="1346123"/>
                  </a:lnTo>
                  <a:lnTo>
                    <a:pt x="596252" y="1300962"/>
                  </a:lnTo>
                  <a:lnTo>
                    <a:pt x="587933" y="1255991"/>
                  </a:lnTo>
                  <a:lnTo>
                    <a:pt x="578726" y="1211211"/>
                  </a:lnTo>
                  <a:lnTo>
                    <a:pt x="568604" y="1166609"/>
                  </a:lnTo>
                  <a:lnTo>
                    <a:pt x="557593" y="1122184"/>
                  </a:lnTo>
                  <a:lnTo>
                    <a:pt x="545668" y="1078001"/>
                  </a:lnTo>
                  <a:lnTo>
                    <a:pt x="532803" y="1034110"/>
                  </a:lnTo>
                  <a:lnTo>
                    <a:pt x="519023" y="990511"/>
                  </a:lnTo>
                  <a:lnTo>
                    <a:pt x="504304" y="947204"/>
                  </a:lnTo>
                  <a:lnTo>
                    <a:pt x="481406" y="884682"/>
                  </a:lnTo>
                  <a:lnTo>
                    <a:pt x="458495" y="828014"/>
                  </a:lnTo>
                  <a:lnTo>
                    <a:pt x="452691" y="816660"/>
                  </a:lnTo>
                  <a:lnTo>
                    <a:pt x="454253" y="822858"/>
                  </a:lnTo>
                  <a:lnTo>
                    <a:pt x="456082" y="828954"/>
                  </a:lnTo>
                  <a:lnTo>
                    <a:pt x="458165" y="834974"/>
                  </a:lnTo>
                  <a:lnTo>
                    <a:pt x="460514" y="840917"/>
                  </a:lnTo>
                  <a:lnTo>
                    <a:pt x="483235" y="905840"/>
                  </a:lnTo>
                  <a:lnTo>
                    <a:pt x="498500" y="951039"/>
                  </a:lnTo>
                  <a:lnTo>
                    <a:pt x="515073" y="1003249"/>
                  </a:lnTo>
                  <a:lnTo>
                    <a:pt x="532371" y="1061275"/>
                  </a:lnTo>
                  <a:lnTo>
                    <a:pt x="549757" y="1123962"/>
                  </a:lnTo>
                  <a:lnTo>
                    <a:pt x="565556" y="1187030"/>
                  </a:lnTo>
                  <a:lnTo>
                    <a:pt x="578650" y="1246111"/>
                  </a:lnTo>
                  <a:lnTo>
                    <a:pt x="589368" y="1299806"/>
                  </a:lnTo>
                  <a:lnTo>
                    <a:pt x="597979" y="1346758"/>
                  </a:lnTo>
                  <a:lnTo>
                    <a:pt x="611517" y="1427683"/>
                  </a:lnTo>
                  <a:lnTo>
                    <a:pt x="614527" y="1440218"/>
                  </a:lnTo>
                  <a:close/>
                </a:path>
              </a:pathLst>
            </a:custGeom>
            <a:solidFill>
              <a:srgbClr val="2532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0277791" y="4928536"/>
              <a:ext cx="579120" cy="706120"/>
            </a:xfrm>
            <a:custGeom>
              <a:avLst/>
              <a:gdLst/>
              <a:ahLst/>
              <a:cxnLst/>
              <a:rect l="l" t="t" r="r" b="b"/>
              <a:pathLst>
                <a:path w="579120" h="706120">
                  <a:moveTo>
                    <a:pt x="578918" y="705646"/>
                  </a:moveTo>
                  <a:lnTo>
                    <a:pt x="0" y="705646"/>
                  </a:lnTo>
                  <a:lnTo>
                    <a:pt x="0" y="0"/>
                  </a:lnTo>
                  <a:lnTo>
                    <a:pt x="578918" y="0"/>
                  </a:lnTo>
                  <a:lnTo>
                    <a:pt x="578918" y="705646"/>
                  </a:lnTo>
                  <a:close/>
                </a:path>
              </a:pathLst>
            </a:custGeom>
            <a:solidFill>
              <a:srgbClr val="ED21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10672026" y="4928536"/>
              <a:ext cx="184785" cy="706120"/>
            </a:xfrm>
            <a:custGeom>
              <a:avLst/>
              <a:gdLst/>
              <a:ahLst/>
              <a:cxnLst/>
              <a:rect l="l" t="t" r="r" b="b"/>
              <a:pathLst>
                <a:path w="184784" h="706120">
                  <a:moveTo>
                    <a:pt x="0" y="705646"/>
                  </a:moveTo>
                  <a:lnTo>
                    <a:pt x="184683" y="705646"/>
                  </a:lnTo>
                  <a:lnTo>
                    <a:pt x="184683" y="0"/>
                  </a:lnTo>
                  <a:lnTo>
                    <a:pt x="0" y="0"/>
                  </a:lnTo>
                  <a:lnTo>
                    <a:pt x="0" y="705646"/>
                  </a:lnTo>
                  <a:close/>
                </a:path>
              </a:pathLst>
            </a:custGeom>
            <a:solidFill>
              <a:srgbClr val="000000">
                <a:alpha val="2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10158498" y="4928536"/>
              <a:ext cx="513715" cy="706120"/>
            </a:xfrm>
            <a:custGeom>
              <a:avLst/>
              <a:gdLst/>
              <a:ahLst/>
              <a:cxnLst/>
              <a:rect l="l" t="t" r="r" b="b"/>
              <a:pathLst>
                <a:path w="513715" h="706120">
                  <a:moveTo>
                    <a:pt x="513528" y="705646"/>
                  </a:moveTo>
                  <a:lnTo>
                    <a:pt x="0" y="705646"/>
                  </a:lnTo>
                  <a:lnTo>
                    <a:pt x="0" y="0"/>
                  </a:lnTo>
                  <a:lnTo>
                    <a:pt x="513528" y="0"/>
                  </a:lnTo>
                  <a:lnTo>
                    <a:pt x="513528" y="705646"/>
                  </a:lnTo>
                  <a:close/>
                </a:path>
              </a:pathLst>
            </a:custGeom>
            <a:solidFill>
              <a:srgbClr val="ED21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54" name="object 5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638240" y="4597499"/>
            <a:ext cx="686092" cy="1038198"/>
          </a:xfrm>
          <a:prstGeom prst="rect">
            <a:avLst/>
          </a:prstGeom>
        </p:spPr>
      </p:pic>
      <p:grpSp>
        <p:nvGrpSpPr>
          <p:cNvPr id="55" name="object 55"/>
          <p:cNvGrpSpPr/>
          <p:nvPr/>
        </p:nvGrpSpPr>
        <p:grpSpPr>
          <a:xfrm>
            <a:off x="3571503" y="1347206"/>
            <a:ext cx="6361430" cy="4290695"/>
            <a:chOff x="3571503" y="1347206"/>
            <a:chExt cx="6361430" cy="4290695"/>
          </a:xfrm>
        </p:grpSpPr>
        <p:sp>
          <p:nvSpPr>
            <p:cNvPr id="56" name="object 56"/>
            <p:cNvSpPr/>
            <p:nvPr/>
          </p:nvSpPr>
          <p:spPr>
            <a:xfrm>
              <a:off x="3571494" y="1664283"/>
              <a:ext cx="6361430" cy="3973195"/>
            </a:xfrm>
            <a:custGeom>
              <a:avLst/>
              <a:gdLst/>
              <a:ahLst/>
              <a:cxnLst/>
              <a:rect l="l" t="t" r="r" b="b"/>
              <a:pathLst>
                <a:path w="6361430" h="3973195">
                  <a:moveTo>
                    <a:pt x="6360909" y="3633317"/>
                  </a:moveTo>
                  <a:lnTo>
                    <a:pt x="6063373" y="3633317"/>
                  </a:lnTo>
                  <a:lnTo>
                    <a:pt x="6063373" y="184023"/>
                  </a:lnTo>
                  <a:lnTo>
                    <a:pt x="6063145" y="174980"/>
                  </a:lnTo>
                  <a:lnTo>
                    <a:pt x="6055449" y="130594"/>
                  </a:lnTo>
                  <a:lnTo>
                    <a:pt x="6037211" y="89420"/>
                  </a:lnTo>
                  <a:lnTo>
                    <a:pt x="6009500" y="53898"/>
                  </a:lnTo>
                  <a:lnTo>
                    <a:pt x="5973991" y="26174"/>
                  </a:lnTo>
                  <a:lnTo>
                    <a:pt x="5932830" y="7924"/>
                  </a:lnTo>
                  <a:lnTo>
                    <a:pt x="5888482" y="215"/>
                  </a:lnTo>
                  <a:lnTo>
                    <a:pt x="5879439" y="0"/>
                  </a:lnTo>
                  <a:lnTo>
                    <a:pt x="376567" y="0"/>
                  </a:lnTo>
                  <a:lnTo>
                    <a:pt x="331863" y="5511"/>
                  </a:lnTo>
                  <a:lnTo>
                    <a:pt x="289864" y="21729"/>
                  </a:lnTo>
                  <a:lnTo>
                    <a:pt x="253060" y="47663"/>
                  </a:lnTo>
                  <a:lnTo>
                    <a:pt x="223634" y="81775"/>
                  </a:lnTo>
                  <a:lnTo>
                    <a:pt x="203390" y="122034"/>
                  </a:lnTo>
                  <a:lnTo>
                    <a:pt x="193522" y="165976"/>
                  </a:lnTo>
                  <a:lnTo>
                    <a:pt x="192633" y="184023"/>
                  </a:lnTo>
                  <a:lnTo>
                    <a:pt x="192633" y="3633317"/>
                  </a:lnTo>
                  <a:lnTo>
                    <a:pt x="508" y="3633317"/>
                  </a:lnTo>
                  <a:lnTo>
                    <a:pt x="0" y="3633317"/>
                  </a:lnTo>
                  <a:lnTo>
                    <a:pt x="0" y="3755733"/>
                  </a:lnTo>
                  <a:lnTo>
                    <a:pt x="5753" y="3799459"/>
                  </a:lnTo>
                  <a:lnTo>
                    <a:pt x="19926" y="3841204"/>
                  </a:lnTo>
                  <a:lnTo>
                    <a:pt x="41960" y="3879392"/>
                  </a:lnTo>
                  <a:lnTo>
                    <a:pt x="71018" y="3912552"/>
                  </a:lnTo>
                  <a:lnTo>
                    <a:pt x="105981" y="3939387"/>
                  </a:lnTo>
                  <a:lnTo>
                    <a:pt x="145516" y="3958894"/>
                  </a:lnTo>
                  <a:lnTo>
                    <a:pt x="188087" y="3970299"/>
                  </a:lnTo>
                  <a:lnTo>
                    <a:pt x="217347" y="3973195"/>
                  </a:lnTo>
                  <a:lnTo>
                    <a:pt x="6143574" y="3973195"/>
                  </a:lnTo>
                  <a:lnTo>
                    <a:pt x="6187262" y="3967429"/>
                  </a:lnTo>
                  <a:lnTo>
                    <a:pt x="6228994" y="3953256"/>
                  </a:lnTo>
                  <a:lnTo>
                    <a:pt x="6267170" y="3931208"/>
                  </a:lnTo>
                  <a:lnTo>
                    <a:pt x="6300305" y="3902138"/>
                  </a:lnTo>
                  <a:lnTo>
                    <a:pt x="6327127" y="3867150"/>
                  </a:lnTo>
                  <a:lnTo>
                    <a:pt x="6346622" y="3827602"/>
                  </a:lnTo>
                  <a:lnTo>
                    <a:pt x="6358026" y="3785006"/>
                  </a:lnTo>
                  <a:lnTo>
                    <a:pt x="6360909" y="3755733"/>
                  </a:lnTo>
                  <a:lnTo>
                    <a:pt x="6360909" y="3633317"/>
                  </a:lnTo>
                  <a:close/>
                </a:path>
              </a:pathLst>
            </a:custGeom>
            <a:solidFill>
              <a:srgbClr val="45596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6120828" y="5261216"/>
              <a:ext cx="1263015" cy="125730"/>
            </a:xfrm>
            <a:custGeom>
              <a:avLst/>
              <a:gdLst/>
              <a:ahLst/>
              <a:cxnLst/>
              <a:rect l="l" t="t" r="r" b="b"/>
              <a:pathLst>
                <a:path w="1263015" h="125729">
                  <a:moveTo>
                    <a:pt x="1262748" y="0"/>
                  </a:moveTo>
                  <a:lnTo>
                    <a:pt x="0" y="0"/>
                  </a:lnTo>
                  <a:lnTo>
                    <a:pt x="78905" y="125679"/>
                  </a:lnTo>
                  <a:lnTo>
                    <a:pt x="1189532" y="125679"/>
                  </a:lnTo>
                  <a:lnTo>
                    <a:pt x="1262748" y="0"/>
                  </a:lnTo>
                  <a:close/>
                </a:path>
              </a:pathLst>
            </a:custGeom>
            <a:solidFill>
              <a:srgbClr val="2532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3932285" y="1887575"/>
              <a:ext cx="5511800" cy="3271520"/>
            </a:xfrm>
            <a:custGeom>
              <a:avLst/>
              <a:gdLst/>
              <a:ahLst/>
              <a:cxnLst/>
              <a:rect l="l" t="t" r="r" b="b"/>
              <a:pathLst>
                <a:path w="5511800" h="3271520">
                  <a:moveTo>
                    <a:pt x="5475657" y="3270955"/>
                  </a:moveTo>
                  <a:lnTo>
                    <a:pt x="35805" y="3270955"/>
                  </a:lnTo>
                  <a:lnTo>
                    <a:pt x="30539" y="3269907"/>
                  </a:lnTo>
                  <a:lnTo>
                    <a:pt x="1047" y="3240399"/>
                  </a:lnTo>
                  <a:lnTo>
                    <a:pt x="0" y="3235131"/>
                  </a:lnTo>
                  <a:lnTo>
                    <a:pt x="0" y="35823"/>
                  </a:lnTo>
                  <a:lnTo>
                    <a:pt x="30539" y="1047"/>
                  </a:lnTo>
                  <a:lnTo>
                    <a:pt x="35805" y="0"/>
                  </a:lnTo>
                  <a:lnTo>
                    <a:pt x="41279" y="0"/>
                  </a:lnTo>
                  <a:lnTo>
                    <a:pt x="5475657" y="0"/>
                  </a:lnTo>
                  <a:lnTo>
                    <a:pt x="5510415" y="30555"/>
                  </a:lnTo>
                  <a:lnTo>
                    <a:pt x="5511463" y="35823"/>
                  </a:lnTo>
                  <a:lnTo>
                    <a:pt x="5511463" y="3235131"/>
                  </a:lnTo>
                  <a:lnTo>
                    <a:pt x="5480923" y="3269907"/>
                  </a:lnTo>
                  <a:lnTo>
                    <a:pt x="5475657" y="3270955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3926352" y="2132095"/>
              <a:ext cx="5511800" cy="2738755"/>
            </a:xfrm>
            <a:custGeom>
              <a:avLst/>
              <a:gdLst/>
              <a:ahLst/>
              <a:cxnLst/>
              <a:rect l="l" t="t" r="r" b="b"/>
              <a:pathLst>
                <a:path w="5511800" h="2738754">
                  <a:moveTo>
                    <a:pt x="0" y="2738468"/>
                  </a:moveTo>
                  <a:lnTo>
                    <a:pt x="5511463" y="2738468"/>
                  </a:lnTo>
                  <a:lnTo>
                    <a:pt x="5511463" y="0"/>
                  </a:lnTo>
                  <a:lnTo>
                    <a:pt x="0" y="0"/>
                  </a:lnTo>
                  <a:lnTo>
                    <a:pt x="0" y="273846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0" name="object 6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96209" y="1970286"/>
              <a:ext cx="88178" cy="88208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029472" y="1970252"/>
              <a:ext cx="88177" cy="88223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157490" y="1969907"/>
              <a:ext cx="88129" cy="88174"/>
            </a:xfrm>
            <a:prstGeom prst="rect">
              <a:avLst/>
            </a:prstGeom>
          </p:spPr>
        </p:pic>
        <p:sp>
          <p:nvSpPr>
            <p:cNvPr id="63" name="object 63"/>
            <p:cNvSpPr/>
            <p:nvPr/>
          </p:nvSpPr>
          <p:spPr>
            <a:xfrm>
              <a:off x="3926352" y="4870564"/>
              <a:ext cx="5517515" cy="293370"/>
            </a:xfrm>
            <a:custGeom>
              <a:avLst/>
              <a:gdLst/>
              <a:ahLst/>
              <a:cxnLst/>
              <a:rect l="l" t="t" r="r" b="b"/>
              <a:pathLst>
                <a:path w="5517515" h="293370">
                  <a:moveTo>
                    <a:pt x="5517397" y="292766"/>
                  </a:moveTo>
                  <a:lnTo>
                    <a:pt x="0" y="292766"/>
                  </a:lnTo>
                  <a:lnTo>
                    <a:pt x="0" y="0"/>
                  </a:lnTo>
                  <a:lnTo>
                    <a:pt x="5517397" y="0"/>
                  </a:lnTo>
                  <a:lnTo>
                    <a:pt x="5517397" y="292766"/>
                  </a:lnTo>
                  <a:close/>
                </a:path>
              </a:pathLst>
            </a:custGeom>
            <a:solidFill>
              <a:srgbClr val="2532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4088561" y="4999037"/>
              <a:ext cx="4779010" cy="62865"/>
            </a:xfrm>
            <a:custGeom>
              <a:avLst/>
              <a:gdLst/>
              <a:ahLst/>
              <a:cxnLst/>
              <a:rect l="l" t="t" r="r" b="b"/>
              <a:pathLst>
                <a:path w="4779009" h="62864">
                  <a:moveTo>
                    <a:pt x="46329" y="51765"/>
                  </a:moveTo>
                  <a:lnTo>
                    <a:pt x="18173" y="51511"/>
                  </a:lnTo>
                  <a:lnTo>
                    <a:pt x="34086" y="36360"/>
                  </a:lnTo>
                  <a:lnTo>
                    <a:pt x="40551" y="31750"/>
                  </a:lnTo>
                  <a:lnTo>
                    <a:pt x="43878" y="25476"/>
                  </a:lnTo>
                  <a:lnTo>
                    <a:pt x="13512" y="0"/>
                  </a:lnTo>
                  <a:lnTo>
                    <a:pt x="5930" y="3276"/>
                  </a:lnTo>
                  <a:lnTo>
                    <a:pt x="0" y="10337"/>
                  </a:lnTo>
                  <a:lnTo>
                    <a:pt x="7823" y="16268"/>
                  </a:lnTo>
                  <a:lnTo>
                    <a:pt x="11391" y="11836"/>
                  </a:lnTo>
                  <a:lnTo>
                    <a:pt x="16027" y="9779"/>
                  </a:lnTo>
                  <a:lnTo>
                    <a:pt x="21704" y="10083"/>
                  </a:lnTo>
                  <a:lnTo>
                    <a:pt x="29032" y="10083"/>
                  </a:lnTo>
                  <a:lnTo>
                    <a:pt x="32816" y="13246"/>
                  </a:lnTo>
                  <a:lnTo>
                    <a:pt x="32816" y="22212"/>
                  </a:lnTo>
                  <a:lnTo>
                    <a:pt x="31813" y="25742"/>
                  </a:lnTo>
                  <a:lnTo>
                    <a:pt x="2400" y="53784"/>
                  </a:lnTo>
                  <a:lnTo>
                    <a:pt x="2400" y="61112"/>
                  </a:lnTo>
                  <a:lnTo>
                    <a:pt x="46329" y="61112"/>
                  </a:lnTo>
                  <a:lnTo>
                    <a:pt x="46329" y="51765"/>
                  </a:lnTo>
                  <a:close/>
                </a:path>
                <a:path w="4779009" h="62864">
                  <a:moveTo>
                    <a:pt x="66382" y="20243"/>
                  </a:moveTo>
                  <a:lnTo>
                    <a:pt x="65671" y="18580"/>
                  </a:lnTo>
                  <a:lnTo>
                    <a:pt x="62890" y="15811"/>
                  </a:lnTo>
                  <a:lnTo>
                    <a:pt x="61277" y="15125"/>
                  </a:lnTo>
                  <a:lnTo>
                    <a:pt x="57416" y="15125"/>
                  </a:lnTo>
                  <a:lnTo>
                    <a:pt x="55740" y="15811"/>
                  </a:lnTo>
                  <a:lnTo>
                    <a:pt x="52959" y="18580"/>
                  </a:lnTo>
                  <a:lnTo>
                    <a:pt x="52260" y="20243"/>
                  </a:lnTo>
                  <a:lnTo>
                    <a:pt x="52184" y="24168"/>
                  </a:lnTo>
                  <a:lnTo>
                    <a:pt x="52832" y="25844"/>
                  </a:lnTo>
                  <a:lnTo>
                    <a:pt x="55575" y="28638"/>
                  </a:lnTo>
                  <a:lnTo>
                    <a:pt x="57238" y="29324"/>
                  </a:lnTo>
                  <a:lnTo>
                    <a:pt x="61163" y="29324"/>
                  </a:lnTo>
                  <a:lnTo>
                    <a:pt x="62852" y="28638"/>
                  </a:lnTo>
                  <a:lnTo>
                    <a:pt x="65697" y="25844"/>
                  </a:lnTo>
                  <a:lnTo>
                    <a:pt x="66370" y="24168"/>
                  </a:lnTo>
                  <a:lnTo>
                    <a:pt x="66382" y="20243"/>
                  </a:lnTo>
                  <a:close/>
                </a:path>
                <a:path w="4779009" h="62864">
                  <a:moveTo>
                    <a:pt x="66560" y="52552"/>
                  </a:moveTo>
                  <a:lnTo>
                    <a:pt x="66001" y="50685"/>
                  </a:lnTo>
                  <a:lnTo>
                    <a:pt x="63182" y="47459"/>
                  </a:lnTo>
                  <a:lnTo>
                    <a:pt x="61404" y="46659"/>
                  </a:lnTo>
                  <a:lnTo>
                    <a:pt x="57124" y="46659"/>
                  </a:lnTo>
                  <a:lnTo>
                    <a:pt x="55346" y="47459"/>
                  </a:lnTo>
                  <a:lnTo>
                    <a:pt x="52539" y="50685"/>
                  </a:lnTo>
                  <a:lnTo>
                    <a:pt x="51968" y="52552"/>
                  </a:lnTo>
                  <a:lnTo>
                    <a:pt x="52260" y="54673"/>
                  </a:lnTo>
                  <a:lnTo>
                    <a:pt x="51968" y="56794"/>
                  </a:lnTo>
                  <a:lnTo>
                    <a:pt x="52539" y="58661"/>
                  </a:lnTo>
                  <a:lnTo>
                    <a:pt x="55346" y="61874"/>
                  </a:lnTo>
                  <a:lnTo>
                    <a:pt x="57124" y="62687"/>
                  </a:lnTo>
                  <a:lnTo>
                    <a:pt x="61404" y="62687"/>
                  </a:lnTo>
                  <a:lnTo>
                    <a:pt x="63182" y="61874"/>
                  </a:lnTo>
                  <a:lnTo>
                    <a:pt x="66001" y="58661"/>
                  </a:lnTo>
                  <a:lnTo>
                    <a:pt x="66560" y="56794"/>
                  </a:lnTo>
                  <a:lnTo>
                    <a:pt x="66268" y="54673"/>
                  </a:lnTo>
                  <a:lnTo>
                    <a:pt x="66560" y="52552"/>
                  </a:lnTo>
                  <a:close/>
                </a:path>
                <a:path w="4779009" h="62864">
                  <a:moveTo>
                    <a:pt x="93916" y="1498"/>
                  </a:moveTo>
                  <a:lnTo>
                    <a:pt x="70307" y="1244"/>
                  </a:lnTo>
                  <a:lnTo>
                    <a:pt x="70307" y="10591"/>
                  </a:lnTo>
                  <a:lnTo>
                    <a:pt x="82931" y="10591"/>
                  </a:lnTo>
                  <a:lnTo>
                    <a:pt x="82931" y="61112"/>
                  </a:lnTo>
                  <a:lnTo>
                    <a:pt x="93916" y="61112"/>
                  </a:lnTo>
                  <a:lnTo>
                    <a:pt x="93916" y="1498"/>
                  </a:lnTo>
                  <a:close/>
                </a:path>
                <a:path w="4779009" h="62864">
                  <a:moveTo>
                    <a:pt x="158927" y="39255"/>
                  </a:moveTo>
                  <a:lnTo>
                    <a:pt x="148323" y="39255"/>
                  </a:lnTo>
                  <a:lnTo>
                    <a:pt x="148323" y="27266"/>
                  </a:lnTo>
                  <a:lnTo>
                    <a:pt x="137972" y="27266"/>
                  </a:lnTo>
                  <a:lnTo>
                    <a:pt x="137972" y="39255"/>
                  </a:lnTo>
                  <a:lnTo>
                    <a:pt x="118402" y="39255"/>
                  </a:lnTo>
                  <a:lnTo>
                    <a:pt x="146177" y="2501"/>
                  </a:lnTo>
                  <a:lnTo>
                    <a:pt x="134315" y="2501"/>
                  </a:lnTo>
                  <a:lnTo>
                    <a:pt x="104902" y="40398"/>
                  </a:lnTo>
                  <a:lnTo>
                    <a:pt x="104902" y="47599"/>
                  </a:lnTo>
                  <a:lnTo>
                    <a:pt x="137591" y="47599"/>
                  </a:lnTo>
                  <a:lnTo>
                    <a:pt x="137591" y="61112"/>
                  </a:lnTo>
                  <a:lnTo>
                    <a:pt x="148323" y="61112"/>
                  </a:lnTo>
                  <a:lnTo>
                    <a:pt x="148323" y="47599"/>
                  </a:lnTo>
                  <a:lnTo>
                    <a:pt x="158927" y="47599"/>
                  </a:lnTo>
                  <a:lnTo>
                    <a:pt x="158927" y="39255"/>
                  </a:lnTo>
                  <a:close/>
                </a:path>
                <a:path w="4779009" h="62864">
                  <a:moveTo>
                    <a:pt x="4778540" y="23723"/>
                  </a:moveTo>
                  <a:lnTo>
                    <a:pt x="1666062" y="23723"/>
                  </a:lnTo>
                  <a:lnTo>
                    <a:pt x="1666062" y="44310"/>
                  </a:lnTo>
                  <a:lnTo>
                    <a:pt x="4778540" y="44310"/>
                  </a:lnTo>
                  <a:lnTo>
                    <a:pt x="4778540" y="2372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4341416" y="5000654"/>
              <a:ext cx="1413510" cy="55244"/>
            </a:xfrm>
            <a:custGeom>
              <a:avLst/>
              <a:gdLst/>
              <a:ahLst/>
              <a:cxnLst/>
              <a:rect l="l" t="t" r="r" b="b"/>
              <a:pathLst>
                <a:path w="1413510" h="55245">
                  <a:moveTo>
                    <a:pt x="1413212" y="55067"/>
                  </a:moveTo>
                  <a:lnTo>
                    <a:pt x="0" y="55067"/>
                  </a:lnTo>
                  <a:lnTo>
                    <a:pt x="0" y="0"/>
                  </a:lnTo>
                  <a:lnTo>
                    <a:pt x="1413212" y="0"/>
                  </a:lnTo>
                  <a:lnTo>
                    <a:pt x="1413212" y="55067"/>
                  </a:lnTo>
                  <a:close/>
                </a:path>
              </a:pathLst>
            </a:custGeom>
            <a:solidFill>
              <a:srgbClr val="ED21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6" name="object 6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662729" y="4964279"/>
              <a:ext cx="137597" cy="137668"/>
            </a:xfrm>
            <a:prstGeom prst="rect">
              <a:avLst/>
            </a:prstGeom>
          </p:spPr>
        </p:pic>
        <p:sp>
          <p:nvSpPr>
            <p:cNvPr id="67" name="object 67"/>
            <p:cNvSpPr/>
            <p:nvPr/>
          </p:nvSpPr>
          <p:spPr>
            <a:xfrm>
              <a:off x="8933497" y="4957965"/>
              <a:ext cx="410845" cy="137160"/>
            </a:xfrm>
            <a:custGeom>
              <a:avLst/>
              <a:gdLst/>
              <a:ahLst/>
              <a:cxnLst/>
              <a:rect l="l" t="t" r="r" b="b"/>
              <a:pathLst>
                <a:path w="410845" h="137160">
                  <a:moveTo>
                    <a:pt x="47345" y="71628"/>
                  </a:moveTo>
                  <a:lnTo>
                    <a:pt x="42926" y="62522"/>
                  </a:lnTo>
                  <a:lnTo>
                    <a:pt x="39585" y="59461"/>
                  </a:lnTo>
                  <a:lnTo>
                    <a:pt x="37439" y="58178"/>
                  </a:lnTo>
                  <a:lnTo>
                    <a:pt x="36741" y="57937"/>
                  </a:lnTo>
                  <a:lnTo>
                    <a:pt x="36741" y="68338"/>
                  </a:lnTo>
                  <a:lnTo>
                    <a:pt x="36664" y="76479"/>
                  </a:lnTo>
                  <a:lnTo>
                    <a:pt x="27724" y="84797"/>
                  </a:lnTo>
                  <a:lnTo>
                    <a:pt x="25882" y="84797"/>
                  </a:lnTo>
                  <a:lnTo>
                    <a:pt x="24866" y="84632"/>
                  </a:lnTo>
                  <a:lnTo>
                    <a:pt x="16662" y="84632"/>
                  </a:lnTo>
                  <a:lnTo>
                    <a:pt x="12242" y="80213"/>
                  </a:lnTo>
                  <a:lnTo>
                    <a:pt x="12319" y="73101"/>
                  </a:lnTo>
                  <a:lnTo>
                    <a:pt x="12700" y="71628"/>
                  </a:lnTo>
                  <a:lnTo>
                    <a:pt x="14097" y="68859"/>
                  </a:lnTo>
                  <a:lnTo>
                    <a:pt x="15049" y="67678"/>
                  </a:lnTo>
                  <a:lnTo>
                    <a:pt x="17462" y="65722"/>
                  </a:lnTo>
                  <a:lnTo>
                    <a:pt x="19050" y="64909"/>
                  </a:lnTo>
                  <a:lnTo>
                    <a:pt x="19253" y="64909"/>
                  </a:lnTo>
                  <a:lnTo>
                    <a:pt x="22085" y="64160"/>
                  </a:lnTo>
                  <a:lnTo>
                    <a:pt x="23342" y="64160"/>
                  </a:lnTo>
                  <a:lnTo>
                    <a:pt x="24866" y="64414"/>
                  </a:lnTo>
                  <a:lnTo>
                    <a:pt x="32067" y="64414"/>
                  </a:lnTo>
                  <a:lnTo>
                    <a:pt x="36741" y="68338"/>
                  </a:lnTo>
                  <a:lnTo>
                    <a:pt x="36741" y="57937"/>
                  </a:lnTo>
                  <a:lnTo>
                    <a:pt x="32651" y="56489"/>
                  </a:lnTo>
                  <a:lnTo>
                    <a:pt x="30175" y="56159"/>
                  </a:lnTo>
                  <a:lnTo>
                    <a:pt x="30099" y="56489"/>
                  </a:lnTo>
                  <a:lnTo>
                    <a:pt x="25298" y="56489"/>
                  </a:lnTo>
                  <a:lnTo>
                    <a:pt x="27635" y="56337"/>
                  </a:lnTo>
                  <a:lnTo>
                    <a:pt x="30099" y="56489"/>
                  </a:lnTo>
                  <a:lnTo>
                    <a:pt x="30099" y="56159"/>
                  </a:lnTo>
                  <a:lnTo>
                    <a:pt x="24993" y="56159"/>
                  </a:lnTo>
                  <a:lnTo>
                    <a:pt x="21386" y="55930"/>
                  </a:lnTo>
                  <a:lnTo>
                    <a:pt x="16078" y="57988"/>
                  </a:lnTo>
                  <a:lnTo>
                    <a:pt x="11734" y="62522"/>
                  </a:lnTo>
                  <a:lnTo>
                    <a:pt x="13017" y="53632"/>
                  </a:lnTo>
                  <a:lnTo>
                    <a:pt x="16675" y="47231"/>
                  </a:lnTo>
                  <a:lnTo>
                    <a:pt x="22440" y="43357"/>
                  </a:lnTo>
                  <a:lnTo>
                    <a:pt x="30048" y="42062"/>
                  </a:lnTo>
                  <a:lnTo>
                    <a:pt x="34086" y="41871"/>
                  </a:lnTo>
                  <a:lnTo>
                    <a:pt x="37833" y="42849"/>
                  </a:lnTo>
                  <a:lnTo>
                    <a:pt x="41275" y="44970"/>
                  </a:lnTo>
                  <a:lnTo>
                    <a:pt x="41351" y="44831"/>
                  </a:lnTo>
                  <a:lnTo>
                    <a:pt x="42824" y="41871"/>
                  </a:lnTo>
                  <a:lnTo>
                    <a:pt x="45440" y="36626"/>
                  </a:lnTo>
                  <a:lnTo>
                    <a:pt x="40589" y="33883"/>
                  </a:lnTo>
                  <a:lnTo>
                    <a:pt x="35915" y="32715"/>
                  </a:lnTo>
                  <a:lnTo>
                    <a:pt x="35369" y="32588"/>
                  </a:lnTo>
                  <a:lnTo>
                    <a:pt x="29794" y="32715"/>
                  </a:lnTo>
                  <a:lnTo>
                    <a:pt x="25641" y="32537"/>
                  </a:lnTo>
                  <a:lnTo>
                    <a:pt x="0" y="60286"/>
                  </a:lnTo>
                  <a:lnTo>
                    <a:pt x="317" y="62890"/>
                  </a:lnTo>
                  <a:lnTo>
                    <a:pt x="25539" y="94068"/>
                  </a:lnTo>
                  <a:lnTo>
                    <a:pt x="25361" y="94068"/>
                  </a:lnTo>
                  <a:lnTo>
                    <a:pt x="28511" y="94361"/>
                  </a:lnTo>
                  <a:lnTo>
                    <a:pt x="31216" y="94068"/>
                  </a:lnTo>
                  <a:lnTo>
                    <a:pt x="36499" y="92316"/>
                  </a:lnTo>
                  <a:lnTo>
                    <a:pt x="47320" y="77863"/>
                  </a:lnTo>
                  <a:lnTo>
                    <a:pt x="47345" y="71628"/>
                  </a:lnTo>
                  <a:close/>
                </a:path>
                <a:path w="410845" h="137160">
                  <a:moveTo>
                    <a:pt x="67195" y="84404"/>
                  </a:moveTo>
                  <a:lnTo>
                    <a:pt x="66624" y="82537"/>
                  </a:lnTo>
                  <a:lnTo>
                    <a:pt x="63817" y="79311"/>
                  </a:lnTo>
                  <a:lnTo>
                    <a:pt x="62039" y="78511"/>
                  </a:lnTo>
                  <a:lnTo>
                    <a:pt x="57759" y="78511"/>
                  </a:lnTo>
                  <a:lnTo>
                    <a:pt x="55981" y="79311"/>
                  </a:lnTo>
                  <a:lnTo>
                    <a:pt x="53174" y="82537"/>
                  </a:lnTo>
                  <a:lnTo>
                    <a:pt x="52603" y="84404"/>
                  </a:lnTo>
                  <a:lnTo>
                    <a:pt x="52895" y="86525"/>
                  </a:lnTo>
                  <a:lnTo>
                    <a:pt x="52603" y="88646"/>
                  </a:lnTo>
                  <a:lnTo>
                    <a:pt x="53174" y="90512"/>
                  </a:lnTo>
                  <a:lnTo>
                    <a:pt x="55981" y="93738"/>
                  </a:lnTo>
                  <a:lnTo>
                    <a:pt x="57759" y="94538"/>
                  </a:lnTo>
                  <a:lnTo>
                    <a:pt x="62039" y="94538"/>
                  </a:lnTo>
                  <a:lnTo>
                    <a:pt x="63817" y="93738"/>
                  </a:lnTo>
                  <a:lnTo>
                    <a:pt x="66624" y="90512"/>
                  </a:lnTo>
                  <a:lnTo>
                    <a:pt x="67195" y="88646"/>
                  </a:lnTo>
                  <a:lnTo>
                    <a:pt x="66903" y="86525"/>
                  </a:lnTo>
                  <a:lnTo>
                    <a:pt x="67195" y="84404"/>
                  </a:lnTo>
                  <a:close/>
                </a:path>
                <a:path w="410845" h="137160">
                  <a:moveTo>
                    <a:pt x="67195" y="51943"/>
                  </a:moveTo>
                  <a:lnTo>
                    <a:pt x="66624" y="50076"/>
                  </a:lnTo>
                  <a:lnTo>
                    <a:pt x="63817" y="46850"/>
                  </a:lnTo>
                  <a:lnTo>
                    <a:pt x="62039" y="46050"/>
                  </a:lnTo>
                  <a:lnTo>
                    <a:pt x="57759" y="46050"/>
                  </a:lnTo>
                  <a:lnTo>
                    <a:pt x="55981" y="46850"/>
                  </a:lnTo>
                  <a:lnTo>
                    <a:pt x="53174" y="50076"/>
                  </a:lnTo>
                  <a:lnTo>
                    <a:pt x="52603" y="51943"/>
                  </a:lnTo>
                  <a:lnTo>
                    <a:pt x="52895" y="54063"/>
                  </a:lnTo>
                  <a:lnTo>
                    <a:pt x="52603" y="56184"/>
                  </a:lnTo>
                  <a:lnTo>
                    <a:pt x="53174" y="58051"/>
                  </a:lnTo>
                  <a:lnTo>
                    <a:pt x="55981" y="61277"/>
                  </a:lnTo>
                  <a:lnTo>
                    <a:pt x="57759" y="62077"/>
                  </a:lnTo>
                  <a:lnTo>
                    <a:pt x="62039" y="62077"/>
                  </a:lnTo>
                  <a:lnTo>
                    <a:pt x="63817" y="61277"/>
                  </a:lnTo>
                  <a:lnTo>
                    <a:pt x="66624" y="58051"/>
                  </a:lnTo>
                  <a:lnTo>
                    <a:pt x="67195" y="56184"/>
                  </a:lnTo>
                  <a:lnTo>
                    <a:pt x="66903" y="54063"/>
                  </a:lnTo>
                  <a:lnTo>
                    <a:pt x="67195" y="51943"/>
                  </a:lnTo>
                  <a:close/>
                </a:path>
                <a:path w="410845" h="137160">
                  <a:moveTo>
                    <a:pt x="124472" y="63157"/>
                  </a:moveTo>
                  <a:lnTo>
                    <a:pt x="122567" y="50101"/>
                  </a:lnTo>
                  <a:lnTo>
                    <a:pt x="118237" y="42189"/>
                  </a:lnTo>
                  <a:lnTo>
                    <a:pt x="117284" y="40474"/>
                  </a:lnTo>
                  <a:lnTo>
                    <a:pt x="112598" y="36982"/>
                  </a:lnTo>
                  <a:lnTo>
                    <a:pt x="112598" y="48755"/>
                  </a:lnTo>
                  <a:lnTo>
                    <a:pt x="112598" y="77558"/>
                  </a:lnTo>
                  <a:lnTo>
                    <a:pt x="106921" y="84251"/>
                  </a:lnTo>
                  <a:lnTo>
                    <a:pt x="90766" y="84251"/>
                  </a:lnTo>
                  <a:lnTo>
                    <a:pt x="85077" y="77558"/>
                  </a:lnTo>
                  <a:lnTo>
                    <a:pt x="85077" y="48755"/>
                  </a:lnTo>
                  <a:lnTo>
                    <a:pt x="90639" y="42189"/>
                  </a:lnTo>
                  <a:lnTo>
                    <a:pt x="107048" y="42189"/>
                  </a:lnTo>
                  <a:lnTo>
                    <a:pt x="112598" y="48755"/>
                  </a:lnTo>
                  <a:lnTo>
                    <a:pt x="112598" y="36982"/>
                  </a:lnTo>
                  <a:lnTo>
                    <a:pt x="109296" y="34505"/>
                  </a:lnTo>
                  <a:lnTo>
                    <a:pt x="99225" y="32461"/>
                  </a:lnTo>
                  <a:lnTo>
                    <a:pt x="89154" y="34505"/>
                  </a:lnTo>
                  <a:lnTo>
                    <a:pt x="81153" y="40474"/>
                  </a:lnTo>
                  <a:lnTo>
                    <a:pt x="75882" y="50101"/>
                  </a:lnTo>
                  <a:lnTo>
                    <a:pt x="73977" y="63157"/>
                  </a:lnTo>
                  <a:lnTo>
                    <a:pt x="75882" y="76212"/>
                  </a:lnTo>
                  <a:lnTo>
                    <a:pt x="81153" y="85839"/>
                  </a:lnTo>
                  <a:lnTo>
                    <a:pt x="89154" y="91808"/>
                  </a:lnTo>
                  <a:lnTo>
                    <a:pt x="99225" y="93853"/>
                  </a:lnTo>
                  <a:lnTo>
                    <a:pt x="109296" y="91808"/>
                  </a:lnTo>
                  <a:lnTo>
                    <a:pt x="117284" y="85839"/>
                  </a:lnTo>
                  <a:lnTo>
                    <a:pt x="118160" y="84251"/>
                  </a:lnTo>
                  <a:lnTo>
                    <a:pt x="122567" y="76212"/>
                  </a:lnTo>
                  <a:lnTo>
                    <a:pt x="124472" y="63157"/>
                  </a:lnTo>
                  <a:close/>
                </a:path>
                <a:path w="410845" h="137160">
                  <a:moveTo>
                    <a:pt x="181648" y="63157"/>
                  </a:moveTo>
                  <a:lnTo>
                    <a:pt x="179755" y="50101"/>
                  </a:lnTo>
                  <a:lnTo>
                    <a:pt x="175412" y="42189"/>
                  </a:lnTo>
                  <a:lnTo>
                    <a:pt x="174472" y="40474"/>
                  </a:lnTo>
                  <a:lnTo>
                    <a:pt x="169913" y="37084"/>
                  </a:lnTo>
                  <a:lnTo>
                    <a:pt x="169913" y="48755"/>
                  </a:lnTo>
                  <a:lnTo>
                    <a:pt x="169913" y="77558"/>
                  </a:lnTo>
                  <a:lnTo>
                    <a:pt x="164109" y="84251"/>
                  </a:lnTo>
                  <a:lnTo>
                    <a:pt x="147942" y="84251"/>
                  </a:lnTo>
                  <a:lnTo>
                    <a:pt x="142392" y="77558"/>
                  </a:lnTo>
                  <a:lnTo>
                    <a:pt x="142392" y="48755"/>
                  </a:lnTo>
                  <a:lnTo>
                    <a:pt x="147828" y="42189"/>
                  </a:lnTo>
                  <a:lnTo>
                    <a:pt x="164236" y="42189"/>
                  </a:lnTo>
                  <a:lnTo>
                    <a:pt x="169913" y="48755"/>
                  </a:lnTo>
                  <a:lnTo>
                    <a:pt x="169913" y="37084"/>
                  </a:lnTo>
                  <a:lnTo>
                    <a:pt x="166471" y="34505"/>
                  </a:lnTo>
                  <a:lnTo>
                    <a:pt x="156400" y="32461"/>
                  </a:lnTo>
                  <a:lnTo>
                    <a:pt x="146342" y="34505"/>
                  </a:lnTo>
                  <a:lnTo>
                    <a:pt x="138341" y="40474"/>
                  </a:lnTo>
                  <a:lnTo>
                    <a:pt x="133057" y="50101"/>
                  </a:lnTo>
                  <a:lnTo>
                    <a:pt x="131152" y="63157"/>
                  </a:lnTo>
                  <a:lnTo>
                    <a:pt x="133057" y="76212"/>
                  </a:lnTo>
                  <a:lnTo>
                    <a:pt x="138341" y="85839"/>
                  </a:lnTo>
                  <a:lnTo>
                    <a:pt x="146342" y="91808"/>
                  </a:lnTo>
                  <a:lnTo>
                    <a:pt x="156400" y="93853"/>
                  </a:lnTo>
                  <a:lnTo>
                    <a:pt x="166471" y="91808"/>
                  </a:lnTo>
                  <a:lnTo>
                    <a:pt x="174472" y="85839"/>
                  </a:lnTo>
                  <a:lnTo>
                    <a:pt x="175348" y="84251"/>
                  </a:lnTo>
                  <a:lnTo>
                    <a:pt x="179755" y="76212"/>
                  </a:lnTo>
                  <a:lnTo>
                    <a:pt x="181648" y="63157"/>
                  </a:lnTo>
                  <a:close/>
                </a:path>
                <a:path w="410845" h="137160">
                  <a:moveTo>
                    <a:pt x="316090" y="116459"/>
                  </a:moveTo>
                  <a:lnTo>
                    <a:pt x="277215" y="116459"/>
                  </a:lnTo>
                  <a:lnTo>
                    <a:pt x="277215" y="77685"/>
                  </a:lnTo>
                  <a:lnTo>
                    <a:pt x="256641" y="77685"/>
                  </a:lnTo>
                  <a:lnTo>
                    <a:pt x="256641" y="137045"/>
                  </a:lnTo>
                  <a:lnTo>
                    <a:pt x="316090" y="137045"/>
                  </a:lnTo>
                  <a:lnTo>
                    <a:pt x="316090" y="116459"/>
                  </a:lnTo>
                  <a:close/>
                </a:path>
                <a:path w="410845" h="137160">
                  <a:moveTo>
                    <a:pt x="316090" y="0"/>
                  </a:moveTo>
                  <a:lnTo>
                    <a:pt x="256641" y="0"/>
                  </a:lnTo>
                  <a:lnTo>
                    <a:pt x="256641" y="59499"/>
                  </a:lnTo>
                  <a:lnTo>
                    <a:pt x="277342" y="59499"/>
                  </a:lnTo>
                  <a:lnTo>
                    <a:pt x="277342" y="20586"/>
                  </a:lnTo>
                  <a:lnTo>
                    <a:pt x="316090" y="20586"/>
                  </a:lnTo>
                  <a:lnTo>
                    <a:pt x="316090" y="0"/>
                  </a:lnTo>
                  <a:close/>
                </a:path>
                <a:path w="410845" h="137160">
                  <a:moveTo>
                    <a:pt x="410768" y="77558"/>
                  </a:moveTo>
                  <a:lnTo>
                    <a:pt x="390067" y="77558"/>
                  </a:lnTo>
                  <a:lnTo>
                    <a:pt x="390067" y="116459"/>
                  </a:lnTo>
                  <a:lnTo>
                    <a:pt x="351447" y="116459"/>
                  </a:lnTo>
                  <a:lnTo>
                    <a:pt x="351447" y="137045"/>
                  </a:lnTo>
                  <a:lnTo>
                    <a:pt x="410768" y="137045"/>
                  </a:lnTo>
                  <a:lnTo>
                    <a:pt x="410768" y="77558"/>
                  </a:lnTo>
                  <a:close/>
                </a:path>
                <a:path w="410845" h="137160">
                  <a:moveTo>
                    <a:pt x="410768" y="0"/>
                  </a:moveTo>
                  <a:lnTo>
                    <a:pt x="351320" y="0"/>
                  </a:lnTo>
                  <a:lnTo>
                    <a:pt x="351320" y="20586"/>
                  </a:lnTo>
                  <a:lnTo>
                    <a:pt x="390194" y="20586"/>
                  </a:lnTo>
                  <a:lnTo>
                    <a:pt x="390194" y="59372"/>
                  </a:lnTo>
                  <a:lnTo>
                    <a:pt x="410768" y="59372"/>
                  </a:lnTo>
                  <a:lnTo>
                    <a:pt x="41076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8" name="object 6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194982" y="2312327"/>
              <a:ext cx="649610" cy="562925"/>
            </a:xfrm>
            <a:prstGeom prst="rect">
              <a:avLst/>
            </a:prstGeom>
          </p:spPr>
        </p:pic>
        <p:sp>
          <p:nvSpPr>
            <p:cNvPr id="69" name="object 69"/>
            <p:cNvSpPr/>
            <p:nvPr/>
          </p:nvSpPr>
          <p:spPr>
            <a:xfrm>
              <a:off x="4963134" y="2587662"/>
              <a:ext cx="649605" cy="74930"/>
            </a:xfrm>
            <a:custGeom>
              <a:avLst/>
              <a:gdLst/>
              <a:ahLst/>
              <a:cxnLst/>
              <a:rect l="l" t="t" r="r" b="b"/>
              <a:pathLst>
                <a:path w="649604" h="74930">
                  <a:moveTo>
                    <a:pt x="349034" y="71615"/>
                  </a:moveTo>
                  <a:lnTo>
                    <a:pt x="335419" y="70294"/>
                  </a:lnTo>
                  <a:lnTo>
                    <a:pt x="298310" y="69202"/>
                  </a:lnTo>
                  <a:lnTo>
                    <a:pt x="243268" y="68478"/>
                  </a:lnTo>
                  <a:lnTo>
                    <a:pt x="175831" y="68211"/>
                  </a:lnTo>
                  <a:lnTo>
                    <a:pt x="108407" y="68491"/>
                  </a:lnTo>
                  <a:lnTo>
                    <a:pt x="53352" y="69253"/>
                  </a:lnTo>
                  <a:lnTo>
                    <a:pt x="16243" y="70345"/>
                  </a:lnTo>
                  <a:lnTo>
                    <a:pt x="2641" y="71615"/>
                  </a:lnTo>
                  <a:lnTo>
                    <a:pt x="16243" y="72885"/>
                  </a:lnTo>
                  <a:lnTo>
                    <a:pt x="53352" y="73926"/>
                  </a:lnTo>
                  <a:lnTo>
                    <a:pt x="108407" y="74637"/>
                  </a:lnTo>
                  <a:lnTo>
                    <a:pt x="175831" y="74904"/>
                  </a:lnTo>
                  <a:lnTo>
                    <a:pt x="243268" y="74637"/>
                  </a:lnTo>
                  <a:lnTo>
                    <a:pt x="298310" y="73926"/>
                  </a:lnTo>
                  <a:lnTo>
                    <a:pt x="335419" y="72885"/>
                  </a:lnTo>
                  <a:lnTo>
                    <a:pt x="349034" y="71615"/>
                  </a:lnTo>
                  <a:close/>
                </a:path>
                <a:path w="649604" h="74930">
                  <a:moveTo>
                    <a:pt x="649338" y="2540"/>
                  </a:moveTo>
                  <a:lnTo>
                    <a:pt x="617067" y="2540"/>
                  </a:lnTo>
                  <a:lnTo>
                    <a:pt x="617067" y="1270"/>
                  </a:lnTo>
                  <a:lnTo>
                    <a:pt x="511200" y="1270"/>
                  </a:lnTo>
                  <a:lnTo>
                    <a:pt x="511200" y="0"/>
                  </a:lnTo>
                  <a:lnTo>
                    <a:pt x="138137" y="0"/>
                  </a:lnTo>
                  <a:lnTo>
                    <a:pt x="138137" y="1270"/>
                  </a:lnTo>
                  <a:lnTo>
                    <a:pt x="32270" y="1270"/>
                  </a:lnTo>
                  <a:lnTo>
                    <a:pt x="32270" y="2540"/>
                  </a:lnTo>
                  <a:lnTo>
                    <a:pt x="0" y="2540"/>
                  </a:lnTo>
                  <a:lnTo>
                    <a:pt x="0" y="3810"/>
                  </a:lnTo>
                  <a:lnTo>
                    <a:pt x="22821" y="3810"/>
                  </a:lnTo>
                  <a:lnTo>
                    <a:pt x="22821" y="5080"/>
                  </a:lnTo>
                  <a:lnTo>
                    <a:pt x="109702" y="5080"/>
                  </a:lnTo>
                  <a:lnTo>
                    <a:pt x="109702" y="6350"/>
                  </a:lnTo>
                  <a:lnTo>
                    <a:pt x="539635" y="6350"/>
                  </a:lnTo>
                  <a:lnTo>
                    <a:pt x="539635" y="5080"/>
                  </a:lnTo>
                  <a:lnTo>
                    <a:pt x="626516" y="5080"/>
                  </a:lnTo>
                  <a:lnTo>
                    <a:pt x="626516" y="3810"/>
                  </a:lnTo>
                  <a:lnTo>
                    <a:pt x="649338" y="3810"/>
                  </a:lnTo>
                  <a:lnTo>
                    <a:pt x="649338" y="2540"/>
                  </a:lnTo>
                  <a:close/>
                </a:path>
              </a:pathLst>
            </a:custGeom>
            <a:solidFill>
              <a:srgbClr val="2532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5684304" y="2916554"/>
              <a:ext cx="2486660" cy="1954530"/>
            </a:xfrm>
            <a:custGeom>
              <a:avLst/>
              <a:gdLst/>
              <a:ahLst/>
              <a:cxnLst/>
              <a:rect l="l" t="t" r="r" b="b"/>
              <a:pathLst>
                <a:path w="2486659" h="1954529">
                  <a:moveTo>
                    <a:pt x="2486164" y="1533893"/>
                  </a:moveTo>
                  <a:lnTo>
                    <a:pt x="2483320" y="1486954"/>
                  </a:lnTo>
                  <a:lnTo>
                    <a:pt x="2460104" y="1413687"/>
                  </a:lnTo>
                  <a:lnTo>
                    <a:pt x="2420112" y="1343012"/>
                  </a:lnTo>
                  <a:lnTo>
                    <a:pt x="2382240" y="1289748"/>
                  </a:lnTo>
                  <a:lnTo>
                    <a:pt x="2365413" y="1268704"/>
                  </a:lnTo>
                  <a:lnTo>
                    <a:pt x="2335326" y="1176489"/>
                  </a:lnTo>
                  <a:lnTo>
                    <a:pt x="2264562" y="957249"/>
                  </a:lnTo>
                  <a:lnTo>
                    <a:pt x="2182380" y="697077"/>
                  </a:lnTo>
                  <a:lnTo>
                    <a:pt x="2111019" y="458495"/>
                  </a:lnTo>
                  <a:lnTo>
                    <a:pt x="2102904" y="435317"/>
                  </a:lnTo>
                  <a:lnTo>
                    <a:pt x="2083269" y="390271"/>
                  </a:lnTo>
                  <a:lnTo>
                    <a:pt x="2059292" y="347370"/>
                  </a:lnTo>
                  <a:lnTo>
                    <a:pt x="2031199" y="307060"/>
                  </a:lnTo>
                  <a:lnTo>
                    <a:pt x="1999259" y="269709"/>
                  </a:lnTo>
                  <a:lnTo>
                    <a:pt x="1963801" y="235699"/>
                  </a:lnTo>
                  <a:lnTo>
                    <a:pt x="1925154" y="205346"/>
                  </a:lnTo>
                  <a:lnTo>
                    <a:pt x="1883702" y="178968"/>
                  </a:lnTo>
                  <a:lnTo>
                    <a:pt x="1343533" y="83870"/>
                  </a:lnTo>
                  <a:lnTo>
                    <a:pt x="1236992" y="0"/>
                  </a:lnTo>
                  <a:lnTo>
                    <a:pt x="635723" y="30568"/>
                  </a:lnTo>
                  <a:lnTo>
                    <a:pt x="544334" y="121881"/>
                  </a:lnTo>
                  <a:lnTo>
                    <a:pt x="400672" y="158381"/>
                  </a:lnTo>
                  <a:lnTo>
                    <a:pt x="349313" y="175539"/>
                  </a:lnTo>
                  <a:lnTo>
                    <a:pt x="230301" y="219798"/>
                  </a:lnTo>
                  <a:lnTo>
                    <a:pt x="96316" y="280403"/>
                  </a:lnTo>
                  <a:lnTo>
                    <a:pt x="0" y="346583"/>
                  </a:lnTo>
                  <a:lnTo>
                    <a:pt x="262572" y="1568665"/>
                  </a:lnTo>
                  <a:lnTo>
                    <a:pt x="257898" y="1954390"/>
                  </a:lnTo>
                  <a:lnTo>
                    <a:pt x="1778800" y="1954390"/>
                  </a:lnTo>
                  <a:lnTo>
                    <a:pt x="1788401" y="1051331"/>
                  </a:lnTo>
                  <a:lnTo>
                    <a:pt x="1906041" y="1838833"/>
                  </a:lnTo>
                  <a:lnTo>
                    <a:pt x="2354554" y="1881390"/>
                  </a:lnTo>
                  <a:lnTo>
                    <a:pt x="2366365" y="1881733"/>
                  </a:lnTo>
                  <a:lnTo>
                    <a:pt x="2377935" y="1880654"/>
                  </a:lnTo>
                  <a:lnTo>
                    <a:pt x="2420759" y="1862620"/>
                  </a:lnTo>
                  <a:lnTo>
                    <a:pt x="2451557" y="1818157"/>
                  </a:lnTo>
                  <a:lnTo>
                    <a:pt x="2463685" y="1773047"/>
                  </a:lnTo>
                  <a:lnTo>
                    <a:pt x="2473604" y="1716557"/>
                  </a:lnTo>
                  <a:lnTo>
                    <a:pt x="2480919" y="1654200"/>
                  </a:lnTo>
                  <a:lnTo>
                    <a:pt x="2485237" y="1591475"/>
                  </a:lnTo>
                  <a:lnTo>
                    <a:pt x="2486164" y="1533893"/>
                  </a:lnTo>
                  <a:close/>
                </a:path>
              </a:pathLst>
            </a:custGeom>
            <a:solidFill>
              <a:srgbClr val="ED21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1" name="object 7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079124" y="1347206"/>
              <a:ext cx="3487143" cy="3525377"/>
            </a:xfrm>
            <a:prstGeom prst="rect">
              <a:avLst/>
            </a:prstGeom>
          </p:spPr>
        </p:pic>
      </p:grpSp>
      <p:pic>
        <p:nvPicPr>
          <p:cNvPr id="72" name="object 72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3867150" y="6133494"/>
            <a:ext cx="5532917" cy="388115"/>
          </a:xfrm>
          <a:prstGeom prst="rect">
            <a:avLst/>
          </a:prstGeom>
        </p:spPr>
      </p:pic>
      <p:sp>
        <p:nvSpPr>
          <p:cNvPr id="74" name="ZoneTexte 73">
            <a:extLst>
              <a:ext uri="{FF2B5EF4-FFF2-40B4-BE49-F238E27FC236}">
                <a16:creationId xmlns:a16="http://schemas.microsoft.com/office/drawing/2014/main" id="{80F09A8C-4546-D882-F98D-9C7F4B633F62}"/>
              </a:ext>
            </a:extLst>
          </p:cNvPr>
          <p:cNvSpPr txBox="1"/>
          <p:nvPr/>
        </p:nvSpPr>
        <p:spPr>
          <a:xfrm>
            <a:off x="9562317" y="6180390"/>
            <a:ext cx="67654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" b="1" dirty="0"/>
              <a:t>01DockerReminders</a:t>
            </a:r>
          </a:p>
        </p:txBody>
      </p:sp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892674" y="4441856"/>
            <a:ext cx="374015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-110" dirty="0"/>
              <a:t>CONTRÔLEURS</a:t>
            </a:r>
            <a:endParaRPr sz="4000"/>
          </a:p>
        </p:txBody>
      </p:sp>
      <p:sp>
        <p:nvSpPr>
          <p:cNvPr id="4" name="object 4"/>
          <p:cNvSpPr txBox="1"/>
          <p:nvPr/>
        </p:nvSpPr>
        <p:spPr>
          <a:xfrm>
            <a:off x="4844751" y="7249159"/>
            <a:ext cx="3836035" cy="238527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450" spc="175" dirty="0">
                <a:solidFill>
                  <a:srgbClr val="AAAAAA"/>
                </a:solidFill>
                <a:latin typeface="Trebuchet MS"/>
                <a:cs typeface="Trebuchet MS"/>
              </a:rPr>
              <a:t>©</a:t>
            </a:r>
            <a:r>
              <a:rPr sz="1450" spc="30" dirty="0">
                <a:solidFill>
                  <a:srgbClr val="AAAAAA"/>
                </a:solidFill>
                <a:latin typeface="Trebuchet MS"/>
                <a:cs typeface="Trebuchet MS"/>
              </a:rPr>
              <a:t> </a:t>
            </a:r>
            <a:r>
              <a:rPr sz="1450" dirty="0">
                <a:solidFill>
                  <a:srgbClr val="AAAAAA"/>
                </a:solidFill>
                <a:latin typeface="Trebuchet MS"/>
                <a:cs typeface="Trebuchet MS"/>
              </a:rPr>
              <a:t>Droits d'auteur</a:t>
            </a:r>
            <a:r>
              <a:rPr sz="1450" spc="35" dirty="0">
                <a:solidFill>
                  <a:srgbClr val="AAAAAA"/>
                </a:solidFill>
                <a:latin typeface="Trebuchet MS"/>
                <a:cs typeface="Trebuchet MS"/>
              </a:rPr>
              <a:t> </a:t>
            </a:r>
            <a:r>
              <a:rPr sz="1450" spc="70" dirty="0">
                <a:solidFill>
                  <a:srgbClr val="AAAAAA"/>
                </a:solidFill>
                <a:latin typeface="Trebuchet MS"/>
                <a:cs typeface="Trebuchet MS"/>
              </a:rPr>
              <a:t>2024</a:t>
            </a:r>
            <a:r>
              <a:rPr sz="1450" spc="30" dirty="0">
                <a:solidFill>
                  <a:srgbClr val="AAAAAA"/>
                </a:solidFill>
                <a:latin typeface="Trebuchet MS"/>
                <a:cs typeface="Trebuchet MS"/>
              </a:rPr>
              <a:t> </a:t>
            </a:r>
            <a:r>
              <a:rPr lang="fr" sz="1450" dirty="0" err="1">
                <a:solidFill>
                  <a:srgbClr val="AAAAAA"/>
                </a:solidFill>
                <a:latin typeface="Trebuchet MS"/>
                <a:cs typeface="Trebuchet MS"/>
              </a:rPr>
              <a:t>boîte à bits </a:t>
            </a:r>
            <a:r>
              <a:rPr sz="1450" dirty="0">
                <a:solidFill>
                  <a:srgbClr val="AAAAAA"/>
                </a:solidFill>
                <a:latin typeface="Trebuchet MS"/>
                <a:cs typeface="Trebuchet MS"/>
              </a:rPr>
              <a:t>.</a:t>
            </a:r>
            <a:r>
              <a:rPr sz="1450" spc="35" dirty="0">
                <a:solidFill>
                  <a:srgbClr val="AAAAAA"/>
                </a:solidFill>
                <a:latin typeface="Trebuchet MS"/>
                <a:cs typeface="Trebuchet MS"/>
              </a:rPr>
              <a:t> </a:t>
            </a:r>
            <a:r>
              <a:rPr sz="1450" dirty="0">
                <a:solidFill>
                  <a:srgbClr val="AAAAAA"/>
                </a:solidFill>
                <a:latin typeface="Trebuchet MS"/>
                <a:cs typeface="Trebuchet MS"/>
              </a:rPr>
              <a:t>Tous</a:t>
            </a:r>
            <a:r>
              <a:rPr sz="1450" spc="30" dirty="0">
                <a:solidFill>
                  <a:srgbClr val="AAAAAA"/>
                </a:solidFill>
                <a:latin typeface="Trebuchet MS"/>
                <a:cs typeface="Trebuchet MS"/>
              </a:rPr>
              <a:t> </a:t>
            </a:r>
            <a:r>
              <a:rPr sz="1450" dirty="0">
                <a:solidFill>
                  <a:srgbClr val="AAAAAA"/>
                </a:solidFill>
                <a:latin typeface="Trebuchet MS"/>
                <a:cs typeface="Trebuchet MS"/>
              </a:rPr>
              <a:t>droits</a:t>
            </a:r>
            <a:r>
              <a:rPr sz="1450" spc="35" dirty="0">
                <a:solidFill>
                  <a:srgbClr val="AAAAAA"/>
                </a:solidFill>
                <a:latin typeface="Trebuchet MS"/>
                <a:cs typeface="Trebuchet MS"/>
              </a:rPr>
              <a:t> </a:t>
            </a:r>
            <a:r>
              <a:rPr sz="1450" spc="-10" dirty="0">
                <a:solidFill>
                  <a:srgbClr val="AAAAAA"/>
                </a:solidFill>
                <a:latin typeface="Trebuchet MS"/>
                <a:cs typeface="Trebuchet MS"/>
              </a:rPr>
              <a:t>réservé</a:t>
            </a:r>
            <a:endParaRPr sz="1450" dirty="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204921" y="7249159"/>
            <a:ext cx="1857375" cy="249554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450" dirty="0">
                <a:solidFill>
                  <a:srgbClr val="AAAAAA"/>
                </a:solidFill>
                <a:latin typeface="Trebuchet MS"/>
                <a:cs typeface="Trebuchet MS"/>
              </a:rPr>
              <a:t>2024-12-15 </a:t>
            </a:r>
            <a:r>
              <a:rPr sz="1450" spc="60" dirty="0">
                <a:solidFill>
                  <a:srgbClr val="AAAAAA"/>
                </a:solidFill>
                <a:latin typeface="Trebuchet MS"/>
                <a:cs typeface="Trebuchet MS"/>
              </a:rPr>
              <a:t>#547bc88</a:t>
            </a:r>
            <a:endParaRPr sz="145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63550" y="7249159"/>
            <a:ext cx="132715" cy="249554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450" spc="25" dirty="0">
                <a:solidFill>
                  <a:srgbClr val="333333"/>
                </a:solidFill>
                <a:latin typeface="Trebuchet MS"/>
                <a:cs typeface="Trebuchet MS"/>
              </a:rPr>
              <a:t>6</a:t>
            </a:r>
            <a:endParaRPr sz="14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6924" y="571563"/>
            <a:ext cx="1937385" cy="558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500" b="1" spc="-10" dirty="0">
                <a:solidFill>
                  <a:srgbClr val="333333"/>
                </a:solidFill>
                <a:latin typeface="Arial"/>
                <a:cs typeface="Arial"/>
              </a:rPr>
              <a:t>ORDRE DU JOUR</a:t>
            </a:r>
            <a:endParaRPr sz="350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1866899"/>
            <a:ext cx="95250" cy="9524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2343149"/>
            <a:ext cx="95250" cy="9524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2828924"/>
            <a:ext cx="95250" cy="9524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177924" y="1574164"/>
            <a:ext cx="1606550" cy="1463675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 marR="5080">
              <a:lnSpc>
                <a:spcPct val="150300"/>
              </a:lnSpc>
              <a:spcBef>
                <a:spcPts val="60"/>
              </a:spcBef>
            </a:pPr>
            <a:r>
              <a:rPr sz="2100" spc="-20" dirty="0">
                <a:solidFill>
                  <a:srgbClr val="333333"/>
                </a:solidFill>
                <a:latin typeface="Trebuchet MS"/>
                <a:cs typeface="Trebuchet MS"/>
              </a:rPr>
              <a:t>Tâches des </a:t>
            </a:r>
            <a:endParaRPr sz="21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PRÉSENTATION</a:t>
            </a:r>
            <a:r>
              <a:rPr spc="-114" dirty="0"/>
              <a:t> </a:t>
            </a:r>
            <a:r>
              <a:rPr spc="-105" dirty="0"/>
              <a:t>CONTRÔLEURS</a:t>
            </a:r>
            <a:r>
              <a:rPr spc="-114" dirty="0"/>
              <a:t> </a:t>
            </a:r>
            <a:r>
              <a:rPr spc="85" dirty="0"/>
              <a:t>(1/2)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2181224"/>
            <a:ext cx="95250" cy="9524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2933699"/>
            <a:ext cx="95250" cy="9524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3409949"/>
            <a:ext cx="95250" cy="95249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9748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u="none" dirty="0">
                <a:solidFill>
                  <a:srgbClr val="333333"/>
                </a:solidFill>
              </a:rPr>
              <a:t>Allons-y</a:t>
            </a:r>
            <a:r>
              <a:rPr u="none" spc="120" dirty="0">
                <a:solidFill>
                  <a:srgbClr val="333333"/>
                </a:solidFill>
              </a:rPr>
              <a:t> </a:t>
            </a:r>
            <a:r>
              <a:rPr u="none" spc="-10" dirty="0">
                <a:solidFill>
                  <a:srgbClr val="333333"/>
                </a:solidFill>
              </a:rPr>
              <a:t>résumer:</a:t>
            </a:r>
          </a:p>
          <a:p>
            <a:pPr marL="370840">
              <a:lnSpc>
                <a:spcPts val="2340"/>
              </a:lnSpc>
              <a:spcBef>
                <a:spcPts val="1630"/>
              </a:spcBef>
            </a:pPr>
            <a:r>
              <a:rPr sz="2150" i="1" u="none" spc="70" dirty="0">
                <a:latin typeface="Trebuchet MS"/>
                <a:cs typeface="Trebuchet MS"/>
              </a:rPr>
              <a:t>chiens</a:t>
            </a:r>
            <a:r>
              <a:rPr sz="2150" i="1" u="none" spc="-35" dirty="0">
                <a:latin typeface="Trebuchet MS"/>
                <a:cs typeface="Trebuchet MS"/>
              </a:rPr>
              <a:t> </a:t>
            </a:r>
            <a:r>
              <a:rPr u="none" spc="90" dirty="0">
                <a:solidFill>
                  <a:srgbClr val="333333"/>
                </a:solidFill>
              </a:rPr>
              <a:t>fait</a:t>
            </a:r>
            <a:r>
              <a:rPr u="none" spc="-20" dirty="0">
                <a:solidFill>
                  <a:srgbClr val="333333"/>
                </a:solidFill>
              </a:rPr>
              <a:t> </a:t>
            </a:r>
            <a:r>
              <a:rPr u="none" spc="85" dirty="0">
                <a:solidFill>
                  <a:srgbClr val="333333"/>
                </a:solidFill>
              </a:rPr>
              <a:t>bien sûr</a:t>
            </a:r>
            <a:r>
              <a:rPr u="none" spc="-20" dirty="0">
                <a:solidFill>
                  <a:srgbClr val="333333"/>
                </a:solidFill>
              </a:rPr>
              <a:t> </a:t>
            </a:r>
            <a:r>
              <a:rPr u="none" spc="100" dirty="0">
                <a:solidFill>
                  <a:srgbClr val="333333"/>
                </a:solidFill>
              </a:rPr>
              <a:t>notre</a:t>
            </a:r>
            <a:r>
              <a:rPr u="none" spc="-20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conteneurs</a:t>
            </a:r>
            <a:r>
              <a:rPr u="none" spc="-20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sont</a:t>
            </a:r>
            <a:r>
              <a:rPr u="none" spc="-20" dirty="0">
                <a:solidFill>
                  <a:srgbClr val="333333"/>
                </a:solidFill>
              </a:rPr>
              <a:t> </a:t>
            </a:r>
            <a:r>
              <a:rPr u="none" spc="80" dirty="0">
                <a:solidFill>
                  <a:srgbClr val="333333"/>
                </a:solidFill>
              </a:rPr>
              <a:t>en cours d'exécution</a:t>
            </a:r>
            <a:r>
              <a:rPr u="none" spc="-20" dirty="0">
                <a:solidFill>
                  <a:srgbClr val="333333"/>
                </a:solidFill>
              </a:rPr>
              <a:t> </a:t>
            </a:r>
            <a:r>
              <a:rPr u="none" spc="100" dirty="0">
                <a:solidFill>
                  <a:srgbClr val="333333"/>
                </a:solidFill>
              </a:rPr>
              <a:t>et</a:t>
            </a:r>
            <a:r>
              <a:rPr u="none" spc="-20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redémarrages</a:t>
            </a:r>
            <a:r>
              <a:rPr u="none" spc="-20" dirty="0">
                <a:solidFill>
                  <a:srgbClr val="333333"/>
                </a:solidFill>
              </a:rPr>
              <a:t> </a:t>
            </a:r>
            <a:r>
              <a:rPr u="none" spc="60" dirty="0">
                <a:solidFill>
                  <a:srgbClr val="333333"/>
                </a:solidFill>
              </a:rPr>
              <a:t>eux</a:t>
            </a:r>
            <a:r>
              <a:rPr u="none" spc="-15" dirty="0">
                <a:solidFill>
                  <a:srgbClr val="333333"/>
                </a:solidFill>
              </a:rPr>
              <a:t> </a:t>
            </a:r>
            <a:r>
              <a:rPr u="none" spc="-80" dirty="0">
                <a:solidFill>
                  <a:srgbClr val="333333"/>
                </a:solidFill>
              </a:rPr>
              <a:t>si</a:t>
            </a:r>
            <a:r>
              <a:rPr u="none" spc="-20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le</a:t>
            </a:r>
            <a:r>
              <a:rPr u="none" spc="-20" dirty="0">
                <a:solidFill>
                  <a:srgbClr val="333333"/>
                </a:solidFill>
              </a:rPr>
              <a:t> </a:t>
            </a:r>
            <a:r>
              <a:rPr u="none" spc="80" dirty="0">
                <a:solidFill>
                  <a:srgbClr val="333333"/>
                </a:solidFill>
              </a:rPr>
              <a:t>principal</a:t>
            </a:r>
            <a:r>
              <a:rPr u="none" spc="-20" dirty="0">
                <a:solidFill>
                  <a:srgbClr val="333333"/>
                </a:solidFill>
              </a:rPr>
              <a:t> </a:t>
            </a:r>
            <a:r>
              <a:rPr u="none" spc="80" dirty="0">
                <a:solidFill>
                  <a:srgbClr val="333333"/>
                </a:solidFill>
              </a:rPr>
              <a:t>processus</a:t>
            </a:r>
            <a:r>
              <a:rPr u="none" spc="-20" dirty="0">
                <a:solidFill>
                  <a:srgbClr val="333333"/>
                </a:solidFill>
              </a:rPr>
              <a:t> </a:t>
            </a:r>
            <a:r>
              <a:rPr sz="2150" i="1" u="none" dirty="0">
                <a:latin typeface="Trebuchet MS"/>
                <a:cs typeface="Trebuchet MS"/>
              </a:rPr>
              <a:t>meurt</a:t>
            </a:r>
            <a:r>
              <a:rPr sz="2150" i="1" u="none" spc="-35" dirty="0">
                <a:latin typeface="Trebuchet MS"/>
                <a:cs typeface="Trebuchet MS"/>
              </a:rPr>
              <a:t> </a:t>
            </a:r>
            <a:r>
              <a:rPr u="none" spc="85" dirty="0">
                <a:solidFill>
                  <a:srgbClr val="333333"/>
                </a:solidFill>
              </a:rPr>
              <a:t>ou</a:t>
            </a:r>
            <a:r>
              <a:rPr u="none" spc="-20" dirty="0">
                <a:solidFill>
                  <a:srgbClr val="333333"/>
                </a:solidFill>
              </a:rPr>
              <a:t> </a:t>
            </a:r>
            <a:r>
              <a:rPr u="none" spc="-25" dirty="0">
                <a:solidFill>
                  <a:srgbClr val="333333"/>
                </a:solidFill>
              </a:rPr>
              <a:t>le</a:t>
            </a:r>
            <a:endParaRPr sz="2150">
              <a:latin typeface="Trebuchet MS"/>
              <a:cs typeface="Trebuchet MS"/>
            </a:endParaRPr>
          </a:p>
          <a:p>
            <a:pPr marL="370840">
              <a:lnSpc>
                <a:spcPts val="2340"/>
              </a:lnSpc>
            </a:pPr>
            <a:r>
              <a:rPr sz="2150" i="1" u="none" dirty="0">
                <a:latin typeface="Trebuchet MS"/>
                <a:cs typeface="Trebuchet MS"/>
              </a:rPr>
              <a:t>vivacité</a:t>
            </a:r>
            <a:r>
              <a:rPr sz="2150" i="1" u="none" spc="45" dirty="0">
                <a:latin typeface="Trebuchet MS"/>
                <a:cs typeface="Trebuchet MS"/>
              </a:rPr>
              <a:t> </a:t>
            </a:r>
            <a:r>
              <a:rPr sz="2150" i="1" u="none" dirty="0">
                <a:latin typeface="Trebuchet MS"/>
                <a:cs typeface="Trebuchet MS"/>
              </a:rPr>
              <a:t>sonde</a:t>
            </a:r>
            <a:r>
              <a:rPr sz="2150" i="1" u="none" spc="45" dirty="0">
                <a:latin typeface="Trebuchet MS"/>
                <a:cs typeface="Trebuchet MS"/>
              </a:rPr>
              <a:t> </a:t>
            </a:r>
            <a:r>
              <a:rPr u="none" spc="-10" dirty="0">
                <a:solidFill>
                  <a:srgbClr val="333333"/>
                </a:solidFill>
              </a:rPr>
              <a:t>échecs</a:t>
            </a:r>
            <a:endParaRPr sz="2150">
              <a:latin typeface="Trebuchet MS"/>
              <a:cs typeface="Trebuchet MS"/>
            </a:endParaRPr>
          </a:p>
          <a:p>
            <a:pPr marL="370840">
              <a:lnSpc>
                <a:spcPct val="100000"/>
              </a:lnSpc>
              <a:spcBef>
                <a:spcPts val="1245"/>
              </a:spcBef>
            </a:pPr>
            <a:r>
              <a:rPr u="none" dirty="0">
                <a:solidFill>
                  <a:srgbClr val="333333"/>
                </a:solidFill>
              </a:rPr>
              <a:t>Ce</a:t>
            </a:r>
            <a:r>
              <a:rPr u="none" spc="-20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tâche</a:t>
            </a:r>
            <a:r>
              <a:rPr u="none" spc="-20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est</a:t>
            </a:r>
            <a:r>
              <a:rPr u="none" spc="-15" dirty="0">
                <a:solidFill>
                  <a:srgbClr val="333333"/>
                </a:solidFill>
              </a:rPr>
              <a:t> </a:t>
            </a:r>
            <a:r>
              <a:rPr u="none" spc="60" dirty="0">
                <a:solidFill>
                  <a:srgbClr val="333333"/>
                </a:solidFill>
              </a:rPr>
              <a:t>manipulé</a:t>
            </a:r>
            <a:r>
              <a:rPr u="none" spc="-20" dirty="0">
                <a:solidFill>
                  <a:srgbClr val="333333"/>
                </a:solidFill>
              </a:rPr>
              <a:t> </a:t>
            </a:r>
            <a:r>
              <a:rPr u="none" spc="55" dirty="0">
                <a:solidFill>
                  <a:srgbClr val="333333"/>
                </a:solidFill>
              </a:rPr>
              <a:t>par</a:t>
            </a:r>
            <a:r>
              <a:rPr u="none" spc="-15" dirty="0">
                <a:solidFill>
                  <a:srgbClr val="333333"/>
                </a:solidFill>
              </a:rPr>
              <a:t> </a:t>
            </a:r>
            <a:r>
              <a:rPr sz="2150" i="1" u="none" spc="-10" dirty="0">
                <a:latin typeface="Trebuchet MS"/>
                <a:cs typeface="Trebuchet MS"/>
              </a:rPr>
              <a:t>kubelet</a:t>
            </a:r>
            <a:r>
              <a:rPr sz="2150" i="1" u="none" spc="-35" dirty="0">
                <a:latin typeface="Trebuchet MS"/>
                <a:cs typeface="Trebuchet MS"/>
              </a:rPr>
              <a:t> </a:t>
            </a:r>
            <a:r>
              <a:rPr u="none" spc="80" dirty="0">
                <a:solidFill>
                  <a:srgbClr val="333333"/>
                </a:solidFill>
              </a:rPr>
              <a:t>composant</a:t>
            </a:r>
            <a:r>
              <a:rPr u="none" spc="-15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lequel</a:t>
            </a:r>
            <a:r>
              <a:rPr u="none" spc="-20" dirty="0">
                <a:solidFill>
                  <a:srgbClr val="333333"/>
                </a:solidFill>
              </a:rPr>
              <a:t> </a:t>
            </a:r>
            <a:r>
              <a:rPr u="none" spc="105" dirty="0">
                <a:solidFill>
                  <a:srgbClr val="333333"/>
                </a:solidFill>
              </a:rPr>
              <a:t>court</a:t>
            </a:r>
            <a:r>
              <a:rPr u="none" spc="-15" dirty="0">
                <a:solidFill>
                  <a:srgbClr val="333333"/>
                </a:solidFill>
              </a:rPr>
              <a:t> </a:t>
            </a:r>
            <a:r>
              <a:rPr u="none" spc="135" dirty="0">
                <a:solidFill>
                  <a:srgbClr val="333333"/>
                </a:solidFill>
              </a:rPr>
              <a:t>sur</a:t>
            </a:r>
            <a:r>
              <a:rPr u="none" spc="-20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chaque</a:t>
            </a:r>
            <a:r>
              <a:rPr u="none" spc="-15" dirty="0">
                <a:solidFill>
                  <a:srgbClr val="333333"/>
                </a:solidFill>
              </a:rPr>
              <a:t> </a:t>
            </a:r>
            <a:r>
              <a:rPr sz="2150" i="1" u="none" dirty="0">
                <a:latin typeface="Trebuchet MS"/>
                <a:cs typeface="Trebuchet MS"/>
              </a:rPr>
              <a:t>travailleur</a:t>
            </a:r>
            <a:r>
              <a:rPr sz="2150" i="1" u="none" spc="-35" dirty="0">
                <a:latin typeface="Trebuchet MS"/>
                <a:cs typeface="Trebuchet MS"/>
              </a:rPr>
              <a:t> </a:t>
            </a:r>
            <a:r>
              <a:rPr sz="2150" i="1" u="none" spc="60" dirty="0">
                <a:latin typeface="Trebuchet MS"/>
                <a:cs typeface="Trebuchet MS"/>
              </a:rPr>
              <a:t>nœud</a:t>
            </a:r>
            <a:endParaRPr sz="2150">
              <a:latin typeface="Trebuchet MS"/>
              <a:cs typeface="Trebuchet MS"/>
            </a:endParaRPr>
          </a:p>
          <a:p>
            <a:pPr marL="370840">
              <a:lnSpc>
                <a:spcPct val="100000"/>
              </a:lnSpc>
              <a:spcBef>
                <a:spcPts val="1170"/>
              </a:spcBef>
            </a:pPr>
            <a:r>
              <a:rPr u="none" dirty="0">
                <a:solidFill>
                  <a:srgbClr val="333333"/>
                </a:solidFill>
              </a:rPr>
              <a:t>Le</a:t>
            </a:r>
            <a:r>
              <a:rPr u="none" spc="-5" dirty="0">
                <a:solidFill>
                  <a:srgbClr val="333333"/>
                </a:solidFill>
              </a:rPr>
              <a:t> </a:t>
            </a:r>
            <a:r>
              <a:rPr sz="2150" i="1" u="none" dirty="0">
                <a:latin typeface="Trebuchet MS"/>
                <a:cs typeface="Trebuchet MS"/>
              </a:rPr>
              <a:t>Kubernetes</a:t>
            </a:r>
            <a:r>
              <a:rPr sz="2150" i="1" u="none" spc="-20" dirty="0">
                <a:latin typeface="Trebuchet MS"/>
                <a:cs typeface="Trebuchet MS"/>
              </a:rPr>
              <a:t> </a:t>
            </a:r>
            <a:r>
              <a:rPr sz="2150" i="1" u="none" dirty="0">
                <a:latin typeface="Trebuchet MS"/>
                <a:cs typeface="Trebuchet MS"/>
              </a:rPr>
              <a:t>contrôle</a:t>
            </a:r>
            <a:r>
              <a:rPr sz="2150" i="1" u="none" spc="-20" dirty="0">
                <a:latin typeface="Trebuchet MS"/>
                <a:cs typeface="Trebuchet MS"/>
              </a:rPr>
              <a:t> </a:t>
            </a:r>
            <a:r>
              <a:rPr sz="2150" i="1" u="none" spc="-10" dirty="0">
                <a:latin typeface="Trebuchet MS"/>
                <a:cs typeface="Trebuchet MS"/>
              </a:rPr>
              <a:t>centre</a:t>
            </a:r>
            <a:r>
              <a:rPr sz="2150" i="1" u="none" spc="-20" dirty="0">
                <a:latin typeface="Trebuchet MS"/>
                <a:cs typeface="Trebuchet MS"/>
              </a:rPr>
              <a:t> </a:t>
            </a:r>
            <a:r>
              <a:rPr u="none" spc="80" dirty="0">
                <a:solidFill>
                  <a:srgbClr val="333333"/>
                </a:solidFill>
              </a:rPr>
              <a:t>en cours d'exécution</a:t>
            </a:r>
            <a:r>
              <a:rPr u="none" dirty="0">
                <a:solidFill>
                  <a:srgbClr val="333333"/>
                </a:solidFill>
              </a:rPr>
              <a:t> </a:t>
            </a:r>
            <a:r>
              <a:rPr u="none" spc="135" dirty="0">
                <a:solidFill>
                  <a:srgbClr val="333333"/>
                </a:solidFill>
              </a:rPr>
              <a:t>sur</a:t>
            </a:r>
            <a:r>
              <a:rPr u="none" spc="-5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dédié</a:t>
            </a:r>
            <a:r>
              <a:rPr u="none" spc="-5" dirty="0">
                <a:solidFill>
                  <a:srgbClr val="333333"/>
                </a:solidFill>
              </a:rPr>
              <a:t> </a:t>
            </a:r>
            <a:r>
              <a:rPr u="none" spc="105" dirty="0">
                <a:solidFill>
                  <a:srgbClr val="333333"/>
                </a:solidFill>
              </a:rPr>
              <a:t>nœuds</a:t>
            </a:r>
            <a:r>
              <a:rPr u="none" spc="-5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joue </a:t>
            </a:r>
            <a:r>
              <a:rPr u="none" spc="135" dirty="0">
                <a:solidFill>
                  <a:srgbClr val="333333"/>
                </a:solidFill>
              </a:rPr>
              <a:t>non</a:t>
            </a:r>
            <a:r>
              <a:rPr u="none" spc="-5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rôle</a:t>
            </a:r>
            <a:r>
              <a:rPr u="none" spc="-5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dans ce</a:t>
            </a:r>
            <a:r>
              <a:rPr u="none" spc="-5" dirty="0">
                <a:solidFill>
                  <a:srgbClr val="333333"/>
                </a:solidFill>
              </a:rPr>
              <a:t> </a:t>
            </a:r>
            <a:r>
              <a:rPr u="none" spc="-20" dirty="0">
                <a:solidFill>
                  <a:srgbClr val="333333"/>
                </a:solidFill>
              </a:rPr>
              <a:t>partie</a:t>
            </a:r>
            <a:endParaRPr sz="21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PRÉSENTATION</a:t>
            </a:r>
            <a:r>
              <a:rPr spc="-114" dirty="0"/>
              <a:t> </a:t>
            </a:r>
            <a:r>
              <a:rPr spc="-105" dirty="0"/>
              <a:t>CONTRÔLEURS</a:t>
            </a:r>
            <a:r>
              <a:rPr spc="-114" dirty="0"/>
              <a:t> </a:t>
            </a:r>
            <a:r>
              <a:rPr spc="85" dirty="0"/>
              <a:t>(2/2)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1647824"/>
            <a:ext cx="95250" cy="95249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body" idx="1"/>
          </p:nvPr>
        </p:nvSpPr>
        <p:spPr>
          <a:xfrm>
            <a:off x="819149" y="1326514"/>
            <a:ext cx="12192000" cy="2067874"/>
          </a:xfrm>
          <a:prstGeom prst="rect">
            <a:avLst/>
          </a:prstGeom>
        </p:spPr>
        <p:txBody>
          <a:bodyPr vert="horz" wrap="square" lIns="0" tIns="178435" rIns="0" bIns="0" rtlCol="0">
            <a:spAutoFit/>
          </a:bodyPr>
          <a:lstStyle/>
          <a:p>
            <a:pPr marL="371475">
              <a:lnSpc>
                <a:spcPct val="100000"/>
              </a:lnSpc>
              <a:spcBef>
                <a:spcPts val="1405"/>
              </a:spcBef>
            </a:pPr>
            <a:r>
              <a:rPr u="none" spc="60" dirty="0">
                <a:solidFill>
                  <a:srgbClr val="333333"/>
                </a:solidFill>
              </a:rPr>
              <a:t>Quoi</a:t>
            </a:r>
            <a:r>
              <a:rPr u="none" spc="-65" dirty="0">
                <a:solidFill>
                  <a:srgbClr val="333333"/>
                </a:solidFill>
              </a:rPr>
              <a:t> </a:t>
            </a:r>
            <a:r>
              <a:rPr u="none" spc="95" dirty="0">
                <a:solidFill>
                  <a:srgbClr val="333333"/>
                </a:solidFill>
              </a:rPr>
              <a:t>se produit</a:t>
            </a:r>
            <a:r>
              <a:rPr u="none" spc="-65" dirty="0">
                <a:solidFill>
                  <a:srgbClr val="333333"/>
                </a:solidFill>
              </a:rPr>
              <a:t> </a:t>
            </a:r>
            <a:r>
              <a:rPr u="none" spc="-80" dirty="0">
                <a:solidFill>
                  <a:srgbClr val="333333"/>
                </a:solidFill>
              </a:rPr>
              <a:t>si</a:t>
            </a:r>
            <a:r>
              <a:rPr u="none" spc="-65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le</a:t>
            </a:r>
            <a:r>
              <a:rPr u="none" spc="-60" dirty="0">
                <a:solidFill>
                  <a:srgbClr val="333333"/>
                </a:solidFill>
              </a:rPr>
              <a:t> </a:t>
            </a:r>
            <a:r>
              <a:rPr u="none" spc="114" dirty="0"/>
              <a:t>Nœud</a:t>
            </a:r>
            <a:r>
              <a:rPr u="none" spc="-65" dirty="0"/>
              <a:t> </a:t>
            </a:r>
            <a:r>
              <a:rPr u="none" spc="65" dirty="0">
                <a:solidFill>
                  <a:srgbClr val="333333"/>
                </a:solidFill>
              </a:rPr>
              <a:t>hébergement</a:t>
            </a:r>
            <a:r>
              <a:rPr u="none" spc="-65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le</a:t>
            </a:r>
            <a:r>
              <a:rPr u="none" spc="-60" dirty="0">
                <a:solidFill>
                  <a:srgbClr val="333333"/>
                </a:solidFill>
              </a:rPr>
              <a:t> </a:t>
            </a:r>
            <a:r>
              <a:rPr u="none" spc="114" dirty="0"/>
              <a:t>Capsules</a:t>
            </a:r>
            <a:r>
              <a:rPr u="none" spc="-65" dirty="0"/>
              <a:t> </a:t>
            </a:r>
            <a:r>
              <a:rPr u="none" spc="90" dirty="0">
                <a:solidFill>
                  <a:srgbClr val="333333"/>
                </a:solidFill>
              </a:rPr>
              <a:t>va</a:t>
            </a:r>
            <a:r>
              <a:rPr u="none" spc="-65" dirty="0">
                <a:solidFill>
                  <a:srgbClr val="333333"/>
                </a:solidFill>
              </a:rPr>
              <a:t> </a:t>
            </a:r>
            <a:r>
              <a:rPr u="none" spc="105" dirty="0">
                <a:solidFill>
                  <a:srgbClr val="333333"/>
                </a:solidFill>
              </a:rPr>
              <a:t>vers le bas?</a:t>
            </a:r>
          </a:p>
          <a:p>
            <a:pPr marL="371475" marR="366395">
              <a:lnSpc>
                <a:spcPts val="2100"/>
              </a:lnSpc>
              <a:spcBef>
                <a:spcPts val="1725"/>
              </a:spcBef>
            </a:pPr>
            <a:r>
              <a:rPr u="none" dirty="0">
                <a:solidFill>
                  <a:srgbClr val="333333"/>
                </a:solidFill>
              </a:rPr>
              <a:t>À</a:t>
            </a:r>
            <a:r>
              <a:rPr u="none" spc="-45" dirty="0">
                <a:solidFill>
                  <a:srgbClr val="333333"/>
                </a:solidFill>
              </a:rPr>
              <a:t> </a:t>
            </a:r>
            <a:r>
              <a:rPr u="none" spc="80" dirty="0">
                <a:solidFill>
                  <a:srgbClr val="333333"/>
                </a:solidFill>
              </a:rPr>
              <a:t>assurer</a:t>
            </a:r>
            <a:r>
              <a:rPr u="none" spc="-40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que</a:t>
            </a:r>
            <a:r>
              <a:rPr u="none" spc="-40" dirty="0">
                <a:solidFill>
                  <a:srgbClr val="333333"/>
                </a:solidFill>
              </a:rPr>
              <a:t> </a:t>
            </a:r>
            <a:r>
              <a:rPr u="none" spc="100" dirty="0">
                <a:solidFill>
                  <a:srgbClr val="333333"/>
                </a:solidFill>
              </a:rPr>
              <a:t>notre</a:t>
            </a:r>
            <a:r>
              <a:rPr u="none" spc="-40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application/Pod</a:t>
            </a:r>
            <a:r>
              <a:rPr u="none" spc="-40" dirty="0">
                <a:solidFill>
                  <a:srgbClr val="333333"/>
                </a:solidFill>
              </a:rPr>
              <a:t> </a:t>
            </a:r>
            <a:r>
              <a:rPr u="none" spc="50" dirty="0">
                <a:solidFill>
                  <a:srgbClr val="333333"/>
                </a:solidFill>
              </a:rPr>
              <a:t>peut</a:t>
            </a:r>
            <a:r>
              <a:rPr u="none" spc="-40" dirty="0">
                <a:solidFill>
                  <a:srgbClr val="333333"/>
                </a:solidFill>
              </a:rPr>
              <a:t> </a:t>
            </a:r>
            <a:r>
              <a:rPr u="none" spc="55" dirty="0">
                <a:solidFill>
                  <a:srgbClr val="333333"/>
                </a:solidFill>
              </a:rPr>
              <a:t>être</a:t>
            </a:r>
            <a:r>
              <a:rPr u="none" spc="-40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redémarré</a:t>
            </a:r>
            <a:r>
              <a:rPr u="none" spc="-40" dirty="0">
                <a:solidFill>
                  <a:srgbClr val="333333"/>
                </a:solidFill>
              </a:rPr>
              <a:t> </a:t>
            </a:r>
            <a:r>
              <a:rPr u="none" spc="135" dirty="0">
                <a:solidFill>
                  <a:srgbClr val="333333"/>
                </a:solidFill>
              </a:rPr>
              <a:t>sur</a:t>
            </a:r>
            <a:r>
              <a:rPr u="none" spc="-40" dirty="0">
                <a:solidFill>
                  <a:srgbClr val="333333"/>
                </a:solidFill>
              </a:rPr>
              <a:t> </a:t>
            </a:r>
            <a:r>
              <a:rPr u="none" spc="60" dirty="0">
                <a:solidFill>
                  <a:srgbClr val="333333"/>
                </a:solidFill>
              </a:rPr>
              <a:t>un autre</a:t>
            </a:r>
            <a:r>
              <a:rPr u="none" spc="-40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nœud,</a:t>
            </a:r>
            <a:r>
              <a:rPr u="none" spc="-40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nous</a:t>
            </a:r>
            <a:r>
              <a:rPr u="none" spc="-40" dirty="0">
                <a:solidFill>
                  <a:srgbClr val="333333"/>
                </a:solidFill>
              </a:rPr>
              <a:t> </a:t>
            </a:r>
            <a:r>
              <a:rPr u="none" spc="90" dirty="0">
                <a:solidFill>
                  <a:srgbClr val="333333"/>
                </a:solidFill>
              </a:rPr>
              <a:t>doit</a:t>
            </a:r>
            <a:r>
              <a:rPr u="none" spc="-40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compter sur</a:t>
            </a:r>
            <a:r>
              <a:rPr u="none" spc="-40" dirty="0">
                <a:solidFill>
                  <a:srgbClr val="333333"/>
                </a:solidFill>
              </a:rPr>
              <a:t> </a:t>
            </a:r>
            <a:r>
              <a:rPr u="none" spc="135" dirty="0">
                <a:solidFill>
                  <a:srgbClr val="333333"/>
                </a:solidFill>
              </a:rPr>
              <a:t>sur</a:t>
            </a:r>
            <a:r>
              <a:rPr u="none" spc="-40" dirty="0">
                <a:solidFill>
                  <a:srgbClr val="333333"/>
                </a:solidFill>
              </a:rPr>
              <a:t> </a:t>
            </a:r>
            <a:r>
              <a:rPr u="none" spc="-50" dirty="0">
                <a:solidFill>
                  <a:srgbClr val="333333"/>
                </a:solidFill>
              </a:rPr>
              <a:t>un </a:t>
            </a:r>
            <a:r>
              <a:rPr u="none" spc="55" dirty="0">
                <a:solidFill>
                  <a:srgbClr val="333333"/>
                </a:solidFill>
              </a:rPr>
              <a:t>plus élevé</a:t>
            </a:r>
            <a:r>
              <a:rPr u="none" spc="-75" dirty="0">
                <a:solidFill>
                  <a:srgbClr val="333333"/>
                </a:solidFill>
              </a:rPr>
              <a:t> </a:t>
            </a:r>
            <a:r>
              <a:rPr u="none" spc="-20" dirty="0">
                <a:solidFill>
                  <a:srgbClr val="333333"/>
                </a:solidFill>
              </a:rPr>
              <a:t>niveau</a:t>
            </a:r>
            <a:r>
              <a:rPr u="none" spc="-75" dirty="0">
                <a:solidFill>
                  <a:srgbClr val="333333"/>
                </a:solidFill>
              </a:rPr>
              <a:t> </a:t>
            </a:r>
            <a:r>
              <a:rPr u="none" spc="80" dirty="0">
                <a:solidFill>
                  <a:srgbClr val="333333"/>
                </a:solidFill>
              </a:rPr>
              <a:t>mécanisme</a:t>
            </a:r>
            <a:r>
              <a:rPr u="none" spc="-75" dirty="0">
                <a:solidFill>
                  <a:srgbClr val="333333"/>
                </a:solidFill>
              </a:rPr>
              <a:t> </a:t>
            </a:r>
            <a:r>
              <a:rPr u="none" spc="50" dirty="0">
                <a:solidFill>
                  <a:srgbClr val="333333"/>
                </a:solidFill>
              </a:rPr>
              <a:t>que</a:t>
            </a:r>
            <a:r>
              <a:rPr u="none" spc="-75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le</a:t>
            </a:r>
            <a:r>
              <a:rPr u="none" spc="-75" dirty="0">
                <a:solidFill>
                  <a:srgbClr val="333333"/>
                </a:solidFill>
              </a:rPr>
              <a:t> </a:t>
            </a:r>
            <a:r>
              <a:rPr lang="fr-FR" u="none" spc="75" dirty="0"/>
              <a:t>POD</a:t>
            </a:r>
            <a:endParaRPr u="none" spc="75" dirty="0"/>
          </a:p>
          <a:p>
            <a:pPr marL="371475">
              <a:lnSpc>
                <a:spcPct val="100000"/>
              </a:lnSpc>
              <a:spcBef>
                <a:spcPts val="1180"/>
              </a:spcBef>
            </a:pPr>
            <a:r>
              <a:rPr u="none" spc="55" dirty="0">
                <a:solidFill>
                  <a:srgbClr val="333333"/>
                </a:solidFill>
              </a:rPr>
              <a:t>Ces</a:t>
            </a:r>
            <a:r>
              <a:rPr u="none" spc="-80" dirty="0">
                <a:solidFill>
                  <a:srgbClr val="333333"/>
                </a:solidFill>
              </a:rPr>
              <a:t> </a:t>
            </a:r>
            <a:r>
              <a:rPr u="none" spc="65" dirty="0">
                <a:solidFill>
                  <a:srgbClr val="333333"/>
                </a:solidFill>
              </a:rPr>
              <a:t>mécanismes,</a:t>
            </a:r>
            <a:r>
              <a:rPr u="none" spc="-75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appelé</a:t>
            </a:r>
            <a:r>
              <a:rPr u="none" spc="-75" dirty="0">
                <a:solidFill>
                  <a:srgbClr val="333333"/>
                </a:solidFill>
              </a:rPr>
              <a:t> </a:t>
            </a:r>
            <a:r>
              <a:rPr sz="2150" i="1" u="none" spc="-30" dirty="0">
                <a:latin typeface="Trebuchet MS"/>
                <a:cs typeface="Trebuchet MS"/>
              </a:rPr>
              <a:t>Contrôleurs </a:t>
            </a:r>
            <a:r>
              <a:rPr u="none" spc="-30" dirty="0">
                <a:solidFill>
                  <a:srgbClr val="333333"/>
                </a:solidFill>
              </a:rPr>
              <a:t>,</a:t>
            </a:r>
            <a:r>
              <a:rPr u="none" spc="-80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sont</a:t>
            </a:r>
            <a:r>
              <a:rPr u="none" spc="-75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le</a:t>
            </a:r>
            <a:r>
              <a:rPr u="none" spc="-75" dirty="0">
                <a:solidFill>
                  <a:srgbClr val="333333"/>
                </a:solidFill>
              </a:rPr>
              <a:t> </a:t>
            </a:r>
            <a:r>
              <a:rPr u="none" dirty="0"/>
              <a:t>Ensembles de répliques </a:t>
            </a:r>
            <a:r>
              <a:rPr u="none" dirty="0">
                <a:solidFill>
                  <a:srgbClr val="333333"/>
                </a:solidFill>
              </a:rPr>
              <a:t>,</a:t>
            </a:r>
            <a:r>
              <a:rPr u="none" spc="-80" dirty="0">
                <a:solidFill>
                  <a:srgbClr val="333333"/>
                </a:solidFill>
              </a:rPr>
              <a:t> </a:t>
            </a:r>
            <a:r>
              <a:rPr u="none" spc="70" dirty="0"/>
              <a:t>DaemonSets </a:t>
            </a:r>
            <a:r>
              <a:rPr u="none" spc="70" dirty="0">
                <a:solidFill>
                  <a:srgbClr val="333333"/>
                </a:solidFill>
              </a:rPr>
              <a:t>,</a:t>
            </a:r>
            <a:r>
              <a:rPr u="none" spc="-75" dirty="0">
                <a:solidFill>
                  <a:srgbClr val="333333"/>
                </a:solidFill>
              </a:rPr>
              <a:t> </a:t>
            </a:r>
            <a:r>
              <a:rPr u="none" dirty="0"/>
              <a:t>Emplois</a:t>
            </a:r>
            <a:r>
              <a:rPr u="none" spc="-75" dirty="0"/>
              <a:t> </a:t>
            </a:r>
            <a:r>
              <a:rPr u="none" spc="100" dirty="0">
                <a:solidFill>
                  <a:srgbClr val="333333"/>
                </a:solidFill>
              </a:rPr>
              <a:t>et</a:t>
            </a:r>
            <a:r>
              <a:rPr u="none" spc="-80" dirty="0">
                <a:solidFill>
                  <a:srgbClr val="333333"/>
                </a:solidFill>
              </a:rPr>
              <a:t> </a:t>
            </a:r>
            <a:r>
              <a:rPr u="none" spc="-10" dirty="0"/>
              <a:t>Tâches Cron</a:t>
            </a:r>
            <a:endParaRPr sz="2150" dirty="0">
              <a:latin typeface="Trebuchet MS"/>
              <a:cs typeface="Trebuchet MS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2133599"/>
            <a:ext cx="95250" cy="9524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2876549"/>
            <a:ext cx="95250" cy="9524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905250" y="3400425"/>
            <a:ext cx="5724524" cy="2562224"/>
          </a:xfrm>
          <a:prstGeom prst="rect">
            <a:avLst/>
          </a:prstGeom>
        </p:spPr>
      </p:pic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10" dirty="0"/>
              <a:t>RÉPLIQUE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1647824"/>
            <a:ext cx="95250" cy="9524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2133599"/>
            <a:ext cx="95250" cy="9524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09687" y="2605087"/>
            <a:ext cx="104775" cy="10477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09687" y="3090862"/>
            <a:ext cx="104775" cy="104774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177924" y="1345564"/>
            <a:ext cx="10842625" cy="24352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34670">
              <a:lnSpc>
                <a:spcPct val="151800"/>
              </a:lnSpc>
              <a:spcBef>
                <a:spcPts val="100"/>
              </a:spcBef>
            </a:pPr>
            <a:r>
              <a:rPr sz="2100" spc="85" dirty="0">
                <a:solidFill>
                  <a:srgbClr val="333333"/>
                </a:solidFill>
                <a:latin typeface="Trebuchet MS"/>
                <a:cs typeface="Trebuchet MS"/>
              </a:rPr>
              <a:t>UN</a:t>
            </a:r>
            <a:r>
              <a:rPr sz="2100" spc="-4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ED2137"/>
                </a:solidFill>
                <a:latin typeface="Trebuchet MS"/>
                <a:cs typeface="Trebuchet MS"/>
              </a:rPr>
              <a:t>Ensemble de répliques</a:t>
            </a:r>
            <a:r>
              <a:rPr sz="2100" spc="-40" dirty="0">
                <a:solidFill>
                  <a:srgbClr val="ED2137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est</a:t>
            </a:r>
            <a:r>
              <a:rPr sz="2100" spc="-4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5" dirty="0">
                <a:solidFill>
                  <a:srgbClr val="333333"/>
                </a:solidFill>
                <a:latin typeface="Trebuchet MS"/>
                <a:cs typeface="Trebuchet MS"/>
              </a:rPr>
              <a:t>un</a:t>
            </a: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0" dirty="0">
                <a:solidFill>
                  <a:srgbClr val="333333"/>
                </a:solidFill>
                <a:latin typeface="Trebuchet MS"/>
                <a:cs typeface="Trebuchet MS"/>
              </a:rPr>
              <a:t>Kubernetes</a:t>
            </a:r>
            <a:r>
              <a:rPr sz="2100" spc="-4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0" dirty="0">
                <a:solidFill>
                  <a:srgbClr val="333333"/>
                </a:solidFill>
                <a:latin typeface="Trebuchet MS"/>
                <a:cs typeface="Trebuchet MS"/>
              </a:rPr>
              <a:t>ressource</a:t>
            </a:r>
            <a:r>
              <a:rPr sz="2100" spc="-4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lequel</a:t>
            </a:r>
            <a:r>
              <a:rPr sz="2100" spc="-4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rôle</a:t>
            </a: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est</a:t>
            </a:r>
            <a:r>
              <a:rPr sz="2100" spc="-4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à</a:t>
            </a:r>
            <a:r>
              <a:rPr sz="2100" spc="-4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80" dirty="0">
                <a:solidFill>
                  <a:srgbClr val="333333"/>
                </a:solidFill>
                <a:latin typeface="Trebuchet MS"/>
                <a:cs typeface="Trebuchet MS"/>
              </a:rPr>
              <a:t>assurer</a:t>
            </a: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que</a:t>
            </a:r>
            <a:r>
              <a:rPr sz="2100" spc="-4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5" dirty="0">
                <a:solidFill>
                  <a:srgbClr val="333333"/>
                </a:solidFill>
                <a:latin typeface="Trebuchet MS"/>
                <a:cs typeface="Trebuchet MS"/>
              </a:rPr>
              <a:t>un</a:t>
            </a:r>
            <a:r>
              <a:rPr sz="2100" spc="-4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14" dirty="0">
                <a:solidFill>
                  <a:srgbClr val="ED2137"/>
                </a:solidFill>
                <a:latin typeface="Trebuchet MS"/>
                <a:cs typeface="Trebuchet MS"/>
              </a:rPr>
              <a:t>Capsules</a:t>
            </a:r>
            <a:r>
              <a:rPr sz="2100" spc="-40" dirty="0">
                <a:solidFill>
                  <a:srgbClr val="ED2137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est</a:t>
            </a: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créé </a:t>
            </a:r>
            <a:r>
              <a:rPr sz="2100" spc="-20" dirty="0">
                <a:solidFill>
                  <a:srgbClr val="333333"/>
                </a:solidFill>
                <a:latin typeface="Trebuchet MS"/>
                <a:cs typeface="Trebuchet MS"/>
              </a:rPr>
              <a:t>si</a:t>
            </a:r>
            <a:r>
              <a:rPr sz="2100" spc="2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5" dirty="0">
                <a:solidFill>
                  <a:srgbClr val="333333"/>
                </a:solidFill>
                <a:latin typeface="Trebuchet MS"/>
                <a:cs typeface="Trebuchet MS"/>
              </a:rPr>
              <a:t>un</a:t>
            </a:r>
            <a:r>
              <a:rPr sz="2100" spc="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14" dirty="0">
                <a:solidFill>
                  <a:srgbClr val="ED2137"/>
                </a:solidFill>
                <a:latin typeface="Trebuchet MS"/>
                <a:cs typeface="Trebuchet MS"/>
              </a:rPr>
              <a:t>Capsules</a:t>
            </a:r>
            <a:r>
              <a:rPr sz="2100" spc="25" dirty="0">
                <a:solidFill>
                  <a:srgbClr val="ED2137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disparaît/meurt</a:t>
            </a:r>
            <a:r>
              <a:rPr sz="2100" spc="2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pour</a:t>
            </a:r>
            <a:r>
              <a:rPr sz="2100" spc="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5" dirty="0">
                <a:solidFill>
                  <a:srgbClr val="333333"/>
                </a:solidFill>
                <a:latin typeface="Trebuchet MS"/>
                <a:cs typeface="Trebuchet MS"/>
              </a:rPr>
              <a:t>n'importe lequel</a:t>
            </a:r>
            <a:r>
              <a:rPr sz="2100" spc="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raison:</a:t>
            </a:r>
            <a:endParaRPr sz="2100">
              <a:latin typeface="Trebuchet MS"/>
              <a:cs typeface="Trebuchet MS"/>
            </a:endParaRPr>
          </a:p>
          <a:p>
            <a:pPr marL="393065">
              <a:lnSpc>
                <a:spcPct val="100000"/>
              </a:lnSpc>
              <a:spcBef>
                <a:spcPts val="1230"/>
              </a:spcBef>
            </a:pPr>
            <a:r>
              <a:rPr sz="2100" spc="65" dirty="0">
                <a:solidFill>
                  <a:srgbClr val="333333"/>
                </a:solidFill>
                <a:latin typeface="Trebuchet MS"/>
                <a:cs typeface="Trebuchet MS"/>
              </a:rPr>
              <a:t>un</a:t>
            </a:r>
            <a:r>
              <a:rPr sz="2100" spc="-12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défaut</a:t>
            </a:r>
            <a:r>
              <a:rPr sz="2100" spc="-12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95" dirty="0">
                <a:solidFill>
                  <a:srgbClr val="ED2137"/>
                </a:solidFill>
                <a:latin typeface="Trebuchet MS"/>
                <a:cs typeface="Trebuchet MS"/>
              </a:rPr>
              <a:t>Nœud</a:t>
            </a:r>
            <a:endParaRPr sz="2100">
              <a:latin typeface="Trebuchet MS"/>
              <a:cs typeface="Trebuchet MS"/>
            </a:endParaRPr>
          </a:p>
          <a:p>
            <a:pPr marL="393065">
              <a:lnSpc>
                <a:spcPct val="100000"/>
              </a:lnSpc>
              <a:spcBef>
                <a:spcPts val="1305"/>
              </a:spcBef>
            </a:pP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-7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14" dirty="0">
                <a:solidFill>
                  <a:srgbClr val="ED2137"/>
                </a:solidFill>
                <a:latin typeface="Trebuchet MS"/>
                <a:cs typeface="Trebuchet MS"/>
              </a:rPr>
              <a:t>Capsules</a:t>
            </a:r>
            <a:r>
              <a:rPr sz="2100" spc="-70" dirty="0">
                <a:solidFill>
                  <a:srgbClr val="ED2137"/>
                </a:solidFill>
                <a:latin typeface="Trebuchet MS"/>
                <a:cs typeface="Trebuchet MS"/>
              </a:rPr>
              <a:t> </a:t>
            </a:r>
            <a:r>
              <a:rPr sz="2100" spc="90" dirty="0">
                <a:solidFill>
                  <a:srgbClr val="333333"/>
                </a:solidFill>
                <a:latin typeface="Trebuchet MS"/>
                <a:cs typeface="Trebuchet MS"/>
              </a:rPr>
              <a:t>était</a:t>
            </a:r>
            <a:r>
              <a:rPr sz="2100" spc="-7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80" dirty="0">
                <a:solidFill>
                  <a:srgbClr val="333333"/>
                </a:solidFill>
                <a:latin typeface="Trebuchet MS"/>
                <a:cs typeface="Trebuchet MS"/>
              </a:rPr>
              <a:t>supprimé</a:t>
            </a:r>
            <a:r>
              <a:rPr sz="2100" spc="-7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75" dirty="0">
                <a:solidFill>
                  <a:srgbClr val="333333"/>
                </a:solidFill>
                <a:latin typeface="Trebuchet MS"/>
                <a:cs typeface="Trebuchet MS"/>
              </a:rPr>
              <a:t>depuis</a:t>
            </a:r>
            <a:r>
              <a:rPr sz="2100" spc="-7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5" dirty="0">
                <a:solidFill>
                  <a:srgbClr val="333333"/>
                </a:solidFill>
                <a:latin typeface="Trebuchet MS"/>
                <a:cs typeface="Trebuchet MS"/>
              </a:rPr>
              <a:t>un</a:t>
            </a:r>
            <a:r>
              <a:rPr sz="2100" spc="-7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14" dirty="0">
                <a:solidFill>
                  <a:srgbClr val="ED2137"/>
                </a:solidFill>
                <a:latin typeface="Trebuchet MS"/>
                <a:cs typeface="Trebuchet MS"/>
              </a:rPr>
              <a:t>Nœud</a:t>
            </a:r>
            <a:r>
              <a:rPr sz="2100" spc="-70" dirty="0">
                <a:solidFill>
                  <a:srgbClr val="ED2137"/>
                </a:solidFill>
                <a:latin typeface="Trebuchet MS"/>
                <a:cs typeface="Trebuchet MS"/>
              </a:rPr>
              <a:t> </a:t>
            </a:r>
            <a:r>
              <a:rPr sz="2100" spc="65" dirty="0">
                <a:solidFill>
                  <a:srgbClr val="333333"/>
                </a:solidFill>
                <a:latin typeface="Trebuchet MS"/>
                <a:cs typeface="Trebuchet MS"/>
              </a:rPr>
              <a:t>pendant</a:t>
            </a:r>
            <a:r>
              <a:rPr sz="2100" spc="-7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45" dirty="0">
                <a:solidFill>
                  <a:srgbClr val="333333"/>
                </a:solidFill>
                <a:latin typeface="Trebuchet MS"/>
                <a:cs typeface="Trebuchet MS"/>
              </a:rPr>
              <a:t>entretien</a:t>
            </a:r>
            <a:endParaRPr sz="21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230"/>
              </a:spcBef>
            </a:pPr>
            <a:r>
              <a:rPr sz="2100" spc="-229" dirty="0">
                <a:solidFill>
                  <a:srgbClr val="333333"/>
                </a:solidFill>
                <a:latin typeface="Trebuchet MS"/>
                <a:cs typeface="Trebuchet MS"/>
              </a:rPr>
              <a:t>...</a:t>
            </a:r>
            <a:r>
              <a:rPr sz="2100" spc="-7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-6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ED2137"/>
                </a:solidFill>
                <a:latin typeface="Trebuchet MS"/>
                <a:cs typeface="Trebuchet MS"/>
              </a:rPr>
              <a:t>Ensemble de répliques</a:t>
            </a:r>
            <a:r>
              <a:rPr sz="2100" spc="-70" dirty="0">
                <a:solidFill>
                  <a:srgbClr val="ED2137"/>
                </a:solidFill>
                <a:latin typeface="Trebuchet MS"/>
                <a:cs typeface="Trebuchet MS"/>
              </a:rPr>
              <a:t> </a:t>
            </a:r>
            <a:r>
              <a:rPr sz="2100" spc="-50" dirty="0">
                <a:solidFill>
                  <a:srgbClr val="333333"/>
                </a:solidFill>
                <a:latin typeface="Trebuchet MS"/>
                <a:cs typeface="Trebuchet MS"/>
              </a:rPr>
              <a:t>volonté</a:t>
            </a:r>
            <a:r>
              <a:rPr sz="2100" spc="-6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détecter</a:t>
            </a:r>
            <a:r>
              <a:rPr sz="2100" spc="-6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-7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5" dirty="0">
                <a:solidFill>
                  <a:srgbClr val="333333"/>
                </a:solidFill>
                <a:latin typeface="Trebuchet MS"/>
                <a:cs typeface="Trebuchet MS"/>
              </a:rPr>
              <a:t>absence</a:t>
            </a:r>
            <a:r>
              <a:rPr sz="2100" spc="-6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de</a:t>
            </a:r>
            <a:r>
              <a:rPr sz="2100" spc="-6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-7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14" dirty="0">
                <a:solidFill>
                  <a:srgbClr val="ED2137"/>
                </a:solidFill>
                <a:latin typeface="Trebuchet MS"/>
                <a:cs typeface="Trebuchet MS"/>
              </a:rPr>
              <a:t>Capsules</a:t>
            </a:r>
            <a:r>
              <a:rPr sz="2100" spc="-65" dirty="0">
                <a:solidFill>
                  <a:srgbClr val="ED2137"/>
                </a:solidFill>
                <a:latin typeface="Trebuchet MS"/>
                <a:cs typeface="Trebuchet MS"/>
              </a:rPr>
              <a:t> </a:t>
            </a:r>
            <a:r>
              <a:rPr sz="2100" spc="100" dirty="0">
                <a:solidFill>
                  <a:srgbClr val="333333"/>
                </a:solidFill>
                <a:latin typeface="Trebuchet MS"/>
                <a:cs typeface="Trebuchet MS"/>
              </a:rPr>
              <a:t>et</a:t>
            </a:r>
            <a:r>
              <a:rPr sz="2100" spc="-7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0" dirty="0">
                <a:solidFill>
                  <a:srgbClr val="333333"/>
                </a:solidFill>
                <a:latin typeface="Trebuchet MS"/>
                <a:cs typeface="Trebuchet MS"/>
              </a:rPr>
              <a:t>cause</a:t>
            </a:r>
            <a:r>
              <a:rPr sz="2100" spc="-6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5" dirty="0">
                <a:solidFill>
                  <a:srgbClr val="333333"/>
                </a:solidFill>
                <a:latin typeface="Trebuchet MS"/>
                <a:cs typeface="Trebuchet MS"/>
              </a:rPr>
              <a:t>un</a:t>
            </a:r>
            <a:r>
              <a:rPr sz="2100" spc="-6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75" dirty="0">
                <a:solidFill>
                  <a:srgbClr val="333333"/>
                </a:solidFill>
                <a:latin typeface="Trebuchet MS"/>
                <a:cs typeface="Trebuchet MS"/>
              </a:rPr>
              <a:t>nouveau</a:t>
            </a:r>
            <a:r>
              <a:rPr sz="2100" spc="-7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90" dirty="0">
                <a:solidFill>
                  <a:srgbClr val="333333"/>
                </a:solidFill>
                <a:latin typeface="Trebuchet MS"/>
                <a:cs typeface="Trebuchet MS"/>
              </a:rPr>
              <a:t>un</a:t>
            </a:r>
            <a:r>
              <a:rPr sz="2100" spc="-6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à</a:t>
            </a:r>
            <a:r>
              <a:rPr sz="2100" spc="-6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5" dirty="0">
                <a:solidFill>
                  <a:srgbClr val="333333"/>
                </a:solidFill>
                <a:latin typeface="Trebuchet MS"/>
                <a:cs typeface="Trebuchet MS"/>
              </a:rPr>
              <a:t>être</a:t>
            </a:r>
            <a:r>
              <a:rPr sz="2100" spc="-7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créé</a:t>
            </a:r>
            <a:endParaRPr sz="2100">
              <a:latin typeface="Trebuchet MS"/>
              <a:cs typeface="Trebuchet MS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3571874"/>
            <a:ext cx="95250" cy="95249"/>
          </a:xfrm>
          <a:prstGeom prst="rect">
            <a:avLst/>
          </a:prstGeom>
        </p:spPr>
      </p:pic>
    </p:spTree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10" dirty="0"/>
              <a:t>RÉPLIQUES</a:t>
            </a:r>
            <a:r>
              <a:rPr spc="-90" dirty="0"/>
              <a:t> </a:t>
            </a:r>
            <a:r>
              <a:rPr spc="95" dirty="0"/>
              <a:t>(1/2)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1647824"/>
            <a:ext cx="95250" cy="9524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09687" y="2395537"/>
            <a:ext cx="104775" cy="10477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09687" y="3138487"/>
            <a:ext cx="104775" cy="104774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177924" y="1503091"/>
            <a:ext cx="11165840" cy="1849120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L="12700" marR="5080">
              <a:lnSpc>
                <a:spcPts val="2100"/>
              </a:lnSpc>
              <a:spcBef>
                <a:spcPts val="585"/>
              </a:spcBef>
            </a:pPr>
            <a:r>
              <a:rPr sz="2100" spc="65" dirty="0">
                <a:solidFill>
                  <a:srgbClr val="333333"/>
                </a:solidFill>
                <a:latin typeface="Trebuchet MS"/>
                <a:cs typeface="Trebuchet MS"/>
              </a:rPr>
              <a:t>un</a:t>
            </a: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ED2137"/>
                </a:solidFill>
                <a:latin typeface="Trebuchet MS"/>
                <a:cs typeface="Trebuchet MS"/>
              </a:rPr>
              <a:t>Ensemble de répliques</a:t>
            </a:r>
            <a:r>
              <a:rPr sz="2100" spc="-35" dirty="0">
                <a:solidFill>
                  <a:srgbClr val="ED2137"/>
                </a:solidFill>
                <a:latin typeface="Trebuchet MS"/>
                <a:cs typeface="Trebuchet MS"/>
              </a:rPr>
              <a:t> </a:t>
            </a:r>
            <a:r>
              <a:rPr sz="2100" spc="50" dirty="0">
                <a:solidFill>
                  <a:srgbClr val="333333"/>
                </a:solidFill>
                <a:latin typeface="Trebuchet MS"/>
                <a:cs typeface="Trebuchet MS"/>
              </a:rPr>
              <a:t>peut</a:t>
            </a: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95" dirty="0">
                <a:solidFill>
                  <a:srgbClr val="333333"/>
                </a:solidFill>
                <a:latin typeface="Trebuchet MS"/>
                <a:cs typeface="Trebuchet MS"/>
              </a:rPr>
              <a:t>gérer</a:t>
            </a: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plusieurs</a:t>
            </a: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copies</a:t>
            </a: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25" dirty="0">
                <a:solidFill>
                  <a:srgbClr val="333333"/>
                </a:solidFill>
                <a:latin typeface="Trebuchet MS"/>
                <a:cs typeface="Trebuchet MS"/>
              </a:rPr>
              <a:t>(appelé</a:t>
            </a: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50" i="1" spc="-25" dirty="0">
                <a:solidFill>
                  <a:srgbClr val="ED2137"/>
                </a:solidFill>
                <a:latin typeface="Trebuchet MS"/>
                <a:cs typeface="Trebuchet MS"/>
              </a:rPr>
              <a:t>répliques </a:t>
            </a:r>
            <a:r>
              <a:rPr sz="2100" spc="-25" dirty="0">
                <a:solidFill>
                  <a:srgbClr val="333333"/>
                </a:solidFill>
                <a:latin typeface="Trebuchet MS"/>
                <a:cs typeface="Trebuchet MS"/>
              </a:rPr>
              <a:t>)</a:t>
            </a: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de</a:t>
            </a: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05" dirty="0">
                <a:solidFill>
                  <a:srgbClr val="333333"/>
                </a:solidFill>
                <a:latin typeface="Trebuchet MS"/>
                <a:cs typeface="Trebuchet MS"/>
              </a:rPr>
              <a:t>même</a:t>
            </a: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14" dirty="0">
                <a:solidFill>
                  <a:srgbClr val="ED2137"/>
                </a:solidFill>
                <a:latin typeface="Trebuchet MS"/>
                <a:cs typeface="Trebuchet MS"/>
              </a:rPr>
              <a:t>Capsules</a:t>
            </a:r>
            <a:r>
              <a:rPr sz="2100" spc="-35" dirty="0">
                <a:solidFill>
                  <a:srgbClr val="ED2137"/>
                </a:solidFill>
                <a:latin typeface="Trebuchet MS"/>
                <a:cs typeface="Trebuchet MS"/>
              </a:rPr>
              <a:t> </a:t>
            </a:r>
            <a:r>
              <a:rPr sz="2100" spc="100" dirty="0">
                <a:solidFill>
                  <a:srgbClr val="333333"/>
                </a:solidFill>
                <a:latin typeface="Trebuchet MS"/>
                <a:cs typeface="Trebuchet MS"/>
              </a:rPr>
              <a:t>et</a:t>
            </a: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80" dirty="0">
                <a:solidFill>
                  <a:srgbClr val="333333"/>
                </a:solidFill>
                <a:latin typeface="Trebuchet MS"/>
                <a:cs typeface="Trebuchet MS"/>
              </a:rPr>
              <a:t>assurer</a:t>
            </a: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20" dirty="0">
                <a:solidFill>
                  <a:srgbClr val="333333"/>
                </a:solidFill>
                <a:latin typeface="Trebuchet MS"/>
                <a:cs typeface="Trebuchet MS"/>
              </a:rPr>
              <a:t>que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-3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05" dirty="0">
                <a:solidFill>
                  <a:srgbClr val="333333"/>
                </a:solidFill>
                <a:latin typeface="Trebuchet MS"/>
                <a:cs typeface="Trebuchet MS"/>
              </a:rPr>
              <a:t>nombre</a:t>
            </a:r>
            <a:r>
              <a:rPr sz="2100" spc="-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de</a:t>
            </a:r>
            <a:r>
              <a:rPr sz="2100" spc="-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répliques</a:t>
            </a:r>
            <a:r>
              <a:rPr sz="2100" spc="-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dans</a:t>
            </a:r>
            <a:r>
              <a:rPr sz="2100" spc="-3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0" dirty="0">
                <a:solidFill>
                  <a:srgbClr val="333333"/>
                </a:solidFill>
                <a:latin typeface="Trebuchet MS"/>
                <a:cs typeface="Trebuchet MS"/>
              </a:rPr>
              <a:t>opération</a:t>
            </a:r>
            <a:r>
              <a:rPr sz="2100" spc="-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90" dirty="0">
                <a:solidFill>
                  <a:srgbClr val="333333"/>
                </a:solidFill>
                <a:latin typeface="Trebuchet MS"/>
                <a:cs typeface="Trebuchet MS"/>
              </a:rPr>
              <a:t>correspond</a:t>
            </a:r>
            <a:r>
              <a:rPr sz="2100" spc="-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à</a:t>
            </a:r>
            <a:r>
              <a:rPr sz="2100" spc="-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-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attendu</a:t>
            </a:r>
            <a:r>
              <a:rPr sz="2100" spc="-3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20" dirty="0">
                <a:solidFill>
                  <a:srgbClr val="333333"/>
                </a:solidFill>
                <a:latin typeface="Trebuchet MS"/>
                <a:cs typeface="Trebuchet MS"/>
              </a:rPr>
              <a:t>un:</a:t>
            </a:r>
            <a:endParaRPr sz="2100">
              <a:latin typeface="Trebuchet MS"/>
              <a:cs typeface="Trebuchet MS"/>
            </a:endParaRPr>
          </a:p>
          <a:p>
            <a:pPr marL="393065" marR="211454">
              <a:lnSpc>
                <a:spcPts val="2100"/>
              </a:lnSpc>
              <a:spcBef>
                <a:spcPts val="1725"/>
              </a:spcBef>
            </a:pPr>
            <a:r>
              <a:rPr sz="2100" spc="-80" dirty="0">
                <a:solidFill>
                  <a:srgbClr val="333333"/>
                </a:solidFill>
                <a:latin typeface="Trebuchet MS"/>
                <a:cs typeface="Trebuchet MS"/>
              </a:rPr>
              <a:t>si</a:t>
            </a:r>
            <a:r>
              <a:rPr sz="2100" spc="-4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là</a:t>
            </a:r>
            <a:r>
              <a:rPr sz="2100" spc="-4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sont</a:t>
            </a:r>
            <a:r>
              <a:rPr sz="2100" spc="-4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0" dirty="0">
                <a:solidFill>
                  <a:srgbClr val="333333"/>
                </a:solidFill>
                <a:latin typeface="Trebuchet MS"/>
                <a:cs typeface="Trebuchet MS"/>
              </a:rPr>
              <a:t>pas</a:t>
            </a:r>
            <a:r>
              <a:rPr sz="2100" spc="-4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00" dirty="0">
                <a:solidFill>
                  <a:srgbClr val="333333"/>
                </a:solidFill>
                <a:latin typeface="Trebuchet MS"/>
                <a:cs typeface="Trebuchet MS"/>
              </a:rPr>
              <a:t>assez</a:t>
            </a:r>
            <a:r>
              <a:rPr sz="2100" spc="-4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répliques</a:t>
            </a:r>
            <a:r>
              <a:rPr sz="2100" spc="-4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80" dirty="0">
                <a:solidFill>
                  <a:srgbClr val="333333"/>
                </a:solidFill>
                <a:latin typeface="Trebuchet MS"/>
                <a:cs typeface="Trebuchet MS"/>
              </a:rPr>
              <a:t>comparé</a:t>
            </a:r>
            <a:r>
              <a:rPr sz="2100" spc="-4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à</a:t>
            </a:r>
            <a:r>
              <a:rPr sz="2100" spc="-4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-4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25" dirty="0">
                <a:solidFill>
                  <a:srgbClr val="333333"/>
                </a:solidFill>
                <a:latin typeface="Trebuchet MS"/>
                <a:cs typeface="Trebuchet MS"/>
              </a:rPr>
              <a:t>cible,</a:t>
            </a:r>
            <a:r>
              <a:rPr sz="2100" spc="-4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-4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ED2137"/>
                </a:solidFill>
                <a:latin typeface="Trebuchet MS"/>
                <a:cs typeface="Trebuchet MS"/>
              </a:rPr>
              <a:t>Ensemble de répliques</a:t>
            </a:r>
            <a:r>
              <a:rPr sz="2100" spc="-40" dirty="0">
                <a:solidFill>
                  <a:srgbClr val="ED2137"/>
                </a:solidFill>
                <a:latin typeface="Trebuchet MS"/>
                <a:cs typeface="Trebuchet MS"/>
              </a:rPr>
              <a:t> </a:t>
            </a:r>
            <a:r>
              <a:rPr sz="2100" spc="-50" dirty="0">
                <a:solidFill>
                  <a:srgbClr val="333333"/>
                </a:solidFill>
                <a:latin typeface="Trebuchet MS"/>
                <a:cs typeface="Trebuchet MS"/>
              </a:rPr>
              <a:t>volonté</a:t>
            </a:r>
            <a:r>
              <a:rPr sz="2100" spc="-4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créer</a:t>
            </a:r>
            <a:r>
              <a:rPr sz="2100" spc="-4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25" dirty="0">
                <a:solidFill>
                  <a:srgbClr val="333333"/>
                </a:solidFill>
                <a:latin typeface="Trebuchet MS"/>
                <a:cs typeface="Trebuchet MS"/>
              </a:rPr>
              <a:t>le </a:t>
            </a:r>
            <a:r>
              <a:rPr sz="2100" spc="75" dirty="0">
                <a:solidFill>
                  <a:srgbClr val="333333"/>
                </a:solidFill>
                <a:latin typeface="Trebuchet MS"/>
                <a:cs typeface="Trebuchet MS"/>
              </a:rPr>
              <a:t>disparu</a:t>
            </a:r>
            <a:r>
              <a:rPr sz="2100" spc="-7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85" dirty="0">
                <a:solidFill>
                  <a:srgbClr val="333333"/>
                </a:solidFill>
                <a:latin typeface="Trebuchet MS"/>
                <a:cs typeface="Trebuchet MS"/>
              </a:rPr>
              <a:t>ceux</a:t>
            </a:r>
            <a:endParaRPr sz="2100">
              <a:latin typeface="Trebuchet MS"/>
              <a:cs typeface="Trebuchet MS"/>
            </a:endParaRPr>
          </a:p>
          <a:p>
            <a:pPr marL="393065">
              <a:lnSpc>
                <a:spcPct val="100000"/>
              </a:lnSpc>
              <a:spcBef>
                <a:spcPts val="1230"/>
              </a:spcBef>
            </a:pPr>
            <a:r>
              <a:rPr sz="2100" spc="-80" dirty="0">
                <a:solidFill>
                  <a:srgbClr val="333333"/>
                </a:solidFill>
                <a:latin typeface="Trebuchet MS"/>
                <a:cs typeface="Trebuchet MS"/>
              </a:rPr>
              <a:t>si</a:t>
            </a:r>
            <a:r>
              <a:rPr sz="2100" spc="-4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là</a:t>
            </a:r>
            <a:r>
              <a:rPr sz="2100" spc="-4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sont</a:t>
            </a:r>
            <a:r>
              <a:rPr sz="2100" spc="-4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0" dirty="0">
                <a:solidFill>
                  <a:srgbClr val="333333"/>
                </a:solidFill>
                <a:latin typeface="Trebuchet MS"/>
                <a:cs typeface="Trebuchet MS"/>
              </a:rPr>
              <a:t>aussi</a:t>
            </a:r>
            <a:r>
              <a:rPr sz="2100" spc="-4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beaucoup,</a:t>
            </a:r>
            <a:r>
              <a:rPr sz="2100" spc="-4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95" dirty="0">
                <a:solidFill>
                  <a:srgbClr val="333333"/>
                </a:solidFill>
                <a:latin typeface="Trebuchet MS"/>
                <a:cs typeface="Trebuchet MS"/>
              </a:rPr>
              <a:t>il</a:t>
            </a:r>
            <a:r>
              <a:rPr sz="2100" spc="-4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50" dirty="0">
                <a:solidFill>
                  <a:srgbClr val="333333"/>
                </a:solidFill>
                <a:latin typeface="Trebuchet MS"/>
                <a:cs typeface="Trebuchet MS"/>
              </a:rPr>
              <a:t>volonté</a:t>
            </a:r>
            <a:r>
              <a:rPr sz="2100" spc="-4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supprimer</a:t>
            </a:r>
            <a:r>
              <a:rPr sz="2100" spc="-4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20" dirty="0">
                <a:solidFill>
                  <a:srgbClr val="333333"/>
                </a:solidFill>
                <a:latin typeface="Trebuchet MS"/>
                <a:cs typeface="Trebuchet MS"/>
              </a:rPr>
              <a:t>quelques</a:t>
            </a:r>
            <a:r>
              <a:rPr sz="2100" spc="-4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à</a:t>
            </a:r>
            <a:r>
              <a:rPr sz="2100" spc="-4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obtenir</a:t>
            </a:r>
            <a:r>
              <a:rPr sz="2100" spc="-4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-4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0" dirty="0">
                <a:solidFill>
                  <a:srgbClr val="333333"/>
                </a:solidFill>
                <a:latin typeface="Trebuchet MS"/>
                <a:cs typeface="Trebuchet MS"/>
              </a:rPr>
              <a:t>demandé</a:t>
            </a:r>
            <a:r>
              <a:rPr sz="2100" spc="-4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95" dirty="0">
                <a:solidFill>
                  <a:srgbClr val="333333"/>
                </a:solidFill>
                <a:latin typeface="Trebuchet MS"/>
                <a:cs typeface="Trebuchet MS"/>
              </a:rPr>
              <a:t>nombre</a:t>
            </a:r>
            <a:endParaRPr sz="21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10" dirty="0"/>
              <a:t>RÉPLIQUES</a:t>
            </a:r>
            <a:r>
              <a:rPr spc="-90" dirty="0"/>
              <a:t> </a:t>
            </a:r>
            <a:r>
              <a:rPr spc="95" dirty="0"/>
              <a:t>(2/2)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1647824"/>
            <a:ext cx="95250" cy="95249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body" idx="1"/>
          </p:nvPr>
        </p:nvSpPr>
        <p:spPr>
          <a:xfrm>
            <a:off x="819149" y="1326514"/>
            <a:ext cx="12192000" cy="2396169"/>
          </a:xfrm>
          <a:prstGeom prst="rect">
            <a:avLst/>
          </a:prstGeom>
        </p:spPr>
        <p:txBody>
          <a:bodyPr vert="horz" wrap="square" lIns="0" tIns="183515" rIns="0" bIns="0" rtlCol="0">
            <a:spAutoFit/>
          </a:bodyPr>
          <a:lstStyle/>
          <a:p>
            <a:pPr marL="371475">
              <a:lnSpc>
                <a:spcPct val="100000"/>
              </a:lnSpc>
              <a:spcBef>
                <a:spcPts val="1445"/>
              </a:spcBef>
            </a:pPr>
            <a:r>
              <a:rPr u="none" spc="65" dirty="0">
                <a:solidFill>
                  <a:srgbClr val="333333"/>
                </a:solidFill>
              </a:rPr>
              <a:t>un</a:t>
            </a:r>
            <a:r>
              <a:rPr u="none" spc="-55" dirty="0">
                <a:solidFill>
                  <a:srgbClr val="333333"/>
                </a:solidFill>
              </a:rPr>
              <a:t> </a:t>
            </a:r>
            <a:r>
              <a:rPr u="none" dirty="0"/>
              <a:t>Ensemble de répliques</a:t>
            </a:r>
            <a:r>
              <a:rPr u="none" spc="-50" dirty="0"/>
              <a:t> </a:t>
            </a:r>
            <a:r>
              <a:rPr u="none" dirty="0">
                <a:solidFill>
                  <a:srgbClr val="333333"/>
                </a:solidFill>
              </a:rPr>
              <a:t>repose</a:t>
            </a:r>
            <a:r>
              <a:rPr u="none" spc="-55" dirty="0">
                <a:solidFill>
                  <a:srgbClr val="333333"/>
                </a:solidFill>
              </a:rPr>
              <a:t> </a:t>
            </a:r>
            <a:r>
              <a:rPr u="none" spc="135" dirty="0">
                <a:solidFill>
                  <a:srgbClr val="333333"/>
                </a:solidFill>
              </a:rPr>
              <a:t>sur</a:t>
            </a:r>
            <a:r>
              <a:rPr u="none" spc="-50" dirty="0">
                <a:solidFill>
                  <a:srgbClr val="333333"/>
                </a:solidFill>
              </a:rPr>
              <a:t> </a:t>
            </a:r>
            <a:r>
              <a:rPr u="none" spc="65" dirty="0">
                <a:solidFill>
                  <a:srgbClr val="333333"/>
                </a:solidFill>
              </a:rPr>
              <a:t>un</a:t>
            </a:r>
            <a:r>
              <a:rPr u="none" spc="-55" dirty="0">
                <a:solidFill>
                  <a:srgbClr val="333333"/>
                </a:solidFill>
              </a:rPr>
              <a:t> </a:t>
            </a:r>
            <a:r>
              <a:rPr sz="2150" i="1" u="none" spc="-10" dirty="0">
                <a:latin typeface="Trebuchet MS"/>
                <a:cs typeface="Trebuchet MS"/>
              </a:rPr>
              <a:t>sélecteur</a:t>
            </a:r>
            <a:r>
              <a:rPr sz="2150" i="1" u="none" spc="-65" dirty="0">
                <a:latin typeface="Trebuchet MS"/>
                <a:cs typeface="Trebuchet MS"/>
              </a:rPr>
              <a:t> </a:t>
            </a:r>
            <a:r>
              <a:rPr u="none" dirty="0">
                <a:solidFill>
                  <a:srgbClr val="333333"/>
                </a:solidFill>
              </a:rPr>
              <a:t>de</a:t>
            </a:r>
            <a:r>
              <a:rPr u="none" spc="-55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étiquettes</a:t>
            </a:r>
            <a:r>
              <a:rPr u="none" spc="-50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à</a:t>
            </a:r>
            <a:r>
              <a:rPr u="none" spc="-55" dirty="0">
                <a:solidFill>
                  <a:srgbClr val="333333"/>
                </a:solidFill>
              </a:rPr>
              <a:t> </a:t>
            </a:r>
            <a:r>
              <a:rPr u="none" spc="-10" dirty="0">
                <a:solidFill>
                  <a:srgbClr val="333333"/>
                </a:solidFill>
              </a:rPr>
              <a:t>identifier</a:t>
            </a:r>
            <a:r>
              <a:rPr u="none" spc="-50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le</a:t>
            </a:r>
            <a:r>
              <a:rPr u="none" spc="-50" dirty="0">
                <a:solidFill>
                  <a:srgbClr val="333333"/>
                </a:solidFill>
              </a:rPr>
              <a:t> </a:t>
            </a:r>
            <a:r>
              <a:rPr u="none" spc="114" dirty="0"/>
              <a:t>Capsules</a:t>
            </a:r>
            <a:r>
              <a:rPr u="none" spc="-55" dirty="0"/>
              <a:t> </a:t>
            </a:r>
            <a:r>
              <a:rPr u="none" spc="-95" dirty="0">
                <a:solidFill>
                  <a:srgbClr val="333333"/>
                </a:solidFill>
              </a:rPr>
              <a:t>il</a:t>
            </a:r>
            <a:r>
              <a:rPr u="none" spc="-50" dirty="0">
                <a:solidFill>
                  <a:srgbClr val="333333"/>
                </a:solidFill>
              </a:rPr>
              <a:t> </a:t>
            </a:r>
            <a:r>
              <a:rPr u="none" spc="90" dirty="0">
                <a:solidFill>
                  <a:srgbClr val="333333"/>
                </a:solidFill>
              </a:rPr>
              <a:t>doit</a:t>
            </a:r>
            <a:r>
              <a:rPr u="none" spc="-55" dirty="0">
                <a:solidFill>
                  <a:srgbClr val="333333"/>
                </a:solidFill>
              </a:rPr>
              <a:t> </a:t>
            </a:r>
            <a:r>
              <a:rPr u="none" spc="85" dirty="0">
                <a:solidFill>
                  <a:srgbClr val="333333"/>
                </a:solidFill>
              </a:rPr>
              <a:t>gérer</a:t>
            </a:r>
            <a:endParaRPr sz="2150" dirty="0">
              <a:latin typeface="Trebuchet MS"/>
              <a:cs typeface="Trebuchet MS"/>
            </a:endParaRPr>
          </a:p>
          <a:p>
            <a:pPr marL="371475" marR="5080">
              <a:lnSpc>
                <a:spcPts val="2100"/>
              </a:lnSpc>
              <a:spcBef>
                <a:spcPts val="1714"/>
              </a:spcBef>
            </a:pPr>
            <a:r>
              <a:rPr u="none" spc="65" dirty="0">
                <a:solidFill>
                  <a:srgbClr val="333333"/>
                </a:solidFill>
              </a:rPr>
              <a:t>un</a:t>
            </a:r>
            <a:r>
              <a:rPr u="none" spc="-25" dirty="0">
                <a:solidFill>
                  <a:srgbClr val="333333"/>
                </a:solidFill>
              </a:rPr>
              <a:t> </a:t>
            </a:r>
            <a:r>
              <a:rPr u="none" dirty="0"/>
              <a:t>Ensemble de répliques</a:t>
            </a:r>
            <a:r>
              <a:rPr u="none" spc="-25" dirty="0"/>
              <a:t> </a:t>
            </a:r>
            <a:r>
              <a:rPr u="none" dirty="0">
                <a:solidFill>
                  <a:srgbClr val="333333"/>
                </a:solidFill>
              </a:rPr>
              <a:t>est</a:t>
            </a:r>
            <a:r>
              <a:rPr u="none" spc="-20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similaire</a:t>
            </a:r>
            <a:r>
              <a:rPr u="none" spc="-25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à</a:t>
            </a:r>
            <a:r>
              <a:rPr u="none" spc="-25" dirty="0">
                <a:solidFill>
                  <a:srgbClr val="333333"/>
                </a:solidFill>
              </a:rPr>
              <a:t> </a:t>
            </a:r>
            <a:r>
              <a:rPr u="none" spc="65" dirty="0">
                <a:solidFill>
                  <a:srgbClr val="333333"/>
                </a:solidFill>
              </a:rPr>
              <a:t>un</a:t>
            </a:r>
            <a:r>
              <a:rPr u="none" spc="-20" dirty="0">
                <a:solidFill>
                  <a:srgbClr val="333333"/>
                </a:solidFill>
              </a:rPr>
              <a:t> </a:t>
            </a:r>
            <a:r>
              <a:rPr u="none" spc="80" dirty="0">
                <a:solidFill>
                  <a:srgbClr val="333333"/>
                </a:solidFill>
              </a:rPr>
              <a:t>processus</a:t>
            </a:r>
            <a:r>
              <a:rPr u="none" spc="-25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moniteur,</a:t>
            </a:r>
            <a:r>
              <a:rPr u="none" spc="-25" dirty="0">
                <a:solidFill>
                  <a:srgbClr val="333333"/>
                </a:solidFill>
              </a:rPr>
              <a:t> </a:t>
            </a:r>
            <a:r>
              <a:rPr u="none" spc="50" dirty="0">
                <a:solidFill>
                  <a:srgbClr val="333333"/>
                </a:solidFill>
              </a:rPr>
              <a:t>mais</a:t>
            </a:r>
            <a:r>
              <a:rPr u="none" spc="-20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plutôt</a:t>
            </a:r>
            <a:r>
              <a:rPr u="none" spc="-25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de</a:t>
            </a:r>
            <a:r>
              <a:rPr u="none" spc="-20" dirty="0">
                <a:solidFill>
                  <a:srgbClr val="333333"/>
                </a:solidFill>
              </a:rPr>
              <a:t> </a:t>
            </a:r>
            <a:r>
              <a:rPr u="none" spc="60" dirty="0">
                <a:solidFill>
                  <a:srgbClr val="333333"/>
                </a:solidFill>
              </a:rPr>
              <a:t>surveillance</a:t>
            </a:r>
            <a:r>
              <a:rPr u="none" spc="-25" dirty="0">
                <a:solidFill>
                  <a:srgbClr val="333333"/>
                </a:solidFill>
              </a:rPr>
              <a:t> </a:t>
            </a:r>
            <a:r>
              <a:rPr u="none" spc="80" dirty="0">
                <a:solidFill>
                  <a:srgbClr val="333333"/>
                </a:solidFill>
              </a:rPr>
              <a:t>processus</a:t>
            </a:r>
            <a:r>
              <a:rPr u="none" spc="-25" dirty="0">
                <a:solidFill>
                  <a:srgbClr val="333333"/>
                </a:solidFill>
              </a:rPr>
              <a:t> </a:t>
            </a:r>
            <a:r>
              <a:rPr u="none" spc="135" dirty="0">
                <a:solidFill>
                  <a:srgbClr val="333333"/>
                </a:solidFill>
              </a:rPr>
              <a:t>sur</a:t>
            </a:r>
            <a:r>
              <a:rPr u="none" spc="-20" dirty="0">
                <a:solidFill>
                  <a:srgbClr val="333333"/>
                </a:solidFill>
              </a:rPr>
              <a:t> </a:t>
            </a:r>
            <a:r>
              <a:rPr u="none" spc="65" dirty="0">
                <a:solidFill>
                  <a:srgbClr val="333333"/>
                </a:solidFill>
              </a:rPr>
              <a:t>un</a:t>
            </a:r>
            <a:r>
              <a:rPr u="none" spc="-25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nœud </a:t>
            </a:r>
            <a:r>
              <a:rPr u="none" spc="-10" dirty="0">
                <a:solidFill>
                  <a:srgbClr val="333333"/>
                </a:solidFill>
              </a:rPr>
              <a:t>unique ,</a:t>
            </a:r>
            <a:r>
              <a:rPr u="none" spc="-45" dirty="0">
                <a:solidFill>
                  <a:srgbClr val="333333"/>
                </a:solidFill>
              </a:rPr>
              <a:t> </a:t>
            </a:r>
            <a:r>
              <a:rPr u="none" spc="-95" dirty="0">
                <a:solidFill>
                  <a:srgbClr val="333333"/>
                </a:solidFill>
              </a:rPr>
              <a:t>il</a:t>
            </a:r>
            <a:r>
              <a:rPr u="none" spc="-40" dirty="0">
                <a:solidFill>
                  <a:srgbClr val="333333"/>
                </a:solidFill>
              </a:rPr>
              <a:t> </a:t>
            </a:r>
            <a:r>
              <a:rPr u="none" spc="50" dirty="0">
                <a:solidFill>
                  <a:srgbClr val="333333"/>
                </a:solidFill>
              </a:rPr>
              <a:t>peut</a:t>
            </a:r>
            <a:r>
              <a:rPr u="none" spc="-40" dirty="0">
                <a:solidFill>
                  <a:srgbClr val="333333"/>
                </a:solidFill>
              </a:rPr>
              <a:t> </a:t>
            </a:r>
            <a:r>
              <a:rPr u="none" spc="60" dirty="0">
                <a:solidFill>
                  <a:srgbClr val="333333"/>
                </a:solidFill>
              </a:rPr>
              <a:t>moniteur</a:t>
            </a:r>
            <a:r>
              <a:rPr u="none" spc="-40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multiple</a:t>
            </a:r>
            <a:r>
              <a:rPr u="none" spc="-40" dirty="0">
                <a:solidFill>
                  <a:srgbClr val="333333"/>
                </a:solidFill>
              </a:rPr>
              <a:t> </a:t>
            </a:r>
            <a:r>
              <a:rPr u="none" spc="114" dirty="0"/>
              <a:t>Capsules</a:t>
            </a:r>
            <a:r>
              <a:rPr u="none" spc="-45" dirty="0"/>
              <a:t> </a:t>
            </a:r>
            <a:r>
              <a:rPr u="none" spc="135" dirty="0">
                <a:solidFill>
                  <a:srgbClr val="333333"/>
                </a:solidFill>
              </a:rPr>
              <a:t>sur</a:t>
            </a:r>
            <a:r>
              <a:rPr u="none" spc="-40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multiple</a:t>
            </a:r>
            <a:r>
              <a:rPr u="none" spc="-40" dirty="0">
                <a:solidFill>
                  <a:srgbClr val="333333"/>
                </a:solidFill>
              </a:rPr>
              <a:t> </a:t>
            </a:r>
            <a:r>
              <a:rPr u="none" spc="95" dirty="0">
                <a:solidFill>
                  <a:srgbClr val="333333"/>
                </a:solidFill>
              </a:rPr>
              <a:t>nœuds</a:t>
            </a:r>
          </a:p>
          <a:p>
            <a:pPr marL="371475">
              <a:lnSpc>
                <a:spcPct val="100000"/>
              </a:lnSpc>
              <a:spcBef>
                <a:spcPts val="1230"/>
              </a:spcBef>
            </a:pPr>
            <a:r>
              <a:rPr u="none" spc="-95" dirty="0">
                <a:solidFill>
                  <a:srgbClr val="333333"/>
                </a:solidFill>
              </a:rPr>
              <a:t>il</a:t>
            </a:r>
            <a:r>
              <a:rPr u="none" spc="-40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est</a:t>
            </a:r>
            <a:r>
              <a:rPr u="none" spc="-40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très</a:t>
            </a:r>
            <a:r>
              <a:rPr u="none" spc="-35" dirty="0">
                <a:solidFill>
                  <a:srgbClr val="333333"/>
                </a:solidFill>
              </a:rPr>
              <a:t> </a:t>
            </a:r>
            <a:r>
              <a:rPr u="none" spc="85" dirty="0">
                <a:solidFill>
                  <a:srgbClr val="333333"/>
                </a:solidFill>
              </a:rPr>
              <a:t>recommandé</a:t>
            </a:r>
            <a:r>
              <a:rPr u="none" spc="-40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à</a:t>
            </a:r>
            <a:r>
              <a:rPr u="none" spc="-40" dirty="0">
                <a:solidFill>
                  <a:srgbClr val="333333"/>
                </a:solidFill>
              </a:rPr>
              <a:t> </a:t>
            </a:r>
            <a:r>
              <a:rPr u="none" spc="105" dirty="0">
                <a:solidFill>
                  <a:srgbClr val="333333"/>
                </a:solidFill>
              </a:rPr>
              <a:t>utiliser</a:t>
            </a:r>
            <a:r>
              <a:rPr u="none" spc="-35" dirty="0">
                <a:solidFill>
                  <a:srgbClr val="333333"/>
                </a:solidFill>
              </a:rPr>
              <a:t> </a:t>
            </a:r>
            <a:r>
              <a:rPr u="none" spc="65" dirty="0">
                <a:solidFill>
                  <a:srgbClr val="333333"/>
                </a:solidFill>
              </a:rPr>
              <a:t>un</a:t>
            </a:r>
            <a:r>
              <a:rPr u="none" spc="-40" dirty="0">
                <a:solidFill>
                  <a:srgbClr val="333333"/>
                </a:solidFill>
              </a:rPr>
              <a:t> </a:t>
            </a:r>
            <a:r>
              <a:rPr u="none" dirty="0"/>
              <a:t>Ensemble de répliques</a:t>
            </a:r>
            <a:r>
              <a:rPr u="none" spc="-40" dirty="0"/>
              <a:t> </a:t>
            </a:r>
            <a:r>
              <a:rPr u="none" dirty="0">
                <a:solidFill>
                  <a:srgbClr val="333333"/>
                </a:solidFill>
              </a:rPr>
              <a:t>même</a:t>
            </a:r>
            <a:r>
              <a:rPr u="none" spc="-35" dirty="0">
                <a:solidFill>
                  <a:srgbClr val="333333"/>
                </a:solidFill>
              </a:rPr>
              <a:t> </a:t>
            </a:r>
            <a:r>
              <a:rPr u="none" spc="-80" dirty="0">
                <a:solidFill>
                  <a:srgbClr val="333333"/>
                </a:solidFill>
              </a:rPr>
              <a:t>si</a:t>
            </a:r>
            <a:r>
              <a:rPr u="none" spc="-40" dirty="0">
                <a:solidFill>
                  <a:srgbClr val="333333"/>
                </a:solidFill>
              </a:rPr>
              <a:t> </a:t>
            </a:r>
            <a:r>
              <a:rPr u="none" spc="85" dirty="0">
                <a:solidFill>
                  <a:srgbClr val="333333"/>
                </a:solidFill>
              </a:rPr>
              <a:t>toi</a:t>
            </a:r>
            <a:r>
              <a:rPr u="none" spc="-35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seulement</a:t>
            </a:r>
            <a:r>
              <a:rPr u="none" spc="-40" dirty="0">
                <a:solidFill>
                  <a:srgbClr val="333333"/>
                </a:solidFill>
              </a:rPr>
              <a:t> </a:t>
            </a:r>
            <a:r>
              <a:rPr u="none" spc="65" dirty="0">
                <a:solidFill>
                  <a:srgbClr val="333333"/>
                </a:solidFill>
              </a:rPr>
              <a:t>besoin</a:t>
            </a:r>
            <a:r>
              <a:rPr u="none" spc="-40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à</a:t>
            </a:r>
            <a:r>
              <a:rPr u="none" spc="-35" dirty="0">
                <a:solidFill>
                  <a:srgbClr val="333333"/>
                </a:solidFill>
              </a:rPr>
              <a:t> </a:t>
            </a:r>
            <a:r>
              <a:rPr u="none" spc="95" dirty="0">
                <a:solidFill>
                  <a:srgbClr val="333333"/>
                </a:solidFill>
              </a:rPr>
              <a:t>gérer</a:t>
            </a:r>
            <a:r>
              <a:rPr u="none" spc="-40" dirty="0">
                <a:solidFill>
                  <a:srgbClr val="333333"/>
                </a:solidFill>
              </a:rPr>
              <a:t> </a:t>
            </a:r>
            <a:r>
              <a:rPr u="none" spc="90" dirty="0">
                <a:solidFill>
                  <a:srgbClr val="333333"/>
                </a:solidFill>
              </a:rPr>
              <a:t>un</a:t>
            </a:r>
            <a:r>
              <a:rPr u="none" spc="-40" dirty="0">
                <a:solidFill>
                  <a:srgbClr val="333333"/>
                </a:solidFill>
              </a:rPr>
              <a:t> </a:t>
            </a:r>
            <a:r>
              <a:rPr lang="fr-FR" u="none" spc="75" dirty="0"/>
              <a:t>POD</a:t>
            </a:r>
            <a:endParaRPr u="none" spc="75" dirty="0"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2133599"/>
            <a:ext cx="95250" cy="9524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2876549"/>
            <a:ext cx="95250" cy="95249"/>
          </a:xfrm>
          <a:prstGeom prst="rect">
            <a:avLst/>
          </a:prstGeom>
        </p:spPr>
      </p:pic>
    </p:spTree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09624" y="1552574"/>
            <a:ext cx="12211050" cy="9525"/>
          </a:xfrm>
          <a:custGeom>
            <a:avLst/>
            <a:gdLst/>
            <a:ahLst/>
            <a:cxnLst/>
            <a:rect l="l" t="t" r="r" b="b"/>
            <a:pathLst>
              <a:path w="12211050" h="9525">
                <a:moveTo>
                  <a:pt x="12211049" y="9524"/>
                </a:moveTo>
                <a:lnTo>
                  <a:pt x="0" y="9524"/>
                </a:lnTo>
                <a:lnTo>
                  <a:pt x="0" y="0"/>
                </a:lnTo>
                <a:lnTo>
                  <a:pt x="12211049" y="0"/>
                </a:lnTo>
                <a:lnTo>
                  <a:pt x="12211049" y="952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809624" y="1552574"/>
            <a:ext cx="12211050" cy="5210175"/>
            <a:chOff x="809624" y="1552574"/>
            <a:chExt cx="12211050" cy="5210175"/>
          </a:xfrm>
        </p:grpSpPr>
        <p:sp>
          <p:nvSpPr>
            <p:cNvPr id="4" name="object 4"/>
            <p:cNvSpPr/>
            <p:nvPr/>
          </p:nvSpPr>
          <p:spPr>
            <a:xfrm>
              <a:off x="809612" y="1552574"/>
              <a:ext cx="12211050" cy="5210175"/>
            </a:xfrm>
            <a:custGeom>
              <a:avLst/>
              <a:gdLst/>
              <a:ahLst/>
              <a:cxnLst/>
              <a:rect l="l" t="t" r="r" b="b"/>
              <a:pathLst>
                <a:path w="12211050" h="5210175">
                  <a:moveTo>
                    <a:pt x="12211050" y="0"/>
                  </a:moveTo>
                  <a:lnTo>
                    <a:pt x="12201525" y="0"/>
                  </a:lnTo>
                  <a:lnTo>
                    <a:pt x="12201525" y="5200650"/>
                  </a:lnTo>
                  <a:lnTo>
                    <a:pt x="0" y="5200650"/>
                  </a:lnTo>
                  <a:lnTo>
                    <a:pt x="0" y="5210175"/>
                  </a:lnTo>
                  <a:lnTo>
                    <a:pt x="12201525" y="5210175"/>
                  </a:lnTo>
                  <a:lnTo>
                    <a:pt x="12211050" y="5210175"/>
                  </a:lnTo>
                  <a:lnTo>
                    <a:pt x="12211050" y="5200650"/>
                  </a:lnTo>
                  <a:lnTo>
                    <a:pt x="12211050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09624" y="1552574"/>
              <a:ext cx="9525" cy="5210175"/>
            </a:xfrm>
            <a:custGeom>
              <a:avLst/>
              <a:gdLst/>
              <a:ahLst/>
              <a:cxnLst/>
              <a:rect l="l" t="t" r="r" b="b"/>
              <a:pathLst>
                <a:path w="9525" h="5210175">
                  <a:moveTo>
                    <a:pt x="0" y="5210174"/>
                  </a:moveTo>
                  <a:lnTo>
                    <a:pt x="0" y="0"/>
                  </a:lnTo>
                  <a:lnTo>
                    <a:pt x="9524" y="9524"/>
                  </a:lnTo>
                  <a:lnTo>
                    <a:pt x="9524" y="5200649"/>
                  </a:lnTo>
                  <a:lnTo>
                    <a:pt x="0" y="5210174"/>
                  </a:lnTo>
                  <a:close/>
                </a:path>
              </a:pathLst>
            </a:custGeom>
            <a:solidFill>
              <a:srgbClr val="ED21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796924" y="571563"/>
            <a:ext cx="4899660" cy="558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14" dirty="0"/>
              <a:t>RÉPLIQUE</a:t>
            </a:r>
            <a:r>
              <a:rPr spc="-80" dirty="0"/>
              <a:t> </a:t>
            </a:r>
            <a:r>
              <a:rPr spc="-65" dirty="0"/>
              <a:t>EXEMPLE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949325" y="1625600"/>
            <a:ext cx="4568190" cy="5039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925"/>
              </a:lnSpc>
              <a:spcBef>
                <a:spcPts val="100"/>
              </a:spcBef>
            </a:pPr>
            <a:r>
              <a:rPr sz="1650" spc="390" dirty="0">
                <a:solidFill>
                  <a:srgbClr val="999999"/>
                </a:solidFill>
                <a:latin typeface="Tahoma"/>
                <a:cs typeface="Tahoma"/>
              </a:rPr>
              <a:t>-- </a:t>
            </a:r>
            <a:r>
              <a:rPr sz="1650" spc="340" dirty="0">
                <a:solidFill>
                  <a:srgbClr val="999999"/>
                </a:solidFill>
                <a:latin typeface="Tahoma"/>
                <a:cs typeface="Tahoma"/>
              </a:rPr>
              <a:t>-</a:t>
            </a:r>
            <a:endParaRPr sz="1650">
              <a:latin typeface="Tahoma"/>
              <a:cs typeface="Tahoma"/>
            </a:endParaRPr>
          </a:p>
          <a:p>
            <a:pPr marL="12700" marR="2150110">
              <a:lnSpc>
                <a:spcPts val="1880"/>
              </a:lnSpc>
              <a:spcBef>
                <a:spcPts val="90"/>
              </a:spcBef>
            </a:pPr>
            <a:r>
              <a:rPr sz="1650" spc="245" dirty="0">
                <a:solidFill>
                  <a:srgbClr val="0077AA"/>
                </a:solidFill>
                <a:latin typeface="Tahoma"/>
                <a:cs typeface="Tahoma"/>
              </a:rPr>
              <a:t>apiVersion </a:t>
            </a:r>
            <a:r>
              <a:rPr sz="1650" spc="245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dirty="0">
                <a:solidFill>
                  <a:srgbClr val="999999"/>
                </a:solidFill>
                <a:latin typeface="Tahoma"/>
                <a:cs typeface="Tahoma"/>
              </a:rPr>
              <a:t>  </a:t>
            </a:r>
            <a:r>
              <a:rPr sz="1650" spc="260" dirty="0">
                <a:solidFill>
                  <a:srgbClr val="0077AA"/>
                </a:solidFill>
                <a:latin typeface="Tahoma"/>
                <a:cs typeface="Tahoma"/>
              </a:rPr>
              <a:t>type </a:t>
            </a:r>
            <a:r>
              <a:rPr sz="1650" spc="155" dirty="0">
                <a:latin typeface="Tahoma"/>
                <a:cs typeface="Tahoma"/>
              </a:rPr>
              <a:t>d'applications/v1 </a:t>
            </a:r>
            <a:r>
              <a:rPr sz="1650" spc="260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spc="484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650" spc="155" dirty="0">
                <a:solidFill>
                  <a:srgbClr val="0077AA"/>
                </a:solidFill>
                <a:latin typeface="Tahoma"/>
                <a:cs typeface="Tahoma"/>
              </a:rPr>
              <a:t>Métadonnées </a:t>
            </a:r>
            <a:r>
              <a:rPr sz="1650" spc="229" dirty="0">
                <a:latin typeface="Tahoma"/>
                <a:cs typeface="Tahoma"/>
              </a:rPr>
              <a:t>de ReplicaSet </a:t>
            </a:r>
            <a:r>
              <a:rPr sz="1650" spc="155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endParaRPr sz="1650">
              <a:latin typeface="Tahoma"/>
              <a:cs typeface="Tahoma"/>
            </a:endParaRPr>
          </a:p>
          <a:p>
            <a:pPr marL="264795">
              <a:lnSpc>
                <a:spcPts val="1764"/>
              </a:lnSpc>
            </a:pPr>
            <a:r>
              <a:rPr sz="1650" spc="60" dirty="0">
                <a:solidFill>
                  <a:srgbClr val="0077AA"/>
                </a:solidFill>
                <a:latin typeface="Tahoma"/>
                <a:cs typeface="Tahoma"/>
              </a:rPr>
              <a:t>nom </a:t>
            </a:r>
            <a:r>
              <a:rPr sz="1650" spc="60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spc="-5" dirty="0">
                <a:solidFill>
                  <a:srgbClr val="999999"/>
                </a:solidFill>
                <a:latin typeface="Tahoma"/>
                <a:cs typeface="Tahoma"/>
              </a:rPr>
              <a:t>  </a:t>
            </a:r>
            <a:r>
              <a:rPr sz="1650" spc="340" dirty="0">
                <a:latin typeface="Tahoma"/>
                <a:cs typeface="Tahoma"/>
              </a:rPr>
              <a:t>rs </a:t>
            </a:r>
            <a:r>
              <a:rPr sz="1650" spc="340" dirty="0">
                <a:solidFill>
                  <a:srgbClr val="999999"/>
                </a:solidFill>
                <a:latin typeface="Tahoma"/>
                <a:cs typeface="Tahoma"/>
              </a:rPr>
              <a:t>- </a:t>
            </a:r>
            <a:r>
              <a:rPr sz="1650" spc="185" dirty="0">
                <a:latin typeface="Tahoma"/>
                <a:cs typeface="Tahoma"/>
              </a:rPr>
              <a:t>nginx</a:t>
            </a:r>
            <a:endParaRPr sz="1650">
              <a:latin typeface="Tahoma"/>
              <a:cs typeface="Tahoma"/>
            </a:endParaRPr>
          </a:p>
          <a:p>
            <a:pPr marL="12700">
              <a:lnSpc>
                <a:spcPts val="1875"/>
              </a:lnSpc>
            </a:pPr>
            <a:r>
              <a:rPr sz="1650" spc="204" dirty="0">
                <a:solidFill>
                  <a:srgbClr val="0077AA"/>
                </a:solidFill>
                <a:latin typeface="Tahoma"/>
                <a:cs typeface="Tahoma"/>
              </a:rPr>
              <a:t>spécification </a:t>
            </a:r>
            <a:r>
              <a:rPr sz="1650" spc="204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endParaRPr sz="1650">
              <a:latin typeface="Tahoma"/>
              <a:cs typeface="Tahoma"/>
            </a:endParaRPr>
          </a:p>
          <a:p>
            <a:pPr marL="264795" marR="2906395">
              <a:lnSpc>
                <a:spcPts val="1880"/>
              </a:lnSpc>
              <a:spcBef>
                <a:spcPts val="95"/>
              </a:spcBef>
            </a:pPr>
            <a:r>
              <a:rPr sz="1650" spc="310" dirty="0">
                <a:solidFill>
                  <a:srgbClr val="0077AA"/>
                </a:solidFill>
                <a:latin typeface="Tahoma"/>
                <a:cs typeface="Tahoma"/>
              </a:rPr>
              <a:t>répliques </a:t>
            </a:r>
            <a:r>
              <a:rPr sz="1650" spc="310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spc="495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650" spc="40" dirty="0">
                <a:solidFill>
                  <a:srgbClr val="990054"/>
                </a:solidFill>
                <a:latin typeface="Tahoma"/>
                <a:cs typeface="Tahoma"/>
              </a:rPr>
              <a:t>3 </a:t>
            </a:r>
            <a:r>
              <a:rPr sz="1650" spc="285" dirty="0">
                <a:solidFill>
                  <a:srgbClr val="0077AA"/>
                </a:solidFill>
                <a:latin typeface="Tahoma"/>
                <a:cs typeface="Tahoma"/>
              </a:rPr>
              <a:t>sélecteurs </a:t>
            </a:r>
            <a:r>
              <a:rPr sz="1650" spc="285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endParaRPr sz="1650">
              <a:latin typeface="Tahoma"/>
              <a:cs typeface="Tahoma"/>
            </a:endParaRPr>
          </a:p>
          <a:p>
            <a:pPr marL="516890">
              <a:lnSpc>
                <a:spcPts val="1770"/>
              </a:lnSpc>
            </a:pPr>
            <a:r>
              <a:rPr sz="1650" spc="170" dirty="0">
                <a:solidFill>
                  <a:srgbClr val="0077AA"/>
                </a:solidFill>
                <a:latin typeface="Tahoma"/>
                <a:cs typeface="Tahoma"/>
              </a:rPr>
              <a:t>correspondance des étiquettes </a:t>
            </a:r>
            <a:r>
              <a:rPr sz="1650" spc="170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endParaRPr sz="1650">
              <a:latin typeface="Tahoma"/>
              <a:cs typeface="Tahoma"/>
            </a:endParaRPr>
          </a:p>
          <a:p>
            <a:pPr marL="264795" marR="2527935" indent="504190">
              <a:lnSpc>
                <a:spcPts val="1880"/>
              </a:lnSpc>
              <a:spcBef>
                <a:spcPts val="95"/>
              </a:spcBef>
            </a:pPr>
            <a:r>
              <a:rPr sz="1650" spc="165" dirty="0">
                <a:solidFill>
                  <a:srgbClr val="0077AA"/>
                </a:solidFill>
                <a:latin typeface="Tahoma"/>
                <a:cs typeface="Tahoma"/>
              </a:rPr>
              <a:t>application </a:t>
            </a:r>
            <a:r>
              <a:rPr sz="1650" spc="165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spc="480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650" spc="200" dirty="0">
                <a:solidFill>
                  <a:srgbClr val="0077AA"/>
                </a:solidFill>
                <a:latin typeface="Tahoma"/>
                <a:cs typeface="Tahoma"/>
              </a:rPr>
              <a:t>Modèle </a:t>
            </a:r>
            <a:r>
              <a:rPr sz="1650" spc="185" dirty="0">
                <a:latin typeface="Tahoma"/>
                <a:cs typeface="Tahoma"/>
              </a:rPr>
              <a:t>nginx </a:t>
            </a:r>
            <a:r>
              <a:rPr sz="1650" spc="200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endParaRPr sz="1650">
              <a:latin typeface="Tahoma"/>
              <a:cs typeface="Tahoma"/>
            </a:endParaRPr>
          </a:p>
          <a:p>
            <a:pPr marL="516890">
              <a:lnSpc>
                <a:spcPts val="1770"/>
              </a:lnSpc>
            </a:pPr>
            <a:r>
              <a:rPr sz="1650" spc="155" dirty="0">
                <a:solidFill>
                  <a:srgbClr val="0077AA"/>
                </a:solidFill>
                <a:latin typeface="Tahoma"/>
                <a:cs typeface="Tahoma"/>
              </a:rPr>
              <a:t>métadonnées </a:t>
            </a:r>
            <a:r>
              <a:rPr sz="1650" spc="155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endParaRPr sz="1650">
              <a:latin typeface="Tahoma"/>
              <a:cs typeface="Tahoma"/>
            </a:endParaRPr>
          </a:p>
          <a:p>
            <a:pPr marL="769620" marR="1897380">
              <a:lnSpc>
                <a:spcPts val="1880"/>
              </a:lnSpc>
              <a:spcBef>
                <a:spcPts val="90"/>
              </a:spcBef>
            </a:pPr>
            <a:r>
              <a:rPr sz="1650" spc="60" dirty="0">
                <a:solidFill>
                  <a:srgbClr val="0077AA"/>
                </a:solidFill>
                <a:latin typeface="Tahoma"/>
                <a:cs typeface="Tahoma"/>
              </a:rPr>
              <a:t>nom </a:t>
            </a:r>
            <a:r>
              <a:rPr sz="1650" spc="60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spc="-5" dirty="0">
                <a:solidFill>
                  <a:srgbClr val="999999"/>
                </a:solidFill>
                <a:latin typeface="Tahoma"/>
                <a:cs typeface="Tahoma"/>
              </a:rPr>
              <a:t>  </a:t>
            </a:r>
            <a:r>
              <a:rPr sz="1650" spc="155" dirty="0">
                <a:latin typeface="Tahoma"/>
                <a:cs typeface="Tahoma"/>
              </a:rPr>
              <a:t>pod </a:t>
            </a:r>
            <a:r>
              <a:rPr sz="1650" spc="155" dirty="0">
                <a:solidFill>
                  <a:srgbClr val="999999"/>
                </a:solidFill>
                <a:latin typeface="Tahoma"/>
                <a:cs typeface="Tahoma"/>
              </a:rPr>
              <a:t>- </a:t>
            </a:r>
            <a:r>
              <a:rPr sz="1650" spc="305" dirty="0">
                <a:solidFill>
                  <a:srgbClr val="0077AA"/>
                </a:solidFill>
                <a:latin typeface="Tahoma"/>
                <a:cs typeface="Tahoma"/>
              </a:rPr>
              <a:t>étiquettes </a:t>
            </a:r>
            <a:r>
              <a:rPr sz="1650" spc="185" dirty="0">
                <a:latin typeface="Tahoma"/>
                <a:cs typeface="Tahoma"/>
              </a:rPr>
              <a:t>nginx </a:t>
            </a:r>
            <a:r>
              <a:rPr sz="1650" spc="305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endParaRPr sz="1650">
              <a:latin typeface="Tahoma"/>
              <a:cs typeface="Tahoma"/>
            </a:endParaRPr>
          </a:p>
          <a:p>
            <a:pPr marL="1021715">
              <a:lnSpc>
                <a:spcPts val="1770"/>
              </a:lnSpc>
            </a:pPr>
            <a:r>
              <a:rPr sz="1650" spc="165" dirty="0">
                <a:solidFill>
                  <a:srgbClr val="0077AA"/>
                </a:solidFill>
                <a:latin typeface="Tahoma"/>
                <a:cs typeface="Tahoma"/>
              </a:rPr>
              <a:t>application </a:t>
            </a:r>
            <a:r>
              <a:rPr sz="1650" spc="165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spc="480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650" spc="185" dirty="0">
                <a:latin typeface="Tahoma"/>
                <a:cs typeface="Tahoma"/>
              </a:rPr>
              <a:t>nginx</a:t>
            </a:r>
            <a:endParaRPr sz="1650">
              <a:latin typeface="Tahoma"/>
              <a:cs typeface="Tahoma"/>
            </a:endParaRPr>
          </a:p>
          <a:p>
            <a:pPr marL="516890">
              <a:lnSpc>
                <a:spcPts val="1875"/>
              </a:lnSpc>
            </a:pPr>
            <a:r>
              <a:rPr sz="1650" spc="204" dirty="0">
                <a:solidFill>
                  <a:srgbClr val="0077AA"/>
                </a:solidFill>
                <a:latin typeface="Tahoma"/>
                <a:cs typeface="Tahoma"/>
              </a:rPr>
              <a:t>spécification </a:t>
            </a:r>
            <a:r>
              <a:rPr sz="1650" spc="204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endParaRPr sz="1650">
              <a:latin typeface="Tahoma"/>
              <a:cs typeface="Tahoma"/>
            </a:endParaRPr>
          </a:p>
          <a:p>
            <a:pPr marL="769620">
              <a:lnSpc>
                <a:spcPts val="1875"/>
              </a:lnSpc>
            </a:pPr>
            <a:r>
              <a:rPr sz="1650" spc="245" dirty="0">
                <a:solidFill>
                  <a:srgbClr val="0077AA"/>
                </a:solidFill>
                <a:latin typeface="Tahoma"/>
                <a:cs typeface="Tahoma"/>
              </a:rPr>
              <a:t>conteneurs </a:t>
            </a:r>
            <a:r>
              <a:rPr sz="1650" spc="245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endParaRPr sz="1650">
              <a:latin typeface="Tahoma"/>
              <a:cs typeface="Tahoma"/>
            </a:endParaRPr>
          </a:p>
          <a:p>
            <a:pPr marL="1273810" marR="5080" indent="-252729">
              <a:lnSpc>
                <a:spcPts val="1870"/>
              </a:lnSpc>
              <a:spcBef>
                <a:spcPts val="105"/>
              </a:spcBef>
            </a:pPr>
            <a:r>
              <a:rPr sz="1650" spc="390" dirty="0">
                <a:solidFill>
                  <a:srgbClr val="999999"/>
                </a:solidFill>
                <a:latin typeface="Tahoma"/>
                <a:cs typeface="Tahoma"/>
              </a:rPr>
              <a:t>-</a:t>
            </a:r>
            <a:r>
              <a:rPr sz="1650" spc="480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650" spc="60" dirty="0">
                <a:solidFill>
                  <a:srgbClr val="0077AA"/>
                </a:solidFill>
                <a:latin typeface="Tahoma"/>
                <a:cs typeface="Tahoma"/>
              </a:rPr>
              <a:t>nom </a:t>
            </a:r>
            <a:r>
              <a:rPr sz="1650" spc="60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spc="484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650" spc="155" dirty="0">
                <a:solidFill>
                  <a:srgbClr val="0077AA"/>
                </a:solidFill>
                <a:latin typeface="Tahoma"/>
                <a:cs typeface="Tahoma"/>
              </a:rPr>
              <a:t>image </a:t>
            </a:r>
            <a:r>
              <a:rPr sz="1650" spc="254" dirty="0">
                <a:latin typeface="Tahoma"/>
                <a:cs typeface="Tahoma"/>
              </a:rPr>
              <a:t>conteneur </a:t>
            </a:r>
            <a:r>
              <a:rPr sz="1650" spc="254" dirty="0">
                <a:solidFill>
                  <a:srgbClr val="999999"/>
                </a:solidFill>
                <a:latin typeface="Tahoma"/>
                <a:cs typeface="Tahoma"/>
              </a:rPr>
              <a:t>- </a:t>
            </a:r>
            <a:r>
              <a:rPr sz="1650" spc="185" dirty="0">
                <a:latin typeface="Tahoma"/>
                <a:cs typeface="Tahoma"/>
              </a:rPr>
              <a:t>nginx </a:t>
            </a:r>
            <a:r>
              <a:rPr sz="1650" spc="155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spc="-5" dirty="0">
                <a:solidFill>
                  <a:srgbClr val="999999"/>
                </a:solidFill>
                <a:latin typeface="Tahoma"/>
                <a:cs typeface="Tahoma"/>
              </a:rPr>
              <a:t>  </a:t>
            </a:r>
            <a:r>
              <a:rPr sz="1650" spc="260" dirty="0">
                <a:latin typeface="Tahoma"/>
                <a:cs typeface="Tahoma"/>
              </a:rPr>
              <a:t>nginx </a:t>
            </a:r>
            <a:r>
              <a:rPr sz="1650" spc="260" dirty="0">
                <a:solidFill>
                  <a:srgbClr val="999999"/>
                </a:solidFill>
                <a:latin typeface="Tahoma"/>
                <a:cs typeface="Tahoma"/>
              </a:rPr>
              <a:t>: </a:t>
            </a:r>
            <a:r>
              <a:rPr sz="1650" spc="260" dirty="0">
                <a:latin typeface="Tahoma"/>
                <a:cs typeface="Tahoma"/>
              </a:rPr>
              <a:t>stable </a:t>
            </a:r>
            <a:r>
              <a:rPr sz="1650" spc="260" dirty="0">
                <a:solidFill>
                  <a:srgbClr val="999999"/>
                </a:solidFill>
                <a:latin typeface="Tahoma"/>
                <a:cs typeface="Tahoma"/>
              </a:rPr>
              <a:t>- </a:t>
            </a:r>
            <a:r>
              <a:rPr sz="1650" spc="265" dirty="0">
                <a:solidFill>
                  <a:srgbClr val="0077AA"/>
                </a:solidFill>
                <a:latin typeface="Tahoma"/>
                <a:cs typeface="Tahoma"/>
              </a:rPr>
              <a:t>ports </a:t>
            </a:r>
            <a:r>
              <a:rPr sz="1650" spc="260" dirty="0">
                <a:latin typeface="Tahoma"/>
                <a:cs typeface="Tahoma"/>
              </a:rPr>
              <a:t>alpins </a:t>
            </a:r>
            <a:r>
              <a:rPr sz="1650" spc="265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endParaRPr sz="1650">
              <a:latin typeface="Tahoma"/>
              <a:cs typeface="Tahoma"/>
            </a:endParaRPr>
          </a:p>
          <a:p>
            <a:pPr marL="1526540">
              <a:lnSpc>
                <a:spcPts val="1839"/>
              </a:lnSpc>
            </a:pPr>
            <a:r>
              <a:rPr sz="1650" spc="390" dirty="0">
                <a:solidFill>
                  <a:srgbClr val="999999"/>
                </a:solidFill>
                <a:latin typeface="Tahoma"/>
                <a:cs typeface="Tahoma"/>
              </a:rPr>
              <a:t>-</a:t>
            </a:r>
            <a:r>
              <a:rPr sz="1650" spc="475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650" spc="250" dirty="0">
                <a:solidFill>
                  <a:srgbClr val="0077AA"/>
                </a:solidFill>
                <a:latin typeface="Tahoma"/>
                <a:cs typeface="Tahoma"/>
              </a:rPr>
              <a:t>containerPort </a:t>
            </a:r>
            <a:r>
              <a:rPr sz="1650" spc="250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spc="480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650" spc="65" dirty="0">
                <a:solidFill>
                  <a:srgbClr val="990054"/>
                </a:solidFill>
                <a:latin typeface="Tahoma"/>
                <a:cs typeface="Tahoma"/>
              </a:rPr>
              <a:t>80</a:t>
            </a:r>
            <a:endParaRPr sz="165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5" dirty="0"/>
              <a:t>CONTENU</a:t>
            </a:r>
            <a:r>
              <a:rPr spc="-120" dirty="0"/>
              <a:t> </a:t>
            </a:r>
            <a:r>
              <a:rPr dirty="0"/>
              <a:t>DE</a:t>
            </a:r>
            <a:r>
              <a:rPr spc="-120" dirty="0"/>
              <a:t> </a:t>
            </a:r>
            <a:r>
              <a:rPr spc="75" dirty="0"/>
              <a:t>UN</a:t>
            </a:r>
            <a:r>
              <a:rPr spc="-120" dirty="0"/>
              <a:t> </a:t>
            </a:r>
            <a:r>
              <a:rPr spc="-114" dirty="0"/>
              <a:t>RÉPLIQUE</a:t>
            </a:r>
            <a:r>
              <a:rPr spc="-120" dirty="0"/>
              <a:t> </a:t>
            </a:r>
            <a:r>
              <a:rPr spc="-65" dirty="0"/>
              <a:t>DESCRIPTEUR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1647824"/>
            <a:ext cx="95250" cy="9524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2419349"/>
            <a:ext cx="95250" cy="9524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09687" y="2909887"/>
            <a:ext cx="104775" cy="10477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09687" y="3395662"/>
            <a:ext cx="104775" cy="10477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09687" y="3871912"/>
            <a:ext cx="104775" cy="104774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177924" y="1511300"/>
            <a:ext cx="10604500" cy="2574290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12700" marR="5080">
              <a:lnSpc>
                <a:spcPts val="2250"/>
              </a:lnSpc>
              <a:spcBef>
                <a:spcPts val="400"/>
              </a:spcBef>
            </a:pP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254" dirty="0">
                <a:solidFill>
                  <a:srgbClr val="ED2137"/>
                </a:solidFill>
                <a:latin typeface="Tahoma"/>
                <a:cs typeface="Tahoma"/>
              </a:rPr>
              <a:t>apiVersion </a:t>
            </a:r>
            <a:r>
              <a:rPr sz="2100" spc="254" dirty="0">
                <a:solidFill>
                  <a:srgbClr val="333333"/>
                </a:solidFill>
                <a:latin typeface="Trebuchet MS"/>
                <a:cs typeface="Trebuchet MS"/>
              </a:rPr>
              <a:t>,</a:t>
            </a:r>
            <a:r>
              <a:rPr sz="2100" spc="-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285" dirty="0">
                <a:solidFill>
                  <a:srgbClr val="ED2137"/>
                </a:solidFill>
                <a:latin typeface="Tahoma"/>
                <a:cs typeface="Tahoma"/>
              </a:rPr>
              <a:t>gentil</a:t>
            </a:r>
            <a:r>
              <a:rPr sz="2100" spc="-30" dirty="0">
                <a:solidFill>
                  <a:srgbClr val="ED2137"/>
                </a:solidFill>
                <a:latin typeface="Tahoma"/>
                <a:cs typeface="Tahoma"/>
              </a:rPr>
              <a:t> </a:t>
            </a:r>
            <a:r>
              <a:rPr sz="2100" spc="100" dirty="0">
                <a:solidFill>
                  <a:srgbClr val="333333"/>
                </a:solidFill>
                <a:latin typeface="Trebuchet MS"/>
                <a:cs typeface="Trebuchet MS"/>
              </a:rPr>
              <a:t>et</a:t>
            </a:r>
            <a:r>
              <a:rPr sz="2100" spc="-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60" dirty="0">
                <a:solidFill>
                  <a:srgbClr val="ED2137"/>
                </a:solidFill>
                <a:latin typeface="Tahoma"/>
                <a:cs typeface="Tahoma"/>
              </a:rPr>
              <a:t>métadonnées</a:t>
            </a:r>
            <a:r>
              <a:rPr sz="2100" spc="-30" dirty="0">
                <a:solidFill>
                  <a:srgbClr val="ED2137"/>
                </a:solidFill>
                <a:latin typeface="Tahoma"/>
                <a:cs typeface="Tahoma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sections</a:t>
            </a:r>
            <a:r>
              <a:rPr sz="2100" spc="-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sont</a:t>
            </a:r>
            <a:r>
              <a:rPr sz="2100" spc="-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similaire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à</a:t>
            </a:r>
            <a:r>
              <a:rPr sz="2100" spc="-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quoi</a:t>
            </a:r>
            <a:r>
              <a:rPr sz="2100" spc="-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est</a:t>
            </a:r>
            <a:r>
              <a:rPr sz="2100" spc="-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85" dirty="0">
                <a:solidFill>
                  <a:srgbClr val="333333"/>
                </a:solidFill>
                <a:latin typeface="Trebuchet MS"/>
                <a:cs typeface="Trebuchet MS"/>
              </a:rPr>
              <a:t>trouvé</a:t>
            </a:r>
            <a:r>
              <a:rPr sz="2100" spc="-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pour</a:t>
            </a:r>
            <a:r>
              <a:rPr sz="2100" spc="-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40" dirty="0">
                <a:solidFill>
                  <a:srgbClr val="333333"/>
                </a:solidFill>
                <a:latin typeface="Trebuchet MS"/>
                <a:cs typeface="Trebuchet MS"/>
              </a:rPr>
              <a:t>tous</a:t>
            </a:r>
            <a:r>
              <a:rPr sz="2100" spc="-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5" dirty="0">
                <a:solidFill>
                  <a:srgbClr val="333333"/>
                </a:solidFill>
                <a:latin typeface="Trebuchet MS"/>
                <a:cs typeface="Trebuchet MS"/>
              </a:rPr>
              <a:t>Ressources </a:t>
            </a:r>
            <a:endParaRPr sz="21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275"/>
              </a:spcBef>
            </a:pP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-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235" dirty="0">
                <a:solidFill>
                  <a:srgbClr val="ED2137"/>
                </a:solidFill>
                <a:latin typeface="Tahoma"/>
                <a:cs typeface="Tahoma"/>
              </a:rPr>
              <a:t>spécifications</a:t>
            </a:r>
            <a:r>
              <a:rPr sz="2100" spc="-20" dirty="0">
                <a:solidFill>
                  <a:srgbClr val="ED2137"/>
                </a:solidFill>
                <a:latin typeface="Tahoma"/>
                <a:cs typeface="Tahoma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Cette section 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contient :</a:t>
            </a:r>
            <a:endParaRPr sz="2100">
              <a:latin typeface="Trebuchet MS"/>
              <a:cs typeface="Trebuchet MS"/>
            </a:endParaRPr>
          </a:p>
          <a:p>
            <a:pPr marL="393065">
              <a:lnSpc>
                <a:spcPct val="100000"/>
              </a:lnSpc>
              <a:spcBef>
                <a:spcPts val="1380"/>
              </a:spcBef>
            </a:pP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-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attendu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05" dirty="0">
                <a:solidFill>
                  <a:srgbClr val="333333"/>
                </a:solidFill>
                <a:latin typeface="Trebuchet MS"/>
                <a:cs typeface="Trebuchet MS"/>
              </a:rPr>
              <a:t>nombre</a:t>
            </a:r>
            <a:r>
              <a:rPr sz="2100" spc="-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de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10" dirty="0">
                <a:solidFill>
                  <a:srgbClr val="ED2137"/>
                </a:solidFill>
                <a:latin typeface="Trebuchet MS"/>
                <a:cs typeface="Trebuchet MS"/>
              </a:rPr>
              <a:t>répliques</a:t>
            </a:r>
            <a:endParaRPr sz="2100">
              <a:latin typeface="Trebuchet MS"/>
              <a:cs typeface="Trebuchet MS"/>
            </a:endParaRPr>
          </a:p>
          <a:p>
            <a:pPr marL="393065" marR="4200525">
              <a:lnSpc>
                <a:spcPct val="148800"/>
              </a:lnSpc>
              <a:spcBef>
                <a:spcPts val="75"/>
              </a:spcBef>
            </a:pP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ED2137"/>
                </a:solidFill>
                <a:latin typeface="Trebuchet MS"/>
                <a:cs typeface="Trebuchet MS"/>
              </a:rPr>
              <a:t>sélecteur</a:t>
            </a:r>
            <a:r>
              <a:rPr sz="2100" spc="30" dirty="0">
                <a:solidFill>
                  <a:srgbClr val="ED2137"/>
                </a:solidFill>
                <a:latin typeface="Trebuchet MS"/>
                <a:cs typeface="Trebuchet MS"/>
              </a:rPr>
              <a:t> </a:t>
            </a:r>
            <a:r>
              <a:rPr sz="2100" spc="95" dirty="0">
                <a:solidFill>
                  <a:srgbClr val="333333"/>
                </a:solidFill>
                <a:latin typeface="Trebuchet MS"/>
                <a:cs typeface="Trebuchet MS"/>
              </a:rPr>
              <a:t>utilisé</a:t>
            </a:r>
            <a:r>
              <a:rPr sz="2100" spc="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à</a:t>
            </a:r>
            <a:r>
              <a:rPr sz="2100" spc="3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10" dirty="0">
                <a:solidFill>
                  <a:srgbClr val="ED2137"/>
                </a:solidFill>
                <a:latin typeface="Trebuchet MS"/>
                <a:cs typeface="Trebuchet MS"/>
              </a:rPr>
              <a:t>identifier</a:t>
            </a:r>
            <a:r>
              <a:rPr sz="2100" spc="25" dirty="0">
                <a:solidFill>
                  <a:srgbClr val="ED2137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3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associé</a:t>
            </a:r>
            <a:r>
              <a:rPr sz="2100" spc="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95" dirty="0">
                <a:solidFill>
                  <a:srgbClr val="ED2137"/>
                </a:solidFill>
                <a:latin typeface="Trebuchet MS"/>
                <a:cs typeface="Trebuchet MS"/>
              </a:rPr>
              <a:t>Les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capsules</a:t>
            </a:r>
            <a:r>
              <a:rPr sz="2100" spc="-2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ED2137"/>
                </a:solidFill>
                <a:latin typeface="Trebuchet MS"/>
                <a:cs typeface="Trebuchet MS"/>
              </a:rPr>
              <a:t>modèle</a:t>
            </a:r>
            <a:r>
              <a:rPr sz="2100" spc="-20" dirty="0">
                <a:solidFill>
                  <a:srgbClr val="ED2137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à</a:t>
            </a:r>
            <a:r>
              <a:rPr sz="2100" spc="-2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05" dirty="0">
                <a:solidFill>
                  <a:srgbClr val="333333"/>
                </a:solidFill>
                <a:latin typeface="Trebuchet MS"/>
                <a:cs typeface="Trebuchet MS"/>
              </a:rPr>
              <a:t>utiliser</a:t>
            </a:r>
            <a:r>
              <a:rPr sz="2100" spc="-2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pour</a:t>
            </a:r>
            <a:r>
              <a:rPr sz="2100" spc="-2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-2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création</a:t>
            </a:r>
            <a:r>
              <a:rPr sz="2100" spc="-2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de</a:t>
            </a:r>
            <a:r>
              <a:rPr sz="2100" spc="-2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-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95" dirty="0">
                <a:solidFill>
                  <a:srgbClr val="ED2137"/>
                </a:solidFill>
                <a:latin typeface="Trebuchet MS"/>
                <a:cs typeface="Trebuchet MS"/>
              </a:rPr>
              <a:t>Capsules</a:t>
            </a:r>
            <a:endParaRPr sz="21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PODS</a:t>
            </a:r>
            <a:r>
              <a:rPr spc="-70" dirty="0"/>
              <a:t> </a:t>
            </a:r>
            <a:r>
              <a:rPr spc="-160" dirty="0"/>
              <a:t>SÉLECTEUR</a:t>
            </a:r>
            <a:r>
              <a:rPr spc="-70" dirty="0"/>
              <a:t> </a:t>
            </a:r>
            <a:r>
              <a:rPr spc="85" dirty="0"/>
              <a:t>ET</a:t>
            </a:r>
            <a:r>
              <a:rPr spc="-70" dirty="0"/>
              <a:t> </a:t>
            </a:r>
            <a:r>
              <a:rPr spc="-114" dirty="0"/>
              <a:t>RÉPLIQUE</a:t>
            </a:r>
            <a:r>
              <a:rPr spc="-65" dirty="0"/>
              <a:t> </a:t>
            </a:r>
            <a:r>
              <a:rPr spc="85" dirty="0"/>
              <a:t>(1/2)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1647824"/>
            <a:ext cx="95250" cy="9524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177924" y="1326514"/>
            <a:ext cx="11403965" cy="2044700"/>
          </a:xfrm>
          <a:prstGeom prst="rect">
            <a:avLst/>
          </a:prstGeom>
        </p:spPr>
        <p:txBody>
          <a:bodyPr vert="horz" wrap="square" lIns="0" tIns="1974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5"/>
              </a:spcBef>
            </a:pP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-7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360" dirty="0">
                <a:solidFill>
                  <a:srgbClr val="ED2137"/>
                </a:solidFill>
                <a:latin typeface="Tahoma"/>
                <a:cs typeface="Tahoma"/>
              </a:rPr>
              <a:t>.spec.selector</a:t>
            </a:r>
            <a:r>
              <a:rPr sz="2100" spc="-85" dirty="0">
                <a:solidFill>
                  <a:srgbClr val="ED2137"/>
                </a:solidFill>
                <a:latin typeface="Tahoma"/>
                <a:cs typeface="Tahoma"/>
              </a:rPr>
              <a:t> </a:t>
            </a:r>
            <a:r>
              <a:rPr sz="2100" spc="-20" dirty="0">
                <a:solidFill>
                  <a:srgbClr val="333333"/>
                </a:solidFill>
                <a:latin typeface="Trebuchet MS"/>
                <a:cs typeface="Trebuchet MS"/>
              </a:rPr>
              <a:t>champ</a:t>
            </a:r>
            <a:r>
              <a:rPr sz="2100" spc="-7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est</a:t>
            </a:r>
            <a:r>
              <a:rPr sz="2100" spc="-6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5" dirty="0">
                <a:solidFill>
                  <a:srgbClr val="333333"/>
                </a:solidFill>
                <a:latin typeface="Trebuchet MS"/>
                <a:cs typeface="Trebuchet MS"/>
              </a:rPr>
              <a:t>un</a:t>
            </a:r>
            <a:r>
              <a:rPr sz="2100" spc="-7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étiquette</a:t>
            </a:r>
            <a:r>
              <a:rPr sz="2100" spc="-6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sélecteur</a:t>
            </a:r>
            <a:endParaRPr sz="21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455"/>
              </a:spcBef>
            </a:pP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ED2137"/>
                </a:solidFill>
                <a:latin typeface="Trebuchet MS"/>
                <a:cs typeface="Trebuchet MS"/>
              </a:rPr>
              <a:t>Ensemble de répliques</a:t>
            </a:r>
            <a:r>
              <a:rPr sz="2100" spc="-35" dirty="0">
                <a:solidFill>
                  <a:srgbClr val="ED2137"/>
                </a:solidFill>
                <a:latin typeface="Trebuchet MS"/>
                <a:cs typeface="Trebuchet MS"/>
              </a:rPr>
              <a:t> </a:t>
            </a:r>
            <a:r>
              <a:rPr sz="2100" spc="-50" dirty="0">
                <a:solidFill>
                  <a:srgbClr val="333333"/>
                </a:solidFill>
                <a:latin typeface="Trebuchet MS"/>
                <a:cs typeface="Trebuchet MS"/>
              </a:rPr>
              <a:t>volonté</a:t>
            </a:r>
            <a:r>
              <a:rPr sz="2100" spc="-3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95" dirty="0">
                <a:solidFill>
                  <a:srgbClr val="333333"/>
                </a:solidFill>
                <a:latin typeface="Trebuchet MS"/>
                <a:cs typeface="Trebuchet MS"/>
              </a:rPr>
              <a:t>gérer</a:t>
            </a: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40" dirty="0">
                <a:solidFill>
                  <a:srgbClr val="333333"/>
                </a:solidFill>
                <a:latin typeface="Trebuchet MS"/>
                <a:cs typeface="Trebuchet MS"/>
              </a:rPr>
              <a:t>tous</a:t>
            </a: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14" dirty="0">
                <a:solidFill>
                  <a:srgbClr val="ED2137"/>
                </a:solidFill>
                <a:latin typeface="Trebuchet MS"/>
                <a:cs typeface="Trebuchet MS"/>
              </a:rPr>
              <a:t>Capsules</a:t>
            </a:r>
            <a:r>
              <a:rPr sz="2100" spc="-30" dirty="0">
                <a:solidFill>
                  <a:srgbClr val="ED2137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que</a:t>
            </a: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correspondre</a:t>
            </a: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ce</a:t>
            </a:r>
            <a:r>
              <a:rPr sz="2100" spc="-3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sélecteur</a:t>
            </a:r>
            <a:endParaRPr sz="2100">
              <a:latin typeface="Trebuchet MS"/>
              <a:cs typeface="Trebuchet MS"/>
            </a:endParaRPr>
          </a:p>
          <a:p>
            <a:pPr marL="12700" marR="5080">
              <a:lnSpc>
                <a:spcPct val="82000"/>
              </a:lnSpc>
              <a:spcBef>
                <a:spcPts val="1370"/>
              </a:spcBef>
            </a:pPr>
            <a:r>
              <a:rPr sz="2500" spc="100" dirty="0">
                <a:solidFill>
                  <a:srgbClr val="333333"/>
                </a:solidFill>
                <a:latin typeface="MingLiU_HKSCS-ExtB"/>
                <a:cs typeface="MingLiU_HKSCS-ExtB"/>
              </a:rPr>
              <a:t>⚠</a:t>
            </a:r>
            <a:r>
              <a:rPr sz="2500" spc="-670" dirty="0">
                <a:solidFill>
                  <a:srgbClr val="333333"/>
                </a:solidFill>
                <a:latin typeface="MingLiU_HKSCS-ExtB"/>
                <a:cs typeface="MingLiU_HKSCS-ExtB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-4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ED2137"/>
                </a:solidFill>
                <a:latin typeface="Trebuchet MS"/>
                <a:cs typeface="Trebuchet MS"/>
              </a:rPr>
              <a:t>Ensemble de répliques</a:t>
            </a:r>
            <a:r>
              <a:rPr sz="2100" spc="-50" dirty="0">
                <a:solidFill>
                  <a:srgbClr val="ED2137"/>
                </a:solidFill>
                <a:latin typeface="Trebuchet MS"/>
                <a:cs typeface="Trebuchet MS"/>
              </a:rPr>
              <a:t> </a:t>
            </a:r>
            <a:r>
              <a:rPr sz="2100" spc="95" dirty="0">
                <a:solidFill>
                  <a:srgbClr val="333333"/>
                </a:solidFill>
                <a:latin typeface="Trebuchet MS"/>
                <a:cs typeface="Trebuchet MS"/>
              </a:rPr>
              <a:t>fait</a:t>
            </a:r>
            <a:r>
              <a:rPr sz="2100" spc="-5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0" dirty="0">
                <a:solidFill>
                  <a:srgbClr val="333333"/>
                </a:solidFill>
                <a:latin typeface="Trebuchet MS"/>
                <a:cs typeface="Trebuchet MS"/>
              </a:rPr>
              <a:t>pas</a:t>
            </a:r>
            <a:r>
              <a:rPr sz="2100" spc="-5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différencier</a:t>
            </a:r>
            <a:r>
              <a:rPr sz="2100" spc="-5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entre</a:t>
            </a:r>
            <a:r>
              <a:rPr sz="2100" spc="-5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-5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14" dirty="0">
                <a:solidFill>
                  <a:srgbClr val="ED2137"/>
                </a:solidFill>
                <a:latin typeface="Trebuchet MS"/>
                <a:cs typeface="Trebuchet MS"/>
              </a:rPr>
              <a:t>Capsules</a:t>
            </a:r>
            <a:r>
              <a:rPr sz="2100" spc="-50" dirty="0">
                <a:solidFill>
                  <a:srgbClr val="ED2137"/>
                </a:solidFill>
                <a:latin typeface="Trebuchet MS"/>
                <a:cs typeface="Trebuchet MS"/>
              </a:rPr>
              <a:t> </a:t>
            </a:r>
            <a:r>
              <a:rPr sz="2100" spc="-95" dirty="0">
                <a:solidFill>
                  <a:srgbClr val="333333"/>
                </a:solidFill>
                <a:latin typeface="Trebuchet MS"/>
                <a:cs typeface="Trebuchet MS"/>
              </a:rPr>
              <a:t>il</a:t>
            </a:r>
            <a:r>
              <a:rPr sz="2100" spc="-5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10" dirty="0">
                <a:solidFill>
                  <a:srgbClr val="333333"/>
                </a:solidFill>
                <a:latin typeface="Trebuchet MS"/>
                <a:cs typeface="Trebuchet MS"/>
              </a:rPr>
              <a:t>a</a:t>
            </a:r>
            <a:r>
              <a:rPr sz="2100" spc="-5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créé/supprimé</a:t>
            </a:r>
            <a:r>
              <a:rPr sz="2100" spc="-5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00" dirty="0">
                <a:solidFill>
                  <a:srgbClr val="333333"/>
                </a:solidFill>
                <a:latin typeface="Trebuchet MS"/>
                <a:cs typeface="Trebuchet MS"/>
              </a:rPr>
              <a:t>et</a:t>
            </a:r>
            <a:r>
              <a:rPr sz="2100" spc="-5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45" dirty="0">
                <a:solidFill>
                  <a:srgbClr val="333333"/>
                </a:solidFill>
                <a:latin typeface="Trebuchet MS"/>
                <a:cs typeface="Trebuchet MS"/>
              </a:rPr>
              <a:t>ceux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qui</a:t>
            </a:r>
            <a:r>
              <a:rPr sz="2100" spc="-6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0" dirty="0">
                <a:solidFill>
                  <a:srgbClr val="333333"/>
                </a:solidFill>
                <a:latin typeface="Trebuchet MS"/>
                <a:cs typeface="Trebuchet MS"/>
              </a:rPr>
              <a:t>un autre</a:t>
            </a:r>
            <a:r>
              <a:rPr sz="2100" spc="-5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80" dirty="0">
                <a:solidFill>
                  <a:srgbClr val="333333"/>
                </a:solidFill>
                <a:latin typeface="Trebuchet MS"/>
                <a:cs typeface="Trebuchet MS"/>
              </a:rPr>
              <a:t>processus</a:t>
            </a:r>
            <a:r>
              <a:rPr sz="2100" spc="-5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10" dirty="0">
                <a:solidFill>
                  <a:srgbClr val="333333"/>
                </a:solidFill>
                <a:latin typeface="Trebuchet MS"/>
                <a:cs typeface="Trebuchet MS"/>
              </a:rPr>
              <a:t>a</a:t>
            </a:r>
            <a:r>
              <a:rPr sz="2100" spc="-6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créé/supprimé</a:t>
            </a:r>
            <a:r>
              <a:rPr sz="2100" spc="-5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110" dirty="0">
                <a:solidFill>
                  <a:srgbClr val="333333"/>
                </a:solidFill>
                <a:latin typeface="Trebuchet MS"/>
                <a:cs typeface="Trebuchet MS"/>
              </a:rPr>
              <a:t>(si</a:t>
            </a:r>
            <a:r>
              <a:rPr sz="2100" spc="-5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ils</a:t>
            </a:r>
            <a:r>
              <a:rPr sz="2100" spc="-6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sont</a:t>
            </a:r>
            <a:r>
              <a:rPr sz="2100" spc="-5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0" dirty="0">
                <a:solidFill>
                  <a:srgbClr val="333333"/>
                </a:solidFill>
                <a:latin typeface="Trebuchet MS"/>
                <a:cs typeface="Trebuchet MS"/>
              </a:rPr>
              <a:t>pas</a:t>
            </a:r>
            <a:r>
              <a:rPr sz="2100" spc="-5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dans</a:t>
            </a:r>
            <a:r>
              <a:rPr sz="2100" spc="-5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-6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70" dirty="0">
                <a:solidFill>
                  <a:srgbClr val="333333"/>
                </a:solidFill>
                <a:latin typeface="Trebuchet MS"/>
                <a:cs typeface="Trebuchet MS"/>
              </a:rPr>
              <a:t>portée</a:t>
            </a:r>
            <a:r>
              <a:rPr sz="2100" spc="-5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de</a:t>
            </a:r>
            <a:r>
              <a:rPr sz="2100" spc="-5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5" dirty="0">
                <a:solidFill>
                  <a:srgbClr val="333333"/>
                </a:solidFill>
                <a:latin typeface="Trebuchet MS"/>
                <a:cs typeface="Trebuchet MS"/>
              </a:rPr>
              <a:t>un</a:t>
            </a:r>
            <a:r>
              <a:rPr sz="2100" spc="-6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ReplicaSet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[voir</a:t>
            </a:r>
            <a:r>
              <a:rPr sz="2100" spc="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Laboratoire])</a:t>
            </a:r>
            <a:endParaRPr sz="2100">
              <a:latin typeface="Trebuchet MS"/>
              <a:cs typeface="Trebuchet MS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2152649"/>
            <a:ext cx="95250" cy="9524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2628899"/>
            <a:ext cx="95250" cy="95249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75" dirty="0"/>
              <a:t>CONTENEURS</a:t>
            </a:r>
            <a:r>
              <a:rPr spc="-60" dirty="0"/>
              <a:t> </a:t>
            </a:r>
            <a:r>
              <a:rPr spc="120" dirty="0"/>
              <a:t>SANS</a:t>
            </a:r>
            <a:r>
              <a:rPr spc="-55" dirty="0"/>
              <a:t> </a:t>
            </a:r>
            <a:r>
              <a:rPr spc="-40" dirty="0"/>
              <a:t>ORCHESTRATION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2181224"/>
            <a:ext cx="95250" cy="9524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2686049"/>
            <a:ext cx="95250" cy="9524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3181349"/>
            <a:ext cx="95250" cy="9524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3667124"/>
            <a:ext cx="95250" cy="95249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796924" y="1511300"/>
            <a:ext cx="11422380" cy="2631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spc="120" dirty="0">
                <a:solidFill>
                  <a:srgbClr val="333333"/>
                </a:solidFill>
                <a:latin typeface="Trebuchet MS"/>
                <a:cs typeface="Trebuchet MS"/>
              </a:rPr>
              <a:t>Comment</a:t>
            </a:r>
            <a:r>
              <a:rPr sz="2100" spc="-6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à</a:t>
            </a:r>
            <a:r>
              <a:rPr sz="2100" spc="-6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commencer</a:t>
            </a:r>
            <a:r>
              <a:rPr sz="2100" spc="-6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45" dirty="0">
                <a:solidFill>
                  <a:srgbClr val="333333"/>
                </a:solidFill>
                <a:latin typeface="Trebuchet MS"/>
                <a:cs typeface="Trebuchet MS"/>
              </a:rPr>
              <a:t>conteneurs ?</a:t>
            </a:r>
            <a:endParaRPr sz="2100">
              <a:latin typeface="Trebuchet MS"/>
              <a:cs typeface="Trebuchet MS"/>
            </a:endParaRPr>
          </a:p>
          <a:p>
            <a:pPr marL="393065" marR="7921625">
              <a:lnSpc>
                <a:spcPct val="156300"/>
              </a:lnSpc>
              <a:spcBef>
                <a:spcPts val="260"/>
              </a:spcBef>
            </a:pPr>
            <a:r>
              <a:rPr sz="2100" spc="85" dirty="0">
                <a:solidFill>
                  <a:srgbClr val="333333"/>
                </a:solidFill>
                <a:latin typeface="Trebuchet MS"/>
                <a:cs typeface="Trebuchet MS"/>
              </a:rPr>
              <a:t>en utilisant</a:t>
            </a:r>
            <a:r>
              <a:rPr sz="2100" spc="-6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-6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225" dirty="0">
                <a:solidFill>
                  <a:srgbClr val="ED2137"/>
                </a:solidFill>
                <a:latin typeface="Tahoma"/>
                <a:cs typeface="Tahoma"/>
              </a:rPr>
              <a:t>docker</a:t>
            </a:r>
            <a:r>
              <a:rPr sz="2100" spc="-80" dirty="0">
                <a:solidFill>
                  <a:srgbClr val="ED2137"/>
                </a:solidFill>
                <a:latin typeface="Tahoma"/>
                <a:cs typeface="Tahoma"/>
              </a:rPr>
              <a:t> </a:t>
            </a:r>
            <a:r>
              <a:rPr sz="2100" spc="35" dirty="0">
                <a:solidFill>
                  <a:srgbClr val="333333"/>
                </a:solidFill>
                <a:latin typeface="Trebuchet MS"/>
                <a:cs typeface="Trebuchet MS"/>
              </a:rPr>
              <a:t>CLI ? </a:t>
            </a:r>
            <a:r>
              <a:rPr sz="2100" spc="85" dirty="0">
                <a:solidFill>
                  <a:srgbClr val="333333"/>
                </a:solidFill>
                <a:latin typeface="Trebuchet MS"/>
                <a:cs typeface="Trebuchet MS"/>
              </a:rPr>
              <a:t>en utilisant</a:t>
            </a:r>
            <a:r>
              <a:rPr sz="2100" spc="-6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55" dirty="0">
                <a:solidFill>
                  <a:srgbClr val="ED2137"/>
                </a:solidFill>
                <a:latin typeface="Tahoma"/>
                <a:cs typeface="Tahoma"/>
              </a:rPr>
              <a:t>docker- </a:t>
            </a:r>
            <a:r>
              <a:rPr sz="2100" spc="165" dirty="0">
                <a:solidFill>
                  <a:srgbClr val="ED2137"/>
                </a:solidFill>
                <a:latin typeface="Tahoma"/>
                <a:cs typeface="Tahoma"/>
              </a:rPr>
              <a:t>compose </a:t>
            </a:r>
            <a:r>
              <a:rPr sz="2100" spc="165" dirty="0">
                <a:solidFill>
                  <a:srgbClr val="333333"/>
                </a:solidFill>
                <a:latin typeface="Trebuchet MS"/>
                <a:cs typeface="Trebuchet MS"/>
              </a:rPr>
              <a:t>? </a:t>
            </a:r>
            <a:r>
              <a:rPr sz="2100" spc="85" dirty="0">
                <a:solidFill>
                  <a:srgbClr val="333333"/>
                </a:solidFill>
                <a:latin typeface="Trebuchet MS"/>
                <a:cs typeface="Trebuchet MS"/>
              </a:rPr>
              <a:t>en utilisant</a:t>
            </a:r>
            <a:r>
              <a:rPr sz="2100" spc="-4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coquille</a:t>
            </a:r>
            <a:r>
              <a:rPr sz="2100" spc="-4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scénario?</a:t>
            </a:r>
            <a:endParaRPr sz="2100">
              <a:latin typeface="Trebuchet MS"/>
              <a:cs typeface="Trebuchet MS"/>
            </a:endParaRPr>
          </a:p>
          <a:p>
            <a:pPr marL="393065" marR="5080">
              <a:lnSpc>
                <a:spcPts val="2100"/>
              </a:lnSpc>
              <a:spcBef>
                <a:spcPts val="1725"/>
              </a:spcBef>
            </a:pPr>
            <a:r>
              <a:rPr sz="2100" spc="85" dirty="0">
                <a:solidFill>
                  <a:srgbClr val="333333"/>
                </a:solidFill>
                <a:latin typeface="Trebuchet MS"/>
                <a:cs typeface="Trebuchet MS"/>
              </a:rPr>
              <a:t>en utilisant</a:t>
            </a:r>
            <a:r>
              <a:rPr sz="2100" spc="-2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50" i="1" spc="-25" dirty="0">
                <a:solidFill>
                  <a:srgbClr val="ED2137"/>
                </a:solidFill>
                <a:latin typeface="Trebuchet MS"/>
                <a:cs typeface="Trebuchet MS"/>
              </a:rPr>
              <a:t>[insérer</a:t>
            </a:r>
            <a:r>
              <a:rPr sz="2150" i="1" spc="-30" dirty="0">
                <a:solidFill>
                  <a:srgbClr val="ED2137"/>
                </a:solidFill>
                <a:latin typeface="Trebuchet MS"/>
                <a:cs typeface="Trebuchet MS"/>
              </a:rPr>
              <a:t> </a:t>
            </a:r>
            <a:r>
              <a:rPr sz="2150" i="1" dirty="0">
                <a:solidFill>
                  <a:srgbClr val="ED2137"/>
                </a:solidFill>
                <a:latin typeface="Trebuchet MS"/>
                <a:cs typeface="Trebuchet MS"/>
              </a:rPr>
              <a:t>ici</a:t>
            </a:r>
            <a:r>
              <a:rPr sz="2150" i="1" spc="-30" dirty="0">
                <a:solidFill>
                  <a:srgbClr val="ED2137"/>
                </a:solidFill>
                <a:latin typeface="Trebuchet MS"/>
                <a:cs typeface="Trebuchet MS"/>
              </a:rPr>
              <a:t> </a:t>
            </a:r>
            <a:r>
              <a:rPr sz="2150" i="1" dirty="0">
                <a:solidFill>
                  <a:srgbClr val="ED2137"/>
                </a:solidFill>
                <a:latin typeface="Trebuchet MS"/>
                <a:cs typeface="Trebuchet MS"/>
              </a:rPr>
              <a:t>ton</a:t>
            </a:r>
            <a:r>
              <a:rPr sz="2150" i="1" spc="-35" dirty="0">
                <a:solidFill>
                  <a:srgbClr val="ED2137"/>
                </a:solidFill>
                <a:latin typeface="Trebuchet MS"/>
                <a:cs typeface="Trebuchet MS"/>
              </a:rPr>
              <a:t> </a:t>
            </a:r>
            <a:r>
              <a:rPr sz="2150" i="1" spc="-40" dirty="0">
                <a:solidFill>
                  <a:srgbClr val="ED2137"/>
                </a:solidFill>
                <a:latin typeface="Trebuchet MS"/>
                <a:cs typeface="Trebuchet MS"/>
              </a:rPr>
              <a:t>préféré</a:t>
            </a:r>
            <a:r>
              <a:rPr sz="2150" i="1" spc="-30" dirty="0">
                <a:solidFill>
                  <a:srgbClr val="ED2137"/>
                </a:solidFill>
                <a:latin typeface="Trebuchet MS"/>
                <a:cs typeface="Trebuchet MS"/>
              </a:rPr>
              <a:t> </a:t>
            </a:r>
            <a:r>
              <a:rPr sz="2150" i="1" dirty="0">
                <a:solidFill>
                  <a:srgbClr val="ED2137"/>
                </a:solidFill>
                <a:latin typeface="Trebuchet MS"/>
                <a:cs typeface="Trebuchet MS"/>
              </a:rPr>
              <a:t>configuration</a:t>
            </a:r>
            <a:r>
              <a:rPr sz="2150" i="1" spc="-30" dirty="0">
                <a:solidFill>
                  <a:srgbClr val="ED2137"/>
                </a:solidFill>
                <a:latin typeface="Trebuchet MS"/>
                <a:cs typeface="Trebuchet MS"/>
              </a:rPr>
              <a:t> </a:t>
            </a:r>
            <a:r>
              <a:rPr sz="2150" i="1" dirty="0">
                <a:solidFill>
                  <a:srgbClr val="ED2137"/>
                </a:solidFill>
                <a:latin typeface="Trebuchet MS"/>
                <a:cs typeface="Trebuchet MS"/>
              </a:rPr>
              <a:t>gestion</a:t>
            </a:r>
            <a:r>
              <a:rPr sz="2150" i="1" spc="-30" dirty="0">
                <a:solidFill>
                  <a:srgbClr val="ED2137"/>
                </a:solidFill>
                <a:latin typeface="Trebuchet MS"/>
                <a:cs typeface="Trebuchet MS"/>
              </a:rPr>
              <a:t> </a:t>
            </a:r>
            <a:r>
              <a:rPr sz="2150" i="1" spc="-35" dirty="0">
                <a:solidFill>
                  <a:srgbClr val="ED2137"/>
                </a:solidFill>
                <a:latin typeface="Trebuchet MS"/>
                <a:cs typeface="Trebuchet MS"/>
              </a:rPr>
              <a:t>outil] 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(Ansible,</a:t>
            </a:r>
            <a:r>
              <a:rPr sz="2100" spc="-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Pile de sel,</a:t>
            </a:r>
            <a:r>
              <a:rPr sz="2100" spc="-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Chef,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Marionnette,</a:t>
            </a:r>
            <a:r>
              <a:rPr sz="2100" spc="5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20" dirty="0">
                <a:solidFill>
                  <a:srgbClr val="333333"/>
                </a:solidFill>
                <a:latin typeface="Trebuchet MS"/>
                <a:cs typeface="Trebuchet MS"/>
              </a:rPr>
              <a:t>...)</a:t>
            </a:r>
            <a:endParaRPr sz="21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09624" y="3590924"/>
            <a:ext cx="12211050" cy="9525"/>
          </a:xfrm>
          <a:custGeom>
            <a:avLst/>
            <a:gdLst/>
            <a:ahLst/>
            <a:cxnLst/>
            <a:rect l="l" t="t" r="r" b="b"/>
            <a:pathLst>
              <a:path w="12211050" h="9525">
                <a:moveTo>
                  <a:pt x="12211049" y="9524"/>
                </a:moveTo>
                <a:lnTo>
                  <a:pt x="0" y="9524"/>
                </a:lnTo>
                <a:lnTo>
                  <a:pt x="0" y="0"/>
                </a:lnTo>
                <a:lnTo>
                  <a:pt x="12211049" y="0"/>
                </a:lnTo>
                <a:lnTo>
                  <a:pt x="12211049" y="952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809624" y="3590924"/>
            <a:ext cx="12211050" cy="1162050"/>
            <a:chOff x="809624" y="3590924"/>
            <a:chExt cx="12211050" cy="1162050"/>
          </a:xfrm>
        </p:grpSpPr>
        <p:sp>
          <p:nvSpPr>
            <p:cNvPr id="4" name="object 4"/>
            <p:cNvSpPr/>
            <p:nvPr/>
          </p:nvSpPr>
          <p:spPr>
            <a:xfrm>
              <a:off x="809612" y="3590924"/>
              <a:ext cx="12211050" cy="1162050"/>
            </a:xfrm>
            <a:custGeom>
              <a:avLst/>
              <a:gdLst/>
              <a:ahLst/>
              <a:cxnLst/>
              <a:rect l="l" t="t" r="r" b="b"/>
              <a:pathLst>
                <a:path w="12211050" h="1162050">
                  <a:moveTo>
                    <a:pt x="12211050" y="0"/>
                  </a:moveTo>
                  <a:lnTo>
                    <a:pt x="12201525" y="0"/>
                  </a:lnTo>
                  <a:lnTo>
                    <a:pt x="12201525" y="1152525"/>
                  </a:lnTo>
                  <a:lnTo>
                    <a:pt x="0" y="1152525"/>
                  </a:lnTo>
                  <a:lnTo>
                    <a:pt x="0" y="1162050"/>
                  </a:lnTo>
                  <a:lnTo>
                    <a:pt x="12201525" y="1162050"/>
                  </a:lnTo>
                  <a:lnTo>
                    <a:pt x="12211050" y="1162050"/>
                  </a:lnTo>
                  <a:lnTo>
                    <a:pt x="12211050" y="1152525"/>
                  </a:lnTo>
                  <a:lnTo>
                    <a:pt x="12211050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09624" y="3590924"/>
              <a:ext cx="9525" cy="1162050"/>
            </a:xfrm>
            <a:custGeom>
              <a:avLst/>
              <a:gdLst/>
              <a:ahLst/>
              <a:cxnLst/>
              <a:rect l="l" t="t" r="r" b="b"/>
              <a:pathLst>
                <a:path w="9525" h="1162050">
                  <a:moveTo>
                    <a:pt x="0" y="1162049"/>
                  </a:moveTo>
                  <a:lnTo>
                    <a:pt x="0" y="0"/>
                  </a:lnTo>
                  <a:lnTo>
                    <a:pt x="9524" y="9524"/>
                  </a:lnTo>
                  <a:lnTo>
                    <a:pt x="9524" y="1152524"/>
                  </a:lnTo>
                  <a:lnTo>
                    <a:pt x="0" y="1162049"/>
                  </a:lnTo>
                  <a:close/>
                </a:path>
              </a:pathLst>
            </a:custGeom>
            <a:solidFill>
              <a:srgbClr val="ED21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81465" y="3718293"/>
              <a:ext cx="103240" cy="198704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PODS</a:t>
            </a:r>
            <a:r>
              <a:rPr spc="-70" dirty="0"/>
              <a:t> </a:t>
            </a:r>
            <a:r>
              <a:rPr spc="-160" dirty="0"/>
              <a:t>SÉLECTEUR</a:t>
            </a:r>
            <a:r>
              <a:rPr spc="-70" dirty="0"/>
              <a:t> </a:t>
            </a:r>
            <a:r>
              <a:rPr spc="85" dirty="0"/>
              <a:t>ET</a:t>
            </a:r>
            <a:r>
              <a:rPr spc="-70" dirty="0"/>
              <a:t> </a:t>
            </a:r>
            <a:r>
              <a:rPr spc="-114" dirty="0"/>
              <a:t>RÉPLIQUE</a:t>
            </a:r>
            <a:r>
              <a:rPr spc="-65" dirty="0"/>
              <a:t> </a:t>
            </a:r>
            <a:r>
              <a:rPr spc="85" dirty="0"/>
              <a:t>(2/2)</a:t>
            </a: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33449" y="1647824"/>
            <a:ext cx="95250" cy="95249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1177924" y="1511300"/>
            <a:ext cx="11245850" cy="1421765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12700" marR="5080">
              <a:lnSpc>
                <a:spcPts val="2250"/>
              </a:lnSpc>
              <a:spcBef>
                <a:spcPts val="400"/>
              </a:spcBef>
            </a:pP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-5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360" dirty="0">
                <a:solidFill>
                  <a:srgbClr val="ED2137"/>
                </a:solidFill>
                <a:latin typeface="Tahoma"/>
                <a:cs typeface="Tahoma"/>
              </a:rPr>
              <a:t>.spec.selector</a:t>
            </a:r>
            <a:r>
              <a:rPr sz="2100" spc="-75" dirty="0">
                <a:solidFill>
                  <a:srgbClr val="ED2137"/>
                </a:solidFill>
                <a:latin typeface="Tahoma"/>
                <a:cs typeface="Tahoma"/>
              </a:rPr>
              <a:t> </a:t>
            </a:r>
            <a:r>
              <a:rPr sz="2100" spc="-20" dirty="0">
                <a:solidFill>
                  <a:srgbClr val="333333"/>
                </a:solidFill>
                <a:latin typeface="Trebuchet MS"/>
                <a:cs typeface="Trebuchet MS"/>
              </a:rPr>
              <a:t>champ</a:t>
            </a:r>
            <a:r>
              <a:rPr sz="2100" spc="-5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90" dirty="0">
                <a:solidFill>
                  <a:srgbClr val="333333"/>
                </a:solidFill>
                <a:latin typeface="Trebuchet MS"/>
                <a:cs typeface="Trebuchet MS"/>
              </a:rPr>
              <a:t>doit</a:t>
            </a:r>
            <a:r>
              <a:rPr sz="2100" spc="-5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5" dirty="0">
                <a:solidFill>
                  <a:srgbClr val="333333"/>
                </a:solidFill>
                <a:latin typeface="Trebuchet MS"/>
                <a:cs typeface="Trebuchet MS"/>
              </a:rPr>
              <a:t>être</a:t>
            </a:r>
            <a:r>
              <a:rPr sz="2100" spc="-5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spécifié,</a:t>
            </a:r>
            <a:r>
              <a:rPr sz="2100" spc="-5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95" dirty="0">
                <a:solidFill>
                  <a:srgbClr val="333333"/>
                </a:solidFill>
                <a:latin typeface="Trebuchet MS"/>
                <a:cs typeface="Trebuchet MS"/>
              </a:rPr>
              <a:t>il</a:t>
            </a:r>
            <a:r>
              <a:rPr sz="2100" spc="-5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90" dirty="0">
                <a:solidFill>
                  <a:srgbClr val="333333"/>
                </a:solidFill>
                <a:latin typeface="Trebuchet MS"/>
                <a:cs typeface="Trebuchet MS"/>
              </a:rPr>
              <a:t>doit</a:t>
            </a:r>
            <a:r>
              <a:rPr sz="2100" spc="-5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80" dirty="0">
                <a:solidFill>
                  <a:srgbClr val="333333"/>
                </a:solidFill>
                <a:latin typeface="Trebuchet MS"/>
                <a:cs typeface="Trebuchet MS"/>
              </a:rPr>
              <a:t>correspondre</a:t>
            </a:r>
            <a:r>
              <a:rPr sz="2100" spc="-5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à</a:t>
            </a:r>
            <a:r>
              <a:rPr sz="2100" spc="-5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-5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étiquettes</a:t>
            </a:r>
            <a:r>
              <a:rPr sz="2100" spc="-5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de</a:t>
            </a:r>
            <a:r>
              <a:rPr sz="2100" spc="-5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-5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Modèle </a:t>
            </a:r>
            <a:r>
              <a:rPr sz="2100" spc="75" dirty="0">
                <a:solidFill>
                  <a:srgbClr val="ED2137"/>
                </a:solidFill>
                <a:latin typeface="Trebuchet MS"/>
                <a:cs typeface="Trebuchet MS"/>
              </a:rPr>
              <a:t>de pods</a:t>
            </a:r>
            <a:r>
              <a:rPr sz="2100" spc="-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254" dirty="0">
                <a:solidFill>
                  <a:srgbClr val="333333"/>
                </a:solidFill>
                <a:latin typeface="Trebuchet MS"/>
                <a:cs typeface="Trebuchet MS"/>
              </a:rPr>
              <a:t>( </a:t>
            </a:r>
            <a:r>
              <a:rPr sz="2100" spc="254" dirty="0">
                <a:solidFill>
                  <a:srgbClr val="ED2137"/>
                </a:solidFill>
                <a:latin typeface="Tahoma"/>
                <a:cs typeface="Tahoma"/>
              </a:rPr>
              <a:t>.spec.template.metadata.labels </a:t>
            </a:r>
            <a:r>
              <a:rPr sz="2100" spc="254" dirty="0">
                <a:solidFill>
                  <a:srgbClr val="333333"/>
                </a:solidFill>
                <a:latin typeface="Trebuchet MS"/>
                <a:cs typeface="Trebuchet MS"/>
              </a:rPr>
              <a:t>)</a:t>
            </a:r>
            <a:endParaRPr sz="2100">
              <a:latin typeface="Trebuchet MS"/>
              <a:cs typeface="Trebuchet MS"/>
            </a:endParaRPr>
          </a:p>
          <a:p>
            <a:pPr marL="12700" marR="532765">
              <a:lnSpc>
                <a:spcPts val="2250"/>
              </a:lnSpc>
              <a:spcBef>
                <a:spcPts val="1725"/>
              </a:spcBef>
            </a:pPr>
            <a:r>
              <a:rPr sz="2100" spc="-20" dirty="0">
                <a:solidFill>
                  <a:srgbClr val="333333"/>
                </a:solidFill>
                <a:latin typeface="Trebuchet MS"/>
                <a:cs typeface="Trebuchet MS"/>
              </a:rPr>
              <a:t>Si</a:t>
            </a:r>
            <a:r>
              <a:rPr sz="2100" spc="-4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-4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360" dirty="0">
                <a:solidFill>
                  <a:srgbClr val="ED2137"/>
                </a:solidFill>
                <a:latin typeface="Tahoma"/>
                <a:cs typeface="Tahoma"/>
              </a:rPr>
              <a:t>.spec.selector</a:t>
            </a:r>
            <a:r>
              <a:rPr sz="2100" spc="-60" dirty="0">
                <a:solidFill>
                  <a:srgbClr val="ED2137"/>
                </a:solidFill>
                <a:latin typeface="Tahoma"/>
                <a:cs typeface="Tahoma"/>
              </a:rPr>
              <a:t> </a:t>
            </a:r>
            <a:r>
              <a:rPr sz="2100" spc="-20" dirty="0">
                <a:solidFill>
                  <a:srgbClr val="333333"/>
                </a:solidFill>
                <a:latin typeface="Trebuchet MS"/>
                <a:cs typeface="Trebuchet MS"/>
              </a:rPr>
              <a:t>champ</a:t>
            </a:r>
            <a:r>
              <a:rPr sz="2100" spc="-4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est</a:t>
            </a:r>
            <a:r>
              <a:rPr sz="2100" spc="-4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spécifié</a:t>
            </a:r>
            <a:r>
              <a:rPr sz="2100" spc="-4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00" dirty="0">
                <a:solidFill>
                  <a:srgbClr val="333333"/>
                </a:solidFill>
                <a:latin typeface="Trebuchet MS"/>
                <a:cs typeface="Trebuchet MS"/>
              </a:rPr>
              <a:t>et</a:t>
            </a:r>
            <a:r>
              <a:rPr sz="2100" spc="-4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95" dirty="0">
                <a:solidFill>
                  <a:srgbClr val="333333"/>
                </a:solidFill>
                <a:latin typeface="Trebuchet MS"/>
                <a:cs typeface="Trebuchet MS"/>
              </a:rPr>
              <a:t>fait</a:t>
            </a:r>
            <a:r>
              <a:rPr sz="2100" spc="-4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0" dirty="0">
                <a:solidFill>
                  <a:srgbClr val="333333"/>
                </a:solidFill>
                <a:latin typeface="Trebuchet MS"/>
                <a:cs typeface="Trebuchet MS"/>
              </a:rPr>
              <a:t>pas</a:t>
            </a:r>
            <a:r>
              <a:rPr sz="2100" spc="-4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correspondre</a:t>
            </a:r>
            <a:r>
              <a:rPr sz="2100" spc="-4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-4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14" dirty="0">
                <a:solidFill>
                  <a:srgbClr val="ED2137"/>
                </a:solidFill>
                <a:latin typeface="Trebuchet MS"/>
                <a:cs typeface="Trebuchet MS"/>
              </a:rPr>
              <a:t>Capsules</a:t>
            </a:r>
            <a:r>
              <a:rPr sz="2100" spc="-45" dirty="0">
                <a:solidFill>
                  <a:srgbClr val="ED2137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modèle</a:t>
            </a:r>
            <a:r>
              <a:rPr sz="2100" spc="-4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étiquettes </a:t>
            </a:r>
            <a:r>
              <a:rPr sz="2100" spc="250" dirty="0">
                <a:solidFill>
                  <a:srgbClr val="333333"/>
                </a:solidFill>
                <a:latin typeface="Trebuchet MS"/>
                <a:cs typeface="Trebuchet MS"/>
              </a:rPr>
              <a:t>( </a:t>
            </a:r>
            <a:r>
              <a:rPr sz="2100" spc="250" dirty="0">
                <a:solidFill>
                  <a:srgbClr val="ED2137"/>
                </a:solidFill>
                <a:latin typeface="Tahoma"/>
                <a:cs typeface="Tahoma"/>
              </a:rPr>
              <a:t>.spec.template.metadata.labels </a:t>
            </a:r>
            <a:r>
              <a:rPr sz="2100" spc="250" dirty="0">
                <a:solidFill>
                  <a:srgbClr val="333333"/>
                </a:solidFill>
                <a:latin typeface="Trebuchet MS"/>
                <a:cs typeface="Trebuchet MS"/>
              </a:rPr>
              <a:t>),</a:t>
            </a:r>
            <a:r>
              <a:rPr sz="2100" spc="-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-2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création</a:t>
            </a:r>
            <a:r>
              <a:rPr sz="2100" spc="-2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50" dirty="0">
                <a:solidFill>
                  <a:srgbClr val="333333"/>
                </a:solidFill>
                <a:latin typeface="Trebuchet MS"/>
                <a:cs typeface="Trebuchet MS"/>
              </a:rPr>
              <a:t>volonté</a:t>
            </a:r>
            <a:r>
              <a:rPr sz="2100" spc="-2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5" dirty="0">
                <a:solidFill>
                  <a:srgbClr val="333333"/>
                </a:solidFill>
                <a:latin typeface="Trebuchet MS"/>
                <a:cs typeface="Trebuchet MS"/>
              </a:rPr>
              <a:t>être</a:t>
            </a:r>
            <a:r>
              <a:rPr sz="2100" spc="-2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0" dirty="0">
                <a:solidFill>
                  <a:srgbClr val="333333"/>
                </a:solidFill>
                <a:latin typeface="Trebuchet MS"/>
                <a:cs typeface="Trebuchet MS"/>
              </a:rPr>
              <a:t>refusé</a:t>
            </a:r>
            <a:endParaRPr sz="2100">
              <a:latin typeface="Trebuchet MS"/>
              <a:cs typeface="Trebuchet MS"/>
            </a:endParaRPr>
          </a:p>
        </p:txBody>
      </p:sp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33449" y="2438399"/>
            <a:ext cx="95250" cy="95249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819149" y="3663950"/>
            <a:ext cx="12192000" cy="991235"/>
          </a:xfrm>
          <a:prstGeom prst="rect">
            <a:avLst/>
          </a:prstGeom>
        </p:spPr>
        <p:txBody>
          <a:bodyPr vert="horz" wrap="square" lIns="0" tIns="31115" rIns="0" bIns="0" rtlCol="0">
            <a:spAutoFit/>
          </a:bodyPr>
          <a:lstStyle/>
          <a:p>
            <a:pPr marL="142875" marR="3335654" indent="252095">
              <a:lnSpc>
                <a:spcPts val="1880"/>
              </a:lnSpc>
              <a:spcBef>
                <a:spcPts val="245"/>
              </a:spcBef>
            </a:pPr>
            <a:r>
              <a:rPr sz="1650" spc="245" dirty="0">
                <a:latin typeface="Tahoma"/>
                <a:cs typeface="Tahoma"/>
              </a:rPr>
              <a:t>kubectl</a:t>
            </a:r>
            <a:r>
              <a:rPr sz="1650" spc="-5" dirty="0">
                <a:latin typeface="Tahoma"/>
                <a:cs typeface="Tahoma"/>
              </a:rPr>
              <a:t>  </a:t>
            </a:r>
            <a:r>
              <a:rPr sz="1650" spc="204" dirty="0">
                <a:latin typeface="Tahoma"/>
                <a:cs typeface="Tahoma"/>
              </a:rPr>
              <a:t>appliquer</a:t>
            </a:r>
            <a:r>
              <a:rPr sz="1650" spc="-5" dirty="0">
                <a:latin typeface="Tahoma"/>
                <a:cs typeface="Tahoma"/>
              </a:rPr>
              <a:t>  </a:t>
            </a:r>
            <a:r>
              <a:rPr sz="1650" spc="455" dirty="0">
                <a:solidFill>
                  <a:srgbClr val="ED9900"/>
                </a:solidFill>
                <a:latin typeface="Tahoma"/>
                <a:cs typeface="Tahoma"/>
              </a:rPr>
              <a:t>- </a:t>
            </a:r>
            <a:r>
              <a:rPr sz="1650" spc="395" dirty="0">
                <a:solidFill>
                  <a:srgbClr val="ED9900"/>
                </a:solidFill>
                <a:latin typeface="Tahoma"/>
                <a:cs typeface="Tahoma"/>
              </a:rPr>
              <a:t>f</a:t>
            </a:r>
            <a:r>
              <a:rPr sz="1650" spc="-5" dirty="0">
                <a:solidFill>
                  <a:srgbClr val="ED9900"/>
                </a:solidFill>
                <a:latin typeface="Tahoma"/>
                <a:cs typeface="Tahoma"/>
              </a:rPr>
              <a:t>  </a:t>
            </a:r>
            <a:r>
              <a:rPr sz="1650" spc="225" dirty="0">
                <a:latin typeface="Tahoma"/>
                <a:cs typeface="Tahoma"/>
              </a:rPr>
              <a:t>~/workspaces/Lab3/rs- </a:t>
            </a:r>
            <a:r>
              <a:rPr sz="1650" spc="165" dirty="0">
                <a:latin typeface="Tahoma"/>
                <a:cs typeface="Tahoma"/>
              </a:rPr>
              <a:t>- </a:t>
            </a:r>
            <a:r>
              <a:rPr sz="1650" spc="210" dirty="0">
                <a:latin typeface="Tahoma"/>
                <a:cs typeface="Tahoma"/>
              </a:rPr>
              <a:t>nginx- </a:t>
            </a:r>
            <a:r>
              <a:rPr sz="1650" spc="220" dirty="0">
                <a:latin typeface="Tahoma"/>
                <a:cs typeface="Tahoma"/>
              </a:rPr>
              <a:t>ne peut </a:t>
            </a:r>
            <a:r>
              <a:rPr sz="1650" spc="70" dirty="0">
                <a:latin typeface="Tahoma"/>
                <a:cs typeface="Tahoma"/>
              </a:rPr>
              <a:t>pas- </a:t>
            </a:r>
            <a:r>
              <a:rPr sz="1650" spc="200" dirty="0">
                <a:latin typeface="Tahoma"/>
                <a:cs typeface="Tahoma"/>
              </a:rPr>
              <a:t>créer- </a:t>
            </a:r>
            <a:r>
              <a:rPr sz="1650" spc="165" dirty="0">
                <a:latin typeface="Tahoma"/>
                <a:cs typeface="Tahoma"/>
              </a:rPr>
              <a:t>- </a:t>
            </a:r>
            <a:r>
              <a:rPr sz="1650" spc="204" dirty="0">
                <a:latin typeface="Tahoma"/>
                <a:cs typeface="Tahoma"/>
              </a:rPr>
              <a:t>3.1.yml</a:t>
            </a:r>
            <a:r>
              <a:rPr sz="1650" spc="480" dirty="0">
                <a:latin typeface="Tahoma"/>
                <a:cs typeface="Tahoma"/>
              </a:rPr>
              <a:t> </a:t>
            </a:r>
            <a:r>
              <a:rPr sz="1650" spc="240" dirty="0">
                <a:latin typeface="Tahoma"/>
                <a:cs typeface="Tahoma"/>
              </a:rPr>
              <a:t>Ensemble de répliques</a:t>
            </a:r>
            <a:r>
              <a:rPr sz="1650" spc="480" dirty="0">
                <a:latin typeface="Tahoma"/>
                <a:cs typeface="Tahoma"/>
              </a:rPr>
              <a:t> </a:t>
            </a:r>
            <a:r>
              <a:rPr sz="1650" spc="240" dirty="0">
                <a:latin typeface="Tahoma"/>
                <a:cs typeface="Tahoma"/>
              </a:rPr>
              <a:t>"l'extrémité avant"</a:t>
            </a:r>
            <a:r>
              <a:rPr sz="1650" spc="484" dirty="0">
                <a:latin typeface="Tahoma"/>
                <a:cs typeface="Tahoma"/>
              </a:rPr>
              <a:t> </a:t>
            </a:r>
            <a:r>
              <a:rPr sz="1650" spc="430" dirty="0">
                <a:latin typeface="Tahoma"/>
                <a:cs typeface="Tahoma"/>
              </a:rPr>
              <a:t>est</a:t>
            </a:r>
            <a:r>
              <a:rPr sz="1650" spc="480" dirty="0">
                <a:latin typeface="Tahoma"/>
                <a:cs typeface="Tahoma"/>
              </a:rPr>
              <a:t> </a:t>
            </a:r>
            <a:r>
              <a:rPr sz="1650" spc="330" dirty="0">
                <a:latin typeface="Tahoma"/>
                <a:cs typeface="Tahoma"/>
              </a:rPr>
              <a:t>invalide:</a:t>
            </a:r>
            <a:r>
              <a:rPr sz="1650" spc="484" dirty="0">
                <a:latin typeface="Tahoma"/>
                <a:cs typeface="Tahoma"/>
              </a:rPr>
              <a:t> </a:t>
            </a:r>
            <a:r>
              <a:rPr sz="1650" spc="220" dirty="0">
                <a:latin typeface="Tahoma"/>
                <a:cs typeface="Tahoma"/>
              </a:rPr>
              <a:t>spec.template.metadata.labels :</a:t>
            </a:r>
            <a:endParaRPr sz="1650">
              <a:latin typeface="Tahoma"/>
              <a:cs typeface="Tahoma"/>
            </a:endParaRPr>
          </a:p>
          <a:p>
            <a:pPr marL="142875">
              <a:lnSpc>
                <a:spcPts val="1770"/>
              </a:lnSpc>
            </a:pPr>
            <a:r>
              <a:rPr sz="1650" spc="290" dirty="0">
                <a:latin typeface="Tahoma"/>
                <a:cs typeface="Tahoma"/>
              </a:rPr>
              <a:t>Invalide</a:t>
            </a:r>
            <a:r>
              <a:rPr sz="1650" spc="-5" dirty="0">
                <a:latin typeface="Tahoma"/>
                <a:cs typeface="Tahoma"/>
              </a:rPr>
              <a:t>  </a:t>
            </a:r>
            <a:r>
              <a:rPr sz="1650" spc="250" dirty="0">
                <a:latin typeface="Tahoma"/>
                <a:cs typeface="Tahoma"/>
              </a:rPr>
              <a:t>valeur:</a:t>
            </a:r>
            <a:r>
              <a:rPr sz="1650" spc="-5" dirty="0">
                <a:latin typeface="Tahoma"/>
                <a:cs typeface="Tahoma"/>
              </a:rPr>
              <a:t>  </a:t>
            </a:r>
            <a:r>
              <a:rPr sz="1650" spc="245" dirty="0">
                <a:latin typeface="Tahoma"/>
                <a:cs typeface="Tahoma"/>
              </a:rPr>
              <a:t>map[chaîne]chaîne{"app":"frontend",</a:t>
            </a:r>
            <a:r>
              <a:rPr sz="1650" dirty="0">
                <a:latin typeface="Tahoma"/>
                <a:cs typeface="Tahoma"/>
              </a:rPr>
              <a:t>  </a:t>
            </a:r>
            <a:r>
              <a:rPr sz="1650" spc="240" dirty="0">
                <a:latin typeface="Tahoma"/>
                <a:cs typeface="Tahoma"/>
              </a:rPr>
              <a:t>"niveau":"avancé"}:</a:t>
            </a:r>
            <a:r>
              <a:rPr sz="1650" spc="-5" dirty="0">
                <a:latin typeface="Tahoma"/>
                <a:cs typeface="Tahoma"/>
              </a:rPr>
              <a:t>  </a:t>
            </a:r>
            <a:r>
              <a:rPr sz="1650" spc="235" dirty="0">
                <a:latin typeface="Tahoma"/>
                <a:cs typeface="Tahoma"/>
              </a:rPr>
              <a:t>`sélecteur`</a:t>
            </a:r>
            <a:endParaRPr sz="1650">
              <a:latin typeface="Tahoma"/>
              <a:cs typeface="Tahoma"/>
            </a:endParaRPr>
          </a:p>
          <a:p>
            <a:pPr marL="142875">
              <a:lnSpc>
                <a:spcPts val="1925"/>
              </a:lnSpc>
            </a:pPr>
            <a:r>
              <a:rPr sz="1650" spc="135" dirty="0">
                <a:latin typeface="Tahoma"/>
                <a:cs typeface="Tahoma"/>
              </a:rPr>
              <a:t>fait</a:t>
            </a:r>
            <a:r>
              <a:rPr sz="1650" spc="480" dirty="0">
                <a:latin typeface="Tahoma"/>
                <a:cs typeface="Tahoma"/>
              </a:rPr>
              <a:t> </a:t>
            </a:r>
            <a:r>
              <a:rPr sz="1650" spc="195" dirty="0">
                <a:latin typeface="Tahoma"/>
                <a:cs typeface="Tahoma"/>
              </a:rPr>
              <a:t>pas</a:t>
            </a:r>
            <a:r>
              <a:rPr sz="1650" spc="480" dirty="0">
                <a:latin typeface="Tahoma"/>
                <a:cs typeface="Tahoma"/>
              </a:rPr>
              <a:t> </a:t>
            </a:r>
            <a:r>
              <a:rPr sz="1650" spc="85" dirty="0">
                <a:latin typeface="Tahoma"/>
                <a:cs typeface="Tahoma"/>
              </a:rPr>
              <a:t>correspondre</a:t>
            </a:r>
            <a:r>
              <a:rPr sz="1650" spc="480" dirty="0">
                <a:latin typeface="Tahoma"/>
                <a:cs typeface="Tahoma"/>
              </a:rPr>
              <a:t> </a:t>
            </a:r>
            <a:r>
              <a:rPr sz="1650" spc="190" dirty="0">
                <a:latin typeface="Tahoma"/>
                <a:cs typeface="Tahoma"/>
              </a:rPr>
              <a:t>modèle</a:t>
            </a:r>
            <a:r>
              <a:rPr sz="1650" spc="484" dirty="0">
                <a:latin typeface="Tahoma"/>
                <a:cs typeface="Tahoma"/>
              </a:rPr>
              <a:t> </a:t>
            </a:r>
            <a:r>
              <a:rPr sz="1650" spc="240" dirty="0">
                <a:latin typeface="Tahoma"/>
                <a:cs typeface="Tahoma"/>
              </a:rPr>
              <a:t>`étiquettes`</a:t>
            </a:r>
            <a:endParaRPr sz="165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14" dirty="0"/>
              <a:t>RÉPLIQUE</a:t>
            </a:r>
            <a:r>
              <a:rPr spc="-80" dirty="0"/>
              <a:t> </a:t>
            </a:r>
            <a:r>
              <a:rPr spc="-140" dirty="0"/>
              <a:t>SÉLECTEUR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1647824"/>
            <a:ext cx="95250" cy="9524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09687" y="2128837"/>
            <a:ext cx="104775" cy="10477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09687" y="2624137"/>
            <a:ext cx="104775" cy="104774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1695449" y="3133724"/>
            <a:ext cx="95250" cy="95250"/>
          </a:xfrm>
          <a:custGeom>
            <a:avLst/>
            <a:gdLst/>
            <a:ahLst/>
            <a:cxnLst/>
            <a:rect l="l" t="t" r="r" b="b"/>
            <a:pathLst>
              <a:path w="95250" h="95250">
                <a:moveTo>
                  <a:pt x="95249" y="95249"/>
                </a:moveTo>
                <a:lnTo>
                  <a:pt x="0" y="95249"/>
                </a:lnTo>
                <a:lnTo>
                  <a:pt x="0" y="0"/>
                </a:lnTo>
                <a:lnTo>
                  <a:pt x="95249" y="0"/>
                </a:lnTo>
                <a:lnTo>
                  <a:pt x="95249" y="95249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695449" y="3629024"/>
            <a:ext cx="95250" cy="95250"/>
          </a:xfrm>
          <a:custGeom>
            <a:avLst/>
            <a:gdLst/>
            <a:ahLst/>
            <a:cxnLst/>
            <a:rect l="l" t="t" r="r" b="b"/>
            <a:pathLst>
              <a:path w="95250" h="95250">
                <a:moveTo>
                  <a:pt x="95249" y="95249"/>
                </a:moveTo>
                <a:lnTo>
                  <a:pt x="0" y="95249"/>
                </a:lnTo>
                <a:lnTo>
                  <a:pt x="0" y="0"/>
                </a:lnTo>
                <a:lnTo>
                  <a:pt x="95249" y="0"/>
                </a:lnTo>
                <a:lnTo>
                  <a:pt x="95249" y="95249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177924" y="1345564"/>
            <a:ext cx="6721475" cy="2492375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393065" marR="420370" indent="-381000">
              <a:lnSpc>
                <a:spcPct val="153300"/>
              </a:lnSpc>
              <a:spcBef>
                <a:spcPts val="60"/>
              </a:spcBef>
            </a:pP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-4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ED2137"/>
                </a:solidFill>
                <a:latin typeface="Trebuchet MS"/>
                <a:cs typeface="Trebuchet MS"/>
              </a:rPr>
              <a:t>Ensemble de répliques</a:t>
            </a:r>
            <a:r>
              <a:rPr sz="2100" spc="-40" dirty="0">
                <a:solidFill>
                  <a:srgbClr val="ED2137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sélecteur</a:t>
            </a:r>
            <a:r>
              <a:rPr sz="2100" spc="-4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0" dirty="0">
                <a:solidFill>
                  <a:srgbClr val="333333"/>
                </a:solidFill>
                <a:latin typeface="Trebuchet MS"/>
                <a:cs typeface="Trebuchet MS"/>
              </a:rPr>
              <a:t>peut</a:t>
            </a: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05" dirty="0">
                <a:solidFill>
                  <a:srgbClr val="333333"/>
                </a:solidFill>
                <a:latin typeface="Trebuchet MS"/>
                <a:cs typeface="Trebuchet MS"/>
              </a:rPr>
              <a:t>utiliser</a:t>
            </a:r>
            <a:r>
              <a:rPr sz="2100" spc="-4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95" dirty="0">
                <a:solidFill>
                  <a:srgbClr val="333333"/>
                </a:solidFill>
                <a:latin typeface="Trebuchet MS"/>
                <a:cs typeface="Trebuchet MS"/>
              </a:rPr>
              <a:t>2</a:t>
            </a:r>
            <a:r>
              <a:rPr sz="2100" spc="-4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5" dirty="0">
                <a:solidFill>
                  <a:srgbClr val="333333"/>
                </a:solidFill>
                <a:latin typeface="Trebuchet MS"/>
                <a:cs typeface="Trebuchet MS"/>
              </a:rPr>
              <a:t>types</a:t>
            </a:r>
            <a:r>
              <a:rPr sz="2100" spc="-4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de</a:t>
            </a: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sélecteur : </a:t>
            </a:r>
            <a:r>
              <a:rPr sz="2100" spc="170" dirty="0">
                <a:solidFill>
                  <a:srgbClr val="ED2137"/>
                </a:solidFill>
                <a:latin typeface="Tahoma"/>
                <a:cs typeface="Tahoma"/>
              </a:rPr>
              <a:t>correspondance des étiquettes</a:t>
            </a:r>
            <a:r>
              <a:rPr sz="2100" spc="170" dirty="0">
                <a:solidFill>
                  <a:srgbClr val="333333"/>
                </a:solidFill>
                <a:latin typeface="Trebuchet MS"/>
                <a:cs typeface="Trebuchet MS"/>
              </a:rPr>
              <a:t> :</a:t>
            </a:r>
            <a:r>
              <a:rPr sz="2100" spc="-7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0" dirty="0">
                <a:solidFill>
                  <a:srgbClr val="333333"/>
                </a:solidFill>
                <a:latin typeface="Trebuchet MS"/>
                <a:cs typeface="Trebuchet MS"/>
              </a:rPr>
              <a:t>simple</a:t>
            </a:r>
            <a:r>
              <a:rPr sz="2100" spc="-6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90" dirty="0">
                <a:solidFill>
                  <a:srgbClr val="ED2137"/>
                </a:solidFill>
                <a:latin typeface="Tahoma"/>
                <a:cs typeface="Tahoma"/>
              </a:rPr>
              <a:t>clé=valeur</a:t>
            </a:r>
            <a:r>
              <a:rPr sz="2100" spc="-90" dirty="0">
                <a:solidFill>
                  <a:srgbClr val="ED2137"/>
                </a:solidFill>
                <a:latin typeface="Tahoma"/>
                <a:cs typeface="Tahoma"/>
              </a:rPr>
              <a:t> </a:t>
            </a:r>
            <a:r>
              <a:rPr sz="2100" spc="200" dirty="0">
                <a:solidFill>
                  <a:srgbClr val="ED2137"/>
                </a:solidFill>
                <a:latin typeface="Tahoma"/>
                <a:cs typeface="Tahoma"/>
              </a:rPr>
              <a:t>expressions de correspondance 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de sélection </a:t>
            </a:r>
            <a:r>
              <a:rPr sz="2100" spc="200" dirty="0">
                <a:solidFill>
                  <a:srgbClr val="333333"/>
                </a:solidFill>
                <a:latin typeface="Trebuchet MS"/>
                <a:cs typeface="Trebuchet MS"/>
              </a:rPr>
              <a:t>:</a:t>
            </a:r>
            <a:r>
              <a:rPr sz="2100" spc="-8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5" dirty="0">
                <a:solidFill>
                  <a:srgbClr val="333333"/>
                </a:solidFill>
                <a:latin typeface="Trebuchet MS"/>
                <a:cs typeface="Trebuchet MS"/>
              </a:rPr>
              <a:t>avancé</a:t>
            </a:r>
            <a:r>
              <a:rPr sz="2100" spc="-8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sélections :</a:t>
            </a:r>
            <a:endParaRPr sz="2100">
              <a:latin typeface="Trebuchet MS"/>
              <a:cs typeface="Trebuchet MS"/>
            </a:endParaRPr>
          </a:p>
          <a:p>
            <a:pPr marL="774065">
              <a:lnSpc>
                <a:spcPct val="100000"/>
              </a:lnSpc>
              <a:spcBef>
                <a:spcPts val="1455"/>
              </a:spcBef>
            </a:pPr>
            <a:r>
              <a:rPr sz="2100" spc="-20" dirty="0">
                <a:solidFill>
                  <a:srgbClr val="ED2137"/>
                </a:solidFill>
                <a:latin typeface="Trebuchet MS"/>
                <a:cs typeface="Trebuchet MS"/>
              </a:rPr>
              <a:t>niveau</a:t>
            </a:r>
            <a:r>
              <a:rPr sz="2100" spc="-65" dirty="0">
                <a:solidFill>
                  <a:srgbClr val="ED2137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étiquette</a:t>
            </a:r>
            <a:r>
              <a:rPr sz="2100" spc="-6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avec</a:t>
            </a:r>
            <a:r>
              <a:rPr sz="2100" spc="-6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valeur</a:t>
            </a:r>
            <a:r>
              <a:rPr sz="2100" spc="-6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275" dirty="0">
                <a:solidFill>
                  <a:srgbClr val="ED2137"/>
                </a:solidFill>
                <a:latin typeface="Tahoma"/>
                <a:cs typeface="Tahoma"/>
              </a:rPr>
              <a:t>novice</a:t>
            </a:r>
            <a:r>
              <a:rPr sz="2100" spc="-85" dirty="0">
                <a:solidFill>
                  <a:srgbClr val="ED2137"/>
                </a:solidFill>
                <a:latin typeface="Tahoma"/>
                <a:cs typeface="Tahoma"/>
              </a:rPr>
              <a:t> </a:t>
            </a:r>
            <a:r>
              <a:rPr sz="2100" spc="85" dirty="0">
                <a:solidFill>
                  <a:srgbClr val="333333"/>
                </a:solidFill>
                <a:latin typeface="Trebuchet MS"/>
                <a:cs typeface="Trebuchet MS"/>
              </a:rPr>
              <a:t>ou</a:t>
            </a:r>
            <a:r>
              <a:rPr sz="2100" spc="-6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280" dirty="0">
                <a:solidFill>
                  <a:srgbClr val="ED2137"/>
                </a:solidFill>
                <a:latin typeface="Tahoma"/>
                <a:cs typeface="Tahoma"/>
              </a:rPr>
              <a:t>intermédiaire</a:t>
            </a:r>
            <a:endParaRPr sz="2100">
              <a:latin typeface="Tahoma"/>
              <a:cs typeface="Tahoma"/>
            </a:endParaRPr>
          </a:p>
          <a:p>
            <a:pPr marL="774065">
              <a:lnSpc>
                <a:spcPct val="100000"/>
              </a:lnSpc>
              <a:spcBef>
                <a:spcPts val="1380"/>
              </a:spcBef>
            </a:pP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étiquette </a:t>
            </a:r>
            <a:r>
              <a:rPr sz="2100" spc="-20" dirty="0">
                <a:solidFill>
                  <a:srgbClr val="ED2137"/>
                </a:solidFill>
                <a:latin typeface="Trebuchet MS"/>
                <a:cs typeface="Trebuchet MS"/>
              </a:rPr>
              <a:t>de niveau</a:t>
            </a:r>
            <a:r>
              <a:rPr sz="2100" spc="-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clé</a:t>
            </a:r>
            <a:r>
              <a:rPr sz="2100" spc="-2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défini,</a:t>
            </a:r>
            <a:r>
              <a:rPr sz="2100" spc="-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peu importe</a:t>
            </a:r>
            <a:r>
              <a:rPr sz="2100" spc="-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-2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valeur</a:t>
            </a:r>
            <a:r>
              <a:rPr sz="2100" spc="-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25" dirty="0">
                <a:solidFill>
                  <a:srgbClr val="333333"/>
                </a:solidFill>
                <a:latin typeface="Trebuchet MS"/>
                <a:cs typeface="Trebuchet MS"/>
              </a:rPr>
              <a:t>est</a:t>
            </a:r>
            <a:endParaRPr sz="21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09624" y="1552574"/>
            <a:ext cx="12211050" cy="9525"/>
          </a:xfrm>
          <a:custGeom>
            <a:avLst/>
            <a:gdLst/>
            <a:ahLst/>
            <a:cxnLst/>
            <a:rect l="l" t="t" r="r" b="b"/>
            <a:pathLst>
              <a:path w="12211050" h="9525">
                <a:moveTo>
                  <a:pt x="12211049" y="9524"/>
                </a:moveTo>
                <a:lnTo>
                  <a:pt x="0" y="9524"/>
                </a:lnTo>
                <a:lnTo>
                  <a:pt x="0" y="0"/>
                </a:lnTo>
                <a:lnTo>
                  <a:pt x="12211049" y="0"/>
                </a:lnTo>
                <a:lnTo>
                  <a:pt x="12211049" y="952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809624" y="1552574"/>
            <a:ext cx="12211050" cy="4972050"/>
            <a:chOff x="809624" y="1552574"/>
            <a:chExt cx="12211050" cy="4972050"/>
          </a:xfrm>
        </p:grpSpPr>
        <p:sp>
          <p:nvSpPr>
            <p:cNvPr id="4" name="object 4"/>
            <p:cNvSpPr/>
            <p:nvPr/>
          </p:nvSpPr>
          <p:spPr>
            <a:xfrm>
              <a:off x="809612" y="1552574"/>
              <a:ext cx="12211050" cy="4972050"/>
            </a:xfrm>
            <a:custGeom>
              <a:avLst/>
              <a:gdLst/>
              <a:ahLst/>
              <a:cxnLst/>
              <a:rect l="l" t="t" r="r" b="b"/>
              <a:pathLst>
                <a:path w="12211050" h="4972050">
                  <a:moveTo>
                    <a:pt x="12211050" y="0"/>
                  </a:moveTo>
                  <a:lnTo>
                    <a:pt x="12201525" y="0"/>
                  </a:lnTo>
                  <a:lnTo>
                    <a:pt x="12201525" y="4962525"/>
                  </a:lnTo>
                  <a:lnTo>
                    <a:pt x="0" y="4962525"/>
                  </a:lnTo>
                  <a:lnTo>
                    <a:pt x="0" y="4972050"/>
                  </a:lnTo>
                  <a:lnTo>
                    <a:pt x="12201525" y="4972050"/>
                  </a:lnTo>
                  <a:lnTo>
                    <a:pt x="12211050" y="4972050"/>
                  </a:lnTo>
                  <a:lnTo>
                    <a:pt x="12211050" y="4962525"/>
                  </a:lnTo>
                  <a:lnTo>
                    <a:pt x="12211050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09624" y="1552574"/>
              <a:ext cx="9525" cy="4972050"/>
            </a:xfrm>
            <a:custGeom>
              <a:avLst/>
              <a:gdLst/>
              <a:ahLst/>
              <a:cxnLst/>
              <a:rect l="l" t="t" r="r" b="b"/>
              <a:pathLst>
                <a:path w="9525" h="4972050">
                  <a:moveTo>
                    <a:pt x="0" y="4972049"/>
                  </a:moveTo>
                  <a:lnTo>
                    <a:pt x="0" y="0"/>
                  </a:lnTo>
                  <a:lnTo>
                    <a:pt x="9524" y="9524"/>
                  </a:lnTo>
                  <a:lnTo>
                    <a:pt x="9524" y="4962524"/>
                  </a:lnTo>
                  <a:lnTo>
                    <a:pt x="0" y="4972049"/>
                  </a:lnTo>
                  <a:close/>
                </a:path>
              </a:pathLst>
            </a:custGeom>
            <a:solidFill>
              <a:srgbClr val="ED21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14" dirty="0"/>
              <a:t>RÉPLIQUE</a:t>
            </a:r>
            <a:r>
              <a:rPr spc="-65" dirty="0"/>
              <a:t> </a:t>
            </a:r>
            <a:r>
              <a:rPr spc="-160" dirty="0"/>
              <a:t>SÉLECTEUR</a:t>
            </a:r>
            <a:r>
              <a:rPr spc="-60" dirty="0"/>
              <a:t> </a:t>
            </a:r>
            <a:r>
              <a:rPr spc="-55" dirty="0"/>
              <a:t>EXEMPLE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949325" y="1625600"/>
            <a:ext cx="3053715" cy="48012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925"/>
              </a:lnSpc>
              <a:spcBef>
                <a:spcPts val="100"/>
              </a:spcBef>
            </a:pPr>
            <a:r>
              <a:rPr sz="1650" spc="390" dirty="0">
                <a:solidFill>
                  <a:srgbClr val="999999"/>
                </a:solidFill>
                <a:latin typeface="Tahoma"/>
                <a:cs typeface="Tahoma"/>
              </a:rPr>
              <a:t>-- </a:t>
            </a:r>
            <a:r>
              <a:rPr sz="1650" spc="340" dirty="0">
                <a:solidFill>
                  <a:srgbClr val="999999"/>
                </a:solidFill>
                <a:latin typeface="Tahoma"/>
                <a:cs typeface="Tahoma"/>
              </a:rPr>
              <a:t>-</a:t>
            </a:r>
            <a:endParaRPr sz="1650">
              <a:latin typeface="Tahoma"/>
              <a:cs typeface="Tahoma"/>
            </a:endParaRPr>
          </a:p>
          <a:p>
            <a:pPr marL="12700" marR="635635">
              <a:lnSpc>
                <a:spcPts val="1880"/>
              </a:lnSpc>
              <a:spcBef>
                <a:spcPts val="90"/>
              </a:spcBef>
            </a:pPr>
            <a:r>
              <a:rPr sz="1650" spc="245" dirty="0">
                <a:solidFill>
                  <a:srgbClr val="0077AA"/>
                </a:solidFill>
                <a:latin typeface="Tahoma"/>
                <a:cs typeface="Tahoma"/>
              </a:rPr>
              <a:t>apiVersion </a:t>
            </a:r>
            <a:r>
              <a:rPr sz="1650" spc="245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dirty="0">
                <a:solidFill>
                  <a:srgbClr val="999999"/>
                </a:solidFill>
                <a:latin typeface="Tahoma"/>
                <a:cs typeface="Tahoma"/>
              </a:rPr>
              <a:t>  </a:t>
            </a:r>
            <a:r>
              <a:rPr sz="1650" spc="260" dirty="0">
                <a:solidFill>
                  <a:srgbClr val="0077AA"/>
                </a:solidFill>
                <a:latin typeface="Tahoma"/>
                <a:cs typeface="Tahoma"/>
              </a:rPr>
              <a:t>type </a:t>
            </a:r>
            <a:r>
              <a:rPr sz="1650" spc="155" dirty="0">
                <a:latin typeface="Tahoma"/>
                <a:cs typeface="Tahoma"/>
              </a:rPr>
              <a:t>d'applications/v1 </a:t>
            </a:r>
            <a:r>
              <a:rPr sz="1650" spc="260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spc="484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650" spc="155" dirty="0">
                <a:solidFill>
                  <a:srgbClr val="0077AA"/>
                </a:solidFill>
                <a:latin typeface="Tahoma"/>
                <a:cs typeface="Tahoma"/>
              </a:rPr>
              <a:t>Métadonnées </a:t>
            </a:r>
            <a:r>
              <a:rPr sz="1650" spc="229" dirty="0">
                <a:latin typeface="Tahoma"/>
                <a:cs typeface="Tahoma"/>
              </a:rPr>
              <a:t>du ReplicaSet </a:t>
            </a:r>
            <a:r>
              <a:rPr sz="1650" spc="155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endParaRPr sz="1650">
              <a:latin typeface="Tahoma"/>
              <a:cs typeface="Tahoma"/>
            </a:endParaRPr>
          </a:p>
          <a:p>
            <a:pPr marL="264795">
              <a:lnSpc>
                <a:spcPts val="1764"/>
              </a:lnSpc>
            </a:pPr>
            <a:r>
              <a:rPr sz="1650" spc="60" dirty="0">
                <a:solidFill>
                  <a:srgbClr val="0077AA"/>
                </a:solidFill>
                <a:latin typeface="Tahoma"/>
                <a:cs typeface="Tahoma"/>
              </a:rPr>
              <a:t>nom </a:t>
            </a:r>
            <a:r>
              <a:rPr sz="1650" spc="60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spc="490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650" spc="204" dirty="0">
                <a:latin typeface="Tahoma"/>
                <a:cs typeface="Tahoma"/>
              </a:rPr>
              <a:t>l'extrémité avant</a:t>
            </a:r>
            <a:endParaRPr sz="1650">
              <a:latin typeface="Tahoma"/>
              <a:cs typeface="Tahoma"/>
            </a:endParaRPr>
          </a:p>
          <a:p>
            <a:pPr marL="264795">
              <a:lnSpc>
                <a:spcPts val="1875"/>
              </a:lnSpc>
            </a:pPr>
            <a:r>
              <a:rPr sz="1650" spc="305" dirty="0">
                <a:solidFill>
                  <a:srgbClr val="0077AA"/>
                </a:solidFill>
                <a:latin typeface="Tahoma"/>
                <a:cs typeface="Tahoma"/>
              </a:rPr>
              <a:t>étiquettes </a:t>
            </a:r>
            <a:r>
              <a:rPr sz="1650" spc="305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endParaRPr sz="1650">
              <a:latin typeface="Tahoma"/>
              <a:cs typeface="Tahoma"/>
            </a:endParaRPr>
          </a:p>
          <a:p>
            <a:pPr marL="12700" marR="887730" indent="504190">
              <a:lnSpc>
                <a:spcPts val="1880"/>
              </a:lnSpc>
              <a:spcBef>
                <a:spcPts val="95"/>
              </a:spcBef>
            </a:pPr>
            <a:r>
              <a:rPr sz="1650" spc="165" dirty="0">
                <a:solidFill>
                  <a:srgbClr val="0077AA"/>
                </a:solidFill>
                <a:latin typeface="Tahoma"/>
                <a:cs typeface="Tahoma"/>
              </a:rPr>
              <a:t>application </a:t>
            </a:r>
            <a:r>
              <a:rPr sz="1650" spc="165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spc="480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650" spc="204" dirty="0">
                <a:solidFill>
                  <a:srgbClr val="0077AA"/>
                </a:solidFill>
                <a:latin typeface="Tahoma"/>
                <a:cs typeface="Tahoma"/>
              </a:rPr>
              <a:t>Spécifications </a:t>
            </a:r>
            <a:r>
              <a:rPr sz="1650" spc="204" dirty="0">
                <a:latin typeface="Tahoma"/>
                <a:cs typeface="Tahoma"/>
              </a:rPr>
              <a:t>du frontend </a:t>
            </a:r>
            <a:r>
              <a:rPr sz="1650" spc="204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endParaRPr sz="1650">
              <a:latin typeface="Tahoma"/>
              <a:cs typeface="Tahoma"/>
            </a:endParaRPr>
          </a:p>
          <a:p>
            <a:pPr marL="264795">
              <a:lnSpc>
                <a:spcPts val="1770"/>
              </a:lnSpc>
            </a:pPr>
            <a:r>
              <a:rPr sz="1650" spc="310" dirty="0">
                <a:solidFill>
                  <a:srgbClr val="0077AA"/>
                </a:solidFill>
                <a:latin typeface="Tahoma"/>
                <a:cs typeface="Tahoma"/>
              </a:rPr>
              <a:t>répliques </a:t>
            </a:r>
            <a:r>
              <a:rPr sz="1650" spc="310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spc="495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650" spc="40" dirty="0">
                <a:solidFill>
                  <a:srgbClr val="990054"/>
                </a:solidFill>
                <a:latin typeface="Tahoma"/>
                <a:cs typeface="Tahoma"/>
              </a:rPr>
              <a:t>3</a:t>
            </a:r>
            <a:endParaRPr sz="1650">
              <a:latin typeface="Tahoma"/>
              <a:cs typeface="Tahoma"/>
            </a:endParaRPr>
          </a:p>
          <a:p>
            <a:pPr marL="516890" marR="1014094" indent="-252729">
              <a:lnSpc>
                <a:spcPts val="1880"/>
              </a:lnSpc>
              <a:spcBef>
                <a:spcPts val="95"/>
              </a:spcBef>
            </a:pPr>
            <a:r>
              <a:rPr sz="1650" spc="285" dirty="0">
                <a:solidFill>
                  <a:srgbClr val="0077AA"/>
                </a:solidFill>
                <a:latin typeface="Tahoma"/>
                <a:cs typeface="Tahoma"/>
              </a:rPr>
              <a:t>sélecteur </a:t>
            </a:r>
            <a:r>
              <a:rPr sz="1650" spc="285" dirty="0">
                <a:solidFill>
                  <a:srgbClr val="999999"/>
                </a:solidFill>
                <a:latin typeface="Tahoma"/>
                <a:cs typeface="Tahoma"/>
              </a:rPr>
              <a:t>: </a:t>
            </a:r>
            <a:r>
              <a:rPr sz="1650" spc="170" dirty="0">
                <a:solidFill>
                  <a:srgbClr val="0077AA"/>
                </a:solidFill>
                <a:latin typeface="Tahoma"/>
                <a:cs typeface="Tahoma"/>
              </a:rPr>
              <a:t>correspondance des étiquettes </a:t>
            </a:r>
            <a:r>
              <a:rPr sz="1650" spc="170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endParaRPr sz="1650">
              <a:latin typeface="Tahoma"/>
              <a:cs typeface="Tahoma"/>
            </a:endParaRPr>
          </a:p>
          <a:p>
            <a:pPr marL="126364" algn="ctr">
              <a:lnSpc>
                <a:spcPts val="1770"/>
              </a:lnSpc>
            </a:pPr>
            <a:r>
              <a:rPr sz="1650" spc="165" dirty="0">
                <a:solidFill>
                  <a:srgbClr val="0077AA"/>
                </a:solidFill>
                <a:latin typeface="Tahoma"/>
                <a:cs typeface="Tahoma"/>
              </a:rPr>
              <a:t>application </a:t>
            </a:r>
            <a:r>
              <a:rPr sz="1650" spc="165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spc="480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650" spc="204" dirty="0">
                <a:latin typeface="Tahoma"/>
                <a:cs typeface="Tahoma"/>
              </a:rPr>
              <a:t>l'extrémité avant</a:t>
            </a:r>
            <a:endParaRPr sz="1650">
              <a:latin typeface="Tahoma"/>
              <a:cs typeface="Tahoma"/>
            </a:endParaRPr>
          </a:p>
          <a:p>
            <a:pPr marL="125730" algn="ctr">
              <a:lnSpc>
                <a:spcPts val="1875"/>
              </a:lnSpc>
            </a:pPr>
            <a:r>
              <a:rPr sz="1650" spc="180" dirty="0">
                <a:solidFill>
                  <a:srgbClr val="0077AA"/>
                </a:solidFill>
                <a:latin typeface="Tahoma"/>
                <a:cs typeface="Tahoma"/>
              </a:rPr>
              <a:t>expressions de correspondance </a:t>
            </a:r>
            <a:r>
              <a:rPr sz="1650" spc="180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endParaRPr sz="1650">
              <a:latin typeface="Tahoma"/>
              <a:cs typeface="Tahoma"/>
            </a:endParaRPr>
          </a:p>
          <a:p>
            <a:pPr marL="1019810" marR="509270" indent="-250825">
              <a:lnSpc>
                <a:spcPts val="1880"/>
              </a:lnSpc>
              <a:spcBef>
                <a:spcPts val="90"/>
              </a:spcBef>
              <a:buClr>
                <a:srgbClr val="999999"/>
              </a:buClr>
              <a:buChar char="-"/>
              <a:tabLst>
                <a:tab pos="1021715" algn="l"/>
              </a:tabLst>
            </a:pPr>
            <a:r>
              <a:rPr sz="1650" spc="210" dirty="0">
                <a:solidFill>
                  <a:srgbClr val="0077AA"/>
                </a:solidFill>
                <a:latin typeface="Tahoma"/>
                <a:cs typeface="Tahoma"/>
              </a:rPr>
              <a:t>clé </a:t>
            </a:r>
            <a:r>
              <a:rPr sz="1650" spc="210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spc="484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650" spc="235" dirty="0">
                <a:solidFill>
                  <a:srgbClr val="0077AA"/>
                </a:solidFill>
                <a:latin typeface="Tahoma"/>
                <a:cs typeface="Tahoma"/>
              </a:rPr>
              <a:t>opérateur </a:t>
            </a:r>
            <a:r>
              <a:rPr sz="1650" spc="320" dirty="0">
                <a:latin typeface="Tahoma"/>
                <a:cs typeface="Tahoma"/>
              </a:rPr>
              <a:t>de niveau </a:t>
            </a:r>
            <a:r>
              <a:rPr sz="1650" spc="235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spc="490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650" spc="195" dirty="0">
                <a:latin typeface="Tahoma"/>
                <a:cs typeface="Tahoma"/>
              </a:rPr>
              <a:t>En </a:t>
            </a:r>
            <a:r>
              <a:rPr sz="1650" spc="235" dirty="0">
                <a:solidFill>
                  <a:srgbClr val="0077AA"/>
                </a:solidFill>
                <a:latin typeface="Tahoma"/>
                <a:cs typeface="Tahoma"/>
              </a:rPr>
              <a:t>valeurs </a:t>
            </a:r>
            <a:r>
              <a:rPr sz="1650" spc="235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endParaRPr sz="1650">
              <a:latin typeface="Tahoma"/>
              <a:cs typeface="Tahoma"/>
            </a:endParaRPr>
          </a:p>
          <a:p>
            <a:pPr marL="1524635" lvl="1" indent="-250825">
              <a:lnSpc>
                <a:spcPts val="1764"/>
              </a:lnSpc>
              <a:buClr>
                <a:srgbClr val="999999"/>
              </a:buClr>
              <a:buChar char="-"/>
              <a:tabLst>
                <a:tab pos="1524635" algn="l"/>
              </a:tabLst>
            </a:pPr>
            <a:r>
              <a:rPr sz="1650" spc="204" dirty="0">
                <a:latin typeface="Tahoma"/>
                <a:cs typeface="Tahoma"/>
              </a:rPr>
              <a:t>novice</a:t>
            </a:r>
            <a:endParaRPr sz="1650">
              <a:latin typeface="Tahoma"/>
              <a:cs typeface="Tahoma"/>
            </a:endParaRPr>
          </a:p>
          <a:p>
            <a:pPr marL="264795" marR="5080" lvl="1" indent="1259840">
              <a:lnSpc>
                <a:spcPts val="1870"/>
              </a:lnSpc>
              <a:spcBef>
                <a:spcPts val="105"/>
              </a:spcBef>
              <a:buClr>
                <a:srgbClr val="999999"/>
              </a:buClr>
              <a:buChar char="-"/>
              <a:tabLst>
                <a:tab pos="1524635" algn="l"/>
              </a:tabLst>
            </a:pPr>
            <a:r>
              <a:rPr sz="1650" spc="200" dirty="0">
                <a:solidFill>
                  <a:srgbClr val="0077AA"/>
                </a:solidFill>
                <a:latin typeface="Tahoma"/>
                <a:cs typeface="Tahoma"/>
              </a:rPr>
              <a:t>Modèle </a:t>
            </a:r>
            <a:r>
              <a:rPr sz="1650" spc="215" dirty="0">
                <a:latin typeface="Tahoma"/>
                <a:cs typeface="Tahoma"/>
              </a:rPr>
              <a:t>intermédiaire </a:t>
            </a:r>
            <a:r>
              <a:rPr sz="1650" spc="200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endParaRPr sz="1650">
              <a:latin typeface="Tahoma"/>
              <a:cs typeface="Tahoma"/>
            </a:endParaRPr>
          </a:p>
          <a:p>
            <a:pPr marL="264795">
              <a:lnSpc>
                <a:spcPts val="1835"/>
              </a:lnSpc>
            </a:pPr>
            <a:r>
              <a:rPr sz="1650" spc="465" dirty="0">
                <a:solidFill>
                  <a:srgbClr val="999999"/>
                </a:solidFill>
                <a:latin typeface="Tahoma"/>
                <a:cs typeface="Tahoma"/>
              </a:rPr>
              <a:t>...</a:t>
            </a:r>
            <a:endParaRPr sz="165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96924" y="571563"/>
            <a:ext cx="7315834" cy="1006475"/>
          </a:xfrm>
          <a:prstGeom prst="rect">
            <a:avLst/>
          </a:prstGeom>
        </p:spPr>
        <p:txBody>
          <a:bodyPr vert="horz" wrap="square" lIns="0" tIns="98425" rIns="0" bIns="0" rtlCol="0">
            <a:spAutoFit/>
          </a:bodyPr>
          <a:lstStyle/>
          <a:p>
            <a:pPr marL="12700" marR="5080">
              <a:lnSpc>
                <a:spcPts val="3529"/>
              </a:lnSpc>
              <a:spcBef>
                <a:spcPts val="775"/>
              </a:spcBef>
            </a:pPr>
            <a:r>
              <a:rPr spc="-125" dirty="0"/>
              <a:t>OPÉRATEURS,</a:t>
            </a:r>
            <a:r>
              <a:rPr spc="-55" dirty="0"/>
              <a:t> </a:t>
            </a:r>
            <a:r>
              <a:rPr spc="-100" dirty="0"/>
              <a:t>ÉTIQUETTES D'ALLUMETTES</a:t>
            </a:r>
            <a:r>
              <a:rPr spc="-50" dirty="0"/>
              <a:t> </a:t>
            </a:r>
            <a:r>
              <a:rPr spc="60" dirty="0"/>
              <a:t>ET </a:t>
            </a:r>
            <a:r>
              <a:rPr spc="-15" dirty="0"/>
              <a:t>EXPRESSIONS DE CORRESPONDANCE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2095499"/>
            <a:ext cx="95250" cy="9524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09687" y="2566987"/>
            <a:ext cx="104775" cy="10477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09687" y="3071812"/>
            <a:ext cx="104775" cy="10477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09687" y="3567112"/>
            <a:ext cx="104775" cy="10477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09687" y="4071937"/>
            <a:ext cx="104775" cy="104774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177924" y="1802764"/>
            <a:ext cx="11101070" cy="3263900"/>
          </a:xfrm>
          <a:prstGeom prst="rect">
            <a:avLst/>
          </a:prstGeom>
        </p:spPr>
        <p:txBody>
          <a:bodyPr vert="horz" wrap="square" lIns="0" tIns="1689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30"/>
              </a:spcBef>
            </a:pP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Là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sont</a:t>
            </a:r>
            <a:r>
              <a:rPr sz="2100" spc="-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95" dirty="0">
                <a:solidFill>
                  <a:srgbClr val="333333"/>
                </a:solidFill>
                <a:latin typeface="Trebuchet MS"/>
                <a:cs typeface="Trebuchet MS"/>
              </a:rPr>
              <a:t>4</a:t>
            </a:r>
            <a:r>
              <a:rPr sz="2100" spc="-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5" dirty="0">
                <a:solidFill>
                  <a:srgbClr val="333333"/>
                </a:solidFill>
                <a:latin typeface="Trebuchet MS"/>
                <a:cs typeface="Trebuchet MS"/>
              </a:rPr>
              <a:t>opérateurs</a:t>
            </a:r>
            <a:r>
              <a:rPr sz="2100" spc="-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disponible:</a:t>
            </a:r>
            <a:endParaRPr sz="2100">
              <a:latin typeface="Trebuchet MS"/>
              <a:cs typeface="Trebuchet MS"/>
            </a:endParaRPr>
          </a:p>
          <a:p>
            <a:pPr marL="393065">
              <a:lnSpc>
                <a:spcPct val="100000"/>
              </a:lnSpc>
              <a:spcBef>
                <a:spcPts val="1230"/>
              </a:spcBef>
            </a:pPr>
            <a:r>
              <a:rPr sz="2100" spc="270" dirty="0">
                <a:solidFill>
                  <a:srgbClr val="ED2137"/>
                </a:solidFill>
                <a:latin typeface="Tahoma"/>
                <a:cs typeface="Tahoma"/>
              </a:rPr>
              <a:t>Dans</a:t>
            </a:r>
            <a:r>
              <a:rPr sz="2100" spc="-105" dirty="0">
                <a:solidFill>
                  <a:srgbClr val="ED2137"/>
                </a:solidFill>
                <a:latin typeface="Tahoma"/>
                <a:cs typeface="Tahoma"/>
              </a:rPr>
              <a:t> </a:t>
            </a:r>
            <a:r>
              <a:rPr sz="2100" spc="215" dirty="0">
                <a:solidFill>
                  <a:srgbClr val="333333"/>
                </a:solidFill>
                <a:latin typeface="Trebuchet MS"/>
                <a:cs typeface="Trebuchet MS"/>
              </a:rPr>
              <a:t>( </a:t>
            </a:r>
            <a:r>
              <a:rPr sz="2100" spc="215" dirty="0">
                <a:solidFill>
                  <a:srgbClr val="ED2137"/>
                </a:solidFill>
                <a:latin typeface="Tahoma"/>
                <a:cs typeface="Tahoma"/>
              </a:rPr>
              <a:t>valeurs</a:t>
            </a:r>
            <a:r>
              <a:rPr sz="2100" spc="-95" dirty="0">
                <a:solidFill>
                  <a:srgbClr val="ED2137"/>
                </a:solidFill>
                <a:latin typeface="Tahoma"/>
                <a:cs typeface="Tahoma"/>
              </a:rPr>
              <a:t> </a:t>
            </a:r>
            <a:r>
              <a:rPr sz="2100" spc="90" dirty="0">
                <a:solidFill>
                  <a:srgbClr val="333333"/>
                </a:solidFill>
                <a:latin typeface="Trebuchet MS"/>
                <a:cs typeface="Trebuchet MS"/>
              </a:rPr>
              <a:t>doit</a:t>
            </a:r>
            <a:r>
              <a:rPr sz="2100" spc="-8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0" dirty="0">
                <a:solidFill>
                  <a:srgbClr val="333333"/>
                </a:solidFill>
                <a:latin typeface="Trebuchet MS"/>
                <a:cs typeface="Trebuchet MS"/>
              </a:rPr>
              <a:t>aussi</a:t>
            </a:r>
            <a:r>
              <a:rPr sz="2100" spc="-7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5" dirty="0">
                <a:solidFill>
                  <a:srgbClr val="333333"/>
                </a:solidFill>
                <a:latin typeface="Trebuchet MS"/>
                <a:cs typeface="Trebuchet MS"/>
              </a:rPr>
              <a:t>être</a:t>
            </a:r>
            <a:r>
              <a:rPr sz="2100" spc="-7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spécifié)</a:t>
            </a:r>
            <a:endParaRPr sz="2100">
              <a:latin typeface="Trebuchet MS"/>
              <a:cs typeface="Trebuchet MS"/>
            </a:endParaRPr>
          </a:p>
          <a:p>
            <a:pPr marL="393065">
              <a:lnSpc>
                <a:spcPct val="100000"/>
              </a:lnSpc>
              <a:spcBef>
                <a:spcPts val="1455"/>
              </a:spcBef>
            </a:pPr>
            <a:r>
              <a:rPr sz="2100" spc="215" dirty="0">
                <a:solidFill>
                  <a:srgbClr val="ED2137"/>
                </a:solidFill>
                <a:latin typeface="Tahoma"/>
                <a:cs typeface="Tahoma"/>
              </a:rPr>
              <a:t>Pas dans</a:t>
            </a:r>
            <a:r>
              <a:rPr sz="2100" spc="-100" dirty="0">
                <a:solidFill>
                  <a:srgbClr val="ED2137"/>
                </a:solidFill>
                <a:latin typeface="Tahoma"/>
                <a:cs typeface="Tahoma"/>
              </a:rPr>
              <a:t> </a:t>
            </a:r>
            <a:r>
              <a:rPr sz="2100" spc="215" dirty="0">
                <a:solidFill>
                  <a:srgbClr val="333333"/>
                </a:solidFill>
                <a:latin typeface="Trebuchet MS"/>
                <a:cs typeface="Trebuchet MS"/>
              </a:rPr>
              <a:t>( </a:t>
            </a:r>
            <a:r>
              <a:rPr sz="2100" spc="215" dirty="0">
                <a:solidFill>
                  <a:srgbClr val="ED2137"/>
                </a:solidFill>
                <a:latin typeface="Tahoma"/>
                <a:cs typeface="Tahoma"/>
              </a:rPr>
              <a:t>valeurs</a:t>
            </a:r>
            <a:r>
              <a:rPr sz="2100" spc="-95" dirty="0">
                <a:solidFill>
                  <a:srgbClr val="ED2137"/>
                </a:solidFill>
                <a:latin typeface="Tahoma"/>
                <a:cs typeface="Tahoma"/>
              </a:rPr>
              <a:t> </a:t>
            </a:r>
            <a:r>
              <a:rPr sz="2100" spc="90" dirty="0">
                <a:solidFill>
                  <a:srgbClr val="333333"/>
                </a:solidFill>
                <a:latin typeface="Trebuchet MS"/>
                <a:cs typeface="Trebuchet MS"/>
              </a:rPr>
              <a:t>doit</a:t>
            </a:r>
            <a:r>
              <a:rPr sz="2100" spc="-7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0" dirty="0">
                <a:solidFill>
                  <a:srgbClr val="333333"/>
                </a:solidFill>
                <a:latin typeface="Trebuchet MS"/>
                <a:cs typeface="Trebuchet MS"/>
              </a:rPr>
              <a:t>aussi</a:t>
            </a:r>
            <a:r>
              <a:rPr sz="2100" spc="-7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5" dirty="0">
                <a:solidFill>
                  <a:srgbClr val="333333"/>
                </a:solidFill>
                <a:latin typeface="Trebuchet MS"/>
                <a:cs typeface="Trebuchet MS"/>
              </a:rPr>
              <a:t>être</a:t>
            </a:r>
            <a:r>
              <a:rPr sz="2100" spc="-7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spécifié)</a:t>
            </a:r>
            <a:endParaRPr sz="2100">
              <a:latin typeface="Trebuchet MS"/>
              <a:cs typeface="Trebuchet MS"/>
            </a:endParaRPr>
          </a:p>
          <a:p>
            <a:pPr marL="393065">
              <a:lnSpc>
                <a:spcPct val="100000"/>
              </a:lnSpc>
              <a:spcBef>
                <a:spcPts val="1380"/>
              </a:spcBef>
            </a:pPr>
            <a:r>
              <a:rPr sz="2100" spc="385" dirty="0">
                <a:solidFill>
                  <a:srgbClr val="ED2137"/>
                </a:solidFill>
                <a:latin typeface="Tahoma"/>
                <a:cs typeface="Tahoma"/>
              </a:rPr>
              <a:t>Existe</a:t>
            </a:r>
            <a:r>
              <a:rPr sz="2100" spc="-100" dirty="0">
                <a:solidFill>
                  <a:srgbClr val="ED2137"/>
                </a:solidFill>
                <a:latin typeface="Tahoma"/>
                <a:cs typeface="Tahoma"/>
              </a:rPr>
              <a:t> </a:t>
            </a:r>
            <a:r>
              <a:rPr sz="2100" spc="215" dirty="0">
                <a:solidFill>
                  <a:srgbClr val="333333"/>
                </a:solidFill>
                <a:latin typeface="Trebuchet MS"/>
                <a:cs typeface="Trebuchet MS"/>
              </a:rPr>
              <a:t>( </a:t>
            </a:r>
            <a:r>
              <a:rPr sz="2100" spc="215" dirty="0">
                <a:solidFill>
                  <a:srgbClr val="ED2137"/>
                </a:solidFill>
                <a:latin typeface="Tahoma"/>
                <a:cs typeface="Tahoma"/>
              </a:rPr>
              <a:t>valeurs</a:t>
            </a:r>
            <a:r>
              <a:rPr sz="2100" spc="-100" dirty="0">
                <a:solidFill>
                  <a:srgbClr val="ED2137"/>
                </a:solidFill>
                <a:latin typeface="Tahoma"/>
                <a:cs typeface="Tahoma"/>
              </a:rPr>
              <a:t> </a:t>
            </a:r>
            <a:r>
              <a:rPr sz="2100" spc="90" dirty="0">
                <a:solidFill>
                  <a:srgbClr val="333333"/>
                </a:solidFill>
                <a:latin typeface="Trebuchet MS"/>
                <a:cs typeface="Trebuchet MS"/>
              </a:rPr>
              <a:t>doit</a:t>
            </a:r>
            <a:r>
              <a:rPr sz="2100" spc="-8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0" dirty="0">
                <a:solidFill>
                  <a:srgbClr val="333333"/>
                </a:solidFill>
                <a:latin typeface="Trebuchet MS"/>
                <a:cs typeface="Trebuchet MS"/>
              </a:rPr>
              <a:t>pas</a:t>
            </a:r>
            <a:r>
              <a:rPr sz="2100" spc="-8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5" dirty="0">
                <a:solidFill>
                  <a:srgbClr val="333333"/>
                </a:solidFill>
                <a:latin typeface="Trebuchet MS"/>
                <a:cs typeface="Trebuchet MS"/>
              </a:rPr>
              <a:t>être</a:t>
            </a:r>
            <a:r>
              <a:rPr sz="2100" spc="-8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spécifié)</a:t>
            </a:r>
            <a:endParaRPr sz="2100">
              <a:latin typeface="Trebuchet MS"/>
              <a:cs typeface="Trebuchet MS"/>
            </a:endParaRPr>
          </a:p>
          <a:p>
            <a:pPr marL="393065">
              <a:lnSpc>
                <a:spcPct val="100000"/>
              </a:lnSpc>
              <a:spcBef>
                <a:spcPts val="1455"/>
              </a:spcBef>
            </a:pPr>
            <a:r>
              <a:rPr sz="2100" spc="240" dirty="0">
                <a:solidFill>
                  <a:srgbClr val="ED2137"/>
                </a:solidFill>
                <a:latin typeface="Tahoma"/>
                <a:cs typeface="Tahoma"/>
              </a:rPr>
              <a:t>N'existe pas</a:t>
            </a:r>
            <a:r>
              <a:rPr sz="2100" spc="-100" dirty="0">
                <a:solidFill>
                  <a:srgbClr val="ED2137"/>
                </a:solidFill>
                <a:latin typeface="Tahoma"/>
                <a:cs typeface="Tahoma"/>
              </a:rPr>
              <a:t> </a:t>
            </a:r>
            <a:r>
              <a:rPr sz="2100" spc="215" dirty="0">
                <a:solidFill>
                  <a:srgbClr val="333333"/>
                </a:solidFill>
                <a:latin typeface="Trebuchet MS"/>
                <a:cs typeface="Trebuchet MS"/>
              </a:rPr>
              <a:t>( </a:t>
            </a:r>
            <a:r>
              <a:rPr sz="2100" spc="215" dirty="0">
                <a:solidFill>
                  <a:srgbClr val="ED2137"/>
                </a:solidFill>
                <a:latin typeface="Tahoma"/>
                <a:cs typeface="Tahoma"/>
              </a:rPr>
              <a:t>valeurs</a:t>
            </a:r>
            <a:r>
              <a:rPr sz="2100" spc="-95" dirty="0">
                <a:solidFill>
                  <a:srgbClr val="ED2137"/>
                </a:solidFill>
                <a:latin typeface="Tahoma"/>
                <a:cs typeface="Tahoma"/>
              </a:rPr>
              <a:t> </a:t>
            </a:r>
            <a:r>
              <a:rPr sz="2100" spc="90" dirty="0">
                <a:solidFill>
                  <a:srgbClr val="333333"/>
                </a:solidFill>
                <a:latin typeface="Trebuchet MS"/>
                <a:cs typeface="Trebuchet MS"/>
              </a:rPr>
              <a:t>doit</a:t>
            </a:r>
            <a:r>
              <a:rPr sz="2100" spc="-7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0" dirty="0">
                <a:solidFill>
                  <a:srgbClr val="333333"/>
                </a:solidFill>
                <a:latin typeface="Trebuchet MS"/>
                <a:cs typeface="Trebuchet MS"/>
              </a:rPr>
              <a:t>pas</a:t>
            </a:r>
            <a:r>
              <a:rPr sz="2100" spc="-7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5" dirty="0">
                <a:solidFill>
                  <a:srgbClr val="333333"/>
                </a:solidFill>
                <a:latin typeface="Trebuchet MS"/>
                <a:cs typeface="Trebuchet MS"/>
              </a:rPr>
              <a:t>être</a:t>
            </a:r>
            <a:r>
              <a:rPr sz="2100" spc="-7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spécifié)</a:t>
            </a:r>
            <a:endParaRPr sz="2100">
              <a:latin typeface="Trebuchet MS"/>
              <a:cs typeface="Trebuchet MS"/>
            </a:endParaRPr>
          </a:p>
          <a:p>
            <a:pPr marL="12700" marR="5080">
              <a:lnSpc>
                <a:spcPts val="2250"/>
              </a:lnSpc>
              <a:spcBef>
                <a:spcPts val="1680"/>
              </a:spcBef>
            </a:pPr>
            <a:r>
              <a:rPr sz="2100" spc="-20" dirty="0">
                <a:solidFill>
                  <a:srgbClr val="333333"/>
                </a:solidFill>
                <a:latin typeface="Trebuchet MS"/>
                <a:cs typeface="Trebuchet MS"/>
              </a:rPr>
              <a:t>Si</a:t>
            </a:r>
            <a:r>
              <a:rPr sz="2100" spc="-3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204" dirty="0">
                <a:solidFill>
                  <a:srgbClr val="ED2137"/>
                </a:solidFill>
                <a:latin typeface="Tahoma"/>
                <a:cs typeface="Tahoma"/>
              </a:rPr>
              <a:t>correspondance des étiquettes</a:t>
            </a:r>
            <a:r>
              <a:rPr sz="2100" spc="-55" dirty="0">
                <a:solidFill>
                  <a:srgbClr val="ED2137"/>
                </a:solidFill>
                <a:latin typeface="Tahoma"/>
                <a:cs typeface="Tahoma"/>
              </a:rPr>
              <a:t> </a:t>
            </a:r>
            <a:r>
              <a:rPr sz="2100" spc="100" dirty="0">
                <a:solidFill>
                  <a:srgbClr val="333333"/>
                </a:solidFill>
                <a:latin typeface="Trebuchet MS"/>
                <a:cs typeface="Trebuchet MS"/>
              </a:rPr>
              <a:t>et</a:t>
            </a:r>
            <a:r>
              <a:rPr sz="2100" spc="-3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225" dirty="0">
                <a:solidFill>
                  <a:srgbClr val="ED2137"/>
                </a:solidFill>
                <a:latin typeface="Tahoma"/>
                <a:cs typeface="Tahoma"/>
              </a:rPr>
              <a:t>expressions de correspondance</a:t>
            </a:r>
            <a:r>
              <a:rPr sz="2100" spc="-55" dirty="0">
                <a:solidFill>
                  <a:srgbClr val="ED2137"/>
                </a:solidFill>
                <a:latin typeface="Tahoma"/>
                <a:cs typeface="Tahoma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sont</a:t>
            </a:r>
            <a:r>
              <a:rPr sz="2100" spc="-3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0" dirty="0">
                <a:solidFill>
                  <a:srgbClr val="333333"/>
                </a:solidFill>
                <a:latin typeface="Trebuchet MS"/>
                <a:cs typeface="Trebuchet MS"/>
              </a:rPr>
              <a:t>les deux</a:t>
            </a:r>
            <a:r>
              <a:rPr sz="2100" spc="-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spécifié,</a:t>
            </a:r>
            <a:r>
              <a:rPr sz="2100" spc="-3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-3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étiquettes</a:t>
            </a:r>
            <a:r>
              <a:rPr sz="2100" spc="-3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90" dirty="0">
                <a:solidFill>
                  <a:srgbClr val="333333"/>
                </a:solidFill>
                <a:latin typeface="Trebuchet MS"/>
                <a:cs typeface="Trebuchet MS"/>
              </a:rPr>
              <a:t>doit</a:t>
            </a:r>
            <a:r>
              <a:rPr sz="2100" spc="-3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correspondre</a:t>
            </a:r>
            <a:r>
              <a:rPr sz="2100" spc="-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-3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50" dirty="0">
                <a:solidFill>
                  <a:srgbClr val="333333"/>
                </a:solidFill>
                <a:latin typeface="Trebuchet MS"/>
                <a:cs typeface="Trebuchet MS"/>
              </a:rPr>
              <a:t>2 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contraintes</a:t>
            </a:r>
            <a:endParaRPr sz="2100">
              <a:latin typeface="Trebuchet MS"/>
              <a:cs typeface="Trebuchet MS"/>
            </a:endParaRPr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4571999"/>
            <a:ext cx="95250" cy="95249"/>
          </a:xfrm>
          <a:prstGeom prst="rect">
            <a:avLst/>
          </a:prstGeom>
        </p:spPr>
      </p:pic>
    </p:spTree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96924" y="571563"/>
            <a:ext cx="10941050" cy="1006475"/>
          </a:xfrm>
          <a:prstGeom prst="rect">
            <a:avLst/>
          </a:prstGeom>
        </p:spPr>
        <p:txBody>
          <a:bodyPr vert="horz" wrap="square" lIns="0" tIns="98425" rIns="0" bIns="0" rtlCol="0">
            <a:spAutoFit/>
          </a:bodyPr>
          <a:lstStyle/>
          <a:p>
            <a:pPr marL="12700" marR="5080">
              <a:lnSpc>
                <a:spcPts val="3529"/>
              </a:lnSpc>
              <a:spcBef>
                <a:spcPts val="775"/>
              </a:spcBef>
            </a:pPr>
            <a:r>
              <a:rPr spc="-20" dirty="0"/>
              <a:t>MODIFICATIONS</a:t>
            </a:r>
            <a:r>
              <a:rPr spc="-180" dirty="0"/>
              <a:t> </a:t>
            </a:r>
            <a:r>
              <a:rPr dirty="0"/>
              <a:t>DE</a:t>
            </a:r>
            <a:r>
              <a:rPr spc="-135" dirty="0"/>
              <a:t> </a:t>
            </a:r>
            <a:r>
              <a:rPr dirty="0"/>
              <a:t>LE</a:t>
            </a:r>
            <a:r>
              <a:rPr spc="-140" dirty="0"/>
              <a:t> </a:t>
            </a:r>
            <a:r>
              <a:rPr spc="-145" dirty="0"/>
              <a:t>ÉTIQUETTES</a:t>
            </a:r>
            <a:r>
              <a:rPr spc="-95" dirty="0"/>
              <a:t> </a:t>
            </a:r>
            <a:r>
              <a:rPr dirty="0"/>
              <a:t>DE</a:t>
            </a:r>
            <a:r>
              <a:rPr spc="-140" dirty="0"/>
              <a:t> </a:t>
            </a:r>
            <a:r>
              <a:rPr dirty="0"/>
              <a:t>LE</a:t>
            </a:r>
            <a:r>
              <a:rPr spc="-135" dirty="0"/>
              <a:t> </a:t>
            </a:r>
            <a:r>
              <a:rPr dirty="0">
                <a:solidFill>
                  <a:srgbClr val="ED2137"/>
                </a:solidFill>
              </a:rPr>
              <a:t>PODS</a:t>
            </a:r>
            <a:r>
              <a:rPr spc="-140" dirty="0">
                <a:solidFill>
                  <a:srgbClr val="ED2137"/>
                </a:solidFill>
              </a:rPr>
              <a:t> </a:t>
            </a:r>
            <a:r>
              <a:rPr spc="-25" dirty="0"/>
              <a:t>OU </a:t>
            </a:r>
            <a:r>
              <a:rPr dirty="0"/>
              <a:t>LE</a:t>
            </a:r>
            <a:r>
              <a:rPr spc="-95" dirty="0"/>
              <a:t> </a:t>
            </a:r>
            <a:r>
              <a:rPr spc="-10" dirty="0"/>
              <a:t>MODÈLE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2095499"/>
            <a:ext cx="95250" cy="9524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2571749"/>
            <a:ext cx="95250" cy="9524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09687" y="3319462"/>
            <a:ext cx="104775" cy="104774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177924" y="1869540"/>
            <a:ext cx="11504930" cy="2259080"/>
          </a:xfrm>
          <a:prstGeom prst="rect">
            <a:avLst/>
          </a:prstGeom>
        </p:spPr>
        <p:txBody>
          <a:bodyPr vert="horz" wrap="square" lIns="0" tIns="1022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05"/>
              </a:spcBef>
            </a:pPr>
            <a:r>
              <a:rPr sz="2100" spc="-20" dirty="0">
                <a:solidFill>
                  <a:srgbClr val="333333"/>
                </a:solidFill>
                <a:latin typeface="Trebuchet MS"/>
                <a:cs typeface="Trebuchet MS"/>
              </a:rPr>
              <a:t>Si</a:t>
            </a:r>
            <a:r>
              <a:rPr sz="2100" spc="-7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85" dirty="0">
                <a:solidFill>
                  <a:srgbClr val="333333"/>
                </a:solidFill>
                <a:latin typeface="Trebuchet MS"/>
                <a:cs typeface="Trebuchet MS"/>
              </a:rPr>
              <a:t>toi</a:t>
            </a:r>
            <a:r>
              <a:rPr sz="2100" spc="-7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0" dirty="0">
                <a:solidFill>
                  <a:srgbClr val="333333"/>
                </a:solidFill>
                <a:latin typeface="Trebuchet MS"/>
                <a:cs typeface="Trebuchet MS"/>
              </a:rPr>
              <a:t>modifier</a:t>
            </a:r>
            <a:r>
              <a:rPr sz="2100" spc="-7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-6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étiquettes</a:t>
            </a:r>
            <a:r>
              <a:rPr sz="2100" spc="-7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de</a:t>
            </a:r>
            <a:r>
              <a:rPr sz="2100" spc="-7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5" dirty="0">
                <a:solidFill>
                  <a:srgbClr val="333333"/>
                </a:solidFill>
                <a:latin typeface="Trebuchet MS"/>
                <a:cs typeface="Trebuchet MS"/>
              </a:rPr>
              <a:t>un</a:t>
            </a:r>
            <a:r>
              <a:rPr sz="2100" spc="-6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14" dirty="0">
                <a:solidFill>
                  <a:srgbClr val="ED2137"/>
                </a:solidFill>
                <a:latin typeface="Trebuchet MS"/>
                <a:cs typeface="Trebuchet MS"/>
              </a:rPr>
              <a:t>Capsules</a:t>
            </a:r>
            <a:r>
              <a:rPr sz="2100" spc="-70" dirty="0">
                <a:solidFill>
                  <a:srgbClr val="ED2137"/>
                </a:solidFill>
                <a:latin typeface="Trebuchet MS"/>
                <a:cs typeface="Trebuchet MS"/>
              </a:rPr>
              <a:t> </a:t>
            </a:r>
            <a:r>
              <a:rPr sz="2100" spc="95" dirty="0">
                <a:solidFill>
                  <a:srgbClr val="333333"/>
                </a:solidFill>
                <a:latin typeface="Trebuchet MS"/>
                <a:cs typeface="Trebuchet MS"/>
              </a:rPr>
              <a:t>géré</a:t>
            </a:r>
            <a:r>
              <a:rPr sz="2100" spc="-7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5" dirty="0">
                <a:solidFill>
                  <a:srgbClr val="333333"/>
                </a:solidFill>
                <a:latin typeface="Trebuchet MS"/>
                <a:cs typeface="Trebuchet MS"/>
              </a:rPr>
              <a:t>par</a:t>
            </a:r>
            <a:r>
              <a:rPr sz="2100" spc="-6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5" dirty="0">
                <a:solidFill>
                  <a:srgbClr val="333333"/>
                </a:solidFill>
                <a:latin typeface="Trebuchet MS"/>
                <a:cs typeface="Trebuchet MS"/>
              </a:rPr>
              <a:t>un</a:t>
            </a:r>
            <a:r>
              <a:rPr sz="2100" spc="-7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00" dirty="0">
                <a:solidFill>
                  <a:srgbClr val="ED2137"/>
                </a:solidFill>
                <a:latin typeface="Trebuchet MS"/>
                <a:cs typeface="Trebuchet MS"/>
              </a:rPr>
              <a:t>RS</a:t>
            </a:r>
            <a:r>
              <a:rPr sz="2100" spc="-70" dirty="0">
                <a:solidFill>
                  <a:srgbClr val="ED2137"/>
                </a:solidFill>
                <a:latin typeface="Trebuchet MS"/>
                <a:cs typeface="Trebuchet MS"/>
              </a:rPr>
              <a:t> </a:t>
            </a:r>
            <a:r>
              <a:rPr sz="2100" spc="-95" dirty="0">
                <a:solidFill>
                  <a:srgbClr val="333333"/>
                </a:solidFill>
                <a:latin typeface="Trebuchet MS"/>
                <a:cs typeface="Trebuchet MS"/>
              </a:rPr>
              <a:t>il</a:t>
            </a:r>
            <a:r>
              <a:rPr sz="2100" spc="-7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50" dirty="0">
                <a:solidFill>
                  <a:srgbClr val="333333"/>
                </a:solidFill>
                <a:latin typeface="Trebuchet MS"/>
                <a:cs typeface="Trebuchet MS"/>
              </a:rPr>
              <a:t>volonté</a:t>
            </a:r>
            <a:r>
              <a:rPr sz="2100" spc="-6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0" dirty="0">
                <a:solidFill>
                  <a:srgbClr val="333333"/>
                </a:solidFill>
                <a:latin typeface="Trebuchet MS"/>
                <a:cs typeface="Trebuchet MS"/>
              </a:rPr>
              <a:t>pas</a:t>
            </a:r>
            <a:r>
              <a:rPr sz="2100" spc="-7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5" dirty="0">
                <a:solidFill>
                  <a:srgbClr val="333333"/>
                </a:solidFill>
                <a:latin typeface="Trebuchet MS"/>
                <a:cs typeface="Trebuchet MS"/>
              </a:rPr>
              <a:t>être</a:t>
            </a:r>
            <a:r>
              <a:rPr sz="2100" spc="-7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0" dirty="0">
                <a:solidFill>
                  <a:srgbClr val="333333"/>
                </a:solidFill>
                <a:latin typeface="Trebuchet MS"/>
                <a:cs typeface="Trebuchet MS"/>
              </a:rPr>
              <a:t>manipulé</a:t>
            </a:r>
            <a:r>
              <a:rPr sz="2100" spc="-6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5" dirty="0">
                <a:solidFill>
                  <a:srgbClr val="333333"/>
                </a:solidFill>
                <a:latin typeface="Trebuchet MS"/>
                <a:cs typeface="Trebuchet MS"/>
              </a:rPr>
              <a:t>par</a:t>
            </a:r>
            <a:r>
              <a:rPr sz="2100" spc="-7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-7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00" dirty="0">
                <a:solidFill>
                  <a:srgbClr val="ED2137"/>
                </a:solidFill>
                <a:latin typeface="Trebuchet MS"/>
                <a:cs typeface="Trebuchet MS"/>
              </a:rPr>
              <a:t>RS</a:t>
            </a:r>
            <a:r>
              <a:rPr sz="2100" spc="-65" dirty="0">
                <a:solidFill>
                  <a:srgbClr val="ED2137"/>
                </a:solidFill>
                <a:latin typeface="Trebuchet MS"/>
                <a:cs typeface="Trebuchet MS"/>
              </a:rPr>
              <a:t> </a:t>
            </a:r>
            <a:r>
              <a:rPr sz="2100" spc="70" dirty="0">
                <a:solidFill>
                  <a:srgbClr val="333333"/>
                </a:solidFill>
                <a:latin typeface="Trebuchet MS"/>
                <a:cs typeface="Trebuchet MS"/>
              </a:rPr>
              <a:t>plus</a:t>
            </a:r>
            <a:endParaRPr sz="2100" dirty="0">
              <a:latin typeface="Trebuchet MS"/>
              <a:cs typeface="Trebuchet MS"/>
            </a:endParaRPr>
          </a:p>
          <a:p>
            <a:pPr marL="12700" marR="5080">
              <a:lnSpc>
                <a:spcPct val="80800"/>
              </a:lnSpc>
              <a:spcBef>
                <a:spcPts val="1405"/>
              </a:spcBef>
            </a:pPr>
            <a:r>
              <a:rPr sz="2500" spc="100" dirty="0">
                <a:solidFill>
                  <a:srgbClr val="333333"/>
                </a:solidFill>
                <a:latin typeface="MingLiU_HKSCS-ExtB"/>
                <a:cs typeface="MingLiU_HKSCS-ExtB"/>
              </a:rPr>
              <a:t>⚠</a:t>
            </a:r>
            <a:r>
              <a:rPr sz="2500" spc="-650" dirty="0">
                <a:solidFill>
                  <a:srgbClr val="333333"/>
                </a:solidFill>
                <a:latin typeface="MingLiU_HKSCS-ExtB"/>
                <a:cs typeface="MingLiU_HKSCS-ExtB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-3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ED2137"/>
                </a:solidFill>
                <a:latin typeface="Trebuchet MS"/>
                <a:cs typeface="Trebuchet MS"/>
              </a:rPr>
              <a:t>Ensemble de répliques</a:t>
            </a:r>
            <a:r>
              <a:rPr sz="2100" spc="-30" dirty="0">
                <a:solidFill>
                  <a:srgbClr val="ED2137"/>
                </a:solidFill>
                <a:latin typeface="Trebuchet MS"/>
                <a:cs typeface="Trebuchet MS"/>
              </a:rPr>
              <a:t> </a:t>
            </a:r>
            <a:r>
              <a:rPr sz="2100" spc="95" dirty="0">
                <a:solidFill>
                  <a:srgbClr val="333333"/>
                </a:solidFill>
                <a:latin typeface="Trebuchet MS"/>
                <a:cs typeface="Trebuchet MS"/>
              </a:rPr>
              <a:t>fait</a:t>
            </a: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0" dirty="0">
                <a:solidFill>
                  <a:srgbClr val="333333"/>
                </a:solidFill>
                <a:latin typeface="Trebuchet MS"/>
                <a:cs typeface="Trebuchet MS"/>
              </a:rPr>
              <a:t>pas</a:t>
            </a:r>
            <a:r>
              <a:rPr sz="2100" spc="-3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contrôle</a:t>
            </a:r>
            <a:r>
              <a:rPr sz="2100" spc="-3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-3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contenu</a:t>
            </a: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de</a:t>
            </a:r>
            <a:r>
              <a:rPr sz="2100" spc="-3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5" dirty="0">
                <a:solidFill>
                  <a:srgbClr val="333333"/>
                </a:solidFill>
                <a:latin typeface="Trebuchet MS"/>
                <a:cs typeface="Trebuchet MS"/>
              </a:rPr>
              <a:t>un</a:t>
            </a:r>
            <a:r>
              <a:rPr sz="2100" spc="-3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lang="fr-FR" sz="2100" dirty="0">
                <a:solidFill>
                  <a:srgbClr val="333333"/>
                </a:solidFill>
                <a:latin typeface="Trebuchet MS"/>
                <a:cs typeface="Trebuchet MS"/>
              </a:rPr>
              <a:t>POD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,</a:t>
            </a:r>
            <a:r>
              <a:rPr sz="2100" spc="-3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80" dirty="0">
                <a:solidFill>
                  <a:srgbClr val="333333"/>
                </a:solidFill>
                <a:latin typeface="Trebuchet MS"/>
                <a:cs typeface="Trebuchet MS"/>
              </a:rPr>
              <a:t>si</a:t>
            </a: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85" dirty="0">
                <a:solidFill>
                  <a:srgbClr val="333333"/>
                </a:solidFill>
                <a:latin typeface="Trebuchet MS"/>
                <a:cs typeface="Trebuchet MS"/>
              </a:rPr>
              <a:t>toi</a:t>
            </a:r>
            <a:r>
              <a:rPr sz="2100" spc="-3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0" dirty="0">
                <a:solidFill>
                  <a:srgbClr val="333333"/>
                </a:solidFill>
                <a:latin typeface="Trebuchet MS"/>
                <a:cs typeface="Trebuchet MS"/>
              </a:rPr>
              <a:t>modifier</a:t>
            </a:r>
            <a:r>
              <a:rPr sz="2100" spc="-3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-3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5" dirty="0">
                <a:solidFill>
                  <a:srgbClr val="333333"/>
                </a:solidFill>
                <a:latin typeface="Trebuchet MS"/>
                <a:cs typeface="Trebuchet MS"/>
              </a:rPr>
              <a:t>modèle</a:t>
            </a: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de</a:t>
            </a:r>
            <a:r>
              <a:rPr sz="2100" spc="-3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-3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75" dirty="0">
                <a:solidFill>
                  <a:srgbClr val="ED2137"/>
                </a:solidFill>
                <a:latin typeface="Trebuchet MS"/>
                <a:cs typeface="Trebuchet MS"/>
              </a:rPr>
              <a:t>Gousses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de</a:t>
            </a:r>
            <a:r>
              <a:rPr sz="2100" spc="-5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00" dirty="0">
                <a:solidFill>
                  <a:srgbClr val="333333"/>
                </a:solidFill>
                <a:latin typeface="Trebuchet MS"/>
                <a:cs typeface="Trebuchet MS"/>
              </a:rPr>
              <a:t>un</a:t>
            </a:r>
            <a:r>
              <a:rPr sz="2100" spc="-5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ED2137"/>
                </a:solidFill>
                <a:latin typeface="Trebuchet MS"/>
                <a:cs typeface="Trebuchet MS"/>
              </a:rPr>
              <a:t>RS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,</a:t>
            </a:r>
            <a:r>
              <a:rPr sz="2100" spc="-4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seulement</a:t>
            </a:r>
            <a:r>
              <a:rPr sz="2100" spc="-5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-5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75" dirty="0">
                <a:solidFill>
                  <a:srgbClr val="333333"/>
                </a:solidFill>
                <a:latin typeface="Trebuchet MS"/>
                <a:cs typeface="Trebuchet MS"/>
              </a:rPr>
              <a:t>nouveau</a:t>
            </a:r>
            <a:r>
              <a:rPr sz="2100" spc="-4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14" dirty="0">
                <a:solidFill>
                  <a:srgbClr val="ED2137"/>
                </a:solidFill>
                <a:latin typeface="Trebuchet MS"/>
                <a:cs typeface="Trebuchet MS"/>
              </a:rPr>
              <a:t>Capsules</a:t>
            </a:r>
            <a:r>
              <a:rPr sz="2100" spc="-50" dirty="0">
                <a:solidFill>
                  <a:srgbClr val="ED2137"/>
                </a:solidFill>
                <a:latin typeface="Trebuchet MS"/>
                <a:cs typeface="Trebuchet MS"/>
              </a:rPr>
              <a:t> </a:t>
            </a:r>
            <a:r>
              <a:rPr sz="2100" spc="-50" dirty="0">
                <a:solidFill>
                  <a:srgbClr val="333333"/>
                </a:solidFill>
                <a:latin typeface="Trebuchet MS"/>
                <a:cs typeface="Trebuchet MS"/>
              </a:rPr>
              <a:t>testament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créé</a:t>
            </a:r>
            <a:r>
              <a:rPr sz="2100" spc="-4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5" dirty="0">
                <a:solidFill>
                  <a:srgbClr val="333333"/>
                </a:solidFill>
                <a:latin typeface="Trebuchet MS"/>
                <a:cs typeface="Trebuchet MS"/>
              </a:rPr>
              <a:t>être</a:t>
            </a:r>
            <a:r>
              <a:rPr sz="2100" spc="-5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affecté</a:t>
            </a:r>
            <a:endParaRPr sz="2100" dirty="0">
              <a:latin typeface="Trebuchet MS"/>
              <a:cs typeface="Trebuchet MS"/>
            </a:endParaRPr>
          </a:p>
          <a:p>
            <a:pPr marL="393065" marR="892810">
              <a:lnSpc>
                <a:spcPts val="2100"/>
              </a:lnSpc>
              <a:spcBef>
                <a:spcPts val="1725"/>
              </a:spcBef>
            </a:pP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Cependant,</a:t>
            </a:r>
            <a:r>
              <a:rPr sz="2100" spc="-2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là</a:t>
            </a:r>
            <a:r>
              <a:rPr sz="2100" spc="-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est</a:t>
            </a:r>
            <a:r>
              <a:rPr sz="2100" spc="-2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5" dirty="0">
                <a:solidFill>
                  <a:srgbClr val="333333"/>
                </a:solidFill>
                <a:latin typeface="Trebuchet MS"/>
                <a:cs typeface="Trebuchet MS"/>
              </a:rPr>
              <a:t>un</a:t>
            </a:r>
            <a:r>
              <a:rPr sz="2100" spc="-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chemin</a:t>
            </a:r>
            <a:r>
              <a:rPr sz="2100" spc="-2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à</a:t>
            </a:r>
            <a:r>
              <a:rPr sz="2100" spc="-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forcer</a:t>
            </a:r>
            <a:r>
              <a:rPr sz="2100" spc="-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-2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14" dirty="0">
                <a:solidFill>
                  <a:srgbClr val="ED2137"/>
                </a:solidFill>
                <a:latin typeface="Trebuchet MS"/>
                <a:cs typeface="Trebuchet MS"/>
              </a:rPr>
              <a:t>Capsules</a:t>
            </a:r>
            <a:r>
              <a:rPr sz="2100" spc="-15" dirty="0">
                <a:solidFill>
                  <a:srgbClr val="ED2137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à</a:t>
            </a:r>
            <a:r>
              <a:rPr sz="2100" spc="-2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mise à jour,</a:t>
            </a:r>
            <a:r>
              <a:rPr sz="2100" spc="-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nous</a:t>
            </a:r>
            <a:r>
              <a:rPr sz="2100" spc="-2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50" dirty="0">
                <a:solidFill>
                  <a:srgbClr val="333333"/>
                </a:solidFill>
                <a:latin typeface="Trebuchet MS"/>
                <a:cs typeface="Trebuchet MS"/>
              </a:rPr>
              <a:t>volonté</a:t>
            </a:r>
            <a:r>
              <a:rPr sz="2100" spc="-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0" dirty="0">
                <a:solidFill>
                  <a:srgbClr val="333333"/>
                </a:solidFill>
                <a:latin typeface="Trebuchet MS"/>
                <a:cs typeface="Trebuchet MS"/>
              </a:rPr>
              <a:t>voir</a:t>
            </a:r>
            <a:r>
              <a:rPr sz="2100" spc="-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ce</a:t>
            </a:r>
            <a:r>
              <a:rPr sz="2100" spc="-2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dans</a:t>
            </a:r>
            <a:r>
              <a:rPr sz="2100" spc="-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-2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chapitre </a:t>
            </a:r>
            <a:r>
              <a:rPr sz="2100" spc="65" dirty="0">
                <a:solidFill>
                  <a:srgbClr val="ED2137"/>
                </a:solidFill>
                <a:latin typeface="Trebuchet MS"/>
                <a:cs typeface="Trebuchet MS"/>
              </a:rPr>
              <a:t>Déploiement</a:t>
            </a:r>
            <a:r>
              <a:rPr sz="2100" spc="-65" dirty="0">
                <a:solidFill>
                  <a:srgbClr val="ED2137"/>
                </a:solidFill>
                <a:latin typeface="Trebuchet MS"/>
                <a:cs typeface="Trebuchet MS"/>
              </a:rPr>
              <a:t> </a:t>
            </a:r>
            <a:r>
              <a:rPr sz="2100" spc="-10" dirty="0">
                <a:solidFill>
                  <a:srgbClr val="ED2137"/>
                </a:solidFill>
                <a:latin typeface="Trebuchet MS"/>
                <a:cs typeface="Trebuchet MS"/>
              </a:rPr>
              <a:t>stratégies</a:t>
            </a:r>
            <a:endParaRPr sz="2100" dirty="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25" dirty="0"/>
              <a:t>KUBECTL</a:t>
            </a:r>
            <a:r>
              <a:rPr spc="-50" dirty="0"/>
              <a:t> </a:t>
            </a:r>
            <a:r>
              <a:rPr spc="85" dirty="0"/>
              <a:t>ET</a:t>
            </a:r>
            <a:r>
              <a:rPr spc="-50" dirty="0"/>
              <a:t> </a:t>
            </a:r>
            <a:r>
              <a:rPr spc="-110" dirty="0"/>
              <a:t>RÉPLIQUES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1647824"/>
            <a:ext cx="95250" cy="9524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2152649"/>
            <a:ext cx="95250" cy="9524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2647949"/>
            <a:ext cx="95250" cy="9524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3152774"/>
            <a:ext cx="95250" cy="9524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3914774"/>
            <a:ext cx="95250" cy="9524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09687" y="4386262"/>
            <a:ext cx="104775" cy="104774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1177924" y="1326514"/>
            <a:ext cx="10996295" cy="327342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3001645">
              <a:lnSpc>
                <a:spcPct val="156300"/>
              </a:lnSpc>
              <a:spcBef>
                <a:spcPts val="135"/>
              </a:spcBef>
              <a:tabLst>
                <a:tab pos="1296670" algn="l"/>
                <a:tab pos="1939289" algn="l"/>
                <a:tab pos="2259965" algn="l"/>
                <a:tab pos="2741930" algn="l"/>
                <a:tab pos="3223895" algn="l"/>
                <a:tab pos="4187190" algn="l"/>
                <a:tab pos="6678295" algn="l"/>
                <a:tab pos="7320915" algn="l"/>
              </a:tabLst>
            </a:pPr>
            <a:r>
              <a:rPr sz="2100" spc="300" dirty="0">
                <a:solidFill>
                  <a:srgbClr val="ED2137"/>
                </a:solidFill>
                <a:latin typeface="Tahoma"/>
                <a:cs typeface="Tahoma"/>
              </a:rPr>
              <a:t>kubectl</a:t>
            </a:r>
            <a:r>
              <a:rPr sz="2100" dirty="0">
                <a:solidFill>
                  <a:srgbClr val="ED2137"/>
                </a:solidFill>
                <a:latin typeface="Tahoma"/>
                <a:cs typeface="Tahoma"/>
              </a:rPr>
              <a:t> </a:t>
            </a:r>
            <a:r>
              <a:rPr sz="2100" spc="250" dirty="0">
                <a:solidFill>
                  <a:srgbClr val="ED2137"/>
                </a:solidFill>
                <a:latin typeface="Tahoma"/>
                <a:cs typeface="Tahoma"/>
              </a:rPr>
              <a:t>obtenir</a:t>
            </a:r>
            <a:r>
              <a:rPr sz="2100" dirty="0">
                <a:solidFill>
                  <a:srgbClr val="ED2137"/>
                </a:solidFill>
                <a:latin typeface="Tahoma"/>
                <a:cs typeface="Tahoma"/>
              </a:rPr>
              <a:t> </a:t>
            </a:r>
            <a:r>
              <a:rPr sz="2100" spc="380" dirty="0">
                <a:solidFill>
                  <a:srgbClr val="ED2137"/>
                </a:solidFill>
                <a:latin typeface="Tahoma"/>
                <a:cs typeface="Tahoma"/>
              </a:rPr>
              <a:t>ensembles de répliques</a:t>
            </a:r>
            <a:r>
              <a:rPr sz="2100" spc="-30" dirty="0">
                <a:solidFill>
                  <a:srgbClr val="ED2137"/>
                </a:solidFill>
                <a:latin typeface="Tahoma"/>
                <a:cs typeface="Tahoma"/>
              </a:rPr>
              <a:t> </a:t>
            </a:r>
            <a:r>
              <a:rPr sz="2100" spc="85" dirty="0">
                <a:solidFill>
                  <a:srgbClr val="333333"/>
                </a:solidFill>
                <a:latin typeface="Trebuchet MS"/>
                <a:cs typeface="Trebuchet MS"/>
              </a:rPr>
              <a:t>ou</a:t>
            </a:r>
            <a:r>
              <a:rPr sz="2100" spc="-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(plus court)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200" dirty="0">
                <a:solidFill>
                  <a:srgbClr val="333333"/>
                </a:solidFill>
                <a:latin typeface="Trebuchet MS"/>
                <a:cs typeface="Trebuchet MS"/>
              </a:rPr>
              <a:t>!)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300" dirty="0">
                <a:solidFill>
                  <a:srgbClr val="ED2137"/>
                </a:solidFill>
                <a:latin typeface="Tahoma"/>
                <a:cs typeface="Tahoma"/>
              </a:rPr>
              <a:t>kubectl</a:t>
            </a:r>
            <a:r>
              <a:rPr sz="2100" dirty="0">
                <a:solidFill>
                  <a:srgbClr val="ED2137"/>
                </a:solidFill>
                <a:latin typeface="Tahoma"/>
                <a:cs typeface="Tahoma"/>
              </a:rPr>
              <a:t> </a:t>
            </a:r>
            <a:r>
              <a:rPr sz="2100" spc="250" dirty="0">
                <a:solidFill>
                  <a:srgbClr val="ED2137"/>
                </a:solidFill>
                <a:latin typeface="Tahoma"/>
                <a:cs typeface="Tahoma"/>
              </a:rPr>
              <a:t>obtenir</a:t>
            </a:r>
            <a:r>
              <a:rPr sz="2100" dirty="0">
                <a:solidFill>
                  <a:srgbClr val="ED2137"/>
                </a:solidFill>
                <a:latin typeface="Tahoma"/>
                <a:cs typeface="Tahoma"/>
              </a:rPr>
              <a:t> </a:t>
            </a:r>
            <a:r>
              <a:rPr sz="2100" spc="380" dirty="0">
                <a:solidFill>
                  <a:srgbClr val="ED2137"/>
                </a:solidFill>
                <a:latin typeface="Tahoma"/>
                <a:cs typeface="Tahoma"/>
              </a:rPr>
              <a:t>rs </a:t>
            </a:r>
            <a:r>
              <a:rPr sz="2100" spc="300" dirty="0">
                <a:solidFill>
                  <a:srgbClr val="ED2137"/>
                </a:solidFill>
                <a:latin typeface="Tahoma"/>
                <a:cs typeface="Tahoma"/>
              </a:rPr>
              <a:t>kubectl</a:t>
            </a:r>
            <a:r>
              <a:rPr sz="2100" dirty="0">
                <a:solidFill>
                  <a:srgbClr val="ED2137"/>
                </a:solidFill>
                <a:latin typeface="Tahoma"/>
                <a:cs typeface="Tahoma"/>
              </a:rPr>
              <a:t> </a:t>
            </a:r>
            <a:r>
              <a:rPr sz="2100" spc="285" dirty="0">
                <a:solidFill>
                  <a:srgbClr val="ED2137"/>
                </a:solidFill>
                <a:latin typeface="Tahoma"/>
                <a:cs typeface="Tahoma"/>
              </a:rPr>
              <a:t>décrire</a:t>
            </a:r>
            <a:r>
              <a:rPr sz="2100" dirty="0">
                <a:solidFill>
                  <a:srgbClr val="ED2137"/>
                </a:solidFill>
                <a:latin typeface="Tahoma"/>
                <a:cs typeface="Tahoma"/>
              </a:rPr>
              <a:t> </a:t>
            </a:r>
            <a:r>
              <a:rPr sz="2100" spc="380" dirty="0">
                <a:solidFill>
                  <a:srgbClr val="ED2137"/>
                </a:solidFill>
                <a:latin typeface="Tahoma"/>
                <a:cs typeface="Tahoma"/>
              </a:rPr>
              <a:t>rs </a:t>
            </a:r>
            <a:r>
              <a:rPr sz="2100" dirty="0">
                <a:solidFill>
                  <a:srgbClr val="ED2137"/>
                </a:solidFill>
                <a:latin typeface="Tahoma"/>
                <a:cs typeface="Tahoma"/>
              </a:rPr>
              <a:t>&lt;rsName&gt;</a:t>
            </a:r>
            <a:r>
              <a:rPr sz="2100" spc="-80" dirty="0">
                <a:solidFill>
                  <a:srgbClr val="ED2137"/>
                </a:solidFill>
                <a:latin typeface="Tahoma"/>
                <a:cs typeface="Tahoma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à</a:t>
            </a:r>
            <a:r>
              <a:rPr sz="2100" spc="-5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0" dirty="0">
                <a:solidFill>
                  <a:srgbClr val="333333"/>
                </a:solidFill>
                <a:latin typeface="Trebuchet MS"/>
                <a:cs typeface="Trebuchet MS"/>
              </a:rPr>
              <a:t>voir</a:t>
            </a:r>
            <a:r>
              <a:rPr sz="2100" spc="-5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-5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détaillé</a:t>
            </a:r>
            <a:r>
              <a:rPr sz="2100" spc="-5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20" dirty="0">
                <a:solidFill>
                  <a:srgbClr val="333333"/>
                </a:solidFill>
                <a:latin typeface="Trebuchet MS"/>
                <a:cs typeface="Trebuchet MS"/>
              </a:rPr>
              <a:t>info </a:t>
            </a:r>
            <a:r>
              <a:rPr sz="2100" spc="300" dirty="0">
                <a:solidFill>
                  <a:srgbClr val="ED2137"/>
                </a:solidFill>
                <a:latin typeface="Tahoma"/>
                <a:cs typeface="Tahoma"/>
              </a:rPr>
              <a:t>kubectl</a:t>
            </a:r>
            <a:r>
              <a:rPr sz="2100" dirty="0">
                <a:solidFill>
                  <a:srgbClr val="ED2137"/>
                </a:solidFill>
                <a:latin typeface="Tahoma"/>
                <a:cs typeface="Tahoma"/>
              </a:rPr>
              <a:t> </a:t>
            </a:r>
            <a:r>
              <a:rPr sz="2100" spc="325" dirty="0">
                <a:solidFill>
                  <a:srgbClr val="ED2137"/>
                </a:solidFill>
                <a:latin typeface="Tahoma"/>
                <a:cs typeface="Tahoma"/>
              </a:rPr>
              <a:t>échelle</a:t>
            </a:r>
            <a:r>
              <a:rPr sz="2100" dirty="0">
                <a:solidFill>
                  <a:srgbClr val="ED2137"/>
                </a:solidFill>
                <a:latin typeface="Tahoma"/>
                <a:cs typeface="Tahoma"/>
              </a:rPr>
              <a:t> </a:t>
            </a:r>
            <a:r>
              <a:rPr sz="2100" spc="380" dirty="0">
                <a:solidFill>
                  <a:srgbClr val="ED2137"/>
                </a:solidFill>
                <a:latin typeface="Tahoma"/>
                <a:cs typeface="Tahoma"/>
              </a:rPr>
              <a:t>rs</a:t>
            </a:r>
            <a:r>
              <a:rPr sz="2100" dirty="0">
                <a:solidFill>
                  <a:srgbClr val="ED2137"/>
                </a:solidFill>
                <a:latin typeface="Tahoma"/>
                <a:cs typeface="Tahoma"/>
              </a:rPr>
              <a:t> </a:t>
            </a:r>
            <a:r>
              <a:rPr sz="2100" spc="-10" dirty="0">
                <a:solidFill>
                  <a:srgbClr val="ED2137"/>
                </a:solidFill>
                <a:latin typeface="Tahoma"/>
                <a:cs typeface="Tahoma"/>
              </a:rPr>
              <a:t>&lt;rsName&gt;</a:t>
            </a:r>
            <a:r>
              <a:rPr sz="2100" dirty="0">
                <a:solidFill>
                  <a:srgbClr val="ED2137"/>
                </a:solidFill>
                <a:latin typeface="Tahoma"/>
                <a:cs typeface="Tahoma"/>
              </a:rPr>
              <a:t> </a:t>
            </a:r>
            <a:r>
              <a:rPr sz="2100" spc="240" dirty="0">
                <a:solidFill>
                  <a:srgbClr val="ED2137"/>
                </a:solidFill>
                <a:latin typeface="Tahoma"/>
                <a:cs typeface="Tahoma"/>
              </a:rPr>
              <a:t>-- </a:t>
            </a:r>
            <a:r>
              <a:rPr sz="2100" spc="315" dirty="0">
                <a:solidFill>
                  <a:srgbClr val="ED2137"/>
                </a:solidFill>
                <a:latin typeface="Tahoma"/>
                <a:cs typeface="Tahoma"/>
              </a:rPr>
              <a:t>répliques=N</a:t>
            </a:r>
            <a:r>
              <a:rPr sz="2100" spc="-55" dirty="0">
                <a:solidFill>
                  <a:srgbClr val="ED2137"/>
                </a:solidFill>
                <a:latin typeface="Tahoma"/>
                <a:cs typeface="Tahoma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à</a:t>
            </a: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échelle</a:t>
            </a:r>
            <a:r>
              <a:rPr sz="2100" spc="-3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75" dirty="0">
                <a:solidFill>
                  <a:srgbClr val="ED2137"/>
                </a:solidFill>
                <a:latin typeface="Trebuchet MS"/>
                <a:cs typeface="Trebuchet MS"/>
              </a:rPr>
              <a:t>RS</a:t>
            </a:r>
            <a:endParaRPr sz="2100">
              <a:latin typeface="Trebuchet MS"/>
              <a:cs typeface="Trebuchet MS"/>
            </a:endParaRPr>
          </a:p>
          <a:p>
            <a:pPr marL="12700" marR="5080">
              <a:lnSpc>
                <a:spcPts val="2250"/>
              </a:lnSpc>
              <a:spcBef>
                <a:spcPts val="1755"/>
              </a:spcBef>
              <a:tabLst>
                <a:tab pos="1296670" algn="l"/>
                <a:tab pos="2420620" algn="l"/>
                <a:tab pos="2902585" algn="l"/>
              </a:tabLst>
            </a:pPr>
            <a:r>
              <a:rPr sz="2100" spc="300" dirty="0">
                <a:solidFill>
                  <a:srgbClr val="ED2137"/>
                </a:solidFill>
                <a:latin typeface="Tahoma"/>
                <a:cs typeface="Tahoma"/>
              </a:rPr>
              <a:t>kubectl</a:t>
            </a:r>
            <a:r>
              <a:rPr sz="2100" dirty="0">
                <a:solidFill>
                  <a:srgbClr val="ED2137"/>
                </a:solidFill>
                <a:latin typeface="Tahoma"/>
                <a:cs typeface="Tahoma"/>
              </a:rPr>
              <a:t> </a:t>
            </a:r>
            <a:r>
              <a:rPr sz="2100" spc="305" dirty="0">
                <a:solidFill>
                  <a:srgbClr val="ED2137"/>
                </a:solidFill>
                <a:latin typeface="Tahoma"/>
                <a:cs typeface="Tahoma"/>
              </a:rPr>
              <a:t>supprimer</a:t>
            </a:r>
            <a:r>
              <a:rPr sz="2100" dirty="0">
                <a:solidFill>
                  <a:srgbClr val="ED2137"/>
                </a:solidFill>
                <a:latin typeface="Tahoma"/>
                <a:cs typeface="Tahoma"/>
              </a:rPr>
              <a:t> </a:t>
            </a:r>
            <a:r>
              <a:rPr sz="2100" spc="380" dirty="0">
                <a:solidFill>
                  <a:srgbClr val="ED2137"/>
                </a:solidFill>
                <a:latin typeface="Tahoma"/>
                <a:cs typeface="Tahoma"/>
              </a:rPr>
              <a:t>rs </a:t>
            </a:r>
            <a:r>
              <a:rPr sz="2100" dirty="0">
                <a:solidFill>
                  <a:srgbClr val="ED2137"/>
                </a:solidFill>
                <a:latin typeface="Tahoma"/>
                <a:cs typeface="Tahoma"/>
              </a:rPr>
              <a:t>&lt;rsName&gt;</a:t>
            </a:r>
            <a:r>
              <a:rPr sz="2100" spc="-110" dirty="0">
                <a:solidFill>
                  <a:srgbClr val="ED2137"/>
                </a:solidFill>
                <a:latin typeface="Tahoma"/>
                <a:cs typeface="Tahoma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à</a:t>
            </a:r>
            <a:r>
              <a:rPr sz="2100" spc="-8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supprimer</a:t>
            </a:r>
            <a:r>
              <a:rPr sz="2100" spc="-8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5" dirty="0">
                <a:solidFill>
                  <a:srgbClr val="333333"/>
                </a:solidFill>
                <a:latin typeface="Trebuchet MS"/>
                <a:cs typeface="Trebuchet MS"/>
              </a:rPr>
              <a:t>un</a:t>
            </a:r>
            <a:r>
              <a:rPr sz="2100" spc="-8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ED2137"/>
                </a:solidFill>
                <a:latin typeface="Trebuchet MS"/>
                <a:cs typeface="Trebuchet MS"/>
              </a:rPr>
              <a:t>RS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:</a:t>
            </a:r>
            <a:r>
              <a:rPr sz="2100" spc="-8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prendre</a:t>
            </a:r>
            <a:r>
              <a:rPr sz="2100" spc="-8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25" dirty="0">
                <a:solidFill>
                  <a:srgbClr val="333333"/>
                </a:solidFill>
                <a:latin typeface="Trebuchet MS"/>
                <a:cs typeface="Trebuchet MS"/>
              </a:rPr>
              <a:t>soins,</a:t>
            </a:r>
            <a:r>
              <a:rPr sz="2100" spc="-8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95" dirty="0">
                <a:solidFill>
                  <a:srgbClr val="333333"/>
                </a:solidFill>
                <a:latin typeface="Trebuchet MS"/>
                <a:cs typeface="Trebuchet MS"/>
              </a:rPr>
              <a:t>il</a:t>
            </a:r>
            <a:r>
              <a:rPr sz="2100" spc="-8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50" dirty="0">
                <a:solidFill>
                  <a:srgbClr val="333333"/>
                </a:solidFill>
                <a:latin typeface="Trebuchet MS"/>
                <a:cs typeface="Trebuchet MS"/>
              </a:rPr>
              <a:t>volonté</a:t>
            </a:r>
            <a:r>
              <a:rPr sz="2100" spc="-8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0" dirty="0">
                <a:solidFill>
                  <a:srgbClr val="333333"/>
                </a:solidFill>
                <a:latin typeface="Trebuchet MS"/>
                <a:cs typeface="Trebuchet MS"/>
              </a:rPr>
              <a:t>aussi</a:t>
            </a:r>
            <a:r>
              <a:rPr sz="2100" spc="-8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70" dirty="0">
                <a:solidFill>
                  <a:srgbClr val="333333"/>
                </a:solidFill>
                <a:latin typeface="Trebuchet MS"/>
                <a:cs typeface="Trebuchet MS"/>
              </a:rPr>
              <a:t>retirer</a:t>
            </a:r>
            <a:r>
              <a:rPr sz="2100" spc="-8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95" dirty="0">
                <a:solidFill>
                  <a:srgbClr val="ED2137"/>
                </a:solidFill>
                <a:latin typeface="Trebuchet MS"/>
                <a:cs typeface="Trebuchet MS"/>
              </a:rPr>
              <a:t>Pods </a:t>
            </a:r>
            <a:endParaRPr sz="21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200"/>
              </a:spcBef>
            </a:pPr>
            <a:r>
              <a:rPr sz="2100" spc="-20" dirty="0">
                <a:solidFill>
                  <a:srgbClr val="333333"/>
                </a:solidFill>
                <a:latin typeface="Trebuchet MS"/>
                <a:cs typeface="Trebuchet MS"/>
              </a:rPr>
              <a:t>Si</a:t>
            </a:r>
            <a:r>
              <a:rPr sz="2100" spc="2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85" dirty="0">
                <a:solidFill>
                  <a:srgbClr val="333333"/>
                </a:solidFill>
                <a:latin typeface="Trebuchet MS"/>
                <a:cs typeface="Trebuchet MS"/>
              </a:rPr>
              <a:t>toi</a:t>
            </a:r>
            <a:r>
              <a:rPr sz="2100" spc="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vouloir</a:t>
            </a:r>
            <a:r>
              <a:rPr sz="2100" spc="2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à</a:t>
            </a:r>
            <a:r>
              <a:rPr sz="2100" spc="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supprimer</a:t>
            </a:r>
            <a:r>
              <a:rPr sz="2100" spc="2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00" dirty="0">
                <a:solidFill>
                  <a:srgbClr val="ED2137"/>
                </a:solidFill>
                <a:latin typeface="Trebuchet MS"/>
                <a:cs typeface="Trebuchet MS"/>
              </a:rPr>
              <a:t>RS</a:t>
            </a:r>
            <a:r>
              <a:rPr sz="2100" spc="20" dirty="0">
                <a:solidFill>
                  <a:srgbClr val="ED2137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sans</a:t>
            </a:r>
            <a:r>
              <a:rPr sz="2100" spc="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suppression</a:t>
            </a:r>
            <a:r>
              <a:rPr sz="2100" spc="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associé</a:t>
            </a:r>
            <a:r>
              <a:rPr sz="2100" spc="2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ED2137"/>
                </a:solidFill>
                <a:latin typeface="Trebuchet MS"/>
                <a:cs typeface="Trebuchet MS"/>
              </a:rPr>
              <a:t>Gousses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,</a:t>
            </a:r>
            <a:r>
              <a:rPr sz="2100" spc="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80" dirty="0">
                <a:solidFill>
                  <a:srgbClr val="333333"/>
                </a:solidFill>
                <a:latin typeface="Trebuchet MS"/>
                <a:cs typeface="Trebuchet MS"/>
              </a:rPr>
              <a:t>utiliser</a:t>
            </a:r>
            <a:endParaRPr sz="2100">
              <a:latin typeface="Trebuchet MS"/>
              <a:cs typeface="Trebuchet MS"/>
            </a:endParaRPr>
          </a:p>
          <a:p>
            <a:pPr marL="393065">
              <a:lnSpc>
                <a:spcPct val="100000"/>
              </a:lnSpc>
              <a:spcBef>
                <a:spcPts val="1230"/>
              </a:spcBef>
              <a:tabLst>
                <a:tab pos="1677670" algn="l"/>
                <a:tab pos="2801620" algn="l"/>
                <a:tab pos="3283585" algn="l"/>
                <a:tab pos="4728845" algn="l"/>
              </a:tabLst>
            </a:pPr>
            <a:r>
              <a:rPr sz="2100" spc="300" dirty="0">
                <a:solidFill>
                  <a:srgbClr val="ED2137"/>
                </a:solidFill>
                <a:latin typeface="Tahoma"/>
                <a:cs typeface="Tahoma"/>
              </a:rPr>
              <a:t>kubectl</a:t>
            </a:r>
            <a:r>
              <a:rPr sz="2100" dirty="0">
                <a:solidFill>
                  <a:srgbClr val="ED2137"/>
                </a:solidFill>
                <a:latin typeface="Tahoma"/>
                <a:cs typeface="Tahoma"/>
              </a:rPr>
              <a:t> </a:t>
            </a:r>
            <a:r>
              <a:rPr sz="2100" spc="305" dirty="0">
                <a:solidFill>
                  <a:srgbClr val="ED2137"/>
                </a:solidFill>
                <a:latin typeface="Tahoma"/>
                <a:cs typeface="Tahoma"/>
              </a:rPr>
              <a:t>supprimer</a:t>
            </a:r>
            <a:r>
              <a:rPr sz="2100" dirty="0">
                <a:solidFill>
                  <a:srgbClr val="ED2137"/>
                </a:solidFill>
                <a:latin typeface="Tahoma"/>
                <a:cs typeface="Tahoma"/>
              </a:rPr>
              <a:t> </a:t>
            </a:r>
            <a:r>
              <a:rPr sz="2100" spc="380" dirty="0">
                <a:solidFill>
                  <a:srgbClr val="ED2137"/>
                </a:solidFill>
                <a:latin typeface="Tahoma"/>
                <a:cs typeface="Tahoma"/>
              </a:rPr>
              <a:t>rs</a:t>
            </a:r>
            <a:r>
              <a:rPr sz="2100" dirty="0">
                <a:solidFill>
                  <a:srgbClr val="ED2137"/>
                </a:solidFill>
                <a:latin typeface="Tahoma"/>
                <a:cs typeface="Tahoma"/>
              </a:rPr>
              <a:t> </a:t>
            </a:r>
            <a:r>
              <a:rPr sz="2100" spc="-10" dirty="0">
                <a:solidFill>
                  <a:srgbClr val="ED2137"/>
                </a:solidFill>
                <a:latin typeface="Tahoma"/>
                <a:cs typeface="Tahoma"/>
              </a:rPr>
              <a:t>&lt;rsName&gt;</a:t>
            </a:r>
            <a:r>
              <a:rPr sz="2100" dirty="0">
                <a:solidFill>
                  <a:srgbClr val="ED2137"/>
                </a:solidFill>
                <a:latin typeface="Tahoma"/>
                <a:cs typeface="Tahoma"/>
              </a:rPr>
              <a:t> </a:t>
            </a:r>
            <a:r>
              <a:rPr sz="2100" spc="140" dirty="0">
                <a:solidFill>
                  <a:srgbClr val="ED2137"/>
                </a:solidFill>
                <a:latin typeface="Tahoma"/>
                <a:cs typeface="Tahoma"/>
              </a:rPr>
              <a:t>-- </a:t>
            </a:r>
            <a:r>
              <a:rPr sz="2100" spc="195" dirty="0">
                <a:solidFill>
                  <a:srgbClr val="ED2137"/>
                </a:solidFill>
                <a:latin typeface="Tahoma"/>
                <a:cs typeface="Tahoma"/>
              </a:rPr>
              <a:t>cascade=orphelin</a:t>
            </a:r>
            <a:endParaRPr sz="21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14" dirty="0"/>
              <a:t>RÉPLIQUE</a:t>
            </a:r>
            <a:r>
              <a:rPr spc="-130" dirty="0"/>
              <a:t> </a:t>
            </a:r>
            <a:r>
              <a:rPr spc="85" dirty="0"/>
              <a:t>ET</a:t>
            </a:r>
            <a:r>
              <a:rPr spc="-125" dirty="0"/>
              <a:t> </a:t>
            </a:r>
            <a:r>
              <a:rPr spc="-10" dirty="0"/>
              <a:t>ACCIDENT</a:t>
            </a:r>
            <a:r>
              <a:rPr spc="-130" dirty="0"/>
              <a:t> </a:t>
            </a:r>
            <a:r>
              <a:rPr spc="-45" dirty="0"/>
              <a:t>BOUCLE</a:t>
            </a:r>
            <a:r>
              <a:rPr spc="-125" dirty="0"/>
              <a:t> </a:t>
            </a:r>
            <a:r>
              <a:rPr spc="-20" dirty="0">
                <a:solidFill>
                  <a:srgbClr val="ED2137"/>
                </a:solidFill>
              </a:rPr>
              <a:t>PODS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1647824"/>
            <a:ext cx="95250" cy="9524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177924" y="1358476"/>
            <a:ext cx="8888095" cy="1412181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2700" marR="5080">
              <a:lnSpc>
                <a:spcPct val="149800"/>
              </a:lnSpc>
              <a:spcBef>
                <a:spcPts val="45"/>
              </a:spcBef>
            </a:pP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Prendre</a:t>
            </a:r>
            <a:r>
              <a:rPr sz="2100" spc="-5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25" dirty="0">
                <a:solidFill>
                  <a:srgbClr val="333333"/>
                </a:solidFill>
                <a:latin typeface="Trebuchet MS"/>
                <a:cs typeface="Trebuchet MS"/>
              </a:rPr>
              <a:t>soins,</a:t>
            </a:r>
            <a:r>
              <a:rPr sz="2100" spc="-5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-5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ED2137"/>
                </a:solidFill>
                <a:latin typeface="Trebuchet MS"/>
                <a:cs typeface="Trebuchet MS"/>
              </a:rPr>
              <a:t>Ensemble de répliques</a:t>
            </a:r>
            <a:r>
              <a:rPr sz="2100" spc="-45" dirty="0">
                <a:solidFill>
                  <a:srgbClr val="ED2137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est</a:t>
            </a:r>
            <a:r>
              <a:rPr sz="2100" spc="-5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5" dirty="0">
                <a:solidFill>
                  <a:srgbClr val="333333"/>
                </a:solidFill>
                <a:latin typeface="Trebuchet MS"/>
                <a:cs typeface="Trebuchet MS"/>
              </a:rPr>
              <a:t>responsable</a:t>
            </a:r>
            <a:r>
              <a:rPr sz="2100" spc="-5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pour</a:t>
            </a:r>
            <a:r>
              <a:rPr sz="2100" spc="-5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0" dirty="0">
                <a:solidFill>
                  <a:srgbClr val="333333"/>
                </a:solidFill>
                <a:latin typeface="Trebuchet MS"/>
                <a:cs typeface="Trebuchet MS"/>
              </a:rPr>
              <a:t>ayant</a:t>
            </a:r>
            <a:r>
              <a:rPr sz="2100" spc="-4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5" dirty="0">
                <a:solidFill>
                  <a:srgbClr val="333333"/>
                </a:solidFill>
                <a:latin typeface="Trebuchet MS"/>
                <a:cs typeface="Trebuchet MS"/>
              </a:rPr>
              <a:t>un</a:t>
            </a:r>
            <a:r>
              <a:rPr sz="2100" spc="-5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05" dirty="0">
                <a:solidFill>
                  <a:srgbClr val="333333"/>
                </a:solidFill>
                <a:latin typeface="Trebuchet MS"/>
                <a:cs typeface="Trebuchet MS"/>
              </a:rPr>
              <a:t>nombre</a:t>
            </a:r>
            <a:r>
              <a:rPr sz="2100" spc="-5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de</a:t>
            </a:r>
            <a:r>
              <a:rPr sz="2100" spc="-5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14" dirty="0">
                <a:solidFill>
                  <a:srgbClr val="ED2137"/>
                </a:solidFill>
                <a:latin typeface="Trebuchet MS"/>
                <a:cs typeface="Trebuchet MS"/>
              </a:rPr>
              <a:t>Capsules</a:t>
            </a:r>
            <a:r>
              <a:rPr sz="2100" spc="-45" dirty="0">
                <a:solidFill>
                  <a:srgbClr val="ED2137"/>
                </a:solidFill>
                <a:latin typeface="Trebuchet MS"/>
                <a:cs typeface="Trebuchet MS"/>
              </a:rPr>
              <a:t> </a:t>
            </a:r>
            <a:r>
              <a:rPr sz="2100" spc="55" dirty="0">
                <a:solidFill>
                  <a:srgbClr val="333333"/>
                </a:solidFill>
                <a:latin typeface="Trebuchet MS"/>
                <a:cs typeface="Trebuchet MS"/>
              </a:rPr>
              <a:t>Mais</a:t>
            </a:r>
            <a:r>
              <a:rPr sz="2100" spc="60" dirty="0">
                <a:solidFill>
                  <a:srgbClr val="333333"/>
                </a:solidFill>
                <a:latin typeface="Trebuchet MS"/>
                <a:cs typeface="Trebuchet MS"/>
              </a:rPr>
              <a:t>​</a:t>
            </a: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80" dirty="0">
                <a:solidFill>
                  <a:srgbClr val="333333"/>
                </a:solidFill>
                <a:latin typeface="Trebuchet MS"/>
                <a:cs typeface="Trebuchet MS"/>
              </a:rPr>
              <a:t>si</a:t>
            </a: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5" dirty="0">
                <a:solidFill>
                  <a:srgbClr val="333333"/>
                </a:solidFill>
                <a:latin typeface="Trebuchet MS"/>
                <a:cs typeface="Trebuchet MS"/>
              </a:rPr>
              <a:t>un</a:t>
            </a:r>
            <a:r>
              <a:rPr sz="2100" spc="-3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lang="fr-FR" sz="2150" i="1" dirty="0">
                <a:solidFill>
                  <a:srgbClr val="ED2137"/>
                </a:solidFill>
                <a:latin typeface="Trebuchet MS"/>
                <a:cs typeface="Trebuchet MS"/>
              </a:rPr>
              <a:t>Container</a:t>
            </a:r>
            <a:r>
              <a:rPr sz="2150" i="1" spc="-50" dirty="0">
                <a:solidFill>
                  <a:srgbClr val="ED2137"/>
                </a:solidFill>
                <a:latin typeface="Trebuchet MS"/>
                <a:cs typeface="Trebuchet MS"/>
              </a:rPr>
              <a:t> </a:t>
            </a:r>
            <a:r>
              <a:rPr sz="2100" spc="65" dirty="0">
                <a:solidFill>
                  <a:srgbClr val="333333"/>
                </a:solidFill>
                <a:latin typeface="Trebuchet MS"/>
                <a:cs typeface="Trebuchet MS"/>
              </a:rPr>
              <a:t>accidents</a:t>
            </a: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chaque</a:t>
            </a:r>
            <a:r>
              <a:rPr sz="2100" spc="-3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95" dirty="0">
                <a:solidFill>
                  <a:srgbClr val="333333"/>
                </a:solidFill>
                <a:latin typeface="Trebuchet MS"/>
                <a:cs typeface="Trebuchet MS"/>
              </a:rPr>
              <a:t>5</a:t>
            </a: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minutes,</a:t>
            </a: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c'est</a:t>
            </a:r>
            <a:r>
              <a:rPr sz="2100" spc="-3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0" dirty="0">
                <a:solidFill>
                  <a:srgbClr val="333333"/>
                </a:solidFill>
                <a:latin typeface="Trebuchet MS"/>
                <a:cs typeface="Trebuchet MS"/>
              </a:rPr>
              <a:t>pas</a:t>
            </a: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5" dirty="0">
                <a:solidFill>
                  <a:srgbClr val="333333"/>
                </a:solidFill>
                <a:latin typeface="Trebuchet MS"/>
                <a:cs typeface="Trebuchet MS"/>
              </a:rPr>
              <a:t>son</a:t>
            </a: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problème!</a:t>
            </a:r>
            <a:endParaRPr sz="2100" dirty="0">
              <a:latin typeface="Trebuchet MS"/>
              <a:cs typeface="Trebuchet MS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2133599"/>
            <a:ext cx="95250" cy="9524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666999" y="2619374"/>
            <a:ext cx="8191499" cy="1876424"/>
          </a:xfrm>
          <a:prstGeom prst="rect">
            <a:avLst/>
          </a:prstGeom>
        </p:spPr>
      </p:pic>
    </p:spTree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30116" y="6133494"/>
            <a:ext cx="4309969" cy="495551"/>
          </a:xfrm>
          <a:prstGeom prst="rect">
            <a:avLst/>
          </a:prstGeom>
        </p:spPr>
      </p:pic>
    </p:spTree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5" dirty="0"/>
              <a:t>ENSEMBLES DE DÉMONS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1647824"/>
            <a:ext cx="95250" cy="9524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177924" y="1345564"/>
            <a:ext cx="10977245" cy="1739900"/>
          </a:xfrm>
          <a:prstGeom prst="rect">
            <a:avLst/>
          </a:prstGeom>
        </p:spPr>
        <p:txBody>
          <a:bodyPr vert="horz" wrap="square" lIns="0" tIns="1784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5"/>
              </a:spcBef>
            </a:pPr>
            <a:r>
              <a:rPr sz="2100" dirty="0">
                <a:solidFill>
                  <a:srgbClr val="ED2137"/>
                </a:solidFill>
                <a:latin typeface="Trebuchet MS"/>
                <a:cs typeface="Trebuchet MS"/>
              </a:rPr>
              <a:t>Ensembles de répliques</a:t>
            </a:r>
            <a:r>
              <a:rPr sz="2100" spc="-45" dirty="0">
                <a:solidFill>
                  <a:srgbClr val="ED2137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sont</a:t>
            </a:r>
            <a:r>
              <a:rPr sz="2100" spc="-4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95" dirty="0">
                <a:solidFill>
                  <a:srgbClr val="333333"/>
                </a:solidFill>
                <a:latin typeface="Trebuchet MS"/>
                <a:cs typeface="Trebuchet MS"/>
              </a:rPr>
              <a:t>utilisé</a:t>
            </a:r>
            <a:r>
              <a:rPr sz="2100" spc="-4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à</a:t>
            </a:r>
            <a:r>
              <a:rPr sz="2100" spc="-4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75" dirty="0">
                <a:solidFill>
                  <a:srgbClr val="333333"/>
                </a:solidFill>
                <a:latin typeface="Trebuchet MS"/>
                <a:cs typeface="Trebuchet MS"/>
              </a:rPr>
              <a:t>rotation</a:t>
            </a:r>
            <a:r>
              <a:rPr sz="2100" spc="-4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14" dirty="0">
                <a:solidFill>
                  <a:srgbClr val="333333"/>
                </a:solidFill>
                <a:latin typeface="Trebuchet MS"/>
                <a:cs typeface="Trebuchet MS"/>
              </a:rPr>
              <a:t>en haut</a:t>
            </a:r>
            <a:r>
              <a:rPr sz="2100" spc="-4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5" dirty="0">
                <a:solidFill>
                  <a:srgbClr val="333333"/>
                </a:solidFill>
                <a:latin typeface="Trebuchet MS"/>
                <a:cs typeface="Trebuchet MS"/>
              </a:rPr>
              <a:t>un</a:t>
            </a:r>
            <a:r>
              <a:rPr sz="2100" spc="-4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ensemble</a:t>
            </a:r>
            <a:r>
              <a:rPr sz="2100" spc="-4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05" dirty="0">
                <a:solidFill>
                  <a:srgbClr val="333333"/>
                </a:solidFill>
                <a:latin typeface="Trebuchet MS"/>
                <a:cs typeface="Trebuchet MS"/>
              </a:rPr>
              <a:t>nombre</a:t>
            </a:r>
            <a:r>
              <a:rPr sz="2100" spc="-4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de</a:t>
            </a:r>
            <a:r>
              <a:rPr sz="2100" spc="-4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14" dirty="0">
                <a:solidFill>
                  <a:srgbClr val="ED2137"/>
                </a:solidFill>
                <a:latin typeface="Trebuchet MS"/>
                <a:cs typeface="Trebuchet MS"/>
              </a:rPr>
              <a:t>Capsules</a:t>
            </a:r>
            <a:r>
              <a:rPr sz="2100" spc="-45" dirty="0">
                <a:solidFill>
                  <a:srgbClr val="ED2137"/>
                </a:solidFill>
                <a:latin typeface="Trebuchet MS"/>
                <a:cs typeface="Trebuchet MS"/>
              </a:rPr>
              <a:t> </a:t>
            </a:r>
            <a:r>
              <a:rPr sz="2100" spc="55" dirty="0">
                <a:solidFill>
                  <a:srgbClr val="333333"/>
                </a:solidFill>
                <a:latin typeface="Trebuchet MS"/>
                <a:cs typeface="Trebuchet MS"/>
              </a:rPr>
              <a:t>n'importe où</a:t>
            </a:r>
            <a:r>
              <a:rPr sz="2100" spc="-4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35" dirty="0">
                <a:solidFill>
                  <a:srgbClr val="333333"/>
                </a:solidFill>
                <a:latin typeface="Trebuchet MS"/>
                <a:cs typeface="Trebuchet MS"/>
              </a:rPr>
              <a:t>sur</a:t>
            </a:r>
            <a:r>
              <a:rPr sz="2100" spc="-4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-4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grappe</a:t>
            </a:r>
            <a:endParaRPr sz="2100">
              <a:latin typeface="Trebuchet MS"/>
              <a:cs typeface="Trebuchet MS"/>
            </a:endParaRPr>
          </a:p>
          <a:p>
            <a:pPr marL="12700" marR="5080">
              <a:lnSpc>
                <a:spcPts val="2100"/>
              </a:lnSpc>
              <a:spcBef>
                <a:spcPts val="1725"/>
              </a:spcBef>
            </a:pPr>
            <a:r>
              <a:rPr sz="2100" spc="60" dirty="0">
                <a:solidFill>
                  <a:srgbClr val="333333"/>
                </a:solidFill>
                <a:latin typeface="Trebuchet MS"/>
                <a:cs typeface="Trebuchet MS"/>
              </a:rPr>
              <a:t>Un autre</a:t>
            </a:r>
            <a:r>
              <a:rPr sz="2100" spc="-6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05" dirty="0">
                <a:solidFill>
                  <a:srgbClr val="333333"/>
                </a:solidFill>
                <a:latin typeface="Trebuchet MS"/>
                <a:cs typeface="Trebuchet MS"/>
              </a:rPr>
              <a:t>utiliser</a:t>
            </a:r>
            <a:r>
              <a:rPr sz="2100" spc="-6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0" dirty="0">
                <a:solidFill>
                  <a:srgbClr val="333333"/>
                </a:solidFill>
                <a:latin typeface="Trebuchet MS"/>
                <a:cs typeface="Trebuchet MS"/>
              </a:rPr>
              <a:t>cas</a:t>
            </a:r>
            <a:r>
              <a:rPr sz="2100" spc="-6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existe :</a:t>
            </a:r>
            <a:r>
              <a:rPr sz="2100" spc="-6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80" dirty="0">
                <a:solidFill>
                  <a:srgbClr val="333333"/>
                </a:solidFill>
                <a:latin typeface="Trebuchet MS"/>
                <a:cs typeface="Trebuchet MS"/>
              </a:rPr>
              <a:t>en cours d'exécution</a:t>
            </a:r>
            <a:r>
              <a:rPr sz="2100" spc="-6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90" dirty="0">
                <a:solidFill>
                  <a:srgbClr val="333333"/>
                </a:solidFill>
                <a:latin typeface="Trebuchet MS"/>
                <a:cs typeface="Trebuchet MS"/>
              </a:rPr>
              <a:t>un</a:t>
            </a:r>
            <a:r>
              <a:rPr sz="2100" spc="-6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00" dirty="0">
                <a:solidFill>
                  <a:srgbClr val="333333"/>
                </a:solidFill>
                <a:latin typeface="Trebuchet MS"/>
                <a:cs typeface="Trebuchet MS"/>
              </a:rPr>
              <a:t>et</a:t>
            </a:r>
            <a:r>
              <a:rPr sz="2100" spc="-6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seulement</a:t>
            </a:r>
            <a:r>
              <a:rPr sz="2100" spc="-6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90" dirty="0">
                <a:solidFill>
                  <a:srgbClr val="333333"/>
                </a:solidFill>
                <a:latin typeface="Trebuchet MS"/>
                <a:cs typeface="Trebuchet MS"/>
              </a:rPr>
              <a:t>un</a:t>
            </a:r>
            <a:r>
              <a:rPr sz="2100" spc="-6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0" dirty="0">
                <a:solidFill>
                  <a:srgbClr val="333333"/>
                </a:solidFill>
                <a:latin typeface="Trebuchet MS"/>
                <a:cs typeface="Trebuchet MS"/>
              </a:rPr>
              <a:t>copie</a:t>
            </a:r>
            <a:r>
              <a:rPr sz="2100" spc="-6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de</a:t>
            </a:r>
            <a:r>
              <a:rPr sz="2100" spc="-6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5" dirty="0">
                <a:solidFill>
                  <a:srgbClr val="333333"/>
                </a:solidFill>
                <a:latin typeface="Trebuchet MS"/>
                <a:cs typeface="Trebuchet MS"/>
              </a:rPr>
              <a:t>un</a:t>
            </a:r>
            <a:r>
              <a:rPr sz="2100" spc="-6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14" dirty="0">
                <a:solidFill>
                  <a:srgbClr val="ED2137"/>
                </a:solidFill>
                <a:latin typeface="Trebuchet MS"/>
                <a:cs typeface="Trebuchet MS"/>
              </a:rPr>
              <a:t>Capsules</a:t>
            </a:r>
            <a:r>
              <a:rPr sz="2100" spc="-65" dirty="0">
                <a:solidFill>
                  <a:srgbClr val="ED2137"/>
                </a:solidFill>
                <a:latin typeface="Trebuchet MS"/>
                <a:cs typeface="Trebuchet MS"/>
              </a:rPr>
              <a:t> </a:t>
            </a:r>
            <a:r>
              <a:rPr sz="2100" spc="135" dirty="0">
                <a:solidFill>
                  <a:srgbClr val="333333"/>
                </a:solidFill>
                <a:latin typeface="Trebuchet MS"/>
                <a:cs typeface="Trebuchet MS"/>
              </a:rPr>
              <a:t>sur</a:t>
            </a:r>
            <a:r>
              <a:rPr sz="2100" spc="-6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chaque</a:t>
            </a:r>
            <a:r>
              <a:rPr sz="2100" spc="-6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14" dirty="0">
                <a:solidFill>
                  <a:srgbClr val="ED2137"/>
                </a:solidFill>
                <a:latin typeface="Trebuchet MS"/>
                <a:cs typeface="Trebuchet MS"/>
              </a:rPr>
              <a:t>Nœud</a:t>
            </a:r>
            <a:r>
              <a:rPr sz="2100" spc="-65" dirty="0">
                <a:solidFill>
                  <a:srgbClr val="ED2137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(ou</a:t>
            </a:r>
            <a:r>
              <a:rPr sz="2100" spc="-6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35" dirty="0">
                <a:solidFill>
                  <a:srgbClr val="333333"/>
                </a:solidFill>
                <a:latin typeface="Trebuchet MS"/>
                <a:cs typeface="Trebuchet MS"/>
              </a:rPr>
              <a:t>sur</a:t>
            </a:r>
            <a:r>
              <a:rPr sz="2100" spc="-6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50" dirty="0">
                <a:solidFill>
                  <a:srgbClr val="333333"/>
                </a:solidFill>
                <a:latin typeface="Trebuchet MS"/>
                <a:cs typeface="Trebuchet MS"/>
              </a:rPr>
              <a:t>une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définition</a:t>
            </a:r>
            <a:r>
              <a:rPr sz="2100" spc="-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80" dirty="0">
                <a:solidFill>
                  <a:srgbClr val="333333"/>
                </a:solidFill>
                <a:latin typeface="Trebuchet MS"/>
                <a:cs typeface="Trebuchet MS"/>
              </a:rPr>
              <a:t>sous-ensemble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de </a:t>
            </a:r>
            <a:r>
              <a:rPr sz="2100" spc="50" dirty="0">
                <a:solidFill>
                  <a:srgbClr val="333333"/>
                </a:solidFill>
                <a:latin typeface="Trebuchet MS"/>
                <a:cs typeface="Trebuchet MS"/>
              </a:rPr>
              <a:t>nœuds)</a:t>
            </a:r>
            <a:endParaRPr sz="21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230"/>
              </a:spcBef>
            </a:pP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À</a:t>
            </a:r>
            <a:r>
              <a:rPr sz="2100" spc="-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75" dirty="0">
                <a:solidFill>
                  <a:srgbClr val="333333"/>
                </a:solidFill>
                <a:latin typeface="Trebuchet MS"/>
                <a:cs typeface="Trebuchet MS"/>
              </a:rPr>
              <a:t>répondre</a:t>
            </a:r>
            <a:r>
              <a:rPr sz="2100" spc="-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ce</a:t>
            </a:r>
            <a:r>
              <a:rPr sz="2100" spc="-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problème,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allons-y</a:t>
            </a:r>
            <a:r>
              <a:rPr sz="2100" spc="-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05" dirty="0">
                <a:solidFill>
                  <a:srgbClr val="333333"/>
                </a:solidFill>
                <a:latin typeface="Trebuchet MS"/>
                <a:cs typeface="Trebuchet MS"/>
              </a:rPr>
              <a:t>utiliser</a:t>
            </a:r>
            <a:r>
              <a:rPr sz="2100" spc="-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5" dirty="0">
                <a:solidFill>
                  <a:srgbClr val="333333"/>
                </a:solidFill>
                <a:latin typeface="Trebuchet MS"/>
                <a:cs typeface="Trebuchet MS"/>
              </a:rPr>
              <a:t>un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80" dirty="0">
                <a:solidFill>
                  <a:srgbClr val="ED2137"/>
                </a:solidFill>
                <a:latin typeface="Trebuchet MS"/>
                <a:cs typeface="Trebuchet MS"/>
              </a:rPr>
              <a:t>DaemonSet</a:t>
            </a:r>
            <a:endParaRPr sz="2100">
              <a:latin typeface="Trebuchet MS"/>
              <a:cs typeface="Trebuchet MS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2133599"/>
            <a:ext cx="95250" cy="9524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2876549"/>
            <a:ext cx="95250" cy="95249"/>
          </a:xfrm>
          <a:prstGeom prst="rect">
            <a:avLst/>
          </a:prstGeom>
        </p:spPr>
      </p:pic>
    </p:spTree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70" dirty="0"/>
              <a:t>UTILISER</a:t>
            </a:r>
            <a:r>
              <a:rPr spc="-160" dirty="0"/>
              <a:t> </a:t>
            </a:r>
            <a:r>
              <a:rPr spc="-140" dirty="0"/>
              <a:t>CAS</a:t>
            </a:r>
            <a:r>
              <a:rPr spc="-105" dirty="0"/>
              <a:t> </a:t>
            </a:r>
            <a:r>
              <a:rPr spc="-75" dirty="0"/>
              <a:t>POUR</a:t>
            </a:r>
            <a:r>
              <a:rPr spc="-130" dirty="0"/>
              <a:t> </a:t>
            </a:r>
            <a:r>
              <a:rPr spc="-30" dirty="0"/>
              <a:t>ENSEMBLES DE DÉMONS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1647824"/>
            <a:ext cx="95250" cy="9524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177924" y="1345564"/>
            <a:ext cx="9135110" cy="1473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459230">
              <a:lnSpc>
                <a:spcPct val="151800"/>
              </a:lnSpc>
              <a:spcBef>
                <a:spcPts val="100"/>
              </a:spcBef>
            </a:pPr>
            <a:r>
              <a:rPr sz="2100" spc="105" dirty="0">
                <a:solidFill>
                  <a:srgbClr val="333333"/>
                </a:solidFill>
                <a:latin typeface="Trebuchet MS"/>
                <a:cs typeface="Trebuchet MS"/>
              </a:rPr>
              <a:t>Courir</a:t>
            </a:r>
            <a:r>
              <a:rPr sz="2100" spc="-6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5" dirty="0">
                <a:solidFill>
                  <a:srgbClr val="333333"/>
                </a:solidFill>
                <a:latin typeface="Trebuchet MS"/>
                <a:cs typeface="Trebuchet MS"/>
              </a:rPr>
              <a:t>un</a:t>
            </a:r>
            <a:r>
              <a:rPr sz="2100" spc="-5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5" dirty="0">
                <a:solidFill>
                  <a:srgbClr val="333333"/>
                </a:solidFill>
                <a:latin typeface="Trebuchet MS"/>
                <a:cs typeface="Trebuchet MS"/>
              </a:rPr>
              <a:t>stockage</a:t>
            </a:r>
            <a:r>
              <a:rPr sz="2100" spc="-5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10" dirty="0">
                <a:solidFill>
                  <a:srgbClr val="333333"/>
                </a:solidFill>
                <a:latin typeface="Trebuchet MS"/>
                <a:cs typeface="Trebuchet MS"/>
              </a:rPr>
              <a:t>démon</a:t>
            </a:r>
            <a:r>
              <a:rPr sz="2100" spc="-5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35" dirty="0">
                <a:solidFill>
                  <a:srgbClr val="333333"/>
                </a:solidFill>
                <a:latin typeface="Trebuchet MS"/>
                <a:cs typeface="Trebuchet MS"/>
              </a:rPr>
              <a:t>sur</a:t>
            </a:r>
            <a:r>
              <a:rPr sz="2100" spc="-5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chaque</a:t>
            </a:r>
            <a:r>
              <a:rPr sz="2100" spc="-5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14" dirty="0">
                <a:solidFill>
                  <a:srgbClr val="ED2137"/>
                </a:solidFill>
                <a:latin typeface="Trebuchet MS"/>
                <a:cs typeface="Trebuchet MS"/>
              </a:rPr>
              <a:t>Nœud</a:t>
            </a:r>
            <a:r>
              <a:rPr sz="2100" spc="-55" dirty="0">
                <a:solidFill>
                  <a:srgbClr val="ED2137"/>
                </a:solidFill>
                <a:latin typeface="Trebuchet MS"/>
                <a:cs typeface="Trebuchet MS"/>
              </a:rPr>
              <a:t> 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(glusterd,</a:t>
            </a:r>
            <a:r>
              <a:rPr sz="2100" spc="-5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céph,</a:t>
            </a:r>
            <a:r>
              <a:rPr sz="2100" spc="-5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tour,</a:t>
            </a:r>
            <a:r>
              <a:rPr sz="2100" spc="-5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160" dirty="0">
                <a:solidFill>
                  <a:srgbClr val="333333"/>
                </a:solidFill>
                <a:latin typeface="Trebuchet MS"/>
                <a:cs typeface="Trebuchet MS"/>
              </a:rPr>
              <a:t>...) </a:t>
            </a:r>
            <a:r>
              <a:rPr sz="2100" spc="105" dirty="0">
                <a:solidFill>
                  <a:srgbClr val="333333"/>
                </a:solidFill>
                <a:latin typeface="Trebuchet MS"/>
                <a:cs typeface="Trebuchet MS"/>
              </a:rPr>
              <a:t>Courir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5" dirty="0">
                <a:solidFill>
                  <a:srgbClr val="333333"/>
                </a:solidFill>
                <a:latin typeface="Trebuchet MS"/>
                <a:cs typeface="Trebuchet MS"/>
              </a:rPr>
              <a:t>un</a:t>
            </a:r>
            <a:r>
              <a:rPr sz="2100" spc="-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enregistrer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collection</a:t>
            </a:r>
            <a:r>
              <a:rPr sz="2100" spc="-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agent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30" dirty="0">
                <a:solidFill>
                  <a:srgbClr val="333333"/>
                </a:solidFill>
                <a:latin typeface="Trebuchet MS"/>
                <a:cs typeface="Trebuchet MS"/>
              </a:rPr>
              <a:t>(fluent,</a:t>
            </a:r>
            <a:r>
              <a:rPr sz="2100" spc="-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logstash, 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filebeat...)</a:t>
            </a:r>
            <a:endParaRPr sz="21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230"/>
              </a:spcBef>
            </a:pPr>
            <a:r>
              <a:rPr sz="2100" spc="105" dirty="0">
                <a:solidFill>
                  <a:srgbClr val="333333"/>
                </a:solidFill>
                <a:latin typeface="Trebuchet MS"/>
                <a:cs typeface="Trebuchet MS"/>
              </a:rPr>
              <a:t>Courir</a:t>
            </a:r>
            <a:r>
              <a:rPr sz="2100" spc="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5" dirty="0">
                <a:solidFill>
                  <a:srgbClr val="333333"/>
                </a:solidFill>
                <a:latin typeface="Trebuchet MS"/>
                <a:cs typeface="Trebuchet MS"/>
              </a:rPr>
              <a:t>un</a:t>
            </a:r>
            <a:r>
              <a:rPr sz="2100" spc="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métrique</a:t>
            </a:r>
            <a:r>
              <a:rPr sz="2100" spc="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collection</a:t>
            </a:r>
            <a:r>
              <a:rPr sz="2100" spc="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agent</a:t>
            </a:r>
            <a:r>
              <a:rPr sz="2100" spc="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(Prométhée,</a:t>
            </a:r>
            <a:r>
              <a:rPr sz="2100" spc="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collecté,</a:t>
            </a:r>
            <a:r>
              <a:rPr sz="2100" spc="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chien de données,</a:t>
            </a:r>
            <a:r>
              <a:rPr sz="2100" spc="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ganglions,</a:t>
            </a:r>
            <a:r>
              <a:rPr sz="2100" spc="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125" dirty="0">
                <a:solidFill>
                  <a:srgbClr val="333333"/>
                </a:solidFill>
                <a:latin typeface="Trebuchet MS"/>
                <a:cs typeface="Trebuchet MS"/>
              </a:rPr>
              <a:t>...)</a:t>
            </a:r>
            <a:endParaRPr sz="2100">
              <a:latin typeface="Trebuchet MS"/>
              <a:cs typeface="Trebuchet MS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2133599"/>
            <a:ext cx="95250" cy="9524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2609849"/>
            <a:ext cx="95250" cy="9524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35" dirty="0"/>
              <a:t>TABLEAU</a:t>
            </a:r>
            <a:r>
              <a:rPr spc="-110" dirty="0"/>
              <a:t> </a:t>
            </a:r>
            <a:r>
              <a:rPr dirty="0"/>
              <a:t>DE</a:t>
            </a:r>
            <a:r>
              <a:rPr spc="-210" dirty="0"/>
              <a:t> </a:t>
            </a:r>
            <a:r>
              <a:rPr spc="-50" dirty="0"/>
              <a:t>CONTENU</a:t>
            </a:r>
            <a:r>
              <a:rPr spc="-155" dirty="0"/>
              <a:t> </a:t>
            </a:r>
            <a:r>
              <a:rPr spc="95" dirty="0"/>
              <a:t>(1/2)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1866899"/>
            <a:ext cx="95250" cy="9524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2343149"/>
            <a:ext cx="95250" cy="9524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2828924"/>
            <a:ext cx="95250" cy="9524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3305174"/>
            <a:ext cx="95250" cy="9524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3781424"/>
            <a:ext cx="95250" cy="9524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4267199"/>
            <a:ext cx="95250" cy="95249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4743449"/>
            <a:ext cx="95250" cy="95249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1177924" y="1574164"/>
            <a:ext cx="3909695" cy="3378200"/>
          </a:xfrm>
          <a:prstGeom prst="rect">
            <a:avLst/>
          </a:prstGeom>
        </p:spPr>
        <p:txBody>
          <a:bodyPr vert="horz" wrap="square" lIns="0" tIns="1689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30"/>
              </a:spcBef>
            </a:pP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Contexte</a:t>
            </a:r>
            <a:endParaRPr sz="2100" dirty="0">
              <a:latin typeface="Trebuchet MS"/>
              <a:cs typeface="Trebuchet MS"/>
            </a:endParaRPr>
          </a:p>
          <a:p>
            <a:pPr marL="12700" marR="191770">
              <a:lnSpc>
                <a:spcPts val="3829"/>
              </a:lnSpc>
              <a:spcBef>
                <a:spcPts val="265"/>
              </a:spcBef>
            </a:pP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Architecture</a:t>
            </a:r>
            <a:r>
              <a:rPr sz="2100" spc="-3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00" dirty="0">
                <a:solidFill>
                  <a:srgbClr val="333333"/>
                </a:solidFill>
                <a:latin typeface="Trebuchet MS"/>
                <a:cs typeface="Trebuchet MS"/>
              </a:rPr>
              <a:t>et</a:t>
            </a:r>
            <a:r>
              <a:rPr sz="2100" spc="-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80" dirty="0">
                <a:solidFill>
                  <a:srgbClr val="333333"/>
                </a:solidFill>
                <a:latin typeface="Trebuchet MS"/>
                <a:cs typeface="Trebuchet MS"/>
              </a:rPr>
              <a:t>composants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d'abord</a:t>
            </a:r>
            <a:r>
              <a:rPr sz="2100" spc="-9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5" dirty="0">
                <a:solidFill>
                  <a:srgbClr val="333333"/>
                </a:solidFill>
                <a:latin typeface="Trebuchet MS"/>
                <a:cs typeface="Trebuchet MS"/>
              </a:rPr>
              <a:t>mesures</a:t>
            </a:r>
            <a:endParaRPr sz="2100" dirty="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880"/>
              </a:spcBef>
            </a:pPr>
            <a:r>
              <a:rPr sz="2100" spc="95" dirty="0">
                <a:solidFill>
                  <a:srgbClr val="333333"/>
                </a:solidFill>
                <a:latin typeface="Trebuchet MS"/>
                <a:cs typeface="Trebuchet MS"/>
              </a:rPr>
              <a:t>Capsules</a:t>
            </a:r>
            <a:endParaRPr sz="2100" dirty="0">
              <a:latin typeface="Trebuchet MS"/>
              <a:cs typeface="Trebuchet MS"/>
            </a:endParaRPr>
          </a:p>
          <a:p>
            <a:pPr marL="12700" marR="923290">
              <a:lnSpc>
                <a:spcPts val="3820"/>
              </a:lnSpc>
              <a:spcBef>
                <a:spcPts val="275"/>
              </a:spcBef>
            </a:pP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Service</a:t>
            </a:r>
            <a:r>
              <a:rPr sz="2100" spc="6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Compte</a:t>
            </a:r>
            <a:r>
              <a:rPr sz="2100" spc="6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&amp;</a:t>
            </a:r>
            <a:r>
              <a:rPr sz="2100" spc="6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Contrôleurs </a:t>
            </a:r>
            <a:endParaRPr sz="2100" dirty="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890"/>
              </a:spcBef>
            </a:pP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Service</a:t>
            </a:r>
            <a:r>
              <a:rPr sz="2100" spc="6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00" dirty="0">
                <a:solidFill>
                  <a:srgbClr val="333333"/>
                </a:solidFill>
                <a:latin typeface="Trebuchet MS"/>
                <a:cs typeface="Trebuchet MS"/>
              </a:rPr>
              <a:t>et</a:t>
            </a:r>
            <a:r>
              <a:rPr sz="2100" spc="6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réseau</a:t>
            </a:r>
            <a:r>
              <a:rPr sz="2100" spc="6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exposition</a:t>
            </a:r>
            <a:endParaRPr sz="2100" dirty="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65" dirty="0"/>
              <a:t>ANIMAL DE COMPAGNIE</a:t>
            </a:r>
            <a:r>
              <a:rPr spc="-120" dirty="0"/>
              <a:t> </a:t>
            </a:r>
            <a:r>
              <a:rPr dirty="0"/>
              <a:t>CONTRE</a:t>
            </a:r>
            <a:r>
              <a:rPr spc="-120" dirty="0"/>
              <a:t> </a:t>
            </a:r>
            <a:r>
              <a:rPr spc="-105" dirty="0"/>
              <a:t>BÉTAIL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2181224"/>
            <a:ext cx="95250" cy="9524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3200399"/>
            <a:ext cx="95250" cy="9524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796924" y="1307941"/>
            <a:ext cx="11660505" cy="3186642"/>
          </a:xfrm>
          <a:prstGeom prst="rect">
            <a:avLst/>
          </a:prstGeom>
        </p:spPr>
        <p:txBody>
          <a:bodyPr vert="horz" wrap="square" lIns="0" tIns="1651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0"/>
              </a:spcBef>
            </a:pPr>
            <a:r>
              <a:rPr sz="2100" spc="120" dirty="0">
                <a:solidFill>
                  <a:srgbClr val="333333"/>
                </a:solidFill>
                <a:latin typeface="Trebuchet MS"/>
                <a:cs typeface="Trebuchet MS"/>
              </a:rPr>
              <a:t>Comment</a:t>
            </a:r>
            <a:r>
              <a:rPr sz="2100" spc="-6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à</a:t>
            </a:r>
            <a:r>
              <a:rPr sz="2100" spc="-5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85" dirty="0">
                <a:solidFill>
                  <a:srgbClr val="333333"/>
                </a:solidFill>
                <a:latin typeface="Trebuchet MS"/>
                <a:cs typeface="Trebuchet MS"/>
              </a:rPr>
              <a:t>choisir</a:t>
            </a:r>
            <a:r>
              <a:rPr sz="2100" spc="-5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35" dirty="0">
                <a:solidFill>
                  <a:srgbClr val="333333"/>
                </a:solidFill>
                <a:latin typeface="Trebuchet MS"/>
                <a:cs typeface="Trebuchet MS"/>
              </a:rPr>
              <a:t>sur</a:t>
            </a:r>
            <a:r>
              <a:rPr sz="2100" spc="-5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lequel</a:t>
            </a:r>
            <a:r>
              <a:rPr sz="2100" spc="-5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95" dirty="0">
                <a:solidFill>
                  <a:srgbClr val="333333"/>
                </a:solidFill>
                <a:latin typeface="Trebuchet MS"/>
                <a:cs typeface="Trebuchet MS"/>
              </a:rPr>
              <a:t>hôtes</a:t>
            </a:r>
            <a:r>
              <a:rPr sz="2100" spc="-6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90" dirty="0">
                <a:solidFill>
                  <a:srgbClr val="333333"/>
                </a:solidFill>
                <a:latin typeface="Trebuchet MS"/>
                <a:cs typeface="Trebuchet MS"/>
              </a:rPr>
              <a:t>devrait</a:t>
            </a:r>
            <a:r>
              <a:rPr sz="2100" spc="-5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00" dirty="0">
                <a:solidFill>
                  <a:srgbClr val="333333"/>
                </a:solidFill>
                <a:latin typeface="Trebuchet MS"/>
                <a:cs typeface="Trebuchet MS"/>
              </a:rPr>
              <a:t>courir</a:t>
            </a:r>
            <a:r>
              <a:rPr sz="2100" spc="-5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80" dirty="0">
                <a:solidFill>
                  <a:srgbClr val="333333"/>
                </a:solidFill>
                <a:latin typeface="Trebuchet MS"/>
                <a:cs typeface="Trebuchet MS"/>
              </a:rPr>
              <a:t>ton</a:t>
            </a:r>
            <a:r>
              <a:rPr sz="2100" spc="-5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40" dirty="0">
                <a:solidFill>
                  <a:srgbClr val="333333"/>
                </a:solidFill>
                <a:latin typeface="Trebuchet MS"/>
                <a:cs typeface="Trebuchet MS"/>
              </a:rPr>
              <a:t>conteneurs </a:t>
            </a:r>
            <a:r>
              <a:rPr sz="2500" spc="40" dirty="0">
                <a:solidFill>
                  <a:srgbClr val="333333"/>
                </a:solidFill>
                <a:latin typeface="MingLiU_HKSCS-ExtB"/>
                <a:cs typeface="MingLiU_HKSCS-ExtB"/>
              </a:rPr>
              <a:t>❓</a:t>
            </a:r>
            <a:endParaRPr sz="2500" dirty="0">
              <a:latin typeface="MingLiU_HKSCS-ExtB"/>
              <a:cs typeface="MingLiU_HKSCS-ExtB"/>
            </a:endParaRPr>
          </a:p>
          <a:p>
            <a:pPr marL="393065" marR="5080">
              <a:lnSpc>
                <a:spcPct val="82000"/>
              </a:lnSpc>
              <a:spcBef>
                <a:spcPts val="1739"/>
              </a:spcBef>
            </a:pPr>
            <a:r>
              <a:rPr sz="2500" spc="1450" dirty="0">
                <a:solidFill>
                  <a:srgbClr val="333333"/>
                </a:solidFill>
                <a:latin typeface="Cambria"/>
                <a:cs typeface="Cambria"/>
              </a:rPr>
              <a:t>🐈</a:t>
            </a:r>
            <a:r>
              <a:rPr sz="2500" spc="65" dirty="0">
                <a:solidFill>
                  <a:srgbClr val="333333"/>
                </a:solidFill>
                <a:latin typeface="Cambria"/>
                <a:cs typeface="Cambria"/>
              </a:rPr>
              <a:t> </a:t>
            </a:r>
            <a:r>
              <a:rPr sz="2100" spc="-229" dirty="0">
                <a:solidFill>
                  <a:srgbClr val="333333"/>
                </a:solidFill>
                <a:latin typeface="Trebuchet MS"/>
                <a:cs typeface="Trebuchet MS"/>
              </a:rPr>
              <a:t>:</a:t>
            </a:r>
            <a:r>
              <a:rPr sz="2100" spc="-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0" dirty="0">
                <a:solidFill>
                  <a:srgbClr val="333333"/>
                </a:solidFill>
                <a:latin typeface="Trebuchet MS"/>
                <a:cs typeface="Trebuchet MS"/>
              </a:rPr>
              <a:t>Dans</a:t>
            </a:r>
            <a:r>
              <a:rPr sz="2100" spc="-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50" i="1" dirty="0">
                <a:solidFill>
                  <a:srgbClr val="ED2137"/>
                </a:solidFill>
                <a:latin typeface="Trebuchet MS"/>
                <a:cs typeface="Trebuchet MS"/>
              </a:rPr>
              <a:t>Animal de compagnie</a:t>
            </a:r>
            <a:r>
              <a:rPr sz="2150" i="1" spc="-30" dirty="0">
                <a:solidFill>
                  <a:srgbClr val="ED2137"/>
                </a:solidFill>
                <a:latin typeface="Trebuchet MS"/>
                <a:cs typeface="Trebuchet MS"/>
              </a:rPr>
              <a:t> </a:t>
            </a:r>
            <a:r>
              <a:rPr sz="2100" spc="114" dirty="0">
                <a:solidFill>
                  <a:srgbClr val="333333"/>
                </a:solidFill>
                <a:latin typeface="Trebuchet MS"/>
                <a:cs typeface="Trebuchet MS"/>
              </a:rPr>
              <a:t>mode</a:t>
            </a:r>
            <a:r>
              <a:rPr sz="2100" spc="-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(micro</a:t>
            </a:r>
            <a:r>
              <a:rPr sz="2100" spc="-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gestion),</a:t>
            </a:r>
            <a:r>
              <a:rPr sz="2100" spc="-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nous</a:t>
            </a:r>
            <a:r>
              <a:rPr sz="2100" spc="-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identifier</a:t>
            </a:r>
            <a:r>
              <a:rPr sz="2100" spc="-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5" dirty="0">
                <a:solidFill>
                  <a:srgbClr val="333333"/>
                </a:solidFill>
                <a:latin typeface="Trebuchet MS"/>
                <a:cs typeface="Trebuchet MS"/>
              </a:rPr>
              <a:t>un</a:t>
            </a:r>
            <a:r>
              <a:rPr sz="2100" spc="-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serveur</a:t>
            </a:r>
            <a:r>
              <a:rPr sz="2100" spc="-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avec</a:t>
            </a:r>
            <a:r>
              <a:rPr sz="2100" spc="-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5" dirty="0">
                <a:solidFill>
                  <a:srgbClr val="333333"/>
                </a:solidFill>
                <a:latin typeface="Trebuchet MS"/>
                <a:cs typeface="Trebuchet MS"/>
              </a:rPr>
              <a:t>un</a:t>
            </a:r>
            <a:r>
              <a:rPr sz="2100" spc="-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nom,</a:t>
            </a:r>
            <a:r>
              <a:rPr sz="2100" spc="-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nous</a:t>
            </a:r>
            <a:r>
              <a:rPr sz="2100" spc="-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85" dirty="0">
                <a:solidFill>
                  <a:srgbClr val="333333"/>
                </a:solidFill>
                <a:latin typeface="Trebuchet MS"/>
                <a:cs typeface="Trebuchet MS"/>
              </a:rPr>
              <a:t>savoir</a:t>
            </a:r>
            <a:r>
              <a:rPr sz="2100" spc="-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25" dirty="0">
                <a:solidFill>
                  <a:srgbClr val="333333"/>
                </a:solidFill>
                <a:latin typeface="Trebuchet MS"/>
                <a:cs typeface="Trebuchet MS"/>
              </a:rPr>
              <a:t>ses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caractéristiques</a:t>
            </a:r>
            <a:r>
              <a:rPr sz="2100" spc="-2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00" dirty="0">
                <a:solidFill>
                  <a:srgbClr val="333333"/>
                </a:solidFill>
                <a:latin typeface="Trebuchet MS"/>
                <a:cs typeface="Trebuchet MS"/>
              </a:rPr>
              <a:t>et</a:t>
            </a:r>
            <a:r>
              <a:rPr sz="2100" spc="-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quoi</a:t>
            </a:r>
            <a:r>
              <a:rPr sz="2100" spc="-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95" dirty="0">
                <a:solidFill>
                  <a:srgbClr val="333333"/>
                </a:solidFill>
                <a:latin typeface="Trebuchet MS"/>
                <a:cs typeface="Trebuchet MS"/>
              </a:rPr>
              <a:t>il</a:t>
            </a:r>
            <a:r>
              <a:rPr sz="2100" spc="-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contient,</a:t>
            </a:r>
            <a:r>
              <a:rPr sz="2100" spc="-2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nous</a:t>
            </a:r>
            <a:r>
              <a:rPr sz="2100" spc="-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garder</a:t>
            </a:r>
            <a:r>
              <a:rPr sz="2100" spc="-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95" dirty="0">
                <a:solidFill>
                  <a:srgbClr val="333333"/>
                </a:solidFill>
                <a:latin typeface="Trebuchet MS"/>
                <a:cs typeface="Trebuchet MS"/>
              </a:rPr>
              <a:t>il</a:t>
            </a:r>
            <a:r>
              <a:rPr sz="2100" spc="-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14" dirty="0">
                <a:solidFill>
                  <a:srgbClr val="333333"/>
                </a:solidFill>
                <a:latin typeface="Trebuchet MS"/>
                <a:cs typeface="Trebuchet MS"/>
              </a:rPr>
              <a:t>en haut</a:t>
            </a:r>
            <a:r>
              <a:rPr sz="2100" spc="-2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à</a:t>
            </a:r>
            <a:r>
              <a:rPr sz="2100" spc="-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25" dirty="0">
                <a:solidFill>
                  <a:srgbClr val="333333"/>
                </a:solidFill>
                <a:latin typeface="Trebuchet MS"/>
                <a:cs typeface="Trebuchet MS"/>
              </a:rPr>
              <a:t>date,</a:t>
            </a:r>
            <a:r>
              <a:rPr sz="2100" spc="-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nous</a:t>
            </a:r>
            <a:r>
              <a:rPr sz="2100" spc="-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correctif</a:t>
            </a:r>
            <a:r>
              <a:rPr sz="2100" spc="-2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95" dirty="0">
                <a:solidFill>
                  <a:srgbClr val="333333"/>
                </a:solidFill>
                <a:latin typeface="Trebuchet MS"/>
                <a:cs typeface="Trebuchet MS"/>
              </a:rPr>
              <a:t>il</a:t>
            </a:r>
            <a:r>
              <a:rPr sz="2100" spc="-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00" dirty="0">
                <a:solidFill>
                  <a:srgbClr val="333333"/>
                </a:solidFill>
                <a:latin typeface="Trebuchet MS"/>
                <a:cs typeface="Trebuchet MS"/>
              </a:rPr>
              <a:t>et</a:t>
            </a:r>
            <a:r>
              <a:rPr sz="2100" spc="-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30" dirty="0">
                <a:solidFill>
                  <a:srgbClr val="333333"/>
                </a:solidFill>
                <a:latin typeface="Trebuchet MS"/>
                <a:cs typeface="Trebuchet MS"/>
              </a:rPr>
              <a:t>humains</a:t>
            </a:r>
            <a:r>
              <a:rPr sz="2100" spc="-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(généralement </a:t>
            </a:r>
            <a:r>
              <a:rPr sz="2100" spc="55" dirty="0">
                <a:solidFill>
                  <a:srgbClr val="333333"/>
                </a:solidFill>
                <a:latin typeface="Trebuchet MS"/>
                <a:cs typeface="Trebuchet MS"/>
              </a:rPr>
              <a:t>des opérations)</a:t>
            </a:r>
            <a:r>
              <a:rPr sz="2100" spc="-8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85" dirty="0">
                <a:solidFill>
                  <a:srgbClr val="333333"/>
                </a:solidFill>
                <a:latin typeface="Trebuchet MS"/>
                <a:cs typeface="Trebuchet MS"/>
              </a:rPr>
              <a:t>choisir</a:t>
            </a:r>
            <a:r>
              <a:rPr sz="2100" spc="-7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5" dirty="0">
                <a:solidFill>
                  <a:srgbClr val="333333"/>
                </a:solidFill>
                <a:latin typeface="Trebuchet MS"/>
                <a:cs typeface="Trebuchet MS"/>
              </a:rPr>
              <a:t>où</a:t>
            </a:r>
            <a:r>
              <a:rPr sz="2100" spc="-8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à</a:t>
            </a:r>
            <a:r>
              <a:rPr sz="2100" spc="-7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75" dirty="0">
                <a:solidFill>
                  <a:srgbClr val="333333"/>
                </a:solidFill>
                <a:latin typeface="Trebuchet MS"/>
                <a:cs typeface="Trebuchet MS"/>
              </a:rPr>
              <a:t>rotation</a:t>
            </a:r>
            <a:r>
              <a:rPr sz="2100" spc="-7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5" dirty="0">
                <a:solidFill>
                  <a:srgbClr val="333333"/>
                </a:solidFill>
                <a:latin typeface="Trebuchet MS"/>
                <a:cs typeface="Trebuchet MS"/>
              </a:rPr>
              <a:t>un</a:t>
            </a:r>
            <a:r>
              <a:rPr sz="2100" spc="-8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lang="fr-FR" sz="2100" spc="-10" dirty="0">
                <a:solidFill>
                  <a:srgbClr val="333333"/>
                </a:solidFill>
                <a:latin typeface="Trebuchet MS"/>
                <a:cs typeface="Trebuchet MS"/>
              </a:rPr>
              <a:t>Container</a:t>
            </a:r>
            <a:endParaRPr sz="2100" dirty="0">
              <a:latin typeface="Trebuchet MS"/>
              <a:cs typeface="Trebuchet MS"/>
            </a:endParaRPr>
          </a:p>
          <a:p>
            <a:pPr marL="393065" marR="33020">
              <a:lnSpc>
                <a:spcPct val="82500"/>
              </a:lnSpc>
              <a:spcBef>
                <a:spcPts val="1430"/>
              </a:spcBef>
            </a:pPr>
            <a:r>
              <a:rPr sz="2500" spc="1450" dirty="0">
                <a:solidFill>
                  <a:srgbClr val="333333"/>
                </a:solidFill>
                <a:latin typeface="Cambria"/>
                <a:cs typeface="Cambria"/>
              </a:rPr>
              <a:t>🐄</a:t>
            </a:r>
            <a:r>
              <a:rPr sz="2500" spc="75" dirty="0">
                <a:solidFill>
                  <a:srgbClr val="333333"/>
                </a:solidFill>
                <a:latin typeface="Cambria"/>
                <a:cs typeface="Cambria"/>
              </a:rPr>
              <a:t> </a:t>
            </a:r>
            <a:r>
              <a:rPr sz="2100" spc="-229" dirty="0">
                <a:solidFill>
                  <a:srgbClr val="333333"/>
                </a:solidFill>
                <a:latin typeface="Trebuchet MS"/>
                <a:cs typeface="Trebuchet MS"/>
              </a:rPr>
              <a:t>:</a:t>
            </a:r>
            <a:r>
              <a:rPr sz="2100" spc="-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0" dirty="0">
                <a:solidFill>
                  <a:srgbClr val="333333"/>
                </a:solidFill>
                <a:latin typeface="Trebuchet MS"/>
                <a:cs typeface="Trebuchet MS"/>
              </a:rPr>
              <a:t>Dans</a:t>
            </a:r>
            <a:r>
              <a:rPr sz="2100" spc="-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50" i="1" spc="-70" dirty="0">
                <a:solidFill>
                  <a:srgbClr val="ED2137"/>
                </a:solidFill>
                <a:latin typeface="Trebuchet MS"/>
                <a:cs typeface="Trebuchet MS"/>
              </a:rPr>
              <a:t>Bétail</a:t>
            </a:r>
            <a:r>
              <a:rPr sz="2150" i="1" spc="-20" dirty="0">
                <a:solidFill>
                  <a:srgbClr val="ED2137"/>
                </a:solidFill>
                <a:latin typeface="Trebuchet MS"/>
                <a:cs typeface="Trebuchet MS"/>
              </a:rPr>
              <a:t> </a:t>
            </a:r>
            <a:r>
              <a:rPr sz="2100" spc="114" dirty="0">
                <a:solidFill>
                  <a:srgbClr val="333333"/>
                </a:solidFill>
                <a:latin typeface="Trebuchet MS"/>
                <a:cs typeface="Trebuchet MS"/>
              </a:rPr>
              <a:t>mode</a:t>
            </a:r>
            <a:r>
              <a:rPr sz="2100" spc="-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(macro</a:t>
            </a:r>
            <a:r>
              <a:rPr sz="2100" spc="-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gestion),</a:t>
            </a:r>
            <a:r>
              <a:rPr sz="2100" spc="-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nous </a:t>
            </a:r>
            <a:r>
              <a:rPr sz="2100" spc="105" dirty="0">
                <a:solidFill>
                  <a:srgbClr val="333333"/>
                </a:solidFill>
                <a:latin typeface="Trebuchet MS"/>
                <a:cs typeface="Trebuchet MS"/>
              </a:rPr>
              <a:t>utilisons</a:t>
            </a:r>
            <a:r>
              <a:rPr sz="2100" spc="-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-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caractéristiques</a:t>
            </a:r>
            <a:r>
              <a:rPr sz="2100" spc="-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25" dirty="0">
                <a:solidFill>
                  <a:srgbClr val="333333"/>
                </a:solidFill>
                <a:latin typeface="Trebuchet MS"/>
                <a:cs typeface="Trebuchet MS"/>
              </a:rPr>
              <a:t>(via</a:t>
            </a:r>
            <a:r>
              <a:rPr sz="2100" spc="-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étiquettes/labels)</a:t>
            </a:r>
            <a:r>
              <a:rPr sz="2100" spc="-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de</a:t>
            </a:r>
            <a:r>
              <a:rPr sz="2100" spc="-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475" dirty="0">
                <a:solidFill>
                  <a:srgbClr val="333333"/>
                </a:solidFill>
                <a:latin typeface="Trebuchet MS"/>
                <a:cs typeface="Trebuchet MS"/>
              </a:rPr>
              <a:t>les </a:t>
            </a:r>
            <a:r>
              <a:rPr sz="2100" spc="65" dirty="0">
                <a:solidFill>
                  <a:srgbClr val="333333"/>
                </a:solidFill>
                <a:latin typeface="Trebuchet MS"/>
                <a:cs typeface="Trebuchet MS"/>
              </a:rPr>
              <a:t>serveurs</a:t>
            </a:r>
            <a:r>
              <a:rPr sz="2100" spc="-6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à</a:t>
            </a:r>
            <a:r>
              <a:rPr sz="2100" spc="-6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identifier</a:t>
            </a:r>
            <a:r>
              <a:rPr sz="2100" spc="-6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5" dirty="0">
                <a:solidFill>
                  <a:srgbClr val="333333"/>
                </a:solidFill>
                <a:latin typeface="Trebuchet MS"/>
                <a:cs typeface="Trebuchet MS"/>
              </a:rPr>
              <a:t>un</a:t>
            </a:r>
            <a:r>
              <a:rPr sz="2100" spc="-5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80" dirty="0">
                <a:solidFill>
                  <a:srgbClr val="333333"/>
                </a:solidFill>
                <a:latin typeface="Trebuchet MS"/>
                <a:cs typeface="Trebuchet MS"/>
              </a:rPr>
              <a:t>sous-ensemble</a:t>
            </a:r>
            <a:r>
              <a:rPr sz="2100" spc="-6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de</a:t>
            </a:r>
            <a:r>
              <a:rPr sz="2100" spc="-6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eux,</a:t>
            </a:r>
            <a:r>
              <a:rPr sz="2100" spc="-5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nous</a:t>
            </a:r>
            <a:r>
              <a:rPr sz="2100" spc="-6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14" dirty="0">
                <a:solidFill>
                  <a:srgbClr val="333333"/>
                </a:solidFill>
                <a:latin typeface="Trebuchet MS"/>
                <a:cs typeface="Trebuchet MS"/>
              </a:rPr>
              <a:t>faire</a:t>
            </a:r>
            <a:r>
              <a:rPr sz="2100" spc="-6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0" dirty="0">
                <a:solidFill>
                  <a:srgbClr val="333333"/>
                </a:solidFill>
                <a:latin typeface="Trebuchet MS"/>
                <a:cs typeface="Trebuchet MS"/>
              </a:rPr>
              <a:t>pas</a:t>
            </a:r>
            <a:r>
              <a:rPr sz="2100" spc="-6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essayer</a:t>
            </a:r>
            <a:r>
              <a:rPr sz="2100" spc="-5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à</a:t>
            </a:r>
            <a:r>
              <a:rPr sz="2100" spc="-6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correctif</a:t>
            </a:r>
            <a:r>
              <a:rPr sz="2100" spc="-6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85" dirty="0">
                <a:solidFill>
                  <a:srgbClr val="333333"/>
                </a:solidFill>
                <a:latin typeface="Trebuchet MS"/>
                <a:cs typeface="Trebuchet MS"/>
              </a:rPr>
              <a:t>ou</a:t>
            </a:r>
            <a:r>
              <a:rPr sz="2100" spc="-5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0" dirty="0">
                <a:solidFill>
                  <a:srgbClr val="333333"/>
                </a:solidFill>
                <a:latin typeface="Trebuchet MS"/>
                <a:cs typeface="Trebuchet MS"/>
              </a:rPr>
              <a:t>manuellement</a:t>
            </a:r>
            <a:r>
              <a:rPr sz="2100" spc="-6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garder</a:t>
            </a:r>
            <a:r>
              <a:rPr sz="2100" spc="-6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0" dirty="0">
                <a:solidFill>
                  <a:srgbClr val="333333"/>
                </a:solidFill>
                <a:latin typeface="Trebuchet MS"/>
                <a:cs typeface="Trebuchet MS"/>
              </a:rPr>
              <a:t>eux</a:t>
            </a:r>
            <a:r>
              <a:rPr sz="2100" spc="-5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14" dirty="0">
                <a:solidFill>
                  <a:srgbClr val="333333"/>
                </a:solidFill>
                <a:latin typeface="Trebuchet MS"/>
                <a:cs typeface="Trebuchet MS"/>
              </a:rPr>
              <a:t>en haut</a:t>
            </a:r>
            <a:r>
              <a:rPr sz="2100" spc="-6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25" dirty="0">
                <a:solidFill>
                  <a:srgbClr val="333333"/>
                </a:solidFill>
                <a:latin typeface="Trebuchet MS"/>
                <a:cs typeface="Trebuchet MS"/>
              </a:rPr>
              <a:t>à ce jour,</a:t>
            </a:r>
            <a:r>
              <a:rPr sz="2100" spc="-4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nous</a:t>
            </a: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remplacer</a:t>
            </a: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05" dirty="0">
                <a:solidFill>
                  <a:srgbClr val="333333"/>
                </a:solidFill>
                <a:latin typeface="Trebuchet MS"/>
                <a:cs typeface="Trebuchet MS"/>
              </a:rPr>
              <a:t>comme</a:t>
            </a: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5" dirty="0">
                <a:solidFill>
                  <a:srgbClr val="333333"/>
                </a:solidFill>
                <a:latin typeface="Trebuchet MS"/>
                <a:cs typeface="Trebuchet MS"/>
              </a:rPr>
              <a:t>nécessaire</a:t>
            </a: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à</a:t>
            </a: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maintenir</a:t>
            </a:r>
            <a:r>
              <a:rPr sz="2100" spc="-4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5" dirty="0">
                <a:solidFill>
                  <a:srgbClr val="333333"/>
                </a:solidFill>
                <a:latin typeface="Trebuchet MS"/>
                <a:cs typeface="Trebuchet MS"/>
              </a:rPr>
              <a:t>un</a:t>
            </a: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05" dirty="0">
                <a:solidFill>
                  <a:srgbClr val="333333"/>
                </a:solidFill>
                <a:latin typeface="Trebuchet MS"/>
                <a:cs typeface="Trebuchet MS"/>
              </a:rPr>
              <a:t>nombre</a:t>
            </a: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de</a:t>
            </a: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75" dirty="0">
                <a:solidFill>
                  <a:srgbClr val="333333"/>
                </a:solidFill>
                <a:latin typeface="Trebuchet MS"/>
                <a:cs typeface="Trebuchet MS"/>
              </a:rPr>
              <a:t>machines</a:t>
            </a: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00" dirty="0">
                <a:solidFill>
                  <a:srgbClr val="333333"/>
                </a:solidFill>
                <a:latin typeface="Trebuchet MS"/>
                <a:cs typeface="Trebuchet MS"/>
              </a:rPr>
              <a:t>et</a:t>
            </a: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nous</a:t>
            </a: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05" dirty="0">
                <a:solidFill>
                  <a:srgbClr val="333333"/>
                </a:solidFill>
                <a:latin typeface="Trebuchet MS"/>
                <a:cs typeface="Trebuchet MS"/>
              </a:rPr>
              <a:t>utiliser</a:t>
            </a:r>
            <a:r>
              <a:rPr sz="2100" spc="-4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0" dirty="0">
                <a:solidFill>
                  <a:srgbClr val="333333"/>
                </a:solidFill>
                <a:latin typeface="Trebuchet MS"/>
                <a:cs typeface="Trebuchet MS"/>
              </a:rPr>
              <a:t>automation</a:t>
            </a: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25" dirty="0">
                <a:solidFill>
                  <a:srgbClr val="333333"/>
                </a:solidFill>
                <a:latin typeface="Trebuchet MS"/>
                <a:cs typeface="Trebuchet MS"/>
              </a:rPr>
              <a:t>placer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​</a:t>
            </a:r>
            <a:r>
              <a:rPr sz="2100" spc="-3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00" dirty="0" err="1">
                <a:solidFill>
                  <a:srgbClr val="333333"/>
                </a:solidFill>
                <a:latin typeface="Trebuchet MS"/>
                <a:cs typeface="Trebuchet MS"/>
              </a:rPr>
              <a:t>notre</a:t>
            </a:r>
            <a:r>
              <a:rPr sz="2100" spc="-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lang="fr-FR" sz="2100" dirty="0">
                <a:solidFill>
                  <a:srgbClr val="333333"/>
                </a:solidFill>
                <a:latin typeface="Trebuchet MS"/>
                <a:cs typeface="Trebuchet MS"/>
              </a:rPr>
              <a:t>Container</a:t>
            </a:r>
            <a:r>
              <a:rPr sz="2100" spc="-3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35" dirty="0">
                <a:solidFill>
                  <a:srgbClr val="333333"/>
                </a:solidFill>
                <a:latin typeface="Trebuchet MS"/>
                <a:cs typeface="Trebuchet MS"/>
              </a:rPr>
              <a:t>sur</a:t>
            </a:r>
            <a:r>
              <a:rPr sz="2100" spc="-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5" dirty="0">
                <a:solidFill>
                  <a:srgbClr val="333333"/>
                </a:solidFill>
                <a:latin typeface="Trebuchet MS"/>
                <a:cs typeface="Trebuchet MS"/>
              </a:rPr>
              <a:t>un</a:t>
            </a:r>
            <a:r>
              <a:rPr sz="2100" spc="-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5" dirty="0">
                <a:solidFill>
                  <a:srgbClr val="333333"/>
                </a:solidFill>
                <a:latin typeface="Trebuchet MS"/>
                <a:cs typeface="Trebuchet MS"/>
              </a:rPr>
              <a:t>machine</a:t>
            </a:r>
            <a:r>
              <a:rPr sz="2100" spc="-3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via</a:t>
            </a:r>
            <a:r>
              <a:rPr sz="2100" spc="-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contraintes</a:t>
            </a:r>
            <a:endParaRPr sz="2100" dirty="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96924" y="571563"/>
            <a:ext cx="9249410" cy="1006475"/>
          </a:xfrm>
          <a:prstGeom prst="rect">
            <a:avLst/>
          </a:prstGeom>
        </p:spPr>
        <p:txBody>
          <a:bodyPr vert="horz" wrap="square" lIns="0" tIns="98425" rIns="0" bIns="0" rtlCol="0">
            <a:spAutoFit/>
          </a:bodyPr>
          <a:lstStyle/>
          <a:p>
            <a:pPr marL="12700" marR="5080">
              <a:lnSpc>
                <a:spcPts val="3529"/>
              </a:lnSpc>
              <a:spcBef>
                <a:spcPts val="775"/>
              </a:spcBef>
            </a:pPr>
            <a:r>
              <a:rPr spc="-125" dirty="0"/>
              <a:t>DIFFÉRENCES</a:t>
            </a:r>
            <a:r>
              <a:rPr spc="-120" dirty="0"/>
              <a:t> </a:t>
            </a:r>
            <a:r>
              <a:rPr dirty="0"/>
              <a:t>ENTRE</a:t>
            </a:r>
            <a:r>
              <a:rPr spc="-120" dirty="0"/>
              <a:t> </a:t>
            </a:r>
            <a:r>
              <a:rPr spc="-114" dirty="0"/>
              <a:t>REPLICASET </a:t>
            </a:r>
            <a:r>
              <a:rPr spc="60" dirty="0"/>
              <a:t>ET </a:t>
            </a:r>
            <a:r>
              <a:rPr spc="-10" dirty="0"/>
              <a:t>DAEMONSET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2095499"/>
            <a:ext cx="95250" cy="9524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09687" y="2566987"/>
            <a:ext cx="104775" cy="10477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09687" y="3052762"/>
            <a:ext cx="104775" cy="10477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3800474"/>
            <a:ext cx="95250" cy="9524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09687" y="4548187"/>
            <a:ext cx="104775" cy="104774"/>
          </a:xfrm>
          <a:prstGeom prst="rect">
            <a:avLst/>
          </a:prstGeom>
        </p:spPr>
      </p:pic>
      <p:sp>
        <p:nvSpPr>
          <p:cNvPr id="8" name="object 8"/>
          <p:cNvSpPr/>
          <p:nvPr/>
        </p:nvSpPr>
        <p:spPr>
          <a:xfrm>
            <a:off x="1695449" y="5029199"/>
            <a:ext cx="95250" cy="95250"/>
          </a:xfrm>
          <a:custGeom>
            <a:avLst/>
            <a:gdLst/>
            <a:ahLst/>
            <a:cxnLst/>
            <a:rect l="l" t="t" r="r" b="b"/>
            <a:pathLst>
              <a:path w="95250" h="95250">
                <a:moveTo>
                  <a:pt x="95249" y="95249"/>
                </a:moveTo>
                <a:lnTo>
                  <a:pt x="0" y="95249"/>
                </a:lnTo>
                <a:lnTo>
                  <a:pt x="0" y="0"/>
                </a:lnTo>
                <a:lnTo>
                  <a:pt x="95249" y="0"/>
                </a:lnTo>
                <a:lnTo>
                  <a:pt x="95249" y="95249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09687" y="5500687"/>
            <a:ext cx="104775" cy="104774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1177924" y="1802764"/>
            <a:ext cx="11437620" cy="3911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065" marR="50800" indent="-381000">
              <a:lnSpc>
                <a:spcPct val="148800"/>
              </a:lnSpc>
              <a:spcBef>
                <a:spcPts val="100"/>
              </a:spcBef>
            </a:pPr>
            <a:r>
              <a:rPr sz="2100" spc="85" dirty="0">
                <a:solidFill>
                  <a:srgbClr val="333333"/>
                </a:solidFill>
                <a:latin typeface="Trebuchet MS"/>
                <a:cs typeface="Trebuchet MS"/>
              </a:rPr>
              <a:t>UN</a:t>
            </a: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ED2137"/>
                </a:solidFill>
                <a:latin typeface="Trebuchet MS"/>
                <a:cs typeface="Trebuchet MS"/>
              </a:rPr>
              <a:t>Ensemble de répliques</a:t>
            </a:r>
            <a:r>
              <a:rPr sz="2100" spc="-30" dirty="0">
                <a:solidFill>
                  <a:srgbClr val="ED2137"/>
                </a:solidFill>
                <a:latin typeface="Trebuchet MS"/>
                <a:cs typeface="Trebuchet MS"/>
              </a:rPr>
              <a:t> </a:t>
            </a:r>
            <a:r>
              <a:rPr sz="2100" spc="90" dirty="0">
                <a:solidFill>
                  <a:srgbClr val="333333"/>
                </a:solidFill>
                <a:latin typeface="Trebuchet MS"/>
                <a:cs typeface="Trebuchet MS"/>
              </a:rPr>
              <a:t>assure</a:t>
            </a:r>
            <a:r>
              <a:rPr sz="2100" spc="-3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que</a:t>
            </a:r>
            <a:r>
              <a:rPr sz="2100" spc="-3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5" dirty="0">
                <a:solidFill>
                  <a:srgbClr val="333333"/>
                </a:solidFill>
                <a:latin typeface="Trebuchet MS"/>
                <a:cs typeface="Trebuchet MS"/>
              </a:rPr>
              <a:t>un</a:t>
            </a:r>
            <a:r>
              <a:rPr sz="2100" spc="-3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voulu</a:t>
            </a: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05" dirty="0">
                <a:solidFill>
                  <a:srgbClr val="333333"/>
                </a:solidFill>
                <a:latin typeface="Trebuchet MS"/>
                <a:cs typeface="Trebuchet MS"/>
              </a:rPr>
              <a:t>nombre</a:t>
            </a:r>
            <a:r>
              <a:rPr sz="2100" spc="-3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de</a:t>
            </a:r>
            <a:r>
              <a:rPr sz="2100" spc="-3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répliques</a:t>
            </a:r>
            <a:r>
              <a:rPr sz="2100" spc="-3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de</a:t>
            </a:r>
            <a:r>
              <a:rPr sz="2100" spc="-3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5" dirty="0">
                <a:solidFill>
                  <a:srgbClr val="333333"/>
                </a:solidFill>
                <a:latin typeface="Trebuchet MS"/>
                <a:cs typeface="Trebuchet MS"/>
              </a:rPr>
              <a:t>un</a:t>
            </a: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14" dirty="0">
                <a:solidFill>
                  <a:srgbClr val="ED2137"/>
                </a:solidFill>
                <a:latin typeface="Trebuchet MS"/>
                <a:cs typeface="Trebuchet MS"/>
              </a:rPr>
              <a:t>Capsules</a:t>
            </a:r>
            <a:r>
              <a:rPr sz="2100" spc="-30" dirty="0">
                <a:solidFill>
                  <a:srgbClr val="ED2137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sont</a:t>
            </a:r>
            <a:r>
              <a:rPr sz="2100" spc="-3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80" dirty="0">
                <a:solidFill>
                  <a:srgbClr val="333333"/>
                </a:solidFill>
                <a:latin typeface="Trebuchet MS"/>
                <a:cs typeface="Trebuchet MS"/>
              </a:rPr>
              <a:t>en cours d'exécution</a:t>
            </a:r>
            <a:r>
              <a:rPr sz="2100" spc="-3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35" dirty="0">
                <a:solidFill>
                  <a:srgbClr val="333333"/>
                </a:solidFill>
                <a:latin typeface="Trebuchet MS"/>
                <a:cs typeface="Trebuchet MS"/>
              </a:rPr>
              <a:t>sur</a:t>
            </a:r>
            <a:r>
              <a:rPr sz="2100" spc="-3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groupe : </a:t>
            </a:r>
            <a:r>
              <a:rPr sz="2100" spc="-20" dirty="0">
                <a:solidFill>
                  <a:srgbClr val="333333"/>
                </a:solidFill>
                <a:latin typeface="Trebuchet MS"/>
                <a:cs typeface="Trebuchet MS"/>
              </a:rPr>
              <a:t>Si</a:t>
            </a:r>
            <a:r>
              <a:rPr sz="2100" spc="-7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5" dirty="0">
                <a:solidFill>
                  <a:srgbClr val="333333"/>
                </a:solidFill>
                <a:latin typeface="Trebuchet MS"/>
                <a:cs typeface="Trebuchet MS"/>
              </a:rPr>
              <a:t>un</a:t>
            </a:r>
            <a:r>
              <a:rPr sz="2100" spc="-7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14" dirty="0">
                <a:solidFill>
                  <a:srgbClr val="ED2137"/>
                </a:solidFill>
                <a:latin typeface="Trebuchet MS"/>
                <a:cs typeface="Trebuchet MS"/>
              </a:rPr>
              <a:t>Nœud</a:t>
            </a:r>
            <a:r>
              <a:rPr sz="2100" spc="-70" dirty="0">
                <a:solidFill>
                  <a:srgbClr val="ED2137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est</a:t>
            </a:r>
            <a:r>
              <a:rPr sz="2100" spc="-7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80" dirty="0">
                <a:solidFill>
                  <a:srgbClr val="333333"/>
                </a:solidFill>
                <a:latin typeface="Trebuchet MS"/>
                <a:cs typeface="Trebuchet MS"/>
              </a:rPr>
              <a:t>ajouté</a:t>
            </a:r>
            <a:r>
              <a:rPr sz="2100" spc="-7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à</a:t>
            </a:r>
            <a:r>
              <a:rPr sz="2100" spc="-7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-7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20" dirty="0">
                <a:solidFill>
                  <a:srgbClr val="333333"/>
                </a:solidFill>
                <a:latin typeface="Trebuchet MS"/>
                <a:cs typeface="Trebuchet MS"/>
              </a:rPr>
              <a:t>grappe,</a:t>
            </a:r>
            <a:r>
              <a:rPr sz="2100" spc="-7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0" dirty="0">
                <a:solidFill>
                  <a:srgbClr val="333333"/>
                </a:solidFill>
                <a:latin typeface="Trebuchet MS"/>
                <a:cs typeface="Trebuchet MS"/>
              </a:rPr>
              <a:t>rien</a:t>
            </a:r>
            <a:r>
              <a:rPr sz="2100" spc="-7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85" dirty="0">
                <a:solidFill>
                  <a:srgbClr val="333333"/>
                </a:solidFill>
                <a:latin typeface="Trebuchet MS"/>
                <a:cs typeface="Trebuchet MS"/>
              </a:rPr>
              <a:t>se produit</a:t>
            </a:r>
            <a:endParaRPr sz="2100">
              <a:latin typeface="Trebuchet MS"/>
              <a:cs typeface="Trebuchet MS"/>
            </a:endParaRPr>
          </a:p>
          <a:p>
            <a:pPr marL="393065" marR="1275080">
              <a:lnSpc>
                <a:spcPts val="2100"/>
              </a:lnSpc>
              <a:spcBef>
                <a:spcPts val="1725"/>
              </a:spcBef>
            </a:pPr>
            <a:r>
              <a:rPr sz="2100" spc="-20" dirty="0">
                <a:solidFill>
                  <a:srgbClr val="333333"/>
                </a:solidFill>
                <a:latin typeface="Trebuchet MS"/>
                <a:cs typeface="Trebuchet MS"/>
              </a:rPr>
              <a:t>Si</a:t>
            </a:r>
            <a:r>
              <a:rPr sz="2100" spc="-7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5" dirty="0">
                <a:solidFill>
                  <a:srgbClr val="333333"/>
                </a:solidFill>
                <a:latin typeface="Trebuchet MS"/>
                <a:cs typeface="Trebuchet MS"/>
              </a:rPr>
              <a:t>un</a:t>
            </a:r>
            <a:r>
              <a:rPr sz="2100" spc="-7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14" dirty="0">
                <a:solidFill>
                  <a:srgbClr val="ED2137"/>
                </a:solidFill>
                <a:latin typeface="Trebuchet MS"/>
                <a:cs typeface="Trebuchet MS"/>
              </a:rPr>
              <a:t>Nœud</a:t>
            </a:r>
            <a:r>
              <a:rPr sz="2100" spc="-70" dirty="0">
                <a:solidFill>
                  <a:srgbClr val="ED2137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est</a:t>
            </a:r>
            <a:r>
              <a:rPr sz="2100" spc="-7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80" dirty="0">
                <a:solidFill>
                  <a:srgbClr val="333333"/>
                </a:solidFill>
                <a:latin typeface="Trebuchet MS"/>
                <a:cs typeface="Trebuchet MS"/>
              </a:rPr>
              <a:t>supprimé</a:t>
            </a:r>
            <a:r>
              <a:rPr sz="2100" spc="-6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75" dirty="0">
                <a:solidFill>
                  <a:srgbClr val="333333"/>
                </a:solidFill>
                <a:latin typeface="Trebuchet MS"/>
                <a:cs typeface="Trebuchet MS"/>
              </a:rPr>
              <a:t>depuis</a:t>
            </a:r>
            <a:r>
              <a:rPr sz="2100" spc="-7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-7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20" dirty="0">
                <a:solidFill>
                  <a:srgbClr val="333333"/>
                </a:solidFill>
                <a:latin typeface="Trebuchet MS"/>
                <a:cs typeface="Trebuchet MS"/>
              </a:rPr>
              <a:t>grappe,</a:t>
            </a:r>
            <a:r>
              <a:rPr sz="2100" spc="-7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5" dirty="0">
                <a:solidFill>
                  <a:srgbClr val="333333"/>
                </a:solidFill>
                <a:latin typeface="Trebuchet MS"/>
                <a:cs typeface="Trebuchet MS"/>
              </a:rPr>
              <a:t>n'importe lequel</a:t>
            </a:r>
            <a:r>
              <a:rPr sz="2100" spc="-6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14" dirty="0">
                <a:solidFill>
                  <a:srgbClr val="ED2137"/>
                </a:solidFill>
                <a:latin typeface="Trebuchet MS"/>
                <a:cs typeface="Trebuchet MS"/>
              </a:rPr>
              <a:t>Capsules</a:t>
            </a:r>
            <a:r>
              <a:rPr sz="2100" spc="-70" dirty="0">
                <a:solidFill>
                  <a:srgbClr val="ED2137"/>
                </a:solidFill>
                <a:latin typeface="Trebuchet MS"/>
                <a:cs typeface="Trebuchet MS"/>
              </a:rPr>
              <a:t> </a:t>
            </a:r>
            <a:r>
              <a:rPr sz="2100" spc="60" dirty="0">
                <a:solidFill>
                  <a:srgbClr val="333333"/>
                </a:solidFill>
                <a:latin typeface="Trebuchet MS"/>
                <a:cs typeface="Trebuchet MS"/>
              </a:rPr>
              <a:t>programmé</a:t>
            </a:r>
            <a:r>
              <a:rPr sz="2100" spc="-7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35" dirty="0">
                <a:solidFill>
                  <a:srgbClr val="333333"/>
                </a:solidFill>
                <a:latin typeface="Trebuchet MS"/>
                <a:cs typeface="Trebuchet MS"/>
              </a:rPr>
              <a:t>sur</a:t>
            </a:r>
            <a:r>
              <a:rPr sz="2100" spc="-7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ce</a:t>
            </a:r>
            <a:r>
              <a:rPr sz="2100" spc="-6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14" dirty="0">
                <a:solidFill>
                  <a:srgbClr val="ED2137"/>
                </a:solidFill>
                <a:latin typeface="Trebuchet MS"/>
                <a:cs typeface="Trebuchet MS"/>
              </a:rPr>
              <a:t>Nœud</a:t>
            </a:r>
            <a:r>
              <a:rPr sz="2100" spc="-70" dirty="0">
                <a:solidFill>
                  <a:srgbClr val="ED2137"/>
                </a:solidFill>
                <a:latin typeface="Trebuchet MS"/>
                <a:cs typeface="Trebuchet MS"/>
              </a:rPr>
              <a:t> </a:t>
            </a:r>
            <a:r>
              <a:rPr sz="2100" spc="-50" dirty="0">
                <a:solidFill>
                  <a:srgbClr val="333333"/>
                </a:solidFill>
                <a:latin typeface="Trebuchet MS"/>
                <a:cs typeface="Trebuchet MS"/>
              </a:rPr>
              <a:t>volonté</a:t>
            </a:r>
            <a:r>
              <a:rPr sz="2100" spc="-7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25" dirty="0">
                <a:solidFill>
                  <a:srgbClr val="333333"/>
                </a:solidFill>
                <a:latin typeface="Trebuchet MS"/>
                <a:cs typeface="Trebuchet MS"/>
              </a:rPr>
              <a:t>être </a:t>
            </a:r>
            <a:r>
              <a:rPr sz="2100" spc="65" dirty="0">
                <a:solidFill>
                  <a:srgbClr val="333333"/>
                </a:solidFill>
                <a:latin typeface="Trebuchet MS"/>
                <a:cs typeface="Trebuchet MS"/>
              </a:rPr>
              <a:t>réaffecté</a:t>
            </a:r>
            <a:r>
              <a:rPr sz="2100" spc="-6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à</a:t>
            </a:r>
            <a:r>
              <a:rPr sz="2100" spc="-6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0" dirty="0">
                <a:solidFill>
                  <a:srgbClr val="333333"/>
                </a:solidFill>
                <a:latin typeface="Trebuchet MS"/>
                <a:cs typeface="Trebuchet MS"/>
              </a:rPr>
              <a:t>autre</a:t>
            </a:r>
            <a:r>
              <a:rPr sz="2100" spc="-6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95" dirty="0">
                <a:solidFill>
                  <a:srgbClr val="333333"/>
                </a:solidFill>
                <a:latin typeface="Trebuchet MS"/>
                <a:cs typeface="Trebuchet MS"/>
              </a:rPr>
              <a:t>nœuds</a:t>
            </a:r>
            <a:endParaRPr sz="2100">
              <a:latin typeface="Trebuchet MS"/>
              <a:cs typeface="Trebuchet MS"/>
            </a:endParaRPr>
          </a:p>
          <a:p>
            <a:pPr marL="12700" marR="18415">
              <a:lnSpc>
                <a:spcPts val="2100"/>
              </a:lnSpc>
              <a:spcBef>
                <a:spcPts val="1650"/>
              </a:spcBef>
            </a:pPr>
            <a:r>
              <a:rPr sz="2100" spc="85" dirty="0">
                <a:solidFill>
                  <a:srgbClr val="333333"/>
                </a:solidFill>
                <a:latin typeface="Trebuchet MS"/>
                <a:cs typeface="Trebuchet MS"/>
              </a:rPr>
              <a:t>UN</a:t>
            </a:r>
            <a:r>
              <a:rPr sz="2100" spc="-4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90" dirty="0">
                <a:solidFill>
                  <a:srgbClr val="ED2137"/>
                </a:solidFill>
                <a:latin typeface="Trebuchet MS"/>
                <a:cs typeface="Trebuchet MS"/>
              </a:rPr>
              <a:t>DaemonSet</a:t>
            </a:r>
            <a:r>
              <a:rPr sz="2100" spc="-35" dirty="0">
                <a:solidFill>
                  <a:srgbClr val="ED2137"/>
                </a:solidFill>
                <a:latin typeface="Trebuchet MS"/>
                <a:cs typeface="Trebuchet MS"/>
              </a:rPr>
              <a:t> </a:t>
            </a:r>
            <a:r>
              <a:rPr sz="2100" spc="90" dirty="0">
                <a:solidFill>
                  <a:srgbClr val="333333"/>
                </a:solidFill>
                <a:latin typeface="Trebuchet MS"/>
                <a:cs typeface="Trebuchet MS"/>
              </a:rPr>
              <a:t>assure</a:t>
            </a:r>
            <a:r>
              <a:rPr sz="2100" spc="-4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que</a:t>
            </a: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90" dirty="0">
                <a:solidFill>
                  <a:srgbClr val="333333"/>
                </a:solidFill>
                <a:latin typeface="Trebuchet MS"/>
                <a:cs typeface="Trebuchet MS"/>
              </a:rPr>
              <a:t>un</a:t>
            </a: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00" dirty="0">
                <a:solidFill>
                  <a:srgbClr val="333333"/>
                </a:solidFill>
                <a:latin typeface="Trebuchet MS"/>
                <a:cs typeface="Trebuchet MS"/>
              </a:rPr>
              <a:t>et</a:t>
            </a:r>
            <a:r>
              <a:rPr sz="2100" spc="-4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seulement</a:t>
            </a: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90" dirty="0">
                <a:solidFill>
                  <a:srgbClr val="333333"/>
                </a:solidFill>
                <a:latin typeface="Trebuchet MS"/>
                <a:cs typeface="Trebuchet MS"/>
              </a:rPr>
              <a:t>un</a:t>
            </a:r>
            <a:r>
              <a:rPr sz="2100" spc="-4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exemple</a:t>
            </a: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de</a:t>
            </a: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14" dirty="0">
                <a:solidFill>
                  <a:srgbClr val="ED2137"/>
                </a:solidFill>
                <a:latin typeface="Trebuchet MS"/>
                <a:cs typeface="Trebuchet MS"/>
              </a:rPr>
              <a:t>Capsules</a:t>
            </a:r>
            <a:r>
              <a:rPr sz="2100" spc="-40" dirty="0">
                <a:solidFill>
                  <a:srgbClr val="ED2137"/>
                </a:solidFill>
                <a:latin typeface="Trebuchet MS"/>
                <a:cs typeface="Trebuchet MS"/>
              </a:rPr>
              <a:t> </a:t>
            </a:r>
            <a:r>
              <a:rPr sz="2100" spc="105" dirty="0">
                <a:solidFill>
                  <a:srgbClr val="333333"/>
                </a:solidFill>
                <a:latin typeface="Trebuchet MS"/>
                <a:cs typeface="Trebuchet MS"/>
              </a:rPr>
              <a:t>court</a:t>
            </a: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35" dirty="0">
                <a:solidFill>
                  <a:srgbClr val="333333"/>
                </a:solidFill>
                <a:latin typeface="Trebuchet MS"/>
                <a:cs typeface="Trebuchet MS"/>
              </a:rPr>
              <a:t>sur</a:t>
            </a: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chaque</a:t>
            </a:r>
            <a:r>
              <a:rPr sz="2100" spc="-4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14" dirty="0">
                <a:solidFill>
                  <a:srgbClr val="ED2137"/>
                </a:solidFill>
                <a:latin typeface="Trebuchet MS"/>
                <a:cs typeface="Trebuchet MS"/>
              </a:rPr>
              <a:t>Nœud</a:t>
            </a:r>
            <a:r>
              <a:rPr sz="2100" spc="-35" dirty="0">
                <a:solidFill>
                  <a:srgbClr val="ED2137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(ou</a:t>
            </a:r>
            <a:r>
              <a:rPr sz="2100" spc="-4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5" dirty="0">
                <a:solidFill>
                  <a:srgbClr val="333333"/>
                </a:solidFill>
                <a:latin typeface="Trebuchet MS"/>
                <a:cs typeface="Trebuchet MS"/>
              </a:rPr>
              <a:t>sous-ensemble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de</a:t>
            </a: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0" dirty="0">
                <a:solidFill>
                  <a:srgbClr val="333333"/>
                </a:solidFill>
                <a:latin typeface="Trebuchet MS"/>
                <a:cs typeface="Trebuchet MS"/>
              </a:rPr>
              <a:t>nœuds)</a:t>
            </a:r>
            <a:endParaRPr sz="2100">
              <a:latin typeface="Trebuchet MS"/>
              <a:cs typeface="Trebuchet MS"/>
            </a:endParaRPr>
          </a:p>
          <a:p>
            <a:pPr marL="393065">
              <a:lnSpc>
                <a:spcPct val="100000"/>
              </a:lnSpc>
              <a:spcBef>
                <a:spcPts val="1305"/>
              </a:spcBef>
            </a:pPr>
            <a:r>
              <a:rPr sz="2100" spc="-20" dirty="0">
                <a:solidFill>
                  <a:srgbClr val="333333"/>
                </a:solidFill>
                <a:latin typeface="Trebuchet MS"/>
                <a:cs typeface="Trebuchet MS"/>
              </a:rPr>
              <a:t>Si</a:t>
            </a:r>
            <a:r>
              <a:rPr sz="2100" spc="-7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5" dirty="0">
                <a:solidFill>
                  <a:srgbClr val="333333"/>
                </a:solidFill>
                <a:latin typeface="Trebuchet MS"/>
                <a:cs typeface="Trebuchet MS"/>
              </a:rPr>
              <a:t>un</a:t>
            </a:r>
            <a:r>
              <a:rPr sz="2100" spc="-7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14" dirty="0">
                <a:solidFill>
                  <a:srgbClr val="ED2137"/>
                </a:solidFill>
                <a:latin typeface="Trebuchet MS"/>
                <a:cs typeface="Trebuchet MS"/>
              </a:rPr>
              <a:t>Nœud</a:t>
            </a:r>
            <a:r>
              <a:rPr sz="2100" spc="-70" dirty="0">
                <a:solidFill>
                  <a:srgbClr val="ED2137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est</a:t>
            </a:r>
            <a:r>
              <a:rPr sz="2100" spc="-7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80" dirty="0">
                <a:solidFill>
                  <a:srgbClr val="333333"/>
                </a:solidFill>
                <a:latin typeface="Trebuchet MS"/>
                <a:cs typeface="Trebuchet MS"/>
              </a:rPr>
              <a:t>ajouté</a:t>
            </a:r>
            <a:r>
              <a:rPr sz="2100" spc="-7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à</a:t>
            </a:r>
            <a:r>
              <a:rPr sz="2100" spc="-7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-7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20" dirty="0">
                <a:solidFill>
                  <a:srgbClr val="333333"/>
                </a:solidFill>
                <a:latin typeface="Trebuchet MS"/>
                <a:cs typeface="Trebuchet MS"/>
              </a:rPr>
              <a:t>grappe,</a:t>
            </a:r>
            <a:r>
              <a:rPr sz="2100" spc="-7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5" dirty="0">
                <a:solidFill>
                  <a:srgbClr val="333333"/>
                </a:solidFill>
                <a:latin typeface="Trebuchet MS"/>
                <a:cs typeface="Trebuchet MS"/>
              </a:rPr>
              <a:t>un</a:t>
            </a:r>
            <a:r>
              <a:rPr sz="2100" spc="-7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75" dirty="0">
                <a:solidFill>
                  <a:srgbClr val="333333"/>
                </a:solidFill>
                <a:latin typeface="Trebuchet MS"/>
                <a:cs typeface="Trebuchet MS"/>
              </a:rPr>
              <a:t>nouveau</a:t>
            </a:r>
            <a:r>
              <a:rPr sz="2100" spc="-7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14" dirty="0">
                <a:solidFill>
                  <a:srgbClr val="ED2137"/>
                </a:solidFill>
                <a:latin typeface="Trebuchet MS"/>
                <a:cs typeface="Trebuchet MS"/>
              </a:rPr>
              <a:t>Capsules</a:t>
            </a:r>
            <a:r>
              <a:rPr sz="2100" spc="-70" dirty="0">
                <a:solidFill>
                  <a:srgbClr val="ED2137"/>
                </a:solidFill>
                <a:latin typeface="Trebuchet MS"/>
                <a:cs typeface="Trebuchet MS"/>
              </a:rPr>
              <a:t> </a:t>
            </a:r>
            <a:r>
              <a:rPr sz="2100" spc="-50" dirty="0">
                <a:solidFill>
                  <a:srgbClr val="333333"/>
                </a:solidFill>
                <a:latin typeface="Trebuchet MS"/>
                <a:cs typeface="Trebuchet MS"/>
              </a:rPr>
              <a:t>volonté</a:t>
            </a:r>
            <a:r>
              <a:rPr sz="2100" spc="-7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5" dirty="0">
                <a:solidFill>
                  <a:srgbClr val="333333"/>
                </a:solidFill>
                <a:latin typeface="Trebuchet MS"/>
                <a:cs typeface="Trebuchet MS"/>
              </a:rPr>
              <a:t>être</a:t>
            </a:r>
            <a:r>
              <a:rPr sz="2100" spc="-7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0" dirty="0">
                <a:solidFill>
                  <a:srgbClr val="333333"/>
                </a:solidFill>
                <a:latin typeface="Trebuchet MS"/>
                <a:cs typeface="Trebuchet MS"/>
              </a:rPr>
              <a:t>lancé</a:t>
            </a:r>
            <a:r>
              <a:rPr sz="2100" spc="-7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35" dirty="0">
                <a:solidFill>
                  <a:srgbClr val="333333"/>
                </a:solidFill>
                <a:latin typeface="Trebuchet MS"/>
                <a:cs typeface="Trebuchet MS"/>
              </a:rPr>
              <a:t>sur</a:t>
            </a:r>
            <a:r>
              <a:rPr sz="2100" spc="-7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-7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75" dirty="0">
                <a:solidFill>
                  <a:srgbClr val="333333"/>
                </a:solidFill>
                <a:latin typeface="Trebuchet MS"/>
                <a:cs typeface="Trebuchet MS"/>
              </a:rPr>
              <a:t>nouveau</a:t>
            </a:r>
            <a:r>
              <a:rPr sz="2100" spc="-7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80" dirty="0">
                <a:solidFill>
                  <a:srgbClr val="333333"/>
                </a:solidFill>
                <a:latin typeface="Trebuchet MS"/>
                <a:cs typeface="Trebuchet MS"/>
              </a:rPr>
              <a:t>nœud</a:t>
            </a:r>
            <a:endParaRPr sz="2100">
              <a:latin typeface="Trebuchet MS"/>
              <a:cs typeface="Trebuchet MS"/>
            </a:endParaRPr>
          </a:p>
          <a:p>
            <a:pPr marL="393065" marR="5080" indent="381000">
              <a:lnSpc>
                <a:spcPct val="148800"/>
              </a:lnSpc>
            </a:pPr>
            <a:r>
              <a:rPr sz="2100" spc="65" dirty="0">
                <a:solidFill>
                  <a:srgbClr val="333333"/>
                </a:solidFill>
                <a:latin typeface="Trebuchet MS"/>
                <a:cs typeface="Trebuchet MS"/>
              </a:rPr>
              <a:t>un</a:t>
            </a:r>
            <a:r>
              <a:rPr sz="2100" spc="-7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90" dirty="0">
                <a:solidFill>
                  <a:srgbClr val="ED2137"/>
                </a:solidFill>
                <a:latin typeface="Trebuchet MS"/>
                <a:cs typeface="Trebuchet MS"/>
              </a:rPr>
              <a:t>DaemonSet</a:t>
            </a:r>
            <a:r>
              <a:rPr sz="2100" spc="-70" dirty="0">
                <a:solidFill>
                  <a:srgbClr val="ED2137"/>
                </a:solidFill>
                <a:latin typeface="Trebuchet MS"/>
                <a:cs typeface="Trebuchet MS"/>
              </a:rPr>
              <a:t> </a:t>
            </a:r>
            <a:r>
              <a:rPr sz="2100" spc="-50" dirty="0">
                <a:solidFill>
                  <a:srgbClr val="333333"/>
                </a:solidFill>
                <a:latin typeface="Trebuchet MS"/>
                <a:cs typeface="Trebuchet MS"/>
              </a:rPr>
              <a:t>volonté</a:t>
            </a:r>
            <a:r>
              <a:rPr sz="2100" spc="-7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5" dirty="0">
                <a:solidFill>
                  <a:srgbClr val="333333"/>
                </a:solidFill>
                <a:latin typeface="Trebuchet MS"/>
                <a:cs typeface="Trebuchet MS"/>
              </a:rPr>
              <a:t>être</a:t>
            </a:r>
            <a:r>
              <a:rPr sz="2100" spc="-7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0" dirty="0">
                <a:solidFill>
                  <a:srgbClr val="333333"/>
                </a:solidFill>
                <a:latin typeface="Trebuchet MS"/>
                <a:cs typeface="Trebuchet MS"/>
              </a:rPr>
              <a:t>déployé</a:t>
            </a:r>
            <a:r>
              <a:rPr sz="2100" spc="-6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même</a:t>
            </a:r>
            <a:r>
              <a:rPr sz="2100" spc="-7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35" dirty="0">
                <a:solidFill>
                  <a:srgbClr val="333333"/>
                </a:solidFill>
                <a:latin typeface="Trebuchet MS"/>
                <a:cs typeface="Trebuchet MS"/>
              </a:rPr>
              <a:t>sur</a:t>
            </a:r>
            <a:r>
              <a:rPr sz="2100" spc="-7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05" dirty="0">
                <a:solidFill>
                  <a:srgbClr val="333333"/>
                </a:solidFill>
                <a:latin typeface="Trebuchet MS"/>
                <a:cs typeface="Trebuchet MS"/>
              </a:rPr>
              <a:t>nœuds</a:t>
            </a:r>
            <a:r>
              <a:rPr sz="2100" spc="-7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80" dirty="0">
                <a:solidFill>
                  <a:srgbClr val="333333"/>
                </a:solidFill>
                <a:latin typeface="Trebuchet MS"/>
                <a:cs typeface="Trebuchet MS"/>
              </a:rPr>
              <a:t>marqué</a:t>
            </a:r>
            <a:r>
              <a:rPr sz="2100" spc="-6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05" dirty="0">
                <a:solidFill>
                  <a:srgbClr val="333333"/>
                </a:solidFill>
                <a:latin typeface="Trebuchet MS"/>
                <a:cs typeface="Trebuchet MS"/>
              </a:rPr>
              <a:t>comme</a:t>
            </a:r>
            <a:r>
              <a:rPr sz="2100" spc="-7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80" dirty="0">
                <a:solidFill>
                  <a:srgbClr val="333333"/>
                </a:solidFill>
                <a:latin typeface="Trebuchet MS"/>
                <a:cs typeface="Trebuchet MS"/>
              </a:rPr>
              <a:t>inutilisable</a:t>
            </a:r>
            <a:r>
              <a:rPr sz="2100" spc="-7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(par</a:t>
            </a:r>
            <a:r>
              <a:rPr sz="2100" spc="-7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(administrateurs) </a:t>
            </a:r>
            <a:r>
              <a:rPr sz="2100" spc="-20" dirty="0">
                <a:solidFill>
                  <a:srgbClr val="333333"/>
                </a:solidFill>
                <a:latin typeface="Trebuchet MS"/>
                <a:cs typeface="Trebuchet MS"/>
              </a:rPr>
              <a:t>Si</a:t>
            </a:r>
            <a:r>
              <a:rPr sz="2100" spc="-8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5" dirty="0">
                <a:solidFill>
                  <a:srgbClr val="333333"/>
                </a:solidFill>
                <a:latin typeface="Trebuchet MS"/>
                <a:cs typeface="Trebuchet MS"/>
              </a:rPr>
              <a:t>un</a:t>
            </a:r>
            <a:r>
              <a:rPr sz="2100" spc="-7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14" dirty="0">
                <a:solidFill>
                  <a:srgbClr val="ED2137"/>
                </a:solidFill>
                <a:latin typeface="Trebuchet MS"/>
                <a:cs typeface="Trebuchet MS"/>
              </a:rPr>
              <a:t>Nœud</a:t>
            </a:r>
            <a:r>
              <a:rPr sz="2100" spc="-75" dirty="0">
                <a:solidFill>
                  <a:srgbClr val="ED2137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est</a:t>
            </a:r>
            <a:r>
              <a:rPr sz="2100" spc="-7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80" dirty="0">
                <a:solidFill>
                  <a:srgbClr val="333333"/>
                </a:solidFill>
                <a:latin typeface="Trebuchet MS"/>
                <a:cs typeface="Trebuchet MS"/>
              </a:rPr>
              <a:t>supprimé</a:t>
            </a:r>
            <a:r>
              <a:rPr sz="2100" spc="-8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75" dirty="0">
                <a:solidFill>
                  <a:srgbClr val="333333"/>
                </a:solidFill>
                <a:latin typeface="Trebuchet MS"/>
                <a:cs typeface="Trebuchet MS"/>
              </a:rPr>
              <a:t>depuis</a:t>
            </a:r>
            <a:r>
              <a:rPr sz="2100" spc="-7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-7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20" dirty="0">
                <a:solidFill>
                  <a:srgbClr val="333333"/>
                </a:solidFill>
                <a:latin typeface="Trebuchet MS"/>
                <a:cs typeface="Trebuchet MS"/>
              </a:rPr>
              <a:t>grappe,</a:t>
            </a:r>
            <a:r>
              <a:rPr sz="2100" spc="-7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35" dirty="0">
                <a:solidFill>
                  <a:srgbClr val="333333"/>
                </a:solidFill>
                <a:latin typeface="Trebuchet MS"/>
                <a:cs typeface="Trebuchet MS"/>
              </a:rPr>
              <a:t>Non</a:t>
            </a:r>
            <a:r>
              <a:rPr sz="2100" spc="-8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75" dirty="0">
                <a:solidFill>
                  <a:srgbClr val="333333"/>
                </a:solidFill>
                <a:latin typeface="Trebuchet MS"/>
                <a:cs typeface="Trebuchet MS"/>
              </a:rPr>
              <a:t>nouveau</a:t>
            </a:r>
            <a:r>
              <a:rPr sz="2100" spc="-7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14" dirty="0">
                <a:solidFill>
                  <a:srgbClr val="ED2137"/>
                </a:solidFill>
                <a:latin typeface="Trebuchet MS"/>
                <a:cs typeface="Trebuchet MS"/>
              </a:rPr>
              <a:t>Capsules</a:t>
            </a:r>
            <a:r>
              <a:rPr sz="2100" spc="-75" dirty="0">
                <a:solidFill>
                  <a:srgbClr val="ED2137"/>
                </a:solidFill>
                <a:latin typeface="Trebuchet MS"/>
                <a:cs typeface="Trebuchet MS"/>
              </a:rPr>
              <a:t> </a:t>
            </a:r>
            <a:r>
              <a:rPr sz="2100" spc="-50" dirty="0">
                <a:solidFill>
                  <a:srgbClr val="333333"/>
                </a:solidFill>
                <a:latin typeface="Trebuchet MS"/>
                <a:cs typeface="Trebuchet MS"/>
              </a:rPr>
              <a:t>volonté</a:t>
            </a:r>
            <a:r>
              <a:rPr sz="2100" spc="-7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5" dirty="0">
                <a:solidFill>
                  <a:srgbClr val="333333"/>
                </a:solidFill>
                <a:latin typeface="Trebuchet MS"/>
                <a:cs typeface="Trebuchet MS"/>
              </a:rPr>
              <a:t>être</a:t>
            </a:r>
            <a:r>
              <a:rPr sz="2100" spc="-8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40" dirty="0">
                <a:solidFill>
                  <a:srgbClr val="333333"/>
                </a:solidFill>
                <a:latin typeface="Trebuchet MS"/>
                <a:cs typeface="Trebuchet MS"/>
              </a:rPr>
              <a:t>lancé</a:t>
            </a:r>
            <a:endParaRPr sz="21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0" dirty="0"/>
              <a:t>DAEMONSET</a:t>
            </a:r>
            <a:r>
              <a:rPr spc="-105" dirty="0"/>
              <a:t> </a:t>
            </a:r>
            <a:r>
              <a:rPr dirty="0"/>
              <a:t>SUR</a:t>
            </a:r>
            <a:r>
              <a:rPr spc="-105" dirty="0"/>
              <a:t> </a:t>
            </a:r>
            <a:r>
              <a:rPr spc="75" dirty="0"/>
              <a:t>UN</a:t>
            </a:r>
            <a:r>
              <a:rPr spc="-100" dirty="0"/>
              <a:t> </a:t>
            </a:r>
            <a:r>
              <a:rPr spc="-85" dirty="0"/>
              <a:t>SOUS-ENSEMBLE</a:t>
            </a:r>
            <a:r>
              <a:rPr spc="-105" dirty="0"/>
              <a:t> </a:t>
            </a:r>
            <a:r>
              <a:rPr dirty="0"/>
              <a:t>DE</a:t>
            </a:r>
            <a:r>
              <a:rPr spc="-105" dirty="0"/>
              <a:t> </a:t>
            </a:r>
            <a:r>
              <a:rPr spc="-10" dirty="0"/>
              <a:t>NŒUDS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1647824"/>
            <a:ext cx="95250" cy="9524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2133599"/>
            <a:ext cx="95250" cy="9524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09687" y="2624137"/>
            <a:ext cx="104775" cy="104774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177924" y="1345564"/>
            <a:ext cx="9097010" cy="1492250"/>
          </a:xfrm>
          <a:prstGeom prst="rect">
            <a:avLst/>
          </a:prstGeom>
        </p:spPr>
        <p:txBody>
          <a:bodyPr vert="horz" wrap="square" lIns="0" tIns="1784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5"/>
              </a:spcBef>
            </a:pPr>
            <a:r>
              <a:rPr sz="2100" spc="85" dirty="0">
                <a:solidFill>
                  <a:srgbClr val="333333"/>
                </a:solidFill>
                <a:latin typeface="Trebuchet MS"/>
                <a:cs typeface="Trebuchet MS"/>
              </a:rPr>
              <a:t>UN</a:t>
            </a:r>
            <a:r>
              <a:rPr sz="2100" spc="-7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90" dirty="0">
                <a:solidFill>
                  <a:srgbClr val="ED2137"/>
                </a:solidFill>
                <a:latin typeface="Trebuchet MS"/>
                <a:cs typeface="Trebuchet MS"/>
              </a:rPr>
              <a:t>DaemonSet</a:t>
            </a:r>
            <a:r>
              <a:rPr sz="2100" spc="-70" dirty="0">
                <a:solidFill>
                  <a:srgbClr val="ED2137"/>
                </a:solidFill>
                <a:latin typeface="Trebuchet MS"/>
                <a:cs typeface="Trebuchet MS"/>
              </a:rPr>
              <a:t> </a:t>
            </a:r>
            <a:r>
              <a:rPr sz="2100" spc="60" dirty="0">
                <a:solidFill>
                  <a:srgbClr val="333333"/>
                </a:solidFill>
                <a:latin typeface="Trebuchet MS"/>
                <a:cs typeface="Trebuchet MS"/>
              </a:rPr>
              <a:t>déploie</a:t>
            </a:r>
            <a:r>
              <a:rPr sz="2100" spc="-7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c'est</a:t>
            </a:r>
            <a:r>
              <a:rPr sz="2100" spc="-7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14" dirty="0">
                <a:solidFill>
                  <a:srgbClr val="ED2137"/>
                </a:solidFill>
                <a:latin typeface="Trebuchet MS"/>
                <a:cs typeface="Trebuchet MS"/>
              </a:rPr>
              <a:t>Capsules</a:t>
            </a:r>
            <a:r>
              <a:rPr sz="2100" spc="-70" dirty="0">
                <a:solidFill>
                  <a:srgbClr val="ED2137"/>
                </a:solidFill>
                <a:latin typeface="Trebuchet MS"/>
                <a:cs typeface="Trebuchet MS"/>
              </a:rPr>
              <a:t> </a:t>
            </a:r>
            <a:r>
              <a:rPr sz="2100" spc="135" dirty="0">
                <a:solidFill>
                  <a:srgbClr val="333333"/>
                </a:solidFill>
                <a:latin typeface="Trebuchet MS"/>
                <a:cs typeface="Trebuchet MS"/>
              </a:rPr>
              <a:t>sur</a:t>
            </a:r>
            <a:r>
              <a:rPr sz="2100" spc="-7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40" dirty="0">
                <a:solidFill>
                  <a:srgbClr val="333333"/>
                </a:solidFill>
                <a:latin typeface="Trebuchet MS"/>
                <a:cs typeface="Trebuchet MS"/>
              </a:rPr>
              <a:t>tous</a:t>
            </a:r>
            <a:r>
              <a:rPr sz="2100" spc="-7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grappe</a:t>
            </a:r>
            <a:r>
              <a:rPr sz="2100" spc="-7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nœuds...</a:t>
            </a:r>
            <a:endParaRPr sz="21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305"/>
              </a:spcBef>
            </a:pPr>
            <a:r>
              <a:rPr sz="2100" spc="-229" dirty="0">
                <a:solidFill>
                  <a:srgbClr val="333333"/>
                </a:solidFill>
                <a:latin typeface="Trebuchet MS"/>
                <a:cs typeface="Trebuchet MS"/>
              </a:rPr>
              <a:t>...</a:t>
            </a:r>
            <a:r>
              <a:rPr sz="2100" spc="-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75" dirty="0">
                <a:solidFill>
                  <a:srgbClr val="333333"/>
                </a:solidFill>
                <a:latin typeface="Trebuchet MS"/>
                <a:cs typeface="Trebuchet MS"/>
              </a:rPr>
              <a:t>sauf si</a:t>
            </a:r>
            <a:r>
              <a:rPr sz="2100" spc="-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85" dirty="0">
                <a:solidFill>
                  <a:srgbClr val="333333"/>
                </a:solidFill>
                <a:latin typeface="Trebuchet MS"/>
                <a:cs typeface="Trebuchet MS"/>
              </a:rPr>
              <a:t>toi</a:t>
            </a:r>
            <a:r>
              <a:rPr sz="2100" spc="-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spécifier</a:t>
            </a:r>
            <a:r>
              <a:rPr sz="2100" spc="-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35" dirty="0">
                <a:solidFill>
                  <a:srgbClr val="333333"/>
                </a:solidFill>
                <a:latin typeface="Trebuchet MS"/>
                <a:cs typeface="Trebuchet MS"/>
              </a:rPr>
              <a:t>sur</a:t>
            </a:r>
            <a:r>
              <a:rPr sz="2100" spc="-2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lequel</a:t>
            </a:r>
            <a:r>
              <a:rPr sz="2100" spc="-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05" dirty="0">
                <a:solidFill>
                  <a:srgbClr val="333333"/>
                </a:solidFill>
                <a:latin typeface="Trebuchet MS"/>
                <a:cs typeface="Trebuchet MS"/>
              </a:rPr>
              <a:t>nœuds</a:t>
            </a:r>
            <a:r>
              <a:rPr sz="2100" spc="-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à</a:t>
            </a:r>
            <a:r>
              <a:rPr sz="2100" spc="-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déployer</a:t>
            </a:r>
            <a:r>
              <a:rPr sz="2100" spc="-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80" dirty="0">
                <a:solidFill>
                  <a:srgbClr val="333333"/>
                </a:solidFill>
                <a:latin typeface="Trebuchet MS"/>
                <a:cs typeface="Trebuchet MS"/>
              </a:rPr>
              <a:t>à travers</a:t>
            </a:r>
            <a:r>
              <a:rPr sz="2100" spc="-2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5" dirty="0">
                <a:solidFill>
                  <a:srgbClr val="333333"/>
                </a:solidFill>
                <a:latin typeface="Trebuchet MS"/>
                <a:cs typeface="Trebuchet MS"/>
              </a:rPr>
              <a:t>un</a:t>
            </a:r>
            <a:r>
              <a:rPr sz="2100" spc="-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250" dirty="0">
                <a:solidFill>
                  <a:srgbClr val="ED2137"/>
                </a:solidFill>
                <a:latin typeface="Tahoma"/>
                <a:cs typeface="Tahoma"/>
              </a:rPr>
              <a:t>sélecteur de nœud</a:t>
            </a:r>
            <a:endParaRPr sz="2100">
              <a:latin typeface="Tahoma"/>
              <a:cs typeface="Tahoma"/>
            </a:endParaRPr>
          </a:p>
          <a:p>
            <a:pPr marL="393065">
              <a:lnSpc>
                <a:spcPct val="100000"/>
              </a:lnSpc>
              <a:spcBef>
                <a:spcPts val="1380"/>
              </a:spcBef>
            </a:pPr>
            <a:r>
              <a:rPr sz="2100" spc="105" dirty="0">
                <a:solidFill>
                  <a:srgbClr val="333333"/>
                </a:solidFill>
                <a:latin typeface="Trebuchet MS"/>
                <a:cs typeface="Trebuchet MS"/>
              </a:rPr>
              <a:t>utiliser</a:t>
            </a:r>
            <a:r>
              <a:rPr sz="2100" spc="-3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cas :</a:t>
            </a:r>
            <a:r>
              <a:rPr sz="2100" spc="-3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spécifique</a:t>
            </a:r>
            <a:r>
              <a:rPr sz="2100" spc="-3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outils</a:t>
            </a:r>
            <a:r>
              <a:rPr sz="2100" spc="-3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5" dirty="0">
                <a:solidFill>
                  <a:srgbClr val="333333"/>
                </a:solidFill>
                <a:latin typeface="Trebuchet MS"/>
                <a:cs typeface="Trebuchet MS"/>
              </a:rPr>
              <a:t>en fonction</a:t>
            </a:r>
            <a:r>
              <a:rPr sz="2100" spc="-3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35" dirty="0">
                <a:solidFill>
                  <a:srgbClr val="333333"/>
                </a:solidFill>
                <a:latin typeface="Trebuchet MS"/>
                <a:cs typeface="Trebuchet MS"/>
              </a:rPr>
              <a:t>sur</a:t>
            </a:r>
            <a:r>
              <a:rPr sz="2100" spc="-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-3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5" dirty="0">
                <a:solidFill>
                  <a:srgbClr val="333333"/>
                </a:solidFill>
                <a:latin typeface="Trebuchet MS"/>
                <a:cs typeface="Trebuchet MS"/>
              </a:rPr>
              <a:t>matériel</a:t>
            </a:r>
            <a:r>
              <a:rPr sz="2100" spc="-3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de</a:t>
            </a:r>
            <a:r>
              <a:rPr sz="2100" spc="-3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chaque</a:t>
            </a:r>
            <a:r>
              <a:rPr sz="2100" spc="-3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80" dirty="0">
                <a:solidFill>
                  <a:srgbClr val="333333"/>
                </a:solidFill>
                <a:latin typeface="Trebuchet MS"/>
                <a:cs typeface="Trebuchet MS"/>
              </a:rPr>
              <a:t>nœud</a:t>
            </a:r>
            <a:endParaRPr sz="21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09624" y="1552574"/>
            <a:ext cx="12211050" cy="9525"/>
          </a:xfrm>
          <a:custGeom>
            <a:avLst/>
            <a:gdLst/>
            <a:ahLst/>
            <a:cxnLst/>
            <a:rect l="l" t="t" r="r" b="b"/>
            <a:pathLst>
              <a:path w="12211050" h="9525">
                <a:moveTo>
                  <a:pt x="12211049" y="9524"/>
                </a:moveTo>
                <a:lnTo>
                  <a:pt x="0" y="9524"/>
                </a:lnTo>
                <a:lnTo>
                  <a:pt x="0" y="0"/>
                </a:lnTo>
                <a:lnTo>
                  <a:pt x="12211049" y="0"/>
                </a:lnTo>
                <a:lnTo>
                  <a:pt x="12211049" y="952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809624" y="1552574"/>
            <a:ext cx="12211050" cy="4733925"/>
            <a:chOff x="809624" y="1552574"/>
            <a:chExt cx="12211050" cy="4733925"/>
          </a:xfrm>
        </p:grpSpPr>
        <p:sp>
          <p:nvSpPr>
            <p:cNvPr id="4" name="object 4"/>
            <p:cNvSpPr/>
            <p:nvPr/>
          </p:nvSpPr>
          <p:spPr>
            <a:xfrm>
              <a:off x="809612" y="1552574"/>
              <a:ext cx="12211050" cy="4733925"/>
            </a:xfrm>
            <a:custGeom>
              <a:avLst/>
              <a:gdLst/>
              <a:ahLst/>
              <a:cxnLst/>
              <a:rect l="l" t="t" r="r" b="b"/>
              <a:pathLst>
                <a:path w="12211050" h="4733925">
                  <a:moveTo>
                    <a:pt x="12211050" y="0"/>
                  </a:moveTo>
                  <a:lnTo>
                    <a:pt x="12201525" y="0"/>
                  </a:lnTo>
                  <a:lnTo>
                    <a:pt x="12201525" y="4724400"/>
                  </a:lnTo>
                  <a:lnTo>
                    <a:pt x="0" y="4724400"/>
                  </a:lnTo>
                  <a:lnTo>
                    <a:pt x="0" y="4733925"/>
                  </a:lnTo>
                  <a:lnTo>
                    <a:pt x="12201525" y="4733925"/>
                  </a:lnTo>
                  <a:lnTo>
                    <a:pt x="12211050" y="4733925"/>
                  </a:lnTo>
                  <a:lnTo>
                    <a:pt x="12211050" y="4724400"/>
                  </a:lnTo>
                  <a:lnTo>
                    <a:pt x="12211050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09624" y="1552574"/>
              <a:ext cx="9525" cy="4733925"/>
            </a:xfrm>
            <a:custGeom>
              <a:avLst/>
              <a:gdLst/>
              <a:ahLst/>
              <a:cxnLst/>
              <a:rect l="l" t="t" r="r" b="b"/>
              <a:pathLst>
                <a:path w="9525" h="4733925">
                  <a:moveTo>
                    <a:pt x="0" y="4733924"/>
                  </a:moveTo>
                  <a:lnTo>
                    <a:pt x="0" y="0"/>
                  </a:lnTo>
                  <a:lnTo>
                    <a:pt x="9524" y="9524"/>
                  </a:lnTo>
                  <a:lnTo>
                    <a:pt x="9524" y="4724399"/>
                  </a:lnTo>
                  <a:lnTo>
                    <a:pt x="0" y="4733924"/>
                  </a:lnTo>
                  <a:close/>
                </a:path>
              </a:pathLst>
            </a:custGeom>
            <a:solidFill>
              <a:srgbClr val="ED21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0" dirty="0"/>
              <a:t>DAEMONSET</a:t>
            </a:r>
            <a:r>
              <a:rPr spc="-190" dirty="0"/>
              <a:t> </a:t>
            </a:r>
            <a:r>
              <a:rPr spc="-75" dirty="0"/>
              <a:t>DESCRIPTEUR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949325" y="1625600"/>
            <a:ext cx="5198745" cy="45631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925"/>
              </a:lnSpc>
              <a:spcBef>
                <a:spcPts val="100"/>
              </a:spcBef>
            </a:pPr>
            <a:r>
              <a:rPr sz="1650" spc="390" dirty="0">
                <a:solidFill>
                  <a:srgbClr val="999999"/>
                </a:solidFill>
                <a:latin typeface="Tahoma"/>
                <a:cs typeface="Tahoma"/>
              </a:rPr>
              <a:t>-- </a:t>
            </a:r>
            <a:r>
              <a:rPr sz="1650" spc="340" dirty="0">
                <a:solidFill>
                  <a:srgbClr val="999999"/>
                </a:solidFill>
                <a:latin typeface="Tahoma"/>
                <a:cs typeface="Tahoma"/>
              </a:rPr>
              <a:t>-</a:t>
            </a:r>
            <a:endParaRPr sz="1650">
              <a:latin typeface="Tahoma"/>
              <a:cs typeface="Tahoma"/>
            </a:endParaRPr>
          </a:p>
          <a:p>
            <a:pPr marL="12700" marR="2780665">
              <a:lnSpc>
                <a:spcPts val="1880"/>
              </a:lnSpc>
              <a:spcBef>
                <a:spcPts val="90"/>
              </a:spcBef>
            </a:pPr>
            <a:r>
              <a:rPr sz="1650" spc="245" dirty="0">
                <a:solidFill>
                  <a:srgbClr val="0077AA"/>
                </a:solidFill>
                <a:latin typeface="Tahoma"/>
                <a:cs typeface="Tahoma"/>
              </a:rPr>
              <a:t>apiVersion </a:t>
            </a:r>
            <a:r>
              <a:rPr sz="1650" spc="245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dirty="0">
                <a:solidFill>
                  <a:srgbClr val="999999"/>
                </a:solidFill>
                <a:latin typeface="Tahoma"/>
                <a:cs typeface="Tahoma"/>
              </a:rPr>
              <a:t>  </a:t>
            </a:r>
            <a:r>
              <a:rPr sz="1650" spc="260" dirty="0">
                <a:solidFill>
                  <a:srgbClr val="0077AA"/>
                </a:solidFill>
                <a:latin typeface="Tahoma"/>
                <a:cs typeface="Tahoma"/>
              </a:rPr>
              <a:t>type </a:t>
            </a:r>
            <a:r>
              <a:rPr sz="1650" spc="155" dirty="0">
                <a:latin typeface="Tahoma"/>
                <a:cs typeface="Tahoma"/>
              </a:rPr>
              <a:t>d'applications/v1 </a:t>
            </a:r>
            <a:r>
              <a:rPr sz="1650" spc="260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spc="484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650" spc="155" dirty="0">
                <a:solidFill>
                  <a:srgbClr val="0077AA"/>
                </a:solidFill>
                <a:latin typeface="Tahoma"/>
                <a:cs typeface="Tahoma"/>
              </a:rPr>
              <a:t>Métadonnées </a:t>
            </a:r>
            <a:r>
              <a:rPr sz="1650" spc="45" dirty="0">
                <a:latin typeface="Tahoma"/>
                <a:cs typeface="Tahoma"/>
              </a:rPr>
              <a:t>DaemonSet </a:t>
            </a:r>
            <a:r>
              <a:rPr sz="1650" spc="155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endParaRPr sz="1650">
              <a:latin typeface="Tahoma"/>
              <a:cs typeface="Tahoma"/>
            </a:endParaRPr>
          </a:p>
          <a:p>
            <a:pPr marL="264795">
              <a:lnSpc>
                <a:spcPts val="1764"/>
              </a:lnSpc>
            </a:pPr>
            <a:r>
              <a:rPr sz="1650" spc="60" dirty="0">
                <a:solidFill>
                  <a:srgbClr val="0077AA"/>
                </a:solidFill>
                <a:latin typeface="Tahoma"/>
                <a:cs typeface="Tahoma"/>
              </a:rPr>
              <a:t>nom </a:t>
            </a:r>
            <a:r>
              <a:rPr sz="1650" spc="60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spc="495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650" spc="240" dirty="0">
                <a:solidFill>
                  <a:srgbClr val="999999"/>
                </a:solidFill>
                <a:latin typeface="Tahoma"/>
                <a:cs typeface="Tahoma"/>
              </a:rPr>
              <a:t>moniteur </a:t>
            </a:r>
            <a:r>
              <a:rPr sz="1650" spc="240" dirty="0">
                <a:latin typeface="Tahoma"/>
                <a:cs typeface="Tahoma"/>
              </a:rPr>
              <a:t>SSD</a:t>
            </a:r>
            <a:r>
              <a:rPr sz="1650" spc="175" dirty="0">
                <a:latin typeface="Tahoma"/>
                <a:cs typeface="Tahoma"/>
              </a:rPr>
              <a:t>​</a:t>
            </a:r>
            <a:endParaRPr sz="1650">
              <a:latin typeface="Tahoma"/>
              <a:cs typeface="Tahoma"/>
            </a:endParaRPr>
          </a:p>
          <a:p>
            <a:pPr marL="12700">
              <a:lnSpc>
                <a:spcPts val="1875"/>
              </a:lnSpc>
            </a:pPr>
            <a:r>
              <a:rPr sz="1650" spc="204" dirty="0">
                <a:solidFill>
                  <a:srgbClr val="0077AA"/>
                </a:solidFill>
                <a:latin typeface="Tahoma"/>
                <a:cs typeface="Tahoma"/>
              </a:rPr>
              <a:t>spécification </a:t>
            </a:r>
            <a:r>
              <a:rPr sz="1650" spc="204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endParaRPr sz="1650">
              <a:latin typeface="Tahoma"/>
              <a:cs typeface="Tahoma"/>
            </a:endParaRPr>
          </a:p>
          <a:p>
            <a:pPr marL="516890" marR="3159125" indent="-252729">
              <a:lnSpc>
                <a:spcPts val="1880"/>
              </a:lnSpc>
              <a:spcBef>
                <a:spcPts val="95"/>
              </a:spcBef>
            </a:pPr>
            <a:r>
              <a:rPr sz="1650" spc="285" dirty="0">
                <a:solidFill>
                  <a:srgbClr val="0077AA"/>
                </a:solidFill>
                <a:latin typeface="Tahoma"/>
                <a:cs typeface="Tahoma"/>
              </a:rPr>
              <a:t>sélecteur </a:t>
            </a:r>
            <a:r>
              <a:rPr sz="1650" spc="285" dirty="0">
                <a:solidFill>
                  <a:srgbClr val="999999"/>
                </a:solidFill>
                <a:latin typeface="Tahoma"/>
                <a:cs typeface="Tahoma"/>
              </a:rPr>
              <a:t>: </a:t>
            </a:r>
            <a:r>
              <a:rPr sz="1650" spc="170" dirty="0">
                <a:solidFill>
                  <a:srgbClr val="0077AA"/>
                </a:solidFill>
                <a:latin typeface="Tahoma"/>
                <a:cs typeface="Tahoma"/>
              </a:rPr>
              <a:t>correspondance des étiquettes </a:t>
            </a:r>
            <a:r>
              <a:rPr sz="1650" spc="170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endParaRPr sz="1650">
              <a:latin typeface="Tahoma"/>
              <a:cs typeface="Tahoma"/>
            </a:endParaRPr>
          </a:p>
          <a:p>
            <a:pPr marL="769620">
              <a:lnSpc>
                <a:spcPts val="1770"/>
              </a:lnSpc>
            </a:pPr>
            <a:r>
              <a:rPr sz="1650" spc="165" dirty="0">
                <a:solidFill>
                  <a:srgbClr val="0077AA"/>
                </a:solidFill>
                <a:latin typeface="Tahoma"/>
                <a:cs typeface="Tahoma"/>
              </a:rPr>
              <a:t>application </a:t>
            </a:r>
            <a:r>
              <a:rPr sz="1650" spc="165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spc="484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650" spc="240" dirty="0">
                <a:solidFill>
                  <a:srgbClr val="999999"/>
                </a:solidFill>
                <a:latin typeface="Tahoma"/>
                <a:cs typeface="Tahoma"/>
              </a:rPr>
              <a:t>moniteur </a:t>
            </a:r>
            <a:r>
              <a:rPr sz="1650" spc="240" dirty="0">
                <a:latin typeface="Tahoma"/>
                <a:cs typeface="Tahoma"/>
              </a:rPr>
              <a:t>SSD</a:t>
            </a:r>
            <a:r>
              <a:rPr sz="1650" spc="175" dirty="0">
                <a:latin typeface="Tahoma"/>
                <a:cs typeface="Tahoma"/>
              </a:rPr>
              <a:t>​</a:t>
            </a:r>
            <a:endParaRPr sz="1650">
              <a:latin typeface="Tahoma"/>
              <a:cs typeface="Tahoma"/>
            </a:endParaRPr>
          </a:p>
          <a:p>
            <a:pPr marL="516890" marR="3537585" indent="-252729">
              <a:lnSpc>
                <a:spcPts val="1880"/>
              </a:lnSpc>
              <a:spcBef>
                <a:spcPts val="95"/>
              </a:spcBef>
            </a:pPr>
            <a:r>
              <a:rPr sz="1650" spc="200" dirty="0">
                <a:solidFill>
                  <a:srgbClr val="0077AA"/>
                </a:solidFill>
                <a:latin typeface="Tahoma"/>
                <a:cs typeface="Tahoma"/>
              </a:rPr>
              <a:t>modèle </a:t>
            </a:r>
            <a:r>
              <a:rPr sz="1650" spc="200" dirty="0">
                <a:solidFill>
                  <a:srgbClr val="999999"/>
                </a:solidFill>
                <a:latin typeface="Tahoma"/>
                <a:cs typeface="Tahoma"/>
              </a:rPr>
              <a:t>: </a:t>
            </a:r>
            <a:r>
              <a:rPr sz="1650" spc="155" dirty="0">
                <a:solidFill>
                  <a:srgbClr val="0077AA"/>
                </a:solidFill>
                <a:latin typeface="Tahoma"/>
                <a:cs typeface="Tahoma"/>
              </a:rPr>
              <a:t>métadonnées </a:t>
            </a:r>
            <a:r>
              <a:rPr sz="1650" spc="155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endParaRPr sz="1650">
              <a:latin typeface="Tahoma"/>
              <a:cs typeface="Tahoma"/>
            </a:endParaRPr>
          </a:p>
          <a:p>
            <a:pPr marL="769620">
              <a:lnSpc>
                <a:spcPts val="1770"/>
              </a:lnSpc>
            </a:pPr>
            <a:r>
              <a:rPr sz="1650" spc="305" dirty="0">
                <a:solidFill>
                  <a:srgbClr val="0077AA"/>
                </a:solidFill>
                <a:latin typeface="Tahoma"/>
                <a:cs typeface="Tahoma"/>
              </a:rPr>
              <a:t>étiquettes </a:t>
            </a:r>
            <a:r>
              <a:rPr sz="1650" spc="305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endParaRPr sz="1650">
              <a:latin typeface="Tahoma"/>
              <a:cs typeface="Tahoma"/>
            </a:endParaRPr>
          </a:p>
          <a:p>
            <a:pPr marL="516890" marR="2149475" indent="504190">
              <a:lnSpc>
                <a:spcPts val="1880"/>
              </a:lnSpc>
              <a:spcBef>
                <a:spcPts val="90"/>
              </a:spcBef>
            </a:pPr>
            <a:r>
              <a:rPr sz="1650" spc="165" dirty="0">
                <a:solidFill>
                  <a:srgbClr val="0077AA"/>
                </a:solidFill>
                <a:latin typeface="Tahoma"/>
                <a:cs typeface="Tahoma"/>
              </a:rPr>
              <a:t>application </a:t>
            </a:r>
            <a:r>
              <a:rPr sz="1650" spc="165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spc="484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650" spc="240" dirty="0">
                <a:latin typeface="Tahoma"/>
                <a:cs typeface="Tahoma"/>
              </a:rPr>
              <a:t>SSD </a:t>
            </a:r>
            <a:r>
              <a:rPr sz="1650" spc="240" dirty="0">
                <a:solidFill>
                  <a:srgbClr val="999999"/>
                </a:solidFill>
                <a:latin typeface="Tahoma"/>
                <a:cs typeface="Tahoma"/>
              </a:rPr>
              <a:t>- </a:t>
            </a:r>
            <a:r>
              <a:rPr sz="1650" spc="204" dirty="0">
                <a:solidFill>
                  <a:srgbClr val="0077AA"/>
                </a:solidFill>
                <a:latin typeface="Tahoma"/>
                <a:cs typeface="Tahoma"/>
              </a:rPr>
              <a:t>Spécifications </a:t>
            </a:r>
            <a:r>
              <a:rPr sz="1650" spc="175" dirty="0">
                <a:latin typeface="Tahoma"/>
                <a:cs typeface="Tahoma"/>
              </a:rPr>
              <a:t>du moniteur </a:t>
            </a:r>
            <a:r>
              <a:rPr sz="1650" spc="204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endParaRPr sz="1650">
              <a:latin typeface="Tahoma"/>
              <a:cs typeface="Tahoma"/>
            </a:endParaRPr>
          </a:p>
          <a:p>
            <a:pPr marL="769620">
              <a:lnSpc>
                <a:spcPts val="1770"/>
              </a:lnSpc>
            </a:pPr>
            <a:r>
              <a:rPr sz="1650" spc="204" dirty="0">
                <a:solidFill>
                  <a:srgbClr val="0077AA"/>
                </a:solidFill>
                <a:latin typeface="Tahoma"/>
                <a:cs typeface="Tahoma"/>
              </a:rPr>
              <a:t>sélecteur de nœud </a:t>
            </a:r>
            <a:r>
              <a:rPr sz="1650" spc="204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endParaRPr sz="1650">
              <a:latin typeface="Tahoma"/>
              <a:cs typeface="Tahoma"/>
            </a:endParaRPr>
          </a:p>
          <a:p>
            <a:pPr marL="769620" marR="3032760" indent="252095">
              <a:lnSpc>
                <a:spcPts val="1880"/>
              </a:lnSpc>
              <a:spcBef>
                <a:spcPts val="95"/>
              </a:spcBef>
            </a:pPr>
            <a:r>
              <a:rPr sz="1650" spc="300" dirty="0">
                <a:solidFill>
                  <a:srgbClr val="0077AA"/>
                </a:solidFill>
                <a:latin typeface="Tahoma"/>
                <a:cs typeface="Tahoma"/>
              </a:rPr>
              <a:t>disque </a:t>
            </a:r>
            <a:r>
              <a:rPr sz="1650" spc="300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spc="484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650" spc="245" dirty="0">
                <a:solidFill>
                  <a:srgbClr val="0077AA"/>
                </a:solidFill>
                <a:latin typeface="Tahoma"/>
                <a:cs typeface="Tahoma"/>
              </a:rPr>
              <a:t>conteneurs </a:t>
            </a:r>
            <a:r>
              <a:rPr sz="1650" spc="165" dirty="0">
                <a:latin typeface="Tahoma"/>
                <a:cs typeface="Tahoma"/>
              </a:rPr>
              <a:t>SSD </a:t>
            </a:r>
            <a:r>
              <a:rPr sz="1650" spc="245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endParaRPr sz="1650">
              <a:latin typeface="Tahoma"/>
              <a:cs typeface="Tahoma"/>
            </a:endParaRPr>
          </a:p>
          <a:p>
            <a:pPr marL="1021715">
              <a:lnSpc>
                <a:spcPts val="1770"/>
              </a:lnSpc>
            </a:pPr>
            <a:r>
              <a:rPr sz="1650" spc="390" dirty="0">
                <a:solidFill>
                  <a:srgbClr val="999999"/>
                </a:solidFill>
                <a:latin typeface="Tahoma"/>
                <a:cs typeface="Tahoma"/>
              </a:rPr>
              <a:t>-</a:t>
            </a:r>
            <a:r>
              <a:rPr sz="1650" spc="480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650" spc="60" dirty="0">
                <a:solidFill>
                  <a:srgbClr val="0077AA"/>
                </a:solidFill>
                <a:latin typeface="Tahoma"/>
                <a:cs typeface="Tahoma"/>
              </a:rPr>
              <a:t>nom </a:t>
            </a:r>
            <a:r>
              <a:rPr sz="1650" spc="60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spc="480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650" spc="75" dirty="0">
                <a:latin typeface="Tahoma"/>
                <a:cs typeface="Tahoma"/>
              </a:rPr>
              <a:t>principal</a:t>
            </a:r>
            <a:endParaRPr sz="1650">
              <a:latin typeface="Tahoma"/>
              <a:cs typeface="Tahoma"/>
            </a:endParaRPr>
          </a:p>
          <a:p>
            <a:pPr marL="1273810">
              <a:lnSpc>
                <a:spcPts val="1925"/>
              </a:lnSpc>
            </a:pPr>
            <a:r>
              <a:rPr sz="1650" spc="155" dirty="0">
                <a:solidFill>
                  <a:srgbClr val="0077AA"/>
                </a:solidFill>
                <a:latin typeface="Tahoma"/>
                <a:cs typeface="Tahoma"/>
              </a:rPr>
              <a:t>image </a:t>
            </a:r>
            <a:r>
              <a:rPr sz="1650" spc="155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spc="-10" dirty="0">
                <a:solidFill>
                  <a:srgbClr val="999999"/>
                </a:solidFill>
                <a:latin typeface="Tahoma"/>
                <a:cs typeface="Tahoma"/>
              </a:rPr>
              <a:t>  </a:t>
            </a:r>
            <a:r>
              <a:rPr sz="1650" spc="235" dirty="0">
                <a:latin typeface="Tahoma"/>
                <a:cs typeface="Tahoma"/>
              </a:rPr>
              <a:t>ssd/ssd </a:t>
            </a:r>
            <a:r>
              <a:rPr sz="1650" spc="235" dirty="0">
                <a:solidFill>
                  <a:srgbClr val="999999"/>
                </a:solidFill>
                <a:latin typeface="Tahoma"/>
                <a:cs typeface="Tahoma"/>
              </a:rPr>
              <a:t>- </a:t>
            </a:r>
            <a:r>
              <a:rPr sz="1650" spc="210" dirty="0">
                <a:latin typeface="Tahoma"/>
                <a:cs typeface="Tahoma"/>
              </a:rPr>
              <a:t>moniteur </a:t>
            </a:r>
            <a:r>
              <a:rPr sz="1650" spc="210" dirty="0">
                <a:solidFill>
                  <a:srgbClr val="999999"/>
                </a:solidFill>
                <a:latin typeface="Tahoma"/>
                <a:cs typeface="Tahoma"/>
              </a:rPr>
              <a:t>- </a:t>
            </a:r>
            <a:r>
              <a:rPr sz="1650" spc="175" dirty="0">
                <a:latin typeface="Tahoma"/>
                <a:cs typeface="Tahoma"/>
              </a:rPr>
              <a:t>agent </a:t>
            </a:r>
            <a:r>
              <a:rPr sz="1650" spc="175" dirty="0">
                <a:solidFill>
                  <a:srgbClr val="999999"/>
                </a:solidFill>
                <a:latin typeface="Tahoma"/>
                <a:cs typeface="Tahoma"/>
              </a:rPr>
              <a:t>: </a:t>
            </a:r>
            <a:r>
              <a:rPr sz="1650" spc="175" dirty="0">
                <a:latin typeface="Tahoma"/>
                <a:cs typeface="Tahoma"/>
              </a:rPr>
              <a:t>v3</a:t>
            </a:r>
            <a:endParaRPr sz="165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74591" y="6133494"/>
            <a:ext cx="4621113" cy="388115"/>
          </a:xfrm>
          <a:prstGeom prst="rect">
            <a:avLst/>
          </a:prstGeom>
        </p:spPr>
      </p:pic>
    </p:spTree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96924" y="571563"/>
            <a:ext cx="2760980" cy="558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54" dirty="0"/>
              <a:t>EMPLOIS</a:t>
            </a:r>
            <a:r>
              <a:rPr spc="-10" dirty="0"/>
              <a:t> </a:t>
            </a:r>
            <a:r>
              <a:rPr spc="-75" dirty="0"/>
              <a:t>USAGE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1647824"/>
            <a:ext cx="95250" cy="9524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2133599"/>
            <a:ext cx="95250" cy="9524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2609849"/>
            <a:ext cx="95250" cy="9524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3095624"/>
            <a:ext cx="95250" cy="9524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3571874"/>
            <a:ext cx="95250" cy="95249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796924" y="1345564"/>
            <a:ext cx="10294620" cy="2968625"/>
          </a:xfrm>
          <a:prstGeom prst="rect">
            <a:avLst/>
          </a:prstGeom>
        </p:spPr>
        <p:txBody>
          <a:bodyPr vert="horz" wrap="square" lIns="0" tIns="178435" rIns="0" bIns="0" rtlCol="0">
            <a:spAutoFit/>
          </a:bodyPr>
          <a:lstStyle/>
          <a:p>
            <a:pPr marL="393065">
              <a:lnSpc>
                <a:spcPct val="100000"/>
              </a:lnSpc>
              <a:spcBef>
                <a:spcPts val="1405"/>
              </a:spcBef>
            </a:pPr>
            <a:r>
              <a:rPr sz="2100" spc="125" dirty="0">
                <a:solidFill>
                  <a:srgbClr val="333333"/>
                </a:solidFill>
                <a:latin typeface="Trebuchet MS"/>
                <a:cs typeface="Trebuchet MS"/>
              </a:rPr>
              <a:t>Donc</a:t>
            </a:r>
            <a:r>
              <a:rPr sz="2100" spc="-5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loin</a:t>
            </a:r>
            <a:r>
              <a:rPr sz="2100" spc="-5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nous</a:t>
            </a:r>
            <a:r>
              <a:rPr sz="2100" spc="-5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5" dirty="0">
                <a:solidFill>
                  <a:srgbClr val="333333"/>
                </a:solidFill>
                <a:latin typeface="Trebuchet MS"/>
                <a:cs typeface="Trebuchet MS"/>
              </a:rPr>
              <a:t>avoir</a:t>
            </a:r>
            <a:r>
              <a:rPr sz="2100" spc="-5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seulement</a:t>
            </a:r>
            <a:r>
              <a:rPr sz="2100" spc="-5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85" dirty="0">
                <a:solidFill>
                  <a:srgbClr val="333333"/>
                </a:solidFill>
                <a:latin typeface="Trebuchet MS"/>
                <a:cs typeface="Trebuchet MS"/>
              </a:rPr>
              <a:t>vu</a:t>
            </a:r>
            <a:r>
              <a:rPr sz="2100" spc="-5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14" dirty="0">
                <a:solidFill>
                  <a:srgbClr val="ED2137"/>
                </a:solidFill>
                <a:latin typeface="Trebuchet MS"/>
                <a:cs typeface="Trebuchet MS"/>
              </a:rPr>
              <a:t>Capsules</a:t>
            </a:r>
            <a:r>
              <a:rPr sz="2100" spc="-55" dirty="0">
                <a:solidFill>
                  <a:srgbClr val="ED2137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que</a:t>
            </a:r>
            <a:r>
              <a:rPr sz="2100" spc="-5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5" dirty="0">
                <a:solidFill>
                  <a:srgbClr val="333333"/>
                </a:solidFill>
                <a:latin typeface="Trebuchet MS"/>
                <a:cs typeface="Trebuchet MS"/>
              </a:rPr>
              <a:t>besoin</a:t>
            </a:r>
            <a:r>
              <a:rPr sz="2100" spc="-5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à</a:t>
            </a:r>
            <a:r>
              <a:rPr sz="2100" spc="-5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00" dirty="0">
                <a:solidFill>
                  <a:srgbClr val="333333"/>
                </a:solidFill>
                <a:latin typeface="Trebuchet MS"/>
                <a:cs typeface="Trebuchet MS"/>
              </a:rPr>
              <a:t>courir</a:t>
            </a:r>
            <a:r>
              <a:rPr sz="2100" spc="-5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en continu</a:t>
            </a:r>
            <a:endParaRPr sz="2100">
              <a:latin typeface="Trebuchet MS"/>
              <a:cs typeface="Trebuchet MS"/>
            </a:endParaRPr>
          </a:p>
          <a:p>
            <a:pPr marL="393065" marR="5080">
              <a:lnSpc>
                <a:spcPct val="149800"/>
              </a:lnSpc>
              <a:spcBef>
                <a:spcPts val="50"/>
              </a:spcBef>
            </a:pPr>
            <a:r>
              <a:rPr sz="2100" spc="60" dirty="0">
                <a:solidFill>
                  <a:srgbClr val="333333"/>
                </a:solidFill>
                <a:latin typeface="Trebuchet MS"/>
                <a:cs typeface="Trebuchet MS"/>
              </a:rPr>
              <a:t>Mais</a:t>
            </a:r>
            <a:r>
              <a:rPr sz="2100" spc="-6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75" dirty="0">
                <a:solidFill>
                  <a:srgbClr val="333333"/>
                </a:solidFill>
                <a:latin typeface="Trebuchet MS"/>
                <a:cs typeface="Trebuchet MS"/>
              </a:rPr>
              <a:t>parfois</a:t>
            </a:r>
            <a:r>
              <a:rPr sz="2100" spc="-6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nous</a:t>
            </a:r>
            <a:r>
              <a:rPr sz="2100" spc="-6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5" dirty="0">
                <a:solidFill>
                  <a:srgbClr val="333333"/>
                </a:solidFill>
                <a:latin typeface="Trebuchet MS"/>
                <a:cs typeface="Trebuchet MS"/>
              </a:rPr>
              <a:t>avoir</a:t>
            </a:r>
            <a:r>
              <a:rPr sz="2100" spc="-6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à</a:t>
            </a:r>
            <a:r>
              <a:rPr sz="2100" spc="-6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0" dirty="0">
                <a:solidFill>
                  <a:srgbClr val="333333"/>
                </a:solidFill>
                <a:latin typeface="Trebuchet MS"/>
                <a:cs typeface="Trebuchet MS"/>
              </a:rPr>
              <a:t>lancement</a:t>
            </a:r>
            <a:r>
              <a:rPr sz="2100" spc="-6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5" dirty="0">
                <a:solidFill>
                  <a:srgbClr val="333333"/>
                </a:solidFill>
                <a:latin typeface="Trebuchet MS"/>
                <a:cs typeface="Trebuchet MS"/>
              </a:rPr>
              <a:t>un</a:t>
            </a:r>
            <a:r>
              <a:rPr sz="2100" spc="-6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tâche</a:t>
            </a:r>
            <a:r>
              <a:rPr sz="2100" spc="-6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que</a:t>
            </a:r>
            <a:r>
              <a:rPr sz="2100" spc="-6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95" dirty="0">
                <a:solidFill>
                  <a:srgbClr val="333333"/>
                </a:solidFill>
                <a:latin typeface="Trebuchet MS"/>
                <a:cs typeface="Trebuchet MS"/>
              </a:rPr>
              <a:t>extrémités</a:t>
            </a:r>
            <a:r>
              <a:rPr sz="2100" spc="-6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85" dirty="0">
                <a:solidFill>
                  <a:srgbClr val="333333"/>
                </a:solidFill>
                <a:latin typeface="Trebuchet MS"/>
                <a:cs typeface="Trebuchet MS"/>
              </a:rPr>
              <a:t>quand</a:t>
            </a:r>
            <a:r>
              <a:rPr sz="2100" spc="-6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c'est</a:t>
            </a:r>
            <a:r>
              <a:rPr sz="2100" spc="-6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5" dirty="0">
                <a:solidFill>
                  <a:srgbClr val="333333"/>
                </a:solidFill>
                <a:latin typeface="Trebuchet MS"/>
                <a:cs typeface="Trebuchet MS"/>
              </a:rPr>
              <a:t>travail</a:t>
            </a:r>
            <a:r>
              <a:rPr sz="2100" spc="-6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est</a:t>
            </a:r>
            <a:r>
              <a:rPr sz="2100" spc="-6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ED2137"/>
                </a:solidFill>
                <a:latin typeface="Trebuchet MS"/>
                <a:cs typeface="Trebuchet MS"/>
              </a:rPr>
              <a:t>Ensembles de répliques 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terminés</a:t>
            </a:r>
            <a:r>
              <a:rPr sz="2100" spc="-45" dirty="0">
                <a:solidFill>
                  <a:srgbClr val="ED2137"/>
                </a:solidFill>
                <a:latin typeface="Trebuchet MS"/>
                <a:cs typeface="Trebuchet MS"/>
              </a:rPr>
              <a:t> </a:t>
            </a:r>
            <a:r>
              <a:rPr sz="2100" spc="100" dirty="0">
                <a:solidFill>
                  <a:srgbClr val="333333"/>
                </a:solidFill>
                <a:latin typeface="Trebuchet MS"/>
                <a:cs typeface="Trebuchet MS"/>
              </a:rPr>
              <a:t>et</a:t>
            </a:r>
            <a:r>
              <a:rPr sz="2100" spc="-4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00" dirty="0">
                <a:solidFill>
                  <a:srgbClr val="ED2137"/>
                </a:solidFill>
                <a:latin typeface="Trebuchet MS"/>
                <a:cs typeface="Trebuchet MS"/>
              </a:rPr>
              <a:t>DaemonSets</a:t>
            </a:r>
            <a:r>
              <a:rPr sz="2100" spc="-45" dirty="0">
                <a:solidFill>
                  <a:srgbClr val="ED2137"/>
                </a:solidFill>
                <a:latin typeface="Trebuchet MS"/>
                <a:cs typeface="Trebuchet MS"/>
              </a:rPr>
              <a:t> </a:t>
            </a:r>
            <a:r>
              <a:rPr sz="2100" spc="100" dirty="0">
                <a:solidFill>
                  <a:srgbClr val="333333"/>
                </a:solidFill>
                <a:latin typeface="Trebuchet MS"/>
                <a:cs typeface="Trebuchet MS"/>
              </a:rPr>
              <a:t>courir</a:t>
            </a:r>
            <a:r>
              <a:rPr sz="2100" spc="-4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5" dirty="0">
                <a:solidFill>
                  <a:srgbClr val="333333"/>
                </a:solidFill>
                <a:latin typeface="Trebuchet MS"/>
                <a:cs typeface="Trebuchet MS"/>
              </a:rPr>
              <a:t>tâches</a:t>
            </a:r>
            <a:r>
              <a:rPr sz="2100" spc="-4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que</a:t>
            </a:r>
            <a:r>
              <a:rPr sz="2100" spc="-4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sont</a:t>
            </a:r>
            <a:r>
              <a:rPr sz="2100" spc="-4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0" dirty="0">
                <a:solidFill>
                  <a:srgbClr val="333333"/>
                </a:solidFill>
                <a:latin typeface="Trebuchet MS"/>
                <a:cs typeface="Trebuchet MS"/>
              </a:rPr>
              <a:t>jamais</a:t>
            </a:r>
            <a:r>
              <a:rPr sz="2100" spc="-4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0" dirty="0">
                <a:solidFill>
                  <a:srgbClr val="333333"/>
                </a:solidFill>
                <a:latin typeface="Trebuchet MS"/>
                <a:cs typeface="Trebuchet MS"/>
              </a:rPr>
              <a:t>considéré</a:t>
            </a:r>
            <a:r>
              <a:rPr sz="2100" spc="-4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80" dirty="0">
                <a:solidFill>
                  <a:srgbClr val="333333"/>
                </a:solidFill>
                <a:latin typeface="Trebuchet MS"/>
                <a:cs typeface="Trebuchet MS"/>
              </a:rPr>
              <a:t>Processus 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complets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dans </a:t>
            </a:r>
            <a:r>
              <a:rPr sz="2100" spc="114" dirty="0">
                <a:solidFill>
                  <a:srgbClr val="ED2137"/>
                </a:solidFill>
                <a:latin typeface="Trebuchet MS"/>
                <a:cs typeface="Trebuchet MS"/>
              </a:rPr>
              <a:t>les pods</a:t>
            </a:r>
            <a:r>
              <a:rPr sz="2100" dirty="0">
                <a:solidFill>
                  <a:srgbClr val="ED2137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associé</a:t>
            </a:r>
            <a:r>
              <a:rPr sz="2100" spc="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avec </a:t>
            </a:r>
            <a:r>
              <a:rPr sz="2100" spc="100" dirty="0">
                <a:solidFill>
                  <a:srgbClr val="ED2137"/>
                </a:solidFill>
                <a:latin typeface="Trebuchet MS"/>
                <a:cs typeface="Trebuchet MS"/>
              </a:rPr>
              <a:t>RS</a:t>
            </a:r>
            <a:r>
              <a:rPr sz="2100" dirty="0">
                <a:solidFill>
                  <a:srgbClr val="ED2137"/>
                </a:solidFill>
                <a:latin typeface="Trebuchet MS"/>
                <a:cs typeface="Trebuchet MS"/>
              </a:rPr>
              <a:t> </a:t>
            </a:r>
            <a:r>
              <a:rPr sz="2100" spc="100" dirty="0">
                <a:solidFill>
                  <a:srgbClr val="333333"/>
                </a:solidFill>
                <a:latin typeface="Trebuchet MS"/>
                <a:cs typeface="Trebuchet MS"/>
              </a:rPr>
              <a:t>et</a:t>
            </a:r>
            <a:r>
              <a:rPr sz="2100" spc="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80" dirty="0">
                <a:solidFill>
                  <a:srgbClr val="ED2137"/>
                </a:solidFill>
                <a:latin typeface="Trebuchet MS"/>
                <a:cs typeface="Trebuchet MS"/>
              </a:rPr>
              <a:t>DS</a:t>
            </a:r>
            <a:r>
              <a:rPr sz="2100" dirty="0">
                <a:solidFill>
                  <a:srgbClr val="ED2137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sont redémarrés </a:t>
            </a:r>
            <a:r>
              <a:rPr sz="2100" spc="85" dirty="0">
                <a:solidFill>
                  <a:srgbClr val="333333"/>
                </a:solidFill>
                <a:latin typeface="Trebuchet MS"/>
                <a:cs typeface="Trebuchet MS"/>
              </a:rPr>
              <a:t>lorsque</a:t>
            </a:r>
            <a:r>
              <a:rPr sz="2100" spc="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ils 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terminent </a:t>
            </a:r>
            <a:r>
              <a:rPr sz="2100" spc="60" dirty="0">
                <a:solidFill>
                  <a:srgbClr val="333333"/>
                </a:solidFill>
                <a:latin typeface="Trebuchet MS"/>
                <a:cs typeface="Trebuchet MS"/>
              </a:rPr>
              <a:t>dans</a:t>
            </a:r>
            <a:r>
              <a:rPr sz="2100" spc="-7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-7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0" dirty="0">
                <a:solidFill>
                  <a:srgbClr val="333333"/>
                </a:solidFill>
                <a:latin typeface="Trebuchet MS"/>
                <a:cs typeface="Trebuchet MS"/>
              </a:rPr>
              <a:t>cas</a:t>
            </a:r>
            <a:r>
              <a:rPr sz="2100" spc="-6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de</a:t>
            </a:r>
            <a:r>
              <a:rPr sz="2100" spc="-7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5" dirty="0">
                <a:solidFill>
                  <a:srgbClr val="333333"/>
                </a:solidFill>
                <a:latin typeface="Trebuchet MS"/>
                <a:cs typeface="Trebuchet MS"/>
              </a:rPr>
              <a:t>tâches</a:t>
            </a:r>
            <a:r>
              <a:rPr sz="2100" spc="-7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que</a:t>
            </a:r>
            <a:r>
              <a:rPr sz="2100" spc="-6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0" dirty="0">
                <a:solidFill>
                  <a:srgbClr val="333333"/>
                </a:solidFill>
                <a:latin typeface="Trebuchet MS"/>
                <a:cs typeface="Trebuchet MS"/>
              </a:rPr>
              <a:t>peut</a:t>
            </a:r>
            <a:r>
              <a:rPr sz="2100" spc="-7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80" dirty="0">
                <a:solidFill>
                  <a:srgbClr val="333333"/>
                </a:solidFill>
                <a:latin typeface="Trebuchet MS"/>
                <a:cs typeface="Trebuchet MS"/>
              </a:rPr>
              <a:t>fin</a:t>
            </a:r>
            <a:r>
              <a:rPr sz="2100" spc="-7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30" dirty="0">
                <a:solidFill>
                  <a:srgbClr val="333333"/>
                </a:solidFill>
                <a:latin typeface="Trebuchet MS"/>
                <a:cs typeface="Trebuchet MS"/>
              </a:rPr>
              <a:t>légitimement,</a:t>
            </a:r>
            <a:r>
              <a:rPr sz="2100" spc="-6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ils</a:t>
            </a:r>
            <a:r>
              <a:rPr sz="2100" spc="-7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90" dirty="0">
                <a:solidFill>
                  <a:srgbClr val="333333"/>
                </a:solidFill>
                <a:latin typeface="Trebuchet MS"/>
                <a:cs typeface="Trebuchet MS"/>
              </a:rPr>
              <a:t>devrait</a:t>
            </a:r>
            <a:r>
              <a:rPr sz="2100" spc="-7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0" dirty="0">
                <a:solidFill>
                  <a:srgbClr val="333333"/>
                </a:solidFill>
                <a:latin typeface="Trebuchet MS"/>
                <a:cs typeface="Trebuchet MS"/>
              </a:rPr>
              <a:t>pas</a:t>
            </a:r>
            <a:r>
              <a:rPr sz="2100" spc="-6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5" dirty="0">
                <a:solidFill>
                  <a:srgbClr val="333333"/>
                </a:solidFill>
                <a:latin typeface="Trebuchet MS"/>
                <a:cs typeface="Trebuchet MS"/>
              </a:rPr>
              <a:t>être</a:t>
            </a:r>
            <a:r>
              <a:rPr sz="2100" spc="-7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redémarré</a:t>
            </a:r>
            <a:endParaRPr sz="21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680"/>
              </a:spcBef>
            </a:pPr>
            <a:r>
              <a:rPr sz="2100" spc="60" dirty="0">
                <a:solidFill>
                  <a:srgbClr val="333333"/>
                </a:solidFill>
                <a:latin typeface="Trebuchet MS"/>
                <a:cs typeface="Trebuchet MS"/>
              </a:rPr>
              <a:t>Kubernetes</a:t>
            </a:r>
            <a:r>
              <a:rPr sz="2100" spc="-3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ED2137"/>
                </a:solidFill>
                <a:latin typeface="Trebuchet MS"/>
                <a:cs typeface="Trebuchet MS"/>
              </a:rPr>
              <a:t>Emplois</a:t>
            </a:r>
            <a:r>
              <a:rPr sz="2100" spc="-30" dirty="0">
                <a:solidFill>
                  <a:srgbClr val="ED2137"/>
                </a:solidFill>
                <a:latin typeface="Trebuchet MS"/>
                <a:cs typeface="Trebuchet MS"/>
              </a:rPr>
              <a:t> </a:t>
            </a:r>
            <a:r>
              <a:rPr sz="2100" spc="80" dirty="0">
                <a:solidFill>
                  <a:srgbClr val="333333"/>
                </a:solidFill>
                <a:latin typeface="Trebuchet MS"/>
                <a:cs typeface="Trebuchet MS"/>
              </a:rPr>
              <a:t>correspondre</a:t>
            </a:r>
            <a:r>
              <a:rPr sz="2100" spc="-3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à</a:t>
            </a:r>
            <a:r>
              <a:rPr sz="2100" spc="-3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ce</a:t>
            </a:r>
            <a:r>
              <a:rPr sz="2100" spc="-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gentil</a:t>
            </a:r>
            <a:r>
              <a:rPr sz="2100" spc="-3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de</a:t>
            </a:r>
            <a:r>
              <a:rPr sz="2100" spc="-3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45" dirty="0">
                <a:solidFill>
                  <a:srgbClr val="333333"/>
                </a:solidFill>
                <a:latin typeface="Trebuchet MS"/>
                <a:cs typeface="Trebuchet MS"/>
              </a:rPr>
              <a:t>tâches</a:t>
            </a:r>
            <a:endParaRPr sz="21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75" dirty="0"/>
              <a:t>EMPLOIS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1647824"/>
            <a:ext cx="95250" cy="95249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250825" rIns="0" bIns="0" rtlCol="0">
            <a:spAutoFit/>
          </a:bodyPr>
          <a:lstStyle/>
          <a:p>
            <a:pPr marL="371475" marR="5080">
              <a:lnSpc>
                <a:spcPts val="2100"/>
              </a:lnSpc>
              <a:spcBef>
                <a:spcPts val="520"/>
              </a:spcBef>
            </a:pPr>
            <a:r>
              <a:rPr u="none" spc="85" dirty="0">
                <a:solidFill>
                  <a:srgbClr val="333333"/>
                </a:solidFill>
              </a:rPr>
              <a:t>UN</a:t>
            </a:r>
            <a:r>
              <a:rPr u="none" spc="-45" dirty="0">
                <a:solidFill>
                  <a:srgbClr val="333333"/>
                </a:solidFill>
              </a:rPr>
              <a:t> </a:t>
            </a:r>
            <a:r>
              <a:rPr u="none" spc="50" dirty="0">
                <a:solidFill>
                  <a:srgbClr val="333333"/>
                </a:solidFill>
              </a:rPr>
              <a:t>simple</a:t>
            </a:r>
            <a:r>
              <a:rPr u="none" spc="-40" dirty="0">
                <a:solidFill>
                  <a:srgbClr val="333333"/>
                </a:solidFill>
              </a:rPr>
              <a:t> </a:t>
            </a:r>
            <a:r>
              <a:rPr u="none" spc="50" dirty="0">
                <a:solidFill>
                  <a:srgbClr val="333333"/>
                </a:solidFill>
              </a:rPr>
              <a:t>cas</a:t>
            </a:r>
            <a:r>
              <a:rPr u="none" spc="-40" dirty="0">
                <a:solidFill>
                  <a:srgbClr val="333333"/>
                </a:solidFill>
              </a:rPr>
              <a:t> </a:t>
            </a:r>
            <a:r>
              <a:rPr u="none" spc="60" dirty="0">
                <a:solidFill>
                  <a:srgbClr val="333333"/>
                </a:solidFill>
              </a:rPr>
              <a:t>consiste</a:t>
            </a:r>
            <a:r>
              <a:rPr u="none" spc="-40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dans</a:t>
            </a:r>
            <a:r>
              <a:rPr u="none" spc="-40" dirty="0">
                <a:solidFill>
                  <a:srgbClr val="333333"/>
                </a:solidFill>
              </a:rPr>
              <a:t> </a:t>
            </a:r>
            <a:r>
              <a:rPr u="none" spc="80" dirty="0">
                <a:solidFill>
                  <a:srgbClr val="333333"/>
                </a:solidFill>
              </a:rPr>
              <a:t>en cours d'exécution</a:t>
            </a:r>
            <a:r>
              <a:rPr u="none" spc="-40" dirty="0">
                <a:solidFill>
                  <a:srgbClr val="333333"/>
                </a:solidFill>
              </a:rPr>
              <a:t> </a:t>
            </a:r>
            <a:r>
              <a:rPr u="none" spc="65" dirty="0">
                <a:solidFill>
                  <a:srgbClr val="333333"/>
                </a:solidFill>
              </a:rPr>
              <a:t>un</a:t>
            </a:r>
            <a:r>
              <a:rPr u="none" spc="-40" dirty="0">
                <a:solidFill>
                  <a:srgbClr val="333333"/>
                </a:solidFill>
              </a:rPr>
              <a:t> </a:t>
            </a:r>
            <a:r>
              <a:rPr u="none" spc="-65" dirty="0"/>
              <a:t>Emploi</a:t>
            </a:r>
            <a:r>
              <a:rPr u="none" spc="-40" dirty="0"/>
              <a:t> </a:t>
            </a:r>
            <a:r>
              <a:rPr u="none" dirty="0">
                <a:solidFill>
                  <a:srgbClr val="333333"/>
                </a:solidFill>
              </a:rPr>
              <a:t>à</a:t>
            </a:r>
            <a:r>
              <a:rPr u="none" spc="-45" dirty="0">
                <a:solidFill>
                  <a:srgbClr val="333333"/>
                </a:solidFill>
              </a:rPr>
              <a:t> </a:t>
            </a:r>
            <a:r>
              <a:rPr u="none" spc="50" dirty="0">
                <a:solidFill>
                  <a:srgbClr val="333333"/>
                </a:solidFill>
              </a:rPr>
              <a:t>lancement</a:t>
            </a:r>
            <a:r>
              <a:rPr u="none" spc="-40" dirty="0">
                <a:solidFill>
                  <a:srgbClr val="333333"/>
                </a:solidFill>
              </a:rPr>
              <a:t> </a:t>
            </a:r>
            <a:r>
              <a:rPr u="none" spc="65" dirty="0">
                <a:solidFill>
                  <a:srgbClr val="333333"/>
                </a:solidFill>
              </a:rPr>
              <a:t>un</a:t>
            </a:r>
            <a:r>
              <a:rPr u="none" spc="-40" dirty="0">
                <a:solidFill>
                  <a:srgbClr val="333333"/>
                </a:solidFill>
              </a:rPr>
              <a:t> </a:t>
            </a:r>
            <a:r>
              <a:rPr u="none" spc="114" dirty="0"/>
              <a:t>Capsules</a:t>
            </a:r>
            <a:r>
              <a:rPr u="none" spc="-40" dirty="0"/>
              <a:t> </a:t>
            </a:r>
            <a:r>
              <a:rPr u="none" dirty="0">
                <a:solidFill>
                  <a:srgbClr val="333333"/>
                </a:solidFill>
              </a:rPr>
              <a:t>lequel</a:t>
            </a:r>
            <a:r>
              <a:rPr u="none" spc="-40" dirty="0">
                <a:solidFill>
                  <a:srgbClr val="333333"/>
                </a:solidFill>
              </a:rPr>
              <a:t> </a:t>
            </a:r>
            <a:r>
              <a:rPr u="none" spc="-50" dirty="0">
                <a:solidFill>
                  <a:srgbClr val="333333"/>
                </a:solidFill>
              </a:rPr>
              <a:t>volonté</a:t>
            </a:r>
            <a:r>
              <a:rPr u="none" spc="-40" dirty="0">
                <a:solidFill>
                  <a:srgbClr val="333333"/>
                </a:solidFill>
              </a:rPr>
              <a:t> </a:t>
            </a:r>
            <a:r>
              <a:rPr u="none" spc="55" dirty="0">
                <a:solidFill>
                  <a:srgbClr val="333333"/>
                </a:solidFill>
              </a:rPr>
              <a:t>être</a:t>
            </a:r>
            <a:r>
              <a:rPr u="none" spc="-40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complété</a:t>
            </a:r>
            <a:r>
              <a:rPr u="none" spc="-40" dirty="0">
                <a:solidFill>
                  <a:srgbClr val="333333"/>
                </a:solidFill>
              </a:rPr>
              <a:t> </a:t>
            </a:r>
            <a:r>
              <a:rPr u="none" spc="-10" dirty="0">
                <a:solidFill>
                  <a:srgbClr val="333333"/>
                </a:solidFill>
              </a:rPr>
              <a:t>avec succès </a:t>
            </a:r>
            <a:r>
              <a:rPr u="none" spc="85" dirty="0">
                <a:solidFill>
                  <a:srgbClr val="333333"/>
                </a:solidFill>
              </a:rPr>
              <a:t>lorsque</a:t>
            </a:r>
            <a:r>
              <a:rPr u="none" spc="30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le</a:t>
            </a:r>
            <a:r>
              <a:rPr u="none" spc="35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associé</a:t>
            </a:r>
            <a:r>
              <a:rPr u="none" spc="30" dirty="0">
                <a:solidFill>
                  <a:srgbClr val="333333"/>
                </a:solidFill>
              </a:rPr>
              <a:t> </a:t>
            </a:r>
            <a:r>
              <a:rPr u="none" spc="80" dirty="0">
                <a:solidFill>
                  <a:srgbClr val="333333"/>
                </a:solidFill>
              </a:rPr>
              <a:t>processus</a:t>
            </a:r>
            <a:r>
              <a:rPr u="none" spc="35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est</a:t>
            </a:r>
            <a:r>
              <a:rPr u="none" spc="35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terminé</a:t>
            </a:r>
            <a:r>
              <a:rPr u="none" spc="30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avec</a:t>
            </a:r>
            <a:r>
              <a:rPr u="none" spc="35" dirty="0">
                <a:solidFill>
                  <a:srgbClr val="333333"/>
                </a:solidFill>
              </a:rPr>
              <a:t> </a:t>
            </a:r>
            <a:r>
              <a:rPr u="none" spc="65" dirty="0">
                <a:solidFill>
                  <a:srgbClr val="333333"/>
                </a:solidFill>
              </a:rPr>
              <a:t>un</a:t>
            </a:r>
            <a:r>
              <a:rPr u="none" spc="30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retour</a:t>
            </a:r>
            <a:r>
              <a:rPr u="none" spc="35" dirty="0">
                <a:solidFill>
                  <a:srgbClr val="333333"/>
                </a:solidFill>
              </a:rPr>
              <a:t> </a:t>
            </a:r>
            <a:r>
              <a:rPr u="none" spc="55" dirty="0">
                <a:solidFill>
                  <a:srgbClr val="333333"/>
                </a:solidFill>
              </a:rPr>
              <a:t>code</a:t>
            </a:r>
            <a:r>
              <a:rPr u="none" spc="35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de</a:t>
            </a:r>
            <a:r>
              <a:rPr u="none" spc="30" dirty="0">
                <a:solidFill>
                  <a:srgbClr val="333333"/>
                </a:solidFill>
              </a:rPr>
              <a:t> </a:t>
            </a:r>
            <a:r>
              <a:rPr sz="2150" i="1" u="none" spc="55" dirty="0">
                <a:latin typeface="Trebuchet MS"/>
                <a:cs typeface="Trebuchet MS"/>
              </a:rPr>
              <a:t>succès</a:t>
            </a:r>
            <a:endParaRPr sz="2150">
              <a:latin typeface="Trebuchet MS"/>
              <a:cs typeface="Trebuchet MS"/>
            </a:endParaRPr>
          </a:p>
          <a:p>
            <a:pPr marL="371475" marR="427355">
              <a:lnSpc>
                <a:spcPts val="2100"/>
              </a:lnSpc>
              <a:spcBef>
                <a:spcPts val="1725"/>
              </a:spcBef>
            </a:pPr>
            <a:r>
              <a:rPr u="none" dirty="0">
                <a:solidFill>
                  <a:srgbClr val="333333"/>
                </a:solidFill>
              </a:rPr>
              <a:t>Cependant,</a:t>
            </a:r>
            <a:r>
              <a:rPr u="none" spc="-5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le </a:t>
            </a:r>
            <a:r>
              <a:rPr u="none" spc="-65" dirty="0">
                <a:solidFill>
                  <a:srgbClr val="333333"/>
                </a:solidFill>
              </a:rPr>
              <a:t>travail</a:t>
            </a:r>
            <a:r>
              <a:rPr u="none" spc="-5" dirty="0">
                <a:solidFill>
                  <a:srgbClr val="333333"/>
                </a:solidFill>
              </a:rPr>
              <a:t> </a:t>
            </a:r>
            <a:r>
              <a:rPr u="none" spc="50" dirty="0">
                <a:solidFill>
                  <a:srgbClr val="333333"/>
                </a:solidFill>
              </a:rPr>
              <a:t>peut</a:t>
            </a:r>
            <a:r>
              <a:rPr u="none" dirty="0">
                <a:solidFill>
                  <a:srgbClr val="333333"/>
                </a:solidFill>
              </a:rPr>
              <a:t> </a:t>
            </a:r>
            <a:r>
              <a:rPr u="none" spc="60" dirty="0">
                <a:solidFill>
                  <a:srgbClr val="333333"/>
                </a:solidFill>
              </a:rPr>
              <a:t>aussi</a:t>
            </a:r>
            <a:r>
              <a:rPr u="none" spc="-5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redémarrer le</a:t>
            </a:r>
            <a:r>
              <a:rPr u="none" spc="-5" dirty="0">
                <a:solidFill>
                  <a:srgbClr val="333333"/>
                </a:solidFill>
              </a:rPr>
              <a:t> </a:t>
            </a:r>
            <a:r>
              <a:rPr u="none" spc="114" dirty="0"/>
              <a:t>Capsules</a:t>
            </a:r>
            <a:r>
              <a:rPr u="none" spc="-5" dirty="0"/>
              <a:t> </a:t>
            </a:r>
            <a:r>
              <a:rPr u="none" spc="-80" dirty="0">
                <a:solidFill>
                  <a:srgbClr val="333333"/>
                </a:solidFill>
              </a:rPr>
              <a:t>si</a:t>
            </a:r>
            <a:r>
              <a:rPr u="none" dirty="0">
                <a:solidFill>
                  <a:srgbClr val="333333"/>
                </a:solidFill>
              </a:rPr>
              <a:t> </a:t>
            </a:r>
            <a:r>
              <a:rPr u="none" spc="-95" dirty="0">
                <a:solidFill>
                  <a:srgbClr val="333333"/>
                </a:solidFill>
              </a:rPr>
              <a:t>il</a:t>
            </a:r>
            <a:r>
              <a:rPr u="none" spc="-5" dirty="0">
                <a:solidFill>
                  <a:srgbClr val="333333"/>
                </a:solidFill>
              </a:rPr>
              <a:t> </a:t>
            </a:r>
            <a:r>
              <a:rPr u="none" spc="90" dirty="0">
                <a:solidFill>
                  <a:srgbClr val="333333"/>
                </a:solidFill>
              </a:rPr>
              <a:t>était</a:t>
            </a:r>
            <a:r>
              <a:rPr u="none" dirty="0">
                <a:solidFill>
                  <a:srgbClr val="333333"/>
                </a:solidFill>
              </a:rPr>
              <a:t> </a:t>
            </a:r>
            <a:r>
              <a:rPr u="none" spc="60" dirty="0">
                <a:solidFill>
                  <a:srgbClr val="333333"/>
                </a:solidFill>
              </a:rPr>
              <a:t>incapable</a:t>
            </a:r>
            <a:r>
              <a:rPr u="none" spc="-5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terminer</a:t>
            </a:r>
            <a:r>
              <a:rPr u="none" spc="-5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son associé</a:t>
            </a:r>
            <a:r>
              <a:rPr u="none" spc="-5" dirty="0">
                <a:solidFill>
                  <a:srgbClr val="333333"/>
                </a:solidFill>
              </a:rPr>
              <a:t> </a:t>
            </a:r>
            <a:r>
              <a:rPr u="none" spc="-20" dirty="0">
                <a:solidFill>
                  <a:srgbClr val="333333"/>
                </a:solidFill>
              </a:rPr>
              <a:t>tâche </a:t>
            </a:r>
            <a:r>
              <a:rPr u="none" spc="-10" dirty="0">
                <a:solidFill>
                  <a:srgbClr val="333333"/>
                </a:solidFill>
              </a:rPr>
              <a:t>correctement</a:t>
            </a:r>
          </a:p>
          <a:p>
            <a:pPr marL="371475">
              <a:lnSpc>
                <a:spcPct val="100000"/>
              </a:lnSpc>
              <a:spcBef>
                <a:spcPts val="1230"/>
              </a:spcBef>
            </a:pPr>
            <a:r>
              <a:rPr u="none" spc="85" dirty="0">
                <a:solidFill>
                  <a:srgbClr val="333333"/>
                </a:solidFill>
              </a:rPr>
              <a:t>UN</a:t>
            </a:r>
            <a:r>
              <a:rPr u="none" spc="-55" dirty="0">
                <a:solidFill>
                  <a:srgbClr val="333333"/>
                </a:solidFill>
              </a:rPr>
              <a:t> </a:t>
            </a:r>
            <a:r>
              <a:rPr u="none" spc="-65" dirty="0">
                <a:solidFill>
                  <a:srgbClr val="333333"/>
                </a:solidFill>
              </a:rPr>
              <a:t>Emploi</a:t>
            </a:r>
            <a:r>
              <a:rPr u="none" spc="-50" dirty="0">
                <a:solidFill>
                  <a:srgbClr val="333333"/>
                </a:solidFill>
              </a:rPr>
              <a:t> </a:t>
            </a:r>
            <a:r>
              <a:rPr u="none" spc="50" dirty="0">
                <a:solidFill>
                  <a:srgbClr val="333333"/>
                </a:solidFill>
              </a:rPr>
              <a:t>peut</a:t>
            </a:r>
            <a:r>
              <a:rPr u="none" spc="-50" dirty="0">
                <a:solidFill>
                  <a:srgbClr val="333333"/>
                </a:solidFill>
              </a:rPr>
              <a:t> </a:t>
            </a:r>
            <a:r>
              <a:rPr u="none" spc="60" dirty="0">
                <a:solidFill>
                  <a:srgbClr val="333333"/>
                </a:solidFill>
              </a:rPr>
              <a:t>aussi</a:t>
            </a:r>
            <a:r>
              <a:rPr u="none" spc="-50" dirty="0">
                <a:solidFill>
                  <a:srgbClr val="333333"/>
                </a:solidFill>
              </a:rPr>
              <a:t> </a:t>
            </a:r>
            <a:r>
              <a:rPr u="none" spc="50" dirty="0">
                <a:solidFill>
                  <a:srgbClr val="333333"/>
                </a:solidFill>
              </a:rPr>
              <a:t>lancement</a:t>
            </a:r>
            <a:r>
              <a:rPr u="none" spc="-50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plusieurs</a:t>
            </a:r>
            <a:r>
              <a:rPr u="none" spc="-55" dirty="0">
                <a:solidFill>
                  <a:srgbClr val="333333"/>
                </a:solidFill>
              </a:rPr>
              <a:t> </a:t>
            </a:r>
            <a:r>
              <a:rPr u="none" spc="114" dirty="0"/>
              <a:t>Capsules</a:t>
            </a:r>
            <a:r>
              <a:rPr u="none" spc="-50" dirty="0"/>
              <a:t> </a:t>
            </a:r>
            <a:r>
              <a:rPr u="none" dirty="0">
                <a:solidFill>
                  <a:srgbClr val="333333"/>
                </a:solidFill>
              </a:rPr>
              <a:t>dans</a:t>
            </a:r>
            <a:r>
              <a:rPr u="none" spc="-50" dirty="0">
                <a:solidFill>
                  <a:srgbClr val="333333"/>
                </a:solidFill>
              </a:rPr>
              <a:t> </a:t>
            </a:r>
            <a:r>
              <a:rPr u="none" spc="-10" dirty="0">
                <a:solidFill>
                  <a:srgbClr val="333333"/>
                </a:solidFill>
              </a:rPr>
              <a:t>parallèle</a:t>
            </a: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2400299"/>
            <a:ext cx="95250" cy="9524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3143249"/>
            <a:ext cx="95250" cy="95249"/>
          </a:xfrm>
          <a:prstGeom prst="rect">
            <a:avLst/>
          </a:prstGeom>
        </p:spPr>
      </p:pic>
    </p:spTree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09624" y="1552574"/>
            <a:ext cx="12211050" cy="9525"/>
          </a:xfrm>
          <a:custGeom>
            <a:avLst/>
            <a:gdLst/>
            <a:ahLst/>
            <a:cxnLst/>
            <a:rect l="l" t="t" r="r" b="b"/>
            <a:pathLst>
              <a:path w="12211050" h="9525">
                <a:moveTo>
                  <a:pt x="12211049" y="9524"/>
                </a:moveTo>
                <a:lnTo>
                  <a:pt x="0" y="9524"/>
                </a:lnTo>
                <a:lnTo>
                  <a:pt x="0" y="0"/>
                </a:lnTo>
                <a:lnTo>
                  <a:pt x="12211049" y="0"/>
                </a:lnTo>
                <a:lnTo>
                  <a:pt x="12211049" y="952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809624" y="1552574"/>
            <a:ext cx="12211050" cy="3781425"/>
            <a:chOff x="809624" y="1552574"/>
            <a:chExt cx="12211050" cy="3781425"/>
          </a:xfrm>
        </p:grpSpPr>
        <p:sp>
          <p:nvSpPr>
            <p:cNvPr id="4" name="object 4"/>
            <p:cNvSpPr/>
            <p:nvPr/>
          </p:nvSpPr>
          <p:spPr>
            <a:xfrm>
              <a:off x="809612" y="1552574"/>
              <a:ext cx="12211050" cy="3781425"/>
            </a:xfrm>
            <a:custGeom>
              <a:avLst/>
              <a:gdLst/>
              <a:ahLst/>
              <a:cxnLst/>
              <a:rect l="l" t="t" r="r" b="b"/>
              <a:pathLst>
                <a:path w="12211050" h="3781425">
                  <a:moveTo>
                    <a:pt x="12211050" y="0"/>
                  </a:moveTo>
                  <a:lnTo>
                    <a:pt x="12201525" y="0"/>
                  </a:lnTo>
                  <a:lnTo>
                    <a:pt x="12201525" y="3771900"/>
                  </a:lnTo>
                  <a:lnTo>
                    <a:pt x="0" y="3771900"/>
                  </a:lnTo>
                  <a:lnTo>
                    <a:pt x="0" y="3781425"/>
                  </a:lnTo>
                  <a:lnTo>
                    <a:pt x="12201525" y="3781425"/>
                  </a:lnTo>
                  <a:lnTo>
                    <a:pt x="12211050" y="3781425"/>
                  </a:lnTo>
                  <a:lnTo>
                    <a:pt x="12211050" y="3771900"/>
                  </a:lnTo>
                  <a:lnTo>
                    <a:pt x="12211050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09624" y="1552574"/>
              <a:ext cx="9525" cy="3781425"/>
            </a:xfrm>
            <a:custGeom>
              <a:avLst/>
              <a:gdLst/>
              <a:ahLst/>
              <a:cxnLst/>
              <a:rect l="l" t="t" r="r" b="b"/>
              <a:pathLst>
                <a:path w="9525" h="3781425">
                  <a:moveTo>
                    <a:pt x="0" y="3781424"/>
                  </a:moveTo>
                  <a:lnTo>
                    <a:pt x="0" y="0"/>
                  </a:lnTo>
                  <a:lnTo>
                    <a:pt x="9524" y="9524"/>
                  </a:lnTo>
                  <a:lnTo>
                    <a:pt x="9524" y="3771899"/>
                  </a:lnTo>
                  <a:lnTo>
                    <a:pt x="0" y="3781424"/>
                  </a:lnTo>
                  <a:close/>
                </a:path>
              </a:pathLst>
            </a:custGeom>
            <a:solidFill>
              <a:srgbClr val="ED21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796924" y="571563"/>
            <a:ext cx="4043045" cy="558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54" dirty="0"/>
              <a:t>EMPLOIS</a:t>
            </a:r>
            <a:r>
              <a:rPr spc="-10" dirty="0"/>
              <a:t> </a:t>
            </a:r>
            <a:r>
              <a:rPr spc="-75" dirty="0"/>
              <a:t>DESCRIPTEUR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body" idx="1"/>
          </p:nvPr>
        </p:nvSpPr>
        <p:spPr>
          <a:xfrm>
            <a:off x="819149" y="1326514"/>
            <a:ext cx="12192000" cy="6328656"/>
          </a:xfrm>
          <a:prstGeom prst="rect">
            <a:avLst/>
          </a:prstGeom>
        </p:spPr>
        <p:txBody>
          <a:bodyPr vert="horz" wrap="square" lIns="0" tIns="311785" rIns="0" bIns="0" rtlCol="0">
            <a:spAutoFit/>
          </a:bodyPr>
          <a:lstStyle/>
          <a:p>
            <a:pPr marL="142240">
              <a:lnSpc>
                <a:spcPts val="1925"/>
              </a:lnSpc>
              <a:spcBef>
                <a:spcPts val="100"/>
              </a:spcBef>
            </a:pPr>
            <a:r>
              <a:rPr sz="1650" u="none" spc="390" dirty="0">
                <a:solidFill>
                  <a:srgbClr val="999999"/>
                </a:solidFill>
                <a:latin typeface="Tahoma"/>
                <a:cs typeface="Tahoma"/>
              </a:rPr>
              <a:t>-- </a:t>
            </a:r>
            <a:r>
              <a:rPr sz="1650" u="none" spc="340" dirty="0">
                <a:solidFill>
                  <a:srgbClr val="999999"/>
                </a:solidFill>
                <a:latin typeface="Tahoma"/>
                <a:cs typeface="Tahoma"/>
              </a:rPr>
              <a:t>-</a:t>
            </a:r>
            <a:endParaRPr sz="1650" dirty="0">
              <a:latin typeface="Tahoma"/>
              <a:cs typeface="Tahoma"/>
            </a:endParaRPr>
          </a:p>
          <a:p>
            <a:pPr marL="142240" marR="9518015">
              <a:lnSpc>
                <a:spcPts val="1880"/>
              </a:lnSpc>
              <a:spcBef>
                <a:spcPts val="90"/>
              </a:spcBef>
            </a:pPr>
            <a:r>
              <a:rPr sz="1650" u="none" spc="245" dirty="0">
                <a:solidFill>
                  <a:srgbClr val="0077AA"/>
                </a:solidFill>
                <a:latin typeface="Tahoma"/>
                <a:cs typeface="Tahoma"/>
              </a:rPr>
              <a:t>apiVersion </a:t>
            </a:r>
            <a:r>
              <a:rPr sz="1650" u="none" spc="245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u="none" dirty="0">
                <a:solidFill>
                  <a:srgbClr val="999999"/>
                </a:solidFill>
                <a:latin typeface="Tahoma"/>
                <a:cs typeface="Tahoma"/>
              </a:rPr>
              <a:t>  </a:t>
            </a:r>
            <a:r>
              <a:rPr sz="1650" u="none" spc="260" dirty="0">
                <a:solidFill>
                  <a:srgbClr val="0077AA"/>
                </a:solidFill>
                <a:latin typeface="Tahoma"/>
                <a:cs typeface="Tahoma"/>
              </a:rPr>
              <a:t>type </a:t>
            </a:r>
            <a:r>
              <a:rPr sz="1650" u="none" spc="180" dirty="0">
                <a:solidFill>
                  <a:srgbClr val="000000"/>
                </a:solidFill>
                <a:latin typeface="Tahoma"/>
                <a:cs typeface="Tahoma"/>
              </a:rPr>
              <a:t>lot/v1 </a:t>
            </a:r>
            <a:r>
              <a:rPr sz="1650" u="none" spc="260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u="none" spc="484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650" u="none" spc="130" dirty="0">
                <a:solidFill>
                  <a:srgbClr val="000000"/>
                </a:solidFill>
                <a:latin typeface="Tahoma"/>
                <a:cs typeface="Tahoma"/>
              </a:rPr>
              <a:t>Emploi</a:t>
            </a:r>
            <a:endParaRPr sz="1650" dirty="0">
              <a:latin typeface="Tahoma"/>
              <a:cs typeface="Tahoma"/>
            </a:endParaRPr>
          </a:p>
          <a:p>
            <a:pPr marL="142240">
              <a:lnSpc>
                <a:spcPts val="1770"/>
              </a:lnSpc>
            </a:pPr>
            <a:r>
              <a:rPr sz="1650" u="none" spc="155" dirty="0">
                <a:solidFill>
                  <a:srgbClr val="0077AA"/>
                </a:solidFill>
                <a:latin typeface="Tahoma"/>
                <a:cs typeface="Tahoma"/>
              </a:rPr>
              <a:t>métadonnées </a:t>
            </a:r>
            <a:r>
              <a:rPr sz="1650" u="none" spc="155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endParaRPr sz="1650" dirty="0">
              <a:latin typeface="Tahoma"/>
              <a:cs typeface="Tahoma"/>
            </a:endParaRPr>
          </a:p>
          <a:p>
            <a:pPr marL="142240" marR="9895840" indent="252095">
              <a:lnSpc>
                <a:spcPts val="1880"/>
              </a:lnSpc>
              <a:spcBef>
                <a:spcPts val="95"/>
              </a:spcBef>
            </a:pPr>
            <a:r>
              <a:rPr sz="1650" u="none" spc="60" dirty="0">
                <a:solidFill>
                  <a:srgbClr val="0077AA"/>
                </a:solidFill>
                <a:latin typeface="Tahoma"/>
                <a:cs typeface="Tahoma"/>
              </a:rPr>
              <a:t>nom </a:t>
            </a:r>
            <a:r>
              <a:rPr sz="1650" u="none" spc="60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u="none" dirty="0">
                <a:solidFill>
                  <a:srgbClr val="999999"/>
                </a:solidFill>
                <a:latin typeface="Tahoma"/>
                <a:cs typeface="Tahoma"/>
              </a:rPr>
              <a:t>  </a:t>
            </a:r>
            <a:r>
              <a:rPr sz="1650" u="none" spc="204" dirty="0">
                <a:solidFill>
                  <a:srgbClr val="0077AA"/>
                </a:solidFill>
                <a:latin typeface="Tahoma"/>
                <a:cs typeface="Tahoma"/>
              </a:rPr>
              <a:t>Spécifications </a:t>
            </a:r>
            <a:r>
              <a:rPr sz="1650" u="none" spc="200" dirty="0">
                <a:solidFill>
                  <a:srgbClr val="000000"/>
                </a:solidFill>
                <a:latin typeface="Tahoma"/>
                <a:cs typeface="Tahoma"/>
              </a:rPr>
              <a:t>de la tâche </a:t>
            </a:r>
            <a:r>
              <a:rPr sz="1650" u="none" spc="215" dirty="0">
                <a:solidFill>
                  <a:srgbClr val="999999"/>
                </a:solidFill>
                <a:latin typeface="Tahoma"/>
                <a:cs typeface="Tahoma"/>
              </a:rPr>
              <a:t>par </a:t>
            </a:r>
            <a:r>
              <a:rPr sz="1650" u="none" spc="215" dirty="0">
                <a:solidFill>
                  <a:srgbClr val="000000"/>
                </a:solidFill>
                <a:latin typeface="Tahoma"/>
                <a:cs typeface="Tahoma"/>
              </a:rPr>
              <a:t>lots </a:t>
            </a:r>
            <a:r>
              <a:rPr sz="1650" u="none" spc="204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endParaRPr sz="1650" dirty="0">
              <a:latin typeface="Tahoma"/>
              <a:cs typeface="Tahoma"/>
            </a:endParaRPr>
          </a:p>
          <a:p>
            <a:pPr marL="394970">
              <a:lnSpc>
                <a:spcPts val="1770"/>
              </a:lnSpc>
            </a:pPr>
            <a:r>
              <a:rPr sz="1650" u="none" spc="200" dirty="0">
                <a:solidFill>
                  <a:srgbClr val="0077AA"/>
                </a:solidFill>
                <a:latin typeface="Tahoma"/>
                <a:cs typeface="Tahoma"/>
              </a:rPr>
              <a:t>modèle </a:t>
            </a:r>
            <a:r>
              <a:rPr sz="1650" u="none" spc="200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endParaRPr sz="1650" dirty="0">
              <a:latin typeface="Tahoma"/>
              <a:cs typeface="Tahoma"/>
            </a:endParaRPr>
          </a:p>
          <a:p>
            <a:pPr marL="899794" marR="10400665" indent="-252729">
              <a:lnSpc>
                <a:spcPts val="1880"/>
              </a:lnSpc>
              <a:spcBef>
                <a:spcPts val="95"/>
              </a:spcBef>
            </a:pPr>
            <a:r>
              <a:rPr sz="1650" u="none" spc="155" dirty="0">
                <a:solidFill>
                  <a:srgbClr val="0077AA"/>
                </a:solidFill>
                <a:latin typeface="Tahoma"/>
                <a:cs typeface="Tahoma"/>
              </a:rPr>
              <a:t>métadonnées </a:t>
            </a:r>
            <a:r>
              <a:rPr sz="1650" u="none" spc="155" dirty="0">
                <a:solidFill>
                  <a:srgbClr val="999999"/>
                </a:solidFill>
                <a:latin typeface="Tahoma"/>
                <a:cs typeface="Tahoma"/>
              </a:rPr>
              <a:t>: </a:t>
            </a:r>
            <a:r>
              <a:rPr sz="1650" u="none" spc="305" dirty="0">
                <a:solidFill>
                  <a:srgbClr val="0077AA"/>
                </a:solidFill>
                <a:latin typeface="Tahoma"/>
                <a:cs typeface="Tahoma"/>
              </a:rPr>
              <a:t>étiquettes </a:t>
            </a:r>
            <a:r>
              <a:rPr sz="1650" u="none" spc="305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endParaRPr sz="1650" dirty="0">
              <a:latin typeface="Tahoma"/>
              <a:cs typeface="Tahoma"/>
            </a:endParaRPr>
          </a:p>
          <a:p>
            <a:pPr marL="1151890">
              <a:lnSpc>
                <a:spcPts val="1770"/>
              </a:lnSpc>
            </a:pPr>
            <a:r>
              <a:rPr sz="1650" u="none" spc="165" dirty="0">
                <a:solidFill>
                  <a:srgbClr val="0077AA"/>
                </a:solidFill>
                <a:latin typeface="Tahoma"/>
                <a:cs typeface="Tahoma"/>
              </a:rPr>
              <a:t>application </a:t>
            </a:r>
            <a:r>
              <a:rPr sz="1650" u="none" spc="165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u="none" spc="-5" dirty="0">
                <a:solidFill>
                  <a:srgbClr val="999999"/>
                </a:solidFill>
                <a:latin typeface="Tahoma"/>
                <a:cs typeface="Tahoma"/>
              </a:rPr>
              <a:t>  </a:t>
            </a:r>
            <a:r>
              <a:rPr sz="1650" u="none" spc="215" dirty="0">
                <a:solidFill>
                  <a:srgbClr val="000000"/>
                </a:solidFill>
                <a:latin typeface="Tahoma"/>
                <a:cs typeface="Tahoma"/>
              </a:rPr>
              <a:t>lot </a:t>
            </a:r>
            <a:r>
              <a:rPr sz="1650" u="none" spc="215" dirty="0">
                <a:solidFill>
                  <a:srgbClr val="999999"/>
                </a:solidFill>
                <a:latin typeface="Tahoma"/>
                <a:cs typeface="Tahoma"/>
              </a:rPr>
              <a:t>- </a:t>
            </a:r>
            <a:r>
              <a:rPr sz="1650" u="none" spc="200" dirty="0">
                <a:solidFill>
                  <a:srgbClr val="000000"/>
                </a:solidFill>
                <a:latin typeface="Tahoma"/>
                <a:cs typeface="Tahoma"/>
              </a:rPr>
              <a:t>travail</a:t>
            </a:r>
            <a:endParaRPr sz="1650" dirty="0">
              <a:latin typeface="Tahoma"/>
              <a:cs typeface="Tahoma"/>
            </a:endParaRPr>
          </a:p>
          <a:p>
            <a:pPr marL="647065">
              <a:lnSpc>
                <a:spcPts val="1875"/>
              </a:lnSpc>
            </a:pPr>
            <a:r>
              <a:rPr sz="1650" u="none" spc="204" dirty="0">
                <a:solidFill>
                  <a:srgbClr val="0077AA"/>
                </a:solidFill>
                <a:latin typeface="Tahoma"/>
                <a:cs typeface="Tahoma"/>
              </a:rPr>
              <a:t>spécification </a:t>
            </a:r>
            <a:r>
              <a:rPr sz="1650" u="none" spc="204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endParaRPr sz="1650" dirty="0">
              <a:latin typeface="Tahoma"/>
              <a:cs typeface="Tahoma"/>
            </a:endParaRPr>
          </a:p>
          <a:p>
            <a:pPr marL="899794" marR="8256270">
              <a:lnSpc>
                <a:spcPts val="1880"/>
              </a:lnSpc>
              <a:spcBef>
                <a:spcPts val="90"/>
              </a:spcBef>
            </a:pPr>
            <a:r>
              <a:rPr sz="1650" u="none" spc="305" dirty="0">
                <a:solidFill>
                  <a:srgbClr val="0077AA"/>
                </a:solidFill>
                <a:latin typeface="Tahoma"/>
                <a:cs typeface="Tahoma"/>
              </a:rPr>
              <a:t>politique de redémarrage </a:t>
            </a:r>
            <a:r>
              <a:rPr sz="1650" u="none" spc="305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u="none" spc="5" dirty="0">
                <a:solidFill>
                  <a:srgbClr val="999999"/>
                </a:solidFill>
                <a:latin typeface="Tahoma"/>
                <a:cs typeface="Tahoma"/>
              </a:rPr>
              <a:t>  </a:t>
            </a:r>
            <a:r>
              <a:rPr sz="1650" u="none" spc="245" dirty="0">
                <a:solidFill>
                  <a:srgbClr val="0077AA"/>
                </a:solidFill>
                <a:latin typeface="Tahoma"/>
                <a:cs typeface="Tahoma"/>
              </a:rPr>
              <a:t>Conteneurs </a:t>
            </a:r>
            <a:r>
              <a:rPr sz="1650" u="none" spc="204" dirty="0">
                <a:solidFill>
                  <a:srgbClr val="000000"/>
                </a:solidFill>
                <a:latin typeface="Tahoma"/>
                <a:cs typeface="Tahoma"/>
              </a:rPr>
              <a:t>OnFailure </a:t>
            </a:r>
            <a:r>
              <a:rPr sz="1650" u="none" spc="245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endParaRPr sz="1650" dirty="0">
              <a:latin typeface="Tahoma"/>
              <a:cs typeface="Tahoma"/>
            </a:endParaRPr>
          </a:p>
          <a:p>
            <a:pPr marL="1151890">
              <a:lnSpc>
                <a:spcPts val="1770"/>
              </a:lnSpc>
            </a:pPr>
            <a:r>
              <a:rPr sz="1650" u="none" spc="390" dirty="0">
                <a:solidFill>
                  <a:srgbClr val="999999"/>
                </a:solidFill>
                <a:latin typeface="Tahoma"/>
                <a:cs typeface="Tahoma"/>
              </a:rPr>
              <a:t>-</a:t>
            </a:r>
            <a:r>
              <a:rPr sz="1650" u="none" spc="480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650" u="none" spc="60" dirty="0">
                <a:solidFill>
                  <a:srgbClr val="0077AA"/>
                </a:solidFill>
                <a:latin typeface="Tahoma"/>
                <a:cs typeface="Tahoma"/>
              </a:rPr>
              <a:t>nom </a:t>
            </a:r>
            <a:r>
              <a:rPr sz="1650" u="none" spc="60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u="none" spc="480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650" u="none" spc="75" dirty="0">
                <a:solidFill>
                  <a:srgbClr val="000000"/>
                </a:solidFill>
                <a:latin typeface="Tahoma"/>
                <a:cs typeface="Tahoma"/>
              </a:rPr>
              <a:t>principal</a:t>
            </a:r>
            <a:endParaRPr sz="1650" dirty="0">
              <a:latin typeface="Tahoma"/>
              <a:cs typeface="Tahoma"/>
            </a:endParaRPr>
          </a:p>
          <a:p>
            <a:pPr marL="1403985">
              <a:lnSpc>
                <a:spcPts val="1930"/>
              </a:lnSpc>
            </a:pPr>
            <a:r>
              <a:rPr lang="fr" sz="1650" u="none" spc="155" dirty="0">
                <a:solidFill>
                  <a:srgbClr val="0077AA"/>
                </a:solidFill>
                <a:latin typeface="Tahoma"/>
                <a:cs typeface="Tahoma"/>
              </a:rPr>
              <a:t>image: </a:t>
            </a:r>
            <a:r>
              <a:rPr lang="fr" sz="1650" u="none" spc="155" dirty="0" err="1">
                <a:solidFill>
                  <a:srgbClr val="0077AA"/>
                </a:solidFill>
                <a:latin typeface="Tahoma"/>
                <a:cs typeface="Tahoma"/>
              </a:rPr>
              <a:t>busybox:latest</a:t>
            </a:r>
            <a:endParaRPr lang="fr-FR" sz="1650" u="none" spc="155" dirty="0">
              <a:solidFill>
                <a:srgbClr val="0077AA"/>
              </a:solidFill>
              <a:latin typeface="Tahoma"/>
              <a:cs typeface="Tahoma"/>
            </a:endParaRPr>
          </a:p>
          <a:p>
            <a:pPr marL="1403985">
              <a:lnSpc>
                <a:spcPts val="1930"/>
              </a:lnSpc>
            </a:pPr>
            <a:r>
              <a:rPr lang="fr" sz="1650" u="none" spc="155" dirty="0">
                <a:solidFill>
                  <a:srgbClr val="0077AA"/>
                </a:solidFill>
                <a:latin typeface="Tahoma"/>
                <a:cs typeface="Tahoma"/>
              </a:rPr>
              <a:t>commande : ["sh", "-c", " </a:t>
            </a:r>
            <a:r>
              <a:rPr lang="fr" sz="1650" u="none" spc="155" dirty="0" err="1">
                <a:solidFill>
                  <a:srgbClr val="0077AA"/>
                </a:solidFill>
                <a:latin typeface="Tahoma"/>
                <a:cs typeface="Tahoma"/>
              </a:rPr>
              <a:t>echo </a:t>
            </a:r>
            <a:r>
              <a:rPr lang="fr" sz="1650" u="none" spc="155" dirty="0">
                <a:solidFill>
                  <a:srgbClr val="0077AA"/>
                </a:solidFill>
                <a:latin typeface="Tahoma"/>
                <a:cs typeface="Tahoma"/>
              </a:rPr>
              <a:t>Batch exécuté !"]</a:t>
            </a:r>
          </a:p>
          <a:p>
            <a:pPr marL="1403985">
              <a:lnSpc>
                <a:spcPts val="1930"/>
              </a:lnSpc>
            </a:pPr>
            <a:endParaRPr sz="1650" dirty="0">
              <a:latin typeface="Tahoma"/>
              <a:cs typeface="Tahoma"/>
            </a:endParaRPr>
          </a:p>
          <a:p>
            <a:pPr marR="838835">
              <a:lnSpc>
                <a:spcPct val="86500"/>
              </a:lnSpc>
              <a:tabLst>
                <a:tab pos="3953510" algn="l"/>
              </a:tabLst>
            </a:pPr>
            <a:r>
              <a:rPr sz="2500" u="none" spc="1450" dirty="0">
                <a:solidFill>
                  <a:srgbClr val="333333"/>
                </a:solidFill>
                <a:latin typeface="Cambria"/>
                <a:cs typeface="Cambria"/>
              </a:rPr>
              <a:t>👉</a:t>
            </a:r>
            <a:r>
              <a:rPr sz="2500" u="none" spc="-5" dirty="0">
                <a:solidFill>
                  <a:srgbClr val="333333"/>
                </a:solidFill>
                <a:latin typeface="Cambria"/>
                <a:cs typeface="Cambria"/>
              </a:rPr>
              <a:t> </a:t>
            </a:r>
            <a:r>
              <a:rPr u="none" spc="75" dirty="0">
                <a:solidFill>
                  <a:srgbClr val="333333"/>
                </a:solidFill>
              </a:rPr>
              <a:t>Note</a:t>
            </a:r>
            <a:r>
              <a:rPr u="none" spc="-90" dirty="0">
                <a:solidFill>
                  <a:srgbClr val="333333"/>
                </a:solidFill>
              </a:rPr>
              <a:t> </a:t>
            </a:r>
            <a:r>
              <a:rPr u="none" spc="20" dirty="0">
                <a:solidFill>
                  <a:srgbClr val="333333"/>
                </a:solidFill>
              </a:rPr>
              <a:t>le</a:t>
            </a:r>
            <a:r>
              <a:rPr u="none" spc="-90" dirty="0">
                <a:solidFill>
                  <a:srgbClr val="333333"/>
                </a:solidFill>
              </a:rPr>
              <a:t> </a:t>
            </a:r>
            <a:r>
              <a:rPr u="none" spc="395" dirty="0">
                <a:latin typeface="Tahoma"/>
                <a:cs typeface="Tahoma"/>
              </a:rPr>
              <a:t>politique de redémarrage :</a:t>
            </a:r>
            <a:r>
              <a:rPr u="none" dirty="0">
                <a:latin typeface="Tahoma"/>
                <a:cs typeface="Tahoma"/>
              </a:rPr>
              <a:t> </a:t>
            </a:r>
            <a:r>
              <a:rPr u="none" spc="275" dirty="0">
                <a:latin typeface="Tahoma"/>
                <a:cs typeface="Tahoma"/>
              </a:rPr>
              <a:t>En cas d'échec</a:t>
            </a:r>
            <a:r>
              <a:rPr u="none" spc="-114" dirty="0">
                <a:latin typeface="Tahoma"/>
                <a:cs typeface="Tahoma"/>
              </a:rPr>
              <a:t> </a:t>
            </a:r>
            <a:r>
              <a:rPr u="none" dirty="0">
                <a:solidFill>
                  <a:srgbClr val="333333"/>
                </a:solidFill>
                <a:latin typeface="Microsoft Sans Serif"/>
                <a:cs typeface="Microsoft Sans Serif"/>
              </a:rPr>
              <a:t>↔</a:t>
            </a:r>
            <a:r>
              <a:rPr u="none" spc="-15" dirty="0">
                <a:solidFill>
                  <a:srgbClr val="333333"/>
                </a:solidFill>
                <a:latin typeface="Microsoft Sans Serif"/>
                <a:cs typeface="Microsoft Sans Serif"/>
              </a:rPr>
              <a:t> </a:t>
            </a:r>
            <a:r>
              <a:rPr u="none" spc="20" dirty="0">
                <a:solidFill>
                  <a:srgbClr val="333333"/>
                </a:solidFill>
              </a:rPr>
              <a:t>le</a:t>
            </a:r>
            <a:r>
              <a:rPr u="none" spc="-90" dirty="0">
                <a:solidFill>
                  <a:srgbClr val="333333"/>
                </a:solidFill>
              </a:rPr>
              <a:t> </a:t>
            </a:r>
            <a:r>
              <a:rPr u="none" spc="114" dirty="0"/>
              <a:t>Capsules</a:t>
            </a:r>
            <a:r>
              <a:rPr u="none" spc="-90" dirty="0"/>
              <a:t> </a:t>
            </a:r>
            <a:r>
              <a:rPr u="none" spc="35" dirty="0">
                <a:solidFill>
                  <a:srgbClr val="333333"/>
                </a:solidFill>
              </a:rPr>
              <a:t>est</a:t>
            </a:r>
            <a:r>
              <a:rPr u="none" spc="-90" dirty="0">
                <a:solidFill>
                  <a:srgbClr val="333333"/>
                </a:solidFill>
              </a:rPr>
              <a:t> </a:t>
            </a:r>
            <a:r>
              <a:rPr u="none" spc="60" dirty="0">
                <a:solidFill>
                  <a:srgbClr val="333333"/>
                </a:solidFill>
              </a:rPr>
              <a:t>pas</a:t>
            </a:r>
            <a:r>
              <a:rPr u="none" spc="-90" dirty="0">
                <a:solidFill>
                  <a:srgbClr val="333333"/>
                </a:solidFill>
              </a:rPr>
              <a:t> </a:t>
            </a:r>
            <a:r>
              <a:rPr u="none" spc="25" dirty="0">
                <a:solidFill>
                  <a:srgbClr val="333333"/>
                </a:solidFill>
              </a:rPr>
              <a:t>redémarré</a:t>
            </a:r>
            <a:r>
              <a:rPr u="none" spc="-90" dirty="0">
                <a:solidFill>
                  <a:srgbClr val="333333"/>
                </a:solidFill>
              </a:rPr>
              <a:t> </a:t>
            </a:r>
            <a:r>
              <a:rPr u="none" spc="85" dirty="0">
                <a:solidFill>
                  <a:srgbClr val="333333"/>
                </a:solidFill>
              </a:rPr>
              <a:t>quand</a:t>
            </a:r>
            <a:r>
              <a:rPr u="none" spc="-90" dirty="0">
                <a:solidFill>
                  <a:srgbClr val="333333"/>
                </a:solidFill>
              </a:rPr>
              <a:t> </a:t>
            </a:r>
            <a:r>
              <a:rPr u="none" spc="20" dirty="0">
                <a:solidFill>
                  <a:srgbClr val="333333"/>
                </a:solidFill>
              </a:rPr>
              <a:t>le</a:t>
            </a:r>
            <a:r>
              <a:rPr u="none" spc="-90" dirty="0">
                <a:solidFill>
                  <a:srgbClr val="333333"/>
                </a:solidFill>
              </a:rPr>
              <a:t> </a:t>
            </a:r>
            <a:r>
              <a:rPr lang="fr-FR" u="none" spc="35" dirty="0">
                <a:solidFill>
                  <a:srgbClr val="333333"/>
                </a:solidFill>
              </a:rPr>
              <a:t>Container</a:t>
            </a:r>
            <a:r>
              <a:rPr u="none" spc="25" dirty="0">
                <a:solidFill>
                  <a:srgbClr val="333333"/>
                </a:solidFill>
              </a:rPr>
              <a:t> </a:t>
            </a:r>
            <a:r>
              <a:rPr u="none" spc="95" dirty="0">
                <a:solidFill>
                  <a:srgbClr val="333333"/>
                </a:solidFill>
              </a:rPr>
              <a:t>extrémités</a:t>
            </a:r>
            <a:r>
              <a:rPr u="none" spc="-90" dirty="0">
                <a:solidFill>
                  <a:srgbClr val="333333"/>
                </a:solidFill>
              </a:rPr>
              <a:t> </a:t>
            </a:r>
            <a:r>
              <a:rPr u="none" spc="20" dirty="0">
                <a:solidFill>
                  <a:srgbClr val="333333"/>
                </a:solidFill>
              </a:rPr>
              <a:t>normalement, </a:t>
            </a:r>
            <a:r>
              <a:rPr u="none" spc="-90" dirty="0">
                <a:solidFill>
                  <a:srgbClr val="333333"/>
                </a:solidFill>
              </a:rPr>
              <a:t>il </a:t>
            </a:r>
            <a:r>
              <a:rPr u="none" spc="90" dirty="0">
                <a:solidFill>
                  <a:srgbClr val="333333"/>
                </a:solidFill>
              </a:rPr>
              <a:t>doit</a:t>
            </a:r>
            <a:r>
              <a:rPr u="none" spc="-90" dirty="0">
                <a:solidFill>
                  <a:srgbClr val="333333"/>
                </a:solidFill>
              </a:rPr>
              <a:t> </a:t>
            </a:r>
            <a:r>
              <a:rPr u="none" spc="55" dirty="0">
                <a:solidFill>
                  <a:srgbClr val="333333"/>
                </a:solidFill>
              </a:rPr>
              <a:t>être</a:t>
            </a:r>
            <a:r>
              <a:rPr u="none" spc="-90" dirty="0">
                <a:solidFill>
                  <a:srgbClr val="333333"/>
                </a:solidFill>
              </a:rPr>
              <a:t> </a:t>
            </a:r>
            <a:r>
              <a:rPr u="none" spc="10" dirty="0">
                <a:solidFill>
                  <a:srgbClr val="333333"/>
                </a:solidFill>
              </a:rPr>
              <a:t>spécifié</a:t>
            </a:r>
            <a:r>
              <a:rPr u="none" spc="-90" dirty="0">
                <a:solidFill>
                  <a:srgbClr val="333333"/>
                </a:solidFill>
              </a:rPr>
              <a:t> </a:t>
            </a:r>
            <a:r>
              <a:rPr u="none" spc="40" dirty="0">
                <a:solidFill>
                  <a:srgbClr val="333333"/>
                </a:solidFill>
              </a:rPr>
              <a:t>même</a:t>
            </a:r>
            <a:r>
              <a:rPr u="none" spc="-90" dirty="0">
                <a:solidFill>
                  <a:srgbClr val="333333"/>
                </a:solidFill>
              </a:rPr>
              <a:t> </a:t>
            </a:r>
            <a:r>
              <a:rPr u="none" spc="35" dirty="0">
                <a:solidFill>
                  <a:srgbClr val="333333"/>
                </a:solidFill>
              </a:rPr>
              <a:t>pour</a:t>
            </a:r>
            <a:r>
              <a:rPr u="none" spc="-90" dirty="0">
                <a:solidFill>
                  <a:srgbClr val="333333"/>
                </a:solidFill>
              </a:rPr>
              <a:t> </a:t>
            </a:r>
            <a:r>
              <a:rPr u="none" spc="65" dirty="0">
                <a:solidFill>
                  <a:srgbClr val="333333"/>
                </a:solidFill>
              </a:rPr>
              <a:t>un</a:t>
            </a:r>
            <a:r>
              <a:rPr u="none" spc="-90" dirty="0">
                <a:solidFill>
                  <a:srgbClr val="333333"/>
                </a:solidFill>
              </a:rPr>
              <a:t> </a:t>
            </a:r>
            <a:r>
              <a:rPr u="none" spc="-70" dirty="0">
                <a:solidFill>
                  <a:srgbClr val="333333"/>
                </a:solidFill>
              </a:rPr>
              <a:t>Emploi</a:t>
            </a:r>
            <a:endParaRPr sz="2500" dirty="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54" dirty="0"/>
              <a:t>EMPLOIS</a:t>
            </a:r>
            <a:r>
              <a:rPr spc="-15" dirty="0"/>
              <a:t> </a:t>
            </a:r>
            <a:r>
              <a:rPr spc="85" dirty="0"/>
              <a:t>ET</a:t>
            </a:r>
            <a:r>
              <a:rPr spc="-10" dirty="0"/>
              <a:t> </a:t>
            </a:r>
            <a:r>
              <a:rPr spc="-110" dirty="0"/>
              <a:t>POLITIQUE DE REDÉMARRAGE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1647824"/>
            <a:ext cx="95250" cy="95249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97485" rIns="0" bIns="0" rtlCol="0">
            <a:spAutoFit/>
          </a:bodyPr>
          <a:lstStyle/>
          <a:p>
            <a:pPr marL="371475">
              <a:lnSpc>
                <a:spcPct val="100000"/>
              </a:lnSpc>
              <a:spcBef>
                <a:spcPts val="1555"/>
              </a:spcBef>
            </a:pPr>
            <a:r>
              <a:rPr u="none" spc="90" dirty="0">
                <a:solidFill>
                  <a:srgbClr val="333333"/>
                </a:solidFill>
              </a:rPr>
              <a:t>En utilisant</a:t>
            </a:r>
            <a:r>
              <a:rPr u="none" spc="-50" dirty="0">
                <a:solidFill>
                  <a:srgbClr val="333333"/>
                </a:solidFill>
              </a:rPr>
              <a:t> </a:t>
            </a:r>
            <a:r>
              <a:rPr u="none" spc="65" dirty="0">
                <a:solidFill>
                  <a:srgbClr val="333333"/>
                </a:solidFill>
              </a:rPr>
              <a:t>un</a:t>
            </a:r>
            <a:r>
              <a:rPr u="none" spc="-50" dirty="0">
                <a:solidFill>
                  <a:srgbClr val="333333"/>
                </a:solidFill>
              </a:rPr>
              <a:t> </a:t>
            </a:r>
            <a:r>
              <a:rPr u="none" spc="-65" dirty="0"/>
              <a:t>Emploi</a:t>
            </a:r>
            <a:r>
              <a:rPr u="none" spc="-50" dirty="0"/>
              <a:t> </a:t>
            </a:r>
            <a:r>
              <a:rPr u="none" dirty="0">
                <a:solidFill>
                  <a:srgbClr val="333333"/>
                </a:solidFill>
              </a:rPr>
              <a:t>est</a:t>
            </a:r>
            <a:r>
              <a:rPr u="none" spc="-50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seulement</a:t>
            </a:r>
            <a:r>
              <a:rPr u="none" spc="-50" dirty="0">
                <a:solidFill>
                  <a:srgbClr val="333333"/>
                </a:solidFill>
              </a:rPr>
              <a:t> </a:t>
            </a:r>
            <a:r>
              <a:rPr u="none" spc="50" dirty="0">
                <a:solidFill>
                  <a:srgbClr val="333333"/>
                </a:solidFill>
              </a:rPr>
              <a:t>approprié</a:t>
            </a:r>
            <a:r>
              <a:rPr u="none" spc="-50" dirty="0">
                <a:solidFill>
                  <a:srgbClr val="333333"/>
                </a:solidFill>
              </a:rPr>
              <a:t> </a:t>
            </a:r>
            <a:r>
              <a:rPr u="none" spc="-80" dirty="0">
                <a:solidFill>
                  <a:srgbClr val="333333"/>
                </a:solidFill>
              </a:rPr>
              <a:t>si</a:t>
            </a:r>
            <a:r>
              <a:rPr u="none" spc="-50" dirty="0">
                <a:solidFill>
                  <a:srgbClr val="333333"/>
                </a:solidFill>
              </a:rPr>
              <a:t> </a:t>
            </a:r>
            <a:r>
              <a:rPr u="none" dirty="0"/>
              <a:t>RedémarragePolitique</a:t>
            </a:r>
            <a:r>
              <a:rPr u="none" spc="-50" dirty="0"/>
              <a:t> </a:t>
            </a:r>
            <a:r>
              <a:rPr u="none" dirty="0">
                <a:solidFill>
                  <a:srgbClr val="333333"/>
                </a:solidFill>
              </a:rPr>
              <a:t>est</a:t>
            </a:r>
            <a:r>
              <a:rPr u="none" spc="-50" dirty="0">
                <a:solidFill>
                  <a:srgbClr val="333333"/>
                </a:solidFill>
              </a:rPr>
              <a:t> </a:t>
            </a:r>
            <a:r>
              <a:rPr u="none" spc="275" dirty="0">
                <a:latin typeface="Tahoma"/>
                <a:cs typeface="Tahoma"/>
              </a:rPr>
              <a:t>En cas d'échec</a:t>
            </a:r>
            <a:r>
              <a:rPr u="none" spc="-75" dirty="0">
                <a:latin typeface="Tahoma"/>
                <a:cs typeface="Tahoma"/>
              </a:rPr>
              <a:t> </a:t>
            </a:r>
            <a:r>
              <a:rPr u="none" spc="85" dirty="0">
                <a:solidFill>
                  <a:srgbClr val="333333"/>
                </a:solidFill>
              </a:rPr>
              <a:t>ou</a:t>
            </a:r>
            <a:r>
              <a:rPr u="none" spc="-45" dirty="0">
                <a:solidFill>
                  <a:srgbClr val="333333"/>
                </a:solidFill>
              </a:rPr>
              <a:t> </a:t>
            </a:r>
            <a:r>
              <a:rPr u="none" spc="160" dirty="0">
                <a:latin typeface="Tahoma"/>
                <a:cs typeface="Tahoma"/>
              </a:rPr>
              <a:t>Jamais</a:t>
            </a:r>
          </a:p>
          <a:p>
            <a:pPr marL="371475">
              <a:lnSpc>
                <a:spcPct val="100000"/>
              </a:lnSpc>
              <a:spcBef>
                <a:spcPts val="1455"/>
              </a:spcBef>
            </a:pPr>
            <a:r>
              <a:rPr u="none" dirty="0">
                <a:solidFill>
                  <a:srgbClr val="333333"/>
                </a:solidFill>
              </a:rPr>
              <a:t>Rappel:</a:t>
            </a:r>
            <a:r>
              <a:rPr u="none" spc="-15" dirty="0">
                <a:solidFill>
                  <a:srgbClr val="333333"/>
                </a:solidFill>
              </a:rPr>
              <a:t> </a:t>
            </a:r>
            <a:r>
              <a:rPr u="none" spc="-80" dirty="0">
                <a:solidFill>
                  <a:srgbClr val="333333"/>
                </a:solidFill>
              </a:rPr>
              <a:t>si</a:t>
            </a:r>
            <a:r>
              <a:rPr u="none" spc="-10" dirty="0">
                <a:solidFill>
                  <a:srgbClr val="333333"/>
                </a:solidFill>
              </a:rPr>
              <a:t> </a:t>
            </a:r>
            <a:r>
              <a:rPr u="none" spc="135" dirty="0">
                <a:solidFill>
                  <a:srgbClr val="333333"/>
                </a:solidFill>
              </a:rPr>
              <a:t>Non</a:t>
            </a:r>
            <a:r>
              <a:rPr u="none" spc="-15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valeur</a:t>
            </a:r>
            <a:r>
              <a:rPr u="none" spc="-10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est</a:t>
            </a:r>
            <a:r>
              <a:rPr u="none" spc="-15" dirty="0">
                <a:solidFill>
                  <a:srgbClr val="333333"/>
                </a:solidFill>
              </a:rPr>
              <a:t> </a:t>
            </a:r>
            <a:r>
              <a:rPr u="none" spc="-10" dirty="0">
                <a:solidFill>
                  <a:srgbClr val="333333"/>
                </a:solidFill>
              </a:rPr>
              <a:t>spécifié, </a:t>
            </a:r>
            <a:r>
              <a:rPr u="none" dirty="0">
                <a:solidFill>
                  <a:srgbClr val="333333"/>
                </a:solidFill>
              </a:rPr>
              <a:t>le</a:t>
            </a:r>
            <a:r>
              <a:rPr u="none" spc="-15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défaut</a:t>
            </a:r>
            <a:r>
              <a:rPr u="none" spc="-10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valeur</a:t>
            </a:r>
            <a:r>
              <a:rPr u="none" spc="-15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pour</a:t>
            </a:r>
            <a:r>
              <a:rPr u="none" spc="-10" dirty="0">
                <a:solidFill>
                  <a:srgbClr val="333333"/>
                </a:solidFill>
              </a:rPr>
              <a:t> </a:t>
            </a:r>
            <a:r>
              <a:rPr u="none" spc="65" dirty="0">
                <a:solidFill>
                  <a:srgbClr val="333333"/>
                </a:solidFill>
              </a:rPr>
              <a:t>un</a:t>
            </a:r>
            <a:r>
              <a:rPr u="none" spc="-15" dirty="0">
                <a:solidFill>
                  <a:srgbClr val="333333"/>
                </a:solidFill>
              </a:rPr>
              <a:t> </a:t>
            </a:r>
            <a:r>
              <a:rPr u="none" spc="114" dirty="0"/>
              <a:t>Capsules</a:t>
            </a:r>
            <a:r>
              <a:rPr u="none" spc="-10" dirty="0"/>
              <a:t> </a:t>
            </a:r>
            <a:r>
              <a:rPr u="none" dirty="0">
                <a:solidFill>
                  <a:srgbClr val="333333"/>
                </a:solidFill>
              </a:rPr>
              <a:t>est</a:t>
            </a:r>
            <a:r>
              <a:rPr u="none" spc="-15" dirty="0">
                <a:solidFill>
                  <a:srgbClr val="333333"/>
                </a:solidFill>
              </a:rPr>
              <a:t> </a:t>
            </a:r>
            <a:r>
              <a:rPr u="none" spc="180" dirty="0">
                <a:latin typeface="Tahoma"/>
                <a:cs typeface="Tahoma"/>
              </a:rPr>
              <a:t>Toujours</a:t>
            </a:r>
          </a:p>
          <a:p>
            <a:pPr marL="371475">
              <a:lnSpc>
                <a:spcPct val="100000"/>
              </a:lnSpc>
              <a:spcBef>
                <a:spcPts val="1380"/>
              </a:spcBef>
            </a:pPr>
            <a:r>
              <a:rPr u="none" spc="-35" dirty="0">
                <a:solidFill>
                  <a:srgbClr val="333333"/>
                </a:solidFill>
              </a:rPr>
              <a:t>Il</a:t>
            </a:r>
            <a:r>
              <a:rPr u="none" spc="-25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est</a:t>
            </a:r>
            <a:r>
              <a:rPr u="none" spc="-25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donc</a:t>
            </a:r>
            <a:r>
              <a:rPr u="none" spc="-20" dirty="0">
                <a:solidFill>
                  <a:srgbClr val="333333"/>
                </a:solidFill>
              </a:rPr>
              <a:t> </a:t>
            </a:r>
            <a:r>
              <a:rPr u="none" spc="65" dirty="0">
                <a:solidFill>
                  <a:srgbClr val="333333"/>
                </a:solidFill>
              </a:rPr>
              <a:t>obligatoire</a:t>
            </a:r>
            <a:r>
              <a:rPr u="none" spc="-25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à</a:t>
            </a:r>
            <a:r>
              <a:rPr u="none" spc="-25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spécifier</a:t>
            </a:r>
            <a:r>
              <a:rPr u="none" spc="-20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le</a:t>
            </a:r>
            <a:r>
              <a:rPr u="none" spc="-25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valeur</a:t>
            </a:r>
            <a:r>
              <a:rPr u="none" spc="-25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de</a:t>
            </a:r>
            <a:r>
              <a:rPr u="none" spc="-20" dirty="0">
                <a:solidFill>
                  <a:srgbClr val="333333"/>
                </a:solidFill>
              </a:rPr>
              <a:t> </a:t>
            </a:r>
            <a:r>
              <a:rPr u="none" spc="380" dirty="0">
                <a:latin typeface="Tahoma"/>
                <a:cs typeface="Tahoma"/>
              </a:rPr>
              <a:t>politique de redémarrage</a:t>
            </a:r>
            <a:r>
              <a:rPr u="none" spc="-45" dirty="0">
                <a:latin typeface="Tahoma"/>
                <a:cs typeface="Tahoma"/>
              </a:rPr>
              <a:t> </a:t>
            </a:r>
            <a:r>
              <a:rPr u="none" dirty="0">
                <a:solidFill>
                  <a:srgbClr val="333333"/>
                </a:solidFill>
              </a:rPr>
              <a:t>dans</a:t>
            </a:r>
            <a:r>
              <a:rPr u="none" spc="-20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le</a:t>
            </a:r>
            <a:r>
              <a:rPr u="none" spc="-25" dirty="0">
                <a:solidFill>
                  <a:srgbClr val="333333"/>
                </a:solidFill>
              </a:rPr>
              <a:t> </a:t>
            </a:r>
            <a:r>
              <a:rPr u="none" spc="50" dirty="0">
                <a:solidFill>
                  <a:srgbClr val="333333"/>
                </a:solidFill>
              </a:rPr>
              <a:t>cas</a:t>
            </a:r>
            <a:r>
              <a:rPr u="none" spc="-25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de</a:t>
            </a:r>
            <a:r>
              <a:rPr u="none" spc="-20" dirty="0">
                <a:solidFill>
                  <a:srgbClr val="333333"/>
                </a:solidFill>
              </a:rPr>
              <a:t> </a:t>
            </a:r>
            <a:r>
              <a:rPr u="none" spc="65" dirty="0">
                <a:solidFill>
                  <a:srgbClr val="333333"/>
                </a:solidFill>
              </a:rPr>
              <a:t>un</a:t>
            </a:r>
            <a:r>
              <a:rPr u="none" spc="-25" dirty="0">
                <a:solidFill>
                  <a:srgbClr val="333333"/>
                </a:solidFill>
              </a:rPr>
              <a:t> </a:t>
            </a:r>
            <a:r>
              <a:rPr u="none" spc="-20" dirty="0"/>
              <a:t>Emploi </a:t>
            </a:r>
            <a:r>
              <a:rPr u="none" spc="-20" dirty="0">
                <a:solidFill>
                  <a:srgbClr val="333333"/>
                </a:solidFill>
              </a:rPr>
              <a:t>!</a:t>
            </a: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2152649"/>
            <a:ext cx="95250" cy="9524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2647949"/>
            <a:ext cx="95250" cy="95249"/>
          </a:xfrm>
          <a:prstGeom prst="rect">
            <a:avLst/>
          </a:prstGeom>
        </p:spPr>
      </p:pic>
    </p:spTree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SUPPLÉMENTAIRE</a:t>
            </a:r>
            <a:r>
              <a:rPr spc="130" dirty="0"/>
              <a:t> </a:t>
            </a:r>
            <a:r>
              <a:rPr spc="-290" dirty="0"/>
              <a:t>EMPLOI</a:t>
            </a:r>
            <a:r>
              <a:rPr spc="135" dirty="0"/>
              <a:t> </a:t>
            </a:r>
            <a:r>
              <a:rPr spc="-80" dirty="0"/>
              <a:t>PARAMÈTRES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1647824"/>
            <a:ext cx="95250" cy="95249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97485" rIns="0" bIns="0" rtlCol="0">
            <a:spAutoFit/>
          </a:bodyPr>
          <a:lstStyle/>
          <a:p>
            <a:pPr marL="371475">
              <a:lnSpc>
                <a:spcPts val="2385"/>
              </a:lnSpc>
              <a:spcBef>
                <a:spcPts val="100"/>
              </a:spcBef>
            </a:pPr>
            <a:r>
              <a:rPr u="none" dirty="0">
                <a:solidFill>
                  <a:srgbClr val="333333"/>
                </a:solidFill>
              </a:rPr>
              <a:t>À</a:t>
            </a:r>
            <a:r>
              <a:rPr u="none" spc="-40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spécifier</a:t>
            </a:r>
            <a:r>
              <a:rPr u="none" spc="-35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que</a:t>
            </a:r>
            <a:r>
              <a:rPr u="none" spc="-35" dirty="0">
                <a:solidFill>
                  <a:srgbClr val="333333"/>
                </a:solidFill>
              </a:rPr>
              <a:t> </a:t>
            </a:r>
            <a:r>
              <a:rPr u="none" spc="65" dirty="0">
                <a:solidFill>
                  <a:srgbClr val="333333"/>
                </a:solidFill>
              </a:rPr>
              <a:t>un</a:t>
            </a:r>
            <a:r>
              <a:rPr u="none" spc="-35" dirty="0">
                <a:solidFill>
                  <a:srgbClr val="333333"/>
                </a:solidFill>
              </a:rPr>
              <a:t> </a:t>
            </a:r>
            <a:r>
              <a:rPr u="none" spc="-65" dirty="0"/>
              <a:t>Emploi</a:t>
            </a:r>
            <a:r>
              <a:rPr u="none" spc="-35" dirty="0"/>
              <a:t> </a:t>
            </a:r>
            <a:r>
              <a:rPr u="none" spc="90" dirty="0">
                <a:solidFill>
                  <a:srgbClr val="333333"/>
                </a:solidFill>
              </a:rPr>
              <a:t>doit</a:t>
            </a:r>
            <a:r>
              <a:rPr u="none" spc="-35" dirty="0">
                <a:solidFill>
                  <a:srgbClr val="333333"/>
                </a:solidFill>
              </a:rPr>
              <a:t> </a:t>
            </a:r>
            <a:r>
              <a:rPr u="none" spc="55" dirty="0">
                <a:solidFill>
                  <a:srgbClr val="333333"/>
                </a:solidFill>
              </a:rPr>
              <a:t>être</a:t>
            </a:r>
            <a:r>
              <a:rPr u="none" spc="-35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exécuté</a:t>
            </a:r>
            <a:r>
              <a:rPr u="none" spc="-35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plusieurs</a:t>
            </a:r>
            <a:r>
              <a:rPr u="none" spc="-35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fois,</a:t>
            </a:r>
            <a:r>
              <a:rPr u="none" spc="-35" dirty="0">
                <a:solidFill>
                  <a:srgbClr val="333333"/>
                </a:solidFill>
              </a:rPr>
              <a:t> </a:t>
            </a:r>
            <a:r>
              <a:rPr u="none" spc="105" dirty="0">
                <a:solidFill>
                  <a:srgbClr val="333333"/>
                </a:solidFill>
              </a:rPr>
              <a:t>utiliser</a:t>
            </a:r>
            <a:r>
              <a:rPr u="none" spc="-35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le</a:t>
            </a:r>
            <a:r>
              <a:rPr u="none" spc="-35" dirty="0">
                <a:solidFill>
                  <a:srgbClr val="333333"/>
                </a:solidFill>
              </a:rPr>
              <a:t> </a:t>
            </a:r>
            <a:r>
              <a:rPr u="none" spc="280" dirty="0">
                <a:latin typeface="Tahoma"/>
                <a:cs typeface="Tahoma"/>
              </a:rPr>
              <a:t>.spec.completions</a:t>
            </a:r>
          </a:p>
          <a:p>
            <a:pPr marL="371475">
              <a:lnSpc>
                <a:spcPts val="2385"/>
              </a:lnSpc>
            </a:pPr>
            <a:r>
              <a:rPr u="none" spc="40" dirty="0">
                <a:solidFill>
                  <a:srgbClr val="333333"/>
                </a:solidFill>
              </a:rPr>
              <a:t>paramètre</a:t>
            </a:r>
          </a:p>
          <a:p>
            <a:pPr marL="371475">
              <a:lnSpc>
                <a:spcPts val="2310"/>
              </a:lnSpc>
              <a:spcBef>
                <a:spcPts val="1305"/>
              </a:spcBef>
            </a:pPr>
            <a:r>
              <a:rPr u="none" dirty="0">
                <a:solidFill>
                  <a:srgbClr val="333333"/>
                </a:solidFill>
              </a:rPr>
              <a:t>À</a:t>
            </a:r>
            <a:r>
              <a:rPr u="none" spc="-50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spécifier</a:t>
            </a:r>
            <a:r>
              <a:rPr u="none" spc="-50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que</a:t>
            </a:r>
            <a:r>
              <a:rPr u="none" spc="-45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plusieurs</a:t>
            </a:r>
            <a:r>
              <a:rPr u="none" spc="-50" dirty="0">
                <a:solidFill>
                  <a:srgbClr val="333333"/>
                </a:solidFill>
              </a:rPr>
              <a:t> </a:t>
            </a:r>
            <a:r>
              <a:rPr u="none" spc="114" dirty="0"/>
              <a:t>Capsules</a:t>
            </a:r>
            <a:r>
              <a:rPr u="none" spc="-45" dirty="0"/>
              <a:t> </a:t>
            </a:r>
            <a:r>
              <a:rPr u="none" dirty="0">
                <a:solidFill>
                  <a:srgbClr val="333333"/>
                </a:solidFill>
              </a:rPr>
              <a:t>de</a:t>
            </a:r>
            <a:r>
              <a:rPr u="none" spc="-50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le</a:t>
            </a:r>
            <a:r>
              <a:rPr u="none" spc="-45" dirty="0">
                <a:solidFill>
                  <a:srgbClr val="333333"/>
                </a:solidFill>
              </a:rPr>
              <a:t> </a:t>
            </a:r>
            <a:r>
              <a:rPr u="none" spc="105" dirty="0">
                <a:solidFill>
                  <a:srgbClr val="333333"/>
                </a:solidFill>
              </a:rPr>
              <a:t>même</a:t>
            </a:r>
            <a:r>
              <a:rPr u="none" spc="-50" dirty="0">
                <a:solidFill>
                  <a:srgbClr val="333333"/>
                </a:solidFill>
              </a:rPr>
              <a:t> </a:t>
            </a:r>
            <a:r>
              <a:rPr u="none" spc="-65" dirty="0"/>
              <a:t>Emploi</a:t>
            </a:r>
            <a:r>
              <a:rPr u="none" spc="-45" dirty="0"/>
              <a:t> </a:t>
            </a:r>
            <a:r>
              <a:rPr u="none" spc="50" dirty="0">
                <a:solidFill>
                  <a:srgbClr val="333333"/>
                </a:solidFill>
              </a:rPr>
              <a:t>peut</a:t>
            </a:r>
            <a:r>
              <a:rPr u="none" spc="-50" dirty="0">
                <a:solidFill>
                  <a:srgbClr val="333333"/>
                </a:solidFill>
              </a:rPr>
              <a:t> </a:t>
            </a:r>
            <a:r>
              <a:rPr u="none" spc="100" dirty="0">
                <a:solidFill>
                  <a:srgbClr val="333333"/>
                </a:solidFill>
              </a:rPr>
              <a:t>courir</a:t>
            </a:r>
            <a:r>
              <a:rPr u="none" spc="-45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dans</a:t>
            </a:r>
            <a:r>
              <a:rPr u="none" spc="-50" dirty="0">
                <a:solidFill>
                  <a:srgbClr val="333333"/>
                </a:solidFill>
              </a:rPr>
              <a:t> </a:t>
            </a:r>
            <a:r>
              <a:rPr u="none" spc="-25" dirty="0">
                <a:solidFill>
                  <a:srgbClr val="333333"/>
                </a:solidFill>
              </a:rPr>
              <a:t>parallèle,</a:t>
            </a:r>
            <a:r>
              <a:rPr u="none" spc="-50" dirty="0">
                <a:solidFill>
                  <a:srgbClr val="333333"/>
                </a:solidFill>
              </a:rPr>
              <a:t> </a:t>
            </a:r>
            <a:r>
              <a:rPr u="none" spc="105" dirty="0">
                <a:solidFill>
                  <a:srgbClr val="333333"/>
                </a:solidFill>
              </a:rPr>
              <a:t>utiliser</a:t>
            </a:r>
            <a:r>
              <a:rPr u="none" spc="-45" dirty="0">
                <a:solidFill>
                  <a:srgbClr val="333333"/>
                </a:solidFill>
              </a:rPr>
              <a:t> </a:t>
            </a:r>
            <a:r>
              <a:rPr u="none" spc="-25" dirty="0">
                <a:solidFill>
                  <a:srgbClr val="333333"/>
                </a:solidFill>
              </a:rPr>
              <a:t>le</a:t>
            </a:r>
          </a:p>
          <a:p>
            <a:pPr marL="371475">
              <a:lnSpc>
                <a:spcPts val="2310"/>
              </a:lnSpc>
            </a:pPr>
            <a:r>
              <a:rPr u="none" spc="355" dirty="0">
                <a:latin typeface="Tahoma"/>
                <a:cs typeface="Tahoma"/>
              </a:rPr>
              <a:t>.spec.parallélisme</a:t>
            </a:r>
            <a:r>
              <a:rPr u="none" spc="-40" dirty="0">
                <a:latin typeface="Tahoma"/>
                <a:cs typeface="Tahoma"/>
              </a:rPr>
              <a:t> </a:t>
            </a:r>
            <a:r>
              <a:rPr u="none" spc="40" dirty="0">
                <a:solidFill>
                  <a:srgbClr val="333333"/>
                </a:solidFill>
              </a:rPr>
              <a:t>paramètre</a:t>
            </a:r>
          </a:p>
          <a:p>
            <a:pPr marL="371475">
              <a:lnSpc>
                <a:spcPts val="2310"/>
              </a:lnSpc>
              <a:spcBef>
                <a:spcPts val="1380"/>
              </a:spcBef>
            </a:pPr>
            <a:r>
              <a:rPr u="none" dirty="0">
                <a:solidFill>
                  <a:srgbClr val="333333"/>
                </a:solidFill>
              </a:rPr>
              <a:t>À</a:t>
            </a:r>
            <a:r>
              <a:rPr u="none" spc="-40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spécifier</a:t>
            </a:r>
            <a:r>
              <a:rPr u="none" spc="-40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que</a:t>
            </a:r>
            <a:r>
              <a:rPr u="none" spc="-35" dirty="0">
                <a:solidFill>
                  <a:srgbClr val="333333"/>
                </a:solidFill>
              </a:rPr>
              <a:t> </a:t>
            </a:r>
            <a:r>
              <a:rPr u="none" spc="65" dirty="0">
                <a:solidFill>
                  <a:srgbClr val="333333"/>
                </a:solidFill>
              </a:rPr>
              <a:t>un</a:t>
            </a:r>
            <a:r>
              <a:rPr u="none" spc="-40" dirty="0">
                <a:solidFill>
                  <a:srgbClr val="333333"/>
                </a:solidFill>
              </a:rPr>
              <a:t> </a:t>
            </a:r>
            <a:r>
              <a:rPr u="none" spc="-65" dirty="0"/>
              <a:t>Emploi</a:t>
            </a:r>
            <a:r>
              <a:rPr u="none" spc="-35" dirty="0"/>
              <a:t> </a:t>
            </a:r>
            <a:r>
              <a:rPr u="none" spc="90" dirty="0">
                <a:solidFill>
                  <a:srgbClr val="333333"/>
                </a:solidFill>
              </a:rPr>
              <a:t>devrait</a:t>
            </a:r>
            <a:r>
              <a:rPr u="none" spc="-40" dirty="0">
                <a:solidFill>
                  <a:srgbClr val="333333"/>
                </a:solidFill>
              </a:rPr>
              <a:t> </a:t>
            </a:r>
            <a:r>
              <a:rPr u="none" spc="60" dirty="0">
                <a:solidFill>
                  <a:srgbClr val="333333"/>
                </a:solidFill>
              </a:rPr>
              <a:t>pas</a:t>
            </a:r>
            <a:r>
              <a:rPr u="none" spc="-35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dernier</a:t>
            </a:r>
            <a:r>
              <a:rPr u="none" spc="-40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plus long</a:t>
            </a:r>
            <a:r>
              <a:rPr u="none" spc="-40" dirty="0">
                <a:solidFill>
                  <a:srgbClr val="333333"/>
                </a:solidFill>
              </a:rPr>
              <a:t> </a:t>
            </a:r>
            <a:r>
              <a:rPr u="none" spc="50" dirty="0">
                <a:solidFill>
                  <a:srgbClr val="333333"/>
                </a:solidFill>
              </a:rPr>
              <a:t>que</a:t>
            </a:r>
            <a:r>
              <a:rPr u="none" spc="-35" dirty="0">
                <a:solidFill>
                  <a:srgbClr val="333333"/>
                </a:solidFill>
              </a:rPr>
              <a:t> </a:t>
            </a:r>
            <a:r>
              <a:rPr u="none" spc="65" dirty="0">
                <a:solidFill>
                  <a:srgbClr val="333333"/>
                </a:solidFill>
              </a:rPr>
              <a:t>un</a:t>
            </a:r>
            <a:r>
              <a:rPr u="none" spc="-40" dirty="0">
                <a:solidFill>
                  <a:srgbClr val="333333"/>
                </a:solidFill>
              </a:rPr>
              <a:t> temps </a:t>
            </a:r>
            <a:r>
              <a:rPr u="none" dirty="0">
                <a:solidFill>
                  <a:srgbClr val="333333"/>
                </a:solidFill>
              </a:rPr>
              <a:t>défini </a:t>
            </a:r>
            <a:r>
              <a:rPr u="none" spc="-35" dirty="0">
                <a:solidFill>
                  <a:srgbClr val="333333"/>
                </a:solidFill>
              </a:rPr>
              <a:t>,</a:t>
            </a:r>
            <a:r>
              <a:rPr u="none" spc="-40" dirty="0">
                <a:solidFill>
                  <a:srgbClr val="333333"/>
                </a:solidFill>
              </a:rPr>
              <a:t> </a:t>
            </a:r>
            <a:r>
              <a:rPr u="none" spc="80" dirty="0">
                <a:solidFill>
                  <a:srgbClr val="333333"/>
                </a:solidFill>
              </a:rPr>
              <a:t>utiliser</a:t>
            </a:r>
          </a:p>
          <a:p>
            <a:pPr marL="371475">
              <a:lnSpc>
                <a:spcPts val="2310"/>
              </a:lnSpc>
            </a:pPr>
            <a:r>
              <a:rPr u="none" spc="265" dirty="0">
                <a:latin typeface="Tahoma"/>
                <a:cs typeface="Tahoma"/>
              </a:rPr>
              <a:t>.spec.activeDeadlineSeconds</a:t>
            </a:r>
          </a:p>
          <a:p>
            <a:pPr marL="371475">
              <a:lnSpc>
                <a:spcPts val="2310"/>
              </a:lnSpc>
              <a:spcBef>
                <a:spcPts val="1455"/>
              </a:spcBef>
            </a:pPr>
            <a:r>
              <a:rPr u="none" dirty="0">
                <a:solidFill>
                  <a:srgbClr val="333333"/>
                </a:solidFill>
              </a:rPr>
              <a:t>À</a:t>
            </a:r>
            <a:r>
              <a:rPr u="none" spc="-60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spécifier</a:t>
            </a:r>
            <a:r>
              <a:rPr u="none" spc="-55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que</a:t>
            </a:r>
            <a:r>
              <a:rPr u="none" spc="-55" dirty="0">
                <a:solidFill>
                  <a:srgbClr val="333333"/>
                </a:solidFill>
              </a:rPr>
              <a:t> </a:t>
            </a:r>
            <a:r>
              <a:rPr u="none" spc="65" dirty="0">
                <a:solidFill>
                  <a:srgbClr val="333333"/>
                </a:solidFill>
              </a:rPr>
              <a:t>un</a:t>
            </a:r>
            <a:r>
              <a:rPr u="none" spc="-55" dirty="0">
                <a:solidFill>
                  <a:srgbClr val="333333"/>
                </a:solidFill>
              </a:rPr>
              <a:t> </a:t>
            </a:r>
            <a:r>
              <a:rPr u="none" spc="-65" dirty="0"/>
              <a:t>Emploi</a:t>
            </a:r>
            <a:r>
              <a:rPr u="none" spc="-55" dirty="0"/>
              <a:t> </a:t>
            </a:r>
            <a:r>
              <a:rPr u="none" spc="90" dirty="0">
                <a:solidFill>
                  <a:srgbClr val="333333"/>
                </a:solidFill>
              </a:rPr>
              <a:t>devrait</a:t>
            </a:r>
            <a:r>
              <a:rPr u="none" spc="-55" dirty="0">
                <a:solidFill>
                  <a:srgbClr val="333333"/>
                </a:solidFill>
              </a:rPr>
              <a:t> </a:t>
            </a:r>
            <a:r>
              <a:rPr u="none" spc="60" dirty="0">
                <a:solidFill>
                  <a:srgbClr val="333333"/>
                </a:solidFill>
              </a:rPr>
              <a:t>pas</a:t>
            </a:r>
            <a:r>
              <a:rPr u="none" spc="-55" dirty="0">
                <a:solidFill>
                  <a:srgbClr val="333333"/>
                </a:solidFill>
              </a:rPr>
              <a:t> </a:t>
            </a:r>
            <a:r>
              <a:rPr u="none" spc="55" dirty="0">
                <a:solidFill>
                  <a:srgbClr val="333333"/>
                </a:solidFill>
              </a:rPr>
              <a:t>être</a:t>
            </a:r>
            <a:r>
              <a:rPr u="none" spc="-55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redémarré</a:t>
            </a:r>
            <a:r>
              <a:rPr u="none" spc="-55" dirty="0">
                <a:solidFill>
                  <a:srgbClr val="333333"/>
                </a:solidFill>
              </a:rPr>
              <a:t> </a:t>
            </a:r>
            <a:r>
              <a:rPr u="none" spc="95" dirty="0">
                <a:solidFill>
                  <a:srgbClr val="333333"/>
                </a:solidFill>
              </a:rPr>
              <a:t>plus</a:t>
            </a:r>
            <a:r>
              <a:rPr u="none" spc="-55" dirty="0">
                <a:solidFill>
                  <a:srgbClr val="333333"/>
                </a:solidFill>
              </a:rPr>
              <a:t> </a:t>
            </a:r>
            <a:r>
              <a:rPr u="none" spc="50" dirty="0">
                <a:solidFill>
                  <a:srgbClr val="333333"/>
                </a:solidFill>
              </a:rPr>
              <a:t>que</a:t>
            </a:r>
            <a:r>
              <a:rPr u="none" spc="-55" dirty="0">
                <a:solidFill>
                  <a:srgbClr val="333333"/>
                </a:solidFill>
              </a:rPr>
              <a:t> </a:t>
            </a:r>
            <a:r>
              <a:rPr u="none" spc="65" dirty="0">
                <a:solidFill>
                  <a:srgbClr val="333333"/>
                </a:solidFill>
              </a:rPr>
              <a:t>un</a:t>
            </a:r>
            <a:r>
              <a:rPr u="none" spc="-55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certain</a:t>
            </a:r>
            <a:r>
              <a:rPr u="none" spc="-55" dirty="0">
                <a:solidFill>
                  <a:srgbClr val="333333"/>
                </a:solidFill>
              </a:rPr>
              <a:t> </a:t>
            </a:r>
            <a:r>
              <a:rPr u="none" spc="105" dirty="0">
                <a:solidFill>
                  <a:srgbClr val="333333"/>
                </a:solidFill>
              </a:rPr>
              <a:t>nombre</a:t>
            </a:r>
            <a:r>
              <a:rPr u="none" spc="-55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de</a:t>
            </a:r>
            <a:r>
              <a:rPr u="none" spc="-55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fois,</a:t>
            </a:r>
            <a:r>
              <a:rPr u="none" spc="-55" dirty="0">
                <a:solidFill>
                  <a:srgbClr val="333333"/>
                </a:solidFill>
              </a:rPr>
              <a:t> </a:t>
            </a:r>
            <a:r>
              <a:rPr u="none" spc="80" dirty="0">
                <a:solidFill>
                  <a:srgbClr val="333333"/>
                </a:solidFill>
              </a:rPr>
              <a:t>utiliser</a:t>
            </a:r>
          </a:p>
          <a:p>
            <a:pPr marL="371475">
              <a:lnSpc>
                <a:spcPts val="2310"/>
              </a:lnSpc>
            </a:pPr>
            <a:r>
              <a:rPr u="none" spc="320" dirty="0">
                <a:latin typeface="Tahoma"/>
                <a:cs typeface="Tahoma"/>
              </a:rPr>
              <a:t>.spec.backoffLimit</a:t>
            </a: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2419349"/>
            <a:ext cx="95250" cy="9524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3181349"/>
            <a:ext cx="95250" cy="9524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3952874"/>
            <a:ext cx="95250" cy="95249"/>
          </a:xfrm>
          <a:prstGeom prst="rect">
            <a:avLst/>
          </a:prstGeom>
        </p:spPr>
      </p:pic>
    </p:spTree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40" dirty="0"/>
              <a:t>TÂCHES CRON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1647824"/>
            <a:ext cx="95250" cy="9524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177924" y="1345564"/>
            <a:ext cx="9666605" cy="9969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51800"/>
              </a:lnSpc>
              <a:spcBef>
                <a:spcPts val="100"/>
              </a:spcBef>
            </a:pP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Il</a:t>
            </a:r>
            <a:r>
              <a:rPr sz="2100" spc="-5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est</a:t>
            </a:r>
            <a:r>
              <a:rPr sz="2100" spc="-5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0" dirty="0">
                <a:solidFill>
                  <a:srgbClr val="333333"/>
                </a:solidFill>
                <a:latin typeface="Trebuchet MS"/>
                <a:cs typeface="Trebuchet MS"/>
              </a:rPr>
              <a:t>aussi</a:t>
            </a:r>
            <a:r>
              <a:rPr sz="2100" spc="-5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5" dirty="0">
                <a:solidFill>
                  <a:srgbClr val="333333"/>
                </a:solidFill>
                <a:latin typeface="Trebuchet MS"/>
                <a:cs typeface="Trebuchet MS"/>
              </a:rPr>
              <a:t>possible</a:t>
            </a:r>
            <a:r>
              <a:rPr sz="2100" spc="-5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à</a:t>
            </a:r>
            <a:r>
              <a:rPr sz="2100" spc="-5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0" dirty="0">
                <a:solidFill>
                  <a:srgbClr val="333333"/>
                </a:solidFill>
                <a:latin typeface="Trebuchet MS"/>
                <a:cs typeface="Trebuchet MS"/>
              </a:rPr>
              <a:t>lancement</a:t>
            </a:r>
            <a:r>
              <a:rPr sz="2100" spc="-5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ED2137"/>
                </a:solidFill>
                <a:latin typeface="Trebuchet MS"/>
                <a:cs typeface="Trebuchet MS"/>
              </a:rPr>
              <a:t>Emplois</a:t>
            </a:r>
            <a:r>
              <a:rPr sz="2100" spc="-50" dirty="0">
                <a:solidFill>
                  <a:srgbClr val="ED2137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à</a:t>
            </a:r>
            <a:r>
              <a:rPr sz="2100" spc="-5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5" dirty="0">
                <a:solidFill>
                  <a:srgbClr val="333333"/>
                </a:solidFill>
                <a:latin typeface="Trebuchet MS"/>
                <a:cs typeface="Trebuchet MS"/>
              </a:rPr>
              <a:t>un</a:t>
            </a:r>
            <a:r>
              <a:rPr sz="2100" spc="-5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fixé</a:t>
            </a:r>
            <a:r>
              <a:rPr sz="2100" spc="-5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fréquence</a:t>
            </a:r>
            <a:r>
              <a:rPr sz="2100" spc="-5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85" dirty="0">
                <a:solidFill>
                  <a:srgbClr val="333333"/>
                </a:solidFill>
                <a:latin typeface="Trebuchet MS"/>
                <a:cs typeface="Trebuchet MS"/>
              </a:rPr>
              <a:t>ou</a:t>
            </a:r>
            <a:r>
              <a:rPr sz="2100" spc="-5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35" dirty="0">
                <a:solidFill>
                  <a:srgbClr val="333333"/>
                </a:solidFill>
                <a:latin typeface="Trebuchet MS"/>
                <a:cs typeface="Trebuchet MS"/>
              </a:rPr>
              <a:t>sur</a:t>
            </a:r>
            <a:r>
              <a:rPr sz="2100" spc="-5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5" dirty="0">
                <a:solidFill>
                  <a:srgbClr val="333333"/>
                </a:solidFill>
                <a:latin typeface="Trebuchet MS"/>
                <a:cs typeface="Trebuchet MS"/>
              </a:rPr>
              <a:t>un</a:t>
            </a:r>
            <a:r>
              <a:rPr sz="2100" spc="-5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date</a:t>
            </a:r>
            <a:r>
              <a:rPr sz="2100" spc="-5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dans</a:t>
            </a:r>
            <a:r>
              <a:rPr sz="2100" spc="-5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-5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futur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Ceci</a:t>
            </a: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est</a:t>
            </a:r>
            <a:r>
              <a:rPr sz="2100" spc="-3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-3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0" dirty="0">
                <a:solidFill>
                  <a:srgbClr val="333333"/>
                </a:solidFill>
                <a:latin typeface="Trebuchet MS"/>
                <a:cs typeface="Trebuchet MS"/>
              </a:rPr>
              <a:t>ressource</a:t>
            </a:r>
            <a:r>
              <a:rPr sz="2100" spc="-3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de</a:t>
            </a:r>
            <a:r>
              <a:rPr sz="2100" spc="-3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taper</a:t>
            </a: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10" dirty="0">
                <a:solidFill>
                  <a:srgbClr val="ED2137"/>
                </a:solidFill>
                <a:latin typeface="Trebuchet MS"/>
                <a:cs typeface="Trebuchet MS"/>
              </a:rPr>
              <a:t>Tâche planifiée</a:t>
            </a:r>
            <a:endParaRPr sz="2100">
              <a:latin typeface="Trebuchet MS"/>
              <a:cs typeface="Trebuchet MS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2133599"/>
            <a:ext cx="95250" cy="95249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90" dirty="0"/>
              <a:t>POURQUOI</a:t>
            </a:r>
            <a:r>
              <a:rPr spc="-75" dirty="0"/>
              <a:t> </a:t>
            </a:r>
            <a:r>
              <a:rPr spc="-70" dirty="0"/>
              <a:t>UTILISEZ </a:t>
            </a:r>
            <a:r>
              <a:rPr spc="70" dirty="0"/>
              <a:t>UN</a:t>
            </a:r>
            <a:r>
              <a:rPr spc="-70" dirty="0"/>
              <a:t> </a:t>
            </a:r>
            <a:r>
              <a:rPr spc="-90" dirty="0"/>
              <a:t>ORCHESTRATEUR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1647824"/>
            <a:ext cx="95250" cy="9524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177924" y="1345564"/>
            <a:ext cx="10138410" cy="1473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51800"/>
              </a:lnSpc>
              <a:spcBef>
                <a:spcPts val="100"/>
              </a:spcBef>
            </a:pPr>
            <a:r>
              <a:rPr sz="2100" spc="55" dirty="0">
                <a:solidFill>
                  <a:srgbClr val="333333"/>
                </a:solidFill>
                <a:latin typeface="Trebuchet MS"/>
                <a:cs typeface="Trebuchet MS"/>
              </a:rPr>
              <a:t>Les orchestrateurs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sont des outils</a:t>
            </a:r>
            <a:r>
              <a:rPr sz="2100" spc="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construit pour</a:t>
            </a:r>
            <a:r>
              <a:rPr sz="2100" spc="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0" dirty="0">
                <a:solidFill>
                  <a:srgbClr val="333333"/>
                </a:solidFill>
                <a:latin typeface="Trebuchet MS"/>
                <a:cs typeface="Trebuchet MS"/>
              </a:rPr>
              <a:t>faciliter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la </a:t>
            </a:r>
            <a:r>
              <a:rPr sz="2100" spc="85" dirty="0">
                <a:solidFill>
                  <a:srgbClr val="333333"/>
                </a:solidFill>
                <a:latin typeface="Trebuchet MS"/>
                <a:cs typeface="Trebuchet MS"/>
              </a:rPr>
              <a:t>gestion</a:t>
            </a:r>
            <a:r>
              <a:rPr sz="2100" spc="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de conteneurisé</a:t>
            </a:r>
            <a:r>
              <a:rPr sz="2100" spc="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40" dirty="0">
                <a:solidFill>
                  <a:srgbClr val="333333"/>
                </a:solidFill>
                <a:latin typeface="Trebuchet MS"/>
                <a:cs typeface="Trebuchet MS"/>
              </a:rPr>
              <a:t>charges de travail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souvent</a:t>
            </a:r>
            <a:r>
              <a:rPr sz="2100" spc="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appelé</a:t>
            </a:r>
            <a:r>
              <a:rPr sz="2100" spc="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"Centre de données</a:t>
            </a:r>
            <a:r>
              <a:rPr sz="2100" spc="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0" dirty="0">
                <a:solidFill>
                  <a:srgbClr val="333333"/>
                </a:solidFill>
                <a:latin typeface="Trebuchet MS"/>
                <a:cs typeface="Trebuchet MS"/>
              </a:rPr>
              <a:t>Opération</a:t>
            </a:r>
            <a:r>
              <a:rPr sz="2100" spc="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80" dirty="0">
                <a:solidFill>
                  <a:srgbClr val="333333"/>
                </a:solidFill>
                <a:latin typeface="Trebuchet MS"/>
                <a:cs typeface="Trebuchet MS"/>
              </a:rPr>
              <a:t>Systèmes</a:t>
            </a:r>
            <a:endParaRPr sz="21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230"/>
              </a:spcBef>
            </a:pP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Prendre</a:t>
            </a:r>
            <a:r>
              <a:rPr sz="2100" spc="-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soins</a:t>
            </a:r>
            <a:r>
              <a:rPr sz="2100" spc="-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de</a:t>
            </a:r>
            <a:r>
              <a:rPr sz="2100" spc="-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-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5" dirty="0">
                <a:solidFill>
                  <a:srgbClr val="333333"/>
                </a:solidFill>
                <a:latin typeface="Trebuchet MS"/>
                <a:cs typeface="Trebuchet MS"/>
              </a:rPr>
              <a:t>déploiement</a:t>
            </a:r>
            <a:r>
              <a:rPr sz="2100" spc="-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de</a:t>
            </a:r>
            <a:r>
              <a:rPr sz="2100" spc="-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80" dirty="0">
                <a:solidFill>
                  <a:srgbClr val="333333"/>
                </a:solidFill>
                <a:latin typeface="Trebuchet MS"/>
                <a:cs typeface="Trebuchet MS"/>
              </a:rPr>
              <a:t>ton</a:t>
            </a:r>
            <a:r>
              <a:rPr sz="2100" spc="-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application</a:t>
            </a:r>
            <a:r>
              <a:rPr sz="2100" spc="-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00" dirty="0">
                <a:solidFill>
                  <a:srgbClr val="333333"/>
                </a:solidFill>
                <a:latin typeface="Trebuchet MS"/>
                <a:cs typeface="Trebuchet MS"/>
              </a:rPr>
              <a:t>et</a:t>
            </a:r>
            <a:r>
              <a:rPr sz="2100" spc="-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c'est</a:t>
            </a:r>
            <a:r>
              <a:rPr sz="2100" spc="-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réseau</a:t>
            </a:r>
            <a:r>
              <a:rPr sz="2100" spc="-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accessibilité</a:t>
            </a:r>
            <a:endParaRPr sz="2100">
              <a:latin typeface="Trebuchet MS"/>
              <a:cs typeface="Trebuchet MS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2133599"/>
            <a:ext cx="95250" cy="9524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2609849"/>
            <a:ext cx="95250" cy="95249"/>
          </a:xfrm>
          <a:prstGeom prst="rect">
            <a:avLst/>
          </a:prstGeom>
        </p:spPr>
      </p:pic>
    </p:spTree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09624" y="1552574"/>
            <a:ext cx="12211050" cy="9525"/>
          </a:xfrm>
          <a:custGeom>
            <a:avLst/>
            <a:gdLst/>
            <a:ahLst/>
            <a:cxnLst/>
            <a:rect l="l" t="t" r="r" b="b"/>
            <a:pathLst>
              <a:path w="12211050" h="9525">
                <a:moveTo>
                  <a:pt x="12211049" y="9524"/>
                </a:moveTo>
                <a:lnTo>
                  <a:pt x="0" y="9524"/>
                </a:lnTo>
                <a:lnTo>
                  <a:pt x="0" y="0"/>
                </a:lnTo>
                <a:lnTo>
                  <a:pt x="12211049" y="0"/>
                </a:lnTo>
                <a:lnTo>
                  <a:pt x="12211049" y="952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809624" y="1552574"/>
            <a:ext cx="12211050" cy="4733925"/>
            <a:chOff x="809624" y="1552574"/>
            <a:chExt cx="12211050" cy="4733925"/>
          </a:xfrm>
        </p:grpSpPr>
        <p:sp>
          <p:nvSpPr>
            <p:cNvPr id="4" name="object 4"/>
            <p:cNvSpPr/>
            <p:nvPr/>
          </p:nvSpPr>
          <p:spPr>
            <a:xfrm>
              <a:off x="809612" y="1552574"/>
              <a:ext cx="12211050" cy="4733925"/>
            </a:xfrm>
            <a:custGeom>
              <a:avLst/>
              <a:gdLst/>
              <a:ahLst/>
              <a:cxnLst/>
              <a:rect l="l" t="t" r="r" b="b"/>
              <a:pathLst>
                <a:path w="12211050" h="4733925">
                  <a:moveTo>
                    <a:pt x="12211050" y="0"/>
                  </a:moveTo>
                  <a:lnTo>
                    <a:pt x="12201525" y="0"/>
                  </a:lnTo>
                  <a:lnTo>
                    <a:pt x="12201525" y="4724400"/>
                  </a:lnTo>
                  <a:lnTo>
                    <a:pt x="0" y="4724400"/>
                  </a:lnTo>
                  <a:lnTo>
                    <a:pt x="0" y="4733925"/>
                  </a:lnTo>
                  <a:lnTo>
                    <a:pt x="12201525" y="4733925"/>
                  </a:lnTo>
                  <a:lnTo>
                    <a:pt x="12211050" y="4733925"/>
                  </a:lnTo>
                  <a:lnTo>
                    <a:pt x="12211050" y="4724400"/>
                  </a:lnTo>
                  <a:lnTo>
                    <a:pt x="12211050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09624" y="1552574"/>
              <a:ext cx="9525" cy="4733925"/>
            </a:xfrm>
            <a:custGeom>
              <a:avLst/>
              <a:gdLst/>
              <a:ahLst/>
              <a:cxnLst/>
              <a:rect l="l" t="t" r="r" b="b"/>
              <a:pathLst>
                <a:path w="9525" h="4733925">
                  <a:moveTo>
                    <a:pt x="0" y="4733924"/>
                  </a:moveTo>
                  <a:lnTo>
                    <a:pt x="0" y="0"/>
                  </a:lnTo>
                  <a:lnTo>
                    <a:pt x="9524" y="9524"/>
                  </a:lnTo>
                  <a:lnTo>
                    <a:pt x="9524" y="4724399"/>
                  </a:lnTo>
                  <a:lnTo>
                    <a:pt x="0" y="4733924"/>
                  </a:lnTo>
                  <a:close/>
                </a:path>
              </a:pathLst>
            </a:custGeom>
            <a:solidFill>
              <a:srgbClr val="ED21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0" dirty="0"/>
              <a:t>TÂCHES CRON</a:t>
            </a:r>
            <a:r>
              <a:rPr spc="-65" dirty="0"/>
              <a:t> </a:t>
            </a:r>
            <a:r>
              <a:rPr spc="-75" dirty="0"/>
              <a:t>DESCRIPTEUR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4734470" y="3054350"/>
            <a:ext cx="6333490" cy="276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50" dirty="0">
                <a:solidFill>
                  <a:srgbClr val="6F808F"/>
                </a:solidFill>
                <a:latin typeface="Tahoma"/>
                <a:cs typeface="Tahoma"/>
              </a:rPr>
              <a:t>#</a:t>
            </a:r>
            <a:r>
              <a:rPr sz="1650" spc="465" dirty="0">
                <a:solidFill>
                  <a:srgbClr val="6F808F"/>
                </a:solidFill>
                <a:latin typeface="Tahoma"/>
                <a:cs typeface="Tahoma"/>
              </a:rPr>
              <a:t> </a:t>
            </a:r>
            <a:r>
              <a:rPr sz="1650" spc="190" dirty="0">
                <a:solidFill>
                  <a:srgbClr val="6F808F"/>
                </a:solidFill>
                <a:latin typeface="Tahoma"/>
                <a:cs typeface="Tahoma"/>
              </a:rPr>
              <a:t>chaque</a:t>
            </a:r>
            <a:r>
              <a:rPr sz="1650" spc="465" dirty="0">
                <a:solidFill>
                  <a:srgbClr val="6F808F"/>
                </a:solidFill>
                <a:latin typeface="Tahoma"/>
                <a:cs typeface="Tahoma"/>
              </a:rPr>
              <a:t> </a:t>
            </a:r>
            <a:r>
              <a:rPr sz="1650" spc="120" dirty="0">
                <a:solidFill>
                  <a:srgbClr val="6F808F"/>
                </a:solidFill>
                <a:latin typeface="Tahoma"/>
                <a:cs typeface="Tahoma"/>
              </a:rPr>
              <a:t>même</a:t>
            </a:r>
            <a:r>
              <a:rPr sz="1650" spc="465" dirty="0">
                <a:solidFill>
                  <a:srgbClr val="6F808F"/>
                </a:solidFill>
                <a:latin typeface="Tahoma"/>
                <a:cs typeface="Tahoma"/>
              </a:rPr>
              <a:t> </a:t>
            </a:r>
            <a:r>
              <a:rPr sz="1650" spc="170" dirty="0">
                <a:solidFill>
                  <a:srgbClr val="6F808F"/>
                </a:solidFill>
                <a:latin typeface="Tahoma"/>
                <a:cs typeface="Tahoma"/>
              </a:rPr>
              <a:t>heures</a:t>
            </a:r>
            <a:r>
              <a:rPr sz="1650" spc="465" dirty="0">
                <a:solidFill>
                  <a:srgbClr val="6F808F"/>
                </a:solidFill>
                <a:latin typeface="Tahoma"/>
                <a:cs typeface="Tahoma"/>
              </a:rPr>
              <a:t> </a:t>
            </a:r>
            <a:r>
              <a:rPr sz="1650" spc="280" dirty="0">
                <a:solidFill>
                  <a:srgbClr val="6F808F"/>
                </a:solidFill>
                <a:latin typeface="Tahoma"/>
                <a:cs typeface="Tahoma"/>
              </a:rPr>
              <a:t>à</a:t>
            </a:r>
            <a:r>
              <a:rPr sz="1650" spc="465" dirty="0">
                <a:solidFill>
                  <a:srgbClr val="6F808F"/>
                </a:solidFill>
                <a:latin typeface="Tahoma"/>
                <a:cs typeface="Tahoma"/>
              </a:rPr>
              <a:t> </a:t>
            </a:r>
            <a:r>
              <a:rPr sz="1650" spc="90" dirty="0">
                <a:solidFill>
                  <a:srgbClr val="6F808F"/>
                </a:solidFill>
                <a:latin typeface="Tahoma"/>
                <a:cs typeface="Tahoma"/>
              </a:rPr>
              <a:t>25</a:t>
            </a:r>
            <a:r>
              <a:rPr sz="1650" spc="465" dirty="0">
                <a:solidFill>
                  <a:srgbClr val="6F808F"/>
                </a:solidFill>
                <a:latin typeface="Tahoma"/>
                <a:cs typeface="Tahoma"/>
              </a:rPr>
              <a:t> </a:t>
            </a:r>
            <a:r>
              <a:rPr sz="1650" spc="200" dirty="0">
                <a:solidFill>
                  <a:srgbClr val="6F808F"/>
                </a:solidFill>
                <a:latin typeface="Tahoma"/>
                <a:cs typeface="Tahoma"/>
              </a:rPr>
              <a:t>minutes,</a:t>
            </a:r>
            <a:r>
              <a:rPr sz="1650" spc="465" dirty="0">
                <a:solidFill>
                  <a:srgbClr val="6F808F"/>
                </a:solidFill>
                <a:latin typeface="Tahoma"/>
                <a:cs typeface="Tahoma"/>
              </a:rPr>
              <a:t> </a:t>
            </a:r>
            <a:r>
              <a:rPr sz="1650" dirty="0">
                <a:solidFill>
                  <a:srgbClr val="6F808F"/>
                </a:solidFill>
                <a:latin typeface="Tahoma"/>
                <a:cs typeface="Tahoma"/>
              </a:rPr>
              <a:t>lundi</a:t>
            </a:r>
            <a:r>
              <a:rPr sz="1650" spc="465" dirty="0">
                <a:solidFill>
                  <a:srgbClr val="6F808F"/>
                </a:solidFill>
                <a:latin typeface="Tahoma"/>
                <a:cs typeface="Tahoma"/>
              </a:rPr>
              <a:t> </a:t>
            </a:r>
            <a:r>
              <a:rPr sz="1650" spc="265" dirty="0">
                <a:solidFill>
                  <a:srgbClr val="6F808F"/>
                </a:solidFill>
                <a:latin typeface="Tahoma"/>
                <a:cs typeface="Tahoma"/>
              </a:rPr>
              <a:t>à</a:t>
            </a:r>
            <a:r>
              <a:rPr sz="1650" spc="465" dirty="0">
                <a:solidFill>
                  <a:srgbClr val="6F808F"/>
                </a:solidFill>
                <a:latin typeface="Tahoma"/>
                <a:cs typeface="Tahoma"/>
              </a:rPr>
              <a:t> </a:t>
            </a:r>
            <a:r>
              <a:rPr sz="1650" spc="295" dirty="0">
                <a:solidFill>
                  <a:srgbClr val="6F808F"/>
                </a:solidFill>
                <a:latin typeface="Tahoma"/>
                <a:cs typeface="Tahoma"/>
              </a:rPr>
              <a:t>vendredi</a:t>
            </a:r>
            <a:endParaRPr sz="165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49325" y="1625600"/>
            <a:ext cx="3558540" cy="28962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925"/>
              </a:lnSpc>
              <a:spcBef>
                <a:spcPts val="100"/>
              </a:spcBef>
            </a:pPr>
            <a:r>
              <a:rPr sz="1650" spc="390" dirty="0">
                <a:solidFill>
                  <a:srgbClr val="999999"/>
                </a:solidFill>
                <a:latin typeface="Tahoma"/>
                <a:cs typeface="Tahoma"/>
              </a:rPr>
              <a:t>-- </a:t>
            </a:r>
            <a:r>
              <a:rPr sz="1650" spc="340" dirty="0">
                <a:solidFill>
                  <a:srgbClr val="999999"/>
                </a:solidFill>
                <a:latin typeface="Tahoma"/>
                <a:cs typeface="Tahoma"/>
              </a:rPr>
              <a:t>-</a:t>
            </a:r>
            <a:endParaRPr sz="1650">
              <a:latin typeface="Tahoma"/>
              <a:cs typeface="Tahoma"/>
            </a:endParaRPr>
          </a:p>
          <a:p>
            <a:pPr marL="12700" marR="1014094">
              <a:lnSpc>
                <a:spcPts val="1880"/>
              </a:lnSpc>
              <a:spcBef>
                <a:spcPts val="90"/>
              </a:spcBef>
            </a:pPr>
            <a:r>
              <a:rPr sz="1650" spc="245" dirty="0">
                <a:solidFill>
                  <a:srgbClr val="0077AA"/>
                </a:solidFill>
                <a:latin typeface="Tahoma"/>
                <a:cs typeface="Tahoma"/>
              </a:rPr>
              <a:t>apiVersion </a:t>
            </a:r>
            <a:r>
              <a:rPr sz="1650" spc="245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dirty="0">
                <a:solidFill>
                  <a:srgbClr val="999999"/>
                </a:solidFill>
                <a:latin typeface="Tahoma"/>
                <a:cs typeface="Tahoma"/>
              </a:rPr>
              <a:t>  </a:t>
            </a:r>
            <a:r>
              <a:rPr sz="1650" spc="260" dirty="0">
                <a:solidFill>
                  <a:srgbClr val="0077AA"/>
                </a:solidFill>
                <a:latin typeface="Tahoma"/>
                <a:cs typeface="Tahoma"/>
              </a:rPr>
              <a:t>type </a:t>
            </a:r>
            <a:r>
              <a:rPr sz="1650" spc="180" dirty="0">
                <a:latin typeface="Tahoma"/>
                <a:cs typeface="Tahoma"/>
              </a:rPr>
              <a:t>lot/v1 </a:t>
            </a:r>
            <a:r>
              <a:rPr sz="1650" spc="260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spc="484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650" spc="155" dirty="0">
                <a:solidFill>
                  <a:srgbClr val="0077AA"/>
                </a:solidFill>
                <a:latin typeface="Tahoma"/>
                <a:cs typeface="Tahoma"/>
              </a:rPr>
              <a:t>Métadonnées </a:t>
            </a:r>
            <a:r>
              <a:rPr sz="1650" spc="130" dirty="0">
                <a:latin typeface="Tahoma"/>
                <a:cs typeface="Tahoma"/>
              </a:rPr>
              <a:t>des tâches Cron </a:t>
            </a:r>
            <a:r>
              <a:rPr sz="1650" spc="155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endParaRPr sz="1650">
              <a:latin typeface="Tahoma"/>
              <a:cs typeface="Tahoma"/>
            </a:endParaRPr>
          </a:p>
          <a:p>
            <a:pPr marL="264795">
              <a:lnSpc>
                <a:spcPts val="1764"/>
              </a:lnSpc>
            </a:pPr>
            <a:r>
              <a:rPr sz="1650" spc="60" dirty="0">
                <a:solidFill>
                  <a:srgbClr val="0077AA"/>
                </a:solidFill>
                <a:latin typeface="Tahoma"/>
                <a:cs typeface="Tahoma"/>
              </a:rPr>
              <a:t>nom </a:t>
            </a:r>
            <a:r>
              <a:rPr sz="1650" spc="60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spc="490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650" spc="290" dirty="0">
                <a:latin typeface="Tahoma"/>
                <a:cs typeface="Tahoma"/>
              </a:rPr>
              <a:t>Bonjour</a:t>
            </a:r>
            <a:endParaRPr sz="1650">
              <a:latin typeface="Tahoma"/>
              <a:cs typeface="Tahoma"/>
            </a:endParaRPr>
          </a:p>
          <a:p>
            <a:pPr marL="12700">
              <a:lnSpc>
                <a:spcPts val="1875"/>
              </a:lnSpc>
            </a:pPr>
            <a:r>
              <a:rPr sz="1650" spc="204" dirty="0">
                <a:solidFill>
                  <a:srgbClr val="0077AA"/>
                </a:solidFill>
                <a:latin typeface="Tahoma"/>
                <a:cs typeface="Tahoma"/>
              </a:rPr>
              <a:t>spécification </a:t>
            </a:r>
            <a:r>
              <a:rPr sz="1650" spc="204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endParaRPr sz="1650">
              <a:latin typeface="Tahoma"/>
              <a:cs typeface="Tahoma"/>
            </a:endParaRPr>
          </a:p>
          <a:p>
            <a:pPr marL="264795" marR="5080">
              <a:lnSpc>
                <a:spcPts val="1880"/>
              </a:lnSpc>
              <a:spcBef>
                <a:spcPts val="95"/>
              </a:spcBef>
            </a:pPr>
            <a:r>
              <a:rPr sz="1650" spc="210" dirty="0">
                <a:solidFill>
                  <a:srgbClr val="0077AA"/>
                </a:solidFill>
                <a:latin typeface="Tahoma"/>
                <a:cs typeface="Tahoma"/>
              </a:rPr>
              <a:t>calendrier </a:t>
            </a:r>
            <a:r>
              <a:rPr sz="1650" spc="210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spc="480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650" spc="170" dirty="0">
                <a:solidFill>
                  <a:srgbClr val="669900"/>
                </a:solidFill>
                <a:latin typeface="Tahoma"/>
                <a:cs typeface="Tahoma"/>
              </a:rPr>
              <a:t>"25</a:t>
            </a:r>
            <a:r>
              <a:rPr sz="1650" spc="484" dirty="0">
                <a:solidFill>
                  <a:srgbClr val="669900"/>
                </a:solidFill>
                <a:latin typeface="Tahoma"/>
                <a:cs typeface="Tahoma"/>
              </a:rPr>
              <a:t> </a:t>
            </a:r>
            <a:r>
              <a:rPr sz="1650" spc="175" dirty="0">
                <a:solidFill>
                  <a:srgbClr val="669900"/>
                </a:solidFill>
                <a:latin typeface="Tahoma"/>
                <a:cs typeface="Tahoma"/>
              </a:rPr>
              <a:t>*/2</a:t>
            </a:r>
            <a:r>
              <a:rPr sz="1650" spc="480" dirty="0">
                <a:solidFill>
                  <a:srgbClr val="669900"/>
                </a:solidFill>
                <a:latin typeface="Tahoma"/>
                <a:cs typeface="Tahoma"/>
              </a:rPr>
              <a:t> </a:t>
            </a:r>
            <a:r>
              <a:rPr sz="1650" spc="90" dirty="0">
                <a:solidFill>
                  <a:srgbClr val="669900"/>
                </a:solidFill>
                <a:latin typeface="Tahoma"/>
                <a:cs typeface="Tahoma"/>
              </a:rPr>
              <a:t>*</a:t>
            </a:r>
            <a:r>
              <a:rPr sz="1650" spc="484" dirty="0">
                <a:solidFill>
                  <a:srgbClr val="669900"/>
                </a:solidFill>
                <a:latin typeface="Tahoma"/>
                <a:cs typeface="Tahoma"/>
              </a:rPr>
              <a:t> </a:t>
            </a:r>
            <a:r>
              <a:rPr sz="1650" spc="90" dirty="0">
                <a:solidFill>
                  <a:srgbClr val="669900"/>
                </a:solidFill>
                <a:latin typeface="Tahoma"/>
                <a:cs typeface="Tahoma"/>
              </a:rPr>
              <a:t>*</a:t>
            </a:r>
            <a:r>
              <a:rPr sz="1650" spc="480" dirty="0">
                <a:solidFill>
                  <a:srgbClr val="669900"/>
                </a:solidFill>
                <a:latin typeface="Tahoma"/>
                <a:cs typeface="Tahoma"/>
              </a:rPr>
              <a:t> </a:t>
            </a:r>
            <a:r>
              <a:rPr sz="1650" spc="170" dirty="0">
                <a:solidFill>
                  <a:srgbClr val="0077AA"/>
                </a:solidFill>
                <a:latin typeface="Tahoma"/>
                <a:cs typeface="Tahoma"/>
              </a:rPr>
              <a:t>Modèle de tâche </a:t>
            </a:r>
            <a:r>
              <a:rPr sz="1650" spc="215" dirty="0">
                <a:solidFill>
                  <a:srgbClr val="669900"/>
                </a:solidFill>
                <a:latin typeface="Tahoma"/>
                <a:cs typeface="Tahoma"/>
              </a:rPr>
              <a:t>1-5 </a:t>
            </a:r>
            <a:r>
              <a:rPr sz="1650" spc="200" dirty="0">
                <a:solidFill>
                  <a:srgbClr val="669900"/>
                </a:solidFill>
                <a:latin typeface="Tahoma"/>
                <a:cs typeface="Tahoma"/>
              </a:rPr>
              <a:t>" </a:t>
            </a:r>
            <a:r>
              <a:rPr sz="1650" spc="170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endParaRPr sz="1650">
              <a:latin typeface="Tahoma"/>
              <a:cs typeface="Tahoma"/>
            </a:endParaRPr>
          </a:p>
          <a:p>
            <a:pPr marL="516890">
              <a:lnSpc>
                <a:spcPts val="1770"/>
              </a:lnSpc>
            </a:pPr>
            <a:r>
              <a:rPr sz="1650" spc="204" dirty="0">
                <a:solidFill>
                  <a:srgbClr val="0077AA"/>
                </a:solidFill>
                <a:latin typeface="Tahoma"/>
                <a:cs typeface="Tahoma"/>
              </a:rPr>
              <a:t>spécification </a:t>
            </a:r>
            <a:r>
              <a:rPr sz="1650" spc="204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endParaRPr sz="1650">
              <a:latin typeface="Tahoma"/>
              <a:cs typeface="Tahoma"/>
            </a:endParaRPr>
          </a:p>
          <a:p>
            <a:pPr marL="1021715" marR="1644650" indent="-252729">
              <a:lnSpc>
                <a:spcPts val="1880"/>
              </a:lnSpc>
              <a:spcBef>
                <a:spcPts val="95"/>
              </a:spcBef>
            </a:pPr>
            <a:r>
              <a:rPr sz="1650" spc="200" dirty="0">
                <a:solidFill>
                  <a:srgbClr val="0077AA"/>
                </a:solidFill>
                <a:latin typeface="Tahoma"/>
                <a:cs typeface="Tahoma"/>
              </a:rPr>
              <a:t>modèle </a:t>
            </a:r>
            <a:r>
              <a:rPr sz="1650" spc="200" dirty="0">
                <a:solidFill>
                  <a:srgbClr val="999999"/>
                </a:solidFill>
                <a:latin typeface="Tahoma"/>
                <a:cs typeface="Tahoma"/>
              </a:rPr>
              <a:t>: </a:t>
            </a:r>
            <a:r>
              <a:rPr sz="1650" spc="204" dirty="0">
                <a:solidFill>
                  <a:srgbClr val="0077AA"/>
                </a:solidFill>
                <a:latin typeface="Tahoma"/>
                <a:cs typeface="Tahoma"/>
              </a:rPr>
              <a:t>spécification </a:t>
            </a:r>
            <a:r>
              <a:rPr sz="1650" spc="204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endParaRPr sz="1650">
              <a:latin typeface="Tahoma"/>
              <a:cs typeface="Tahoma"/>
            </a:endParaRPr>
          </a:p>
          <a:p>
            <a:pPr marL="1273810">
              <a:lnSpc>
                <a:spcPts val="1825"/>
              </a:lnSpc>
            </a:pPr>
            <a:r>
              <a:rPr sz="1650" spc="245" dirty="0">
                <a:solidFill>
                  <a:srgbClr val="0077AA"/>
                </a:solidFill>
                <a:latin typeface="Tahoma"/>
                <a:cs typeface="Tahoma"/>
              </a:rPr>
              <a:t>conteneurs </a:t>
            </a:r>
            <a:r>
              <a:rPr sz="1650" spc="245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endParaRPr sz="165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210941" y="4483100"/>
            <a:ext cx="6586220" cy="17056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15620" indent="-250825">
              <a:lnSpc>
                <a:spcPts val="1930"/>
              </a:lnSpc>
              <a:spcBef>
                <a:spcPts val="100"/>
              </a:spcBef>
              <a:buClr>
                <a:srgbClr val="999999"/>
              </a:buClr>
              <a:buChar char="-"/>
              <a:tabLst>
                <a:tab pos="515620" algn="l"/>
              </a:tabLst>
            </a:pPr>
            <a:r>
              <a:rPr sz="1650" spc="60" dirty="0">
                <a:solidFill>
                  <a:srgbClr val="0077AA"/>
                </a:solidFill>
                <a:latin typeface="Tahoma"/>
                <a:cs typeface="Tahoma"/>
              </a:rPr>
              <a:t>nom </a:t>
            </a:r>
            <a:r>
              <a:rPr sz="1650" spc="60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spc="490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650" spc="290" dirty="0">
                <a:latin typeface="Tahoma"/>
                <a:cs typeface="Tahoma"/>
              </a:rPr>
              <a:t>Bonjour</a:t>
            </a:r>
            <a:endParaRPr sz="1650">
              <a:latin typeface="Tahoma"/>
              <a:cs typeface="Tahoma"/>
            </a:endParaRPr>
          </a:p>
          <a:p>
            <a:pPr marL="516890" marR="3410585">
              <a:lnSpc>
                <a:spcPts val="1880"/>
              </a:lnSpc>
              <a:spcBef>
                <a:spcPts val="90"/>
              </a:spcBef>
            </a:pPr>
            <a:r>
              <a:rPr sz="1650" spc="155" dirty="0">
                <a:solidFill>
                  <a:srgbClr val="0077AA"/>
                </a:solidFill>
                <a:latin typeface="Tahoma"/>
                <a:cs typeface="Tahoma"/>
              </a:rPr>
              <a:t>image </a:t>
            </a:r>
            <a:r>
              <a:rPr sz="1650" spc="155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dirty="0">
                <a:solidFill>
                  <a:srgbClr val="999999"/>
                </a:solidFill>
                <a:latin typeface="Tahoma"/>
                <a:cs typeface="Tahoma"/>
              </a:rPr>
              <a:t>  </a:t>
            </a:r>
            <a:r>
              <a:rPr sz="1650" spc="200" dirty="0">
                <a:latin typeface="Tahoma"/>
                <a:cs typeface="Tahoma"/>
              </a:rPr>
              <a:t>debian </a:t>
            </a:r>
            <a:r>
              <a:rPr sz="1650" spc="200" dirty="0">
                <a:solidFill>
                  <a:srgbClr val="999999"/>
                </a:solidFill>
                <a:latin typeface="Tahoma"/>
                <a:cs typeface="Tahoma"/>
              </a:rPr>
              <a:t>: </a:t>
            </a:r>
            <a:r>
              <a:rPr sz="1650" spc="200" dirty="0">
                <a:latin typeface="Tahoma"/>
                <a:cs typeface="Tahoma"/>
              </a:rPr>
              <a:t>11 </a:t>
            </a:r>
            <a:r>
              <a:rPr sz="1650" spc="200" dirty="0">
                <a:solidFill>
                  <a:srgbClr val="999999"/>
                </a:solidFill>
                <a:latin typeface="Tahoma"/>
                <a:cs typeface="Tahoma"/>
              </a:rPr>
              <a:t>- </a:t>
            </a:r>
            <a:r>
              <a:rPr sz="1650" spc="250" dirty="0">
                <a:latin typeface="Tahoma"/>
                <a:cs typeface="Tahoma"/>
              </a:rPr>
              <a:t>slim </a:t>
            </a:r>
            <a:r>
              <a:rPr sz="1650" spc="235" dirty="0">
                <a:solidFill>
                  <a:srgbClr val="0077AA"/>
                </a:solidFill>
                <a:latin typeface="Tahoma"/>
                <a:cs typeface="Tahoma"/>
              </a:rPr>
              <a:t>args </a:t>
            </a:r>
            <a:r>
              <a:rPr sz="1650" spc="235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endParaRPr sz="1650">
              <a:latin typeface="Tahoma"/>
              <a:cs typeface="Tahoma"/>
            </a:endParaRPr>
          </a:p>
          <a:p>
            <a:pPr marL="1020444" lvl="1" indent="-250825">
              <a:lnSpc>
                <a:spcPts val="1770"/>
              </a:lnSpc>
              <a:buClr>
                <a:srgbClr val="999999"/>
              </a:buClr>
              <a:buChar char="-"/>
              <a:tabLst>
                <a:tab pos="1020444" algn="l"/>
              </a:tabLst>
            </a:pPr>
            <a:r>
              <a:rPr sz="1650" spc="105" dirty="0">
                <a:latin typeface="Tahoma"/>
                <a:cs typeface="Tahoma"/>
              </a:rPr>
              <a:t>frapper</a:t>
            </a:r>
            <a:endParaRPr sz="1650">
              <a:latin typeface="Tahoma"/>
              <a:cs typeface="Tahoma"/>
            </a:endParaRPr>
          </a:p>
          <a:p>
            <a:pPr marL="1020444" lvl="1" indent="-250825">
              <a:lnSpc>
                <a:spcPts val="1875"/>
              </a:lnSpc>
              <a:buChar char="-"/>
              <a:tabLst>
                <a:tab pos="1020444" algn="l"/>
              </a:tabLst>
            </a:pPr>
            <a:r>
              <a:rPr sz="1650" spc="390" dirty="0">
                <a:solidFill>
                  <a:srgbClr val="999999"/>
                </a:solidFill>
                <a:latin typeface="Tahoma"/>
                <a:cs typeface="Tahoma"/>
              </a:rPr>
              <a:t>- </a:t>
            </a:r>
            <a:r>
              <a:rPr sz="1650" spc="175" dirty="0">
                <a:latin typeface="Tahoma"/>
                <a:cs typeface="Tahoma"/>
              </a:rPr>
              <a:t>c</a:t>
            </a:r>
            <a:endParaRPr sz="1650">
              <a:latin typeface="Tahoma"/>
              <a:cs typeface="Tahoma"/>
            </a:endParaRPr>
          </a:p>
          <a:p>
            <a:pPr marL="12700" marR="5080" lvl="1" indent="1007744">
              <a:lnSpc>
                <a:spcPts val="1870"/>
              </a:lnSpc>
              <a:spcBef>
                <a:spcPts val="105"/>
              </a:spcBef>
              <a:buClr>
                <a:srgbClr val="999999"/>
              </a:buClr>
              <a:buChar char="-"/>
              <a:tabLst>
                <a:tab pos="1020444" algn="l"/>
              </a:tabLst>
            </a:pPr>
            <a:r>
              <a:rPr sz="1650" spc="229" dirty="0">
                <a:latin typeface="Tahoma"/>
                <a:cs typeface="Tahoma"/>
              </a:rPr>
              <a:t>date;</a:t>
            </a:r>
            <a:r>
              <a:rPr sz="1650" spc="484" dirty="0">
                <a:latin typeface="Tahoma"/>
                <a:cs typeface="Tahoma"/>
              </a:rPr>
              <a:t> </a:t>
            </a:r>
            <a:r>
              <a:rPr sz="1650" spc="125" dirty="0">
                <a:latin typeface="Tahoma"/>
                <a:cs typeface="Tahoma"/>
              </a:rPr>
              <a:t>écho</a:t>
            </a:r>
            <a:r>
              <a:rPr sz="1650" spc="484" dirty="0">
                <a:latin typeface="Tahoma"/>
                <a:cs typeface="Tahoma"/>
              </a:rPr>
              <a:t> </a:t>
            </a:r>
            <a:r>
              <a:rPr sz="1650" spc="265" dirty="0">
                <a:latin typeface="Tahoma"/>
                <a:cs typeface="Tahoma"/>
              </a:rPr>
              <a:t>Bonjour</a:t>
            </a:r>
            <a:r>
              <a:rPr sz="1650" spc="490" dirty="0">
                <a:latin typeface="Tahoma"/>
                <a:cs typeface="Tahoma"/>
              </a:rPr>
              <a:t> </a:t>
            </a:r>
            <a:r>
              <a:rPr sz="1650" spc="135" dirty="0">
                <a:latin typeface="Tahoma"/>
                <a:cs typeface="Tahoma"/>
              </a:rPr>
              <a:t>depuis</a:t>
            </a:r>
            <a:r>
              <a:rPr sz="1650" spc="484" dirty="0">
                <a:latin typeface="Tahoma"/>
                <a:cs typeface="Tahoma"/>
              </a:rPr>
              <a:t> </a:t>
            </a:r>
            <a:r>
              <a:rPr sz="1650" spc="210" dirty="0">
                <a:latin typeface="Tahoma"/>
                <a:cs typeface="Tahoma"/>
              </a:rPr>
              <a:t>le</a:t>
            </a:r>
            <a:r>
              <a:rPr sz="1650" spc="490" dirty="0">
                <a:latin typeface="Tahoma"/>
                <a:cs typeface="Tahoma"/>
              </a:rPr>
              <a:t> </a:t>
            </a:r>
            <a:r>
              <a:rPr sz="1650" spc="160" dirty="0">
                <a:latin typeface="Tahoma"/>
                <a:cs typeface="Tahoma"/>
              </a:rPr>
              <a:t>Kubernetes</a:t>
            </a:r>
            <a:r>
              <a:rPr sz="1650" spc="484" dirty="0">
                <a:latin typeface="Tahoma"/>
                <a:cs typeface="Tahoma"/>
              </a:rPr>
              <a:t> </a:t>
            </a:r>
            <a:r>
              <a:rPr sz="1650" spc="305" dirty="0">
                <a:solidFill>
                  <a:srgbClr val="0077AA"/>
                </a:solidFill>
                <a:latin typeface="Tahoma"/>
                <a:cs typeface="Tahoma"/>
              </a:rPr>
              <a:t>Stratégie de redémarrage </a:t>
            </a:r>
            <a:r>
              <a:rPr sz="1650" spc="290" dirty="0">
                <a:latin typeface="Tahoma"/>
                <a:cs typeface="Tahoma"/>
              </a:rPr>
              <a:t>du cluster </a:t>
            </a:r>
            <a:r>
              <a:rPr sz="1650" spc="305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spc="5" dirty="0">
                <a:solidFill>
                  <a:srgbClr val="999999"/>
                </a:solidFill>
                <a:latin typeface="Tahoma"/>
                <a:cs typeface="Tahoma"/>
              </a:rPr>
              <a:t>  </a:t>
            </a:r>
            <a:r>
              <a:rPr sz="1650" spc="204" dirty="0">
                <a:latin typeface="Tahoma"/>
                <a:cs typeface="Tahoma"/>
              </a:rPr>
              <a:t>En cas d'échec</a:t>
            </a:r>
            <a:endParaRPr sz="165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09624" y="4086224"/>
            <a:ext cx="12211050" cy="9525"/>
          </a:xfrm>
          <a:custGeom>
            <a:avLst/>
            <a:gdLst/>
            <a:ahLst/>
            <a:cxnLst/>
            <a:rect l="l" t="t" r="r" b="b"/>
            <a:pathLst>
              <a:path w="12211050" h="9525">
                <a:moveTo>
                  <a:pt x="12211049" y="9524"/>
                </a:moveTo>
                <a:lnTo>
                  <a:pt x="0" y="9524"/>
                </a:lnTo>
                <a:lnTo>
                  <a:pt x="0" y="0"/>
                </a:lnTo>
                <a:lnTo>
                  <a:pt x="12211049" y="0"/>
                </a:lnTo>
                <a:lnTo>
                  <a:pt x="12211049" y="952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809624" y="4086224"/>
            <a:ext cx="12211050" cy="923925"/>
            <a:chOff x="809624" y="4086224"/>
            <a:chExt cx="12211050" cy="923925"/>
          </a:xfrm>
        </p:grpSpPr>
        <p:sp>
          <p:nvSpPr>
            <p:cNvPr id="4" name="object 4"/>
            <p:cNvSpPr/>
            <p:nvPr/>
          </p:nvSpPr>
          <p:spPr>
            <a:xfrm>
              <a:off x="809612" y="4086224"/>
              <a:ext cx="12211050" cy="923925"/>
            </a:xfrm>
            <a:custGeom>
              <a:avLst/>
              <a:gdLst/>
              <a:ahLst/>
              <a:cxnLst/>
              <a:rect l="l" t="t" r="r" b="b"/>
              <a:pathLst>
                <a:path w="12211050" h="923925">
                  <a:moveTo>
                    <a:pt x="12211050" y="0"/>
                  </a:moveTo>
                  <a:lnTo>
                    <a:pt x="12201525" y="0"/>
                  </a:lnTo>
                  <a:lnTo>
                    <a:pt x="12201525" y="914400"/>
                  </a:lnTo>
                  <a:lnTo>
                    <a:pt x="0" y="914400"/>
                  </a:lnTo>
                  <a:lnTo>
                    <a:pt x="0" y="923925"/>
                  </a:lnTo>
                  <a:lnTo>
                    <a:pt x="12201525" y="923925"/>
                  </a:lnTo>
                  <a:lnTo>
                    <a:pt x="12211050" y="923925"/>
                  </a:lnTo>
                  <a:lnTo>
                    <a:pt x="12211050" y="914400"/>
                  </a:lnTo>
                  <a:lnTo>
                    <a:pt x="12211050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09624" y="4086224"/>
              <a:ext cx="9525" cy="923925"/>
            </a:xfrm>
            <a:custGeom>
              <a:avLst/>
              <a:gdLst/>
              <a:ahLst/>
              <a:cxnLst/>
              <a:rect l="l" t="t" r="r" b="b"/>
              <a:pathLst>
                <a:path w="9525" h="923925">
                  <a:moveTo>
                    <a:pt x="0" y="923924"/>
                  </a:moveTo>
                  <a:lnTo>
                    <a:pt x="0" y="0"/>
                  </a:lnTo>
                  <a:lnTo>
                    <a:pt x="9524" y="9524"/>
                  </a:lnTo>
                  <a:lnTo>
                    <a:pt x="9524" y="914399"/>
                  </a:lnTo>
                  <a:lnTo>
                    <a:pt x="0" y="923924"/>
                  </a:lnTo>
                  <a:close/>
                </a:path>
              </a:pathLst>
            </a:custGeom>
            <a:solidFill>
              <a:srgbClr val="ED21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/>
          <p:nvPr/>
        </p:nvSpPr>
        <p:spPr>
          <a:xfrm>
            <a:off x="809624" y="5153024"/>
            <a:ext cx="12211050" cy="9525"/>
          </a:xfrm>
          <a:custGeom>
            <a:avLst/>
            <a:gdLst/>
            <a:ahLst/>
            <a:cxnLst/>
            <a:rect l="l" t="t" r="r" b="b"/>
            <a:pathLst>
              <a:path w="12211050" h="9525">
                <a:moveTo>
                  <a:pt x="12211049" y="9524"/>
                </a:moveTo>
                <a:lnTo>
                  <a:pt x="0" y="9524"/>
                </a:lnTo>
                <a:lnTo>
                  <a:pt x="0" y="0"/>
                </a:lnTo>
                <a:lnTo>
                  <a:pt x="12211049" y="0"/>
                </a:lnTo>
                <a:lnTo>
                  <a:pt x="12211049" y="952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" name="object 7"/>
          <p:cNvGrpSpPr/>
          <p:nvPr/>
        </p:nvGrpSpPr>
        <p:grpSpPr>
          <a:xfrm>
            <a:off x="809624" y="5153024"/>
            <a:ext cx="12211050" cy="1162050"/>
            <a:chOff x="809624" y="5153024"/>
            <a:chExt cx="12211050" cy="1162050"/>
          </a:xfrm>
        </p:grpSpPr>
        <p:sp>
          <p:nvSpPr>
            <p:cNvPr id="8" name="object 8"/>
            <p:cNvSpPr/>
            <p:nvPr/>
          </p:nvSpPr>
          <p:spPr>
            <a:xfrm>
              <a:off x="809612" y="5153024"/>
              <a:ext cx="12211050" cy="1162050"/>
            </a:xfrm>
            <a:custGeom>
              <a:avLst/>
              <a:gdLst/>
              <a:ahLst/>
              <a:cxnLst/>
              <a:rect l="l" t="t" r="r" b="b"/>
              <a:pathLst>
                <a:path w="12211050" h="1162050">
                  <a:moveTo>
                    <a:pt x="12211050" y="0"/>
                  </a:moveTo>
                  <a:lnTo>
                    <a:pt x="12201525" y="0"/>
                  </a:lnTo>
                  <a:lnTo>
                    <a:pt x="12201525" y="1152525"/>
                  </a:lnTo>
                  <a:lnTo>
                    <a:pt x="0" y="1152525"/>
                  </a:lnTo>
                  <a:lnTo>
                    <a:pt x="0" y="1162050"/>
                  </a:lnTo>
                  <a:lnTo>
                    <a:pt x="12201525" y="1162050"/>
                  </a:lnTo>
                  <a:lnTo>
                    <a:pt x="12211050" y="1162050"/>
                  </a:lnTo>
                  <a:lnTo>
                    <a:pt x="12211050" y="1152525"/>
                  </a:lnTo>
                  <a:lnTo>
                    <a:pt x="12211050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809624" y="5153024"/>
              <a:ext cx="9525" cy="1162050"/>
            </a:xfrm>
            <a:custGeom>
              <a:avLst/>
              <a:gdLst/>
              <a:ahLst/>
              <a:cxnLst/>
              <a:rect l="l" t="t" r="r" b="b"/>
              <a:pathLst>
                <a:path w="9525" h="1162050">
                  <a:moveTo>
                    <a:pt x="0" y="1162049"/>
                  </a:moveTo>
                  <a:lnTo>
                    <a:pt x="0" y="0"/>
                  </a:lnTo>
                  <a:lnTo>
                    <a:pt x="9524" y="9524"/>
                  </a:lnTo>
                  <a:lnTo>
                    <a:pt x="9524" y="1152524"/>
                  </a:lnTo>
                  <a:lnTo>
                    <a:pt x="0" y="1162049"/>
                  </a:lnTo>
                  <a:close/>
                </a:path>
              </a:pathLst>
            </a:custGeom>
            <a:solidFill>
              <a:srgbClr val="ED21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81465" y="5280393"/>
              <a:ext cx="103240" cy="198704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796924" y="571563"/>
            <a:ext cx="6228715" cy="558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FIN</a:t>
            </a:r>
            <a:r>
              <a:rPr spc="-135" dirty="0"/>
              <a:t> </a:t>
            </a:r>
            <a:r>
              <a:rPr dirty="0"/>
              <a:t>DE</a:t>
            </a:r>
            <a:r>
              <a:rPr spc="-75" dirty="0"/>
              <a:t> </a:t>
            </a:r>
            <a:r>
              <a:rPr spc="-254" dirty="0"/>
              <a:t>EMPLOIS</a:t>
            </a:r>
            <a:r>
              <a:rPr spc="-25" dirty="0"/>
              <a:t> </a:t>
            </a:r>
            <a:r>
              <a:rPr spc="85" dirty="0"/>
              <a:t>ET</a:t>
            </a:r>
            <a:r>
              <a:rPr spc="-80" dirty="0"/>
              <a:t> </a:t>
            </a:r>
            <a:r>
              <a:rPr spc="-35" dirty="0"/>
              <a:t>NETTOYAGE</a:t>
            </a:r>
          </a:p>
        </p:txBody>
      </p:sp>
      <p:pic>
        <p:nvPicPr>
          <p:cNvPr id="12" name="object 1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33449" y="1647824"/>
            <a:ext cx="95250" cy="95249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33449" y="2400299"/>
            <a:ext cx="95250" cy="95249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33449" y="2876549"/>
            <a:ext cx="95250" cy="95249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33449" y="3362324"/>
            <a:ext cx="95250" cy="95249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1465" y="4213593"/>
            <a:ext cx="103240" cy="198704"/>
          </a:xfrm>
          <a:prstGeom prst="rect">
            <a:avLst/>
          </a:prstGeom>
        </p:spPr>
      </p:pic>
      <p:sp>
        <p:nvSpPr>
          <p:cNvPr id="17" name="object 17"/>
          <p:cNvSpPr txBox="1"/>
          <p:nvPr/>
        </p:nvSpPr>
        <p:spPr>
          <a:xfrm>
            <a:off x="1177924" y="1511300"/>
            <a:ext cx="11086465" cy="2924810"/>
          </a:xfrm>
          <a:prstGeom prst="rect">
            <a:avLst/>
          </a:prstGeom>
        </p:spPr>
        <p:txBody>
          <a:bodyPr vert="horz" wrap="square" lIns="0" tIns="66040" rIns="0" bIns="0" rtlCol="0">
            <a:spAutoFit/>
          </a:bodyPr>
          <a:lstStyle/>
          <a:p>
            <a:pPr marL="12700" marR="5080">
              <a:lnSpc>
                <a:spcPts val="2100"/>
              </a:lnSpc>
              <a:spcBef>
                <a:spcPts val="520"/>
              </a:spcBef>
            </a:pPr>
            <a:r>
              <a:rPr sz="2100" spc="100" dirty="0">
                <a:solidFill>
                  <a:srgbClr val="333333"/>
                </a:solidFill>
                <a:latin typeface="Trebuchet MS"/>
                <a:cs typeface="Trebuchet MS"/>
              </a:rPr>
              <a:t>Quand</a:t>
            </a: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5" dirty="0">
                <a:solidFill>
                  <a:srgbClr val="333333"/>
                </a:solidFill>
                <a:latin typeface="Trebuchet MS"/>
                <a:cs typeface="Trebuchet MS"/>
              </a:rPr>
              <a:t>un</a:t>
            </a: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65" dirty="0">
                <a:solidFill>
                  <a:srgbClr val="ED2137"/>
                </a:solidFill>
                <a:latin typeface="Trebuchet MS"/>
                <a:cs typeface="Trebuchet MS"/>
              </a:rPr>
              <a:t>Emploi</a:t>
            </a:r>
            <a:r>
              <a:rPr sz="2100" spc="-35" dirty="0">
                <a:solidFill>
                  <a:srgbClr val="ED2137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est</a:t>
            </a: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fini,</a:t>
            </a: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95" dirty="0">
                <a:solidFill>
                  <a:srgbClr val="333333"/>
                </a:solidFill>
                <a:latin typeface="Trebuchet MS"/>
                <a:cs typeface="Trebuchet MS"/>
              </a:rPr>
              <a:t>il</a:t>
            </a: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est</a:t>
            </a: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0" dirty="0">
                <a:solidFill>
                  <a:srgbClr val="333333"/>
                </a:solidFill>
                <a:latin typeface="Trebuchet MS"/>
                <a:cs typeface="Trebuchet MS"/>
              </a:rPr>
              <a:t>pas</a:t>
            </a: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supprimé</a:t>
            </a: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automatiquement,</a:t>
            </a:r>
            <a:r>
              <a:rPr sz="2100" spc="-3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05" dirty="0">
                <a:solidFill>
                  <a:srgbClr val="333333"/>
                </a:solidFill>
                <a:latin typeface="Trebuchet MS"/>
                <a:cs typeface="Trebuchet MS"/>
              </a:rPr>
              <a:t>même</a:t>
            </a: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s'applique</a:t>
            </a: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pour</a:t>
            </a: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95" dirty="0">
                <a:solidFill>
                  <a:srgbClr val="ED2137"/>
                </a:solidFill>
                <a:latin typeface="Trebuchet MS"/>
                <a:cs typeface="Trebuchet MS"/>
              </a:rPr>
              <a:t>Pods </a:t>
            </a:r>
            <a:endParaRPr sz="2100">
              <a:latin typeface="Trebuchet MS"/>
              <a:cs typeface="Trebuchet MS"/>
            </a:endParaRPr>
          </a:p>
          <a:p>
            <a:pPr marL="12700" marR="3084830">
              <a:lnSpc>
                <a:spcPct val="148800"/>
              </a:lnSpc>
              <a:spcBef>
                <a:spcPts val="75"/>
              </a:spcBef>
            </a:pP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Ce</a:t>
            </a:r>
            <a:r>
              <a:rPr sz="2100" spc="-5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dans</a:t>
            </a:r>
            <a:r>
              <a:rPr sz="2100" spc="-4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70" dirty="0">
                <a:solidFill>
                  <a:srgbClr val="333333"/>
                </a:solidFill>
                <a:latin typeface="Trebuchet MS"/>
                <a:cs typeface="Trebuchet MS"/>
              </a:rPr>
              <a:t>commande</a:t>
            </a:r>
            <a:r>
              <a:rPr sz="2100" spc="-5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à</a:t>
            </a:r>
            <a:r>
              <a:rPr sz="2100" spc="-4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5" dirty="0">
                <a:solidFill>
                  <a:srgbClr val="333333"/>
                </a:solidFill>
                <a:latin typeface="Trebuchet MS"/>
                <a:cs typeface="Trebuchet MS"/>
              </a:rPr>
              <a:t>être</a:t>
            </a:r>
            <a:r>
              <a:rPr sz="2100" spc="-5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capable</a:t>
            </a:r>
            <a:r>
              <a:rPr sz="2100" spc="-4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à</a:t>
            </a:r>
            <a:r>
              <a:rPr sz="2100" spc="-5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0" dirty="0">
                <a:solidFill>
                  <a:srgbClr val="333333"/>
                </a:solidFill>
                <a:latin typeface="Trebuchet MS"/>
                <a:cs typeface="Trebuchet MS"/>
              </a:rPr>
              <a:t>accéder</a:t>
            </a:r>
            <a:r>
              <a:rPr sz="2100" spc="-4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-5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0" dirty="0">
                <a:solidFill>
                  <a:srgbClr val="333333"/>
                </a:solidFill>
                <a:latin typeface="Trebuchet MS"/>
                <a:cs typeface="Trebuchet MS"/>
              </a:rPr>
              <a:t>journaux</a:t>
            </a:r>
            <a:r>
              <a:rPr sz="2100" spc="-4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de</a:t>
            </a:r>
            <a:r>
              <a:rPr sz="2100" spc="-5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-4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14" dirty="0">
                <a:solidFill>
                  <a:srgbClr val="ED2137"/>
                </a:solidFill>
                <a:latin typeface="Trebuchet MS"/>
                <a:cs typeface="Trebuchet MS"/>
              </a:rPr>
              <a:t>Capsules</a:t>
            </a:r>
            <a:r>
              <a:rPr sz="2100" spc="-50" dirty="0">
                <a:solidFill>
                  <a:srgbClr val="ED2137"/>
                </a:solidFill>
                <a:latin typeface="Trebuchet MS"/>
                <a:cs typeface="Trebuchet MS"/>
              </a:rPr>
              <a:t> </a:t>
            </a: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Cela 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concernait</a:t>
            </a:r>
            <a:r>
              <a:rPr sz="2100" spc="-4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est</a:t>
            </a:r>
            <a:r>
              <a:rPr sz="2100" spc="-4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donc</a:t>
            </a:r>
            <a:r>
              <a:rPr sz="2100" spc="-4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14" dirty="0">
                <a:solidFill>
                  <a:srgbClr val="333333"/>
                </a:solidFill>
                <a:latin typeface="Trebuchet MS"/>
                <a:cs typeface="Trebuchet MS"/>
              </a:rPr>
              <a:t>en haut</a:t>
            </a:r>
            <a:r>
              <a:rPr sz="2100" spc="-4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à</a:t>
            </a: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-4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85" dirty="0">
                <a:solidFill>
                  <a:srgbClr val="333333"/>
                </a:solidFill>
                <a:latin typeface="Trebuchet MS"/>
                <a:cs typeface="Trebuchet MS"/>
              </a:rPr>
              <a:t>utilisateur</a:t>
            </a:r>
            <a:r>
              <a:rPr sz="2100" spc="-4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à</a:t>
            </a:r>
            <a:r>
              <a:rPr sz="2100" spc="-4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0" dirty="0">
                <a:solidFill>
                  <a:srgbClr val="333333"/>
                </a:solidFill>
                <a:latin typeface="Trebuchet MS"/>
                <a:cs typeface="Trebuchet MS"/>
              </a:rPr>
              <a:t>manuellement</a:t>
            </a:r>
            <a:r>
              <a:rPr sz="2100" spc="-4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supprimer</a:t>
            </a: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-4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20" dirty="0">
                <a:solidFill>
                  <a:srgbClr val="ED2137"/>
                </a:solidFill>
                <a:latin typeface="Trebuchet MS"/>
                <a:cs typeface="Trebuchet MS"/>
              </a:rPr>
              <a:t>Emplois</a:t>
            </a:r>
            <a:endParaRPr sz="2100">
              <a:latin typeface="Trebuchet MS"/>
              <a:cs typeface="Trebuchet MS"/>
            </a:endParaRPr>
          </a:p>
          <a:p>
            <a:pPr marL="12700">
              <a:lnSpc>
                <a:spcPts val="2310"/>
              </a:lnSpc>
              <a:spcBef>
                <a:spcPts val="1305"/>
              </a:spcBef>
            </a:pP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Il</a:t>
            </a:r>
            <a:r>
              <a:rPr sz="2100" spc="-4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est</a:t>
            </a:r>
            <a:r>
              <a:rPr sz="2100" spc="-4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0" dirty="0">
                <a:solidFill>
                  <a:srgbClr val="333333"/>
                </a:solidFill>
                <a:latin typeface="Trebuchet MS"/>
                <a:cs typeface="Trebuchet MS"/>
              </a:rPr>
              <a:t>aussi</a:t>
            </a:r>
            <a:r>
              <a:rPr sz="2100" spc="-4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5" dirty="0">
                <a:solidFill>
                  <a:srgbClr val="333333"/>
                </a:solidFill>
                <a:latin typeface="Trebuchet MS"/>
                <a:cs typeface="Trebuchet MS"/>
              </a:rPr>
              <a:t>possible</a:t>
            </a:r>
            <a:r>
              <a:rPr sz="2100" spc="-4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à</a:t>
            </a:r>
            <a:r>
              <a:rPr sz="2100" spc="-4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spécifier</a:t>
            </a:r>
            <a:r>
              <a:rPr sz="2100" spc="-4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-4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00" dirty="0">
                <a:solidFill>
                  <a:srgbClr val="333333"/>
                </a:solidFill>
                <a:latin typeface="Trebuchet MS"/>
                <a:cs typeface="Trebuchet MS"/>
              </a:rPr>
              <a:t>maximum</a:t>
            </a:r>
            <a:r>
              <a:rPr sz="2100" spc="-4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taille</a:t>
            </a:r>
            <a:r>
              <a:rPr sz="2100" spc="-4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de</a:t>
            </a:r>
            <a:r>
              <a:rPr sz="2100" spc="-4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-4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histoires :</a:t>
            </a:r>
            <a:endParaRPr sz="2100">
              <a:latin typeface="Trebuchet MS"/>
              <a:cs typeface="Trebuchet MS"/>
            </a:endParaRPr>
          </a:p>
          <a:p>
            <a:pPr marL="12700">
              <a:lnSpc>
                <a:spcPts val="2310"/>
              </a:lnSpc>
            </a:pPr>
            <a:r>
              <a:rPr sz="2100" spc="325" dirty="0">
                <a:solidFill>
                  <a:srgbClr val="ED2137"/>
                </a:solidFill>
                <a:latin typeface="Tahoma"/>
                <a:cs typeface="Tahoma"/>
              </a:rPr>
              <a:t>.spec.successfulJobsHistoryLimit</a:t>
            </a:r>
            <a:r>
              <a:rPr sz="2100" spc="-90" dirty="0">
                <a:solidFill>
                  <a:srgbClr val="ED2137"/>
                </a:solidFill>
                <a:latin typeface="Tahoma"/>
                <a:cs typeface="Tahoma"/>
              </a:rPr>
              <a:t> </a:t>
            </a:r>
            <a:r>
              <a:rPr sz="2100" spc="100" dirty="0">
                <a:solidFill>
                  <a:srgbClr val="333333"/>
                </a:solidFill>
                <a:latin typeface="Trebuchet MS"/>
                <a:cs typeface="Trebuchet MS"/>
              </a:rPr>
              <a:t>et</a:t>
            </a:r>
            <a:r>
              <a:rPr sz="2100" spc="-6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335" dirty="0">
                <a:solidFill>
                  <a:srgbClr val="ED2137"/>
                </a:solidFill>
                <a:latin typeface="Tahoma"/>
                <a:cs typeface="Tahoma"/>
              </a:rPr>
              <a:t>.spec.failedJobsHistoryLimit</a:t>
            </a:r>
            <a:endParaRPr sz="21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95"/>
              </a:spcBef>
            </a:pPr>
            <a:endParaRPr sz="2100">
              <a:latin typeface="Tahoma"/>
              <a:cs typeface="Tahoma"/>
            </a:endParaRPr>
          </a:p>
          <a:p>
            <a:pPr marL="36195">
              <a:lnSpc>
                <a:spcPct val="100000"/>
              </a:lnSpc>
            </a:pPr>
            <a:r>
              <a:rPr sz="1650" spc="245" dirty="0">
                <a:latin typeface="Tahoma"/>
                <a:cs typeface="Tahoma"/>
              </a:rPr>
              <a:t>kubectl</a:t>
            </a:r>
            <a:r>
              <a:rPr sz="1650" spc="475" dirty="0">
                <a:latin typeface="Tahoma"/>
                <a:cs typeface="Tahoma"/>
              </a:rPr>
              <a:t> </a:t>
            </a:r>
            <a:r>
              <a:rPr sz="1650" spc="215" dirty="0">
                <a:latin typeface="Tahoma"/>
                <a:cs typeface="Tahoma"/>
              </a:rPr>
              <a:t>obtenir</a:t>
            </a:r>
            <a:r>
              <a:rPr sz="1650" spc="475" dirty="0">
                <a:latin typeface="Tahoma"/>
                <a:cs typeface="Tahoma"/>
              </a:rPr>
              <a:t> </a:t>
            </a:r>
            <a:r>
              <a:rPr sz="1650" spc="200" dirty="0">
                <a:latin typeface="Tahoma"/>
                <a:cs typeface="Tahoma"/>
              </a:rPr>
              <a:t>tâche cron</a:t>
            </a:r>
            <a:endParaRPr sz="1650">
              <a:latin typeface="Tahoma"/>
              <a:cs typeface="Tahom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949325" y="4397375"/>
            <a:ext cx="530225" cy="276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50" spc="-75" dirty="0">
                <a:latin typeface="Tahoma"/>
                <a:cs typeface="Tahoma"/>
              </a:rPr>
              <a:t>NOM</a:t>
            </a:r>
            <a:endParaRPr sz="1650">
              <a:latin typeface="Tahoma"/>
              <a:cs typeface="Tahom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949325" y="4635500"/>
            <a:ext cx="656590" cy="276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50" spc="290" dirty="0">
                <a:latin typeface="Tahoma"/>
                <a:cs typeface="Tahoma"/>
              </a:rPr>
              <a:t>Bonjour</a:t>
            </a:r>
            <a:endParaRPr sz="1650">
              <a:latin typeface="Tahoma"/>
              <a:cs typeface="Tahom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958602" y="4397375"/>
            <a:ext cx="1413510" cy="51498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930"/>
              </a:lnSpc>
              <a:spcBef>
                <a:spcPts val="100"/>
              </a:spcBef>
            </a:pPr>
            <a:r>
              <a:rPr sz="1650" spc="-10" dirty="0">
                <a:latin typeface="Tahoma"/>
                <a:cs typeface="Tahoma"/>
              </a:rPr>
              <a:t>CALENDRIER</a:t>
            </a:r>
            <a:endParaRPr sz="1650">
              <a:latin typeface="Tahoma"/>
              <a:cs typeface="Tahoma"/>
            </a:endParaRPr>
          </a:p>
          <a:p>
            <a:pPr marL="12700">
              <a:lnSpc>
                <a:spcPts val="1930"/>
              </a:lnSpc>
            </a:pPr>
            <a:r>
              <a:rPr sz="1650" spc="175" dirty="0">
                <a:latin typeface="Tahoma"/>
                <a:cs typeface="Tahoma"/>
              </a:rPr>
              <a:t>*/1</a:t>
            </a:r>
            <a:r>
              <a:rPr sz="1650" spc="470" dirty="0">
                <a:latin typeface="Tahoma"/>
                <a:cs typeface="Tahoma"/>
              </a:rPr>
              <a:t> </a:t>
            </a:r>
            <a:r>
              <a:rPr sz="1650" spc="90" dirty="0">
                <a:latin typeface="Tahoma"/>
                <a:cs typeface="Tahoma"/>
              </a:rPr>
              <a:t>*</a:t>
            </a:r>
            <a:r>
              <a:rPr sz="1650" spc="470" dirty="0">
                <a:latin typeface="Tahoma"/>
                <a:cs typeface="Tahoma"/>
              </a:rPr>
              <a:t> </a:t>
            </a:r>
            <a:r>
              <a:rPr sz="1650" spc="90" dirty="0">
                <a:latin typeface="Tahoma"/>
                <a:cs typeface="Tahoma"/>
              </a:rPr>
              <a:t>*</a:t>
            </a:r>
            <a:r>
              <a:rPr sz="1650" spc="475" dirty="0">
                <a:latin typeface="Tahoma"/>
                <a:cs typeface="Tahoma"/>
              </a:rPr>
              <a:t> </a:t>
            </a:r>
            <a:r>
              <a:rPr sz="1650" spc="90" dirty="0">
                <a:latin typeface="Tahoma"/>
                <a:cs typeface="Tahoma"/>
              </a:rPr>
              <a:t>*</a:t>
            </a:r>
            <a:r>
              <a:rPr sz="1650" spc="470" dirty="0">
                <a:latin typeface="Tahoma"/>
                <a:cs typeface="Tahoma"/>
              </a:rPr>
              <a:t> </a:t>
            </a:r>
            <a:r>
              <a:rPr sz="1650" spc="40" dirty="0">
                <a:latin typeface="Tahoma"/>
                <a:cs typeface="Tahoma"/>
              </a:rPr>
              <a:t>*</a:t>
            </a:r>
            <a:endParaRPr sz="1650">
              <a:latin typeface="Tahoma"/>
              <a:cs typeface="Tahom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724839" y="4397375"/>
            <a:ext cx="908685" cy="51498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930"/>
              </a:lnSpc>
              <a:spcBef>
                <a:spcPts val="100"/>
              </a:spcBef>
            </a:pPr>
            <a:r>
              <a:rPr sz="1650" spc="-10" dirty="0">
                <a:latin typeface="Tahoma"/>
                <a:cs typeface="Tahoma"/>
              </a:rPr>
              <a:t>SUSPENDRE</a:t>
            </a:r>
            <a:endParaRPr sz="1650">
              <a:latin typeface="Tahoma"/>
              <a:cs typeface="Tahoma"/>
            </a:endParaRPr>
          </a:p>
          <a:p>
            <a:pPr marL="12700">
              <a:lnSpc>
                <a:spcPts val="1930"/>
              </a:lnSpc>
            </a:pPr>
            <a:r>
              <a:rPr sz="1650" spc="240" dirty="0">
                <a:latin typeface="Tahoma"/>
                <a:cs typeface="Tahoma"/>
              </a:rPr>
              <a:t>FAUX</a:t>
            </a:r>
            <a:endParaRPr sz="1650">
              <a:latin typeface="Tahoma"/>
              <a:cs typeface="Tahoma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986436" y="4397375"/>
            <a:ext cx="3557904" cy="51498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930"/>
              </a:lnSpc>
              <a:spcBef>
                <a:spcPts val="100"/>
              </a:spcBef>
              <a:tabLst>
                <a:tab pos="1148080" algn="l"/>
                <a:tab pos="3166110" algn="l"/>
              </a:tabLst>
            </a:pPr>
            <a:r>
              <a:rPr sz="1650" spc="70" dirty="0">
                <a:latin typeface="Tahoma"/>
                <a:cs typeface="Tahoma"/>
              </a:rPr>
              <a:t>ACTIF</a:t>
            </a:r>
            <a:r>
              <a:rPr sz="1650" dirty="0">
                <a:latin typeface="Tahoma"/>
                <a:cs typeface="Tahoma"/>
              </a:rPr>
              <a:t> </a:t>
            </a:r>
            <a:r>
              <a:rPr sz="1650" spc="60" dirty="0">
                <a:latin typeface="Tahoma"/>
                <a:cs typeface="Tahoma"/>
              </a:rPr>
              <a:t>DERNIER</a:t>
            </a:r>
            <a:r>
              <a:rPr sz="1650" spc="484" dirty="0">
                <a:latin typeface="Tahoma"/>
                <a:cs typeface="Tahoma"/>
              </a:rPr>
              <a:t> </a:t>
            </a:r>
            <a:r>
              <a:rPr sz="1650" spc="-10" dirty="0">
                <a:latin typeface="Tahoma"/>
                <a:cs typeface="Tahoma"/>
              </a:rPr>
              <a:t>CALENDRIER</a:t>
            </a:r>
            <a:r>
              <a:rPr sz="1650" dirty="0">
                <a:latin typeface="Tahoma"/>
                <a:cs typeface="Tahoma"/>
              </a:rPr>
              <a:t> </a:t>
            </a:r>
            <a:r>
              <a:rPr sz="1650" spc="-25" dirty="0">
                <a:latin typeface="Tahoma"/>
                <a:cs typeface="Tahoma"/>
              </a:rPr>
              <a:t>ÂGE</a:t>
            </a:r>
            <a:endParaRPr sz="1650">
              <a:latin typeface="Tahoma"/>
              <a:cs typeface="Tahoma"/>
            </a:endParaRPr>
          </a:p>
          <a:p>
            <a:pPr marL="12700">
              <a:lnSpc>
                <a:spcPts val="1930"/>
              </a:lnSpc>
              <a:tabLst>
                <a:tab pos="1148080" algn="l"/>
                <a:tab pos="3166110" algn="l"/>
              </a:tabLst>
            </a:pPr>
            <a:r>
              <a:rPr sz="1650" spc="40" dirty="0">
                <a:latin typeface="Tahoma"/>
                <a:cs typeface="Tahoma"/>
              </a:rPr>
              <a:t>0</a:t>
            </a:r>
            <a:r>
              <a:rPr sz="1650" dirty="0">
                <a:latin typeface="Tahoma"/>
                <a:cs typeface="Tahoma"/>
              </a:rPr>
              <a:t> </a:t>
            </a:r>
            <a:r>
              <a:rPr sz="1650" spc="-10" dirty="0">
                <a:latin typeface="Tahoma"/>
                <a:cs typeface="Tahoma"/>
              </a:rPr>
              <a:t>&lt;aucun&gt;</a:t>
            </a:r>
            <a:r>
              <a:rPr sz="1650" dirty="0">
                <a:latin typeface="Tahoma"/>
                <a:cs typeface="Tahoma"/>
              </a:rPr>
              <a:t> </a:t>
            </a:r>
            <a:r>
              <a:rPr sz="1650" spc="145" dirty="0">
                <a:latin typeface="Tahoma"/>
                <a:cs typeface="Tahoma"/>
              </a:rPr>
              <a:t>9s</a:t>
            </a:r>
            <a:endParaRPr sz="1650">
              <a:latin typeface="Tahoma"/>
              <a:cs typeface="Tahoma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201737" y="5226050"/>
            <a:ext cx="1918335" cy="276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50" spc="245" dirty="0">
                <a:latin typeface="Tahoma"/>
                <a:cs typeface="Tahoma"/>
              </a:rPr>
              <a:t>kubectl</a:t>
            </a:r>
            <a:r>
              <a:rPr sz="1650" spc="475" dirty="0">
                <a:latin typeface="Tahoma"/>
                <a:cs typeface="Tahoma"/>
              </a:rPr>
              <a:t> </a:t>
            </a:r>
            <a:r>
              <a:rPr sz="1650" spc="215" dirty="0">
                <a:latin typeface="Tahoma"/>
                <a:cs typeface="Tahoma"/>
              </a:rPr>
              <a:t>obtenir</a:t>
            </a:r>
            <a:r>
              <a:rPr sz="1650" spc="475" dirty="0">
                <a:latin typeface="Tahoma"/>
                <a:cs typeface="Tahoma"/>
              </a:rPr>
              <a:t> </a:t>
            </a:r>
            <a:r>
              <a:rPr sz="1650" spc="200" dirty="0">
                <a:latin typeface="Tahoma"/>
                <a:cs typeface="Tahoma"/>
              </a:rPr>
              <a:t>emploi</a:t>
            </a:r>
            <a:endParaRPr sz="1650">
              <a:latin typeface="Tahoma"/>
              <a:cs typeface="Tahoma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949325" y="5464175"/>
            <a:ext cx="530225" cy="276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50" spc="-75" dirty="0">
                <a:latin typeface="Tahoma"/>
                <a:cs typeface="Tahoma"/>
              </a:rPr>
              <a:t>NOM</a:t>
            </a:r>
            <a:endParaRPr sz="1650">
              <a:latin typeface="Tahoma"/>
              <a:cs typeface="Tahoma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949325" y="5702300"/>
            <a:ext cx="1791970" cy="514984"/>
          </a:xfrm>
          <a:prstGeom prst="rect">
            <a:avLst/>
          </a:prstGeom>
        </p:spPr>
        <p:txBody>
          <a:bodyPr vert="horz" wrap="square" lIns="0" tIns="31750" rIns="0" bIns="0" rtlCol="0">
            <a:spAutoFit/>
          </a:bodyPr>
          <a:lstStyle/>
          <a:p>
            <a:pPr marL="12700" marR="5080">
              <a:lnSpc>
                <a:spcPts val="1870"/>
              </a:lnSpc>
              <a:spcBef>
                <a:spcPts val="250"/>
              </a:spcBef>
            </a:pPr>
            <a:r>
              <a:rPr sz="1650" spc="150" dirty="0">
                <a:latin typeface="Tahoma"/>
                <a:cs typeface="Tahoma"/>
              </a:rPr>
              <a:t>bonjour- </a:t>
            </a:r>
            <a:r>
              <a:rPr sz="1650" spc="195" dirty="0">
                <a:latin typeface="Tahoma"/>
                <a:cs typeface="Tahoma"/>
              </a:rPr>
              <a:t>27828922 </a:t>
            </a:r>
            <a:r>
              <a:rPr sz="1650" spc="150" dirty="0">
                <a:latin typeface="Tahoma"/>
                <a:cs typeface="Tahoma"/>
              </a:rPr>
              <a:t>bonjour- </a:t>
            </a:r>
            <a:r>
              <a:rPr sz="1650" spc="195" dirty="0">
                <a:latin typeface="Tahoma"/>
                <a:cs typeface="Tahoma"/>
              </a:rPr>
              <a:t>27828923</a:t>
            </a:r>
            <a:endParaRPr sz="1650">
              <a:latin typeface="Tahoma"/>
              <a:cs typeface="Tahoma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3094040" y="5464175"/>
            <a:ext cx="1413510" cy="7531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930"/>
              </a:lnSpc>
              <a:spcBef>
                <a:spcPts val="100"/>
              </a:spcBef>
            </a:pPr>
            <a:r>
              <a:rPr sz="1650" spc="-10" dirty="0">
                <a:latin typeface="Tahoma"/>
                <a:cs typeface="Tahoma"/>
              </a:rPr>
              <a:t>ACHÈVEMENTS</a:t>
            </a:r>
            <a:endParaRPr sz="1650">
              <a:latin typeface="Tahoma"/>
              <a:cs typeface="Tahoma"/>
            </a:endParaRPr>
          </a:p>
          <a:p>
            <a:pPr marL="12700">
              <a:lnSpc>
                <a:spcPts val="1875"/>
              </a:lnSpc>
            </a:pPr>
            <a:r>
              <a:rPr sz="1650" spc="150" dirty="0">
                <a:latin typeface="Tahoma"/>
                <a:cs typeface="Tahoma"/>
              </a:rPr>
              <a:t>1/1</a:t>
            </a:r>
            <a:endParaRPr sz="1650">
              <a:latin typeface="Tahoma"/>
              <a:cs typeface="Tahoma"/>
            </a:endParaRPr>
          </a:p>
          <a:p>
            <a:pPr marL="12700">
              <a:lnSpc>
                <a:spcPts val="1925"/>
              </a:lnSpc>
            </a:pPr>
            <a:r>
              <a:rPr sz="1650" spc="150" dirty="0">
                <a:latin typeface="Tahoma"/>
                <a:cs typeface="Tahoma"/>
              </a:rPr>
              <a:t>1/1</a:t>
            </a:r>
            <a:endParaRPr sz="1650">
              <a:latin typeface="Tahoma"/>
              <a:cs typeface="Tahoma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4860276" y="5464175"/>
            <a:ext cx="1791970" cy="7531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930"/>
              </a:lnSpc>
              <a:spcBef>
                <a:spcPts val="100"/>
              </a:spcBef>
              <a:tabLst>
                <a:tab pos="1400175" algn="l"/>
              </a:tabLst>
            </a:pPr>
            <a:r>
              <a:rPr sz="1650" spc="-10" dirty="0">
                <a:latin typeface="Tahoma"/>
                <a:cs typeface="Tahoma"/>
              </a:rPr>
              <a:t>DURÉE</a:t>
            </a:r>
            <a:r>
              <a:rPr sz="1650" dirty="0">
                <a:latin typeface="Tahoma"/>
                <a:cs typeface="Tahoma"/>
              </a:rPr>
              <a:t> </a:t>
            </a:r>
            <a:r>
              <a:rPr sz="1650" spc="-25" dirty="0">
                <a:latin typeface="Tahoma"/>
                <a:cs typeface="Tahoma"/>
              </a:rPr>
              <a:t>ÂGE</a:t>
            </a:r>
            <a:endParaRPr sz="1650">
              <a:latin typeface="Tahoma"/>
              <a:cs typeface="Tahoma"/>
            </a:endParaRPr>
          </a:p>
          <a:p>
            <a:pPr marL="12700">
              <a:lnSpc>
                <a:spcPts val="1875"/>
              </a:lnSpc>
              <a:tabLst>
                <a:tab pos="1400175" algn="l"/>
              </a:tabLst>
            </a:pPr>
            <a:r>
              <a:rPr sz="1650" spc="145" dirty="0">
                <a:latin typeface="Tahoma"/>
                <a:cs typeface="Tahoma"/>
              </a:rPr>
              <a:t>4s</a:t>
            </a:r>
            <a:r>
              <a:rPr sz="1650" dirty="0">
                <a:latin typeface="Tahoma"/>
                <a:cs typeface="Tahoma"/>
              </a:rPr>
              <a:t> </a:t>
            </a:r>
            <a:r>
              <a:rPr sz="1650" spc="114" dirty="0">
                <a:latin typeface="Tahoma"/>
                <a:cs typeface="Tahoma"/>
              </a:rPr>
              <a:t>79s</a:t>
            </a:r>
            <a:endParaRPr sz="1650">
              <a:latin typeface="Tahoma"/>
              <a:cs typeface="Tahoma"/>
            </a:endParaRPr>
          </a:p>
          <a:p>
            <a:pPr marL="12700">
              <a:lnSpc>
                <a:spcPts val="1925"/>
              </a:lnSpc>
              <a:tabLst>
                <a:tab pos="1400175" algn="l"/>
              </a:tabLst>
            </a:pPr>
            <a:r>
              <a:rPr sz="1650" spc="145" dirty="0">
                <a:latin typeface="Tahoma"/>
                <a:cs typeface="Tahoma"/>
              </a:rPr>
              <a:t>4s</a:t>
            </a:r>
            <a:r>
              <a:rPr sz="1650" dirty="0">
                <a:latin typeface="Tahoma"/>
                <a:cs typeface="Tahoma"/>
              </a:rPr>
              <a:t> </a:t>
            </a:r>
            <a:r>
              <a:rPr sz="1650" spc="114" dirty="0">
                <a:latin typeface="Tahoma"/>
                <a:cs typeface="Tahoma"/>
              </a:rPr>
              <a:t>19 ans</a:t>
            </a:r>
            <a:endParaRPr sz="165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POINTS</a:t>
            </a:r>
            <a:r>
              <a:rPr spc="-235" dirty="0"/>
              <a:t> </a:t>
            </a:r>
            <a:r>
              <a:rPr dirty="0"/>
              <a:t>DE</a:t>
            </a:r>
            <a:r>
              <a:rPr spc="-185" dirty="0"/>
              <a:t> OFFRES </a:t>
            </a:r>
            <a:r>
              <a:rPr dirty="0"/>
              <a:t>D'EMPLOI </a:t>
            </a:r>
            <a:r>
              <a:rPr spc="-165" dirty="0"/>
              <a:t>/EMPLOIS CRON</a:t>
            </a:r>
            <a:r>
              <a:rPr spc="-80" dirty="0"/>
              <a:t> </a:t>
            </a:r>
            <a:r>
              <a:rPr spc="85" dirty="0"/>
              <a:t>(1/3)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1647824"/>
            <a:ext cx="95250" cy="9524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177924" y="1511300"/>
            <a:ext cx="11393805" cy="1383665"/>
          </a:xfrm>
          <a:prstGeom prst="rect">
            <a:avLst/>
          </a:prstGeom>
        </p:spPr>
        <p:txBody>
          <a:bodyPr vert="horz" wrap="square" lIns="0" tIns="66040" rIns="0" bIns="0" rtlCol="0">
            <a:spAutoFit/>
          </a:bodyPr>
          <a:lstStyle/>
          <a:p>
            <a:pPr marL="12700" marR="5080">
              <a:lnSpc>
                <a:spcPts val="2100"/>
              </a:lnSpc>
              <a:spcBef>
                <a:spcPts val="520"/>
              </a:spcBef>
            </a:pP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Avec</a:t>
            </a: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0" dirty="0">
                <a:solidFill>
                  <a:srgbClr val="ED2137"/>
                </a:solidFill>
                <a:latin typeface="Trebuchet MS"/>
                <a:cs typeface="Trebuchet MS"/>
              </a:rPr>
              <a:t>Kubernetes</a:t>
            </a:r>
            <a:r>
              <a:rPr sz="2100" spc="-35" dirty="0">
                <a:solidFill>
                  <a:srgbClr val="ED2137"/>
                </a:solidFill>
                <a:latin typeface="Trebuchet MS"/>
                <a:cs typeface="Trebuchet MS"/>
              </a:rPr>
              <a:t> </a:t>
            </a:r>
            <a:r>
              <a:rPr sz="2100" spc="75" dirty="0">
                <a:solidFill>
                  <a:srgbClr val="333333"/>
                </a:solidFill>
                <a:latin typeface="Trebuchet MS"/>
                <a:cs typeface="Trebuchet MS"/>
              </a:rPr>
              <a:t>versions</a:t>
            </a: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avant</a:t>
            </a: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à</a:t>
            </a: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40" dirty="0">
                <a:solidFill>
                  <a:srgbClr val="333333"/>
                </a:solidFill>
                <a:latin typeface="Trebuchet MS"/>
                <a:cs typeface="Trebuchet MS"/>
              </a:rPr>
              <a:t>1.27,</a:t>
            </a: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là</a:t>
            </a: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90" dirty="0">
                <a:solidFill>
                  <a:srgbClr val="333333"/>
                </a:solidFill>
                <a:latin typeface="Trebuchet MS"/>
                <a:cs typeface="Trebuchet MS"/>
              </a:rPr>
              <a:t>était</a:t>
            </a:r>
            <a:r>
              <a:rPr sz="2100" spc="-3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35" dirty="0">
                <a:solidFill>
                  <a:srgbClr val="333333"/>
                </a:solidFill>
                <a:latin typeface="Trebuchet MS"/>
                <a:cs typeface="Trebuchet MS"/>
              </a:rPr>
              <a:t>Non</a:t>
            </a: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80" dirty="0">
                <a:solidFill>
                  <a:srgbClr val="333333"/>
                </a:solidFill>
                <a:latin typeface="Trebuchet MS"/>
                <a:cs typeface="Trebuchet MS"/>
              </a:rPr>
              <a:t>soutien</a:t>
            </a: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pour</a:t>
            </a: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5" dirty="0">
                <a:solidFill>
                  <a:srgbClr val="333333"/>
                </a:solidFill>
                <a:latin typeface="Trebuchet MS"/>
                <a:cs typeface="Trebuchet MS"/>
              </a:rPr>
              <a:t>un</a:t>
            </a: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temps</a:t>
            </a: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zone,</a:t>
            </a: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temps</a:t>
            </a:r>
            <a:r>
              <a:rPr sz="2100" spc="-3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20" dirty="0">
                <a:solidFill>
                  <a:srgbClr val="333333"/>
                </a:solidFill>
                <a:latin typeface="Trebuchet MS"/>
                <a:cs typeface="Trebuchet MS"/>
              </a:rPr>
              <a:t>zone </a:t>
            </a:r>
            <a:r>
              <a:rPr sz="2100" spc="95" dirty="0">
                <a:solidFill>
                  <a:srgbClr val="333333"/>
                </a:solidFill>
                <a:latin typeface="Trebuchet MS"/>
                <a:cs typeface="Trebuchet MS"/>
              </a:rPr>
              <a:t>utilisée</a:t>
            </a:r>
            <a:r>
              <a:rPr sz="2100" spc="-5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5" dirty="0">
                <a:solidFill>
                  <a:srgbClr val="333333"/>
                </a:solidFill>
                <a:latin typeface="Trebuchet MS"/>
                <a:cs typeface="Trebuchet MS"/>
              </a:rPr>
              <a:t>par</a:t>
            </a:r>
            <a:r>
              <a:rPr sz="2100" spc="-5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0" dirty="0">
                <a:solidFill>
                  <a:srgbClr val="333333"/>
                </a:solidFill>
                <a:latin typeface="Trebuchet MS"/>
                <a:cs typeface="Trebuchet MS"/>
              </a:rPr>
              <a:t>Kubernetes</a:t>
            </a:r>
            <a:r>
              <a:rPr sz="2100" spc="-5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90" dirty="0">
                <a:solidFill>
                  <a:srgbClr val="333333"/>
                </a:solidFill>
                <a:latin typeface="Trebuchet MS"/>
                <a:cs typeface="Trebuchet MS"/>
              </a:rPr>
              <a:t>était</a:t>
            </a:r>
            <a:r>
              <a:rPr sz="2100" spc="-4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que</a:t>
            </a:r>
            <a:r>
              <a:rPr sz="2100" spc="-5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de</a:t>
            </a:r>
            <a:r>
              <a:rPr sz="2100" spc="-5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-5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ED2137"/>
                </a:solidFill>
                <a:latin typeface="Trebuchet MS"/>
                <a:cs typeface="Trebuchet MS"/>
              </a:rPr>
              <a:t>contrôleur</a:t>
            </a:r>
            <a:r>
              <a:rPr sz="2100" spc="-45" dirty="0">
                <a:solidFill>
                  <a:srgbClr val="ED2137"/>
                </a:solidFill>
                <a:latin typeface="Trebuchet MS"/>
                <a:cs typeface="Trebuchet MS"/>
              </a:rPr>
              <a:t> </a:t>
            </a:r>
            <a:r>
              <a:rPr sz="2100" spc="80" dirty="0">
                <a:solidFill>
                  <a:srgbClr val="ED2137"/>
                </a:solidFill>
                <a:latin typeface="Trebuchet MS"/>
                <a:cs typeface="Trebuchet MS"/>
              </a:rPr>
              <a:t>directeur</a:t>
            </a:r>
            <a:r>
              <a:rPr sz="2100" spc="-50" dirty="0">
                <a:solidFill>
                  <a:srgbClr val="ED2137"/>
                </a:solidFill>
                <a:latin typeface="Trebuchet MS"/>
                <a:cs typeface="Trebuchet MS"/>
              </a:rPr>
              <a:t> </a:t>
            </a:r>
            <a:r>
              <a:rPr sz="2100" spc="70" dirty="0">
                <a:solidFill>
                  <a:srgbClr val="333333"/>
                </a:solidFill>
                <a:latin typeface="Trebuchet MS"/>
                <a:cs typeface="Trebuchet MS"/>
              </a:rPr>
              <a:t>composant</a:t>
            </a:r>
            <a:endParaRPr sz="2100">
              <a:latin typeface="Trebuchet MS"/>
              <a:cs typeface="Trebuchet MS"/>
            </a:endParaRPr>
          </a:p>
          <a:p>
            <a:pPr marL="12700" marR="1374140">
              <a:lnSpc>
                <a:spcPts val="2250"/>
              </a:lnSpc>
              <a:spcBef>
                <a:spcPts val="1605"/>
              </a:spcBef>
            </a:pP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Avec</a:t>
            </a: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0" dirty="0">
                <a:solidFill>
                  <a:srgbClr val="ED2137"/>
                </a:solidFill>
                <a:latin typeface="Trebuchet MS"/>
                <a:cs typeface="Trebuchet MS"/>
              </a:rPr>
              <a:t>Kubernetes</a:t>
            </a:r>
            <a:r>
              <a:rPr sz="2100" spc="-35" dirty="0">
                <a:solidFill>
                  <a:srgbClr val="ED2137"/>
                </a:solidFill>
                <a:latin typeface="Trebuchet MS"/>
                <a:cs typeface="Trebuchet MS"/>
              </a:rPr>
              <a:t> </a:t>
            </a:r>
            <a:r>
              <a:rPr sz="2100" spc="75" dirty="0">
                <a:solidFill>
                  <a:srgbClr val="333333"/>
                </a:solidFill>
                <a:latin typeface="Trebuchet MS"/>
                <a:cs typeface="Trebuchet MS"/>
              </a:rPr>
              <a:t>versions</a:t>
            </a: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75" dirty="0">
                <a:solidFill>
                  <a:srgbClr val="333333"/>
                </a:solidFill>
                <a:latin typeface="Trebuchet MS"/>
                <a:cs typeface="Trebuchet MS"/>
              </a:rPr>
              <a:t>depuis</a:t>
            </a: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40" dirty="0">
                <a:solidFill>
                  <a:srgbClr val="333333"/>
                </a:solidFill>
                <a:latin typeface="Trebuchet MS"/>
                <a:cs typeface="Trebuchet MS"/>
              </a:rPr>
              <a:t>1,27,</a:t>
            </a: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85" dirty="0">
                <a:solidFill>
                  <a:srgbClr val="333333"/>
                </a:solidFill>
                <a:latin typeface="Trebuchet MS"/>
                <a:cs typeface="Trebuchet MS"/>
              </a:rPr>
              <a:t>toi</a:t>
            </a: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0" dirty="0">
                <a:solidFill>
                  <a:srgbClr val="333333"/>
                </a:solidFill>
                <a:latin typeface="Trebuchet MS"/>
                <a:cs typeface="Trebuchet MS"/>
              </a:rPr>
              <a:t>peut</a:t>
            </a:r>
            <a:r>
              <a:rPr sz="2100" spc="-3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90" dirty="0">
                <a:solidFill>
                  <a:srgbClr val="333333"/>
                </a:solidFill>
                <a:latin typeface="Trebuchet MS"/>
                <a:cs typeface="Trebuchet MS"/>
              </a:rPr>
              <a:t>ajouter</a:t>
            </a: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fuseau horaire</a:t>
            </a: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60" dirty="0">
                <a:solidFill>
                  <a:srgbClr val="333333"/>
                </a:solidFill>
                <a:latin typeface="Trebuchet MS"/>
                <a:cs typeface="Trebuchet MS"/>
              </a:rPr>
              <a:t>champ:</a:t>
            </a: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95" dirty="0">
                <a:solidFill>
                  <a:srgbClr val="ED2137"/>
                </a:solidFill>
                <a:latin typeface="Tahoma"/>
                <a:cs typeface="Tahoma"/>
              </a:rPr>
              <a:t>Fuseau horaire : </a:t>
            </a:r>
            <a:r>
              <a:rPr sz="2100" spc="185" dirty="0">
                <a:solidFill>
                  <a:srgbClr val="ED2137"/>
                </a:solidFill>
                <a:latin typeface="Tahoma"/>
                <a:cs typeface="Tahoma"/>
              </a:rPr>
              <a:t>"Etc/UTC" </a:t>
            </a:r>
            <a:r>
              <a:rPr sz="2100" spc="185" dirty="0">
                <a:solidFill>
                  <a:srgbClr val="333333"/>
                </a:solidFill>
                <a:latin typeface="Trebuchet MS"/>
                <a:cs typeface="Trebuchet MS"/>
              </a:rPr>
              <a:t>.</a:t>
            </a:r>
            <a:r>
              <a:rPr sz="2100" spc="-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5" dirty="0">
                <a:solidFill>
                  <a:srgbClr val="333333"/>
                </a:solidFill>
                <a:latin typeface="Trebuchet MS"/>
                <a:cs typeface="Trebuchet MS"/>
              </a:rPr>
              <a:t>Voir</a:t>
            </a:r>
            <a:r>
              <a:rPr sz="2100" spc="-2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u="heavy" dirty="0">
                <a:solidFill>
                  <a:srgbClr val="ED2137"/>
                </a:solidFill>
                <a:uFill>
                  <a:solidFill>
                    <a:srgbClr val="ED2137"/>
                  </a:solidFill>
                </a:uFill>
                <a:latin typeface="Trebuchet MS"/>
                <a:cs typeface="Trebuchet MS"/>
                <a:hlinkClick r:id="rId3"/>
              </a:rPr>
              <a:t>Tâche planifiée</a:t>
            </a:r>
            <a:r>
              <a:rPr sz="2100" u="heavy" spc="-20" dirty="0">
                <a:solidFill>
                  <a:srgbClr val="ED2137"/>
                </a:solidFill>
                <a:uFill>
                  <a:solidFill>
                    <a:srgbClr val="ED2137"/>
                  </a:solidFill>
                </a:uFill>
                <a:latin typeface="Trebuchet MS"/>
                <a:cs typeface="Trebuchet MS"/>
                <a:hlinkClick r:id="rId3"/>
              </a:rPr>
              <a:t> </a:t>
            </a:r>
            <a:r>
              <a:rPr sz="2100" u="heavy" spc="45" dirty="0">
                <a:solidFill>
                  <a:srgbClr val="ED2137"/>
                </a:solidFill>
                <a:uFill>
                  <a:solidFill>
                    <a:srgbClr val="ED2137"/>
                  </a:solidFill>
                </a:uFill>
                <a:latin typeface="Trebuchet MS"/>
                <a:cs typeface="Trebuchet MS"/>
                <a:hlinkClick r:id="rId3"/>
              </a:rPr>
              <a:t>Fuseaux horaires</a:t>
            </a:r>
            <a:endParaRPr sz="2100">
              <a:latin typeface="Trebuchet MS"/>
              <a:cs typeface="Trebuchet MS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2400299"/>
            <a:ext cx="95250" cy="95249"/>
          </a:xfrm>
          <a:prstGeom prst="rect">
            <a:avLst/>
          </a:prstGeom>
        </p:spPr>
      </p:pic>
    </p:spTree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POINTS</a:t>
            </a:r>
            <a:r>
              <a:rPr spc="-235" dirty="0"/>
              <a:t> </a:t>
            </a:r>
            <a:r>
              <a:rPr dirty="0"/>
              <a:t>DE</a:t>
            </a:r>
            <a:r>
              <a:rPr spc="-185" dirty="0"/>
              <a:t> OFFRES </a:t>
            </a:r>
            <a:r>
              <a:rPr dirty="0"/>
              <a:t>D'EMPLOI </a:t>
            </a:r>
            <a:r>
              <a:rPr spc="-165" dirty="0"/>
              <a:t>/EMPLOIS CRON</a:t>
            </a:r>
            <a:r>
              <a:rPr spc="-80" dirty="0"/>
              <a:t> </a:t>
            </a:r>
            <a:r>
              <a:rPr spc="85" dirty="0"/>
              <a:t>(2/3)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1647824"/>
            <a:ext cx="95250" cy="9524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177924" y="1511300"/>
            <a:ext cx="11508105" cy="3406061"/>
          </a:xfrm>
          <a:prstGeom prst="rect">
            <a:avLst/>
          </a:prstGeom>
        </p:spPr>
        <p:txBody>
          <a:bodyPr vert="horz" wrap="square" lIns="0" tIns="66040" rIns="0" bIns="0" rtlCol="0">
            <a:spAutoFit/>
          </a:bodyPr>
          <a:lstStyle/>
          <a:p>
            <a:pPr marL="12700" marR="5080">
              <a:lnSpc>
                <a:spcPts val="2100"/>
              </a:lnSpc>
              <a:spcBef>
                <a:spcPts val="520"/>
              </a:spcBef>
            </a:pPr>
            <a:r>
              <a:rPr sz="2100" spc="85" dirty="0">
                <a:solidFill>
                  <a:srgbClr val="333333"/>
                </a:solidFill>
                <a:latin typeface="Trebuchet MS"/>
                <a:cs typeface="Trebuchet MS"/>
              </a:rPr>
              <a:t>UN</a:t>
            </a:r>
            <a:r>
              <a:rPr sz="2100" spc="-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65" dirty="0">
                <a:solidFill>
                  <a:srgbClr val="ED2137"/>
                </a:solidFill>
                <a:latin typeface="Trebuchet MS"/>
                <a:cs typeface="Trebuchet MS"/>
              </a:rPr>
              <a:t>Emploi</a:t>
            </a:r>
            <a:r>
              <a:rPr sz="2100" spc="-20" dirty="0">
                <a:solidFill>
                  <a:srgbClr val="ED2137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taper</a:t>
            </a:r>
            <a:r>
              <a:rPr sz="2100" spc="-2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0" dirty="0">
                <a:solidFill>
                  <a:srgbClr val="333333"/>
                </a:solidFill>
                <a:latin typeface="Trebuchet MS"/>
                <a:cs typeface="Trebuchet MS"/>
              </a:rPr>
              <a:t>ressource</a:t>
            </a:r>
            <a:r>
              <a:rPr sz="2100" spc="-2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50" dirty="0">
                <a:solidFill>
                  <a:srgbClr val="333333"/>
                </a:solidFill>
                <a:latin typeface="Trebuchet MS"/>
                <a:cs typeface="Trebuchet MS"/>
              </a:rPr>
              <a:t>volonté</a:t>
            </a:r>
            <a:r>
              <a:rPr sz="2100" spc="-2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5" dirty="0">
                <a:solidFill>
                  <a:srgbClr val="333333"/>
                </a:solidFill>
                <a:latin typeface="Trebuchet MS"/>
                <a:cs typeface="Trebuchet MS"/>
              </a:rPr>
              <a:t>être</a:t>
            </a:r>
            <a:r>
              <a:rPr sz="2100" spc="-2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créé</a:t>
            </a:r>
            <a:r>
              <a:rPr sz="2100" spc="-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75" dirty="0">
                <a:solidFill>
                  <a:srgbClr val="333333"/>
                </a:solidFill>
                <a:latin typeface="Trebuchet MS"/>
                <a:cs typeface="Trebuchet MS"/>
              </a:rPr>
              <a:t>depuis</a:t>
            </a:r>
            <a:r>
              <a:rPr sz="2100" spc="-2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5" dirty="0">
                <a:solidFill>
                  <a:srgbClr val="333333"/>
                </a:solidFill>
                <a:latin typeface="Trebuchet MS"/>
                <a:cs typeface="Trebuchet MS"/>
              </a:rPr>
              <a:t>un</a:t>
            </a:r>
            <a:r>
              <a:rPr sz="2100" spc="-2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ED2137"/>
                </a:solidFill>
                <a:latin typeface="Trebuchet MS"/>
                <a:cs typeface="Trebuchet MS"/>
              </a:rPr>
              <a:t>Tâche planifiée</a:t>
            </a:r>
            <a:r>
              <a:rPr sz="2100" spc="-20" dirty="0">
                <a:solidFill>
                  <a:srgbClr val="ED2137"/>
                </a:solidFill>
                <a:latin typeface="Trebuchet MS"/>
                <a:cs typeface="Trebuchet MS"/>
              </a:rPr>
              <a:t> </a:t>
            </a:r>
            <a:r>
              <a:rPr sz="2100" spc="60" dirty="0">
                <a:solidFill>
                  <a:srgbClr val="333333"/>
                </a:solidFill>
                <a:latin typeface="Trebuchet MS"/>
                <a:cs typeface="Trebuchet MS"/>
              </a:rPr>
              <a:t>ressource</a:t>
            </a:r>
            <a:r>
              <a:rPr sz="2100" spc="-2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environ</a:t>
            </a:r>
            <a:r>
              <a:rPr sz="2100" spc="-2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35" dirty="0">
                <a:solidFill>
                  <a:srgbClr val="333333"/>
                </a:solidFill>
                <a:latin typeface="Trebuchet MS"/>
                <a:cs typeface="Trebuchet MS"/>
              </a:rPr>
              <a:t>sur</a:t>
            </a:r>
            <a:r>
              <a:rPr sz="2100" spc="-2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-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20" dirty="0">
                <a:solidFill>
                  <a:srgbClr val="333333"/>
                </a:solidFill>
                <a:latin typeface="Trebuchet MS"/>
                <a:cs typeface="Trebuchet MS"/>
              </a:rPr>
              <a:t>date </a:t>
            </a:r>
            <a:endParaRPr sz="2100" dirty="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305"/>
              </a:spcBef>
            </a:pPr>
            <a:r>
              <a:rPr sz="2100" spc="55" dirty="0">
                <a:solidFill>
                  <a:srgbClr val="333333"/>
                </a:solidFill>
                <a:latin typeface="Trebuchet MS"/>
                <a:cs typeface="Trebuchet MS"/>
              </a:rPr>
              <a:t>Alors</a:t>
            </a:r>
            <a:r>
              <a:rPr sz="2100" spc="-5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-4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65" dirty="0">
                <a:solidFill>
                  <a:srgbClr val="ED2137"/>
                </a:solidFill>
                <a:latin typeface="Trebuchet MS"/>
                <a:cs typeface="Trebuchet MS"/>
              </a:rPr>
              <a:t>Emploi</a:t>
            </a:r>
            <a:r>
              <a:rPr sz="2100" spc="-50" dirty="0">
                <a:solidFill>
                  <a:srgbClr val="ED2137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crée</a:t>
            </a:r>
            <a:r>
              <a:rPr sz="2100" spc="-4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5" dirty="0">
                <a:solidFill>
                  <a:srgbClr val="333333"/>
                </a:solidFill>
                <a:latin typeface="Trebuchet MS"/>
                <a:cs typeface="Trebuchet MS"/>
              </a:rPr>
              <a:t>un</a:t>
            </a:r>
            <a:r>
              <a:rPr sz="2100" spc="-5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lang="fr-FR" sz="2100" spc="75" dirty="0">
                <a:solidFill>
                  <a:srgbClr val="ED2137"/>
                </a:solidFill>
                <a:latin typeface="Trebuchet MS"/>
                <a:cs typeface="Trebuchet MS"/>
              </a:rPr>
              <a:t>POD</a:t>
            </a:r>
            <a:endParaRPr sz="2100" dirty="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230"/>
              </a:spcBef>
            </a:pP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-4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65" dirty="0">
                <a:solidFill>
                  <a:srgbClr val="ED2137"/>
                </a:solidFill>
                <a:latin typeface="Trebuchet MS"/>
                <a:cs typeface="Trebuchet MS"/>
              </a:rPr>
              <a:t>Emploi</a:t>
            </a:r>
            <a:r>
              <a:rPr sz="2100" spc="-45" dirty="0">
                <a:solidFill>
                  <a:srgbClr val="ED2137"/>
                </a:solidFill>
                <a:latin typeface="Trebuchet MS"/>
                <a:cs typeface="Trebuchet MS"/>
              </a:rPr>
              <a:t> </a:t>
            </a:r>
            <a:r>
              <a:rPr sz="2100" spc="100" dirty="0">
                <a:solidFill>
                  <a:srgbClr val="333333"/>
                </a:solidFill>
                <a:latin typeface="Trebuchet MS"/>
                <a:cs typeface="Trebuchet MS"/>
              </a:rPr>
              <a:t>et</a:t>
            </a:r>
            <a:r>
              <a:rPr sz="2100" spc="-4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-4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lang="fr-FR" sz="2100" spc="100" dirty="0">
                <a:solidFill>
                  <a:srgbClr val="ED2137"/>
                </a:solidFill>
                <a:latin typeface="Trebuchet MS"/>
                <a:cs typeface="Trebuchet MS"/>
              </a:rPr>
              <a:t>POD</a:t>
            </a:r>
            <a:r>
              <a:rPr sz="2100" spc="-45" dirty="0">
                <a:solidFill>
                  <a:srgbClr val="ED2137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sont</a:t>
            </a:r>
            <a:r>
              <a:rPr sz="2100" spc="-4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créé</a:t>
            </a:r>
            <a:r>
              <a:rPr sz="2100" spc="-4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20" dirty="0">
                <a:solidFill>
                  <a:srgbClr val="333333"/>
                </a:solidFill>
                <a:latin typeface="Trebuchet MS"/>
                <a:cs typeface="Trebuchet MS"/>
              </a:rPr>
              <a:t>en retard</a:t>
            </a:r>
            <a:r>
              <a:rPr sz="2100" spc="-4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80" dirty="0">
                <a:solidFill>
                  <a:srgbClr val="333333"/>
                </a:solidFill>
                <a:latin typeface="Trebuchet MS"/>
                <a:cs typeface="Trebuchet MS"/>
              </a:rPr>
              <a:t>comparé</a:t>
            </a:r>
            <a:r>
              <a:rPr sz="2100" spc="-4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à</a:t>
            </a:r>
            <a:r>
              <a:rPr sz="2100" spc="-4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-4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cible</a:t>
            </a:r>
            <a:endParaRPr sz="2100" dirty="0">
              <a:latin typeface="Trebuchet MS"/>
              <a:cs typeface="Trebuchet MS"/>
            </a:endParaRPr>
          </a:p>
          <a:p>
            <a:pPr marL="12700" marR="374650">
              <a:lnSpc>
                <a:spcPts val="2250"/>
              </a:lnSpc>
              <a:spcBef>
                <a:spcPts val="1605"/>
              </a:spcBef>
            </a:pPr>
            <a:r>
              <a:rPr sz="2100" spc="-20" dirty="0">
                <a:solidFill>
                  <a:srgbClr val="333333"/>
                </a:solidFill>
                <a:latin typeface="Trebuchet MS"/>
                <a:cs typeface="Trebuchet MS"/>
              </a:rPr>
              <a:t>Si</a:t>
            </a:r>
            <a:r>
              <a:rPr sz="2100" spc="-5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-5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cible</a:t>
            </a:r>
            <a:r>
              <a:rPr sz="2100" spc="-5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date</a:t>
            </a:r>
            <a:r>
              <a:rPr sz="2100" spc="-5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est</a:t>
            </a:r>
            <a:r>
              <a:rPr sz="2100" spc="-5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5" dirty="0">
                <a:solidFill>
                  <a:srgbClr val="333333"/>
                </a:solidFill>
                <a:latin typeface="Trebuchet MS"/>
                <a:cs typeface="Trebuchet MS"/>
              </a:rPr>
              <a:t>un</a:t>
            </a:r>
            <a:r>
              <a:rPr sz="2100" spc="-5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75" dirty="0">
                <a:solidFill>
                  <a:srgbClr val="333333"/>
                </a:solidFill>
                <a:latin typeface="Trebuchet MS"/>
                <a:cs typeface="Trebuchet MS"/>
              </a:rPr>
              <a:t>fort</a:t>
            </a:r>
            <a:r>
              <a:rPr sz="2100" spc="-5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critère</a:t>
            </a:r>
            <a:r>
              <a:rPr sz="2100" spc="-5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pour</a:t>
            </a:r>
            <a:r>
              <a:rPr sz="2100" spc="-5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toi,</a:t>
            </a:r>
            <a:r>
              <a:rPr sz="2100" spc="-5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05" dirty="0">
                <a:solidFill>
                  <a:srgbClr val="333333"/>
                </a:solidFill>
                <a:latin typeface="Trebuchet MS"/>
                <a:cs typeface="Trebuchet MS"/>
              </a:rPr>
              <a:t>utiliser</a:t>
            </a:r>
            <a:r>
              <a:rPr sz="2100" spc="-5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290" dirty="0">
                <a:solidFill>
                  <a:srgbClr val="ED2137"/>
                </a:solidFill>
                <a:latin typeface="Tahoma"/>
                <a:cs typeface="Tahoma"/>
              </a:rPr>
              <a:t>.spec.startingDeadlineSeconds</a:t>
            </a:r>
            <a:r>
              <a:rPr sz="2100" spc="-70" dirty="0">
                <a:solidFill>
                  <a:srgbClr val="ED2137"/>
                </a:solidFill>
                <a:latin typeface="Tahoma"/>
                <a:cs typeface="Tahoma"/>
              </a:rPr>
              <a:t> </a:t>
            </a:r>
            <a:r>
              <a:rPr sz="2100" spc="-25" dirty="0">
                <a:solidFill>
                  <a:srgbClr val="333333"/>
                </a:solidFill>
                <a:latin typeface="Trebuchet MS"/>
                <a:cs typeface="Trebuchet MS"/>
              </a:rPr>
              <a:t>(si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-3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date limite</a:t>
            </a:r>
            <a:r>
              <a:rPr sz="2100" spc="-3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est</a:t>
            </a:r>
            <a:r>
              <a:rPr sz="2100" spc="-3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dépassé,</a:t>
            </a:r>
            <a:r>
              <a:rPr sz="2100" spc="-3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-3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65" dirty="0">
                <a:solidFill>
                  <a:srgbClr val="ED2137"/>
                </a:solidFill>
                <a:latin typeface="Trebuchet MS"/>
                <a:cs typeface="Trebuchet MS"/>
              </a:rPr>
              <a:t>Emploi</a:t>
            </a:r>
            <a:r>
              <a:rPr sz="2100" spc="-30" dirty="0">
                <a:solidFill>
                  <a:srgbClr val="ED2137"/>
                </a:solidFill>
                <a:latin typeface="Trebuchet MS"/>
                <a:cs typeface="Trebuchet MS"/>
              </a:rPr>
              <a:t> </a:t>
            </a:r>
            <a:r>
              <a:rPr sz="2100" spc="-50" dirty="0">
                <a:solidFill>
                  <a:srgbClr val="333333"/>
                </a:solidFill>
                <a:latin typeface="Trebuchet MS"/>
                <a:cs typeface="Trebuchet MS"/>
              </a:rPr>
              <a:t>volonté</a:t>
            </a:r>
            <a:r>
              <a:rPr sz="2100" spc="-3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0" dirty="0">
                <a:solidFill>
                  <a:srgbClr val="333333"/>
                </a:solidFill>
                <a:latin typeface="Trebuchet MS"/>
                <a:cs typeface="Trebuchet MS"/>
              </a:rPr>
              <a:t>pas</a:t>
            </a:r>
            <a:r>
              <a:rPr sz="2100" spc="-3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5" dirty="0">
                <a:solidFill>
                  <a:srgbClr val="333333"/>
                </a:solidFill>
                <a:latin typeface="Trebuchet MS"/>
                <a:cs typeface="Trebuchet MS"/>
              </a:rPr>
              <a:t>être</a:t>
            </a:r>
            <a:r>
              <a:rPr sz="2100" spc="-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lancé)</a:t>
            </a:r>
            <a:endParaRPr sz="2100" dirty="0">
              <a:latin typeface="Trebuchet MS"/>
              <a:cs typeface="Trebuchet MS"/>
            </a:endParaRPr>
          </a:p>
          <a:p>
            <a:pPr marL="12700">
              <a:lnSpc>
                <a:spcPts val="2310"/>
              </a:lnSpc>
              <a:spcBef>
                <a:spcPts val="1200"/>
              </a:spcBef>
            </a:pPr>
            <a:r>
              <a:rPr sz="2100" spc="-20" dirty="0">
                <a:solidFill>
                  <a:srgbClr val="333333"/>
                </a:solidFill>
                <a:latin typeface="Trebuchet MS"/>
                <a:cs typeface="Trebuchet MS"/>
              </a:rPr>
              <a:t>Si</a:t>
            </a:r>
            <a:r>
              <a:rPr sz="2100" spc="-5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85" dirty="0">
                <a:solidFill>
                  <a:srgbClr val="333333"/>
                </a:solidFill>
                <a:latin typeface="Trebuchet MS"/>
                <a:cs typeface="Trebuchet MS"/>
              </a:rPr>
              <a:t>toi</a:t>
            </a:r>
            <a:r>
              <a:rPr sz="2100" spc="-4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0" dirty="0">
                <a:solidFill>
                  <a:srgbClr val="333333"/>
                </a:solidFill>
                <a:latin typeface="Trebuchet MS"/>
                <a:cs typeface="Trebuchet MS"/>
              </a:rPr>
              <a:t>souhait</a:t>
            </a:r>
            <a:r>
              <a:rPr sz="2100" spc="-5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à</a:t>
            </a:r>
            <a:r>
              <a:rPr sz="2100" spc="-4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contrôle</a:t>
            </a:r>
            <a:r>
              <a:rPr sz="2100" spc="-5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-4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0" dirty="0">
                <a:solidFill>
                  <a:srgbClr val="333333"/>
                </a:solidFill>
                <a:latin typeface="Trebuchet MS"/>
                <a:cs typeface="Trebuchet MS"/>
              </a:rPr>
              <a:t>concurrence</a:t>
            </a:r>
            <a:r>
              <a:rPr sz="2100" spc="-5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de</a:t>
            </a:r>
            <a:r>
              <a:rPr sz="2100" spc="-4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deux</a:t>
            </a:r>
            <a:r>
              <a:rPr sz="2100" spc="-5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ED2137"/>
                </a:solidFill>
                <a:latin typeface="Trebuchet MS"/>
                <a:cs typeface="Trebuchet MS"/>
              </a:rPr>
              <a:t>Emplois</a:t>
            </a:r>
            <a:r>
              <a:rPr sz="2100" spc="-45" dirty="0">
                <a:solidFill>
                  <a:srgbClr val="ED2137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créé</a:t>
            </a:r>
            <a:r>
              <a:rPr sz="2100" spc="-5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5" dirty="0">
                <a:solidFill>
                  <a:srgbClr val="333333"/>
                </a:solidFill>
                <a:latin typeface="Trebuchet MS"/>
                <a:cs typeface="Trebuchet MS"/>
              </a:rPr>
              <a:t>par</a:t>
            </a:r>
            <a:r>
              <a:rPr sz="2100" spc="-4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5" dirty="0">
                <a:solidFill>
                  <a:srgbClr val="333333"/>
                </a:solidFill>
                <a:latin typeface="Trebuchet MS"/>
                <a:cs typeface="Trebuchet MS"/>
              </a:rPr>
              <a:t>un</a:t>
            </a:r>
            <a:r>
              <a:rPr sz="2100" spc="-5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10" dirty="0">
                <a:solidFill>
                  <a:srgbClr val="ED2137"/>
                </a:solidFill>
                <a:latin typeface="Trebuchet MS"/>
                <a:cs typeface="Trebuchet MS"/>
              </a:rPr>
              <a:t>Tâche Cron 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,</a:t>
            </a:r>
            <a:r>
              <a:rPr sz="2100" spc="-4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85" dirty="0">
                <a:solidFill>
                  <a:srgbClr val="333333"/>
                </a:solidFill>
                <a:latin typeface="Trebuchet MS"/>
                <a:cs typeface="Trebuchet MS"/>
              </a:rPr>
              <a:t>toi</a:t>
            </a:r>
            <a:r>
              <a:rPr sz="2100" spc="-5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0" dirty="0">
                <a:solidFill>
                  <a:srgbClr val="333333"/>
                </a:solidFill>
                <a:latin typeface="Trebuchet MS"/>
                <a:cs typeface="Trebuchet MS"/>
              </a:rPr>
              <a:t>peut</a:t>
            </a:r>
            <a:r>
              <a:rPr sz="2100" spc="-4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définir</a:t>
            </a:r>
            <a:r>
              <a:rPr sz="2100" spc="-4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25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endParaRPr sz="2100" dirty="0">
              <a:latin typeface="Trebuchet MS"/>
              <a:cs typeface="Trebuchet MS"/>
            </a:endParaRPr>
          </a:p>
          <a:p>
            <a:pPr marL="12700">
              <a:lnSpc>
                <a:spcPts val="2310"/>
              </a:lnSpc>
            </a:pPr>
            <a:r>
              <a:rPr sz="2100" spc="305" dirty="0">
                <a:solidFill>
                  <a:srgbClr val="ED2137"/>
                </a:solidFill>
                <a:latin typeface="Tahoma"/>
                <a:cs typeface="Tahoma"/>
              </a:rPr>
              <a:t>.spec.concurrencyPolicy</a:t>
            </a:r>
            <a:r>
              <a:rPr sz="2100" spc="-105" dirty="0">
                <a:solidFill>
                  <a:srgbClr val="ED2137"/>
                </a:solidFill>
                <a:latin typeface="Tahoma"/>
                <a:cs typeface="Tahoma"/>
              </a:rPr>
              <a:t> </a:t>
            </a:r>
            <a:r>
              <a:rPr sz="2100" spc="-20" dirty="0">
                <a:solidFill>
                  <a:srgbClr val="333333"/>
                </a:solidFill>
                <a:latin typeface="Trebuchet MS"/>
                <a:cs typeface="Trebuchet MS"/>
              </a:rPr>
              <a:t>(Défaut:</a:t>
            </a:r>
            <a:r>
              <a:rPr sz="2100" spc="-8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90" dirty="0">
                <a:solidFill>
                  <a:srgbClr val="ED2137"/>
                </a:solidFill>
                <a:latin typeface="Tahoma"/>
                <a:cs typeface="Tahoma"/>
              </a:rPr>
              <a:t>Permettre </a:t>
            </a:r>
            <a:r>
              <a:rPr sz="2100" spc="190" dirty="0">
                <a:solidFill>
                  <a:srgbClr val="333333"/>
                </a:solidFill>
                <a:latin typeface="Trebuchet MS"/>
                <a:cs typeface="Trebuchet MS"/>
              </a:rPr>
              <a:t>,</a:t>
            </a:r>
            <a:r>
              <a:rPr sz="2100" spc="-8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290" dirty="0">
                <a:solidFill>
                  <a:srgbClr val="ED2137"/>
                </a:solidFill>
                <a:latin typeface="Tahoma"/>
                <a:cs typeface="Tahoma"/>
              </a:rPr>
              <a:t>Interdire</a:t>
            </a:r>
            <a:r>
              <a:rPr sz="2100" spc="-100" dirty="0">
                <a:solidFill>
                  <a:srgbClr val="ED2137"/>
                </a:solidFill>
                <a:latin typeface="Tahoma"/>
                <a:cs typeface="Tahoma"/>
              </a:rPr>
              <a:t> </a:t>
            </a:r>
            <a:r>
              <a:rPr sz="2100" spc="85" dirty="0">
                <a:solidFill>
                  <a:srgbClr val="333333"/>
                </a:solidFill>
                <a:latin typeface="Trebuchet MS"/>
                <a:cs typeface="Trebuchet MS"/>
              </a:rPr>
              <a:t>ou</a:t>
            </a:r>
            <a:r>
              <a:rPr sz="2100" spc="-8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65" dirty="0">
                <a:solidFill>
                  <a:srgbClr val="ED2137"/>
                </a:solidFill>
                <a:latin typeface="Tahoma"/>
                <a:cs typeface="Tahoma"/>
              </a:rPr>
              <a:t>Remplacer </a:t>
            </a:r>
            <a:r>
              <a:rPr sz="2100" spc="165" dirty="0">
                <a:solidFill>
                  <a:srgbClr val="333333"/>
                </a:solidFill>
                <a:latin typeface="Trebuchet MS"/>
                <a:cs typeface="Trebuchet MS"/>
              </a:rPr>
              <a:t>)</a:t>
            </a:r>
            <a:endParaRPr sz="2100" dirty="0">
              <a:latin typeface="Trebuchet MS"/>
              <a:cs typeface="Trebuchet MS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2400299"/>
            <a:ext cx="95250" cy="9524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2876549"/>
            <a:ext cx="95250" cy="9524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3362324"/>
            <a:ext cx="95250" cy="9524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4124324"/>
            <a:ext cx="95250" cy="95249"/>
          </a:xfrm>
          <a:prstGeom prst="rect">
            <a:avLst/>
          </a:prstGeom>
        </p:spPr>
      </p:pic>
    </p:spTree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09624" y="5133974"/>
            <a:ext cx="12211050" cy="9525"/>
          </a:xfrm>
          <a:custGeom>
            <a:avLst/>
            <a:gdLst/>
            <a:ahLst/>
            <a:cxnLst/>
            <a:rect l="l" t="t" r="r" b="b"/>
            <a:pathLst>
              <a:path w="12211050" h="9525">
                <a:moveTo>
                  <a:pt x="12211049" y="9524"/>
                </a:moveTo>
                <a:lnTo>
                  <a:pt x="0" y="9524"/>
                </a:lnTo>
                <a:lnTo>
                  <a:pt x="0" y="0"/>
                </a:lnTo>
                <a:lnTo>
                  <a:pt x="12211049" y="0"/>
                </a:lnTo>
                <a:lnTo>
                  <a:pt x="12211049" y="952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809624" y="5133974"/>
            <a:ext cx="12211050" cy="447675"/>
            <a:chOff x="809624" y="5133974"/>
            <a:chExt cx="12211050" cy="447675"/>
          </a:xfrm>
        </p:grpSpPr>
        <p:sp>
          <p:nvSpPr>
            <p:cNvPr id="4" name="object 4"/>
            <p:cNvSpPr/>
            <p:nvPr/>
          </p:nvSpPr>
          <p:spPr>
            <a:xfrm>
              <a:off x="809612" y="5133974"/>
              <a:ext cx="12211050" cy="447675"/>
            </a:xfrm>
            <a:custGeom>
              <a:avLst/>
              <a:gdLst/>
              <a:ahLst/>
              <a:cxnLst/>
              <a:rect l="l" t="t" r="r" b="b"/>
              <a:pathLst>
                <a:path w="12211050" h="447675">
                  <a:moveTo>
                    <a:pt x="12211050" y="0"/>
                  </a:moveTo>
                  <a:lnTo>
                    <a:pt x="12201525" y="0"/>
                  </a:lnTo>
                  <a:lnTo>
                    <a:pt x="12201525" y="438150"/>
                  </a:lnTo>
                  <a:lnTo>
                    <a:pt x="0" y="438150"/>
                  </a:lnTo>
                  <a:lnTo>
                    <a:pt x="0" y="447675"/>
                  </a:lnTo>
                  <a:lnTo>
                    <a:pt x="12201525" y="447675"/>
                  </a:lnTo>
                  <a:lnTo>
                    <a:pt x="12211050" y="447675"/>
                  </a:lnTo>
                  <a:lnTo>
                    <a:pt x="12211050" y="438150"/>
                  </a:lnTo>
                  <a:lnTo>
                    <a:pt x="12211050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09624" y="5133974"/>
              <a:ext cx="9525" cy="447675"/>
            </a:xfrm>
            <a:custGeom>
              <a:avLst/>
              <a:gdLst/>
              <a:ahLst/>
              <a:cxnLst/>
              <a:rect l="l" t="t" r="r" b="b"/>
              <a:pathLst>
                <a:path w="9525" h="447675">
                  <a:moveTo>
                    <a:pt x="0" y="447674"/>
                  </a:moveTo>
                  <a:lnTo>
                    <a:pt x="0" y="0"/>
                  </a:lnTo>
                  <a:lnTo>
                    <a:pt x="9524" y="9524"/>
                  </a:lnTo>
                  <a:lnTo>
                    <a:pt x="9524" y="438149"/>
                  </a:lnTo>
                  <a:lnTo>
                    <a:pt x="0" y="447674"/>
                  </a:lnTo>
                  <a:close/>
                </a:path>
              </a:pathLst>
            </a:custGeom>
            <a:solidFill>
              <a:srgbClr val="ED21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/>
          <p:nvPr/>
        </p:nvSpPr>
        <p:spPr>
          <a:xfrm>
            <a:off x="809624" y="6381749"/>
            <a:ext cx="12211050" cy="9525"/>
          </a:xfrm>
          <a:custGeom>
            <a:avLst/>
            <a:gdLst/>
            <a:ahLst/>
            <a:cxnLst/>
            <a:rect l="l" t="t" r="r" b="b"/>
            <a:pathLst>
              <a:path w="12211050" h="9525">
                <a:moveTo>
                  <a:pt x="12211049" y="9524"/>
                </a:moveTo>
                <a:lnTo>
                  <a:pt x="0" y="9524"/>
                </a:lnTo>
                <a:lnTo>
                  <a:pt x="0" y="0"/>
                </a:lnTo>
                <a:lnTo>
                  <a:pt x="12211049" y="0"/>
                </a:lnTo>
                <a:lnTo>
                  <a:pt x="12211049" y="952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" name="object 7"/>
          <p:cNvGrpSpPr/>
          <p:nvPr/>
        </p:nvGrpSpPr>
        <p:grpSpPr>
          <a:xfrm>
            <a:off x="809624" y="6381749"/>
            <a:ext cx="12211050" cy="447675"/>
            <a:chOff x="809624" y="6381749"/>
            <a:chExt cx="12211050" cy="447675"/>
          </a:xfrm>
        </p:grpSpPr>
        <p:sp>
          <p:nvSpPr>
            <p:cNvPr id="8" name="object 8"/>
            <p:cNvSpPr/>
            <p:nvPr/>
          </p:nvSpPr>
          <p:spPr>
            <a:xfrm>
              <a:off x="809612" y="6381750"/>
              <a:ext cx="12211050" cy="447675"/>
            </a:xfrm>
            <a:custGeom>
              <a:avLst/>
              <a:gdLst/>
              <a:ahLst/>
              <a:cxnLst/>
              <a:rect l="l" t="t" r="r" b="b"/>
              <a:pathLst>
                <a:path w="12211050" h="447675">
                  <a:moveTo>
                    <a:pt x="12211050" y="0"/>
                  </a:moveTo>
                  <a:lnTo>
                    <a:pt x="12201525" y="0"/>
                  </a:lnTo>
                  <a:lnTo>
                    <a:pt x="12201525" y="438150"/>
                  </a:lnTo>
                  <a:lnTo>
                    <a:pt x="0" y="438150"/>
                  </a:lnTo>
                  <a:lnTo>
                    <a:pt x="0" y="447675"/>
                  </a:lnTo>
                  <a:lnTo>
                    <a:pt x="12201525" y="447675"/>
                  </a:lnTo>
                  <a:lnTo>
                    <a:pt x="12211050" y="447675"/>
                  </a:lnTo>
                  <a:lnTo>
                    <a:pt x="12211050" y="438150"/>
                  </a:lnTo>
                  <a:lnTo>
                    <a:pt x="12211050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809624" y="6381749"/>
              <a:ext cx="9525" cy="447675"/>
            </a:xfrm>
            <a:custGeom>
              <a:avLst/>
              <a:gdLst/>
              <a:ahLst/>
              <a:cxnLst/>
              <a:rect l="l" t="t" r="r" b="b"/>
              <a:pathLst>
                <a:path w="9525" h="447675">
                  <a:moveTo>
                    <a:pt x="0" y="447674"/>
                  </a:moveTo>
                  <a:lnTo>
                    <a:pt x="0" y="0"/>
                  </a:lnTo>
                  <a:lnTo>
                    <a:pt x="9524" y="9524"/>
                  </a:lnTo>
                  <a:lnTo>
                    <a:pt x="9524" y="438149"/>
                  </a:lnTo>
                  <a:lnTo>
                    <a:pt x="0" y="447674"/>
                  </a:lnTo>
                  <a:close/>
                </a:path>
              </a:pathLst>
            </a:custGeom>
            <a:solidFill>
              <a:srgbClr val="ED21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81465" y="6509118"/>
              <a:ext cx="103240" cy="198704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POINTS</a:t>
            </a:r>
            <a:r>
              <a:rPr spc="-235" dirty="0"/>
              <a:t> </a:t>
            </a:r>
            <a:r>
              <a:rPr dirty="0"/>
              <a:t>DE</a:t>
            </a:r>
            <a:r>
              <a:rPr spc="-185" dirty="0"/>
              <a:t> OFFRES </a:t>
            </a:r>
            <a:r>
              <a:rPr dirty="0"/>
              <a:t>D'EMPLOI </a:t>
            </a:r>
            <a:r>
              <a:rPr spc="-165" dirty="0"/>
              <a:t>/EMPLOIS CRON</a:t>
            </a:r>
            <a:r>
              <a:rPr spc="-80" dirty="0"/>
              <a:t> </a:t>
            </a:r>
            <a:r>
              <a:rPr spc="85" dirty="0"/>
              <a:t>(3/3)</a:t>
            </a:r>
          </a:p>
        </p:txBody>
      </p:sp>
      <p:pic>
        <p:nvPicPr>
          <p:cNvPr id="12" name="object 1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33449" y="1647824"/>
            <a:ext cx="95250" cy="95249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09687" y="2176462"/>
            <a:ext cx="104775" cy="104774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09687" y="2928937"/>
            <a:ext cx="104775" cy="104774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09687" y="3405187"/>
            <a:ext cx="104775" cy="104774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09687" y="4157662"/>
            <a:ext cx="104775" cy="104774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33449" y="4695824"/>
            <a:ext cx="95250" cy="95249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1465" y="5261343"/>
            <a:ext cx="103240" cy="198704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33449" y="5943599"/>
            <a:ext cx="95250" cy="95249"/>
          </a:xfrm>
          <a:prstGeom prst="rect">
            <a:avLst/>
          </a:prstGeom>
        </p:spPr>
      </p:pic>
      <p:sp>
        <p:nvSpPr>
          <p:cNvPr id="20" name="object 20"/>
          <p:cNvSpPr/>
          <p:nvPr/>
        </p:nvSpPr>
        <p:spPr>
          <a:xfrm>
            <a:off x="1914524" y="4315777"/>
            <a:ext cx="6985" cy="26670"/>
          </a:xfrm>
          <a:custGeom>
            <a:avLst/>
            <a:gdLst/>
            <a:ahLst/>
            <a:cxnLst/>
            <a:rect l="l" t="t" r="r" b="b"/>
            <a:pathLst>
              <a:path w="6985" h="26670">
                <a:moveTo>
                  <a:pt x="6909" y="26669"/>
                </a:moveTo>
                <a:lnTo>
                  <a:pt x="0" y="26669"/>
                </a:lnTo>
                <a:lnTo>
                  <a:pt x="0" y="0"/>
                </a:lnTo>
                <a:lnTo>
                  <a:pt x="6909" y="0"/>
                </a:lnTo>
                <a:lnTo>
                  <a:pt x="6909" y="26669"/>
                </a:lnTo>
                <a:close/>
              </a:path>
            </a:pathLst>
          </a:custGeom>
          <a:solidFill>
            <a:srgbClr val="ED21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996521" y="4315777"/>
            <a:ext cx="3810" cy="26670"/>
          </a:xfrm>
          <a:custGeom>
            <a:avLst/>
            <a:gdLst/>
            <a:ahLst/>
            <a:cxnLst/>
            <a:rect l="l" t="t" r="r" b="b"/>
            <a:pathLst>
              <a:path w="3810" h="26670">
                <a:moveTo>
                  <a:pt x="3728" y="26669"/>
                </a:moveTo>
                <a:lnTo>
                  <a:pt x="0" y="26669"/>
                </a:lnTo>
                <a:lnTo>
                  <a:pt x="0" y="0"/>
                </a:lnTo>
                <a:lnTo>
                  <a:pt x="3728" y="0"/>
                </a:lnTo>
                <a:lnTo>
                  <a:pt x="3728" y="26669"/>
                </a:lnTo>
                <a:close/>
              </a:path>
            </a:pathLst>
          </a:custGeom>
          <a:solidFill>
            <a:srgbClr val="ED21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686424" y="4315777"/>
            <a:ext cx="3175" cy="26670"/>
          </a:xfrm>
          <a:custGeom>
            <a:avLst/>
            <a:gdLst/>
            <a:ahLst/>
            <a:cxnLst/>
            <a:rect l="l" t="t" r="r" b="b"/>
            <a:pathLst>
              <a:path w="3175" h="26670">
                <a:moveTo>
                  <a:pt x="2928" y="26669"/>
                </a:moveTo>
                <a:lnTo>
                  <a:pt x="0" y="26669"/>
                </a:lnTo>
                <a:lnTo>
                  <a:pt x="0" y="0"/>
                </a:lnTo>
                <a:lnTo>
                  <a:pt x="2928" y="0"/>
                </a:lnTo>
                <a:lnTo>
                  <a:pt x="2928" y="26669"/>
                </a:lnTo>
                <a:close/>
              </a:path>
            </a:pathLst>
          </a:custGeom>
          <a:solidFill>
            <a:srgbClr val="ED21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764440" y="4315777"/>
            <a:ext cx="8255" cy="26670"/>
          </a:xfrm>
          <a:custGeom>
            <a:avLst/>
            <a:gdLst/>
            <a:ahLst/>
            <a:cxnLst/>
            <a:rect l="l" t="t" r="r" b="b"/>
            <a:pathLst>
              <a:path w="8254" h="26670">
                <a:moveTo>
                  <a:pt x="7708" y="26669"/>
                </a:moveTo>
                <a:lnTo>
                  <a:pt x="0" y="26669"/>
                </a:lnTo>
                <a:lnTo>
                  <a:pt x="0" y="0"/>
                </a:lnTo>
                <a:lnTo>
                  <a:pt x="7708" y="0"/>
                </a:lnTo>
                <a:lnTo>
                  <a:pt x="7708" y="26669"/>
                </a:lnTo>
                <a:close/>
              </a:path>
            </a:pathLst>
          </a:custGeom>
          <a:solidFill>
            <a:srgbClr val="ED21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9629773" y="4315777"/>
            <a:ext cx="3810" cy="26670"/>
          </a:xfrm>
          <a:custGeom>
            <a:avLst/>
            <a:gdLst/>
            <a:ahLst/>
            <a:cxnLst/>
            <a:rect l="l" t="t" r="r" b="b"/>
            <a:pathLst>
              <a:path w="3809" h="26670">
                <a:moveTo>
                  <a:pt x="3797" y="26669"/>
                </a:moveTo>
                <a:lnTo>
                  <a:pt x="0" y="26669"/>
                </a:lnTo>
                <a:lnTo>
                  <a:pt x="0" y="0"/>
                </a:lnTo>
                <a:lnTo>
                  <a:pt x="3797" y="0"/>
                </a:lnTo>
                <a:lnTo>
                  <a:pt x="3797" y="26669"/>
                </a:lnTo>
                <a:close/>
              </a:path>
            </a:pathLst>
          </a:custGeom>
          <a:solidFill>
            <a:srgbClr val="ED21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9708813" y="4315777"/>
            <a:ext cx="6985" cy="26670"/>
          </a:xfrm>
          <a:custGeom>
            <a:avLst/>
            <a:gdLst/>
            <a:ahLst/>
            <a:cxnLst/>
            <a:rect l="l" t="t" r="r" b="b"/>
            <a:pathLst>
              <a:path w="6984" h="26670">
                <a:moveTo>
                  <a:pt x="6685" y="26669"/>
                </a:moveTo>
                <a:lnTo>
                  <a:pt x="0" y="26669"/>
                </a:lnTo>
                <a:lnTo>
                  <a:pt x="0" y="0"/>
                </a:lnTo>
                <a:lnTo>
                  <a:pt x="6685" y="0"/>
                </a:lnTo>
                <a:lnTo>
                  <a:pt x="6685" y="26669"/>
                </a:lnTo>
                <a:close/>
              </a:path>
            </a:pathLst>
          </a:custGeom>
          <a:solidFill>
            <a:srgbClr val="ED21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819149" y="1503091"/>
            <a:ext cx="12192000" cy="522859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371475">
              <a:lnSpc>
                <a:spcPct val="100000"/>
              </a:lnSpc>
              <a:spcBef>
                <a:spcPts val="115"/>
              </a:spcBef>
            </a:pPr>
            <a:r>
              <a:rPr sz="2100" spc="80" dirty="0">
                <a:solidFill>
                  <a:srgbClr val="333333"/>
                </a:solidFill>
                <a:latin typeface="Trebuchet MS"/>
                <a:cs typeface="Trebuchet MS"/>
              </a:rPr>
              <a:t>Toi</a:t>
            </a:r>
            <a:r>
              <a:rPr sz="2100" spc="-9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90" dirty="0">
                <a:solidFill>
                  <a:srgbClr val="333333"/>
                </a:solidFill>
                <a:latin typeface="Trebuchet MS"/>
                <a:cs typeface="Trebuchet MS"/>
              </a:rPr>
              <a:t>doit</a:t>
            </a:r>
            <a:r>
              <a:rPr sz="2100" spc="-9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75" dirty="0">
                <a:solidFill>
                  <a:srgbClr val="333333"/>
                </a:solidFill>
                <a:latin typeface="Trebuchet MS"/>
                <a:cs typeface="Trebuchet MS"/>
              </a:rPr>
              <a:t>faire</a:t>
            </a:r>
            <a:r>
              <a:rPr sz="2100" spc="-9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80" dirty="0">
                <a:solidFill>
                  <a:srgbClr val="333333"/>
                </a:solidFill>
                <a:latin typeface="Trebuchet MS"/>
                <a:cs typeface="Trebuchet MS"/>
              </a:rPr>
              <a:t>ton</a:t>
            </a:r>
            <a:r>
              <a:rPr sz="2100" spc="-9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ED2137"/>
                </a:solidFill>
                <a:latin typeface="Trebuchet MS"/>
                <a:cs typeface="Trebuchet MS"/>
              </a:rPr>
              <a:t>Emplois</a:t>
            </a:r>
            <a:r>
              <a:rPr sz="2100" spc="-90" dirty="0">
                <a:solidFill>
                  <a:srgbClr val="ED2137"/>
                </a:solidFill>
                <a:latin typeface="Trebuchet MS"/>
                <a:cs typeface="Trebuchet MS"/>
              </a:rPr>
              <a:t> </a:t>
            </a:r>
            <a:r>
              <a:rPr sz="2150" i="1" spc="-10" dirty="0">
                <a:solidFill>
                  <a:srgbClr val="ED2137"/>
                </a:solidFill>
                <a:latin typeface="Trebuchet MS"/>
                <a:cs typeface="Trebuchet MS"/>
              </a:rPr>
              <a:t>idempotent 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:</a:t>
            </a:r>
            <a:endParaRPr sz="2100">
              <a:latin typeface="Trebuchet MS"/>
              <a:cs typeface="Trebuchet MS"/>
            </a:endParaRPr>
          </a:p>
          <a:p>
            <a:pPr marL="751840" marR="860425">
              <a:lnSpc>
                <a:spcPts val="2100"/>
              </a:lnSpc>
              <a:spcBef>
                <a:spcPts val="2090"/>
              </a:spcBef>
            </a:pPr>
            <a:r>
              <a:rPr sz="2100" spc="50" dirty="0">
                <a:solidFill>
                  <a:srgbClr val="333333"/>
                </a:solidFill>
                <a:latin typeface="Trebuchet MS"/>
                <a:cs typeface="Trebuchet MS"/>
              </a:rPr>
              <a:t>cas</a:t>
            </a:r>
            <a:r>
              <a:rPr sz="2100" spc="-6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5" dirty="0">
                <a:solidFill>
                  <a:srgbClr val="333333"/>
                </a:solidFill>
                <a:latin typeface="Trebuchet MS"/>
                <a:cs typeface="Trebuchet MS"/>
              </a:rPr>
              <a:t>où</a:t>
            </a:r>
            <a:r>
              <a:rPr sz="2100" spc="-6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5" dirty="0">
                <a:solidFill>
                  <a:srgbClr val="333333"/>
                </a:solidFill>
                <a:latin typeface="Trebuchet MS"/>
                <a:cs typeface="Trebuchet MS"/>
              </a:rPr>
              <a:t>un</a:t>
            </a:r>
            <a:r>
              <a:rPr sz="2100" spc="-6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14" dirty="0">
                <a:solidFill>
                  <a:srgbClr val="ED2137"/>
                </a:solidFill>
                <a:latin typeface="Trebuchet MS"/>
                <a:cs typeface="Trebuchet MS"/>
              </a:rPr>
              <a:t>Nœud</a:t>
            </a:r>
            <a:r>
              <a:rPr sz="2100" spc="-65" dirty="0">
                <a:solidFill>
                  <a:srgbClr val="ED2137"/>
                </a:solidFill>
                <a:latin typeface="Trebuchet MS"/>
                <a:cs typeface="Trebuchet MS"/>
              </a:rPr>
              <a:t> 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chutes</a:t>
            </a:r>
            <a:r>
              <a:rPr sz="2100" spc="-6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alors que</a:t>
            </a:r>
            <a:r>
              <a:rPr sz="2100" spc="-6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-6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65" dirty="0">
                <a:solidFill>
                  <a:srgbClr val="333333"/>
                </a:solidFill>
                <a:latin typeface="Trebuchet MS"/>
                <a:cs typeface="Trebuchet MS"/>
              </a:rPr>
              <a:t>L'emploi </a:t>
            </a:r>
            <a:r>
              <a:rPr sz="2100" spc="110" dirty="0">
                <a:solidFill>
                  <a:srgbClr val="333333"/>
                </a:solidFill>
                <a:latin typeface="Trebuchet MS"/>
                <a:cs typeface="Trebuchet MS"/>
              </a:rPr>
              <a:t>a</a:t>
            </a:r>
            <a:r>
              <a:rPr sz="2100" spc="-6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commencé,</a:t>
            </a:r>
            <a:r>
              <a:rPr sz="2100" spc="-6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5" dirty="0">
                <a:solidFill>
                  <a:srgbClr val="333333"/>
                </a:solidFill>
                <a:latin typeface="Trebuchet MS"/>
                <a:cs typeface="Trebuchet MS"/>
              </a:rPr>
              <a:t>parce que</a:t>
            </a:r>
            <a:r>
              <a:rPr sz="2100" spc="-6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95" dirty="0">
                <a:solidFill>
                  <a:srgbClr val="333333"/>
                </a:solidFill>
                <a:latin typeface="Trebuchet MS"/>
                <a:cs typeface="Trebuchet MS"/>
              </a:rPr>
              <a:t>il</a:t>
            </a:r>
            <a:r>
              <a:rPr sz="2100" spc="-6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50" dirty="0">
                <a:solidFill>
                  <a:srgbClr val="333333"/>
                </a:solidFill>
                <a:latin typeface="Trebuchet MS"/>
                <a:cs typeface="Trebuchet MS"/>
              </a:rPr>
              <a:t>volonté</a:t>
            </a:r>
            <a:r>
              <a:rPr sz="2100" spc="-6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0" dirty="0">
                <a:solidFill>
                  <a:srgbClr val="333333"/>
                </a:solidFill>
                <a:latin typeface="Trebuchet MS"/>
                <a:cs typeface="Trebuchet MS"/>
              </a:rPr>
              <a:t>alors</a:t>
            </a:r>
            <a:r>
              <a:rPr sz="2100" spc="-6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5" dirty="0">
                <a:solidFill>
                  <a:srgbClr val="333333"/>
                </a:solidFill>
                <a:latin typeface="Trebuchet MS"/>
                <a:cs typeface="Trebuchet MS"/>
              </a:rPr>
              <a:t>être</a:t>
            </a:r>
            <a:r>
              <a:rPr sz="2100" spc="-6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redémarré</a:t>
            </a:r>
            <a:r>
              <a:rPr sz="2100" spc="-6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75" dirty="0">
                <a:solidFill>
                  <a:srgbClr val="333333"/>
                </a:solidFill>
                <a:latin typeface="Trebuchet MS"/>
                <a:cs typeface="Trebuchet MS"/>
              </a:rPr>
              <a:t>sur </a:t>
            </a:r>
            <a:r>
              <a:rPr sz="2100" spc="60" dirty="0">
                <a:solidFill>
                  <a:srgbClr val="333333"/>
                </a:solidFill>
                <a:latin typeface="Trebuchet MS"/>
                <a:cs typeface="Trebuchet MS"/>
              </a:rPr>
              <a:t>un autre</a:t>
            </a:r>
            <a:r>
              <a:rPr sz="2100" spc="-7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80" dirty="0">
                <a:solidFill>
                  <a:srgbClr val="333333"/>
                </a:solidFill>
                <a:latin typeface="Trebuchet MS"/>
                <a:cs typeface="Trebuchet MS"/>
              </a:rPr>
              <a:t>nœud</a:t>
            </a:r>
            <a:endParaRPr sz="2100">
              <a:latin typeface="Trebuchet MS"/>
              <a:cs typeface="Trebuchet MS"/>
            </a:endParaRPr>
          </a:p>
          <a:p>
            <a:pPr marL="751840">
              <a:lnSpc>
                <a:spcPct val="100000"/>
              </a:lnSpc>
              <a:spcBef>
                <a:spcPts val="1305"/>
              </a:spcBef>
            </a:pPr>
            <a:r>
              <a:rPr sz="2100" dirty="0">
                <a:solidFill>
                  <a:srgbClr val="ED2137"/>
                </a:solidFill>
                <a:latin typeface="Trebuchet MS"/>
                <a:cs typeface="Trebuchet MS"/>
              </a:rPr>
              <a:t>Tâches Cron</a:t>
            </a:r>
            <a:r>
              <a:rPr sz="2100" spc="20" dirty="0">
                <a:solidFill>
                  <a:srgbClr val="ED2137"/>
                </a:solidFill>
                <a:latin typeface="Trebuchet MS"/>
                <a:cs typeface="Trebuchet MS"/>
              </a:rPr>
              <a:t> </a:t>
            </a:r>
            <a:r>
              <a:rPr sz="2100" spc="50" dirty="0">
                <a:solidFill>
                  <a:srgbClr val="333333"/>
                </a:solidFill>
                <a:latin typeface="Trebuchet MS"/>
                <a:cs typeface="Trebuchet MS"/>
              </a:rPr>
              <a:t>lancement</a:t>
            </a:r>
            <a:r>
              <a:rPr sz="2100" spc="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95" dirty="0">
                <a:solidFill>
                  <a:srgbClr val="333333"/>
                </a:solidFill>
                <a:latin typeface="Trebuchet MS"/>
                <a:cs typeface="Trebuchet MS"/>
              </a:rPr>
              <a:t>2</a:t>
            </a:r>
            <a:r>
              <a:rPr sz="2100" spc="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fois</a:t>
            </a:r>
            <a:endParaRPr sz="2100">
              <a:latin typeface="Trebuchet MS"/>
              <a:cs typeface="Trebuchet MS"/>
            </a:endParaRPr>
          </a:p>
          <a:p>
            <a:pPr marL="751840" marR="848994">
              <a:lnSpc>
                <a:spcPts val="2100"/>
              </a:lnSpc>
              <a:spcBef>
                <a:spcPts val="1650"/>
              </a:spcBef>
            </a:pPr>
            <a:r>
              <a:rPr sz="2100" dirty="0">
                <a:solidFill>
                  <a:srgbClr val="ED2137"/>
                </a:solidFill>
                <a:latin typeface="Trebuchet MS"/>
                <a:cs typeface="Trebuchet MS"/>
              </a:rPr>
              <a:t>Tâches Cron</a:t>
            </a:r>
            <a:r>
              <a:rPr sz="2100" spc="-25" dirty="0">
                <a:solidFill>
                  <a:srgbClr val="ED2137"/>
                </a:solidFill>
                <a:latin typeface="Trebuchet MS"/>
                <a:cs typeface="Trebuchet MS"/>
              </a:rPr>
              <a:t> </a:t>
            </a:r>
            <a:r>
              <a:rPr sz="2100" spc="60" dirty="0">
                <a:solidFill>
                  <a:srgbClr val="333333"/>
                </a:solidFill>
                <a:latin typeface="Trebuchet MS"/>
                <a:cs typeface="Trebuchet MS"/>
              </a:rPr>
              <a:t>pas</a:t>
            </a:r>
            <a:r>
              <a:rPr sz="2100" spc="-2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départ</a:t>
            </a:r>
            <a:r>
              <a:rPr sz="2100" spc="-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à</a:t>
            </a:r>
            <a:r>
              <a:rPr sz="2100" spc="-2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100" dirty="0">
                <a:solidFill>
                  <a:srgbClr val="333333"/>
                </a:solidFill>
                <a:latin typeface="Trebuchet MS"/>
                <a:cs typeface="Trebuchet MS"/>
              </a:rPr>
              <a:t>tous,</a:t>
            </a:r>
            <a:r>
              <a:rPr sz="2100" spc="-2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-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65" dirty="0">
                <a:solidFill>
                  <a:srgbClr val="ED2137"/>
                </a:solidFill>
                <a:latin typeface="Trebuchet MS"/>
                <a:cs typeface="Trebuchet MS"/>
              </a:rPr>
              <a:t>Emploi</a:t>
            </a:r>
            <a:r>
              <a:rPr sz="2100" spc="-20" dirty="0">
                <a:solidFill>
                  <a:srgbClr val="ED2137"/>
                </a:solidFill>
                <a:latin typeface="Trebuchet MS"/>
                <a:cs typeface="Trebuchet MS"/>
              </a:rPr>
              <a:t> </a:t>
            </a:r>
            <a:r>
              <a:rPr sz="2100" spc="90" dirty="0">
                <a:solidFill>
                  <a:srgbClr val="333333"/>
                </a:solidFill>
                <a:latin typeface="Trebuchet MS"/>
                <a:cs typeface="Trebuchet MS"/>
              </a:rPr>
              <a:t>doit</a:t>
            </a:r>
            <a:r>
              <a:rPr sz="2100" spc="-2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potentiellement</a:t>
            </a:r>
            <a:r>
              <a:rPr sz="2100" spc="-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5" dirty="0">
                <a:solidFill>
                  <a:srgbClr val="333333"/>
                </a:solidFill>
                <a:latin typeface="Trebuchet MS"/>
                <a:cs typeface="Trebuchet MS"/>
              </a:rPr>
              <a:t>être</a:t>
            </a:r>
            <a:r>
              <a:rPr sz="2100" spc="-2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capable</a:t>
            </a:r>
            <a:r>
              <a:rPr sz="2100" spc="-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à</a:t>
            </a:r>
            <a:r>
              <a:rPr sz="2100" spc="-2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"attraper</a:t>
            </a:r>
            <a:r>
              <a:rPr sz="2100" spc="-2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30" dirty="0">
                <a:solidFill>
                  <a:srgbClr val="333333"/>
                </a:solidFill>
                <a:latin typeface="Trebuchet MS"/>
                <a:cs typeface="Trebuchet MS"/>
              </a:rPr>
              <a:t>en haut"</a:t>
            </a:r>
            <a:r>
              <a:rPr sz="2100" spc="-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pour</a:t>
            </a:r>
            <a:r>
              <a:rPr sz="2100" spc="-2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-2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30" dirty="0">
                <a:solidFill>
                  <a:srgbClr val="333333"/>
                </a:solidFill>
                <a:latin typeface="Trebuchet MS"/>
                <a:cs typeface="Trebuchet MS"/>
              </a:rPr>
              <a:t>non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-exécution</a:t>
            </a:r>
            <a:r>
              <a:rPr sz="2100" spc="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de</a:t>
            </a:r>
            <a:r>
              <a:rPr sz="2100" spc="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2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5" dirty="0">
                <a:solidFill>
                  <a:srgbClr val="333333"/>
                </a:solidFill>
                <a:latin typeface="Trebuchet MS"/>
                <a:cs typeface="Trebuchet MS"/>
              </a:rPr>
              <a:t>précédent</a:t>
            </a:r>
            <a:r>
              <a:rPr sz="2100" spc="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25" dirty="0">
                <a:solidFill>
                  <a:srgbClr val="ED2137"/>
                </a:solidFill>
                <a:latin typeface="Trebuchet MS"/>
                <a:cs typeface="Trebuchet MS"/>
              </a:rPr>
              <a:t>Emploi</a:t>
            </a:r>
            <a:endParaRPr sz="2100">
              <a:latin typeface="Trebuchet MS"/>
              <a:cs typeface="Trebuchet MS"/>
            </a:endParaRPr>
          </a:p>
          <a:p>
            <a:pPr marL="371475" marR="1079500" indent="381000">
              <a:lnSpc>
                <a:spcPts val="4200"/>
              </a:lnSpc>
              <a:spcBef>
                <a:spcPts val="45"/>
              </a:spcBef>
            </a:pPr>
            <a:r>
              <a:rPr sz="2100" u="heavy" spc="-10" dirty="0">
                <a:solidFill>
                  <a:srgbClr val="ED2137"/>
                </a:solidFill>
                <a:uFill>
                  <a:solidFill>
                    <a:srgbClr val="ED2137"/>
                  </a:solidFill>
                </a:uFill>
                <a:latin typeface="Trebuchet MS"/>
                <a:cs typeface="Trebuchet MS"/>
                <a:hlinkClick r:id="rId5"/>
              </a:rPr>
              <a:t>http://kubernetes.io/docs/concepts/workloads/controllers/cron-jobs/#job-creation</a:t>
            </a:r>
            <a:r>
              <a:rPr sz="2100" spc="-10" dirty="0">
                <a:solidFill>
                  <a:srgbClr val="ED2137"/>
                </a:solidFill>
                <a:latin typeface="Trebuchet MS"/>
                <a:cs typeface="Trebuchet MS"/>
                <a:hlinkClick r:id="rId5"/>
              </a:rPr>
              <a:t>​</a:t>
            </a:r>
            <a:r>
              <a:rPr sz="2100" u="heavy" spc="-10" dirty="0">
                <a:solidFill>
                  <a:srgbClr val="ED2137"/>
                </a:solidFill>
                <a:uFill>
                  <a:solidFill>
                    <a:srgbClr val="ED2137"/>
                  </a:solidFill>
                </a:uFill>
                <a:latin typeface="Trebuchet MS"/>
                <a:cs typeface="Trebuchet MS"/>
                <a:hlinkClick r:id="rId5"/>
              </a:rPr>
              <a:t>​</a:t>
            </a:r>
            <a:r>
              <a:rPr sz="2100" spc="-10" dirty="0">
                <a:solidFill>
                  <a:srgbClr val="ED2137"/>
                </a:solidFill>
                <a:latin typeface="Trebuchet MS"/>
                <a:cs typeface="Trebuchet MS"/>
                <a:hlinkClick r:id="rId5"/>
              </a:rPr>
              <a:t>​</a:t>
            </a:r>
            <a:r>
              <a:rPr sz="2100" dirty="0">
                <a:solidFill>
                  <a:srgbClr val="ED2137"/>
                </a:solidFill>
                <a:latin typeface="Trebuchet MS"/>
                <a:cs typeface="Trebuchet MS"/>
                <a:hlinkClick r:id="rId5"/>
              </a:rPr>
              <a:t>​</a:t>
            </a:r>
            <a:r>
              <a:rPr sz="2100" u="heavy" dirty="0">
                <a:solidFill>
                  <a:srgbClr val="ED2137"/>
                </a:solidFill>
                <a:uFill>
                  <a:solidFill>
                    <a:srgbClr val="ED2137"/>
                  </a:solidFill>
                </a:uFill>
                <a:latin typeface="Trebuchet MS"/>
                <a:cs typeface="Trebuchet MS"/>
                <a:hlinkClick r:id="rId5"/>
              </a:rPr>
              <a:t>​</a:t>
            </a:r>
            <a:r>
              <a:rPr sz="2100" u="heavy" spc="-10" dirty="0">
                <a:solidFill>
                  <a:srgbClr val="ED2137"/>
                </a:solidFill>
                <a:uFill>
                  <a:solidFill>
                    <a:srgbClr val="ED2137"/>
                  </a:solidFill>
                </a:uFill>
                <a:latin typeface="Trebuchet MS"/>
                <a:cs typeface="Trebuchet MS"/>
                <a:hlinkClick r:id="rId5"/>
              </a:rPr>
              <a:t>​ </a:t>
            </a:r>
            <a:r>
              <a:rPr sz="2100" spc="-10" dirty="0">
                <a:solidFill>
                  <a:srgbClr val="ED2137"/>
                </a:solidFill>
                <a:latin typeface="Trebuchet MS"/>
                <a:cs typeface="Trebuchet MS"/>
              </a:rPr>
              <a:t> </a:t>
            </a:r>
            <a:r>
              <a:rPr sz="2100" spc="-20" dirty="0">
                <a:solidFill>
                  <a:srgbClr val="333333"/>
                </a:solidFill>
                <a:latin typeface="Trebuchet MS"/>
                <a:cs typeface="Trebuchet MS"/>
              </a:rPr>
              <a:t>Si</a:t>
            </a:r>
            <a:r>
              <a:rPr sz="2100" spc="-5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nécessaire,</a:t>
            </a:r>
            <a:r>
              <a:rPr sz="2100" spc="-4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85" dirty="0">
                <a:solidFill>
                  <a:srgbClr val="333333"/>
                </a:solidFill>
                <a:latin typeface="Trebuchet MS"/>
                <a:cs typeface="Trebuchet MS"/>
              </a:rPr>
              <a:t>toi</a:t>
            </a:r>
            <a:r>
              <a:rPr sz="2100" spc="-4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0" dirty="0">
                <a:solidFill>
                  <a:srgbClr val="333333"/>
                </a:solidFill>
                <a:latin typeface="Trebuchet MS"/>
                <a:cs typeface="Trebuchet MS"/>
              </a:rPr>
              <a:t>peut</a:t>
            </a:r>
            <a:r>
              <a:rPr sz="2100" spc="-4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créer</a:t>
            </a:r>
            <a:r>
              <a:rPr sz="2100" spc="-5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5" dirty="0">
                <a:solidFill>
                  <a:srgbClr val="333333"/>
                </a:solidFill>
                <a:latin typeface="Trebuchet MS"/>
                <a:cs typeface="Trebuchet MS"/>
              </a:rPr>
              <a:t>un</a:t>
            </a:r>
            <a:r>
              <a:rPr sz="2100" spc="-4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emploi</a:t>
            </a:r>
            <a:r>
              <a:rPr sz="2100" spc="-4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75" dirty="0">
                <a:solidFill>
                  <a:srgbClr val="333333"/>
                </a:solidFill>
                <a:latin typeface="Trebuchet MS"/>
                <a:cs typeface="Trebuchet MS"/>
              </a:rPr>
              <a:t>depuis</a:t>
            </a:r>
            <a:r>
              <a:rPr sz="2100" spc="-4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5" dirty="0">
                <a:solidFill>
                  <a:srgbClr val="333333"/>
                </a:solidFill>
                <a:latin typeface="Trebuchet MS"/>
                <a:cs typeface="Trebuchet MS"/>
              </a:rPr>
              <a:t>un</a:t>
            </a:r>
            <a:r>
              <a:rPr sz="2100" spc="-5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tâche cron</a:t>
            </a:r>
            <a:r>
              <a:rPr sz="2100" spc="-4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75" dirty="0">
                <a:solidFill>
                  <a:srgbClr val="333333"/>
                </a:solidFill>
                <a:latin typeface="Trebuchet MS"/>
                <a:cs typeface="Trebuchet MS"/>
              </a:rPr>
              <a:t>en utilisant</a:t>
            </a:r>
            <a:endParaRPr sz="2100">
              <a:latin typeface="Trebuchet MS"/>
              <a:cs typeface="Trebuchet MS"/>
            </a:endParaRPr>
          </a:p>
          <a:p>
            <a:pPr marL="394970">
              <a:lnSpc>
                <a:spcPct val="100000"/>
              </a:lnSpc>
              <a:spcBef>
                <a:spcPts val="2160"/>
              </a:spcBef>
              <a:tabLst>
                <a:tab pos="5567680" algn="l"/>
              </a:tabLst>
            </a:pPr>
            <a:r>
              <a:rPr sz="1650" spc="245" dirty="0">
                <a:latin typeface="Tahoma"/>
                <a:cs typeface="Tahoma"/>
              </a:rPr>
              <a:t>kubectl</a:t>
            </a:r>
            <a:r>
              <a:rPr sz="1650" spc="475" dirty="0">
                <a:latin typeface="Tahoma"/>
                <a:cs typeface="Tahoma"/>
              </a:rPr>
              <a:t> </a:t>
            </a:r>
            <a:r>
              <a:rPr sz="1650" spc="240" dirty="0">
                <a:latin typeface="Tahoma"/>
                <a:cs typeface="Tahoma"/>
              </a:rPr>
              <a:t>créer</a:t>
            </a:r>
            <a:r>
              <a:rPr sz="1650" spc="480" dirty="0">
                <a:latin typeface="Tahoma"/>
                <a:cs typeface="Tahoma"/>
              </a:rPr>
              <a:t> </a:t>
            </a:r>
            <a:r>
              <a:rPr sz="1650" spc="225" dirty="0">
                <a:latin typeface="Tahoma"/>
                <a:cs typeface="Tahoma"/>
              </a:rPr>
              <a:t>emploi</a:t>
            </a:r>
            <a:r>
              <a:rPr sz="1650" spc="475" dirty="0">
                <a:latin typeface="Tahoma"/>
                <a:cs typeface="Tahoma"/>
              </a:rPr>
              <a:t> </a:t>
            </a:r>
            <a:r>
              <a:rPr sz="1650" spc="170" dirty="0">
                <a:solidFill>
                  <a:srgbClr val="ED9900"/>
                </a:solidFill>
                <a:latin typeface="Tahoma"/>
                <a:cs typeface="Tahoma"/>
              </a:rPr>
              <a:t>-- </a:t>
            </a:r>
            <a:r>
              <a:rPr sz="1650" spc="245" dirty="0">
                <a:solidFill>
                  <a:srgbClr val="ED9900"/>
                </a:solidFill>
                <a:latin typeface="Tahoma"/>
                <a:cs typeface="Tahoma"/>
              </a:rPr>
              <a:t>depuis</a:t>
            </a:r>
            <a:r>
              <a:rPr sz="1650" spc="480" dirty="0">
                <a:solidFill>
                  <a:srgbClr val="ED9900"/>
                </a:solidFill>
                <a:latin typeface="Tahoma"/>
                <a:cs typeface="Tahoma"/>
              </a:rPr>
              <a:t> </a:t>
            </a:r>
            <a:r>
              <a:rPr sz="1650" spc="245" dirty="0">
                <a:latin typeface="Tahoma"/>
                <a:cs typeface="Tahoma"/>
              </a:rPr>
              <a:t>tâche cron/bonjour</a:t>
            </a:r>
            <a:r>
              <a:rPr sz="1650" dirty="0">
                <a:latin typeface="Tahoma"/>
                <a:cs typeface="Tahoma"/>
              </a:rPr>
              <a:t> </a:t>
            </a:r>
            <a:r>
              <a:rPr sz="1650" spc="150" dirty="0">
                <a:latin typeface="Tahoma"/>
                <a:cs typeface="Tahoma"/>
              </a:rPr>
              <a:t>mon- </a:t>
            </a:r>
            <a:r>
              <a:rPr sz="1650" spc="135" dirty="0">
                <a:latin typeface="Tahoma"/>
                <a:cs typeface="Tahoma"/>
              </a:rPr>
              <a:t>débogage- </a:t>
            </a:r>
            <a:r>
              <a:rPr sz="1650" spc="95" dirty="0">
                <a:latin typeface="Tahoma"/>
                <a:cs typeface="Tahoma"/>
              </a:rPr>
              <a:t>travail</a:t>
            </a:r>
            <a:endParaRPr sz="165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750"/>
              </a:spcBef>
            </a:pPr>
            <a:endParaRPr sz="1650">
              <a:latin typeface="Tahoma"/>
              <a:cs typeface="Tahoma"/>
            </a:endParaRPr>
          </a:p>
          <a:p>
            <a:pPr marL="371475">
              <a:lnSpc>
                <a:spcPct val="100000"/>
              </a:lnSpc>
            </a:pPr>
            <a:r>
              <a:rPr sz="2100" spc="80" dirty="0">
                <a:solidFill>
                  <a:srgbClr val="333333"/>
                </a:solidFill>
                <a:latin typeface="Trebuchet MS"/>
                <a:cs typeface="Trebuchet MS"/>
              </a:rPr>
              <a:t>Toi</a:t>
            </a:r>
            <a:r>
              <a:rPr sz="2100" spc="-5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0" dirty="0">
                <a:solidFill>
                  <a:srgbClr val="333333"/>
                </a:solidFill>
                <a:latin typeface="Trebuchet MS"/>
                <a:cs typeface="Trebuchet MS"/>
              </a:rPr>
              <a:t>peut</a:t>
            </a:r>
            <a:r>
              <a:rPr sz="2100" spc="-5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0" dirty="0">
                <a:solidFill>
                  <a:srgbClr val="333333"/>
                </a:solidFill>
                <a:latin typeface="Trebuchet MS"/>
                <a:cs typeface="Trebuchet MS"/>
              </a:rPr>
              <a:t>aussi</a:t>
            </a:r>
            <a:r>
              <a:rPr sz="2100" spc="-5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14" dirty="0">
                <a:solidFill>
                  <a:srgbClr val="333333"/>
                </a:solidFill>
                <a:latin typeface="Trebuchet MS"/>
                <a:cs typeface="Trebuchet MS"/>
              </a:rPr>
              <a:t>suspendre</a:t>
            </a:r>
            <a:r>
              <a:rPr sz="2100" spc="-5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5" dirty="0">
                <a:solidFill>
                  <a:srgbClr val="333333"/>
                </a:solidFill>
                <a:latin typeface="Trebuchet MS"/>
                <a:cs typeface="Trebuchet MS"/>
              </a:rPr>
              <a:t>un</a:t>
            </a:r>
            <a:r>
              <a:rPr sz="2100" spc="-5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ED2137"/>
                </a:solidFill>
                <a:latin typeface="Trebuchet MS"/>
                <a:cs typeface="Trebuchet MS"/>
              </a:rPr>
              <a:t>Tâche planifiée</a:t>
            </a:r>
            <a:r>
              <a:rPr sz="2100" spc="-55" dirty="0">
                <a:solidFill>
                  <a:srgbClr val="ED2137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(par</a:t>
            </a:r>
            <a:r>
              <a:rPr sz="2100" spc="-5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édition</a:t>
            </a:r>
            <a:r>
              <a:rPr sz="2100" spc="-5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-5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ressource)</a:t>
            </a:r>
            <a:endParaRPr sz="21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40"/>
              </a:spcBef>
            </a:pPr>
            <a:endParaRPr sz="2100">
              <a:latin typeface="Trebuchet MS"/>
              <a:cs typeface="Trebuchet MS"/>
            </a:endParaRPr>
          </a:p>
          <a:p>
            <a:pPr marL="394970">
              <a:lnSpc>
                <a:spcPct val="100000"/>
              </a:lnSpc>
              <a:spcBef>
                <a:spcPts val="5"/>
              </a:spcBef>
            </a:pPr>
            <a:r>
              <a:rPr sz="1650" spc="245" dirty="0">
                <a:latin typeface="Tahoma"/>
                <a:cs typeface="Tahoma"/>
              </a:rPr>
              <a:t>kubectl</a:t>
            </a:r>
            <a:r>
              <a:rPr sz="1650" spc="480" dirty="0">
                <a:latin typeface="Tahoma"/>
                <a:cs typeface="Tahoma"/>
              </a:rPr>
              <a:t> </a:t>
            </a:r>
            <a:r>
              <a:rPr sz="1650" spc="180" dirty="0">
                <a:latin typeface="Tahoma"/>
                <a:cs typeface="Tahoma"/>
              </a:rPr>
              <a:t>correctif</a:t>
            </a:r>
            <a:r>
              <a:rPr sz="1650" spc="484" dirty="0">
                <a:latin typeface="Tahoma"/>
                <a:cs typeface="Tahoma"/>
              </a:rPr>
              <a:t> </a:t>
            </a:r>
            <a:r>
              <a:rPr sz="1650" spc="215" dirty="0">
                <a:latin typeface="Tahoma"/>
                <a:cs typeface="Tahoma"/>
              </a:rPr>
              <a:t>tâches cron</a:t>
            </a:r>
            <a:r>
              <a:rPr sz="1650" spc="480" dirty="0">
                <a:latin typeface="Tahoma"/>
                <a:cs typeface="Tahoma"/>
              </a:rPr>
              <a:t> </a:t>
            </a:r>
            <a:r>
              <a:rPr sz="1650" spc="300" dirty="0">
                <a:latin typeface="Tahoma"/>
                <a:cs typeface="Tahoma"/>
              </a:rPr>
              <a:t>Bonjour</a:t>
            </a:r>
            <a:r>
              <a:rPr sz="1650" spc="484" dirty="0">
                <a:latin typeface="Tahoma"/>
                <a:cs typeface="Tahoma"/>
              </a:rPr>
              <a:t> </a:t>
            </a:r>
            <a:r>
              <a:rPr sz="1650" spc="185" dirty="0">
                <a:solidFill>
                  <a:srgbClr val="ED9900"/>
                </a:solidFill>
                <a:latin typeface="Tahoma"/>
                <a:cs typeface="Tahoma"/>
              </a:rPr>
              <a:t>- </a:t>
            </a:r>
            <a:r>
              <a:rPr sz="1650" spc="280" dirty="0">
                <a:solidFill>
                  <a:srgbClr val="ED9900"/>
                </a:solidFill>
                <a:latin typeface="Tahoma"/>
                <a:cs typeface="Tahoma"/>
              </a:rPr>
              <a:t>p</a:t>
            </a:r>
            <a:r>
              <a:rPr sz="1650" spc="480" dirty="0">
                <a:solidFill>
                  <a:srgbClr val="ED9900"/>
                </a:solidFill>
                <a:latin typeface="Tahoma"/>
                <a:cs typeface="Tahoma"/>
              </a:rPr>
              <a:t> </a:t>
            </a:r>
            <a:r>
              <a:rPr sz="1650" spc="270" dirty="0">
                <a:solidFill>
                  <a:srgbClr val="669900"/>
                </a:solidFill>
                <a:latin typeface="Tahoma"/>
                <a:cs typeface="Tahoma"/>
              </a:rPr>
              <a:t>'{"spec"</a:t>
            </a:r>
            <a:r>
              <a:rPr sz="1650" spc="484" dirty="0">
                <a:solidFill>
                  <a:srgbClr val="669900"/>
                </a:solidFill>
                <a:latin typeface="Tahoma"/>
                <a:cs typeface="Tahoma"/>
              </a:rPr>
              <a:t> </a:t>
            </a:r>
            <a:r>
              <a:rPr sz="1650" spc="405" dirty="0">
                <a:solidFill>
                  <a:srgbClr val="669900"/>
                </a:solidFill>
                <a:latin typeface="Tahoma"/>
                <a:cs typeface="Tahoma"/>
              </a:rPr>
              <a:t>:</a:t>
            </a:r>
            <a:r>
              <a:rPr sz="1650" spc="480" dirty="0">
                <a:solidFill>
                  <a:srgbClr val="669900"/>
                </a:solidFill>
                <a:latin typeface="Tahoma"/>
                <a:cs typeface="Tahoma"/>
              </a:rPr>
              <a:t> </a:t>
            </a:r>
            <a:r>
              <a:rPr sz="1650" spc="175" dirty="0">
                <a:solidFill>
                  <a:srgbClr val="669900"/>
                </a:solidFill>
                <a:latin typeface="Tahoma"/>
                <a:cs typeface="Tahoma"/>
              </a:rPr>
              <a:t>{"suspendre"</a:t>
            </a:r>
            <a:r>
              <a:rPr sz="1650" spc="484" dirty="0">
                <a:solidFill>
                  <a:srgbClr val="669900"/>
                </a:solidFill>
                <a:latin typeface="Tahoma"/>
                <a:cs typeface="Tahoma"/>
              </a:rPr>
              <a:t> </a:t>
            </a:r>
            <a:r>
              <a:rPr sz="1650" spc="405" dirty="0">
                <a:solidFill>
                  <a:srgbClr val="669900"/>
                </a:solidFill>
                <a:latin typeface="Tahoma"/>
                <a:cs typeface="Tahoma"/>
              </a:rPr>
              <a:t>:</a:t>
            </a:r>
            <a:r>
              <a:rPr sz="1650" spc="480" dirty="0">
                <a:solidFill>
                  <a:srgbClr val="669900"/>
                </a:solidFill>
                <a:latin typeface="Tahoma"/>
                <a:cs typeface="Tahoma"/>
              </a:rPr>
              <a:t> </a:t>
            </a:r>
            <a:r>
              <a:rPr sz="1650" spc="254" dirty="0">
                <a:solidFill>
                  <a:srgbClr val="669900"/>
                </a:solidFill>
                <a:latin typeface="Tahoma"/>
                <a:cs typeface="Tahoma"/>
              </a:rPr>
              <a:t>vrai</a:t>
            </a:r>
            <a:r>
              <a:rPr sz="1650" spc="484" dirty="0">
                <a:solidFill>
                  <a:srgbClr val="669900"/>
                </a:solidFill>
                <a:latin typeface="Tahoma"/>
                <a:cs typeface="Tahoma"/>
              </a:rPr>
              <a:t> </a:t>
            </a:r>
            <a:r>
              <a:rPr sz="1650" spc="320" dirty="0">
                <a:solidFill>
                  <a:srgbClr val="669900"/>
                </a:solidFill>
                <a:latin typeface="Tahoma"/>
                <a:cs typeface="Tahoma"/>
              </a:rPr>
              <a:t>}}'</a:t>
            </a:r>
            <a:endParaRPr sz="165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09624" y="1552574"/>
            <a:ext cx="12211050" cy="9525"/>
          </a:xfrm>
          <a:custGeom>
            <a:avLst/>
            <a:gdLst/>
            <a:ahLst/>
            <a:cxnLst/>
            <a:rect l="l" t="t" r="r" b="b"/>
            <a:pathLst>
              <a:path w="12211050" h="9525">
                <a:moveTo>
                  <a:pt x="12211049" y="9524"/>
                </a:moveTo>
                <a:lnTo>
                  <a:pt x="0" y="9524"/>
                </a:lnTo>
                <a:lnTo>
                  <a:pt x="0" y="0"/>
                </a:lnTo>
                <a:lnTo>
                  <a:pt x="12211049" y="0"/>
                </a:lnTo>
                <a:lnTo>
                  <a:pt x="12211049" y="952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809624" y="1552574"/>
            <a:ext cx="12211050" cy="4972050"/>
            <a:chOff x="809624" y="1552574"/>
            <a:chExt cx="12211050" cy="4972050"/>
          </a:xfrm>
        </p:grpSpPr>
        <p:sp>
          <p:nvSpPr>
            <p:cNvPr id="4" name="object 4"/>
            <p:cNvSpPr/>
            <p:nvPr/>
          </p:nvSpPr>
          <p:spPr>
            <a:xfrm>
              <a:off x="809612" y="1552574"/>
              <a:ext cx="12211050" cy="4972050"/>
            </a:xfrm>
            <a:custGeom>
              <a:avLst/>
              <a:gdLst/>
              <a:ahLst/>
              <a:cxnLst/>
              <a:rect l="l" t="t" r="r" b="b"/>
              <a:pathLst>
                <a:path w="12211050" h="4972050">
                  <a:moveTo>
                    <a:pt x="12211050" y="0"/>
                  </a:moveTo>
                  <a:lnTo>
                    <a:pt x="12201525" y="0"/>
                  </a:lnTo>
                  <a:lnTo>
                    <a:pt x="12201525" y="4962525"/>
                  </a:lnTo>
                  <a:lnTo>
                    <a:pt x="0" y="4962525"/>
                  </a:lnTo>
                  <a:lnTo>
                    <a:pt x="0" y="4972050"/>
                  </a:lnTo>
                  <a:lnTo>
                    <a:pt x="12201525" y="4972050"/>
                  </a:lnTo>
                  <a:lnTo>
                    <a:pt x="12211050" y="4972050"/>
                  </a:lnTo>
                  <a:lnTo>
                    <a:pt x="12211050" y="4962525"/>
                  </a:lnTo>
                  <a:lnTo>
                    <a:pt x="12211050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09624" y="1552574"/>
              <a:ext cx="9525" cy="4972050"/>
            </a:xfrm>
            <a:custGeom>
              <a:avLst/>
              <a:gdLst/>
              <a:ahLst/>
              <a:cxnLst/>
              <a:rect l="l" t="t" r="r" b="b"/>
              <a:pathLst>
                <a:path w="9525" h="4972050">
                  <a:moveTo>
                    <a:pt x="0" y="4972049"/>
                  </a:moveTo>
                  <a:lnTo>
                    <a:pt x="0" y="0"/>
                  </a:lnTo>
                  <a:lnTo>
                    <a:pt x="9524" y="9524"/>
                  </a:lnTo>
                  <a:lnTo>
                    <a:pt x="9524" y="4962524"/>
                  </a:lnTo>
                  <a:lnTo>
                    <a:pt x="0" y="4972049"/>
                  </a:lnTo>
                  <a:close/>
                </a:path>
              </a:pathLst>
            </a:custGeom>
            <a:solidFill>
              <a:srgbClr val="ED21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0" dirty="0"/>
              <a:t>TÂCHES CRON</a:t>
            </a:r>
            <a:r>
              <a:rPr spc="-75" dirty="0"/>
              <a:t> </a:t>
            </a:r>
            <a:r>
              <a:rPr spc="-10" dirty="0"/>
              <a:t>AVANCÉ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949325" y="1625600"/>
            <a:ext cx="11128375" cy="537326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925"/>
              </a:lnSpc>
              <a:spcBef>
                <a:spcPts val="100"/>
              </a:spcBef>
            </a:pPr>
            <a:r>
              <a:rPr sz="1650" spc="390" dirty="0">
                <a:solidFill>
                  <a:srgbClr val="999999"/>
                </a:solidFill>
                <a:latin typeface="Tahoma"/>
                <a:cs typeface="Tahoma"/>
              </a:rPr>
              <a:t>-- </a:t>
            </a:r>
            <a:r>
              <a:rPr sz="1650" spc="340" dirty="0">
                <a:solidFill>
                  <a:srgbClr val="999999"/>
                </a:solidFill>
                <a:latin typeface="Tahoma"/>
                <a:cs typeface="Tahoma"/>
              </a:rPr>
              <a:t>-</a:t>
            </a:r>
            <a:endParaRPr sz="1650" dirty="0">
              <a:latin typeface="Tahoma"/>
              <a:cs typeface="Tahoma"/>
            </a:endParaRPr>
          </a:p>
          <a:p>
            <a:pPr marL="12700" marR="8583930">
              <a:lnSpc>
                <a:spcPts val="1880"/>
              </a:lnSpc>
              <a:spcBef>
                <a:spcPts val="90"/>
              </a:spcBef>
            </a:pPr>
            <a:r>
              <a:rPr sz="1650" spc="245" dirty="0">
                <a:solidFill>
                  <a:srgbClr val="0077AA"/>
                </a:solidFill>
                <a:latin typeface="Tahoma"/>
                <a:cs typeface="Tahoma"/>
              </a:rPr>
              <a:t>apiVersion </a:t>
            </a:r>
            <a:r>
              <a:rPr sz="1650" spc="245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dirty="0">
                <a:solidFill>
                  <a:srgbClr val="999999"/>
                </a:solidFill>
                <a:latin typeface="Tahoma"/>
                <a:cs typeface="Tahoma"/>
              </a:rPr>
              <a:t>  </a:t>
            </a:r>
            <a:r>
              <a:rPr sz="1650" spc="260" dirty="0">
                <a:solidFill>
                  <a:srgbClr val="0077AA"/>
                </a:solidFill>
                <a:latin typeface="Tahoma"/>
                <a:cs typeface="Tahoma"/>
              </a:rPr>
              <a:t>type </a:t>
            </a:r>
            <a:r>
              <a:rPr sz="1650" spc="180" dirty="0">
                <a:latin typeface="Tahoma"/>
                <a:cs typeface="Tahoma"/>
              </a:rPr>
              <a:t>lot/v1 </a:t>
            </a:r>
            <a:r>
              <a:rPr sz="1650" spc="260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spc="484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650" spc="155" dirty="0">
                <a:solidFill>
                  <a:srgbClr val="0077AA"/>
                </a:solidFill>
                <a:latin typeface="Tahoma"/>
                <a:cs typeface="Tahoma"/>
              </a:rPr>
              <a:t>Métadonnées </a:t>
            </a:r>
            <a:r>
              <a:rPr sz="1650" spc="130" dirty="0">
                <a:latin typeface="Tahoma"/>
                <a:cs typeface="Tahoma"/>
              </a:rPr>
              <a:t>des tâches Cron </a:t>
            </a:r>
            <a:r>
              <a:rPr sz="1650" spc="155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endParaRPr sz="1650" dirty="0">
              <a:latin typeface="Tahoma"/>
              <a:cs typeface="Tahoma"/>
            </a:endParaRPr>
          </a:p>
          <a:p>
            <a:pPr marL="264795">
              <a:lnSpc>
                <a:spcPts val="1764"/>
              </a:lnSpc>
            </a:pPr>
            <a:r>
              <a:rPr sz="1650" spc="60" dirty="0">
                <a:solidFill>
                  <a:srgbClr val="0077AA"/>
                </a:solidFill>
                <a:latin typeface="Tahoma"/>
                <a:cs typeface="Tahoma"/>
              </a:rPr>
              <a:t>nom </a:t>
            </a:r>
            <a:r>
              <a:rPr sz="1650" spc="60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spc="490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650" spc="150" dirty="0">
                <a:latin typeface="Tahoma"/>
                <a:cs typeface="Tahoma"/>
              </a:rPr>
              <a:t>nœud </a:t>
            </a:r>
            <a:r>
              <a:rPr sz="1650" spc="150" dirty="0">
                <a:solidFill>
                  <a:srgbClr val="999999"/>
                </a:solidFill>
                <a:latin typeface="Tahoma"/>
                <a:cs typeface="Tahoma"/>
              </a:rPr>
              <a:t>- </a:t>
            </a:r>
            <a:r>
              <a:rPr sz="1650" spc="85" dirty="0">
                <a:latin typeface="Tahoma"/>
                <a:cs typeface="Tahoma"/>
              </a:rPr>
              <a:t>arrêt</a:t>
            </a:r>
            <a:endParaRPr sz="1650" dirty="0">
              <a:latin typeface="Tahoma"/>
              <a:cs typeface="Tahoma"/>
            </a:endParaRPr>
          </a:p>
          <a:p>
            <a:pPr marL="12700">
              <a:lnSpc>
                <a:spcPts val="1875"/>
              </a:lnSpc>
            </a:pPr>
            <a:r>
              <a:rPr sz="1650" spc="204" dirty="0">
                <a:solidFill>
                  <a:srgbClr val="0077AA"/>
                </a:solidFill>
                <a:latin typeface="Tahoma"/>
                <a:cs typeface="Tahoma"/>
              </a:rPr>
              <a:t>spécification </a:t>
            </a:r>
            <a:r>
              <a:rPr sz="1650" spc="204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endParaRPr sz="1650" dirty="0">
              <a:latin typeface="Tahoma"/>
              <a:cs typeface="Tahoma"/>
            </a:endParaRPr>
          </a:p>
          <a:p>
            <a:pPr marL="264795" marR="7700645">
              <a:lnSpc>
                <a:spcPts val="1880"/>
              </a:lnSpc>
              <a:spcBef>
                <a:spcPts val="95"/>
              </a:spcBef>
            </a:pPr>
            <a:r>
              <a:rPr sz="1650" spc="210" dirty="0">
                <a:solidFill>
                  <a:srgbClr val="0077AA"/>
                </a:solidFill>
                <a:latin typeface="Tahoma"/>
                <a:cs typeface="Tahoma"/>
              </a:rPr>
              <a:t>calendrier </a:t>
            </a:r>
            <a:r>
              <a:rPr sz="1650" spc="210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spc="475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650" spc="210" dirty="0">
                <a:solidFill>
                  <a:srgbClr val="669900"/>
                </a:solidFill>
                <a:latin typeface="Tahoma"/>
                <a:cs typeface="Tahoma"/>
              </a:rPr>
              <a:t>"0</a:t>
            </a:r>
            <a:r>
              <a:rPr sz="1650" spc="480" dirty="0">
                <a:solidFill>
                  <a:srgbClr val="669900"/>
                </a:solidFill>
                <a:latin typeface="Tahoma"/>
                <a:cs typeface="Tahoma"/>
              </a:rPr>
              <a:t> </a:t>
            </a:r>
            <a:r>
              <a:rPr sz="1650" spc="90" dirty="0">
                <a:solidFill>
                  <a:srgbClr val="669900"/>
                </a:solidFill>
                <a:latin typeface="Tahoma"/>
                <a:cs typeface="Tahoma"/>
              </a:rPr>
              <a:t>19</a:t>
            </a:r>
            <a:r>
              <a:rPr sz="1650" spc="480" dirty="0">
                <a:solidFill>
                  <a:srgbClr val="669900"/>
                </a:solidFill>
                <a:latin typeface="Tahoma"/>
                <a:cs typeface="Tahoma"/>
              </a:rPr>
              <a:t> </a:t>
            </a:r>
            <a:r>
              <a:rPr sz="1650" spc="90" dirty="0">
                <a:solidFill>
                  <a:srgbClr val="669900"/>
                </a:solidFill>
                <a:latin typeface="Tahoma"/>
                <a:cs typeface="Tahoma"/>
              </a:rPr>
              <a:t>*</a:t>
            </a:r>
            <a:r>
              <a:rPr sz="1650" spc="480" dirty="0">
                <a:solidFill>
                  <a:srgbClr val="669900"/>
                </a:solidFill>
                <a:latin typeface="Tahoma"/>
                <a:cs typeface="Tahoma"/>
              </a:rPr>
              <a:t> </a:t>
            </a:r>
            <a:r>
              <a:rPr sz="1650" spc="90" dirty="0">
                <a:solidFill>
                  <a:srgbClr val="669900"/>
                </a:solidFill>
                <a:latin typeface="Tahoma"/>
                <a:cs typeface="Tahoma"/>
              </a:rPr>
              <a:t>*</a:t>
            </a:r>
            <a:r>
              <a:rPr sz="1650" spc="480" dirty="0">
                <a:solidFill>
                  <a:srgbClr val="669900"/>
                </a:solidFill>
                <a:latin typeface="Tahoma"/>
                <a:cs typeface="Tahoma"/>
              </a:rPr>
              <a:t> </a:t>
            </a:r>
            <a:r>
              <a:rPr sz="1650" spc="170" dirty="0">
                <a:solidFill>
                  <a:srgbClr val="0077AA"/>
                </a:solidFill>
                <a:latin typeface="Tahoma"/>
                <a:cs typeface="Tahoma"/>
              </a:rPr>
              <a:t>Fuseau horaire </a:t>
            </a:r>
            <a:r>
              <a:rPr sz="1650" spc="215" dirty="0">
                <a:solidFill>
                  <a:srgbClr val="669900"/>
                </a:solidFill>
                <a:latin typeface="Tahoma"/>
                <a:cs typeface="Tahoma"/>
              </a:rPr>
              <a:t>1-5 </a:t>
            </a:r>
            <a:r>
              <a:rPr sz="1650" spc="200" dirty="0">
                <a:solidFill>
                  <a:srgbClr val="669900"/>
                </a:solidFill>
                <a:latin typeface="Tahoma"/>
                <a:cs typeface="Tahoma"/>
              </a:rPr>
              <a:t>" </a:t>
            </a:r>
            <a:r>
              <a:rPr sz="1650" spc="170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spc="495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650" spc="220" dirty="0">
                <a:solidFill>
                  <a:srgbClr val="669900"/>
                </a:solidFill>
                <a:latin typeface="Tahoma"/>
                <a:cs typeface="Tahoma"/>
              </a:rPr>
              <a:t>"Europe/Paris" </a:t>
            </a:r>
            <a:r>
              <a:rPr sz="1650" spc="275" dirty="0">
                <a:solidFill>
                  <a:srgbClr val="0077AA"/>
                </a:solidFill>
                <a:latin typeface="Tahoma"/>
                <a:cs typeface="Tahoma"/>
              </a:rPr>
              <a:t>a échoué à JobsHistoryLimit </a:t>
            </a:r>
            <a:r>
              <a:rPr sz="1650" spc="275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spc="10" dirty="0">
                <a:solidFill>
                  <a:srgbClr val="999999"/>
                </a:solidFill>
                <a:latin typeface="Tahoma"/>
                <a:cs typeface="Tahoma"/>
              </a:rPr>
              <a:t>  </a:t>
            </a:r>
            <a:r>
              <a:rPr sz="1650" spc="40" dirty="0">
                <a:solidFill>
                  <a:srgbClr val="990054"/>
                </a:solidFill>
                <a:latin typeface="Tahoma"/>
                <a:cs typeface="Tahoma"/>
              </a:rPr>
              <a:t>2</a:t>
            </a:r>
            <a:endParaRPr sz="1650" dirty="0">
              <a:latin typeface="Tahoma"/>
              <a:cs typeface="Tahoma"/>
            </a:endParaRPr>
          </a:p>
          <a:p>
            <a:pPr marL="264795">
              <a:lnSpc>
                <a:spcPts val="1764"/>
              </a:lnSpc>
            </a:pPr>
            <a:r>
              <a:rPr sz="1650" spc="254" dirty="0">
                <a:solidFill>
                  <a:srgbClr val="0077AA"/>
                </a:solidFill>
                <a:latin typeface="Tahoma"/>
                <a:cs typeface="Tahoma"/>
              </a:rPr>
              <a:t>limite d'historique des emplois réussis </a:t>
            </a:r>
            <a:r>
              <a:rPr sz="1650" spc="254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dirty="0">
                <a:solidFill>
                  <a:srgbClr val="999999"/>
                </a:solidFill>
                <a:latin typeface="Tahoma"/>
                <a:cs typeface="Tahoma"/>
              </a:rPr>
              <a:t>  </a:t>
            </a:r>
            <a:r>
              <a:rPr sz="1650" spc="40" dirty="0">
                <a:solidFill>
                  <a:srgbClr val="990054"/>
                </a:solidFill>
                <a:latin typeface="Tahoma"/>
                <a:cs typeface="Tahoma"/>
              </a:rPr>
              <a:t>1</a:t>
            </a:r>
            <a:endParaRPr sz="1650" dirty="0">
              <a:latin typeface="Tahoma"/>
              <a:cs typeface="Tahoma"/>
            </a:endParaRPr>
          </a:p>
          <a:p>
            <a:pPr marL="264795" marR="7322184">
              <a:lnSpc>
                <a:spcPts val="1870"/>
              </a:lnSpc>
              <a:spcBef>
                <a:spcPts val="100"/>
              </a:spcBef>
            </a:pPr>
            <a:r>
              <a:rPr sz="1650" spc="225" dirty="0">
                <a:solidFill>
                  <a:srgbClr val="0077AA"/>
                </a:solidFill>
                <a:latin typeface="Tahoma"/>
                <a:cs typeface="Tahoma"/>
              </a:rPr>
              <a:t>startingDeadlineSeconds </a:t>
            </a:r>
            <a:r>
              <a:rPr sz="1650" spc="225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spc="465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650" spc="229" dirty="0">
                <a:solidFill>
                  <a:srgbClr val="0077AA"/>
                </a:solidFill>
                <a:latin typeface="Tahoma"/>
                <a:cs typeface="Tahoma"/>
              </a:rPr>
              <a:t>Politique de concurrence </a:t>
            </a:r>
            <a:r>
              <a:rPr sz="1650" spc="65" dirty="0">
                <a:solidFill>
                  <a:srgbClr val="990054"/>
                </a:solidFill>
                <a:latin typeface="Tahoma"/>
                <a:cs typeface="Tahoma"/>
              </a:rPr>
              <a:t>600 </a:t>
            </a:r>
            <a:r>
              <a:rPr sz="1650" spc="229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spc="-5" dirty="0">
                <a:solidFill>
                  <a:srgbClr val="999999"/>
                </a:solidFill>
                <a:latin typeface="Tahoma"/>
                <a:cs typeface="Tahoma"/>
              </a:rPr>
              <a:t>  </a:t>
            </a:r>
            <a:r>
              <a:rPr sz="1650" spc="215" dirty="0">
                <a:latin typeface="Tahoma"/>
                <a:cs typeface="Tahoma"/>
              </a:rPr>
              <a:t>Interdire </a:t>
            </a:r>
            <a:r>
              <a:rPr sz="1650" spc="170" dirty="0">
                <a:solidFill>
                  <a:srgbClr val="0077AA"/>
                </a:solidFill>
                <a:latin typeface="Tahoma"/>
                <a:cs typeface="Tahoma"/>
              </a:rPr>
              <a:t>jobTemplate </a:t>
            </a:r>
            <a:r>
              <a:rPr sz="1650" spc="170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endParaRPr sz="1650" dirty="0">
              <a:latin typeface="Tahoma"/>
              <a:cs typeface="Tahoma"/>
            </a:endParaRPr>
          </a:p>
          <a:p>
            <a:pPr marL="516890">
              <a:lnSpc>
                <a:spcPts val="1789"/>
              </a:lnSpc>
            </a:pPr>
            <a:r>
              <a:rPr sz="1650" spc="204" dirty="0">
                <a:solidFill>
                  <a:srgbClr val="0077AA"/>
                </a:solidFill>
                <a:latin typeface="Tahoma"/>
                <a:cs typeface="Tahoma"/>
              </a:rPr>
              <a:t>spécification </a:t>
            </a:r>
            <a:r>
              <a:rPr sz="1650" spc="204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endParaRPr sz="1650" dirty="0">
              <a:latin typeface="Tahoma"/>
              <a:cs typeface="Tahoma"/>
            </a:endParaRPr>
          </a:p>
          <a:p>
            <a:pPr marL="769620">
              <a:lnSpc>
                <a:spcPts val="1875"/>
              </a:lnSpc>
            </a:pPr>
            <a:r>
              <a:rPr sz="1650" spc="265" dirty="0">
                <a:solidFill>
                  <a:srgbClr val="0077AA"/>
                </a:solidFill>
                <a:latin typeface="Tahoma"/>
                <a:cs typeface="Tahoma"/>
              </a:rPr>
              <a:t>limite de recul </a:t>
            </a:r>
            <a:r>
              <a:rPr sz="1650" spc="265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dirty="0">
                <a:solidFill>
                  <a:srgbClr val="999999"/>
                </a:solidFill>
                <a:latin typeface="Tahoma"/>
                <a:cs typeface="Tahoma"/>
              </a:rPr>
              <a:t>  </a:t>
            </a:r>
            <a:r>
              <a:rPr sz="1650" spc="40" dirty="0">
                <a:solidFill>
                  <a:srgbClr val="990054"/>
                </a:solidFill>
                <a:latin typeface="Tahoma"/>
                <a:cs typeface="Tahoma"/>
              </a:rPr>
              <a:t>0</a:t>
            </a:r>
            <a:endParaRPr sz="1650" dirty="0">
              <a:latin typeface="Tahoma"/>
              <a:cs typeface="Tahoma"/>
            </a:endParaRPr>
          </a:p>
          <a:p>
            <a:pPr marL="769620" marR="5080">
              <a:lnSpc>
                <a:spcPts val="1880"/>
              </a:lnSpc>
              <a:spcBef>
                <a:spcPts val="95"/>
              </a:spcBef>
            </a:pPr>
            <a:r>
              <a:rPr sz="1650" spc="254" dirty="0">
                <a:solidFill>
                  <a:srgbClr val="0077AA"/>
                </a:solidFill>
                <a:latin typeface="Tahoma"/>
                <a:cs typeface="Tahoma"/>
              </a:rPr>
              <a:t>ttlSecondsAfterFinished </a:t>
            </a:r>
            <a:r>
              <a:rPr sz="1650" spc="254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spc="459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650" spc="90" dirty="0">
                <a:solidFill>
                  <a:srgbClr val="990054"/>
                </a:solidFill>
                <a:latin typeface="Tahoma"/>
                <a:cs typeface="Tahoma"/>
              </a:rPr>
              <a:t>259200</a:t>
            </a:r>
            <a:r>
              <a:rPr sz="1650" spc="465" dirty="0">
                <a:solidFill>
                  <a:srgbClr val="990054"/>
                </a:solidFill>
                <a:latin typeface="Tahoma"/>
                <a:cs typeface="Tahoma"/>
              </a:rPr>
              <a:t> </a:t>
            </a:r>
            <a:r>
              <a:rPr sz="1650" dirty="0">
                <a:solidFill>
                  <a:srgbClr val="6F808F"/>
                </a:solidFill>
                <a:latin typeface="Tahoma"/>
                <a:cs typeface="Tahoma"/>
              </a:rPr>
              <a:t>#</a:t>
            </a:r>
            <a:r>
              <a:rPr sz="1650" spc="459" dirty="0">
                <a:solidFill>
                  <a:srgbClr val="6F808F"/>
                </a:solidFill>
                <a:latin typeface="Tahoma"/>
                <a:cs typeface="Tahoma"/>
              </a:rPr>
              <a:t> </a:t>
            </a:r>
            <a:r>
              <a:rPr sz="1650" spc="90" dirty="0">
                <a:solidFill>
                  <a:srgbClr val="6F808F"/>
                </a:solidFill>
                <a:latin typeface="Tahoma"/>
                <a:cs typeface="Tahoma"/>
              </a:rPr>
              <a:t>3</a:t>
            </a:r>
            <a:r>
              <a:rPr sz="1650" spc="465" dirty="0">
                <a:solidFill>
                  <a:srgbClr val="6F808F"/>
                </a:solidFill>
                <a:latin typeface="Tahoma"/>
                <a:cs typeface="Tahoma"/>
              </a:rPr>
              <a:t> </a:t>
            </a:r>
            <a:r>
              <a:rPr sz="1650" spc="155" dirty="0" err="1">
                <a:solidFill>
                  <a:srgbClr val="6F808F"/>
                </a:solidFill>
                <a:latin typeface="Tahoma"/>
                <a:cs typeface="Tahoma"/>
              </a:rPr>
              <a:t>jours</a:t>
            </a:r>
            <a:r>
              <a:rPr sz="1650" spc="459" dirty="0">
                <a:solidFill>
                  <a:srgbClr val="6F808F"/>
                </a:solidFill>
                <a:latin typeface="Tahoma"/>
                <a:cs typeface="Tahoma"/>
              </a:rPr>
              <a:t> </a:t>
            </a:r>
            <a:r>
              <a:rPr lang="fr-FR" sz="1650" spc="80" dirty="0">
                <a:solidFill>
                  <a:srgbClr val="6F808F"/>
                </a:solidFill>
                <a:latin typeface="Tahoma"/>
                <a:cs typeface="Tahoma"/>
              </a:rPr>
              <a:t>POD</a:t>
            </a:r>
            <a:r>
              <a:rPr sz="1650" spc="465" dirty="0">
                <a:solidFill>
                  <a:srgbClr val="6F808F"/>
                </a:solidFill>
                <a:latin typeface="Tahoma"/>
                <a:cs typeface="Tahoma"/>
              </a:rPr>
              <a:t> </a:t>
            </a:r>
            <a:r>
              <a:rPr sz="1650" spc="310" dirty="0">
                <a:solidFill>
                  <a:srgbClr val="6F808F"/>
                </a:solidFill>
                <a:latin typeface="Tahoma"/>
                <a:cs typeface="Tahoma"/>
              </a:rPr>
              <a:t>histoire,</a:t>
            </a:r>
            <a:r>
              <a:rPr sz="1650" spc="465" dirty="0">
                <a:solidFill>
                  <a:srgbClr val="6F808F"/>
                </a:solidFill>
                <a:latin typeface="Tahoma"/>
                <a:cs typeface="Tahoma"/>
              </a:rPr>
              <a:t> </a:t>
            </a:r>
            <a:r>
              <a:rPr sz="1650" spc="315" dirty="0">
                <a:solidFill>
                  <a:srgbClr val="6F808F"/>
                </a:solidFill>
                <a:latin typeface="Tahoma"/>
                <a:cs typeface="Tahoma"/>
              </a:rPr>
              <a:t>utile</a:t>
            </a:r>
            <a:r>
              <a:rPr sz="1650" spc="459" dirty="0">
                <a:solidFill>
                  <a:srgbClr val="6F808F"/>
                </a:solidFill>
                <a:latin typeface="Tahoma"/>
                <a:cs typeface="Tahoma"/>
              </a:rPr>
              <a:t> </a:t>
            </a:r>
            <a:r>
              <a:rPr sz="1650" spc="315" dirty="0">
                <a:solidFill>
                  <a:srgbClr val="6F808F"/>
                </a:solidFill>
                <a:latin typeface="Tahoma"/>
                <a:cs typeface="Tahoma"/>
              </a:rPr>
              <a:t>pour</a:t>
            </a:r>
            <a:r>
              <a:rPr sz="1650" spc="465" dirty="0">
                <a:solidFill>
                  <a:srgbClr val="6F808F"/>
                </a:solidFill>
                <a:latin typeface="Tahoma"/>
                <a:cs typeface="Tahoma"/>
              </a:rPr>
              <a:t> </a:t>
            </a:r>
            <a:r>
              <a:rPr sz="1650" spc="305" dirty="0">
                <a:solidFill>
                  <a:srgbClr val="6F808F"/>
                </a:solidFill>
                <a:latin typeface="Tahoma"/>
                <a:cs typeface="Tahoma"/>
              </a:rPr>
              <a:t>vendredi</a:t>
            </a:r>
            <a:r>
              <a:rPr sz="1650" spc="459" dirty="0">
                <a:solidFill>
                  <a:srgbClr val="6F808F"/>
                </a:solidFill>
                <a:latin typeface="Tahoma"/>
                <a:cs typeface="Tahoma"/>
              </a:rPr>
              <a:t> </a:t>
            </a:r>
            <a:r>
              <a:rPr sz="1650" spc="265" dirty="0">
                <a:solidFill>
                  <a:srgbClr val="6F808F"/>
                </a:solidFill>
                <a:latin typeface="Tahoma"/>
                <a:cs typeface="Tahoma"/>
              </a:rPr>
              <a:t>à</a:t>
            </a:r>
            <a:r>
              <a:rPr sz="1650" spc="465" dirty="0">
                <a:solidFill>
                  <a:srgbClr val="6F808F"/>
                </a:solidFill>
                <a:latin typeface="Tahoma"/>
                <a:cs typeface="Tahoma"/>
              </a:rPr>
              <a:t> </a:t>
            </a:r>
            <a:r>
              <a:rPr sz="1650" spc="-10" dirty="0">
                <a:solidFill>
                  <a:srgbClr val="6F808F"/>
                </a:solidFill>
                <a:latin typeface="Tahoma"/>
                <a:cs typeface="Tahoma"/>
              </a:rPr>
              <a:t>lundi </a:t>
            </a:r>
            <a:r>
              <a:rPr sz="1650" spc="204" dirty="0">
                <a:solidFill>
                  <a:srgbClr val="0077AA"/>
                </a:solidFill>
                <a:latin typeface="Tahoma"/>
                <a:cs typeface="Tahoma"/>
              </a:rPr>
              <a:t>actifDélaiSeconds </a:t>
            </a:r>
            <a:r>
              <a:rPr sz="1650" spc="204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spc="475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650" spc="90" dirty="0">
                <a:solidFill>
                  <a:srgbClr val="990054"/>
                </a:solidFill>
                <a:latin typeface="Tahoma"/>
                <a:cs typeface="Tahoma"/>
              </a:rPr>
              <a:t>3600</a:t>
            </a:r>
            <a:r>
              <a:rPr sz="1650" spc="475" dirty="0">
                <a:solidFill>
                  <a:srgbClr val="990054"/>
                </a:solidFill>
                <a:latin typeface="Tahoma"/>
                <a:cs typeface="Tahoma"/>
              </a:rPr>
              <a:t> </a:t>
            </a:r>
            <a:r>
              <a:rPr sz="1650" dirty="0">
                <a:solidFill>
                  <a:srgbClr val="6F808F"/>
                </a:solidFill>
                <a:latin typeface="Tahoma"/>
                <a:cs typeface="Tahoma"/>
              </a:rPr>
              <a:t>#</a:t>
            </a:r>
            <a:r>
              <a:rPr sz="1650" spc="475" dirty="0">
                <a:solidFill>
                  <a:srgbClr val="6F808F"/>
                </a:solidFill>
                <a:latin typeface="Tahoma"/>
                <a:cs typeface="Tahoma"/>
              </a:rPr>
              <a:t> </a:t>
            </a:r>
            <a:r>
              <a:rPr sz="1650" spc="120" dirty="0">
                <a:solidFill>
                  <a:srgbClr val="6F808F"/>
                </a:solidFill>
                <a:latin typeface="Tahoma"/>
                <a:cs typeface="Tahoma"/>
              </a:rPr>
              <a:t>Capsules</a:t>
            </a:r>
            <a:r>
              <a:rPr sz="1650" spc="475" dirty="0">
                <a:solidFill>
                  <a:srgbClr val="6F808F"/>
                </a:solidFill>
                <a:latin typeface="Tahoma"/>
                <a:cs typeface="Tahoma"/>
              </a:rPr>
              <a:t> </a:t>
            </a:r>
            <a:r>
              <a:rPr sz="1650" spc="170" dirty="0">
                <a:solidFill>
                  <a:srgbClr val="6F808F"/>
                </a:solidFill>
                <a:latin typeface="Tahoma"/>
                <a:cs typeface="Tahoma"/>
              </a:rPr>
              <a:t>ne peut pas</a:t>
            </a:r>
            <a:r>
              <a:rPr sz="1650" spc="475" dirty="0">
                <a:solidFill>
                  <a:srgbClr val="6F808F"/>
                </a:solidFill>
                <a:latin typeface="Tahoma"/>
                <a:cs typeface="Tahoma"/>
              </a:rPr>
              <a:t> </a:t>
            </a:r>
            <a:r>
              <a:rPr sz="1650" spc="380" dirty="0">
                <a:solidFill>
                  <a:srgbClr val="6F808F"/>
                </a:solidFill>
                <a:latin typeface="Tahoma"/>
                <a:cs typeface="Tahoma"/>
              </a:rPr>
              <a:t>en direct</a:t>
            </a:r>
            <a:r>
              <a:rPr sz="1650" spc="480" dirty="0">
                <a:solidFill>
                  <a:srgbClr val="6F808F"/>
                </a:solidFill>
                <a:latin typeface="Tahoma"/>
                <a:cs typeface="Tahoma"/>
              </a:rPr>
              <a:t> </a:t>
            </a:r>
            <a:r>
              <a:rPr sz="1650" dirty="0">
                <a:solidFill>
                  <a:srgbClr val="6F808F"/>
                </a:solidFill>
                <a:latin typeface="Tahoma"/>
                <a:cs typeface="Tahoma"/>
              </a:rPr>
              <a:t>plus</a:t>
            </a:r>
            <a:r>
              <a:rPr sz="1650" spc="475" dirty="0">
                <a:solidFill>
                  <a:srgbClr val="6F808F"/>
                </a:solidFill>
                <a:latin typeface="Tahoma"/>
                <a:cs typeface="Tahoma"/>
              </a:rPr>
              <a:t> </a:t>
            </a:r>
            <a:r>
              <a:rPr sz="1650" spc="170" dirty="0">
                <a:solidFill>
                  <a:srgbClr val="6F808F"/>
                </a:solidFill>
                <a:latin typeface="Tahoma"/>
                <a:cs typeface="Tahoma"/>
              </a:rPr>
              <a:t>que</a:t>
            </a:r>
            <a:r>
              <a:rPr sz="1650" spc="475" dirty="0">
                <a:solidFill>
                  <a:srgbClr val="6F808F"/>
                </a:solidFill>
                <a:latin typeface="Tahoma"/>
                <a:cs typeface="Tahoma"/>
              </a:rPr>
              <a:t> </a:t>
            </a:r>
            <a:r>
              <a:rPr sz="1650" spc="45" dirty="0">
                <a:solidFill>
                  <a:srgbClr val="6F808F"/>
                </a:solidFill>
                <a:latin typeface="Tahoma"/>
                <a:cs typeface="Tahoma"/>
              </a:rPr>
              <a:t>1h</a:t>
            </a:r>
            <a:endParaRPr sz="1650" dirty="0">
              <a:latin typeface="Tahoma"/>
              <a:cs typeface="Tahoma"/>
            </a:endParaRPr>
          </a:p>
          <a:p>
            <a:pPr marL="769620">
              <a:lnSpc>
                <a:spcPts val="1770"/>
              </a:lnSpc>
            </a:pPr>
            <a:r>
              <a:rPr sz="1650" spc="200" dirty="0">
                <a:solidFill>
                  <a:srgbClr val="0077AA"/>
                </a:solidFill>
                <a:latin typeface="Tahoma"/>
                <a:cs typeface="Tahoma"/>
              </a:rPr>
              <a:t>modèle </a:t>
            </a:r>
            <a:r>
              <a:rPr sz="1650" spc="200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endParaRPr sz="1650" dirty="0">
              <a:latin typeface="Tahoma"/>
              <a:cs typeface="Tahoma"/>
            </a:endParaRPr>
          </a:p>
          <a:p>
            <a:pPr marR="9467215" algn="r">
              <a:lnSpc>
                <a:spcPts val="1875"/>
              </a:lnSpc>
            </a:pPr>
            <a:r>
              <a:rPr sz="1650" spc="204" dirty="0">
                <a:solidFill>
                  <a:srgbClr val="0077AA"/>
                </a:solidFill>
                <a:latin typeface="Tahoma"/>
                <a:cs typeface="Tahoma"/>
              </a:rPr>
              <a:t>spécification </a:t>
            </a:r>
            <a:r>
              <a:rPr sz="1650" spc="204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endParaRPr sz="1650" dirty="0">
              <a:latin typeface="Tahoma"/>
              <a:cs typeface="Tahoma"/>
            </a:endParaRPr>
          </a:p>
          <a:p>
            <a:pPr marR="9467215" algn="r">
              <a:lnSpc>
                <a:spcPts val="1925"/>
              </a:lnSpc>
            </a:pPr>
            <a:r>
              <a:rPr sz="1650" spc="465" dirty="0">
                <a:solidFill>
                  <a:srgbClr val="999999"/>
                </a:solidFill>
                <a:latin typeface="Tahoma"/>
                <a:cs typeface="Tahoma"/>
              </a:rPr>
              <a:t>...</a:t>
            </a:r>
            <a:endParaRPr sz="1650" dirty="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68712" y="6133494"/>
            <a:ext cx="5832899" cy="471134"/>
          </a:xfrm>
          <a:prstGeom prst="rect">
            <a:avLst/>
          </a:prstGeom>
        </p:spPr>
      </p:pic>
    </p:spTree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809624" y="1552574"/>
          <a:ext cx="11896725" cy="460946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28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68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3751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AAAAAA"/>
                      </a:solidFill>
                      <a:prstDash val="solid"/>
                    </a:lnL>
                    <a:lnR w="9525">
                      <a:solidFill>
                        <a:srgbClr val="AAAAAA"/>
                      </a:solidFill>
                      <a:prstDash val="solid"/>
                    </a:lnR>
                    <a:lnT w="9525">
                      <a:solidFill>
                        <a:srgbClr val="AAAAAA"/>
                      </a:solidFill>
                      <a:prstDash val="solid"/>
                    </a:lnT>
                    <a:lnB w="9525">
                      <a:solidFill>
                        <a:srgbClr val="ED213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AAAAAA"/>
                      </a:solidFill>
                      <a:prstDash val="solid"/>
                    </a:lnL>
                    <a:lnR w="9525">
                      <a:solidFill>
                        <a:srgbClr val="AAAAAA"/>
                      </a:solidFill>
                      <a:prstDash val="solid"/>
                    </a:lnR>
                    <a:lnT w="9525">
                      <a:solidFill>
                        <a:srgbClr val="AAAAAA"/>
                      </a:solidFill>
                      <a:prstDash val="solid"/>
                    </a:lnT>
                    <a:lnB w="9525">
                      <a:solidFill>
                        <a:srgbClr val="ED2137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229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60"/>
                        </a:spcBef>
                      </a:pPr>
                      <a:r>
                        <a:rPr sz="2100" spc="45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1</a:t>
                      </a:r>
                      <a:endParaRPr sz="2100">
                        <a:latin typeface="Trebuchet MS"/>
                        <a:cs typeface="Trebuchet MS"/>
                      </a:endParaRPr>
                    </a:p>
                  </a:txBody>
                  <a:tcPr marL="0" marR="0" marT="109220" marB="0">
                    <a:lnL w="9525">
                      <a:solidFill>
                        <a:srgbClr val="AAAAAA"/>
                      </a:solidFill>
                      <a:prstDash val="solid"/>
                    </a:lnL>
                    <a:lnR w="9525">
                      <a:solidFill>
                        <a:srgbClr val="AAAAAA"/>
                      </a:solidFill>
                      <a:prstDash val="solid"/>
                    </a:lnR>
                    <a:lnT w="9525">
                      <a:solidFill>
                        <a:srgbClr val="ED2137"/>
                      </a:solidFill>
                      <a:prstDash val="solid"/>
                    </a:lnT>
                    <a:lnB w="9525">
                      <a:solidFill>
                        <a:srgbClr val="AAAAA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7795">
                        <a:lnSpc>
                          <a:spcPct val="100000"/>
                        </a:lnSpc>
                        <a:spcBef>
                          <a:spcPts val="459"/>
                        </a:spcBef>
                      </a:pPr>
                      <a:r>
                        <a:rPr sz="2100" spc="130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Fait</a:t>
                      </a:r>
                      <a:r>
                        <a:rPr sz="2100" spc="-50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100" spc="65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un</a:t>
                      </a:r>
                      <a:r>
                        <a:rPr sz="2100" spc="-45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100" dirty="0">
                          <a:solidFill>
                            <a:srgbClr val="ED2137"/>
                          </a:solidFill>
                          <a:latin typeface="Trebuchet MS"/>
                          <a:cs typeface="Trebuchet MS"/>
                        </a:rPr>
                        <a:t>Ensemble de répliques</a:t>
                      </a:r>
                      <a:r>
                        <a:rPr sz="2100" spc="-45" dirty="0">
                          <a:solidFill>
                            <a:srgbClr val="ED2137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100" spc="80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assurer</a:t>
                      </a:r>
                      <a:r>
                        <a:rPr sz="2100" spc="-45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100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que</a:t>
                      </a:r>
                      <a:r>
                        <a:rPr sz="2100" spc="-50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100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seulement</a:t>
                      </a:r>
                      <a:r>
                        <a:rPr sz="2100" spc="-45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100" spc="90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un</a:t>
                      </a:r>
                      <a:r>
                        <a:rPr sz="2100" spc="-45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100" spc="50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copie</a:t>
                      </a:r>
                      <a:r>
                        <a:rPr sz="2100" spc="-45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100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de</a:t>
                      </a:r>
                      <a:r>
                        <a:rPr sz="2100" spc="-45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100" spc="65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un</a:t>
                      </a:r>
                      <a:r>
                        <a:rPr sz="2100" spc="-50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lang="fr-FR" sz="2100" spc="100" dirty="0">
                          <a:solidFill>
                            <a:srgbClr val="ED2137"/>
                          </a:solidFill>
                          <a:latin typeface="Trebuchet MS"/>
                          <a:cs typeface="Trebuchet MS"/>
                        </a:rPr>
                        <a:t>POD</a:t>
                      </a:r>
                      <a:r>
                        <a:rPr sz="2100" spc="-45" dirty="0">
                          <a:solidFill>
                            <a:srgbClr val="ED2137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100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est</a:t>
                      </a:r>
                      <a:r>
                        <a:rPr sz="2100" spc="-45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100" spc="80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en cours d'exécution</a:t>
                      </a:r>
                      <a:r>
                        <a:rPr sz="2100" spc="-45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100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dans</a:t>
                      </a:r>
                      <a:r>
                        <a:rPr sz="2100" spc="-45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100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le</a:t>
                      </a:r>
                      <a:r>
                        <a:rPr sz="2100" spc="-50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100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grappe</a:t>
                      </a:r>
                      <a:r>
                        <a:rPr sz="2100" spc="-45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500" spc="50" dirty="0">
                          <a:solidFill>
                            <a:srgbClr val="333333"/>
                          </a:solidFill>
                          <a:latin typeface="MingLiU_HKSCS-ExtB"/>
                          <a:cs typeface="MingLiU_HKSCS-ExtB"/>
                        </a:rPr>
                        <a:t>❓</a:t>
                      </a:r>
                      <a:endParaRPr sz="2500" dirty="0">
                        <a:latin typeface="MingLiU_HKSCS-ExtB"/>
                        <a:cs typeface="MingLiU_HKSCS-ExtB"/>
                      </a:endParaRPr>
                    </a:p>
                  </a:txBody>
                  <a:tcPr marL="0" marR="0" marT="58419" marB="0">
                    <a:lnL w="9525">
                      <a:solidFill>
                        <a:srgbClr val="AAAAAA"/>
                      </a:solidFill>
                      <a:prstDash val="solid"/>
                    </a:lnL>
                    <a:lnR w="9525">
                      <a:solidFill>
                        <a:srgbClr val="AAAAAA"/>
                      </a:solidFill>
                      <a:prstDash val="solid"/>
                    </a:lnR>
                    <a:lnT w="9525">
                      <a:solidFill>
                        <a:srgbClr val="ED2137"/>
                      </a:solidFill>
                      <a:prstDash val="solid"/>
                    </a:lnT>
                    <a:lnB w="9525">
                      <a:solidFill>
                        <a:srgbClr val="AAAAAA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229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60"/>
                        </a:spcBef>
                      </a:pPr>
                      <a:r>
                        <a:rPr sz="2100" spc="45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2</a:t>
                      </a:r>
                      <a:endParaRPr sz="2100">
                        <a:latin typeface="Trebuchet MS"/>
                        <a:cs typeface="Trebuchet MS"/>
                      </a:endParaRPr>
                    </a:p>
                  </a:txBody>
                  <a:tcPr marL="0" marR="0" marT="109220" marB="0">
                    <a:lnL w="9525">
                      <a:solidFill>
                        <a:srgbClr val="AAAAAA"/>
                      </a:solidFill>
                      <a:prstDash val="solid"/>
                    </a:lnL>
                    <a:lnR w="9525">
                      <a:solidFill>
                        <a:srgbClr val="AAAAAA"/>
                      </a:solidFill>
                      <a:prstDash val="solid"/>
                    </a:lnR>
                    <a:lnT w="9525">
                      <a:solidFill>
                        <a:srgbClr val="AAAAAA"/>
                      </a:solidFill>
                      <a:prstDash val="solid"/>
                    </a:lnT>
                    <a:lnB w="9525">
                      <a:solidFill>
                        <a:srgbClr val="AAAAA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7795">
                        <a:lnSpc>
                          <a:spcPct val="100000"/>
                        </a:lnSpc>
                        <a:spcBef>
                          <a:spcPts val="459"/>
                        </a:spcBef>
                      </a:pPr>
                      <a:r>
                        <a:rPr sz="2100" spc="180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Faire</a:t>
                      </a:r>
                      <a:r>
                        <a:rPr sz="2100" spc="-25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100" dirty="0">
                          <a:solidFill>
                            <a:srgbClr val="ED2137"/>
                          </a:solidFill>
                          <a:latin typeface="Trebuchet MS"/>
                          <a:cs typeface="Trebuchet MS"/>
                        </a:rPr>
                        <a:t>Emplois</a:t>
                      </a:r>
                      <a:r>
                        <a:rPr sz="2100" spc="-20" dirty="0">
                          <a:solidFill>
                            <a:srgbClr val="ED2137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100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automatiquement</a:t>
                      </a:r>
                      <a:r>
                        <a:rPr sz="2100" spc="-20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100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remplacer</a:t>
                      </a:r>
                      <a:r>
                        <a:rPr sz="2100" spc="-25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100" spc="114" dirty="0">
                          <a:solidFill>
                            <a:srgbClr val="ED2137"/>
                          </a:solidFill>
                          <a:latin typeface="Trebuchet MS"/>
                          <a:cs typeface="Trebuchet MS"/>
                        </a:rPr>
                        <a:t>Capsules</a:t>
                      </a:r>
                      <a:r>
                        <a:rPr sz="2100" spc="-20" dirty="0">
                          <a:solidFill>
                            <a:srgbClr val="ED2137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100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que</a:t>
                      </a:r>
                      <a:r>
                        <a:rPr sz="2100" spc="-20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100" spc="-45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échouer</a:t>
                      </a:r>
                      <a:r>
                        <a:rPr sz="2100" spc="-25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100" spc="85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ou</a:t>
                      </a:r>
                      <a:r>
                        <a:rPr sz="2100" spc="-20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100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sont</a:t>
                      </a:r>
                      <a:r>
                        <a:rPr sz="2100" spc="-20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100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terminé</a:t>
                      </a:r>
                      <a:r>
                        <a:rPr sz="2100" spc="-25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500" spc="50" dirty="0">
                          <a:solidFill>
                            <a:srgbClr val="333333"/>
                          </a:solidFill>
                          <a:latin typeface="MingLiU_HKSCS-ExtB"/>
                          <a:cs typeface="MingLiU_HKSCS-ExtB"/>
                        </a:rPr>
                        <a:t>❓</a:t>
                      </a:r>
                      <a:endParaRPr sz="2500">
                        <a:latin typeface="MingLiU_HKSCS-ExtB"/>
                        <a:cs typeface="MingLiU_HKSCS-ExtB"/>
                      </a:endParaRPr>
                    </a:p>
                  </a:txBody>
                  <a:tcPr marL="0" marR="0" marT="58419" marB="0">
                    <a:lnL w="9525">
                      <a:solidFill>
                        <a:srgbClr val="AAAAAA"/>
                      </a:solidFill>
                      <a:prstDash val="solid"/>
                    </a:lnL>
                    <a:lnR w="9525">
                      <a:solidFill>
                        <a:srgbClr val="AAAAAA"/>
                      </a:solidFill>
                      <a:prstDash val="solid"/>
                    </a:lnR>
                    <a:lnT w="9525">
                      <a:solidFill>
                        <a:srgbClr val="AAAAAA"/>
                      </a:solidFill>
                      <a:prstDash val="solid"/>
                    </a:lnT>
                    <a:lnB w="9525">
                      <a:solidFill>
                        <a:srgbClr val="AAAAAA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229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60"/>
                        </a:spcBef>
                      </a:pPr>
                      <a:r>
                        <a:rPr sz="2100" spc="45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3</a:t>
                      </a:r>
                      <a:endParaRPr sz="2100">
                        <a:latin typeface="Trebuchet MS"/>
                        <a:cs typeface="Trebuchet MS"/>
                      </a:endParaRPr>
                    </a:p>
                  </a:txBody>
                  <a:tcPr marL="0" marR="0" marT="109220" marB="0">
                    <a:lnL w="9525">
                      <a:solidFill>
                        <a:srgbClr val="AAAAAA"/>
                      </a:solidFill>
                      <a:prstDash val="solid"/>
                    </a:lnL>
                    <a:lnR w="9525">
                      <a:solidFill>
                        <a:srgbClr val="AAAAAA"/>
                      </a:solidFill>
                      <a:prstDash val="solid"/>
                    </a:lnR>
                    <a:lnT w="9525">
                      <a:solidFill>
                        <a:srgbClr val="AAAAAA"/>
                      </a:solidFill>
                      <a:prstDash val="solid"/>
                    </a:lnT>
                    <a:lnB w="9525">
                      <a:solidFill>
                        <a:srgbClr val="AAAAA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7795">
                        <a:lnSpc>
                          <a:spcPct val="100000"/>
                        </a:lnSpc>
                        <a:spcBef>
                          <a:spcPts val="459"/>
                        </a:spcBef>
                      </a:pPr>
                      <a:r>
                        <a:rPr sz="2100" spc="100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Quand</a:t>
                      </a:r>
                      <a:r>
                        <a:rPr sz="2100" spc="-65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100" spc="65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un</a:t>
                      </a:r>
                      <a:r>
                        <a:rPr sz="2100" spc="-60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100" spc="75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nouveau</a:t>
                      </a:r>
                      <a:r>
                        <a:rPr sz="2100" spc="-60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100" spc="114" dirty="0">
                          <a:solidFill>
                            <a:srgbClr val="ED2137"/>
                          </a:solidFill>
                          <a:latin typeface="Trebuchet MS"/>
                          <a:cs typeface="Trebuchet MS"/>
                        </a:rPr>
                        <a:t>Nœud</a:t>
                      </a:r>
                      <a:r>
                        <a:rPr sz="2100" spc="-60" dirty="0">
                          <a:solidFill>
                            <a:srgbClr val="ED2137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100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est</a:t>
                      </a:r>
                      <a:r>
                        <a:rPr sz="2100" spc="-60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100" spc="80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ajouté</a:t>
                      </a:r>
                      <a:r>
                        <a:rPr sz="2100" spc="-60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100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à</a:t>
                      </a:r>
                      <a:r>
                        <a:rPr sz="2100" spc="-60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100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le</a:t>
                      </a:r>
                      <a:r>
                        <a:rPr sz="2100" spc="-60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100" spc="-20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grappe,</a:t>
                      </a:r>
                      <a:r>
                        <a:rPr sz="2100" spc="-60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100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le</a:t>
                      </a:r>
                      <a:r>
                        <a:rPr sz="2100" spc="-60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100" dirty="0">
                          <a:solidFill>
                            <a:srgbClr val="ED2137"/>
                          </a:solidFill>
                          <a:latin typeface="Trebuchet MS"/>
                          <a:cs typeface="Trebuchet MS"/>
                        </a:rPr>
                        <a:t>Ensemble de répliques</a:t>
                      </a:r>
                      <a:r>
                        <a:rPr sz="2100" spc="-60" dirty="0">
                          <a:solidFill>
                            <a:srgbClr val="ED2137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100" spc="50" dirty="0" err="1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reprogrammer</a:t>
                      </a:r>
                      <a:r>
                        <a:rPr sz="2100" spc="-60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lang="fr-FR" sz="2100" spc="100" dirty="0">
                          <a:solidFill>
                            <a:srgbClr val="ED2137"/>
                          </a:solidFill>
                          <a:latin typeface="Trebuchet MS"/>
                          <a:cs typeface="Trebuchet MS"/>
                        </a:rPr>
                        <a:t>POD</a:t>
                      </a:r>
                      <a:r>
                        <a:rPr sz="2100" spc="-60" dirty="0">
                          <a:solidFill>
                            <a:srgbClr val="ED2137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100" spc="135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sur</a:t>
                      </a:r>
                      <a:r>
                        <a:rPr sz="2100" spc="-60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100" spc="-95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il</a:t>
                      </a:r>
                      <a:r>
                        <a:rPr sz="2100" spc="-60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500" spc="50" dirty="0">
                          <a:solidFill>
                            <a:srgbClr val="333333"/>
                          </a:solidFill>
                          <a:latin typeface="MingLiU_HKSCS-ExtB"/>
                          <a:cs typeface="MingLiU_HKSCS-ExtB"/>
                        </a:rPr>
                        <a:t>❓</a:t>
                      </a:r>
                      <a:endParaRPr sz="2500" dirty="0">
                        <a:latin typeface="MingLiU_HKSCS-ExtB"/>
                        <a:cs typeface="MingLiU_HKSCS-ExtB"/>
                      </a:endParaRPr>
                    </a:p>
                  </a:txBody>
                  <a:tcPr marL="0" marR="0" marT="58419" marB="0">
                    <a:lnL w="9525">
                      <a:solidFill>
                        <a:srgbClr val="AAAAAA"/>
                      </a:solidFill>
                      <a:prstDash val="solid"/>
                    </a:lnL>
                    <a:lnR w="9525">
                      <a:solidFill>
                        <a:srgbClr val="AAAAAA"/>
                      </a:solidFill>
                      <a:prstDash val="solid"/>
                    </a:lnR>
                    <a:lnT w="9525">
                      <a:solidFill>
                        <a:srgbClr val="AAAAAA"/>
                      </a:solidFill>
                      <a:prstDash val="solid"/>
                    </a:lnT>
                    <a:lnB w="9525">
                      <a:solidFill>
                        <a:srgbClr val="AAAAAA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229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60"/>
                        </a:spcBef>
                      </a:pPr>
                      <a:r>
                        <a:rPr sz="2100" spc="45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4</a:t>
                      </a:r>
                      <a:endParaRPr sz="2100">
                        <a:latin typeface="Trebuchet MS"/>
                        <a:cs typeface="Trebuchet MS"/>
                      </a:endParaRPr>
                    </a:p>
                  </a:txBody>
                  <a:tcPr marL="0" marR="0" marT="109220" marB="0">
                    <a:lnL w="9525">
                      <a:solidFill>
                        <a:srgbClr val="AAAAAA"/>
                      </a:solidFill>
                      <a:prstDash val="solid"/>
                    </a:lnL>
                    <a:lnR w="9525">
                      <a:solidFill>
                        <a:srgbClr val="AAAAAA"/>
                      </a:solidFill>
                      <a:prstDash val="solid"/>
                    </a:lnR>
                    <a:lnT w="9525">
                      <a:solidFill>
                        <a:srgbClr val="AAAAAA"/>
                      </a:solidFill>
                      <a:prstDash val="solid"/>
                    </a:lnT>
                    <a:lnB w="9525">
                      <a:solidFill>
                        <a:srgbClr val="AAAAA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7795">
                        <a:lnSpc>
                          <a:spcPct val="100000"/>
                        </a:lnSpc>
                        <a:spcBef>
                          <a:spcPts val="459"/>
                        </a:spcBef>
                      </a:pPr>
                      <a:r>
                        <a:rPr sz="2100" spc="80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Peut</a:t>
                      </a:r>
                      <a:r>
                        <a:rPr sz="2100" spc="-45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100" dirty="0">
                          <a:solidFill>
                            <a:srgbClr val="ED2137"/>
                          </a:solidFill>
                          <a:latin typeface="Trebuchet MS"/>
                          <a:cs typeface="Trebuchet MS"/>
                        </a:rPr>
                        <a:t>Ensemble de répliques</a:t>
                      </a:r>
                      <a:r>
                        <a:rPr sz="2100" spc="-45" dirty="0">
                          <a:solidFill>
                            <a:srgbClr val="ED2137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100" spc="55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être</a:t>
                      </a:r>
                      <a:r>
                        <a:rPr sz="2100" spc="-45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100" spc="65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mis à jour</a:t>
                      </a:r>
                      <a:r>
                        <a:rPr sz="2100" spc="-45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100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à</a:t>
                      </a:r>
                      <a:r>
                        <a:rPr sz="2100" spc="-45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100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déployer</a:t>
                      </a:r>
                      <a:r>
                        <a:rPr sz="2100" spc="-45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100" spc="65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un</a:t>
                      </a:r>
                      <a:r>
                        <a:rPr sz="2100" spc="-40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100" spc="75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nouveau</a:t>
                      </a:r>
                      <a:r>
                        <a:rPr sz="2100" spc="-45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100" spc="55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version</a:t>
                      </a:r>
                      <a:r>
                        <a:rPr sz="2100" spc="-45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100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de</a:t>
                      </a:r>
                      <a:r>
                        <a:rPr sz="2100" spc="-45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100" spc="65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un</a:t>
                      </a:r>
                      <a:r>
                        <a:rPr sz="2100" spc="-45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lang="fr-FR" sz="2100" spc="100" dirty="0">
                          <a:solidFill>
                            <a:srgbClr val="ED2137"/>
                          </a:solidFill>
                          <a:latin typeface="Trebuchet MS"/>
                          <a:cs typeface="Trebuchet MS"/>
                        </a:rPr>
                        <a:t>POD</a:t>
                      </a:r>
                      <a:r>
                        <a:rPr sz="2100" spc="-45" dirty="0">
                          <a:solidFill>
                            <a:srgbClr val="ED2137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100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modèle</a:t>
                      </a:r>
                      <a:r>
                        <a:rPr sz="2100" spc="-45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500" spc="50" dirty="0">
                          <a:solidFill>
                            <a:srgbClr val="333333"/>
                          </a:solidFill>
                          <a:latin typeface="MingLiU_HKSCS-ExtB"/>
                          <a:cs typeface="MingLiU_HKSCS-ExtB"/>
                        </a:rPr>
                        <a:t>❓</a:t>
                      </a:r>
                      <a:endParaRPr sz="2500" dirty="0">
                        <a:latin typeface="MingLiU_HKSCS-ExtB"/>
                        <a:cs typeface="MingLiU_HKSCS-ExtB"/>
                      </a:endParaRPr>
                    </a:p>
                  </a:txBody>
                  <a:tcPr marL="0" marR="0" marT="58419" marB="0">
                    <a:lnL w="9525">
                      <a:solidFill>
                        <a:srgbClr val="AAAAAA"/>
                      </a:solidFill>
                      <a:prstDash val="solid"/>
                    </a:lnL>
                    <a:lnR w="9525">
                      <a:solidFill>
                        <a:srgbClr val="AAAAAA"/>
                      </a:solidFill>
                      <a:prstDash val="solid"/>
                    </a:lnR>
                    <a:lnT w="9525">
                      <a:solidFill>
                        <a:srgbClr val="AAAAAA"/>
                      </a:solidFill>
                      <a:prstDash val="solid"/>
                    </a:lnT>
                    <a:lnB w="9525">
                      <a:solidFill>
                        <a:srgbClr val="AAAAAA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229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60"/>
                        </a:spcBef>
                      </a:pPr>
                      <a:r>
                        <a:rPr sz="2100" spc="45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5</a:t>
                      </a:r>
                      <a:endParaRPr sz="2100">
                        <a:latin typeface="Trebuchet MS"/>
                        <a:cs typeface="Trebuchet MS"/>
                      </a:endParaRPr>
                    </a:p>
                  </a:txBody>
                  <a:tcPr marL="0" marR="0" marT="109220" marB="0">
                    <a:lnL w="9525">
                      <a:solidFill>
                        <a:srgbClr val="AAAAAA"/>
                      </a:solidFill>
                      <a:prstDash val="solid"/>
                    </a:lnL>
                    <a:lnR w="9525">
                      <a:solidFill>
                        <a:srgbClr val="AAAAAA"/>
                      </a:solidFill>
                      <a:prstDash val="solid"/>
                    </a:lnR>
                    <a:lnT w="9525">
                      <a:solidFill>
                        <a:srgbClr val="AAAAAA"/>
                      </a:solidFill>
                      <a:prstDash val="solid"/>
                    </a:lnT>
                    <a:lnB w="9525">
                      <a:solidFill>
                        <a:srgbClr val="AAAAA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7795">
                        <a:lnSpc>
                          <a:spcPct val="100000"/>
                        </a:lnSpc>
                        <a:spcBef>
                          <a:spcPts val="459"/>
                        </a:spcBef>
                      </a:pPr>
                      <a:r>
                        <a:rPr sz="2100" spc="50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Sont</a:t>
                      </a:r>
                      <a:r>
                        <a:rPr sz="2100" spc="-80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100" spc="-65" dirty="0">
                          <a:solidFill>
                            <a:srgbClr val="ED2137"/>
                          </a:solidFill>
                          <a:latin typeface="Trebuchet MS"/>
                          <a:cs typeface="Trebuchet MS"/>
                        </a:rPr>
                        <a:t>Emploi</a:t>
                      </a:r>
                      <a:r>
                        <a:rPr sz="2100" spc="-80" dirty="0">
                          <a:solidFill>
                            <a:srgbClr val="ED2137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100" spc="-25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typiquement</a:t>
                      </a:r>
                      <a:r>
                        <a:rPr sz="2100" spc="-80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100" spc="95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utilisé</a:t>
                      </a:r>
                      <a:r>
                        <a:rPr sz="2100" spc="-80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100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pour</a:t>
                      </a:r>
                      <a:r>
                        <a:rPr sz="2100" spc="-80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100" spc="50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déploiement</a:t>
                      </a:r>
                      <a:r>
                        <a:rPr sz="2100" spc="-80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100" spc="55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long</a:t>
                      </a:r>
                      <a:r>
                        <a:rPr sz="2100" spc="-80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100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vécu</a:t>
                      </a:r>
                      <a:r>
                        <a:rPr sz="2100" spc="-80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500" spc="50" dirty="0">
                          <a:solidFill>
                            <a:srgbClr val="333333"/>
                          </a:solidFill>
                          <a:latin typeface="MingLiU_HKSCS-ExtB"/>
                          <a:cs typeface="MingLiU_HKSCS-ExtB"/>
                        </a:rPr>
                        <a:t>❓</a:t>
                      </a:r>
                      <a:endParaRPr sz="2500">
                        <a:latin typeface="MingLiU_HKSCS-ExtB"/>
                        <a:cs typeface="MingLiU_HKSCS-ExtB"/>
                      </a:endParaRPr>
                    </a:p>
                  </a:txBody>
                  <a:tcPr marL="0" marR="0" marT="58419" marB="0">
                    <a:lnL w="9525">
                      <a:solidFill>
                        <a:srgbClr val="AAAAAA"/>
                      </a:solidFill>
                      <a:prstDash val="solid"/>
                    </a:lnL>
                    <a:lnR w="9525">
                      <a:solidFill>
                        <a:srgbClr val="AAAAAA"/>
                      </a:solidFill>
                      <a:prstDash val="solid"/>
                    </a:lnR>
                    <a:lnT w="9525">
                      <a:solidFill>
                        <a:srgbClr val="AAAAAA"/>
                      </a:solidFill>
                      <a:prstDash val="solid"/>
                    </a:lnT>
                    <a:lnB w="9525">
                      <a:solidFill>
                        <a:srgbClr val="AAAAAA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0899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910"/>
                        </a:spcBef>
                      </a:pPr>
                      <a:r>
                        <a:rPr sz="2100" spc="45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6</a:t>
                      </a:r>
                      <a:endParaRPr sz="2100">
                        <a:latin typeface="Trebuchet MS"/>
                        <a:cs typeface="Trebuchet MS"/>
                      </a:endParaRPr>
                    </a:p>
                  </a:txBody>
                  <a:tcPr marL="0" marR="0" marT="242570" marB="0">
                    <a:lnL w="9525">
                      <a:solidFill>
                        <a:srgbClr val="AAAAAA"/>
                      </a:solidFill>
                      <a:prstDash val="solid"/>
                    </a:lnL>
                    <a:lnR w="9525">
                      <a:solidFill>
                        <a:srgbClr val="AAAAAA"/>
                      </a:solidFill>
                      <a:prstDash val="solid"/>
                    </a:lnR>
                    <a:lnT w="9525">
                      <a:solidFill>
                        <a:srgbClr val="AAAAAA"/>
                      </a:solidFill>
                      <a:prstDash val="solid"/>
                    </a:lnT>
                    <a:lnB w="9525">
                      <a:solidFill>
                        <a:srgbClr val="AAAAA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7795" marR="475615">
                        <a:lnSpc>
                          <a:spcPct val="71900"/>
                        </a:lnSpc>
                        <a:spcBef>
                          <a:spcPts val="1570"/>
                        </a:spcBef>
                      </a:pPr>
                      <a:r>
                        <a:rPr sz="2100" spc="80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Peut</a:t>
                      </a:r>
                      <a:r>
                        <a:rPr sz="2100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100" dirty="0">
                          <a:solidFill>
                            <a:srgbClr val="ED2137"/>
                          </a:solidFill>
                          <a:latin typeface="Trebuchet MS"/>
                          <a:cs typeface="Trebuchet MS"/>
                        </a:rPr>
                        <a:t>Ensemble de répliques</a:t>
                      </a:r>
                      <a:r>
                        <a:rPr sz="2100" spc="5" dirty="0">
                          <a:solidFill>
                            <a:srgbClr val="ED2137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100" spc="55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être </a:t>
                      </a:r>
                      <a:r>
                        <a:rPr sz="2100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configuré</a:t>
                      </a:r>
                      <a:r>
                        <a:rPr sz="2100" spc="5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100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à automatiquement</a:t>
                      </a:r>
                      <a:r>
                        <a:rPr sz="2100" spc="5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100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réduire</a:t>
                      </a:r>
                      <a:r>
                        <a:rPr sz="2100" spc="100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​</a:t>
                      </a:r>
                      <a:r>
                        <a:rPr sz="2100" spc="5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100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le </a:t>
                      </a:r>
                      <a:r>
                        <a:rPr sz="2100" spc="105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nombre</a:t>
                      </a:r>
                      <a:r>
                        <a:rPr sz="2100" spc="5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100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de répliques</a:t>
                      </a:r>
                      <a:r>
                        <a:rPr sz="2100" spc="5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100" spc="60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basé </a:t>
                      </a:r>
                      <a:r>
                        <a:rPr sz="2100" spc="135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sur</a:t>
                      </a:r>
                      <a:r>
                        <a:rPr sz="2100" spc="-85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100" spc="100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processeur</a:t>
                      </a:r>
                      <a:r>
                        <a:rPr sz="2100" spc="-85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100" spc="-10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utilisation</a:t>
                      </a:r>
                      <a:r>
                        <a:rPr sz="2100" spc="-85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500" spc="50" dirty="0">
                          <a:solidFill>
                            <a:srgbClr val="333333"/>
                          </a:solidFill>
                          <a:latin typeface="MingLiU_HKSCS-ExtB"/>
                          <a:cs typeface="MingLiU_HKSCS-ExtB"/>
                        </a:rPr>
                        <a:t>❓</a:t>
                      </a:r>
                      <a:endParaRPr sz="2500">
                        <a:latin typeface="MingLiU_HKSCS-ExtB"/>
                        <a:cs typeface="MingLiU_HKSCS-ExtB"/>
                      </a:endParaRPr>
                    </a:p>
                  </a:txBody>
                  <a:tcPr marL="0" marR="0" marT="199390" marB="0">
                    <a:lnL w="9525">
                      <a:solidFill>
                        <a:srgbClr val="AAAAAA"/>
                      </a:solidFill>
                      <a:prstDash val="solid"/>
                    </a:lnL>
                    <a:lnR w="9525">
                      <a:solidFill>
                        <a:srgbClr val="AAAAAA"/>
                      </a:solidFill>
                      <a:prstDash val="solid"/>
                    </a:lnR>
                    <a:lnT w="9525">
                      <a:solidFill>
                        <a:srgbClr val="AAAAAA"/>
                      </a:solidFill>
                      <a:prstDash val="solid"/>
                    </a:lnT>
                    <a:lnB w="9525">
                      <a:solidFill>
                        <a:srgbClr val="AAAAAA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QUIZ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05842" y="1684492"/>
            <a:ext cx="169682" cy="201457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44122" y="1678762"/>
            <a:ext cx="1244165" cy="252505"/>
          </a:xfrm>
          <a:prstGeom prst="rect">
            <a:avLst/>
          </a:prstGeom>
        </p:spPr>
      </p:pic>
    </p:spTree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785130" y="5248580"/>
            <a:ext cx="1189355" cy="1731010"/>
            <a:chOff x="6785130" y="5248580"/>
            <a:chExt cx="1189355" cy="1731010"/>
          </a:xfrm>
        </p:grpSpPr>
        <p:sp>
          <p:nvSpPr>
            <p:cNvPr id="3" name="object 3"/>
            <p:cNvSpPr/>
            <p:nvPr/>
          </p:nvSpPr>
          <p:spPr>
            <a:xfrm>
              <a:off x="6785130" y="5248580"/>
              <a:ext cx="1189355" cy="1731010"/>
            </a:xfrm>
            <a:custGeom>
              <a:avLst/>
              <a:gdLst/>
              <a:ahLst/>
              <a:cxnLst/>
              <a:rect l="l" t="t" r="r" b="b"/>
              <a:pathLst>
                <a:path w="1189354" h="1731009">
                  <a:moveTo>
                    <a:pt x="502397" y="1730733"/>
                  </a:moveTo>
                  <a:lnTo>
                    <a:pt x="454683" y="1728286"/>
                  </a:lnTo>
                  <a:lnTo>
                    <a:pt x="405512" y="1721220"/>
                  </a:lnTo>
                  <a:lnTo>
                    <a:pt x="361832" y="1698098"/>
                  </a:lnTo>
                  <a:lnTo>
                    <a:pt x="321247" y="1671732"/>
                  </a:lnTo>
                  <a:lnTo>
                    <a:pt x="283649" y="1642351"/>
                  </a:lnTo>
                  <a:lnTo>
                    <a:pt x="248931" y="1610184"/>
                  </a:lnTo>
                  <a:lnTo>
                    <a:pt x="216986" y="1575458"/>
                  </a:lnTo>
                  <a:lnTo>
                    <a:pt x="187705" y="1538402"/>
                  </a:lnTo>
                  <a:lnTo>
                    <a:pt x="160980" y="1499245"/>
                  </a:lnTo>
                  <a:lnTo>
                    <a:pt x="136705" y="1458214"/>
                  </a:lnTo>
                  <a:lnTo>
                    <a:pt x="114771" y="1415539"/>
                  </a:lnTo>
                  <a:lnTo>
                    <a:pt x="95070" y="1371448"/>
                  </a:lnTo>
                  <a:lnTo>
                    <a:pt x="77494" y="1326168"/>
                  </a:lnTo>
                  <a:lnTo>
                    <a:pt x="61937" y="1279929"/>
                  </a:lnTo>
                  <a:lnTo>
                    <a:pt x="48290" y="1232959"/>
                  </a:lnTo>
                  <a:lnTo>
                    <a:pt x="36446" y="1185486"/>
                  </a:lnTo>
                  <a:lnTo>
                    <a:pt x="26296" y="1137739"/>
                  </a:lnTo>
                  <a:lnTo>
                    <a:pt x="17733" y="1089945"/>
                  </a:lnTo>
                  <a:lnTo>
                    <a:pt x="10649" y="1042335"/>
                  </a:lnTo>
                  <a:lnTo>
                    <a:pt x="5351" y="1008608"/>
                  </a:lnTo>
                  <a:lnTo>
                    <a:pt x="736" y="974714"/>
                  </a:lnTo>
                  <a:lnTo>
                    <a:pt x="0" y="941155"/>
                  </a:lnTo>
                  <a:lnTo>
                    <a:pt x="6334" y="908432"/>
                  </a:lnTo>
                  <a:lnTo>
                    <a:pt x="22459" y="878385"/>
                  </a:lnTo>
                  <a:lnTo>
                    <a:pt x="46952" y="854964"/>
                  </a:lnTo>
                  <a:lnTo>
                    <a:pt x="76801" y="841836"/>
                  </a:lnTo>
                  <a:lnTo>
                    <a:pt x="108993" y="842671"/>
                  </a:lnTo>
                  <a:lnTo>
                    <a:pt x="133374" y="854504"/>
                  </a:lnTo>
                  <a:lnTo>
                    <a:pt x="153850" y="872948"/>
                  </a:lnTo>
                  <a:lnTo>
                    <a:pt x="172095" y="894851"/>
                  </a:lnTo>
                  <a:lnTo>
                    <a:pt x="189781" y="917061"/>
                  </a:lnTo>
                  <a:lnTo>
                    <a:pt x="202170" y="930950"/>
                  </a:lnTo>
                  <a:lnTo>
                    <a:pt x="244640" y="966762"/>
                  </a:lnTo>
                  <a:lnTo>
                    <a:pt x="293684" y="992857"/>
                  </a:lnTo>
                  <a:lnTo>
                    <a:pt x="335216" y="1005123"/>
                  </a:lnTo>
                  <a:lnTo>
                    <a:pt x="359818" y="1006943"/>
                  </a:lnTo>
                  <a:lnTo>
                    <a:pt x="383388" y="1003100"/>
                  </a:lnTo>
                  <a:lnTo>
                    <a:pt x="404323" y="992046"/>
                  </a:lnTo>
                  <a:lnTo>
                    <a:pt x="423548" y="966854"/>
                  </a:lnTo>
                  <a:lnTo>
                    <a:pt x="431363" y="935231"/>
                  </a:lnTo>
                  <a:lnTo>
                    <a:pt x="431312" y="900512"/>
                  </a:lnTo>
                  <a:lnTo>
                    <a:pt x="426937" y="866029"/>
                  </a:lnTo>
                  <a:lnTo>
                    <a:pt x="384088" y="619352"/>
                  </a:lnTo>
                  <a:lnTo>
                    <a:pt x="377832" y="586143"/>
                  </a:lnTo>
                  <a:lnTo>
                    <a:pt x="374284" y="552756"/>
                  </a:lnTo>
                  <a:lnTo>
                    <a:pt x="375310" y="485449"/>
                  </a:lnTo>
                  <a:lnTo>
                    <a:pt x="398036" y="421771"/>
                  </a:lnTo>
                  <a:lnTo>
                    <a:pt x="445981" y="377732"/>
                  </a:lnTo>
                  <a:lnTo>
                    <a:pt x="478269" y="370070"/>
                  </a:lnTo>
                  <a:lnTo>
                    <a:pt x="511351" y="374348"/>
                  </a:lnTo>
                  <a:lnTo>
                    <a:pt x="558756" y="416267"/>
                  </a:lnTo>
                  <a:lnTo>
                    <a:pt x="567475" y="457308"/>
                  </a:lnTo>
                  <a:lnTo>
                    <a:pt x="569468" y="471167"/>
                  </a:lnTo>
                  <a:lnTo>
                    <a:pt x="574132" y="484734"/>
                  </a:lnTo>
                  <a:lnTo>
                    <a:pt x="581557" y="496906"/>
                  </a:lnTo>
                  <a:lnTo>
                    <a:pt x="591604" y="506065"/>
                  </a:lnTo>
                  <a:lnTo>
                    <a:pt x="604134" y="510593"/>
                  </a:lnTo>
                  <a:lnTo>
                    <a:pt x="617375" y="509203"/>
                  </a:lnTo>
                  <a:lnTo>
                    <a:pt x="649512" y="481879"/>
                  </a:lnTo>
                  <a:lnTo>
                    <a:pt x="675181" y="440708"/>
                  </a:lnTo>
                  <a:lnTo>
                    <a:pt x="695969" y="396665"/>
                  </a:lnTo>
                  <a:lnTo>
                    <a:pt x="713241" y="350780"/>
                  </a:lnTo>
                  <a:lnTo>
                    <a:pt x="728365" y="304086"/>
                  </a:lnTo>
                  <a:lnTo>
                    <a:pt x="742904" y="257246"/>
                  </a:lnTo>
                  <a:lnTo>
                    <a:pt x="758531" y="210782"/>
                  </a:lnTo>
                  <a:lnTo>
                    <a:pt x="776779" y="165518"/>
                  </a:lnTo>
                  <a:lnTo>
                    <a:pt x="799185" y="122276"/>
                  </a:lnTo>
                  <a:lnTo>
                    <a:pt x="827386" y="82170"/>
                  </a:lnTo>
                  <a:lnTo>
                    <a:pt x="861654" y="47365"/>
                  </a:lnTo>
                  <a:lnTo>
                    <a:pt x="901474" y="20259"/>
                  </a:lnTo>
                  <a:lnTo>
                    <a:pt x="946329" y="3252"/>
                  </a:lnTo>
                  <a:lnTo>
                    <a:pt x="994748" y="0"/>
                  </a:lnTo>
                  <a:lnTo>
                    <a:pt x="1041884" y="11825"/>
                  </a:lnTo>
                  <a:lnTo>
                    <a:pt x="1082157" y="37627"/>
                  </a:lnTo>
                  <a:lnTo>
                    <a:pt x="1109988" y="76303"/>
                  </a:lnTo>
                  <a:lnTo>
                    <a:pt x="1120758" y="122595"/>
                  </a:lnTo>
                  <a:lnTo>
                    <a:pt x="1116478" y="170574"/>
                  </a:lnTo>
                  <a:lnTo>
                    <a:pt x="1101514" y="218135"/>
                  </a:lnTo>
                  <a:lnTo>
                    <a:pt x="1080232" y="263171"/>
                  </a:lnTo>
                  <a:lnTo>
                    <a:pt x="1055905" y="305212"/>
                  </a:lnTo>
                  <a:lnTo>
                    <a:pt x="1029714" y="345849"/>
                  </a:lnTo>
                  <a:lnTo>
                    <a:pt x="1001659" y="385085"/>
                  </a:lnTo>
                  <a:lnTo>
                    <a:pt x="971740" y="422918"/>
                  </a:lnTo>
                  <a:lnTo>
                    <a:pt x="939956" y="459348"/>
                  </a:lnTo>
                  <a:lnTo>
                    <a:pt x="906308" y="494376"/>
                  </a:lnTo>
                  <a:lnTo>
                    <a:pt x="896624" y="503362"/>
                  </a:lnTo>
                  <a:lnTo>
                    <a:pt x="888684" y="513499"/>
                  </a:lnTo>
                  <a:lnTo>
                    <a:pt x="882490" y="524787"/>
                  </a:lnTo>
                  <a:lnTo>
                    <a:pt x="878039" y="537225"/>
                  </a:lnTo>
                  <a:lnTo>
                    <a:pt x="881020" y="559221"/>
                  </a:lnTo>
                  <a:lnTo>
                    <a:pt x="894405" y="577508"/>
                  </a:lnTo>
                  <a:lnTo>
                    <a:pt x="914486" y="590828"/>
                  </a:lnTo>
                  <a:lnTo>
                    <a:pt x="937552" y="597927"/>
                  </a:lnTo>
                  <a:lnTo>
                    <a:pt x="963763" y="599508"/>
                  </a:lnTo>
                  <a:lnTo>
                    <a:pt x="990127" y="597630"/>
                  </a:lnTo>
                  <a:lnTo>
                    <a:pt x="1016575" y="594412"/>
                  </a:lnTo>
                  <a:lnTo>
                    <a:pt x="1043037" y="591976"/>
                  </a:lnTo>
                  <a:lnTo>
                    <a:pt x="1096245" y="598690"/>
                  </a:lnTo>
                  <a:lnTo>
                    <a:pt x="1137066" y="629618"/>
                  </a:lnTo>
                  <a:lnTo>
                    <a:pt x="1146774" y="663072"/>
                  </a:lnTo>
                  <a:lnTo>
                    <a:pt x="1140637" y="698298"/>
                  </a:lnTo>
                  <a:lnTo>
                    <a:pt x="1123676" y="732660"/>
                  </a:lnTo>
                  <a:lnTo>
                    <a:pt x="1100913" y="763520"/>
                  </a:lnTo>
                  <a:lnTo>
                    <a:pt x="1067650" y="800206"/>
                  </a:lnTo>
                  <a:lnTo>
                    <a:pt x="1032586" y="834716"/>
                  </a:lnTo>
                  <a:lnTo>
                    <a:pt x="995721" y="867048"/>
                  </a:lnTo>
                  <a:lnTo>
                    <a:pt x="957055" y="897204"/>
                  </a:lnTo>
                  <a:lnTo>
                    <a:pt x="916588" y="925182"/>
                  </a:lnTo>
                  <a:lnTo>
                    <a:pt x="874320" y="950984"/>
                  </a:lnTo>
                  <a:lnTo>
                    <a:pt x="851159" y="964032"/>
                  </a:lnTo>
                  <a:lnTo>
                    <a:pt x="828403" y="977820"/>
                  </a:lnTo>
                  <a:lnTo>
                    <a:pt x="807180" y="993477"/>
                  </a:lnTo>
                  <a:lnTo>
                    <a:pt x="788622" y="1012132"/>
                  </a:lnTo>
                  <a:lnTo>
                    <a:pt x="774546" y="1035054"/>
                  </a:lnTo>
                  <a:lnTo>
                    <a:pt x="767068" y="1060932"/>
                  </a:lnTo>
                  <a:lnTo>
                    <a:pt x="767763" y="1087034"/>
                  </a:lnTo>
                  <a:lnTo>
                    <a:pt x="778207" y="1110625"/>
                  </a:lnTo>
                  <a:lnTo>
                    <a:pt x="797609" y="1127437"/>
                  </a:lnTo>
                  <a:lnTo>
                    <a:pt x="822172" y="1135657"/>
                  </a:lnTo>
                  <a:lnTo>
                    <a:pt x="848967" y="1136234"/>
                  </a:lnTo>
                  <a:lnTo>
                    <a:pt x="875064" y="1130115"/>
                  </a:lnTo>
                  <a:lnTo>
                    <a:pt x="898936" y="1119089"/>
                  </a:lnTo>
                  <a:lnTo>
                    <a:pt x="921539" y="1105399"/>
                  </a:lnTo>
                  <a:lnTo>
                    <a:pt x="943668" y="1090676"/>
                  </a:lnTo>
                  <a:lnTo>
                    <a:pt x="966117" y="1076554"/>
                  </a:lnTo>
                  <a:lnTo>
                    <a:pt x="1012311" y="1056566"/>
                  </a:lnTo>
                  <a:lnTo>
                    <a:pt x="1061839" y="1048546"/>
                  </a:lnTo>
                  <a:lnTo>
                    <a:pt x="1109665" y="1055423"/>
                  </a:lnTo>
                  <a:lnTo>
                    <a:pt x="1150754" y="1080125"/>
                  </a:lnTo>
                  <a:lnTo>
                    <a:pt x="1174032" y="1113835"/>
                  </a:lnTo>
                  <a:lnTo>
                    <a:pt x="1186732" y="1152757"/>
                  </a:lnTo>
                  <a:lnTo>
                    <a:pt x="1188803" y="1177311"/>
                  </a:lnTo>
                  <a:lnTo>
                    <a:pt x="1188547" y="1185512"/>
                  </a:lnTo>
                  <a:lnTo>
                    <a:pt x="1179072" y="1233927"/>
                  </a:lnTo>
                  <a:lnTo>
                    <a:pt x="1154746" y="1294406"/>
                  </a:lnTo>
                  <a:lnTo>
                    <a:pt x="1113888" y="1361780"/>
                  </a:lnTo>
                  <a:lnTo>
                    <a:pt x="1087905" y="1399296"/>
                  </a:lnTo>
                  <a:lnTo>
                    <a:pt x="1060012" y="1435332"/>
                  </a:lnTo>
                  <a:lnTo>
                    <a:pt x="1030208" y="1469889"/>
                  </a:lnTo>
                  <a:lnTo>
                    <a:pt x="998492" y="1502967"/>
                  </a:lnTo>
                  <a:lnTo>
                    <a:pt x="965091" y="1534342"/>
                  </a:lnTo>
                  <a:lnTo>
                    <a:pt x="930230" y="1563791"/>
                  </a:lnTo>
                  <a:lnTo>
                    <a:pt x="893910" y="1591313"/>
                  </a:lnTo>
                  <a:lnTo>
                    <a:pt x="856130" y="1616910"/>
                  </a:lnTo>
                  <a:lnTo>
                    <a:pt x="816891" y="1640580"/>
                  </a:lnTo>
                  <a:lnTo>
                    <a:pt x="772631" y="1663463"/>
                  </a:lnTo>
                  <a:lnTo>
                    <a:pt x="728487" y="1683366"/>
                  </a:lnTo>
                  <a:lnTo>
                    <a:pt x="684256" y="1700076"/>
                  </a:lnTo>
                  <a:lnTo>
                    <a:pt x="639735" y="1713381"/>
                  </a:lnTo>
                  <a:lnTo>
                    <a:pt x="594720" y="1723068"/>
                  </a:lnTo>
                  <a:lnTo>
                    <a:pt x="549009" y="1728923"/>
                  </a:lnTo>
                  <a:lnTo>
                    <a:pt x="502397" y="1730733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825678" y="5274893"/>
              <a:ext cx="1127760" cy="1517650"/>
            </a:xfrm>
            <a:custGeom>
              <a:avLst/>
              <a:gdLst/>
              <a:ahLst/>
              <a:cxnLst/>
              <a:rect l="l" t="t" r="r" b="b"/>
              <a:pathLst>
                <a:path w="1127759" h="1517650">
                  <a:moveTo>
                    <a:pt x="1127607" y="1131328"/>
                  </a:moveTo>
                  <a:lnTo>
                    <a:pt x="1124572" y="1131874"/>
                  </a:lnTo>
                  <a:lnTo>
                    <a:pt x="1121702" y="1132865"/>
                  </a:lnTo>
                  <a:lnTo>
                    <a:pt x="1118984" y="1134313"/>
                  </a:lnTo>
                  <a:lnTo>
                    <a:pt x="1082192" y="1151051"/>
                  </a:lnTo>
                  <a:lnTo>
                    <a:pt x="985050" y="1199197"/>
                  </a:lnTo>
                  <a:lnTo>
                    <a:pt x="946873" y="1218844"/>
                  </a:lnTo>
                  <a:lnTo>
                    <a:pt x="861402" y="1263675"/>
                  </a:lnTo>
                  <a:lnTo>
                    <a:pt x="549097" y="1429931"/>
                  </a:lnTo>
                  <a:lnTo>
                    <a:pt x="415404" y="1499908"/>
                  </a:lnTo>
                  <a:lnTo>
                    <a:pt x="427697" y="1415592"/>
                  </a:lnTo>
                  <a:lnTo>
                    <a:pt x="435978" y="1364932"/>
                  </a:lnTo>
                  <a:lnTo>
                    <a:pt x="444881" y="1314399"/>
                  </a:lnTo>
                  <a:lnTo>
                    <a:pt x="454418" y="1263980"/>
                  </a:lnTo>
                  <a:lnTo>
                    <a:pt x="464591" y="1213675"/>
                  </a:lnTo>
                  <a:lnTo>
                    <a:pt x="475386" y="1163497"/>
                  </a:lnTo>
                  <a:lnTo>
                    <a:pt x="486803" y="1113434"/>
                  </a:lnTo>
                  <a:lnTo>
                    <a:pt x="534301" y="916190"/>
                  </a:lnTo>
                  <a:lnTo>
                    <a:pt x="548982" y="859434"/>
                  </a:lnTo>
                  <a:lnTo>
                    <a:pt x="565988" y="822452"/>
                  </a:lnTo>
                  <a:lnTo>
                    <a:pt x="572808" y="818743"/>
                  </a:lnTo>
                  <a:lnTo>
                    <a:pt x="612876" y="799960"/>
                  </a:lnTo>
                  <a:lnTo>
                    <a:pt x="670433" y="774458"/>
                  </a:lnTo>
                  <a:lnTo>
                    <a:pt x="716737" y="754951"/>
                  </a:lnTo>
                  <a:lnTo>
                    <a:pt x="768134" y="734288"/>
                  </a:lnTo>
                  <a:lnTo>
                    <a:pt x="823645" y="713105"/>
                  </a:lnTo>
                  <a:lnTo>
                    <a:pt x="879525" y="693089"/>
                  </a:lnTo>
                  <a:lnTo>
                    <a:pt x="931887" y="675500"/>
                  </a:lnTo>
                  <a:lnTo>
                    <a:pt x="979563" y="660425"/>
                  </a:lnTo>
                  <a:lnTo>
                    <a:pt x="1021372" y="647941"/>
                  </a:lnTo>
                  <a:lnTo>
                    <a:pt x="1082230" y="631431"/>
                  </a:lnTo>
                  <a:lnTo>
                    <a:pt x="1089901" y="629970"/>
                  </a:lnTo>
                  <a:lnTo>
                    <a:pt x="1097343" y="627748"/>
                  </a:lnTo>
                  <a:lnTo>
                    <a:pt x="1104544" y="624738"/>
                  </a:lnTo>
                  <a:lnTo>
                    <a:pt x="1096632" y="624890"/>
                  </a:lnTo>
                  <a:lnTo>
                    <a:pt x="1088796" y="625792"/>
                  </a:lnTo>
                  <a:lnTo>
                    <a:pt x="1037793" y="636854"/>
                  </a:lnTo>
                  <a:lnTo>
                    <a:pt x="968883" y="655332"/>
                  </a:lnTo>
                  <a:lnTo>
                    <a:pt x="918870" y="670420"/>
                  </a:lnTo>
                  <a:lnTo>
                    <a:pt x="869264" y="686803"/>
                  </a:lnTo>
                  <a:lnTo>
                    <a:pt x="820077" y="704481"/>
                  </a:lnTo>
                  <a:lnTo>
                    <a:pt x="764514" y="725906"/>
                  </a:lnTo>
                  <a:lnTo>
                    <a:pt x="713232" y="747090"/>
                  </a:lnTo>
                  <a:lnTo>
                    <a:pt x="667283" y="767346"/>
                  </a:lnTo>
                  <a:lnTo>
                    <a:pt x="627710" y="786015"/>
                  </a:lnTo>
                  <a:lnTo>
                    <a:pt x="571322" y="815771"/>
                  </a:lnTo>
                  <a:lnTo>
                    <a:pt x="564299" y="819150"/>
                  </a:lnTo>
                  <a:lnTo>
                    <a:pt x="574357" y="778802"/>
                  </a:lnTo>
                  <a:lnTo>
                    <a:pt x="592975" y="726465"/>
                  </a:lnTo>
                  <a:lnTo>
                    <a:pt x="613041" y="674662"/>
                  </a:lnTo>
                  <a:lnTo>
                    <a:pt x="634555" y="623392"/>
                  </a:lnTo>
                  <a:lnTo>
                    <a:pt x="655523" y="575310"/>
                  </a:lnTo>
                  <a:lnTo>
                    <a:pt x="676605" y="528789"/>
                  </a:lnTo>
                  <a:lnTo>
                    <a:pt x="697585" y="483870"/>
                  </a:lnTo>
                  <a:lnTo>
                    <a:pt x="718312" y="440550"/>
                  </a:lnTo>
                  <a:lnTo>
                    <a:pt x="738682" y="398856"/>
                  </a:lnTo>
                  <a:lnTo>
                    <a:pt x="758761" y="358914"/>
                  </a:lnTo>
                  <a:lnTo>
                    <a:pt x="778586" y="320852"/>
                  </a:lnTo>
                  <a:lnTo>
                    <a:pt x="798207" y="284772"/>
                  </a:lnTo>
                  <a:lnTo>
                    <a:pt x="823366" y="240766"/>
                  </a:lnTo>
                  <a:lnTo>
                    <a:pt x="849807" y="197586"/>
                  </a:lnTo>
                  <a:lnTo>
                    <a:pt x="877506" y="155244"/>
                  </a:lnTo>
                  <a:lnTo>
                    <a:pt x="906475" y="113741"/>
                  </a:lnTo>
                  <a:lnTo>
                    <a:pt x="936726" y="73050"/>
                  </a:lnTo>
                  <a:lnTo>
                    <a:pt x="961123" y="41529"/>
                  </a:lnTo>
                  <a:lnTo>
                    <a:pt x="990587" y="5067"/>
                  </a:lnTo>
                  <a:lnTo>
                    <a:pt x="994156" y="152"/>
                  </a:lnTo>
                  <a:lnTo>
                    <a:pt x="959269" y="40208"/>
                  </a:lnTo>
                  <a:lnTo>
                    <a:pt x="934199" y="71120"/>
                  </a:lnTo>
                  <a:lnTo>
                    <a:pt x="903287" y="111455"/>
                  </a:lnTo>
                  <a:lnTo>
                    <a:pt x="873734" y="152692"/>
                  </a:lnTo>
                  <a:lnTo>
                    <a:pt x="845527" y="194818"/>
                  </a:lnTo>
                  <a:lnTo>
                    <a:pt x="818667" y="237858"/>
                  </a:lnTo>
                  <a:lnTo>
                    <a:pt x="793153" y="281800"/>
                  </a:lnTo>
                  <a:lnTo>
                    <a:pt x="773201" y="317792"/>
                  </a:lnTo>
                  <a:lnTo>
                    <a:pt x="753071" y="355815"/>
                  </a:lnTo>
                  <a:lnTo>
                    <a:pt x="732751" y="395744"/>
                  </a:lnTo>
                  <a:lnTo>
                    <a:pt x="712216" y="437426"/>
                  </a:lnTo>
                  <a:lnTo>
                    <a:pt x="691324" y="480745"/>
                  </a:lnTo>
                  <a:lnTo>
                    <a:pt x="670102" y="525665"/>
                  </a:lnTo>
                  <a:lnTo>
                    <a:pt x="648779" y="572185"/>
                  </a:lnTo>
                  <a:lnTo>
                    <a:pt x="627557" y="620268"/>
                  </a:lnTo>
                  <a:lnTo>
                    <a:pt x="605840" y="671537"/>
                  </a:lnTo>
                  <a:lnTo>
                    <a:pt x="585558" y="723341"/>
                  </a:lnTo>
                  <a:lnTo>
                    <a:pt x="566712" y="775677"/>
                  </a:lnTo>
                  <a:lnTo>
                    <a:pt x="551180" y="822858"/>
                  </a:lnTo>
                  <a:lnTo>
                    <a:pt x="551002" y="821448"/>
                  </a:lnTo>
                  <a:lnTo>
                    <a:pt x="549617" y="815047"/>
                  </a:lnTo>
                  <a:lnTo>
                    <a:pt x="540778" y="785469"/>
                  </a:lnTo>
                  <a:lnTo>
                    <a:pt x="486067" y="586943"/>
                  </a:lnTo>
                  <a:lnTo>
                    <a:pt x="472160" y="538429"/>
                  </a:lnTo>
                  <a:lnTo>
                    <a:pt x="458508" y="493471"/>
                  </a:lnTo>
                  <a:lnTo>
                    <a:pt x="445350" y="453047"/>
                  </a:lnTo>
                  <a:lnTo>
                    <a:pt x="422059" y="389610"/>
                  </a:lnTo>
                  <a:lnTo>
                    <a:pt x="413169" y="368388"/>
                  </a:lnTo>
                  <a:lnTo>
                    <a:pt x="410908" y="362153"/>
                  </a:lnTo>
                  <a:lnTo>
                    <a:pt x="407987" y="356247"/>
                  </a:lnTo>
                  <a:lnTo>
                    <a:pt x="404380" y="350685"/>
                  </a:lnTo>
                  <a:lnTo>
                    <a:pt x="405752" y="357149"/>
                  </a:lnTo>
                  <a:lnTo>
                    <a:pt x="407682" y="363448"/>
                  </a:lnTo>
                  <a:lnTo>
                    <a:pt x="410184" y="369582"/>
                  </a:lnTo>
                  <a:lnTo>
                    <a:pt x="438848" y="455256"/>
                  </a:lnTo>
                  <a:lnTo>
                    <a:pt x="451231" y="495795"/>
                  </a:lnTo>
                  <a:lnTo>
                    <a:pt x="464375" y="540778"/>
                  </a:lnTo>
                  <a:lnTo>
                    <a:pt x="504367" y="682764"/>
                  </a:lnTo>
                  <a:lnTo>
                    <a:pt x="516280" y="723544"/>
                  </a:lnTo>
                  <a:lnTo>
                    <a:pt x="527126" y="758939"/>
                  </a:lnTo>
                  <a:lnTo>
                    <a:pt x="536575" y="787755"/>
                  </a:lnTo>
                  <a:lnTo>
                    <a:pt x="544233" y="809663"/>
                  </a:lnTo>
                  <a:lnTo>
                    <a:pt x="546061" y="816063"/>
                  </a:lnTo>
                  <a:lnTo>
                    <a:pt x="548589" y="822159"/>
                  </a:lnTo>
                  <a:lnTo>
                    <a:pt x="550354" y="825347"/>
                  </a:lnTo>
                  <a:lnTo>
                    <a:pt x="549300" y="828560"/>
                  </a:lnTo>
                  <a:lnTo>
                    <a:pt x="533806" y="884897"/>
                  </a:lnTo>
                  <a:lnTo>
                    <a:pt x="478904" y="1110716"/>
                  </a:lnTo>
                  <a:lnTo>
                    <a:pt x="467474" y="1160881"/>
                  </a:lnTo>
                  <a:lnTo>
                    <a:pt x="456692" y="1211173"/>
                  </a:lnTo>
                  <a:lnTo>
                    <a:pt x="446557" y="1261592"/>
                  </a:lnTo>
                  <a:lnTo>
                    <a:pt x="437070" y="1312125"/>
                  </a:lnTo>
                  <a:lnTo>
                    <a:pt x="428231" y="1362786"/>
                  </a:lnTo>
                  <a:lnTo>
                    <a:pt x="420027" y="1413560"/>
                  </a:lnTo>
                  <a:lnTo>
                    <a:pt x="412483" y="1464462"/>
                  </a:lnTo>
                  <a:lnTo>
                    <a:pt x="407936" y="1497977"/>
                  </a:lnTo>
                  <a:lnTo>
                    <a:pt x="407060" y="1496733"/>
                  </a:lnTo>
                  <a:lnTo>
                    <a:pt x="403936" y="1491830"/>
                  </a:lnTo>
                  <a:lnTo>
                    <a:pt x="399923" y="1484833"/>
                  </a:lnTo>
                  <a:lnTo>
                    <a:pt x="395160" y="1476946"/>
                  </a:lnTo>
                  <a:lnTo>
                    <a:pt x="350532" y="1404340"/>
                  </a:lnTo>
                  <a:lnTo>
                    <a:pt x="330809" y="1371663"/>
                  </a:lnTo>
                  <a:lnTo>
                    <a:pt x="309270" y="1335316"/>
                  </a:lnTo>
                  <a:lnTo>
                    <a:pt x="286118" y="1295755"/>
                  </a:lnTo>
                  <a:lnTo>
                    <a:pt x="261543" y="1253375"/>
                  </a:lnTo>
                  <a:lnTo>
                    <a:pt x="181952" y="1115110"/>
                  </a:lnTo>
                  <a:lnTo>
                    <a:pt x="155879" y="1070432"/>
                  </a:lnTo>
                  <a:lnTo>
                    <a:pt x="130924" y="1028230"/>
                  </a:lnTo>
                  <a:lnTo>
                    <a:pt x="107315" y="988898"/>
                  </a:lnTo>
                  <a:lnTo>
                    <a:pt x="85267" y="952855"/>
                  </a:lnTo>
                  <a:lnTo>
                    <a:pt x="65011" y="920508"/>
                  </a:lnTo>
                  <a:lnTo>
                    <a:pt x="38696" y="879627"/>
                  </a:lnTo>
                  <a:lnTo>
                    <a:pt x="18300" y="849249"/>
                  </a:lnTo>
                  <a:lnTo>
                    <a:pt x="13093" y="841514"/>
                  </a:lnTo>
                  <a:lnTo>
                    <a:pt x="8178" y="834517"/>
                  </a:lnTo>
                  <a:lnTo>
                    <a:pt x="1930" y="825881"/>
                  </a:lnTo>
                  <a:lnTo>
                    <a:pt x="0" y="823950"/>
                  </a:lnTo>
                  <a:lnTo>
                    <a:pt x="901" y="826516"/>
                  </a:lnTo>
                  <a:lnTo>
                    <a:pt x="2133" y="828890"/>
                  </a:lnTo>
                  <a:lnTo>
                    <a:pt x="3721" y="831088"/>
                  </a:lnTo>
                  <a:lnTo>
                    <a:pt x="15621" y="850887"/>
                  </a:lnTo>
                  <a:lnTo>
                    <a:pt x="60261" y="923632"/>
                  </a:lnTo>
                  <a:lnTo>
                    <a:pt x="80035" y="956259"/>
                  </a:lnTo>
                  <a:lnTo>
                    <a:pt x="101612" y="992555"/>
                  </a:lnTo>
                  <a:lnTo>
                    <a:pt x="124790" y="1032090"/>
                  </a:lnTo>
                  <a:lnTo>
                    <a:pt x="149377" y="1074470"/>
                  </a:lnTo>
                  <a:lnTo>
                    <a:pt x="228968" y="1212735"/>
                  </a:lnTo>
                  <a:lnTo>
                    <a:pt x="255016" y="1257427"/>
                  </a:lnTo>
                  <a:lnTo>
                    <a:pt x="279946" y="1299679"/>
                  </a:lnTo>
                  <a:lnTo>
                    <a:pt x="303555" y="1339049"/>
                  </a:lnTo>
                  <a:lnTo>
                    <a:pt x="325615" y="1375117"/>
                  </a:lnTo>
                  <a:lnTo>
                    <a:pt x="345909" y="1407464"/>
                  </a:lnTo>
                  <a:lnTo>
                    <a:pt x="372097" y="1448231"/>
                  </a:lnTo>
                  <a:lnTo>
                    <a:pt x="405726" y="1497634"/>
                  </a:lnTo>
                  <a:lnTo>
                    <a:pt x="407187" y="1499946"/>
                  </a:lnTo>
                  <a:lnTo>
                    <a:pt x="407606" y="1500479"/>
                  </a:lnTo>
                  <a:lnTo>
                    <a:pt x="405574" y="1515478"/>
                  </a:lnTo>
                  <a:lnTo>
                    <a:pt x="413016" y="1517269"/>
                  </a:lnTo>
                  <a:lnTo>
                    <a:pt x="415112" y="1502054"/>
                  </a:lnTo>
                  <a:lnTo>
                    <a:pt x="415467" y="1501914"/>
                  </a:lnTo>
                  <a:lnTo>
                    <a:pt x="417918" y="1500606"/>
                  </a:lnTo>
                  <a:lnTo>
                    <a:pt x="455599" y="1483855"/>
                  </a:lnTo>
                  <a:lnTo>
                    <a:pt x="552792" y="1435696"/>
                  </a:lnTo>
                  <a:lnTo>
                    <a:pt x="632333" y="1394358"/>
                  </a:lnTo>
                  <a:lnTo>
                    <a:pt x="988783" y="1204899"/>
                  </a:lnTo>
                  <a:lnTo>
                    <a:pt x="1099934" y="1146810"/>
                  </a:lnTo>
                  <a:lnTo>
                    <a:pt x="1120609" y="1135799"/>
                  </a:lnTo>
                  <a:lnTo>
                    <a:pt x="1123175" y="1134656"/>
                  </a:lnTo>
                  <a:lnTo>
                    <a:pt x="1125499" y="1133170"/>
                  </a:lnTo>
                  <a:lnTo>
                    <a:pt x="1127607" y="1131328"/>
                  </a:lnTo>
                  <a:close/>
                </a:path>
              </a:pathLst>
            </a:custGeom>
            <a:solidFill>
              <a:srgbClr val="DFDF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5094221" y="3772801"/>
            <a:ext cx="1638300" cy="3141980"/>
            <a:chOff x="5094221" y="3772801"/>
            <a:chExt cx="1638300" cy="3141980"/>
          </a:xfrm>
        </p:grpSpPr>
        <p:sp>
          <p:nvSpPr>
            <p:cNvPr id="6" name="object 6"/>
            <p:cNvSpPr/>
            <p:nvPr/>
          </p:nvSpPr>
          <p:spPr>
            <a:xfrm>
              <a:off x="5094221" y="3772801"/>
              <a:ext cx="1638300" cy="3077845"/>
            </a:xfrm>
            <a:custGeom>
              <a:avLst/>
              <a:gdLst/>
              <a:ahLst/>
              <a:cxnLst/>
              <a:rect l="l" t="t" r="r" b="b"/>
              <a:pathLst>
                <a:path w="1638300" h="3077845">
                  <a:moveTo>
                    <a:pt x="1054066" y="3077826"/>
                  </a:moveTo>
                  <a:lnTo>
                    <a:pt x="796825" y="3011321"/>
                  </a:lnTo>
                  <a:lnTo>
                    <a:pt x="714020" y="2982553"/>
                  </a:lnTo>
                  <a:lnTo>
                    <a:pt x="636993" y="2952938"/>
                  </a:lnTo>
                  <a:lnTo>
                    <a:pt x="565594" y="2922658"/>
                  </a:lnTo>
                  <a:lnTo>
                    <a:pt x="499670" y="2891894"/>
                  </a:lnTo>
                  <a:lnTo>
                    <a:pt x="439071" y="2860828"/>
                  </a:lnTo>
                  <a:lnTo>
                    <a:pt x="383644" y="2829642"/>
                  </a:lnTo>
                  <a:lnTo>
                    <a:pt x="333240" y="2798518"/>
                  </a:lnTo>
                  <a:lnTo>
                    <a:pt x="287705" y="2767636"/>
                  </a:lnTo>
                  <a:lnTo>
                    <a:pt x="246889" y="2737179"/>
                  </a:lnTo>
                  <a:lnTo>
                    <a:pt x="210641" y="2707329"/>
                  </a:lnTo>
                  <a:lnTo>
                    <a:pt x="178810" y="2678267"/>
                  </a:lnTo>
                  <a:lnTo>
                    <a:pt x="151242" y="2650174"/>
                  </a:lnTo>
                  <a:lnTo>
                    <a:pt x="108297" y="2597626"/>
                  </a:lnTo>
                  <a:lnTo>
                    <a:pt x="80595" y="2551138"/>
                  </a:lnTo>
                  <a:lnTo>
                    <a:pt x="66925" y="2512162"/>
                  </a:lnTo>
                  <a:lnTo>
                    <a:pt x="64973" y="2495946"/>
                  </a:lnTo>
                  <a:lnTo>
                    <a:pt x="72915" y="2455215"/>
                  </a:lnTo>
                  <a:lnTo>
                    <a:pt x="96768" y="2426945"/>
                  </a:lnTo>
                  <a:lnTo>
                    <a:pt x="132780" y="2409188"/>
                  </a:lnTo>
                  <a:lnTo>
                    <a:pt x="177198" y="2399999"/>
                  </a:lnTo>
                  <a:lnTo>
                    <a:pt x="226269" y="2397430"/>
                  </a:lnTo>
                  <a:lnTo>
                    <a:pt x="276241" y="2399536"/>
                  </a:lnTo>
                  <a:lnTo>
                    <a:pt x="336157" y="2405613"/>
                  </a:lnTo>
                  <a:lnTo>
                    <a:pt x="394030" y="2412698"/>
                  </a:lnTo>
                  <a:lnTo>
                    <a:pt x="444069" y="2417725"/>
                  </a:lnTo>
                  <a:lnTo>
                    <a:pt x="480482" y="2417633"/>
                  </a:lnTo>
                  <a:lnTo>
                    <a:pt x="497478" y="2409356"/>
                  </a:lnTo>
                  <a:lnTo>
                    <a:pt x="501042" y="2392939"/>
                  </a:lnTo>
                  <a:lnTo>
                    <a:pt x="497311" y="2376661"/>
                  </a:lnTo>
                  <a:lnTo>
                    <a:pt x="484736" y="2359770"/>
                  </a:lnTo>
                  <a:lnTo>
                    <a:pt x="461771" y="2341512"/>
                  </a:lnTo>
                  <a:lnTo>
                    <a:pt x="419442" y="2313130"/>
                  </a:lnTo>
                  <a:lnTo>
                    <a:pt x="384412" y="2288627"/>
                  </a:lnTo>
                  <a:lnTo>
                    <a:pt x="343286" y="2258476"/>
                  </a:lnTo>
                  <a:lnTo>
                    <a:pt x="298427" y="2223594"/>
                  </a:lnTo>
                  <a:lnTo>
                    <a:pt x="252195" y="2184902"/>
                  </a:lnTo>
                  <a:lnTo>
                    <a:pt x="206952" y="2143317"/>
                  </a:lnTo>
                  <a:lnTo>
                    <a:pt x="165058" y="2099760"/>
                  </a:lnTo>
                  <a:lnTo>
                    <a:pt x="128877" y="2055149"/>
                  </a:lnTo>
                  <a:lnTo>
                    <a:pt x="100768" y="2010403"/>
                  </a:lnTo>
                  <a:lnTo>
                    <a:pt x="83093" y="1966441"/>
                  </a:lnTo>
                  <a:lnTo>
                    <a:pt x="78215" y="1924183"/>
                  </a:lnTo>
                  <a:lnTo>
                    <a:pt x="88557" y="1884233"/>
                  </a:lnTo>
                  <a:lnTo>
                    <a:pt x="112657" y="1853304"/>
                  </a:lnTo>
                  <a:lnTo>
                    <a:pt x="147675" y="1830265"/>
                  </a:lnTo>
                  <a:lnTo>
                    <a:pt x="190769" y="1813985"/>
                  </a:lnTo>
                  <a:lnTo>
                    <a:pt x="239099" y="1803333"/>
                  </a:lnTo>
                  <a:lnTo>
                    <a:pt x="289823" y="1797179"/>
                  </a:lnTo>
                  <a:lnTo>
                    <a:pt x="340100" y="1794392"/>
                  </a:lnTo>
                  <a:lnTo>
                    <a:pt x="387090" y="1793841"/>
                  </a:lnTo>
                  <a:lnTo>
                    <a:pt x="459842" y="1794925"/>
                  </a:lnTo>
                  <a:lnTo>
                    <a:pt x="479922" y="1794297"/>
                  </a:lnTo>
                  <a:lnTo>
                    <a:pt x="505215" y="1783971"/>
                  </a:lnTo>
                  <a:lnTo>
                    <a:pt x="511984" y="1765359"/>
                  </a:lnTo>
                  <a:lnTo>
                    <a:pt x="505698" y="1743958"/>
                  </a:lnTo>
                  <a:lnTo>
                    <a:pt x="295684" y="1536931"/>
                  </a:lnTo>
                  <a:lnTo>
                    <a:pt x="203452" y="1449807"/>
                  </a:lnTo>
                  <a:lnTo>
                    <a:pt x="161460" y="1410710"/>
                  </a:lnTo>
                  <a:lnTo>
                    <a:pt x="124932" y="1377265"/>
                  </a:lnTo>
                  <a:lnTo>
                    <a:pt x="81748" y="1334796"/>
                  </a:lnTo>
                  <a:lnTo>
                    <a:pt x="47158" y="1293092"/>
                  </a:lnTo>
                  <a:lnTo>
                    <a:pt x="21667" y="1252353"/>
                  </a:lnTo>
                  <a:lnTo>
                    <a:pt x="5779" y="1212781"/>
                  </a:lnTo>
                  <a:lnTo>
                    <a:pt x="0" y="1174574"/>
                  </a:lnTo>
                  <a:lnTo>
                    <a:pt x="4833" y="1137935"/>
                  </a:lnTo>
                  <a:lnTo>
                    <a:pt x="20785" y="1103063"/>
                  </a:lnTo>
                  <a:lnTo>
                    <a:pt x="52414" y="1075380"/>
                  </a:lnTo>
                  <a:lnTo>
                    <a:pt x="95225" y="1064606"/>
                  </a:lnTo>
                  <a:lnTo>
                    <a:pt x="144533" y="1065551"/>
                  </a:lnTo>
                  <a:lnTo>
                    <a:pt x="195652" y="1073031"/>
                  </a:lnTo>
                  <a:lnTo>
                    <a:pt x="243894" y="1081858"/>
                  </a:lnTo>
                  <a:lnTo>
                    <a:pt x="284573" y="1086846"/>
                  </a:lnTo>
                  <a:lnTo>
                    <a:pt x="323361" y="1074701"/>
                  </a:lnTo>
                  <a:lnTo>
                    <a:pt x="339789" y="1045373"/>
                  </a:lnTo>
                  <a:lnTo>
                    <a:pt x="342967" y="1015543"/>
                  </a:lnTo>
                  <a:lnTo>
                    <a:pt x="342002" y="1001892"/>
                  </a:lnTo>
                  <a:lnTo>
                    <a:pt x="327294" y="964646"/>
                  </a:lnTo>
                  <a:lnTo>
                    <a:pt x="287493" y="853670"/>
                  </a:lnTo>
                  <a:lnTo>
                    <a:pt x="229085" y="670107"/>
                  </a:lnTo>
                  <a:lnTo>
                    <a:pt x="158556" y="415102"/>
                  </a:lnTo>
                  <a:lnTo>
                    <a:pt x="128802" y="187458"/>
                  </a:lnTo>
                  <a:lnTo>
                    <a:pt x="160100" y="64091"/>
                  </a:lnTo>
                  <a:lnTo>
                    <a:pt x="210004" y="13310"/>
                  </a:lnTo>
                  <a:lnTo>
                    <a:pt x="236071" y="3426"/>
                  </a:lnTo>
                  <a:lnTo>
                    <a:pt x="232798" y="4765"/>
                  </a:lnTo>
                  <a:lnTo>
                    <a:pt x="260936" y="0"/>
                  </a:lnTo>
                  <a:lnTo>
                    <a:pt x="330807" y="18416"/>
                  </a:lnTo>
                  <a:lnTo>
                    <a:pt x="420596" y="109083"/>
                  </a:lnTo>
                  <a:lnTo>
                    <a:pt x="508488" y="321072"/>
                  </a:lnTo>
                  <a:lnTo>
                    <a:pt x="573993" y="577440"/>
                  </a:lnTo>
                  <a:lnTo>
                    <a:pt x="614532" y="765740"/>
                  </a:lnTo>
                  <a:lnTo>
                    <a:pt x="635152" y="881789"/>
                  </a:lnTo>
                  <a:lnTo>
                    <a:pt x="640903" y="921402"/>
                  </a:lnTo>
                  <a:lnTo>
                    <a:pt x="646817" y="933648"/>
                  </a:lnTo>
                  <a:lnTo>
                    <a:pt x="664336" y="957778"/>
                  </a:lnTo>
                  <a:lnTo>
                    <a:pt x="693125" y="974879"/>
                  </a:lnTo>
                  <a:lnTo>
                    <a:pt x="732849" y="966036"/>
                  </a:lnTo>
                  <a:lnTo>
                    <a:pt x="765696" y="941441"/>
                  </a:lnTo>
                  <a:lnTo>
                    <a:pt x="803156" y="909725"/>
                  </a:lnTo>
                  <a:lnTo>
                    <a:pt x="843765" y="877753"/>
                  </a:lnTo>
                  <a:lnTo>
                    <a:pt x="886060" y="852390"/>
                  </a:lnTo>
                  <a:lnTo>
                    <a:pt x="928578" y="840499"/>
                  </a:lnTo>
                  <a:lnTo>
                    <a:pt x="969856" y="848946"/>
                  </a:lnTo>
                  <a:lnTo>
                    <a:pt x="1001064" y="871231"/>
                  </a:lnTo>
                  <a:lnTo>
                    <a:pt x="1023490" y="900577"/>
                  </a:lnTo>
                  <a:lnTo>
                    <a:pt x="1037463" y="936576"/>
                  </a:lnTo>
                  <a:lnTo>
                    <a:pt x="1043311" y="978817"/>
                  </a:lnTo>
                  <a:lnTo>
                    <a:pt x="1041362" y="1026894"/>
                  </a:lnTo>
                  <a:lnTo>
                    <a:pt x="1031943" y="1080398"/>
                  </a:lnTo>
                  <a:lnTo>
                    <a:pt x="1015383" y="1138919"/>
                  </a:lnTo>
                  <a:lnTo>
                    <a:pt x="1000174" y="1186250"/>
                  </a:lnTo>
                  <a:lnTo>
                    <a:pt x="983082" y="1241159"/>
                  </a:lnTo>
                  <a:lnTo>
                    <a:pt x="964870" y="1300896"/>
                  </a:lnTo>
                  <a:lnTo>
                    <a:pt x="928123" y="1423852"/>
                  </a:lnTo>
                  <a:lnTo>
                    <a:pt x="869876" y="1623199"/>
                  </a:lnTo>
                  <a:lnTo>
                    <a:pt x="867184" y="1646095"/>
                  </a:lnTo>
                  <a:lnTo>
                    <a:pt x="872442" y="1667777"/>
                  </a:lnTo>
                  <a:lnTo>
                    <a:pt x="887576" y="1680672"/>
                  </a:lnTo>
                  <a:lnTo>
                    <a:pt x="914510" y="1677206"/>
                  </a:lnTo>
                  <a:lnTo>
                    <a:pt x="932164" y="1667822"/>
                  </a:lnTo>
                  <a:lnTo>
                    <a:pt x="994646" y="1630842"/>
                  </a:lnTo>
                  <a:lnTo>
                    <a:pt x="1035664" y="1608027"/>
                  </a:lnTo>
                  <a:lnTo>
                    <a:pt x="1080661" y="1585518"/>
                  </a:lnTo>
                  <a:lnTo>
                    <a:pt x="1127732" y="1565705"/>
                  </a:lnTo>
                  <a:lnTo>
                    <a:pt x="1174971" y="1550978"/>
                  </a:lnTo>
                  <a:lnTo>
                    <a:pt x="1220475" y="1543731"/>
                  </a:lnTo>
                  <a:lnTo>
                    <a:pt x="1262338" y="1546352"/>
                  </a:lnTo>
                  <a:lnTo>
                    <a:pt x="1298657" y="1561233"/>
                  </a:lnTo>
                  <a:lnTo>
                    <a:pt x="1327525" y="1590766"/>
                  </a:lnTo>
                  <a:lnTo>
                    <a:pt x="1344327" y="1629858"/>
                  </a:lnTo>
                  <a:lnTo>
                    <a:pt x="1350863" y="1676786"/>
                  </a:lnTo>
                  <a:lnTo>
                    <a:pt x="1348726" y="1729580"/>
                  </a:lnTo>
                  <a:lnTo>
                    <a:pt x="1339510" y="1786269"/>
                  </a:lnTo>
                  <a:lnTo>
                    <a:pt x="1324808" y="1844881"/>
                  </a:lnTo>
                  <a:lnTo>
                    <a:pt x="1306212" y="1903446"/>
                  </a:lnTo>
                  <a:lnTo>
                    <a:pt x="1285317" y="1959994"/>
                  </a:lnTo>
                  <a:lnTo>
                    <a:pt x="1263715" y="2012553"/>
                  </a:lnTo>
                  <a:lnTo>
                    <a:pt x="1242999" y="2059152"/>
                  </a:lnTo>
                  <a:lnTo>
                    <a:pt x="1224763" y="2097821"/>
                  </a:lnTo>
                  <a:lnTo>
                    <a:pt x="1202103" y="2143485"/>
                  </a:lnTo>
                  <a:lnTo>
                    <a:pt x="1191265" y="2170751"/>
                  </a:lnTo>
                  <a:lnTo>
                    <a:pt x="1188824" y="2191671"/>
                  </a:lnTo>
                  <a:lnTo>
                    <a:pt x="1193692" y="2207653"/>
                  </a:lnTo>
                  <a:lnTo>
                    <a:pt x="1204781" y="2220107"/>
                  </a:lnTo>
                  <a:lnTo>
                    <a:pt x="1223418" y="2218755"/>
                  </a:lnTo>
                  <a:lnTo>
                    <a:pt x="1254895" y="2200577"/>
                  </a:lnTo>
                  <a:lnTo>
                    <a:pt x="1295770" y="2171173"/>
                  </a:lnTo>
                  <a:lnTo>
                    <a:pt x="1342602" y="2136142"/>
                  </a:lnTo>
                  <a:lnTo>
                    <a:pt x="1391947" y="2101082"/>
                  </a:lnTo>
                  <a:lnTo>
                    <a:pt x="1434562" y="2074462"/>
                  </a:lnTo>
                  <a:lnTo>
                    <a:pt x="1478504" y="2052321"/>
                  </a:lnTo>
                  <a:lnTo>
                    <a:pt x="1521553" y="2038223"/>
                  </a:lnTo>
                  <a:lnTo>
                    <a:pt x="1561490" y="2035729"/>
                  </a:lnTo>
                  <a:lnTo>
                    <a:pt x="1596096" y="2048403"/>
                  </a:lnTo>
                  <a:lnTo>
                    <a:pt x="1623151" y="2079807"/>
                  </a:lnTo>
                  <a:lnTo>
                    <a:pt x="1637008" y="2135465"/>
                  </a:lnTo>
                  <a:lnTo>
                    <a:pt x="1637703" y="2160870"/>
                  </a:lnTo>
                  <a:lnTo>
                    <a:pt x="1636067" y="2189564"/>
                  </a:lnTo>
                  <a:lnTo>
                    <a:pt x="1624911" y="2256491"/>
                  </a:lnTo>
                  <a:lnTo>
                    <a:pt x="1614948" y="2294560"/>
                  </a:lnTo>
                  <a:lnTo>
                    <a:pt x="1601765" y="2335590"/>
                  </a:lnTo>
                  <a:lnTo>
                    <a:pt x="1585142" y="2379499"/>
                  </a:lnTo>
                  <a:lnTo>
                    <a:pt x="1564855" y="2426203"/>
                  </a:lnTo>
                  <a:lnTo>
                    <a:pt x="1540683" y="2475623"/>
                  </a:lnTo>
                  <a:lnTo>
                    <a:pt x="1512404" y="2527674"/>
                  </a:lnTo>
                  <a:lnTo>
                    <a:pt x="1479796" y="2582276"/>
                  </a:lnTo>
                  <a:lnTo>
                    <a:pt x="1442638" y="2639345"/>
                  </a:lnTo>
                  <a:lnTo>
                    <a:pt x="1400707" y="2698800"/>
                  </a:lnTo>
                  <a:lnTo>
                    <a:pt x="1353781" y="2760560"/>
                  </a:lnTo>
                  <a:lnTo>
                    <a:pt x="1301639" y="2824540"/>
                  </a:lnTo>
                  <a:lnTo>
                    <a:pt x="1244059" y="2890661"/>
                  </a:lnTo>
                  <a:lnTo>
                    <a:pt x="1054066" y="3077826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313476" y="4123194"/>
              <a:ext cx="1174115" cy="2791460"/>
            </a:xfrm>
            <a:custGeom>
              <a:avLst/>
              <a:gdLst/>
              <a:ahLst/>
              <a:cxnLst/>
              <a:rect l="l" t="t" r="r" b="b"/>
              <a:pathLst>
                <a:path w="1174114" h="2791459">
                  <a:moveTo>
                    <a:pt x="565962" y="1771827"/>
                  </a:moveTo>
                  <a:lnTo>
                    <a:pt x="560730" y="1768767"/>
                  </a:lnTo>
                  <a:lnTo>
                    <a:pt x="555218" y="1766341"/>
                  </a:lnTo>
                  <a:lnTo>
                    <a:pt x="549440" y="1764538"/>
                  </a:lnTo>
                  <a:lnTo>
                    <a:pt x="503174" y="1747570"/>
                  </a:lnTo>
                  <a:lnTo>
                    <a:pt x="434263" y="1723148"/>
                  </a:lnTo>
                  <a:lnTo>
                    <a:pt x="349631" y="1694154"/>
                  </a:lnTo>
                  <a:lnTo>
                    <a:pt x="227698" y="1653717"/>
                  </a:lnTo>
                  <a:lnTo>
                    <a:pt x="148183" y="1628394"/>
                  </a:lnTo>
                  <a:lnTo>
                    <a:pt x="142506" y="1626247"/>
                  </a:lnTo>
                  <a:lnTo>
                    <a:pt x="136652" y="1624799"/>
                  </a:lnTo>
                  <a:lnTo>
                    <a:pt x="130632" y="1624088"/>
                  </a:lnTo>
                  <a:lnTo>
                    <a:pt x="135801" y="1627263"/>
                  </a:lnTo>
                  <a:lnTo>
                    <a:pt x="141312" y="1629689"/>
                  </a:lnTo>
                  <a:lnTo>
                    <a:pt x="147142" y="1631378"/>
                  </a:lnTo>
                  <a:lnTo>
                    <a:pt x="193408" y="1648485"/>
                  </a:lnTo>
                  <a:lnTo>
                    <a:pt x="303110" y="1686788"/>
                  </a:lnTo>
                  <a:lnTo>
                    <a:pt x="390855" y="1716544"/>
                  </a:lnTo>
                  <a:lnTo>
                    <a:pt x="468884" y="1742338"/>
                  </a:lnTo>
                  <a:lnTo>
                    <a:pt x="548398" y="1767662"/>
                  </a:lnTo>
                  <a:lnTo>
                    <a:pt x="554075" y="1769821"/>
                  </a:lnTo>
                  <a:lnTo>
                    <a:pt x="559917" y="1771205"/>
                  </a:lnTo>
                  <a:lnTo>
                    <a:pt x="565962" y="1771827"/>
                  </a:lnTo>
                  <a:close/>
                </a:path>
                <a:path w="1174114" h="2791459">
                  <a:moveTo>
                    <a:pt x="725893" y="630529"/>
                  </a:moveTo>
                  <a:lnTo>
                    <a:pt x="703427" y="661771"/>
                  </a:lnTo>
                  <a:lnTo>
                    <a:pt x="679030" y="698347"/>
                  </a:lnTo>
                  <a:lnTo>
                    <a:pt x="647839" y="745934"/>
                  </a:lnTo>
                  <a:lnTo>
                    <a:pt x="611339" y="802284"/>
                  </a:lnTo>
                  <a:lnTo>
                    <a:pt x="571017" y="865149"/>
                  </a:lnTo>
                  <a:lnTo>
                    <a:pt x="495185" y="984961"/>
                  </a:lnTo>
                  <a:lnTo>
                    <a:pt x="465124" y="1033221"/>
                  </a:lnTo>
                  <a:lnTo>
                    <a:pt x="442175" y="1070686"/>
                  </a:lnTo>
                  <a:lnTo>
                    <a:pt x="423278" y="1104099"/>
                  </a:lnTo>
                  <a:lnTo>
                    <a:pt x="429602" y="1096124"/>
                  </a:lnTo>
                  <a:lnTo>
                    <a:pt x="470014" y="1036231"/>
                  </a:lnTo>
                  <a:lnTo>
                    <a:pt x="501167" y="988733"/>
                  </a:lnTo>
                  <a:lnTo>
                    <a:pt x="537654" y="932459"/>
                  </a:lnTo>
                  <a:lnTo>
                    <a:pt x="578015" y="869619"/>
                  </a:lnTo>
                  <a:lnTo>
                    <a:pt x="618134" y="806577"/>
                  </a:lnTo>
                  <a:lnTo>
                    <a:pt x="653948" y="749769"/>
                  </a:lnTo>
                  <a:lnTo>
                    <a:pt x="684034" y="701471"/>
                  </a:lnTo>
                  <a:lnTo>
                    <a:pt x="706996" y="663981"/>
                  </a:lnTo>
                  <a:lnTo>
                    <a:pt x="725893" y="630529"/>
                  </a:lnTo>
                  <a:close/>
                </a:path>
                <a:path w="1174114" h="2791459">
                  <a:moveTo>
                    <a:pt x="1173873" y="1963458"/>
                  </a:moveTo>
                  <a:lnTo>
                    <a:pt x="1167511" y="1968842"/>
                  </a:lnTo>
                  <a:lnTo>
                    <a:pt x="1161605" y="1974684"/>
                  </a:lnTo>
                  <a:lnTo>
                    <a:pt x="1156169" y="1981009"/>
                  </a:lnTo>
                  <a:lnTo>
                    <a:pt x="1078064" y="2064397"/>
                  </a:lnTo>
                  <a:lnTo>
                    <a:pt x="1041107" y="2103208"/>
                  </a:lnTo>
                  <a:lnTo>
                    <a:pt x="999934" y="2145792"/>
                  </a:lnTo>
                  <a:lnTo>
                    <a:pt x="955319" y="2191080"/>
                  </a:lnTo>
                  <a:lnTo>
                    <a:pt x="910221" y="2235873"/>
                  </a:lnTo>
                  <a:lnTo>
                    <a:pt x="867791" y="2277160"/>
                  </a:lnTo>
                  <a:lnTo>
                    <a:pt x="829119" y="2314194"/>
                  </a:lnTo>
                  <a:lnTo>
                    <a:pt x="745985" y="2392540"/>
                  </a:lnTo>
                  <a:lnTo>
                    <a:pt x="739622" y="2397887"/>
                  </a:lnTo>
                  <a:lnTo>
                    <a:pt x="738987" y="2398534"/>
                  </a:lnTo>
                  <a:lnTo>
                    <a:pt x="608037" y="1887067"/>
                  </a:lnTo>
                  <a:lnTo>
                    <a:pt x="580288" y="1778927"/>
                  </a:lnTo>
                  <a:lnTo>
                    <a:pt x="578065" y="1770329"/>
                  </a:lnTo>
                  <a:lnTo>
                    <a:pt x="582472" y="1766620"/>
                  </a:lnTo>
                  <a:lnTo>
                    <a:pt x="652678" y="1709813"/>
                  </a:lnTo>
                  <a:lnTo>
                    <a:pt x="684644" y="1682140"/>
                  </a:lnTo>
                  <a:lnTo>
                    <a:pt x="719455" y="1650961"/>
                  </a:lnTo>
                  <a:lnTo>
                    <a:pt x="756246" y="1616798"/>
                  </a:lnTo>
                  <a:lnTo>
                    <a:pt x="792403" y="1581873"/>
                  </a:lnTo>
                  <a:lnTo>
                    <a:pt x="825436" y="1548676"/>
                  </a:lnTo>
                  <a:lnTo>
                    <a:pt x="854671" y="1518056"/>
                  </a:lnTo>
                  <a:lnTo>
                    <a:pt x="890219" y="1479003"/>
                  </a:lnTo>
                  <a:lnTo>
                    <a:pt x="914704" y="1450898"/>
                  </a:lnTo>
                  <a:lnTo>
                    <a:pt x="919327" y="1446199"/>
                  </a:lnTo>
                  <a:lnTo>
                    <a:pt x="923290" y="1440992"/>
                  </a:lnTo>
                  <a:lnTo>
                    <a:pt x="926604" y="1435277"/>
                  </a:lnTo>
                  <a:lnTo>
                    <a:pt x="921194" y="1439303"/>
                  </a:lnTo>
                  <a:lnTo>
                    <a:pt x="916241" y="1443824"/>
                  </a:lnTo>
                  <a:lnTo>
                    <a:pt x="911720" y="1448816"/>
                  </a:lnTo>
                  <a:lnTo>
                    <a:pt x="849007" y="1513370"/>
                  </a:lnTo>
                  <a:lnTo>
                    <a:pt x="819251" y="1543316"/>
                  </a:lnTo>
                  <a:lnTo>
                    <a:pt x="786053" y="1576082"/>
                  </a:lnTo>
                  <a:lnTo>
                    <a:pt x="749998" y="1610842"/>
                  </a:lnTo>
                  <a:lnTo>
                    <a:pt x="713473" y="1645069"/>
                  </a:lnTo>
                  <a:lnTo>
                    <a:pt x="679018" y="1676488"/>
                  </a:lnTo>
                  <a:lnTo>
                    <a:pt x="647547" y="1704619"/>
                  </a:lnTo>
                  <a:lnTo>
                    <a:pt x="579945" y="1764080"/>
                  </a:lnTo>
                  <a:lnTo>
                    <a:pt x="577024" y="1766277"/>
                  </a:lnTo>
                  <a:lnTo>
                    <a:pt x="552704" y="1671764"/>
                  </a:lnTo>
                  <a:lnTo>
                    <a:pt x="539038" y="1618843"/>
                  </a:lnTo>
                  <a:lnTo>
                    <a:pt x="496404" y="1454404"/>
                  </a:lnTo>
                  <a:lnTo>
                    <a:pt x="439762" y="1236827"/>
                  </a:lnTo>
                  <a:lnTo>
                    <a:pt x="412343" y="1131887"/>
                  </a:lnTo>
                  <a:lnTo>
                    <a:pt x="385597" y="1029893"/>
                  </a:lnTo>
                  <a:lnTo>
                    <a:pt x="359613" y="931100"/>
                  </a:lnTo>
                  <a:lnTo>
                    <a:pt x="334441" y="835799"/>
                  </a:lnTo>
                  <a:lnTo>
                    <a:pt x="322186" y="789546"/>
                  </a:lnTo>
                  <a:lnTo>
                    <a:pt x="298373" y="699998"/>
                  </a:lnTo>
                  <a:lnTo>
                    <a:pt x="286842" y="656767"/>
                  </a:lnTo>
                  <a:lnTo>
                    <a:pt x="275551" y="614616"/>
                  </a:lnTo>
                  <a:lnTo>
                    <a:pt x="264528" y="573582"/>
                  </a:lnTo>
                  <a:lnTo>
                    <a:pt x="253784" y="533692"/>
                  </a:lnTo>
                  <a:lnTo>
                    <a:pt x="243319" y="494982"/>
                  </a:lnTo>
                  <a:lnTo>
                    <a:pt x="217106" y="398487"/>
                  </a:lnTo>
                  <a:lnTo>
                    <a:pt x="201968" y="342950"/>
                  </a:lnTo>
                  <a:lnTo>
                    <a:pt x="187744" y="291033"/>
                  </a:lnTo>
                  <a:lnTo>
                    <a:pt x="174485" y="242887"/>
                  </a:lnTo>
                  <a:lnTo>
                    <a:pt x="162229" y="198640"/>
                  </a:lnTo>
                  <a:lnTo>
                    <a:pt x="151015" y="158445"/>
                  </a:lnTo>
                  <a:lnTo>
                    <a:pt x="133057" y="94640"/>
                  </a:lnTo>
                  <a:lnTo>
                    <a:pt x="120078" y="49136"/>
                  </a:lnTo>
                  <a:lnTo>
                    <a:pt x="112026" y="21424"/>
                  </a:lnTo>
                  <a:lnTo>
                    <a:pt x="109791" y="13233"/>
                  </a:lnTo>
                  <a:lnTo>
                    <a:pt x="106527" y="2527"/>
                  </a:lnTo>
                  <a:lnTo>
                    <a:pt x="105486" y="0"/>
                  </a:lnTo>
                  <a:lnTo>
                    <a:pt x="105930" y="2819"/>
                  </a:lnTo>
                  <a:lnTo>
                    <a:pt x="107264" y="8178"/>
                  </a:lnTo>
                  <a:lnTo>
                    <a:pt x="113512" y="31978"/>
                  </a:lnTo>
                  <a:lnTo>
                    <a:pt x="123850" y="70802"/>
                  </a:lnTo>
                  <a:lnTo>
                    <a:pt x="137769" y="123329"/>
                  </a:lnTo>
                  <a:lnTo>
                    <a:pt x="147281" y="159562"/>
                  </a:lnTo>
                  <a:lnTo>
                    <a:pt x="157962" y="199936"/>
                  </a:lnTo>
                  <a:lnTo>
                    <a:pt x="169748" y="244322"/>
                  </a:lnTo>
                  <a:lnTo>
                    <a:pt x="237045" y="496722"/>
                  </a:lnTo>
                  <a:lnTo>
                    <a:pt x="257924" y="575462"/>
                  </a:lnTo>
                  <a:lnTo>
                    <a:pt x="279920" y="658710"/>
                  </a:lnTo>
                  <a:lnTo>
                    <a:pt x="302945" y="746226"/>
                  </a:lnTo>
                  <a:lnTo>
                    <a:pt x="326948" y="837730"/>
                  </a:lnTo>
                  <a:lnTo>
                    <a:pt x="377647" y="1031709"/>
                  </a:lnTo>
                  <a:lnTo>
                    <a:pt x="398983" y="1113751"/>
                  </a:lnTo>
                  <a:lnTo>
                    <a:pt x="397192" y="1111961"/>
                  </a:lnTo>
                  <a:lnTo>
                    <a:pt x="392226" y="1108049"/>
                  </a:lnTo>
                  <a:lnTo>
                    <a:pt x="386829" y="1104696"/>
                  </a:lnTo>
                  <a:lnTo>
                    <a:pt x="344131" y="1074940"/>
                  </a:lnTo>
                  <a:lnTo>
                    <a:pt x="203974" y="974953"/>
                  </a:lnTo>
                  <a:lnTo>
                    <a:pt x="163779" y="946759"/>
                  </a:lnTo>
                  <a:lnTo>
                    <a:pt x="126085" y="920800"/>
                  </a:lnTo>
                  <a:lnTo>
                    <a:pt x="91744" y="897623"/>
                  </a:lnTo>
                  <a:lnTo>
                    <a:pt x="61595" y="877798"/>
                  </a:lnTo>
                  <a:lnTo>
                    <a:pt x="16954" y="850125"/>
                  </a:lnTo>
                  <a:lnTo>
                    <a:pt x="11607" y="846531"/>
                  </a:lnTo>
                  <a:lnTo>
                    <a:pt x="5956" y="843508"/>
                  </a:lnTo>
                  <a:lnTo>
                    <a:pt x="0" y="841057"/>
                  </a:lnTo>
                  <a:lnTo>
                    <a:pt x="4445" y="845439"/>
                  </a:lnTo>
                  <a:lnTo>
                    <a:pt x="9296" y="849312"/>
                  </a:lnTo>
                  <a:lnTo>
                    <a:pt x="14579" y="852652"/>
                  </a:lnTo>
                  <a:lnTo>
                    <a:pt x="57429" y="882408"/>
                  </a:lnTo>
                  <a:lnTo>
                    <a:pt x="238442" y="1009599"/>
                  </a:lnTo>
                  <a:lnTo>
                    <a:pt x="310045" y="1059408"/>
                  </a:lnTo>
                  <a:lnTo>
                    <a:pt x="339966" y="1079550"/>
                  </a:lnTo>
                  <a:lnTo>
                    <a:pt x="384594" y="1107363"/>
                  </a:lnTo>
                  <a:lnTo>
                    <a:pt x="389978" y="1110983"/>
                  </a:lnTo>
                  <a:lnTo>
                    <a:pt x="395681" y="1114018"/>
                  </a:lnTo>
                  <a:lnTo>
                    <a:pt x="399440" y="1115542"/>
                  </a:lnTo>
                  <a:lnTo>
                    <a:pt x="445376" y="1292085"/>
                  </a:lnTo>
                  <a:lnTo>
                    <a:pt x="530555" y="1621028"/>
                  </a:lnTo>
                  <a:lnTo>
                    <a:pt x="569671" y="1772958"/>
                  </a:lnTo>
                  <a:lnTo>
                    <a:pt x="565810" y="1777771"/>
                  </a:lnTo>
                  <a:lnTo>
                    <a:pt x="570306" y="1775434"/>
                  </a:lnTo>
                  <a:lnTo>
                    <a:pt x="695782" y="2262695"/>
                  </a:lnTo>
                  <a:lnTo>
                    <a:pt x="721969" y="2363940"/>
                  </a:lnTo>
                  <a:lnTo>
                    <a:pt x="732675" y="2405202"/>
                  </a:lnTo>
                  <a:lnTo>
                    <a:pt x="728573" y="2410244"/>
                  </a:lnTo>
                  <a:lnTo>
                    <a:pt x="733209" y="2407259"/>
                  </a:lnTo>
                  <a:lnTo>
                    <a:pt x="735418" y="2415756"/>
                  </a:lnTo>
                  <a:lnTo>
                    <a:pt x="733806" y="2414943"/>
                  </a:lnTo>
                  <a:lnTo>
                    <a:pt x="726617" y="2412022"/>
                  </a:lnTo>
                  <a:lnTo>
                    <a:pt x="719201" y="2409647"/>
                  </a:lnTo>
                  <a:lnTo>
                    <a:pt x="659688" y="2388819"/>
                  </a:lnTo>
                  <a:lnTo>
                    <a:pt x="570992" y="2358796"/>
                  </a:lnTo>
                  <a:lnTo>
                    <a:pt x="462114" y="2322753"/>
                  </a:lnTo>
                  <a:lnTo>
                    <a:pt x="353021" y="2287270"/>
                  </a:lnTo>
                  <a:lnTo>
                    <a:pt x="263779" y="2258923"/>
                  </a:lnTo>
                  <a:lnTo>
                    <a:pt x="203377" y="2240483"/>
                  </a:lnTo>
                  <a:lnTo>
                    <a:pt x="196075" y="2237854"/>
                  </a:lnTo>
                  <a:lnTo>
                    <a:pt x="188582" y="2235974"/>
                  </a:lnTo>
                  <a:lnTo>
                    <a:pt x="180911" y="2234831"/>
                  </a:lnTo>
                  <a:lnTo>
                    <a:pt x="187845" y="2238349"/>
                  </a:lnTo>
                  <a:lnTo>
                    <a:pt x="195033" y="2241232"/>
                  </a:lnTo>
                  <a:lnTo>
                    <a:pt x="202488" y="2243455"/>
                  </a:lnTo>
                  <a:lnTo>
                    <a:pt x="262001" y="2264435"/>
                  </a:lnTo>
                  <a:lnTo>
                    <a:pt x="350558" y="2294394"/>
                  </a:lnTo>
                  <a:lnTo>
                    <a:pt x="459435" y="2330488"/>
                  </a:lnTo>
                  <a:lnTo>
                    <a:pt x="568528" y="2365972"/>
                  </a:lnTo>
                  <a:lnTo>
                    <a:pt x="657758" y="2394318"/>
                  </a:lnTo>
                  <a:lnTo>
                    <a:pt x="718159" y="2412771"/>
                  </a:lnTo>
                  <a:lnTo>
                    <a:pt x="725512" y="2415400"/>
                  </a:lnTo>
                  <a:lnTo>
                    <a:pt x="733044" y="2417292"/>
                  </a:lnTo>
                  <a:lnTo>
                    <a:pt x="735926" y="2417724"/>
                  </a:lnTo>
                  <a:lnTo>
                    <a:pt x="747217" y="2461145"/>
                  </a:lnTo>
                  <a:lnTo>
                    <a:pt x="759421" y="2507945"/>
                  </a:lnTo>
                  <a:lnTo>
                    <a:pt x="771309" y="2553398"/>
                  </a:lnTo>
                  <a:lnTo>
                    <a:pt x="782866" y="2597378"/>
                  </a:lnTo>
                  <a:lnTo>
                    <a:pt x="794054" y="2639796"/>
                  </a:lnTo>
                  <a:lnTo>
                    <a:pt x="804862" y="2680512"/>
                  </a:lnTo>
                  <a:lnTo>
                    <a:pt x="815238" y="2719438"/>
                  </a:lnTo>
                  <a:lnTo>
                    <a:pt x="825182" y="2756446"/>
                  </a:lnTo>
                  <a:lnTo>
                    <a:pt x="834656" y="2791409"/>
                  </a:lnTo>
                  <a:lnTo>
                    <a:pt x="840752" y="2789783"/>
                  </a:lnTo>
                  <a:lnTo>
                    <a:pt x="831443" y="2754693"/>
                  </a:lnTo>
                  <a:lnTo>
                    <a:pt x="821651" y="2717596"/>
                  </a:lnTo>
                  <a:lnTo>
                    <a:pt x="811428" y="2678582"/>
                  </a:lnTo>
                  <a:lnTo>
                    <a:pt x="800773" y="2637764"/>
                  </a:lnTo>
                  <a:lnTo>
                    <a:pt x="789724" y="2595270"/>
                  </a:lnTo>
                  <a:lnTo>
                    <a:pt x="778319" y="2551201"/>
                  </a:lnTo>
                  <a:lnTo>
                    <a:pt x="766559" y="2505684"/>
                  </a:lnTo>
                  <a:lnTo>
                    <a:pt x="742111" y="2410714"/>
                  </a:lnTo>
                  <a:lnTo>
                    <a:pt x="739952" y="2402332"/>
                  </a:lnTo>
                  <a:lnTo>
                    <a:pt x="741984" y="2400770"/>
                  </a:lnTo>
                  <a:lnTo>
                    <a:pt x="748068" y="2395207"/>
                  </a:lnTo>
                  <a:lnTo>
                    <a:pt x="799249" y="2350579"/>
                  </a:lnTo>
                  <a:lnTo>
                    <a:pt x="833932" y="2319185"/>
                  </a:lnTo>
                  <a:lnTo>
                    <a:pt x="873099" y="2282609"/>
                  </a:lnTo>
                  <a:lnTo>
                    <a:pt x="915809" y="2241600"/>
                  </a:lnTo>
                  <a:lnTo>
                    <a:pt x="961123" y="2196884"/>
                  </a:lnTo>
                  <a:lnTo>
                    <a:pt x="1005776" y="2151456"/>
                  </a:lnTo>
                  <a:lnTo>
                    <a:pt x="1046670" y="2108492"/>
                  </a:lnTo>
                  <a:lnTo>
                    <a:pt x="1083094" y="2069071"/>
                  </a:lnTo>
                  <a:lnTo>
                    <a:pt x="1140142" y="2005279"/>
                  </a:lnTo>
                  <a:lnTo>
                    <a:pt x="1159002" y="1983092"/>
                  </a:lnTo>
                  <a:lnTo>
                    <a:pt x="1164564" y="1977009"/>
                  </a:lnTo>
                  <a:lnTo>
                    <a:pt x="1169530" y="1970468"/>
                  </a:lnTo>
                  <a:lnTo>
                    <a:pt x="1173873" y="1963458"/>
                  </a:lnTo>
                  <a:close/>
                </a:path>
              </a:pathLst>
            </a:custGeom>
            <a:solidFill>
              <a:srgbClr val="DFDF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/>
          <p:nvPr/>
        </p:nvSpPr>
        <p:spPr>
          <a:xfrm>
            <a:off x="4002354" y="700582"/>
            <a:ext cx="567690" cy="970915"/>
          </a:xfrm>
          <a:custGeom>
            <a:avLst/>
            <a:gdLst/>
            <a:ahLst/>
            <a:cxnLst/>
            <a:rect l="l" t="t" r="r" b="b"/>
            <a:pathLst>
              <a:path w="567689" h="970914">
                <a:moveTo>
                  <a:pt x="560222" y="767029"/>
                </a:moveTo>
                <a:lnTo>
                  <a:pt x="415010" y="722388"/>
                </a:lnTo>
                <a:lnTo>
                  <a:pt x="407073" y="740867"/>
                </a:lnTo>
                <a:lnTo>
                  <a:pt x="380047" y="778725"/>
                </a:lnTo>
                <a:lnTo>
                  <a:pt x="329145" y="809574"/>
                </a:lnTo>
                <a:lnTo>
                  <a:pt x="249567" y="807046"/>
                </a:lnTo>
                <a:lnTo>
                  <a:pt x="240474" y="804164"/>
                </a:lnTo>
                <a:lnTo>
                  <a:pt x="199923" y="779919"/>
                </a:lnTo>
                <a:lnTo>
                  <a:pt x="171462" y="742213"/>
                </a:lnTo>
                <a:lnTo>
                  <a:pt x="159258" y="696506"/>
                </a:lnTo>
                <a:lnTo>
                  <a:pt x="158788" y="688441"/>
                </a:lnTo>
                <a:lnTo>
                  <a:pt x="158788" y="680389"/>
                </a:lnTo>
                <a:lnTo>
                  <a:pt x="165938" y="640892"/>
                </a:lnTo>
                <a:lnTo>
                  <a:pt x="184353" y="605180"/>
                </a:lnTo>
                <a:lnTo>
                  <a:pt x="239395" y="560006"/>
                </a:lnTo>
                <a:lnTo>
                  <a:pt x="283083" y="548525"/>
                </a:lnTo>
                <a:lnTo>
                  <a:pt x="337096" y="552183"/>
                </a:lnTo>
                <a:lnTo>
                  <a:pt x="401332" y="576135"/>
                </a:lnTo>
                <a:lnTo>
                  <a:pt x="503542" y="248818"/>
                </a:lnTo>
                <a:lnTo>
                  <a:pt x="359968" y="204190"/>
                </a:lnTo>
                <a:lnTo>
                  <a:pt x="300456" y="395960"/>
                </a:lnTo>
                <a:lnTo>
                  <a:pt x="265341" y="397738"/>
                </a:lnTo>
                <a:lnTo>
                  <a:pt x="182892" y="418261"/>
                </a:lnTo>
                <a:lnTo>
                  <a:pt x="87490" y="480390"/>
                </a:lnTo>
                <a:lnTo>
                  <a:pt x="13462" y="606933"/>
                </a:lnTo>
                <a:lnTo>
                  <a:pt x="495" y="667537"/>
                </a:lnTo>
                <a:lnTo>
                  <a:pt x="0" y="722058"/>
                </a:lnTo>
                <a:lnTo>
                  <a:pt x="9956" y="770597"/>
                </a:lnTo>
                <a:lnTo>
                  <a:pt x="28359" y="813295"/>
                </a:lnTo>
                <a:lnTo>
                  <a:pt x="53200" y="850265"/>
                </a:lnTo>
                <a:lnTo>
                  <a:pt x="82473" y="881634"/>
                </a:lnTo>
                <a:lnTo>
                  <a:pt x="114173" y="907503"/>
                </a:lnTo>
                <a:lnTo>
                  <a:pt x="146291" y="928027"/>
                </a:lnTo>
                <a:lnTo>
                  <a:pt x="203746" y="953452"/>
                </a:lnTo>
                <a:lnTo>
                  <a:pt x="251142" y="965111"/>
                </a:lnTo>
                <a:lnTo>
                  <a:pt x="318731" y="970826"/>
                </a:lnTo>
                <a:lnTo>
                  <a:pt x="356755" y="967625"/>
                </a:lnTo>
                <a:lnTo>
                  <a:pt x="395820" y="958342"/>
                </a:lnTo>
                <a:lnTo>
                  <a:pt x="434606" y="941438"/>
                </a:lnTo>
                <a:lnTo>
                  <a:pt x="471766" y="915390"/>
                </a:lnTo>
                <a:lnTo>
                  <a:pt x="505980" y="878662"/>
                </a:lnTo>
                <a:lnTo>
                  <a:pt x="535914" y="829716"/>
                </a:lnTo>
                <a:lnTo>
                  <a:pt x="560222" y="767029"/>
                </a:lnTo>
                <a:close/>
              </a:path>
              <a:path w="567689" h="970914">
                <a:moveTo>
                  <a:pt x="567588" y="45466"/>
                </a:moveTo>
                <a:lnTo>
                  <a:pt x="421868" y="0"/>
                </a:lnTo>
                <a:lnTo>
                  <a:pt x="379412" y="136067"/>
                </a:lnTo>
                <a:lnTo>
                  <a:pt x="525132" y="181533"/>
                </a:lnTo>
                <a:lnTo>
                  <a:pt x="567588" y="45466"/>
                </a:lnTo>
                <a:close/>
              </a:path>
            </a:pathLst>
          </a:custGeom>
          <a:solidFill>
            <a:srgbClr val="F5F5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960416" y="957808"/>
            <a:ext cx="224790" cy="377190"/>
          </a:xfrm>
          <a:custGeom>
            <a:avLst/>
            <a:gdLst/>
            <a:ahLst/>
            <a:cxnLst/>
            <a:rect l="l" t="t" r="r" b="b"/>
            <a:pathLst>
              <a:path w="224789" h="377190">
                <a:moveTo>
                  <a:pt x="223126" y="361327"/>
                </a:moveTo>
                <a:lnTo>
                  <a:pt x="208470" y="306641"/>
                </a:lnTo>
                <a:lnTo>
                  <a:pt x="149872" y="322338"/>
                </a:lnTo>
                <a:lnTo>
                  <a:pt x="164541" y="377037"/>
                </a:lnTo>
                <a:lnTo>
                  <a:pt x="223126" y="361327"/>
                </a:lnTo>
                <a:close/>
              </a:path>
              <a:path w="224789" h="377190">
                <a:moveTo>
                  <a:pt x="224180" y="110909"/>
                </a:moveTo>
                <a:lnTo>
                  <a:pt x="193408" y="30822"/>
                </a:lnTo>
                <a:lnTo>
                  <a:pt x="155117" y="6642"/>
                </a:lnTo>
                <a:lnTo>
                  <a:pt x="114973" y="0"/>
                </a:lnTo>
                <a:lnTo>
                  <a:pt x="83172" y="3644"/>
                </a:lnTo>
                <a:lnTo>
                  <a:pt x="56121" y="13042"/>
                </a:lnTo>
                <a:lnTo>
                  <a:pt x="23075" y="35725"/>
                </a:lnTo>
                <a:lnTo>
                  <a:pt x="0" y="76517"/>
                </a:lnTo>
                <a:lnTo>
                  <a:pt x="2832" y="140233"/>
                </a:lnTo>
                <a:lnTo>
                  <a:pt x="60998" y="125349"/>
                </a:lnTo>
                <a:lnTo>
                  <a:pt x="60109" y="122047"/>
                </a:lnTo>
                <a:lnTo>
                  <a:pt x="59563" y="118694"/>
                </a:lnTo>
                <a:lnTo>
                  <a:pt x="59143" y="111861"/>
                </a:lnTo>
                <a:lnTo>
                  <a:pt x="59270" y="108458"/>
                </a:lnTo>
                <a:lnTo>
                  <a:pt x="60210" y="101688"/>
                </a:lnTo>
                <a:lnTo>
                  <a:pt x="82943" y="68872"/>
                </a:lnTo>
                <a:lnTo>
                  <a:pt x="108445" y="60261"/>
                </a:lnTo>
                <a:lnTo>
                  <a:pt x="118567" y="60413"/>
                </a:lnTo>
                <a:lnTo>
                  <a:pt x="157327" y="87312"/>
                </a:lnTo>
                <a:lnTo>
                  <a:pt x="162763" y="109791"/>
                </a:lnTo>
                <a:lnTo>
                  <a:pt x="162725" y="116065"/>
                </a:lnTo>
                <a:lnTo>
                  <a:pt x="141579" y="155702"/>
                </a:lnTo>
                <a:lnTo>
                  <a:pt x="96113" y="171323"/>
                </a:lnTo>
                <a:lnTo>
                  <a:pt x="130784" y="302399"/>
                </a:lnTo>
                <a:lnTo>
                  <a:pt x="188214" y="287515"/>
                </a:lnTo>
                <a:lnTo>
                  <a:pt x="167970" y="210743"/>
                </a:lnTo>
                <a:lnTo>
                  <a:pt x="173380" y="207492"/>
                </a:lnTo>
                <a:lnTo>
                  <a:pt x="204355" y="176390"/>
                </a:lnTo>
                <a:lnTo>
                  <a:pt x="222745" y="129768"/>
                </a:lnTo>
                <a:lnTo>
                  <a:pt x="223558" y="123532"/>
                </a:lnTo>
                <a:lnTo>
                  <a:pt x="224180" y="110909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750704" y="2529395"/>
            <a:ext cx="234950" cy="379730"/>
          </a:xfrm>
          <a:custGeom>
            <a:avLst/>
            <a:gdLst/>
            <a:ahLst/>
            <a:cxnLst/>
            <a:rect l="l" t="t" r="r" b="b"/>
            <a:pathLst>
              <a:path w="234950" h="379730">
                <a:moveTo>
                  <a:pt x="75996" y="326440"/>
                </a:moveTo>
                <a:lnTo>
                  <a:pt x="19202" y="305866"/>
                </a:lnTo>
                <a:lnTo>
                  <a:pt x="0" y="358889"/>
                </a:lnTo>
                <a:lnTo>
                  <a:pt x="56794" y="379463"/>
                </a:lnTo>
                <a:lnTo>
                  <a:pt x="75996" y="326440"/>
                </a:lnTo>
                <a:close/>
              </a:path>
              <a:path w="234950" h="379730">
                <a:moveTo>
                  <a:pt x="234746" y="92760"/>
                </a:moveTo>
                <a:lnTo>
                  <a:pt x="217055" y="51142"/>
                </a:lnTo>
                <a:lnTo>
                  <a:pt x="187833" y="22898"/>
                </a:lnTo>
                <a:lnTo>
                  <a:pt x="131673" y="114"/>
                </a:lnTo>
                <a:lnTo>
                  <a:pt x="91478" y="0"/>
                </a:lnTo>
                <a:lnTo>
                  <a:pt x="49250" y="20447"/>
                </a:lnTo>
                <a:lnTo>
                  <a:pt x="15328" y="74447"/>
                </a:lnTo>
                <a:lnTo>
                  <a:pt x="71856" y="94830"/>
                </a:lnTo>
                <a:lnTo>
                  <a:pt x="73050" y="91630"/>
                </a:lnTo>
                <a:lnTo>
                  <a:pt x="74536" y="88582"/>
                </a:lnTo>
                <a:lnTo>
                  <a:pt x="105410" y="63398"/>
                </a:lnTo>
                <a:lnTo>
                  <a:pt x="122275" y="61379"/>
                </a:lnTo>
                <a:lnTo>
                  <a:pt x="125653" y="61645"/>
                </a:lnTo>
                <a:lnTo>
                  <a:pt x="165709" y="86055"/>
                </a:lnTo>
                <a:lnTo>
                  <a:pt x="172326" y="116128"/>
                </a:lnTo>
                <a:lnTo>
                  <a:pt x="171475" y="122402"/>
                </a:lnTo>
                <a:lnTo>
                  <a:pt x="138582" y="162204"/>
                </a:lnTo>
                <a:lnTo>
                  <a:pt x="121107" y="165925"/>
                </a:lnTo>
                <a:lnTo>
                  <a:pt x="99720" y="163487"/>
                </a:lnTo>
                <a:lnTo>
                  <a:pt x="74688" y="152857"/>
                </a:lnTo>
                <a:lnTo>
                  <a:pt x="28409" y="280365"/>
                </a:lnTo>
                <a:lnTo>
                  <a:pt x="84353" y="300596"/>
                </a:lnTo>
                <a:lnTo>
                  <a:pt x="111429" y="226199"/>
                </a:lnTo>
                <a:lnTo>
                  <a:pt x="117741" y="226593"/>
                </a:lnTo>
                <a:lnTo>
                  <a:pt x="160934" y="218630"/>
                </a:lnTo>
                <a:lnTo>
                  <a:pt x="202603" y="190779"/>
                </a:lnTo>
                <a:lnTo>
                  <a:pt x="226479" y="153924"/>
                </a:lnTo>
                <a:lnTo>
                  <a:pt x="228523" y="147942"/>
                </a:lnTo>
                <a:lnTo>
                  <a:pt x="234746" y="9276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743782" y="2924631"/>
            <a:ext cx="515620" cy="807720"/>
          </a:xfrm>
          <a:custGeom>
            <a:avLst/>
            <a:gdLst/>
            <a:ahLst/>
            <a:cxnLst/>
            <a:rect l="l" t="t" r="r" b="b"/>
            <a:pathLst>
              <a:path w="515620" h="807720">
                <a:moveTo>
                  <a:pt x="484619" y="268579"/>
                </a:moveTo>
                <a:lnTo>
                  <a:pt x="467525" y="146088"/>
                </a:lnTo>
                <a:lnTo>
                  <a:pt x="441350" y="94716"/>
                </a:lnTo>
                <a:lnTo>
                  <a:pt x="409092" y="56235"/>
                </a:lnTo>
                <a:lnTo>
                  <a:pt x="372529" y="29083"/>
                </a:lnTo>
                <a:lnTo>
                  <a:pt x="333387" y="11696"/>
                </a:lnTo>
                <a:lnTo>
                  <a:pt x="293408" y="2514"/>
                </a:lnTo>
                <a:lnTo>
                  <a:pt x="254355" y="0"/>
                </a:lnTo>
                <a:lnTo>
                  <a:pt x="217957" y="2565"/>
                </a:lnTo>
                <a:lnTo>
                  <a:pt x="160147" y="16789"/>
                </a:lnTo>
                <a:lnTo>
                  <a:pt x="112407" y="39662"/>
                </a:lnTo>
                <a:lnTo>
                  <a:pt x="53975" y="84963"/>
                </a:lnTo>
                <a:lnTo>
                  <a:pt x="28435" y="117475"/>
                </a:lnTo>
                <a:lnTo>
                  <a:pt x="9410" y="157314"/>
                </a:lnTo>
                <a:lnTo>
                  <a:pt x="0" y="205092"/>
                </a:lnTo>
                <a:lnTo>
                  <a:pt x="3238" y="261366"/>
                </a:lnTo>
                <a:lnTo>
                  <a:pt x="22225" y="326707"/>
                </a:lnTo>
                <a:lnTo>
                  <a:pt x="141249" y="280581"/>
                </a:lnTo>
                <a:lnTo>
                  <a:pt x="136829" y="264236"/>
                </a:lnTo>
                <a:lnTo>
                  <a:pt x="134874" y="225107"/>
                </a:lnTo>
                <a:lnTo>
                  <a:pt x="152361" y="178079"/>
                </a:lnTo>
                <a:lnTo>
                  <a:pt x="206273" y="138049"/>
                </a:lnTo>
                <a:lnTo>
                  <a:pt x="245275" y="129832"/>
                </a:lnTo>
                <a:lnTo>
                  <a:pt x="253263" y="130009"/>
                </a:lnTo>
                <a:lnTo>
                  <a:pt x="291807" y="140017"/>
                </a:lnTo>
                <a:lnTo>
                  <a:pt x="323799" y="163791"/>
                </a:lnTo>
                <a:lnTo>
                  <a:pt x="345719" y="197561"/>
                </a:lnTo>
                <a:lnTo>
                  <a:pt x="354647" y="237007"/>
                </a:lnTo>
                <a:lnTo>
                  <a:pt x="354457" y="250431"/>
                </a:lnTo>
                <a:lnTo>
                  <a:pt x="341909" y="295579"/>
                </a:lnTo>
                <a:lnTo>
                  <a:pt x="319024" y="326123"/>
                </a:lnTo>
                <a:lnTo>
                  <a:pt x="281381" y="352018"/>
                </a:lnTo>
                <a:lnTo>
                  <a:pt x="226352" y="369697"/>
                </a:lnTo>
                <a:lnTo>
                  <a:pt x="330504" y="639445"/>
                </a:lnTo>
                <a:lnTo>
                  <a:pt x="449529" y="593915"/>
                </a:lnTo>
                <a:lnTo>
                  <a:pt x="388518" y="435914"/>
                </a:lnTo>
                <a:lnTo>
                  <a:pt x="410679" y="416356"/>
                </a:lnTo>
                <a:lnTo>
                  <a:pt x="454190" y="359625"/>
                </a:lnTo>
                <a:lnTo>
                  <a:pt x="484619" y="268579"/>
                </a:lnTo>
                <a:close/>
              </a:path>
              <a:path w="515620" h="807720">
                <a:moveTo>
                  <a:pt x="515289" y="760996"/>
                </a:moveTo>
                <a:lnTo>
                  <a:pt x="472071" y="648817"/>
                </a:lnTo>
                <a:lnTo>
                  <a:pt x="351980" y="695083"/>
                </a:lnTo>
                <a:lnTo>
                  <a:pt x="395198" y="807262"/>
                </a:lnTo>
                <a:lnTo>
                  <a:pt x="515289" y="760996"/>
                </a:lnTo>
                <a:close/>
              </a:path>
            </a:pathLst>
          </a:custGeom>
          <a:solidFill>
            <a:srgbClr val="F5F5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9463227" y="3364801"/>
            <a:ext cx="365125" cy="572135"/>
          </a:xfrm>
          <a:custGeom>
            <a:avLst/>
            <a:gdLst/>
            <a:ahLst/>
            <a:cxnLst/>
            <a:rect l="l" t="t" r="r" b="b"/>
            <a:pathLst>
              <a:path w="365125" h="572135">
                <a:moveTo>
                  <a:pt x="115697" y="79413"/>
                </a:moveTo>
                <a:lnTo>
                  <a:pt x="85102" y="0"/>
                </a:lnTo>
                <a:lnTo>
                  <a:pt x="0" y="32791"/>
                </a:lnTo>
                <a:lnTo>
                  <a:pt x="30594" y="112204"/>
                </a:lnTo>
                <a:lnTo>
                  <a:pt x="115697" y="79413"/>
                </a:lnTo>
                <a:close/>
              </a:path>
              <a:path w="365125" h="572135">
                <a:moveTo>
                  <a:pt x="364515" y="398780"/>
                </a:moveTo>
                <a:lnTo>
                  <a:pt x="349364" y="340461"/>
                </a:lnTo>
                <a:lnTo>
                  <a:pt x="264566" y="373049"/>
                </a:lnTo>
                <a:lnTo>
                  <a:pt x="267690" y="384644"/>
                </a:lnTo>
                <a:lnTo>
                  <a:pt x="269062" y="412394"/>
                </a:lnTo>
                <a:lnTo>
                  <a:pt x="218440" y="474065"/>
                </a:lnTo>
                <a:lnTo>
                  <a:pt x="188899" y="480212"/>
                </a:lnTo>
                <a:lnTo>
                  <a:pt x="181381" y="479742"/>
                </a:lnTo>
                <a:lnTo>
                  <a:pt x="140296" y="461518"/>
                </a:lnTo>
                <a:lnTo>
                  <a:pt x="116420" y="422884"/>
                </a:lnTo>
                <a:lnTo>
                  <a:pt x="113309" y="404012"/>
                </a:lnTo>
                <a:lnTo>
                  <a:pt x="113461" y="394512"/>
                </a:lnTo>
                <a:lnTo>
                  <a:pt x="138620" y="340842"/>
                </a:lnTo>
                <a:lnTo>
                  <a:pt x="204012" y="310565"/>
                </a:lnTo>
                <a:lnTo>
                  <a:pt x="131102" y="118783"/>
                </a:lnTo>
                <a:lnTo>
                  <a:pt x="47193" y="151066"/>
                </a:lnTo>
                <a:lnTo>
                  <a:pt x="90347" y="263093"/>
                </a:lnTo>
                <a:lnTo>
                  <a:pt x="79362" y="272237"/>
                </a:lnTo>
                <a:lnTo>
                  <a:pt x="51346" y="304546"/>
                </a:lnTo>
                <a:lnTo>
                  <a:pt x="31991" y="342684"/>
                </a:lnTo>
                <a:lnTo>
                  <a:pt x="22440" y="384365"/>
                </a:lnTo>
                <a:lnTo>
                  <a:pt x="21551" y="398627"/>
                </a:lnTo>
                <a:lnTo>
                  <a:pt x="21831" y="412915"/>
                </a:lnTo>
                <a:lnTo>
                  <a:pt x="29565" y="454977"/>
                </a:lnTo>
                <a:lnTo>
                  <a:pt x="63804" y="519506"/>
                </a:lnTo>
                <a:lnTo>
                  <a:pt x="101473" y="551319"/>
                </a:lnTo>
                <a:lnTo>
                  <a:pt x="143294" y="567575"/>
                </a:lnTo>
                <a:lnTo>
                  <a:pt x="185089" y="571982"/>
                </a:lnTo>
                <a:lnTo>
                  <a:pt x="222732" y="568236"/>
                </a:lnTo>
                <a:lnTo>
                  <a:pt x="271894" y="551268"/>
                </a:lnTo>
                <a:lnTo>
                  <a:pt x="324129" y="514591"/>
                </a:lnTo>
                <a:lnTo>
                  <a:pt x="362267" y="446659"/>
                </a:lnTo>
                <a:lnTo>
                  <a:pt x="364515" y="398780"/>
                </a:lnTo>
                <a:close/>
              </a:path>
            </a:pathLst>
          </a:custGeom>
          <a:solidFill>
            <a:srgbClr val="F5F5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482885" y="6995242"/>
            <a:ext cx="2542540" cy="0"/>
          </a:xfrm>
          <a:custGeom>
            <a:avLst/>
            <a:gdLst/>
            <a:ahLst/>
            <a:cxnLst/>
            <a:rect l="l" t="t" r="r" b="b"/>
            <a:pathLst>
              <a:path w="2542540">
                <a:moveTo>
                  <a:pt x="0" y="0"/>
                </a:moveTo>
                <a:lnTo>
                  <a:pt x="2542063" y="0"/>
                </a:lnTo>
                <a:lnTo>
                  <a:pt x="0" y="0"/>
                </a:lnTo>
                <a:close/>
              </a:path>
            </a:pathLst>
          </a:custGeom>
          <a:solidFill>
            <a:srgbClr val="2532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243163" y="6995242"/>
            <a:ext cx="2809240" cy="0"/>
          </a:xfrm>
          <a:custGeom>
            <a:avLst/>
            <a:gdLst/>
            <a:ahLst/>
            <a:cxnLst/>
            <a:rect l="l" t="t" r="r" b="b"/>
            <a:pathLst>
              <a:path w="2809240">
                <a:moveTo>
                  <a:pt x="0" y="0"/>
                </a:moveTo>
                <a:lnTo>
                  <a:pt x="2808975" y="0"/>
                </a:lnTo>
                <a:lnTo>
                  <a:pt x="0" y="0"/>
                </a:lnTo>
                <a:close/>
              </a:path>
            </a:pathLst>
          </a:custGeom>
          <a:solidFill>
            <a:srgbClr val="25323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5" name="object 15"/>
          <p:cNvGrpSpPr/>
          <p:nvPr/>
        </p:nvGrpSpPr>
        <p:grpSpPr>
          <a:xfrm>
            <a:off x="3854186" y="900135"/>
            <a:ext cx="5789295" cy="6099810"/>
            <a:chOff x="3854186" y="900135"/>
            <a:chExt cx="5789295" cy="6099810"/>
          </a:xfrm>
        </p:grpSpPr>
        <p:sp>
          <p:nvSpPr>
            <p:cNvPr id="16" name="object 16"/>
            <p:cNvSpPr/>
            <p:nvPr/>
          </p:nvSpPr>
          <p:spPr>
            <a:xfrm>
              <a:off x="9096807" y="1146987"/>
              <a:ext cx="222250" cy="379095"/>
            </a:xfrm>
            <a:custGeom>
              <a:avLst/>
              <a:gdLst/>
              <a:ahLst/>
              <a:cxnLst/>
              <a:rect l="l" t="t" r="r" b="b"/>
              <a:pathLst>
                <a:path w="222250" h="379094">
                  <a:moveTo>
                    <a:pt x="140906" y="0"/>
                  </a:moveTo>
                  <a:lnTo>
                    <a:pt x="81534" y="0"/>
                  </a:lnTo>
                  <a:lnTo>
                    <a:pt x="81534" y="55499"/>
                  </a:lnTo>
                  <a:lnTo>
                    <a:pt x="140906" y="55499"/>
                  </a:lnTo>
                  <a:lnTo>
                    <a:pt x="140906" y="0"/>
                  </a:lnTo>
                  <a:close/>
                </a:path>
                <a:path w="222250" h="379094">
                  <a:moveTo>
                    <a:pt x="221843" y="268998"/>
                  </a:moveTo>
                  <a:lnTo>
                    <a:pt x="162331" y="268998"/>
                  </a:lnTo>
                  <a:lnTo>
                    <a:pt x="162344" y="272364"/>
                  </a:lnTo>
                  <a:lnTo>
                    <a:pt x="162026" y="275717"/>
                  </a:lnTo>
                  <a:lnTo>
                    <a:pt x="142214" y="309740"/>
                  </a:lnTo>
                  <a:lnTo>
                    <a:pt x="105714" y="319900"/>
                  </a:lnTo>
                  <a:lnTo>
                    <a:pt x="100825" y="319316"/>
                  </a:lnTo>
                  <a:lnTo>
                    <a:pt x="68529" y="297992"/>
                  </a:lnTo>
                  <a:lnTo>
                    <a:pt x="59880" y="273075"/>
                  </a:lnTo>
                  <a:lnTo>
                    <a:pt x="61341" y="256184"/>
                  </a:lnTo>
                  <a:lnTo>
                    <a:pt x="93294" y="219951"/>
                  </a:lnTo>
                  <a:lnTo>
                    <a:pt x="113804" y="215036"/>
                  </a:lnTo>
                  <a:lnTo>
                    <a:pt x="140449" y="216471"/>
                  </a:lnTo>
                  <a:lnTo>
                    <a:pt x="140449" y="82575"/>
                  </a:lnTo>
                  <a:lnTo>
                    <a:pt x="81978" y="82575"/>
                  </a:lnTo>
                  <a:lnTo>
                    <a:pt x="81978" y="160832"/>
                  </a:lnTo>
                  <a:lnTo>
                    <a:pt x="73152" y="163817"/>
                  </a:lnTo>
                  <a:lnTo>
                    <a:pt x="34340" y="188760"/>
                  </a:lnTo>
                  <a:lnTo>
                    <a:pt x="8559" y="227012"/>
                  </a:lnTo>
                  <a:lnTo>
                    <a:pt x="0" y="272415"/>
                  </a:lnTo>
                  <a:lnTo>
                    <a:pt x="12661" y="325615"/>
                  </a:lnTo>
                  <a:lnTo>
                    <a:pt x="43002" y="358228"/>
                  </a:lnTo>
                  <a:lnTo>
                    <a:pt x="79590" y="374599"/>
                  </a:lnTo>
                  <a:lnTo>
                    <a:pt x="110998" y="379095"/>
                  </a:lnTo>
                  <a:lnTo>
                    <a:pt x="139217" y="376847"/>
                  </a:lnTo>
                  <a:lnTo>
                    <a:pt x="176403" y="363486"/>
                  </a:lnTo>
                  <a:lnTo>
                    <a:pt x="208597" y="330403"/>
                  </a:lnTo>
                  <a:lnTo>
                    <a:pt x="221843" y="268998"/>
                  </a:lnTo>
                  <a:close/>
                </a:path>
              </a:pathLst>
            </a:custGeom>
            <a:solidFill>
              <a:srgbClr val="ED21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8772181" y="900135"/>
              <a:ext cx="871219" cy="872490"/>
            </a:xfrm>
            <a:custGeom>
              <a:avLst/>
              <a:gdLst/>
              <a:ahLst/>
              <a:cxnLst/>
              <a:rect l="l" t="t" r="r" b="b"/>
              <a:pathLst>
                <a:path w="871220" h="872489">
                  <a:moveTo>
                    <a:pt x="71230" y="675397"/>
                  </a:moveTo>
                  <a:lnTo>
                    <a:pt x="42829" y="624840"/>
                  </a:lnTo>
                  <a:lnTo>
                    <a:pt x="20802" y="570230"/>
                  </a:lnTo>
                  <a:lnTo>
                    <a:pt x="6414" y="511810"/>
                  </a:lnTo>
                  <a:lnTo>
                    <a:pt x="0" y="453390"/>
                  </a:lnTo>
                  <a:lnTo>
                    <a:pt x="45" y="427990"/>
                  </a:lnTo>
                  <a:lnTo>
                    <a:pt x="138" y="425450"/>
                  </a:lnTo>
                  <a:lnTo>
                    <a:pt x="668" y="416560"/>
                  </a:lnTo>
                  <a:lnTo>
                    <a:pt x="743" y="415290"/>
                  </a:lnTo>
                  <a:lnTo>
                    <a:pt x="1018" y="407670"/>
                  </a:lnTo>
                  <a:lnTo>
                    <a:pt x="1063" y="406400"/>
                  </a:lnTo>
                  <a:lnTo>
                    <a:pt x="1691" y="397510"/>
                  </a:lnTo>
                  <a:lnTo>
                    <a:pt x="10230" y="342900"/>
                  </a:lnTo>
                  <a:lnTo>
                    <a:pt x="32249" y="273050"/>
                  </a:lnTo>
                  <a:lnTo>
                    <a:pt x="64983" y="209550"/>
                  </a:lnTo>
                  <a:lnTo>
                    <a:pt x="105823" y="152400"/>
                  </a:lnTo>
                  <a:lnTo>
                    <a:pt x="154572" y="104140"/>
                  </a:lnTo>
                  <a:lnTo>
                    <a:pt x="208802" y="64770"/>
                  </a:lnTo>
                  <a:lnTo>
                    <a:pt x="267122" y="34290"/>
                  </a:lnTo>
                  <a:lnTo>
                    <a:pt x="327527" y="13970"/>
                  </a:lnTo>
                  <a:lnTo>
                    <a:pt x="389506" y="1270"/>
                  </a:lnTo>
                  <a:lnTo>
                    <a:pt x="396771" y="1270"/>
                  </a:lnTo>
                  <a:lnTo>
                    <a:pt x="404217" y="0"/>
                  </a:lnTo>
                  <a:lnTo>
                    <a:pt x="463912" y="0"/>
                  </a:lnTo>
                  <a:lnTo>
                    <a:pt x="478775" y="1270"/>
                  </a:lnTo>
                  <a:lnTo>
                    <a:pt x="503339" y="3810"/>
                  </a:lnTo>
                  <a:lnTo>
                    <a:pt x="521546" y="7620"/>
                  </a:lnTo>
                  <a:lnTo>
                    <a:pt x="419709" y="7620"/>
                  </a:lnTo>
                  <a:lnTo>
                    <a:pt x="412319" y="8890"/>
                  </a:lnTo>
                  <a:lnTo>
                    <a:pt x="397427" y="8890"/>
                  </a:lnTo>
                  <a:lnTo>
                    <a:pt x="360197" y="15240"/>
                  </a:lnTo>
                  <a:lnTo>
                    <a:pt x="299546" y="30480"/>
                  </a:lnTo>
                  <a:lnTo>
                    <a:pt x="241916" y="55880"/>
                  </a:lnTo>
                  <a:lnTo>
                    <a:pt x="185999" y="90170"/>
                  </a:lnTo>
                  <a:lnTo>
                    <a:pt x="135687" y="133350"/>
                  </a:lnTo>
                  <a:lnTo>
                    <a:pt x="91589" y="185420"/>
                  </a:lnTo>
                  <a:lnTo>
                    <a:pt x="56089" y="245110"/>
                  </a:lnTo>
                  <a:lnTo>
                    <a:pt x="29274" y="309880"/>
                  </a:lnTo>
                  <a:lnTo>
                    <a:pt x="14579" y="379730"/>
                  </a:lnTo>
                  <a:lnTo>
                    <a:pt x="11603" y="416560"/>
                  </a:lnTo>
                  <a:lnTo>
                    <a:pt x="10998" y="425450"/>
                  </a:lnTo>
                  <a:lnTo>
                    <a:pt x="10905" y="427990"/>
                  </a:lnTo>
                  <a:lnTo>
                    <a:pt x="10812" y="430530"/>
                  </a:lnTo>
                  <a:lnTo>
                    <a:pt x="10719" y="433070"/>
                  </a:lnTo>
                  <a:lnTo>
                    <a:pt x="12000" y="471170"/>
                  </a:lnTo>
                  <a:lnTo>
                    <a:pt x="20084" y="525780"/>
                  </a:lnTo>
                  <a:lnTo>
                    <a:pt x="30277" y="563880"/>
                  </a:lnTo>
                  <a:lnTo>
                    <a:pt x="43891" y="601980"/>
                  </a:lnTo>
                  <a:lnTo>
                    <a:pt x="60926" y="637540"/>
                  </a:lnTo>
                  <a:lnTo>
                    <a:pt x="81969" y="673100"/>
                  </a:lnTo>
                  <a:lnTo>
                    <a:pt x="72158" y="673100"/>
                  </a:lnTo>
                  <a:lnTo>
                    <a:pt x="71230" y="675397"/>
                  </a:lnTo>
                  <a:close/>
                </a:path>
                <a:path w="871220" h="872489">
                  <a:moveTo>
                    <a:pt x="870960" y="435610"/>
                  </a:moveTo>
                  <a:lnTo>
                    <a:pt x="870377" y="433070"/>
                  </a:lnTo>
                  <a:lnTo>
                    <a:pt x="870228" y="430530"/>
                  </a:lnTo>
                  <a:lnTo>
                    <a:pt x="870514" y="427990"/>
                  </a:lnTo>
                  <a:lnTo>
                    <a:pt x="870068" y="422910"/>
                  </a:lnTo>
                  <a:lnTo>
                    <a:pt x="868877" y="415290"/>
                  </a:lnTo>
                  <a:lnTo>
                    <a:pt x="868877" y="406400"/>
                  </a:lnTo>
                  <a:lnTo>
                    <a:pt x="868431" y="401320"/>
                  </a:lnTo>
                  <a:lnTo>
                    <a:pt x="868654" y="397510"/>
                  </a:lnTo>
                  <a:lnTo>
                    <a:pt x="868729" y="396240"/>
                  </a:lnTo>
                  <a:lnTo>
                    <a:pt x="866646" y="383540"/>
                  </a:lnTo>
                  <a:lnTo>
                    <a:pt x="865753" y="378460"/>
                  </a:lnTo>
                  <a:lnTo>
                    <a:pt x="863373" y="363220"/>
                  </a:lnTo>
                  <a:lnTo>
                    <a:pt x="854148" y="323850"/>
                  </a:lnTo>
                  <a:lnTo>
                    <a:pt x="831843" y="260350"/>
                  </a:lnTo>
                  <a:lnTo>
                    <a:pt x="799695" y="203200"/>
                  </a:lnTo>
                  <a:lnTo>
                    <a:pt x="770996" y="163830"/>
                  </a:lnTo>
                  <a:lnTo>
                    <a:pt x="738033" y="128270"/>
                  </a:lnTo>
                  <a:lnTo>
                    <a:pt x="701257" y="96520"/>
                  </a:lnTo>
                  <a:lnTo>
                    <a:pt x="661118" y="68580"/>
                  </a:lnTo>
                  <a:lnTo>
                    <a:pt x="618151" y="45720"/>
                  </a:lnTo>
                  <a:lnTo>
                    <a:pt x="572893" y="27940"/>
                  </a:lnTo>
                  <a:lnTo>
                    <a:pt x="502048" y="11430"/>
                  </a:lnTo>
                  <a:lnTo>
                    <a:pt x="463352" y="7620"/>
                  </a:lnTo>
                  <a:lnTo>
                    <a:pt x="521546" y="7620"/>
                  </a:lnTo>
                  <a:lnTo>
                    <a:pt x="598551" y="29210"/>
                  </a:lnTo>
                  <a:lnTo>
                    <a:pt x="643276" y="50800"/>
                  </a:lnTo>
                  <a:lnTo>
                    <a:pt x="685483" y="76200"/>
                  </a:lnTo>
                  <a:lnTo>
                    <a:pt x="724349" y="106680"/>
                  </a:lnTo>
                  <a:lnTo>
                    <a:pt x="759621" y="140970"/>
                  </a:lnTo>
                  <a:lnTo>
                    <a:pt x="790610" y="179070"/>
                  </a:lnTo>
                  <a:lnTo>
                    <a:pt x="821630" y="228600"/>
                  </a:lnTo>
                  <a:lnTo>
                    <a:pt x="848410" y="290830"/>
                  </a:lnTo>
                  <a:lnTo>
                    <a:pt x="864265" y="347980"/>
                  </a:lnTo>
                  <a:lnTo>
                    <a:pt x="866497" y="364490"/>
                  </a:lnTo>
                  <a:lnTo>
                    <a:pt x="868580" y="377190"/>
                  </a:lnTo>
                  <a:lnTo>
                    <a:pt x="869473" y="384810"/>
                  </a:lnTo>
                  <a:lnTo>
                    <a:pt x="870960" y="396240"/>
                  </a:lnTo>
                  <a:lnTo>
                    <a:pt x="870960" y="435610"/>
                  </a:lnTo>
                  <a:close/>
                </a:path>
                <a:path w="871220" h="872489">
                  <a:moveTo>
                    <a:pt x="870663" y="440690"/>
                  </a:moveTo>
                  <a:lnTo>
                    <a:pt x="870434" y="439420"/>
                  </a:lnTo>
                  <a:lnTo>
                    <a:pt x="870434" y="438150"/>
                  </a:lnTo>
                  <a:lnTo>
                    <a:pt x="870663" y="436880"/>
                  </a:lnTo>
                  <a:lnTo>
                    <a:pt x="870663" y="440690"/>
                  </a:lnTo>
                  <a:close/>
                </a:path>
                <a:path w="871220" h="872489">
                  <a:moveTo>
                    <a:pt x="523707" y="864870"/>
                  </a:moveTo>
                  <a:lnTo>
                    <a:pt x="455862" y="864870"/>
                  </a:lnTo>
                  <a:lnTo>
                    <a:pt x="467078" y="863600"/>
                  </a:lnTo>
                  <a:lnTo>
                    <a:pt x="478256" y="863600"/>
                  </a:lnTo>
                  <a:lnTo>
                    <a:pt x="489395" y="862330"/>
                  </a:lnTo>
                  <a:lnTo>
                    <a:pt x="500496" y="859790"/>
                  </a:lnTo>
                  <a:lnTo>
                    <a:pt x="522367" y="857250"/>
                  </a:lnTo>
                  <a:lnTo>
                    <a:pt x="529509" y="855980"/>
                  </a:lnTo>
                  <a:lnTo>
                    <a:pt x="536502" y="853440"/>
                  </a:lnTo>
                  <a:lnTo>
                    <a:pt x="543494" y="852170"/>
                  </a:lnTo>
                  <a:lnTo>
                    <a:pt x="558521" y="848360"/>
                  </a:lnTo>
                  <a:lnTo>
                    <a:pt x="588049" y="838200"/>
                  </a:lnTo>
                  <a:lnTo>
                    <a:pt x="602549" y="831850"/>
                  </a:lnTo>
                  <a:lnTo>
                    <a:pt x="616836" y="826770"/>
                  </a:lnTo>
                  <a:lnTo>
                    <a:pt x="630873" y="819150"/>
                  </a:lnTo>
                  <a:lnTo>
                    <a:pt x="644658" y="812800"/>
                  </a:lnTo>
                  <a:lnTo>
                    <a:pt x="658194" y="805180"/>
                  </a:lnTo>
                  <a:lnTo>
                    <a:pt x="696982" y="778510"/>
                  </a:lnTo>
                  <a:lnTo>
                    <a:pt x="732764" y="749300"/>
                  </a:lnTo>
                  <a:lnTo>
                    <a:pt x="765100" y="715010"/>
                  </a:lnTo>
                  <a:lnTo>
                    <a:pt x="793602" y="678180"/>
                  </a:lnTo>
                  <a:lnTo>
                    <a:pt x="810321" y="651510"/>
                  </a:lnTo>
                  <a:lnTo>
                    <a:pt x="817955" y="638810"/>
                  </a:lnTo>
                  <a:lnTo>
                    <a:pt x="837878" y="596900"/>
                  </a:lnTo>
                  <a:lnTo>
                    <a:pt x="853127" y="552450"/>
                  </a:lnTo>
                  <a:lnTo>
                    <a:pt x="863521" y="506730"/>
                  </a:lnTo>
                  <a:lnTo>
                    <a:pt x="868729" y="468630"/>
                  </a:lnTo>
                  <a:lnTo>
                    <a:pt x="868580" y="461010"/>
                  </a:lnTo>
                  <a:lnTo>
                    <a:pt x="870663" y="449580"/>
                  </a:lnTo>
                  <a:lnTo>
                    <a:pt x="870663" y="461010"/>
                  </a:lnTo>
                  <a:lnTo>
                    <a:pt x="871109" y="468630"/>
                  </a:lnTo>
                  <a:lnTo>
                    <a:pt x="870663" y="477520"/>
                  </a:lnTo>
                  <a:lnTo>
                    <a:pt x="870179" y="482600"/>
                  </a:lnTo>
                  <a:lnTo>
                    <a:pt x="870058" y="483870"/>
                  </a:lnTo>
                  <a:lnTo>
                    <a:pt x="869063" y="490220"/>
                  </a:lnTo>
                  <a:lnTo>
                    <a:pt x="867901" y="499110"/>
                  </a:lnTo>
                  <a:lnTo>
                    <a:pt x="866794" y="506730"/>
                  </a:lnTo>
                  <a:lnTo>
                    <a:pt x="865902" y="513080"/>
                  </a:lnTo>
                  <a:lnTo>
                    <a:pt x="865455" y="518160"/>
                  </a:lnTo>
                  <a:lnTo>
                    <a:pt x="860694" y="538480"/>
                  </a:lnTo>
                  <a:lnTo>
                    <a:pt x="857422" y="551180"/>
                  </a:lnTo>
                  <a:lnTo>
                    <a:pt x="856083" y="558800"/>
                  </a:lnTo>
                  <a:lnTo>
                    <a:pt x="834862" y="615950"/>
                  </a:lnTo>
                  <a:lnTo>
                    <a:pt x="808305" y="665480"/>
                  </a:lnTo>
                  <a:lnTo>
                    <a:pt x="780980" y="704850"/>
                  </a:lnTo>
                  <a:lnTo>
                    <a:pt x="756204" y="734060"/>
                  </a:lnTo>
                  <a:lnTo>
                    <a:pt x="728910" y="760730"/>
                  </a:lnTo>
                  <a:lnTo>
                    <a:pt x="699416" y="784860"/>
                  </a:lnTo>
                  <a:lnTo>
                    <a:pt x="667836" y="806450"/>
                  </a:lnTo>
                  <a:lnTo>
                    <a:pt x="634538" y="825500"/>
                  </a:lnTo>
                  <a:lnTo>
                    <a:pt x="599652" y="842010"/>
                  </a:lnTo>
                  <a:lnTo>
                    <a:pt x="563583" y="853440"/>
                  </a:lnTo>
                  <a:lnTo>
                    <a:pt x="545131" y="859790"/>
                  </a:lnTo>
                  <a:lnTo>
                    <a:pt x="538585" y="861060"/>
                  </a:lnTo>
                  <a:lnTo>
                    <a:pt x="530997" y="863600"/>
                  </a:lnTo>
                  <a:lnTo>
                    <a:pt x="523707" y="864870"/>
                  </a:lnTo>
                  <a:close/>
                </a:path>
                <a:path w="871220" h="872489">
                  <a:moveTo>
                    <a:pt x="72158" y="676910"/>
                  </a:moveTo>
                  <a:lnTo>
                    <a:pt x="71230" y="675397"/>
                  </a:lnTo>
                  <a:lnTo>
                    <a:pt x="72158" y="673100"/>
                  </a:lnTo>
                  <a:lnTo>
                    <a:pt x="72158" y="676910"/>
                  </a:lnTo>
                  <a:close/>
                </a:path>
                <a:path w="871220" h="872489">
                  <a:moveTo>
                    <a:pt x="81318" y="676910"/>
                  </a:moveTo>
                  <a:lnTo>
                    <a:pt x="72158" y="676910"/>
                  </a:lnTo>
                  <a:lnTo>
                    <a:pt x="72158" y="673100"/>
                  </a:lnTo>
                  <a:lnTo>
                    <a:pt x="81969" y="673100"/>
                  </a:lnTo>
                  <a:lnTo>
                    <a:pt x="82721" y="674370"/>
                  </a:lnTo>
                  <a:lnTo>
                    <a:pt x="81828" y="675640"/>
                  </a:lnTo>
                  <a:lnTo>
                    <a:pt x="81318" y="676910"/>
                  </a:lnTo>
                  <a:close/>
                </a:path>
                <a:path w="871220" h="872489">
                  <a:moveTo>
                    <a:pt x="7587" y="833120"/>
                  </a:moveTo>
                  <a:lnTo>
                    <a:pt x="11158" y="824230"/>
                  </a:lnTo>
                  <a:lnTo>
                    <a:pt x="26192" y="787400"/>
                  </a:lnTo>
                  <a:lnTo>
                    <a:pt x="41379" y="749300"/>
                  </a:lnTo>
                  <a:lnTo>
                    <a:pt x="71132" y="675640"/>
                  </a:lnTo>
                  <a:lnTo>
                    <a:pt x="71230" y="675397"/>
                  </a:lnTo>
                  <a:lnTo>
                    <a:pt x="72158" y="676910"/>
                  </a:lnTo>
                  <a:lnTo>
                    <a:pt x="81318" y="676910"/>
                  </a:lnTo>
                  <a:lnTo>
                    <a:pt x="24246" y="819150"/>
                  </a:lnTo>
                  <a:lnTo>
                    <a:pt x="15026" y="821690"/>
                  </a:lnTo>
                  <a:lnTo>
                    <a:pt x="20679" y="828040"/>
                  </a:lnTo>
                  <a:lnTo>
                    <a:pt x="26228" y="828040"/>
                  </a:lnTo>
                  <a:lnTo>
                    <a:pt x="7587" y="833120"/>
                  </a:lnTo>
                  <a:close/>
                </a:path>
                <a:path w="871220" h="872489">
                  <a:moveTo>
                    <a:pt x="26228" y="828040"/>
                  </a:moveTo>
                  <a:lnTo>
                    <a:pt x="20679" y="828040"/>
                  </a:lnTo>
                  <a:lnTo>
                    <a:pt x="23227" y="821690"/>
                  </a:lnTo>
                  <a:lnTo>
                    <a:pt x="24301" y="819150"/>
                  </a:lnTo>
                  <a:lnTo>
                    <a:pt x="177345" y="777240"/>
                  </a:lnTo>
                  <a:lnTo>
                    <a:pt x="179577" y="777240"/>
                  </a:lnTo>
                  <a:lnTo>
                    <a:pt x="181362" y="778510"/>
                  </a:lnTo>
                  <a:lnTo>
                    <a:pt x="190859" y="784860"/>
                  </a:lnTo>
                  <a:lnTo>
                    <a:pt x="175263" y="784860"/>
                  </a:lnTo>
                  <a:lnTo>
                    <a:pt x="177698" y="786523"/>
                  </a:lnTo>
                  <a:lnTo>
                    <a:pt x="26228" y="828040"/>
                  </a:lnTo>
                  <a:close/>
                </a:path>
                <a:path w="871220" h="872489">
                  <a:moveTo>
                    <a:pt x="177698" y="786523"/>
                  </a:moveTo>
                  <a:lnTo>
                    <a:pt x="175263" y="784860"/>
                  </a:lnTo>
                  <a:lnTo>
                    <a:pt x="179131" y="786130"/>
                  </a:lnTo>
                  <a:lnTo>
                    <a:pt x="177698" y="786523"/>
                  </a:lnTo>
                  <a:close/>
                </a:path>
                <a:path w="871220" h="872489">
                  <a:moveTo>
                    <a:pt x="455863" y="872490"/>
                  </a:moveTo>
                  <a:lnTo>
                    <a:pt x="408222" y="872490"/>
                  </a:lnTo>
                  <a:lnTo>
                    <a:pt x="384536" y="869950"/>
                  </a:lnTo>
                  <a:lnTo>
                    <a:pt x="310865" y="854710"/>
                  </a:lnTo>
                  <a:lnTo>
                    <a:pt x="263227" y="836930"/>
                  </a:lnTo>
                  <a:lnTo>
                    <a:pt x="218026" y="814070"/>
                  </a:lnTo>
                  <a:lnTo>
                    <a:pt x="177698" y="786523"/>
                  </a:lnTo>
                  <a:lnTo>
                    <a:pt x="179131" y="786130"/>
                  </a:lnTo>
                  <a:lnTo>
                    <a:pt x="175263" y="784860"/>
                  </a:lnTo>
                  <a:lnTo>
                    <a:pt x="190859" y="784860"/>
                  </a:lnTo>
                  <a:lnTo>
                    <a:pt x="223149" y="806450"/>
                  </a:lnTo>
                  <a:lnTo>
                    <a:pt x="267305" y="829310"/>
                  </a:lnTo>
                  <a:lnTo>
                    <a:pt x="313830" y="845820"/>
                  </a:lnTo>
                  <a:lnTo>
                    <a:pt x="362725" y="858520"/>
                  </a:lnTo>
                  <a:lnTo>
                    <a:pt x="385874" y="862330"/>
                  </a:lnTo>
                  <a:lnTo>
                    <a:pt x="432442" y="864870"/>
                  </a:lnTo>
                  <a:lnTo>
                    <a:pt x="523707" y="864870"/>
                  </a:lnTo>
                  <a:lnTo>
                    <a:pt x="490184" y="869950"/>
                  </a:lnTo>
                  <a:lnTo>
                    <a:pt x="478786" y="871220"/>
                  </a:lnTo>
                  <a:lnTo>
                    <a:pt x="467346" y="871220"/>
                  </a:lnTo>
                  <a:lnTo>
                    <a:pt x="455863" y="872490"/>
                  </a:lnTo>
                  <a:close/>
                </a:path>
                <a:path w="871220" h="872489">
                  <a:moveTo>
                    <a:pt x="20679" y="828040"/>
                  </a:moveTo>
                  <a:lnTo>
                    <a:pt x="15026" y="821690"/>
                  </a:lnTo>
                  <a:lnTo>
                    <a:pt x="24301" y="819150"/>
                  </a:lnTo>
                  <a:lnTo>
                    <a:pt x="23227" y="821690"/>
                  </a:lnTo>
                  <a:lnTo>
                    <a:pt x="20679" y="828040"/>
                  </a:lnTo>
                  <a:close/>
                </a:path>
              </a:pathLst>
            </a:custGeom>
            <a:solidFill>
              <a:srgbClr val="2532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54186" y="1165435"/>
              <a:ext cx="5472501" cy="583397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032126" y="4060818"/>
            <a:ext cx="3461385" cy="13398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8755" marR="5080" indent="-186690">
              <a:lnSpc>
                <a:spcPct val="107800"/>
              </a:lnSpc>
              <a:spcBef>
                <a:spcPts val="100"/>
              </a:spcBef>
            </a:pPr>
            <a:r>
              <a:rPr sz="4000" spc="-55" dirty="0"/>
              <a:t>STRATÉGIES </a:t>
            </a:r>
            <a:endParaRPr sz="4000"/>
          </a:p>
        </p:txBody>
      </p:sp>
      <p:sp>
        <p:nvSpPr>
          <p:cNvPr id="4" name="object 4"/>
          <p:cNvSpPr txBox="1"/>
          <p:nvPr/>
        </p:nvSpPr>
        <p:spPr>
          <a:xfrm>
            <a:off x="4844751" y="7249159"/>
            <a:ext cx="3836035" cy="238527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450" spc="175" dirty="0">
                <a:solidFill>
                  <a:srgbClr val="AAAAAA"/>
                </a:solidFill>
                <a:latin typeface="Trebuchet MS"/>
                <a:cs typeface="Trebuchet MS"/>
              </a:rPr>
              <a:t>©</a:t>
            </a:r>
            <a:r>
              <a:rPr sz="1450" spc="30" dirty="0">
                <a:solidFill>
                  <a:srgbClr val="AAAAAA"/>
                </a:solidFill>
                <a:latin typeface="Trebuchet MS"/>
                <a:cs typeface="Trebuchet MS"/>
              </a:rPr>
              <a:t> </a:t>
            </a:r>
            <a:r>
              <a:rPr sz="1450" dirty="0">
                <a:solidFill>
                  <a:srgbClr val="AAAAAA"/>
                </a:solidFill>
                <a:latin typeface="Trebuchet MS"/>
                <a:cs typeface="Trebuchet MS"/>
              </a:rPr>
              <a:t>Droits d'auteur</a:t>
            </a:r>
            <a:r>
              <a:rPr sz="1450" spc="35" dirty="0">
                <a:solidFill>
                  <a:srgbClr val="AAAAAA"/>
                </a:solidFill>
                <a:latin typeface="Trebuchet MS"/>
                <a:cs typeface="Trebuchet MS"/>
              </a:rPr>
              <a:t> </a:t>
            </a:r>
            <a:r>
              <a:rPr sz="1450" spc="70" dirty="0">
                <a:solidFill>
                  <a:srgbClr val="AAAAAA"/>
                </a:solidFill>
                <a:latin typeface="Trebuchet MS"/>
                <a:cs typeface="Trebuchet MS"/>
              </a:rPr>
              <a:t>2024</a:t>
            </a:r>
            <a:r>
              <a:rPr sz="1450" spc="30" dirty="0">
                <a:solidFill>
                  <a:srgbClr val="AAAAAA"/>
                </a:solidFill>
                <a:latin typeface="Trebuchet MS"/>
                <a:cs typeface="Trebuchet MS"/>
              </a:rPr>
              <a:t> </a:t>
            </a:r>
            <a:r>
              <a:rPr lang="fr" sz="1450" dirty="0" err="1">
                <a:solidFill>
                  <a:srgbClr val="AAAAAA"/>
                </a:solidFill>
                <a:latin typeface="Trebuchet MS"/>
                <a:cs typeface="Trebuchet MS"/>
              </a:rPr>
              <a:t>boîte à bits </a:t>
            </a:r>
            <a:r>
              <a:rPr sz="1450" dirty="0">
                <a:solidFill>
                  <a:srgbClr val="AAAAAA"/>
                </a:solidFill>
                <a:latin typeface="Trebuchet MS"/>
                <a:cs typeface="Trebuchet MS"/>
              </a:rPr>
              <a:t>.</a:t>
            </a:r>
            <a:r>
              <a:rPr sz="1450" spc="35" dirty="0">
                <a:solidFill>
                  <a:srgbClr val="AAAAAA"/>
                </a:solidFill>
                <a:latin typeface="Trebuchet MS"/>
                <a:cs typeface="Trebuchet MS"/>
              </a:rPr>
              <a:t> </a:t>
            </a:r>
            <a:r>
              <a:rPr sz="1450" dirty="0">
                <a:solidFill>
                  <a:srgbClr val="AAAAAA"/>
                </a:solidFill>
                <a:latin typeface="Trebuchet MS"/>
                <a:cs typeface="Trebuchet MS"/>
              </a:rPr>
              <a:t>Tous</a:t>
            </a:r>
            <a:r>
              <a:rPr sz="1450" spc="30" dirty="0">
                <a:solidFill>
                  <a:srgbClr val="AAAAAA"/>
                </a:solidFill>
                <a:latin typeface="Trebuchet MS"/>
                <a:cs typeface="Trebuchet MS"/>
              </a:rPr>
              <a:t> </a:t>
            </a:r>
            <a:r>
              <a:rPr sz="1450" dirty="0">
                <a:solidFill>
                  <a:srgbClr val="AAAAAA"/>
                </a:solidFill>
                <a:latin typeface="Trebuchet MS"/>
                <a:cs typeface="Trebuchet MS"/>
              </a:rPr>
              <a:t>droits</a:t>
            </a:r>
            <a:r>
              <a:rPr sz="1450" spc="35" dirty="0">
                <a:solidFill>
                  <a:srgbClr val="AAAAAA"/>
                </a:solidFill>
                <a:latin typeface="Trebuchet MS"/>
                <a:cs typeface="Trebuchet MS"/>
              </a:rPr>
              <a:t> </a:t>
            </a:r>
            <a:r>
              <a:rPr sz="1450" spc="-10" dirty="0">
                <a:solidFill>
                  <a:srgbClr val="AAAAAA"/>
                </a:solidFill>
                <a:latin typeface="Trebuchet MS"/>
                <a:cs typeface="Trebuchet MS"/>
              </a:rPr>
              <a:t>réservé</a:t>
            </a:r>
            <a:endParaRPr sz="1450" dirty="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204921" y="7249159"/>
            <a:ext cx="1857375" cy="249554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450" dirty="0">
                <a:solidFill>
                  <a:srgbClr val="AAAAAA"/>
                </a:solidFill>
                <a:latin typeface="Trebuchet MS"/>
                <a:cs typeface="Trebuchet MS"/>
              </a:rPr>
              <a:t>2024-12-15 </a:t>
            </a:r>
            <a:r>
              <a:rPr sz="1450" spc="60" dirty="0">
                <a:solidFill>
                  <a:srgbClr val="AAAAAA"/>
                </a:solidFill>
                <a:latin typeface="Trebuchet MS"/>
                <a:cs typeface="Trebuchet MS"/>
              </a:rPr>
              <a:t>#547bc88</a:t>
            </a:r>
            <a:endParaRPr sz="145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63550" y="7249159"/>
            <a:ext cx="239395" cy="249554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450" spc="45" dirty="0">
                <a:solidFill>
                  <a:srgbClr val="333333"/>
                </a:solidFill>
                <a:latin typeface="Trebuchet MS"/>
                <a:cs typeface="Trebuchet MS"/>
              </a:rPr>
              <a:t>10</a:t>
            </a:r>
            <a:endParaRPr sz="145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1914286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96924" y="571563"/>
            <a:ext cx="9210040" cy="1006475"/>
          </a:xfrm>
          <a:prstGeom prst="rect">
            <a:avLst/>
          </a:prstGeom>
        </p:spPr>
        <p:txBody>
          <a:bodyPr vert="horz" wrap="square" lIns="0" tIns="98425" rIns="0" bIns="0" rtlCol="0">
            <a:spAutoFit/>
          </a:bodyPr>
          <a:lstStyle/>
          <a:p>
            <a:pPr marL="12700" marR="5080">
              <a:lnSpc>
                <a:spcPts val="3529"/>
              </a:lnSpc>
              <a:spcBef>
                <a:spcPts val="775"/>
              </a:spcBef>
            </a:pPr>
            <a:r>
              <a:rPr dirty="0"/>
              <a:t>LE</a:t>
            </a:r>
            <a:r>
              <a:rPr spc="-145" dirty="0"/>
              <a:t> </a:t>
            </a:r>
            <a:r>
              <a:rPr spc="-95" dirty="0"/>
              <a:t>ORCHESTRATEUR</a:t>
            </a:r>
            <a:r>
              <a:rPr spc="-145" dirty="0"/>
              <a:t> </a:t>
            </a:r>
            <a:r>
              <a:rPr dirty="0"/>
              <a:t>DEPUIS</a:t>
            </a:r>
            <a:r>
              <a:rPr spc="-145" dirty="0"/>
              <a:t> </a:t>
            </a:r>
            <a:r>
              <a:rPr spc="75" dirty="0"/>
              <a:t>UN</a:t>
            </a:r>
            <a:r>
              <a:rPr spc="-140" dirty="0"/>
              <a:t> </a:t>
            </a:r>
            <a:r>
              <a:rPr dirty="0"/>
              <a:t>FINAL</a:t>
            </a:r>
            <a:r>
              <a:rPr spc="-145" dirty="0"/>
              <a:t> </a:t>
            </a:r>
            <a:r>
              <a:rPr spc="-25" dirty="0"/>
              <a:t>POINT DE </a:t>
            </a:r>
            <a:r>
              <a:rPr spc="-60" dirty="0"/>
              <a:t>VUE DE L'UTILISATEUR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33750" y="2000250"/>
            <a:ext cx="6867524" cy="3248024"/>
          </a:xfrm>
          <a:prstGeom prst="rect">
            <a:avLst/>
          </a:prstGeom>
        </p:spPr>
      </p:pic>
    </p:spTree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6924" y="571563"/>
            <a:ext cx="1937385" cy="558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500" b="1" spc="-10" dirty="0">
                <a:solidFill>
                  <a:srgbClr val="333333"/>
                </a:solidFill>
                <a:latin typeface="Arial"/>
                <a:cs typeface="Arial"/>
              </a:rPr>
              <a:t>ORDRE DU JOUR</a:t>
            </a:r>
            <a:endParaRPr sz="350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1866899"/>
            <a:ext cx="95250" cy="9524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2343149"/>
            <a:ext cx="95250" cy="9524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177924" y="1574164"/>
            <a:ext cx="3608704" cy="13989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48800"/>
              </a:lnSpc>
              <a:spcBef>
                <a:spcPts val="100"/>
              </a:spcBef>
            </a:pPr>
            <a:r>
              <a:rPr sz="2100" spc="60" dirty="0">
                <a:solidFill>
                  <a:srgbClr val="333333"/>
                </a:solidFill>
                <a:latin typeface="Trebuchet MS"/>
                <a:cs typeface="Trebuchet MS"/>
              </a:rPr>
              <a:t>Déploiement</a:t>
            </a:r>
            <a:r>
              <a:rPr sz="2100" spc="-8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5" dirty="0">
                <a:solidFill>
                  <a:srgbClr val="333333"/>
                </a:solidFill>
                <a:latin typeface="Trebuchet MS"/>
                <a:cs typeface="Trebuchet MS"/>
              </a:rPr>
              <a:t>un</a:t>
            </a:r>
            <a:r>
              <a:rPr sz="2100" spc="-8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75" dirty="0">
                <a:solidFill>
                  <a:srgbClr val="333333"/>
                </a:solidFill>
                <a:latin typeface="Trebuchet MS"/>
                <a:cs typeface="Trebuchet MS"/>
              </a:rPr>
              <a:t>nouveau</a:t>
            </a:r>
            <a:r>
              <a:rPr sz="2100" spc="-8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lang="fr-FR" sz="2100" spc="100" dirty="0">
                <a:solidFill>
                  <a:srgbClr val="333333"/>
                </a:solidFill>
                <a:latin typeface="Trebuchet MS"/>
                <a:cs typeface="Trebuchet MS"/>
              </a:rPr>
              <a:t>POD</a:t>
            </a:r>
            <a:r>
              <a:rPr sz="2100" spc="-8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45" dirty="0">
                <a:solidFill>
                  <a:srgbClr val="333333"/>
                </a:solidFill>
                <a:latin typeface="Trebuchet MS"/>
                <a:cs typeface="Trebuchet MS"/>
              </a:rPr>
              <a:t>version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Rolling</a:t>
            </a:r>
            <a:r>
              <a:rPr sz="2100" spc="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45" dirty="0">
                <a:solidFill>
                  <a:srgbClr val="333333"/>
                </a:solidFill>
                <a:latin typeface="Trebuchet MS"/>
                <a:cs typeface="Trebuchet MS"/>
              </a:rPr>
              <a:t>Mise à jour</a:t>
            </a:r>
            <a:endParaRPr sz="2100" dirty="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085149933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85" dirty="0"/>
              <a:t>DÉPLOIEMENT</a:t>
            </a:r>
            <a:r>
              <a:rPr spc="-35" dirty="0"/>
              <a:t> </a:t>
            </a:r>
            <a:r>
              <a:rPr spc="75" dirty="0"/>
              <a:t>UN</a:t>
            </a:r>
            <a:r>
              <a:rPr spc="-35" dirty="0"/>
              <a:t> </a:t>
            </a:r>
            <a:r>
              <a:rPr spc="130" dirty="0"/>
              <a:t>NOUVEAU</a:t>
            </a:r>
            <a:r>
              <a:rPr spc="-30" dirty="0"/>
              <a:t> </a:t>
            </a:r>
            <a:r>
              <a:rPr lang="fr-FR" dirty="0"/>
              <a:t>POD</a:t>
            </a:r>
            <a:r>
              <a:rPr spc="-35" dirty="0"/>
              <a:t> </a:t>
            </a:r>
            <a:r>
              <a:rPr spc="-10" dirty="0"/>
              <a:t>VERSION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1647824"/>
            <a:ext cx="95250" cy="9524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177924" y="1511300"/>
            <a:ext cx="7146290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Là</a:t>
            </a:r>
            <a:r>
              <a:rPr sz="2100" spc="-3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sont</a:t>
            </a:r>
            <a:r>
              <a:rPr sz="2100" spc="-3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95" dirty="0">
                <a:solidFill>
                  <a:srgbClr val="333333"/>
                </a:solidFill>
                <a:latin typeface="Trebuchet MS"/>
                <a:cs typeface="Trebuchet MS"/>
              </a:rPr>
              <a:t>plus</a:t>
            </a:r>
            <a:r>
              <a:rPr sz="2100" spc="-3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0" dirty="0">
                <a:solidFill>
                  <a:srgbClr val="333333"/>
                </a:solidFill>
                <a:latin typeface="Trebuchet MS"/>
                <a:cs typeface="Trebuchet MS"/>
              </a:rPr>
              <a:t>que</a:t>
            </a:r>
            <a:r>
              <a:rPr sz="2100" spc="-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90" dirty="0">
                <a:solidFill>
                  <a:srgbClr val="333333"/>
                </a:solidFill>
                <a:latin typeface="Trebuchet MS"/>
                <a:cs typeface="Trebuchet MS"/>
              </a:rPr>
              <a:t>un</a:t>
            </a:r>
            <a:r>
              <a:rPr sz="2100" spc="-3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stratégie</a:t>
            </a:r>
            <a:r>
              <a:rPr sz="2100" spc="-3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à</a:t>
            </a:r>
            <a:r>
              <a:rPr sz="2100" spc="-3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0" dirty="0">
                <a:solidFill>
                  <a:srgbClr val="333333"/>
                </a:solidFill>
                <a:latin typeface="Trebuchet MS"/>
                <a:cs typeface="Trebuchet MS"/>
              </a:rPr>
              <a:t>mise à jour</a:t>
            </a:r>
            <a:r>
              <a:rPr sz="2100" spc="-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5" dirty="0">
                <a:solidFill>
                  <a:srgbClr val="333333"/>
                </a:solidFill>
                <a:latin typeface="Trebuchet MS"/>
                <a:cs typeface="Trebuchet MS"/>
              </a:rPr>
              <a:t>un</a:t>
            </a:r>
            <a:r>
              <a:rPr sz="2100" spc="-3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ensemble</a:t>
            </a:r>
            <a:r>
              <a:rPr sz="2100" spc="-3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de</a:t>
            </a:r>
            <a:r>
              <a:rPr sz="2100" spc="-3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95" dirty="0">
                <a:solidFill>
                  <a:srgbClr val="333333"/>
                </a:solidFill>
                <a:latin typeface="Trebuchet MS"/>
                <a:cs typeface="Trebuchet MS"/>
              </a:rPr>
              <a:t>Capsules</a:t>
            </a:r>
            <a:endParaRPr sz="210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013429526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14" dirty="0"/>
              <a:t>RÉPLIQUE</a:t>
            </a:r>
            <a:r>
              <a:rPr spc="-50" dirty="0"/>
              <a:t> </a:t>
            </a:r>
            <a:r>
              <a:rPr spc="170" dirty="0"/>
              <a:t>FTW</a:t>
            </a:r>
            <a:r>
              <a:rPr spc="-45" dirty="0"/>
              <a:t> </a:t>
            </a:r>
            <a:r>
              <a:rPr spc="95" dirty="0"/>
              <a:t>(1/2)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1647824"/>
            <a:ext cx="95250" cy="9524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177924" y="1345564"/>
            <a:ext cx="6994525" cy="1473200"/>
          </a:xfrm>
          <a:prstGeom prst="rect">
            <a:avLst/>
          </a:prstGeom>
        </p:spPr>
        <p:txBody>
          <a:bodyPr vert="horz" wrap="square" lIns="0" tIns="1784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5"/>
              </a:spcBef>
            </a:pP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Étape</a:t>
            </a:r>
            <a:r>
              <a:rPr sz="2100" spc="-2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65" dirty="0">
                <a:solidFill>
                  <a:srgbClr val="333333"/>
                </a:solidFill>
                <a:latin typeface="Trebuchet MS"/>
                <a:cs typeface="Trebuchet MS"/>
              </a:rPr>
              <a:t>1 :</a:t>
            </a:r>
            <a:r>
              <a:rPr sz="2100" spc="-2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0" dirty="0">
                <a:solidFill>
                  <a:srgbClr val="333333"/>
                </a:solidFill>
                <a:latin typeface="Trebuchet MS"/>
                <a:cs typeface="Trebuchet MS"/>
              </a:rPr>
              <a:t>mise à jour</a:t>
            </a:r>
            <a:r>
              <a:rPr sz="2100" spc="-2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-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Ensemble de répliques</a:t>
            </a:r>
            <a:r>
              <a:rPr sz="2100" spc="-2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descripteur</a:t>
            </a:r>
            <a:endParaRPr sz="2100">
              <a:latin typeface="Trebuchet MS"/>
              <a:cs typeface="Trebuchet MS"/>
            </a:endParaRPr>
          </a:p>
          <a:p>
            <a:pPr marL="12700" marR="5080">
              <a:lnSpc>
                <a:spcPct val="148800"/>
              </a:lnSpc>
              <a:spcBef>
                <a:spcPts val="75"/>
              </a:spcBef>
            </a:pP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Étape</a:t>
            </a: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65" dirty="0">
                <a:solidFill>
                  <a:srgbClr val="333333"/>
                </a:solidFill>
                <a:latin typeface="Trebuchet MS"/>
                <a:cs typeface="Trebuchet MS"/>
              </a:rPr>
              <a:t>2 :</a:t>
            </a: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supprimer</a:t>
            </a: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-3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14" dirty="0">
                <a:solidFill>
                  <a:srgbClr val="333333"/>
                </a:solidFill>
                <a:latin typeface="Trebuchet MS"/>
                <a:cs typeface="Trebuchet MS"/>
              </a:rPr>
              <a:t>Capsules</a:t>
            </a: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70" dirty="0">
                <a:solidFill>
                  <a:srgbClr val="333333"/>
                </a:solidFill>
                <a:latin typeface="Trebuchet MS"/>
                <a:cs typeface="Trebuchet MS"/>
              </a:rPr>
              <a:t>correspondant</a:t>
            </a: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à</a:t>
            </a: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-3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vieux</a:t>
            </a: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35" dirty="0">
                <a:solidFill>
                  <a:srgbClr val="333333"/>
                </a:solidFill>
                <a:latin typeface="Trebuchet MS"/>
                <a:cs typeface="Trebuchet MS"/>
              </a:rPr>
              <a:t>version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Étape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65" dirty="0">
                <a:solidFill>
                  <a:srgbClr val="333333"/>
                </a:solidFill>
                <a:latin typeface="Trebuchet MS"/>
                <a:cs typeface="Trebuchet MS"/>
              </a:rPr>
              <a:t>3 :</a:t>
            </a:r>
            <a:r>
              <a:rPr sz="2100" spc="-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20" dirty="0">
                <a:solidFill>
                  <a:srgbClr val="333333"/>
                </a:solidFill>
                <a:latin typeface="Trebuchet MS"/>
                <a:cs typeface="Trebuchet MS"/>
              </a:rPr>
              <a:t>attendez</a:t>
            </a:r>
            <a:endParaRPr sz="2100">
              <a:latin typeface="Trebuchet MS"/>
              <a:cs typeface="Trebuchet MS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2133599"/>
            <a:ext cx="95250" cy="9524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2609849"/>
            <a:ext cx="95250" cy="95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773511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14" dirty="0"/>
              <a:t>RÉPLIQUE</a:t>
            </a:r>
            <a:r>
              <a:rPr spc="-50" dirty="0"/>
              <a:t> </a:t>
            </a:r>
            <a:r>
              <a:rPr spc="170" dirty="0"/>
              <a:t>FTW</a:t>
            </a:r>
            <a:r>
              <a:rPr spc="-45" dirty="0"/>
              <a:t> </a:t>
            </a:r>
            <a:r>
              <a:rPr spc="95" dirty="0"/>
              <a:t>(2/2)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43000" y="1552574"/>
            <a:ext cx="11249024" cy="4676774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796924" y="6473824"/>
            <a:ext cx="11339830" cy="612140"/>
          </a:xfrm>
          <a:prstGeom prst="rect">
            <a:avLst/>
          </a:prstGeom>
        </p:spPr>
        <p:txBody>
          <a:bodyPr vert="horz" wrap="square" lIns="0" tIns="66040" rIns="0" bIns="0" rtlCol="0">
            <a:spAutoFit/>
          </a:bodyPr>
          <a:lstStyle/>
          <a:p>
            <a:pPr marL="12700" marR="5080">
              <a:lnSpc>
                <a:spcPts val="2100"/>
              </a:lnSpc>
              <a:spcBef>
                <a:spcPts val="520"/>
              </a:spcBef>
            </a:pP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Inconvénient:</a:t>
            </a:r>
            <a:r>
              <a:rPr sz="2100" spc="-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5" dirty="0">
                <a:solidFill>
                  <a:srgbClr val="333333"/>
                </a:solidFill>
                <a:latin typeface="Trebuchet MS"/>
                <a:cs typeface="Trebuchet MS"/>
              </a:rPr>
              <a:t>nécessite</a:t>
            </a:r>
            <a:r>
              <a:rPr sz="2100" spc="-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5" dirty="0">
                <a:solidFill>
                  <a:srgbClr val="333333"/>
                </a:solidFill>
                <a:latin typeface="Trebuchet MS"/>
                <a:cs typeface="Trebuchet MS"/>
              </a:rPr>
              <a:t>un</a:t>
            </a:r>
            <a:r>
              <a:rPr sz="2100" spc="-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service</a:t>
            </a:r>
            <a:r>
              <a:rPr sz="2100" spc="-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5" dirty="0">
                <a:solidFill>
                  <a:srgbClr val="333333"/>
                </a:solidFill>
                <a:latin typeface="Trebuchet MS"/>
                <a:cs typeface="Trebuchet MS"/>
              </a:rPr>
              <a:t>temps d'arrêt</a:t>
            </a:r>
            <a:r>
              <a:rPr sz="2100" spc="-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alors que</a:t>
            </a:r>
            <a:r>
              <a:rPr sz="2100" spc="-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-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ED2137"/>
                </a:solidFill>
                <a:latin typeface="Trebuchet MS"/>
                <a:cs typeface="Trebuchet MS"/>
              </a:rPr>
              <a:t>Ensemble de répliques</a:t>
            </a:r>
            <a:r>
              <a:rPr sz="2100" spc="-10" dirty="0">
                <a:solidFill>
                  <a:srgbClr val="ED2137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crée</a:t>
            </a:r>
            <a:r>
              <a:rPr sz="2100" spc="-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-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14" dirty="0">
                <a:solidFill>
                  <a:srgbClr val="333333"/>
                </a:solidFill>
                <a:latin typeface="Trebuchet MS"/>
                <a:cs typeface="Trebuchet MS"/>
              </a:rPr>
              <a:t>Capsules</a:t>
            </a:r>
            <a:r>
              <a:rPr sz="2100" spc="-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75" dirty="0">
                <a:solidFill>
                  <a:srgbClr val="333333"/>
                </a:solidFill>
                <a:latin typeface="Trebuchet MS"/>
                <a:cs typeface="Trebuchet MS"/>
              </a:rPr>
              <a:t>depuis</a:t>
            </a:r>
            <a:r>
              <a:rPr sz="2100" spc="-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-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25" dirty="0">
                <a:solidFill>
                  <a:srgbClr val="333333"/>
                </a:solidFill>
                <a:latin typeface="Trebuchet MS"/>
                <a:cs typeface="Trebuchet MS"/>
              </a:rPr>
              <a:t>nouveau 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modèle</a:t>
            </a:r>
            <a:endParaRPr sz="210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13743149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14" dirty="0"/>
              <a:t>RÉPLIQUE</a:t>
            </a:r>
            <a:r>
              <a:rPr spc="-60" dirty="0"/>
              <a:t> </a:t>
            </a:r>
            <a:r>
              <a:rPr dirty="0"/>
              <a:t>+</a:t>
            </a:r>
            <a:r>
              <a:rPr spc="-60" dirty="0"/>
              <a:t> </a:t>
            </a:r>
            <a:r>
              <a:rPr spc="-110" dirty="0"/>
              <a:t>SERVICE</a:t>
            </a:r>
            <a:r>
              <a:rPr spc="-55" dirty="0"/>
              <a:t> </a:t>
            </a:r>
            <a:r>
              <a:rPr spc="95" dirty="0"/>
              <a:t>(1/2)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1647824"/>
            <a:ext cx="95250" cy="9524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177924" y="1345564"/>
            <a:ext cx="9316085" cy="1473200"/>
          </a:xfrm>
          <a:prstGeom prst="rect">
            <a:avLst/>
          </a:prstGeom>
        </p:spPr>
        <p:txBody>
          <a:bodyPr vert="horz" wrap="square" lIns="0" tIns="1784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5"/>
              </a:spcBef>
            </a:pP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Étape</a:t>
            </a: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65" dirty="0">
                <a:solidFill>
                  <a:srgbClr val="333333"/>
                </a:solidFill>
                <a:latin typeface="Trebuchet MS"/>
                <a:cs typeface="Trebuchet MS"/>
              </a:rPr>
              <a:t>1 :</a:t>
            </a:r>
            <a:r>
              <a:rPr sz="2100" spc="-3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créer</a:t>
            </a: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0" dirty="0">
                <a:solidFill>
                  <a:srgbClr val="333333"/>
                </a:solidFill>
                <a:latin typeface="Trebuchet MS"/>
                <a:cs typeface="Trebuchet MS"/>
              </a:rPr>
              <a:t>un autre</a:t>
            </a:r>
            <a:r>
              <a:rPr sz="2100" spc="-3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Ensemble de répliques</a:t>
            </a: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pour</a:t>
            </a:r>
            <a:r>
              <a:rPr sz="2100" spc="-3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75" dirty="0">
                <a:solidFill>
                  <a:srgbClr val="333333"/>
                </a:solidFill>
                <a:latin typeface="Trebuchet MS"/>
                <a:cs typeface="Trebuchet MS"/>
              </a:rPr>
              <a:t>nouveau</a:t>
            </a:r>
            <a:r>
              <a:rPr sz="2100" spc="-3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45" dirty="0">
                <a:solidFill>
                  <a:srgbClr val="333333"/>
                </a:solidFill>
                <a:latin typeface="Trebuchet MS"/>
                <a:cs typeface="Trebuchet MS"/>
              </a:rPr>
              <a:t>version</a:t>
            </a:r>
            <a:endParaRPr sz="2100">
              <a:latin typeface="Trebuchet MS"/>
              <a:cs typeface="Trebuchet MS"/>
            </a:endParaRPr>
          </a:p>
          <a:p>
            <a:pPr marL="12700" marR="5080">
              <a:lnSpc>
                <a:spcPct val="148800"/>
              </a:lnSpc>
              <a:spcBef>
                <a:spcPts val="75"/>
              </a:spcBef>
            </a:pP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Étape</a:t>
            </a:r>
            <a:r>
              <a:rPr sz="2100" spc="-4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65" dirty="0">
                <a:solidFill>
                  <a:srgbClr val="333333"/>
                </a:solidFill>
                <a:latin typeface="Trebuchet MS"/>
                <a:cs typeface="Trebuchet MS"/>
              </a:rPr>
              <a:t>2 :</a:t>
            </a: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attendez</a:t>
            </a: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pour</a:t>
            </a: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40" dirty="0">
                <a:solidFill>
                  <a:srgbClr val="333333"/>
                </a:solidFill>
                <a:latin typeface="Trebuchet MS"/>
                <a:cs typeface="Trebuchet MS"/>
              </a:rPr>
              <a:t>tous</a:t>
            </a: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14" dirty="0">
                <a:solidFill>
                  <a:srgbClr val="333333"/>
                </a:solidFill>
                <a:latin typeface="Trebuchet MS"/>
                <a:cs typeface="Trebuchet MS"/>
              </a:rPr>
              <a:t>Capsules</a:t>
            </a: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à</a:t>
            </a: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5" dirty="0">
                <a:solidFill>
                  <a:srgbClr val="333333"/>
                </a:solidFill>
                <a:latin typeface="Trebuchet MS"/>
                <a:cs typeface="Trebuchet MS"/>
              </a:rPr>
              <a:t>être</a:t>
            </a:r>
            <a:r>
              <a:rPr sz="2100" spc="-4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PRÊT,</a:t>
            </a: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5" dirty="0">
                <a:solidFill>
                  <a:srgbClr val="333333"/>
                </a:solidFill>
                <a:latin typeface="Trebuchet MS"/>
                <a:cs typeface="Trebuchet MS"/>
              </a:rPr>
              <a:t>changement</a:t>
            </a: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sélecteur</a:t>
            </a: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de</a:t>
            </a: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Étape 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de service</a:t>
            </a:r>
            <a:r>
              <a:rPr sz="2100" spc="-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65" dirty="0">
                <a:solidFill>
                  <a:srgbClr val="333333"/>
                </a:solidFill>
                <a:latin typeface="Trebuchet MS"/>
                <a:cs typeface="Trebuchet MS"/>
              </a:rPr>
              <a:t>3 :</a:t>
            </a:r>
            <a:r>
              <a:rPr sz="2100" spc="-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supprimer</a:t>
            </a:r>
            <a:r>
              <a:rPr sz="2100" spc="-2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-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Ensemble de répliques</a:t>
            </a:r>
            <a:r>
              <a:rPr sz="2100" spc="-2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0" dirty="0">
                <a:solidFill>
                  <a:srgbClr val="333333"/>
                </a:solidFill>
                <a:latin typeface="Trebuchet MS"/>
                <a:cs typeface="Trebuchet MS"/>
              </a:rPr>
              <a:t>manutention</a:t>
            </a:r>
            <a:r>
              <a:rPr sz="2100" spc="-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-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vieux</a:t>
            </a:r>
            <a:r>
              <a:rPr sz="2100" spc="-2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45" dirty="0">
                <a:solidFill>
                  <a:srgbClr val="333333"/>
                </a:solidFill>
                <a:latin typeface="Trebuchet MS"/>
                <a:cs typeface="Trebuchet MS"/>
              </a:rPr>
              <a:t>version</a:t>
            </a:r>
            <a:endParaRPr sz="2100">
              <a:latin typeface="Trebuchet MS"/>
              <a:cs typeface="Trebuchet MS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2133599"/>
            <a:ext cx="95250" cy="9524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2609849"/>
            <a:ext cx="95250" cy="95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580313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14" dirty="0"/>
              <a:t>RÉPLIQUE</a:t>
            </a:r>
            <a:r>
              <a:rPr spc="-60" dirty="0"/>
              <a:t> </a:t>
            </a:r>
            <a:r>
              <a:rPr dirty="0"/>
              <a:t>+</a:t>
            </a:r>
            <a:r>
              <a:rPr spc="-60" dirty="0"/>
              <a:t> </a:t>
            </a:r>
            <a:r>
              <a:rPr spc="-110" dirty="0"/>
              <a:t>SERVICE</a:t>
            </a:r>
            <a:r>
              <a:rPr spc="-55" dirty="0"/>
              <a:t> </a:t>
            </a:r>
            <a:r>
              <a:rPr spc="95" dirty="0"/>
              <a:t>(2/2)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90624" y="1552574"/>
            <a:ext cx="11153774" cy="4295774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796924" y="6102349"/>
            <a:ext cx="11791315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Inconvénient:</a:t>
            </a:r>
            <a:r>
              <a:rPr sz="2100" spc="-3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5" dirty="0">
                <a:solidFill>
                  <a:srgbClr val="333333"/>
                </a:solidFill>
                <a:latin typeface="Trebuchet MS"/>
                <a:cs typeface="Trebuchet MS"/>
              </a:rPr>
              <a:t>nécessite</a:t>
            </a:r>
            <a:r>
              <a:rPr sz="2100" spc="-3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00" dirty="0">
                <a:solidFill>
                  <a:srgbClr val="333333"/>
                </a:solidFill>
                <a:latin typeface="Trebuchet MS"/>
                <a:cs typeface="Trebuchet MS"/>
              </a:rPr>
              <a:t>assez</a:t>
            </a:r>
            <a:r>
              <a:rPr sz="2100" spc="-3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5" dirty="0">
                <a:solidFill>
                  <a:srgbClr val="333333"/>
                </a:solidFill>
                <a:latin typeface="Trebuchet MS"/>
                <a:cs typeface="Trebuchet MS"/>
              </a:rPr>
              <a:t>ressources</a:t>
            </a:r>
            <a:r>
              <a:rPr sz="2100" spc="-3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à</a:t>
            </a:r>
            <a:r>
              <a:rPr sz="2100" spc="-3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0" dirty="0">
                <a:solidFill>
                  <a:srgbClr val="333333"/>
                </a:solidFill>
                <a:latin typeface="Trebuchet MS"/>
                <a:cs typeface="Trebuchet MS"/>
              </a:rPr>
              <a:t>poignée</a:t>
            </a:r>
            <a:r>
              <a:rPr sz="2100" spc="-3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95" dirty="0">
                <a:solidFill>
                  <a:srgbClr val="333333"/>
                </a:solidFill>
                <a:latin typeface="Trebuchet MS"/>
                <a:cs typeface="Trebuchet MS"/>
              </a:rPr>
              <a:t>2</a:t>
            </a:r>
            <a:r>
              <a:rPr sz="2100" spc="-3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0" dirty="0">
                <a:solidFill>
                  <a:srgbClr val="333333"/>
                </a:solidFill>
                <a:latin typeface="Trebuchet MS"/>
                <a:cs typeface="Trebuchet MS"/>
              </a:rPr>
              <a:t>révisions</a:t>
            </a:r>
            <a:r>
              <a:rPr sz="2100" spc="-3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de</a:t>
            </a:r>
            <a:r>
              <a:rPr sz="2100" spc="-3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-3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application</a:t>
            </a:r>
            <a:r>
              <a:rPr sz="2100" spc="-3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à</a:t>
            </a:r>
            <a:r>
              <a:rPr sz="2100" spc="-3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-3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05" dirty="0">
                <a:solidFill>
                  <a:srgbClr val="333333"/>
                </a:solidFill>
                <a:latin typeface="Trebuchet MS"/>
                <a:cs typeface="Trebuchet MS"/>
              </a:rPr>
              <a:t>même</a:t>
            </a:r>
            <a:r>
              <a:rPr sz="2100" spc="-3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20" dirty="0">
                <a:solidFill>
                  <a:srgbClr val="333333"/>
                </a:solidFill>
                <a:latin typeface="Trebuchet MS"/>
                <a:cs typeface="Trebuchet MS"/>
              </a:rPr>
              <a:t>temps</a:t>
            </a:r>
            <a:endParaRPr sz="210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823800010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MANUEL</a:t>
            </a:r>
            <a:r>
              <a:rPr spc="15" dirty="0"/>
              <a:t> </a:t>
            </a:r>
            <a:r>
              <a:rPr spc="-70" dirty="0"/>
              <a:t>ROULEMENT</a:t>
            </a:r>
            <a:r>
              <a:rPr spc="15" dirty="0"/>
              <a:t> </a:t>
            </a:r>
            <a:r>
              <a:rPr spc="-30" dirty="0"/>
              <a:t>MISE À JOUR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1075" y="1552574"/>
            <a:ext cx="11572874" cy="4295774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796924" y="6102349"/>
            <a:ext cx="9549130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Inconvénient:</a:t>
            </a:r>
            <a:r>
              <a:rPr sz="2100" spc="-5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5" dirty="0">
                <a:solidFill>
                  <a:srgbClr val="333333"/>
                </a:solidFill>
                <a:latin typeface="Trebuchet MS"/>
                <a:cs typeface="Trebuchet MS"/>
              </a:rPr>
              <a:t>nécessite</a:t>
            </a:r>
            <a:r>
              <a:rPr sz="2100" spc="-5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5" dirty="0">
                <a:solidFill>
                  <a:srgbClr val="333333"/>
                </a:solidFill>
                <a:latin typeface="Trebuchet MS"/>
                <a:cs typeface="Trebuchet MS"/>
              </a:rPr>
              <a:t>un</a:t>
            </a:r>
            <a:r>
              <a:rPr sz="2100" spc="-5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parcelle</a:t>
            </a:r>
            <a:r>
              <a:rPr sz="2100" spc="-5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de</a:t>
            </a:r>
            <a:r>
              <a:rPr sz="2100" spc="-5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80" dirty="0">
                <a:solidFill>
                  <a:srgbClr val="333333"/>
                </a:solidFill>
                <a:latin typeface="Trebuchet MS"/>
                <a:cs typeface="Trebuchet MS"/>
              </a:rPr>
              <a:t>manuel</a:t>
            </a:r>
            <a:r>
              <a:rPr sz="2100" spc="-5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opérations...</a:t>
            </a:r>
            <a:r>
              <a:rPr sz="2100" spc="-5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00" dirty="0">
                <a:solidFill>
                  <a:srgbClr val="333333"/>
                </a:solidFill>
                <a:latin typeface="Trebuchet MS"/>
                <a:cs typeface="Trebuchet MS"/>
              </a:rPr>
              <a:t>et</a:t>
            </a:r>
            <a:r>
              <a:rPr sz="2100" spc="-5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05" dirty="0">
                <a:solidFill>
                  <a:srgbClr val="333333"/>
                </a:solidFill>
                <a:latin typeface="Trebuchet MS"/>
                <a:cs typeface="Trebuchet MS"/>
              </a:rPr>
              <a:t>comme</a:t>
            </a:r>
            <a:r>
              <a:rPr sz="2100" spc="-5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90" dirty="0">
                <a:solidFill>
                  <a:srgbClr val="333333"/>
                </a:solidFill>
                <a:latin typeface="Trebuchet MS"/>
                <a:cs typeface="Trebuchet MS"/>
              </a:rPr>
              <a:t>tel</a:t>
            </a:r>
            <a:r>
              <a:rPr sz="2100" spc="-5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c'est</a:t>
            </a:r>
            <a:r>
              <a:rPr sz="2100" spc="-5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5" dirty="0">
                <a:solidFill>
                  <a:srgbClr val="333333"/>
                </a:solidFill>
                <a:latin typeface="Trebuchet MS"/>
                <a:cs typeface="Trebuchet MS"/>
              </a:rPr>
              <a:t>erreur</a:t>
            </a:r>
            <a:r>
              <a:rPr sz="2100" spc="-5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sujet!</a:t>
            </a:r>
            <a:endParaRPr sz="210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003607167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65" dirty="0"/>
              <a:t>DÉPLOIEMENT</a:t>
            </a:r>
            <a:r>
              <a:rPr spc="-100" dirty="0"/>
              <a:t> </a:t>
            </a:r>
            <a:r>
              <a:rPr spc="170" dirty="0"/>
              <a:t>FTW</a:t>
            </a:r>
            <a:r>
              <a:rPr spc="-95" dirty="0"/>
              <a:t> </a:t>
            </a:r>
            <a:r>
              <a:rPr spc="-355" dirty="0"/>
              <a:t>!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1647824"/>
            <a:ext cx="95250" cy="9524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177924" y="1511300"/>
            <a:ext cx="8635365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spc="85" dirty="0">
                <a:solidFill>
                  <a:srgbClr val="333333"/>
                </a:solidFill>
                <a:latin typeface="Trebuchet MS"/>
                <a:cs typeface="Trebuchet MS"/>
              </a:rPr>
              <a:t>UN</a:t>
            </a:r>
            <a:r>
              <a:rPr sz="2100" spc="-6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5" dirty="0">
                <a:solidFill>
                  <a:srgbClr val="ED2137"/>
                </a:solidFill>
                <a:latin typeface="Trebuchet MS"/>
                <a:cs typeface="Trebuchet MS"/>
              </a:rPr>
              <a:t>Déploiement</a:t>
            </a:r>
            <a:r>
              <a:rPr sz="2100" spc="-60" dirty="0">
                <a:solidFill>
                  <a:srgbClr val="ED2137"/>
                </a:solidFill>
                <a:latin typeface="Trebuchet MS"/>
                <a:cs typeface="Trebuchet MS"/>
              </a:rPr>
              <a:t> </a:t>
            </a:r>
            <a:r>
              <a:rPr sz="2100" spc="55" dirty="0">
                <a:solidFill>
                  <a:srgbClr val="333333"/>
                </a:solidFill>
                <a:latin typeface="Trebuchet MS"/>
                <a:cs typeface="Trebuchet MS"/>
              </a:rPr>
              <a:t>fournit</a:t>
            </a:r>
            <a:r>
              <a:rPr sz="2100" spc="-6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déclaratif</a:t>
            </a:r>
            <a:r>
              <a:rPr sz="2100" spc="-6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0" dirty="0">
                <a:solidFill>
                  <a:srgbClr val="333333"/>
                </a:solidFill>
                <a:latin typeface="Trebuchet MS"/>
                <a:cs typeface="Trebuchet MS"/>
              </a:rPr>
              <a:t>mises à jour</a:t>
            </a:r>
            <a:r>
              <a:rPr sz="2100" spc="-6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pour</a:t>
            </a:r>
            <a:r>
              <a:rPr sz="2100" spc="-6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14" dirty="0">
                <a:solidFill>
                  <a:srgbClr val="ED2137"/>
                </a:solidFill>
                <a:latin typeface="Trebuchet MS"/>
                <a:cs typeface="Trebuchet MS"/>
              </a:rPr>
              <a:t>Capsules</a:t>
            </a:r>
            <a:r>
              <a:rPr sz="2100" spc="-65" dirty="0">
                <a:solidFill>
                  <a:srgbClr val="ED2137"/>
                </a:solidFill>
                <a:latin typeface="Trebuchet MS"/>
                <a:cs typeface="Trebuchet MS"/>
              </a:rPr>
              <a:t> </a:t>
            </a:r>
            <a:r>
              <a:rPr sz="2100" spc="100" dirty="0">
                <a:solidFill>
                  <a:srgbClr val="333333"/>
                </a:solidFill>
                <a:latin typeface="Trebuchet MS"/>
                <a:cs typeface="Trebuchet MS"/>
              </a:rPr>
              <a:t>et</a:t>
            </a:r>
            <a:r>
              <a:rPr sz="2100" spc="-6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10" dirty="0">
                <a:solidFill>
                  <a:srgbClr val="ED2137"/>
                </a:solidFill>
                <a:latin typeface="Trebuchet MS"/>
                <a:cs typeface="Trebuchet MS"/>
              </a:rPr>
              <a:t>Ensembles de répliques 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.</a:t>
            </a:r>
            <a:endParaRPr sz="2100">
              <a:latin typeface="Trebuchet MS"/>
              <a:cs typeface="Trebuchet MS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114800" y="2152650"/>
            <a:ext cx="5257799" cy="847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168776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09624" y="1552574"/>
            <a:ext cx="12211050" cy="9525"/>
          </a:xfrm>
          <a:custGeom>
            <a:avLst/>
            <a:gdLst/>
            <a:ahLst/>
            <a:cxnLst/>
            <a:rect l="l" t="t" r="r" b="b"/>
            <a:pathLst>
              <a:path w="12211050" h="9525">
                <a:moveTo>
                  <a:pt x="12211049" y="9524"/>
                </a:moveTo>
                <a:lnTo>
                  <a:pt x="0" y="9524"/>
                </a:lnTo>
                <a:lnTo>
                  <a:pt x="0" y="0"/>
                </a:lnTo>
                <a:lnTo>
                  <a:pt x="12211049" y="0"/>
                </a:lnTo>
                <a:lnTo>
                  <a:pt x="12211049" y="952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809624" y="1552574"/>
            <a:ext cx="12211050" cy="5686425"/>
            <a:chOff x="809624" y="1552574"/>
            <a:chExt cx="12211050" cy="5686425"/>
          </a:xfrm>
        </p:grpSpPr>
        <p:sp>
          <p:nvSpPr>
            <p:cNvPr id="4" name="object 4"/>
            <p:cNvSpPr/>
            <p:nvPr/>
          </p:nvSpPr>
          <p:spPr>
            <a:xfrm>
              <a:off x="809612" y="1552574"/>
              <a:ext cx="12211050" cy="5686425"/>
            </a:xfrm>
            <a:custGeom>
              <a:avLst/>
              <a:gdLst/>
              <a:ahLst/>
              <a:cxnLst/>
              <a:rect l="l" t="t" r="r" b="b"/>
              <a:pathLst>
                <a:path w="12211050" h="5686425">
                  <a:moveTo>
                    <a:pt x="12211050" y="0"/>
                  </a:moveTo>
                  <a:lnTo>
                    <a:pt x="12201525" y="0"/>
                  </a:lnTo>
                  <a:lnTo>
                    <a:pt x="12201525" y="5676900"/>
                  </a:lnTo>
                  <a:lnTo>
                    <a:pt x="0" y="5676900"/>
                  </a:lnTo>
                  <a:lnTo>
                    <a:pt x="0" y="5686425"/>
                  </a:lnTo>
                  <a:lnTo>
                    <a:pt x="12201525" y="5686425"/>
                  </a:lnTo>
                  <a:lnTo>
                    <a:pt x="12211050" y="5686425"/>
                  </a:lnTo>
                  <a:lnTo>
                    <a:pt x="12211050" y="5676900"/>
                  </a:lnTo>
                  <a:lnTo>
                    <a:pt x="12211050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09624" y="1552574"/>
              <a:ext cx="9525" cy="5686425"/>
            </a:xfrm>
            <a:custGeom>
              <a:avLst/>
              <a:gdLst/>
              <a:ahLst/>
              <a:cxnLst/>
              <a:rect l="l" t="t" r="r" b="b"/>
              <a:pathLst>
                <a:path w="9525" h="5686425">
                  <a:moveTo>
                    <a:pt x="0" y="5686424"/>
                  </a:moveTo>
                  <a:lnTo>
                    <a:pt x="0" y="0"/>
                  </a:lnTo>
                  <a:lnTo>
                    <a:pt x="9524" y="9524"/>
                  </a:lnTo>
                  <a:lnTo>
                    <a:pt x="9524" y="5676899"/>
                  </a:lnTo>
                  <a:lnTo>
                    <a:pt x="0" y="5686424"/>
                  </a:lnTo>
                  <a:close/>
                </a:path>
              </a:pathLst>
            </a:custGeom>
            <a:solidFill>
              <a:srgbClr val="ED21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65" dirty="0"/>
              <a:t>DÉPLOIEMENT</a:t>
            </a:r>
            <a:r>
              <a:rPr spc="-180" dirty="0"/>
              <a:t> </a:t>
            </a:r>
            <a:r>
              <a:rPr spc="-75" dirty="0"/>
              <a:t>DESCRIPTEUR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949325" y="1625600"/>
            <a:ext cx="5829300" cy="56169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925"/>
              </a:lnSpc>
              <a:spcBef>
                <a:spcPts val="100"/>
              </a:spcBef>
            </a:pPr>
            <a:r>
              <a:rPr sz="1650" spc="390" dirty="0">
                <a:solidFill>
                  <a:srgbClr val="999999"/>
                </a:solidFill>
                <a:latin typeface="Tahoma"/>
                <a:cs typeface="Tahoma"/>
              </a:rPr>
              <a:t>-- </a:t>
            </a:r>
            <a:r>
              <a:rPr sz="1650" spc="340" dirty="0">
                <a:solidFill>
                  <a:srgbClr val="999999"/>
                </a:solidFill>
                <a:latin typeface="Tahoma"/>
                <a:cs typeface="Tahoma"/>
              </a:rPr>
              <a:t>-</a:t>
            </a:r>
            <a:endParaRPr sz="1650" dirty="0">
              <a:latin typeface="Tahoma"/>
              <a:cs typeface="Tahoma"/>
            </a:endParaRPr>
          </a:p>
          <a:p>
            <a:pPr marL="12700" marR="3411854">
              <a:lnSpc>
                <a:spcPts val="1880"/>
              </a:lnSpc>
              <a:spcBef>
                <a:spcPts val="90"/>
              </a:spcBef>
            </a:pPr>
            <a:r>
              <a:rPr sz="1650" spc="245" dirty="0">
                <a:solidFill>
                  <a:srgbClr val="0077AA"/>
                </a:solidFill>
                <a:latin typeface="Tahoma"/>
                <a:cs typeface="Tahoma"/>
              </a:rPr>
              <a:t>apiVersion </a:t>
            </a:r>
            <a:r>
              <a:rPr sz="1650" spc="245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dirty="0">
                <a:solidFill>
                  <a:srgbClr val="999999"/>
                </a:solidFill>
                <a:latin typeface="Tahoma"/>
                <a:cs typeface="Tahoma"/>
              </a:rPr>
              <a:t>  </a:t>
            </a:r>
            <a:r>
              <a:rPr sz="1650" spc="260" dirty="0">
                <a:solidFill>
                  <a:srgbClr val="0077AA"/>
                </a:solidFill>
                <a:latin typeface="Tahoma"/>
                <a:cs typeface="Tahoma"/>
              </a:rPr>
              <a:t>type </a:t>
            </a:r>
            <a:r>
              <a:rPr sz="1650" spc="155" dirty="0">
                <a:latin typeface="Tahoma"/>
                <a:cs typeface="Tahoma"/>
              </a:rPr>
              <a:t>d'applications/v1 </a:t>
            </a:r>
            <a:r>
              <a:rPr sz="1650" spc="260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spc="484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650" spc="155" dirty="0">
                <a:solidFill>
                  <a:srgbClr val="0077AA"/>
                </a:solidFill>
                <a:latin typeface="Tahoma"/>
                <a:cs typeface="Tahoma"/>
              </a:rPr>
              <a:t>Métadonnées </a:t>
            </a:r>
            <a:r>
              <a:rPr sz="1650" spc="100" dirty="0">
                <a:latin typeface="Tahoma"/>
                <a:cs typeface="Tahoma"/>
              </a:rPr>
              <a:t>de déploiement </a:t>
            </a:r>
            <a:r>
              <a:rPr sz="1650" spc="155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endParaRPr sz="1650" dirty="0">
              <a:latin typeface="Tahoma"/>
              <a:cs typeface="Tahoma"/>
            </a:endParaRPr>
          </a:p>
          <a:p>
            <a:pPr marL="264795">
              <a:lnSpc>
                <a:spcPts val="1764"/>
              </a:lnSpc>
            </a:pPr>
            <a:r>
              <a:rPr sz="1650" spc="60" dirty="0">
                <a:solidFill>
                  <a:srgbClr val="0077AA"/>
                </a:solidFill>
                <a:latin typeface="Tahoma"/>
                <a:cs typeface="Tahoma"/>
              </a:rPr>
              <a:t>nom </a:t>
            </a:r>
            <a:r>
              <a:rPr sz="1650" spc="60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spc="490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lang="fr" sz="1650" spc="210" dirty="0" err="1">
                <a:latin typeface="Tahoma"/>
                <a:cs typeface="Tahoma"/>
              </a:rPr>
              <a:t>boîte à bits</a:t>
            </a:r>
            <a:endParaRPr sz="1650" dirty="0">
              <a:latin typeface="Tahoma"/>
              <a:cs typeface="Tahoma"/>
            </a:endParaRPr>
          </a:p>
          <a:p>
            <a:pPr marL="12700">
              <a:lnSpc>
                <a:spcPts val="1875"/>
              </a:lnSpc>
            </a:pPr>
            <a:r>
              <a:rPr sz="1650" spc="204" dirty="0">
                <a:solidFill>
                  <a:srgbClr val="0077AA"/>
                </a:solidFill>
                <a:latin typeface="Tahoma"/>
                <a:cs typeface="Tahoma"/>
              </a:rPr>
              <a:t>spécification </a:t>
            </a:r>
            <a:r>
              <a:rPr sz="1650" spc="204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endParaRPr sz="1650" dirty="0">
              <a:latin typeface="Tahoma"/>
              <a:cs typeface="Tahoma"/>
            </a:endParaRPr>
          </a:p>
          <a:p>
            <a:pPr marL="264795" marR="4168140">
              <a:lnSpc>
                <a:spcPts val="1880"/>
              </a:lnSpc>
              <a:spcBef>
                <a:spcPts val="95"/>
              </a:spcBef>
            </a:pPr>
            <a:r>
              <a:rPr sz="1650" spc="310" dirty="0">
                <a:solidFill>
                  <a:srgbClr val="0077AA"/>
                </a:solidFill>
                <a:latin typeface="Tahoma"/>
                <a:cs typeface="Tahoma"/>
              </a:rPr>
              <a:t>répliques </a:t>
            </a:r>
            <a:r>
              <a:rPr sz="1650" spc="310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spc="495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650" spc="40" dirty="0">
                <a:solidFill>
                  <a:srgbClr val="990054"/>
                </a:solidFill>
                <a:latin typeface="Tahoma"/>
                <a:cs typeface="Tahoma"/>
              </a:rPr>
              <a:t>3 </a:t>
            </a:r>
            <a:r>
              <a:rPr sz="1650" spc="285" dirty="0">
                <a:solidFill>
                  <a:srgbClr val="0077AA"/>
                </a:solidFill>
                <a:latin typeface="Tahoma"/>
                <a:cs typeface="Tahoma"/>
              </a:rPr>
              <a:t>sélecteurs </a:t>
            </a:r>
            <a:r>
              <a:rPr sz="1650" spc="285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endParaRPr sz="1650" dirty="0">
              <a:latin typeface="Tahoma"/>
              <a:cs typeface="Tahoma"/>
            </a:endParaRPr>
          </a:p>
          <a:p>
            <a:pPr marL="516890">
              <a:lnSpc>
                <a:spcPts val="1770"/>
              </a:lnSpc>
            </a:pPr>
            <a:r>
              <a:rPr sz="1650" spc="170" dirty="0">
                <a:solidFill>
                  <a:srgbClr val="0077AA"/>
                </a:solidFill>
                <a:latin typeface="Tahoma"/>
                <a:cs typeface="Tahoma"/>
              </a:rPr>
              <a:t>correspondance des étiquettes </a:t>
            </a:r>
            <a:r>
              <a:rPr sz="1650" spc="170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endParaRPr sz="1650" dirty="0">
              <a:latin typeface="Tahoma"/>
              <a:cs typeface="Tahoma"/>
            </a:endParaRPr>
          </a:p>
          <a:p>
            <a:pPr marL="264795" marR="3663950" indent="504190">
              <a:lnSpc>
                <a:spcPts val="1880"/>
              </a:lnSpc>
              <a:spcBef>
                <a:spcPts val="95"/>
              </a:spcBef>
            </a:pPr>
            <a:r>
              <a:rPr sz="1650" spc="165" dirty="0">
                <a:solidFill>
                  <a:srgbClr val="0077AA"/>
                </a:solidFill>
                <a:latin typeface="Tahoma"/>
                <a:cs typeface="Tahoma"/>
              </a:rPr>
              <a:t>application </a:t>
            </a:r>
            <a:r>
              <a:rPr sz="1650" spc="165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spc="480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lang="fr" sz="1650" spc="210" dirty="0" err="1">
                <a:latin typeface="Tahoma"/>
                <a:cs typeface="Tahoma"/>
              </a:rPr>
              <a:t>boîte à bits</a:t>
            </a:r>
            <a:r>
              <a:rPr sz="1650" spc="210" dirty="0">
                <a:latin typeface="Tahoma"/>
                <a:cs typeface="Tahoma"/>
              </a:rPr>
              <a:t> </a:t>
            </a:r>
            <a:r>
              <a:rPr sz="1650" spc="254" dirty="0">
                <a:solidFill>
                  <a:srgbClr val="0077AA"/>
                </a:solidFill>
                <a:latin typeface="Tahoma"/>
                <a:cs typeface="Tahoma"/>
              </a:rPr>
              <a:t>stratégie </a:t>
            </a:r>
            <a:r>
              <a:rPr sz="1650" spc="254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endParaRPr sz="1650" dirty="0">
              <a:latin typeface="Tahoma"/>
              <a:cs typeface="Tahoma"/>
            </a:endParaRPr>
          </a:p>
          <a:p>
            <a:pPr marL="516890">
              <a:lnSpc>
                <a:spcPts val="1770"/>
              </a:lnSpc>
            </a:pPr>
            <a:r>
              <a:rPr sz="1650" spc="240" dirty="0">
                <a:solidFill>
                  <a:srgbClr val="0077AA"/>
                </a:solidFill>
                <a:latin typeface="Tahoma"/>
                <a:cs typeface="Tahoma"/>
              </a:rPr>
              <a:t>taper </a:t>
            </a:r>
            <a:r>
              <a:rPr sz="1650" spc="240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spc="490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650" spc="204" dirty="0">
                <a:latin typeface="Tahoma"/>
                <a:cs typeface="Tahoma"/>
              </a:rPr>
              <a:t>Mise à jour progressive</a:t>
            </a:r>
            <a:endParaRPr sz="1650" dirty="0">
              <a:latin typeface="Tahoma"/>
              <a:cs typeface="Tahoma"/>
            </a:endParaRPr>
          </a:p>
          <a:p>
            <a:pPr marL="769620" marR="3537585" indent="-252729">
              <a:lnSpc>
                <a:spcPts val="1880"/>
              </a:lnSpc>
              <a:spcBef>
                <a:spcPts val="90"/>
              </a:spcBef>
            </a:pPr>
            <a:r>
              <a:rPr sz="1650" spc="245" dirty="0">
                <a:solidFill>
                  <a:srgbClr val="0077AA"/>
                </a:solidFill>
                <a:latin typeface="Tahoma"/>
                <a:cs typeface="Tahoma"/>
              </a:rPr>
              <a:t>Mise à jour progressive </a:t>
            </a:r>
            <a:r>
              <a:rPr sz="1650" spc="245" dirty="0">
                <a:solidFill>
                  <a:srgbClr val="999999"/>
                </a:solidFill>
                <a:latin typeface="Tahoma"/>
                <a:cs typeface="Tahoma"/>
              </a:rPr>
              <a:t>: </a:t>
            </a:r>
            <a:r>
              <a:rPr sz="1650" spc="114" dirty="0">
                <a:solidFill>
                  <a:srgbClr val="0077AA"/>
                </a:solidFill>
                <a:latin typeface="Tahoma"/>
                <a:cs typeface="Tahoma"/>
              </a:rPr>
              <a:t>maxSurge </a:t>
            </a:r>
            <a:r>
              <a:rPr sz="1650" spc="114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spc="495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650" spc="40" dirty="0">
                <a:solidFill>
                  <a:srgbClr val="990054"/>
                </a:solidFill>
                <a:latin typeface="Tahoma"/>
                <a:cs typeface="Tahoma"/>
              </a:rPr>
              <a:t>1</a:t>
            </a:r>
            <a:endParaRPr sz="1650" dirty="0">
              <a:latin typeface="Tahoma"/>
              <a:cs typeface="Tahoma"/>
            </a:endParaRPr>
          </a:p>
          <a:p>
            <a:pPr marL="769620">
              <a:lnSpc>
                <a:spcPts val="1770"/>
              </a:lnSpc>
            </a:pPr>
            <a:r>
              <a:rPr sz="1650" spc="190" dirty="0">
                <a:solidFill>
                  <a:srgbClr val="0077AA"/>
                </a:solidFill>
                <a:latin typeface="Tahoma"/>
                <a:cs typeface="Tahoma"/>
              </a:rPr>
              <a:t>maxIndisponible </a:t>
            </a:r>
            <a:r>
              <a:rPr sz="1650" spc="190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spc="5" dirty="0">
                <a:solidFill>
                  <a:srgbClr val="999999"/>
                </a:solidFill>
                <a:latin typeface="Tahoma"/>
                <a:cs typeface="Tahoma"/>
              </a:rPr>
              <a:t>  </a:t>
            </a:r>
            <a:r>
              <a:rPr sz="1650" spc="40" dirty="0">
                <a:solidFill>
                  <a:srgbClr val="990054"/>
                </a:solidFill>
                <a:latin typeface="Tahoma"/>
                <a:cs typeface="Tahoma"/>
              </a:rPr>
              <a:t>0</a:t>
            </a:r>
            <a:endParaRPr sz="1650" dirty="0">
              <a:latin typeface="Tahoma"/>
              <a:cs typeface="Tahoma"/>
            </a:endParaRPr>
          </a:p>
          <a:p>
            <a:pPr marL="516890" marR="4168775" indent="-252729">
              <a:lnSpc>
                <a:spcPts val="1880"/>
              </a:lnSpc>
              <a:spcBef>
                <a:spcPts val="95"/>
              </a:spcBef>
            </a:pPr>
            <a:r>
              <a:rPr sz="1650" spc="200" dirty="0">
                <a:solidFill>
                  <a:srgbClr val="0077AA"/>
                </a:solidFill>
                <a:latin typeface="Tahoma"/>
                <a:cs typeface="Tahoma"/>
              </a:rPr>
              <a:t>modèle </a:t>
            </a:r>
            <a:r>
              <a:rPr sz="1650" spc="200" dirty="0">
                <a:solidFill>
                  <a:srgbClr val="999999"/>
                </a:solidFill>
                <a:latin typeface="Tahoma"/>
                <a:cs typeface="Tahoma"/>
              </a:rPr>
              <a:t>: </a:t>
            </a:r>
            <a:r>
              <a:rPr sz="1650" spc="155" dirty="0">
                <a:solidFill>
                  <a:srgbClr val="0077AA"/>
                </a:solidFill>
                <a:latin typeface="Tahoma"/>
                <a:cs typeface="Tahoma"/>
              </a:rPr>
              <a:t>métadonnées </a:t>
            </a:r>
            <a:r>
              <a:rPr sz="1650" spc="155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endParaRPr sz="1650" dirty="0">
              <a:latin typeface="Tahoma"/>
              <a:cs typeface="Tahoma"/>
            </a:endParaRPr>
          </a:p>
          <a:p>
            <a:pPr marL="769620">
              <a:lnSpc>
                <a:spcPts val="1770"/>
              </a:lnSpc>
            </a:pPr>
            <a:r>
              <a:rPr sz="1650" spc="305" dirty="0">
                <a:solidFill>
                  <a:srgbClr val="0077AA"/>
                </a:solidFill>
                <a:latin typeface="Tahoma"/>
                <a:cs typeface="Tahoma"/>
              </a:rPr>
              <a:t>étiquettes </a:t>
            </a:r>
            <a:r>
              <a:rPr sz="1650" spc="305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endParaRPr sz="1650" dirty="0">
              <a:latin typeface="Tahoma"/>
              <a:cs typeface="Tahoma"/>
            </a:endParaRPr>
          </a:p>
          <a:p>
            <a:pPr marL="516890" marR="3411220" indent="504190">
              <a:lnSpc>
                <a:spcPts val="1880"/>
              </a:lnSpc>
              <a:spcBef>
                <a:spcPts val="95"/>
              </a:spcBef>
            </a:pPr>
            <a:r>
              <a:rPr sz="1650" spc="165" dirty="0">
                <a:solidFill>
                  <a:srgbClr val="0077AA"/>
                </a:solidFill>
                <a:latin typeface="Tahoma"/>
                <a:cs typeface="Tahoma"/>
              </a:rPr>
              <a:t>application </a:t>
            </a:r>
            <a:r>
              <a:rPr sz="1650" spc="165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spc="480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lang="fr" sz="1650" spc="210" dirty="0" err="1">
                <a:latin typeface="Tahoma"/>
                <a:cs typeface="Tahoma"/>
              </a:rPr>
              <a:t>boîte à bits</a:t>
            </a:r>
            <a:r>
              <a:rPr sz="1650" spc="210" dirty="0">
                <a:latin typeface="Tahoma"/>
                <a:cs typeface="Tahoma"/>
              </a:rPr>
              <a:t> </a:t>
            </a:r>
            <a:r>
              <a:rPr sz="1650" spc="204" dirty="0">
                <a:solidFill>
                  <a:srgbClr val="0077AA"/>
                </a:solidFill>
                <a:latin typeface="Tahoma"/>
                <a:cs typeface="Tahoma"/>
              </a:rPr>
              <a:t>spécification </a:t>
            </a:r>
            <a:r>
              <a:rPr sz="1650" spc="204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endParaRPr sz="1650" dirty="0">
              <a:latin typeface="Tahoma"/>
              <a:cs typeface="Tahoma"/>
            </a:endParaRPr>
          </a:p>
          <a:p>
            <a:pPr marL="769620">
              <a:lnSpc>
                <a:spcPts val="1770"/>
              </a:lnSpc>
            </a:pPr>
            <a:r>
              <a:rPr sz="1650" spc="245" dirty="0">
                <a:solidFill>
                  <a:srgbClr val="0077AA"/>
                </a:solidFill>
                <a:latin typeface="Tahoma"/>
                <a:cs typeface="Tahoma"/>
              </a:rPr>
              <a:t>conteneurs </a:t>
            </a:r>
            <a:r>
              <a:rPr sz="1650" spc="245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endParaRPr sz="1650" dirty="0">
              <a:latin typeface="Tahoma"/>
              <a:cs typeface="Tahoma"/>
            </a:endParaRPr>
          </a:p>
          <a:p>
            <a:pPr marL="1021715">
              <a:lnSpc>
                <a:spcPts val="1875"/>
              </a:lnSpc>
            </a:pPr>
            <a:r>
              <a:rPr sz="1650" spc="390" dirty="0">
                <a:solidFill>
                  <a:srgbClr val="999999"/>
                </a:solidFill>
                <a:latin typeface="Tahoma"/>
                <a:cs typeface="Tahoma"/>
              </a:rPr>
              <a:t>-</a:t>
            </a:r>
            <a:r>
              <a:rPr sz="1650" spc="480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650" spc="60" dirty="0">
                <a:solidFill>
                  <a:srgbClr val="0077AA"/>
                </a:solidFill>
                <a:latin typeface="Tahoma"/>
                <a:cs typeface="Tahoma"/>
              </a:rPr>
              <a:t>nom </a:t>
            </a:r>
            <a:r>
              <a:rPr sz="1650" spc="60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spc="480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650" spc="60" dirty="0">
                <a:latin typeface="Tahoma"/>
                <a:cs typeface="Tahoma"/>
              </a:rPr>
              <a:t>application</a:t>
            </a:r>
            <a:endParaRPr sz="1650" dirty="0">
              <a:latin typeface="Tahoma"/>
              <a:cs typeface="Tahoma"/>
            </a:endParaRPr>
          </a:p>
          <a:p>
            <a:pPr marL="1273810">
              <a:lnSpc>
                <a:spcPts val="1930"/>
              </a:lnSpc>
            </a:pPr>
            <a:r>
              <a:rPr sz="1650" spc="155" dirty="0">
                <a:solidFill>
                  <a:srgbClr val="0077AA"/>
                </a:solidFill>
                <a:latin typeface="Tahoma"/>
                <a:cs typeface="Tahoma"/>
              </a:rPr>
              <a:t>image </a:t>
            </a:r>
            <a:r>
              <a:rPr sz="1650" spc="155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spc="5" dirty="0">
                <a:solidFill>
                  <a:srgbClr val="999999"/>
                </a:solidFill>
                <a:latin typeface="Tahoma"/>
                <a:cs typeface="Tahoma"/>
              </a:rPr>
              <a:t>  </a:t>
            </a:r>
            <a:r>
              <a:rPr lang="fr" sz="1650" spc="235" dirty="0" err="1">
                <a:latin typeface="Tahoma"/>
                <a:cs typeface="Tahoma"/>
              </a:rPr>
              <a:t>bitbox </a:t>
            </a:r>
            <a:r>
              <a:rPr sz="1650" spc="235" dirty="0">
                <a:latin typeface="Tahoma"/>
                <a:cs typeface="Tahoma"/>
              </a:rPr>
              <a:t>/k8s </a:t>
            </a:r>
            <a:r>
              <a:rPr sz="1650" spc="235" dirty="0">
                <a:solidFill>
                  <a:srgbClr val="999999"/>
                </a:solidFill>
                <a:latin typeface="Tahoma"/>
                <a:cs typeface="Tahoma"/>
              </a:rPr>
              <a:t>- </a:t>
            </a:r>
            <a:r>
              <a:rPr sz="1650" spc="305" dirty="0">
                <a:latin typeface="Tahoma"/>
                <a:cs typeface="Tahoma"/>
              </a:rPr>
              <a:t>formation </a:t>
            </a:r>
            <a:r>
              <a:rPr sz="1650" spc="305" dirty="0">
                <a:solidFill>
                  <a:srgbClr val="999999"/>
                </a:solidFill>
                <a:latin typeface="Tahoma"/>
                <a:cs typeface="Tahoma"/>
              </a:rPr>
              <a:t>- </a:t>
            </a:r>
            <a:r>
              <a:rPr sz="1650" spc="190" dirty="0">
                <a:latin typeface="Tahoma"/>
                <a:cs typeface="Tahoma"/>
              </a:rPr>
              <a:t>déploiement </a:t>
            </a:r>
            <a:r>
              <a:rPr sz="1650" spc="190" dirty="0">
                <a:solidFill>
                  <a:srgbClr val="999999"/>
                </a:solidFill>
                <a:latin typeface="Tahoma"/>
                <a:cs typeface="Tahoma"/>
              </a:rPr>
              <a:t>: </a:t>
            </a:r>
            <a:r>
              <a:rPr sz="1650" spc="190" dirty="0">
                <a:latin typeface="Tahoma"/>
                <a:cs typeface="Tahoma"/>
              </a:rPr>
              <a:t>v1</a:t>
            </a:r>
            <a:endParaRPr sz="1650" dirty="0">
              <a:latin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236804397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09624" y="2085974"/>
            <a:ext cx="12211050" cy="9525"/>
          </a:xfrm>
          <a:custGeom>
            <a:avLst/>
            <a:gdLst/>
            <a:ahLst/>
            <a:cxnLst/>
            <a:rect l="l" t="t" r="r" b="b"/>
            <a:pathLst>
              <a:path w="12211050" h="9525">
                <a:moveTo>
                  <a:pt x="12211049" y="9524"/>
                </a:moveTo>
                <a:lnTo>
                  <a:pt x="0" y="9524"/>
                </a:lnTo>
                <a:lnTo>
                  <a:pt x="0" y="0"/>
                </a:lnTo>
                <a:lnTo>
                  <a:pt x="12211049" y="0"/>
                </a:lnTo>
                <a:lnTo>
                  <a:pt x="12211049" y="952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809624" y="2085974"/>
            <a:ext cx="12211050" cy="4495800"/>
            <a:chOff x="809624" y="2085974"/>
            <a:chExt cx="12211050" cy="4495800"/>
          </a:xfrm>
        </p:grpSpPr>
        <p:sp>
          <p:nvSpPr>
            <p:cNvPr id="4" name="object 4"/>
            <p:cNvSpPr/>
            <p:nvPr/>
          </p:nvSpPr>
          <p:spPr>
            <a:xfrm>
              <a:off x="809612" y="2085974"/>
              <a:ext cx="12211050" cy="4495800"/>
            </a:xfrm>
            <a:custGeom>
              <a:avLst/>
              <a:gdLst/>
              <a:ahLst/>
              <a:cxnLst/>
              <a:rect l="l" t="t" r="r" b="b"/>
              <a:pathLst>
                <a:path w="12211050" h="4495800">
                  <a:moveTo>
                    <a:pt x="12211050" y="0"/>
                  </a:moveTo>
                  <a:lnTo>
                    <a:pt x="12201525" y="0"/>
                  </a:lnTo>
                  <a:lnTo>
                    <a:pt x="12201525" y="4486275"/>
                  </a:lnTo>
                  <a:lnTo>
                    <a:pt x="0" y="4486275"/>
                  </a:lnTo>
                  <a:lnTo>
                    <a:pt x="0" y="4495800"/>
                  </a:lnTo>
                  <a:lnTo>
                    <a:pt x="12201525" y="4495800"/>
                  </a:lnTo>
                  <a:lnTo>
                    <a:pt x="12211050" y="4495800"/>
                  </a:lnTo>
                  <a:lnTo>
                    <a:pt x="12211050" y="4486275"/>
                  </a:lnTo>
                  <a:lnTo>
                    <a:pt x="12211050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09624" y="2085974"/>
              <a:ext cx="9525" cy="4495800"/>
            </a:xfrm>
            <a:custGeom>
              <a:avLst/>
              <a:gdLst/>
              <a:ahLst/>
              <a:cxnLst/>
              <a:rect l="l" t="t" r="r" b="b"/>
              <a:pathLst>
                <a:path w="9525" h="4495800">
                  <a:moveTo>
                    <a:pt x="0" y="4495799"/>
                  </a:moveTo>
                  <a:lnTo>
                    <a:pt x="0" y="0"/>
                  </a:lnTo>
                  <a:lnTo>
                    <a:pt x="9524" y="9524"/>
                  </a:lnTo>
                  <a:lnTo>
                    <a:pt x="9524" y="4486274"/>
                  </a:lnTo>
                  <a:lnTo>
                    <a:pt x="0" y="4495799"/>
                  </a:lnTo>
                  <a:close/>
                </a:path>
              </a:pathLst>
            </a:custGeom>
            <a:solidFill>
              <a:srgbClr val="ED21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81465" y="2213343"/>
              <a:ext cx="103240" cy="19870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81465" y="2689593"/>
              <a:ext cx="103240" cy="19870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81465" y="3403968"/>
              <a:ext cx="103240" cy="198704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796924" y="571563"/>
            <a:ext cx="4847590" cy="558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65" dirty="0"/>
              <a:t>DÉPLOIEMENT</a:t>
            </a:r>
            <a:r>
              <a:rPr spc="-180" dirty="0"/>
              <a:t> </a:t>
            </a:r>
            <a:r>
              <a:rPr spc="-80" dirty="0"/>
              <a:t>STATUT</a:t>
            </a:r>
          </a:p>
        </p:txBody>
      </p:sp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33449" y="1647824"/>
            <a:ext cx="95250" cy="95249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949325" y="1511300"/>
            <a:ext cx="5577205" cy="21151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>
              <a:lnSpc>
                <a:spcPct val="100000"/>
              </a:lnSpc>
              <a:spcBef>
                <a:spcPts val="100"/>
              </a:spcBef>
            </a:pPr>
            <a:r>
              <a:rPr sz="2100" spc="120" dirty="0">
                <a:solidFill>
                  <a:srgbClr val="333333"/>
                </a:solidFill>
                <a:latin typeface="Trebuchet MS"/>
                <a:cs typeface="Trebuchet MS"/>
              </a:rPr>
              <a:t>Comment</a:t>
            </a: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à</a:t>
            </a: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vérifier</a:t>
            </a: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80" dirty="0">
                <a:solidFill>
                  <a:srgbClr val="333333"/>
                </a:solidFill>
                <a:latin typeface="Trebuchet MS"/>
                <a:cs typeface="Trebuchet MS"/>
              </a:rPr>
              <a:t>si</a:t>
            </a: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-3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5" dirty="0">
                <a:solidFill>
                  <a:srgbClr val="333333"/>
                </a:solidFill>
                <a:latin typeface="Trebuchet MS"/>
                <a:cs typeface="Trebuchet MS"/>
              </a:rPr>
              <a:t>Déploiement</a:t>
            </a: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est allé</a:t>
            </a: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Bien?</a:t>
            </a:r>
            <a:endParaRPr sz="2100" dirty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40"/>
              </a:spcBef>
            </a:pPr>
            <a:endParaRPr sz="2100" dirty="0">
              <a:latin typeface="Trebuchet MS"/>
              <a:cs typeface="Trebuchet MS"/>
            </a:endParaRPr>
          </a:p>
          <a:p>
            <a:pPr marL="264795">
              <a:lnSpc>
                <a:spcPct val="100000"/>
              </a:lnSpc>
            </a:pPr>
            <a:r>
              <a:rPr sz="1650" spc="245" dirty="0">
                <a:latin typeface="Tahoma"/>
                <a:cs typeface="Tahoma"/>
              </a:rPr>
              <a:t>kubectl</a:t>
            </a:r>
            <a:r>
              <a:rPr sz="1650" spc="-10" dirty="0">
                <a:latin typeface="Tahoma"/>
                <a:cs typeface="Tahoma"/>
              </a:rPr>
              <a:t>  </a:t>
            </a:r>
            <a:r>
              <a:rPr sz="1650" spc="204" dirty="0">
                <a:latin typeface="Tahoma"/>
                <a:cs typeface="Tahoma"/>
              </a:rPr>
              <a:t>appliquer</a:t>
            </a:r>
            <a:r>
              <a:rPr sz="1650" spc="-5" dirty="0">
                <a:latin typeface="Tahoma"/>
                <a:cs typeface="Tahoma"/>
              </a:rPr>
              <a:t>  </a:t>
            </a:r>
            <a:r>
              <a:rPr sz="1650" spc="455" dirty="0">
                <a:solidFill>
                  <a:srgbClr val="ED9900"/>
                </a:solidFill>
                <a:latin typeface="Tahoma"/>
                <a:cs typeface="Tahoma"/>
              </a:rPr>
              <a:t>- </a:t>
            </a:r>
            <a:r>
              <a:rPr sz="1650" spc="395" dirty="0">
                <a:solidFill>
                  <a:srgbClr val="ED9900"/>
                </a:solidFill>
                <a:latin typeface="Tahoma"/>
                <a:cs typeface="Tahoma"/>
              </a:rPr>
              <a:t>f</a:t>
            </a:r>
            <a:r>
              <a:rPr sz="1650" spc="-5" dirty="0">
                <a:solidFill>
                  <a:srgbClr val="ED9900"/>
                </a:solidFill>
                <a:latin typeface="Tahoma"/>
                <a:cs typeface="Tahoma"/>
              </a:rPr>
              <a:t>  </a:t>
            </a:r>
            <a:r>
              <a:rPr lang="fr" sz="1650" spc="175" dirty="0" err="1">
                <a:latin typeface="Tahoma"/>
                <a:cs typeface="Tahoma"/>
              </a:rPr>
              <a:t>bitbox </a:t>
            </a:r>
            <a:r>
              <a:rPr sz="1650" spc="175" dirty="0">
                <a:latin typeface="Tahoma"/>
                <a:cs typeface="Tahoma"/>
              </a:rPr>
              <a:t>- </a:t>
            </a:r>
            <a:r>
              <a:rPr sz="1650" spc="195" dirty="0">
                <a:latin typeface="Tahoma"/>
                <a:cs typeface="Tahoma"/>
              </a:rPr>
              <a:t>déploiement- </a:t>
            </a:r>
            <a:r>
              <a:rPr sz="1650" spc="180" dirty="0">
                <a:latin typeface="Tahoma"/>
                <a:cs typeface="Tahoma"/>
              </a:rPr>
              <a:t>v1.yml</a:t>
            </a:r>
            <a:endParaRPr sz="1650" dirty="0">
              <a:latin typeface="Tahoma"/>
              <a:cs typeface="Tahoma"/>
            </a:endParaRPr>
          </a:p>
          <a:p>
            <a:pPr marL="12700" marR="258445" indent="252095">
              <a:lnSpc>
                <a:spcPts val="1880"/>
              </a:lnSpc>
              <a:spcBef>
                <a:spcPts val="1914"/>
              </a:spcBef>
            </a:pPr>
            <a:r>
              <a:rPr sz="1650" spc="245" dirty="0">
                <a:latin typeface="Tahoma"/>
                <a:cs typeface="Tahoma"/>
              </a:rPr>
              <a:t>kubectl</a:t>
            </a:r>
            <a:r>
              <a:rPr sz="1650" spc="475" dirty="0">
                <a:latin typeface="Tahoma"/>
                <a:cs typeface="Tahoma"/>
              </a:rPr>
              <a:t> </a:t>
            </a:r>
            <a:r>
              <a:rPr sz="1650" spc="330" dirty="0">
                <a:latin typeface="Tahoma"/>
                <a:cs typeface="Tahoma"/>
              </a:rPr>
              <a:t>dérouler</a:t>
            </a:r>
            <a:r>
              <a:rPr sz="1650" spc="480" dirty="0">
                <a:latin typeface="Tahoma"/>
                <a:cs typeface="Tahoma"/>
              </a:rPr>
              <a:t> </a:t>
            </a:r>
            <a:r>
              <a:rPr sz="1650" spc="260" dirty="0">
                <a:latin typeface="Tahoma"/>
                <a:cs typeface="Tahoma"/>
              </a:rPr>
              <a:t>statut</a:t>
            </a:r>
            <a:r>
              <a:rPr sz="1650" spc="475" dirty="0">
                <a:latin typeface="Tahoma"/>
                <a:cs typeface="Tahoma"/>
              </a:rPr>
              <a:t> </a:t>
            </a:r>
            <a:r>
              <a:rPr sz="1650" spc="135" dirty="0">
                <a:latin typeface="Tahoma"/>
                <a:cs typeface="Tahoma"/>
              </a:rPr>
              <a:t>déploiement</a:t>
            </a:r>
            <a:r>
              <a:rPr sz="1650" spc="480" dirty="0">
                <a:latin typeface="Tahoma"/>
                <a:cs typeface="Tahoma"/>
              </a:rPr>
              <a:t> </a:t>
            </a:r>
            <a:r>
              <a:rPr lang="fr" sz="1650" spc="210" dirty="0" err="1">
                <a:latin typeface="Tahoma"/>
                <a:cs typeface="Tahoma"/>
              </a:rPr>
              <a:t>boîte à bits</a:t>
            </a:r>
            <a:r>
              <a:rPr sz="1650" spc="210" dirty="0">
                <a:latin typeface="Tahoma"/>
                <a:cs typeface="Tahoma"/>
              </a:rPr>
              <a:t> </a:t>
            </a:r>
            <a:r>
              <a:rPr sz="1650" spc="135" dirty="0">
                <a:latin typeface="Tahoma"/>
                <a:cs typeface="Tahoma"/>
              </a:rPr>
              <a:t>déploiement</a:t>
            </a:r>
            <a:r>
              <a:rPr sz="1650" spc="484" dirty="0">
                <a:latin typeface="Tahoma"/>
                <a:cs typeface="Tahoma"/>
              </a:rPr>
              <a:t> </a:t>
            </a:r>
            <a:r>
              <a:rPr lang="fr" sz="1650" spc="220" dirty="0" err="1">
                <a:latin typeface="Tahoma"/>
                <a:cs typeface="Tahoma"/>
              </a:rPr>
              <a:t>boîte à bits</a:t>
            </a:r>
            <a:r>
              <a:rPr sz="1650" spc="484" dirty="0">
                <a:latin typeface="Tahoma"/>
                <a:cs typeface="Tahoma"/>
              </a:rPr>
              <a:t> </a:t>
            </a:r>
            <a:r>
              <a:rPr sz="1650" spc="275" dirty="0">
                <a:latin typeface="Tahoma"/>
                <a:cs typeface="Tahoma"/>
              </a:rPr>
              <a:t>avec succès</a:t>
            </a:r>
            <a:r>
              <a:rPr sz="1650" spc="490" dirty="0">
                <a:latin typeface="Tahoma"/>
                <a:cs typeface="Tahoma"/>
              </a:rPr>
              <a:t> </a:t>
            </a:r>
            <a:r>
              <a:rPr sz="1650" spc="320" dirty="0">
                <a:latin typeface="Tahoma"/>
                <a:cs typeface="Tahoma"/>
              </a:rPr>
              <a:t>roulé</a:t>
            </a:r>
            <a:r>
              <a:rPr sz="1650" spc="484" dirty="0">
                <a:latin typeface="Tahoma"/>
                <a:cs typeface="Tahoma"/>
              </a:rPr>
              <a:t> </a:t>
            </a:r>
            <a:r>
              <a:rPr sz="1650" spc="170" dirty="0">
                <a:latin typeface="Tahoma"/>
                <a:cs typeface="Tahoma"/>
              </a:rPr>
              <a:t>dehors</a:t>
            </a:r>
            <a:endParaRPr sz="1650" dirty="0">
              <a:latin typeface="Tahoma"/>
              <a:cs typeface="Tahoma"/>
            </a:endParaRPr>
          </a:p>
          <a:p>
            <a:pPr marL="264795">
              <a:lnSpc>
                <a:spcPct val="100000"/>
              </a:lnSpc>
              <a:spcBef>
                <a:spcPts val="1720"/>
              </a:spcBef>
            </a:pPr>
            <a:r>
              <a:rPr sz="1650" spc="245" dirty="0">
                <a:latin typeface="Tahoma"/>
                <a:cs typeface="Tahoma"/>
              </a:rPr>
              <a:t>kubectl</a:t>
            </a:r>
            <a:r>
              <a:rPr sz="1650" spc="475" dirty="0">
                <a:latin typeface="Tahoma"/>
                <a:cs typeface="Tahoma"/>
              </a:rPr>
              <a:t> </a:t>
            </a:r>
            <a:r>
              <a:rPr sz="1650" spc="215" dirty="0">
                <a:latin typeface="Tahoma"/>
                <a:cs typeface="Tahoma"/>
              </a:rPr>
              <a:t>obtenir</a:t>
            </a:r>
            <a:r>
              <a:rPr sz="1650" spc="475" dirty="0">
                <a:latin typeface="Tahoma"/>
                <a:cs typeface="Tahoma"/>
              </a:rPr>
              <a:t> </a:t>
            </a:r>
            <a:r>
              <a:rPr sz="1650" spc="135" dirty="0">
                <a:latin typeface="Tahoma"/>
                <a:cs typeface="Tahoma"/>
              </a:rPr>
              <a:t>déploiement</a:t>
            </a:r>
            <a:r>
              <a:rPr sz="1650" spc="480" dirty="0">
                <a:latin typeface="Tahoma"/>
                <a:cs typeface="Tahoma"/>
              </a:rPr>
              <a:t> </a:t>
            </a:r>
            <a:r>
              <a:rPr sz="1650" spc="615" dirty="0">
                <a:solidFill>
                  <a:srgbClr val="ED9900"/>
                </a:solidFill>
                <a:latin typeface="Tahoma"/>
                <a:cs typeface="Tahoma"/>
              </a:rPr>
              <a:t>- </a:t>
            </a:r>
            <a:r>
              <a:rPr sz="1650" spc="385" dirty="0">
                <a:solidFill>
                  <a:srgbClr val="ED9900"/>
                </a:solidFill>
                <a:latin typeface="Tahoma"/>
                <a:cs typeface="Tahoma"/>
              </a:rPr>
              <a:t>l</a:t>
            </a:r>
            <a:r>
              <a:rPr sz="1650" spc="475" dirty="0">
                <a:solidFill>
                  <a:srgbClr val="ED9900"/>
                </a:solidFill>
                <a:latin typeface="Tahoma"/>
                <a:cs typeface="Tahoma"/>
              </a:rPr>
              <a:t> </a:t>
            </a:r>
            <a:r>
              <a:rPr sz="1650" spc="125" dirty="0">
                <a:solidFill>
                  <a:srgbClr val="ED9900"/>
                </a:solidFill>
                <a:latin typeface="Tahoma"/>
                <a:cs typeface="Tahoma"/>
              </a:rPr>
              <a:t>application </a:t>
            </a:r>
            <a:r>
              <a:rPr sz="1650" spc="125" dirty="0">
                <a:solidFill>
                  <a:srgbClr val="996E3A"/>
                </a:solidFill>
                <a:latin typeface="Tahoma"/>
                <a:cs typeface="Tahoma"/>
              </a:rPr>
              <a:t>= </a:t>
            </a:r>
            <a:r>
              <a:rPr lang="fr" sz="1650" spc="125" dirty="0" err="1">
                <a:latin typeface="Tahoma"/>
                <a:cs typeface="Tahoma"/>
              </a:rPr>
              <a:t>boîte à bits</a:t>
            </a:r>
            <a:endParaRPr sz="1650" dirty="0">
              <a:latin typeface="Tahoma"/>
              <a:cs typeface="Tahoma"/>
            </a:endParaRPr>
          </a:p>
        </p:txBody>
      </p:sp>
      <p:graphicFrame>
        <p:nvGraphicFramePr>
          <p:cNvPr id="12" name="object 12"/>
          <p:cNvGraphicFramePr>
            <a:graphicFrameLocks noGrp="1"/>
          </p:cNvGraphicFramePr>
          <p:nvPr/>
        </p:nvGraphicFramePr>
        <p:xfrm>
          <a:off x="930275" y="3615490"/>
          <a:ext cx="7380604" cy="4813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407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246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617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4020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1384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40665">
                <a:tc>
                  <a:txBody>
                    <a:bodyPr/>
                    <a:lstStyle/>
                    <a:p>
                      <a:pPr marL="31750">
                        <a:lnSpc>
                          <a:spcPts val="1800"/>
                        </a:lnSpc>
                      </a:pPr>
                      <a:r>
                        <a:rPr sz="1650" spc="-20" dirty="0">
                          <a:latin typeface="Tahoma"/>
                          <a:cs typeface="Tahoma"/>
                        </a:rPr>
                        <a:t>NOM</a:t>
                      </a:r>
                      <a:endParaRPr sz="1650" dirty="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52095">
                        <a:lnSpc>
                          <a:spcPts val="1800"/>
                        </a:lnSpc>
                      </a:pPr>
                      <a:r>
                        <a:rPr sz="1650" spc="-10" dirty="0">
                          <a:latin typeface="Tahoma"/>
                          <a:cs typeface="Tahoma"/>
                        </a:rPr>
                        <a:t>VOULU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89230">
                        <a:lnSpc>
                          <a:spcPts val="1800"/>
                        </a:lnSpc>
                      </a:pPr>
                      <a:r>
                        <a:rPr sz="1650" spc="-10" dirty="0">
                          <a:latin typeface="Tahoma"/>
                          <a:cs typeface="Tahoma"/>
                        </a:rPr>
                        <a:t>ACTUEL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89230">
                        <a:lnSpc>
                          <a:spcPts val="1800"/>
                        </a:lnSpc>
                      </a:pPr>
                      <a:r>
                        <a:rPr sz="1650" spc="50" dirty="0">
                          <a:latin typeface="Tahoma"/>
                          <a:cs typeface="Tahoma"/>
                        </a:rPr>
                        <a:t>À </a:t>
                      </a:r>
                      <a:r>
                        <a:rPr sz="1650" spc="40" dirty="0">
                          <a:latin typeface="Tahoma"/>
                          <a:cs typeface="Tahoma"/>
                        </a:rPr>
                        <a:t>JOUR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89230">
                        <a:lnSpc>
                          <a:spcPts val="1800"/>
                        </a:lnSpc>
                      </a:pPr>
                      <a:r>
                        <a:rPr sz="1650" spc="80" dirty="0">
                          <a:latin typeface="Tahoma"/>
                          <a:cs typeface="Tahoma"/>
                        </a:rPr>
                        <a:t>DISPONIBLE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1800"/>
                        </a:lnSpc>
                      </a:pPr>
                      <a:r>
                        <a:rPr sz="1650" spc="-25" dirty="0">
                          <a:latin typeface="Tahoma"/>
                          <a:cs typeface="Tahoma"/>
                        </a:rPr>
                        <a:t>ÂGE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0665">
                <a:tc>
                  <a:txBody>
                    <a:bodyPr/>
                    <a:lstStyle/>
                    <a:p>
                      <a:pPr marL="31750">
                        <a:lnSpc>
                          <a:spcPts val="1800"/>
                        </a:lnSpc>
                      </a:pPr>
                      <a:r>
                        <a:rPr lang="fr" sz="1650" spc="210" dirty="0" err="1">
                          <a:latin typeface="Tahoma"/>
                          <a:cs typeface="Tahoma"/>
                        </a:rPr>
                        <a:t>boîte à bits</a:t>
                      </a:r>
                      <a:endParaRPr sz="1650" dirty="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52095">
                        <a:lnSpc>
                          <a:spcPts val="1800"/>
                        </a:lnSpc>
                      </a:pPr>
                      <a:r>
                        <a:rPr sz="1650" spc="40" dirty="0">
                          <a:latin typeface="Tahoma"/>
                          <a:cs typeface="Tahoma"/>
                        </a:rPr>
                        <a:t>3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89230">
                        <a:lnSpc>
                          <a:spcPts val="1800"/>
                        </a:lnSpc>
                      </a:pPr>
                      <a:r>
                        <a:rPr sz="1650" spc="40" dirty="0">
                          <a:latin typeface="Tahoma"/>
                          <a:cs typeface="Tahoma"/>
                        </a:rPr>
                        <a:t>3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89230">
                        <a:lnSpc>
                          <a:spcPts val="1800"/>
                        </a:lnSpc>
                      </a:pPr>
                      <a:r>
                        <a:rPr sz="1650" spc="40" dirty="0">
                          <a:latin typeface="Tahoma"/>
                          <a:cs typeface="Tahoma"/>
                        </a:rPr>
                        <a:t>3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89230">
                        <a:lnSpc>
                          <a:spcPts val="1800"/>
                        </a:lnSpc>
                      </a:pPr>
                      <a:r>
                        <a:rPr sz="1650" spc="40" dirty="0">
                          <a:latin typeface="Tahoma"/>
                          <a:cs typeface="Tahoma"/>
                        </a:rPr>
                        <a:t>3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1800"/>
                        </a:lnSpc>
                      </a:pPr>
                      <a:r>
                        <a:rPr sz="1650" spc="-25" dirty="0">
                          <a:latin typeface="Tahoma"/>
                          <a:cs typeface="Tahoma"/>
                        </a:rPr>
                        <a:t>16 m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3" name="object 1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1465" y="4356468"/>
            <a:ext cx="103240" cy="198704"/>
          </a:xfrm>
          <a:prstGeom prst="rect">
            <a:avLst/>
          </a:prstGeom>
        </p:spPr>
      </p:pic>
      <p:graphicFrame>
        <p:nvGraphicFramePr>
          <p:cNvPr id="14" name="object 14"/>
          <p:cNvGraphicFramePr>
            <a:graphicFrameLocks noGrp="1"/>
          </p:cNvGraphicFramePr>
          <p:nvPr/>
        </p:nvGraphicFramePr>
        <p:xfrm>
          <a:off x="930275" y="4329865"/>
          <a:ext cx="6623683" cy="7188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8888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90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58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40665">
                <a:tc>
                  <a:txBody>
                    <a:bodyPr/>
                    <a:lstStyle/>
                    <a:p>
                      <a:pPr marL="283845">
                        <a:lnSpc>
                          <a:spcPts val="1800"/>
                        </a:lnSpc>
                      </a:pPr>
                      <a:r>
                        <a:rPr sz="1650" spc="245" dirty="0">
                          <a:latin typeface="Tahoma"/>
                          <a:cs typeface="Tahoma"/>
                        </a:rPr>
                        <a:t>kubectl</a:t>
                      </a:r>
                      <a:r>
                        <a:rPr sz="1650" spc="47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650" spc="215" dirty="0">
                          <a:latin typeface="Tahoma"/>
                          <a:cs typeface="Tahoma"/>
                        </a:rPr>
                        <a:t>obtenir</a:t>
                      </a:r>
                      <a:r>
                        <a:rPr sz="1650" spc="48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650" spc="295" dirty="0">
                          <a:latin typeface="Tahoma"/>
                          <a:cs typeface="Tahoma"/>
                        </a:rPr>
                        <a:t>ensemble de répliques</a:t>
                      </a:r>
                      <a:r>
                        <a:rPr sz="1650" spc="47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650" spc="615" dirty="0">
                          <a:solidFill>
                            <a:srgbClr val="ED9900"/>
                          </a:solidFill>
                          <a:latin typeface="Tahoma"/>
                          <a:cs typeface="Tahoma"/>
                        </a:rPr>
                        <a:t>- </a:t>
                      </a:r>
                      <a:r>
                        <a:rPr sz="1650" spc="385" dirty="0">
                          <a:solidFill>
                            <a:srgbClr val="ED9900"/>
                          </a:solidFill>
                          <a:latin typeface="Tahoma"/>
                          <a:cs typeface="Tahoma"/>
                        </a:rPr>
                        <a:t>l</a:t>
                      </a:r>
                      <a:r>
                        <a:rPr sz="1650" spc="480" dirty="0">
                          <a:solidFill>
                            <a:srgbClr val="ED9900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650" spc="125" dirty="0">
                          <a:solidFill>
                            <a:srgbClr val="ED9900"/>
                          </a:solidFill>
                          <a:latin typeface="Tahoma"/>
                          <a:cs typeface="Tahoma"/>
                        </a:rPr>
                        <a:t>application </a:t>
                      </a:r>
                      <a:r>
                        <a:rPr sz="1650" spc="125" dirty="0">
                          <a:solidFill>
                            <a:srgbClr val="996E3A"/>
                          </a:solidFill>
                          <a:latin typeface="Tahoma"/>
                          <a:cs typeface="Tahoma"/>
                        </a:rPr>
                        <a:t>= </a:t>
                      </a:r>
                      <a:r>
                        <a:rPr lang="fr" sz="1650" spc="125" dirty="0" err="1">
                          <a:latin typeface="Tahoma"/>
                          <a:cs typeface="Tahoma"/>
                        </a:rPr>
                        <a:t>boîte à bits</a:t>
                      </a:r>
                      <a:endParaRPr sz="1650" dirty="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7490">
                <a:tc>
                  <a:txBody>
                    <a:bodyPr/>
                    <a:lstStyle/>
                    <a:p>
                      <a:pPr marL="31750">
                        <a:lnSpc>
                          <a:spcPts val="1775"/>
                        </a:lnSpc>
                        <a:tabLst>
                          <a:tab pos="2428240" algn="l"/>
                          <a:tab pos="3689985" algn="l"/>
                        </a:tabLst>
                      </a:pPr>
                      <a:r>
                        <a:rPr sz="1650" spc="-20" dirty="0">
                          <a:latin typeface="Tahoma"/>
                          <a:cs typeface="Tahoma"/>
                        </a:rPr>
                        <a:t>NOM</a:t>
                      </a:r>
                      <a:r>
                        <a:rPr sz="165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650" spc="-10" dirty="0">
                          <a:latin typeface="Tahoma"/>
                          <a:cs typeface="Tahoma"/>
                        </a:rPr>
                        <a:t>VOULU</a:t>
                      </a:r>
                      <a:r>
                        <a:rPr sz="165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650" spc="-10" dirty="0">
                          <a:latin typeface="Tahoma"/>
                          <a:cs typeface="Tahoma"/>
                        </a:rPr>
                        <a:t>ACTUEL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2230">
                        <a:lnSpc>
                          <a:spcPts val="1775"/>
                        </a:lnSpc>
                      </a:pPr>
                      <a:r>
                        <a:rPr sz="1650" spc="-10" dirty="0">
                          <a:latin typeface="Tahoma"/>
                          <a:cs typeface="Tahoma"/>
                        </a:rPr>
                        <a:t>PRÊT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1775"/>
                        </a:lnSpc>
                      </a:pPr>
                      <a:r>
                        <a:rPr sz="1650" spc="-25" dirty="0">
                          <a:latin typeface="Tahoma"/>
                          <a:cs typeface="Tahoma"/>
                        </a:rPr>
                        <a:t>ÂGE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0665">
                <a:tc>
                  <a:txBody>
                    <a:bodyPr/>
                    <a:lstStyle/>
                    <a:p>
                      <a:pPr marL="31750">
                        <a:lnSpc>
                          <a:spcPts val="1800"/>
                        </a:lnSpc>
                        <a:tabLst>
                          <a:tab pos="2428240" algn="l"/>
                          <a:tab pos="3689985" algn="l"/>
                        </a:tabLst>
                      </a:pPr>
                      <a:r>
                        <a:rPr lang="fr" sz="1650" spc="140" dirty="0" err="1">
                          <a:latin typeface="Tahoma"/>
                          <a:cs typeface="Tahoma"/>
                        </a:rPr>
                        <a:t>bitbox </a:t>
                      </a:r>
                      <a:r>
                        <a:rPr sz="1650" spc="140" dirty="0">
                          <a:latin typeface="Tahoma"/>
                          <a:cs typeface="Tahoma"/>
                        </a:rPr>
                        <a:t>- </a:t>
                      </a:r>
                      <a:r>
                        <a:rPr sz="1650" spc="160" dirty="0">
                          <a:latin typeface="Tahoma"/>
                          <a:cs typeface="Tahoma"/>
                        </a:rPr>
                        <a:t>3842228658</a:t>
                      </a:r>
                      <a:r>
                        <a:rPr sz="165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650" spc="40" dirty="0">
                          <a:latin typeface="Tahoma"/>
                          <a:cs typeface="Tahoma"/>
                        </a:rPr>
                        <a:t>3</a:t>
                      </a:r>
                      <a:r>
                        <a:rPr sz="165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650" spc="40" dirty="0">
                          <a:latin typeface="Tahoma"/>
                          <a:cs typeface="Tahoma"/>
                        </a:rPr>
                        <a:t>3</a:t>
                      </a:r>
                      <a:endParaRPr sz="1650" dirty="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2230">
                        <a:lnSpc>
                          <a:spcPts val="1800"/>
                        </a:lnSpc>
                      </a:pPr>
                      <a:r>
                        <a:rPr sz="1650" spc="40" dirty="0">
                          <a:latin typeface="Tahoma"/>
                          <a:cs typeface="Tahoma"/>
                        </a:rPr>
                        <a:t>3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1800"/>
                        </a:lnSpc>
                      </a:pPr>
                      <a:r>
                        <a:rPr sz="1650" spc="114" dirty="0">
                          <a:latin typeface="Tahoma"/>
                          <a:cs typeface="Tahoma"/>
                        </a:rPr>
                        <a:t>24 secondes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5" name="object 1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1465" y="5308968"/>
            <a:ext cx="103240" cy="198704"/>
          </a:xfrm>
          <a:prstGeom prst="rect">
            <a:avLst/>
          </a:prstGeom>
        </p:spPr>
      </p:pic>
      <p:sp>
        <p:nvSpPr>
          <p:cNvPr id="16" name="object 16"/>
          <p:cNvSpPr txBox="1"/>
          <p:nvPr/>
        </p:nvSpPr>
        <p:spPr>
          <a:xfrm>
            <a:off x="1201737" y="5254625"/>
            <a:ext cx="3810635" cy="276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50" spc="245" dirty="0">
                <a:latin typeface="Tahoma"/>
                <a:cs typeface="Tahoma"/>
              </a:rPr>
              <a:t>kubectl</a:t>
            </a:r>
            <a:r>
              <a:rPr sz="1650" spc="475" dirty="0">
                <a:latin typeface="Tahoma"/>
                <a:cs typeface="Tahoma"/>
              </a:rPr>
              <a:t> </a:t>
            </a:r>
            <a:r>
              <a:rPr sz="1650" spc="215" dirty="0">
                <a:latin typeface="Tahoma"/>
                <a:cs typeface="Tahoma"/>
              </a:rPr>
              <a:t>obtenir</a:t>
            </a:r>
            <a:r>
              <a:rPr sz="1650" spc="475" dirty="0">
                <a:latin typeface="Tahoma"/>
                <a:cs typeface="Tahoma"/>
              </a:rPr>
              <a:t> </a:t>
            </a:r>
            <a:r>
              <a:rPr sz="1650" spc="120" dirty="0">
                <a:latin typeface="Tahoma"/>
                <a:cs typeface="Tahoma"/>
              </a:rPr>
              <a:t>capsules</a:t>
            </a:r>
            <a:r>
              <a:rPr sz="1650" spc="475" dirty="0">
                <a:latin typeface="Tahoma"/>
                <a:cs typeface="Tahoma"/>
              </a:rPr>
              <a:t> </a:t>
            </a:r>
            <a:r>
              <a:rPr sz="1650" spc="615" dirty="0">
                <a:solidFill>
                  <a:srgbClr val="ED9900"/>
                </a:solidFill>
                <a:latin typeface="Tahoma"/>
                <a:cs typeface="Tahoma"/>
              </a:rPr>
              <a:t>- </a:t>
            </a:r>
            <a:r>
              <a:rPr sz="1650" spc="385" dirty="0">
                <a:solidFill>
                  <a:srgbClr val="ED9900"/>
                </a:solidFill>
                <a:latin typeface="Tahoma"/>
                <a:cs typeface="Tahoma"/>
              </a:rPr>
              <a:t>l</a:t>
            </a:r>
            <a:r>
              <a:rPr sz="1650" spc="475" dirty="0">
                <a:solidFill>
                  <a:srgbClr val="ED9900"/>
                </a:solidFill>
                <a:latin typeface="Tahoma"/>
                <a:cs typeface="Tahoma"/>
              </a:rPr>
              <a:t> </a:t>
            </a:r>
            <a:r>
              <a:rPr sz="1650" spc="125" dirty="0">
                <a:solidFill>
                  <a:srgbClr val="ED9900"/>
                </a:solidFill>
                <a:latin typeface="Tahoma"/>
                <a:cs typeface="Tahoma"/>
              </a:rPr>
              <a:t>application </a:t>
            </a:r>
            <a:r>
              <a:rPr sz="1650" spc="125" dirty="0">
                <a:solidFill>
                  <a:srgbClr val="996E3A"/>
                </a:solidFill>
                <a:latin typeface="Tahoma"/>
                <a:cs typeface="Tahoma"/>
              </a:rPr>
              <a:t>= </a:t>
            </a:r>
            <a:r>
              <a:rPr lang="fr" sz="1650" spc="125" dirty="0" err="1">
                <a:latin typeface="Tahoma"/>
                <a:cs typeface="Tahoma"/>
              </a:rPr>
              <a:t>boîte à bits</a:t>
            </a:r>
            <a:endParaRPr sz="1650" dirty="0">
              <a:latin typeface="Tahoma"/>
              <a:cs typeface="Tahoma"/>
            </a:endParaRPr>
          </a:p>
        </p:txBody>
      </p:sp>
      <p:graphicFrame>
        <p:nvGraphicFramePr>
          <p:cNvPr id="17" name="object 17"/>
          <p:cNvGraphicFramePr>
            <a:graphicFrameLocks noGrp="1"/>
          </p:cNvGraphicFramePr>
          <p:nvPr/>
        </p:nvGraphicFramePr>
        <p:xfrm>
          <a:off x="930275" y="5520490"/>
          <a:ext cx="7635240" cy="10547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1229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360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881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881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00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40665">
                <a:tc>
                  <a:txBody>
                    <a:bodyPr/>
                    <a:lstStyle/>
                    <a:p>
                      <a:pPr marL="31750">
                        <a:lnSpc>
                          <a:spcPts val="1800"/>
                        </a:lnSpc>
                      </a:pPr>
                      <a:r>
                        <a:rPr sz="1650" spc="-20" dirty="0">
                          <a:latin typeface="Tahoma"/>
                          <a:cs typeface="Tahoma"/>
                        </a:rPr>
                        <a:t>NOM</a:t>
                      </a:r>
                      <a:endParaRPr sz="1650" dirty="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89230">
                        <a:lnSpc>
                          <a:spcPts val="1800"/>
                        </a:lnSpc>
                      </a:pPr>
                      <a:r>
                        <a:rPr sz="1650" spc="-10" dirty="0">
                          <a:latin typeface="Tahoma"/>
                          <a:cs typeface="Tahoma"/>
                        </a:rPr>
                        <a:t>PRÊT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14960">
                        <a:lnSpc>
                          <a:spcPts val="1800"/>
                        </a:lnSpc>
                      </a:pPr>
                      <a:r>
                        <a:rPr sz="1650" spc="-10" dirty="0">
                          <a:latin typeface="Tahoma"/>
                          <a:cs typeface="Tahoma"/>
                        </a:rPr>
                        <a:t>STATUT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89230">
                        <a:lnSpc>
                          <a:spcPts val="1800"/>
                        </a:lnSpc>
                      </a:pPr>
                      <a:r>
                        <a:rPr sz="1650" spc="-10" dirty="0">
                          <a:latin typeface="Tahoma"/>
                          <a:cs typeface="Tahoma"/>
                        </a:rPr>
                        <a:t>REDÉMARRAGES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1800"/>
                        </a:lnSpc>
                      </a:pPr>
                      <a:r>
                        <a:rPr sz="1650" spc="-25" dirty="0">
                          <a:latin typeface="Tahoma"/>
                          <a:cs typeface="Tahoma"/>
                        </a:rPr>
                        <a:t>ÂGE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7490">
                <a:tc>
                  <a:txBody>
                    <a:bodyPr/>
                    <a:lstStyle/>
                    <a:p>
                      <a:pPr marL="31750">
                        <a:lnSpc>
                          <a:spcPts val="1775"/>
                        </a:lnSpc>
                      </a:pPr>
                      <a:r>
                        <a:rPr lang="fr" sz="1650" spc="170" dirty="0" err="1">
                          <a:latin typeface="Tahoma"/>
                          <a:cs typeface="Tahoma"/>
                        </a:rPr>
                        <a:t>bitbox </a:t>
                      </a:r>
                      <a:r>
                        <a:rPr sz="1650" spc="170" dirty="0">
                          <a:latin typeface="Tahoma"/>
                          <a:cs typeface="Tahoma"/>
                        </a:rPr>
                        <a:t>- </a:t>
                      </a:r>
                      <a:r>
                        <a:rPr sz="1650" spc="200" dirty="0">
                          <a:latin typeface="Tahoma"/>
                          <a:cs typeface="Tahoma"/>
                        </a:rPr>
                        <a:t>3842228658- </a:t>
                      </a:r>
                      <a:r>
                        <a:rPr sz="1650" spc="160" dirty="0">
                          <a:latin typeface="Tahoma"/>
                          <a:cs typeface="Tahoma"/>
                        </a:rPr>
                        <a:t>l0jwc</a:t>
                      </a:r>
                      <a:endParaRPr sz="1650" dirty="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89230">
                        <a:lnSpc>
                          <a:spcPts val="1775"/>
                        </a:lnSpc>
                      </a:pPr>
                      <a:r>
                        <a:rPr sz="1650" spc="150" dirty="0">
                          <a:latin typeface="Tahoma"/>
                          <a:cs typeface="Tahoma"/>
                        </a:rPr>
                        <a:t>1/1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14960">
                        <a:lnSpc>
                          <a:spcPts val="1775"/>
                        </a:lnSpc>
                      </a:pPr>
                      <a:r>
                        <a:rPr sz="1650" spc="114" dirty="0">
                          <a:latin typeface="Tahoma"/>
                          <a:cs typeface="Tahoma"/>
                        </a:rPr>
                        <a:t>En cours d'exécution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89230">
                        <a:lnSpc>
                          <a:spcPts val="1775"/>
                        </a:lnSpc>
                      </a:pPr>
                      <a:r>
                        <a:rPr sz="1650" spc="40" dirty="0">
                          <a:latin typeface="Tahoma"/>
                          <a:cs typeface="Tahoma"/>
                        </a:rPr>
                        <a:t>0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1775"/>
                        </a:lnSpc>
                      </a:pPr>
                      <a:r>
                        <a:rPr sz="1650" spc="114" dirty="0">
                          <a:latin typeface="Tahoma"/>
                          <a:cs typeface="Tahoma"/>
                        </a:rPr>
                        <a:t>54s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7490">
                <a:tc>
                  <a:txBody>
                    <a:bodyPr/>
                    <a:lstStyle/>
                    <a:p>
                      <a:pPr marL="31750">
                        <a:lnSpc>
                          <a:spcPts val="1775"/>
                        </a:lnSpc>
                      </a:pPr>
                      <a:r>
                        <a:rPr lang="fr" sz="1650" spc="140" dirty="0" err="1">
                          <a:latin typeface="Tahoma"/>
                          <a:cs typeface="Tahoma"/>
                        </a:rPr>
                        <a:t>bitbox </a:t>
                      </a:r>
                      <a:r>
                        <a:rPr sz="1650" spc="140" dirty="0">
                          <a:latin typeface="Tahoma"/>
                          <a:cs typeface="Tahoma"/>
                        </a:rPr>
                        <a:t>- </a:t>
                      </a:r>
                      <a:r>
                        <a:rPr sz="1650" spc="165" dirty="0">
                          <a:latin typeface="Tahoma"/>
                          <a:cs typeface="Tahoma"/>
                        </a:rPr>
                        <a:t>3842228658- </a:t>
                      </a:r>
                      <a:r>
                        <a:rPr sz="1650" spc="155" dirty="0">
                          <a:latin typeface="Tahoma"/>
                          <a:cs typeface="Tahoma"/>
                        </a:rPr>
                        <a:t>pd3s9</a:t>
                      </a:r>
                      <a:endParaRPr sz="1650" dirty="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89230">
                        <a:lnSpc>
                          <a:spcPts val="1775"/>
                        </a:lnSpc>
                      </a:pPr>
                      <a:r>
                        <a:rPr sz="1650" spc="150" dirty="0">
                          <a:latin typeface="Tahoma"/>
                          <a:cs typeface="Tahoma"/>
                        </a:rPr>
                        <a:t>1/1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14960">
                        <a:lnSpc>
                          <a:spcPts val="1775"/>
                        </a:lnSpc>
                      </a:pPr>
                      <a:r>
                        <a:rPr sz="1650" spc="114" dirty="0">
                          <a:latin typeface="Tahoma"/>
                          <a:cs typeface="Tahoma"/>
                        </a:rPr>
                        <a:t>En cours d'exécution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89230">
                        <a:lnSpc>
                          <a:spcPts val="1775"/>
                        </a:lnSpc>
                      </a:pPr>
                      <a:r>
                        <a:rPr sz="1650" spc="40" dirty="0">
                          <a:latin typeface="Tahoma"/>
                          <a:cs typeface="Tahoma"/>
                        </a:rPr>
                        <a:t>0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1775"/>
                        </a:lnSpc>
                      </a:pPr>
                      <a:r>
                        <a:rPr sz="1650" spc="114" dirty="0">
                          <a:latin typeface="Tahoma"/>
                          <a:cs typeface="Tahoma"/>
                        </a:rPr>
                        <a:t>54s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9090">
                <a:tc>
                  <a:txBody>
                    <a:bodyPr/>
                    <a:lstStyle/>
                    <a:p>
                      <a:pPr marL="31750">
                        <a:lnSpc>
                          <a:spcPts val="1839"/>
                        </a:lnSpc>
                      </a:pPr>
                      <a:r>
                        <a:rPr lang="fr" sz="1650" spc="110" dirty="0" err="1">
                          <a:latin typeface="Tahoma"/>
                          <a:cs typeface="Tahoma"/>
                        </a:rPr>
                        <a:t>bitbox </a:t>
                      </a:r>
                      <a:r>
                        <a:rPr sz="1650" spc="110" dirty="0">
                          <a:latin typeface="Tahoma"/>
                          <a:cs typeface="Tahoma"/>
                        </a:rPr>
                        <a:t>- </a:t>
                      </a:r>
                      <a:r>
                        <a:rPr sz="1650" spc="130" dirty="0">
                          <a:latin typeface="Tahoma"/>
                          <a:cs typeface="Tahoma"/>
                        </a:rPr>
                        <a:t>3842228658- </a:t>
                      </a:r>
                      <a:r>
                        <a:rPr sz="1650" spc="135" dirty="0">
                          <a:latin typeface="Tahoma"/>
                          <a:cs typeface="Tahoma"/>
                        </a:rPr>
                        <a:t>s5ww2</a:t>
                      </a:r>
                      <a:endParaRPr sz="1650" dirty="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89230">
                        <a:lnSpc>
                          <a:spcPts val="1839"/>
                        </a:lnSpc>
                      </a:pPr>
                      <a:r>
                        <a:rPr sz="1650" spc="150" dirty="0">
                          <a:latin typeface="Tahoma"/>
                          <a:cs typeface="Tahoma"/>
                        </a:rPr>
                        <a:t>1/1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14960">
                        <a:lnSpc>
                          <a:spcPts val="1839"/>
                        </a:lnSpc>
                      </a:pPr>
                      <a:r>
                        <a:rPr sz="1650" spc="114" dirty="0">
                          <a:latin typeface="Tahoma"/>
                          <a:cs typeface="Tahoma"/>
                        </a:rPr>
                        <a:t>En cours d'exécution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89230">
                        <a:lnSpc>
                          <a:spcPts val="1839"/>
                        </a:lnSpc>
                      </a:pPr>
                      <a:r>
                        <a:rPr sz="1650" spc="40" dirty="0">
                          <a:latin typeface="Tahoma"/>
                          <a:cs typeface="Tahoma"/>
                        </a:rPr>
                        <a:t>0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1839"/>
                        </a:lnSpc>
                      </a:pPr>
                      <a:r>
                        <a:rPr sz="1650" spc="114" dirty="0">
                          <a:latin typeface="Tahoma"/>
                          <a:cs typeface="Tahoma"/>
                        </a:rPr>
                        <a:t>54s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166896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75" dirty="0"/>
              <a:t>PLACEMENT</a:t>
            </a:r>
            <a:r>
              <a:rPr spc="-80" dirty="0"/>
              <a:t> </a:t>
            </a:r>
            <a:r>
              <a:rPr spc="85" dirty="0"/>
              <a:t>ET</a:t>
            </a:r>
            <a:r>
              <a:rPr spc="-75" dirty="0"/>
              <a:t> </a:t>
            </a:r>
            <a:r>
              <a:rPr lang="fr-FR" spc="-65" dirty="0"/>
              <a:t>Container</a:t>
            </a:r>
            <a:r>
              <a:rPr spc="-75" dirty="0"/>
              <a:t> </a:t>
            </a:r>
            <a:r>
              <a:rPr spc="-160" dirty="0"/>
              <a:t>CYCLES DE VIE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2200274"/>
            <a:ext cx="95250" cy="9524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2686049"/>
            <a:ext cx="95250" cy="9524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3162299"/>
            <a:ext cx="95250" cy="9524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3648074"/>
            <a:ext cx="95250" cy="95249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796924" y="1511300"/>
            <a:ext cx="10480675" cy="2345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orchestrateur</a:t>
            </a:r>
            <a:r>
              <a:rPr sz="2100" spc="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50" dirty="0">
                <a:solidFill>
                  <a:srgbClr val="333333"/>
                </a:solidFill>
                <a:latin typeface="Trebuchet MS"/>
                <a:cs typeface="Trebuchet MS"/>
              </a:rPr>
              <a:t>volonté</a:t>
            </a:r>
            <a:r>
              <a:rPr sz="2100" spc="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85" dirty="0">
                <a:solidFill>
                  <a:srgbClr val="333333"/>
                </a:solidFill>
                <a:latin typeface="Trebuchet MS"/>
                <a:cs typeface="Trebuchet MS"/>
              </a:rPr>
              <a:t>choisir</a:t>
            </a:r>
            <a:r>
              <a:rPr sz="2100" spc="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5" dirty="0">
                <a:solidFill>
                  <a:srgbClr val="333333"/>
                </a:solidFill>
                <a:latin typeface="Trebuchet MS"/>
                <a:cs typeface="Trebuchet MS"/>
              </a:rPr>
              <a:t>où</a:t>
            </a:r>
            <a:r>
              <a:rPr sz="2100" spc="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à</a:t>
            </a:r>
            <a:r>
              <a:rPr sz="2100" spc="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75" dirty="0">
                <a:solidFill>
                  <a:srgbClr val="333333"/>
                </a:solidFill>
                <a:latin typeface="Trebuchet MS"/>
                <a:cs typeface="Trebuchet MS"/>
              </a:rPr>
              <a:t>hôte</a:t>
            </a:r>
            <a:r>
              <a:rPr sz="2100" spc="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80" dirty="0">
                <a:solidFill>
                  <a:srgbClr val="333333"/>
                </a:solidFill>
                <a:latin typeface="Trebuchet MS"/>
                <a:cs typeface="Trebuchet MS"/>
              </a:rPr>
              <a:t>ton</a:t>
            </a:r>
            <a:r>
              <a:rPr sz="2100" spc="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conteneurs</a:t>
            </a:r>
            <a:r>
              <a:rPr sz="2100" spc="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0" dirty="0">
                <a:solidFill>
                  <a:srgbClr val="333333"/>
                </a:solidFill>
                <a:latin typeface="Trebuchet MS"/>
                <a:cs typeface="Trebuchet MS"/>
              </a:rPr>
              <a:t>selon</a:t>
            </a:r>
            <a:r>
              <a:rPr sz="2100" spc="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à</a:t>
            </a:r>
            <a:r>
              <a:rPr sz="2100" spc="3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contraintes :</a:t>
            </a:r>
            <a:endParaRPr sz="2100">
              <a:latin typeface="Trebuchet MS"/>
              <a:cs typeface="Trebuchet MS"/>
            </a:endParaRPr>
          </a:p>
          <a:p>
            <a:pPr marL="393065" marR="2933700">
              <a:lnSpc>
                <a:spcPct val="151800"/>
              </a:lnSpc>
              <a:spcBef>
                <a:spcPts val="525"/>
              </a:spcBef>
            </a:pP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technique</a:t>
            </a:r>
            <a:r>
              <a:rPr sz="2100" spc="-4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contraintes :</a:t>
            </a: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réseau,</a:t>
            </a:r>
            <a:r>
              <a:rPr sz="2100" spc="-4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5" dirty="0">
                <a:solidFill>
                  <a:srgbClr val="333333"/>
                </a:solidFill>
                <a:latin typeface="Trebuchet MS"/>
                <a:cs typeface="Trebuchet MS"/>
              </a:rPr>
              <a:t>matériel</a:t>
            </a: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(GPU,</a:t>
            </a:r>
            <a:r>
              <a:rPr sz="2100" spc="-4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colocalisation </a:t>
            </a:r>
            <a:r>
              <a:rPr sz="2100" spc="70" dirty="0">
                <a:solidFill>
                  <a:srgbClr val="333333"/>
                </a:solidFill>
                <a:latin typeface="Trebuchet MS"/>
                <a:cs typeface="Trebuchet MS"/>
              </a:rPr>
              <a:t>HDD/SSD</a:t>
            </a:r>
            <a:r>
              <a:rPr sz="2100" spc="-3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60" dirty="0">
                <a:solidFill>
                  <a:srgbClr val="333333"/>
                </a:solidFill>
                <a:latin typeface="Trebuchet MS"/>
                <a:cs typeface="Trebuchet MS"/>
              </a:rPr>
              <a:t>(affinité,</a:t>
            </a:r>
            <a:r>
              <a:rPr sz="2100" spc="-3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anti- </a:t>
            </a:r>
            <a:r>
              <a:rPr sz="2100" spc="-55" dirty="0">
                <a:solidFill>
                  <a:srgbClr val="333333"/>
                </a:solidFill>
                <a:latin typeface="Trebuchet MS"/>
                <a:cs typeface="Trebuchet MS"/>
              </a:rPr>
              <a:t>affinité,</a:t>
            </a:r>
            <a:r>
              <a:rPr sz="2100" spc="-3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20" dirty="0">
                <a:solidFill>
                  <a:srgbClr val="333333"/>
                </a:solidFill>
                <a:latin typeface="Trebuchet MS"/>
                <a:cs typeface="Trebuchet MS"/>
              </a:rPr>
              <a:t>...)</a:t>
            </a:r>
            <a:endParaRPr sz="2100">
              <a:latin typeface="Trebuchet MS"/>
              <a:cs typeface="Trebuchet MS"/>
            </a:endParaRPr>
          </a:p>
          <a:p>
            <a:pPr marL="393065" marR="4711065">
              <a:lnSpc>
                <a:spcPts val="3829"/>
              </a:lnSpc>
              <a:spcBef>
                <a:spcPts val="65"/>
              </a:spcBef>
            </a:pPr>
            <a:r>
              <a:rPr sz="2100" spc="105" dirty="0">
                <a:solidFill>
                  <a:srgbClr val="333333"/>
                </a:solidFill>
                <a:latin typeface="Trebuchet MS"/>
                <a:cs typeface="Trebuchet MS"/>
              </a:rPr>
              <a:t>nombre</a:t>
            </a:r>
            <a:r>
              <a:rPr sz="2100" spc="-5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de</a:t>
            </a:r>
            <a:r>
              <a:rPr sz="2100" spc="-5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répliques/copies </a:t>
            </a:r>
            <a:r>
              <a:rPr sz="2100" spc="10" dirty="0">
                <a:solidFill>
                  <a:srgbClr val="333333"/>
                </a:solidFill>
                <a:latin typeface="Trebuchet MS"/>
                <a:cs typeface="Trebuchet MS"/>
              </a:rPr>
              <a:t>du processeur/de la mémoire/du stockage</a:t>
            </a:r>
            <a:r>
              <a:rPr sz="2100" spc="14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5" dirty="0">
                <a:solidFill>
                  <a:srgbClr val="333333"/>
                </a:solidFill>
                <a:latin typeface="Trebuchet MS"/>
                <a:cs typeface="Trebuchet MS"/>
              </a:rPr>
              <a:t>ressources</a:t>
            </a:r>
            <a:r>
              <a:rPr sz="2100" spc="15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disponibilité</a:t>
            </a:r>
            <a:endParaRPr sz="21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09624" y="2085974"/>
            <a:ext cx="12211050" cy="9525"/>
          </a:xfrm>
          <a:custGeom>
            <a:avLst/>
            <a:gdLst/>
            <a:ahLst/>
            <a:cxnLst/>
            <a:rect l="l" t="t" r="r" b="b"/>
            <a:pathLst>
              <a:path w="12211050" h="9525">
                <a:moveTo>
                  <a:pt x="12211049" y="9524"/>
                </a:moveTo>
                <a:lnTo>
                  <a:pt x="0" y="9524"/>
                </a:lnTo>
                <a:lnTo>
                  <a:pt x="0" y="0"/>
                </a:lnTo>
                <a:lnTo>
                  <a:pt x="12211049" y="0"/>
                </a:lnTo>
                <a:lnTo>
                  <a:pt x="12211049" y="952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809624" y="2085974"/>
            <a:ext cx="12211050" cy="1876425"/>
            <a:chOff x="809624" y="2085974"/>
            <a:chExt cx="12211050" cy="1876425"/>
          </a:xfrm>
        </p:grpSpPr>
        <p:sp>
          <p:nvSpPr>
            <p:cNvPr id="4" name="object 4"/>
            <p:cNvSpPr/>
            <p:nvPr/>
          </p:nvSpPr>
          <p:spPr>
            <a:xfrm>
              <a:off x="809612" y="2085974"/>
              <a:ext cx="12211050" cy="1876425"/>
            </a:xfrm>
            <a:custGeom>
              <a:avLst/>
              <a:gdLst/>
              <a:ahLst/>
              <a:cxnLst/>
              <a:rect l="l" t="t" r="r" b="b"/>
              <a:pathLst>
                <a:path w="12211050" h="1876425">
                  <a:moveTo>
                    <a:pt x="12211050" y="0"/>
                  </a:moveTo>
                  <a:lnTo>
                    <a:pt x="12201525" y="0"/>
                  </a:lnTo>
                  <a:lnTo>
                    <a:pt x="12201525" y="1866900"/>
                  </a:lnTo>
                  <a:lnTo>
                    <a:pt x="0" y="1866900"/>
                  </a:lnTo>
                  <a:lnTo>
                    <a:pt x="0" y="1876425"/>
                  </a:lnTo>
                  <a:lnTo>
                    <a:pt x="12201525" y="1876425"/>
                  </a:lnTo>
                  <a:lnTo>
                    <a:pt x="12211050" y="1876425"/>
                  </a:lnTo>
                  <a:lnTo>
                    <a:pt x="12211050" y="1866900"/>
                  </a:lnTo>
                  <a:lnTo>
                    <a:pt x="12211050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09624" y="2085974"/>
              <a:ext cx="9525" cy="1876425"/>
            </a:xfrm>
            <a:custGeom>
              <a:avLst/>
              <a:gdLst/>
              <a:ahLst/>
              <a:cxnLst/>
              <a:rect l="l" t="t" r="r" b="b"/>
              <a:pathLst>
                <a:path w="9525" h="1876425">
                  <a:moveTo>
                    <a:pt x="0" y="1876424"/>
                  </a:moveTo>
                  <a:lnTo>
                    <a:pt x="0" y="0"/>
                  </a:lnTo>
                  <a:lnTo>
                    <a:pt x="9524" y="9524"/>
                  </a:lnTo>
                  <a:lnTo>
                    <a:pt x="9524" y="1866899"/>
                  </a:lnTo>
                  <a:lnTo>
                    <a:pt x="0" y="1876424"/>
                  </a:lnTo>
                  <a:close/>
                </a:path>
              </a:pathLst>
            </a:custGeom>
            <a:solidFill>
              <a:srgbClr val="ED21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81465" y="2213343"/>
              <a:ext cx="103240" cy="19870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81465" y="2927718"/>
              <a:ext cx="103240" cy="198704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796924" y="571563"/>
            <a:ext cx="2332355" cy="558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MISE À JOUR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796924" y="1503091"/>
            <a:ext cx="5603240" cy="1666482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2100" spc="55" dirty="0">
                <a:solidFill>
                  <a:srgbClr val="333333"/>
                </a:solidFill>
                <a:latin typeface="Trebuchet MS"/>
                <a:cs typeface="Trebuchet MS"/>
              </a:rPr>
              <a:t>Mise à jour</a:t>
            </a:r>
            <a:r>
              <a:rPr sz="2100" spc="-5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à</a:t>
            </a:r>
            <a:r>
              <a:rPr sz="2100" spc="-5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50" i="1" dirty="0">
                <a:solidFill>
                  <a:srgbClr val="ED2137"/>
                </a:solidFill>
                <a:latin typeface="Trebuchet MS"/>
                <a:cs typeface="Trebuchet MS"/>
              </a:rPr>
              <a:t>v2</a:t>
            </a:r>
            <a:r>
              <a:rPr sz="2150" i="1" spc="-70" dirty="0">
                <a:solidFill>
                  <a:srgbClr val="ED2137"/>
                </a:solidFill>
                <a:latin typeface="Trebuchet MS"/>
                <a:cs typeface="Trebuchet MS"/>
              </a:rPr>
              <a:t> </a:t>
            </a:r>
            <a:r>
              <a:rPr sz="2100" spc="-50" dirty="0">
                <a:solidFill>
                  <a:srgbClr val="333333"/>
                </a:solidFill>
                <a:latin typeface="Trebuchet MS"/>
                <a:cs typeface="Trebuchet MS"/>
              </a:rPr>
              <a:t>:</a:t>
            </a:r>
            <a:endParaRPr sz="2100" dirty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275"/>
              </a:spcBef>
            </a:pPr>
            <a:endParaRPr sz="2100" dirty="0">
              <a:latin typeface="Trebuchet MS"/>
              <a:cs typeface="Trebuchet MS"/>
            </a:endParaRPr>
          </a:p>
          <a:p>
            <a:pPr marL="164465" marR="5080" indent="252095">
              <a:lnSpc>
                <a:spcPts val="1880"/>
              </a:lnSpc>
            </a:pPr>
            <a:r>
              <a:rPr sz="1650" spc="245" dirty="0">
                <a:latin typeface="Tahoma"/>
                <a:cs typeface="Tahoma"/>
              </a:rPr>
              <a:t>kubectl</a:t>
            </a:r>
            <a:r>
              <a:rPr sz="1650" spc="-10" dirty="0">
                <a:latin typeface="Tahoma"/>
                <a:cs typeface="Tahoma"/>
              </a:rPr>
              <a:t>  </a:t>
            </a:r>
            <a:r>
              <a:rPr sz="1650" spc="204" dirty="0">
                <a:latin typeface="Tahoma"/>
                <a:cs typeface="Tahoma"/>
              </a:rPr>
              <a:t>appliquer</a:t>
            </a:r>
            <a:r>
              <a:rPr sz="1650" spc="-5" dirty="0">
                <a:latin typeface="Tahoma"/>
                <a:cs typeface="Tahoma"/>
              </a:rPr>
              <a:t>  </a:t>
            </a:r>
            <a:r>
              <a:rPr sz="1650" spc="455" dirty="0">
                <a:solidFill>
                  <a:srgbClr val="ED9900"/>
                </a:solidFill>
                <a:latin typeface="Tahoma"/>
                <a:cs typeface="Tahoma"/>
              </a:rPr>
              <a:t>- </a:t>
            </a:r>
            <a:r>
              <a:rPr sz="1650" spc="395" dirty="0">
                <a:solidFill>
                  <a:srgbClr val="ED9900"/>
                </a:solidFill>
                <a:latin typeface="Tahoma"/>
                <a:cs typeface="Tahoma"/>
              </a:rPr>
              <a:t>f</a:t>
            </a:r>
            <a:r>
              <a:rPr sz="1650" spc="-5" dirty="0">
                <a:solidFill>
                  <a:srgbClr val="ED9900"/>
                </a:solidFill>
                <a:latin typeface="Tahoma"/>
                <a:cs typeface="Tahoma"/>
              </a:rPr>
              <a:t>  </a:t>
            </a:r>
            <a:r>
              <a:rPr lang="fr" sz="1650" spc="175" dirty="0" err="1">
                <a:latin typeface="Tahoma"/>
                <a:cs typeface="Tahoma"/>
              </a:rPr>
              <a:t>bitbox </a:t>
            </a:r>
            <a:r>
              <a:rPr sz="1650" spc="175" dirty="0">
                <a:latin typeface="Tahoma"/>
                <a:cs typeface="Tahoma"/>
              </a:rPr>
              <a:t>- </a:t>
            </a:r>
            <a:r>
              <a:rPr sz="1650" spc="195" dirty="0">
                <a:latin typeface="Tahoma"/>
                <a:cs typeface="Tahoma"/>
              </a:rPr>
              <a:t>deployment- </a:t>
            </a:r>
            <a:r>
              <a:rPr sz="1650" spc="180" dirty="0">
                <a:latin typeface="Tahoma"/>
                <a:cs typeface="Tahoma"/>
              </a:rPr>
              <a:t>v2.yml </a:t>
            </a:r>
            <a:r>
              <a:rPr sz="1650" spc="180" dirty="0" err="1">
                <a:latin typeface="Tahoma"/>
                <a:cs typeface="Tahoma"/>
              </a:rPr>
              <a:t>deployment.apps </a:t>
            </a:r>
            <a:r>
              <a:rPr sz="1650" spc="180" dirty="0">
                <a:latin typeface="Tahoma"/>
                <a:cs typeface="Tahoma"/>
              </a:rPr>
              <a:t>/ </a:t>
            </a:r>
            <a:r>
              <a:rPr lang="fr" sz="1650" spc="180" dirty="0" err="1">
                <a:latin typeface="Tahoma"/>
                <a:cs typeface="Tahoma"/>
              </a:rPr>
              <a:t>bitbox</a:t>
            </a:r>
            <a:r>
              <a:rPr sz="1650" spc="25" dirty="0">
                <a:latin typeface="Tahoma"/>
                <a:cs typeface="Tahoma"/>
              </a:rPr>
              <a:t>  </a:t>
            </a:r>
            <a:r>
              <a:rPr sz="1650" spc="210" dirty="0">
                <a:latin typeface="Tahoma"/>
                <a:cs typeface="Tahoma"/>
              </a:rPr>
              <a:t>configuré</a:t>
            </a:r>
            <a:endParaRPr sz="1650" dirty="0">
              <a:latin typeface="Tahoma"/>
              <a:cs typeface="Tahoma"/>
            </a:endParaRPr>
          </a:p>
          <a:p>
            <a:pPr marL="417195">
              <a:lnSpc>
                <a:spcPct val="100000"/>
              </a:lnSpc>
              <a:spcBef>
                <a:spcPts val="1720"/>
              </a:spcBef>
            </a:pPr>
            <a:r>
              <a:rPr sz="1650" spc="245" dirty="0">
                <a:latin typeface="Tahoma"/>
                <a:cs typeface="Tahoma"/>
              </a:rPr>
              <a:t>kubectl</a:t>
            </a:r>
            <a:r>
              <a:rPr sz="1650" spc="475" dirty="0">
                <a:latin typeface="Tahoma"/>
                <a:cs typeface="Tahoma"/>
              </a:rPr>
              <a:t> </a:t>
            </a:r>
            <a:r>
              <a:rPr sz="1650" spc="215" dirty="0">
                <a:latin typeface="Tahoma"/>
                <a:cs typeface="Tahoma"/>
              </a:rPr>
              <a:t>obtenir</a:t>
            </a:r>
            <a:r>
              <a:rPr sz="1650" spc="480" dirty="0">
                <a:latin typeface="Tahoma"/>
                <a:cs typeface="Tahoma"/>
              </a:rPr>
              <a:t> </a:t>
            </a:r>
            <a:r>
              <a:rPr sz="1650" spc="295" dirty="0">
                <a:latin typeface="Tahoma"/>
                <a:cs typeface="Tahoma"/>
              </a:rPr>
              <a:t>ensemble de répliques</a:t>
            </a:r>
            <a:r>
              <a:rPr sz="1650" spc="475" dirty="0">
                <a:latin typeface="Tahoma"/>
                <a:cs typeface="Tahoma"/>
              </a:rPr>
              <a:t> </a:t>
            </a:r>
            <a:r>
              <a:rPr sz="1650" spc="615" dirty="0">
                <a:solidFill>
                  <a:srgbClr val="ED9900"/>
                </a:solidFill>
                <a:latin typeface="Tahoma"/>
                <a:cs typeface="Tahoma"/>
              </a:rPr>
              <a:t>- </a:t>
            </a:r>
            <a:r>
              <a:rPr sz="1650" spc="385" dirty="0">
                <a:solidFill>
                  <a:srgbClr val="ED9900"/>
                </a:solidFill>
                <a:latin typeface="Tahoma"/>
                <a:cs typeface="Tahoma"/>
              </a:rPr>
              <a:t>l</a:t>
            </a:r>
            <a:r>
              <a:rPr sz="1650" spc="480" dirty="0">
                <a:solidFill>
                  <a:srgbClr val="ED9900"/>
                </a:solidFill>
                <a:latin typeface="Tahoma"/>
                <a:cs typeface="Tahoma"/>
              </a:rPr>
              <a:t> </a:t>
            </a:r>
            <a:r>
              <a:rPr sz="1650" spc="125" dirty="0">
                <a:solidFill>
                  <a:srgbClr val="ED9900"/>
                </a:solidFill>
                <a:latin typeface="Tahoma"/>
                <a:cs typeface="Tahoma"/>
              </a:rPr>
              <a:t>application </a:t>
            </a:r>
            <a:r>
              <a:rPr sz="1650" spc="125" dirty="0">
                <a:solidFill>
                  <a:srgbClr val="996E3A"/>
                </a:solidFill>
                <a:latin typeface="Tahoma"/>
                <a:cs typeface="Tahoma"/>
              </a:rPr>
              <a:t>= </a:t>
            </a:r>
            <a:r>
              <a:rPr lang="fr" sz="1650" spc="125" dirty="0" err="1">
                <a:latin typeface="Tahoma"/>
                <a:cs typeface="Tahoma"/>
              </a:rPr>
              <a:t>boîte à bits</a:t>
            </a:r>
            <a:endParaRPr sz="1650" dirty="0">
              <a:latin typeface="Tahoma"/>
              <a:cs typeface="Tahoma"/>
            </a:endParaRPr>
          </a:p>
        </p:txBody>
      </p:sp>
      <p:graphicFrame>
        <p:nvGraphicFramePr>
          <p:cNvPr id="10" name="object 10"/>
          <p:cNvGraphicFramePr>
            <a:graphicFrameLocks noGrp="1"/>
          </p:cNvGraphicFramePr>
          <p:nvPr/>
        </p:nvGraphicFramePr>
        <p:xfrm>
          <a:off x="930275" y="3139240"/>
          <a:ext cx="6750682" cy="8172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660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617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617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353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2580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40665">
                <a:tc>
                  <a:txBody>
                    <a:bodyPr/>
                    <a:lstStyle/>
                    <a:p>
                      <a:pPr marL="31750">
                        <a:lnSpc>
                          <a:spcPts val="1800"/>
                        </a:lnSpc>
                      </a:pPr>
                      <a:r>
                        <a:rPr sz="1650" spc="-20" dirty="0">
                          <a:latin typeface="Tahoma"/>
                          <a:cs typeface="Tahoma"/>
                        </a:rPr>
                        <a:t>NOM</a:t>
                      </a:r>
                      <a:endParaRPr sz="1650" dirty="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89230">
                        <a:lnSpc>
                          <a:spcPts val="1800"/>
                        </a:lnSpc>
                      </a:pPr>
                      <a:r>
                        <a:rPr sz="1650" spc="-10" dirty="0">
                          <a:latin typeface="Tahoma"/>
                          <a:cs typeface="Tahoma"/>
                        </a:rPr>
                        <a:t>VOULU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89230">
                        <a:lnSpc>
                          <a:spcPts val="1800"/>
                        </a:lnSpc>
                      </a:pPr>
                      <a:r>
                        <a:rPr sz="1650" spc="-10" dirty="0">
                          <a:latin typeface="Tahoma"/>
                          <a:cs typeface="Tahoma"/>
                        </a:rPr>
                        <a:t>ACTUEL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89230">
                        <a:lnSpc>
                          <a:spcPts val="1800"/>
                        </a:lnSpc>
                      </a:pPr>
                      <a:r>
                        <a:rPr sz="1650" spc="-10" dirty="0">
                          <a:latin typeface="Tahoma"/>
                          <a:cs typeface="Tahoma"/>
                        </a:rPr>
                        <a:t>PRÊT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14960">
                        <a:lnSpc>
                          <a:spcPts val="1800"/>
                        </a:lnSpc>
                      </a:pPr>
                      <a:r>
                        <a:rPr sz="1650" spc="-25" dirty="0">
                          <a:latin typeface="Tahoma"/>
                          <a:cs typeface="Tahoma"/>
                        </a:rPr>
                        <a:t>ÂGE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7490">
                <a:tc>
                  <a:txBody>
                    <a:bodyPr/>
                    <a:lstStyle/>
                    <a:p>
                      <a:pPr marL="31750">
                        <a:lnSpc>
                          <a:spcPts val="1775"/>
                        </a:lnSpc>
                      </a:pPr>
                      <a:r>
                        <a:rPr lang="fr" sz="1650" spc="140" dirty="0" err="1">
                          <a:latin typeface="Tahoma"/>
                          <a:cs typeface="Tahoma"/>
                        </a:rPr>
                        <a:t>bitbox </a:t>
                      </a:r>
                      <a:r>
                        <a:rPr sz="1650" spc="140" dirty="0">
                          <a:latin typeface="Tahoma"/>
                          <a:cs typeface="Tahoma"/>
                        </a:rPr>
                        <a:t>- </a:t>
                      </a:r>
                      <a:r>
                        <a:rPr sz="1650" spc="160" dirty="0">
                          <a:latin typeface="Tahoma"/>
                          <a:cs typeface="Tahoma"/>
                        </a:rPr>
                        <a:t>3842228658</a:t>
                      </a:r>
                      <a:endParaRPr sz="1650" dirty="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89230">
                        <a:lnSpc>
                          <a:spcPts val="1775"/>
                        </a:lnSpc>
                      </a:pPr>
                      <a:r>
                        <a:rPr sz="1650" spc="40" dirty="0">
                          <a:latin typeface="Tahoma"/>
                          <a:cs typeface="Tahoma"/>
                        </a:rPr>
                        <a:t>0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89230">
                        <a:lnSpc>
                          <a:spcPts val="1775"/>
                        </a:lnSpc>
                      </a:pPr>
                      <a:r>
                        <a:rPr sz="1650" spc="40" dirty="0">
                          <a:latin typeface="Tahoma"/>
                          <a:cs typeface="Tahoma"/>
                        </a:rPr>
                        <a:t>0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89230">
                        <a:lnSpc>
                          <a:spcPts val="1775"/>
                        </a:lnSpc>
                      </a:pPr>
                      <a:r>
                        <a:rPr sz="1650" spc="40" dirty="0">
                          <a:latin typeface="Tahoma"/>
                          <a:cs typeface="Tahoma"/>
                        </a:rPr>
                        <a:t>0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14960">
                        <a:lnSpc>
                          <a:spcPts val="1775"/>
                        </a:lnSpc>
                      </a:pPr>
                      <a:r>
                        <a:rPr sz="1650" spc="-25" dirty="0">
                          <a:latin typeface="Tahoma"/>
                          <a:cs typeface="Tahoma"/>
                        </a:rPr>
                        <a:t>2 m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9090">
                <a:tc>
                  <a:txBody>
                    <a:bodyPr/>
                    <a:lstStyle/>
                    <a:p>
                      <a:pPr marL="31750">
                        <a:lnSpc>
                          <a:spcPts val="1839"/>
                        </a:lnSpc>
                      </a:pPr>
                      <a:r>
                        <a:rPr lang="fr" sz="1650" spc="145" dirty="0" err="1">
                          <a:latin typeface="Tahoma"/>
                          <a:cs typeface="Tahoma"/>
                        </a:rPr>
                        <a:t>bitbox </a:t>
                      </a:r>
                      <a:r>
                        <a:rPr sz="1650" spc="145" dirty="0">
                          <a:latin typeface="Tahoma"/>
                          <a:cs typeface="Tahoma"/>
                        </a:rPr>
                        <a:t>- </a:t>
                      </a:r>
                      <a:r>
                        <a:rPr sz="1650" spc="170" dirty="0">
                          <a:latin typeface="Tahoma"/>
                          <a:cs typeface="Tahoma"/>
                        </a:rPr>
                        <a:t>43373277</a:t>
                      </a:r>
                      <a:endParaRPr sz="1650" dirty="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89230">
                        <a:lnSpc>
                          <a:spcPts val="1839"/>
                        </a:lnSpc>
                      </a:pPr>
                      <a:r>
                        <a:rPr sz="1650" spc="40" dirty="0">
                          <a:latin typeface="Tahoma"/>
                          <a:cs typeface="Tahoma"/>
                        </a:rPr>
                        <a:t>3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89230">
                        <a:lnSpc>
                          <a:spcPts val="1839"/>
                        </a:lnSpc>
                      </a:pPr>
                      <a:r>
                        <a:rPr sz="1650" spc="40" dirty="0">
                          <a:latin typeface="Tahoma"/>
                          <a:cs typeface="Tahoma"/>
                        </a:rPr>
                        <a:t>3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89230">
                        <a:lnSpc>
                          <a:spcPts val="1839"/>
                        </a:lnSpc>
                      </a:pPr>
                      <a:r>
                        <a:rPr sz="1650" spc="40" dirty="0">
                          <a:latin typeface="Tahoma"/>
                          <a:cs typeface="Tahoma"/>
                        </a:rPr>
                        <a:t>3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14960">
                        <a:lnSpc>
                          <a:spcPts val="1839"/>
                        </a:lnSpc>
                      </a:pPr>
                      <a:r>
                        <a:rPr sz="1650" spc="114" dirty="0">
                          <a:latin typeface="Tahoma"/>
                          <a:cs typeface="Tahoma"/>
                        </a:rPr>
                        <a:t>52s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343149" y="4276725"/>
            <a:ext cx="8858249" cy="2238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564635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09624" y="1552574"/>
            <a:ext cx="12211050" cy="9525"/>
          </a:xfrm>
          <a:custGeom>
            <a:avLst/>
            <a:gdLst/>
            <a:ahLst/>
            <a:cxnLst/>
            <a:rect l="l" t="t" r="r" b="b"/>
            <a:pathLst>
              <a:path w="12211050" h="9525">
                <a:moveTo>
                  <a:pt x="12211049" y="9524"/>
                </a:moveTo>
                <a:lnTo>
                  <a:pt x="0" y="9524"/>
                </a:lnTo>
                <a:lnTo>
                  <a:pt x="0" y="0"/>
                </a:lnTo>
                <a:lnTo>
                  <a:pt x="12211049" y="0"/>
                </a:lnTo>
                <a:lnTo>
                  <a:pt x="12211049" y="952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809624" y="1552574"/>
            <a:ext cx="12211050" cy="2590800"/>
            <a:chOff x="809624" y="1552574"/>
            <a:chExt cx="12211050" cy="2590800"/>
          </a:xfrm>
        </p:grpSpPr>
        <p:sp>
          <p:nvSpPr>
            <p:cNvPr id="4" name="object 4"/>
            <p:cNvSpPr/>
            <p:nvPr/>
          </p:nvSpPr>
          <p:spPr>
            <a:xfrm>
              <a:off x="809612" y="1552574"/>
              <a:ext cx="12211050" cy="2590800"/>
            </a:xfrm>
            <a:custGeom>
              <a:avLst/>
              <a:gdLst/>
              <a:ahLst/>
              <a:cxnLst/>
              <a:rect l="l" t="t" r="r" b="b"/>
              <a:pathLst>
                <a:path w="12211050" h="2590800">
                  <a:moveTo>
                    <a:pt x="12211050" y="0"/>
                  </a:moveTo>
                  <a:lnTo>
                    <a:pt x="12201525" y="0"/>
                  </a:lnTo>
                  <a:lnTo>
                    <a:pt x="12201525" y="2581275"/>
                  </a:lnTo>
                  <a:lnTo>
                    <a:pt x="0" y="2581275"/>
                  </a:lnTo>
                  <a:lnTo>
                    <a:pt x="0" y="2590800"/>
                  </a:lnTo>
                  <a:lnTo>
                    <a:pt x="12201525" y="2590800"/>
                  </a:lnTo>
                  <a:lnTo>
                    <a:pt x="12211050" y="2590800"/>
                  </a:lnTo>
                  <a:lnTo>
                    <a:pt x="12211050" y="2581275"/>
                  </a:lnTo>
                  <a:lnTo>
                    <a:pt x="12211050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09624" y="1552574"/>
              <a:ext cx="9525" cy="2590800"/>
            </a:xfrm>
            <a:custGeom>
              <a:avLst/>
              <a:gdLst/>
              <a:ahLst/>
              <a:cxnLst/>
              <a:rect l="l" t="t" r="r" b="b"/>
              <a:pathLst>
                <a:path w="9525" h="2590800">
                  <a:moveTo>
                    <a:pt x="0" y="2590799"/>
                  </a:moveTo>
                  <a:lnTo>
                    <a:pt x="0" y="0"/>
                  </a:lnTo>
                  <a:lnTo>
                    <a:pt x="9524" y="9524"/>
                  </a:lnTo>
                  <a:lnTo>
                    <a:pt x="9524" y="2581274"/>
                  </a:lnTo>
                  <a:lnTo>
                    <a:pt x="0" y="2590799"/>
                  </a:lnTo>
                  <a:close/>
                </a:path>
              </a:pathLst>
            </a:custGeom>
            <a:solidFill>
              <a:srgbClr val="ED21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81465" y="1679943"/>
              <a:ext cx="103240" cy="198704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5" dirty="0"/>
              <a:t>AUTRE</a:t>
            </a:r>
            <a:r>
              <a:rPr spc="-200" dirty="0"/>
              <a:t> </a:t>
            </a:r>
            <a:r>
              <a:rPr spc="-65" dirty="0"/>
              <a:t>DÉPLOIEMENT</a:t>
            </a:r>
            <a:r>
              <a:rPr spc="-155" dirty="0"/>
              <a:t> </a:t>
            </a:r>
            <a:r>
              <a:rPr spc="-125" dirty="0"/>
              <a:t>EN RAPPORT</a:t>
            </a:r>
            <a:r>
              <a:rPr spc="-120" dirty="0"/>
              <a:t> </a:t>
            </a:r>
            <a:r>
              <a:rPr spc="-10" dirty="0"/>
              <a:t>COMMANDES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949325" y="1625600"/>
            <a:ext cx="5198110" cy="753110"/>
          </a:xfrm>
          <a:prstGeom prst="rect">
            <a:avLst/>
          </a:prstGeom>
        </p:spPr>
        <p:txBody>
          <a:bodyPr vert="horz" wrap="square" lIns="0" tIns="31115" rIns="0" bIns="0" rtlCol="0">
            <a:spAutoFit/>
          </a:bodyPr>
          <a:lstStyle/>
          <a:p>
            <a:pPr marL="12700" marR="5080" indent="252095">
              <a:lnSpc>
                <a:spcPts val="1880"/>
              </a:lnSpc>
              <a:spcBef>
                <a:spcPts val="245"/>
              </a:spcBef>
            </a:pPr>
            <a:r>
              <a:rPr sz="1650" spc="245" dirty="0">
                <a:latin typeface="Tahoma"/>
                <a:cs typeface="Tahoma"/>
              </a:rPr>
              <a:t>kubectl</a:t>
            </a:r>
            <a:r>
              <a:rPr sz="1650" spc="475" dirty="0">
                <a:latin typeface="Tahoma"/>
                <a:cs typeface="Tahoma"/>
              </a:rPr>
              <a:t> </a:t>
            </a:r>
            <a:r>
              <a:rPr sz="1650" spc="330" dirty="0">
                <a:latin typeface="Tahoma"/>
                <a:cs typeface="Tahoma"/>
              </a:rPr>
              <a:t>dérouler</a:t>
            </a:r>
            <a:r>
              <a:rPr sz="1650" spc="480" dirty="0">
                <a:latin typeface="Tahoma"/>
                <a:cs typeface="Tahoma"/>
              </a:rPr>
              <a:t> </a:t>
            </a:r>
            <a:r>
              <a:rPr sz="1650" spc="285" dirty="0">
                <a:solidFill>
                  <a:srgbClr val="DD4A67"/>
                </a:solidFill>
                <a:latin typeface="Tahoma"/>
                <a:cs typeface="Tahoma"/>
              </a:rPr>
              <a:t>histoire</a:t>
            </a:r>
            <a:r>
              <a:rPr sz="1650" spc="480" dirty="0">
                <a:solidFill>
                  <a:srgbClr val="DD4A67"/>
                </a:solidFill>
                <a:latin typeface="Tahoma"/>
                <a:cs typeface="Tahoma"/>
              </a:rPr>
              <a:t> </a:t>
            </a:r>
            <a:r>
              <a:rPr sz="1650" spc="190" dirty="0">
                <a:latin typeface="Tahoma"/>
                <a:cs typeface="Tahoma"/>
              </a:rPr>
              <a:t>déployer</a:t>
            </a:r>
            <a:r>
              <a:rPr sz="1650" spc="480" dirty="0">
                <a:latin typeface="Tahoma"/>
                <a:cs typeface="Tahoma"/>
              </a:rPr>
              <a:t> </a:t>
            </a:r>
            <a:r>
              <a:rPr sz="1650" spc="150" dirty="0">
                <a:latin typeface="Tahoma"/>
                <a:cs typeface="Tahoma"/>
              </a:rPr>
              <a:t>Déploiements </a:t>
            </a:r>
            <a:r>
              <a:rPr sz="1650" spc="204" dirty="0">
                <a:latin typeface="Tahoma"/>
                <a:cs typeface="Tahoma"/>
              </a:rPr>
              <a:t>frontend</a:t>
            </a:r>
            <a:r>
              <a:rPr sz="1650" spc="484" dirty="0">
                <a:latin typeface="Tahoma"/>
                <a:cs typeface="Tahoma"/>
              </a:rPr>
              <a:t> </a:t>
            </a:r>
            <a:r>
              <a:rPr sz="1650" spc="229" dirty="0">
                <a:latin typeface="Tahoma"/>
                <a:cs typeface="Tahoma"/>
              </a:rPr>
              <a:t>"l'extrémité avant"</a:t>
            </a:r>
            <a:endParaRPr sz="1650">
              <a:latin typeface="Tahoma"/>
              <a:cs typeface="Tahoma"/>
            </a:endParaRPr>
          </a:p>
          <a:p>
            <a:pPr marL="12700">
              <a:lnSpc>
                <a:spcPts val="1825"/>
              </a:lnSpc>
              <a:tabLst>
                <a:tab pos="1273810" algn="l"/>
              </a:tabLst>
            </a:pPr>
            <a:r>
              <a:rPr sz="1650" spc="60" dirty="0">
                <a:latin typeface="Tahoma"/>
                <a:cs typeface="Tahoma"/>
              </a:rPr>
              <a:t>RÉVISION </a:t>
            </a:r>
            <a:r>
              <a:rPr sz="1650" dirty="0">
                <a:latin typeface="Tahoma"/>
                <a:cs typeface="Tahoma"/>
              </a:rPr>
              <a:t>CHANGEMENT - </a:t>
            </a:r>
            <a:r>
              <a:rPr sz="1650" spc="-10" dirty="0">
                <a:latin typeface="Tahoma"/>
                <a:cs typeface="Tahoma"/>
              </a:rPr>
              <a:t>CAUSE</a:t>
            </a:r>
            <a:endParaRPr sz="165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49325" y="2339975"/>
            <a:ext cx="278130" cy="1229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925"/>
              </a:lnSpc>
              <a:spcBef>
                <a:spcPts val="100"/>
              </a:spcBef>
            </a:pPr>
            <a:r>
              <a:rPr sz="1650" spc="65" dirty="0">
                <a:latin typeface="Tahoma"/>
                <a:cs typeface="Tahoma"/>
              </a:rPr>
              <a:t>17</a:t>
            </a:r>
            <a:endParaRPr sz="1650">
              <a:latin typeface="Tahoma"/>
              <a:cs typeface="Tahoma"/>
            </a:endParaRPr>
          </a:p>
          <a:p>
            <a:pPr marL="12700">
              <a:lnSpc>
                <a:spcPts val="1875"/>
              </a:lnSpc>
            </a:pPr>
            <a:r>
              <a:rPr sz="1650" spc="65" dirty="0">
                <a:latin typeface="Tahoma"/>
                <a:cs typeface="Tahoma"/>
              </a:rPr>
              <a:t>18</a:t>
            </a:r>
            <a:endParaRPr sz="1650">
              <a:latin typeface="Tahoma"/>
              <a:cs typeface="Tahoma"/>
            </a:endParaRPr>
          </a:p>
          <a:p>
            <a:pPr marL="12700">
              <a:lnSpc>
                <a:spcPts val="1875"/>
              </a:lnSpc>
            </a:pPr>
            <a:r>
              <a:rPr sz="1650" spc="65" dirty="0">
                <a:latin typeface="Tahoma"/>
                <a:cs typeface="Tahoma"/>
              </a:rPr>
              <a:t>19</a:t>
            </a:r>
            <a:endParaRPr sz="1650">
              <a:latin typeface="Tahoma"/>
              <a:cs typeface="Tahoma"/>
            </a:endParaRPr>
          </a:p>
          <a:p>
            <a:pPr marL="12700">
              <a:lnSpc>
                <a:spcPts val="1875"/>
              </a:lnSpc>
            </a:pPr>
            <a:r>
              <a:rPr sz="1650" spc="65" dirty="0">
                <a:latin typeface="Tahoma"/>
                <a:cs typeface="Tahoma"/>
              </a:rPr>
              <a:t>20</a:t>
            </a:r>
            <a:endParaRPr sz="1650">
              <a:latin typeface="Tahoma"/>
              <a:cs typeface="Tahoma"/>
            </a:endParaRPr>
          </a:p>
          <a:p>
            <a:pPr marL="12700">
              <a:lnSpc>
                <a:spcPts val="1930"/>
              </a:lnSpc>
            </a:pPr>
            <a:r>
              <a:rPr sz="1650" spc="65" dirty="0">
                <a:latin typeface="Tahoma"/>
                <a:cs typeface="Tahoma"/>
              </a:rPr>
              <a:t>21</a:t>
            </a:r>
            <a:endParaRPr sz="165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210922" y="2339975"/>
            <a:ext cx="6207760" cy="1229360"/>
          </a:xfrm>
          <a:prstGeom prst="rect">
            <a:avLst/>
          </a:prstGeom>
        </p:spPr>
        <p:txBody>
          <a:bodyPr vert="horz" wrap="square" lIns="0" tIns="31115" rIns="0" bIns="0" rtlCol="0">
            <a:spAutoFit/>
          </a:bodyPr>
          <a:lstStyle/>
          <a:p>
            <a:pPr marL="12700" marR="5080" algn="just">
              <a:lnSpc>
                <a:spcPts val="1880"/>
              </a:lnSpc>
              <a:spcBef>
                <a:spcPts val="245"/>
              </a:spcBef>
            </a:pPr>
            <a:r>
              <a:rPr sz="1650" spc="245" dirty="0">
                <a:latin typeface="Tahoma"/>
                <a:cs typeface="Tahoma"/>
              </a:rPr>
              <a:t>kubectl</a:t>
            </a:r>
            <a:r>
              <a:rPr sz="1650" spc="-10" dirty="0">
                <a:latin typeface="Tahoma"/>
                <a:cs typeface="Tahoma"/>
              </a:rPr>
              <a:t>  </a:t>
            </a:r>
            <a:r>
              <a:rPr sz="1650" spc="204" dirty="0">
                <a:latin typeface="Tahoma"/>
                <a:cs typeface="Tahoma"/>
              </a:rPr>
              <a:t>appliquer</a:t>
            </a:r>
            <a:r>
              <a:rPr sz="1650" spc="-5" dirty="0">
                <a:latin typeface="Tahoma"/>
                <a:cs typeface="Tahoma"/>
              </a:rPr>
              <a:t>  </a:t>
            </a:r>
            <a:r>
              <a:rPr sz="1650" spc="135" dirty="0">
                <a:latin typeface="Tahoma"/>
                <a:cs typeface="Tahoma"/>
              </a:rPr>
              <a:t>-- </a:t>
            </a:r>
            <a:r>
              <a:rPr sz="1650" spc="180" dirty="0">
                <a:latin typeface="Tahoma"/>
                <a:cs typeface="Tahoma"/>
              </a:rPr>
              <a:t>nom_de_fichier=frontend- </a:t>
            </a:r>
            <a:r>
              <a:rPr sz="1650" spc="195" dirty="0">
                <a:latin typeface="Tahoma"/>
                <a:cs typeface="Tahoma"/>
              </a:rPr>
              <a:t>b1386- </a:t>
            </a:r>
            <a:r>
              <a:rPr sz="1650" spc="180" dirty="0">
                <a:latin typeface="Tahoma"/>
                <a:cs typeface="Tahoma"/>
              </a:rPr>
              <a:t>d1387.yml </a:t>
            </a:r>
            <a:r>
              <a:rPr sz="1650" spc="245" dirty="0">
                <a:latin typeface="Tahoma"/>
                <a:cs typeface="Tahoma"/>
              </a:rPr>
              <a:t>kubectl</a:t>
            </a:r>
            <a:r>
              <a:rPr sz="1650" spc="-10" dirty="0">
                <a:latin typeface="Tahoma"/>
                <a:cs typeface="Tahoma"/>
              </a:rPr>
              <a:t>  </a:t>
            </a:r>
            <a:r>
              <a:rPr sz="1650" spc="204" dirty="0">
                <a:latin typeface="Tahoma"/>
                <a:cs typeface="Tahoma"/>
              </a:rPr>
              <a:t>appliquer</a:t>
            </a:r>
            <a:r>
              <a:rPr sz="1650" spc="-5" dirty="0">
                <a:latin typeface="Tahoma"/>
                <a:cs typeface="Tahoma"/>
              </a:rPr>
              <a:t>  </a:t>
            </a:r>
            <a:r>
              <a:rPr sz="1650" spc="135" dirty="0">
                <a:latin typeface="Tahoma"/>
                <a:cs typeface="Tahoma"/>
              </a:rPr>
              <a:t>-- </a:t>
            </a:r>
            <a:r>
              <a:rPr sz="1650" spc="180" dirty="0">
                <a:latin typeface="Tahoma"/>
                <a:cs typeface="Tahoma"/>
              </a:rPr>
              <a:t>nom_de_fichier=frontend- </a:t>
            </a:r>
            <a:r>
              <a:rPr sz="1650" spc="195" dirty="0">
                <a:latin typeface="Tahoma"/>
                <a:cs typeface="Tahoma"/>
              </a:rPr>
              <a:t>b1391 </a:t>
            </a:r>
            <a:r>
              <a:rPr sz="1650" spc="180" dirty="0">
                <a:latin typeface="Tahoma"/>
                <a:cs typeface="Tahoma"/>
              </a:rPr>
              <a:t>-d1392.yml </a:t>
            </a:r>
            <a:r>
              <a:rPr sz="1650" spc="245" dirty="0">
                <a:latin typeface="Tahoma"/>
                <a:cs typeface="Tahoma"/>
              </a:rPr>
              <a:t>kubectl</a:t>
            </a:r>
            <a:r>
              <a:rPr sz="1650" spc="-10" dirty="0">
                <a:latin typeface="Tahoma"/>
                <a:cs typeface="Tahoma"/>
              </a:rPr>
              <a:t>  </a:t>
            </a:r>
            <a:r>
              <a:rPr sz="1650" spc="204" dirty="0">
                <a:latin typeface="Tahoma"/>
                <a:cs typeface="Tahoma"/>
              </a:rPr>
              <a:t>appliquer</a:t>
            </a:r>
            <a:r>
              <a:rPr sz="1650" spc="-5" dirty="0">
                <a:latin typeface="Tahoma"/>
                <a:cs typeface="Tahoma"/>
              </a:rPr>
              <a:t>  </a:t>
            </a:r>
            <a:r>
              <a:rPr sz="1650" spc="135" dirty="0">
                <a:latin typeface="Tahoma"/>
                <a:cs typeface="Tahoma"/>
              </a:rPr>
              <a:t>-- </a:t>
            </a:r>
            <a:r>
              <a:rPr sz="1650" spc="180" dirty="0">
                <a:latin typeface="Tahoma"/>
                <a:cs typeface="Tahoma"/>
              </a:rPr>
              <a:t>nom_de_fichier=frontend- </a:t>
            </a:r>
            <a:r>
              <a:rPr sz="1650" spc="195" dirty="0">
                <a:latin typeface="Tahoma"/>
                <a:cs typeface="Tahoma"/>
              </a:rPr>
              <a:t>b1405- </a:t>
            </a:r>
            <a:r>
              <a:rPr sz="1650" spc="180" dirty="0">
                <a:latin typeface="Tahoma"/>
                <a:cs typeface="Tahoma"/>
              </a:rPr>
              <a:t>d1407.yml </a:t>
            </a:r>
            <a:r>
              <a:rPr sz="1650" spc="245" dirty="0">
                <a:latin typeface="Tahoma"/>
                <a:cs typeface="Tahoma"/>
              </a:rPr>
              <a:t>kubectl</a:t>
            </a:r>
            <a:r>
              <a:rPr sz="1650" spc="-10" dirty="0">
                <a:latin typeface="Tahoma"/>
                <a:cs typeface="Tahoma"/>
              </a:rPr>
              <a:t>  </a:t>
            </a:r>
            <a:r>
              <a:rPr sz="1650" spc="204" dirty="0">
                <a:latin typeface="Tahoma"/>
                <a:cs typeface="Tahoma"/>
              </a:rPr>
              <a:t>appliquer</a:t>
            </a:r>
            <a:r>
              <a:rPr sz="1650" spc="-5" dirty="0">
                <a:latin typeface="Tahoma"/>
                <a:cs typeface="Tahoma"/>
              </a:rPr>
              <a:t>  </a:t>
            </a:r>
            <a:r>
              <a:rPr sz="1650" spc="135" dirty="0">
                <a:latin typeface="Tahoma"/>
                <a:cs typeface="Tahoma"/>
              </a:rPr>
              <a:t>-- </a:t>
            </a:r>
            <a:r>
              <a:rPr sz="1650" spc="180" dirty="0">
                <a:latin typeface="Tahoma"/>
                <a:cs typeface="Tahoma"/>
              </a:rPr>
              <a:t>nom_de_fichier=frontend- </a:t>
            </a:r>
            <a:r>
              <a:rPr sz="1650" spc="195" dirty="0">
                <a:latin typeface="Tahoma"/>
                <a:cs typeface="Tahoma"/>
              </a:rPr>
              <a:t>b1409- </a:t>
            </a:r>
            <a:r>
              <a:rPr sz="1650" spc="180" dirty="0">
                <a:latin typeface="Tahoma"/>
                <a:cs typeface="Tahoma"/>
              </a:rPr>
              <a:t>d1410.yml </a:t>
            </a:r>
            <a:r>
              <a:rPr sz="1650" spc="245" dirty="0">
                <a:latin typeface="Tahoma"/>
                <a:cs typeface="Tahoma"/>
              </a:rPr>
              <a:t>kubectl</a:t>
            </a:r>
            <a:r>
              <a:rPr sz="1650" spc="-10" dirty="0">
                <a:latin typeface="Tahoma"/>
                <a:cs typeface="Tahoma"/>
              </a:rPr>
              <a:t>  </a:t>
            </a:r>
            <a:r>
              <a:rPr sz="1650" spc="204" dirty="0">
                <a:latin typeface="Tahoma"/>
                <a:cs typeface="Tahoma"/>
              </a:rPr>
              <a:t>appliquer</a:t>
            </a:r>
            <a:r>
              <a:rPr sz="1650" spc="-5" dirty="0">
                <a:latin typeface="Tahoma"/>
                <a:cs typeface="Tahoma"/>
              </a:rPr>
              <a:t>  </a:t>
            </a:r>
            <a:r>
              <a:rPr sz="1650" spc="135" dirty="0">
                <a:latin typeface="Tahoma"/>
                <a:cs typeface="Tahoma"/>
              </a:rPr>
              <a:t>-- </a:t>
            </a:r>
            <a:r>
              <a:rPr sz="1650" spc="180" dirty="0">
                <a:latin typeface="Tahoma"/>
                <a:cs typeface="Tahoma"/>
              </a:rPr>
              <a:t>nom_de_fichier=frontend- </a:t>
            </a:r>
            <a:r>
              <a:rPr sz="1650" spc="195" dirty="0">
                <a:latin typeface="Tahoma"/>
                <a:cs typeface="Tahoma"/>
              </a:rPr>
              <a:t>b1414 </a:t>
            </a:r>
            <a:r>
              <a:rPr sz="1650" spc="180" dirty="0">
                <a:latin typeface="Tahoma"/>
                <a:cs typeface="Tahoma"/>
              </a:rPr>
              <a:t>-d1415.yml</a:t>
            </a:r>
            <a:endParaRPr sz="1650">
              <a:latin typeface="Tahoma"/>
              <a:cs typeface="Tahoma"/>
            </a:endParaRPr>
          </a:p>
        </p:txBody>
      </p:sp>
      <p:pic>
        <p:nvPicPr>
          <p:cNvPr id="11" name="object 1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1465" y="3823068"/>
            <a:ext cx="103240" cy="198704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1201737" y="3768725"/>
            <a:ext cx="7216775" cy="276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50" spc="245" dirty="0">
                <a:latin typeface="Tahoma"/>
                <a:cs typeface="Tahoma"/>
              </a:rPr>
              <a:t>kubectl</a:t>
            </a:r>
            <a:r>
              <a:rPr sz="1650" spc="475" dirty="0">
                <a:latin typeface="Tahoma"/>
                <a:cs typeface="Tahoma"/>
              </a:rPr>
              <a:t> </a:t>
            </a:r>
            <a:r>
              <a:rPr sz="1650" spc="330" dirty="0">
                <a:latin typeface="Tahoma"/>
                <a:cs typeface="Tahoma"/>
              </a:rPr>
              <a:t>dérouler</a:t>
            </a:r>
            <a:r>
              <a:rPr sz="1650" spc="480" dirty="0">
                <a:latin typeface="Tahoma"/>
                <a:cs typeface="Tahoma"/>
              </a:rPr>
              <a:t> </a:t>
            </a:r>
            <a:r>
              <a:rPr sz="1650" spc="70" dirty="0">
                <a:latin typeface="Tahoma"/>
                <a:cs typeface="Tahoma"/>
              </a:rPr>
              <a:t>défaire</a:t>
            </a:r>
            <a:r>
              <a:rPr sz="1650" spc="480" dirty="0">
                <a:latin typeface="Tahoma"/>
                <a:cs typeface="Tahoma"/>
              </a:rPr>
              <a:t> </a:t>
            </a:r>
            <a:r>
              <a:rPr sz="1650" spc="135" dirty="0">
                <a:latin typeface="Tahoma"/>
                <a:cs typeface="Tahoma"/>
              </a:rPr>
              <a:t>déploiement</a:t>
            </a:r>
            <a:r>
              <a:rPr sz="1650" spc="480" dirty="0">
                <a:latin typeface="Tahoma"/>
                <a:cs typeface="Tahoma"/>
              </a:rPr>
              <a:t> </a:t>
            </a:r>
            <a:r>
              <a:rPr sz="1650" spc="215" dirty="0">
                <a:latin typeface="Tahoma"/>
                <a:cs typeface="Tahoma"/>
              </a:rPr>
              <a:t>l'extrémité avant</a:t>
            </a:r>
            <a:r>
              <a:rPr sz="1650" spc="480" dirty="0">
                <a:latin typeface="Tahoma"/>
                <a:cs typeface="Tahoma"/>
              </a:rPr>
              <a:t> </a:t>
            </a:r>
            <a:r>
              <a:rPr sz="1650" spc="235" dirty="0">
                <a:latin typeface="Tahoma"/>
                <a:cs typeface="Tahoma"/>
              </a:rPr>
              <a:t>‐‐à‐révision </a:t>
            </a:r>
            <a:r>
              <a:rPr sz="1650" spc="235" dirty="0">
                <a:solidFill>
                  <a:srgbClr val="996E3A"/>
                </a:solidFill>
                <a:latin typeface="Tahoma"/>
                <a:cs typeface="Tahoma"/>
              </a:rPr>
              <a:t>= </a:t>
            </a:r>
            <a:r>
              <a:rPr sz="1650" spc="235" dirty="0">
                <a:solidFill>
                  <a:srgbClr val="990054"/>
                </a:solidFill>
                <a:latin typeface="Tahoma"/>
                <a:cs typeface="Tahoma"/>
              </a:rPr>
              <a:t>20</a:t>
            </a:r>
            <a:endParaRPr sz="1650">
              <a:latin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61728718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09624" y="4514849"/>
            <a:ext cx="12211050" cy="9525"/>
          </a:xfrm>
          <a:custGeom>
            <a:avLst/>
            <a:gdLst/>
            <a:ahLst/>
            <a:cxnLst/>
            <a:rect l="l" t="t" r="r" b="b"/>
            <a:pathLst>
              <a:path w="12211050" h="9525">
                <a:moveTo>
                  <a:pt x="12211049" y="9524"/>
                </a:moveTo>
                <a:lnTo>
                  <a:pt x="0" y="9524"/>
                </a:lnTo>
                <a:lnTo>
                  <a:pt x="0" y="0"/>
                </a:lnTo>
                <a:lnTo>
                  <a:pt x="12211049" y="0"/>
                </a:lnTo>
                <a:lnTo>
                  <a:pt x="12211049" y="952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809624" y="4514849"/>
            <a:ext cx="12211050" cy="1638300"/>
            <a:chOff x="809624" y="4514849"/>
            <a:chExt cx="12211050" cy="1638300"/>
          </a:xfrm>
        </p:grpSpPr>
        <p:sp>
          <p:nvSpPr>
            <p:cNvPr id="4" name="object 4"/>
            <p:cNvSpPr/>
            <p:nvPr/>
          </p:nvSpPr>
          <p:spPr>
            <a:xfrm>
              <a:off x="809612" y="4514849"/>
              <a:ext cx="12211050" cy="1638300"/>
            </a:xfrm>
            <a:custGeom>
              <a:avLst/>
              <a:gdLst/>
              <a:ahLst/>
              <a:cxnLst/>
              <a:rect l="l" t="t" r="r" b="b"/>
              <a:pathLst>
                <a:path w="12211050" h="1638300">
                  <a:moveTo>
                    <a:pt x="12211050" y="0"/>
                  </a:moveTo>
                  <a:lnTo>
                    <a:pt x="12201525" y="0"/>
                  </a:lnTo>
                  <a:lnTo>
                    <a:pt x="12201525" y="1628775"/>
                  </a:lnTo>
                  <a:lnTo>
                    <a:pt x="0" y="1628775"/>
                  </a:lnTo>
                  <a:lnTo>
                    <a:pt x="0" y="1638300"/>
                  </a:lnTo>
                  <a:lnTo>
                    <a:pt x="12201525" y="1638300"/>
                  </a:lnTo>
                  <a:lnTo>
                    <a:pt x="12211050" y="1638300"/>
                  </a:lnTo>
                  <a:lnTo>
                    <a:pt x="12211050" y="1628775"/>
                  </a:lnTo>
                  <a:lnTo>
                    <a:pt x="12211050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09624" y="4514849"/>
              <a:ext cx="9525" cy="1638300"/>
            </a:xfrm>
            <a:custGeom>
              <a:avLst/>
              <a:gdLst/>
              <a:ahLst/>
              <a:cxnLst/>
              <a:rect l="l" t="t" r="r" b="b"/>
              <a:pathLst>
                <a:path w="9525" h="1638300">
                  <a:moveTo>
                    <a:pt x="0" y="1638299"/>
                  </a:moveTo>
                  <a:lnTo>
                    <a:pt x="0" y="0"/>
                  </a:lnTo>
                  <a:lnTo>
                    <a:pt x="9524" y="9524"/>
                  </a:lnTo>
                  <a:lnTo>
                    <a:pt x="9524" y="1628774"/>
                  </a:lnTo>
                  <a:lnTo>
                    <a:pt x="0" y="1638299"/>
                  </a:lnTo>
                  <a:close/>
                </a:path>
              </a:pathLst>
            </a:custGeom>
            <a:solidFill>
              <a:srgbClr val="ED21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5" dirty="0"/>
              <a:t>CONTRÔLER</a:t>
            </a:r>
            <a:r>
              <a:rPr spc="-120" dirty="0"/>
              <a:t> </a:t>
            </a:r>
            <a:r>
              <a:rPr dirty="0"/>
              <a:t>LE</a:t>
            </a:r>
            <a:r>
              <a:rPr spc="-114" dirty="0"/>
              <a:t> </a:t>
            </a:r>
            <a:r>
              <a:rPr spc="-80" dirty="0"/>
              <a:t>"DÉROULER"</a:t>
            </a:r>
            <a:r>
              <a:rPr spc="-114" dirty="0"/>
              <a:t> </a:t>
            </a:r>
            <a:r>
              <a:rPr spc="-80" dirty="0"/>
              <a:t>PROCESSUS</a:t>
            </a: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1647824"/>
            <a:ext cx="95250" cy="9524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09687" y="2414587"/>
            <a:ext cx="104775" cy="104774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2895599"/>
            <a:ext cx="95250" cy="95249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09687" y="3662362"/>
            <a:ext cx="104775" cy="104774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1177924" y="1511300"/>
            <a:ext cx="11367135" cy="2403222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12700" marR="835660">
              <a:lnSpc>
                <a:spcPts val="2250"/>
              </a:lnSpc>
              <a:spcBef>
                <a:spcPts val="400"/>
              </a:spcBef>
            </a:pPr>
            <a:r>
              <a:rPr sz="2100" spc="100" dirty="0">
                <a:solidFill>
                  <a:srgbClr val="ED2137"/>
                </a:solidFill>
                <a:latin typeface="Tahoma"/>
                <a:cs typeface="Tahoma"/>
              </a:rPr>
              <a:t>maxSurge</a:t>
            </a:r>
            <a:r>
              <a:rPr sz="2100" spc="-55" dirty="0">
                <a:solidFill>
                  <a:srgbClr val="ED2137"/>
                </a:solidFill>
                <a:latin typeface="Tahoma"/>
                <a:cs typeface="Tahoma"/>
              </a:rPr>
              <a:t> 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(défaut</a:t>
            </a:r>
            <a:r>
              <a:rPr sz="2100" spc="-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0" dirty="0">
                <a:solidFill>
                  <a:srgbClr val="333333"/>
                </a:solidFill>
                <a:latin typeface="Trebuchet MS"/>
                <a:cs typeface="Trebuchet MS"/>
              </a:rPr>
              <a:t>25%) :</a:t>
            </a:r>
            <a:r>
              <a:rPr sz="2100" spc="-3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00" dirty="0">
                <a:solidFill>
                  <a:srgbClr val="333333"/>
                </a:solidFill>
                <a:latin typeface="Trebuchet MS"/>
                <a:cs typeface="Trebuchet MS"/>
              </a:rPr>
              <a:t>comment</a:t>
            </a:r>
            <a:r>
              <a:rPr sz="2100" spc="-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00" dirty="0">
                <a:solidFill>
                  <a:srgbClr val="333333"/>
                </a:solidFill>
                <a:latin typeface="Trebuchet MS"/>
                <a:cs typeface="Trebuchet MS"/>
              </a:rPr>
              <a:t>beaucoup</a:t>
            </a:r>
            <a:r>
              <a:rPr sz="2100" spc="-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lang="fr-FR" sz="2100" spc="100" dirty="0">
                <a:solidFill>
                  <a:srgbClr val="333333"/>
                </a:solidFill>
                <a:latin typeface="Trebuchet MS"/>
                <a:cs typeface="Trebuchet MS"/>
              </a:rPr>
              <a:t>POD</a:t>
            </a:r>
            <a:r>
              <a:rPr sz="2100" spc="-3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exemples</a:t>
            </a:r>
            <a:r>
              <a:rPr sz="2100" spc="-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dans</a:t>
            </a:r>
            <a:r>
              <a:rPr sz="2100" spc="-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0" dirty="0">
                <a:solidFill>
                  <a:srgbClr val="333333"/>
                </a:solidFill>
                <a:latin typeface="Trebuchet MS"/>
                <a:cs typeface="Trebuchet MS"/>
              </a:rPr>
              <a:t>excès</a:t>
            </a:r>
            <a:r>
              <a:rPr sz="2100" spc="-3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de</a:t>
            </a:r>
            <a:r>
              <a:rPr sz="2100" spc="-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-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cible</a:t>
            </a:r>
            <a:r>
              <a:rPr sz="2100" spc="-3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Les répliques </a:t>
            </a:r>
            <a:r>
              <a:rPr sz="2100" spc="-25" dirty="0">
                <a:solidFill>
                  <a:srgbClr val="333333"/>
                </a:solidFill>
                <a:latin typeface="Trebuchet MS"/>
                <a:cs typeface="Trebuchet MS"/>
              </a:rPr>
              <a:t>sont 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autorisées.</a:t>
            </a:r>
            <a:r>
              <a:rPr sz="2100" spc="-3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-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valeur</a:t>
            </a:r>
            <a:r>
              <a:rPr sz="2100" spc="-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est</a:t>
            </a:r>
            <a:r>
              <a:rPr sz="2100" spc="-3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95" dirty="0">
                <a:solidFill>
                  <a:srgbClr val="333333"/>
                </a:solidFill>
                <a:latin typeface="Trebuchet MS"/>
                <a:cs typeface="Trebuchet MS"/>
              </a:rPr>
              <a:t>arrondi </a:t>
            </a:r>
            <a:r>
              <a:rPr sz="2100" spc="-25" dirty="0">
                <a:solidFill>
                  <a:srgbClr val="333333"/>
                </a:solidFill>
                <a:latin typeface="Trebuchet MS"/>
                <a:cs typeface="Trebuchet MS"/>
              </a:rPr>
              <a:t>au supérieur.</a:t>
            </a:r>
            <a:endParaRPr sz="2100" dirty="0">
              <a:latin typeface="Trebuchet MS"/>
              <a:cs typeface="Trebuchet MS"/>
            </a:endParaRPr>
          </a:p>
          <a:p>
            <a:pPr marL="393065">
              <a:lnSpc>
                <a:spcPct val="100000"/>
              </a:lnSpc>
              <a:spcBef>
                <a:spcPts val="1275"/>
              </a:spcBef>
            </a:pPr>
            <a:r>
              <a:rPr sz="2100" spc="-80" dirty="0">
                <a:solidFill>
                  <a:srgbClr val="333333"/>
                </a:solidFill>
                <a:latin typeface="Trebuchet MS"/>
                <a:cs typeface="Trebuchet MS"/>
              </a:rPr>
              <a:t>si</a:t>
            </a:r>
            <a:r>
              <a:rPr sz="2100" spc="-6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répliques=4,</a:t>
            </a:r>
            <a:r>
              <a:rPr sz="2100" spc="-6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là</a:t>
            </a:r>
            <a:r>
              <a:rPr sz="2100" spc="-6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50" dirty="0">
                <a:solidFill>
                  <a:srgbClr val="333333"/>
                </a:solidFill>
                <a:latin typeface="Trebuchet MS"/>
                <a:cs typeface="Trebuchet MS"/>
              </a:rPr>
              <a:t>volonté</a:t>
            </a:r>
            <a:r>
              <a:rPr sz="2100" spc="-6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0" dirty="0">
                <a:solidFill>
                  <a:srgbClr val="333333"/>
                </a:solidFill>
                <a:latin typeface="Trebuchet MS"/>
                <a:cs typeface="Trebuchet MS"/>
              </a:rPr>
              <a:t>jamais</a:t>
            </a:r>
            <a:r>
              <a:rPr sz="2100" spc="-6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5" dirty="0">
                <a:solidFill>
                  <a:srgbClr val="333333"/>
                </a:solidFill>
                <a:latin typeface="Trebuchet MS"/>
                <a:cs typeface="Trebuchet MS"/>
              </a:rPr>
              <a:t>être</a:t>
            </a:r>
            <a:r>
              <a:rPr sz="2100" spc="-5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95" dirty="0">
                <a:solidFill>
                  <a:srgbClr val="333333"/>
                </a:solidFill>
                <a:latin typeface="Trebuchet MS"/>
                <a:cs typeface="Trebuchet MS"/>
              </a:rPr>
              <a:t>plus</a:t>
            </a:r>
            <a:r>
              <a:rPr sz="2100" spc="-6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0" dirty="0">
                <a:solidFill>
                  <a:srgbClr val="333333"/>
                </a:solidFill>
                <a:latin typeface="Trebuchet MS"/>
                <a:cs typeface="Trebuchet MS"/>
              </a:rPr>
              <a:t>que</a:t>
            </a:r>
            <a:r>
              <a:rPr sz="2100" spc="-6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95" dirty="0">
                <a:solidFill>
                  <a:srgbClr val="333333"/>
                </a:solidFill>
                <a:latin typeface="Trebuchet MS"/>
                <a:cs typeface="Trebuchet MS"/>
              </a:rPr>
              <a:t>5</a:t>
            </a:r>
            <a:r>
              <a:rPr sz="2100" spc="-6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75" dirty="0">
                <a:solidFill>
                  <a:srgbClr val="333333"/>
                </a:solidFill>
                <a:latin typeface="Trebuchet MS"/>
                <a:cs typeface="Trebuchet MS"/>
              </a:rPr>
              <a:t>"prêt"</a:t>
            </a:r>
            <a:r>
              <a:rPr sz="2100" spc="-6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95" dirty="0">
                <a:solidFill>
                  <a:srgbClr val="333333"/>
                </a:solidFill>
                <a:latin typeface="Trebuchet MS"/>
                <a:cs typeface="Trebuchet MS"/>
              </a:rPr>
              <a:t>Capsules</a:t>
            </a:r>
            <a:endParaRPr sz="2100" dirty="0">
              <a:latin typeface="Trebuchet MS"/>
              <a:cs typeface="Trebuchet MS"/>
            </a:endParaRPr>
          </a:p>
          <a:p>
            <a:pPr marL="12700" marR="5080">
              <a:lnSpc>
                <a:spcPts val="2250"/>
              </a:lnSpc>
              <a:spcBef>
                <a:spcPts val="1530"/>
              </a:spcBef>
            </a:pPr>
            <a:r>
              <a:rPr sz="2100" spc="225" dirty="0">
                <a:solidFill>
                  <a:srgbClr val="ED2137"/>
                </a:solidFill>
                <a:latin typeface="Tahoma"/>
                <a:cs typeface="Tahoma"/>
              </a:rPr>
              <a:t>maxIndisponible</a:t>
            </a:r>
            <a:r>
              <a:rPr sz="2100" spc="-40" dirty="0">
                <a:solidFill>
                  <a:srgbClr val="ED2137"/>
                </a:solidFill>
                <a:latin typeface="Tahoma"/>
                <a:cs typeface="Tahoma"/>
              </a:rPr>
              <a:t> 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(défaut</a:t>
            </a:r>
            <a:r>
              <a:rPr sz="2100" spc="-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0" dirty="0">
                <a:solidFill>
                  <a:srgbClr val="333333"/>
                </a:solidFill>
                <a:latin typeface="Trebuchet MS"/>
                <a:cs typeface="Trebuchet MS"/>
              </a:rPr>
              <a:t>25%) :</a:t>
            </a:r>
            <a:r>
              <a:rPr sz="2100" spc="-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00" dirty="0">
                <a:solidFill>
                  <a:srgbClr val="333333"/>
                </a:solidFill>
                <a:latin typeface="Trebuchet MS"/>
                <a:cs typeface="Trebuchet MS"/>
              </a:rPr>
              <a:t>comment</a:t>
            </a:r>
            <a:r>
              <a:rPr sz="2100" spc="-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00" dirty="0">
                <a:solidFill>
                  <a:srgbClr val="333333"/>
                </a:solidFill>
                <a:latin typeface="Trebuchet MS"/>
                <a:cs typeface="Trebuchet MS"/>
              </a:rPr>
              <a:t>beaucoup</a:t>
            </a:r>
            <a:r>
              <a:rPr sz="2100" spc="-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lang="fr-FR" sz="2100" spc="100" dirty="0">
                <a:solidFill>
                  <a:srgbClr val="333333"/>
                </a:solidFill>
                <a:latin typeface="Trebuchet MS"/>
                <a:cs typeface="Trebuchet MS"/>
              </a:rPr>
              <a:t>POD</a:t>
            </a:r>
            <a:r>
              <a:rPr sz="2100" spc="-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exemples</a:t>
            </a:r>
            <a:r>
              <a:rPr sz="2100" spc="-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0" dirty="0">
                <a:solidFill>
                  <a:srgbClr val="333333"/>
                </a:solidFill>
                <a:latin typeface="Trebuchet MS"/>
                <a:cs typeface="Trebuchet MS"/>
              </a:rPr>
              <a:t>peut</a:t>
            </a:r>
            <a:r>
              <a:rPr sz="2100" spc="-2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5" dirty="0">
                <a:solidFill>
                  <a:srgbClr val="333333"/>
                </a:solidFill>
                <a:latin typeface="Trebuchet MS"/>
                <a:cs typeface="Trebuchet MS"/>
              </a:rPr>
              <a:t>être</a:t>
            </a:r>
            <a:r>
              <a:rPr sz="2100" spc="-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indisponible</a:t>
            </a:r>
            <a:r>
              <a:rPr sz="2100" spc="-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relatif</a:t>
            </a:r>
            <a:r>
              <a:rPr sz="2100" spc="-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à</a:t>
            </a:r>
            <a:r>
              <a:rPr sz="2100" spc="-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25" dirty="0">
                <a:solidFill>
                  <a:srgbClr val="333333"/>
                </a:solidFill>
                <a:latin typeface="Trebuchet MS"/>
                <a:cs typeface="Trebuchet MS"/>
              </a:rPr>
              <a:t>la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cible</a:t>
            </a:r>
            <a:r>
              <a:rPr sz="2100" spc="-4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répliques,</a:t>
            </a: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valeur</a:t>
            </a: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est</a:t>
            </a: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95" dirty="0">
                <a:solidFill>
                  <a:srgbClr val="333333"/>
                </a:solidFill>
                <a:latin typeface="Trebuchet MS"/>
                <a:cs typeface="Trebuchet MS"/>
              </a:rPr>
              <a:t>arrondi</a:t>
            </a: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vers le bas.</a:t>
            </a:r>
            <a:endParaRPr sz="2100" dirty="0">
              <a:latin typeface="Trebuchet MS"/>
              <a:cs typeface="Trebuchet MS"/>
            </a:endParaRPr>
          </a:p>
          <a:p>
            <a:pPr marL="393065">
              <a:lnSpc>
                <a:spcPct val="100000"/>
              </a:lnSpc>
              <a:spcBef>
                <a:spcPts val="1275"/>
              </a:spcBef>
            </a:pPr>
            <a:r>
              <a:rPr sz="2100" spc="-80" dirty="0">
                <a:solidFill>
                  <a:srgbClr val="333333"/>
                </a:solidFill>
                <a:latin typeface="Trebuchet MS"/>
                <a:cs typeface="Trebuchet MS"/>
              </a:rPr>
              <a:t>si</a:t>
            </a:r>
            <a:r>
              <a:rPr sz="2100" spc="-6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répliques=4,</a:t>
            </a:r>
            <a:r>
              <a:rPr sz="2100" spc="-6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là</a:t>
            </a:r>
            <a:r>
              <a:rPr sz="2100" spc="-6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50" dirty="0">
                <a:solidFill>
                  <a:srgbClr val="333333"/>
                </a:solidFill>
                <a:latin typeface="Trebuchet MS"/>
                <a:cs typeface="Trebuchet MS"/>
              </a:rPr>
              <a:t>volonté</a:t>
            </a:r>
            <a:r>
              <a:rPr sz="2100" spc="-6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0" dirty="0">
                <a:solidFill>
                  <a:srgbClr val="333333"/>
                </a:solidFill>
                <a:latin typeface="Trebuchet MS"/>
                <a:cs typeface="Trebuchet MS"/>
              </a:rPr>
              <a:t>jamais</a:t>
            </a:r>
            <a:r>
              <a:rPr sz="2100" spc="-5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5" dirty="0">
                <a:solidFill>
                  <a:srgbClr val="333333"/>
                </a:solidFill>
                <a:latin typeface="Trebuchet MS"/>
                <a:cs typeface="Trebuchet MS"/>
              </a:rPr>
              <a:t>être</a:t>
            </a:r>
            <a:r>
              <a:rPr sz="2100" spc="-6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0" dirty="0">
                <a:solidFill>
                  <a:srgbClr val="333333"/>
                </a:solidFill>
                <a:latin typeface="Trebuchet MS"/>
                <a:cs typeface="Trebuchet MS"/>
              </a:rPr>
              <a:t>moins</a:t>
            </a:r>
            <a:r>
              <a:rPr sz="2100" spc="-6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0" dirty="0">
                <a:solidFill>
                  <a:srgbClr val="333333"/>
                </a:solidFill>
                <a:latin typeface="Trebuchet MS"/>
                <a:cs typeface="Trebuchet MS"/>
              </a:rPr>
              <a:t>que</a:t>
            </a:r>
            <a:r>
              <a:rPr sz="2100" spc="-6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95" dirty="0">
                <a:solidFill>
                  <a:srgbClr val="333333"/>
                </a:solidFill>
                <a:latin typeface="Trebuchet MS"/>
                <a:cs typeface="Trebuchet MS"/>
              </a:rPr>
              <a:t>3</a:t>
            </a:r>
            <a:r>
              <a:rPr sz="2100" spc="-5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75" dirty="0">
                <a:solidFill>
                  <a:srgbClr val="333333"/>
                </a:solidFill>
                <a:latin typeface="Trebuchet MS"/>
                <a:cs typeface="Trebuchet MS"/>
              </a:rPr>
              <a:t>"prêt"</a:t>
            </a:r>
            <a:r>
              <a:rPr sz="2100" spc="-6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95" dirty="0">
                <a:solidFill>
                  <a:srgbClr val="333333"/>
                </a:solidFill>
                <a:latin typeface="Trebuchet MS"/>
                <a:cs typeface="Trebuchet MS"/>
              </a:rPr>
              <a:t>Capsules</a:t>
            </a:r>
            <a:endParaRPr sz="2100" dirty="0"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19149" y="4587875"/>
            <a:ext cx="12192000" cy="14674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2875">
              <a:lnSpc>
                <a:spcPts val="1930"/>
              </a:lnSpc>
              <a:spcBef>
                <a:spcPts val="100"/>
              </a:spcBef>
            </a:pPr>
            <a:r>
              <a:rPr sz="1650" spc="204" dirty="0">
                <a:solidFill>
                  <a:srgbClr val="0077AA"/>
                </a:solidFill>
                <a:latin typeface="Tahoma"/>
                <a:cs typeface="Tahoma"/>
              </a:rPr>
              <a:t>spécification </a:t>
            </a:r>
            <a:r>
              <a:rPr sz="1650" spc="204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endParaRPr sz="1650">
              <a:latin typeface="Tahoma"/>
              <a:cs typeface="Tahoma"/>
            </a:endParaRPr>
          </a:p>
          <a:p>
            <a:pPr marL="394970">
              <a:lnSpc>
                <a:spcPts val="1875"/>
              </a:lnSpc>
            </a:pPr>
            <a:r>
              <a:rPr sz="1650" spc="254" dirty="0">
                <a:solidFill>
                  <a:srgbClr val="0077AA"/>
                </a:solidFill>
                <a:latin typeface="Tahoma"/>
                <a:cs typeface="Tahoma"/>
              </a:rPr>
              <a:t>stratégie </a:t>
            </a:r>
            <a:r>
              <a:rPr sz="1650" spc="254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endParaRPr sz="1650">
              <a:latin typeface="Tahoma"/>
              <a:cs typeface="Tahoma"/>
            </a:endParaRPr>
          </a:p>
          <a:p>
            <a:pPr marL="647065" marR="9139555">
              <a:lnSpc>
                <a:spcPts val="1880"/>
              </a:lnSpc>
              <a:spcBef>
                <a:spcPts val="90"/>
              </a:spcBef>
            </a:pPr>
            <a:r>
              <a:rPr sz="1650" spc="240" dirty="0">
                <a:solidFill>
                  <a:srgbClr val="0077AA"/>
                </a:solidFill>
                <a:latin typeface="Tahoma"/>
                <a:cs typeface="Tahoma"/>
              </a:rPr>
              <a:t>taper </a:t>
            </a:r>
            <a:r>
              <a:rPr sz="1650" spc="240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spc="490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650" spc="245" dirty="0">
                <a:solidFill>
                  <a:srgbClr val="0077AA"/>
                </a:solidFill>
                <a:latin typeface="Tahoma"/>
                <a:cs typeface="Tahoma"/>
              </a:rPr>
              <a:t>Mise à jour </a:t>
            </a:r>
            <a:r>
              <a:rPr sz="1650" spc="204" dirty="0">
                <a:latin typeface="Tahoma"/>
                <a:cs typeface="Tahoma"/>
              </a:rPr>
              <a:t>progressive</a:t>
            </a:r>
            <a:r>
              <a:rPr sz="1650" spc="245" dirty="0">
                <a:solidFill>
                  <a:srgbClr val="999999"/>
                </a:solidFill>
                <a:latin typeface="Tahoma"/>
                <a:cs typeface="Tahoma"/>
              </a:rPr>
              <a:t> :</a:t>
            </a:r>
            <a:endParaRPr sz="1650">
              <a:latin typeface="Tahoma"/>
              <a:cs typeface="Tahoma"/>
            </a:endParaRPr>
          </a:p>
          <a:p>
            <a:pPr marL="899794">
              <a:lnSpc>
                <a:spcPts val="1770"/>
              </a:lnSpc>
            </a:pPr>
            <a:r>
              <a:rPr sz="1650" spc="114" dirty="0">
                <a:solidFill>
                  <a:srgbClr val="0077AA"/>
                </a:solidFill>
                <a:latin typeface="Tahoma"/>
                <a:cs typeface="Tahoma"/>
              </a:rPr>
              <a:t>maxSurge </a:t>
            </a:r>
            <a:r>
              <a:rPr sz="1650" spc="114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spc="495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650" spc="-25" dirty="0">
                <a:latin typeface="Tahoma"/>
                <a:cs typeface="Tahoma"/>
              </a:rPr>
              <a:t>30%</a:t>
            </a:r>
            <a:endParaRPr sz="1650">
              <a:latin typeface="Tahoma"/>
              <a:cs typeface="Tahoma"/>
            </a:endParaRPr>
          </a:p>
          <a:p>
            <a:pPr marL="899794">
              <a:lnSpc>
                <a:spcPts val="1925"/>
              </a:lnSpc>
            </a:pPr>
            <a:r>
              <a:rPr sz="1650" spc="190" dirty="0">
                <a:solidFill>
                  <a:srgbClr val="0077AA"/>
                </a:solidFill>
                <a:latin typeface="Tahoma"/>
                <a:cs typeface="Tahoma"/>
              </a:rPr>
              <a:t>maxIndisponible </a:t>
            </a:r>
            <a:r>
              <a:rPr sz="1650" spc="190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spc="5" dirty="0">
                <a:solidFill>
                  <a:srgbClr val="999999"/>
                </a:solidFill>
                <a:latin typeface="Tahoma"/>
                <a:cs typeface="Tahoma"/>
              </a:rPr>
              <a:t>  </a:t>
            </a:r>
            <a:r>
              <a:rPr sz="1650" spc="40" dirty="0">
                <a:solidFill>
                  <a:srgbClr val="990054"/>
                </a:solidFill>
                <a:latin typeface="Tahoma"/>
                <a:cs typeface="Tahoma"/>
              </a:rPr>
              <a:t>0</a:t>
            </a:r>
            <a:endParaRPr sz="1650">
              <a:latin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1954356400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70" dirty="0"/>
              <a:t>RÉPLIQUES=3,</a:t>
            </a:r>
            <a:r>
              <a:rPr spc="-155" dirty="0"/>
              <a:t> </a:t>
            </a:r>
            <a:r>
              <a:rPr spc="-35" dirty="0"/>
              <a:t>MAXSURGE=1,</a:t>
            </a:r>
            <a:r>
              <a:rPr spc="-150" dirty="0"/>
              <a:t> </a:t>
            </a:r>
            <a:r>
              <a:rPr spc="-10" dirty="0"/>
              <a:t>MAXIMUM DISPONIBLE=1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62299" y="1619249"/>
            <a:ext cx="7191374" cy="3524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6236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70" dirty="0"/>
              <a:t>RÉPLIQUES=3,</a:t>
            </a:r>
            <a:r>
              <a:rPr spc="-155" dirty="0"/>
              <a:t> </a:t>
            </a:r>
            <a:r>
              <a:rPr spc="-35" dirty="0"/>
              <a:t>MAXSURGE=1,</a:t>
            </a:r>
            <a:r>
              <a:rPr spc="-150" dirty="0"/>
              <a:t> </a:t>
            </a:r>
            <a:r>
              <a:rPr spc="-10" dirty="0"/>
              <a:t>MAXIMUM DISPONIBLE=0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52674" y="1638300"/>
            <a:ext cx="8848724" cy="3524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185188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09624" y="3800474"/>
            <a:ext cx="12211050" cy="9525"/>
          </a:xfrm>
          <a:custGeom>
            <a:avLst/>
            <a:gdLst/>
            <a:ahLst/>
            <a:cxnLst/>
            <a:rect l="l" t="t" r="r" b="b"/>
            <a:pathLst>
              <a:path w="12211050" h="9525">
                <a:moveTo>
                  <a:pt x="12211049" y="9524"/>
                </a:moveTo>
                <a:lnTo>
                  <a:pt x="0" y="9524"/>
                </a:lnTo>
                <a:lnTo>
                  <a:pt x="0" y="0"/>
                </a:lnTo>
                <a:lnTo>
                  <a:pt x="12211049" y="0"/>
                </a:lnTo>
                <a:lnTo>
                  <a:pt x="12211049" y="952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809624" y="3800474"/>
            <a:ext cx="12211050" cy="923925"/>
            <a:chOff x="809624" y="3800474"/>
            <a:chExt cx="12211050" cy="923925"/>
          </a:xfrm>
        </p:grpSpPr>
        <p:sp>
          <p:nvSpPr>
            <p:cNvPr id="4" name="object 4"/>
            <p:cNvSpPr/>
            <p:nvPr/>
          </p:nvSpPr>
          <p:spPr>
            <a:xfrm>
              <a:off x="809612" y="3800474"/>
              <a:ext cx="12211050" cy="923925"/>
            </a:xfrm>
            <a:custGeom>
              <a:avLst/>
              <a:gdLst/>
              <a:ahLst/>
              <a:cxnLst/>
              <a:rect l="l" t="t" r="r" b="b"/>
              <a:pathLst>
                <a:path w="12211050" h="923925">
                  <a:moveTo>
                    <a:pt x="12211050" y="0"/>
                  </a:moveTo>
                  <a:lnTo>
                    <a:pt x="12201525" y="0"/>
                  </a:lnTo>
                  <a:lnTo>
                    <a:pt x="12201525" y="914400"/>
                  </a:lnTo>
                  <a:lnTo>
                    <a:pt x="0" y="914400"/>
                  </a:lnTo>
                  <a:lnTo>
                    <a:pt x="0" y="923925"/>
                  </a:lnTo>
                  <a:lnTo>
                    <a:pt x="12201525" y="923925"/>
                  </a:lnTo>
                  <a:lnTo>
                    <a:pt x="12211050" y="923925"/>
                  </a:lnTo>
                  <a:lnTo>
                    <a:pt x="12211050" y="914400"/>
                  </a:lnTo>
                  <a:lnTo>
                    <a:pt x="12211050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09624" y="3800474"/>
              <a:ext cx="9525" cy="923925"/>
            </a:xfrm>
            <a:custGeom>
              <a:avLst/>
              <a:gdLst/>
              <a:ahLst/>
              <a:cxnLst/>
              <a:rect l="l" t="t" r="r" b="b"/>
              <a:pathLst>
                <a:path w="9525" h="923925">
                  <a:moveTo>
                    <a:pt x="0" y="923924"/>
                  </a:moveTo>
                  <a:lnTo>
                    <a:pt x="0" y="0"/>
                  </a:lnTo>
                  <a:lnTo>
                    <a:pt x="9524" y="9524"/>
                  </a:lnTo>
                  <a:lnTo>
                    <a:pt x="9524" y="914399"/>
                  </a:lnTo>
                  <a:lnTo>
                    <a:pt x="0" y="923924"/>
                  </a:lnTo>
                  <a:close/>
                </a:path>
              </a:pathLst>
            </a:custGeom>
            <a:solidFill>
              <a:srgbClr val="ED21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75" dirty="0"/>
              <a:t>RECRÉER</a:t>
            </a:r>
            <a:r>
              <a:rPr spc="-55" dirty="0"/>
              <a:t> </a:t>
            </a:r>
            <a:r>
              <a:rPr spc="-130" dirty="0"/>
              <a:t>STRATÉGIE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796924" y="1511300"/>
            <a:ext cx="11395710" cy="165036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10"/>
              </a:lnSpc>
              <a:spcBef>
                <a:spcPts val="100"/>
              </a:spcBef>
            </a:pPr>
            <a:r>
              <a:rPr sz="2100" spc="-20" dirty="0">
                <a:solidFill>
                  <a:srgbClr val="333333"/>
                </a:solidFill>
                <a:latin typeface="Trebuchet MS"/>
                <a:cs typeface="Trebuchet MS"/>
              </a:rPr>
              <a:t>Si</a:t>
            </a:r>
            <a:r>
              <a:rPr sz="2100" spc="-6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-6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application</a:t>
            </a:r>
            <a:r>
              <a:rPr sz="2100" spc="-6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90" dirty="0">
                <a:solidFill>
                  <a:srgbClr val="333333"/>
                </a:solidFill>
                <a:latin typeface="Trebuchet MS"/>
                <a:cs typeface="Trebuchet MS"/>
              </a:rPr>
              <a:t>devrait</a:t>
            </a:r>
            <a:r>
              <a:rPr sz="2100" spc="-6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0" dirty="0">
                <a:solidFill>
                  <a:srgbClr val="333333"/>
                </a:solidFill>
                <a:latin typeface="Trebuchet MS"/>
                <a:cs typeface="Trebuchet MS"/>
              </a:rPr>
              <a:t>pas</a:t>
            </a:r>
            <a:r>
              <a:rPr sz="2100" spc="-6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5" dirty="0">
                <a:solidFill>
                  <a:srgbClr val="333333"/>
                </a:solidFill>
                <a:latin typeface="Trebuchet MS"/>
                <a:cs typeface="Trebuchet MS"/>
              </a:rPr>
              <a:t>avoir</a:t>
            </a:r>
            <a:r>
              <a:rPr sz="2100" spc="-6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deux</a:t>
            </a:r>
            <a:r>
              <a:rPr sz="2100" spc="-6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différent</a:t>
            </a:r>
            <a:r>
              <a:rPr sz="2100" spc="-6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75" dirty="0">
                <a:solidFill>
                  <a:srgbClr val="333333"/>
                </a:solidFill>
                <a:latin typeface="Trebuchet MS"/>
                <a:cs typeface="Trebuchet MS"/>
              </a:rPr>
              <a:t>versions</a:t>
            </a:r>
            <a:r>
              <a:rPr sz="2100" spc="-6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0" dirty="0">
                <a:solidFill>
                  <a:srgbClr val="333333"/>
                </a:solidFill>
                <a:latin typeface="Trebuchet MS"/>
                <a:cs typeface="Trebuchet MS"/>
              </a:rPr>
              <a:t>déployé</a:t>
            </a:r>
            <a:r>
              <a:rPr sz="2100" spc="-6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à</a:t>
            </a:r>
            <a:r>
              <a:rPr sz="2100" spc="-6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-6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05" dirty="0">
                <a:solidFill>
                  <a:srgbClr val="333333"/>
                </a:solidFill>
                <a:latin typeface="Trebuchet MS"/>
                <a:cs typeface="Trebuchet MS"/>
              </a:rPr>
              <a:t>même</a:t>
            </a:r>
            <a:r>
              <a:rPr sz="2100" spc="-6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temps,</a:t>
            </a:r>
            <a:r>
              <a:rPr sz="2100" spc="-6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05" dirty="0">
                <a:solidFill>
                  <a:srgbClr val="333333"/>
                </a:solidFill>
                <a:latin typeface="Trebuchet MS"/>
                <a:cs typeface="Trebuchet MS"/>
              </a:rPr>
              <a:t>utiliser</a:t>
            </a:r>
            <a:r>
              <a:rPr sz="2100" spc="-6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25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endParaRPr sz="2100">
              <a:latin typeface="Trebuchet MS"/>
              <a:cs typeface="Trebuchet MS"/>
            </a:endParaRPr>
          </a:p>
          <a:p>
            <a:pPr marL="12700">
              <a:lnSpc>
                <a:spcPts val="2310"/>
              </a:lnSpc>
            </a:pPr>
            <a:r>
              <a:rPr sz="2100" spc="240" dirty="0">
                <a:solidFill>
                  <a:srgbClr val="ED2137"/>
                </a:solidFill>
                <a:latin typeface="Tahoma"/>
                <a:cs typeface="Tahoma"/>
              </a:rPr>
              <a:t>Recréer</a:t>
            </a:r>
            <a:r>
              <a:rPr sz="2100" spc="-85" dirty="0">
                <a:solidFill>
                  <a:srgbClr val="ED2137"/>
                </a:solidFill>
                <a:latin typeface="Tahoma"/>
                <a:cs typeface="Tahoma"/>
              </a:rPr>
              <a:t> 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stratégie</a:t>
            </a:r>
            <a:endParaRPr sz="2100">
              <a:latin typeface="Trebuchet MS"/>
              <a:cs typeface="Trebuchet MS"/>
            </a:endParaRPr>
          </a:p>
          <a:p>
            <a:pPr marL="393065" indent="-291465">
              <a:lnSpc>
                <a:spcPct val="100000"/>
              </a:lnSpc>
              <a:spcBef>
                <a:spcPts val="1830"/>
              </a:spcBef>
              <a:buAutoNum type="arabicPeriod"/>
              <a:tabLst>
                <a:tab pos="393065" algn="l"/>
              </a:tabLst>
            </a:pP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Supprimer</a:t>
            </a:r>
            <a:r>
              <a:rPr sz="2100" spc="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40" dirty="0">
                <a:solidFill>
                  <a:srgbClr val="333333"/>
                </a:solidFill>
                <a:latin typeface="Trebuchet MS"/>
                <a:cs typeface="Trebuchet MS"/>
              </a:rPr>
              <a:t>tous</a:t>
            </a:r>
            <a:r>
              <a:rPr sz="2100" spc="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existant</a:t>
            </a:r>
            <a:r>
              <a:rPr sz="2100" spc="2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95" dirty="0">
                <a:solidFill>
                  <a:srgbClr val="333333"/>
                </a:solidFill>
                <a:latin typeface="Trebuchet MS"/>
                <a:cs typeface="Trebuchet MS"/>
              </a:rPr>
              <a:t>Capsules</a:t>
            </a:r>
            <a:endParaRPr sz="2100">
              <a:latin typeface="Trebuchet MS"/>
              <a:cs typeface="Trebuchet MS"/>
            </a:endParaRPr>
          </a:p>
          <a:p>
            <a:pPr marL="393065" indent="-291465">
              <a:lnSpc>
                <a:spcPct val="100000"/>
              </a:lnSpc>
              <a:spcBef>
                <a:spcPts val="1305"/>
              </a:spcBef>
              <a:buAutoNum type="arabicPeriod"/>
              <a:tabLst>
                <a:tab pos="393065" algn="l"/>
              </a:tabLst>
            </a:pP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Créer</a:t>
            </a:r>
            <a:r>
              <a:rPr sz="2100" spc="-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75" dirty="0">
                <a:solidFill>
                  <a:srgbClr val="333333"/>
                </a:solidFill>
                <a:latin typeface="Trebuchet MS"/>
                <a:cs typeface="Trebuchet MS"/>
              </a:rPr>
              <a:t>nouveau</a:t>
            </a:r>
            <a:r>
              <a:rPr sz="2100" spc="-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95" dirty="0">
                <a:solidFill>
                  <a:srgbClr val="333333"/>
                </a:solidFill>
                <a:latin typeface="Trebuchet MS"/>
                <a:cs typeface="Trebuchet MS"/>
              </a:rPr>
              <a:t>Capsules</a:t>
            </a:r>
            <a:endParaRPr sz="21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19149" y="3873500"/>
            <a:ext cx="12192000" cy="7531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2875">
              <a:lnSpc>
                <a:spcPts val="1925"/>
              </a:lnSpc>
              <a:spcBef>
                <a:spcPts val="100"/>
              </a:spcBef>
            </a:pPr>
            <a:r>
              <a:rPr sz="1650" spc="204" dirty="0">
                <a:solidFill>
                  <a:srgbClr val="0077AA"/>
                </a:solidFill>
                <a:latin typeface="Tahoma"/>
                <a:cs typeface="Tahoma"/>
              </a:rPr>
              <a:t>spécification </a:t>
            </a:r>
            <a:r>
              <a:rPr sz="1650" spc="204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endParaRPr sz="1650">
              <a:latin typeface="Tahoma"/>
              <a:cs typeface="Tahoma"/>
            </a:endParaRPr>
          </a:p>
          <a:p>
            <a:pPr marL="394970">
              <a:lnSpc>
                <a:spcPts val="1875"/>
              </a:lnSpc>
            </a:pPr>
            <a:r>
              <a:rPr sz="1650" spc="254" dirty="0">
                <a:solidFill>
                  <a:srgbClr val="0077AA"/>
                </a:solidFill>
                <a:latin typeface="Tahoma"/>
                <a:cs typeface="Tahoma"/>
              </a:rPr>
              <a:t>stratégie </a:t>
            </a:r>
            <a:r>
              <a:rPr sz="1650" spc="254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endParaRPr sz="1650">
              <a:latin typeface="Tahoma"/>
              <a:cs typeface="Tahoma"/>
            </a:endParaRPr>
          </a:p>
          <a:p>
            <a:pPr marL="647065">
              <a:lnSpc>
                <a:spcPts val="1925"/>
              </a:lnSpc>
            </a:pPr>
            <a:r>
              <a:rPr sz="1650" spc="240" dirty="0">
                <a:solidFill>
                  <a:srgbClr val="0077AA"/>
                </a:solidFill>
                <a:latin typeface="Tahoma"/>
                <a:cs typeface="Tahoma"/>
              </a:rPr>
              <a:t>taper </a:t>
            </a:r>
            <a:r>
              <a:rPr sz="1650" spc="240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spc="490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650" spc="180" dirty="0">
                <a:latin typeface="Tahoma"/>
                <a:cs typeface="Tahoma"/>
              </a:rPr>
              <a:t>Recréer</a:t>
            </a:r>
            <a:endParaRPr sz="165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96924" y="5309393"/>
            <a:ext cx="6352540" cy="4057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500" spc="100" dirty="0">
                <a:solidFill>
                  <a:srgbClr val="333333"/>
                </a:solidFill>
                <a:latin typeface="MingLiU_HKSCS-ExtB"/>
                <a:cs typeface="MingLiU_HKSCS-ExtB"/>
              </a:rPr>
              <a:t>⚠</a:t>
            </a:r>
            <a:r>
              <a:rPr sz="2500" spc="-620" dirty="0">
                <a:solidFill>
                  <a:srgbClr val="333333"/>
                </a:solidFill>
                <a:latin typeface="MingLiU_HKSCS-ExtB"/>
                <a:cs typeface="MingLiU_HKSCS-ExtB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Cette stratégie</a:t>
            </a:r>
            <a:r>
              <a:rPr sz="2100" spc="-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implique </a:t>
            </a:r>
            <a:r>
              <a:rPr sz="2100" spc="55" dirty="0">
                <a:solidFill>
                  <a:srgbClr val="333333"/>
                </a:solidFill>
                <a:latin typeface="Trebuchet MS"/>
                <a:cs typeface="Trebuchet MS"/>
              </a:rPr>
              <a:t>une interruption de service</a:t>
            </a:r>
            <a:r>
              <a:rPr sz="2100" spc="-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pour </a:t>
            </a:r>
            <a:r>
              <a:rPr sz="2100" spc="80" dirty="0">
                <a:solidFill>
                  <a:srgbClr val="333333"/>
                </a:solidFill>
                <a:latin typeface="Trebuchet MS"/>
                <a:cs typeface="Trebuchet MS"/>
              </a:rPr>
              <a:t>votre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service.</a:t>
            </a:r>
            <a:endParaRPr sz="210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992739978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65" dirty="0"/>
              <a:t>DÉPLOIEMENT</a:t>
            </a:r>
            <a:r>
              <a:rPr spc="-95" dirty="0"/>
              <a:t> </a:t>
            </a:r>
            <a:r>
              <a:rPr spc="-135" dirty="0"/>
              <a:t>STRATÉGIES</a:t>
            </a:r>
            <a:r>
              <a:rPr spc="-90" dirty="0"/>
              <a:t> </a:t>
            </a:r>
            <a:r>
              <a:rPr spc="345" dirty="0"/>
              <a:t>-</a:t>
            </a:r>
            <a:r>
              <a:rPr spc="-90" dirty="0"/>
              <a:t> </a:t>
            </a:r>
            <a:r>
              <a:rPr spc="-10" dirty="0"/>
              <a:t>RÉSUMÉ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2200274"/>
            <a:ext cx="95250" cy="9524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2686049"/>
            <a:ext cx="95250" cy="9524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3752849"/>
            <a:ext cx="95250" cy="9524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4229099"/>
            <a:ext cx="95250" cy="9524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4714874"/>
            <a:ext cx="95250" cy="9524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5191124"/>
            <a:ext cx="95250" cy="95249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796924" y="1511300"/>
            <a:ext cx="11082655" cy="38887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spc="204" dirty="0">
                <a:solidFill>
                  <a:srgbClr val="ED2137"/>
                </a:solidFill>
                <a:latin typeface="Tahoma"/>
                <a:cs typeface="Tahoma"/>
              </a:rPr>
              <a:t>Kubernetes</a:t>
            </a:r>
            <a:r>
              <a:rPr sz="2100" spc="25" dirty="0">
                <a:solidFill>
                  <a:srgbClr val="ED2137"/>
                </a:solidFill>
                <a:latin typeface="Tahoma"/>
                <a:cs typeface="Tahoma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indigènes</a:t>
            </a:r>
            <a:r>
              <a:rPr sz="2100" spc="5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stratégies</a:t>
            </a:r>
            <a:r>
              <a:rPr sz="2100" spc="5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avec</a:t>
            </a:r>
            <a:r>
              <a:rPr sz="2100" spc="5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20" dirty="0">
                <a:solidFill>
                  <a:srgbClr val="ED2137"/>
                </a:solidFill>
                <a:latin typeface="Tahoma"/>
                <a:cs typeface="Tahoma"/>
              </a:rPr>
              <a:t>Déploiements </a:t>
            </a:r>
            <a:r>
              <a:rPr sz="2100" spc="120" dirty="0">
                <a:solidFill>
                  <a:srgbClr val="333333"/>
                </a:solidFill>
                <a:latin typeface="Trebuchet MS"/>
                <a:cs typeface="Trebuchet MS"/>
              </a:rPr>
              <a:t>:</a:t>
            </a:r>
            <a:endParaRPr sz="2100">
              <a:latin typeface="Trebuchet MS"/>
              <a:cs typeface="Trebuchet MS"/>
            </a:endParaRPr>
          </a:p>
          <a:p>
            <a:pPr marL="393065">
              <a:lnSpc>
                <a:spcPct val="100000"/>
              </a:lnSpc>
              <a:spcBef>
                <a:spcPts val="1830"/>
              </a:spcBef>
            </a:pPr>
            <a:r>
              <a:rPr sz="2100" spc="-10" dirty="0">
                <a:solidFill>
                  <a:srgbClr val="ED2137"/>
                </a:solidFill>
                <a:latin typeface="Trebuchet MS"/>
                <a:cs typeface="Trebuchet MS"/>
              </a:rPr>
              <a:t>Recréer 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:</a:t>
            </a: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service</a:t>
            </a: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temps d'arrêt,</a:t>
            </a:r>
            <a:r>
              <a:rPr sz="2100" spc="-3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5" dirty="0">
                <a:solidFill>
                  <a:srgbClr val="333333"/>
                </a:solidFill>
                <a:latin typeface="Trebuchet MS"/>
                <a:cs typeface="Trebuchet MS"/>
              </a:rPr>
              <a:t>pendant</a:t>
            </a: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75" dirty="0">
                <a:solidFill>
                  <a:srgbClr val="333333"/>
                </a:solidFill>
                <a:latin typeface="Trebuchet MS"/>
                <a:cs typeface="Trebuchet MS"/>
              </a:rPr>
              <a:t>nouveau</a:t>
            </a:r>
            <a:r>
              <a:rPr sz="2100" spc="-3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5" dirty="0">
                <a:solidFill>
                  <a:srgbClr val="333333"/>
                </a:solidFill>
                <a:latin typeface="Trebuchet MS"/>
                <a:cs typeface="Trebuchet MS"/>
              </a:rPr>
              <a:t>version</a:t>
            </a: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démarrer</a:t>
            </a:r>
            <a:endParaRPr sz="2100">
              <a:latin typeface="Trebuchet MS"/>
              <a:cs typeface="Trebuchet MS"/>
            </a:endParaRPr>
          </a:p>
          <a:p>
            <a:pPr marL="12700" marR="708025" indent="381000">
              <a:lnSpc>
                <a:spcPts val="4200"/>
              </a:lnSpc>
              <a:spcBef>
                <a:spcPts val="45"/>
              </a:spcBef>
            </a:pPr>
            <a:r>
              <a:rPr sz="2100" spc="85" dirty="0">
                <a:solidFill>
                  <a:srgbClr val="ED2137"/>
                </a:solidFill>
                <a:latin typeface="Trebuchet MS"/>
                <a:cs typeface="Trebuchet MS"/>
              </a:rPr>
              <a:t>Accéléré</a:t>
            </a:r>
            <a:r>
              <a:rPr sz="2100" dirty="0">
                <a:solidFill>
                  <a:srgbClr val="ED2137"/>
                </a:solidFill>
                <a:latin typeface="Trebuchet MS"/>
                <a:cs typeface="Trebuchet MS"/>
              </a:rPr>
              <a:t> </a:t>
            </a:r>
            <a:r>
              <a:rPr sz="2100" spc="-330" dirty="0">
                <a:solidFill>
                  <a:srgbClr val="333333"/>
                </a:solidFill>
                <a:latin typeface="Trebuchet MS"/>
                <a:cs typeface="Trebuchet MS"/>
              </a:rPr>
              <a:t>/</a:t>
            </a:r>
            <a:r>
              <a:rPr sz="2100" spc="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ED2137"/>
                </a:solidFill>
                <a:latin typeface="Trebuchet MS"/>
                <a:cs typeface="Trebuchet MS"/>
              </a:rPr>
              <a:t>Roulement</a:t>
            </a:r>
            <a:r>
              <a:rPr sz="2100" spc="5" dirty="0">
                <a:solidFill>
                  <a:srgbClr val="ED2137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ED2137"/>
                </a:solidFill>
                <a:latin typeface="Trebuchet MS"/>
                <a:cs typeface="Trebuchet MS"/>
              </a:rPr>
              <a:t>mise à jour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:</a:t>
            </a:r>
            <a:r>
              <a:rPr sz="2100" spc="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5" dirty="0">
                <a:solidFill>
                  <a:srgbClr val="333333"/>
                </a:solidFill>
                <a:latin typeface="Trebuchet MS"/>
                <a:cs typeface="Trebuchet MS"/>
              </a:rPr>
              <a:t>progressif</a:t>
            </a:r>
            <a:r>
              <a:rPr sz="2100" spc="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remplacement</a:t>
            </a:r>
            <a:r>
              <a:rPr sz="2100" spc="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de</a:t>
            </a:r>
            <a:r>
              <a:rPr sz="2100" spc="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plus vieux</a:t>
            </a:r>
            <a:r>
              <a:rPr sz="2100" spc="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répliques</a:t>
            </a:r>
            <a:r>
              <a:rPr sz="2100" spc="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5" dirty="0">
                <a:solidFill>
                  <a:srgbClr val="333333"/>
                </a:solidFill>
                <a:latin typeface="Trebuchet MS"/>
                <a:cs typeface="Trebuchet MS"/>
              </a:rPr>
              <a:t>par</a:t>
            </a:r>
            <a:r>
              <a:rPr sz="2100" spc="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75" dirty="0">
                <a:solidFill>
                  <a:srgbClr val="333333"/>
                </a:solidFill>
                <a:latin typeface="Trebuchet MS"/>
                <a:cs typeface="Trebuchet MS"/>
              </a:rPr>
              <a:t>nouveau</a:t>
            </a:r>
            <a:r>
              <a:rPr sz="2100" spc="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70" dirty="0">
                <a:solidFill>
                  <a:srgbClr val="333333"/>
                </a:solidFill>
                <a:latin typeface="Trebuchet MS"/>
                <a:cs typeface="Trebuchet MS"/>
              </a:rPr>
              <a:t>stratégies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​</a:t>
            </a:r>
            <a:r>
              <a:rPr sz="2100" spc="24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nécessitant</a:t>
            </a:r>
            <a:r>
              <a:rPr sz="2100" spc="24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supplémentaire</a:t>
            </a:r>
            <a:r>
              <a:rPr sz="2100" spc="24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configuration:</a:t>
            </a:r>
            <a:endParaRPr sz="2100">
              <a:latin typeface="Trebuchet MS"/>
              <a:cs typeface="Trebuchet MS"/>
            </a:endParaRPr>
          </a:p>
          <a:p>
            <a:pPr marL="393065">
              <a:lnSpc>
                <a:spcPct val="100000"/>
              </a:lnSpc>
              <a:spcBef>
                <a:spcPts val="1260"/>
              </a:spcBef>
            </a:pPr>
            <a:r>
              <a:rPr sz="2100" dirty="0">
                <a:solidFill>
                  <a:srgbClr val="ED2137"/>
                </a:solidFill>
                <a:latin typeface="Trebuchet MS"/>
                <a:cs typeface="Trebuchet MS"/>
              </a:rPr>
              <a:t>Bleu/Vert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:</a:t>
            </a:r>
            <a:r>
              <a:rPr sz="2100" spc="-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changer</a:t>
            </a:r>
            <a:r>
              <a:rPr sz="2100" spc="-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entre</a:t>
            </a:r>
            <a:r>
              <a:rPr sz="2100" spc="-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-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95" dirty="0">
                <a:solidFill>
                  <a:srgbClr val="333333"/>
                </a:solidFill>
                <a:latin typeface="Trebuchet MS"/>
                <a:cs typeface="Trebuchet MS"/>
              </a:rPr>
              <a:t>2</a:t>
            </a:r>
            <a:r>
              <a:rPr sz="2100" spc="-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75" dirty="0">
                <a:solidFill>
                  <a:srgbClr val="333333"/>
                </a:solidFill>
                <a:latin typeface="Trebuchet MS"/>
                <a:cs typeface="Trebuchet MS"/>
              </a:rPr>
              <a:t>versions</a:t>
            </a:r>
            <a:r>
              <a:rPr sz="2100" spc="-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à</a:t>
            </a:r>
            <a:r>
              <a:rPr sz="2100" spc="-2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5" dirty="0">
                <a:solidFill>
                  <a:srgbClr val="333333"/>
                </a:solidFill>
                <a:latin typeface="Trebuchet MS"/>
                <a:cs typeface="Trebuchet MS"/>
              </a:rPr>
              <a:t>un</a:t>
            </a:r>
            <a:r>
              <a:rPr sz="2100" spc="-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donné</a:t>
            </a:r>
            <a:r>
              <a:rPr sz="2100" spc="-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90" dirty="0">
                <a:solidFill>
                  <a:srgbClr val="333333"/>
                </a:solidFill>
                <a:latin typeface="Trebuchet MS"/>
                <a:cs typeface="Trebuchet MS"/>
              </a:rPr>
              <a:t>moment</a:t>
            </a:r>
            <a:endParaRPr sz="2100">
              <a:latin typeface="Trebuchet MS"/>
              <a:cs typeface="Trebuchet MS"/>
            </a:endParaRPr>
          </a:p>
          <a:p>
            <a:pPr marL="393065">
              <a:lnSpc>
                <a:spcPct val="100000"/>
              </a:lnSpc>
              <a:spcBef>
                <a:spcPts val="1230"/>
              </a:spcBef>
            </a:pPr>
            <a:r>
              <a:rPr sz="2100" dirty="0">
                <a:solidFill>
                  <a:srgbClr val="ED2137"/>
                </a:solidFill>
                <a:latin typeface="Trebuchet MS"/>
                <a:cs typeface="Trebuchet MS"/>
              </a:rPr>
              <a:t>Canari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:</a:t>
            </a:r>
            <a:r>
              <a:rPr sz="2100" spc="-5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valider</a:t>
            </a:r>
            <a:r>
              <a:rPr sz="2100" spc="-5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-5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75" dirty="0">
                <a:solidFill>
                  <a:srgbClr val="333333"/>
                </a:solidFill>
                <a:latin typeface="Trebuchet MS"/>
                <a:cs typeface="Trebuchet MS"/>
              </a:rPr>
              <a:t>nouveau</a:t>
            </a:r>
            <a:r>
              <a:rPr sz="2100" spc="-5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5" dirty="0">
                <a:solidFill>
                  <a:srgbClr val="333333"/>
                </a:solidFill>
                <a:latin typeface="Trebuchet MS"/>
                <a:cs typeface="Trebuchet MS"/>
              </a:rPr>
              <a:t>version</a:t>
            </a:r>
            <a:r>
              <a:rPr sz="2100" spc="-5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avec</a:t>
            </a:r>
            <a:r>
              <a:rPr sz="2100" spc="-5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00" dirty="0">
                <a:solidFill>
                  <a:srgbClr val="333333"/>
                </a:solidFill>
                <a:latin typeface="Trebuchet MS"/>
                <a:cs typeface="Trebuchet MS"/>
              </a:rPr>
              <a:t>un</a:t>
            </a:r>
            <a:r>
              <a:rPr sz="2100" spc="-5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identifié</a:t>
            </a:r>
            <a:r>
              <a:rPr sz="2100" spc="-5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80" dirty="0">
                <a:solidFill>
                  <a:srgbClr val="333333"/>
                </a:solidFill>
                <a:latin typeface="Trebuchet MS"/>
                <a:cs typeface="Trebuchet MS"/>
              </a:rPr>
              <a:t>sous-ensemble</a:t>
            </a:r>
            <a:r>
              <a:rPr sz="2100" spc="-5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de</a:t>
            </a:r>
            <a:r>
              <a:rPr sz="2100" spc="-5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95" dirty="0">
                <a:solidFill>
                  <a:srgbClr val="333333"/>
                </a:solidFill>
                <a:latin typeface="Trebuchet MS"/>
                <a:cs typeface="Trebuchet MS"/>
              </a:rPr>
              <a:t>utilisateurs</a:t>
            </a:r>
            <a:r>
              <a:rPr sz="2100" spc="-5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avant</a:t>
            </a:r>
            <a:r>
              <a:rPr sz="2100" spc="-5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5" dirty="0">
                <a:solidFill>
                  <a:srgbClr val="333333"/>
                </a:solidFill>
                <a:latin typeface="Trebuchet MS"/>
                <a:cs typeface="Trebuchet MS"/>
              </a:rPr>
              <a:t>un</a:t>
            </a:r>
            <a:r>
              <a:rPr sz="2100" spc="-5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20" dirty="0">
                <a:solidFill>
                  <a:srgbClr val="333333"/>
                </a:solidFill>
                <a:latin typeface="Trebuchet MS"/>
                <a:cs typeface="Trebuchet MS"/>
              </a:rPr>
              <a:t>complet</a:t>
            </a:r>
            <a:r>
              <a:rPr sz="2100" spc="-5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dérouler</a:t>
            </a:r>
            <a:endParaRPr sz="2100">
              <a:latin typeface="Trebuchet MS"/>
              <a:cs typeface="Trebuchet MS"/>
            </a:endParaRPr>
          </a:p>
          <a:p>
            <a:pPr marL="393065" marR="628015">
              <a:lnSpc>
                <a:spcPct val="148800"/>
              </a:lnSpc>
              <a:spcBef>
                <a:spcPts val="75"/>
              </a:spcBef>
            </a:pPr>
            <a:r>
              <a:rPr sz="2100" spc="-10" dirty="0">
                <a:solidFill>
                  <a:srgbClr val="ED2137"/>
                </a:solidFill>
                <a:latin typeface="Trebuchet MS"/>
                <a:cs typeface="Trebuchet MS"/>
              </a:rPr>
              <a:t>A/B</a:t>
            </a:r>
            <a:r>
              <a:rPr sz="2100" spc="-50" dirty="0">
                <a:solidFill>
                  <a:srgbClr val="ED2137"/>
                </a:solidFill>
                <a:latin typeface="Trebuchet MS"/>
                <a:cs typeface="Trebuchet MS"/>
              </a:rPr>
              <a:t> </a:t>
            </a:r>
            <a:r>
              <a:rPr sz="2100" spc="-10" dirty="0">
                <a:solidFill>
                  <a:srgbClr val="ED2137"/>
                </a:solidFill>
                <a:latin typeface="Trebuchet MS"/>
                <a:cs typeface="Trebuchet MS"/>
              </a:rPr>
              <a:t>tests 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:</a:t>
            </a:r>
            <a:r>
              <a:rPr sz="2100" spc="-4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valider</a:t>
            </a:r>
            <a:r>
              <a:rPr sz="2100" spc="-4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-4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75" dirty="0">
                <a:solidFill>
                  <a:srgbClr val="333333"/>
                </a:solidFill>
                <a:latin typeface="Trebuchet MS"/>
                <a:cs typeface="Trebuchet MS"/>
              </a:rPr>
              <a:t>nouveau</a:t>
            </a:r>
            <a:r>
              <a:rPr sz="2100" spc="-4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5" dirty="0">
                <a:solidFill>
                  <a:srgbClr val="333333"/>
                </a:solidFill>
                <a:latin typeface="Trebuchet MS"/>
                <a:cs typeface="Trebuchet MS"/>
              </a:rPr>
              <a:t>version</a:t>
            </a:r>
            <a:r>
              <a:rPr sz="2100" spc="-4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avec</a:t>
            </a:r>
            <a:r>
              <a:rPr sz="2100" spc="-4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5" dirty="0">
                <a:solidFill>
                  <a:srgbClr val="333333"/>
                </a:solidFill>
                <a:latin typeface="Trebuchet MS"/>
                <a:cs typeface="Trebuchet MS"/>
              </a:rPr>
              <a:t>un</a:t>
            </a:r>
            <a:r>
              <a:rPr sz="2100" spc="-4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trafic</a:t>
            </a:r>
            <a:r>
              <a:rPr sz="2100" spc="-4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pourcentage</a:t>
            </a:r>
            <a:r>
              <a:rPr sz="2100" spc="-4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avant</a:t>
            </a:r>
            <a:r>
              <a:rPr sz="2100" spc="-4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5" dirty="0">
                <a:solidFill>
                  <a:srgbClr val="333333"/>
                </a:solidFill>
                <a:latin typeface="Trebuchet MS"/>
                <a:cs typeface="Trebuchet MS"/>
              </a:rPr>
              <a:t>un</a:t>
            </a:r>
            <a:r>
              <a:rPr sz="2100" spc="-4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20" dirty="0">
                <a:solidFill>
                  <a:srgbClr val="333333"/>
                </a:solidFill>
                <a:latin typeface="Trebuchet MS"/>
                <a:cs typeface="Trebuchet MS"/>
              </a:rPr>
              <a:t>complet</a:t>
            </a:r>
            <a:r>
              <a:rPr sz="2100" spc="-4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Déploiement de </a:t>
            </a:r>
            <a:r>
              <a:rPr sz="2100" spc="55" dirty="0">
                <a:solidFill>
                  <a:srgbClr val="ED2137"/>
                </a:solidFill>
                <a:latin typeface="Trebuchet MS"/>
                <a:cs typeface="Trebuchet MS"/>
              </a:rPr>
              <a:t>Shadow </a:t>
            </a:r>
            <a:r>
              <a:rPr sz="2100" spc="55" dirty="0">
                <a:solidFill>
                  <a:srgbClr val="333333"/>
                </a:solidFill>
                <a:latin typeface="Trebuchet MS"/>
                <a:cs typeface="Trebuchet MS"/>
              </a:rPr>
              <a:t>:</a:t>
            </a:r>
            <a:r>
              <a:rPr sz="2100" spc="-2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trafic</a:t>
            </a:r>
            <a:r>
              <a:rPr sz="2100" spc="-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reproduction</a:t>
            </a:r>
            <a:r>
              <a:rPr sz="2100" spc="-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à</a:t>
            </a:r>
            <a:r>
              <a:rPr sz="2100" spc="-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-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75" dirty="0">
                <a:solidFill>
                  <a:srgbClr val="333333"/>
                </a:solidFill>
                <a:latin typeface="Trebuchet MS"/>
                <a:cs typeface="Trebuchet MS"/>
              </a:rPr>
              <a:t>nouveau</a:t>
            </a:r>
            <a:r>
              <a:rPr sz="2100" spc="-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version,</a:t>
            </a:r>
            <a:r>
              <a:rPr sz="2100" spc="-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5" dirty="0">
                <a:solidFill>
                  <a:srgbClr val="333333"/>
                </a:solidFill>
                <a:latin typeface="Trebuchet MS"/>
                <a:cs typeface="Trebuchet MS"/>
              </a:rPr>
              <a:t>ignorer</a:t>
            </a:r>
            <a:r>
              <a:rPr sz="2100" spc="-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-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80" dirty="0">
                <a:solidFill>
                  <a:srgbClr val="333333"/>
                </a:solidFill>
                <a:latin typeface="Trebuchet MS"/>
                <a:cs typeface="Trebuchet MS"/>
              </a:rPr>
              <a:t>réponse</a:t>
            </a:r>
            <a:endParaRPr sz="210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4077592317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12381" y="6133494"/>
            <a:ext cx="4745524" cy="496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462207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785130" y="5248580"/>
            <a:ext cx="1189355" cy="1731010"/>
            <a:chOff x="6785130" y="5248580"/>
            <a:chExt cx="1189355" cy="1731010"/>
          </a:xfrm>
        </p:grpSpPr>
        <p:sp>
          <p:nvSpPr>
            <p:cNvPr id="3" name="object 3"/>
            <p:cNvSpPr/>
            <p:nvPr/>
          </p:nvSpPr>
          <p:spPr>
            <a:xfrm>
              <a:off x="6785130" y="5248580"/>
              <a:ext cx="1189355" cy="1731010"/>
            </a:xfrm>
            <a:custGeom>
              <a:avLst/>
              <a:gdLst/>
              <a:ahLst/>
              <a:cxnLst/>
              <a:rect l="l" t="t" r="r" b="b"/>
              <a:pathLst>
                <a:path w="1189354" h="1731009">
                  <a:moveTo>
                    <a:pt x="502397" y="1730733"/>
                  </a:moveTo>
                  <a:lnTo>
                    <a:pt x="454683" y="1728286"/>
                  </a:lnTo>
                  <a:lnTo>
                    <a:pt x="405512" y="1721220"/>
                  </a:lnTo>
                  <a:lnTo>
                    <a:pt x="361832" y="1698098"/>
                  </a:lnTo>
                  <a:lnTo>
                    <a:pt x="321247" y="1671732"/>
                  </a:lnTo>
                  <a:lnTo>
                    <a:pt x="283649" y="1642351"/>
                  </a:lnTo>
                  <a:lnTo>
                    <a:pt x="248931" y="1610184"/>
                  </a:lnTo>
                  <a:lnTo>
                    <a:pt x="216986" y="1575458"/>
                  </a:lnTo>
                  <a:lnTo>
                    <a:pt x="187705" y="1538402"/>
                  </a:lnTo>
                  <a:lnTo>
                    <a:pt x="160980" y="1499245"/>
                  </a:lnTo>
                  <a:lnTo>
                    <a:pt x="136705" y="1458214"/>
                  </a:lnTo>
                  <a:lnTo>
                    <a:pt x="114771" y="1415539"/>
                  </a:lnTo>
                  <a:lnTo>
                    <a:pt x="95070" y="1371448"/>
                  </a:lnTo>
                  <a:lnTo>
                    <a:pt x="77494" y="1326168"/>
                  </a:lnTo>
                  <a:lnTo>
                    <a:pt x="61937" y="1279929"/>
                  </a:lnTo>
                  <a:lnTo>
                    <a:pt x="48290" y="1232959"/>
                  </a:lnTo>
                  <a:lnTo>
                    <a:pt x="36446" y="1185486"/>
                  </a:lnTo>
                  <a:lnTo>
                    <a:pt x="26296" y="1137739"/>
                  </a:lnTo>
                  <a:lnTo>
                    <a:pt x="17733" y="1089945"/>
                  </a:lnTo>
                  <a:lnTo>
                    <a:pt x="10649" y="1042335"/>
                  </a:lnTo>
                  <a:lnTo>
                    <a:pt x="5351" y="1008608"/>
                  </a:lnTo>
                  <a:lnTo>
                    <a:pt x="736" y="974714"/>
                  </a:lnTo>
                  <a:lnTo>
                    <a:pt x="0" y="941155"/>
                  </a:lnTo>
                  <a:lnTo>
                    <a:pt x="6334" y="908432"/>
                  </a:lnTo>
                  <a:lnTo>
                    <a:pt x="22459" y="878385"/>
                  </a:lnTo>
                  <a:lnTo>
                    <a:pt x="46952" y="854964"/>
                  </a:lnTo>
                  <a:lnTo>
                    <a:pt x="76801" y="841836"/>
                  </a:lnTo>
                  <a:lnTo>
                    <a:pt x="108993" y="842671"/>
                  </a:lnTo>
                  <a:lnTo>
                    <a:pt x="133374" y="854504"/>
                  </a:lnTo>
                  <a:lnTo>
                    <a:pt x="153850" y="872948"/>
                  </a:lnTo>
                  <a:lnTo>
                    <a:pt x="172095" y="894851"/>
                  </a:lnTo>
                  <a:lnTo>
                    <a:pt x="189781" y="917061"/>
                  </a:lnTo>
                  <a:lnTo>
                    <a:pt x="202170" y="930950"/>
                  </a:lnTo>
                  <a:lnTo>
                    <a:pt x="244640" y="966762"/>
                  </a:lnTo>
                  <a:lnTo>
                    <a:pt x="293684" y="992857"/>
                  </a:lnTo>
                  <a:lnTo>
                    <a:pt x="335216" y="1005123"/>
                  </a:lnTo>
                  <a:lnTo>
                    <a:pt x="359818" y="1006943"/>
                  </a:lnTo>
                  <a:lnTo>
                    <a:pt x="383388" y="1003100"/>
                  </a:lnTo>
                  <a:lnTo>
                    <a:pt x="404323" y="992046"/>
                  </a:lnTo>
                  <a:lnTo>
                    <a:pt x="423548" y="966854"/>
                  </a:lnTo>
                  <a:lnTo>
                    <a:pt x="431363" y="935231"/>
                  </a:lnTo>
                  <a:lnTo>
                    <a:pt x="431312" y="900512"/>
                  </a:lnTo>
                  <a:lnTo>
                    <a:pt x="426937" y="866029"/>
                  </a:lnTo>
                  <a:lnTo>
                    <a:pt x="384088" y="619352"/>
                  </a:lnTo>
                  <a:lnTo>
                    <a:pt x="377832" y="586143"/>
                  </a:lnTo>
                  <a:lnTo>
                    <a:pt x="374284" y="552756"/>
                  </a:lnTo>
                  <a:lnTo>
                    <a:pt x="375310" y="485449"/>
                  </a:lnTo>
                  <a:lnTo>
                    <a:pt x="398036" y="421771"/>
                  </a:lnTo>
                  <a:lnTo>
                    <a:pt x="445981" y="377732"/>
                  </a:lnTo>
                  <a:lnTo>
                    <a:pt x="478269" y="370070"/>
                  </a:lnTo>
                  <a:lnTo>
                    <a:pt x="511351" y="374348"/>
                  </a:lnTo>
                  <a:lnTo>
                    <a:pt x="558756" y="416267"/>
                  </a:lnTo>
                  <a:lnTo>
                    <a:pt x="567475" y="457308"/>
                  </a:lnTo>
                  <a:lnTo>
                    <a:pt x="569468" y="471167"/>
                  </a:lnTo>
                  <a:lnTo>
                    <a:pt x="574132" y="484734"/>
                  </a:lnTo>
                  <a:lnTo>
                    <a:pt x="581557" y="496906"/>
                  </a:lnTo>
                  <a:lnTo>
                    <a:pt x="591604" y="506065"/>
                  </a:lnTo>
                  <a:lnTo>
                    <a:pt x="604134" y="510593"/>
                  </a:lnTo>
                  <a:lnTo>
                    <a:pt x="617375" y="509203"/>
                  </a:lnTo>
                  <a:lnTo>
                    <a:pt x="649512" y="481879"/>
                  </a:lnTo>
                  <a:lnTo>
                    <a:pt x="675181" y="440708"/>
                  </a:lnTo>
                  <a:lnTo>
                    <a:pt x="695969" y="396665"/>
                  </a:lnTo>
                  <a:lnTo>
                    <a:pt x="713241" y="350780"/>
                  </a:lnTo>
                  <a:lnTo>
                    <a:pt x="728365" y="304086"/>
                  </a:lnTo>
                  <a:lnTo>
                    <a:pt x="742904" y="257246"/>
                  </a:lnTo>
                  <a:lnTo>
                    <a:pt x="758531" y="210782"/>
                  </a:lnTo>
                  <a:lnTo>
                    <a:pt x="776779" y="165518"/>
                  </a:lnTo>
                  <a:lnTo>
                    <a:pt x="799185" y="122276"/>
                  </a:lnTo>
                  <a:lnTo>
                    <a:pt x="827386" y="82170"/>
                  </a:lnTo>
                  <a:lnTo>
                    <a:pt x="861654" y="47365"/>
                  </a:lnTo>
                  <a:lnTo>
                    <a:pt x="901474" y="20259"/>
                  </a:lnTo>
                  <a:lnTo>
                    <a:pt x="946329" y="3252"/>
                  </a:lnTo>
                  <a:lnTo>
                    <a:pt x="994748" y="0"/>
                  </a:lnTo>
                  <a:lnTo>
                    <a:pt x="1041884" y="11825"/>
                  </a:lnTo>
                  <a:lnTo>
                    <a:pt x="1082157" y="37627"/>
                  </a:lnTo>
                  <a:lnTo>
                    <a:pt x="1109988" y="76303"/>
                  </a:lnTo>
                  <a:lnTo>
                    <a:pt x="1120758" y="122595"/>
                  </a:lnTo>
                  <a:lnTo>
                    <a:pt x="1116478" y="170574"/>
                  </a:lnTo>
                  <a:lnTo>
                    <a:pt x="1101514" y="218135"/>
                  </a:lnTo>
                  <a:lnTo>
                    <a:pt x="1080232" y="263171"/>
                  </a:lnTo>
                  <a:lnTo>
                    <a:pt x="1055905" y="305212"/>
                  </a:lnTo>
                  <a:lnTo>
                    <a:pt x="1029714" y="345849"/>
                  </a:lnTo>
                  <a:lnTo>
                    <a:pt x="1001659" y="385085"/>
                  </a:lnTo>
                  <a:lnTo>
                    <a:pt x="971740" y="422918"/>
                  </a:lnTo>
                  <a:lnTo>
                    <a:pt x="939956" y="459348"/>
                  </a:lnTo>
                  <a:lnTo>
                    <a:pt x="906308" y="494376"/>
                  </a:lnTo>
                  <a:lnTo>
                    <a:pt x="896624" y="503362"/>
                  </a:lnTo>
                  <a:lnTo>
                    <a:pt x="888684" y="513499"/>
                  </a:lnTo>
                  <a:lnTo>
                    <a:pt x="882490" y="524787"/>
                  </a:lnTo>
                  <a:lnTo>
                    <a:pt x="878039" y="537225"/>
                  </a:lnTo>
                  <a:lnTo>
                    <a:pt x="881020" y="559221"/>
                  </a:lnTo>
                  <a:lnTo>
                    <a:pt x="894405" y="577508"/>
                  </a:lnTo>
                  <a:lnTo>
                    <a:pt x="914486" y="590828"/>
                  </a:lnTo>
                  <a:lnTo>
                    <a:pt x="937552" y="597927"/>
                  </a:lnTo>
                  <a:lnTo>
                    <a:pt x="963763" y="599508"/>
                  </a:lnTo>
                  <a:lnTo>
                    <a:pt x="990127" y="597630"/>
                  </a:lnTo>
                  <a:lnTo>
                    <a:pt x="1016575" y="594412"/>
                  </a:lnTo>
                  <a:lnTo>
                    <a:pt x="1043037" y="591976"/>
                  </a:lnTo>
                  <a:lnTo>
                    <a:pt x="1096245" y="598690"/>
                  </a:lnTo>
                  <a:lnTo>
                    <a:pt x="1137066" y="629618"/>
                  </a:lnTo>
                  <a:lnTo>
                    <a:pt x="1146774" y="663072"/>
                  </a:lnTo>
                  <a:lnTo>
                    <a:pt x="1140637" y="698298"/>
                  </a:lnTo>
                  <a:lnTo>
                    <a:pt x="1123676" y="732660"/>
                  </a:lnTo>
                  <a:lnTo>
                    <a:pt x="1100913" y="763520"/>
                  </a:lnTo>
                  <a:lnTo>
                    <a:pt x="1067650" y="800206"/>
                  </a:lnTo>
                  <a:lnTo>
                    <a:pt x="1032586" y="834716"/>
                  </a:lnTo>
                  <a:lnTo>
                    <a:pt x="995721" y="867048"/>
                  </a:lnTo>
                  <a:lnTo>
                    <a:pt x="957055" y="897204"/>
                  </a:lnTo>
                  <a:lnTo>
                    <a:pt x="916588" y="925182"/>
                  </a:lnTo>
                  <a:lnTo>
                    <a:pt x="874320" y="950984"/>
                  </a:lnTo>
                  <a:lnTo>
                    <a:pt x="851159" y="964032"/>
                  </a:lnTo>
                  <a:lnTo>
                    <a:pt x="828403" y="977820"/>
                  </a:lnTo>
                  <a:lnTo>
                    <a:pt x="807180" y="993477"/>
                  </a:lnTo>
                  <a:lnTo>
                    <a:pt x="788622" y="1012132"/>
                  </a:lnTo>
                  <a:lnTo>
                    <a:pt x="774546" y="1035054"/>
                  </a:lnTo>
                  <a:lnTo>
                    <a:pt x="767068" y="1060932"/>
                  </a:lnTo>
                  <a:lnTo>
                    <a:pt x="767763" y="1087034"/>
                  </a:lnTo>
                  <a:lnTo>
                    <a:pt x="778207" y="1110625"/>
                  </a:lnTo>
                  <a:lnTo>
                    <a:pt x="797609" y="1127437"/>
                  </a:lnTo>
                  <a:lnTo>
                    <a:pt x="822172" y="1135657"/>
                  </a:lnTo>
                  <a:lnTo>
                    <a:pt x="848967" y="1136234"/>
                  </a:lnTo>
                  <a:lnTo>
                    <a:pt x="875064" y="1130115"/>
                  </a:lnTo>
                  <a:lnTo>
                    <a:pt x="898936" y="1119089"/>
                  </a:lnTo>
                  <a:lnTo>
                    <a:pt x="921539" y="1105399"/>
                  </a:lnTo>
                  <a:lnTo>
                    <a:pt x="943668" y="1090676"/>
                  </a:lnTo>
                  <a:lnTo>
                    <a:pt x="966117" y="1076554"/>
                  </a:lnTo>
                  <a:lnTo>
                    <a:pt x="1012311" y="1056566"/>
                  </a:lnTo>
                  <a:lnTo>
                    <a:pt x="1061839" y="1048546"/>
                  </a:lnTo>
                  <a:lnTo>
                    <a:pt x="1109665" y="1055423"/>
                  </a:lnTo>
                  <a:lnTo>
                    <a:pt x="1150754" y="1080125"/>
                  </a:lnTo>
                  <a:lnTo>
                    <a:pt x="1174032" y="1113835"/>
                  </a:lnTo>
                  <a:lnTo>
                    <a:pt x="1186732" y="1152757"/>
                  </a:lnTo>
                  <a:lnTo>
                    <a:pt x="1188803" y="1177311"/>
                  </a:lnTo>
                  <a:lnTo>
                    <a:pt x="1188547" y="1185512"/>
                  </a:lnTo>
                  <a:lnTo>
                    <a:pt x="1179072" y="1233927"/>
                  </a:lnTo>
                  <a:lnTo>
                    <a:pt x="1154746" y="1294406"/>
                  </a:lnTo>
                  <a:lnTo>
                    <a:pt x="1113888" y="1361780"/>
                  </a:lnTo>
                  <a:lnTo>
                    <a:pt x="1087905" y="1399296"/>
                  </a:lnTo>
                  <a:lnTo>
                    <a:pt x="1060012" y="1435332"/>
                  </a:lnTo>
                  <a:lnTo>
                    <a:pt x="1030208" y="1469889"/>
                  </a:lnTo>
                  <a:lnTo>
                    <a:pt x="998492" y="1502967"/>
                  </a:lnTo>
                  <a:lnTo>
                    <a:pt x="965091" y="1534342"/>
                  </a:lnTo>
                  <a:lnTo>
                    <a:pt x="930230" y="1563791"/>
                  </a:lnTo>
                  <a:lnTo>
                    <a:pt x="893910" y="1591313"/>
                  </a:lnTo>
                  <a:lnTo>
                    <a:pt x="856130" y="1616910"/>
                  </a:lnTo>
                  <a:lnTo>
                    <a:pt x="816891" y="1640580"/>
                  </a:lnTo>
                  <a:lnTo>
                    <a:pt x="772631" y="1663463"/>
                  </a:lnTo>
                  <a:lnTo>
                    <a:pt x="728487" y="1683366"/>
                  </a:lnTo>
                  <a:lnTo>
                    <a:pt x="684256" y="1700076"/>
                  </a:lnTo>
                  <a:lnTo>
                    <a:pt x="639735" y="1713381"/>
                  </a:lnTo>
                  <a:lnTo>
                    <a:pt x="594720" y="1723068"/>
                  </a:lnTo>
                  <a:lnTo>
                    <a:pt x="549009" y="1728923"/>
                  </a:lnTo>
                  <a:lnTo>
                    <a:pt x="502397" y="1730733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825678" y="5274893"/>
              <a:ext cx="1127760" cy="1517650"/>
            </a:xfrm>
            <a:custGeom>
              <a:avLst/>
              <a:gdLst/>
              <a:ahLst/>
              <a:cxnLst/>
              <a:rect l="l" t="t" r="r" b="b"/>
              <a:pathLst>
                <a:path w="1127759" h="1517650">
                  <a:moveTo>
                    <a:pt x="1127607" y="1131328"/>
                  </a:moveTo>
                  <a:lnTo>
                    <a:pt x="1124572" y="1131874"/>
                  </a:lnTo>
                  <a:lnTo>
                    <a:pt x="1121702" y="1132865"/>
                  </a:lnTo>
                  <a:lnTo>
                    <a:pt x="1118984" y="1134313"/>
                  </a:lnTo>
                  <a:lnTo>
                    <a:pt x="1082192" y="1151051"/>
                  </a:lnTo>
                  <a:lnTo>
                    <a:pt x="985050" y="1199197"/>
                  </a:lnTo>
                  <a:lnTo>
                    <a:pt x="946873" y="1218844"/>
                  </a:lnTo>
                  <a:lnTo>
                    <a:pt x="861402" y="1263675"/>
                  </a:lnTo>
                  <a:lnTo>
                    <a:pt x="549097" y="1429931"/>
                  </a:lnTo>
                  <a:lnTo>
                    <a:pt x="415404" y="1499908"/>
                  </a:lnTo>
                  <a:lnTo>
                    <a:pt x="427697" y="1415592"/>
                  </a:lnTo>
                  <a:lnTo>
                    <a:pt x="435978" y="1364932"/>
                  </a:lnTo>
                  <a:lnTo>
                    <a:pt x="444881" y="1314399"/>
                  </a:lnTo>
                  <a:lnTo>
                    <a:pt x="454418" y="1263980"/>
                  </a:lnTo>
                  <a:lnTo>
                    <a:pt x="464591" y="1213675"/>
                  </a:lnTo>
                  <a:lnTo>
                    <a:pt x="475386" y="1163497"/>
                  </a:lnTo>
                  <a:lnTo>
                    <a:pt x="486803" y="1113434"/>
                  </a:lnTo>
                  <a:lnTo>
                    <a:pt x="534301" y="916190"/>
                  </a:lnTo>
                  <a:lnTo>
                    <a:pt x="548982" y="859434"/>
                  </a:lnTo>
                  <a:lnTo>
                    <a:pt x="565988" y="822452"/>
                  </a:lnTo>
                  <a:lnTo>
                    <a:pt x="572808" y="818743"/>
                  </a:lnTo>
                  <a:lnTo>
                    <a:pt x="612876" y="799960"/>
                  </a:lnTo>
                  <a:lnTo>
                    <a:pt x="670433" y="774458"/>
                  </a:lnTo>
                  <a:lnTo>
                    <a:pt x="716737" y="754951"/>
                  </a:lnTo>
                  <a:lnTo>
                    <a:pt x="768134" y="734288"/>
                  </a:lnTo>
                  <a:lnTo>
                    <a:pt x="823645" y="713105"/>
                  </a:lnTo>
                  <a:lnTo>
                    <a:pt x="879525" y="693089"/>
                  </a:lnTo>
                  <a:lnTo>
                    <a:pt x="931887" y="675500"/>
                  </a:lnTo>
                  <a:lnTo>
                    <a:pt x="979563" y="660425"/>
                  </a:lnTo>
                  <a:lnTo>
                    <a:pt x="1021372" y="647941"/>
                  </a:lnTo>
                  <a:lnTo>
                    <a:pt x="1082230" y="631431"/>
                  </a:lnTo>
                  <a:lnTo>
                    <a:pt x="1089901" y="629970"/>
                  </a:lnTo>
                  <a:lnTo>
                    <a:pt x="1097343" y="627748"/>
                  </a:lnTo>
                  <a:lnTo>
                    <a:pt x="1104544" y="624738"/>
                  </a:lnTo>
                  <a:lnTo>
                    <a:pt x="1096632" y="624890"/>
                  </a:lnTo>
                  <a:lnTo>
                    <a:pt x="1088796" y="625792"/>
                  </a:lnTo>
                  <a:lnTo>
                    <a:pt x="1037793" y="636854"/>
                  </a:lnTo>
                  <a:lnTo>
                    <a:pt x="968883" y="655332"/>
                  </a:lnTo>
                  <a:lnTo>
                    <a:pt x="918870" y="670420"/>
                  </a:lnTo>
                  <a:lnTo>
                    <a:pt x="869264" y="686803"/>
                  </a:lnTo>
                  <a:lnTo>
                    <a:pt x="820077" y="704481"/>
                  </a:lnTo>
                  <a:lnTo>
                    <a:pt x="764514" y="725906"/>
                  </a:lnTo>
                  <a:lnTo>
                    <a:pt x="713232" y="747090"/>
                  </a:lnTo>
                  <a:lnTo>
                    <a:pt x="667283" y="767346"/>
                  </a:lnTo>
                  <a:lnTo>
                    <a:pt x="627710" y="786015"/>
                  </a:lnTo>
                  <a:lnTo>
                    <a:pt x="571322" y="815771"/>
                  </a:lnTo>
                  <a:lnTo>
                    <a:pt x="564299" y="819150"/>
                  </a:lnTo>
                  <a:lnTo>
                    <a:pt x="574357" y="778802"/>
                  </a:lnTo>
                  <a:lnTo>
                    <a:pt x="592975" y="726465"/>
                  </a:lnTo>
                  <a:lnTo>
                    <a:pt x="613041" y="674662"/>
                  </a:lnTo>
                  <a:lnTo>
                    <a:pt x="634555" y="623392"/>
                  </a:lnTo>
                  <a:lnTo>
                    <a:pt x="655523" y="575310"/>
                  </a:lnTo>
                  <a:lnTo>
                    <a:pt x="676605" y="528789"/>
                  </a:lnTo>
                  <a:lnTo>
                    <a:pt x="697585" y="483870"/>
                  </a:lnTo>
                  <a:lnTo>
                    <a:pt x="718312" y="440550"/>
                  </a:lnTo>
                  <a:lnTo>
                    <a:pt x="738682" y="398856"/>
                  </a:lnTo>
                  <a:lnTo>
                    <a:pt x="758761" y="358914"/>
                  </a:lnTo>
                  <a:lnTo>
                    <a:pt x="778586" y="320852"/>
                  </a:lnTo>
                  <a:lnTo>
                    <a:pt x="798207" y="284772"/>
                  </a:lnTo>
                  <a:lnTo>
                    <a:pt x="823366" y="240766"/>
                  </a:lnTo>
                  <a:lnTo>
                    <a:pt x="849807" y="197586"/>
                  </a:lnTo>
                  <a:lnTo>
                    <a:pt x="877506" y="155244"/>
                  </a:lnTo>
                  <a:lnTo>
                    <a:pt x="906475" y="113741"/>
                  </a:lnTo>
                  <a:lnTo>
                    <a:pt x="936726" y="73050"/>
                  </a:lnTo>
                  <a:lnTo>
                    <a:pt x="961123" y="41529"/>
                  </a:lnTo>
                  <a:lnTo>
                    <a:pt x="990587" y="5067"/>
                  </a:lnTo>
                  <a:lnTo>
                    <a:pt x="994156" y="152"/>
                  </a:lnTo>
                  <a:lnTo>
                    <a:pt x="959269" y="40208"/>
                  </a:lnTo>
                  <a:lnTo>
                    <a:pt x="934199" y="71120"/>
                  </a:lnTo>
                  <a:lnTo>
                    <a:pt x="903287" y="111455"/>
                  </a:lnTo>
                  <a:lnTo>
                    <a:pt x="873734" y="152692"/>
                  </a:lnTo>
                  <a:lnTo>
                    <a:pt x="845527" y="194818"/>
                  </a:lnTo>
                  <a:lnTo>
                    <a:pt x="818667" y="237858"/>
                  </a:lnTo>
                  <a:lnTo>
                    <a:pt x="793153" y="281800"/>
                  </a:lnTo>
                  <a:lnTo>
                    <a:pt x="773201" y="317792"/>
                  </a:lnTo>
                  <a:lnTo>
                    <a:pt x="753071" y="355815"/>
                  </a:lnTo>
                  <a:lnTo>
                    <a:pt x="732751" y="395744"/>
                  </a:lnTo>
                  <a:lnTo>
                    <a:pt x="712216" y="437426"/>
                  </a:lnTo>
                  <a:lnTo>
                    <a:pt x="691324" y="480745"/>
                  </a:lnTo>
                  <a:lnTo>
                    <a:pt x="670102" y="525665"/>
                  </a:lnTo>
                  <a:lnTo>
                    <a:pt x="648779" y="572185"/>
                  </a:lnTo>
                  <a:lnTo>
                    <a:pt x="627557" y="620268"/>
                  </a:lnTo>
                  <a:lnTo>
                    <a:pt x="605840" y="671537"/>
                  </a:lnTo>
                  <a:lnTo>
                    <a:pt x="585558" y="723341"/>
                  </a:lnTo>
                  <a:lnTo>
                    <a:pt x="566712" y="775677"/>
                  </a:lnTo>
                  <a:lnTo>
                    <a:pt x="551180" y="822858"/>
                  </a:lnTo>
                  <a:lnTo>
                    <a:pt x="551002" y="821448"/>
                  </a:lnTo>
                  <a:lnTo>
                    <a:pt x="549617" y="815047"/>
                  </a:lnTo>
                  <a:lnTo>
                    <a:pt x="540778" y="785469"/>
                  </a:lnTo>
                  <a:lnTo>
                    <a:pt x="486067" y="586943"/>
                  </a:lnTo>
                  <a:lnTo>
                    <a:pt x="472160" y="538429"/>
                  </a:lnTo>
                  <a:lnTo>
                    <a:pt x="458508" y="493471"/>
                  </a:lnTo>
                  <a:lnTo>
                    <a:pt x="445350" y="453047"/>
                  </a:lnTo>
                  <a:lnTo>
                    <a:pt x="422059" y="389610"/>
                  </a:lnTo>
                  <a:lnTo>
                    <a:pt x="413169" y="368388"/>
                  </a:lnTo>
                  <a:lnTo>
                    <a:pt x="410908" y="362153"/>
                  </a:lnTo>
                  <a:lnTo>
                    <a:pt x="407987" y="356247"/>
                  </a:lnTo>
                  <a:lnTo>
                    <a:pt x="404380" y="350685"/>
                  </a:lnTo>
                  <a:lnTo>
                    <a:pt x="405752" y="357149"/>
                  </a:lnTo>
                  <a:lnTo>
                    <a:pt x="407682" y="363448"/>
                  </a:lnTo>
                  <a:lnTo>
                    <a:pt x="410184" y="369582"/>
                  </a:lnTo>
                  <a:lnTo>
                    <a:pt x="438848" y="455256"/>
                  </a:lnTo>
                  <a:lnTo>
                    <a:pt x="451231" y="495795"/>
                  </a:lnTo>
                  <a:lnTo>
                    <a:pt x="464375" y="540778"/>
                  </a:lnTo>
                  <a:lnTo>
                    <a:pt x="504367" y="682764"/>
                  </a:lnTo>
                  <a:lnTo>
                    <a:pt x="516280" y="723544"/>
                  </a:lnTo>
                  <a:lnTo>
                    <a:pt x="527126" y="758939"/>
                  </a:lnTo>
                  <a:lnTo>
                    <a:pt x="536575" y="787755"/>
                  </a:lnTo>
                  <a:lnTo>
                    <a:pt x="544233" y="809663"/>
                  </a:lnTo>
                  <a:lnTo>
                    <a:pt x="546061" y="816063"/>
                  </a:lnTo>
                  <a:lnTo>
                    <a:pt x="548589" y="822159"/>
                  </a:lnTo>
                  <a:lnTo>
                    <a:pt x="550354" y="825347"/>
                  </a:lnTo>
                  <a:lnTo>
                    <a:pt x="549300" y="828560"/>
                  </a:lnTo>
                  <a:lnTo>
                    <a:pt x="533806" y="884897"/>
                  </a:lnTo>
                  <a:lnTo>
                    <a:pt x="478904" y="1110716"/>
                  </a:lnTo>
                  <a:lnTo>
                    <a:pt x="467474" y="1160881"/>
                  </a:lnTo>
                  <a:lnTo>
                    <a:pt x="456692" y="1211173"/>
                  </a:lnTo>
                  <a:lnTo>
                    <a:pt x="446557" y="1261592"/>
                  </a:lnTo>
                  <a:lnTo>
                    <a:pt x="437070" y="1312125"/>
                  </a:lnTo>
                  <a:lnTo>
                    <a:pt x="428231" y="1362786"/>
                  </a:lnTo>
                  <a:lnTo>
                    <a:pt x="420027" y="1413560"/>
                  </a:lnTo>
                  <a:lnTo>
                    <a:pt x="412483" y="1464462"/>
                  </a:lnTo>
                  <a:lnTo>
                    <a:pt x="407936" y="1497977"/>
                  </a:lnTo>
                  <a:lnTo>
                    <a:pt x="407060" y="1496733"/>
                  </a:lnTo>
                  <a:lnTo>
                    <a:pt x="403936" y="1491830"/>
                  </a:lnTo>
                  <a:lnTo>
                    <a:pt x="399923" y="1484833"/>
                  </a:lnTo>
                  <a:lnTo>
                    <a:pt x="395160" y="1476946"/>
                  </a:lnTo>
                  <a:lnTo>
                    <a:pt x="350532" y="1404340"/>
                  </a:lnTo>
                  <a:lnTo>
                    <a:pt x="330809" y="1371663"/>
                  </a:lnTo>
                  <a:lnTo>
                    <a:pt x="309270" y="1335316"/>
                  </a:lnTo>
                  <a:lnTo>
                    <a:pt x="286118" y="1295755"/>
                  </a:lnTo>
                  <a:lnTo>
                    <a:pt x="261543" y="1253375"/>
                  </a:lnTo>
                  <a:lnTo>
                    <a:pt x="181952" y="1115110"/>
                  </a:lnTo>
                  <a:lnTo>
                    <a:pt x="155879" y="1070432"/>
                  </a:lnTo>
                  <a:lnTo>
                    <a:pt x="130924" y="1028230"/>
                  </a:lnTo>
                  <a:lnTo>
                    <a:pt x="107315" y="988898"/>
                  </a:lnTo>
                  <a:lnTo>
                    <a:pt x="85267" y="952855"/>
                  </a:lnTo>
                  <a:lnTo>
                    <a:pt x="65011" y="920508"/>
                  </a:lnTo>
                  <a:lnTo>
                    <a:pt x="38696" y="879627"/>
                  </a:lnTo>
                  <a:lnTo>
                    <a:pt x="18300" y="849249"/>
                  </a:lnTo>
                  <a:lnTo>
                    <a:pt x="13093" y="841514"/>
                  </a:lnTo>
                  <a:lnTo>
                    <a:pt x="8178" y="834517"/>
                  </a:lnTo>
                  <a:lnTo>
                    <a:pt x="1930" y="825881"/>
                  </a:lnTo>
                  <a:lnTo>
                    <a:pt x="0" y="823950"/>
                  </a:lnTo>
                  <a:lnTo>
                    <a:pt x="901" y="826516"/>
                  </a:lnTo>
                  <a:lnTo>
                    <a:pt x="2133" y="828890"/>
                  </a:lnTo>
                  <a:lnTo>
                    <a:pt x="3721" y="831088"/>
                  </a:lnTo>
                  <a:lnTo>
                    <a:pt x="15621" y="850887"/>
                  </a:lnTo>
                  <a:lnTo>
                    <a:pt x="60261" y="923632"/>
                  </a:lnTo>
                  <a:lnTo>
                    <a:pt x="80035" y="956259"/>
                  </a:lnTo>
                  <a:lnTo>
                    <a:pt x="101612" y="992555"/>
                  </a:lnTo>
                  <a:lnTo>
                    <a:pt x="124790" y="1032090"/>
                  </a:lnTo>
                  <a:lnTo>
                    <a:pt x="149377" y="1074470"/>
                  </a:lnTo>
                  <a:lnTo>
                    <a:pt x="228968" y="1212735"/>
                  </a:lnTo>
                  <a:lnTo>
                    <a:pt x="255016" y="1257427"/>
                  </a:lnTo>
                  <a:lnTo>
                    <a:pt x="279946" y="1299679"/>
                  </a:lnTo>
                  <a:lnTo>
                    <a:pt x="303555" y="1339049"/>
                  </a:lnTo>
                  <a:lnTo>
                    <a:pt x="325615" y="1375117"/>
                  </a:lnTo>
                  <a:lnTo>
                    <a:pt x="345909" y="1407464"/>
                  </a:lnTo>
                  <a:lnTo>
                    <a:pt x="372097" y="1448231"/>
                  </a:lnTo>
                  <a:lnTo>
                    <a:pt x="405726" y="1497634"/>
                  </a:lnTo>
                  <a:lnTo>
                    <a:pt x="407187" y="1499946"/>
                  </a:lnTo>
                  <a:lnTo>
                    <a:pt x="407606" y="1500479"/>
                  </a:lnTo>
                  <a:lnTo>
                    <a:pt x="405574" y="1515478"/>
                  </a:lnTo>
                  <a:lnTo>
                    <a:pt x="413016" y="1517269"/>
                  </a:lnTo>
                  <a:lnTo>
                    <a:pt x="415112" y="1502054"/>
                  </a:lnTo>
                  <a:lnTo>
                    <a:pt x="415467" y="1501914"/>
                  </a:lnTo>
                  <a:lnTo>
                    <a:pt x="417918" y="1500606"/>
                  </a:lnTo>
                  <a:lnTo>
                    <a:pt x="455599" y="1483855"/>
                  </a:lnTo>
                  <a:lnTo>
                    <a:pt x="552792" y="1435696"/>
                  </a:lnTo>
                  <a:lnTo>
                    <a:pt x="632333" y="1394358"/>
                  </a:lnTo>
                  <a:lnTo>
                    <a:pt x="988783" y="1204899"/>
                  </a:lnTo>
                  <a:lnTo>
                    <a:pt x="1099934" y="1146810"/>
                  </a:lnTo>
                  <a:lnTo>
                    <a:pt x="1120609" y="1135799"/>
                  </a:lnTo>
                  <a:lnTo>
                    <a:pt x="1123175" y="1134656"/>
                  </a:lnTo>
                  <a:lnTo>
                    <a:pt x="1125499" y="1133170"/>
                  </a:lnTo>
                  <a:lnTo>
                    <a:pt x="1127607" y="1131328"/>
                  </a:lnTo>
                  <a:close/>
                </a:path>
              </a:pathLst>
            </a:custGeom>
            <a:solidFill>
              <a:srgbClr val="DFDF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5094221" y="3772801"/>
            <a:ext cx="1638300" cy="3141980"/>
            <a:chOff x="5094221" y="3772801"/>
            <a:chExt cx="1638300" cy="3141980"/>
          </a:xfrm>
        </p:grpSpPr>
        <p:sp>
          <p:nvSpPr>
            <p:cNvPr id="6" name="object 6"/>
            <p:cNvSpPr/>
            <p:nvPr/>
          </p:nvSpPr>
          <p:spPr>
            <a:xfrm>
              <a:off x="5094221" y="3772801"/>
              <a:ext cx="1638300" cy="3077845"/>
            </a:xfrm>
            <a:custGeom>
              <a:avLst/>
              <a:gdLst/>
              <a:ahLst/>
              <a:cxnLst/>
              <a:rect l="l" t="t" r="r" b="b"/>
              <a:pathLst>
                <a:path w="1638300" h="3077845">
                  <a:moveTo>
                    <a:pt x="1054066" y="3077826"/>
                  </a:moveTo>
                  <a:lnTo>
                    <a:pt x="796825" y="3011321"/>
                  </a:lnTo>
                  <a:lnTo>
                    <a:pt x="714020" y="2982553"/>
                  </a:lnTo>
                  <a:lnTo>
                    <a:pt x="636993" y="2952938"/>
                  </a:lnTo>
                  <a:lnTo>
                    <a:pt x="565594" y="2922658"/>
                  </a:lnTo>
                  <a:lnTo>
                    <a:pt x="499670" y="2891894"/>
                  </a:lnTo>
                  <a:lnTo>
                    <a:pt x="439071" y="2860828"/>
                  </a:lnTo>
                  <a:lnTo>
                    <a:pt x="383644" y="2829642"/>
                  </a:lnTo>
                  <a:lnTo>
                    <a:pt x="333240" y="2798518"/>
                  </a:lnTo>
                  <a:lnTo>
                    <a:pt x="287705" y="2767636"/>
                  </a:lnTo>
                  <a:lnTo>
                    <a:pt x="246889" y="2737179"/>
                  </a:lnTo>
                  <a:lnTo>
                    <a:pt x="210641" y="2707329"/>
                  </a:lnTo>
                  <a:lnTo>
                    <a:pt x="178810" y="2678267"/>
                  </a:lnTo>
                  <a:lnTo>
                    <a:pt x="151242" y="2650174"/>
                  </a:lnTo>
                  <a:lnTo>
                    <a:pt x="108297" y="2597626"/>
                  </a:lnTo>
                  <a:lnTo>
                    <a:pt x="80595" y="2551138"/>
                  </a:lnTo>
                  <a:lnTo>
                    <a:pt x="66925" y="2512162"/>
                  </a:lnTo>
                  <a:lnTo>
                    <a:pt x="64973" y="2495946"/>
                  </a:lnTo>
                  <a:lnTo>
                    <a:pt x="72915" y="2455215"/>
                  </a:lnTo>
                  <a:lnTo>
                    <a:pt x="96768" y="2426945"/>
                  </a:lnTo>
                  <a:lnTo>
                    <a:pt x="132780" y="2409188"/>
                  </a:lnTo>
                  <a:lnTo>
                    <a:pt x="177198" y="2399999"/>
                  </a:lnTo>
                  <a:lnTo>
                    <a:pt x="226269" y="2397430"/>
                  </a:lnTo>
                  <a:lnTo>
                    <a:pt x="276241" y="2399536"/>
                  </a:lnTo>
                  <a:lnTo>
                    <a:pt x="336157" y="2405613"/>
                  </a:lnTo>
                  <a:lnTo>
                    <a:pt x="394030" y="2412698"/>
                  </a:lnTo>
                  <a:lnTo>
                    <a:pt x="444069" y="2417725"/>
                  </a:lnTo>
                  <a:lnTo>
                    <a:pt x="480482" y="2417633"/>
                  </a:lnTo>
                  <a:lnTo>
                    <a:pt x="497478" y="2409356"/>
                  </a:lnTo>
                  <a:lnTo>
                    <a:pt x="501042" y="2392939"/>
                  </a:lnTo>
                  <a:lnTo>
                    <a:pt x="497311" y="2376661"/>
                  </a:lnTo>
                  <a:lnTo>
                    <a:pt x="484736" y="2359770"/>
                  </a:lnTo>
                  <a:lnTo>
                    <a:pt x="461771" y="2341512"/>
                  </a:lnTo>
                  <a:lnTo>
                    <a:pt x="419442" y="2313130"/>
                  </a:lnTo>
                  <a:lnTo>
                    <a:pt x="384412" y="2288627"/>
                  </a:lnTo>
                  <a:lnTo>
                    <a:pt x="343286" y="2258476"/>
                  </a:lnTo>
                  <a:lnTo>
                    <a:pt x="298427" y="2223594"/>
                  </a:lnTo>
                  <a:lnTo>
                    <a:pt x="252195" y="2184902"/>
                  </a:lnTo>
                  <a:lnTo>
                    <a:pt x="206952" y="2143317"/>
                  </a:lnTo>
                  <a:lnTo>
                    <a:pt x="165058" y="2099760"/>
                  </a:lnTo>
                  <a:lnTo>
                    <a:pt x="128877" y="2055149"/>
                  </a:lnTo>
                  <a:lnTo>
                    <a:pt x="100768" y="2010403"/>
                  </a:lnTo>
                  <a:lnTo>
                    <a:pt x="83093" y="1966441"/>
                  </a:lnTo>
                  <a:lnTo>
                    <a:pt x="78215" y="1924183"/>
                  </a:lnTo>
                  <a:lnTo>
                    <a:pt x="88557" y="1884233"/>
                  </a:lnTo>
                  <a:lnTo>
                    <a:pt x="112657" y="1853304"/>
                  </a:lnTo>
                  <a:lnTo>
                    <a:pt x="147675" y="1830265"/>
                  </a:lnTo>
                  <a:lnTo>
                    <a:pt x="190769" y="1813985"/>
                  </a:lnTo>
                  <a:lnTo>
                    <a:pt x="239099" y="1803333"/>
                  </a:lnTo>
                  <a:lnTo>
                    <a:pt x="289823" y="1797179"/>
                  </a:lnTo>
                  <a:lnTo>
                    <a:pt x="340100" y="1794392"/>
                  </a:lnTo>
                  <a:lnTo>
                    <a:pt x="387090" y="1793841"/>
                  </a:lnTo>
                  <a:lnTo>
                    <a:pt x="459842" y="1794925"/>
                  </a:lnTo>
                  <a:lnTo>
                    <a:pt x="479922" y="1794297"/>
                  </a:lnTo>
                  <a:lnTo>
                    <a:pt x="505215" y="1783971"/>
                  </a:lnTo>
                  <a:lnTo>
                    <a:pt x="511984" y="1765359"/>
                  </a:lnTo>
                  <a:lnTo>
                    <a:pt x="505698" y="1743958"/>
                  </a:lnTo>
                  <a:lnTo>
                    <a:pt x="295684" y="1536931"/>
                  </a:lnTo>
                  <a:lnTo>
                    <a:pt x="203452" y="1449807"/>
                  </a:lnTo>
                  <a:lnTo>
                    <a:pt x="161460" y="1410710"/>
                  </a:lnTo>
                  <a:lnTo>
                    <a:pt x="124932" y="1377265"/>
                  </a:lnTo>
                  <a:lnTo>
                    <a:pt x="81748" y="1334796"/>
                  </a:lnTo>
                  <a:lnTo>
                    <a:pt x="47158" y="1293092"/>
                  </a:lnTo>
                  <a:lnTo>
                    <a:pt x="21667" y="1252353"/>
                  </a:lnTo>
                  <a:lnTo>
                    <a:pt x="5779" y="1212781"/>
                  </a:lnTo>
                  <a:lnTo>
                    <a:pt x="0" y="1174574"/>
                  </a:lnTo>
                  <a:lnTo>
                    <a:pt x="4833" y="1137935"/>
                  </a:lnTo>
                  <a:lnTo>
                    <a:pt x="20785" y="1103063"/>
                  </a:lnTo>
                  <a:lnTo>
                    <a:pt x="52414" y="1075380"/>
                  </a:lnTo>
                  <a:lnTo>
                    <a:pt x="95225" y="1064606"/>
                  </a:lnTo>
                  <a:lnTo>
                    <a:pt x="144533" y="1065551"/>
                  </a:lnTo>
                  <a:lnTo>
                    <a:pt x="195652" y="1073031"/>
                  </a:lnTo>
                  <a:lnTo>
                    <a:pt x="243894" y="1081858"/>
                  </a:lnTo>
                  <a:lnTo>
                    <a:pt x="284573" y="1086846"/>
                  </a:lnTo>
                  <a:lnTo>
                    <a:pt x="323361" y="1074701"/>
                  </a:lnTo>
                  <a:lnTo>
                    <a:pt x="339789" y="1045373"/>
                  </a:lnTo>
                  <a:lnTo>
                    <a:pt x="342967" y="1015543"/>
                  </a:lnTo>
                  <a:lnTo>
                    <a:pt x="342002" y="1001892"/>
                  </a:lnTo>
                  <a:lnTo>
                    <a:pt x="327294" y="964646"/>
                  </a:lnTo>
                  <a:lnTo>
                    <a:pt x="287493" y="853670"/>
                  </a:lnTo>
                  <a:lnTo>
                    <a:pt x="229085" y="670107"/>
                  </a:lnTo>
                  <a:lnTo>
                    <a:pt x="158556" y="415102"/>
                  </a:lnTo>
                  <a:lnTo>
                    <a:pt x="128802" y="187458"/>
                  </a:lnTo>
                  <a:lnTo>
                    <a:pt x="160100" y="64091"/>
                  </a:lnTo>
                  <a:lnTo>
                    <a:pt x="210004" y="13310"/>
                  </a:lnTo>
                  <a:lnTo>
                    <a:pt x="236071" y="3426"/>
                  </a:lnTo>
                  <a:lnTo>
                    <a:pt x="232798" y="4765"/>
                  </a:lnTo>
                  <a:lnTo>
                    <a:pt x="260936" y="0"/>
                  </a:lnTo>
                  <a:lnTo>
                    <a:pt x="330807" y="18416"/>
                  </a:lnTo>
                  <a:lnTo>
                    <a:pt x="420596" y="109083"/>
                  </a:lnTo>
                  <a:lnTo>
                    <a:pt x="508488" y="321072"/>
                  </a:lnTo>
                  <a:lnTo>
                    <a:pt x="573993" y="577440"/>
                  </a:lnTo>
                  <a:lnTo>
                    <a:pt x="614532" y="765740"/>
                  </a:lnTo>
                  <a:lnTo>
                    <a:pt x="635152" y="881789"/>
                  </a:lnTo>
                  <a:lnTo>
                    <a:pt x="640903" y="921402"/>
                  </a:lnTo>
                  <a:lnTo>
                    <a:pt x="646817" y="933648"/>
                  </a:lnTo>
                  <a:lnTo>
                    <a:pt x="664336" y="957778"/>
                  </a:lnTo>
                  <a:lnTo>
                    <a:pt x="693125" y="974879"/>
                  </a:lnTo>
                  <a:lnTo>
                    <a:pt x="732849" y="966036"/>
                  </a:lnTo>
                  <a:lnTo>
                    <a:pt x="765696" y="941441"/>
                  </a:lnTo>
                  <a:lnTo>
                    <a:pt x="803156" y="909725"/>
                  </a:lnTo>
                  <a:lnTo>
                    <a:pt x="843765" y="877753"/>
                  </a:lnTo>
                  <a:lnTo>
                    <a:pt x="886060" y="852390"/>
                  </a:lnTo>
                  <a:lnTo>
                    <a:pt x="928578" y="840499"/>
                  </a:lnTo>
                  <a:lnTo>
                    <a:pt x="969856" y="848946"/>
                  </a:lnTo>
                  <a:lnTo>
                    <a:pt x="1001064" y="871231"/>
                  </a:lnTo>
                  <a:lnTo>
                    <a:pt x="1023490" y="900577"/>
                  </a:lnTo>
                  <a:lnTo>
                    <a:pt x="1037463" y="936576"/>
                  </a:lnTo>
                  <a:lnTo>
                    <a:pt x="1043311" y="978817"/>
                  </a:lnTo>
                  <a:lnTo>
                    <a:pt x="1041362" y="1026894"/>
                  </a:lnTo>
                  <a:lnTo>
                    <a:pt x="1031943" y="1080398"/>
                  </a:lnTo>
                  <a:lnTo>
                    <a:pt x="1015383" y="1138919"/>
                  </a:lnTo>
                  <a:lnTo>
                    <a:pt x="1000174" y="1186250"/>
                  </a:lnTo>
                  <a:lnTo>
                    <a:pt x="983082" y="1241159"/>
                  </a:lnTo>
                  <a:lnTo>
                    <a:pt x="964870" y="1300896"/>
                  </a:lnTo>
                  <a:lnTo>
                    <a:pt x="928123" y="1423852"/>
                  </a:lnTo>
                  <a:lnTo>
                    <a:pt x="869876" y="1623199"/>
                  </a:lnTo>
                  <a:lnTo>
                    <a:pt x="867184" y="1646095"/>
                  </a:lnTo>
                  <a:lnTo>
                    <a:pt x="872442" y="1667777"/>
                  </a:lnTo>
                  <a:lnTo>
                    <a:pt x="887576" y="1680672"/>
                  </a:lnTo>
                  <a:lnTo>
                    <a:pt x="914510" y="1677206"/>
                  </a:lnTo>
                  <a:lnTo>
                    <a:pt x="932164" y="1667822"/>
                  </a:lnTo>
                  <a:lnTo>
                    <a:pt x="994646" y="1630842"/>
                  </a:lnTo>
                  <a:lnTo>
                    <a:pt x="1035664" y="1608027"/>
                  </a:lnTo>
                  <a:lnTo>
                    <a:pt x="1080661" y="1585518"/>
                  </a:lnTo>
                  <a:lnTo>
                    <a:pt x="1127732" y="1565705"/>
                  </a:lnTo>
                  <a:lnTo>
                    <a:pt x="1174971" y="1550978"/>
                  </a:lnTo>
                  <a:lnTo>
                    <a:pt x="1220475" y="1543731"/>
                  </a:lnTo>
                  <a:lnTo>
                    <a:pt x="1262338" y="1546352"/>
                  </a:lnTo>
                  <a:lnTo>
                    <a:pt x="1298657" y="1561233"/>
                  </a:lnTo>
                  <a:lnTo>
                    <a:pt x="1327525" y="1590766"/>
                  </a:lnTo>
                  <a:lnTo>
                    <a:pt x="1344327" y="1629858"/>
                  </a:lnTo>
                  <a:lnTo>
                    <a:pt x="1350863" y="1676786"/>
                  </a:lnTo>
                  <a:lnTo>
                    <a:pt x="1348726" y="1729580"/>
                  </a:lnTo>
                  <a:lnTo>
                    <a:pt x="1339510" y="1786269"/>
                  </a:lnTo>
                  <a:lnTo>
                    <a:pt x="1324808" y="1844881"/>
                  </a:lnTo>
                  <a:lnTo>
                    <a:pt x="1306212" y="1903446"/>
                  </a:lnTo>
                  <a:lnTo>
                    <a:pt x="1285317" y="1959994"/>
                  </a:lnTo>
                  <a:lnTo>
                    <a:pt x="1263715" y="2012553"/>
                  </a:lnTo>
                  <a:lnTo>
                    <a:pt x="1242999" y="2059152"/>
                  </a:lnTo>
                  <a:lnTo>
                    <a:pt x="1224763" y="2097821"/>
                  </a:lnTo>
                  <a:lnTo>
                    <a:pt x="1202103" y="2143485"/>
                  </a:lnTo>
                  <a:lnTo>
                    <a:pt x="1191265" y="2170751"/>
                  </a:lnTo>
                  <a:lnTo>
                    <a:pt x="1188824" y="2191671"/>
                  </a:lnTo>
                  <a:lnTo>
                    <a:pt x="1193692" y="2207653"/>
                  </a:lnTo>
                  <a:lnTo>
                    <a:pt x="1204781" y="2220107"/>
                  </a:lnTo>
                  <a:lnTo>
                    <a:pt x="1223418" y="2218755"/>
                  </a:lnTo>
                  <a:lnTo>
                    <a:pt x="1254895" y="2200577"/>
                  </a:lnTo>
                  <a:lnTo>
                    <a:pt x="1295770" y="2171173"/>
                  </a:lnTo>
                  <a:lnTo>
                    <a:pt x="1342602" y="2136142"/>
                  </a:lnTo>
                  <a:lnTo>
                    <a:pt x="1391947" y="2101082"/>
                  </a:lnTo>
                  <a:lnTo>
                    <a:pt x="1434562" y="2074462"/>
                  </a:lnTo>
                  <a:lnTo>
                    <a:pt x="1478504" y="2052321"/>
                  </a:lnTo>
                  <a:lnTo>
                    <a:pt x="1521553" y="2038223"/>
                  </a:lnTo>
                  <a:lnTo>
                    <a:pt x="1561490" y="2035729"/>
                  </a:lnTo>
                  <a:lnTo>
                    <a:pt x="1596096" y="2048403"/>
                  </a:lnTo>
                  <a:lnTo>
                    <a:pt x="1623151" y="2079807"/>
                  </a:lnTo>
                  <a:lnTo>
                    <a:pt x="1637008" y="2135465"/>
                  </a:lnTo>
                  <a:lnTo>
                    <a:pt x="1637703" y="2160870"/>
                  </a:lnTo>
                  <a:lnTo>
                    <a:pt x="1636067" y="2189564"/>
                  </a:lnTo>
                  <a:lnTo>
                    <a:pt x="1624911" y="2256491"/>
                  </a:lnTo>
                  <a:lnTo>
                    <a:pt x="1614948" y="2294560"/>
                  </a:lnTo>
                  <a:lnTo>
                    <a:pt x="1601765" y="2335590"/>
                  </a:lnTo>
                  <a:lnTo>
                    <a:pt x="1585142" y="2379499"/>
                  </a:lnTo>
                  <a:lnTo>
                    <a:pt x="1564855" y="2426203"/>
                  </a:lnTo>
                  <a:lnTo>
                    <a:pt x="1540683" y="2475623"/>
                  </a:lnTo>
                  <a:lnTo>
                    <a:pt x="1512404" y="2527674"/>
                  </a:lnTo>
                  <a:lnTo>
                    <a:pt x="1479796" y="2582276"/>
                  </a:lnTo>
                  <a:lnTo>
                    <a:pt x="1442638" y="2639345"/>
                  </a:lnTo>
                  <a:lnTo>
                    <a:pt x="1400707" y="2698800"/>
                  </a:lnTo>
                  <a:lnTo>
                    <a:pt x="1353781" y="2760560"/>
                  </a:lnTo>
                  <a:lnTo>
                    <a:pt x="1301639" y="2824540"/>
                  </a:lnTo>
                  <a:lnTo>
                    <a:pt x="1244059" y="2890661"/>
                  </a:lnTo>
                  <a:lnTo>
                    <a:pt x="1054066" y="3077826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313476" y="4123194"/>
              <a:ext cx="1174115" cy="2791460"/>
            </a:xfrm>
            <a:custGeom>
              <a:avLst/>
              <a:gdLst/>
              <a:ahLst/>
              <a:cxnLst/>
              <a:rect l="l" t="t" r="r" b="b"/>
              <a:pathLst>
                <a:path w="1174114" h="2791459">
                  <a:moveTo>
                    <a:pt x="565962" y="1771827"/>
                  </a:moveTo>
                  <a:lnTo>
                    <a:pt x="560730" y="1768767"/>
                  </a:lnTo>
                  <a:lnTo>
                    <a:pt x="555218" y="1766341"/>
                  </a:lnTo>
                  <a:lnTo>
                    <a:pt x="549440" y="1764538"/>
                  </a:lnTo>
                  <a:lnTo>
                    <a:pt x="503174" y="1747570"/>
                  </a:lnTo>
                  <a:lnTo>
                    <a:pt x="434263" y="1723148"/>
                  </a:lnTo>
                  <a:lnTo>
                    <a:pt x="349631" y="1694154"/>
                  </a:lnTo>
                  <a:lnTo>
                    <a:pt x="227698" y="1653717"/>
                  </a:lnTo>
                  <a:lnTo>
                    <a:pt x="148183" y="1628394"/>
                  </a:lnTo>
                  <a:lnTo>
                    <a:pt x="142506" y="1626247"/>
                  </a:lnTo>
                  <a:lnTo>
                    <a:pt x="136652" y="1624799"/>
                  </a:lnTo>
                  <a:lnTo>
                    <a:pt x="130632" y="1624088"/>
                  </a:lnTo>
                  <a:lnTo>
                    <a:pt x="135801" y="1627263"/>
                  </a:lnTo>
                  <a:lnTo>
                    <a:pt x="141312" y="1629689"/>
                  </a:lnTo>
                  <a:lnTo>
                    <a:pt x="147142" y="1631378"/>
                  </a:lnTo>
                  <a:lnTo>
                    <a:pt x="193408" y="1648485"/>
                  </a:lnTo>
                  <a:lnTo>
                    <a:pt x="303110" y="1686788"/>
                  </a:lnTo>
                  <a:lnTo>
                    <a:pt x="390855" y="1716544"/>
                  </a:lnTo>
                  <a:lnTo>
                    <a:pt x="468884" y="1742338"/>
                  </a:lnTo>
                  <a:lnTo>
                    <a:pt x="548398" y="1767662"/>
                  </a:lnTo>
                  <a:lnTo>
                    <a:pt x="554075" y="1769821"/>
                  </a:lnTo>
                  <a:lnTo>
                    <a:pt x="559917" y="1771205"/>
                  </a:lnTo>
                  <a:lnTo>
                    <a:pt x="565962" y="1771827"/>
                  </a:lnTo>
                  <a:close/>
                </a:path>
                <a:path w="1174114" h="2791459">
                  <a:moveTo>
                    <a:pt x="725893" y="630529"/>
                  </a:moveTo>
                  <a:lnTo>
                    <a:pt x="703427" y="661771"/>
                  </a:lnTo>
                  <a:lnTo>
                    <a:pt x="679030" y="698347"/>
                  </a:lnTo>
                  <a:lnTo>
                    <a:pt x="647839" y="745934"/>
                  </a:lnTo>
                  <a:lnTo>
                    <a:pt x="611339" y="802284"/>
                  </a:lnTo>
                  <a:lnTo>
                    <a:pt x="571017" y="865149"/>
                  </a:lnTo>
                  <a:lnTo>
                    <a:pt x="495185" y="984961"/>
                  </a:lnTo>
                  <a:lnTo>
                    <a:pt x="465124" y="1033221"/>
                  </a:lnTo>
                  <a:lnTo>
                    <a:pt x="442175" y="1070686"/>
                  </a:lnTo>
                  <a:lnTo>
                    <a:pt x="423278" y="1104099"/>
                  </a:lnTo>
                  <a:lnTo>
                    <a:pt x="429602" y="1096124"/>
                  </a:lnTo>
                  <a:lnTo>
                    <a:pt x="470014" y="1036231"/>
                  </a:lnTo>
                  <a:lnTo>
                    <a:pt x="501167" y="988733"/>
                  </a:lnTo>
                  <a:lnTo>
                    <a:pt x="537654" y="932459"/>
                  </a:lnTo>
                  <a:lnTo>
                    <a:pt x="578015" y="869619"/>
                  </a:lnTo>
                  <a:lnTo>
                    <a:pt x="618134" y="806577"/>
                  </a:lnTo>
                  <a:lnTo>
                    <a:pt x="653948" y="749769"/>
                  </a:lnTo>
                  <a:lnTo>
                    <a:pt x="684034" y="701471"/>
                  </a:lnTo>
                  <a:lnTo>
                    <a:pt x="706996" y="663981"/>
                  </a:lnTo>
                  <a:lnTo>
                    <a:pt x="725893" y="630529"/>
                  </a:lnTo>
                  <a:close/>
                </a:path>
                <a:path w="1174114" h="2791459">
                  <a:moveTo>
                    <a:pt x="1173873" y="1963458"/>
                  </a:moveTo>
                  <a:lnTo>
                    <a:pt x="1167511" y="1968842"/>
                  </a:lnTo>
                  <a:lnTo>
                    <a:pt x="1161605" y="1974684"/>
                  </a:lnTo>
                  <a:lnTo>
                    <a:pt x="1156169" y="1981009"/>
                  </a:lnTo>
                  <a:lnTo>
                    <a:pt x="1078064" y="2064397"/>
                  </a:lnTo>
                  <a:lnTo>
                    <a:pt x="1041107" y="2103208"/>
                  </a:lnTo>
                  <a:lnTo>
                    <a:pt x="999934" y="2145792"/>
                  </a:lnTo>
                  <a:lnTo>
                    <a:pt x="955319" y="2191080"/>
                  </a:lnTo>
                  <a:lnTo>
                    <a:pt x="910221" y="2235873"/>
                  </a:lnTo>
                  <a:lnTo>
                    <a:pt x="867791" y="2277160"/>
                  </a:lnTo>
                  <a:lnTo>
                    <a:pt x="829119" y="2314194"/>
                  </a:lnTo>
                  <a:lnTo>
                    <a:pt x="745985" y="2392540"/>
                  </a:lnTo>
                  <a:lnTo>
                    <a:pt x="739622" y="2397887"/>
                  </a:lnTo>
                  <a:lnTo>
                    <a:pt x="738987" y="2398534"/>
                  </a:lnTo>
                  <a:lnTo>
                    <a:pt x="608037" y="1887067"/>
                  </a:lnTo>
                  <a:lnTo>
                    <a:pt x="580288" y="1778927"/>
                  </a:lnTo>
                  <a:lnTo>
                    <a:pt x="578065" y="1770329"/>
                  </a:lnTo>
                  <a:lnTo>
                    <a:pt x="582472" y="1766620"/>
                  </a:lnTo>
                  <a:lnTo>
                    <a:pt x="652678" y="1709813"/>
                  </a:lnTo>
                  <a:lnTo>
                    <a:pt x="684644" y="1682140"/>
                  </a:lnTo>
                  <a:lnTo>
                    <a:pt x="719455" y="1650961"/>
                  </a:lnTo>
                  <a:lnTo>
                    <a:pt x="756246" y="1616798"/>
                  </a:lnTo>
                  <a:lnTo>
                    <a:pt x="792403" y="1581873"/>
                  </a:lnTo>
                  <a:lnTo>
                    <a:pt x="825436" y="1548676"/>
                  </a:lnTo>
                  <a:lnTo>
                    <a:pt x="854671" y="1518056"/>
                  </a:lnTo>
                  <a:lnTo>
                    <a:pt x="890219" y="1479003"/>
                  </a:lnTo>
                  <a:lnTo>
                    <a:pt x="914704" y="1450898"/>
                  </a:lnTo>
                  <a:lnTo>
                    <a:pt x="919327" y="1446199"/>
                  </a:lnTo>
                  <a:lnTo>
                    <a:pt x="923290" y="1440992"/>
                  </a:lnTo>
                  <a:lnTo>
                    <a:pt x="926604" y="1435277"/>
                  </a:lnTo>
                  <a:lnTo>
                    <a:pt x="921194" y="1439303"/>
                  </a:lnTo>
                  <a:lnTo>
                    <a:pt x="916241" y="1443824"/>
                  </a:lnTo>
                  <a:lnTo>
                    <a:pt x="911720" y="1448816"/>
                  </a:lnTo>
                  <a:lnTo>
                    <a:pt x="849007" y="1513370"/>
                  </a:lnTo>
                  <a:lnTo>
                    <a:pt x="819251" y="1543316"/>
                  </a:lnTo>
                  <a:lnTo>
                    <a:pt x="786053" y="1576082"/>
                  </a:lnTo>
                  <a:lnTo>
                    <a:pt x="749998" y="1610842"/>
                  </a:lnTo>
                  <a:lnTo>
                    <a:pt x="713473" y="1645069"/>
                  </a:lnTo>
                  <a:lnTo>
                    <a:pt x="679018" y="1676488"/>
                  </a:lnTo>
                  <a:lnTo>
                    <a:pt x="647547" y="1704619"/>
                  </a:lnTo>
                  <a:lnTo>
                    <a:pt x="579945" y="1764080"/>
                  </a:lnTo>
                  <a:lnTo>
                    <a:pt x="577024" y="1766277"/>
                  </a:lnTo>
                  <a:lnTo>
                    <a:pt x="552704" y="1671764"/>
                  </a:lnTo>
                  <a:lnTo>
                    <a:pt x="539038" y="1618843"/>
                  </a:lnTo>
                  <a:lnTo>
                    <a:pt x="496404" y="1454404"/>
                  </a:lnTo>
                  <a:lnTo>
                    <a:pt x="439762" y="1236827"/>
                  </a:lnTo>
                  <a:lnTo>
                    <a:pt x="412343" y="1131887"/>
                  </a:lnTo>
                  <a:lnTo>
                    <a:pt x="385597" y="1029893"/>
                  </a:lnTo>
                  <a:lnTo>
                    <a:pt x="359613" y="931100"/>
                  </a:lnTo>
                  <a:lnTo>
                    <a:pt x="334441" y="835799"/>
                  </a:lnTo>
                  <a:lnTo>
                    <a:pt x="322186" y="789546"/>
                  </a:lnTo>
                  <a:lnTo>
                    <a:pt x="298373" y="699998"/>
                  </a:lnTo>
                  <a:lnTo>
                    <a:pt x="286842" y="656767"/>
                  </a:lnTo>
                  <a:lnTo>
                    <a:pt x="275551" y="614616"/>
                  </a:lnTo>
                  <a:lnTo>
                    <a:pt x="264528" y="573582"/>
                  </a:lnTo>
                  <a:lnTo>
                    <a:pt x="253784" y="533692"/>
                  </a:lnTo>
                  <a:lnTo>
                    <a:pt x="243319" y="494982"/>
                  </a:lnTo>
                  <a:lnTo>
                    <a:pt x="217106" y="398487"/>
                  </a:lnTo>
                  <a:lnTo>
                    <a:pt x="201968" y="342950"/>
                  </a:lnTo>
                  <a:lnTo>
                    <a:pt x="187744" y="291033"/>
                  </a:lnTo>
                  <a:lnTo>
                    <a:pt x="174485" y="242887"/>
                  </a:lnTo>
                  <a:lnTo>
                    <a:pt x="162229" y="198640"/>
                  </a:lnTo>
                  <a:lnTo>
                    <a:pt x="151015" y="158445"/>
                  </a:lnTo>
                  <a:lnTo>
                    <a:pt x="133057" y="94640"/>
                  </a:lnTo>
                  <a:lnTo>
                    <a:pt x="120078" y="49136"/>
                  </a:lnTo>
                  <a:lnTo>
                    <a:pt x="112026" y="21424"/>
                  </a:lnTo>
                  <a:lnTo>
                    <a:pt x="109791" y="13233"/>
                  </a:lnTo>
                  <a:lnTo>
                    <a:pt x="106527" y="2527"/>
                  </a:lnTo>
                  <a:lnTo>
                    <a:pt x="105486" y="0"/>
                  </a:lnTo>
                  <a:lnTo>
                    <a:pt x="105930" y="2819"/>
                  </a:lnTo>
                  <a:lnTo>
                    <a:pt x="107264" y="8178"/>
                  </a:lnTo>
                  <a:lnTo>
                    <a:pt x="113512" y="31978"/>
                  </a:lnTo>
                  <a:lnTo>
                    <a:pt x="123850" y="70802"/>
                  </a:lnTo>
                  <a:lnTo>
                    <a:pt x="137769" y="123329"/>
                  </a:lnTo>
                  <a:lnTo>
                    <a:pt x="147281" y="159562"/>
                  </a:lnTo>
                  <a:lnTo>
                    <a:pt x="157962" y="199936"/>
                  </a:lnTo>
                  <a:lnTo>
                    <a:pt x="169748" y="244322"/>
                  </a:lnTo>
                  <a:lnTo>
                    <a:pt x="237045" y="496722"/>
                  </a:lnTo>
                  <a:lnTo>
                    <a:pt x="257924" y="575462"/>
                  </a:lnTo>
                  <a:lnTo>
                    <a:pt x="279920" y="658710"/>
                  </a:lnTo>
                  <a:lnTo>
                    <a:pt x="302945" y="746226"/>
                  </a:lnTo>
                  <a:lnTo>
                    <a:pt x="326948" y="837730"/>
                  </a:lnTo>
                  <a:lnTo>
                    <a:pt x="377647" y="1031709"/>
                  </a:lnTo>
                  <a:lnTo>
                    <a:pt x="398983" y="1113751"/>
                  </a:lnTo>
                  <a:lnTo>
                    <a:pt x="397192" y="1111961"/>
                  </a:lnTo>
                  <a:lnTo>
                    <a:pt x="392226" y="1108049"/>
                  </a:lnTo>
                  <a:lnTo>
                    <a:pt x="386829" y="1104696"/>
                  </a:lnTo>
                  <a:lnTo>
                    <a:pt x="344131" y="1074940"/>
                  </a:lnTo>
                  <a:lnTo>
                    <a:pt x="203974" y="974953"/>
                  </a:lnTo>
                  <a:lnTo>
                    <a:pt x="163779" y="946759"/>
                  </a:lnTo>
                  <a:lnTo>
                    <a:pt x="126085" y="920800"/>
                  </a:lnTo>
                  <a:lnTo>
                    <a:pt x="91744" y="897623"/>
                  </a:lnTo>
                  <a:lnTo>
                    <a:pt x="61595" y="877798"/>
                  </a:lnTo>
                  <a:lnTo>
                    <a:pt x="16954" y="850125"/>
                  </a:lnTo>
                  <a:lnTo>
                    <a:pt x="11607" y="846531"/>
                  </a:lnTo>
                  <a:lnTo>
                    <a:pt x="5956" y="843508"/>
                  </a:lnTo>
                  <a:lnTo>
                    <a:pt x="0" y="841057"/>
                  </a:lnTo>
                  <a:lnTo>
                    <a:pt x="4445" y="845439"/>
                  </a:lnTo>
                  <a:lnTo>
                    <a:pt x="9296" y="849312"/>
                  </a:lnTo>
                  <a:lnTo>
                    <a:pt x="14579" y="852652"/>
                  </a:lnTo>
                  <a:lnTo>
                    <a:pt x="57429" y="882408"/>
                  </a:lnTo>
                  <a:lnTo>
                    <a:pt x="238442" y="1009599"/>
                  </a:lnTo>
                  <a:lnTo>
                    <a:pt x="310045" y="1059408"/>
                  </a:lnTo>
                  <a:lnTo>
                    <a:pt x="339966" y="1079550"/>
                  </a:lnTo>
                  <a:lnTo>
                    <a:pt x="384594" y="1107363"/>
                  </a:lnTo>
                  <a:lnTo>
                    <a:pt x="389978" y="1110983"/>
                  </a:lnTo>
                  <a:lnTo>
                    <a:pt x="395681" y="1114018"/>
                  </a:lnTo>
                  <a:lnTo>
                    <a:pt x="399440" y="1115542"/>
                  </a:lnTo>
                  <a:lnTo>
                    <a:pt x="445376" y="1292085"/>
                  </a:lnTo>
                  <a:lnTo>
                    <a:pt x="530555" y="1621028"/>
                  </a:lnTo>
                  <a:lnTo>
                    <a:pt x="569671" y="1772958"/>
                  </a:lnTo>
                  <a:lnTo>
                    <a:pt x="565810" y="1777771"/>
                  </a:lnTo>
                  <a:lnTo>
                    <a:pt x="570306" y="1775434"/>
                  </a:lnTo>
                  <a:lnTo>
                    <a:pt x="695782" y="2262695"/>
                  </a:lnTo>
                  <a:lnTo>
                    <a:pt x="721969" y="2363940"/>
                  </a:lnTo>
                  <a:lnTo>
                    <a:pt x="732675" y="2405202"/>
                  </a:lnTo>
                  <a:lnTo>
                    <a:pt x="728573" y="2410244"/>
                  </a:lnTo>
                  <a:lnTo>
                    <a:pt x="733209" y="2407259"/>
                  </a:lnTo>
                  <a:lnTo>
                    <a:pt x="735418" y="2415756"/>
                  </a:lnTo>
                  <a:lnTo>
                    <a:pt x="733806" y="2414943"/>
                  </a:lnTo>
                  <a:lnTo>
                    <a:pt x="726617" y="2412022"/>
                  </a:lnTo>
                  <a:lnTo>
                    <a:pt x="719201" y="2409647"/>
                  </a:lnTo>
                  <a:lnTo>
                    <a:pt x="659688" y="2388819"/>
                  </a:lnTo>
                  <a:lnTo>
                    <a:pt x="570992" y="2358796"/>
                  </a:lnTo>
                  <a:lnTo>
                    <a:pt x="462114" y="2322753"/>
                  </a:lnTo>
                  <a:lnTo>
                    <a:pt x="353021" y="2287270"/>
                  </a:lnTo>
                  <a:lnTo>
                    <a:pt x="263779" y="2258923"/>
                  </a:lnTo>
                  <a:lnTo>
                    <a:pt x="203377" y="2240483"/>
                  </a:lnTo>
                  <a:lnTo>
                    <a:pt x="196075" y="2237854"/>
                  </a:lnTo>
                  <a:lnTo>
                    <a:pt x="188582" y="2235974"/>
                  </a:lnTo>
                  <a:lnTo>
                    <a:pt x="180911" y="2234831"/>
                  </a:lnTo>
                  <a:lnTo>
                    <a:pt x="187845" y="2238349"/>
                  </a:lnTo>
                  <a:lnTo>
                    <a:pt x="195033" y="2241232"/>
                  </a:lnTo>
                  <a:lnTo>
                    <a:pt x="202488" y="2243455"/>
                  </a:lnTo>
                  <a:lnTo>
                    <a:pt x="262001" y="2264435"/>
                  </a:lnTo>
                  <a:lnTo>
                    <a:pt x="350558" y="2294394"/>
                  </a:lnTo>
                  <a:lnTo>
                    <a:pt x="459435" y="2330488"/>
                  </a:lnTo>
                  <a:lnTo>
                    <a:pt x="568528" y="2365972"/>
                  </a:lnTo>
                  <a:lnTo>
                    <a:pt x="657758" y="2394318"/>
                  </a:lnTo>
                  <a:lnTo>
                    <a:pt x="718159" y="2412771"/>
                  </a:lnTo>
                  <a:lnTo>
                    <a:pt x="725512" y="2415400"/>
                  </a:lnTo>
                  <a:lnTo>
                    <a:pt x="733044" y="2417292"/>
                  </a:lnTo>
                  <a:lnTo>
                    <a:pt x="735926" y="2417724"/>
                  </a:lnTo>
                  <a:lnTo>
                    <a:pt x="747217" y="2461145"/>
                  </a:lnTo>
                  <a:lnTo>
                    <a:pt x="759421" y="2507945"/>
                  </a:lnTo>
                  <a:lnTo>
                    <a:pt x="771309" y="2553398"/>
                  </a:lnTo>
                  <a:lnTo>
                    <a:pt x="782866" y="2597378"/>
                  </a:lnTo>
                  <a:lnTo>
                    <a:pt x="794054" y="2639796"/>
                  </a:lnTo>
                  <a:lnTo>
                    <a:pt x="804862" y="2680512"/>
                  </a:lnTo>
                  <a:lnTo>
                    <a:pt x="815238" y="2719438"/>
                  </a:lnTo>
                  <a:lnTo>
                    <a:pt x="825182" y="2756446"/>
                  </a:lnTo>
                  <a:lnTo>
                    <a:pt x="834656" y="2791409"/>
                  </a:lnTo>
                  <a:lnTo>
                    <a:pt x="840752" y="2789783"/>
                  </a:lnTo>
                  <a:lnTo>
                    <a:pt x="831443" y="2754693"/>
                  </a:lnTo>
                  <a:lnTo>
                    <a:pt x="821651" y="2717596"/>
                  </a:lnTo>
                  <a:lnTo>
                    <a:pt x="811428" y="2678582"/>
                  </a:lnTo>
                  <a:lnTo>
                    <a:pt x="800773" y="2637764"/>
                  </a:lnTo>
                  <a:lnTo>
                    <a:pt x="789724" y="2595270"/>
                  </a:lnTo>
                  <a:lnTo>
                    <a:pt x="778319" y="2551201"/>
                  </a:lnTo>
                  <a:lnTo>
                    <a:pt x="766559" y="2505684"/>
                  </a:lnTo>
                  <a:lnTo>
                    <a:pt x="742111" y="2410714"/>
                  </a:lnTo>
                  <a:lnTo>
                    <a:pt x="739952" y="2402332"/>
                  </a:lnTo>
                  <a:lnTo>
                    <a:pt x="741984" y="2400770"/>
                  </a:lnTo>
                  <a:lnTo>
                    <a:pt x="748068" y="2395207"/>
                  </a:lnTo>
                  <a:lnTo>
                    <a:pt x="799249" y="2350579"/>
                  </a:lnTo>
                  <a:lnTo>
                    <a:pt x="833932" y="2319185"/>
                  </a:lnTo>
                  <a:lnTo>
                    <a:pt x="873099" y="2282609"/>
                  </a:lnTo>
                  <a:lnTo>
                    <a:pt x="915809" y="2241600"/>
                  </a:lnTo>
                  <a:lnTo>
                    <a:pt x="961123" y="2196884"/>
                  </a:lnTo>
                  <a:lnTo>
                    <a:pt x="1005776" y="2151456"/>
                  </a:lnTo>
                  <a:lnTo>
                    <a:pt x="1046670" y="2108492"/>
                  </a:lnTo>
                  <a:lnTo>
                    <a:pt x="1083094" y="2069071"/>
                  </a:lnTo>
                  <a:lnTo>
                    <a:pt x="1140142" y="2005279"/>
                  </a:lnTo>
                  <a:lnTo>
                    <a:pt x="1159002" y="1983092"/>
                  </a:lnTo>
                  <a:lnTo>
                    <a:pt x="1164564" y="1977009"/>
                  </a:lnTo>
                  <a:lnTo>
                    <a:pt x="1169530" y="1970468"/>
                  </a:lnTo>
                  <a:lnTo>
                    <a:pt x="1173873" y="1963458"/>
                  </a:lnTo>
                  <a:close/>
                </a:path>
              </a:pathLst>
            </a:custGeom>
            <a:solidFill>
              <a:srgbClr val="DFDF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/>
          <p:nvPr/>
        </p:nvSpPr>
        <p:spPr>
          <a:xfrm>
            <a:off x="4002354" y="700582"/>
            <a:ext cx="567690" cy="970915"/>
          </a:xfrm>
          <a:custGeom>
            <a:avLst/>
            <a:gdLst/>
            <a:ahLst/>
            <a:cxnLst/>
            <a:rect l="l" t="t" r="r" b="b"/>
            <a:pathLst>
              <a:path w="567689" h="970914">
                <a:moveTo>
                  <a:pt x="560222" y="767029"/>
                </a:moveTo>
                <a:lnTo>
                  <a:pt x="415010" y="722388"/>
                </a:lnTo>
                <a:lnTo>
                  <a:pt x="407073" y="740867"/>
                </a:lnTo>
                <a:lnTo>
                  <a:pt x="380047" y="778725"/>
                </a:lnTo>
                <a:lnTo>
                  <a:pt x="329145" y="809574"/>
                </a:lnTo>
                <a:lnTo>
                  <a:pt x="249567" y="807046"/>
                </a:lnTo>
                <a:lnTo>
                  <a:pt x="240474" y="804164"/>
                </a:lnTo>
                <a:lnTo>
                  <a:pt x="199923" y="779919"/>
                </a:lnTo>
                <a:lnTo>
                  <a:pt x="171462" y="742213"/>
                </a:lnTo>
                <a:lnTo>
                  <a:pt x="159258" y="696506"/>
                </a:lnTo>
                <a:lnTo>
                  <a:pt x="158788" y="688441"/>
                </a:lnTo>
                <a:lnTo>
                  <a:pt x="158788" y="680389"/>
                </a:lnTo>
                <a:lnTo>
                  <a:pt x="165938" y="640892"/>
                </a:lnTo>
                <a:lnTo>
                  <a:pt x="184353" y="605180"/>
                </a:lnTo>
                <a:lnTo>
                  <a:pt x="239395" y="560006"/>
                </a:lnTo>
                <a:lnTo>
                  <a:pt x="283083" y="548525"/>
                </a:lnTo>
                <a:lnTo>
                  <a:pt x="337096" y="552183"/>
                </a:lnTo>
                <a:lnTo>
                  <a:pt x="401332" y="576135"/>
                </a:lnTo>
                <a:lnTo>
                  <a:pt x="503542" y="248818"/>
                </a:lnTo>
                <a:lnTo>
                  <a:pt x="359968" y="204190"/>
                </a:lnTo>
                <a:lnTo>
                  <a:pt x="300456" y="395960"/>
                </a:lnTo>
                <a:lnTo>
                  <a:pt x="265341" y="397738"/>
                </a:lnTo>
                <a:lnTo>
                  <a:pt x="182892" y="418261"/>
                </a:lnTo>
                <a:lnTo>
                  <a:pt x="87490" y="480390"/>
                </a:lnTo>
                <a:lnTo>
                  <a:pt x="13462" y="606933"/>
                </a:lnTo>
                <a:lnTo>
                  <a:pt x="495" y="667537"/>
                </a:lnTo>
                <a:lnTo>
                  <a:pt x="0" y="722058"/>
                </a:lnTo>
                <a:lnTo>
                  <a:pt x="9956" y="770597"/>
                </a:lnTo>
                <a:lnTo>
                  <a:pt x="28359" y="813295"/>
                </a:lnTo>
                <a:lnTo>
                  <a:pt x="53200" y="850265"/>
                </a:lnTo>
                <a:lnTo>
                  <a:pt x="82473" y="881634"/>
                </a:lnTo>
                <a:lnTo>
                  <a:pt x="114173" y="907503"/>
                </a:lnTo>
                <a:lnTo>
                  <a:pt x="146291" y="928027"/>
                </a:lnTo>
                <a:lnTo>
                  <a:pt x="203746" y="953452"/>
                </a:lnTo>
                <a:lnTo>
                  <a:pt x="251142" y="965111"/>
                </a:lnTo>
                <a:lnTo>
                  <a:pt x="318731" y="970826"/>
                </a:lnTo>
                <a:lnTo>
                  <a:pt x="356755" y="967625"/>
                </a:lnTo>
                <a:lnTo>
                  <a:pt x="395820" y="958342"/>
                </a:lnTo>
                <a:lnTo>
                  <a:pt x="434606" y="941438"/>
                </a:lnTo>
                <a:lnTo>
                  <a:pt x="471766" y="915390"/>
                </a:lnTo>
                <a:lnTo>
                  <a:pt x="505980" y="878662"/>
                </a:lnTo>
                <a:lnTo>
                  <a:pt x="535914" y="829716"/>
                </a:lnTo>
                <a:lnTo>
                  <a:pt x="560222" y="767029"/>
                </a:lnTo>
                <a:close/>
              </a:path>
              <a:path w="567689" h="970914">
                <a:moveTo>
                  <a:pt x="567588" y="45466"/>
                </a:moveTo>
                <a:lnTo>
                  <a:pt x="421868" y="0"/>
                </a:lnTo>
                <a:lnTo>
                  <a:pt x="379412" y="136067"/>
                </a:lnTo>
                <a:lnTo>
                  <a:pt x="525132" y="181533"/>
                </a:lnTo>
                <a:lnTo>
                  <a:pt x="567588" y="45466"/>
                </a:lnTo>
                <a:close/>
              </a:path>
            </a:pathLst>
          </a:custGeom>
          <a:solidFill>
            <a:srgbClr val="F5F5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960416" y="957808"/>
            <a:ext cx="224790" cy="377190"/>
          </a:xfrm>
          <a:custGeom>
            <a:avLst/>
            <a:gdLst/>
            <a:ahLst/>
            <a:cxnLst/>
            <a:rect l="l" t="t" r="r" b="b"/>
            <a:pathLst>
              <a:path w="224789" h="377190">
                <a:moveTo>
                  <a:pt x="223126" y="361327"/>
                </a:moveTo>
                <a:lnTo>
                  <a:pt x="208470" y="306641"/>
                </a:lnTo>
                <a:lnTo>
                  <a:pt x="149872" y="322338"/>
                </a:lnTo>
                <a:lnTo>
                  <a:pt x="164541" y="377037"/>
                </a:lnTo>
                <a:lnTo>
                  <a:pt x="223126" y="361327"/>
                </a:lnTo>
                <a:close/>
              </a:path>
              <a:path w="224789" h="377190">
                <a:moveTo>
                  <a:pt x="224180" y="110909"/>
                </a:moveTo>
                <a:lnTo>
                  <a:pt x="193408" y="30822"/>
                </a:lnTo>
                <a:lnTo>
                  <a:pt x="155117" y="6642"/>
                </a:lnTo>
                <a:lnTo>
                  <a:pt x="114973" y="0"/>
                </a:lnTo>
                <a:lnTo>
                  <a:pt x="83172" y="3644"/>
                </a:lnTo>
                <a:lnTo>
                  <a:pt x="56121" y="13042"/>
                </a:lnTo>
                <a:lnTo>
                  <a:pt x="23075" y="35725"/>
                </a:lnTo>
                <a:lnTo>
                  <a:pt x="0" y="76517"/>
                </a:lnTo>
                <a:lnTo>
                  <a:pt x="2832" y="140233"/>
                </a:lnTo>
                <a:lnTo>
                  <a:pt x="60998" y="125349"/>
                </a:lnTo>
                <a:lnTo>
                  <a:pt x="60109" y="122047"/>
                </a:lnTo>
                <a:lnTo>
                  <a:pt x="59563" y="118694"/>
                </a:lnTo>
                <a:lnTo>
                  <a:pt x="59143" y="111861"/>
                </a:lnTo>
                <a:lnTo>
                  <a:pt x="59270" y="108458"/>
                </a:lnTo>
                <a:lnTo>
                  <a:pt x="60210" y="101688"/>
                </a:lnTo>
                <a:lnTo>
                  <a:pt x="82943" y="68872"/>
                </a:lnTo>
                <a:lnTo>
                  <a:pt x="108445" y="60261"/>
                </a:lnTo>
                <a:lnTo>
                  <a:pt x="118567" y="60413"/>
                </a:lnTo>
                <a:lnTo>
                  <a:pt x="157327" y="87312"/>
                </a:lnTo>
                <a:lnTo>
                  <a:pt x="162763" y="109791"/>
                </a:lnTo>
                <a:lnTo>
                  <a:pt x="162725" y="116065"/>
                </a:lnTo>
                <a:lnTo>
                  <a:pt x="141579" y="155702"/>
                </a:lnTo>
                <a:lnTo>
                  <a:pt x="96113" y="171323"/>
                </a:lnTo>
                <a:lnTo>
                  <a:pt x="130784" y="302399"/>
                </a:lnTo>
                <a:lnTo>
                  <a:pt x="188214" y="287515"/>
                </a:lnTo>
                <a:lnTo>
                  <a:pt x="167970" y="210743"/>
                </a:lnTo>
                <a:lnTo>
                  <a:pt x="173380" y="207492"/>
                </a:lnTo>
                <a:lnTo>
                  <a:pt x="204355" y="176390"/>
                </a:lnTo>
                <a:lnTo>
                  <a:pt x="222745" y="129768"/>
                </a:lnTo>
                <a:lnTo>
                  <a:pt x="223558" y="123532"/>
                </a:lnTo>
                <a:lnTo>
                  <a:pt x="224180" y="110909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750704" y="2529395"/>
            <a:ext cx="234950" cy="379730"/>
          </a:xfrm>
          <a:custGeom>
            <a:avLst/>
            <a:gdLst/>
            <a:ahLst/>
            <a:cxnLst/>
            <a:rect l="l" t="t" r="r" b="b"/>
            <a:pathLst>
              <a:path w="234950" h="379730">
                <a:moveTo>
                  <a:pt x="75996" y="326440"/>
                </a:moveTo>
                <a:lnTo>
                  <a:pt x="19202" y="305866"/>
                </a:lnTo>
                <a:lnTo>
                  <a:pt x="0" y="358889"/>
                </a:lnTo>
                <a:lnTo>
                  <a:pt x="56794" y="379463"/>
                </a:lnTo>
                <a:lnTo>
                  <a:pt x="75996" y="326440"/>
                </a:lnTo>
                <a:close/>
              </a:path>
              <a:path w="234950" h="379730">
                <a:moveTo>
                  <a:pt x="234746" y="92760"/>
                </a:moveTo>
                <a:lnTo>
                  <a:pt x="217055" y="51142"/>
                </a:lnTo>
                <a:lnTo>
                  <a:pt x="187833" y="22898"/>
                </a:lnTo>
                <a:lnTo>
                  <a:pt x="131673" y="114"/>
                </a:lnTo>
                <a:lnTo>
                  <a:pt x="91478" y="0"/>
                </a:lnTo>
                <a:lnTo>
                  <a:pt x="49250" y="20447"/>
                </a:lnTo>
                <a:lnTo>
                  <a:pt x="15328" y="74447"/>
                </a:lnTo>
                <a:lnTo>
                  <a:pt x="71856" y="94830"/>
                </a:lnTo>
                <a:lnTo>
                  <a:pt x="73050" y="91630"/>
                </a:lnTo>
                <a:lnTo>
                  <a:pt x="74536" y="88582"/>
                </a:lnTo>
                <a:lnTo>
                  <a:pt x="105410" y="63398"/>
                </a:lnTo>
                <a:lnTo>
                  <a:pt x="122275" y="61379"/>
                </a:lnTo>
                <a:lnTo>
                  <a:pt x="125653" y="61645"/>
                </a:lnTo>
                <a:lnTo>
                  <a:pt x="165709" y="86055"/>
                </a:lnTo>
                <a:lnTo>
                  <a:pt x="172326" y="116128"/>
                </a:lnTo>
                <a:lnTo>
                  <a:pt x="171475" y="122402"/>
                </a:lnTo>
                <a:lnTo>
                  <a:pt x="138582" y="162204"/>
                </a:lnTo>
                <a:lnTo>
                  <a:pt x="121107" y="165925"/>
                </a:lnTo>
                <a:lnTo>
                  <a:pt x="99720" y="163487"/>
                </a:lnTo>
                <a:lnTo>
                  <a:pt x="74688" y="152857"/>
                </a:lnTo>
                <a:lnTo>
                  <a:pt x="28409" y="280365"/>
                </a:lnTo>
                <a:lnTo>
                  <a:pt x="84353" y="300596"/>
                </a:lnTo>
                <a:lnTo>
                  <a:pt x="111429" y="226199"/>
                </a:lnTo>
                <a:lnTo>
                  <a:pt x="117741" y="226593"/>
                </a:lnTo>
                <a:lnTo>
                  <a:pt x="160934" y="218630"/>
                </a:lnTo>
                <a:lnTo>
                  <a:pt x="202603" y="190779"/>
                </a:lnTo>
                <a:lnTo>
                  <a:pt x="226479" y="153924"/>
                </a:lnTo>
                <a:lnTo>
                  <a:pt x="228523" y="147942"/>
                </a:lnTo>
                <a:lnTo>
                  <a:pt x="234746" y="9276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743782" y="2924631"/>
            <a:ext cx="515620" cy="807720"/>
          </a:xfrm>
          <a:custGeom>
            <a:avLst/>
            <a:gdLst/>
            <a:ahLst/>
            <a:cxnLst/>
            <a:rect l="l" t="t" r="r" b="b"/>
            <a:pathLst>
              <a:path w="515620" h="807720">
                <a:moveTo>
                  <a:pt x="484619" y="268579"/>
                </a:moveTo>
                <a:lnTo>
                  <a:pt x="467525" y="146088"/>
                </a:lnTo>
                <a:lnTo>
                  <a:pt x="441350" y="94716"/>
                </a:lnTo>
                <a:lnTo>
                  <a:pt x="409092" y="56235"/>
                </a:lnTo>
                <a:lnTo>
                  <a:pt x="372529" y="29083"/>
                </a:lnTo>
                <a:lnTo>
                  <a:pt x="333387" y="11696"/>
                </a:lnTo>
                <a:lnTo>
                  <a:pt x="293408" y="2514"/>
                </a:lnTo>
                <a:lnTo>
                  <a:pt x="254355" y="0"/>
                </a:lnTo>
                <a:lnTo>
                  <a:pt x="217957" y="2565"/>
                </a:lnTo>
                <a:lnTo>
                  <a:pt x="160147" y="16789"/>
                </a:lnTo>
                <a:lnTo>
                  <a:pt x="112407" y="39662"/>
                </a:lnTo>
                <a:lnTo>
                  <a:pt x="53975" y="84963"/>
                </a:lnTo>
                <a:lnTo>
                  <a:pt x="28435" y="117475"/>
                </a:lnTo>
                <a:lnTo>
                  <a:pt x="9410" y="157314"/>
                </a:lnTo>
                <a:lnTo>
                  <a:pt x="0" y="205092"/>
                </a:lnTo>
                <a:lnTo>
                  <a:pt x="3238" y="261366"/>
                </a:lnTo>
                <a:lnTo>
                  <a:pt x="22225" y="326707"/>
                </a:lnTo>
                <a:lnTo>
                  <a:pt x="141249" y="280581"/>
                </a:lnTo>
                <a:lnTo>
                  <a:pt x="136829" y="264236"/>
                </a:lnTo>
                <a:lnTo>
                  <a:pt x="134874" y="225107"/>
                </a:lnTo>
                <a:lnTo>
                  <a:pt x="152361" y="178079"/>
                </a:lnTo>
                <a:lnTo>
                  <a:pt x="206273" y="138049"/>
                </a:lnTo>
                <a:lnTo>
                  <a:pt x="245275" y="129832"/>
                </a:lnTo>
                <a:lnTo>
                  <a:pt x="253263" y="130009"/>
                </a:lnTo>
                <a:lnTo>
                  <a:pt x="291807" y="140017"/>
                </a:lnTo>
                <a:lnTo>
                  <a:pt x="323799" y="163791"/>
                </a:lnTo>
                <a:lnTo>
                  <a:pt x="345719" y="197561"/>
                </a:lnTo>
                <a:lnTo>
                  <a:pt x="354647" y="237007"/>
                </a:lnTo>
                <a:lnTo>
                  <a:pt x="354457" y="250431"/>
                </a:lnTo>
                <a:lnTo>
                  <a:pt x="341909" y="295579"/>
                </a:lnTo>
                <a:lnTo>
                  <a:pt x="319024" y="326123"/>
                </a:lnTo>
                <a:lnTo>
                  <a:pt x="281381" y="352018"/>
                </a:lnTo>
                <a:lnTo>
                  <a:pt x="226352" y="369697"/>
                </a:lnTo>
                <a:lnTo>
                  <a:pt x="330504" y="639445"/>
                </a:lnTo>
                <a:lnTo>
                  <a:pt x="449529" y="593915"/>
                </a:lnTo>
                <a:lnTo>
                  <a:pt x="388518" y="435914"/>
                </a:lnTo>
                <a:lnTo>
                  <a:pt x="410679" y="416356"/>
                </a:lnTo>
                <a:lnTo>
                  <a:pt x="454190" y="359625"/>
                </a:lnTo>
                <a:lnTo>
                  <a:pt x="484619" y="268579"/>
                </a:lnTo>
                <a:close/>
              </a:path>
              <a:path w="515620" h="807720">
                <a:moveTo>
                  <a:pt x="515289" y="760996"/>
                </a:moveTo>
                <a:lnTo>
                  <a:pt x="472071" y="648817"/>
                </a:lnTo>
                <a:lnTo>
                  <a:pt x="351980" y="695083"/>
                </a:lnTo>
                <a:lnTo>
                  <a:pt x="395198" y="807262"/>
                </a:lnTo>
                <a:lnTo>
                  <a:pt x="515289" y="760996"/>
                </a:lnTo>
                <a:close/>
              </a:path>
            </a:pathLst>
          </a:custGeom>
          <a:solidFill>
            <a:srgbClr val="F5F5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9463227" y="3364801"/>
            <a:ext cx="365125" cy="572135"/>
          </a:xfrm>
          <a:custGeom>
            <a:avLst/>
            <a:gdLst/>
            <a:ahLst/>
            <a:cxnLst/>
            <a:rect l="l" t="t" r="r" b="b"/>
            <a:pathLst>
              <a:path w="365125" h="572135">
                <a:moveTo>
                  <a:pt x="115697" y="79413"/>
                </a:moveTo>
                <a:lnTo>
                  <a:pt x="85102" y="0"/>
                </a:lnTo>
                <a:lnTo>
                  <a:pt x="0" y="32791"/>
                </a:lnTo>
                <a:lnTo>
                  <a:pt x="30594" y="112204"/>
                </a:lnTo>
                <a:lnTo>
                  <a:pt x="115697" y="79413"/>
                </a:lnTo>
                <a:close/>
              </a:path>
              <a:path w="365125" h="572135">
                <a:moveTo>
                  <a:pt x="364515" y="398780"/>
                </a:moveTo>
                <a:lnTo>
                  <a:pt x="349364" y="340461"/>
                </a:lnTo>
                <a:lnTo>
                  <a:pt x="264566" y="373049"/>
                </a:lnTo>
                <a:lnTo>
                  <a:pt x="267690" y="384644"/>
                </a:lnTo>
                <a:lnTo>
                  <a:pt x="269062" y="412394"/>
                </a:lnTo>
                <a:lnTo>
                  <a:pt x="218440" y="474065"/>
                </a:lnTo>
                <a:lnTo>
                  <a:pt x="188899" y="480212"/>
                </a:lnTo>
                <a:lnTo>
                  <a:pt x="181381" y="479742"/>
                </a:lnTo>
                <a:lnTo>
                  <a:pt x="140296" y="461518"/>
                </a:lnTo>
                <a:lnTo>
                  <a:pt x="116420" y="422884"/>
                </a:lnTo>
                <a:lnTo>
                  <a:pt x="113309" y="404012"/>
                </a:lnTo>
                <a:lnTo>
                  <a:pt x="113461" y="394512"/>
                </a:lnTo>
                <a:lnTo>
                  <a:pt x="138620" y="340842"/>
                </a:lnTo>
                <a:lnTo>
                  <a:pt x="204012" y="310565"/>
                </a:lnTo>
                <a:lnTo>
                  <a:pt x="131102" y="118783"/>
                </a:lnTo>
                <a:lnTo>
                  <a:pt x="47193" y="151066"/>
                </a:lnTo>
                <a:lnTo>
                  <a:pt x="90347" y="263093"/>
                </a:lnTo>
                <a:lnTo>
                  <a:pt x="79362" y="272237"/>
                </a:lnTo>
                <a:lnTo>
                  <a:pt x="51346" y="304546"/>
                </a:lnTo>
                <a:lnTo>
                  <a:pt x="31991" y="342684"/>
                </a:lnTo>
                <a:lnTo>
                  <a:pt x="22440" y="384365"/>
                </a:lnTo>
                <a:lnTo>
                  <a:pt x="21551" y="398627"/>
                </a:lnTo>
                <a:lnTo>
                  <a:pt x="21831" y="412915"/>
                </a:lnTo>
                <a:lnTo>
                  <a:pt x="29565" y="454977"/>
                </a:lnTo>
                <a:lnTo>
                  <a:pt x="63804" y="519506"/>
                </a:lnTo>
                <a:lnTo>
                  <a:pt x="101473" y="551319"/>
                </a:lnTo>
                <a:lnTo>
                  <a:pt x="143294" y="567575"/>
                </a:lnTo>
                <a:lnTo>
                  <a:pt x="185089" y="571982"/>
                </a:lnTo>
                <a:lnTo>
                  <a:pt x="222732" y="568236"/>
                </a:lnTo>
                <a:lnTo>
                  <a:pt x="271894" y="551268"/>
                </a:lnTo>
                <a:lnTo>
                  <a:pt x="324129" y="514591"/>
                </a:lnTo>
                <a:lnTo>
                  <a:pt x="362267" y="446659"/>
                </a:lnTo>
                <a:lnTo>
                  <a:pt x="364515" y="398780"/>
                </a:lnTo>
                <a:close/>
              </a:path>
            </a:pathLst>
          </a:custGeom>
          <a:solidFill>
            <a:srgbClr val="F5F5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482885" y="6995242"/>
            <a:ext cx="2542540" cy="0"/>
          </a:xfrm>
          <a:custGeom>
            <a:avLst/>
            <a:gdLst/>
            <a:ahLst/>
            <a:cxnLst/>
            <a:rect l="l" t="t" r="r" b="b"/>
            <a:pathLst>
              <a:path w="2542540">
                <a:moveTo>
                  <a:pt x="0" y="0"/>
                </a:moveTo>
                <a:lnTo>
                  <a:pt x="2542063" y="0"/>
                </a:lnTo>
                <a:lnTo>
                  <a:pt x="0" y="0"/>
                </a:lnTo>
                <a:close/>
              </a:path>
            </a:pathLst>
          </a:custGeom>
          <a:solidFill>
            <a:srgbClr val="2532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243163" y="6995242"/>
            <a:ext cx="2809240" cy="0"/>
          </a:xfrm>
          <a:custGeom>
            <a:avLst/>
            <a:gdLst/>
            <a:ahLst/>
            <a:cxnLst/>
            <a:rect l="l" t="t" r="r" b="b"/>
            <a:pathLst>
              <a:path w="2809240">
                <a:moveTo>
                  <a:pt x="0" y="0"/>
                </a:moveTo>
                <a:lnTo>
                  <a:pt x="2808975" y="0"/>
                </a:lnTo>
                <a:lnTo>
                  <a:pt x="0" y="0"/>
                </a:lnTo>
                <a:close/>
              </a:path>
            </a:pathLst>
          </a:custGeom>
          <a:solidFill>
            <a:srgbClr val="25323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5" name="object 15"/>
          <p:cNvGrpSpPr/>
          <p:nvPr/>
        </p:nvGrpSpPr>
        <p:grpSpPr>
          <a:xfrm>
            <a:off x="3854186" y="900135"/>
            <a:ext cx="5789295" cy="6099810"/>
            <a:chOff x="3854186" y="900135"/>
            <a:chExt cx="5789295" cy="6099810"/>
          </a:xfrm>
        </p:grpSpPr>
        <p:sp>
          <p:nvSpPr>
            <p:cNvPr id="16" name="object 16"/>
            <p:cNvSpPr/>
            <p:nvPr/>
          </p:nvSpPr>
          <p:spPr>
            <a:xfrm>
              <a:off x="9096807" y="1146987"/>
              <a:ext cx="222250" cy="379095"/>
            </a:xfrm>
            <a:custGeom>
              <a:avLst/>
              <a:gdLst/>
              <a:ahLst/>
              <a:cxnLst/>
              <a:rect l="l" t="t" r="r" b="b"/>
              <a:pathLst>
                <a:path w="222250" h="379094">
                  <a:moveTo>
                    <a:pt x="140906" y="0"/>
                  </a:moveTo>
                  <a:lnTo>
                    <a:pt x="81534" y="0"/>
                  </a:lnTo>
                  <a:lnTo>
                    <a:pt x="81534" y="55499"/>
                  </a:lnTo>
                  <a:lnTo>
                    <a:pt x="140906" y="55499"/>
                  </a:lnTo>
                  <a:lnTo>
                    <a:pt x="140906" y="0"/>
                  </a:lnTo>
                  <a:close/>
                </a:path>
                <a:path w="222250" h="379094">
                  <a:moveTo>
                    <a:pt x="221843" y="268998"/>
                  </a:moveTo>
                  <a:lnTo>
                    <a:pt x="162331" y="268998"/>
                  </a:lnTo>
                  <a:lnTo>
                    <a:pt x="162344" y="272364"/>
                  </a:lnTo>
                  <a:lnTo>
                    <a:pt x="162026" y="275717"/>
                  </a:lnTo>
                  <a:lnTo>
                    <a:pt x="142214" y="309740"/>
                  </a:lnTo>
                  <a:lnTo>
                    <a:pt x="105714" y="319900"/>
                  </a:lnTo>
                  <a:lnTo>
                    <a:pt x="100825" y="319316"/>
                  </a:lnTo>
                  <a:lnTo>
                    <a:pt x="68529" y="297992"/>
                  </a:lnTo>
                  <a:lnTo>
                    <a:pt x="59880" y="273075"/>
                  </a:lnTo>
                  <a:lnTo>
                    <a:pt x="61341" y="256184"/>
                  </a:lnTo>
                  <a:lnTo>
                    <a:pt x="93294" y="219951"/>
                  </a:lnTo>
                  <a:lnTo>
                    <a:pt x="113804" y="215036"/>
                  </a:lnTo>
                  <a:lnTo>
                    <a:pt x="140449" y="216471"/>
                  </a:lnTo>
                  <a:lnTo>
                    <a:pt x="140449" y="82575"/>
                  </a:lnTo>
                  <a:lnTo>
                    <a:pt x="81978" y="82575"/>
                  </a:lnTo>
                  <a:lnTo>
                    <a:pt x="81978" y="160832"/>
                  </a:lnTo>
                  <a:lnTo>
                    <a:pt x="73152" y="163817"/>
                  </a:lnTo>
                  <a:lnTo>
                    <a:pt x="34340" y="188760"/>
                  </a:lnTo>
                  <a:lnTo>
                    <a:pt x="8559" y="227012"/>
                  </a:lnTo>
                  <a:lnTo>
                    <a:pt x="0" y="272415"/>
                  </a:lnTo>
                  <a:lnTo>
                    <a:pt x="12661" y="325615"/>
                  </a:lnTo>
                  <a:lnTo>
                    <a:pt x="43002" y="358228"/>
                  </a:lnTo>
                  <a:lnTo>
                    <a:pt x="79590" y="374599"/>
                  </a:lnTo>
                  <a:lnTo>
                    <a:pt x="110998" y="379095"/>
                  </a:lnTo>
                  <a:lnTo>
                    <a:pt x="139217" y="376847"/>
                  </a:lnTo>
                  <a:lnTo>
                    <a:pt x="176403" y="363486"/>
                  </a:lnTo>
                  <a:lnTo>
                    <a:pt x="208597" y="330403"/>
                  </a:lnTo>
                  <a:lnTo>
                    <a:pt x="221843" y="268998"/>
                  </a:lnTo>
                  <a:close/>
                </a:path>
              </a:pathLst>
            </a:custGeom>
            <a:solidFill>
              <a:srgbClr val="ED21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8772181" y="900135"/>
              <a:ext cx="871219" cy="872490"/>
            </a:xfrm>
            <a:custGeom>
              <a:avLst/>
              <a:gdLst/>
              <a:ahLst/>
              <a:cxnLst/>
              <a:rect l="l" t="t" r="r" b="b"/>
              <a:pathLst>
                <a:path w="871220" h="872489">
                  <a:moveTo>
                    <a:pt x="71230" y="675397"/>
                  </a:moveTo>
                  <a:lnTo>
                    <a:pt x="42829" y="624840"/>
                  </a:lnTo>
                  <a:lnTo>
                    <a:pt x="20802" y="570230"/>
                  </a:lnTo>
                  <a:lnTo>
                    <a:pt x="6414" y="511810"/>
                  </a:lnTo>
                  <a:lnTo>
                    <a:pt x="0" y="453390"/>
                  </a:lnTo>
                  <a:lnTo>
                    <a:pt x="45" y="427990"/>
                  </a:lnTo>
                  <a:lnTo>
                    <a:pt x="138" y="425450"/>
                  </a:lnTo>
                  <a:lnTo>
                    <a:pt x="668" y="416560"/>
                  </a:lnTo>
                  <a:lnTo>
                    <a:pt x="743" y="415290"/>
                  </a:lnTo>
                  <a:lnTo>
                    <a:pt x="1018" y="407670"/>
                  </a:lnTo>
                  <a:lnTo>
                    <a:pt x="1063" y="406400"/>
                  </a:lnTo>
                  <a:lnTo>
                    <a:pt x="1691" y="397510"/>
                  </a:lnTo>
                  <a:lnTo>
                    <a:pt x="10230" y="342900"/>
                  </a:lnTo>
                  <a:lnTo>
                    <a:pt x="32249" y="273050"/>
                  </a:lnTo>
                  <a:lnTo>
                    <a:pt x="64983" y="209550"/>
                  </a:lnTo>
                  <a:lnTo>
                    <a:pt x="105823" y="152400"/>
                  </a:lnTo>
                  <a:lnTo>
                    <a:pt x="154572" y="104140"/>
                  </a:lnTo>
                  <a:lnTo>
                    <a:pt x="208802" y="64770"/>
                  </a:lnTo>
                  <a:lnTo>
                    <a:pt x="267122" y="34290"/>
                  </a:lnTo>
                  <a:lnTo>
                    <a:pt x="327527" y="13970"/>
                  </a:lnTo>
                  <a:lnTo>
                    <a:pt x="389506" y="1270"/>
                  </a:lnTo>
                  <a:lnTo>
                    <a:pt x="396771" y="1270"/>
                  </a:lnTo>
                  <a:lnTo>
                    <a:pt x="404217" y="0"/>
                  </a:lnTo>
                  <a:lnTo>
                    <a:pt x="463912" y="0"/>
                  </a:lnTo>
                  <a:lnTo>
                    <a:pt x="478775" y="1270"/>
                  </a:lnTo>
                  <a:lnTo>
                    <a:pt x="503339" y="3810"/>
                  </a:lnTo>
                  <a:lnTo>
                    <a:pt x="521546" y="7620"/>
                  </a:lnTo>
                  <a:lnTo>
                    <a:pt x="419709" y="7620"/>
                  </a:lnTo>
                  <a:lnTo>
                    <a:pt x="412319" y="8890"/>
                  </a:lnTo>
                  <a:lnTo>
                    <a:pt x="397427" y="8890"/>
                  </a:lnTo>
                  <a:lnTo>
                    <a:pt x="360197" y="15240"/>
                  </a:lnTo>
                  <a:lnTo>
                    <a:pt x="299546" y="30480"/>
                  </a:lnTo>
                  <a:lnTo>
                    <a:pt x="241916" y="55880"/>
                  </a:lnTo>
                  <a:lnTo>
                    <a:pt x="185999" y="90170"/>
                  </a:lnTo>
                  <a:lnTo>
                    <a:pt x="135687" y="133350"/>
                  </a:lnTo>
                  <a:lnTo>
                    <a:pt x="91589" y="185420"/>
                  </a:lnTo>
                  <a:lnTo>
                    <a:pt x="56089" y="245110"/>
                  </a:lnTo>
                  <a:lnTo>
                    <a:pt x="29274" y="309880"/>
                  </a:lnTo>
                  <a:lnTo>
                    <a:pt x="14579" y="379730"/>
                  </a:lnTo>
                  <a:lnTo>
                    <a:pt x="11603" y="416560"/>
                  </a:lnTo>
                  <a:lnTo>
                    <a:pt x="10998" y="425450"/>
                  </a:lnTo>
                  <a:lnTo>
                    <a:pt x="10905" y="427990"/>
                  </a:lnTo>
                  <a:lnTo>
                    <a:pt x="10812" y="430530"/>
                  </a:lnTo>
                  <a:lnTo>
                    <a:pt x="10719" y="433070"/>
                  </a:lnTo>
                  <a:lnTo>
                    <a:pt x="12000" y="471170"/>
                  </a:lnTo>
                  <a:lnTo>
                    <a:pt x="20084" y="525780"/>
                  </a:lnTo>
                  <a:lnTo>
                    <a:pt x="30277" y="563880"/>
                  </a:lnTo>
                  <a:lnTo>
                    <a:pt x="43891" y="601980"/>
                  </a:lnTo>
                  <a:lnTo>
                    <a:pt x="60926" y="637540"/>
                  </a:lnTo>
                  <a:lnTo>
                    <a:pt x="81969" y="673100"/>
                  </a:lnTo>
                  <a:lnTo>
                    <a:pt x="72158" y="673100"/>
                  </a:lnTo>
                  <a:lnTo>
                    <a:pt x="71230" y="675397"/>
                  </a:lnTo>
                  <a:close/>
                </a:path>
                <a:path w="871220" h="872489">
                  <a:moveTo>
                    <a:pt x="870960" y="435610"/>
                  </a:moveTo>
                  <a:lnTo>
                    <a:pt x="870377" y="433070"/>
                  </a:lnTo>
                  <a:lnTo>
                    <a:pt x="870228" y="430530"/>
                  </a:lnTo>
                  <a:lnTo>
                    <a:pt x="870514" y="427990"/>
                  </a:lnTo>
                  <a:lnTo>
                    <a:pt x="870068" y="422910"/>
                  </a:lnTo>
                  <a:lnTo>
                    <a:pt x="868877" y="415290"/>
                  </a:lnTo>
                  <a:lnTo>
                    <a:pt x="868877" y="406400"/>
                  </a:lnTo>
                  <a:lnTo>
                    <a:pt x="868431" y="401320"/>
                  </a:lnTo>
                  <a:lnTo>
                    <a:pt x="868654" y="397510"/>
                  </a:lnTo>
                  <a:lnTo>
                    <a:pt x="868729" y="396240"/>
                  </a:lnTo>
                  <a:lnTo>
                    <a:pt x="866646" y="383540"/>
                  </a:lnTo>
                  <a:lnTo>
                    <a:pt x="865753" y="378460"/>
                  </a:lnTo>
                  <a:lnTo>
                    <a:pt x="863373" y="363220"/>
                  </a:lnTo>
                  <a:lnTo>
                    <a:pt x="854148" y="323850"/>
                  </a:lnTo>
                  <a:lnTo>
                    <a:pt x="831843" y="260350"/>
                  </a:lnTo>
                  <a:lnTo>
                    <a:pt x="799695" y="203200"/>
                  </a:lnTo>
                  <a:lnTo>
                    <a:pt x="770996" y="163830"/>
                  </a:lnTo>
                  <a:lnTo>
                    <a:pt x="738033" y="128270"/>
                  </a:lnTo>
                  <a:lnTo>
                    <a:pt x="701257" y="96520"/>
                  </a:lnTo>
                  <a:lnTo>
                    <a:pt x="661118" y="68580"/>
                  </a:lnTo>
                  <a:lnTo>
                    <a:pt x="618151" y="45720"/>
                  </a:lnTo>
                  <a:lnTo>
                    <a:pt x="572893" y="27940"/>
                  </a:lnTo>
                  <a:lnTo>
                    <a:pt x="502048" y="11430"/>
                  </a:lnTo>
                  <a:lnTo>
                    <a:pt x="463352" y="7620"/>
                  </a:lnTo>
                  <a:lnTo>
                    <a:pt x="521546" y="7620"/>
                  </a:lnTo>
                  <a:lnTo>
                    <a:pt x="598551" y="29210"/>
                  </a:lnTo>
                  <a:lnTo>
                    <a:pt x="643276" y="50800"/>
                  </a:lnTo>
                  <a:lnTo>
                    <a:pt x="685483" y="76200"/>
                  </a:lnTo>
                  <a:lnTo>
                    <a:pt x="724349" y="106680"/>
                  </a:lnTo>
                  <a:lnTo>
                    <a:pt x="759621" y="140970"/>
                  </a:lnTo>
                  <a:lnTo>
                    <a:pt x="790610" y="179070"/>
                  </a:lnTo>
                  <a:lnTo>
                    <a:pt x="821630" y="228600"/>
                  </a:lnTo>
                  <a:lnTo>
                    <a:pt x="848410" y="290830"/>
                  </a:lnTo>
                  <a:lnTo>
                    <a:pt x="864265" y="347980"/>
                  </a:lnTo>
                  <a:lnTo>
                    <a:pt x="866497" y="364490"/>
                  </a:lnTo>
                  <a:lnTo>
                    <a:pt x="868580" y="377190"/>
                  </a:lnTo>
                  <a:lnTo>
                    <a:pt x="869473" y="384810"/>
                  </a:lnTo>
                  <a:lnTo>
                    <a:pt x="870960" y="396240"/>
                  </a:lnTo>
                  <a:lnTo>
                    <a:pt x="870960" y="435610"/>
                  </a:lnTo>
                  <a:close/>
                </a:path>
                <a:path w="871220" h="872489">
                  <a:moveTo>
                    <a:pt x="870663" y="440690"/>
                  </a:moveTo>
                  <a:lnTo>
                    <a:pt x="870434" y="439420"/>
                  </a:lnTo>
                  <a:lnTo>
                    <a:pt x="870434" y="438150"/>
                  </a:lnTo>
                  <a:lnTo>
                    <a:pt x="870663" y="436880"/>
                  </a:lnTo>
                  <a:lnTo>
                    <a:pt x="870663" y="440690"/>
                  </a:lnTo>
                  <a:close/>
                </a:path>
                <a:path w="871220" h="872489">
                  <a:moveTo>
                    <a:pt x="523707" y="864870"/>
                  </a:moveTo>
                  <a:lnTo>
                    <a:pt x="455862" y="864870"/>
                  </a:lnTo>
                  <a:lnTo>
                    <a:pt x="467078" y="863600"/>
                  </a:lnTo>
                  <a:lnTo>
                    <a:pt x="478256" y="863600"/>
                  </a:lnTo>
                  <a:lnTo>
                    <a:pt x="489395" y="862330"/>
                  </a:lnTo>
                  <a:lnTo>
                    <a:pt x="500496" y="859790"/>
                  </a:lnTo>
                  <a:lnTo>
                    <a:pt x="522367" y="857250"/>
                  </a:lnTo>
                  <a:lnTo>
                    <a:pt x="529509" y="855980"/>
                  </a:lnTo>
                  <a:lnTo>
                    <a:pt x="536502" y="853440"/>
                  </a:lnTo>
                  <a:lnTo>
                    <a:pt x="543494" y="852170"/>
                  </a:lnTo>
                  <a:lnTo>
                    <a:pt x="558521" y="848360"/>
                  </a:lnTo>
                  <a:lnTo>
                    <a:pt x="588049" y="838200"/>
                  </a:lnTo>
                  <a:lnTo>
                    <a:pt x="602549" y="831850"/>
                  </a:lnTo>
                  <a:lnTo>
                    <a:pt x="616836" y="826770"/>
                  </a:lnTo>
                  <a:lnTo>
                    <a:pt x="630873" y="819150"/>
                  </a:lnTo>
                  <a:lnTo>
                    <a:pt x="644658" y="812800"/>
                  </a:lnTo>
                  <a:lnTo>
                    <a:pt x="658194" y="805180"/>
                  </a:lnTo>
                  <a:lnTo>
                    <a:pt x="696982" y="778510"/>
                  </a:lnTo>
                  <a:lnTo>
                    <a:pt x="732764" y="749300"/>
                  </a:lnTo>
                  <a:lnTo>
                    <a:pt x="765100" y="715010"/>
                  </a:lnTo>
                  <a:lnTo>
                    <a:pt x="793602" y="678180"/>
                  </a:lnTo>
                  <a:lnTo>
                    <a:pt x="810321" y="651510"/>
                  </a:lnTo>
                  <a:lnTo>
                    <a:pt x="817955" y="638810"/>
                  </a:lnTo>
                  <a:lnTo>
                    <a:pt x="837878" y="596900"/>
                  </a:lnTo>
                  <a:lnTo>
                    <a:pt x="853127" y="552450"/>
                  </a:lnTo>
                  <a:lnTo>
                    <a:pt x="863521" y="506730"/>
                  </a:lnTo>
                  <a:lnTo>
                    <a:pt x="868729" y="468630"/>
                  </a:lnTo>
                  <a:lnTo>
                    <a:pt x="868580" y="461010"/>
                  </a:lnTo>
                  <a:lnTo>
                    <a:pt x="870663" y="449580"/>
                  </a:lnTo>
                  <a:lnTo>
                    <a:pt x="870663" y="461010"/>
                  </a:lnTo>
                  <a:lnTo>
                    <a:pt x="871109" y="468630"/>
                  </a:lnTo>
                  <a:lnTo>
                    <a:pt x="870663" y="477520"/>
                  </a:lnTo>
                  <a:lnTo>
                    <a:pt x="870179" y="482600"/>
                  </a:lnTo>
                  <a:lnTo>
                    <a:pt x="870058" y="483870"/>
                  </a:lnTo>
                  <a:lnTo>
                    <a:pt x="869063" y="490220"/>
                  </a:lnTo>
                  <a:lnTo>
                    <a:pt x="867901" y="499110"/>
                  </a:lnTo>
                  <a:lnTo>
                    <a:pt x="866794" y="506730"/>
                  </a:lnTo>
                  <a:lnTo>
                    <a:pt x="865902" y="513080"/>
                  </a:lnTo>
                  <a:lnTo>
                    <a:pt x="865455" y="518160"/>
                  </a:lnTo>
                  <a:lnTo>
                    <a:pt x="860694" y="538480"/>
                  </a:lnTo>
                  <a:lnTo>
                    <a:pt x="857422" y="551180"/>
                  </a:lnTo>
                  <a:lnTo>
                    <a:pt x="856083" y="558800"/>
                  </a:lnTo>
                  <a:lnTo>
                    <a:pt x="834862" y="615950"/>
                  </a:lnTo>
                  <a:lnTo>
                    <a:pt x="808305" y="665480"/>
                  </a:lnTo>
                  <a:lnTo>
                    <a:pt x="780980" y="704850"/>
                  </a:lnTo>
                  <a:lnTo>
                    <a:pt x="756204" y="734060"/>
                  </a:lnTo>
                  <a:lnTo>
                    <a:pt x="728910" y="760730"/>
                  </a:lnTo>
                  <a:lnTo>
                    <a:pt x="699416" y="784860"/>
                  </a:lnTo>
                  <a:lnTo>
                    <a:pt x="667836" y="806450"/>
                  </a:lnTo>
                  <a:lnTo>
                    <a:pt x="634538" y="825500"/>
                  </a:lnTo>
                  <a:lnTo>
                    <a:pt x="599652" y="842010"/>
                  </a:lnTo>
                  <a:lnTo>
                    <a:pt x="563583" y="853440"/>
                  </a:lnTo>
                  <a:lnTo>
                    <a:pt x="545131" y="859790"/>
                  </a:lnTo>
                  <a:lnTo>
                    <a:pt x="538585" y="861060"/>
                  </a:lnTo>
                  <a:lnTo>
                    <a:pt x="530997" y="863600"/>
                  </a:lnTo>
                  <a:lnTo>
                    <a:pt x="523707" y="864870"/>
                  </a:lnTo>
                  <a:close/>
                </a:path>
                <a:path w="871220" h="872489">
                  <a:moveTo>
                    <a:pt x="72158" y="676910"/>
                  </a:moveTo>
                  <a:lnTo>
                    <a:pt x="71230" y="675397"/>
                  </a:lnTo>
                  <a:lnTo>
                    <a:pt x="72158" y="673100"/>
                  </a:lnTo>
                  <a:lnTo>
                    <a:pt x="72158" y="676910"/>
                  </a:lnTo>
                  <a:close/>
                </a:path>
                <a:path w="871220" h="872489">
                  <a:moveTo>
                    <a:pt x="81318" y="676910"/>
                  </a:moveTo>
                  <a:lnTo>
                    <a:pt x="72158" y="676910"/>
                  </a:lnTo>
                  <a:lnTo>
                    <a:pt x="72158" y="673100"/>
                  </a:lnTo>
                  <a:lnTo>
                    <a:pt x="81969" y="673100"/>
                  </a:lnTo>
                  <a:lnTo>
                    <a:pt x="82721" y="674370"/>
                  </a:lnTo>
                  <a:lnTo>
                    <a:pt x="81828" y="675640"/>
                  </a:lnTo>
                  <a:lnTo>
                    <a:pt x="81318" y="676910"/>
                  </a:lnTo>
                  <a:close/>
                </a:path>
                <a:path w="871220" h="872489">
                  <a:moveTo>
                    <a:pt x="7587" y="833120"/>
                  </a:moveTo>
                  <a:lnTo>
                    <a:pt x="11158" y="824230"/>
                  </a:lnTo>
                  <a:lnTo>
                    <a:pt x="26192" y="787400"/>
                  </a:lnTo>
                  <a:lnTo>
                    <a:pt x="41379" y="749300"/>
                  </a:lnTo>
                  <a:lnTo>
                    <a:pt x="71132" y="675640"/>
                  </a:lnTo>
                  <a:lnTo>
                    <a:pt x="71230" y="675397"/>
                  </a:lnTo>
                  <a:lnTo>
                    <a:pt x="72158" y="676910"/>
                  </a:lnTo>
                  <a:lnTo>
                    <a:pt x="81318" y="676910"/>
                  </a:lnTo>
                  <a:lnTo>
                    <a:pt x="24246" y="819150"/>
                  </a:lnTo>
                  <a:lnTo>
                    <a:pt x="15026" y="821690"/>
                  </a:lnTo>
                  <a:lnTo>
                    <a:pt x="20679" y="828040"/>
                  </a:lnTo>
                  <a:lnTo>
                    <a:pt x="26228" y="828040"/>
                  </a:lnTo>
                  <a:lnTo>
                    <a:pt x="7587" y="833120"/>
                  </a:lnTo>
                  <a:close/>
                </a:path>
                <a:path w="871220" h="872489">
                  <a:moveTo>
                    <a:pt x="26228" y="828040"/>
                  </a:moveTo>
                  <a:lnTo>
                    <a:pt x="20679" y="828040"/>
                  </a:lnTo>
                  <a:lnTo>
                    <a:pt x="23227" y="821690"/>
                  </a:lnTo>
                  <a:lnTo>
                    <a:pt x="24301" y="819150"/>
                  </a:lnTo>
                  <a:lnTo>
                    <a:pt x="177345" y="777240"/>
                  </a:lnTo>
                  <a:lnTo>
                    <a:pt x="179577" y="777240"/>
                  </a:lnTo>
                  <a:lnTo>
                    <a:pt x="181362" y="778510"/>
                  </a:lnTo>
                  <a:lnTo>
                    <a:pt x="190859" y="784860"/>
                  </a:lnTo>
                  <a:lnTo>
                    <a:pt x="175263" y="784860"/>
                  </a:lnTo>
                  <a:lnTo>
                    <a:pt x="177698" y="786523"/>
                  </a:lnTo>
                  <a:lnTo>
                    <a:pt x="26228" y="828040"/>
                  </a:lnTo>
                  <a:close/>
                </a:path>
                <a:path w="871220" h="872489">
                  <a:moveTo>
                    <a:pt x="177698" y="786523"/>
                  </a:moveTo>
                  <a:lnTo>
                    <a:pt x="175263" y="784860"/>
                  </a:lnTo>
                  <a:lnTo>
                    <a:pt x="179131" y="786130"/>
                  </a:lnTo>
                  <a:lnTo>
                    <a:pt x="177698" y="786523"/>
                  </a:lnTo>
                  <a:close/>
                </a:path>
                <a:path w="871220" h="872489">
                  <a:moveTo>
                    <a:pt x="455863" y="872490"/>
                  </a:moveTo>
                  <a:lnTo>
                    <a:pt x="408222" y="872490"/>
                  </a:lnTo>
                  <a:lnTo>
                    <a:pt x="384536" y="869950"/>
                  </a:lnTo>
                  <a:lnTo>
                    <a:pt x="310865" y="854710"/>
                  </a:lnTo>
                  <a:lnTo>
                    <a:pt x="263227" y="836930"/>
                  </a:lnTo>
                  <a:lnTo>
                    <a:pt x="218026" y="814070"/>
                  </a:lnTo>
                  <a:lnTo>
                    <a:pt x="177698" y="786523"/>
                  </a:lnTo>
                  <a:lnTo>
                    <a:pt x="179131" y="786130"/>
                  </a:lnTo>
                  <a:lnTo>
                    <a:pt x="175263" y="784860"/>
                  </a:lnTo>
                  <a:lnTo>
                    <a:pt x="190859" y="784860"/>
                  </a:lnTo>
                  <a:lnTo>
                    <a:pt x="223149" y="806450"/>
                  </a:lnTo>
                  <a:lnTo>
                    <a:pt x="267305" y="829310"/>
                  </a:lnTo>
                  <a:lnTo>
                    <a:pt x="313830" y="845820"/>
                  </a:lnTo>
                  <a:lnTo>
                    <a:pt x="362725" y="858520"/>
                  </a:lnTo>
                  <a:lnTo>
                    <a:pt x="385874" y="862330"/>
                  </a:lnTo>
                  <a:lnTo>
                    <a:pt x="432442" y="864870"/>
                  </a:lnTo>
                  <a:lnTo>
                    <a:pt x="523707" y="864870"/>
                  </a:lnTo>
                  <a:lnTo>
                    <a:pt x="490184" y="869950"/>
                  </a:lnTo>
                  <a:lnTo>
                    <a:pt x="478786" y="871220"/>
                  </a:lnTo>
                  <a:lnTo>
                    <a:pt x="467346" y="871220"/>
                  </a:lnTo>
                  <a:lnTo>
                    <a:pt x="455863" y="872490"/>
                  </a:lnTo>
                  <a:close/>
                </a:path>
                <a:path w="871220" h="872489">
                  <a:moveTo>
                    <a:pt x="20679" y="828040"/>
                  </a:moveTo>
                  <a:lnTo>
                    <a:pt x="15026" y="821690"/>
                  </a:lnTo>
                  <a:lnTo>
                    <a:pt x="24301" y="819150"/>
                  </a:lnTo>
                  <a:lnTo>
                    <a:pt x="23227" y="821690"/>
                  </a:lnTo>
                  <a:lnTo>
                    <a:pt x="20679" y="828040"/>
                  </a:lnTo>
                  <a:close/>
                </a:path>
              </a:pathLst>
            </a:custGeom>
            <a:solidFill>
              <a:srgbClr val="2532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54186" y="1165435"/>
              <a:ext cx="5472501" cy="583397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52745873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048795" y="3717918"/>
            <a:ext cx="3427729" cy="201612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065" marR="5080" algn="ctr">
              <a:lnSpc>
                <a:spcPct val="108600"/>
              </a:lnSpc>
              <a:spcBef>
                <a:spcPts val="135"/>
              </a:spcBef>
            </a:pPr>
            <a:r>
              <a:rPr sz="4000" spc="-120" dirty="0"/>
              <a:t>SERVICE</a:t>
            </a:r>
            <a:r>
              <a:rPr sz="4000" spc="-135" dirty="0"/>
              <a:t> </a:t>
            </a:r>
            <a:r>
              <a:rPr sz="4000" spc="75" dirty="0"/>
              <a:t>ET </a:t>
            </a:r>
            <a:r>
              <a:rPr sz="4000" spc="-10" dirty="0"/>
              <a:t>EXPOSITION DE RÉSEAU</a:t>
            </a:r>
            <a:endParaRPr sz="4000"/>
          </a:p>
        </p:txBody>
      </p:sp>
      <p:sp>
        <p:nvSpPr>
          <p:cNvPr id="4" name="object 4"/>
          <p:cNvSpPr txBox="1"/>
          <p:nvPr/>
        </p:nvSpPr>
        <p:spPr>
          <a:xfrm>
            <a:off x="4844751" y="7249159"/>
            <a:ext cx="3836035" cy="238527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450" spc="175" dirty="0">
                <a:solidFill>
                  <a:srgbClr val="AAAAAA"/>
                </a:solidFill>
                <a:latin typeface="Trebuchet MS"/>
                <a:cs typeface="Trebuchet MS"/>
              </a:rPr>
              <a:t>©</a:t>
            </a:r>
            <a:r>
              <a:rPr sz="1450" spc="30" dirty="0">
                <a:solidFill>
                  <a:srgbClr val="AAAAAA"/>
                </a:solidFill>
                <a:latin typeface="Trebuchet MS"/>
                <a:cs typeface="Trebuchet MS"/>
              </a:rPr>
              <a:t> </a:t>
            </a:r>
            <a:r>
              <a:rPr sz="1450" dirty="0">
                <a:solidFill>
                  <a:srgbClr val="AAAAAA"/>
                </a:solidFill>
                <a:latin typeface="Trebuchet MS"/>
                <a:cs typeface="Trebuchet MS"/>
              </a:rPr>
              <a:t>Droits d'auteur</a:t>
            </a:r>
            <a:r>
              <a:rPr sz="1450" spc="35" dirty="0">
                <a:solidFill>
                  <a:srgbClr val="AAAAAA"/>
                </a:solidFill>
                <a:latin typeface="Trebuchet MS"/>
                <a:cs typeface="Trebuchet MS"/>
              </a:rPr>
              <a:t> </a:t>
            </a:r>
            <a:r>
              <a:rPr sz="1450" spc="70" dirty="0">
                <a:solidFill>
                  <a:srgbClr val="AAAAAA"/>
                </a:solidFill>
                <a:latin typeface="Trebuchet MS"/>
                <a:cs typeface="Trebuchet MS"/>
              </a:rPr>
              <a:t>2024</a:t>
            </a:r>
            <a:r>
              <a:rPr sz="1450" spc="30" dirty="0">
                <a:solidFill>
                  <a:srgbClr val="AAAAAA"/>
                </a:solidFill>
                <a:latin typeface="Trebuchet MS"/>
                <a:cs typeface="Trebuchet MS"/>
              </a:rPr>
              <a:t> </a:t>
            </a:r>
            <a:r>
              <a:rPr lang="fr" sz="1450" dirty="0" err="1">
                <a:solidFill>
                  <a:srgbClr val="AAAAAA"/>
                </a:solidFill>
                <a:latin typeface="Trebuchet MS"/>
                <a:cs typeface="Trebuchet MS"/>
              </a:rPr>
              <a:t>boîte à bits </a:t>
            </a:r>
            <a:r>
              <a:rPr sz="1450" dirty="0">
                <a:solidFill>
                  <a:srgbClr val="AAAAAA"/>
                </a:solidFill>
                <a:latin typeface="Trebuchet MS"/>
                <a:cs typeface="Trebuchet MS"/>
              </a:rPr>
              <a:t>.</a:t>
            </a:r>
            <a:r>
              <a:rPr sz="1450" spc="35" dirty="0">
                <a:solidFill>
                  <a:srgbClr val="AAAAAA"/>
                </a:solidFill>
                <a:latin typeface="Trebuchet MS"/>
                <a:cs typeface="Trebuchet MS"/>
              </a:rPr>
              <a:t> </a:t>
            </a:r>
            <a:r>
              <a:rPr sz="1450" dirty="0">
                <a:solidFill>
                  <a:srgbClr val="AAAAAA"/>
                </a:solidFill>
                <a:latin typeface="Trebuchet MS"/>
                <a:cs typeface="Trebuchet MS"/>
              </a:rPr>
              <a:t>Tous</a:t>
            </a:r>
            <a:r>
              <a:rPr sz="1450" spc="30" dirty="0">
                <a:solidFill>
                  <a:srgbClr val="AAAAAA"/>
                </a:solidFill>
                <a:latin typeface="Trebuchet MS"/>
                <a:cs typeface="Trebuchet MS"/>
              </a:rPr>
              <a:t> </a:t>
            </a:r>
            <a:r>
              <a:rPr sz="1450" dirty="0">
                <a:solidFill>
                  <a:srgbClr val="AAAAAA"/>
                </a:solidFill>
                <a:latin typeface="Trebuchet MS"/>
                <a:cs typeface="Trebuchet MS"/>
              </a:rPr>
              <a:t>droits</a:t>
            </a:r>
            <a:r>
              <a:rPr sz="1450" spc="35" dirty="0">
                <a:solidFill>
                  <a:srgbClr val="AAAAAA"/>
                </a:solidFill>
                <a:latin typeface="Trebuchet MS"/>
                <a:cs typeface="Trebuchet MS"/>
              </a:rPr>
              <a:t> </a:t>
            </a:r>
            <a:r>
              <a:rPr sz="1450" spc="-10" dirty="0">
                <a:solidFill>
                  <a:srgbClr val="AAAAAA"/>
                </a:solidFill>
                <a:latin typeface="Trebuchet MS"/>
                <a:cs typeface="Trebuchet MS"/>
              </a:rPr>
              <a:t>réservé</a:t>
            </a:r>
            <a:endParaRPr sz="1450" dirty="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204921" y="7249159"/>
            <a:ext cx="1857375" cy="249554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450" dirty="0">
                <a:solidFill>
                  <a:srgbClr val="AAAAAA"/>
                </a:solidFill>
                <a:latin typeface="Trebuchet MS"/>
                <a:cs typeface="Trebuchet MS"/>
              </a:rPr>
              <a:t>2024-12-15 </a:t>
            </a:r>
            <a:r>
              <a:rPr sz="1450" spc="60" dirty="0">
                <a:solidFill>
                  <a:srgbClr val="AAAAAA"/>
                </a:solidFill>
                <a:latin typeface="Trebuchet MS"/>
                <a:cs typeface="Trebuchet MS"/>
              </a:rPr>
              <a:t>#547bc88</a:t>
            </a:r>
            <a:endParaRPr sz="145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63550" y="7249159"/>
            <a:ext cx="132715" cy="249554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450" spc="25" dirty="0">
                <a:solidFill>
                  <a:srgbClr val="333333"/>
                </a:solidFill>
                <a:latin typeface="Trebuchet MS"/>
                <a:cs typeface="Trebuchet MS"/>
              </a:rPr>
              <a:t>7</a:t>
            </a:r>
            <a:endParaRPr sz="14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5" dirty="0"/>
              <a:t>BASCULEMENT</a:t>
            </a:r>
            <a:r>
              <a:rPr spc="-100" dirty="0"/>
              <a:t> </a:t>
            </a:r>
            <a:r>
              <a:rPr spc="-10" dirty="0"/>
              <a:t>GESTION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1647824"/>
            <a:ext cx="95250" cy="9524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09687" y="2128837"/>
            <a:ext cx="104775" cy="10477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09687" y="2605087"/>
            <a:ext cx="104775" cy="104774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177924" y="1345564"/>
            <a:ext cx="9484995" cy="19589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065" marR="2976245" indent="-381000">
              <a:lnSpc>
                <a:spcPct val="151800"/>
              </a:lnSpc>
              <a:spcBef>
                <a:spcPts val="100"/>
              </a:spcBef>
            </a:pP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4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orchestrateur</a:t>
            </a:r>
            <a:r>
              <a:rPr sz="2100" spc="4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50" dirty="0">
                <a:solidFill>
                  <a:srgbClr val="333333"/>
                </a:solidFill>
                <a:latin typeface="Trebuchet MS"/>
                <a:cs typeface="Trebuchet MS"/>
              </a:rPr>
              <a:t>volonté</a:t>
            </a:r>
            <a:r>
              <a:rPr sz="2100" spc="4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redémarrage</a:t>
            </a:r>
            <a:r>
              <a:rPr sz="2100" spc="4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90" dirty="0">
                <a:solidFill>
                  <a:srgbClr val="333333"/>
                </a:solidFill>
                <a:latin typeface="Trebuchet MS"/>
                <a:cs typeface="Trebuchet MS"/>
              </a:rPr>
              <a:t>composants</a:t>
            </a:r>
            <a:r>
              <a:rPr sz="2100" spc="4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que</a:t>
            </a:r>
            <a:r>
              <a:rPr sz="2100" spc="4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30" dirty="0">
                <a:solidFill>
                  <a:srgbClr val="333333"/>
                </a:solidFill>
                <a:latin typeface="Trebuchet MS"/>
                <a:cs typeface="Trebuchet MS"/>
              </a:rPr>
              <a:t>échec : 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conteneurs</a:t>
            </a:r>
            <a:endParaRPr sz="2100">
              <a:latin typeface="Trebuchet MS"/>
              <a:cs typeface="Trebuchet MS"/>
            </a:endParaRPr>
          </a:p>
          <a:p>
            <a:pPr marL="393065">
              <a:lnSpc>
                <a:spcPct val="100000"/>
              </a:lnSpc>
              <a:spcBef>
                <a:spcPts val="1230"/>
              </a:spcBef>
            </a:pPr>
            <a:r>
              <a:rPr sz="2100" spc="50" dirty="0">
                <a:solidFill>
                  <a:srgbClr val="333333"/>
                </a:solidFill>
                <a:latin typeface="Trebuchet MS"/>
                <a:cs typeface="Trebuchet MS"/>
              </a:rPr>
              <a:t>nœuds/hôtes</a:t>
            </a:r>
            <a:endParaRPr sz="21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305"/>
              </a:spcBef>
            </a:pP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7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orchestrateur</a:t>
            </a:r>
            <a:r>
              <a:rPr sz="2100" spc="7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offres</a:t>
            </a:r>
            <a:r>
              <a:rPr sz="2100" spc="7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indigène</a:t>
            </a:r>
            <a:r>
              <a:rPr sz="2100" spc="8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5" dirty="0">
                <a:solidFill>
                  <a:srgbClr val="333333"/>
                </a:solidFill>
                <a:latin typeface="Trebuchet MS"/>
                <a:cs typeface="Trebuchet MS"/>
              </a:rPr>
              <a:t>haut</a:t>
            </a:r>
            <a:r>
              <a:rPr sz="2100" spc="7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20" dirty="0">
                <a:solidFill>
                  <a:srgbClr val="333333"/>
                </a:solidFill>
                <a:latin typeface="Trebuchet MS"/>
                <a:cs typeface="Trebuchet MS"/>
              </a:rPr>
              <a:t>disponibilité</a:t>
            </a:r>
            <a:r>
              <a:rPr sz="2100" spc="7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pour</a:t>
            </a:r>
            <a:r>
              <a:rPr sz="2100" spc="8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contrôle</a:t>
            </a:r>
            <a:r>
              <a:rPr sz="2100" spc="7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avion</a:t>
            </a:r>
            <a:r>
              <a:rPr sz="2100" spc="7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80" dirty="0">
                <a:solidFill>
                  <a:srgbClr val="333333"/>
                </a:solidFill>
                <a:latin typeface="Trebuchet MS"/>
                <a:cs typeface="Trebuchet MS"/>
              </a:rPr>
              <a:t>composants</a:t>
            </a:r>
            <a:endParaRPr sz="2100">
              <a:latin typeface="Trebuchet MS"/>
              <a:cs typeface="Trebuchet MS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3095624"/>
            <a:ext cx="95250" cy="95249"/>
          </a:xfrm>
          <a:prstGeom prst="rect">
            <a:avLst/>
          </a:prstGeom>
        </p:spPr>
      </p:pic>
    </p:spTree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96924" y="571563"/>
            <a:ext cx="1937385" cy="558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ORDRE DU JOUR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1866899"/>
            <a:ext cx="95250" cy="9524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2343149"/>
            <a:ext cx="95250" cy="9524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2828924"/>
            <a:ext cx="95250" cy="9524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3305174"/>
            <a:ext cx="95250" cy="9524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3781424"/>
            <a:ext cx="95250" cy="9524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4267199"/>
            <a:ext cx="95250" cy="95249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4743449"/>
            <a:ext cx="95250" cy="95249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1177924" y="1574164"/>
            <a:ext cx="3884929" cy="337820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13970">
              <a:lnSpc>
                <a:spcPct val="149800"/>
              </a:lnSpc>
              <a:spcBef>
                <a:spcPts val="75"/>
              </a:spcBef>
            </a:pPr>
            <a:r>
              <a:rPr sz="2100" spc="60" dirty="0">
                <a:solidFill>
                  <a:srgbClr val="333333"/>
                </a:solidFill>
                <a:latin typeface="Trebuchet MS"/>
                <a:cs typeface="Trebuchet MS"/>
              </a:rPr>
              <a:t>Quoi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est</a:t>
            </a:r>
            <a:r>
              <a:rPr sz="2100" spc="-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-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concept</a:t>
            </a:r>
            <a:r>
              <a:rPr sz="2100" spc="-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de</a:t>
            </a:r>
            <a:r>
              <a:rPr sz="2100" spc="-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Services </a:t>
            </a:r>
            <a:r>
              <a:rPr sz="2100" spc="85" dirty="0">
                <a:solidFill>
                  <a:srgbClr val="333333"/>
                </a:solidFill>
                <a:latin typeface="Trebuchet MS"/>
                <a:cs typeface="Trebuchet MS"/>
              </a:rPr>
              <a:t>exposés</a:t>
            </a:r>
            <a:r>
              <a:rPr sz="2100" spc="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à l'intérieur</a:t>
            </a:r>
            <a:r>
              <a:rPr sz="2100" spc="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cluster </a:t>
            </a:r>
            <a:r>
              <a:rPr sz="2100" spc="85" dirty="0">
                <a:solidFill>
                  <a:srgbClr val="333333"/>
                </a:solidFill>
                <a:latin typeface="Trebuchet MS"/>
                <a:cs typeface="Trebuchet MS"/>
              </a:rPr>
              <a:t>Expose</a:t>
            </a:r>
            <a:r>
              <a:rPr sz="2100" spc="-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à</a:t>
            </a:r>
            <a:r>
              <a:rPr sz="2100" spc="-2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externe</a:t>
            </a:r>
            <a:r>
              <a:rPr sz="2100" spc="-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70" dirty="0">
                <a:solidFill>
                  <a:srgbClr val="333333"/>
                </a:solidFill>
                <a:latin typeface="Trebuchet MS"/>
                <a:cs typeface="Trebuchet MS"/>
              </a:rPr>
              <a:t>Préparation 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du client</a:t>
            </a:r>
            <a:r>
              <a:rPr sz="2100" spc="-7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5" dirty="0">
                <a:solidFill>
                  <a:srgbClr val="333333"/>
                </a:solidFill>
                <a:latin typeface="Trebuchet MS"/>
                <a:cs typeface="Trebuchet MS"/>
              </a:rPr>
              <a:t>sonde</a:t>
            </a:r>
            <a:endParaRPr sz="2100">
              <a:latin typeface="Trebuchet MS"/>
              <a:cs typeface="Trebuchet MS"/>
            </a:endParaRPr>
          </a:p>
          <a:p>
            <a:pPr marL="12700" marR="1655445">
              <a:lnSpc>
                <a:spcPts val="3820"/>
              </a:lnSpc>
              <a:spcBef>
                <a:spcPts val="275"/>
              </a:spcBef>
            </a:pPr>
            <a:r>
              <a:rPr sz="2100" spc="70" dirty="0">
                <a:solidFill>
                  <a:srgbClr val="333333"/>
                </a:solidFill>
                <a:latin typeface="Trebuchet MS"/>
                <a:cs typeface="Trebuchet MS"/>
              </a:rPr>
              <a:t>Sans tête</a:t>
            </a:r>
            <a:r>
              <a:rPr sz="2100" spc="-7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Services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portuaires</a:t>
            </a:r>
            <a:r>
              <a:rPr sz="2100" spc="6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40" dirty="0">
                <a:solidFill>
                  <a:srgbClr val="333333"/>
                </a:solidFill>
                <a:latin typeface="Trebuchet MS"/>
                <a:cs typeface="Trebuchet MS"/>
              </a:rPr>
              <a:t>avant</a:t>
            </a:r>
            <a:endParaRPr sz="21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890"/>
              </a:spcBef>
            </a:pPr>
            <a:r>
              <a:rPr sz="2100" spc="50" dirty="0">
                <a:solidFill>
                  <a:srgbClr val="333333"/>
                </a:solidFill>
                <a:latin typeface="Trebuchet MS"/>
                <a:cs typeface="Trebuchet MS"/>
              </a:rPr>
              <a:t>Sécurisé</a:t>
            </a:r>
            <a:r>
              <a:rPr sz="2100" spc="5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Services</a:t>
            </a:r>
            <a:r>
              <a:rPr sz="2100" spc="6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à l'intérieur</a:t>
            </a:r>
            <a:r>
              <a:rPr sz="2100" spc="6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5" dirty="0">
                <a:solidFill>
                  <a:srgbClr val="333333"/>
                </a:solidFill>
                <a:latin typeface="Trebuchet MS"/>
                <a:cs typeface="Trebuchet MS"/>
              </a:rPr>
              <a:t>un</a:t>
            </a:r>
            <a:r>
              <a:rPr sz="2100" spc="6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grappe</a:t>
            </a:r>
            <a:endParaRPr sz="21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45" dirty="0"/>
              <a:t>QUOI</a:t>
            </a:r>
            <a:r>
              <a:rPr spc="-125" dirty="0"/>
              <a:t> </a:t>
            </a:r>
            <a:r>
              <a:rPr dirty="0"/>
              <a:t>EST</a:t>
            </a:r>
            <a:r>
              <a:rPr spc="-120" dirty="0"/>
              <a:t> </a:t>
            </a:r>
            <a:r>
              <a:rPr dirty="0"/>
              <a:t>LE</a:t>
            </a:r>
            <a:r>
              <a:rPr spc="-125" dirty="0"/>
              <a:t> </a:t>
            </a:r>
            <a:r>
              <a:rPr spc="-85" dirty="0"/>
              <a:t>CONCEPT</a:t>
            </a:r>
            <a:r>
              <a:rPr spc="-120" dirty="0"/>
              <a:t> </a:t>
            </a:r>
            <a:r>
              <a:rPr dirty="0"/>
              <a:t>DE</a:t>
            </a:r>
            <a:r>
              <a:rPr spc="-125" dirty="0"/>
              <a:t> </a:t>
            </a:r>
            <a:r>
              <a:rPr spc="-140" dirty="0"/>
              <a:t>SERVICES?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1647824"/>
            <a:ext cx="95250" cy="9524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177924" y="1345564"/>
            <a:ext cx="11223625" cy="3502025"/>
          </a:xfrm>
          <a:prstGeom prst="rect">
            <a:avLst/>
          </a:prstGeom>
        </p:spPr>
        <p:txBody>
          <a:bodyPr vert="horz" wrap="square" lIns="0" tIns="1784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5"/>
              </a:spcBef>
            </a:pPr>
            <a:r>
              <a:rPr sz="2100" spc="114" dirty="0">
                <a:solidFill>
                  <a:srgbClr val="ED2137"/>
                </a:solidFill>
                <a:latin typeface="Trebuchet MS"/>
                <a:cs typeface="Trebuchet MS"/>
              </a:rPr>
              <a:t>Capsules</a:t>
            </a:r>
            <a:r>
              <a:rPr sz="2100" spc="-70" dirty="0">
                <a:solidFill>
                  <a:srgbClr val="ED2137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sont</a:t>
            </a:r>
            <a:r>
              <a:rPr sz="2100" spc="-6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5" dirty="0">
                <a:solidFill>
                  <a:srgbClr val="333333"/>
                </a:solidFill>
                <a:latin typeface="Trebuchet MS"/>
                <a:cs typeface="Trebuchet MS"/>
              </a:rPr>
              <a:t>éphémère</a:t>
            </a:r>
            <a:r>
              <a:rPr sz="2100" spc="-6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(ils</a:t>
            </a:r>
            <a:r>
              <a:rPr sz="2100" spc="-6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0" dirty="0">
                <a:solidFill>
                  <a:srgbClr val="333333"/>
                </a:solidFill>
                <a:latin typeface="Trebuchet MS"/>
                <a:cs typeface="Trebuchet MS"/>
              </a:rPr>
              <a:t>peut</a:t>
            </a:r>
            <a:r>
              <a:rPr sz="2100" spc="-6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5" dirty="0">
                <a:solidFill>
                  <a:srgbClr val="333333"/>
                </a:solidFill>
                <a:latin typeface="Trebuchet MS"/>
                <a:cs typeface="Trebuchet MS"/>
              </a:rPr>
              <a:t>être</a:t>
            </a:r>
            <a:r>
              <a:rPr sz="2100" spc="-6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supprimé</a:t>
            </a:r>
            <a:r>
              <a:rPr sz="2100" spc="-6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85" dirty="0">
                <a:solidFill>
                  <a:srgbClr val="333333"/>
                </a:solidFill>
                <a:latin typeface="Trebuchet MS"/>
                <a:cs typeface="Trebuchet MS"/>
              </a:rPr>
              <a:t>ou</a:t>
            </a:r>
            <a:r>
              <a:rPr sz="2100" spc="-7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45" dirty="0">
                <a:solidFill>
                  <a:srgbClr val="333333"/>
                </a:solidFill>
                <a:latin typeface="Trebuchet MS"/>
                <a:cs typeface="Trebuchet MS"/>
              </a:rPr>
              <a:t>(déplacé)</a:t>
            </a:r>
            <a:endParaRPr sz="2100" dirty="0">
              <a:latin typeface="Trebuchet MS"/>
              <a:cs typeface="Trebuchet MS"/>
            </a:endParaRPr>
          </a:p>
          <a:p>
            <a:pPr marL="12700" marR="5080">
              <a:lnSpc>
                <a:spcPts val="2100"/>
              </a:lnSpc>
              <a:spcBef>
                <a:spcPts val="1725"/>
              </a:spcBef>
            </a:pPr>
            <a:r>
              <a:rPr sz="2100" spc="60" dirty="0">
                <a:solidFill>
                  <a:srgbClr val="333333"/>
                </a:solidFill>
                <a:latin typeface="Trebuchet MS"/>
                <a:cs typeface="Trebuchet MS"/>
              </a:rPr>
              <a:t>Kubernetes</a:t>
            </a:r>
            <a:r>
              <a:rPr sz="2100" spc="-6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90" dirty="0">
                <a:solidFill>
                  <a:srgbClr val="333333"/>
                </a:solidFill>
                <a:latin typeface="Trebuchet MS"/>
                <a:cs typeface="Trebuchet MS"/>
              </a:rPr>
              <a:t>assigne</a:t>
            </a:r>
            <a:r>
              <a:rPr sz="2100" spc="-5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00" dirty="0">
                <a:solidFill>
                  <a:srgbClr val="333333"/>
                </a:solidFill>
                <a:latin typeface="Trebuchet MS"/>
                <a:cs typeface="Trebuchet MS"/>
              </a:rPr>
              <a:t>un</a:t>
            </a:r>
            <a:r>
              <a:rPr sz="2100" spc="-6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IP</a:t>
            </a:r>
            <a:r>
              <a:rPr sz="2100" spc="-5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90" dirty="0">
                <a:solidFill>
                  <a:srgbClr val="333333"/>
                </a:solidFill>
                <a:latin typeface="Trebuchet MS"/>
                <a:cs typeface="Trebuchet MS"/>
              </a:rPr>
              <a:t>adresse</a:t>
            </a:r>
            <a:r>
              <a:rPr sz="2100" spc="-5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à</a:t>
            </a:r>
            <a:r>
              <a:rPr sz="2100" spc="-6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-5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lang="fr-FR" sz="2100" spc="100" dirty="0">
                <a:solidFill>
                  <a:srgbClr val="ED2137"/>
                </a:solidFill>
                <a:latin typeface="Trebuchet MS"/>
                <a:cs typeface="Trebuchet MS"/>
              </a:rPr>
              <a:t>POD</a:t>
            </a:r>
            <a:r>
              <a:rPr sz="2100" spc="-55" dirty="0">
                <a:solidFill>
                  <a:srgbClr val="ED2137"/>
                </a:solidFill>
                <a:latin typeface="Trebuchet MS"/>
                <a:cs typeface="Trebuchet MS"/>
              </a:rPr>
              <a:t> 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juste</a:t>
            </a:r>
            <a:r>
              <a:rPr sz="2100" spc="-6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avant</a:t>
            </a:r>
            <a:r>
              <a:rPr sz="2100" spc="-5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c'est</a:t>
            </a:r>
            <a:r>
              <a:rPr sz="2100" spc="-6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création,</a:t>
            </a:r>
            <a:r>
              <a:rPr sz="2100" spc="-5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35" dirty="0">
                <a:solidFill>
                  <a:srgbClr val="333333"/>
                </a:solidFill>
                <a:latin typeface="Trebuchet MS"/>
                <a:cs typeface="Trebuchet MS"/>
              </a:rPr>
              <a:t>donc</a:t>
            </a:r>
            <a:r>
              <a:rPr sz="2100" spc="-5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95" dirty="0">
                <a:solidFill>
                  <a:srgbClr val="333333"/>
                </a:solidFill>
                <a:latin typeface="Trebuchet MS"/>
                <a:cs typeface="Trebuchet MS"/>
              </a:rPr>
              <a:t>il</a:t>
            </a:r>
            <a:r>
              <a:rPr sz="2100" spc="-6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est</a:t>
            </a:r>
            <a:r>
              <a:rPr sz="2100" spc="-5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0" dirty="0">
                <a:solidFill>
                  <a:srgbClr val="333333"/>
                </a:solidFill>
                <a:latin typeface="Trebuchet MS"/>
                <a:cs typeface="Trebuchet MS"/>
              </a:rPr>
              <a:t>pas</a:t>
            </a:r>
            <a:r>
              <a:rPr sz="2100" spc="-5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5" dirty="0">
                <a:solidFill>
                  <a:srgbClr val="333333"/>
                </a:solidFill>
                <a:latin typeface="Trebuchet MS"/>
                <a:cs typeface="Trebuchet MS"/>
              </a:rPr>
              <a:t>possible</a:t>
            </a:r>
            <a:r>
              <a:rPr sz="2100" spc="-6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25" dirty="0">
                <a:solidFill>
                  <a:srgbClr val="333333"/>
                </a:solidFill>
                <a:latin typeface="Trebuchet MS"/>
                <a:cs typeface="Trebuchet MS"/>
              </a:rPr>
              <a:t>savoir</a:t>
            </a:r>
            <a:r>
              <a:rPr sz="2100" spc="85" dirty="0">
                <a:solidFill>
                  <a:srgbClr val="333333"/>
                </a:solidFill>
                <a:latin typeface="Trebuchet MS"/>
                <a:cs typeface="Trebuchet MS"/>
              </a:rPr>
              <a:t>​</a:t>
            </a:r>
            <a:r>
              <a:rPr sz="2100" spc="-7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95" dirty="0">
                <a:solidFill>
                  <a:srgbClr val="333333"/>
                </a:solidFill>
                <a:latin typeface="Trebuchet MS"/>
                <a:cs typeface="Trebuchet MS"/>
              </a:rPr>
              <a:t>il</a:t>
            </a:r>
            <a:r>
              <a:rPr sz="2100" spc="-6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dans</a:t>
            </a:r>
            <a:r>
              <a:rPr sz="2100" spc="-6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45" dirty="0">
                <a:solidFill>
                  <a:srgbClr val="333333"/>
                </a:solidFill>
                <a:latin typeface="Trebuchet MS"/>
                <a:cs typeface="Trebuchet MS"/>
              </a:rPr>
              <a:t>avance</a:t>
            </a:r>
            <a:endParaRPr sz="2100" dirty="0">
              <a:latin typeface="Trebuchet MS"/>
              <a:cs typeface="Trebuchet MS"/>
            </a:endParaRPr>
          </a:p>
          <a:p>
            <a:pPr marL="12700" marR="542925">
              <a:lnSpc>
                <a:spcPts val="2100"/>
              </a:lnSpc>
              <a:spcBef>
                <a:spcPts val="1650"/>
              </a:spcBef>
            </a:pP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Mise à l'échelle</a:t>
            </a:r>
            <a:r>
              <a:rPr sz="2100" spc="-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5" dirty="0">
                <a:solidFill>
                  <a:srgbClr val="333333"/>
                </a:solidFill>
                <a:latin typeface="Trebuchet MS"/>
                <a:cs typeface="Trebuchet MS"/>
              </a:rPr>
              <a:t>un</a:t>
            </a:r>
            <a:r>
              <a:rPr sz="2100" spc="-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ED2137"/>
                </a:solidFill>
                <a:latin typeface="Trebuchet MS"/>
                <a:cs typeface="Trebuchet MS"/>
              </a:rPr>
              <a:t>Ensemble de répliques</a:t>
            </a:r>
            <a:r>
              <a:rPr sz="2100" spc="-5" dirty="0">
                <a:solidFill>
                  <a:srgbClr val="ED2137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implique</a:t>
            </a:r>
            <a:r>
              <a:rPr sz="2100" spc="-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que</a:t>
            </a:r>
            <a:r>
              <a:rPr sz="2100" spc="-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plusieurs </a:t>
            </a:r>
            <a:r>
              <a:rPr sz="2100" spc="114" dirty="0">
                <a:solidFill>
                  <a:srgbClr val="ED2137"/>
                </a:solidFill>
                <a:latin typeface="Trebuchet MS"/>
                <a:cs typeface="Trebuchet MS"/>
              </a:rPr>
              <a:t>capsules</a:t>
            </a:r>
            <a:r>
              <a:rPr sz="2100" spc="-5" dirty="0">
                <a:solidFill>
                  <a:srgbClr val="ED2137"/>
                </a:solidFill>
                <a:latin typeface="Trebuchet MS"/>
                <a:cs typeface="Trebuchet MS"/>
              </a:rPr>
              <a:t> </a:t>
            </a:r>
            <a:r>
              <a:rPr sz="2100" spc="75" dirty="0">
                <a:solidFill>
                  <a:srgbClr val="333333"/>
                </a:solidFill>
                <a:latin typeface="Trebuchet MS"/>
                <a:cs typeface="Trebuchet MS"/>
              </a:rPr>
              <a:t>hôte</a:t>
            </a:r>
            <a:r>
              <a:rPr sz="2100" spc="-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-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05" dirty="0">
                <a:solidFill>
                  <a:srgbClr val="333333"/>
                </a:solidFill>
                <a:latin typeface="Trebuchet MS"/>
                <a:cs typeface="Trebuchet MS"/>
              </a:rPr>
              <a:t>même</a:t>
            </a:r>
            <a:r>
              <a:rPr sz="2100" spc="-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application</a:t>
            </a:r>
            <a:r>
              <a:rPr sz="2100" spc="-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00" dirty="0">
                <a:solidFill>
                  <a:srgbClr val="333333"/>
                </a:solidFill>
                <a:latin typeface="Trebuchet MS"/>
                <a:cs typeface="Trebuchet MS"/>
              </a:rPr>
              <a:t>et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par conséquent, </a:t>
            </a:r>
            <a:r>
              <a:rPr sz="2100" spc="50" dirty="0">
                <a:solidFill>
                  <a:srgbClr val="333333"/>
                </a:solidFill>
                <a:latin typeface="Trebuchet MS"/>
                <a:cs typeface="Trebuchet MS"/>
              </a:rPr>
              <a:t>fournir</a:t>
            </a:r>
            <a:r>
              <a:rPr sz="2100" spc="-6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-6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05" dirty="0">
                <a:solidFill>
                  <a:srgbClr val="333333"/>
                </a:solidFill>
                <a:latin typeface="Trebuchet MS"/>
                <a:cs typeface="Trebuchet MS"/>
              </a:rPr>
              <a:t>même</a:t>
            </a:r>
            <a:r>
              <a:rPr sz="2100" spc="-6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service</a:t>
            </a:r>
            <a:endParaRPr sz="2100" dirty="0">
              <a:latin typeface="Trebuchet MS"/>
              <a:cs typeface="Trebuchet MS"/>
            </a:endParaRPr>
          </a:p>
          <a:p>
            <a:pPr marL="12700" marR="447040">
              <a:lnSpc>
                <a:spcPts val="2100"/>
              </a:lnSpc>
              <a:spcBef>
                <a:spcPts val="1725"/>
              </a:spcBef>
            </a:pP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Clients</a:t>
            </a: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de</a:t>
            </a: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0" dirty="0">
                <a:solidFill>
                  <a:srgbClr val="333333"/>
                </a:solidFill>
                <a:latin typeface="Trebuchet MS"/>
                <a:cs typeface="Trebuchet MS"/>
              </a:rPr>
              <a:t>ces</a:t>
            </a: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applications</a:t>
            </a:r>
            <a:r>
              <a:rPr sz="2100" spc="-3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90" dirty="0">
                <a:solidFill>
                  <a:srgbClr val="333333"/>
                </a:solidFill>
                <a:latin typeface="Trebuchet MS"/>
                <a:cs typeface="Trebuchet MS"/>
              </a:rPr>
              <a:t>devrait</a:t>
            </a: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0" dirty="0">
                <a:solidFill>
                  <a:srgbClr val="333333"/>
                </a:solidFill>
                <a:latin typeface="Trebuchet MS"/>
                <a:cs typeface="Trebuchet MS"/>
              </a:rPr>
              <a:t>pas</a:t>
            </a: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5" dirty="0">
                <a:solidFill>
                  <a:srgbClr val="333333"/>
                </a:solidFill>
                <a:latin typeface="Trebuchet MS"/>
                <a:cs typeface="Trebuchet MS"/>
              </a:rPr>
              <a:t>avoir</a:t>
            </a:r>
            <a:r>
              <a:rPr sz="2100" spc="-3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à</a:t>
            </a: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85" dirty="0">
                <a:solidFill>
                  <a:srgbClr val="333333"/>
                </a:solidFill>
                <a:latin typeface="Trebuchet MS"/>
                <a:cs typeface="Trebuchet MS"/>
              </a:rPr>
              <a:t>savoir</a:t>
            </a: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-3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75" dirty="0">
                <a:solidFill>
                  <a:srgbClr val="333333"/>
                </a:solidFill>
                <a:latin typeface="Trebuchet MS"/>
                <a:cs typeface="Trebuchet MS"/>
              </a:rPr>
              <a:t>Adresses IP</a:t>
            </a: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de</a:t>
            </a: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-3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différent</a:t>
            </a: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14" dirty="0">
                <a:solidFill>
                  <a:srgbClr val="ED2137"/>
                </a:solidFill>
                <a:latin typeface="Trebuchet MS"/>
                <a:cs typeface="Trebuchet MS"/>
              </a:rPr>
              <a:t>Capsules</a:t>
            </a:r>
            <a:r>
              <a:rPr sz="2100" spc="-35" dirty="0">
                <a:solidFill>
                  <a:srgbClr val="ED2137"/>
                </a:solidFill>
                <a:latin typeface="Trebuchet MS"/>
                <a:cs typeface="Trebuchet MS"/>
              </a:rPr>
              <a:t> </a:t>
            </a:r>
            <a:r>
              <a:rPr sz="2100" spc="-20" dirty="0">
                <a:solidFill>
                  <a:srgbClr val="333333"/>
                </a:solidFill>
                <a:latin typeface="Trebuchet MS"/>
                <a:cs typeface="Trebuchet MS"/>
              </a:rPr>
              <a:t>ils </a:t>
            </a:r>
            <a:r>
              <a:rPr sz="2100" spc="95" dirty="0">
                <a:solidFill>
                  <a:srgbClr val="333333"/>
                </a:solidFill>
                <a:latin typeface="Trebuchet MS"/>
                <a:cs typeface="Trebuchet MS"/>
              </a:rPr>
              <a:t>consomment</a:t>
            </a:r>
            <a:endParaRPr sz="2100" dirty="0">
              <a:latin typeface="Trebuchet MS"/>
              <a:cs typeface="Trebuchet MS"/>
            </a:endParaRPr>
          </a:p>
          <a:p>
            <a:pPr marL="12700" marR="632460">
              <a:lnSpc>
                <a:spcPts val="2100"/>
              </a:lnSpc>
              <a:spcBef>
                <a:spcPts val="1650"/>
              </a:spcBef>
            </a:pP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Pour résoudre</a:t>
            </a:r>
            <a:r>
              <a:rPr sz="2100" spc="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0" dirty="0">
                <a:solidFill>
                  <a:srgbClr val="333333"/>
                </a:solidFill>
                <a:latin typeface="Trebuchet MS"/>
                <a:cs typeface="Trebuchet MS"/>
              </a:rPr>
              <a:t>ces</a:t>
            </a:r>
            <a:r>
              <a:rPr sz="2100" spc="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problèmes,</a:t>
            </a:r>
            <a:r>
              <a:rPr sz="2100" spc="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0" dirty="0">
                <a:solidFill>
                  <a:srgbClr val="333333"/>
                </a:solidFill>
                <a:latin typeface="Trebuchet MS"/>
                <a:cs typeface="Trebuchet MS"/>
              </a:rPr>
              <a:t>Kubernetes</a:t>
            </a:r>
            <a:r>
              <a:rPr sz="2100" spc="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5" dirty="0">
                <a:solidFill>
                  <a:srgbClr val="333333"/>
                </a:solidFill>
                <a:latin typeface="Trebuchet MS"/>
                <a:cs typeface="Trebuchet MS"/>
              </a:rPr>
              <a:t>fournit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5" dirty="0">
                <a:solidFill>
                  <a:srgbClr val="333333"/>
                </a:solidFill>
                <a:latin typeface="Trebuchet MS"/>
                <a:cs typeface="Trebuchet MS"/>
              </a:rPr>
              <a:t>un</a:t>
            </a:r>
            <a:r>
              <a:rPr sz="2100" spc="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0" dirty="0">
                <a:solidFill>
                  <a:srgbClr val="333333"/>
                </a:solidFill>
                <a:latin typeface="Trebuchet MS"/>
                <a:cs typeface="Trebuchet MS"/>
              </a:rPr>
              <a:t>ressource</a:t>
            </a:r>
            <a:r>
              <a:rPr sz="2100" spc="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appelé</a:t>
            </a:r>
            <a:r>
              <a:rPr sz="2100" spc="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ED2137"/>
                </a:solidFill>
                <a:latin typeface="Trebuchet MS"/>
                <a:cs typeface="Trebuchet MS"/>
              </a:rPr>
              <a:t>Service</a:t>
            </a:r>
            <a:r>
              <a:rPr sz="2100" spc="5" dirty="0">
                <a:solidFill>
                  <a:srgbClr val="ED2137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que nous</a:t>
            </a:r>
            <a:r>
              <a:rPr sz="2100" spc="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20" dirty="0">
                <a:solidFill>
                  <a:srgbClr val="333333"/>
                </a:solidFill>
                <a:latin typeface="Trebuchet MS"/>
                <a:cs typeface="Trebuchet MS"/>
              </a:rPr>
              <a:t>explorera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​</a:t>
            </a:r>
            <a:r>
              <a:rPr sz="2100" spc="5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dans</a:t>
            </a:r>
            <a:r>
              <a:rPr sz="2100" spc="5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ce</a:t>
            </a:r>
            <a:r>
              <a:rPr sz="2100" spc="5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chapitre</a:t>
            </a:r>
            <a:endParaRPr sz="2100" dirty="0">
              <a:latin typeface="Trebuchet MS"/>
              <a:cs typeface="Trebuchet MS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2133599"/>
            <a:ext cx="95250" cy="9524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2876549"/>
            <a:ext cx="95250" cy="9524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3629024"/>
            <a:ext cx="95250" cy="9524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4371974"/>
            <a:ext cx="95250" cy="95249"/>
          </a:xfrm>
          <a:prstGeom prst="rect">
            <a:avLst/>
          </a:prstGeom>
        </p:spPr>
      </p:pic>
    </p:spTree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INTRODUCTION</a:t>
            </a:r>
            <a:r>
              <a:rPr spc="-90" dirty="0"/>
              <a:t> </a:t>
            </a:r>
            <a:r>
              <a:rPr dirty="0"/>
              <a:t>AUX </a:t>
            </a:r>
            <a:r>
              <a:rPr spc="-90" dirty="0"/>
              <a:t>SERVICES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1647824"/>
            <a:ext cx="95250" cy="95249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250825" rIns="0" bIns="0" rtlCol="0">
            <a:spAutoFit/>
          </a:bodyPr>
          <a:lstStyle/>
          <a:p>
            <a:pPr marL="371475" marR="5080">
              <a:lnSpc>
                <a:spcPts val="2100"/>
              </a:lnSpc>
              <a:spcBef>
                <a:spcPts val="520"/>
              </a:spcBef>
            </a:pPr>
            <a:r>
              <a:rPr u="none" spc="85" dirty="0">
                <a:solidFill>
                  <a:srgbClr val="333333"/>
                </a:solidFill>
              </a:rPr>
              <a:t>UN</a:t>
            </a:r>
            <a:r>
              <a:rPr u="none" spc="-25" dirty="0">
                <a:solidFill>
                  <a:srgbClr val="333333"/>
                </a:solidFill>
              </a:rPr>
              <a:t> </a:t>
            </a:r>
            <a:r>
              <a:rPr u="none" spc="60" dirty="0">
                <a:solidFill>
                  <a:srgbClr val="333333"/>
                </a:solidFill>
              </a:rPr>
              <a:t>Kubernetes</a:t>
            </a:r>
            <a:r>
              <a:rPr u="none" spc="-20" dirty="0">
                <a:solidFill>
                  <a:srgbClr val="333333"/>
                </a:solidFill>
              </a:rPr>
              <a:t> </a:t>
            </a:r>
            <a:r>
              <a:rPr u="none" dirty="0"/>
              <a:t>Service</a:t>
            </a:r>
            <a:r>
              <a:rPr u="none" spc="-20" dirty="0"/>
              <a:t> </a:t>
            </a:r>
            <a:r>
              <a:rPr u="none" dirty="0">
                <a:solidFill>
                  <a:srgbClr val="333333"/>
                </a:solidFill>
              </a:rPr>
              <a:t>est</a:t>
            </a:r>
            <a:r>
              <a:rPr u="none" spc="-25" dirty="0">
                <a:solidFill>
                  <a:srgbClr val="333333"/>
                </a:solidFill>
              </a:rPr>
              <a:t> </a:t>
            </a:r>
            <a:r>
              <a:rPr u="none" spc="65" dirty="0">
                <a:solidFill>
                  <a:srgbClr val="333333"/>
                </a:solidFill>
              </a:rPr>
              <a:t>un</a:t>
            </a:r>
            <a:r>
              <a:rPr u="none" spc="-20" dirty="0">
                <a:solidFill>
                  <a:srgbClr val="333333"/>
                </a:solidFill>
              </a:rPr>
              <a:t> </a:t>
            </a:r>
            <a:r>
              <a:rPr u="none" spc="60" dirty="0">
                <a:solidFill>
                  <a:srgbClr val="333333"/>
                </a:solidFill>
              </a:rPr>
              <a:t>ressource</a:t>
            </a:r>
            <a:r>
              <a:rPr u="none" spc="-20" dirty="0">
                <a:solidFill>
                  <a:srgbClr val="333333"/>
                </a:solidFill>
              </a:rPr>
              <a:t> </a:t>
            </a:r>
            <a:r>
              <a:rPr u="none" spc="85" dirty="0">
                <a:solidFill>
                  <a:srgbClr val="333333"/>
                </a:solidFill>
              </a:rPr>
              <a:t>toi</a:t>
            </a:r>
            <a:r>
              <a:rPr u="none" spc="-25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créer</a:t>
            </a:r>
            <a:r>
              <a:rPr u="none" spc="-20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à</a:t>
            </a:r>
            <a:r>
              <a:rPr u="none" spc="-20" dirty="0">
                <a:solidFill>
                  <a:srgbClr val="333333"/>
                </a:solidFill>
              </a:rPr>
              <a:t> </a:t>
            </a:r>
            <a:r>
              <a:rPr u="none" spc="50" dirty="0">
                <a:solidFill>
                  <a:srgbClr val="333333"/>
                </a:solidFill>
              </a:rPr>
              <a:t>fournir</a:t>
            </a:r>
            <a:r>
              <a:rPr u="none" spc="-25" dirty="0">
                <a:solidFill>
                  <a:srgbClr val="333333"/>
                </a:solidFill>
              </a:rPr>
              <a:t> </a:t>
            </a:r>
            <a:r>
              <a:rPr u="none" spc="65" dirty="0">
                <a:solidFill>
                  <a:srgbClr val="333333"/>
                </a:solidFill>
              </a:rPr>
              <a:t>un</a:t>
            </a:r>
            <a:r>
              <a:rPr u="none" spc="-20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célibataire,</a:t>
            </a:r>
            <a:r>
              <a:rPr u="none" spc="-20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cohérent</a:t>
            </a:r>
            <a:r>
              <a:rPr u="none" spc="-25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entrée</a:t>
            </a:r>
            <a:r>
              <a:rPr u="none" spc="-20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indiquer</a:t>
            </a:r>
            <a:r>
              <a:rPr u="none" spc="-20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pour</a:t>
            </a:r>
            <a:r>
              <a:rPr u="none" spc="-20" dirty="0">
                <a:solidFill>
                  <a:srgbClr val="333333"/>
                </a:solidFill>
              </a:rPr>
              <a:t> </a:t>
            </a:r>
            <a:r>
              <a:rPr u="none" spc="-50" dirty="0">
                <a:solidFill>
                  <a:srgbClr val="333333"/>
                </a:solidFill>
              </a:rPr>
              <a:t>un </a:t>
            </a:r>
            <a:r>
              <a:rPr u="none" spc="95" dirty="0">
                <a:solidFill>
                  <a:srgbClr val="333333"/>
                </a:solidFill>
              </a:rPr>
              <a:t>groupe</a:t>
            </a:r>
            <a:r>
              <a:rPr u="none" spc="-70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de</a:t>
            </a:r>
            <a:r>
              <a:rPr u="none" spc="-65" dirty="0">
                <a:solidFill>
                  <a:srgbClr val="333333"/>
                </a:solidFill>
              </a:rPr>
              <a:t> </a:t>
            </a:r>
            <a:r>
              <a:rPr u="none" spc="114" dirty="0"/>
              <a:t>Capsules</a:t>
            </a:r>
            <a:r>
              <a:rPr u="none" spc="-65" dirty="0"/>
              <a:t> </a:t>
            </a:r>
            <a:r>
              <a:rPr u="none" dirty="0">
                <a:solidFill>
                  <a:srgbClr val="333333"/>
                </a:solidFill>
              </a:rPr>
              <a:t>que</a:t>
            </a:r>
            <a:r>
              <a:rPr u="none" spc="-65" dirty="0">
                <a:solidFill>
                  <a:srgbClr val="333333"/>
                </a:solidFill>
              </a:rPr>
              <a:t> </a:t>
            </a:r>
            <a:r>
              <a:rPr u="none" spc="75" dirty="0">
                <a:solidFill>
                  <a:srgbClr val="333333"/>
                </a:solidFill>
              </a:rPr>
              <a:t>hôte</a:t>
            </a:r>
            <a:r>
              <a:rPr u="none" spc="-65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le</a:t>
            </a:r>
            <a:r>
              <a:rPr u="none" spc="-65" dirty="0">
                <a:solidFill>
                  <a:srgbClr val="333333"/>
                </a:solidFill>
              </a:rPr>
              <a:t> </a:t>
            </a:r>
            <a:r>
              <a:rPr u="none" spc="105" dirty="0">
                <a:solidFill>
                  <a:srgbClr val="333333"/>
                </a:solidFill>
              </a:rPr>
              <a:t>même</a:t>
            </a:r>
            <a:r>
              <a:rPr u="none" spc="-65" dirty="0">
                <a:solidFill>
                  <a:srgbClr val="333333"/>
                </a:solidFill>
              </a:rPr>
              <a:t> </a:t>
            </a:r>
            <a:r>
              <a:rPr u="none" spc="-10" dirty="0">
                <a:solidFill>
                  <a:srgbClr val="333333"/>
                </a:solidFill>
              </a:rPr>
              <a:t>application</a:t>
            </a:r>
          </a:p>
          <a:p>
            <a:pPr marL="371475" marR="427355">
              <a:lnSpc>
                <a:spcPts val="2100"/>
              </a:lnSpc>
              <a:spcBef>
                <a:spcPts val="1725"/>
              </a:spcBef>
            </a:pPr>
            <a:r>
              <a:rPr u="none" dirty="0">
                <a:solidFill>
                  <a:srgbClr val="333333"/>
                </a:solidFill>
              </a:rPr>
              <a:t>Chaque</a:t>
            </a:r>
            <a:r>
              <a:rPr u="none" spc="-10" dirty="0">
                <a:solidFill>
                  <a:srgbClr val="333333"/>
                </a:solidFill>
              </a:rPr>
              <a:t> </a:t>
            </a:r>
            <a:r>
              <a:rPr u="none" dirty="0"/>
              <a:t>Service</a:t>
            </a:r>
            <a:r>
              <a:rPr u="none" spc="-5" dirty="0"/>
              <a:t> </a:t>
            </a:r>
            <a:r>
              <a:rPr u="none" spc="110" dirty="0">
                <a:solidFill>
                  <a:srgbClr val="333333"/>
                </a:solidFill>
              </a:rPr>
              <a:t>a</a:t>
            </a:r>
            <a:r>
              <a:rPr u="none" spc="-5" dirty="0">
                <a:solidFill>
                  <a:srgbClr val="333333"/>
                </a:solidFill>
              </a:rPr>
              <a:t> </a:t>
            </a:r>
            <a:r>
              <a:rPr u="none" spc="100" dirty="0">
                <a:solidFill>
                  <a:srgbClr val="333333"/>
                </a:solidFill>
              </a:rPr>
              <a:t>un</a:t>
            </a:r>
            <a:r>
              <a:rPr u="none" spc="-10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IP</a:t>
            </a:r>
            <a:r>
              <a:rPr u="none" spc="-5" dirty="0">
                <a:solidFill>
                  <a:srgbClr val="333333"/>
                </a:solidFill>
              </a:rPr>
              <a:t> </a:t>
            </a:r>
            <a:r>
              <a:rPr u="none" spc="90" dirty="0">
                <a:solidFill>
                  <a:srgbClr val="333333"/>
                </a:solidFill>
              </a:rPr>
              <a:t>adresse</a:t>
            </a:r>
            <a:r>
              <a:rPr u="none" spc="-5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(et</a:t>
            </a:r>
            <a:r>
              <a:rPr u="none" spc="-10" dirty="0">
                <a:solidFill>
                  <a:srgbClr val="333333"/>
                </a:solidFill>
              </a:rPr>
              <a:t> </a:t>
            </a:r>
            <a:r>
              <a:rPr u="none" spc="100" dirty="0">
                <a:solidFill>
                  <a:srgbClr val="333333"/>
                </a:solidFill>
              </a:rPr>
              <a:t>un</a:t>
            </a:r>
            <a:r>
              <a:rPr u="none" spc="-5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associé</a:t>
            </a:r>
            <a:r>
              <a:rPr u="none" spc="-5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port)</a:t>
            </a:r>
            <a:r>
              <a:rPr u="none" spc="-5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lequel</a:t>
            </a:r>
            <a:r>
              <a:rPr u="none" spc="-10" dirty="0">
                <a:solidFill>
                  <a:srgbClr val="333333"/>
                </a:solidFill>
              </a:rPr>
              <a:t> </a:t>
            </a:r>
            <a:r>
              <a:rPr u="none" spc="95" dirty="0">
                <a:solidFill>
                  <a:srgbClr val="333333"/>
                </a:solidFill>
              </a:rPr>
              <a:t>fait</a:t>
            </a:r>
            <a:r>
              <a:rPr u="none" spc="-5" dirty="0">
                <a:solidFill>
                  <a:srgbClr val="333333"/>
                </a:solidFill>
              </a:rPr>
              <a:t> </a:t>
            </a:r>
            <a:r>
              <a:rPr u="none" spc="60" dirty="0">
                <a:solidFill>
                  <a:srgbClr val="333333"/>
                </a:solidFill>
              </a:rPr>
              <a:t>pas</a:t>
            </a:r>
            <a:r>
              <a:rPr u="none" spc="-5" dirty="0">
                <a:solidFill>
                  <a:srgbClr val="333333"/>
                </a:solidFill>
              </a:rPr>
              <a:t> </a:t>
            </a:r>
            <a:r>
              <a:rPr u="none" spc="65" dirty="0">
                <a:solidFill>
                  <a:srgbClr val="333333"/>
                </a:solidFill>
              </a:rPr>
              <a:t>changement</a:t>
            </a:r>
            <a:r>
              <a:rPr u="none" spc="-10" dirty="0">
                <a:solidFill>
                  <a:srgbClr val="333333"/>
                </a:solidFill>
              </a:rPr>
              <a:t> </a:t>
            </a:r>
            <a:r>
              <a:rPr u="none" spc="105" dirty="0">
                <a:solidFill>
                  <a:srgbClr val="333333"/>
                </a:solidFill>
              </a:rPr>
              <a:t>comme</a:t>
            </a:r>
            <a:r>
              <a:rPr u="none" spc="-5" dirty="0">
                <a:solidFill>
                  <a:srgbClr val="333333"/>
                </a:solidFill>
              </a:rPr>
              <a:t> </a:t>
            </a:r>
            <a:r>
              <a:rPr u="none" spc="55" dirty="0">
                <a:solidFill>
                  <a:srgbClr val="333333"/>
                </a:solidFill>
              </a:rPr>
              <a:t>long</a:t>
            </a:r>
            <a:r>
              <a:rPr u="none" spc="-5" dirty="0">
                <a:solidFill>
                  <a:srgbClr val="333333"/>
                </a:solidFill>
              </a:rPr>
              <a:t> </a:t>
            </a:r>
            <a:r>
              <a:rPr u="none" spc="45" dirty="0">
                <a:solidFill>
                  <a:srgbClr val="333333"/>
                </a:solidFill>
              </a:rPr>
              <a:t>comme </a:t>
            </a:r>
            <a:r>
              <a:rPr u="none" dirty="0">
                <a:solidFill>
                  <a:srgbClr val="333333"/>
                </a:solidFill>
              </a:rPr>
              <a:t>le</a:t>
            </a:r>
            <a:r>
              <a:rPr u="none" spc="5" dirty="0">
                <a:solidFill>
                  <a:srgbClr val="333333"/>
                </a:solidFill>
              </a:rPr>
              <a:t> </a:t>
            </a:r>
            <a:r>
              <a:rPr u="none" dirty="0"/>
              <a:t>Service</a:t>
            </a:r>
            <a:r>
              <a:rPr u="none" spc="10" dirty="0"/>
              <a:t> </a:t>
            </a:r>
            <a:r>
              <a:rPr u="none" spc="-10" dirty="0">
                <a:solidFill>
                  <a:srgbClr val="333333"/>
                </a:solidFill>
              </a:rPr>
              <a:t>existe</a:t>
            </a:r>
          </a:p>
          <a:p>
            <a:pPr marL="371475" marR="151765">
              <a:lnSpc>
                <a:spcPts val="2100"/>
              </a:lnSpc>
              <a:spcBef>
                <a:spcPts val="1650"/>
              </a:spcBef>
            </a:pPr>
            <a:r>
              <a:rPr u="none" dirty="0">
                <a:solidFill>
                  <a:srgbClr val="333333"/>
                </a:solidFill>
              </a:rPr>
              <a:t>Clients</a:t>
            </a:r>
            <a:r>
              <a:rPr u="none" spc="-45" dirty="0">
                <a:solidFill>
                  <a:srgbClr val="333333"/>
                </a:solidFill>
              </a:rPr>
              <a:t> </a:t>
            </a:r>
            <a:r>
              <a:rPr u="none" spc="50" dirty="0">
                <a:solidFill>
                  <a:srgbClr val="333333"/>
                </a:solidFill>
              </a:rPr>
              <a:t>peut</a:t>
            </a:r>
            <a:r>
              <a:rPr u="none" spc="-40" dirty="0">
                <a:solidFill>
                  <a:srgbClr val="333333"/>
                </a:solidFill>
              </a:rPr>
              <a:t> </a:t>
            </a:r>
            <a:r>
              <a:rPr u="none" spc="100" dirty="0">
                <a:solidFill>
                  <a:srgbClr val="333333"/>
                </a:solidFill>
              </a:rPr>
              <a:t>ouvrir</a:t>
            </a:r>
            <a:r>
              <a:rPr u="none" spc="-40" dirty="0">
                <a:solidFill>
                  <a:srgbClr val="333333"/>
                </a:solidFill>
              </a:rPr>
              <a:t> </a:t>
            </a:r>
            <a:r>
              <a:rPr u="none" spc="50" dirty="0">
                <a:solidFill>
                  <a:srgbClr val="333333"/>
                </a:solidFill>
              </a:rPr>
              <a:t>relations</a:t>
            </a:r>
            <a:r>
              <a:rPr u="none" spc="-40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à</a:t>
            </a:r>
            <a:r>
              <a:rPr u="none" spc="-40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ce</a:t>
            </a:r>
            <a:r>
              <a:rPr u="none" spc="-40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paire</a:t>
            </a:r>
            <a:r>
              <a:rPr u="none" spc="-40" dirty="0">
                <a:solidFill>
                  <a:srgbClr val="333333"/>
                </a:solidFill>
              </a:rPr>
              <a:t> </a:t>
            </a:r>
            <a:r>
              <a:rPr sz="2150" i="1" u="none" spc="-30" dirty="0">
                <a:latin typeface="Trebuchet MS"/>
                <a:cs typeface="Trebuchet MS"/>
              </a:rPr>
              <a:t>IP:port</a:t>
            </a:r>
            <a:r>
              <a:rPr sz="2150" i="1" u="none" spc="-55" dirty="0">
                <a:latin typeface="Trebuchet MS"/>
                <a:cs typeface="Trebuchet MS"/>
              </a:rPr>
              <a:t> </a:t>
            </a:r>
            <a:r>
              <a:rPr u="none" spc="100" dirty="0">
                <a:solidFill>
                  <a:srgbClr val="333333"/>
                </a:solidFill>
              </a:rPr>
              <a:t>et</a:t>
            </a:r>
            <a:r>
              <a:rPr u="none" spc="-40" dirty="0">
                <a:solidFill>
                  <a:srgbClr val="333333"/>
                </a:solidFill>
              </a:rPr>
              <a:t> </a:t>
            </a:r>
            <a:r>
              <a:rPr u="none" spc="50" dirty="0">
                <a:solidFill>
                  <a:srgbClr val="333333"/>
                </a:solidFill>
              </a:rPr>
              <a:t>ces</a:t>
            </a:r>
            <a:r>
              <a:rPr u="none" spc="-45" dirty="0">
                <a:solidFill>
                  <a:srgbClr val="333333"/>
                </a:solidFill>
              </a:rPr>
              <a:t> </a:t>
            </a:r>
            <a:r>
              <a:rPr u="none" spc="50" dirty="0">
                <a:solidFill>
                  <a:srgbClr val="333333"/>
                </a:solidFill>
              </a:rPr>
              <a:t>relations</a:t>
            </a:r>
            <a:r>
              <a:rPr u="none" spc="-40" dirty="0">
                <a:solidFill>
                  <a:srgbClr val="333333"/>
                </a:solidFill>
              </a:rPr>
              <a:t> </a:t>
            </a:r>
            <a:r>
              <a:rPr u="none" spc="-50" dirty="0">
                <a:solidFill>
                  <a:srgbClr val="333333"/>
                </a:solidFill>
              </a:rPr>
              <a:t>volonté</a:t>
            </a:r>
            <a:r>
              <a:rPr u="none" spc="-40" dirty="0">
                <a:solidFill>
                  <a:srgbClr val="333333"/>
                </a:solidFill>
              </a:rPr>
              <a:t> </a:t>
            </a:r>
            <a:r>
              <a:rPr u="none" spc="55" dirty="0">
                <a:solidFill>
                  <a:srgbClr val="333333"/>
                </a:solidFill>
              </a:rPr>
              <a:t>être</a:t>
            </a:r>
            <a:r>
              <a:rPr u="none" spc="-40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redirigé</a:t>
            </a:r>
            <a:r>
              <a:rPr u="none" spc="-40" dirty="0">
                <a:solidFill>
                  <a:srgbClr val="333333"/>
                </a:solidFill>
              </a:rPr>
              <a:t> </a:t>
            </a:r>
            <a:r>
              <a:rPr u="none" spc="-25" dirty="0">
                <a:solidFill>
                  <a:srgbClr val="333333"/>
                </a:solidFill>
              </a:rPr>
              <a:t>au</a:t>
            </a:r>
            <a:r>
              <a:rPr u="none" dirty="0">
                <a:solidFill>
                  <a:srgbClr val="333333"/>
                </a:solidFill>
              </a:rPr>
              <a:t>​</a:t>
            </a:r>
            <a:r>
              <a:rPr u="none" spc="-50" dirty="0">
                <a:solidFill>
                  <a:srgbClr val="333333"/>
                </a:solidFill>
              </a:rPr>
              <a:t> </a:t>
            </a:r>
            <a:r>
              <a:rPr u="none" spc="114" dirty="0"/>
              <a:t>Capsules</a:t>
            </a:r>
            <a:r>
              <a:rPr u="none" spc="-50" dirty="0"/>
              <a:t> </a:t>
            </a:r>
            <a:r>
              <a:rPr u="none" spc="85" dirty="0">
                <a:solidFill>
                  <a:srgbClr val="333333"/>
                </a:solidFill>
              </a:rPr>
              <a:t>composition</a:t>
            </a:r>
            <a:r>
              <a:rPr u="none" spc="-50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le</a:t>
            </a:r>
            <a:r>
              <a:rPr u="none" spc="-50" dirty="0">
                <a:solidFill>
                  <a:srgbClr val="333333"/>
                </a:solidFill>
              </a:rPr>
              <a:t> </a:t>
            </a:r>
            <a:r>
              <a:rPr u="none" spc="-10" dirty="0">
                <a:solidFill>
                  <a:srgbClr val="333333"/>
                </a:solidFill>
              </a:rPr>
              <a:t>application</a:t>
            </a:r>
            <a:endParaRPr sz="2150">
              <a:latin typeface="Trebuchet MS"/>
              <a:cs typeface="Trebuchet MS"/>
            </a:endParaRPr>
          </a:p>
          <a:p>
            <a:pPr marL="371475" marR="494030">
              <a:lnSpc>
                <a:spcPts val="2100"/>
              </a:lnSpc>
              <a:spcBef>
                <a:spcPts val="1725"/>
              </a:spcBef>
            </a:pPr>
            <a:r>
              <a:rPr u="none" dirty="0">
                <a:solidFill>
                  <a:srgbClr val="333333"/>
                </a:solidFill>
              </a:rPr>
              <a:t>Ce</a:t>
            </a:r>
            <a:r>
              <a:rPr u="none" spc="-55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chemin</a:t>
            </a:r>
            <a:r>
              <a:rPr u="none" spc="-50" dirty="0">
                <a:solidFill>
                  <a:srgbClr val="333333"/>
                </a:solidFill>
              </a:rPr>
              <a:t> </a:t>
            </a:r>
            <a:r>
              <a:rPr u="none" spc="70" dirty="0">
                <a:solidFill>
                  <a:srgbClr val="333333"/>
                </a:solidFill>
              </a:rPr>
              <a:t>clients</a:t>
            </a:r>
            <a:r>
              <a:rPr u="none" spc="-50" dirty="0">
                <a:solidFill>
                  <a:srgbClr val="333333"/>
                </a:solidFill>
              </a:rPr>
              <a:t> </a:t>
            </a:r>
            <a:r>
              <a:rPr u="none" spc="80" dirty="0">
                <a:solidFill>
                  <a:srgbClr val="333333"/>
                </a:solidFill>
              </a:rPr>
              <a:t>ne le faites pas</a:t>
            </a:r>
            <a:r>
              <a:rPr u="none" spc="-55" dirty="0">
                <a:solidFill>
                  <a:srgbClr val="333333"/>
                </a:solidFill>
              </a:rPr>
              <a:t> </a:t>
            </a:r>
            <a:r>
              <a:rPr u="none" spc="65" dirty="0">
                <a:solidFill>
                  <a:srgbClr val="333333"/>
                </a:solidFill>
              </a:rPr>
              <a:t>besoin</a:t>
            </a:r>
            <a:r>
              <a:rPr u="none" spc="-50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à</a:t>
            </a:r>
            <a:r>
              <a:rPr u="none" spc="-50" dirty="0">
                <a:solidFill>
                  <a:srgbClr val="333333"/>
                </a:solidFill>
              </a:rPr>
              <a:t> </a:t>
            </a:r>
            <a:r>
              <a:rPr u="none" spc="85" dirty="0">
                <a:solidFill>
                  <a:srgbClr val="333333"/>
                </a:solidFill>
              </a:rPr>
              <a:t>savoir</a:t>
            </a:r>
            <a:r>
              <a:rPr u="none" spc="-55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le</a:t>
            </a:r>
            <a:r>
              <a:rPr u="none" spc="-50" dirty="0">
                <a:solidFill>
                  <a:srgbClr val="333333"/>
                </a:solidFill>
              </a:rPr>
              <a:t> </a:t>
            </a:r>
            <a:r>
              <a:rPr u="none" spc="75" dirty="0">
                <a:solidFill>
                  <a:srgbClr val="333333"/>
                </a:solidFill>
              </a:rPr>
              <a:t>Adresses IP</a:t>
            </a:r>
            <a:r>
              <a:rPr u="none" spc="-50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de</a:t>
            </a:r>
            <a:r>
              <a:rPr u="none" spc="-50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le</a:t>
            </a:r>
            <a:r>
              <a:rPr u="none" spc="-55" dirty="0">
                <a:solidFill>
                  <a:srgbClr val="333333"/>
                </a:solidFill>
              </a:rPr>
              <a:t> </a:t>
            </a:r>
            <a:r>
              <a:rPr u="none" spc="114" dirty="0"/>
              <a:t>Capsules</a:t>
            </a:r>
            <a:r>
              <a:rPr u="none" spc="-50" dirty="0"/>
              <a:t> </a:t>
            </a:r>
            <a:r>
              <a:rPr u="none" dirty="0">
                <a:solidFill>
                  <a:srgbClr val="333333"/>
                </a:solidFill>
              </a:rPr>
              <a:t>que</a:t>
            </a:r>
            <a:r>
              <a:rPr u="none" spc="-50" dirty="0">
                <a:solidFill>
                  <a:srgbClr val="333333"/>
                </a:solidFill>
              </a:rPr>
              <a:t> </a:t>
            </a:r>
            <a:r>
              <a:rPr u="none" spc="75" dirty="0">
                <a:solidFill>
                  <a:srgbClr val="333333"/>
                </a:solidFill>
              </a:rPr>
              <a:t>faire</a:t>
            </a:r>
            <a:r>
              <a:rPr u="none" spc="-55" dirty="0">
                <a:solidFill>
                  <a:srgbClr val="333333"/>
                </a:solidFill>
              </a:rPr>
              <a:t> </a:t>
            </a:r>
            <a:r>
              <a:rPr u="none" spc="114" dirty="0">
                <a:solidFill>
                  <a:srgbClr val="333333"/>
                </a:solidFill>
              </a:rPr>
              <a:t>en haut</a:t>
            </a:r>
            <a:r>
              <a:rPr u="none" spc="-50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le</a:t>
            </a:r>
            <a:r>
              <a:rPr u="none" spc="-50" dirty="0">
                <a:solidFill>
                  <a:srgbClr val="333333"/>
                </a:solidFill>
              </a:rPr>
              <a:t> </a:t>
            </a:r>
            <a:r>
              <a:rPr u="none" spc="-10" dirty="0">
                <a:solidFill>
                  <a:srgbClr val="333333"/>
                </a:solidFill>
              </a:rPr>
              <a:t>application, </a:t>
            </a:r>
            <a:r>
              <a:rPr u="none" dirty="0">
                <a:solidFill>
                  <a:srgbClr val="333333"/>
                </a:solidFill>
              </a:rPr>
              <a:t>permettant</a:t>
            </a:r>
            <a:r>
              <a:rPr u="none" spc="45" dirty="0">
                <a:solidFill>
                  <a:srgbClr val="333333"/>
                </a:solidFill>
              </a:rPr>
              <a:t> </a:t>
            </a:r>
            <a:r>
              <a:rPr u="none" spc="70" dirty="0">
                <a:solidFill>
                  <a:srgbClr val="333333"/>
                </a:solidFill>
              </a:rPr>
              <a:t>ceux</a:t>
            </a:r>
            <a:r>
              <a:rPr u="none" spc="45" dirty="0">
                <a:solidFill>
                  <a:srgbClr val="333333"/>
                </a:solidFill>
              </a:rPr>
              <a:t> </a:t>
            </a:r>
            <a:r>
              <a:rPr u="none" spc="114" dirty="0"/>
              <a:t>Capsules</a:t>
            </a:r>
            <a:r>
              <a:rPr u="none" spc="45" dirty="0"/>
              <a:t> </a:t>
            </a:r>
            <a:r>
              <a:rPr u="none" dirty="0">
                <a:solidFill>
                  <a:srgbClr val="333333"/>
                </a:solidFill>
              </a:rPr>
              <a:t>à</a:t>
            </a:r>
            <a:r>
              <a:rPr u="none" spc="50" dirty="0">
                <a:solidFill>
                  <a:srgbClr val="333333"/>
                </a:solidFill>
              </a:rPr>
              <a:t> </a:t>
            </a:r>
            <a:r>
              <a:rPr u="none" spc="55" dirty="0">
                <a:solidFill>
                  <a:srgbClr val="333333"/>
                </a:solidFill>
              </a:rPr>
              <a:t>être</a:t>
            </a:r>
            <a:r>
              <a:rPr u="none" spc="45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déplacé/supprimé</a:t>
            </a:r>
            <a:r>
              <a:rPr u="none" spc="45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sans</a:t>
            </a:r>
            <a:r>
              <a:rPr u="none" spc="50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impactant</a:t>
            </a:r>
            <a:r>
              <a:rPr u="none" spc="45" dirty="0">
                <a:solidFill>
                  <a:srgbClr val="333333"/>
                </a:solidFill>
              </a:rPr>
              <a:t> </a:t>
            </a:r>
            <a:r>
              <a:rPr u="none" spc="60" dirty="0">
                <a:solidFill>
                  <a:srgbClr val="333333"/>
                </a:solidFill>
              </a:rPr>
              <a:t>clients</a:t>
            </a: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2400299"/>
            <a:ext cx="95250" cy="9524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3143249"/>
            <a:ext cx="95250" cy="9524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3895724"/>
            <a:ext cx="95250" cy="9524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057524" y="4619625"/>
            <a:ext cx="7419974" cy="2095499"/>
          </a:xfrm>
          <a:prstGeom prst="rect">
            <a:avLst/>
          </a:prstGeom>
        </p:spPr>
      </p:pic>
    </p:spTree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20" dirty="0"/>
              <a:t>SERVICES</a:t>
            </a:r>
            <a:r>
              <a:rPr spc="-125" dirty="0"/>
              <a:t> </a:t>
            </a:r>
            <a:r>
              <a:rPr spc="-80" dirty="0"/>
              <a:t>USAGE</a:t>
            </a:r>
            <a:r>
              <a:rPr spc="-125" dirty="0"/>
              <a:t> </a:t>
            </a:r>
            <a:r>
              <a:rPr spc="-75" dirty="0"/>
              <a:t>EXEMPLES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81225" y="1552574"/>
            <a:ext cx="9201149" cy="4229099"/>
          </a:xfrm>
          <a:prstGeom prst="rect">
            <a:avLst/>
          </a:prstGeom>
        </p:spPr>
      </p:pic>
    </p:spTree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09624" y="1552574"/>
            <a:ext cx="12211050" cy="9525"/>
          </a:xfrm>
          <a:custGeom>
            <a:avLst/>
            <a:gdLst/>
            <a:ahLst/>
            <a:cxnLst/>
            <a:rect l="l" t="t" r="r" b="b"/>
            <a:pathLst>
              <a:path w="12211050" h="9525">
                <a:moveTo>
                  <a:pt x="12211049" y="9524"/>
                </a:moveTo>
                <a:lnTo>
                  <a:pt x="0" y="9524"/>
                </a:lnTo>
                <a:lnTo>
                  <a:pt x="0" y="0"/>
                </a:lnTo>
                <a:lnTo>
                  <a:pt x="12211049" y="0"/>
                </a:lnTo>
                <a:lnTo>
                  <a:pt x="12211049" y="952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809624" y="1552574"/>
            <a:ext cx="12211050" cy="3305175"/>
            <a:chOff x="809624" y="1552574"/>
            <a:chExt cx="12211050" cy="3305175"/>
          </a:xfrm>
        </p:grpSpPr>
        <p:sp>
          <p:nvSpPr>
            <p:cNvPr id="4" name="object 4"/>
            <p:cNvSpPr/>
            <p:nvPr/>
          </p:nvSpPr>
          <p:spPr>
            <a:xfrm>
              <a:off x="809612" y="1552574"/>
              <a:ext cx="12211050" cy="3305175"/>
            </a:xfrm>
            <a:custGeom>
              <a:avLst/>
              <a:gdLst/>
              <a:ahLst/>
              <a:cxnLst/>
              <a:rect l="l" t="t" r="r" b="b"/>
              <a:pathLst>
                <a:path w="12211050" h="3305175">
                  <a:moveTo>
                    <a:pt x="12211050" y="0"/>
                  </a:moveTo>
                  <a:lnTo>
                    <a:pt x="12201525" y="0"/>
                  </a:lnTo>
                  <a:lnTo>
                    <a:pt x="12201525" y="3295650"/>
                  </a:lnTo>
                  <a:lnTo>
                    <a:pt x="0" y="3295650"/>
                  </a:lnTo>
                  <a:lnTo>
                    <a:pt x="0" y="3305175"/>
                  </a:lnTo>
                  <a:lnTo>
                    <a:pt x="12201525" y="3305175"/>
                  </a:lnTo>
                  <a:lnTo>
                    <a:pt x="12211050" y="3305175"/>
                  </a:lnTo>
                  <a:lnTo>
                    <a:pt x="12211050" y="3295650"/>
                  </a:lnTo>
                  <a:lnTo>
                    <a:pt x="12211050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09624" y="1552574"/>
              <a:ext cx="9525" cy="3305175"/>
            </a:xfrm>
            <a:custGeom>
              <a:avLst/>
              <a:gdLst/>
              <a:ahLst/>
              <a:cxnLst/>
              <a:rect l="l" t="t" r="r" b="b"/>
              <a:pathLst>
                <a:path w="9525" h="3305175">
                  <a:moveTo>
                    <a:pt x="0" y="3305174"/>
                  </a:moveTo>
                  <a:lnTo>
                    <a:pt x="0" y="0"/>
                  </a:lnTo>
                  <a:lnTo>
                    <a:pt x="9524" y="9524"/>
                  </a:lnTo>
                  <a:lnTo>
                    <a:pt x="9524" y="3295649"/>
                  </a:lnTo>
                  <a:lnTo>
                    <a:pt x="0" y="3305174"/>
                  </a:lnTo>
                  <a:close/>
                </a:path>
              </a:pathLst>
            </a:custGeom>
            <a:solidFill>
              <a:srgbClr val="ED21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10" dirty="0"/>
              <a:t>SERVICE</a:t>
            </a:r>
            <a:r>
              <a:rPr spc="-100" dirty="0"/>
              <a:t> </a:t>
            </a:r>
            <a:r>
              <a:rPr spc="-95" dirty="0"/>
              <a:t>DESCRIPTEUR </a:t>
            </a:r>
            <a:r>
              <a:rPr spc="95" dirty="0"/>
              <a:t>(1/2)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819149" y="1625600"/>
            <a:ext cx="12192000" cy="3134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2875">
              <a:lnSpc>
                <a:spcPts val="1925"/>
              </a:lnSpc>
              <a:spcBef>
                <a:spcPts val="100"/>
              </a:spcBef>
            </a:pPr>
            <a:r>
              <a:rPr sz="1650" spc="390" dirty="0">
                <a:solidFill>
                  <a:srgbClr val="999999"/>
                </a:solidFill>
                <a:latin typeface="Tahoma"/>
                <a:cs typeface="Tahoma"/>
              </a:rPr>
              <a:t>-- </a:t>
            </a:r>
            <a:r>
              <a:rPr sz="1650" spc="340" dirty="0">
                <a:solidFill>
                  <a:srgbClr val="999999"/>
                </a:solidFill>
                <a:latin typeface="Tahoma"/>
                <a:cs typeface="Tahoma"/>
              </a:rPr>
              <a:t>-</a:t>
            </a:r>
            <a:endParaRPr sz="1650">
              <a:latin typeface="Tahoma"/>
              <a:cs typeface="Tahoma"/>
            </a:endParaRPr>
          </a:p>
          <a:p>
            <a:pPr marL="142875" marR="10274935">
              <a:lnSpc>
                <a:spcPts val="1880"/>
              </a:lnSpc>
              <a:spcBef>
                <a:spcPts val="90"/>
              </a:spcBef>
            </a:pPr>
            <a:r>
              <a:rPr sz="1650" spc="245" dirty="0">
                <a:solidFill>
                  <a:srgbClr val="0077AA"/>
                </a:solidFill>
                <a:latin typeface="Tahoma"/>
                <a:cs typeface="Tahoma"/>
              </a:rPr>
              <a:t>apiVersion </a:t>
            </a:r>
            <a:r>
              <a:rPr sz="1650" spc="245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dirty="0">
                <a:solidFill>
                  <a:srgbClr val="999999"/>
                </a:solidFill>
                <a:latin typeface="Tahoma"/>
                <a:cs typeface="Tahoma"/>
              </a:rPr>
              <a:t>  </a:t>
            </a:r>
            <a:r>
              <a:rPr sz="1650" spc="100" dirty="0">
                <a:latin typeface="Tahoma"/>
                <a:cs typeface="Tahoma"/>
              </a:rPr>
              <a:t>v1 </a:t>
            </a:r>
            <a:r>
              <a:rPr sz="1650" spc="260" dirty="0">
                <a:solidFill>
                  <a:srgbClr val="0077AA"/>
                </a:solidFill>
                <a:latin typeface="Tahoma"/>
                <a:cs typeface="Tahoma"/>
              </a:rPr>
              <a:t>type </a:t>
            </a:r>
            <a:r>
              <a:rPr sz="1650" spc="260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spc="484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650" spc="155" dirty="0">
                <a:solidFill>
                  <a:srgbClr val="0077AA"/>
                </a:solidFill>
                <a:latin typeface="Tahoma"/>
                <a:cs typeface="Tahoma"/>
              </a:rPr>
              <a:t>Métadonnées </a:t>
            </a:r>
            <a:r>
              <a:rPr sz="1650" spc="235" dirty="0">
                <a:latin typeface="Tahoma"/>
                <a:cs typeface="Tahoma"/>
              </a:rPr>
              <a:t>du service </a:t>
            </a:r>
            <a:r>
              <a:rPr sz="1650" spc="155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endParaRPr sz="1650">
              <a:latin typeface="Tahoma"/>
              <a:cs typeface="Tahoma"/>
            </a:endParaRPr>
          </a:p>
          <a:p>
            <a:pPr marL="394970">
              <a:lnSpc>
                <a:spcPts val="1764"/>
              </a:lnSpc>
            </a:pPr>
            <a:r>
              <a:rPr sz="1650" spc="60" dirty="0">
                <a:solidFill>
                  <a:srgbClr val="0077AA"/>
                </a:solidFill>
                <a:latin typeface="Tahoma"/>
                <a:cs typeface="Tahoma"/>
              </a:rPr>
              <a:t>nom </a:t>
            </a:r>
            <a:r>
              <a:rPr sz="1650" spc="60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spc="490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650" spc="-10" dirty="0">
                <a:latin typeface="Tahoma"/>
                <a:cs typeface="Tahoma"/>
              </a:rPr>
              <a:t>qui suis-je</a:t>
            </a:r>
            <a:endParaRPr sz="1650">
              <a:latin typeface="Tahoma"/>
              <a:cs typeface="Tahoma"/>
            </a:endParaRPr>
          </a:p>
          <a:p>
            <a:pPr marL="142875">
              <a:lnSpc>
                <a:spcPts val="1875"/>
              </a:lnSpc>
            </a:pPr>
            <a:r>
              <a:rPr sz="1650" spc="204" dirty="0">
                <a:solidFill>
                  <a:srgbClr val="0077AA"/>
                </a:solidFill>
                <a:latin typeface="Tahoma"/>
                <a:cs typeface="Tahoma"/>
              </a:rPr>
              <a:t>spécification </a:t>
            </a:r>
            <a:r>
              <a:rPr sz="1650" spc="204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endParaRPr sz="1650">
              <a:latin typeface="Tahoma"/>
              <a:cs typeface="Tahoma"/>
            </a:endParaRPr>
          </a:p>
          <a:p>
            <a:pPr marL="647065" marR="10148570" indent="-252729">
              <a:lnSpc>
                <a:spcPts val="1880"/>
              </a:lnSpc>
              <a:spcBef>
                <a:spcPts val="95"/>
              </a:spcBef>
            </a:pPr>
            <a:r>
              <a:rPr sz="1650" spc="285" dirty="0">
                <a:solidFill>
                  <a:srgbClr val="0077AA"/>
                </a:solidFill>
                <a:latin typeface="Tahoma"/>
                <a:cs typeface="Tahoma"/>
              </a:rPr>
              <a:t>sélecteur </a:t>
            </a:r>
            <a:r>
              <a:rPr sz="1650" spc="285" dirty="0">
                <a:solidFill>
                  <a:srgbClr val="999999"/>
                </a:solidFill>
                <a:latin typeface="Tahoma"/>
                <a:cs typeface="Tahoma"/>
              </a:rPr>
              <a:t>: </a:t>
            </a:r>
            <a:r>
              <a:rPr sz="1650" spc="165" dirty="0">
                <a:solidFill>
                  <a:srgbClr val="0077AA"/>
                </a:solidFill>
                <a:latin typeface="Tahoma"/>
                <a:cs typeface="Tahoma"/>
              </a:rPr>
              <a:t>application </a:t>
            </a:r>
            <a:r>
              <a:rPr sz="1650" spc="165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spc="480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650" spc="-10" dirty="0">
                <a:latin typeface="Tahoma"/>
                <a:cs typeface="Tahoma"/>
              </a:rPr>
              <a:t>qui suis-je</a:t>
            </a:r>
            <a:endParaRPr sz="1650">
              <a:latin typeface="Tahoma"/>
              <a:cs typeface="Tahoma"/>
            </a:endParaRPr>
          </a:p>
          <a:p>
            <a:pPr marL="647065">
              <a:lnSpc>
                <a:spcPts val="1770"/>
              </a:lnSpc>
            </a:pPr>
            <a:r>
              <a:rPr sz="1650" spc="265" dirty="0">
                <a:solidFill>
                  <a:srgbClr val="0077AA"/>
                </a:solidFill>
                <a:latin typeface="Tahoma"/>
                <a:cs typeface="Tahoma"/>
              </a:rPr>
              <a:t>empiler </a:t>
            </a:r>
            <a:r>
              <a:rPr sz="1650" spc="265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spc="480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650" spc="130" dirty="0">
                <a:latin typeface="Tahoma"/>
                <a:cs typeface="Tahoma"/>
              </a:rPr>
              <a:t>marché</a:t>
            </a:r>
            <a:endParaRPr sz="1650">
              <a:latin typeface="Tahoma"/>
              <a:cs typeface="Tahoma"/>
            </a:endParaRPr>
          </a:p>
          <a:p>
            <a:pPr marL="394970">
              <a:lnSpc>
                <a:spcPts val="1875"/>
              </a:lnSpc>
            </a:pPr>
            <a:r>
              <a:rPr sz="1650" spc="265" dirty="0">
                <a:solidFill>
                  <a:srgbClr val="0077AA"/>
                </a:solidFill>
                <a:latin typeface="Tahoma"/>
                <a:cs typeface="Tahoma"/>
              </a:rPr>
              <a:t>ports </a:t>
            </a:r>
            <a:r>
              <a:rPr sz="1650" spc="265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endParaRPr sz="1650">
              <a:latin typeface="Tahoma"/>
              <a:cs typeface="Tahoma"/>
            </a:endParaRPr>
          </a:p>
          <a:p>
            <a:pPr marL="899794" marR="9643745" indent="-252729">
              <a:lnSpc>
                <a:spcPts val="1870"/>
              </a:lnSpc>
              <a:spcBef>
                <a:spcPts val="100"/>
              </a:spcBef>
            </a:pPr>
            <a:r>
              <a:rPr sz="1650" spc="390" dirty="0">
                <a:solidFill>
                  <a:srgbClr val="999999"/>
                </a:solidFill>
                <a:latin typeface="Tahoma"/>
                <a:cs typeface="Tahoma"/>
              </a:rPr>
              <a:t>-</a:t>
            </a:r>
            <a:r>
              <a:rPr sz="1650" spc="480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650" spc="265" dirty="0">
                <a:solidFill>
                  <a:srgbClr val="0077AA"/>
                </a:solidFill>
                <a:latin typeface="Tahoma"/>
                <a:cs typeface="Tahoma"/>
              </a:rPr>
              <a:t>protocole </a:t>
            </a:r>
            <a:r>
              <a:rPr sz="1650" spc="265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spc="484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650" spc="280" dirty="0">
                <a:solidFill>
                  <a:srgbClr val="0077AA"/>
                </a:solidFill>
                <a:latin typeface="Tahoma"/>
                <a:cs typeface="Tahoma"/>
              </a:rPr>
              <a:t>Port </a:t>
            </a:r>
            <a:r>
              <a:rPr sz="1650" spc="-25" dirty="0">
                <a:latin typeface="Tahoma"/>
                <a:cs typeface="Tahoma"/>
              </a:rPr>
              <a:t>TCP </a:t>
            </a:r>
            <a:r>
              <a:rPr sz="1650" spc="280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spc="480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650" spc="70" dirty="0">
                <a:solidFill>
                  <a:srgbClr val="990054"/>
                </a:solidFill>
                <a:latin typeface="Tahoma"/>
                <a:cs typeface="Tahoma"/>
              </a:rPr>
              <a:t>8080</a:t>
            </a:r>
            <a:endParaRPr sz="1650">
              <a:latin typeface="Tahoma"/>
              <a:cs typeface="Tahoma"/>
            </a:endParaRPr>
          </a:p>
          <a:p>
            <a:pPr marL="899794">
              <a:lnSpc>
                <a:spcPts val="1835"/>
              </a:lnSpc>
            </a:pPr>
            <a:r>
              <a:rPr sz="1650" spc="275" dirty="0">
                <a:solidFill>
                  <a:srgbClr val="0077AA"/>
                </a:solidFill>
                <a:latin typeface="Tahoma"/>
                <a:cs typeface="Tahoma"/>
              </a:rPr>
              <a:t>targetPort </a:t>
            </a:r>
            <a:r>
              <a:rPr sz="1650" spc="275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spc="475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650" spc="65" dirty="0">
                <a:solidFill>
                  <a:srgbClr val="990054"/>
                </a:solidFill>
                <a:latin typeface="Tahoma"/>
                <a:cs typeface="Tahoma"/>
              </a:rPr>
              <a:t>80</a:t>
            </a:r>
            <a:endParaRPr sz="1650">
              <a:latin typeface="Tahoma"/>
              <a:cs typeface="Tahoma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5629274"/>
            <a:ext cx="95250" cy="95249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1177924" y="5492750"/>
            <a:ext cx="11359515" cy="1116965"/>
          </a:xfrm>
          <a:prstGeom prst="rect">
            <a:avLst/>
          </a:prstGeom>
        </p:spPr>
        <p:txBody>
          <a:bodyPr vert="horz" wrap="square" lIns="0" tIns="66040" rIns="0" bIns="0" rtlCol="0">
            <a:spAutoFit/>
          </a:bodyPr>
          <a:lstStyle/>
          <a:p>
            <a:pPr marL="12700" marR="5080">
              <a:lnSpc>
                <a:spcPts val="2100"/>
              </a:lnSpc>
              <a:spcBef>
                <a:spcPts val="520"/>
              </a:spcBef>
            </a:pP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Ce</a:t>
            </a:r>
            <a:r>
              <a:rPr sz="2100" spc="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descripteur</a:t>
            </a:r>
            <a:r>
              <a:rPr sz="2100" spc="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crée</a:t>
            </a:r>
            <a:r>
              <a:rPr sz="2100" spc="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5" dirty="0">
                <a:solidFill>
                  <a:srgbClr val="333333"/>
                </a:solidFill>
                <a:latin typeface="Trebuchet MS"/>
                <a:cs typeface="Trebuchet MS"/>
              </a:rPr>
              <a:t>un</a:t>
            </a:r>
            <a:r>
              <a:rPr sz="2100" spc="1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Service</a:t>
            </a:r>
            <a:r>
              <a:rPr sz="2100" spc="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que</a:t>
            </a:r>
            <a:r>
              <a:rPr sz="2100" spc="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écoute</a:t>
            </a:r>
            <a:r>
              <a:rPr sz="2100" spc="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35" dirty="0">
                <a:solidFill>
                  <a:srgbClr val="333333"/>
                </a:solidFill>
                <a:latin typeface="Trebuchet MS"/>
                <a:cs typeface="Trebuchet MS"/>
              </a:rPr>
              <a:t>sur</a:t>
            </a:r>
            <a:r>
              <a:rPr sz="2100" spc="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port</a:t>
            </a:r>
            <a:r>
              <a:rPr sz="2100" spc="1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95" dirty="0">
                <a:solidFill>
                  <a:srgbClr val="ED2137"/>
                </a:solidFill>
                <a:latin typeface="Trebuchet MS"/>
                <a:cs typeface="Trebuchet MS"/>
              </a:rPr>
              <a:t>8080</a:t>
            </a:r>
            <a:r>
              <a:rPr sz="2100" spc="5" dirty="0">
                <a:solidFill>
                  <a:srgbClr val="ED2137"/>
                </a:solidFill>
                <a:latin typeface="Trebuchet MS"/>
                <a:cs typeface="Trebuchet MS"/>
              </a:rPr>
              <a:t> </a:t>
            </a:r>
            <a:r>
              <a:rPr sz="2100" spc="100" dirty="0">
                <a:solidFill>
                  <a:srgbClr val="333333"/>
                </a:solidFill>
                <a:latin typeface="Trebuchet MS"/>
                <a:cs typeface="Trebuchet MS"/>
              </a:rPr>
              <a:t>et</a:t>
            </a:r>
            <a:r>
              <a:rPr sz="2100" spc="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50" dirty="0">
                <a:solidFill>
                  <a:srgbClr val="333333"/>
                </a:solidFill>
                <a:latin typeface="Trebuchet MS"/>
                <a:cs typeface="Trebuchet MS"/>
              </a:rPr>
              <a:t>volonté</a:t>
            </a:r>
            <a:r>
              <a:rPr sz="2100" spc="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distribuer</a:t>
            </a:r>
            <a:r>
              <a:rPr sz="2100" spc="1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trafic</a:t>
            </a:r>
            <a:r>
              <a:rPr sz="2100" spc="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entre </a:t>
            </a:r>
            <a:r>
              <a:rPr sz="2100" spc="-40" dirty="0">
                <a:solidFill>
                  <a:srgbClr val="333333"/>
                </a:solidFill>
                <a:latin typeface="Trebuchet MS"/>
                <a:cs typeface="Trebuchet MS"/>
              </a:rPr>
              <a:t>tous</a:t>
            </a:r>
            <a:r>
              <a:rPr sz="2100" spc="-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14" dirty="0">
                <a:solidFill>
                  <a:srgbClr val="ED2137"/>
                </a:solidFill>
                <a:latin typeface="Trebuchet MS"/>
                <a:cs typeface="Trebuchet MS"/>
              </a:rPr>
              <a:t>Capsules</a:t>
            </a:r>
            <a:r>
              <a:rPr sz="2100" spc="-15" dirty="0">
                <a:solidFill>
                  <a:srgbClr val="ED2137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que</a:t>
            </a:r>
            <a:r>
              <a:rPr sz="2100" spc="-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correspondre</a:t>
            </a:r>
            <a:r>
              <a:rPr sz="2100" spc="-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40" dirty="0">
                <a:solidFill>
                  <a:srgbClr val="ED2137"/>
                </a:solidFill>
                <a:latin typeface="Tahoma"/>
                <a:cs typeface="Tahoma"/>
              </a:rPr>
              <a:t>application=qui suis-je, pile=marché</a:t>
            </a:r>
            <a:r>
              <a:rPr sz="2100" spc="-30" dirty="0">
                <a:solidFill>
                  <a:srgbClr val="ED2137"/>
                </a:solidFill>
                <a:latin typeface="Tahoma"/>
                <a:cs typeface="Tahoma"/>
              </a:rPr>
              <a:t> </a:t>
            </a:r>
            <a:r>
              <a:rPr sz="2100" spc="135" dirty="0">
                <a:solidFill>
                  <a:srgbClr val="333333"/>
                </a:solidFill>
                <a:latin typeface="Trebuchet MS"/>
                <a:cs typeface="Trebuchet MS"/>
              </a:rPr>
              <a:t>sur</a:t>
            </a:r>
            <a:r>
              <a:rPr sz="2100" spc="-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port</a:t>
            </a:r>
            <a:r>
              <a:rPr sz="2100" spc="-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25" dirty="0">
                <a:solidFill>
                  <a:srgbClr val="ED2137"/>
                </a:solidFill>
                <a:latin typeface="Trebuchet MS"/>
                <a:cs typeface="Trebuchet MS"/>
              </a:rPr>
              <a:t>80 </a:t>
            </a:r>
            <a:r>
              <a:rPr sz="2100" spc="-25" dirty="0">
                <a:solidFill>
                  <a:srgbClr val="333333"/>
                </a:solidFill>
                <a:latin typeface="Trebuchet MS"/>
                <a:cs typeface="Trebuchet MS"/>
              </a:rPr>
              <a:t>.</a:t>
            </a:r>
            <a:endParaRPr sz="21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455"/>
              </a:spcBef>
            </a:pP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-4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Service</a:t>
            </a:r>
            <a:r>
              <a:rPr sz="2100" spc="-4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50" dirty="0">
                <a:solidFill>
                  <a:srgbClr val="333333"/>
                </a:solidFill>
                <a:latin typeface="Trebuchet MS"/>
                <a:cs typeface="Trebuchet MS"/>
              </a:rPr>
              <a:t>volonté</a:t>
            </a:r>
            <a:r>
              <a:rPr sz="2100" spc="-4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5" dirty="0">
                <a:solidFill>
                  <a:srgbClr val="333333"/>
                </a:solidFill>
                <a:latin typeface="Trebuchet MS"/>
                <a:cs typeface="Trebuchet MS"/>
              </a:rPr>
              <a:t>être</a:t>
            </a:r>
            <a:r>
              <a:rPr sz="2100" spc="-4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75" dirty="0">
                <a:solidFill>
                  <a:srgbClr val="333333"/>
                </a:solidFill>
                <a:latin typeface="Trebuchet MS"/>
                <a:cs typeface="Trebuchet MS"/>
              </a:rPr>
              <a:t>assigné</a:t>
            </a:r>
            <a:r>
              <a:rPr sz="2100" spc="-4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00" dirty="0">
                <a:solidFill>
                  <a:srgbClr val="333333"/>
                </a:solidFill>
                <a:latin typeface="Trebuchet MS"/>
                <a:cs typeface="Trebuchet MS"/>
              </a:rPr>
              <a:t>un</a:t>
            </a:r>
            <a:r>
              <a:rPr sz="2100" spc="-4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interne</a:t>
            </a:r>
            <a:r>
              <a:rPr sz="2100" spc="-4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IP</a:t>
            </a:r>
            <a:r>
              <a:rPr sz="2100" spc="-4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appelé</a:t>
            </a:r>
            <a:r>
              <a:rPr sz="2100" spc="-4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320" dirty="0">
                <a:solidFill>
                  <a:srgbClr val="ED2137"/>
                </a:solidFill>
                <a:latin typeface="Tahoma"/>
                <a:cs typeface="Tahoma"/>
              </a:rPr>
              <a:t>ClusterIP</a:t>
            </a:r>
            <a:endParaRPr sz="2100">
              <a:latin typeface="Tahoma"/>
              <a:cs typeface="Tahoma"/>
            </a:endParaRPr>
          </a:p>
        </p:txBody>
      </p:sp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6400799"/>
            <a:ext cx="95250" cy="95249"/>
          </a:xfrm>
          <a:prstGeom prst="rect">
            <a:avLst/>
          </a:prstGeom>
        </p:spPr>
      </p:pic>
    </p:spTree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09624" y="2371724"/>
            <a:ext cx="12211050" cy="9525"/>
          </a:xfrm>
          <a:custGeom>
            <a:avLst/>
            <a:gdLst/>
            <a:ahLst/>
            <a:cxnLst/>
            <a:rect l="l" t="t" r="r" b="b"/>
            <a:pathLst>
              <a:path w="12211050" h="9525">
                <a:moveTo>
                  <a:pt x="12211049" y="9524"/>
                </a:moveTo>
                <a:lnTo>
                  <a:pt x="0" y="9524"/>
                </a:lnTo>
                <a:lnTo>
                  <a:pt x="0" y="0"/>
                </a:lnTo>
                <a:lnTo>
                  <a:pt x="12211049" y="0"/>
                </a:lnTo>
                <a:lnTo>
                  <a:pt x="12211049" y="952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809624" y="2371724"/>
            <a:ext cx="12211050" cy="4019550"/>
            <a:chOff x="809624" y="2371724"/>
            <a:chExt cx="12211050" cy="4019550"/>
          </a:xfrm>
        </p:grpSpPr>
        <p:sp>
          <p:nvSpPr>
            <p:cNvPr id="4" name="object 4"/>
            <p:cNvSpPr/>
            <p:nvPr/>
          </p:nvSpPr>
          <p:spPr>
            <a:xfrm>
              <a:off x="809612" y="2371724"/>
              <a:ext cx="12211050" cy="4019550"/>
            </a:xfrm>
            <a:custGeom>
              <a:avLst/>
              <a:gdLst/>
              <a:ahLst/>
              <a:cxnLst/>
              <a:rect l="l" t="t" r="r" b="b"/>
              <a:pathLst>
                <a:path w="12211050" h="4019550">
                  <a:moveTo>
                    <a:pt x="12211050" y="0"/>
                  </a:moveTo>
                  <a:lnTo>
                    <a:pt x="12201525" y="0"/>
                  </a:lnTo>
                  <a:lnTo>
                    <a:pt x="12201525" y="4010025"/>
                  </a:lnTo>
                  <a:lnTo>
                    <a:pt x="0" y="4010025"/>
                  </a:lnTo>
                  <a:lnTo>
                    <a:pt x="0" y="4019550"/>
                  </a:lnTo>
                  <a:lnTo>
                    <a:pt x="12201525" y="4019550"/>
                  </a:lnTo>
                  <a:lnTo>
                    <a:pt x="12211050" y="4019550"/>
                  </a:lnTo>
                  <a:lnTo>
                    <a:pt x="12211050" y="4010025"/>
                  </a:lnTo>
                  <a:lnTo>
                    <a:pt x="12211050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09624" y="2371724"/>
              <a:ext cx="9525" cy="4019550"/>
            </a:xfrm>
            <a:custGeom>
              <a:avLst/>
              <a:gdLst/>
              <a:ahLst/>
              <a:cxnLst/>
              <a:rect l="l" t="t" r="r" b="b"/>
              <a:pathLst>
                <a:path w="9525" h="4019550">
                  <a:moveTo>
                    <a:pt x="0" y="4019549"/>
                  </a:moveTo>
                  <a:lnTo>
                    <a:pt x="0" y="0"/>
                  </a:lnTo>
                  <a:lnTo>
                    <a:pt x="9524" y="9524"/>
                  </a:lnTo>
                  <a:lnTo>
                    <a:pt x="9524" y="4010024"/>
                  </a:lnTo>
                  <a:lnTo>
                    <a:pt x="0" y="4019549"/>
                  </a:lnTo>
                  <a:close/>
                </a:path>
              </a:pathLst>
            </a:custGeom>
            <a:solidFill>
              <a:srgbClr val="ED21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81465" y="2499093"/>
              <a:ext cx="103240" cy="198704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10" dirty="0"/>
              <a:t>SERVICE</a:t>
            </a:r>
            <a:r>
              <a:rPr spc="-100" dirty="0"/>
              <a:t> </a:t>
            </a:r>
            <a:r>
              <a:rPr spc="-95" dirty="0"/>
              <a:t>DESCRIPTEUR </a:t>
            </a:r>
            <a:r>
              <a:rPr spc="95" dirty="0"/>
              <a:t>(2/2)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235585" rIns="0" bIns="0" rtlCol="0">
            <a:spAutoFit/>
          </a:bodyPr>
          <a:lstStyle/>
          <a:p>
            <a:pPr marR="1811020">
              <a:lnSpc>
                <a:spcPts val="2250"/>
              </a:lnSpc>
              <a:spcBef>
                <a:spcPts val="400"/>
              </a:spcBef>
              <a:tabLst>
                <a:tab pos="3408045" algn="l"/>
              </a:tabLst>
            </a:pPr>
            <a:r>
              <a:rPr u="none" spc="80" dirty="0">
                <a:solidFill>
                  <a:srgbClr val="333333"/>
                </a:solidFill>
              </a:rPr>
              <a:t>Toi</a:t>
            </a:r>
            <a:r>
              <a:rPr u="none" spc="-85" dirty="0">
                <a:solidFill>
                  <a:srgbClr val="333333"/>
                </a:solidFill>
              </a:rPr>
              <a:t> </a:t>
            </a:r>
            <a:r>
              <a:rPr u="none" spc="50" dirty="0">
                <a:solidFill>
                  <a:srgbClr val="333333"/>
                </a:solidFill>
              </a:rPr>
              <a:t>peut</a:t>
            </a:r>
            <a:r>
              <a:rPr u="none" spc="-80" dirty="0">
                <a:solidFill>
                  <a:srgbClr val="333333"/>
                </a:solidFill>
              </a:rPr>
              <a:t> </a:t>
            </a:r>
            <a:r>
              <a:rPr u="none" spc="60" dirty="0">
                <a:solidFill>
                  <a:srgbClr val="333333"/>
                </a:solidFill>
              </a:rPr>
              <a:t>aussi</a:t>
            </a:r>
            <a:r>
              <a:rPr u="none" spc="-80" dirty="0">
                <a:solidFill>
                  <a:srgbClr val="333333"/>
                </a:solidFill>
              </a:rPr>
              <a:t> </a:t>
            </a:r>
            <a:r>
              <a:rPr u="none" spc="105" dirty="0">
                <a:solidFill>
                  <a:srgbClr val="333333"/>
                </a:solidFill>
              </a:rPr>
              <a:t>utiliser</a:t>
            </a:r>
            <a:r>
              <a:rPr u="none" spc="-80" dirty="0">
                <a:solidFill>
                  <a:srgbClr val="333333"/>
                </a:solidFill>
              </a:rPr>
              <a:t> </a:t>
            </a:r>
            <a:r>
              <a:rPr u="none" spc="300" dirty="0">
                <a:latin typeface="Tahoma"/>
                <a:cs typeface="Tahoma"/>
              </a:rPr>
              <a:t>kubectl</a:t>
            </a:r>
            <a:r>
              <a:rPr u="none" dirty="0">
                <a:latin typeface="Tahoma"/>
                <a:cs typeface="Tahoma"/>
              </a:rPr>
              <a:t> </a:t>
            </a:r>
            <a:r>
              <a:rPr u="none" spc="180" dirty="0">
                <a:latin typeface="Tahoma"/>
                <a:cs typeface="Tahoma"/>
              </a:rPr>
              <a:t>exposer</a:t>
            </a:r>
            <a:r>
              <a:rPr u="none" spc="-20" dirty="0">
                <a:latin typeface="Tahoma"/>
                <a:cs typeface="Tahoma"/>
              </a:rPr>
              <a:t> </a:t>
            </a:r>
            <a:r>
              <a:rPr u="none" dirty="0">
                <a:solidFill>
                  <a:srgbClr val="333333"/>
                </a:solidFill>
              </a:rPr>
              <a:t>générer </a:t>
            </a:r>
            <a:r>
              <a:rPr u="none" spc="55" dirty="0">
                <a:solidFill>
                  <a:srgbClr val="333333"/>
                </a:solidFill>
              </a:rPr>
              <a:t>du code</a:t>
            </a:r>
            <a:r>
              <a:rPr u="none" spc="5" dirty="0">
                <a:solidFill>
                  <a:srgbClr val="333333"/>
                </a:solidFill>
              </a:rPr>
              <a:t> </a:t>
            </a:r>
            <a:r>
              <a:rPr u="none" spc="75" dirty="0">
                <a:solidFill>
                  <a:srgbClr val="333333"/>
                </a:solidFill>
              </a:rPr>
              <a:t>depuis</a:t>
            </a:r>
            <a:r>
              <a:rPr u="none" dirty="0">
                <a:solidFill>
                  <a:srgbClr val="333333"/>
                </a:solidFill>
              </a:rPr>
              <a:t> </a:t>
            </a:r>
            <a:r>
              <a:rPr u="none" spc="100" dirty="0">
                <a:solidFill>
                  <a:srgbClr val="333333"/>
                </a:solidFill>
              </a:rPr>
              <a:t>un </a:t>
            </a:r>
            <a:r>
              <a:rPr u="none" dirty="0"/>
              <a:t>ensemble de répliques </a:t>
            </a:r>
            <a:r>
              <a:rPr u="none" dirty="0">
                <a:solidFill>
                  <a:srgbClr val="333333"/>
                </a:solidFill>
              </a:rPr>
              <a:t>existant</a:t>
            </a:r>
            <a:r>
              <a:rPr u="none" spc="5" dirty="0"/>
              <a:t> </a:t>
            </a:r>
            <a:r>
              <a:rPr u="none" spc="-25" dirty="0">
                <a:solidFill>
                  <a:srgbClr val="333333"/>
                </a:solidFill>
              </a:rPr>
              <a:t>(ou </a:t>
            </a:r>
            <a:r>
              <a:rPr u="none" spc="-10" dirty="0"/>
              <a:t>déploiement </a:t>
            </a:r>
            <a:r>
              <a:rPr u="none" spc="-10" dirty="0">
                <a:solidFill>
                  <a:srgbClr val="333333"/>
                </a:solidFill>
              </a:rPr>
              <a:t>)</a:t>
            </a:r>
          </a:p>
          <a:p>
            <a:pPr>
              <a:lnSpc>
                <a:spcPct val="100000"/>
              </a:lnSpc>
              <a:spcBef>
                <a:spcPts val="254"/>
              </a:spcBef>
            </a:pPr>
            <a:endParaRPr u="none" spc="-10" dirty="0">
              <a:solidFill>
                <a:srgbClr val="333333"/>
              </a:solidFill>
            </a:endParaRPr>
          </a:p>
          <a:p>
            <a:pPr marL="142240" marR="5732780" indent="252095">
              <a:lnSpc>
                <a:spcPts val="1880"/>
              </a:lnSpc>
            </a:pPr>
            <a:r>
              <a:rPr sz="1650" u="none" spc="245" dirty="0">
                <a:solidFill>
                  <a:srgbClr val="000000"/>
                </a:solidFill>
                <a:latin typeface="Tahoma"/>
                <a:cs typeface="Tahoma"/>
              </a:rPr>
              <a:t>kubectl</a:t>
            </a:r>
            <a:r>
              <a:rPr sz="1650" u="none" spc="480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1650" u="none" spc="140" dirty="0">
                <a:solidFill>
                  <a:srgbClr val="000000"/>
                </a:solidFill>
                <a:latin typeface="Tahoma"/>
                <a:cs typeface="Tahoma"/>
              </a:rPr>
              <a:t>exposer</a:t>
            </a:r>
            <a:r>
              <a:rPr sz="1650" u="none" spc="484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1650" u="none" spc="250" dirty="0">
                <a:solidFill>
                  <a:srgbClr val="000000"/>
                </a:solidFill>
                <a:latin typeface="Tahoma"/>
                <a:cs typeface="Tahoma"/>
              </a:rPr>
              <a:t>rs/nginx</a:t>
            </a:r>
            <a:r>
              <a:rPr sz="1650" u="none" spc="484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1650" u="none" spc="210" dirty="0">
                <a:solidFill>
                  <a:srgbClr val="000000"/>
                </a:solidFill>
                <a:latin typeface="Tahoma"/>
                <a:cs typeface="Tahoma"/>
              </a:rPr>
              <a:t>-- </a:t>
            </a:r>
            <a:r>
              <a:rPr sz="1650" u="none" spc="254" dirty="0">
                <a:solidFill>
                  <a:srgbClr val="000000"/>
                </a:solidFill>
                <a:latin typeface="Tahoma"/>
                <a:cs typeface="Tahoma"/>
              </a:rPr>
              <a:t>simulation </a:t>
            </a:r>
            <a:r>
              <a:rPr sz="1650" u="none" spc="270" dirty="0">
                <a:solidFill>
                  <a:srgbClr val="996E3A"/>
                </a:solidFill>
                <a:latin typeface="Tahoma"/>
                <a:cs typeface="Tahoma"/>
              </a:rPr>
              <a:t>= </a:t>
            </a:r>
            <a:r>
              <a:rPr sz="1650" u="none" spc="270" dirty="0">
                <a:solidFill>
                  <a:srgbClr val="000000"/>
                </a:solidFill>
                <a:latin typeface="Tahoma"/>
                <a:cs typeface="Tahoma"/>
              </a:rPr>
              <a:t>client​</a:t>
            </a:r>
            <a:r>
              <a:rPr sz="1650" u="none" spc="484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1650" u="none" spc="190" dirty="0">
                <a:solidFill>
                  <a:srgbClr val="ED9900"/>
                </a:solidFill>
                <a:latin typeface="Tahoma"/>
                <a:cs typeface="Tahoma"/>
              </a:rPr>
              <a:t>- </a:t>
            </a:r>
            <a:r>
              <a:rPr sz="1650" u="none" spc="285" dirty="0">
                <a:solidFill>
                  <a:srgbClr val="ED9900"/>
                </a:solidFill>
                <a:latin typeface="Tahoma"/>
                <a:cs typeface="Tahoma"/>
              </a:rPr>
              <a:t>o</a:t>
            </a:r>
            <a:r>
              <a:rPr sz="1650" u="none" spc="484" dirty="0">
                <a:solidFill>
                  <a:srgbClr val="ED9900"/>
                </a:solidFill>
                <a:latin typeface="Tahoma"/>
                <a:cs typeface="Tahoma"/>
              </a:rPr>
              <a:t> version de l'API </a:t>
            </a:r>
            <a:r>
              <a:rPr sz="1650" u="none" spc="105" dirty="0">
                <a:solidFill>
                  <a:srgbClr val="000000"/>
                </a:solidFill>
                <a:latin typeface="Tahoma"/>
                <a:cs typeface="Tahoma"/>
              </a:rPr>
              <a:t>YAML</a:t>
            </a:r>
            <a:r>
              <a:rPr sz="1650" u="none" spc="250" dirty="0">
                <a:solidFill>
                  <a:srgbClr val="000000"/>
                </a:solidFill>
                <a:latin typeface="Tahoma"/>
                <a:cs typeface="Tahoma"/>
              </a:rPr>
              <a:t> :</a:t>
            </a:r>
            <a:r>
              <a:rPr sz="1650" u="none" spc="480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1650" u="none" spc="90" dirty="0">
                <a:solidFill>
                  <a:srgbClr val="000000"/>
                </a:solidFill>
                <a:latin typeface="Tahoma"/>
                <a:cs typeface="Tahoma"/>
              </a:rPr>
              <a:t>v1</a:t>
            </a:r>
            <a:endParaRPr sz="1650">
              <a:latin typeface="Tahoma"/>
              <a:cs typeface="Tahoma"/>
            </a:endParaRPr>
          </a:p>
          <a:p>
            <a:pPr marL="142240">
              <a:lnSpc>
                <a:spcPts val="1770"/>
              </a:lnSpc>
            </a:pPr>
            <a:r>
              <a:rPr sz="1650" u="none" spc="265" dirty="0">
                <a:solidFill>
                  <a:srgbClr val="000000"/>
                </a:solidFill>
                <a:latin typeface="Tahoma"/>
                <a:cs typeface="Tahoma"/>
              </a:rPr>
              <a:t>gentil:</a:t>
            </a:r>
            <a:r>
              <a:rPr sz="1650" u="none" spc="484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1650" u="none" spc="235" dirty="0">
                <a:solidFill>
                  <a:srgbClr val="000000"/>
                </a:solidFill>
                <a:latin typeface="Tahoma"/>
                <a:cs typeface="Tahoma"/>
              </a:rPr>
              <a:t>Service</a:t>
            </a:r>
            <a:endParaRPr sz="1650">
              <a:latin typeface="Tahoma"/>
              <a:cs typeface="Tahoma"/>
            </a:endParaRPr>
          </a:p>
          <a:p>
            <a:pPr marL="394970" marR="8886825" indent="-252729">
              <a:lnSpc>
                <a:spcPts val="1880"/>
              </a:lnSpc>
              <a:spcBef>
                <a:spcPts val="95"/>
              </a:spcBef>
            </a:pPr>
            <a:r>
              <a:rPr sz="1650" u="none" spc="155" dirty="0">
                <a:solidFill>
                  <a:srgbClr val="000000"/>
                </a:solidFill>
                <a:latin typeface="Tahoma"/>
                <a:cs typeface="Tahoma"/>
              </a:rPr>
              <a:t>métadonnées : </a:t>
            </a:r>
            <a:r>
              <a:rPr sz="1650" u="none" spc="180" dirty="0">
                <a:solidFill>
                  <a:srgbClr val="000000"/>
                </a:solidFill>
                <a:latin typeface="Tahoma"/>
                <a:cs typeface="Tahoma"/>
              </a:rPr>
              <a:t>horodatage de création :</a:t>
            </a:r>
            <a:r>
              <a:rPr sz="1650" u="none" spc="20" dirty="0">
                <a:solidFill>
                  <a:srgbClr val="000000"/>
                </a:solidFill>
                <a:latin typeface="Tahoma"/>
                <a:cs typeface="Tahoma"/>
              </a:rPr>
              <a:t>  nom </a:t>
            </a:r>
            <a:r>
              <a:rPr sz="1650" u="none" spc="315" dirty="0">
                <a:solidFill>
                  <a:srgbClr val="000000"/>
                </a:solidFill>
                <a:latin typeface="Tahoma"/>
                <a:cs typeface="Tahoma"/>
              </a:rPr>
              <a:t>nul</a:t>
            </a:r>
            <a:r>
              <a:rPr sz="1650" u="none" spc="60" dirty="0">
                <a:solidFill>
                  <a:srgbClr val="000000"/>
                </a:solidFill>
                <a:latin typeface="Tahoma"/>
                <a:cs typeface="Tahoma"/>
              </a:rPr>
              <a:t> :</a:t>
            </a:r>
            <a:r>
              <a:rPr sz="1650" u="none" spc="490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1650" u="none" spc="175" dirty="0">
                <a:solidFill>
                  <a:srgbClr val="000000"/>
                </a:solidFill>
                <a:latin typeface="Tahoma"/>
                <a:cs typeface="Tahoma"/>
              </a:rPr>
              <a:t>nginx</a:t>
            </a:r>
            <a:endParaRPr sz="1650">
              <a:latin typeface="Tahoma"/>
              <a:cs typeface="Tahoma"/>
            </a:endParaRPr>
          </a:p>
          <a:p>
            <a:pPr marL="142240">
              <a:lnSpc>
                <a:spcPts val="1764"/>
              </a:lnSpc>
            </a:pPr>
            <a:r>
              <a:rPr sz="1650" u="none" spc="204" dirty="0">
                <a:solidFill>
                  <a:srgbClr val="000000"/>
                </a:solidFill>
                <a:latin typeface="Tahoma"/>
                <a:cs typeface="Tahoma"/>
              </a:rPr>
              <a:t>spécification :</a:t>
            </a:r>
            <a:endParaRPr sz="1650">
              <a:latin typeface="Tahoma"/>
              <a:cs typeface="Tahoma"/>
            </a:endParaRPr>
          </a:p>
          <a:p>
            <a:pPr marL="394970">
              <a:lnSpc>
                <a:spcPts val="1875"/>
              </a:lnSpc>
            </a:pPr>
            <a:r>
              <a:rPr sz="1650" u="none" spc="265" dirty="0">
                <a:solidFill>
                  <a:srgbClr val="000000"/>
                </a:solidFill>
                <a:latin typeface="Tahoma"/>
                <a:cs typeface="Tahoma"/>
              </a:rPr>
              <a:t>ports :</a:t>
            </a:r>
            <a:endParaRPr sz="1650">
              <a:latin typeface="Tahoma"/>
              <a:cs typeface="Tahoma"/>
            </a:endParaRPr>
          </a:p>
          <a:p>
            <a:pPr marL="647065" marR="9770110" indent="-252729">
              <a:lnSpc>
                <a:spcPts val="1880"/>
              </a:lnSpc>
              <a:spcBef>
                <a:spcPts val="95"/>
              </a:spcBef>
            </a:pPr>
            <a:r>
              <a:rPr sz="1650" u="none" spc="390" dirty="0">
                <a:solidFill>
                  <a:srgbClr val="000000"/>
                </a:solidFill>
                <a:latin typeface="Tahoma"/>
                <a:cs typeface="Tahoma"/>
              </a:rPr>
              <a:t>-</a:t>
            </a:r>
            <a:r>
              <a:rPr sz="1650" u="none" spc="470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1650" u="none" spc="275" dirty="0">
                <a:solidFill>
                  <a:srgbClr val="000000"/>
                </a:solidFill>
                <a:latin typeface="Tahoma"/>
                <a:cs typeface="Tahoma"/>
              </a:rPr>
              <a:t>port:</a:t>
            </a:r>
            <a:r>
              <a:rPr sz="1650" u="none" spc="475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1650" u="none" spc="265" dirty="0">
                <a:solidFill>
                  <a:srgbClr val="000000"/>
                </a:solidFill>
                <a:latin typeface="Tahoma"/>
                <a:cs typeface="Tahoma"/>
              </a:rPr>
              <a:t>Protocole </a:t>
            </a:r>
            <a:r>
              <a:rPr sz="1650" u="none" spc="65" dirty="0">
                <a:solidFill>
                  <a:srgbClr val="000000"/>
                </a:solidFill>
                <a:latin typeface="Tahoma"/>
                <a:cs typeface="Tahoma"/>
              </a:rPr>
              <a:t>80 :</a:t>
            </a:r>
            <a:r>
              <a:rPr sz="1650" u="none" spc="484" dirty="0">
                <a:solidFill>
                  <a:srgbClr val="000000"/>
                </a:solidFill>
                <a:latin typeface="Tahoma"/>
                <a:cs typeface="Tahoma"/>
              </a:rPr>
              <a:t> Port cible </a:t>
            </a:r>
            <a:r>
              <a:rPr sz="1650" u="none" spc="-25" dirty="0">
                <a:solidFill>
                  <a:srgbClr val="000000"/>
                </a:solidFill>
                <a:latin typeface="Tahoma"/>
                <a:cs typeface="Tahoma"/>
              </a:rPr>
              <a:t>TCP</a:t>
            </a:r>
            <a:r>
              <a:rPr sz="1650" u="none" spc="270" dirty="0">
                <a:solidFill>
                  <a:srgbClr val="000000"/>
                </a:solidFill>
                <a:latin typeface="Tahoma"/>
                <a:cs typeface="Tahoma"/>
              </a:rPr>
              <a:t> :</a:t>
            </a:r>
            <a:r>
              <a:rPr sz="1650" u="none" spc="495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1650" u="none" spc="65" dirty="0">
                <a:solidFill>
                  <a:srgbClr val="000000"/>
                </a:solidFill>
                <a:latin typeface="Tahoma"/>
                <a:cs typeface="Tahoma"/>
              </a:rPr>
              <a:t>80</a:t>
            </a:r>
            <a:endParaRPr sz="1650">
              <a:latin typeface="Tahoma"/>
              <a:cs typeface="Tahoma"/>
            </a:endParaRPr>
          </a:p>
          <a:p>
            <a:pPr marL="394970">
              <a:lnSpc>
                <a:spcPts val="1764"/>
              </a:lnSpc>
            </a:pPr>
            <a:r>
              <a:rPr sz="1650" u="none" spc="285" dirty="0">
                <a:solidFill>
                  <a:srgbClr val="000000"/>
                </a:solidFill>
                <a:latin typeface="Tahoma"/>
                <a:cs typeface="Tahoma"/>
              </a:rPr>
              <a:t>sélecteur:</a:t>
            </a:r>
            <a:endParaRPr sz="1650">
              <a:latin typeface="Tahoma"/>
              <a:cs typeface="Tahoma"/>
            </a:endParaRPr>
          </a:p>
          <a:p>
            <a:pPr marL="647065" marR="9896475">
              <a:lnSpc>
                <a:spcPts val="1880"/>
              </a:lnSpc>
              <a:spcBef>
                <a:spcPts val="90"/>
              </a:spcBef>
            </a:pPr>
            <a:r>
              <a:rPr sz="1650" u="none" spc="170" dirty="0">
                <a:solidFill>
                  <a:srgbClr val="000000"/>
                </a:solidFill>
                <a:latin typeface="Tahoma"/>
                <a:cs typeface="Tahoma"/>
              </a:rPr>
              <a:t>application :</a:t>
            </a:r>
            <a:r>
              <a:rPr sz="1650" u="none" spc="475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1650" u="none" spc="340" dirty="0">
                <a:solidFill>
                  <a:srgbClr val="000000"/>
                </a:solidFill>
                <a:latin typeface="Tahoma"/>
                <a:cs typeface="Tahoma"/>
              </a:rPr>
              <a:t>niveau </a:t>
            </a:r>
            <a:r>
              <a:rPr sz="1650" u="none" spc="175" dirty="0">
                <a:solidFill>
                  <a:srgbClr val="000000"/>
                </a:solidFill>
                <a:latin typeface="Tahoma"/>
                <a:cs typeface="Tahoma"/>
              </a:rPr>
              <a:t>nginx :</a:t>
            </a:r>
            <a:r>
              <a:rPr sz="1650" u="none" spc="490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1650" u="none" spc="204" dirty="0">
                <a:solidFill>
                  <a:srgbClr val="000000"/>
                </a:solidFill>
                <a:latin typeface="Tahoma"/>
                <a:cs typeface="Tahoma"/>
              </a:rPr>
              <a:t>novice</a:t>
            </a:r>
            <a:endParaRPr sz="1650">
              <a:latin typeface="Tahoma"/>
              <a:cs typeface="Tahoma"/>
            </a:endParaRPr>
          </a:p>
          <a:p>
            <a:pPr marL="142240">
              <a:lnSpc>
                <a:spcPts val="1770"/>
              </a:lnSpc>
            </a:pPr>
            <a:r>
              <a:rPr sz="1650" u="none" spc="270" dirty="0">
                <a:solidFill>
                  <a:srgbClr val="000000"/>
                </a:solidFill>
                <a:latin typeface="Tahoma"/>
                <a:cs typeface="Tahoma"/>
              </a:rPr>
              <a:t>statut:</a:t>
            </a:r>
            <a:endParaRPr sz="1650">
              <a:latin typeface="Tahoma"/>
              <a:cs typeface="Tahoma"/>
            </a:endParaRPr>
          </a:p>
          <a:p>
            <a:pPr marL="394970">
              <a:lnSpc>
                <a:spcPts val="1925"/>
              </a:lnSpc>
            </a:pPr>
            <a:r>
              <a:rPr sz="1650" u="none" spc="225" dirty="0">
                <a:solidFill>
                  <a:srgbClr val="000000"/>
                </a:solidFill>
                <a:latin typeface="Tahoma"/>
                <a:cs typeface="Tahoma"/>
              </a:rPr>
              <a:t>Équilibreur de charge :</a:t>
            </a:r>
            <a:r>
              <a:rPr sz="1650" u="none" spc="-5" dirty="0">
                <a:solidFill>
                  <a:srgbClr val="000000"/>
                </a:solidFill>
                <a:latin typeface="Tahoma"/>
                <a:cs typeface="Tahoma"/>
              </a:rPr>
              <a:t>  </a:t>
            </a:r>
            <a:r>
              <a:rPr sz="1650" u="none" spc="175" dirty="0">
                <a:solidFill>
                  <a:srgbClr val="000000"/>
                </a:solidFill>
                <a:latin typeface="Tahoma"/>
                <a:cs typeface="Tahoma"/>
              </a:rPr>
              <a:t>{}</a:t>
            </a:r>
            <a:endParaRPr sz="165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14" dirty="0"/>
              <a:t>EXPOSER</a:t>
            </a:r>
            <a:r>
              <a:rPr spc="-130" dirty="0"/>
              <a:t> </a:t>
            </a:r>
            <a:r>
              <a:rPr dirty="0"/>
              <a:t>À L'INTÉRIEUR</a:t>
            </a:r>
            <a:r>
              <a:rPr spc="-160" dirty="0"/>
              <a:t> </a:t>
            </a:r>
            <a:r>
              <a:rPr dirty="0"/>
              <a:t>LE</a:t>
            </a:r>
            <a:r>
              <a:rPr spc="-145" dirty="0"/>
              <a:t> </a:t>
            </a:r>
            <a:r>
              <a:rPr spc="-95" dirty="0"/>
              <a:t>GRAPPE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1647824"/>
            <a:ext cx="95250" cy="9524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2152649"/>
            <a:ext cx="95250" cy="9524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3486149"/>
            <a:ext cx="95250" cy="9524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4267199"/>
            <a:ext cx="95250" cy="95249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796924" y="1326514"/>
            <a:ext cx="11918315" cy="3435350"/>
          </a:xfrm>
          <a:prstGeom prst="rect">
            <a:avLst/>
          </a:prstGeom>
        </p:spPr>
        <p:txBody>
          <a:bodyPr vert="horz" wrap="square" lIns="0" tIns="197485" rIns="0" bIns="0" rtlCol="0">
            <a:spAutoFit/>
          </a:bodyPr>
          <a:lstStyle/>
          <a:p>
            <a:pPr marL="393065">
              <a:lnSpc>
                <a:spcPct val="100000"/>
              </a:lnSpc>
              <a:spcBef>
                <a:spcPts val="1555"/>
              </a:spcBef>
            </a:pPr>
            <a:r>
              <a:rPr sz="2100" spc="85" dirty="0">
                <a:solidFill>
                  <a:srgbClr val="333333"/>
                </a:solidFill>
                <a:latin typeface="Trebuchet MS"/>
                <a:cs typeface="Trebuchet MS"/>
              </a:rPr>
              <a:t>Par</a:t>
            </a:r>
            <a:r>
              <a:rPr sz="2100" spc="-5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20" dirty="0">
                <a:solidFill>
                  <a:srgbClr val="333333"/>
                </a:solidFill>
                <a:latin typeface="Trebuchet MS"/>
                <a:cs typeface="Trebuchet MS"/>
              </a:rPr>
              <a:t>défaut,</a:t>
            </a:r>
            <a:r>
              <a:rPr sz="2100" spc="-5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80" dirty="0">
                <a:solidFill>
                  <a:srgbClr val="333333"/>
                </a:solidFill>
                <a:latin typeface="Trebuchet MS"/>
                <a:cs typeface="Trebuchet MS"/>
              </a:rPr>
              <a:t>si</a:t>
            </a:r>
            <a:r>
              <a:rPr sz="2100" spc="-5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-5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310" dirty="0">
                <a:solidFill>
                  <a:srgbClr val="ED2137"/>
                </a:solidFill>
                <a:latin typeface="Tahoma"/>
                <a:cs typeface="Tahoma"/>
              </a:rPr>
              <a:t>.spec.type</a:t>
            </a:r>
            <a:r>
              <a:rPr sz="2100" spc="-75" dirty="0">
                <a:solidFill>
                  <a:srgbClr val="ED2137"/>
                </a:solidFill>
                <a:latin typeface="Tahoma"/>
                <a:cs typeface="Tahoma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valeur</a:t>
            </a:r>
            <a:r>
              <a:rPr sz="2100" spc="-5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de</a:t>
            </a:r>
            <a:r>
              <a:rPr sz="2100" spc="-5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5" dirty="0">
                <a:solidFill>
                  <a:srgbClr val="333333"/>
                </a:solidFill>
                <a:latin typeface="Trebuchet MS"/>
                <a:cs typeface="Trebuchet MS"/>
              </a:rPr>
              <a:t>un</a:t>
            </a:r>
            <a:r>
              <a:rPr sz="2100" spc="-5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Service</a:t>
            </a:r>
            <a:r>
              <a:rPr sz="2100" spc="-5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est</a:t>
            </a:r>
            <a:r>
              <a:rPr sz="2100" spc="-5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0" dirty="0">
                <a:solidFill>
                  <a:srgbClr val="333333"/>
                </a:solidFill>
                <a:latin typeface="Trebuchet MS"/>
                <a:cs typeface="Trebuchet MS"/>
              </a:rPr>
              <a:t>pas</a:t>
            </a:r>
            <a:r>
              <a:rPr sz="2100" spc="-5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spécifié,</a:t>
            </a:r>
            <a:r>
              <a:rPr sz="2100" spc="-5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-5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5" dirty="0">
                <a:solidFill>
                  <a:srgbClr val="333333"/>
                </a:solidFill>
                <a:latin typeface="Trebuchet MS"/>
                <a:cs typeface="Trebuchet MS"/>
              </a:rPr>
              <a:t>le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type </a:t>
            </a:r>
            <a:r>
              <a:rPr sz="2100" spc="-50" dirty="0">
                <a:solidFill>
                  <a:srgbClr val="333333"/>
                </a:solidFill>
                <a:latin typeface="Trebuchet MS"/>
                <a:cs typeface="Trebuchet MS"/>
              </a:rPr>
              <a:t>sera </a:t>
            </a:r>
            <a:r>
              <a:rPr sz="2100" spc="320" dirty="0">
                <a:solidFill>
                  <a:srgbClr val="ED2137"/>
                </a:solidFill>
                <a:latin typeface="Tahoma"/>
                <a:cs typeface="Tahoma"/>
              </a:rPr>
              <a:t>ClusterIP</a:t>
            </a:r>
            <a:endParaRPr sz="2100">
              <a:latin typeface="Tahoma"/>
              <a:cs typeface="Tahoma"/>
            </a:endParaRPr>
          </a:p>
          <a:p>
            <a:pPr marL="393065" marR="132080">
              <a:lnSpc>
                <a:spcPts val="2100"/>
              </a:lnSpc>
              <a:spcBef>
                <a:spcPts val="1875"/>
              </a:spcBef>
            </a:pPr>
            <a:r>
              <a:rPr sz="2100" spc="90" dirty="0">
                <a:solidFill>
                  <a:srgbClr val="333333"/>
                </a:solidFill>
                <a:latin typeface="Trebuchet MS"/>
                <a:cs typeface="Trebuchet MS"/>
              </a:rPr>
              <a:t>Choisir</a:t>
            </a:r>
            <a:r>
              <a:rPr sz="2100" spc="-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ce</a:t>
            </a:r>
            <a:r>
              <a:rPr sz="2100" spc="-2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valeur</a:t>
            </a:r>
            <a:r>
              <a:rPr sz="2100" spc="-2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permet</a:t>
            </a:r>
            <a:r>
              <a:rPr sz="2100" spc="-2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85" dirty="0">
                <a:solidFill>
                  <a:srgbClr val="333333"/>
                </a:solidFill>
                <a:latin typeface="Trebuchet MS"/>
                <a:cs typeface="Trebuchet MS"/>
              </a:rPr>
              <a:t>toi</a:t>
            </a:r>
            <a:r>
              <a:rPr sz="2100" spc="-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à</a:t>
            </a:r>
            <a:r>
              <a:rPr sz="2100" spc="-2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80" dirty="0">
                <a:solidFill>
                  <a:srgbClr val="333333"/>
                </a:solidFill>
                <a:latin typeface="Trebuchet MS"/>
                <a:cs typeface="Trebuchet MS"/>
              </a:rPr>
              <a:t>assurer</a:t>
            </a:r>
            <a:r>
              <a:rPr sz="2100" spc="-2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que</a:t>
            </a:r>
            <a:r>
              <a:rPr sz="2100" spc="-2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-2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Service</a:t>
            </a:r>
            <a:r>
              <a:rPr sz="2100" spc="-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50" dirty="0">
                <a:solidFill>
                  <a:srgbClr val="333333"/>
                </a:solidFill>
                <a:latin typeface="Trebuchet MS"/>
                <a:cs typeface="Trebuchet MS"/>
              </a:rPr>
              <a:t>volonté</a:t>
            </a:r>
            <a:r>
              <a:rPr sz="2100" spc="-2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0" dirty="0">
                <a:solidFill>
                  <a:srgbClr val="333333"/>
                </a:solidFill>
                <a:latin typeface="Trebuchet MS"/>
                <a:cs typeface="Trebuchet MS"/>
              </a:rPr>
              <a:t>pas</a:t>
            </a:r>
            <a:r>
              <a:rPr sz="2100" spc="-2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5" dirty="0">
                <a:solidFill>
                  <a:srgbClr val="333333"/>
                </a:solidFill>
                <a:latin typeface="Trebuchet MS"/>
                <a:cs typeface="Trebuchet MS"/>
              </a:rPr>
              <a:t>être</a:t>
            </a:r>
            <a:r>
              <a:rPr sz="2100" spc="-2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accessible</a:t>
            </a:r>
            <a:r>
              <a:rPr sz="2100" spc="-2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75" dirty="0">
                <a:solidFill>
                  <a:srgbClr val="333333"/>
                </a:solidFill>
                <a:latin typeface="Trebuchet MS"/>
                <a:cs typeface="Trebuchet MS"/>
              </a:rPr>
              <a:t>depuis</a:t>
            </a:r>
            <a:r>
              <a:rPr sz="2100" spc="-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à l'extérieur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de</a:t>
            </a:r>
            <a:r>
              <a:rPr sz="2100" spc="-4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0" dirty="0">
                <a:solidFill>
                  <a:srgbClr val="333333"/>
                </a:solidFill>
                <a:latin typeface="Trebuchet MS"/>
                <a:cs typeface="Trebuchet MS"/>
              </a:rPr>
              <a:t>Kubernetes</a:t>
            </a:r>
            <a:r>
              <a:rPr sz="2100" spc="-4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grappe</a:t>
            </a:r>
            <a:endParaRPr sz="21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280"/>
              </a:spcBef>
            </a:pPr>
            <a:r>
              <a:rPr sz="2500" spc="100" dirty="0">
                <a:solidFill>
                  <a:srgbClr val="333333"/>
                </a:solidFill>
                <a:latin typeface="MingLiU_HKSCS-ExtB"/>
                <a:cs typeface="MingLiU_HKSCS-ExtB"/>
              </a:rPr>
              <a:t>⚠</a:t>
            </a:r>
            <a:r>
              <a:rPr sz="2500" spc="-670" dirty="0">
                <a:solidFill>
                  <a:srgbClr val="333333"/>
                </a:solidFill>
                <a:latin typeface="MingLiU_HKSCS-ExtB"/>
                <a:cs typeface="MingLiU_HKSCS-ExtB"/>
              </a:rPr>
              <a:t> </a:t>
            </a: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Il</a:t>
            </a:r>
            <a:r>
              <a:rPr sz="2100" spc="-5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est</a:t>
            </a:r>
            <a:r>
              <a:rPr sz="2100" spc="-5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5" dirty="0">
                <a:solidFill>
                  <a:srgbClr val="333333"/>
                </a:solidFill>
                <a:latin typeface="Trebuchet MS"/>
                <a:cs typeface="Trebuchet MS"/>
              </a:rPr>
              <a:t>impossible</a:t>
            </a:r>
            <a:r>
              <a:rPr sz="2100" spc="-5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à</a:t>
            </a:r>
            <a:r>
              <a:rPr sz="2100" spc="-5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85" dirty="0">
                <a:solidFill>
                  <a:srgbClr val="333333"/>
                </a:solidFill>
                <a:latin typeface="Trebuchet MS"/>
                <a:cs typeface="Trebuchet MS"/>
              </a:rPr>
              <a:t>"ping"</a:t>
            </a:r>
            <a:r>
              <a:rPr sz="2100" spc="-5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5" dirty="0">
                <a:solidFill>
                  <a:srgbClr val="333333"/>
                </a:solidFill>
                <a:latin typeface="Trebuchet MS"/>
                <a:cs typeface="Trebuchet MS"/>
              </a:rPr>
              <a:t>un</a:t>
            </a:r>
            <a:r>
              <a:rPr sz="2100" spc="-5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Service</a:t>
            </a:r>
            <a:r>
              <a:rPr sz="2100" spc="-5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parce que:</a:t>
            </a:r>
            <a:endParaRPr sz="2100">
              <a:latin typeface="Trebuchet MS"/>
              <a:cs typeface="Trebuchet MS"/>
            </a:endParaRPr>
          </a:p>
          <a:p>
            <a:pPr marL="393065">
              <a:lnSpc>
                <a:spcPts val="2385"/>
              </a:lnSpc>
              <a:spcBef>
                <a:spcPts val="1600"/>
              </a:spcBef>
            </a:pPr>
            <a:r>
              <a:rPr sz="2100" spc="55" dirty="0">
                <a:solidFill>
                  <a:srgbClr val="333333"/>
                </a:solidFill>
                <a:latin typeface="Trebuchet MS"/>
                <a:cs typeface="Trebuchet MS"/>
              </a:rPr>
              <a:t>ping</a:t>
            </a:r>
            <a:r>
              <a:rPr sz="2100" spc="-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10" dirty="0">
                <a:solidFill>
                  <a:srgbClr val="333333"/>
                </a:solidFill>
                <a:latin typeface="Trebuchet MS"/>
                <a:cs typeface="Trebuchet MS"/>
              </a:rPr>
              <a:t>utilise</a:t>
            </a:r>
            <a:r>
              <a:rPr sz="2100" spc="-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l' </a:t>
            </a:r>
            <a:r>
              <a:rPr sz="2100" dirty="0">
                <a:solidFill>
                  <a:srgbClr val="ED2137"/>
                </a:solidFill>
                <a:latin typeface="Tahoma"/>
                <a:cs typeface="Tahoma"/>
              </a:rPr>
              <a:t>ICMP</a:t>
            </a:r>
            <a:r>
              <a:rPr sz="2100" spc="-30" dirty="0">
                <a:solidFill>
                  <a:srgbClr val="ED2137"/>
                </a:solidFill>
                <a:latin typeface="Tahoma"/>
                <a:cs typeface="Tahoma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protocole qui</a:t>
            </a:r>
            <a:r>
              <a:rPr sz="2100" spc="-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n'est </a:t>
            </a:r>
            <a:r>
              <a:rPr sz="2100" spc="60" dirty="0">
                <a:solidFill>
                  <a:srgbClr val="333333"/>
                </a:solidFill>
                <a:latin typeface="Trebuchet MS"/>
                <a:cs typeface="Trebuchet MS"/>
              </a:rPr>
              <a:t>pas</a:t>
            </a:r>
            <a:r>
              <a:rPr sz="2100" spc="-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70" dirty="0">
                <a:solidFill>
                  <a:srgbClr val="333333"/>
                </a:solidFill>
                <a:latin typeface="Trebuchet MS"/>
                <a:cs typeface="Trebuchet MS"/>
              </a:rPr>
              <a:t>soutenu</a:t>
            </a:r>
            <a:r>
              <a:rPr sz="2100" spc="-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5" dirty="0">
                <a:solidFill>
                  <a:srgbClr val="333333"/>
                </a:solidFill>
                <a:latin typeface="Trebuchet MS"/>
                <a:cs typeface="Trebuchet MS"/>
              </a:rPr>
              <a:t>par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0" dirty="0">
                <a:solidFill>
                  <a:srgbClr val="333333"/>
                </a:solidFill>
                <a:latin typeface="Trebuchet MS"/>
                <a:cs typeface="Trebuchet MS"/>
              </a:rPr>
              <a:t>Kubernetes</a:t>
            </a:r>
            <a:r>
              <a:rPr sz="2100" spc="-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Services (uniquement)</a:t>
            </a:r>
            <a:r>
              <a:rPr sz="2100" spc="-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20" dirty="0">
                <a:solidFill>
                  <a:srgbClr val="ED2137"/>
                </a:solidFill>
                <a:latin typeface="Tahoma"/>
                <a:cs typeface="Tahoma"/>
              </a:rPr>
              <a:t>TCP </a:t>
            </a:r>
            <a:r>
              <a:rPr sz="2100" spc="-20" dirty="0">
                <a:solidFill>
                  <a:srgbClr val="333333"/>
                </a:solidFill>
                <a:latin typeface="Trebuchet MS"/>
                <a:cs typeface="Trebuchet MS"/>
              </a:rPr>
              <a:t>,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25" dirty="0">
                <a:solidFill>
                  <a:srgbClr val="ED2137"/>
                </a:solidFill>
                <a:latin typeface="Tahoma"/>
                <a:cs typeface="Tahoma"/>
              </a:rPr>
              <a:t>UDP</a:t>
            </a:r>
            <a:endParaRPr sz="2100">
              <a:latin typeface="Tahoma"/>
              <a:cs typeface="Tahoma"/>
            </a:endParaRPr>
          </a:p>
          <a:p>
            <a:pPr marL="393065">
              <a:lnSpc>
                <a:spcPts val="2385"/>
              </a:lnSpc>
            </a:pPr>
            <a:r>
              <a:rPr sz="2100" spc="100" dirty="0">
                <a:solidFill>
                  <a:srgbClr val="333333"/>
                </a:solidFill>
                <a:latin typeface="Trebuchet MS"/>
                <a:cs typeface="Trebuchet MS"/>
              </a:rPr>
              <a:t>et</a:t>
            </a:r>
            <a:r>
              <a:rPr sz="2100" spc="9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ED2137"/>
                </a:solidFill>
                <a:latin typeface="Tahoma"/>
                <a:cs typeface="Tahoma"/>
              </a:rPr>
              <a:t>SCTP</a:t>
            </a:r>
            <a:r>
              <a:rPr sz="2100" spc="75" dirty="0">
                <a:solidFill>
                  <a:srgbClr val="ED2137"/>
                </a:solidFill>
                <a:latin typeface="Tahoma"/>
                <a:cs typeface="Tahoma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protocoles</a:t>
            </a:r>
            <a:r>
              <a:rPr sz="2100" spc="10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sont</a:t>
            </a:r>
            <a:r>
              <a:rPr sz="2100" spc="10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40" dirty="0">
                <a:solidFill>
                  <a:srgbClr val="333333"/>
                </a:solidFill>
                <a:latin typeface="Trebuchet MS"/>
                <a:cs typeface="Trebuchet MS"/>
              </a:rPr>
              <a:t>soutenu)</a:t>
            </a:r>
            <a:endParaRPr sz="2100">
              <a:latin typeface="Trebuchet MS"/>
              <a:cs typeface="Trebuchet MS"/>
            </a:endParaRPr>
          </a:p>
          <a:p>
            <a:pPr marL="393065" marR="5080">
              <a:lnSpc>
                <a:spcPts val="2250"/>
              </a:lnSpc>
              <a:spcBef>
                <a:spcPts val="1680"/>
              </a:spcBef>
            </a:pPr>
            <a:r>
              <a:rPr sz="2100" spc="-95" dirty="0">
                <a:solidFill>
                  <a:srgbClr val="333333"/>
                </a:solidFill>
                <a:latin typeface="Trebuchet MS"/>
                <a:cs typeface="Trebuchet MS"/>
              </a:rPr>
              <a:t>il</a:t>
            </a:r>
            <a:r>
              <a:rPr sz="2100" spc="-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est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0" dirty="0">
                <a:solidFill>
                  <a:srgbClr val="333333"/>
                </a:solidFill>
                <a:latin typeface="Trebuchet MS"/>
                <a:cs typeface="Trebuchet MS"/>
              </a:rPr>
              <a:t>pas</a:t>
            </a:r>
            <a:r>
              <a:rPr sz="2100" spc="-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5" dirty="0">
                <a:solidFill>
                  <a:srgbClr val="333333"/>
                </a:solidFill>
                <a:latin typeface="Trebuchet MS"/>
                <a:cs typeface="Trebuchet MS"/>
              </a:rPr>
              <a:t>possible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à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spécifier</a:t>
            </a:r>
            <a:r>
              <a:rPr sz="2100" spc="-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5" dirty="0">
                <a:solidFill>
                  <a:srgbClr val="333333"/>
                </a:solidFill>
                <a:latin typeface="Trebuchet MS"/>
                <a:cs typeface="Trebuchet MS"/>
              </a:rPr>
              <a:t>un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destination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port</a:t>
            </a:r>
            <a:r>
              <a:rPr sz="2100" spc="-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avec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265" dirty="0">
                <a:solidFill>
                  <a:srgbClr val="ED2137"/>
                </a:solidFill>
                <a:latin typeface="Tahoma"/>
                <a:cs typeface="Tahoma"/>
              </a:rPr>
              <a:t>ping</a:t>
            </a:r>
            <a:r>
              <a:rPr sz="2100" spc="-40" dirty="0">
                <a:solidFill>
                  <a:srgbClr val="ED2137"/>
                </a:solidFill>
                <a:latin typeface="Tahoma"/>
                <a:cs typeface="Tahoma"/>
              </a:rPr>
              <a:t> </a:t>
            </a:r>
            <a:r>
              <a:rPr sz="2100" spc="70" dirty="0">
                <a:solidFill>
                  <a:srgbClr val="333333"/>
                </a:solidFill>
                <a:latin typeface="Trebuchet MS"/>
                <a:cs typeface="Trebuchet MS"/>
              </a:rPr>
              <a:t>commande,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0" dirty="0">
                <a:solidFill>
                  <a:srgbClr val="333333"/>
                </a:solidFill>
                <a:latin typeface="Trebuchet MS"/>
                <a:cs typeface="Trebuchet MS"/>
              </a:rPr>
              <a:t>mais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-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Service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est</a:t>
            </a:r>
            <a:r>
              <a:rPr sz="2100" spc="-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accessible </a:t>
            </a:r>
            <a:r>
              <a:rPr sz="2100" spc="-20" dirty="0">
                <a:solidFill>
                  <a:srgbClr val="333333"/>
                </a:solidFill>
                <a:latin typeface="Trebuchet MS"/>
                <a:cs typeface="Trebuchet MS"/>
              </a:rPr>
              <a:t>uniquement</a:t>
            </a:r>
            <a:r>
              <a:rPr sz="2100" spc="5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35" dirty="0">
                <a:solidFill>
                  <a:srgbClr val="333333"/>
                </a:solidFill>
                <a:latin typeface="Trebuchet MS"/>
                <a:cs typeface="Trebuchet MS"/>
              </a:rPr>
              <a:t>sur</a:t>
            </a:r>
            <a:r>
              <a:rPr sz="2100" spc="6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6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déclaré</a:t>
            </a:r>
            <a:r>
              <a:rPr sz="2100" spc="6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5" dirty="0">
                <a:solidFill>
                  <a:srgbClr val="333333"/>
                </a:solidFill>
                <a:latin typeface="Trebuchet MS"/>
                <a:cs typeface="Trebuchet MS"/>
              </a:rPr>
              <a:t>ports</a:t>
            </a:r>
            <a:endParaRPr sz="21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09624" y="3047999"/>
            <a:ext cx="12211050" cy="9525"/>
          </a:xfrm>
          <a:custGeom>
            <a:avLst/>
            <a:gdLst/>
            <a:ahLst/>
            <a:cxnLst/>
            <a:rect l="l" t="t" r="r" b="b"/>
            <a:pathLst>
              <a:path w="12211050" h="9525">
                <a:moveTo>
                  <a:pt x="12211049" y="9524"/>
                </a:moveTo>
                <a:lnTo>
                  <a:pt x="0" y="9524"/>
                </a:lnTo>
                <a:lnTo>
                  <a:pt x="0" y="0"/>
                </a:lnTo>
                <a:lnTo>
                  <a:pt x="12211049" y="0"/>
                </a:lnTo>
                <a:lnTo>
                  <a:pt x="12211049" y="952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809624" y="3047999"/>
            <a:ext cx="12211050" cy="3781425"/>
            <a:chOff x="809624" y="3047999"/>
            <a:chExt cx="12211050" cy="3781425"/>
          </a:xfrm>
        </p:grpSpPr>
        <p:sp>
          <p:nvSpPr>
            <p:cNvPr id="4" name="object 4"/>
            <p:cNvSpPr/>
            <p:nvPr/>
          </p:nvSpPr>
          <p:spPr>
            <a:xfrm>
              <a:off x="809612" y="3047999"/>
              <a:ext cx="12211050" cy="3781425"/>
            </a:xfrm>
            <a:custGeom>
              <a:avLst/>
              <a:gdLst/>
              <a:ahLst/>
              <a:cxnLst/>
              <a:rect l="l" t="t" r="r" b="b"/>
              <a:pathLst>
                <a:path w="12211050" h="3781425">
                  <a:moveTo>
                    <a:pt x="12211050" y="0"/>
                  </a:moveTo>
                  <a:lnTo>
                    <a:pt x="12201525" y="0"/>
                  </a:lnTo>
                  <a:lnTo>
                    <a:pt x="12201525" y="3771900"/>
                  </a:lnTo>
                  <a:lnTo>
                    <a:pt x="0" y="3771900"/>
                  </a:lnTo>
                  <a:lnTo>
                    <a:pt x="0" y="3781425"/>
                  </a:lnTo>
                  <a:lnTo>
                    <a:pt x="12201525" y="3781425"/>
                  </a:lnTo>
                  <a:lnTo>
                    <a:pt x="12211050" y="3781425"/>
                  </a:lnTo>
                  <a:lnTo>
                    <a:pt x="12211050" y="3771900"/>
                  </a:lnTo>
                  <a:lnTo>
                    <a:pt x="12211050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09624" y="3047999"/>
              <a:ext cx="9525" cy="3781425"/>
            </a:xfrm>
            <a:custGeom>
              <a:avLst/>
              <a:gdLst/>
              <a:ahLst/>
              <a:cxnLst/>
              <a:rect l="l" t="t" r="r" b="b"/>
              <a:pathLst>
                <a:path w="9525" h="3781425">
                  <a:moveTo>
                    <a:pt x="0" y="3781424"/>
                  </a:moveTo>
                  <a:lnTo>
                    <a:pt x="0" y="0"/>
                  </a:lnTo>
                  <a:lnTo>
                    <a:pt x="9524" y="9524"/>
                  </a:lnTo>
                  <a:lnTo>
                    <a:pt x="9524" y="3771899"/>
                  </a:lnTo>
                  <a:lnTo>
                    <a:pt x="0" y="3781424"/>
                  </a:lnTo>
                  <a:close/>
                </a:path>
              </a:pathLst>
            </a:custGeom>
            <a:solidFill>
              <a:srgbClr val="ED21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14" dirty="0"/>
              <a:t>EXPOSER</a:t>
            </a:r>
            <a:r>
              <a:rPr spc="-130" dirty="0"/>
              <a:t> </a:t>
            </a:r>
            <a:r>
              <a:rPr spc="-50" dirty="0"/>
              <a:t>MULTIPLE</a:t>
            </a:r>
            <a:r>
              <a:rPr spc="-545" dirty="0"/>
              <a:t>​</a:t>
            </a:r>
            <a:r>
              <a:rPr spc="-50" dirty="0"/>
              <a:t>​</a:t>
            </a:r>
            <a:r>
              <a:rPr spc="-55" dirty="0"/>
              <a:t>​</a:t>
            </a:r>
            <a:r>
              <a:rPr spc="-45" dirty="0"/>
              <a:t>​</a:t>
            </a:r>
            <a:r>
              <a:rPr spc="-130" dirty="0"/>
              <a:t> </a:t>
            </a:r>
            <a:r>
              <a:rPr spc="-75" dirty="0"/>
              <a:t>PORTS</a:t>
            </a:r>
            <a:r>
              <a:rPr spc="-150" dirty="0"/>
              <a:t> </a:t>
            </a:r>
            <a:r>
              <a:rPr spc="-75" dirty="0"/>
              <a:t>POUR</a:t>
            </a:r>
            <a:r>
              <a:rPr spc="-135" dirty="0"/>
              <a:t> </a:t>
            </a:r>
            <a:r>
              <a:rPr dirty="0"/>
              <a:t>LE</a:t>
            </a:r>
            <a:r>
              <a:rPr spc="-140" dirty="0"/>
              <a:t> </a:t>
            </a:r>
            <a:r>
              <a:rPr spc="-10" dirty="0"/>
              <a:t>MÊME</a:t>
            </a:r>
            <a:r>
              <a:rPr spc="-135" dirty="0"/>
              <a:t> </a:t>
            </a:r>
            <a:r>
              <a:rPr spc="-60" dirty="0"/>
              <a:t>SERVICE</a:t>
            </a: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1647824"/>
            <a:ext cx="95250" cy="9524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2133599"/>
            <a:ext cx="95250" cy="95249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2609849"/>
            <a:ext cx="95250" cy="95249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819149" y="1345564"/>
            <a:ext cx="12192000" cy="5386070"/>
          </a:xfrm>
          <a:prstGeom prst="rect">
            <a:avLst/>
          </a:prstGeom>
        </p:spPr>
        <p:txBody>
          <a:bodyPr vert="horz" wrap="square" lIns="0" tIns="178435" rIns="0" bIns="0" rtlCol="0">
            <a:spAutoFit/>
          </a:bodyPr>
          <a:lstStyle/>
          <a:p>
            <a:pPr marL="371475">
              <a:lnSpc>
                <a:spcPct val="100000"/>
              </a:lnSpc>
              <a:spcBef>
                <a:spcPts val="1405"/>
              </a:spcBef>
            </a:pP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Services</a:t>
            </a: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0" dirty="0">
                <a:solidFill>
                  <a:srgbClr val="333333"/>
                </a:solidFill>
                <a:latin typeface="Trebuchet MS"/>
                <a:cs typeface="Trebuchet MS"/>
              </a:rPr>
              <a:t>peut</a:t>
            </a: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75" dirty="0">
                <a:solidFill>
                  <a:srgbClr val="333333"/>
                </a:solidFill>
                <a:latin typeface="Trebuchet MS"/>
                <a:cs typeface="Trebuchet MS"/>
              </a:rPr>
              <a:t>exposer</a:t>
            </a: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multiple</a:t>
            </a: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5" dirty="0">
                <a:solidFill>
                  <a:srgbClr val="333333"/>
                </a:solidFill>
                <a:latin typeface="Trebuchet MS"/>
                <a:cs typeface="Trebuchet MS"/>
              </a:rPr>
              <a:t>ports</a:t>
            </a:r>
            <a:r>
              <a:rPr sz="2100" spc="-3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(lequel</a:t>
            </a: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90" dirty="0">
                <a:solidFill>
                  <a:srgbClr val="333333"/>
                </a:solidFill>
                <a:latin typeface="Trebuchet MS"/>
                <a:cs typeface="Trebuchet MS"/>
              </a:rPr>
              <a:t>doit</a:t>
            </a: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0" dirty="0">
                <a:solidFill>
                  <a:srgbClr val="333333"/>
                </a:solidFill>
                <a:latin typeface="Trebuchet MS"/>
                <a:cs typeface="Trebuchet MS"/>
              </a:rPr>
              <a:t>alors</a:t>
            </a: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5" dirty="0">
                <a:solidFill>
                  <a:srgbClr val="333333"/>
                </a:solidFill>
                <a:latin typeface="Trebuchet MS"/>
                <a:cs typeface="Trebuchet MS"/>
              </a:rPr>
              <a:t>être</a:t>
            </a: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45" dirty="0">
                <a:solidFill>
                  <a:srgbClr val="333333"/>
                </a:solidFill>
                <a:latin typeface="Trebuchet MS"/>
                <a:cs typeface="Trebuchet MS"/>
              </a:rPr>
              <a:t>nommé)</a:t>
            </a:r>
            <a:endParaRPr sz="2100">
              <a:latin typeface="Trebuchet MS"/>
              <a:cs typeface="Trebuchet MS"/>
            </a:endParaRPr>
          </a:p>
          <a:p>
            <a:pPr marL="371475" marR="1632585">
              <a:lnSpc>
                <a:spcPct val="148800"/>
              </a:lnSpc>
              <a:spcBef>
                <a:spcPts val="75"/>
              </a:spcBef>
            </a:pPr>
            <a:r>
              <a:rPr sz="2100" spc="50" dirty="0">
                <a:solidFill>
                  <a:srgbClr val="333333"/>
                </a:solidFill>
                <a:latin typeface="Trebuchet MS"/>
                <a:cs typeface="Trebuchet MS"/>
              </a:rPr>
              <a:t>Pour</a:t>
            </a:r>
            <a:r>
              <a:rPr sz="2100" spc="1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exemple,</a:t>
            </a:r>
            <a:r>
              <a:rPr sz="2100" spc="1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00" dirty="0">
                <a:solidFill>
                  <a:srgbClr val="333333"/>
                </a:solidFill>
                <a:latin typeface="Trebuchet MS"/>
                <a:cs typeface="Trebuchet MS"/>
              </a:rPr>
              <a:t>un</a:t>
            </a:r>
            <a:r>
              <a:rPr sz="2100" spc="1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application</a:t>
            </a:r>
            <a:r>
              <a:rPr sz="2100" spc="1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0" dirty="0">
                <a:solidFill>
                  <a:srgbClr val="333333"/>
                </a:solidFill>
                <a:latin typeface="Trebuchet MS"/>
                <a:cs typeface="Trebuchet MS"/>
              </a:rPr>
              <a:t>peut</a:t>
            </a:r>
            <a:r>
              <a:rPr sz="2100" spc="1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75" dirty="0">
                <a:solidFill>
                  <a:srgbClr val="333333"/>
                </a:solidFill>
                <a:latin typeface="Trebuchet MS"/>
                <a:cs typeface="Trebuchet MS"/>
              </a:rPr>
              <a:t>exposer</a:t>
            </a:r>
            <a:r>
              <a:rPr sz="2100" spc="1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1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80" dirty="0">
                <a:solidFill>
                  <a:srgbClr val="333333"/>
                </a:solidFill>
                <a:latin typeface="Trebuchet MS"/>
                <a:cs typeface="Trebuchet MS"/>
              </a:rPr>
              <a:t>principal</a:t>
            </a:r>
            <a:r>
              <a:rPr sz="2100" spc="1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port</a:t>
            </a:r>
            <a:r>
              <a:rPr sz="2100" spc="1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00" dirty="0">
                <a:solidFill>
                  <a:srgbClr val="333333"/>
                </a:solidFill>
                <a:latin typeface="Trebuchet MS"/>
                <a:cs typeface="Trebuchet MS"/>
              </a:rPr>
              <a:t>et</a:t>
            </a:r>
            <a:r>
              <a:rPr sz="2100" spc="1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1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administration</a:t>
            </a:r>
            <a:r>
              <a:rPr sz="2100" spc="1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20" dirty="0">
                <a:solidFill>
                  <a:srgbClr val="333333"/>
                </a:solidFill>
                <a:latin typeface="Trebuchet MS"/>
                <a:cs typeface="Trebuchet MS"/>
              </a:rPr>
              <a:t>port </a:t>
            </a:r>
            <a:r>
              <a:rPr sz="2100" spc="100" dirty="0">
                <a:solidFill>
                  <a:srgbClr val="333333"/>
                </a:solidFill>
                <a:latin typeface="Trebuchet MS"/>
                <a:cs typeface="Trebuchet MS"/>
              </a:rPr>
              <a:t>Quand</a:t>
            </a:r>
            <a:r>
              <a:rPr sz="2100" spc="-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-2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5" dirty="0">
                <a:solidFill>
                  <a:srgbClr val="333333"/>
                </a:solidFill>
                <a:latin typeface="Trebuchet MS"/>
                <a:cs typeface="Trebuchet MS"/>
              </a:rPr>
              <a:t>ports</a:t>
            </a:r>
            <a:r>
              <a:rPr sz="2100" spc="-2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sont</a:t>
            </a:r>
            <a:r>
              <a:rPr sz="2100" spc="-2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nommé,</a:t>
            </a:r>
            <a:r>
              <a:rPr sz="2100" spc="-2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nous</a:t>
            </a:r>
            <a:r>
              <a:rPr sz="2100" spc="-2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0" dirty="0">
                <a:solidFill>
                  <a:srgbClr val="333333"/>
                </a:solidFill>
                <a:latin typeface="Trebuchet MS"/>
                <a:cs typeface="Trebuchet MS"/>
              </a:rPr>
              <a:t>peut</a:t>
            </a:r>
            <a:r>
              <a:rPr sz="2100" spc="-2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référer</a:t>
            </a:r>
            <a:r>
              <a:rPr sz="2100" spc="-2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à</a:t>
            </a:r>
            <a:r>
              <a:rPr sz="2100" spc="-2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-2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00" dirty="0">
                <a:solidFill>
                  <a:srgbClr val="333333"/>
                </a:solidFill>
                <a:latin typeface="Trebuchet MS"/>
                <a:cs typeface="Trebuchet MS"/>
              </a:rPr>
              <a:t>nom</a:t>
            </a:r>
            <a:r>
              <a:rPr sz="2100" spc="-2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plutôt</a:t>
            </a:r>
            <a:r>
              <a:rPr sz="2100" spc="-2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0" dirty="0">
                <a:solidFill>
                  <a:srgbClr val="333333"/>
                </a:solidFill>
                <a:latin typeface="Trebuchet MS"/>
                <a:cs typeface="Trebuchet MS"/>
              </a:rPr>
              <a:t>que</a:t>
            </a:r>
            <a:r>
              <a:rPr sz="2100" spc="-2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c'est</a:t>
            </a:r>
            <a:r>
              <a:rPr sz="2100" spc="-2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valeur</a:t>
            </a:r>
            <a:endParaRPr sz="21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40"/>
              </a:spcBef>
            </a:pPr>
            <a:endParaRPr sz="2100">
              <a:latin typeface="Trebuchet MS"/>
              <a:cs typeface="Trebuchet MS"/>
            </a:endParaRPr>
          </a:p>
          <a:p>
            <a:pPr marL="142875">
              <a:lnSpc>
                <a:spcPts val="1925"/>
              </a:lnSpc>
            </a:pPr>
            <a:r>
              <a:rPr sz="1650" spc="390" dirty="0">
                <a:solidFill>
                  <a:srgbClr val="999999"/>
                </a:solidFill>
                <a:latin typeface="Tahoma"/>
                <a:cs typeface="Tahoma"/>
              </a:rPr>
              <a:t>-- </a:t>
            </a:r>
            <a:r>
              <a:rPr sz="1650" spc="340" dirty="0">
                <a:solidFill>
                  <a:srgbClr val="999999"/>
                </a:solidFill>
                <a:latin typeface="Tahoma"/>
                <a:cs typeface="Tahoma"/>
              </a:rPr>
              <a:t>-</a:t>
            </a:r>
            <a:endParaRPr sz="1650">
              <a:latin typeface="Tahoma"/>
              <a:cs typeface="Tahoma"/>
            </a:endParaRPr>
          </a:p>
          <a:p>
            <a:pPr marL="142875" marR="10274935">
              <a:lnSpc>
                <a:spcPts val="1880"/>
              </a:lnSpc>
              <a:spcBef>
                <a:spcPts val="95"/>
              </a:spcBef>
            </a:pPr>
            <a:r>
              <a:rPr sz="1650" spc="245" dirty="0">
                <a:solidFill>
                  <a:srgbClr val="0077AA"/>
                </a:solidFill>
                <a:latin typeface="Tahoma"/>
                <a:cs typeface="Tahoma"/>
              </a:rPr>
              <a:t>apiVersion </a:t>
            </a:r>
            <a:r>
              <a:rPr sz="1650" spc="245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dirty="0">
                <a:solidFill>
                  <a:srgbClr val="999999"/>
                </a:solidFill>
                <a:latin typeface="Tahoma"/>
                <a:cs typeface="Tahoma"/>
              </a:rPr>
              <a:t>  </a:t>
            </a:r>
            <a:r>
              <a:rPr sz="1650" spc="100" dirty="0">
                <a:latin typeface="Tahoma"/>
                <a:cs typeface="Tahoma"/>
              </a:rPr>
              <a:t>v1 </a:t>
            </a:r>
            <a:r>
              <a:rPr sz="1650" spc="260" dirty="0">
                <a:solidFill>
                  <a:srgbClr val="0077AA"/>
                </a:solidFill>
                <a:latin typeface="Tahoma"/>
                <a:cs typeface="Tahoma"/>
              </a:rPr>
              <a:t>type </a:t>
            </a:r>
            <a:r>
              <a:rPr sz="1650" spc="260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spc="484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650" spc="155" dirty="0">
                <a:solidFill>
                  <a:srgbClr val="0077AA"/>
                </a:solidFill>
                <a:latin typeface="Tahoma"/>
                <a:cs typeface="Tahoma"/>
              </a:rPr>
              <a:t>Métadonnées </a:t>
            </a:r>
            <a:r>
              <a:rPr sz="1650" spc="235" dirty="0">
                <a:latin typeface="Tahoma"/>
                <a:cs typeface="Tahoma"/>
              </a:rPr>
              <a:t>du service </a:t>
            </a:r>
            <a:r>
              <a:rPr sz="1650" spc="155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endParaRPr sz="1650">
              <a:latin typeface="Tahoma"/>
              <a:cs typeface="Tahoma"/>
            </a:endParaRPr>
          </a:p>
          <a:p>
            <a:pPr marL="394970">
              <a:lnSpc>
                <a:spcPts val="1764"/>
              </a:lnSpc>
            </a:pPr>
            <a:r>
              <a:rPr sz="1650" spc="60" dirty="0">
                <a:solidFill>
                  <a:srgbClr val="0077AA"/>
                </a:solidFill>
                <a:latin typeface="Tahoma"/>
                <a:cs typeface="Tahoma"/>
              </a:rPr>
              <a:t>nom </a:t>
            </a:r>
            <a:r>
              <a:rPr sz="1650" spc="60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spc="-5" dirty="0">
                <a:solidFill>
                  <a:srgbClr val="999999"/>
                </a:solidFill>
                <a:latin typeface="Tahoma"/>
                <a:cs typeface="Tahoma"/>
              </a:rPr>
              <a:t>  </a:t>
            </a:r>
            <a:r>
              <a:rPr sz="1650" spc="240" dirty="0">
                <a:latin typeface="Tahoma"/>
                <a:cs typeface="Tahoma"/>
              </a:rPr>
              <a:t>simple </a:t>
            </a:r>
            <a:r>
              <a:rPr sz="1650" spc="240" dirty="0">
                <a:solidFill>
                  <a:srgbClr val="999999"/>
                </a:solidFill>
                <a:latin typeface="Tahoma"/>
                <a:cs typeface="Tahoma"/>
              </a:rPr>
              <a:t>- </a:t>
            </a:r>
            <a:r>
              <a:rPr sz="1650" spc="204" dirty="0">
                <a:latin typeface="Tahoma"/>
                <a:cs typeface="Tahoma"/>
              </a:rPr>
              <a:t>springboot</a:t>
            </a:r>
            <a:endParaRPr sz="1650">
              <a:latin typeface="Tahoma"/>
              <a:cs typeface="Tahoma"/>
            </a:endParaRPr>
          </a:p>
          <a:p>
            <a:pPr marL="142875">
              <a:lnSpc>
                <a:spcPts val="1875"/>
              </a:lnSpc>
            </a:pPr>
            <a:r>
              <a:rPr sz="1650" spc="204" dirty="0">
                <a:solidFill>
                  <a:srgbClr val="0077AA"/>
                </a:solidFill>
                <a:latin typeface="Tahoma"/>
                <a:cs typeface="Tahoma"/>
              </a:rPr>
              <a:t>spécification </a:t>
            </a:r>
            <a:r>
              <a:rPr sz="1650" spc="204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endParaRPr sz="1650">
              <a:latin typeface="Tahoma"/>
              <a:cs typeface="Tahoma"/>
            </a:endParaRPr>
          </a:p>
          <a:p>
            <a:pPr marL="394970">
              <a:lnSpc>
                <a:spcPts val="1875"/>
              </a:lnSpc>
            </a:pPr>
            <a:r>
              <a:rPr sz="1650" spc="285" dirty="0">
                <a:solidFill>
                  <a:srgbClr val="0077AA"/>
                </a:solidFill>
                <a:latin typeface="Tahoma"/>
                <a:cs typeface="Tahoma"/>
              </a:rPr>
              <a:t>sélecteur </a:t>
            </a:r>
            <a:r>
              <a:rPr sz="1650" spc="285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endParaRPr sz="1650">
              <a:latin typeface="Tahoma"/>
              <a:cs typeface="Tahoma"/>
            </a:endParaRPr>
          </a:p>
          <a:p>
            <a:pPr marL="394970" marR="8760460" indent="252095">
              <a:lnSpc>
                <a:spcPts val="1880"/>
              </a:lnSpc>
              <a:spcBef>
                <a:spcPts val="90"/>
              </a:spcBef>
            </a:pPr>
            <a:r>
              <a:rPr sz="1650" spc="165" dirty="0">
                <a:solidFill>
                  <a:srgbClr val="0077AA"/>
                </a:solidFill>
                <a:latin typeface="Tahoma"/>
                <a:cs typeface="Tahoma"/>
              </a:rPr>
              <a:t>application </a:t>
            </a:r>
            <a:r>
              <a:rPr sz="1650" spc="165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spc="495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650" spc="265" dirty="0">
                <a:solidFill>
                  <a:srgbClr val="0077AA"/>
                </a:solidFill>
                <a:latin typeface="Tahoma"/>
                <a:cs typeface="Tahoma"/>
              </a:rPr>
              <a:t>ports </a:t>
            </a:r>
            <a:r>
              <a:rPr sz="1650" spc="204" dirty="0">
                <a:latin typeface="Tahoma"/>
                <a:cs typeface="Tahoma"/>
              </a:rPr>
              <a:t>Spring </a:t>
            </a:r>
            <a:r>
              <a:rPr sz="1650" spc="240" dirty="0">
                <a:solidFill>
                  <a:srgbClr val="999999"/>
                </a:solidFill>
                <a:latin typeface="Tahoma"/>
                <a:cs typeface="Tahoma"/>
              </a:rPr>
              <a:t>Boot </a:t>
            </a:r>
            <a:r>
              <a:rPr sz="1650" spc="240" dirty="0">
                <a:latin typeface="Tahoma"/>
                <a:cs typeface="Tahoma"/>
              </a:rPr>
              <a:t>simples </a:t>
            </a:r>
            <a:r>
              <a:rPr sz="1650" spc="265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endParaRPr sz="1650">
              <a:latin typeface="Tahoma"/>
              <a:cs typeface="Tahoma"/>
            </a:endParaRPr>
          </a:p>
          <a:p>
            <a:pPr marL="897890" indent="-250825">
              <a:lnSpc>
                <a:spcPts val="1770"/>
              </a:lnSpc>
              <a:buClr>
                <a:srgbClr val="999999"/>
              </a:buClr>
              <a:buChar char="-"/>
              <a:tabLst>
                <a:tab pos="897890" algn="l"/>
              </a:tabLst>
            </a:pPr>
            <a:r>
              <a:rPr sz="1650" spc="60" dirty="0">
                <a:solidFill>
                  <a:srgbClr val="0077AA"/>
                </a:solidFill>
                <a:latin typeface="Tahoma"/>
                <a:cs typeface="Tahoma"/>
              </a:rPr>
              <a:t>nom </a:t>
            </a:r>
            <a:r>
              <a:rPr sz="1650" spc="60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spc="490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650" spc="75" dirty="0">
                <a:latin typeface="Tahoma"/>
                <a:cs typeface="Tahoma"/>
              </a:rPr>
              <a:t>principal</a:t>
            </a:r>
            <a:endParaRPr sz="1650">
              <a:latin typeface="Tahoma"/>
              <a:cs typeface="Tahoma"/>
            </a:endParaRPr>
          </a:p>
          <a:p>
            <a:pPr marL="899794">
              <a:lnSpc>
                <a:spcPts val="1875"/>
              </a:lnSpc>
            </a:pPr>
            <a:r>
              <a:rPr sz="1650" spc="280" dirty="0">
                <a:solidFill>
                  <a:srgbClr val="0077AA"/>
                </a:solidFill>
                <a:latin typeface="Tahoma"/>
                <a:cs typeface="Tahoma"/>
              </a:rPr>
              <a:t>port </a:t>
            </a:r>
            <a:r>
              <a:rPr sz="1650" spc="280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spc="480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650" spc="65" dirty="0">
                <a:solidFill>
                  <a:srgbClr val="990054"/>
                </a:solidFill>
                <a:latin typeface="Tahoma"/>
                <a:cs typeface="Tahoma"/>
              </a:rPr>
              <a:t>80</a:t>
            </a:r>
            <a:endParaRPr sz="1650">
              <a:latin typeface="Tahoma"/>
              <a:cs typeface="Tahoma"/>
            </a:endParaRPr>
          </a:p>
          <a:p>
            <a:pPr marL="899794">
              <a:lnSpc>
                <a:spcPts val="1875"/>
              </a:lnSpc>
            </a:pPr>
            <a:r>
              <a:rPr sz="1650" spc="275" dirty="0">
                <a:solidFill>
                  <a:srgbClr val="0077AA"/>
                </a:solidFill>
                <a:latin typeface="Tahoma"/>
                <a:cs typeface="Tahoma"/>
              </a:rPr>
              <a:t>targetPort </a:t>
            </a:r>
            <a:r>
              <a:rPr sz="1650" spc="275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spc="475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650" spc="70" dirty="0">
                <a:solidFill>
                  <a:srgbClr val="990054"/>
                </a:solidFill>
                <a:latin typeface="Tahoma"/>
                <a:cs typeface="Tahoma"/>
              </a:rPr>
              <a:t>8080</a:t>
            </a:r>
            <a:endParaRPr sz="1650">
              <a:latin typeface="Tahoma"/>
              <a:cs typeface="Tahoma"/>
            </a:endParaRPr>
          </a:p>
          <a:p>
            <a:pPr marL="897890" marR="9896475" indent="-250825">
              <a:lnSpc>
                <a:spcPts val="1880"/>
              </a:lnSpc>
              <a:spcBef>
                <a:spcPts val="95"/>
              </a:spcBef>
              <a:buClr>
                <a:srgbClr val="999999"/>
              </a:buClr>
              <a:buChar char="-"/>
              <a:tabLst>
                <a:tab pos="899794" algn="l"/>
              </a:tabLst>
            </a:pPr>
            <a:r>
              <a:rPr sz="1650" spc="60" dirty="0">
                <a:solidFill>
                  <a:srgbClr val="0077AA"/>
                </a:solidFill>
                <a:latin typeface="Tahoma"/>
                <a:cs typeface="Tahoma"/>
              </a:rPr>
              <a:t>nom </a:t>
            </a:r>
            <a:r>
              <a:rPr sz="1650" spc="60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spc="490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650" spc="280" dirty="0">
                <a:solidFill>
                  <a:srgbClr val="0077AA"/>
                </a:solidFill>
                <a:latin typeface="Tahoma"/>
                <a:cs typeface="Tahoma"/>
              </a:rPr>
              <a:t>port </a:t>
            </a:r>
            <a:r>
              <a:rPr sz="1650" spc="85" dirty="0">
                <a:latin typeface="Tahoma"/>
                <a:cs typeface="Tahoma"/>
              </a:rPr>
              <a:t>d'administration </a:t>
            </a:r>
            <a:r>
              <a:rPr sz="1650" spc="280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spc="480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650" spc="70" dirty="0">
                <a:solidFill>
                  <a:srgbClr val="990054"/>
                </a:solidFill>
                <a:latin typeface="Tahoma"/>
                <a:cs typeface="Tahoma"/>
              </a:rPr>
              <a:t>8000</a:t>
            </a:r>
            <a:endParaRPr sz="1650">
              <a:latin typeface="Tahoma"/>
              <a:cs typeface="Tahoma"/>
            </a:endParaRPr>
          </a:p>
          <a:p>
            <a:pPr marL="899794">
              <a:lnSpc>
                <a:spcPts val="1825"/>
              </a:lnSpc>
            </a:pPr>
            <a:r>
              <a:rPr sz="1650" spc="275" dirty="0">
                <a:solidFill>
                  <a:srgbClr val="0077AA"/>
                </a:solidFill>
                <a:latin typeface="Tahoma"/>
                <a:cs typeface="Tahoma"/>
              </a:rPr>
              <a:t>targetPort </a:t>
            </a:r>
            <a:r>
              <a:rPr sz="1650" spc="275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spc="475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650" spc="70" dirty="0">
                <a:solidFill>
                  <a:srgbClr val="990054"/>
                </a:solidFill>
                <a:latin typeface="Tahoma"/>
                <a:cs typeface="Tahoma"/>
              </a:rPr>
              <a:t>8081</a:t>
            </a:r>
            <a:endParaRPr sz="165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10" dirty="0"/>
              <a:t>SERVICE</a:t>
            </a:r>
            <a:r>
              <a:rPr spc="-114" dirty="0"/>
              <a:t> </a:t>
            </a:r>
            <a:r>
              <a:rPr spc="-65" dirty="0"/>
              <a:t>DÉCOUVERTE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1647824"/>
            <a:ext cx="95250" cy="9524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2152649"/>
            <a:ext cx="95250" cy="9524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09687" y="2624137"/>
            <a:ext cx="104775" cy="10477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09687" y="3128962"/>
            <a:ext cx="104775" cy="10477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09687" y="3624262"/>
            <a:ext cx="104775" cy="104774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177924" y="1326514"/>
            <a:ext cx="11108055" cy="27781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484630">
              <a:lnSpc>
                <a:spcPct val="157700"/>
              </a:lnSpc>
              <a:spcBef>
                <a:spcPts val="100"/>
              </a:spcBef>
            </a:pPr>
            <a:r>
              <a:rPr sz="2100" spc="90" dirty="0">
                <a:solidFill>
                  <a:srgbClr val="333333"/>
                </a:solidFill>
                <a:latin typeface="Trebuchet MS"/>
                <a:cs typeface="Trebuchet MS"/>
              </a:rPr>
              <a:t>En utilisant</a:t>
            </a:r>
            <a:r>
              <a:rPr sz="2100" spc="-4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-4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330" dirty="0">
                <a:solidFill>
                  <a:srgbClr val="ED2137"/>
                </a:solidFill>
                <a:latin typeface="Tahoma"/>
                <a:cs typeface="Tahoma"/>
              </a:rPr>
              <a:t>ClusterIP</a:t>
            </a:r>
            <a:r>
              <a:rPr sz="2100" spc="-60" dirty="0">
                <a:solidFill>
                  <a:srgbClr val="ED2137"/>
                </a:solidFill>
                <a:latin typeface="Tahoma"/>
                <a:cs typeface="Tahoma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à</a:t>
            </a:r>
            <a:r>
              <a:rPr sz="2100" spc="-4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5" dirty="0">
                <a:solidFill>
                  <a:srgbClr val="333333"/>
                </a:solidFill>
                <a:latin typeface="Trebuchet MS"/>
                <a:cs typeface="Trebuchet MS"/>
              </a:rPr>
              <a:t>communiquer</a:t>
            </a:r>
            <a:r>
              <a:rPr sz="2100" spc="-4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avec</a:t>
            </a: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-4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Service</a:t>
            </a: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est</a:t>
            </a:r>
            <a:r>
              <a:rPr sz="2100" spc="-4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0" dirty="0">
                <a:solidFill>
                  <a:srgbClr val="333333"/>
                </a:solidFill>
                <a:latin typeface="Trebuchet MS"/>
                <a:cs typeface="Trebuchet MS"/>
              </a:rPr>
              <a:t>pas</a:t>
            </a:r>
            <a:r>
              <a:rPr sz="2100" spc="-4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très</a:t>
            </a: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10" dirty="0">
                <a:solidFill>
                  <a:srgbClr val="333333"/>
                </a:solidFill>
                <a:latin typeface="Trebuchet MS"/>
                <a:cs typeface="Trebuchet MS"/>
              </a:rPr>
              <a:t>Utilisation 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pratique</a:t>
            </a:r>
            <a:r>
              <a:rPr sz="2100" spc="-6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-5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204" dirty="0">
                <a:solidFill>
                  <a:srgbClr val="333333"/>
                </a:solidFill>
                <a:latin typeface="Trebuchet MS"/>
                <a:cs typeface="Trebuchet MS"/>
              </a:rPr>
              <a:t>DNS</a:t>
            </a:r>
            <a:r>
              <a:rPr sz="2100" spc="-5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90" dirty="0">
                <a:solidFill>
                  <a:srgbClr val="333333"/>
                </a:solidFill>
                <a:latin typeface="Trebuchet MS"/>
                <a:cs typeface="Trebuchet MS"/>
              </a:rPr>
              <a:t>adresse</a:t>
            </a:r>
            <a:r>
              <a:rPr sz="2100" spc="-6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de</a:t>
            </a:r>
            <a:r>
              <a:rPr sz="2100" spc="-5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-5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Service:</a:t>
            </a:r>
            <a:endParaRPr sz="2100">
              <a:latin typeface="Trebuchet MS"/>
              <a:cs typeface="Trebuchet MS"/>
            </a:endParaRPr>
          </a:p>
          <a:p>
            <a:pPr marL="393065">
              <a:lnSpc>
                <a:spcPct val="100000"/>
              </a:lnSpc>
              <a:spcBef>
                <a:spcPts val="1230"/>
              </a:spcBef>
            </a:pPr>
            <a:r>
              <a:rPr sz="2100" spc="85" dirty="0">
                <a:solidFill>
                  <a:srgbClr val="ED2137"/>
                </a:solidFill>
                <a:latin typeface="Trebuchet MS"/>
                <a:cs typeface="Trebuchet MS"/>
              </a:rPr>
              <a:t>Nom de domaine complet (FQDN </a:t>
            </a:r>
            <a:r>
              <a:rPr sz="2100" spc="85" dirty="0">
                <a:solidFill>
                  <a:srgbClr val="333333"/>
                </a:solidFill>
                <a:latin typeface="Trebuchet MS"/>
                <a:cs typeface="Trebuchet MS"/>
              </a:rPr>
              <a:t>) :</a:t>
            </a:r>
            <a:r>
              <a:rPr sz="2100" spc="-6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229" dirty="0">
                <a:solidFill>
                  <a:srgbClr val="ED2137"/>
                </a:solidFill>
                <a:latin typeface="Tahoma"/>
                <a:cs typeface="Tahoma"/>
              </a:rPr>
              <a:t>&lt;nom-service&gt; </a:t>
            </a:r>
            <a:r>
              <a:rPr sz="2100" spc="235" dirty="0">
                <a:solidFill>
                  <a:srgbClr val="ED2137"/>
                </a:solidFill>
                <a:latin typeface="Tahoma"/>
                <a:cs typeface="Tahoma"/>
              </a:rPr>
              <a:t>.&lt;espace-noms&gt;.svc.cluster.local</a:t>
            </a:r>
            <a:endParaRPr sz="2100">
              <a:latin typeface="Tahoma"/>
              <a:cs typeface="Tahoma"/>
            </a:endParaRPr>
          </a:p>
          <a:p>
            <a:pPr marL="393065">
              <a:lnSpc>
                <a:spcPct val="100000"/>
              </a:lnSpc>
              <a:spcBef>
                <a:spcPts val="1455"/>
              </a:spcBef>
            </a:pP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plus court :</a:t>
            </a:r>
            <a:r>
              <a:rPr sz="2100" spc="17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95" dirty="0">
                <a:solidFill>
                  <a:srgbClr val="ED2137"/>
                </a:solidFill>
                <a:latin typeface="Tahoma"/>
                <a:cs typeface="Tahoma"/>
              </a:rPr>
              <a:t>&lt;nom-du-service&gt; </a:t>
            </a:r>
            <a:r>
              <a:rPr sz="2100" spc="165" dirty="0">
                <a:solidFill>
                  <a:srgbClr val="ED2137"/>
                </a:solidFill>
                <a:latin typeface="Tahoma"/>
                <a:cs typeface="Tahoma"/>
              </a:rPr>
              <a:t>. </a:t>
            </a:r>
            <a:endParaRPr sz="2100">
              <a:latin typeface="Tahoma"/>
              <a:cs typeface="Tahoma"/>
            </a:endParaRPr>
          </a:p>
          <a:p>
            <a:pPr marL="393065" marR="5080">
              <a:lnSpc>
                <a:spcPts val="2100"/>
              </a:lnSpc>
              <a:spcBef>
                <a:spcPts val="1800"/>
              </a:spcBef>
            </a:pP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dans</a:t>
            </a: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05" dirty="0">
                <a:solidFill>
                  <a:srgbClr val="333333"/>
                </a:solidFill>
                <a:latin typeface="Trebuchet MS"/>
                <a:cs typeface="Trebuchet MS"/>
              </a:rPr>
              <a:t>même</a:t>
            </a: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0" dirty="0">
                <a:solidFill>
                  <a:srgbClr val="ED2137"/>
                </a:solidFill>
                <a:latin typeface="Trebuchet MS"/>
                <a:cs typeface="Trebuchet MS"/>
              </a:rPr>
              <a:t>Espace de noms </a:t>
            </a:r>
            <a:r>
              <a:rPr sz="2100" spc="60" dirty="0">
                <a:solidFill>
                  <a:srgbClr val="333333"/>
                </a:solidFill>
                <a:latin typeface="Trebuchet MS"/>
                <a:cs typeface="Trebuchet MS"/>
              </a:rPr>
              <a:t>,</a:t>
            </a: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chaque</a:t>
            </a: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ED2137"/>
                </a:solidFill>
                <a:latin typeface="Trebuchet MS"/>
                <a:cs typeface="Trebuchet MS"/>
              </a:rPr>
              <a:t>Service</a:t>
            </a:r>
            <a:r>
              <a:rPr sz="2100" spc="-35" dirty="0">
                <a:solidFill>
                  <a:srgbClr val="ED2137"/>
                </a:solidFill>
                <a:latin typeface="Trebuchet MS"/>
                <a:cs typeface="Trebuchet MS"/>
              </a:rPr>
              <a:t> </a:t>
            </a:r>
            <a:r>
              <a:rPr sz="2100" spc="50" dirty="0">
                <a:solidFill>
                  <a:srgbClr val="333333"/>
                </a:solidFill>
                <a:latin typeface="Trebuchet MS"/>
                <a:cs typeface="Trebuchet MS"/>
              </a:rPr>
              <a:t>peut</a:t>
            </a: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même</a:t>
            </a: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5" dirty="0">
                <a:solidFill>
                  <a:srgbClr val="333333"/>
                </a:solidFill>
                <a:latin typeface="Trebuchet MS"/>
                <a:cs typeface="Trebuchet MS"/>
              </a:rPr>
              <a:t>être</a:t>
            </a: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20" dirty="0">
                <a:solidFill>
                  <a:srgbClr val="333333"/>
                </a:solidFill>
                <a:latin typeface="Trebuchet MS"/>
                <a:cs typeface="Trebuchet MS"/>
              </a:rPr>
              <a:t>directement</a:t>
            </a: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80" dirty="0">
                <a:solidFill>
                  <a:srgbClr val="333333"/>
                </a:solidFill>
                <a:latin typeface="Trebuchet MS"/>
                <a:cs typeface="Trebuchet MS"/>
              </a:rPr>
              <a:t>adressé</a:t>
            </a: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0" dirty="0">
                <a:solidFill>
                  <a:srgbClr val="333333"/>
                </a:solidFill>
                <a:latin typeface="Trebuchet MS"/>
                <a:cs typeface="Trebuchet MS"/>
              </a:rPr>
              <a:t>simplement</a:t>
            </a: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5" dirty="0">
                <a:solidFill>
                  <a:srgbClr val="333333"/>
                </a:solidFill>
                <a:latin typeface="Trebuchet MS"/>
                <a:cs typeface="Trebuchet MS"/>
              </a:rPr>
              <a:t>par</a:t>
            </a: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25" dirty="0">
                <a:solidFill>
                  <a:srgbClr val="333333"/>
                </a:solidFill>
                <a:latin typeface="Trebuchet MS"/>
                <a:cs typeface="Trebuchet MS"/>
              </a:rPr>
              <a:t>son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nom :</a:t>
            </a:r>
            <a:r>
              <a:rPr sz="2100" spc="11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270" dirty="0">
                <a:solidFill>
                  <a:srgbClr val="ED2137"/>
                </a:solidFill>
                <a:latin typeface="Tahoma"/>
                <a:cs typeface="Tahoma"/>
              </a:rPr>
              <a:t>&lt;nom-du-service&gt;</a:t>
            </a:r>
            <a:r>
              <a:rPr sz="2100" spc="185" dirty="0">
                <a:solidFill>
                  <a:srgbClr val="ED2137"/>
                </a:solidFill>
                <a:latin typeface="Tahoma"/>
                <a:cs typeface="Tahoma"/>
              </a:rPr>
              <a:t>​</a:t>
            </a:r>
            <a:r>
              <a:rPr sz="2100" spc="204" dirty="0">
                <a:solidFill>
                  <a:srgbClr val="ED2137"/>
                </a:solidFill>
                <a:latin typeface="Tahoma"/>
                <a:cs typeface="Tahoma"/>
              </a:rPr>
              <a:t>​</a:t>
            </a:r>
            <a:endParaRPr sz="21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12888" y="6133494"/>
            <a:ext cx="8570406" cy="496248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96924" y="571563"/>
            <a:ext cx="5500370" cy="558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RÉSEAUTAGE</a:t>
            </a:r>
            <a:r>
              <a:rPr spc="-65" dirty="0"/>
              <a:t> </a:t>
            </a:r>
            <a:r>
              <a:rPr spc="-120" dirty="0"/>
              <a:t>CARACTÉRISTIQUES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1647824"/>
            <a:ext cx="95250" cy="9524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177924" y="1345564"/>
            <a:ext cx="10253980" cy="17399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8078470">
              <a:lnSpc>
                <a:spcPct val="151800"/>
              </a:lnSpc>
              <a:spcBef>
                <a:spcPts val="100"/>
              </a:spcBef>
            </a:pPr>
            <a:r>
              <a:rPr sz="2100" spc="75" dirty="0">
                <a:solidFill>
                  <a:srgbClr val="333333"/>
                </a:solidFill>
                <a:latin typeface="Trebuchet MS"/>
                <a:cs typeface="Trebuchet MS"/>
              </a:rPr>
              <a:t>Charger</a:t>
            </a:r>
            <a:r>
              <a:rPr sz="2100" spc="-8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40" dirty="0">
                <a:solidFill>
                  <a:srgbClr val="333333"/>
                </a:solidFill>
                <a:latin typeface="Trebuchet MS"/>
                <a:cs typeface="Trebuchet MS"/>
              </a:rPr>
              <a:t>Équilibrer </a:t>
            </a:r>
            <a:r>
              <a:rPr sz="2100" spc="45" dirty="0">
                <a:solidFill>
                  <a:srgbClr val="333333"/>
                </a:solidFill>
                <a:latin typeface="Trebuchet MS"/>
                <a:cs typeface="Trebuchet MS"/>
              </a:rPr>
              <a:t>la découverte </a:t>
            </a:r>
            <a:endParaRPr sz="2100">
              <a:latin typeface="Trebuchet MS"/>
              <a:cs typeface="Trebuchet MS"/>
            </a:endParaRPr>
          </a:p>
          <a:p>
            <a:pPr marL="12700" marR="5080">
              <a:lnSpc>
                <a:spcPts val="2100"/>
              </a:lnSpc>
              <a:spcBef>
                <a:spcPts val="1650"/>
              </a:spcBef>
            </a:pPr>
            <a:r>
              <a:rPr sz="2100" spc="75" dirty="0">
                <a:solidFill>
                  <a:srgbClr val="333333"/>
                </a:solidFill>
                <a:latin typeface="Trebuchet MS"/>
                <a:cs typeface="Trebuchet MS"/>
              </a:rPr>
              <a:t>Réseaux</a:t>
            </a:r>
            <a:r>
              <a:rPr sz="2100" spc="-2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80" dirty="0">
                <a:solidFill>
                  <a:srgbClr val="333333"/>
                </a:solidFill>
                <a:latin typeface="Trebuchet MS"/>
                <a:cs typeface="Trebuchet MS"/>
              </a:rPr>
              <a:t>commun</a:t>
            </a:r>
            <a:r>
              <a:rPr sz="2100" spc="-2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5" dirty="0">
                <a:solidFill>
                  <a:srgbClr val="333333"/>
                </a:solidFill>
                <a:latin typeface="Trebuchet MS"/>
                <a:cs typeface="Trebuchet MS"/>
              </a:rPr>
              <a:t>par</a:t>
            </a:r>
            <a:r>
              <a:rPr sz="2100" spc="-2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40" dirty="0">
                <a:solidFill>
                  <a:srgbClr val="333333"/>
                </a:solidFill>
                <a:latin typeface="Trebuchet MS"/>
                <a:cs typeface="Trebuchet MS"/>
              </a:rPr>
              <a:t>tous</a:t>
            </a:r>
            <a:r>
              <a:rPr sz="2100" spc="-2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conteneurs</a:t>
            </a:r>
            <a:r>
              <a:rPr sz="2100" spc="-2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85" dirty="0">
                <a:solidFill>
                  <a:srgbClr val="333333"/>
                </a:solidFill>
                <a:latin typeface="Trebuchet MS"/>
                <a:cs typeface="Trebuchet MS"/>
              </a:rPr>
              <a:t>à travers</a:t>
            </a:r>
            <a:r>
              <a:rPr sz="2100" spc="-2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05" dirty="0">
                <a:solidFill>
                  <a:srgbClr val="333333"/>
                </a:solidFill>
                <a:latin typeface="Trebuchet MS"/>
                <a:cs typeface="Trebuchet MS"/>
              </a:rPr>
              <a:t>nœuds</a:t>
            </a:r>
            <a:r>
              <a:rPr sz="2100" spc="-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(la plupart</a:t>
            </a:r>
            <a:r>
              <a:rPr sz="2100" spc="-2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de</a:t>
            </a:r>
            <a:r>
              <a:rPr sz="2100" spc="-2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-2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temps</a:t>
            </a:r>
            <a:r>
              <a:rPr sz="2100" spc="-2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50" i="1" spc="-10" dirty="0">
                <a:solidFill>
                  <a:srgbClr val="ED2137"/>
                </a:solidFill>
                <a:latin typeface="Trebuchet MS"/>
                <a:cs typeface="Trebuchet MS"/>
              </a:rPr>
              <a:t>superpositions 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)</a:t>
            </a:r>
            <a:r>
              <a:rPr sz="2100" spc="-2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35" dirty="0">
                <a:solidFill>
                  <a:srgbClr val="333333"/>
                </a:solidFill>
                <a:latin typeface="Trebuchet MS"/>
                <a:cs typeface="Trebuchet MS"/>
              </a:rPr>
              <a:t>donc</a:t>
            </a:r>
            <a:r>
              <a:rPr sz="2100" spc="-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20" dirty="0">
                <a:solidFill>
                  <a:srgbClr val="333333"/>
                </a:solidFill>
                <a:latin typeface="Trebuchet MS"/>
                <a:cs typeface="Trebuchet MS"/>
              </a:rPr>
              <a:t>ces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conteneurs</a:t>
            </a:r>
            <a:r>
              <a:rPr sz="2100" spc="2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80" dirty="0">
                <a:solidFill>
                  <a:srgbClr val="333333"/>
                </a:solidFill>
                <a:latin typeface="Trebuchet MS"/>
                <a:cs typeface="Trebuchet MS"/>
              </a:rPr>
              <a:t>ne le faites pas</a:t>
            </a:r>
            <a:r>
              <a:rPr sz="2100" spc="2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5" dirty="0">
                <a:solidFill>
                  <a:srgbClr val="333333"/>
                </a:solidFill>
                <a:latin typeface="Trebuchet MS"/>
                <a:cs typeface="Trebuchet MS"/>
              </a:rPr>
              <a:t>besoin</a:t>
            </a:r>
            <a:r>
              <a:rPr sz="2100" spc="2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à</a:t>
            </a:r>
            <a:r>
              <a:rPr sz="2100" spc="2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5" dirty="0">
                <a:solidFill>
                  <a:srgbClr val="333333"/>
                </a:solidFill>
                <a:latin typeface="Trebuchet MS"/>
                <a:cs typeface="Trebuchet MS"/>
              </a:rPr>
              <a:t>être</a:t>
            </a:r>
            <a:r>
              <a:rPr sz="2100" spc="2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connecté</a:t>
            </a:r>
            <a:r>
              <a:rPr sz="2100" spc="2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85" dirty="0">
                <a:solidFill>
                  <a:srgbClr val="333333"/>
                </a:solidFill>
                <a:latin typeface="Trebuchet MS"/>
                <a:cs typeface="Trebuchet MS"/>
              </a:rPr>
              <a:t>en utilisant</a:t>
            </a:r>
            <a:r>
              <a:rPr sz="2100" spc="2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00" dirty="0">
                <a:solidFill>
                  <a:srgbClr val="333333"/>
                </a:solidFill>
                <a:latin typeface="Trebuchet MS"/>
                <a:cs typeface="Trebuchet MS"/>
              </a:rPr>
              <a:t>nœud</a:t>
            </a:r>
            <a:r>
              <a:rPr sz="2100" spc="2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5" dirty="0">
                <a:solidFill>
                  <a:srgbClr val="333333"/>
                </a:solidFill>
                <a:latin typeface="Trebuchet MS"/>
                <a:cs typeface="Trebuchet MS"/>
              </a:rPr>
              <a:t>ports</a:t>
            </a:r>
            <a:r>
              <a:rPr sz="2100" spc="2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70" dirty="0">
                <a:solidFill>
                  <a:srgbClr val="333333"/>
                </a:solidFill>
                <a:latin typeface="Trebuchet MS"/>
                <a:cs typeface="Trebuchet MS"/>
              </a:rPr>
              <a:t>plus</a:t>
            </a:r>
            <a:endParaRPr sz="2100">
              <a:latin typeface="Trebuchet MS"/>
              <a:cs typeface="Trebuchet MS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2133599"/>
            <a:ext cx="95250" cy="9524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2609849"/>
            <a:ext cx="95250" cy="95249"/>
          </a:xfrm>
          <a:prstGeom prst="rect">
            <a:avLst/>
          </a:prstGeom>
        </p:spPr>
      </p:pic>
    </p:spTree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09624" y="1552574"/>
            <a:ext cx="12211050" cy="9525"/>
          </a:xfrm>
          <a:custGeom>
            <a:avLst/>
            <a:gdLst/>
            <a:ahLst/>
            <a:cxnLst/>
            <a:rect l="l" t="t" r="r" b="b"/>
            <a:pathLst>
              <a:path w="12211050" h="9525">
                <a:moveTo>
                  <a:pt x="12211049" y="9524"/>
                </a:moveTo>
                <a:lnTo>
                  <a:pt x="0" y="9524"/>
                </a:lnTo>
                <a:lnTo>
                  <a:pt x="0" y="0"/>
                </a:lnTo>
                <a:lnTo>
                  <a:pt x="12211049" y="0"/>
                </a:lnTo>
                <a:lnTo>
                  <a:pt x="12211049" y="952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809624" y="1552574"/>
            <a:ext cx="12211050" cy="3067050"/>
            <a:chOff x="809624" y="1552574"/>
            <a:chExt cx="12211050" cy="3067050"/>
          </a:xfrm>
        </p:grpSpPr>
        <p:sp>
          <p:nvSpPr>
            <p:cNvPr id="4" name="object 4"/>
            <p:cNvSpPr/>
            <p:nvPr/>
          </p:nvSpPr>
          <p:spPr>
            <a:xfrm>
              <a:off x="809612" y="1552574"/>
              <a:ext cx="12211050" cy="3067050"/>
            </a:xfrm>
            <a:custGeom>
              <a:avLst/>
              <a:gdLst/>
              <a:ahLst/>
              <a:cxnLst/>
              <a:rect l="l" t="t" r="r" b="b"/>
              <a:pathLst>
                <a:path w="12211050" h="3067050">
                  <a:moveTo>
                    <a:pt x="12211050" y="0"/>
                  </a:moveTo>
                  <a:lnTo>
                    <a:pt x="12201525" y="0"/>
                  </a:lnTo>
                  <a:lnTo>
                    <a:pt x="12201525" y="3057525"/>
                  </a:lnTo>
                  <a:lnTo>
                    <a:pt x="0" y="3057525"/>
                  </a:lnTo>
                  <a:lnTo>
                    <a:pt x="0" y="3067050"/>
                  </a:lnTo>
                  <a:lnTo>
                    <a:pt x="12201525" y="3067050"/>
                  </a:lnTo>
                  <a:lnTo>
                    <a:pt x="12211050" y="3067050"/>
                  </a:lnTo>
                  <a:lnTo>
                    <a:pt x="12211050" y="3057525"/>
                  </a:lnTo>
                  <a:lnTo>
                    <a:pt x="12211050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09624" y="1552574"/>
              <a:ext cx="9525" cy="3067050"/>
            </a:xfrm>
            <a:custGeom>
              <a:avLst/>
              <a:gdLst/>
              <a:ahLst/>
              <a:cxnLst/>
              <a:rect l="l" t="t" r="r" b="b"/>
              <a:pathLst>
                <a:path w="9525" h="3067050">
                  <a:moveTo>
                    <a:pt x="0" y="3067049"/>
                  </a:moveTo>
                  <a:lnTo>
                    <a:pt x="0" y="0"/>
                  </a:lnTo>
                  <a:lnTo>
                    <a:pt x="9524" y="9524"/>
                  </a:lnTo>
                  <a:lnTo>
                    <a:pt x="9524" y="3057524"/>
                  </a:lnTo>
                  <a:lnTo>
                    <a:pt x="0" y="3067049"/>
                  </a:lnTo>
                  <a:close/>
                </a:path>
              </a:pathLst>
            </a:custGeom>
            <a:solidFill>
              <a:srgbClr val="ED21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81465" y="1679943"/>
              <a:ext cx="103240" cy="198704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796924" y="571563"/>
            <a:ext cx="9268460" cy="558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229" dirty="0"/>
              <a:t>COMMENT</a:t>
            </a:r>
            <a:r>
              <a:rPr spc="-50" dirty="0"/>
              <a:t> </a:t>
            </a:r>
            <a:r>
              <a:rPr spc="-35" dirty="0"/>
              <a:t>FAIT</a:t>
            </a:r>
            <a:r>
              <a:rPr spc="-50" dirty="0"/>
              <a:t> </a:t>
            </a:r>
            <a:r>
              <a:rPr spc="75" dirty="0"/>
              <a:t>UN</a:t>
            </a:r>
            <a:r>
              <a:rPr spc="-50" dirty="0"/>
              <a:t> </a:t>
            </a:r>
            <a:r>
              <a:rPr spc="-110" dirty="0"/>
              <a:t>SERVICE</a:t>
            </a:r>
            <a:r>
              <a:rPr spc="-50" dirty="0"/>
              <a:t> </a:t>
            </a:r>
            <a:r>
              <a:rPr dirty="0"/>
              <a:t>TRAVAIL,</a:t>
            </a:r>
            <a:r>
              <a:rPr spc="-50" dirty="0"/>
              <a:t> </a:t>
            </a:r>
            <a:r>
              <a:rPr spc="-125" dirty="0"/>
              <a:t>EN </a:t>
            </a:r>
            <a:r>
              <a:rPr spc="-114" dirty="0"/>
              <a:t>FAIT </a:t>
            </a:r>
            <a:r>
              <a:rPr spc="-80" dirty="0"/>
              <a:t>?</a:t>
            </a:r>
            <a:r>
              <a:rPr spc="-75" dirty="0"/>
              <a:t>​</a:t>
            </a:r>
            <a:r>
              <a:rPr spc="-90" dirty="0"/>
              <a:t>​</a:t>
            </a:r>
            <a:r>
              <a:rPr spc="-75" dirty="0"/>
              <a:t>​</a:t>
            </a:r>
            <a:r>
              <a:rPr spc="-525" dirty="0"/>
              <a:t>​</a:t>
            </a:r>
            <a:r>
              <a:rPr spc="45" dirty="0"/>
              <a:t>​</a:t>
            </a:r>
            <a:r>
              <a:rPr spc="-70" dirty="0"/>
              <a:t>​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330200" rIns="0" bIns="0" rtlCol="0">
            <a:spAutoFit/>
          </a:bodyPr>
          <a:lstStyle/>
          <a:p>
            <a:pPr marL="142875" marR="7877809" indent="252095">
              <a:lnSpc>
                <a:spcPts val="1880"/>
              </a:lnSpc>
              <a:spcBef>
                <a:spcPts val="245"/>
              </a:spcBef>
              <a:tabLst>
                <a:tab pos="2539365" algn="l"/>
              </a:tabLst>
            </a:pPr>
            <a:r>
              <a:rPr sz="1650" u="none" spc="245" dirty="0">
                <a:solidFill>
                  <a:srgbClr val="000000"/>
                </a:solidFill>
                <a:latin typeface="Tahoma"/>
                <a:cs typeface="Tahoma"/>
              </a:rPr>
              <a:t>kubectl</a:t>
            </a:r>
            <a:r>
              <a:rPr sz="1650" u="none" spc="484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1650" u="none" spc="229" dirty="0">
                <a:solidFill>
                  <a:srgbClr val="000000"/>
                </a:solidFill>
                <a:latin typeface="Tahoma"/>
                <a:cs typeface="Tahoma"/>
              </a:rPr>
              <a:t>décrire</a:t>
            </a:r>
            <a:r>
              <a:rPr sz="1650" u="none" spc="484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1650" u="none" spc="270" dirty="0">
                <a:solidFill>
                  <a:srgbClr val="DD4A67"/>
                </a:solidFill>
                <a:latin typeface="Tahoma"/>
                <a:cs typeface="Tahoma"/>
              </a:rPr>
              <a:t>service</a:t>
            </a:r>
            <a:r>
              <a:rPr sz="1650" u="none" spc="490" dirty="0">
                <a:solidFill>
                  <a:srgbClr val="DD4A67"/>
                </a:solidFill>
                <a:latin typeface="Tahoma"/>
                <a:cs typeface="Tahoma"/>
              </a:rPr>
              <a:t> </a:t>
            </a:r>
            <a:r>
              <a:rPr sz="1650" u="none" spc="-10" dirty="0">
                <a:solidFill>
                  <a:srgbClr val="DD4A67"/>
                </a:solidFill>
                <a:latin typeface="Tahoma"/>
                <a:cs typeface="Tahoma"/>
              </a:rPr>
              <a:t>qui suis-je </a:t>
            </a:r>
            <a:r>
              <a:rPr sz="1650" u="none" spc="-10" dirty="0">
                <a:solidFill>
                  <a:srgbClr val="000000"/>
                </a:solidFill>
                <a:latin typeface="Tahoma"/>
                <a:cs typeface="Tahoma"/>
              </a:rPr>
              <a:t>Nom :</a:t>
            </a:r>
            <a:r>
              <a:rPr sz="1650" u="none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1650" u="none" spc="-10" dirty="0">
                <a:solidFill>
                  <a:srgbClr val="000000"/>
                </a:solidFill>
                <a:latin typeface="Tahoma"/>
                <a:cs typeface="Tahoma"/>
              </a:rPr>
              <a:t>qui suis-je</a:t>
            </a:r>
            <a:endParaRPr sz="1650">
              <a:latin typeface="Tahoma"/>
              <a:cs typeface="Tahoma"/>
            </a:endParaRPr>
          </a:p>
          <a:p>
            <a:pPr marL="142875">
              <a:lnSpc>
                <a:spcPts val="1770"/>
              </a:lnSpc>
              <a:tabLst>
                <a:tab pos="2539365" algn="l"/>
              </a:tabLst>
            </a:pPr>
            <a:r>
              <a:rPr sz="1650" u="none" spc="85" dirty="0">
                <a:solidFill>
                  <a:srgbClr val="000000"/>
                </a:solidFill>
                <a:latin typeface="Tahoma"/>
                <a:cs typeface="Tahoma"/>
              </a:rPr>
              <a:t>Espace de noms :</a:t>
            </a:r>
            <a:r>
              <a:rPr sz="1650" u="none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1650" u="none" spc="260" dirty="0">
                <a:solidFill>
                  <a:srgbClr val="000000"/>
                </a:solidFill>
                <a:latin typeface="Tahoma"/>
                <a:cs typeface="Tahoma"/>
              </a:rPr>
              <a:t>défaut</a:t>
            </a:r>
            <a:endParaRPr sz="1650">
              <a:latin typeface="Tahoma"/>
              <a:cs typeface="Tahoma"/>
            </a:endParaRPr>
          </a:p>
          <a:p>
            <a:pPr marL="2540000" marR="8129905" indent="-2397760">
              <a:lnSpc>
                <a:spcPts val="1880"/>
              </a:lnSpc>
              <a:spcBef>
                <a:spcPts val="95"/>
              </a:spcBef>
              <a:tabLst>
                <a:tab pos="2539365" algn="l"/>
              </a:tabLst>
            </a:pPr>
            <a:r>
              <a:rPr sz="1650" u="none" spc="240" dirty="0">
                <a:solidFill>
                  <a:srgbClr val="000000"/>
                </a:solidFill>
                <a:latin typeface="Tahoma"/>
                <a:cs typeface="Tahoma"/>
              </a:rPr>
              <a:t>Étiquettes :</a:t>
            </a:r>
            <a:r>
              <a:rPr sz="1650" u="none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1650" u="none" spc="-10" dirty="0">
                <a:solidFill>
                  <a:srgbClr val="000000"/>
                </a:solidFill>
                <a:latin typeface="Tahoma"/>
                <a:cs typeface="Tahoma"/>
              </a:rPr>
              <a:t>application=qui suis-je </a:t>
            </a:r>
            <a:r>
              <a:rPr sz="1650" u="none" spc="140" dirty="0">
                <a:solidFill>
                  <a:srgbClr val="000000"/>
                </a:solidFill>
                <a:latin typeface="Tahoma"/>
                <a:cs typeface="Tahoma"/>
              </a:rPr>
              <a:t>pile=marché</a:t>
            </a:r>
            <a:endParaRPr sz="1650">
              <a:latin typeface="Tahoma"/>
              <a:cs typeface="Tahoma"/>
            </a:endParaRPr>
          </a:p>
          <a:p>
            <a:pPr marL="142875">
              <a:lnSpc>
                <a:spcPts val="1770"/>
              </a:lnSpc>
              <a:tabLst>
                <a:tab pos="2539365" algn="l"/>
              </a:tabLst>
            </a:pPr>
            <a:r>
              <a:rPr sz="1650" u="none" spc="265" dirty="0">
                <a:solidFill>
                  <a:srgbClr val="000000"/>
                </a:solidFill>
                <a:latin typeface="Tahoma"/>
                <a:cs typeface="Tahoma"/>
              </a:rPr>
              <a:t>Sélecteur:</a:t>
            </a:r>
            <a:r>
              <a:rPr sz="1650" u="none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1650" u="none" spc="100" dirty="0">
                <a:solidFill>
                  <a:srgbClr val="000000"/>
                </a:solidFill>
                <a:latin typeface="Tahoma"/>
                <a:cs typeface="Tahoma"/>
              </a:rPr>
              <a:t>application=qui suis-je, pile=marché</a:t>
            </a:r>
            <a:endParaRPr sz="1650">
              <a:latin typeface="Tahoma"/>
              <a:cs typeface="Tahoma"/>
            </a:endParaRPr>
          </a:p>
          <a:p>
            <a:pPr marL="142875">
              <a:lnSpc>
                <a:spcPts val="1875"/>
              </a:lnSpc>
              <a:tabLst>
                <a:tab pos="2539365" algn="l"/>
              </a:tabLst>
            </a:pPr>
            <a:r>
              <a:rPr sz="1650" u="none" spc="145" dirty="0">
                <a:solidFill>
                  <a:srgbClr val="000000"/>
                </a:solidFill>
                <a:latin typeface="Tahoma"/>
                <a:cs typeface="Tahoma"/>
              </a:rPr>
              <a:t>Taper:</a:t>
            </a:r>
            <a:r>
              <a:rPr sz="1650" u="none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1650" u="none" spc="250" dirty="0">
                <a:solidFill>
                  <a:srgbClr val="000000"/>
                </a:solidFill>
                <a:latin typeface="Tahoma"/>
                <a:cs typeface="Tahoma"/>
              </a:rPr>
              <a:t>ClusterIP</a:t>
            </a:r>
            <a:endParaRPr sz="1650">
              <a:latin typeface="Tahoma"/>
              <a:cs typeface="Tahoma"/>
            </a:endParaRPr>
          </a:p>
          <a:p>
            <a:pPr marL="142875">
              <a:lnSpc>
                <a:spcPts val="1875"/>
              </a:lnSpc>
              <a:tabLst>
                <a:tab pos="2539365" algn="l"/>
              </a:tabLst>
            </a:pPr>
            <a:r>
              <a:rPr sz="1650" u="none" spc="260" dirty="0">
                <a:solidFill>
                  <a:srgbClr val="000000"/>
                </a:solidFill>
                <a:latin typeface="Tahoma"/>
                <a:cs typeface="Tahoma"/>
              </a:rPr>
              <a:t>IP :</a:t>
            </a:r>
            <a:r>
              <a:rPr sz="1650" u="none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1650" u="none" spc="210" dirty="0">
                <a:solidFill>
                  <a:srgbClr val="000000"/>
                </a:solidFill>
                <a:latin typeface="Tahoma"/>
                <a:cs typeface="Tahoma"/>
              </a:rPr>
              <a:t>10.0.0.72</a:t>
            </a:r>
            <a:endParaRPr sz="1650">
              <a:latin typeface="Tahoma"/>
              <a:cs typeface="Tahoma"/>
            </a:endParaRPr>
          </a:p>
          <a:p>
            <a:pPr marL="142875">
              <a:lnSpc>
                <a:spcPts val="1875"/>
              </a:lnSpc>
              <a:tabLst>
                <a:tab pos="2539365" algn="l"/>
                <a:tab pos="3674745" algn="l"/>
              </a:tabLst>
            </a:pPr>
            <a:r>
              <a:rPr sz="1650" u="none" spc="265" dirty="0">
                <a:solidFill>
                  <a:srgbClr val="000000"/>
                </a:solidFill>
                <a:latin typeface="Tahoma"/>
                <a:cs typeface="Tahoma"/>
              </a:rPr>
              <a:t>Port:</a:t>
            </a:r>
            <a:r>
              <a:rPr sz="1650" u="none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1650" u="none" spc="60" dirty="0">
                <a:solidFill>
                  <a:srgbClr val="000000"/>
                </a:solidFill>
                <a:latin typeface="Tahoma"/>
                <a:cs typeface="Tahoma"/>
              </a:rPr>
              <a:t>&lt;désactivé&gt;</a:t>
            </a:r>
            <a:r>
              <a:rPr sz="1650" u="none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1650" u="none" spc="95" dirty="0">
                <a:solidFill>
                  <a:srgbClr val="000000"/>
                </a:solidFill>
                <a:latin typeface="Tahoma"/>
                <a:cs typeface="Tahoma"/>
              </a:rPr>
              <a:t>8080/TCP</a:t>
            </a:r>
            <a:endParaRPr sz="1650">
              <a:latin typeface="Tahoma"/>
              <a:cs typeface="Tahoma"/>
            </a:endParaRPr>
          </a:p>
          <a:p>
            <a:pPr marL="142875">
              <a:lnSpc>
                <a:spcPts val="1875"/>
              </a:lnSpc>
              <a:tabLst>
                <a:tab pos="2539365" algn="l"/>
              </a:tabLst>
            </a:pPr>
            <a:r>
              <a:rPr sz="1650" u="none" spc="220" dirty="0">
                <a:solidFill>
                  <a:srgbClr val="000000"/>
                </a:solidFill>
                <a:latin typeface="Tahoma"/>
                <a:cs typeface="Tahoma"/>
              </a:rPr>
              <a:t>Port cible :</a:t>
            </a:r>
            <a:r>
              <a:rPr sz="1650" u="none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1650" u="none" spc="95" dirty="0">
                <a:solidFill>
                  <a:srgbClr val="000000"/>
                </a:solidFill>
                <a:latin typeface="Tahoma"/>
                <a:cs typeface="Tahoma"/>
              </a:rPr>
              <a:t>80/TCP</a:t>
            </a:r>
            <a:endParaRPr sz="1650">
              <a:latin typeface="Tahoma"/>
              <a:cs typeface="Tahoma"/>
            </a:endParaRPr>
          </a:p>
          <a:p>
            <a:pPr marL="142875">
              <a:lnSpc>
                <a:spcPts val="1875"/>
              </a:lnSpc>
              <a:tabLst>
                <a:tab pos="2539365" algn="l"/>
              </a:tabLst>
            </a:pPr>
            <a:r>
              <a:rPr sz="1650" u="none" spc="204" dirty="0">
                <a:solidFill>
                  <a:srgbClr val="000000"/>
                </a:solidFill>
                <a:latin typeface="Tahoma"/>
                <a:cs typeface="Tahoma"/>
              </a:rPr>
              <a:t>Points d'extrémité :</a:t>
            </a:r>
            <a:r>
              <a:rPr sz="1650" u="none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1650" u="none" spc="204" dirty="0">
                <a:solidFill>
                  <a:srgbClr val="000000"/>
                </a:solidFill>
                <a:latin typeface="Tahoma"/>
                <a:cs typeface="Tahoma"/>
              </a:rPr>
              <a:t>172.17.0.8:80,172.17.0.9:80</a:t>
            </a:r>
            <a:endParaRPr sz="1650">
              <a:latin typeface="Tahoma"/>
              <a:cs typeface="Tahoma"/>
            </a:endParaRPr>
          </a:p>
          <a:p>
            <a:pPr marL="142875">
              <a:lnSpc>
                <a:spcPts val="1925"/>
              </a:lnSpc>
              <a:tabLst>
                <a:tab pos="2539365" algn="l"/>
              </a:tabLst>
            </a:pPr>
            <a:r>
              <a:rPr sz="1650" u="none" spc="210" dirty="0">
                <a:solidFill>
                  <a:srgbClr val="000000"/>
                </a:solidFill>
                <a:latin typeface="Tahoma"/>
                <a:cs typeface="Tahoma"/>
              </a:rPr>
              <a:t>Session</a:t>
            </a:r>
            <a:r>
              <a:rPr sz="1650" u="none" spc="470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1650" u="none" spc="345" dirty="0">
                <a:solidFill>
                  <a:srgbClr val="000000"/>
                </a:solidFill>
                <a:latin typeface="Tahoma"/>
                <a:cs typeface="Tahoma"/>
              </a:rPr>
              <a:t>Affinité:</a:t>
            </a:r>
            <a:r>
              <a:rPr sz="1650" u="none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1650" u="none" spc="-20" dirty="0">
                <a:solidFill>
                  <a:srgbClr val="000000"/>
                </a:solidFill>
                <a:latin typeface="Tahoma"/>
                <a:cs typeface="Tahoma"/>
              </a:rPr>
              <a:t>Aucun</a:t>
            </a:r>
            <a:endParaRPr sz="165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09624" y="4314824"/>
            <a:ext cx="12211050" cy="9525"/>
          </a:xfrm>
          <a:custGeom>
            <a:avLst/>
            <a:gdLst/>
            <a:ahLst/>
            <a:cxnLst/>
            <a:rect l="l" t="t" r="r" b="b"/>
            <a:pathLst>
              <a:path w="12211050" h="9525">
                <a:moveTo>
                  <a:pt x="12211049" y="9524"/>
                </a:moveTo>
                <a:lnTo>
                  <a:pt x="0" y="9524"/>
                </a:lnTo>
                <a:lnTo>
                  <a:pt x="0" y="0"/>
                </a:lnTo>
                <a:lnTo>
                  <a:pt x="12211049" y="0"/>
                </a:lnTo>
                <a:lnTo>
                  <a:pt x="12211049" y="952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809624" y="4314824"/>
            <a:ext cx="12211050" cy="923925"/>
            <a:chOff x="809624" y="4314824"/>
            <a:chExt cx="12211050" cy="923925"/>
          </a:xfrm>
        </p:grpSpPr>
        <p:sp>
          <p:nvSpPr>
            <p:cNvPr id="4" name="object 4"/>
            <p:cNvSpPr/>
            <p:nvPr/>
          </p:nvSpPr>
          <p:spPr>
            <a:xfrm>
              <a:off x="809612" y="4314824"/>
              <a:ext cx="12211050" cy="923925"/>
            </a:xfrm>
            <a:custGeom>
              <a:avLst/>
              <a:gdLst/>
              <a:ahLst/>
              <a:cxnLst/>
              <a:rect l="l" t="t" r="r" b="b"/>
              <a:pathLst>
                <a:path w="12211050" h="923925">
                  <a:moveTo>
                    <a:pt x="12211050" y="0"/>
                  </a:moveTo>
                  <a:lnTo>
                    <a:pt x="12201525" y="0"/>
                  </a:lnTo>
                  <a:lnTo>
                    <a:pt x="12201525" y="914400"/>
                  </a:lnTo>
                  <a:lnTo>
                    <a:pt x="0" y="914400"/>
                  </a:lnTo>
                  <a:lnTo>
                    <a:pt x="0" y="923925"/>
                  </a:lnTo>
                  <a:lnTo>
                    <a:pt x="12201525" y="923925"/>
                  </a:lnTo>
                  <a:lnTo>
                    <a:pt x="12211050" y="923925"/>
                  </a:lnTo>
                  <a:lnTo>
                    <a:pt x="12211050" y="914400"/>
                  </a:lnTo>
                  <a:lnTo>
                    <a:pt x="12211050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09624" y="4314824"/>
              <a:ext cx="9525" cy="923925"/>
            </a:xfrm>
            <a:custGeom>
              <a:avLst/>
              <a:gdLst/>
              <a:ahLst/>
              <a:cxnLst/>
              <a:rect l="l" t="t" r="r" b="b"/>
              <a:pathLst>
                <a:path w="9525" h="923925">
                  <a:moveTo>
                    <a:pt x="0" y="923924"/>
                  </a:moveTo>
                  <a:lnTo>
                    <a:pt x="0" y="0"/>
                  </a:lnTo>
                  <a:lnTo>
                    <a:pt x="9524" y="9524"/>
                  </a:lnTo>
                  <a:lnTo>
                    <a:pt x="9524" y="914399"/>
                  </a:lnTo>
                  <a:lnTo>
                    <a:pt x="0" y="923924"/>
                  </a:lnTo>
                  <a:close/>
                </a:path>
              </a:pathLst>
            </a:custGeom>
            <a:solidFill>
              <a:srgbClr val="ED21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81465" y="4442193"/>
              <a:ext cx="103240" cy="198704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796924" y="571563"/>
            <a:ext cx="2602230" cy="558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POINTS D'EXCLUSION</a:t>
            </a: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600450" y="1552574"/>
            <a:ext cx="6334124" cy="2400299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1201737" y="4387850"/>
            <a:ext cx="3558540" cy="276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50" spc="245" dirty="0">
                <a:latin typeface="Tahoma"/>
                <a:cs typeface="Tahoma"/>
              </a:rPr>
              <a:t>kubectl</a:t>
            </a:r>
            <a:r>
              <a:rPr sz="1650" spc="480" dirty="0">
                <a:latin typeface="Tahoma"/>
                <a:cs typeface="Tahoma"/>
              </a:rPr>
              <a:t> </a:t>
            </a:r>
            <a:r>
              <a:rPr sz="1650" spc="215" dirty="0">
                <a:latin typeface="Tahoma"/>
                <a:cs typeface="Tahoma"/>
              </a:rPr>
              <a:t>obtenir</a:t>
            </a:r>
            <a:r>
              <a:rPr sz="1650" spc="480" dirty="0">
                <a:latin typeface="Tahoma"/>
                <a:cs typeface="Tahoma"/>
              </a:rPr>
              <a:t> </a:t>
            </a:r>
            <a:r>
              <a:rPr sz="1650" spc="195" dirty="0">
                <a:latin typeface="Tahoma"/>
                <a:cs typeface="Tahoma"/>
              </a:rPr>
              <a:t>points d'extrémité</a:t>
            </a:r>
            <a:r>
              <a:rPr sz="1650" spc="480" dirty="0">
                <a:latin typeface="Tahoma"/>
                <a:cs typeface="Tahoma"/>
              </a:rPr>
              <a:t> </a:t>
            </a:r>
            <a:r>
              <a:rPr sz="1650" spc="-10" dirty="0">
                <a:solidFill>
                  <a:srgbClr val="DD4A67"/>
                </a:solidFill>
                <a:latin typeface="Tahoma"/>
                <a:cs typeface="Tahoma"/>
              </a:rPr>
              <a:t>qui suis-je</a:t>
            </a:r>
            <a:endParaRPr sz="165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49325" y="4625975"/>
            <a:ext cx="530225" cy="276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50" spc="-75" dirty="0">
                <a:latin typeface="Tahoma"/>
                <a:cs typeface="Tahoma"/>
              </a:rPr>
              <a:t>NOM</a:t>
            </a:r>
            <a:endParaRPr sz="1650">
              <a:latin typeface="Tahoma"/>
              <a:cs typeface="Tahom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49325" y="4864100"/>
            <a:ext cx="782955" cy="276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50" spc="-10" dirty="0">
                <a:latin typeface="Tahoma"/>
                <a:cs typeface="Tahoma"/>
              </a:rPr>
              <a:t>qui suis-je</a:t>
            </a:r>
            <a:endParaRPr sz="1650">
              <a:latin typeface="Tahoma"/>
              <a:cs typeface="Tahom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589401" y="4625975"/>
            <a:ext cx="4189095" cy="51498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930"/>
              </a:lnSpc>
              <a:spcBef>
                <a:spcPts val="100"/>
              </a:spcBef>
              <a:tabLst>
                <a:tab pos="3797300" algn="l"/>
              </a:tabLst>
            </a:pPr>
            <a:r>
              <a:rPr sz="1650" spc="-10" dirty="0">
                <a:latin typeface="Tahoma"/>
                <a:cs typeface="Tahoma"/>
              </a:rPr>
              <a:t>POINTS D'EXCLUSION</a:t>
            </a:r>
            <a:r>
              <a:rPr sz="1650" dirty="0">
                <a:latin typeface="Tahoma"/>
                <a:cs typeface="Tahoma"/>
              </a:rPr>
              <a:t> </a:t>
            </a:r>
            <a:r>
              <a:rPr sz="1650" spc="-25" dirty="0">
                <a:latin typeface="Tahoma"/>
                <a:cs typeface="Tahoma"/>
              </a:rPr>
              <a:t>ÂGE</a:t>
            </a:r>
            <a:endParaRPr sz="1650">
              <a:latin typeface="Tahoma"/>
              <a:cs typeface="Tahoma"/>
            </a:endParaRPr>
          </a:p>
          <a:p>
            <a:pPr marL="12700">
              <a:lnSpc>
                <a:spcPts val="1930"/>
              </a:lnSpc>
              <a:tabLst>
                <a:tab pos="3797300" algn="l"/>
              </a:tabLst>
            </a:pPr>
            <a:r>
              <a:rPr sz="1650" spc="204" dirty="0">
                <a:latin typeface="Tahoma"/>
                <a:cs typeface="Tahoma"/>
              </a:rPr>
              <a:t>172.17.0.8:80,172.17.0.9:80</a:t>
            </a:r>
            <a:r>
              <a:rPr sz="1650" dirty="0">
                <a:latin typeface="Tahoma"/>
                <a:cs typeface="Tahoma"/>
              </a:rPr>
              <a:t> </a:t>
            </a:r>
            <a:r>
              <a:rPr sz="1650" spc="-25" dirty="0">
                <a:latin typeface="Tahoma"/>
                <a:cs typeface="Tahoma"/>
              </a:rPr>
              <a:t>3 m</a:t>
            </a:r>
            <a:endParaRPr sz="165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96924" y="571563"/>
            <a:ext cx="9034145" cy="558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14" dirty="0"/>
              <a:t>EXPOSER</a:t>
            </a:r>
            <a:r>
              <a:rPr spc="-105" dirty="0"/>
              <a:t> </a:t>
            </a:r>
            <a:r>
              <a:rPr spc="75" dirty="0"/>
              <a:t>UN</a:t>
            </a:r>
            <a:r>
              <a:rPr spc="-105" dirty="0"/>
              <a:t> </a:t>
            </a:r>
            <a:r>
              <a:rPr spc="-110" dirty="0"/>
              <a:t>SERVICE</a:t>
            </a:r>
            <a:r>
              <a:rPr spc="-105" dirty="0"/>
              <a:t> </a:t>
            </a:r>
            <a:r>
              <a:rPr dirty="0"/>
              <a:t>À</a:t>
            </a:r>
            <a:r>
              <a:rPr spc="-105" dirty="0"/>
              <a:t> </a:t>
            </a:r>
            <a:r>
              <a:rPr spc="-75" dirty="0"/>
              <a:t>EXTERNE</a:t>
            </a:r>
            <a:r>
              <a:rPr spc="-105" dirty="0"/>
              <a:t> </a:t>
            </a:r>
            <a:r>
              <a:rPr spc="-10" dirty="0"/>
              <a:t>CLIENT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1647824"/>
            <a:ext cx="95250" cy="9524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177924" y="1345564"/>
            <a:ext cx="11483340" cy="1263650"/>
          </a:xfrm>
          <a:prstGeom prst="rect">
            <a:avLst/>
          </a:prstGeom>
        </p:spPr>
        <p:txBody>
          <a:bodyPr vert="horz" wrap="square" lIns="0" tIns="1784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5"/>
              </a:spcBef>
            </a:pPr>
            <a:r>
              <a:rPr sz="2100" spc="50" dirty="0">
                <a:solidFill>
                  <a:srgbClr val="333333"/>
                </a:solidFill>
                <a:latin typeface="Trebuchet MS"/>
                <a:cs typeface="Trebuchet MS"/>
              </a:rPr>
              <a:t>Pour</a:t>
            </a:r>
            <a:r>
              <a:rPr sz="2100" spc="-2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-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00" dirty="0">
                <a:solidFill>
                  <a:srgbClr val="333333"/>
                </a:solidFill>
                <a:latin typeface="Trebuchet MS"/>
                <a:cs typeface="Trebuchet MS"/>
              </a:rPr>
              <a:t>moment</a:t>
            </a:r>
            <a:r>
              <a:rPr sz="2100" spc="-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nous</a:t>
            </a:r>
            <a:r>
              <a:rPr sz="2100" spc="-2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5" dirty="0">
                <a:solidFill>
                  <a:srgbClr val="333333"/>
                </a:solidFill>
                <a:latin typeface="Trebuchet MS"/>
                <a:cs typeface="Trebuchet MS"/>
              </a:rPr>
              <a:t>avoir</a:t>
            </a:r>
            <a:r>
              <a:rPr sz="2100" spc="-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seulement</a:t>
            </a:r>
            <a:r>
              <a:rPr sz="2100" spc="-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couvert</a:t>
            </a:r>
            <a:r>
              <a:rPr sz="2100" spc="-2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85" dirty="0">
                <a:solidFill>
                  <a:srgbClr val="333333"/>
                </a:solidFill>
                <a:latin typeface="Trebuchet MS"/>
                <a:cs typeface="Trebuchet MS"/>
              </a:rPr>
              <a:t>consommation</a:t>
            </a:r>
            <a:r>
              <a:rPr sz="2100" spc="-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de</a:t>
            </a:r>
            <a:r>
              <a:rPr sz="2100" spc="-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ED2137"/>
                </a:solidFill>
                <a:latin typeface="Trebuchet MS"/>
                <a:cs typeface="Trebuchet MS"/>
              </a:rPr>
              <a:t>Service</a:t>
            </a:r>
            <a:r>
              <a:rPr sz="2100" spc="-20" dirty="0">
                <a:solidFill>
                  <a:srgbClr val="ED2137"/>
                </a:solidFill>
                <a:latin typeface="Trebuchet MS"/>
                <a:cs typeface="Trebuchet MS"/>
              </a:rPr>
              <a:t> </a:t>
            </a:r>
            <a:r>
              <a:rPr sz="2100" spc="55" dirty="0">
                <a:solidFill>
                  <a:srgbClr val="333333"/>
                </a:solidFill>
                <a:latin typeface="Trebuchet MS"/>
                <a:cs typeface="Trebuchet MS"/>
              </a:rPr>
              <a:t>par</a:t>
            </a:r>
            <a:r>
              <a:rPr sz="2100" spc="-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14" dirty="0">
                <a:solidFill>
                  <a:srgbClr val="ED2137"/>
                </a:solidFill>
                <a:latin typeface="Trebuchet MS"/>
                <a:cs typeface="Trebuchet MS"/>
              </a:rPr>
              <a:t>Capsules</a:t>
            </a:r>
            <a:r>
              <a:rPr sz="2100" spc="-15" dirty="0">
                <a:solidFill>
                  <a:srgbClr val="ED2137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de</a:t>
            </a:r>
            <a:r>
              <a:rPr sz="2100" spc="-2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-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grappe</a:t>
            </a:r>
            <a:r>
              <a:rPr sz="2100" spc="-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lui-même</a:t>
            </a:r>
            <a:endParaRPr sz="2100">
              <a:latin typeface="Trebuchet MS"/>
              <a:cs typeface="Trebuchet MS"/>
            </a:endParaRPr>
          </a:p>
          <a:p>
            <a:pPr marL="12700" marR="5080">
              <a:lnSpc>
                <a:spcPts val="2100"/>
              </a:lnSpc>
              <a:spcBef>
                <a:spcPts val="1725"/>
              </a:spcBef>
            </a:pP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Il</a:t>
            </a:r>
            <a:r>
              <a:rPr sz="2100" spc="-3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est</a:t>
            </a:r>
            <a:r>
              <a:rPr sz="2100" spc="-3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de</a:t>
            </a:r>
            <a:r>
              <a:rPr sz="2100" spc="-3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70" dirty="0">
                <a:solidFill>
                  <a:srgbClr val="333333"/>
                </a:solidFill>
                <a:latin typeface="Trebuchet MS"/>
                <a:cs typeface="Trebuchet MS"/>
              </a:rPr>
              <a:t>cours</a:t>
            </a:r>
            <a:r>
              <a:rPr sz="2100" spc="-3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5" dirty="0">
                <a:solidFill>
                  <a:srgbClr val="333333"/>
                </a:solidFill>
                <a:latin typeface="Trebuchet MS"/>
                <a:cs typeface="Trebuchet MS"/>
              </a:rPr>
              <a:t>possible</a:t>
            </a:r>
            <a:r>
              <a:rPr sz="2100" spc="-3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à</a:t>
            </a:r>
            <a:r>
              <a:rPr sz="2100" spc="-3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75" dirty="0">
                <a:solidFill>
                  <a:srgbClr val="333333"/>
                </a:solidFill>
                <a:latin typeface="Trebuchet MS"/>
                <a:cs typeface="Trebuchet MS"/>
              </a:rPr>
              <a:t>exposer</a:t>
            </a:r>
            <a:r>
              <a:rPr sz="2100" spc="-3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-3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ED2137"/>
                </a:solidFill>
                <a:latin typeface="Trebuchet MS"/>
                <a:cs typeface="Trebuchet MS"/>
              </a:rPr>
              <a:t>Service</a:t>
            </a:r>
            <a:r>
              <a:rPr sz="2100" spc="-30" dirty="0">
                <a:solidFill>
                  <a:srgbClr val="ED2137"/>
                </a:solidFill>
                <a:latin typeface="Trebuchet MS"/>
                <a:cs typeface="Trebuchet MS"/>
              </a:rPr>
              <a:t> </a:t>
            </a:r>
            <a:r>
              <a:rPr sz="2100" spc="135" dirty="0">
                <a:solidFill>
                  <a:srgbClr val="333333"/>
                </a:solidFill>
                <a:latin typeface="Trebuchet MS"/>
                <a:cs typeface="Trebuchet MS"/>
              </a:rPr>
              <a:t>donc</a:t>
            </a:r>
            <a:r>
              <a:rPr sz="2100" spc="-3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que</a:t>
            </a:r>
            <a:r>
              <a:rPr sz="2100" spc="-3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ils</a:t>
            </a:r>
            <a:r>
              <a:rPr sz="2100" spc="-3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sont</a:t>
            </a:r>
            <a:r>
              <a:rPr sz="2100" spc="-3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accessible</a:t>
            </a:r>
            <a:r>
              <a:rPr sz="2100" spc="-3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5" dirty="0">
                <a:solidFill>
                  <a:srgbClr val="333333"/>
                </a:solidFill>
                <a:latin typeface="Trebuchet MS"/>
                <a:cs typeface="Trebuchet MS"/>
              </a:rPr>
              <a:t>par</a:t>
            </a:r>
            <a:r>
              <a:rPr sz="2100" spc="-3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clients</a:t>
            </a:r>
            <a:r>
              <a:rPr sz="2100" spc="-3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externe</a:t>
            </a:r>
            <a:r>
              <a:rPr sz="2100" spc="-3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25" dirty="0">
                <a:solidFill>
                  <a:srgbClr val="333333"/>
                </a:solidFill>
                <a:latin typeface="Trebuchet MS"/>
                <a:cs typeface="Trebuchet MS"/>
              </a:rPr>
              <a:t>au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​</a:t>
            </a:r>
            <a:r>
              <a:rPr sz="2100" spc="-3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grappe</a:t>
            </a:r>
            <a:endParaRPr sz="2100">
              <a:latin typeface="Trebuchet MS"/>
              <a:cs typeface="Trebuchet MS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2133599"/>
            <a:ext cx="95250" cy="95249"/>
          </a:xfrm>
          <a:prstGeom prst="rect">
            <a:avLst/>
          </a:prstGeom>
        </p:spPr>
      </p:pic>
    </p:spTree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30" dirty="0"/>
              <a:t>COMMENT?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1647824"/>
            <a:ext cx="95250" cy="9524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177924" y="1326514"/>
            <a:ext cx="4593590" cy="1530350"/>
          </a:xfrm>
          <a:prstGeom prst="rect">
            <a:avLst/>
          </a:prstGeom>
        </p:spPr>
        <p:txBody>
          <a:bodyPr vert="horz" wrap="square" lIns="0" tIns="1974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5"/>
              </a:spcBef>
            </a:pPr>
            <a:r>
              <a:rPr sz="2100" spc="110" dirty="0">
                <a:solidFill>
                  <a:srgbClr val="333333"/>
                </a:solidFill>
                <a:latin typeface="Trebuchet MS"/>
                <a:cs typeface="Trebuchet MS"/>
              </a:rPr>
              <a:t>Utiliser</a:t>
            </a:r>
            <a:r>
              <a:rPr sz="2100" spc="-7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5" dirty="0">
                <a:solidFill>
                  <a:srgbClr val="333333"/>
                </a:solidFill>
                <a:latin typeface="Trebuchet MS"/>
                <a:cs typeface="Trebuchet MS"/>
              </a:rPr>
              <a:t>un</a:t>
            </a:r>
            <a:r>
              <a:rPr sz="2100" spc="-7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90" dirty="0">
                <a:solidFill>
                  <a:srgbClr val="ED2137"/>
                </a:solidFill>
                <a:latin typeface="Tahoma"/>
                <a:cs typeface="Tahoma"/>
              </a:rPr>
              <a:t>NodePort</a:t>
            </a:r>
            <a:r>
              <a:rPr sz="2100" spc="-100" dirty="0">
                <a:solidFill>
                  <a:srgbClr val="ED2137"/>
                </a:solidFill>
                <a:latin typeface="Tahoma"/>
                <a:cs typeface="Tahoma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taper</a:t>
            </a:r>
            <a:r>
              <a:rPr sz="2100" spc="-7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Service</a:t>
            </a:r>
            <a:endParaRPr sz="21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455"/>
              </a:spcBef>
            </a:pPr>
            <a:r>
              <a:rPr sz="2100" spc="110" dirty="0">
                <a:solidFill>
                  <a:srgbClr val="333333"/>
                </a:solidFill>
                <a:latin typeface="Trebuchet MS"/>
                <a:cs typeface="Trebuchet MS"/>
              </a:rPr>
              <a:t>Utiliser</a:t>
            </a:r>
            <a:r>
              <a:rPr sz="2100" spc="-4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5" dirty="0">
                <a:solidFill>
                  <a:srgbClr val="333333"/>
                </a:solidFill>
                <a:latin typeface="Trebuchet MS"/>
                <a:cs typeface="Trebuchet MS"/>
              </a:rPr>
              <a:t>un</a:t>
            </a:r>
            <a:r>
              <a:rPr sz="2100" spc="-4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Service</a:t>
            </a:r>
            <a:r>
              <a:rPr sz="2100" spc="-4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de</a:t>
            </a:r>
            <a:r>
              <a:rPr sz="2100" spc="-4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taper</a:t>
            </a:r>
            <a:r>
              <a:rPr sz="2100" spc="-4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215" dirty="0">
                <a:solidFill>
                  <a:srgbClr val="ED2137"/>
                </a:solidFill>
                <a:latin typeface="Tahoma"/>
                <a:cs typeface="Tahoma"/>
              </a:rPr>
              <a:t>Équilibreur de charge</a:t>
            </a:r>
            <a:endParaRPr sz="21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380"/>
              </a:spcBef>
            </a:pP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Créer</a:t>
            </a:r>
            <a:r>
              <a:rPr sz="2100" spc="-4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00" dirty="0">
                <a:solidFill>
                  <a:srgbClr val="333333"/>
                </a:solidFill>
                <a:latin typeface="Trebuchet MS"/>
                <a:cs typeface="Trebuchet MS"/>
              </a:rPr>
              <a:t>un</a:t>
            </a:r>
            <a:r>
              <a:rPr sz="2100" spc="-4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270" dirty="0">
                <a:solidFill>
                  <a:srgbClr val="ED2137"/>
                </a:solidFill>
                <a:latin typeface="Tahoma"/>
                <a:cs typeface="Tahoma"/>
              </a:rPr>
              <a:t>Entrée</a:t>
            </a:r>
            <a:r>
              <a:rPr sz="2100" spc="-60" dirty="0">
                <a:solidFill>
                  <a:srgbClr val="ED2137"/>
                </a:solidFill>
                <a:latin typeface="Tahoma"/>
                <a:cs typeface="Tahoma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taper</a:t>
            </a:r>
            <a:r>
              <a:rPr sz="2100" spc="-4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0" dirty="0">
                <a:solidFill>
                  <a:srgbClr val="333333"/>
                </a:solidFill>
                <a:latin typeface="Trebuchet MS"/>
                <a:cs typeface="Trebuchet MS"/>
              </a:rPr>
              <a:t>ressource</a:t>
            </a:r>
            <a:endParaRPr sz="2100">
              <a:latin typeface="Trebuchet MS"/>
              <a:cs typeface="Trebuchet MS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2152649"/>
            <a:ext cx="95250" cy="9524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2647949"/>
            <a:ext cx="95250" cy="95249"/>
          </a:xfrm>
          <a:prstGeom prst="rect">
            <a:avLst/>
          </a:prstGeom>
        </p:spPr>
      </p:pic>
    </p:spTree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09624" y="1552574"/>
            <a:ext cx="12211050" cy="9525"/>
          </a:xfrm>
          <a:custGeom>
            <a:avLst/>
            <a:gdLst/>
            <a:ahLst/>
            <a:cxnLst/>
            <a:rect l="l" t="t" r="r" b="b"/>
            <a:pathLst>
              <a:path w="12211050" h="9525">
                <a:moveTo>
                  <a:pt x="12211049" y="9524"/>
                </a:moveTo>
                <a:lnTo>
                  <a:pt x="0" y="9524"/>
                </a:lnTo>
                <a:lnTo>
                  <a:pt x="0" y="0"/>
                </a:lnTo>
                <a:lnTo>
                  <a:pt x="12211049" y="0"/>
                </a:lnTo>
                <a:lnTo>
                  <a:pt x="12211049" y="952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809624" y="1552574"/>
            <a:ext cx="12211050" cy="3305175"/>
            <a:chOff x="809624" y="1552574"/>
            <a:chExt cx="12211050" cy="3305175"/>
          </a:xfrm>
        </p:grpSpPr>
        <p:sp>
          <p:nvSpPr>
            <p:cNvPr id="4" name="object 4"/>
            <p:cNvSpPr/>
            <p:nvPr/>
          </p:nvSpPr>
          <p:spPr>
            <a:xfrm>
              <a:off x="809612" y="1552574"/>
              <a:ext cx="12211050" cy="3305175"/>
            </a:xfrm>
            <a:custGeom>
              <a:avLst/>
              <a:gdLst/>
              <a:ahLst/>
              <a:cxnLst/>
              <a:rect l="l" t="t" r="r" b="b"/>
              <a:pathLst>
                <a:path w="12211050" h="3305175">
                  <a:moveTo>
                    <a:pt x="12211050" y="0"/>
                  </a:moveTo>
                  <a:lnTo>
                    <a:pt x="12201525" y="0"/>
                  </a:lnTo>
                  <a:lnTo>
                    <a:pt x="12201525" y="3295650"/>
                  </a:lnTo>
                  <a:lnTo>
                    <a:pt x="0" y="3295650"/>
                  </a:lnTo>
                  <a:lnTo>
                    <a:pt x="0" y="3305175"/>
                  </a:lnTo>
                  <a:lnTo>
                    <a:pt x="12201525" y="3305175"/>
                  </a:lnTo>
                  <a:lnTo>
                    <a:pt x="12211050" y="3305175"/>
                  </a:lnTo>
                  <a:lnTo>
                    <a:pt x="12211050" y="3295650"/>
                  </a:lnTo>
                  <a:lnTo>
                    <a:pt x="12211050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09624" y="1552574"/>
              <a:ext cx="9525" cy="3305175"/>
            </a:xfrm>
            <a:custGeom>
              <a:avLst/>
              <a:gdLst/>
              <a:ahLst/>
              <a:cxnLst/>
              <a:rect l="l" t="t" r="r" b="b"/>
              <a:pathLst>
                <a:path w="9525" h="3305175">
                  <a:moveTo>
                    <a:pt x="0" y="3305174"/>
                  </a:moveTo>
                  <a:lnTo>
                    <a:pt x="0" y="0"/>
                  </a:lnTo>
                  <a:lnTo>
                    <a:pt x="9524" y="9524"/>
                  </a:lnTo>
                  <a:lnTo>
                    <a:pt x="9524" y="3295649"/>
                  </a:lnTo>
                  <a:lnTo>
                    <a:pt x="0" y="3305174"/>
                  </a:lnTo>
                  <a:close/>
                </a:path>
              </a:pathLst>
            </a:custGeom>
            <a:solidFill>
              <a:srgbClr val="ED21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5" dirty="0"/>
              <a:t>NODEPORT</a:t>
            </a:r>
            <a:r>
              <a:rPr spc="-155" dirty="0"/>
              <a:t> </a:t>
            </a:r>
            <a:r>
              <a:rPr spc="-120" dirty="0"/>
              <a:t>SERVICES</a:t>
            </a:r>
            <a:r>
              <a:rPr spc="-125" dirty="0"/>
              <a:t> </a:t>
            </a:r>
            <a:r>
              <a:rPr spc="95" dirty="0"/>
              <a:t>(1/3)</a:t>
            </a: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5219699"/>
            <a:ext cx="95250" cy="9524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5972174"/>
            <a:ext cx="95250" cy="95249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311785" rIns="0" bIns="0" rtlCol="0">
            <a:spAutoFit/>
          </a:bodyPr>
          <a:lstStyle/>
          <a:p>
            <a:pPr marL="142875">
              <a:lnSpc>
                <a:spcPts val="1925"/>
              </a:lnSpc>
              <a:spcBef>
                <a:spcPts val="100"/>
              </a:spcBef>
            </a:pPr>
            <a:r>
              <a:rPr sz="1650" u="none" spc="390" dirty="0">
                <a:solidFill>
                  <a:srgbClr val="999999"/>
                </a:solidFill>
                <a:latin typeface="Tahoma"/>
                <a:cs typeface="Tahoma"/>
              </a:rPr>
              <a:t>-- </a:t>
            </a:r>
            <a:r>
              <a:rPr sz="1650" u="none" spc="340" dirty="0">
                <a:solidFill>
                  <a:srgbClr val="999999"/>
                </a:solidFill>
                <a:latin typeface="Tahoma"/>
                <a:cs typeface="Tahoma"/>
              </a:rPr>
              <a:t>-</a:t>
            </a:r>
            <a:endParaRPr sz="1650">
              <a:latin typeface="Tahoma"/>
              <a:cs typeface="Tahoma"/>
            </a:endParaRPr>
          </a:p>
          <a:p>
            <a:pPr marL="142875" marR="10274935">
              <a:lnSpc>
                <a:spcPts val="1880"/>
              </a:lnSpc>
              <a:spcBef>
                <a:spcPts val="90"/>
              </a:spcBef>
            </a:pPr>
            <a:r>
              <a:rPr sz="1650" u="none" spc="245" dirty="0">
                <a:solidFill>
                  <a:srgbClr val="0077AA"/>
                </a:solidFill>
                <a:latin typeface="Tahoma"/>
                <a:cs typeface="Tahoma"/>
              </a:rPr>
              <a:t>apiVersion </a:t>
            </a:r>
            <a:r>
              <a:rPr sz="1650" u="none" spc="245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u="none" dirty="0">
                <a:solidFill>
                  <a:srgbClr val="999999"/>
                </a:solidFill>
                <a:latin typeface="Tahoma"/>
                <a:cs typeface="Tahoma"/>
              </a:rPr>
              <a:t>  </a:t>
            </a:r>
            <a:r>
              <a:rPr sz="1650" u="none" spc="100" dirty="0">
                <a:solidFill>
                  <a:srgbClr val="000000"/>
                </a:solidFill>
                <a:latin typeface="Tahoma"/>
                <a:cs typeface="Tahoma"/>
              </a:rPr>
              <a:t>v1 </a:t>
            </a:r>
            <a:r>
              <a:rPr sz="1650" u="none" spc="260" dirty="0">
                <a:solidFill>
                  <a:srgbClr val="0077AA"/>
                </a:solidFill>
                <a:latin typeface="Tahoma"/>
                <a:cs typeface="Tahoma"/>
              </a:rPr>
              <a:t>type </a:t>
            </a:r>
            <a:r>
              <a:rPr sz="1650" u="none" spc="260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u="none" spc="484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650" u="none" spc="155" dirty="0">
                <a:solidFill>
                  <a:srgbClr val="0077AA"/>
                </a:solidFill>
                <a:latin typeface="Tahoma"/>
                <a:cs typeface="Tahoma"/>
              </a:rPr>
              <a:t>Métadonnées </a:t>
            </a:r>
            <a:r>
              <a:rPr sz="1650" u="none" spc="235" dirty="0">
                <a:solidFill>
                  <a:srgbClr val="000000"/>
                </a:solidFill>
                <a:latin typeface="Tahoma"/>
                <a:cs typeface="Tahoma"/>
              </a:rPr>
              <a:t>du service </a:t>
            </a:r>
            <a:r>
              <a:rPr sz="1650" u="none" spc="155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endParaRPr sz="1650">
              <a:latin typeface="Tahoma"/>
              <a:cs typeface="Tahoma"/>
            </a:endParaRPr>
          </a:p>
          <a:p>
            <a:pPr marL="394970">
              <a:lnSpc>
                <a:spcPts val="1764"/>
              </a:lnSpc>
            </a:pPr>
            <a:r>
              <a:rPr sz="1650" u="none" spc="60" dirty="0">
                <a:solidFill>
                  <a:srgbClr val="0077AA"/>
                </a:solidFill>
                <a:latin typeface="Tahoma"/>
                <a:cs typeface="Tahoma"/>
              </a:rPr>
              <a:t>nom </a:t>
            </a:r>
            <a:r>
              <a:rPr sz="1650" u="none" spc="60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u="none" spc="-5" dirty="0">
                <a:solidFill>
                  <a:srgbClr val="999999"/>
                </a:solidFill>
                <a:latin typeface="Tahoma"/>
                <a:cs typeface="Tahoma"/>
              </a:rPr>
              <a:t>  </a:t>
            </a:r>
            <a:r>
              <a:rPr sz="1650" u="none" spc="95" dirty="0">
                <a:solidFill>
                  <a:srgbClr val="000000"/>
                </a:solidFill>
                <a:latin typeface="Tahoma"/>
                <a:cs typeface="Tahoma"/>
              </a:rPr>
              <a:t>qui suis-je </a:t>
            </a:r>
            <a:r>
              <a:rPr sz="1650" u="none" spc="95" dirty="0">
                <a:solidFill>
                  <a:srgbClr val="999999"/>
                </a:solidFill>
                <a:latin typeface="Tahoma"/>
                <a:cs typeface="Tahoma"/>
              </a:rPr>
              <a:t>- </a:t>
            </a:r>
            <a:r>
              <a:rPr sz="1650" u="none" spc="160" dirty="0">
                <a:solidFill>
                  <a:srgbClr val="000000"/>
                </a:solidFill>
                <a:latin typeface="Tahoma"/>
                <a:cs typeface="Tahoma"/>
              </a:rPr>
              <a:t>port de nœud</a:t>
            </a:r>
            <a:endParaRPr sz="1650">
              <a:latin typeface="Tahoma"/>
              <a:cs typeface="Tahoma"/>
            </a:endParaRPr>
          </a:p>
          <a:p>
            <a:pPr marL="142875">
              <a:lnSpc>
                <a:spcPts val="1875"/>
              </a:lnSpc>
            </a:pPr>
            <a:r>
              <a:rPr sz="1650" u="none" spc="204" dirty="0">
                <a:solidFill>
                  <a:srgbClr val="0077AA"/>
                </a:solidFill>
                <a:latin typeface="Tahoma"/>
                <a:cs typeface="Tahoma"/>
              </a:rPr>
              <a:t>spécification </a:t>
            </a:r>
            <a:r>
              <a:rPr sz="1650" u="none" spc="204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endParaRPr sz="1650">
              <a:latin typeface="Tahoma"/>
              <a:cs typeface="Tahoma"/>
            </a:endParaRPr>
          </a:p>
          <a:p>
            <a:pPr marL="394970" marR="10022205">
              <a:lnSpc>
                <a:spcPts val="1880"/>
              </a:lnSpc>
              <a:spcBef>
                <a:spcPts val="95"/>
              </a:spcBef>
            </a:pPr>
            <a:r>
              <a:rPr sz="1650" u="none" spc="240" dirty="0">
                <a:solidFill>
                  <a:srgbClr val="0077AA"/>
                </a:solidFill>
                <a:latin typeface="Tahoma"/>
                <a:cs typeface="Tahoma"/>
              </a:rPr>
              <a:t>taper </a:t>
            </a:r>
            <a:r>
              <a:rPr sz="1650" u="none" spc="240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u="none" spc="490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650" u="none" spc="285" dirty="0">
                <a:solidFill>
                  <a:srgbClr val="0077AA"/>
                </a:solidFill>
                <a:latin typeface="Tahoma"/>
                <a:cs typeface="Tahoma"/>
              </a:rPr>
              <a:t>Sélecteur </a:t>
            </a:r>
            <a:r>
              <a:rPr sz="1650" u="none" spc="130" dirty="0">
                <a:solidFill>
                  <a:srgbClr val="000000"/>
                </a:solidFill>
                <a:latin typeface="Tahoma"/>
                <a:cs typeface="Tahoma"/>
              </a:rPr>
              <a:t>NodePort </a:t>
            </a:r>
            <a:r>
              <a:rPr sz="1650" u="none" spc="285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endParaRPr sz="1650">
              <a:latin typeface="Tahoma"/>
              <a:cs typeface="Tahoma"/>
            </a:endParaRPr>
          </a:p>
          <a:p>
            <a:pPr marL="647065">
              <a:lnSpc>
                <a:spcPts val="1770"/>
              </a:lnSpc>
            </a:pPr>
            <a:r>
              <a:rPr sz="1650" u="none" spc="165" dirty="0">
                <a:solidFill>
                  <a:srgbClr val="0077AA"/>
                </a:solidFill>
                <a:latin typeface="Tahoma"/>
                <a:cs typeface="Tahoma"/>
              </a:rPr>
              <a:t>application </a:t>
            </a:r>
            <a:r>
              <a:rPr sz="1650" u="none" spc="165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u="none" spc="480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650" u="none" spc="-10" dirty="0">
                <a:solidFill>
                  <a:srgbClr val="000000"/>
                </a:solidFill>
                <a:latin typeface="Tahoma"/>
                <a:cs typeface="Tahoma"/>
              </a:rPr>
              <a:t>qui suis-je</a:t>
            </a:r>
            <a:endParaRPr sz="1650">
              <a:latin typeface="Tahoma"/>
              <a:cs typeface="Tahoma"/>
            </a:endParaRPr>
          </a:p>
          <a:p>
            <a:pPr marL="394970">
              <a:lnSpc>
                <a:spcPts val="1875"/>
              </a:lnSpc>
            </a:pPr>
            <a:r>
              <a:rPr sz="1650" u="none" spc="265" dirty="0">
                <a:solidFill>
                  <a:srgbClr val="0077AA"/>
                </a:solidFill>
                <a:latin typeface="Tahoma"/>
                <a:cs typeface="Tahoma"/>
              </a:rPr>
              <a:t>ports </a:t>
            </a:r>
            <a:r>
              <a:rPr sz="1650" u="none" spc="265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endParaRPr sz="1650">
              <a:latin typeface="Tahoma"/>
              <a:cs typeface="Tahoma"/>
            </a:endParaRPr>
          </a:p>
          <a:p>
            <a:pPr marL="647065">
              <a:lnSpc>
                <a:spcPts val="1875"/>
              </a:lnSpc>
            </a:pPr>
            <a:r>
              <a:rPr sz="1650" u="none" spc="390" dirty="0">
                <a:solidFill>
                  <a:srgbClr val="999999"/>
                </a:solidFill>
                <a:latin typeface="Tahoma"/>
                <a:cs typeface="Tahoma"/>
              </a:rPr>
              <a:t>-</a:t>
            </a:r>
            <a:r>
              <a:rPr sz="1650" u="none" spc="480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650" u="none" spc="195" dirty="0">
                <a:solidFill>
                  <a:srgbClr val="0077AA"/>
                </a:solidFill>
                <a:latin typeface="Tahoma"/>
                <a:cs typeface="Tahoma"/>
              </a:rPr>
              <a:t>nodePort </a:t>
            </a:r>
            <a:r>
              <a:rPr sz="1650" u="none" spc="195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u="none" spc="484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650" u="none" spc="80" dirty="0">
                <a:solidFill>
                  <a:srgbClr val="990054"/>
                </a:solidFill>
                <a:latin typeface="Tahoma"/>
                <a:cs typeface="Tahoma"/>
              </a:rPr>
              <a:t>30123</a:t>
            </a:r>
            <a:endParaRPr sz="1650">
              <a:latin typeface="Tahoma"/>
              <a:cs typeface="Tahoma"/>
            </a:endParaRPr>
          </a:p>
          <a:p>
            <a:pPr marL="899794">
              <a:lnSpc>
                <a:spcPts val="1875"/>
              </a:lnSpc>
            </a:pPr>
            <a:r>
              <a:rPr sz="1650" u="none" spc="280" dirty="0">
                <a:solidFill>
                  <a:srgbClr val="0077AA"/>
                </a:solidFill>
                <a:latin typeface="Tahoma"/>
                <a:cs typeface="Tahoma"/>
              </a:rPr>
              <a:t>port </a:t>
            </a:r>
            <a:r>
              <a:rPr sz="1650" u="none" spc="280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u="none" spc="480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650" u="none" spc="70" dirty="0">
                <a:solidFill>
                  <a:srgbClr val="990054"/>
                </a:solidFill>
                <a:latin typeface="Tahoma"/>
                <a:cs typeface="Tahoma"/>
              </a:rPr>
              <a:t>8080</a:t>
            </a:r>
            <a:endParaRPr sz="1650">
              <a:latin typeface="Tahoma"/>
              <a:cs typeface="Tahoma"/>
            </a:endParaRPr>
          </a:p>
          <a:p>
            <a:pPr marL="899794">
              <a:lnSpc>
                <a:spcPts val="1930"/>
              </a:lnSpc>
            </a:pPr>
            <a:r>
              <a:rPr sz="1650" u="none" spc="275" dirty="0">
                <a:solidFill>
                  <a:srgbClr val="0077AA"/>
                </a:solidFill>
                <a:latin typeface="Tahoma"/>
                <a:cs typeface="Tahoma"/>
              </a:rPr>
              <a:t>targetPort </a:t>
            </a:r>
            <a:r>
              <a:rPr sz="1650" u="none" spc="275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u="none" spc="475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650" u="none" spc="65" dirty="0">
                <a:solidFill>
                  <a:srgbClr val="990054"/>
                </a:solidFill>
                <a:latin typeface="Tahoma"/>
                <a:cs typeface="Tahoma"/>
              </a:rPr>
              <a:t>80</a:t>
            </a:r>
            <a:endParaRPr sz="165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175"/>
              </a:spcBef>
            </a:pPr>
            <a:endParaRPr sz="1650">
              <a:latin typeface="Tahoma"/>
              <a:cs typeface="Tahoma"/>
            </a:endParaRPr>
          </a:p>
          <a:p>
            <a:pPr marL="371475" marR="302260">
              <a:lnSpc>
                <a:spcPts val="2100"/>
              </a:lnSpc>
            </a:pPr>
            <a:r>
              <a:rPr u="none" spc="60" dirty="0">
                <a:solidFill>
                  <a:srgbClr val="333333"/>
                </a:solidFill>
              </a:rPr>
              <a:t>Kubernetes</a:t>
            </a:r>
            <a:r>
              <a:rPr u="none" spc="-75" dirty="0">
                <a:solidFill>
                  <a:srgbClr val="333333"/>
                </a:solidFill>
              </a:rPr>
              <a:t> </a:t>
            </a:r>
            <a:r>
              <a:rPr u="none" spc="-50" dirty="0">
                <a:solidFill>
                  <a:srgbClr val="333333"/>
                </a:solidFill>
              </a:rPr>
              <a:t>volonté</a:t>
            </a:r>
            <a:r>
              <a:rPr u="none" spc="-75" dirty="0">
                <a:solidFill>
                  <a:srgbClr val="333333"/>
                </a:solidFill>
              </a:rPr>
              <a:t> </a:t>
            </a:r>
            <a:r>
              <a:rPr u="none" spc="-10" dirty="0">
                <a:solidFill>
                  <a:srgbClr val="333333"/>
                </a:solidFill>
              </a:rPr>
              <a:t>allouer</a:t>
            </a:r>
            <a:r>
              <a:rPr u="none" spc="-75" dirty="0">
                <a:solidFill>
                  <a:srgbClr val="333333"/>
                </a:solidFill>
              </a:rPr>
              <a:t> </a:t>
            </a:r>
            <a:r>
              <a:rPr u="none" spc="65" dirty="0">
                <a:solidFill>
                  <a:srgbClr val="333333"/>
                </a:solidFill>
              </a:rPr>
              <a:t>un</a:t>
            </a:r>
            <a:r>
              <a:rPr u="none" spc="-75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port</a:t>
            </a:r>
            <a:r>
              <a:rPr u="none" spc="-75" dirty="0">
                <a:solidFill>
                  <a:srgbClr val="333333"/>
                </a:solidFill>
              </a:rPr>
              <a:t> </a:t>
            </a:r>
            <a:r>
              <a:rPr u="none" spc="135" dirty="0">
                <a:solidFill>
                  <a:srgbClr val="333333"/>
                </a:solidFill>
              </a:rPr>
              <a:t>sur</a:t>
            </a:r>
            <a:r>
              <a:rPr u="none" spc="-75" dirty="0">
                <a:solidFill>
                  <a:srgbClr val="333333"/>
                </a:solidFill>
              </a:rPr>
              <a:t> </a:t>
            </a:r>
            <a:r>
              <a:rPr u="none" spc="-40" dirty="0">
                <a:solidFill>
                  <a:srgbClr val="333333"/>
                </a:solidFill>
              </a:rPr>
              <a:t>tous</a:t>
            </a:r>
            <a:r>
              <a:rPr u="none" spc="-75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c'est</a:t>
            </a:r>
            <a:r>
              <a:rPr u="none" spc="-75" dirty="0">
                <a:solidFill>
                  <a:srgbClr val="333333"/>
                </a:solidFill>
              </a:rPr>
              <a:t> </a:t>
            </a:r>
            <a:r>
              <a:rPr u="none" spc="105" dirty="0">
                <a:solidFill>
                  <a:srgbClr val="333333"/>
                </a:solidFill>
              </a:rPr>
              <a:t>nœuds</a:t>
            </a:r>
            <a:r>
              <a:rPr u="none" spc="-75" dirty="0">
                <a:solidFill>
                  <a:srgbClr val="333333"/>
                </a:solidFill>
              </a:rPr>
              <a:t> </a:t>
            </a:r>
            <a:r>
              <a:rPr u="none" spc="-10" dirty="0">
                <a:solidFill>
                  <a:srgbClr val="333333"/>
                </a:solidFill>
              </a:rPr>
              <a:t>(le</a:t>
            </a:r>
            <a:r>
              <a:rPr u="none" spc="-75" dirty="0">
                <a:solidFill>
                  <a:srgbClr val="333333"/>
                </a:solidFill>
              </a:rPr>
              <a:t> </a:t>
            </a:r>
            <a:r>
              <a:rPr u="none" spc="105" dirty="0">
                <a:solidFill>
                  <a:srgbClr val="333333"/>
                </a:solidFill>
              </a:rPr>
              <a:t>même</a:t>
            </a:r>
            <a:r>
              <a:rPr u="none" spc="-75" dirty="0">
                <a:solidFill>
                  <a:srgbClr val="333333"/>
                </a:solidFill>
              </a:rPr>
              <a:t> </a:t>
            </a:r>
            <a:r>
              <a:rPr u="none" spc="135" dirty="0">
                <a:solidFill>
                  <a:srgbClr val="333333"/>
                </a:solidFill>
              </a:rPr>
              <a:t>sur</a:t>
            </a:r>
            <a:r>
              <a:rPr u="none" spc="-75" dirty="0">
                <a:solidFill>
                  <a:srgbClr val="333333"/>
                </a:solidFill>
              </a:rPr>
              <a:t> </a:t>
            </a:r>
            <a:r>
              <a:rPr u="none" spc="-40" dirty="0">
                <a:solidFill>
                  <a:srgbClr val="333333"/>
                </a:solidFill>
              </a:rPr>
              <a:t>tous</a:t>
            </a:r>
            <a:r>
              <a:rPr u="none" spc="-75" dirty="0">
                <a:solidFill>
                  <a:srgbClr val="333333"/>
                </a:solidFill>
              </a:rPr>
              <a:t> </a:t>
            </a:r>
            <a:r>
              <a:rPr u="none" spc="60" dirty="0">
                <a:solidFill>
                  <a:srgbClr val="333333"/>
                </a:solidFill>
              </a:rPr>
              <a:t>nœuds)</a:t>
            </a:r>
            <a:r>
              <a:rPr u="none" spc="-75" dirty="0">
                <a:solidFill>
                  <a:srgbClr val="333333"/>
                </a:solidFill>
              </a:rPr>
              <a:t> </a:t>
            </a:r>
            <a:r>
              <a:rPr u="none" spc="100" dirty="0">
                <a:solidFill>
                  <a:srgbClr val="333333"/>
                </a:solidFill>
              </a:rPr>
              <a:t>et</a:t>
            </a:r>
            <a:r>
              <a:rPr u="none" spc="-75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réorienter</a:t>
            </a:r>
            <a:r>
              <a:rPr u="none" spc="-75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le</a:t>
            </a:r>
            <a:r>
              <a:rPr u="none" spc="-75" dirty="0">
                <a:solidFill>
                  <a:srgbClr val="333333"/>
                </a:solidFill>
              </a:rPr>
              <a:t> </a:t>
            </a:r>
            <a:r>
              <a:rPr u="none" spc="-10" dirty="0">
                <a:solidFill>
                  <a:srgbClr val="333333"/>
                </a:solidFill>
              </a:rPr>
              <a:t>trafic </a:t>
            </a:r>
            <a:r>
              <a:rPr u="none" dirty="0">
                <a:solidFill>
                  <a:srgbClr val="333333"/>
                </a:solidFill>
              </a:rPr>
              <a:t>qui</a:t>
            </a:r>
            <a:r>
              <a:rPr u="none" spc="-30" dirty="0">
                <a:solidFill>
                  <a:srgbClr val="333333"/>
                </a:solidFill>
              </a:rPr>
              <a:t> </a:t>
            </a:r>
            <a:r>
              <a:rPr u="none" spc="50" dirty="0">
                <a:solidFill>
                  <a:srgbClr val="333333"/>
                </a:solidFill>
              </a:rPr>
              <a:t>atteint</a:t>
            </a:r>
            <a:r>
              <a:rPr u="none" spc="-25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ce</a:t>
            </a:r>
            <a:r>
              <a:rPr u="none" spc="-25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port</a:t>
            </a:r>
            <a:r>
              <a:rPr u="none" spc="-25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à</a:t>
            </a:r>
            <a:r>
              <a:rPr u="none" spc="-25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le</a:t>
            </a:r>
            <a:r>
              <a:rPr u="none" spc="-25" dirty="0">
                <a:solidFill>
                  <a:srgbClr val="333333"/>
                </a:solidFill>
              </a:rPr>
              <a:t> </a:t>
            </a:r>
            <a:r>
              <a:rPr u="none" spc="50" dirty="0">
                <a:solidFill>
                  <a:srgbClr val="333333"/>
                </a:solidFill>
              </a:rPr>
              <a:t>concerné</a:t>
            </a:r>
            <a:r>
              <a:rPr u="none" spc="-25" dirty="0">
                <a:solidFill>
                  <a:srgbClr val="333333"/>
                </a:solidFill>
              </a:rPr>
              <a:t> </a:t>
            </a:r>
            <a:r>
              <a:rPr u="none" spc="-10" dirty="0"/>
              <a:t>Service</a:t>
            </a:r>
          </a:p>
          <a:p>
            <a:pPr marL="371475">
              <a:lnSpc>
                <a:spcPct val="100000"/>
              </a:lnSpc>
              <a:spcBef>
                <a:spcPts val="1305"/>
              </a:spcBef>
            </a:pPr>
            <a:r>
              <a:rPr u="none" dirty="0">
                <a:solidFill>
                  <a:srgbClr val="333333"/>
                </a:solidFill>
              </a:rPr>
              <a:t>Note:</a:t>
            </a:r>
            <a:r>
              <a:rPr u="none" spc="-35" dirty="0">
                <a:solidFill>
                  <a:srgbClr val="333333"/>
                </a:solidFill>
              </a:rPr>
              <a:t> </a:t>
            </a:r>
            <a:r>
              <a:rPr u="none" spc="65" dirty="0">
                <a:solidFill>
                  <a:srgbClr val="333333"/>
                </a:solidFill>
              </a:rPr>
              <a:t>un</a:t>
            </a:r>
            <a:r>
              <a:rPr u="none" spc="-35" dirty="0">
                <a:solidFill>
                  <a:srgbClr val="333333"/>
                </a:solidFill>
              </a:rPr>
              <a:t> </a:t>
            </a:r>
            <a:r>
              <a:rPr u="none" spc="330" dirty="0">
                <a:latin typeface="Tahoma"/>
                <a:cs typeface="Tahoma"/>
              </a:rPr>
              <a:t>ClusterIP</a:t>
            </a:r>
            <a:r>
              <a:rPr u="none" spc="-55" dirty="0">
                <a:latin typeface="Tahoma"/>
                <a:cs typeface="Tahoma"/>
              </a:rPr>
              <a:t> </a:t>
            </a:r>
            <a:r>
              <a:rPr u="none" spc="-50" dirty="0">
                <a:solidFill>
                  <a:srgbClr val="333333"/>
                </a:solidFill>
              </a:rPr>
              <a:t>volonté</a:t>
            </a:r>
            <a:r>
              <a:rPr u="none" spc="-35" dirty="0">
                <a:solidFill>
                  <a:srgbClr val="333333"/>
                </a:solidFill>
              </a:rPr>
              <a:t> </a:t>
            </a:r>
            <a:r>
              <a:rPr u="none" spc="60" dirty="0">
                <a:solidFill>
                  <a:srgbClr val="333333"/>
                </a:solidFill>
              </a:rPr>
              <a:t>aussi</a:t>
            </a:r>
            <a:r>
              <a:rPr u="none" spc="-30" dirty="0">
                <a:solidFill>
                  <a:srgbClr val="333333"/>
                </a:solidFill>
              </a:rPr>
              <a:t> </a:t>
            </a:r>
            <a:r>
              <a:rPr u="none" spc="55" dirty="0">
                <a:solidFill>
                  <a:srgbClr val="333333"/>
                </a:solidFill>
              </a:rPr>
              <a:t>être</a:t>
            </a:r>
            <a:r>
              <a:rPr u="none" spc="-35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créé</a:t>
            </a:r>
            <a:r>
              <a:rPr u="none" spc="-30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pour</a:t>
            </a:r>
            <a:r>
              <a:rPr u="none" spc="-35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interne</a:t>
            </a:r>
            <a:r>
              <a:rPr u="none" spc="-30" dirty="0">
                <a:solidFill>
                  <a:srgbClr val="333333"/>
                </a:solidFill>
              </a:rPr>
              <a:t> </a:t>
            </a:r>
            <a:r>
              <a:rPr u="none" spc="55" dirty="0">
                <a:solidFill>
                  <a:srgbClr val="333333"/>
                </a:solidFill>
              </a:rPr>
              <a:t>communication</a:t>
            </a:r>
          </a:p>
        </p:txBody>
      </p:sp>
    </p:spTree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09624" y="1552574"/>
            <a:ext cx="12211050" cy="9525"/>
          </a:xfrm>
          <a:custGeom>
            <a:avLst/>
            <a:gdLst/>
            <a:ahLst/>
            <a:cxnLst/>
            <a:rect l="l" t="t" r="r" b="b"/>
            <a:pathLst>
              <a:path w="12211050" h="9525">
                <a:moveTo>
                  <a:pt x="12211049" y="9524"/>
                </a:moveTo>
                <a:lnTo>
                  <a:pt x="0" y="9524"/>
                </a:lnTo>
                <a:lnTo>
                  <a:pt x="0" y="0"/>
                </a:lnTo>
                <a:lnTo>
                  <a:pt x="12211049" y="0"/>
                </a:lnTo>
                <a:lnTo>
                  <a:pt x="12211049" y="952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809624" y="1552574"/>
            <a:ext cx="12211050" cy="923925"/>
            <a:chOff x="809624" y="1552574"/>
            <a:chExt cx="12211050" cy="923925"/>
          </a:xfrm>
        </p:grpSpPr>
        <p:sp>
          <p:nvSpPr>
            <p:cNvPr id="4" name="object 4"/>
            <p:cNvSpPr/>
            <p:nvPr/>
          </p:nvSpPr>
          <p:spPr>
            <a:xfrm>
              <a:off x="809612" y="1552574"/>
              <a:ext cx="12211050" cy="923925"/>
            </a:xfrm>
            <a:custGeom>
              <a:avLst/>
              <a:gdLst/>
              <a:ahLst/>
              <a:cxnLst/>
              <a:rect l="l" t="t" r="r" b="b"/>
              <a:pathLst>
                <a:path w="12211050" h="923925">
                  <a:moveTo>
                    <a:pt x="12211050" y="0"/>
                  </a:moveTo>
                  <a:lnTo>
                    <a:pt x="12201525" y="0"/>
                  </a:lnTo>
                  <a:lnTo>
                    <a:pt x="12201525" y="914400"/>
                  </a:lnTo>
                  <a:lnTo>
                    <a:pt x="0" y="914400"/>
                  </a:lnTo>
                  <a:lnTo>
                    <a:pt x="0" y="923925"/>
                  </a:lnTo>
                  <a:lnTo>
                    <a:pt x="12201525" y="923925"/>
                  </a:lnTo>
                  <a:lnTo>
                    <a:pt x="12211050" y="923925"/>
                  </a:lnTo>
                  <a:lnTo>
                    <a:pt x="12211050" y="914400"/>
                  </a:lnTo>
                  <a:lnTo>
                    <a:pt x="12211050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09624" y="1552574"/>
              <a:ext cx="9525" cy="923925"/>
            </a:xfrm>
            <a:custGeom>
              <a:avLst/>
              <a:gdLst/>
              <a:ahLst/>
              <a:cxnLst/>
              <a:rect l="l" t="t" r="r" b="b"/>
              <a:pathLst>
                <a:path w="9525" h="923925">
                  <a:moveTo>
                    <a:pt x="0" y="923924"/>
                  </a:moveTo>
                  <a:lnTo>
                    <a:pt x="0" y="0"/>
                  </a:lnTo>
                  <a:lnTo>
                    <a:pt x="9524" y="9524"/>
                  </a:lnTo>
                  <a:lnTo>
                    <a:pt x="9524" y="914399"/>
                  </a:lnTo>
                  <a:lnTo>
                    <a:pt x="0" y="923924"/>
                  </a:lnTo>
                  <a:close/>
                </a:path>
              </a:pathLst>
            </a:custGeom>
            <a:solidFill>
              <a:srgbClr val="ED21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81465" y="1679943"/>
              <a:ext cx="103240" cy="198704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5" dirty="0"/>
              <a:t>NODEPORT</a:t>
            </a:r>
            <a:r>
              <a:rPr spc="-155" dirty="0"/>
              <a:t> </a:t>
            </a:r>
            <a:r>
              <a:rPr spc="-120" dirty="0"/>
              <a:t>SERVICES</a:t>
            </a:r>
            <a:r>
              <a:rPr spc="-125" dirty="0"/>
              <a:t> </a:t>
            </a:r>
            <a:r>
              <a:rPr spc="95" dirty="0"/>
              <a:t>(2/3)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201737" y="1625600"/>
            <a:ext cx="2800985" cy="276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50" spc="245" dirty="0">
                <a:latin typeface="Tahoma"/>
                <a:cs typeface="Tahoma"/>
              </a:rPr>
              <a:t>kubectl</a:t>
            </a:r>
            <a:r>
              <a:rPr sz="1650" spc="475" dirty="0">
                <a:latin typeface="Tahoma"/>
                <a:cs typeface="Tahoma"/>
              </a:rPr>
              <a:t> </a:t>
            </a:r>
            <a:r>
              <a:rPr sz="1650" spc="215" dirty="0">
                <a:latin typeface="Tahoma"/>
                <a:cs typeface="Tahoma"/>
              </a:rPr>
              <a:t>obtenir</a:t>
            </a:r>
            <a:r>
              <a:rPr sz="1650" spc="475" dirty="0">
                <a:latin typeface="Tahoma"/>
                <a:cs typeface="Tahoma"/>
              </a:rPr>
              <a:t> </a:t>
            </a:r>
            <a:r>
              <a:rPr sz="1650" spc="215" dirty="0">
                <a:latin typeface="Tahoma"/>
                <a:cs typeface="Tahoma"/>
              </a:rPr>
              <a:t>service</a:t>
            </a:r>
            <a:r>
              <a:rPr sz="1650" spc="475" dirty="0">
                <a:latin typeface="Tahoma"/>
                <a:cs typeface="Tahoma"/>
              </a:rPr>
              <a:t> </a:t>
            </a:r>
            <a:r>
              <a:rPr sz="1650" spc="-10" dirty="0">
                <a:solidFill>
                  <a:srgbClr val="DD4A67"/>
                </a:solidFill>
                <a:latin typeface="Tahoma"/>
                <a:cs typeface="Tahoma"/>
              </a:rPr>
              <a:t>qui suis-je</a:t>
            </a:r>
            <a:endParaRPr sz="1650">
              <a:latin typeface="Tahoma"/>
              <a:cs typeface="Tahoma"/>
            </a:endParaRPr>
          </a:p>
        </p:txBody>
      </p:sp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930275" y="1891465"/>
          <a:ext cx="9018903" cy="5797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299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395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395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659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14439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40665">
                <a:tc>
                  <a:txBody>
                    <a:bodyPr/>
                    <a:lstStyle/>
                    <a:p>
                      <a:pPr marL="31750">
                        <a:lnSpc>
                          <a:spcPts val="1800"/>
                        </a:lnSpc>
                      </a:pPr>
                      <a:r>
                        <a:rPr sz="1650" spc="-20" dirty="0">
                          <a:latin typeface="Tahoma"/>
                          <a:cs typeface="Tahoma"/>
                        </a:rPr>
                        <a:t>NOM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41325">
                        <a:lnSpc>
                          <a:spcPts val="1800"/>
                        </a:lnSpc>
                      </a:pPr>
                      <a:r>
                        <a:rPr sz="1650" spc="-20" dirty="0">
                          <a:latin typeface="Tahoma"/>
                          <a:cs typeface="Tahoma"/>
                        </a:rPr>
                        <a:t>TAPER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89230">
                        <a:lnSpc>
                          <a:spcPts val="1800"/>
                        </a:lnSpc>
                      </a:pPr>
                      <a:r>
                        <a:rPr sz="1650" spc="110" dirty="0">
                          <a:latin typeface="Tahoma"/>
                          <a:cs typeface="Tahoma"/>
                        </a:rPr>
                        <a:t>CLUSTER- </a:t>
                      </a:r>
                      <a:r>
                        <a:rPr sz="1650" spc="65" dirty="0">
                          <a:latin typeface="Tahoma"/>
                          <a:cs typeface="Tahoma"/>
                        </a:rPr>
                        <a:t>IP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89230">
                        <a:lnSpc>
                          <a:spcPts val="1800"/>
                        </a:lnSpc>
                      </a:pPr>
                      <a:r>
                        <a:rPr sz="1650" spc="55" dirty="0">
                          <a:latin typeface="Tahoma"/>
                          <a:cs typeface="Tahoma"/>
                        </a:rPr>
                        <a:t>IP 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89230">
                        <a:lnSpc>
                          <a:spcPts val="1800"/>
                        </a:lnSpc>
                      </a:pPr>
                      <a:r>
                        <a:rPr sz="1650" spc="85" dirty="0">
                          <a:latin typeface="Tahoma"/>
                          <a:cs typeface="Tahoma"/>
                        </a:rPr>
                        <a:t>PORT(S)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1800"/>
                        </a:lnSpc>
                      </a:pPr>
                      <a:r>
                        <a:rPr sz="1650" spc="-25" dirty="0">
                          <a:latin typeface="Tahoma"/>
                          <a:cs typeface="Tahoma"/>
                        </a:rPr>
                        <a:t>ÂGE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9090">
                <a:tc>
                  <a:txBody>
                    <a:bodyPr/>
                    <a:lstStyle/>
                    <a:p>
                      <a:pPr marL="31750">
                        <a:lnSpc>
                          <a:spcPts val="1839"/>
                        </a:lnSpc>
                      </a:pPr>
                      <a:r>
                        <a:rPr sz="1650" spc="-10" dirty="0">
                          <a:latin typeface="Tahoma"/>
                          <a:cs typeface="Tahoma"/>
                        </a:rPr>
                        <a:t>qui suis-je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41325">
                        <a:lnSpc>
                          <a:spcPts val="1839"/>
                        </a:lnSpc>
                      </a:pPr>
                      <a:r>
                        <a:rPr sz="1650" spc="130" dirty="0">
                          <a:latin typeface="Tahoma"/>
                          <a:cs typeface="Tahoma"/>
                        </a:rPr>
                        <a:t>NodePort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89230">
                        <a:lnSpc>
                          <a:spcPts val="1839"/>
                        </a:lnSpc>
                      </a:pPr>
                      <a:r>
                        <a:rPr sz="1650" spc="210" dirty="0">
                          <a:latin typeface="Tahoma"/>
                          <a:cs typeface="Tahoma"/>
                        </a:rPr>
                        <a:t>10.0.0.72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89230">
                        <a:lnSpc>
                          <a:spcPts val="1839"/>
                        </a:lnSpc>
                      </a:pPr>
                      <a:r>
                        <a:rPr sz="1650" spc="-10" dirty="0">
                          <a:latin typeface="Tahoma"/>
                          <a:cs typeface="Tahoma"/>
                        </a:rPr>
                        <a:t>&lt;aucun&gt;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89230">
                        <a:lnSpc>
                          <a:spcPts val="1839"/>
                        </a:lnSpc>
                      </a:pPr>
                      <a:r>
                        <a:rPr sz="1650" spc="110" dirty="0">
                          <a:latin typeface="Tahoma"/>
                          <a:cs typeface="Tahoma"/>
                        </a:rPr>
                        <a:t>8080:30123/TCP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1839"/>
                        </a:lnSpc>
                      </a:pPr>
                      <a:r>
                        <a:rPr sz="1650" spc="-25" dirty="0">
                          <a:latin typeface="Tahoma"/>
                          <a:cs typeface="Tahoma"/>
                        </a:rPr>
                        <a:t>52 m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33449" y="3248024"/>
            <a:ext cx="95250" cy="95249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1177924" y="2945764"/>
            <a:ext cx="11115040" cy="1282700"/>
          </a:xfrm>
          <a:prstGeom prst="rect">
            <a:avLst/>
          </a:prstGeom>
        </p:spPr>
        <p:txBody>
          <a:bodyPr vert="horz" wrap="square" lIns="0" tIns="1784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5"/>
              </a:spcBef>
            </a:pP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-3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85" dirty="0">
                <a:solidFill>
                  <a:srgbClr val="ED2137"/>
                </a:solidFill>
                <a:latin typeface="Trebuchet MS"/>
                <a:cs typeface="Trebuchet MS"/>
              </a:rPr>
              <a:t>NodePorts</a:t>
            </a:r>
            <a:r>
              <a:rPr sz="2100" spc="-25" dirty="0">
                <a:solidFill>
                  <a:srgbClr val="ED2137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disponible</a:t>
            </a:r>
            <a:r>
              <a:rPr sz="2100" spc="-3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70" dirty="0">
                <a:solidFill>
                  <a:srgbClr val="333333"/>
                </a:solidFill>
                <a:latin typeface="Trebuchet MS"/>
                <a:cs typeface="Trebuchet MS"/>
              </a:rPr>
              <a:t>gamme</a:t>
            </a:r>
            <a:r>
              <a:rPr sz="2100" spc="-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est</a:t>
            </a:r>
            <a:r>
              <a:rPr sz="2100" spc="-3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prédéfini</a:t>
            </a:r>
            <a:r>
              <a:rPr sz="2100" spc="-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à</a:t>
            </a:r>
            <a:r>
              <a:rPr sz="2100" spc="-3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-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grappe</a:t>
            </a:r>
            <a:r>
              <a:rPr sz="2100" spc="-3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20" dirty="0">
                <a:solidFill>
                  <a:srgbClr val="333333"/>
                </a:solidFill>
                <a:latin typeface="Trebuchet MS"/>
                <a:cs typeface="Trebuchet MS"/>
              </a:rPr>
              <a:t>niveau</a:t>
            </a:r>
            <a:r>
              <a:rPr sz="2100" spc="-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(par</a:t>
            </a:r>
            <a:r>
              <a:rPr sz="2100" spc="-3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défaut</a:t>
            </a:r>
            <a:r>
              <a:rPr sz="2100" spc="-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0" dirty="0">
                <a:solidFill>
                  <a:srgbClr val="333333"/>
                </a:solidFill>
                <a:latin typeface="Trebuchet MS"/>
                <a:cs typeface="Trebuchet MS"/>
              </a:rPr>
              <a:t>30000- </a:t>
            </a:r>
            <a:r>
              <a:rPr sz="2100" spc="40" dirty="0">
                <a:solidFill>
                  <a:srgbClr val="333333"/>
                </a:solidFill>
                <a:latin typeface="Trebuchet MS"/>
                <a:cs typeface="Trebuchet MS"/>
              </a:rPr>
              <a:t>32767)</a:t>
            </a:r>
            <a:endParaRPr sz="2100">
              <a:latin typeface="Trebuchet MS"/>
              <a:cs typeface="Trebuchet MS"/>
            </a:endParaRPr>
          </a:p>
          <a:p>
            <a:pPr marL="12700" marR="5080">
              <a:lnSpc>
                <a:spcPts val="2250"/>
              </a:lnSpc>
              <a:spcBef>
                <a:spcPts val="1605"/>
              </a:spcBef>
            </a:pP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Il</a:t>
            </a:r>
            <a:r>
              <a:rPr sz="2100" spc="-4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est</a:t>
            </a: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5" dirty="0">
                <a:solidFill>
                  <a:srgbClr val="333333"/>
                </a:solidFill>
                <a:latin typeface="Trebuchet MS"/>
                <a:cs typeface="Trebuchet MS"/>
              </a:rPr>
              <a:t>possible</a:t>
            </a:r>
            <a:r>
              <a:rPr sz="2100" spc="-4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à</a:t>
            </a: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omettre</a:t>
            </a:r>
            <a:r>
              <a:rPr sz="2100" spc="-4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valeur</a:t>
            </a:r>
            <a:r>
              <a:rPr sz="2100" spc="-4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de</a:t>
            </a: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280" dirty="0">
                <a:solidFill>
                  <a:srgbClr val="ED2137"/>
                </a:solidFill>
                <a:latin typeface="Tahoma"/>
                <a:cs typeface="Tahoma"/>
              </a:rPr>
              <a:t>.spec.ports.nodePort </a:t>
            </a:r>
            <a:r>
              <a:rPr sz="2100" spc="280" dirty="0">
                <a:solidFill>
                  <a:srgbClr val="333333"/>
                </a:solidFill>
                <a:latin typeface="Trebuchet MS"/>
                <a:cs typeface="Trebuchet MS"/>
              </a:rPr>
              <a:t>,</a:t>
            </a:r>
            <a:r>
              <a:rPr sz="2100" spc="-4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0" dirty="0">
                <a:solidFill>
                  <a:srgbClr val="333333"/>
                </a:solidFill>
                <a:latin typeface="Trebuchet MS"/>
                <a:cs typeface="Trebuchet MS"/>
              </a:rPr>
              <a:t>Kubernetes</a:t>
            </a: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50" dirty="0">
                <a:solidFill>
                  <a:srgbClr val="333333"/>
                </a:solidFill>
                <a:latin typeface="Trebuchet MS"/>
                <a:cs typeface="Trebuchet MS"/>
              </a:rPr>
              <a:t>volonté</a:t>
            </a:r>
            <a:r>
              <a:rPr sz="2100" spc="-4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80" dirty="0">
                <a:solidFill>
                  <a:srgbClr val="333333"/>
                </a:solidFill>
                <a:latin typeface="Trebuchet MS"/>
                <a:cs typeface="Trebuchet MS"/>
              </a:rPr>
              <a:t>attribuer 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automatiquement</a:t>
            </a:r>
            <a:r>
              <a:rPr sz="2100" spc="-8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5" dirty="0">
                <a:solidFill>
                  <a:srgbClr val="333333"/>
                </a:solidFill>
                <a:latin typeface="Trebuchet MS"/>
                <a:cs typeface="Trebuchet MS"/>
              </a:rPr>
              <a:t>un</a:t>
            </a:r>
            <a:r>
              <a:rPr sz="2100" spc="-8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gratuit</a:t>
            </a:r>
            <a:r>
              <a:rPr sz="2100" spc="-8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5" dirty="0">
                <a:solidFill>
                  <a:srgbClr val="333333"/>
                </a:solidFill>
                <a:latin typeface="Trebuchet MS"/>
                <a:cs typeface="Trebuchet MS"/>
              </a:rPr>
              <a:t>un</a:t>
            </a:r>
            <a:endParaRPr sz="2100">
              <a:latin typeface="Trebuchet MS"/>
              <a:cs typeface="Trebuchet MS"/>
            </a:endParaRPr>
          </a:p>
        </p:txBody>
      </p:sp>
      <p:pic>
        <p:nvPicPr>
          <p:cNvPr id="12" name="object 1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33449" y="3733799"/>
            <a:ext cx="95250" cy="95249"/>
          </a:xfrm>
          <a:prstGeom prst="rect">
            <a:avLst/>
          </a:prstGeom>
        </p:spPr>
      </p:pic>
    </p:spTree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09624" y="6076949"/>
            <a:ext cx="12211050" cy="9525"/>
          </a:xfrm>
          <a:custGeom>
            <a:avLst/>
            <a:gdLst/>
            <a:ahLst/>
            <a:cxnLst/>
            <a:rect l="l" t="t" r="r" b="b"/>
            <a:pathLst>
              <a:path w="12211050" h="9525">
                <a:moveTo>
                  <a:pt x="12211049" y="9524"/>
                </a:moveTo>
                <a:lnTo>
                  <a:pt x="0" y="9524"/>
                </a:lnTo>
                <a:lnTo>
                  <a:pt x="0" y="0"/>
                </a:lnTo>
                <a:lnTo>
                  <a:pt x="12211049" y="0"/>
                </a:lnTo>
                <a:lnTo>
                  <a:pt x="12211049" y="952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809624" y="6076949"/>
            <a:ext cx="12211050" cy="923925"/>
            <a:chOff x="809624" y="6076949"/>
            <a:chExt cx="12211050" cy="923925"/>
          </a:xfrm>
        </p:grpSpPr>
        <p:sp>
          <p:nvSpPr>
            <p:cNvPr id="4" name="object 4"/>
            <p:cNvSpPr/>
            <p:nvPr/>
          </p:nvSpPr>
          <p:spPr>
            <a:xfrm>
              <a:off x="809612" y="6076950"/>
              <a:ext cx="12211050" cy="923925"/>
            </a:xfrm>
            <a:custGeom>
              <a:avLst/>
              <a:gdLst/>
              <a:ahLst/>
              <a:cxnLst/>
              <a:rect l="l" t="t" r="r" b="b"/>
              <a:pathLst>
                <a:path w="12211050" h="923925">
                  <a:moveTo>
                    <a:pt x="12211050" y="0"/>
                  </a:moveTo>
                  <a:lnTo>
                    <a:pt x="12201525" y="0"/>
                  </a:lnTo>
                  <a:lnTo>
                    <a:pt x="12201525" y="914400"/>
                  </a:lnTo>
                  <a:lnTo>
                    <a:pt x="0" y="914400"/>
                  </a:lnTo>
                  <a:lnTo>
                    <a:pt x="0" y="923925"/>
                  </a:lnTo>
                  <a:lnTo>
                    <a:pt x="12201525" y="923925"/>
                  </a:lnTo>
                  <a:lnTo>
                    <a:pt x="12211050" y="923925"/>
                  </a:lnTo>
                  <a:lnTo>
                    <a:pt x="12211050" y="914400"/>
                  </a:lnTo>
                  <a:lnTo>
                    <a:pt x="12211050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09624" y="6076949"/>
              <a:ext cx="9525" cy="923925"/>
            </a:xfrm>
            <a:custGeom>
              <a:avLst/>
              <a:gdLst/>
              <a:ahLst/>
              <a:cxnLst/>
              <a:rect l="l" t="t" r="r" b="b"/>
              <a:pathLst>
                <a:path w="9525" h="923925">
                  <a:moveTo>
                    <a:pt x="0" y="923924"/>
                  </a:moveTo>
                  <a:lnTo>
                    <a:pt x="0" y="0"/>
                  </a:lnTo>
                  <a:lnTo>
                    <a:pt x="9524" y="9524"/>
                  </a:lnTo>
                  <a:lnTo>
                    <a:pt x="9524" y="914399"/>
                  </a:lnTo>
                  <a:lnTo>
                    <a:pt x="0" y="923924"/>
                  </a:lnTo>
                  <a:close/>
                </a:path>
              </a:pathLst>
            </a:custGeom>
            <a:solidFill>
              <a:srgbClr val="ED21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81465" y="6204318"/>
              <a:ext cx="103240" cy="198704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5" dirty="0"/>
              <a:t>NODEPORT</a:t>
            </a:r>
            <a:r>
              <a:rPr spc="-155" dirty="0"/>
              <a:t> </a:t>
            </a:r>
            <a:r>
              <a:rPr spc="-120" dirty="0"/>
              <a:t>SERVICES</a:t>
            </a:r>
            <a:r>
              <a:rPr spc="-125" dirty="0"/>
              <a:t> </a:t>
            </a:r>
            <a:r>
              <a:rPr spc="95" dirty="0"/>
              <a:t>(3/3)</a:t>
            </a: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068080" y="1552575"/>
            <a:ext cx="7599918" cy="4238624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1201737" y="6149974"/>
            <a:ext cx="2548890" cy="276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50" spc="245" dirty="0">
                <a:latin typeface="Tahoma"/>
                <a:cs typeface="Tahoma"/>
              </a:rPr>
              <a:t>kubectl</a:t>
            </a:r>
            <a:r>
              <a:rPr sz="1650" spc="475" dirty="0">
                <a:latin typeface="Tahoma"/>
                <a:cs typeface="Tahoma"/>
              </a:rPr>
              <a:t> </a:t>
            </a:r>
            <a:r>
              <a:rPr sz="1650" spc="215" dirty="0">
                <a:latin typeface="Tahoma"/>
                <a:cs typeface="Tahoma"/>
              </a:rPr>
              <a:t>obtenir</a:t>
            </a:r>
            <a:r>
              <a:rPr sz="1650" spc="475" dirty="0">
                <a:latin typeface="Tahoma"/>
                <a:cs typeface="Tahoma"/>
              </a:rPr>
              <a:t> </a:t>
            </a:r>
            <a:r>
              <a:rPr sz="1650" spc="254" dirty="0">
                <a:latin typeface="Tahoma"/>
                <a:cs typeface="Tahoma"/>
              </a:rPr>
              <a:t>services</a:t>
            </a:r>
            <a:endParaRPr sz="1650">
              <a:latin typeface="Tahoma"/>
              <a:cs typeface="Tahoma"/>
            </a:endParaRPr>
          </a:p>
        </p:txBody>
      </p:sp>
      <p:graphicFrame>
        <p:nvGraphicFramePr>
          <p:cNvPr id="10" name="object 10"/>
          <p:cNvGraphicFramePr>
            <a:graphicFrameLocks noGrp="1"/>
          </p:cNvGraphicFramePr>
          <p:nvPr/>
        </p:nvGraphicFramePr>
        <p:xfrm>
          <a:off x="930275" y="6415840"/>
          <a:ext cx="9401172" cy="5797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611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773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21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7733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0314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40665">
                <a:tc>
                  <a:txBody>
                    <a:bodyPr/>
                    <a:lstStyle/>
                    <a:p>
                      <a:pPr marL="31750">
                        <a:lnSpc>
                          <a:spcPts val="1800"/>
                        </a:lnSpc>
                      </a:pPr>
                      <a:r>
                        <a:rPr sz="1650" spc="215" dirty="0">
                          <a:latin typeface="Tahoma"/>
                          <a:cs typeface="Tahoma"/>
                        </a:rPr>
                        <a:t>service/front-end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2865" algn="ctr">
                        <a:lnSpc>
                          <a:spcPts val="1800"/>
                        </a:lnSpc>
                      </a:pPr>
                      <a:r>
                        <a:rPr sz="1650" spc="130" dirty="0">
                          <a:latin typeface="Tahoma"/>
                          <a:cs typeface="Tahoma"/>
                        </a:rPr>
                        <a:t>NodePort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5244" algn="ctr">
                        <a:lnSpc>
                          <a:spcPts val="1800"/>
                        </a:lnSpc>
                      </a:pPr>
                      <a:r>
                        <a:rPr sz="1650" spc="180" dirty="0">
                          <a:latin typeface="Tahoma"/>
                          <a:cs typeface="Tahoma"/>
                        </a:rPr>
                        <a:t>10.100.119.5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14960">
                        <a:lnSpc>
                          <a:spcPts val="1800"/>
                        </a:lnSpc>
                      </a:pPr>
                      <a:r>
                        <a:rPr sz="1650" spc="-10" dirty="0">
                          <a:latin typeface="Tahoma"/>
                          <a:cs typeface="Tahoma"/>
                        </a:rPr>
                        <a:t>&lt;aucun&gt;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04190">
                        <a:lnSpc>
                          <a:spcPts val="1800"/>
                        </a:lnSpc>
                      </a:pPr>
                      <a:r>
                        <a:rPr sz="1650" spc="110" dirty="0">
                          <a:latin typeface="Tahoma"/>
                          <a:cs typeface="Tahoma"/>
                        </a:rPr>
                        <a:t>80:30907/TCP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9090">
                <a:tc>
                  <a:txBody>
                    <a:bodyPr/>
                    <a:lstStyle/>
                    <a:p>
                      <a:pPr marL="31750">
                        <a:lnSpc>
                          <a:spcPts val="1839"/>
                        </a:lnSpc>
                      </a:pPr>
                      <a:r>
                        <a:rPr sz="1650" spc="150" dirty="0">
                          <a:latin typeface="Tahoma"/>
                          <a:cs typeface="Tahoma"/>
                        </a:rPr>
                        <a:t>passerelle de service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2865" algn="ctr">
                        <a:lnSpc>
                          <a:spcPts val="1839"/>
                        </a:lnSpc>
                      </a:pPr>
                      <a:r>
                        <a:rPr sz="1650" spc="130" dirty="0">
                          <a:latin typeface="Tahoma"/>
                          <a:cs typeface="Tahoma"/>
                        </a:rPr>
                        <a:t>NodePort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5244" algn="ctr">
                        <a:lnSpc>
                          <a:spcPts val="1839"/>
                        </a:lnSpc>
                      </a:pPr>
                      <a:r>
                        <a:rPr sz="1650" spc="180" dirty="0">
                          <a:latin typeface="Tahoma"/>
                          <a:cs typeface="Tahoma"/>
                        </a:rPr>
                        <a:t>10.99.71.228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14960">
                        <a:lnSpc>
                          <a:spcPts val="1839"/>
                        </a:lnSpc>
                      </a:pPr>
                      <a:r>
                        <a:rPr sz="1650" spc="-10" dirty="0">
                          <a:latin typeface="Tahoma"/>
                          <a:cs typeface="Tahoma"/>
                        </a:rPr>
                        <a:t>&lt;aucun&gt;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04190">
                        <a:lnSpc>
                          <a:spcPts val="1839"/>
                        </a:lnSpc>
                      </a:pPr>
                      <a:r>
                        <a:rPr sz="1650" spc="110" dirty="0">
                          <a:latin typeface="Tahoma"/>
                          <a:cs typeface="Tahoma"/>
                        </a:rPr>
                        <a:t>8080:30823/TCP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96924" y="571563"/>
            <a:ext cx="5933440" cy="558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60" dirty="0"/>
              <a:t>ÉQUILIBREUR DE CHARGE</a:t>
            </a:r>
            <a:r>
              <a:rPr spc="-180" dirty="0"/>
              <a:t> </a:t>
            </a:r>
            <a:r>
              <a:rPr spc="-100" dirty="0"/>
              <a:t>SERVICES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1647824"/>
            <a:ext cx="95250" cy="9524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177924" y="1511300"/>
            <a:ext cx="10986770" cy="3355340"/>
          </a:xfrm>
          <a:prstGeom prst="rect">
            <a:avLst/>
          </a:prstGeom>
        </p:spPr>
        <p:txBody>
          <a:bodyPr vert="horz" wrap="square" lIns="0" tIns="66040" rIns="0" bIns="0" rtlCol="0">
            <a:spAutoFit/>
          </a:bodyPr>
          <a:lstStyle/>
          <a:p>
            <a:pPr marL="12700" marR="1045210">
              <a:lnSpc>
                <a:spcPts val="2100"/>
              </a:lnSpc>
              <a:spcBef>
                <a:spcPts val="520"/>
              </a:spcBef>
            </a:pPr>
            <a:r>
              <a:rPr sz="2100" spc="125" dirty="0">
                <a:solidFill>
                  <a:srgbClr val="333333"/>
                </a:solidFill>
                <a:latin typeface="Trebuchet MS"/>
                <a:cs typeface="Trebuchet MS"/>
              </a:rPr>
              <a:t>Quelques</a:t>
            </a:r>
            <a:r>
              <a:rPr sz="2100" spc="-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0" dirty="0">
                <a:solidFill>
                  <a:srgbClr val="ED2137"/>
                </a:solidFill>
                <a:latin typeface="Trebuchet MS"/>
                <a:cs typeface="Trebuchet MS"/>
              </a:rPr>
              <a:t>Nuage</a:t>
            </a:r>
            <a:r>
              <a:rPr sz="2100" spc="-20" dirty="0">
                <a:solidFill>
                  <a:srgbClr val="ED2137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service</a:t>
            </a:r>
            <a:r>
              <a:rPr sz="2100" spc="-2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5" dirty="0">
                <a:solidFill>
                  <a:srgbClr val="333333"/>
                </a:solidFill>
                <a:latin typeface="Trebuchet MS"/>
                <a:cs typeface="Trebuchet MS"/>
              </a:rPr>
              <a:t>fournisseurs</a:t>
            </a:r>
            <a:r>
              <a:rPr sz="2100" spc="-2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0" dirty="0">
                <a:solidFill>
                  <a:srgbClr val="333333"/>
                </a:solidFill>
                <a:latin typeface="Trebuchet MS"/>
                <a:cs typeface="Trebuchet MS"/>
              </a:rPr>
              <a:t>fournir</a:t>
            </a:r>
            <a:r>
              <a:rPr sz="2100" spc="-2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0" dirty="0">
                <a:solidFill>
                  <a:srgbClr val="333333"/>
                </a:solidFill>
                <a:latin typeface="Trebuchet MS"/>
                <a:cs typeface="Trebuchet MS"/>
              </a:rPr>
              <a:t>Kubernetes</a:t>
            </a:r>
            <a:r>
              <a:rPr sz="2100" spc="-2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intégration</a:t>
            </a:r>
            <a:r>
              <a:rPr sz="2100" spc="-2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avec</a:t>
            </a:r>
            <a:r>
              <a:rPr sz="2100" spc="-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leur</a:t>
            </a:r>
            <a:r>
              <a:rPr sz="2100" spc="-2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0" dirty="0">
                <a:solidFill>
                  <a:srgbClr val="333333"/>
                </a:solidFill>
                <a:latin typeface="Trebuchet MS"/>
                <a:cs typeface="Trebuchet MS"/>
              </a:rPr>
              <a:t>Équilibrage de charge 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interne</a:t>
            </a:r>
            <a:r>
              <a:rPr sz="2100" spc="-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caractéristiques</a:t>
            </a:r>
            <a:r>
              <a:rPr sz="2100" spc="-2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5" dirty="0">
                <a:solidFill>
                  <a:srgbClr val="333333"/>
                </a:solidFill>
                <a:latin typeface="Trebuchet MS"/>
                <a:cs typeface="Trebuchet MS"/>
              </a:rPr>
              <a:t>(NLB</a:t>
            </a:r>
            <a:r>
              <a:rPr sz="2100" spc="-2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35" dirty="0">
                <a:solidFill>
                  <a:srgbClr val="333333"/>
                </a:solidFill>
                <a:latin typeface="Trebuchet MS"/>
                <a:cs typeface="Trebuchet MS"/>
              </a:rPr>
              <a:t>sur</a:t>
            </a:r>
            <a:r>
              <a:rPr sz="2100" spc="-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AWS,</a:t>
            </a:r>
            <a:r>
              <a:rPr sz="2100" spc="-2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Azure, </a:t>
            </a:r>
            <a:r>
              <a:rPr sz="2100" spc="-20" dirty="0">
                <a:solidFill>
                  <a:srgbClr val="333333"/>
                </a:solidFill>
                <a:latin typeface="Trebuchet MS"/>
                <a:cs typeface="Trebuchet MS"/>
              </a:rPr>
              <a:t>GCP)</a:t>
            </a:r>
            <a:endParaRPr sz="2100">
              <a:latin typeface="Trebuchet MS"/>
              <a:cs typeface="Trebuchet MS"/>
            </a:endParaRPr>
          </a:p>
          <a:p>
            <a:pPr marL="12700" marR="297815">
              <a:lnSpc>
                <a:spcPct val="86300"/>
              </a:lnSpc>
              <a:spcBef>
                <a:spcPts val="1650"/>
              </a:spcBef>
            </a:pPr>
            <a:r>
              <a:rPr sz="2100" spc="85" dirty="0">
                <a:solidFill>
                  <a:srgbClr val="333333"/>
                </a:solidFill>
                <a:latin typeface="Trebuchet MS"/>
                <a:cs typeface="Trebuchet MS"/>
              </a:rPr>
              <a:t>Par</a:t>
            </a:r>
            <a:r>
              <a:rPr sz="2100" spc="-2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paramètre</a:t>
            </a:r>
            <a:r>
              <a:rPr sz="2100" spc="-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-2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310" dirty="0">
                <a:solidFill>
                  <a:srgbClr val="ED2137"/>
                </a:solidFill>
                <a:latin typeface="Tahoma"/>
                <a:cs typeface="Tahoma"/>
              </a:rPr>
              <a:t>.spec.type</a:t>
            </a:r>
            <a:r>
              <a:rPr sz="2100" spc="-40" dirty="0">
                <a:solidFill>
                  <a:srgbClr val="ED2137"/>
                </a:solidFill>
                <a:latin typeface="Tahoma"/>
                <a:cs typeface="Tahoma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à</a:t>
            </a:r>
            <a:r>
              <a:rPr sz="2100" spc="-2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ED2137"/>
                </a:solidFill>
                <a:latin typeface="Trebuchet MS"/>
                <a:cs typeface="Trebuchet MS"/>
              </a:rPr>
              <a:t>Équilibreur de charge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,</a:t>
            </a:r>
            <a:r>
              <a:rPr sz="2100" spc="-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0" dirty="0">
                <a:solidFill>
                  <a:srgbClr val="333333"/>
                </a:solidFill>
                <a:latin typeface="Trebuchet MS"/>
                <a:cs typeface="Trebuchet MS"/>
              </a:rPr>
              <a:t>Kubernetes</a:t>
            </a:r>
            <a:r>
              <a:rPr sz="2100" spc="-2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50" dirty="0">
                <a:solidFill>
                  <a:srgbClr val="333333"/>
                </a:solidFill>
                <a:latin typeface="Trebuchet MS"/>
                <a:cs typeface="Trebuchet MS"/>
              </a:rPr>
              <a:t>volonté</a:t>
            </a:r>
            <a:r>
              <a:rPr sz="2100" spc="-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interagir</a:t>
            </a:r>
            <a:r>
              <a:rPr sz="2100" spc="-2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avec</a:t>
            </a:r>
            <a:r>
              <a:rPr sz="2100" spc="-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-2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0" dirty="0">
                <a:solidFill>
                  <a:srgbClr val="ED2137"/>
                </a:solidFill>
                <a:latin typeface="Trebuchet MS"/>
                <a:cs typeface="Trebuchet MS"/>
              </a:rPr>
              <a:t>Fournisseur </a:t>
            </a:r>
            <a:r>
              <a:rPr sz="2100" spc="50" dirty="0">
                <a:solidFill>
                  <a:srgbClr val="ED2137"/>
                </a:solidFill>
                <a:latin typeface="Trebuchet MS"/>
                <a:cs typeface="Trebuchet MS"/>
              </a:rPr>
              <a:t>de cloud</a:t>
            </a:r>
            <a:r>
              <a:rPr sz="2100" spc="80" dirty="0">
                <a:solidFill>
                  <a:srgbClr val="ED2137"/>
                </a:solidFill>
                <a:latin typeface="Trebuchet MS"/>
                <a:cs typeface="Trebuchet MS"/>
              </a:rPr>
              <a:t> </a:t>
            </a:r>
            <a:r>
              <a:rPr sz="2100" spc="50" dirty="0">
                <a:solidFill>
                  <a:srgbClr val="333333"/>
                </a:solidFill>
                <a:latin typeface="Trebuchet MS"/>
                <a:cs typeface="Trebuchet MS"/>
              </a:rPr>
              <a:t>API</a:t>
            </a:r>
            <a:r>
              <a:rPr sz="2100" spc="8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00" dirty="0">
                <a:solidFill>
                  <a:srgbClr val="333333"/>
                </a:solidFill>
                <a:latin typeface="Trebuchet MS"/>
                <a:cs typeface="Trebuchet MS"/>
              </a:rPr>
              <a:t>et</a:t>
            </a:r>
            <a:r>
              <a:rPr sz="2100" spc="8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0" dirty="0">
                <a:solidFill>
                  <a:srgbClr val="333333"/>
                </a:solidFill>
                <a:latin typeface="Trebuchet MS"/>
                <a:cs typeface="Trebuchet MS"/>
              </a:rPr>
              <a:t>automatiquement</a:t>
            </a:r>
            <a:r>
              <a:rPr sz="2100" spc="8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0" dirty="0">
                <a:solidFill>
                  <a:srgbClr val="333333"/>
                </a:solidFill>
                <a:latin typeface="Trebuchet MS"/>
                <a:cs typeface="Trebuchet MS"/>
              </a:rPr>
              <a:t>provisionnement/configuration</a:t>
            </a:r>
            <a:r>
              <a:rPr sz="2100" spc="8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5" dirty="0">
                <a:solidFill>
                  <a:srgbClr val="333333"/>
                </a:solidFill>
                <a:latin typeface="Trebuchet MS"/>
                <a:cs typeface="Trebuchet MS"/>
              </a:rPr>
              <a:t>un</a:t>
            </a:r>
            <a:r>
              <a:rPr sz="2100" spc="8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0" dirty="0">
                <a:solidFill>
                  <a:srgbClr val="333333"/>
                </a:solidFill>
                <a:latin typeface="Trebuchet MS"/>
                <a:cs typeface="Trebuchet MS"/>
              </a:rPr>
              <a:t>équilibreur de charge</a:t>
            </a:r>
            <a:r>
              <a:rPr sz="2100" spc="8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0" dirty="0">
                <a:solidFill>
                  <a:srgbClr val="333333"/>
                </a:solidFill>
                <a:latin typeface="Trebuchet MS"/>
                <a:cs typeface="Trebuchet MS"/>
              </a:rPr>
              <a:t>associé</a:t>
            </a:r>
            <a:r>
              <a:rPr sz="2100" spc="8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0" dirty="0">
                <a:solidFill>
                  <a:srgbClr val="333333"/>
                </a:solidFill>
                <a:latin typeface="Trebuchet MS"/>
                <a:cs typeface="Trebuchet MS"/>
              </a:rPr>
              <a:t>avec</a:t>
            </a:r>
            <a:r>
              <a:rPr sz="2100" spc="8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25" dirty="0">
                <a:solidFill>
                  <a:srgbClr val="333333"/>
                </a:solidFill>
                <a:latin typeface="Trebuchet MS"/>
                <a:cs typeface="Trebuchet MS"/>
              </a:rPr>
              <a:t>le 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Service</a:t>
            </a:r>
            <a:endParaRPr sz="21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230"/>
              </a:spcBef>
            </a:pPr>
            <a:r>
              <a:rPr sz="2100" spc="10" dirty="0">
                <a:solidFill>
                  <a:srgbClr val="333333"/>
                </a:solidFill>
                <a:latin typeface="Trebuchet MS"/>
                <a:cs typeface="Trebuchet MS"/>
              </a:rPr>
              <a:t>Ce</a:t>
            </a:r>
            <a:r>
              <a:rPr sz="2100" spc="13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0" dirty="0">
                <a:solidFill>
                  <a:srgbClr val="333333"/>
                </a:solidFill>
                <a:latin typeface="Trebuchet MS"/>
                <a:cs typeface="Trebuchet MS"/>
              </a:rPr>
              <a:t>configuration/provision</a:t>
            </a:r>
            <a:r>
              <a:rPr sz="2100" spc="1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0" dirty="0">
                <a:solidFill>
                  <a:srgbClr val="333333"/>
                </a:solidFill>
                <a:latin typeface="Trebuchet MS"/>
                <a:cs typeface="Trebuchet MS"/>
              </a:rPr>
              <a:t>est</a:t>
            </a:r>
            <a:r>
              <a:rPr sz="2100" spc="1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80" dirty="0">
                <a:solidFill>
                  <a:srgbClr val="333333"/>
                </a:solidFill>
                <a:latin typeface="Trebuchet MS"/>
                <a:cs typeface="Trebuchet MS"/>
              </a:rPr>
              <a:t>asynchrone</a:t>
            </a:r>
            <a:endParaRPr sz="21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305"/>
              </a:spcBef>
            </a:pPr>
            <a:r>
              <a:rPr sz="2100" spc="50" dirty="0">
                <a:solidFill>
                  <a:srgbClr val="ED2137"/>
                </a:solidFill>
                <a:latin typeface="Trebuchet MS"/>
                <a:cs typeface="Trebuchet MS"/>
              </a:rPr>
              <a:t>Équilibreur de charge</a:t>
            </a:r>
            <a:r>
              <a:rPr sz="2100" spc="65" dirty="0">
                <a:solidFill>
                  <a:srgbClr val="ED2137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configuration</a:t>
            </a:r>
            <a:r>
              <a:rPr sz="2100" spc="6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0" dirty="0">
                <a:solidFill>
                  <a:srgbClr val="333333"/>
                </a:solidFill>
                <a:latin typeface="Trebuchet MS"/>
                <a:cs typeface="Trebuchet MS"/>
              </a:rPr>
              <a:t>information</a:t>
            </a:r>
            <a:r>
              <a:rPr sz="2100" spc="6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seulement</a:t>
            </a:r>
            <a:r>
              <a:rPr sz="2100" spc="6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70" dirty="0">
                <a:solidFill>
                  <a:srgbClr val="333333"/>
                </a:solidFill>
                <a:latin typeface="Trebuchet MS"/>
                <a:cs typeface="Trebuchet MS"/>
              </a:rPr>
              <a:t>semble</a:t>
            </a:r>
            <a:r>
              <a:rPr sz="2100" spc="6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85" dirty="0">
                <a:solidFill>
                  <a:srgbClr val="333333"/>
                </a:solidFill>
                <a:latin typeface="Trebuchet MS"/>
                <a:cs typeface="Trebuchet MS"/>
              </a:rPr>
              <a:t>quand</a:t>
            </a:r>
            <a:r>
              <a:rPr sz="2100" spc="6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configuration</a:t>
            </a:r>
            <a:r>
              <a:rPr sz="2100" spc="6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est</a:t>
            </a:r>
            <a:r>
              <a:rPr sz="2100" spc="6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complet</a:t>
            </a:r>
            <a:endParaRPr sz="2100">
              <a:latin typeface="Trebuchet MS"/>
              <a:cs typeface="Trebuchet MS"/>
            </a:endParaRPr>
          </a:p>
          <a:p>
            <a:pPr marL="12700" marR="5080">
              <a:lnSpc>
                <a:spcPts val="2100"/>
              </a:lnSpc>
              <a:spcBef>
                <a:spcPts val="1650"/>
              </a:spcBef>
            </a:pPr>
            <a:r>
              <a:rPr sz="2100" spc="-30" dirty="0">
                <a:solidFill>
                  <a:srgbClr val="333333"/>
                </a:solidFill>
                <a:latin typeface="Trebuchet MS"/>
                <a:cs typeface="Trebuchet MS"/>
              </a:rPr>
              <a:t>Techniquement,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-3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créé</a:t>
            </a:r>
            <a:r>
              <a:rPr sz="2100" spc="-3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0" dirty="0">
                <a:solidFill>
                  <a:srgbClr val="ED2137"/>
                </a:solidFill>
                <a:latin typeface="Trebuchet MS"/>
                <a:cs typeface="Trebuchet MS"/>
              </a:rPr>
              <a:t>Équilibreur de charge</a:t>
            </a:r>
            <a:r>
              <a:rPr sz="2100" spc="-30" dirty="0">
                <a:solidFill>
                  <a:srgbClr val="ED2137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redirections</a:t>
            </a:r>
            <a:r>
              <a:rPr sz="2100" spc="-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trafic</a:t>
            </a:r>
            <a:r>
              <a:rPr sz="2100" spc="-3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à</a:t>
            </a:r>
            <a:r>
              <a:rPr sz="2100" spc="-3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-3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Service</a:t>
            </a:r>
            <a:r>
              <a:rPr sz="2100" spc="-3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80" dirty="0">
                <a:solidFill>
                  <a:srgbClr val="333333"/>
                </a:solidFill>
                <a:latin typeface="Trebuchet MS"/>
                <a:cs typeface="Trebuchet MS"/>
              </a:rPr>
              <a:t>à travers</a:t>
            </a:r>
            <a:r>
              <a:rPr sz="2100" spc="-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5" dirty="0">
                <a:solidFill>
                  <a:srgbClr val="333333"/>
                </a:solidFill>
                <a:latin typeface="Trebuchet MS"/>
                <a:cs typeface="Trebuchet MS"/>
              </a:rPr>
              <a:t>un</a:t>
            </a:r>
            <a:r>
              <a:rPr sz="2100" spc="-3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5" dirty="0">
                <a:solidFill>
                  <a:srgbClr val="ED2137"/>
                </a:solidFill>
                <a:latin typeface="Trebuchet MS"/>
                <a:cs typeface="Trebuchet MS"/>
              </a:rPr>
              <a:t>NodePort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qui</a:t>
            </a:r>
            <a:r>
              <a:rPr sz="2100" spc="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est</a:t>
            </a:r>
            <a:r>
              <a:rPr sz="2100" spc="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associé</a:t>
            </a:r>
            <a:r>
              <a:rPr sz="2100" spc="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avec</a:t>
            </a:r>
            <a:r>
              <a:rPr sz="2100" spc="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1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Service</a:t>
            </a:r>
            <a:r>
              <a:rPr sz="2100" spc="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(lequel</a:t>
            </a:r>
            <a:r>
              <a:rPr sz="2100" spc="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85" dirty="0">
                <a:solidFill>
                  <a:srgbClr val="333333"/>
                </a:solidFill>
                <a:latin typeface="Trebuchet MS"/>
                <a:cs typeface="Trebuchet MS"/>
              </a:rPr>
              <a:t>toi</a:t>
            </a:r>
            <a:r>
              <a:rPr sz="2100" spc="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80" dirty="0">
                <a:solidFill>
                  <a:srgbClr val="333333"/>
                </a:solidFill>
                <a:latin typeface="Trebuchet MS"/>
                <a:cs typeface="Trebuchet MS"/>
              </a:rPr>
              <a:t>ne le faites pas</a:t>
            </a:r>
            <a:r>
              <a:rPr sz="2100" spc="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5" dirty="0">
                <a:solidFill>
                  <a:srgbClr val="333333"/>
                </a:solidFill>
                <a:latin typeface="Trebuchet MS"/>
                <a:cs typeface="Trebuchet MS"/>
              </a:rPr>
              <a:t>avoir</a:t>
            </a:r>
            <a:r>
              <a:rPr sz="2100" spc="1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à</a:t>
            </a:r>
            <a:r>
              <a:rPr sz="2100" spc="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créer</a:t>
            </a:r>
            <a:r>
              <a:rPr sz="2100" spc="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toi-même)</a:t>
            </a:r>
            <a:endParaRPr sz="2100">
              <a:latin typeface="Trebuchet MS"/>
              <a:cs typeface="Trebuchet MS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2400299"/>
            <a:ext cx="95250" cy="9524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3428999"/>
            <a:ext cx="95250" cy="9524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3914774"/>
            <a:ext cx="95250" cy="9524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4391024"/>
            <a:ext cx="95250" cy="95249"/>
          </a:xfrm>
          <a:prstGeom prst="rect">
            <a:avLst/>
          </a:prstGeom>
        </p:spPr>
      </p:pic>
    </p:spTree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52055" y="6133494"/>
            <a:ext cx="8081366" cy="388115"/>
          </a:xfrm>
          <a:prstGeom prst="rect">
            <a:avLst/>
          </a:prstGeom>
        </p:spPr>
      </p:pic>
    </p:spTree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96924" y="571563"/>
            <a:ext cx="10923905" cy="558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90" dirty="0"/>
              <a:t>POURQUOI</a:t>
            </a:r>
            <a:r>
              <a:rPr dirty="0"/>
              <a:t> </a:t>
            </a:r>
            <a:r>
              <a:rPr spc="60" dirty="0"/>
              <a:t>FAIRE</a:t>
            </a:r>
            <a:r>
              <a:rPr spc="5" dirty="0"/>
              <a:t> </a:t>
            </a:r>
            <a:r>
              <a:rPr spc="165" dirty="0"/>
              <a:t>NOUS</a:t>
            </a:r>
            <a:r>
              <a:rPr spc="5" dirty="0"/>
              <a:t> </a:t>
            </a:r>
            <a:r>
              <a:rPr spc="-45" dirty="0"/>
              <a:t>BESOIN</a:t>
            </a:r>
            <a:r>
              <a:rPr dirty="0"/>
              <a:t> </a:t>
            </a:r>
            <a:r>
              <a:rPr spc="70" dirty="0"/>
              <a:t>UN</a:t>
            </a:r>
            <a:r>
              <a:rPr spc="5" dirty="0"/>
              <a:t> </a:t>
            </a:r>
            <a:r>
              <a:rPr dirty="0"/>
              <a:t>SUPPLÉMENTAIRE</a:t>
            </a:r>
            <a:r>
              <a:rPr spc="5" dirty="0"/>
              <a:t> </a:t>
            </a:r>
            <a:r>
              <a:rPr spc="-10" dirty="0"/>
              <a:t>MÉCANISME?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1647824"/>
            <a:ext cx="95250" cy="9524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177924" y="1345564"/>
            <a:ext cx="11389360" cy="29787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532890">
              <a:lnSpc>
                <a:spcPct val="151800"/>
              </a:lnSpc>
              <a:spcBef>
                <a:spcPts val="100"/>
              </a:spcBef>
            </a:pPr>
            <a:r>
              <a:rPr sz="2100" spc="85" dirty="0">
                <a:solidFill>
                  <a:srgbClr val="333333"/>
                </a:solidFill>
                <a:latin typeface="Trebuchet MS"/>
                <a:cs typeface="Trebuchet MS"/>
              </a:rPr>
              <a:t>Pas</a:t>
            </a:r>
            <a:r>
              <a:rPr sz="2100" spc="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40" dirty="0">
                <a:solidFill>
                  <a:srgbClr val="333333"/>
                </a:solidFill>
                <a:latin typeface="Trebuchet MS"/>
                <a:cs typeface="Trebuchet MS"/>
              </a:rPr>
              <a:t>tous</a:t>
            </a:r>
            <a:r>
              <a:rPr sz="2100" spc="4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0" dirty="0">
                <a:solidFill>
                  <a:srgbClr val="333333"/>
                </a:solidFill>
                <a:latin typeface="Trebuchet MS"/>
                <a:cs typeface="Trebuchet MS"/>
              </a:rPr>
              <a:t>Kubernetes</a:t>
            </a:r>
            <a:r>
              <a:rPr sz="2100" spc="4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groupes</a:t>
            </a:r>
            <a:r>
              <a:rPr sz="2100" spc="4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sont</a:t>
            </a:r>
            <a:r>
              <a:rPr sz="2100" spc="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configuré</a:t>
            </a:r>
            <a:r>
              <a:rPr sz="2100" spc="4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à</a:t>
            </a:r>
            <a:r>
              <a:rPr sz="2100" spc="4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dynamiquement</a:t>
            </a:r>
            <a:r>
              <a:rPr sz="2100" spc="4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créer</a:t>
            </a:r>
            <a:r>
              <a:rPr sz="2100" spc="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45" dirty="0">
                <a:solidFill>
                  <a:srgbClr val="ED2137"/>
                </a:solidFill>
                <a:latin typeface="Trebuchet MS"/>
                <a:cs typeface="Trebuchet MS"/>
              </a:rPr>
              <a:t>Équilibreurs de charge </a:t>
            </a:r>
            <a:r>
              <a:rPr sz="2100" spc="70" dirty="0">
                <a:solidFill>
                  <a:srgbClr val="333333"/>
                </a:solidFill>
                <a:latin typeface="Trebuchet MS"/>
                <a:cs typeface="Trebuchet MS"/>
              </a:rPr>
              <a:t>exposant</a:t>
            </a:r>
            <a:r>
              <a:rPr sz="2100" spc="-2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Services</a:t>
            </a:r>
            <a:r>
              <a:rPr sz="2100" spc="-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80" dirty="0">
                <a:solidFill>
                  <a:srgbClr val="333333"/>
                </a:solidFill>
                <a:latin typeface="Trebuchet MS"/>
                <a:cs typeface="Trebuchet MS"/>
              </a:rPr>
              <a:t>à travers</a:t>
            </a:r>
            <a:r>
              <a:rPr sz="2100" spc="-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85" dirty="0">
                <a:solidFill>
                  <a:srgbClr val="ED2137"/>
                </a:solidFill>
                <a:latin typeface="Trebuchet MS"/>
                <a:cs typeface="Trebuchet MS"/>
              </a:rPr>
              <a:t>NodePort</a:t>
            </a:r>
            <a:r>
              <a:rPr sz="2100" spc="-20" dirty="0">
                <a:solidFill>
                  <a:srgbClr val="ED2137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est</a:t>
            </a:r>
            <a:r>
              <a:rPr sz="2100" spc="-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0" dirty="0">
                <a:solidFill>
                  <a:srgbClr val="333333"/>
                </a:solidFill>
                <a:latin typeface="Trebuchet MS"/>
                <a:cs typeface="Trebuchet MS"/>
              </a:rPr>
              <a:t>pas</a:t>
            </a:r>
            <a:r>
              <a:rPr sz="2100" spc="-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très</a:t>
            </a:r>
            <a:r>
              <a:rPr sz="2100" spc="-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pratique</a:t>
            </a:r>
            <a:endParaRPr sz="2100">
              <a:latin typeface="Trebuchet MS"/>
              <a:cs typeface="Trebuchet MS"/>
            </a:endParaRPr>
          </a:p>
          <a:p>
            <a:pPr marL="12700">
              <a:lnSpc>
                <a:spcPts val="2310"/>
              </a:lnSpc>
              <a:spcBef>
                <a:spcPts val="1230"/>
              </a:spcBef>
            </a:pPr>
            <a:r>
              <a:rPr sz="2100" spc="80" dirty="0">
                <a:solidFill>
                  <a:srgbClr val="333333"/>
                </a:solidFill>
                <a:latin typeface="Trebuchet MS"/>
                <a:cs typeface="Trebuchet MS"/>
              </a:rPr>
              <a:t>Toi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0" dirty="0">
                <a:solidFill>
                  <a:srgbClr val="333333"/>
                </a:solidFill>
                <a:latin typeface="Trebuchet MS"/>
                <a:cs typeface="Trebuchet MS"/>
              </a:rPr>
              <a:t>peut</a:t>
            </a:r>
            <a:r>
              <a:rPr sz="2100" spc="-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0" dirty="0">
                <a:solidFill>
                  <a:srgbClr val="333333"/>
                </a:solidFill>
                <a:latin typeface="Trebuchet MS"/>
                <a:cs typeface="Trebuchet MS"/>
              </a:rPr>
              <a:t>aussi</a:t>
            </a:r>
            <a:r>
              <a:rPr sz="2100" spc="-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optionnellement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configurer</a:t>
            </a:r>
            <a:r>
              <a:rPr sz="2100" spc="-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5" dirty="0">
                <a:solidFill>
                  <a:srgbClr val="333333"/>
                </a:solidFill>
                <a:latin typeface="Trebuchet MS"/>
                <a:cs typeface="Trebuchet MS"/>
              </a:rPr>
              <a:t>un</a:t>
            </a:r>
            <a:r>
              <a:rPr sz="2100" spc="-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0" dirty="0">
                <a:solidFill>
                  <a:srgbClr val="333333"/>
                </a:solidFill>
                <a:latin typeface="Trebuchet MS"/>
                <a:cs typeface="Trebuchet MS"/>
              </a:rPr>
              <a:t>Équilibreur de charge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0" dirty="0">
                <a:solidFill>
                  <a:srgbClr val="333333"/>
                </a:solidFill>
                <a:latin typeface="Trebuchet MS"/>
                <a:cs typeface="Trebuchet MS"/>
              </a:rPr>
              <a:t>pas</a:t>
            </a:r>
            <a:r>
              <a:rPr sz="2100" spc="-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conduit</a:t>
            </a:r>
            <a:r>
              <a:rPr sz="2100" spc="-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5" dirty="0">
                <a:solidFill>
                  <a:srgbClr val="333333"/>
                </a:solidFill>
                <a:latin typeface="Trebuchet MS"/>
                <a:cs typeface="Trebuchet MS"/>
              </a:rPr>
              <a:t>par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0" dirty="0">
                <a:solidFill>
                  <a:srgbClr val="333333"/>
                </a:solidFill>
                <a:latin typeface="Trebuchet MS"/>
                <a:cs typeface="Trebuchet MS"/>
              </a:rPr>
              <a:t>Kubernetes</a:t>
            </a:r>
            <a:r>
              <a:rPr sz="2100" spc="-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(HAProxy,</a:t>
            </a:r>
            <a:r>
              <a:rPr sz="2100" spc="-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45" dirty="0">
                <a:solidFill>
                  <a:srgbClr val="333333"/>
                </a:solidFill>
                <a:latin typeface="Trebuchet MS"/>
                <a:cs typeface="Trebuchet MS"/>
              </a:rPr>
              <a:t>F5,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125" dirty="0">
                <a:solidFill>
                  <a:srgbClr val="333333"/>
                </a:solidFill>
                <a:latin typeface="Trebuchet MS"/>
                <a:cs typeface="Trebuchet MS"/>
              </a:rPr>
              <a:t>...)</a:t>
            </a:r>
            <a:endParaRPr sz="2100">
              <a:latin typeface="Trebuchet MS"/>
              <a:cs typeface="Trebuchet MS"/>
            </a:endParaRPr>
          </a:p>
          <a:p>
            <a:pPr marL="12700">
              <a:lnSpc>
                <a:spcPts val="2310"/>
              </a:lnSpc>
            </a:pPr>
            <a:r>
              <a:rPr sz="2100" spc="-229" dirty="0">
                <a:solidFill>
                  <a:srgbClr val="333333"/>
                </a:solidFill>
                <a:latin typeface="Trebuchet MS"/>
                <a:cs typeface="Trebuchet MS"/>
              </a:rPr>
              <a:t>... </a:t>
            </a:r>
            <a:r>
              <a:rPr sz="2100" spc="-80" dirty="0">
                <a:solidFill>
                  <a:srgbClr val="333333"/>
                </a:solidFill>
                <a:latin typeface="Trebuchet MS"/>
                <a:cs typeface="Trebuchet MS"/>
              </a:rPr>
              <a:t>si</a:t>
            </a:r>
            <a:r>
              <a:rPr sz="2100" spc="-7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85" dirty="0">
                <a:solidFill>
                  <a:srgbClr val="333333"/>
                </a:solidFill>
                <a:latin typeface="Trebuchet MS"/>
                <a:cs typeface="Trebuchet MS"/>
              </a:rPr>
              <a:t>toi</a:t>
            </a:r>
            <a:r>
              <a:rPr sz="2100" spc="-8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5" dirty="0">
                <a:solidFill>
                  <a:srgbClr val="333333"/>
                </a:solidFill>
                <a:latin typeface="Trebuchet MS"/>
                <a:cs typeface="Trebuchet MS"/>
              </a:rPr>
              <a:t>avoir</a:t>
            </a:r>
            <a:r>
              <a:rPr sz="2100" spc="-7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0" dirty="0">
                <a:solidFill>
                  <a:srgbClr val="333333"/>
                </a:solidFill>
                <a:latin typeface="Trebuchet MS"/>
                <a:cs typeface="Trebuchet MS"/>
              </a:rPr>
              <a:t>accéder</a:t>
            </a:r>
            <a:r>
              <a:rPr sz="2100" spc="-8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à</a:t>
            </a:r>
            <a:r>
              <a:rPr sz="2100" spc="-7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25" dirty="0">
                <a:solidFill>
                  <a:srgbClr val="333333"/>
                </a:solidFill>
                <a:latin typeface="Trebuchet MS"/>
                <a:cs typeface="Trebuchet MS"/>
              </a:rPr>
              <a:t>il</a:t>
            </a:r>
            <a:endParaRPr sz="2100">
              <a:latin typeface="Trebuchet MS"/>
              <a:cs typeface="Trebuchet MS"/>
            </a:endParaRPr>
          </a:p>
          <a:p>
            <a:pPr marL="12700" marR="309880">
              <a:lnSpc>
                <a:spcPts val="2100"/>
              </a:lnSpc>
              <a:spcBef>
                <a:spcPts val="1725"/>
              </a:spcBef>
            </a:pP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-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Services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fonctionner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à</a:t>
            </a:r>
            <a:r>
              <a:rPr sz="2100" spc="-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50" i="1" dirty="0">
                <a:solidFill>
                  <a:srgbClr val="ED2137"/>
                </a:solidFill>
                <a:latin typeface="Trebuchet MS"/>
                <a:cs typeface="Trebuchet MS"/>
              </a:rPr>
              <a:t>TCP</a:t>
            </a:r>
            <a:r>
              <a:rPr sz="2150" i="1" spc="-25" dirty="0">
                <a:solidFill>
                  <a:srgbClr val="ED2137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couche</a:t>
            </a:r>
            <a:r>
              <a:rPr sz="2100" spc="-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00" dirty="0">
                <a:solidFill>
                  <a:srgbClr val="333333"/>
                </a:solidFill>
                <a:latin typeface="Trebuchet MS"/>
                <a:cs typeface="Trebuchet MS"/>
              </a:rPr>
              <a:t>et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14" dirty="0">
                <a:solidFill>
                  <a:srgbClr val="333333"/>
                </a:solidFill>
                <a:latin typeface="Trebuchet MS"/>
                <a:cs typeface="Trebuchet MS"/>
              </a:rPr>
              <a:t>faire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0" dirty="0">
                <a:solidFill>
                  <a:srgbClr val="333333"/>
                </a:solidFill>
                <a:latin typeface="Trebuchet MS"/>
                <a:cs typeface="Trebuchet MS"/>
              </a:rPr>
              <a:t>pas</a:t>
            </a:r>
            <a:r>
              <a:rPr sz="2100" spc="-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permettre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pratiques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90" dirty="0">
                <a:solidFill>
                  <a:srgbClr val="333333"/>
                </a:solidFill>
                <a:latin typeface="Trebuchet MS"/>
                <a:cs typeface="Trebuchet MS"/>
              </a:rPr>
              <a:t>tel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05" dirty="0">
                <a:solidFill>
                  <a:srgbClr val="333333"/>
                </a:solidFill>
                <a:latin typeface="Trebuchet MS"/>
                <a:cs typeface="Trebuchet MS"/>
              </a:rPr>
              <a:t>comme</a:t>
            </a:r>
            <a:r>
              <a:rPr sz="2100" spc="-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cookie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20" dirty="0">
                <a:solidFill>
                  <a:srgbClr val="333333"/>
                </a:solidFill>
                <a:latin typeface="Trebuchet MS"/>
                <a:cs typeface="Trebuchet MS"/>
              </a:rPr>
              <a:t>affinité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25" dirty="0">
                <a:solidFill>
                  <a:srgbClr val="333333"/>
                </a:solidFill>
                <a:latin typeface="Trebuchet MS"/>
                <a:cs typeface="Trebuchet MS"/>
              </a:rPr>
              <a:t>ou </a:t>
            </a:r>
            <a:r>
              <a:rPr sz="2100" spc="50" dirty="0">
                <a:solidFill>
                  <a:srgbClr val="333333"/>
                </a:solidFill>
                <a:latin typeface="Trebuchet MS"/>
                <a:cs typeface="Trebuchet MS"/>
              </a:rPr>
              <a:t>autres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0" dirty="0">
                <a:solidFill>
                  <a:srgbClr val="333333"/>
                </a:solidFill>
                <a:latin typeface="Trebuchet MS"/>
                <a:cs typeface="Trebuchet MS"/>
              </a:rPr>
              <a:t>configurations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90" dirty="0">
                <a:solidFill>
                  <a:srgbClr val="333333"/>
                </a:solidFill>
                <a:latin typeface="Trebuchet MS"/>
                <a:cs typeface="Trebuchet MS"/>
              </a:rPr>
              <a:t>fait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0" dirty="0">
                <a:solidFill>
                  <a:srgbClr val="333333"/>
                </a:solidFill>
                <a:latin typeface="Trebuchet MS"/>
                <a:cs typeface="Trebuchet MS"/>
              </a:rPr>
              <a:t>à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-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50" i="1" spc="10" dirty="0">
                <a:solidFill>
                  <a:srgbClr val="ED2137"/>
                </a:solidFill>
                <a:latin typeface="Trebuchet MS"/>
                <a:cs typeface="Trebuchet MS"/>
              </a:rPr>
              <a:t>HTTP</a:t>
            </a:r>
            <a:r>
              <a:rPr sz="2150" i="1" spc="-25" dirty="0">
                <a:solidFill>
                  <a:srgbClr val="ED2137"/>
                </a:solidFill>
                <a:latin typeface="Trebuchet MS"/>
                <a:cs typeface="Trebuchet MS"/>
              </a:rPr>
              <a:t> 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niveau</a:t>
            </a:r>
            <a:endParaRPr sz="21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830"/>
              </a:spcBef>
            </a:pP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5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ED2137"/>
                </a:solidFill>
                <a:latin typeface="Trebuchet MS"/>
                <a:cs typeface="Trebuchet MS"/>
              </a:rPr>
              <a:t>Entrée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,</a:t>
            </a:r>
            <a:r>
              <a:rPr sz="2100" spc="5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0" dirty="0">
                <a:solidFill>
                  <a:srgbClr val="333333"/>
                </a:solidFill>
                <a:latin typeface="Trebuchet MS"/>
                <a:cs typeface="Trebuchet MS"/>
              </a:rPr>
              <a:t>Oui</a:t>
            </a:r>
            <a:r>
              <a:rPr sz="2100" spc="5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500" spc="1400" dirty="0">
                <a:solidFill>
                  <a:srgbClr val="333333"/>
                </a:solidFill>
                <a:latin typeface="Cambria"/>
                <a:cs typeface="Cambria"/>
              </a:rPr>
              <a:t>🙂</a:t>
            </a:r>
            <a:endParaRPr sz="2500">
              <a:latin typeface="Cambria"/>
              <a:cs typeface="Cambria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2133599"/>
            <a:ext cx="95250" cy="9524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2609849"/>
            <a:ext cx="95250" cy="9524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3362324"/>
            <a:ext cx="95250" cy="9524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4105274"/>
            <a:ext cx="95250" cy="95249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96924" y="571563"/>
            <a:ext cx="6186805" cy="558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60" dirty="0"/>
              <a:t>ORCHESTRATION</a:t>
            </a:r>
            <a:r>
              <a:rPr spc="-145" dirty="0"/>
              <a:t> </a:t>
            </a:r>
            <a:r>
              <a:rPr spc="-114" dirty="0"/>
              <a:t>CARACTÉRISTIQUES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1647824"/>
            <a:ext cx="95250" cy="9524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177924" y="1345564"/>
            <a:ext cx="9150985" cy="291338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06340">
              <a:lnSpc>
                <a:spcPct val="150300"/>
              </a:lnSpc>
              <a:spcBef>
                <a:spcPts val="135"/>
              </a:spcBef>
            </a:pP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Distribué</a:t>
            </a:r>
            <a:r>
              <a:rPr sz="2100" spc="13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5" dirty="0">
                <a:solidFill>
                  <a:srgbClr val="333333"/>
                </a:solidFill>
                <a:latin typeface="Trebuchet MS"/>
                <a:cs typeface="Trebuchet MS"/>
              </a:rPr>
              <a:t>stockage</a:t>
            </a:r>
            <a:r>
              <a:rPr sz="2100" spc="1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0" dirty="0">
                <a:solidFill>
                  <a:srgbClr val="333333"/>
                </a:solidFill>
                <a:latin typeface="Trebuchet MS"/>
                <a:cs typeface="Trebuchet MS"/>
              </a:rPr>
              <a:t>Configuration </a:t>
            </a:r>
            <a:r>
              <a:rPr sz="2100" spc="75" dirty="0">
                <a:solidFill>
                  <a:srgbClr val="333333"/>
                </a:solidFill>
                <a:latin typeface="Trebuchet MS"/>
                <a:cs typeface="Trebuchet MS"/>
              </a:rPr>
              <a:t>de gestion</a:t>
            </a:r>
            <a:r>
              <a:rPr sz="2100" spc="1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00" dirty="0">
                <a:solidFill>
                  <a:srgbClr val="333333"/>
                </a:solidFill>
                <a:latin typeface="Trebuchet MS"/>
                <a:cs typeface="Trebuchet MS"/>
              </a:rPr>
              <a:t>et</a:t>
            </a:r>
            <a:r>
              <a:rPr sz="2100" spc="13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10" dirty="0">
                <a:solidFill>
                  <a:srgbClr val="333333"/>
                </a:solidFill>
                <a:latin typeface="Trebuchet MS"/>
                <a:cs typeface="Trebuchet MS"/>
              </a:rPr>
              <a:t>Manuel 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des secrets</a:t>
            </a:r>
            <a:r>
              <a:rPr sz="2100" spc="-8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00" dirty="0">
                <a:solidFill>
                  <a:srgbClr val="333333"/>
                </a:solidFill>
                <a:latin typeface="Trebuchet MS"/>
                <a:cs typeface="Trebuchet MS"/>
              </a:rPr>
              <a:t>et</a:t>
            </a:r>
            <a:r>
              <a:rPr sz="2100" spc="-8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0" dirty="0">
                <a:solidFill>
                  <a:srgbClr val="333333"/>
                </a:solidFill>
                <a:latin typeface="Trebuchet MS"/>
                <a:cs typeface="Trebuchet MS"/>
              </a:rPr>
              <a:t>auto</a:t>
            </a:r>
            <a:r>
              <a:rPr sz="2100" spc="-8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mise à l'échelle</a:t>
            </a:r>
            <a:endParaRPr sz="21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305"/>
              </a:spcBef>
            </a:pP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Interaction</a:t>
            </a:r>
            <a:r>
              <a:rPr sz="2100" spc="-4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80" dirty="0">
                <a:solidFill>
                  <a:srgbClr val="333333"/>
                </a:solidFill>
                <a:latin typeface="Trebuchet MS"/>
                <a:cs typeface="Trebuchet MS"/>
              </a:rPr>
              <a:t>à travers</a:t>
            </a: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5" dirty="0">
                <a:solidFill>
                  <a:srgbClr val="333333"/>
                </a:solidFill>
                <a:latin typeface="Trebuchet MS"/>
                <a:cs typeface="Trebuchet MS"/>
              </a:rPr>
              <a:t>un</a:t>
            </a: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14" dirty="0">
                <a:solidFill>
                  <a:srgbClr val="333333"/>
                </a:solidFill>
                <a:latin typeface="Trebuchet MS"/>
                <a:cs typeface="Trebuchet MS"/>
              </a:rPr>
              <a:t>commande</a:t>
            </a: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doubler</a:t>
            </a: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00" dirty="0">
                <a:solidFill>
                  <a:srgbClr val="333333"/>
                </a:solidFill>
                <a:latin typeface="Trebuchet MS"/>
                <a:cs typeface="Trebuchet MS"/>
              </a:rPr>
              <a:t>et</a:t>
            </a: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5" dirty="0">
                <a:solidFill>
                  <a:srgbClr val="333333"/>
                </a:solidFill>
                <a:latin typeface="Trebuchet MS"/>
                <a:cs typeface="Trebuchet MS"/>
              </a:rPr>
              <a:t>un</a:t>
            </a:r>
            <a:r>
              <a:rPr sz="2100" spc="-4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REPOS</a:t>
            </a: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25" dirty="0">
                <a:solidFill>
                  <a:srgbClr val="333333"/>
                </a:solidFill>
                <a:latin typeface="Trebuchet MS"/>
                <a:cs typeface="Trebuchet MS"/>
              </a:rPr>
              <a:t>API</a:t>
            </a:r>
            <a:endParaRPr sz="21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230"/>
              </a:spcBef>
            </a:pP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descripteurs 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de texte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que</a:t>
            </a:r>
            <a:r>
              <a:rPr sz="2100" spc="-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0" dirty="0">
                <a:solidFill>
                  <a:srgbClr val="333333"/>
                </a:solidFill>
                <a:latin typeface="Trebuchet MS"/>
                <a:cs typeface="Trebuchet MS"/>
              </a:rPr>
              <a:t>peut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5" dirty="0">
                <a:solidFill>
                  <a:srgbClr val="333333"/>
                </a:solidFill>
                <a:latin typeface="Trebuchet MS"/>
                <a:cs typeface="Trebuchet MS"/>
              </a:rPr>
              <a:t>être</a:t>
            </a:r>
            <a:r>
              <a:rPr sz="2100" spc="-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95" dirty="0">
                <a:solidFill>
                  <a:srgbClr val="333333"/>
                </a:solidFill>
                <a:latin typeface="Trebuchet MS"/>
                <a:cs typeface="Trebuchet MS"/>
              </a:rPr>
              <a:t>géré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20" dirty="0">
                <a:solidFill>
                  <a:srgbClr val="333333"/>
                </a:solidFill>
                <a:latin typeface="Trebuchet MS"/>
                <a:cs typeface="Trebuchet MS"/>
              </a:rPr>
              <a:t>comme</a:t>
            </a:r>
            <a:r>
              <a:rPr sz="2100" spc="-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repos</a:t>
            </a:r>
            <a:r>
              <a:rPr sz="2100" spc="-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de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-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application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35" dirty="0">
                <a:solidFill>
                  <a:srgbClr val="333333"/>
                </a:solidFill>
                <a:latin typeface="Trebuchet MS"/>
                <a:cs typeface="Trebuchet MS"/>
              </a:rPr>
              <a:t>code</a:t>
            </a:r>
            <a:endParaRPr sz="21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180"/>
              </a:spcBef>
            </a:pPr>
            <a:r>
              <a:rPr sz="2150" i="1" dirty="0">
                <a:solidFill>
                  <a:srgbClr val="ED2137"/>
                </a:solidFill>
                <a:latin typeface="Trebuchet MS"/>
                <a:cs typeface="Trebuchet MS"/>
              </a:rPr>
              <a:t>Rôle</a:t>
            </a:r>
            <a:r>
              <a:rPr sz="2150" i="1" spc="-100" dirty="0">
                <a:solidFill>
                  <a:srgbClr val="ED2137"/>
                </a:solidFill>
                <a:latin typeface="Trebuchet MS"/>
                <a:cs typeface="Trebuchet MS"/>
              </a:rPr>
              <a:t> </a:t>
            </a:r>
            <a:r>
              <a:rPr sz="2150" i="1" spc="75" dirty="0">
                <a:solidFill>
                  <a:srgbClr val="ED2137"/>
                </a:solidFill>
                <a:latin typeface="Trebuchet MS"/>
                <a:cs typeface="Trebuchet MS"/>
              </a:rPr>
              <a:t>Basé</a:t>
            </a:r>
            <a:r>
              <a:rPr sz="2150" i="1" spc="-95" dirty="0">
                <a:solidFill>
                  <a:srgbClr val="ED2137"/>
                </a:solidFill>
                <a:latin typeface="Trebuchet MS"/>
                <a:cs typeface="Trebuchet MS"/>
              </a:rPr>
              <a:t> </a:t>
            </a:r>
            <a:r>
              <a:rPr sz="2150" i="1" spc="50" dirty="0">
                <a:solidFill>
                  <a:srgbClr val="ED2137"/>
                </a:solidFill>
                <a:latin typeface="Trebuchet MS"/>
                <a:cs typeface="Trebuchet MS"/>
              </a:rPr>
              <a:t>Accéder</a:t>
            </a:r>
            <a:r>
              <a:rPr sz="2150" i="1" spc="-95" dirty="0">
                <a:solidFill>
                  <a:srgbClr val="ED2137"/>
                </a:solidFill>
                <a:latin typeface="Trebuchet MS"/>
                <a:cs typeface="Trebuchet MS"/>
              </a:rPr>
              <a:t> </a:t>
            </a:r>
            <a:r>
              <a:rPr sz="2150" i="1" spc="-25" dirty="0">
                <a:solidFill>
                  <a:srgbClr val="ED2137"/>
                </a:solidFill>
                <a:latin typeface="Trebuchet MS"/>
                <a:cs typeface="Trebuchet MS"/>
              </a:rPr>
              <a:t>Contrôle </a:t>
            </a:r>
            <a:r>
              <a:rPr sz="2100" spc="-25" dirty="0">
                <a:solidFill>
                  <a:srgbClr val="333333"/>
                </a:solidFill>
                <a:latin typeface="Trebuchet MS"/>
                <a:cs typeface="Trebuchet MS"/>
              </a:rPr>
              <a:t>:</a:t>
            </a:r>
            <a:r>
              <a:rPr sz="2100" spc="-8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85" dirty="0">
                <a:solidFill>
                  <a:srgbClr val="333333"/>
                </a:solidFill>
                <a:latin typeface="Trebuchet MS"/>
                <a:cs typeface="Trebuchet MS"/>
              </a:rPr>
              <a:t>gestion</a:t>
            </a:r>
            <a:r>
              <a:rPr sz="2100" spc="-8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de</a:t>
            </a:r>
            <a:r>
              <a:rPr sz="2100" spc="-8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00" dirty="0">
                <a:solidFill>
                  <a:srgbClr val="333333"/>
                </a:solidFill>
                <a:latin typeface="Trebuchet MS"/>
                <a:cs typeface="Trebuchet MS"/>
              </a:rPr>
              <a:t>OMS</a:t>
            </a:r>
            <a:r>
              <a:rPr sz="2100" spc="-8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0" dirty="0">
                <a:solidFill>
                  <a:srgbClr val="333333"/>
                </a:solidFill>
                <a:latin typeface="Trebuchet MS"/>
                <a:cs typeface="Trebuchet MS"/>
              </a:rPr>
              <a:t>peut</a:t>
            </a:r>
            <a:r>
              <a:rPr sz="2100" spc="-8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14" dirty="0">
                <a:solidFill>
                  <a:srgbClr val="333333"/>
                </a:solidFill>
                <a:latin typeface="Trebuchet MS"/>
                <a:cs typeface="Trebuchet MS"/>
              </a:rPr>
              <a:t>faire</a:t>
            </a:r>
            <a:r>
              <a:rPr sz="2100" spc="-8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20" dirty="0">
                <a:solidFill>
                  <a:srgbClr val="333333"/>
                </a:solidFill>
                <a:latin typeface="Trebuchet MS"/>
                <a:cs typeface="Trebuchet MS"/>
              </a:rPr>
              <a:t>quoi</a:t>
            </a:r>
            <a:endParaRPr sz="2100">
              <a:latin typeface="Trebuchet MS"/>
              <a:cs typeface="Trebuchet MS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2133599"/>
            <a:ext cx="95250" cy="9524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2609849"/>
            <a:ext cx="95250" cy="9524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3095624"/>
            <a:ext cx="95250" cy="9524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3571874"/>
            <a:ext cx="95250" cy="95249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4048124"/>
            <a:ext cx="95250" cy="95249"/>
          </a:xfrm>
          <a:prstGeom prst="rect">
            <a:avLst/>
          </a:prstGeom>
        </p:spPr>
      </p:pic>
    </p:spTree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5" dirty="0"/>
              <a:t>AUTRE</a:t>
            </a:r>
            <a:r>
              <a:rPr spc="-165" dirty="0"/>
              <a:t> </a:t>
            </a:r>
            <a:r>
              <a:rPr spc="-105" dirty="0"/>
              <a:t>ENTRÉE</a:t>
            </a:r>
            <a:r>
              <a:rPr spc="-140" dirty="0"/>
              <a:t> </a:t>
            </a:r>
            <a:r>
              <a:rPr spc="-35" dirty="0"/>
              <a:t>AVANTAGES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1647824"/>
            <a:ext cx="95250" cy="9524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177924" y="1511300"/>
            <a:ext cx="11348085" cy="1097915"/>
          </a:xfrm>
          <a:prstGeom prst="rect">
            <a:avLst/>
          </a:prstGeom>
        </p:spPr>
        <p:txBody>
          <a:bodyPr vert="horz" wrap="square" lIns="0" tIns="66040" rIns="0" bIns="0" rtlCol="0">
            <a:spAutoFit/>
          </a:bodyPr>
          <a:lstStyle/>
          <a:p>
            <a:pPr marL="12700" marR="5080">
              <a:lnSpc>
                <a:spcPts val="2100"/>
              </a:lnSpc>
              <a:spcBef>
                <a:spcPts val="520"/>
              </a:spcBef>
            </a:pP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Chaque</a:t>
            </a:r>
            <a:r>
              <a:rPr sz="2100" spc="-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0" dirty="0">
                <a:solidFill>
                  <a:srgbClr val="ED2137"/>
                </a:solidFill>
                <a:latin typeface="Trebuchet MS"/>
                <a:cs typeface="Trebuchet MS"/>
              </a:rPr>
              <a:t>Équilibreur de charge</a:t>
            </a:r>
            <a:r>
              <a:rPr sz="2100" spc="-5" dirty="0">
                <a:solidFill>
                  <a:srgbClr val="ED2137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taper</a:t>
            </a:r>
            <a:r>
              <a:rPr sz="2100" spc="-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 service </a:t>
            </a:r>
            <a:r>
              <a:rPr sz="2100" spc="55" dirty="0">
                <a:solidFill>
                  <a:srgbClr val="333333"/>
                </a:solidFill>
                <a:latin typeface="Trebuchet MS"/>
                <a:cs typeface="Trebuchet MS"/>
              </a:rPr>
              <a:t>nécessite</a:t>
            </a:r>
            <a:r>
              <a:rPr sz="2100" spc="-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c'est</a:t>
            </a:r>
            <a:r>
              <a:rPr sz="2100" spc="-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équilibreur de charge </a:t>
            </a:r>
            <a:r>
              <a:rPr sz="2100" spc="100" dirty="0">
                <a:solidFill>
                  <a:srgbClr val="333333"/>
                </a:solidFill>
                <a:latin typeface="Trebuchet MS"/>
                <a:cs typeface="Trebuchet MS"/>
              </a:rPr>
              <a:t>propre</a:t>
            </a:r>
            <a:r>
              <a:rPr sz="2100" spc="-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20" dirty="0">
                <a:solidFill>
                  <a:srgbClr val="333333"/>
                </a:solidFill>
                <a:latin typeface="Trebuchet MS"/>
                <a:cs typeface="Trebuchet MS"/>
              </a:rPr>
              <a:t>(dans</a:t>
            </a:r>
            <a:r>
              <a:rPr sz="2100" spc="-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 </a:t>
            </a:r>
            <a:r>
              <a:rPr sz="2100" spc="50" dirty="0">
                <a:solidFill>
                  <a:srgbClr val="333333"/>
                </a:solidFill>
                <a:latin typeface="Trebuchet MS"/>
                <a:cs typeface="Trebuchet MS"/>
              </a:rPr>
              <a:t>nuage</a:t>
            </a:r>
            <a:r>
              <a:rPr sz="2100" spc="-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service</a:t>
            </a:r>
            <a:r>
              <a:rPr sz="2100" spc="-5" dirty="0">
                <a:solidFill>
                  <a:srgbClr val="333333"/>
                </a:solidFill>
                <a:latin typeface="Trebuchet MS"/>
                <a:cs typeface="Trebuchet MS"/>
              </a:rPr>
              <a:t> signification 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de l'exemple </a:t>
            </a:r>
            <a:r>
              <a:rPr sz="2100" spc="50" dirty="0">
                <a:solidFill>
                  <a:srgbClr val="333333"/>
                </a:solidFill>
                <a:latin typeface="Trebuchet MS"/>
                <a:cs typeface="Trebuchet MS"/>
              </a:rPr>
              <a:t>)</a:t>
            </a:r>
            <a:r>
              <a:rPr sz="2100" spc="-8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00" dirty="0">
                <a:solidFill>
                  <a:srgbClr val="333333"/>
                </a:solidFill>
                <a:latin typeface="Trebuchet MS"/>
                <a:cs typeface="Trebuchet MS"/>
              </a:rPr>
              <a:t>et</a:t>
            </a:r>
            <a:r>
              <a:rPr sz="2100" spc="-8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c'est</a:t>
            </a:r>
            <a:r>
              <a:rPr sz="2100" spc="-8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00" dirty="0">
                <a:solidFill>
                  <a:srgbClr val="333333"/>
                </a:solidFill>
                <a:latin typeface="Trebuchet MS"/>
                <a:cs typeface="Trebuchet MS"/>
              </a:rPr>
              <a:t>propre</a:t>
            </a:r>
            <a:r>
              <a:rPr sz="2100" spc="-8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25" dirty="0">
                <a:solidFill>
                  <a:srgbClr val="333333"/>
                </a:solidFill>
                <a:latin typeface="Trebuchet MS"/>
                <a:cs typeface="Trebuchet MS"/>
              </a:rPr>
              <a:t>IP</a:t>
            </a:r>
            <a:endParaRPr sz="21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305"/>
              </a:spcBef>
            </a:pPr>
            <a:r>
              <a:rPr sz="2100" spc="105" dirty="0">
                <a:solidFill>
                  <a:srgbClr val="333333"/>
                </a:solidFill>
                <a:latin typeface="Trebuchet MS"/>
                <a:cs typeface="Trebuchet MS"/>
              </a:rPr>
              <a:t>Un</a:t>
            </a:r>
            <a:r>
              <a:rPr sz="2100" spc="-4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80" dirty="0">
                <a:solidFill>
                  <a:srgbClr val="ED2137"/>
                </a:solidFill>
                <a:latin typeface="Trebuchet MS"/>
                <a:cs typeface="Trebuchet MS"/>
              </a:rPr>
              <a:t>Entrée</a:t>
            </a:r>
            <a:r>
              <a:rPr sz="2100" spc="-35" dirty="0">
                <a:solidFill>
                  <a:srgbClr val="ED2137"/>
                </a:solidFill>
                <a:latin typeface="Trebuchet MS"/>
                <a:cs typeface="Trebuchet MS"/>
              </a:rPr>
              <a:t> </a:t>
            </a:r>
            <a:r>
              <a:rPr sz="2100" spc="55" dirty="0">
                <a:solidFill>
                  <a:srgbClr val="333333"/>
                </a:solidFill>
                <a:latin typeface="Trebuchet MS"/>
                <a:cs typeface="Trebuchet MS"/>
              </a:rPr>
              <a:t>nécessite</a:t>
            </a: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seulement</a:t>
            </a: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90" dirty="0">
                <a:solidFill>
                  <a:srgbClr val="333333"/>
                </a:solidFill>
                <a:latin typeface="Trebuchet MS"/>
                <a:cs typeface="Trebuchet MS"/>
              </a:rPr>
              <a:t>un</a:t>
            </a: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45" dirty="0">
                <a:solidFill>
                  <a:srgbClr val="333333"/>
                </a:solidFill>
                <a:latin typeface="Trebuchet MS"/>
                <a:cs typeface="Trebuchet MS"/>
              </a:rPr>
              <a:t>IP,</a:t>
            </a:r>
            <a:r>
              <a:rPr sz="2100" spc="-4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lequel</a:t>
            </a: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50" dirty="0">
                <a:solidFill>
                  <a:srgbClr val="333333"/>
                </a:solidFill>
                <a:latin typeface="Trebuchet MS"/>
                <a:cs typeface="Trebuchet MS"/>
              </a:rPr>
              <a:t>peut/va</a:t>
            </a: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5" dirty="0">
                <a:solidFill>
                  <a:srgbClr val="333333"/>
                </a:solidFill>
                <a:latin typeface="Trebuchet MS"/>
                <a:cs typeface="Trebuchet MS"/>
              </a:rPr>
              <a:t>être</a:t>
            </a: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80" dirty="0">
                <a:solidFill>
                  <a:srgbClr val="333333"/>
                </a:solidFill>
                <a:latin typeface="Trebuchet MS"/>
                <a:cs typeface="Trebuchet MS"/>
              </a:rPr>
              <a:t>commun</a:t>
            </a: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5" dirty="0">
                <a:solidFill>
                  <a:srgbClr val="333333"/>
                </a:solidFill>
                <a:latin typeface="Trebuchet MS"/>
                <a:cs typeface="Trebuchet MS"/>
              </a:rPr>
              <a:t>par</a:t>
            </a:r>
            <a:r>
              <a:rPr sz="2100" spc="-4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plusieurs</a:t>
            </a: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Services</a:t>
            </a:r>
            <a:endParaRPr sz="2100">
              <a:latin typeface="Trebuchet MS"/>
              <a:cs typeface="Trebuchet MS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2400299"/>
            <a:ext cx="95250" cy="9524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876675" y="2857499"/>
            <a:ext cx="5781674" cy="2590799"/>
          </a:xfrm>
          <a:prstGeom prst="rect">
            <a:avLst/>
          </a:prstGeom>
        </p:spPr>
      </p:pic>
    </p:spTree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5" dirty="0"/>
              <a:t>ENTRÉE</a:t>
            </a:r>
            <a:r>
              <a:rPr spc="-100" dirty="0"/>
              <a:t> </a:t>
            </a:r>
            <a:r>
              <a:rPr spc="-85" dirty="0"/>
              <a:t>CONTRÔLEUR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1647824"/>
            <a:ext cx="95250" cy="9524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2447924"/>
            <a:ext cx="95250" cy="9524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3248024"/>
            <a:ext cx="95250" cy="9524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09687" y="3776662"/>
            <a:ext cx="104775" cy="10477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09687" y="4262437"/>
            <a:ext cx="104775" cy="104774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09687" y="4738687"/>
            <a:ext cx="104775" cy="104774"/>
          </a:xfrm>
          <a:prstGeom prst="rect">
            <a:avLst/>
          </a:prstGeom>
        </p:spPr>
      </p:pic>
      <p:sp>
        <p:nvSpPr>
          <p:cNvPr id="9" name="object 9"/>
          <p:cNvSpPr/>
          <p:nvPr/>
        </p:nvSpPr>
        <p:spPr>
          <a:xfrm>
            <a:off x="2981324" y="4430077"/>
            <a:ext cx="9525" cy="26670"/>
          </a:xfrm>
          <a:custGeom>
            <a:avLst/>
            <a:gdLst/>
            <a:ahLst/>
            <a:cxnLst/>
            <a:rect l="l" t="t" r="r" b="b"/>
            <a:pathLst>
              <a:path w="9525" h="26670">
                <a:moveTo>
                  <a:pt x="9524" y="26669"/>
                </a:moveTo>
                <a:lnTo>
                  <a:pt x="0" y="26669"/>
                </a:lnTo>
                <a:lnTo>
                  <a:pt x="0" y="0"/>
                </a:lnTo>
                <a:lnTo>
                  <a:pt x="9524" y="0"/>
                </a:lnTo>
                <a:lnTo>
                  <a:pt x="9524" y="26669"/>
                </a:lnTo>
                <a:close/>
              </a:path>
            </a:pathLst>
          </a:custGeom>
          <a:solidFill>
            <a:srgbClr val="ED21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177924" y="1503091"/>
            <a:ext cx="11416665" cy="3449320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L="12700" marR="5080">
              <a:lnSpc>
                <a:spcPts val="2100"/>
              </a:lnSpc>
              <a:spcBef>
                <a:spcPts val="585"/>
              </a:spcBef>
            </a:pP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-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80" dirty="0">
                <a:solidFill>
                  <a:srgbClr val="ED2137"/>
                </a:solidFill>
                <a:latin typeface="Trebuchet MS"/>
                <a:cs typeface="Trebuchet MS"/>
              </a:rPr>
              <a:t>Entrée</a:t>
            </a:r>
            <a:r>
              <a:rPr sz="2100" spc="-20" dirty="0">
                <a:solidFill>
                  <a:srgbClr val="ED2137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est</a:t>
            </a:r>
            <a:r>
              <a:rPr sz="2100" spc="-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-2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générique</a:t>
            </a:r>
            <a:r>
              <a:rPr sz="2100" spc="-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20" dirty="0">
                <a:solidFill>
                  <a:srgbClr val="333333"/>
                </a:solidFill>
                <a:latin typeface="Trebuchet MS"/>
                <a:cs typeface="Trebuchet MS"/>
              </a:rPr>
              <a:t>règle,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la</a:t>
            </a:r>
            <a:r>
              <a:rPr sz="2100" spc="-2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50" i="1" spc="55" dirty="0">
                <a:solidFill>
                  <a:srgbClr val="ED2137"/>
                </a:solidFill>
                <a:latin typeface="Trebuchet MS"/>
                <a:cs typeface="Trebuchet MS"/>
              </a:rPr>
              <a:t>Entrée</a:t>
            </a:r>
            <a:r>
              <a:rPr sz="2150" i="1" spc="-40" dirty="0">
                <a:solidFill>
                  <a:srgbClr val="ED2137"/>
                </a:solidFill>
                <a:latin typeface="Trebuchet MS"/>
                <a:cs typeface="Trebuchet MS"/>
              </a:rPr>
              <a:t> </a:t>
            </a:r>
            <a:r>
              <a:rPr sz="2150" i="1" spc="-20" dirty="0">
                <a:solidFill>
                  <a:srgbClr val="ED2137"/>
                </a:solidFill>
                <a:latin typeface="Trebuchet MS"/>
                <a:cs typeface="Trebuchet MS"/>
              </a:rPr>
              <a:t>Contrôleur</a:t>
            </a:r>
            <a:r>
              <a:rPr sz="2150" i="1" spc="-35" dirty="0">
                <a:solidFill>
                  <a:srgbClr val="ED2137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est</a:t>
            </a:r>
            <a:r>
              <a:rPr sz="2100" spc="-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-2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0" dirty="0">
                <a:solidFill>
                  <a:srgbClr val="333333"/>
                </a:solidFill>
                <a:latin typeface="Trebuchet MS"/>
                <a:cs typeface="Trebuchet MS"/>
              </a:rPr>
              <a:t>ressource</a:t>
            </a:r>
            <a:r>
              <a:rPr sz="2100" spc="-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que</a:t>
            </a:r>
            <a:r>
              <a:rPr sz="2100" spc="-2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50" dirty="0">
                <a:solidFill>
                  <a:srgbClr val="333333"/>
                </a:solidFill>
                <a:latin typeface="Trebuchet MS"/>
                <a:cs typeface="Trebuchet MS"/>
              </a:rPr>
              <a:t>volonté</a:t>
            </a:r>
            <a:r>
              <a:rPr sz="2100" spc="-2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Mettre en œuvre </a:t>
            </a:r>
            <a:r>
              <a:rPr sz="2100" spc="-25" dirty="0">
                <a:solidFill>
                  <a:srgbClr val="333333"/>
                </a:solidFill>
                <a:latin typeface="Trebuchet MS"/>
                <a:cs typeface="Trebuchet MS"/>
              </a:rPr>
              <a:t>la 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règle...</a:t>
            </a:r>
            <a:endParaRPr sz="2100">
              <a:latin typeface="Trebuchet MS"/>
              <a:cs typeface="Trebuchet MS"/>
            </a:endParaRPr>
          </a:p>
          <a:p>
            <a:pPr marL="12700" marR="381000">
              <a:lnSpc>
                <a:spcPts val="2100"/>
              </a:lnSpc>
              <a:spcBef>
                <a:spcPts val="2100"/>
              </a:spcBef>
            </a:pP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-4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05" dirty="0">
                <a:solidFill>
                  <a:srgbClr val="333333"/>
                </a:solidFill>
                <a:latin typeface="Trebuchet MS"/>
                <a:cs typeface="Trebuchet MS"/>
              </a:rPr>
              <a:t>utiliser</a:t>
            </a:r>
            <a:r>
              <a:rPr sz="2100" spc="-4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de</a:t>
            </a:r>
            <a:r>
              <a:rPr sz="2100" spc="-4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80" dirty="0">
                <a:solidFill>
                  <a:srgbClr val="ED2137"/>
                </a:solidFill>
                <a:latin typeface="Trebuchet MS"/>
                <a:cs typeface="Trebuchet MS"/>
              </a:rPr>
              <a:t>Entrée</a:t>
            </a:r>
            <a:r>
              <a:rPr sz="2100" spc="-40" dirty="0">
                <a:solidFill>
                  <a:srgbClr val="ED2137"/>
                </a:solidFill>
                <a:latin typeface="Trebuchet MS"/>
                <a:cs typeface="Trebuchet MS"/>
              </a:rPr>
              <a:t> </a:t>
            </a:r>
            <a:r>
              <a:rPr sz="2100" spc="55" dirty="0">
                <a:solidFill>
                  <a:srgbClr val="333333"/>
                </a:solidFill>
                <a:latin typeface="Trebuchet MS"/>
                <a:cs typeface="Trebuchet MS"/>
              </a:rPr>
              <a:t>nécessite</a:t>
            </a:r>
            <a:r>
              <a:rPr sz="2100" spc="-4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-4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installation</a:t>
            </a:r>
            <a:r>
              <a:rPr sz="2100" spc="-4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de</a:t>
            </a:r>
            <a:r>
              <a:rPr sz="2100" spc="-4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00" dirty="0">
                <a:solidFill>
                  <a:srgbClr val="333333"/>
                </a:solidFill>
                <a:latin typeface="Trebuchet MS"/>
                <a:cs typeface="Trebuchet MS"/>
              </a:rPr>
              <a:t>un</a:t>
            </a:r>
            <a:r>
              <a:rPr sz="2100" spc="-4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50" i="1" spc="55" dirty="0">
                <a:solidFill>
                  <a:srgbClr val="ED2137"/>
                </a:solidFill>
                <a:latin typeface="Trebuchet MS"/>
                <a:cs typeface="Trebuchet MS"/>
              </a:rPr>
              <a:t>Entrée</a:t>
            </a:r>
            <a:r>
              <a:rPr sz="2150" i="1" spc="-60" dirty="0">
                <a:solidFill>
                  <a:srgbClr val="ED2137"/>
                </a:solidFill>
                <a:latin typeface="Trebuchet MS"/>
                <a:cs typeface="Trebuchet MS"/>
              </a:rPr>
              <a:t> </a:t>
            </a:r>
            <a:r>
              <a:rPr sz="2150" i="1" spc="-20" dirty="0">
                <a:solidFill>
                  <a:srgbClr val="ED2137"/>
                </a:solidFill>
                <a:latin typeface="Trebuchet MS"/>
                <a:cs typeface="Trebuchet MS"/>
              </a:rPr>
              <a:t>Contrôleur</a:t>
            </a:r>
            <a:r>
              <a:rPr sz="2150" i="1" spc="-55" dirty="0">
                <a:solidFill>
                  <a:srgbClr val="ED2137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(la plupart</a:t>
            </a:r>
            <a:r>
              <a:rPr sz="2100" spc="-4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de</a:t>
            </a:r>
            <a:r>
              <a:rPr sz="2100" spc="-4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-4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temps,</a:t>
            </a:r>
            <a:r>
              <a:rPr sz="2100" spc="-4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25" dirty="0">
                <a:solidFill>
                  <a:srgbClr val="333333"/>
                </a:solidFill>
                <a:latin typeface="Trebuchet MS"/>
                <a:cs typeface="Trebuchet MS"/>
              </a:rPr>
              <a:t>le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groupe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5" dirty="0">
                <a:solidFill>
                  <a:srgbClr val="333333"/>
                </a:solidFill>
                <a:latin typeface="Trebuchet MS"/>
                <a:cs typeface="Trebuchet MS"/>
              </a:rPr>
              <a:t>opérateurs</a:t>
            </a:r>
            <a:r>
              <a:rPr sz="2100" spc="-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sont</a:t>
            </a:r>
            <a:r>
              <a:rPr sz="2100" spc="-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-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05" dirty="0">
                <a:solidFill>
                  <a:srgbClr val="333333"/>
                </a:solidFill>
                <a:latin typeface="Trebuchet MS"/>
                <a:cs typeface="Trebuchet MS"/>
              </a:rPr>
              <a:t>ceux</a:t>
            </a:r>
            <a:r>
              <a:rPr sz="2100" spc="-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prise</a:t>
            </a:r>
            <a:r>
              <a:rPr sz="2100" spc="-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soins</a:t>
            </a:r>
            <a:r>
              <a:rPr sz="2100" spc="-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de</a:t>
            </a:r>
            <a:r>
              <a:rPr sz="2100" spc="-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ce)</a:t>
            </a:r>
            <a:endParaRPr sz="2100">
              <a:latin typeface="Trebuchet MS"/>
              <a:cs typeface="Trebuchet MS"/>
            </a:endParaRPr>
          </a:p>
          <a:p>
            <a:pPr marL="393065" marR="5550535" indent="-381000">
              <a:lnSpc>
                <a:spcPct val="158300"/>
              </a:lnSpc>
              <a:spcBef>
                <a:spcPts val="125"/>
              </a:spcBef>
            </a:pP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Là</a:t>
            </a:r>
            <a:r>
              <a:rPr sz="2100" spc="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sont</a:t>
            </a:r>
            <a:r>
              <a:rPr sz="2100" spc="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plusieurs</a:t>
            </a:r>
            <a:r>
              <a:rPr sz="2100" spc="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50" i="1" spc="55" dirty="0">
                <a:solidFill>
                  <a:srgbClr val="ED2137"/>
                </a:solidFill>
                <a:latin typeface="Trebuchet MS"/>
                <a:cs typeface="Trebuchet MS"/>
              </a:rPr>
              <a:t>Entrée</a:t>
            </a:r>
            <a:r>
              <a:rPr sz="2150" i="1" spc="20" dirty="0">
                <a:solidFill>
                  <a:srgbClr val="ED2137"/>
                </a:solidFill>
                <a:latin typeface="Trebuchet MS"/>
                <a:cs typeface="Trebuchet MS"/>
              </a:rPr>
              <a:t> </a:t>
            </a:r>
            <a:r>
              <a:rPr sz="2150" i="1" spc="-10" dirty="0">
                <a:solidFill>
                  <a:srgbClr val="ED2137"/>
                </a:solidFill>
                <a:latin typeface="Trebuchet MS"/>
                <a:cs typeface="Trebuchet MS"/>
              </a:rPr>
              <a:t>Contrôleurs 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:</a:t>
            </a:r>
            <a:r>
              <a:rPr sz="2100" spc="5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logiciel:</a:t>
            </a:r>
            <a:r>
              <a:rPr sz="2100" spc="5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nginx,</a:t>
            </a:r>
            <a:r>
              <a:rPr sz="2100" spc="5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haproxy,</a:t>
            </a:r>
            <a:r>
              <a:rPr sz="2100" spc="5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40" dirty="0">
                <a:solidFill>
                  <a:srgbClr val="333333"/>
                </a:solidFill>
                <a:latin typeface="Trebuchet MS"/>
                <a:cs typeface="Trebuchet MS"/>
              </a:rPr>
              <a:t>traefik,</a:t>
            </a:r>
            <a:r>
              <a:rPr sz="2100" spc="5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contour,</a:t>
            </a:r>
            <a:r>
              <a:rPr sz="2100" spc="5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200" dirty="0">
                <a:solidFill>
                  <a:srgbClr val="333333"/>
                </a:solidFill>
                <a:latin typeface="Trebuchet MS"/>
                <a:cs typeface="Trebuchet MS"/>
              </a:rPr>
              <a:t>... </a:t>
            </a:r>
            <a:r>
              <a:rPr sz="2100" spc="55" dirty="0">
                <a:solidFill>
                  <a:srgbClr val="333333"/>
                </a:solidFill>
                <a:latin typeface="Trebuchet MS"/>
                <a:cs typeface="Trebuchet MS"/>
              </a:rPr>
              <a:t>sur site :</a:t>
            </a:r>
            <a:r>
              <a:rPr sz="2100" spc="-9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u="heavy" spc="-50" dirty="0">
                <a:solidFill>
                  <a:srgbClr val="ED2137"/>
                </a:solidFill>
                <a:uFill>
                  <a:solidFill>
                    <a:srgbClr val="ED2137"/>
                  </a:solidFill>
                </a:uFill>
                <a:latin typeface="Trebuchet MS"/>
                <a:cs typeface="Trebuchet MS"/>
                <a:hlinkClick r:id="rId4"/>
              </a:rPr>
              <a:t>F5 </a:t>
            </a:r>
            <a:r>
              <a:rPr sz="2100" spc="-50" dirty="0">
                <a:solidFill>
                  <a:srgbClr val="333333"/>
                </a:solidFill>
                <a:latin typeface="Trebuchet MS"/>
                <a:cs typeface="Trebuchet MS"/>
              </a:rPr>
              <a:t>,</a:t>
            </a:r>
            <a:r>
              <a:rPr sz="2100" spc="-9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25" dirty="0">
                <a:solidFill>
                  <a:srgbClr val="333333"/>
                </a:solidFill>
                <a:latin typeface="Trebuchet MS"/>
                <a:cs typeface="Trebuchet MS"/>
              </a:rPr>
              <a:t>...</a:t>
            </a:r>
            <a:endParaRPr sz="2100">
              <a:latin typeface="Trebuchet MS"/>
              <a:cs typeface="Trebuchet MS"/>
            </a:endParaRPr>
          </a:p>
          <a:p>
            <a:pPr marL="393065">
              <a:lnSpc>
                <a:spcPct val="100000"/>
              </a:lnSpc>
              <a:spcBef>
                <a:spcPts val="1230"/>
              </a:spcBef>
            </a:pP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nuage:</a:t>
            </a:r>
            <a:r>
              <a:rPr sz="2100" spc="-9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u="heavy" spc="90" dirty="0">
                <a:solidFill>
                  <a:srgbClr val="ED2137"/>
                </a:solidFill>
                <a:uFill>
                  <a:solidFill>
                    <a:srgbClr val="ED2137"/>
                  </a:solidFill>
                </a:uFill>
                <a:latin typeface="Trebuchet MS"/>
                <a:cs typeface="Trebuchet MS"/>
                <a:hlinkClick r:id="rId5"/>
              </a:rPr>
              <a:t>ALB</a:t>
            </a:r>
            <a:r>
              <a:rPr sz="2100" spc="-90" dirty="0">
                <a:solidFill>
                  <a:srgbClr val="ED2137"/>
                </a:solidFill>
                <a:latin typeface="Trebuchet MS"/>
                <a:cs typeface="Trebuchet MS"/>
              </a:rPr>
              <a:t> </a:t>
            </a:r>
            <a:r>
              <a:rPr sz="2100" spc="-30" dirty="0">
                <a:solidFill>
                  <a:srgbClr val="333333"/>
                </a:solidFill>
                <a:latin typeface="Trebuchet MS"/>
                <a:cs typeface="Trebuchet MS"/>
              </a:rPr>
              <a:t>(AWS),</a:t>
            </a:r>
            <a:r>
              <a:rPr sz="2100" spc="-9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u="heavy" spc="85" dirty="0">
                <a:solidFill>
                  <a:srgbClr val="ED2137"/>
                </a:solidFill>
                <a:uFill>
                  <a:solidFill>
                    <a:srgbClr val="ED2137"/>
                  </a:solidFill>
                </a:uFill>
                <a:latin typeface="Trebuchet MS"/>
                <a:cs typeface="Trebuchet MS"/>
                <a:hlinkClick r:id="rId6"/>
              </a:rPr>
              <a:t>GCLB</a:t>
            </a:r>
            <a:r>
              <a:rPr sz="2100" spc="-90" dirty="0">
                <a:solidFill>
                  <a:srgbClr val="ED2137"/>
                </a:solidFill>
                <a:latin typeface="Trebuchet MS"/>
                <a:cs typeface="Trebuchet MS"/>
              </a:rPr>
              <a:t> </a:t>
            </a:r>
            <a:r>
              <a:rPr sz="2100" spc="-55" dirty="0">
                <a:solidFill>
                  <a:srgbClr val="333333"/>
                </a:solidFill>
                <a:latin typeface="Trebuchet MS"/>
                <a:cs typeface="Trebuchet MS"/>
              </a:rPr>
              <a:t>(GCP),</a:t>
            </a:r>
            <a:r>
              <a:rPr sz="2100" spc="-9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u="heavy" spc="55" dirty="0">
                <a:solidFill>
                  <a:srgbClr val="ED2137"/>
                </a:solidFill>
                <a:uFill>
                  <a:solidFill>
                    <a:srgbClr val="ED2137"/>
                  </a:solidFill>
                </a:uFill>
                <a:latin typeface="Trebuchet MS"/>
                <a:cs typeface="Trebuchet MS"/>
                <a:hlinkClick r:id="rId7"/>
              </a:rPr>
              <a:t>AGIC</a:t>
            </a:r>
            <a:r>
              <a:rPr sz="2100" spc="-90" dirty="0">
                <a:solidFill>
                  <a:srgbClr val="ED2137"/>
                </a:solidFill>
                <a:latin typeface="Trebuchet MS"/>
                <a:cs typeface="Trebuchet MS"/>
              </a:rPr>
              <a:t> </a:t>
            </a: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(Azuré),</a:t>
            </a:r>
            <a:r>
              <a:rPr sz="2100" spc="-9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25" dirty="0">
                <a:solidFill>
                  <a:srgbClr val="333333"/>
                </a:solidFill>
                <a:latin typeface="Trebuchet MS"/>
                <a:cs typeface="Trebuchet MS"/>
              </a:rPr>
              <a:t>...</a:t>
            </a:r>
            <a:endParaRPr sz="21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09624" y="1552574"/>
            <a:ext cx="12211050" cy="9525"/>
          </a:xfrm>
          <a:custGeom>
            <a:avLst/>
            <a:gdLst/>
            <a:ahLst/>
            <a:cxnLst/>
            <a:rect l="l" t="t" r="r" b="b"/>
            <a:pathLst>
              <a:path w="12211050" h="9525">
                <a:moveTo>
                  <a:pt x="12211049" y="9524"/>
                </a:moveTo>
                <a:lnTo>
                  <a:pt x="0" y="9524"/>
                </a:lnTo>
                <a:lnTo>
                  <a:pt x="0" y="0"/>
                </a:lnTo>
                <a:lnTo>
                  <a:pt x="12211049" y="0"/>
                </a:lnTo>
                <a:lnTo>
                  <a:pt x="12211049" y="952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809624" y="1552574"/>
            <a:ext cx="12211050" cy="4257675"/>
            <a:chOff x="809624" y="1552574"/>
            <a:chExt cx="12211050" cy="4257675"/>
          </a:xfrm>
        </p:grpSpPr>
        <p:sp>
          <p:nvSpPr>
            <p:cNvPr id="4" name="object 4"/>
            <p:cNvSpPr/>
            <p:nvPr/>
          </p:nvSpPr>
          <p:spPr>
            <a:xfrm>
              <a:off x="809612" y="1552574"/>
              <a:ext cx="12211050" cy="4257675"/>
            </a:xfrm>
            <a:custGeom>
              <a:avLst/>
              <a:gdLst/>
              <a:ahLst/>
              <a:cxnLst/>
              <a:rect l="l" t="t" r="r" b="b"/>
              <a:pathLst>
                <a:path w="12211050" h="4257675">
                  <a:moveTo>
                    <a:pt x="12211050" y="0"/>
                  </a:moveTo>
                  <a:lnTo>
                    <a:pt x="12201525" y="0"/>
                  </a:lnTo>
                  <a:lnTo>
                    <a:pt x="12201525" y="4248150"/>
                  </a:lnTo>
                  <a:lnTo>
                    <a:pt x="0" y="4248150"/>
                  </a:lnTo>
                  <a:lnTo>
                    <a:pt x="0" y="4257675"/>
                  </a:lnTo>
                  <a:lnTo>
                    <a:pt x="12201525" y="4257675"/>
                  </a:lnTo>
                  <a:lnTo>
                    <a:pt x="12211050" y="4257675"/>
                  </a:lnTo>
                  <a:lnTo>
                    <a:pt x="12211050" y="4248150"/>
                  </a:lnTo>
                  <a:lnTo>
                    <a:pt x="12211050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09624" y="1552574"/>
              <a:ext cx="9525" cy="4257675"/>
            </a:xfrm>
            <a:custGeom>
              <a:avLst/>
              <a:gdLst/>
              <a:ahLst/>
              <a:cxnLst/>
              <a:rect l="l" t="t" r="r" b="b"/>
              <a:pathLst>
                <a:path w="9525" h="4257675">
                  <a:moveTo>
                    <a:pt x="0" y="4257674"/>
                  </a:moveTo>
                  <a:lnTo>
                    <a:pt x="0" y="0"/>
                  </a:lnTo>
                  <a:lnTo>
                    <a:pt x="9524" y="9524"/>
                  </a:lnTo>
                  <a:lnTo>
                    <a:pt x="9524" y="4248149"/>
                  </a:lnTo>
                  <a:lnTo>
                    <a:pt x="0" y="4257674"/>
                  </a:lnTo>
                  <a:close/>
                </a:path>
              </a:pathLst>
            </a:custGeom>
            <a:solidFill>
              <a:srgbClr val="ED21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0" dirty="0"/>
              <a:t>CRÉER</a:t>
            </a:r>
            <a:r>
              <a:rPr spc="-70" dirty="0"/>
              <a:t> </a:t>
            </a:r>
            <a:r>
              <a:rPr spc="70" dirty="0"/>
              <a:t>UN</a:t>
            </a:r>
            <a:r>
              <a:rPr spc="-70" dirty="0"/>
              <a:t> </a:t>
            </a:r>
            <a:r>
              <a:rPr spc="-105" dirty="0"/>
              <a:t>ENTRÉE</a:t>
            </a:r>
            <a:r>
              <a:rPr spc="-70" dirty="0"/>
              <a:t> </a:t>
            </a:r>
            <a:r>
              <a:rPr spc="-100" dirty="0"/>
              <a:t>RESSOURCE</a:t>
            </a: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6172199"/>
            <a:ext cx="95250" cy="95249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819149" y="1625600"/>
            <a:ext cx="12192000" cy="5041265"/>
          </a:xfrm>
          <a:prstGeom prst="rect">
            <a:avLst/>
          </a:prstGeom>
        </p:spPr>
        <p:txBody>
          <a:bodyPr vert="horz" wrap="square" lIns="0" tIns="31115" rIns="0" bIns="0" rtlCol="0">
            <a:spAutoFit/>
          </a:bodyPr>
          <a:lstStyle/>
          <a:p>
            <a:pPr marL="142875" marR="8004175">
              <a:lnSpc>
                <a:spcPts val="1880"/>
              </a:lnSpc>
              <a:spcBef>
                <a:spcPts val="245"/>
              </a:spcBef>
            </a:pPr>
            <a:r>
              <a:rPr sz="1650" spc="245" dirty="0">
                <a:solidFill>
                  <a:srgbClr val="0077AA"/>
                </a:solidFill>
                <a:latin typeface="Tahoma"/>
                <a:cs typeface="Tahoma"/>
              </a:rPr>
              <a:t>apiVersion </a:t>
            </a:r>
            <a:r>
              <a:rPr sz="1650" spc="245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dirty="0">
                <a:solidFill>
                  <a:srgbClr val="999999"/>
                </a:solidFill>
                <a:latin typeface="Tahoma"/>
                <a:cs typeface="Tahoma"/>
              </a:rPr>
              <a:t>  </a:t>
            </a:r>
            <a:r>
              <a:rPr sz="1650" spc="215" dirty="0">
                <a:latin typeface="Tahoma"/>
                <a:cs typeface="Tahoma"/>
              </a:rPr>
              <a:t>networking.k8s.io/v1 </a:t>
            </a:r>
            <a:r>
              <a:rPr sz="1650" spc="260" dirty="0">
                <a:solidFill>
                  <a:srgbClr val="0077AA"/>
                </a:solidFill>
                <a:latin typeface="Tahoma"/>
                <a:cs typeface="Tahoma"/>
              </a:rPr>
              <a:t>type </a:t>
            </a:r>
            <a:r>
              <a:rPr sz="1650" spc="260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spc="484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650" spc="210" dirty="0">
                <a:latin typeface="Tahoma"/>
                <a:cs typeface="Tahoma"/>
              </a:rPr>
              <a:t>Entrée</a:t>
            </a:r>
            <a:endParaRPr sz="1650">
              <a:latin typeface="Tahoma"/>
              <a:cs typeface="Tahoma"/>
            </a:endParaRPr>
          </a:p>
          <a:p>
            <a:pPr marL="142875">
              <a:lnSpc>
                <a:spcPts val="1770"/>
              </a:lnSpc>
            </a:pPr>
            <a:r>
              <a:rPr sz="1650" spc="155" dirty="0">
                <a:solidFill>
                  <a:srgbClr val="0077AA"/>
                </a:solidFill>
                <a:latin typeface="Tahoma"/>
                <a:cs typeface="Tahoma"/>
              </a:rPr>
              <a:t>métadonnées </a:t>
            </a:r>
            <a:r>
              <a:rPr sz="1650" spc="155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endParaRPr sz="1650">
              <a:latin typeface="Tahoma"/>
              <a:cs typeface="Tahoma"/>
            </a:endParaRPr>
          </a:p>
          <a:p>
            <a:pPr marL="394970" marR="9391650">
              <a:lnSpc>
                <a:spcPts val="1880"/>
              </a:lnSpc>
              <a:spcBef>
                <a:spcPts val="95"/>
              </a:spcBef>
            </a:pPr>
            <a:r>
              <a:rPr sz="1650" spc="60" dirty="0">
                <a:solidFill>
                  <a:srgbClr val="0077AA"/>
                </a:solidFill>
                <a:latin typeface="Tahoma"/>
                <a:cs typeface="Tahoma"/>
              </a:rPr>
              <a:t>nom </a:t>
            </a:r>
            <a:r>
              <a:rPr sz="1650" spc="60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spc="490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650" spc="110" dirty="0">
                <a:solidFill>
                  <a:srgbClr val="0077AA"/>
                </a:solidFill>
                <a:latin typeface="Tahoma"/>
                <a:cs typeface="Tahoma"/>
              </a:rPr>
              <a:t>espace de noms </a:t>
            </a:r>
            <a:r>
              <a:rPr sz="1650" spc="-10" dirty="0">
                <a:latin typeface="Tahoma"/>
                <a:cs typeface="Tahoma"/>
              </a:rPr>
              <a:t>whoami </a:t>
            </a:r>
            <a:r>
              <a:rPr sz="1650" spc="110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spc="-5" dirty="0">
                <a:solidFill>
                  <a:srgbClr val="999999"/>
                </a:solidFill>
                <a:latin typeface="Tahoma"/>
                <a:cs typeface="Tahoma"/>
              </a:rPr>
              <a:t>  </a:t>
            </a:r>
            <a:r>
              <a:rPr sz="1650" spc="155" dirty="0">
                <a:latin typeface="Tahoma"/>
                <a:cs typeface="Tahoma"/>
              </a:rPr>
              <a:t>achats</a:t>
            </a:r>
            <a:endParaRPr sz="1650">
              <a:latin typeface="Tahoma"/>
              <a:cs typeface="Tahoma"/>
            </a:endParaRPr>
          </a:p>
          <a:p>
            <a:pPr marL="142875">
              <a:lnSpc>
                <a:spcPts val="1770"/>
              </a:lnSpc>
            </a:pPr>
            <a:r>
              <a:rPr sz="1650" spc="204" dirty="0">
                <a:solidFill>
                  <a:srgbClr val="0077AA"/>
                </a:solidFill>
                <a:latin typeface="Tahoma"/>
                <a:cs typeface="Tahoma"/>
              </a:rPr>
              <a:t>spécification </a:t>
            </a:r>
            <a:r>
              <a:rPr sz="1650" spc="204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endParaRPr sz="1650">
              <a:latin typeface="Tahoma"/>
              <a:cs typeface="Tahoma"/>
            </a:endParaRPr>
          </a:p>
          <a:p>
            <a:pPr marL="394970">
              <a:lnSpc>
                <a:spcPts val="1875"/>
              </a:lnSpc>
            </a:pPr>
            <a:r>
              <a:rPr sz="1650" spc="295" dirty="0">
                <a:solidFill>
                  <a:srgbClr val="0077AA"/>
                </a:solidFill>
                <a:latin typeface="Tahoma"/>
                <a:cs typeface="Tahoma"/>
              </a:rPr>
              <a:t>règles </a:t>
            </a:r>
            <a:r>
              <a:rPr sz="1650" spc="295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endParaRPr sz="1650">
              <a:latin typeface="Tahoma"/>
              <a:cs typeface="Tahoma"/>
            </a:endParaRPr>
          </a:p>
          <a:p>
            <a:pPr marL="899794" marR="8004175" indent="-252729">
              <a:lnSpc>
                <a:spcPts val="1880"/>
              </a:lnSpc>
              <a:spcBef>
                <a:spcPts val="90"/>
              </a:spcBef>
            </a:pPr>
            <a:r>
              <a:rPr sz="1650" spc="390" dirty="0">
                <a:solidFill>
                  <a:srgbClr val="999999"/>
                </a:solidFill>
                <a:latin typeface="Tahoma"/>
                <a:cs typeface="Tahoma"/>
              </a:rPr>
              <a:t>-</a:t>
            </a:r>
            <a:r>
              <a:rPr sz="1650" spc="480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650" spc="245" dirty="0">
                <a:solidFill>
                  <a:srgbClr val="0077AA"/>
                </a:solidFill>
                <a:latin typeface="Tahoma"/>
                <a:cs typeface="Tahoma"/>
              </a:rPr>
              <a:t>hôte </a:t>
            </a:r>
            <a:r>
              <a:rPr sz="1650" spc="245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spc="480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650" spc="50" dirty="0">
                <a:latin typeface="Tahoma"/>
                <a:cs typeface="Tahoma"/>
              </a:rPr>
              <a:t>qui suis-je.monentreprise.com </a:t>
            </a:r>
            <a:r>
              <a:rPr sz="1650" spc="265" dirty="0">
                <a:solidFill>
                  <a:srgbClr val="0077AA"/>
                </a:solidFill>
                <a:latin typeface="Tahoma"/>
                <a:cs typeface="Tahoma"/>
              </a:rPr>
              <a:t>http </a:t>
            </a:r>
            <a:r>
              <a:rPr sz="1650" spc="265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endParaRPr sz="1650">
              <a:latin typeface="Tahoma"/>
              <a:cs typeface="Tahoma"/>
            </a:endParaRPr>
          </a:p>
          <a:p>
            <a:pPr marL="1151890">
              <a:lnSpc>
                <a:spcPts val="1770"/>
              </a:lnSpc>
            </a:pPr>
            <a:r>
              <a:rPr sz="1650" spc="215" dirty="0">
                <a:solidFill>
                  <a:srgbClr val="0077AA"/>
                </a:solidFill>
                <a:latin typeface="Tahoma"/>
                <a:cs typeface="Tahoma"/>
              </a:rPr>
              <a:t>chemins </a:t>
            </a:r>
            <a:r>
              <a:rPr sz="1650" spc="215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endParaRPr sz="1650">
              <a:latin typeface="Tahoma"/>
              <a:cs typeface="Tahoma"/>
            </a:endParaRPr>
          </a:p>
          <a:p>
            <a:pPr marL="1656714" marR="8508365" indent="-252729">
              <a:lnSpc>
                <a:spcPts val="1870"/>
              </a:lnSpc>
              <a:spcBef>
                <a:spcPts val="105"/>
              </a:spcBef>
            </a:pPr>
            <a:r>
              <a:rPr sz="1650" spc="390" dirty="0">
                <a:solidFill>
                  <a:srgbClr val="999999"/>
                </a:solidFill>
                <a:latin typeface="Tahoma"/>
                <a:cs typeface="Tahoma"/>
              </a:rPr>
              <a:t>-</a:t>
            </a:r>
            <a:r>
              <a:rPr sz="1650" spc="480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650" spc="220" dirty="0">
                <a:solidFill>
                  <a:srgbClr val="0077AA"/>
                </a:solidFill>
                <a:latin typeface="Tahoma"/>
                <a:cs typeface="Tahoma"/>
              </a:rPr>
              <a:t>chemin </a:t>
            </a:r>
            <a:r>
              <a:rPr sz="1650" spc="220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spc="480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650" spc="310" dirty="0">
                <a:latin typeface="Tahoma"/>
                <a:cs typeface="Tahoma"/>
              </a:rPr>
              <a:t>/ </a:t>
            </a:r>
            <a:r>
              <a:rPr sz="1650" spc="165" dirty="0">
                <a:solidFill>
                  <a:srgbClr val="0077AA"/>
                </a:solidFill>
                <a:latin typeface="Tahoma"/>
                <a:cs typeface="Tahoma"/>
              </a:rPr>
              <a:t>pathType </a:t>
            </a:r>
            <a:r>
              <a:rPr sz="1650" spc="165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spc="480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650" spc="295" dirty="0">
                <a:latin typeface="Tahoma"/>
                <a:cs typeface="Tahoma"/>
              </a:rPr>
              <a:t>Préfixe </a:t>
            </a:r>
            <a:r>
              <a:rPr sz="1650" spc="145" dirty="0">
                <a:solidFill>
                  <a:srgbClr val="0077AA"/>
                </a:solidFill>
                <a:latin typeface="Tahoma"/>
                <a:cs typeface="Tahoma"/>
              </a:rPr>
              <a:t>backend </a:t>
            </a:r>
            <a:r>
              <a:rPr sz="1650" spc="145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endParaRPr sz="1650">
              <a:latin typeface="Tahoma"/>
              <a:cs typeface="Tahoma"/>
            </a:endParaRPr>
          </a:p>
          <a:p>
            <a:pPr marL="1908810">
              <a:lnSpc>
                <a:spcPts val="1789"/>
              </a:lnSpc>
            </a:pPr>
            <a:r>
              <a:rPr sz="1650" spc="275" dirty="0">
                <a:solidFill>
                  <a:srgbClr val="0077AA"/>
                </a:solidFill>
                <a:latin typeface="Tahoma"/>
                <a:cs typeface="Tahoma"/>
              </a:rPr>
              <a:t>service </a:t>
            </a:r>
            <a:r>
              <a:rPr sz="1650" spc="275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endParaRPr sz="1650">
              <a:latin typeface="Tahoma"/>
              <a:cs typeface="Tahoma"/>
            </a:endParaRPr>
          </a:p>
          <a:p>
            <a:pPr marL="2160905" marR="8508365">
              <a:lnSpc>
                <a:spcPts val="1880"/>
              </a:lnSpc>
              <a:spcBef>
                <a:spcPts val="90"/>
              </a:spcBef>
            </a:pPr>
            <a:r>
              <a:rPr sz="1650" spc="60" dirty="0">
                <a:solidFill>
                  <a:srgbClr val="0077AA"/>
                </a:solidFill>
                <a:latin typeface="Tahoma"/>
                <a:cs typeface="Tahoma"/>
              </a:rPr>
              <a:t>nom </a:t>
            </a:r>
            <a:r>
              <a:rPr sz="1650" spc="60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spc="490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650" spc="270" dirty="0">
                <a:solidFill>
                  <a:srgbClr val="0077AA"/>
                </a:solidFill>
                <a:latin typeface="Tahoma"/>
                <a:cs typeface="Tahoma"/>
              </a:rPr>
              <a:t>port </a:t>
            </a:r>
            <a:r>
              <a:rPr sz="1650" spc="-10" dirty="0">
                <a:latin typeface="Tahoma"/>
                <a:cs typeface="Tahoma"/>
              </a:rPr>
              <a:t>whoami </a:t>
            </a:r>
            <a:r>
              <a:rPr sz="1650" spc="270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endParaRPr sz="1650">
              <a:latin typeface="Tahoma"/>
              <a:cs typeface="Tahoma"/>
            </a:endParaRPr>
          </a:p>
          <a:p>
            <a:pPr marL="2413635">
              <a:lnSpc>
                <a:spcPts val="1825"/>
              </a:lnSpc>
            </a:pPr>
            <a:r>
              <a:rPr sz="1650" spc="105" dirty="0">
                <a:solidFill>
                  <a:srgbClr val="0077AA"/>
                </a:solidFill>
                <a:latin typeface="Tahoma"/>
                <a:cs typeface="Tahoma"/>
              </a:rPr>
              <a:t>nombre </a:t>
            </a:r>
            <a:r>
              <a:rPr sz="1650" spc="105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spc="475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650" spc="70" dirty="0">
                <a:solidFill>
                  <a:srgbClr val="990054"/>
                </a:solidFill>
                <a:latin typeface="Tahoma"/>
                <a:cs typeface="Tahoma"/>
              </a:rPr>
              <a:t>8080</a:t>
            </a:r>
            <a:endParaRPr sz="165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055"/>
              </a:spcBef>
            </a:pPr>
            <a:endParaRPr sz="1650">
              <a:latin typeface="Tahoma"/>
              <a:cs typeface="Tahoma"/>
            </a:endParaRPr>
          </a:p>
          <a:p>
            <a:pPr marL="371475" marR="606425">
              <a:lnSpc>
                <a:spcPts val="2250"/>
              </a:lnSpc>
            </a:pPr>
            <a:r>
              <a:rPr sz="2100" spc="-20" dirty="0">
                <a:solidFill>
                  <a:srgbClr val="333333"/>
                </a:solidFill>
                <a:latin typeface="Trebuchet MS"/>
                <a:cs typeface="Trebuchet MS"/>
              </a:rPr>
              <a:t>Tous</a:t>
            </a:r>
            <a:r>
              <a:rPr sz="2100" spc="-5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5" dirty="0">
                <a:solidFill>
                  <a:srgbClr val="333333"/>
                </a:solidFill>
                <a:latin typeface="Trebuchet MS"/>
                <a:cs typeface="Trebuchet MS"/>
              </a:rPr>
              <a:t>demandes</a:t>
            </a:r>
            <a:r>
              <a:rPr sz="2100" spc="-4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à</a:t>
            </a:r>
            <a:r>
              <a:rPr sz="2100" spc="-5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-4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ED2137"/>
                </a:solidFill>
                <a:latin typeface="Trebuchet MS"/>
                <a:cs typeface="Trebuchet MS"/>
              </a:rPr>
              <a:t>Chemin</a:t>
            </a:r>
            <a:r>
              <a:rPr sz="2100" spc="-50" dirty="0">
                <a:solidFill>
                  <a:srgbClr val="ED2137"/>
                </a:solidFill>
                <a:latin typeface="Trebuchet MS"/>
                <a:cs typeface="Trebuchet MS"/>
              </a:rPr>
              <a:t> </a:t>
            </a:r>
            <a:r>
              <a:rPr sz="2100" spc="459" dirty="0">
                <a:solidFill>
                  <a:srgbClr val="ED2137"/>
                </a:solidFill>
                <a:latin typeface="Tahoma"/>
                <a:cs typeface="Tahoma"/>
              </a:rPr>
              <a:t>/</a:t>
            </a:r>
            <a:r>
              <a:rPr sz="2100" spc="-70" dirty="0">
                <a:solidFill>
                  <a:srgbClr val="ED2137"/>
                </a:solidFill>
                <a:latin typeface="Tahoma"/>
                <a:cs typeface="Tahoma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de</a:t>
            </a:r>
            <a:r>
              <a:rPr sz="2100" spc="-5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-4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80" dirty="0">
                <a:solidFill>
                  <a:srgbClr val="ED2137"/>
                </a:solidFill>
                <a:latin typeface="Trebuchet MS"/>
                <a:cs typeface="Trebuchet MS"/>
              </a:rPr>
              <a:t>Hôte</a:t>
            </a:r>
            <a:r>
              <a:rPr sz="2100" spc="-50" dirty="0">
                <a:solidFill>
                  <a:srgbClr val="ED2137"/>
                </a:solidFill>
                <a:latin typeface="Trebuchet MS"/>
                <a:cs typeface="Trebuchet MS"/>
              </a:rPr>
              <a:t> </a:t>
            </a:r>
            <a:r>
              <a:rPr sz="2100" spc="80" dirty="0">
                <a:solidFill>
                  <a:srgbClr val="ED2137"/>
                </a:solidFill>
                <a:latin typeface="Tahoma"/>
                <a:cs typeface="Tahoma"/>
              </a:rPr>
              <a:t>qui suis-je.monentreprise.com</a:t>
            </a:r>
            <a:r>
              <a:rPr sz="2100" spc="-70" dirty="0">
                <a:solidFill>
                  <a:srgbClr val="ED2137"/>
                </a:solidFill>
                <a:latin typeface="Tahoma"/>
                <a:cs typeface="Tahoma"/>
              </a:rPr>
              <a:t> </a:t>
            </a:r>
            <a:r>
              <a:rPr sz="2100" spc="-50" dirty="0">
                <a:solidFill>
                  <a:srgbClr val="333333"/>
                </a:solidFill>
                <a:latin typeface="Trebuchet MS"/>
                <a:cs typeface="Trebuchet MS"/>
              </a:rPr>
              <a:t>sera</a:t>
            </a:r>
            <a:r>
              <a:rPr sz="2100" spc="55" dirty="0">
                <a:solidFill>
                  <a:srgbClr val="333333"/>
                </a:solidFill>
                <a:latin typeface="Trebuchet MS"/>
                <a:cs typeface="Trebuchet MS"/>
              </a:rPr>
              <a:t>​</a:t>
            </a:r>
            <a:r>
              <a:rPr sz="2100" spc="-4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dirigé</a:t>
            </a:r>
            <a:r>
              <a:rPr sz="2100" spc="-4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à</a:t>
            </a:r>
            <a:r>
              <a:rPr sz="2100" spc="-5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-4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20" dirty="0">
                <a:solidFill>
                  <a:srgbClr val="333333"/>
                </a:solidFill>
                <a:latin typeface="Trebuchet MS"/>
                <a:cs typeface="Trebuchet MS"/>
              </a:rPr>
              <a:t>port </a:t>
            </a:r>
            <a:r>
              <a:rPr sz="2100" spc="95" dirty="0">
                <a:solidFill>
                  <a:srgbClr val="ED2137"/>
                </a:solidFill>
                <a:latin typeface="Trebuchet MS"/>
                <a:cs typeface="Trebuchet MS"/>
              </a:rPr>
              <a:t>8080</a:t>
            </a:r>
            <a:r>
              <a:rPr sz="2100" spc="-60" dirty="0">
                <a:solidFill>
                  <a:srgbClr val="ED2137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de</a:t>
            </a:r>
            <a:r>
              <a:rPr sz="2100" spc="-5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-5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80" dirty="0">
                <a:solidFill>
                  <a:srgbClr val="ED2137"/>
                </a:solidFill>
                <a:latin typeface="Trebuchet MS"/>
                <a:cs typeface="Trebuchet MS"/>
              </a:rPr>
              <a:t>qui suis-je</a:t>
            </a:r>
            <a:r>
              <a:rPr sz="2100" spc="-45" dirty="0">
                <a:solidFill>
                  <a:srgbClr val="ED2137"/>
                </a:solidFill>
                <a:latin typeface="Trebuchet MS"/>
                <a:cs typeface="Trebuchet MS"/>
              </a:rPr>
              <a:t> 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Service</a:t>
            </a:r>
            <a:endParaRPr sz="21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09624" y="1552574"/>
            <a:ext cx="12211050" cy="9525"/>
          </a:xfrm>
          <a:custGeom>
            <a:avLst/>
            <a:gdLst/>
            <a:ahLst/>
            <a:cxnLst/>
            <a:rect l="l" t="t" r="r" b="b"/>
            <a:pathLst>
              <a:path w="12211050" h="9525">
                <a:moveTo>
                  <a:pt x="12211049" y="9524"/>
                </a:moveTo>
                <a:lnTo>
                  <a:pt x="0" y="9524"/>
                </a:lnTo>
                <a:lnTo>
                  <a:pt x="0" y="0"/>
                </a:lnTo>
                <a:lnTo>
                  <a:pt x="12211049" y="0"/>
                </a:lnTo>
                <a:lnTo>
                  <a:pt x="12211049" y="952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809624" y="1552574"/>
            <a:ext cx="12211050" cy="4972050"/>
            <a:chOff x="809624" y="1552574"/>
            <a:chExt cx="12211050" cy="4972050"/>
          </a:xfrm>
        </p:grpSpPr>
        <p:sp>
          <p:nvSpPr>
            <p:cNvPr id="4" name="object 4"/>
            <p:cNvSpPr/>
            <p:nvPr/>
          </p:nvSpPr>
          <p:spPr>
            <a:xfrm>
              <a:off x="809612" y="1552574"/>
              <a:ext cx="12211050" cy="4972050"/>
            </a:xfrm>
            <a:custGeom>
              <a:avLst/>
              <a:gdLst/>
              <a:ahLst/>
              <a:cxnLst/>
              <a:rect l="l" t="t" r="r" b="b"/>
              <a:pathLst>
                <a:path w="12211050" h="4972050">
                  <a:moveTo>
                    <a:pt x="12211050" y="0"/>
                  </a:moveTo>
                  <a:lnTo>
                    <a:pt x="12201525" y="0"/>
                  </a:lnTo>
                  <a:lnTo>
                    <a:pt x="12201525" y="4962525"/>
                  </a:lnTo>
                  <a:lnTo>
                    <a:pt x="0" y="4962525"/>
                  </a:lnTo>
                  <a:lnTo>
                    <a:pt x="0" y="4972050"/>
                  </a:lnTo>
                  <a:lnTo>
                    <a:pt x="12201525" y="4972050"/>
                  </a:lnTo>
                  <a:lnTo>
                    <a:pt x="12211050" y="4972050"/>
                  </a:lnTo>
                  <a:lnTo>
                    <a:pt x="12211050" y="4962525"/>
                  </a:lnTo>
                  <a:lnTo>
                    <a:pt x="12211050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09624" y="1552574"/>
              <a:ext cx="9525" cy="4972050"/>
            </a:xfrm>
            <a:custGeom>
              <a:avLst/>
              <a:gdLst/>
              <a:ahLst/>
              <a:cxnLst/>
              <a:rect l="l" t="t" r="r" b="b"/>
              <a:pathLst>
                <a:path w="9525" h="4972050">
                  <a:moveTo>
                    <a:pt x="0" y="4972049"/>
                  </a:moveTo>
                  <a:lnTo>
                    <a:pt x="0" y="0"/>
                  </a:lnTo>
                  <a:lnTo>
                    <a:pt x="9524" y="9524"/>
                  </a:lnTo>
                  <a:lnTo>
                    <a:pt x="9524" y="4962524"/>
                  </a:lnTo>
                  <a:lnTo>
                    <a:pt x="0" y="4972049"/>
                  </a:lnTo>
                  <a:close/>
                </a:path>
              </a:pathLst>
            </a:custGeom>
            <a:solidFill>
              <a:srgbClr val="ED21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80" dirty="0"/>
              <a:t>DIFFÉRENT</a:t>
            </a:r>
            <a:r>
              <a:rPr spc="-130" dirty="0"/>
              <a:t> </a:t>
            </a:r>
            <a:r>
              <a:rPr spc="-70" dirty="0"/>
              <a:t>CHEMINS</a:t>
            </a:r>
            <a:r>
              <a:rPr spc="-125" dirty="0"/>
              <a:t> </a:t>
            </a:r>
            <a:r>
              <a:rPr dirty="0"/>
              <a:t>À</a:t>
            </a:r>
            <a:r>
              <a:rPr spc="-125" dirty="0"/>
              <a:t> </a:t>
            </a:r>
            <a:r>
              <a:rPr spc="-80" dirty="0"/>
              <a:t>DIFFÉRENT</a:t>
            </a:r>
            <a:r>
              <a:rPr spc="-125" dirty="0"/>
              <a:t> </a:t>
            </a:r>
            <a:r>
              <a:rPr spc="-80" dirty="0"/>
              <a:t>SERVICES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949325" y="1625600"/>
            <a:ext cx="4189095" cy="4801235"/>
          </a:xfrm>
          <a:prstGeom prst="rect">
            <a:avLst/>
          </a:prstGeom>
        </p:spPr>
        <p:txBody>
          <a:bodyPr vert="horz" wrap="square" lIns="0" tIns="31115" rIns="0" bIns="0" rtlCol="0">
            <a:spAutoFit/>
          </a:bodyPr>
          <a:lstStyle/>
          <a:p>
            <a:pPr marL="12700" marR="130810">
              <a:lnSpc>
                <a:spcPts val="1880"/>
              </a:lnSpc>
              <a:spcBef>
                <a:spcPts val="245"/>
              </a:spcBef>
            </a:pPr>
            <a:r>
              <a:rPr sz="1650" spc="245" dirty="0">
                <a:solidFill>
                  <a:srgbClr val="0077AA"/>
                </a:solidFill>
                <a:latin typeface="Tahoma"/>
                <a:cs typeface="Tahoma"/>
              </a:rPr>
              <a:t>apiVersion </a:t>
            </a:r>
            <a:r>
              <a:rPr sz="1650" spc="245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dirty="0">
                <a:solidFill>
                  <a:srgbClr val="999999"/>
                </a:solidFill>
                <a:latin typeface="Tahoma"/>
                <a:cs typeface="Tahoma"/>
              </a:rPr>
              <a:t>  </a:t>
            </a:r>
            <a:r>
              <a:rPr sz="1650" spc="215" dirty="0">
                <a:latin typeface="Tahoma"/>
                <a:cs typeface="Tahoma"/>
              </a:rPr>
              <a:t>networking.k8s.io/v1 </a:t>
            </a:r>
            <a:r>
              <a:rPr sz="1650" spc="260" dirty="0">
                <a:solidFill>
                  <a:srgbClr val="0077AA"/>
                </a:solidFill>
                <a:latin typeface="Tahoma"/>
                <a:cs typeface="Tahoma"/>
              </a:rPr>
              <a:t>type </a:t>
            </a:r>
            <a:r>
              <a:rPr sz="1650" spc="260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spc="484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650" spc="210" dirty="0">
                <a:latin typeface="Tahoma"/>
                <a:cs typeface="Tahoma"/>
              </a:rPr>
              <a:t>Entrée</a:t>
            </a:r>
            <a:endParaRPr sz="1650">
              <a:latin typeface="Tahoma"/>
              <a:cs typeface="Tahoma"/>
            </a:endParaRPr>
          </a:p>
          <a:p>
            <a:pPr marL="12700">
              <a:lnSpc>
                <a:spcPts val="1770"/>
              </a:lnSpc>
            </a:pPr>
            <a:r>
              <a:rPr sz="1650" spc="155" dirty="0">
                <a:solidFill>
                  <a:srgbClr val="0077AA"/>
                </a:solidFill>
                <a:latin typeface="Tahoma"/>
                <a:cs typeface="Tahoma"/>
              </a:rPr>
              <a:t>métadonnées </a:t>
            </a:r>
            <a:r>
              <a:rPr sz="1650" spc="155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endParaRPr sz="1650">
              <a:latin typeface="Tahoma"/>
              <a:cs typeface="Tahoma"/>
            </a:endParaRPr>
          </a:p>
          <a:p>
            <a:pPr marL="12700" marR="2906395" indent="252095">
              <a:lnSpc>
                <a:spcPts val="1880"/>
              </a:lnSpc>
              <a:spcBef>
                <a:spcPts val="95"/>
              </a:spcBef>
            </a:pPr>
            <a:r>
              <a:rPr sz="1650" spc="60" dirty="0">
                <a:solidFill>
                  <a:srgbClr val="0077AA"/>
                </a:solidFill>
                <a:latin typeface="Tahoma"/>
                <a:cs typeface="Tahoma"/>
              </a:rPr>
              <a:t>nom </a:t>
            </a:r>
            <a:r>
              <a:rPr sz="1650" spc="60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spc="490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650" spc="204" dirty="0">
                <a:solidFill>
                  <a:srgbClr val="0077AA"/>
                </a:solidFill>
                <a:latin typeface="Tahoma"/>
                <a:cs typeface="Tahoma"/>
              </a:rPr>
              <a:t>Spécification </a:t>
            </a:r>
            <a:r>
              <a:rPr sz="1650" spc="500" dirty="0">
                <a:latin typeface="Tahoma"/>
                <a:cs typeface="Tahoma"/>
              </a:rPr>
              <a:t>jj </a:t>
            </a:r>
            <a:r>
              <a:rPr sz="1650" spc="204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endParaRPr sz="1650">
              <a:latin typeface="Tahoma"/>
              <a:cs typeface="Tahoma"/>
            </a:endParaRPr>
          </a:p>
          <a:p>
            <a:pPr marL="264795">
              <a:lnSpc>
                <a:spcPts val="1770"/>
              </a:lnSpc>
            </a:pPr>
            <a:r>
              <a:rPr sz="1650" spc="295" dirty="0">
                <a:solidFill>
                  <a:srgbClr val="0077AA"/>
                </a:solidFill>
                <a:latin typeface="Tahoma"/>
                <a:cs typeface="Tahoma"/>
              </a:rPr>
              <a:t>règles </a:t>
            </a:r>
            <a:r>
              <a:rPr sz="1650" spc="295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endParaRPr sz="1650">
              <a:latin typeface="Tahoma"/>
              <a:cs typeface="Tahoma"/>
            </a:endParaRPr>
          </a:p>
          <a:p>
            <a:pPr marL="767715" marR="130810" indent="-250825">
              <a:lnSpc>
                <a:spcPts val="1880"/>
              </a:lnSpc>
              <a:spcBef>
                <a:spcPts val="90"/>
              </a:spcBef>
              <a:buClr>
                <a:srgbClr val="999999"/>
              </a:buClr>
              <a:buChar char="-"/>
              <a:tabLst>
                <a:tab pos="769620" algn="l"/>
              </a:tabLst>
            </a:pPr>
            <a:r>
              <a:rPr sz="1650" spc="245" dirty="0">
                <a:solidFill>
                  <a:srgbClr val="0077AA"/>
                </a:solidFill>
                <a:latin typeface="Tahoma"/>
                <a:cs typeface="Tahoma"/>
              </a:rPr>
              <a:t>hôte </a:t>
            </a:r>
            <a:r>
              <a:rPr sz="1650" spc="245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spc="490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650" spc="70" dirty="0">
                <a:latin typeface="Tahoma"/>
                <a:cs typeface="Tahoma"/>
              </a:rPr>
              <a:t>abrams.mycompany.com </a:t>
            </a:r>
            <a:r>
              <a:rPr sz="1650" spc="275" dirty="0">
                <a:solidFill>
                  <a:srgbClr val="0077AA"/>
                </a:solidFill>
                <a:latin typeface="Tahoma"/>
                <a:cs typeface="Tahoma"/>
              </a:rPr>
              <a:t>http </a:t>
            </a:r>
            <a:r>
              <a:rPr sz="1650" spc="275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endParaRPr sz="1650">
              <a:latin typeface="Tahoma"/>
              <a:cs typeface="Tahoma"/>
            </a:endParaRPr>
          </a:p>
          <a:p>
            <a:pPr marL="1021715">
              <a:lnSpc>
                <a:spcPts val="1770"/>
              </a:lnSpc>
            </a:pPr>
            <a:r>
              <a:rPr sz="1650" spc="215" dirty="0">
                <a:solidFill>
                  <a:srgbClr val="0077AA"/>
                </a:solidFill>
                <a:latin typeface="Tahoma"/>
                <a:cs typeface="Tahoma"/>
              </a:rPr>
              <a:t>chemins </a:t>
            </a:r>
            <a:r>
              <a:rPr sz="1650" spc="215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endParaRPr sz="1650">
              <a:latin typeface="Tahoma"/>
              <a:cs typeface="Tahoma"/>
            </a:endParaRPr>
          </a:p>
          <a:p>
            <a:pPr marL="1524635" marR="635635" lvl="1" indent="-250825">
              <a:lnSpc>
                <a:spcPts val="1870"/>
              </a:lnSpc>
              <a:spcBef>
                <a:spcPts val="105"/>
              </a:spcBef>
              <a:buClr>
                <a:srgbClr val="999999"/>
              </a:buClr>
              <a:buChar char="-"/>
              <a:tabLst>
                <a:tab pos="1526540" algn="l"/>
              </a:tabLst>
            </a:pPr>
            <a:r>
              <a:rPr sz="1650" spc="220" dirty="0">
                <a:solidFill>
                  <a:srgbClr val="0077AA"/>
                </a:solidFill>
                <a:latin typeface="Tahoma"/>
                <a:cs typeface="Tahoma"/>
              </a:rPr>
              <a:t>chemin </a:t>
            </a:r>
            <a:r>
              <a:rPr sz="1650" spc="220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spc="490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650" spc="340" dirty="0">
                <a:latin typeface="Tahoma"/>
                <a:cs typeface="Tahoma"/>
              </a:rPr>
              <a:t>/alias </a:t>
            </a:r>
            <a:r>
              <a:rPr sz="1650" spc="165" dirty="0">
                <a:solidFill>
                  <a:srgbClr val="0077AA"/>
                </a:solidFill>
                <a:latin typeface="Tahoma"/>
                <a:cs typeface="Tahoma"/>
              </a:rPr>
              <a:t>pathType </a:t>
            </a:r>
            <a:r>
              <a:rPr sz="1650" spc="165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spc="480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650" spc="295" dirty="0">
                <a:latin typeface="Tahoma"/>
                <a:cs typeface="Tahoma"/>
              </a:rPr>
              <a:t>Préfixe </a:t>
            </a:r>
            <a:r>
              <a:rPr sz="1650" spc="145" dirty="0">
                <a:solidFill>
                  <a:srgbClr val="0077AA"/>
                </a:solidFill>
                <a:latin typeface="Tahoma"/>
                <a:cs typeface="Tahoma"/>
              </a:rPr>
              <a:t>backend </a:t>
            </a:r>
            <a:r>
              <a:rPr sz="1650" spc="145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endParaRPr sz="1650">
              <a:latin typeface="Tahoma"/>
              <a:cs typeface="Tahoma"/>
            </a:endParaRPr>
          </a:p>
          <a:p>
            <a:pPr marL="1778635">
              <a:lnSpc>
                <a:spcPts val="1789"/>
              </a:lnSpc>
            </a:pPr>
            <a:r>
              <a:rPr sz="1650" spc="275" dirty="0">
                <a:solidFill>
                  <a:srgbClr val="0077AA"/>
                </a:solidFill>
                <a:latin typeface="Tahoma"/>
                <a:cs typeface="Tahoma"/>
              </a:rPr>
              <a:t>service </a:t>
            </a:r>
            <a:r>
              <a:rPr sz="1650" spc="275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endParaRPr sz="1650">
              <a:latin typeface="Tahoma"/>
              <a:cs typeface="Tahoma"/>
            </a:endParaRPr>
          </a:p>
          <a:p>
            <a:pPr marL="2030730" marR="5080">
              <a:lnSpc>
                <a:spcPts val="1880"/>
              </a:lnSpc>
              <a:spcBef>
                <a:spcPts val="90"/>
              </a:spcBef>
            </a:pPr>
            <a:r>
              <a:rPr sz="1650" spc="60" dirty="0">
                <a:solidFill>
                  <a:srgbClr val="0077AA"/>
                </a:solidFill>
                <a:latin typeface="Tahoma"/>
                <a:cs typeface="Tahoma"/>
              </a:rPr>
              <a:t>nom </a:t>
            </a:r>
            <a:r>
              <a:rPr sz="1650" spc="60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spc="495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650" spc="325" dirty="0">
                <a:latin typeface="Tahoma"/>
                <a:cs typeface="Tahoma"/>
              </a:rPr>
              <a:t>quarante </a:t>
            </a:r>
            <a:r>
              <a:rPr sz="1650" spc="325" dirty="0">
                <a:solidFill>
                  <a:srgbClr val="999999"/>
                </a:solidFill>
                <a:latin typeface="Tahoma"/>
                <a:cs typeface="Tahoma"/>
              </a:rPr>
              <a:t>- </a:t>
            </a:r>
            <a:r>
              <a:rPr sz="1650" spc="130" dirty="0">
                <a:latin typeface="Tahoma"/>
                <a:cs typeface="Tahoma"/>
              </a:rPr>
              <a:t>sept </a:t>
            </a:r>
            <a:r>
              <a:rPr sz="1650" spc="270" dirty="0">
                <a:solidFill>
                  <a:srgbClr val="0077AA"/>
                </a:solidFill>
                <a:latin typeface="Tahoma"/>
                <a:cs typeface="Tahoma"/>
              </a:rPr>
              <a:t>ports </a:t>
            </a:r>
            <a:r>
              <a:rPr sz="1650" spc="270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endParaRPr sz="1650">
              <a:latin typeface="Tahoma"/>
              <a:cs typeface="Tahoma"/>
            </a:endParaRPr>
          </a:p>
          <a:p>
            <a:pPr marL="2283460">
              <a:lnSpc>
                <a:spcPts val="1770"/>
              </a:lnSpc>
            </a:pPr>
            <a:r>
              <a:rPr sz="1650" spc="105" dirty="0">
                <a:solidFill>
                  <a:srgbClr val="0077AA"/>
                </a:solidFill>
                <a:latin typeface="Tahoma"/>
                <a:cs typeface="Tahoma"/>
              </a:rPr>
              <a:t>nombre </a:t>
            </a:r>
            <a:r>
              <a:rPr sz="1650" spc="105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spc="475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650" spc="65" dirty="0">
                <a:solidFill>
                  <a:srgbClr val="990054"/>
                </a:solidFill>
                <a:latin typeface="Tahoma"/>
                <a:cs typeface="Tahoma"/>
              </a:rPr>
              <a:t>80</a:t>
            </a:r>
            <a:endParaRPr sz="1650">
              <a:latin typeface="Tahoma"/>
              <a:cs typeface="Tahoma"/>
            </a:endParaRPr>
          </a:p>
          <a:p>
            <a:pPr marL="1524635" marR="635635" lvl="1" indent="-250825" algn="just">
              <a:lnSpc>
                <a:spcPts val="1870"/>
              </a:lnSpc>
              <a:spcBef>
                <a:spcPts val="105"/>
              </a:spcBef>
              <a:buClr>
                <a:srgbClr val="999999"/>
              </a:buClr>
              <a:buChar char="-"/>
              <a:tabLst>
                <a:tab pos="1526540" algn="l"/>
              </a:tabLst>
            </a:pPr>
            <a:r>
              <a:rPr sz="1650" spc="220" dirty="0">
                <a:solidFill>
                  <a:srgbClr val="0077AA"/>
                </a:solidFill>
                <a:latin typeface="Tahoma"/>
                <a:cs typeface="Tahoma"/>
              </a:rPr>
              <a:t>chemin </a:t>
            </a:r>
            <a:r>
              <a:rPr sz="1650" spc="220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spc="490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650" spc="280" dirty="0">
                <a:latin typeface="Tahoma"/>
                <a:cs typeface="Tahoma"/>
              </a:rPr>
              <a:t>/ze </a:t>
            </a:r>
            <a:r>
              <a:rPr sz="1650" spc="280" dirty="0">
                <a:solidFill>
                  <a:srgbClr val="999999"/>
                </a:solidFill>
                <a:latin typeface="Tahoma"/>
                <a:cs typeface="Tahoma"/>
              </a:rPr>
              <a:t>- </a:t>
            </a:r>
            <a:r>
              <a:rPr sz="1650" spc="215" dirty="0">
                <a:latin typeface="Tahoma"/>
                <a:cs typeface="Tahoma"/>
              </a:rPr>
              <a:t>autres </a:t>
            </a:r>
            <a:r>
              <a:rPr sz="1650" spc="165" dirty="0">
                <a:solidFill>
                  <a:srgbClr val="0077AA"/>
                </a:solidFill>
                <a:latin typeface="Tahoma"/>
                <a:cs typeface="Tahoma"/>
              </a:rPr>
              <a:t>pathType </a:t>
            </a:r>
            <a:r>
              <a:rPr sz="1650" spc="165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spc="480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650" spc="295" dirty="0">
                <a:latin typeface="Tahoma"/>
                <a:cs typeface="Tahoma"/>
              </a:rPr>
              <a:t>Préfixe </a:t>
            </a:r>
            <a:r>
              <a:rPr sz="1650" spc="145" dirty="0">
                <a:solidFill>
                  <a:srgbClr val="0077AA"/>
                </a:solidFill>
                <a:latin typeface="Tahoma"/>
                <a:cs typeface="Tahoma"/>
              </a:rPr>
              <a:t>backend </a:t>
            </a:r>
            <a:r>
              <a:rPr sz="1650" spc="145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endParaRPr sz="1650">
              <a:latin typeface="Tahoma"/>
              <a:cs typeface="Tahoma"/>
            </a:endParaRPr>
          </a:p>
          <a:p>
            <a:pPr marL="1778635" algn="just">
              <a:lnSpc>
                <a:spcPts val="1839"/>
              </a:lnSpc>
            </a:pPr>
            <a:r>
              <a:rPr sz="1650" spc="285" dirty="0">
                <a:solidFill>
                  <a:srgbClr val="0077AA"/>
                </a:solidFill>
                <a:latin typeface="Tahoma"/>
                <a:cs typeface="Tahoma"/>
              </a:rPr>
              <a:t>service </a:t>
            </a:r>
            <a:r>
              <a:rPr sz="1650" spc="285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spc="-5" dirty="0">
                <a:solidFill>
                  <a:srgbClr val="999999"/>
                </a:solidFill>
                <a:latin typeface="Tahoma"/>
                <a:cs typeface="Tahoma"/>
              </a:rPr>
              <a:t>  </a:t>
            </a:r>
            <a:r>
              <a:rPr sz="1650" spc="420" dirty="0">
                <a:latin typeface="Tahoma"/>
                <a:cs typeface="Tahoma"/>
              </a:rPr>
              <a:t>( </a:t>
            </a:r>
            <a:r>
              <a:rPr sz="1650" spc="420" dirty="0">
                <a:solidFill>
                  <a:srgbClr val="999999"/>
                </a:solidFill>
                <a:latin typeface="Tahoma"/>
                <a:cs typeface="Tahoma"/>
              </a:rPr>
              <a:t>... </a:t>
            </a:r>
            <a:r>
              <a:rPr sz="1650" spc="420" dirty="0">
                <a:latin typeface="Tahoma"/>
                <a:cs typeface="Tahoma"/>
              </a:rPr>
              <a:t>)</a:t>
            </a:r>
            <a:endParaRPr sz="165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09624" y="1552574"/>
            <a:ext cx="12211050" cy="9525"/>
          </a:xfrm>
          <a:custGeom>
            <a:avLst/>
            <a:gdLst/>
            <a:ahLst/>
            <a:cxnLst/>
            <a:rect l="l" t="t" r="r" b="b"/>
            <a:pathLst>
              <a:path w="12211050" h="9525">
                <a:moveTo>
                  <a:pt x="12211049" y="9524"/>
                </a:moveTo>
                <a:lnTo>
                  <a:pt x="0" y="9524"/>
                </a:lnTo>
                <a:lnTo>
                  <a:pt x="0" y="0"/>
                </a:lnTo>
                <a:lnTo>
                  <a:pt x="12211049" y="0"/>
                </a:lnTo>
                <a:lnTo>
                  <a:pt x="12211049" y="952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809624" y="1552574"/>
            <a:ext cx="12211050" cy="5686425"/>
            <a:chOff x="809624" y="1552574"/>
            <a:chExt cx="12211050" cy="5686425"/>
          </a:xfrm>
        </p:grpSpPr>
        <p:sp>
          <p:nvSpPr>
            <p:cNvPr id="4" name="object 4"/>
            <p:cNvSpPr/>
            <p:nvPr/>
          </p:nvSpPr>
          <p:spPr>
            <a:xfrm>
              <a:off x="809612" y="1552574"/>
              <a:ext cx="12211050" cy="5686425"/>
            </a:xfrm>
            <a:custGeom>
              <a:avLst/>
              <a:gdLst/>
              <a:ahLst/>
              <a:cxnLst/>
              <a:rect l="l" t="t" r="r" b="b"/>
              <a:pathLst>
                <a:path w="12211050" h="5686425">
                  <a:moveTo>
                    <a:pt x="12211050" y="0"/>
                  </a:moveTo>
                  <a:lnTo>
                    <a:pt x="12201525" y="0"/>
                  </a:lnTo>
                  <a:lnTo>
                    <a:pt x="12201525" y="5676900"/>
                  </a:lnTo>
                  <a:lnTo>
                    <a:pt x="0" y="5676900"/>
                  </a:lnTo>
                  <a:lnTo>
                    <a:pt x="0" y="5686425"/>
                  </a:lnTo>
                  <a:lnTo>
                    <a:pt x="12201525" y="5686425"/>
                  </a:lnTo>
                  <a:lnTo>
                    <a:pt x="12211050" y="5686425"/>
                  </a:lnTo>
                  <a:lnTo>
                    <a:pt x="12211050" y="5676900"/>
                  </a:lnTo>
                  <a:lnTo>
                    <a:pt x="12211050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09624" y="1552574"/>
              <a:ext cx="9525" cy="5686425"/>
            </a:xfrm>
            <a:custGeom>
              <a:avLst/>
              <a:gdLst/>
              <a:ahLst/>
              <a:cxnLst/>
              <a:rect l="l" t="t" r="r" b="b"/>
              <a:pathLst>
                <a:path w="9525" h="5686425">
                  <a:moveTo>
                    <a:pt x="0" y="5686424"/>
                  </a:moveTo>
                  <a:lnTo>
                    <a:pt x="0" y="0"/>
                  </a:lnTo>
                  <a:lnTo>
                    <a:pt x="9524" y="9524"/>
                  </a:lnTo>
                  <a:lnTo>
                    <a:pt x="9524" y="5676899"/>
                  </a:lnTo>
                  <a:lnTo>
                    <a:pt x="0" y="5686424"/>
                  </a:lnTo>
                  <a:close/>
                </a:path>
              </a:pathLst>
            </a:custGeom>
            <a:solidFill>
              <a:srgbClr val="ED21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80" dirty="0"/>
              <a:t>DIFFÉRENT</a:t>
            </a:r>
            <a:r>
              <a:rPr spc="-95" dirty="0"/>
              <a:t> </a:t>
            </a:r>
            <a:r>
              <a:rPr spc="-10" dirty="0"/>
              <a:t>HÔTES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949325" y="1625600"/>
            <a:ext cx="4062729" cy="5515610"/>
          </a:xfrm>
          <a:prstGeom prst="rect">
            <a:avLst/>
          </a:prstGeom>
        </p:spPr>
        <p:txBody>
          <a:bodyPr vert="horz" wrap="square" lIns="0" tIns="31115" rIns="0" bIns="0" rtlCol="0">
            <a:spAutoFit/>
          </a:bodyPr>
          <a:lstStyle/>
          <a:p>
            <a:pPr marL="12700" marR="5080">
              <a:lnSpc>
                <a:spcPts val="1880"/>
              </a:lnSpc>
              <a:spcBef>
                <a:spcPts val="245"/>
              </a:spcBef>
            </a:pPr>
            <a:r>
              <a:rPr sz="1650" spc="245" dirty="0">
                <a:solidFill>
                  <a:srgbClr val="0077AA"/>
                </a:solidFill>
                <a:latin typeface="Tahoma"/>
                <a:cs typeface="Tahoma"/>
              </a:rPr>
              <a:t>apiVersion </a:t>
            </a:r>
            <a:r>
              <a:rPr sz="1650" spc="245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dirty="0">
                <a:solidFill>
                  <a:srgbClr val="999999"/>
                </a:solidFill>
                <a:latin typeface="Tahoma"/>
                <a:cs typeface="Tahoma"/>
              </a:rPr>
              <a:t>  </a:t>
            </a:r>
            <a:r>
              <a:rPr sz="1650" spc="215" dirty="0">
                <a:latin typeface="Tahoma"/>
                <a:cs typeface="Tahoma"/>
              </a:rPr>
              <a:t>networking.k8s.io/v1 </a:t>
            </a:r>
            <a:r>
              <a:rPr sz="1650" spc="260" dirty="0">
                <a:solidFill>
                  <a:srgbClr val="0077AA"/>
                </a:solidFill>
                <a:latin typeface="Tahoma"/>
                <a:cs typeface="Tahoma"/>
              </a:rPr>
              <a:t>type </a:t>
            </a:r>
            <a:r>
              <a:rPr sz="1650" spc="260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spc="484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650" spc="210" dirty="0">
                <a:latin typeface="Tahoma"/>
                <a:cs typeface="Tahoma"/>
              </a:rPr>
              <a:t>Entrée</a:t>
            </a:r>
            <a:endParaRPr sz="1650">
              <a:latin typeface="Tahoma"/>
              <a:cs typeface="Tahoma"/>
            </a:endParaRPr>
          </a:p>
          <a:p>
            <a:pPr marL="12700">
              <a:lnSpc>
                <a:spcPts val="1770"/>
              </a:lnSpc>
            </a:pPr>
            <a:r>
              <a:rPr sz="1650" spc="155" dirty="0">
                <a:solidFill>
                  <a:srgbClr val="0077AA"/>
                </a:solidFill>
                <a:latin typeface="Tahoma"/>
                <a:cs typeface="Tahoma"/>
              </a:rPr>
              <a:t>métadonnées </a:t>
            </a:r>
            <a:r>
              <a:rPr sz="1650" spc="155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endParaRPr sz="1650">
              <a:latin typeface="Tahoma"/>
              <a:cs typeface="Tahoma"/>
            </a:endParaRPr>
          </a:p>
          <a:p>
            <a:pPr marL="12700" marR="2275840" indent="252095">
              <a:lnSpc>
                <a:spcPts val="1880"/>
              </a:lnSpc>
              <a:spcBef>
                <a:spcPts val="95"/>
              </a:spcBef>
            </a:pPr>
            <a:r>
              <a:rPr sz="1650" spc="60" dirty="0">
                <a:solidFill>
                  <a:srgbClr val="0077AA"/>
                </a:solidFill>
                <a:latin typeface="Tahoma"/>
                <a:cs typeface="Tahoma"/>
              </a:rPr>
              <a:t>nom </a:t>
            </a:r>
            <a:r>
              <a:rPr sz="1650" spc="60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spc="490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650" spc="-10" dirty="0">
                <a:latin typeface="Tahoma"/>
                <a:cs typeface="Tahoma"/>
              </a:rPr>
              <a:t>qui suis-je ? </a:t>
            </a:r>
            <a:r>
              <a:rPr sz="1650" spc="204" dirty="0">
                <a:solidFill>
                  <a:srgbClr val="0077AA"/>
                </a:solidFill>
                <a:latin typeface="Tahoma"/>
                <a:cs typeface="Tahoma"/>
              </a:rPr>
              <a:t>Spécifications </a:t>
            </a:r>
            <a:r>
              <a:rPr sz="1650" spc="204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endParaRPr sz="1650">
              <a:latin typeface="Tahoma"/>
              <a:cs typeface="Tahoma"/>
            </a:endParaRPr>
          </a:p>
          <a:p>
            <a:pPr marL="264795">
              <a:lnSpc>
                <a:spcPts val="1770"/>
              </a:lnSpc>
            </a:pPr>
            <a:r>
              <a:rPr sz="1650" spc="295" dirty="0">
                <a:solidFill>
                  <a:srgbClr val="0077AA"/>
                </a:solidFill>
                <a:latin typeface="Tahoma"/>
                <a:cs typeface="Tahoma"/>
              </a:rPr>
              <a:t>règles </a:t>
            </a:r>
            <a:r>
              <a:rPr sz="1650" spc="295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endParaRPr sz="1650">
              <a:latin typeface="Tahoma"/>
              <a:cs typeface="Tahoma"/>
            </a:endParaRPr>
          </a:p>
          <a:p>
            <a:pPr marL="767715" marR="5080" indent="-250825">
              <a:lnSpc>
                <a:spcPts val="1880"/>
              </a:lnSpc>
              <a:spcBef>
                <a:spcPts val="90"/>
              </a:spcBef>
              <a:buClr>
                <a:srgbClr val="999999"/>
              </a:buClr>
              <a:buChar char="-"/>
              <a:tabLst>
                <a:tab pos="769620" algn="l"/>
              </a:tabLst>
            </a:pPr>
            <a:r>
              <a:rPr sz="1650" spc="245" dirty="0">
                <a:solidFill>
                  <a:srgbClr val="0077AA"/>
                </a:solidFill>
                <a:latin typeface="Tahoma"/>
                <a:cs typeface="Tahoma"/>
              </a:rPr>
              <a:t>hôte </a:t>
            </a:r>
            <a:r>
              <a:rPr sz="1650" spc="245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spc="490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650" spc="125" dirty="0">
                <a:latin typeface="Tahoma"/>
                <a:cs typeface="Tahoma"/>
              </a:rPr>
              <a:t>fringe.mycompany.com </a:t>
            </a:r>
            <a:r>
              <a:rPr sz="1650" spc="275" dirty="0">
                <a:solidFill>
                  <a:srgbClr val="0077AA"/>
                </a:solidFill>
                <a:latin typeface="Tahoma"/>
                <a:cs typeface="Tahoma"/>
              </a:rPr>
              <a:t>http </a:t>
            </a:r>
            <a:r>
              <a:rPr sz="1650" spc="275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endParaRPr sz="1650">
              <a:latin typeface="Tahoma"/>
              <a:cs typeface="Tahoma"/>
            </a:endParaRPr>
          </a:p>
          <a:p>
            <a:pPr marL="1021715">
              <a:lnSpc>
                <a:spcPts val="1770"/>
              </a:lnSpc>
            </a:pPr>
            <a:r>
              <a:rPr sz="1650" spc="215" dirty="0">
                <a:solidFill>
                  <a:srgbClr val="0077AA"/>
                </a:solidFill>
                <a:latin typeface="Tahoma"/>
                <a:cs typeface="Tahoma"/>
              </a:rPr>
              <a:t>chemins </a:t>
            </a:r>
            <a:r>
              <a:rPr sz="1650" spc="215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endParaRPr sz="1650">
              <a:latin typeface="Tahoma"/>
              <a:cs typeface="Tahoma"/>
            </a:endParaRPr>
          </a:p>
          <a:p>
            <a:pPr marL="1524635" marR="509270" lvl="1" indent="-250825">
              <a:lnSpc>
                <a:spcPts val="1870"/>
              </a:lnSpc>
              <a:spcBef>
                <a:spcPts val="105"/>
              </a:spcBef>
              <a:buClr>
                <a:srgbClr val="999999"/>
              </a:buClr>
              <a:buChar char="-"/>
              <a:tabLst>
                <a:tab pos="1526540" algn="l"/>
              </a:tabLst>
            </a:pPr>
            <a:r>
              <a:rPr sz="1650" spc="220" dirty="0">
                <a:solidFill>
                  <a:srgbClr val="0077AA"/>
                </a:solidFill>
                <a:latin typeface="Tahoma"/>
                <a:cs typeface="Tahoma"/>
              </a:rPr>
              <a:t>chemin </a:t>
            </a:r>
            <a:r>
              <a:rPr sz="1650" spc="220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spc="490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650" spc="310" dirty="0">
                <a:latin typeface="Tahoma"/>
                <a:cs typeface="Tahoma"/>
              </a:rPr>
              <a:t>/ </a:t>
            </a:r>
            <a:r>
              <a:rPr sz="1650" spc="165" dirty="0">
                <a:solidFill>
                  <a:srgbClr val="0077AA"/>
                </a:solidFill>
                <a:latin typeface="Tahoma"/>
                <a:cs typeface="Tahoma"/>
              </a:rPr>
              <a:t>pathType </a:t>
            </a:r>
            <a:r>
              <a:rPr sz="1650" spc="165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spc="480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650" spc="295" dirty="0">
                <a:latin typeface="Tahoma"/>
                <a:cs typeface="Tahoma"/>
              </a:rPr>
              <a:t>Préfixe </a:t>
            </a:r>
            <a:r>
              <a:rPr sz="1650" spc="145" dirty="0">
                <a:solidFill>
                  <a:srgbClr val="0077AA"/>
                </a:solidFill>
                <a:latin typeface="Tahoma"/>
                <a:cs typeface="Tahoma"/>
              </a:rPr>
              <a:t>backend </a:t>
            </a:r>
            <a:r>
              <a:rPr sz="1650" spc="145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endParaRPr sz="1650">
              <a:latin typeface="Tahoma"/>
              <a:cs typeface="Tahoma"/>
            </a:endParaRPr>
          </a:p>
          <a:p>
            <a:pPr marL="1778635">
              <a:lnSpc>
                <a:spcPts val="1789"/>
              </a:lnSpc>
            </a:pPr>
            <a:r>
              <a:rPr sz="1650" spc="275" dirty="0">
                <a:solidFill>
                  <a:srgbClr val="0077AA"/>
                </a:solidFill>
                <a:latin typeface="Tahoma"/>
                <a:cs typeface="Tahoma"/>
              </a:rPr>
              <a:t>service </a:t>
            </a:r>
            <a:r>
              <a:rPr sz="1650" spc="275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endParaRPr sz="1650">
              <a:latin typeface="Tahoma"/>
              <a:cs typeface="Tahoma"/>
            </a:endParaRPr>
          </a:p>
          <a:p>
            <a:pPr marL="2030730" marR="509270">
              <a:lnSpc>
                <a:spcPts val="1880"/>
              </a:lnSpc>
              <a:spcBef>
                <a:spcPts val="90"/>
              </a:spcBef>
            </a:pPr>
            <a:r>
              <a:rPr sz="1650" spc="60" dirty="0">
                <a:solidFill>
                  <a:srgbClr val="0077AA"/>
                </a:solidFill>
                <a:latin typeface="Tahoma"/>
                <a:cs typeface="Tahoma"/>
              </a:rPr>
              <a:t>nom </a:t>
            </a:r>
            <a:r>
              <a:rPr sz="1650" spc="60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spc="490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650" spc="270" dirty="0">
                <a:solidFill>
                  <a:srgbClr val="0077AA"/>
                </a:solidFill>
                <a:latin typeface="Tahoma"/>
                <a:cs typeface="Tahoma"/>
              </a:rPr>
              <a:t>port </a:t>
            </a:r>
            <a:r>
              <a:rPr sz="1650" spc="185" dirty="0">
                <a:latin typeface="Tahoma"/>
                <a:cs typeface="Tahoma"/>
              </a:rPr>
              <a:t>de l'évêque </a:t>
            </a:r>
            <a:r>
              <a:rPr sz="1650" spc="270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endParaRPr sz="1650">
              <a:latin typeface="Tahoma"/>
              <a:cs typeface="Tahoma"/>
            </a:endParaRPr>
          </a:p>
          <a:p>
            <a:pPr marL="2283460">
              <a:lnSpc>
                <a:spcPts val="1770"/>
              </a:lnSpc>
            </a:pPr>
            <a:r>
              <a:rPr sz="1650" spc="105" dirty="0">
                <a:solidFill>
                  <a:srgbClr val="0077AA"/>
                </a:solidFill>
                <a:latin typeface="Tahoma"/>
                <a:cs typeface="Tahoma"/>
              </a:rPr>
              <a:t>nombre </a:t>
            </a:r>
            <a:r>
              <a:rPr sz="1650" spc="105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spc="475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650" spc="65" dirty="0">
                <a:solidFill>
                  <a:srgbClr val="990054"/>
                </a:solidFill>
                <a:latin typeface="Tahoma"/>
                <a:cs typeface="Tahoma"/>
              </a:rPr>
              <a:t>80</a:t>
            </a:r>
            <a:endParaRPr sz="1650">
              <a:latin typeface="Tahoma"/>
              <a:cs typeface="Tahoma"/>
            </a:endParaRPr>
          </a:p>
          <a:p>
            <a:pPr marL="767715" marR="257175" indent="-250825">
              <a:lnSpc>
                <a:spcPts val="1880"/>
              </a:lnSpc>
              <a:spcBef>
                <a:spcPts val="95"/>
              </a:spcBef>
              <a:buClr>
                <a:srgbClr val="999999"/>
              </a:buClr>
              <a:buChar char="-"/>
              <a:tabLst>
                <a:tab pos="769620" algn="l"/>
              </a:tabLst>
            </a:pPr>
            <a:r>
              <a:rPr sz="1650" spc="245" dirty="0">
                <a:solidFill>
                  <a:srgbClr val="0077AA"/>
                </a:solidFill>
                <a:latin typeface="Tahoma"/>
                <a:cs typeface="Tahoma"/>
              </a:rPr>
              <a:t>hôte </a:t>
            </a:r>
            <a:r>
              <a:rPr sz="1650" spc="245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spc="490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650" spc="125" dirty="0">
                <a:latin typeface="Tahoma"/>
                <a:cs typeface="Tahoma"/>
              </a:rPr>
              <a:t>lost.mycompany.com </a:t>
            </a:r>
            <a:r>
              <a:rPr sz="1650" spc="275" dirty="0">
                <a:solidFill>
                  <a:srgbClr val="0077AA"/>
                </a:solidFill>
                <a:latin typeface="Tahoma"/>
                <a:cs typeface="Tahoma"/>
              </a:rPr>
              <a:t>http </a:t>
            </a:r>
            <a:r>
              <a:rPr sz="1650" spc="275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endParaRPr sz="1650">
              <a:latin typeface="Tahoma"/>
              <a:cs typeface="Tahoma"/>
            </a:endParaRPr>
          </a:p>
          <a:p>
            <a:pPr marL="1021715">
              <a:lnSpc>
                <a:spcPts val="1770"/>
              </a:lnSpc>
            </a:pPr>
            <a:r>
              <a:rPr sz="1650" spc="215" dirty="0">
                <a:solidFill>
                  <a:srgbClr val="0077AA"/>
                </a:solidFill>
                <a:latin typeface="Tahoma"/>
                <a:cs typeface="Tahoma"/>
              </a:rPr>
              <a:t>chemins </a:t>
            </a:r>
            <a:r>
              <a:rPr sz="1650" spc="215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endParaRPr sz="1650">
              <a:latin typeface="Tahoma"/>
              <a:cs typeface="Tahoma"/>
            </a:endParaRPr>
          </a:p>
          <a:p>
            <a:pPr marL="1524635" marR="509270" lvl="1" indent="-250825">
              <a:lnSpc>
                <a:spcPts val="1880"/>
              </a:lnSpc>
              <a:spcBef>
                <a:spcPts val="95"/>
              </a:spcBef>
              <a:buClr>
                <a:srgbClr val="999999"/>
              </a:buClr>
              <a:buChar char="-"/>
              <a:tabLst>
                <a:tab pos="1526540" algn="l"/>
              </a:tabLst>
            </a:pPr>
            <a:r>
              <a:rPr sz="1650" spc="220" dirty="0">
                <a:solidFill>
                  <a:srgbClr val="0077AA"/>
                </a:solidFill>
                <a:latin typeface="Tahoma"/>
                <a:cs typeface="Tahoma"/>
              </a:rPr>
              <a:t>chemin </a:t>
            </a:r>
            <a:r>
              <a:rPr sz="1650" spc="220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spc="490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650" spc="310" dirty="0">
                <a:latin typeface="Tahoma"/>
                <a:cs typeface="Tahoma"/>
              </a:rPr>
              <a:t>/ </a:t>
            </a:r>
            <a:r>
              <a:rPr sz="1650" spc="165" dirty="0">
                <a:solidFill>
                  <a:srgbClr val="0077AA"/>
                </a:solidFill>
                <a:latin typeface="Tahoma"/>
                <a:cs typeface="Tahoma"/>
              </a:rPr>
              <a:t>pathType </a:t>
            </a:r>
            <a:r>
              <a:rPr sz="1650" spc="165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spc="480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650" spc="295" dirty="0">
                <a:latin typeface="Tahoma"/>
                <a:cs typeface="Tahoma"/>
              </a:rPr>
              <a:t>Préfixe </a:t>
            </a:r>
            <a:r>
              <a:rPr sz="1650" spc="145" dirty="0">
                <a:solidFill>
                  <a:srgbClr val="0077AA"/>
                </a:solidFill>
                <a:latin typeface="Tahoma"/>
                <a:cs typeface="Tahoma"/>
              </a:rPr>
              <a:t>backend </a:t>
            </a:r>
            <a:r>
              <a:rPr sz="1650" spc="145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endParaRPr sz="1650">
              <a:latin typeface="Tahoma"/>
              <a:cs typeface="Tahoma"/>
            </a:endParaRPr>
          </a:p>
          <a:p>
            <a:pPr marL="1778635">
              <a:lnSpc>
                <a:spcPts val="1820"/>
              </a:lnSpc>
            </a:pPr>
            <a:r>
              <a:rPr sz="1650" spc="285" dirty="0">
                <a:solidFill>
                  <a:srgbClr val="0077AA"/>
                </a:solidFill>
                <a:latin typeface="Tahoma"/>
                <a:cs typeface="Tahoma"/>
              </a:rPr>
              <a:t>service </a:t>
            </a:r>
            <a:r>
              <a:rPr sz="1650" spc="285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spc="-5" dirty="0">
                <a:solidFill>
                  <a:srgbClr val="999999"/>
                </a:solidFill>
                <a:latin typeface="Tahoma"/>
                <a:cs typeface="Tahoma"/>
              </a:rPr>
              <a:t>  </a:t>
            </a:r>
            <a:r>
              <a:rPr sz="1650" spc="420" dirty="0">
                <a:latin typeface="Tahoma"/>
                <a:cs typeface="Tahoma"/>
              </a:rPr>
              <a:t>( </a:t>
            </a:r>
            <a:r>
              <a:rPr sz="1650" spc="420" dirty="0">
                <a:solidFill>
                  <a:srgbClr val="999999"/>
                </a:solidFill>
                <a:latin typeface="Tahoma"/>
                <a:cs typeface="Tahoma"/>
              </a:rPr>
              <a:t>... </a:t>
            </a:r>
            <a:r>
              <a:rPr sz="1650" spc="420" dirty="0">
                <a:latin typeface="Tahoma"/>
                <a:cs typeface="Tahoma"/>
              </a:rPr>
              <a:t>)</a:t>
            </a:r>
            <a:endParaRPr sz="165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09624" y="6067424"/>
            <a:ext cx="12211050" cy="9525"/>
          </a:xfrm>
          <a:custGeom>
            <a:avLst/>
            <a:gdLst/>
            <a:ahLst/>
            <a:cxnLst/>
            <a:rect l="l" t="t" r="r" b="b"/>
            <a:pathLst>
              <a:path w="12211050" h="9525">
                <a:moveTo>
                  <a:pt x="12211049" y="9524"/>
                </a:moveTo>
                <a:lnTo>
                  <a:pt x="0" y="9524"/>
                </a:lnTo>
                <a:lnTo>
                  <a:pt x="0" y="0"/>
                </a:lnTo>
                <a:lnTo>
                  <a:pt x="12211049" y="0"/>
                </a:lnTo>
                <a:lnTo>
                  <a:pt x="12211049" y="952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809624" y="6067424"/>
            <a:ext cx="12211050" cy="923925"/>
            <a:chOff x="809624" y="6067424"/>
            <a:chExt cx="12211050" cy="923925"/>
          </a:xfrm>
        </p:grpSpPr>
        <p:sp>
          <p:nvSpPr>
            <p:cNvPr id="4" name="object 4"/>
            <p:cNvSpPr/>
            <p:nvPr/>
          </p:nvSpPr>
          <p:spPr>
            <a:xfrm>
              <a:off x="809612" y="6067425"/>
              <a:ext cx="12211050" cy="923925"/>
            </a:xfrm>
            <a:custGeom>
              <a:avLst/>
              <a:gdLst/>
              <a:ahLst/>
              <a:cxnLst/>
              <a:rect l="l" t="t" r="r" b="b"/>
              <a:pathLst>
                <a:path w="12211050" h="923925">
                  <a:moveTo>
                    <a:pt x="12211050" y="0"/>
                  </a:moveTo>
                  <a:lnTo>
                    <a:pt x="12201525" y="0"/>
                  </a:lnTo>
                  <a:lnTo>
                    <a:pt x="12201525" y="914400"/>
                  </a:lnTo>
                  <a:lnTo>
                    <a:pt x="0" y="914400"/>
                  </a:lnTo>
                  <a:lnTo>
                    <a:pt x="0" y="923925"/>
                  </a:lnTo>
                  <a:lnTo>
                    <a:pt x="12201525" y="923925"/>
                  </a:lnTo>
                  <a:lnTo>
                    <a:pt x="12211050" y="923925"/>
                  </a:lnTo>
                  <a:lnTo>
                    <a:pt x="12211050" y="914400"/>
                  </a:lnTo>
                  <a:lnTo>
                    <a:pt x="12211050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09624" y="6067424"/>
              <a:ext cx="9525" cy="923925"/>
            </a:xfrm>
            <a:custGeom>
              <a:avLst/>
              <a:gdLst/>
              <a:ahLst/>
              <a:cxnLst/>
              <a:rect l="l" t="t" r="r" b="b"/>
              <a:pathLst>
                <a:path w="9525" h="923925">
                  <a:moveTo>
                    <a:pt x="0" y="923924"/>
                  </a:moveTo>
                  <a:lnTo>
                    <a:pt x="0" y="0"/>
                  </a:lnTo>
                  <a:lnTo>
                    <a:pt x="9524" y="9524"/>
                  </a:lnTo>
                  <a:lnTo>
                    <a:pt x="9524" y="914399"/>
                  </a:lnTo>
                  <a:lnTo>
                    <a:pt x="0" y="923924"/>
                  </a:lnTo>
                  <a:close/>
                </a:path>
              </a:pathLst>
            </a:custGeom>
            <a:solidFill>
              <a:srgbClr val="ED21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81465" y="6194793"/>
              <a:ext cx="103240" cy="198704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5" dirty="0"/>
              <a:t>ENTRÉE</a:t>
            </a:r>
            <a:r>
              <a:rPr spc="-60" dirty="0"/>
              <a:t> </a:t>
            </a:r>
            <a:r>
              <a:rPr spc="170" dirty="0"/>
              <a:t>FTW</a:t>
            </a:r>
            <a:r>
              <a:rPr spc="-55" dirty="0"/>
              <a:t> </a:t>
            </a:r>
            <a:r>
              <a:rPr spc="-355" dirty="0"/>
              <a:t>!</a:t>
            </a: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43024" y="1552574"/>
            <a:ext cx="10839449" cy="4229099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1201737" y="6140449"/>
            <a:ext cx="2675255" cy="276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50" spc="245" dirty="0">
                <a:latin typeface="Tahoma"/>
                <a:cs typeface="Tahoma"/>
              </a:rPr>
              <a:t>kubectl</a:t>
            </a:r>
            <a:r>
              <a:rPr sz="1650" spc="475" dirty="0">
                <a:latin typeface="Tahoma"/>
                <a:cs typeface="Tahoma"/>
              </a:rPr>
              <a:t> </a:t>
            </a:r>
            <a:r>
              <a:rPr sz="1650" spc="215" dirty="0">
                <a:latin typeface="Tahoma"/>
                <a:cs typeface="Tahoma"/>
              </a:rPr>
              <a:t>obtenir</a:t>
            </a:r>
            <a:r>
              <a:rPr sz="1650" spc="475" dirty="0">
                <a:latin typeface="Tahoma"/>
                <a:cs typeface="Tahoma"/>
              </a:rPr>
              <a:t> </a:t>
            </a:r>
            <a:r>
              <a:rPr sz="1650" spc="229" dirty="0">
                <a:latin typeface="Tahoma"/>
                <a:cs typeface="Tahoma"/>
              </a:rPr>
              <a:t>entrées</a:t>
            </a:r>
            <a:endParaRPr sz="165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841721" y="6378574"/>
            <a:ext cx="2927350" cy="276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50" spc="95" dirty="0">
                <a:latin typeface="Tahoma"/>
                <a:cs typeface="Tahoma"/>
              </a:rPr>
              <a:t>guestbook.mycompany.com</a:t>
            </a:r>
            <a:endParaRPr sz="1650">
              <a:latin typeface="Tahoma"/>
              <a:cs typeface="Tahom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49325" y="6378574"/>
            <a:ext cx="1539875" cy="514984"/>
          </a:xfrm>
          <a:prstGeom prst="rect">
            <a:avLst/>
          </a:prstGeom>
        </p:spPr>
        <p:txBody>
          <a:bodyPr vert="horz" wrap="square" lIns="0" tIns="31115" rIns="0" bIns="0" rtlCol="0">
            <a:spAutoFit/>
          </a:bodyPr>
          <a:lstStyle/>
          <a:p>
            <a:pPr marL="12700" marR="5080">
              <a:lnSpc>
                <a:spcPts val="1880"/>
              </a:lnSpc>
              <a:spcBef>
                <a:spcPts val="245"/>
              </a:spcBef>
            </a:pPr>
            <a:r>
              <a:rPr sz="1650" spc="220" dirty="0">
                <a:latin typeface="Tahoma"/>
                <a:cs typeface="Tahoma"/>
              </a:rPr>
              <a:t>ing/frontend </a:t>
            </a:r>
            <a:r>
              <a:rPr sz="1650" spc="165" dirty="0">
                <a:latin typeface="Tahoma"/>
                <a:cs typeface="Tahoma"/>
              </a:rPr>
              <a:t>ing/gateway</a:t>
            </a:r>
            <a:endParaRPr sz="1650">
              <a:latin typeface="Tahoma"/>
              <a:cs typeface="Tahom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841721" y="6616700"/>
            <a:ext cx="2170430" cy="276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50" spc="95" dirty="0">
                <a:latin typeface="Tahoma"/>
                <a:cs typeface="Tahoma"/>
              </a:rPr>
              <a:t>api.mycompany.com</a:t>
            </a:r>
            <a:endParaRPr sz="1650">
              <a:latin typeface="Tahoma"/>
              <a:cs typeface="Tahom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131152" y="6378574"/>
            <a:ext cx="278130" cy="51498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930"/>
              </a:lnSpc>
              <a:spcBef>
                <a:spcPts val="100"/>
              </a:spcBef>
            </a:pPr>
            <a:r>
              <a:rPr sz="1650" spc="65" dirty="0">
                <a:latin typeface="Tahoma"/>
                <a:cs typeface="Tahoma"/>
              </a:rPr>
              <a:t>80</a:t>
            </a:r>
            <a:endParaRPr sz="1650">
              <a:latin typeface="Tahoma"/>
              <a:cs typeface="Tahoma"/>
            </a:endParaRPr>
          </a:p>
          <a:p>
            <a:pPr marL="12700">
              <a:lnSpc>
                <a:spcPts val="1925"/>
              </a:lnSpc>
            </a:pPr>
            <a:r>
              <a:rPr sz="1650" spc="65" dirty="0">
                <a:latin typeface="Tahoma"/>
                <a:cs typeface="Tahoma"/>
              </a:rPr>
              <a:t>80</a:t>
            </a:r>
            <a:endParaRPr sz="165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09624" y="2857499"/>
            <a:ext cx="12211050" cy="9525"/>
          </a:xfrm>
          <a:custGeom>
            <a:avLst/>
            <a:gdLst/>
            <a:ahLst/>
            <a:cxnLst/>
            <a:rect l="l" t="t" r="r" b="b"/>
            <a:pathLst>
              <a:path w="12211050" h="9525">
                <a:moveTo>
                  <a:pt x="12211049" y="9524"/>
                </a:moveTo>
                <a:lnTo>
                  <a:pt x="0" y="9524"/>
                </a:lnTo>
                <a:lnTo>
                  <a:pt x="0" y="0"/>
                </a:lnTo>
                <a:lnTo>
                  <a:pt x="12211049" y="0"/>
                </a:lnTo>
                <a:lnTo>
                  <a:pt x="12211049" y="952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809624" y="2857499"/>
            <a:ext cx="12211050" cy="2352675"/>
            <a:chOff x="809624" y="2857499"/>
            <a:chExt cx="12211050" cy="2352675"/>
          </a:xfrm>
        </p:grpSpPr>
        <p:sp>
          <p:nvSpPr>
            <p:cNvPr id="4" name="object 4"/>
            <p:cNvSpPr/>
            <p:nvPr/>
          </p:nvSpPr>
          <p:spPr>
            <a:xfrm>
              <a:off x="809612" y="2857499"/>
              <a:ext cx="12211050" cy="2352675"/>
            </a:xfrm>
            <a:custGeom>
              <a:avLst/>
              <a:gdLst/>
              <a:ahLst/>
              <a:cxnLst/>
              <a:rect l="l" t="t" r="r" b="b"/>
              <a:pathLst>
                <a:path w="12211050" h="2352675">
                  <a:moveTo>
                    <a:pt x="12211050" y="0"/>
                  </a:moveTo>
                  <a:lnTo>
                    <a:pt x="12201525" y="0"/>
                  </a:lnTo>
                  <a:lnTo>
                    <a:pt x="12201525" y="2343150"/>
                  </a:lnTo>
                  <a:lnTo>
                    <a:pt x="0" y="2343150"/>
                  </a:lnTo>
                  <a:lnTo>
                    <a:pt x="0" y="2352675"/>
                  </a:lnTo>
                  <a:lnTo>
                    <a:pt x="12201525" y="2352675"/>
                  </a:lnTo>
                  <a:lnTo>
                    <a:pt x="12211050" y="2352675"/>
                  </a:lnTo>
                  <a:lnTo>
                    <a:pt x="12211050" y="2343150"/>
                  </a:lnTo>
                  <a:lnTo>
                    <a:pt x="12211050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09624" y="2857499"/>
              <a:ext cx="9525" cy="2352675"/>
            </a:xfrm>
            <a:custGeom>
              <a:avLst/>
              <a:gdLst/>
              <a:ahLst/>
              <a:cxnLst/>
              <a:rect l="l" t="t" r="r" b="b"/>
              <a:pathLst>
                <a:path w="9525" h="2352675">
                  <a:moveTo>
                    <a:pt x="0" y="2352674"/>
                  </a:moveTo>
                  <a:lnTo>
                    <a:pt x="0" y="0"/>
                  </a:lnTo>
                  <a:lnTo>
                    <a:pt x="9524" y="9524"/>
                  </a:lnTo>
                  <a:lnTo>
                    <a:pt x="9524" y="2343149"/>
                  </a:lnTo>
                  <a:lnTo>
                    <a:pt x="0" y="2352674"/>
                  </a:lnTo>
                  <a:close/>
                </a:path>
              </a:pathLst>
            </a:custGeom>
            <a:solidFill>
              <a:srgbClr val="ED21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10" dirty="0"/>
              <a:t>INGRESSCLASS</a:t>
            </a: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1647824"/>
            <a:ext cx="95250" cy="9524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09687" y="2414587"/>
            <a:ext cx="104775" cy="104774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250872" rIns="0" bIns="0" rtlCol="0">
            <a:spAutoFit/>
          </a:bodyPr>
          <a:lstStyle/>
          <a:p>
            <a:pPr marL="371475" marR="608965">
              <a:lnSpc>
                <a:spcPts val="2100"/>
              </a:lnSpc>
              <a:spcBef>
                <a:spcPts val="585"/>
              </a:spcBef>
            </a:pPr>
            <a:r>
              <a:rPr u="none" spc="-35" dirty="0">
                <a:solidFill>
                  <a:srgbClr val="333333"/>
                </a:solidFill>
              </a:rPr>
              <a:t>Il</a:t>
            </a:r>
            <a:r>
              <a:rPr u="none" spc="-30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est</a:t>
            </a:r>
            <a:r>
              <a:rPr u="none" spc="-25" dirty="0">
                <a:solidFill>
                  <a:srgbClr val="333333"/>
                </a:solidFill>
              </a:rPr>
              <a:t> </a:t>
            </a:r>
            <a:r>
              <a:rPr u="none" spc="55" dirty="0">
                <a:solidFill>
                  <a:srgbClr val="333333"/>
                </a:solidFill>
              </a:rPr>
              <a:t>possible</a:t>
            </a:r>
            <a:r>
              <a:rPr u="none" spc="-25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à</a:t>
            </a:r>
            <a:r>
              <a:rPr u="none" spc="-25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installer</a:t>
            </a:r>
            <a:r>
              <a:rPr u="none" spc="-25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multiple</a:t>
            </a:r>
            <a:r>
              <a:rPr u="none" spc="-25" dirty="0">
                <a:solidFill>
                  <a:srgbClr val="333333"/>
                </a:solidFill>
              </a:rPr>
              <a:t> </a:t>
            </a:r>
            <a:r>
              <a:rPr sz="2150" i="1" u="none" dirty="0">
                <a:latin typeface="Trebuchet MS"/>
                <a:cs typeface="Trebuchet MS"/>
              </a:rPr>
              <a:t>Contrôleur d'entrée </a:t>
            </a:r>
            <a:r>
              <a:rPr u="none" dirty="0">
                <a:solidFill>
                  <a:srgbClr val="333333"/>
                </a:solidFill>
              </a:rPr>
              <a:t>.</a:t>
            </a:r>
            <a:r>
              <a:rPr u="none" spc="-25" dirty="0">
                <a:solidFill>
                  <a:srgbClr val="333333"/>
                </a:solidFill>
              </a:rPr>
              <a:t> </a:t>
            </a:r>
            <a:r>
              <a:rPr u="none" spc="55" dirty="0">
                <a:solidFill>
                  <a:srgbClr val="333333"/>
                </a:solidFill>
              </a:rPr>
              <a:t>Alors</a:t>
            </a:r>
            <a:r>
              <a:rPr u="none" spc="-25" dirty="0">
                <a:solidFill>
                  <a:srgbClr val="333333"/>
                </a:solidFill>
              </a:rPr>
              <a:t> </a:t>
            </a:r>
            <a:r>
              <a:rPr u="none" spc="100" dirty="0">
                <a:solidFill>
                  <a:srgbClr val="333333"/>
                </a:solidFill>
              </a:rPr>
              <a:t>un</a:t>
            </a:r>
            <a:r>
              <a:rPr u="none" spc="-30" dirty="0">
                <a:solidFill>
                  <a:srgbClr val="333333"/>
                </a:solidFill>
              </a:rPr>
              <a:t> </a:t>
            </a:r>
            <a:r>
              <a:rPr sz="2150" i="1" u="none" dirty="0">
                <a:latin typeface="Trebuchet MS"/>
                <a:cs typeface="Trebuchet MS"/>
              </a:rPr>
              <a:t>Classe d'entrée</a:t>
            </a:r>
            <a:r>
              <a:rPr sz="2150" i="1" u="none" spc="-40" dirty="0">
                <a:latin typeface="Trebuchet MS"/>
                <a:cs typeface="Trebuchet MS"/>
              </a:rPr>
              <a:t> </a:t>
            </a:r>
            <a:r>
              <a:rPr u="none" spc="50" dirty="0">
                <a:solidFill>
                  <a:srgbClr val="333333"/>
                </a:solidFill>
              </a:rPr>
              <a:t>peut</a:t>
            </a:r>
            <a:r>
              <a:rPr u="none" spc="-25" dirty="0">
                <a:solidFill>
                  <a:srgbClr val="333333"/>
                </a:solidFill>
              </a:rPr>
              <a:t> </a:t>
            </a:r>
            <a:r>
              <a:rPr u="none" spc="55" dirty="0">
                <a:solidFill>
                  <a:srgbClr val="333333"/>
                </a:solidFill>
              </a:rPr>
              <a:t>être</a:t>
            </a:r>
            <a:r>
              <a:rPr u="none" spc="-25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spécifié </a:t>
            </a:r>
            <a:r>
              <a:rPr u="none" spc="-25" dirty="0">
                <a:solidFill>
                  <a:srgbClr val="333333"/>
                </a:solidFill>
              </a:rPr>
              <a:t>pour </a:t>
            </a:r>
            <a:r>
              <a:rPr u="none" dirty="0">
                <a:solidFill>
                  <a:srgbClr val="333333"/>
                </a:solidFill>
              </a:rPr>
              <a:t>chaque</a:t>
            </a:r>
            <a:r>
              <a:rPr u="none" spc="10" dirty="0">
                <a:solidFill>
                  <a:srgbClr val="333333"/>
                </a:solidFill>
              </a:rPr>
              <a:t> </a:t>
            </a:r>
            <a:r>
              <a:rPr u="none" spc="80" dirty="0"/>
              <a:t>Entrée</a:t>
            </a:r>
            <a:r>
              <a:rPr u="none" spc="10" dirty="0"/>
              <a:t> </a:t>
            </a:r>
            <a:r>
              <a:rPr u="none" spc="200" dirty="0">
                <a:solidFill>
                  <a:srgbClr val="333333"/>
                </a:solidFill>
              </a:rPr>
              <a:t>( </a:t>
            </a:r>
            <a:r>
              <a:rPr u="none" spc="200" dirty="0">
                <a:latin typeface="Tahoma"/>
                <a:cs typeface="Tahoma"/>
              </a:rPr>
              <a:t>spec.ingressClassName </a:t>
            </a:r>
            <a:r>
              <a:rPr u="none" spc="200" dirty="0">
                <a:solidFill>
                  <a:srgbClr val="333333"/>
                </a:solidFill>
              </a:rPr>
              <a:t>)</a:t>
            </a:r>
            <a:r>
              <a:rPr u="none" spc="10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à</a:t>
            </a:r>
            <a:r>
              <a:rPr u="none" spc="10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spécifier</a:t>
            </a:r>
            <a:r>
              <a:rPr u="none" spc="10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lequel</a:t>
            </a:r>
            <a:r>
              <a:rPr u="none" spc="10" dirty="0">
                <a:solidFill>
                  <a:srgbClr val="333333"/>
                </a:solidFill>
              </a:rPr>
              <a:t> </a:t>
            </a:r>
            <a:r>
              <a:rPr sz="2150" i="1" u="none" dirty="0">
                <a:latin typeface="Trebuchet MS"/>
                <a:cs typeface="Trebuchet MS"/>
              </a:rPr>
              <a:t>Contrôleur d'entrée</a:t>
            </a:r>
            <a:r>
              <a:rPr sz="2150" i="1" u="none" spc="-5" dirty="0">
                <a:latin typeface="Trebuchet MS"/>
                <a:cs typeface="Trebuchet MS"/>
              </a:rPr>
              <a:t> </a:t>
            </a:r>
            <a:r>
              <a:rPr u="none" dirty="0">
                <a:solidFill>
                  <a:srgbClr val="333333"/>
                </a:solidFill>
              </a:rPr>
              <a:t>à</a:t>
            </a:r>
            <a:r>
              <a:rPr u="none" spc="10" dirty="0">
                <a:solidFill>
                  <a:srgbClr val="333333"/>
                </a:solidFill>
              </a:rPr>
              <a:t> </a:t>
            </a:r>
            <a:r>
              <a:rPr u="none" spc="-20" dirty="0">
                <a:solidFill>
                  <a:srgbClr val="333333"/>
                </a:solidFill>
              </a:rPr>
              <a:t>utiliser.</a:t>
            </a:r>
            <a:endParaRPr sz="2150">
              <a:latin typeface="Trebuchet MS"/>
              <a:cs typeface="Trebuchet MS"/>
            </a:endParaRPr>
          </a:p>
          <a:p>
            <a:pPr marL="751840">
              <a:lnSpc>
                <a:spcPct val="100000"/>
              </a:lnSpc>
              <a:spcBef>
                <a:spcPts val="1405"/>
              </a:spcBef>
            </a:pPr>
            <a:r>
              <a:rPr u="none" spc="105" dirty="0">
                <a:solidFill>
                  <a:srgbClr val="333333"/>
                </a:solidFill>
              </a:rPr>
              <a:t>Un</a:t>
            </a:r>
            <a:r>
              <a:rPr u="none" spc="-10" dirty="0">
                <a:solidFill>
                  <a:srgbClr val="333333"/>
                </a:solidFill>
              </a:rPr>
              <a:t> </a:t>
            </a:r>
            <a:r>
              <a:rPr sz="2150" i="1" u="none" dirty="0">
                <a:latin typeface="Trebuchet MS"/>
                <a:cs typeface="Trebuchet MS"/>
              </a:rPr>
              <a:t>Classe d'entrée</a:t>
            </a:r>
            <a:r>
              <a:rPr sz="2150" i="1" u="none" spc="-25" dirty="0">
                <a:latin typeface="Trebuchet MS"/>
                <a:cs typeface="Trebuchet MS"/>
              </a:rPr>
              <a:t> </a:t>
            </a:r>
            <a:r>
              <a:rPr u="none" spc="50" dirty="0">
                <a:solidFill>
                  <a:srgbClr val="333333"/>
                </a:solidFill>
              </a:rPr>
              <a:t>peut</a:t>
            </a:r>
            <a:r>
              <a:rPr u="none" spc="-5" dirty="0">
                <a:solidFill>
                  <a:srgbClr val="333333"/>
                </a:solidFill>
              </a:rPr>
              <a:t> </a:t>
            </a:r>
            <a:r>
              <a:rPr u="none" spc="55" dirty="0">
                <a:solidFill>
                  <a:srgbClr val="333333"/>
                </a:solidFill>
              </a:rPr>
              <a:t>être</a:t>
            </a:r>
            <a:r>
              <a:rPr u="none" spc="-10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déclaré</a:t>
            </a:r>
            <a:r>
              <a:rPr u="none" spc="-5" dirty="0">
                <a:solidFill>
                  <a:srgbClr val="333333"/>
                </a:solidFill>
              </a:rPr>
              <a:t> </a:t>
            </a:r>
            <a:r>
              <a:rPr u="none" spc="55" dirty="0">
                <a:solidFill>
                  <a:srgbClr val="333333"/>
                </a:solidFill>
              </a:rPr>
              <a:t>par</a:t>
            </a:r>
            <a:r>
              <a:rPr u="none" spc="-10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défaut</a:t>
            </a:r>
            <a:r>
              <a:rPr u="none" spc="-5" dirty="0">
                <a:solidFill>
                  <a:srgbClr val="333333"/>
                </a:solidFill>
              </a:rPr>
              <a:t> </a:t>
            </a:r>
            <a:r>
              <a:rPr u="none" spc="135" dirty="0">
                <a:solidFill>
                  <a:srgbClr val="333333"/>
                </a:solidFill>
              </a:rPr>
              <a:t>donc</a:t>
            </a:r>
            <a:r>
              <a:rPr u="none" spc="-10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que</a:t>
            </a:r>
            <a:r>
              <a:rPr u="none" spc="-5" dirty="0">
                <a:solidFill>
                  <a:srgbClr val="333333"/>
                </a:solidFill>
              </a:rPr>
              <a:t> </a:t>
            </a:r>
            <a:r>
              <a:rPr u="none" spc="85" dirty="0">
                <a:solidFill>
                  <a:srgbClr val="333333"/>
                </a:solidFill>
              </a:rPr>
              <a:t>toi</a:t>
            </a:r>
            <a:r>
              <a:rPr u="none" spc="-10" dirty="0">
                <a:solidFill>
                  <a:srgbClr val="333333"/>
                </a:solidFill>
              </a:rPr>
              <a:t> </a:t>
            </a:r>
            <a:r>
              <a:rPr u="none" spc="80" dirty="0">
                <a:solidFill>
                  <a:srgbClr val="333333"/>
                </a:solidFill>
              </a:rPr>
              <a:t>ne le faites pas</a:t>
            </a:r>
            <a:r>
              <a:rPr u="none" spc="-5" dirty="0">
                <a:solidFill>
                  <a:srgbClr val="333333"/>
                </a:solidFill>
              </a:rPr>
              <a:t> </a:t>
            </a:r>
            <a:r>
              <a:rPr u="none" spc="55" dirty="0">
                <a:solidFill>
                  <a:srgbClr val="333333"/>
                </a:solidFill>
              </a:rPr>
              <a:t>avoir</a:t>
            </a:r>
            <a:r>
              <a:rPr u="none" spc="-10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à</a:t>
            </a:r>
            <a:r>
              <a:rPr u="none" spc="-10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spécifier</a:t>
            </a:r>
            <a:r>
              <a:rPr u="none" spc="-5" dirty="0">
                <a:solidFill>
                  <a:srgbClr val="333333"/>
                </a:solidFill>
              </a:rPr>
              <a:t> </a:t>
            </a:r>
            <a:r>
              <a:rPr u="none" spc="-95" dirty="0">
                <a:solidFill>
                  <a:srgbClr val="333333"/>
                </a:solidFill>
              </a:rPr>
              <a:t>il</a:t>
            </a:r>
            <a:r>
              <a:rPr u="none" spc="-10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chaque</a:t>
            </a:r>
            <a:r>
              <a:rPr u="none" spc="-5" dirty="0">
                <a:solidFill>
                  <a:srgbClr val="333333"/>
                </a:solidFill>
              </a:rPr>
              <a:t> </a:t>
            </a:r>
            <a:r>
              <a:rPr u="none" spc="-10" dirty="0">
                <a:solidFill>
                  <a:srgbClr val="333333"/>
                </a:solidFill>
              </a:rPr>
              <a:t>temps.</a:t>
            </a:r>
            <a:endParaRPr sz="215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275"/>
              </a:spcBef>
            </a:pPr>
            <a:endParaRPr sz="2150">
              <a:latin typeface="Trebuchet MS"/>
              <a:cs typeface="Trebuchet MS"/>
            </a:endParaRPr>
          </a:p>
          <a:p>
            <a:pPr marL="142875" marR="8004175">
              <a:lnSpc>
                <a:spcPts val="1880"/>
              </a:lnSpc>
            </a:pPr>
            <a:r>
              <a:rPr sz="1650" u="none" spc="245" dirty="0">
                <a:solidFill>
                  <a:srgbClr val="0077AA"/>
                </a:solidFill>
                <a:latin typeface="Tahoma"/>
                <a:cs typeface="Tahoma"/>
              </a:rPr>
              <a:t>apiVersion </a:t>
            </a:r>
            <a:r>
              <a:rPr sz="1650" u="none" spc="245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u="none" dirty="0">
                <a:solidFill>
                  <a:srgbClr val="999999"/>
                </a:solidFill>
                <a:latin typeface="Tahoma"/>
                <a:cs typeface="Tahoma"/>
              </a:rPr>
              <a:t>  </a:t>
            </a:r>
            <a:r>
              <a:rPr sz="1650" u="none" spc="215" dirty="0">
                <a:solidFill>
                  <a:srgbClr val="000000"/>
                </a:solidFill>
                <a:latin typeface="Tahoma"/>
                <a:cs typeface="Tahoma"/>
              </a:rPr>
              <a:t>networking.k8s.io/v1 </a:t>
            </a:r>
            <a:r>
              <a:rPr sz="1650" u="none" spc="260" dirty="0">
                <a:solidFill>
                  <a:srgbClr val="0077AA"/>
                </a:solidFill>
                <a:latin typeface="Tahoma"/>
                <a:cs typeface="Tahoma"/>
              </a:rPr>
              <a:t>type </a:t>
            </a:r>
            <a:r>
              <a:rPr sz="1650" u="none" spc="260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u="none" spc="484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650" u="none" spc="210" dirty="0">
                <a:solidFill>
                  <a:srgbClr val="000000"/>
                </a:solidFill>
                <a:latin typeface="Tahoma"/>
                <a:cs typeface="Tahoma"/>
              </a:rPr>
              <a:t>Entrée</a:t>
            </a:r>
            <a:endParaRPr sz="1650">
              <a:latin typeface="Tahoma"/>
              <a:cs typeface="Tahoma"/>
            </a:endParaRPr>
          </a:p>
          <a:p>
            <a:pPr marL="142875">
              <a:lnSpc>
                <a:spcPts val="1770"/>
              </a:lnSpc>
            </a:pPr>
            <a:r>
              <a:rPr sz="1650" u="none" spc="155" dirty="0">
                <a:solidFill>
                  <a:srgbClr val="0077AA"/>
                </a:solidFill>
                <a:latin typeface="Tahoma"/>
                <a:cs typeface="Tahoma"/>
              </a:rPr>
              <a:t>métadonnées </a:t>
            </a:r>
            <a:r>
              <a:rPr sz="1650" u="none" spc="155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endParaRPr sz="1650">
              <a:latin typeface="Tahoma"/>
              <a:cs typeface="Tahoma"/>
            </a:endParaRPr>
          </a:p>
          <a:p>
            <a:pPr marL="394970" marR="9391650">
              <a:lnSpc>
                <a:spcPts val="1880"/>
              </a:lnSpc>
              <a:spcBef>
                <a:spcPts val="95"/>
              </a:spcBef>
            </a:pPr>
            <a:r>
              <a:rPr sz="1650" u="none" spc="60" dirty="0">
                <a:solidFill>
                  <a:srgbClr val="0077AA"/>
                </a:solidFill>
                <a:latin typeface="Tahoma"/>
                <a:cs typeface="Tahoma"/>
              </a:rPr>
              <a:t>nom </a:t>
            </a:r>
            <a:r>
              <a:rPr sz="1650" u="none" spc="60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u="none" spc="490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650" u="none" spc="110" dirty="0">
                <a:solidFill>
                  <a:srgbClr val="0077AA"/>
                </a:solidFill>
                <a:latin typeface="Tahoma"/>
                <a:cs typeface="Tahoma"/>
              </a:rPr>
              <a:t>espace de noms </a:t>
            </a:r>
            <a:r>
              <a:rPr sz="1650" u="none" spc="60" dirty="0">
                <a:solidFill>
                  <a:srgbClr val="000000"/>
                </a:solidFill>
                <a:latin typeface="Tahoma"/>
                <a:cs typeface="Tahoma"/>
              </a:rPr>
              <a:t>de l'application </a:t>
            </a:r>
            <a:r>
              <a:rPr sz="1650" u="none" spc="110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u="none" spc="-5" dirty="0">
                <a:solidFill>
                  <a:srgbClr val="999999"/>
                </a:solidFill>
                <a:latin typeface="Tahoma"/>
                <a:cs typeface="Tahoma"/>
              </a:rPr>
              <a:t>  </a:t>
            </a:r>
            <a:r>
              <a:rPr sz="1650" u="none" spc="155" dirty="0">
                <a:solidFill>
                  <a:srgbClr val="000000"/>
                </a:solidFill>
                <a:latin typeface="Tahoma"/>
                <a:cs typeface="Tahoma"/>
              </a:rPr>
              <a:t>achats</a:t>
            </a:r>
            <a:endParaRPr sz="1650">
              <a:latin typeface="Tahoma"/>
              <a:cs typeface="Tahoma"/>
            </a:endParaRPr>
          </a:p>
          <a:p>
            <a:pPr marL="142875">
              <a:lnSpc>
                <a:spcPts val="1770"/>
              </a:lnSpc>
            </a:pPr>
            <a:r>
              <a:rPr sz="1650" u="none" spc="204" dirty="0">
                <a:solidFill>
                  <a:srgbClr val="0077AA"/>
                </a:solidFill>
                <a:latin typeface="Tahoma"/>
                <a:cs typeface="Tahoma"/>
              </a:rPr>
              <a:t>spécification </a:t>
            </a:r>
            <a:r>
              <a:rPr sz="1650" u="none" spc="204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endParaRPr sz="1650">
              <a:latin typeface="Tahoma"/>
              <a:cs typeface="Tahoma"/>
            </a:endParaRPr>
          </a:p>
          <a:p>
            <a:pPr marL="394970" marR="8761095">
              <a:lnSpc>
                <a:spcPts val="1880"/>
              </a:lnSpc>
              <a:spcBef>
                <a:spcPts val="95"/>
              </a:spcBef>
            </a:pPr>
            <a:r>
              <a:rPr sz="1650" u="none" spc="185" dirty="0">
                <a:solidFill>
                  <a:srgbClr val="0077AA"/>
                </a:solidFill>
                <a:latin typeface="Tahoma"/>
                <a:cs typeface="Tahoma"/>
              </a:rPr>
              <a:t>Nom de la classe d'entrée </a:t>
            </a:r>
            <a:r>
              <a:rPr sz="1650" u="none" spc="185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u="none" spc="470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650" u="none" spc="295" dirty="0">
                <a:solidFill>
                  <a:srgbClr val="0077AA"/>
                </a:solidFill>
                <a:latin typeface="Tahoma"/>
                <a:cs typeface="Tahoma"/>
              </a:rPr>
              <a:t>règles </a:t>
            </a:r>
            <a:r>
              <a:rPr sz="1650" u="none" spc="265" dirty="0">
                <a:solidFill>
                  <a:srgbClr val="000000"/>
                </a:solidFill>
                <a:latin typeface="Tahoma"/>
                <a:cs typeface="Tahoma"/>
              </a:rPr>
              <a:t>publiques </a:t>
            </a:r>
            <a:r>
              <a:rPr sz="1650" u="none" spc="295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endParaRPr sz="1650">
              <a:latin typeface="Tahoma"/>
              <a:cs typeface="Tahoma"/>
            </a:endParaRPr>
          </a:p>
          <a:p>
            <a:pPr marL="647065">
              <a:lnSpc>
                <a:spcPts val="1825"/>
              </a:lnSpc>
            </a:pPr>
            <a:r>
              <a:rPr sz="1650" u="none" spc="465" dirty="0">
                <a:solidFill>
                  <a:srgbClr val="999999"/>
                </a:solidFill>
                <a:latin typeface="Tahoma"/>
                <a:cs typeface="Tahoma"/>
              </a:rPr>
              <a:t>...</a:t>
            </a:r>
            <a:endParaRPr sz="165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09624" y="2838449"/>
            <a:ext cx="12211050" cy="9525"/>
          </a:xfrm>
          <a:custGeom>
            <a:avLst/>
            <a:gdLst/>
            <a:ahLst/>
            <a:cxnLst/>
            <a:rect l="l" t="t" r="r" b="b"/>
            <a:pathLst>
              <a:path w="12211050" h="9525">
                <a:moveTo>
                  <a:pt x="12211049" y="9524"/>
                </a:moveTo>
                <a:lnTo>
                  <a:pt x="0" y="9524"/>
                </a:lnTo>
                <a:lnTo>
                  <a:pt x="0" y="0"/>
                </a:lnTo>
                <a:lnTo>
                  <a:pt x="12211049" y="0"/>
                </a:lnTo>
                <a:lnTo>
                  <a:pt x="12211049" y="952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809624" y="2838449"/>
            <a:ext cx="12211050" cy="3543300"/>
            <a:chOff x="809624" y="2838449"/>
            <a:chExt cx="12211050" cy="3543300"/>
          </a:xfrm>
        </p:grpSpPr>
        <p:sp>
          <p:nvSpPr>
            <p:cNvPr id="4" name="object 4"/>
            <p:cNvSpPr/>
            <p:nvPr/>
          </p:nvSpPr>
          <p:spPr>
            <a:xfrm>
              <a:off x="809612" y="2838449"/>
              <a:ext cx="12211050" cy="3543300"/>
            </a:xfrm>
            <a:custGeom>
              <a:avLst/>
              <a:gdLst/>
              <a:ahLst/>
              <a:cxnLst/>
              <a:rect l="l" t="t" r="r" b="b"/>
              <a:pathLst>
                <a:path w="12211050" h="3543300">
                  <a:moveTo>
                    <a:pt x="12211050" y="0"/>
                  </a:moveTo>
                  <a:lnTo>
                    <a:pt x="12201525" y="0"/>
                  </a:lnTo>
                  <a:lnTo>
                    <a:pt x="12201525" y="3533775"/>
                  </a:lnTo>
                  <a:lnTo>
                    <a:pt x="0" y="3533775"/>
                  </a:lnTo>
                  <a:lnTo>
                    <a:pt x="0" y="3543300"/>
                  </a:lnTo>
                  <a:lnTo>
                    <a:pt x="12201525" y="3543300"/>
                  </a:lnTo>
                  <a:lnTo>
                    <a:pt x="12211050" y="3543300"/>
                  </a:lnTo>
                  <a:lnTo>
                    <a:pt x="12211050" y="3533775"/>
                  </a:lnTo>
                  <a:lnTo>
                    <a:pt x="12211050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09624" y="2838449"/>
              <a:ext cx="9525" cy="3543300"/>
            </a:xfrm>
            <a:custGeom>
              <a:avLst/>
              <a:gdLst/>
              <a:ahLst/>
              <a:cxnLst/>
              <a:rect l="l" t="t" r="r" b="b"/>
              <a:pathLst>
                <a:path w="9525" h="3543300">
                  <a:moveTo>
                    <a:pt x="0" y="3543299"/>
                  </a:moveTo>
                  <a:lnTo>
                    <a:pt x="0" y="0"/>
                  </a:lnTo>
                  <a:lnTo>
                    <a:pt x="9524" y="9524"/>
                  </a:lnTo>
                  <a:lnTo>
                    <a:pt x="9524" y="3533774"/>
                  </a:lnTo>
                  <a:lnTo>
                    <a:pt x="0" y="3543299"/>
                  </a:lnTo>
                  <a:close/>
                </a:path>
              </a:pathLst>
            </a:custGeom>
            <a:solidFill>
              <a:srgbClr val="ED21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5" dirty="0"/>
              <a:t>ANNOTATIONS</a:t>
            </a: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1647824"/>
            <a:ext cx="95250" cy="9524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2400299"/>
            <a:ext cx="95250" cy="95249"/>
          </a:xfrm>
          <a:prstGeom prst="rect">
            <a:avLst/>
          </a:prstGeom>
        </p:spPr>
      </p:pic>
      <p:sp>
        <p:nvSpPr>
          <p:cNvPr id="9" name="object 9"/>
          <p:cNvSpPr/>
          <p:nvPr/>
        </p:nvSpPr>
        <p:spPr>
          <a:xfrm>
            <a:off x="9581845" y="2563177"/>
            <a:ext cx="10160" cy="26670"/>
          </a:xfrm>
          <a:custGeom>
            <a:avLst/>
            <a:gdLst/>
            <a:ahLst/>
            <a:cxnLst/>
            <a:rect l="l" t="t" r="r" b="b"/>
            <a:pathLst>
              <a:path w="10159" h="26669">
                <a:moveTo>
                  <a:pt x="9828" y="26669"/>
                </a:moveTo>
                <a:lnTo>
                  <a:pt x="0" y="26669"/>
                </a:lnTo>
                <a:lnTo>
                  <a:pt x="0" y="0"/>
                </a:lnTo>
                <a:lnTo>
                  <a:pt x="9828" y="0"/>
                </a:lnTo>
                <a:lnTo>
                  <a:pt x="9828" y="26669"/>
                </a:lnTo>
                <a:close/>
              </a:path>
            </a:pathLst>
          </a:custGeom>
          <a:solidFill>
            <a:srgbClr val="ED21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250872" rIns="0" bIns="0" rtlCol="0">
            <a:spAutoFit/>
          </a:bodyPr>
          <a:lstStyle/>
          <a:p>
            <a:pPr marL="371475" marR="669925">
              <a:lnSpc>
                <a:spcPts val="2100"/>
              </a:lnSpc>
              <a:spcBef>
                <a:spcPts val="585"/>
              </a:spcBef>
            </a:pPr>
            <a:r>
              <a:rPr u="none" dirty="0">
                <a:solidFill>
                  <a:srgbClr val="333333"/>
                </a:solidFill>
              </a:rPr>
              <a:t>À</a:t>
            </a:r>
            <a:r>
              <a:rPr u="none" spc="-45" dirty="0">
                <a:solidFill>
                  <a:srgbClr val="333333"/>
                </a:solidFill>
              </a:rPr>
              <a:t> </a:t>
            </a:r>
            <a:r>
              <a:rPr u="none" spc="90" dirty="0">
                <a:solidFill>
                  <a:srgbClr val="333333"/>
                </a:solidFill>
              </a:rPr>
              <a:t>ajouter</a:t>
            </a:r>
            <a:r>
              <a:rPr u="none" spc="-45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spécifique</a:t>
            </a:r>
            <a:r>
              <a:rPr u="none" spc="-40" dirty="0">
                <a:solidFill>
                  <a:srgbClr val="333333"/>
                </a:solidFill>
              </a:rPr>
              <a:t> </a:t>
            </a:r>
            <a:r>
              <a:rPr u="none" spc="70" dirty="0">
                <a:solidFill>
                  <a:srgbClr val="333333"/>
                </a:solidFill>
              </a:rPr>
              <a:t>entrée</a:t>
            </a:r>
            <a:r>
              <a:rPr u="none" spc="-45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configuration</a:t>
            </a:r>
            <a:r>
              <a:rPr u="none" spc="-40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à</a:t>
            </a:r>
            <a:r>
              <a:rPr u="none" spc="-45" dirty="0">
                <a:solidFill>
                  <a:srgbClr val="333333"/>
                </a:solidFill>
              </a:rPr>
              <a:t> </a:t>
            </a:r>
            <a:r>
              <a:rPr u="none" spc="100" dirty="0">
                <a:solidFill>
                  <a:srgbClr val="333333"/>
                </a:solidFill>
              </a:rPr>
              <a:t>un</a:t>
            </a:r>
            <a:r>
              <a:rPr u="none" spc="-40" dirty="0">
                <a:solidFill>
                  <a:srgbClr val="333333"/>
                </a:solidFill>
              </a:rPr>
              <a:t> </a:t>
            </a:r>
            <a:r>
              <a:rPr sz="2150" i="1" u="none" dirty="0">
                <a:latin typeface="Trebuchet MS"/>
                <a:cs typeface="Trebuchet MS"/>
              </a:rPr>
              <a:t>Contrôleur d'entrée </a:t>
            </a:r>
            <a:r>
              <a:rPr u="none" dirty="0">
                <a:solidFill>
                  <a:srgbClr val="333333"/>
                </a:solidFill>
              </a:rPr>
              <a:t>,</a:t>
            </a:r>
            <a:r>
              <a:rPr u="none" spc="-45" dirty="0">
                <a:solidFill>
                  <a:srgbClr val="333333"/>
                </a:solidFill>
              </a:rPr>
              <a:t> </a:t>
            </a:r>
            <a:r>
              <a:rPr u="none" spc="-95" dirty="0">
                <a:solidFill>
                  <a:srgbClr val="333333"/>
                </a:solidFill>
              </a:rPr>
              <a:t>il</a:t>
            </a:r>
            <a:r>
              <a:rPr u="none" spc="-40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est</a:t>
            </a:r>
            <a:r>
              <a:rPr u="none" spc="-45" dirty="0">
                <a:solidFill>
                  <a:srgbClr val="333333"/>
                </a:solidFill>
              </a:rPr>
              <a:t> </a:t>
            </a:r>
            <a:r>
              <a:rPr u="none" spc="60" dirty="0">
                <a:solidFill>
                  <a:srgbClr val="333333"/>
                </a:solidFill>
              </a:rPr>
              <a:t>nécessaire</a:t>
            </a:r>
            <a:r>
              <a:rPr u="none" spc="-40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à</a:t>
            </a:r>
            <a:r>
              <a:rPr u="none" spc="-45" dirty="0">
                <a:solidFill>
                  <a:srgbClr val="333333"/>
                </a:solidFill>
              </a:rPr>
              <a:t> </a:t>
            </a:r>
            <a:r>
              <a:rPr u="none" spc="105" dirty="0">
                <a:solidFill>
                  <a:srgbClr val="333333"/>
                </a:solidFill>
              </a:rPr>
              <a:t>utiliser</a:t>
            </a:r>
            <a:r>
              <a:rPr u="none" spc="-40" dirty="0">
                <a:solidFill>
                  <a:srgbClr val="333333"/>
                </a:solidFill>
              </a:rPr>
              <a:t> </a:t>
            </a:r>
            <a:r>
              <a:rPr u="none" spc="-10" dirty="0">
                <a:solidFill>
                  <a:srgbClr val="333333"/>
                </a:solidFill>
              </a:rPr>
              <a:t>annotations spécifiques.</a:t>
            </a:r>
            <a:endParaRPr sz="2150">
              <a:latin typeface="Trebuchet MS"/>
              <a:cs typeface="Trebuchet MS"/>
            </a:endParaRPr>
          </a:p>
          <a:p>
            <a:pPr marL="371475">
              <a:lnSpc>
                <a:spcPct val="100000"/>
              </a:lnSpc>
              <a:spcBef>
                <a:spcPts val="1255"/>
              </a:spcBef>
            </a:pPr>
            <a:r>
              <a:rPr u="none" dirty="0">
                <a:solidFill>
                  <a:srgbClr val="333333"/>
                </a:solidFill>
              </a:rPr>
              <a:t>Référer</a:t>
            </a:r>
            <a:r>
              <a:rPr u="none" spc="-45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à</a:t>
            </a:r>
            <a:r>
              <a:rPr u="none" spc="-40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le</a:t>
            </a:r>
            <a:r>
              <a:rPr u="none" spc="-40" dirty="0">
                <a:solidFill>
                  <a:srgbClr val="333333"/>
                </a:solidFill>
              </a:rPr>
              <a:t> </a:t>
            </a:r>
            <a:r>
              <a:rPr u="none" spc="50" dirty="0">
                <a:solidFill>
                  <a:srgbClr val="333333"/>
                </a:solidFill>
              </a:rPr>
              <a:t>documentation</a:t>
            </a:r>
            <a:r>
              <a:rPr u="none" spc="-40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de</a:t>
            </a:r>
            <a:r>
              <a:rPr u="none" spc="-45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le</a:t>
            </a:r>
            <a:r>
              <a:rPr u="none" spc="-40" dirty="0">
                <a:solidFill>
                  <a:srgbClr val="333333"/>
                </a:solidFill>
              </a:rPr>
              <a:t> </a:t>
            </a:r>
            <a:r>
              <a:rPr sz="2150" i="1" u="none" dirty="0">
                <a:latin typeface="Trebuchet MS"/>
                <a:cs typeface="Trebuchet MS"/>
              </a:rPr>
              <a:t>Contrôleur d'entrée </a:t>
            </a:r>
            <a:r>
              <a:rPr u="none" dirty="0">
                <a:solidFill>
                  <a:srgbClr val="333333"/>
                </a:solidFill>
              </a:rPr>
              <a:t>:</a:t>
            </a:r>
            <a:r>
              <a:rPr u="none" spc="-40" dirty="0">
                <a:solidFill>
                  <a:srgbClr val="333333"/>
                </a:solidFill>
              </a:rPr>
              <a:t> </a:t>
            </a:r>
            <a:r>
              <a:rPr dirty="0">
                <a:hlinkClick r:id="rId3"/>
              </a:rPr>
              <a:t>nginx </a:t>
            </a:r>
            <a:r>
              <a:rPr u="none" dirty="0">
                <a:solidFill>
                  <a:srgbClr val="333333"/>
                </a:solidFill>
              </a:rPr>
              <a:t>,</a:t>
            </a:r>
            <a:r>
              <a:rPr u="none" spc="-40" dirty="0">
                <a:solidFill>
                  <a:srgbClr val="333333"/>
                </a:solidFill>
              </a:rPr>
              <a:t> </a:t>
            </a:r>
            <a:r>
              <a:rPr spc="-10" dirty="0">
                <a:hlinkClick r:id="rId4"/>
              </a:rPr>
              <a:t>haprox </a:t>
            </a:r>
            <a:r>
              <a:rPr u="none" spc="-10" dirty="0">
                <a:hlinkClick r:id="rId4"/>
              </a:rPr>
              <a:t>y </a:t>
            </a:r>
            <a:r>
              <a:rPr u="none" spc="-10" dirty="0">
                <a:solidFill>
                  <a:srgbClr val="333333"/>
                </a:solidFill>
              </a:rPr>
              <a:t>...</a:t>
            </a:r>
            <a:endParaRPr sz="215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275"/>
              </a:spcBef>
            </a:pPr>
            <a:endParaRPr sz="2150">
              <a:latin typeface="Trebuchet MS"/>
              <a:cs typeface="Trebuchet MS"/>
            </a:endParaRPr>
          </a:p>
          <a:p>
            <a:pPr marL="142875" marR="8004175">
              <a:lnSpc>
                <a:spcPts val="1880"/>
              </a:lnSpc>
            </a:pPr>
            <a:r>
              <a:rPr sz="1650" u="none" spc="245" dirty="0">
                <a:solidFill>
                  <a:srgbClr val="0077AA"/>
                </a:solidFill>
                <a:latin typeface="Tahoma"/>
                <a:cs typeface="Tahoma"/>
              </a:rPr>
              <a:t>apiVersion </a:t>
            </a:r>
            <a:r>
              <a:rPr sz="1650" u="none" spc="245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u="none" dirty="0">
                <a:solidFill>
                  <a:srgbClr val="999999"/>
                </a:solidFill>
                <a:latin typeface="Tahoma"/>
                <a:cs typeface="Tahoma"/>
              </a:rPr>
              <a:t>  </a:t>
            </a:r>
            <a:r>
              <a:rPr sz="1650" u="none" spc="215" dirty="0">
                <a:solidFill>
                  <a:srgbClr val="000000"/>
                </a:solidFill>
                <a:latin typeface="Tahoma"/>
                <a:cs typeface="Tahoma"/>
              </a:rPr>
              <a:t>networking.k8s.io/v1 </a:t>
            </a:r>
            <a:r>
              <a:rPr sz="1650" u="none" spc="260" dirty="0">
                <a:solidFill>
                  <a:srgbClr val="0077AA"/>
                </a:solidFill>
                <a:latin typeface="Tahoma"/>
                <a:cs typeface="Tahoma"/>
              </a:rPr>
              <a:t>type </a:t>
            </a:r>
            <a:r>
              <a:rPr sz="1650" u="none" spc="260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u="none" spc="484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650" u="none" spc="210" dirty="0">
                <a:solidFill>
                  <a:srgbClr val="000000"/>
                </a:solidFill>
                <a:latin typeface="Tahoma"/>
                <a:cs typeface="Tahoma"/>
              </a:rPr>
              <a:t>Entrée</a:t>
            </a:r>
            <a:endParaRPr sz="1650">
              <a:latin typeface="Tahoma"/>
              <a:cs typeface="Tahoma"/>
            </a:endParaRPr>
          </a:p>
          <a:p>
            <a:pPr marL="142875">
              <a:lnSpc>
                <a:spcPts val="1770"/>
              </a:lnSpc>
            </a:pPr>
            <a:r>
              <a:rPr sz="1650" u="none" spc="155" dirty="0">
                <a:solidFill>
                  <a:srgbClr val="0077AA"/>
                </a:solidFill>
                <a:latin typeface="Tahoma"/>
                <a:cs typeface="Tahoma"/>
              </a:rPr>
              <a:t>métadonnées </a:t>
            </a:r>
            <a:r>
              <a:rPr sz="1650" u="none" spc="155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endParaRPr sz="1650">
              <a:latin typeface="Tahoma"/>
              <a:cs typeface="Tahoma"/>
            </a:endParaRPr>
          </a:p>
          <a:p>
            <a:pPr marL="394970" marR="9391650">
              <a:lnSpc>
                <a:spcPts val="1880"/>
              </a:lnSpc>
              <a:spcBef>
                <a:spcPts val="95"/>
              </a:spcBef>
            </a:pPr>
            <a:r>
              <a:rPr sz="1650" u="none" spc="60" dirty="0">
                <a:solidFill>
                  <a:srgbClr val="0077AA"/>
                </a:solidFill>
                <a:latin typeface="Tahoma"/>
                <a:cs typeface="Tahoma"/>
              </a:rPr>
              <a:t>nom </a:t>
            </a:r>
            <a:r>
              <a:rPr sz="1650" u="none" spc="60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u="none" spc="490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650" u="none" spc="110" dirty="0">
                <a:solidFill>
                  <a:srgbClr val="0077AA"/>
                </a:solidFill>
                <a:latin typeface="Tahoma"/>
                <a:cs typeface="Tahoma"/>
              </a:rPr>
              <a:t>espace de noms </a:t>
            </a:r>
            <a:r>
              <a:rPr sz="1650" u="none" spc="60" dirty="0">
                <a:solidFill>
                  <a:srgbClr val="000000"/>
                </a:solidFill>
                <a:latin typeface="Tahoma"/>
                <a:cs typeface="Tahoma"/>
              </a:rPr>
              <a:t>de l'application </a:t>
            </a:r>
            <a:r>
              <a:rPr sz="1650" u="none" spc="110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u="none" spc="-5" dirty="0">
                <a:solidFill>
                  <a:srgbClr val="999999"/>
                </a:solidFill>
                <a:latin typeface="Tahoma"/>
                <a:cs typeface="Tahoma"/>
              </a:rPr>
              <a:t>  </a:t>
            </a:r>
            <a:r>
              <a:rPr sz="1650" u="none" spc="220" dirty="0">
                <a:solidFill>
                  <a:srgbClr val="0077AA"/>
                </a:solidFill>
                <a:latin typeface="Tahoma"/>
                <a:cs typeface="Tahoma"/>
              </a:rPr>
              <a:t>annotations </a:t>
            </a:r>
            <a:r>
              <a:rPr sz="1650" u="none" spc="155" dirty="0">
                <a:solidFill>
                  <a:srgbClr val="000000"/>
                </a:solidFill>
                <a:latin typeface="Tahoma"/>
                <a:cs typeface="Tahoma"/>
              </a:rPr>
              <a:t>d'achat </a:t>
            </a:r>
            <a:r>
              <a:rPr sz="1650" u="none" spc="220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endParaRPr sz="1650">
              <a:latin typeface="Tahoma"/>
              <a:cs typeface="Tahoma"/>
            </a:endParaRPr>
          </a:p>
          <a:p>
            <a:pPr marL="647065">
              <a:lnSpc>
                <a:spcPts val="1764"/>
              </a:lnSpc>
            </a:pPr>
            <a:r>
              <a:rPr sz="1650" u="none" spc="254" dirty="0">
                <a:solidFill>
                  <a:srgbClr val="0077AA"/>
                </a:solidFill>
                <a:latin typeface="Tahoma"/>
                <a:cs typeface="Tahoma"/>
              </a:rPr>
              <a:t>haproxy-ingress.github.io/balance-algorithme </a:t>
            </a:r>
            <a:r>
              <a:rPr sz="1650" u="none" spc="260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u="none" spc="229" dirty="0">
                <a:solidFill>
                  <a:srgbClr val="0077AA"/>
                </a:solidFill>
                <a:latin typeface="Tahoma"/>
                <a:cs typeface="Tahoma"/>
              </a:rPr>
              <a:t>​</a:t>
            </a:r>
            <a:r>
              <a:rPr sz="1650" u="none" spc="260" dirty="0">
                <a:solidFill>
                  <a:srgbClr val="0077AA"/>
                </a:solidFill>
                <a:latin typeface="Tahoma"/>
                <a:cs typeface="Tahoma"/>
              </a:rPr>
              <a:t>​</a:t>
            </a:r>
            <a:r>
              <a:rPr sz="1650" u="none" spc="10" dirty="0">
                <a:solidFill>
                  <a:srgbClr val="999999"/>
                </a:solidFill>
                <a:latin typeface="Tahoma"/>
                <a:cs typeface="Tahoma"/>
              </a:rPr>
              <a:t>  </a:t>
            </a:r>
            <a:r>
              <a:rPr sz="1650" u="none" spc="45" dirty="0">
                <a:solidFill>
                  <a:srgbClr val="000000"/>
                </a:solidFill>
                <a:latin typeface="Tahoma"/>
                <a:cs typeface="Tahoma"/>
              </a:rPr>
              <a:t>aléatoire</a:t>
            </a:r>
            <a:endParaRPr sz="1650">
              <a:latin typeface="Tahoma"/>
              <a:cs typeface="Tahoma"/>
            </a:endParaRPr>
          </a:p>
          <a:p>
            <a:pPr marL="647065" marR="5607050">
              <a:lnSpc>
                <a:spcPts val="1880"/>
              </a:lnSpc>
              <a:spcBef>
                <a:spcPts val="95"/>
              </a:spcBef>
            </a:pPr>
            <a:r>
              <a:rPr sz="1650" u="none" spc="229" dirty="0">
                <a:solidFill>
                  <a:srgbClr val="0077AA"/>
                </a:solidFill>
                <a:latin typeface="Tahoma"/>
                <a:cs typeface="Tahoma"/>
              </a:rPr>
              <a:t>haproxy-ingress.github.io/maxconn-server </a:t>
            </a:r>
            <a:r>
              <a:rPr sz="1650" u="none" spc="240" dirty="0">
                <a:solidFill>
                  <a:srgbClr val="0077AA"/>
                </a:solidFill>
                <a:latin typeface="Tahoma"/>
                <a:cs typeface="Tahoma"/>
              </a:rPr>
              <a:t>:</a:t>
            </a:r>
            <a:r>
              <a:rPr sz="1650" u="none" spc="220" dirty="0">
                <a:solidFill>
                  <a:srgbClr val="0077AA"/>
                </a:solidFill>
                <a:latin typeface="Tahoma"/>
                <a:cs typeface="Tahoma"/>
              </a:rPr>
              <a:t>​</a:t>
            </a:r>
            <a:r>
              <a:rPr sz="1650" u="none" spc="240" dirty="0">
                <a:solidFill>
                  <a:srgbClr val="999999"/>
                </a:solidFill>
                <a:latin typeface="Tahoma"/>
                <a:cs typeface="Tahoma"/>
              </a:rPr>
              <a:t>​</a:t>
            </a:r>
            <a:r>
              <a:rPr sz="1650" u="none" spc="20" dirty="0">
                <a:solidFill>
                  <a:srgbClr val="999999"/>
                </a:solidFill>
                <a:latin typeface="Tahoma"/>
                <a:cs typeface="Tahoma"/>
              </a:rPr>
              <a:t>  </a:t>
            </a:r>
            <a:r>
              <a:rPr sz="1650" u="none" spc="280" dirty="0">
                <a:solidFill>
                  <a:srgbClr val="999999"/>
                </a:solidFill>
                <a:latin typeface="Tahoma"/>
                <a:cs typeface="Tahoma"/>
              </a:rPr>
              <a:t>" </a:t>
            </a:r>
            <a:r>
              <a:rPr sz="1650" u="none" spc="175" dirty="0">
                <a:solidFill>
                  <a:srgbClr val="669900"/>
                </a:solidFill>
                <a:latin typeface="Tahoma"/>
                <a:cs typeface="Tahoma"/>
              </a:rPr>
              <a:t>500 </a:t>
            </a:r>
            <a:r>
              <a:rPr sz="1650" u="none" spc="265" dirty="0">
                <a:solidFill>
                  <a:srgbClr val="0077AA"/>
                </a:solidFill>
                <a:latin typeface="Tahoma"/>
                <a:cs typeface="Tahoma"/>
              </a:rPr>
              <a:t>" </a:t>
            </a:r>
            <a:r>
              <a:rPr sz="1650" u="none" spc="310" dirty="0">
                <a:solidFill>
                  <a:srgbClr val="0077AA"/>
                </a:solidFill>
                <a:latin typeface="Tahoma"/>
                <a:cs typeface="Tahoma"/>
              </a:rPr>
              <a:t>haproxy-ingress.github.io/ssl-redirection </a:t>
            </a:r>
            <a:r>
              <a:rPr sz="1650" u="none" spc="280" dirty="0">
                <a:solidFill>
                  <a:srgbClr val="0077AA"/>
                </a:solidFill>
                <a:latin typeface="Tahoma"/>
                <a:cs typeface="Tahoma"/>
              </a:rPr>
              <a:t>:</a:t>
            </a:r>
            <a:r>
              <a:rPr sz="1650" u="none" spc="40" dirty="0">
                <a:solidFill>
                  <a:srgbClr val="999999"/>
                </a:solidFill>
                <a:latin typeface="Tahoma"/>
                <a:cs typeface="Tahoma"/>
              </a:rPr>
              <a:t>  </a:t>
            </a:r>
            <a:r>
              <a:rPr sz="1650" u="none" spc="310" dirty="0">
                <a:solidFill>
                  <a:srgbClr val="669900"/>
                </a:solidFill>
                <a:latin typeface="Tahoma"/>
                <a:cs typeface="Tahoma"/>
              </a:rPr>
              <a:t>"FAUX"</a:t>
            </a:r>
            <a:endParaRPr sz="1650">
              <a:latin typeface="Tahoma"/>
              <a:cs typeface="Tahoma"/>
            </a:endParaRPr>
          </a:p>
          <a:p>
            <a:pPr marL="142875">
              <a:lnSpc>
                <a:spcPts val="1770"/>
              </a:lnSpc>
            </a:pPr>
            <a:r>
              <a:rPr sz="1650" u="none" dirty="0">
                <a:solidFill>
                  <a:srgbClr val="6F808F"/>
                </a:solidFill>
                <a:latin typeface="Tahoma"/>
                <a:cs typeface="Tahoma"/>
              </a:rPr>
              <a:t>#</a:t>
            </a:r>
            <a:r>
              <a:rPr sz="1650" u="none" spc="250" dirty="0">
                <a:solidFill>
                  <a:srgbClr val="6F808F"/>
                </a:solidFill>
                <a:latin typeface="Tahoma"/>
                <a:cs typeface="Tahoma"/>
              </a:rPr>
              <a:t> </a:t>
            </a:r>
            <a:r>
              <a:rPr sz="1650" u="none" spc="45" dirty="0">
                <a:solidFill>
                  <a:srgbClr val="6F808F"/>
                </a:solidFill>
                <a:latin typeface="Tahoma"/>
                <a:cs typeface="Tahoma"/>
              </a:rPr>
              <a:t>ou</a:t>
            </a:r>
            <a:endParaRPr sz="1650">
              <a:latin typeface="Tahoma"/>
              <a:cs typeface="Tahoma"/>
            </a:endParaRPr>
          </a:p>
          <a:p>
            <a:pPr marL="142875" marR="5985510" indent="504190">
              <a:lnSpc>
                <a:spcPts val="1880"/>
              </a:lnSpc>
              <a:spcBef>
                <a:spcPts val="90"/>
              </a:spcBef>
            </a:pPr>
            <a:r>
              <a:rPr sz="1650" u="none" spc="285" dirty="0">
                <a:solidFill>
                  <a:srgbClr val="0077AA"/>
                </a:solidFill>
                <a:latin typeface="Tahoma"/>
                <a:cs typeface="Tahoma"/>
              </a:rPr>
              <a:t>nginx.ingress.kubernetes.io/affinité </a:t>
            </a:r>
            <a:r>
              <a:rPr sz="1650" u="none" spc="285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u="none" spc="10" dirty="0">
                <a:solidFill>
                  <a:srgbClr val="999999"/>
                </a:solidFill>
                <a:latin typeface="Tahoma"/>
                <a:cs typeface="Tahoma"/>
              </a:rPr>
              <a:t>  </a:t>
            </a:r>
            <a:r>
              <a:rPr sz="1650" u="none" spc="204" dirty="0">
                <a:solidFill>
                  <a:srgbClr val="0077AA"/>
                </a:solidFill>
                <a:latin typeface="Tahoma"/>
                <a:cs typeface="Tahoma"/>
              </a:rPr>
              <a:t>Spécifications </a:t>
            </a:r>
            <a:r>
              <a:rPr sz="1650" u="none" spc="204" dirty="0">
                <a:solidFill>
                  <a:srgbClr val="000000"/>
                </a:solidFill>
                <a:latin typeface="Tahoma"/>
                <a:cs typeface="Tahoma"/>
              </a:rPr>
              <a:t>du cookie </a:t>
            </a:r>
            <a:r>
              <a:rPr sz="1650" u="none" spc="204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endParaRPr sz="1650">
              <a:latin typeface="Tahoma"/>
              <a:cs typeface="Tahoma"/>
            </a:endParaRPr>
          </a:p>
          <a:p>
            <a:pPr marL="394970">
              <a:lnSpc>
                <a:spcPts val="1770"/>
              </a:lnSpc>
            </a:pPr>
            <a:r>
              <a:rPr sz="1650" u="none" spc="295" dirty="0">
                <a:solidFill>
                  <a:srgbClr val="0077AA"/>
                </a:solidFill>
                <a:latin typeface="Tahoma"/>
                <a:cs typeface="Tahoma"/>
              </a:rPr>
              <a:t>règles </a:t>
            </a:r>
            <a:r>
              <a:rPr sz="1650" u="none" spc="295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endParaRPr sz="1650">
              <a:latin typeface="Tahoma"/>
              <a:cs typeface="Tahoma"/>
            </a:endParaRPr>
          </a:p>
          <a:p>
            <a:pPr marL="647065">
              <a:lnSpc>
                <a:spcPts val="1925"/>
              </a:lnSpc>
            </a:pPr>
            <a:r>
              <a:rPr sz="1650" u="none" spc="465" dirty="0">
                <a:solidFill>
                  <a:srgbClr val="999999"/>
                </a:solidFill>
                <a:latin typeface="Tahoma"/>
                <a:cs typeface="Tahoma"/>
              </a:rPr>
              <a:t>...</a:t>
            </a:r>
            <a:endParaRPr sz="165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85977" y="6133494"/>
            <a:ext cx="3398397" cy="496016"/>
          </a:xfrm>
          <a:prstGeom prst="rect">
            <a:avLst/>
          </a:prstGeom>
        </p:spPr>
      </p:pic>
    </p:spTree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70" dirty="0"/>
              <a:t>PORTE</a:t>
            </a:r>
            <a:r>
              <a:rPr spc="-75" dirty="0"/>
              <a:t> </a:t>
            </a:r>
            <a:r>
              <a:rPr dirty="0"/>
              <a:t>API</a:t>
            </a:r>
            <a:r>
              <a:rPr spc="-70" dirty="0"/>
              <a:t> </a:t>
            </a:r>
            <a:r>
              <a:rPr spc="95" dirty="0"/>
              <a:t>(1/2)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1647824"/>
            <a:ext cx="95250" cy="9524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09687" y="2176462"/>
            <a:ext cx="104775" cy="10477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09687" y="2928937"/>
            <a:ext cx="104775" cy="10477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3467099"/>
            <a:ext cx="95250" cy="9524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4267199"/>
            <a:ext cx="95250" cy="9524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5067299"/>
            <a:ext cx="95250" cy="95249"/>
          </a:xfrm>
          <a:prstGeom prst="rect">
            <a:avLst/>
          </a:prstGeom>
        </p:spPr>
      </p:pic>
      <p:sp>
        <p:nvSpPr>
          <p:cNvPr id="9" name="object 9"/>
          <p:cNvSpPr/>
          <p:nvPr/>
        </p:nvSpPr>
        <p:spPr>
          <a:xfrm>
            <a:off x="9963148" y="3896677"/>
            <a:ext cx="3810" cy="26670"/>
          </a:xfrm>
          <a:custGeom>
            <a:avLst/>
            <a:gdLst/>
            <a:ahLst/>
            <a:cxnLst/>
            <a:rect l="l" t="t" r="r" b="b"/>
            <a:pathLst>
              <a:path w="3809" h="26670">
                <a:moveTo>
                  <a:pt x="3442" y="26669"/>
                </a:moveTo>
                <a:lnTo>
                  <a:pt x="0" y="26669"/>
                </a:lnTo>
                <a:lnTo>
                  <a:pt x="0" y="0"/>
                </a:lnTo>
                <a:lnTo>
                  <a:pt x="3442" y="0"/>
                </a:lnTo>
                <a:lnTo>
                  <a:pt x="3442" y="26669"/>
                </a:lnTo>
                <a:close/>
              </a:path>
            </a:pathLst>
          </a:custGeom>
          <a:solidFill>
            <a:srgbClr val="ED21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177924" y="1511300"/>
            <a:ext cx="11276330" cy="3764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spc="130" dirty="0">
                <a:solidFill>
                  <a:srgbClr val="333333"/>
                </a:solidFill>
                <a:latin typeface="Trebuchet MS"/>
                <a:cs typeface="Trebuchet MS"/>
              </a:rPr>
              <a:t>Exigible</a:t>
            </a:r>
            <a:r>
              <a:rPr sz="2100" spc="5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à</a:t>
            </a:r>
            <a:r>
              <a:rPr sz="2100" spc="6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6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universalité</a:t>
            </a:r>
            <a:r>
              <a:rPr sz="2100" spc="5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de</a:t>
            </a:r>
            <a:r>
              <a:rPr sz="2100" spc="6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ED2137"/>
                </a:solidFill>
                <a:latin typeface="Trebuchet MS"/>
                <a:cs typeface="Trebuchet MS"/>
              </a:rPr>
              <a:t>Entrée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,</a:t>
            </a:r>
            <a:r>
              <a:rPr sz="2100" spc="6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6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configuration</a:t>
            </a:r>
            <a:r>
              <a:rPr sz="2100" spc="5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est</a:t>
            </a:r>
            <a:r>
              <a:rPr sz="2100" spc="6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limité</a:t>
            </a:r>
            <a:endParaRPr sz="2100">
              <a:latin typeface="Trebuchet MS"/>
              <a:cs typeface="Trebuchet MS"/>
            </a:endParaRPr>
          </a:p>
          <a:p>
            <a:pPr marL="393065">
              <a:lnSpc>
                <a:spcPts val="2340"/>
              </a:lnSpc>
              <a:spcBef>
                <a:spcPts val="1630"/>
              </a:spcBef>
            </a:pPr>
            <a:r>
              <a:rPr sz="2100" spc="55" dirty="0">
                <a:solidFill>
                  <a:srgbClr val="333333"/>
                </a:solidFill>
                <a:latin typeface="Trebuchet MS"/>
                <a:cs typeface="Trebuchet MS"/>
              </a:rPr>
              <a:t>d'où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05" dirty="0">
                <a:solidFill>
                  <a:srgbClr val="333333"/>
                </a:solidFill>
                <a:latin typeface="Trebuchet MS"/>
                <a:cs typeface="Trebuchet MS"/>
              </a:rPr>
              <a:t>utiliser</a:t>
            </a:r>
            <a:r>
              <a:rPr sz="2100" spc="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(abus?)</a:t>
            </a:r>
            <a:r>
              <a:rPr sz="2100" spc="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de</a:t>
            </a:r>
            <a:r>
              <a:rPr sz="2100" spc="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annotations,</a:t>
            </a:r>
            <a:r>
              <a:rPr sz="2100" spc="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85" dirty="0">
                <a:solidFill>
                  <a:srgbClr val="333333"/>
                </a:solidFill>
                <a:latin typeface="Trebuchet MS"/>
                <a:cs typeface="Trebuchet MS"/>
              </a:rPr>
              <a:t>ou</a:t>
            </a:r>
            <a:r>
              <a:rPr sz="2100" spc="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même</a:t>
            </a:r>
            <a:r>
              <a:rPr sz="2100" spc="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spécifique</a:t>
            </a:r>
            <a:r>
              <a:rPr sz="2100" spc="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5" dirty="0">
                <a:solidFill>
                  <a:srgbClr val="333333"/>
                </a:solidFill>
                <a:latin typeface="Trebuchet MS"/>
                <a:cs typeface="Trebuchet MS"/>
              </a:rPr>
              <a:t>ressources</a:t>
            </a:r>
            <a:r>
              <a:rPr sz="2100" spc="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( </a:t>
            </a:r>
            <a:r>
              <a:rPr sz="2150" i="1" dirty="0">
                <a:solidFill>
                  <a:srgbClr val="ED2137"/>
                </a:solidFill>
                <a:latin typeface="Trebuchet MS"/>
                <a:cs typeface="Trebuchet MS"/>
              </a:rPr>
              <a:t>CRD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)</a:t>
            </a:r>
            <a:r>
              <a:rPr sz="2100" spc="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pour</a:t>
            </a:r>
            <a:r>
              <a:rPr sz="2100" spc="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00" dirty="0">
                <a:solidFill>
                  <a:srgbClr val="333333"/>
                </a:solidFill>
                <a:latin typeface="Trebuchet MS"/>
                <a:cs typeface="Trebuchet MS"/>
              </a:rPr>
              <a:t>quelques</a:t>
            </a:r>
            <a:endParaRPr sz="2100">
              <a:latin typeface="Trebuchet MS"/>
              <a:cs typeface="Trebuchet MS"/>
            </a:endParaRPr>
          </a:p>
          <a:p>
            <a:pPr marL="393065">
              <a:lnSpc>
                <a:spcPts val="2340"/>
              </a:lnSpc>
            </a:pPr>
            <a:r>
              <a:rPr sz="2150" i="1" spc="-10" dirty="0">
                <a:solidFill>
                  <a:srgbClr val="ED2137"/>
                </a:solidFill>
                <a:latin typeface="Trebuchet MS"/>
                <a:cs typeface="Trebuchet MS"/>
              </a:rPr>
              <a:t>Contrôleur d'entrée 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.</a:t>
            </a:r>
            <a:endParaRPr sz="2100">
              <a:latin typeface="Trebuchet MS"/>
              <a:cs typeface="Trebuchet MS"/>
            </a:endParaRPr>
          </a:p>
          <a:p>
            <a:pPr marL="393065">
              <a:lnSpc>
                <a:spcPct val="100000"/>
              </a:lnSpc>
              <a:spcBef>
                <a:spcPts val="1295"/>
              </a:spcBef>
            </a:pPr>
            <a:r>
              <a:rPr sz="2100" spc="-95" dirty="0">
                <a:solidFill>
                  <a:srgbClr val="333333"/>
                </a:solidFill>
                <a:latin typeface="Trebuchet MS"/>
                <a:cs typeface="Trebuchet MS"/>
              </a:rPr>
              <a:t>il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est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0" dirty="0">
                <a:solidFill>
                  <a:srgbClr val="333333"/>
                </a:solidFill>
                <a:latin typeface="Trebuchet MS"/>
                <a:cs typeface="Trebuchet MS"/>
              </a:rPr>
              <a:t>aussi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limité</a:t>
            </a:r>
            <a:r>
              <a:rPr sz="2100" spc="-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à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HTTP</a:t>
            </a:r>
            <a:r>
              <a:rPr sz="2100" spc="-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protocole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pour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20" dirty="0">
                <a:solidFill>
                  <a:srgbClr val="333333"/>
                </a:solidFill>
                <a:latin typeface="Trebuchet MS"/>
                <a:cs typeface="Trebuchet MS"/>
              </a:rPr>
              <a:t>maintenant.</a:t>
            </a:r>
            <a:endParaRPr sz="2100">
              <a:latin typeface="Trebuchet MS"/>
              <a:cs typeface="Trebuchet MS"/>
            </a:endParaRPr>
          </a:p>
          <a:p>
            <a:pPr marL="12700" marR="5080">
              <a:lnSpc>
                <a:spcPts val="2100"/>
              </a:lnSpc>
              <a:spcBef>
                <a:spcPts val="2100"/>
              </a:spcBef>
            </a:pP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Surmonter</a:t>
            </a:r>
            <a:r>
              <a:rPr sz="2100" spc="65" dirty="0">
                <a:solidFill>
                  <a:srgbClr val="333333"/>
                </a:solidFill>
                <a:latin typeface="Trebuchet MS"/>
                <a:cs typeface="Trebuchet MS"/>
              </a:rPr>
              <a:t>​</a:t>
            </a:r>
            <a:r>
              <a:rPr sz="2100" spc="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0" dirty="0">
                <a:solidFill>
                  <a:srgbClr val="333333"/>
                </a:solidFill>
                <a:latin typeface="Trebuchet MS"/>
                <a:cs typeface="Trebuchet MS"/>
              </a:rPr>
              <a:t>ces</a:t>
            </a:r>
            <a:r>
              <a:rPr sz="2100" spc="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85" dirty="0">
                <a:solidFill>
                  <a:srgbClr val="333333"/>
                </a:solidFill>
                <a:latin typeface="Trebuchet MS"/>
                <a:cs typeface="Trebuchet MS"/>
              </a:rPr>
              <a:t>problèmes</a:t>
            </a:r>
            <a:r>
              <a:rPr sz="2100" spc="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00" dirty="0">
                <a:solidFill>
                  <a:srgbClr val="333333"/>
                </a:solidFill>
                <a:latin typeface="Trebuchet MS"/>
                <a:cs typeface="Trebuchet MS"/>
              </a:rPr>
              <a:t>et</a:t>
            </a:r>
            <a:r>
              <a:rPr sz="2100" spc="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permettre</a:t>
            </a:r>
            <a:r>
              <a:rPr sz="2100" spc="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5" dirty="0">
                <a:solidFill>
                  <a:srgbClr val="333333"/>
                </a:solidFill>
                <a:latin typeface="Trebuchet MS"/>
                <a:cs typeface="Trebuchet MS"/>
              </a:rPr>
              <a:t>une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meilleure</a:t>
            </a:r>
            <a:r>
              <a:rPr sz="2100" spc="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séparation</a:t>
            </a:r>
            <a:r>
              <a:rPr sz="2100" spc="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de</a:t>
            </a:r>
            <a:r>
              <a:rPr sz="2100" spc="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rôles</a:t>
            </a:r>
            <a:r>
              <a:rPr sz="2100" spc="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impliqué</a:t>
            </a:r>
            <a:r>
              <a:rPr sz="2100" spc="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dans la gestion </a:t>
            </a:r>
            <a:r>
              <a:rPr sz="2100" spc="40" dirty="0">
                <a:solidFill>
                  <a:srgbClr val="333333"/>
                </a:solidFill>
                <a:latin typeface="Trebuchet MS"/>
                <a:cs typeface="Trebuchet MS"/>
              </a:rPr>
              <a:t>de Kubernetes </a:t>
            </a:r>
            <a:r>
              <a:rPr sz="2100" spc="55" dirty="0">
                <a:solidFill>
                  <a:srgbClr val="333333"/>
                </a:solidFill>
                <a:latin typeface="Trebuchet MS"/>
                <a:cs typeface="Trebuchet MS"/>
              </a:rPr>
              <a:t>,</a:t>
            </a:r>
            <a:r>
              <a:rPr sz="2100" spc="-4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5" dirty="0">
                <a:solidFill>
                  <a:srgbClr val="333333"/>
                </a:solidFill>
                <a:latin typeface="Trebuchet MS"/>
                <a:cs typeface="Trebuchet MS"/>
              </a:rPr>
              <a:t>un</a:t>
            </a: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75" dirty="0">
                <a:solidFill>
                  <a:srgbClr val="333333"/>
                </a:solidFill>
                <a:latin typeface="Trebuchet MS"/>
                <a:cs typeface="Trebuchet MS"/>
              </a:rPr>
              <a:t>nouveau</a:t>
            </a:r>
            <a:r>
              <a:rPr sz="2100" spc="-4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5" dirty="0">
                <a:solidFill>
                  <a:srgbClr val="333333"/>
                </a:solidFill>
                <a:latin typeface="Trebuchet MS"/>
                <a:cs typeface="Trebuchet MS"/>
              </a:rPr>
              <a:t>solution</a:t>
            </a: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10" dirty="0">
                <a:solidFill>
                  <a:srgbClr val="333333"/>
                </a:solidFill>
                <a:latin typeface="Trebuchet MS"/>
                <a:cs typeface="Trebuchet MS"/>
              </a:rPr>
              <a:t>a</a:t>
            </a:r>
            <a:r>
              <a:rPr sz="2100" spc="-4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5" dirty="0">
                <a:solidFill>
                  <a:srgbClr val="333333"/>
                </a:solidFill>
                <a:latin typeface="Trebuchet MS"/>
                <a:cs typeface="Trebuchet MS"/>
              </a:rPr>
              <a:t>a été</a:t>
            </a: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développé:</a:t>
            </a: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u="heavy" spc="60" dirty="0">
                <a:solidFill>
                  <a:srgbClr val="ED2137"/>
                </a:solidFill>
                <a:uFill>
                  <a:solidFill>
                    <a:srgbClr val="ED2137"/>
                  </a:solidFill>
                </a:uFill>
                <a:latin typeface="Trebuchet MS"/>
                <a:cs typeface="Trebuchet MS"/>
                <a:hlinkClick r:id="rId4"/>
              </a:rPr>
              <a:t>Kubernetes</a:t>
            </a:r>
            <a:r>
              <a:rPr sz="2100" u="heavy" spc="-40" dirty="0">
                <a:solidFill>
                  <a:srgbClr val="ED2137"/>
                </a:solidFill>
                <a:uFill>
                  <a:solidFill>
                    <a:srgbClr val="ED2137"/>
                  </a:solidFill>
                </a:uFill>
                <a:latin typeface="Trebuchet MS"/>
                <a:cs typeface="Trebuchet MS"/>
                <a:hlinkClick r:id="rId4"/>
              </a:rPr>
              <a:t> </a:t>
            </a:r>
            <a:r>
              <a:rPr sz="2100" u="heavy" dirty="0">
                <a:solidFill>
                  <a:srgbClr val="ED2137"/>
                </a:solidFill>
                <a:uFill>
                  <a:solidFill>
                    <a:srgbClr val="ED2137"/>
                  </a:solidFill>
                </a:uFill>
                <a:latin typeface="Trebuchet MS"/>
                <a:cs typeface="Trebuchet MS"/>
                <a:hlinkClick r:id="rId4"/>
              </a:rPr>
              <a:t>Porte</a:t>
            </a:r>
            <a:r>
              <a:rPr sz="2100" u="heavy" spc="190" dirty="0">
                <a:solidFill>
                  <a:srgbClr val="ED2137"/>
                </a:solidFill>
                <a:uFill>
                  <a:solidFill>
                    <a:srgbClr val="ED2137"/>
                  </a:solidFill>
                </a:uFill>
                <a:latin typeface="Trebuchet MS"/>
                <a:cs typeface="Trebuchet MS"/>
                <a:hlinkClick r:id="rId4"/>
              </a:rPr>
              <a:t> </a:t>
            </a:r>
            <a:r>
              <a:rPr sz="2100" u="heavy" spc="25" dirty="0">
                <a:solidFill>
                  <a:srgbClr val="ED2137"/>
                </a:solidFill>
                <a:uFill>
                  <a:solidFill>
                    <a:srgbClr val="ED2137"/>
                  </a:solidFill>
                </a:uFill>
                <a:latin typeface="Trebuchet MS"/>
                <a:cs typeface="Trebuchet MS"/>
                <a:hlinkClick r:id="rId4"/>
              </a:rPr>
              <a:t>API</a:t>
            </a:r>
            <a:endParaRPr sz="2100">
              <a:latin typeface="Trebuchet MS"/>
              <a:cs typeface="Trebuchet MS"/>
            </a:endParaRPr>
          </a:p>
          <a:p>
            <a:pPr marL="12700" marR="80645">
              <a:lnSpc>
                <a:spcPts val="2100"/>
              </a:lnSpc>
              <a:spcBef>
                <a:spcPts val="2100"/>
              </a:spcBef>
            </a:pP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-5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Porte</a:t>
            </a:r>
            <a:r>
              <a:rPr sz="2100" spc="-4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0" dirty="0">
                <a:solidFill>
                  <a:srgbClr val="333333"/>
                </a:solidFill>
                <a:latin typeface="Trebuchet MS"/>
                <a:cs typeface="Trebuchet MS"/>
              </a:rPr>
              <a:t>API</a:t>
            </a:r>
            <a:r>
              <a:rPr sz="2100" spc="-5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est</a:t>
            </a:r>
            <a:r>
              <a:rPr sz="2100" spc="-4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-5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75" dirty="0">
                <a:solidFill>
                  <a:srgbClr val="333333"/>
                </a:solidFill>
                <a:latin typeface="Trebuchet MS"/>
                <a:cs typeface="Trebuchet MS"/>
              </a:rPr>
              <a:t>successeur</a:t>
            </a:r>
            <a:r>
              <a:rPr sz="2100" spc="-4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à</a:t>
            </a:r>
            <a:r>
              <a:rPr sz="2100" spc="-4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-5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80" dirty="0">
                <a:solidFill>
                  <a:srgbClr val="333333"/>
                </a:solidFill>
                <a:latin typeface="Trebuchet MS"/>
                <a:cs typeface="Trebuchet MS"/>
              </a:rPr>
              <a:t>Entrée</a:t>
            </a:r>
            <a:r>
              <a:rPr sz="2100" spc="-4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API ;</a:t>
            </a:r>
            <a:r>
              <a:rPr sz="2100" spc="-5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80" dirty="0">
                <a:solidFill>
                  <a:srgbClr val="333333"/>
                </a:solidFill>
                <a:latin typeface="Trebuchet MS"/>
                <a:cs typeface="Trebuchet MS"/>
              </a:rPr>
              <a:t>Entrée</a:t>
            </a:r>
            <a:r>
              <a:rPr sz="2100" spc="-4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est</a:t>
            </a:r>
            <a:r>
              <a:rPr sz="2100" spc="-4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congelé,</a:t>
            </a:r>
            <a:r>
              <a:rPr sz="2100" spc="-5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00" dirty="0">
                <a:solidFill>
                  <a:srgbClr val="333333"/>
                </a:solidFill>
                <a:latin typeface="Trebuchet MS"/>
                <a:cs typeface="Trebuchet MS"/>
              </a:rPr>
              <a:t>et</a:t>
            </a:r>
            <a:r>
              <a:rPr sz="2100" spc="-4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35" dirty="0">
                <a:solidFill>
                  <a:srgbClr val="333333"/>
                </a:solidFill>
                <a:latin typeface="Trebuchet MS"/>
                <a:cs typeface="Trebuchet MS"/>
              </a:rPr>
              <a:t>donc</a:t>
            </a:r>
            <a:r>
              <a:rPr sz="2100" spc="-5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75" dirty="0">
                <a:solidFill>
                  <a:srgbClr val="333333"/>
                </a:solidFill>
                <a:latin typeface="Trebuchet MS"/>
                <a:cs typeface="Trebuchet MS"/>
              </a:rPr>
              <a:t>nouveau</a:t>
            </a:r>
            <a:r>
              <a:rPr sz="2100" spc="-4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les caractéristiques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sont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0" dirty="0">
                <a:solidFill>
                  <a:srgbClr val="333333"/>
                </a:solidFill>
                <a:latin typeface="Trebuchet MS"/>
                <a:cs typeface="Trebuchet MS"/>
              </a:rPr>
              <a:t>être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80" dirty="0">
                <a:solidFill>
                  <a:srgbClr val="333333"/>
                </a:solidFill>
                <a:latin typeface="Trebuchet MS"/>
                <a:cs typeface="Trebuchet MS"/>
              </a:rPr>
              <a:t>ajouté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à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Porte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20" dirty="0">
                <a:solidFill>
                  <a:srgbClr val="333333"/>
                </a:solidFill>
                <a:latin typeface="Trebuchet MS"/>
                <a:cs typeface="Trebuchet MS"/>
              </a:rPr>
              <a:t>API.</a:t>
            </a:r>
            <a:endParaRPr sz="21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680"/>
              </a:spcBef>
            </a:pPr>
            <a:r>
              <a:rPr sz="2100" spc="60" dirty="0">
                <a:solidFill>
                  <a:srgbClr val="333333"/>
                </a:solidFill>
                <a:latin typeface="Trebuchet MS"/>
                <a:cs typeface="Trebuchet MS"/>
              </a:rPr>
              <a:t>Passée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en version bêta depuis </a:t>
            </a:r>
            <a:r>
              <a:rPr sz="2100" spc="-25" dirty="0">
                <a:solidFill>
                  <a:srgbClr val="333333"/>
                </a:solidFill>
                <a:latin typeface="Trebuchet MS"/>
                <a:cs typeface="Trebuchet MS"/>
              </a:rPr>
              <a:t>la v1.26,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stable depuis </a:t>
            </a:r>
            <a:r>
              <a:rPr sz="2100" spc="95" dirty="0">
                <a:solidFill>
                  <a:srgbClr val="333333"/>
                </a:solidFill>
                <a:latin typeface="Trebuchet MS"/>
                <a:cs typeface="Trebuchet MS"/>
              </a:rPr>
              <a:t>novembre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75" dirty="0">
                <a:solidFill>
                  <a:srgbClr val="333333"/>
                </a:solidFill>
                <a:latin typeface="Trebuchet MS"/>
                <a:cs typeface="Trebuchet MS"/>
              </a:rPr>
              <a:t>2023</a:t>
            </a:r>
            <a:endParaRPr sz="21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0" dirty="0"/>
              <a:t>ORCHESTRATEURS</a:t>
            </a:r>
          </a:p>
        </p:txBody>
      </p:sp>
      <p:pic>
        <p:nvPicPr>
          <p:cNvPr id="3" name="object 3">
            <a:hlinkClick r:id="rId2"/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962274" y="2105024"/>
            <a:ext cx="2000250" cy="2000250"/>
          </a:xfrm>
          <a:prstGeom prst="rect">
            <a:avLst/>
          </a:prstGeom>
        </p:spPr>
      </p:pic>
      <p:pic>
        <p:nvPicPr>
          <p:cNvPr id="4" name="object 4">
            <a:hlinkClick r:id="rId4"/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936796" y="2291714"/>
            <a:ext cx="1199064" cy="177355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337684" y="4674869"/>
            <a:ext cx="3025139" cy="1504949"/>
          </a:xfrm>
          <a:prstGeom prst="rect">
            <a:avLst/>
          </a:prstGeom>
        </p:spPr>
      </p:pic>
    </p:spTree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70" dirty="0"/>
              <a:t>PORTE</a:t>
            </a:r>
            <a:r>
              <a:rPr spc="-75" dirty="0"/>
              <a:t> </a:t>
            </a:r>
            <a:r>
              <a:rPr dirty="0"/>
              <a:t>API</a:t>
            </a:r>
            <a:r>
              <a:rPr spc="-70" dirty="0"/>
              <a:t> </a:t>
            </a:r>
            <a:r>
              <a:rPr spc="95" dirty="0"/>
              <a:t>(2/2)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32757" y="1721801"/>
            <a:ext cx="6187966" cy="3675823"/>
          </a:xfrm>
          <a:prstGeom prst="rect">
            <a:avLst/>
          </a:prstGeom>
        </p:spPr>
      </p:pic>
    </p:spTree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335060" y="2559246"/>
            <a:ext cx="1885950" cy="715645"/>
            <a:chOff x="9335060" y="2559246"/>
            <a:chExt cx="1885950" cy="715645"/>
          </a:xfrm>
        </p:grpSpPr>
        <p:sp>
          <p:nvSpPr>
            <p:cNvPr id="3" name="object 3"/>
            <p:cNvSpPr/>
            <p:nvPr/>
          </p:nvSpPr>
          <p:spPr>
            <a:xfrm>
              <a:off x="9335060" y="2559246"/>
              <a:ext cx="1885950" cy="715645"/>
            </a:xfrm>
            <a:custGeom>
              <a:avLst/>
              <a:gdLst/>
              <a:ahLst/>
              <a:cxnLst/>
              <a:rect l="l" t="t" r="r" b="b"/>
              <a:pathLst>
                <a:path w="1885950" h="715645">
                  <a:moveTo>
                    <a:pt x="1511446" y="715245"/>
                  </a:moveTo>
                  <a:lnTo>
                    <a:pt x="81148" y="715245"/>
                  </a:lnTo>
                  <a:lnTo>
                    <a:pt x="43339" y="703770"/>
                  </a:lnTo>
                  <a:lnTo>
                    <a:pt x="11467" y="671881"/>
                  </a:lnTo>
                  <a:lnTo>
                    <a:pt x="0" y="634055"/>
                  </a:lnTo>
                  <a:lnTo>
                    <a:pt x="0" y="81189"/>
                  </a:lnTo>
                  <a:lnTo>
                    <a:pt x="11470" y="43362"/>
                  </a:lnTo>
                  <a:lnTo>
                    <a:pt x="43340" y="11474"/>
                  </a:lnTo>
                  <a:lnTo>
                    <a:pt x="81148" y="0"/>
                  </a:lnTo>
                  <a:lnTo>
                    <a:pt x="86851" y="0"/>
                  </a:lnTo>
                  <a:lnTo>
                    <a:pt x="1885587" y="0"/>
                  </a:lnTo>
                  <a:lnTo>
                    <a:pt x="1592593" y="211554"/>
                  </a:lnTo>
                  <a:lnTo>
                    <a:pt x="1592594" y="634055"/>
                  </a:lnTo>
                  <a:lnTo>
                    <a:pt x="1592038" y="639706"/>
                  </a:lnTo>
                  <a:lnTo>
                    <a:pt x="1574788" y="681370"/>
                  </a:lnTo>
                  <a:lnTo>
                    <a:pt x="1544249" y="706447"/>
                  </a:lnTo>
                  <a:lnTo>
                    <a:pt x="1517094" y="714688"/>
                  </a:lnTo>
                  <a:lnTo>
                    <a:pt x="1511446" y="715245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9501886" y="2850629"/>
              <a:ext cx="1202055" cy="165735"/>
            </a:xfrm>
            <a:custGeom>
              <a:avLst/>
              <a:gdLst/>
              <a:ahLst/>
              <a:cxnLst/>
              <a:rect l="l" t="t" r="r" b="b"/>
              <a:pathLst>
                <a:path w="1202054" h="165735">
                  <a:moveTo>
                    <a:pt x="1193228" y="161328"/>
                  </a:moveTo>
                  <a:lnTo>
                    <a:pt x="1078979" y="161328"/>
                  </a:lnTo>
                  <a:lnTo>
                    <a:pt x="1078979" y="160058"/>
                  </a:lnTo>
                  <a:lnTo>
                    <a:pt x="136182" y="160058"/>
                  </a:lnTo>
                  <a:lnTo>
                    <a:pt x="136182" y="161328"/>
                  </a:lnTo>
                  <a:lnTo>
                    <a:pt x="7912" y="161328"/>
                  </a:lnTo>
                  <a:lnTo>
                    <a:pt x="7912" y="162598"/>
                  </a:lnTo>
                  <a:lnTo>
                    <a:pt x="13487" y="162598"/>
                  </a:lnTo>
                  <a:lnTo>
                    <a:pt x="13487" y="163868"/>
                  </a:lnTo>
                  <a:lnTo>
                    <a:pt x="134912" y="163868"/>
                  </a:lnTo>
                  <a:lnTo>
                    <a:pt x="134912" y="165138"/>
                  </a:lnTo>
                  <a:lnTo>
                    <a:pt x="1057160" y="165138"/>
                  </a:lnTo>
                  <a:lnTo>
                    <a:pt x="1057160" y="163868"/>
                  </a:lnTo>
                  <a:lnTo>
                    <a:pt x="1191691" y="163868"/>
                  </a:lnTo>
                  <a:lnTo>
                    <a:pt x="1191691" y="162598"/>
                  </a:lnTo>
                  <a:lnTo>
                    <a:pt x="1193228" y="162598"/>
                  </a:lnTo>
                  <a:lnTo>
                    <a:pt x="1193228" y="161328"/>
                  </a:lnTo>
                  <a:close/>
                </a:path>
                <a:path w="1202054" h="165735">
                  <a:moveTo>
                    <a:pt x="1201877" y="2540"/>
                  </a:moveTo>
                  <a:lnTo>
                    <a:pt x="1178090" y="2540"/>
                  </a:lnTo>
                  <a:lnTo>
                    <a:pt x="1178090" y="1270"/>
                  </a:lnTo>
                  <a:lnTo>
                    <a:pt x="1041412" y="1270"/>
                  </a:lnTo>
                  <a:lnTo>
                    <a:pt x="1041412" y="0"/>
                  </a:lnTo>
                  <a:lnTo>
                    <a:pt x="182740" y="0"/>
                  </a:lnTo>
                  <a:lnTo>
                    <a:pt x="182740" y="1270"/>
                  </a:lnTo>
                  <a:lnTo>
                    <a:pt x="19138" y="1270"/>
                  </a:lnTo>
                  <a:lnTo>
                    <a:pt x="19138" y="2540"/>
                  </a:lnTo>
                  <a:lnTo>
                    <a:pt x="0" y="2540"/>
                  </a:lnTo>
                  <a:lnTo>
                    <a:pt x="0" y="3810"/>
                  </a:lnTo>
                  <a:lnTo>
                    <a:pt x="97358" y="3810"/>
                  </a:lnTo>
                  <a:lnTo>
                    <a:pt x="97358" y="5080"/>
                  </a:lnTo>
                  <a:lnTo>
                    <a:pt x="441858" y="5080"/>
                  </a:lnTo>
                  <a:lnTo>
                    <a:pt x="441858" y="6350"/>
                  </a:lnTo>
                  <a:lnTo>
                    <a:pt x="711060" y="6350"/>
                  </a:lnTo>
                  <a:lnTo>
                    <a:pt x="711060" y="5080"/>
                  </a:lnTo>
                  <a:lnTo>
                    <a:pt x="1113078" y="5080"/>
                  </a:lnTo>
                  <a:lnTo>
                    <a:pt x="1113078" y="3810"/>
                  </a:lnTo>
                  <a:lnTo>
                    <a:pt x="1201877" y="3810"/>
                  </a:lnTo>
                  <a:lnTo>
                    <a:pt x="1201877" y="2540"/>
                  </a:lnTo>
                  <a:close/>
                </a:path>
              </a:pathLst>
            </a:custGeom>
            <a:solidFill>
              <a:srgbClr val="DFDF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6605838" y="1023420"/>
            <a:ext cx="84455" cy="282575"/>
          </a:xfrm>
          <a:custGeom>
            <a:avLst/>
            <a:gdLst/>
            <a:ahLst/>
            <a:cxnLst/>
            <a:rect l="l" t="t" r="r" b="b"/>
            <a:pathLst>
              <a:path w="84454" h="282575">
                <a:moveTo>
                  <a:pt x="84199" y="282157"/>
                </a:moveTo>
                <a:lnTo>
                  <a:pt x="0" y="282157"/>
                </a:lnTo>
                <a:lnTo>
                  <a:pt x="0" y="0"/>
                </a:lnTo>
                <a:lnTo>
                  <a:pt x="84199" y="0"/>
                </a:lnTo>
                <a:lnTo>
                  <a:pt x="84199" y="282157"/>
                </a:lnTo>
                <a:close/>
              </a:path>
            </a:pathLst>
          </a:custGeom>
          <a:solidFill>
            <a:srgbClr val="DFDFD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902703" y="982625"/>
            <a:ext cx="84455" cy="323215"/>
          </a:xfrm>
          <a:custGeom>
            <a:avLst/>
            <a:gdLst/>
            <a:ahLst/>
            <a:cxnLst/>
            <a:rect l="l" t="t" r="r" b="b"/>
            <a:pathLst>
              <a:path w="84454" h="323215">
                <a:moveTo>
                  <a:pt x="84199" y="322952"/>
                </a:moveTo>
                <a:lnTo>
                  <a:pt x="0" y="322952"/>
                </a:lnTo>
                <a:lnTo>
                  <a:pt x="0" y="0"/>
                </a:lnTo>
                <a:lnTo>
                  <a:pt x="84199" y="0"/>
                </a:lnTo>
                <a:lnTo>
                  <a:pt x="84199" y="322952"/>
                </a:lnTo>
                <a:close/>
              </a:path>
            </a:pathLst>
          </a:custGeom>
          <a:solidFill>
            <a:srgbClr val="DFDFD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078550" y="915306"/>
            <a:ext cx="84455" cy="390525"/>
          </a:xfrm>
          <a:custGeom>
            <a:avLst/>
            <a:gdLst/>
            <a:ahLst/>
            <a:cxnLst/>
            <a:rect l="l" t="t" r="r" b="b"/>
            <a:pathLst>
              <a:path w="84454" h="390525">
                <a:moveTo>
                  <a:pt x="84199" y="390271"/>
                </a:moveTo>
                <a:lnTo>
                  <a:pt x="0" y="390271"/>
                </a:lnTo>
                <a:lnTo>
                  <a:pt x="0" y="0"/>
                </a:lnTo>
                <a:lnTo>
                  <a:pt x="84199" y="0"/>
                </a:lnTo>
                <a:lnTo>
                  <a:pt x="84199" y="390271"/>
                </a:lnTo>
                <a:close/>
              </a:path>
            </a:pathLst>
          </a:custGeom>
          <a:solidFill>
            <a:srgbClr val="DFDFD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254270" y="936651"/>
            <a:ext cx="84455" cy="368935"/>
          </a:xfrm>
          <a:custGeom>
            <a:avLst/>
            <a:gdLst/>
            <a:ahLst/>
            <a:cxnLst/>
            <a:rect l="l" t="t" r="r" b="b"/>
            <a:pathLst>
              <a:path w="84454" h="368934">
                <a:moveTo>
                  <a:pt x="84199" y="368926"/>
                </a:moveTo>
                <a:lnTo>
                  <a:pt x="0" y="368926"/>
                </a:lnTo>
                <a:lnTo>
                  <a:pt x="0" y="0"/>
                </a:lnTo>
                <a:lnTo>
                  <a:pt x="84199" y="0"/>
                </a:lnTo>
                <a:lnTo>
                  <a:pt x="84199" y="368926"/>
                </a:lnTo>
                <a:close/>
              </a:path>
            </a:pathLst>
          </a:custGeom>
          <a:solidFill>
            <a:srgbClr val="DFDFD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429991" y="811865"/>
            <a:ext cx="84455" cy="494030"/>
          </a:xfrm>
          <a:custGeom>
            <a:avLst/>
            <a:gdLst/>
            <a:ahLst/>
            <a:cxnLst/>
            <a:rect l="l" t="t" r="r" b="b"/>
            <a:pathLst>
              <a:path w="84454" h="494030">
                <a:moveTo>
                  <a:pt x="84199" y="493712"/>
                </a:moveTo>
                <a:lnTo>
                  <a:pt x="0" y="493712"/>
                </a:lnTo>
                <a:lnTo>
                  <a:pt x="0" y="0"/>
                </a:lnTo>
                <a:lnTo>
                  <a:pt x="84199" y="0"/>
                </a:lnTo>
                <a:lnTo>
                  <a:pt x="84199" y="493712"/>
                </a:lnTo>
                <a:close/>
              </a:path>
            </a:pathLst>
          </a:custGeom>
          <a:solidFill>
            <a:srgbClr val="DFDFD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781558" y="814265"/>
            <a:ext cx="84455" cy="491490"/>
          </a:xfrm>
          <a:custGeom>
            <a:avLst/>
            <a:gdLst/>
            <a:ahLst/>
            <a:cxnLst/>
            <a:rect l="l" t="t" r="r" b="b"/>
            <a:pathLst>
              <a:path w="84454" h="491490">
                <a:moveTo>
                  <a:pt x="84199" y="491312"/>
                </a:moveTo>
                <a:lnTo>
                  <a:pt x="0" y="491312"/>
                </a:lnTo>
                <a:lnTo>
                  <a:pt x="0" y="0"/>
                </a:lnTo>
                <a:lnTo>
                  <a:pt x="84199" y="0"/>
                </a:lnTo>
                <a:lnTo>
                  <a:pt x="84199" y="491312"/>
                </a:lnTo>
                <a:close/>
              </a:path>
            </a:pathLst>
          </a:custGeom>
          <a:solidFill>
            <a:srgbClr val="DFDFD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957405" y="975678"/>
            <a:ext cx="84455" cy="330200"/>
          </a:xfrm>
          <a:custGeom>
            <a:avLst/>
            <a:gdLst/>
            <a:ahLst/>
            <a:cxnLst/>
            <a:rect l="l" t="t" r="r" b="b"/>
            <a:pathLst>
              <a:path w="84454" h="330200">
                <a:moveTo>
                  <a:pt x="84199" y="329899"/>
                </a:moveTo>
                <a:lnTo>
                  <a:pt x="0" y="329899"/>
                </a:lnTo>
                <a:lnTo>
                  <a:pt x="0" y="0"/>
                </a:lnTo>
                <a:lnTo>
                  <a:pt x="84199" y="0"/>
                </a:lnTo>
                <a:lnTo>
                  <a:pt x="84199" y="329899"/>
                </a:lnTo>
                <a:close/>
              </a:path>
            </a:pathLst>
          </a:custGeom>
          <a:solidFill>
            <a:srgbClr val="DFDFD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133125" y="835863"/>
            <a:ext cx="84455" cy="469900"/>
          </a:xfrm>
          <a:custGeom>
            <a:avLst/>
            <a:gdLst/>
            <a:ahLst/>
            <a:cxnLst/>
            <a:rect l="l" t="t" r="r" b="b"/>
            <a:pathLst>
              <a:path w="84454" h="469900">
                <a:moveTo>
                  <a:pt x="84199" y="469715"/>
                </a:moveTo>
                <a:lnTo>
                  <a:pt x="0" y="469715"/>
                </a:lnTo>
                <a:lnTo>
                  <a:pt x="0" y="0"/>
                </a:lnTo>
                <a:lnTo>
                  <a:pt x="84199" y="0"/>
                </a:lnTo>
                <a:lnTo>
                  <a:pt x="84199" y="469715"/>
                </a:lnTo>
                <a:close/>
              </a:path>
            </a:pathLst>
          </a:custGeom>
          <a:solidFill>
            <a:srgbClr val="DFDFD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308972" y="730148"/>
            <a:ext cx="84455" cy="575945"/>
          </a:xfrm>
          <a:custGeom>
            <a:avLst/>
            <a:gdLst/>
            <a:ahLst/>
            <a:cxnLst/>
            <a:rect l="l" t="t" r="r" b="b"/>
            <a:pathLst>
              <a:path w="84454" h="575944">
                <a:moveTo>
                  <a:pt x="84199" y="575429"/>
                </a:moveTo>
                <a:lnTo>
                  <a:pt x="0" y="575429"/>
                </a:lnTo>
                <a:lnTo>
                  <a:pt x="0" y="0"/>
                </a:lnTo>
                <a:lnTo>
                  <a:pt x="84199" y="0"/>
                </a:lnTo>
                <a:lnTo>
                  <a:pt x="84199" y="575429"/>
                </a:lnTo>
                <a:close/>
              </a:path>
            </a:pathLst>
          </a:custGeom>
          <a:solidFill>
            <a:srgbClr val="DFDFD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484693" y="833463"/>
            <a:ext cx="84455" cy="472440"/>
          </a:xfrm>
          <a:custGeom>
            <a:avLst/>
            <a:gdLst/>
            <a:ahLst/>
            <a:cxnLst/>
            <a:rect l="l" t="t" r="r" b="b"/>
            <a:pathLst>
              <a:path w="84454" h="472440">
                <a:moveTo>
                  <a:pt x="84199" y="472114"/>
                </a:moveTo>
                <a:lnTo>
                  <a:pt x="0" y="472114"/>
                </a:lnTo>
                <a:lnTo>
                  <a:pt x="0" y="0"/>
                </a:lnTo>
                <a:lnTo>
                  <a:pt x="84199" y="0"/>
                </a:lnTo>
                <a:lnTo>
                  <a:pt x="84199" y="472114"/>
                </a:lnTo>
                <a:close/>
              </a:path>
            </a:pathLst>
          </a:custGeom>
          <a:solidFill>
            <a:srgbClr val="DFDFD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5" name="object 15"/>
          <p:cNvGrpSpPr/>
          <p:nvPr/>
        </p:nvGrpSpPr>
        <p:grpSpPr>
          <a:xfrm>
            <a:off x="9082309" y="575057"/>
            <a:ext cx="1409065" cy="1409700"/>
            <a:chOff x="9082309" y="575057"/>
            <a:chExt cx="1409065" cy="1409700"/>
          </a:xfrm>
        </p:grpSpPr>
        <p:sp>
          <p:nvSpPr>
            <p:cNvPr id="16" name="object 16"/>
            <p:cNvSpPr/>
            <p:nvPr/>
          </p:nvSpPr>
          <p:spPr>
            <a:xfrm>
              <a:off x="9082309" y="575057"/>
              <a:ext cx="1409065" cy="1409700"/>
            </a:xfrm>
            <a:custGeom>
              <a:avLst/>
              <a:gdLst/>
              <a:ahLst/>
              <a:cxnLst/>
              <a:rect l="l" t="t" r="r" b="b"/>
              <a:pathLst>
                <a:path w="1409065" h="1409700">
                  <a:moveTo>
                    <a:pt x="713373" y="1409453"/>
                  </a:moveTo>
                  <a:lnTo>
                    <a:pt x="658649" y="1408026"/>
                  </a:lnTo>
                  <a:lnTo>
                    <a:pt x="604201" y="1402350"/>
                  </a:lnTo>
                  <a:lnTo>
                    <a:pt x="550357" y="1392461"/>
                  </a:lnTo>
                  <a:lnTo>
                    <a:pt x="497442" y="1378418"/>
                  </a:lnTo>
                  <a:lnTo>
                    <a:pt x="445779" y="1360306"/>
                  </a:lnTo>
                  <a:lnTo>
                    <a:pt x="395677" y="1338235"/>
                  </a:lnTo>
                  <a:lnTo>
                    <a:pt x="347441" y="1312338"/>
                  </a:lnTo>
                  <a:lnTo>
                    <a:pt x="301358" y="1282771"/>
                  </a:lnTo>
                  <a:lnTo>
                    <a:pt x="257711" y="1249712"/>
                  </a:lnTo>
                  <a:lnTo>
                    <a:pt x="216761" y="1213363"/>
                  </a:lnTo>
                  <a:lnTo>
                    <a:pt x="178756" y="1173941"/>
                  </a:lnTo>
                  <a:lnTo>
                    <a:pt x="143925" y="1131686"/>
                  </a:lnTo>
                  <a:lnTo>
                    <a:pt x="112480" y="1086852"/>
                  </a:lnTo>
                  <a:lnTo>
                    <a:pt x="84609" y="1039710"/>
                  </a:lnTo>
                  <a:lnTo>
                    <a:pt x="60482" y="990545"/>
                  </a:lnTo>
                  <a:lnTo>
                    <a:pt x="40243" y="939653"/>
                  </a:lnTo>
                  <a:lnTo>
                    <a:pt x="24017" y="887343"/>
                  </a:lnTo>
                  <a:lnTo>
                    <a:pt x="11898" y="833930"/>
                  </a:lnTo>
                  <a:lnTo>
                    <a:pt x="3964" y="779737"/>
                  </a:lnTo>
                  <a:lnTo>
                    <a:pt x="259" y="725091"/>
                  </a:lnTo>
                  <a:lnTo>
                    <a:pt x="0" y="697702"/>
                  </a:lnTo>
                  <a:lnTo>
                    <a:pt x="805" y="670322"/>
                  </a:lnTo>
                  <a:lnTo>
                    <a:pt x="5603" y="615761"/>
                  </a:lnTo>
                  <a:lnTo>
                    <a:pt x="14619" y="561738"/>
                  </a:lnTo>
                  <a:lnTo>
                    <a:pt x="27803" y="508578"/>
                  </a:lnTo>
                  <a:lnTo>
                    <a:pt x="45073" y="456603"/>
                  </a:lnTo>
                  <a:lnTo>
                    <a:pt x="66324" y="406127"/>
                  </a:lnTo>
                  <a:lnTo>
                    <a:pt x="91429" y="357454"/>
                  </a:lnTo>
                  <a:lnTo>
                    <a:pt x="120237" y="310879"/>
                  </a:lnTo>
                  <a:lnTo>
                    <a:pt x="152572" y="266683"/>
                  </a:lnTo>
                  <a:lnTo>
                    <a:pt x="188240" y="225133"/>
                  </a:lnTo>
                  <a:lnTo>
                    <a:pt x="227025" y="186480"/>
                  </a:lnTo>
                  <a:lnTo>
                    <a:pt x="268692" y="150957"/>
                  </a:lnTo>
                  <a:lnTo>
                    <a:pt x="312992" y="118779"/>
                  </a:lnTo>
                  <a:lnTo>
                    <a:pt x="359656" y="90140"/>
                  </a:lnTo>
                  <a:lnTo>
                    <a:pt x="408401" y="65213"/>
                  </a:lnTo>
                  <a:lnTo>
                    <a:pt x="458934" y="44149"/>
                  </a:lnTo>
                  <a:lnTo>
                    <a:pt x="510949" y="27074"/>
                  </a:lnTo>
                  <a:lnTo>
                    <a:pt x="564132" y="14093"/>
                  </a:lnTo>
                  <a:lnTo>
                    <a:pt x="618163" y="5283"/>
                  </a:lnTo>
                  <a:lnTo>
                    <a:pt x="672713" y="698"/>
                  </a:lnTo>
                  <a:lnTo>
                    <a:pt x="700081" y="0"/>
                  </a:lnTo>
                  <a:lnTo>
                    <a:pt x="727456" y="365"/>
                  </a:lnTo>
                  <a:lnTo>
                    <a:pt x="754796" y="1795"/>
                  </a:lnTo>
                  <a:lnTo>
                    <a:pt x="782059" y="4287"/>
                  </a:lnTo>
                  <a:lnTo>
                    <a:pt x="704550" y="704376"/>
                  </a:lnTo>
                  <a:lnTo>
                    <a:pt x="1400615" y="597904"/>
                  </a:lnTo>
                  <a:lnTo>
                    <a:pt x="1404239" y="625053"/>
                  </a:lnTo>
                  <a:lnTo>
                    <a:pt x="1406806" y="652324"/>
                  </a:lnTo>
                  <a:lnTo>
                    <a:pt x="1408311" y="679675"/>
                  </a:lnTo>
                  <a:lnTo>
                    <a:pt x="1408753" y="707061"/>
                  </a:lnTo>
                  <a:lnTo>
                    <a:pt x="1408132" y="734444"/>
                  </a:lnTo>
                  <a:lnTo>
                    <a:pt x="1403702" y="789038"/>
                  </a:lnTo>
                  <a:lnTo>
                    <a:pt x="1395048" y="843120"/>
                  </a:lnTo>
                  <a:lnTo>
                    <a:pt x="1382221" y="896368"/>
                  </a:lnTo>
                  <a:lnTo>
                    <a:pt x="1365302" y="948457"/>
                  </a:lnTo>
                  <a:lnTo>
                    <a:pt x="1344390" y="999076"/>
                  </a:lnTo>
                  <a:lnTo>
                    <a:pt x="1319613" y="1047915"/>
                  </a:lnTo>
                  <a:lnTo>
                    <a:pt x="1291119" y="1094683"/>
                  </a:lnTo>
                  <a:lnTo>
                    <a:pt x="1259082" y="1139094"/>
                  </a:lnTo>
                  <a:lnTo>
                    <a:pt x="1223693" y="1180885"/>
                  </a:lnTo>
                  <a:lnTo>
                    <a:pt x="1185170" y="1219797"/>
                  </a:lnTo>
                  <a:lnTo>
                    <a:pt x="1143740" y="1255600"/>
                  </a:lnTo>
                  <a:lnTo>
                    <a:pt x="1099659" y="1288074"/>
                  </a:lnTo>
                  <a:lnTo>
                    <a:pt x="1053187" y="1317027"/>
                  </a:lnTo>
                  <a:lnTo>
                    <a:pt x="1004611" y="1342280"/>
                  </a:lnTo>
                  <a:lnTo>
                    <a:pt x="954219" y="1363685"/>
                  </a:lnTo>
                  <a:lnTo>
                    <a:pt x="902321" y="1381108"/>
                  </a:lnTo>
                  <a:lnTo>
                    <a:pt x="849224" y="1394446"/>
                  </a:lnTo>
                  <a:lnTo>
                    <a:pt x="795255" y="1403619"/>
                  </a:lnTo>
                  <a:lnTo>
                    <a:pt x="740735" y="1408571"/>
                  </a:lnTo>
                  <a:lnTo>
                    <a:pt x="713373" y="1409453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9928244" y="580986"/>
              <a:ext cx="530225" cy="540385"/>
            </a:xfrm>
            <a:custGeom>
              <a:avLst/>
              <a:gdLst/>
              <a:ahLst/>
              <a:cxnLst/>
              <a:rect l="l" t="t" r="r" b="b"/>
              <a:pathLst>
                <a:path w="530225" h="540385">
                  <a:moveTo>
                    <a:pt x="0" y="539812"/>
                  </a:moveTo>
                  <a:lnTo>
                    <a:pt x="84451" y="0"/>
                  </a:lnTo>
                  <a:lnTo>
                    <a:pt x="309072" y="127086"/>
                  </a:lnTo>
                  <a:lnTo>
                    <a:pt x="445076" y="271958"/>
                  </a:lnTo>
                  <a:lnTo>
                    <a:pt x="512202" y="390922"/>
                  </a:lnTo>
                  <a:lnTo>
                    <a:pt x="530191" y="440287"/>
                  </a:lnTo>
                  <a:lnTo>
                    <a:pt x="0" y="539812"/>
                  </a:lnTo>
                  <a:close/>
                </a:path>
              </a:pathLst>
            </a:custGeom>
            <a:solidFill>
              <a:srgbClr val="DFDF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8" name="object 18"/>
          <p:cNvGrpSpPr/>
          <p:nvPr/>
        </p:nvGrpSpPr>
        <p:grpSpPr>
          <a:xfrm>
            <a:off x="2678762" y="2208760"/>
            <a:ext cx="713105" cy="721995"/>
            <a:chOff x="2678762" y="2208760"/>
            <a:chExt cx="713105" cy="721995"/>
          </a:xfrm>
        </p:grpSpPr>
        <p:sp>
          <p:nvSpPr>
            <p:cNvPr id="19" name="object 19"/>
            <p:cNvSpPr/>
            <p:nvPr/>
          </p:nvSpPr>
          <p:spPr>
            <a:xfrm>
              <a:off x="2678820" y="2239644"/>
              <a:ext cx="690245" cy="689610"/>
            </a:xfrm>
            <a:custGeom>
              <a:avLst/>
              <a:gdLst/>
              <a:ahLst/>
              <a:cxnLst/>
              <a:rect l="l" t="t" r="r" b="b"/>
              <a:pathLst>
                <a:path w="690245" h="689610">
                  <a:moveTo>
                    <a:pt x="384394" y="688343"/>
                  </a:moveTo>
                  <a:lnTo>
                    <a:pt x="308283" y="688343"/>
                  </a:lnTo>
                  <a:lnTo>
                    <a:pt x="283115" y="684554"/>
                  </a:lnTo>
                  <a:lnTo>
                    <a:pt x="274792" y="682028"/>
                  </a:lnTo>
                  <a:lnTo>
                    <a:pt x="266516" y="680764"/>
                  </a:lnTo>
                  <a:lnTo>
                    <a:pt x="250108" y="675712"/>
                  </a:lnTo>
                  <a:lnTo>
                    <a:pt x="241986" y="674449"/>
                  </a:lnTo>
                  <a:lnTo>
                    <a:pt x="233931" y="670660"/>
                  </a:lnTo>
                  <a:lnTo>
                    <a:pt x="218023" y="665608"/>
                  </a:lnTo>
                  <a:lnTo>
                    <a:pt x="202423" y="658030"/>
                  </a:lnTo>
                  <a:lnTo>
                    <a:pt x="194752" y="655504"/>
                  </a:lnTo>
                  <a:lnTo>
                    <a:pt x="187168" y="651715"/>
                  </a:lnTo>
                  <a:lnTo>
                    <a:pt x="179679" y="646663"/>
                  </a:lnTo>
                  <a:lnTo>
                    <a:pt x="165014" y="639085"/>
                  </a:lnTo>
                  <a:lnTo>
                    <a:pt x="157839" y="634033"/>
                  </a:lnTo>
                  <a:lnTo>
                    <a:pt x="150776" y="628981"/>
                  </a:lnTo>
                  <a:lnTo>
                    <a:pt x="143834" y="625192"/>
                  </a:lnTo>
                  <a:lnTo>
                    <a:pt x="137015" y="620140"/>
                  </a:lnTo>
                  <a:lnTo>
                    <a:pt x="130316" y="613825"/>
                  </a:lnTo>
                  <a:lnTo>
                    <a:pt x="123747" y="608773"/>
                  </a:lnTo>
                  <a:lnTo>
                    <a:pt x="117316" y="603721"/>
                  </a:lnTo>
                  <a:lnTo>
                    <a:pt x="111021" y="597406"/>
                  </a:lnTo>
                  <a:lnTo>
                    <a:pt x="104865" y="592353"/>
                  </a:lnTo>
                  <a:lnTo>
                    <a:pt x="76330" y="560778"/>
                  </a:lnTo>
                  <a:lnTo>
                    <a:pt x="66030" y="546885"/>
                  </a:lnTo>
                  <a:lnTo>
                    <a:pt x="61128" y="540570"/>
                  </a:lnTo>
                  <a:lnTo>
                    <a:pt x="56396" y="532992"/>
                  </a:lnTo>
                  <a:lnTo>
                    <a:pt x="51842" y="525414"/>
                  </a:lnTo>
                  <a:lnTo>
                    <a:pt x="47463" y="519099"/>
                  </a:lnTo>
                  <a:lnTo>
                    <a:pt x="28302" y="481208"/>
                  </a:lnTo>
                  <a:lnTo>
                    <a:pt x="25032" y="472367"/>
                  </a:lnTo>
                  <a:lnTo>
                    <a:pt x="21957" y="464789"/>
                  </a:lnTo>
                  <a:lnTo>
                    <a:pt x="19077" y="457211"/>
                  </a:lnTo>
                  <a:lnTo>
                    <a:pt x="16391" y="449633"/>
                  </a:lnTo>
                  <a:lnTo>
                    <a:pt x="13903" y="440792"/>
                  </a:lnTo>
                  <a:lnTo>
                    <a:pt x="11615" y="433214"/>
                  </a:lnTo>
                  <a:lnTo>
                    <a:pt x="9529" y="424372"/>
                  </a:lnTo>
                  <a:lnTo>
                    <a:pt x="7643" y="416794"/>
                  </a:lnTo>
                  <a:lnTo>
                    <a:pt x="5960" y="407953"/>
                  </a:lnTo>
                  <a:lnTo>
                    <a:pt x="627" y="366274"/>
                  </a:lnTo>
                  <a:lnTo>
                    <a:pt x="0" y="338487"/>
                  </a:lnTo>
                  <a:lnTo>
                    <a:pt x="147" y="332172"/>
                  </a:lnTo>
                  <a:lnTo>
                    <a:pt x="5733" y="281652"/>
                  </a:lnTo>
                  <a:lnTo>
                    <a:pt x="9235" y="265233"/>
                  </a:lnTo>
                  <a:lnTo>
                    <a:pt x="11289" y="256392"/>
                  </a:lnTo>
                  <a:lnTo>
                    <a:pt x="13545" y="248813"/>
                  </a:lnTo>
                  <a:lnTo>
                    <a:pt x="16000" y="239972"/>
                  </a:lnTo>
                  <a:lnTo>
                    <a:pt x="18652" y="232394"/>
                  </a:lnTo>
                  <a:lnTo>
                    <a:pt x="21500" y="224816"/>
                  </a:lnTo>
                  <a:lnTo>
                    <a:pt x="24544" y="215975"/>
                  </a:lnTo>
                  <a:lnTo>
                    <a:pt x="27781" y="208397"/>
                  </a:lnTo>
                  <a:lnTo>
                    <a:pt x="46779" y="170507"/>
                  </a:lnTo>
                  <a:lnTo>
                    <a:pt x="51125" y="164191"/>
                  </a:lnTo>
                  <a:lnTo>
                    <a:pt x="55651" y="156613"/>
                  </a:lnTo>
                  <a:lnTo>
                    <a:pt x="60351" y="149035"/>
                  </a:lnTo>
                  <a:lnTo>
                    <a:pt x="65219" y="142720"/>
                  </a:lnTo>
                  <a:lnTo>
                    <a:pt x="70255" y="135142"/>
                  </a:lnTo>
                  <a:lnTo>
                    <a:pt x="97861" y="103567"/>
                  </a:lnTo>
                  <a:lnTo>
                    <a:pt x="109967" y="92200"/>
                  </a:lnTo>
                  <a:lnTo>
                    <a:pt x="116232" y="85885"/>
                  </a:lnTo>
                  <a:lnTo>
                    <a:pt x="122639" y="80832"/>
                  </a:lnTo>
                  <a:lnTo>
                    <a:pt x="129179" y="75780"/>
                  </a:lnTo>
                  <a:lnTo>
                    <a:pt x="135845" y="69465"/>
                  </a:lnTo>
                  <a:lnTo>
                    <a:pt x="142637" y="64413"/>
                  </a:lnTo>
                  <a:lnTo>
                    <a:pt x="149555" y="60624"/>
                  </a:lnTo>
                  <a:lnTo>
                    <a:pt x="156590" y="55572"/>
                  </a:lnTo>
                  <a:lnTo>
                    <a:pt x="163734" y="50520"/>
                  </a:lnTo>
                  <a:lnTo>
                    <a:pt x="170988" y="46731"/>
                  </a:lnTo>
                  <a:lnTo>
                    <a:pt x="178350" y="41679"/>
                  </a:lnTo>
                  <a:lnTo>
                    <a:pt x="201012" y="30312"/>
                  </a:lnTo>
                  <a:lnTo>
                    <a:pt x="208749" y="27786"/>
                  </a:lnTo>
                  <a:lnTo>
                    <a:pt x="216567" y="23997"/>
                  </a:lnTo>
                  <a:lnTo>
                    <a:pt x="224458" y="21471"/>
                  </a:lnTo>
                  <a:lnTo>
                    <a:pt x="232422" y="17682"/>
                  </a:lnTo>
                  <a:lnTo>
                    <a:pt x="248557" y="12630"/>
                  </a:lnTo>
                  <a:lnTo>
                    <a:pt x="256709" y="11367"/>
                  </a:lnTo>
                  <a:lnTo>
                    <a:pt x="273172" y="6315"/>
                  </a:lnTo>
                  <a:lnTo>
                    <a:pt x="306577" y="1263"/>
                  </a:lnTo>
                  <a:lnTo>
                    <a:pt x="315002" y="1263"/>
                  </a:lnTo>
                  <a:lnTo>
                    <a:pt x="323439" y="0"/>
                  </a:lnTo>
                  <a:lnTo>
                    <a:pt x="374173" y="0"/>
                  </a:lnTo>
                  <a:lnTo>
                    <a:pt x="416019" y="6315"/>
                  </a:lnTo>
                  <a:lnTo>
                    <a:pt x="424277" y="8841"/>
                  </a:lnTo>
                  <a:lnTo>
                    <a:pt x="432488" y="10104"/>
                  </a:lnTo>
                  <a:lnTo>
                    <a:pt x="464766" y="20208"/>
                  </a:lnTo>
                  <a:lnTo>
                    <a:pt x="472669" y="23997"/>
                  </a:lnTo>
                  <a:lnTo>
                    <a:pt x="480497" y="26523"/>
                  </a:lnTo>
                  <a:lnTo>
                    <a:pt x="503461" y="37890"/>
                  </a:lnTo>
                  <a:lnTo>
                    <a:pt x="518304" y="45468"/>
                  </a:lnTo>
                  <a:lnTo>
                    <a:pt x="525568" y="50520"/>
                  </a:lnTo>
                  <a:lnTo>
                    <a:pt x="532729" y="54309"/>
                  </a:lnTo>
                  <a:lnTo>
                    <a:pt x="566748" y="79569"/>
                  </a:lnTo>
                  <a:lnTo>
                    <a:pt x="573165" y="85885"/>
                  </a:lnTo>
                  <a:lnTo>
                    <a:pt x="579445" y="90937"/>
                  </a:lnTo>
                  <a:lnTo>
                    <a:pt x="585588" y="97252"/>
                  </a:lnTo>
                  <a:lnTo>
                    <a:pt x="591586" y="103567"/>
                  </a:lnTo>
                  <a:lnTo>
                    <a:pt x="597433" y="108619"/>
                  </a:lnTo>
                  <a:lnTo>
                    <a:pt x="603128" y="114934"/>
                  </a:lnTo>
                  <a:lnTo>
                    <a:pt x="608670" y="121249"/>
                  </a:lnTo>
                  <a:lnTo>
                    <a:pt x="614055" y="128827"/>
                  </a:lnTo>
                  <a:lnTo>
                    <a:pt x="619274" y="135142"/>
                  </a:lnTo>
                  <a:lnTo>
                    <a:pt x="624329" y="141457"/>
                  </a:lnTo>
                  <a:lnTo>
                    <a:pt x="629218" y="149035"/>
                  </a:lnTo>
                  <a:lnTo>
                    <a:pt x="633937" y="155350"/>
                  </a:lnTo>
                  <a:lnTo>
                    <a:pt x="638479" y="162928"/>
                  </a:lnTo>
                  <a:lnTo>
                    <a:pt x="642844" y="170507"/>
                  </a:lnTo>
                  <a:lnTo>
                    <a:pt x="647033" y="178085"/>
                  </a:lnTo>
                  <a:lnTo>
                    <a:pt x="647835" y="179348"/>
                  </a:lnTo>
                  <a:lnTo>
                    <a:pt x="333910" y="179348"/>
                  </a:lnTo>
                  <a:lnTo>
                    <a:pt x="302064" y="184400"/>
                  </a:lnTo>
                  <a:lnTo>
                    <a:pt x="286703" y="189452"/>
                  </a:lnTo>
                  <a:lnTo>
                    <a:pt x="279206" y="193241"/>
                  </a:lnTo>
                  <a:lnTo>
                    <a:pt x="271867" y="195767"/>
                  </a:lnTo>
                  <a:lnTo>
                    <a:pt x="264721" y="199556"/>
                  </a:lnTo>
                  <a:lnTo>
                    <a:pt x="257768" y="204608"/>
                  </a:lnTo>
                  <a:lnTo>
                    <a:pt x="251009" y="208397"/>
                  </a:lnTo>
                  <a:lnTo>
                    <a:pt x="244475" y="213449"/>
                  </a:lnTo>
                  <a:lnTo>
                    <a:pt x="238198" y="218501"/>
                  </a:lnTo>
                  <a:lnTo>
                    <a:pt x="232178" y="223553"/>
                  </a:lnTo>
                  <a:lnTo>
                    <a:pt x="226415" y="229868"/>
                  </a:lnTo>
                  <a:lnTo>
                    <a:pt x="220937" y="234920"/>
                  </a:lnTo>
                  <a:lnTo>
                    <a:pt x="215769" y="241235"/>
                  </a:lnTo>
                  <a:lnTo>
                    <a:pt x="210913" y="247550"/>
                  </a:lnTo>
                  <a:lnTo>
                    <a:pt x="206367" y="255128"/>
                  </a:lnTo>
                  <a:lnTo>
                    <a:pt x="202154" y="261444"/>
                  </a:lnTo>
                  <a:lnTo>
                    <a:pt x="198294" y="269022"/>
                  </a:lnTo>
                  <a:lnTo>
                    <a:pt x="194787" y="276600"/>
                  </a:lnTo>
                  <a:lnTo>
                    <a:pt x="191634" y="282915"/>
                  </a:lnTo>
                  <a:lnTo>
                    <a:pt x="181525" y="322068"/>
                  </a:lnTo>
                  <a:lnTo>
                    <a:pt x="180194" y="348592"/>
                  </a:lnTo>
                  <a:lnTo>
                    <a:pt x="180468" y="354907"/>
                  </a:lnTo>
                  <a:lnTo>
                    <a:pt x="187992" y="394060"/>
                  </a:lnTo>
                  <a:lnTo>
                    <a:pt x="204898" y="430688"/>
                  </a:lnTo>
                  <a:lnTo>
                    <a:pt x="209333" y="438266"/>
                  </a:lnTo>
                  <a:lnTo>
                    <a:pt x="214093" y="444581"/>
                  </a:lnTo>
                  <a:lnTo>
                    <a:pt x="219156" y="450896"/>
                  </a:lnTo>
                  <a:lnTo>
                    <a:pt x="224521" y="457211"/>
                  </a:lnTo>
                  <a:lnTo>
                    <a:pt x="230190" y="462263"/>
                  </a:lnTo>
                  <a:lnTo>
                    <a:pt x="236134" y="468578"/>
                  </a:lnTo>
                  <a:lnTo>
                    <a:pt x="242325" y="473630"/>
                  </a:lnTo>
                  <a:lnTo>
                    <a:pt x="248763" y="478682"/>
                  </a:lnTo>
                  <a:lnTo>
                    <a:pt x="255448" y="482471"/>
                  </a:lnTo>
                  <a:lnTo>
                    <a:pt x="262348" y="487523"/>
                  </a:lnTo>
                  <a:lnTo>
                    <a:pt x="269430" y="491312"/>
                  </a:lnTo>
                  <a:lnTo>
                    <a:pt x="276695" y="493838"/>
                  </a:lnTo>
                  <a:lnTo>
                    <a:pt x="284141" y="497627"/>
                  </a:lnTo>
                  <a:lnTo>
                    <a:pt x="307246" y="505205"/>
                  </a:lnTo>
                  <a:lnTo>
                    <a:pt x="331188" y="508994"/>
                  </a:lnTo>
                  <a:lnTo>
                    <a:pt x="648565" y="508994"/>
                  </a:lnTo>
                  <a:lnTo>
                    <a:pt x="647903" y="510257"/>
                  </a:lnTo>
                  <a:lnTo>
                    <a:pt x="643755" y="517836"/>
                  </a:lnTo>
                  <a:lnTo>
                    <a:pt x="639428" y="525414"/>
                  </a:lnTo>
                  <a:lnTo>
                    <a:pt x="634920" y="531729"/>
                  </a:lnTo>
                  <a:lnTo>
                    <a:pt x="630239" y="539307"/>
                  </a:lnTo>
                  <a:lnTo>
                    <a:pt x="625389" y="545622"/>
                  </a:lnTo>
                  <a:lnTo>
                    <a:pt x="620370" y="553200"/>
                  </a:lnTo>
                  <a:lnTo>
                    <a:pt x="615182" y="559515"/>
                  </a:lnTo>
                  <a:lnTo>
                    <a:pt x="586880" y="591090"/>
                  </a:lnTo>
                  <a:lnTo>
                    <a:pt x="568128" y="607510"/>
                  </a:lnTo>
                  <a:lnTo>
                    <a:pt x="561602" y="613825"/>
                  </a:lnTo>
                  <a:lnTo>
                    <a:pt x="527109" y="637822"/>
                  </a:lnTo>
                  <a:lnTo>
                    <a:pt x="519867" y="642874"/>
                  </a:lnTo>
                  <a:lnTo>
                    <a:pt x="497519" y="654241"/>
                  </a:lnTo>
                  <a:lnTo>
                    <a:pt x="482156" y="661819"/>
                  </a:lnTo>
                  <a:lnTo>
                    <a:pt x="474346" y="664345"/>
                  </a:lnTo>
                  <a:lnTo>
                    <a:pt x="466463" y="668134"/>
                  </a:lnTo>
                  <a:lnTo>
                    <a:pt x="426039" y="680764"/>
                  </a:lnTo>
                  <a:lnTo>
                    <a:pt x="409488" y="683291"/>
                  </a:lnTo>
                  <a:lnTo>
                    <a:pt x="401157" y="685817"/>
                  </a:lnTo>
                  <a:lnTo>
                    <a:pt x="384394" y="688343"/>
                  </a:lnTo>
                  <a:close/>
                </a:path>
                <a:path w="690245" h="689610">
                  <a:moveTo>
                    <a:pt x="648565" y="508994"/>
                  </a:moveTo>
                  <a:lnTo>
                    <a:pt x="355478" y="508994"/>
                  </a:lnTo>
                  <a:lnTo>
                    <a:pt x="387522" y="503942"/>
                  </a:lnTo>
                  <a:lnTo>
                    <a:pt x="402981" y="498890"/>
                  </a:lnTo>
                  <a:lnTo>
                    <a:pt x="410526" y="495101"/>
                  </a:lnTo>
                  <a:lnTo>
                    <a:pt x="417913" y="492575"/>
                  </a:lnTo>
                  <a:lnTo>
                    <a:pt x="425105" y="488786"/>
                  </a:lnTo>
                  <a:lnTo>
                    <a:pt x="432102" y="483734"/>
                  </a:lnTo>
                  <a:lnTo>
                    <a:pt x="438904" y="479945"/>
                  </a:lnTo>
                  <a:lnTo>
                    <a:pt x="445479" y="474893"/>
                  </a:lnTo>
                  <a:lnTo>
                    <a:pt x="474357" y="445844"/>
                  </a:lnTo>
                  <a:lnTo>
                    <a:pt x="488042" y="425635"/>
                  </a:lnTo>
                  <a:lnTo>
                    <a:pt x="491920" y="419320"/>
                  </a:lnTo>
                  <a:lnTo>
                    <a:pt x="505831" y="381430"/>
                  </a:lnTo>
                  <a:lnTo>
                    <a:pt x="510011" y="348592"/>
                  </a:lnTo>
                  <a:lnTo>
                    <a:pt x="509954" y="338487"/>
                  </a:lnTo>
                  <a:lnTo>
                    <a:pt x="504271" y="300597"/>
                  </a:lnTo>
                  <a:lnTo>
                    <a:pt x="488978" y="262707"/>
                  </a:lnTo>
                  <a:lnTo>
                    <a:pt x="480383" y="250076"/>
                  </a:lnTo>
                  <a:lnTo>
                    <a:pt x="475588" y="242498"/>
                  </a:lnTo>
                  <a:lnTo>
                    <a:pt x="470492" y="237446"/>
                  </a:lnTo>
                  <a:lnTo>
                    <a:pt x="465094" y="231131"/>
                  </a:lnTo>
                  <a:lnTo>
                    <a:pt x="459395" y="224816"/>
                  </a:lnTo>
                  <a:lnTo>
                    <a:pt x="427107" y="200819"/>
                  </a:lnTo>
                  <a:lnTo>
                    <a:pt x="382115" y="183137"/>
                  </a:lnTo>
                  <a:lnTo>
                    <a:pt x="358154" y="179348"/>
                  </a:lnTo>
                  <a:lnTo>
                    <a:pt x="647835" y="179348"/>
                  </a:lnTo>
                  <a:lnTo>
                    <a:pt x="651041" y="184400"/>
                  </a:lnTo>
                  <a:lnTo>
                    <a:pt x="654862" y="191978"/>
                  </a:lnTo>
                  <a:lnTo>
                    <a:pt x="658497" y="199556"/>
                  </a:lnTo>
                  <a:lnTo>
                    <a:pt x="661945" y="208397"/>
                  </a:lnTo>
                  <a:lnTo>
                    <a:pt x="665203" y="215975"/>
                  </a:lnTo>
                  <a:lnTo>
                    <a:pt x="668267" y="223553"/>
                  </a:lnTo>
                  <a:lnTo>
                    <a:pt x="671136" y="231131"/>
                  </a:lnTo>
                  <a:lnTo>
                    <a:pt x="673810" y="239972"/>
                  </a:lnTo>
                  <a:lnTo>
                    <a:pt x="676287" y="247550"/>
                  </a:lnTo>
                  <a:lnTo>
                    <a:pt x="678563" y="256392"/>
                  </a:lnTo>
                  <a:lnTo>
                    <a:pt x="680639" y="263970"/>
                  </a:lnTo>
                  <a:lnTo>
                    <a:pt x="682514" y="272811"/>
                  </a:lnTo>
                  <a:lnTo>
                    <a:pt x="688824" y="314490"/>
                  </a:lnTo>
                  <a:lnTo>
                    <a:pt x="690157" y="348592"/>
                  </a:lnTo>
                  <a:lnTo>
                    <a:pt x="690003" y="354907"/>
                  </a:lnTo>
                  <a:lnTo>
                    <a:pt x="689916" y="357433"/>
                  </a:lnTo>
                  <a:lnTo>
                    <a:pt x="689692" y="362485"/>
                  </a:lnTo>
                  <a:lnTo>
                    <a:pt x="689579" y="365011"/>
                  </a:lnTo>
                  <a:lnTo>
                    <a:pt x="689151" y="371326"/>
                  </a:lnTo>
                  <a:lnTo>
                    <a:pt x="689065" y="372589"/>
                  </a:lnTo>
                  <a:lnTo>
                    <a:pt x="688979" y="373852"/>
                  </a:lnTo>
                  <a:lnTo>
                    <a:pt x="688172" y="381430"/>
                  </a:lnTo>
                  <a:lnTo>
                    <a:pt x="687159" y="390271"/>
                  </a:lnTo>
                  <a:lnTo>
                    <a:pt x="685941" y="399112"/>
                  </a:lnTo>
                  <a:lnTo>
                    <a:pt x="684516" y="406690"/>
                  </a:lnTo>
                  <a:lnTo>
                    <a:pt x="682888" y="415531"/>
                  </a:lnTo>
                  <a:lnTo>
                    <a:pt x="681057" y="423109"/>
                  </a:lnTo>
                  <a:lnTo>
                    <a:pt x="679024" y="431951"/>
                  </a:lnTo>
                  <a:lnTo>
                    <a:pt x="676789" y="439529"/>
                  </a:lnTo>
                  <a:lnTo>
                    <a:pt x="674355" y="448370"/>
                  </a:lnTo>
                  <a:lnTo>
                    <a:pt x="671724" y="455948"/>
                  </a:lnTo>
                  <a:lnTo>
                    <a:pt x="668897" y="463526"/>
                  </a:lnTo>
                  <a:lnTo>
                    <a:pt x="665873" y="472367"/>
                  </a:lnTo>
                  <a:lnTo>
                    <a:pt x="662656" y="479945"/>
                  </a:lnTo>
                  <a:lnTo>
                    <a:pt x="659250" y="487523"/>
                  </a:lnTo>
                  <a:lnTo>
                    <a:pt x="655656" y="495101"/>
                  </a:lnTo>
                  <a:lnTo>
                    <a:pt x="651872" y="502679"/>
                  </a:lnTo>
                  <a:lnTo>
                    <a:pt x="648565" y="508994"/>
                  </a:lnTo>
                  <a:close/>
                </a:path>
                <a:path w="690245" h="689610">
                  <a:moveTo>
                    <a:pt x="367536" y="689606"/>
                  </a:moveTo>
                  <a:lnTo>
                    <a:pt x="325191" y="689606"/>
                  </a:lnTo>
                  <a:lnTo>
                    <a:pt x="316728" y="688343"/>
                  </a:lnTo>
                  <a:lnTo>
                    <a:pt x="375972" y="688343"/>
                  </a:lnTo>
                  <a:lnTo>
                    <a:pt x="367536" y="689606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2678762" y="2236672"/>
              <a:ext cx="351155" cy="694055"/>
            </a:xfrm>
            <a:custGeom>
              <a:avLst/>
              <a:gdLst/>
              <a:ahLst/>
              <a:cxnLst/>
              <a:rect l="l" t="t" r="r" b="b"/>
              <a:pathLst>
                <a:path w="351155" h="694055">
                  <a:moveTo>
                    <a:pt x="350683" y="693521"/>
                  </a:moveTo>
                  <a:lnTo>
                    <a:pt x="299919" y="690438"/>
                  </a:lnTo>
                  <a:lnTo>
                    <a:pt x="250153" y="679948"/>
                  </a:lnTo>
                  <a:lnTo>
                    <a:pt x="202460" y="662279"/>
                  </a:lnTo>
                  <a:lnTo>
                    <a:pt x="157868" y="637811"/>
                  </a:lnTo>
                  <a:lnTo>
                    <a:pt x="117339" y="607070"/>
                  </a:lnTo>
                  <a:lnTo>
                    <a:pt x="81748" y="570722"/>
                  </a:lnTo>
                  <a:lnTo>
                    <a:pt x="51863" y="529550"/>
                  </a:lnTo>
                  <a:lnTo>
                    <a:pt x="28327" y="484443"/>
                  </a:lnTo>
                  <a:lnTo>
                    <a:pt x="11649" y="436372"/>
                  </a:lnTo>
                  <a:lnTo>
                    <a:pt x="2189" y="386376"/>
                  </a:lnTo>
                  <a:lnTo>
                    <a:pt x="0" y="352507"/>
                  </a:lnTo>
                  <a:lnTo>
                    <a:pt x="121" y="335521"/>
                  </a:lnTo>
                  <a:lnTo>
                    <a:pt x="5467" y="284883"/>
                  </a:lnTo>
                  <a:lnTo>
                    <a:pt x="18170" y="235576"/>
                  </a:lnTo>
                  <a:lnTo>
                    <a:pt x="37958" y="188663"/>
                  </a:lnTo>
                  <a:lnTo>
                    <a:pt x="64402" y="145158"/>
                  </a:lnTo>
                  <a:lnTo>
                    <a:pt x="96932" y="105998"/>
                  </a:lnTo>
                  <a:lnTo>
                    <a:pt x="134846" y="72031"/>
                  </a:lnTo>
                  <a:lnTo>
                    <a:pt x="177325" y="43988"/>
                  </a:lnTo>
                  <a:lnTo>
                    <a:pt x="223453" y="22475"/>
                  </a:lnTo>
                  <a:lnTo>
                    <a:pt x="272233" y="7957"/>
                  </a:lnTo>
                  <a:lnTo>
                    <a:pt x="322613" y="747"/>
                  </a:lnTo>
                  <a:lnTo>
                    <a:pt x="339574" y="0"/>
                  </a:lnTo>
                  <a:lnTo>
                    <a:pt x="342478" y="180990"/>
                  </a:lnTo>
                  <a:lnTo>
                    <a:pt x="334463" y="181489"/>
                  </a:lnTo>
                  <a:lnTo>
                    <a:pt x="326500" y="182373"/>
                  </a:lnTo>
                  <a:lnTo>
                    <a:pt x="287799" y="192497"/>
                  </a:lnTo>
                  <a:lnTo>
                    <a:pt x="252630" y="211607"/>
                  </a:lnTo>
                  <a:lnTo>
                    <a:pt x="223058" y="238586"/>
                  </a:lnTo>
                  <a:lnTo>
                    <a:pt x="200813" y="271851"/>
                  </a:lnTo>
                  <a:lnTo>
                    <a:pt x="187177" y="309476"/>
                  </a:lnTo>
                  <a:lnTo>
                    <a:pt x="182940" y="349293"/>
                  </a:lnTo>
                  <a:lnTo>
                    <a:pt x="183253" y="357321"/>
                  </a:lnTo>
                  <a:lnTo>
                    <a:pt x="190576" y="396668"/>
                  </a:lnTo>
                  <a:lnTo>
                    <a:pt x="207103" y="433116"/>
                  </a:lnTo>
                  <a:lnTo>
                    <a:pt x="231883" y="464558"/>
                  </a:lnTo>
                  <a:lnTo>
                    <a:pt x="263468" y="489148"/>
                  </a:lnTo>
                  <a:lnTo>
                    <a:pt x="300002" y="505448"/>
                  </a:lnTo>
                  <a:lnTo>
                    <a:pt x="339375" y="512522"/>
                  </a:lnTo>
                  <a:lnTo>
                    <a:pt x="347401" y="512784"/>
                  </a:lnTo>
                  <a:lnTo>
                    <a:pt x="350683" y="693521"/>
                  </a:lnTo>
                  <a:close/>
                </a:path>
              </a:pathLst>
            </a:custGeom>
            <a:solidFill>
              <a:srgbClr val="DFDF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2987409" y="2208760"/>
              <a:ext cx="404495" cy="396875"/>
            </a:xfrm>
            <a:custGeom>
              <a:avLst/>
              <a:gdLst/>
              <a:ahLst/>
              <a:cxnLst/>
              <a:rect l="l" t="t" r="r" b="b"/>
              <a:pathLst>
                <a:path w="404495" h="396875">
                  <a:moveTo>
                    <a:pt x="193141" y="396460"/>
                  </a:moveTo>
                  <a:lnTo>
                    <a:pt x="185926" y="346412"/>
                  </a:lnTo>
                  <a:lnTo>
                    <a:pt x="166940" y="303792"/>
                  </a:lnTo>
                  <a:lnTo>
                    <a:pt x="137707" y="269416"/>
                  </a:lnTo>
                  <a:lnTo>
                    <a:pt x="99754" y="244103"/>
                  </a:lnTo>
                  <a:lnTo>
                    <a:pt x="54605" y="228669"/>
                  </a:lnTo>
                  <a:lnTo>
                    <a:pt x="3787" y="223932"/>
                  </a:lnTo>
                  <a:lnTo>
                    <a:pt x="0" y="0"/>
                  </a:lnTo>
                  <a:lnTo>
                    <a:pt x="39200" y="1020"/>
                  </a:lnTo>
                  <a:lnTo>
                    <a:pt x="78105" y="5929"/>
                  </a:lnTo>
                  <a:lnTo>
                    <a:pt x="116331" y="14676"/>
                  </a:lnTo>
                  <a:lnTo>
                    <a:pt x="153501" y="27177"/>
                  </a:lnTo>
                  <a:lnTo>
                    <a:pt x="189247" y="43306"/>
                  </a:lnTo>
                  <a:lnTo>
                    <a:pt x="223217" y="62906"/>
                  </a:lnTo>
                  <a:lnTo>
                    <a:pt x="255075" y="85781"/>
                  </a:lnTo>
                  <a:lnTo>
                    <a:pt x="284507" y="111708"/>
                  </a:lnTo>
                  <a:lnTo>
                    <a:pt x="311221" y="140429"/>
                  </a:lnTo>
                  <a:lnTo>
                    <a:pt x="334954" y="171661"/>
                  </a:lnTo>
                  <a:lnTo>
                    <a:pt x="355472" y="205096"/>
                  </a:lnTo>
                  <a:lnTo>
                    <a:pt x="372572" y="240402"/>
                  </a:lnTo>
                  <a:lnTo>
                    <a:pt x="386085" y="277233"/>
                  </a:lnTo>
                  <a:lnTo>
                    <a:pt x="395878" y="315223"/>
                  </a:lnTo>
                  <a:lnTo>
                    <a:pt x="401855" y="353999"/>
                  </a:lnTo>
                  <a:lnTo>
                    <a:pt x="403955" y="393176"/>
                  </a:lnTo>
                  <a:lnTo>
                    <a:pt x="193141" y="396460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/>
          <p:nvPr/>
        </p:nvSpPr>
        <p:spPr>
          <a:xfrm>
            <a:off x="4497697" y="3807231"/>
            <a:ext cx="423545" cy="521970"/>
          </a:xfrm>
          <a:custGeom>
            <a:avLst/>
            <a:gdLst/>
            <a:ahLst/>
            <a:cxnLst/>
            <a:rect l="l" t="t" r="r" b="b"/>
            <a:pathLst>
              <a:path w="423545" h="521970">
                <a:moveTo>
                  <a:pt x="0" y="521877"/>
                </a:moveTo>
                <a:lnTo>
                  <a:pt x="423521" y="521877"/>
                </a:lnTo>
                <a:lnTo>
                  <a:pt x="423521" y="0"/>
                </a:lnTo>
                <a:lnTo>
                  <a:pt x="0" y="0"/>
                </a:lnTo>
                <a:lnTo>
                  <a:pt x="0" y="521877"/>
                </a:lnTo>
                <a:close/>
              </a:path>
            </a:pathLst>
          </a:custGeom>
          <a:solidFill>
            <a:srgbClr val="F5F5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514907" y="3773130"/>
            <a:ext cx="1593215" cy="589280"/>
          </a:xfrm>
          <a:custGeom>
            <a:avLst/>
            <a:gdLst/>
            <a:ahLst/>
            <a:cxnLst/>
            <a:rect l="l" t="t" r="r" b="b"/>
            <a:pathLst>
              <a:path w="1593214" h="589279">
                <a:moveTo>
                  <a:pt x="0" y="588691"/>
                </a:moveTo>
                <a:lnTo>
                  <a:pt x="1592593" y="588691"/>
                </a:lnTo>
                <a:lnTo>
                  <a:pt x="1592593" y="0"/>
                </a:lnTo>
                <a:lnTo>
                  <a:pt x="0" y="0"/>
                </a:lnTo>
                <a:lnTo>
                  <a:pt x="0" y="588691"/>
                </a:lnTo>
                <a:close/>
              </a:path>
            </a:pathLst>
          </a:custGeom>
          <a:solidFill>
            <a:srgbClr val="DFDFD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4" name="object 24"/>
          <p:cNvGrpSpPr/>
          <p:nvPr/>
        </p:nvGrpSpPr>
        <p:grpSpPr>
          <a:xfrm>
            <a:off x="4107501" y="3773130"/>
            <a:ext cx="852805" cy="589280"/>
            <a:chOff x="4107501" y="3773130"/>
            <a:chExt cx="852805" cy="589280"/>
          </a:xfrm>
        </p:grpSpPr>
        <p:sp>
          <p:nvSpPr>
            <p:cNvPr id="25" name="object 25"/>
            <p:cNvSpPr/>
            <p:nvPr/>
          </p:nvSpPr>
          <p:spPr>
            <a:xfrm>
              <a:off x="4341787" y="3773131"/>
              <a:ext cx="618490" cy="589280"/>
            </a:xfrm>
            <a:custGeom>
              <a:avLst/>
              <a:gdLst/>
              <a:ahLst/>
              <a:cxnLst/>
              <a:rect l="l" t="t" r="r" b="b"/>
              <a:pathLst>
                <a:path w="618489" h="589279">
                  <a:moveTo>
                    <a:pt x="617931" y="21920"/>
                  </a:moveTo>
                  <a:lnTo>
                    <a:pt x="596023" y="0"/>
                  </a:lnTo>
                  <a:lnTo>
                    <a:pt x="155905" y="0"/>
                  </a:lnTo>
                  <a:lnTo>
                    <a:pt x="102628" y="0"/>
                  </a:lnTo>
                  <a:lnTo>
                    <a:pt x="0" y="0"/>
                  </a:lnTo>
                  <a:lnTo>
                    <a:pt x="0" y="588695"/>
                  </a:lnTo>
                  <a:lnTo>
                    <a:pt x="102628" y="588695"/>
                  </a:lnTo>
                  <a:lnTo>
                    <a:pt x="155905" y="588695"/>
                  </a:lnTo>
                  <a:lnTo>
                    <a:pt x="592683" y="588695"/>
                  </a:lnTo>
                  <a:lnTo>
                    <a:pt x="595947" y="588695"/>
                  </a:lnTo>
                  <a:lnTo>
                    <a:pt x="599084" y="588086"/>
                  </a:lnTo>
                  <a:lnTo>
                    <a:pt x="617931" y="561098"/>
                  </a:lnTo>
                  <a:lnTo>
                    <a:pt x="617283" y="557872"/>
                  </a:lnTo>
                  <a:lnTo>
                    <a:pt x="596023" y="539191"/>
                  </a:lnTo>
                  <a:lnTo>
                    <a:pt x="155905" y="539191"/>
                  </a:lnTo>
                  <a:lnTo>
                    <a:pt x="155905" y="49517"/>
                  </a:lnTo>
                  <a:lnTo>
                    <a:pt x="592683" y="49517"/>
                  </a:lnTo>
                  <a:lnTo>
                    <a:pt x="595947" y="49517"/>
                  </a:lnTo>
                  <a:lnTo>
                    <a:pt x="599084" y="48907"/>
                  </a:lnTo>
                  <a:lnTo>
                    <a:pt x="617791" y="28524"/>
                  </a:lnTo>
                  <a:lnTo>
                    <a:pt x="617931" y="21920"/>
                  </a:lnTo>
                  <a:close/>
                </a:path>
              </a:pathLst>
            </a:custGeom>
            <a:solidFill>
              <a:srgbClr val="DFDF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4107501" y="3773130"/>
              <a:ext cx="234315" cy="589280"/>
            </a:xfrm>
            <a:custGeom>
              <a:avLst/>
              <a:gdLst/>
              <a:ahLst/>
              <a:cxnLst/>
              <a:rect l="l" t="t" r="r" b="b"/>
              <a:pathLst>
                <a:path w="234314" h="589279">
                  <a:moveTo>
                    <a:pt x="234294" y="588691"/>
                  </a:moveTo>
                  <a:lnTo>
                    <a:pt x="0" y="588691"/>
                  </a:lnTo>
                  <a:lnTo>
                    <a:pt x="0" y="0"/>
                  </a:lnTo>
                  <a:lnTo>
                    <a:pt x="234294" y="0"/>
                  </a:lnTo>
                  <a:lnTo>
                    <a:pt x="234294" y="588691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/>
          <p:nvPr/>
        </p:nvSpPr>
        <p:spPr>
          <a:xfrm>
            <a:off x="2703378" y="3779698"/>
            <a:ext cx="234315" cy="582295"/>
          </a:xfrm>
          <a:custGeom>
            <a:avLst/>
            <a:gdLst/>
            <a:ahLst/>
            <a:cxnLst/>
            <a:rect l="l" t="t" r="r" b="b"/>
            <a:pathLst>
              <a:path w="234314" h="582295">
                <a:moveTo>
                  <a:pt x="0" y="582123"/>
                </a:moveTo>
                <a:lnTo>
                  <a:pt x="234294" y="582123"/>
                </a:lnTo>
                <a:lnTo>
                  <a:pt x="234294" y="0"/>
                </a:lnTo>
                <a:lnTo>
                  <a:pt x="0" y="0"/>
                </a:lnTo>
                <a:lnTo>
                  <a:pt x="0" y="582123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506099" y="3891025"/>
            <a:ext cx="405765" cy="5080"/>
          </a:xfrm>
          <a:custGeom>
            <a:avLst/>
            <a:gdLst/>
            <a:ahLst/>
            <a:cxnLst/>
            <a:rect l="l" t="t" r="r" b="b"/>
            <a:pathLst>
              <a:path w="405764" h="5079">
                <a:moveTo>
                  <a:pt x="405587" y="1270"/>
                </a:moveTo>
                <a:lnTo>
                  <a:pt x="353009" y="1270"/>
                </a:lnTo>
                <a:lnTo>
                  <a:pt x="353009" y="0"/>
                </a:lnTo>
                <a:lnTo>
                  <a:pt x="50228" y="0"/>
                </a:lnTo>
                <a:lnTo>
                  <a:pt x="50228" y="1270"/>
                </a:lnTo>
                <a:lnTo>
                  <a:pt x="0" y="1270"/>
                </a:lnTo>
                <a:lnTo>
                  <a:pt x="0" y="2540"/>
                </a:lnTo>
                <a:lnTo>
                  <a:pt x="2006" y="2540"/>
                </a:lnTo>
                <a:lnTo>
                  <a:pt x="2006" y="3810"/>
                </a:lnTo>
                <a:lnTo>
                  <a:pt x="62103" y="3810"/>
                </a:lnTo>
                <a:lnTo>
                  <a:pt x="62103" y="5080"/>
                </a:lnTo>
                <a:lnTo>
                  <a:pt x="343966" y="5080"/>
                </a:lnTo>
                <a:lnTo>
                  <a:pt x="343966" y="3810"/>
                </a:lnTo>
                <a:lnTo>
                  <a:pt x="404063" y="3810"/>
                </a:lnTo>
                <a:lnTo>
                  <a:pt x="404063" y="2540"/>
                </a:lnTo>
                <a:lnTo>
                  <a:pt x="405587" y="2540"/>
                </a:lnTo>
                <a:lnTo>
                  <a:pt x="405587" y="1270"/>
                </a:lnTo>
                <a:close/>
              </a:path>
            </a:pathLst>
          </a:custGeom>
          <a:solidFill>
            <a:srgbClr val="DFDFD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499026" y="3969791"/>
            <a:ext cx="420370" cy="5080"/>
          </a:xfrm>
          <a:custGeom>
            <a:avLst/>
            <a:gdLst/>
            <a:ahLst/>
            <a:cxnLst/>
            <a:rect l="l" t="t" r="r" b="b"/>
            <a:pathLst>
              <a:path w="420370" h="5079">
                <a:moveTo>
                  <a:pt x="420319" y="1270"/>
                </a:moveTo>
                <a:lnTo>
                  <a:pt x="387413" y="1270"/>
                </a:lnTo>
                <a:lnTo>
                  <a:pt x="387413" y="0"/>
                </a:lnTo>
                <a:lnTo>
                  <a:pt x="35534" y="0"/>
                </a:lnTo>
                <a:lnTo>
                  <a:pt x="35534" y="1270"/>
                </a:lnTo>
                <a:lnTo>
                  <a:pt x="0" y="1270"/>
                </a:lnTo>
                <a:lnTo>
                  <a:pt x="0" y="2540"/>
                </a:lnTo>
                <a:lnTo>
                  <a:pt x="24371" y="2540"/>
                </a:lnTo>
                <a:lnTo>
                  <a:pt x="24371" y="3810"/>
                </a:lnTo>
                <a:lnTo>
                  <a:pt x="167106" y="3810"/>
                </a:lnTo>
                <a:lnTo>
                  <a:pt x="167106" y="5080"/>
                </a:lnTo>
                <a:lnTo>
                  <a:pt x="253098" y="5080"/>
                </a:lnTo>
                <a:lnTo>
                  <a:pt x="253098" y="3810"/>
                </a:lnTo>
                <a:lnTo>
                  <a:pt x="395833" y="3810"/>
                </a:lnTo>
                <a:lnTo>
                  <a:pt x="395833" y="2540"/>
                </a:lnTo>
                <a:lnTo>
                  <a:pt x="420319" y="2540"/>
                </a:lnTo>
                <a:lnTo>
                  <a:pt x="420319" y="1270"/>
                </a:lnTo>
                <a:close/>
              </a:path>
            </a:pathLst>
          </a:custGeom>
          <a:solidFill>
            <a:srgbClr val="DFDFD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498047" y="4065053"/>
            <a:ext cx="422275" cy="5715"/>
          </a:xfrm>
          <a:custGeom>
            <a:avLst/>
            <a:gdLst/>
            <a:ahLst/>
            <a:cxnLst/>
            <a:rect l="l" t="t" r="r" b="b"/>
            <a:pathLst>
              <a:path w="422275" h="5714">
                <a:moveTo>
                  <a:pt x="422173" y="2552"/>
                </a:moveTo>
                <a:lnTo>
                  <a:pt x="392404" y="2552"/>
                </a:lnTo>
                <a:lnTo>
                  <a:pt x="392404" y="1270"/>
                </a:lnTo>
                <a:lnTo>
                  <a:pt x="270433" y="1270"/>
                </a:lnTo>
                <a:lnTo>
                  <a:pt x="270433" y="0"/>
                </a:lnTo>
                <a:lnTo>
                  <a:pt x="146926" y="0"/>
                </a:lnTo>
                <a:lnTo>
                  <a:pt x="146926" y="1270"/>
                </a:lnTo>
                <a:lnTo>
                  <a:pt x="27012" y="1270"/>
                </a:lnTo>
                <a:lnTo>
                  <a:pt x="27012" y="2552"/>
                </a:lnTo>
                <a:lnTo>
                  <a:pt x="0" y="2552"/>
                </a:lnTo>
                <a:lnTo>
                  <a:pt x="0" y="3822"/>
                </a:lnTo>
                <a:lnTo>
                  <a:pt x="35369" y="3822"/>
                </a:lnTo>
                <a:lnTo>
                  <a:pt x="35369" y="5092"/>
                </a:lnTo>
                <a:lnTo>
                  <a:pt x="386803" y="5092"/>
                </a:lnTo>
                <a:lnTo>
                  <a:pt x="386803" y="3822"/>
                </a:lnTo>
                <a:lnTo>
                  <a:pt x="422173" y="3822"/>
                </a:lnTo>
                <a:lnTo>
                  <a:pt x="422173" y="2552"/>
                </a:lnTo>
                <a:close/>
              </a:path>
            </a:pathLst>
          </a:custGeom>
          <a:solidFill>
            <a:srgbClr val="DFDFD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502785" y="4161599"/>
            <a:ext cx="412750" cy="5715"/>
          </a:xfrm>
          <a:custGeom>
            <a:avLst/>
            <a:gdLst/>
            <a:ahLst/>
            <a:cxnLst/>
            <a:rect l="l" t="t" r="r" b="b"/>
            <a:pathLst>
              <a:path w="412750" h="5714">
                <a:moveTo>
                  <a:pt x="412699" y="2540"/>
                </a:moveTo>
                <a:lnTo>
                  <a:pt x="402996" y="2540"/>
                </a:lnTo>
                <a:lnTo>
                  <a:pt x="402996" y="1270"/>
                </a:lnTo>
                <a:lnTo>
                  <a:pt x="307314" y="1270"/>
                </a:lnTo>
                <a:lnTo>
                  <a:pt x="307314" y="0"/>
                </a:lnTo>
                <a:lnTo>
                  <a:pt x="102006" y="0"/>
                </a:lnTo>
                <a:lnTo>
                  <a:pt x="102006" y="1270"/>
                </a:lnTo>
                <a:lnTo>
                  <a:pt x="8915" y="1270"/>
                </a:lnTo>
                <a:lnTo>
                  <a:pt x="8915" y="2540"/>
                </a:lnTo>
                <a:lnTo>
                  <a:pt x="0" y="2540"/>
                </a:lnTo>
                <a:lnTo>
                  <a:pt x="0" y="3822"/>
                </a:lnTo>
                <a:lnTo>
                  <a:pt x="42214" y="3822"/>
                </a:lnTo>
                <a:lnTo>
                  <a:pt x="42214" y="5092"/>
                </a:lnTo>
                <a:lnTo>
                  <a:pt x="370497" y="5092"/>
                </a:lnTo>
                <a:lnTo>
                  <a:pt x="370497" y="3822"/>
                </a:lnTo>
                <a:lnTo>
                  <a:pt x="412699" y="3822"/>
                </a:lnTo>
                <a:lnTo>
                  <a:pt x="412699" y="2540"/>
                </a:lnTo>
                <a:close/>
              </a:path>
            </a:pathLst>
          </a:custGeom>
          <a:solidFill>
            <a:srgbClr val="DFDFD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505579" y="4258144"/>
            <a:ext cx="407670" cy="5715"/>
          </a:xfrm>
          <a:custGeom>
            <a:avLst/>
            <a:gdLst/>
            <a:ahLst/>
            <a:cxnLst/>
            <a:rect l="l" t="t" r="r" b="b"/>
            <a:pathLst>
              <a:path w="407670" h="5714">
                <a:moveTo>
                  <a:pt x="407111" y="2540"/>
                </a:moveTo>
                <a:lnTo>
                  <a:pt x="403212" y="2540"/>
                </a:lnTo>
                <a:lnTo>
                  <a:pt x="403212" y="1270"/>
                </a:lnTo>
                <a:lnTo>
                  <a:pt x="326504" y="1270"/>
                </a:lnTo>
                <a:lnTo>
                  <a:pt x="326504" y="0"/>
                </a:lnTo>
                <a:lnTo>
                  <a:pt x="75958" y="0"/>
                </a:lnTo>
                <a:lnTo>
                  <a:pt x="75958" y="1270"/>
                </a:lnTo>
                <a:lnTo>
                  <a:pt x="3263" y="1270"/>
                </a:lnTo>
                <a:lnTo>
                  <a:pt x="3263" y="2540"/>
                </a:lnTo>
                <a:lnTo>
                  <a:pt x="0" y="2540"/>
                </a:lnTo>
                <a:lnTo>
                  <a:pt x="0" y="3810"/>
                </a:lnTo>
                <a:lnTo>
                  <a:pt x="48983" y="3810"/>
                </a:lnTo>
                <a:lnTo>
                  <a:pt x="48983" y="5092"/>
                </a:lnTo>
                <a:lnTo>
                  <a:pt x="358127" y="5092"/>
                </a:lnTo>
                <a:lnTo>
                  <a:pt x="358127" y="3810"/>
                </a:lnTo>
                <a:lnTo>
                  <a:pt x="407111" y="3810"/>
                </a:lnTo>
                <a:lnTo>
                  <a:pt x="407111" y="2540"/>
                </a:lnTo>
                <a:close/>
              </a:path>
            </a:pathLst>
          </a:custGeom>
          <a:solidFill>
            <a:srgbClr val="DFDFD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3089534" y="4015123"/>
            <a:ext cx="892175" cy="106045"/>
          </a:xfrm>
          <a:custGeom>
            <a:avLst/>
            <a:gdLst/>
            <a:ahLst/>
            <a:cxnLst/>
            <a:rect l="l" t="t" r="r" b="b"/>
            <a:pathLst>
              <a:path w="892175" h="106045">
                <a:moveTo>
                  <a:pt x="891983" y="105967"/>
                </a:moveTo>
                <a:lnTo>
                  <a:pt x="0" y="105967"/>
                </a:lnTo>
                <a:lnTo>
                  <a:pt x="0" y="0"/>
                </a:lnTo>
                <a:lnTo>
                  <a:pt x="891983" y="0"/>
                </a:lnTo>
                <a:lnTo>
                  <a:pt x="891983" y="105967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4" name="object 34"/>
          <p:cNvGrpSpPr/>
          <p:nvPr/>
        </p:nvGrpSpPr>
        <p:grpSpPr>
          <a:xfrm>
            <a:off x="2395362" y="4361821"/>
            <a:ext cx="2654935" cy="1276350"/>
            <a:chOff x="2395362" y="4361821"/>
            <a:chExt cx="2654935" cy="1276350"/>
          </a:xfrm>
        </p:grpSpPr>
        <p:sp>
          <p:nvSpPr>
            <p:cNvPr id="35" name="object 35"/>
            <p:cNvSpPr/>
            <p:nvPr/>
          </p:nvSpPr>
          <p:spPr>
            <a:xfrm>
              <a:off x="4471313" y="4373441"/>
              <a:ext cx="445770" cy="318135"/>
            </a:xfrm>
            <a:custGeom>
              <a:avLst/>
              <a:gdLst/>
              <a:ahLst/>
              <a:cxnLst/>
              <a:rect l="l" t="t" r="r" b="b"/>
              <a:pathLst>
                <a:path w="445770" h="318135">
                  <a:moveTo>
                    <a:pt x="445486" y="318027"/>
                  </a:moveTo>
                  <a:lnTo>
                    <a:pt x="0" y="318027"/>
                  </a:lnTo>
                  <a:lnTo>
                    <a:pt x="0" y="0"/>
                  </a:lnTo>
                  <a:lnTo>
                    <a:pt x="445486" y="0"/>
                  </a:lnTo>
                  <a:lnTo>
                    <a:pt x="445486" y="318027"/>
                  </a:lnTo>
                  <a:close/>
                </a:path>
              </a:pathLst>
            </a:custGeom>
            <a:solidFill>
              <a:srgbClr val="FAFA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2580538" y="4361827"/>
              <a:ext cx="2372360" cy="341630"/>
            </a:xfrm>
            <a:custGeom>
              <a:avLst/>
              <a:gdLst/>
              <a:ahLst/>
              <a:cxnLst/>
              <a:rect l="l" t="t" r="r" b="b"/>
              <a:pathLst>
                <a:path w="2372360" h="341629">
                  <a:moveTo>
                    <a:pt x="2372233" y="8432"/>
                  </a:moveTo>
                  <a:lnTo>
                    <a:pt x="2371115" y="5715"/>
                  </a:lnTo>
                  <a:lnTo>
                    <a:pt x="2366632" y="1181"/>
                  </a:lnTo>
                  <a:lnTo>
                    <a:pt x="2363927" y="38"/>
                  </a:lnTo>
                  <a:lnTo>
                    <a:pt x="1895817" y="12"/>
                  </a:lnTo>
                  <a:lnTo>
                    <a:pt x="1881936" y="0"/>
                  </a:lnTo>
                  <a:lnTo>
                    <a:pt x="0" y="0"/>
                  </a:lnTo>
                  <a:lnTo>
                    <a:pt x="0" y="341020"/>
                  </a:lnTo>
                  <a:lnTo>
                    <a:pt x="1881936" y="341020"/>
                  </a:lnTo>
                  <a:lnTo>
                    <a:pt x="1881936" y="341261"/>
                  </a:lnTo>
                  <a:lnTo>
                    <a:pt x="2368397" y="341261"/>
                  </a:lnTo>
                  <a:lnTo>
                    <a:pt x="2369642" y="340753"/>
                  </a:lnTo>
                  <a:lnTo>
                    <a:pt x="2371712" y="338683"/>
                  </a:lnTo>
                  <a:lnTo>
                    <a:pt x="2372233" y="337426"/>
                  </a:lnTo>
                  <a:lnTo>
                    <a:pt x="2372233" y="321868"/>
                  </a:lnTo>
                  <a:lnTo>
                    <a:pt x="2371712" y="320611"/>
                  </a:lnTo>
                  <a:lnTo>
                    <a:pt x="2369642" y="318541"/>
                  </a:lnTo>
                  <a:lnTo>
                    <a:pt x="2368397" y="318033"/>
                  </a:lnTo>
                  <a:lnTo>
                    <a:pt x="1895817" y="318033"/>
                  </a:lnTo>
                  <a:lnTo>
                    <a:pt x="1895817" y="23114"/>
                  </a:lnTo>
                  <a:lnTo>
                    <a:pt x="2363914" y="23114"/>
                  </a:lnTo>
                  <a:lnTo>
                    <a:pt x="2366619" y="21996"/>
                  </a:lnTo>
                  <a:lnTo>
                    <a:pt x="2371115" y="17500"/>
                  </a:lnTo>
                  <a:lnTo>
                    <a:pt x="2372233" y="14795"/>
                  </a:lnTo>
                  <a:lnTo>
                    <a:pt x="2372233" y="8432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4478629" y="4430915"/>
              <a:ext cx="436245" cy="186055"/>
            </a:xfrm>
            <a:custGeom>
              <a:avLst/>
              <a:gdLst/>
              <a:ahLst/>
              <a:cxnLst/>
              <a:rect l="l" t="t" r="r" b="b"/>
              <a:pathLst>
                <a:path w="436245" h="186054">
                  <a:moveTo>
                    <a:pt x="427799" y="123215"/>
                  </a:moveTo>
                  <a:lnTo>
                    <a:pt x="426935" y="123215"/>
                  </a:lnTo>
                  <a:lnTo>
                    <a:pt x="426935" y="121945"/>
                  </a:lnTo>
                  <a:lnTo>
                    <a:pt x="366179" y="121945"/>
                  </a:lnTo>
                  <a:lnTo>
                    <a:pt x="366179" y="120675"/>
                  </a:lnTo>
                  <a:lnTo>
                    <a:pt x="74853" y="120675"/>
                  </a:lnTo>
                  <a:lnTo>
                    <a:pt x="74853" y="121945"/>
                  </a:lnTo>
                  <a:lnTo>
                    <a:pt x="9423" y="121945"/>
                  </a:lnTo>
                  <a:lnTo>
                    <a:pt x="9423" y="123215"/>
                  </a:lnTo>
                  <a:lnTo>
                    <a:pt x="7962" y="123215"/>
                  </a:lnTo>
                  <a:lnTo>
                    <a:pt x="7962" y="124485"/>
                  </a:lnTo>
                  <a:lnTo>
                    <a:pt x="71577" y="124485"/>
                  </a:lnTo>
                  <a:lnTo>
                    <a:pt x="71577" y="125755"/>
                  </a:lnTo>
                  <a:lnTo>
                    <a:pt x="364172" y="125755"/>
                  </a:lnTo>
                  <a:lnTo>
                    <a:pt x="364172" y="124485"/>
                  </a:lnTo>
                  <a:lnTo>
                    <a:pt x="427799" y="124485"/>
                  </a:lnTo>
                  <a:lnTo>
                    <a:pt x="427799" y="123215"/>
                  </a:lnTo>
                  <a:close/>
                </a:path>
                <a:path w="436245" h="186054">
                  <a:moveTo>
                    <a:pt x="433476" y="2540"/>
                  </a:moveTo>
                  <a:lnTo>
                    <a:pt x="420852" y="2540"/>
                  </a:lnTo>
                  <a:lnTo>
                    <a:pt x="420852" y="1270"/>
                  </a:lnTo>
                  <a:lnTo>
                    <a:pt x="323151" y="1270"/>
                  </a:lnTo>
                  <a:lnTo>
                    <a:pt x="323151" y="0"/>
                  </a:lnTo>
                  <a:lnTo>
                    <a:pt x="112610" y="0"/>
                  </a:lnTo>
                  <a:lnTo>
                    <a:pt x="112610" y="1270"/>
                  </a:lnTo>
                  <a:lnTo>
                    <a:pt x="14909" y="1270"/>
                  </a:lnTo>
                  <a:lnTo>
                    <a:pt x="14909" y="2540"/>
                  </a:lnTo>
                  <a:lnTo>
                    <a:pt x="2286" y="2540"/>
                  </a:lnTo>
                  <a:lnTo>
                    <a:pt x="2286" y="3810"/>
                  </a:lnTo>
                  <a:lnTo>
                    <a:pt x="45097" y="3810"/>
                  </a:lnTo>
                  <a:lnTo>
                    <a:pt x="45097" y="5080"/>
                  </a:lnTo>
                  <a:lnTo>
                    <a:pt x="390677" y="5080"/>
                  </a:lnTo>
                  <a:lnTo>
                    <a:pt x="390677" y="3810"/>
                  </a:lnTo>
                  <a:lnTo>
                    <a:pt x="433476" y="3810"/>
                  </a:lnTo>
                  <a:lnTo>
                    <a:pt x="433476" y="2540"/>
                  </a:lnTo>
                  <a:close/>
                </a:path>
                <a:path w="436245" h="186054">
                  <a:moveTo>
                    <a:pt x="435114" y="182930"/>
                  </a:moveTo>
                  <a:lnTo>
                    <a:pt x="418401" y="182930"/>
                  </a:lnTo>
                  <a:lnTo>
                    <a:pt x="418401" y="181660"/>
                  </a:lnTo>
                  <a:lnTo>
                    <a:pt x="314083" y="181660"/>
                  </a:lnTo>
                  <a:lnTo>
                    <a:pt x="314083" y="180390"/>
                  </a:lnTo>
                  <a:lnTo>
                    <a:pt x="124320" y="180390"/>
                  </a:lnTo>
                  <a:lnTo>
                    <a:pt x="124320" y="181660"/>
                  </a:lnTo>
                  <a:lnTo>
                    <a:pt x="20320" y="181660"/>
                  </a:lnTo>
                  <a:lnTo>
                    <a:pt x="20320" y="182930"/>
                  </a:lnTo>
                  <a:lnTo>
                    <a:pt x="647" y="182930"/>
                  </a:lnTo>
                  <a:lnTo>
                    <a:pt x="647" y="184200"/>
                  </a:lnTo>
                  <a:lnTo>
                    <a:pt x="42100" y="184200"/>
                  </a:lnTo>
                  <a:lnTo>
                    <a:pt x="42100" y="185470"/>
                  </a:lnTo>
                  <a:lnTo>
                    <a:pt x="393661" y="185470"/>
                  </a:lnTo>
                  <a:lnTo>
                    <a:pt x="393661" y="184200"/>
                  </a:lnTo>
                  <a:lnTo>
                    <a:pt x="435114" y="184200"/>
                  </a:lnTo>
                  <a:lnTo>
                    <a:pt x="435114" y="182930"/>
                  </a:lnTo>
                  <a:close/>
                </a:path>
                <a:path w="436245" h="186054">
                  <a:moveTo>
                    <a:pt x="435635" y="62242"/>
                  </a:moveTo>
                  <a:lnTo>
                    <a:pt x="395427" y="62242"/>
                  </a:lnTo>
                  <a:lnTo>
                    <a:pt x="395427" y="60972"/>
                  </a:lnTo>
                  <a:lnTo>
                    <a:pt x="37376" y="60972"/>
                  </a:lnTo>
                  <a:lnTo>
                    <a:pt x="37376" y="62242"/>
                  </a:lnTo>
                  <a:lnTo>
                    <a:pt x="0" y="62242"/>
                  </a:lnTo>
                  <a:lnTo>
                    <a:pt x="0" y="63512"/>
                  </a:lnTo>
                  <a:lnTo>
                    <a:pt x="19037" y="63512"/>
                  </a:lnTo>
                  <a:lnTo>
                    <a:pt x="19037" y="64782"/>
                  </a:lnTo>
                  <a:lnTo>
                    <a:pt x="125437" y="64782"/>
                  </a:lnTo>
                  <a:lnTo>
                    <a:pt x="125437" y="66052"/>
                  </a:lnTo>
                  <a:lnTo>
                    <a:pt x="310324" y="66052"/>
                  </a:lnTo>
                  <a:lnTo>
                    <a:pt x="310324" y="64782"/>
                  </a:lnTo>
                  <a:lnTo>
                    <a:pt x="416725" y="64782"/>
                  </a:lnTo>
                  <a:lnTo>
                    <a:pt x="416725" y="63512"/>
                  </a:lnTo>
                  <a:lnTo>
                    <a:pt x="435635" y="63512"/>
                  </a:lnTo>
                  <a:lnTo>
                    <a:pt x="435635" y="62242"/>
                  </a:lnTo>
                  <a:close/>
                </a:path>
              </a:pathLst>
            </a:custGeom>
            <a:solidFill>
              <a:srgbClr val="DFDF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4529634" y="4733274"/>
              <a:ext cx="455295" cy="862330"/>
            </a:xfrm>
            <a:custGeom>
              <a:avLst/>
              <a:gdLst/>
              <a:ahLst/>
              <a:cxnLst/>
              <a:rect l="l" t="t" r="r" b="b"/>
              <a:pathLst>
                <a:path w="455295" h="862329">
                  <a:moveTo>
                    <a:pt x="454702" y="862007"/>
                  </a:moveTo>
                  <a:lnTo>
                    <a:pt x="0" y="862007"/>
                  </a:lnTo>
                  <a:lnTo>
                    <a:pt x="0" y="0"/>
                  </a:lnTo>
                  <a:lnTo>
                    <a:pt x="454702" y="0"/>
                  </a:lnTo>
                  <a:lnTo>
                    <a:pt x="454702" y="862007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2395359" y="4702962"/>
              <a:ext cx="2654935" cy="934719"/>
            </a:xfrm>
            <a:custGeom>
              <a:avLst/>
              <a:gdLst/>
              <a:ahLst/>
              <a:cxnLst/>
              <a:rect l="l" t="t" r="r" b="b"/>
              <a:pathLst>
                <a:path w="2654935" h="934720">
                  <a:moveTo>
                    <a:pt x="2580106" y="477443"/>
                  </a:moveTo>
                  <a:lnTo>
                    <a:pt x="2580030" y="476173"/>
                  </a:lnTo>
                  <a:lnTo>
                    <a:pt x="2509647" y="476173"/>
                  </a:lnTo>
                  <a:lnTo>
                    <a:pt x="2509647" y="474903"/>
                  </a:lnTo>
                  <a:lnTo>
                    <a:pt x="2210003" y="474903"/>
                  </a:lnTo>
                  <a:lnTo>
                    <a:pt x="2210003" y="476173"/>
                  </a:lnTo>
                  <a:lnTo>
                    <a:pt x="2142947" y="476173"/>
                  </a:lnTo>
                  <a:lnTo>
                    <a:pt x="2142947" y="477443"/>
                  </a:lnTo>
                  <a:lnTo>
                    <a:pt x="2143379" y="477443"/>
                  </a:lnTo>
                  <a:lnTo>
                    <a:pt x="2143379" y="478713"/>
                  </a:lnTo>
                  <a:lnTo>
                    <a:pt x="2207717" y="478713"/>
                  </a:lnTo>
                  <a:lnTo>
                    <a:pt x="2207717" y="479983"/>
                  </a:lnTo>
                  <a:lnTo>
                    <a:pt x="2515781" y="479983"/>
                  </a:lnTo>
                  <a:lnTo>
                    <a:pt x="2515781" y="478713"/>
                  </a:lnTo>
                  <a:lnTo>
                    <a:pt x="2580106" y="478713"/>
                  </a:lnTo>
                  <a:lnTo>
                    <a:pt x="2580106" y="477443"/>
                  </a:lnTo>
                  <a:close/>
                </a:path>
                <a:path w="2654935" h="934720">
                  <a:moveTo>
                    <a:pt x="2580106" y="365658"/>
                  </a:moveTo>
                  <a:lnTo>
                    <a:pt x="2515235" y="365658"/>
                  </a:lnTo>
                  <a:lnTo>
                    <a:pt x="2515235" y="364388"/>
                  </a:lnTo>
                  <a:lnTo>
                    <a:pt x="2208263" y="364388"/>
                  </a:lnTo>
                  <a:lnTo>
                    <a:pt x="2208263" y="365658"/>
                  </a:lnTo>
                  <a:lnTo>
                    <a:pt x="2143379" y="365658"/>
                  </a:lnTo>
                  <a:lnTo>
                    <a:pt x="2143379" y="366928"/>
                  </a:lnTo>
                  <a:lnTo>
                    <a:pt x="2143849" y="366928"/>
                  </a:lnTo>
                  <a:lnTo>
                    <a:pt x="2143849" y="368198"/>
                  </a:lnTo>
                  <a:lnTo>
                    <a:pt x="2210981" y="368198"/>
                  </a:lnTo>
                  <a:lnTo>
                    <a:pt x="2210981" y="369468"/>
                  </a:lnTo>
                  <a:lnTo>
                    <a:pt x="2512504" y="369468"/>
                  </a:lnTo>
                  <a:lnTo>
                    <a:pt x="2512504" y="368198"/>
                  </a:lnTo>
                  <a:lnTo>
                    <a:pt x="2579649" y="368198"/>
                  </a:lnTo>
                  <a:lnTo>
                    <a:pt x="2579649" y="366928"/>
                  </a:lnTo>
                  <a:lnTo>
                    <a:pt x="2580106" y="366928"/>
                  </a:lnTo>
                  <a:lnTo>
                    <a:pt x="2580106" y="365658"/>
                  </a:lnTo>
                  <a:close/>
                </a:path>
                <a:path w="2654935" h="934720">
                  <a:moveTo>
                    <a:pt x="2580551" y="255143"/>
                  </a:moveTo>
                  <a:lnTo>
                    <a:pt x="2518587" y="255143"/>
                  </a:lnTo>
                  <a:lnTo>
                    <a:pt x="2518587" y="253873"/>
                  </a:lnTo>
                  <a:lnTo>
                    <a:pt x="2208657" y="253873"/>
                  </a:lnTo>
                  <a:lnTo>
                    <a:pt x="2208657" y="255143"/>
                  </a:lnTo>
                  <a:lnTo>
                    <a:pt x="2143455" y="255143"/>
                  </a:lnTo>
                  <a:lnTo>
                    <a:pt x="2143455" y="256413"/>
                  </a:lnTo>
                  <a:lnTo>
                    <a:pt x="2143925" y="256413"/>
                  </a:lnTo>
                  <a:lnTo>
                    <a:pt x="2143925" y="257683"/>
                  </a:lnTo>
                  <a:lnTo>
                    <a:pt x="2216747" y="257683"/>
                  </a:lnTo>
                  <a:lnTo>
                    <a:pt x="2216747" y="258953"/>
                  </a:lnTo>
                  <a:lnTo>
                    <a:pt x="2506738" y="258953"/>
                  </a:lnTo>
                  <a:lnTo>
                    <a:pt x="2506738" y="257683"/>
                  </a:lnTo>
                  <a:lnTo>
                    <a:pt x="2579560" y="257683"/>
                  </a:lnTo>
                  <a:lnTo>
                    <a:pt x="2579560" y="256413"/>
                  </a:lnTo>
                  <a:lnTo>
                    <a:pt x="2580551" y="256413"/>
                  </a:lnTo>
                  <a:lnTo>
                    <a:pt x="2580551" y="255143"/>
                  </a:lnTo>
                  <a:close/>
                </a:path>
                <a:path w="2654935" h="934720">
                  <a:moveTo>
                    <a:pt x="2581186" y="587959"/>
                  </a:moveTo>
                  <a:lnTo>
                    <a:pt x="2579039" y="587959"/>
                  </a:lnTo>
                  <a:lnTo>
                    <a:pt x="2579039" y="586689"/>
                  </a:lnTo>
                  <a:lnTo>
                    <a:pt x="2508885" y="586689"/>
                  </a:lnTo>
                  <a:lnTo>
                    <a:pt x="2508885" y="585419"/>
                  </a:lnTo>
                  <a:lnTo>
                    <a:pt x="2218067" y="585419"/>
                  </a:lnTo>
                  <a:lnTo>
                    <a:pt x="2218067" y="586689"/>
                  </a:lnTo>
                  <a:lnTo>
                    <a:pt x="2145055" y="586689"/>
                  </a:lnTo>
                  <a:lnTo>
                    <a:pt x="2145055" y="587959"/>
                  </a:lnTo>
                  <a:lnTo>
                    <a:pt x="2142299" y="587959"/>
                  </a:lnTo>
                  <a:lnTo>
                    <a:pt x="2142299" y="589241"/>
                  </a:lnTo>
                  <a:lnTo>
                    <a:pt x="2206701" y="589241"/>
                  </a:lnTo>
                  <a:lnTo>
                    <a:pt x="2206701" y="590511"/>
                  </a:lnTo>
                  <a:lnTo>
                    <a:pt x="2516784" y="590511"/>
                  </a:lnTo>
                  <a:lnTo>
                    <a:pt x="2516784" y="589241"/>
                  </a:lnTo>
                  <a:lnTo>
                    <a:pt x="2581186" y="589241"/>
                  </a:lnTo>
                  <a:lnTo>
                    <a:pt x="2581186" y="587959"/>
                  </a:lnTo>
                  <a:close/>
                </a:path>
                <a:path w="2654935" h="934720">
                  <a:moveTo>
                    <a:pt x="2581249" y="698487"/>
                  </a:moveTo>
                  <a:lnTo>
                    <a:pt x="2578506" y="698487"/>
                  </a:lnTo>
                  <a:lnTo>
                    <a:pt x="2578506" y="697217"/>
                  </a:lnTo>
                  <a:lnTo>
                    <a:pt x="2505824" y="697217"/>
                  </a:lnTo>
                  <a:lnTo>
                    <a:pt x="2505824" y="695947"/>
                  </a:lnTo>
                  <a:lnTo>
                    <a:pt x="2217674" y="695947"/>
                  </a:lnTo>
                  <a:lnTo>
                    <a:pt x="2217674" y="697217"/>
                  </a:lnTo>
                  <a:lnTo>
                    <a:pt x="2144979" y="697217"/>
                  </a:lnTo>
                  <a:lnTo>
                    <a:pt x="2144979" y="698487"/>
                  </a:lnTo>
                  <a:lnTo>
                    <a:pt x="2142248" y="698487"/>
                  </a:lnTo>
                  <a:lnTo>
                    <a:pt x="2142248" y="699757"/>
                  </a:lnTo>
                  <a:lnTo>
                    <a:pt x="2201583" y="699757"/>
                  </a:lnTo>
                  <a:lnTo>
                    <a:pt x="2201583" y="701027"/>
                  </a:lnTo>
                  <a:lnTo>
                    <a:pt x="2521902" y="701027"/>
                  </a:lnTo>
                  <a:lnTo>
                    <a:pt x="2521902" y="699757"/>
                  </a:lnTo>
                  <a:lnTo>
                    <a:pt x="2581249" y="699757"/>
                  </a:lnTo>
                  <a:lnTo>
                    <a:pt x="2581249" y="698487"/>
                  </a:lnTo>
                  <a:close/>
                </a:path>
                <a:path w="2654935" h="934720">
                  <a:moveTo>
                    <a:pt x="2581618" y="809002"/>
                  </a:moveTo>
                  <a:lnTo>
                    <a:pt x="2578404" y="809002"/>
                  </a:lnTo>
                  <a:lnTo>
                    <a:pt x="2578404" y="807732"/>
                  </a:lnTo>
                  <a:lnTo>
                    <a:pt x="2499601" y="807732"/>
                  </a:lnTo>
                  <a:lnTo>
                    <a:pt x="2499601" y="806462"/>
                  </a:lnTo>
                  <a:lnTo>
                    <a:pt x="2220391" y="806462"/>
                  </a:lnTo>
                  <a:lnTo>
                    <a:pt x="2220391" y="807732"/>
                  </a:lnTo>
                  <a:lnTo>
                    <a:pt x="2144484" y="807732"/>
                  </a:lnTo>
                  <a:lnTo>
                    <a:pt x="2144484" y="809002"/>
                  </a:lnTo>
                  <a:lnTo>
                    <a:pt x="2141867" y="809002"/>
                  </a:lnTo>
                  <a:lnTo>
                    <a:pt x="2141867" y="810272"/>
                  </a:lnTo>
                  <a:lnTo>
                    <a:pt x="2198014" y="810272"/>
                  </a:lnTo>
                  <a:lnTo>
                    <a:pt x="2198014" y="811542"/>
                  </a:lnTo>
                  <a:lnTo>
                    <a:pt x="2525484" y="811542"/>
                  </a:lnTo>
                  <a:lnTo>
                    <a:pt x="2525484" y="810272"/>
                  </a:lnTo>
                  <a:lnTo>
                    <a:pt x="2581618" y="810272"/>
                  </a:lnTo>
                  <a:lnTo>
                    <a:pt x="2581618" y="809002"/>
                  </a:lnTo>
                  <a:close/>
                </a:path>
                <a:path w="2654935" h="934720">
                  <a:moveTo>
                    <a:pt x="2581668" y="144614"/>
                  </a:moveTo>
                  <a:lnTo>
                    <a:pt x="2519692" y="144614"/>
                  </a:lnTo>
                  <a:lnTo>
                    <a:pt x="2519692" y="143344"/>
                  </a:lnTo>
                  <a:lnTo>
                    <a:pt x="2199602" y="143344"/>
                  </a:lnTo>
                  <a:lnTo>
                    <a:pt x="2199602" y="144614"/>
                  </a:lnTo>
                  <a:lnTo>
                    <a:pt x="2141410" y="144614"/>
                  </a:lnTo>
                  <a:lnTo>
                    <a:pt x="2141410" y="145884"/>
                  </a:lnTo>
                  <a:lnTo>
                    <a:pt x="2144890" y="145884"/>
                  </a:lnTo>
                  <a:lnTo>
                    <a:pt x="2144890" y="147154"/>
                  </a:lnTo>
                  <a:lnTo>
                    <a:pt x="2217420" y="147154"/>
                  </a:lnTo>
                  <a:lnTo>
                    <a:pt x="2217420" y="148437"/>
                  </a:lnTo>
                  <a:lnTo>
                    <a:pt x="2506065" y="148437"/>
                  </a:lnTo>
                  <a:lnTo>
                    <a:pt x="2506065" y="147154"/>
                  </a:lnTo>
                  <a:lnTo>
                    <a:pt x="2578595" y="147154"/>
                  </a:lnTo>
                  <a:lnTo>
                    <a:pt x="2578595" y="145884"/>
                  </a:lnTo>
                  <a:lnTo>
                    <a:pt x="2581668" y="145884"/>
                  </a:lnTo>
                  <a:lnTo>
                    <a:pt x="2581668" y="144614"/>
                  </a:lnTo>
                  <a:close/>
                </a:path>
                <a:path w="2654935" h="934720">
                  <a:moveTo>
                    <a:pt x="2654871" y="12052"/>
                  </a:moveTo>
                  <a:lnTo>
                    <a:pt x="2642819" y="0"/>
                  </a:lnTo>
                  <a:lnTo>
                    <a:pt x="2134273" y="0"/>
                  </a:lnTo>
                  <a:lnTo>
                    <a:pt x="2075942" y="0"/>
                  </a:lnTo>
                  <a:lnTo>
                    <a:pt x="0" y="0"/>
                  </a:lnTo>
                  <a:lnTo>
                    <a:pt x="0" y="934631"/>
                  </a:lnTo>
                  <a:lnTo>
                    <a:pt x="2134273" y="934631"/>
                  </a:lnTo>
                  <a:lnTo>
                    <a:pt x="2624569" y="934516"/>
                  </a:lnTo>
                  <a:lnTo>
                    <a:pt x="2628582" y="934516"/>
                  </a:lnTo>
                  <a:lnTo>
                    <a:pt x="2632456" y="933742"/>
                  </a:lnTo>
                  <a:lnTo>
                    <a:pt x="2654871" y="908215"/>
                  </a:lnTo>
                  <a:lnTo>
                    <a:pt x="2654846" y="900188"/>
                  </a:lnTo>
                  <a:lnTo>
                    <a:pt x="2628582" y="873899"/>
                  </a:lnTo>
                  <a:lnTo>
                    <a:pt x="2134273" y="873899"/>
                  </a:lnTo>
                  <a:lnTo>
                    <a:pt x="2134273" y="60629"/>
                  </a:lnTo>
                  <a:lnTo>
                    <a:pt x="2642819" y="60629"/>
                  </a:lnTo>
                  <a:lnTo>
                    <a:pt x="2644597" y="60274"/>
                  </a:lnTo>
                  <a:lnTo>
                    <a:pt x="2654871" y="48577"/>
                  </a:lnTo>
                  <a:lnTo>
                    <a:pt x="2654871" y="12052"/>
                  </a:lnTo>
                  <a:close/>
                </a:path>
              </a:pathLst>
            </a:custGeom>
            <a:solidFill>
              <a:srgbClr val="DFDF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2942336" y="4971363"/>
              <a:ext cx="1266825" cy="401955"/>
            </a:xfrm>
            <a:custGeom>
              <a:avLst/>
              <a:gdLst/>
              <a:ahLst/>
              <a:cxnLst/>
              <a:rect l="l" t="t" r="r" b="b"/>
              <a:pathLst>
                <a:path w="1266825" h="401954">
                  <a:moveTo>
                    <a:pt x="183299" y="98513"/>
                  </a:moveTo>
                  <a:lnTo>
                    <a:pt x="177457" y="56692"/>
                  </a:lnTo>
                  <a:lnTo>
                    <a:pt x="160096" y="25755"/>
                  </a:lnTo>
                  <a:lnTo>
                    <a:pt x="131419" y="6578"/>
                  </a:lnTo>
                  <a:lnTo>
                    <a:pt x="91643" y="0"/>
                  </a:lnTo>
                  <a:lnTo>
                    <a:pt x="51866" y="6502"/>
                  </a:lnTo>
                  <a:lnTo>
                    <a:pt x="23190" y="25565"/>
                  </a:lnTo>
                  <a:lnTo>
                    <a:pt x="5829" y="56476"/>
                  </a:lnTo>
                  <a:lnTo>
                    <a:pt x="0" y="98513"/>
                  </a:lnTo>
                  <a:lnTo>
                    <a:pt x="0" y="301980"/>
                  </a:lnTo>
                  <a:lnTo>
                    <a:pt x="5829" y="343789"/>
                  </a:lnTo>
                  <a:lnTo>
                    <a:pt x="23190" y="374662"/>
                  </a:lnTo>
                  <a:lnTo>
                    <a:pt x="51866" y="393801"/>
                  </a:lnTo>
                  <a:lnTo>
                    <a:pt x="91643" y="400367"/>
                  </a:lnTo>
                  <a:lnTo>
                    <a:pt x="131419" y="393877"/>
                  </a:lnTo>
                  <a:lnTo>
                    <a:pt x="160096" y="374853"/>
                  </a:lnTo>
                  <a:lnTo>
                    <a:pt x="177457" y="343992"/>
                  </a:lnTo>
                  <a:lnTo>
                    <a:pt x="183299" y="301980"/>
                  </a:lnTo>
                  <a:lnTo>
                    <a:pt x="183299" y="249948"/>
                  </a:lnTo>
                  <a:lnTo>
                    <a:pt x="125222" y="249948"/>
                  </a:lnTo>
                  <a:lnTo>
                    <a:pt x="125222" y="305892"/>
                  </a:lnTo>
                  <a:lnTo>
                    <a:pt x="122974" y="323596"/>
                  </a:lnTo>
                  <a:lnTo>
                    <a:pt x="116560" y="335305"/>
                  </a:lnTo>
                  <a:lnTo>
                    <a:pt x="106540" y="341795"/>
                  </a:lnTo>
                  <a:lnTo>
                    <a:pt x="93421" y="343789"/>
                  </a:lnTo>
                  <a:lnTo>
                    <a:pt x="80276" y="341807"/>
                  </a:lnTo>
                  <a:lnTo>
                    <a:pt x="70205" y="335356"/>
                  </a:lnTo>
                  <a:lnTo>
                    <a:pt x="63754" y="323646"/>
                  </a:lnTo>
                  <a:lnTo>
                    <a:pt x="61480" y="305892"/>
                  </a:lnTo>
                  <a:lnTo>
                    <a:pt x="61480" y="94589"/>
                  </a:lnTo>
                  <a:lnTo>
                    <a:pt x="63766" y="76733"/>
                  </a:lnTo>
                  <a:lnTo>
                    <a:pt x="70256" y="64757"/>
                  </a:lnTo>
                  <a:lnTo>
                    <a:pt x="80327" y="58039"/>
                  </a:lnTo>
                  <a:lnTo>
                    <a:pt x="93421" y="55943"/>
                  </a:lnTo>
                  <a:lnTo>
                    <a:pt x="106476" y="58039"/>
                  </a:lnTo>
                  <a:lnTo>
                    <a:pt x="116522" y="64757"/>
                  </a:lnTo>
                  <a:lnTo>
                    <a:pt x="122948" y="76733"/>
                  </a:lnTo>
                  <a:lnTo>
                    <a:pt x="125222" y="94589"/>
                  </a:lnTo>
                  <a:lnTo>
                    <a:pt x="125222" y="136398"/>
                  </a:lnTo>
                  <a:lnTo>
                    <a:pt x="183299" y="136398"/>
                  </a:lnTo>
                  <a:lnTo>
                    <a:pt x="183299" y="98513"/>
                  </a:lnTo>
                  <a:close/>
                </a:path>
                <a:path w="1266825" h="401954">
                  <a:moveTo>
                    <a:pt x="402310" y="98513"/>
                  </a:moveTo>
                  <a:lnTo>
                    <a:pt x="396227" y="56692"/>
                  </a:lnTo>
                  <a:lnTo>
                    <a:pt x="396100" y="56476"/>
                  </a:lnTo>
                  <a:lnTo>
                    <a:pt x="395795" y="55943"/>
                  </a:lnTo>
                  <a:lnTo>
                    <a:pt x="378294" y="25755"/>
                  </a:lnTo>
                  <a:lnTo>
                    <a:pt x="348945" y="6502"/>
                  </a:lnTo>
                  <a:lnTo>
                    <a:pt x="348627" y="6502"/>
                  </a:lnTo>
                  <a:lnTo>
                    <a:pt x="340842" y="5232"/>
                  </a:lnTo>
                  <a:lnTo>
                    <a:pt x="340842" y="94589"/>
                  </a:lnTo>
                  <a:lnTo>
                    <a:pt x="340842" y="305892"/>
                  </a:lnTo>
                  <a:lnTo>
                    <a:pt x="338569" y="323761"/>
                  </a:lnTo>
                  <a:lnTo>
                    <a:pt x="332130" y="335737"/>
                  </a:lnTo>
                  <a:lnTo>
                    <a:pt x="322097" y="342455"/>
                  </a:lnTo>
                  <a:lnTo>
                    <a:pt x="309029" y="344551"/>
                  </a:lnTo>
                  <a:lnTo>
                    <a:pt x="295960" y="342455"/>
                  </a:lnTo>
                  <a:lnTo>
                    <a:pt x="285927" y="335737"/>
                  </a:lnTo>
                  <a:lnTo>
                    <a:pt x="279488" y="323761"/>
                  </a:lnTo>
                  <a:lnTo>
                    <a:pt x="277215" y="305892"/>
                  </a:lnTo>
                  <a:lnTo>
                    <a:pt x="277215" y="94589"/>
                  </a:lnTo>
                  <a:lnTo>
                    <a:pt x="279488" y="76733"/>
                  </a:lnTo>
                  <a:lnTo>
                    <a:pt x="285927" y="64757"/>
                  </a:lnTo>
                  <a:lnTo>
                    <a:pt x="295960" y="58039"/>
                  </a:lnTo>
                  <a:lnTo>
                    <a:pt x="309029" y="55943"/>
                  </a:lnTo>
                  <a:lnTo>
                    <a:pt x="322097" y="58039"/>
                  </a:lnTo>
                  <a:lnTo>
                    <a:pt x="332130" y="64757"/>
                  </a:lnTo>
                  <a:lnTo>
                    <a:pt x="338569" y="76733"/>
                  </a:lnTo>
                  <a:lnTo>
                    <a:pt x="340842" y="94589"/>
                  </a:lnTo>
                  <a:lnTo>
                    <a:pt x="340842" y="5232"/>
                  </a:lnTo>
                  <a:lnTo>
                    <a:pt x="309029" y="0"/>
                  </a:lnTo>
                  <a:lnTo>
                    <a:pt x="268998" y="6502"/>
                  </a:lnTo>
                  <a:lnTo>
                    <a:pt x="239750" y="25565"/>
                  </a:lnTo>
                  <a:lnTo>
                    <a:pt x="239649" y="25755"/>
                  </a:lnTo>
                  <a:lnTo>
                    <a:pt x="221830" y="56476"/>
                  </a:lnTo>
                  <a:lnTo>
                    <a:pt x="221792" y="56692"/>
                  </a:lnTo>
                  <a:lnTo>
                    <a:pt x="215734" y="98513"/>
                  </a:lnTo>
                  <a:lnTo>
                    <a:pt x="215734" y="301980"/>
                  </a:lnTo>
                  <a:lnTo>
                    <a:pt x="221830" y="343789"/>
                  </a:lnTo>
                  <a:lnTo>
                    <a:pt x="221957" y="343992"/>
                  </a:lnTo>
                  <a:lnTo>
                    <a:pt x="239750" y="374662"/>
                  </a:lnTo>
                  <a:lnTo>
                    <a:pt x="268998" y="393801"/>
                  </a:lnTo>
                  <a:lnTo>
                    <a:pt x="309029" y="400367"/>
                  </a:lnTo>
                  <a:lnTo>
                    <a:pt x="349491" y="393801"/>
                  </a:lnTo>
                  <a:lnTo>
                    <a:pt x="349173" y="393801"/>
                  </a:lnTo>
                  <a:lnTo>
                    <a:pt x="378294" y="374853"/>
                  </a:lnTo>
                  <a:lnTo>
                    <a:pt x="378409" y="374662"/>
                  </a:lnTo>
                  <a:lnTo>
                    <a:pt x="395909" y="344551"/>
                  </a:lnTo>
                  <a:lnTo>
                    <a:pt x="396227" y="343992"/>
                  </a:lnTo>
                  <a:lnTo>
                    <a:pt x="396252" y="343789"/>
                  </a:lnTo>
                  <a:lnTo>
                    <a:pt x="402310" y="301980"/>
                  </a:lnTo>
                  <a:lnTo>
                    <a:pt x="402310" y="98513"/>
                  </a:lnTo>
                  <a:close/>
                </a:path>
                <a:path w="1266825" h="401954">
                  <a:moveTo>
                    <a:pt x="604418" y="339890"/>
                  </a:moveTo>
                  <a:lnTo>
                    <a:pt x="503428" y="339890"/>
                  </a:lnTo>
                  <a:lnTo>
                    <a:pt x="503428" y="4521"/>
                  </a:lnTo>
                  <a:lnTo>
                    <a:pt x="441947" y="4521"/>
                  </a:lnTo>
                  <a:lnTo>
                    <a:pt x="441947" y="339890"/>
                  </a:lnTo>
                  <a:lnTo>
                    <a:pt x="441947" y="397052"/>
                  </a:lnTo>
                  <a:lnTo>
                    <a:pt x="604418" y="397052"/>
                  </a:lnTo>
                  <a:lnTo>
                    <a:pt x="604418" y="339890"/>
                  </a:lnTo>
                  <a:close/>
                </a:path>
                <a:path w="1266825" h="401954">
                  <a:moveTo>
                    <a:pt x="813333" y="98513"/>
                  </a:moveTo>
                  <a:lnTo>
                    <a:pt x="807224" y="56692"/>
                  </a:lnTo>
                  <a:lnTo>
                    <a:pt x="807110" y="56476"/>
                  </a:lnTo>
                  <a:lnTo>
                    <a:pt x="806792" y="55943"/>
                  </a:lnTo>
                  <a:lnTo>
                    <a:pt x="789254" y="25755"/>
                  </a:lnTo>
                  <a:lnTo>
                    <a:pt x="759866" y="6502"/>
                  </a:lnTo>
                  <a:lnTo>
                    <a:pt x="759548" y="6502"/>
                  </a:lnTo>
                  <a:lnTo>
                    <a:pt x="751865" y="5245"/>
                  </a:lnTo>
                  <a:lnTo>
                    <a:pt x="751865" y="94589"/>
                  </a:lnTo>
                  <a:lnTo>
                    <a:pt x="751865" y="305892"/>
                  </a:lnTo>
                  <a:lnTo>
                    <a:pt x="749566" y="323761"/>
                  </a:lnTo>
                  <a:lnTo>
                    <a:pt x="743089" y="335737"/>
                  </a:lnTo>
                  <a:lnTo>
                    <a:pt x="733005" y="342455"/>
                  </a:lnTo>
                  <a:lnTo>
                    <a:pt x="719924" y="344551"/>
                  </a:lnTo>
                  <a:lnTo>
                    <a:pt x="706856" y="342455"/>
                  </a:lnTo>
                  <a:lnTo>
                    <a:pt x="696823" y="335737"/>
                  </a:lnTo>
                  <a:lnTo>
                    <a:pt x="690384" y="323761"/>
                  </a:lnTo>
                  <a:lnTo>
                    <a:pt x="688111" y="305892"/>
                  </a:lnTo>
                  <a:lnTo>
                    <a:pt x="688111" y="94589"/>
                  </a:lnTo>
                  <a:lnTo>
                    <a:pt x="690372" y="76733"/>
                  </a:lnTo>
                  <a:lnTo>
                    <a:pt x="696772" y="64757"/>
                  </a:lnTo>
                  <a:lnTo>
                    <a:pt x="706805" y="58039"/>
                  </a:lnTo>
                  <a:lnTo>
                    <a:pt x="719924" y="55943"/>
                  </a:lnTo>
                  <a:lnTo>
                    <a:pt x="733069" y="58039"/>
                  </a:lnTo>
                  <a:lnTo>
                    <a:pt x="743140" y="64757"/>
                  </a:lnTo>
                  <a:lnTo>
                    <a:pt x="749592" y="76733"/>
                  </a:lnTo>
                  <a:lnTo>
                    <a:pt x="751865" y="94589"/>
                  </a:lnTo>
                  <a:lnTo>
                    <a:pt x="751865" y="5245"/>
                  </a:lnTo>
                  <a:lnTo>
                    <a:pt x="719924" y="0"/>
                  </a:lnTo>
                  <a:lnTo>
                    <a:pt x="679894" y="6502"/>
                  </a:lnTo>
                  <a:lnTo>
                    <a:pt x="650646" y="25565"/>
                  </a:lnTo>
                  <a:lnTo>
                    <a:pt x="650544" y="25755"/>
                  </a:lnTo>
                  <a:lnTo>
                    <a:pt x="632726" y="56476"/>
                  </a:lnTo>
                  <a:lnTo>
                    <a:pt x="632701" y="56692"/>
                  </a:lnTo>
                  <a:lnTo>
                    <a:pt x="626630" y="98513"/>
                  </a:lnTo>
                  <a:lnTo>
                    <a:pt x="626630" y="301980"/>
                  </a:lnTo>
                  <a:lnTo>
                    <a:pt x="632714" y="343789"/>
                  </a:lnTo>
                  <a:lnTo>
                    <a:pt x="679843" y="393801"/>
                  </a:lnTo>
                  <a:lnTo>
                    <a:pt x="719924" y="400367"/>
                  </a:lnTo>
                  <a:lnTo>
                    <a:pt x="760463" y="393801"/>
                  </a:lnTo>
                  <a:lnTo>
                    <a:pt x="760145" y="393801"/>
                  </a:lnTo>
                  <a:lnTo>
                    <a:pt x="789305" y="374853"/>
                  </a:lnTo>
                  <a:lnTo>
                    <a:pt x="789419" y="374662"/>
                  </a:lnTo>
                  <a:lnTo>
                    <a:pt x="806932" y="344551"/>
                  </a:lnTo>
                  <a:lnTo>
                    <a:pt x="807250" y="343992"/>
                  </a:lnTo>
                  <a:lnTo>
                    <a:pt x="807275" y="343789"/>
                  </a:lnTo>
                  <a:lnTo>
                    <a:pt x="813333" y="301980"/>
                  </a:lnTo>
                  <a:lnTo>
                    <a:pt x="813333" y="98513"/>
                  </a:lnTo>
                  <a:close/>
                </a:path>
                <a:path w="1266825" h="401954">
                  <a:moveTo>
                    <a:pt x="1033246" y="4914"/>
                  </a:moveTo>
                  <a:lnTo>
                    <a:pt x="975042" y="4914"/>
                  </a:lnTo>
                  <a:lnTo>
                    <a:pt x="975042" y="306908"/>
                  </a:lnTo>
                  <a:lnTo>
                    <a:pt x="972769" y="324548"/>
                  </a:lnTo>
                  <a:lnTo>
                    <a:pt x="966343" y="336270"/>
                  </a:lnTo>
                  <a:lnTo>
                    <a:pt x="956297" y="342785"/>
                  </a:lnTo>
                  <a:lnTo>
                    <a:pt x="943241" y="344792"/>
                  </a:lnTo>
                  <a:lnTo>
                    <a:pt x="930173" y="342798"/>
                  </a:lnTo>
                  <a:lnTo>
                    <a:pt x="920140" y="336321"/>
                  </a:lnTo>
                  <a:lnTo>
                    <a:pt x="913701" y="324599"/>
                  </a:lnTo>
                  <a:lnTo>
                    <a:pt x="911428" y="306908"/>
                  </a:lnTo>
                  <a:lnTo>
                    <a:pt x="911428" y="4914"/>
                  </a:lnTo>
                  <a:lnTo>
                    <a:pt x="849947" y="4914"/>
                  </a:lnTo>
                  <a:lnTo>
                    <a:pt x="849947" y="302996"/>
                  </a:lnTo>
                  <a:lnTo>
                    <a:pt x="855776" y="344741"/>
                  </a:lnTo>
                  <a:lnTo>
                    <a:pt x="873137" y="375627"/>
                  </a:lnTo>
                  <a:lnTo>
                    <a:pt x="901814" y="394804"/>
                  </a:lnTo>
                  <a:lnTo>
                    <a:pt x="941590" y="401383"/>
                  </a:lnTo>
                  <a:lnTo>
                    <a:pt x="981367" y="394804"/>
                  </a:lnTo>
                  <a:lnTo>
                    <a:pt x="1010043" y="375627"/>
                  </a:lnTo>
                  <a:lnTo>
                    <a:pt x="1027404" y="344741"/>
                  </a:lnTo>
                  <a:lnTo>
                    <a:pt x="1033246" y="302996"/>
                  </a:lnTo>
                  <a:lnTo>
                    <a:pt x="1033246" y="4914"/>
                  </a:lnTo>
                  <a:close/>
                </a:path>
                <a:path w="1266825" h="401954">
                  <a:moveTo>
                    <a:pt x="1266278" y="396328"/>
                  </a:moveTo>
                  <a:lnTo>
                    <a:pt x="1262646" y="384644"/>
                  </a:lnTo>
                  <a:lnTo>
                    <a:pt x="1260322" y="372948"/>
                  </a:lnTo>
                  <a:lnTo>
                    <a:pt x="1260297" y="372694"/>
                  </a:lnTo>
                  <a:lnTo>
                    <a:pt x="1259255" y="360984"/>
                  </a:lnTo>
                  <a:lnTo>
                    <a:pt x="1259268" y="360591"/>
                  </a:lnTo>
                  <a:lnTo>
                    <a:pt x="1259459" y="348843"/>
                  </a:lnTo>
                  <a:lnTo>
                    <a:pt x="1259344" y="286829"/>
                  </a:lnTo>
                  <a:lnTo>
                    <a:pt x="1257414" y="259905"/>
                  </a:lnTo>
                  <a:lnTo>
                    <a:pt x="1250873" y="237058"/>
                  </a:lnTo>
                  <a:lnTo>
                    <a:pt x="1250619" y="236169"/>
                  </a:lnTo>
                  <a:lnTo>
                    <a:pt x="1238046" y="217703"/>
                  </a:lnTo>
                  <a:lnTo>
                    <a:pt x="1218679" y="205105"/>
                  </a:lnTo>
                  <a:lnTo>
                    <a:pt x="1236637" y="192925"/>
                  </a:lnTo>
                  <a:lnTo>
                    <a:pt x="1245222" y="181114"/>
                  </a:lnTo>
                  <a:lnTo>
                    <a:pt x="1249184" y="175666"/>
                  </a:lnTo>
                  <a:lnTo>
                    <a:pt x="1256550" y="153263"/>
                  </a:lnTo>
                  <a:lnTo>
                    <a:pt x="1258951" y="125666"/>
                  </a:lnTo>
                  <a:lnTo>
                    <a:pt x="1258951" y="94970"/>
                  </a:lnTo>
                  <a:lnTo>
                    <a:pt x="1254340" y="60998"/>
                  </a:lnTo>
                  <a:lnTo>
                    <a:pt x="1253591" y="55435"/>
                  </a:lnTo>
                  <a:lnTo>
                    <a:pt x="1237056" y="27305"/>
                  </a:lnTo>
                  <a:lnTo>
                    <a:pt x="1208684" y="10502"/>
                  </a:lnTo>
                  <a:lnTo>
                    <a:pt x="1197470" y="8978"/>
                  </a:lnTo>
                  <a:lnTo>
                    <a:pt x="1197470" y="101168"/>
                  </a:lnTo>
                  <a:lnTo>
                    <a:pt x="1197470" y="139814"/>
                  </a:lnTo>
                  <a:lnTo>
                    <a:pt x="1194930" y="159473"/>
                  </a:lnTo>
                  <a:lnTo>
                    <a:pt x="1187615" y="172212"/>
                  </a:lnTo>
                  <a:lnTo>
                    <a:pt x="1176007" y="179057"/>
                  </a:lnTo>
                  <a:lnTo>
                    <a:pt x="1160614" y="181114"/>
                  </a:lnTo>
                  <a:lnTo>
                    <a:pt x="1136497" y="181114"/>
                  </a:lnTo>
                  <a:lnTo>
                    <a:pt x="1136497" y="60998"/>
                  </a:lnTo>
                  <a:lnTo>
                    <a:pt x="1166164" y="60998"/>
                  </a:lnTo>
                  <a:lnTo>
                    <a:pt x="1180274" y="63347"/>
                  </a:lnTo>
                  <a:lnTo>
                    <a:pt x="1190015" y="70612"/>
                  </a:lnTo>
                  <a:lnTo>
                    <a:pt x="1195654" y="83108"/>
                  </a:lnTo>
                  <a:lnTo>
                    <a:pt x="1197470" y="101168"/>
                  </a:lnTo>
                  <a:lnTo>
                    <a:pt x="1197470" y="8978"/>
                  </a:lnTo>
                  <a:lnTo>
                    <a:pt x="1167815" y="4914"/>
                  </a:lnTo>
                  <a:lnTo>
                    <a:pt x="1075029" y="4914"/>
                  </a:lnTo>
                  <a:lnTo>
                    <a:pt x="1075029" y="396328"/>
                  </a:lnTo>
                  <a:lnTo>
                    <a:pt x="1136497" y="396328"/>
                  </a:lnTo>
                  <a:lnTo>
                    <a:pt x="1136497" y="237058"/>
                  </a:lnTo>
                  <a:lnTo>
                    <a:pt x="1157833" y="237058"/>
                  </a:lnTo>
                  <a:lnTo>
                    <a:pt x="1175715" y="239725"/>
                  </a:lnTo>
                  <a:lnTo>
                    <a:pt x="1188224" y="248297"/>
                  </a:lnTo>
                  <a:lnTo>
                    <a:pt x="1195578" y="263702"/>
                  </a:lnTo>
                  <a:lnTo>
                    <a:pt x="1197978" y="286829"/>
                  </a:lnTo>
                  <a:lnTo>
                    <a:pt x="1197965" y="348843"/>
                  </a:lnTo>
                  <a:lnTo>
                    <a:pt x="1197521" y="360591"/>
                  </a:lnTo>
                  <a:lnTo>
                    <a:pt x="1197546" y="360984"/>
                  </a:lnTo>
                  <a:lnTo>
                    <a:pt x="1198308" y="372694"/>
                  </a:lnTo>
                  <a:lnTo>
                    <a:pt x="1198359" y="372948"/>
                  </a:lnTo>
                  <a:lnTo>
                    <a:pt x="1200353" y="384644"/>
                  </a:lnTo>
                  <a:lnTo>
                    <a:pt x="1203629" y="396328"/>
                  </a:lnTo>
                  <a:lnTo>
                    <a:pt x="1266278" y="396328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1" name="object 4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67569" y="4477260"/>
              <a:ext cx="1088406" cy="171042"/>
            </a:xfrm>
            <a:prstGeom prst="rect">
              <a:avLst/>
            </a:prstGeom>
          </p:spPr>
        </p:pic>
      </p:grpSp>
      <p:grpSp>
        <p:nvGrpSpPr>
          <p:cNvPr id="42" name="object 42"/>
          <p:cNvGrpSpPr/>
          <p:nvPr/>
        </p:nvGrpSpPr>
        <p:grpSpPr>
          <a:xfrm>
            <a:off x="2507207" y="590948"/>
            <a:ext cx="2030730" cy="768985"/>
            <a:chOff x="2507207" y="590948"/>
            <a:chExt cx="2030730" cy="768985"/>
          </a:xfrm>
        </p:grpSpPr>
        <p:sp>
          <p:nvSpPr>
            <p:cNvPr id="43" name="object 43"/>
            <p:cNvSpPr/>
            <p:nvPr/>
          </p:nvSpPr>
          <p:spPr>
            <a:xfrm>
              <a:off x="2507207" y="590948"/>
              <a:ext cx="2030730" cy="768985"/>
            </a:xfrm>
            <a:custGeom>
              <a:avLst/>
              <a:gdLst/>
              <a:ahLst/>
              <a:cxnLst/>
              <a:rect l="l" t="t" r="r" b="b"/>
              <a:pathLst>
                <a:path w="2030729" h="768985">
                  <a:moveTo>
                    <a:pt x="1942728" y="768940"/>
                  </a:moveTo>
                  <a:lnTo>
                    <a:pt x="402986" y="768948"/>
                  </a:lnTo>
                  <a:lnTo>
                    <a:pt x="362242" y="756619"/>
                  </a:lnTo>
                  <a:lnTo>
                    <a:pt x="327903" y="722263"/>
                  </a:lnTo>
                  <a:lnTo>
                    <a:pt x="315581" y="681498"/>
                  </a:lnTo>
                  <a:lnTo>
                    <a:pt x="315590" y="227359"/>
                  </a:lnTo>
                  <a:lnTo>
                    <a:pt x="0" y="16"/>
                  </a:lnTo>
                  <a:lnTo>
                    <a:pt x="1936334" y="16"/>
                  </a:lnTo>
                  <a:lnTo>
                    <a:pt x="1942486" y="0"/>
                  </a:lnTo>
                  <a:lnTo>
                    <a:pt x="1948581" y="585"/>
                  </a:lnTo>
                  <a:lnTo>
                    <a:pt x="1993545" y="19112"/>
                  </a:lnTo>
                  <a:lnTo>
                    <a:pt x="2020624" y="52046"/>
                  </a:lnTo>
                  <a:lnTo>
                    <a:pt x="2030127" y="87450"/>
                  </a:lnTo>
                  <a:lnTo>
                    <a:pt x="2030127" y="681495"/>
                  </a:lnTo>
                  <a:lnTo>
                    <a:pt x="2017775" y="722236"/>
                  </a:lnTo>
                  <a:lnTo>
                    <a:pt x="1983448" y="756581"/>
                  </a:lnTo>
                  <a:lnTo>
                    <a:pt x="1948811" y="768340"/>
                  </a:lnTo>
                  <a:lnTo>
                    <a:pt x="1942728" y="768940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3058350" y="904227"/>
              <a:ext cx="1304925" cy="179070"/>
            </a:xfrm>
            <a:custGeom>
              <a:avLst/>
              <a:gdLst/>
              <a:ahLst/>
              <a:cxnLst/>
              <a:rect l="l" t="t" r="r" b="b"/>
              <a:pathLst>
                <a:path w="1304925" h="179069">
                  <a:moveTo>
                    <a:pt x="1304391" y="175399"/>
                  </a:moveTo>
                  <a:lnTo>
                    <a:pt x="1228013" y="173799"/>
                  </a:lnTo>
                  <a:lnTo>
                    <a:pt x="1024890" y="172605"/>
                  </a:lnTo>
                  <a:lnTo>
                    <a:pt x="570433" y="172021"/>
                  </a:lnTo>
                  <a:lnTo>
                    <a:pt x="219049" y="172847"/>
                  </a:lnTo>
                  <a:lnTo>
                    <a:pt x="43891" y="174167"/>
                  </a:lnTo>
                  <a:lnTo>
                    <a:pt x="5080" y="174967"/>
                  </a:lnTo>
                  <a:lnTo>
                    <a:pt x="0" y="175399"/>
                  </a:lnTo>
                  <a:lnTo>
                    <a:pt x="5080" y="175831"/>
                  </a:lnTo>
                  <a:lnTo>
                    <a:pt x="19926" y="176250"/>
                  </a:lnTo>
                  <a:lnTo>
                    <a:pt x="76441" y="177012"/>
                  </a:lnTo>
                  <a:lnTo>
                    <a:pt x="279641" y="178206"/>
                  </a:lnTo>
                  <a:lnTo>
                    <a:pt x="734060" y="178790"/>
                  </a:lnTo>
                  <a:lnTo>
                    <a:pt x="1085367" y="177952"/>
                  </a:lnTo>
                  <a:lnTo>
                    <a:pt x="1260500" y="176644"/>
                  </a:lnTo>
                  <a:lnTo>
                    <a:pt x="1299311" y="175831"/>
                  </a:lnTo>
                  <a:lnTo>
                    <a:pt x="1304391" y="175399"/>
                  </a:lnTo>
                  <a:close/>
                </a:path>
                <a:path w="1304925" h="179069">
                  <a:moveTo>
                    <a:pt x="1304391" y="3378"/>
                  </a:moveTo>
                  <a:lnTo>
                    <a:pt x="1187589" y="1422"/>
                  </a:lnTo>
                  <a:lnTo>
                    <a:pt x="958875" y="368"/>
                  </a:lnTo>
                  <a:lnTo>
                    <a:pt x="570433" y="0"/>
                  </a:lnTo>
                  <a:lnTo>
                    <a:pt x="219049" y="876"/>
                  </a:lnTo>
                  <a:lnTo>
                    <a:pt x="43891" y="2197"/>
                  </a:lnTo>
                  <a:lnTo>
                    <a:pt x="5080" y="2971"/>
                  </a:lnTo>
                  <a:lnTo>
                    <a:pt x="0" y="3378"/>
                  </a:lnTo>
                  <a:lnTo>
                    <a:pt x="5080" y="3784"/>
                  </a:lnTo>
                  <a:lnTo>
                    <a:pt x="19926" y="4178"/>
                  </a:lnTo>
                  <a:lnTo>
                    <a:pt x="116878" y="5283"/>
                  </a:lnTo>
                  <a:lnTo>
                    <a:pt x="345668" y="6375"/>
                  </a:lnTo>
                  <a:lnTo>
                    <a:pt x="734060" y="6769"/>
                  </a:lnTo>
                  <a:lnTo>
                    <a:pt x="1085367" y="5930"/>
                  </a:lnTo>
                  <a:lnTo>
                    <a:pt x="1260500" y="4622"/>
                  </a:lnTo>
                  <a:lnTo>
                    <a:pt x="1299311" y="3810"/>
                  </a:lnTo>
                  <a:lnTo>
                    <a:pt x="1304391" y="3378"/>
                  </a:lnTo>
                  <a:close/>
                </a:path>
              </a:pathLst>
            </a:custGeom>
            <a:solidFill>
              <a:srgbClr val="DFDF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5" name="object 45"/>
          <p:cNvSpPr/>
          <p:nvPr/>
        </p:nvSpPr>
        <p:spPr>
          <a:xfrm>
            <a:off x="2315833" y="5637466"/>
            <a:ext cx="8843645" cy="0"/>
          </a:xfrm>
          <a:custGeom>
            <a:avLst/>
            <a:gdLst/>
            <a:ahLst/>
            <a:cxnLst/>
            <a:rect l="l" t="t" r="r" b="b"/>
            <a:pathLst>
              <a:path w="8843645">
                <a:moveTo>
                  <a:pt x="8843337" y="0"/>
                </a:moveTo>
                <a:lnTo>
                  <a:pt x="0" y="0"/>
                </a:lnTo>
                <a:lnTo>
                  <a:pt x="8843337" y="0"/>
                </a:lnTo>
                <a:close/>
              </a:path>
            </a:pathLst>
          </a:custGeom>
          <a:solidFill>
            <a:srgbClr val="25323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6" name="object 46"/>
          <p:cNvGrpSpPr/>
          <p:nvPr/>
        </p:nvGrpSpPr>
        <p:grpSpPr>
          <a:xfrm>
            <a:off x="9786922" y="3503105"/>
            <a:ext cx="1334135" cy="2131695"/>
            <a:chOff x="9786922" y="3503105"/>
            <a:chExt cx="1334135" cy="2131695"/>
          </a:xfrm>
        </p:grpSpPr>
        <p:sp>
          <p:nvSpPr>
            <p:cNvPr id="47" name="object 47"/>
            <p:cNvSpPr/>
            <p:nvPr/>
          </p:nvSpPr>
          <p:spPr>
            <a:xfrm>
              <a:off x="9786912" y="3670706"/>
              <a:ext cx="1334135" cy="1322705"/>
            </a:xfrm>
            <a:custGeom>
              <a:avLst/>
              <a:gdLst/>
              <a:ahLst/>
              <a:cxnLst/>
              <a:rect l="l" t="t" r="r" b="b"/>
              <a:pathLst>
                <a:path w="1334134" h="1322704">
                  <a:moveTo>
                    <a:pt x="934758" y="754938"/>
                  </a:moveTo>
                  <a:lnTo>
                    <a:pt x="933881" y="709726"/>
                  </a:lnTo>
                  <a:lnTo>
                    <a:pt x="929792" y="666229"/>
                  </a:lnTo>
                  <a:lnTo>
                    <a:pt x="923086" y="623074"/>
                  </a:lnTo>
                  <a:lnTo>
                    <a:pt x="914349" y="578891"/>
                  </a:lnTo>
                  <a:lnTo>
                    <a:pt x="893127" y="481977"/>
                  </a:lnTo>
                  <a:lnTo>
                    <a:pt x="881824" y="426516"/>
                  </a:lnTo>
                  <a:lnTo>
                    <a:pt x="866800" y="372935"/>
                  </a:lnTo>
                  <a:lnTo>
                    <a:pt x="844537" y="315341"/>
                  </a:lnTo>
                  <a:lnTo>
                    <a:pt x="821448" y="264147"/>
                  </a:lnTo>
                  <a:lnTo>
                    <a:pt x="802182" y="226504"/>
                  </a:lnTo>
                  <a:lnTo>
                    <a:pt x="773887" y="212217"/>
                  </a:lnTo>
                  <a:lnTo>
                    <a:pt x="770267" y="212509"/>
                  </a:lnTo>
                  <a:lnTo>
                    <a:pt x="741603" y="241719"/>
                  </a:lnTo>
                  <a:lnTo>
                    <a:pt x="742657" y="294919"/>
                  </a:lnTo>
                  <a:lnTo>
                    <a:pt x="745947" y="344246"/>
                  </a:lnTo>
                  <a:lnTo>
                    <a:pt x="751433" y="393382"/>
                  </a:lnTo>
                  <a:lnTo>
                    <a:pt x="759129" y="442302"/>
                  </a:lnTo>
                  <a:lnTo>
                    <a:pt x="770026" y="506882"/>
                  </a:lnTo>
                  <a:lnTo>
                    <a:pt x="779754" y="567385"/>
                  </a:lnTo>
                  <a:lnTo>
                    <a:pt x="788022" y="623938"/>
                  </a:lnTo>
                  <a:lnTo>
                    <a:pt x="794600" y="676681"/>
                  </a:lnTo>
                  <a:lnTo>
                    <a:pt x="799198" y="725690"/>
                  </a:lnTo>
                  <a:lnTo>
                    <a:pt x="801585" y="771118"/>
                  </a:lnTo>
                  <a:lnTo>
                    <a:pt x="801484" y="813066"/>
                  </a:lnTo>
                  <a:lnTo>
                    <a:pt x="798639" y="851649"/>
                  </a:lnTo>
                  <a:lnTo>
                    <a:pt x="791959" y="899553"/>
                  </a:lnTo>
                  <a:lnTo>
                    <a:pt x="783767" y="947026"/>
                  </a:lnTo>
                  <a:lnTo>
                    <a:pt x="774065" y="994092"/>
                  </a:lnTo>
                  <a:lnTo>
                    <a:pt x="762850" y="1040739"/>
                  </a:lnTo>
                  <a:lnTo>
                    <a:pt x="759472" y="1052995"/>
                  </a:lnTo>
                  <a:lnTo>
                    <a:pt x="757275" y="1014958"/>
                  </a:lnTo>
                  <a:lnTo>
                    <a:pt x="739419" y="774700"/>
                  </a:lnTo>
                  <a:lnTo>
                    <a:pt x="717588" y="590715"/>
                  </a:lnTo>
                  <a:lnTo>
                    <a:pt x="706767" y="539546"/>
                  </a:lnTo>
                  <a:lnTo>
                    <a:pt x="693483" y="488022"/>
                  </a:lnTo>
                  <a:lnTo>
                    <a:pt x="678243" y="437426"/>
                  </a:lnTo>
                  <a:lnTo>
                    <a:pt x="661555" y="389039"/>
                  </a:lnTo>
                  <a:lnTo>
                    <a:pt x="643953" y="344131"/>
                  </a:lnTo>
                  <a:lnTo>
                    <a:pt x="625932" y="303999"/>
                  </a:lnTo>
                  <a:lnTo>
                    <a:pt x="608025" y="269900"/>
                  </a:lnTo>
                  <a:lnTo>
                    <a:pt x="589038" y="259270"/>
                  </a:lnTo>
                  <a:lnTo>
                    <a:pt x="580047" y="262394"/>
                  </a:lnTo>
                  <a:lnTo>
                    <a:pt x="576592" y="265239"/>
                  </a:lnTo>
                  <a:lnTo>
                    <a:pt x="571766" y="273443"/>
                  </a:lnTo>
                  <a:lnTo>
                    <a:pt x="570979" y="277850"/>
                  </a:lnTo>
                  <a:lnTo>
                    <a:pt x="576872" y="316877"/>
                  </a:lnTo>
                  <a:lnTo>
                    <a:pt x="588822" y="401777"/>
                  </a:lnTo>
                  <a:lnTo>
                    <a:pt x="595299" y="450723"/>
                  </a:lnTo>
                  <a:lnTo>
                    <a:pt x="601878" y="502920"/>
                  </a:lnTo>
                  <a:lnTo>
                    <a:pt x="608355" y="557580"/>
                  </a:lnTo>
                  <a:lnTo>
                    <a:pt x="614540" y="613892"/>
                  </a:lnTo>
                  <a:lnTo>
                    <a:pt x="620242" y="671055"/>
                  </a:lnTo>
                  <a:lnTo>
                    <a:pt x="625271" y="728281"/>
                  </a:lnTo>
                  <a:lnTo>
                    <a:pt x="629437" y="784733"/>
                  </a:lnTo>
                  <a:lnTo>
                    <a:pt x="632561" y="839647"/>
                  </a:lnTo>
                  <a:lnTo>
                    <a:pt x="634453" y="892187"/>
                  </a:lnTo>
                  <a:lnTo>
                    <a:pt x="634911" y="941578"/>
                  </a:lnTo>
                  <a:lnTo>
                    <a:pt x="633945" y="1112469"/>
                  </a:lnTo>
                  <a:lnTo>
                    <a:pt x="633996" y="1164513"/>
                  </a:lnTo>
                  <a:lnTo>
                    <a:pt x="542798" y="1056462"/>
                  </a:lnTo>
                  <a:lnTo>
                    <a:pt x="424942" y="911682"/>
                  </a:lnTo>
                  <a:lnTo>
                    <a:pt x="314020" y="765771"/>
                  </a:lnTo>
                  <a:lnTo>
                    <a:pt x="212585" y="602780"/>
                  </a:lnTo>
                  <a:lnTo>
                    <a:pt x="115582" y="420446"/>
                  </a:lnTo>
                  <a:lnTo>
                    <a:pt x="42849" y="271983"/>
                  </a:lnTo>
                  <a:lnTo>
                    <a:pt x="14211" y="210667"/>
                  </a:lnTo>
                  <a:lnTo>
                    <a:pt x="6807" y="209778"/>
                  </a:lnTo>
                  <a:lnTo>
                    <a:pt x="16865" y="335889"/>
                  </a:lnTo>
                  <a:lnTo>
                    <a:pt x="80479" y="551688"/>
                  </a:lnTo>
                  <a:lnTo>
                    <a:pt x="205752" y="834580"/>
                  </a:lnTo>
                  <a:lnTo>
                    <a:pt x="358267" y="1081366"/>
                  </a:lnTo>
                  <a:lnTo>
                    <a:pt x="487108" y="1255915"/>
                  </a:lnTo>
                  <a:lnTo>
                    <a:pt x="541362" y="1322120"/>
                  </a:lnTo>
                  <a:lnTo>
                    <a:pt x="634225" y="1245057"/>
                  </a:lnTo>
                  <a:lnTo>
                    <a:pt x="634911" y="1312646"/>
                  </a:lnTo>
                  <a:lnTo>
                    <a:pt x="773772" y="1312646"/>
                  </a:lnTo>
                  <a:lnTo>
                    <a:pt x="771994" y="1277150"/>
                  </a:lnTo>
                  <a:lnTo>
                    <a:pt x="787400" y="1278801"/>
                  </a:lnTo>
                  <a:lnTo>
                    <a:pt x="804722" y="1236103"/>
                  </a:lnTo>
                  <a:lnTo>
                    <a:pt x="845007" y="1129703"/>
                  </a:lnTo>
                  <a:lnTo>
                    <a:pt x="890765" y="992136"/>
                  </a:lnTo>
                  <a:lnTo>
                    <a:pt x="924496" y="855941"/>
                  </a:lnTo>
                  <a:lnTo>
                    <a:pt x="931824" y="803224"/>
                  </a:lnTo>
                  <a:lnTo>
                    <a:pt x="934758" y="754938"/>
                  </a:lnTo>
                  <a:close/>
                </a:path>
                <a:path w="1334134" h="1322704">
                  <a:moveTo>
                    <a:pt x="1333563" y="81445"/>
                  </a:moveTo>
                  <a:lnTo>
                    <a:pt x="1332471" y="41808"/>
                  </a:lnTo>
                  <a:lnTo>
                    <a:pt x="1328966" y="14033"/>
                  </a:lnTo>
                  <a:lnTo>
                    <a:pt x="1324533" y="0"/>
                  </a:lnTo>
                  <a:lnTo>
                    <a:pt x="1317396" y="6781"/>
                  </a:lnTo>
                  <a:lnTo>
                    <a:pt x="1288097" y="80073"/>
                  </a:lnTo>
                  <a:lnTo>
                    <a:pt x="1269161" y="136296"/>
                  </a:lnTo>
                  <a:lnTo>
                    <a:pt x="1249514" y="198729"/>
                  </a:lnTo>
                  <a:lnTo>
                    <a:pt x="1230757" y="262242"/>
                  </a:lnTo>
                  <a:lnTo>
                    <a:pt x="1214488" y="321691"/>
                  </a:lnTo>
                  <a:lnTo>
                    <a:pt x="1202334" y="371957"/>
                  </a:lnTo>
                  <a:lnTo>
                    <a:pt x="1130173" y="563156"/>
                  </a:lnTo>
                  <a:lnTo>
                    <a:pt x="996289" y="869518"/>
                  </a:lnTo>
                  <a:lnTo>
                    <a:pt x="867181" y="1153909"/>
                  </a:lnTo>
                  <a:lnTo>
                    <a:pt x="809371" y="1279182"/>
                  </a:lnTo>
                  <a:lnTo>
                    <a:pt x="809371" y="1303185"/>
                  </a:lnTo>
                  <a:lnTo>
                    <a:pt x="934847" y="1303185"/>
                  </a:lnTo>
                  <a:lnTo>
                    <a:pt x="980084" y="1172654"/>
                  </a:lnTo>
                  <a:lnTo>
                    <a:pt x="1084541" y="873264"/>
                  </a:lnTo>
                  <a:lnTo>
                    <a:pt x="1201394" y="543306"/>
                  </a:lnTo>
                  <a:lnTo>
                    <a:pt x="1283766" y="321056"/>
                  </a:lnTo>
                  <a:lnTo>
                    <a:pt x="1307350" y="252730"/>
                  </a:lnTo>
                  <a:lnTo>
                    <a:pt x="1322501" y="188772"/>
                  </a:lnTo>
                  <a:lnTo>
                    <a:pt x="1330744" y="131051"/>
                  </a:lnTo>
                  <a:lnTo>
                    <a:pt x="1333563" y="81445"/>
                  </a:lnTo>
                  <a:close/>
                </a:path>
              </a:pathLst>
            </a:custGeom>
            <a:solidFill>
              <a:srgbClr val="45596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9791395" y="3686619"/>
              <a:ext cx="1316355" cy="1292225"/>
            </a:xfrm>
            <a:custGeom>
              <a:avLst/>
              <a:gdLst/>
              <a:ahLst/>
              <a:cxnLst/>
              <a:rect l="l" t="t" r="r" b="b"/>
              <a:pathLst>
                <a:path w="1316354" h="1292225">
                  <a:moveTo>
                    <a:pt x="639267" y="1227899"/>
                  </a:moveTo>
                  <a:lnTo>
                    <a:pt x="636473" y="1224749"/>
                  </a:lnTo>
                  <a:lnTo>
                    <a:pt x="633437" y="1221841"/>
                  </a:lnTo>
                  <a:lnTo>
                    <a:pt x="583057" y="1179766"/>
                  </a:lnTo>
                  <a:lnTo>
                    <a:pt x="560133" y="1159459"/>
                  </a:lnTo>
                  <a:lnTo>
                    <a:pt x="505955" y="1107922"/>
                  </a:lnTo>
                  <a:lnTo>
                    <a:pt x="472351" y="1073137"/>
                  </a:lnTo>
                  <a:lnTo>
                    <a:pt x="439813" y="1037539"/>
                  </a:lnTo>
                  <a:lnTo>
                    <a:pt x="408343" y="1001115"/>
                  </a:lnTo>
                  <a:lnTo>
                    <a:pt x="377952" y="963866"/>
                  </a:lnTo>
                  <a:lnTo>
                    <a:pt x="348615" y="925804"/>
                  </a:lnTo>
                  <a:lnTo>
                    <a:pt x="320357" y="886904"/>
                  </a:lnTo>
                  <a:lnTo>
                    <a:pt x="293166" y="847178"/>
                  </a:lnTo>
                  <a:lnTo>
                    <a:pt x="267042" y="806627"/>
                  </a:lnTo>
                  <a:lnTo>
                    <a:pt x="241998" y="765263"/>
                  </a:lnTo>
                  <a:lnTo>
                    <a:pt x="218084" y="723315"/>
                  </a:lnTo>
                  <a:lnTo>
                    <a:pt x="195059" y="680974"/>
                  </a:lnTo>
                  <a:lnTo>
                    <a:pt x="172897" y="638200"/>
                  </a:lnTo>
                  <a:lnTo>
                    <a:pt x="151625" y="595033"/>
                  </a:lnTo>
                  <a:lnTo>
                    <a:pt x="131229" y="551434"/>
                  </a:lnTo>
                  <a:lnTo>
                    <a:pt x="111721" y="507441"/>
                  </a:lnTo>
                  <a:lnTo>
                    <a:pt x="93078" y="463029"/>
                  </a:lnTo>
                  <a:lnTo>
                    <a:pt x="75323" y="418198"/>
                  </a:lnTo>
                  <a:lnTo>
                    <a:pt x="58445" y="372973"/>
                  </a:lnTo>
                  <a:lnTo>
                    <a:pt x="45046" y="335749"/>
                  </a:lnTo>
                  <a:lnTo>
                    <a:pt x="23609" y="273253"/>
                  </a:lnTo>
                  <a:lnTo>
                    <a:pt x="4292" y="214718"/>
                  </a:lnTo>
                  <a:lnTo>
                    <a:pt x="3175" y="210680"/>
                  </a:lnTo>
                  <a:lnTo>
                    <a:pt x="1739" y="206768"/>
                  </a:lnTo>
                  <a:lnTo>
                    <a:pt x="0" y="202971"/>
                  </a:lnTo>
                  <a:lnTo>
                    <a:pt x="520" y="207264"/>
                  </a:lnTo>
                  <a:lnTo>
                    <a:pt x="1435" y="211480"/>
                  </a:lnTo>
                  <a:lnTo>
                    <a:pt x="20066" y="274789"/>
                  </a:lnTo>
                  <a:lnTo>
                    <a:pt x="40373" y="337756"/>
                  </a:lnTo>
                  <a:lnTo>
                    <a:pt x="53276" y="375246"/>
                  </a:lnTo>
                  <a:lnTo>
                    <a:pt x="69684" y="420801"/>
                  </a:lnTo>
                  <a:lnTo>
                    <a:pt x="87058" y="465937"/>
                  </a:lnTo>
                  <a:lnTo>
                    <a:pt x="105371" y="510628"/>
                  </a:lnTo>
                  <a:lnTo>
                    <a:pt x="124625" y="554875"/>
                  </a:lnTo>
                  <a:lnTo>
                    <a:pt x="144843" y="598690"/>
                  </a:lnTo>
                  <a:lnTo>
                    <a:pt x="166001" y="642061"/>
                  </a:lnTo>
                  <a:lnTo>
                    <a:pt x="188112" y="684999"/>
                  </a:lnTo>
                  <a:lnTo>
                    <a:pt x="211175" y="727494"/>
                  </a:lnTo>
                  <a:lnTo>
                    <a:pt x="235178" y="769556"/>
                  </a:lnTo>
                  <a:lnTo>
                    <a:pt x="260337" y="811072"/>
                  </a:lnTo>
                  <a:lnTo>
                    <a:pt x="286600" y="851712"/>
                  </a:lnTo>
                  <a:lnTo>
                    <a:pt x="313994" y="891489"/>
                  </a:lnTo>
                  <a:lnTo>
                    <a:pt x="342493" y="930389"/>
                  </a:lnTo>
                  <a:lnTo>
                    <a:pt x="372122" y="968425"/>
                  </a:lnTo>
                  <a:lnTo>
                    <a:pt x="402869" y="1005586"/>
                  </a:lnTo>
                  <a:lnTo>
                    <a:pt x="434721" y="1041869"/>
                  </a:lnTo>
                  <a:lnTo>
                    <a:pt x="467702" y="1077290"/>
                  </a:lnTo>
                  <a:lnTo>
                    <a:pt x="501789" y="1111834"/>
                  </a:lnTo>
                  <a:lnTo>
                    <a:pt x="550011" y="1156754"/>
                  </a:lnTo>
                  <a:lnTo>
                    <a:pt x="609104" y="1205966"/>
                  </a:lnTo>
                  <a:lnTo>
                    <a:pt x="635635" y="1225804"/>
                  </a:lnTo>
                  <a:lnTo>
                    <a:pt x="639267" y="1227899"/>
                  </a:lnTo>
                  <a:close/>
                </a:path>
                <a:path w="1316354" h="1292225">
                  <a:moveTo>
                    <a:pt x="680021" y="840930"/>
                  </a:moveTo>
                  <a:lnTo>
                    <a:pt x="679818" y="833018"/>
                  </a:lnTo>
                  <a:lnTo>
                    <a:pt x="678776" y="825131"/>
                  </a:lnTo>
                  <a:lnTo>
                    <a:pt x="678154" y="812914"/>
                  </a:lnTo>
                  <a:lnTo>
                    <a:pt x="670661" y="718134"/>
                  </a:lnTo>
                  <a:lnTo>
                    <a:pt x="665213" y="667918"/>
                  </a:lnTo>
                  <a:lnTo>
                    <a:pt x="658101" y="612533"/>
                  </a:lnTo>
                  <a:lnTo>
                    <a:pt x="649236" y="553199"/>
                  </a:lnTo>
                  <a:lnTo>
                    <a:pt x="639114" y="494042"/>
                  </a:lnTo>
                  <a:lnTo>
                    <a:pt x="628573" y="439166"/>
                  </a:lnTo>
                  <a:lnTo>
                    <a:pt x="618109" y="389712"/>
                  </a:lnTo>
                  <a:lnTo>
                    <a:pt x="608203" y="346824"/>
                  </a:lnTo>
                  <a:lnTo>
                    <a:pt x="592302" y="285064"/>
                  </a:lnTo>
                  <a:lnTo>
                    <a:pt x="590600" y="277406"/>
                  </a:lnTo>
                  <a:lnTo>
                    <a:pt x="588238" y="269951"/>
                  </a:lnTo>
                  <a:lnTo>
                    <a:pt x="585228" y="262712"/>
                  </a:lnTo>
                  <a:lnTo>
                    <a:pt x="585978" y="270522"/>
                  </a:lnTo>
                  <a:lnTo>
                    <a:pt x="587362" y="278231"/>
                  </a:lnTo>
                  <a:lnTo>
                    <a:pt x="589394" y="285826"/>
                  </a:lnTo>
                  <a:lnTo>
                    <a:pt x="611746" y="391109"/>
                  </a:lnTo>
                  <a:lnTo>
                    <a:pt x="621487" y="440613"/>
                  </a:lnTo>
                  <a:lnTo>
                    <a:pt x="631571" y="495452"/>
                  </a:lnTo>
                  <a:lnTo>
                    <a:pt x="641527" y="554469"/>
                  </a:lnTo>
                  <a:lnTo>
                    <a:pt x="650557" y="613613"/>
                  </a:lnTo>
                  <a:lnTo>
                    <a:pt x="658177" y="668820"/>
                  </a:lnTo>
                  <a:lnTo>
                    <a:pt x="664451" y="718883"/>
                  </a:lnTo>
                  <a:lnTo>
                    <a:pt x="669429" y="762609"/>
                  </a:lnTo>
                  <a:lnTo>
                    <a:pt x="676122" y="825754"/>
                  </a:lnTo>
                  <a:lnTo>
                    <a:pt x="676579" y="833551"/>
                  </a:lnTo>
                  <a:lnTo>
                    <a:pt x="677672" y="841260"/>
                  </a:lnTo>
                  <a:lnTo>
                    <a:pt x="679399" y="848868"/>
                  </a:lnTo>
                  <a:lnTo>
                    <a:pt x="680021" y="840930"/>
                  </a:lnTo>
                  <a:close/>
                </a:path>
                <a:path w="1316354" h="1292225">
                  <a:moveTo>
                    <a:pt x="855560" y="682929"/>
                  </a:moveTo>
                  <a:lnTo>
                    <a:pt x="854341" y="630618"/>
                  </a:lnTo>
                  <a:lnTo>
                    <a:pt x="851090" y="578243"/>
                  </a:lnTo>
                  <a:lnTo>
                    <a:pt x="845781" y="525792"/>
                  </a:lnTo>
                  <a:lnTo>
                    <a:pt x="839330" y="479107"/>
                  </a:lnTo>
                  <a:lnTo>
                    <a:pt x="825766" y="404406"/>
                  </a:lnTo>
                  <a:lnTo>
                    <a:pt x="810272" y="340309"/>
                  </a:lnTo>
                  <a:lnTo>
                    <a:pt x="792556" y="280873"/>
                  </a:lnTo>
                  <a:lnTo>
                    <a:pt x="769785" y="217995"/>
                  </a:lnTo>
                  <a:lnTo>
                    <a:pt x="768680" y="214490"/>
                  </a:lnTo>
                  <a:lnTo>
                    <a:pt x="767245" y="211124"/>
                  </a:lnTo>
                  <a:lnTo>
                    <a:pt x="765492" y="207899"/>
                  </a:lnTo>
                  <a:lnTo>
                    <a:pt x="766241" y="211759"/>
                  </a:lnTo>
                  <a:lnTo>
                    <a:pt x="767384" y="215506"/>
                  </a:lnTo>
                  <a:lnTo>
                    <a:pt x="768908" y="219138"/>
                  </a:lnTo>
                  <a:lnTo>
                    <a:pt x="781900" y="259168"/>
                  </a:lnTo>
                  <a:lnTo>
                    <a:pt x="801268" y="325767"/>
                  </a:lnTo>
                  <a:lnTo>
                    <a:pt x="820178" y="406260"/>
                  </a:lnTo>
                  <a:lnTo>
                    <a:pt x="829716" y="458381"/>
                  </a:lnTo>
                  <a:lnTo>
                    <a:pt x="839216" y="527062"/>
                  </a:lnTo>
                  <a:lnTo>
                    <a:pt x="844181" y="579234"/>
                  </a:lnTo>
                  <a:lnTo>
                    <a:pt x="847204" y="631329"/>
                  </a:lnTo>
                  <a:lnTo>
                    <a:pt x="848271" y="683361"/>
                  </a:lnTo>
                  <a:lnTo>
                    <a:pt x="847382" y="735317"/>
                  </a:lnTo>
                  <a:lnTo>
                    <a:pt x="844537" y="787209"/>
                  </a:lnTo>
                  <a:lnTo>
                    <a:pt x="839749" y="839038"/>
                  </a:lnTo>
                  <a:lnTo>
                    <a:pt x="833018" y="890778"/>
                  </a:lnTo>
                  <a:lnTo>
                    <a:pt x="824318" y="942467"/>
                  </a:lnTo>
                  <a:lnTo>
                    <a:pt x="809840" y="1009789"/>
                  </a:lnTo>
                  <a:lnTo>
                    <a:pt x="796798" y="1061161"/>
                  </a:lnTo>
                  <a:lnTo>
                    <a:pt x="777519" y="1124153"/>
                  </a:lnTo>
                  <a:lnTo>
                    <a:pt x="756932" y="1182268"/>
                  </a:lnTo>
                  <a:lnTo>
                    <a:pt x="732167" y="1244320"/>
                  </a:lnTo>
                  <a:lnTo>
                    <a:pt x="730605" y="1247660"/>
                  </a:lnTo>
                  <a:lnTo>
                    <a:pt x="729386" y="1251102"/>
                  </a:lnTo>
                  <a:lnTo>
                    <a:pt x="728510" y="1254683"/>
                  </a:lnTo>
                  <a:lnTo>
                    <a:pt x="730516" y="1251610"/>
                  </a:lnTo>
                  <a:lnTo>
                    <a:pt x="732205" y="1248371"/>
                  </a:lnTo>
                  <a:lnTo>
                    <a:pt x="733564" y="1244955"/>
                  </a:lnTo>
                  <a:lnTo>
                    <a:pt x="750595" y="1206690"/>
                  </a:lnTo>
                  <a:lnTo>
                    <a:pt x="776325" y="1141793"/>
                  </a:lnTo>
                  <a:lnTo>
                    <a:pt x="802220" y="1062799"/>
                  </a:lnTo>
                  <a:lnTo>
                    <a:pt x="815936" y="1011402"/>
                  </a:lnTo>
                  <a:lnTo>
                    <a:pt x="830884" y="943343"/>
                  </a:lnTo>
                  <a:lnTo>
                    <a:pt x="839914" y="891413"/>
                  </a:lnTo>
                  <a:lnTo>
                    <a:pt x="846899" y="839393"/>
                  </a:lnTo>
                  <a:lnTo>
                    <a:pt x="851827" y="787311"/>
                  </a:lnTo>
                  <a:lnTo>
                    <a:pt x="854722" y="735152"/>
                  </a:lnTo>
                  <a:lnTo>
                    <a:pt x="855560" y="682929"/>
                  </a:lnTo>
                  <a:close/>
                </a:path>
                <a:path w="1316354" h="1292225">
                  <a:moveTo>
                    <a:pt x="1315986" y="2362"/>
                  </a:moveTo>
                  <a:lnTo>
                    <a:pt x="1315758" y="0"/>
                  </a:lnTo>
                  <a:lnTo>
                    <a:pt x="1314742" y="2209"/>
                  </a:lnTo>
                  <a:lnTo>
                    <a:pt x="1306156" y="40500"/>
                  </a:lnTo>
                  <a:lnTo>
                    <a:pt x="1296492" y="80416"/>
                  </a:lnTo>
                  <a:lnTo>
                    <a:pt x="1276756" y="151422"/>
                  </a:lnTo>
                  <a:lnTo>
                    <a:pt x="1263751" y="193624"/>
                  </a:lnTo>
                  <a:lnTo>
                    <a:pt x="1248410" y="239725"/>
                  </a:lnTo>
                  <a:lnTo>
                    <a:pt x="1230718" y="289369"/>
                  </a:lnTo>
                  <a:lnTo>
                    <a:pt x="1210945" y="342265"/>
                  </a:lnTo>
                  <a:lnTo>
                    <a:pt x="1189278" y="398106"/>
                  </a:lnTo>
                  <a:lnTo>
                    <a:pt x="1131811" y="542696"/>
                  </a:lnTo>
                  <a:lnTo>
                    <a:pt x="1111821" y="593928"/>
                  </a:lnTo>
                  <a:lnTo>
                    <a:pt x="1091819" y="646544"/>
                  </a:lnTo>
                  <a:lnTo>
                    <a:pt x="1072794" y="699503"/>
                  </a:lnTo>
                  <a:lnTo>
                    <a:pt x="1055357" y="751674"/>
                  </a:lnTo>
                  <a:lnTo>
                    <a:pt x="1039228" y="802754"/>
                  </a:lnTo>
                  <a:lnTo>
                    <a:pt x="992416" y="957846"/>
                  </a:lnTo>
                  <a:lnTo>
                    <a:pt x="975575" y="1011745"/>
                  </a:lnTo>
                  <a:lnTo>
                    <a:pt x="959231" y="1061834"/>
                  </a:lnTo>
                  <a:lnTo>
                    <a:pt x="943368" y="1107795"/>
                  </a:lnTo>
                  <a:lnTo>
                    <a:pt x="927976" y="1149197"/>
                  </a:lnTo>
                  <a:lnTo>
                    <a:pt x="913320" y="1185748"/>
                  </a:lnTo>
                  <a:lnTo>
                    <a:pt x="882688" y="1254556"/>
                  </a:lnTo>
                  <a:lnTo>
                    <a:pt x="865416" y="1289862"/>
                  </a:lnTo>
                  <a:lnTo>
                    <a:pt x="864717" y="1292186"/>
                  </a:lnTo>
                  <a:lnTo>
                    <a:pt x="885088" y="1255826"/>
                  </a:lnTo>
                  <a:lnTo>
                    <a:pt x="906475" y="1211643"/>
                  </a:lnTo>
                  <a:lnTo>
                    <a:pt x="935456" y="1144066"/>
                  </a:lnTo>
                  <a:lnTo>
                    <a:pt x="965009" y="1063828"/>
                  </a:lnTo>
                  <a:lnTo>
                    <a:pt x="981760" y="1013701"/>
                  </a:lnTo>
                  <a:lnTo>
                    <a:pt x="998905" y="959777"/>
                  </a:lnTo>
                  <a:lnTo>
                    <a:pt x="1046670" y="805078"/>
                  </a:lnTo>
                  <a:lnTo>
                    <a:pt x="1063002" y="754126"/>
                  </a:lnTo>
                  <a:lnTo>
                    <a:pt x="1080465" y="702068"/>
                  </a:lnTo>
                  <a:lnTo>
                    <a:pt x="1099261" y="649185"/>
                  </a:lnTo>
                  <a:lnTo>
                    <a:pt x="1118971" y="596658"/>
                  </a:lnTo>
                  <a:lnTo>
                    <a:pt x="1138796" y="545477"/>
                  </a:lnTo>
                  <a:lnTo>
                    <a:pt x="1195959" y="400761"/>
                  </a:lnTo>
                  <a:lnTo>
                    <a:pt x="1217282" y="344728"/>
                  </a:lnTo>
                  <a:lnTo>
                    <a:pt x="1236573" y="291630"/>
                  </a:lnTo>
                  <a:lnTo>
                    <a:pt x="1253832" y="241757"/>
                  </a:lnTo>
                  <a:lnTo>
                    <a:pt x="1269047" y="195389"/>
                  </a:lnTo>
                  <a:lnTo>
                    <a:pt x="1281963" y="152908"/>
                  </a:lnTo>
                  <a:lnTo>
                    <a:pt x="1292440" y="114757"/>
                  </a:lnTo>
                  <a:lnTo>
                    <a:pt x="1306918" y="53174"/>
                  </a:lnTo>
                  <a:lnTo>
                    <a:pt x="1314754" y="9728"/>
                  </a:lnTo>
                  <a:lnTo>
                    <a:pt x="1315758" y="6311"/>
                  </a:lnTo>
                  <a:lnTo>
                    <a:pt x="1315758" y="3543"/>
                  </a:lnTo>
                  <a:lnTo>
                    <a:pt x="1315986" y="2362"/>
                  </a:lnTo>
                  <a:close/>
                </a:path>
              </a:pathLst>
            </a:custGeom>
            <a:solidFill>
              <a:srgbClr val="2532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9920673" y="3503105"/>
              <a:ext cx="631825" cy="1470660"/>
            </a:xfrm>
            <a:custGeom>
              <a:avLst/>
              <a:gdLst/>
              <a:ahLst/>
              <a:cxnLst/>
              <a:rect l="l" t="t" r="r" b="b"/>
              <a:pathLst>
                <a:path w="631825" h="1470660">
                  <a:moveTo>
                    <a:pt x="483353" y="1470647"/>
                  </a:moveTo>
                  <a:lnTo>
                    <a:pt x="466982" y="1405706"/>
                  </a:lnTo>
                  <a:lnTo>
                    <a:pt x="425758" y="1246951"/>
                  </a:lnTo>
                  <a:lnTo>
                    <a:pt x="371516" y="1048482"/>
                  </a:lnTo>
                  <a:lnTo>
                    <a:pt x="316090" y="864400"/>
                  </a:lnTo>
                  <a:lnTo>
                    <a:pt x="301203" y="819861"/>
                  </a:lnTo>
                  <a:lnTo>
                    <a:pt x="284523" y="771503"/>
                  </a:lnTo>
                  <a:lnTo>
                    <a:pt x="266365" y="720128"/>
                  </a:lnTo>
                  <a:lnTo>
                    <a:pt x="247044" y="666536"/>
                  </a:lnTo>
                  <a:lnTo>
                    <a:pt x="226874" y="611530"/>
                  </a:lnTo>
                  <a:lnTo>
                    <a:pt x="206170" y="555911"/>
                  </a:lnTo>
                  <a:lnTo>
                    <a:pt x="185246" y="500480"/>
                  </a:lnTo>
                  <a:lnTo>
                    <a:pt x="164418" y="446040"/>
                  </a:lnTo>
                  <a:lnTo>
                    <a:pt x="143999" y="393391"/>
                  </a:lnTo>
                  <a:lnTo>
                    <a:pt x="124305" y="343336"/>
                  </a:lnTo>
                  <a:lnTo>
                    <a:pt x="105650" y="296676"/>
                  </a:lnTo>
                  <a:lnTo>
                    <a:pt x="88348" y="254212"/>
                  </a:lnTo>
                  <a:lnTo>
                    <a:pt x="72715" y="216746"/>
                  </a:lnTo>
                  <a:lnTo>
                    <a:pt x="34582" y="130951"/>
                  </a:lnTo>
                  <a:lnTo>
                    <a:pt x="22505" y="101475"/>
                  </a:lnTo>
                  <a:lnTo>
                    <a:pt x="11481" y="71589"/>
                  </a:lnTo>
                  <a:lnTo>
                    <a:pt x="469" y="37940"/>
                  </a:lnTo>
                  <a:lnTo>
                    <a:pt x="0" y="34509"/>
                  </a:lnTo>
                  <a:lnTo>
                    <a:pt x="198" y="27490"/>
                  </a:lnTo>
                  <a:lnTo>
                    <a:pt x="28101" y="211"/>
                  </a:lnTo>
                  <a:lnTo>
                    <a:pt x="31556" y="0"/>
                  </a:lnTo>
                  <a:lnTo>
                    <a:pt x="38536" y="725"/>
                  </a:lnTo>
                  <a:lnTo>
                    <a:pt x="76131" y="34159"/>
                  </a:lnTo>
                  <a:lnTo>
                    <a:pt x="98941" y="64866"/>
                  </a:lnTo>
                  <a:lnTo>
                    <a:pt x="122050" y="100372"/>
                  </a:lnTo>
                  <a:lnTo>
                    <a:pt x="145433" y="139972"/>
                  </a:lnTo>
                  <a:lnTo>
                    <a:pt x="169065" y="182956"/>
                  </a:lnTo>
                  <a:lnTo>
                    <a:pt x="192921" y="228618"/>
                  </a:lnTo>
                  <a:lnTo>
                    <a:pt x="216975" y="276250"/>
                  </a:lnTo>
                  <a:lnTo>
                    <a:pt x="290077" y="423894"/>
                  </a:lnTo>
                  <a:lnTo>
                    <a:pt x="314674" y="472333"/>
                  </a:lnTo>
                  <a:lnTo>
                    <a:pt x="339344" y="519205"/>
                  </a:lnTo>
                  <a:lnTo>
                    <a:pt x="364061" y="563802"/>
                  </a:lnTo>
                  <a:lnTo>
                    <a:pt x="461529" y="800588"/>
                  </a:lnTo>
                  <a:lnTo>
                    <a:pt x="547339" y="1093084"/>
                  </a:lnTo>
                  <a:lnTo>
                    <a:pt x="608416" y="1341651"/>
                  </a:lnTo>
                  <a:lnTo>
                    <a:pt x="631680" y="1446649"/>
                  </a:lnTo>
                  <a:lnTo>
                    <a:pt x="483353" y="1470647"/>
                  </a:lnTo>
                  <a:close/>
                </a:path>
              </a:pathLst>
            </a:custGeom>
            <a:solidFill>
              <a:srgbClr val="45596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9937826" y="3509670"/>
              <a:ext cx="614680" cy="1464310"/>
            </a:xfrm>
            <a:custGeom>
              <a:avLst/>
              <a:gdLst/>
              <a:ahLst/>
              <a:cxnLst/>
              <a:rect l="l" t="t" r="r" b="b"/>
              <a:pathLst>
                <a:path w="614679" h="1464310">
                  <a:moveTo>
                    <a:pt x="466191" y="1464221"/>
                  </a:moveTo>
                  <a:lnTo>
                    <a:pt x="465810" y="1457756"/>
                  </a:lnTo>
                  <a:lnTo>
                    <a:pt x="464794" y="1451406"/>
                  </a:lnTo>
                  <a:lnTo>
                    <a:pt x="463169" y="1445145"/>
                  </a:lnTo>
                  <a:lnTo>
                    <a:pt x="443852" y="1358366"/>
                  </a:lnTo>
                  <a:lnTo>
                    <a:pt x="434314" y="1317828"/>
                  </a:lnTo>
                  <a:lnTo>
                    <a:pt x="423456" y="1273035"/>
                  </a:lnTo>
                  <a:lnTo>
                    <a:pt x="411403" y="1224876"/>
                  </a:lnTo>
                  <a:lnTo>
                    <a:pt x="398868" y="1176845"/>
                  </a:lnTo>
                  <a:lnTo>
                    <a:pt x="386613" y="1132420"/>
                  </a:lnTo>
                  <a:lnTo>
                    <a:pt x="374967" y="1092441"/>
                  </a:lnTo>
                  <a:lnTo>
                    <a:pt x="354825" y="1029296"/>
                  </a:lnTo>
                  <a:lnTo>
                    <a:pt x="347154" y="1008011"/>
                  </a:lnTo>
                  <a:lnTo>
                    <a:pt x="345262" y="1001788"/>
                  </a:lnTo>
                  <a:lnTo>
                    <a:pt x="342684" y="995845"/>
                  </a:lnTo>
                  <a:lnTo>
                    <a:pt x="339458" y="990206"/>
                  </a:lnTo>
                  <a:lnTo>
                    <a:pt x="340448" y="996505"/>
                  </a:lnTo>
                  <a:lnTo>
                    <a:pt x="342036" y="1002652"/>
                  </a:lnTo>
                  <a:lnTo>
                    <a:pt x="344246" y="1008646"/>
                  </a:lnTo>
                  <a:lnTo>
                    <a:pt x="358889" y="1059167"/>
                  </a:lnTo>
                  <a:lnTo>
                    <a:pt x="379653" y="1134237"/>
                  </a:lnTo>
                  <a:lnTo>
                    <a:pt x="391452" y="1178750"/>
                  </a:lnTo>
                  <a:lnTo>
                    <a:pt x="403834" y="1226642"/>
                  </a:lnTo>
                  <a:lnTo>
                    <a:pt x="446633" y="1395374"/>
                  </a:lnTo>
                  <a:lnTo>
                    <a:pt x="460133" y="1445895"/>
                  </a:lnTo>
                  <a:lnTo>
                    <a:pt x="461505" y="1452219"/>
                  </a:lnTo>
                  <a:lnTo>
                    <a:pt x="463524" y="1458328"/>
                  </a:lnTo>
                  <a:lnTo>
                    <a:pt x="466191" y="1464221"/>
                  </a:lnTo>
                  <a:close/>
                </a:path>
                <a:path w="614679" h="1464310">
                  <a:moveTo>
                    <a:pt x="540867" y="1449273"/>
                  </a:moveTo>
                  <a:lnTo>
                    <a:pt x="540677" y="1447800"/>
                  </a:lnTo>
                  <a:lnTo>
                    <a:pt x="540423" y="1444637"/>
                  </a:lnTo>
                  <a:lnTo>
                    <a:pt x="539877" y="1441348"/>
                  </a:lnTo>
                  <a:lnTo>
                    <a:pt x="539788" y="1436052"/>
                  </a:lnTo>
                  <a:lnTo>
                    <a:pt x="538949" y="1427365"/>
                  </a:lnTo>
                  <a:lnTo>
                    <a:pt x="538022" y="1416900"/>
                  </a:lnTo>
                  <a:lnTo>
                    <a:pt x="529501" y="1349514"/>
                  </a:lnTo>
                  <a:lnTo>
                    <a:pt x="522846" y="1308379"/>
                  </a:lnTo>
                  <a:lnTo>
                    <a:pt x="515175" y="1267421"/>
                  </a:lnTo>
                  <a:lnTo>
                    <a:pt x="506463" y="1226642"/>
                  </a:lnTo>
                  <a:lnTo>
                    <a:pt x="494957" y="1178331"/>
                  </a:lnTo>
                  <a:lnTo>
                    <a:pt x="482396" y="1130312"/>
                  </a:lnTo>
                  <a:lnTo>
                    <a:pt x="468782" y="1082598"/>
                  </a:lnTo>
                  <a:lnTo>
                    <a:pt x="454126" y="1035177"/>
                  </a:lnTo>
                  <a:lnTo>
                    <a:pt x="438416" y="988060"/>
                  </a:lnTo>
                  <a:lnTo>
                    <a:pt x="422694" y="943356"/>
                  </a:lnTo>
                  <a:lnTo>
                    <a:pt x="405739" y="897597"/>
                  </a:lnTo>
                  <a:lnTo>
                    <a:pt x="387616" y="850874"/>
                  </a:lnTo>
                  <a:lnTo>
                    <a:pt x="368388" y="803313"/>
                  </a:lnTo>
                  <a:lnTo>
                    <a:pt x="348157" y="754989"/>
                  </a:lnTo>
                  <a:lnTo>
                    <a:pt x="326961" y="706031"/>
                  </a:lnTo>
                  <a:lnTo>
                    <a:pt x="303136" y="652983"/>
                  </a:lnTo>
                  <a:lnTo>
                    <a:pt x="279425" y="601179"/>
                  </a:lnTo>
                  <a:lnTo>
                    <a:pt x="255955" y="550710"/>
                  </a:lnTo>
                  <a:lnTo>
                    <a:pt x="232854" y="501700"/>
                  </a:lnTo>
                  <a:lnTo>
                    <a:pt x="210273" y="454228"/>
                  </a:lnTo>
                  <a:lnTo>
                    <a:pt x="146964" y="322097"/>
                  </a:lnTo>
                  <a:lnTo>
                    <a:pt x="127800" y="281813"/>
                  </a:lnTo>
                  <a:lnTo>
                    <a:pt x="109816" y="243586"/>
                  </a:lnTo>
                  <a:lnTo>
                    <a:pt x="72212" y="162267"/>
                  </a:lnTo>
                  <a:lnTo>
                    <a:pt x="53746" y="121602"/>
                  </a:lnTo>
                  <a:lnTo>
                    <a:pt x="37884" y="85991"/>
                  </a:lnTo>
                  <a:lnTo>
                    <a:pt x="6819" y="14274"/>
                  </a:lnTo>
                  <a:lnTo>
                    <a:pt x="4800" y="9982"/>
                  </a:lnTo>
                  <a:lnTo>
                    <a:pt x="3035" y="5943"/>
                  </a:lnTo>
                  <a:lnTo>
                    <a:pt x="762" y="1143"/>
                  </a:lnTo>
                  <a:lnTo>
                    <a:pt x="0" y="0"/>
                  </a:lnTo>
                  <a:lnTo>
                    <a:pt x="203" y="1320"/>
                  </a:lnTo>
                  <a:lnTo>
                    <a:pt x="584" y="2578"/>
                  </a:lnTo>
                  <a:lnTo>
                    <a:pt x="1143" y="3784"/>
                  </a:lnTo>
                  <a:lnTo>
                    <a:pt x="2273" y="6819"/>
                  </a:lnTo>
                  <a:lnTo>
                    <a:pt x="3670" y="10363"/>
                  </a:lnTo>
                  <a:lnTo>
                    <a:pt x="5308" y="14909"/>
                  </a:lnTo>
                  <a:lnTo>
                    <a:pt x="8547" y="23037"/>
                  </a:lnTo>
                  <a:lnTo>
                    <a:pt x="34467" y="87464"/>
                  </a:lnTo>
                  <a:lnTo>
                    <a:pt x="49745" y="123380"/>
                  </a:lnTo>
                  <a:lnTo>
                    <a:pt x="67665" y="164490"/>
                  </a:lnTo>
                  <a:lnTo>
                    <a:pt x="88112" y="210426"/>
                  </a:lnTo>
                  <a:lnTo>
                    <a:pt x="104470" y="246634"/>
                  </a:lnTo>
                  <a:lnTo>
                    <a:pt x="122148" y="284988"/>
                  </a:lnTo>
                  <a:lnTo>
                    <a:pt x="141058" y="325399"/>
                  </a:lnTo>
                  <a:lnTo>
                    <a:pt x="226072" y="505371"/>
                  </a:lnTo>
                  <a:lnTo>
                    <a:pt x="249021" y="554431"/>
                  </a:lnTo>
                  <a:lnTo>
                    <a:pt x="272376" y="604913"/>
                  </a:lnTo>
                  <a:lnTo>
                    <a:pt x="295998" y="656691"/>
                  </a:lnTo>
                  <a:lnTo>
                    <a:pt x="319760" y="709688"/>
                  </a:lnTo>
                  <a:lnTo>
                    <a:pt x="340969" y="758545"/>
                  </a:lnTo>
                  <a:lnTo>
                    <a:pt x="361238" y="806691"/>
                  </a:lnTo>
                  <a:lnTo>
                    <a:pt x="380517" y="854062"/>
                  </a:lnTo>
                  <a:lnTo>
                    <a:pt x="398703" y="900607"/>
                  </a:lnTo>
                  <a:lnTo>
                    <a:pt x="415759" y="946264"/>
                  </a:lnTo>
                  <a:lnTo>
                    <a:pt x="431609" y="990968"/>
                  </a:lnTo>
                  <a:lnTo>
                    <a:pt x="447471" y="1037793"/>
                  </a:lnTo>
                  <a:lnTo>
                    <a:pt x="462343" y="1084922"/>
                  </a:lnTo>
                  <a:lnTo>
                    <a:pt x="476224" y="1132332"/>
                  </a:lnTo>
                  <a:lnTo>
                    <a:pt x="489127" y="1180033"/>
                  </a:lnTo>
                  <a:lnTo>
                    <a:pt x="501040" y="1228026"/>
                  </a:lnTo>
                  <a:lnTo>
                    <a:pt x="511835" y="1276997"/>
                  </a:lnTo>
                  <a:lnTo>
                    <a:pt x="520496" y="1320888"/>
                  </a:lnTo>
                  <a:lnTo>
                    <a:pt x="527189" y="1359255"/>
                  </a:lnTo>
                  <a:lnTo>
                    <a:pt x="534149" y="1405496"/>
                  </a:lnTo>
                  <a:lnTo>
                    <a:pt x="537006" y="1427988"/>
                  </a:lnTo>
                  <a:lnTo>
                    <a:pt x="538149" y="1436560"/>
                  </a:lnTo>
                  <a:lnTo>
                    <a:pt x="538911" y="1441348"/>
                  </a:lnTo>
                  <a:lnTo>
                    <a:pt x="539915" y="1445145"/>
                  </a:lnTo>
                  <a:lnTo>
                    <a:pt x="540016" y="1449628"/>
                  </a:lnTo>
                  <a:lnTo>
                    <a:pt x="540270" y="1450936"/>
                  </a:lnTo>
                  <a:lnTo>
                    <a:pt x="540677" y="1452219"/>
                  </a:lnTo>
                  <a:lnTo>
                    <a:pt x="540842" y="1450936"/>
                  </a:lnTo>
                  <a:lnTo>
                    <a:pt x="540867" y="1449273"/>
                  </a:lnTo>
                  <a:close/>
                </a:path>
                <a:path w="614679" h="1464310">
                  <a:moveTo>
                    <a:pt x="614527" y="1440218"/>
                  </a:moveTo>
                  <a:lnTo>
                    <a:pt x="609206" y="1385214"/>
                  </a:lnTo>
                  <a:lnTo>
                    <a:pt x="603669" y="1346123"/>
                  </a:lnTo>
                  <a:lnTo>
                    <a:pt x="596252" y="1300962"/>
                  </a:lnTo>
                  <a:lnTo>
                    <a:pt x="587933" y="1255991"/>
                  </a:lnTo>
                  <a:lnTo>
                    <a:pt x="578726" y="1211211"/>
                  </a:lnTo>
                  <a:lnTo>
                    <a:pt x="568604" y="1166609"/>
                  </a:lnTo>
                  <a:lnTo>
                    <a:pt x="557593" y="1122184"/>
                  </a:lnTo>
                  <a:lnTo>
                    <a:pt x="545668" y="1078001"/>
                  </a:lnTo>
                  <a:lnTo>
                    <a:pt x="532803" y="1034110"/>
                  </a:lnTo>
                  <a:lnTo>
                    <a:pt x="519023" y="990511"/>
                  </a:lnTo>
                  <a:lnTo>
                    <a:pt x="504304" y="947204"/>
                  </a:lnTo>
                  <a:lnTo>
                    <a:pt x="481406" y="884682"/>
                  </a:lnTo>
                  <a:lnTo>
                    <a:pt x="458495" y="828014"/>
                  </a:lnTo>
                  <a:lnTo>
                    <a:pt x="452691" y="816660"/>
                  </a:lnTo>
                  <a:lnTo>
                    <a:pt x="454253" y="822858"/>
                  </a:lnTo>
                  <a:lnTo>
                    <a:pt x="456082" y="828954"/>
                  </a:lnTo>
                  <a:lnTo>
                    <a:pt x="458165" y="834974"/>
                  </a:lnTo>
                  <a:lnTo>
                    <a:pt x="460514" y="840917"/>
                  </a:lnTo>
                  <a:lnTo>
                    <a:pt x="483235" y="905840"/>
                  </a:lnTo>
                  <a:lnTo>
                    <a:pt x="498500" y="951039"/>
                  </a:lnTo>
                  <a:lnTo>
                    <a:pt x="515073" y="1003249"/>
                  </a:lnTo>
                  <a:lnTo>
                    <a:pt x="532371" y="1061275"/>
                  </a:lnTo>
                  <a:lnTo>
                    <a:pt x="549757" y="1123962"/>
                  </a:lnTo>
                  <a:lnTo>
                    <a:pt x="565556" y="1187030"/>
                  </a:lnTo>
                  <a:lnTo>
                    <a:pt x="578650" y="1246111"/>
                  </a:lnTo>
                  <a:lnTo>
                    <a:pt x="589368" y="1299806"/>
                  </a:lnTo>
                  <a:lnTo>
                    <a:pt x="597979" y="1346758"/>
                  </a:lnTo>
                  <a:lnTo>
                    <a:pt x="611517" y="1427683"/>
                  </a:lnTo>
                  <a:lnTo>
                    <a:pt x="614527" y="1440218"/>
                  </a:lnTo>
                  <a:close/>
                </a:path>
              </a:pathLst>
            </a:custGeom>
            <a:solidFill>
              <a:srgbClr val="2532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0277791" y="4928536"/>
              <a:ext cx="579120" cy="706120"/>
            </a:xfrm>
            <a:custGeom>
              <a:avLst/>
              <a:gdLst/>
              <a:ahLst/>
              <a:cxnLst/>
              <a:rect l="l" t="t" r="r" b="b"/>
              <a:pathLst>
                <a:path w="579120" h="706120">
                  <a:moveTo>
                    <a:pt x="578918" y="705646"/>
                  </a:moveTo>
                  <a:lnTo>
                    <a:pt x="0" y="705646"/>
                  </a:lnTo>
                  <a:lnTo>
                    <a:pt x="0" y="0"/>
                  </a:lnTo>
                  <a:lnTo>
                    <a:pt x="578918" y="0"/>
                  </a:lnTo>
                  <a:lnTo>
                    <a:pt x="578918" y="705646"/>
                  </a:lnTo>
                  <a:close/>
                </a:path>
              </a:pathLst>
            </a:custGeom>
            <a:solidFill>
              <a:srgbClr val="ED21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10672026" y="4928536"/>
              <a:ext cx="184785" cy="706120"/>
            </a:xfrm>
            <a:custGeom>
              <a:avLst/>
              <a:gdLst/>
              <a:ahLst/>
              <a:cxnLst/>
              <a:rect l="l" t="t" r="r" b="b"/>
              <a:pathLst>
                <a:path w="184784" h="706120">
                  <a:moveTo>
                    <a:pt x="0" y="705646"/>
                  </a:moveTo>
                  <a:lnTo>
                    <a:pt x="184683" y="705646"/>
                  </a:lnTo>
                  <a:lnTo>
                    <a:pt x="184683" y="0"/>
                  </a:lnTo>
                  <a:lnTo>
                    <a:pt x="0" y="0"/>
                  </a:lnTo>
                  <a:lnTo>
                    <a:pt x="0" y="705646"/>
                  </a:lnTo>
                  <a:close/>
                </a:path>
              </a:pathLst>
            </a:custGeom>
            <a:solidFill>
              <a:srgbClr val="000000">
                <a:alpha val="2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10158498" y="4928536"/>
              <a:ext cx="513715" cy="706120"/>
            </a:xfrm>
            <a:custGeom>
              <a:avLst/>
              <a:gdLst/>
              <a:ahLst/>
              <a:cxnLst/>
              <a:rect l="l" t="t" r="r" b="b"/>
              <a:pathLst>
                <a:path w="513715" h="706120">
                  <a:moveTo>
                    <a:pt x="513528" y="705646"/>
                  </a:moveTo>
                  <a:lnTo>
                    <a:pt x="0" y="705646"/>
                  </a:lnTo>
                  <a:lnTo>
                    <a:pt x="0" y="0"/>
                  </a:lnTo>
                  <a:lnTo>
                    <a:pt x="513528" y="0"/>
                  </a:lnTo>
                  <a:lnTo>
                    <a:pt x="513528" y="705646"/>
                  </a:lnTo>
                  <a:close/>
                </a:path>
              </a:pathLst>
            </a:custGeom>
            <a:solidFill>
              <a:srgbClr val="ED21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54" name="object 5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638240" y="4597499"/>
            <a:ext cx="686092" cy="1038198"/>
          </a:xfrm>
          <a:prstGeom prst="rect">
            <a:avLst/>
          </a:prstGeom>
        </p:spPr>
      </p:pic>
      <p:grpSp>
        <p:nvGrpSpPr>
          <p:cNvPr id="55" name="object 55"/>
          <p:cNvGrpSpPr/>
          <p:nvPr/>
        </p:nvGrpSpPr>
        <p:grpSpPr>
          <a:xfrm>
            <a:off x="3571503" y="1347206"/>
            <a:ext cx="6361430" cy="4290695"/>
            <a:chOff x="3571503" y="1347206"/>
            <a:chExt cx="6361430" cy="4290695"/>
          </a:xfrm>
        </p:grpSpPr>
        <p:sp>
          <p:nvSpPr>
            <p:cNvPr id="56" name="object 56"/>
            <p:cNvSpPr/>
            <p:nvPr/>
          </p:nvSpPr>
          <p:spPr>
            <a:xfrm>
              <a:off x="3571494" y="1664283"/>
              <a:ext cx="6361430" cy="3973195"/>
            </a:xfrm>
            <a:custGeom>
              <a:avLst/>
              <a:gdLst/>
              <a:ahLst/>
              <a:cxnLst/>
              <a:rect l="l" t="t" r="r" b="b"/>
              <a:pathLst>
                <a:path w="6361430" h="3973195">
                  <a:moveTo>
                    <a:pt x="6360909" y="3633317"/>
                  </a:moveTo>
                  <a:lnTo>
                    <a:pt x="6063373" y="3633317"/>
                  </a:lnTo>
                  <a:lnTo>
                    <a:pt x="6063373" y="184023"/>
                  </a:lnTo>
                  <a:lnTo>
                    <a:pt x="6063145" y="174980"/>
                  </a:lnTo>
                  <a:lnTo>
                    <a:pt x="6055449" y="130594"/>
                  </a:lnTo>
                  <a:lnTo>
                    <a:pt x="6037211" y="89420"/>
                  </a:lnTo>
                  <a:lnTo>
                    <a:pt x="6009500" y="53898"/>
                  </a:lnTo>
                  <a:lnTo>
                    <a:pt x="5973991" y="26174"/>
                  </a:lnTo>
                  <a:lnTo>
                    <a:pt x="5932830" y="7924"/>
                  </a:lnTo>
                  <a:lnTo>
                    <a:pt x="5888482" y="215"/>
                  </a:lnTo>
                  <a:lnTo>
                    <a:pt x="5879439" y="0"/>
                  </a:lnTo>
                  <a:lnTo>
                    <a:pt x="376567" y="0"/>
                  </a:lnTo>
                  <a:lnTo>
                    <a:pt x="331863" y="5511"/>
                  </a:lnTo>
                  <a:lnTo>
                    <a:pt x="289864" y="21729"/>
                  </a:lnTo>
                  <a:lnTo>
                    <a:pt x="253060" y="47663"/>
                  </a:lnTo>
                  <a:lnTo>
                    <a:pt x="223634" y="81775"/>
                  </a:lnTo>
                  <a:lnTo>
                    <a:pt x="203390" y="122034"/>
                  </a:lnTo>
                  <a:lnTo>
                    <a:pt x="193522" y="165976"/>
                  </a:lnTo>
                  <a:lnTo>
                    <a:pt x="192633" y="184023"/>
                  </a:lnTo>
                  <a:lnTo>
                    <a:pt x="192633" y="3633317"/>
                  </a:lnTo>
                  <a:lnTo>
                    <a:pt x="508" y="3633317"/>
                  </a:lnTo>
                  <a:lnTo>
                    <a:pt x="0" y="3633317"/>
                  </a:lnTo>
                  <a:lnTo>
                    <a:pt x="0" y="3755733"/>
                  </a:lnTo>
                  <a:lnTo>
                    <a:pt x="5753" y="3799459"/>
                  </a:lnTo>
                  <a:lnTo>
                    <a:pt x="19926" y="3841204"/>
                  </a:lnTo>
                  <a:lnTo>
                    <a:pt x="41960" y="3879392"/>
                  </a:lnTo>
                  <a:lnTo>
                    <a:pt x="71018" y="3912552"/>
                  </a:lnTo>
                  <a:lnTo>
                    <a:pt x="105981" y="3939387"/>
                  </a:lnTo>
                  <a:lnTo>
                    <a:pt x="145516" y="3958894"/>
                  </a:lnTo>
                  <a:lnTo>
                    <a:pt x="188087" y="3970299"/>
                  </a:lnTo>
                  <a:lnTo>
                    <a:pt x="217347" y="3973195"/>
                  </a:lnTo>
                  <a:lnTo>
                    <a:pt x="6143574" y="3973195"/>
                  </a:lnTo>
                  <a:lnTo>
                    <a:pt x="6187262" y="3967429"/>
                  </a:lnTo>
                  <a:lnTo>
                    <a:pt x="6228994" y="3953256"/>
                  </a:lnTo>
                  <a:lnTo>
                    <a:pt x="6267170" y="3931208"/>
                  </a:lnTo>
                  <a:lnTo>
                    <a:pt x="6300305" y="3902138"/>
                  </a:lnTo>
                  <a:lnTo>
                    <a:pt x="6327127" y="3867150"/>
                  </a:lnTo>
                  <a:lnTo>
                    <a:pt x="6346622" y="3827602"/>
                  </a:lnTo>
                  <a:lnTo>
                    <a:pt x="6358026" y="3785006"/>
                  </a:lnTo>
                  <a:lnTo>
                    <a:pt x="6360909" y="3755733"/>
                  </a:lnTo>
                  <a:lnTo>
                    <a:pt x="6360909" y="3633317"/>
                  </a:lnTo>
                  <a:close/>
                </a:path>
              </a:pathLst>
            </a:custGeom>
            <a:solidFill>
              <a:srgbClr val="45596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6120828" y="5261216"/>
              <a:ext cx="1263015" cy="125730"/>
            </a:xfrm>
            <a:custGeom>
              <a:avLst/>
              <a:gdLst/>
              <a:ahLst/>
              <a:cxnLst/>
              <a:rect l="l" t="t" r="r" b="b"/>
              <a:pathLst>
                <a:path w="1263015" h="125729">
                  <a:moveTo>
                    <a:pt x="1262748" y="0"/>
                  </a:moveTo>
                  <a:lnTo>
                    <a:pt x="0" y="0"/>
                  </a:lnTo>
                  <a:lnTo>
                    <a:pt x="78905" y="125679"/>
                  </a:lnTo>
                  <a:lnTo>
                    <a:pt x="1189532" y="125679"/>
                  </a:lnTo>
                  <a:lnTo>
                    <a:pt x="1262748" y="0"/>
                  </a:lnTo>
                  <a:close/>
                </a:path>
              </a:pathLst>
            </a:custGeom>
            <a:solidFill>
              <a:srgbClr val="2532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3932285" y="1887575"/>
              <a:ext cx="5511800" cy="3271520"/>
            </a:xfrm>
            <a:custGeom>
              <a:avLst/>
              <a:gdLst/>
              <a:ahLst/>
              <a:cxnLst/>
              <a:rect l="l" t="t" r="r" b="b"/>
              <a:pathLst>
                <a:path w="5511800" h="3271520">
                  <a:moveTo>
                    <a:pt x="5475657" y="3270955"/>
                  </a:moveTo>
                  <a:lnTo>
                    <a:pt x="35805" y="3270955"/>
                  </a:lnTo>
                  <a:lnTo>
                    <a:pt x="30539" y="3269907"/>
                  </a:lnTo>
                  <a:lnTo>
                    <a:pt x="1047" y="3240399"/>
                  </a:lnTo>
                  <a:lnTo>
                    <a:pt x="0" y="3235131"/>
                  </a:lnTo>
                  <a:lnTo>
                    <a:pt x="0" y="35823"/>
                  </a:lnTo>
                  <a:lnTo>
                    <a:pt x="30539" y="1047"/>
                  </a:lnTo>
                  <a:lnTo>
                    <a:pt x="35805" y="0"/>
                  </a:lnTo>
                  <a:lnTo>
                    <a:pt x="41279" y="0"/>
                  </a:lnTo>
                  <a:lnTo>
                    <a:pt x="5475657" y="0"/>
                  </a:lnTo>
                  <a:lnTo>
                    <a:pt x="5510415" y="30555"/>
                  </a:lnTo>
                  <a:lnTo>
                    <a:pt x="5511463" y="35823"/>
                  </a:lnTo>
                  <a:lnTo>
                    <a:pt x="5511463" y="3235131"/>
                  </a:lnTo>
                  <a:lnTo>
                    <a:pt x="5480923" y="3269907"/>
                  </a:lnTo>
                  <a:lnTo>
                    <a:pt x="5475657" y="3270955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3926352" y="2132095"/>
              <a:ext cx="5511800" cy="2738755"/>
            </a:xfrm>
            <a:custGeom>
              <a:avLst/>
              <a:gdLst/>
              <a:ahLst/>
              <a:cxnLst/>
              <a:rect l="l" t="t" r="r" b="b"/>
              <a:pathLst>
                <a:path w="5511800" h="2738754">
                  <a:moveTo>
                    <a:pt x="0" y="2738468"/>
                  </a:moveTo>
                  <a:lnTo>
                    <a:pt x="5511463" y="2738468"/>
                  </a:lnTo>
                  <a:lnTo>
                    <a:pt x="5511463" y="0"/>
                  </a:lnTo>
                  <a:lnTo>
                    <a:pt x="0" y="0"/>
                  </a:lnTo>
                  <a:lnTo>
                    <a:pt x="0" y="273846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0" name="object 6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96209" y="1970286"/>
              <a:ext cx="88178" cy="88208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029472" y="1970252"/>
              <a:ext cx="88177" cy="88223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157490" y="1969907"/>
              <a:ext cx="88129" cy="88174"/>
            </a:xfrm>
            <a:prstGeom prst="rect">
              <a:avLst/>
            </a:prstGeom>
          </p:spPr>
        </p:pic>
        <p:sp>
          <p:nvSpPr>
            <p:cNvPr id="63" name="object 63"/>
            <p:cNvSpPr/>
            <p:nvPr/>
          </p:nvSpPr>
          <p:spPr>
            <a:xfrm>
              <a:off x="3926352" y="4870564"/>
              <a:ext cx="5517515" cy="293370"/>
            </a:xfrm>
            <a:custGeom>
              <a:avLst/>
              <a:gdLst/>
              <a:ahLst/>
              <a:cxnLst/>
              <a:rect l="l" t="t" r="r" b="b"/>
              <a:pathLst>
                <a:path w="5517515" h="293370">
                  <a:moveTo>
                    <a:pt x="5517397" y="292766"/>
                  </a:moveTo>
                  <a:lnTo>
                    <a:pt x="0" y="292766"/>
                  </a:lnTo>
                  <a:lnTo>
                    <a:pt x="0" y="0"/>
                  </a:lnTo>
                  <a:lnTo>
                    <a:pt x="5517397" y="0"/>
                  </a:lnTo>
                  <a:lnTo>
                    <a:pt x="5517397" y="292766"/>
                  </a:lnTo>
                  <a:close/>
                </a:path>
              </a:pathLst>
            </a:custGeom>
            <a:solidFill>
              <a:srgbClr val="2532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4088561" y="4999037"/>
              <a:ext cx="4779010" cy="62865"/>
            </a:xfrm>
            <a:custGeom>
              <a:avLst/>
              <a:gdLst/>
              <a:ahLst/>
              <a:cxnLst/>
              <a:rect l="l" t="t" r="r" b="b"/>
              <a:pathLst>
                <a:path w="4779009" h="62864">
                  <a:moveTo>
                    <a:pt x="46329" y="51765"/>
                  </a:moveTo>
                  <a:lnTo>
                    <a:pt x="18173" y="51511"/>
                  </a:lnTo>
                  <a:lnTo>
                    <a:pt x="34086" y="36360"/>
                  </a:lnTo>
                  <a:lnTo>
                    <a:pt x="40551" y="31750"/>
                  </a:lnTo>
                  <a:lnTo>
                    <a:pt x="43878" y="25476"/>
                  </a:lnTo>
                  <a:lnTo>
                    <a:pt x="13512" y="0"/>
                  </a:lnTo>
                  <a:lnTo>
                    <a:pt x="5930" y="3276"/>
                  </a:lnTo>
                  <a:lnTo>
                    <a:pt x="0" y="10337"/>
                  </a:lnTo>
                  <a:lnTo>
                    <a:pt x="7823" y="16268"/>
                  </a:lnTo>
                  <a:lnTo>
                    <a:pt x="11391" y="11836"/>
                  </a:lnTo>
                  <a:lnTo>
                    <a:pt x="16027" y="9779"/>
                  </a:lnTo>
                  <a:lnTo>
                    <a:pt x="21704" y="10083"/>
                  </a:lnTo>
                  <a:lnTo>
                    <a:pt x="29032" y="10083"/>
                  </a:lnTo>
                  <a:lnTo>
                    <a:pt x="32816" y="13246"/>
                  </a:lnTo>
                  <a:lnTo>
                    <a:pt x="32816" y="22212"/>
                  </a:lnTo>
                  <a:lnTo>
                    <a:pt x="31813" y="25742"/>
                  </a:lnTo>
                  <a:lnTo>
                    <a:pt x="2400" y="53784"/>
                  </a:lnTo>
                  <a:lnTo>
                    <a:pt x="2400" y="61112"/>
                  </a:lnTo>
                  <a:lnTo>
                    <a:pt x="46329" y="61112"/>
                  </a:lnTo>
                  <a:lnTo>
                    <a:pt x="46329" y="51765"/>
                  </a:lnTo>
                  <a:close/>
                </a:path>
                <a:path w="4779009" h="62864">
                  <a:moveTo>
                    <a:pt x="66382" y="20243"/>
                  </a:moveTo>
                  <a:lnTo>
                    <a:pt x="65671" y="18580"/>
                  </a:lnTo>
                  <a:lnTo>
                    <a:pt x="62890" y="15811"/>
                  </a:lnTo>
                  <a:lnTo>
                    <a:pt x="61277" y="15125"/>
                  </a:lnTo>
                  <a:lnTo>
                    <a:pt x="57416" y="15125"/>
                  </a:lnTo>
                  <a:lnTo>
                    <a:pt x="55740" y="15811"/>
                  </a:lnTo>
                  <a:lnTo>
                    <a:pt x="52959" y="18580"/>
                  </a:lnTo>
                  <a:lnTo>
                    <a:pt x="52260" y="20243"/>
                  </a:lnTo>
                  <a:lnTo>
                    <a:pt x="52184" y="24168"/>
                  </a:lnTo>
                  <a:lnTo>
                    <a:pt x="52832" y="25844"/>
                  </a:lnTo>
                  <a:lnTo>
                    <a:pt x="55575" y="28638"/>
                  </a:lnTo>
                  <a:lnTo>
                    <a:pt x="57238" y="29324"/>
                  </a:lnTo>
                  <a:lnTo>
                    <a:pt x="61163" y="29324"/>
                  </a:lnTo>
                  <a:lnTo>
                    <a:pt x="62852" y="28638"/>
                  </a:lnTo>
                  <a:lnTo>
                    <a:pt x="65697" y="25844"/>
                  </a:lnTo>
                  <a:lnTo>
                    <a:pt x="66370" y="24168"/>
                  </a:lnTo>
                  <a:lnTo>
                    <a:pt x="66382" y="20243"/>
                  </a:lnTo>
                  <a:close/>
                </a:path>
                <a:path w="4779009" h="62864">
                  <a:moveTo>
                    <a:pt x="66560" y="52552"/>
                  </a:moveTo>
                  <a:lnTo>
                    <a:pt x="66001" y="50685"/>
                  </a:lnTo>
                  <a:lnTo>
                    <a:pt x="63182" y="47459"/>
                  </a:lnTo>
                  <a:lnTo>
                    <a:pt x="61404" y="46659"/>
                  </a:lnTo>
                  <a:lnTo>
                    <a:pt x="57124" y="46659"/>
                  </a:lnTo>
                  <a:lnTo>
                    <a:pt x="55346" y="47459"/>
                  </a:lnTo>
                  <a:lnTo>
                    <a:pt x="52539" y="50685"/>
                  </a:lnTo>
                  <a:lnTo>
                    <a:pt x="51968" y="52552"/>
                  </a:lnTo>
                  <a:lnTo>
                    <a:pt x="52260" y="54673"/>
                  </a:lnTo>
                  <a:lnTo>
                    <a:pt x="51968" y="56794"/>
                  </a:lnTo>
                  <a:lnTo>
                    <a:pt x="52539" y="58661"/>
                  </a:lnTo>
                  <a:lnTo>
                    <a:pt x="55346" y="61874"/>
                  </a:lnTo>
                  <a:lnTo>
                    <a:pt x="57124" y="62687"/>
                  </a:lnTo>
                  <a:lnTo>
                    <a:pt x="61404" y="62687"/>
                  </a:lnTo>
                  <a:lnTo>
                    <a:pt x="63182" y="61874"/>
                  </a:lnTo>
                  <a:lnTo>
                    <a:pt x="66001" y="58661"/>
                  </a:lnTo>
                  <a:lnTo>
                    <a:pt x="66560" y="56794"/>
                  </a:lnTo>
                  <a:lnTo>
                    <a:pt x="66268" y="54673"/>
                  </a:lnTo>
                  <a:lnTo>
                    <a:pt x="66560" y="52552"/>
                  </a:lnTo>
                  <a:close/>
                </a:path>
                <a:path w="4779009" h="62864">
                  <a:moveTo>
                    <a:pt x="93916" y="1498"/>
                  </a:moveTo>
                  <a:lnTo>
                    <a:pt x="70307" y="1244"/>
                  </a:lnTo>
                  <a:lnTo>
                    <a:pt x="70307" y="10591"/>
                  </a:lnTo>
                  <a:lnTo>
                    <a:pt x="82931" y="10591"/>
                  </a:lnTo>
                  <a:lnTo>
                    <a:pt x="82931" y="61112"/>
                  </a:lnTo>
                  <a:lnTo>
                    <a:pt x="93916" y="61112"/>
                  </a:lnTo>
                  <a:lnTo>
                    <a:pt x="93916" y="1498"/>
                  </a:lnTo>
                  <a:close/>
                </a:path>
                <a:path w="4779009" h="62864">
                  <a:moveTo>
                    <a:pt x="158927" y="39255"/>
                  </a:moveTo>
                  <a:lnTo>
                    <a:pt x="148323" y="39255"/>
                  </a:lnTo>
                  <a:lnTo>
                    <a:pt x="148323" y="27266"/>
                  </a:lnTo>
                  <a:lnTo>
                    <a:pt x="137972" y="27266"/>
                  </a:lnTo>
                  <a:lnTo>
                    <a:pt x="137972" y="39255"/>
                  </a:lnTo>
                  <a:lnTo>
                    <a:pt x="118402" y="39255"/>
                  </a:lnTo>
                  <a:lnTo>
                    <a:pt x="146177" y="2501"/>
                  </a:lnTo>
                  <a:lnTo>
                    <a:pt x="134315" y="2501"/>
                  </a:lnTo>
                  <a:lnTo>
                    <a:pt x="104902" y="40398"/>
                  </a:lnTo>
                  <a:lnTo>
                    <a:pt x="104902" y="47599"/>
                  </a:lnTo>
                  <a:lnTo>
                    <a:pt x="137591" y="47599"/>
                  </a:lnTo>
                  <a:lnTo>
                    <a:pt x="137591" y="61112"/>
                  </a:lnTo>
                  <a:lnTo>
                    <a:pt x="148323" y="61112"/>
                  </a:lnTo>
                  <a:lnTo>
                    <a:pt x="148323" y="47599"/>
                  </a:lnTo>
                  <a:lnTo>
                    <a:pt x="158927" y="47599"/>
                  </a:lnTo>
                  <a:lnTo>
                    <a:pt x="158927" y="39255"/>
                  </a:lnTo>
                  <a:close/>
                </a:path>
                <a:path w="4779009" h="62864">
                  <a:moveTo>
                    <a:pt x="4778540" y="23723"/>
                  </a:moveTo>
                  <a:lnTo>
                    <a:pt x="1666062" y="23723"/>
                  </a:lnTo>
                  <a:lnTo>
                    <a:pt x="1666062" y="44310"/>
                  </a:lnTo>
                  <a:lnTo>
                    <a:pt x="4778540" y="44310"/>
                  </a:lnTo>
                  <a:lnTo>
                    <a:pt x="4778540" y="2372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4341416" y="5000654"/>
              <a:ext cx="1413510" cy="55244"/>
            </a:xfrm>
            <a:custGeom>
              <a:avLst/>
              <a:gdLst/>
              <a:ahLst/>
              <a:cxnLst/>
              <a:rect l="l" t="t" r="r" b="b"/>
              <a:pathLst>
                <a:path w="1413510" h="55245">
                  <a:moveTo>
                    <a:pt x="1413212" y="55067"/>
                  </a:moveTo>
                  <a:lnTo>
                    <a:pt x="0" y="55067"/>
                  </a:lnTo>
                  <a:lnTo>
                    <a:pt x="0" y="0"/>
                  </a:lnTo>
                  <a:lnTo>
                    <a:pt x="1413212" y="0"/>
                  </a:lnTo>
                  <a:lnTo>
                    <a:pt x="1413212" y="55067"/>
                  </a:lnTo>
                  <a:close/>
                </a:path>
              </a:pathLst>
            </a:custGeom>
            <a:solidFill>
              <a:srgbClr val="ED21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6" name="object 6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662729" y="4964279"/>
              <a:ext cx="137597" cy="137668"/>
            </a:xfrm>
            <a:prstGeom prst="rect">
              <a:avLst/>
            </a:prstGeom>
          </p:spPr>
        </p:pic>
        <p:sp>
          <p:nvSpPr>
            <p:cNvPr id="67" name="object 67"/>
            <p:cNvSpPr/>
            <p:nvPr/>
          </p:nvSpPr>
          <p:spPr>
            <a:xfrm>
              <a:off x="8933497" y="4957965"/>
              <a:ext cx="410845" cy="137160"/>
            </a:xfrm>
            <a:custGeom>
              <a:avLst/>
              <a:gdLst/>
              <a:ahLst/>
              <a:cxnLst/>
              <a:rect l="l" t="t" r="r" b="b"/>
              <a:pathLst>
                <a:path w="410845" h="137160">
                  <a:moveTo>
                    <a:pt x="47345" y="71628"/>
                  </a:moveTo>
                  <a:lnTo>
                    <a:pt x="42926" y="62522"/>
                  </a:lnTo>
                  <a:lnTo>
                    <a:pt x="39585" y="59461"/>
                  </a:lnTo>
                  <a:lnTo>
                    <a:pt x="37439" y="58178"/>
                  </a:lnTo>
                  <a:lnTo>
                    <a:pt x="36741" y="57937"/>
                  </a:lnTo>
                  <a:lnTo>
                    <a:pt x="36741" y="68338"/>
                  </a:lnTo>
                  <a:lnTo>
                    <a:pt x="36664" y="76479"/>
                  </a:lnTo>
                  <a:lnTo>
                    <a:pt x="27724" y="84797"/>
                  </a:lnTo>
                  <a:lnTo>
                    <a:pt x="25882" y="84797"/>
                  </a:lnTo>
                  <a:lnTo>
                    <a:pt x="24866" y="84632"/>
                  </a:lnTo>
                  <a:lnTo>
                    <a:pt x="16662" y="84632"/>
                  </a:lnTo>
                  <a:lnTo>
                    <a:pt x="12242" y="80213"/>
                  </a:lnTo>
                  <a:lnTo>
                    <a:pt x="12319" y="73101"/>
                  </a:lnTo>
                  <a:lnTo>
                    <a:pt x="12700" y="71628"/>
                  </a:lnTo>
                  <a:lnTo>
                    <a:pt x="14097" y="68859"/>
                  </a:lnTo>
                  <a:lnTo>
                    <a:pt x="15049" y="67678"/>
                  </a:lnTo>
                  <a:lnTo>
                    <a:pt x="17462" y="65722"/>
                  </a:lnTo>
                  <a:lnTo>
                    <a:pt x="19050" y="64909"/>
                  </a:lnTo>
                  <a:lnTo>
                    <a:pt x="19253" y="64909"/>
                  </a:lnTo>
                  <a:lnTo>
                    <a:pt x="22085" y="64160"/>
                  </a:lnTo>
                  <a:lnTo>
                    <a:pt x="23342" y="64160"/>
                  </a:lnTo>
                  <a:lnTo>
                    <a:pt x="24866" y="64414"/>
                  </a:lnTo>
                  <a:lnTo>
                    <a:pt x="32067" y="64414"/>
                  </a:lnTo>
                  <a:lnTo>
                    <a:pt x="36741" y="68338"/>
                  </a:lnTo>
                  <a:lnTo>
                    <a:pt x="36741" y="57937"/>
                  </a:lnTo>
                  <a:lnTo>
                    <a:pt x="32651" y="56489"/>
                  </a:lnTo>
                  <a:lnTo>
                    <a:pt x="30175" y="56159"/>
                  </a:lnTo>
                  <a:lnTo>
                    <a:pt x="30099" y="56489"/>
                  </a:lnTo>
                  <a:lnTo>
                    <a:pt x="25298" y="56489"/>
                  </a:lnTo>
                  <a:lnTo>
                    <a:pt x="27635" y="56337"/>
                  </a:lnTo>
                  <a:lnTo>
                    <a:pt x="30099" y="56489"/>
                  </a:lnTo>
                  <a:lnTo>
                    <a:pt x="30099" y="56159"/>
                  </a:lnTo>
                  <a:lnTo>
                    <a:pt x="24993" y="56159"/>
                  </a:lnTo>
                  <a:lnTo>
                    <a:pt x="21386" y="55930"/>
                  </a:lnTo>
                  <a:lnTo>
                    <a:pt x="16078" y="57988"/>
                  </a:lnTo>
                  <a:lnTo>
                    <a:pt x="11734" y="62522"/>
                  </a:lnTo>
                  <a:lnTo>
                    <a:pt x="13017" y="53632"/>
                  </a:lnTo>
                  <a:lnTo>
                    <a:pt x="16675" y="47231"/>
                  </a:lnTo>
                  <a:lnTo>
                    <a:pt x="22440" y="43357"/>
                  </a:lnTo>
                  <a:lnTo>
                    <a:pt x="30048" y="42062"/>
                  </a:lnTo>
                  <a:lnTo>
                    <a:pt x="34086" y="41871"/>
                  </a:lnTo>
                  <a:lnTo>
                    <a:pt x="37833" y="42849"/>
                  </a:lnTo>
                  <a:lnTo>
                    <a:pt x="41275" y="44970"/>
                  </a:lnTo>
                  <a:lnTo>
                    <a:pt x="41351" y="44831"/>
                  </a:lnTo>
                  <a:lnTo>
                    <a:pt x="42824" y="41871"/>
                  </a:lnTo>
                  <a:lnTo>
                    <a:pt x="45440" y="36626"/>
                  </a:lnTo>
                  <a:lnTo>
                    <a:pt x="40589" y="33883"/>
                  </a:lnTo>
                  <a:lnTo>
                    <a:pt x="35915" y="32715"/>
                  </a:lnTo>
                  <a:lnTo>
                    <a:pt x="35369" y="32588"/>
                  </a:lnTo>
                  <a:lnTo>
                    <a:pt x="29794" y="32715"/>
                  </a:lnTo>
                  <a:lnTo>
                    <a:pt x="25641" y="32537"/>
                  </a:lnTo>
                  <a:lnTo>
                    <a:pt x="0" y="60286"/>
                  </a:lnTo>
                  <a:lnTo>
                    <a:pt x="317" y="62890"/>
                  </a:lnTo>
                  <a:lnTo>
                    <a:pt x="25539" y="94068"/>
                  </a:lnTo>
                  <a:lnTo>
                    <a:pt x="25361" y="94068"/>
                  </a:lnTo>
                  <a:lnTo>
                    <a:pt x="28511" y="94361"/>
                  </a:lnTo>
                  <a:lnTo>
                    <a:pt x="31216" y="94068"/>
                  </a:lnTo>
                  <a:lnTo>
                    <a:pt x="36499" y="92316"/>
                  </a:lnTo>
                  <a:lnTo>
                    <a:pt x="47320" y="77863"/>
                  </a:lnTo>
                  <a:lnTo>
                    <a:pt x="47345" y="71628"/>
                  </a:lnTo>
                  <a:close/>
                </a:path>
                <a:path w="410845" h="137160">
                  <a:moveTo>
                    <a:pt x="67195" y="84404"/>
                  </a:moveTo>
                  <a:lnTo>
                    <a:pt x="66624" y="82537"/>
                  </a:lnTo>
                  <a:lnTo>
                    <a:pt x="63817" y="79311"/>
                  </a:lnTo>
                  <a:lnTo>
                    <a:pt x="62039" y="78511"/>
                  </a:lnTo>
                  <a:lnTo>
                    <a:pt x="57759" y="78511"/>
                  </a:lnTo>
                  <a:lnTo>
                    <a:pt x="55981" y="79311"/>
                  </a:lnTo>
                  <a:lnTo>
                    <a:pt x="53174" y="82537"/>
                  </a:lnTo>
                  <a:lnTo>
                    <a:pt x="52603" y="84404"/>
                  </a:lnTo>
                  <a:lnTo>
                    <a:pt x="52895" y="86525"/>
                  </a:lnTo>
                  <a:lnTo>
                    <a:pt x="52603" y="88646"/>
                  </a:lnTo>
                  <a:lnTo>
                    <a:pt x="53174" y="90512"/>
                  </a:lnTo>
                  <a:lnTo>
                    <a:pt x="55981" y="93738"/>
                  </a:lnTo>
                  <a:lnTo>
                    <a:pt x="57759" y="94538"/>
                  </a:lnTo>
                  <a:lnTo>
                    <a:pt x="62039" y="94538"/>
                  </a:lnTo>
                  <a:lnTo>
                    <a:pt x="63817" y="93738"/>
                  </a:lnTo>
                  <a:lnTo>
                    <a:pt x="66624" y="90512"/>
                  </a:lnTo>
                  <a:lnTo>
                    <a:pt x="67195" y="88646"/>
                  </a:lnTo>
                  <a:lnTo>
                    <a:pt x="66903" y="86525"/>
                  </a:lnTo>
                  <a:lnTo>
                    <a:pt x="67195" y="84404"/>
                  </a:lnTo>
                  <a:close/>
                </a:path>
                <a:path w="410845" h="137160">
                  <a:moveTo>
                    <a:pt x="67195" y="51943"/>
                  </a:moveTo>
                  <a:lnTo>
                    <a:pt x="66624" y="50076"/>
                  </a:lnTo>
                  <a:lnTo>
                    <a:pt x="63817" y="46850"/>
                  </a:lnTo>
                  <a:lnTo>
                    <a:pt x="62039" y="46050"/>
                  </a:lnTo>
                  <a:lnTo>
                    <a:pt x="57759" y="46050"/>
                  </a:lnTo>
                  <a:lnTo>
                    <a:pt x="55981" y="46850"/>
                  </a:lnTo>
                  <a:lnTo>
                    <a:pt x="53174" y="50076"/>
                  </a:lnTo>
                  <a:lnTo>
                    <a:pt x="52603" y="51943"/>
                  </a:lnTo>
                  <a:lnTo>
                    <a:pt x="52895" y="54063"/>
                  </a:lnTo>
                  <a:lnTo>
                    <a:pt x="52603" y="56184"/>
                  </a:lnTo>
                  <a:lnTo>
                    <a:pt x="53174" y="58051"/>
                  </a:lnTo>
                  <a:lnTo>
                    <a:pt x="55981" y="61277"/>
                  </a:lnTo>
                  <a:lnTo>
                    <a:pt x="57759" y="62077"/>
                  </a:lnTo>
                  <a:lnTo>
                    <a:pt x="62039" y="62077"/>
                  </a:lnTo>
                  <a:lnTo>
                    <a:pt x="63817" y="61277"/>
                  </a:lnTo>
                  <a:lnTo>
                    <a:pt x="66624" y="58051"/>
                  </a:lnTo>
                  <a:lnTo>
                    <a:pt x="67195" y="56184"/>
                  </a:lnTo>
                  <a:lnTo>
                    <a:pt x="66903" y="54063"/>
                  </a:lnTo>
                  <a:lnTo>
                    <a:pt x="67195" y="51943"/>
                  </a:lnTo>
                  <a:close/>
                </a:path>
                <a:path w="410845" h="137160">
                  <a:moveTo>
                    <a:pt x="124472" y="63157"/>
                  </a:moveTo>
                  <a:lnTo>
                    <a:pt x="122567" y="50101"/>
                  </a:lnTo>
                  <a:lnTo>
                    <a:pt x="118237" y="42189"/>
                  </a:lnTo>
                  <a:lnTo>
                    <a:pt x="117284" y="40474"/>
                  </a:lnTo>
                  <a:lnTo>
                    <a:pt x="112598" y="36982"/>
                  </a:lnTo>
                  <a:lnTo>
                    <a:pt x="112598" y="48755"/>
                  </a:lnTo>
                  <a:lnTo>
                    <a:pt x="112598" y="77558"/>
                  </a:lnTo>
                  <a:lnTo>
                    <a:pt x="106921" y="84251"/>
                  </a:lnTo>
                  <a:lnTo>
                    <a:pt x="90766" y="84251"/>
                  </a:lnTo>
                  <a:lnTo>
                    <a:pt x="85077" y="77558"/>
                  </a:lnTo>
                  <a:lnTo>
                    <a:pt x="85077" y="48755"/>
                  </a:lnTo>
                  <a:lnTo>
                    <a:pt x="90639" y="42189"/>
                  </a:lnTo>
                  <a:lnTo>
                    <a:pt x="107048" y="42189"/>
                  </a:lnTo>
                  <a:lnTo>
                    <a:pt x="112598" y="48755"/>
                  </a:lnTo>
                  <a:lnTo>
                    <a:pt x="112598" y="36982"/>
                  </a:lnTo>
                  <a:lnTo>
                    <a:pt x="109296" y="34505"/>
                  </a:lnTo>
                  <a:lnTo>
                    <a:pt x="99225" y="32461"/>
                  </a:lnTo>
                  <a:lnTo>
                    <a:pt x="89154" y="34505"/>
                  </a:lnTo>
                  <a:lnTo>
                    <a:pt x="81153" y="40474"/>
                  </a:lnTo>
                  <a:lnTo>
                    <a:pt x="75882" y="50101"/>
                  </a:lnTo>
                  <a:lnTo>
                    <a:pt x="73977" y="63157"/>
                  </a:lnTo>
                  <a:lnTo>
                    <a:pt x="75882" y="76212"/>
                  </a:lnTo>
                  <a:lnTo>
                    <a:pt x="81153" y="85839"/>
                  </a:lnTo>
                  <a:lnTo>
                    <a:pt x="89154" y="91808"/>
                  </a:lnTo>
                  <a:lnTo>
                    <a:pt x="99225" y="93853"/>
                  </a:lnTo>
                  <a:lnTo>
                    <a:pt x="109296" y="91808"/>
                  </a:lnTo>
                  <a:lnTo>
                    <a:pt x="117284" y="85839"/>
                  </a:lnTo>
                  <a:lnTo>
                    <a:pt x="118160" y="84251"/>
                  </a:lnTo>
                  <a:lnTo>
                    <a:pt x="122567" y="76212"/>
                  </a:lnTo>
                  <a:lnTo>
                    <a:pt x="124472" y="63157"/>
                  </a:lnTo>
                  <a:close/>
                </a:path>
                <a:path w="410845" h="137160">
                  <a:moveTo>
                    <a:pt x="181648" y="63157"/>
                  </a:moveTo>
                  <a:lnTo>
                    <a:pt x="179755" y="50101"/>
                  </a:lnTo>
                  <a:lnTo>
                    <a:pt x="175412" y="42189"/>
                  </a:lnTo>
                  <a:lnTo>
                    <a:pt x="174472" y="40474"/>
                  </a:lnTo>
                  <a:lnTo>
                    <a:pt x="169913" y="37084"/>
                  </a:lnTo>
                  <a:lnTo>
                    <a:pt x="169913" y="48755"/>
                  </a:lnTo>
                  <a:lnTo>
                    <a:pt x="169913" y="77558"/>
                  </a:lnTo>
                  <a:lnTo>
                    <a:pt x="164109" y="84251"/>
                  </a:lnTo>
                  <a:lnTo>
                    <a:pt x="147942" y="84251"/>
                  </a:lnTo>
                  <a:lnTo>
                    <a:pt x="142392" y="77558"/>
                  </a:lnTo>
                  <a:lnTo>
                    <a:pt x="142392" y="48755"/>
                  </a:lnTo>
                  <a:lnTo>
                    <a:pt x="147828" y="42189"/>
                  </a:lnTo>
                  <a:lnTo>
                    <a:pt x="164236" y="42189"/>
                  </a:lnTo>
                  <a:lnTo>
                    <a:pt x="169913" y="48755"/>
                  </a:lnTo>
                  <a:lnTo>
                    <a:pt x="169913" y="37084"/>
                  </a:lnTo>
                  <a:lnTo>
                    <a:pt x="166471" y="34505"/>
                  </a:lnTo>
                  <a:lnTo>
                    <a:pt x="156400" y="32461"/>
                  </a:lnTo>
                  <a:lnTo>
                    <a:pt x="146342" y="34505"/>
                  </a:lnTo>
                  <a:lnTo>
                    <a:pt x="138341" y="40474"/>
                  </a:lnTo>
                  <a:lnTo>
                    <a:pt x="133057" y="50101"/>
                  </a:lnTo>
                  <a:lnTo>
                    <a:pt x="131152" y="63157"/>
                  </a:lnTo>
                  <a:lnTo>
                    <a:pt x="133057" y="76212"/>
                  </a:lnTo>
                  <a:lnTo>
                    <a:pt x="138341" y="85839"/>
                  </a:lnTo>
                  <a:lnTo>
                    <a:pt x="146342" y="91808"/>
                  </a:lnTo>
                  <a:lnTo>
                    <a:pt x="156400" y="93853"/>
                  </a:lnTo>
                  <a:lnTo>
                    <a:pt x="166471" y="91808"/>
                  </a:lnTo>
                  <a:lnTo>
                    <a:pt x="174472" y="85839"/>
                  </a:lnTo>
                  <a:lnTo>
                    <a:pt x="175348" y="84251"/>
                  </a:lnTo>
                  <a:lnTo>
                    <a:pt x="179755" y="76212"/>
                  </a:lnTo>
                  <a:lnTo>
                    <a:pt x="181648" y="63157"/>
                  </a:lnTo>
                  <a:close/>
                </a:path>
                <a:path w="410845" h="137160">
                  <a:moveTo>
                    <a:pt x="316090" y="116459"/>
                  </a:moveTo>
                  <a:lnTo>
                    <a:pt x="277215" y="116459"/>
                  </a:lnTo>
                  <a:lnTo>
                    <a:pt x="277215" y="77685"/>
                  </a:lnTo>
                  <a:lnTo>
                    <a:pt x="256641" y="77685"/>
                  </a:lnTo>
                  <a:lnTo>
                    <a:pt x="256641" y="137045"/>
                  </a:lnTo>
                  <a:lnTo>
                    <a:pt x="316090" y="137045"/>
                  </a:lnTo>
                  <a:lnTo>
                    <a:pt x="316090" y="116459"/>
                  </a:lnTo>
                  <a:close/>
                </a:path>
                <a:path w="410845" h="137160">
                  <a:moveTo>
                    <a:pt x="316090" y="0"/>
                  </a:moveTo>
                  <a:lnTo>
                    <a:pt x="256641" y="0"/>
                  </a:lnTo>
                  <a:lnTo>
                    <a:pt x="256641" y="59499"/>
                  </a:lnTo>
                  <a:lnTo>
                    <a:pt x="277342" y="59499"/>
                  </a:lnTo>
                  <a:lnTo>
                    <a:pt x="277342" y="20586"/>
                  </a:lnTo>
                  <a:lnTo>
                    <a:pt x="316090" y="20586"/>
                  </a:lnTo>
                  <a:lnTo>
                    <a:pt x="316090" y="0"/>
                  </a:lnTo>
                  <a:close/>
                </a:path>
                <a:path w="410845" h="137160">
                  <a:moveTo>
                    <a:pt x="410768" y="77558"/>
                  </a:moveTo>
                  <a:lnTo>
                    <a:pt x="390067" y="77558"/>
                  </a:lnTo>
                  <a:lnTo>
                    <a:pt x="390067" y="116459"/>
                  </a:lnTo>
                  <a:lnTo>
                    <a:pt x="351447" y="116459"/>
                  </a:lnTo>
                  <a:lnTo>
                    <a:pt x="351447" y="137045"/>
                  </a:lnTo>
                  <a:lnTo>
                    <a:pt x="410768" y="137045"/>
                  </a:lnTo>
                  <a:lnTo>
                    <a:pt x="410768" y="77558"/>
                  </a:lnTo>
                  <a:close/>
                </a:path>
                <a:path w="410845" h="137160">
                  <a:moveTo>
                    <a:pt x="410768" y="0"/>
                  </a:moveTo>
                  <a:lnTo>
                    <a:pt x="351320" y="0"/>
                  </a:lnTo>
                  <a:lnTo>
                    <a:pt x="351320" y="20586"/>
                  </a:lnTo>
                  <a:lnTo>
                    <a:pt x="390194" y="20586"/>
                  </a:lnTo>
                  <a:lnTo>
                    <a:pt x="390194" y="59372"/>
                  </a:lnTo>
                  <a:lnTo>
                    <a:pt x="410768" y="59372"/>
                  </a:lnTo>
                  <a:lnTo>
                    <a:pt x="41076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8" name="object 6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194982" y="2312327"/>
              <a:ext cx="649610" cy="562925"/>
            </a:xfrm>
            <a:prstGeom prst="rect">
              <a:avLst/>
            </a:prstGeom>
          </p:spPr>
        </p:pic>
        <p:sp>
          <p:nvSpPr>
            <p:cNvPr id="69" name="object 69"/>
            <p:cNvSpPr/>
            <p:nvPr/>
          </p:nvSpPr>
          <p:spPr>
            <a:xfrm>
              <a:off x="4963134" y="2587662"/>
              <a:ext cx="649605" cy="74930"/>
            </a:xfrm>
            <a:custGeom>
              <a:avLst/>
              <a:gdLst/>
              <a:ahLst/>
              <a:cxnLst/>
              <a:rect l="l" t="t" r="r" b="b"/>
              <a:pathLst>
                <a:path w="649604" h="74930">
                  <a:moveTo>
                    <a:pt x="349034" y="71615"/>
                  </a:moveTo>
                  <a:lnTo>
                    <a:pt x="335419" y="70294"/>
                  </a:lnTo>
                  <a:lnTo>
                    <a:pt x="298310" y="69202"/>
                  </a:lnTo>
                  <a:lnTo>
                    <a:pt x="243268" y="68478"/>
                  </a:lnTo>
                  <a:lnTo>
                    <a:pt x="175831" y="68211"/>
                  </a:lnTo>
                  <a:lnTo>
                    <a:pt x="108407" y="68491"/>
                  </a:lnTo>
                  <a:lnTo>
                    <a:pt x="53352" y="69253"/>
                  </a:lnTo>
                  <a:lnTo>
                    <a:pt x="16243" y="70345"/>
                  </a:lnTo>
                  <a:lnTo>
                    <a:pt x="2641" y="71615"/>
                  </a:lnTo>
                  <a:lnTo>
                    <a:pt x="16243" y="72885"/>
                  </a:lnTo>
                  <a:lnTo>
                    <a:pt x="53352" y="73926"/>
                  </a:lnTo>
                  <a:lnTo>
                    <a:pt x="108407" y="74637"/>
                  </a:lnTo>
                  <a:lnTo>
                    <a:pt x="175831" y="74904"/>
                  </a:lnTo>
                  <a:lnTo>
                    <a:pt x="243268" y="74637"/>
                  </a:lnTo>
                  <a:lnTo>
                    <a:pt x="298310" y="73926"/>
                  </a:lnTo>
                  <a:lnTo>
                    <a:pt x="335419" y="72885"/>
                  </a:lnTo>
                  <a:lnTo>
                    <a:pt x="349034" y="71615"/>
                  </a:lnTo>
                  <a:close/>
                </a:path>
                <a:path w="649604" h="74930">
                  <a:moveTo>
                    <a:pt x="649338" y="2540"/>
                  </a:moveTo>
                  <a:lnTo>
                    <a:pt x="617067" y="2540"/>
                  </a:lnTo>
                  <a:lnTo>
                    <a:pt x="617067" y="1270"/>
                  </a:lnTo>
                  <a:lnTo>
                    <a:pt x="511200" y="1270"/>
                  </a:lnTo>
                  <a:lnTo>
                    <a:pt x="511200" y="0"/>
                  </a:lnTo>
                  <a:lnTo>
                    <a:pt x="138137" y="0"/>
                  </a:lnTo>
                  <a:lnTo>
                    <a:pt x="138137" y="1270"/>
                  </a:lnTo>
                  <a:lnTo>
                    <a:pt x="32270" y="1270"/>
                  </a:lnTo>
                  <a:lnTo>
                    <a:pt x="32270" y="2540"/>
                  </a:lnTo>
                  <a:lnTo>
                    <a:pt x="0" y="2540"/>
                  </a:lnTo>
                  <a:lnTo>
                    <a:pt x="0" y="3810"/>
                  </a:lnTo>
                  <a:lnTo>
                    <a:pt x="22821" y="3810"/>
                  </a:lnTo>
                  <a:lnTo>
                    <a:pt x="22821" y="5080"/>
                  </a:lnTo>
                  <a:lnTo>
                    <a:pt x="109702" y="5080"/>
                  </a:lnTo>
                  <a:lnTo>
                    <a:pt x="109702" y="6350"/>
                  </a:lnTo>
                  <a:lnTo>
                    <a:pt x="539635" y="6350"/>
                  </a:lnTo>
                  <a:lnTo>
                    <a:pt x="539635" y="5080"/>
                  </a:lnTo>
                  <a:lnTo>
                    <a:pt x="626516" y="5080"/>
                  </a:lnTo>
                  <a:lnTo>
                    <a:pt x="626516" y="3810"/>
                  </a:lnTo>
                  <a:lnTo>
                    <a:pt x="649338" y="3810"/>
                  </a:lnTo>
                  <a:lnTo>
                    <a:pt x="649338" y="2540"/>
                  </a:lnTo>
                  <a:close/>
                </a:path>
              </a:pathLst>
            </a:custGeom>
            <a:solidFill>
              <a:srgbClr val="2532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5684304" y="2916554"/>
              <a:ext cx="2486660" cy="1954530"/>
            </a:xfrm>
            <a:custGeom>
              <a:avLst/>
              <a:gdLst/>
              <a:ahLst/>
              <a:cxnLst/>
              <a:rect l="l" t="t" r="r" b="b"/>
              <a:pathLst>
                <a:path w="2486659" h="1954529">
                  <a:moveTo>
                    <a:pt x="2486164" y="1533893"/>
                  </a:moveTo>
                  <a:lnTo>
                    <a:pt x="2483320" y="1486954"/>
                  </a:lnTo>
                  <a:lnTo>
                    <a:pt x="2460104" y="1413687"/>
                  </a:lnTo>
                  <a:lnTo>
                    <a:pt x="2420112" y="1343012"/>
                  </a:lnTo>
                  <a:lnTo>
                    <a:pt x="2382240" y="1289748"/>
                  </a:lnTo>
                  <a:lnTo>
                    <a:pt x="2365413" y="1268704"/>
                  </a:lnTo>
                  <a:lnTo>
                    <a:pt x="2335326" y="1176489"/>
                  </a:lnTo>
                  <a:lnTo>
                    <a:pt x="2264562" y="957249"/>
                  </a:lnTo>
                  <a:lnTo>
                    <a:pt x="2182380" y="697077"/>
                  </a:lnTo>
                  <a:lnTo>
                    <a:pt x="2111019" y="458495"/>
                  </a:lnTo>
                  <a:lnTo>
                    <a:pt x="2102904" y="435317"/>
                  </a:lnTo>
                  <a:lnTo>
                    <a:pt x="2083269" y="390271"/>
                  </a:lnTo>
                  <a:lnTo>
                    <a:pt x="2059292" y="347370"/>
                  </a:lnTo>
                  <a:lnTo>
                    <a:pt x="2031199" y="307060"/>
                  </a:lnTo>
                  <a:lnTo>
                    <a:pt x="1999259" y="269709"/>
                  </a:lnTo>
                  <a:lnTo>
                    <a:pt x="1963801" y="235699"/>
                  </a:lnTo>
                  <a:lnTo>
                    <a:pt x="1925154" y="205346"/>
                  </a:lnTo>
                  <a:lnTo>
                    <a:pt x="1883702" y="178968"/>
                  </a:lnTo>
                  <a:lnTo>
                    <a:pt x="1343533" y="83870"/>
                  </a:lnTo>
                  <a:lnTo>
                    <a:pt x="1236992" y="0"/>
                  </a:lnTo>
                  <a:lnTo>
                    <a:pt x="635723" y="30568"/>
                  </a:lnTo>
                  <a:lnTo>
                    <a:pt x="544334" y="121881"/>
                  </a:lnTo>
                  <a:lnTo>
                    <a:pt x="400672" y="158381"/>
                  </a:lnTo>
                  <a:lnTo>
                    <a:pt x="349313" y="175539"/>
                  </a:lnTo>
                  <a:lnTo>
                    <a:pt x="230301" y="219798"/>
                  </a:lnTo>
                  <a:lnTo>
                    <a:pt x="96316" y="280403"/>
                  </a:lnTo>
                  <a:lnTo>
                    <a:pt x="0" y="346583"/>
                  </a:lnTo>
                  <a:lnTo>
                    <a:pt x="262572" y="1568665"/>
                  </a:lnTo>
                  <a:lnTo>
                    <a:pt x="257898" y="1954390"/>
                  </a:lnTo>
                  <a:lnTo>
                    <a:pt x="1778800" y="1954390"/>
                  </a:lnTo>
                  <a:lnTo>
                    <a:pt x="1788401" y="1051331"/>
                  </a:lnTo>
                  <a:lnTo>
                    <a:pt x="1906041" y="1838833"/>
                  </a:lnTo>
                  <a:lnTo>
                    <a:pt x="2354554" y="1881390"/>
                  </a:lnTo>
                  <a:lnTo>
                    <a:pt x="2366365" y="1881733"/>
                  </a:lnTo>
                  <a:lnTo>
                    <a:pt x="2377935" y="1880654"/>
                  </a:lnTo>
                  <a:lnTo>
                    <a:pt x="2420759" y="1862620"/>
                  </a:lnTo>
                  <a:lnTo>
                    <a:pt x="2451557" y="1818157"/>
                  </a:lnTo>
                  <a:lnTo>
                    <a:pt x="2463685" y="1773047"/>
                  </a:lnTo>
                  <a:lnTo>
                    <a:pt x="2473604" y="1716557"/>
                  </a:lnTo>
                  <a:lnTo>
                    <a:pt x="2480919" y="1654200"/>
                  </a:lnTo>
                  <a:lnTo>
                    <a:pt x="2485237" y="1591475"/>
                  </a:lnTo>
                  <a:lnTo>
                    <a:pt x="2486164" y="1533893"/>
                  </a:lnTo>
                  <a:close/>
                </a:path>
              </a:pathLst>
            </a:custGeom>
            <a:solidFill>
              <a:srgbClr val="ED21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1" name="object 7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079124" y="1347206"/>
              <a:ext cx="3487143" cy="3525377"/>
            </a:xfrm>
            <a:prstGeom prst="rect">
              <a:avLst/>
            </a:prstGeom>
          </p:spPr>
        </p:pic>
      </p:grpSp>
      <p:pic>
        <p:nvPicPr>
          <p:cNvPr id="72" name="object 72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4632200" y="6150470"/>
            <a:ext cx="4280203" cy="479273"/>
          </a:xfrm>
          <a:prstGeom prst="rect">
            <a:avLst/>
          </a:prstGeom>
        </p:spPr>
      </p:pic>
    </p:spTree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75" dirty="0"/>
              <a:t>PRÉPARATION</a:t>
            </a:r>
            <a:r>
              <a:rPr spc="-105" dirty="0"/>
              <a:t> </a:t>
            </a:r>
            <a:r>
              <a:rPr spc="-85" dirty="0"/>
              <a:t>SONDE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1647824"/>
            <a:ext cx="95250" cy="9524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2133599"/>
            <a:ext cx="95250" cy="9524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2609849"/>
            <a:ext cx="95250" cy="9524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09687" y="3090862"/>
            <a:ext cx="104775" cy="104774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796924" y="1345564"/>
            <a:ext cx="11854180" cy="353366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93065" marR="908685">
              <a:lnSpc>
                <a:spcPct val="150300"/>
              </a:lnSpc>
              <a:spcBef>
                <a:spcPts val="135"/>
              </a:spcBef>
            </a:pPr>
            <a:r>
              <a:rPr sz="2100" spc="60" dirty="0">
                <a:solidFill>
                  <a:srgbClr val="333333"/>
                </a:solidFill>
                <a:latin typeface="Trebuchet MS"/>
                <a:cs typeface="Trebuchet MS"/>
              </a:rPr>
              <a:t>Dans</a:t>
            </a: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parallèle</a:t>
            </a:r>
            <a:r>
              <a:rPr sz="2100" spc="-3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avec</a:t>
            </a:r>
            <a:r>
              <a:rPr sz="2100" spc="-3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-3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5" dirty="0">
                <a:solidFill>
                  <a:srgbClr val="ED2137"/>
                </a:solidFill>
                <a:latin typeface="Trebuchet MS"/>
                <a:cs typeface="Trebuchet MS"/>
              </a:rPr>
              <a:t>Vivacité</a:t>
            </a:r>
            <a:r>
              <a:rPr sz="2100" spc="-35" dirty="0">
                <a:solidFill>
                  <a:srgbClr val="ED2137"/>
                </a:solidFill>
                <a:latin typeface="Trebuchet MS"/>
                <a:cs typeface="Trebuchet MS"/>
              </a:rPr>
              <a:t> </a:t>
            </a:r>
            <a:r>
              <a:rPr sz="2100" spc="90" dirty="0">
                <a:solidFill>
                  <a:srgbClr val="333333"/>
                </a:solidFill>
                <a:latin typeface="Trebuchet MS"/>
                <a:cs typeface="Trebuchet MS"/>
              </a:rPr>
              <a:t>sondes</a:t>
            </a:r>
            <a:r>
              <a:rPr sz="2100" spc="-3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85" dirty="0">
                <a:solidFill>
                  <a:srgbClr val="333333"/>
                </a:solidFill>
                <a:latin typeface="Trebuchet MS"/>
                <a:cs typeface="Trebuchet MS"/>
              </a:rPr>
              <a:t>vu</a:t>
            </a:r>
            <a:r>
              <a:rPr sz="2100" spc="-3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précédemment,</a:t>
            </a:r>
            <a:r>
              <a:rPr sz="2100" spc="-3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là</a:t>
            </a:r>
            <a:r>
              <a:rPr sz="2100" spc="-3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sont</a:t>
            </a: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70" dirty="0">
                <a:solidFill>
                  <a:srgbClr val="ED2137"/>
                </a:solidFill>
                <a:latin typeface="Trebuchet MS"/>
                <a:cs typeface="Trebuchet MS"/>
              </a:rPr>
              <a:t>Préparation</a:t>
            </a:r>
            <a:r>
              <a:rPr sz="2100" spc="-30" dirty="0">
                <a:solidFill>
                  <a:srgbClr val="ED2137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taper</a:t>
            </a:r>
            <a:r>
              <a:rPr sz="2100" spc="-3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70" dirty="0">
                <a:solidFill>
                  <a:srgbClr val="333333"/>
                </a:solidFill>
                <a:latin typeface="Trebuchet MS"/>
                <a:cs typeface="Trebuchet MS"/>
              </a:rPr>
              <a:t>sondes </a:t>
            </a:r>
            <a:r>
              <a:rPr sz="2100" spc="55" dirty="0">
                <a:solidFill>
                  <a:srgbClr val="ED2137"/>
                </a:solidFill>
                <a:latin typeface="Trebuchet MS"/>
                <a:cs typeface="Trebuchet MS"/>
              </a:rPr>
              <a:t>de vivacité</a:t>
            </a:r>
            <a:r>
              <a:rPr sz="2100" spc="-55" dirty="0">
                <a:solidFill>
                  <a:srgbClr val="ED2137"/>
                </a:solidFill>
                <a:latin typeface="Trebuchet MS"/>
                <a:cs typeface="Trebuchet MS"/>
              </a:rPr>
              <a:t> </a:t>
            </a:r>
            <a:r>
              <a:rPr sz="2100" spc="90" dirty="0">
                <a:solidFill>
                  <a:srgbClr val="333333"/>
                </a:solidFill>
                <a:latin typeface="Trebuchet MS"/>
                <a:cs typeface="Trebuchet MS"/>
              </a:rPr>
              <a:t>sondes</a:t>
            </a:r>
            <a:r>
              <a:rPr sz="2100" spc="-5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45" dirty="0">
                <a:solidFill>
                  <a:srgbClr val="333333"/>
                </a:solidFill>
                <a:latin typeface="Trebuchet MS"/>
                <a:cs typeface="Trebuchet MS"/>
              </a:rPr>
              <a:t>laisser</a:t>
            </a:r>
            <a:r>
              <a:rPr sz="2100" spc="-5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0" dirty="0">
                <a:solidFill>
                  <a:srgbClr val="333333"/>
                </a:solidFill>
                <a:latin typeface="Trebuchet MS"/>
                <a:cs typeface="Trebuchet MS"/>
              </a:rPr>
              <a:t>Kubernetes</a:t>
            </a:r>
            <a:r>
              <a:rPr sz="2100" spc="-5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85" dirty="0">
                <a:solidFill>
                  <a:srgbClr val="333333"/>
                </a:solidFill>
                <a:latin typeface="Trebuchet MS"/>
                <a:cs typeface="Trebuchet MS"/>
              </a:rPr>
              <a:t>savoir</a:t>
            </a:r>
            <a:r>
              <a:rPr sz="2100" spc="-5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80" dirty="0">
                <a:solidFill>
                  <a:srgbClr val="333333"/>
                </a:solidFill>
                <a:latin typeface="Trebuchet MS"/>
                <a:cs typeface="Trebuchet MS"/>
              </a:rPr>
              <a:t>si</a:t>
            </a:r>
            <a:r>
              <a:rPr sz="2100" spc="-5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80" dirty="0">
                <a:solidFill>
                  <a:srgbClr val="333333"/>
                </a:solidFill>
                <a:latin typeface="Trebuchet MS"/>
                <a:cs typeface="Trebuchet MS"/>
              </a:rPr>
              <a:t>ton</a:t>
            </a:r>
            <a:r>
              <a:rPr sz="2100" spc="-5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application</a:t>
            </a:r>
            <a:r>
              <a:rPr sz="2100" spc="-5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est</a:t>
            </a:r>
            <a:r>
              <a:rPr sz="2100" spc="-5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0" dirty="0">
                <a:solidFill>
                  <a:srgbClr val="333333"/>
                </a:solidFill>
                <a:latin typeface="Trebuchet MS"/>
                <a:cs typeface="Trebuchet MS"/>
              </a:rPr>
              <a:t>fonctionnement</a:t>
            </a:r>
            <a:r>
              <a:rPr sz="2100" spc="-5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70" dirty="0">
                <a:solidFill>
                  <a:srgbClr val="ED2137"/>
                </a:solidFill>
                <a:latin typeface="Trebuchet MS"/>
                <a:cs typeface="Trebuchet MS"/>
              </a:rPr>
              <a:t>Préparation 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adéquate</a:t>
            </a:r>
            <a:r>
              <a:rPr sz="2100" spc="-60" dirty="0">
                <a:solidFill>
                  <a:srgbClr val="ED2137"/>
                </a:solidFill>
                <a:latin typeface="Trebuchet MS"/>
                <a:cs typeface="Trebuchet MS"/>
              </a:rPr>
              <a:t> </a:t>
            </a:r>
            <a:r>
              <a:rPr sz="2100" spc="90" dirty="0">
                <a:solidFill>
                  <a:srgbClr val="333333"/>
                </a:solidFill>
                <a:latin typeface="Trebuchet MS"/>
                <a:cs typeface="Trebuchet MS"/>
              </a:rPr>
              <a:t>sondes</a:t>
            </a:r>
            <a:r>
              <a:rPr sz="2100" spc="-5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45" dirty="0">
                <a:solidFill>
                  <a:srgbClr val="333333"/>
                </a:solidFill>
                <a:latin typeface="Trebuchet MS"/>
                <a:cs typeface="Trebuchet MS"/>
              </a:rPr>
              <a:t>laisser</a:t>
            </a:r>
            <a:r>
              <a:rPr sz="2100" spc="-5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0" dirty="0">
                <a:solidFill>
                  <a:srgbClr val="333333"/>
                </a:solidFill>
                <a:latin typeface="Trebuchet MS"/>
                <a:cs typeface="Trebuchet MS"/>
              </a:rPr>
              <a:t>Kubernetes</a:t>
            </a:r>
            <a:r>
              <a:rPr sz="2100" spc="-5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85" dirty="0">
                <a:solidFill>
                  <a:srgbClr val="333333"/>
                </a:solidFill>
                <a:latin typeface="Trebuchet MS"/>
                <a:cs typeface="Trebuchet MS"/>
              </a:rPr>
              <a:t>savoir</a:t>
            </a:r>
            <a:r>
              <a:rPr sz="2100" spc="-5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80" dirty="0">
                <a:solidFill>
                  <a:srgbClr val="333333"/>
                </a:solidFill>
                <a:latin typeface="Trebuchet MS"/>
                <a:cs typeface="Trebuchet MS"/>
              </a:rPr>
              <a:t>si</a:t>
            </a:r>
            <a:r>
              <a:rPr sz="2100" spc="-5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80" dirty="0">
                <a:solidFill>
                  <a:srgbClr val="333333"/>
                </a:solidFill>
                <a:latin typeface="Trebuchet MS"/>
                <a:cs typeface="Trebuchet MS"/>
              </a:rPr>
              <a:t>ton</a:t>
            </a:r>
            <a:r>
              <a:rPr sz="2100" spc="-5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application</a:t>
            </a:r>
            <a:r>
              <a:rPr sz="2100" spc="-5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est</a:t>
            </a:r>
            <a:r>
              <a:rPr sz="2100" spc="-5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0" dirty="0">
                <a:solidFill>
                  <a:srgbClr val="333333"/>
                </a:solidFill>
                <a:latin typeface="Trebuchet MS"/>
                <a:cs typeface="Trebuchet MS"/>
              </a:rPr>
              <a:t>prêt</a:t>
            </a:r>
            <a:r>
              <a:rPr sz="2100" spc="-5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à</a:t>
            </a:r>
            <a:r>
              <a:rPr sz="2100" spc="-5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recevoir</a:t>
            </a:r>
            <a:r>
              <a:rPr sz="2100" spc="-5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trafic</a:t>
            </a:r>
            <a:endParaRPr sz="2100" dirty="0">
              <a:latin typeface="Trebuchet MS"/>
              <a:cs typeface="Trebuchet MS"/>
            </a:endParaRPr>
          </a:p>
          <a:p>
            <a:pPr marL="774065" marR="5080">
              <a:lnSpc>
                <a:spcPts val="2100"/>
              </a:lnSpc>
              <a:spcBef>
                <a:spcPts val="1725"/>
              </a:spcBef>
            </a:pPr>
            <a:r>
              <a:rPr sz="2100" spc="-80" dirty="0">
                <a:solidFill>
                  <a:srgbClr val="333333"/>
                </a:solidFill>
                <a:latin typeface="Trebuchet MS"/>
                <a:cs typeface="Trebuchet MS"/>
              </a:rPr>
              <a:t>si</a:t>
            </a:r>
            <a:r>
              <a:rPr sz="2100" spc="-6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-5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70" dirty="0">
                <a:solidFill>
                  <a:srgbClr val="ED2137"/>
                </a:solidFill>
                <a:latin typeface="Trebuchet MS"/>
                <a:cs typeface="Trebuchet MS"/>
              </a:rPr>
              <a:t>Préparation</a:t>
            </a:r>
            <a:r>
              <a:rPr sz="2100" spc="-60" dirty="0">
                <a:solidFill>
                  <a:srgbClr val="ED2137"/>
                </a:solidFill>
                <a:latin typeface="Trebuchet MS"/>
                <a:cs typeface="Trebuchet MS"/>
              </a:rPr>
              <a:t> </a:t>
            </a:r>
            <a:r>
              <a:rPr sz="2100" spc="75" dirty="0">
                <a:solidFill>
                  <a:srgbClr val="333333"/>
                </a:solidFill>
                <a:latin typeface="Trebuchet MS"/>
                <a:cs typeface="Trebuchet MS"/>
              </a:rPr>
              <a:t>sonde</a:t>
            </a:r>
            <a:r>
              <a:rPr sz="2100" spc="-5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45" dirty="0">
                <a:solidFill>
                  <a:srgbClr val="333333"/>
                </a:solidFill>
                <a:latin typeface="Trebuchet MS"/>
                <a:cs typeface="Trebuchet MS"/>
              </a:rPr>
              <a:t>échoue,</a:t>
            </a:r>
            <a:r>
              <a:rPr sz="2100" spc="-5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00" dirty="0">
                <a:solidFill>
                  <a:srgbClr val="333333"/>
                </a:solidFill>
                <a:latin typeface="Trebuchet MS"/>
                <a:cs typeface="Trebuchet MS"/>
              </a:rPr>
              <a:t>et</a:t>
            </a:r>
            <a:r>
              <a:rPr sz="2100" spc="-6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même</a:t>
            </a:r>
            <a:r>
              <a:rPr sz="2100" spc="-5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80" dirty="0">
                <a:solidFill>
                  <a:srgbClr val="333333"/>
                </a:solidFill>
                <a:latin typeface="Trebuchet MS"/>
                <a:cs typeface="Trebuchet MS"/>
              </a:rPr>
              <a:t>si</a:t>
            </a:r>
            <a:r>
              <a:rPr sz="2100" spc="-5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-6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5" dirty="0">
                <a:solidFill>
                  <a:srgbClr val="ED2137"/>
                </a:solidFill>
                <a:latin typeface="Trebuchet MS"/>
                <a:cs typeface="Trebuchet MS"/>
              </a:rPr>
              <a:t>Vivacité</a:t>
            </a:r>
            <a:r>
              <a:rPr sz="2100" spc="-55" dirty="0">
                <a:solidFill>
                  <a:srgbClr val="ED2137"/>
                </a:solidFill>
                <a:latin typeface="Trebuchet MS"/>
                <a:cs typeface="Trebuchet MS"/>
              </a:rPr>
              <a:t> </a:t>
            </a:r>
            <a:r>
              <a:rPr sz="2100" spc="75" dirty="0">
                <a:solidFill>
                  <a:srgbClr val="333333"/>
                </a:solidFill>
                <a:latin typeface="Trebuchet MS"/>
                <a:cs typeface="Trebuchet MS"/>
              </a:rPr>
              <a:t>sonde</a:t>
            </a:r>
            <a:r>
              <a:rPr sz="2100" spc="-6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est</a:t>
            </a:r>
            <a:r>
              <a:rPr sz="2100" spc="-5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ED2137"/>
                </a:solidFill>
                <a:latin typeface="Trebuchet MS"/>
                <a:cs typeface="Trebuchet MS"/>
              </a:rPr>
              <a:t>D'ACCORD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,</a:t>
            </a:r>
            <a:r>
              <a:rPr sz="2100" spc="-5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0" dirty="0">
                <a:solidFill>
                  <a:srgbClr val="333333"/>
                </a:solidFill>
                <a:latin typeface="Trebuchet MS"/>
                <a:cs typeface="Trebuchet MS"/>
              </a:rPr>
              <a:t>alors</a:t>
            </a:r>
            <a:r>
              <a:rPr sz="2100" spc="-6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-5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lang="fr-FR" sz="2100" spc="100" dirty="0">
                <a:solidFill>
                  <a:srgbClr val="ED2137"/>
                </a:solidFill>
                <a:latin typeface="Trebuchet MS"/>
                <a:cs typeface="Trebuchet MS"/>
              </a:rPr>
              <a:t>POD</a:t>
            </a:r>
            <a:r>
              <a:rPr sz="2100" spc="-55" dirty="0">
                <a:solidFill>
                  <a:srgbClr val="ED2137"/>
                </a:solidFill>
                <a:latin typeface="Trebuchet MS"/>
                <a:cs typeface="Trebuchet MS"/>
              </a:rPr>
              <a:t> </a:t>
            </a:r>
            <a:r>
              <a:rPr sz="2100" spc="-50" dirty="0">
                <a:solidFill>
                  <a:srgbClr val="333333"/>
                </a:solidFill>
                <a:latin typeface="Trebuchet MS"/>
                <a:cs typeface="Trebuchet MS"/>
              </a:rPr>
              <a:t>volonté</a:t>
            </a:r>
            <a:r>
              <a:rPr sz="2100" spc="-6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0" dirty="0">
                <a:solidFill>
                  <a:srgbClr val="333333"/>
                </a:solidFill>
                <a:latin typeface="Trebuchet MS"/>
                <a:cs typeface="Trebuchet MS"/>
              </a:rPr>
              <a:t>pas</a:t>
            </a:r>
            <a:r>
              <a:rPr sz="2100" spc="-5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25" dirty="0">
                <a:solidFill>
                  <a:srgbClr val="333333"/>
                </a:solidFill>
                <a:latin typeface="Trebuchet MS"/>
                <a:cs typeface="Trebuchet MS"/>
              </a:rPr>
              <a:t>être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placé</a:t>
            </a:r>
            <a:r>
              <a:rPr sz="2100" spc="-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dans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(ou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50" dirty="0">
                <a:solidFill>
                  <a:srgbClr val="333333"/>
                </a:solidFill>
                <a:latin typeface="Trebuchet MS"/>
                <a:cs typeface="Trebuchet MS"/>
              </a:rPr>
              <a:t>volonté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5" dirty="0">
                <a:solidFill>
                  <a:srgbClr val="333333"/>
                </a:solidFill>
                <a:latin typeface="Trebuchet MS"/>
                <a:cs typeface="Trebuchet MS"/>
              </a:rPr>
              <a:t>être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exclu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depuis)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associé</a:t>
            </a:r>
            <a:r>
              <a:rPr sz="2100" spc="-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Service. </a:t>
            </a: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Il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50" dirty="0">
                <a:solidFill>
                  <a:srgbClr val="333333"/>
                </a:solidFill>
                <a:latin typeface="Trebuchet MS"/>
                <a:cs typeface="Trebuchet MS"/>
              </a:rPr>
              <a:t>volonté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0" dirty="0">
                <a:solidFill>
                  <a:srgbClr val="333333"/>
                </a:solidFill>
                <a:latin typeface="Trebuchet MS"/>
                <a:cs typeface="Trebuchet MS"/>
              </a:rPr>
              <a:t>pas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5" dirty="0">
                <a:solidFill>
                  <a:srgbClr val="333333"/>
                </a:solidFill>
                <a:latin typeface="Trebuchet MS"/>
                <a:cs typeface="Trebuchet MS"/>
              </a:rPr>
              <a:t>être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listé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dans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25" dirty="0">
                <a:solidFill>
                  <a:srgbClr val="333333"/>
                </a:solidFill>
                <a:latin typeface="Trebuchet MS"/>
                <a:cs typeface="Trebuchet MS"/>
              </a:rPr>
              <a:t>les </a:t>
            </a:r>
            <a:r>
              <a:rPr sz="2100" spc="70" dirty="0">
                <a:solidFill>
                  <a:srgbClr val="ED2137"/>
                </a:solidFill>
                <a:latin typeface="Trebuchet MS"/>
                <a:cs typeface="Trebuchet MS"/>
              </a:rPr>
              <a:t>points d'extrémité</a:t>
            </a:r>
            <a:r>
              <a:rPr sz="2100" spc="60" dirty="0">
                <a:solidFill>
                  <a:srgbClr val="ED2137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associé</a:t>
            </a:r>
            <a:r>
              <a:rPr sz="2100" spc="6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avec</a:t>
            </a:r>
            <a:r>
              <a:rPr sz="2100" spc="6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6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Service</a:t>
            </a:r>
            <a:endParaRPr sz="2100" dirty="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280"/>
              </a:spcBef>
            </a:pPr>
            <a:r>
              <a:rPr sz="2500" spc="-20" dirty="0">
                <a:solidFill>
                  <a:srgbClr val="333333"/>
                </a:solidFill>
                <a:latin typeface="MS Gothic"/>
                <a:cs typeface="MS Gothic"/>
              </a:rPr>
              <a:t>➡ </a:t>
            </a:r>
            <a:r>
              <a:rPr sz="2150" i="1" spc="-20" dirty="0">
                <a:solidFill>
                  <a:srgbClr val="ED2137"/>
                </a:solidFill>
                <a:latin typeface="Trebuchet MS"/>
                <a:cs typeface="Trebuchet MS"/>
              </a:rPr>
              <a:t>Disjoncteur</a:t>
            </a:r>
            <a:r>
              <a:rPr sz="2150" i="1" spc="-30" dirty="0">
                <a:solidFill>
                  <a:srgbClr val="ED2137"/>
                </a:solidFill>
                <a:latin typeface="Trebuchet MS"/>
                <a:cs typeface="Trebuchet MS"/>
              </a:rPr>
              <a:t>​</a:t>
            </a:r>
            <a:r>
              <a:rPr sz="2150" i="1" spc="-65" dirty="0">
                <a:solidFill>
                  <a:srgbClr val="ED2137"/>
                </a:solidFill>
                <a:latin typeface="Trebuchet MS"/>
                <a:cs typeface="Trebuchet MS"/>
              </a:rPr>
              <a:t> 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modèle</a:t>
            </a:r>
            <a:endParaRPr sz="2100" dirty="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90" dirty="0">
                <a:solidFill>
                  <a:srgbClr val="ED2137"/>
                </a:solidFill>
              </a:rPr>
              <a:t>VIVANCE</a:t>
            </a:r>
            <a:r>
              <a:rPr spc="-95" dirty="0">
                <a:solidFill>
                  <a:srgbClr val="ED2137"/>
                </a:solidFill>
              </a:rPr>
              <a:t> </a:t>
            </a:r>
            <a:r>
              <a:rPr dirty="0"/>
              <a:t>CONTRE</a:t>
            </a:r>
            <a:r>
              <a:rPr spc="-95" dirty="0"/>
              <a:t> </a:t>
            </a:r>
            <a:r>
              <a:rPr spc="-55" dirty="0">
                <a:solidFill>
                  <a:srgbClr val="ED2137"/>
                </a:solidFill>
              </a:rPr>
              <a:t>PRÉPARATION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1647824"/>
            <a:ext cx="95250" cy="9524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09687" y="2395537"/>
            <a:ext cx="104775" cy="104774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177924" y="1511300"/>
            <a:ext cx="10974070" cy="2326640"/>
          </a:xfrm>
          <a:prstGeom prst="rect">
            <a:avLst/>
          </a:prstGeom>
        </p:spPr>
        <p:txBody>
          <a:bodyPr vert="horz" wrap="square" lIns="0" tIns="66040" rIns="0" bIns="0" rtlCol="0">
            <a:spAutoFit/>
          </a:bodyPr>
          <a:lstStyle/>
          <a:p>
            <a:pPr marL="12700" marR="5080">
              <a:lnSpc>
                <a:spcPts val="2100"/>
              </a:lnSpc>
              <a:spcBef>
                <a:spcPts val="520"/>
              </a:spcBef>
            </a:pPr>
            <a:r>
              <a:rPr sz="2100" spc="60" dirty="0">
                <a:solidFill>
                  <a:srgbClr val="333333"/>
                </a:solidFill>
                <a:latin typeface="Trebuchet MS"/>
                <a:cs typeface="Trebuchet MS"/>
              </a:rPr>
              <a:t>Dans</a:t>
            </a:r>
            <a:r>
              <a:rPr sz="2100" spc="-4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lequel</a:t>
            </a:r>
            <a:r>
              <a:rPr sz="2100" spc="-4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0" dirty="0">
                <a:solidFill>
                  <a:srgbClr val="333333"/>
                </a:solidFill>
                <a:latin typeface="Trebuchet MS"/>
                <a:cs typeface="Trebuchet MS"/>
              </a:rPr>
              <a:t>cas</a:t>
            </a:r>
            <a:r>
              <a:rPr sz="2100" spc="-4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90" dirty="0">
                <a:solidFill>
                  <a:srgbClr val="333333"/>
                </a:solidFill>
                <a:latin typeface="Trebuchet MS"/>
                <a:cs typeface="Trebuchet MS"/>
              </a:rPr>
              <a:t>devrait</a:t>
            </a:r>
            <a:r>
              <a:rPr sz="2100" spc="-4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85" dirty="0">
                <a:solidFill>
                  <a:srgbClr val="333333"/>
                </a:solidFill>
                <a:latin typeface="Trebuchet MS"/>
                <a:cs typeface="Trebuchet MS"/>
              </a:rPr>
              <a:t>toi</a:t>
            </a: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5" dirty="0">
                <a:solidFill>
                  <a:srgbClr val="333333"/>
                </a:solidFill>
                <a:latin typeface="Trebuchet MS"/>
                <a:cs typeface="Trebuchet MS"/>
              </a:rPr>
              <a:t>avoir</a:t>
            </a:r>
            <a:r>
              <a:rPr sz="2100" spc="-4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5" dirty="0">
                <a:solidFill>
                  <a:srgbClr val="333333"/>
                </a:solidFill>
                <a:latin typeface="Trebuchet MS"/>
                <a:cs typeface="Trebuchet MS"/>
              </a:rPr>
              <a:t>un</a:t>
            </a:r>
            <a:r>
              <a:rPr sz="2100" spc="-4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différent</a:t>
            </a:r>
            <a:r>
              <a:rPr sz="2100" spc="-4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0" dirty="0">
                <a:solidFill>
                  <a:srgbClr val="333333"/>
                </a:solidFill>
                <a:latin typeface="Trebuchet MS"/>
                <a:cs typeface="Trebuchet MS"/>
              </a:rPr>
              <a:t>point de terminaison</a:t>
            </a: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entre</a:t>
            </a:r>
            <a:r>
              <a:rPr sz="2100" spc="-4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-4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5" dirty="0">
                <a:solidFill>
                  <a:srgbClr val="ED2137"/>
                </a:solidFill>
                <a:latin typeface="Trebuchet MS"/>
                <a:cs typeface="Trebuchet MS"/>
              </a:rPr>
              <a:t>Vivacité</a:t>
            </a:r>
            <a:r>
              <a:rPr sz="2100" spc="-40" dirty="0">
                <a:solidFill>
                  <a:srgbClr val="ED2137"/>
                </a:solidFill>
                <a:latin typeface="Trebuchet MS"/>
                <a:cs typeface="Trebuchet MS"/>
              </a:rPr>
              <a:t> </a:t>
            </a:r>
            <a:r>
              <a:rPr sz="2100" spc="100" dirty="0">
                <a:solidFill>
                  <a:srgbClr val="333333"/>
                </a:solidFill>
                <a:latin typeface="Trebuchet MS"/>
                <a:cs typeface="Trebuchet MS"/>
              </a:rPr>
              <a:t>et</a:t>
            </a:r>
            <a:r>
              <a:rPr sz="2100" spc="-40" dirty="0">
                <a:solidFill>
                  <a:srgbClr val="333333"/>
                </a:solidFill>
                <a:latin typeface="Trebuchet MS"/>
                <a:cs typeface="Trebuchet MS"/>
              </a:rPr>
              <a:t> Sonde </a:t>
            </a:r>
            <a:r>
              <a:rPr sz="2100" spc="50" dirty="0">
                <a:solidFill>
                  <a:srgbClr val="ED2137"/>
                </a:solidFill>
                <a:latin typeface="Trebuchet MS"/>
                <a:cs typeface="Trebuchet MS"/>
              </a:rPr>
              <a:t>de préparation </a:t>
            </a:r>
            <a:r>
              <a:rPr sz="2100" spc="80" dirty="0">
                <a:solidFill>
                  <a:srgbClr val="333333"/>
                </a:solidFill>
                <a:latin typeface="Trebuchet MS"/>
                <a:cs typeface="Trebuchet MS"/>
              </a:rPr>
              <a:t>?</a:t>
            </a:r>
            <a:endParaRPr sz="2100">
              <a:latin typeface="Trebuchet MS"/>
              <a:cs typeface="Trebuchet MS"/>
            </a:endParaRPr>
          </a:p>
          <a:p>
            <a:pPr marL="12700" marR="2421890" indent="381000">
              <a:lnSpc>
                <a:spcPct val="148800"/>
              </a:lnSpc>
              <a:spcBef>
                <a:spcPts val="75"/>
              </a:spcBef>
            </a:pPr>
            <a:r>
              <a:rPr sz="2100" spc="105" dirty="0">
                <a:solidFill>
                  <a:srgbClr val="333333"/>
                </a:solidFill>
                <a:latin typeface="Trebuchet MS"/>
                <a:cs typeface="Trebuchet MS"/>
              </a:rPr>
              <a:t>comme</a:t>
            </a:r>
            <a:r>
              <a:rPr sz="2100" spc="-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5" dirty="0">
                <a:solidFill>
                  <a:srgbClr val="333333"/>
                </a:solidFill>
                <a:latin typeface="Trebuchet MS"/>
                <a:cs typeface="Trebuchet MS"/>
              </a:rPr>
              <a:t>un</a:t>
            </a:r>
            <a:r>
              <a:rPr sz="2100" spc="-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rappel,</a:t>
            </a:r>
            <a:r>
              <a:rPr sz="2100" spc="-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-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5" dirty="0">
                <a:solidFill>
                  <a:srgbClr val="ED2137"/>
                </a:solidFill>
                <a:latin typeface="Trebuchet MS"/>
                <a:cs typeface="Trebuchet MS"/>
              </a:rPr>
              <a:t>Vivacité</a:t>
            </a:r>
            <a:r>
              <a:rPr sz="2100" spc="-5" dirty="0">
                <a:solidFill>
                  <a:srgbClr val="ED2137"/>
                </a:solidFill>
                <a:latin typeface="Trebuchet MS"/>
                <a:cs typeface="Trebuchet MS"/>
              </a:rPr>
              <a:t> </a:t>
            </a:r>
            <a:r>
              <a:rPr sz="2100" spc="75" dirty="0">
                <a:solidFill>
                  <a:srgbClr val="333333"/>
                </a:solidFill>
                <a:latin typeface="Trebuchet MS"/>
                <a:cs typeface="Trebuchet MS"/>
              </a:rPr>
              <a:t>sonde</a:t>
            </a:r>
            <a:r>
              <a:rPr sz="2100" spc="-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80" dirty="0">
                <a:solidFill>
                  <a:srgbClr val="333333"/>
                </a:solidFill>
                <a:latin typeface="Trebuchet MS"/>
                <a:cs typeface="Trebuchet MS"/>
              </a:rPr>
              <a:t>causes</a:t>
            </a:r>
            <a:r>
              <a:rPr sz="2100" spc="-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 conteneur</a:t>
            </a:r>
            <a:r>
              <a:rPr sz="2100" spc="-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à</a:t>
            </a:r>
            <a:r>
              <a:rPr sz="2100" spc="-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redémarrage.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vérifications</a:t>
            </a:r>
            <a:r>
              <a:rPr sz="2100" spc="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90" dirty="0">
                <a:solidFill>
                  <a:srgbClr val="333333"/>
                </a:solidFill>
                <a:latin typeface="Trebuchet MS"/>
                <a:cs typeface="Trebuchet MS"/>
              </a:rPr>
              <a:t>fait</a:t>
            </a:r>
            <a:r>
              <a:rPr sz="2100" spc="1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5" dirty="0">
                <a:solidFill>
                  <a:srgbClr val="333333"/>
                </a:solidFill>
                <a:latin typeface="Trebuchet MS"/>
                <a:cs typeface="Trebuchet MS"/>
              </a:rPr>
              <a:t>par</a:t>
            </a:r>
            <a:r>
              <a:rPr sz="2100" spc="1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1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5" dirty="0">
                <a:solidFill>
                  <a:srgbClr val="ED2137"/>
                </a:solidFill>
                <a:latin typeface="Trebuchet MS"/>
                <a:cs typeface="Trebuchet MS"/>
              </a:rPr>
              <a:t>Vivacité</a:t>
            </a:r>
            <a:r>
              <a:rPr sz="2100" spc="10" dirty="0">
                <a:solidFill>
                  <a:srgbClr val="ED2137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sonde:</a:t>
            </a:r>
            <a:r>
              <a:rPr sz="2100" spc="1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00" dirty="0">
                <a:solidFill>
                  <a:srgbClr val="333333"/>
                </a:solidFill>
                <a:latin typeface="Trebuchet MS"/>
                <a:cs typeface="Trebuchet MS"/>
              </a:rPr>
              <a:t>mémoire</a:t>
            </a:r>
            <a:r>
              <a:rPr sz="2100" spc="1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problème,</a:t>
            </a:r>
            <a:r>
              <a:rPr sz="2100" spc="1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impasse...</a:t>
            </a:r>
            <a:endParaRPr sz="2100">
              <a:latin typeface="Trebuchet MS"/>
              <a:cs typeface="Trebuchet MS"/>
            </a:endParaRPr>
          </a:p>
          <a:p>
            <a:pPr marL="12700" marR="19050">
              <a:lnSpc>
                <a:spcPts val="2100"/>
              </a:lnSpc>
              <a:spcBef>
                <a:spcPts val="1725"/>
              </a:spcBef>
            </a:pP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vérifications</a:t>
            </a:r>
            <a:r>
              <a:rPr sz="2100" spc="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5" dirty="0">
                <a:solidFill>
                  <a:srgbClr val="333333"/>
                </a:solidFill>
                <a:latin typeface="Trebuchet MS"/>
                <a:cs typeface="Trebuchet MS"/>
              </a:rPr>
              <a:t>réalisé</a:t>
            </a:r>
            <a:r>
              <a:rPr sz="2100" spc="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5" dirty="0">
                <a:solidFill>
                  <a:srgbClr val="333333"/>
                </a:solidFill>
                <a:latin typeface="Trebuchet MS"/>
                <a:cs typeface="Trebuchet MS"/>
              </a:rPr>
              <a:t>par</a:t>
            </a:r>
            <a:r>
              <a:rPr sz="2100" spc="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70" dirty="0">
                <a:solidFill>
                  <a:srgbClr val="ED2137"/>
                </a:solidFill>
                <a:latin typeface="Trebuchet MS"/>
                <a:cs typeface="Trebuchet MS"/>
              </a:rPr>
              <a:t>Préparation</a:t>
            </a:r>
            <a:r>
              <a:rPr sz="2100" spc="5" dirty="0">
                <a:solidFill>
                  <a:srgbClr val="ED2137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sonde:</a:t>
            </a:r>
            <a:r>
              <a:rPr sz="2100" spc="1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vérifier</a:t>
            </a:r>
            <a:r>
              <a:rPr sz="2100" spc="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que</a:t>
            </a:r>
            <a:r>
              <a:rPr sz="2100" spc="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connexion</a:t>
            </a:r>
            <a:r>
              <a:rPr sz="2100" spc="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à</a:t>
            </a:r>
            <a:r>
              <a:rPr sz="2100" spc="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0" dirty="0">
                <a:solidFill>
                  <a:srgbClr val="333333"/>
                </a:solidFill>
                <a:latin typeface="Trebuchet MS"/>
                <a:cs typeface="Trebuchet MS"/>
              </a:rPr>
              <a:t>base de données</a:t>
            </a:r>
            <a:r>
              <a:rPr sz="2100" spc="1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25" dirty="0">
                <a:solidFill>
                  <a:srgbClr val="333333"/>
                </a:solidFill>
                <a:latin typeface="Trebuchet MS"/>
                <a:cs typeface="Trebuchet MS"/>
              </a:rPr>
              <a:t>ou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externe</a:t>
            </a:r>
            <a:r>
              <a:rPr sz="2100" spc="8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services</a:t>
            </a:r>
            <a:r>
              <a:rPr sz="2100" spc="8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est</a:t>
            </a:r>
            <a:r>
              <a:rPr sz="2100" spc="8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correct</a:t>
            </a:r>
            <a:endParaRPr sz="2100">
              <a:latin typeface="Trebuchet MS"/>
              <a:cs typeface="Trebuchet MS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2876549"/>
            <a:ext cx="95250" cy="9524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3362324"/>
            <a:ext cx="95250" cy="95249"/>
          </a:xfrm>
          <a:prstGeom prst="rect">
            <a:avLst/>
          </a:prstGeom>
        </p:spPr>
      </p:pic>
    </p:spTree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09624" y="1552574"/>
            <a:ext cx="12211050" cy="9525"/>
          </a:xfrm>
          <a:custGeom>
            <a:avLst/>
            <a:gdLst/>
            <a:ahLst/>
            <a:cxnLst/>
            <a:rect l="l" t="t" r="r" b="b"/>
            <a:pathLst>
              <a:path w="12211050" h="9525">
                <a:moveTo>
                  <a:pt x="12211049" y="9524"/>
                </a:moveTo>
                <a:lnTo>
                  <a:pt x="0" y="9524"/>
                </a:lnTo>
                <a:lnTo>
                  <a:pt x="0" y="0"/>
                </a:lnTo>
                <a:lnTo>
                  <a:pt x="12211049" y="0"/>
                </a:lnTo>
                <a:lnTo>
                  <a:pt x="12211049" y="952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809624" y="1552574"/>
            <a:ext cx="12211050" cy="3781425"/>
            <a:chOff x="809624" y="1552574"/>
            <a:chExt cx="12211050" cy="3781425"/>
          </a:xfrm>
        </p:grpSpPr>
        <p:sp>
          <p:nvSpPr>
            <p:cNvPr id="4" name="object 4"/>
            <p:cNvSpPr/>
            <p:nvPr/>
          </p:nvSpPr>
          <p:spPr>
            <a:xfrm>
              <a:off x="809612" y="1552574"/>
              <a:ext cx="12211050" cy="3781425"/>
            </a:xfrm>
            <a:custGeom>
              <a:avLst/>
              <a:gdLst/>
              <a:ahLst/>
              <a:cxnLst/>
              <a:rect l="l" t="t" r="r" b="b"/>
              <a:pathLst>
                <a:path w="12211050" h="3781425">
                  <a:moveTo>
                    <a:pt x="12211050" y="0"/>
                  </a:moveTo>
                  <a:lnTo>
                    <a:pt x="12201525" y="0"/>
                  </a:lnTo>
                  <a:lnTo>
                    <a:pt x="12201525" y="3771900"/>
                  </a:lnTo>
                  <a:lnTo>
                    <a:pt x="0" y="3771900"/>
                  </a:lnTo>
                  <a:lnTo>
                    <a:pt x="0" y="3781425"/>
                  </a:lnTo>
                  <a:lnTo>
                    <a:pt x="12201525" y="3781425"/>
                  </a:lnTo>
                  <a:lnTo>
                    <a:pt x="12211050" y="3781425"/>
                  </a:lnTo>
                  <a:lnTo>
                    <a:pt x="12211050" y="3771900"/>
                  </a:lnTo>
                  <a:lnTo>
                    <a:pt x="12211050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09624" y="1552574"/>
              <a:ext cx="9525" cy="3781425"/>
            </a:xfrm>
            <a:custGeom>
              <a:avLst/>
              <a:gdLst/>
              <a:ahLst/>
              <a:cxnLst/>
              <a:rect l="l" t="t" r="r" b="b"/>
              <a:pathLst>
                <a:path w="9525" h="3781425">
                  <a:moveTo>
                    <a:pt x="0" y="3781424"/>
                  </a:moveTo>
                  <a:lnTo>
                    <a:pt x="0" y="0"/>
                  </a:lnTo>
                  <a:lnTo>
                    <a:pt x="9524" y="9524"/>
                  </a:lnTo>
                  <a:lnTo>
                    <a:pt x="9524" y="3771899"/>
                  </a:lnTo>
                  <a:lnTo>
                    <a:pt x="0" y="3781424"/>
                  </a:lnTo>
                  <a:close/>
                </a:path>
              </a:pathLst>
            </a:custGeom>
            <a:solidFill>
              <a:srgbClr val="ED21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75" dirty="0"/>
              <a:t>PRÉPARATION</a:t>
            </a:r>
            <a:r>
              <a:rPr spc="-125" dirty="0"/>
              <a:t> </a:t>
            </a:r>
            <a:r>
              <a:rPr spc="-100" dirty="0"/>
              <a:t>SONDE</a:t>
            </a:r>
            <a:r>
              <a:rPr spc="-120" dirty="0"/>
              <a:t> </a:t>
            </a:r>
            <a:r>
              <a:rPr spc="-10" dirty="0"/>
              <a:t>DÉFINITION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311785" rIns="0" bIns="0" rtlCol="0">
            <a:spAutoFit/>
          </a:bodyPr>
          <a:lstStyle/>
          <a:p>
            <a:pPr marL="142875">
              <a:lnSpc>
                <a:spcPts val="1925"/>
              </a:lnSpc>
              <a:spcBef>
                <a:spcPts val="100"/>
              </a:spcBef>
            </a:pPr>
            <a:r>
              <a:rPr sz="1650" u="none" spc="390" dirty="0">
                <a:solidFill>
                  <a:srgbClr val="999999"/>
                </a:solidFill>
                <a:latin typeface="Tahoma"/>
                <a:cs typeface="Tahoma"/>
              </a:rPr>
              <a:t>-- </a:t>
            </a:r>
            <a:r>
              <a:rPr sz="1650" u="none" spc="340" dirty="0">
                <a:solidFill>
                  <a:srgbClr val="999999"/>
                </a:solidFill>
                <a:latin typeface="Tahoma"/>
                <a:cs typeface="Tahoma"/>
              </a:rPr>
              <a:t>-</a:t>
            </a:r>
            <a:endParaRPr sz="1650">
              <a:latin typeface="Tahoma"/>
              <a:cs typeface="Tahoma"/>
            </a:endParaRPr>
          </a:p>
          <a:p>
            <a:pPr marL="142875" marR="10274935">
              <a:lnSpc>
                <a:spcPts val="1880"/>
              </a:lnSpc>
              <a:spcBef>
                <a:spcPts val="90"/>
              </a:spcBef>
            </a:pPr>
            <a:r>
              <a:rPr sz="1650" u="none" spc="245" dirty="0">
                <a:solidFill>
                  <a:srgbClr val="0077AA"/>
                </a:solidFill>
                <a:latin typeface="Tahoma"/>
                <a:cs typeface="Tahoma"/>
              </a:rPr>
              <a:t>apiVersion </a:t>
            </a:r>
            <a:r>
              <a:rPr sz="1650" u="none" spc="245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u="none" dirty="0">
                <a:solidFill>
                  <a:srgbClr val="999999"/>
                </a:solidFill>
                <a:latin typeface="Tahoma"/>
                <a:cs typeface="Tahoma"/>
              </a:rPr>
              <a:t>  </a:t>
            </a:r>
            <a:r>
              <a:rPr sz="1650" u="none" spc="100" dirty="0">
                <a:solidFill>
                  <a:srgbClr val="000000"/>
                </a:solidFill>
                <a:latin typeface="Tahoma"/>
                <a:cs typeface="Tahoma"/>
              </a:rPr>
              <a:t>v1 </a:t>
            </a:r>
            <a:r>
              <a:rPr sz="1650" u="none" spc="260" dirty="0">
                <a:solidFill>
                  <a:srgbClr val="0077AA"/>
                </a:solidFill>
                <a:latin typeface="Tahoma"/>
                <a:cs typeface="Tahoma"/>
              </a:rPr>
              <a:t>type </a:t>
            </a:r>
            <a:r>
              <a:rPr sz="1650" u="none" spc="260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u="none" spc="484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650" u="none" spc="155" dirty="0">
                <a:solidFill>
                  <a:srgbClr val="0077AA"/>
                </a:solidFill>
                <a:latin typeface="Tahoma"/>
                <a:cs typeface="Tahoma"/>
              </a:rPr>
              <a:t>Métadonnées </a:t>
            </a:r>
            <a:r>
              <a:rPr sz="1650" u="none" spc="55" dirty="0">
                <a:solidFill>
                  <a:srgbClr val="000000"/>
                </a:solidFill>
                <a:latin typeface="Tahoma"/>
                <a:cs typeface="Tahoma"/>
              </a:rPr>
              <a:t>du pod </a:t>
            </a:r>
            <a:r>
              <a:rPr sz="1650" u="none" spc="155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endParaRPr sz="1650">
              <a:latin typeface="Tahoma"/>
              <a:cs typeface="Tahoma"/>
            </a:endParaRPr>
          </a:p>
          <a:p>
            <a:pPr marL="394970">
              <a:lnSpc>
                <a:spcPts val="1764"/>
              </a:lnSpc>
            </a:pPr>
            <a:r>
              <a:rPr sz="1650" u="none" spc="60" dirty="0">
                <a:solidFill>
                  <a:srgbClr val="0077AA"/>
                </a:solidFill>
                <a:latin typeface="Tahoma"/>
                <a:cs typeface="Tahoma"/>
              </a:rPr>
              <a:t>nom </a:t>
            </a:r>
            <a:r>
              <a:rPr sz="1650" u="none" spc="60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u="none" spc="490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650" u="none" spc="-10" dirty="0">
                <a:solidFill>
                  <a:srgbClr val="000000"/>
                </a:solidFill>
                <a:latin typeface="Tahoma"/>
                <a:cs typeface="Tahoma"/>
              </a:rPr>
              <a:t>qui suis-je</a:t>
            </a:r>
            <a:endParaRPr sz="1650">
              <a:latin typeface="Tahoma"/>
              <a:cs typeface="Tahoma"/>
            </a:endParaRPr>
          </a:p>
          <a:p>
            <a:pPr marL="142875">
              <a:lnSpc>
                <a:spcPts val="1875"/>
              </a:lnSpc>
            </a:pPr>
            <a:r>
              <a:rPr sz="1650" u="none" spc="204" dirty="0">
                <a:solidFill>
                  <a:srgbClr val="0077AA"/>
                </a:solidFill>
                <a:latin typeface="Tahoma"/>
                <a:cs typeface="Tahoma"/>
              </a:rPr>
              <a:t>spécification </a:t>
            </a:r>
            <a:r>
              <a:rPr sz="1650" u="none" spc="204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endParaRPr sz="1650">
              <a:latin typeface="Tahoma"/>
              <a:cs typeface="Tahoma"/>
            </a:endParaRPr>
          </a:p>
          <a:p>
            <a:pPr marL="394970">
              <a:lnSpc>
                <a:spcPts val="1875"/>
              </a:lnSpc>
            </a:pPr>
            <a:r>
              <a:rPr sz="1650" u="none" spc="245" dirty="0">
                <a:solidFill>
                  <a:srgbClr val="0077AA"/>
                </a:solidFill>
                <a:latin typeface="Tahoma"/>
                <a:cs typeface="Tahoma"/>
              </a:rPr>
              <a:t>conteneurs </a:t>
            </a:r>
            <a:r>
              <a:rPr sz="1650" u="none" spc="245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endParaRPr sz="1650">
              <a:latin typeface="Tahoma"/>
              <a:cs typeface="Tahoma"/>
            </a:endParaRPr>
          </a:p>
          <a:p>
            <a:pPr marL="647065">
              <a:lnSpc>
                <a:spcPts val="1875"/>
              </a:lnSpc>
            </a:pPr>
            <a:r>
              <a:rPr sz="1650" u="none" spc="390" dirty="0">
                <a:solidFill>
                  <a:srgbClr val="999999"/>
                </a:solidFill>
                <a:latin typeface="Tahoma"/>
                <a:cs typeface="Tahoma"/>
              </a:rPr>
              <a:t>-</a:t>
            </a:r>
            <a:r>
              <a:rPr sz="1650" u="none" spc="480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650" u="none" spc="60" dirty="0">
                <a:solidFill>
                  <a:srgbClr val="0077AA"/>
                </a:solidFill>
                <a:latin typeface="Tahoma"/>
                <a:cs typeface="Tahoma"/>
              </a:rPr>
              <a:t>nom </a:t>
            </a:r>
            <a:r>
              <a:rPr sz="1650" u="none" spc="60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u="none" spc="480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650" u="none" spc="-10" dirty="0">
                <a:solidFill>
                  <a:srgbClr val="000000"/>
                </a:solidFill>
                <a:latin typeface="Tahoma"/>
                <a:cs typeface="Tahoma"/>
              </a:rPr>
              <a:t>qui suis-je</a:t>
            </a:r>
            <a:endParaRPr sz="1650">
              <a:latin typeface="Tahoma"/>
              <a:cs typeface="Tahoma"/>
            </a:endParaRPr>
          </a:p>
          <a:p>
            <a:pPr marL="899794" marR="7877809">
              <a:lnSpc>
                <a:spcPts val="1880"/>
              </a:lnSpc>
              <a:spcBef>
                <a:spcPts val="95"/>
              </a:spcBef>
            </a:pPr>
            <a:r>
              <a:rPr sz="1650" u="none" spc="155" dirty="0">
                <a:solidFill>
                  <a:srgbClr val="0077AA"/>
                </a:solidFill>
                <a:latin typeface="Tahoma"/>
                <a:cs typeface="Tahoma"/>
              </a:rPr>
              <a:t>image </a:t>
            </a:r>
            <a:r>
              <a:rPr sz="1650" u="none" spc="155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u="none" spc="470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650" u="none" spc="200" dirty="0">
                <a:solidFill>
                  <a:srgbClr val="000000"/>
                </a:solidFill>
                <a:latin typeface="Tahoma"/>
                <a:cs typeface="Tahoma"/>
              </a:rPr>
              <a:t>traefik/whoami </a:t>
            </a:r>
            <a:r>
              <a:rPr sz="1650" u="none" spc="200" dirty="0">
                <a:solidFill>
                  <a:srgbClr val="999999"/>
                </a:solidFill>
                <a:latin typeface="Tahoma"/>
                <a:cs typeface="Tahoma"/>
              </a:rPr>
              <a:t>: </a:t>
            </a:r>
            <a:r>
              <a:rPr sz="1650" u="none" spc="200" dirty="0">
                <a:solidFill>
                  <a:srgbClr val="000000"/>
                </a:solidFill>
                <a:latin typeface="Tahoma"/>
                <a:cs typeface="Tahoma"/>
              </a:rPr>
              <a:t>v1.10 </a:t>
            </a:r>
            <a:r>
              <a:rPr sz="1650" u="none" spc="200" dirty="0">
                <a:solidFill>
                  <a:srgbClr val="0077AA"/>
                </a:solidFill>
                <a:latin typeface="Tahoma"/>
                <a:cs typeface="Tahoma"/>
              </a:rPr>
              <a:t>readinessProbe </a:t>
            </a:r>
            <a:r>
              <a:rPr sz="1650" u="none" spc="200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endParaRPr sz="1650">
              <a:latin typeface="Tahoma"/>
              <a:cs typeface="Tahoma"/>
            </a:endParaRPr>
          </a:p>
          <a:p>
            <a:pPr marL="1151890">
              <a:lnSpc>
                <a:spcPts val="1770"/>
              </a:lnSpc>
            </a:pPr>
            <a:r>
              <a:rPr sz="1650" u="none" spc="220" dirty="0">
                <a:solidFill>
                  <a:srgbClr val="0077AA"/>
                </a:solidFill>
                <a:latin typeface="Tahoma"/>
                <a:cs typeface="Tahoma"/>
              </a:rPr>
              <a:t>httpGet </a:t>
            </a:r>
            <a:r>
              <a:rPr sz="1650" u="none" spc="220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endParaRPr sz="1650">
              <a:latin typeface="Tahoma"/>
              <a:cs typeface="Tahoma"/>
            </a:endParaRPr>
          </a:p>
          <a:p>
            <a:pPr marL="1403985" marR="9139555">
              <a:lnSpc>
                <a:spcPts val="1880"/>
              </a:lnSpc>
              <a:spcBef>
                <a:spcPts val="95"/>
              </a:spcBef>
            </a:pPr>
            <a:r>
              <a:rPr sz="1650" u="none" spc="220" dirty="0">
                <a:solidFill>
                  <a:srgbClr val="0077AA"/>
                </a:solidFill>
                <a:latin typeface="Tahoma"/>
                <a:cs typeface="Tahoma"/>
              </a:rPr>
              <a:t>chemin </a:t>
            </a:r>
            <a:r>
              <a:rPr sz="1650" u="none" spc="220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u="none" spc="490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650" u="none" spc="245" dirty="0">
                <a:solidFill>
                  <a:srgbClr val="000000"/>
                </a:solidFill>
                <a:latin typeface="Tahoma"/>
                <a:cs typeface="Tahoma"/>
              </a:rPr>
              <a:t>/ </a:t>
            </a:r>
            <a:r>
              <a:rPr sz="1650" u="none" spc="280" dirty="0">
                <a:solidFill>
                  <a:srgbClr val="0077AA"/>
                </a:solidFill>
                <a:latin typeface="Tahoma"/>
                <a:cs typeface="Tahoma"/>
              </a:rPr>
              <a:t>port de santé </a:t>
            </a:r>
            <a:r>
              <a:rPr sz="1650" u="none" spc="280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u="none" spc="480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650" u="none" spc="65" dirty="0">
                <a:solidFill>
                  <a:srgbClr val="990054"/>
                </a:solidFill>
                <a:latin typeface="Tahoma"/>
                <a:cs typeface="Tahoma"/>
              </a:rPr>
              <a:t>80</a:t>
            </a:r>
            <a:endParaRPr sz="1650">
              <a:latin typeface="Tahoma"/>
              <a:cs typeface="Tahoma"/>
            </a:endParaRPr>
          </a:p>
          <a:p>
            <a:pPr marL="1151890">
              <a:lnSpc>
                <a:spcPts val="1770"/>
              </a:lnSpc>
            </a:pPr>
            <a:r>
              <a:rPr sz="1650" u="none" spc="265" dirty="0">
                <a:solidFill>
                  <a:srgbClr val="0077AA"/>
                </a:solidFill>
                <a:latin typeface="Tahoma"/>
                <a:cs typeface="Tahoma"/>
              </a:rPr>
              <a:t>Seuil d'échec </a:t>
            </a:r>
            <a:r>
              <a:rPr sz="1650" u="none" spc="265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u="none" spc="470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650" u="none" spc="40" dirty="0">
                <a:solidFill>
                  <a:srgbClr val="990054"/>
                </a:solidFill>
                <a:latin typeface="Tahoma"/>
                <a:cs typeface="Tahoma"/>
              </a:rPr>
              <a:t>2</a:t>
            </a:r>
            <a:endParaRPr sz="1650">
              <a:latin typeface="Tahoma"/>
              <a:cs typeface="Tahoma"/>
            </a:endParaRPr>
          </a:p>
          <a:p>
            <a:pPr marL="1151890">
              <a:lnSpc>
                <a:spcPts val="1930"/>
              </a:lnSpc>
            </a:pPr>
            <a:r>
              <a:rPr sz="1650" u="none" spc="185" dirty="0">
                <a:solidFill>
                  <a:srgbClr val="0077AA"/>
                </a:solidFill>
                <a:latin typeface="Tahoma"/>
                <a:cs typeface="Tahoma"/>
              </a:rPr>
              <a:t>périodeSecondes </a:t>
            </a:r>
            <a:r>
              <a:rPr sz="1650" u="none" spc="185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u="none" spc="-5" dirty="0">
                <a:solidFill>
                  <a:srgbClr val="999999"/>
                </a:solidFill>
                <a:latin typeface="Tahoma"/>
                <a:cs typeface="Tahoma"/>
              </a:rPr>
              <a:t>  </a:t>
            </a:r>
            <a:r>
              <a:rPr sz="1650" u="none" spc="65" dirty="0">
                <a:solidFill>
                  <a:srgbClr val="990054"/>
                </a:solidFill>
                <a:latin typeface="Tahoma"/>
                <a:cs typeface="Tahoma"/>
              </a:rPr>
              <a:t>15</a:t>
            </a:r>
            <a:endParaRPr sz="165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09624" y="2105024"/>
            <a:ext cx="12211050" cy="9525"/>
          </a:xfrm>
          <a:custGeom>
            <a:avLst/>
            <a:gdLst/>
            <a:ahLst/>
            <a:cxnLst/>
            <a:rect l="l" t="t" r="r" b="b"/>
            <a:pathLst>
              <a:path w="12211050" h="9525">
                <a:moveTo>
                  <a:pt x="12211049" y="9524"/>
                </a:moveTo>
                <a:lnTo>
                  <a:pt x="0" y="9524"/>
                </a:lnTo>
                <a:lnTo>
                  <a:pt x="0" y="0"/>
                </a:lnTo>
                <a:lnTo>
                  <a:pt x="12211049" y="0"/>
                </a:lnTo>
                <a:lnTo>
                  <a:pt x="12211049" y="952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809624" y="2105024"/>
            <a:ext cx="12211050" cy="1162050"/>
            <a:chOff x="809624" y="2105024"/>
            <a:chExt cx="12211050" cy="1162050"/>
          </a:xfrm>
        </p:grpSpPr>
        <p:sp>
          <p:nvSpPr>
            <p:cNvPr id="4" name="object 4"/>
            <p:cNvSpPr/>
            <p:nvPr/>
          </p:nvSpPr>
          <p:spPr>
            <a:xfrm>
              <a:off x="809612" y="2105024"/>
              <a:ext cx="12211050" cy="1162050"/>
            </a:xfrm>
            <a:custGeom>
              <a:avLst/>
              <a:gdLst/>
              <a:ahLst/>
              <a:cxnLst/>
              <a:rect l="l" t="t" r="r" b="b"/>
              <a:pathLst>
                <a:path w="12211050" h="1162050">
                  <a:moveTo>
                    <a:pt x="12211050" y="0"/>
                  </a:moveTo>
                  <a:lnTo>
                    <a:pt x="12201525" y="0"/>
                  </a:lnTo>
                  <a:lnTo>
                    <a:pt x="12201525" y="1152525"/>
                  </a:lnTo>
                  <a:lnTo>
                    <a:pt x="0" y="1152525"/>
                  </a:lnTo>
                  <a:lnTo>
                    <a:pt x="0" y="1162050"/>
                  </a:lnTo>
                  <a:lnTo>
                    <a:pt x="12201525" y="1162050"/>
                  </a:lnTo>
                  <a:lnTo>
                    <a:pt x="12211050" y="1162050"/>
                  </a:lnTo>
                  <a:lnTo>
                    <a:pt x="12211050" y="1152525"/>
                  </a:lnTo>
                  <a:lnTo>
                    <a:pt x="12211050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09624" y="2105024"/>
              <a:ext cx="9525" cy="1162050"/>
            </a:xfrm>
            <a:custGeom>
              <a:avLst/>
              <a:gdLst/>
              <a:ahLst/>
              <a:cxnLst/>
              <a:rect l="l" t="t" r="r" b="b"/>
              <a:pathLst>
                <a:path w="9525" h="1162050">
                  <a:moveTo>
                    <a:pt x="0" y="1162049"/>
                  </a:moveTo>
                  <a:lnTo>
                    <a:pt x="0" y="0"/>
                  </a:lnTo>
                  <a:lnTo>
                    <a:pt x="9524" y="9524"/>
                  </a:lnTo>
                  <a:lnTo>
                    <a:pt x="9524" y="1152524"/>
                  </a:lnTo>
                  <a:lnTo>
                    <a:pt x="0" y="1162049"/>
                  </a:lnTo>
                  <a:close/>
                </a:path>
              </a:pathLst>
            </a:custGeom>
            <a:solidFill>
              <a:srgbClr val="ED21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/>
          <p:nvPr/>
        </p:nvSpPr>
        <p:spPr>
          <a:xfrm>
            <a:off x="809624" y="3409949"/>
            <a:ext cx="12211050" cy="9525"/>
          </a:xfrm>
          <a:custGeom>
            <a:avLst/>
            <a:gdLst/>
            <a:ahLst/>
            <a:cxnLst/>
            <a:rect l="l" t="t" r="r" b="b"/>
            <a:pathLst>
              <a:path w="12211050" h="9525">
                <a:moveTo>
                  <a:pt x="12211049" y="9524"/>
                </a:moveTo>
                <a:lnTo>
                  <a:pt x="0" y="9524"/>
                </a:lnTo>
                <a:lnTo>
                  <a:pt x="0" y="0"/>
                </a:lnTo>
                <a:lnTo>
                  <a:pt x="12211049" y="0"/>
                </a:lnTo>
                <a:lnTo>
                  <a:pt x="12211049" y="952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" name="object 7"/>
          <p:cNvGrpSpPr/>
          <p:nvPr/>
        </p:nvGrpSpPr>
        <p:grpSpPr>
          <a:xfrm>
            <a:off x="809624" y="3409949"/>
            <a:ext cx="12211050" cy="1400175"/>
            <a:chOff x="809624" y="3409949"/>
            <a:chExt cx="12211050" cy="1400175"/>
          </a:xfrm>
        </p:grpSpPr>
        <p:sp>
          <p:nvSpPr>
            <p:cNvPr id="8" name="object 8"/>
            <p:cNvSpPr/>
            <p:nvPr/>
          </p:nvSpPr>
          <p:spPr>
            <a:xfrm>
              <a:off x="809612" y="3409949"/>
              <a:ext cx="12211050" cy="1400175"/>
            </a:xfrm>
            <a:custGeom>
              <a:avLst/>
              <a:gdLst/>
              <a:ahLst/>
              <a:cxnLst/>
              <a:rect l="l" t="t" r="r" b="b"/>
              <a:pathLst>
                <a:path w="12211050" h="1400175">
                  <a:moveTo>
                    <a:pt x="12211050" y="0"/>
                  </a:moveTo>
                  <a:lnTo>
                    <a:pt x="12201525" y="0"/>
                  </a:lnTo>
                  <a:lnTo>
                    <a:pt x="12201525" y="1390650"/>
                  </a:lnTo>
                  <a:lnTo>
                    <a:pt x="0" y="1390650"/>
                  </a:lnTo>
                  <a:lnTo>
                    <a:pt x="0" y="1400175"/>
                  </a:lnTo>
                  <a:lnTo>
                    <a:pt x="12201525" y="1400175"/>
                  </a:lnTo>
                  <a:lnTo>
                    <a:pt x="12211050" y="1400175"/>
                  </a:lnTo>
                  <a:lnTo>
                    <a:pt x="12211050" y="1390650"/>
                  </a:lnTo>
                  <a:lnTo>
                    <a:pt x="12211050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809624" y="3409949"/>
              <a:ext cx="9525" cy="1400175"/>
            </a:xfrm>
            <a:custGeom>
              <a:avLst/>
              <a:gdLst/>
              <a:ahLst/>
              <a:cxnLst/>
              <a:rect l="l" t="t" r="r" b="b"/>
              <a:pathLst>
                <a:path w="9525" h="1400175">
                  <a:moveTo>
                    <a:pt x="0" y="1400174"/>
                  </a:moveTo>
                  <a:lnTo>
                    <a:pt x="0" y="0"/>
                  </a:lnTo>
                  <a:lnTo>
                    <a:pt x="9524" y="9524"/>
                  </a:lnTo>
                  <a:lnTo>
                    <a:pt x="9524" y="1390649"/>
                  </a:lnTo>
                  <a:lnTo>
                    <a:pt x="0" y="1400174"/>
                  </a:lnTo>
                  <a:close/>
                </a:path>
              </a:pathLst>
            </a:custGeom>
            <a:solidFill>
              <a:srgbClr val="ED21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214437" y="4115990"/>
              <a:ext cx="1892935" cy="0"/>
            </a:xfrm>
            <a:custGeom>
              <a:avLst/>
              <a:gdLst/>
              <a:ahLst/>
              <a:cxnLst/>
              <a:rect l="l" t="t" r="r" b="b"/>
              <a:pathLst>
                <a:path w="1892935">
                  <a:moveTo>
                    <a:pt x="0" y="0"/>
                  </a:moveTo>
                  <a:lnTo>
                    <a:pt x="504731" y="0"/>
                  </a:lnTo>
                </a:path>
                <a:path w="1892935">
                  <a:moveTo>
                    <a:pt x="1135707" y="0"/>
                  </a:moveTo>
                  <a:lnTo>
                    <a:pt x="1892851" y="0"/>
                  </a:lnTo>
                </a:path>
              </a:pathLst>
            </a:custGeom>
            <a:ln w="17392">
              <a:solidFill>
                <a:srgbClr val="986D39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738264" y="4115990"/>
              <a:ext cx="504825" cy="0"/>
            </a:xfrm>
            <a:custGeom>
              <a:avLst/>
              <a:gdLst/>
              <a:ahLst/>
              <a:cxnLst/>
              <a:rect l="l" t="t" r="r" b="b"/>
              <a:pathLst>
                <a:path w="504825">
                  <a:moveTo>
                    <a:pt x="0" y="0"/>
                  </a:moveTo>
                  <a:lnTo>
                    <a:pt x="504731" y="0"/>
                  </a:lnTo>
                </a:path>
              </a:pathLst>
            </a:custGeom>
            <a:ln w="17392">
              <a:solidFill>
                <a:srgbClr val="986D39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640264" y="4115990"/>
              <a:ext cx="2019300" cy="0"/>
            </a:xfrm>
            <a:custGeom>
              <a:avLst/>
              <a:gdLst/>
              <a:ahLst/>
              <a:cxnLst/>
              <a:rect l="l" t="t" r="r" b="b"/>
              <a:pathLst>
                <a:path w="2019300">
                  <a:moveTo>
                    <a:pt x="0" y="0"/>
                  </a:moveTo>
                  <a:lnTo>
                    <a:pt x="504731" y="0"/>
                  </a:lnTo>
                </a:path>
                <a:path w="2019300">
                  <a:moveTo>
                    <a:pt x="1135707" y="0"/>
                  </a:moveTo>
                  <a:lnTo>
                    <a:pt x="2019104" y="0"/>
                  </a:lnTo>
                </a:path>
              </a:pathLst>
            </a:custGeom>
            <a:ln w="17392">
              <a:solidFill>
                <a:srgbClr val="986D39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75" dirty="0"/>
              <a:t>PRÉPARATION</a:t>
            </a:r>
            <a:r>
              <a:rPr spc="-105" dirty="0"/>
              <a:t> </a:t>
            </a:r>
            <a:r>
              <a:rPr spc="-85" dirty="0"/>
              <a:t>SONDE</a:t>
            </a:r>
          </a:p>
        </p:txBody>
      </p:sp>
      <p:pic>
        <p:nvPicPr>
          <p:cNvPr id="14" name="object 1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1465" y="2232393"/>
            <a:ext cx="103240" cy="198704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796924" y="1511300"/>
            <a:ext cx="9056370" cy="9436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spc="100" dirty="0">
                <a:solidFill>
                  <a:srgbClr val="333333"/>
                </a:solidFill>
                <a:latin typeface="Trebuchet MS"/>
                <a:cs typeface="Trebuchet MS"/>
              </a:rPr>
              <a:t>Quand</a:t>
            </a:r>
            <a:r>
              <a:rPr sz="2100" spc="-5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-5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75" dirty="0">
                <a:solidFill>
                  <a:srgbClr val="333333"/>
                </a:solidFill>
                <a:latin typeface="Trebuchet MS"/>
                <a:cs typeface="Trebuchet MS"/>
              </a:rPr>
              <a:t>sonde</a:t>
            </a:r>
            <a:r>
              <a:rPr sz="2100" spc="-5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est </a:t>
            </a:r>
            <a:r>
              <a:rPr sz="2100" spc="-50" dirty="0">
                <a:solidFill>
                  <a:srgbClr val="333333"/>
                </a:solidFill>
                <a:latin typeface="Trebuchet MS"/>
                <a:cs typeface="Trebuchet MS"/>
              </a:rPr>
              <a:t>échoué,</a:t>
            </a:r>
            <a:r>
              <a:rPr sz="2100" spc="-5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-5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lang="fr-FR" sz="2100" spc="50" dirty="0">
                <a:solidFill>
                  <a:srgbClr val="ED2137"/>
                </a:solidFill>
                <a:latin typeface="Trebuchet MS"/>
                <a:cs typeface="Trebuchet MS"/>
              </a:rPr>
              <a:t>Container</a:t>
            </a:r>
            <a:r>
              <a:rPr sz="2100" spc="-50" dirty="0">
                <a:solidFill>
                  <a:srgbClr val="ED2137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de</a:t>
            </a:r>
            <a:r>
              <a:rPr sz="2100" spc="-5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-5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lang="fr-FR" sz="2100" spc="100" dirty="0">
                <a:solidFill>
                  <a:srgbClr val="ED2137"/>
                </a:solidFill>
                <a:latin typeface="Trebuchet MS"/>
                <a:cs typeface="Trebuchet MS"/>
              </a:rPr>
              <a:t>POD</a:t>
            </a:r>
            <a:r>
              <a:rPr sz="2100" spc="-50" dirty="0">
                <a:solidFill>
                  <a:srgbClr val="ED2137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est</a:t>
            </a:r>
            <a:r>
              <a:rPr sz="2100" spc="-5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0" dirty="0">
                <a:solidFill>
                  <a:srgbClr val="333333"/>
                </a:solidFill>
                <a:latin typeface="Trebuchet MS"/>
                <a:cs typeface="Trebuchet MS"/>
              </a:rPr>
              <a:t>pas</a:t>
            </a:r>
            <a:r>
              <a:rPr sz="2100" spc="-5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10" dirty="0">
                <a:solidFill>
                  <a:srgbClr val="ED2137"/>
                </a:solidFill>
                <a:latin typeface="Tahoma"/>
                <a:cs typeface="Tahoma"/>
              </a:rPr>
              <a:t>Prêt</a:t>
            </a:r>
            <a:r>
              <a:rPr sz="2100" spc="-75" dirty="0">
                <a:solidFill>
                  <a:srgbClr val="ED2137"/>
                </a:solidFill>
                <a:latin typeface="Tahoma"/>
                <a:cs typeface="Tahoma"/>
              </a:rPr>
              <a:t> </a:t>
            </a:r>
            <a:r>
              <a:rPr sz="2100" spc="70" dirty="0">
                <a:solidFill>
                  <a:srgbClr val="333333"/>
                </a:solidFill>
                <a:latin typeface="Trebuchet MS"/>
                <a:cs typeface="Trebuchet MS"/>
              </a:rPr>
              <a:t>plus</a:t>
            </a:r>
            <a:endParaRPr sz="2100" dirty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290"/>
              </a:spcBef>
            </a:pPr>
            <a:endParaRPr sz="2100" dirty="0">
              <a:latin typeface="Trebuchet MS"/>
              <a:cs typeface="Trebuchet MS"/>
            </a:endParaRPr>
          </a:p>
          <a:p>
            <a:pPr marL="417195">
              <a:lnSpc>
                <a:spcPct val="100000"/>
              </a:lnSpc>
            </a:pPr>
            <a:r>
              <a:rPr sz="1650" spc="245" dirty="0">
                <a:latin typeface="Tahoma"/>
                <a:cs typeface="Tahoma"/>
              </a:rPr>
              <a:t>kubectl</a:t>
            </a:r>
            <a:r>
              <a:rPr sz="1650" spc="475" dirty="0">
                <a:latin typeface="Tahoma"/>
                <a:cs typeface="Tahoma"/>
              </a:rPr>
              <a:t> </a:t>
            </a:r>
            <a:r>
              <a:rPr sz="1650" spc="215" dirty="0" err="1">
                <a:latin typeface="Tahoma"/>
                <a:cs typeface="Tahoma"/>
              </a:rPr>
              <a:t>obtenir</a:t>
            </a:r>
            <a:r>
              <a:rPr sz="1650" spc="475" dirty="0">
                <a:latin typeface="Tahoma"/>
                <a:cs typeface="Tahoma"/>
              </a:rPr>
              <a:t> </a:t>
            </a:r>
            <a:r>
              <a:rPr lang="fr-FR" sz="1650" spc="80" dirty="0">
                <a:latin typeface="Tahoma"/>
                <a:cs typeface="Tahoma"/>
              </a:rPr>
              <a:t>POD</a:t>
            </a:r>
            <a:r>
              <a:rPr sz="1650" spc="475" dirty="0">
                <a:latin typeface="Tahoma"/>
                <a:cs typeface="Tahoma"/>
              </a:rPr>
              <a:t> </a:t>
            </a:r>
            <a:r>
              <a:rPr sz="1650" spc="615" dirty="0">
                <a:solidFill>
                  <a:srgbClr val="ED9900"/>
                </a:solidFill>
                <a:latin typeface="Tahoma"/>
                <a:cs typeface="Tahoma"/>
              </a:rPr>
              <a:t>- </a:t>
            </a:r>
            <a:r>
              <a:rPr sz="1650" spc="385" dirty="0">
                <a:solidFill>
                  <a:srgbClr val="ED9900"/>
                </a:solidFill>
                <a:latin typeface="Tahoma"/>
                <a:cs typeface="Tahoma"/>
              </a:rPr>
              <a:t>l</a:t>
            </a:r>
            <a:r>
              <a:rPr sz="1650" spc="475" dirty="0">
                <a:solidFill>
                  <a:srgbClr val="ED9900"/>
                </a:solidFill>
                <a:latin typeface="Tahoma"/>
                <a:cs typeface="Tahoma"/>
              </a:rPr>
              <a:t> </a:t>
            </a:r>
            <a:r>
              <a:rPr sz="1650" spc="140" dirty="0">
                <a:solidFill>
                  <a:srgbClr val="ED9900"/>
                </a:solidFill>
                <a:latin typeface="Tahoma"/>
                <a:cs typeface="Tahoma"/>
              </a:rPr>
              <a:t>application </a:t>
            </a:r>
            <a:r>
              <a:rPr sz="1650" spc="140" dirty="0">
                <a:solidFill>
                  <a:srgbClr val="996E3A"/>
                </a:solidFill>
                <a:latin typeface="Tahoma"/>
                <a:cs typeface="Tahoma"/>
              </a:rPr>
              <a:t>= </a:t>
            </a:r>
            <a:r>
              <a:rPr sz="1650" spc="140" dirty="0">
                <a:latin typeface="Tahoma"/>
                <a:cs typeface="Tahoma"/>
              </a:rPr>
              <a:t>qui suis-je, niveau </a:t>
            </a:r>
            <a:r>
              <a:rPr sz="1650" spc="140" dirty="0">
                <a:solidFill>
                  <a:srgbClr val="996E3A"/>
                </a:solidFill>
                <a:latin typeface="Tahoma"/>
                <a:cs typeface="Tahoma"/>
              </a:rPr>
              <a:t>= </a:t>
            </a:r>
            <a:r>
              <a:rPr sz="1650" spc="140" dirty="0">
                <a:latin typeface="Tahoma"/>
                <a:cs typeface="Tahoma"/>
              </a:rPr>
              <a:t>expert</a:t>
            </a:r>
            <a:endParaRPr sz="1650" dirty="0">
              <a:latin typeface="Tahoma"/>
              <a:cs typeface="Tahom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962025" y="2416175"/>
            <a:ext cx="3797935" cy="7531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ts val="1925"/>
              </a:lnSpc>
              <a:spcBef>
                <a:spcPts val="100"/>
              </a:spcBef>
              <a:tabLst>
                <a:tab pos="1892300" algn="l"/>
                <a:tab pos="2901315" algn="l"/>
              </a:tabLst>
            </a:pPr>
            <a:r>
              <a:rPr sz="1650" spc="-20" dirty="0">
                <a:latin typeface="Tahoma"/>
                <a:cs typeface="Tahoma"/>
              </a:rPr>
              <a:t>NOM</a:t>
            </a:r>
            <a:r>
              <a:rPr sz="1650" dirty="0">
                <a:latin typeface="Tahoma"/>
                <a:cs typeface="Tahoma"/>
              </a:rPr>
              <a:t> </a:t>
            </a:r>
            <a:r>
              <a:rPr sz="1650" spc="-10" dirty="0">
                <a:latin typeface="Tahoma"/>
                <a:cs typeface="Tahoma"/>
              </a:rPr>
              <a:t>PRÊT</a:t>
            </a:r>
            <a:r>
              <a:rPr sz="1650" dirty="0">
                <a:latin typeface="Tahoma"/>
                <a:cs typeface="Tahoma"/>
              </a:rPr>
              <a:t> </a:t>
            </a:r>
            <a:r>
              <a:rPr sz="1650" spc="-10" dirty="0">
                <a:latin typeface="Tahoma"/>
                <a:cs typeface="Tahoma"/>
              </a:rPr>
              <a:t>STATUT</a:t>
            </a:r>
            <a:endParaRPr sz="1650">
              <a:latin typeface="Tahoma"/>
              <a:cs typeface="Tahoma"/>
            </a:endParaRPr>
          </a:p>
          <a:p>
            <a:pPr marR="5080">
              <a:lnSpc>
                <a:spcPts val="1880"/>
              </a:lnSpc>
              <a:spcBef>
                <a:spcPts val="90"/>
              </a:spcBef>
              <a:tabLst>
                <a:tab pos="1892300" algn="l"/>
                <a:tab pos="2901315" algn="l"/>
              </a:tabLst>
            </a:pPr>
            <a:r>
              <a:rPr sz="1650" spc="60" dirty="0">
                <a:latin typeface="Tahoma"/>
                <a:cs typeface="Tahoma"/>
              </a:rPr>
              <a:t>qui suis-je- </a:t>
            </a:r>
            <a:r>
              <a:rPr sz="1650" spc="55" dirty="0">
                <a:latin typeface="Tahoma"/>
                <a:cs typeface="Tahoma"/>
              </a:rPr>
              <a:t>m5zgp</a:t>
            </a:r>
            <a:r>
              <a:rPr sz="1650" dirty="0">
                <a:latin typeface="Tahoma"/>
                <a:cs typeface="Tahoma"/>
              </a:rPr>
              <a:t> </a:t>
            </a:r>
            <a:r>
              <a:rPr sz="1650" spc="150" dirty="0">
                <a:latin typeface="Tahoma"/>
                <a:cs typeface="Tahoma"/>
              </a:rPr>
              <a:t>0/1</a:t>
            </a:r>
            <a:r>
              <a:rPr sz="1650" dirty="0">
                <a:latin typeface="Tahoma"/>
                <a:cs typeface="Tahoma"/>
              </a:rPr>
              <a:t> </a:t>
            </a:r>
            <a:r>
              <a:rPr sz="1650" spc="114" dirty="0">
                <a:latin typeface="Tahoma"/>
                <a:cs typeface="Tahoma"/>
              </a:rPr>
              <a:t>Exécution de whoami- </a:t>
            </a:r>
            <a:r>
              <a:rPr sz="1650" spc="95" dirty="0">
                <a:latin typeface="Tahoma"/>
                <a:cs typeface="Tahoma"/>
              </a:rPr>
              <a:t>v98cx</a:t>
            </a:r>
            <a:r>
              <a:rPr sz="1650" dirty="0">
                <a:latin typeface="Tahoma"/>
                <a:cs typeface="Tahoma"/>
              </a:rPr>
              <a:t> </a:t>
            </a:r>
            <a:r>
              <a:rPr sz="1650" spc="150" dirty="0">
                <a:latin typeface="Tahoma"/>
                <a:cs typeface="Tahoma"/>
              </a:rPr>
              <a:t>1/1</a:t>
            </a:r>
            <a:r>
              <a:rPr sz="1650" dirty="0">
                <a:latin typeface="Tahoma"/>
                <a:cs typeface="Tahoma"/>
              </a:rPr>
              <a:t> </a:t>
            </a:r>
            <a:r>
              <a:rPr sz="1650" spc="114" dirty="0">
                <a:latin typeface="Tahoma"/>
                <a:cs typeface="Tahoma"/>
              </a:rPr>
              <a:t>En cours d'exécution</a:t>
            </a:r>
            <a:endParaRPr sz="1650">
              <a:latin typeface="Tahoma"/>
              <a:cs typeface="Tahom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125296" y="2416175"/>
            <a:ext cx="1779270" cy="753110"/>
          </a:xfrm>
          <a:prstGeom prst="rect">
            <a:avLst/>
          </a:prstGeom>
        </p:spPr>
        <p:txBody>
          <a:bodyPr vert="horz" wrap="square" lIns="0" tIns="31115" rIns="0" bIns="0" rtlCol="0">
            <a:spAutoFit/>
          </a:bodyPr>
          <a:lstStyle/>
          <a:p>
            <a:pPr marR="5080">
              <a:lnSpc>
                <a:spcPts val="1880"/>
              </a:lnSpc>
              <a:spcBef>
                <a:spcPts val="245"/>
              </a:spcBef>
              <a:tabLst>
                <a:tab pos="1387475" algn="l"/>
              </a:tabLst>
            </a:pPr>
            <a:r>
              <a:rPr sz="1650" spc="-10" dirty="0">
                <a:latin typeface="Tahoma"/>
                <a:cs typeface="Tahoma"/>
              </a:rPr>
              <a:t>REDÉMARRAGES</a:t>
            </a:r>
            <a:r>
              <a:rPr sz="1650" dirty="0">
                <a:latin typeface="Tahoma"/>
                <a:cs typeface="Tahoma"/>
              </a:rPr>
              <a:t> </a:t>
            </a:r>
            <a:r>
              <a:rPr sz="1650" spc="-30" dirty="0">
                <a:latin typeface="Tahoma"/>
                <a:cs typeface="Tahoma"/>
              </a:rPr>
              <a:t>ÂGE </a:t>
            </a:r>
            <a:r>
              <a:rPr sz="1650" spc="40" dirty="0">
                <a:latin typeface="Tahoma"/>
                <a:cs typeface="Tahoma"/>
              </a:rPr>
              <a:t>0</a:t>
            </a:r>
            <a:endParaRPr sz="1650">
              <a:latin typeface="Tahoma"/>
              <a:cs typeface="Tahoma"/>
            </a:endParaRPr>
          </a:p>
          <a:p>
            <a:pPr>
              <a:lnSpc>
                <a:spcPts val="1825"/>
              </a:lnSpc>
            </a:pPr>
            <a:r>
              <a:rPr sz="1650" spc="40" dirty="0">
                <a:latin typeface="Tahoma"/>
                <a:cs typeface="Tahoma"/>
              </a:rPr>
              <a:t>0</a:t>
            </a:r>
            <a:endParaRPr sz="1650">
              <a:latin typeface="Tahoma"/>
              <a:cs typeface="Tahom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513053" y="2654300"/>
            <a:ext cx="517525" cy="51498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ts val="1925"/>
              </a:lnSpc>
              <a:spcBef>
                <a:spcPts val="100"/>
              </a:spcBef>
            </a:pPr>
            <a:r>
              <a:rPr sz="1650" spc="105" dirty="0">
                <a:latin typeface="Tahoma"/>
                <a:cs typeface="Tahoma"/>
              </a:rPr>
              <a:t>104s</a:t>
            </a:r>
            <a:endParaRPr sz="1650">
              <a:latin typeface="Tahoma"/>
              <a:cs typeface="Tahoma"/>
            </a:endParaRPr>
          </a:p>
          <a:p>
            <a:pPr>
              <a:lnSpc>
                <a:spcPts val="1930"/>
              </a:lnSpc>
            </a:pPr>
            <a:r>
              <a:rPr sz="1650" spc="105" dirty="0">
                <a:latin typeface="Tahoma"/>
                <a:cs typeface="Tahoma"/>
              </a:rPr>
              <a:t>104s</a:t>
            </a:r>
            <a:endParaRPr sz="1650">
              <a:latin typeface="Tahoma"/>
              <a:cs typeface="Tahom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962025" y="3482975"/>
            <a:ext cx="11367770" cy="1229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ts val="1925"/>
              </a:lnSpc>
              <a:spcBef>
                <a:spcPts val="100"/>
              </a:spcBef>
            </a:pPr>
            <a:r>
              <a:rPr sz="1650" spc="204" dirty="0">
                <a:latin typeface="Tahoma"/>
                <a:cs typeface="Tahoma"/>
              </a:rPr>
              <a:t>Événements </a:t>
            </a:r>
            <a:r>
              <a:rPr sz="1650" spc="204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endParaRPr sz="1650">
              <a:latin typeface="Tahoma"/>
              <a:cs typeface="Tahoma"/>
            </a:endParaRPr>
          </a:p>
          <a:p>
            <a:pPr marL="252095">
              <a:lnSpc>
                <a:spcPts val="1930"/>
              </a:lnSpc>
              <a:tabLst>
                <a:tab pos="1387475" algn="l"/>
                <a:tab pos="2774950" algn="l"/>
                <a:tab pos="5676900" algn="l"/>
                <a:tab pos="6812280" algn="l"/>
              </a:tabLst>
            </a:pPr>
            <a:r>
              <a:rPr sz="1650" spc="75" dirty="0">
                <a:latin typeface="Tahoma"/>
                <a:cs typeface="Tahoma"/>
              </a:rPr>
              <a:t>Taper</a:t>
            </a:r>
            <a:r>
              <a:rPr sz="1650" dirty="0">
                <a:latin typeface="Tahoma"/>
                <a:cs typeface="Tahoma"/>
              </a:rPr>
              <a:t> </a:t>
            </a:r>
            <a:r>
              <a:rPr sz="1650" spc="95" dirty="0">
                <a:latin typeface="Tahoma"/>
                <a:cs typeface="Tahoma"/>
              </a:rPr>
              <a:t>Raison</a:t>
            </a:r>
            <a:r>
              <a:rPr sz="1650" dirty="0">
                <a:latin typeface="Tahoma"/>
                <a:cs typeface="Tahoma"/>
              </a:rPr>
              <a:t> </a:t>
            </a:r>
            <a:r>
              <a:rPr sz="1650" spc="35" dirty="0">
                <a:latin typeface="Tahoma"/>
                <a:cs typeface="Tahoma"/>
              </a:rPr>
              <a:t>Âge</a:t>
            </a:r>
            <a:r>
              <a:rPr sz="1650" dirty="0">
                <a:latin typeface="Tahoma"/>
                <a:cs typeface="Tahoma"/>
              </a:rPr>
              <a:t> </a:t>
            </a:r>
            <a:r>
              <a:rPr sz="1650" spc="-20" dirty="0">
                <a:latin typeface="Tahoma"/>
                <a:cs typeface="Tahoma"/>
              </a:rPr>
              <a:t>Depuis</a:t>
            </a:r>
            <a:r>
              <a:rPr sz="1650" dirty="0">
                <a:latin typeface="Tahoma"/>
                <a:cs typeface="Tahoma"/>
              </a:rPr>
              <a:t> </a:t>
            </a:r>
            <a:r>
              <a:rPr sz="1650" spc="85" dirty="0">
                <a:latin typeface="Tahoma"/>
                <a:cs typeface="Tahoma"/>
              </a:rPr>
              <a:t>Message</a:t>
            </a:r>
            <a:endParaRPr sz="1650">
              <a:latin typeface="Tahoma"/>
              <a:cs typeface="Tahoma"/>
            </a:endParaRPr>
          </a:p>
          <a:p>
            <a:pPr marR="5080" indent="252095">
              <a:lnSpc>
                <a:spcPts val="1880"/>
              </a:lnSpc>
              <a:spcBef>
                <a:spcPts val="1914"/>
              </a:spcBef>
              <a:tabLst>
                <a:tab pos="1387475" algn="l"/>
                <a:tab pos="2775585" algn="l"/>
                <a:tab pos="5046345" algn="l"/>
                <a:tab pos="6181725" algn="l"/>
              </a:tabLst>
            </a:pPr>
            <a:r>
              <a:rPr sz="1650" spc="110" dirty="0">
                <a:latin typeface="Tahoma"/>
                <a:cs typeface="Tahoma"/>
              </a:rPr>
              <a:t>Avertissement</a:t>
            </a:r>
            <a:r>
              <a:rPr sz="1650" dirty="0">
                <a:latin typeface="Tahoma"/>
                <a:cs typeface="Tahoma"/>
              </a:rPr>
              <a:t> </a:t>
            </a:r>
            <a:r>
              <a:rPr sz="1650" spc="160" dirty="0">
                <a:latin typeface="Tahoma"/>
                <a:cs typeface="Tahoma"/>
              </a:rPr>
              <a:t>Malsain</a:t>
            </a:r>
            <a:r>
              <a:rPr sz="1650" dirty="0">
                <a:latin typeface="Tahoma"/>
                <a:cs typeface="Tahoma"/>
              </a:rPr>
              <a:t> </a:t>
            </a:r>
            <a:r>
              <a:rPr sz="1650" spc="170" dirty="0">
                <a:solidFill>
                  <a:srgbClr val="990054"/>
                </a:solidFill>
                <a:latin typeface="Tahoma"/>
                <a:cs typeface="Tahoma"/>
              </a:rPr>
              <a:t>3 </a:t>
            </a:r>
            <a:r>
              <a:rPr sz="1650" spc="170" dirty="0">
                <a:latin typeface="Tahoma"/>
                <a:cs typeface="Tahoma"/>
              </a:rPr>
              <a:t>s</a:t>
            </a:r>
            <a:r>
              <a:rPr sz="1650" spc="475" dirty="0">
                <a:latin typeface="Tahoma"/>
                <a:cs typeface="Tahoma"/>
              </a:rPr>
              <a:t> </a:t>
            </a:r>
            <a:r>
              <a:rPr sz="1650" spc="204" dirty="0">
                <a:solidFill>
                  <a:srgbClr val="999999"/>
                </a:solidFill>
                <a:latin typeface="Tahoma"/>
                <a:cs typeface="Tahoma"/>
              </a:rPr>
              <a:t>( </a:t>
            </a:r>
            <a:r>
              <a:rPr sz="1650" spc="204" dirty="0">
                <a:latin typeface="Tahoma"/>
                <a:cs typeface="Tahoma"/>
              </a:rPr>
              <a:t>x4</a:t>
            </a:r>
            <a:r>
              <a:rPr sz="1650" spc="475" dirty="0">
                <a:latin typeface="Tahoma"/>
                <a:cs typeface="Tahoma"/>
              </a:rPr>
              <a:t> </a:t>
            </a:r>
            <a:r>
              <a:rPr sz="1650" spc="190" dirty="0">
                <a:latin typeface="Tahoma"/>
                <a:cs typeface="Tahoma"/>
              </a:rPr>
              <a:t>sur</a:t>
            </a:r>
            <a:r>
              <a:rPr sz="1650" spc="475" dirty="0">
                <a:latin typeface="Tahoma"/>
                <a:cs typeface="Tahoma"/>
              </a:rPr>
              <a:t> </a:t>
            </a:r>
            <a:r>
              <a:rPr sz="1650" spc="175" dirty="0">
                <a:solidFill>
                  <a:srgbClr val="990054"/>
                </a:solidFill>
                <a:latin typeface="Tahoma"/>
                <a:cs typeface="Tahoma"/>
              </a:rPr>
              <a:t>55 </a:t>
            </a:r>
            <a:r>
              <a:rPr sz="1650" spc="175" dirty="0">
                <a:latin typeface="Tahoma"/>
                <a:cs typeface="Tahoma"/>
              </a:rPr>
              <a:t>s </a:t>
            </a:r>
            <a:r>
              <a:rPr sz="1650" spc="175" dirty="0">
                <a:solidFill>
                  <a:srgbClr val="999999"/>
                </a:solidFill>
                <a:latin typeface="Tahoma"/>
                <a:cs typeface="Tahoma"/>
              </a:rPr>
              <a:t>)</a:t>
            </a:r>
            <a:r>
              <a:rPr sz="1650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650" spc="215" dirty="0">
                <a:latin typeface="Tahoma"/>
                <a:cs typeface="Tahoma"/>
              </a:rPr>
              <a:t>kubelet</a:t>
            </a:r>
            <a:r>
              <a:rPr sz="1650" dirty="0">
                <a:latin typeface="Tahoma"/>
                <a:cs typeface="Tahoma"/>
              </a:rPr>
              <a:t> </a:t>
            </a:r>
            <a:r>
              <a:rPr sz="1650" spc="175" dirty="0">
                <a:latin typeface="Tahoma"/>
                <a:cs typeface="Tahoma"/>
              </a:rPr>
              <a:t>Préparation</a:t>
            </a:r>
            <a:r>
              <a:rPr sz="1650" spc="480" dirty="0">
                <a:latin typeface="Tahoma"/>
                <a:cs typeface="Tahoma"/>
              </a:rPr>
              <a:t> </a:t>
            </a:r>
            <a:r>
              <a:rPr sz="1650" spc="150" dirty="0">
                <a:latin typeface="Tahoma"/>
                <a:cs typeface="Tahoma"/>
              </a:rPr>
              <a:t>sonde</a:t>
            </a:r>
            <a:r>
              <a:rPr sz="1650" spc="484" dirty="0">
                <a:latin typeface="Tahoma"/>
                <a:cs typeface="Tahoma"/>
              </a:rPr>
              <a:t> </a:t>
            </a:r>
            <a:r>
              <a:rPr sz="1650" spc="345" dirty="0">
                <a:latin typeface="Tahoma"/>
                <a:cs typeface="Tahoma"/>
              </a:rPr>
              <a:t>échoué </a:t>
            </a:r>
            <a:r>
              <a:rPr sz="1650" spc="345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spc="480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650" dirty="0">
                <a:latin typeface="Tahoma"/>
                <a:cs typeface="Tahoma"/>
              </a:rPr>
              <a:t>HTTP</a:t>
            </a:r>
            <a:r>
              <a:rPr sz="1650" spc="484" dirty="0">
                <a:latin typeface="Tahoma"/>
                <a:cs typeface="Tahoma"/>
              </a:rPr>
              <a:t> </a:t>
            </a:r>
            <a:r>
              <a:rPr sz="1650" spc="150" dirty="0">
                <a:latin typeface="Tahoma"/>
                <a:cs typeface="Tahoma"/>
              </a:rPr>
              <a:t>sonde</a:t>
            </a:r>
            <a:r>
              <a:rPr sz="1650" spc="480" dirty="0">
                <a:latin typeface="Tahoma"/>
                <a:cs typeface="Tahoma"/>
              </a:rPr>
              <a:t> </a:t>
            </a:r>
            <a:r>
              <a:rPr sz="1650" spc="325" dirty="0">
                <a:latin typeface="Tahoma"/>
                <a:cs typeface="Tahoma"/>
              </a:rPr>
              <a:t>a échoué </a:t>
            </a:r>
            <a:r>
              <a:rPr sz="1650" spc="220" dirty="0">
                <a:latin typeface="Tahoma"/>
                <a:cs typeface="Tahoma"/>
              </a:rPr>
              <a:t>avec</a:t>
            </a:r>
            <a:r>
              <a:rPr sz="1650" spc="490" dirty="0">
                <a:latin typeface="Tahoma"/>
                <a:cs typeface="Tahoma"/>
              </a:rPr>
              <a:t> </a:t>
            </a:r>
            <a:r>
              <a:rPr sz="1650" spc="225" dirty="0">
                <a:latin typeface="Tahoma"/>
                <a:cs typeface="Tahoma"/>
              </a:rPr>
              <a:t>code d'état </a:t>
            </a:r>
            <a:r>
              <a:rPr sz="1650" spc="225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spc="495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650" spc="65" dirty="0">
                <a:solidFill>
                  <a:srgbClr val="990054"/>
                </a:solidFill>
                <a:latin typeface="Tahoma"/>
                <a:cs typeface="Tahoma"/>
              </a:rPr>
              <a:t>500</a:t>
            </a:r>
            <a:endParaRPr sz="165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32721" y="6133494"/>
            <a:ext cx="5501291" cy="495551"/>
          </a:xfrm>
          <a:prstGeom prst="rect">
            <a:avLst/>
          </a:prstGeom>
        </p:spPr>
      </p:pic>
    </p:spTree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96924" y="571563"/>
            <a:ext cx="4620260" cy="558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70" dirty="0"/>
              <a:t>SANS TÊTE</a:t>
            </a:r>
            <a:r>
              <a:rPr spc="-170" dirty="0"/>
              <a:t> </a:t>
            </a:r>
            <a:r>
              <a:rPr spc="-105" dirty="0"/>
              <a:t>SERVICES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1647824"/>
            <a:ext cx="95250" cy="9524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177924" y="1345564"/>
            <a:ext cx="11217275" cy="3006725"/>
          </a:xfrm>
          <a:prstGeom prst="rect">
            <a:avLst/>
          </a:prstGeom>
        </p:spPr>
        <p:txBody>
          <a:bodyPr vert="horz" wrap="square" lIns="0" tIns="1784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5"/>
              </a:spcBef>
            </a:pPr>
            <a:r>
              <a:rPr sz="2100" spc="85" dirty="0">
                <a:solidFill>
                  <a:srgbClr val="333333"/>
                </a:solidFill>
                <a:latin typeface="Trebuchet MS"/>
                <a:cs typeface="Trebuchet MS"/>
              </a:rPr>
              <a:t>UN</a:t>
            </a:r>
            <a:r>
              <a:rPr sz="2100" spc="-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ED2137"/>
                </a:solidFill>
                <a:latin typeface="Trebuchet MS"/>
                <a:cs typeface="Trebuchet MS"/>
              </a:rPr>
              <a:t>Service</a:t>
            </a:r>
            <a:r>
              <a:rPr sz="2100" spc="-5" dirty="0">
                <a:solidFill>
                  <a:srgbClr val="ED2137"/>
                </a:solidFill>
                <a:latin typeface="Trebuchet MS"/>
                <a:cs typeface="Trebuchet MS"/>
              </a:rPr>
              <a:t> </a:t>
            </a:r>
            <a:r>
              <a:rPr sz="2100" spc="55" dirty="0">
                <a:solidFill>
                  <a:srgbClr val="333333"/>
                </a:solidFill>
                <a:latin typeface="Trebuchet MS"/>
                <a:cs typeface="Trebuchet MS"/>
              </a:rPr>
              <a:t>fournit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5" dirty="0">
                <a:solidFill>
                  <a:srgbClr val="333333"/>
                </a:solidFill>
                <a:latin typeface="Trebuchet MS"/>
                <a:cs typeface="Trebuchet MS"/>
              </a:rPr>
              <a:t>un</a:t>
            </a:r>
            <a:r>
              <a:rPr sz="2100" spc="-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célibataire</a:t>
            </a:r>
            <a:r>
              <a:rPr sz="2100" spc="-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point d'entrée vers</a:t>
            </a:r>
            <a:r>
              <a:rPr sz="2100" spc="-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5" dirty="0">
                <a:solidFill>
                  <a:srgbClr val="333333"/>
                </a:solidFill>
                <a:latin typeface="Trebuchet MS"/>
                <a:cs typeface="Trebuchet MS"/>
              </a:rPr>
              <a:t>un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ensemble</a:t>
            </a:r>
            <a:r>
              <a:rPr sz="2100" spc="-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de</a:t>
            </a:r>
            <a:r>
              <a:rPr sz="2100" spc="-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95" dirty="0">
                <a:solidFill>
                  <a:srgbClr val="ED2137"/>
                </a:solidFill>
                <a:latin typeface="Trebuchet MS"/>
                <a:cs typeface="Trebuchet MS"/>
              </a:rPr>
              <a:t>Capsules</a:t>
            </a:r>
            <a:endParaRPr sz="2100">
              <a:latin typeface="Trebuchet MS"/>
              <a:cs typeface="Trebuchet MS"/>
            </a:endParaRPr>
          </a:p>
          <a:p>
            <a:pPr marL="12700" marR="5080">
              <a:lnSpc>
                <a:spcPts val="2100"/>
              </a:lnSpc>
              <a:spcBef>
                <a:spcPts val="1725"/>
              </a:spcBef>
            </a:pPr>
            <a:r>
              <a:rPr sz="2100" spc="60" dirty="0">
                <a:solidFill>
                  <a:srgbClr val="333333"/>
                </a:solidFill>
                <a:latin typeface="Trebuchet MS"/>
                <a:cs typeface="Trebuchet MS"/>
              </a:rPr>
              <a:t>Mais</a:t>
            </a:r>
            <a:r>
              <a:rPr sz="2100" spc="-5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75" dirty="0">
                <a:solidFill>
                  <a:srgbClr val="333333"/>
                </a:solidFill>
                <a:latin typeface="Trebuchet MS"/>
                <a:cs typeface="Trebuchet MS"/>
              </a:rPr>
              <a:t>parfois</a:t>
            </a:r>
            <a:r>
              <a:rPr sz="2100" spc="-4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-4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5" dirty="0">
                <a:solidFill>
                  <a:srgbClr val="333333"/>
                </a:solidFill>
                <a:latin typeface="Trebuchet MS"/>
                <a:cs typeface="Trebuchet MS"/>
              </a:rPr>
              <a:t>client</a:t>
            </a:r>
            <a:r>
              <a:rPr sz="2100" spc="-4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85" dirty="0">
                <a:solidFill>
                  <a:srgbClr val="333333"/>
                </a:solidFill>
                <a:latin typeface="Trebuchet MS"/>
                <a:cs typeface="Trebuchet MS"/>
              </a:rPr>
              <a:t>besoins</a:t>
            </a:r>
            <a:r>
              <a:rPr sz="2100" spc="-4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à</a:t>
            </a:r>
            <a:r>
              <a:rPr sz="2100" spc="-4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85" dirty="0">
                <a:solidFill>
                  <a:srgbClr val="333333"/>
                </a:solidFill>
                <a:latin typeface="Trebuchet MS"/>
                <a:cs typeface="Trebuchet MS"/>
              </a:rPr>
              <a:t>savoir</a:t>
            </a:r>
            <a:r>
              <a:rPr sz="2100" spc="-4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-5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75" dirty="0">
                <a:solidFill>
                  <a:srgbClr val="333333"/>
                </a:solidFill>
                <a:latin typeface="Trebuchet MS"/>
                <a:cs typeface="Trebuchet MS"/>
              </a:rPr>
              <a:t>Adresses IP</a:t>
            </a:r>
            <a:r>
              <a:rPr sz="2100" spc="-4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de</a:t>
            </a:r>
            <a:r>
              <a:rPr sz="2100" spc="-4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-4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14" dirty="0">
                <a:solidFill>
                  <a:srgbClr val="ED2137"/>
                </a:solidFill>
                <a:latin typeface="Trebuchet MS"/>
                <a:cs typeface="Trebuchet MS"/>
              </a:rPr>
              <a:t>Capsules</a:t>
            </a:r>
            <a:r>
              <a:rPr sz="2100" spc="-45" dirty="0">
                <a:solidFill>
                  <a:srgbClr val="ED2137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plutôt</a:t>
            </a:r>
            <a:r>
              <a:rPr sz="2100" spc="-4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0" dirty="0">
                <a:solidFill>
                  <a:srgbClr val="333333"/>
                </a:solidFill>
                <a:latin typeface="Trebuchet MS"/>
                <a:cs typeface="Trebuchet MS"/>
              </a:rPr>
              <a:t>que</a:t>
            </a:r>
            <a:r>
              <a:rPr sz="2100" spc="-4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85" dirty="0">
                <a:solidFill>
                  <a:srgbClr val="333333"/>
                </a:solidFill>
                <a:latin typeface="Trebuchet MS"/>
                <a:cs typeface="Trebuchet MS"/>
              </a:rPr>
              <a:t>en utilisant</a:t>
            </a:r>
            <a:r>
              <a:rPr sz="2100" spc="-5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-4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IP</a:t>
            </a:r>
            <a:r>
              <a:rPr sz="2100" spc="-4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25" dirty="0">
                <a:solidFill>
                  <a:srgbClr val="333333"/>
                </a:solidFill>
                <a:latin typeface="Trebuchet MS"/>
                <a:cs typeface="Trebuchet MS"/>
              </a:rPr>
              <a:t>de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la</a:t>
            </a:r>
            <a:r>
              <a:rPr sz="2100" spc="-4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Service</a:t>
            </a:r>
            <a:r>
              <a:rPr sz="2100" spc="-4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90" dirty="0">
                <a:solidFill>
                  <a:srgbClr val="333333"/>
                </a:solidFill>
                <a:latin typeface="Trebuchet MS"/>
                <a:cs typeface="Trebuchet MS"/>
              </a:rPr>
              <a:t>(ex:</a:t>
            </a:r>
            <a:r>
              <a:rPr sz="2100" spc="-4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Netflix</a:t>
            </a:r>
            <a:r>
              <a:rPr sz="2100" spc="-4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Ruban)</a:t>
            </a:r>
            <a:endParaRPr sz="21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230"/>
              </a:spcBef>
            </a:pP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Il</a:t>
            </a:r>
            <a:r>
              <a:rPr sz="2100" spc="-7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est</a:t>
            </a:r>
            <a:r>
              <a:rPr sz="2100" spc="-7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5" dirty="0">
                <a:solidFill>
                  <a:srgbClr val="333333"/>
                </a:solidFill>
                <a:latin typeface="Trebuchet MS"/>
                <a:cs typeface="Trebuchet MS"/>
              </a:rPr>
              <a:t>possible</a:t>
            </a:r>
            <a:r>
              <a:rPr sz="2100" spc="-7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à</a:t>
            </a:r>
            <a:r>
              <a:rPr sz="2100" spc="-7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créer</a:t>
            </a:r>
            <a:r>
              <a:rPr sz="2100" spc="-7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5" dirty="0">
                <a:solidFill>
                  <a:srgbClr val="333333"/>
                </a:solidFill>
                <a:latin typeface="Trebuchet MS"/>
                <a:cs typeface="Trebuchet MS"/>
              </a:rPr>
              <a:t>un</a:t>
            </a:r>
            <a:r>
              <a:rPr sz="2100" spc="-7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254" dirty="0">
                <a:solidFill>
                  <a:srgbClr val="ED2137"/>
                </a:solidFill>
                <a:latin typeface="Tahoma"/>
                <a:cs typeface="Tahoma"/>
              </a:rPr>
              <a:t>sans tête</a:t>
            </a:r>
            <a:r>
              <a:rPr sz="2100" spc="-95" dirty="0">
                <a:solidFill>
                  <a:srgbClr val="ED2137"/>
                </a:solidFill>
                <a:latin typeface="Tahoma"/>
                <a:cs typeface="Tahoma"/>
              </a:rPr>
              <a:t> </a:t>
            </a:r>
            <a:r>
              <a:rPr sz="2100" spc="-10" dirty="0">
                <a:solidFill>
                  <a:srgbClr val="ED2137"/>
                </a:solidFill>
                <a:latin typeface="Trebuchet MS"/>
                <a:cs typeface="Trebuchet MS"/>
              </a:rPr>
              <a:t>Service</a:t>
            </a:r>
            <a:endParaRPr sz="21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455"/>
              </a:spcBef>
              <a:tabLst>
                <a:tab pos="4067175" algn="l"/>
              </a:tabLst>
            </a:pP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À</a:t>
            </a:r>
            <a:r>
              <a:rPr sz="2100" spc="-5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14" dirty="0">
                <a:solidFill>
                  <a:srgbClr val="333333"/>
                </a:solidFill>
                <a:latin typeface="Trebuchet MS"/>
                <a:cs typeface="Trebuchet MS"/>
              </a:rPr>
              <a:t>faire</a:t>
            </a:r>
            <a:r>
              <a:rPr sz="2100" spc="-5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20" dirty="0">
                <a:solidFill>
                  <a:srgbClr val="333333"/>
                </a:solidFill>
                <a:latin typeface="Trebuchet MS"/>
                <a:cs typeface="Trebuchet MS"/>
              </a:rPr>
              <a:t>ce,</a:t>
            </a:r>
            <a:r>
              <a:rPr sz="2100" spc="-5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spécifier</a:t>
            </a:r>
            <a:r>
              <a:rPr sz="2100" spc="-5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365" dirty="0">
                <a:solidFill>
                  <a:srgbClr val="ED2137"/>
                </a:solidFill>
                <a:latin typeface="Tahoma"/>
                <a:cs typeface="Tahoma"/>
              </a:rPr>
              <a:t>clusterIP : </a:t>
            </a:r>
            <a:r>
              <a:rPr sz="2100" dirty="0">
                <a:solidFill>
                  <a:srgbClr val="ED2137"/>
                </a:solidFill>
                <a:latin typeface="Tahoma"/>
                <a:cs typeface="Tahoma"/>
              </a:rPr>
              <a:t>Aucun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,</a:t>
            </a:r>
            <a:r>
              <a:rPr sz="2100" spc="-8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35" dirty="0">
                <a:solidFill>
                  <a:srgbClr val="333333"/>
                </a:solidFill>
                <a:latin typeface="Trebuchet MS"/>
                <a:cs typeface="Trebuchet MS"/>
              </a:rPr>
              <a:t>Non</a:t>
            </a:r>
            <a:r>
              <a:rPr sz="2100" spc="-8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330" dirty="0">
                <a:solidFill>
                  <a:srgbClr val="ED2137"/>
                </a:solidFill>
                <a:latin typeface="Tahoma"/>
                <a:cs typeface="Tahoma"/>
              </a:rPr>
              <a:t>ClusterIP</a:t>
            </a:r>
            <a:r>
              <a:rPr sz="2100" spc="-105" dirty="0">
                <a:solidFill>
                  <a:srgbClr val="ED2137"/>
                </a:solidFill>
                <a:latin typeface="Tahoma"/>
                <a:cs typeface="Tahoma"/>
              </a:rPr>
              <a:t> </a:t>
            </a:r>
            <a:r>
              <a:rPr sz="2100" spc="-50" dirty="0">
                <a:solidFill>
                  <a:srgbClr val="333333"/>
                </a:solidFill>
                <a:latin typeface="Trebuchet MS"/>
                <a:cs typeface="Trebuchet MS"/>
              </a:rPr>
              <a:t>volonté</a:t>
            </a:r>
            <a:r>
              <a:rPr sz="2100" spc="-8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5" dirty="0">
                <a:solidFill>
                  <a:srgbClr val="333333"/>
                </a:solidFill>
                <a:latin typeface="Trebuchet MS"/>
                <a:cs typeface="Trebuchet MS"/>
              </a:rPr>
              <a:t>être</a:t>
            </a:r>
            <a:r>
              <a:rPr sz="2100" spc="-8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créé</a:t>
            </a:r>
            <a:endParaRPr sz="2100">
              <a:latin typeface="Trebuchet MS"/>
              <a:cs typeface="Trebuchet MS"/>
            </a:endParaRPr>
          </a:p>
          <a:p>
            <a:pPr marL="12700" marR="196215">
              <a:lnSpc>
                <a:spcPts val="2100"/>
              </a:lnSpc>
              <a:spcBef>
                <a:spcPts val="1800"/>
              </a:spcBef>
            </a:pPr>
            <a:r>
              <a:rPr sz="2100" spc="60" dirty="0">
                <a:solidFill>
                  <a:srgbClr val="333333"/>
                </a:solidFill>
                <a:latin typeface="Trebuchet MS"/>
                <a:cs typeface="Trebuchet MS"/>
              </a:rPr>
              <a:t>Dans</a:t>
            </a:r>
            <a:r>
              <a:rPr sz="2100" spc="-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Dans ce cas, le </a:t>
            </a:r>
            <a:r>
              <a:rPr sz="2100" spc="204" dirty="0">
                <a:solidFill>
                  <a:srgbClr val="ED2137"/>
                </a:solidFill>
                <a:latin typeface="Trebuchet MS"/>
                <a:cs typeface="Trebuchet MS"/>
              </a:rPr>
              <a:t>DNS</a:t>
            </a:r>
            <a:r>
              <a:rPr sz="2100" spc="-5" dirty="0">
                <a:solidFill>
                  <a:srgbClr val="ED2137"/>
                </a:solidFill>
                <a:latin typeface="Trebuchet MS"/>
                <a:cs typeface="Trebuchet MS"/>
              </a:rPr>
              <a:t> la </a:t>
            </a:r>
            <a:r>
              <a:rPr sz="2100" spc="-50" dirty="0">
                <a:solidFill>
                  <a:srgbClr val="333333"/>
                </a:solidFill>
                <a:latin typeface="Trebuchet MS"/>
                <a:cs typeface="Trebuchet MS"/>
              </a:rPr>
              <a:t>résolution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du Service</a:t>
            </a:r>
            <a:r>
              <a:rPr sz="2100" spc="-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renvoyer </a:t>
            </a:r>
            <a:r>
              <a:rPr sz="2100" spc="-40" dirty="0">
                <a:solidFill>
                  <a:srgbClr val="333333"/>
                </a:solidFill>
                <a:latin typeface="Trebuchet MS"/>
                <a:cs typeface="Trebuchet MS"/>
              </a:rPr>
              <a:t>toutes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les </a:t>
            </a:r>
            <a:r>
              <a:rPr sz="2100" spc="75" dirty="0">
                <a:solidFill>
                  <a:srgbClr val="333333"/>
                </a:solidFill>
                <a:latin typeface="Trebuchet MS"/>
                <a:cs typeface="Trebuchet MS"/>
              </a:rPr>
              <a:t>adresses IP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de</a:t>
            </a:r>
            <a:r>
              <a:rPr sz="2100" spc="-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les </a:t>
            </a:r>
            <a:r>
              <a:rPr sz="2100" spc="114" dirty="0">
                <a:solidFill>
                  <a:srgbClr val="ED2137"/>
                </a:solidFill>
                <a:latin typeface="Trebuchet MS"/>
                <a:cs typeface="Trebuchet MS"/>
              </a:rPr>
              <a:t>capsules</a:t>
            </a:r>
            <a:r>
              <a:rPr sz="2100" dirty="0">
                <a:solidFill>
                  <a:srgbClr val="ED2137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au lieu </a:t>
            </a:r>
            <a:r>
              <a:rPr sz="2100" spc="-25" dirty="0">
                <a:solidFill>
                  <a:srgbClr val="333333"/>
                </a:solidFill>
                <a:latin typeface="Trebuchet MS"/>
                <a:cs typeface="Trebuchet MS"/>
              </a:rPr>
              <a:t>de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retourner</a:t>
            </a:r>
            <a:r>
              <a:rPr sz="2100" spc="1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5" dirty="0">
                <a:solidFill>
                  <a:srgbClr val="333333"/>
                </a:solidFill>
                <a:latin typeface="Trebuchet MS"/>
                <a:cs typeface="Trebuchet MS"/>
              </a:rPr>
              <a:t>un</a:t>
            </a:r>
            <a:r>
              <a:rPr sz="2100" spc="13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10" dirty="0">
                <a:solidFill>
                  <a:srgbClr val="ED2137"/>
                </a:solidFill>
                <a:latin typeface="Trebuchet MS"/>
                <a:cs typeface="Trebuchet MS"/>
              </a:rPr>
              <a:t>ClusterIP</a:t>
            </a:r>
            <a:endParaRPr sz="2100">
              <a:latin typeface="Trebuchet MS"/>
              <a:cs typeface="Trebuchet MS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2133599"/>
            <a:ext cx="95250" cy="9524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2876549"/>
            <a:ext cx="95250" cy="9524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3381374"/>
            <a:ext cx="95250" cy="9524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3876674"/>
            <a:ext cx="95250" cy="95249"/>
          </a:xfrm>
          <a:prstGeom prst="rect">
            <a:avLst/>
          </a:prstGeom>
        </p:spPr>
      </p:pic>
    </p:spTree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09624" y="3552824"/>
            <a:ext cx="12211050" cy="9525"/>
          </a:xfrm>
          <a:custGeom>
            <a:avLst/>
            <a:gdLst/>
            <a:ahLst/>
            <a:cxnLst/>
            <a:rect l="l" t="t" r="r" b="b"/>
            <a:pathLst>
              <a:path w="12211050" h="9525">
                <a:moveTo>
                  <a:pt x="12211049" y="9524"/>
                </a:moveTo>
                <a:lnTo>
                  <a:pt x="0" y="9524"/>
                </a:lnTo>
                <a:lnTo>
                  <a:pt x="0" y="0"/>
                </a:lnTo>
                <a:lnTo>
                  <a:pt x="12211049" y="0"/>
                </a:lnTo>
                <a:lnTo>
                  <a:pt x="12211049" y="952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809624" y="3552824"/>
            <a:ext cx="12211050" cy="1162050"/>
            <a:chOff x="809624" y="3552824"/>
            <a:chExt cx="12211050" cy="1162050"/>
          </a:xfrm>
        </p:grpSpPr>
        <p:sp>
          <p:nvSpPr>
            <p:cNvPr id="4" name="object 4"/>
            <p:cNvSpPr/>
            <p:nvPr/>
          </p:nvSpPr>
          <p:spPr>
            <a:xfrm>
              <a:off x="809612" y="3552824"/>
              <a:ext cx="12211050" cy="1162050"/>
            </a:xfrm>
            <a:custGeom>
              <a:avLst/>
              <a:gdLst/>
              <a:ahLst/>
              <a:cxnLst/>
              <a:rect l="l" t="t" r="r" b="b"/>
              <a:pathLst>
                <a:path w="12211050" h="1162050">
                  <a:moveTo>
                    <a:pt x="12211050" y="0"/>
                  </a:moveTo>
                  <a:lnTo>
                    <a:pt x="12201525" y="0"/>
                  </a:lnTo>
                  <a:lnTo>
                    <a:pt x="12201525" y="1152525"/>
                  </a:lnTo>
                  <a:lnTo>
                    <a:pt x="0" y="1152525"/>
                  </a:lnTo>
                  <a:lnTo>
                    <a:pt x="0" y="1162050"/>
                  </a:lnTo>
                  <a:lnTo>
                    <a:pt x="12201525" y="1162050"/>
                  </a:lnTo>
                  <a:lnTo>
                    <a:pt x="12211050" y="1162050"/>
                  </a:lnTo>
                  <a:lnTo>
                    <a:pt x="12211050" y="1152525"/>
                  </a:lnTo>
                  <a:lnTo>
                    <a:pt x="12211050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09624" y="3552824"/>
              <a:ext cx="9525" cy="1162050"/>
            </a:xfrm>
            <a:custGeom>
              <a:avLst/>
              <a:gdLst/>
              <a:ahLst/>
              <a:cxnLst/>
              <a:rect l="l" t="t" r="r" b="b"/>
              <a:pathLst>
                <a:path w="9525" h="1162050">
                  <a:moveTo>
                    <a:pt x="0" y="1162049"/>
                  </a:moveTo>
                  <a:lnTo>
                    <a:pt x="0" y="0"/>
                  </a:lnTo>
                  <a:lnTo>
                    <a:pt x="9524" y="9524"/>
                  </a:lnTo>
                  <a:lnTo>
                    <a:pt x="9524" y="1152524"/>
                  </a:lnTo>
                  <a:lnTo>
                    <a:pt x="0" y="1162049"/>
                  </a:lnTo>
                  <a:close/>
                </a:path>
              </a:pathLst>
            </a:custGeom>
            <a:solidFill>
              <a:srgbClr val="ED21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81465" y="3680193"/>
              <a:ext cx="103240" cy="198704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796924" y="571563"/>
            <a:ext cx="8836025" cy="558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10" dirty="0"/>
              <a:t>ACCÈS</a:t>
            </a:r>
            <a:r>
              <a:rPr spc="-30" dirty="0"/>
              <a:t> </a:t>
            </a:r>
            <a:r>
              <a:rPr spc="75" dirty="0"/>
              <a:t>UN</a:t>
            </a:r>
            <a:r>
              <a:rPr spc="-30" dirty="0"/>
              <a:t> </a:t>
            </a:r>
            <a:r>
              <a:rPr lang="fr-FR" dirty="0">
                <a:solidFill>
                  <a:srgbClr val="ED2137"/>
                </a:solidFill>
              </a:rPr>
              <a:t>POD</a:t>
            </a:r>
            <a:r>
              <a:rPr spc="-30" dirty="0">
                <a:solidFill>
                  <a:srgbClr val="ED2137"/>
                </a:solidFill>
              </a:rPr>
              <a:t> </a:t>
            </a:r>
            <a:r>
              <a:rPr spc="120" dirty="0"/>
              <a:t>SANS</a:t>
            </a:r>
            <a:r>
              <a:rPr spc="-30" dirty="0"/>
              <a:t> </a:t>
            </a:r>
            <a:r>
              <a:rPr spc="75" dirty="0"/>
              <a:t>UN</a:t>
            </a:r>
            <a:r>
              <a:rPr spc="-30" dirty="0"/>
              <a:t> </a:t>
            </a:r>
            <a:r>
              <a:rPr spc="-70" dirty="0"/>
              <a:t>SERVICE</a:t>
            </a: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33449" y="1647824"/>
            <a:ext cx="95250" cy="95249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1177924" y="1511300"/>
            <a:ext cx="11396345" cy="1400383"/>
          </a:xfrm>
          <a:prstGeom prst="rect">
            <a:avLst/>
          </a:prstGeom>
        </p:spPr>
        <p:txBody>
          <a:bodyPr vert="horz" wrap="square" lIns="0" tIns="66040" rIns="0" bIns="0" rtlCol="0">
            <a:spAutoFit/>
          </a:bodyPr>
          <a:lstStyle/>
          <a:p>
            <a:pPr marL="12700" marR="5080">
              <a:lnSpc>
                <a:spcPts val="2100"/>
              </a:lnSpc>
              <a:spcBef>
                <a:spcPts val="520"/>
              </a:spcBef>
            </a:pP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Il</a:t>
            </a:r>
            <a:r>
              <a:rPr sz="2100" spc="-4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est</a:t>
            </a: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0" dirty="0">
                <a:solidFill>
                  <a:srgbClr val="333333"/>
                </a:solidFill>
                <a:latin typeface="Trebuchet MS"/>
                <a:cs typeface="Trebuchet MS"/>
              </a:rPr>
              <a:t>aussi</a:t>
            </a: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5" dirty="0">
                <a:solidFill>
                  <a:srgbClr val="333333"/>
                </a:solidFill>
                <a:latin typeface="Trebuchet MS"/>
                <a:cs typeface="Trebuchet MS"/>
              </a:rPr>
              <a:t>possible</a:t>
            </a: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à</a:t>
            </a: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temporairement</a:t>
            </a: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0" dirty="0">
                <a:solidFill>
                  <a:srgbClr val="333333"/>
                </a:solidFill>
                <a:latin typeface="Trebuchet MS"/>
                <a:cs typeface="Trebuchet MS"/>
              </a:rPr>
              <a:t>accéder</a:t>
            </a: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5" dirty="0">
                <a:solidFill>
                  <a:srgbClr val="333333"/>
                </a:solidFill>
                <a:latin typeface="Trebuchet MS"/>
                <a:cs typeface="Trebuchet MS"/>
              </a:rPr>
              <a:t>un</a:t>
            </a: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lang="fr-FR" sz="2100" spc="100" dirty="0">
                <a:solidFill>
                  <a:srgbClr val="ED2137"/>
                </a:solidFill>
                <a:latin typeface="Trebuchet MS"/>
                <a:cs typeface="Trebuchet MS"/>
              </a:rPr>
              <a:t>POD</a:t>
            </a:r>
            <a:r>
              <a:rPr sz="2100" spc="-35" dirty="0">
                <a:solidFill>
                  <a:srgbClr val="ED2137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sans</a:t>
            </a: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5" dirty="0">
                <a:solidFill>
                  <a:srgbClr val="333333"/>
                </a:solidFill>
                <a:latin typeface="Trebuchet MS"/>
                <a:cs typeface="Trebuchet MS"/>
              </a:rPr>
              <a:t>en allant</a:t>
            </a: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80" dirty="0">
                <a:solidFill>
                  <a:srgbClr val="333333"/>
                </a:solidFill>
                <a:latin typeface="Trebuchet MS"/>
                <a:cs typeface="Trebuchet MS"/>
              </a:rPr>
              <a:t>à travers</a:t>
            </a: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5" dirty="0">
                <a:solidFill>
                  <a:srgbClr val="333333"/>
                </a:solidFill>
                <a:latin typeface="Trebuchet MS"/>
                <a:cs typeface="Trebuchet MS"/>
              </a:rPr>
              <a:t>un</a:t>
            </a: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Service,</a:t>
            </a: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en particulier</a:t>
            </a: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25" dirty="0">
                <a:solidFill>
                  <a:srgbClr val="333333"/>
                </a:solidFill>
                <a:latin typeface="Trebuchet MS"/>
                <a:cs typeface="Trebuchet MS"/>
              </a:rPr>
              <a:t>pour 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le débogage.</a:t>
            </a:r>
            <a:endParaRPr sz="2100" dirty="0">
              <a:latin typeface="Trebuchet MS"/>
              <a:cs typeface="Trebuchet MS"/>
            </a:endParaRPr>
          </a:p>
          <a:p>
            <a:pPr marL="12700" marR="182880">
              <a:lnSpc>
                <a:spcPts val="2250"/>
              </a:lnSpc>
              <a:spcBef>
                <a:spcPts val="1605"/>
              </a:spcBef>
              <a:tabLst>
                <a:tab pos="1826260" algn="l"/>
              </a:tabLst>
            </a:pP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-2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300" dirty="0">
                <a:solidFill>
                  <a:srgbClr val="ED2137"/>
                </a:solidFill>
                <a:latin typeface="Tahoma"/>
                <a:cs typeface="Tahoma"/>
              </a:rPr>
              <a:t>kubectl</a:t>
            </a:r>
            <a:r>
              <a:rPr sz="2100" dirty="0">
                <a:solidFill>
                  <a:srgbClr val="ED2137"/>
                </a:solidFill>
                <a:latin typeface="Tahoma"/>
                <a:cs typeface="Tahoma"/>
              </a:rPr>
              <a:t> </a:t>
            </a:r>
            <a:r>
              <a:rPr sz="2100" spc="260" dirty="0">
                <a:solidFill>
                  <a:srgbClr val="ED2137"/>
                </a:solidFill>
                <a:latin typeface="Tahoma"/>
                <a:cs typeface="Tahoma"/>
              </a:rPr>
              <a:t>port- </a:t>
            </a:r>
            <a:r>
              <a:rPr sz="2100" spc="295" dirty="0">
                <a:solidFill>
                  <a:srgbClr val="ED2137"/>
                </a:solidFill>
                <a:latin typeface="Tahoma"/>
                <a:cs typeface="Tahoma"/>
              </a:rPr>
              <a:t>avant</a:t>
            </a:r>
            <a:r>
              <a:rPr sz="2100" spc="-40" dirty="0">
                <a:solidFill>
                  <a:srgbClr val="ED2137"/>
                </a:solidFill>
                <a:latin typeface="Tahoma"/>
                <a:cs typeface="Tahoma"/>
              </a:rPr>
              <a:t> </a:t>
            </a:r>
            <a:r>
              <a:rPr sz="2100" spc="114" dirty="0">
                <a:solidFill>
                  <a:srgbClr val="333333"/>
                </a:solidFill>
                <a:latin typeface="Trebuchet MS"/>
                <a:cs typeface="Trebuchet MS"/>
              </a:rPr>
              <a:t>commande</a:t>
            </a:r>
            <a:r>
              <a:rPr sz="2100" spc="-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permet</a:t>
            </a:r>
            <a:r>
              <a:rPr sz="2100" spc="-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85" dirty="0">
                <a:solidFill>
                  <a:srgbClr val="333333"/>
                </a:solidFill>
                <a:latin typeface="Trebuchet MS"/>
                <a:cs typeface="Trebuchet MS"/>
              </a:rPr>
              <a:t>toi</a:t>
            </a:r>
            <a:r>
              <a:rPr sz="2100" spc="-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à</a:t>
            </a:r>
            <a:r>
              <a:rPr sz="2100" spc="-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temporairement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0" dirty="0">
                <a:solidFill>
                  <a:srgbClr val="333333"/>
                </a:solidFill>
                <a:latin typeface="Trebuchet MS"/>
                <a:cs typeface="Trebuchet MS"/>
              </a:rPr>
              <a:t>avant</a:t>
            </a:r>
            <a:r>
              <a:rPr sz="2100" spc="-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5" dirty="0">
                <a:solidFill>
                  <a:srgbClr val="333333"/>
                </a:solidFill>
                <a:latin typeface="Trebuchet MS"/>
                <a:cs typeface="Trebuchet MS"/>
              </a:rPr>
              <a:t>un</a:t>
            </a:r>
            <a:r>
              <a:rPr sz="2100" spc="-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locale</a:t>
            </a:r>
            <a:r>
              <a:rPr sz="2100" spc="-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port</a:t>
            </a:r>
            <a:r>
              <a:rPr sz="2100" spc="-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25" dirty="0">
                <a:solidFill>
                  <a:srgbClr val="333333"/>
                </a:solidFill>
                <a:latin typeface="Trebuchet MS"/>
                <a:cs typeface="Trebuchet MS"/>
              </a:rPr>
              <a:t>(de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la</a:t>
            </a:r>
            <a:r>
              <a:rPr sz="2100" spc="-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75" dirty="0">
                <a:solidFill>
                  <a:srgbClr val="333333"/>
                </a:solidFill>
                <a:latin typeface="Trebuchet MS"/>
                <a:cs typeface="Trebuchet MS"/>
              </a:rPr>
              <a:t>hôte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75" dirty="0">
                <a:solidFill>
                  <a:srgbClr val="333333"/>
                </a:solidFill>
                <a:latin typeface="Trebuchet MS"/>
                <a:cs typeface="Trebuchet MS"/>
              </a:rPr>
              <a:t>depuis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lequel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310" dirty="0">
                <a:solidFill>
                  <a:srgbClr val="ED2137"/>
                </a:solidFill>
                <a:latin typeface="Tahoma"/>
                <a:cs typeface="Tahoma"/>
              </a:rPr>
              <a:t>kubectl</a:t>
            </a:r>
            <a:r>
              <a:rPr sz="2100" spc="-30" dirty="0">
                <a:solidFill>
                  <a:srgbClr val="ED2137"/>
                </a:solidFill>
                <a:latin typeface="Tahoma"/>
                <a:cs typeface="Tahoma"/>
              </a:rPr>
              <a:t> </a:t>
            </a:r>
            <a:r>
              <a:rPr sz="2100" spc="114" dirty="0">
                <a:solidFill>
                  <a:srgbClr val="333333"/>
                </a:solidFill>
                <a:latin typeface="Trebuchet MS"/>
                <a:cs typeface="Trebuchet MS"/>
              </a:rPr>
              <a:t>commande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est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lancé)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à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port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de</a:t>
            </a:r>
            <a:r>
              <a:rPr sz="2100" spc="-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5" dirty="0">
                <a:solidFill>
                  <a:srgbClr val="333333"/>
                </a:solidFill>
                <a:latin typeface="Trebuchet MS"/>
                <a:cs typeface="Trebuchet MS"/>
              </a:rPr>
              <a:t>un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lang="fr-FR" sz="2100" spc="-20" dirty="0">
                <a:solidFill>
                  <a:srgbClr val="333333"/>
                </a:solidFill>
                <a:latin typeface="Trebuchet MS"/>
                <a:cs typeface="Trebuchet MS"/>
              </a:rPr>
              <a:t>POD</a:t>
            </a:r>
            <a:r>
              <a:rPr sz="2100" spc="-20" dirty="0">
                <a:solidFill>
                  <a:srgbClr val="333333"/>
                </a:solidFill>
                <a:latin typeface="Trebuchet MS"/>
                <a:cs typeface="Trebuchet MS"/>
              </a:rPr>
              <a:t>.</a:t>
            </a:r>
            <a:endParaRPr sz="2100" dirty="0">
              <a:latin typeface="Trebuchet MS"/>
              <a:cs typeface="Trebuchet MS"/>
            </a:endParaRPr>
          </a:p>
        </p:txBody>
      </p:sp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33449" y="2400299"/>
            <a:ext cx="95250" cy="95249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819149" y="3625850"/>
            <a:ext cx="12192000" cy="991235"/>
          </a:xfrm>
          <a:prstGeom prst="rect">
            <a:avLst/>
          </a:prstGeom>
        </p:spPr>
        <p:txBody>
          <a:bodyPr vert="horz" wrap="square" lIns="0" tIns="31115" rIns="0" bIns="0" rtlCol="0">
            <a:spAutoFit/>
          </a:bodyPr>
          <a:lstStyle/>
          <a:p>
            <a:pPr marL="142875" marR="7372984" indent="252095">
              <a:lnSpc>
                <a:spcPts val="1880"/>
              </a:lnSpc>
              <a:spcBef>
                <a:spcPts val="245"/>
              </a:spcBef>
            </a:pPr>
            <a:r>
              <a:rPr sz="1650" spc="245" dirty="0">
                <a:latin typeface="Tahoma"/>
                <a:cs typeface="Tahoma"/>
              </a:rPr>
              <a:t>kubectl</a:t>
            </a:r>
            <a:r>
              <a:rPr sz="1650" spc="30" dirty="0">
                <a:latin typeface="Tahoma"/>
                <a:cs typeface="Tahoma"/>
              </a:rPr>
              <a:t>  </a:t>
            </a:r>
            <a:r>
              <a:rPr sz="1650" spc="204" dirty="0">
                <a:latin typeface="Tahoma"/>
                <a:cs typeface="Tahoma"/>
              </a:rPr>
              <a:t>port- </a:t>
            </a:r>
            <a:r>
              <a:rPr sz="1650" spc="229" dirty="0">
                <a:latin typeface="Tahoma"/>
                <a:cs typeface="Tahoma"/>
              </a:rPr>
              <a:t>avant</a:t>
            </a:r>
            <a:r>
              <a:rPr sz="1650" spc="30" dirty="0">
                <a:latin typeface="Tahoma"/>
                <a:cs typeface="Tahoma"/>
              </a:rPr>
              <a:t>  </a:t>
            </a:r>
            <a:r>
              <a:rPr sz="1650" dirty="0">
                <a:solidFill>
                  <a:srgbClr val="DD4A67"/>
                </a:solidFill>
                <a:latin typeface="Tahoma"/>
                <a:cs typeface="Tahoma"/>
              </a:rPr>
              <a:t>qui suis-je</a:t>
            </a:r>
            <a:r>
              <a:rPr sz="1650" spc="35" dirty="0">
                <a:solidFill>
                  <a:srgbClr val="DD4A67"/>
                </a:solidFill>
                <a:latin typeface="Tahoma"/>
                <a:cs typeface="Tahoma"/>
              </a:rPr>
              <a:t>  </a:t>
            </a:r>
            <a:r>
              <a:rPr sz="1650" spc="120" dirty="0">
                <a:solidFill>
                  <a:srgbClr val="990054"/>
                </a:solidFill>
                <a:latin typeface="Tahoma"/>
                <a:cs typeface="Tahoma"/>
              </a:rPr>
              <a:t>8080 </a:t>
            </a:r>
            <a:r>
              <a:rPr sz="1650" spc="120" dirty="0">
                <a:latin typeface="Tahoma"/>
                <a:cs typeface="Tahoma"/>
              </a:rPr>
              <a:t>:80 </a:t>
            </a:r>
            <a:r>
              <a:rPr sz="1650" spc="170" dirty="0">
                <a:latin typeface="Tahoma"/>
                <a:cs typeface="Tahoma"/>
              </a:rPr>
              <a:t>Transfert</a:t>
            </a:r>
            <a:r>
              <a:rPr sz="1650" spc="484" dirty="0">
                <a:latin typeface="Tahoma"/>
                <a:cs typeface="Tahoma"/>
              </a:rPr>
              <a:t> </a:t>
            </a:r>
            <a:r>
              <a:rPr sz="1650" spc="135" dirty="0">
                <a:latin typeface="Tahoma"/>
                <a:cs typeface="Tahoma"/>
              </a:rPr>
              <a:t>depuis</a:t>
            </a:r>
            <a:r>
              <a:rPr sz="1650" spc="484" dirty="0">
                <a:latin typeface="Tahoma"/>
                <a:cs typeface="Tahoma"/>
              </a:rPr>
              <a:t> </a:t>
            </a:r>
            <a:r>
              <a:rPr sz="1650" spc="195" dirty="0">
                <a:latin typeface="Tahoma"/>
                <a:cs typeface="Tahoma"/>
              </a:rPr>
              <a:t>127.0.0.1:8080</a:t>
            </a:r>
            <a:r>
              <a:rPr sz="1650" spc="484" dirty="0">
                <a:latin typeface="Tahoma"/>
                <a:cs typeface="Tahoma"/>
              </a:rPr>
              <a:t> </a:t>
            </a:r>
            <a:r>
              <a:rPr sz="1650" spc="60" dirty="0">
                <a:latin typeface="Tahoma"/>
                <a:cs typeface="Tahoma"/>
              </a:rPr>
              <a:t>- </a:t>
            </a:r>
            <a:r>
              <a:rPr sz="1650" spc="120" dirty="0">
                <a:latin typeface="Tahoma"/>
                <a:cs typeface="Tahoma"/>
              </a:rPr>
              <a:t>&gt;</a:t>
            </a:r>
            <a:r>
              <a:rPr sz="1650" spc="484" dirty="0">
                <a:latin typeface="Tahoma"/>
                <a:cs typeface="Tahoma"/>
              </a:rPr>
              <a:t> </a:t>
            </a:r>
            <a:r>
              <a:rPr sz="1650" spc="65" dirty="0">
                <a:latin typeface="Tahoma"/>
                <a:cs typeface="Tahoma"/>
              </a:rPr>
              <a:t>80 </a:t>
            </a:r>
            <a:r>
              <a:rPr sz="1650" spc="190" dirty="0">
                <a:latin typeface="Tahoma"/>
                <a:cs typeface="Tahoma"/>
              </a:rPr>
              <a:t>Manipulation</a:t>
            </a:r>
            <a:r>
              <a:rPr sz="1650" spc="480" dirty="0">
                <a:latin typeface="Tahoma"/>
                <a:cs typeface="Tahoma"/>
              </a:rPr>
              <a:t> </a:t>
            </a:r>
            <a:r>
              <a:rPr sz="1650" spc="195" dirty="0">
                <a:latin typeface="Tahoma"/>
                <a:cs typeface="Tahoma"/>
              </a:rPr>
              <a:t>connexion</a:t>
            </a:r>
            <a:r>
              <a:rPr sz="1650" spc="484" dirty="0">
                <a:latin typeface="Tahoma"/>
                <a:cs typeface="Tahoma"/>
              </a:rPr>
              <a:t> </a:t>
            </a:r>
            <a:r>
              <a:rPr sz="1650" spc="315" dirty="0">
                <a:latin typeface="Tahoma"/>
                <a:cs typeface="Tahoma"/>
              </a:rPr>
              <a:t>pour</a:t>
            </a:r>
            <a:r>
              <a:rPr sz="1650" spc="484" dirty="0">
                <a:latin typeface="Tahoma"/>
                <a:cs typeface="Tahoma"/>
              </a:rPr>
              <a:t> </a:t>
            </a:r>
            <a:r>
              <a:rPr sz="1650" spc="70" dirty="0">
                <a:latin typeface="Tahoma"/>
                <a:cs typeface="Tahoma"/>
              </a:rPr>
              <a:t>8080</a:t>
            </a:r>
            <a:endParaRPr sz="1650">
              <a:latin typeface="Tahoma"/>
              <a:cs typeface="Tahoma"/>
            </a:endParaRPr>
          </a:p>
          <a:p>
            <a:pPr marL="142875">
              <a:lnSpc>
                <a:spcPts val="1820"/>
              </a:lnSpc>
            </a:pPr>
            <a:r>
              <a:rPr sz="1650" spc="190" dirty="0">
                <a:latin typeface="Tahoma"/>
                <a:cs typeface="Tahoma"/>
              </a:rPr>
              <a:t>Manutention</a:t>
            </a:r>
            <a:r>
              <a:rPr sz="1650" spc="480" dirty="0">
                <a:latin typeface="Tahoma"/>
                <a:cs typeface="Tahoma"/>
              </a:rPr>
              <a:t> </a:t>
            </a:r>
            <a:r>
              <a:rPr sz="1650" spc="195" dirty="0">
                <a:latin typeface="Tahoma"/>
                <a:cs typeface="Tahoma"/>
              </a:rPr>
              <a:t>connexion</a:t>
            </a:r>
            <a:r>
              <a:rPr sz="1650" spc="484" dirty="0">
                <a:latin typeface="Tahoma"/>
                <a:cs typeface="Tahoma"/>
              </a:rPr>
              <a:t> </a:t>
            </a:r>
            <a:r>
              <a:rPr sz="1650" spc="315" dirty="0">
                <a:latin typeface="Tahoma"/>
                <a:cs typeface="Tahoma"/>
              </a:rPr>
              <a:t>pour</a:t>
            </a:r>
            <a:r>
              <a:rPr sz="1650" spc="484" dirty="0">
                <a:latin typeface="Tahoma"/>
                <a:cs typeface="Tahoma"/>
              </a:rPr>
              <a:t> </a:t>
            </a:r>
            <a:r>
              <a:rPr sz="1650" spc="70" dirty="0">
                <a:latin typeface="Tahoma"/>
                <a:cs typeface="Tahoma"/>
              </a:rPr>
              <a:t>8080</a:t>
            </a:r>
            <a:endParaRPr sz="165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55911" y="6130937"/>
            <a:ext cx="10638885" cy="445554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95" dirty="0"/>
              <a:t>ORCHESTRATEUR</a:t>
            </a:r>
            <a:r>
              <a:rPr spc="-140" dirty="0"/>
              <a:t> </a:t>
            </a:r>
            <a:r>
              <a:rPr spc="-95" dirty="0"/>
              <a:t>PRÊT</a:t>
            </a:r>
            <a:r>
              <a:rPr spc="-135" dirty="0"/>
              <a:t> </a:t>
            </a:r>
            <a:r>
              <a:rPr spc="-30" dirty="0"/>
              <a:t>APPLICATIONS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38780" y="1686431"/>
            <a:ext cx="8603360" cy="4065907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1152524" y="6497001"/>
            <a:ext cx="6985" cy="26670"/>
          </a:xfrm>
          <a:custGeom>
            <a:avLst/>
            <a:gdLst/>
            <a:ahLst/>
            <a:cxnLst/>
            <a:rect l="l" t="t" r="r" b="b"/>
            <a:pathLst>
              <a:path w="6984" h="26670">
                <a:moveTo>
                  <a:pt x="6909" y="26670"/>
                </a:moveTo>
                <a:lnTo>
                  <a:pt x="0" y="26670"/>
                </a:lnTo>
                <a:lnTo>
                  <a:pt x="0" y="0"/>
                </a:lnTo>
                <a:lnTo>
                  <a:pt x="6909" y="0"/>
                </a:lnTo>
                <a:lnTo>
                  <a:pt x="6909" y="26670"/>
                </a:lnTo>
                <a:close/>
              </a:path>
            </a:pathLst>
          </a:custGeom>
          <a:solidFill>
            <a:srgbClr val="ED21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381108" y="6497001"/>
            <a:ext cx="1270" cy="26670"/>
          </a:xfrm>
          <a:custGeom>
            <a:avLst/>
            <a:gdLst/>
            <a:ahLst/>
            <a:cxnLst/>
            <a:rect l="l" t="t" r="r" b="b"/>
            <a:pathLst>
              <a:path w="1270" h="26670">
                <a:moveTo>
                  <a:pt x="890" y="26670"/>
                </a:moveTo>
                <a:lnTo>
                  <a:pt x="0" y="26670"/>
                </a:lnTo>
                <a:lnTo>
                  <a:pt x="0" y="0"/>
                </a:lnTo>
                <a:lnTo>
                  <a:pt x="890" y="0"/>
                </a:lnTo>
                <a:lnTo>
                  <a:pt x="890" y="26670"/>
                </a:lnTo>
                <a:close/>
              </a:path>
            </a:pathLst>
          </a:custGeom>
          <a:solidFill>
            <a:srgbClr val="ED21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96924" y="6197599"/>
            <a:ext cx="10929620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u="heavy" dirty="0">
                <a:solidFill>
                  <a:srgbClr val="ED2137"/>
                </a:solidFill>
                <a:uFill>
                  <a:solidFill>
                    <a:srgbClr val="ED2137"/>
                  </a:solidFill>
                </a:uFill>
                <a:latin typeface="Trebuchet MS"/>
                <a:cs typeface="Trebuchet MS"/>
                <a:hlinkClick r:id="rId3"/>
              </a:rPr>
              <a:t>https://medium.com/@bibryam/cloud-native-container-design-principles-144ceaa98dba</a:t>
            </a:r>
            <a:r>
              <a:rPr sz="2100" dirty="0">
                <a:solidFill>
                  <a:srgbClr val="ED2137"/>
                </a:solidFill>
                <a:latin typeface="Trebuchet MS"/>
                <a:cs typeface="Trebuchet MS"/>
                <a:hlinkClick r:id="rId3"/>
              </a:rPr>
              <a:t>​</a:t>
            </a:r>
            <a:r>
              <a:rPr sz="2100" u="heavy" dirty="0">
                <a:solidFill>
                  <a:srgbClr val="ED2137"/>
                </a:solidFill>
                <a:uFill>
                  <a:solidFill>
                    <a:srgbClr val="ED2137"/>
                  </a:solidFill>
                </a:uFill>
                <a:latin typeface="Trebuchet MS"/>
                <a:cs typeface="Trebuchet MS"/>
                <a:hlinkClick r:id="rId3"/>
              </a:rPr>
              <a:t>​</a:t>
            </a:r>
            <a:r>
              <a:rPr sz="2100" dirty="0">
                <a:solidFill>
                  <a:srgbClr val="ED2137"/>
                </a:solidFill>
                <a:latin typeface="Trebuchet MS"/>
                <a:cs typeface="Trebuchet MS"/>
                <a:hlinkClick r:id="rId3"/>
              </a:rPr>
              <a:t>​</a:t>
            </a:r>
            <a:r>
              <a:rPr sz="2100" u="heavy" dirty="0">
                <a:solidFill>
                  <a:srgbClr val="ED2137"/>
                </a:solidFill>
                <a:uFill>
                  <a:solidFill>
                    <a:srgbClr val="ED2137"/>
                  </a:solidFill>
                </a:uFill>
                <a:latin typeface="Trebuchet MS"/>
                <a:cs typeface="Trebuchet MS"/>
                <a:hlinkClick r:id="rId3"/>
              </a:rPr>
              <a:t>​</a:t>
            </a:r>
            <a:r>
              <a:rPr sz="2100" dirty="0">
                <a:solidFill>
                  <a:srgbClr val="ED2137"/>
                </a:solidFill>
                <a:latin typeface="Trebuchet MS"/>
                <a:cs typeface="Trebuchet MS"/>
                <a:hlinkClick r:id="rId3"/>
              </a:rPr>
              <a:t>​</a:t>
            </a:r>
            <a:r>
              <a:rPr sz="2100" u="heavy" dirty="0">
                <a:solidFill>
                  <a:srgbClr val="ED2137"/>
                </a:solidFill>
                <a:uFill>
                  <a:solidFill>
                    <a:srgbClr val="ED2137"/>
                  </a:solidFill>
                </a:uFill>
                <a:latin typeface="Trebuchet MS"/>
                <a:cs typeface="Trebuchet MS"/>
                <a:hlinkClick r:id="rId3"/>
              </a:rPr>
              <a:t>​</a:t>
            </a:r>
            <a:r>
              <a:rPr sz="2100" u="heavy" spc="45" dirty="0">
                <a:solidFill>
                  <a:srgbClr val="ED2137"/>
                </a:solidFill>
                <a:uFill>
                  <a:solidFill>
                    <a:srgbClr val="ED2137"/>
                  </a:solidFill>
                </a:uFill>
                <a:latin typeface="Trebuchet MS"/>
                <a:cs typeface="Trebuchet MS"/>
                <a:hlinkClick r:id="rId3"/>
              </a:rPr>
              <a:t>​</a:t>
            </a:r>
            <a:endParaRPr sz="2100" dirty="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96924" y="571563"/>
            <a:ext cx="8168640" cy="558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40" dirty="0"/>
              <a:t>SÉCURISÉ</a:t>
            </a:r>
            <a:r>
              <a:rPr spc="-105" dirty="0"/>
              <a:t> </a:t>
            </a:r>
            <a:r>
              <a:rPr spc="-120" dirty="0"/>
              <a:t>SERVICES </a:t>
            </a:r>
            <a:r>
              <a:rPr dirty="0"/>
              <a:t>À L'INTÉRIEUR</a:t>
            </a:r>
            <a:r>
              <a:rPr spc="-110" dirty="0"/>
              <a:t> </a:t>
            </a:r>
            <a:r>
              <a:rPr spc="75" dirty="0"/>
              <a:t>UN</a:t>
            </a:r>
            <a:r>
              <a:rPr spc="-110" dirty="0"/>
              <a:t> </a:t>
            </a:r>
            <a:r>
              <a:rPr spc="-90" dirty="0"/>
              <a:t>GRAPPE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1647824"/>
            <a:ext cx="95250" cy="9524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2133599"/>
            <a:ext cx="95250" cy="9524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2609849"/>
            <a:ext cx="95250" cy="9524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09687" y="3090862"/>
            <a:ext cx="104775" cy="10477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09687" y="3567112"/>
            <a:ext cx="104775" cy="104774"/>
          </a:xfrm>
          <a:prstGeom prst="rect">
            <a:avLst/>
          </a:prstGeom>
        </p:spPr>
      </p:pic>
      <p:sp>
        <p:nvSpPr>
          <p:cNvPr id="8" name="object 8"/>
          <p:cNvSpPr/>
          <p:nvPr/>
        </p:nvSpPr>
        <p:spPr>
          <a:xfrm>
            <a:off x="1695449" y="4048124"/>
            <a:ext cx="95250" cy="95250"/>
          </a:xfrm>
          <a:custGeom>
            <a:avLst/>
            <a:gdLst/>
            <a:ahLst/>
            <a:cxnLst/>
            <a:rect l="l" t="t" r="r" b="b"/>
            <a:pathLst>
              <a:path w="95250" h="95250">
                <a:moveTo>
                  <a:pt x="95249" y="95249"/>
                </a:moveTo>
                <a:lnTo>
                  <a:pt x="0" y="95249"/>
                </a:lnTo>
                <a:lnTo>
                  <a:pt x="0" y="0"/>
                </a:lnTo>
                <a:lnTo>
                  <a:pt x="95249" y="0"/>
                </a:lnTo>
                <a:lnTo>
                  <a:pt x="95249" y="95249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177924" y="1345564"/>
            <a:ext cx="9345295" cy="2911475"/>
          </a:xfrm>
          <a:prstGeom prst="rect">
            <a:avLst/>
          </a:prstGeom>
        </p:spPr>
        <p:txBody>
          <a:bodyPr vert="horz" wrap="square" lIns="0" tIns="1784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5"/>
              </a:spcBef>
            </a:pPr>
            <a:r>
              <a:rPr sz="2100" spc="85" dirty="0">
                <a:solidFill>
                  <a:srgbClr val="333333"/>
                </a:solidFill>
                <a:latin typeface="Trebuchet MS"/>
                <a:cs typeface="Trebuchet MS"/>
              </a:rPr>
              <a:t>Par</a:t>
            </a:r>
            <a:r>
              <a:rPr sz="2100" spc="-8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défaut</a:t>
            </a:r>
            <a:r>
              <a:rPr sz="2100" spc="-7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14" dirty="0">
                <a:solidFill>
                  <a:srgbClr val="ED2137"/>
                </a:solidFill>
                <a:latin typeface="Trebuchet MS"/>
                <a:cs typeface="Trebuchet MS"/>
              </a:rPr>
              <a:t>Capsules</a:t>
            </a:r>
            <a:r>
              <a:rPr sz="2100" spc="-75" dirty="0">
                <a:solidFill>
                  <a:srgbClr val="ED2137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accepter</a:t>
            </a:r>
            <a:r>
              <a:rPr sz="2100" spc="-8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trafic</a:t>
            </a:r>
            <a:r>
              <a:rPr sz="2100" spc="-7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75" dirty="0">
                <a:solidFill>
                  <a:srgbClr val="333333"/>
                </a:solidFill>
                <a:latin typeface="Trebuchet MS"/>
                <a:cs typeface="Trebuchet MS"/>
              </a:rPr>
              <a:t>depuis</a:t>
            </a:r>
            <a:r>
              <a:rPr sz="2100" spc="-7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5" dirty="0">
                <a:solidFill>
                  <a:srgbClr val="333333"/>
                </a:solidFill>
                <a:latin typeface="Trebuchet MS"/>
                <a:cs typeface="Trebuchet MS"/>
              </a:rPr>
              <a:t>n'importe lequel</a:t>
            </a:r>
            <a:r>
              <a:rPr sz="2100" spc="-8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0" dirty="0">
                <a:solidFill>
                  <a:srgbClr val="333333"/>
                </a:solidFill>
                <a:latin typeface="Trebuchet MS"/>
                <a:cs typeface="Trebuchet MS"/>
              </a:rPr>
              <a:t>source</a:t>
            </a:r>
            <a:endParaRPr sz="2100">
              <a:latin typeface="Trebuchet MS"/>
              <a:cs typeface="Trebuchet MS"/>
            </a:endParaRPr>
          </a:p>
          <a:p>
            <a:pPr marL="12700" marR="2730500">
              <a:lnSpc>
                <a:spcPct val="148800"/>
              </a:lnSpc>
              <a:spcBef>
                <a:spcPts val="75"/>
              </a:spcBef>
            </a:pP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Il</a:t>
            </a:r>
            <a:r>
              <a:rPr sz="2100" spc="-6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90" dirty="0">
                <a:solidFill>
                  <a:srgbClr val="333333"/>
                </a:solidFill>
                <a:latin typeface="Trebuchet MS"/>
                <a:cs typeface="Trebuchet MS"/>
              </a:rPr>
              <a:t>peut</a:t>
            </a:r>
            <a:r>
              <a:rPr sz="2100" spc="-6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5" dirty="0">
                <a:solidFill>
                  <a:srgbClr val="333333"/>
                </a:solidFill>
                <a:latin typeface="Trebuchet MS"/>
                <a:cs typeface="Trebuchet MS"/>
              </a:rPr>
              <a:t>être</a:t>
            </a:r>
            <a:r>
              <a:rPr sz="2100" spc="-6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utile</a:t>
            </a:r>
            <a:r>
              <a:rPr sz="2100" spc="-6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à</a:t>
            </a:r>
            <a:r>
              <a:rPr sz="2100" spc="-6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limiter</a:t>
            </a:r>
            <a:r>
              <a:rPr sz="2100" spc="-6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0" dirty="0">
                <a:solidFill>
                  <a:srgbClr val="333333"/>
                </a:solidFill>
                <a:latin typeface="Trebuchet MS"/>
                <a:cs typeface="Trebuchet MS"/>
              </a:rPr>
              <a:t>accéder</a:t>
            </a:r>
            <a:r>
              <a:rPr sz="2100" spc="-6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à/depuis</a:t>
            </a:r>
            <a:r>
              <a:rPr sz="2100" spc="-6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20" dirty="0">
                <a:solidFill>
                  <a:srgbClr val="333333"/>
                </a:solidFill>
                <a:latin typeface="Trebuchet MS"/>
                <a:cs typeface="Trebuchet MS"/>
              </a:rPr>
              <a:t>quelques</a:t>
            </a:r>
            <a:r>
              <a:rPr sz="2100" spc="-6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80" dirty="0">
                <a:solidFill>
                  <a:srgbClr val="ED2137"/>
                </a:solidFill>
                <a:latin typeface="Trebuchet MS"/>
                <a:cs typeface="Trebuchet MS"/>
              </a:rPr>
              <a:t>Capsules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à</a:t>
            </a:r>
            <a:r>
              <a:rPr sz="2100" spc="-5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14" dirty="0">
                <a:solidFill>
                  <a:srgbClr val="333333"/>
                </a:solidFill>
                <a:latin typeface="Trebuchet MS"/>
                <a:cs typeface="Trebuchet MS"/>
              </a:rPr>
              <a:t>faire</a:t>
            </a:r>
            <a:r>
              <a:rPr sz="2100" spc="-5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35" dirty="0">
                <a:solidFill>
                  <a:srgbClr val="333333"/>
                </a:solidFill>
                <a:latin typeface="Trebuchet MS"/>
                <a:cs typeface="Trebuchet MS"/>
              </a:rPr>
              <a:t>donc</a:t>
            </a:r>
            <a:r>
              <a:rPr sz="2100" spc="-4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vous allez</a:t>
            </a:r>
            <a:r>
              <a:rPr sz="2100" spc="-5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05" dirty="0">
                <a:solidFill>
                  <a:srgbClr val="333333"/>
                </a:solidFill>
                <a:latin typeface="Trebuchet MS"/>
                <a:cs typeface="Trebuchet MS"/>
              </a:rPr>
              <a:t>utiliser</a:t>
            </a:r>
            <a:r>
              <a:rPr sz="2100" spc="-5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5" dirty="0">
                <a:solidFill>
                  <a:srgbClr val="333333"/>
                </a:solidFill>
                <a:latin typeface="Trebuchet MS"/>
                <a:cs typeface="Trebuchet MS"/>
              </a:rPr>
              <a:t>un</a:t>
            </a:r>
            <a:r>
              <a:rPr sz="2100" spc="-4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10" dirty="0">
                <a:solidFill>
                  <a:srgbClr val="ED2137"/>
                </a:solidFill>
                <a:latin typeface="Trebuchet MS"/>
                <a:cs typeface="Trebuchet MS"/>
              </a:rPr>
              <a:t>Politique de réseau</a:t>
            </a:r>
            <a:endParaRPr sz="2100">
              <a:latin typeface="Trebuchet MS"/>
              <a:cs typeface="Trebuchet MS"/>
            </a:endParaRPr>
          </a:p>
          <a:p>
            <a:pPr marL="393065" marR="781685">
              <a:lnSpc>
                <a:spcPct val="148800"/>
              </a:lnSpc>
              <a:spcBef>
                <a:spcPts val="75"/>
              </a:spcBef>
            </a:pPr>
            <a:r>
              <a:rPr sz="2100" spc="114" dirty="0">
                <a:solidFill>
                  <a:srgbClr val="ED2137"/>
                </a:solidFill>
                <a:latin typeface="Trebuchet MS"/>
                <a:cs typeface="Trebuchet MS"/>
              </a:rPr>
              <a:t>Capsules</a:t>
            </a:r>
            <a:r>
              <a:rPr sz="2100" spc="-35" dirty="0">
                <a:solidFill>
                  <a:srgbClr val="ED2137"/>
                </a:solidFill>
                <a:latin typeface="Trebuchet MS"/>
                <a:cs typeface="Trebuchet MS"/>
              </a:rPr>
              <a:t> </a:t>
            </a:r>
            <a:r>
              <a:rPr sz="2100" spc="70" dirty="0">
                <a:solidFill>
                  <a:srgbClr val="333333"/>
                </a:solidFill>
                <a:latin typeface="Trebuchet MS"/>
                <a:cs typeface="Trebuchet MS"/>
              </a:rPr>
              <a:t>devenir</a:t>
            </a: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isolé</a:t>
            </a: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85" dirty="0">
                <a:solidFill>
                  <a:srgbClr val="333333"/>
                </a:solidFill>
                <a:latin typeface="Trebuchet MS"/>
                <a:cs typeface="Trebuchet MS"/>
              </a:rPr>
              <a:t>quand</a:t>
            </a: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ils</a:t>
            </a:r>
            <a:r>
              <a:rPr sz="2100" spc="-3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sont</a:t>
            </a: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5" dirty="0">
                <a:solidFill>
                  <a:srgbClr val="333333"/>
                </a:solidFill>
                <a:latin typeface="Trebuchet MS"/>
                <a:cs typeface="Trebuchet MS"/>
              </a:rPr>
              <a:t>correspondance</a:t>
            </a: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5" dirty="0">
                <a:solidFill>
                  <a:srgbClr val="333333"/>
                </a:solidFill>
                <a:latin typeface="Trebuchet MS"/>
                <a:cs typeface="Trebuchet MS"/>
              </a:rPr>
              <a:t>par</a:t>
            </a: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5" dirty="0">
                <a:solidFill>
                  <a:srgbClr val="333333"/>
                </a:solidFill>
                <a:latin typeface="Trebuchet MS"/>
                <a:cs typeface="Trebuchet MS"/>
              </a:rPr>
              <a:t>un</a:t>
            </a:r>
            <a:r>
              <a:rPr sz="2100" spc="-3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10" dirty="0">
                <a:solidFill>
                  <a:srgbClr val="ED2137"/>
                </a:solidFill>
                <a:latin typeface="Trebuchet MS"/>
                <a:cs typeface="Trebuchet MS"/>
              </a:rPr>
              <a:t>Politique réseau </a:t>
            </a:r>
            <a:r>
              <a:rPr sz="2100" spc="80" dirty="0">
                <a:solidFill>
                  <a:srgbClr val="333333"/>
                </a:solidFill>
                <a:latin typeface="Trebuchet MS"/>
                <a:cs typeface="Trebuchet MS"/>
              </a:rPr>
              <a:t>Vous</a:t>
            </a:r>
            <a:r>
              <a:rPr sz="2100" spc="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90" dirty="0">
                <a:solidFill>
                  <a:srgbClr val="333333"/>
                </a:solidFill>
                <a:latin typeface="Trebuchet MS"/>
                <a:cs typeface="Trebuchet MS"/>
              </a:rPr>
              <a:t>doit</a:t>
            </a:r>
            <a:r>
              <a:rPr sz="2100" spc="2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5" dirty="0">
                <a:solidFill>
                  <a:srgbClr val="333333"/>
                </a:solidFill>
                <a:latin typeface="Trebuchet MS"/>
                <a:cs typeface="Trebuchet MS"/>
              </a:rPr>
              <a:t>avoir</a:t>
            </a:r>
            <a:r>
              <a:rPr sz="2100" spc="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5" dirty="0">
                <a:solidFill>
                  <a:srgbClr val="333333"/>
                </a:solidFill>
                <a:latin typeface="Trebuchet MS"/>
                <a:cs typeface="Trebuchet MS"/>
              </a:rPr>
              <a:t>un</a:t>
            </a:r>
            <a:r>
              <a:rPr sz="2100" spc="2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ED2137"/>
                </a:solidFill>
                <a:latin typeface="Trebuchet MS"/>
                <a:cs typeface="Trebuchet MS"/>
              </a:rPr>
              <a:t>réseau</a:t>
            </a:r>
            <a:r>
              <a:rPr sz="2100" spc="20" dirty="0">
                <a:solidFill>
                  <a:srgbClr val="ED2137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ED2137"/>
                </a:solidFill>
                <a:latin typeface="Trebuchet MS"/>
                <a:cs typeface="Trebuchet MS"/>
              </a:rPr>
              <a:t>plugin</a:t>
            </a:r>
            <a:r>
              <a:rPr sz="2100" spc="15" dirty="0">
                <a:solidFill>
                  <a:srgbClr val="ED2137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lequel</a:t>
            </a:r>
            <a:r>
              <a:rPr sz="2100" spc="2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85" dirty="0">
                <a:solidFill>
                  <a:srgbClr val="333333"/>
                </a:solidFill>
                <a:latin typeface="Trebuchet MS"/>
                <a:cs typeface="Trebuchet MS"/>
              </a:rPr>
              <a:t>supports</a:t>
            </a:r>
            <a:r>
              <a:rPr sz="2100" spc="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10" dirty="0">
                <a:solidFill>
                  <a:srgbClr val="ED2137"/>
                </a:solidFill>
                <a:latin typeface="Trebuchet MS"/>
                <a:cs typeface="Trebuchet MS"/>
              </a:rPr>
              <a:t>Politique de réseau</a:t>
            </a:r>
            <a:endParaRPr sz="2100">
              <a:latin typeface="Trebuchet MS"/>
              <a:cs typeface="Trebuchet MS"/>
            </a:endParaRPr>
          </a:p>
          <a:p>
            <a:pPr marL="774065">
              <a:lnSpc>
                <a:spcPct val="100000"/>
              </a:lnSpc>
              <a:spcBef>
                <a:spcPts val="1230"/>
              </a:spcBef>
            </a:pPr>
            <a:r>
              <a:rPr sz="2100" spc="50" dirty="0">
                <a:solidFill>
                  <a:srgbClr val="333333"/>
                </a:solidFill>
                <a:latin typeface="Trebuchet MS"/>
                <a:cs typeface="Trebuchet MS"/>
              </a:rPr>
              <a:t>Sinon</a:t>
            </a:r>
            <a:r>
              <a:rPr sz="2100" spc="-5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vous allez</a:t>
            </a:r>
            <a:r>
              <a:rPr sz="2100" spc="-5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5" dirty="0">
                <a:solidFill>
                  <a:srgbClr val="333333"/>
                </a:solidFill>
                <a:latin typeface="Trebuchet MS"/>
                <a:cs typeface="Trebuchet MS"/>
              </a:rPr>
              <a:t>être</a:t>
            </a:r>
            <a:r>
              <a:rPr sz="2100" spc="-5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capable</a:t>
            </a:r>
            <a:r>
              <a:rPr sz="2100" spc="-5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à</a:t>
            </a:r>
            <a:r>
              <a:rPr sz="2100" spc="-5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créer</a:t>
            </a:r>
            <a:r>
              <a:rPr sz="2100" spc="-5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l' </a:t>
            </a:r>
            <a:r>
              <a:rPr sz="2100" spc="-55" dirty="0">
                <a:solidFill>
                  <a:srgbClr val="333333"/>
                </a:solidFill>
                <a:latin typeface="Trebuchet MS"/>
                <a:cs typeface="Trebuchet MS"/>
              </a:rPr>
              <a:t>objet, </a:t>
            </a:r>
            <a:r>
              <a:rPr sz="2100" spc="50" dirty="0">
                <a:solidFill>
                  <a:srgbClr val="333333"/>
                </a:solidFill>
                <a:latin typeface="Trebuchet MS"/>
                <a:cs typeface="Trebuchet MS"/>
              </a:rPr>
              <a:t>mais</a:t>
            </a:r>
            <a:r>
              <a:rPr sz="2100" spc="-5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95" dirty="0">
                <a:solidFill>
                  <a:srgbClr val="333333"/>
                </a:solidFill>
                <a:latin typeface="Trebuchet MS"/>
                <a:cs typeface="Trebuchet MS"/>
              </a:rPr>
              <a:t>il</a:t>
            </a:r>
            <a:r>
              <a:rPr sz="2100" spc="-5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50" dirty="0">
                <a:solidFill>
                  <a:srgbClr val="333333"/>
                </a:solidFill>
                <a:latin typeface="Trebuchet MS"/>
                <a:cs typeface="Trebuchet MS"/>
              </a:rPr>
              <a:t>volonté</a:t>
            </a:r>
            <a:r>
              <a:rPr sz="2100" spc="-5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5" dirty="0">
                <a:solidFill>
                  <a:srgbClr val="333333"/>
                </a:solidFill>
                <a:latin typeface="Trebuchet MS"/>
                <a:cs typeface="Trebuchet MS"/>
              </a:rPr>
              <a:t>avoir</a:t>
            </a:r>
            <a:r>
              <a:rPr sz="2100" spc="-5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35" dirty="0">
                <a:solidFill>
                  <a:srgbClr val="333333"/>
                </a:solidFill>
                <a:latin typeface="Trebuchet MS"/>
                <a:cs typeface="Trebuchet MS"/>
              </a:rPr>
              <a:t>Non</a:t>
            </a:r>
            <a:r>
              <a:rPr sz="2100" spc="-5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effet</a:t>
            </a:r>
            <a:endParaRPr sz="21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96924" y="571563"/>
            <a:ext cx="5565140" cy="558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RÉSEAU</a:t>
            </a:r>
            <a:r>
              <a:rPr spc="-45" dirty="0"/>
              <a:t> </a:t>
            </a:r>
            <a:r>
              <a:rPr spc="-95" dirty="0"/>
              <a:t>POLITIQUE</a:t>
            </a:r>
            <a:r>
              <a:rPr spc="-40" dirty="0"/>
              <a:t> </a:t>
            </a:r>
            <a:r>
              <a:rPr spc="-55" dirty="0"/>
              <a:t>TYPES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2181224"/>
            <a:ext cx="95250" cy="9524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2686049"/>
            <a:ext cx="95250" cy="9524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796924" y="1511300"/>
            <a:ext cx="6569709" cy="13836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Deux</a:t>
            </a:r>
            <a:r>
              <a:rPr sz="2100" spc="-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types</a:t>
            </a:r>
            <a:r>
              <a:rPr sz="2100" spc="-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de</a:t>
            </a:r>
            <a:r>
              <a:rPr sz="2100" spc="-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politique</a:t>
            </a:r>
            <a:r>
              <a:rPr sz="2100" spc="-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0" dirty="0">
                <a:solidFill>
                  <a:srgbClr val="333333"/>
                </a:solidFill>
                <a:latin typeface="Trebuchet MS"/>
                <a:cs typeface="Trebuchet MS"/>
              </a:rPr>
              <a:t>peut</a:t>
            </a:r>
            <a:r>
              <a:rPr sz="2100" spc="-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5" dirty="0">
                <a:solidFill>
                  <a:srgbClr val="333333"/>
                </a:solidFill>
                <a:latin typeface="Trebuchet MS"/>
                <a:cs typeface="Trebuchet MS"/>
              </a:rPr>
              <a:t>être</a:t>
            </a:r>
            <a:r>
              <a:rPr sz="2100" spc="-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créé :</a:t>
            </a:r>
            <a:endParaRPr sz="2100">
              <a:latin typeface="Trebuchet MS"/>
              <a:cs typeface="Trebuchet MS"/>
            </a:endParaRPr>
          </a:p>
          <a:p>
            <a:pPr marL="393065">
              <a:lnSpc>
                <a:spcPct val="100000"/>
              </a:lnSpc>
              <a:spcBef>
                <a:spcPts val="1680"/>
              </a:spcBef>
            </a:pPr>
            <a:r>
              <a:rPr sz="2100" spc="190" dirty="0">
                <a:solidFill>
                  <a:srgbClr val="ED2137"/>
                </a:solidFill>
                <a:latin typeface="Tahoma"/>
                <a:cs typeface="Tahoma"/>
              </a:rPr>
              <a:t>sortie </a:t>
            </a:r>
            <a:r>
              <a:rPr sz="2100" spc="190" dirty="0">
                <a:solidFill>
                  <a:srgbClr val="333333"/>
                </a:solidFill>
                <a:latin typeface="Trebuchet MS"/>
                <a:cs typeface="Trebuchet MS"/>
              </a:rPr>
              <a:t>: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trafic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d'origine</a:t>
            </a:r>
            <a:r>
              <a:rPr sz="2100" spc="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75" dirty="0">
                <a:solidFill>
                  <a:srgbClr val="333333"/>
                </a:solidFill>
                <a:latin typeface="Trebuchet MS"/>
                <a:cs typeface="Trebuchet MS"/>
              </a:rPr>
              <a:t>parmi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les sélectionnés</a:t>
            </a:r>
            <a:r>
              <a:rPr sz="2100" spc="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95" dirty="0">
                <a:solidFill>
                  <a:srgbClr val="ED2137"/>
                </a:solidFill>
                <a:latin typeface="Trebuchet MS"/>
                <a:cs typeface="Trebuchet MS"/>
              </a:rPr>
              <a:t>Capsules</a:t>
            </a:r>
            <a:endParaRPr sz="2100">
              <a:latin typeface="Trebuchet MS"/>
              <a:cs typeface="Trebuchet MS"/>
            </a:endParaRPr>
          </a:p>
          <a:p>
            <a:pPr marL="393065">
              <a:lnSpc>
                <a:spcPct val="100000"/>
              </a:lnSpc>
              <a:spcBef>
                <a:spcPts val="1455"/>
              </a:spcBef>
            </a:pPr>
            <a:r>
              <a:rPr sz="2100" spc="254" dirty="0">
                <a:solidFill>
                  <a:srgbClr val="ED2137"/>
                </a:solidFill>
                <a:latin typeface="Tahoma"/>
                <a:cs typeface="Tahoma"/>
              </a:rPr>
              <a:t>entrée </a:t>
            </a:r>
            <a:r>
              <a:rPr sz="2100" spc="254" dirty="0">
                <a:solidFill>
                  <a:srgbClr val="333333"/>
                </a:solidFill>
                <a:latin typeface="Trebuchet MS"/>
                <a:cs typeface="Trebuchet MS"/>
              </a:rPr>
              <a:t>:</a:t>
            </a:r>
            <a:r>
              <a:rPr sz="2100" spc="-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trafic</a:t>
            </a:r>
            <a:r>
              <a:rPr sz="2100" spc="-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envoyé</a:t>
            </a:r>
            <a:r>
              <a:rPr sz="2100" spc="-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à</a:t>
            </a:r>
            <a:r>
              <a:rPr sz="2100" spc="-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-2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choisi</a:t>
            </a:r>
            <a:r>
              <a:rPr sz="2100" spc="-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95" dirty="0">
                <a:solidFill>
                  <a:srgbClr val="ED2137"/>
                </a:solidFill>
                <a:latin typeface="Trebuchet MS"/>
                <a:cs typeface="Trebuchet MS"/>
              </a:rPr>
              <a:t>Capsules</a:t>
            </a:r>
            <a:endParaRPr sz="2100">
              <a:latin typeface="Trebuchet MS"/>
              <a:cs typeface="Trebuchet MS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162175" y="3457575"/>
            <a:ext cx="9286874" cy="2809874"/>
          </a:xfrm>
          <a:prstGeom prst="rect">
            <a:avLst/>
          </a:prstGeom>
        </p:spPr>
      </p:pic>
    </p:spTree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09624" y="1552574"/>
            <a:ext cx="12211050" cy="9525"/>
          </a:xfrm>
          <a:custGeom>
            <a:avLst/>
            <a:gdLst/>
            <a:ahLst/>
            <a:cxnLst/>
            <a:rect l="l" t="t" r="r" b="b"/>
            <a:pathLst>
              <a:path w="12211050" h="9525">
                <a:moveTo>
                  <a:pt x="12211049" y="9524"/>
                </a:moveTo>
                <a:lnTo>
                  <a:pt x="0" y="9524"/>
                </a:lnTo>
                <a:lnTo>
                  <a:pt x="0" y="0"/>
                </a:lnTo>
                <a:lnTo>
                  <a:pt x="12211049" y="0"/>
                </a:lnTo>
                <a:lnTo>
                  <a:pt x="12211049" y="952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809624" y="1552574"/>
            <a:ext cx="12211050" cy="3781425"/>
            <a:chOff x="809624" y="1552574"/>
            <a:chExt cx="12211050" cy="3781425"/>
          </a:xfrm>
        </p:grpSpPr>
        <p:sp>
          <p:nvSpPr>
            <p:cNvPr id="4" name="object 4"/>
            <p:cNvSpPr/>
            <p:nvPr/>
          </p:nvSpPr>
          <p:spPr>
            <a:xfrm>
              <a:off x="809612" y="1552574"/>
              <a:ext cx="12211050" cy="3781425"/>
            </a:xfrm>
            <a:custGeom>
              <a:avLst/>
              <a:gdLst/>
              <a:ahLst/>
              <a:cxnLst/>
              <a:rect l="l" t="t" r="r" b="b"/>
              <a:pathLst>
                <a:path w="12211050" h="3781425">
                  <a:moveTo>
                    <a:pt x="12211050" y="0"/>
                  </a:moveTo>
                  <a:lnTo>
                    <a:pt x="12201525" y="0"/>
                  </a:lnTo>
                  <a:lnTo>
                    <a:pt x="12201525" y="3771900"/>
                  </a:lnTo>
                  <a:lnTo>
                    <a:pt x="0" y="3771900"/>
                  </a:lnTo>
                  <a:lnTo>
                    <a:pt x="0" y="3781425"/>
                  </a:lnTo>
                  <a:lnTo>
                    <a:pt x="12201525" y="3781425"/>
                  </a:lnTo>
                  <a:lnTo>
                    <a:pt x="12211050" y="3781425"/>
                  </a:lnTo>
                  <a:lnTo>
                    <a:pt x="12211050" y="3771900"/>
                  </a:lnTo>
                  <a:lnTo>
                    <a:pt x="12211050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09624" y="1552574"/>
              <a:ext cx="9525" cy="3781425"/>
            </a:xfrm>
            <a:custGeom>
              <a:avLst/>
              <a:gdLst/>
              <a:ahLst/>
              <a:cxnLst/>
              <a:rect l="l" t="t" r="r" b="b"/>
              <a:pathLst>
                <a:path w="9525" h="3781425">
                  <a:moveTo>
                    <a:pt x="0" y="3781424"/>
                  </a:moveTo>
                  <a:lnTo>
                    <a:pt x="0" y="0"/>
                  </a:lnTo>
                  <a:lnTo>
                    <a:pt x="9524" y="9524"/>
                  </a:lnTo>
                  <a:lnTo>
                    <a:pt x="9524" y="3771899"/>
                  </a:lnTo>
                  <a:lnTo>
                    <a:pt x="0" y="3781424"/>
                  </a:lnTo>
                  <a:close/>
                </a:path>
              </a:pathLst>
            </a:custGeom>
            <a:solidFill>
              <a:srgbClr val="ED21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0" dirty="0"/>
              <a:t>POLITIQUE DE RÉSEAU</a:t>
            </a:r>
            <a:r>
              <a:rPr spc="-114" dirty="0"/>
              <a:t> </a:t>
            </a:r>
            <a:r>
              <a:rPr spc="-60" dirty="0"/>
              <a:t>EXEMPLE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311785" rIns="0" bIns="0" rtlCol="0">
            <a:spAutoFit/>
          </a:bodyPr>
          <a:lstStyle/>
          <a:p>
            <a:pPr marL="142240">
              <a:lnSpc>
                <a:spcPts val="1925"/>
              </a:lnSpc>
              <a:spcBef>
                <a:spcPts val="100"/>
              </a:spcBef>
            </a:pPr>
            <a:r>
              <a:rPr sz="1650" u="none" spc="390" dirty="0">
                <a:solidFill>
                  <a:srgbClr val="999999"/>
                </a:solidFill>
                <a:latin typeface="Tahoma"/>
                <a:cs typeface="Tahoma"/>
              </a:rPr>
              <a:t>-- </a:t>
            </a:r>
            <a:r>
              <a:rPr sz="1650" u="none" spc="340" dirty="0">
                <a:solidFill>
                  <a:srgbClr val="999999"/>
                </a:solidFill>
                <a:latin typeface="Tahoma"/>
                <a:cs typeface="Tahoma"/>
              </a:rPr>
              <a:t>-</a:t>
            </a:r>
            <a:endParaRPr sz="1650">
              <a:latin typeface="Tahoma"/>
              <a:cs typeface="Tahoma"/>
            </a:endParaRPr>
          </a:p>
          <a:p>
            <a:pPr marL="142240" marR="8004175">
              <a:lnSpc>
                <a:spcPts val="1880"/>
              </a:lnSpc>
              <a:spcBef>
                <a:spcPts val="90"/>
              </a:spcBef>
            </a:pPr>
            <a:r>
              <a:rPr sz="1650" u="none" spc="245" dirty="0">
                <a:solidFill>
                  <a:srgbClr val="0077AA"/>
                </a:solidFill>
                <a:latin typeface="Tahoma"/>
                <a:cs typeface="Tahoma"/>
              </a:rPr>
              <a:t>apiVersion </a:t>
            </a:r>
            <a:r>
              <a:rPr sz="1650" u="none" spc="245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u="none" dirty="0">
                <a:solidFill>
                  <a:srgbClr val="999999"/>
                </a:solidFill>
                <a:latin typeface="Tahoma"/>
                <a:cs typeface="Tahoma"/>
              </a:rPr>
              <a:t>  </a:t>
            </a:r>
            <a:r>
              <a:rPr sz="1650" u="none" spc="215" dirty="0">
                <a:solidFill>
                  <a:srgbClr val="000000"/>
                </a:solidFill>
                <a:latin typeface="Tahoma"/>
                <a:cs typeface="Tahoma"/>
              </a:rPr>
              <a:t>networking.k8s.io/v1 </a:t>
            </a:r>
            <a:r>
              <a:rPr sz="1650" u="none" spc="260" dirty="0">
                <a:solidFill>
                  <a:srgbClr val="0077AA"/>
                </a:solidFill>
                <a:latin typeface="Tahoma"/>
                <a:cs typeface="Tahoma"/>
              </a:rPr>
              <a:t>type </a:t>
            </a:r>
            <a:r>
              <a:rPr sz="1650" u="none" spc="260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u="none" spc="484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650" u="none" spc="190" dirty="0">
                <a:solidFill>
                  <a:srgbClr val="000000"/>
                </a:solidFill>
                <a:latin typeface="Tahoma"/>
                <a:cs typeface="Tahoma"/>
              </a:rPr>
              <a:t>Politique de réseau</a:t>
            </a:r>
            <a:endParaRPr sz="1650">
              <a:latin typeface="Tahoma"/>
              <a:cs typeface="Tahoma"/>
            </a:endParaRPr>
          </a:p>
          <a:p>
            <a:pPr marL="142240">
              <a:lnSpc>
                <a:spcPts val="1770"/>
              </a:lnSpc>
            </a:pPr>
            <a:r>
              <a:rPr sz="1650" u="none" spc="155" dirty="0">
                <a:solidFill>
                  <a:srgbClr val="0077AA"/>
                </a:solidFill>
                <a:latin typeface="Tahoma"/>
                <a:cs typeface="Tahoma"/>
              </a:rPr>
              <a:t>métadonnées </a:t>
            </a:r>
            <a:r>
              <a:rPr sz="1650" u="none" spc="155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endParaRPr sz="1650">
              <a:latin typeface="Tahoma"/>
              <a:cs typeface="Tahoma"/>
            </a:endParaRPr>
          </a:p>
          <a:p>
            <a:pPr marL="394970" marR="9138920">
              <a:lnSpc>
                <a:spcPts val="1880"/>
              </a:lnSpc>
              <a:spcBef>
                <a:spcPts val="95"/>
              </a:spcBef>
            </a:pPr>
            <a:r>
              <a:rPr sz="1650" u="none" spc="110" dirty="0">
                <a:solidFill>
                  <a:srgbClr val="0077AA"/>
                </a:solidFill>
                <a:latin typeface="Tahoma"/>
                <a:cs typeface="Tahoma"/>
              </a:rPr>
              <a:t>espace de noms </a:t>
            </a:r>
            <a:r>
              <a:rPr sz="1650" u="none" spc="110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u="none" spc="70" dirty="0">
                <a:solidFill>
                  <a:srgbClr val="999999"/>
                </a:solidFill>
                <a:latin typeface="Tahoma"/>
                <a:cs typeface="Tahoma"/>
              </a:rPr>
              <a:t>  </a:t>
            </a:r>
            <a:r>
              <a:rPr sz="1650" u="none" dirty="0">
                <a:solidFill>
                  <a:srgbClr val="000000"/>
                </a:solidFill>
                <a:latin typeface="Tahoma"/>
                <a:cs typeface="Tahoma"/>
              </a:rPr>
              <a:t>mon </a:t>
            </a:r>
            <a:r>
              <a:rPr sz="1650" u="none" dirty="0">
                <a:solidFill>
                  <a:srgbClr val="999999"/>
                </a:solidFill>
                <a:latin typeface="Tahoma"/>
                <a:cs typeface="Tahoma"/>
              </a:rPr>
              <a:t>- </a:t>
            </a:r>
            <a:r>
              <a:rPr sz="1650" u="none" spc="60" dirty="0">
                <a:solidFill>
                  <a:srgbClr val="0077AA"/>
                </a:solidFill>
                <a:latin typeface="Tahoma"/>
                <a:cs typeface="Tahoma"/>
              </a:rPr>
              <a:t>nom </a:t>
            </a:r>
            <a:r>
              <a:rPr sz="1650" u="none" spc="254" dirty="0">
                <a:solidFill>
                  <a:srgbClr val="000000"/>
                </a:solidFill>
                <a:latin typeface="Tahoma"/>
                <a:cs typeface="Tahoma"/>
              </a:rPr>
              <a:t>de projet </a:t>
            </a:r>
            <a:r>
              <a:rPr sz="1650" u="none" spc="60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u="none" spc="-10" dirty="0">
                <a:solidFill>
                  <a:srgbClr val="999999"/>
                </a:solidFill>
                <a:latin typeface="Tahoma"/>
                <a:cs typeface="Tahoma"/>
              </a:rPr>
              <a:t>  </a:t>
            </a:r>
            <a:r>
              <a:rPr sz="1650" u="none" spc="300" dirty="0">
                <a:solidFill>
                  <a:srgbClr val="000000"/>
                </a:solidFill>
                <a:latin typeface="Tahoma"/>
                <a:cs typeface="Tahoma"/>
              </a:rPr>
              <a:t>API </a:t>
            </a:r>
            <a:r>
              <a:rPr sz="1650" u="none" spc="300" dirty="0">
                <a:solidFill>
                  <a:srgbClr val="999999"/>
                </a:solidFill>
                <a:latin typeface="Tahoma"/>
                <a:cs typeface="Tahoma"/>
              </a:rPr>
              <a:t>- </a:t>
            </a:r>
            <a:r>
              <a:rPr sz="1650" u="none" spc="225" dirty="0">
                <a:solidFill>
                  <a:srgbClr val="000000"/>
                </a:solidFill>
                <a:latin typeface="Tahoma"/>
                <a:cs typeface="Tahoma"/>
              </a:rPr>
              <a:t>autoriser</a:t>
            </a:r>
            <a:endParaRPr sz="1650">
              <a:latin typeface="Tahoma"/>
              <a:cs typeface="Tahoma"/>
            </a:endParaRPr>
          </a:p>
          <a:p>
            <a:pPr marL="142240">
              <a:lnSpc>
                <a:spcPts val="1770"/>
              </a:lnSpc>
            </a:pPr>
            <a:r>
              <a:rPr sz="1650" u="none" spc="204" dirty="0">
                <a:solidFill>
                  <a:srgbClr val="0077AA"/>
                </a:solidFill>
                <a:latin typeface="Tahoma"/>
                <a:cs typeface="Tahoma"/>
              </a:rPr>
              <a:t>spécification </a:t>
            </a:r>
            <a:r>
              <a:rPr sz="1650" u="none" spc="204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endParaRPr sz="1650">
              <a:latin typeface="Tahoma"/>
              <a:cs typeface="Tahoma"/>
            </a:endParaRPr>
          </a:p>
          <a:p>
            <a:pPr marL="647065" marR="10022840" indent="-252729">
              <a:lnSpc>
                <a:spcPts val="1880"/>
              </a:lnSpc>
              <a:spcBef>
                <a:spcPts val="95"/>
              </a:spcBef>
            </a:pPr>
            <a:r>
              <a:rPr sz="1650" u="none" spc="215" dirty="0">
                <a:solidFill>
                  <a:srgbClr val="0077AA"/>
                </a:solidFill>
                <a:latin typeface="Tahoma"/>
                <a:cs typeface="Tahoma"/>
              </a:rPr>
              <a:t>podSelector </a:t>
            </a:r>
            <a:r>
              <a:rPr sz="1650" u="none" spc="215" dirty="0">
                <a:solidFill>
                  <a:srgbClr val="999999"/>
                </a:solidFill>
                <a:latin typeface="Tahoma"/>
                <a:cs typeface="Tahoma"/>
              </a:rPr>
              <a:t>: </a:t>
            </a:r>
            <a:r>
              <a:rPr sz="1650" u="none" spc="170" dirty="0">
                <a:solidFill>
                  <a:srgbClr val="0077AA"/>
                </a:solidFill>
                <a:latin typeface="Tahoma"/>
                <a:cs typeface="Tahoma"/>
              </a:rPr>
              <a:t>correspondanceLabels </a:t>
            </a:r>
            <a:r>
              <a:rPr sz="1650" u="none" spc="170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endParaRPr sz="1650">
              <a:latin typeface="Tahoma"/>
              <a:cs typeface="Tahoma"/>
            </a:endParaRPr>
          </a:p>
          <a:p>
            <a:pPr marL="899794">
              <a:lnSpc>
                <a:spcPts val="1770"/>
              </a:lnSpc>
            </a:pPr>
            <a:r>
              <a:rPr sz="1650" u="none" spc="325" dirty="0">
                <a:solidFill>
                  <a:srgbClr val="0077AA"/>
                </a:solidFill>
                <a:latin typeface="Tahoma"/>
                <a:cs typeface="Tahoma"/>
              </a:rPr>
              <a:t>rôle </a:t>
            </a:r>
            <a:r>
              <a:rPr sz="1650" u="none" spc="325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u="none" spc="480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650" u="none" spc="245" dirty="0">
                <a:solidFill>
                  <a:srgbClr val="000000"/>
                </a:solidFill>
                <a:latin typeface="Tahoma"/>
                <a:cs typeface="Tahoma"/>
              </a:rPr>
              <a:t>API</a:t>
            </a:r>
            <a:endParaRPr sz="1650">
              <a:latin typeface="Tahoma"/>
              <a:cs typeface="Tahoma"/>
            </a:endParaRPr>
          </a:p>
          <a:p>
            <a:pPr marL="394970">
              <a:lnSpc>
                <a:spcPts val="1875"/>
              </a:lnSpc>
            </a:pPr>
            <a:r>
              <a:rPr sz="1650" u="none" spc="265" dirty="0">
                <a:solidFill>
                  <a:srgbClr val="0077AA"/>
                </a:solidFill>
                <a:latin typeface="Tahoma"/>
                <a:cs typeface="Tahoma"/>
              </a:rPr>
              <a:t>entrée </a:t>
            </a:r>
            <a:r>
              <a:rPr sz="1650" u="none" spc="265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endParaRPr sz="1650">
              <a:latin typeface="Tahoma"/>
              <a:cs typeface="Tahoma"/>
            </a:endParaRPr>
          </a:p>
          <a:p>
            <a:pPr marL="647065">
              <a:lnSpc>
                <a:spcPts val="1875"/>
              </a:lnSpc>
            </a:pPr>
            <a:r>
              <a:rPr sz="1650" u="none" spc="390" dirty="0">
                <a:solidFill>
                  <a:srgbClr val="999999"/>
                </a:solidFill>
                <a:latin typeface="Tahoma"/>
                <a:cs typeface="Tahoma"/>
              </a:rPr>
              <a:t>-</a:t>
            </a:r>
            <a:r>
              <a:rPr sz="1650" u="none" spc="470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650" u="none" spc="180" dirty="0">
                <a:solidFill>
                  <a:srgbClr val="0077AA"/>
                </a:solidFill>
                <a:latin typeface="Tahoma"/>
                <a:cs typeface="Tahoma"/>
              </a:rPr>
              <a:t>depuis </a:t>
            </a:r>
            <a:r>
              <a:rPr sz="1650" u="none" spc="180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endParaRPr sz="1650">
              <a:latin typeface="Tahoma"/>
              <a:cs typeface="Tahoma"/>
            </a:endParaRPr>
          </a:p>
          <a:p>
            <a:pPr marL="1656714" marR="9013190" indent="-504825">
              <a:lnSpc>
                <a:spcPts val="1880"/>
              </a:lnSpc>
              <a:spcBef>
                <a:spcPts val="90"/>
              </a:spcBef>
            </a:pPr>
            <a:r>
              <a:rPr sz="1650" u="none" spc="390" dirty="0">
                <a:solidFill>
                  <a:srgbClr val="999999"/>
                </a:solidFill>
                <a:latin typeface="Tahoma"/>
                <a:cs typeface="Tahoma"/>
              </a:rPr>
              <a:t>-</a:t>
            </a:r>
            <a:r>
              <a:rPr sz="1650" u="none" spc="459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650" u="none" spc="215" dirty="0">
                <a:solidFill>
                  <a:srgbClr val="0077AA"/>
                </a:solidFill>
                <a:latin typeface="Tahoma"/>
                <a:cs typeface="Tahoma"/>
              </a:rPr>
              <a:t>podSelector </a:t>
            </a:r>
            <a:r>
              <a:rPr sz="1650" u="none" spc="215" dirty="0">
                <a:solidFill>
                  <a:srgbClr val="999999"/>
                </a:solidFill>
                <a:latin typeface="Tahoma"/>
                <a:cs typeface="Tahoma"/>
              </a:rPr>
              <a:t>: </a:t>
            </a:r>
            <a:r>
              <a:rPr sz="1650" u="none" spc="170" dirty="0">
                <a:solidFill>
                  <a:srgbClr val="0077AA"/>
                </a:solidFill>
                <a:latin typeface="Tahoma"/>
                <a:cs typeface="Tahoma"/>
              </a:rPr>
              <a:t>correspondanceLabels </a:t>
            </a:r>
            <a:r>
              <a:rPr sz="1650" u="none" spc="170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endParaRPr sz="1650">
              <a:latin typeface="Tahoma"/>
              <a:cs typeface="Tahoma"/>
            </a:endParaRPr>
          </a:p>
          <a:p>
            <a:pPr marL="1908810">
              <a:lnSpc>
                <a:spcPts val="1825"/>
              </a:lnSpc>
            </a:pPr>
            <a:r>
              <a:rPr sz="1650" u="none" spc="325" dirty="0">
                <a:solidFill>
                  <a:srgbClr val="0077AA"/>
                </a:solidFill>
                <a:latin typeface="Tahoma"/>
                <a:cs typeface="Tahoma"/>
              </a:rPr>
              <a:t>rôle </a:t>
            </a:r>
            <a:r>
              <a:rPr sz="1650" u="none" spc="325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u="none" spc="480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650" u="none" spc="204" dirty="0">
                <a:solidFill>
                  <a:srgbClr val="000000"/>
                </a:solidFill>
                <a:latin typeface="Tahoma"/>
                <a:cs typeface="Tahoma"/>
              </a:rPr>
              <a:t>l'extrémité avant</a:t>
            </a:r>
            <a:endParaRPr sz="165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755"/>
              </a:spcBef>
            </a:pPr>
            <a:endParaRPr sz="1650">
              <a:latin typeface="Tahoma"/>
              <a:cs typeface="Tahoma"/>
            </a:endParaRPr>
          </a:p>
          <a:p>
            <a:pPr>
              <a:lnSpc>
                <a:spcPts val="2385"/>
              </a:lnSpc>
            </a:pPr>
            <a:r>
              <a:rPr u="none" dirty="0">
                <a:solidFill>
                  <a:srgbClr val="333333"/>
                </a:solidFill>
              </a:rPr>
              <a:t>Ce</a:t>
            </a:r>
            <a:r>
              <a:rPr u="none" spc="-40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politique</a:t>
            </a:r>
            <a:r>
              <a:rPr u="none" spc="-35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seulement</a:t>
            </a:r>
            <a:r>
              <a:rPr u="none" spc="-40" dirty="0">
                <a:solidFill>
                  <a:srgbClr val="333333"/>
                </a:solidFill>
              </a:rPr>
              <a:t> </a:t>
            </a:r>
            <a:r>
              <a:rPr u="none" dirty="0"/>
              <a:t>permet</a:t>
            </a:r>
            <a:r>
              <a:rPr u="none" spc="-35" dirty="0"/>
              <a:t> </a:t>
            </a:r>
            <a:r>
              <a:rPr u="none" spc="50" dirty="0">
                <a:solidFill>
                  <a:srgbClr val="333333"/>
                </a:solidFill>
              </a:rPr>
              <a:t>accéder</a:t>
            </a:r>
            <a:r>
              <a:rPr u="none" spc="-40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à</a:t>
            </a:r>
            <a:r>
              <a:rPr u="none" spc="-35" dirty="0">
                <a:solidFill>
                  <a:srgbClr val="333333"/>
                </a:solidFill>
              </a:rPr>
              <a:t> </a:t>
            </a:r>
            <a:r>
              <a:rPr u="none" spc="114" dirty="0"/>
              <a:t>Capsules</a:t>
            </a:r>
            <a:r>
              <a:rPr u="none" spc="-40" dirty="0"/>
              <a:t> </a:t>
            </a:r>
            <a:r>
              <a:rPr u="none" dirty="0">
                <a:solidFill>
                  <a:srgbClr val="333333"/>
                </a:solidFill>
              </a:rPr>
              <a:t>avec</a:t>
            </a:r>
            <a:r>
              <a:rPr u="none" spc="-35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le</a:t>
            </a:r>
            <a:r>
              <a:rPr u="none" spc="-40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étiquette</a:t>
            </a:r>
            <a:r>
              <a:rPr u="none" spc="-35" dirty="0">
                <a:solidFill>
                  <a:srgbClr val="333333"/>
                </a:solidFill>
              </a:rPr>
              <a:t> </a:t>
            </a:r>
            <a:r>
              <a:rPr u="none" spc="290" dirty="0">
                <a:latin typeface="Tahoma"/>
                <a:cs typeface="Tahoma"/>
              </a:rPr>
              <a:t>rôle=api</a:t>
            </a:r>
            <a:r>
              <a:rPr u="none" spc="-65" dirty="0">
                <a:latin typeface="Tahoma"/>
                <a:cs typeface="Tahoma"/>
              </a:rPr>
              <a:t> </a:t>
            </a:r>
            <a:r>
              <a:rPr u="none" spc="75" dirty="0">
                <a:solidFill>
                  <a:srgbClr val="333333"/>
                </a:solidFill>
              </a:rPr>
              <a:t>depuis</a:t>
            </a:r>
            <a:r>
              <a:rPr u="none" spc="-35" dirty="0">
                <a:solidFill>
                  <a:srgbClr val="333333"/>
                </a:solidFill>
              </a:rPr>
              <a:t> </a:t>
            </a:r>
            <a:r>
              <a:rPr u="none" spc="114" dirty="0"/>
              <a:t>Capsules</a:t>
            </a:r>
            <a:r>
              <a:rPr u="none" spc="-40" dirty="0"/>
              <a:t> </a:t>
            </a:r>
            <a:r>
              <a:rPr u="none" dirty="0">
                <a:solidFill>
                  <a:srgbClr val="333333"/>
                </a:solidFill>
              </a:rPr>
              <a:t>avec</a:t>
            </a:r>
            <a:r>
              <a:rPr u="none" spc="-35" dirty="0">
                <a:solidFill>
                  <a:srgbClr val="333333"/>
                </a:solidFill>
              </a:rPr>
              <a:t> </a:t>
            </a:r>
            <a:r>
              <a:rPr u="none" spc="-10" dirty="0">
                <a:solidFill>
                  <a:srgbClr val="333333"/>
                </a:solidFill>
              </a:rPr>
              <a:t>étiquette</a:t>
            </a:r>
          </a:p>
          <a:p>
            <a:pPr>
              <a:lnSpc>
                <a:spcPts val="2385"/>
              </a:lnSpc>
            </a:pPr>
            <a:r>
              <a:rPr u="none" spc="254" dirty="0">
                <a:latin typeface="Tahoma"/>
                <a:cs typeface="Tahoma"/>
              </a:rPr>
              <a:t>rôle=front-end</a:t>
            </a:r>
          </a:p>
        </p:txBody>
      </p:sp>
    </p:spTree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09624" y="1552574"/>
            <a:ext cx="12211050" cy="9525"/>
          </a:xfrm>
          <a:custGeom>
            <a:avLst/>
            <a:gdLst/>
            <a:ahLst/>
            <a:cxnLst/>
            <a:rect l="l" t="t" r="r" b="b"/>
            <a:pathLst>
              <a:path w="12211050" h="9525">
                <a:moveTo>
                  <a:pt x="12211049" y="9524"/>
                </a:moveTo>
                <a:lnTo>
                  <a:pt x="0" y="9524"/>
                </a:lnTo>
                <a:lnTo>
                  <a:pt x="0" y="0"/>
                </a:lnTo>
                <a:lnTo>
                  <a:pt x="12211049" y="0"/>
                </a:lnTo>
                <a:lnTo>
                  <a:pt x="12211049" y="952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809624" y="1552574"/>
            <a:ext cx="12211050" cy="2828925"/>
            <a:chOff x="809624" y="1552574"/>
            <a:chExt cx="12211050" cy="2828925"/>
          </a:xfrm>
        </p:grpSpPr>
        <p:sp>
          <p:nvSpPr>
            <p:cNvPr id="4" name="object 4"/>
            <p:cNvSpPr/>
            <p:nvPr/>
          </p:nvSpPr>
          <p:spPr>
            <a:xfrm>
              <a:off x="809612" y="1552574"/>
              <a:ext cx="12211050" cy="2828925"/>
            </a:xfrm>
            <a:custGeom>
              <a:avLst/>
              <a:gdLst/>
              <a:ahLst/>
              <a:cxnLst/>
              <a:rect l="l" t="t" r="r" b="b"/>
              <a:pathLst>
                <a:path w="12211050" h="2828925">
                  <a:moveTo>
                    <a:pt x="12211050" y="0"/>
                  </a:moveTo>
                  <a:lnTo>
                    <a:pt x="12201525" y="0"/>
                  </a:lnTo>
                  <a:lnTo>
                    <a:pt x="12201525" y="2819400"/>
                  </a:lnTo>
                  <a:lnTo>
                    <a:pt x="0" y="2819400"/>
                  </a:lnTo>
                  <a:lnTo>
                    <a:pt x="0" y="2828925"/>
                  </a:lnTo>
                  <a:lnTo>
                    <a:pt x="12201525" y="2828925"/>
                  </a:lnTo>
                  <a:lnTo>
                    <a:pt x="12211050" y="2828925"/>
                  </a:lnTo>
                  <a:lnTo>
                    <a:pt x="12211050" y="2819400"/>
                  </a:lnTo>
                  <a:lnTo>
                    <a:pt x="12211050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09624" y="1552574"/>
              <a:ext cx="9525" cy="2828925"/>
            </a:xfrm>
            <a:custGeom>
              <a:avLst/>
              <a:gdLst/>
              <a:ahLst/>
              <a:cxnLst/>
              <a:rect l="l" t="t" r="r" b="b"/>
              <a:pathLst>
                <a:path w="9525" h="2828925">
                  <a:moveTo>
                    <a:pt x="0" y="2828924"/>
                  </a:moveTo>
                  <a:lnTo>
                    <a:pt x="0" y="0"/>
                  </a:lnTo>
                  <a:lnTo>
                    <a:pt x="9524" y="9524"/>
                  </a:lnTo>
                  <a:lnTo>
                    <a:pt x="9524" y="2819399"/>
                  </a:lnTo>
                  <a:lnTo>
                    <a:pt x="0" y="2828924"/>
                  </a:lnTo>
                  <a:close/>
                </a:path>
              </a:pathLst>
            </a:custGeom>
            <a:solidFill>
              <a:srgbClr val="ED21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5" dirty="0"/>
              <a:t>ESPACES DE NOMS</a:t>
            </a:r>
            <a:r>
              <a:rPr spc="-70" dirty="0"/>
              <a:t> </a:t>
            </a:r>
            <a:r>
              <a:rPr spc="-25" dirty="0"/>
              <a:t>ISOLEMENT</a:t>
            </a: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4743449"/>
            <a:ext cx="95250" cy="9524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5248274"/>
            <a:ext cx="95250" cy="95249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5743574"/>
            <a:ext cx="95250" cy="95249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6248399"/>
            <a:ext cx="95250" cy="95249"/>
          </a:xfrm>
          <a:prstGeom prst="rect">
            <a:avLst/>
          </a:prstGeom>
        </p:spPr>
      </p:pic>
      <p:sp>
        <p:nvSpPr>
          <p:cNvPr id="11" name="object 11"/>
          <p:cNvSpPr/>
          <p:nvPr/>
        </p:nvSpPr>
        <p:spPr>
          <a:xfrm>
            <a:off x="2943224" y="6401751"/>
            <a:ext cx="10160" cy="26670"/>
          </a:xfrm>
          <a:custGeom>
            <a:avLst/>
            <a:gdLst/>
            <a:ahLst/>
            <a:cxnLst/>
            <a:rect l="l" t="t" r="r" b="b"/>
            <a:pathLst>
              <a:path w="10160" h="26670">
                <a:moveTo>
                  <a:pt x="9886" y="26670"/>
                </a:moveTo>
                <a:lnTo>
                  <a:pt x="0" y="26670"/>
                </a:lnTo>
                <a:lnTo>
                  <a:pt x="0" y="0"/>
                </a:lnTo>
                <a:lnTo>
                  <a:pt x="9886" y="0"/>
                </a:lnTo>
                <a:lnTo>
                  <a:pt x="9886" y="26670"/>
                </a:lnTo>
                <a:close/>
              </a:path>
            </a:pathLst>
          </a:custGeom>
          <a:solidFill>
            <a:srgbClr val="ED21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819149" y="1625600"/>
            <a:ext cx="12192000" cy="4831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2875">
              <a:lnSpc>
                <a:spcPts val="1925"/>
              </a:lnSpc>
              <a:spcBef>
                <a:spcPts val="100"/>
              </a:spcBef>
            </a:pPr>
            <a:r>
              <a:rPr sz="1650" spc="390" dirty="0">
                <a:solidFill>
                  <a:srgbClr val="999999"/>
                </a:solidFill>
                <a:latin typeface="Tahoma"/>
                <a:cs typeface="Tahoma"/>
              </a:rPr>
              <a:t>-- </a:t>
            </a:r>
            <a:r>
              <a:rPr sz="1650" spc="340" dirty="0">
                <a:solidFill>
                  <a:srgbClr val="999999"/>
                </a:solidFill>
                <a:latin typeface="Tahoma"/>
                <a:cs typeface="Tahoma"/>
              </a:rPr>
              <a:t>-</a:t>
            </a:r>
            <a:endParaRPr sz="1650">
              <a:latin typeface="Tahoma"/>
              <a:cs typeface="Tahoma"/>
            </a:endParaRPr>
          </a:p>
          <a:p>
            <a:pPr marL="142875" marR="8004175">
              <a:lnSpc>
                <a:spcPts val="1880"/>
              </a:lnSpc>
              <a:spcBef>
                <a:spcPts val="90"/>
              </a:spcBef>
            </a:pPr>
            <a:r>
              <a:rPr sz="1650" spc="245" dirty="0">
                <a:solidFill>
                  <a:srgbClr val="0077AA"/>
                </a:solidFill>
                <a:latin typeface="Tahoma"/>
                <a:cs typeface="Tahoma"/>
              </a:rPr>
              <a:t>apiVersion </a:t>
            </a:r>
            <a:r>
              <a:rPr sz="1650" spc="245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dirty="0">
                <a:solidFill>
                  <a:srgbClr val="999999"/>
                </a:solidFill>
                <a:latin typeface="Tahoma"/>
                <a:cs typeface="Tahoma"/>
              </a:rPr>
              <a:t>  </a:t>
            </a:r>
            <a:r>
              <a:rPr sz="1650" spc="215" dirty="0">
                <a:latin typeface="Tahoma"/>
                <a:cs typeface="Tahoma"/>
              </a:rPr>
              <a:t>networking.k8s.io/v1 </a:t>
            </a:r>
            <a:r>
              <a:rPr sz="1650" spc="260" dirty="0">
                <a:solidFill>
                  <a:srgbClr val="0077AA"/>
                </a:solidFill>
                <a:latin typeface="Tahoma"/>
                <a:cs typeface="Tahoma"/>
              </a:rPr>
              <a:t>type </a:t>
            </a:r>
            <a:r>
              <a:rPr sz="1650" spc="260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spc="484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650" spc="190" dirty="0">
                <a:latin typeface="Tahoma"/>
                <a:cs typeface="Tahoma"/>
              </a:rPr>
              <a:t>Politique de réseau</a:t>
            </a:r>
            <a:endParaRPr sz="1650">
              <a:latin typeface="Tahoma"/>
              <a:cs typeface="Tahoma"/>
            </a:endParaRPr>
          </a:p>
          <a:p>
            <a:pPr marL="142875">
              <a:lnSpc>
                <a:spcPts val="1770"/>
              </a:lnSpc>
            </a:pPr>
            <a:r>
              <a:rPr sz="1650" spc="155" dirty="0">
                <a:solidFill>
                  <a:srgbClr val="0077AA"/>
                </a:solidFill>
                <a:latin typeface="Tahoma"/>
                <a:cs typeface="Tahoma"/>
              </a:rPr>
              <a:t>métadonnées </a:t>
            </a:r>
            <a:r>
              <a:rPr sz="1650" spc="155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endParaRPr sz="1650">
              <a:latin typeface="Tahoma"/>
              <a:cs typeface="Tahoma"/>
            </a:endParaRPr>
          </a:p>
          <a:p>
            <a:pPr marL="394970">
              <a:lnSpc>
                <a:spcPts val="1875"/>
              </a:lnSpc>
            </a:pPr>
            <a:r>
              <a:rPr sz="1650" spc="110" dirty="0">
                <a:solidFill>
                  <a:srgbClr val="0077AA"/>
                </a:solidFill>
                <a:latin typeface="Tahoma"/>
                <a:cs typeface="Tahoma"/>
              </a:rPr>
              <a:t>espace de noms </a:t>
            </a:r>
            <a:r>
              <a:rPr sz="1650" spc="110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spc="70" dirty="0">
                <a:solidFill>
                  <a:srgbClr val="999999"/>
                </a:solidFill>
                <a:latin typeface="Tahoma"/>
                <a:cs typeface="Tahoma"/>
              </a:rPr>
              <a:t>  </a:t>
            </a:r>
            <a:r>
              <a:rPr sz="1650" dirty="0">
                <a:latin typeface="Tahoma"/>
                <a:cs typeface="Tahoma"/>
              </a:rPr>
              <a:t>mon </a:t>
            </a:r>
            <a:r>
              <a:rPr sz="1650" spc="254" dirty="0">
                <a:latin typeface="Tahoma"/>
                <a:cs typeface="Tahoma"/>
              </a:rPr>
              <a:t>projet</a:t>
            </a:r>
            <a:endParaRPr sz="1650">
              <a:latin typeface="Tahoma"/>
              <a:cs typeface="Tahoma"/>
            </a:endParaRPr>
          </a:p>
          <a:p>
            <a:pPr marL="142875" marR="7751445" indent="252095">
              <a:lnSpc>
                <a:spcPts val="1880"/>
              </a:lnSpc>
              <a:spcBef>
                <a:spcPts val="95"/>
              </a:spcBef>
            </a:pPr>
            <a:r>
              <a:rPr sz="1650" spc="60" dirty="0">
                <a:solidFill>
                  <a:srgbClr val="0077AA"/>
                </a:solidFill>
                <a:latin typeface="Tahoma"/>
                <a:cs typeface="Tahoma"/>
              </a:rPr>
              <a:t>nom </a:t>
            </a:r>
            <a:r>
              <a:rPr sz="1650" spc="60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dirty="0">
                <a:solidFill>
                  <a:srgbClr val="999999"/>
                </a:solidFill>
                <a:latin typeface="Tahoma"/>
                <a:cs typeface="Tahoma"/>
              </a:rPr>
              <a:t>  </a:t>
            </a:r>
            <a:r>
              <a:rPr sz="1650" spc="160" dirty="0">
                <a:latin typeface="Tahoma"/>
                <a:cs typeface="Tahoma"/>
              </a:rPr>
              <a:t>refuser </a:t>
            </a:r>
            <a:r>
              <a:rPr sz="1650" spc="160" dirty="0">
                <a:solidFill>
                  <a:srgbClr val="999999"/>
                </a:solidFill>
                <a:latin typeface="Tahoma"/>
                <a:cs typeface="Tahoma"/>
              </a:rPr>
              <a:t>- </a:t>
            </a:r>
            <a:r>
              <a:rPr sz="1650" spc="185" dirty="0">
                <a:latin typeface="Tahoma"/>
                <a:cs typeface="Tahoma"/>
              </a:rPr>
              <a:t>de </a:t>
            </a:r>
            <a:r>
              <a:rPr sz="1650" spc="185" dirty="0">
                <a:solidFill>
                  <a:srgbClr val="999999"/>
                </a:solidFill>
                <a:latin typeface="Tahoma"/>
                <a:cs typeface="Tahoma"/>
              </a:rPr>
              <a:t>- </a:t>
            </a:r>
            <a:r>
              <a:rPr sz="1650" spc="250" dirty="0">
                <a:latin typeface="Tahoma"/>
                <a:cs typeface="Tahoma"/>
              </a:rPr>
              <a:t>autres </a:t>
            </a:r>
            <a:r>
              <a:rPr sz="1650" spc="250" dirty="0">
                <a:solidFill>
                  <a:srgbClr val="999999"/>
                </a:solidFill>
                <a:latin typeface="Tahoma"/>
                <a:cs typeface="Tahoma"/>
              </a:rPr>
              <a:t>- </a:t>
            </a:r>
            <a:r>
              <a:rPr sz="1650" spc="85" dirty="0">
                <a:latin typeface="Tahoma"/>
                <a:cs typeface="Tahoma"/>
              </a:rPr>
              <a:t>espaces de noms </a:t>
            </a:r>
            <a:r>
              <a:rPr sz="1650" spc="204" dirty="0">
                <a:solidFill>
                  <a:srgbClr val="0077AA"/>
                </a:solidFill>
                <a:latin typeface="Tahoma"/>
                <a:cs typeface="Tahoma"/>
              </a:rPr>
              <a:t>spécification </a:t>
            </a:r>
            <a:r>
              <a:rPr sz="1650" spc="204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endParaRPr sz="1650">
              <a:latin typeface="Tahoma"/>
              <a:cs typeface="Tahoma"/>
            </a:endParaRPr>
          </a:p>
          <a:p>
            <a:pPr marL="394970">
              <a:lnSpc>
                <a:spcPts val="1770"/>
              </a:lnSpc>
            </a:pPr>
            <a:r>
              <a:rPr sz="1650" spc="225" dirty="0">
                <a:solidFill>
                  <a:srgbClr val="0077AA"/>
                </a:solidFill>
                <a:latin typeface="Tahoma"/>
                <a:cs typeface="Tahoma"/>
              </a:rPr>
              <a:t>podSelector </a:t>
            </a:r>
            <a:r>
              <a:rPr sz="1650" spc="225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spc="484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650" spc="175" dirty="0">
                <a:solidFill>
                  <a:srgbClr val="999999"/>
                </a:solidFill>
                <a:latin typeface="Tahoma"/>
                <a:cs typeface="Tahoma"/>
              </a:rPr>
              <a:t>{}</a:t>
            </a:r>
            <a:endParaRPr sz="1650">
              <a:latin typeface="Tahoma"/>
              <a:cs typeface="Tahoma"/>
            </a:endParaRPr>
          </a:p>
          <a:p>
            <a:pPr marL="394970">
              <a:lnSpc>
                <a:spcPts val="1875"/>
              </a:lnSpc>
            </a:pPr>
            <a:r>
              <a:rPr sz="1650" spc="265" dirty="0">
                <a:solidFill>
                  <a:srgbClr val="0077AA"/>
                </a:solidFill>
                <a:latin typeface="Tahoma"/>
                <a:cs typeface="Tahoma"/>
              </a:rPr>
              <a:t>entrée </a:t>
            </a:r>
            <a:r>
              <a:rPr sz="1650" spc="265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endParaRPr sz="1650">
              <a:latin typeface="Tahoma"/>
              <a:cs typeface="Tahoma"/>
            </a:endParaRPr>
          </a:p>
          <a:p>
            <a:pPr marL="647065">
              <a:lnSpc>
                <a:spcPts val="1875"/>
              </a:lnSpc>
            </a:pPr>
            <a:r>
              <a:rPr sz="1650" spc="390" dirty="0">
                <a:solidFill>
                  <a:srgbClr val="999999"/>
                </a:solidFill>
                <a:latin typeface="Tahoma"/>
                <a:cs typeface="Tahoma"/>
              </a:rPr>
              <a:t>-</a:t>
            </a:r>
            <a:r>
              <a:rPr sz="1650" spc="470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650" spc="180" dirty="0">
                <a:solidFill>
                  <a:srgbClr val="0077AA"/>
                </a:solidFill>
                <a:latin typeface="Tahoma"/>
                <a:cs typeface="Tahoma"/>
              </a:rPr>
              <a:t>depuis </a:t>
            </a:r>
            <a:r>
              <a:rPr sz="1650" spc="180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endParaRPr sz="1650">
              <a:latin typeface="Tahoma"/>
              <a:cs typeface="Tahoma"/>
            </a:endParaRPr>
          </a:p>
          <a:p>
            <a:pPr marL="1151890">
              <a:lnSpc>
                <a:spcPts val="1930"/>
              </a:lnSpc>
            </a:pPr>
            <a:r>
              <a:rPr sz="1650" spc="390" dirty="0">
                <a:solidFill>
                  <a:srgbClr val="999999"/>
                </a:solidFill>
                <a:latin typeface="Tahoma"/>
                <a:cs typeface="Tahoma"/>
              </a:rPr>
              <a:t>-</a:t>
            </a:r>
            <a:r>
              <a:rPr sz="1650" spc="475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650" spc="225" dirty="0">
                <a:solidFill>
                  <a:srgbClr val="0077AA"/>
                </a:solidFill>
                <a:latin typeface="Tahoma"/>
                <a:cs typeface="Tahoma"/>
              </a:rPr>
              <a:t>podSelector </a:t>
            </a:r>
            <a:r>
              <a:rPr sz="1650" spc="225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spc="480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650" spc="175" dirty="0">
                <a:solidFill>
                  <a:srgbClr val="999999"/>
                </a:solidFill>
                <a:latin typeface="Tahoma"/>
                <a:cs typeface="Tahoma"/>
              </a:rPr>
              <a:t>{}</a:t>
            </a:r>
            <a:endParaRPr sz="1650">
              <a:latin typeface="Tahoma"/>
              <a:cs typeface="Tahoma"/>
            </a:endParaRPr>
          </a:p>
          <a:p>
            <a:pPr marL="371475" marR="1648460">
              <a:lnSpc>
                <a:spcPct val="157700"/>
              </a:lnSpc>
              <a:spcBef>
                <a:spcPts val="1290"/>
              </a:spcBef>
            </a:pP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Ce</a:t>
            </a:r>
            <a:r>
              <a:rPr sz="2100" spc="-3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politique</a:t>
            </a:r>
            <a:r>
              <a:rPr sz="2100" spc="-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est</a:t>
            </a:r>
            <a:r>
              <a:rPr sz="2100" spc="-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0" dirty="0">
                <a:solidFill>
                  <a:srgbClr val="333333"/>
                </a:solidFill>
                <a:latin typeface="Trebuchet MS"/>
                <a:cs typeface="Trebuchet MS"/>
              </a:rPr>
              <a:t>déployé</a:t>
            </a:r>
            <a:r>
              <a:rPr sz="2100" spc="-3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dans</a:t>
            </a:r>
            <a:r>
              <a:rPr sz="2100" spc="-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-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90" dirty="0">
                <a:solidFill>
                  <a:srgbClr val="ED2137"/>
                </a:solidFill>
                <a:latin typeface="Trebuchet MS"/>
                <a:cs typeface="Trebuchet MS"/>
              </a:rPr>
              <a:t>Espace de noms</a:t>
            </a:r>
            <a:r>
              <a:rPr sz="2100" spc="-30" dirty="0">
                <a:solidFill>
                  <a:srgbClr val="ED2137"/>
                </a:solidFill>
                <a:latin typeface="Trebuchet MS"/>
                <a:cs typeface="Trebuchet MS"/>
              </a:rPr>
              <a:t> </a:t>
            </a:r>
            <a:r>
              <a:rPr sz="2100" spc="305" dirty="0">
                <a:solidFill>
                  <a:srgbClr val="ED2137"/>
                </a:solidFill>
                <a:latin typeface="Tahoma"/>
                <a:cs typeface="Tahoma"/>
              </a:rPr>
              <a:t>mon- </a:t>
            </a:r>
            <a:r>
              <a:rPr sz="2100" spc="225" dirty="0">
                <a:solidFill>
                  <a:srgbClr val="ED2137"/>
                </a:solidFill>
                <a:latin typeface="Tahoma"/>
                <a:cs typeface="Tahoma"/>
              </a:rPr>
              <a:t>projet </a:t>
            </a:r>
            <a:r>
              <a:rPr sz="2100" spc="260" dirty="0">
                <a:solidFill>
                  <a:srgbClr val="ED2137"/>
                </a:solidFill>
                <a:latin typeface="Tahoma"/>
                <a:cs typeface="Tahoma"/>
              </a:rPr>
              <a:t>podSelector.matchLabels</a:t>
            </a:r>
            <a:r>
              <a:rPr sz="2100" spc="-65" dirty="0">
                <a:solidFill>
                  <a:srgbClr val="ED2137"/>
                </a:solidFill>
                <a:latin typeface="Tahoma"/>
                <a:cs typeface="Tahoma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est</a:t>
            </a:r>
            <a:r>
              <a:rPr sz="2100" spc="-4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vide,</a:t>
            </a:r>
            <a:r>
              <a:rPr sz="2100" spc="-4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35" dirty="0">
                <a:solidFill>
                  <a:srgbClr val="333333"/>
                </a:solidFill>
                <a:latin typeface="Trebuchet MS"/>
                <a:cs typeface="Trebuchet MS"/>
              </a:rPr>
              <a:t>donc</a:t>
            </a:r>
            <a:r>
              <a:rPr sz="2100" spc="-4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95" dirty="0">
                <a:solidFill>
                  <a:srgbClr val="333333"/>
                </a:solidFill>
                <a:latin typeface="Trebuchet MS"/>
                <a:cs typeface="Trebuchet MS"/>
              </a:rPr>
              <a:t>il</a:t>
            </a:r>
            <a:r>
              <a:rPr sz="2100" spc="-4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s'applique</a:t>
            </a:r>
            <a:r>
              <a:rPr sz="2100" spc="-4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à </a:t>
            </a:r>
            <a:r>
              <a:rPr sz="2100" spc="-40" dirty="0">
                <a:solidFill>
                  <a:srgbClr val="333333"/>
                </a:solidFill>
                <a:latin typeface="Trebuchet MS"/>
                <a:cs typeface="Trebuchet MS"/>
              </a:rPr>
              <a:t>tous</a:t>
            </a:r>
            <a:r>
              <a:rPr sz="2100" spc="-4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14" dirty="0">
                <a:solidFill>
                  <a:srgbClr val="ED2137"/>
                </a:solidFill>
                <a:latin typeface="Trebuchet MS"/>
                <a:cs typeface="Trebuchet MS"/>
              </a:rPr>
              <a:t>Capsules</a:t>
            </a:r>
            <a:r>
              <a:rPr sz="2100" spc="-40" dirty="0">
                <a:solidFill>
                  <a:srgbClr val="ED2137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dans</a:t>
            </a:r>
            <a:r>
              <a:rPr sz="2100" spc="-4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-4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40" dirty="0">
                <a:solidFill>
                  <a:srgbClr val="ED2137"/>
                </a:solidFill>
                <a:latin typeface="Trebuchet MS"/>
                <a:cs typeface="Trebuchet MS"/>
              </a:rPr>
              <a:t>Espace de noms </a:t>
            </a:r>
            <a:r>
              <a:rPr sz="2100" spc="40" dirty="0">
                <a:solidFill>
                  <a:srgbClr val="333333"/>
                </a:solidFill>
                <a:latin typeface="Trebuchet MS"/>
                <a:cs typeface="Trebuchet MS"/>
              </a:rPr>
              <a:t>.</a:t>
            </a:r>
            <a:endParaRPr sz="2100">
              <a:latin typeface="Trebuchet MS"/>
              <a:cs typeface="Trebuchet MS"/>
            </a:endParaRPr>
          </a:p>
          <a:p>
            <a:pPr marL="371475" marR="450850">
              <a:lnSpc>
                <a:spcPts val="3970"/>
              </a:lnSpc>
              <a:spcBef>
                <a:spcPts val="105"/>
              </a:spcBef>
            </a:pPr>
            <a:r>
              <a:rPr sz="2100" spc="295" dirty="0">
                <a:solidFill>
                  <a:srgbClr val="ED2137"/>
                </a:solidFill>
                <a:latin typeface="Tahoma"/>
                <a:cs typeface="Tahoma"/>
              </a:rPr>
              <a:t>ingress.from.podSelector</a:t>
            </a:r>
            <a:r>
              <a:rPr sz="2100" spc="-80" dirty="0">
                <a:solidFill>
                  <a:srgbClr val="ED2137"/>
                </a:solidFill>
                <a:latin typeface="Tahoma"/>
                <a:cs typeface="Tahoma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est</a:t>
            </a:r>
            <a:r>
              <a:rPr sz="2100" spc="-5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vide,</a:t>
            </a:r>
            <a:r>
              <a:rPr sz="2100" spc="-5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35" dirty="0">
                <a:solidFill>
                  <a:srgbClr val="333333"/>
                </a:solidFill>
                <a:latin typeface="Trebuchet MS"/>
                <a:cs typeface="Trebuchet MS"/>
              </a:rPr>
              <a:t>donc</a:t>
            </a:r>
            <a:r>
              <a:rPr sz="2100" spc="-5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95" dirty="0">
                <a:solidFill>
                  <a:srgbClr val="333333"/>
                </a:solidFill>
                <a:latin typeface="Trebuchet MS"/>
                <a:cs typeface="Trebuchet MS"/>
              </a:rPr>
              <a:t>il</a:t>
            </a:r>
            <a:r>
              <a:rPr sz="2100" spc="-5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ED2137"/>
                </a:solidFill>
                <a:latin typeface="Trebuchet MS"/>
                <a:cs typeface="Trebuchet MS"/>
              </a:rPr>
              <a:t>permet</a:t>
            </a:r>
            <a:r>
              <a:rPr sz="2100" spc="-55" dirty="0">
                <a:solidFill>
                  <a:srgbClr val="ED2137"/>
                </a:solidFill>
                <a:latin typeface="Trebuchet MS"/>
                <a:cs typeface="Trebuchet MS"/>
              </a:rPr>
              <a:t> </a:t>
            </a: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trafic</a:t>
            </a:r>
            <a:r>
              <a:rPr sz="2100" spc="-5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75" dirty="0">
                <a:solidFill>
                  <a:srgbClr val="333333"/>
                </a:solidFill>
                <a:latin typeface="Trebuchet MS"/>
                <a:cs typeface="Trebuchet MS"/>
              </a:rPr>
              <a:t>depuis</a:t>
            </a:r>
            <a:r>
              <a:rPr sz="2100" spc="-5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40" dirty="0">
                <a:solidFill>
                  <a:srgbClr val="333333"/>
                </a:solidFill>
                <a:latin typeface="Trebuchet MS"/>
                <a:cs typeface="Trebuchet MS"/>
              </a:rPr>
              <a:t>tous</a:t>
            </a:r>
            <a:r>
              <a:rPr sz="2100" spc="-5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14" dirty="0">
                <a:solidFill>
                  <a:srgbClr val="ED2137"/>
                </a:solidFill>
                <a:latin typeface="Trebuchet MS"/>
                <a:cs typeface="Trebuchet MS"/>
              </a:rPr>
              <a:t>Capsules</a:t>
            </a:r>
            <a:r>
              <a:rPr sz="2100" spc="-50" dirty="0">
                <a:solidFill>
                  <a:srgbClr val="ED2137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dans</a:t>
            </a:r>
            <a:r>
              <a:rPr sz="2100" spc="-5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-5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40" dirty="0">
                <a:solidFill>
                  <a:srgbClr val="ED2137"/>
                </a:solidFill>
                <a:latin typeface="Trebuchet MS"/>
                <a:cs typeface="Trebuchet MS"/>
              </a:rPr>
              <a:t>Espace de noms </a:t>
            </a:r>
            <a:r>
              <a:rPr sz="2100" spc="40" dirty="0">
                <a:solidFill>
                  <a:srgbClr val="333333"/>
                </a:solidFill>
                <a:latin typeface="Trebuchet MS"/>
                <a:cs typeface="Trebuchet MS"/>
              </a:rPr>
              <a:t>. </a:t>
            </a:r>
            <a:r>
              <a:rPr sz="2100" spc="50" dirty="0">
                <a:solidFill>
                  <a:srgbClr val="333333"/>
                </a:solidFill>
                <a:latin typeface="Trebuchet MS"/>
                <a:cs typeface="Trebuchet MS"/>
              </a:rPr>
              <a:t>Simulateur</a:t>
            </a:r>
            <a:r>
              <a:rPr sz="2100" spc="-9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229" dirty="0">
                <a:solidFill>
                  <a:srgbClr val="333333"/>
                </a:solidFill>
                <a:latin typeface="Trebuchet MS"/>
                <a:cs typeface="Trebuchet MS"/>
              </a:rPr>
              <a:t>:</a:t>
            </a:r>
            <a:r>
              <a:rPr sz="2100" spc="-8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u="heavy" spc="-10" dirty="0">
                <a:solidFill>
                  <a:srgbClr val="ED2137"/>
                </a:solidFill>
                <a:uFill>
                  <a:solidFill>
                    <a:srgbClr val="ED2137"/>
                  </a:solidFill>
                </a:uFill>
                <a:latin typeface="Trebuchet MS"/>
                <a:cs typeface="Trebuchet MS"/>
                <a:hlinkClick r:id="rId3"/>
              </a:rPr>
              <a:t>https://editor.cilium.io/</a:t>
            </a:r>
            <a:endParaRPr sz="21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809624" y="1552574"/>
          <a:ext cx="11896725" cy="552513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28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68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3751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AAAAAA"/>
                      </a:solidFill>
                      <a:prstDash val="solid"/>
                    </a:lnL>
                    <a:lnR w="9525">
                      <a:solidFill>
                        <a:srgbClr val="AAAAAA"/>
                      </a:solidFill>
                      <a:prstDash val="solid"/>
                    </a:lnR>
                    <a:lnT w="9525">
                      <a:solidFill>
                        <a:srgbClr val="AAAAAA"/>
                      </a:solidFill>
                      <a:prstDash val="solid"/>
                    </a:lnT>
                    <a:lnB w="9525">
                      <a:solidFill>
                        <a:srgbClr val="ED213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AAAAAA"/>
                      </a:solidFill>
                      <a:prstDash val="solid"/>
                    </a:lnL>
                    <a:lnR w="9525">
                      <a:solidFill>
                        <a:srgbClr val="AAAAAA"/>
                      </a:solidFill>
                      <a:prstDash val="solid"/>
                    </a:lnR>
                    <a:lnT w="9525">
                      <a:solidFill>
                        <a:srgbClr val="AAAAAA"/>
                      </a:solidFill>
                      <a:prstDash val="solid"/>
                    </a:lnT>
                    <a:lnB w="9525">
                      <a:solidFill>
                        <a:srgbClr val="ED2137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229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60"/>
                        </a:spcBef>
                      </a:pPr>
                      <a:r>
                        <a:rPr sz="2100" spc="45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1</a:t>
                      </a:r>
                      <a:endParaRPr sz="2100">
                        <a:latin typeface="Trebuchet MS"/>
                        <a:cs typeface="Trebuchet MS"/>
                      </a:endParaRPr>
                    </a:p>
                  </a:txBody>
                  <a:tcPr marL="0" marR="0" marT="109220" marB="0">
                    <a:lnL w="9525">
                      <a:solidFill>
                        <a:srgbClr val="AAAAAA"/>
                      </a:solidFill>
                      <a:prstDash val="solid"/>
                    </a:lnL>
                    <a:lnR w="9525">
                      <a:solidFill>
                        <a:srgbClr val="AAAAAA"/>
                      </a:solidFill>
                      <a:prstDash val="solid"/>
                    </a:lnR>
                    <a:lnT w="9525">
                      <a:solidFill>
                        <a:srgbClr val="ED2137"/>
                      </a:solidFill>
                      <a:prstDash val="solid"/>
                    </a:lnT>
                    <a:lnB w="9525">
                      <a:solidFill>
                        <a:srgbClr val="AAAAA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7795">
                        <a:lnSpc>
                          <a:spcPct val="100000"/>
                        </a:lnSpc>
                        <a:spcBef>
                          <a:spcPts val="459"/>
                        </a:spcBef>
                      </a:pPr>
                      <a:r>
                        <a:rPr sz="2100" spc="130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Fait</a:t>
                      </a:r>
                      <a:r>
                        <a:rPr sz="2100" spc="-60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100" spc="65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un</a:t>
                      </a:r>
                      <a:r>
                        <a:rPr sz="2100" spc="-55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100" dirty="0">
                          <a:solidFill>
                            <a:srgbClr val="ED2137"/>
                          </a:solidFill>
                          <a:latin typeface="Trebuchet MS"/>
                          <a:cs typeface="Trebuchet MS"/>
                        </a:rPr>
                        <a:t>Service</a:t>
                      </a:r>
                      <a:r>
                        <a:rPr sz="2100" spc="-55" dirty="0">
                          <a:solidFill>
                            <a:srgbClr val="ED2137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100" spc="80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attribuer</a:t>
                      </a:r>
                      <a:r>
                        <a:rPr sz="2100" spc="-55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100" spc="65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un</a:t>
                      </a:r>
                      <a:r>
                        <a:rPr sz="2100" spc="-55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100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fixé</a:t>
                      </a:r>
                      <a:r>
                        <a:rPr sz="2100" spc="-55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100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IP</a:t>
                      </a:r>
                      <a:r>
                        <a:rPr sz="2100" spc="-55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100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à</a:t>
                      </a:r>
                      <a:r>
                        <a:rPr sz="2100" spc="-55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lang="fr-FR" sz="2100" spc="100" dirty="0">
                          <a:solidFill>
                            <a:srgbClr val="ED2137"/>
                          </a:solidFill>
                          <a:latin typeface="Trebuchet MS"/>
                          <a:cs typeface="Trebuchet MS"/>
                        </a:rPr>
                        <a:t>POD</a:t>
                      </a:r>
                      <a:r>
                        <a:rPr sz="2100" spc="-55" dirty="0">
                          <a:solidFill>
                            <a:srgbClr val="ED2137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500" spc="50" dirty="0">
                          <a:solidFill>
                            <a:srgbClr val="333333"/>
                          </a:solidFill>
                          <a:latin typeface="MingLiU_HKSCS-ExtB"/>
                          <a:cs typeface="MingLiU_HKSCS-ExtB"/>
                        </a:rPr>
                        <a:t>❓</a:t>
                      </a:r>
                      <a:endParaRPr sz="2500" dirty="0">
                        <a:latin typeface="MingLiU_HKSCS-ExtB"/>
                        <a:cs typeface="MingLiU_HKSCS-ExtB"/>
                      </a:endParaRPr>
                    </a:p>
                  </a:txBody>
                  <a:tcPr marL="0" marR="0" marT="58419" marB="0">
                    <a:lnL w="9525">
                      <a:solidFill>
                        <a:srgbClr val="AAAAAA"/>
                      </a:solidFill>
                      <a:prstDash val="solid"/>
                    </a:lnL>
                    <a:lnR w="9525">
                      <a:solidFill>
                        <a:srgbClr val="AAAAAA"/>
                      </a:solidFill>
                      <a:prstDash val="solid"/>
                    </a:lnR>
                    <a:lnT w="9525">
                      <a:solidFill>
                        <a:srgbClr val="ED2137"/>
                      </a:solidFill>
                      <a:prstDash val="solid"/>
                    </a:lnT>
                    <a:lnB w="9525">
                      <a:solidFill>
                        <a:srgbClr val="AAAAAA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0899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910"/>
                        </a:spcBef>
                      </a:pPr>
                      <a:r>
                        <a:rPr sz="2100" spc="45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2</a:t>
                      </a:r>
                      <a:endParaRPr sz="2100">
                        <a:latin typeface="Trebuchet MS"/>
                        <a:cs typeface="Trebuchet MS"/>
                      </a:endParaRPr>
                    </a:p>
                  </a:txBody>
                  <a:tcPr marL="0" marR="0" marT="242570" marB="0">
                    <a:lnL w="9525">
                      <a:solidFill>
                        <a:srgbClr val="AAAAAA"/>
                      </a:solidFill>
                      <a:prstDash val="solid"/>
                    </a:lnL>
                    <a:lnR w="9525">
                      <a:solidFill>
                        <a:srgbClr val="AAAAAA"/>
                      </a:solidFill>
                      <a:prstDash val="solid"/>
                    </a:lnR>
                    <a:lnT w="9525">
                      <a:solidFill>
                        <a:srgbClr val="AAAAAA"/>
                      </a:solidFill>
                      <a:prstDash val="solid"/>
                    </a:lnT>
                    <a:lnB w="9525">
                      <a:solidFill>
                        <a:srgbClr val="AAAAA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7795" marR="713105">
                        <a:lnSpc>
                          <a:spcPct val="71700"/>
                        </a:lnSpc>
                        <a:spcBef>
                          <a:spcPts val="1540"/>
                        </a:spcBef>
                      </a:pPr>
                      <a:r>
                        <a:rPr sz="2100" spc="180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Faire</a:t>
                      </a:r>
                      <a:r>
                        <a:rPr sz="2100" spc="-35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100" spc="85" dirty="0">
                          <a:solidFill>
                            <a:srgbClr val="ED2137"/>
                          </a:solidFill>
                          <a:latin typeface="Trebuchet MS"/>
                          <a:cs typeface="Trebuchet MS"/>
                        </a:rPr>
                        <a:t>NodePort</a:t>
                      </a:r>
                      <a:r>
                        <a:rPr sz="2100" spc="-30" dirty="0">
                          <a:solidFill>
                            <a:srgbClr val="ED2137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100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Services</a:t>
                      </a:r>
                      <a:r>
                        <a:rPr sz="2100" spc="-30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100" spc="-10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allouer</a:t>
                      </a:r>
                      <a:r>
                        <a:rPr sz="2100" spc="-30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100" spc="65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un</a:t>
                      </a:r>
                      <a:r>
                        <a:rPr sz="2100" spc="-30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100" spc="-10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statique</a:t>
                      </a:r>
                      <a:r>
                        <a:rPr sz="2100" spc="-30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100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port</a:t>
                      </a:r>
                      <a:r>
                        <a:rPr sz="2100" spc="-35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100" spc="135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sur</a:t>
                      </a:r>
                      <a:r>
                        <a:rPr sz="2100" spc="-30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100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chaque</a:t>
                      </a:r>
                      <a:r>
                        <a:rPr sz="2100" spc="-30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150" i="1" spc="95" dirty="0">
                          <a:solidFill>
                            <a:srgbClr val="ED2137"/>
                          </a:solidFill>
                          <a:latin typeface="Trebuchet MS"/>
                          <a:cs typeface="Trebuchet MS"/>
                        </a:rPr>
                        <a:t>Nœud</a:t>
                      </a:r>
                      <a:r>
                        <a:rPr sz="2150" i="1" spc="-45" dirty="0">
                          <a:solidFill>
                            <a:srgbClr val="ED2137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100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dans</a:t>
                      </a:r>
                      <a:r>
                        <a:rPr sz="2100" spc="-30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100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le</a:t>
                      </a:r>
                      <a:r>
                        <a:rPr sz="2100" spc="-30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100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grappe</a:t>
                      </a:r>
                      <a:r>
                        <a:rPr sz="2100" spc="-30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100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à</a:t>
                      </a:r>
                      <a:r>
                        <a:rPr sz="2100" spc="-35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100" spc="75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exposer</a:t>
                      </a:r>
                      <a:r>
                        <a:rPr sz="2100" spc="-30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100" spc="-25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le </a:t>
                      </a:r>
                      <a:r>
                        <a:rPr sz="2100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Service</a:t>
                      </a:r>
                      <a:r>
                        <a:rPr sz="2100" spc="45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500" spc="50" dirty="0">
                          <a:solidFill>
                            <a:srgbClr val="333333"/>
                          </a:solidFill>
                          <a:latin typeface="MingLiU_HKSCS-ExtB"/>
                          <a:cs typeface="MingLiU_HKSCS-ExtB"/>
                        </a:rPr>
                        <a:t>❓</a:t>
                      </a:r>
                      <a:endParaRPr sz="2500">
                        <a:latin typeface="MingLiU_HKSCS-ExtB"/>
                        <a:cs typeface="MingLiU_HKSCS-ExtB"/>
                      </a:endParaRPr>
                    </a:p>
                  </a:txBody>
                  <a:tcPr marL="0" marR="0" marT="195580" marB="0">
                    <a:lnL w="9525">
                      <a:solidFill>
                        <a:srgbClr val="AAAAAA"/>
                      </a:solidFill>
                      <a:prstDash val="solid"/>
                    </a:lnL>
                    <a:lnR w="9525">
                      <a:solidFill>
                        <a:srgbClr val="AAAAAA"/>
                      </a:solidFill>
                      <a:prstDash val="solid"/>
                    </a:lnR>
                    <a:lnT w="9525">
                      <a:solidFill>
                        <a:srgbClr val="AAAAAA"/>
                      </a:solidFill>
                      <a:prstDash val="solid"/>
                    </a:lnT>
                    <a:lnB w="9525">
                      <a:solidFill>
                        <a:srgbClr val="AAAAAA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229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60"/>
                        </a:spcBef>
                      </a:pPr>
                      <a:r>
                        <a:rPr sz="2100" spc="45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3</a:t>
                      </a:r>
                      <a:endParaRPr sz="2100">
                        <a:latin typeface="Trebuchet MS"/>
                        <a:cs typeface="Trebuchet MS"/>
                      </a:endParaRPr>
                    </a:p>
                  </a:txBody>
                  <a:tcPr marL="0" marR="0" marT="109220" marB="0">
                    <a:lnL w="9525">
                      <a:solidFill>
                        <a:srgbClr val="AAAAAA"/>
                      </a:solidFill>
                      <a:prstDash val="solid"/>
                    </a:lnL>
                    <a:lnR w="9525">
                      <a:solidFill>
                        <a:srgbClr val="AAAAAA"/>
                      </a:solidFill>
                      <a:prstDash val="solid"/>
                    </a:lnR>
                    <a:lnT w="9525">
                      <a:solidFill>
                        <a:srgbClr val="AAAAAA"/>
                      </a:solidFill>
                      <a:prstDash val="solid"/>
                    </a:lnT>
                    <a:lnB w="9525">
                      <a:solidFill>
                        <a:srgbClr val="AAAAA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7795">
                        <a:lnSpc>
                          <a:spcPct val="100000"/>
                        </a:lnSpc>
                        <a:spcBef>
                          <a:spcPts val="459"/>
                        </a:spcBef>
                      </a:pPr>
                      <a:r>
                        <a:rPr sz="2100" spc="80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Peut</a:t>
                      </a:r>
                      <a:r>
                        <a:rPr sz="2100" spc="-30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100" spc="114" dirty="0">
                          <a:solidFill>
                            <a:srgbClr val="ED2137"/>
                          </a:solidFill>
                          <a:latin typeface="Trebuchet MS"/>
                          <a:cs typeface="Trebuchet MS"/>
                        </a:rPr>
                        <a:t>Capsules</a:t>
                      </a:r>
                      <a:r>
                        <a:rPr sz="2100" spc="-30" dirty="0">
                          <a:solidFill>
                            <a:srgbClr val="ED2137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100" spc="55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communiquer</a:t>
                      </a:r>
                      <a:r>
                        <a:rPr sz="2100" spc="-30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100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avec</a:t>
                      </a:r>
                      <a:r>
                        <a:rPr sz="2100" spc="-30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100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chaque</a:t>
                      </a:r>
                      <a:r>
                        <a:rPr sz="2100" spc="-35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100" spc="50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autre</a:t>
                      </a:r>
                      <a:r>
                        <a:rPr sz="2100" spc="-30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100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dans</a:t>
                      </a:r>
                      <a:r>
                        <a:rPr sz="2100" spc="-30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100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différents</a:t>
                      </a:r>
                      <a:r>
                        <a:rPr sz="2100" spc="-30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150" i="1" spc="80" dirty="0">
                          <a:solidFill>
                            <a:srgbClr val="ED2137"/>
                          </a:solidFill>
                          <a:latin typeface="Trebuchet MS"/>
                          <a:cs typeface="Trebuchet MS"/>
                        </a:rPr>
                        <a:t>Espaces de noms</a:t>
                      </a:r>
                      <a:r>
                        <a:rPr sz="2150" i="1" spc="-45" dirty="0">
                          <a:solidFill>
                            <a:srgbClr val="ED2137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500" spc="50" dirty="0">
                          <a:solidFill>
                            <a:srgbClr val="333333"/>
                          </a:solidFill>
                          <a:latin typeface="MingLiU_HKSCS-ExtB"/>
                          <a:cs typeface="MingLiU_HKSCS-ExtB"/>
                        </a:rPr>
                        <a:t>❓</a:t>
                      </a:r>
                      <a:endParaRPr sz="2500">
                        <a:latin typeface="MingLiU_HKSCS-ExtB"/>
                        <a:cs typeface="MingLiU_HKSCS-ExtB"/>
                      </a:endParaRPr>
                    </a:p>
                  </a:txBody>
                  <a:tcPr marL="0" marR="0" marT="58419" marB="0">
                    <a:lnL w="9525">
                      <a:solidFill>
                        <a:srgbClr val="AAAAAA"/>
                      </a:solidFill>
                      <a:prstDash val="solid"/>
                    </a:lnL>
                    <a:lnR w="9525">
                      <a:solidFill>
                        <a:srgbClr val="AAAAAA"/>
                      </a:solidFill>
                      <a:prstDash val="solid"/>
                    </a:lnR>
                    <a:lnT w="9525">
                      <a:solidFill>
                        <a:srgbClr val="AAAAAA"/>
                      </a:solidFill>
                      <a:prstDash val="solid"/>
                    </a:lnT>
                    <a:lnB w="9525">
                      <a:solidFill>
                        <a:srgbClr val="AAAAAA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0899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910"/>
                        </a:spcBef>
                      </a:pPr>
                      <a:r>
                        <a:rPr sz="2100" spc="45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4</a:t>
                      </a:r>
                      <a:endParaRPr sz="2100">
                        <a:latin typeface="Trebuchet MS"/>
                        <a:cs typeface="Trebuchet MS"/>
                      </a:endParaRPr>
                    </a:p>
                  </a:txBody>
                  <a:tcPr marL="0" marR="0" marT="242570" marB="0">
                    <a:lnL w="9525">
                      <a:solidFill>
                        <a:srgbClr val="AAAAAA"/>
                      </a:solidFill>
                      <a:prstDash val="solid"/>
                    </a:lnL>
                    <a:lnR w="9525">
                      <a:solidFill>
                        <a:srgbClr val="AAAAAA"/>
                      </a:solidFill>
                      <a:prstDash val="solid"/>
                    </a:lnR>
                    <a:lnT w="9525">
                      <a:solidFill>
                        <a:srgbClr val="AAAAAA"/>
                      </a:solidFill>
                      <a:prstDash val="solid"/>
                    </a:lnT>
                    <a:lnB w="9525">
                      <a:solidFill>
                        <a:srgbClr val="AAAAA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7795" marR="804545">
                        <a:lnSpc>
                          <a:spcPct val="71900"/>
                        </a:lnSpc>
                        <a:spcBef>
                          <a:spcPts val="1570"/>
                        </a:spcBef>
                      </a:pPr>
                      <a:r>
                        <a:rPr sz="2100" spc="180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Faire</a:t>
                      </a:r>
                      <a:r>
                        <a:rPr sz="2100" spc="-20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100" spc="80" dirty="0">
                          <a:solidFill>
                            <a:srgbClr val="ED2137"/>
                          </a:solidFill>
                          <a:latin typeface="Trebuchet MS"/>
                          <a:cs typeface="Trebuchet MS"/>
                        </a:rPr>
                        <a:t>Entrée</a:t>
                      </a:r>
                      <a:r>
                        <a:rPr sz="2100" spc="-20" dirty="0">
                          <a:solidFill>
                            <a:srgbClr val="ED2137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100" spc="50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fournir</a:t>
                      </a:r>
                      <a:r>
                        <a:rPr sz="2100" spc="-20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100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santé</a:t>
                      </a:r>
                      <a:r>
                        <a:rPr sz="2100" spc="-15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100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vérifications</a:t>
                      </a:r>
                      <a:r>
                        <a:rPr sz="2100" spc="-20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100" spc="100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et</a:t>
                      </a:r>
                      <a:r>
                        <a:rPr sz="2100" spc="-20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100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automatique</a:t>
                      </a:r>
                      <a:r>
                        <a:rPr sz="2100" spc="-15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100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basculement</a:t>
                      </a:r>
                      <a:r>
                        <a:rPr sz="2100" spc="-20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100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à</a:t>
                      </a:r>
                      <a:r>
                        <a:rPr sz="2100" spc="-20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100" spc="80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assurer</a:t>
                      </a:r>
                      <a:r>
                        <a:rPr sz="2100" spc="-15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100" spc="65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haute </a:t>
                      </a:r>
                      <a:r>
                        <a:rPr sz="2100" spc="-20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disponibilité </a:t>
                      </a:r>
                      <a:r>
                        <a:rPr sz="2100" spc="-25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des </a:t>
                      </a:r>
                      <a:r>
                        <a:rPr sz="2100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applications</a:t>
                      </a:r>
                      <a:r>
                        <a:rPr sz="2100" spc="250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500" spc="50" dirty="0">
                          <a:solidFill>
                            <a:srgbClr val="333333"/>
                          </a:solidFill>
                          <a:latin typeface="MingLiU_HKSCS-ExtB"/>
                          <a:cs typeface="MingLiU_HKSCS-ExtB"/>
                        </a:rPr>
                        <a:t>❓</a:t>
                      </a:r>
                      <a:endParaRPr sz="2500">
                        <a:latin typeface="MingLiU_HKSCS-ExtB"/>
                        <a:cs typeface="MingLiU_HKSCS-ExtB"/>
                      </a:endParaRPr>
                    </a:p>
                  </a:txBody>
                  <a:tcPr marL="0" marR="0" marT="199390" marB="0">
                    <a:lnL w="9525">
                      <a:solidFill>
                        <a:srgbClr val="AAAAAA"/>
                      </a:solidFill>
                      <a:prstDash val="solid"/>
                    </a:lnL>
                    <a:lnR w="9525">
                      <a:solidFill>
                        <a:srgbClr val="AAAAAA"/>
                      </a:solidFill>
                      <a:prstDash val="solid"/>
                    </a:lnR>
                    <a:lnT w="9525">
                      <a:solidFill>
                        <a:srgbClr val="AAAAAA"/>
                      </a:solidFill>
                      <a:prstDash val="solid"/>
                    </a:lnT>
                    <a:lnB w="9525">
                      <a:solidFill>
                        <a:srgbClr val="AAAAAA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229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60"/>
                        </a:spcBef>
                      </a:pPr>
                      <a:r>
                        <a:rPr sz="2100" spc="45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5</a:t>
                      </a:r>
                      <a:endParaRPr sz="2100">
                        <a:latin typeface="Trebuchet MS"/>
                        <a:cs typeface="Trebuchet MS"/>
                      </a:endParaRPr>
                    </a:p>
                  </a:txBody>
                  <a:tcPr marL="0" marR="0" marT="109220" marB="0">
                    <a:lnL w="9525">
                      <a:solidFill>
                        <a:srgbClr val="AAAAAA"/>
                      </a:solidFill>
                      <a:prstDash val="solid"/>
                    </a:lnL>
                    <a:lnR w="9525">
                      <a:solidFill>
                        <a:srgbClr val="AAAAAA"/>
                      </a:solidFill>
                      <a:prstDash val="solid"/>
                    </a:lnR>
                    <a:lnT w="9525">
                      <a:solidFill>
                        <a:srgbClr val="AAAAAA"/>
                      </a:solidFill>
                      <a:prstDash val="solid"/>
                    </a:lnT>
                    <a:lnB w="9525">
                      <a:solidFill>
                        <a:srgbClr val="AAAAA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7795">
                        <a:lnSpc>
                          <a:spcPct val="100000"/>
                        </a:lnSpc>
                        <a:spcBef>
                          <a:spcPts val="459"/>
                        </a:spcBef>
                      </a:pPr>
                      <a:r>
                        <a:rPr sz="2100" spc="180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Faire</a:t>
                      </a:r>
                      <a:r>
                        <a:rPr sz="2100" spc="20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150" i="1" dirty="0">
                          <a:solidFill>
                            <a:srgbClr val="ED2137"/>
                          </a:solidFill>
                          <a:latin typeface="Trebuchet MS"/>
                          <a:cs typeface="Trebuchet MS"/>
                        </a:rPr>
                        <a:t>Sondes de vivacité</a:t>
                      </a:r>
                      <a:r>
                        <a:rPr sz="2150" i="1" spc="10" dirty="0">
                          <a:solidFill>
                            <a:srgbClr val="ED2137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100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indiquer</a:t>
                      </a:r>
                      <a:r>
                        <a:rPr sz="2100" spc="20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100" spc="85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quand</a:t>
                      </a:r>
                      <a:r>
                        <a:rPr sz="2100" spc="25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100" spc="65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un</a:t>
                      </a:r>
                      <a:r>
                        <a:rPr sz="2100" spc="25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lang="fr-FR" sz="2100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Container</a:t>
                      </a:r>
                      <a:r>
                        <a:rPr sz="2100" spc="20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100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est</a:t>
                      </a:r>
                      <a:r>
                        <a:rPr sz="2100" spc="25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100" spc="50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prêt</a:t>
                      </a:r>
                      <a:r>
                        <a:rPr sz="2100" spc="20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100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à</a:t>
                      </a:r>
                      <a:r>
                        <a:rPr sz="2100" spc="25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100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commencer</a:t>
                      </a:r>
                      <a:r>
                        <a:rPr sz="2100" spc="25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100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recevoir</a:t>
                      </a:r>
                      <a:r>
                        <a:rPr sz="2100" spc="20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100" spc="-35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trafic</a:t>
                      </a:r>
                      <a:r>
                        <a:rPr sz="2100" spc="25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500" spc="50" dirty="0">
                          <a:solidFill>
                            <a:srgbClr val="333333"/>
                          </a:solidFill>
                          <a:latin typeface="MingLiU_HKSCS-ExtB"/>
                          <a:cs typeface="MingLiU_HKSCS-ExtB"/>
                        </a:rPr>
                        <a:t>❓</a:t>
                      </a:r>
                      <a:endParaRPr sz="2500" dirty="0">
                        <a:latin typeface="MingLiU_HKSCS-ExtB"/>
                        <a:cs typeface="MingLiU_HKSCS-ExtB"/>
                      </a:endParaRPr>
                    </a:p>
                  </a:txBody>
                  <a:tcPr marL="0" marR="0" marT="58419" marB="0">
                    <a:lnL w="9525">
                      <a:solidFill>
                        <a:srgbClr val="AAAAAA"/>
                      </a:solidFill>
                      <a:prstDash val="solid"/>
                    </a:lnL>
                    <a:lnR w="9525">
                      <a:solidFill>
                        <a:srgbClr val="AAAAAA"/>
                      </a:solidFill>
                      <a:prstDash val="solid"/>
                    </a:lnR>
                    <a:lnT w="9525">
                      <a:solidFill>
                        <a:srgbClr val="AAAAAA"/>
                      </a:solidFill>
                      <a:prstDash val="solid"/>
                    </a:lnT>
                    <a:lnB w="9525">
                      <a:solidFill>
                        <a:srgbClr val="AAAAAA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0899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910"/>
                        </a:spcBef>
                      </a:pPr>
                      <a:r>
                        <a:rPr sz="2100" spc="45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6</a:t>
                      </a:r>
                      <a:endParaRPr sz="2100">
                        <a:latin typeface="Trebuchet MS"/>
                        <a:cs typeface="Trebuchet MS"/>
                      </a:endParaRPr>
                    </a:p>
                  </a:txBody>
                  <a:tcPr marL="0" marR="0" marT="242570" marB="0">
                    <a:lnL w="9525">
                      <a:solidFill>
                        <a:srgbClr val="AAAAAA"/>
                      </a:solidFill>
                      <a:prstDash val="solid"/>
                    </a:lnL>
                    <a:lnR w="9525">
                      <a:solidFill>
                        <a:srgbClr val="AAAAAA"/>
                      </a:solidFill>
                      <a:prstDash val="solid"/>
                    </a:lnR>
                    <a:lnT w="9525">
                      <a:solidFill>
                        <a:srgbClr val="AAAAAA"/>
                      </a:solidFill>
                      <a:prstDash val="solid"/>
                    </a:lnT>
                    <a:lnB w="9525">
                      <a:solidFill>
                        <a:srgbClr val="AAAAA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7795" marR="489584">
                        <a:lnSpc>
                          <a:spcPct val="71700"/>
                        </a:lnSpc>
                        <a:spcBef>
                          <a:spcPts val="1540"/>
                        </a:spcBef>
                      </a:pPr>
                      <a:r>
                        <a:rPr sz="2100" spc="80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Peut</a:t>
                      </a:r>
                      <a:r>
                        <a:rPr sz="2100" spc="10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150" i="1" dirty="0">
                          <a:solidFill>
                            <a:srgbClr val="ED2137"/>
                          </a:solidFill>
                          <a:latin typeface="Trebuchet MS"/>
                          <a:cs typeface="Trebuchet MS"/>
                        </a:rPr>
                        <a:t>StartupProbes</a:t>
                      </a:r>
                      <a:r>
                        <a:rPr sz="2150" i="1" spc="-5" dirty="0">
                          <a:solidFill>
                            <a:srgbClr val="ED2137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100" spc="55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être</a:t>
                      </a:r>
                      <a:r>
                        <a:rPr sz="2100" spc="10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100" spc="95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utilisé</a:t>
                      </a:r>
                      <a:r>
                        <a:rPr sz="2100" spc="10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100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à</a:t>
                      </a:r>
                      <a:r>
                        <a:rPr sz="2100" spc="10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100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prévenir</a:t>
                      </a:r>
                      <a:r>
                        <a:rPr sz="2100" spc="10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100" spc="-35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trafic</a:t>
                      </a:r>
                      <a:r>
                        <a:rPr sz="2100" spc="15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100" spc="75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depuis</a:t>
                      </a:r>
                      <a:r>
                        <a:rPr sz="2100" spc="10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100" spc="50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être</a:t>
                      </a:r>
                      <a:r>
                        <a:rPr sz="2100" spc="10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100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envoyé</a:t>
                      </a:r>
                      <a:r>
                        <a:rPr sz="2100" spc="10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100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à</a:t>
                      </a:r>
                      <a:r>
                        <a:rPr sz="2100" spc="10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100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conteneurs</a:t>
                      </a:r>
                      <a:r>
                        <a:rPr sz="2100" spc="10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100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que</a:t>
                      </a:r>
                      <a:r>
                        <a:rPr sz="2100" spc="10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100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sont</a:t>
                      </a:r>
                      <a:r>
                        <a:rPr sz="2100" spc="15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100" spc="-20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Initialisation </a:t>
                      </a:r>
                      <a:r>
                        <a:rPr sz="2100" spc="-10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en cours</a:t>
                      </a:r>
                      <a:r>
                        <a:rPr sz="2100" spc="-50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500" spc="40" dirty="0">
                          <a:solidFill>
                            <a:srgbClr val="333333"/>
                          </a:solidFill>
                          <a:latin typeface="MingLiU_HKSCS-ExtB"/>
                          <a:cs typeface="MingLiU_HKSCS-ExtB"/>
                        </a:rPr>
                        <a:t>❓</a:t>
                      </a:r>
                      <a:endParaRPr sz="2500">
                        <a:latin typeface="MingLiU_HKSCS-ExtB"/>
                        <a:cs typeface="MingLiU_HKSCS-ExtB"/>
                      </a:endParaRPr>
                    </a:p>
                  </a:txBody>
                  <a:tcPr marL="0" marR="0" marT="195580" marB="0">
                    <a:lnL w="9525">
                      <a:solidFill>
                        <a:srgbClr val="AAAAAA"/>
                      </a:solidFill>
                      <a:prstDash val="solid"/>
                    </a:lnL>
                    <a:lnR w="9525">
                      <a:solidFill>
                        <a:srgbClr val="AAAAAA"/>
                      </a:solidFill>
                      <a:prstDash val="solid"/>
                    </a:lnR>
                    <a:lnT w="9525">
                      <a:solidFill>
                        <a:srgbClr val="AAAAAA"/>
                      </a:solidFill>
                      <a:prstDash val="solid"/>
                    </a:lnT>
                    <a:lnB w="9525">
                      <a:solidFill>
                        <a:srgbClr val="AAAAAA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0899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910"/>
                        </a:spcBef>
                      </a:pPr>
                      <a:r>
                        <a:rPr sz="2100" spc="45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7</a:t>
                      </a:r>
                      <a:endParaRPr sz="2100">
                        <a:latin typeface="Trebuchet MS"/>
                        <a:cs typeface="Trebuchet MS"/>
                      </a:endParaRPr>
                    </a:p>
                  </a:txBody>
                  <a:tcPr marL="0" marR="0" marT="242570" marB="0">
                    <a:lnL w="9525">
                      <a:solidFill>
                        <a:srgbClr val="AAAAAA"/>
                      </a:solidFill>
                      <a:prstDash val="solid"/>
                    </a:lnL>
                    <a:lnR w="9525">
                      <a:solidFill>
                        <a:srgbClr val="AAAAAA"/>
                      </a:solidFill>
                      <a:prstDash val="solid"/>
                    </a:lnR>
                    <a:lnT w="9525">
                      <a:solidFill>
                        <a:srgbClr val="AAAAAA"/>
                      </a:solidFill>
                      <a:prstDash val="solid"/>
                    </a:lnT>
                    <a:lnB w="9525">
                      <a:solidFill>
                        <a:srgbClr val="AAAAA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7795" marR="821690">
                        <a:lnSpc>
                          <a:spcPct val="71700"/>
                        </a:lnSpc>
                        <a:spcBef>
                          <a:spcPts val="1540"/>
                        </a:spcBef>
                      </a:pPr>
                      <a:r>
                        <a:rPr sz="2100" spc="80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Peut</a:t>
                      </a:r>
                      <a:r>
                        <a:rPr sz="2100" spc="-25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150" i="1" dirty="0">
                          <a:solidFill>
                            <a:srgbClr val="ED2137"/>
                          </a:solidFill>
                          <a:latin typeface="Trebuchet MS"/>
                          <a:cs typeface="Trebuchet MS"/>
                        </a:rPr>
                        <a:t>Équilibreur de charge</a:t>
                      </a:r>
                      <a:r>
                        <a:rPr sz="2150" i="1" spc="-45" dirty="0">
                          <a:solidFill>
                            <a:srgbClr val="ED2137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100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contrôleurs</a:t>
                      </a:r>
                      <a:r>
                        <a:rPr sz="2100" spc="-25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100" spc="55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être</a:t>
                      </a:r>
                      <a:r>
                        <a:rPr sz="2100" spc="-25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100" spc="95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utilisé</a:t>
                      </a:r>
                      <a:r>
                        <a:rPr sz="2100" spc="-25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100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à</a:t>
                      </a:r>
                      <a:r>
                        <a:rPr sz="2100" spc="-25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100" spc="95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gérer</a:t>
                      </a:r>
                      <a:r>
                        <a:rPr sz="2100" spc="-25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100" spc="-35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trafic</a:t>
                      </a:r>
                      <a:r>
                        <a:rPr sz="2100" spc="-25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100" spc="85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basé</a:t>
                      </a:r>
                      <a:r>
                        <a:rPr sz="2100" spc="-25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100" spc="135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sur</a:t>
                      </a:r>
                      <a:r>
                        <a:rPr sz="2100" spc="-25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100" spc="90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nom d'hôte</a:t>
                      </a:r>
                      <a:r>
                        <a:rPr sz="2100" spc="-25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100" spc="85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ou</a:t>
                      </a:r>
                      <a:r>
                        <a:rPr sz="2100" spc="-25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100" spc="85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basé sur </a:t>
                      </a:r>
                      <a:r>
                        <a:rPr sz="2100" spc="-10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les chemins</a:t>
                      </a:r>
                      <a:r>
                        <a:rPr sz="2100" spc="100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100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routage</a:t>
                      </a:r>
                      <a:r>
                        <a:rPr sz="2100" spc="100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100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règles</a:t>
                      </a:r>
                      <a:r>
                        <a:rPr sz="2100" spc="105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500" spc="50" dirty="0">
                          <a:solidFill>
                            <a:srgbClr val="333333"/>
                          </a:solidFill>
                          <a:latin typeface="MingLiU_HKSCS-ExtB"/>
                          <a:cs typeface="MingLiU_HKSCS-ExtB"/>
                        </a:rPr>
                        <a:t>❓</a:t>
                      </a:r>
                      <a:endParaRPr sz="2500">
                        <a:latin typeface="MingLiU_HKSCS-ExtB"/>
                        <a:cs typeface="MingLiU_HKSCS-ExtB"/>
                      </a:endParaRPr>
                    </a:p>
                  </a:txBody>
                  <a:tcPr marL="0" marR="0" marT="195580" marB="0">
                    <a:lnL w="9525">
                      <a:solidFill>
                        <a:srgbClr val="AAAAAA"/>
                      </a:solidFill>
                      <a:prstDash val="solid"/>
                    </a:lnL>
                    <a:lnR w="9525">
                      <a:solidFill>
                        <a:srgbClr val="AAAAAA"/>
                      </a:solidFill>
                      <a:prstDash val="solid"/>
                    </a:lnR>
                    <a:lnT w="9525">
                      <a:solidFill>
                        <a:srgbClr val="AAAAAA"/>
                      </a:solidFill>
                      <a:prstDash val="solid"/>
                    </a:lnT>
                    <a:lnB w="9525">
                      <a:solidFill>
                        <a:srgbClr val="AAAAAA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QUIZ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05842" y="1684492"/>
            <a:ext cx="169682" cy="201457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44122" y="1678762"/>
            <a:ext cx="1244165" cy="252505"/>
          </a:xfrm>
          <a:prstGeom prst="rect">
            <a:avLst/>
          </a:prstGeom>
        </p:spPr>
      </p:pic>
    </p:spTree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785130" y="5248580"/>
            <a:ext cx="1189355" cy="1731010"/>
            <a:chOff x="6785130" y="5248580"/>
            <a:chExt cx="1189355" cy="1731010"/>
          </a:xfrm>
        </p:grpSpPr>
        <p:sp>
          <p:nvSpPr>
            <p:cNvPr id="3" name="object 3"/>
            <p:cNvSpPr/>
            <p:nvPr/>
          </p:nvSpPr>
          <p:spPr>
            <a:xfrm>
              <a:off x="6785130" y="5248580"/>
              <a:ext cx="1189355" cy="1731010"/>
            </a:xfrm>
            <a:custGeom>
              <a:avLst/>
              <a:gdLst/>
              <a:ahLst/>
              <a:cxnLst/>
              <a:rect l="l" t="t" r="r" b="b"/>
              <a:pathLst>
                <a:path w="1189354" h="1731009">
                  <a:moveTo>
                    <a:pt x="502397" y="1730733"/>
                  </a:moveTo>
                  <a:lnTo>
                    <a:pt x="454683" y="1728286"/>
                  </a:lnTo>
                  <a:lnTo>
                    <a:pt x="405512" y="1721220"/>
                  </a:lnTo>
                  <a:lnTo>
                    <a:pt x="361832" y="1698098"/>
                  </a:lnTo>
                  <a:lnTo>
                    <a:pt x="321247" y="1671732"/>
                  </a:lnTo>
                  <a:lnTo>
                    <a:pt x="283649" y="1642351"/>
                  </a:lnTo>
                  <a:lnTo>
                    <a:pt x="248931" y="1610184"/>
                  </a:lnTo>
                  <a:lnTo>
                    <a:pt x="216986" y="1575458"/>
                  </a:lnTo>
                  <a:lnTo>
                    <a:pt x="187705" y="1538402"/>
                  </a:lnTo>
                  <a:lnTo>
                    <a:pt x="160980" y="1499245"/>
                  </a:lnTo>
                  <a:lnTo>
                    <a:pt x="136705" y="1458214"/>
                  </a:lnTo>
                  <a:lnTo>
                    <a:pt x="114771" y="1415539"/>
                  </a:lnTo>
                  <a:lnTo>
                    <a:pt x="95070" y="1371448"/>
                  </a:lnTo>
                  <a:lnTo>
                    <a:pt x="77494" y="1326168"/>
                  </a:lnTo>
                  <a:lnTo>
                    <a:pt x="61937" y="1279929"/>
                  </a:lnTo>
                  <a:lnTo>
                    <a:pt x="48290" y="1232959"/>
                  </a:lnTo>
                  <a:lnTo>
                    <a:pt x="36446" y="1185486"/>
                  </a:lnTo>
                  <a:lnTo>
                    <a:pt x="26296" y="1137739"/>
                  </a:lnTo>
                  <a:lnTo>
                    <a:pt x="17733" y="1089945"/>
                  </a:lnTo>
                  <a:lnTo>
                    <a:pt x="10649" y="1042335"/>
                  </a:lnTo>
                  <a:lnTo>
                    <a:pt x="5351" y="1008608"/>
                  </a:lnTo>
                  <a:lnTo>
                    <a:pt x="736" y="974714"/>
                  </a:lnTo>
                  <a:lnTo>
                    <a:pt x="0" y="941155"/>
                  </a:lnTo>
                  <a:lnTo>
                    <a:pt x="6334" y="908432"/>
                  </a:lnTo>
                  <a:lnTo>
                    <a:pt x="22459" y="878385"/>
                  </a:lnTo>
                  <a:lnTo>
                    <a:pt x="46952" y="854964"/>
                  </a:lnTo>
                  <a:lnTo>
                    <a:pt x="76801" y="841836"/>
                  </a:lnTo>
                  <a:lnTo>
                    <a:pt x="108993" y="842671"/>
                  </a:lnTo>
                  <a:lnTo>
                    <a:pt x="133374" y="854504"/>
                  </a:lnTo>
                  <a:lnTo>
                    <a:pt x="153850" y="872948"/>
                  </a:lnTo>
                  <a:lnTo>
                    <a:pt x="172095" y="894851"/>
                  </a:lnTo>
                  <a:lnTo>
                    <a:pt x="189781" y="917061"/>
                  </a:lnTo>
                  <a:lnTo>
                    <a:pt x="202170" y="930950"/>
                  </a:lnTo>
                  <a:lnTo>
                    <a:pt x="244640" y="966762"/>
                  </a:lnTo>
                  <a:lnTo>
                    <a:pt x="293684" y="992857"/>
                  </a:lnTo>
                  <a:lnTo>
                    <a:pt x="335216" y="1005123"/>
                  </a:lnTo>
                  <a:lnTo>
                    <a:pt x="359818" y="1006943"/>
                  </a:lnTo>
                  <a:lnTo>
                    <a:pt x="383388" y="1003100"/>
                  </a:lnTo>
                  <a:lnTo>
                    <a:pt x="404323" y="992046"/>
                  </a:lnTo>
                  <a:lnTo>
                    <a:pt x="423548" y="966854"/>
                  </a:lnTo>
                  <a:lnTo>
                    <a:pt x="431363" y="935231"/>
                  </a:lnTo>
                  <a:lnTo>
                    <a:pt x="431312" y="900512"/>
                  </a:lnTo>
                  <a:lnTo>
                    <a:pt x="426937" y="866029"/>
                  </a:lnTo>
                  <a:lnTo>
                    <a:pt x="384088" y="619352"/>
                  </a:lnTo>
                  <a:lnTo>
                    <a:pt x="377832" y="586143"/>
                  </a:lnTo>
                  <a:lnTo>
                    <a:pt x="374284" y="552756"/>
                  </a:lnTo>
                  <a:lnTo>
                    <a:pt x="375310" y="485449"/>
                  </a:lnTo>
                  <a:lnTo>
                    <a:pt x="398036" y="421771"/>
                  </a:lnTo>
                  <a:lnTo>
                    <a:pt x="445981" y="377732"/>
                  </a:lnTo>
                  <a:lnTo>
                    <a:pt x="478269" y="370070"/>
                  </a:lnTo>
                  <a:lnTo>
                    <a:pt x="511351" y="374348"/>
                  </a:lnTo>
                  <a:lnTo>
                    <a:pt x="558756" y="416267"/>
                  </a:lnTo>
                  <a:lnTo>
                    <a:pt x="567475" y="457308"/>
                  </a:lnTo>
                  <a:lnTo>
                    <a:pt x="569468" y="471167"/>
                  </a:lnTo>
                  <a:lnTo>
                    <a:pt x="574132" y="484734"/>
                  </a:lnTo>
                  <a:lnTo>
                    <a:pt x="581557" y="496906"/>
                  </a:lnTo>
                  <a:lnTo>
                    <a:pt x="591604" y="506065"/>
                  </a:lnTo>
                  <a:lnTo>
                    <a:pt x="604134" y="510593"/>
                  </a:lnTo>
                  <a:lnTo>
                    <a:pt x="617375" y="509203"/>
                  </a:lnTo>
                  <a:lnTo>
                    <a:pt x="649512" y="481879"/>
                  </a:lnTo>
                  <a:lnTo>
                    <a:pt x="675181" y="440708"/>
                  </a:lnTo>
                  <a:lnTo>
                    <a:pt x="695969" y="396665"/>
                  </a:lnTo>
                  <a:lnTo>
                    <a:pt x="713241" y="350780"/>
                  </a:lnTo>
                  <a:lnTo>
                    <a:pt x="728365" y="304086"/>
                  </a:lnTo>
                  <a:lnTo>
                    <a:pt x="742904" y="257246"/>
                  </a:lnTo>
                  <a:lnTo>
                    <a:pt x="758531" y="210782"/>
                  </a:lnTo>
                  <a:lnTo>
                    <a:pt x="776779" y="165518"/>
                  </a:lnTo>
                  <a:lnTo>
                    <a:pt x="799185" y="122276"/>
                  </a:lnTo>
                  <a:lnTo>
                    <a:pt x="827386" y="82170"/>
                  </a:lnTo>
                  <a:lnTo>
                    <a:pt x="861654" y="47365"/>
                  </a:lnTo>
                  <a:lnTo>
                    <a:pt x="901474" y="20259"/>
                  </a:lnTo>
                  <a:lnTo>
                    <a:pt x="946329" y="3252"/>
                  </a:lnTo>
                  <a:lnTo>
                    <a:pt x="994748" y="0"/>
                  </a:lnTo>
                  <a:lnTo>
                    <a:pt x="1041884" y="11825"/>
                  </a:lnTo>
                  <a:lnTo>
                    <a:pt x="1082157" y="37627"/>
                  </a:lnTo>
                  <a:lnTo>
                    <a:pt x="1109988" y="76303"/>
                  </a:lnTo>
                  <a:lnTo>
                    <a:pt x="1120758" y="122595"/>
                  </a:lnTo>
                  <a:lnTo>
                    <a:pt x="1116478" y="170574"/>
                  </a:lnTo>
                  <a:lnTo>
                    <a:pt x="1101514" y="218135"/>
                  </a:lnTo>
                  <a:lnTo>
                    <a:pt x="1080232" y="263171"/>
                  </a:lnTo>
                  <a:lnTo>
                    <a:pt x="1055905" y="305212"/>
                  </a:lnTo>
                  <a:lnTo>
                    <a:pt x="1029714" y="345849"/>
                  </a:lnTo>
                  <a:lnTo>
                    <a:pt x="1001659" y="385085"/>
                  </a:lnTo>
                  <a:lnTo>
                    <a:pt x="971740" y="422918"/>
                  </a:lnTo>
                  <a:lnTo>
                    <a:pt x="939956" y="459348"/>
                  </a:lnTo>
                  <a:lnTo>
                    <a:pt x="906308" y="494376"/>
                  </a:lnTo>
                  <a:lnTo>
                    <a:pt x="896624" y="503362"/>
                  </a:lnTo>
                  <a:lnTo>
                    <a:pt x="888684" y="513499"/>
                  </a:lnTo>
                  <a:lnTo>
                    <a:pt x="882490" y="524787"/>
                  </a:lnTo>
                  <a:lnTo>
                    <a:pt x="878039" y="537225"/>
                  </a:lnTo>
                  <a:lnTo>
                    <a:pt x="881020" y="559221"/>
                  </a:lnTo>
                  <a:lnTo>
                    <a:pt x="894405" y="577508"/>
                  </a:lnTo>
                  <a:lnTo>
                    <a:pt x="914486" y="590828"/>
                  </a:lnTo>
                  <a:lnTo>
                    <a:pt x="937552" y="597927"/>
                  </a:lnTo>
                  <a:lnTo>
                    <a:pt x="963763" y="599508"/>
                  </a:lnTo>
                  <a:lnTo>
                    <a:pt x="990127" y="597630"/>
                  </a:lnTo>
                  <a:lnTo>
                    <a:pt x="1016575" y="594412"/>
                  </a:lnTo>
                  <a:lnTo>
                    <a:pt x="1043037" y="591976"/>
                  </a:lnTo>
                  <a:lnTo>
                    <a:pt x="1096245" y="598690"/>
                  </a:lnTo>
                  <a:lnTo>
                    <a:pt x="1137066" y="629618"/>
                  </a:lnTo>
                  <a:lnTo>
                    <a:pt x="1146774" y="663072"/>
                  </a:lnTo>
                  <a:lnTo>
                    <a:pt x="1140637" y="698298"/>
                  </a:lnTo>
                  <a:lnTo>
                    <a:pt x="1123676" y="732660"/>
                  </a:lnTo>
                  <a:lnTo>
                    <a:pt x="1100913" y="763520"/>
                  </a:lnTo>
                  <a:lnTo>
                    <a:pt x="1067650" y="800206"/>
                  </a:lnTo>
                  <a:lnTo>
                    <a:pt x="1032586" y="834716"/>
                  </a:lnTo>
                  <a:lnTo>
                    <a:pt x="995721" y="867048"/>
                  </a:lnTo>
                  <a:lnTo>
                    <a:pt x="957055" y="897204"/>
                  </a:lnTo>
                  <a:lnTo>
                    <a:pt x="916588" y="925182"/>
                  </a:lnTo>
                  <a:lnTo>
                    <a:pt x="874320" y="950984"/>
                  </a:lnTo>
                  <a:lnTo>
                    <a:pt x="851159" y="964032"/>
                  </a:lnTo>
                  <a:lnTo>
                    <a:pt x="828403" y="977820"/>
                  </a:lnTo>
                  <a:lnTo>
                    <a:pt x="807180" y="993477"/>
                  </a:lnTo>
                  <a:lnTo>
                    <a:pt x="788622" y="1012132"/>
                  </a:lnTo>
                  <a:lnTo>
                    <a:pt x="774546" y="1035054"/>
                  </a:lnTo>
                  <a:lnTo>
                    <a:pt x="767068" y="1060932"/>
                  </a:lnTo>
                  <a:lnTo>
                    <a:pt x="767763" y="1087034"/>
                  </a:lnTo>
                  <a:lnTo>
                    <a:pt x="778207" y="1110625"/>
                  </a:lnTo>
                  <a:lnTo>
                    <a:pt x="797609" y="1127437"/>
                  </a:lnTo>
                  <a:lnTo>
                    <a:pt x="822172" y="1135657"/>
                  </a:lnTo>
                  <a:lnTo>
                    <a:pt x="848967" y="1136234"/>
                  </a:lnTo>
                  <a:lnTo>
                    <a:pt x="875064" y="1130115"/>
                  </a:lnTo>
                  <a:lnTo>
                    <a:pt x="898936" y="1119089"/>
                  </a:lnTo>
                  <a:lnTo>
                    <a:pt x="921539" y="1105399"/>
                  </a:lnTo>
                  <a:lnTo>
                    <a:pt x="943668" y="1090676"/>
                  </a:lnTo>
                  <a:lnTo>
                    <a:pt x="966117" y="1076554"/>
                  </a:lnTo>
                  <a:lnTo>
                    <a:pt x="1012311" y="1056566"/>
                  </a:lnTo>
                  <a:lnTo>
                    <a:pt x="1061839" y="1048546"/>
                  </a:lnTo>
                  <a:lnTo>
                    <a:pt x="1109665" y="1055423"/>
                  </a:lnTo>
                  <a:lnTo>
                    <a:pt x="1150754" y="1080125"/>
                  </a:lnTo>
                  <a:lnTo>
                    <a:pt x="1174032" y="1113835"/>
                  </a:lnTo>
                  <a:lnTo>
                    <a:pt x="1186732" y="1152757"/>
                  </a:lnTo>
                  <a:lnTo>
                    <a:pt x="1188803" y="1177311"/>
                  </a:lnTo>
                  <a:lnTo>
                    <a:pt x="1188547" y="1185512"/>
                  </a:lnTo>
                  <a:lnTo>
                    <a:pt x="1179072" y="1233927"/>
                  </a:lnTo>
                  <a:lnTo>
                    <a:pt x="1154746" y="1294406"/>
                  </a:lnTo>
                  <a:lnTo>
                    <a:pt x="1113888" y="1361780"/>
                  </a:lnTo>
                  <a:lnTo>
                    <a:pt x="1087905" y="1399296"/>
                  </a:lnTo>
                  <a:lnTo>
                    <a:pt x="1060012" y="1435332"/>
                  </a:lnTo>
                  <a:lnTo>
                    <a:pt x="1030208" y="1469889"/>
                  </a:lnTo>
                  <a:lnTo>
                    <a:pt x="998492" y="1502967"/>
                  </a:lnTo>
                  <a:lnTo>
                    <a:pt x="965091" y="1534342"/>
                  </a:lnTo>
                  <a:lnTo>
                    <a:pt x="930230" y="1563791"/>
                  </a:lnTo>
                  <a:lnTo>
                    <a:pt x="893910" y="1591313"/>
                  </a:lnTo>
                  <a:lnTo>
                    <a:pt x="856130" y="1616910"/>
                  </a:lnTo>
                  <a:lnTo>
                    <a:pt x="816891" y="1640580"/>
                  </a:lnTo>
                  <a:lnTo>
                    <a:pt x="772631" y="1663463"/>
                  </a:lnTo>
                  <a:lnTo>
                    <a:pt x="728487" y="1683366"/>
                  </a:lnTo>
                  <a:lnTo>
                    <a:pt x="684256" y="1700076"/>
                  </a:lnTo>
                  <a:lnTo>
                    <a:pt x="639735" y="1713381"/>
                  </a:lnTo>
                  <a:lnTo>
                    <a:pt x="594720" y="1723068"/>
                  </a:lnTo>
                  <a:lnTo>
                    <a:pt x="549009" y="1728923"/>
                  </a:lnTo>
                  <a:lnTo>
                    <a:pt x="502397" y="1730733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825678" y="5274893"/>
              <a:ext cx="1127760" cy="1517650"/>
            </a:xfrm>
            <a:custGeom>
              <a:avLst/>
              <a:gdLst/>
              <a:ahLst/>
              <a:cxnLst/>
              <a:rect l="l" t="t" r="r" b="b"/>
              <a:pathLst>
                <a:path w="1127759" h="1517650">
                  <a:moveTo>
                    <a:pt x="1127607" y="1131328"/>
                  </a:moveTo>
                  <a:lnTo>
                    <a:pt x="1124572" y="1131874"/>
                  </a:lnTo>
                  <a:lnTo>
                    <a:pt x="1121702" y="1132865"/>
                  </a:lnTo>
                  <a:lnTo>
                    <a:pt x="1118984" y="1134313"/>
                  </a:lnTo>
                  <a:lnTo>
                    <a:pt x="1082192" y="1151051"/>
                  </a:lnTo>
                  <a:lnTo>
                    <a:pt x="985050" y="1199197"/>
                  </a:lnTo>
                  <a:lnTo>
                    <a:pt x="946873" y="1218844"/>
                  </a:lnTo>
                  <a:lnTo>
                    <a:pt x="861402" y="1263675"/>
                  </a:lnTo>
                  <a:lnTo>
                    <a:pt x="549097" y="1429931"/>
                  </a:lnTo>
                  <a:lnTo>
                    <a:pt x="415404" y="1499908"/>
                  </a:lnTo>
                  <a:lnTo>
                    <a:pt x="427697" y="1415592"/>
                  </a:lnTo>
                  <a:lnTo>
                    <a:pt x="435978" y="1364932"/>
                  </a:lnTo>
                  <a:lnTo>
                    <a:pt x="444881" y="1314399"/>
                  </a:lnTo>
                  <a:lnTo>
                    <a:pt x="454418" y="1263980"/>
                  </a:lnTo>
                  <a:lnTo>
                    <a:pt x="464591" y="1213675"/>
                  </a:lnTo>
                  <a:lnTo>
                    <a:pt x="475386" y="1163497"/>
                  </a:lnTo>
                  <a:lnTo>
                    <a:pt x="486803" y="1113434"/>
                  </a:lnTo>
                  <a:lnTo>
                    <a:pt x="534301" y="916190"/>
                  </a:lnTo>
                  <a:lnTo>
                    <a:pt x="548982" y="859434"/>
                  </a:lnTo>
                  <a:lnTo>
                    <a:pt x="565988" y="822452"/>
                  </a:lnTo>
                  <a:lnTo>
                    <a:pt x="572808" y="818743"/>
                  </a:lnTo>
                  <a:lnTo>
                    <a:pt x="612876" y="799960"/>
                  </a:lnTo>
                  <a:lnTo>
                    <a:pt x="670433" y="774458"/>
                  </a:lnTo>
                  <a:lnTo>
                    <a:pt x="716737" y="754951"/>
                  </a:lnTo>
                  <a:lnTo>
                    <a:pt x="768134" y="734288"/>
                  </a:lnTo>
                  <a:lnTo>
                    <a:pt x="823645" y="713105"/>
                  </a:lnTo>
                  <a:lnTo>
                    <a:pt x="879525" y="693089"/>
                  </a:lnTo>
                  <a:lnTo>
                    <a:pt x="931887" y="675500"/>
                  </a:lnTo>
                  <a:lnTo>
                    <a:pt x="979563" y="660425"/>
                  </a:lnTo>
                  <a:lnTo>
                    <a:pt x="1021372" y="647941"/>
                  </a:lnTo>
                  <a:lnTo>
                    <a:pt x="1082230" y="631431"/>
                  </a:lnTo>
                  <a:lnTo>
                    <a:pt x="1089901" y="629970"/>
                  </a:lnTo>
                  <a:lnTo>
                    <a:pt x="1097343" y="627748"/>
                  </a:lnTo>
                  <a:lnTo>
                    <a:pt x="1104544" y="624738"/>
                  </a:lnTo>
                  <a:lnTo>
                    <a:pt x="1096632" y="624890"/>
                  </a:lnTo>
                  <a:lnTo>
                    <a:pt x="1088796" y="625792"/>
                  </a:lnTo>
                  <a:lnTo>
                    <a:pt x="1037793" y="636854"/>
                  </a:lnTo>
                  <a:lnTo>
                    <a:pt x="968883" y="655332"/>
                  </a:lnTo>
                  <a:lnTo>
                    <a:pt x="918870" y="670420"/>
                  </a:lnTo>
                  <a:lnTo>
                    <a:pt x="869264" y="686803"/>
                  </a:lnTo>
                  <a:lnTo>
                    <a:pt x="820077" y="704481"/>
                  </a:lnTo>
                  <a:lnTo>
                    <a:pt x="764514" y="725906"/>
                  </a:lnTo>
                  <a:lnTo>
                    <a:pt x="713232" y="747090"/>
                  </a:lnTo>
                  <a:lnTo>
                    <a:pt x="667283" y="767346"/>
                  </a:lnTo>
                  <a:lnTo>
                    <a:pt x="627710" y="786015"/>
                  </a:lnTo>
                  <a:lnTo>
                    <a:pt x="571322" y="815771"/>
                  </a:lnTo>
                  <a:lnTo>
                    <a:pt x="564299" y="819150"/>
                  </a:lnTo>
                  <a:lnTo>
                    <a:pt x="574357" y="778802"/>
                  </a:lnTo>
                  <a:lnTo>
                    <a:pt x="592975" y="726465"/>
                  </a:lnTo>
                  <a:lnTo>
                    <a:pt x="613041" y="674662"/>
                  </a:lnTo>
                  <a:lnTo>
                    <a:pt x="634555" y="623392"/>
                  </a:lnTo>
                  <a:lnTo>
                    <a:pt x="655523" y="575310"/>
                  </a:lnTo>
                  <a:lnTo>
                    <a:pt x="676605" y="528789"/>
                  </a:lnTo>
                  <a:lnTo>
                    <a:pt x="697585" y="483870"/>
                  </a:lnTo>
                  <a:lnTo>
                    <a:pt x="718312" y="440550"/>
                  </a:lnTo>
                  <a:lnTo>
                    <a:pt x="738682" y="398856"/>
                  </a:lnTo>
                  <a:lnTo>
                    <a:pt x="758761" y="358914"/>
                  </a:lnTo>
                  <a:lnTo>
                    <a:pt x="778586" y="320852"/>
                  </a:lnTo>
                  <a:lnTo>
                    <a:pt x="798207" y="284772"/>
                  </a:lnTo>
                  <a:lnTo>
                    <a:pt x="823366" y="240766"/>
                  </a:lnTo>
                  <a:lnTo>
                    <a:pt x="849807" y="197586"/>
                  </a:lnTo>
                  <a:lnTo>
                    <a:pt x="877506" y="155244"/>
                  </a:lnTo>
                  <a:lnTo>
                    <a:pt x="906475" y="113741"/>
                  </a:lnTo>
                  <a:lnTo>
                    <a:pt x="936726" y="73050"/>
                  </a:lnTo>
                  <a:lnTo>
                    <a:pt x="961123" y="41529"/>
                  </a:lnTo>
                  <a:lnTo>
                    <a:pt x="990587" y="5067"/>
                  </a:lnTo>
                  <a:lnTo>
                    <a:pt x="994156" y="152"/>
                  </a:lnTo>
                  <a:lnTo>
                    <a:pt x="959269" y="40208"/>
                  </a:lnTo>
                  <a:lnTo>
                    <a:pt x="934199" y="71120"/>
                  </a:lnTo>
                  <a:lnTo>
                    <a:pt x="903287" y="111455"/>
                  </a:lnTo>
                  <a:lnTo>
                    <a:pt x="873734" y="152692"/>
                  </a:lnTo>
                  <a:lnTo>
                    <a:pt x="845527" y="194818"/>
                  </a:lnTo>
                  <a:lnTo>
                    <a:pt x="818667" y="237858"/>
                  </a:lnTo>
                  <a:lnTo>
                    <a:pt x="793153" y="281800"/>
                  </a:lnTo>
                  <a:lnTo>
                    <a:pt x="773201" y="317792"/>
                  </a:lnTo>
                  <a:lnTo>
                    <a:pt x="753071" y="355815"/>
                  </a:lnTo>
                  <a:lnTo>
                    <a:pt x="732751" y="395744"/>
                  </a:lnTo>
                  <a:lnTo>
                    <a:pt x="712216" y="437426"/>
                  </a:lnTo>
                  <a:lnTo>
                    <a:pt x="691324" y="480745"/>
                  </a:lnTo>
                  <a:lnTo>
                    <a:pt x="670102" y="525665"/>
                  </a:lnTo>
                  <a:lnTo>
                    <a:pt x="648779" y="572185"/>
                  </a:lnTo>
                  <a:lnTo>
                    <a:pt x="627557" y="620268"/>
                  </a:lnTo>
                  <a:lnTo>
                    <a:pt x="605840" y="671537"/>
                  </a:lnTo>
                  <a:lnTo>
                    <a:pt x="585558" y="723341"/>
                  </a:lnTo>
                  <a:lnTo>
                    <a:pt x="566712" y="775677"/>
                  </a:lnTo>
                  <a:lnTo>
                    <a:pt x="551180" y="822858"/>
                  </a:lnTo>
                  <a:lnTo>
                    <a:pt x="551002" y="821448"/>
                  </a:lnTo>
                  <a:lnTo>
                    <a:pt x="549617" y="815047"/>
                  </a:lnTo>
                  <a:lnTo>
                    <a:pt x="540778" y="785469"/>
                  </a:lnTo>
                  <a:lnTo>
                    <a:pt x="486067" y="586943"/>
                  </a:lnTo>
                  <a:lnTo>
                    <a:pt x="472160" y="538429"/>
                  </a:lnTo>
                  <a:lnTo>
                    <a:pt x="458508" y="493471"/>
                  </a:lnTo>
                  <a:lnTo>
                    <a:pt x="445350" y="453047"/>
                  </a:lnTo>
                  <a:lnTo>
                    <a:pt x="422059" y="389610"/>
                  </a:lnTo>
                  <a:lnTo>
                    <a:pt x="413169" y="368388"/>
                  </a:lnTo>
                  <a:lnTo>
                    <a:pt x="410908" y="362153"/>
                  </a:lnTo>
                  <a:lnTo>
                    <a:pt x="407987" y="356247"/>
                  </a:lnTo>
                  <a:lnTo>
                    <a:pt x="404380" y="350685"/>
                  </a:lnTo>
                  <a:lnTo>
                    <a:pt x="405752" y="357149"/>
                  </a:lnTo>
                  <a:lnTo>
                    <a:pt x="407682" y="363448"/>
                  </a:lnTo>
                  <a:lnTo>
                    <a:pt x="410184" y="369582"/>
                  </a:lnTo>
                  <a:lnTo>
                    <a:pt x="438848" y="455256"/>
                  </a:lnTo>
                  <a:lnTo>
                    <a:pt x="451231" y="495795"/>
                  </a:lnTo>
                  <a:lnTo>
                    <a:pt x="464375" y="540778"/>
                  </a:lnTo>
                  <a:lnTo>
                    <a:pt x="504367" y="682764"/>
                  </a:lnTo>
                  <a:lnTo>
                    <a:pt x="516280" y="723544"/>
                  </a:lnTo>
                  <a:lnTo>
                    <a:pt x="527126" y="758939"/>
                  </a:lnTo>
                  <a:lnTo>
                    <a:pt x="536575" y="787755"/>
                  </a:lnTo>
                  <a:lnTo>
                    <a:pt x="544233" y="809663"/>
                  </a:lnTo>
                  <a:lnTo>
                    <a:pt x="546061" y="816063"/>
                  </a:lnTo>
                  <a:lnTo>
                    <a:pt x="548589" y="822159"/>
                  </a:lnTo>
                  <a:lnTo>
                    <a:pt x="550354" y="825347"/>
                  </a:lnTo>
                  <a:lnTo>
                    <a:pt x="549300" y="828560"/>
                  </a:lnTo>
                  <a:lnTo>
                    <a:pt x="533806" y="884897"/>
                  </a:lnTo>
                  <a:lnTo>
                    <a:pt x="478904" y="1110716"/>
                  </a:lnTo>
                  <a:lnTo>
                    <a:pt x="467474" y="1160881"/>
                  </a:lnTo>
                  <a:lnTo>
                    <a:pt x="456692" y="1211173"/>
                  </a:lnTo>
                  <a:lnTo>
                    <a:pt x="446557" y="1261592"/>
                  </a:lnTo>
                  <a:lnTo>
                    <a:pt x="437070" y="1312125"/>
                  </a:lnTo>
                  <a:lnTo>
                    <a:pt x="428231" y="1362786"/>
                  </a:lnTo>
                  <a:lnTo>
                    <a:pt x="420027" y="1413560"/>
                  </a:lnTo>
                  <a:lnTo>
                    <a:pt x="412483" y="1464462"/>
                  </a:lnTo>
                  <a:lnTo>
                    <a:pt x="407936" y="1497977"/>
                  </a:lnTo>
                  <a:lnTo>
                    <a:pt x="407060" y="1496733"/>
                  </a:lnTo>
                  <a:lnTo>
                    <a:pt x="403936" y="1491830"/>
                  </a:lnTo>
                  <a:lnTo>
                    <a:pt x="399923" y="1484833"/>
                  </a:lnTo>
                  <a:lnTo>
                    <a:pt x="395160" y="1476946"/>
                  </a:lnTo>
                  <a:lnTo>
                    <a:pt x="350532" y="1404340"/>
                  </a:lnTo>
                  <a:lnTo>
                    <a:pt x="330809" y="1371663"/>
                  </a:lnTo>
                  <a:lnTo>
                    <a:pt x="309270" y="1335316"/>
                  </a:lnTo>
                  <a:lnTo>
                    <a:pt x="286118" y="1295755"/>
                  </a:lnTo>
                  <a:lnTo>
                    <a:pt x="261543" y="1253375"/>
                  </a:lnTo>
                  <a:lnTo>
                    <a:pt x="181952" y="1115110"/>
                  </a:lnTo>
                  <a:lnTo>
                    <a:pt x="155879" y="1070432"/>
                  </a:lnTo>
                  <a:lnTo>
                    <a:pt x="130924" y="1028230"/>
                  </a:lnTo>
                  <a:lnTo>
                    <a:pt x="107315" y="988898"/>
                  </a:lnTo>
                  <a:lnTo>
                    <a:pt x="85267" y="952855"/>
                  </a:lnTo>
                  <a:lnTo>
                    <a:pt x="65011" y="920508"/>
                  </a:lnTo>
                  <a:lnTo>
                    <a:pt x="38696" y="879627"/>
                  </a:lnTo>
                  <a:lnTo>
                    <a:pt x="18300" y="849249"/>
                  </a:lnTo>
                  <a:lnTo>
                    <a:pt x="13093" y="841514"/>
                  </a:lnTo>
                  <a:lnTo>
                    <a:pt x="8178" y="834517"/>
                  </a:lnTo>
                  <a:lnTo>
                    <a:pt x="1930" y="825881"/>
                  </a:lnTo>
                  <a:lnTo>
                    <a:pt x="0" y="823950"/>
                  </a:lnTo>
                  <a:lnTo>
                    <a:pt x="901" y="826516"/>
                  </a:lnTo>
                  <a:lnTo>
                    <a:pt x="2133" y="828890"/>
                  </a:lnTo>
                  <a:lnTo>
                    <a:pt x="3721" y="831088"/>
                  </a:lnTo>
                  <a:lnTo>
                    <a:pt x="15621" y="850887"/>
                  </a:lnTo>
                  <a:lnTo>
                    <a:pt x="60261" y="923632"/>
                  </a:lnTo>
                  <a:lnTo>
                    <a:pt x="80035" y="956259"/>
                  </a:lnTo>
                  <a:lnTo>
                    <a:pt x="101612" y="992555"/>
                  </a:lnTo>
                  <a:lnTo>
                    <a:pt x="124790" y="1032090"/>
                  </a:lnTo>
                  <a:lnTo>
                    <a:pt x="149377" y="1074470"/>
                  </a:lnTo>
                  <a:lnTo>
                    <a:pt x="228968" y="1212735"/>
                  </a:lnTo>
                  <a:lnTo>
                    <a:pt x="255016" y="1257427"/>
                  </a:lnTo>
                  <a:lnTo>
                    <a:pt x="279946" y="1299679"/>
                  </a:lnTo>
                  <a:lnTo>
                    <a:pt x="303555" y="1339049"/>
                  </a:lnTo>
                  <a:lnTo>
                    <a:pt x="325615" y="1375117"/>
                  </a:lnTo>
                  <a:lnTo>
                    <a:pt x="345909" y="1407464"/>
                  </a:lnTo>
                  <a:lnTo>
                    <a:pt x="372097" y="1448231"/>
                  </a:lnTo>
                  <a:lnTo>
                    <a:pt x="405726" y="1497634"/>
                  </a:lnTo>
                  <a:lnTo>
                    <a:pt x="407187" y="1499946"/>
                  </a:lnTo>
                  <a:lnTo>
                    <a:pt x="407606" y="1500479"/>
                  </a:lnTo>
                  <a:lnTo>
                    <a:pt x="405574" y="1515478"/>
                  </a:lnTo>
                  <a:lnTo>
                    <a:pt x="413016" y="1517269"/>
                  </a:lnTo>
                  <a:lnTo>
                    <a:pt x="415112" y="1502054"/>
                  </a:lnTo>
                  <a:lnTo>
                    <a:pt x="415467" y="1501914"/>
                  </a:lnTo>
                  <a:lnTo>
                    <a:pt x="417918" y="1500606"/>
                  </a:lnTo>
                  <a:lnTo>
                    <a:pt x="455599" y="1483855"/>
                  </a:lnTo>
                  <a:lnTo>
                    <a:pt x="552792" y="1435696"/>
                  </a:lnTo>
                  <a:lnTo>
                    <a:pt x="632333" y="1394358"/>
                  </a:lnTo>
                  <a:lnTo>
                    <a:pt x="988783" y="1204899"/>
                  </a:lnTo>
                  <a:lnTo>
                    <a:pt x="1099934" y="1146810"/>
                  </a:lnTo>
                  <a:lnTo>
                    <a:pt x="1120609" y="1135799"/>
                  </a:lnTo>
                  <a:lnTo>
                    <a:pt x="1123175" y="1134656"/>
                  </a:lnTo>
                  <a:lnTo>
                    <a:pt x="1125499" y="1133170"/>
                  </a:lnTo>
                  <a:lnTo>
                    <a:pt x="1127607" y="1131328"/>
                  </a:lnTo>
                  <a:close/>
                </a:path>
              </a:pathLst>
            </a:custGeom>
            <a:solidFill>
              <a:srgbClr val="DFDF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5094221" y="3772801"/>
            <a:ext cx="1638300" cy="3141980"/>
            <a:chOff x="5094221" y="3772801"/>
            <a:chExt cx="1638300" cy="3141980"/>
          </a:xfrm>
        </p:grpSpPr>
        <p:sp>
          <p:nvSpPr>
            <p:cNvPr id="6" name="object 6"/>
            <p:cNvSpPr/>
            <p:nvPr/>
          </p:nvSpPr>
          <p:spPr>
            <a:xfrm>
              <a:off x="5094221" y="3772801"/>
              <a:ext cx="1638300" cy="3077845"/>
            </a:xfrm>
            <a:custGeom>
              <a:avLst/>
              <a:gdLst/>
              <a:ahLst/>
              <a:cxnLst/>
              <a:rect l="l" t="t" r="r" b="b"/>
              <a:pathLst>
                <a:path w="1638300" h="3077845">
                  <a:moveTo>
                    <a:pt x="1054066" y="3077826"/>
                  </a:moveTo>
                  <a:lnTo>
                    <a:pt x="796825" y="3011321"/>
                  </a:lnTo>
                  <a:lnTo>
                    <a:pt x="714020" y="2982553"/>
                  </a:lnTo>
                  <a:lnTo>
                    <a:pt x="636993" y="2952938"/>
                  </a:lnTo>
                  <a:lnTo>
                    <a:pt x="565594" y="2922658"/>
                  </a:lnTo>
                  <a:lnTo>
                    <a:pt x="499670" y="2891894"/>
                  </a:lnTo>
                  <a:lnTo>
                    <a:pt x="439071" y="2860828"/>
                  </a:lnTo>
                  <a:lnTo>
                    <a:pt x="383644" y="2829642"/>
                  </a:lnTo>
                  <a:lnTo>
                    <a:pt x="333240" y="2798518"/>
                  </a:lnTo>
                  <a:lnTo>
                    <a:pt x="287705" y="2767636"/>
                  </a:lnTo>
                  <a:lnTo>
                    <a:pt x="246889" y="2737179"/>
                  </a:lnTo>
                  <a:lnTo>
                    <a:pt x="210641" y="2707329"/>
                  </a:lnTo>
                  <a:lnTo>
                    <a:pt x="178810" y="2678267"/>
                  </a:lnTo>
                  <a:lnTo>
                    <a:pt x="151242" y="2650174"/>
                  </a:lnTo>
                  <a:lnTo>
                    <a:pt x="108297" y="2597626"/>
                  </a:lnTo>
                  <a:lnTo>
                    <a:pt x="80595" y="2551138"/>
                  </a:lnTo>
                  <a:lnTo>
                    <a:pt x="66925" y="2512162"/>
                  </a:lnTo>
                  <a:lnTo>
                    <a:pt x="64973" y="2495946"/>
                  </a:lnTo>
                  <a:lnTo>
                    <a:pt x="72915" y="2455215"/>
                  </a:lnTo>
                  <a:lnTo>
                    <a:pt x="96768" y="2426945"/>
                  </a:lnTo>
                  <a:lnTo>
                    <a:pt x="132780" y="2409188"/>
                  </a:lnTo>
                  <a:lnTo>
                    <a:pt x="177198" y="2399999"/>
                  </a:lnTo>
                  <a:lnTo>
                    <a:pt x="226269" y="2397430"/>
                  </a:lnTo>
                  <a:lnTo>
                    <a:pt x="276241" y="2399536"/>
                  </a:lnTo>
                  <a:lnTo>
                    <a:pt x="336157" y="2405613"/>
                  </a:lnTo>
                  <a:lnTo>
                    <a:pt x="394030" y="2412698"/>
                  </a:lnTo>
                  <a:lnTo>
                    <a:pt x="444069" y="2417725"/>
                  </a:lnTo>
                  <a:lnTo>
                    <a:pt x="480482" y="2417633"/>
                  </a:lnTo>
                  <a:lnTo>
                    <a:pt x="497478" y="2409356"/>
                  </a:lnTo>
                  <a:lnTo>
                    <a:pt x="501042" y="2392939"/>
                  </a:lnTo>
                  <a:lnTo>
                    <a:pt x="497311" y="2376661"/>
                  </a:lnTo>
                  <a:lnTo>
                    <a:pt x="484736" y="2359770"/>
                  </a:lnTo>
                  <a:lnTo>
                    <a:pt x="461771" y="2341512"/>
                  </a:lnTo>
                  <a:lnTo>
                    <a:pt x="419442" y="2313130"/>
                  </a:lnTo>
                  <a:lnTo>
                    <a:pt x="384412" y="2288627"/>
                  </a:lnTo>
                  <a:lnTo>
                    <a:pt x="343286" y="2258476"/>
                  </a:lnTo>
                  <a:lnTo>
                    <a:pt x="298427" y="2223594"/>
                  </a:lnTo>
                  <a:lnTo>
                    <a:pt x="252195" y="2184902"/>
                  </a:lnTo>
                  <a:lnTo>
                    <a:pt x="206952" y="2143317"/>
                  </a:lnTo>
                  <a:lnTo>
                    <a:pt x="165058" y="2099760"/>
                  </a:lnTo>
                  <a:lnTo>
                    <a:pt x="128877" y="2055149"/>
                  </a:lnTo>
                  <a:lnTo>
                    <a:pt x="100768" y="2010403"/>
                  </a:lnTo>
                  <a:lnTo>
                    <a:pt x="83093" y="1966441"/>
                  </a:lnTo>
                  <a:lnTo>
                    <a:pt x="78215" y="1924183"/>
                  </a:lnTo>
                  <a:lnTo>
                    <a:pt x="88557" y="1884233"/>
                  </a:lnTo>
                  <a:lnTo>
                    <a:pt x="112657" y="1853304"/>
                  </a:lnTo>
                  <a:lnTo>
                    <a:pt x="147675" y="1830265"/>
                  </a:lnTo>
                  <a:lnTo>
                    <a:pt x="190769" y="1813985"/>
                  </a:lnTo>
                  <a:lnTo>
                    <a:pt x="239099" y="1803333"/>
                  </a:lnTo>
                  <a:lnTo>
                    <a:pt x="289823" y="1797179"/>
                  </a:lnTo>
                  <a:lnTo>
                    <a:pt x="340100" y="1794392"/>
                  </a:lnTo>
                  <a:lnTo>
                    <a:pt x="387090" y="1793841"/>
                  </a:lnTo>
                  <a:lnTo>
                    <a:pt x="459842" y="1794925"/>
                  </a:lnTo>
                  <a:lnTo>
                    <a:pt x="479922" y="1794297"/>
                  </a:lnTo>
                  <a:lnTo>
                    <a:pt x="505215" y="1783971"/>
                  </a:lnTo>
                  <a:lnTo>
                    <a:pt x="511984" y="1765359"/>
                  </a:lnTo>
                  <a:lnTo>
                    <a:pt x="505698" y="1743958"/>
                  </a:lnTo>
                  <a:lnTo>
                    <a:pt x="295684" y="1536931"/>
                  </a:lnTo>
                  <a:lnTo>
                    <a:pt x="203452" y="1449807"/>
                  </a:lnTo>
                  <a:lnTo>
                    <a:pt x="161460" y="1410710"/>
                  </a:lnTo>
                  <a:lnTo>
                    <a:pt x="124932" y="1377265"/>
                  </a:lnTo>
                  <a:lnTo>
                    <a:pt x="81748" y="1334796"/>
                  </a:lnTo>
                  <a:lnTo>
                    <a:pt x="47158" y="1293092"/>
                  </a:lnTo>
                  <a:lnTo>
                    <a:pt x="21667" y="1252353"/>
                  </a:lnTo>
                  <a:lnTo>
                    <a:pt x="5779" y="1212781"/>
                  </a:lnTo>
                  <a:lnTo>
                    <a:pt x="0" y="1174574"/>
                  </a:lnTo>
                  <a:lnTo>
                    <a:pt x="4833" y="1137935"/>
                  </a:lnTo>
                  <a:lnTo>
                    <a:pt x="20785" y="1103063"/>
                  </a:lnTo>
                  <a:lnTo>
                    <a:pt x="52414" y="1075380"/>
                  </a:lnTo>
                  <a:lnTo>
                    <a:pt x="95225" y="1064606"/>
                  </a:lnTo>
                  <a:lnTo>
                    <a:pt x="144533" y="1065551"/>
                  </a:lnTo>
                  <a:lnTo>
                    <a:pt x="195652" y="1073031"/>
                  </a:lnTo>
                  <a:lnTo>
                    <a:pt x="243894" y="1081858"/>
                  </a:lnTo>
                  <a:lnTo>
                    <a:pt x="284573" y="1086846"/>
                  </a:lnTo>
                  <a:lnTo>
                    <a:pt x="323361" y="1074701"/>
                  </a:lnTo>
                  <a:lnTo>
                    <a:pt x="339789" y="1045373"/>
                  </a:lnTo>
                  <a:lnTo>
                    <a:pt x="342967" y="1015543"/>
                  </a:lnTo>
                  <a:lnTo>
                    <a:pt x="342002" y="1001892"/>
                  </a:lnTo>
                  <a:lnTo>
                    <a:pt x="327294" y="964646"/>
                  </a:lnTo>
                  <a:lnTo>
                    <a:pt x="287493" y="853670"/>
                  </a:lnTo>
                  <a:lnTo>
                    <a:pt x="229085" y="670107"/>
                  </a:lnTo>
                  <a:lnTo>
                    <a:pt x="158556" y="415102"/>
                  </a:lnTo>
                  <a:lnTo>
                    <a:pt x="128802" y="187458"/>
                  </a:lnTo>
                  <a:lnTo>
                    <a:pt x="160100" y="64091"/>
                  </a:lnTo>
                  <a:lnTo>
                    <a:pt x="210004" y="13310"/>
                  </a:lnTo>
                  <a:lnTo>
                    <a:pt x="236071" y="3426"/>
                  </a:lnTo>
                  <a:lnTo>
                    <a:pt x="232798" y="4765"/>
                  </a:lnTo>
                  <a:lnTo>
                    <a:pt x="260936" y="0"/>
                  </a:lnTo>
                  <a:lnTo>
                    <a:pt x="330807" y="18416"/>
                  </a:lnTo>
                  <a:lnTo>
                    <a:pt x="420596" y="109083"/>
                  </a:lnTo>
                  <a:lnTo>
                    <a:pt x="508488" y="321072"/>
                  </a:lnTo>
                  <a:lnTo>
                    <a:pt x="573993" y="577440"/>
                  </a:lnTo>
                  <a:lnTo>
                    <a:pt x="614532" y="765740"/>
                  </a:lnTo>
                  <a:lnTo>
                    <a:pt x="635152" y="881789"/>
                  </a:lnTo>
                  <a:lnTo>
                    <a:pt x="640903" y="921402"/>
                  </a:lnTo>
                  <a:lnTo>
                    <a:pt x="646817" y="933648"/>
                  </a:lnTo>
                  <a:lnTo>
                    <a:pt x="664336" y="957778"/>
                  </a:lnTo>
                  <a:lnTo>
                    <a:pt x="693125" y="974879"/>
                  </a:lnTo>
                  <a:lnTo>
                    <a:pt x="732849" y="966036"/>
                  </a:lnTo>
                  <a:lnTo>
                    <a:pt x="765696" y="941441"/>
                  </a:lnTo>
                  <a:lnTo>
                    <a:pt x="803156" y="909725"/>
                  </a:lnTo>
                  <a:lnTo>
                    <a:pt x="843765" y="877753"/>
                  </a:lnTo>
                  <a:lnTo>
                    <a:pt x="886060" y="852390"/>
                  </a:lnTo>
                  <a:lnTo>
                    <a:pt x="928578" y="840499"/>
                  </a:lnTo>
                  <a:lnTo>
                    <a:pt x="969856" y="848946"/>
                  </a:lnTo>
                  <a:lnTo>
                    <a:pt x="1001064" y="871231"/>
                  </a:lnTo>
                  <a:lnTo>
                    <a:pt x="1023490" y="900577"/>
                  </a:lnTo>
                  <a:lnTo>
                    <a:pt x="1037463" y="936576"/>
                  </a:lnTo>
                  <a:lnTo>
                    <a:pt x="1043311" y="978817"/>
                  </a:lnTo>
                  <a:lnTo>
                    <a:pt x="1041362" y="1026894"/>
                  </a:lnTo>
                  <a:lnTo>
                    <a:pt x="1031943" y="1080398"/>
                  </a:lnTo>
                  <a:lnTo>
                    <a:pt x="1015383" y="1138919"/>
                  </a:lnTo>
                  <a:lnTo>
                    <a:pt x="1000174" y="1186250"/>
                  </a:lnTo>
                  <a:lnTo>
                    <a:pt x="983082" y="1241159"/>
                  </a:lnTo>
                  <a:lnTo>
                    <a:pt x="964870" y="1300896"/>
                  </a:lnTo>
                  <a:lnTo>
                    <a:pt x="928123" y="1423852"/>
                  </a:lnTo>
                  <a:lnTo>
                    <a:pt x="869876" y="1623199"/>
                  </a:lnTo>
                  <a:lnTo>
                    <a:pt x="867184" y="1646095"/>
                  </a:lnTo>
                  <a:lnTo>
                    <a:pt x="872442" y="1667777"/>
                  </a:lnTo>
                  <a:lnTo>
                    <a:pt x="887576" y="1680672"/>
                  </a:lnTo>
                  <a:lnTo>
                    <a:pt x="914510" y="1677206"/>
                  </a:lnTo>
                  <a:lnTo>
                    <a:pt x="932164" y="1667822"/>
                  </a:lnTo>
                  <a:lnTo>
                    <a:pt x="994646" y="1630842"/>
                  </a:lnTo>
                  <a:lnTo>
                    <a:pt x="1035664" y="1608027"/>
                  </a:lnTo>
                  <a:lnTo>
                    <a:pt x="1080661" y="1585518"/>
                  </a:lnTo>
                  <a:lnTo>
                    <a:pt x="1127732" y="1565705"/>
                  </a:lnTo>
                  <a:lnTo>
                    <a:pt x="1174971" y="1550978"/>
                  </a:lnTo>
                  <a:lnTo>
                    <a:pt x="1220475" y="1543731"/>
                  </a:lnTo>
                  <a:lnTo>
                    <a:pt x="1262338" y="1546352"/>
                  </a:lnTo>
                  <a:lnTo>
                    <a:pt x="1298657" y="1561233"/>
                  </a:lnTo>
                  <a:lnTo>
                    <a:pt x="1327525" y="1590766"/>
                  </a:lnTo>
                  <a:lnTo>
                    <a:pt x="1344327" y="1629858"/>
                  </a:lnTo>
                  <a:lnTo>
                    <a:pt x="1350863" y="1676786"/>
                  </a:lnTo>
                  <a:lnTo>
                    <a:pt x="1348726" y="1729580"/>
                  </a:lnTo>
                  <a:lnTo>
                    <a:pt x="1339510" y="1786269"/>
                  </a:lnTo>
                  <a:lnTo>
                    <a:pt x="1324808" y="1844881"/>
                  </a:lnTo>
                  <a:lnTo>
                    <a:pt x="1306212" y="1903446"/>
                  </a:lnTo>
                  <a:lnTo>
                    <a:pt x="1285317" y="1959994"/>
                  </a:lnTo>
                  <a:lnTo>
                    <a:pt x="1263715" y="2012553"/>
                  </a:lnTo>
                  <a:lnTo>
                    <a:pt x="1242999" y="2059152"/>
                  </a:lnTo>
                  <a:lnTo>
                    <a:pt x="1224763" y="2097821"/>
                  </a:lnTo>
                  <a:lnTo>
                    <a:pt x="1202103" y="2143485"/>
                  </a:lnTo>
                  <a:lnTo>
                    <a:pt x="1191265" y="2170751"/>
                  </a:lnTo>
                  <a:lnTo>
                    <a:pt x="1188824" y="2191671"/>
                  </a:lnTo>
                  <a:lnTo>
                    <a:pt x="1193692" y="2207653"/>
                  </a:lnTo>
                  <a:lnTo>
                    <a:pt x="1204781" y="2220107"/>
                  </a:lnTo>
                  <a:lnTo>
                    <a:pt x="1223418" y="2218755"/>
                  </a:lnTo>
                  <a:lnTo>
                    <a:pt x="1254895" y="2200577"/>
                  </a:lnTo>
                  <a:lnTo>
                    <a:pt x="1295770" y="2171173"/>
                  </a:lnTo>
                  <a:lnTo>
                    <a:pt x="1342602" y="2136142"/>
                  </a:lnTo>
                  <a:lnTo>
                    <a:pt x="1391947" y="2101082"/>
                  </a:lnTo>
                  <a:lnTo>
                    <a:pt x="1434562" y="2074462"/>
                  </a:lnTo>
                  <a:lnTo>
                    <a:pt x="1478504" y="2052321"/>
                  </a:lnTo>
                  <a:lnTo>
                    <a:pt x="1521553" y="2038223"/>
                  </a:lnTo>
                  <a:lnTo>
                    <a:pt x="1561490" y="2035729"/>
                  </a:lnTo>
                  <a:lnTo>
                    <a:pt x="1596096" y="2048403"/>
                  </a:lnTo>
                  <a:lnTo>
                    <a:pt x="1623151" y="2079807"/>
                  </a:lnTo>
                  <a:lnTo>
                    <a:pt x="1637008" y="2135465"/>
                  </a:lnTo>
                  <a:lnTo>
                    <a:pt x="1637703" y="2160870"/>
                  </a:lnTo>
                  <a:lnTo>
                    <a:pt x="1636067" y="2189564"/>
                  </a:lnTo>
                  <a:lnTo>
                    <a:pt x="1624911" y="2256491"/>
                  </a:lnTo>
                  <a:lnTo>
                    <a:pt x="1614948" y="2294560"/>
                  </a:lnTo>
                  <a:lnTo>
                    <a:pt x="1601765" y="2335590"/>
                  </a:lnTo>
                  <a:lnTo>
                    <a:pt x="1585142" y="2379499"/>
                  </a:lnTo>
                  <a:lnTo>
                    <a:pt x="1564855" y="2426203"/>
                  </a:lnTo>
                  <a:lnTo>
                    <a:pt x="1540683" y="2475623"/>
                  </a:lnTo>
                  <a:lnTo>
                    <a:pt x="1512404" y="2527674"/>
                  </a:lnTo>
                  <a:lnTo>
                    <a:pt x="1479796" y="2582276"/>
                  </a:lnTo>
                  <a:lnTo>
                    <a:pt x="1442638" y="2639345"/>
                  </a:lnTo>
                  <a:lnTo>
                    <a:pt x="1400707" y="2698800"/>
                  </a:lnTo>
                  <a:lnTo>
                    <a:pt x="1353781" y="2760560"/>
                  </a:lnTo>
                  <a:lnTo>
                    <a:pt x="1301639" y="2824540"/>
                  </a:lnTo>
                  <a:lnTo>
                    <a:pt x="1244059" y="2890661"/>
                  </a:lnTo>
                  <a:lnTo>
                    <a:pt x="1054066" y="3077826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313476" y="4123194"/>
              <a:ext cx="1174115" cy="2791460"/>
            </a:xfrm>
            <a:custGeom>
              <a:avLst/>
              <a:gdLst/>
              <a:ahLst/>
              <a:cxnLst/>
              <a:rect l="l" t="t" r="r" b="b"/>
              <a:pathLst>
                <a:path w="1174114" h="2791459">
                  <a:moveTo>
                    <a:pt x="565962" y="1771827"/>
                  </a:moveTo>
                  <a:lnTo>
                    <a:pt x="560730" y="1768767"/>
                  </a:lnTo>
                  <a:lnTo>
                    <a:pt x="555218" y="1766341"/>
                  </a:lnTo>
                  <a:lnTo>
                    <a:pt x="549440" y="1764538"/>
                  </a:lnTo>
                  <a:lnTo>
                    <a:pt x="503174" y="1747570"/>
                  </a:lnTo>
                  <a:lnTo>
                    <a:pt x="434263" y="1723148"/>
                  </a:lnTo>
                  <a:lnTo>
                    <a:pt x="349631" y="1694154"/>
                  </a:lnTo>
                  <a:lnTo>
                    <a:pt x="227698" y="1653717"/>
                  </a:lnTo>
                  <a:lnTo>
                    <a:pt x="148183" y="1628394"/>
                  </a:lnTo>
                  <a:lnTo>
                    <a:pt x="142506" y="1626247"/>
                  </a:lnTo>
                  <a:lnTo>
                    <a:pt x="136652" y="1624799"/>
                  </a:lnTo>
                  <a:lnTo>
                    <a:pt x="130632" y="1624088"/>
                  </a:lnTo>
                  <a:lnTo>
                    <a:pt x="135801" y="1627263"/>
                  </a:lnTo>
                  <a:lnTo>
                    <a:pt x="141312" y="1629689"/>
                  </a:lnTo>
                  <a:lnTo>
                    <a:pt x="147142" y="1631378"/>
                  </a:lnTo>
                  <a:lnTo>
                    <a:pt x="193408" y="1648485"/>
                  </a:lnTo>
                  <a:lnTo>
                    <a:pt x="303110" y="1686788"/>
                  </a:lnTo>
                  <a:lnTo>
                    <a:pt x="390855" y="1716544"/>
                  </a:lnTo>
                  <a:lnTo>
                    <a:pt x="468884" y="1742338"/>
                  </a:lnTo>
                  <a:lnTo>
                    <a:pt x="548398" y="1767662"/>
                  </a:lnTo>
                  <a:lnTo>
                    <a:pt x="554075" y="1769821"/>
                  </a:lnTo>
                  <a:lnTo>
                    <a:pt x="559917" y="1771205"/>
                  </a:lnTo>
                  <a:lnTo>
                    <a:pt x="565962" y="1771827"/>
                  </a:lnTo>
                  <a:close/>
                </a:path>
                <a:path w="1174114" h="2791459">
                  <a:moveTo>
                    <a:pt x="725893" y="630529"/>
                  </a:moveTo>
                  <a:lnTo>
                    <a:pt x="703427" y="661771"/>
                  </a:lnTo>
                  <a:lnTo>
                    <a:pt x="679030" y="698347"/>
                  </a:lnTo>
                  <a:lnTo>
                    <a:pt x="647839" y="745934"/>
                  </a:lnTo>
                  <a:lnTo>
                    <a:pt x="611339" y="802284"/>
                  </a:lnTo>
                  <a:lnTo>
                    <a:pt x="571017" y="865149"/>
                  </a:lnTo>
                  <a:lnTo>
                    <a:pt x="495185" y="984961"/>
                  </a:lnTo>
                  <a:lnTo>
                    <a:pt x="465124" y="1033221"/>
                  </a:lnTo>
                  <a:lnTo>
                    <a:pt x="442175" y="1070686"/>
                  </a:lnTo>
                  <a:lnTo>
                    <a:pt x="423278" y="1104099"/>
                  </a:lnTo>
                  <a:lnTo>
                    <a:pt x="429602" y="1096124"/>
                  </a:lnTo>
                  <a:lnTo>
                    <a:pt x="470014" y="1036231"/>
                  </a:lnTo>
                  <a:lnTo>
                    <a:pt x="501167" y="988733"/>
                  </a:lnTo>
                  <a:lnTo>
                    <a:pt x="537654" y="932459"/>
                  </a:lnTo>
                  <a:lnTo>
                    <a:pt x="578015" y="869619"/>
                  </a:lnTo>
                  <a:lnTo>
                    <a:pt x="618134" y="806577"/>
                  </a:lnTo>
                  <a:lnTo>
                    <a:pt x="653948" y="749769"/>
                  </a:lnTo>
                  <a:lnTo>
                    <a:pt x="684034" y="701471"/>
                  </a:lnTo>
                  <a:lnTo>
                    <a:pt x="706996" y="663981"/>
                  </a:lnTo>
                  <a:lnTo>
                    <a:pt x="725893" y="630529"/>
                  </a:lnTo>
                  <a:close/>
                </a:path>
                <a:path w="1174114" h="2791459">
                  <a:moveTo>
                    <a:pt x="1173873" y="1963458"/>
                  </a:moveTo>
                  <a:lnTo>
                    <a:pt x="1167511" y="1968842"/>
                  </a:lnTo>
                  <a:lnTo>
                    <a:pt x="1161605" y="1974684"/>
                  </a:lnTo>
                  <a:lnTo>
                    <a:pt x="1156169" y="1981009"/>
                  </a:lnTo>
                  <a:lnTo>
                    <a:pt x="1078064" y="2064397"/>
                  </a:lnTo>
                  <a:lnTo>
                    <a:pt x="1041107" y="2103208"/>
                  </a:lnTo>
                  <a:lnTo>
                    <a:pt x="999934" y="2145792"/>
                  </a:lnTo>
                  <a:lnTo>
                    <a:pt x="955319" y="2191080"/>
                  </a:lnTo>
                  <a:lnTo>
                    <a:pt x="910221" y="2235873"/>
                  </a:lnTo>
                  <a:lnTo>
                    <a:pt x="867791" y="2277160"/>
                  </a:lnTo>
                  <a:lnTo>
                    <a:pt x="829119" y="2314194"/>
                  </a:lnTo>
                  <a:lnTo>
                    <a:pt x="745985" y="2392540"/>
                  </a:lnTo>
                  <a:lnTo>
                    <a:pt x="739622" y="2397887"/>
                  </a:lnTo>
                  <a:lnTo>
                    <a:pt x="738987" y="2398534"/>
                  </a:lnTo>
                  <a:lnTo>
                    <a:pt x="608037" y="1887067"/>
                  </a:lnTo>
                  <a:lnTo>
                    <a:pt x="580288" y="1778927"/>
                  </a:lnTo>
                  <a:lnTo>
                    <a:pt x="578065" y="1770329"/>
                  </a:lnTo>
                  <a:lnTo>
                    <a:pt x="582472" y="1766620"/>
                  </a:lnTo>
                  <a:lnTo>
                    <a:pt x="652678" y="1709813"/>
                  </a:lnTo>
                  <a:lnTo>
                    <a:pt x="684644" y="1682140"/>
                  </a:lnTo>
                  <a:lnTo>
                    <a:pt x="719455" y="1650961"/>
                  </a:lnTo>
                  <a:lnTo>
                    <a:pt x="756246" y="1616798"/>
                  </a:lnTo>
                  <a:lnTo>
                    <a:pt x="792403" y="1581873"/>
                  </a:lnTo>
                  <a:lnTo>
                    <a:pt x="825436" y="1548676"/>
                  </a:lnTo>
                  <a:lnTo>
                    <a:pt x="854671" y="1518056"/>
                  </a:lnTo>
                  <a:lnTo>
                    <a:pt x="890219" y="1479003"/>
                  </a:lnTo>
                  <a:lnTo>
                    <a:pt x="914704" y="1450898"/>
                  </a:lnTo>
                  <a:lnTo>
                    <a:pt x="919327" y="1446199"/>
                  </a:lnTo>
                  <a:lnTo>
                    <a:pt x="923290" y="1440992"/>
                  </a:lnTo>
                  <a:lnTo>
                    <a:pt x="926604" y="1435277"/>
                  </a:lnTo>
                  <a:lnTo>
                    <a:pt x="921194" y="1439303"/>
                  </a:lnTo>
                  <a:lnTo>
                    <a:pt x="916241" y="1443824"/>
                  </a:lnTo>
                  <a:lnTo>
                    <a:pt x="911720" y="1448816"/>
                  </a:lnTo>
                  <a:lnTo>
                    <a:pt x="849007" y="1513370"/>
                  </a:lnTo>
                  <a:lnTo>
                    <a:pt x="819251" y="1543316"/>
                  </a:lnTo>
                  <a:lnTo>
                    <a:pt x="786053" y="1576082"/>
                  </a:lnTo>
                  <a:lnTo>
                    <a:pt x="749998" y="1610842"/>
                  </a:lnTo>
                  <a:lnTo>
                    <a:pt x="713473" y="1645069"/>
                  </a:lnTo>
                  <a:lnTo>
                    <a:pt x="679018" y="1676488"/>
                  </a:lnTo>
                  <a:lnTo>
                    <a:pt x="647547" y="1704619"/>
                  </a:lnTo>
                  <a:lnTo>
                    <a:pt x="579945" y="1764080"/>
                  </a:lnTo>
                  <a:lnTo>
                    <a:pt x="577024" y="1766277"/>
                  </a:lnTo>
                  <a:lnTo>
                    <a:pt x="552704" y="1671764"/>
                  </a:lnTo>
                  <a:lnTo>
                    <a:pt x="539038" y="1618843"/>
                  </a:lnTo>
                  <a:lnTo>
                    <a:pt x="496404" y="1454404"/>
                  </a:lnTo>
                  <a:lnTo>
                    <a:pt x="439762" y="1236827"/>
                  </a:lnTo>
                  <a:lnTo>
                    <a:pt x="412343" y="1131887"/>
                  </a:lnTo>
                  <a:lnTo>
                    <a:pt x="385597" y="1029893"/>
                  </a:lnTo>
                  <a:lnTo>
                    <a:pt x="359613" y="931100"/>
                  </a:lnTo>
                  <a:lnTo>
                    <a:pt x="334441" y="835799"/>
                  </a:lnTo>
                  <a:lnTo>
                    <a:pt x="322186" y="789546"/>
                  </a:lnTo>
                  <a:lnTo>
                    <a:pt x="298373" y="699998"/>
                  </a:lnTo>
                  <a:lnTo>
                    <a:pt x="286842" y="656767"/>
                  </a:lnTo>
                  <a:lnTo>
                    <a:pt x="275551" y="614616"/>
                  </a:lnTo>
                  <a:lnTo>
                    <a:pt x="264528" y="573582"/>
                  </a:lnTo>
                  <a:lnTo>
                    <a:pt x="253784" y="533692"/>
                  </a:lnTo>
                  <a:lnTo>
                    <a:pt x="243319" y="494982"/>
                  </a:lnTo>
                  <a:lnTo>
                    <a:pt x="217106" y="398487"/>
                  </a:lnTo>
                  <a:lnTo>
                    <a:pt x="201968" y="342950"/>
                  </a:lnTo>
                  <a:lnTo>
                    <a:pt x="187744" y="291033"/>
                  </a:lnTo>
                  <a:lnTo>
                    <a:pt x="174485" y="242887"/>
                  </a:lnTo>
                  <a:lnTo>
                    <a:pt x="162229" y="198640"/>
                  </a:lnTo>
                  <a:lnTo>
                    <a:pt x="151015" y="158445"/>
                  </a:lnTo>
                  <a:lnTo>
                    <a:pt x="133057" y="94640"/>
                  </a:lnTo>
                  <a:lnTo>
                    <a:pt x="120078" y="49136"/>
                  </a:lnTo>
                  <a:lnTo>
                    <a:pt x="112026" y="21424"/>
                  </a:lnTo>
                  <a:lnTo>
                    <a:pt x="109791" y="13233"/>
                  </a:lnTo>
                  <a:lnTo>
                    <a:pt x="106527" y="2527"/>
                  </a:lnTo>
                  <a:lnTo>
                    <a:pt x="105486" y="0"/>
                  </a:lnTo>
                  <a:lnTo>
                    <a:pt x="105930" y="2819"/>
                  </a:lnTo>
                  <a:lnTo>
                    <a:pt x="107264" y="8178"/>
                  </a:lnTo>
                  <a:lnTo>
                    <a:pt x="113512" y="31978"/>
                  </a:lnTo>
                  <a:lnTo>
                    <a:pt x="123850" y="70802"/>
                  </a:lnTo>
                  <a:lnTo>
                    <a:pt x="137769" y="123329"/>
                  </a:lnTo>
                  <a:lnTo>
                    <a:pt x="147281" y="159562"/>
                  </a:lnTo>
                  <a:lnTo>
                    <a:pt x="157962" y="199936"/>
                  </a:lnTo>
                  <a:lnTo>
                    <a:pt x="169748" y="244322"/>
                  </a:lnTo>
                  <a:lnTo>
                    <a:pt x="237045" y="496722"/>
                  </a:lnTo>
                  <a:lnTo>
                    <a:pt x="257924" y="575462"/>
                  </a:lnTo>
                  <a:lnTo>
                    <a:pt x="279920" y="658710"/>
                  </a:lnTo>
                  <a:lnTo>
                    <a:pt x="302945" y="746226"/>
                  </a:lnTo>
                  <a:lnTo>
                    <a:pt x="326948" y="837730"/>
                  </a:lnTo>
                  <a:lnTo>
                    <a:pt x="377647" y="1031709"/>
                  </a:lnTo>
                  <a:lnTo>
                    <a:pt x="398983" y="1113751"/>
                  </a:lnTo>
                  <a:lnTo>
                    <a:pt x="397192" y="1111961"/>
                  </a:lnTo>
                  <a:lnTo>
                    <a:pt x="392226" y="1108049"/>
                  </a:lnTo>
                  <a:lnTo>
                    <a:pt x="386829" y="1104696"/>
                  </a:lnTo>
                  <a:lnTo>
                    <a:pt x="344131" y="1074940"/>
                  </a:lnTo>
                  <a:lnTo>
                    <a:pt x="203974" y="974953"/>
                  </a:lnTo>
                  <a:lnTo>
                    <a:pt x="163779" y="946759"/>
                  </a:lnTo>
                  <a:lnTo>
                    <a:pt x="126085" y="920800"/>
                  </a:lnTo>
                  <a:lnTo>
                    <a:pt x="91744" y="897623"/>
                  </a:lnTo>
                  <a:lnTo>
                    <a:pt x="61595" y="877798"/>
                  </a:lnTo>
                  <a:lnTo>
                    <a:pt x="16954" y="850125"/>
                  </a:lnTo>
                  <a:lnTo>
                    <a:pt x="11607" y="846531"/>
                  </a:lnTo>
                  <a:lnTo>
                    <a:pt x="5956" y="843508"/>
                  </a:lnTo>
                  <a:lnTo>
                    <a:pt x="0" y="841057"/>
                  </a:lnTo>
                  <a:lnTo>
                    <a:pt x="4445" y="845439"/>
                  </a:lnTo>
                  <a:lnTo>
                    <a:pt x="9296" y="849312"/>
                  </a:lnTo>
                  <a:lnTo>
                    <a:pt x="14579" y="852652"/>
                  </a:lnTo>
                  <a:lnTo>
                    <a:pt x="57429" y="882408"/>
                  </a:lnTo>
                  <a:lnTo>
                    <a:pt x="238442" y="1009599"/>
                  </a:lnTo>
                  <a:lnTo>
                    <a:pt x="310045" y="1059408"/>
                  </a:lnTo>
                  <a:lnTo>
                    <a:pt x="339966" y="1079550"/>
                  </a:lnTo>
                  <a:lnTo>
                    <a:pt x="384594" y="1107363"/>
                  </a:lnTo>
                  <a:lnTo>
                    <a:pt x="389978" y="1110983"/>
                  </a:lnTo>
                  <a:lnTo>
                    <a:pt x="395681" y="1114018"/>
                  </a:lnTo>
                  <a:lnTo>
                    <a:pt x="399440" y="1115542"/>
                  </a:lnTo>
                  <a:lnTo>
                    <a:pt x="445376" y="1292085"/>
                  </a:lnTo>
                  <a:lnTo>
                    <a:pt x="530555" y="1621028"/>
                  </a:lnTo>
                  <a:lnTo>
                    <a:pt x="569671" y="1772958"/>
                  </a:lnTo>
                  <a:lnTo>
                    <a:pt x="565810" y="1777771"/>
                  </a:lnTo>
                  <a:lnTo>
                    <a:pt x="570306" y="1775434"/>
                  </a:lnTo>
                  <a:lnTo>
                    <a:pt x="695782" y="2262695"/>
                  </a:lnTo>
                  <a:lnTo>
                    <a:pt x="721969" y="2363940"/>
                  </a:lnTo>
                  <a:lnTo>
                    <a:pt x="732675" y="2405202"/>
                  </a:lnTo>
                  <a:lnTo>
                    <a:pt x="728573" y="2410244"/>
                  </a:lnTo>
                  <a:lnTo>
                    <a:pt x="733209" y="2407259"/>
                  </a:lnTo>
                  <a:lnTo>
                    <a:pt x="735418" y="2415756"/>
                  </a:lnTo>
                  <a:lnTo>
                    <a:pt x="733806" y="2414943"/>
                  </a:lnTo>
                  <a:lnTo>
                    <a:pt x="726617" y="2412022"/>
                  </a:lnTo>
                  <a:lnTo>
                    <a:pt x="719201" y="2409647"/>
                  </a:lnTo>
                  <a:lnTo>
                    <a:pt x="659688" y="2388819"/>
                  </a:lnTo>
                  <a:lnTo>
                    <a:pt x="570992" y="2358796"/>
                  </a:lnTo>
                  <a:lnTo>
                    <a:pt x="462114" y="2322753"/>
                  </a:lnTo>
                  <a:lnTo>
                    <a:pt x="353021" y="2287270"/>
                  </a:lnTo>
                  <a:lnTo>
                    <a:pt x="263779" y="2258923"/>
                  </a:lnTo>
                  <a:lnTo>
                    <a:pt x="203377" y="2240483"/>
                  </a:lnTo>
                  <a:lnTo>
                    <a:pt x="196075" y="2237854"/>
                  </a:lnTo>
                  <a:lnTo>
                    <a:pt x="188582" y="2235974"/>
                  </a:lnTo>
                  <a:lnTo>
                    <a:pt x="180911" y="2234831"/>
                  </a:lnTo>
                  <a:lnTo>
                    <a:pt x="187845" y="2238349"/>
                  </a:lnTo>
                  <a:lnTo>
                    <a:pt x="195033" y="2241232"/>
                  </a:lnTo>
                  <a:lnTo>
                    <a:pt x="202488" y="2243455"/>
                  </a:lnTo>
                  <a:lnTo>
                    <a:pt x="262001" y="2264435"/>
                  </a:lnTo>
                  <a:lnTo>
                    <a:pt x="350558" y="2294394"/>
                  </a:lnTo>
                  <a:lnTo>
                    <a:pt x="459435" y="2330488"/>
                  </a:lnTo>
                  <a:lnTo>
                    <a:pt x="568528" y="2365972"/>
                  </a:lnTo>
                  <a:lnTo>
                    <a:pt x="657758" y="2394318"/>
                  </a:lnTo>
                  <a:lnTo>
                    <a:pt x="718159" y="2412771"/>
                  </a:lnTo>
                  <a:lnTo>
                    <a:pt x="725512" y="2415400"/>
                  </a:lnTo>
                  <a:lnTo>
                    <a:pt x="733044" y="2417292"/>
                  </a:lnTo>
                  <a:lnTo>
                    <a:pt x="735926" y="2417724"/>
                  </a:lnTo>
                  <a:lnTo>
                    <a:pt x="747217" y="2461145"/>
                  </a:lnTo>
                  <a:lnTo>
                    <a:pt x="759421" y="2507945"/>
                  </a:lnTo>
                  <a:lnTo>
                    <a:pt x="771309" y="2553398"/>
                  </a:lnTo>
                  <a:lnTo>
                    <a:pt x="782866" y="2597378"/>
                  </a:lnTo>
                  <a:lnTo>
                    <a:pt x="794054" y="2639796"/>
                  </a:lnTo>
                  <a:lnTo>
                    <a:pt x="804862" y="2680512"/>
                  </a:lnTo>
                  <a:lnTo>
                    <a:pt x="815238" y="2719438"/>
                  </a:lnTo>
                  <a:lnTo>
                    <a:pt x="825182" y="2756446"/>
                  </a:lnTo>
                  <a:lnTo>
                    <a:pt x="834656" y="2791409"/>
                  </a:lnTo>
                  <a:lnTo>
                    <a:pt x="840752" y="2789783"/>
                  </a:lnTo>
                  <a:lnTo>
                    <a:pt x="831443" y="2754693"/>
                  </a:lnTo>
                  <a:lnTo>
                    <a:pt x="821651" y="2717596"/>
                  </a:lnTo>
                  <a:lnTo>
                    <a:pt x="811428" y="2678582"/>
                  </a:lnTo>
                  <a:lnTo>
                    <a:pt x="800773" y="2637764"/>
                  </a:lnTo>
                  <a:lnTo>
                    <a:pt x="789724" y="2595270"/>
                  </a:lnTo>
                  <a:lnTo>
                    <a:pt x="778319" y="2551201"/>
                  </a:lnTo>
                  <a:lnTo>
                    <a:pt x="766559" y="2505684"/>
                  </a:lnTo>
                  <a:lnTo>
                    <a:pt x="742111" y="2410714"/>
                  </a:lnTo>
                  <a:lnTo>
                    <a:pt x="739952" y="2402332"/>
                  </a:lnTo>
                  <a:lnTo>
                    <a:pt x="741984" y="2400770"/>
                  </a:lnTo>
                  <a:lnTo>
                    <a:pt x="748068" y="2395207"/>
                  </a:lnTo>
                  <a:lnTo>
                    <a:pt x="799249" y="2350579"/>
                  </a:lnTo>
                  <a:lnTo>
                    <a:pt x="833932" y="2319185"/>
                  </a:lnTo>
                  <a:lnTo>
                    <a:pt x="873099" y="2282609"/>
                  </a:lnTo>
                  <a:lnTo>
                    <a:pt x="915809" y="2241600"/>
                  </a:lnTo>
                  <a:lnTo>
                    <a:pt x="961123" y="2196884"/>
                  </a:lnTo>
                  <a:lnTo>
                    <a:pt x="1005776" y="2151456"/>
                  </a:lnTo>
                  <a:lnTo>
                    <a:pt x="1046670" y="2108492"/>
                  </a:lnTo>
                  <a:lnTo>
                    <a:pt x="1083094" y="2069071"/>
                  </a:lnTo>
                  <a:lnTo>
                    <a:pt x="1140142" y="2005279"/>
                  </a:lnTo>
                  <a:lnTo>
                    <a:pt x="1159002" y="1983092"/>
                  </a:lnTo>
                  <a:lnTo>
                    <a:pt x="1164564" y="1977009"/>
                  </a:lnTo>
                  <a:lnTo>
                    <a:pt x="1169530" y="1970468"/>
                  </a:lnTo>
                  <a:lnTo>
                    <a:pt x="1173873" y="1963458"/>
                  </a:lnTo>
                  <a:close/>
                </a:path>
              </a:pathLst>
            </a:custGeom>
            <a:solidFill>
              <a:srgbClr val="DFDF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/>
          <p:nvPr/>
        </p:nvSpPr>
        <p:spPr>
          <a:xfrm>
            <a:off x="4002354" y="700582"/>
            <a:ext cx="567690" cy="970915"/>
          </a:xfrm>
          <a:custGeom>
            <a:avLst/>
            <a:gdLst/>
            <a:ahLst/>
            <a:cxnLst/>
            <a:rect l="l" t="t" r="r" b="b"/>
            <a:pathLst>
              <a:path w="567689" h="970914">
                <a:moveTo>
                  <a:pt x="560222" y="767029"/>
                </a:moveTo>
                <a:lnTo>
                  <a:pt x="415010" y="722388"/>
                </a:lnTo>
                <a:lnTo>
                  <a:pt x="407073" y="740867"/>
                </a:lnTo>
                <a:lnTo>
                  <a:pt x="380047" y="778725"/>
                </a:lnTo>
                <a:lnTo>
                  <a:pt x="329145" y="809574"/>
                </a:lnTo>
                <a:lnTo>
                  <a:pt x="249567" y="807046"/>
                </a:lnTo>
                <a:lnTo>
                  <a:pt x="240474" y="804164"/>
                </a:lnTo>
                <a:lnTo>
                  <a:pt x="199923" y="779919"/>
                </a:lnTo>
                <a:lnTo>
                  <a:pt x="171462" y="742213"/>
                </a:lnTo>
                <a:lnTo>
                  <a:pt x="159258" y="696506"/>
                </a:lnTo>
                <a:lnTo>
                  <a:pt x="158788" y="688441"/>
                </a:lnTo>
                <a:lnTo>
                  <a:pt x="158788" y="680389"/>
                </a:lnTo>
                <a:lnTo>
                  <a:pt x="165938" y="640892"/>
                </a:lnTo>
                <a:lnTo>
                  <a:pt x="184353" y="605180"/>
                </a:lnTo>
                <a:lnTo>
                  <a:pt x="239395" y="560006"/>
                </a:lnTo>
                <a:lnTo>
                  <a:pt x="283083" y="548525"/>
                </a:lnTo>
                <a:lnTo>
                  <a:pt x="337096" y="552183"/>
                </a:lnTo>
                <a:lnTo>
                  <a:pt x="401332" y="576135"/>
                </a:lnTo>
                <a:lnTo>
                  <a:pt x="503542" y="248818"/>
                </a:lnTo>
                <a:lnTo>
                  <a:pt x="359968" y="204190"/>
                </a:lnTo>
                <a:lnTo>
                  <a:pt x="300456" y="395960"/>
                </a:lnTo>
                <a:lnTo>
                  <a:pt x="265341" y="397738"/>
                </a:lnTo>
                <a:lnTo>
                  <a:pt x="182892" y="418261"/>
                </a:lnTo>
                <a:lnTo>
                  <a:pt x="87490" y="480390"/>
                </a:lnTo>
                <a:lnTo>
                  <a:pt x="13462" y="606933"/>
                </a:lnTo>
                <a:lnTo>
                  <a:pt x="495" y="667537"/>
                </a:lnTo>
                <a:lnTo>
                  <a:pt x="0" y="722058"/>
                </a:lnTo>
                <a:lnTo>
                  <a:pt x="9956" y="770597"/>
                </a:lnTo>
                <a:lnTo>
                  <a:pt x="28359" y="813295"/>
                </a:lnTo>
                <a:lnTo>
                  <a:pt x="53200" y="850265"/>
                </a:lnTo>
                <a:lnTo>
                  <a:pt x="82473" y="881634"/>
                </a:lnTo>
                <a:lnTo>
                  <a:pt x="114173" y="907503"/>
                </a:lnTo>
                <a:lnTo>
                  <a:pt x="146291" y="928027"/>
                </a:lnTo>
                <a:lnTo>
                  <a:pt x="203746" y="953452"/>
                </a:lnTo>
                <a:lnTo>
                  <a:pt x="251142" y="965111"/>
                </a:lnTo>
                <a:lnTo>
                  <a:pt x="318731" y="970826"/>
                </a:lnTo>
                <a:lnTo>
                  <a:pt x="356755" y="967625"/>
                </a:lnTo>
                <a:lnTo>
                  <a:pt x="395820" y="958342"/>
                </a:lnTo>
                <a:lnTo>
                  <a:pt x="434606" y="941438"/>
                </a:lnTo>
                <a:lnTo>
                  <a:pt x="471766" y="915390"/>
                </a:lnTo>
                <a:lnTo>
                  <a:pt x="505980" y="878662"/>
                </a:lnTo>
                <a:lnTo>
                  <a:pt x="535914" y="829716"/>
                </a:lnTo>
                <a:lnTo>
                  <a:pt x="560222" y="767029"/>
                </a:lnTo>
                <a:close/>
              </a:path>
              <a:path w="567689" h="970914">
                <a:moveTo>
                  <a:pt x="567588" y="45466"/>
                </a:moveTo>
                <a:lnTo>
                  <a:pt x="421868" y="0"/>
                </a:lnTo>
                <a:lnTo>
                  <a:pt x="379412" y="136067"/>
                </a:lnTo>
                <a:lnTo>
                  <a:pt x="525132" y="181533"/>
                </a:lnTo>
                <a:lnTo>
                  <a:pt x="567588" y="45466"/>
                </a:lnTo>
                <a:close/>
              </a:path>
            </a:pathLst>
          </a:custGeom>
          <a:solidFill>
            <a:srgbClr val="F5F5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960416" y="957808"/>
            <a:ext cx="224790" cy="377190"/>
          </a:xfrm>
          <a:custGeom>
            <a:avLst/>
            <a:gdLst/>
            <a:ahLst/>
            <a:cxnLst/>
            <a:rect l="l" t="t" r="r" b="b"/>
            <a:pathLst>
              <a:path w="224789" h="377190">
                <a:moveTo>
                  <a:pt x="223126" y="361327"/>
                </a:moveTo>
                <a:lnTo>
                  <a:pt x="208470" y="306641"/>
                </a:lnTo>
                <a:lnTo>
                  <a:pt x="149872" y="322338"/>
                </a:lnTo>
                <a:lnTo>
                  <a:pt x="164541" y="377037"/>
                </a:lnTo>
                <a:lnTo>
                  <a:pt x="223126" y="361327"/>
                </a:lnTo>
                <a:close/>
              </a:path>
              <a:path w="224789" h="377190">
                <a:moveTo>
                  <a:pt x="224180" y="110909"/>
                </a:moveTo>
                <a:lnTo>
                  <a:pt x="193408" y="30822"/>
                </a:lnTo>
                <a:lnTo>
                  <a:pt x="155117" y="6642"/>
                </a:lnTo>
                <a:lnTo>
                  <a:pt x="114973" y="0"/>
                </a:lnTo>
                <a:lnTo>
                  <a:pt x="83172" y="3644"/>
                </a:lnTo>
                <a:lnTo>
                  <a:pt x="56121" y="13042"/>
                </a:lnTo>
                <a:lnTo>
                  <a:pt x="23075" y="35725"/>
                </a:lnTo>
                <a:lnTo>
                  <a:pt x="0" y="76517"/>
                </a:lnTo>
                <a:lnTo>
                  <a:pt x="2832" y="140233"/>
                </a:lnTo>
                <a:lnTo>
                  <a:pt x="60998" y="125349"/>
                </a:lnTo>
                <a:lnTo>
                  <a:pt x="60109" y="122047"/>
                </a:lnTo>
                <a:lnTo>
                  <a:pt x="59563" y="118694"/>
                </a:lnTo>
                <a:lnTo>
                  <a:pt x="59143" y="111861"/>
                </a:lnTo>
                <a:lnTo>
                  <a:pt x="59270" y="108458"/>
                </a:lnTo>
                <a:lnTo>
                  <a:pt x="60210" y="101688"/>
                </a:lnTo>
                <a:lnTo>
                  <a:pt x="82943" y="68872"/>
                </a:lnTo>
                <a:lnTo>
                  <a:pt x="108445" y="60261"/>
                </a:lnTo>
                <a:lnTo>
                  <a:pt x="118567" y="60413"/>
                </a:lnTo>
                <a:lnTo>
                  <a:pt x="157327" y="87312"/>
                </a:lnTo>
                <a:lnTo>
                  <a:pt x="162763" y="109791"/>
                </a:lnTo>
                <a:lnTo>
                  <a:pt x="162725" y="116065"/>
                </a:lnTo>
                <a:lnTo>
                  <a:pt x="141579" y="155702"/>
                </a:lnTo>
                <a:lnTo>
                  <a:pt x="96113" y="171323"/>
                </a:lnTo>
                <a:lnTo>
                  <a:pt x="130784" y="302399"/>
                </a:lnTo>
                <a:lnTo>
                  <a:pt x="188214" y="287515"/>
                </a:lnTo>
                <a:lnTo>
                  <a:pt x="167970" y="210743"/>
                </a:lnTo>
                <a:lnTo>
                  <a:pt x="173380" y="207492"/>
                </a:lnTo>
                <a:lnTo>
                  <a:pt x="204355" y="176390"/>
                </a:lnTo>
                <a:lnTo>
                  <a:pt x="222745" y="129768"/>
                </a:lnTo>
                <a:lnTo>
                  <a:pt x="223558" y="123532"/>
                </a:lnTo>
                <a:lnTo>
                  <a:pt x="224180" y="110909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750704" y="2529395"/>
            <a:ext cx="234950" cy="379730"/>
          </a:xfrm>
          <a:custGeom>
            <a:avLst/>
            <a:gdLst/>
            <a:ahLst/>
            <a:cxnLst/>
            <a:rect l="l" t="t" r="r" b="b"/>
            <a:pathLst>
              <a:path w="234950" h="379730">
                <a:moveTo>
                  <a:pt x="75996" y="326440"/>
                </a:moveTo>
                <a:lnTo>
                  <a:pt x="19202" y="305866"/>
                </a:lnTo>
                <a:lnTo>
                  <a:pt x="0" y="358889"/>
                </a:lnTo>
                <a:lnTo>
                  <a:pt x="56794" y="379463"/>
                </a:lnTo>
                <a:lnTo>
                  <a:pt x="75996" y="326440"/>
                </a:lnTo>
                <a:close/>
              </a:path>
              <a:path w="234950" h="379730">
                <a:moveTo>
                  <a:pt x="234746" y="92760"/>
                </a:moveTo>
                <a:lnTo>
                  <a:pt x="217055" y="51142"/>
                </a:lnTo>
                <a:lnTo>
                  <a:pt x="187833" y="22898"/>
                </a:lnTo>
                <a:lnTo>
                  <a:pt x="131673" y="114"/>
                </a:lnTo>
                <a:lnTo>
                  <a:pt x="91478" y="0"/>
                </a:lnTo>
                <a:lnTo>
                  <a:pt x="49250" y="20447"/>
                </a:lnTo>
                <a:lnTo>
                  <a:pt x="15328" y="74447"/>
                </a:lnTo>
                <a:lnTo>
                  <a:pt x="71856" y="94830"/>
                </a:lnTo>
                <a:lnTo>
                  <a:pt x="73050" y="91630"/>
                </a:lnTo>
                <a:lnTo>
                  <a:pt x="74536" y="88582"/>
                </a:lnTo>
                <a:lnTo>
                  <a:pt x="105410" y="63398"/>
                </a:lnTo>
                <a:lnTo>
                  <a:pt x="122275" y="61379"/>
                </a:lnTo>
                <a:lnTo>
                  <a:pt x="125653" y="61645"/>
                </a:lnTo>
                <a:lnTo>
                  <a:pt x="165709" y="86055"/>
                </a:lnTo>
                <a:lnTo>
                  <a:pt x="172326" y="116128"/>
                </a:lnTo>
                <a:lnTo>
                  <a:pt x="171475" y="122402"/>
                </a:lnTo>
                <a:lnTo>
                  <a:pt x="138582" y="162204"/>
                </a:lnTo>
                <a:lnTo>
                  <a:pt x="121107" y="165925"/>
                </a:lnTo>
                <a:lnTo>
                  <a:pt x="99720" y="163487"/>
                </a:lnTo>
                <a:lnTo>
                  <a:pt x="74688" y="152857"/>
                </a:lnTo>
                <a:lnTo>
                  <a:pt x="28409" y="280365"/>
                </a:lnTo>
                <a:lnTo>
                  <a:pt x="84353" y="300596"/>
                </a:lnTo>
                <a:lnTo>
                  <a:pt x="111429" y="226199"/>
                </a:lnTo>
                <a:lnTo>
                  <a:pt x="117741" y="226593"/>
                </a:lnTo>
                <a:lnTo>
                  <a:pt x="160934" y="218630"/>
                </a:lnTo>
                <a:lnTo>
                  <a:pt x="202603" y="190779"/>
                </a:lnTo>
                <a:lnTo>
                  <a:pt x="226479" y="153924"/>
                </a:lnTo>
                <a:lnTo>
                  <a:pt x="228523" y="147942"/>
                </a:lnTo>
                <a:lnTo>
                  <a:pt x="234746" y="9276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743782" y="2924631"/>
            <a:ext cx="515620" cy="807720"/>
          </a:xfrm>
          <a:custGeom>
            <a:avLst/>
            <a:gdLst/>
            <a:ahLst/>
            <a:cxnLst/>
            <a:rect l="l" t="t" r="r" b="b"/>
            <a:pathLst>
              <a:path w="515620" h="807720">
                <a:moveTo>
                  <a:pt x="484619" y="268579"/>
                </a:moveTo>
                <a:lnTo>
                  <a:pt x="467525" y="146088"/>
                </a:lnTo>
                <a:lnTo>
                  <a:pt x="441350" y="94716"/>
                </a:lnTo>
                <a:lnTo>
                  <a:pt x="409092" y="56235"/>
                </a:lnTo>
                <a:lnTo>
                  <a:pt x="372529" y="29083"/>
                </a:lnTo>
                <a:lnTo>
                  <a:pt x="333387" y="11696"/>
                </a:lnTo>
                <a:lnTo>
                  <a:pt x="293408" y="2514"/>
                </a:lnTo>
                <a:lnTo>
                  <a:pt x="254355" y="0"/>
                </a:lnTo>
                <a:lnTo>
                  <a:pt x="217957" y="2565"/>
                </a:lnTo>
                <a:lnTo>
                  <a:pt x="160147" y="16789"/>
                </a:lnTo>
                <a:lnTo>
                  <a:pt x="112407" y="39662"/>
                </a:lnTo>
                <a:lnTo>
                  <a:pt x="53975" y="84963"/>
                </a:lnTo>
                <a:lnTo>
                  <a:pt x="28435" y="117475"/>
                </a:lnTo>
                <a:lnTo>
                  <a:pt x="9410" y="157314"/>
                </a:lnTo>
                <a:lnTo>
                  <a:pt x="0" y="205092"/>
                </a:lnTo>
                <a:lnTo>
                  <a:pt x="3238" y="261366"/>
                </a:lnTo>
                <a:lnTo>
                  <a:pt x="22225" y="326707"/>
                </a:lnTo>
                <a:lnTo>
                  <a:pt x="141249" y="280581"/>
                </a:lnTo>
                <a:lnTo>
                  <a:pt x="136829" y="264236"/>
                </a:lnTo>
                <a:lnTo>
                  <a:pt x="134874" y="225107"/>
                </a:lnTo>
                <a:lnTo>
                  <a:pt x="152361" y="178079"/>
                </a:lnTo>
                <a:lnTo>
                  <a:pt x="206273" y="138049"/>
                </a:lnTo>
                <a:lnTo>
                  <a:pt x="245275" y="129832"/>
                </a:lnTo>
                <a:lnTo>
                  <a:pt x="253263" y="130009"/>
                </a:lnTo>
                <a:lnTo>
                  <a:pt x="291807" y="140017"/>
                </a:lnTo>
                <a:lnTo>
                  <a:pt x="323799" y="163791"/>
                </a:lnTo>
                <a:lnTo>
                  <a:pt x="345719" y="197561"/>
                </a:lnTo>
                <a:lnTo>
                  <a:pt x="354647" y="237007"/>
                </a:lnTo>
                <a:lnTo>
                  <a:pt x="354457" y="250431"/>
                </a:lnTo>
                <a:lnTo>
                  <a:pt x="341909" y="295579"/>
                </a:lnTo>
                <a:lnTo>
                  <a:pt x="319024" y="326123"/>
                </a:lnTo>
                <a:lnTo>
                  <a:pt x="281381" y="352018"/>
                </a:lnTo>
                <a:lnTo>
                  <a:pt x="226352" y="369697"/>
                </a:lnTo>
                <a:lnTo>
                  <a:pt x="330504" y="639445"/>
                </a:lnTo>
                <a:lnTo>
                  <a:pt x="449529" y="593915"/>
                </a:lnTo>
                <a:lnTo>
                  <a:pt x="388518" y="435914"/>
                </a:lnTo>
                <a:lnTo>
                  <a:pt x="410679" y="416356"/>
                </a:lnTo>
                <a:lnTo>
                  <a:pt x="454190" y="359625"/>
                </a:lnTo>
                <a:lnTo>
                  <a:pt x="484619" y="268579"/>
                </a:lnTo>
                <a:close/>
              </a:path>
              <a:path w="515620" h="807720">
                <a:moveTo>
                  <a:pt x="515289" y="760996"/>
                </a:moveTo>
                <a:lnTo>
                  <a:pt x="472071" y="648817"/>
                </a:lnTo>
                <a:lnTo>
                  <a:pt x="351980" y="695083"/>
                </a:lnTo>
                <a:lnTo>
                  <a:pt x="395198" y="807262"/>
                </a:lnTo>
                <a:lnTo>
                  <a:pt x="515289" y="760996"/>
                </a:lnTo>
                <a:close/>
              </a:path>
            </a:pathLst>
          </a:custGeom>
          <a:solidFill>
            <a:srgbClr val="F5F5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9463227" y="3364801"/>
            <a:ext cx="365125" cy="572135"/>
          </a:xfrm>
          <a:custGeom>
            <a:avLst/>
            <a:gdLst/>
            <a:ahLst/>
            <a:cxnLst/>
            <a:rect l="l" t="t" r="r" b="b"/>
            <a:pathLst>
              <a:path w="365125" h="572135">
                <a:moveTo>
                  <a:pt x="115697" y="79413"/>
                </a:moveTo>
                <a:lnTo>
                  <a:pt x="85102" y="0"/>
                </a:lnTo>
                <a:lnTo>
                  <a:pt x="0" y="32791"/>
                </a:lnTo>
                <a:lnTo>
                  <a:pt x="30594" y="112204"/>
                </a:lnTo>
                <a:lnTo>
                  <a:pt x="115697" y="79413"/>
                </a:lnTo>
                <a:close/>
              </a:path>
              <a:path w="365125" h="572135">
                <a:moveTo>
                  <a:pt x="364515" y="398780"/>
                </a:moveTo>
                <a:lnTo>
                  <a:pt x="349364" y="340461"/>
                </a:lnTo>
                <a:lnTo>
                  <a:pt x="264566" y="373049"/>
                </a:lnTo>
                <a:lnTo>
                  <a:pt x="267690" y="384644"/>
                </a:lnTo>
                <a:lnTo>
                  <a:pt x="269062" y="412394"/>
                </a:lnTo>
                <a:lnTo>
                  <a:pt x="218440" y="474065"/>
                </a:lnTo>
                <a:lnTo>
                  <a:pt x="188899" y="480212"/>
                </a:lnTo>
                <a:lnTo>
                  <a:pt x="181381" y="479742"/>
                </a:lnTo>
                <a:lnTo>
                  <a:pt x="140296" y="461518"/>
                </a:lnTo>
                <a:lnTo>
                  <a:pt x="116420" y="422884"/>
                </a:lnTo>
                <a:lnTo>
                  <a:pt x="113309" y="404012"/>
                </a:lnTo>
                <a:lnTo>
                  <a:pt x="113461" y="394512"/>
                </a:lnTo>
                <a:lnTo>
                  <a:pt x="138620" y="340842"/>
                </a:lnTo>
                <a:lnTo>
                  <a:pt x="204012" y="310565"/>
                </a:lnTo>
                <a:lnTo>
                  <a:pt x="131102" y="118783"/>
                </a:lnTo>
                <a:lnTo>
                  <a:pt x="47193" y="151066"/>
                </a:lnTo>
                <a:lnTo>
                  <a:pt x="90347" y="263093"/>
                </a:lnTo>
                <a:lnTo>
                  <a:pt x="79362" y="272237"/>
                </a:lnTo>
                <a:lnTo>
                  <a:pt x="51346" y="304546"/>
                </a:lnTo>
                <a:lnTo>
                  <a:pt x="31991" y="342684"/>
                </a:lnTo>
                <a:lnTo>
                  <a:pt x="22440" y="384365"/>
                </a:lnTo>
                <a:lnTo>
                  <a:pt x="21551" y="398627"/>
                </a:lnTo>
                <a:lnTo>
                  <a:pt x="21831" y="412915"/>
                </a:lnTo>
                <a:lnTo>
                  <a:pt x="29565" y="454977"/>
                </a:lnTo>
                <a:lnTo>
                  <a:pt x="63804" y="519506"/>
                </a:lnTo>
                <a:lnTo>
                  <a:pt x="101473" y="551319"/>
                </a:lnTo>
                <a:lnTo>
                  <a:pt x="143294" y="567575"/>
                </a:lnTo>
                <a:lnTo>
                  <a:pt x="185089" y="571982"/>
                </a:lnTo>
                <a:lnTo>
                  <a:pt x="222732" y="568236"/>
                </a:lnTo>
                <a:lnTo>
                  <a:pt x="271894" y="551268"/>
                </a:lnTo>
                <a:lnTo>
                  <a:pt x="324129" y="514591"/>
                </a:lnTo>
                <a:lnTo>
                  <a:pt x="362267" y="446659"/>
                </a:lnTo>
                <a:lnTo>
                  <a:pt x="364515" y="398780"/>
                </a:lnTo>
                <a:close/>
              </a:path>
            </a:pathLst>
          </a:custGeom>
          <a:solidFill>
            <a:srgbClr val="F5F5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482885" y="6995242"/>
            <a:ext cx="2542540" cy="0"/>
          </a:xfrm>
          <a:custGeom>
            <a:avLst/>
            <a:gdLst/>
            <a:ahLst/>
            <a:cxnLst/>
            <a:rect l="l" t="t" r="r" b="b"/>
            <a:pathLst>
              <a:path w="2542540">
                <a:moveTo>
                  <a:pt x="0" y="0"/>
                </a:moveTo>
                <a:lnTo>
                  <a:pt x="2542063" y="0"/>
                </a:lnTo>
                <a:lnTo>
                  <a:pt x="0" y="0"/>
                </a:lnTo>
                <a:close/>
              </a:path>
            </a:pathLst>
          </a:custGeom>
          <a:solidFill>
            <a:srgbClr val="2532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243163" y="6995242"/>
            <a:ext cx="2809240" cy="0"/>
          </a:xfrm>
          <a:custGeom>
            <a:avLst/>
            <a:gdLst/>
            <a:ahLst/>
            <a:cxnLst/>
            <a:rect l="l" t="t" r="r" b="b"/>
            <a:pathLst>
              <a:path w="2809240">
                <a:moveTo>
                  <a:pt x="0" y="0"/>
                </a:moveTo>
                <a:lnTo>
                  <a:pt x="2808975" y="0"/>
                </a:lnTo>
                <a:lnTo>
                  <a:pt x="0" y="0"/>
                </a:lnTo>
                <a:close/>
              </a:path>
            </a:pathLst>
          </a:custGeom>
          <a:solidFill>
            <a:srgbClr val="25323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5" name="object 15"/>
          <p:cNvGrpSpPr/>
          <p:nvPr/>
        </p:nvGrpSpPr>
        <p:grpSpPr>
          <a:xfrm>
            <a:off x="3854186" y="900135"/>
            <a:ext cx="5789295" cy="6099810"/>
            <a:chOff x="3854186" y="900135"/>
            <a:chExt cx="5789295" cy="6099810"/>
          </a:xfrm>
        </p:grpSpPr>
        <p:sp>
          <p:nvSpPr>
            <p:cNvPr id="16" name="object 16"/>
            <p:cNvSpPr/>
            <p:nvPr/>
          </p:nvSpPr>
          <p:spPr>
            <a:xfrm>
              <a:off x="9096807" y="1146987"/>
              <a:ext cx="222250" cy="379095"/>
            </a:xfrm>
            <a:custGeom>
              <a:avLst/>
              <a:gdLst/>
              <a:ahLst/>
              <a:cxnLst/>
              <a:rect l="l" t="t" r="r" b="b"/>
              <a:pathLst>
                <a:path w="222250" h="379094">
                  <a:moveTo>
                    <a:pt x="140906" y="0"/>
                  </a:moveTo>
                  <a:lnTo>
                    <a:pt x="81534" y="0"/>
                  </a:lnTo>
                  <a:lnTo>
                    <a:pt x="81534" y="55499"/>
                  </a:lnTo>
                  <a:lnTo>
                    <a:pt x="140906" y="55499"/>
                  </a:lnTo>
                  <a:lnTo>
                    <a:pt x="140906" y="0"/>
                  </a:lnTo>
                  <a:close/>
                </a:path>
                <a:path w="222250" h="379094">
                  <a:moveTo>
                    <a:pt x="221843" y="268998"/>
                  </a:moveTo>
                  <a:lnTo>
                    <a:pt x="162331" y="268998"/>
                  </a:lnTo>
                  <a:lnTo>
                    <a:pt x="162344" y="272364"/>
                  </a:lnTo>
                  <a:lnTo>
                    <a:pt x="162026" y="275717"/>
                  </a:lnTo>
                  <a:lnTo>
                    <a:pt x="142214" y="309740"/>
                  </a:lnTo>
                  <a:lnTo>
                    <a:pt x="105714" y="319900"/>
                  </a:lnTo>
                  <a:lnTo>
                    <a:pt x="100825" y="319316"/>
                  </a:lnTo>
                  <a:lnTo>
                    <a:pt x="68529" y="297992"/>
                  </a:lnTo>
                  <a:lnTo>
                    <a:pt x="59880" y="273075"/>
                  </a:lnTo>
                  <a:lnTo>
                    <a:pt x="61341" y="256184"/>
                  </a:lnTo>
                  <a:lnTo>
                    <a:pt x="93294" y="219951"/>
                  </a:lnTo>
                  <a:lnTo>
                    <a:pt x="113804" y="215036"/>
                  </a:lnTo>
                  <a:lnTo>
                    <a:pt x="140449" y="216471"/>
                  </a:lnTo>
                  <a:lnTo>
                    <a:pt x="140449" y="82575"/>
                  </a:lnTo>
                  <a:lnTo>
                    <a:pt x="81978" y="82575"/>
                  </a:lnTo>
                  <a:lnTo>
                    <a:pt x="81978" y="160832"/>
                  </a:lnTo>
                  <a:lnTo>
                    <a:pt x="73152" y="163817"/>
                  </a:lnTo>
                  <a:lnTo>
                    <a:pt x="34340" y="188760"/>
                  </a:lnTo>
                  <a:lnTo>
                    <a:pt x="8559" y="227012"/>
                  </a:lnTo>
                  <a:lnTo>
                    <a:pt x="0" y="272415"/>
                  </a:lnTo>
                  <a:lnTo>
                    <a:pt x="12661" y="325615"/>
                  </a:lnTo>
                  <a:lnTo>
                    <a:pt x="43002" y="358228"/>
                  </a:lnTo>
                  <a:lnTo>
                    <a:pt x="79590" y="374599"/>
                  </a:lnTo>
                  <a:lnTo>
                    <a:pt x="110998" y="379095"/>
                  </a:lnTo>
                  <a:lnTo>
                    <a:pt x="139217" y="376847"/>
                  </a:lnTo>
                  <a:lnTo>
                    <a:pt x="176403" y="363486"/>
                  </a:lnTo>
                  <a:lnTo>
                    <a:pt x="208597" y="330403"/>
                  </a:lnTo>
                  <a:lnTo>
                    <a:pt x="221843" y="268998"/>
                  </a:lnTo>
                  <a:close/>
                </a:path>
              </a:pathLst>
            </a:custGeom>
            <a:solidFill>
              <a:srgbClr val="ED21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8772181" y="900135"/>
              <a:ext cx="871219" cy="872490"/>
            </a:xfrm>
            <a:custGeom>
              <a:avLst/>
              <a:gdLst/>
              <a:ahLst/>
              <a:cxnLst/>
              <a:rect l="l" t="t" r="r" b="b"/>
              <a:pathLst>
                <a:path w="871220" h="872489">
                  <a:moveTo>
                    <a:pt x="71230" y="675397"/>
                  </a:moveTo>
                  <a:lnTo>
                    <a:pt x="42829" y="624840"/>
                  </a:lnTo>
                  <a:lnTo>
                    <a:pt x="20802" y="570230"/>
                  </a:lnTo>
                  <a:lnTo>
                    <a:pt x="6414" y="511810"/>
                  </a:lnTo>
                  <a:lnTo>
                    <a:pt x="0" y="453390"/>
                  </a:lnTo>
                  <a:lnTo>
                    <a:pt x="45" y="427990"/>
                  </a:lnTo>
                  <a:lnTo>
                    <a:pt x="138" y="425450"/>
                  </a:lnTo>
                  <a:lnTo>
                    <a:pt x="668" y="416560"/>
                  </a:lnTo>
                  <a:lnTo>
                    <a:pt x="743" y="415290"/>
                  </a:lnTo>
                  <a:lnTo>
                    <a:pt x="1018" y="407670"/>
                  </a:lnTo>
                  <a:lnTo>
                    <a:pt x="1063" y="406400"/>
                  </a:lnTo>
                  <a:lnTo>
                    <a:pt x="1691" y="397510"/>
                  </a:lnTo>
                  <a:lnTo>
                    <a:pt x="10230" y="342900"/>
                  </a:lnTo>
                  <a:lnTo>
                    <a:pt x="32249" y="273050"/>
                  </a:lnTo>
                  <a:lnTo>
                    <a:pt x="64983" y="209550"/>
                  </a:lnTo>
                  <a:lnTo>
                    <a:pt x="105823" y="152400"/>
                  </a:lnTo>
                  <a:lnTo>
                    <a:pt x="154572" y="104140"/>
                  </a:lnTo>
                  <a:lnTo>
                    <a:pt x="208802" y="64770"/>
                  </a:lnTo>
                  <a:lnTo>
                    <a:pt x="267122" y="34290"/>
                  </a:lnTo>
                  <a:lnTo>
                    <a:pt x="327527" y="13970"/>
                  </a:lnTo>
                  <a:lnTo>
                    <a:pt x="389506" y="1270"/>
                  </a:lnTo>
                  <a:lnTo>
                    <a:pt x="396771" y="1270"/>
                  </a:lnTo>
                  <a:lnTo>
                    <a:pt x="404217" y="0"/>
                  </a:lnTo>
                  <a:lnTo>
                    <a:pt x="463912" y="0"/>
                  </a:lnTo>
                  <a:lnTo>
                    <a:pt x="478775" y="1270"/>
                  </a:lnTo>
                  <a:lnTo>
                    <a:pt x="503339" y="3810"/>
                  </a:lnTo>
                  <a:lnTo>
                    <a:pt x="521546" y="7620"/>
                  </a:lnTo>
                  <a:lnTo>
                    <a:pt x="419709" y="7620"/>
                  </a:lnTo>
                  <a:lnTo>
                    <a:pt x="412319" y="8890"/>
                  </a:lnTo>
                  <a:lnTo>
                    <a:pt x="397427" y="8890"/>
                  </a:lnTo>
                  <a:lnTo>
                    <a:pt x="360197" y="15240"/>
                  </a:lnTo>
                  <a:lnTo>
                    <a:pt x="299546" y="30480"/>
                  </a:lnTo>
                  <a:lnTo>
                    <a:pt x="241916" y="55880"/>
                  </a:lnTo>
                  <a:lnTo>
                    <a:pt x="185999" y="90170"/>
                  </a:lnTo>
                  <a:lnTo>
                    <a:pt x="135687" y="133350"/>
                  </a:lnTo>
                  <a:lnTo>
                    <a:pt x="91589" y="185420"/>
                  </a:lnTo>
                  <a:lnTo>
                    <a:pt x="56089" y="245110"/>
                  </a:lnTo>
                  <a:lnTo>
                    <a:pt x="29274" y="309880"/>
                  </a:lnTo>
                  <a:lnTo>
                    <a:pt x="14579" y="379730"/>
                  </a:lnTo>
                  <a:lnTo>
                    <a:pt x="11603" y="416560"/>
                  </a:lnTo>
                  <a:lnTo>
                    <a:pt x="10998" y="425450"/>
                  </a:lnTo>
                  <a:lnTo>
                    <a:pt x="10905" y="427990"/>
                  </a:lnTo>
                  <a:lnTo>
                    <a:pt x="10812" y="430530"/>
                  </a:lnTo>
                  <a:lnTo>
                    <a:pt x="10719" y="433070"/>
                  </a:lnTo>
                  <a:lnTo>
                    <a:pt x="12000" y="471170"/>
                  </a:lnTo>
                  <a:lnTo>
                    <a:pt x="20084" y="525780"/>
                  </a:lnTo>
                  <a:lnTo>
                    <a:pt x="30277" y="563880"/>
                  </a:lnTo>
                  <a:lnTo>
                    <a:pt x="43891" y="601980"/>
                  </a:lnTo>
                  <a:lnTo>
                    <a:pt x="60926" y="637540"/>
                  </a:lnTo>
                  <a:lnTo>
                    <a:pt x="81969" y="673100"/>
                  </a:lnTo>
                  <a:lnTo>
                    <a:pt x="72158" y="673100"/>
                  </a:lnTo>
                  <a:lnTo>
                    <a:pt x="71230" y="675397"/>
                  </a:lnTo>
                  <a:close/>
                </a:path>
                <a:path w="871220" h="872489">
                  <a:moveTo>
                    <a:pt x="870960" y="435610"/>
                  </a:moveTo>
                  <a:lnTo>
                    <a:pt x="870377" y="433070"/>
                  </a:lnTo>
                  <a:lnTo>
                    <a:pt x="870228" y="430530"/>
                  </a:lnTo>
                  <a:lnTo>
                    <a:pt x="870514" y="427990"/>
                  </a:lnTo>
                  <a:lnTo>
                    <a:pt x="870068" y="422910"/>
                  </a:lnTo>
                  <a:lnTo>
                    <a:pt x="868877" y="415290"/>
                  </a:lnTo>
                  <a:lnTo>
                    <a:pt x="868877" y="406400"/>
                  </a:lnTo>
                  <a:lnTo>
                    <a:pt x="868431" y="401320"/>
                  </a:lnTo>
                  <a:lnTo>
                    <a:pt x="868654" y="397510"/>
                  </a:lnTo>
                  <a:lnTo>
                    <a:pt x="868729" y="396240"/>
                  </a:lnTo>
                  <a:lnTo>
                    <a:pt x="866646" y="383540"/>
                  </a:lnTo>
                  <a:lnTo>
                    <a:pt x="865753" y="378460"/>
                  </a:lnTo>
                  <a:lnTo>
                    <a:pt x="863373" y="363220"/>
                  </a:lnTo>
                  <a:lnTo>
                    <a:pt x="854148" y="323850"/>
                  </a:lnTo>
                  <a:lnTo>
                    <a:pt x="831843" y="260350"/>
                  </a:lnTo>
                  <a:lnTo>
                    <a:pt x="799695" y="203200"/>
                  </a:lnTo>
                  <a:lnTo>
                    <a:pt x="770996" y="163830"/>
                  </a:lnTo>
                  <a:lnTo>
                    <a:pt x="738033" y="128270"/>
                  </a:lnTo>
                  <a:lnTo>
                    <a:pt x="701257" y="96520"/>
                  </a:lnTo>
                  <a:lnTo>
                    <a:pt x="661118" y="68580"/>
                  </a:lnTo>
                  <a:lnTo>
                    <a:pt x="618151" y="45720"/>
                  </a:lnTo>
                  <a:lnTo>
                    <a:pt x="572893" y="27940"/>
                  </a:lnTo>
                  <a:lnTo>
                    <a:pt x="502048" y="11430"/>
                  </a:lnTo>
                  <a:lnTo>
                    <a:pt x="463352" y="7620"/>
                  </a:lnTo>
                  <a:lnTo>
                    <a:pt x="521546" y="7620"/>
                  </a:lnTo>
                  <a:lnTo>
                    <a:pt x="598551" y="29210"/>
                  </a:lnTo>
                  <a:lnTo>
                    <a:pt x="643276" y="50800"/>
                  </a:lnTo>
                  <a:lnTo>
                    <a:pt x="685483" y="76200"/>
                  </a:lnTo>
                  <a:lnTo>
                    <a:pt x="724349" y="106680"/>
                  </a:lnTo>
                  <a:lnTo>
                    <a:pt x="759621" y="140970"/>
                  </a:lnTo>
                  <a:lnTo>
                    <a:pt x="790610" y="179070"/>
                  </a:lnTo>
                  <a:lnTo>
                    <a:pt x="821630" y="228600"/>
                  </a:lnTo>
                  <a:lnTo>
                    <a:pt x="848410" y="290830"/>
                  </a:lnTo>
                  <a:lnTo>
                    <a:pt x="864265" y="347980"/>
                  </a:lnTo>
                  <a:lnTo>
                    <a:pt x="866497" y="364490"/>
                  </a:lnTo>
                  <a:lnTo>
                    <a:pt x="868580" y="377190"/>
                  </a:lnTo>
                  <a:lnTo>
                    <a:pt x="869473" y="384810"/>
                  </a:lnTo>
                  <a:lnTo>
                    <a:pt x="870960" y="396240"/>
                  </a:lnTo>
                  <a:lnTo>
                    <a:pt x="870960" y="435610"/>
                  </a:lnTo>
                  <a:close/>
                </a:path>
                <a:path w="871220" h="872489">
                  <a:moveTo>
                    <a:pt x="870663" y="440690"/>
                  </a:moveTo>
                  <a:lnTo>
                    <a:pt x="870434" y="439420"/>
                  </a:lnTo>
                  <a:lnTo>
                    <a:pt x="870434" y="438150"/>
                  </a:lnTo>
                  <a:lnTo>
                    <a:pt x="870663" y="436880"/>
                  </a:lnTo>
                  <a:lnTo>
                    <a:pt x="870663" y="440690"/>
                  </a:lnTo>
                  <a:close/>
                </a:path>
                <a:path w="871220" h="872489">
                  <a:moveTo>
                    <a:pt x="523707" y="864870"/>
                  </a:moveTo>
                  <a:lnTo>
                    <a:pt x="455862" y="864870"/>
                  </a:lnTo>
                  <a:lnTo>
                    <a:pt x="467078" y="863600"/>
                  </a:lnTo>
                  <a:lnTo>
                    <a:pt x="478256" y="863600"/>
                  </a:lnTo>
                  <a:lnTo>
                    <a:pt x="489395" y="862330"/>
                  </a:lnTo>
                  <a:lnTo>
                    <a:pt x="500496" y="859790"/>
                  </a:lnTo>
                  <a:lnTo>
                    <a:pt x="522367" y="857250"/>
                  </a:lnTo>
                  <a:lnTo>
                    <a:pt x="529509" y="855980"/>
                  </a:lnTo>
                  <a:lnTo>
                    <a:pt x="536502" y="853440"/>
                  </a:lnTo>
                  <a:lnTo>
                    <a:pt x="543494" y="852170"/>
                  </a:lnTo>
                  <a:lnTo>
                    <a:pt x="558521" y="848360"/>
                  </a:lnTo>
                  <a:lnTo>
                    <a:pt x="588049" y="838200"/>
                  </a:lnTo>
                  <a:lnTo>
                    <a:pt x="602549" y="831850"/>
                  </a:lnTo>
                  <a:lnTo>
                    <a:pt x="616836" y="826770"/>
                  </a:lnTo>
                  <a:lnTo>
                    <a:pt x="630873" y="819150"/>
                  </a:lnTo>
                  <a:lnTo>
                    <a:pt x="644658" y="812800"/>
                  </a:lnTo>
                  <a:lnTo>
                    <a:pt x="658194" y="805180"/>
                  </a:lnTo>
                  <a:lnTo>
                    <a:pt x="696982" y="778510"/>
                  </a:lnTo>
                  <a:lnTo>
                    <a:pt x="732764" y="749300"/>
                  </a:lnTo>
                  <a:lnTo>
                    <a:pt x="765100" y="715010"/>
                  </a:lnTo>
                  <a:lnTo>
                    <a:pt x="793602" y="678180"/>
                  </a:lnTo>
                  <a:lnTo>
                    <a:pt x="810321" y="651510"/>
                  </a:lnTo>
                  <a:lnTo>
                    <a:pt x="817955" y="638810"/>
                  </a:lnTo>
                  <a:lnTo>
                    <a:pt x="837878" y="596900"/>
                  </a:lnTo>
                  <a:lnTo>
                    <a:pt x="853127" y="552450"/>
                  </a:lnTo>
                  <a:lnTo>
                    <a:pt x="863521" y="506730"/>
                  </a:lnTo>
                  <a:lnTo>
                    <a:pt x="868729" y="468630"/>
                  </a:lnTo>
                  <a:lnTo>
                    <a:pt x="868580" y="461010"/>
                  </a:lnTo>
                  <a:lnTo>
                    <a:pt x="870663" y="449580"/>
                  </a:lnTo>
                  <a:lnTo>
                    <a:pt x="870663" y="461010"/>
                  </a:lnTo>
                  <a:lnTo>
                    <a:pt x="871109" y="468630"/>
                  </a:lnTo>
                  <a:lnTo>
                    <a:pt x="870663" y="477520"/>
                  </a:lnTo>
                  <a:lnTo>
                    <a:pt x="870179" y="482600"/>
                  </a:lnTo>
                  <a:lnTo>
                    <a:pt x="870058" y="483870"/>
                  </a:lnTo>
                  <a:lnTo>
                    <a:pt x="869063" y="490220"/>
                  </a:lnTo>
                  <a:lnTo>
                    <a:pt x="867901" y="499110"/>
                  </a:lnTo>
                  <a:lnTo>
                    <a:pt x="866794" y="506730"/>
                  </a:lnTo>
                  <a:lnTo>
                    <a:pt x="865902" y="513080"/>
                  </a:lnTo>
                  <a:lnTo>
                    <a:pt x="865455" y="518160"/>
                  </a:lnTo>
                  <a:lnTo>
                    <a:pt x="860694" y="538480"/>
                  </a:lnTo>
                  <a:lnTo>
                    <a:pt x="857422" y="551180"/>
                  </a:lnTo>
                  <a:lnTo>
                    <a:pt x="856083" y="558800"/>
                  </a:lnTo>
                  <a:lnTo>
                    <a:pt x="834862" y="615950"/>
                  </a:lnTo>
                  <a:lnTo>
                    <a:pt x="808305" y="665480"/>
                  </a:lnTo>
                  <a:lnTo>
                    <a:pt x="780980" y="704850"/>
                  </a:lnTo>
                  <a:lnTo>
                    <a:pt x="756204" y="734060"/>
                  </a:lnTo>
                  <a:lnTo>
                    <a:pt x="728910" y="760730"/>
                  </a:lnTo>
                  <a:lnTo>
                    <a:pt x="699416" y="784860"/>
                  </a:lnTo>
                  <a:lnTo>
                    <a:pt x="667836" y="806450"/>
                  </a:lnTo>
                  <a:lnTo>
                    <a:pt x="634538" y="825500"/>
                  </a:lnTo>
                  <a:lnTo>
                    <a:pt x="599652" y="842010"/>
                  </a:lnTo>
                  <a:lnTo>
                    <a:pt x="563583" y="853440"/>
                  </a:lnTo>
                  <a:lnTo>
                    <a:pt x="545131" y="859790"/>
                  </a:lnTo>
                  <a:lnTo>
                    <a:pt x="538585" y="861060"/>
                  </a:lnTo>
                  <a:lnTo>
                    <a:pt x="530997" y="863600"/>
                  </a:lnTo>
                  <a:lnTo>
                    <a:pt x="523707" y="864870"/>
                  </a:lnTo>
                  <a:close/>
                </a:path>
                <a:path w="871220" h="872489">
                  <a:moveTo>
                    <a:pt x="72158" y="676910"/>
                  </a:moveTo>
                  <a:lnTo>
                    <a:pt x="71230" y="675397"/>
                  </a:lnTo>
                  <a:lnTo>
                    <a:pt x="72158" y="673100"/>
                  </a:lnTo>
                  <a:lnTo>
                    <a:pt x="72158" y="676910"/>
                  </a:lnTo>
                  <a:close/>
                </a:path>
                <a:path w="871220" h="872489">
                  <a:moveTo>
                    <a:pt x="81318" y="676910"/>
                  </a:moveTo>
                  <a:lnTo>
                    <a:pt x="72158" y="676910"/>
                  </a:lnTo>
                  <a:lnTo>
                    <a:pt x="72158" y="673100"/>
                  </a:lnTo>
                  <a:lnTo>
                    <a:pt x="81969" y="673100"/>
                  </a:lnTo>
                  <a:lnTo>
                    <a:pt x="82721" y="674370"/>
                  </a:lnTo>
                  <a:lnTo>
                    <a:pt x="81828" y="675640"/>
                  </a:lnTo>
                  <a:lnTo>
                    <a:pt x="81318" y="676910"/>
                  </a:lnTo>
                  <a:close/>
                </a:path>
                <a:path w="871220" h="872489">
                  <a:moveTo>
                    <a:pt x="7587" y="833120"/>
                  </a:moveTo>
                  <a:lnTo>
                    <a:pt x="11158" y="824230"/>
                  </a:lnTo>
                  <a:lnTo>
                    <a:pt x="26192" y="787400"/>
                  </a:lnTo>
                  <a:lnTo>
                    <a:pt x="41379" y="749300"/>
                  </a:lnTo>
                  <a:lnTo>
                    <a:pt x="71132" y="675640"/>
                  </a:lnTo>
                  <a:lnTo>
                    <a:pt x="71230" y="675397"/>
                  </a:lnTo>
                  <a:lnTo>
                    <a:pt x="72158" y="676910"/>
                  </a:lnTo>
                  <a:lnTo>
                    <a:pt x="81318" y="676910"/>
                  </a:lnTo>
                  <a:lnTo>
                    <a:pt x="24246" y="819150"/>
                  </a:lnTo>
                  <a:lnTo>
                    <a:pt x="15026" y="821690"/>
                  </a:lnTo>
                  <a:lnTo>
                    <a:pt x="20679" y="828040"/>
                  </a:lnTo>
                  <a:lnTo>
                    <a:pt x="26228" y="828040"/>
                  </a:lnTo>
                  <a:lnTo>
                    <a:pt x="7587" y="833120"/>
                  </a:lnTo>
                  <a:close/>
                </a:path>
                <a:path w="871220" h="872489">
                  <a:moveTo>
                    <a:pt x="26228" y="828040"/>
                  </a:moveTo>
                  <a:lnTo>
                    <a:pt x="20679" y="828040"/>
                  </a:lnTo>
                  <a:lnTo>
                    <a:pt x="23227" y="821690"/>
                  </a:lnTo>
                  <a:lnTo>
                    <a:pt x="24301" y="819150"/>
                  </a:lnTo>
                  <a:lnTo>
                    <a:pt x="177345" y="777240"/>
                  </a:lnTo>
                  <a:lnTo>
                    <a:pt x="179577" y="777240"/>
                  </a:lnTo>
                  <a:lnTo>
                    <a:pt x="181362" y="778510"/>
                  </a:lnTo>
                  <a:lnTo>
                    <a:pt x="190859" y="784860"/>
                  </a:lnTo>
                  <a:lnTo>
                    <a:pt x="175263" y="784860"/>
                  </a:lnTo>
                  <a:lnTo>
                    <a:pt x="177698" y="786523"/>
                  </a:lnTo>
                  <a:lnTo>
                    <a:pt x="26228" y="828040"/>
                  </a:lnTo>
                  <a:close/>
                </a:path>
                <a:path w="871220" h="872489">
                  <a:moveTo>
                    <a:pt x="177698" y="786523"/>
                  </a:moveTo>
                  <a:lnTo>
                    <a:pt x="175263" y="784860"/>
                  </a:lnTo>
                  <a:lnTo>
                    <a:pt x="179131" y="786130"/>
                  </a:lnTo>
                  <a:lnTo>
                    <a:pt x="177698" y="786523"/>
                  </a:lnTo>
                  <a:close/>
                </a:path>
                <a:path w="871220" h="872489">
                  <a:moveTo>
                    <a:pt x="455863" y="872490"/>
                  </a:moveTo>
                  <a:lnTo>
                    <a:pt x="408222" y="872490"/>
                  </a:lnTo>
                  <a:lnTo>
                    <a:pt x="384536" y="869950"/>
                  </a:lnTo>
                  <a:lnTo>
                    <a:pt x="310865" y="854710"/>
                  </a:lnTo>
                  <a:lnTo>
                    <a:pt x="263227" y="836930"/>
                  </a:lnTo>
                  <a:lnTo>
                    <a:pt x="218026" y="814070"/>
                  </a:lnTo>
                  <a:lnTo>
                    <a:pt x="177698" y="786523"/>
                  </a:lnTo>
                  <a:lnTo>
                    <a:pt x="179131" y="786130"/>
                  </a:lnTo>
                  <a:lnTo>
                    <a:pt x="175263" y="784860"/>
                  </a:lnTo>
                  <a:lnTo>
                    <a:pt x="190859" y="784860"/>
                  </a:lnTo>
                  <a:lnTo>
                    <a:pt x="223149" y="806450"/>
                  </a:lnTo>
                  <a:lnTo>
                    <a:pt x="267305" y="829310"/>
                  </a:lnTo>
                  <a:lnTo>
                    <a:pt x="313830" y="845820"/>
                  </a:lnTo>
                  <a:lnTo>
                    <a:pt x="362725" y="858520"/>
                  </a:lnTo>
                  <a:lnTo>
                    <a:pt x="385874" y="862330"/>
                  </a:lnTo>
                  <a:lnTo>
                    <a:pt x="432442" y="864870"/>
                  </a:lnTo>
                  <a:lnTo>
                    <a:pt x="523707" y="864870"/>
                  </a:lnTo>
                  <a:lnTo>
                    <a:pt x="490184" y="869950"/>
                  </a:lnTo>
                  <a:lnTo>
                    <a:pt x="478786" y="871220"/>
                  </a:lnTo>
                  <a:lnTo>
                    <a:pt x="467346" y="871220"/>
                  </a:lnTo>
                  <a:lnTo>
                    <a:pt x="455863" y="872490"/>
                  </a:lnTo>
                  <a:close/>
                </a:path>
                <a:path w="871220" h="872489">
                  <a:moveTo>
                    <a:pt x="20679" y="828040"/>
                  </a:moveTo>
                  <a:lnTo>
                    <a:pt x="15026" y="821690"/>
                  </a:lnTo>
                  <a:lnTo>
                    <a:pt x="24301" y="819150"/>
                  </a:lnTo>
                  <a:lnTo>
                    <a:pt x="23227" y="821690"/>
                  </a:lnTo>
                  <a:lnTo>
                    <a:pt x="20679" y="828040"/>
                  </a:lnTo>
                  <a:close/>
                </a:path>
              </a:pathLst>
            </a:custGeom>
            <a:solidFill>
              <a:srgbClr val="2532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54186" y="1165435"/>
              <a:ext cx="5472501" cy="583397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521176" y="4441856"/>
            <a:ext cx="248348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-60" dirty="0"/>
              <a:t>VOLUMES</a:t>
            </a:r>
            <a:endParaRPr sz="4000"/>
          </a:p>
        </p:txBody>
      </p:sp>
      <p:sp>
        <p:nvSpPr>
          <p:cNvPr id="4" name="object 4"/>
          <p:cNvSpPr txBox="1"/>
          <p:nvPr/>
        </p:nvSpPr>
        <p:spPr>
          <a:xfrm>
            <a:off x="4844751" y="7249159"/>
            <a:ext cx="3836035" cy="238527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450" spc="175" dirty="0">
                <a:solidFill>
                  <a:srgbClr val="AAAAAA"/>
                </a:solidFill>
                <a:latin typeface="Trebuchet MS"/>
                <a:cs typeface="Trebuchet MS"/>
              </a:rPr>
              <a:t>©</a:t>
            </a:r>
            <a:r>
              <a:rPr sz="1450" spc="30" dirty="0">
                <a:solidFill>
                  <a:srgbClr val="AAAAAA"/>
                </a:solidFill>
                <a:latin typeface="Trebuchet MS"/>
                <a:cs typeface="Trebuchet MS"/>
              </a:rPr>
              <a:t> </a:t>
            </a:r>
            <a:r>
              <a:rPr sz="1450" dirty="0">
                <a:solidFill>
                  <a:srgbClr val="AAAAAA"/>
                </a:solidFill>
                <a:latin typeface="Trebuchet MS"/>
                <a:cs typeface="Trebuchet MS"/>
              </a:rPr>
              <a:t>Droits d'auteur</a:t>
            </a:r>
            <a:r>
              <a:rPr sz="1450" spc="35" dirty="0">
                <a:solidFill>
                  <a:srgbClr val="AAAAAA"/>
                </a:solidFill>
                <a:latin typeface="Trebuchet MS"/>
                <a:cs typeface="Trebuchet MS"/>
              </a:rPr>
              <a:t> </a:t>
            </a:r>
            <a:r>
              <a:rPr sz="1450" spc="70" dirty="0">
                <a:solidFill>
                  <a:srgbClr val="AAAAAA"/>
                </a:solidFill>
                <a:latin typeface="Trebuchet MS"/>
                <a:cs typeface="Trebuchet MS"/>
              </a:rPr>
              <a:t>2024</a:t>
            </a:r>
            <a:r>
              <a:rPr sz="1450" spc="30" dirty="0">
                <a:solidFill>
                  <a:srgbClr val="AAAAAA"/>
                </a:solidFill>
                <a:latin typeface="Trebuchet MS"/>
                <a:cs typeface="Trebuchet MS"/>
              </a:rPr>
              <a:t> </a:t>
            </a:r>
            <a:r>
              <a:rPr lang="fr" sz="1450" dirty="0" err="1">
                <a:solidFill>
                  <a:srgbClr val="AAAAAA"/>
                </a:solidFill>
                <a:latin typeface="Trebuchet MS"/>
                <a:cs typeface="Trebuchet MS"/>
              </a:rPr>
              <a:t>boîte à bits </a:t>
            </a:r>
            <a:r>
              <a:rPr sz="1450" dirty="0">
                <a:solidFill>
                  <a:srgbClr val="AAAAAA"/>
                </a:solidFill>
                <a:latin typeface="Trebuchet MS"/>
                <a:cs typeface="Trebuchet MS"/>
              </a:rPr>
              <a:t>.</a:t>
            </a:r>
            <a:r>
              <a:rPr sz="1450" spc="35" dirty="0">
                <a:solidFill>
                  <a:srgbClr val="AAAAAA"/>
                </a:solidFill>
                <a:latin typeface="Trebuchet MS"/>
                <a:cs typeface="Trebuchet MS"/>
              </a:rPr>
              <a:t> </a:t>
            </a:r>
            <a:r>
              <a:rPr sz="1450" dirty="0">
                <a:solidFill>
                  <a:srgbClr val="AAAAAA"/>
                </a:solidFill>
                <a:latin typeface="Trebuchet MS"/>
                <a:cs typeface="Trebuchet MS"/>
              </a:rPr>
              <a:t>Tous</a:t>
            </a:r>
            <a:r>
              <a:rPr sz="1450" spc="30" dirty="0">
                <a:solidFill>
                  <a:srgbClr val="AAAAAA"/>
                </a:solidFill>
                <a:latin typeface="Trebuchet MS"/>
                <a:cs typeface="Trebuchet MS"/>
              </a:rPr>
              <a:t> </a:t>
            </a:r>
            <a:r>
              <a:rPr sz="1450" dirty="0">
                <a:solidFill>
                  <a:srgbClr val="AAAAAA"/>
                </a:solidFill>
                <a:latin typeface="Trebuchet MS"/>
                <a:cs typeface="Trebuchet MS"/>
              </a:rPr>
              <a:t>droits</a:t>
            </a:r>
            <a:r>
              <a:rPr sz="1450" spc="35" dirty="0">
                <a:solidFill>
                  <a:srgbClr val="AAAAAA"/>
                </a:solidFill>
                <a:latin typeface="Trebuchet MS"/>
                <a:cs typeface="Trebuchet MS"/>
              </a:rPr>
              <a:t> </a:t>
            </a:r>
            <a:r>
              <a:rPr sz="1450" spc="-10" dirty="0">
                <a:solidFill>
                  <a:srgbClr val="AAAAAA"/>
                </a:solidFill>
                <a:latin typeface="Trebuchet MS"/>
                <a:cs typeface="Trebuchet MS"/>
              </a:rPr>
              <a:t>réservé</a:t>
            </a:r>
            <a:endParaRPr sz="1450" dirty="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204921" y="7249159"/>
            <a:ext cx="1857375" cy="249554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450" dirty="0">
                <a:solidFill>
                  <a:srgbClr val="AAAAAA"/>
                </a:solidFill>
                <a:latin typeface="Trebuchet MS"/>
                <a:cs typeface="Trebuchet MS"/>
              </a:rPr>
              <a:t>2024-12-15 </a:t>
            </a:r>
            <a:r>
              <a:rPr sz="1450" spc="60" dirty="0">
                <a:solidFill>
                  <a:srgbClr val="AAAAAA"/>
                </a:solidFill>
                <a:latin typeface="Trebuchet MS"/>
                <a:cs typeface="Trebuchet MS"/>
              </a:rPr>
              <a:t>#547bc88</a:t>
            </a:r>
            <a:endParaRPr sz="145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63550" y="7249159"/>
            <a:ext cx="132715" cy="249554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450" spc="25" dirty="0">
                <a:solidFill>
                  <a:srgbClr val="333333"/>
                </a:solidFill>
                <a:latin typeface="Trebuchet MS"/>
                <a:cs typeface="Trebuchet MS"/>
              </a:rPr>
              <a:t>8</a:t>
            </a:r>
            <a:endParaRPr sz="14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96924" y="571563"/>
            <a:ext cx="1937385" cy="558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ORDRE DU JOUR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1866899"/>
            <a:ext cx="95250" cy="9524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2343149"/>
            <a:ext cx="95250" cy="9524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2828924"/>
            <a:ext cx="95250" cy="9524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3305174"/>
            <a:ext cx="95250" cy="95249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177924" y="1574164"/>
            <a:ext cx="6387465" cy="1939925"/>
          </a:xfrm>
          <a:prstGeom prst="rect">
            <a:avLst/>
          </a:prstGeom>
        </p:spPr>
        <p:txBody>
          <a:bodyPr vert="horz" wrap="square" lIns="0" tIns="1689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30"/>
              </a:spcBef>
            </a:pP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Présentation</a:t>
            </a:r>
            <a:r>
              <a:rPr sz="2100" spc="44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5" dirty="0">
                <a:solidFill>
                  <a:srgbClr val="333333"/>
                </a:solidFill>
                <a:latin typeface="Trebuchet MS"/>
                <a:cs typeface="Trebuchet MS"/>
              </a:rPr>
              <a:t>volumes</a:t>
            </a:r>
            <a:endParaRPr sz="2100">
              <a:latin typeface="Trebuchet MS"/>
              <a:cs typeface="Trebuchet MS"/>
            </a:endParaRPr>
          </a:p>
          <a:p>
            <a:pPr marL="12700" marR="5080">
              <a:lnSpc>
                <a:spcPts val="3829"/>
              </a:lnSpc>
              <a:spcBef>
                <a:spcPts val="265"/>
              </a:spcBef>
            </a:pPr>
            <a:r>
              <a:rPr sz="2100" spc="50" dirty="0">
                <a:solidFill>
                  <a:srgbClr val="333333"/>
                </a:solidFill>
                <a:latin typeface="Trebuchet MS"/>
                <a:cs typeface="Trebuchet MS"/>
              </a:rPr>
              <a:t>Simple</a:t>
            </a:r>
            <a:r>
              <a:rPr sz="2100" spc="4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données</a:t>
            </a:r>
            <a:r>
              <a:rPr sz="2100" spc="4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80" dirty="0">
                <a:solidFill>
                  <a:srgbClr val="333333"/>
                </a:solidFill>
                <a:latin typeface="Trebuchet MS"/>
                <a:cs typeface="Trebuchet MS"/>
              </a:rPr>
              <a:t>partager</a:t>
            </a:r>
            <a:r>
              <a:rPr sz="2100" spc="4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entre</a:t>
            </a:r>
            <a:r>
              <a:rPr sz="2100" spc="4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deux</a:t>
            </a:r>
            <a:r>
              <a:rPr sz="2100" spc="4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conteneurs</a:t>
            </a:r>
            <a:r>
              <a:rPr sz="2100" spc="4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dans</a:t>
            </a:r>
            <a:r>
              <a:rPr sz="2100" spc="4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5" dirty="0">
                <a:solidFill>
                  <a:srgbClr val="333333"/>
                </a:solidFill>
                <a:latin typeface="Trebuchet MS"/>
                <a:cs typeface="Trebuchet MS"/>
              </a:rPr>
              <a:t>un</a:t>
            </a:r>
            <a:r>
              <a:rPr sz="2100" spc="4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5" dirty="0">
                <a:solidFill>
                  <a:srgbClr val="ED2137"/>
                </a:solidFill>
                <a:latin typeface="Trebuchet MS"/>
                <a:cs typeface="Trebuchet MS"/>
              </a:rPr>
              <a:t>Pod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accédant </a:t>
            </a:r>
            <a:r>
              <a:rPr sz="2100" spc="65" dirty="0">
                <a:solidFill>
                  <a:srgbClr val="333333"/>
                </a:solidFill>
                <a:latin typeface="Trebuchet MS"/>
                <a:cs typeface="Trebuchet MS"/>
              </a:rPr>
              <a:t>à un</a:t>
            </a:r>
            <a:r>
              <a:rPr sz="2100" spc="7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25" dirty="0">
                <a:solidFill>
                  <a:srgbClr val="333333"/>
                </a:solidFill>
                <a:latin typeface="Trebuchet MS"/>
                <a:cs typeface="Trebuchet MS"/>
              </a:rPr>
              <a:t>Node's</a:t>
            </a:r>
            <a:r>
              <a:rPr sz="2100" spc="7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25" dirty="0">
                <a:solidFill>
                  <a:srgbClr val="333333"/>
                </a:solidFill>
                <a:latin typeface="Trebuchet MS"/>
                <a:cs typeface="Trebuchet MS"/>
              </a:rPr>
              <a:t>FS</a:t>
            </a:r>
            <a:endParaRPr sz="21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880"/>
              </a:spcBef>
            </a:pPr>
            <a:r>
              <a:rPr sz="2100" spc="50" dirty="0">
                <a:solidFill>
                  <a:srgbClr val="ED2137"/>
                </a:solidFill>
                <a:latin typeface="Trebuchet MS"/>
                <a:cs typeface="Trebuchet MS"/>
              </a:rPr>
              <a:t>Volumes persistants</a:t>
            </a:r>
            <a:r>
              <a:rPr sz="2100" spc="-80" dirty="0">
                <a:solidFill>
                  <a:srgbClr val="ED2137"/>
                </a:solidFill>
                <a:latin typeface="Trebuchet MS"/>
                <a:cs typeface="Trebuchet MS"/>
              </a:rPr>
              <a:t> </a:t>
            </a:r>
            <a:r>
              <a:rPr sz="2100" spc="100" dirty="0">
                <a:solidFill>
                  <a:srgbClr val="333333"/>
                </a:solidFill>
                <a:latin typeface="Trebuchet MS"/>
                <a:cs typeface="Trebuchet MS"/>
              </a:rPr>
              <a:t>et</a:t>
            </a:r>
            <a:r>
              <a:rPr sz="2100" spc="-8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40" dirty="0">
                <a:solidFill>
                  <a:srgbClr val="ED2137"/>
                </a:solidFill>
                <a:latin typeface="Trebuchet MS"/>
                <a:cs typeface="Trebuchet MS"/>
              </a:rPr>
              <a:t>Réclamations de volume persistantes</a:t>
            </a:r>
            <a:endParaRPr sz="21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96924" y="571563"/>
            <a:ext cx="5434965" cy="558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PRÉSENTATION</a:t>
            </a:r>
            <a:r>
              <a:rPr spc="-165" dirty="0"/>
              <a:t> </a:t>
            </a:r>
            <a:r>
              <a:rPr spc="-30" dirty="0"/>
              <a:t>VOLUMES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1647824"/>
            <a:ext cx="95250" cy="95249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body" idx="1"/>
          </p:nvPr>
        </p:nvSpPr>
        <p:spPr>
          <a:xfrm>
            <a:off x="819149" y="1326514"/>
            <a:ext cx="12192000" cy="1969129"/>
          </a:xfrm>
          <a:prstGeom prst="rect">
            <a:avLst/>
          </a:prstGeom>
        </p:spPr>
        <p:txBody>
          <a:bodyPr vert="horz" wrap="square" lIns="0" tIns="178435" rIns="0" bIns="0" rtlCol="0">
            <a:spAutoFit/>
          </a:bodyPr>
          <a:lstStyle/>
          <a:p>
            <a:pPr marL="371475">
              <a:lnSpc>
                <a:spcPct val="100000"/>
              </a:lnSpc>
              <a:spcBef>
                <a:spcPts val="1405"/>
              </a:spcBef>
            </a:pPr>
            <a:r>
              <a:rPr u="none" dirty="0">
                <a:solidFill>
                  <a:srgbClr val="333333"/>
                </a:solidFill>
              </a:rPr>
              <a:t>Fichiers</a:t>
            </a:r>
            <a:r>
              <a:rPr u="none" spc="15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créé</a:t>
            </a:r>
            <a:r>
              <a:rPr u="none" spc="15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dans</a:t>
            </a:r>
            <a:r>
              <a:rPr u="none" spc="15" dirty="0">
                <a:solidFill>
                  <a:srgbClr val="333333"/>
                </a:solidFill>
              </a:rPr>
              <a:t> </a:t>
            </a:r>
            <a:r>
              <a:rPr u="none" spc="65" dirty="0">
                <a:solidFill>
                  <a:srgbClr val="333333"/>
                </a:solidFill>
              </a:rPr>
              <a:t>un</a:t>
            </a:r>
            <a:r>
              <a:rPr u="none" spc="15" dirty="0">
                <a:solidFill>
                  <a:srgbClr val="333333"/>
                </a:solidFill>
              </a:rPr>
              <a:t> </a:t>
            </a:r>
            <a:r>
              <a:rPr lang="fr-FR" u="none" dirty="0">
                <a:solidFill>
                  <a:srgbClr val="333333"/>
                </a:solidFill>
              </a:rPr>
              <a:t>Container</a:t>
            </a:r>
            <a:r>
              <a:rPr u="none" spc="20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sont</a:t>
            </a:r>
            <a:r>
              <a:rPr u="none" spc="15" dirty="0">
                <a:solidFill>
                  <a:srgbClr val="333333"/>
                </a:solidFill>
              </a:rPr>
              <a:t> </a:t>
            </a:r>
            <a:r>
              <a:rPr u="none" spc="45" dirty="0">
                <a:solidFill>
                  <a:srgbClr val="333333"/>
                </a:solidFill>
              </a:rPr>
              <a:t>éphémère</a:t>
            </a:r>
          </a:p>
          <a:p>
            <a:pPr marL="371475" marR="5080">
              <a:lnSpc>
                <a:spcPct val="148800"/>
              </a:lnSpc>
              <a:spcBef>
                <a:spcPts val="75"/>
              </a:spcBef>
            </a:pPr>
            <a:r>
              <a:rPr u="none" spc="-20" dirty="0">
                <a:solidFill>
                  <a:srgbClr val="333333"/>
                </a:solidFill>
              </a:rPr>
              <a:t>Si</a:t>
            </a:r>
            <a:r>
              <a:rPr u="none" spc="-45" dirty="0">
                <a:solidFill>
                  <a:srgbClr val="333333"/>
                </a:solidFill>
              </a:rPr>
              <a:t> </a:t>
            </a:r>
            <a:r>
              <a:rPr u="none" spc="65" dirty="0">
                <a:solidFill>
                  <a:srgbClr val="333333"/>
                </a:solidFill>
              </a:rPr>
              <a:t>un</a:t>
            </a:r>
            <a:r>
              <a:rPr u="none" spc="-45" dirty="0">
                <a:solidFill>
                  <a:srgbClr val="333333"/>
                </a:solidFill>
              </a:rPr>
              <a:t> </a:t>
            </a:r>
            <a:r>
              <a:rPr lang="fr-FR" u="none" spc="100" dirty="0"/>
              <a:t>POD</a:t>
            </a:r>
            <a:r>
              <a:rPr u="none" spc="-45" dirty="0"/>
              <a:t> </a:t>
            </a:r>
            <a:r>
              <a:rPr u="none" dirty="0">
                <a:solidFill>
                  <a:srgbClr val="333333"/>
                </a:solidFill>
              </a:rPr>
              <a:t>est</a:t>
            </a:r>
            <a:r>
              <a:rPr u="none" spc="-40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redémarré,</a:t>
            </a:r>
            <a:r>
              <a:rPr u="none" spc="-45" dirty="0">
                <a:solidFill>
                  <a:srgbClr val="333333"/>
                </a:solidFill>
              </a:rPr>
              <a:t> </a:t>
            </a:r>
            <a:r>
              <a:rPr u="none" spc="75" dirty="0">
                <a:solidFill>
                  <a:srgbClr val="333333"/>
                </a:solidFill>
              </a:rPr>
              <a:t>nouveau</a:t>
            </a:r>
            <a:r>
              <a:rPr u="none" spc="-45" dirty="0">
                <a:solidFill>
                  <a:srgbClr val="333333"/>
                </a:solidFill>
              </a:rPr>
              <a:t> </a:t>
            </a:r>
            <a:r>
              <a:rPr u="none" spc="114" dirty="0"/>
              <a:t>Pod</a:t>
            </a:r>
            <a:r>
              <a:rPr u="none" spc="114" dirty="0">
                <a:solidFill>
                  <a:srgbClr val="333333"/>
                </a:solidFill>
              </a:rPr>
              <a:t>​</a:t>
            </a:r>
            <a:r>
              <a:rPr u="none" spc="-45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conteneurs</a:t>
            </a:r>
            <a:r>
              <a:rPr u="none" spc="-40" dirty="0">
                <a:solidFill>
                  <a:srgbClr val="333333"/>
                </a:solidFill>
              </a:rPr>
              <a:t> </a:t>
            </a:r>
            <a:r>
              <a:rPr u="none" spc="70" dirty="0">
                <a:solidFill>
                  <a:srgbClr val="333333"/>
                </a:solidFill>
              </a:rPr>
              <a:t>ne le fera pas</a:t>
            </a:r>
            <a:r>
              <a:rPr u="none" spc="-45" dirty="0">
                <a:solidFill>
                  <a:srgbClr val="333333"/>
                </a:solidFill>
              </a:rPr>
              <a:t> </a:t>
            </a:r>
            <a:r>
              <a:rPr u="none" spc="55" dirty="0">
                <a:solidFill>
                  <a:srgbClr val="333333"/>
                </a:solidFill>
              </a:rPr>
              <a:t>avoir</a:t>
            </a:r>
            <a:r>
              <a:rPr u="none" spc="-45" dirty="0">
                <a:solidFill>
                  <a:srgbClr val="333333"/>
                </a:solidFill>
              </a:rPr>
              <a:t> </a:t>
            </a:r>
            <a:r>
              <a:rPr u="none" spc="50" dirty="0">
                <a:solidFill>
                  <a:srgbClr val="333333"/>
                </a:solidFill>
              </a:rPr>
              <a:t>accéder</a:t>
            </a:r>
            <a:r>
              <a:rPr u="none" spc="-45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à</a:t>
            </a:r>
            <a:r>
              <a:rPr u="none" spc="-40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le</a:t>
            </a:r>
            <a:r>
              <a:rPr u="none" spc="-45" dirty="0">
                <a:solidFill>
                  <a:srgbClr val="333333"/>
                </a:solidFill>
              </a:rPr>
              <a:t> </a:t>
            </a:r>
            <a:r>
              <a:rPr u="none" spc="65" dirty="0">
                <a:solidFill>
                  <a:srgbClr val="333333"/>
                </a:solidFill>
              </a:rPr>
              <a:t>précédent</a:t>
            </a:r>
            <a:r>
              <a:rPr u="none" spc="-45" dirty="0">
                <a:solidFill>
                  <a:srgbClr val="333333"/>
                </a:solidFill>
              </a:rPr>
              <a:t> </a:t>
            </a:r>
            <a:r>
              <a:rPr u="none" spc="110" dirty="0">
                <a:solidFill>
                  <a:srgbClr val="333333"/>
                </a:solidFill>
              </a:rPr>
              <a:t>un</a:t>
            </a:r>
            <a:r>
              <a:rPr u="none" spc="-45" dirty="0">
                <a:solidFill>
                  <a:srgbClr val="333333"/>
                </a:solidFill>
              </a:rPr>
              <a:t> </a:t>
            </a:r>
            <a:r>
              <a:rPr u="none" spc="-10" dirty="0">
                <a:solidFill>
                  <a:srgbClr val="333333"/>
                </a:solidFill>
              </a:rPr>
              <a:t>fichiers </a:t>
            </a:r>
            <a:r>
              <a:rPr u="none" spc="75" dirty="0">
                <a:solidFill>
                  <a:srgbClr val="333333"/>
                </a:solidFill>
              </a:rPr>
              <a:t>Parfois</a:t>
            </a:r>
            <a:r>
              <a:rPr u="none" spc="-10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multiple</a:t>
            </a:r>
            <a:r>
              <a:rPr u="none" spc="-10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conteneurs</a:t>
            </a:r>
            <a:r>
              <a:rPr u="none" spc="-5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dans</a:t>
            </a:r>
            <a:r>
              <a:rPr u="none" spc="-10" dirty="0">
                <a:solidFill>
                  <a:srgbClr val="333333"/>
                </a:solidFill>
              </a:rPr>
              <a:t> </a:t>
            </a:r>
            <a:r>
              <a:rPr u="none" spc="65" dirty="0">
                <a:solidFill>
                  <a:srgbClr val="333333"/>
                </a:solidFill>
              </a:rPr>
              <a:t>un</a:t>
            </a:r>
            <a:r>
              <a:rPr u="none" spc="-10" dirty="0">
                <a:solidFill>
                  <a:srgbClr val="333333"/>
                </a:solidFill>
              </a:rPr>
              <a:t> </a:t>
            </a:r>
            <a:r>
              <a:rPr lang="fr-FR" u="none" spc="100" dirty="0"/>
              <a:t>POD</a:t>
            </a:r>
            <a:r>
              <a:rPr u="none" spc="-5" dirty="0"/>
              <a:t> </a:t>
            </a:r>
            <a:r>
              <a:rPr u="none" spc="65" dirty="0">
                <a:solidFill>
                  <a:srgbClr val="333333"/>
                </a:solidFill>
              </a:rPr>
              <a:t>besoin</a:t>
            </a:r>
            <a:r>
              <a:rPr u="none" spc="-10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à</a:t>
            </a:r>
            <a:r>
              <a:rPr u="none" spc="-10" dirty="0">
                <a:solidFill>
                  <a:srgbClr val="333333"/>
                </a:solidFill>
              </a:rPr>
              <a:t> </a:t>
            </a:r>
            <a:r>
              <a:rPr u="none" spc="80" dirty="0">
                <a:solidFill>
                  <a:srgbClr val="333333"/>
                </a:solidFill>
              </a:rPr>
              <a:t>partager</a:t>
            </a:r>
            <a:r>
              <a:rPr u="none" spc="-5" dirty="0">
                <a:solidFill>
                  <a:srgbClr val="333333"/>
                </a:solidFill>
              </a:rPr>
              <a:t> </a:t>
            </a:r>
            <a:r>
              <a:rPr u="none" spc="-10" dirty="0">
                <a:solidFill>
                  <a:srgbClr val="333333"/>
                </a:solidFill>
              </a:rPr>
              <a:t>fichiers</a:t>
            </a:r>
          </a:p>
          <a:p>
            <a:pPr marL="371475">
              <a:lnSpc>
                <a:spcPct val="100000"/>
              </a:lnSpc>
              <a:spcBef>
                <a:spcPts val="1305"/>
              </a:spcBef>
            </a:pPr>
            <a:r>
              <a:rPr u="none" spc="60" dirty="0">
                <a:solidFill>
                  <a:srgbClr val="333333"/>
                </a:solidFill>
              </a:rPr>
              <a:t>Kubernetes</a:t>
            </a:r>
            <a:r>
              <a:rPr u="none" spc="-65" dirty="0">
                <a:solidFill>
                  <a:srgbClr val="333333"/>
                </a:solidFill>
              </a:rPr>
              <a:t> </a:t>
            </a:r>
            <a:r>
              <a:rPr u="none" spc="75" dirty="0"/>
              <a:t>Volumes</a:t>
            </a:r>
            <a:r>
              <a:rPr u="none" spc="-65" dirty="0"/>
              <a:t> </a:t>
            </a:r>
            <a:r>
              <a:rPr u="none" spc="50" dirty="0">
                <a:solidFill>
                  <a:srgbClr val="333333"/>
                </a:solidFill>
              </a:rPr>
              <a:t>fournir</a:t>
            </a:r>
            <a:r>
              <a:rPr u="none" spc="-60" dirty="0">
                <a:solidFill>
                  <a:srgbClr val="333333"/>
                </a:solidFill>
              </a:rPr>
              <a:t> </a:t>
            </a:r>
            <a:r>
              <a:rPr u="none" spc="65" dirty="0">
                <a:solidFill>
                  <a:srgbClr val="333333"/>
                </a:solidFill>
              </a:rPr>
              <a:t>un</a:t>
            </a:r>
            <a:r>
              <a:rPr u="none" spc="-65" dirty="0">
                <a:solidFill>
                  <a:srgbClr val="333333"/>
                </a:solidFill>
              </a:rPr>
              <a:t> </a:t>
            </a:r>
            <a:r>
              <a:rPr u="none" spc="55" dirty="0">
                <a:solidFill>
                  <a:srgbClr val="333333"/>
                </a:solidFill>
              </a:rPr>
              <a:t>solution</a:t>
            </a:r>
            <a:r>
              <a:rPr u="none" spc="-60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pour</a:t>
            </a:r>
            <a:r>
              <a:rPr u="none" spc="-65" dirty="0">
                <a:solidFill>
                  <a:srgbClr val="333333"/>
                </a:solidFill>
              </a:rPr>
              <a:t> </a:t>
            </a:r>
            <a:r>
              <a:rPr u="none" spc="50" dirty="0">
                <a:solidFill>
                  <a:srgbClr val="333333"/>
                </a:solidFill>
              </a:rPr>
              <a:t>ces</a:t>
            </a:r>
            <a:r>
              <a:rPr u="none" spc="-60" dirty="0">
                <a:solidFill>
                  <a:srgbClr val="333333"/>
                </a:solidFill>
              </a:rPr>
              <a:t> </a:t>
            </a:r>
            <a:r>
              <a:rPr u="none" spc="75" dirty="0">
                <a:solidFill>
                  <a:srgbClr val="333333"/>
                </a:solidFill>
              </a:rPr>
              <a:t>besoins</a:t>
            </a: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2133599"/>
            <a:ext cx="95250" cy="9524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2609849"/>
            <a:ext cx="95250" cy="9524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3095624"/>
            <a:ext cx="95250" cy="95249"/>
          </a:xfrm>
          <a:prstGeom prst="rect">
            <a:avLst/>
          </a:prstGeom>
        </p:spPr>
      </p:pic>
    </p:spTree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96924" y="571563"/>
            <a:ext cx="3423285" cy="558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0" dirty="0"/>
              <a:t>VOLUME</a:t>
            </a:r>
            <a:r>
              <a:rPr spc="-210" dirty="0"/>
              <a:t> </a:t>
            </a:r>
            <a:r>
              <a:rPr spc="-70" dirty="0"/>
              <a:t>TYPES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1647824"/>
            <a:ext cx="95250" cy="9524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2133599"/>
            <a:ext cx="95250" cy="9524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2609849"/>
            <a:ext cx="95250" cy="9524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3362324"/>
            <a:ext cx="95250" cy="9524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4105274"/>
            <a:ext cx="95250" cy="9524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4848224"/>
            <a:ext cx="95250" cy="95249"/>
          </a:xfrm>
          <a:prstGeom prst="rect">
            <a:avLst/>
          </a:prstGeom>
        </p:spPr>
      </p:pic>
      <p:sp>
        <p:nvSpPr>
          <p:cNvPr id="9" name="object 9"/>
          <p:cNvSpPr/>
          <p:nvPr/>
        </p:nvSpPr>
        <p:spPr>
          <a:xfrm>
            <a:off x="11001374" y="3782377"/>
            <a:ext cx="9525" cy="26670"/>
          </a:xfrm>
          <a:custGeom>
            <a:avLst/>
            <a:gdLst/>
            <a:ahLst/>
            <a:cxnLst/>
            <a:rect l="l" t="t" r="r" b="b"/>
            <a:pathLst>
              <a:path w="9525" h="26670">
                <a:moveTo>
                  <a:pt x="9524" y="26669"/>
                </a:moveTo>
                <a:lnTo>
                  <a:pt x="0" y="26669"/>
                </a:lnTo>
                <a:lnTo>
                  <a:pt x="0" y="0"/>
                </a:lnTo>
                <a:lnTo>
                  <a:pt x="9524" y="0"/>
                </a:lnTo>
                <a:lnTo>
                  <a:pt x="9524" y="26669"/>
                </a:lnTo>
                <a:close/>
              </a:path>
            </a:pathLst>
          </a:custGeom>
          <a:solidFill>
            <a:srgbClr val="ED21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553074" y="4268152"/>
            <a:ext cx="9525" cy="26670"/>
          </a:xfrm>
          <a:custGeom>
            <a:avLst/>
            <a:gdLst/>
            <a:ahLst/>
            <a:cxnLst/>
            <a:rect l="l" t="t" r="r" b="b"/>
            <a:pathLst>
              <a:path w="9525" h="26670">
                <a:moveTo>
                  <a:pt x="9524" y="26669"/>
                </a:moveTo>
                <a:lnTo>
                  <a:pt x="0" y="26669"/>
                </a:lnTo>
                <a:lnTo>
                  <a:pt x="0" y="0"/>
                </a:lnTo>
                <a:lnTo>
                  <a:pt x="9524" y="0"/>
                </a:lnTo>
                <a:lnTo>
                  <a:pt x="9524" y="26669"/>
                </a:lnTo>
                <a:close/>
              </a:path>
            </a:pathLst>
          </a:custGeom>
          <a:solidFill>
            <a:srgbClr val="ED21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177924" y="1358476"/>
            <a:ext cx="11536680" cy="3990836"/>
          </a:xfrm>
          <a:prstGeom prst="rect">
            <a:avLst/>
          </a:prstGeom>
        </p:spPr>
        <p:txBody>
          <a:bodyPr vert="horz" wrap="square" lIns="0" tIns="1651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0"/>
              </a:spcBef>
            </a:pPr>
            <a:r>
              <a:rPr sz="2100" spc="50" dirty="0">
                <a:solidFill>
                  <a:srgbClr val="ED2137"/>
                </a:solidFill>
                <a:latin typeface="Trebuchet MS"/>
                <a:cs typeface="Trebuchet MS"/>
              </a:rPr>
              <a:t>répertoire vide</a:t>
            </a:r>
            <a:r>
              <a:rPr sz="2100" spc="-30" dirty="0">
                <a:solidFill>
                  <a:srgbClr val="ED2137"/>
                </a:solidFill>
                <a:latin typeface="Trebuchet MS"/>
                <a:cs typeface="Trebuchet MS"/>
              </a:rPr>
              <a:t> </a:t>
            </a:r>
            <a:r>
              <a:rPr sz="2100" spc="-229" dirty="0">
                <a:solidFill>
                  <a:srgbClr val="333333"/>
                </a:solidFill>
                <a:latin typeface="Trebuchet MS"/>
                <a:cs typeface="Trebuchet MS"/>
              </a:rPr>
              <a:t>:</a:t>
            </a:r>
            <a:r>
              <a:rPr sz="2100" spc="-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30" dirty="0">
                <a:solidFill>
                  <a:srgbClr val="333333"/>
                </a:solidFill>
                <a:latin typeface="Trebuchet MS"/>
                <a:cs typeface="Trebuchet MS"/>
              </a:rPr>
              <a:t>initialement</a:t>
            </a:r>
            <a:r>
              <a:rPr sz="2100" spc="-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vide</a:t>
            </a:r>
            <a:r>
              <a:rPr sz="2100" spc="-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5" dirty="0">
                <a:solidFill>
                  <a:srgbClr val="333333"/>
                </a:solidFill>
                <a:latin typeface="Trebuchet MS"/>
                <a:cs typeface="Trebuchet MS"/>
              </a:rPr>
              <a:t>volume</a:t>
            </a:r>
            <a:endParaRPr sz="2100" dirty="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255"/>
              </a:spcBef>
            </a:pPr>
            <a:r>
              <a:rPr sz="2100" spc="60" dirty="0">
                <a:solidFill>
                  <a:srgbClr val="ED2137"/>
                </a:solidFill>
                <a:latin typeface="Trebuchet MS"/>
                <a:cs typeface="Trebuchet MS"/>
              </a:rPr>
              <a:t>chemin hôte</a:t>
            </a:r>
            <a:r>
              <a:rPr sz="2100" spc="-15" dirty="0">
                <a:solidFill>
                  <a:srgbClr val="ED2137"/>
                </a:solidFill>
                <a:latin typeface="Trebuchet MS"/>
                <a:cs typeface="Trebuchet MS"/>
              </a:rPr>
              <a:t> </a:t>
            </a:r>
            <a:r>
              <a:rPr sz="2100" spc="-229" dirty="0">
                <a:solidFill>
                  <a:srgbClr val="333333"/>
                </a:solidFill>
                <a:latin typeface="Trebuchet MS"/>
                <a:cs typeface="Trebuchet MS"/>
              </a:rPr>
              <a:t>:</a:t>
            </a:r>
            <a:r>
              <a:rPr sz="2100" spc="-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0" dirty="0">
                <a:solidFill>
                  <a:srgbClr val="333333"/>
                </a:solidFill>
                <a:latin typeface="Trebuchet MS"/>
                <a:cs typeface="Trebuchet MS"/>
              </a:rPr>
              <a:t>chemin</a:t>
            </a:r>
            <a:r>
              <a:rPr sz="2100" spc="-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50" i="1" spc="60" dirty="0">
                <a:solidFill>
                  <a:srgbClr val="ED2137"/>
                </a:solidFill>
                <a:latin typeface="Trebuchet MS"/>
                <a:cs typeface="Trebuchet MS"/>
              </a:rPr>
              <a:t>monté</a:t>
            </a:r>
            <a:r>
              <a:rPr sz="2150" i="1" spc="-30" dirty="0">
                <a:solidFill>
                  <a:srgbClr val="ED2137"/>
                </a:solidFill>
                <a:latin typeface="Trebuchet MS"/>
                <a:cs typeface="Trebuchet MS"/>
              </a:rPr>
              <a:t> </a:t>
            </a:r>
            <a:r>
              <a:rPr sz="2100" spc="75" dirty="0">
                <a:solidFill>
                  <a:srgbClr val="333333"/>
                </a:solidFill>
                <a:latin typeface="Trebuchet MS"/>
                <a:cs typeface="Trebuchet MS"/>
              </a:rPr>
              <a:t>depuis</a:t>
            </a:r>
            <a:r>
              <a:rPr sz="2100" spc="-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-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grappe</a:t>
            </a:r>
            <a:r>
              <a:rPr sz="2100" spc="-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00" dirty="0">
                <a:solidFill>
                  <a:srgbClr val="333333"/>
                </a:solidFill>
                <a:latin typeface="Trebuchet MS"/>
                <a:cs typeface="Trebuchet MS"/>
              </a:rPr>
              <a:t>nœud</a:t>
            </a:r>
            <a:r>
              <a:rPr sz="2100" spc="-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35" dirty="0">
                <a:solidFill>
                  <a:srgbClr val="333333"/>
                </a:solidFill>
                <a:latin typeface="Trebuchet MS"/>
                <a:cs typeface="Trebuchet MS"/>
              </a:rPr>
              <a:t>sur</a:t>
            </a:r>
            <a:r>
              <a:rPr sz="2100" spc="-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lequel</a:t>
            </a:r>
            <a:r>
              <a:rPr sz="2100" spc="-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-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lang="fr-FR" sz="2100" dirty="0">
                <a:solidFill>
                  <a:srgbClr val="333333"/>
                </a:solidFill>
                <a:latin typeface="Trebuchet MS"/>
                <a:cs typeface="Trebuchet MS"/>
              </a:rPr>
              <a:t>Container</a:t>
            </a:r>
            <a:r>
              <a:rPr sz="2100" spc="-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85" dirty="0">
                <a:solidFill>
                  <a:srgbClr val="333333"/>
                </a:solidFill>
                <a:latin typeface="Trebuchet MS"/>
                <a:cs typeface="Trebuchet MS"/>
              </a:rPr>
              <a:t>court</a:t>
            </a:r>
            <a:endParaRPr sz="2100" dirty="0">
              <a:latin typeface="Trebuchet MS"/>
              <a:cs typeface="Trebuchet MS"/>
            </a:endParaRPr>
          </a:p>
          <a:p>
            <a:pPr marL="12700" marR="186690">
              <a:lnSpc>
                <a:spcPts val="2100"/>
              </a:lnSpc>
              <a:spcBef>
                <a:spcPts val="1639"/>
              </a:spcBef>
            </a:pPr>
            <a:r>
              <a:rPr sz="2100" spc="60" dirty="0">
                <a:solidFill>
                  <a:srgbClr val="ED2137"/>
                </a:solidFill>
                <a:latin typeface="Trebuchet MS"/>
                <a:cs typeface="Trebuchet MS"/>
              </a:rPr>
              <a:t>nfs</a:t>
            </a:r>
            <a:r>
              <a:rPr sz="2100" spc="-45" dirty="0">
                <a:solidFill>
                  <a:srgbClr val="ED2137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&amp;</a:t>
            </a:r>
            <a:r>
              <a:rPr sz="2100" spc="-4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ED2137"/>
                </a:solidFill>
                <a:latin typeface="Trebuchet MS"/>
                <a:cs typeface="Trebuchet MS"/>
              </a:rPr>
              <a:t>iscsi</a:t>
            </a:r>
            <a:r>
              <a:rPr sz="2100" spc="-45" dirty="0">
                <a:solidFill>
                  <a:srgbClr val="ED2137"/>
                </a:solidFill>
                <a:latin typeface="Trebuchet MS"/>
                <a:cs typeface="Trebuchet MS"/>
              </a:rPr>
              <a:t> </a:t>
            </a:r>
            <a:r>
              <a:rPr sz="2100" spc="-229" dirty="0">
                <a:solidFill>
                  <a:srgbClr val="333333"/>
                </a:solidFill>
                <a:latin typeface="Trebuchet MS"/>
                <a:cs typeface="Trebuchet MS"/>
              </a:rPr>
              <a:t>:</a:t>
            </a:r>
            <a:r>
              <a:rPr sz="2100" spc="-4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5" dirty="0">
                <a:solidFill>
                  <a:srgbClr val="333333"/>
                </a:solidFill>
                <a:latin typeface="Trebuchet MS"/>
                <a:cs typeface="Trebuchet MS"/>
              </a:rPr>
              <a:t>Réseau</a:t>
            </a:r>
            <a:r>
              <a:rPr sz="2100" spc="-4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Déposer</a:t>
            </a:r>
            <a:r>
              <a:rPr sz="2100" spc="-4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5" dirty="0">
                <a:solidFill>
                  <a:srgbClr val="333333"/>
                </a:solidFill>
                <a:latin typeface="Trebuchet MS"/>
                <a:cs typeface="Trebuchet MS"/>
              </a:rPr>
              <a:t>Système</a:t>
            </a:r>
            <a:r>
              <a:rPr sz="2100" spc="-4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(NFS)</a:t>
            </a:r>
            <a:r>
              <a:rPr sz="2100" spc="-4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00" dirty="0">
                <a:solidFill>
                  <a:srgbClr val="333333"/>
                </a:solidFill>
                <a:latin typeface="Trebuchet MS"/>
                <a:cs typeface="Trebuchet MS"/>
              </a:rPr>
              <a:t>et</a:t>
            </a:r>
            <a:r>
              <a:rPr sz="2100" spc="-4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Internet</a:t>
            </a:r>
            <a:r>
              <a:rPr sz="2100" spc="-4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Petit</a:t>
            </a:r>
            <a:r>
              <a:rPr sz="2100" spc="-4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80" dirty="0">
                <a:solidFill>
                  <a:srgbClr val="333333"/>
                </a:solidFill>
                <a:latin typeface="Trebuchet MS"/>
                <a:cs typeface="Trebuchet MS"/>
              </a:rPr>
              <a:t>Ordinateur</a:t>
            </a:r>
            <a:r>
              <a:rPr sz="2100" spc="-4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5" dirty="0">
                <a:solidFill>
                  <a:srgbClr val="333333"/>
                </a:solidFill>
                <a:latin typeface="Trebuchet MS"/>
                <a:cs typeface="Trebuchet MS"/>
              </a:rPr>
              <a:t>Système</a:t>
            </a:r>
            <a:r>
              <a:rPr sz="2100" spc="-4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Interface</a:t>
            </a:r>
            <a:r>
              <a:rPr sz="2100" spc="-4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(iSCSI) </a:t>
            </a:r>
            <a:r>
              <a:rPr sz="2100" spc="85" dirty="0">
                <a:solidFill>
                  <a:srgbClr val="333333"/>
                </a:solidFill>
                <a:latin typeface="Trebuchet MS"/>
                <a:cs typeface="Trebuchet MS"/>
              </a:rPr>
              <a:t>actions</a:t>
            </a:r>
            <a:r>
              <a:rPr sz="2100" spc="-8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95" dirty="0">
                <a:solidFill>
                  <a:srgbClr val="333333"/>
                </a:solidFill>
                <a:latin typeface="Trebuchet MS"/>
                <a:cs typeface="Trebuchet MS"/>
              </a:rPr>
              <a:t>monté</a:t>
            </a:r>
            <a:r>
              <a:rPr sz="2100" spc="-8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05" dirty="0">
                <a:solidFill>
                  <a:srgbClr val="333333"/>
                </a:solidFill>
                <a:latin typeface="Trebuchet MS"/>
                <a:cs typeface="Trebuchet MS"/>
              </a:rPr>
              <a:t>comme</a:t>
            </a:r>
            <a:r>
              <a:rPr sz="2100" spc="-8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5" dirty="0">
                <a:solidFill>
                  <a:srgbClr val="333333"/>
                </a:solidFill>
                <a:latin typeface="Trebuchet MS"/>
                <a:cs typeface="Trebuchet MS"/>
              </a:rPr>
              <a:t>un</a:t>
            </a:r>
            <a:r>
              <a:rPr sz="2100" spc="-8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5" dirty="0">
                <a:solidFill>
                  <a:srgbClr val="333333"/>
                </a:solidFill>
                <a:latin typeface="Trebuchet MS"/>
                <a:cs typeface="Trebuchet MS"/>
              </a:rPr>
              <a:t>volume</a:t>
            </a:r>
            <a:endParaRPr sz="2100" dirty="0">
              <a:latin typeface="Trebuchet MS"/>
              <a:cs typeface="Trebuchet MS"/>
            </a:endParaRPr>
          </a:p>
          <a:p>
            <a:pPr marL="12700" marR="5080">
              <a:lnSpc>
                <a:spcPts val="2100"/>
              </a:lnSpc>
              <a:spcBef>
                <a:spcPts val="1725"/>
              </a:spcBef>
            </a:pPr>
            <a:r>
              <a:rPr sz="2100" dirty="0">
                <a:solidFill>
                  <a:srgbClr val="ED2137"/>
                </a:solidFill>
                <a:latin typeface="Trebuchet MS"/>
                <a:cs typeface="Trebuchet MS"/>
              </a:rPr>
              <a:t>csi</a:t>
            </a:r>
            <a:r>
              <a:rPr sz="2100" spc="-5" dirty="0">
                <a:solidFill>
                  <a:srgbClr val="ED2137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( </a:t>
            </a:r>
            <a:r>
              <a:rPr sz="2100" spc="50" dirty="0">
                <a:solidFill>
                  <a:srgbClr val="333333"/>
                </a:solidFill>
                <a:latin typeface="Trebuchet MS"/>
                <a:cs typeface="Trebuchet MS"/>
              </a:rPr>
              <a:t>Stockage de conteneurs)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30" dirty="0">
                <a:solidFill>
                  <a:srgbClr val="333333"/>
                </a:solidFill>
                <a:latin typeface="Trebuchet MS"/>
                <a:cs typeface="Trebuchet MS"/>
              </a:rPr>
              <a:t>Interface) :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générique</a:t>
            </a:r>
            <a:r>
              <a:rPr sz="2100" spc="-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déclaration </a:t>
            </a:r>
            <a:r>
              <a:rPr sz="2100" spc="65" dirty="0">
                <a:solidFill>
                  <a:srgbClr val="333333"/>
                </a:solidFill>
                <a:latin typeface="Trebuchet MS"/>
                <a:cs typeface="Trebuchet MS"/>
              </a:rPr>
              <a:t>de volume </a:t>
            </a:r>
            <a:r>
              <a:rPr sz="2100" spc="85" dirty="0">
                <a:solidFill>
                  <a:srgbClr val="333333"/>
                </a:solidFill>
                <a:latin typeface="Trebuchet MS"/>
                <a:cs typeface="Trebuchet MS"/>
              </a:rPr>
              <a:t>basée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35" dirty="0">
                <a:solidFill>
                  <a:srgbClr val="333333"/>
                </a:solidFill>
                <a:latin typeface="Trebuchet MS"/>
                <a:cs typeface="Trebuchet MS"/>
              </a:rPr>
              <a:t>sur</a:t>
            </a:r>
            <a:r>
              <a:rPr sz="2100" spc="-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5" dirty="0">
                <a:solidFill>
                  <a:srgbClr val="333333"/>
                </a:solidFill>
                <a:latin typeface="Trebuchet MS"/>
                <a:cs typeface="Trebuchet MS"/>
              </a:rPr>
              <a:t>un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pilote 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implémentant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spécification</a:t>
            </a:r>
            <a:r>
              <a:rPr sz="2100" spc="3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Remplacement</a:t>
            </a:r>
            <a:r>
              <a:rPr sz="2100" spc="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de</a:t>
            </a:r>
            <a:r>
              <a:rPr sz="2100" spc="3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0" dirty="0">
                <a:solidFill>
                  <a:srgbClr val="333333"/>
                </a:solidFill>
                <a:latin typeface="Trebuchet MS"/>
                <a:cs typeface="Trebuchet MS"/>
              </a:rPr>
              <a:t>autre</a:t>
            </a:r>
            <a:r>
              <a:rPr sz="2100" spc="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obsolète</a:t>
            </a:r>
            <a:r>
              <a:rPr sz="2100" spc="3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75" dirty="0">
                <a:solidFill>
                  <a:srgbClr val="333333"/>
                </a:solidFill>
                <a:latin typeface="Trebuchet MS"/>
                <a:cs typeface="Trebuchet MS"/>
              </a:rPr>
              <a:t>volumes</a:t>
            </a:r>
            <a:r>
              <a:rPr sz="2100" spc="3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types.</a:t>
            </a:r>
            <a:r>
              <a:rPr sz="2100" spc="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u="heavy" dirty="0">
                <a:solidFill>
                  <a:srgbClr val="ED2137"/>
                </a:solidFill>
                <a:uFill>
                  <a:solidFill>
                    <a:srgbClr val="ED2137"/>
                  </a:solidFill>
                </a:uFill>
                <a:latin typeface="Trebuchet MS"/>
                <a:cs typeface="Trebuchet MS"/>
                <a:hlinkClick r:id="rId3"/>
              </a:rPr>
              <a:t>Disponible</a:t>
            </a:r>
            <a:r>
              <a:rPr sz="2100" u="heavy" spc="30" dirty="0">
                <a:solidFill>
                  <a:srgbClr val="ED2137"/>
                </a:solidFill>
                <a:uFill>
                  <a:solidFill>
                    <a:srgbClr val="ED2137"/>
                  </a:solidFill>
                </a:uFill>
                <a:latin typeface="Trebuchet MS"/>
                <a:cs typeface="Trebuchet MS"/>
                <a:hlinkClick r:id="rId3"/>
              </a:rPr>
              <a:t> </a:t>
            </a:r>
            <a:r>
              <a:rPr sz="2100" u="heavy" dirty="0">
                <a:solidFill>
                  <a:srgbClr val="ED2137"/>
                </a:solidFill>
                <a:uFill>
                  <a:solidFill>
                    <a:srgbClr val="ED2137"/>
                  </a:solidFill>
                </a:uFill>
                <a:latin typeface="Trebuchet MS"/>
                <a:cs typeface="Trebuchet MS"/>
                <a:hlinkClick r:id="rId3"/>
              </a:rPr>
              <a:t>conducteurs</a:t>
            </a:r>
            <a:r>
              <a:rPr sz="2100" u="heavy" spc="25" dirty="0">
                <a:solidFill>
                  <a:srgbClr val="ED2137"/>
                </a:solidFill>
                <a:uFill>
                  <a:solidFill>
                    <a:srgbClr val="ED2137"/>
                  </a:solidFill>
                </a:uFill>
                <a:latin typeface="Trebuchet MS"/>
                <a:cs typeface="Trebuchet MS"/>
                <a:hlinkClick r:id="rId3"/>
              </a:rPr>
              <a:t> </a:t>
            </a:r>
            <a:r>
              <a:rPr sz="2100" u="heavy" spc="-20" dirty="0">
                <a:solidFill>
                  <a:srgbClr val="ED2137"/>
                </a:solidFill>
                <a:uFill>
                  <a:solidFill>
                    <a:srgbClr val="ED2137"/>
                  </a:solidFill>
                </a:uFill>
                <a:latin typeface="Trebuchet MS"/>
                <a:cs typeface="Trebuchet MS"/>
                <a:hlinkClick r:id="rId3"/>
              </a:rPr>
              <a:t>liste</a:t>
            </a:r>
            <a:endParaRPr sz="2100" dirty="0">
              <a:latin typeface="Trebuchet MS"/>
              <a:cs typeface="Trebuchet MS"/>
            </a:endParaRPr>
          </a:p>
          <a:p>
            <a:pPr marL="12700" marR="135890">
              <a:lnSpc>
                <a:spcPts val="2100"/>
              </a:lnSpc>
              <a:spcBef>
                <a:spcPts val="1650"/>
              </a:spcBef>
            </a:pPr>
            <a:r>
              <a:rPr sz="2100" spc="65" dirty="0">
                <a:solidFill>
                  <a:srgbClr val="ED2137"/>
                </a:solidFill>
                <a:latin typeface="Trebuchet MS"/>
                <a:cs typeface="Trebuchet MS"/>
              </a:rPr>
              <a:t>ConfigMaps </a:t>
            </a:r>
            <a:r>
              <a:rPr sz="2100" spc="65" dirty="0">
                <a:solidFill>
                  <a:srgbClr val="333333"/>
                </a:solidFill>
                <a:latin typeface="Trebuchet MS"/>
                <a:cs typeface="Trebuchet MS"/>
              </a:rPr>
              <a:t>,</a:t>
            </a:r>
            <a:r>
              <a:rPr sz="2100" spc="-5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ED2137"/>
                </a:solidFill>
                <a:latin typeface="Trebuchet MS"/>
                <a:cs typeface="Trebuchet MS"/>
              </a:rPr>
              <a:t>Secrets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,</a:t>
            </a:r>
            <a:r>
              <a:rPr sz="2100" spc="-5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u="heavy" spc="75" dirty="0">
                <a:solidFill>
                  <a:srgbClr val="ED2137"/>
                </a:solidFill>
                <a:uFill>
                  <a:solidFill>
                    <a:srgbClr val="ED2137"/>
                  </a:solidFill>
                </a:uFill>
                <a:latin typeface="Trebuchet MS"/>
                <a:cs typeface="Trebuchet MS"/>
                <a:hlinkClick r:id="rId4"/>
              </a:rPr>
              <a:t>AP descendant </a:t>
            </a:r>
            <a:r>
              <a:rPr sz="2100" spc="75" dirty="0">
                <a:solidFill>
                  <a:srgbClr val="ED2137"/>
                </a:solidFill>
                <a:latin typeface="Trebuchet MS"/>
                <a:cs typeface="Trebuchet MS"/>
                <a:hlinkClick r:id="rId4"/>
              </a:rPr>
              <a:t>I</a:t>
            </a:r>
            <a:r>
              <a:rPr sz="2100" spc="-55" dirty="0">
                <a:solidFill>
                  <a:srgbClr val="ED2137"/>
                </a:solidFill>
                <a:latin typeface="Trebuchet MS"/>
                <a:cs typeface="Trebuchet MS"/>
              </a:rPr>
              <a:t> </a:t>
            </a:r>
            <a:r>
              <a:rPr sz="2100" spc="-229" dirty="0">
                <a:solidFill>
                  <a:srgbClr val="333333"/>
                </a:solidFill>
                <a:latin typeface="Trebuchet MS"/>
                <a:cs typeface="Trebuchet MS"/>
              </a:rPr>
              <a:t>:</a:t>
            </a:r>
            <a:r>
              <a:rPr sz="2100" spc="-5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spécial</a:t>
            </a:r>
            <a:r>
              <a:rPr sz="2100" spc="-5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5" dirty="0">
                <a:solidFill>
                  <a:srgbClr val="333333"/>
                </a:solidFill>
                <a:latin typeface="Trebuchet MS"/>
                <a:cs typeface="Trebuchet MS"/>
              </a:rPr>
              <a:t>volume</a:t>
            </a:r>
            <a:r>
              <a:rPr sz="2100" spc="-5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types</a:t>
            </a:r>
            <a:r>
              <a:rPr sz="2100" spc="-5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95" dirty="0">
                <a:solidFill>
                  <a:srgbClr val="333333"/>
                </a:solidFill>
                <a:latin typeface="Trebuchet MS"/>
                <a:cs typeface="Trebuchet MS"/>
              </a:rPr>
              <a:t>utilisé</a:t>
            </a:r>
            <a:r>
              <a:rPr sz="2100" spc="-5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à</a:t>
            </a:r>
            <a:r>
              <a:rPr sz="2100" spc="-5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75" dirty="0">
                <a:solidFill>
                  <a:srgbClr val="333333"/>
                </a:solidFill>
                <a:latin typeface="Trebuchet MS"/>
                <a:cs typeface="Trebuchet MS"/>
              </a:rPr>
              <a:t>exposer</a:t>
            </a:r>
            <a:r>
              <a:rPr sz="2100" spc="-5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20" dirty="0">
                <a:solidFill>
                  <a:srgbClr val="333333"/>
                </a:solidFill>
                <a:latin typeface="Trebuchet MS"/>
                <a:cs typeface="Trebuchet MS"/>
              </a:rPr>
              <a:t>quelques</a:t>
            </a:r>
            <a:r>
              <a:rPr sz="2100" spc="-5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5" dirty="0">
                <a:solidFill>
                  <a:srgbClr val="333333"/>
                </a:solidFill>
                <a:latin typeface="Trebuchet MS"/>
                <a:cs typeface="Trebuchet MS"/>
              </a:rPr>
              <a:t>Ressources </a:t>
            </a:r>
            <a:endParaRPr sz="2100" dirty="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230"/>
              </a:spcBef>
            </a:pPr>
            <a:r>
              <a:rPr sz="2100" dirty="0">
                <a:solidFill>
                  <a:srgbClr val="ED2137"/>
                </a:solidFill>
                <a:latin typeface="Trebuchet MS"/>
                <a:cs typeface="Trebuchet MS"/>
              </a:rPr>
              <a:t>PersistentVolumeClaim</a:t>
            </a:r>
            <a:r>
              <a:rPr sz="2100" spc="90" dirty="0">
                <a:solidFill>
                  <a:srgbClr val="ED2137"/>
                </a:solidFill>
                <a:latin typeface="Trebuchet MS"/>
                <a:cs typeface="Trebuchet MS"/>
              </a:rPr>
              <a:t> </a:t>
            </a:r>
            <a:r>
              <a:rPr sz="2100" spc="-229" dirty="0">
                <a:solidFill>
                  <a:srgbClr val="333333"/>
                </a:solidFill>
                <a:latin typeface="Trebuchet MS"/>
                <a:cs typeface="Trebuchet MS"/>
              </a:rPr>
              <a:t>:</a:t>
            </a:r>
            <a:r>
              <a:rPr sz="2100" spc="9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5" dirty="0">
                <a:solidFill>
                  <a:srgbClr val="333333"/>
                </a:solidFill>
                <a:latin typeface="Trebuchet MS"/>
                <a:cs typeface="Trebuchet MS"/>
              </a:rPr>
              <a:t>un</a:t>
            </a:r>
            <a:r>
              <a:rPr sz="2100" spc="9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chemin</a:t>
            </a:r>
            <a:r>
              <a:rPr sz="2100" spc="9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de</a:t>
            </a:r>
            <a:r>
              <a:rPr sz="2100" spc="9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dynamiquement</a:t>
            </a:r>
            <a:r>
              <a:rPr sz="2100" spc="9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5" dirty="0">
                <a:solidFill>
                  <a:srgbClr val="333333"/>
                </a:solidFill>
                <a:latin typeface="Trebuchet MS"/>
                <a:cs typeface="Trebuchet MS"/>
              </a:rPr>
              <a:t>disposition</a:t>
            </a:r>
            <a:r>
              <a:rPr sz="2100" spc="9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5" dirty="0">
                <a:solidFill>
                  <a:srgbClr val="333333"/>
                </a:solidFill>
                <a:latin typeface="Trebuchet MS"/>
                <a:cs typeface="Trebuchet MS"/>
              </a:rPr>
              <a:t>volumes</a:t>
            </a:r>
            <a:endParaRPr sz="2100" dirty="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25" dirty="0"/>
              <a:t>KUBERNETES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43549" y="1552574"/>
            <a:ext cx="2438399" cy="2371724"/>
          </a:xfrm>
          <a:prstGeom prst="rect">
            <a:avLst/>
          </a:prstGeom>
        </p:spPr>
      </p:pic>
    </p:spTree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0" dirty="0"/>
              <a:t>VOLUME</a:t>
            </a:r>
            <a:r>
              <a:rPr spc="-135" dirty="0"/>
              <a:t> </a:t>
            </a:r>
            <a:r>
              <a:rPr spc="-75" dirty="0"/>
              <a:t>TYPES</a:t>
            </a:r>
            <a:r>
              <a:rPr spc="-130" dirty="0"/>
              <a:t> </a:t>
            </a:r>
            <a:r>
              <a:rPr spc="345" dirty="0"/>
              <a:t>-</a:t>
            </a:r>
            <a:r>
              <a:rPr spc="-130" dirty="0"/>
              <a:t> </a:t>
            </a:r>
            <a:r>
              <a:rPr spc="-85" dirty="0"/>
              <a:t>DÉPRÉCIÉ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1647824"/>
            <a:ext cx="95250" cy="9524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09687" y="2128837"/>
            <a:ext cx="104775" cy="104774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1695449" y="2609849"/>
            <a:ext cx="95250" cy="95250"/>
          </a:xfrm>
          <a:custGeom>
            <a:avLst/>
            <a:gdLst/>
            <a:ahLst/>
            <a:cxnLst/>
            <a:rect l="l" t="t" r="r" b="b"/>
            <a:pathLst>
              <a:path w="95250" h="95250">
                <a:moveTo>
                  <a:pt x="95249" y="95249"/>
                </a:moveTo>
                <a:lnTo>
                  <a:pt x="0" y="95249"/>
                </a:lnTo>
                <a:lnTo>
                  <a:pt x="0" y="0"/>
                </a:lnTo>
                <a:lnTo>
                  <a:pt x="95249" y="0"/>
                </a:lnTo>
                <a:lnTo>
                  <a:pt x="95249" y="95249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695449" y="3095624"/>
            <a:ext cx="95250" cy="95250"/>
          </a:xfrm>
          <a:custGeom>
            <a:avLst/>
            <a:gdLst/>
            <a:ahLst/>
            <a:cxnLst/>
            <a:rect l="l" t="t" r="r" b="b"/>
            <a:pathLst>
              <a:path w="95250" h="95250">
                <a:moveTo>
                  <a:pt x="95249" y="95249"/>
                </a:moveTo>
                <a:lnTo>
                  <a:pt x="0" y="95249"/>
                </a:lnTo>
                <a:lnTo>
                  <a:pt x="0" y="0"/>
                </a:lnTo>
                <a:lnTo>
                  <a:pt x="95249" y="0"/>
                </a:lnTo>
                <a:lnTo>
                  <a:pt x="95249" y="95249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695449" y="3571874"/>
            <a:ext cx="95250" cy="95250"/>
          </a:xfrm>
          <a:custGeom>
            <a:avLst/>
            <a:gdLst/>
            <a:ahLst/>
            <a:cxnLst/>
            <a:rect l="l" t="t" r="r" b="b"/>
            <a:pathLst>
              <a:path w="95250" h="95250">
                <a:moveTo>
                  <a:pt x="95249" y="95249"/>
                </a:moveTo>
                <a:lnTo>
                  <a:pt x="0" y="95249"/>
                </a:lnTo>
                <a:lnTo>
                  <a:pt x="0" y="0"/>
                </a:lnTo>
                <a:lnTo>
                  <a:pt x="95249" y="0"/>
                </a:lnTo>
                <a:lnTo>
                  <a:pt x="95249" y="95249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09687" y="4043362"/>
            <a:ext cx="104775" cy="104774"/>
          </a:xfrm>
          <a:prstGeom prst="rect">
            <a:avLst/>
          </a:prstGeom>
        </p:spPr>
      </p:pic>
      <p:sp>
        <p:nvSpPr>
          <p:cNvPr id="9" name="object 9"/>
          <p:cNvSpPr/>
          <p:nvPr/>
        </p:nvSpPr>
        <p:spPr>
          <a:xfrm>
            <a:off x="1390649" y="4744401"/>
            <a:ext cx="10160" cy="26670"/>
          </a:xfrm>
          <a:custGeom>
            <a:avLst/>
            <a:gdLst/>
            <a:ahLst/>
            <a:cxnLst/>
            <a:rect l="l" t="t" r="r" b="b"/>
            <a:pathLst>
              <a:path w="10159" h="26670">
                <a:moveTo>
                  <a:pt x="9737" y="26669"/>
                </a:moveTo>
                <a:lnTo>
                  <a:pt x="0" y="26669"/>
                </a:lnTo>
                <a:lnTo>
                  <a:pt x="0" y="0"/>
                </a:lnTo>
                <a:lnTo>
                  <a:pt x="9737" y="0"/>
                </a:lnTo>
                <a:lnTo>
                  <a:pt x="9737" y="26669"/>
                </a:lnTo>
                <a:close/>
              </a:path>
            </a:pathLst>
          </a:custGeom>
          <a:solidFill>
            <a:srgbClr val="ED21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796924" y="1345564"/>
            <a:ext cx="10022840" cy="3444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74065" marR="1701164" indent="-381000">
              <a:lnSpc>
                <a:spcPct val="151800"/>
              </a:lnSpc>
              <a:spcBef>
                <a:spcPts val="100"/>
              </a:spcBef>
            </a:pP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suivant</a:t>
            </a:r>
            <a:r>
              <a:rPr sz="2100" spc="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75" dirty="0">
                <a:solidFill>
                  <a:srgbClr val="333333"/>
                </a:solidFill>
                <a:latin typeface="Trebuchet MS"/>
                <a:cs typeface="Trebuchet MS"/>
              </a:rPr>
              <a:t>volumes</a:t>
            </a:r>
            <a:r>
              <a:rPr sz="2100" spc="3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sont</a:t>
            </a:r>
            <a:r>
              <a:rPr sz="2100" spc="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obsolète</a:t>
            </a:r>
            <a:r>
              <a:rPr sz="2100" spc="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00" dirty="0">
                <a:solidFill>
                  <a:srgbClr val="333333"/>
                </a:solidFill>
                <a:latin typeface="Trebuchet MS"/>
                <a:cs typeface="Trebuchet MS"/>
              </a:rPr>
              <a:t>et</a:t>
            </a:r>
            <a:r>
              <a:rPr sz="2100" spc="3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remplacé</a:t>
            </a:r>
            <a:r>
              <a:rPr sz="2100" spc="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avec</a:t>
            </a:r>
            <a:r>
              <a:rPr sz="2100" spc="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3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20" dirty="0">
                <a:solidFill>
                  <a:srgbClr val="ED2137"/>
                </a:solidFill>
                <a:latin typeface="Trebuchet MS"/>
                <a:cs typeface="Trebuchet MS"/>
              </a:rPr>
              <a:t>csi </a:t>
            </a:r>
            <a:r>
              <a:rPr sz="2100" spc="-20" dirty="0">
                <a:solidFill>
                  <a:srgbClr val="333333"/>
                </a:solidFill>
                <a:latin typeface="Trebuchet MS"/>
                <a:cs typeface="Trebuchet MS"/>
              </a:rPr>
              <a:t>: </a:t>
            </a:r>
            <a:r>
              <a:rPr sz="2100" spc="75" dirty="0">
                <a:solidFill>
                  <a:srgbClr val="333333"/>
                </a:solidFill>
                <a:latin typeface="Trebuchet MS"/>
                <a:cs typeface="Trebuchet MS"/>
              </a:rPr>
              <a:t>volumes</a:t>
            </a:r>
            <a:r>
              <a:rPr sz="2100" spc="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offert</a:t>
            </a:r>
            <a:r>
              <a:rPr sz="2100" spc="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5" dirty="0">
                <a:solidFill>
                  <a:srgbClr val="333333"/>
                </a:solidFill>
                <a:latin typeface="Trebuchet MS"/>
                <a:cs typeface="Trebuchet MS"/>
              </a:rPr>
              <a:t>par</a:t>
            </a:r>
            <a:r>
              <a:rPr sz="2100" spc="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0" dirty="0">
                <a:solidFill>
                  <a:srgbClr val="333333"/>
                </a:solidFill>
                <a:latin typeface="Trebuchet MS"/>
                <a:cs typeface="Trebuchet MS"/>
              </a:rPr>
              <a:t>nuage</a:t>
            </a:r>
            <a:r>
              <a:rPr sz="2100" spc="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infrastructure</a:t>
            </a:r>
            <a:r>
              <a:rPr sz="2100" spc="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fournisseurs :</a:t>
            </a:r>
            <a:endParaRPr sz="2100">
              <a:latin typeface="Trebuchet MS"/>
              <a:cs typeface="Trebuchet MS"/>
            </a:endParaRPr>
          </a:p>
          <a:p>
            <a:pPr marL="1155065">
              <a:lnSpc>
                <a:spcPct val="100000"/>
              </a:lnSpc>
              <a:spcBef>
                <a:spcPts val="1230"/>
              </a:spcBef>
            </a:pPr>
            <a:r>
              <a:rPr sz="2100" dirty="0">
                <a:solidFill>
                  <a:srgbClr val="ED2137"/>
                </a:solidFill>
                <a:latin typeface="Trebuchet MS"/>
                <a:cs typeface="Trebuchet MS"/>
              </a:rPr>
              <a:t>gcePersistentDisk</a:t>
            </a:r>
            <a:r>
              <a:rPr sz="2100" spc="114" dirty="0">
                <a:solidFill>
                  <a:srgbClr val="ED2137"/>
                </a:solidFill>
                <a:latin typeface="Trebuchet MS"/>
                <a:cs typeface="Trebuchet MS"/>
              </a:rPr>
              <a:t> </a:t>
            </a:r>
            <a:r>
              <a:rPr sz="2100" spc="-229" dirty="0">
                <a:solidFill>
                  <a:srgbClr val="333333"/>
                </a:solidFill>
                <a:latin typeface="Trebuchet MS"/>
                <a:cs typeface="Trebuchet MS"/>
              </a:rPr>
              <a:t>:</a:t>
            </a:r>
            <a:r>
              <a:rPr sz="2100" spc="12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5" dirty="0">
                <a:solidFill>
                  <a:srgbClr val="333333"/>
                </a:solidFill>
                <a:latin typeface="Trebuchet MS"/>
                <a:cs typeface="Trebuchet MS"/>
              </a:rPr>
              <a:t>Google</a:t>
            </a:r>
            <a:r>
              <a:rPr sz="2100" spc="114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80" dirty="0">
                <a:solidFill>
                  <a:srgbClr val="333333"/>
                </a:solidFill>
                <a:latin typeface="Trebuchet MS"/>
                <a:cs typeface="Trebuchet MS"/>
              </a:rPr>
              <a:t>Calculer</a:t>
            </a:r>
            <a:r>
              <a:rPr sz="2100" spc="12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0" dirty="0">
                <a:solidFill>
                  <a:srgbClr val="333333"/>
                </a:solidFill>
                <a:latin typeface="Trebuchet MS"/>
                <a:cs typeface="Trebuchet MS"/>
              </a:rPr>
              <a:t>Moteur</a:t>
            </a:r>
            <a:r>
              <a:rPr sz="2100" spc="114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Persistant</a:t>
            </a:r>
            <a:r>
              <a:rPr sz="2100" spc="12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5" dirty="0">
                <a:solidFill>
                  <a:srgbClr val="333333"/>
                </a:solidFill>
                <a:latin typeface="Trebuchet MS"/>
                <a:cs typeface="Trebuchet MS"/>
              </a:rPr>
              <a:t>Disque</a:t>
            </a:r>
            <a:endParaRPr sz="2100">
              <a:latin typeface="Trebuchet MS"/>
              <a:cs typeface="Trebuchet MS"/>
            </a:endParaRPr>
          </a:p>
          <a:p>
            <a:pPr marL="1155065" marR="5080">
              <a:lnSpc>
                <a:spcPct val="148800"/>
              </a:lnSpc>
              <a:spcBef>
                <a:spcPts val="75"/>
              </a:spcBef>
            </a:pPr>
            <a:r>
              <a:rPr sz="2100" dirty="0">
                <a:solidFill>
                  <a:srgbClr val="ED2137"/>
                </a:solidFill>
                <a:latin typeface="Trebuchet MS"/>
                <a:cs typeface="Trebuchet MS"/>
              </a:rPr>
              <a:t>awsElasticBlockStore</a:t>
            </a:r>
            <a:r>
              <a:rPr sz="2100" spc="70" dirty="0">
                <a:solidFill>
                  <a:srgbClr val="ED2137"/>
                </a:solidFill>
                <a:latin typeface="Trebuchet MS"/>
                <a:cs typeface="Trebuchet MS"/>
              </a:rPr>
              <a:t> </a:t>
            </a:r>
            <a:r>
              <a:rPr sz="2100" spc="-229" dirty="0">
                <a:solidFill>
                  <a:srgbClr val="333333"/>
                </a:solidFill>
                <a:latin typeface="Trebuchet MS"/>
                <a:cs typeface="Trebuchet MS"/>
              </a:rPr>
              <a:t>:</a:t>
            </a:r>
            <a:r>
              <a:rPr sz="2100" spc="7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95" dirty="0">
                <a:solidFill>
                  <a:srgbClr val="333333"/>
                </a:solidFill>
                <a:latin typeface="Trebuchet MS"/>
                <a:cs typeface="Trebuchet MS"/>
              </a:rPr>
              <a:t>Amazone</a:t>
            </a:r>
            <a:r>
              <a:rPr sz="2100" spc="7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95" dirty="0">
                <a:solidFill>
                  <a:srgbClr val="333333"/>
                </a:solidFill>
                <a:latin typeface="Trebuchet MS"/>
                <a:cs typeface="Trebuchet MS"/>
              </a:rPr>
              <a:t>Web</a:t>
            </a:r>
            <a:r>
              <a:rPr sz="2100" spc="7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Services</a:t>
            </a:r>
            <a:r>
              <a:rPr sz="2100" spc="7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Élastique</a:t>
            </a:r>
            <a:r>
              <a:rPr sz="2100" spc="7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Bloc</a:t>
            </a:r>
            <a:r>
              <a:rPr sz="2100" spc="7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Magasin</a:t>
            </a:r>
            <a:r>
              <a:rPr sz="2100" spc="7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0" dirty="0">
                <a:solidFill>
                  <a:srgbClr val="333333"/>
                </a:solidFill>
                <a:latin typeface="Trebuchet MS"/>
                <a:cs typeface="Trebuchet MS"/>
              </a:rPr>
              <a:t>Volume </a:t>
            </a:r>
            <a:r>
              <a:rPr sz="2100" spc="60" dirty="0">
                <a:solidFill>
                  <a:srgbClr val="ED2137"/>
                </a:solidFill>
                <a:latin typeface="Trebuchet MS"/>
                <a:cs typeface="Trebuchet MS"/>
              </a:rPr>
              <a:t>azureDisk</a:t>
            </a:r>
            <a:r>
              <a:rPr sz="2100" spc="-85" dirty="0">
                <a:solidFill>
                  <a:srgbClr val="ED2137"/>
                </a:solidFill>
                <a:latin typeface="Trebuchet MS"/>
                <a:cs typeface="Trebuchet MS"/>
              </a:rPr>
              <a:t> </a:t>
            </a:r>
            <a:r>
              <a:rPr sz="2100" spc="-229" dirty="0">
                <a:solidFill>
                  <a:srgbClr val="333333"/>
                </a:solidFill>
                <a:latin typeface="Trebuchet MS"/>
                <a:cs typeface="Trebuchet MS"/>
              </a:rPr>
              <a:t>:</a:t>
            </a:r>
            <a:r>
              <a:rPr sz="2100" spc="-8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5" dirty="0">
                <a:solidFill>
                  <a:srgbClr val="333333"/>
                </a:solidFill>
                <a:latin typeface="Trebuchet MS"/>
                <a:cs typeface="Trebuchet MS"/>
              </a:rPr>
              <a:t>Microsoft</a:t>
            </a:r>
            <a:r>
              <a:rPr sz="2100" spc="-8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0" dirty="0">
                <a:solidFill>
                  <a:srgbClr val="333333"/>
                </a:solidFill>
                <a:latin typeface="Trebuchet MS"/>
                <a:cs typeface="Trebuchet MS"/>
              </a:rPr>
              <a:t>Azuré</a:t>
            </a:r>
            <a:r>
              <a:rPr sz="2100" spc="-8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85" dirty="0">
                <a:solidFill>
                  <a:srgbClr val="333333"/>
                </a:solidFill>
                <a:latin typeface="Trebuchet MS"/>
                <a:cs typeface="Trebuchet MS"/>
              </a:rPr>
              <a:t>Disque</a:t>
            </a:r>
            <a:r>
              <a:rPr sz="2100" spc="-8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0" dirty="0">
                <a:solidFill>
                  <a:srgbClr val="333333"/>
                </a:solidFill>
                <a:latin typeface="Trebuchet MS"/>
                <a:cs typeface="Trebuchet MS"/>
              </a:rPr>
              <a:t>Volume</a:t>
            </a:r>
            <a:endParaRPr sz="2100">
              <a:latin typeface="Trebuchet MS"/>
              <a:cs typeface="Trebuchet MS"/>
            </a:endParaRPr>
          </a:p>
          <a:p>
            <a:pPr marL="774065">
              <a:lnSpc>
                <a:spcPct val="100000"/>
              </a:lnSpc>
              <a:spcBef>
                <a:spcPts val="1230"/>
              </a:spcBef>
            </a:pPr>
            <a:r>
              <a:rPr sz="2100" spc="10" dirty="0">
                <a:solidFill>
                  <a:srgbClr val="333333"/>
                </a:solidFill>
                <a:latin typeface="Trebuchet MS"/>
                <a:cs typeface="Trebuchet MS"/>
              </a:rPr>
              <a:t>réseau</a:t>
            </a:r>
            <a:r>
              <a:rPr sz="2100" spc="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85" dirty="0">
                <a:solidFill>
                  <a:srgbClr val="333333"/>
                </a:solidFill>
                <a:latin typeface="Trebuchet MS"/>
                <a:cs typeface="Trebuchet MS"/>
              </a:rPr>
              <a:t>basé</a:t>
            </a:r>
            <a:r>
              <a:rPr sz="2100" spc="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80" dirty="0">
                <a:solidFill>
                  <a:srgbClr val="333333"/>
                </a:solidFill>
                <a:latin typeface="Trebuchet MS"/>
                <a:cs typeface="Trebuchet MS"/>
              </a:rPr>
              <a:t>commun</a:t>
            </a:r>
            <a:r>
              <a:rPr sz="2100" spc="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0" dirty="0">
                <a:solidFill>
                  <a:srgbClr val="333333"/>
                </a:solidFill>
                <a:latin typeface="Trebuchet MS"/>
                <a:cs typeface="Trebuchet MS"/>
              </a:rPr>
              <a:t>stockage: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0" dirty="0">
                <a:solidFill>
                  <a:srgbClr val="ED2137"/>
                </a:solidFill>
                <a:latin typeface="Trebuchet MS"/>
                <a:cs typeface="Trebuchet MS"/>
              </a:rPr>
              <a:t>cephfs </a:t>
            </a:r>
            <a:r>
              <a:rPr sz="2100" spc="10" dirty="0">
                <a:solidFill>
                  <a:srgbClr val="333333"/>
                </a:solidFill>
                <a:latin typeface="Trebuchet MS"/>
                <a:cs typeface="Trebuchet MS"/>
              </a:rPr>
              <a:t>,</a:t>
            </a:r>
            <a:r>
              <a:rPr sz="2100" spc="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ED2137"/>
                </a:solidFill>
                <a:latin typeface="Trebuchet MS"/>
                <a:cs typeface="Trebuchet MS"/>
              </a:rPr>
              <a:t>cendres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,</a:t>
            </a:r>
            <a:r>
              <a:rPr sz="2100" spc="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0" dirty="0">
                <a:solidFill>
                  <a:srgbClr val="ED2137"/>
                </a:solidFill>
                <a:latin typeface="Trebuchet MS"/>
                <a:cs typeface="Trebuchet MS"/>
              </a:rPr>
              <a:t>vsphereVolume </a:t>
            </a:r>
            <a:r>
              <a:rPr sz="2100" spc="10" dirty="0">
                <a:solidFill>
                  <a:srgbClr val="333333"/>
                </a:solidFill>
                <a:latin typeface="Trebuchet MS"/>
                <a:cs typeface="Trebuchet MS"/>
              </a:rPr>
              <a:t>,</a:t>
            </a:r>
            <a:r>
              <a:rPr sz="2100" spc="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0" dirty="0">
                <a:solidFill>
                  <a:srgbClr val="ED2137"/>
                </a:solidFill>
                <a:latin typeface="Trebuchet MS"/>
                <a:cs typeface="Trebuchet MS"/>
              </a:rPr>
              <a:t>rbd </a:t>
            </a:r>
            <a:r>
              <a:rPr sz="2100" spc="10" dirty="0">
                <a:solidFill>
                  <a:srgbClr val="333333"/>
                </a:solidFill>
                <a:latin typeface="Trebuchet MS"/>
                <a:cs typeface="Trebuchet MS"/>
              </a:rPr>
              <a:t>,</a:t>
            </a:r>
            <a:r>
              <a:rPr sz="2100" spc="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25" dirty="0">
                <a:solidFill>
                  <a:srgbClr val="333333"/>
                </a:solidFill>
                <a:latin typeface="Trebuchet MS"/>
                <a:cs typeface="Trebuchet MS"/>
              </a:rPr>
              <a:t>...</a:t>
            </a:r>
            <a:endParaRPr sz="21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680"/>
              </a:spcBef>
            </a:pPr>
            <a:r>
              <a:rPr sz="2100" spc="-110" dirty="0">
                <a:solidFill>
                  <a:srgbClr val="333333"/>
                </a:solidFill>
                <a:latin typeface="Trebuchet MS"/>
                <a:cs typeface="Trebuchet MS"/>
              </a:rPr>
              <a:t>--</a:t>
            </a:r>
            <a:r>
              <a:rPr sz="2100" spc="114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u="heavy" spc="-20" dirty="0">
                <a:solidFill>
                  <a:srgbClr val="ED2137"/>
                </a:solidFill>
                <a:uFill>
                  <a:solidFill>
                    <a:srgbClr val="ED2137"/>
                  </a:solidFill>
                </a:uFill>
                <a:latin typeface="Trebuchet MS"/>
                <a:cs typeface="Trebuchet MS"/>
                <a:hlinkClick r:id="rId5"/>
              </a:rPr>
              <a:t>https://kubernetes-csi.github.io/docs/drivers.html</a:t>
            </a:r>
            <a:r>
              <a:rPr sz="2100" u="heavy" spc="-10" dirty="0">
                <a:solidFill>
                  <a:srgbClr val="ED2137"/>
                </a:solidFill>
                <a:uFill>
                  <a:solidFill>
                    <a:srgbClr val="ED2137"/>
                  </a:solidFill>
                </a:uFill>
                <a:latin typeface="Trebuchet MS"/>
                <a:cs typeface="Trebuchet MS"/>
                <a:hlinkClick r:id="rId5"/>
              </a:rPr>
              <a:t>​</a:t>
            </a:r>
            <a:endParaRPr sz="21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96924" y="571563"/>
            <a:ext cx="5541010" cy="558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RÉPERTOIRE VIDE</a:t>
            </a:r>
            <a:r>
              <a:rPr spc="-220" dirty="0"/>
              <a:t> </a:t>
            </a:r>
            <a:r>
              <a:rPr spc="-20" dirty="0"/>
              <a:t>VOLUME</a:t>
            </a:r>
            <a:r>
              <a:rPr spc="-220" dirty="0"/>
              <a:t> </a:t>
            </a:r>
            <a:r>
              <a:rPr spc="-20" dirty="0"/>
              <a:t>TAPER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1647824"/>
            <a:ext cx="95250" cy="9524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177924" y="1326514"/>
            <a:ext cx="10474325" cy="335790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949575">
              <a:lnSpc>
                <a:spcPct val="157700"/>
              </a:lnSpc>
              <a:spcBef>
                <a:spcPts val="100"/>
              </a:spcBef>
            </a:pPr>
            <a:r>
              <a:rPr sz="2100" spc="105" dirty="0">
                <a:solidFill>
                  <a:srgbClr val="333333"/>
                </a:solidFill>
                <a:latin typeface="Trebuchet MS"/>
                <a:cs typeface="Trebuchet MS"/>
              </a:rPr>
              <a:t>Un</a:t>
            </a:r>
            <a:r>
              <a:rPr sz="2100" spc="-4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200" dirty="0">
                <a:solidFill>
                  <a:srgbClr val="ED2137"/>
                </a:solidFill>
                <a:latin typeface="Tahoma"/>
                <a:cs typeface="Tahoma"/>
              </a:rPr>
              <a:t>répertoire vide</a:t>
            </a:r>
            <a:r>
              <a:rPr sz="2100" spc="-60" dirty="0">
                <a:solidFill>
                  <a:srgbClr val="ED2137"/>
                </a:solidFill>
                <a:latin typeface="Tahoma"/>
                <a:cs typeface="Tahoma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permet</a:t>
            </a: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40" dirty="0">
                <a:solidFill>
                  <a:srgbClr val="333333"/>
                </a:solidFill>
                <a:latin typeface="Trebuchet MS"/>
                <a:cs typeface="Trebuchet MS"/>
              </a:rPr>
              <a:t>nous</a:t>
            </a: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à</a:t>
            </a:r>
            <a:r>
              <a:rPr sz="2100" spc="-4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95" dirty="0">
                <a:solidFill>
                  <a:srgbClr val="333333"/>
                </a:solidFill>
                <a:latin typeface="Trebuchet MS"/>
                <a:cs typeface="Trebuchet MS"/>
              </a:rPr>
              <a:t>monter</a:t>
            </a: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229" dirty="0">
                <a:solidFill>
                  <a:srgbClr val="333333"/>
                </a:solidFill>
                <a:latin typeface="Trebuchet MS"/>
                <a:cs typeface="Trebuchet MS"/>
              </a:rPr>
              <a:t>...</a:t>
            </a: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00" dirty="0">
                <a:solidFill>
                  <a:srgbClr val="333333"/>
                </a:solidFill>
                <a:latin typeface="Trebuchet MS"/>
                <a:cs typeface="Trebuchet MS"/>
              </a:rPr>
              <a:t>un</a:t>
            </a: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vide</a:t>
            </a:r>
            <a:r>
              <a:rPr sz="2100" spc="-4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annuaire!</a:t>
            </a:r>
            <a:r>
              <a:rPr sz="2100" spc="5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Que</a:t>
            </a:r>
            <a:r>
              <a:rPr sz="2100" spc="-5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chemin,</a:t>
            </a:r>
            <a:r>
              <a:rPr sz="2100" spc="-5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-4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0" dirty="0">
                <a:solidFill>
                  <a:srgbClr val="333333"/>
                </a:solidFill>
                <a:latin typeface="Trebuchet MS"/>
                <a:cs typeface="Trebuchet MS"/>
              </a:rPr>
              <a:t>charge de travail</a:t>
            </a:r>
            <a:r>
              <a:rPr sz="2100" spc="-5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80" dirty="0">
                <a:solidFill>
                  <a:srgbClr val="333333"/>
                </a:solidFill>
                <a:latin typeface="Trebuchet MS"/>
                <a:cs typeface="Trebuchet MS"/>
              </a:rPr>
              <a:t>en cours d'exécution</a:t>
            </a:r>
            <a:r>
              <a:rPr sz="2100" spc="-5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à l'intérieur</a:t>
            </a:r>
            <a:r>
              <a:rPr sz="2100" spc="-4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-5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lang="fr-FR" sz="2100" spc="100" dirty="0">
                <a:solidFill>
                  <a:srgbClr val="ED2137"/>
                </a:solidFill>
                <a:latin typeface="Trebuchet MS"/>
                <a:cs typeface="Trebuchet MS"/>
              </a:rPr>
              <a:t>POD</a:t>
            </a:r>
            <a:r>
              <a:rPr sz="2100" spc="-50" dirty="0">
                <a:solidFill>
                  <a:srgbClr val="ED2137"/>
                </a:solidFill>
                <a:latin typeface="Trebuchet MS"/>
                <a:cs typeface="Trebuchet MS"/>
              </a:rPr>
              <a:t> </a:t>
            </a:r>
            <a:r>
              <a:rPr sz="2100" spc="50" dirty="0">
                <a:solidFill>
                  <a:srgbClr val="333333"/>
                </a:solidFill>
                <a:latin typeface="Trebuchet MS"/>
                <a:cs typeface="Trebuchet MS"/>
              </a:rPr>
              <a:t>peut</a:t>
            </a:r>
            <a:r>
              <a:rPr sz="2100" spc="-4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écrire</a:t>
            </a:r>
            <a:r>
              <a:rPr sz="2100" spc="-5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dans</a:t>
            </a:r>
            <a:r>
              <a:rPr sz="2100" spc="-5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25" dirty="0">
                <a:solidFill>
                  <a:srgbClr val="333333"/>
                </a:solidFill>
                <a:latin typeface="Trebuchet MS"/>
                <a:cs typeface="Trebuchet MS"/>
              </a:rPr>
              <a:t>il</a:t>
            </a:r>
            <a:endParaRPr sz="2100" dirty="0">
              <a:latin typeface="Trebuchet MS"/>
              <a:cs typeface="Trebuchet MS"/>
            </a:endParaRPr>
          </a:p>
          <a:p>
            <a:pPr marL="12700" marR="1793875">
              <a:lnSpc>
                <a:spcPts val="3979"/>
              </a:lnSpc>
              <a:spcBef>
                <a:spcPts val="145"/>
              </a:spcBef>
            </a:pP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Avertissement:</a:t>
            </a:r>
            <a:r>
              <a:rPr sz="2100" spc="-2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-2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200" dirty="0">
                <a:solidFill>
                  <a:srgbClr val="ED2137"/>
                </a:solidFill>
                <a:latin typeface="Tahoma"/>
                <a:cs typeface="Tahoma"/>
              </a:rPr>
              <a:t>répertoire vide</a:t>
            </a:r>
            <a:r>
              <a:rPr sz="2100" spc="-45" dirty="0">
                <a:solidFill>
                  <a:srgbClr val="ED2137"/>
                </a:solidFill>
                <a:latin typeface="Tahoma"/>
                <a:cs typeface="Tahoma"/>
              </a:rPr>
              <a:t> </a:t>
            </a:r>
            <a:r>
              <a:rPr sz="2100" spc="65" dirty="0">
                <a:solidFill>
                  <a:srgbClr val="333333"/>
                </a:solidFill>
                <a:latin typeface="Trebuchet MS"/>
                <a:cs typeface="Trebuchet MS"/>
              </a:rPr>
              <a:t>volume</a:t>
            </a:r>
            <a:r>
              <a:rPr sz="2100" spc="-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cycle de vie</a:t>
            </a:r>
            <a:r>
              <a:rPr sz="2100" spc="-2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est</a:t>
            </a:r>
            <a:r>
              <a:rPr sz="2100" spc="-2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lié</a:t>
            </a:r>
            <a:r>
              <a:rPr sz="2100" spc="-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à</a:t>
            </a:r>
            <a:r>
              <a:rPr sz="2100" spc="-2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-2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14" dirty="0">
                <a:solidFill>
                  <a:srgbClr val="ED2137"/>
                </a:solidFill>
                <a:latin typeface="Trebuchet MS"/>
                <a:cs typeface="Trebuchet MS"/>
              </a:rPr>
              <a:t>Pod</a:t>
            </a:r>
            <a:r>
              <a:rPr sz="2100" spc="114" dirty="0">
                <a:solidFill>
                  <a:srgbClr val="333333"/>
                </a:solidFill>
                <a:latin typeface="Trebuchet MS"/>
                <a:cs typeface="Trebuchet MS"/>
              </a:rPr>
              <a:t>​</a:t>
            </a:r>
            <a:r>
              <a:rPr sz="2100" spc="-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25" dirty="0">
                <a:solidFill>
                  <a:srgbClr val="333333"/>
                </a:solidFill>
                <a:latin typeface="Trebuchet MS"/>
                <a:cs typeface="Trebuchet MS"/>
              </a:rPr>
              <a:t>cycle de vie </a:t>
            </a:r>
            <a:r>
              <a:rPr sz="2100" spc="-20" dirty="0">
                <a:solidFill>
                  <a:srgbClr val="333333"/>
                </a:solidFill>
                <a:latin typeface="Trebuchet MS"/>
                <a:cs typeface="Trebuchet MS"/>
              </a:rPr>
              <a:t>Si</a:t>
            </a:r>
            <a:r>
              <a:rPr sz="2100" spc="-3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-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lang="fr-FR" sz="2100" spc="100" dirty="0">
                <a:solidFill>
                  <a:srgbClr val="ED2137"/>
                </a:solidFill>
                <a:latin typeface="Trebuchet MS"/>
                <a:cs typeface="Trebuchet MS"/>
              </a:rPr>
              <a:t>POD</a:t>
            </a:r>
            <a:r>
              <a:rPr sz="2100" spc="-30" dirty="0">
                <a:solidFill>
                  <a:srgbClr val="ED2137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est</a:t>
            </a:r>
            <a:r>
              <a:rPr sz="2100" spc="-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détruit,</a:t>
            </a:r>
            <a:r>
              <a:rPr sz="2100" spc="-3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-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200" dirty="0">
                <a:solidFill>
                  <a:srgbClr val="ED2137"/>
                </a:solidFill>
                <a:latin typeface="Tahoma"/>
                <a:cs typeface="Tahoma"/>
              </a:rPr>
              <a:t>répertoire vide</a:t>
            </a:r>
            <a:r>
              <a:rPr sz="2100" spc="-50" dirty="0">
                <a:solidFill>
                  <a:srgbClr val="ED2137"/>
                </a:solidFill>
                <a:latin typeface="Tahoma"/>
                <a:cs typeface="Tahoma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est</a:t>
            </a:r>
            <a:r>
              <a:rPr sz="2100" spc="-3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0" dirty="0">
                <a:solidFill>
                  <a:srgbClr val="333333"/>
                </a:solidFill>
                <a:latin typeface="Trebuchet MS"/>
                <a:cs typeface="Trebuchet MS"/>
              </a:rPr>
              <a:t>aussi</a:t>
            </a:r>
            <a:r>
              <a:rPr sz="2100" spc="-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40" dirty="0">
                <a:solidFill>
                  <a:srgbClr val="333333"/>
                </a:solidFill>
                <a:latin typeface="Trebuchet MS"/>
                <a:cs typeface="Trebuchet MS"/>
              </a:rPr>
              <a:t>détruit</a:t>
            </a:r>
            <a:endParaRPr sz="2100" dirty="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000"/>
              </a:spcBef>
            </a:pP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Ce</a:t>
            </a:r>
            <a:r>
              <a:rPr sz="2100" spc="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5" dirty="0">
                <a:solidFill>
                  <a:srgbClr val="333333"/>
                </a:solidFill>
                <a:latin typeface="Trebuchet MS"/>
                <a:cs typeface="Trebuchet MS"/>
              </a:rPr>
              <a:t>volume</a:t>
            </a:r>
            <a:r>
              <a:rPr sz="2100" spc="1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taper</a:t>
            </a:r>
            <a:r>
              <a:rPr sz="2100" spc="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est</a:t>
            </a:r>
            <a:r>
              <a:rPr sz="2100" spc="1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95" dirty="0">
                <a:solidFill>
                  <a:srgbClr val="333333"/>
                </a:solidFill>
                <a:latin typeface="Trebuchet MS"/>
                <a:cs typeface="Trebuchet MS"/>
              </a:rPr>
              <a:t>utilisé</a:t>
            </a:r>
            <a:r>
              <a:rPr sz="2100" spc="1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à</a:t>
            </a:r>
            <a:r>
              <a:rPr sz="2100" spc="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80" dirty="0">
                <a:solidFill>
                  <a:srgbClr val="333333"/>
                </a:solidFill>
                <a:latin typeface="Trebuchet MS"/>
                <a:cs typeface="Trebuchet MS"/>
              </a:rPr>
              <a:t>partager</a:t>
            </a:r>
            <a:r>
              <a:rPr sz="2100" spc="1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données</a:t>
            </a:r>
            <a:r>
              <a:rPr sz="2100" spc="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entre</a:t>
            </a:r>
            <a:r>
              <a:rPr sz="2100" spc="1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multiple</a:t>
            </a:r>
            <a:r>
              <a:rPr sz="2100" spc="1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conteneurs</a:t>
            </a:r>
            <a:r>
              <a:rPr sz="2100" spc="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dans</a:t>
            </a:r>
            <a:r>
              <a:rPr sz="2100" spc="1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1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05" dirty="0" err="1">
                <a:solidFill>
                  <a:srgbClr val="333333"/>
                </a:solidFill>
                <a:latin typeface="Trebuchet MS"/>
                <a:cs typeface="Trebuchet MS"/>
              </a:rPr>
              <a:t>même</a:t>
            </a:r>
            <a:r>
              <a:rPr sz="2100" spc="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lang="fr-FR" sz="2100" spc="75" dirty="0">
                <a:solidFill>
                  <a:srgbClr val="ED2137"/>
                </a:solidFill>
                <a:latin typeface="Trebuchet MS"/>
                <a:cs typeface="Trebuchet MS"/>
              </a:rPr>
              <a:t>POD</a:t>
            </a:r>
            <a:endParaRPr sz="2100" dirty="0">
              <a:latin typeface="Trebuchet MS"/>
              <a:cs typeface="Trebuchet MS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2152649"/>
            <a:ext cx="95250" cy="9524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2628899"/>
            <a:ext cx="95250" cy="9524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3133724"/>
            <a:ext cx="95250" cy="9524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3629024"/>
            <a:ext cx="95250" cy="95249"/>
          </a:xfrm>
          <a:prstGeom prst="rect">
            <a:avLst/>
          </a:prstGeom>
        </p:spPr>
      </p:pic>
    </p:spTree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09624" y="2000249"/>
            <a:ext cx="12211050" cy="9525"/>
          </a:xfrm>
          <a:custGeom>
            <a:avLst/>
            <a:gdLst/>
            <a:ahLst/>
            <a:cxnLst/>
            <a:rect l="l" t="t" r="r" b="b"/>
            <a:pathLst>
              <a:path w="12211050" h="9525">
                <a:moveTo>
                  <a:pt x="12211049" y="9524"/>
                </a:moveTo>
                <a:lnTo>
                  <a:pt x="0" y="9524"/>
                </a:lnTo>
                <a:lnTo>
                  <a:pt x="0" y="0"/>
                </a:lnTo>
                <a:lnTo>
                  <a:pt x="12211049" y="0"/>
                </a:lnTo>
                <a:lnTo>
                  <a:pt x="12211049" y="952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809624" y="2000249"/>
            <a:ext cx="12211050" cy="5210175"/>
            <a:chOff x="809624" y="2000249"/>
            <a:chExt cx="12211050" cy="5210175"/>
          </a:xfrm>
        </p:grpSpPr>
        <p:sp>
          <p:nvSpPr>
            <p:cNvPr id="4" name="object 4"/>
            <p:cNvSpPr/>
            <p:nvPr/>
          </p:nvSpPr>
          <p:spPr>
            <a:xfrm>
              <a:off x="809612" y="2000249"/>
              <a:ext cx="12211050" cy="5210175"/>
            </a:xfrm>
            <a:custGeom>
              <a:avLst/>
              <a:gdLst/>
              <a:ahLst/>
              <a:cxnLst/>
              <a:rect l="l" t="t" r="r" b="b"/>
              <a:pathLst>
                <a:path w="12211050" h="5210175">
                  <a:moveTo>
                    <a:pt x="12211050" y="0"/>
                  </a:moveTo>
                  <a:lnTo>
                    <a:pt x="12201525" y="0"/>
                  </a:lnTo>
                  <a:lnTo>
                    <a:pt x="12201525" y="5200650"/>
                  </a:lnTo>
                  <a:lnTo>
                    <a:pt x="0" y="5200650"/>
                  </a:lnTo>
                  <a:lnTo>
                    <a:pt x="0" y="5210175"/>
                  </a:lnTo>
                  <a:lnTo>
                    <a:pt x="12201525" y="5210175"/>
                  </a:lnTo>
                  <a:lnTo>
                    <a:pt x="12211050" y="5210175"/>
                  </a:lnTo>
                  <a:lnTo>
                    <a:pt x="12211050" y="5200650"/>
                  </a:lnTo>
                  <a:lnTo>
                    <a:pt x="12211050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09624" y="2000249"/>
              <a:ext cx="9525" cy="5210175"/>
            </a:xfrm>
            <a:custGeom>
              <a:avLst/>
              <a:gdLst/>
              <a:ahLst/>
              <a:cxnLst/>
              <a:rect l="l" t="t" r="r" b="b"/>
              <a:pathLst>
                <a:path w="9525" h="5210175">
                  <a:moveTo>
                    <a:pt x="0" y="5210174"/>
                  </a:moveTo>
                  <a:lnTo>
                    <a:pt x="0" y="0"/>
                  </a:lnTo>
                  <a:lnTo>
                    <a:pt x="9524" y="9524"/>
                  </a:lnTo>
                  <a:lnTo>
                    <a:pt x="9524" y="5200649"/>
                  </a:lnTo>
                  <a:lnTo>
                    <a:pt x="0" y="5210174"/>
                  </a:lnTo>
                  <a:close/>
                </a:path>
              </a:pathLst>
            </a:custGeom>
            <a:solidFill>
              <a:srgbClr val="ED21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796924" y="571563"/>
            <a:ext cx="11515090" cy="1006475"/>
          </a:xfrm>
          <a:prstGeom prst="rect">
            <a:avLst/>
          </a:prstGeom>
        </p:spPr>
        <p:txBody>
          <a:bodyPr vert="horz" wrap="square" lIns="0" tIns="98425" rIns="0" bIns="0" rtlCol="0">
            <a:spAutoFit/>
          </a:bodyPr>
          <a:lstStyle/>
          <a:p>
            <a:pPr marL="12700" marR="5080">
              <a:lnSpc>
                <a:spcPts val="3529"/>
              </a:lnSpc>
              <a:spcBef>
                <a:spcPts val="775"/>
              </a:spcBef>
            </a:pPr>
            <a:r>
              <a:rPr dirty="0"/>
              <a:t>PARTAGE</a:t>
            </a:r>
            <a:r>
              <a:rPr spc="-110" dirty="0"/>
              <a:t> </a:t>
            </a:r>
            <a:r>
              <a:rPr spc="-30" dirty="0"/>
              <a:t>DONNÉES</a:t>
            </a:r>
            <a:r>
              <a:rPr spc="-105" dirty="0"/>
              <a:t> </a:t>
            </a:r>
            <a:r>
              <a:rPr dirty="0"/>
              <a:t>ENTRE</a:t>
            </a:r>
            <a:r>
              <a:rPr spc="-110" dirty="0"/>
              <a:t> </a:t>
            </a:r>
            <a:r>
              <a:rPr spc="200" dirty="0"/>
              <a:t>DEUX</a:t>
            </a:r>
            <a:r>
              <a:rPr spc="-105" dirty="0"/>
              <a:t> </a:t>
            </a:r>
            <a:r>
              <a:rPr spc="-75" dirty="0"/>
              <a:t>CONTENEURS</a:t>
            </a:r>
            <a:r>
              <a:rPr spc="-105" dirty="0"/>
              <a:t> </a:t>
            </a:r>
            <a:r>
              <a:rPr dirty="0"/>
              <a:t>DANS</a:t>
            </a:r>
            <a:r>
              <a:rPr spc="-110" dirty="0"/>
              <a:t> </a:t>
            </a:r>
            <a:r>
              <a:rPr spc="-25" dirty="0"/>
              <a:t>LE </a:t>
            </a:r>
            <a:r>
              <a:rPr spc="-10" dirty="0"/>
              <a:t>MÊME</a:t>
            </a:r>
            <a:r>
              <a:rPr spc="-225" dirty="0"/>
              <a:t> </a:t>
            </a:r>
            <a:r>
              <a:rPr lang="fr-FR" spc="-25" dirty="0"/>
              <a:t>POD</a:t>
            </a:r>
            <a:endParaRPr spc="-25" dirty="0"/>
          </a:p>
        </p:txBody>
      </p:sp>
      <p:sp>
        <p:nvSpPr>
          <p:cNvPr id="7" name="object 7"/>
          <p:cNvSpPr txBox="1"/>
          <p:nvPr/>
        </p:nvSpPr>
        <p:spPr>
          <a:xfrm>
            <a:off x="949325" y="2073275"/>
            <a:ext cx="7596505" cy="51296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925"/>
              </a:lnSpc>
              <a:spcBef>
                <a:spcPts val="100"/>
              </a:spcBef>
            </a:pPr>
            <a:r>
              <a:rPr sz="1650" spc="390" dirty="0">
                <a:solidFill>
                  <a:srgbClr val="999999"/>
                </a:solidFill>
                <a:latin typeface="Tahoma"/>
                <a:cs typeface="Tahoma"/>
              </a:rPr>
              <a:t>-- </a:t>
            </a:r>
            <a:r>
              <a:rPr sz="1650" spc="340" dirty="0">
                <a:solidFill>
                  <a:srgbClr val="999999"/>
                </a:solidFill>
                <a:latin typeface="Tahoma"/>
                <a:cs typeface="Tahoma"/>
              </a:rPr>
              <a:t>-</a:t>
            </a:r>
            <a:endParaRPr sz="1650" dirty="0">
              <a:latin typeface="Tahoma"/>
              <a:cs typeface="Tahoma"/>
            </a:endParaRPr>
          </a:p>
          <a:p>
            <a:pPr marL="12700" marR="5808980">
              <a:lnSpc>
                <a:spcPts val="1880"/>
              </a:lnSpc>
              <a:spcBef>
                <a:spcPts val="90"/>
              </a:spcBef>
            </a:pPr>
            <a:r>
              <a:rPr sz="1650" spc="245" dirty="0">
                <a:solidFill>
                  <a:srgbClr val="0077AA"/>
                </a:solidFill>
                <a:latin typeface="Tahoma"/>
                <a:cs typeface="Tahoma"/>
              </a:rPr>
              <a:t>apiVersion </a:t>
            </a:r>
            <a:r>
              <a:rPr sz="1650" spc="245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dirty="0">
                <a:solidFill>
                  <a:srgbClr val="999999"/>
                </a:solidFill>
                <a:latin typeface="Tahoma"/>
                <a:cs typeface="Tahoma"/>
              </a:rPr>
              <a:t>  </a:t>
            </a:r>
            <a:r>
              <a:rPr sz="1650" spc="100" dirty="0">
                <a:latin typeface="Tahoma"/>
                <a:cs typeface="Tahoma"/>
              </a:rPr>
              <a:t>v1 </a:t>
            </a:r>
            <a:r>
              <a:rPr sz="1650" spc="260" dirty="0">
                <a:solidFill>
                  <a:srgbClr val="0077AA"/>
                </a:solidFill>
                <a:latin typeface="Tahoma"/>
                <a:cs typeface="Tahoma"/>
              </a:rPr>
              <a:t>type </a:t>
            </a:r>
            <a:r>
              <a:rPr sz="1650" spc="260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spc="484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650" spc="155" dirty="0">
                <a:solidFill>
                  <a:srgbClr val="0077AA"/>
                </a:solidFill>
                <a:latin typeface="Tahoma"/>
                <a:cs typeface="Tahoma"/>
              </a:rPr>
              <a:t>Métadonnées </a:t>
            </a:r>
            <a:r>
              <a:rPr sz="1650" spc="55" dirty="0">
                <a:latin typeface="Tahoma"/>
                <a:cs typeface="Tahoma"/>
              </a:rPr>
              <a:t>du pod </a:t>
            </a:r>
            <a:r>
              <a:rPr sz="1650" spc="155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endParaRPr sz="1650" dirty="0">
              <a:latin typeface="Tahoma"/>
              <a:cs typeface="Tahoma"/>
            </a:endParaRPr>
          </a:p>
          <a:p>
            <a:pPr marL="264795">
              <a:lnSpc>
                <a:spcPts val="1764"/>
              </a:lnSpc>
            </a:pPr>
            <a:r>
              <a:rPr sz="1650" spc="60" dirty="0">
                <a:solidFill>
                  <a:srgbClr val="0077AA"/>
                </a:solidFill>
                <a:latin typeface="Tahoma"/>
                <a:cs typeface="Tahoma"/>
              </a:rPr>
              <a:t>nom </a:t>
            </a:r>
            <a:r>
              <a:rPr sz="1650" spc="60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dirty="0">
                <a:solidFill>
                  <a:srgbClr val="999999"/>
                </a:solidFill>
                <a:latin typeface="Tahoma"/>
                <a:cs typeface="Tahoma"/>
              </a:rPr>
              <a:t>  </a:t>
            </a:r>
            <a:r>
              <a:rPr sz="1650" spc="200" dirty="0">
                <a:latin typeface="Tahoma"/>
                <a:cs typeface="Tahoma"/>
              </a:rPr>
              <a:t>partagé </a:t>
            </a:r>
            <a:r>
              <a:rPr sz="1650" spc="200" dirty="0">
                <a:solidFill>
                  <a:srgbClr val="999999"/>
                </a:solidFill>
                <a:latin typeface="Tahoma"/>
                <a:cs typeface="Tahoma"/>
              </a:rPr>
              <a:t>- </a:t>
            </a:r>
            <a:r>
              <a:rPr sz="1650" spc="260" dirty="0">
                <a:latin typeface="Tahoma"/>
                <a:cs typeface="Tahoma"/>
              </a:rPr>
              <a:t>vol</a:t>
            </a:r>
            <a:endParaRPr sz="1650" dirty="0">
              <a:latin typeface="Tahoma"/>
              <a:cs typeface="Tahoma"/>
            </a:endParaRPr>
          </a:p>
          <a:p>
            <a:pPr marL="12700">
              <a:lnSpc>
                <a:spcPts val="1875"/>
              </a:lnSpc>
            </a:pPr>
            <a:r>
              <a:rPr sz="1650" spc="204" dirty="0">
                <a:solidFill>
                  <a:srgbClr val="0077AA"/>
                </a:solidFill>
                <a:latin typeface="Tahoma"/>
                <a:cs typeface="Tahoma"/>
              </a:rPr>
              <a:t>spécification </a:t>
            </a:r>
            <a:r>
              <a:rPr sz="1650" spc="204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endParaRPr sz="1650" dirty="0">
              <a:latin typeface="Tahoma"/>
              <a:cs typeface="Tahoma"/>
            </a:endParaRPr>
          </a:p>
          <a:p>
            <a:pPr marL="264795">
              <a:lnSpc>
                <a:spcPts val="1875"/>
              </a:lnSpc>
            </a:pPr>
            <a:r>
              <a:rPr sz="1650" spc="150" dirty="0">
                <a:solidFill>
                  <a:srgbClr val="0077AA"/>
                </a:solidFill>
                <a:latin typeface="Tahoma"/>
                <a:cs typeface="Tahoma"/>
              </a:rPr>
              <a:t>volumes </a:t>
            </a:r>
            <a:r>
              <a:rPr sz="1650" spc="150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endParaRPr sz="1650" dirty="0">
              <a:latin typeface="Tahoma"/>
              <a:cs typeface="Tahoma"/>
            </a:endParaRPr>
          </a:p>
          <a:p>
            <a:pPr marL="767715" marR="4294505" indent="-250825">
              <a:lnSpc>
                <a:spcPts val="1880"/>
              </a:lnSpc>
              <a:spcBef>
                <a:spcPts val="95"/>
              </a:spcBef>
              <a:buClr>
                <a:srgbClr val="999999"/>
              </a:buClr>
              <a:buChar char="-"/>
              <a:tabLst>
                <a:tab pos="769620" algn="l"/>
              </a:tabLst>
            </a:pPr>
            <a:r>
              <a:rPr sz="1650" spc="60" dirty="0">
                <a:solidFill>
                  <a:srgbClr val="0077AA"/>
                </a:solidFill>
                <a:latin typeface="Tahoma"/>
                <a:cs typeface="Tahoma"/>
              </a:rPr>
              <a:t>nom </a:t>
            </a:r>
            <a:r>
              <a:rPr sz="1650" spc="60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spc="70" dirty="0">
                <a:solidFill>
                  <a:srgbClr val="999999"/>
                </a:solidFill>
                <a:latin typeface="Tahoma"/>
                <a:cs typeface="Tahoma"/>
              </a:rPr>
              <a:t>  </a:t>
            </a:r>
            <a:r>
              <a:rPr sz="1650" dirty="0">
                <a:latin typeface="Tahoma"/>
                <a:cs typeface="Tahoma"/>
              </a:rPr>
              <a:t>mon </a:t>
            </a:r>
            <a:r>
              <a:rPr sz="1650" dirty="0">
                <a:solidFill>
                  <a:srgbClr val="999999"/>
                </a:solidFill>
                <a:latin typeface="Tahoma"/>
                <a:cs typeface="Tahoma"/>
              </a:rPr>
              <a:t>- </a:t>
            </a:r>
            <a:r>
              <a:rPr sz="1650" spc="200" dirty="0">
                <a:latin typeface="Tahoma"/>
                <a:cs typeface="Tahoma"/>
              </a:rPr>
              <a:t>partagé </a:t>
            </a:r>
            <a:r>
              <a:rPr sz="1650" spc="200" dirty="0">
                <a:solidFill>
                  <a:srgbClr val="999999"/>
                </a:solidFill>
                <a:latin typeface="Tahoma"/>
                <a:cs typeface="Tahoma"/>
              </a:rPr>
              <a:t>- </a:t>
            </a:r>
            <a:r>
              <a:rPr sz="1650" spc="170" dirty="0">
                <a:latin typeface="Tahoma"/>
                <a:cs typeface="Tahoma"/>
              </a:rPr>
              <a:t>répertoire </a:t>
            </a:r>
            <a:r>
              <a:rPr sz="1650" spc="185" dirty="0">
                <a:solidFill>
                  <a:srgbClr val="0077AA"/>
                </a:solidFill>
                <a:latin typeface="Tahoma"/>
                <a:cs typeface="Tahoma"/>
              </a:rPr>
              <a:t>vide </a:t>
            </a:r>
            <a:r>
              <a:rPr sz="1650" spc="185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spc="470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650" spc="175" dirty="0">
                <a:solidFill>
                  <a:srgbClr val="999999"/>
                </a:solidFill>
                <a:latin typeface="Tahoma"/>
                <a:cs typeface="Tahoma"/>
              </a:rPr>
              <a:t>{}</a:t>
            </a:r>
            <a:endParaRPr sz="1650" dirty="0">
              <a:latin typeface="Tahoma"/>
              <a:cs typeface="Tahoma"/>
            </a:endParaRPr>
          </a:p>
          <a:p>
            <a:pPr marL="264795">
              <a:lnSpc>
                <a:spcPts val="1770"/>
              </a:lnSpc>
            </a:pPr>
            <a:r>
              <a:rPr sz="1650" spc="245" dirty="0">
                <a:solidFill>
                  <a:srgbClr val="0077AA"/>
                </a:solidFill>
                <a:latin typeface="Tahoma"/>
                <a:cs typeface="Tahoma"/>
              </a:rPr>
              <a:t>conteneurs </a:t>
            </a:r>
            <a:r>
              <a:rPr sz="1650" spc="245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endParaRPr sz="1650" dirty="0">
              <a:latin typeface="Tahoma"/>
              <a:cs typeface="Tahoma"/>
            </a:endParaRPr>
          </a:p>
          <a:p>
            <a:pPr marL="767715" indent="-250825">
              <a:lnSpc>
                <a:spcPts val="1875"/>
              </a:lnSpc>
              <a:buClr>
                <a:srgbClr val="999999"/>
              </a:buClr>
              <a:buChar char="-"/>
              <a:tabLst>
                <a:tab pos="767715" algn="l"/>
              </a:tabLst>
            </a:pPr>
            <a:r>
              <a:rPr sz="1650" spc="60" dirty="0">
                <a:solidFill>
                  <a:srgbClr val="0077AA"/>
                </a:solidFill>
                <a:latin typeface="Tahoma"/>
                <a:cs typeface="Tahoma"/>
              </a:rPr>
              <a:t>nom </a:t>
            </a:r>
            <a:r>
              <a:rPr sz="1650" spc="60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spc="490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650" spc="254" dirty="0">
                <a:latin typeface="Tahoma"/>
                <a:cs typeface="Tahoma"/>
              </a:rPr>
              <a:t>log2fs</a:t>
            </a:r>
            <a:endParaRPr sz="1650" dirty="0">
              <a:latin typeface="Tahoma"/>
              <a:cs typeface="Tahoma"/>
            </a:endParaRPr>
          </a:p>
          <a:p>
            <a:pPr marL="769620" marR="5080">
              <a:lnSpc>
                <a:spcPts val="1880"/>
              </a:lnSpc>
              <a:spcBef>
                <a:spcPts val="95"/>
              </a:spcBef>
            </a:pPr>
            <a:r>
              <a:rPr sz="1650" spc="155" dirty="0">
                <a:solidFill>
                  <a:srgbClr val="0077AA"/>
                </a:solidFill>
                <a:latin typeface="Tahoma"/>
                <a:cs typeface="Tahoma"/>
              </a:rPr>
              <a:t>image </a:t>
            </a:r>
            <a:r>
              <a:rPr sz="1650" spc="155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spc="60" dirty="0">
                <a:solidFill>
                  <a:srgbClr val="999999"/>
                </a:solidFill>
                <a:latin typeface="Tahoma"/>
                <a:cs typeface="Tahoma"/>
              </a:rPr>
              <a:t>  </a:t>
            </a:r>
            <a:r>
              <a:rPr lang="fr" sz="1650" spc="235" dirty="0" err="1">
                <a:latin typeface="Tahoma"/>
                <a:cs typeface="Tahoma"/>
              </a:rPr>
              <a:t>bitbox </a:t>
            </a:r>
            <a:r>
              <a:rPr sz="1650" spc="235" dirty="0">
                <a:latin typeface="Tahoma"/>
                <a:cs typeface="Tahoma"/>
              </a:rPr>
              <a:t>/k8s </a:t>
            </a:r>
            <a:r>
              <a:rPr sz="1650" spc="235" dirty="0">
                <a:solidFill>
                  <a:srgbClr val="999999"/>
                </a:solidFill>
                <a:latin typeface="Tahoma"/>
                <a:cs typeface="Tahoma"/>
              </a:rPr>
              <a:t>- </a:t>
            </a:r>
            <a:r>
              <a:rPr sz="1650" spc="305" dirty="0">
                <a:latin typeface="Tahoma"/>
                <a:cs typeface="Tahoma"/>
              </a:rPr>
              <a:t>formation </a:t>
            </a:r>
            <a:r>
              <a:rPr sz="1650" spc="305" dirty="0">
                <a:solidFill>
                  <a:srgbClr val="999999"/>
                </a:solidFill>
                <a:latin typeface="Tahoma"/>
                <a:cs typeface="Tahoma"/>
              </a:rPr>
              <a:t>- </a:t>
            </a:r>
            <a:r>
              <a:rPr sz="1650" spc="225" dirty="0">
                <a:latin typeface="Tahoma"/>
                <a:cs typeface="Tahoma"/>
              </a:rPr>
              <a:t>nginx </a:t>
            </a:r>
            <a:r>
              <a:rPr sz="1650" spc="225" dirty="0">
                <a:solidFill>
                  <a:srgbClr val="999999"/>
                </a:solidFill>
                <a:latin typeface="Tahoma"/>
                <a:cs typeface="Tahoma"/>
              </a:rPr>
              <a:t>- </a:t>
            </a:r>
            <a:r>
              <a:rPr sz="1650" spc="260" dirty="0">
                <a:latin typeface="Tahoma"/>
                <a:cs typeface="Tahoma"/>
              </a:rPr>
              <a:t>log2fs </a:t>
            </a:r>
            <a:r>
              <a:rPr sz="1650" spc="260" dirty="0">
                <a:solidFill>
                  <a:srgbClr val="999999"/>
                </a:solidFill>
                <a:latin typeface="Tahoma"/>
                <a:cs typeface="Tahoma"/>
              </a:rPr>
              <a:t>: </a:t>
            </a:r>
            <a:r>
              <a:rPr sz="1650" spc="260" dirty="0">
                <a:latin typeface="Tahoma"/>
                <a:cs typeface="Tahoma"/>
              </a:rPr>
              <a:t>1.19 </a:t>
            </a:r>
            <a:r>
              <a:rPr sz="1650" spc="260" dirty="0">
                <a:solidFill>
                  <a:srgbClr val="999999"/>
                </a:solidFill>
                <a:latin typeface="Tahoma"/>
                <a:cs typeface="Tahoma"/>
              </a:rPr>
              <a:t>- </a:t>
            </a:r>
            <a:r>
              <a:rPr sz="1650" spc="285" dirty="0">
                <a:latin typeface="Tahoma"/>
                <a:cs typeface="Tahoma"/>
              </a:rPr>
              <a:t>alpine </a:t>
            </a:r>
            <a:r>
              <a:rPr sz="1650" spc="285" dirty="0">
                <a:solidFill>
                  <a:srgbClr val="999999"/>
                </a:solidFill>
                <a:latin typeface="Tahoma"/>
                <a:cs typeface="Tahoma"/>
              </a:rPr>
              <a:t>- </a:t>
            </a:r>
            <a:r>
              <a:rPr sz="1650" spc="100" dirty="0">
                <a:latin typeface="Tahoma"/>
                <a:cs typeface="Tahoma"/>
              </a:rPr>
              <a:t>v1 </a:t>
            </a:r>
            <a:r>
              <a:rPr sz="1650" spc="114" dirty="0">
                <a:solidFill>
                  <a:srgbClr val="0077AA"/>
                </a:solidFill>
                <a:latin typeface="Tahoma"/>
                <a:cs typeface="Tahoma"/>
              </a:rPr>
              <a:t>volumeMounts </a:t>
            </a:r>
            <a:r>
              <a:rPr sz="1650" spc="114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endParaRPr sz="1650" dirty="0">
              <a:latin typeface="Tahoma"/>
              <a:cs typeface="Tahoma"/>
            </a:endParaRPr>
          </a:p>
          <a:p>
            <a:pPr marL="1272540" lvl="1" indent="-250825">
              <a:lnSpc>
                <a:spcPts val="1770"/>
              </a:lnSpc>
              <a:buClr>
                <a:srgbClr val="999999"/>
              </a:buClr>
              <a:buChar char="-"/>
              <a:tabLst>
                <a:tab pos="1272540" algn="l"/>
              </a:tabLst>
            </a:pPr>
            <a:r>
              <a:rPr sz="1650" spc="60" dirty="0">
                <a:solidFill>
                  <a:srgbClr val="0077AA"/>
                </a:solidFill>
                <a:latin typeface="Tahoma"/>
                <a:cs typeface="Tahoma"/>
              </a:rPr>
              <a:t>nom </a:t>
            </a:r>
            <a:r>
              <a:rPr sz="1650" spc="60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spc="70" dirty="0">
                <a:solidFill>
                  <a:srgbClr val="999999"/>
                </a:solidFill>
                <a:latin typeface="Tahoma"/>
                <a:cs typeface="Tahoma"/>
              </a:rPr>
              <a:t>  </a:t>
            </a:r>
            <a:r>
              <a:rPr sz="1650" dirty="0">
                <a:latin typeface="Tahoma"/>
                <a:cs typeface="Tahoma"/>
              </a:rPr>
              <a:t>mes </a:t>
            </a:r>
            <a:r>
              <a:rPr sz="1650" spc="200" dirty="0">
                <a:solidFill>
                  <a:srgbClr val="999999"/>
                </a:solidFill>
                <a:latin typeface="Tahoma"/>
                <a:cs typeface="Tahoma"/>
              </a:rPr>
              <a:t>données </a:t>
            </a:r>
            <a:r>
              <a:rPr sz="1650" spc="200" dirty="0">
                <a:latin typeface="Tahoma"/>
                <a:cs typeface="Tahoma"/>
              </a:rPr>
              <a:t>partagées</a:t>
            </a:r>
            <a:r>
              <a:rPr sz="1650" dirty="0">
                <a:solidFill>
                  <a:srgbClr val="999999"/>
                </a:solidFill>
                <a:latin typeface="Tahoma"/>
                <a:cs typeface="Tahoma"/>
              </a:rPr>
              <a:t>​</a:t>
            </a:r>
            <a:r>
              <a:rPr sz="1650" spc="170" dirty="0">
                <a:latin typeface="Tahoma"/>
                <a:cs typeface="Tahoma"/>
              </a:rPr>
              <a:t>​</a:t>
            </a:r>
            <a:endParaRPr sz="1650" dirty="0">
              <a:latin typeface="Tahoma"/>
              <a:cs typeface="Tahoma"/>
            </a:endParaRPr>
          </a:p>
          <a:p>
            <a:pPr marL="1273810">
              <a:lnSpc>
                <a:spcPts val="1875"/>
              </a:lnSpc>
            </a:pPr>
            <a:r>
              <a:rPr sz="1650" spc="135" dirty="0">
                <a:solidFill>
                  <a:srgbClr val="0077AA"/>
                </a:solidFill>
                <a:latin typeface="Tahoma"/>
                <a:cs typeface="Tahoma"/>
              </a:rPr>
              <a:t>chemin de montage </a:t>
            </a:r>
            <a:r>
              <a:rPr sz="1650" spc="135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spc="475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650" spc="245" dirty="0">
                <a:latin typeface="Tahoma"/>
                <a:cs typeface="Tahoma"/>
              </a:rPr>
              <a:t>/var/log/nginx</a:t>
            </a:r>
            <a:endParaRPr sz="1650" dirty="0">
              <a:latin typeface="Tahoma"/>
              <a:cs typeface="Tahoma"/>
            </a:endParaRPr>
          </a:p>
          <a:p>
            <a:pPr marL="767715" indent="-250825">
              <a:lnSpc>
                <a:spcPts val="1875"/>
              </a:lnSpc>
              <a:buClr>
                <a:srgbClr val="999999"/>
              </a:buClr>
              <a:buChar char="-"/>
              <a:tabLst>
                <a:tab pos="767715" algn="l"/>
              </a:tabLst>
            </a:pPr>
            <a:r>
              <a:rPr sz="1650" spc="60" dirty="0">
                <a:solidFill>
                  <a:srgbClr val="0077AA"/>
                </a:solidFill>
                <a:latin typeface="Tahoma"/>
                <a:cs typeface="Tahoma"/>
              </a:rPr>
              <a:t>nom </a:t>
            </a:r>
            <a:r>
              <a:rPr sz="1650" spc="60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spc="490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650" spc="320" dirty="0">
                <a:latin typeface="Tahoma"/>
                <a:cs typeface="Tahoma"/>
              </a:rPr>
              <a:t>coquille</a:t>
            </a:r>
            <a:endParaRPr sz="1650" dirty="0">
              <a:latin typeface="Tahoma"/>
              <a:cs typeface="Tahoma"/>
            </a:endParaRPr>
          </a:p>
          <a:p>
            <a:pPr marL="769620">
              <a:lnSpc>
                <a:spcPts val="1875"/>
              </a:lnSpc>
            </a:pPr>
            <a:r>
              <a:rPr sz="1650" spc="155" dirty="0">
                <a:solidFill>
                  <a:srgbClr val="0077AA"/>
                </a:solidFill>
                <a:latin typeface="Tahoma"/>
                <a:cs typeface="Tahoma"/>
              </a:rPr>
              <a:t>image </a:t>
            </a:r>
            <a:r>
              <a:rPr sz="1650" spc="155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dirty="0">
                <a:solidFill>
                  <a:srgbClr val="999999"/>
                </a:solidFill>
                <a:latin typeface="Tahoma"/>
                <a:cs typeface="Tahoma"/>
              </a:rPr>
              <a:t>  </a:t>
            </a:r>
            <a:r>
              <a:rPr sz="1650" spc="200" dirty="0">
                <a:latin typeface="Tahoma"/>
                <a:cs typeface="Tahoma"/>
              </a:rPr>
              <a:t>Debian </a:t>
            </a:r>
            <a:r>
              <a:rPr sz="1650" spc="200" dirty="0">
                <a:solidFill>
                  <a:srgbClr val="999999"/>
                </a:solidFill>
                <a:latin typeface="Tahoma"/>
                <a:cs typeface="Tahoma"/>
              </a:rPr>
              <a:t>: </a:t>
            </a:r>
            <a:r>
              <a:rPr sz="1650" spc="200" dirty="0">
                <a:latin typeface="Tahoma"/>
                <a:cs typeface="Tahoma"/>
              </a:rPr>
              <a:t>11 </a:t>
            </a:r>
            <a:r>
              <a:rPr sz="1650" spc="200" dirty="0">
                <a:solidFill>
                  <a:srgbClr val="999999"/>
                </a:solidFill>
                <a:latin typeface="Tahoma"/>
                <a:cs typeface="Tahoma"/>
              </a:rPr>
              <a:t>- </a:t>
            </a:r>
            <a:r>
              <a:rPr sz="1650" spc="250" dirty="0">
                <a:latin typeface="Tahoma"/>
                <a:cs typeface="Tahoma"/>
              </a:rPr>
              <a:t>Slim</a:t>
            </a:r>
            <a:endParaRPr sz="1650" dirty="0">
              <a:latin typeface="Tahoma"/>
              <a:cs typeface="Tahoma"/>
            </a:endParaRPr>
          </a:p>
          <a:p>
            <a:pPr marL="769620" marR="1645285">
              <a:lnSpc>
                <a:spcPts val="1880"/>
              </a:lnSpc>
              <a:spcBef>
                <a:spcPts val="90"/>
              </a:spcBef>
            </a:pPr>
            <a:r>
              <a:rPr sz="1650" dirty="0">
                <a:solidFill>
                  <a:srgbClr val="0077AA"/>
                </a:solidFill>
                <a:latin typeface="Tahoma"/>
                <a:cs typeface="Tahoma"/>
              </a:rPr>
              <a:t>commande </a:t>
            </a:r>
            <a:r>
              <a:rPr sz="1650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spc="5" dirty="0">
                <a:solidFill>
                  <a:srgbClr val="999999"/>
                </a:solidFill>
                <a:latin typeface="Tahoma"/>
                <a:cs typeface="Tahoma"/>
              </a:rPr>
              <a:t>  </a:t>
            </a:r>
            <a:r>
              <a:rPr sz="1650" spc="250" dirty="0">
                <a:solidFill>
                  <a:srgbClr val="999999"/>
                </a:solidFill>
                <a:latin typeface="Tahoma"/>
                <a:cs typeface="Tahoma"/>
              </a:rPr>
              <a:t>[ </a:t>
            </a:r>
            <a:r>
              <a:rPr sz="1650" spc="250" dirty="0">
                <a:solidFill>
                  <a:srgbClr val="669900"/>
                </a:solidFill>
                <a:latin typeface="Tahoma"/>
                <a:cs typeface="Tahoma"/>
              </a:rPr>
              <a:t>"bash" </a:t>
            </a:r>
            <a:r>
              <a:rPr sz="1650" spc="250" dirty="0">
                <a:solidFill>
                  <a:srgbClr val="999999"/>
                </a:solidFill>
                <a:latin typeface="Tahoma"/>
                <a:cs typeface="Tahoma"/>
              </a:rPr>
              <a:t>,</a:t>
            </a:r>
            <a:r>
              <a:rPr sz="1650" spc="10" dirty="0">
                <a:solidFill>
                  <a:srgbClr val="999999"/>
                </a:solidFill>
                <a:latin typeface="Tahoma"/>
                <a:cs typeface="Tahoma"/>
              </a:rPr>
              <a:t>  </a:t>
            </a:r>
            <a:r>
              <a:rPr sz="1650" spc="295" dirty="0">
                <a:solidFill>
                  <a:srgbClr val="669900"/>
                </a:solidFill>
                <a:latin typeface="Tahoma"/>
                <a:cs typeface="Tahoma"/>
              </a:rPr>
              <a:t>"- </a:t>
            </a:r>
            <a:r>
              <a:rPr sz="1650" spc="385" dirty="0">
                <a:solidFill>
                  <a:srgbClr val="669900"/>
                </a:solidFill>
                <a:latin typeface="Tahoma"/>
                <a:cs typeface="Tahoma"/>
              </a:rPr>
              <a:t>c" </a:t>
            </a:r>
            <a:r>
              <a:rPr sz="1650" spc="385" dirty="0">
                <a:solidFill>
                  <a:srgbClr val="999999"/>
                </a:solidFill>
                <a:latin typeface="Tahoma"/>
                <a:cs typeface="Tahoma"/>
              </a:rPr>
              <a:t>,</a:t>
            </a:r>
            <a:r>
              <a:rPr sz="1650" spc="10" dirty="0">
                <a:solidFill>
                  <a:srgbClr val="999999"/>
                </a:solidFill>
                <a:latin typeface="Tahoma"/>
                <a:cs typeface="Tahoma"/>
              </a:rPr>
              <a:t>  </a:t>
            </a:r>
            <a:r>
              <a:rPr sz="1650" spc="254" dirty="0">
                <a:solidFill>
                  <a:srgbClr val="669900"/>
                </a:solidFill>
                <a:latin typeface="Tahoma"/>
                <a:cs typeface="Tahoma"/>
              </a:rPr>
              <a:t>"dormir</a:t>
            </a:r>
            <a:r>
              <a:rPr sz="1650" spc="10" dirty="0">
                <a:solidFill>
                  <a:srgbClr val="669900"/>
                </a:solidFill>
                <a:latin typeface="Tahoma"/>
                <a:cs typeface="Tahoma"/>
              </a:rPr>
              <a:t>  </a:t>
            </a:r>
            <a:r>
              <a:rPr sz="1650" spc="360" dirty="0">
                <a:solidFill>
                  <a:srgbClr val="669900"/>
                </a:solidFill>
                <a:latin typeface="Tahoma"/>
                <a:cs typeface="Tahoma"/>
              </a:rPr>
              <a:t>infini" </a:t>
            </a:r>
            <a:r>
              <a:rPr sz="1650" spc="360" dirty="0">
                <a:solidFill>
                  <a:srgbClr val="999999"/>
                </a:solidFill>
                <a:latin typeface="Tahoma"/>
                <a:cs typeface="Tahoma"/>
              </a:rPr>
              <a:t>] </a:t>
            </a:r>
            <a:r>
              <a:rPr sz="1650" spc="114" dirty="0">
                <a:solidFill>
                  <a:srgbClr val="0077AA"/>
                </a:solidFill>
                <a:latin typeface="Tahoma"/>
                <a:cs typeface="Tahoma"/>
              </a:rPr>
              <a:t>volumesMounts </a:t>
            </a:r>
            <a:r>
              <a:rPr sz="1650" spc="114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endParaRPr sz="1650" dirty="0">
              <a:latin typeface="Tahoma"/>
              <a:cs typeface="Tahoma"/>
            </a:endParaRPr>
          </a:p>
          <a:p>
            <a:pPr marL="1272540" lvl="1" indent="-250825">
              <a:lnSpc>
                <a:spcPts val="1770"/>
              </a:lnSpc>
              <a:buClr>
                <a:srgbClr val="999999"/>
              </a:buClr>
              <a:buChar char="-"/>
              <a:tabLst>
                <a:tab pos="1272540" algn="l"/>
              </a:tabLst>
            </a:pPr>
            <a:r>
              <a:rPr sz="1650" spc="60" dirty="0">
                <a:solidFill>
                  <a:srgbClr val="0077AA"/>
                </a:solidFill>
                <a:latin typeface="Tahoma"/>
                <a:cs typeface="Tahoma"/>
              </a:rPr>
              <a:t>nom </a:t>
            </a:r>
            <a:r>
              <a:rPr sz="1650" spc="60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spc="70" dirty="0">
                <a:solidFill>
                  <a:srgbClr val="999999"/>
                </a:solidFill>
                <a:latin typeface="Tahoma"/>
                <a:cs typeface="Tahoma"/>
              </a:rPr>
              <a:t>  </a:t>
            </a:r>
            <a:r>
              <a:rPr sz="1650" dirty="0">
                <a:latin typeface="Tahoma"/>
                <a:cs typeface="Tahoma"/>
              </a:rPr>
              <a:t>mes </a:t>
            </a:r>
            <a:r>
              <a:rPr sz="1650" spc="200" dirty="0">
                <a:solidFill>
                  <a:srgbClr val="999999"/>
                </a:solidFill>
                <a:latin typeface="Tahoma"/>
                <a:cs typeface="Tahoma"/>
              </a:rPr>
              <a:t>données </a:t>
            </a:r>
            <a:r>
              <a:rPr sz="1650" spc="200" dirty="0">
                <a:latin typeface="Tahoma"/>
                <a:cs typeface="Tahoma"/>
              </a:rPr>
              <a:t>partagées</a:t>
            </a:r>
            <a:r>
              <a:rPr sz="1650" dirty="0">
                <a:solidFill>
                  <a:srgbClr val="999999"/>
                </a:solidFill>
                <a:latin typeface="Tahoma"/>
                <a:cs typeface="Tahoma"/>
              </a:rPr>
              <a:t>​</a:t>
            </a:r>
            <a:r>
              <a:rPr sz="1650" spc="170" dirty="0">
                <a:latin typeface="Tahoma"/>
                <a:cs typeface="Tahoma"/>
              </a:rPr>
              <a:t>​</a:t>
            </a:r>
            <a:endParaRPr sz="1650" dirty="0">
              <a:latin typeface="Tahoma"/>
              <a:cs typeface="Tahoma"/>
            </a:endParaRPr>
          </a:p>
          <a:p>
            <a:pPr marL="1273810">
              <a:lnSpc>
                <a:spcPts val="1930"/>
              </a:lnSpc>
            </a:pPr>
            <a:r>
              <a:rPr sz="1650" spc="135" dirty="0">
                <a:solidFill>
                  <a:srgbClr val="0077AA"/>
                </a:solidFill>
                <a:latin typeface="Tahoma"/>
                <a:cs typeface="Tahoma"/>
              </a:rPr>
              <a:t>chemin de montage </a:t>
            </a:r>
            <a:r>
              <a:rPr sz="1650" spc="135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spc="475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650" spc="215" dirty="0">
                <a:latin typeface="Tahoma"/>
                <a:cs typeface="Tahoma"/>
              </a:rPr>
              <a:t>/données</a:t>
            </a:r>
            <a:endParaRPr sz="1650" dirty="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96924" y="571563"/>
            <a:ext cx="5436870" cy="558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10" dirty="0"/>
              <a:t>ACCÈS</a:t>
            </a:r>
            <a:r>
              <a:rPr spc="-114" dirty="0"/>
              <a:t> </a:t>
            </a:r>
            <a:r>
              <a:rPr spc="75" dirty="0"/>
              <a:t>UN</a:t>
            </a:r>
            <a:r>
              <a:rPr spc="-114" dirty="0"/>
              <a:t> </a:t>
            </a:r>
            <a:r>
              <a:rPr dirty="0"/>
              <a:t>NŒUD</a:t>
            </a:r>
            <a:r>
              <a:rPr spc="-114" dirty="0"/>
              <a:t> </a:t>
            </a:r>
            <a:r>
              <a:rPr spc="-60" dirty="0"/>
              <a:t>FS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3514724"/>
            <a:ext cx="95250" cy="9524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4000499"/>
            <a:ext cx="95250" cy="9524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796924" y="1503091"/>
            <a:ext cx="11564620" cy="270637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2150" i="1" spc="95" dirty="0">
                <a:solidFill>
                  <a:srgbClr val="333333"/>
                </a:solidFill>
                <a:latin typeface="Trebuchet MS"/>
                <a:cs typeface="Trebuchet MS"/>
              </a:rPr>
              <a:t>Capsules</a:t>
            </a:r>
            <a:r>
              <a:rPr sz="2150" i="1" spc="-6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50" i="1" spc="50" dirty="0">
                <a:solidFill>
                  <a:srgbClr val="333333"/>
                </a:solidFill>
                <a:latin typeface="Trebuchet MS"/>
                <a:cs typeface="Trebuchet MS"/>
              </a:rPr>
              <a:t>devrait</a:t>
            </a:r>
            <a:r>
              <a:rPr sz="2150" i="1" spc="-6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50" i="1" dirty="0">
                <a:solidFill>
                  <a:srgbClr val="333333"/>
                </a:solidFill>
                <a:latin typeface="Trebuchet MS"/>
                <a:cs typeface="Trebuchet MS"/>
              </a:rPr>
              <a:t>courir</a:t>
            </a:r>
            <a:r>
              <a:rPr sz="2150" i="1" spc="-5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50" i="1" spc="100" dirty="0">
                <a:solidFill>
                  <a:srgbClr val="333333"/>
                </a:solidFill>
                <a:latin typeface="Trebuchet MS"/>
                <a:cs typeface="Trebuchet MS"/>
              </a:rPr>
              <a:t>sur</a:t>
            </a:r>
            <a:r>
              <a:rPr sz="2150" i="1" spc="-6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50" i="1" dirty="0">
                <a:solidFill>
                  <a:srgbClr val="333333"/>
                </a:solidFill>
                <a:latin typeface="Trebuchet MS"/>
                <a:cs typeface="Trebuchet MS"/>
              </a:rPr>
              <a:t>n'importe où</a:t>
            </a:r>
            <a:r>
              <a:rPr sz="2150" i="1" spc="-5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50" i="1" spc="100" dirty="0">
                <a:solidFill>
                  <a:srgbClr val="333333"/>
                </a:solidFill>
                <a:latin typeface="Trebuchet MS"/>
                <a:cs typeface="Trebuchet MS"/>
              </a:rPr>
              <a:t>sur</a:t>
            </a:r>
            <a:r>
              <a:rPr sz="2150" i="1" spc="-6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50" i="1" spc="-10" dirty="0">
                <a:solidFill>
                  <a:srgbClr val="333333"/>
                </a:solidFill>
                <a:latin typeface="Trebuchet MS"/>
                <a:cs typeface="Trebuchet MS"/>
              </a:rPr>
              <a:t>le </a:t>
            </a:r>
            <a:r>
              <a:rPr sz="2150" i="1" spc="-55" dirty="0">
                <a:solidFill>
                  <a:srgbClr val="333333"/>
                </a:solidFill>
                <a:latin typeface="Trebuchet MS"/>
                <a:cs typeface="Trebuchet MS"/>
              </a:rPr>
              <a:t>groupe,</a:t>
            </a:r>
            <a:r>
              <a:rPr sz="2150" i="1" spc="-6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50" i="1" dirty="0">
                <a:solidFill>
                  <a:srgbClr val="333333"/>
                </a:solidFill>
                <a:latin typeface="Trebuchet MS"/>
                <a:cs typeface="Trebuchet MS"/>
              </a:rPr>
              <a:t>indépendamment de</a:t>
            </a:r>
            <a:r>
              <a:rPr sz="2150" i="1" spc="-5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50" i="1" spc="-10" dirty="0">
                <a:solidFill>
                  <a:srgbClr val="333333"/>
                </a:solidFill>
                <a:latin typeface="Trebuchet MS"/>
                <a:cs typeface="Trebuchet MS"/>
              </a:rPr>
              <a:t>de</a:t>
            </a:r>
            <a:r>
              <a:rPr sz="2150" i="1" spc="-6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50" i="1" spc="-1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50" i="1" spc="-5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50" i="1" spc="60" dirty="0">
                <a:solidFill>
                  <a:srgbClr val="333333"/>
                </a:solidFill>
                <a:latin typeface="Trebuchet MS"/>
                <a:cs typeface="Trebuchet MS"/>
              </a:rPr>
              <a:t>nœud</a:t>
            </a:r>
            <a:endParaRPr sz="215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215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295"/>
              </a:spcBef>
            </a:pPr>
            <a:endParaRPr sz="2150">
              <a:latin typeface="Trebuchet MS"/>
              <a:cs typeface="Trebuchet MS"/>
            </a:endParaRPr>
          </a:p>
          <a:p>
            <a:pPr marL="12700" marR="5080">
              <a:lnSpc>
                <a:spcPts val="2100"/>
              </a:lnSpc>
            </a:pPr>
            <a:r>
              <a:rPr sz="2100" spc="60" dirty="0">
                <a:solidFill>
                  <a:srgbClr val="333333"/>
                </a:solidFill>
                <a:latin typeface="Trebuchet MS"/>
                <a:cs typeface="Trebuchet MS"/>
              </a:rPr>
              <a:t>Mais</a:t>
            </a:r>
            <a:r>
              <a:rPr sz="2100" spc="-7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75" dirty="0">
                <a:solidFill>
                  <a:srgbClr val="333333"/>
                </a:solidFill>
                <a:latin typeface="Trebuchet MS"/>
                <a:cs typeface="Trebuchet MS"/>
              </a:rPr>
              <a:t>parfois</a:t>
            </a:r>
            <a:r>
              <a:rPr sz="2100" spc="-7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certain</a:t>
            </a:r>
            <a:r>
              <a:rPr sz="2100" spc="-6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75" dirty="0">
                <a:solidFill>
                  <a:srgbClr val="333333"/>
                </a:solidFill>
                <a:latin typeface="Trebuchet MS"/>
                <a:cs typeface="Trebuchet MS"/>
              </a:rPr>
              <a:t>système</a:t>
            </a:r>
            <a:r>
              <a:rPr sz="2100" spc="-7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14" dirty="0">
                <a:solidFill>
                  <a:srgbClr val="ED2137"/>
                </a:solidFill>
                <a:latin typeface="Trebuchet MS"/>
                <a:cs typeface="Trebuchet MS"/>
              </a:rPr>
              <a:t>Capsules</a:t>
            </a:r>
            <a:r>
              <a:rPr sz="2100" spc="-65" dirty="0">
                <a:solidFill>
                  <a:srgbClr val="ED2137"/>
                </a:solidFill>
                <a:latin typeface="Trebuchet MS"/>
                <a:cs typeface="Trebuchet MS"/>
              </a:rPr>
              <a:t> </a:t>
            </a:r>
            <a:r>
              <a:rPr sz="2100" spc="65" dirty="0">
                <a:solidFill>
                  <a:srgbClr val="333333"/>
                </a:solidFill>
                <a:latin typeface="Trebuchet MS"/>
                <a:cs typeface="Trebuchet MS"/>
              </a:rPr>
              <a:t>besoin</a:t>
            </a:r>
            <a:r>
              <a:rPr sz="2100" spc="-7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à</a:t>
            </a:r>
            <a:r>
              <a:rPr sz="2100" spc="-6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5" dirty="0">
                <a:solidFill>
                  <a:srgbClr val="333333"/>
                </a:solidFill>
                <a:latin typeface="Trebuchet MS"/>
                <a:cs typeface="Trebuchet MS"/>
              </a:rPr>
              <a:t>avoir</a:t>
            </a:r>
            <a:r>
              <a:rPr sz="2100" spc="-7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0" dirty="0">
                <a:solidFill>
                  <a:srgbClr val="333333"/>
                </a:solidFill>
                <a:latin typeface="Trebuchet MS"/>
                <a:cs typeface="Trebuchet MS"/>
              </a:rPr>
              <a:t>accéder</a:t>
            </a:r>
            <a:r>
              <a:rPr sz="2100" spc="-7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à</a:t>
            </a:r>
            <a:r>
              <a:rPr sz="2100" spc="-6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5" dirty="0">
                <a:solidFill>
                  <a:srgbClr val="333333"/>
                </a:solidFill>
                <a:latin typeface="Trebuchet MS"/>
                <a:cs typeface="Trebuchet MS"/>
              </a:rPr>
              <a:t>un</a:t>
            </a:r>
            <a:r>
              <a:rPr sz="2100" spc="-7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05" dirty="0">
                <a:solidFill>
                  <a:srgbClr val="333333"/>
                </a:solidFill>
                <a:latin typeface="Trebuchet MS"/>
                <a:cs typeface="Trebuchet MS"/>
              </a:rPr>
              <a:t>nœud</a:t>
            </a:r>
            <a:r>
              <a:rPr sz="2100" spc="-6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5" dirty="0">
                <a:solidFill>
                  <a:srgbClr val="333333"/>
                </a:solidFill>
                <a:latin typeface="Trebuchet MS"/>
                <a:cs typeface="Trebuchet MS"/>
              </a:rPr>
              <a:t>ressources</a:t>
            </a:r>
            <a:r>
              <a:rPr sz="2100" spc="-7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75" dirty="0">
                <a:solidFill>
                  <a:srgbClr val="333333"/>
                </a:solidFill>
                <a:latin typeface="Trebuchet MS"/>
                <a:cs typeface="Trebuchet MS"/>
              </a:rPr>
              <a:t>(fichiers,</a:t>
            </a:r>
            <a:r>
              <a:rPr sz="2100" spc="-6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processus, réseau...)</a:t>
            </a:r>
            <a:endParaRPr sz="2100">
              <a:latin typeface="Trebuchet MS"/>
              <a:cs typeface="Trebuchet MS"/>
            </a:endParaRPr>
          </a:p>
          <a:p>
            <a:pPr marL="393065">
              <a:lnSpc>
                <a:spcPct val="100000"/>
              </a:lnSpc>
              <a:spcBef>
                <a:spcPts val="1680"/>
              </a:spcBef>
            </a:pP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pour</a:t>
            </a:r>
            <a:r>
              <a:rPr sz="2100" spc="-6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exemple:</a:t>
            </a:r>
            <a:r>
              <a:rPr sz="2100" spc="-5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85" dirty="0">
                <a:solidFill>
                  <a:srgbClr val="333333"/>
                </a:solidFill>
                <a:latin typeface="Trebuchet MS"/>
                <a:cs typeface="Trebuchet MS"/>
              </a:rPr>
              <a:t>en utilisant</a:t>
            </a:r>
            <a:r>
              <a:rPr sz="2100" spc="-5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14" dirty="0">
                <a:solidFill>
                  <a:srgbClr val="ED2137"/>
                </a:solidFill>
                <a:latin typeface="Trebuchet MS"/>
                <a:cs typeface="Trebuchet MS"/>
              </a:rPr>
              <a:t>Capsules</a:t>
            </a:r>
            <a:r>
              <a:rPr sz="2100" spc="-60" dirty="0">
                <a:solidFill>
                  <a:srgbClr val="ED2137"/>
                </a:solidFill>
                <a:latin typeface="Trebuchet MS"/>
                <a:cs typeface="Trebuchet MS"/>
              </a:rPr>
              <a:t> </a:t>
            </a:r>
            <a:r>
              <a:rPr sz="2100" spc="75" dirty="0">
                <a:solidFill>
                  <a:srgbClr val="333333"/>
                </a:solidFill>
                <a:latin typeface="Trebuchet MS"/>
                <a:cs typeface="Trebuchet MS"/>
              </a:rPr>
              <a:t>depuis</a:t>
            </a:r>
            <a:r>
              <a:rPr sz="2100" spc="-5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5" dirty="0">
                <a:solidFill>
                  <a:srgbClr val="333333"/>
                </a:solidFill>
                <a:latin typeface="Trebuchet MS"/>
                <a:cs typeface="Trebuchet MS"/>
              </a:rPr>
              <a:t>un</a:t>
            </a:r>
            <a:r>
              <a:rPr sz="2100" spc="-5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90" dirty="0">
                <a:solidFill>
                  <a:srgbClr val="ED2137"/>
                </a:solidFill>
                <a:latin typeface="Trebuchet MS"/>
                <a:cs typeface="Trebuchet MS"/>
              </a:rPr>
              <a:t>DaemonSet</a:t>
            </a:r>
            <a:r>
              <a:rPr sz="2100" spc="-55" dirty="0">
                <a:solidFill>
                  <a:srgbClr val="ED2137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à</a:t>
            </a:r>
            <a:r>
              <a:rPr sz="2100" spc="-6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centraliser</a:t>
            </a:r>
            <a:r>
              <a:rPr sz="2100" spc="-5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40" dirty="0">
                <a:solidFill>
                  <a:srgbClr val="333333"/>
                </a:solidFill>
                <a:latin typeface="Trebuchet MS"/>
                <a:cs typeface="Trebuchet MS"/>
              </a:rPr>
              <a:t>journaux</a:t>
            </a:r>
            <a:endParaRPr sz="2100">
              <a:latin typeface="Trebuchet MS"/>
              <a:cs typeface="Trebuchet MS"/>
            </a:endParaRPr>
          </a:p>
          <a:p>
            <a:pPr marL="393065">
              <a:lnSpc>
                <a:spcPct val="100000"/>
              </a:lnSpc>
              <a:spcBef>
                <a:spcPts val="1305"/>
              </a:spcBef>
            </a:pPr>
            <a:r>
              <a:rPr sz="2100" spc="250" dirty="0">
                <a:solidFill>
                  <a:srgbClr val="ED2137"/>
                </a:solidFill>
                <a:latin typeface="Tahoma"/>
                <a:cs typeface="Tahoma"/>
              </a:rPr>
              <a:t>chemin hôte</a:t>
            </a:r>
            <a:r>
              <a:rPr sz="2100" spc="-55" dirty="0">
                <a:solidFill>
                  <a:srgbClr val="ED2137"/>
                </a:solidFill>
                <a:latin typeface="Tahoma"/>
                <a:cs typeface="Tahoma"/>
              </a:rPr>
              <a:t> </a:t>
            </a:r>
            <a:r>
              <a:rPr sz="2100" spc="75" dirty="0">
                <a:solidFill>
                  <a:srgbClr val="333333"/>
                </a:solidFill>
                <a:latin typeface="Trebuchet MS"/>
                <a:cs typeface="Trebuchet MS"/>
              </a:rPr>
              <a:t>volumes</a:t>
            </a:r>
            <a:r>
              <a:rPr sz="2100" spc="-3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5" dirty="0">
                <a:solidFill>
                  <a:srgbClr val="333333"/>
                </a:solidFill>
                <a:latin typeface="Trebuchet MS"/>
                <a:cs typeface="Trebuchet MS"/>
              </a:rPr>
              <a:t>avoir</a:t>
            </a:r>
            <a:r>
              <a:rPr sz="2100" spc="-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que</a:t>
            </a:r>
            <a:r>
              <a:rPr sz="2100" spc="-3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0" dirty="0">
                <a:solidFill>
                  <a:srgbClr val="333333"/>
                </a:solidFill>
                <a:latin typeface="Trebuchet MS"/>
                <a:cs typeface="Trebuchet MS"/>
              </a:rPr>
              <a:t>but:</a:t>
            </a:r>
            <a:r>
              <a:rPr sz="2100" spc="-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accéder</a:t>
            </a:r>
            <a:r>
              <a:rPr sz="2100" spc="-3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5" dirty="0">
                <a:solidFill>
                  <a:srgbClr val="333333"/>
                </a:solidFill>
                <a:latin typeface="Trebuchet MS"/>
                <a:cs typeface="Trebuchet MS"/>
              </a:rPr>
              <a:t>un</a:t>
            </a:r>
            <a:r>
              <a:rPr sz="2100" spc="-3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05" dirty="0">
                <a:solidFill>
                  <a:srgbClr val="333333"/>
                </a:solidFill>
                <a:latin typeface="Trebuchet MS"/>
                <a:cs typeface="Trebuchet MS"/>
              </a:rPr>
              <a:t>nœud</a:t>
            </a:r>
            <a:r>
              <a:rPr sz="2100" spc="-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25" dirty="0">
                <a:solidFill>
                  <a:srgbClr val="333333"/>
                </a:solidFill>
                <a:latin typeface="Trebuchet MS"/>
                <a:cs typeface="Trebuchet MS"/>
              </a:rPr>
              <a:t>FS</a:t>
            </a:r>
            <a:endParaRPr sz="21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5" dirty="0"/>
              <a:t>PRÉCAUTIONS</a:t>
            </a:r>
            <a:r>
              <a:rPr spc="-140" dirty="0"/>
              <a:t> </a:t>
            </a:r>
            <a:r>
              <a:rPr spc="140" dirty="0"/>
              <a:t>QUAND</a:t>
            </a:r>
            <a:r>
              <a:rPr spc="-135" dirty="0"/>
              <a:t> </a:t>
            </a:r>
            <a:r>
              <a:rPr dirty="0"/>
              <a:t>EN UTILISANT</a:t>
            </a:r>
            <a:r>
              <a:rPr spc="-140" dirty="0"/>
              <a:t> </a:t>
            </a:r>
            <a:r>
              <a:rPr spc="-20" dirty="0"/>
              <a:t>'CHEMIN HÔTE'</a:t>
            </a:r>
            <a:r>
              <a:rPr spc="-135" dirty="0"/>
              <a:t> </a:t>
            </a:r>
            <a:r>
              <a:rPr spc="-10" dirty="0"/>
              <a:t>VOLUMES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1647824"/>
            <a:ext cx="95250" cy="9524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2152649"/>
            <a:ext cx="95250" cy="9524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09687" y="2624137"/>
            <a:ext cx="104775" cy="104774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177924" y="1326514"/>
            <a:ext cx="7728584" cy="15113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57700"/>
              </a:lnSpc>
              <a:spcBef>
                <a:spcPts val="100"/>
              </a:spcBef>
            </a:pPr>
            <a:r>
              <a:rPr sz="2100" spc="250" dirty="0">
                <a:solidFill>
                  <a:srgbClr val="ED2137"/>
                </a:solidFill>
                <a:latin typeface="Tahoma"/>
                <a:cs typeface="Tahoma"/>
              </a:rPr>
              <a:t>chemin hôte</a:t>
            </a:r>
            <a:r>
              <a:rPr sz="2100" spc="-35" dirty="0">
                <a:solidFill>
                  <a:srgbClr val="ED2137"/>
                </a:solidFill>
                <a:latin typeface="Tahoma"/>
                <a:cs typeface="Tahoma"/>
              </a:rPr>
              <a:t> </a:t>
            </a:r>
            <a:r>
              <a:rPr sz="2100" spc="75" dirty="0">
                <a:solidFill>
                  <a:srgbClr val="333333"/>
                </a:solidFill>
                <a:latin typeface="Trebuchet MS"/>
                <a:cs typeface="Trebuchet MS"/>
              </a:rPr>
              <a:t>volumes</a:t>
            </a:r>
            <a:r>
              <a:rPr sz="2100" spc="-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sont</a:t>
            </a:r>
            <a:r>
              <a:rPr sz="2100" spc="-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persistant</a:t>
            </a:r>
            <a:r>
              <a:rPr sz="2100" spc="-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00" dirty="0">
                <a:solidFill>
                  <a:srgbClr val="333333"/>
                </a:solidFill>
                <a:latin typeface="Trebuchet MS"/>
                <a:cs typeface="Trebuchet MS"/>
              </a:rPr>
              <a:t>et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sont</a:t>
            </a:r>
            <a:r>
              <a:rPr sz="2100" spc="-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5" dirty="0">
                <a:solidFill>
                  <a:srgbClr val="333333"/>
                </a:solidFill>
                <a:latin typeface="Trebuchet MS"/>
                <a:cs typeface="Trebuchet MS"/>
              </a:rPr>
              <a:t>stocké</a:t>
            </a:r>
            <a:r>
              <a:rPr sz="2100" spc="-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35" dirty="0">
                <a:solidFill>
                  <a:srgbClr val="333333"/>
                </a:solidFill>
                <a:latin typeface="Trebuchet MS"/>
                <a:cs typeface="Trebuchet MS"/>
              </a:rPr>
              <a:t>sur</a:t>
            </a:r>
            <a:r>
              <a:rPr sz="2100" spc="-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-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Accès </a:t>
            </a:r>
            <a:r>
              <a:rPr sz="2100" spc="80" dirty="0">
                <a:solidFill>
                  <a:srgbClr val="ED2137"/>
                </a:solidFill>
                <a:latin typeface="Trebuchet MS"/>
                <a:cs typeface="Trebuchet MS"/>
              </a:rPr>
              <a:t>au nœud</a:t>
            </a:r>
            <a:r>
              <a:rPr sz="2100" spc="17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persisté</a:t>
            </a:r>
            <a:r>
              <a:rPr sz="2100" spc="18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données</a:t>
            </a:r>
            <a:r>
              <a:rPr sz="2100" spc="18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est</a:t>
            </a:r>
            <a:r>
              <a:rPr sz="2100" spc="18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10" dirty="0">
                <a:solidFill>
                  <a:srgbClr val="ED2137"/>
                </a:solidFill>
                <a:latin typeface="Trebuchet MS"/>
                <a:cs typeface="Trebuchet MS"/>
              </a:rPr>
              <a:t>incompatible</a:t>
            </a:r>
            <a:endParaRPr sz="2100">
              <a:latin typeface="Trebuchet MS"/>
              <a:cs typeface="Trebuchet MS"/>
            </a:endParaRPr>
          </a:p>
          <a:p>
            <a:pPr marL="393065">
              <a:lnSpc>
                <a:spcPct val="100000"/>
              </a:lnSpc>
              <a:spcBef>
                <a:spcPts val="1230"/>
              </a:spcBef>
            </a:pP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Depuis</a:t>
            </a:r>
            <a:r>
              <a:rPr sz="2100" spc="-5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75" dirty="0">
                <a:solidFill>
                  <a:srgbClr val="333333"/>
                </a:solidFill>
                <a:latin typeface="Trebuchet MS"/>
                <a:cs typeface="Trebuchet MS"/>
              </a:rPr>
              <a:t>nouveau</a:t>
            </a:r>
            <a:r>
              <a:rPr sz="2100" spc="-5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14" dirty="0">
                <a:solidFill>
                  <a:srgbClr val="333333"/>
                </a:solidFill>
                <a:latin typeface="Trebuchet MS"/>
                <a:cs typeface="Trebuchet MS"/>
              </a:rPr>
              <a:t>Capsules</a:t>
            </a:r>
            <a:r>
              <a:rPr sz="2100" spc="-5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0" dirty="0">
                <a:solidFill>
                  <a:srgbClr val="333333"/>
                </a:solidFill>
                <a:latin typeface="Trebuchet MS"/>
                <a:cs typeface="Trebuchet MS"/>
              </a:rPr>
              <a:t>peut</a:t>
            </a:r>
            <a:r>
              <a:rPr sz="2100" spc="-5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00" dirty="0">
                <a:solidFill>
                  <a:srgbClr val="333333"/>
                </a:solidFill>
                <a:latin typeface="Trebuchet MS"/>
                <a:cs typeface="Trebuchet MS"/>
              </a:rPr>
              <a:t>courir</a:t>
            </a:r>
            <a:r>
              <a:rPr sz="2100" spc="-5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5" dirty="0">
                <a:solidFill>
                  <a:srgbClr val="333333"/>
                </a:solidFill>
                <a:latin typeface="Trebuchet MS"/>
                <a:cs typeface="Trebuchet MS"/>
              </a:rPr>
              <a:t>n'importe où</a:t>
            </a:r>
            <a:r>
              <a:rPr sz="2100" spc="-4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35" dirty="0">
                <a:solidFill>
                  <a:srgbClr val="333333"/>
                </a:solidFill>
                <a:latin typeface="Trebuchet MS"/>
                <a:cs typeface="Trebuchet MS"/>
              </a:rPr>
              <a:t>sur</a:t>
            </a:r>
            <a:r>
              <a:rPr sz="2100" spc="-5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-5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grappe</a:t>
            </a:r>
            <a:endParaRPr sz="21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09624" y="1552574"/>
            <a:ext cx="12211050" cy="9525"/>
          </a:xfrm>
          <a:custGeom>
            <a:avLst/>
            <a:gdLst/>
            <a:ahLst/>
            <a:cxnLst/>
            <a:rect l="l" t="t" r="r" b="b"/>
            <a:pathLst>
              <a:path w="12211050" h="9525">
                <a:moveTo>
                  <a:pt x="12211049" y="9524"/>
                </a:moveTo>
                <a:lnTo>
                  <a:pt x="0" y="9524"/>
                </a:lnTo>
                <a:lnTo>
                  <a:pt x="0" y="0"/>
                </a:lnTo>
                <a:lnTo>
                  <a:pt x="12211049" y="0"/>
                </a:lnTo>
                <a:lnTo>
                  <a:pt x="12211049" y="952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809624" y="1552574"/>
            <a:ext cx="12211050" cy="4019550"/>
            <a:chOff x="809624" y="1552574"/>
            <a:chExt cx="12211050" cy="4019550"/>
          </a:xfrm>
        </p:grpSpPr>
        <p:sp>
          <p:nvSpPr>
            <p:cNvPr id="4" name="object 4"/>
            <p:cNvSpPr/>
            <p:nvPr/>
          </p:nvSpPr>
          <p:spPr>
            <a:xfrm>
              <a:off x="809612" y="1552574"/>
              <a:ext cx="12211050" cy="4019550"/>
            </a:xfrm>
            <a:custGeom>
              <a:avLst/>
              <a:gdLst/>
              <a:ahLst/>
              <a:cxnLst/>
              <a:rect l="l" t="t" r="r" b="b"/>
              <a:pathLst>
                <a:path w="12211050" h="4019550">
                  <a:moveTo>
                    <a:pt x="12211050" y="0"/>
                  </a:moveTo>
                  <a:lnTo>
                    <a:pt x="12201525" y="0"/>
                  </a:lnTo>
                  <a:lnTo>
                    <a:pt x="12201525" y="4010025"/>
                  </a:lnTo>
                  <a:lnTo>
                    <a:pt x="0" y="4010025"/>
                  </a:lnTo>
                  <a:lnTo>
                    <a:pt x="0" y="4019550"/>
                  </a:lnTo>
                  <a:lnTo>
                    <a:pt x="12201525" y="4019550"/>
                  </a:lnTo>
                  <a:lnTo>
                    <a:pt x="12211050" y="4019550"/>
                  </a:lnTo>
                  <a:lnTo>
                    <a:pt x="12211050" y="4010025"/>
                  </a:lnTo>
                  <a:lnTo>
                    <a:pt x="12211050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09624" y="1552574"/>
              <a:ext cx="9525" cy="4019550"/>
            </a:xfrm>
            <a:custGeom>
              <a:avLst/>
              <a:gdLst/>
              <a:ahLst/>
              <a:cxnLst/>
              <a:rect l="l" t="t" r="r" b="b"/>
              <a:pathLst>
                <a:path w="9525" h="4019550">
                  <a:moveTo>
                    <a:pt x="0" y="4019549"/>
                  </a:moveTo>
                  <a:lnTo>
                    <a:pt x="0" y="0"/>
                  </a:lnTo>
                  <a:lnTo>
                    <a:pt x="9524" y="9524"/>
                  </a:lnTo>
                  <a:lnTo>
                    <a:pt x="9524" y="4010024"/>
                  </a:lnTo>
                  <a:lnTo>
                    <a:pt x="0" y="4019549"/>
                  </a:lnTo>
                  <a:close/>
                </a:path>
              </a:pathLst>
            </a:custGeom>
            <a:solidFill>
              <a:srgbClr val="ED21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796924" y="571563"/>
            <a:ext cx="6678295" cy="558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0" dirty="0"/>
              <a:t>"CHEMIN HÔTE"</a:t>
            </a:r>
            <a:r>
              <a:rPr spc="-155" dirty="0"/>
              <a:t> </a:t>
            </a:r>
            <a:r>
              <a:rPr spc="-80" dirty="0"/>
              <a:t>EXEMPLE</a:t>
            </a:r>
            <a:r>
              <a:rPr spc="-155" dirty="0"/>
              <a:t> </a:t>
            </a:r>
            <a:r>
              <a:rPr spc="-45" dirty="0"/>
              <a:t>USAGE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body" idx="1"/>
          </p:nvPr>
        </p:nvSpPr>
        <p:spPr>
          <a:xfrm>
            <a:off x="819149" y="1326514"/>
            <a:ext cx="12192000" cy="4213333"/>
          </a:xfrm>
          <a:prstGeom prst="rect">
            <a:avLst/>
          </a:prstGeom>
        </p:spPr>
        <p:txBody>
          <a:bodyPr vert="horz" wrap="square" lIns="0" tIns="311785" rIns="0" bIns="0" rtlCol="0">
            <a:spAutoFit/>
          </a:bodyPr>
          <a:lstStyle/>
          <a:p>
            <a:pPr marL="142875">
              <a:lnSpc>
                <a:spcPts val="1925"/>
              </a:lnSpc>
              <a:spcBef>
                <a:spcPts val="100"/>
              </a:spcBef>
            </a:pPr>
            <a:r>
              <a:rPr sz="1650" u="none" spc="390" dirty="0">
                <a:solidFill>
                  <a:srgbClr val="999999"/>
                </a:solidFill>
                <a:latin typeface="Tahoma"/>
                <a:cs typeface="Tahoma"/>
              </a:rPr>
              <a:t>-- </a:t>
            </a:r>
            <a:r>
              <a:rPr sz="1650" u="none" spc="340" dirty="0">
                <a:solidFill>
                  <a:srgbClr val="999999"/>
                </a:solidFill>
                <a:latin typeface="Tahoma"/>
                <a:cs typeface="Tahoma"/>
              </a:rPr>
              <a:t>-</a:t>
            </a:r>
            <a:endParaRPr sz="1650" dirty="0">
              <a:latin typeface="Tahoma"/>
              <a:cs typeface="Tahoma"/>
            </a:endParaRPr>
          </a:p>
          <a:p>
            <a:pPr marL="142875" marR="10274935">
              <a:lnSpc>
                <a:spcPts val="1880"/>
              </a:lnSpc>
              <a:spcBef>
                <a:spcPts val="90"/>
              </a:spcBef>
            </a:pPr>
            <a:r>
              <a:rPr sz="1650" u="none" spc="245" dirty="0">
                <a:solidFill>
                  <a:srgbClr val="0077AA"/>
                </a:solidFill>
                <a:latin typeface="Tahoma"/>
                <a:cs typeface="Tahoma"/>
              </a:rPr>
              <a:t>apiVersion </a:t>
            </a:r>
            <a:r>
              <a:rPr sz="1650" u="none" spc="245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u="none" dirty="0">
                <a:solidFill>
                  <a:srgbClr val="999999"/>
                </a:solidFill>
                <a:latin typeface="Tahoma"/>
                <a:cs typeface="Tahoma"/>
              </a:rPr>
              <a:t>  </a:t>
            </a:r>
            <a:r>
              <a:rPr sz="1650" u="none" spc="100" dirty="0">
                <a:solidFill>
                  <a:srgbClr val="000000"/>
                </a:solidFill>
                <a:latin typeface="Tahoma"/>
                <a:cs typeface="Tahoma"/>
              </a:rPr>
              <a:t>v1 </a:t>
            </a:r>
            <a:r>
              <a:rPr sz="1650" u="none" spc="260" dirty="0">
                <a:solidFill>
                  <a:srgbClr val="0077AA"/>
                </a:solidFill>
                <a:latin typeface="Tahoma"/>
                <a:cs typeface="Tahoma"/>
              </a:rPr>
              <a:t>type </a:t>
            </a:r>
            <a:r>
              <a:rPr sz="1650" u="none" spc="260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u="none" spc="484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650" u="none" spc="155" dirty="0">
                <a:solidFill>
                  <a:srgbClr val="0077AA"/>
                </a:solidFill>
                <a:latin typeface="Tahoma"/>
                <a:cs typeface="Tahoma"/>
              </a:rPr>
              <a:t>Métadonnées </a:t>
            </a:r>
            <a:r>
              <a:rPr sz="1650" u="none" spc="55" dirty="0">
                <a:solidFill>
                  <a:srgbClr val="000000"/>
                </a:solidFill>
                <a:latin typeface="Tahoma"/>
                <a:cs typeface="Tahoma"/>
              </a:rPr>
              <a:t>du pod </a:t>
            </a:r>
            <a:r>
              <a:rPr sz="1650" u="none" spc="155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endParaRPr sz="1650" dirty="0">
              <a:latin typeface="Tahoma"/>
              <a:cs typeface="Tahoma"/>
            </a:endParaRPr>
          </a:p>
          <a:p>
            <a:pPr marL="394970">
              <a:lnSpc>
                <a:spcPts val="1764"/>
              </a:lnSpc>
            </a:pPr>
            <a:r>
              <a:rPr sz="1650" u="none" spc="60" dirty="0">
                <a:solidFill>
                  <a:srgbClr val="0077AA"/>
                </a:solidFill>
                <a:latin typeface="Tahoma"/>
                <a:cs typeface="Tahoma"/>
              </a:rPr>
              <a:t>nom </a:t>
            </a:r>
            <a:r>
              <a:rPr sz="1650" u="none" spc="60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u="none" dirty="0">
                <a:solidFill>
                  <a:srgbClr val="999999"/>
                </a:solidFill>
                <a:latin typeface="Tahoma"/>
                <a:cs typeface="Tahoma"/>
              </a:rPr>
              <a:t>  </a:t>
            </a:r>
            <a:r>
              <a:rPr sz="1650" u="none" spc="210" dirty="0">
                <a:solidFill>
                  <a:srgbClr val="000000"/>
                </a:solidFill>
                <a:latin typeface="Tahoma"/>
                <a:cs typeface="Tahoma"/>
              </a:rPr>
              <a:t>hostpath </a:t>
            </a:r>
            <a:r>
              <a:rPr sz="1650" u="none" spc="210" dirty="0">
                <a:solidFill>
                  <a:srgbClr val="999999"/>
                </a:solidFill>
                <a:latin typeface="Tahoma"/>
                <a:cs typeface="Tahoma"/>
              </a:rPr>
              <a:t>- </a:t>
            </a:r>
            <a:r>
              <a:rPr sz="1650" u="none" spc="260" dirty="0">
                <a:solidFill>
                  <a:srgbClr val="000000"/>
                </a:solidFill>
                <a:latin typeface="Tahoma"/>
                <a:cs typeface="Tahoma"/>
              </a:rPr>
              <a:t>vol</a:t>
            </a:r>
            <a:endParaRPr sz="1650" dirty="0">
              <a:latin typeface="Tahoma"/>
              <a:cs typeface="Tahoma"/>
            </a:endParaRPr>
          </a:p>
          <a:p>
            <a:pPr marL="142875">
              <a:lnSpc>
                <a:spcPts val="1875"/>
              </a:lnSpc>
            </a:pPr>
            <a:r>
              <a:rPr sz="1650" u="none" spc="204" dirty="0">
                <a:solidFill>
                  <a:srgbClr val="0077AA"/>
                </a:solidFill>
                <a:latin typeface="Tahoma"/>
                <a:cs typeface="Tahoma"/>
              </a:rPr>
              <a:t>spécification </a:t>
            </a:r>
            <a:r>
              <a:rPr sz="1650" u="none" spc="204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endParaRPr sz="1650" dirty="0">
              <a:latin typeface="Tahoma"/>
              <a:cs typeface="Tahoma"/>
            </a:endParaRPr>
          </a:p>
          <a:p>
            <a:pPr marL="394970">
              <a:lnSpc>
                <a:spcPts val="1875"/>
              </a:lnSpc>
            </a:pPr>
            <a:r>
              <a:rPr sz="1650" u="none" spc="150" dirty="0">
                <a:solidFill>
                  <a:srgbClr val="0077AA"/>
                </a:solidFill>
                <a:latin typeface="Tahoma"/>
                <a:cs typeface="Tahoma"/>
              </a:rPr>
              <a:t>volumes </a:t>
            </a:r>
            <a:r>
              <a:rPr sz="1650" u="none" spc="150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endParaRPr sz="1650" dirty="0">
              <a:latin typeface="Tahoma"/>
              <a:cs typeface="Tahoma"/>
            </a:endParaRPr>
          </a:p>
          <a:p>
            <a:pPr marL="897890" marR="9013825" indent="-250825">
              <a:lnSpc>
                <a:spcPts val="1880"/>
              </a:lnSpc>
              <a:spcBef>
                <a:spcPts val="95"/>
              </a:spcBef>
              <a:buClr>
                <a:srgbClr val="999999"/>
              </a:buClr>
              <a:buChar char="-"/>
              <a:tabLst>
                <a:tab pos="899794" algn="l"/>
              </a:tabLst>
            </a:pPr>
            <a:r>
              <a:rPr sz="1650" u="none" spc="60" dirty="0">
                <a:solidFill>
                  <a:srgbClr val="0077AA"/>
                </a:solidFill>
                <a:latin typeface="Tahoma"/>
                <a:cs typeface="Tahoma"/>
              </a:rPr>
              <a:t>nom </a:t>
            </a:r>
            <a:r>
              <a:rPr sz="1650" u="none" spc="60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u="none" spc="65" dirty="0">
                <a:solidFill>
                  <a:srgbClr val="999999"/>
                </a:solidFill>
                <a:latin typeface="Tahoma"/>
                <a:cs typeface="Tahoma"/>
              </a:rPr>
              <a:t>  </a:t>
            </a:r>
            <a:r>
              <a:rPr sz="1650" u="none" dirty="0">
                <a:solidFill>
                  <a:srgbClr val="000000"/>
                </a:solidFill>
                <a:latin typeface="Tahoma"/>
                <a:cs typeface="Tahoma"/>
              </a:rPr>
              <a:t>mon </a:t>
            </a:r>
            <a:r>
              <a:rPr sz="1650" u="none" dirty="0">
                <a:solidFill>
                  <a:srgbClr val="999999"/>
                </a:solidFill>
                <a:latin typeface="Tahoma"/>
                <a:cs typeface="Tahoma"/>
              </a:rPr>
              <a:t>- </a:t>
            </a:r>
            <a:r>
              <a:rPr sz="1650" u="none" spc="245" dirty="0">
                <a:solidFill>
                  <a:srgbClr val="000000"/>
                </a:solidFill>
                <a:latin typeface="Tahoma"/>
                <a:cs typeface="Tahoma"/>
              </a:rPr>
              <a:t>hôte </a:t>
            </a:r>
            <a:r>
              <a:rPr sz="1650" u="none" spc="245" dirty="0">
                <a:solidFill>
                  <a:srgbClr val="999999"/>
                </a:solidFill>
                <a:latin typeface="Tahoma"/>
                <a:cs typeface="Tahoma"/>
              </a:rPr>
              <a:t>- </a:t>
            </a:r>
            <a:r>
              <a:rPr sz="1650" u="none" spc="170" dirty="0">
                <a:solidFill>
                  <a:srgbClr val="000000"/>
                </a:solidFill>
                <a:latin typeface="Tahoma"/>
                <a:cs typeface="Tahoma"/>
              </a:rPr>
              <a:t>données </a:t>
            </a:r>
            <a:r>
              <a:rPr sz="1650" u="none" spc="200" dirty="0">
                <a:solidFill>
                  <a:srgbClr val="0077AA"/>
                </a:solidFill>
                <a:latin typeface="Tahoma"/>
                <a:cs typeface="Tahoma"/>
              </a:rPr>
              <a:t>hostPath </a:t>
            </a:r>
            <a:r>
              <a:rPr sz="1650" u="none" spc="200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endParaRPr sz="1650" dirty="0">
              <a:latin typeface="Tahoma"/>
              <a:cs typeface="Tahoma"/>
            </a:endParaRPr>
          </a:p>
          <a:p>
            <a:pPr marL="1151890">
              <a:lnSpc>
                <a:spcPts val="1770"/>
              </a:lnSpc>
            </a:pPr>
            <a:r>
              <a:rPr sz="1650" u="none" spc="220" dirty="0">
                <a:solidFill>
                  <a:srgbClr val="0077AA"/>
                </a:solidFill>
                <a:latin typeface="Tahoma"/>
                <a:cs typeface="Tahoma"/>
              </a:rPr>
              <a:t>chemin </a:t>
            </a:r>
            <a:r>
              <a:rPr sz="1650" u="none" spc="220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u="none" spc="5" dirty="0">
                <a:solidFill>
                  <a:srgbClr val="999999"/>
                </a:solidFill>
                <a:latin typeface="Tahoma"/>
                <a:cs typeface="Tahoma"/>
              </a:rPr>
              <a:t>  </a:t>
            </a:r>
            <a:r>
              <a:rPr sz="1650" u="none" spc="180" dirty="0">
                <a:solidFill>
                  <a:srgbClr val="000000"/>
                </a:solidFill>
                <a:latin typeface="Tahoma"/>
                <a:cs typeface="Tahoma"/>
              </a:rPr>
              <a:t>/data/my </a:t>
            </a:r>
            <a:r>
              <a:rPr sz="1650" u="none" spc="180" dirty="0">
                <a:solidFill>
                  <a:srgbClr val="999999"/>
                </a:solidFill>
                <a:latin typeface="Tahoma"/>
                <a:cs typeface="Tahoma"/>
              </a:rPr>
              <a:t>- </a:t>
            </a:r>
            <a:r>
              <a:rPr sz="1650" u="none" spc="170" dirty="0">
                <a:solidFill>
                  <a:srgbClr val="000000"/>
                </a:solidFill>
                <a:latin typeface="Tahoma"/>
                <a:cs typeface="Tahoma"/>
              </a:rPr>
              <a:t>données</a:t>
            </a:r>
            <a:endParaRPr sz="1650" dirty="0">
              <a:latin typeface="Tahoma"/>
              <a:cs typeface="Tahoma"/>
            </a:endParaRPr>
          </a:p>
          <a:p>
            <a:pPr marL="394970">
              <a:lnSpc>
                <a:spcPts val="1875"/>
              </a:lnSpc>
            </a:pPr>
            <a:r>
              <a:rPr sz="1650" u="none" spc="245" dirty="0">
                <a:solidFill>
                  <a:srgbClr val="0077AA"/>
                </a:solidFill>
                <a:latin typeface="Tahoma"/>
                <a:cs typeface="Tahoma"/>
              </a:rPr>
              <a:t>conteneurs </a:t>
            </a:r>
            <a:r>
              <a:rPr sz="1650" u="none" spc="245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endParaRPr sz="1650" dirty="0">
              <a:latin typeface="Tahoma"/>
              <a:cs typeface="Tahoma"/>
            </a:endParaRPr>
          </a:p>
          <a:p>
            <a:pPr marL="897890" indent="-250825">
              <a:lnSpc>
                <a:spcPts val="1875"/>
              </a:lnSpc>
              <a:buClr>
                <a:srgbClr val="999999"/>
              </a:buClr>
              <a:buChar char="-"/>
              <a:tabLst>
                <a:tab pos="897890" algn="l"/>
              </a:tabLst>
            </a:pPr>
            <a:r>
              <a:rPr sz="1650" u="none" spc="60" dirty="0">
                <a:solidFill>
                  <a:srgbClr val="0077AA"/>
                </a:solidFill>
                <a:latin typeface="Tahoma"/>
                <a:cs typeface="Tahoma"/>
              </a:rPr>
              <a:t>nom </a:t>
            </a:r>
            <a:r>
              <a:rPr sz="1650" u="none" spc="60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u="none" spc="490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650" u="none" spc="254" dirty="0">
                <a:solidFill>
                  <a:srgbClr val="000000"/>
                </a:solidFill>
                <a:latin typeface="Tahoma"/>
                <a:cs typeface="Tahoma"/>
              </a:rPr>
              <a:t>log2fs</a:t>
            </a:r>
            <a:endParaRPr sz="1650" dirty="0">
              <a:latin typeface="Tahoma"/>
              <a:cs typeface="Tahoma"/>
            </a:endParaRPr>
          </a:p>
          <a:p>
            <a:pPr marL="899794" marR="4470400">
              <a:lnSpc>
                <a:spcPts val="1880"/>
              </a:lnSpc>
              <a:spcBef>
                <a:spcPts val="95"/>
              </a:spcBef>
            </a:pPr>
            <a:r>
              <a:rPr sz="1650" u="none" spc="155" dirty="0">
                <a:solidFill>
                  <a:srgbClr val="0077AA"/>
                </a:solidFill>
                <a:latin typeface="Tahoma"/>
                <a:cs typeface="Tahoma"/>
              </a:rPr>
              <a:t>image </a:t>
            </a:r>
            <a:r>
              <a:rPr sz="1650" u="none" spc="155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u="none" spc="60" dirty="0">
                <a:solidFill>
                  <a:srgbClr val="999999"/>
                </a:solidFill>
                <a:latin typeface="Tahoma"/>
                <a:cs typeface="Tahoma"/>
              </a:rPr>
              <a:t>  </a:t>
            </a:r>
            <a:r>
              <a:rPr lang="fr" sz="1650" u="none" spc="235" dirty="0" err="1">
                <a:solidFill>
                  <a:srgbClr val="000000"/>
                </a:solidFill>
                <a:latin typeface="Tahoma"/>
                <a:cs typeface="Tahoma"/>
              </a:rPr>
              <a:t>bitbox </a:t>
            </a:r>
            <a:r>
              <a:rPr sz="1650" u="none" spc="235" dirty="0">
                <a:solidFill>
                  <a:srgbClr val="000000"/>
                </a:solidFill>
                <a:latin typeface="Tahoma"/>
                <a:cs typeface="Tahoma"/>
              </a:rPr>
              <a:t>/k8s </a:t>
            </a:r>
            <a:r>
              <a:rPr sz="1650" u="none" spc="235" dirty="0">
                <a:solidFill>
                  <a:srgbClr val="999999"/>
                </a:solidFill>
                <a:latin typeface="Tahoma"/>
                <a:cs typeface="Tahoma"/>
              </a:rPr>
              <a:t>- </a:t>
            </a:r>
            <a:r>
              <a:rPr sz="1650" u="none" spc="305" dirty="0">
                <a:solidFill>
                  <a:srgbClr val="000000"/>
                </a:solidFill>
                <a:latin typeface="Tahoma"/>
                <a:cs typeface="Tahoma"/>
              </a:rPr>
              <a:t>formation </a:t>
            </a:r>
            <a:r>
              <a:rPr sz="1650" u="none" spc="305" dirty="0">
                <a:solidFill>
                  <a:srgbClr val="999999"/>
                </a:solidFill>
                <a:latin typeface="Tahoma"/>
                <a:cs typeface="Tahoma"/>
              </a:rPr>
              <a:t>- </a:t>
            </a:r>
            <a:r>
              <a:rPr sz="1650" u="none" spc="225" dirty="0">
                <a:solidFill>
                  <a:srgbClr val="000000"/>
                </a:solidFill>
                <a:latin typeface="Tahoma"/>
                <a:cs typeface="Tahoma"/>
              </a:rPr>
              <a:t>nginx </a:t>
            </a:r>
            <a:r>
              <a:rPr sz="1650" u="none" spc="225" dirty="0">
                <a:solidFill>
                  <a:srgbClr val="999999"/>
                </a:solidFill>
                <a:latin typeface="Tahoma"/>
                <a:cs typeface="Tahoma"/>
              </a:rPr>
              <a:t>- </a:t>
            </a:r>
            <a:r>
              <a:rPr sz="1650" u="none" spc="260" dirty="0">
                <a:solidFill>
                  <a:srgbClr val="000000"/>
                </a:solidFill>
                <a:latin typeface="Tahoma"/>
                <a:cs typeface="Tahoma"/>
              </a:rPr>
              <a:t>log2fs </a:t>
            </a:r>
            <a:r>
              <a:rPr sz="1650" u="none" spc="260" dirty="0">
                <a:solidFill>
                  <a:srgbClr val="999999"/>
                </a:solidFill>
                <a:latin typeface="Tahoma"/>
                <a:cs typeface="Tahoma"/>
              </a:rPr>
              <a:t>: </a:t>
            </a:r>
            <a:r>
              <a:rPr sz="1650" u="none" spc="260" dirty="0">
                <a:solidFill>
                  <a:srgbClr val="000000"/>
                </a:solidFill>
                <a:latin typeface="Tahoma"/>
                <a:cs typeface="Tahoma"/>
              </a:rPr>
              <a:t>1.19 </a:t>
            </a:r>
            <a:r>
              <a:rPr sz="1650" u="none" spc="260" dirty="0">
                <a:solidFill>
                  <a:srgbClr val="999999"/>
                </a:solidFill>
                <a:latin typeface="Tahoma"/>
                <a:cs typeface="Tahoma"/>
              </a:rPr>
              <a:t>- </a:t>
            </a:r>
            <a:r>
              <a:rPr sz="1650" u="none" spc="285" dirty="0">
                <a:solidFill>
                  <a:srgbClr val="000000"/>
                </a:solidFill>
                <a:latin typeface="Tahoma"/>
                <a:cs typeface="Tahoma"/>
              </a:rPr>
              <a:t>alpine </a:t>
            </a:r>
            <a:r>
              <a:rPr sz="1650" u="none" spc="285" dirty="0">
                <a:solidFill>
                  <a:srgbClr val="999999"/>
                </a:solidFill>
                <a:latin typeface="Tahoma"/>
                <a:cs typeface="Tahoma"/>
              </a:rPr>
              <a:t>- </a:t>
            </a:r>
            <a:r>
              <a:rPr sz="1650" u="none" spc="100" dirty="0">
                <a:solidFill>
                  <a:srgbClr val="000000"/>
                </a:solidFill>
                <a:latin typeface="Tahoma"/>
                <a:cs typeface="Tahoma"/>
              </a:rPr>
              <a:t>v1 </a:t>
            </a:r>
            <a:r>
              <a:rPr sz="1650" u="none" spc="114" dirty="0" err="1">
                <a:solidFill>
                  <a:srgbClr val="0077AA"/>
                </a:solidFill>
                <a:latin typeface="Tahoma"/>
                <a:cs typeface="Tahoma"/>
              </a:rPr>
              <a:t>volumeMounts </a:t>
            </a:r>
            <a:r>
              <a:rPr sz="1650" u="none" spc="114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endParaRPr sz="1650" dirty="0">
              <a:latin typeface="Tahoma"/>
              <a:cs typeface="Tahoma"/>
            </a:endParaRPr>
          </a:p>
          <a:p>
            <a:pPr marL="1151890">
              <a:lnSpc>
                <a:spcPts val="1770"/>
              </a:lnSpc>
            </a:pPr>
            <a:r>
              <a:rPr sz="1650" u="none" spc="390" dirty="0">
                <a:solidFill>
                  <a:srgbClr val="999999"/>
                </a:solidFill>
                <a:latin typeface="Tahoma"/>
                <a:cs typeface="Tahoma"/>
              </a:rPr>
              <a:t>-</a:t>
            </a:r>
            <a:r>
              <a:rPr sz="1650" u="none" spc="20" dirty="0">
                <a:solidFill>
                  <a:srgbClr val="999999"/>
                </a:solidFill>
                <a:latin typeface="Tahoma"/>
                <a:cs typeface="Tahoma"/>
              </a:rPr>
              <a:t>  </a:t>
            </a:r>
            <a:r>
              <a:rPr sz="1650" u="none" spc="60" dirty="0">
                <a:solidFill>
                  <a:srgbClr val="0077AA"/>
                </a:solidFill>
                <a:latin typeface="Tahoma"/>
                <a:cs typeface="Tahoma"/>
              </a:rPr>
              <a:t>nom </a:t>
            </a:r>
            <a:r>
              <a:rPr sz="1650" u="none" spc="60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u="none" spc="25" dirty="0">
                <a:solidFill>
                  <a:srgbClr val="999999"/>
                </a:solidFill>
                <a:latin typeface="Tahoma"/>
                <a:cs typeface="Tahoma"/>
              </a:rPr>
              <a:t>  </a:t>
            </a:r>
            <a:r>
              <a:rPr sz="1650" u="none" dirty="0">
                <a:solidFill>
                  <a:srgbClr val="000000"/>
                </a:solidFill>
                <a:latin typeface="Tahoma"/>
                <a:cs typeface="Tahoma"/>
              </a:rPr>
              <a:t>mes </a:t>
            </a:r>
            <a:r>
              <a:rPr sz="1650" u="none" spc="170" dirty="0">
                <a:solidFill>
                  <a:srgbClr val="000000"/>
                </a:solidFill>
                <a:latin typeface="Tahoma"/>
                <a:cs typeface="Tahoma"/>
              </a:rPr>
              <a:t>données </a:t>
            </a:r>
            <a:endParaRPr sz="1650" dirty="0">
              <a:latin typeface="Tahoma"/>
              <a:cs typeface="Tahoma"/>
            </a:endParaRPr>
          </a:p>
          <a:p>
            <a:pPr marL="1403985">
              <a:lnSpc>
                <a:spcPts val="1930"/>
              </a:lnSpc>
            </a:pPr>
            <a:r>
              <a:rPr sz="1650" u="none" spc="135" dirty="0">
                <a:solidFill>
                  <a:srgbClr val="0077AA"/>
                </a:solidFill>
                <a:latin typeface="Tahoma"/>
                <a:cs typeface="Tahoma"/>
              </a:rPr>
              <a:t>chemin de montage </a:t>
            </a:r>
            <a:r>
              <a:rPr sz="1650" u="none" spc="135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u="none" spc="475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650" u="none" spc="245" dirty="0">
                <a:solidFill>
                  <a:srgbClr val="000000"/>
                </a:solidFill>
                <a:latin typeface="Tahoma"/>
                <a:cs typeface="Tahoma"/>
              </a:rPr>
              <a:t>/var/log/nginx</a:t>
            </a:r>
            <a:endParaRPr sz="1650" dirty="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15779" y="6133494"/>
            <a:ext cx="5135267" cy="388115"/>
          </a:xfrm>
          <a:prstGeom prst="rect">
            <a:avLst/>
          </a:prstGeom>
        </p:spPr>
      </p:pic>
    </p:spTree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96924" y="571563"/>
            <a:ext cx="6261735" cy="1006475"/>
          </a:xfrm>
          <a:prstGeom prst="rect">
            <a:avLst/>
          </a:prstGeom>
        </p:spPr>
        <p:txBody>
          <a:bodyPr vert="horz" wrap="square" lIns="0" tIns="98425" rIns="0" bIns="0" rtlCol="0">
            <a:spAutoFit/>
          </a:bodyPr>
          <a:lstStyle/>
          <a:p>
            <a:pPr marL="12700" marR="5080">
              <a:lnSpc>
                <a:spcPts val="3529"/>
              </a:lnSpc>
              <a:spcBef>
                <a:spcPts val="775"/>
              </a:spcBef>
            </a:pPr>
            <a:r>
              <a:rPr spc="-75" dirty="0"/>
              <a:t>VOLUMES PERSISTANTS</a:t>
            </a:r>
            <a:r>
              <a:rPr spc="-145" dirty="0"/>
              <a:t> </a:t>
            </a:r>
            <a:r>
              <a:rPr spc="60" dirty="0"/>
              <a:t>ET </a:t>
            </a:r>
            <a:r>
              <a:rPr spc="-65" dirty="0"/>
              <a:t>LES RÉCLAMATIONS DE VOLUME PERSISTANTES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2095499"/>
            <a:ext cx="95250" cy="9524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177924" y="1958975"/>
            <a:ext cx="5410835" cy="3917315"/>
          </a:xfrm>
          <a:prstGeom prst="rect">
            <a:avLst/>
          </a:prstGeom>
        </p:spPr>
        <p:txBody>
          <a:bodyPr vert="horz" wrap="square" lIns="0" tIns="66040" rIns="0" bIns="0" rtlCol="0">
            <a:spAutoFit/>
          </a:bodyPr>
          <a:lstStyle/>
          <a:p>
            <a:pPr marL="12700" marR="99060">
              <a:lnSpc>
                <a:spcPts val="2100"/>
              </a:lnSpc>
              <a:spcBef>
                <a:spcPts val="520"/>
              </a:spcBef>
            </a:pP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 concept de</a:t>
            </a:r>
            <a:r>
              <a:rPr sz="2100" spc="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0" dirty="0">
                <a:solidFill>
                  <a:srgbClr val="ED2137"/>
                </a:solidFill>
                <a:latin typeface="Trebuchet MS"/>
                <a:cs typeface="Trebuchet MS"/>
              </a:rPr>
              <a:t>Volumes persistants</a:t>
            </a:r>
            <a:r>
              <a:rPr sz="2100" dirty="0">
                <a:solidFill>
                  <a:srgbClr val="ED2137"/>
                </a:solidFill>
                <a:latin typeface="Trebuchet MS"/>
                <a:cs typeface="Trebuchet MS"/>
              </a:rPr>
              <a:t> 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permet </a:t>
            </a:r>
            <a:r>
              <a:rPr sz="2100" spc="10" dirty="0">
                <a:solidFill>
                  <a:srgbClr val="333333"/>
                </a:solidFill>
                <a:latin typeface="Trebuchet MS"/>
                <a:cs typeface="Trebuchet MS"/>
              </a:rPr>
              <a:t>aux administrateurs de cluster</a:t>
            </a:r>
            <a:r>
              <a:rPr sz="2100" spc="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0" dirty="0">
                <a:solidFill>
                  <a:srgbClr val="333333"/>
                </a:solidFill>
                <a:latin typeface="Trebuchet MS"/>
                <a:cs typeface="Trebuchet MS"/>
              </a:rPr>
              <a:t>fournir</a:t>
            </a:r>
            <a:r>
              <a:rPr sz="2100" spc="50" dirty="0">
                <a:solidFill>
                  <a:srgbClr val="333333"/>
                </a:solidFill>
                <a:latin typeface="Trebuchet MS"/>
                <a:cs typeface="Trebuchet MS"/>
              </a:rPr>
              <a:t>​</a:t>
            </a:r>
            <a:r>
              <a:rPr sz="2100" spc="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5" dirty="0">
                <a:solidFill>
                  <a:srgbClr val="333333"/>
                </a:solidFill>
                <a:latin typeface="Trebuchet MS"/>
                <a:cs typeface="Trebuchet MS"/>
              </a:rPr>
              <a:t>un</a:t>
            </a:r>
            <a:r>
              <a:rPr sz="2100" spc="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0" dirty="0">
                <a:solidFill>
                  <a:srgbClr val="333333"/>
                </a:solidFill>
                <a:latin typeface="Trebuchet MS"/>
                <a:cs typeface="Trebuchet MS"/>
              </a:rPr>
              <a:t>couche </a:t>
            </a:r>
            <a:r>
              <a:rPr sz="2100" spc="-25" dirty="0">
                <a:solidFill>
                  <a:srgbClr val="333333"/>
                </a:solidFill>
                <a:latin typeface="Trebuchet MS"/>
                <a:cs typeface="Trebuchet MS"/>
              </a:rPr>
              <a:t>d'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abstraction</a:t>
            </a:r>
            <a:r>
              <a:rPr sz="2100" spc="9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pour</a:t>
            </a:r>
            <a:r>
              <a:rPr sz="2100" spc="9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85" dirty="0">
                <a:solidFill>
                  <a:srgbClr val="333333"/>
                </a:solidFill>
                <a:latin typeface="Trebuchet MS"/>
                <a:cs typeface="Trebuchet MS"/>
              </a:rPr>
              <a:t>consommation</a:t>
            </a:r>
            <a:r>
              <a:rPr sz="2100" spc="9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75" dirty="0">
                <a:solidFill>
                  <a:srgbClr val="333333"/>
                </a:solidFill>
                <a:latin typeface="Trebuchet MS"/>
                <a:cs typeface="Trebuchet MS"/>
              </a:rPr>
              <a:t>et </a:t>
            </a:r>
            <a:r>
              <a:rPr sz="2100" spc="55" dirty="0">
                <a:solidFill>
                  <a:srgbClr val="333333"/>
                </a:solidFill>
                <a:latin typeface="Trebuchet MS"/>
                <a:cs typeface="Trebuchet MS"/>
              </a:rPr>
              <a:t>approvisionnement</a:t>
            </a:r>
            <a:r>
              <a:rPr sz="2100" spc="-5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de</a:t>
            </a:r>
            <a:r>
              <a:rPr sz="2100" spc="-5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5" dirty="0">
                <a:solidFill>
                  <a:srgbClr val="ED2137"/>
                </a:solidFill>
                <a:latin typeface="Trebuchet MS"/>
                <a:cs typeface="Trebuchet MS"/>
              </a:rPr>
              <a:t>Volumes</a:t>
            </a:r>
            <a:endParaRPr sz="2100">
              <a:latin typeface="Trebuchet MS"/>
              <a:cs typeface="Trebuchet MS"/>
            </a:endParaRPr>
          </a:p>
          <a:p>
            <a:pPr marL="12700" marR="1600835">
              <a:lnSpc>
                <a:spcPts val="2100"/>
              </a:lnSpc>
              <a:spcBef>
                <a:spcPts val="1650"/>
              </a:spcBef>
            </a:pP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Ce</a:t>
            </a:r>
            <a:r>
              <a:rPr sz="2100" spc="6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abstraction</a:t>
            </a:r>
            <a:r>
              <a:rPr sz="2100" spc="7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couche</a:t>
            </a:r>
            <a:r>
              <a:rPr sz="2100" spc="7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repose</a:t>
            </a:r>
            <a:r>
              <a:rPr sz="2100" spc="7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10" dirty="0">
                <a:solidFill>
                  <a:srgbClr val="333333"/>
                </a:solidFill>
                <a:latin typeface="Trebuchet MS"/>
                <a:cs typeface="Trebuchet MS"/>
              </a:rPr>
              <a:t>sur </a:t>
            </a:r>
            <a:r>
              <a:rPr sz="2100" spc="50" dirty="0">
                <a:solidFill>
                  <a:srgbClr val="ED2137"/>
                </a:solidFill>
                <a:latin typeface="Trebuchet MS"/>
                <a:cs typeface="Trebuchet MS"/>
              </a:rPr>
              <a:t>PersistentVolumes</a:t>
            </a:r>
            <a:r>
              <a:rPr sz="2100" spc="-80" dirty="0">
                <a:solidFill>
                  <a:srgbClr val="ED2137"/>
                </a:solidFill>
                <a:latin typeface="Trebuchet MS"/>
                <a:cs typeface="Trebuchet MS"/>
              </a:rPr>
              <a:t> </a:t>
            </a:r>
            <a:r>
              <a:rPr sz="2100" spc="75" dirty="0">
                <a:solidFill>
                  <a:srgbClr val="333333"/>
                </a:solidFill>
                <a:latin typeface="Trebuchet MS"/>
                <a:cs typeface="Trebuchet MS"/>
              </a:rPr>
              <a:t>et </a:t>
            </a:r>
            <a:r>
              <a:rPr sz="2100" spc="40" dirty="0">
                <a:solidFill>
                  <a:srgbClr val="ED2137"/>
                </a:solidFill>
                <a:latin typeface="Trebuchet MS"/>
                <a:cs typeface="Trebuchet MS"/>
              </a:rPr>
              <a:t>PersistentVolumeClaims</a:t>
            </a:r>
            <a:endParaRPr sz="2100">
              <a:latin typeface="Trebuchet MS"/>
              <a:cs typeface="Trebuchet MS"/>
            </a:endParaRPr>
          </a:p>
          <a:p>
            <a:pPr marL="12700" marR="5080">
              <a:lnSpc>
                <a:spcPts val="2100"/>
              </a:lnSpc>
              <a:spcBef>
                <a:spcPts val="1725"/>
              </a:spcBef>
            </a:pPr>
            <a:r>
              <a:rPr sz="2100" dirty="0">
                <a:solidFill>
                  <a:srgbClr val="ED2137"/>
                </a:solidFill>
                <a:latin typeface="Trebuchet MS"/>
                <a:cs typeface="Trebuchet MS"/>
              </a:rPr>
              <a:t>Volume persistant</a:t>
            </a:r>
            <a:r>
              <a:rPr sz="2100" spc="60" dirty="0">
                <a:solidFill>
                  <a:srgbClr val="ED2137"/>
                </a:solidFill>
                <a:latin typeface="Trebuchet MS"/>
                <a:cs typeface="Trebuchet MS"/>
              </a:rPr>
              <a:t> </a:t>
            </a:r>
            <a:r>
              <a:rPr sz="2100" spc="-100" dirty="0">
                <a:solidFill>
                  <a:srgbClr val="333333"/>
                </a:solidFill>
                <a:latin typeface="Trebuchet MS"/>
                <a:cs typeface="Trebuchet MS"/>
              </a:rPr>
              <a:t>( </a:t>
            </a:r>
            <a:r>
              <a:rPr sz="2100" spc="-100" dirty="0">
                <a:solidFill>
                  <a:srgbClr val="ED2137"/>
                </a:solidFill>
                <a:latin typeface="Trebuchet MS"/>
                <a:cs typeface="Trebuchet MS"/>
              </a:rPr>
              <a:t>PV </a:t>
            </a:r>
            <a:r>
              <a:rPr sz="2100" spc="-100" dirty="0">
                <a:solidFill>
                  <a:srgbClr val="333333"/>
                </a:solidFill>
                <a:latin typeface="Trebuchet MS"/>
                <a:cs typeface="Trebuchet MS"/>
              </a:rPr>
              <a:t>) :</a:t>
            </a:r>
            <a:r>
              <a:rPr sz="2100" spc="6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5" dirty="0">
                <a:solidFill>
                  <a:srgbClr val="333333"/>
                </a:solidFill>
                <a:latin typeface="Trebuchet MS"/>
                <a:cs typeface="Trebuchet MS"/>
              </a:rPr>
              <a:t>un</a:t>
            </a:r>
            <a:r>
              <a:rPr sz="2100" spc="60" dirty="0">
                <a:solidFill>
                  <a:srgbClr val="333333"/>
                </a:solidFill>
                <a:latin typeface="Trebuchet MS"/>
                <a:cs typeface="Trebuchet MS"/>
              </a:rPr>
              <a:t> espace </a:t>
            </a:r>
            <a:r>
              <a:rPr sz="2100" spc="55" dirty="0">
                <a:solidFill>
                  <a:srgbClr val="333333"/>
                </a:solidFill>
                <a:latin typeface="Trebuchet MS"/>
                <a:cs typeface="Trebuchet MS"/>
              </a:rPr>
              <a:t>de stockage </a:t>
            </a:r>
            <a:r>
              <a:rPr sz="2100" spc="-20" dirty="0">
                <a:solidFill>
                  <a:srgbClr val="333333"/>
                </a:solidFill>
                <a:latin typeface="Trebuchet MS"/>
                <a:cs typeface="Trebuchet MS"/>
              </a:rPr>
              <a:t>qui </a:t>
            </a:r>
            <a:r>
              <a:rPr sz="2100" spc="110" dirty="0">
                <a:solidFill>
                  <a:srgbClr val="333333"/>
                </a:solidFill>
                <a:latin typeface="Trebuchet MS"/>
                <a:cs typeface="Trebuchet MS"/>
              </a:rPr>
              <a:t>a</a:t>
            </a:r>
            <a:r>
              <a:rPr sz="2100" spc="-7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5" dirty="0">
                <a:solidFill>
                  <a:srgbClr val="333333"/>
                </a:solidFill>
                <a:latin typeface="Trebuchet MS"/>
                <a:cs typeface="Trebuchet MS"/>
              </a:rPr>
              <a:t>a été</a:t>
            </a:r>
            <a:r>
              <a:rPr sz="2100" spc="-7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0" dirty="0">
                <a:solidFill>
                  <a:srgbClr val="333333"/>
                </a:solidFill>
                <a:latin typeface="Trebuchet MS"/>
                <a:cs typeface="Trebuchet MS"/>
              </a:rPr>
              <a:t>réservé</a:t>
            </a:r>
            <a:r>
              <a:rPr sz="2100" spc="-7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5" dirty="0">
                <a:solidFill>
                  <a:srgbClr val="333333"/>
                </a:solidFill>
                <a:latin typeface="Trebuchet MS"/>
                <a:cs typeface="Trebuchet MS"/>
              </a:rPr>
              <a:t>par</a:t>
            </a:r>
            <a:r>
              <a:rPr sz="2100" spc="-7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-7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administrateurs de cluster</a:t>
            </a:r>
            <a:endParaRPr sz="2100">
              <a:latin typeface="Trebuchet MS"/>
              <a:cs typeface="Trebuchet MS"/>
            </a:endParaRPr>
          </a:p>
          <a:p>
            <a:pPr marL="12700" marR="43815">
              <a:lnSpc>
                <a:spcPts val="2100"/>
              </a:lnSpc>
              <a:spcBef>
                <a:spcPts val="1650"/>
              </a:spcBef>
            </a:pPr>
            <a:r>
              <a:rPr sz="2100" dirty="0">
                <a:solidFill>
                  <a:srgbClr val="ED2137"/>
                </a:solidFill>
                <a:latin typeface="Trebuchet MS"/>
                <a:cs typeface="Trebuchet MS"/>
              </a:rPr>
              <a:t>PersistentVolumeClaim</a:t>
            </a:r>
            <a:r>
              <a:rPr sz="2100" spc="140" dirty="0">
                <a:solidFill>
                  <a:srgbClr val="ED2137"/>
                </a:solidFill>
                <a:latin typeface="Trebuchet MS"/>
                <a:cs typeface="Trebuchet MS"/>
              </a:rPr>
              <a:t> </a:t>
            </a:r>
            <a:r>
              <a:rPr sz="2100" spc="-75" dirty="0">
                <a:solidFill>
                  <a:srgbClr val="333333"/>
                </a:solidFill>
                <a:latin typeface="Trebuchet MS"/>
                <a:cs typeface="Trebuchet MS"/>
              </a:rPr>
              <a:t>( </a:t>
            </a:r>
            <a:r>
              <a:rPr sz="2100" spc="-75" dirty="0">
                <a:solidFill>
                  <a:srgbClr val="ED2137"/>
                </a:solidFill>
                <a:latin typeface="Trebuchet MS"/>
                <a:cs typeface="Trebuchet MS"/>
              </a:rPr>
              <a:t>PVC </a:t>
            </a:r>
            <a:r>
              <a:rPr sz="2100" spc="-75" dirty="0">
                <a:solidFill>
                  <a:srgbClr val="333333"/>
                </a:solidFill>
                <a:latin typeface="Trebuchet MS"/>
                <a:cs typeface="Trebuchet MS"/>
              </a:rPr>
              <a:t>) :</a:t>
            </a:r>
            <a:r>
              <a:rPr sz="2100" spc="14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5" dirty="0">
                <a:solidFill>
                  <a:srgbClr val="333333"/>
                </a:solidFill>
                <a:latin typeface="Trebuchet MS"/>
                <a:cs typeface="Trebuchet MS"/>
              </a:rPr>
              <a:t>un</a:t>
            </a:r>
            <a:r>
              <a:rPr sz="2100" spc="14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0" dirty="0">
                <a:solidFill>
                  <a:srgbClr val="333333"/>
                </a:solidFill>
                <a:latin typeface="Trebuchet MS"/>
                <a:cs typeface="Trebuchet MS"/>
              </a:rPr>
              <a:t>demande</a:t>
            </a:r>
            <a:r>
              <a:rPr sz="2100" spc="14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25" dirty="0">
                <a:solidFill>
                  <a:srgbClr val="333333"/>
                </a:solidFill>
                <a:latin typeface="Trebuchet MS"/>
                <a:cs typeface="Trebuchet MS"/>
              </a:rPr>
              <a:t>pour </a:t>
            </a:r>
            <a:r>
              <a:rPr sz="2100" spc="55" dirty="0">
                <a:solidFill>
                  <a:srgbClr val="333333"/>
                </a:solidFill>
                <a:latin typeface="Trebuchet MS"/>
                <a:cs typeface="Trebuchet MS"/>
              </a:rPr>
              <a:t>le stockage</a:t>
            </a:r>
            <a:r>
              <a:rPr sz="2100" spc="-4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0" dirty="0">
                <a:solidFill>
                  <a:srgbClr val="333333"/>
                </a:solidFill>
                <a:latin typeface="Trebuchet MS"/>
                <a:cs typeface="Trebuchet MS"/>
              </a:rPr>
              <a:t>espace</a:t>
            </a:r>
            <a:r>
              <a:rPr sz="2100" spc="-4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75" dirty="0">
                <a:solidFill>
                  <a:srgbClr val="333333"/>
                </a:solidFill>
                <a:latin typeface="Trebuchet MS"/>
                <a:cs typeface="Trebuchet MS"/>
              </a:rPr>
              <a:t>depuis</a:t>
            </a:r>
            <a:r>
              <a:rPr sz="2100" spc="-4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grappe</a:t>
            </a:r>
            <a:r>
              <a:rPr sz="2100" spc="-4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85" dirty="0">
                <a:solidFill>
                  <a:srgbClr val="333333"/>
                </a:solidFill>
                <a:latin typeface="Trebuchet MS"/>
                <a:cs typeface="Trebuchet MS"/>
              </a:rPr>
              <a:t>utilisateurs</a:t>
            </a:r>
            <a:endParaRPr sz="2100">
              <a:latin typeface="Trebuchet MS"/>
              <a:cs typeface="Trebuchet MS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3371849"/>
            <a:ext cx="95250" cy="9524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4391024"/>
            <a:ext cx="95250" cy="9524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5400674"/>
            <a:ext cx="95250" cy="9524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648450" y="1619250"/>
            <a:ext cx="6800849" cy="5791199"/>
          </a:xfrm>
          <a:prstGeom prst="rect">
            <a:avLst/>
          </a:prstGeom>
        </p:spPr>
      </p:pic>
    </p:spTree>
  </p:cSld>
  <p:clrMapOvr>
    <a:masterClrMapping/>
  </p:clrMapOvr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65" dirty="0"/>
              <a:t>RÉCLAMATION DE VOLUME PERSISTANTE</a:t>
            </a:r>
            <a:r>
              <a:rPr spc="-150" dirty="0"/>
              <a:t> </a:t>
            </a:r>
            <a:r>
              <a:rPr dirty="0"/>
              <a:t>CONTRE.</a:t>
            </a:r>
            <a:r>
              <a:rPr spc="-145" dirty="0"/>
              <a:t> </a:t>
            </a:r>
            <a:r>
              <a:rPr spc="-20" dirty="0"/>
              <a:t>PODS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1647824"/>
            <a:ext cx="95250" cy="9524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09687" y="2128837"/>
            <a:ext cx="104775" cy="10477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09687" y="2605087"/>
            <a:ext cx="104775" cy="10477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3095624"/>
            <a:ext cx="95250" cy="9524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09687" y="3567112"/>
            <a:ext cx="104775" cy="104774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78435" rIns="0" bIns="0" rtlCol="0">
            <a:spAutoFit/>
          </a:bodyPr>
          <a:lstStyle/>
          <a:p>
            <a:pPr marL="371475">
              <a:lnSpc>
                <a:spcPct val="100000"/>
              </a:lnSpc>
              <a:spcBef>
                <a:spcPts val="1405"/>
              </a:spcBef>
            </a:pPr>
            <a:r>
              <a:rPr u="none" dirty="0"/>
              <a:t>PVC</a:t>
            </a:r>
            <a:r>
              <a:rPr u="none" spc="30" dirty="0"/>
              <a:t> </a:t>
            </a:r>
            <a:r>
              <a:rPr u="none" dirty="0">
                <a:solidFill>
                  <a:srgbClr val="333333"/>
                </a:solidFill>
              </a:rPr>
              <a:t>sont</a:t>
            </a:r>
            <a:r>
              <a:rPr u="none" spc="35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similaire</a:t>
            </a:r>
            <a:r>
              <a:rPr u="none" spc="35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à</a:t>
            </a:r>
            <a:r>
              <a:rPr u="none" spc="35" dirty="0">
                <a:solidFill>
                  <a:srgbClr val="333333"/>
                </a:solidFill>
              </a:rPr>
              <a:t> </a:t>
            </a:r>
            <a:r>
              <a:rPr u="none" spc="40" dirty="0"/>
              <a:t>Capsules </a:t>
            </a:r>
            <a:r>
              <a:rPr u="none" spc="40" dirty="0">
                <a:solidFill>
                  <a:srgbClr val="333333"/>
                </a:solidFill>
              </a:rPr>
              <a:t>:</a:t>
            </a:r>
          </a:p>
          <a:p>
            <a:pPr marL="751840" marR="2042160">
              <a:lnSpc>
                <a:spcPct val="148800"/>
              </a:lnSpc>
              <a:spcBef>
                <a:spcPts val="75"/>
              </a:spcBef>
            </a:pPr>
            <a:r>
              <a:rPr u="none" dirty="0">
                <a:solidFill>
                  <a:srgbClr val="333333"/>
                </a:solidFill>
              </a:rPr>
              <a:t>Le</a:t>
            </a:r>
            <a:r>
              <a:rPr u="none" spc="-45" dirty="0">
                <a:solidFill>
                  <a:srgbClr val="333333"/>
                </a:solidFill>
              </a:rPr>
              <a:t> </a:t>
            </a:r>
            <a:r>
              <a:rPr u="none" spc="114" dirty="0"/>
              <a:t>Capsules</a:t>
            </a:r>
            <a:r>
              <a:rPr u="none" spc="-40" dirty="0"/>
              <a:t> </a:t>
            </a:r>
            <a:r>
              <a:rPr u="none" spc="105" dirty="0">
                <a:solidFill>
                  <a:srgbClr val="333333"/>
                </a:solidFill>
              </a:rPr>
              <a:t>consommer</a:t>
            </a:r>
            <a:r>
              <a:rPr u="none" spc="-45" dirty="0">
                <a:solidFill>
                  <a:srgbClr val="333333"/>
                </a:solidFill>
              </a:rPr>
              <a:t> </a:t>
            </a:r>
            <a:r>
              <a:rPr u="none" spc="65" dirty="0">
                <a:solidFill>
                  <a:srgbClr val="333333"/>
                </a:solidFill>
              </a:rPr>
              <a:t>ressources</a:t>
            </a:r>
            <a:r>
              <a:rPr u="none" spc="-40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(CPU</a:t>
            </a:r>
            <a:r>
              <a:rPr u="none" spc="-40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&amp;</a:t>
            </a:r>
            <a:r>
              <a:rPr u="none" spc="-45" dirty="0">
                <a:solidFill>
                  <a:srgbClr val="333333"/>
                </a:solidFill>
              </a:rPr>
              <a:t> </a:t>
            </a:r>
            <a:r>
              <a:rPr u="none" spc="90" dirty="0">
                <a:solidFill>
                  <a:srgbClr val="333333"/>
                </a:solidFill>
              </a:rPr>
              <a:t>Mémoire)</a:t>
            </a:r>
            <a:r>
              <a:rPr u="none" spc="-40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de</a:t>
            </a:r>
            <a:r>
              <a:rPr u="none" spc="-45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le</a:t>
            </a:r>
            <a:r>
              <a:rPr u="none" spc="-40" dirty="0">
                <a:solidFill>
                  <a:srgbClr val="333333"/>
                </a:solidFill>
              </a:rPr>
              <a:t> </a:t>
            </a:r>
            <a:r>
              <a:rPr u="none" spc="105" dirty="0">
                <a:solidFill>
                  <a:srgbClr val="333333"/>
                </a:solidFill>
              </a:rPr>
              <a:t>nœuds</a:t>
            </a:r>
            <a:r>
              <a:rPr u="none" spc="-40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de</a:t>
            </a:r>
            <a:r>
              <a:rPr u="none" spc="-45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le</a:t>
            </a:r>
            <a:r>
              <a:rPr u="none" spc="-40" dirty="0">
                <a:solidFill>
                  <a:srgbClr val="333333"/>
                </a:solidFill>
              </a:rPr>
              <a:t> </a:t>
            </a:r>
            <a:r>
              <a:rPr u="none" spc="-10" dirty="0">
                <a:solidFill>
                  <a:srgbClr val="333333"/>
                </a:solidFill>
              </a:rPr>
              <a:t>grappe </a:t>
            </a:r>
            <a:r>
              <a:rPr u="none" dirty="0"/>
              <a:t>PVC</a:t>
            </a:r>
            <a:r>
              <a:rPr u="none" spc="-15" dirty="0"/>
              <a:t> </a:t>
            </a:r>
            <a:r>
              <a:rPr u="none" spc="105" dirty="0">
                <a:solidFill>
                  <a:srgbClr val="333333"/>
                </a:solidFill>
              </a:rPr>
              <a:t>consommer</a:t>
            </a:r>
            <a:r>
              <a:rPr u="none" spc="-15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grappe</a:t>
            </a:r>
            <a:r>
              <a:rPr u="none" spc="-10" dirty="0">
                <a:solidFill>
                  <a:srgbClr val="333333"/>
                </a:solidFill>
              </a:rPr>
              <a:t> </a:t>
            </a:r>
            <a:r>
              <a:rPr u="none" spc="55" dirty="0">
                <a:solidFill>
                  <a:srgbClr val="333333"/>
                </a:solidFill>
              </a:rPr>
              <a:t>stockage</a:t>
            </a:r>
            <a:r>
              <a:rPr u="none" spc="-15" dirty="0">
                <a:solidFill>
                  <a:srgbClr val="333333"/>
                </a:solidFill>
              </a:rPr>
              <a:t> </a:t>
            </a:r>
            <a:r>
              <a:rPr u="none" spc="55" dirty="0">
                <a:solidFill>
                  <a:srgbClr val="333333"/>
                </a:solidFill>
              </a:rPr>
              <a:t>ressources</a:t>
            </a:r>
          </a:p>
          <a:p>
            <a:pPr marL="751840" marR="4110354" indent="-381000">
              <a:lnSpc>
                <a:spcPct val="148800"/>
              </a:lnSpc>
              <a:spcBef>
                <a:spcPts val="75"/>
              </a:spcBef>
            </a:pPr>
            <a:r>
              <a:rPr u="none" dirty="0">
                <a:solidFill>
                  <a:srgbClr val="333333"/>
                </a:solidFill>
              </a:rPr>
              <a:t>Le</a:t>
            </a:r>
            <a:r>
              <a:rPr u="none" spc="-45" dirty="0">
                <a:solidFill>
                  <a:srgbClr val="333333"/>
                </a:solidFill>
              </a:rPr>
              <a:t> </a:t>
            </a:r>
            <a:r>
              <a:rPr u="none" dirty="0"/>
              <a:t>PVC</a:t>
            </a:r>
            <a:r>
              <a:rPr u="none" spc="-45" dirty="0"/>
              <a:t> </a:t>
            </a:r>
            <a:r>
              <a:rPr u="none" spc="50" dirty="0">
                <a:solidFill>
                  <a:srgbClr val="333333"/>
                </a:solidFill>
              </a:rPr>
              <a:t>fournir</a:t>
            </a:r>
            <a:r>
              <a:rPr u="none" spc="-45" dirty="0">
                <a:solidFill>
                  <a:srgbClr val="333333"/>
                </a:solidFill>
              </a:rPr>
              <a:t> </a:t>
            </a:r>
            <a:r>
              <a:rPr u="none" spc="50" dirty="0"/>
              <a:t>Volumes persistants</a:t>
            </a:r>
            <a:r>
              <a:rPr u="none" spc="-45" dirty="0"/>
              <a:t> </a:t>
            </a:r>
            <a:r>
              <a:rPr u="none" spc="50" dirty="0">
                <a:solidFill>
                  <a:srgbClr val="333333"/>
                </a:solidFill>
              </a:rPr>
              <a:t>correspondance</a:t>
            </a:r>
            <a:r>
              <a:rPr u="none" spc="-45" dirty="0">
                <a:solidFill>
                  <a:srgbClr val="333333"/>
                </a:solidFill>
              </a:rPr>
              <a:t> </a:t>
            </a:r>
            <a:r>
              <a:rPr u="none" spc="120" dirty="0">
                <a:solidFill>
                  <a:srgbClr val="333333"/>
                </a:solidFill>
              </a:rPr>
              <a:t>quelques</a:t>
            </a:r>
            <a:r>
              <a:rPr u="none" spc="-45" dirty="0">
                <a:solidFill>
                  <a:srgbClr val="333333"/>
                </a:solidFill>
              </a:rPr>
              <a:t> </a:t>
            </a:r>
            <a:r>
              <a:rPr u="none" spc="-20" dirty="0">
                <a:solidFill>
                  <a:srgbClr val="333333"/>
                </a:solidFill>
              </a:rPr>
              <a:t>critères : </a:t>
            </a:r>
            <a:r>
              <a:rPr u="none" dirty="0">
                <a:solidFill>
                  <a:srgbClr val="333333"/>
                </a:solidFill>
              </a:rPr>
              <a:t>taille</a:t>
            </a:r>
            <a:r>
              <a:rPr u="none" spc="-55" dirty="0">
                <a:solidFill>
                  <a:srgbClr val="333333"/>
                </a:solidFill>
              </a:rPr>
              <a:t> </a:t>
            </a:r>
            <a:r>
              <a:rPr u="none" spc="100" dirty="0">
                <a:solidFill>
                  <a:srgbClr val="333333"/>
                </a:solidFill>
              </a:rPr>
              <a:t>et</a:t>
            </a:r>
            <a:r>
              <a:rPr u="none" spc="-55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taper</a:t>
            </a:r>
            <a:r>
              <a:rPr u="none" spc="-55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de</a:t>
            </a:r>
            <a:r>
              <a:rPr u="none" spc="-55" dirty="0">
                <a:solidFill>
                  <a:srgbClr val="333333"/>
                </a:solidFill>
              </a:rPr>
              <a:t> </a:t>
            </a:r>
            <a:r>
              <a:rPr u="none" spc="50" dirty="0">
                <a:solidFill>
                  <a:srgbClr val="333333"/>
                </a:solidFill>
              </a:rPr>
              <a:t>accéder</a:t>
            </a:r>
            <a:r>
              <a:rPr u="none" spc="-50" dirty="0">
                <a:solidFill>
                  <a:srgbClr val="333333"/>
                </a:solidFill>
              </a:rPr>
              <a:t> </a:t>
            </a:r>
            <a:r>
              <a:rPr u="none" spc="-10" dirty="0">
                <a:solidFill>
                  <a:srgbClr val="333333"/>
                </a:solidFill>
              </a:rPr>
              <a:t>(Lecture seule/Lecture/écriture/...)</a:t>
            </a:r>
          </a:p>
          <a:p>
            <a:pPr marL="371475">
              <a:lnSpc>
                <a:spcPct val="100000"/>
              </a:lnSpc>
              <a:spcBef>
                <a:spcPts val="1230"/>
              </a:spcBef>
            </a:pPr>
            <a:r>
              <a:rPr u="none" spc="-229" dirty="0">
                <a:solidFill>
                  <a:srgbClr val="333333"/>
                </a:solidFill>
              </a:rPr>
              <a:t>...</a:t>
            </a:r>
            <a:r>
              <a:rPr u="none" spc="-55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alors que</a:t>
            </a:r>
            <a:r>
              <a:rPr u="none" spc="-55" dirty="0">
                <a:solidFill>
                  <a:srgbClr val="333333"/>
                </a:solidFill>
              </a:rPr>
              <a:t> </a:t>
            </a:r>
            <a:r>
              <a:rPr u="none" spc="60" dirty="0">
                <a:solidFill>
                  <a:srgbClr val="333333"/>
                </a:solidFill>
              </a:rPr>
              <a:t>pas</a:t>
            </a:r>
            <a:r>
              <a:rPr u="none" spc="-55" dirty="0">
                <a:solidFill>
                  <a:srgbClr val="333333"/>
                </a:solidFill>
              </a:rPr>
              <a:t> </a:t>
            </a:r>
            <a:r>
              <a:rPr u="none" spc="60" dirty="0">
                <a:solidFill>
                  <a:srgbClr val="333333"/>
                </a:solidFill>
              </a:rPr>
              <a:t>ayant</a:t>
            </a:r>
            <a:r>
              <a:rPr u="none" spc="-50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à</a:t>
            </a:r>
            <a:r>
              <a:rPr u="none" spc="-55" dirty="0">
                <a:solidFill>
                  <a:srgbClr val="333333"/>
                </a:solidFill>
              </a:rPr>
              <a:t> </a:t>
            </a:r>
            <a:r>
              <a:rPr u="none" spc="75" dirty="0">
                <a:solidFill>
                  <a:srgbClr val="333333"/>
                </a:solidFill>
              </a:rPr>
              <a:t>exposer</a:t>
            </a:r>
            <a:r>
              <a:rPr u="none" spc="-55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à</a:t>
            </a:r>
            <a:r>
              <a:rPr u="none" spc="-50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grappe</a:t>
            </a:r>
            <a:r>
              <a:rPr u="none" spc="-55" dirty="0">
                <a:solidFill>
                  <a:srgbClr val="333333"/>
                </a:solidFill>
              </a:rPr>
              <a:t> </a:t>
            </a:r>
            <a:r>
              <a:rPr u="none" spc="95" dirty="0">
                <a:solidFill>
                  <a:srgbClr val="333333"/>
                </a:solidFill>
              </a:rPr>
              <a:t>utilisateurs</a:t>
            </a:r>
            <a:r>
              <a:rPr u="none" spc="-55" dirty="0">
                <a:solidFill>
                  <a:srgbClr val="333333"/>
                </a:solidFill>
              </a:rPr>
              <a:t> </a:t>
            </a:r>
            <a:r>
              <a:rPr u="none" spc="100" dirty="0">
                <a:solidFill>
                  <a:srgbClr val="333333"/>
                </a:solidFill>
              </a:rPr>
              <a:t>comment</a:t>
            </a:r>
            <a:r>
              <a:rPr u="none" spc="-55" dirty="0">
                <a:solidFill>
                  <a:srgbClr val="333333"/>
                </a:solidFill>
              </a:rPr>
              <a:t> </a:t>
            </a:r>
            <a:r>
              <a:rPr u="none" spc="75" dirty="0">
                <a:solidFill>
                  <a:srgbClr val="333333"/>
                </a:solidFill>
              </a:rPr>
              <a:t>volumes</a:t>
            </a:r>
            <a:r>
              <a:rPr u="none" spc="-50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sont</a:t>
            </a:r>
            <a:r>
              <a:rPr u="none" spc="-55" dirty="0">
                <a:solidFill>
                  <a:srgbClr val="333333"/>
                </a:solidFill>
              </a:rPr>
              <a:t> </a:t>
            </a:r>
            <a:r>
              <a:rPr u="none" spc="45" dirty="0">
                <a:solidFill>
                  <a:srgbClr val="333333"/>
                </a:solidFill>
              </a:rPr>
              <a:t>provisionné</a:t>
            </a:r>
          </a:p>
          <a:p>
            <a:pPr marL="371475" marR="5080">
              <a:lnSpc>
                <a:spcPts val="2100"/>
              </a:lnSpc>
              <a:spcBef>
                <a:spcPts val="1725"/>
              </a:spcBef>
            </a:pPr>
            <a:r>
              <a:rPr u="none" spc="10" dirty="0">
                <a:solidFill>
                  <a:srgbClr val="333333"/>
                </a:solidFill>
              </a:rPr>
              <a:t>Le</a:t>
            </a:r>
            <a:r>
              <a:rPr u="none" spc="-10" dirty="0">
                <a:solidFill>
                  <a:srgbClr val="333333"/>
                </a:solidFill>
              </a:rPr>
              <a:t> </a:t>
            </a:r>
            <a:r>
              <a:rPr u="none" spc="55" dirty="0"/>
              <a:t>Classe de stockage</a:t>
            </a:r>
            <a:r>
              <a:rPr u="none" spc="-10" dirty="0"/>
              <a:t> </a:t>
            </a:r>
            <a:r>
              <a:rPr u="none" spc="10" dirty="0">
                <a:solidFill>
                  <a:srgbClr val="333333"/>
                </a:solidFill>
              </a:rPr>
              <a:t>sont</a:t>
            </a:r>
            <a:r>
              <a:rPr u="none" spc="-5" dirty="0">
                <a:solidFill>
                  <a:srgbClr val="333333"/>
                </a:solidFill>
              </a:rPr>
              <a:t> </a:t>
            </a:r>
            <a:r>
              <a:rPr u="none" spc="10" dirty="0">
                <a:solidFill>
                  <a:srgbClr val="333333"/>
                </a:solidFill>
              </a:rPr>
              <a:t>le</a:t>
            </a:r>
            <a:r>
              <a:rPr u="none" spc="-10" dirty="0">
                <a:solidFill>
                  <a:srgbClr val="333333"/>
                </a:solidFill>
              </a:rPr>
              <a:t> </a:t>
            </a:r>
            <a:r>
              <a:rPr u="none" spc="10" dirty="0">
                <a:solidFill>
                  <a:srgbClr val="333333"/>
                </a:solidFill>
              </a:rPr>
              <a:t>chemin</a:t>
            </a:r>
            <a:r>
              <a:rPr u="none" spc="-5" dirty="0">
                <a:solidFill>
                  <a:srgbClr val="333333"/>
                </a:solidFill>
              </a:rPr>
              <a:t> </a:t>
            </a:r>
            <a:r>
              <a:rPr u="none" spc="10" dirty="0">
                <a:solidFill>
                  <a:srgbClr val="333333"/>
                </a:solidFill>
              </a:rPr>
              <a:t>pour</a:t>
            </a:r>
            <a:r>
              <a:rPr u="none" spc="-10" dirty="0">
                <a:solidFill>
                  <a:srgbClr val="333333"/>
                </a:solidFill>
              </a:rPr>
              <a:t> </a:t>
            </a:r>
            <a:r>
              <a:rPr u="none" spc="10" dirty="0">
                <a:solidFill>
                  <a:srgbClr val="333333"/>
                </a:solidFill>
              </a:rPr>
              <a:t>le</a:t>
            </a:r>
            <a:r>
              <a:rPr u="none" spc="-10" dirty="0">
                <a:solidFill>
                  <a:srgbClr val="333333"/>
                </a:solidFill>
              </a:rPr>
              <a:t> </a:t>
            </a:r>
            <a:r>
              <a:rPr u="none" spc="10" dirty="0">
                <a:solidFill>
                  <a:srgbClr val="333333"/>
                </a:solidFill>
              </a:rPr>
              <a:t>administrateurs</a:t>
            </a:r>
            <a:r>
              <a:rPr u="none" spc="-5" dirty="0">
                <a:solidFill>
                  <a:srgbClr val="333333"/>
                </a:solidFill>
              </a:rPr>
              <a:t> </a:t>
            </a:r>
            <a:r>
              <a:rPr u="none" spc="10" dirty="0">
                <a:solidFill>
                  <a:srgbClr val="333333"/>
                </a:solidFill>
              </a:rPr>
              <a:t>à</a:t>
            </a:r>
            <a:r>
              <a:rPr u="none" spc="-10" dirty="0">
                <a:solidFill>
                  <a:srgbClr val="333333"/>
                </a:solidFill>
              </a:rPr>
              <a:t> </a:t>
            </a:r>
            <a:r>
              <a:rPr u="none" spc="75" dirty="0">
                <a:solidFill>
                  <a:srgbClr val="333333"/>
                </a:solidFill>
              </a:rPr>
              <a:t>exposer</a:t>
            </a:r>
            <a:r>
              <a:rPr u="none" spc="-5" dirty="0">
                <a:solidFill>
                  <a:srgbClr val="333333"/>
                </a:solidFill>
              </a:rPr>
              <a:t> </a:t>
            </a:r>
            <a:r>
              <a:rPr u="none" spc="10" dirty="0">
                <a:solidFill>
                  <a:srgbClr val="333333"/>
                </a:solidFill>
              </a:rPr>
              <a:t>le</a:t>
            </a:r>
            <a:r>
              <a:rPr u="none" spc="-10" dirty="0">
                <a:solidFill>
                  <a:srgbClr val="333333"/>
                </a:solidFill>
              </a:rPr>
              <a:t> </a:t>
            </a:r>
            <a:r>
              <a:rPr u="none" spc="10" dirty="0">
                <a:solidFill>
                  <a:srgbClr val="333333"/>
                </a:solidFill>
              </a:rPr>
              <a:t>différent</a:t>
            </a:r>
            <a:r>
              <a:rPr u="none" spc="-10" dirty="0">
                <a:solidFill>
                  <a:srgbClr val="333333"/>
                </a:solidFill>
              </a:rPr>
              <a:t> </a:t>
            </a:r>
            <a:r>
              <a:rPr u="none" spc="10" dirty="0">
                <a:solidFill>
                  <a:srgbClr val="333333"/>
                </a:solidFill>
              </a:rPr>
              <a:t>types</a:t>
            </a:r>
            <a:r>
              <a:rPr u="none" spc="-5" dirty="0">
                <a:solidFill>
                  <a:srgbClr val="333333"/>
                </a:solidFill>
              </a:rPr>
              <a:t> </a:t>
            </a:r>
            <a:r>
              <a:rPr u="none" spc="10" dirty="0">
                <a:solidFill>
                  <a:srgbClr val="333333"/>
                </a:solidFill>
              </a:rPr>
              <a:t>de</a:t>
            </a:r>
            <a:r>
              <a:rPr u="none" spc="-10" dirty="0">
                <a:solidFill>
                  <a:srgbClr val="333333"/>
                </a:solidFill>
              </a:rPr>
              <a:t> </a:t>
            </a:r>
            <a:r>
              <a:rPr u="none" spc="55" dirty="0">
                <a:solidFill>
                  <a:srgbClr val="333333"/>
                </a:solidFill>
              </a:rPr>
              <a:t>volumes </a:t>
            </a:r>
            <a:r>
              <a:rPr u="none" spc="-10" dirty="0">
                <a:solidFill>
                  <a:srgbClr val="333333"/>
                </a:solidFill>
              </a:rPr>
              <a:t>disponibles</a:t>
            </a:r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4048124"/>
            <a:ext cx="95250" cy="95249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4533899"/>
            <a:ext cx="95250" cy="95249"/>
          </a:xfrm>
          <a:prstGeom prst="rect">
            <a:avLst/>
          </a:prstGeom>
        </p:spPr>
      </p:pic>
    </p:spTree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96924" y="571563"/>
            <a:ext cx="10664825" cy="1006475"/>
          </a:xfrm>
          <a:prstGeom prst="rect">
            <a:avLst/>
          </a:prstGeom>
        </p:spPr>
        <p:txBody>
          <a:bodyPr vert="horz" wrap="square" lIns="0" tIns="98425" rIns="0" bIns="0" rtlCol="0">
            <a:spAutoFit/>
          </a:bodyPr>
          <a:lstStyle/>
          <a:p>
            <a:pPr marL="12700" marR="5080">
              <a:lnSpc>
                <a:spcPts val="3529"/>
              </a:lnSpc>
              <a:spcBef>
                <a:spcPts val="775"/>
              </a:spcBef>
            </a:pPr>
            <a:r>
              <a:rPr spc="-45" dirty="0"/>
              <a:t>VOLUMES</a:t>
            </a:r>
            <a:r>
              <a:rPr spc="-85" dirty="0"/>
              <a:t> </a:t>
            </a:r>
            <a:r>
              <a:rPr spc="85" dirty="0"/>
              <a:t>ET</a:t>
            </a:r>
            <a:r>
              <a:rPr spc="-80" dirty="0"/>
              <a:t> </a:t>
            </a:r>
            <a:r>
              <a:rPr spc="-70" dirty="0"/>
              <a:t>RÉCLAMATIONS DE VOLUME PERSISTANTES</a:t>
            </a:r>
            <a:r>
              <a:rPr spc="-80" dirty="0"/>
              <a:t> </a:t>
            </a:r>
            <a:r>
              <a:rPr spc="-40" dirty="0"/>
              <a:t>CYCLE </a:t>
            </a:r>
            <a:r>
              <a:rPr spc="-55" dirty="0"/>
              <a:t>DE VIE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2095499"/>
            <a:ext cx="95250" cy="9524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09687" y="2566987"/>
            <a:ext cx="104775" cy="10477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09687" y="3052762"/>
            <a:ext cx="104775" cy="104774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177924" y="1802764"/>
            <a:ext cx="10350500" cy="24257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065" marR="2515870" indent="-381000">
              <a:lnSpc>
                <a:spcPct val="148800"/>
              </a:lnSpc>
              <a:spcBef>
                <a:spcPts val="100"/>
              </a:spcBef>
            </a:pPr>
            <a:r>
              <a:rPr sz="2100" spc="50" dirty="0">
                <a:solidFill>
                  <a:srgbClr val="ED2137"/>
                </a:solidFill>
                <a:latin typeface="Trebuchet MS"/>
                <a:cs typeface="Trebuchet MS"/>
              </a:rPr>
              <a:t>Volumes persistants</a:t>
            </a:r>
            <a:r>
              <a:rPr sz="2100" spc="-80" dirty="0">
                <a:solidFill>
                  <a:srgbClr val="ED2137"/>
                </a:solidFill>
                <a:latin typeface="Trebuchet MS"/>
                <a:cs typeface="Trebuchet MS"/>
              </a:rPr>
              <a:t> </a:t>
            </a:r>
            <a:r>
              <a:rPr sz="2100" spc="50" dirty="0">
                <a:solidFill>
                  <a:srgbClr val="333333"/>
                </a:solidFill>
                <a:latin typeface="Trebuchet MS"/>
                <a:cs typeface="Trebuchet MS"/>
              </a:rPr>
              <a:t>peut</a:t>
            </a:r>
            <a:r>
              <a:rPr sz="2100" spc="-8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5" dirty="0">
                <a:solidFill>
                  <a:srgbClr val="333333"/>
                </a:solidFill>
                <a:latin typeface="Trebuchet MS"/>
                <a:cs typeface="Trebuchet MS"/>
              </a:rPr>
              <a:t>être</a:t>
            </a:r>
            <a:r>
              <a:rPr sz="2100" spc="-8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5" dirty="0">
                <a:solidFill>
                  <a:srgbClr val="333333"/>
                </a:solidFill>
                <a:latin typeface="Trebuchet MS"/>
                <a:cs typeface="Trebuchet MS"/>
              </a:rPr>
              <a:t>provisionné</a:t>
            </a:r>
            <a:r>
              <a:rPr sz="2100" spc="-8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25" dirty="0">
                <a:solidFill>
                  <a:srgbClr val="ED2137"/>
                </a:solidFill>
                <a:latin typeface="Trebuchet MS"/>
                <a:cs typeface="Trebuchet MS"/>
              </a:rPr>
              <a:t>Statiquement</a:t>
            </a:r>
            <a:r>
              <a:rPr sz="2100" spc="-75" dirty="0">
                <a:solidFill>
                  <a:srgbClr val="ED2137"/>
                </a:solidFill>
                <a:latin typeface="Trebuchet MS"/>
                <a:cs typeface="Trebuchet MS"/>
              </a:rPr>
              <a:t> </a:t>
            </a:r>
            <a:r>
              <a:rPr sz="2100" spc="85" dirty="0">
                <a:solidFill>
                  <a:srgbClr val="333333"/>
                </a:solidFill>
                <a:latin typeface="Trebuchet MS"/>
                <a:cs typeface="Trebuchet MS"/>
              </a:rPr>
              <a:t>ou</a:t>
            </a:r>
            <a:r>
              <a:rPr sz="2100" spc="-8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10" dirty="0">
                <a:solidFill>
                  <a:srgbClr val="ED2137"/>
                </a:solidFill>
                <a:latin typeface="Trebuchet MS"/>
                <a:cs typeface="Trebuchet MS"/>
              </a:rPr>
              <a:t>Dynamiquement statique</a:t>
            </a:r>
            <a:r>
              <a:rPr sz="2100" spc="95" dirty="0">
                <a:solidFill>
                  <a:srgbClr val="ED2137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ED2137"/>
                </a:solidFill>
                <a:latin typeface="Trebuchet MS"/>
                <a:cs typeface="Trebuchet MS"/>
              </a:rPr>
              <a:t>PV</a:t>
            </a:r>
            <a:r>
              <a:rPr sz="2100" spc="95" dirty="0">
                <a:solidFill>
                  <a:srgbClr val="ED2137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sont</a:t>
            </a:r>
            <a:r>
              <a:rPr sz="2100" spc="9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ED2137"/>
                </a:solidFill>
                <a:latin typeface="Trebuchet MS"/>
                <a:cs typeface="Trebuchet MS"/>
              </a:rPr>
              <a:t>PV</a:t>
            </a:r>
            <a:r>
              <a:rPr sz="2100" spc="100" dirty="0">
                <a:solidFill>
                  <a:srgbClr val="ED2137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pré-approvisionné</a:t>
            </a:r>
            <a:r>
              <a:rPr sz="2100" spc="9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5" dirty="0">
                <a:solidFill>
                  <a:srgbClr val="333333"/>
                </a:solidFill>
                <a:latin typeface="Trebuchet MS"/>
                <a:cs typeface="Trebuchet MS"/>
              </a:rPr>
              <a:t>par</a:t>
            </a:r>
            <a:r>
              <a:rPr sz="2100" spc="9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administrateurs</a:t>
            </a:r>
            <a:endParaRPr sz="2100">
              <a:latin typeface="Trebuchet MS"/>
              <a:cs typeface="Trebuchet MS"/>
            </a:endParaRPr>
          </a:p>
          <a:p>
            <a:pPr marL="12700" marR="5080" indent="381000">
              <a:lnSpc>
                <a:spcPct val="148800"/>
              </a:lnSpc>
              <a:spcBef>
                <a:spcPts val="75"/>
              </a:spcBef>
            </a:pPr>
            <a:r>
              <a:rPr sz="2100" spc="75" dirty="0">
                <a:solidFill>
                  <a:srgbClr val="ED2137"/>
                </a:solidFill>
                <a:latin typeface="Trebuchet MS"/>
                <a:cs typeface="Trebuchet MS"/>
              </a:rPr>
              <a:t>Dynamique</a:t>
            </a:r>
            <a:r>
              <a:rPr sz="2100" spc="-45" dirty="0">
                <a:solidFill>
                  <a:srgbClr val="ED2137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ED2137"/>
                </a:solidFill>
                <a:latin typeface="Trebuchet MS"/>
                <a:cs typeface="Trebuchet MS"/>
              </a:rPr>
              <a:t>PV</a:t>
            </a:r>
            <a:r>
              <a:rPr sz="2100" spc="-45" dirty="0">
                <a:solidFill>
                  <a:srgbClr val="ED2137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sont</a:t>
            </a:r>
            <a:r>
              <a:rPr sz="2100" spc="-4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ED2137"/>
                </a:solidFill>
                <a:latin typeface="Trebuchet MS"/>
                <a:cs typeface="Trebuchet MS"/>
              </a:rPr>
              <a:t>PV</a:t>
            </a:r>
            <a:r>
              <a:rPr sz="2100" spc="-45" dirty="0">
                <a:solidFill>
                  <a:srgbClr val="ED2137"/>
                </a:solidFill>
                <a:latin typeface="Trebuchet MS"/>
                <a:cs typeface="Trebuchet MS"/>
              </a:rPr>
              <a:t> </a:t>
            </a:r>
            <a:r>
              <a:rPr sz="2100" spc="55" dirty="0">
                <a:solidFill>
                  <a:srgbClr val="333333"/>
                </a:solidFill>
                <a:latin typeface="Trebuchet MS"/>
                <a:cs typeface="Trebuchet MS"/>
              </a:rPr>
              <a:t>provisionné</a:t>
            </a:r>
            <a:r>
              <a:rPr sz="2100" spc="-4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35" dirty="0">
                <a:solidFill>
                  <a:srgbClr val="333333"/>
                </a:solidFill>
                <a:latin typeface="Trebuchet MS"/>
                <a:cs typeface="Trebuchet MS"/>
              </a:rPr>
              <a:t>sur</a:t>
            </a:r>
            <a:r>
              <a:rPr sz="2100" spc="-4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-4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45" dirty="0">
                <a:solidFill>
                  <a:srgbClr val="333333"/>
                </a:solidFill>
                <a:latin typeface="Trebuchet MS"/>
                <a:cs typeface="Trebuchet MS"/>
              </a:rPr>
              <a:t>survol</a:t>
            </a:r>
            <a:r>
              <a:rPr sz="2100" spc="55" dirty="0">
                <a:solidFill>
                  <a:srgbClr val="333333"/>
                </a:solidFill>
                <a:latin typeface="Trebuchet MS"/>
                <a:cs typeface="Trebuchet MS"/>
              </a:rPr>
              <a:t>​</a:t>
            </a:r>
            <a:r>
              <a:rPr sz="2100" spc="-4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-4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grappe</a:t>
            </a:r>
            <a:r>
              <a:rPr sz="2100" spc="-4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85" dirty="0">
                <a:solidFill>
                  <a:srgbClr val="333333"/>
                </a:solidFill>
                <a:latin typeface="Trebuchet MS"/>
                <a:cs typeface="Trebuchet MS"/>
              </a:rPr>
              <a:t>basé</a:t>
            </a:r>
            <a:r>
              <a:rPr sz="2100" spc="-4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35" dirty="0">
                <a:solidFill>
                  <a:srgbClr val="333333"/>
                </a:solidFill>
                <a:latin typeface="Trebuchet MS"/>
                <a:cs typeface="Trebuchet MS"/>
              </a:rPr>
              <a:t>sur</a:t>
            </a:r>
            <a:r>
              <a:rPr sz="2100" spc="-4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5" dirty="0">
                <a:solidFill>
                  <a:srgbClr val="333333"/>
                </a:solidFill>
                <a:latin typeface="Trebuchet MS"/>
                <a:cs typeface="Trebuchet MS"/>
              </a:rPr>
              <a:t>un</a:t>
            </a:r>
            <a:r>
              <a:rPr sz="2100" spc="-4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10" dirty="0">
                <a:solidFill>
                  <a:srgbClr val="ED2137"/>
                </a:solidFill>
                <a:latin typeface="Trebuchet MS"/>
                <a:cs typeface="Trebuchet MS"/>
              </a:rPr>
              <a:t>Classe de stockage </a:t>
            </a:r>
            <a:r>
              <a:rPr sz="2100" spc="85" dirty="0">
                <a:solidFill>
                  <a:srgbClr val="333333"/>
                </a:solidFill>
                <a:latin typeface="Trebuchet MS"/>
                <a:cs typeface="Trebuchet MS"/>
              </a:rPr>
              <a:t>A</a:t>
            </a: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20" dirty="0">
                <a:solidFill>
                  <a:srgbClr val="ED2137"/>
                </a:solidFill>
                <a:latin typeface="Trebuchet MS"/>
                <a:cs typeface="Trebuchet MS"/>
              </a:rPr>
              <a:t>PersistentVolumeClaim</a:t>
            </a:r>
            <a:r>
              <a:rPr sz="2100" spc="-30" dirty="0">
                <a:solidFill>
                  <a:srgbClr val="ED2137"/>
                </a:solidFill>
                <a:latin typeface="Trebuchet MS"/>
                <a:cs typeface="Trebuchet MS"/>
              </a:rPr>
              <a:t> </a:t>
            </a:r>
            <a:r>
              <a:rPr sz="2100" spc="90" dirty="0">
                <a:solidFill>
                  <a:srgbClr val="333333"/>
                </a:solidFill>
                <a:latin typeface="Trebuchet MS"/>
                <a:cs typeface="Trebuchet MS"/>
              </a:rPr>
              <a:t>doit</a:t>
            </a:r>
            <a:r>
              <a:rPr sz="2100" spc="-3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20" dirty="0">
                <a:solidFill>
                  <a:srgbClr val="333333"/>
                </a:solidFill>
                <a:latin typeface="Trebuchet MS"/>
                <a:cs typeface="Trebuchet MS"/>
              </a:rPr>
              <a:t>spécifier</a:t>
            </a:r>
            <a:r>
              <a:rPr sz="2100" spc="-3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2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-3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20" dirty="0">
                <a:solidFill>
                  <a:srgbClr val="333333"/>
                </a:solidFill>
                <a:latin typeface="Trebuchet MS"/>
                <a:cs typeface="Trebuchet MS"/>
              </a:rPr>
              <a:t>taper</a:t>
            </a:r>
            <a:r>
              <a:rPr sz="2100" spc="-3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20" dirty="0">
                <a:solidFill>
                  <a:srgbClr val="333333"/>
                </a:solidFill>
                <a:latin typeface="Trebuchet MS"/>
                <a:cs typeface="Trebuchet MS"/>
              </a:rPr>
              <a:t>de</a:t>
            </a:r>
            <a:r>
              <a:rPr sz="2100" spc="-3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5" dirty="0">
                <a:solidFill>
                  <a:srgbClr val="ED2137"/>
                </a:solidFill>
                <a:latin typeface="Trebuchet MS"/>
                <a:cs typeface="Trebuchet MS"/>
              </a:rPr>
              <a:t>Classe de stockage</a:t>
            </a:r>
            <a:r>
              <a:rPr sz="2100" spc="-30" dirty="0">
                <a:solidFill>
                  <a:srgbClr val="ED2137"/>
                </a:solidFill>
                <a:latin typeface="Trebuchet MS"/>
                <a:cs typeface="Trebuchet MS"/>
              </a:rPr>
              <a:t> 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voulu</a:t>
            </a:r>
            <a:endParaRPr sz="21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305"/>
              </a:spcBef>
            </a:pPr>
            <a:r>
              <a:rPr sz="2100" spc="105" dirty="0">
                <a:solidFill>
                  <a:srgbClr val="333333"/>
                </a:solidFill>
                <a:latin typeface="Trebuchet MS"/>
                <a:cs typeface="Trebuchet MS"/>
              </a:rPr>
              <a:t>Un</a:t>
            </a:r>
            <a:r>
              <a:rPr sz="2100" spc="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vide</a:t>
            </a:r>
            <a:r>
              <a:rPr sz="2100" spc="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5" dirty="0">
                <a:solidFill>
                  <a:srgbClr val="ED2137"/>
                </a:solidFill>
                <a:latin typeface="Trebuchet MS"/>
                <a:cs typeface="Trebuchet MS"/>
              </a:rPr>
              <a:t>Classe de stockage</a:t>
            </a:r>
            <a:r>
              <a:rPr sz="2100" spc="15" dirty="0">
                <a:solidFill>
                  <a:srgbClr val="ED2137"/>
                </a:solidFill>
                <a:latin typeface="Trebuchet MS"/>
                <a:cs typeface="Trebuchet MS"/>
              </a:rPr>
              <a:t> </a:t>
            </a:r>
            <a:r>
              <a:rPr sz="2100" spc="125" dirty="0">
                <a:solidFill>
                  <a:srgbClr val="333333"/>
                </a:solidFill>
                <a:latin typeface="Trebuchet MS"/>
                <a:cs typeface="Trebuchet MS"/>
              </a:rPr>
              <a:t>( </a:t>
            </a:r>
            <a:r>
              <a:rPr sz="2100" spc="125" dirty="0">
                <a:solidFill>
                  <a:srgbClr val="ED2137"/>
                </a:solidFill>
                <a:latin typeface="Tahoma"/>
                <a:cs typeface="Tahoma"/>
              </a:rPr>
              <a:t>"" </a:t>
            </a:r>
            <a:r>
              <a:rPr sz="2100" spc="125" dirty="0">
                <a:solidFill>
                  <a:srgbClr val="333333"/>
                </a:solidFill>
                <a:latin typeface="Trebuchet MS"/>
                <a:cs typeface="Trebuchet MS"/>
              </a:rPr>
              <a:t>)</a:t>
            </a:r>
            <a:r>
              <a:rPr sz="2100" spc="2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est</a:t>
            </a:r>
            <a:r>
              <a:rPr sz="2100" spc="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équivalent</a:t>
            </a:r>
            <a:r>
              <a:rPr sz="2100" spc="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à</a:t>
            </a:r>
            <a:r>
              <a:rPr sz="2100" spc="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demande</a:t>
            </a:r>
            <a:r>
              <a:rPr sz="2100" spc="2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5" dirty="0">
                <a:solidFill>
                  <a:srgbClr val="333333"/>
                </a:solidFill>
                <a:latin typeface="Trebuchet MS"/>
                <a:cs typeface="Trebuchet MS"/>
              </a:rPr>
              <a:t>un</a:t>
            </a:r>
            <a:r>
              <a:rPr sz="2100" spc="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statique</a:t>
            </a:r>
            <a:r>
              <a:rPr sz="2100" spc="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25" dirty="0">
                <a:solidFill>
                  <a:srgbClr val="ED2137"/>
                </a:solidFill>
                <a:latin typeface="Trebuchet MS"/>
                <a:cs typeface="Trebuchet MS"/>
              </a:rPr>
              <a:t>PV</a:t>
            </a:r>
            <a:endParaRPr sz="2100">
              <a:latin typeface="Trebuchet MS"/>
              <a:cs typeface="Trebuchet MS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3533774"/>
            <a:ext cx="95250" cy="9524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4019549"/>
            <a:ext cx="95250" cy="9524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35" dirty="0"/>
              <a:t>TABLEAU</a:t>
            </a:r>
            <a:r>
              <a:rPr spc="-110" dirty="0"/>
              <a:t> </a:t>
            </a:r>
            <a:r>
              <a:rPr dirty="0"/>
              <a:t>DE</a:t>
            </a:r>
            <a:r>
              <a:rPr spc="-210" dirty="0"/>
              <a:t> </a:t>
            </a:r>
            <a:r>
              <a:rPr spc="-50" dirty="0"/>
              <a:t>CONTENU</a:t>
            </a:r>
            <a:r>
              <a:rPr spc="-155" dirty="0"/>
              <a:t> </a:t>
            </a:r>
            <a:r>
              <a:rPr spc="95" dirty="0"/>
              <a:t>(2/2)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1866899"/>
            <a:ext cx="95250" cy="9524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2343149"/>
            <a:ext cx="95250" cy="9524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2828924"/>
            <a:ext cx="95250" cy="9524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3305174"/>
            <a:ext cx="95250" cy="9524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3781424"/>
            <a:ext cx="95250" cy="9524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4267199"/>
            <a:ext cx="95250" cy="95249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4743449"/>
            <a:ext cx="95250" cy="95249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5219699"/>
            <a:ext cx="95250" cy="95249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1177924" y="1574164"/>
            <a:ext cx="8785226" cy="3400931"/>
          </a:xfrm>
          <a:prstGeom prst="rect">
            <a:avLst/>
          </a:prstGeom>
        </p:spPr>
        <p:txBody>
          <a:bodyPr vert="horz" wrap="square" lIns="0" tIns="1689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30"/>
              </a:spcBef>
            </a:pPr>
            <a:r>
              <a:rPr sz="2100" spc="65" dirty="0">
                <a:solidFill>
                  <a:srgbClr val="333333"/>
                </a:solidFill>
                <a:latin typeface="Trebuchet MS"/>
                <a:cs typeface="Trebuchet MS"/>
              </a:rPr>
              <a:t>Volumes</a:t>
            </a:r>
            <a:endParaRPr sz="2100" dirty="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230"/>
              </a:spcBef>
            </a:pPr>
            <a:r>
              <a:rPr sz="2100" spc="10" dirty="0">
                <a:solidFill>
                  <a:srgbClr val="333333"/>
                </a:solidFill>
                <a:latin typeface="Trebuchet MS"/>
                <a:cs typeface="Trebuchet MS"/>
              </a:rPr>
              <a:t>Configuration</a:t>
            </a:r>
            <a:r>
              <a:rPr sz="2100" spc="1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00" dirty="0">
                <a:solidFill>
                  <a:srgbClr val="333333"/>
                </a:solidFill>
                <a:latin typeface="Trebuchet MS"/>
                <a:cs typeface="Trebuchet MS"/>
              </a:rPr>
              <a:t>et</a:t>
            </a:r>
            <a:r>
              <a:rPr sz="2100" spc="13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secrets</a:t>
            </a:r>
            <a:endParaRPr sz="2100" dirty="0">
              <a:latin typeface="Trebuchet MS"/>
              <a:cs typeface="Trebuchet MS"/>
            </a:endParaRPr>
          </a:p>
          <a:p>
            <a:pPr marL="12700" marR="399415">
              <a:lnSpc>
                <a:spcPct val="148800"/>
              </a:lnSpc>
              <a:spcBef>
                <a:spcPts val="75"/>
              </a:spcBef>
            </a:pPr>
            <a:r>
              <a:rPr sz="2100" spc="65" dirty="0" err="1">
                <a:solidFill>
                  <a:srgbClr val="333333"/>
                </a:solidFill>
                <a:latin typeface="Trebuchet MS"/>
                <a:cs typeface="Trebuchet MS"/>
              </a:rPr>
              <a:t>Déploiement</a:t>
            </a:r>
            <a:r>
              <a:rPr sz="2100" spc="-6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10" dirty="0" err="1">
                <a:solidFill>
                  <a:srgbClr val="333333"/>
                </a:solidFill>
                <a:latin typeface="Trebuchet MS"/>
                <a:cs typeface="Trebuchet MS"/>
              </a:rPr>
              <a:t>stratégies</a:t>
            </a:r>
            <a:endParaRPr lang="fr-FR" sz="2100" spc="-10" dirty="0">
              <a:solidFill>
                <a:srgbClr val="333333"/>
              </a:solidFill>
              <a:latin typeface="Trebuchet MS"/>
              <a:cs typeface="Trebuchet MS"/>
            </a:endParaRPr>
          </a:p>
          <a:p>
            <a:pPr marL="12700" marR="399415">
              <a:lnSpc>
                <a:spcPct val="148800"/>
              </a:lnSpc>
              <a:spcBef>
                <a:spcPts val="75"/>
              </a:spcBef>
            </a:pP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 StatefulSets</a:t>
            </a:r>
            <a:endParaRPr sz="2100" dirty="0">
              <a:latin typeface="Trebuchet MS"/>
              <a:cs typeface="Trebuchet MS"/>
            </a:endParaRPr>
          </a:p>
          <a:p>
            <a:pPr marL="12700" marR="695325">
              <a:lnSpc>
                <a:spcPts val="3820"/>
              </a:lnSpc>
              <a:spcBef>
                <a:spcPts val="275"/>
              </a:spcBef>
            </a:pP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Limites</a:t>
            </a:r>
            <a:r>
              <a:rPr sz="2100" spc="-2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&amp;</a:t>
            </a:r>
            <a:r>
              <a:rPr sz="2100" spc="-2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Extensibilité à mise à l'échelle automatique</a:t>
            </a:r>
            <a:endParaRPr sz="2100" dirty="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890"/>
              </a:spcBef>
            </a:pPr>
            <a:r>
              <a:rPr sz="2100" spc="70" dirty="0">
                <a:solidFill>
                  <a:srgbClr val="333333"/>
                </a:solidFill>
                <a:latin typeface="Trebuchet MS"/>
                <a:cs typeface="Trebuchet MS"/>
              </a:rPr>
              <a:t>Barre</a:t>
            </a:r>
            <a:r>
              <a:rPr sz="2100" spc="-7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&amp;</a:t>
            </a:r>
            <a:r>
              <a:rPr sz="2100" spc="-7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40" dirty="0">
                <a:solidFill>
                  <a:srgbClr val="333333"/>
                </a:solidFill>
                <a:latin typeface="Trebuchet MS"/>
                <a:cs typeface="Trebuchet MS"/>
              </a:rPr>
              <a:t>Personnaliser</a:t>
            </a:r>
            <a:endParaRPr sz="2100" dirty="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230"/>
              </a:spcBef>
            </a:pPr>
            <a:r>
              <a:rPr sz="2100" spc="100" dirty="0">
                <a:solidFill>
                  <a:srgbClr val="333333"/>
                </a:solidFill>
                <a:latin typeface="Trebuchet MS"/>
                <a:cs typeface="Trebuchet MS"/>
              </a:rPr>
              <a:t>Résumé</a:t>
            </a:r>
            <a:endParaRPr sz="2100" dirty="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30" dirty="0"/>
              <a:t>KUBERNETES</a:t>
            </a:r>
            <a:r>
              <a:rPr spc="-75" dirty="0"/>
              <a:t> </a:t>
            </a:r>
            <a:r>
              <a:rPr spc="-10" dirty="0"/>
              <a:t>DÉFINITION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190624" y="1552574"/>
            <a:ext cx="11144250" cy="1257300"/>
          </a:xfrm>
          <a:prstGeom prst="rect">
            <a:avLst/>
          </a:prstGeom>
          <a:solidFill>
            <a:srgbClr val="E6E6E6"/>
          </a:solidFill>
        </p:spPr>
        <p:txBody>
          <a:bodyPr vert="horz" wrap="square" lIns="0" tIns="800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630"/>
              </a:spcBef>
            </a:pPr>
            <a:endParaRPr sz="2100" dirty="0">
              <a:latin typeface="Times New Roman"/>
              <a:cs typeface="Times New Roman"/>
            </a:endParaRPr>
          </a:p>
          <a:p>
            <a:pPr marL="190500" marR="958215">
              <a:lnSpc>
                <a:spcPts val="2100"/>
              </a:lnSpc>
            </a:pPr>
            <a:r>
              <a:rPr sz="2100" spc="60" dirty="0">
                <a:solidFill>
                  <a:srgbClr val="333333"/>
                </a:solidFill>
                <a:latin typeface="Trebuchet MS"/>
                <a:cs typeface="Trebuchet MS"/>
              </a:rPr>
              <a:t>Kubernetes</a:t>
            </a:r>
            <a:r>
              <a:rPr sz="2100" spc="-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est</a:t>
            </a:r>
            <a:r>
              <a:rPr sz="2100" spc="-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00" dirty="0">
                <a:solidFill>
                  <a:srgbClr val="333333"/>
                </a:solidFill>
                <a:latin typeface="Trebuchet MS"/>
                <a:cs typeface="Trebuchet MS"/>
              </a:rPr>
              <a:t>un</a:t>
            </a:r>
            <a:r>
              <a:rPr sz="2100" spc="-2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00" dirty="0">
                <a:solidFill>
                  <a:srgbClr val="333333"/>
                </a:solidFill>
                <a:latin typeface="Trebuchet MS"/>
                <a:cs typeface="Trebuchet MS"/>
              </a:rPr>
              <a:t>ouvrir</a:t>
            </a:r>
            <a:r>
              <a:rPr sz="2100" spc="-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70" dirty="0">
                <a:solidFill>
                  <a:srgbClr val="333333"/>
                </a:solidFill>
                <a:latin typeface="Trebuchet MS"/>
                <a:cs typeface="Trebuchet MS"/>
              </a:rPr>
              <a:t>source</a:t>
            </a:r>
            <a:r>
              <a:rPr sz="2100" spc="-2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plate-forme</a:t>
            </a:r>
            <a:r>
              <a:rPr sz="2100" spc="-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70" dirty="0">
                <a:solidFill>
                  <a:srgbClr val="333333"/>
                </a:solidFill>
                <a:latin typeface="Trebuchet MS"/>
                <a:cs typeface="Trebuchet MS"/>
              </a:rPr>
              <a:t>conçu</a:t>
            </a:r>
            <a:r>
              <a:rPr sz="2100" spc="-2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à</a:t>
            </a:r>
            <a:r>
              <a:rPr sz="2100" spc="-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automatiser,</a:t>
            </a:r>
            <a:r>
              <a:rPr sz="2100" spc="-2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échelle</a:t>
            </a:r>
            <a:r>
              <a:rPr sz="2100" spc="-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00" dirty="0">
                <a:solidFill>
                  <a:srgbClr val="333333"/>
                </a:solidFill>
                <a:latin typeface="Trebuchet MS"/>
                <a:cs typeface="Trebuchet MS"/>
              </a:rPr>
              <a:t>et</a:t>
            </a:r>
            <a:r>
              <a:rPr sz="2100" spc="-2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exploiter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des conteneurs</a:t>
            </a:r>
            <a:r>
              <a:rPr sz="2100" spc="29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40" dirty="0">
                <a:solidFill>
                  <a:srgbClr val="333333"/>
                </a:solidFill>
                <a:latin typeface="Trebuchet MS"/>
                <a:cs typeface="Trebuchet MS"/>
              </a:rPr>
              <a:t>charge de travail</a:t>
            </a:r>
            <a:endParaRPr sz="2100" dirty="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96924" y="571563"/>
            <a:ext cx="2310765" cy="558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"OBLIGATOIRE"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1647824"/>
            <a:ext cx="95250" cy="95249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250825" rIns="0" bIns="0" rtlCol="0">
            <a:spAutoFit/>
          </a:bodyPr>
          <a:lstStyle/>
          <a:p>
            <a:pPr marL="371475" marR="541655">
              <a:lnSpc>
                <a:spcPts val="2100"/>
              </a:lnSpc>
              <a:spcBef>
                <a:spcPts val="520"/>
              </a:spcBef>
            </a:pPr>
            <a:r>
              <a:rPr u="none" spc="85" dirty="0">
                <a:solidFill>
                  <a:srgbClr val="333333"/>
                </a:solidFill>
              </a:rPr>
              <a:t>UN</a:t>
            </a:r>
            <a:r>
              <a:rPr u="none" spc="-45" dirty="0">
                <a:solidFill>
                  <a:srgbClr val="333333"/>
                </a:solidFill>
              </a:rPr>
              <a:t> </a:t>
            </a:r>
            <a:r>
              <a:rPr u="none" spc="85" dirty="0">
                <a:solidFill>
                  <a:srgbClr val="333333"/>
                </a:solidFill>
              </a:rPr>
              <a:t>utilisateur</a:t>
            </a:r>
            <a:r>
              <a:rPr u="none" spc="-40" dirty="0">
                <a:solidFill>
                  <a:srgbClr val="333333"/>
                </a:solidFill>
              </a:rPr>
              <a:t> </a:t>
            </a:r>
            <a:r>
              <a:rPr u="none" spc="20" dirty="0">
                <a:solidFill>
                  <a:srgbClr val="333333"/>
                </a:solidFill>
              </a:rPr>
              <a:t>crée</a:t>
            </a:r>
            <a:r>
              <a:rPr u="none" spc="-45" dirty="0">
                <a:solidFill>
                  <a:srgbClr val="333333"/>
                </a:solidFill>
              </a:rPr>
              <a:t> </a:t>
            </a:r>
            <a:r>
              <a:rPr u="none" spc="65" dirty="0">
                <a:solidFill>
                  <a:srgbClr val="333333"/>
                </a:solidFill>
              </a:rPr>
              <a:t>un</a:t>
            </a:r>
            <a:r>
              <a:rPr u="none" spc="-40" dirty="0">
                <a:solidFill>
                  <a:srgbClr val="333333"/>
                </a:solidFill>
              </a:rPr>
              <a:t> </a:t>
            </a:r>
            <a:r>
              <a:rPr u="none" spc="20" dirty="0"/>
              <a:t>PersistentVolumeClaim</a:t>
            </a:r>
            <a:r>
              <a:rPr u="none" spc="-45" dirty="0"/>
              <a:t> </a:t>
            </a:r>
            <a:r>
              <a:rPr u="none" spc="20" dirty="0">
                <a:solidFill>
                  <a:srgbClr val="333333"/>
                </a:solidFill>
              </a:rPr>
              <a:t>spécifier</a:t>
            </a:r>
            <a:r>
              <a:rPr u="none" spc="-40" dirty="0">
                <a:solidFill>
                  <a:srgbClr val="333333"/>
                </a:solidFill>
              </a:rPr>
              <a:t> </a:t>
            </a:r>
            <a:r>
              <a:rPr u="none" spc="20" dirty="0">
                <a:solidFill>
                  <a:srgbClr val="333333"/>
                </a:solidFill>
              </a:rPr>
              <a:t>le</a:t>
            </a:r>
            <a:r>
              <a:rPr u="none" spc="-40" dirty="0">
                <a:solidFill>
                  <a:srgbClr val="333333"/>
                </a:solidFill>
              </a:rPr>
              <a:t> </a:t>
            </a:r>
            <a:r>
              <a:rPr u="none" spc="20" dirty="0">
                <a:solidFill>
                  <a:srgbClr val="333333"/>
                </a:solidFill>
              </a:rPr>
              <a:t>taille</a:t>
            </a:r>
            <a:r>
              <a:rPr u="none" spc="-45" dirty="0">
                <a:solidFill>
                  <a:srgbClr val="333333"/>
                </a:solidFill>
              </a:rPr>
              <a:t> </a:t>
            </a:r>
            <a:r>
              <a:rPr u="none" spc="20" dirty="0">
                <a:solidFill>
                  <a:srgbClr val="333333"/>
                </a:solidFill>
              </a:rPr>
              <a:t>de</a:t>
            </a:r>
            <a:r>
              <a:rPr u="none" spc="-40" dirty="0">
                <a:solidFill>
                  <a:srgbClr val="333333"/>
                </a:solidFill>
              </a:rPr>
              <a:t> </a:t>
            </a:r>
            <a:r>
              <a:rPr u="none" spc="20" dirty="0">
                <a:solidFill>
                  <a:srgbClr val="333333"/>
                </a:solidFill>
              </a:rPr>
              <a:t>le</a:t>
            </a:r>
            <a:r>
              <a:rPr u="none" spc="-45" dirty="0">
                <a:solidFill>
                  <a:srgbClr val="333333"/>
                </a:solidFill>
              </a:rPr>
              <a:t> </a:t>
            </a:r>
            <a:r>
              <a:rPr u="none" spc="55" dirty="0">
                <a:solidFill>
                  <a:srgbClr val="333333"/>
                </a:solidFill>
              </a:rPr>
              <a:t>stockage</a:t>
            </a:r>
            <a:r>
              <a:rPr u="none" spc="-40" dirty="0">
                <a:solidFill>
                  <a:srgbClr val="333333"/>
                </a:solidFill>
              </a:rPr>
              <a:t> </a:t>
            </a:r>
            <a:r>
              <a:rPr u="none" spc="60" dirty="0">
                <a:solidFill>
                  <a:srgbClr val="333333"/>
                </a:solidFill>
              </a:rPr>
              <a:t>espace</a:t>
            </a:r>
            <a:r>
              <a:rPr u="none" spc="-45" dirty="0">
                <a:solidFill>
                  <a:srgbClr val="333333"/>
                </a:solidFill>
              </a:rPr>
              <a:t> </a:t>
            </a:r>
            <a:r>
              <a:rPr u="none" spc="100" dirty="0">
                <a:solidFill>
                  <a:srgbClr val="333333"/>
                </a:solidFill>
              </a:rPr>
              <a:t>et</a:t>
            </a:r>
            <a:r>
              <a:rPr u="none" spc="-40" dirty="0">
                <a:solidFill>
                  <a:srgbClr val="333333"/>
                </a:solidFill>
              </a:rPr>
              <a:t> </a:t>
            </a:r>
            <a:r>
              <a:rPr u="none" spc="-25" dirty="0">
                <a:solidFill>
                  <a:srgbClr val="333333"/>
                </a:solidFill>
              </a:rPr>
              <a:t>le </a:t>
            </a:r>
            <a:r>
              <a:rPr u="none" dirty="0">
                <a:solidFill>
                  <a:srgbClr val="333333"/>
                </a:solidFill>
              </a:rPr>
              <a:t>désiré</a:t>
            </a:r>
            <a:r>
              <a:rPr u="none" spc="80" dirty="0">
                <a:solidFill>
                  <a:srgbClr val="333333"/>
                </a:solidFill>
              </a:rPr>
              <a:t> </a:t>
            </a:r>
            <a:r>
              <a:rPr u="none" spc="50" dirty="0">
                <a:solidFill>
                  <a:srgbClr val="333333"/>
                </a:solidFill>
              </a:rPr>
              <a:t>accéder</a:t>
            </a:r>
            <a:r>
              <a:rPr u="none" spc="85" dirty="0">
                <a:solidFill>
                  <a:srgbClr val="333333"/>
                </a:solidFill>
              </a:rPr>
              <a:t> </a:t>
            </a:r>
            <a:r>
              <a:rPr u="none" spc="95" dirty="0">
                <a:solidFill>
                  <a:srgbClr val="333333"/>
                </a:solidFill>
              </a:rPr>
              <a:t>mode</a:t>
            </a:r>
          </a:p>
          <a:p>
            <a:pPr marL="371475" marR="555625">
              <a:lnSpc>
                <a:spcPts val="2100"/>
              </a:lnSpc>
              <a:spcBef>
                <a:spcPts val="1725"/>
              </a:spcBef>
            </a:pPr>
            <a:r>
              <a:rPr u="none" dirty="0">
                <a:solidFill>
                  <a:srgbClr val="333333"/>
                </a:solidFill>
              </a:rPr>
              <a:t>Le</a:t>
            </a:r>
            <a:r>
              <a:rPr u="none" spc="-55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grappe</a:t>
            </a:r>
            <a:r>
              <a:rPr u="none" spc="-50" dirty="0">
                <a:solidFill>
                  <a:srgbClr val="333333"/>
                </a:solidFill>
              </a:rPr>
              <a:t> </a:t>
            </a:r>
            <a:r>
              <a:rPr u="none" spc="65" dirty="0">
                <a:solidFill>
                  <a:srgbClr val="333333"/>
                </a:solidFill>
              </a:rPr>
              <a:t>examine</a:t>
            </a:r>
            <a:r>
              <a:rPr u="none" spc="-50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le</a:t>
            </a:r>
            <a:r>
              <a:rPr u="none" spc="-50" dirty="0">
                <a:solidFill>
                  <a:srgbClr val="333333"/>
                </a:solidFill>
              </a:rPr>
              <a:t> </a:t>
            </a:r>
            <a:r>
              <a:rPr u="none" spc="50" dirty="0"/>
              <a:t>Volumes persistants</a:t>
            </a:r>
            <a:r>
              <a:rPr u="none" spc="-50" dirty="0"/>
              <a:t> </a:t>
            </a:r>
            <a:r>
              <a:rPr u="none" dirty="0">
                <a:solidFill>
                  <a:srgbClr val="333333"/>
                </a:solidFill>
              </a:rPr>
              <a:t>disponible</a:t>
            </a:r>
            <a:r>
              <a:rPr u="none" spc="-50" dirty="0">
                <a:solidFill>
                  <a:srgbClr val="333333"/>
                </a:solidFill>
              </a:rPr>
              <a:t> </a:t>
            </a:r>
            <a:r>
              <a:rPr u="none" spc="100" dirty="0">
                <a:solidFill>
                  <a:srgbClr val="333333"/>
                </a:solidFill>
              </a:rPr>
              <a:t>et</a:t>
            </a:r>
            <a:r>
              <a:rPr u="none" spc="-50" dirty="0">
                <a:solidFill>
                  <a:srgbClr val="333333"/>
                </a:solidFill>
              </a:rPr>
              <a:t> </a:t>
            </a:r>
            <a:r>
              <a:rPr u="none" spc="70" dirty="0">
                <a:solidFill>
                  <a:srgbClr val="333333"/>
                </a:solidFill>
              </a:rPr>
              <a:t>correspondant</a:t>
            </a:r>
            <a:r>
              <a:rPr u="none" spc="-50" dirty="0">
                <a:solidFill>
                  <a:srgbClr val="333333"/>
                </a:solidFill>
              </a:rPr>
              <a:t> </a:t>
            </a:r>
            <a:r>
              <a:rPr u="none" dirty="0"/>
              <a:t>à</a:t>
            </a:r>
            <a:r>
              <a:rPr u="none" spc="-50" dirty="0"/>
              <a:t> </a:t>
            </a:r>
            <a:r>
              <a:rPr u="none" dirty="0"/>
              <a:t>moins</a:t>
            </a:r>
            <a:r>
              <a:rPr u="none" spc="-50" dirty="0"/>
              <a:t> </a:t>
            </a:r>
            <a:r>
              <a:rPr u="none" dirty="0">
                <a:solidFill>
                  <a:srgbClr val="333333"/>
                </a:solidFill>
              </a:rPr>
              <a:t>à</a:t>
            </a:r>
            <a:r>
              <a:rPr u="none" spc="-50" dirty="0">
                <a:solidFill>
                  <a:srgbClr val="333333"/>
                </a:solidFill>
              </a:rPr>
              <a:t> </a:t>
            </a:r>
            <a:r>
              <a:rPr u="none" spc="-25" dirty="0">
                <a:solidFill>
                  <a:srgbClr val="333333"/>
                </a:solidFill>
              </a:rPr>
              <a:t>la </a:t>
            </a:r>
            <a:r>
              <a:rPr u="none" spc="40" dirty="0">
                <a:solidFill>
                  <a:srgbClr val="333333"/>
                </a:solidFill>
              </a:rPr>
              <a:t>demande</a:t>
            </a:r>
          </a:p>
          <a:p>
            <a:pPr marL="371475" marR="5080">
              <a:lnSpc>
                <a:spcPts val="2100"/>
              </a:lnSpc>
              <a:spcBef>
                <a:spcPts val="1650"/>
              </a:spcBef>
            </a:pPr>
            <a:r>
              <a:rPr u="none" dirty="0">
                <a:solidFill>
                  <a:srgbClr val="333333"/>
                </a:solidFill>
              </a:rPr>
              <a:t>Le</a:t>
            </a:r>
            <a:r>
              <a:rPr u="none" spc="-50" dirty="0">
                <a:solidFill>
                  <a:srgbClr val="333333"/>
                </a:solidFill>
              </a:rPr>
              <a:t> </a:t>
            </a:r>
            <a:r>
              <a:rPr u="none" spc="85" dirty="0">
                <a:solidFill>
                  <a:srgbClr val="333333"/>
                </a:solidFill>
              </a:rPr>
              <a:t>utilisateur</a:t>
            </a:r>
            <a:r>
              <a:rPr u="none" spc="-45" dirty="0">
                <a:solidFill>
                  <a:srgbClr val="333333"/>
                </a:solidFill>
              </a:rPr>
              <a:t> </a:t>
            </a:r>
            <a:r>
              <a:rPr u="none" spc="-50" dirty="0">
                <a:solidFill>
                  <a:srgbClr val="333333"/>
                </a:solidFill>
              </a:rPr>
              <a:t>sera </a:t>
            </a:r>
            <a:r>
              <a:rPr u="none" dirty="0">
                <a:solidFill>
                  <a:srgbClr val="333333"/>
                </a:solidFill>
              </a:rPr>
              <a:t>toujours</a:t>
            </a:r>
            <a:r>
              <a:rPr u="none" spc="-45" dirty="0">
                <a:solidFill>
                  <a:srgbClr val="333333"/>
                </a:solidFill>
              </a:rPr>
              <a:t> </a:t>
            </a:r>
            <a:r>
              <a:rPr u="none" spc="55" dirty="0">
                <a:solidFill>
                  <a:srgbClr val="333333"/>
                </a:solidFill>
              </a:rPr>
              <a:t>avoir</a:t>
            </a:r>
            <a:r>
              <a:rPr u="none" spc="-50" dirty="0">
                <a:solidFill>
                  <a:srgbClr val="333333"/>
                </a:solidFill>
              </a:rPr>
              <a:t> </a:t>
            </a:r>
            <a:r>
              <a:rPr u="none" dirty="0"/>
              <a:t>à</a:t>
            </a:r>
            <a:r>
              <a:rPr u="none" spc="-45" dirty="0"/>
              <a:t> </a:t>
            </a:r>
            <a:r>
              <a:rPr u="none" dirty="0"/>
              <a:t>moins</a:t>
            </a:r>
            <a:r>
              <a:rPr u="none" spc="-45" dirty="0"/>
              <a:t> </a:t>
            </a:r>
            <a:r>
              <a:rPr u="none" dirty="0">
                <a:solidFill>
                  <a:srgbClr val="333333"/>
                </a:solidFill>
              </a:rPr>
              <a:t>quoi</a:t>
            </a:r>
            <a:r>
              <a:rPr u="none" spc="-50" dirty="0">
                <a:solidFill>
                  <a:srgbClr val="333333"/>
                </a:solidFill>
              </a:rPr>
              <a:t> </a:t>
            </a:r>
            <a:r>
              <a:rPr u="none" spc="80" dirty="0">
                <a:solidFill>
                  <a:srgbClr val="333333"/>
                </a:solidFill>
              </a:rPr>
              <a:t>il</a:t>
            </a:r>
            <a:r>
              <a:rPr u="none" spc="-45" dirty="0">
                <a:solidFill>
                  <a:srgbClr val="333333"/>
                </a:solidFill>
              </a:rPr>
              <a:t> </a:t>
            </a:r>
            <a:r>
              <a:rPr u="none" spc="70" dirty="0">
                <a:solidFill>
                  <a:srgbClr val="333333"/>
                </a:solidFill>
              </a:rPr>
              <a:t>demandé</a:t>
            </a:r>
            <a:r>
              <a:rPr u="none" spc="-50" dirty="0">
                <a:solidFill>
                  <a:srgbClr val="333333"/>
                </a:solidFill>
              </a:rPr>
              <a:t> </a:t>
            </a:r>
            <a:r>
              <a:rPr u="none" spc="-25" dirty="0">
                <a:solidFill>
                  <a:srgbClr val="333333"/>
                </a:solidFill>
              </a:rPr>
              <a:t>pour,</a:t>
            </a:r>
            <a:r>
              <a:rPr u="none" spc="-45" dirty="0">
                <a:solidFill>
                  <a:srgbClr val="333333"/>
                </a:solidFill>
              </a:rPr>
              <a:t> </a:t>
            </a:r>
            <a:r>
              <a:rPr u="none" spc="50" dirty="0">
                <a:solidFill>
                  <a:srgbClr val="333333"/>
                </a:solidFill>
              </a:rPr>
              <a:t>mais</a:t>
            </a:r>
            <a:r>
              <a:rPr u="none" spc="-50" dirty="0">
                <a:solidFill>
                  <a:srgbClr val="333333"/>
                </a:solidFill>
              </a:rPr>
              <a:t> </a:t>
            </a:r>
            <a:r>
              <a:rPr u="none" spc="50" dirty="0">
                <a:solidFill>
                  <a:srgbClr val="333333"/>
                </a:solidFill>
              </a:rPr>
              <a:t>peut</a:t>
            </a:r>
            <a:r>
              <a:rPr u="none" spc="-45" dirty="0">
                <a:solidFill>
                  <a:srgbClr val="333333"/>
                </a:solidFill>
              </a:rPr>
              <a:t> </a:t>
            </a:r>
            <a:r>
              <a:rPr u="none" spc="55" dirty="0">
                <a:solidFill>
                  <a:srgbClr val="333333"/>
                </a:solidFill>
              </a:rPr>
              <a:t>avoir</a:t>
            </a:r>
            <a:r>
              <a:rPr u="none" spc="-45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plus,</a:t>
            </a:r>
            <a:r>
              <a:rPr u="none" spc="-50" dirty="0">
                <a:solidFill>
                  <a:srgbClr val="333333"/>
                </a:solidFill>
              </a:rPr>
              <a:t> </a:t>
            </a:r>
            <a:r>
              <a:rPr u="none" spc="100" dirty="0">
                <a:solidFill>
                  <a:srgbClr val="333333"/>
                </a:solidFill>
              </a:rPr>
              <a:t>et</a:t>
            </a:r>
            <a:r>
              <a:rPr u="none" spc="-45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le</a:t>
            </a:r>
            <a:r>
              <a:rPr u="none" spc="-50" dirty="0">
                <a:solidFill>
                  <a:srgbClr val="333333"/>
                </a:solidFill>
              </a:rPr>
              <a:t> </a:t>
            </a:r>
            <a:r>
              <a:rPr u="none" spc="-10" dirty="0">
                <a:solidFill>
                  <a:srgbClr val="333333"/>
                </a:solidFill>
              </a:rPr>
              <a:t>association </a:t>
            </a:r>
            <a:r>
              <a:rPr u="none" dirty="0">
                <a:solidFill>
                  <a:srgbClr val="333333"/>
                </a:solidFill>
              </a:rPr>
              <a:t>entre</a:t>
            </a:r>
            <a:r>
              <a:rPr u="none" spc="5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le</a:t>
            </a:r>
            <a:r>
              <a:rPr u="none" spc="10" dirty="0">
                <a:solidFill>
                  <a:srgbClr val="333333"/>
                </a:solidFill>
              </a:rPr>
              <a:t> </a:t>
            </a:r>
            <a:r>
              <a:rPr u="none" dirty="0"/>
              <a:t>PVC</a:t>
            </a:r>
            <a:r>
              <a:rPr u="none" spc="10" dirty="0"/>
              <a:t> </a:t>
            </a:r>
            <a:r>
              <a:rPr u="none" spc="100" dirty="0">
                <a:solidFill>
                  <a:srgbClr val="333333"/>
                </a:solidFill>
              </a:rPr>
              <a:t>et</a:t>
            </a:r>
            <a:r>
              <a:rPr u="none" spc="10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le</a:t>
            </a:r>
            <a:r>
              <a:rPr u="none" spc="10" dirty="0">
                <a:solidFill>
                  <a:srgbClr val="333333"/>
                </a:solidFill>
              </a:rPr>
              <a:t> </a:t>
            </a:r>
            <a:r>
              <a:rPr u="none" dirty="0"/>
              <a:t>PV</a:t>
            </a:r>
            <a:r>
              <a:rPr u="none" spc="10" dirty="0"/>
              <a:t> </a:t>
            </a:r>
            <a:r>
              <a:rPr u="none" dirty="0">
                <a:solidFill>
                  <a:srgbClr val="333333"/>
                </a:solidFill>
              </a:rPr>
              <a:t>est</a:t>
            </a:r>
            <a:r>
              <a:rPr u="none" spc="5" dirty="0">
                <a:solidFill>
                  <a:srgbClr val="333333"/>
                </a:solidFill>
              </a:rPr>
              <a:t> </a:t>
            </a:r>
            <a:r>
              <a:rPr u="none" spc="70" dirty="0">
                <a:solidFill>
                  <a:srgbClr val="333333"/>
                </a:solidFill>
              </a:rPr>
              <a:t>fait</a:t>
            </a:r>
          </a:p>
          <a:p>
            <a:pPr marL="371475">
              <a:lnSpc>
                <a:spcPct val="100000"/>
              </a:lnSpc>
              <a:spcBef>
                <a:spcPts val="1305"/>
              </a:spcBef>
            </a:pPr>
            <a:r>
              <a:rPr u="none" spc="-20" dirty="0">
                <a:solidFill>
                  <a:srgbClr val="333333"/>
                </a:solidFill>
              </a:rPr>
              <a:t>Si</a:t>
            </a:r>
            <a:r>
              <a:rPr u="none" spc="-65" dirty="0">
                <a:solidFill>
                  <a:srgbClr val="333333"/>
                </a:solidFill>
              </a:rPr>
              <a:t> </a:t>
            </a:r>
            <a:r>
              <a:rPr u="none" spc="135" dirty="0">
                <a:solidFill>
                  <a:srgbClr val="333333"/>
                </a:solidFill>
              </a:rPr>
              <a:t>Non</a:t>
            </a:r>
            <a:r>
              <a:rPr u="none" spc="-60" dirty="0">
                <a:solidFill>
                  <a:srgbClr val="333333"/>
                </a:solidFill>
              </a:rPr>
              <a:t> </a:t>
            </a:r>
            <a:r>
              <a:rPr u="none" dirty="0"/>
              <a:t>PV</a:t>
            </a:r>
            <a:r>
              <a:rPr u="none" spc="-65" dirty="0"/>
              <a:t> </a:t>
            </a:r>
            <a:r>
              <a:rPr u="none" spc="55" dirty="0">
                <a:solidFill>
                  <a:srgbClr val="333333"/>
                </a:solidFill>
              </a:rPr>
              <a:t>matchs</a:t>
            </a:r>
            <a:r>
              <a:rPr u="none" spc="-60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le</a:t>
            </a:r>
            <a:r>
              <a:rPr u="none" spc="-65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demande,</a:t>
            </a:r>
            <a:r>
              <a:rPr u="none" spc="-60" dirty="0">
                <a:solidFill>
                  <a:srgbClr val="333333"/>
                </a:solidFill>
              </a:rPr>
              <a:t> </a:t>
            </a:r>
            <a:r>
              <a:rPr u="none" spc="-95" dirty="0">
                <a:solidFill>
                  <a:srgbClr val="333333"/>
                </a:solidFill>
              </a:rPr>
              <a:t>il</a:t>
            </a:r>
            <a:r>
              <a:rPr u="none" spc="-60" dirty="0">
                <a:solidFill>
                  <a:srgbClr val="333333"/>
                </a:solidFill>
              </a:rPr>
              <a:t> </a:t>
            </a:r>
            <a:r>
              <a:rPr u="none" spc="70" dirty="0">
                <a:solidFill>
                  <a:srgbClr val="333333"/>
                </a:solidFill>
              </a:rPr>
              <a:t>restes</a:t>
            </a:r>
            <a:r>
              <a:rPr u="none" spc="-65" dirty="0">
                <a:solidFill>
                  <a:srgbClr val="333333"/>
                </a:solidFill>
              </a:rPr>
              <a:t> </a:t>
            </a:r>
            <a:r>
              <a:rPr u="none" spc="70" dirty="0">
                <a:solidFill>
                  <a:srgbClr val="333333"/>
                </a:solidFill>
              </a:rPr>
              <a:t>en attente</a:t>
            </a:r>
            <a:r>
              <a:rPr u="none" spc="-60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indéfiniment</a:t>
            </a:r>
            <a:r>
              <a:rPr u="none" spc="-65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(ou</a:t>
            </a:r>
            <a:r>
              <a:rPr u="none" spc="-60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jusqu'à</a:t>
            </a:r>
            <a:r>
              <a:rPr u="none" spc="-60" dirty="0">
                <a:solidFill>
                  <a:srgbClr val="333333"/>
                </a:solidFill>
              </a:rPr>
              <a:t> </a:t>
            </a:r>
            <a:r>
              <a:rPr u="none" spc="-10" dirty="0">
                <a:solidFill>
                  <a:srgbClr val="333333"/>
                </a:solidFill>
              </a:rPr>
              <a:t>effacement)</a:t>
            </a: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2400299"/>
            <a:ext cx="95250" cy="9524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3143249"/>
            <a:ext cx="95250" cy="9524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3895724"/>
            <a:ext cx="95250" cy="95249"/>
          </a:xfrm>
          <a:prstGeom prst="rect">
            <a:avLst/>
          </a:prstGeom>
        </p:spPr>
      </p:pic>
    </p:spTree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5" dirty="0"/>
              <a:t>"EN UTILISANT"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1647824"/>
            <a:ext cx="95250" cy="95249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body" idx="1"/>
          </p:nvPr>
        </p:nvSpPr>
        <p:spPr>
          <a:xfrm>
            <a:off x="819149" y="1326514"/>
            <a:ext cx="12192000" cy="1749838"/>
          </a:xfrm>
          <a:prstGeom prst="rect">
            <a:avLst/>
          </a:prstGeom>
        </p:spPr>
        <p:txBody>
          <a:bodyPr vert="horz" wrap="square" lIns="0" tIns="178435" rIns="0" bIns="0" rtlCol="0">
            <a:spAutoFit/>
          </a:bodyPr>
          <a:lstStyle/>
          <a:p>
            <a:pPr marL="371475">
              <a:lnSpc>
                <a:spcPct val="100000"/>
              </a:lnSpc>
              <a:spcBef>
                <a:spcPts val="1405"/>
              </a:spcBef>
            </a:pPr>
            <a:r>
              <a:rPr u="none" dirty="0">
                <a:solidFill>
                  <a:srgbClr val="333333"/>
                </a:solidFill>
              </a:rPr>
              <a:t>Le</a:t>
            </a:r>
            <a:r>
              <a:rPr u="none" spc="-45" dirty="0">
                <a:solidFill>
                  <a:srgbClr val="333333"/>
                </a:solidFill>
              </a:rPr>
              <a:t> </a:t>
            </a:r>
            <a:r>
              <a:rPr lang="fr-FR" u="none" spc="100" dirty="0"/>
              <a:t>POD</a:t>
            </a:r>
            <a:r>
              <a:rPr u="none" spc="-45" dirty="0"/>
              <a:t> </a:t>
            </a:r>
            <a:r>
              <a:rPr u="none" spc="110" dirty="0">
                <a:solidFill>
                  <a:srgbClr val="333333"/>
                </a:solidFill>
              </a:rPr>
              <a:t>utilise</a:t>
            </a:r>
            <a:r>
              <a:rPr u="none" spc="-40" dirty="0">
                <a:solidFill>
                  <a:srgbClr val="333333"/>
                </a:solidFill>
              </a:rPr>
              <a:t> </a:t>
            </a:r>
            <a:r>
              <a:rPr u="none" dirty="0"/>
              <a:t>PVC</a:t>
            </a:r>
            <a:r>
              <a:rPr u="none" spc="-45" dirty="0"/>
              <a:t> </a:t>
            </a:r>
            <a:r>
              <a:rPr u="none" spc="105" dirty="0">
                <a:solidFill>
                  <a:srgbClr val="333333"/>
                </a:solidFill>
              </a:rPr>
              <a:t>comme</a:t>
            </a:r>
            <a:r>
              <a:rPr u="none" spc="-45" dirty="0">
                <a:solidFill>
                  <a:srgbClr val="333333"/>
                </a:solidFill>
              </a:rPr>
              <a:t> </a:t>
            </a:r>
            <a:r>
              <a:rPr u="none" spc="65" dirty="0">
                <a:solidFill>
                  <a:srgbClr val="333333"/>
                </a:solidFill>
              </a:rPr>
              <a:t>volumes</a:t>
            </a:r>
          </a:p>
          <a:p>
            <a:pPr marL="371475">
              <a:lnSpc>
                <a:spcPct val="100000"/>
              </a:lnSpc>
              <a:spcBef>
                <a:spcPts val="1305"/>
              </a:spcBef>
            </a:pPr>
            <a:r>
              <a:rPr u="none" dirty="0">
                <a:solidFill>
                  <a:srgbClr val="333333"/>
                </a:solidFill>
              </a:rPr>
              <a:t>Le</a:t>
            </a:r>
            <a:r>
              <a:rPr u="none" spc="20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grappe</a:t>
            </a:r>
            <a:r>
              <a:rPr u="none" spc="20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inspecte</a:t>
            </a:r>
            <a:r>
              <a:rPr u="none" spc="20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le</a:t>
            </a:r>
            <a:r>
              <a:rPr u="none" spc="25" dirty="0">
                <a:solidFill>
                  <a:srgbClr val="333333"/>
                </a:solidFill>
              </a:rPr>
              <a:t> </a:t>
            </a:r>
            <a:r>
              <a:rPr u="none" dirty="0"/>
              <a:t>PVC</a:t>
            </a:r>
            <a:r>
              <a:rPr u="none" spc="20" dirty="0"/>
              <a:t> </a:t>
            </a:r>
            <a:r>
              <a:rPr u="none" dirty="0">
                <a:solidFill>
                  <a:srgbClr val="333333"/>
                </a:solidFill>
              </a:rPr>
              <a:t>à</a:t>
            </a:r>
            <a:r>
              <a:rPr u="none" spc="20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trouver</a:t>
            </a:r>
            <a:r>
              <a:rPr u="none" spc="25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le</a:t>
            </a:r>
            <a:r>
              <a:rPr u="none" spc="20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associé</a:t>
            </a:r>
            <a:r>
              <a:rPr u="none" spc="20" dirty="0">
                <a:solidFill>
                  <a:srgbClr val="333333"/>
                </a:solidFill>
              </a:rPr>
              <a:t> </a:t>
            </a:r>
            <a:r>
              <a:rPr u="none" dirty="0"/>
              <a:t>PV</a:t>
            </a:r>
            <a:r>
              <a:rPr u="none" spc="25" dirty="0"/>
              <a:t> </a:t>
            </a:r>
            <a:r>
              <a:rPr u="none" spc="100" dirty="0">
                <a:solidFill>
                  <a:srgbClr val="333333"/>
                </a:solidFill>
              </a:rPr>
              <a:t>et</a:t>
            </a:r>
            <a:r>
              <a:rPr u="none" spc="20" dirty="0">
                <a:solidFill>
                  <a:srgbClr val="333333"/>
                </a:solidFill>
              </a:rPr>
              <a:t> </a:t>
            </a:r>
            <a:r>
              <a:rPr u="none" spc="100" dirty="0">
                <a:solidFill>
                  <a:srgbClr val="333333"/>
                </a:solidFill>
              </a:rPr>
              <a:t>supports</a:t>
            </a:r>
            <a:r>
              <a:rPr u="none" spc="20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le</a:t>
            </a:r>
            <a:r>
              <a:rPr u="none" spc="20" dirty="0">
                <a:solidFill>
                  <a:srgbClr val="333333"/>
                </a:solidFill>
              </a:rPr>
              <a:t> </a:t>
            </a:r>
            <a:r>
              <a:rPr u="none" spc="65" dirty="0">
                <a:solidFill>
                  <a:srgbClr val="333333"/>
                </a:solidFill>
              </a:rPr>
              <a:t>volume</a:t>
            </a:r>
            <a:r>
              <a:rPr u="none" spc="25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dans</a:t>
            </a:r>
            <a:r>
              <a:rPr u="none" spc="20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le</a:t>
            </a:r>
            <a:r>
              <a:rPr u="none" spc="20" dirty="0">
                <a:solidFill>
                  <a:srgbClr val="333333"/>
                </a:solidFill>
              </a:rPr>
              <a:t> </a:t>
            </a:r>
            <a:r>
              <a:rPr lang="fr-FR" u="none" spc="75" dirty="0"/>
              <a:t>POD</a:t>
            </a:r>
            <a:endParaRPr u="none" spc="75" dirty="0"/>
          </a:p>
          <a:p>
            <a:pPr marL="371475" marR="158750">
              <a:lnSpc>
                <a:spcPts val="2100"/>
              </a:lnSpc>
              <a:spcBef>
                <a:spcPts val="1650"/>
              </a:spcBef>
            </a:pPr>
            <a:r>
              <a:rPr u="none" spc="80" dirty="0">
                <a:solidFill>
                  <a:srgbClr val="333333"/>
                </a:solidFill>
              </a:rPr>
              <a:t>Une fois</a:t>
            </a:r>
            <a:r>
              <a:rPr u="none" spc="15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le</a:t>
            </a:r>
            <a:r>
              <a:rPr u="none" spc="15" dirty="0">
                <a:solidFill>
                  <a:srgbClr val="333333"/>
                </a:solidFill>
              </a:rPr>
              <a:t> </a:t>
            </a:r>
            <a:r>
              <a:rPr u="none" spc="85" dirty="0">
                <a:solidFill>
                  <a:srgbClr val="333333"/>
                </a:solidFill>
              </a:rPr>
              <a:t>utilisateur</a:t>
            </a:r>
            <a:r>
              <a:rPr u="none" spc="15" dirty="0">
                <a:solidFill>
                  <a:srgbClr val="333333"/>
                </a:solidFill>
              </a:rPr>
              <a:t> </a:t>
            </a:r>
            <a:r>
              <a:rPr u="none" spc="110" dirty="0">
                <a:solidFill>
                  <a:srgbClr val="333333"/>
                </a:solidFill>
              </a:rPr>
              <a:t>a</a:t>
            </a:r>
            <a:r>
              <a:rPr u="none" spc="15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créé</a:t>
            </a:r>
            <a:r>
              <a:rPr u="none" spc="15" dirty="0">
                <a:solidFill>
                  <a:srgbClr val="333333"/>
                </a:solidFill>
              </a:rPr>
              <a:t> </a:t>
            </a:r>
            <a:r>
              <a:rPr u="none" spc="65" dirty="0">
                <a:solidFill>
                  <a:srgbClr val="333333"/>
                </a:solidFill>
              </a:rPr>
              <a:t>un</a:t>
            </a:r>
            <a:r>
              <a:rPr u="none" spc="15" dirty="0">
                <a:solidFill>
                  <a:srgbClr val="333333"/>
                </a:solidFill>
              </a:rPr>
              <a:t> </a:t>
            </a:r>
            <a:r>
              <a:rPr u="none" dirty="0"/>
              <a:t>PVC</a:t>
            </a:r>
            <a:r>
              <a:rPr u="none" spc="20" dirty="0"/>
              <a:t> </a:t>
            </a:r>
            <a:r>
              <a:rPr u="none" spc="100" dirty="0">
                <a:solidFill>
                  <a:srgbClr val="333333"/>
                </a:solidFill>
              </a:rPr>
              <a:t>et</a:t>
            </a:r>
            <a:r>
              <a:rPr u="none" spc="15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ce</a:t>
            </a:r>
            <a:r>
              <a:rPr u="none" spc="15" dirty="0">
                <a:solidFill>
                  <a:srgbClr val="333333"/>
                </a:solidFill>
              </a:rPr>
              <a:t> </a:t>
            </a:r>
            <a:r>
              <a:rPr u="none" dirty="0"/>
              <a:t>PVC</a:t>
            </a:r>
            <a:r>
              <a:rPr u="none" spc="15" dirty="0"/>
              <a:t> </a:t>
            </a:r>
            <a:r>
              <a:rPr u="none" dirty="0">
                <a:solidFill>
                  <a:srgbClr val="333333"/>
                </a:solidFill>
              </a:rPr>
              <a:t>est</a:t>
            </a:r>
            <a:r>
              <a:rPr u="none" spc="15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associé</a:t>
            </a:r>
            <a:r>
              <a:rPr u="none" spc="15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avec</a:t>
            </a:r>
            <a:r>
              <a:rPr u="none" spc="15" dirty="0">
                <a:solidFill>
                  <a:srgbClr val="333333"/>
                </a:solidFill>
              </a:rPr>
              <a:t> </a:t>
            </a:r>
            <a:r>
              <a:rPr u="none" spc="65" dirty="0">
                <a:solidFill>
                  <a:srgbClr val="333333"/>
                </a:solidFill>
              </a:rPr>
              <a:t>un</a:t>
            </a:r>
            <a:r>
              <a:rPr u="none" spc="20" dirty="0">
                <a:solidFill>
                  <a:srgbClr val="333333"/>
                </a:solidFill>
              </a:rPr>
              <a:t> </a:t>
            </a:r>
            <a:r>
              <a:rPr u="none" spc="-40" dirty="0"/>
              <a:t>PV </a:t>
            </a:r>
            <a:r>
              <a:rPr u="none" spc="-40" dirty="0">
                <a:solidFill>
                  <a:srgbClr val="333333"/>
                </a:solidFill>
              </a:rPr>
              <a:t>,</a:t>
            </a:r>
            <a:r>
              <a:rPr u="none" spc="15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le</a:t>
            </a:r>
            <a:r>
              <a:rPr u="none" spc="15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associé</a:t>
            </a:r>
            <a:r>
              <a:rPr u="none" spc="15" dirty="0">
                <a:solidFill>
                  <a:srgbClr val="333333"/>
                </a:solidFill>
              </a:rPr>
              <a:t> </a:t>
            </a:r>
            <a:r>
              <a:rPr u="none" spc="-25" dirty="0"/>
              <a:t>PV </a:t>
            </a:r>
            <a:r>
              <a:rPr u="none" spc="70" dirty="0">
                <a:solidFill>
                  <a:srgbClr val="333333"/>
                </a:solidFill>
              </a:rPr>
              <a:t>appartient</a:t>
            </a:r>
            <a:r>
              <a:rPr u="none" spc="-75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à</a:t>
            </a:r>
            <a:r>
              <a:rPr u="none" spc="-70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le</a:t>
            </a:r>
            <a:r>
              <a:rPr u="none" spc="-70" dirty="0">
                <a:solidFill>
                  <a:srgbClr val="333333"/>
                </a:solidFill>
              </a:rPr>
              <a:t> </a:t>
            </a:r>
            <a:r>
              <a:rPr u="none" spc="85" dirty="0">
                <a:solidFill>
                  <a:srgbClr val="333333"/>
                </a:solidFill>
              </a:rPr>
              <a:t>utilisateur</a:t>
            </a:r>
            <a:r>
              <a:rPr u="none" spc="-75" dirty="0">
                <a:solidFill>
                  <a:srgbClr val="333333"/>
                </a:solidFill>
              </a:rPr>
              <a:t> </a:t>
            </a:r>
            <a:r>
              <a:rPr u="none" spc="105" dirty="0">
                <a:solidFill>
                  <a:srgbClr val="333333"/>
                </a:solidFill>
              </a:rPr>
              <a:t>comme</a:t>
            </a:r>
            <a:r>
              <a:rPr u="none" spc="-70" dirty="0">
                <a:solidFill>
                  <a:srgbClr val="333333"/>
                </a:solidFill>
              </a:rPr>
              <a:t> </a:t>
            </a:r>
            <a:r>
              <a:rPr u="none" spc="55" dirty="0">
                <a:solidFill>
                  <a:srgbClr val="333333"/>
                </a:solidFill>
              </a:rPr>
              <a:t>long</a:t>
            </a:r>
            <a:r>
              <a:rPr u="none" spc="-70" dirty="0">
                <a:solidFill>
                  <a:srgbClr val="333333"/>
                </a:solidFill>
              </a:rPr>
              <a:t> </a:t>
            </a:r>
            <a:r>
              <a:rPr u="none" spc="105" dirty="0">
                <a:solidFill>
                  <a:srgbClr val="333333"/>
                </a:solidFill>
              </a:rPr>
              <a:t>comme</a:t>
            </a:r>
            <a:r>
              <a:rPr u="none" spc="-70" dirty="0">
                <a:solidFill>
                  <a:srgbClr val="333333"/>
                </a:solidFill>
              </a:rPr>
              <a:t> </a:t>
            </a:r>
            <a:r>
              <a:rPr u="none" spc="80" dirty="0">
                <a:solidFill>
                  <a:srgbClr val="333333"/>
                </a:solidFill>
              </a:rPr>
              <a:t>il</a:t>
            </a:r>
            <a:r>
              <a:rPr u="none" spc="-75" dirty="0">
                <a:solidFill>
                  <a:srgbClr val="333333"/>
                </a:solidFill>
              </a:rPr>
              <a:t> </a:t>
            </a:r>
            <a:r>
              <a:rPr u="none" spc="85" dirty="0">
                <a:solidFill>
                  <a:srgbClr val="333333"/>
                </a:solidFill>
              </a:rPr>
              <a:t>besoins</a:t>
            </a:r>
            <a:r>
              <a:rPr u="none" spc="-70" dirty="0">
                <a:solidFill>
                  <a:srgbClr val="333333"/>
                </a:solidFill>
              </a:rPr>
              <a:t> </a:t>
            </a:r>
            <a:r>
              <a:rPr u="none" spc="-25" dirty="0">
                <a:solidFill>
                  <a:srgbClr val="333333"/>
                </a:solidFill>
              </a:rPr>
              <a:t>il</a:t>
            </a: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2133599"/>
            <a:ext cx="95250" cy="9524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2609849"/>
            <a:ext cx="95250" cy="95249"/>
          </a:xfrm>
          <a:prstGeom prst="rect">
            <a:avLst/>
          </a:prstGeom>
        </p:spPr>
      </p:pic>
    </p:spTree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65" dirty="0"/>
              <a:t>"RÉCUPÉRER"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1647824"/>
            <a:ext cx="95250" cy="9524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2133599"/>
            <a:ext cx="95250" cy="9524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2609849"/>
            <a:ext cx="95250" cy="9524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09687" y="3357562"/>
            <a:ext cx="104775" cy="10477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09687" y="4100512"/>
            <a:ext cx="104775" cy="104774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09687" y="4843462"/>
            <a:ext cx="104775" cy="104774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1177924" y="1358476"/>
            <a:ext cx="11090910" cy="4375557"/>
          </a:xfrm>
          <a:prstGeom prst="rect">
            <a:avLst/>
          </a:prstGeom>
        </p:spPr>
        <p:txBody>
          <a:bodyPr vert="horz" wrap="square" lIns="0" tIns="1651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0"/>
              </a:spcBef>
            </a:pPr>
            <a:r>
              <a:rPr sz="2100" spc="100" dirty="0">
                <a:solidFill>
                  <a:srgbClr val="333333"/>
                </a:solidFill>
                <a:latin typeface="Trebuchet MS"/>
                <a:cs typeface="Trebuchet MS"/>
              </a:rPr>
              <a:t>Lorsque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l' </a:t>
            </a:r>
            <a:r>
              <a:rPr sz="2100" spc="85" dirty="0">
                <a:solidFill>
                  <a:srgbClr val="333333"/>
                </a:solidFill>
                <a:latin typeface="Trebuchet MS"/>
                <a:cs typeface="Trebuchet MS"/>
              </a:rPr>
              <a:t>utilisateur</a:t>
            </a:r>
            <a:r>
              <a:rPr sz="2100" spc="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35" dirty="0">
                <a:solidFill>
                  <a:srgbClr val="333333"/>
                </a:solidFill>
                <a:latin typeface="Trebuchet MS"/>
                <a:cs typeface="Trebuchet MS"/>
              </a:rPr>
              <a:t>n'a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plus </a:t>
            </a:r>
            <a:r>
              <a:rPr sz="2100" spc="85" dirty="0">
                <a:solidFill>
                  <a:srgbClr val="333333"/>
                </a:solidFill>
                <a:latin typeface="Trebuchet MS"/>
                <a:cs typeface="Trebuchet MS"/>
              </a:rPr>
              <a:t>besoin</a:t>
            </a:r>
            <a:r>
              <a:rPr sz="2100" spc="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 volume, </a:t>
            </a:r>
            <a:r>
              <a:rPr sz="2100" spc="80" dirty="0">
                <a:solidFill>
                  <a:srgbClr val="333333"/>
                </a:solidFill>
                <a:latin typeface="Trebuchet MS"/>
                <a:cs typeface="Trebuchet MS"/>
              </a:rPr>
              <a:t>il</a:t>
            </a:r>
            <a:r>
              <a:rPr sz="2100" spc="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0" dirty="0">
                <a:solidFill>
                  <a:srgbClr val="333333"/>
                </a:solidFill>
                <a:latin typeface="Trebuchet MS"/>
                <a:cs typeface="Trebuchet MS"/>
              </a:rPr>
              <a:t>peut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supprimer</a:t>
            </a:r>
            <a:r>
              <a:rPr sz="2100" spc="5" dirty="0">
                <a:solidFill>
                  <a:srgbClr val="333333"/>
                </a:solidFill>
                <a:latin typeface="Trebuchet MS"/>
                <a:cs typeface="Trebuchet MS"/>
              </a:rPr>
              <a:t> le </a:t>
            </a:r>
            <a:r>
              <a:rPr sz="2100" spc="-25" dirty="0">
                <a:solidFill>
                  <a:srgbClr val="ED2137"/>
                </a:solidFill>
                <a:latin typeface="Trebuchet MS"/>
                <a:cs typeface="Trebuchet MS"/>
              </a:rPr>
              <a:t>PVC </a:t>
            </a:r>
            <a:endParaRPr sz="2100" dirty="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255"/>
              </a:spcBef>
            </a:pPr>
            <a:r>
              <a:rPr sz="2150" i="1" dirty="0">
                <a:solidFill>
                  <a:srgbClr val="ED2137"/>
                </a:solidFill>
                <a:latin typeface="Trebuchet MS"/>
                <a:cs typeface="Trebuchet MS"/>
              </a:rPr>
              <a:t>Avertissement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,</a:t>
            </a:r>
            <a:r>
              <a:rPr sz="2100" spc="-2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suppression</a:t>
            </a:r>
            <a:r>
              <a:rPr sz="2100" spc="-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5" dirty="0">
                <a:solidFill>
                  <a:srgbClr val="333333"/>
                </a:solidFill>
                <a:latin typeface="Trebuchet MS"/>
                <a:cs typeface="Trebuchet MS"/>
              </a:rPr>
              <a:t>un</a:t>
            </a:r>
            <a:r>
              <a:rPr sz="2100" spc="-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lang="fr-FR" sz="2150" i="1" spc="90" dirty="0">
                <a:solidFill>
                  <a:srgbClr val="ED2137"/>
                </a:solidFill>
                <a:latin typeface="Trebuchet MS"/>
                <a:cs typeface="Trebuchet MS"/>
              </a:rPr>
              <a:t>POD</a:t>
            </a:r>
            <a:r>
              <a:rPr sz="2150" i="1" spc="-35" dirty="0">
                <a:solidFill>
                  <a:srgbClr val="ED2137"/>
                </a:solidFill>
                <a:latin typeface="Trebuchet MS"/>
                <a:cs typeface="Trebuchet MS"/>
              </a:rPr>
              <a:t> </a:t>
            </a:r>
            <a:r>
              <a:rPr sz="2100" spc="95" dirty="0">
                <a:solidFill>
                  <a:srgbClr val="333333"/>
                </a:solidFill>
                <a:latin typeface="Trebuchet MS"/>
                <a:cs typeface="Trebuchet MS"/>
              </a:rPr>
              <a:t>fait</a:t>
            </a:r>
            <a:r>
              <a:rPr sz="2100" spc="-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0" dirty="0">
                <a:solidFill>
                  <a:srgbClr val="333333"/>
                </a:solidFill>
                <a:latin typeface="Trebuchet MS"/>
                <a:cs typeface="Trebuchet MS"/>
              </a:rPr>
              <a:t>pas</a:t>
            </a:r>
            <a:r>
              <a:rPr sz="2100" spc="-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supprimer</a:t>
            </a:r>
            <a:r>
              <a:rPr sz="2100" spc="-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-2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associé</a:t>
            </a:r>
            <a:r>
              <a:rPr sz="2100" spc="-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50" i="1" spc="-10" dirty="0">
                <a:solidFill>
                  <a:srgbClr val="ED2137"/>
                </a:solidFill>
                <a:latin typeface="Trebuchet MS"/>
                <a:cs typeface="Trebuchet MS"/>
              </a:rPr>
              <a:t>PersistanceVolumeClaims 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!</a:t>
            </a:r>
            <a:endParaRPr sz="2100" dirty="0">
              <a:latin typeface="Trebuchet MS"/>
              <a:cs typeface="Trebuchet MS"/>
            </a:endParaRPr>
          </a:p>
          <a:p>
            <a:pPr marL="12700" marR="5080">
              <a:lnSpc>
                <a:spcPts val="2100"/>
              </a:lnSpc>
              <a:spcBef>
                <a:spcPts val="1639"/>
              </a:spcBef>
            </a:pPr>
            <a:r>
              <a:rPr sz="2100" spc="1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2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0" dirty="0">
                <a:solidFill>
                  <a:srgbClr val="ED2137"/>
                </a:solidFill>
                <a:latin typeface="Trebuchet MS"/>
                <a:cs typeface="Trebuchet MS"/>
              </a:rPr>
              <a:t>Politique de récupération</a:t>
            </a:r>
            <a:r>
              <a:rPr sz="2100" spc="25" dirty="0">
                <a:solidFill>
                  <a:srgbClr val="ED2137"/>
                </a:solidFill>
                <a:latin typeface="Trebuchet MS"/>
                <a:cs typeface="Trebuchet MS"/>
              </a:rPr>
              <a:t> </a:t>
            </a:r>
            <a:r>
              <a:rPr sz="2100" spc="10" dirty="0">
                <a:solidFill>
                  <a:srgbClr val="333333"/>
                </a:solidFill>
                <a:latin typeface="Trebuchet MS"/>
                <a:cs typeface="Trebuchet MS"/>
              </a:rPr>
              <a:t>associé</a:t>
            </a:r>
            <a:r>
              <a:rPr sz="2100" spc="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0" dirty="0">
                <a:solidFill>
                  <a:srgbClr val="333333"/>
                </a:solidFill>
                <a:latin typeface="Trebuchet MS"/>
                <a:cs typeface="Trebuchet MS"/>
              </a:rPr>
              <a:t>avec</a:t>
            </a:r>
            <a:r>
              <a:rPr sz="2100" spc="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0" dirty="0">
                <a:solidFill>
                  <a:srgbClr val="ED2137"/>
                </a:solidFill>
                <a:latin typeface="Trebuchet MS"/>
                <a:cs typeface="Trebuchet MS"/>
              </a:rPr>
              <a:t>Volume persistant</a:t>
            </a:r>
            <a:r>
              <a:rPr sz="2100" spc="25" dirty="0">
                <a:solidFill>
                  <a:srgbClr val="ED2137"/>
                </a:solidFill>
                <a:latin typeface="Trebuchet MS"/>
                <a:cs typeface="Trebuchet MS"/>
              </a:rPr>
              <a:t> </a:t>
            </a:r>
            <a:r>
              <a:rPr sz="2100" spc="50" dirty="0">
                <a:solidFill>
                  <a:srgbClr val="333333"/>
                </a:solidFill>
                <a:latin typeface="Trebuchet MS"/>
                <a:cs typeface="Trebuchet MS"/>
              </a:rPr>
              <a:t>détermine</a:t>
            </a:r>
            <a:r>
              <a:rPr sz="2100" spc="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0" dirty="0">
                <a:solidFill>
                  <a:srgbClr val="333333"/>
                </a:solidFill>
                <a:latin typeface="Trebuchet MS"/>
                <a:cs typeface="Trebuchet MS"/>
              </a:rPr>
              <a:t>quoi</a:t>
            </a:r>
            <a:r>
              <a:rPr sz="2100" spc="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95" dirty="0">
                <a:solidFill>
                  <a:srgbClr val="333333"/>
                </a:solidFill>
                <a:latin typeface="Trebuchet MS"/>
                <a:cs typeface="Trebuchet MS"/>
              </a:rPr>
              <a:t>se produit</a:t>
            </a:r>
            <a:r>
              <a:rPr sz="2100" spc="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0" dirty="0">
                <a:solidFill>
                  <a:srgbClr val="333333"/>
                </a:solidFill>
                <a:latin typeface="Trebuchet MS"/>
                <a:cs typeface="Trebuchet MS"/>
              </a:rPr>
              <a:t>à</a:t>
            </a:r>
            <a:r>
              <a:rPr sz="2100" spc="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25" dirty="0">
                <a:solidFill>
                  <a:srgbClr val="333333"/>
                </a:solidFill>
                <a:latin typeface="Trebuchet MS"/>
                <a:cs typeface="Trebuchet MS"/>
              </a:rPr>
              <a:t>le </a:t>
            </a:r>
            <a:r>
              <a:rPr sz="2100" dirty="0">
                <a:solidFill>
                  <a:srgbClr val="ED2137"/>
                </a:solidFill>
                <a:latin typeface="Trebuchet MS"/>
                <a:cs typeface="Trebuchet MS"/>
              </a:rPr>
              <a:t>volume persistant</a:t>
            </a:r>
            <a:r>
              <a:rPr sz="2100" spc="50" dirty="0">
                <a:solidFill>
                  <a:srgbClr val="ED2137"/>
                </a:solidFill>
                <a:latin typeface="Trebuchet MS"/>
                <a:cs typeface="Trebuchet MS"/>
              </a:rPr>
              <a:t> </a:t>
            </a:r>
            <a:r>
              <a:rPr sz="2100" spc="65" dirty="0">
                <a:solidFill>
                  <a:srgbClr val="333333"/>
                </a:solidFill>
                <a:latin typeface="Trebuchet MS"/>
                <a:cs typeface="Trebuchet MS"/>
              </a:rPr>
              <a:t>une fois</a:t>
            </a:r>
            <a:r>
              <a:rPr sz="2100" spc="5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95" dirty="0">
                <a:solidFill>
                  <a:srgbClr val="333333"/>
                </a:solidFill>
                <a:latin typeface="Trebuchet MS"/>
                <a:cs typeface="Trebuchet MS"/>
              </a:rPr>
              <a:t>il</a:t>
            </a:r>
            <a:r>
              <a:rPr sz="2100" spc="5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10" dirty="0">
                <a:solidFill>
                  <a:srgbClr val="333333"/>
                </a:solidFill>
                <a:latin typeface="Trebuchet MS"/>
                <a:cs typeface="Trebuchet MS"/>
              </a:rPr>
              <a:t>a</a:t>
            </a:r>
            <a:r>
              <a:rPr sz="2100" spc="5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5" dirty="0">
                <a:solidFill>
                  <a:srgbClr val="333333"/>
                </a:solidFill>
                <a:latin typeface="Trebuchet MS"/>
                <a:cs typeface="Trebuchet MS"/>
              </a:rPr>
              <a:t>a été</a:t>
            </a:r>
            <a:r>
              <a:rPr sz="2100" spc="5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libéré:</a:t>
            </a:r>
            <a:endParaRPr sz="2100" dirty="0">
              <a:latin typeface="Trebuchet MS"/>
              <a:cs typeface="Trebuchet MS"/>
            </a:endParaRPr>
          </a:p>
          <a:p>
            <a:pPr marL="393700" marR="1475105">
              <a:lnSpc>
                <a:spcPts val="2100"/>
              </a:lnSpc>
              <a:spcBef>
                <a:spcPts val="1725"/>
              </a:spcBef>
            </a:pPr>
            <a:r>
              <a:rPr sz="2100" dirty="0">
                <a:solidFill>
                  <a:srgbClr val="ED2137"/>
                </a:solidFill>
                <a:latin typeface="Trebuchet MS"/>
                <a:cs typeface="Trebuchet MS"/>
              </a:rPr>
              <a:t>Conservé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: </a:t>
            </a:r>
            <a:r>
              <a:rPr sz="2100" spc="105" dirty="0">
                <a:solidFill>
                  <a:srgbClr val="333333"/>
                </a:solidFill>
                <a:latin typeface="Trebuchet MS"/>
                <a:cs typeface="Trebuchet MS"/>
              </a:rPr>
              <a:t>le </a:t>
            </a:r>
            <a:r>
              <a:rPr sz="2100" dirty="0">
                <a:solidFill>
                  <a:srgbClr val="ED2137"/>
                </a:solidFill>
                <a:latin typeface="Trebuchet MS"/>
                <a:cs typeface="Trebuchet MS"/>
              </a:rPr>
              <a:t>PV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n'est </a:t>
            </a:r>
            <a:r>
              <a:rPr sz="2100" spc="135" dirty="0">
                <a:solidFill>
                  <a:srgbClr val="333333"/>
                </a:solidFill>
                <a:latin typeface="Trebuchet MS"/>
                <a:cs typeface="Trebuchet MS"/>
              </a:rPr>
              <a:t>plus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utilisé </a:t>
            </a:r>
            <a:r>
              <a:rPr sz="2100" spc="50" dirty="0">
                <a:solidFill>
                  <a:srgbClr val="333333"/>
                </a:solidFill>
                <a:latin typeface="Trebuchet MS"/>
                <a:cs typeface="Trebuchet MS"/>
              </a:rPr>
              <a:t>mais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0" dirty="0">
                <a:solidFill>
                  <a:srgbClr val="333333"/>
                </a:solidFill>
                <a:latin typeface="Trebuchet MS"/>
                <a:cs typeface="Trebuchet MS"/>
              </a:rPr>
              <a:t>ne peut pas</a:t>
            </a:r>
            <a:r>
              <a:rPr sz="2100" spc="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5" dirty="0">
                <a:solidFill>
                  <a:srgbClr val="333333"/>
                </a:solidFill>
                <a:latin typeface="Trebuchet MS"/>
                <a:cs typeface="Trebuchet MS"/>
              </a:rPr>
              <a:t>être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associé à </a:t>
            </a:r>
            <a:r>
              <a:rPr sz="2100" spc="40" dirty="0">
                <a:solidFill>
                  <a:srgbClr val="333333"/>
                </a:solidFill>
                <a:latin typeface="Trebuchet MS"/>
                <a:cs typeface="Trebuchet MS"/>
              </a:rPr>
              <a:t>une autre </a:t>
            </a:r>
            <a:r>
              <a:rPr sz="2100" spc="20" dirty="0">
                <a:solidFill>
                  <a:srgbClr val="ED2137"/>
                </a:solidFill>
                <a:latin typeface="Trebuchet MS"/>
                <a:cs typeface="Trebuchet MS"/>
              </a:rPr>
              <a:t>PersistentVolumeClaim</a:t>
            </a:r>
            <a:r>
              <a:rPr sz="2100" spc="45" dirty="0">
                <a:solidFill>
                  <a:srgbClr val="ED2137"/>
                </a:solidFill>
                <a:latin typeface="Trebuchet MS"/>
                <a:cs typeface="Trebuchet MS"/>
              </a:rPr>
              <a:t> </a:t>
            </a:r>
            <a:r>
              <a:rPr sz="2100" spc="10" dirty="0">
                <a:solidFill>
                  <a:srgbClr val="333333"/>
                </a:solidFill>
                <a:latin typeface="Trebuchet MS"/>
                <a:cs typeface="Trebuchet MS"/>
              </a:rPr>
              <a:t>jusqu'à</a:t>
            </a:r>
            <a:r>
              <a:rPr sz="2100" spc="4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00" dirty="0">
                <a:solidFill>
                  <a:srgbClr val="333333"/>
                </a:solidFill>
                <a:latin typeface="Trebuchet MS"/>
                <a:cs typeface="Trebuchet MS"/>
              </a:rPr>
              <a:t>un </a:t>
            </a:r>
            <a:r>
              <a:rPr sz="2100" spc="45" dirty="0">
                <a:solidFill>
                  <a:srgbClr val="333333"/>
                </a:solidFill>
                <a:latin typeface="Trebuchet MS"/>
                <a:cs typeface="Trebuchet MS"/>
              </a:rPr>
              <a:t>administrateur </a:t>
            </a:r>
            <a:r>
              <a:rPr sz="2100" spc="20" dirty="0">
                <a:solidFill>
                  <a:srgbClr val="333333"/>
                </a:solidFill>
                <a:latin typeface="Trebuchet MS"/>
                <a:cs typeface="Trebuchet MS"/>
              </a:rPr>
              <a:t>libère</a:t>
            </a:r>
            <a:r>
              <a:rPr sz="2100" spc="4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25" dirty="0">
                <a:solidFill>
                  <a:srgbClr val="333333"/>
                </a:solidFill>
                <a:latin typeface="Trebuchet MS"/>
                <a:cs typeface="Trebuchet MS"/>
              </a:rPr>
              <a:t>il</a:t>
            </a:r>
            <a:endParaRPr sz="2100" dirty="0">
              <a:latin typeface="Trebuchet MS"/>
              <a:cs typeface="Trebuchet MS"/>
            </a:endParaRPr>
          </a:p>
          <a:p>
            <a:pPr marL="393700" marR="21590">
              <a:lnSpc>
                <a:spcPts val="2100"/>
              </a:lnSpc>
              <a:spcBef>
                <a:spcPts val="1650"/>
              </a:spcBef>
            </a:pPr>
            <a:r>
              <a:rPr sz="2100" spc="-10" dirty="0">
                <a:solidFill>
                  <a:srgbClr val="ED2137"/>
                </a:solidFill>
                <a:latin typeface="Trebuchet MS"/>
                <a:cs typeface="Trebuchet MS"/>
              </a:rPr>
              <a:t>Recyclé 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: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ED2137"/>
                </a:solidFill>
                <a:latin typeface="Trebuchet MS"/>
                <a:cs typeface="Trebuchet MS"/>
              </a:rPr>
              <a:t>Volume persistant</a:t>
            </a:r>
            <a:r>
              <a:rPr sz="2100" spc="5" dirty="0">
                <a:solidFill>
                  <a:srgbClr val="ED2137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est</a:t>
            </a:r>
            <a:r>
              <a:rPr sz="2100" spc="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nettoyé,</a:t>
            </a:r>
            <a:r>
              <a:rPr sz="2100" spc="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130" dirty="0">
                <a:solidFill>
                  <a:srgbClr val="333333"/>
                </a:solidFill>
                <a:latin typeface="Trebuchet MS"/>
                <a:cs typeface="Trebuchet MS"/>
              </a:rPr>
              <a:t>c'est-à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-dire le</a:t>
            </a:r>
            <a:r>
              <a:rPr sz="2100" spc="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données</a:t>
            </a:r>
            <a:r>
              <a:rPr sz="2100" spc="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5" dirty="0">
                <a:solidFill>
                  <a:srgbClr val="333333"/>
                </a:solidFill>
                <a:latin typeface="Trebuchet MS"/>
                <a:cs typeface="Trebuchet MS"/>
              </a:rPr>
              <a:t>stocké</a:t>
            </a:r>
            <a:r>
              <a:rPr sz="2100" spc="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là</a:t>
            </a:r>
            <a:r>
              <a:rPr sz="2100" spc="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est </a:t>
            </a:r>
            <a:r>
              <a:rPr sz="2100" spc="-20" dirty="0">
                <a:solidFill>
                  <a:srgbClr val="333333"/>
                </a:solidFill>
                <a:latin typeface="Trebuchet MS"/>
                <a:cs typeface="Trebuchet MS"/>
              </a:rPr>
              <a:t>supprimé.</a:t>
            </a:r>
            <a:r>
              <a:rPr sz="2100" spc="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5" dirty="0">
                <a:solidFill>
                  <a:srgbClr val="333333"/>
                </a:solidFill>
                <a:latin typeface="Trebuchet MS"/>
                <a:cs typeface="Trebuchet MS"/>
              </a:rPr>
              <a:t>Alors</a:t>
            </a:r>
            <a:r>
              <a:rPr sz="2100" spc="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25" dirty="0">
                <a:solidFill>
                  <a:srgbClr val="333333"/>
                </a:solidFill>
                <a:latin typeface="Trebuchet MS"/>
                <a:cs typeface="Trebuchet MS"/>
              </a:rPr>
              <a:t>ça </a:t>
            </a:r>
            <a:r>
              <a:rPr sz="2100" spc="50" dirty="0">
                <a:solidFill>
                  <a:srgbClr val="333333"/>
                </a:solidFill>
                <a:latin typeface="Trebuchet MS"/>
                <a:cs typeface="Trebuchet MS"/>
              </a:rPr>
              <a:t>peut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5" dirty="0">
                <a:solidFill>
                  <a:srgbClr val="333333"/>
                </a:solidFill>
                <a:latin typeface="Trebuchet MS"/>
                <a:cs typeface="Trebuchet MS"/>
              </a:rPr>
              <a:t>être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associé</a:t>
            </a:r>
            <a:r>
              <a:rPr sz="2100" spc="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0" dirty="0">
                <a:solidFill>
                  <a:srgbClr val="333333"/>
                </a:solidFill>
                <a:latin typeface="Trebuchet MS"/>
                <a:cs typeface="Trebuchet MS"/>
              </a:rPr>
              <a:t>à nouveau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avec</a:t>
            </a:r>
            <a:r>
              <a:rPr sz="2100" spc="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5" dirty="0">
                <a:solidFill>
                  <a:srgbClr val="333333"/>
                </a:solidFill>
                <a:latin typeface="Trebuchet MS"/>
                <a:cs typeface="Trebuchet MS"/>
              </a:rPr>
              <a:t>un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25" dirty="0">
                <a:solidFill>
                  <a:srgbClr val="ED2137"/>
                </a:solidFill>
                <a:latin typeface="Trebuchet MS"/>
                <a:cs typeface="Trebuchet MS"/>
              </a:rPr>
              <a:t>PVC</a:t>
            </a:r>
            <a:endParaRPr sz="2100" dirty="0">
              <a:latin typeface="Trebuchet MS"/>
              <a:cs typeface="Trebuchet MS"/>
            </a:endParaRPr>
          </a:p>
          <a:p>
            <a:pPr marL="393700">
              <a:lnSpc>
                <a:spcPct val="100000"/>
              </a:lnSpc>
              <a:spcBef>
                <a:spcPts val="1230"/>
              </a:spcBef>
            </a:pPr>
            <a:r>
              <a:rPr sz="2100" dirty="0">
                <a:solidFill>
                  <a:srgbClr val="ED2137"/>
                </a:solidFill>
                <a:latin typeface="Trebuchet MS"/>
                <a:cs typeface="Trebuchet MS"/>
              </a:rPr>
              <a:t>Supprimé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:</a:t>
            </a:r>
            <a:r>
              <a:rPr sz="2100" spc="4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5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ED2137"/>
                </a:solidFill>
                <a:latin typeface="Trebuchet MS"/>
                <a:cs typeface="Trebuchet MS"/>
              </a:rPr>
              <a:t>Volume persistant</a:t>
            </a:r>
            <a:r>
              <a:rPr sz="2100" spc="45" dirty="0">
                <a:solidFill>
                  <a:srgbClr val="ED2137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est</a:t>
            </a:r>
            <a:r>
              <a:rPr sz="2100" spc="5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supprimé</a:t>
            </a:r>
            <a:r>
              <a:rPr sz="2100" spc="5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105" dirty="0">
                <a:solidFill>
                  <a:srgbClr val="333333"/>
                </a:solidFill>
                <a:latin typeface="Trebuchet MS"/>
                <a:cs typeface="Trebuchet MS"/>
              </a:rPr>
              <a:t>(par exemple)</a:t>
            </a:r>
            <a:r>
              <a:rPr sz="2100" spc="4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AzureDisk,</a:t>
            </a:r>
            <a:r>
              <a:rPr sz="2100" spc="5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80" dirty="0">
                <a:solidFill>
                  <a:srgbClr val="333333"/>
                </a:solidFill>
                <a:latin typeface="Trebuchet MS"/>
                <a:cs typeface="Trebuchet MS"/>
              </a:rPr>
              <a:t>GC</a:t>
            </a:r>
            <a:r>
              <a:rPr sz="2100" spc="5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Disque,</a:t>
            </a:r>
            <a:r>
              <a:rPr sz="2100" spc="4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20" dirty="0">
                <a:solidFill>
                  <a:srgbClr val="333333"/>
                </a:solidFill>
                <a:latin typeface="Trebuchet MS"/>
                <a:cs typeface="Trebuchet MS"/>
              </a:rPr>
              <a:t>AWS</a:t>
            </a:r>
            <a:r>
              <a:rPr sz="2100" spc="5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EBS...)</a:t>
            </a:r>
            <a:endParaRPr sz="2100" dirty="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96924" y="571563"/>
            <a:ext cx="3500754" cy="558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0" dirty="0"/>
              <a:t>ACCÉDER</a:t>
            </a:r>
            <a:r>
              <a:rPr spc="-80" dirty="0"/>
              <a:t> </a:t>
            </a:r>
            <a:r>
              <a:rPr spc="-10" dirty="0"/>
              <a:t>MODES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1647824"/>
            <a:ext cx="95250" cy="9524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2400299"/>
            <a:ext cx="95250" cy="9524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3143249"/>
            <a:ext cx="95250" cy="9524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3895724"/>
            <a:ext cx="95250" cy="95249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796924" y="1511300"/>
            <a:ext cx="5916295" cy="5031121"/>
          </a:xfrm>
          <a:prstGeom prst="rect">
            <a:avLst/>
          </a:prstGeom>
        </p:spPr>
        <p:txBody>
          <a:bodyPr vert="horz" wrap="square" lIns="0" tIns="66040" rIns="0" bIns="0" rtlCol="0">
            <a:spAutoFit/>
          </a:bodyPr>
          <a:lstStyle/>
          <a:p>
            <a:pPr marL="393065" marR="299085">
              <a:lnSpc>
                <a:spcPts val="2100"/>
              </a:lnSpc>
              <a:spcBef>
                <a:spcPts val="520"/>
              </a:spcBef>
            </a:pPr>
            <a:r>
              <a:rPr sz="2100" dirty="0">
                <a:solidFill>
                  <a:srgbClr val="ED2137"/>
                </a:solidFill>
                <a:latin typeface="Trebuchet MS"/>
                <a:cs typeface="Trebuchet MS"/>
              </a:rPr>
              <a:t>Lire/Écrire une seule fois</a:t>
            </a:r>
            <a:r>
              <a:rPr sz="2100" spc="40" dirty="0">
                <a:solidFill>
                  <a:srgbClr val="ED2137"/>
                </a:solidFill>
                <a:latin typeface="Trebuchet MS"/>
                <a:cs typeface="Trebuchet MS"/>
              </a:rPr>
              <a:t> </a:t>
            </a:r>
            <a:r>
              <a:rPr sz="2100" spc="-20" dirty="0">
                <a:solidFill>
                  <a:srgbClr val="333333"/>
                </a:solidFill>
                <a:latin typeface="Trebuchet MS"/>
                <a:cs typeface="Trebuchet MS"/>
              </a:rPr>
              <a:t>(RWO) :</a:t>
            </a:r>
            <a:r>
              <a:rPr sz="2100" spc="4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4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5" dirty="0">
                <a:solidFill>
                  <a:srgbClr val="333333"/>
                </a:solidFill>
                <a:latin typeface="Trebuchet MS"/>
                <a:cs typeface="Trebuchet MS"/>
              </a:rPr>
              <a:t>volume</a:t>
            </a:r>
            <a:r>
              <a:rPr sz="2100" spc="4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0" dirty="0">
                <a:solidFill>
                  <a:srgbClr val="333333"/>
                </a:solidFill>
                <a:latin typeface="Trebuchet MS"/>
                <a:cs typeface="Trebuchet MS"/>
              </a:rPr>
              <a:t>peut</a:t>
            </a:r>
            <a:r>
              <a:rPr sz="2100" spc="4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30" dirty="0">
                <a:solidFill>
                  <a:srgbClr val="333333"/>
                </a:solidFill>
                <a:latin typeface="Trebuchet MS"/>
                <a:cs typeface="Trebuchet MS"/>
              </a:rPr>
              <a:t>être </a:t>
            </a:r>
            <a:r>
              <a:rPr sz="2100" spc="95" dirty="0">
                <a:solidFill>
                  <a:srgbClr val="333333"/>
                </a:solidFill>
                <a:latin typeface="Trebuchet MS"/>
                <a:cs typeface="Trebuchet MS"/>
              </a:rPr>
              <a:t>monté</a:t>
            </a:r>
            <a:r>
              <a:rPr sz="2100" spc="-5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05" dirty="0">
                <a:solidFill>
                  <a:srgbClr val="333333"/>
                </a:solidFill>
                <a:latin typeface="Trebuchet MS"/>
                <a:cs typeface="Trebuchet MS"/>
              </a:rPr>
              <a:t>comme</a:t>
            </a:r>
            <a:r>
              <a:rPr sz="2100" spc="-4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lecture-écriture</a:t>
            </a:r>
            <a:r>
              <a:rPr sz="2100" spc="-4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5" dirty="0">
                <a:solidFill>
                  <a:srgbClr val="333333"/>
                </a:solidFill>
                <a:latin typeface="Trebuchet MS"/>
                <a:cs typeface="Trebuchet MS"/>
              </a:rPr>
              <a:t>par</a:t>
            </a:r>
            <a:r>
              <a:rPr sz="2100" spc="-4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seulement</a:t>
            </a:r>
            <a:r>
              <a:rPr sz="2100" spc="-4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90" dirty="0">
                <a:solidFill>
                  <a:srgbClr val="333333"/>
                </a:solidFill>
                <a:latin typeface="Trebuchet MS"/>
                <a:cs typeface="Trebuchet MS"/>
              </a:rPr>
              <a:t>un</a:t>
            </a:r>
            <a:r>
              <a:rPr sz="2100" spc="-4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80" dirty="0">
                <a:solidFill>
                  <a:srgbClr val="333333"/>
                </a:solidFill>
                <a:latin typeface="Trebuchet MS"/>
                <a:cs typeface="Trebuchet MS"/>
              </a:rPr>
              <a:t>nœud</a:t>
            </a:r>
            <a:endParaRPr sz="2100" dirty="0">
              <a:latin typeface="Trebuchet MS"/>
              <a:cs typeface="Trebuchet MS"/>
            </a:endParaRPr>
          </a:p>
          <a:p>
            <a:pPr marL="393065" marR="36830">
              <a:lnSpc>
                <a:spcPts val="2100"/>
              </a:lnSpc>
              <a:spcBef>
                <a:spcPts val="1725"/>
              </a:spcBef>
            </a:pPr>
            <a:r>
              <a:rPr sz="2100" spc="55" dirty="0">
                <a:solidFill>
                  <a:srgbClr val="ED2137"/>
                </a:solidFill>
                <a:latin typeface="Trebuchet MS"/>
                <a:cs typeface="Trebuchet MS"/>
              </a:rPr>
              <a:t>ReadWriteOncePod</a:t>
            </a:r>
            <a:r>
              <a:rPr sz="2100" spc="-70" dirty="0">
                <a:solidFill>
                  <a:srgbClr val="ED2137"/>
                </a:solidFill>
                <a:latin typeface="Trebuchet MS"/>
                <a:cs typeface="Trebuchet MS"/>
              </a:rPr>
              <a:t> 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(RWOP) :</a:t>
            </a:r>
            <a:r>
              <a:rPr sz="2100" spc="-6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-6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5" dirty="0">
                <a:solidFill>
                  <a:srgbClr val="333333"/>
                </a:solidFill>
                <a:latin typeface="Trebuchet MS"/>
                <a:cs typeface="Trebuchet MS"/>
              </a:rPr>
              <a:t>volume</a:t>
            </a:r>
            <a:r>
              <a:rPr sz="2100" spc="-6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25" dirty="0">
                <a:solidFill>
                  <a:srgbClr val="333333"/>
                </a:solidFill>
                <a:latin typeface="Trebuchet MS"/>
                <a:cs typeface="Trebuchet MS"/>
              </a:rPr>
              <a:t>peut </a:t>
            </a:r>
            <a:r>
              <a:rPr sz="2100" spc="55" dirty="0">
                <a:solidFill>
                  <a:srgbClr val="333333"/>
                </a:solidFill>
                <a:latin typeface="Trebuchet MS"/>
                <a:cs typeface="Trebuchet MS"/>
              </a:rPr>
              <a:t>être</a:t>
            </a:r>
            <a:r>
              <a:rPr sz="2100" spc="-4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95" dirty="0">
                <a:solidFill>
                  <a:srgbClr val="333333"/>
                </a:solidFill>
                <a:latin typeface="Trebuchet MS"/>
                <a:cs typeface="Trebuchet MS"/>
              </a:rPr>
              <a:t>monté</a:t>
            </a:r>
            <a:r>
              <a:rPr sz="2100" spc="-4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05" dirty="0">
                <a:solidFill>
                  <a:srgbClr val="333333"/>
                </a:solidFill>
                <a:latin typeface="Trebuchet MS"/>
                <a:cs typeface="Trebuchet MS"/>
              </a:rPr>
              <a:t>comme</a:t>
            </a:r>
            <a:r>
              <a:rPr sz="2100" spc="-4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lecture-écriture</a:t>
            </a:r>
            <a:r>
              <a:rPr sz="2100" spc="-4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5" dirty="0">
                <a:solidFill>
                  <a:srgbClr val="333333"/>
                </a:solidFill>
                <a:latin typeface="Trebuchet MS"/>
                <a:cs typeface="Trebuchet MS"/>
              </a:rPr>
              <a:t>par</a:t>
            </a:r>
            <a:r>
              <a:rPr sz="2100" spc="-4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5" dirty="0">
                <a:solidFill>
                  <a:srgbClr val="333333"/>
                </a:solidFill>
                <a:latin typeface="Trebuchet MS"/>
                <a:cs typeface="Trebuchet MS"/>
              </a:rPr>
              <a:t>un</a:t>
            </a:r>
            <a:r>
              <a:rPr sz="2100" spc="-4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 err="1">
                <a:solidFill>
                  <a:srgbClr val="333333"/>
                </a:solidFill>
                <a:latin typeface="Trebuchet MS"/>
                <a:cs typeface="Trebuchet MS"/>
              </a:rPr>
              <a:t>célibataire</a:t>
            </a:r>
            <a:r>
              <a:rPr sz="2100" spc="-4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lang="fr-FR" sz="2100" spc="75" dirty="0">
                <a:solidFill>
                  <a:srgbClr val="333333"/>
                </a:solidFill>
                <a:latin typeface="Trebuchet MS"/>
                <a:cs typeface="Trebuchet MS"/>
              </a:rPr>
              <a:t>POD</a:t>
            </a:r>
            <a:endParaRPr sz="2100" dirty="0">
              <a:latin typeface="Trebuchet MS"/>
              <a:cs typeface="Trebuchet MS"/>
            </a:endParaRPr>
          </a:p>
          <a:p>
            <a:pPr marL="393065" marR="449580">
              <a:lnSpc>
                <a:spcPts val="2100"/>
              </a:lnSpc>
              <a:spcBef>
                <a:spcPts val="1650"/>
              </a:spcBef>
            </a:pPr>
            <a:r>
              <a:rPr sz="2100" spc="90" dirty="0">
                <a:solidFill>
                  <a:srgbClr val="ED2137"/>
                </a:solidFill>
                <a:latin typeface="Trebuchet MS"/>
                <a:cs typeface="Trebuchet MS"/>
              </a:rPr>
              <a:t>Lecture seule de plusieurs</a:t>
            </a:r>
            <a:r>
              <a:rPr sz="2100" spc="-65" dirty="0">
                <a:solidFill>
                  <a:srgbClr val="ED2137"/>
                </a:solidFill>
                <a:latin typeface="Trebuchet MS"/>
                <a:cs typeface="Trebuchet MS"/>
              </a:rPr>
              <a:t> </a:t>
            </a:r>
            <a:r>
              <a:rPr sz="2100" spc="-45" dirty="0">
                <a:solidFill>
                  <a:srgbClr val="333333"/>
                </a:solidFill>
                <a:latin typeface="Trebuchet MS"/>
                <a:cs typeface="Trebuchet MS"/>
              </a:rPr>
              <a:t>(ROX) :</a:t>
            </a:r>
            <a:r>
              <a:rPr sz="2100" spc="-6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-6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5" dirty="0">
                <a:solidFill>
                  <a:srgbClr val="333333"/>
                </a:solidFill>
                <a:latin typeface="Trebuchet MS"/>
                <a:cs typeface="Trebuchet MS"/>
              </a:rPr>
              <a:t>volume</a:t>
            </a:r>
            <a:r>
              <a:rPr sz="2100" spc="-6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0" dirty="0">
                <a:solidFill>
                  <a:srgbClr val="333333"/>
                </a:solidFill>
                <a:latin typeface="Trebuchet MS"/>
                <a:cs typeface="Trebuchet MS"/>
              </a:rPr>
              <a:t>peut</a:t>
            </a:r>
            <a:r>
              <a:rPr sz="2100" spc="-6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30" dirty="0">
                <a:solidFill>
                  <a:srgbClr val="333333"/>
                </a:solidFill>
                <a:latin typeface="Trebuchet MS"/>
                <a:cs typeface="Trebuchet MS"/>
              </a:rPr>
              <a:t>être </a:t>
            </a:r>
            <a:r>
              <a:rPr sz="2100" spc="95" dirty="0">
                <a:solidFill>
                  <a:srgbClr val="333333"/>
                </a:solidFill>
                <a:latin typeface="Trebuchet MS"/>
                <a:cs typeface="Trebuchet MS"/>
              </a:rPr>
              <a:t>monté</a:t>
            </a:r>
            <a:r>
              <a:rPr sz="2100" spc="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05" dirty="0">
                <a:solidFill>
                  <a:srgbClr val="333333"/>
                </a:solidFill>
                <a:latin typeface="Trebuchet MS"/>
                <a:cs typeface="Trebuchet MS"/>
              </a:rPr>
              <a:t>comme</a:t>
            </a:r>
            <a:r>
              <a:rPr sz="2100" spc="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lecture seule</a:t>
            </a:r>
            <a:r>
              <a:rPr sz="2100" spc="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5" dirty="0">
                <a:solidFill>
                  <a:srgbClr val="333333"/>
                </a:solidFill>
                <a:latin typeface="Trebuchet MS"/>
                <a:cs typeface="Trebuchet MS"/>
              </a:rPr>
              <a:t>par</a:t>
            </a:r>
            <a:r>
              <a:rPr sz="2100" spc="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plusieurs</a:t>
            </a:r>
            <a:r>
              <a:rPr sz="2100" spc="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95" dirty="0">
                <a:solidFill>
                  <a:srgbClr val="333333"/>
                </a:solidFill>
                <a:latin typeface="Trebuchet MS"/>
                <a:cs typeface="Trebuchet MS"/>
              </a:rPr>
              <a:t>nœuds</a:t>
            </a:r>
            <a:endParaRPr sz="2100" dirty="0">
              <a:latin typeface="Trebuchet MS"/>
              <a:cs typeface="Trebuchet MS"/>
            </a:endParaRPr>
          </a:p>
          <a:p>
            <a:pPr marL="393065" marR="315595">
              <a:lnSpc>
                <a:spcPts val="2100"/>
              </a:lnSpc>
              <a:spcBef>
                <a:spcPts val="1725"/>
              </a:spcBef>
            </a:pPr>
            <a:r>
              <a:rPr sz="2100" spc="65" dirty="0">
                <a:solidFill>
                  <a:srgbClr val="ED2137"/>
                </a:solidFill>
                <a:latin typeface="Trebuchet MS"/>
                <a:cs typeface="Trebuchet MS"/>
              </a:rPr>
              <a:t>Lire/Écrire/Nombreux</a:t>
            </a:r>
            <a:r>
              <a:rPr sz="2100" spc="-60" dirty="0">
                <a:solidFill>
                  <a:srgbClr val="ED2137"/>
                </a:solidFill>
                <a:latin typeface="Trebuchet MS"/>
                <a:cs typeface="Trebuchet MS"/>
              </a:rPr>
              <a:t> </a:t>
            </a:r>
            <a:r>
              <a:rPr sz="2100" spc="-60" dirty="0">
                <a:solidFill>
                  <a:srgbClr val="333333"/>
                </a:solidFill>
                <a:latin typeface="Trebuchet MS"/>
                <a:cs typeface="Trebuchet MS"/>
              </a:rPr>
              <a:t>(RWX) :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-5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5" dirty="0">
                <a:solidFill>
                  <a:srgbClr val="333333"/>
                </a:solidFill>
                <a:latin typeface="Trebuchet MS"/>
                <a:cs typeface="Trebuchet MS"/>
              </a:rPr>
              <a:t>volume</a:t>
            </a:r>
            <a:r>
              <a:rPr sz="2100" spc="-6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0" dirty="0">
                <a:solidFill>
                  <a:srgbClr val="333333"/>
                </a:solidFill>
                <a:latin typeface="Trebuchet MS"/>
                <a:cs typeface="Trebuchet MS"/>
              </a:rPr>
              <a:t>peut</a:t>
            </a:r>
            <a:r>
              <a:rPr sz="2100" spc="-5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30" dirty="0">
                <a:solidFill>
                  <a:srgbClr val="333333"/>
                </a:solidFill>
                <a:latin typeface="Trebuchet MS"/>
                <a:cs typeface="Trebuchet MS"/>
              </a:rPr>
              <a:t>être </a:t>
            </a:r>
            <a:r>
              <a:rPr sz="2100" spc="95" dirty="0">
                <a:solidFill>
                  <a:srgbClr val="333333"/>
                </a:solidFill>
                <a:latin typeface="Trebuchet MS"/>
                <a:cs typeface="Trebuchet MS"/>
              </a:rPr>
              <a:t>monté</a:t>
            </a:r>
            <a:r>
              <a:rPr sz="2100" spc="-3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05" dirty="0">
                <a:solidFill>
                  <a:srgbClr val="333333"/>
                </a:solidFill>
                <a:latin typeface="Trebuchet MS"/>
                <a:cs typeface="Trebuchet MS"/>
              </a:rPr>
              <a:t>comme</a:t>
            </a:r>
            <a:r>
              <a:rPr sz="2100" spc="-3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lecture-écriture</a:t>
            </a:r>
            <a:r>
              <a:rPr sz="2100" spc="-3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5" dirty="0">
                <a:solidFill>
                  <a:srgbClr val="333333"/>
                </a:solidFill>
                <a:latin typeface="Trebuchet MS"/>
                <a:cs typeface="Trebuchet MS"/>
              </a:rPr>
              <a:t>par</a:t>
            </a:r>
            <a:r>
              <a:rPr sz="2100" spc="-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plusieurs</a:t>
            </a:r>
            <a:r>
              <a:rPr sz="2100" spc="-3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95" dirty="0">
                <a:solidFill>
                  <a:srgbClr val="333333"/>
                </a:solidFill>
                <a:latin typeface="Trebuchet MS"/>
                <a:cs typeface="Trebuchet MS"/>
              </a:rPr>
              <a:t>nœuds</a:t>
            </a:r>
            <a:endParaRPr sz="2100" dirty="0">
              <a:latin typeface="Trebuchet MS"/>
              <a:cs typeface="Trebuchet MS"/>
            </a:endParaRPr>
          </a:p>
          <a:p>
            <a:pPr marL="12700" marR="5080">
              <a:lnSpc>
                <a:spcPct val="80800"/>
              </a:lnSpc>
              <a:spcBef>
                <a:spcPts val="1855"/>
              </a:spcBef>
            </a:pPr>
            <a:r>
              <a:rPr sz="2500" spc="100" dirty="0">
                <a:solidFill>
                  <a:srgbClr val="333333"/>
                </a:solidFill>
                <a:latin typeface="MingLiU_HKSCS-ExtB"/>
                <a:cs typeface="MingLiU_HKSCS-ExtB"/>
              </a:rPr>
              <a:t>⚠</a:t>
            </a:r>
            <a:r>
              <a:rPr sz="2500" spc="-680" dirty="0">
                <a:solidFill>
                  <a:srgbClr val="333333"/>
                </a:solidFill>
                <a:latin typeface="MingLiU_HKSCS-ExtB"/>
                <a:cs typeface="MingLiU_HKSCS-ExtB"/>
              </a:rPr>
              <a:t> </a:t>
            </a:r>
            <a:r>
              <a:rPr sz="2100" spc="85" dirty="0">
                <a:solidFill>
                  <a:srgbClr val="333333"/>
                </a:solidFill>
                <a:latin typeface="Trebuchet MS"/>
                <a:cs typeface="Trebuchet MS"/>
              </a:rPr>
              <a:t>UN</a:t>
            </a:r>
            <a:r>
              <a:rPr sz="2100" spc="-6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5" dirty="0">
                <a:solidFill>
                  <a:srgbClr val="333333"/>
                </a:solidFill>
                <a:latin typeface="Trebuchet MS"/>
                <a:cs typeface="Trebuchet MS"/>
              </a:rPr>
              <a:t>volume</a:t>
            </a:r>
            <a:r>
              <a:rPr sz="2100" spc="-6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0" dirty="0">
                <a:solidFill>
                  <a:srgbClr val="333333"/>
                </a:solidFill>
                <a:latin typeface="Trebuchet MS"/>
                <a:cs typeface="Trebuchet MS"/>
              </a:rPr>
              <a:t>peut</a:t>
            </a:r>
            <a:r>
              <a:rPr sz="2100" spc="-6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seulement</a:t>
            </a:r>
            <a:r>
              <a:rPr sz="2100" spc="-6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5" dirty="0">
                <a:solidFill>
                  <a:srgbClr val="333333"/>
                </a:solidFill>
                <a:latin typeface="Trebuchet MS"/>
                <a:cs typeface="Trebuchet MS"/>
              </a:rPr>
              <a:t>être</a:t>
            </a:r>
            <a:r>
              <a:rPr sz="2100" spc="-6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95" dirty="0">
                <a:solidFill>
                  <a:srgbClr val="333333"/>
                </a:solidFill>
                <a:latin typeface="Trebuchet MS"/>
                <a:cs typeface="Trebuchet MS"/>
              </a:rPr>
              <a:t>monté</a:t>
            </a:r>
            <a:r>
              <a:rPr sz="2100" spc="-6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dans</a:t>
            </a:r>
            <a:r>
              <a:rPr sz="2100" spc="-6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90" dirty="0">
                <a:solidFill>
                  <a:srgbClr val="333333"/>
                </a:solidFill>
                <a:latin typeface="Trebuchet MS"/>
                <a:cs typeface="Trebuchet MS"/>
              </a:rPr>
              <a:t>un</a:t>
            </a:r>
            <a:r>
              <a:rPr sz="2100" spc="-6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80" dirty="0">
                <a:solidFill>
                  <a:srgbClr val="333333"/>
                </a:solidFill>
                <a:latin typeface="Trebuchet MS"/>
                <a:cs typeface="Trebuchet MS"/>
              </a:rPr>
              <a:t>mode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à</a:t>
            </a:r>
            <a:r>
              <a:rPr sz="2100" spc="-6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5" dirty="0">
                <a:solidFill>
                  <a:srgbClr val="333333"/>
                </a:solidFill>
                <a:latin typeface="Trebuchet MS"/>
                <a:cs typeface="Trebuchet MS"/>
              </a:rPr>
              <a:t>un</a:t>
            </a:r>
            <a:r>
              <a:rPr sz="2100" spc="-6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temps,</a:t>
            </a:r>
            <a:r>
              <a:rPr sz="2100" spc="-5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même</a:t>
            </a:r>
            <a:r>
              <a:rPr sz="2100" spc="-6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80" dirty="0">
                <a:solidFill>
                  <a:srgbClr val="333333"/>
                </a:solidFill>
                <a:latin typeface="Trebuchet MS"/>
                <a:cs typeface="Trebuchet MS"/>
              </a:rPr>
              <a:t>si</a:t>
            </a:r>
            <a:r>
              <a:rPr sz="2100" spc="-6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95" dirty="0">
                <a:solidFill>
                  <a:srgbClr val="333333"/>
                </a:solidFill>
                <a:latin typeface="Trebuchet MS"/>
                <a:cs typeface="Trebuchet MS"/>
              </a:rPr>
              <a:t>il</a:t>
            </a:r>
            <a:r>
              <a:rPr sz="2100" spc="-5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85" dirty="0">
                <a:solidFill>
                  <a:srgbClr val="333333"/>
                </a:solidFill>
                <a:latin typeface="Trebuchet MS"/>
                <a:cs typeface="Trebuchet MS"/>
              </a:rPr>
              <a:t>supports</a:t>
            </a:r>
            <a:r>
              <a:rPr sz="2100" spc="-6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multiple</a:t>
            </a:r>
            <a:r>
              <a:rPr sz="2100" spc="-5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10" dirty="0">
                <a:solidFill>
                  <a:srgbClr val="333333"/>
                </a:solidFill>
                <a:latin typeface="Trebuchet MS"/>
                <a:cs typeface="Trebuchet MS"/>
              </a:rPr>
              <a:t>modes</a:t>
            </a:r>
            <a:endParaRPr sz="2100" dirty="0">
              <a:latin typeface="Trebuchet MS"/>
              <a:cs typeface="Trebuchet MS"/>
            </a:endParaRP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747327" y="1565977"/>
            <a:ext cx="5343710" cy="5382619"/>
          </a:xfrm>
          <a:prstGeom prst="rect">
            <a:avLst/>
          </a:prstGeom>
        </p:spPr>
      </p:pic>
    </p:spTree>
  </p:cSld>
  <p:clrMapOvr>
    <a:masterClrMapping/>
  </p:clrMapOvr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09624" y="1552574"/>
            <a:ext cx="12211050" cy="9525"/>
          </a:xfrm>
          <a:custGeom>
            <a:avLst/>
            <a:gdLst/>
            <a:ahLst/>
            <a:cxnLst/>
            <a:rect l="l" t="t" r="r" b="b"/>
            <a:pathLst>
              <a:path w="12211050" h="9525">
                <a:moveTo>
                  <a:pt x="12211049" y="9524"/>
                </a:moveTo>
                <a:lnTo>
                  <a:pt x="0" y="9524"/>
                </a:lnTo>
                <a:lnTo>
                  <a:pt x="0" y="0"/>
                </a:lnTo>
                <a:lnTo>
                  <a:pt x="12211049" y="0"/>
                </a:lnTo>
                <a:lnTo>
                  <a:pt x="12211049" y="952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809624" y="1552574"/>
            <a:ext cx="12211050" cy="4733925"/>
            <a:chOff x="809624" y="1552574"/>
            <a:chExt cx="12211050" cy="4733925"/>
          </a:xfrm>
        </p:grpSpPr>
        <p:sp>
          <p:nvSpPr>
            <p:cNvPr id="4" name="object 4"/>
            <p:cNvSpPr/>
            <p:nvPr/>
          </p:nvSpPr>
          <p:spPr>
            <a:xfrm>
              <a:off x="809612" y="1552574"/>
              <a:ext cx="12211050" cy="4733925"/>
            </a:xfrm>
            <a:custGeom>
              <a:avLst/>
              <a:gdLst/>
              <a:ahLst/>
              <a:cxnLst/>
              <a:rect l="l" t="t" r="r" b="b"/>
              <a:pathLst>
                <a:path w="12211050" h="4733925">
                  <a:moveTo>
                    <a:pt x="12211050" y="0"/>
                  </a:moveTo>
                  <a:lnTo>
                    <a:pt x="12201525" y="0"/>
                  </a:lnTo>
                  <a:lnTo>
                    <a:pt x="12201525" y="4724400"/>
                  </a:lnTo>
                  <a:lnTo>
                    <a:pt x="0" y="4724400"/>
                  </a:lnTo>
                  <a:lnTo>
                    <a:pt x="0" y="4733925"/>
                  </a:lnTo>
                  <a:lnTo>
                    <a:pt x="12201525" y="4733925"/>
                  </a:lnTo>
                  <a:lnTo>
                    <a:pt x="12211050" y="4733925"/>
                  </a:lnTo>
                  <a:lnTo>
                    <a:pt x="12211050" y="4724400"/>
                  </a:lnTo>
                  <a:lnTo>
                    <a:pt x="12211050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09624" y="1552574"/>
              <a:ext cx="9525" cy="4733925"/>
            </a:xfrm>
            <a:custGeom>
              <a:avLst/>
              <a:gdLst/>
              <a:ahLst/>
              <a:cxnLst/>
              <a:rect l="l" t="t" r="r" b="b"/>
              <a:pathLst>
                <a:path w="9525" h="4733925">
                  <a:moveTo>
                    <a:pt x="0" y="4733924"/>
                  </a:moveTo>
                  <a:lnTo>
                    <a:pt x="0" y="0"/>
                  </a:lnTo>
                  <a:lnTo>
                    <a:pt x="9524" y="9524"/>
                  </a:lnTo>
                  <a:lnTo>
                    <a:pt x="9524" y="4724399"/>
                  </a:lnTo>
                  <a:lnTo>
                    <a:pt x="0" y="4733924"/>
                  </a:lnTo>
                  <a:close/>
                </a:path>
              </a:pathLst>
            </a:custGeom>
            <a:solidFill>
              <a:srgbClr val="ED21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80" dirty="0"/>
              <a:t>EXEMPLE</a:t>
            </a:r>
            <a:r>
              <a:rPr spc="-165" dirty="0"/>
              <a:t> </a:t>
            </a:r>
            <a:r>
              <a:rPr dirty="0"/>
              <a:t>DE</a:t>
            </a:r>
            <a:r>
              <a:rPr spc="-160" dirty="0"/>
              <a:t> </a:t>
            </a:r>
            <a:r>
              <a:rPr spc="-60" dirty="0"/>
              <a:t>VOLUME PERSISTANT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949325" y="1625600"/>
            <a:ext cx="4946015" cy="45631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925"/>
              </a:lnSpc>
              <a:spcBef>
                <a:spcPts val="100"/>
              </a:spcBef>
            </a:pPr>
            <a:r>
              <a:rPr sz="1650" spc="390" dirty="0">
                <a:solidFill>
                  <a:srgbClr val="999999"/>
                </a:solidFill>
                <a:latin typeface="Tahoma"/>
                <a:cs typeface="Tahoma"/>
              </a:rPr>
              <a:t>-- </a:t>
            </a:r>
            <a:r>
              <a:rPr sz="1650" spc="340" dirty="0">
                <a:solidFill>
                  <a:srgbClr val="999999"/>
                </a:solidFill>
                <a:latin typeface="Tahoma"/>
                <a:cs typeface="Tahoma"/>
              </a:rPr>
              <a:t>-</a:t>
            </a:r>
            <a:endParaRPr sz="1650">
              <a:latin typeface="Tahoma"/>
              <a:cs typeface="Tahoma"/>
            </a:endParaRPr>
          </a:p>
          <a:p>
            <a:pPr marL="12700">
              <a:lnSpc>
                <a:spcPts val="1875"/>
              </a:lnSpc>
            </a:pPr>
            <a:r>
              <a:rPr sz="1650" spc="245" dirty="0">
                <a:solidFill>
                  <a:srgbClr val="0077AA"/>
                </a:solidFill>
                <a:latin typeface="Tahoma"/>
                <a:cs typeface="Tahoma"/>
              </a:rPr>
              <a:t>apiVersion </a:t>
            </a:r>
            <a:r>
              <a:rPr sz="1650" spc="245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dirty="0">
                <a:solidFill>
                  <a:srgbClr val="999999"/>
                </a:solidFill>
                <a:latin typeface="Tahoma"/>
                <a:cs typeface="Tahoma"/>
              </a:rPr>
              <a:t>  </a:t>
            </a:r>
            <a:r>
              <a:rPr sz="1650" spc="100" dirty="0">
                <a:latin typeface="Tahoma"/>
                <a:cs typeface="Tahoma"/>
              </a:rPr>
              <a:t>v1</a:t>
            </a:r>
            <a:endParaRPr sz="1650">
              <a:latin typeface="Tahoma"/>
              <a:cs typeface="Tahoma"/>
            </a:endParaRPr>
          </a:p>
          <a:p>
            <a:pPr marL="12700" marR="2149475">
              <a:lnSpc>
                <a:spcPts val="1880"/>
              </a:lnSpc>
              <a:spcBef>
                <a:spcPts val="90"/>
              </a:spcBef>
            </a:pPr>
            <a:r>
              <a:rPr sz="1650" spc="260" dirty="0">
                <a:solidFill>
                  <a:srgbClr val="0077AA"/>
                </a:solidFill>
                <a:latin typeface="Tahoma"/>
                <a:cs typeface="Tahoma"/>
              </a:rPr>
              <a:t>gentil </a:t>
            </a:r>
            <a:r>
              <a:rPr sz="1650" spc="260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spc="484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650" spc="155" dirty="0">
                <a:solidFill>
                  <a:srgbClr val="0077AA"/>
                </a:solidFill>
                <a:latin typeface="Tahoma"/>
                <a:cs typeface="Tahoma"/>
              </a:rPr>
              <a:t>Métadonnées </a:t>
            </a:r>
            <a:r>
              <a:rPr sz="1650" spc="190" dirty="0">
                <a:latin typeface="Tahoma"/>
                <a:cs typeface="Tahoma"/>
              </a:rPr>
              <a:t>PersistentVolume </a:t>
            </a:r>
            <a:r>
              <a:rPr sz="1650" spc="155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endParaRPr sz="1650">
              <a:latin typeface="Tahoma"/>
              <a:cs typeface="Tahoma"/>
            </a:endParaRPr>
          </a:p>
          <a:p>
            <a:pPr marL="264795">
              <a:lnSpc>
                <a:spcPts val="1770"/>
              </a:lnSpc>
            </a:pPr>
            <a:r>
              <a:rPr sz="1650" spc="60" dirty="0">
                <a:solidFill>
                  <a:srgbClr val="0077AA"/>
                </a:solidFill>
                <a:latin typeface="Tahoma"/>
                <a:cs typeface="Tahoma"/>
              </a:rPr>
              <a:t>nom </a:t>
            </a:r>
            <a:r>
              <a:rPr sz="1650" spc="60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spc="490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650" spc="85" dirty="0">
                <a:latin typeface="Tahoma"/>
                <a:cs typeface="Tahoma"/>
              </a:rPr>
              <a:t>pv0003</a:t>
            </a:r>
            <a:endParaRPr sz="1650">
              <a:latin typeface="Tahoma"/>
              <a:cs typeface="Tahoma"/>
            </a:endParaRPr>
          </a:p>
          <a:p>
            <a:pPr marL="12700">
              <a:lnSpc>
                <a:spcPts val="1875"/>
              </a:lnSpc>
            </a:pPr>
            <a:r>
              <a:rPr sz="1650" spc="204" dirty="0">
                <a:solidFill>
                  <a:srgbClr val="0077AA"/>
                </a:solidFill>
                <a:latin typeface="Tahoma"/>
                <a:cs typeface="Tahoma"/>
              </a:rPr>
              <a:t>spécification </a:t>
            </a:r>
            <a:r>
              <a:rPr sz="1650" spc="204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endParaRPr sz="1650">
              <a:latin typeface="Tahoma"/>
              <a:cs typeface="Tahoma"/>
            </a:endParaRPr>
          </a:p>
          <a:p>
            <a:pPr marL="516890" marR="2906395" indent="-252729">
              <a:lnSpc>
                <a:spcPts val="1880"/>
              </a:lnSpc>
              <a:spcBef>
                <a:spcPts val="95"/>
              </a:spcBef>
            </a:pPr>
            <a:r>
              <a:rPr sz="1650" spc="254" dirty="0">
                <a:solidFill>
                  <a:srgbClr val="0077AA"/>
                </a:solidFill>
                <a:latin typeface="Tahoma"/>
                <a:cs typeface="Tahoma"/>
              </a:rPr>
              <a:t>capacité </a:t>
            </a:r>
            <a:r>
              <a:rPr sz="1650" spc="254" dirty="0">
                <a:solidFill>
                  <a:srgbClr val="999999"/>
                </a:solidFill>
                <a:latin typeface="Tahoma"/>
                <a:cs typeface="Tahoma"/>
              </a:rPr>
              <a:t>: </a:t>
            </a:r>
            <a:r>
              <a:rPr sz="1650" spc="240" dirty="0">
                <a:solidFill>
                  <a:srgbClr val="0077AA"/>
                </a:solidFill>
                <a:latin typeface="Tahoma"/>
                <a:cs typeface="Tahoma"/>
              </a:rPr>
              <a:t>stockage </a:t>
            </a:r>
            <a:r>
              <a:rPr sz="1650" spc="240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spc="470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650" spc="170" dirty="0">
                <a:latin typeface="Tahoma"/>
                <a:cs typeface="Tahoma"/>
              </a:rPr>
              <a:t>5Gi</a:t>
            </a:r>
            <a:endParaRPr sz="1650">
              <a:latin typeface="Tahoma"/>
              <a:cs typeface="Tahoma"/>
            </a:endParaRPr>
          </a:p>
          <a:p>
            <a:pPr marL="264795">
              <a:lnSpc>
                <a:spcPts val="1770"/>
              </a:lnSpc>
            </a:pPr>
            <a:r>
              <a:rPr sz="1650" spc="145" dirty="0">
                <a:solidFill>
                  <a:srgbClr val="0077AA"/>
                </a:solidFill>
                <a:latin typeface="Tahoma"/>
                <a:cs typeface="Tahoma"/>
              </a:rPr>
              <a:t>Modes d'accès </a:t>
            </a:r>
            <a:r>
              <a:rPr sz="1650" spc="145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endParaRPr sz="1650">
              <a:latin typeface="Tahoma"/>
              <a:cs typeface="Tahoma"/>
            </a:endParaRPr>
          </a:p>
          <a:p>
            <a:pPr marL="767715" indent="-250825">
              <a:lnSpc>
                <a:spcPts val="1875"/>
              </a:lnSpc>
              <a:buClr>
                <a:srgbClr val="999999"/>
              </a:buClr>
              <a:buChar char="-"/>
              <a:tabLst>
                <a:tab pos="767715" algn="l"/>
              </a:tabLst>
            </a:pPr>
            <a:r>
              <a:rPr sz="1650" spc="110" dirty="0">
                <a:latin typeface="Tahoma"/>
                <a:cs typeface="Tahoma"/>
              </a:rPr>
              <a:t>Lire/Écrire une seule fois</a:t>
            </a:r>
            <a:endParaRPr sz="1650">
              <a:latin typeface="Tahoma"/>
              <a:cs typeface="Tahoma"/>
            </a:endParaRPr>
          </a:p>
          <a:p>
            <a:pPr marL="264795" marR="5080" indent="502920">
              <a:lnSpc>
                <a:spcPts val="1870"/>
              </a:lnSpc>
              <a:spcBef>
                <a:spcPts val="100"/>
              </a:spcBef>
              <a:buClr>
                <a:srgbClr val="999999"/>
              </a:buClr>
              <a:buChar char="-"/>
              <a:tabLst>
                <a:tab pos="767715" algn="l"/>
              </a:tabLst>
            </a:pPr>
            <a:r>
              <a:rPr sz="1650" spc="100" dirty="0">
                <a:latin typeface="Tahoma"/>
                <a:cs typeface="Tahoma"/>
              </a:rPr>
              <a:t>ReadWriteMany </a:t>
            </a:r>
            <a:r>
              <a:rPr sz="1650" spc="220" dirty="0">
                <a:solidFill>
                  <a:srgbClr val="0077AA"/>
                </a:solidFill>
                <a:latin typeface="Tahoma"/>
                <a:cs typeface="Tahoma"/>
              </a:rPr>
              <a:t>persistentVolumeReclaimPolicy </a:t>
            </a:r>
            <a:r>
              <a:rPr sz="1650" spc="220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spc="10" dirty="0">
                <a:solidFill>
                  <a:srgbClr val="999999"/>
                </a:solidFill>
                <a:latin typeface="Tahoma"/>
                <a:cs typeface="Tahoma"/>
              </a:rPr>
              <a:t>  </a:t>
            </a:r>
            <a:r>
              <a:rPr sz="1650" spc="210" dirty="0">
                <a:latin typeface="Tahoma"/>
                <a:cs typeface="Tahoma"/>
              </a:rPr>
              <a:t>Conserver </a:t>
            </a:r>
            <a:r>
              <a:rPr sz="1650" spc="170" dirty="0">
                <a:solidFill>
                  <a:srgbClr val="0077AA"/>
                </a:solidFill>
                <a:latin typeface="Tahoma"/>
                <a:cs typeface="Tahoma"/>
              </a:rPr>
              <a:t>storageClassName </a:t>
            </a:r>
            <a:r>
              <a:rPr sz="1650" spc="170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dirty="0">
                <a:solidFill>
                  <a:srgbClr val="999999"/>
                </a:solidFill>
                <a:latin typeface="Tahoma"/>
                <a:cs typeface="Tahoma"/>
              </a:rPr>
              <a:t>  </a:t>
            </a:r>
            <a:r>
              <a:rPr sz="1650" spc="155" dirty="0">
                <a:latin typeface="Tahoma"/>
                <a:cs typeface="Tahoma"/>
              </a:rPr>
              <a:t>lent</a:t>
            </a:r>
            <a:endParaRPr sz="1650">
              <a:latin typeface="Tahoma"/>
              <a:cs typeface="Tahoma"/>
            </a:endParaRPr>
          </a:p>
          <a:p>
            <a:pPr marL="264795">
              <a:lnSpc>
                <a:spcPts val="1789"/>
              </a:lnSpc>
            </a:pPr>
            <a:r>
              <a:rPr sz="1650" spc="275" dirty="0">
                <a:solidFill>
                  <a:srgbClr val="0077AA"/>
                </a:solidFill>
                <a:latin typeface="Tahoma"/>
                <a:cs typeface="Tahoma"/>
              </a:rPr>
              <a:t>nfs </a:t>
            </a:r>
            <a:r>
              <a:rPr sz="1650" spc="275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endParaRPr sz="1650">
              <a:latin typeface="Tahoma"/>
              <a:cs typeface="Tahoma"/>
            </a:endParaRPr>
          </a:p>
          <a:p>
            <a:pPr marL="516890" marR="2149475">
              <a:lnSpc>
                <a:spcPts val="1880"/>
              </a:lnSpc>
              <a:spcBef>
                <a:spcPts val="95"/>
              </a:spcBef>
            </a:pPr>
            <a:r>
              <a:rPr sz="1650" spc="220" dirty="0">
                <a:solidFill>
                  <a:srgbClr val="0077AA"/>
                </a:solidFill>
                <a:latin typeface="Tahoma"/>
                <a:cs typeface="Tahoma"/>
              </a:rPr>
              <a:t>chemin </a:t>
            </a:r>
            <a:r>
              <a:rPr sz="1650" spc="220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spc="490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650" spc="260" dirty="0">
                <a:solidFill>
                  <a:srgbClr val="0077AA"/>
                </a:solidFill>
                <a:latin typeface="Tahoma"/>
                <a:cs typeface="Tahoma"/>
              </a:rPr>
              <a:t>Serveur </a:t>
            </a:r>
            <a:r>
              <a:rPr sz="1650" spc="235" dirty="0">
                <a:latin typeface="Tahoma"/>
                <a:cs typeface="Tahoma"/>
              </a:rPr>
              <a:t>/data/vol1 </a:t>
            </a:r>
            <a:r>
              <a:rPr sz="1650" spc="260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spc="490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650" spc="200" dirty="0">
                <a:latin typeface="Tahoma"/>
                <a:cs typeface="Tahoma"/>
              </a:rPr>
              <a:t>172.17.0.2</a:t>
            </a:r>
            <a:endParaRPr sz="1650">
              <a:latin typeface="Tahoma"/>
              <a:cs typeface="Tahoma"/>
            </a:endParaRPr>
          </a:p>
          <a:p>
            <a:pPr marL="264795">
              <a:lnSpc>
                <a:spcPts val="1770"/>
              </a:lnSpc>
            </a:pPr>
            <a:r>
              <a:rPr sz="1650" spc="145" dirty="0">
                <a:solidFill>
                  <a:srgbClr val="0077AA"/>
                </a:solidFill>
                <a:latin typeface="Tahoma"/>
                <a:cs typeface="Tahoma"/>
              </a:rPr>
              <a:t>options de montage </a:t>
            </a:r>
            <a:r>
              <a:rPr sz="1650" spc="145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endParaRPr sz="1650">
              <a:latin typeface="Tahoma"/>
              <a:cs typeface="Tahoma"/>
            </a:endParaRPr>
          </a:p>
          <a:p>
            <a:pPr marL="767715" indent="-250825">
              <a:lnSpc>
                <a:spcPts val="1875"/>
              </a:lnSpc>
              <a:buClr>
                <a:srgbClr val="999999"/>
              </a:buClr>
              <a:buChar char="-"/>
              <a:tabLst>
                <a:tab pos="767715" algn="l"/>
              </a:tabLst>
            </a:pPr>
            <a:r>
              <a:rPr sz="1650" spc="145" dirty="0">
                <a:latin typeface="Tahoma"/>
                <a:cs typeface="Tahoma"/>
              </a:rPr>
              <a:t>dur</a:t>
            </a:r>
            <a:endParaRPr sz="1650">
              <a:latin typeface="Tahoma"/>
              <a:cs typeface="Tahoma"/>
            </a:endParaRPr>
          </a:p>
          <a:p>
            <a:pPr marL="767715" indent="-250825">
              <a:lnSpc>
                <a:spcPts val="1925"/>
              </a:lnSpc>
              <a:buClr>
                <a:srgbClr val="999999"/>
              </a:buClr>
              <a:buChar char="-"/>
              <a:tabLst>
                <a:tab pos="767715" algn="l"/>
              </a:tabLst>
            </a:pPr>
            <a:r>
              <a:rPr sz="1650" spc="185" dirty="0">
                <a:latin typeface="Tahoma"/>
                <a:cs typeface="Tahoma"/>
              </a:rPr>
              <a:t>nfsvers=4.1</a:t>
            </a:r>
            <a:endParaRPr sz="165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09624" y="1552574"/>
            <a:ext cx="12211050" cy="9525"/>
          </a:xfrm>
          <a:custGeom>
            <a:avLst/>
            <a:gdLst/>
            <a:ahLst/>
            <a:cxnLst/>
            <a:rect l="l" t="t" r="r" b="b"/>
            <a:pathLst>
              <a:path w="12211050" h="9525">
                <a:moveTo>
                  <a:pt x="12211049" y="9524"/>
                </a:moveTo>
                <a:lnTo>
                  <a:pt x="0" y="9524"/>
                </a:lnTo>
                <a:lnTo>
                  <a:pt x="0" y="0"/>
                </a:lnTo>
                <a:lnTo>
                  <a:pt x="12211049" y="0"/>
                </a:lnTo>
                <a:lnTo>
                  <a:pt x="12211049" y="952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809624" y="1552574"/>
            <a:ext cx="12211050" cy="4257675"/>
            <a:chOff x="809624" y="1552574"/>
            <a:chExt cx="12211050" cy="4257675"/>
          </a:xfrm>
        </p:grpSpPr>
        <p:sp>
          <p:nvSpPr>
            <p:cNvPr id="4" name="object 4"/>
            <p:cNvSpPr/>
            <p:nvPr/>
          </p:nvSpPr>
          <p:spPr>
            <a:xfrm>
              <a:off x="809612" y="1552574"/>
              <a:ext cx="12211050" cy="4257675"/>
            </a:xfrm>
            <a:custGeom>
              <a:avLst/>
              <a:gdLst/>
              <a:ahLst/>
              <a:cxnLst/>
              <a:rect l="l" t="t" r="r" b="b"/>
              <a:pathLst>
                <a:path w="12211050" h="4257675">
                  <a:moveTo>
                    <a:pt x="12211050" y="0"/>
                  </a:moveTo>
                  <a:lnTo>
                    <a:pt x="12201525" y="0"/>
                  </a:lnTo>
                  <a:lnTo>
                    <a:pt x="12201525" y="4248150"/>
                  </a:lnTo>
                  <a:lnTo>
                    <a:pt x="0" y="4248150"/>
                  </a:lnTo>
                  <a:lnTo>
                    <a:pt x="0" y="4257675"/>
                  </a:lnTo>
                  <a:lnTo>
                    <a:pt x="12201525" y="4257675"/>
                  </a:lnTo>
                  <a:lnTo>
                    <a:pt x="12211050" y="4257675"/>
                  </a:lnTo>
                  <a:lnTo>
                    <a:pt x="12211050" y="4248150"/>
                  </a:lnTo>
                  <a:lnTo>
                    <a:pt x="12211050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09624" y="1552574"/>
              <a:ext cx="9525" cy="4257675"/>
            </a:xfrm>
            <a:custGeom>
              <a:avLst/>
              <a:gdLst/>
              <a:ahLst/>
              <a:cxnLst/>
              <a:rect l="l" t="t" r="r" b="b"/>
              <a:pathLst>
                <a:path w="9525" h="4257675">
                  <a:moveTo>
                    <a:pt x="0" y="4257674"/>
                  </a:moveTo>
                  <a:lnTo>
                    <a:pt x="0" y="0"/>
                  </a:lnTo>
                  <a:lnTo>
                    <a:pt x="9524" y="9524"/>
                  </a:lnTo>
                  <a:lnTo>
                    <a:pt x="9524" y="4248149"/>
                  </a:lnTo>
                  <a:lnTo>
                    <a:pt x="0" y="4257674"/>
                  </a:lnTo>
                  <a:close/>
                </a:path>
              </a:pathLst>
            </a:custGeom>
            <a:solidFill>
              <a:srgbClr val="ED21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80" dirty="0"/>
              <a:t>EXEMPLE</a:t>
            </a:r>
            <a:r>
              <a:rPr spc="-165" dirty="0"/>
              <a:t> </a:t>
            </a:r>
            <a:r>
              <a:rPr dirty="0"/>
              <a:t>DE</a:t>
            </a:r>
            <a:r>
              <a:rPr spc="-160" dirty="0"/>
              <a:t> </a:t>
            </a:r>
            <a:r>
              <a:rPr spc="-55" dirty="0"/>
              <a:t>RÉCLAMATION DE VOLUME PERSISTANTE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311785" rIns="0" bIns="0" rtlCol="0">
            <a:spAutoFit/>
          </a:bodyPr>
          <a:lstStyle/>
          <a:p>
            <a:pPr marL="142875">
              <a:lnSpc>
                <a:spcPts val="1925"/>
              </a:lnSpc>
              <a:spcBef>
                <a:spcPts val="100"/>
              </a:spcBef>
            </a:pPr>
            <a:r>
              <a:rPr sz="1650" u="none" spc="390" dirty="0">
                <a:solidFill>
                  <a:srgbClr val="999999"/>
                </a:solidFill>
                <a:latin typeface="Tahoma"/>
                <a:cs typeface="Tahoma"/>
              </a:rPr>
              <a:t>-- </a:t>
            </a:r>
            <a:r>
              <a:rPr sz="1650" u="none" spc="340" dirty="0">
                <a:solidFill>
                  <a:srgbClr val="999999"/>
                </a:solidFill>
                <a:latin typeface="Tahoma"/>
                <a:cs typeface="Tahoma"/>
              </a:rPr>
              <a:t>-</a:t>
            </a:r>
            <a:endParaRPr sz="1650">
              <a:latin typeface="Tahoma"/>
              <a:cs typeface="Tahoma"/>
            </a:endParaRPr>
          </a:p>
          <a:p>
            <a:pPr marL="142875">
              <a:lnSpc>
                <a:spcPts val="1875"/>
              </a:lnSpc>
            </a:pPr>
            <a:r>
              <a:rPr sz="1650" u="none" spc="245" dirty="0">
                <a:solidFill>
                  <a:srgbClr val="0077AA"/>
                </a:solidFill>
                <a:latin typeface="Tahoma"/>
                <a:cs typeface="Tahoma"/>
              </a:rPr>
              <a:t>apiVersion </a:t>
            </a:r>
            <a:r>
              <a:rPr sz="1650" u="none" spc="245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u="none" dirty="0">
                <a:solidFill>
                  <a:srgbClr val="999999"/>
                </a:solidFill>
                <a:latin typeface="Tahoma"/>
                <a:cs typeface="Tahoma"/>
              </a:rPr>
              <a:t>  </a:t>
            </a:r>
            <a:r>
              <a:rPr sz="1650" u="none" spc="100" dirty="0">
                <a:solidFill>
                  <a:srgbClr val="000000"/>
                </a:solidFill>
                <a:latin typeface="Tahoma"/>
                <a:cs typeface="Tahoma"/>
              </a:rPr>
              <a:t>v1</a:t>
            </a:r>
            <a:endParaRPr sz="1650">
              <a:latin typeface="Tahoma"/>
              <a:cs typeface="Tahoma"/>
            </a:endParaRPr>
          </a:p>
          <a:p>
            <a:pPr marL="142875" marR="8634730">
              <a:lnSpc>
                <a:spcPts val="1880"/>
              </a:lnSpc>
              <a:spcBef>
                <a:spcPts val="90"/>
              </a:spcBef>
            </a:pPr>
            <a:r>
              <a:rPr sz="1650" u="none" spc="260" dirty="0">
                <a:solidFill>
                  <a:srgbClr val="0077AA"/>
                </a:solidFill>
                <a:latin typeface="Tahoma"/>
                <a:cs typeface="Tahoma"/>
              </a:rPr>
              <a:t>gentil </a:t>
            </a:r>
            <a:r>
              <a:rPr sz="1650" u="none" spc="260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u="none" spc="484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650" u="none" spc="155" dirty="0">
                <a:solidFill>
                  <a:srgbClr val="0077AA"/>
                </a:solidFill>
                <a:latin typeface="Tahoma"/>
                <a:cs typeface="Tahoma"/>
              </a:rPr>
              <a:t>Métadonnées </a:t>
            </a:r>
            <a:r>
              <a:rPr sz="1650" u="none" spc="190" dirty="0">
                <a:solidFill>
                  <a:srgbClr val="000000"/>
                </a:solidFill>
                <a:latin typeface="Tahoma"/>
                <a:cs typeface="Tahoma"/>
              </a:rPr>
              <a:t>PersistentVolumeClaim </a:t>
            </a:r>
            <a:r>
              <a:rPr sz="1650" u="none" spc="155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endParaRPr sz="1650">
              <a:latin typeface="Tahoma"/>
              <a:cs typeface="Tahoma"/>
            </a:endParaRPr>
          </a:p>
          <a:p>
            <a:pPr marL="394970">
              <a:lnSpc>
                <a:spcPts val="1770"/>
              </a:lnSpc>
            </a:pPr>
            <a:r>
              <a:rPr sz="1650" u="none" spc="60" dirty="0">
                <a:solidFill>
                  <a:srgbClr val="0077AA"/>
                </a:solidFill>
                <a:latin typeface="Tahoma"/>
                <a:cs typeface="Tahoma"/>
              </a:rPr>
              <a:t>nom </a:t>
            </a:r>
            <a:r>
              <a:rPr sz="1650" u="none" spc="60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u="none" spc="490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650" u="none" spc="125" dirty="0">
                <a:solidFill>
                  <a:srgbClr val="000000"/>
                </a:solidFill>
                <a:latin typeface="Tahoma"/>
                <a:cs typeface="Tahoma"/>
              </a:rPr>
              <a:t>ma revendication</a:t>
            </a:r>
            <a:endParaRPr sz="1650">
              <a:latin typeface="Tahoma"/>
              <a:cs typeface="Tahoma"/>
            </a:endParaRPr>
          </a:p>
          <a:p>
            <a:pPr marL="142875">
              <a:lnSpc>
                <a:spcPts val="1875"/>
              </a:lnSpc>
            </a:pPr>
            <a:r>
              <a:rPr sz="1650" u="none" spc="204" dirty="0">
                <a:solidFill>
                  <a:srgbClr val="0077AA"/>
                </a:solidFill>
                <a:latin typeface="Tahoma"/>
                <a:cs typeface="Tahoma"/>
              </a:rPr>
              <a:t>spécification </a:t>
            </a:r>
            <a:r>
              <a:rPr sz="1650" u="none" spc="204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endParaRPr sz="1650">
              <a:latin typeface="Tahoma"/>
              <a:cs typeface="Tahoma"/>
            </a:endParaRPr>
          </a:p>
          <a:p>
            <a:pPr marL="394970">
              <a:lnSpc>
                <a:spcPts val="1875"/>
              </a:lnSpc>
            </a:pPr>
            <a:r>
              <a:rPr sz="1650" u="none" spc="145" dirty="0">
                <a:solidFill>
                  <a:srgbClr val="0077AA"/>
                </a:solidFill>
                <a:latin typeface="Tahoma"/>
                <a:cs typeface="Tahoma"/>
              </a:rPr>
              <a:t>Modes d'accès </a:t>
            </a:r>
            <a:r>
              <a:rPr sz="1650" u="none" spc="145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endParaRPr sz="1650">
              <a:latin typeface="Tahoma"/>
              <a:cs typeface="Tahoma"/>
            </a:endParaRPr>
          </a:p>
          <a:p>
            <a:pPr marL="394970" marR="9644380" indent="252095">
              <a:lnSpc>
                <a:spcPts val="1880"/>
              </a:lnSpc>
              <a:spcBef>
                <a:spcPts val="95"/>
              </a:spcBef>
            </a:pPr>
            <a:r>
              <a:rPr sz="1650" u="none" spc="390" dirty="0">
                <a:solidFill>
                  <a:srgbClr val="999999"/>
                </a:solidFill>
                <a:latin typeface="Tahoma"/>
                <a:cs typeface="Tahoma"/>
              </a:rPr>
              <a:t>-</a:t>
            </a:r>
            <a:r>
              <a:rPr sz="1650" u="none" spc="470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650" u="none" spc="215" dirty="0">
                <a:solidFill>
                  <a:srgbClr val="0077AA"/>
                </a:solidFill>
                <a:latin typeface="Tahoma"/>
                <a:cs typeface="Tahoma"/>
              </a:rPr>
              <a:t>Ressources </a:t>
            </a:r>
            <a:r>
              <a:rPr sz="1650" u="none" spc="110" dirty="0">
                <a:solidFill>
                  <a:srgbClr val="000000"/>
                </a:solidFill>
                <a:latin typeface="Tahoma"/>
                <a:cs typeface="Tahoma"/>
              </a:rPr>
              <a:t>ReadWriteOnce </a:t>
            </a:r>
            <a:r>
              <a:rPr sz="1650" u="none" spc="215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endParaRPr sz="1650">
              <a:latin typeface="Tahoma"/>
              <a:cs typeface="Tahoma"/>
            </a:endParaRPr>
          </a:p>
          <a:p>
            <a:pPr marL="647065">
              <a:lnSpc>
                <a:spcPts val="1770"/>
              </a:lnSpc>
            </a:pPr>
            <a:r>
              <a:rPr sz="1650" u="none" spc="225" dirty="0">
                <a:solidFill>
                  <a:srgbClr val="0077AA"/>
                </a:solidFill>
                <a:latin typeface="Tahoma"/>
                <a:cs typeface="Tahoma"/>
              </a:rPr>
              <a:t>demandes </a:t>
            </a:r>
            <a:r>
              <a:rPr sz="1650" u="none" spc="225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endParaRPr sz="1650">
              <a:latin typeface="Tahoma"/>
              <a:cs typeface="Tahoma"/>
            </a:endParaRPr>
          </a:p>
          <a:p>
            <a:pPr marL="394970" marR="9013190" indent="504190">
              <a:lnSpc>
                <a:spcPts val="1870"/>
              </a:lnSpc>
              <a:spcBef>
                <a:spcPts val="100"/>
              </a:spcBef>
            </a:pPr>
            <a:r>
              <a:rPr sz="1650" u="none" spc="240" dirty="0">
                <a:solidFill>
                  <a:srgbClr val="0077AA"/>
                </a:solidFill>
                <a:latin typeface="Tahoma"/>
                <a:cs typeface="Tahoma"/>
              </a:rPr>
              <a:t>stockage </a:t>
            </a:r>
            <a:r>
              <a:rPr sz="1650" u="none" spc="240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u="none" spc="470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650" u="none" spc="170" dirty="0">
                <a:solidFill>
                  <a:srgbClr val="0077AA"/>
                </a:solidFill>
                <a:latin typeface="Tahoma"/>
                <a:cs typeface="Tahoma"/>
              </a:rPr>
              <a:t>Nom de la classe de stockage </a:t>
            </a:r>
            <a:r>
              <a:rPr sz="1650" u="none" spc="170" dirty="0">
                <a:solidFill>
                  <a:srgbClr val="000000"/>
                </a:solidFill>
                <a:latin typeface="Tahoma"/>
                <a:cs typeface="Tahoma"/>
              </a:rPr>
              <a:t>8Gi </a:t>
            </a:r>
            <a:r>
              <a:rPr sz="1650" u="none" spc="170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u="none" dirty="0">
                <a:solidFill>
                  <a:srgbClr val="999999"/>
                </a:solidFill>
                <a:latin typeface="Tahoma"/>
                <a:cs typeface="Tahoma"/>
              </a:rPr>
              <a:t>  </a:t>
            </a:r>
            <a:r>
              <a:rPr sz="1650" u="none" spc="285" dirty="0">
                <a:solidFill>
                  <a:srgbClr val="0077AA"/>
                </a:solidFill>
                <a:latin typeface="Tahoma"/>
                <a:cs typeface="Tahoma"/>
              </a:rPr>
              <a:t>sélecteur </a:t>
            </a:r>
            <a:r>
              <a:rPr sz="1650" u="none" spc="155" dirty="0">
                <a:solidFill>
                  <a:srgbClr val="000000"/>
                </a:solidFill>
                <a:latin typeface="Tahoma"/>
                <a:cs typeface="Tahoma"/>
              </a:rPr>
              <a:t>lent </a:t>
            </a:r>
            <a:r>
              <a:rPr sz="1650" u="none" spc="285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endParaRPr sz="1650">
              <a:latin typeface="Tahoma"/>
              <a:cs typeface="Tahoma"/>
            </a:endParaRPr>
          </a:p>
          <a:p>
            <a:pPr marL="899794" marR="9139555" indent="-252729">
              <a:lnSpc>
                <a:spcPts val="1880"/>
              </a:lnSpc>
              <a:spcBef>
                <a:spcPts val="10"/>
              </a:spcBef>
            </a:pPr>
            <a:r>
              <a:rPr sz="1650" u="none" spc="170" dirty="0">
                <a:solidFill>
                  <a:srgbClr val="0077AA"/>
                </a:solidFill>
                <a:latin typeface="Tahoma"/>
                <a:cs typeface="Tahoma"/>
              </a:rPr>
              <a:t>matchLabels </a:t>
            </a:r>
            <a:r>
              <a:rPr sz="1650" u="none" spc="170" dirty="0">
                <a:solidFill>
                  <a:srgbClr val="999999"/>
                </a:solidFill>
                <a:latin typeface="Tahoma"/>
                <a:cs typeface="Tahoma"/>
              </a:rPr>
              <a:t>: </a:t>
            </a:r>
            <a:r>
              <a:rPr sz="1650" u="none" spc="270" dirty="0">
                <a:solidFill>
                  <a:srgbClr val="0077AA"/>
                </a:solidFill>
                <a:latin typeface="Tahoma"/>
                <a:cs typeface="Tahoma"/>
              </a:rPr>
              <a:t>release </a:t>
            </a:r>
            <a:r>
              <a:rPr sz="1650" u="none" spc="270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u="none" spc="470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650" u="none" spc="275" dirty="0">
                <a:solidFill>
                  <a:srgbClr val="669900"/>
                </a:solidFill>
                <a:latin typeface="Tahoma"/>
                <a:cs typeface="Tahoma"/>
              </a:rPr>
              <a:t>"écurie"</a:t>
            </a:r>
            <a:endParaRPr sz="1650">
              <a:latin typeface="Tahoma"/>
              <a:cs typeface="Tahoma"/>
            </a:endParaRPr>
          </a:p>
          <a:p>
            <a:pPr marL="647065">
              <a:lnSpc>
                <a:spcPts val="1770"/>
              </a:lnSpc>
            </a:pPr>
            <a:r>
              <a:rPr sz="1650" u="none" spc="180" dirty="0">
                <a:solidFill>
                  <a:srgbClr val="0077AA"/>
                </a:solidFill>
                <a:latin typeface="Tahoma"/>
                <a:cs typeface="Tahoma"/>
              </a:rPr>
              <a:t>expressions de correspondance </a:t>
            </a:r>
            <a:r>
              <a:rPr sz="1650" u="none" spc="180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endParaRPr sz="1650">
              <a:latin typeface="Tahoma"/>
              <a:cs typeface="Tahoma"/>
            </a:endParaRPr>
          </a:p>
          <a:p>
            <a:pPr marL="899794">
              <a:lnSpc>
                <a:spcPts val="1930"/>
              </a:lnSpc>
            </a:pPr>
            <a:r>
              <a:rPr sz="1650" u="none" spc="390" dirty="0">
                <a:solidFill>
                  <a:srgbClr val="999999"/>
                </a:solidFill>
                <a:latin typeface="Tahoma"/>
                <a:cs typeface="Tahoma"/>
              </a:rPr>
              <a:t>-</a:t>
            </a:r>
            <a:r>
              <a:rPr sz="1650" u="none" spc="480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650" u="none" spc="210" dirty="0">
                <a:solidFill>
                  <a:srgbClr val="999999"/>
                </a:solidFill>
                <a:latin typeface="Tahoma"/>
                <a:cs typeface="Tahoma"/>
              </a:rPr>
              <a:t>{ </a:t>
            </a:r>
            <a:r>
              <a:rPr sz="1650" u="none" spc="210" dirty="0">
                <a:solidFill>
                  <a:srgbClr val="0077AA"/>
                </a:solidFill>
                <a:latin typeface="Tahoma"/>
                <a:cs typeface="Tahoma"/>
              </a:rPr>
              <a:t>clé </a:t>
            </a:r>
            <a:r>
              <a:rPr sz="1650" u="none" spc="210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u="none" spc="480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650" u="none" spc="185" dirty="0">
                <a:solidFill>
                  <a:srgbClr val="000000"/>
                </a:solidFill>
                <a:latin typeface="Tahoma"/>
                <a:cs typeface="Tahoma"/>
              </a:rPr>
              <a:t>environnement </a:t>
            </a:r>
            <a:r>
              <a:rPr sz="1650" u="none" spc="185" dirty="0">
                <a:solidFill>
                  <a:srgbClr val="999999"/>
                </a:solidFill>
                <a:latin typeface="Tahoma"/>
                <a:cs typeface="Tahoma"/>
              </a:rPr>
              <a:t>,</a:t>
            </a:r>
            <a:r>
              <a:rPr sz="1650" u="none" spc="480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650" u="none" spc="235" dirty="0">
                <a:solidFill>
                  <a:srgbClr val="0077AA"/>
                </a:solidFill>
                <a:latin typeface="Tahoma"/>
                <a:cs typeface="Tahoma"/>
              </a:rPr>
              <a:t>opérateur </a:t>
            </a:r>
            <a:r>
              <a:rPr sz="1650" u="none" spc="235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u="none" spc="484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650" u="none" spc="310" dirty="0">
                <a:solidFill>
                  <a:srgbClr val="000000"/>
                </a:solidFill>
                <a:latin typeface="Tahoma"/>
                <a:cs typeface="Tahoma"/>
              </a:rPr>
              <a:t>Dans </a:t>
            </a:r>
            <a:r>
              <a:rPr sz="1650" u="none" spc="310" dirty="0">
                <a:solidFill>
                  <a:srgbClr val="999999"/>
                </a:solidFill>
                <a:latin typeface="Tahoma"/>
                <a:cs typeface="Tahoma"/>
              </a:rPr>
              <a:t>,</a:t>
            </a:r>
            <a:r>
              <a:rPr sz="1650" u="none" spc="480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650" u="none" spc="245" dirty="0">
                <a:solidFill>
                  <a:srgbClr val="0077AA"/>
                </a:solidFill>
                <a:latin typeface="Tahoma"/>
                <a:cs typeface="Tahoma"/>
              </a:rPr>
              <a:t>valeurs </a:t>
            </a:r>
            <a:r>
              <a:rPr sz="1650" u="none" spc="245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u="none" spc="480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650" u="none" spc="200" dirty="0">
                <a:solidFill>
                  <a:srgbClr val="999999"/>
                </a:solidFill>
                <a:latin typeface="Tahoma"/>
                <a:cs typeface="Tahoma"/>
              </a:rPr>
              <a:t>[ </a:t>
            </a:r>
            <a:r>
              <a:rPr sz="1650" u="none" spc="200" dirty="0">
                <a:solidFill>
                  <a:srgbClr val="000000"/>
                </a:solidFill>
                <a:latin typeface="Tahoma"/>
                <a:cs typeface="Tahoma"/>
              </a:rPr>
              <a:t>dev </a:t>
            </a:r>
            <a:r>
              <a:rPr sz="1650" u="none" spc="200" dirty="0">
                <a:solidFill>
                  <a:srgbClr val="999999"/>
                </a:solidFill>
                <a:latin typeface="Tahoma"/>
                <a:cs typeface="Tahoma"/>
              </a:rPr>
              <a:t>]}</a:t>
            </a:r>
            <a:endParaRPr sz="165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09624" y="1552574"/>
            <a:ext cx="12211050" cy="9525"/>
          </a:xfrm>
          <a:custGeom>
            <a:avLst/>
            <a:gdLst/>
            <a:ahLst/>
            <a:cxnLst/>
            <a:rect l="l" t="t" r="r" b="b"/>
            <a:pathLst>
              <a:path w="12211050" h="9525">
                <a:moveTo>
                  <a:pt x="12211049" y="9524"/>
                </a:moveTo>
                <a:lnTo>
                  <a:pt x="0" y="9524"/>
                </a:lnTo>
                <a:lnTo>
                  <a:pt x="0" y="0"/>
                </a:lnTo>
                <a:lnTo>
                  <a:pt x="12211049" y="0"/>
                </a:lnTo>
                <a:lnTo>
                  <a:pt x="12211049" y="952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809624" y="1552574"/>
            <a:ext cx="12211050" cy="4019550"/>
            <a:chOff x="809624" y="1552574"/>
            <a:chExt cx="12211050" cy="4019550"/>
          </a:xfrm>
        </p:grpSpPr>
        <p:sp>
          <p:nvSpPr>
            <p:cNvPr id="4" name="object 4"/>
            <p:cNvSpPr/>
            <p:nvPr/>
          </p:nvSpPr>
          <p:spPr>
            <a:xfrm>
              <a:off x="809612" y="1552574"/>
              <a:ext cx="12211050" cy="4019550"/>
            </a:xfrm>
            <a:custGeom>
              <a:avLst/>
              <a:gdLst/>
              <a:ahLst/>
              <a:cxnLst/>
              <a:rect l="l" t="t" r="r" b="b"/>
              <a:pathLst>
                <a:path w="12211050" h="4019550">
                  <a:moveTo>
                    <a:pt x="12211050" y="0"/>
                  </a:moveTo>
                  <a:lnTo>
                    <a:pt x="12201525" y="0"/>
                  </a:lnTo>
                  <a:lnTo>
                    <a:pt x="12201525" y="4010025"/>
                  </a:lnTo>
                  <a:lnTo>
                    <a:pt x="0" y="4010025"/>
                  </a:lnTo>
                  <a:lnTo>
                    <a:pt x="0" y="4019550"/>
                  </a:lnTo>
                  <a:lnTo>
                    <a:pt x="12201525" y="4019550"/>
                  </a:lnTo>
                  <a:lnTo>
                    <a:pt x="12211050" y="4019550"/>
                  </a:lnTo>
                  <a:lnTo>
                    <a:pt x="12211050" y="4010025"/>
                  </a:lnTo>
                  <a:lnTo>
                    <a:pt x="12211050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09624" y="1552574"/>
              <a:ext cx="9525" cy="4019550"/>
            </a:xfrm>
            <a:custGeom>
              <a:avLst/>
              <a:gdLst/>
              <a:ahLst/>
              <a:cxnLst/>
              <a:rect l="l" t="t" r="r" b="b"/>
              <a:pathLst>
                <a:path w="9525" h="4019550">
                  <a:moveTo>
                    <a:pt x="0" y="4019549"/>
                  </a:moveTo>
                  <a:lnTo>
                    <a:pt x="0" y="0"/>
                  </a:lnTo>
                  <a:lnTo>
                    <a:pt x="9524" y="9524"/>
                  </a:lnTo>
                  <a:lnTo>
                    <a:pt x="9524" y="4010024"/>
                  </a:lnTo>
                  <a:lnTo>
                    <a:pt x="0" y="4019549"/>
                  </a:lnTo>
                  <a:close/>
                </a:path>
              </a:pathLst>
            </a:custGeom>
            <a:solidFill>
              <a:srgbClr val="ED21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EN UTILISANT</a:t>
            </a:r>
            <a:r>
              <a:rPr spc="-155" dirty="0"/>
              <a:t> </a:t>
            </a:r>
            <a:r>
              <a:rPr dirty="0"/>
              <a:t>LE</a:t>
            </a:r>
            <a:r>
              <a:rPr spc="-155" dirty="0"/>
              <a:t> </a:t>
            </a:r>
            <a:r>
              <a:rPr spc="-25" dirty="0"/>
              <a:t>PVC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311785" rIns="0" bIns="0" rtlCol="0">
            <a:spAutoFit/>
          </a:bodyPr>
          <a:lstStyle/>
          <a:p>
            <a:pPr marL="142875">
              <a:lnSpc>
                <a:spcPts val="1925"/>
              </a:lnSpc>
              <a:spcBef>
                <a:spcPts val="100"/>
              </a:spcBef>
            </a:pPr>
            <a:r>
              <a:rPr sz="1650" u="none" spc="390" dirty="0">
                <a:solidFill>
                  <a:srgbClr val="999999"/>
                </a:solidFill>
                <a:latin typeface="Tahoma"/>
                <a:cs typeface="Tahoma"/>
              </a:rPr>
              <a:t>-- </a:t>
            </a:r>
            <a:r>
              <a:rPr sz="1650" u="none" spc="340" dirty="0">
                <a:solidFill>
                  <a:srgbClr val="999999"/>
                </a:solidFill>
                <a:latin typeface="Tahoma"/>
                <a:cs typeface="Tahoma"/>
              </a:rPr>
              <a:t>-</a:t>
            </a:r>
            <a:endParaRPr sz="1650">
              <a:latin typeface="Tahoma"/>
              <a:cs typeface="Tahoma"/>
            </a:endParaRPr>
          </a:p>
          <a:p>
            <a:pPr marL="142875" marR="10274935">
              <a:lnSpc>
                <a:spcPts val="1880"/>
              </a:lnSpc>
              <a:spcBef>
                <a:spcPts val="90"/>
              </a:spcBef>
            </a:pPr>
            <a:r>
              <a:rPr sz="1650" u="none" spc="245" dirty="0">
                <a:solidFill>
                  <a:srgbClr val="0077AA"/>
                </a:solidFill>
                <a:latin typeface="Tahoma"/>
                <a:cs typeface="Tahoma"/>
              </a:rPr>
              <a:t>apiVersion </a:t>
            </a:r>
            <a:r>
              <a:rPr sz="1650" u="none" spc="245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u="none" dirty="0">
                <a:solidFill>
                  <a:srgbClr val="999999"/>
                </a:solidFill>
                <a:latin typeface="Tahoma"/>
                <a:cs typeface="Tahoma"/>
              </a:rPr>
              <a:t>  </a:t>
            </a:r>
            <a:r>
              <a:rPr sz="1650" u="none" spc="100" dirty="0">
                <a:solidFill>
                  <a:srgbClr val="000000"/>
                </a:solidFill>
                <a:latin typeface="Tahoma"/>
                <a:cs typeface="Tahoma"/>
              </a:rPr>
              <a:t>v1 </a:t>
            </a:r>
            <a:r>
              <a:rPr sz="1650" u="none" spc="260" dirty="0">
                <a:solidFill>
                  <a:srgbClr val="0077AA"/>
                </a:solidFill>
                <a:latin typeface="Tahoma"/>
                <a:cs typeface="Tahoma"/>
              </a:rPr>
              <a:t>type </a:t>
            </a:r>
            <a:r>
              <a:rPr sz="1650" u="none" spc="260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u="none" spc="484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650" u="none" spc="155" dirty="0">
                <a:solidFill>
                  <a:srgbClr val="0077AA"/>
                </a:solidFill>
                <a:latin typeface="Tahoma"/>
                <a:cs typeface="Tahoma"/>
              </a:rPr>
              <a:t>Métadonnées </a:t>
            </a:r>
            <a:r>
              <a:rPr sz="1650" u="none" spc="55" dirty="0">
                <a:solidFill>
                  <a:srgbClr val="000000"/>
                </a:solidFill>
                <a:latin typeface="Tahoma"/>
                <a:cs typeface="Tahoma"/>
              </a:rPr>
              <a:t>du pod </a:t>
            </a:r>
            <a:r>
              <a:rPr sz="1650" u="none" spc="155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endParaRPr sz="1650">
              <a:latin typeface="Tahoma"/>
              <a:cs typeface="Tahoma"/>
            </a:endParaRPr>
          </a:p>
          <a:p>
            <a:pPr marL="394970">
              <a:lnSpc>
                <a:spcPts val="1764"/>
              </a:lnSpc>
            </a:pPr>
            <a:r>
              <a:rPr sz="1650" u="none" spc="60" dirty="0">
                <a:solidFill>
                  <a:srgbClr val="0077AA"/>
                </a:solidFill>
                <a:latin typeface="Tahoma"/>
                <a:cs typeface="Tahoma"/>
              </a:rPr>
              <a:t>nom </a:t>
            </a:r>
            <a:r>
              <a:rPr sz="1650" u="none" spc="60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u="none" spc="490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650" u="none" spc="-10" dirty="0">
                <a:solidFill>
                  <a:srgbClr val="000000"/>
                </a:solidFill>
                <a:latin typeface="Tahoma"/>
                <a:cs typeface="Tahoma"/>
              </a:rPr>
              <a:t>mypod</a:t>
            </a:r>
            <a:endParaRPr sz="1650">
              <a:latin typeface="Tahoma"/>
              <a:cs typeface="Tahoma"/>
            </a:endParaRPr>
          </a:p>
          <a:p>
            <a:pPr marL="142875">
              <a:lnSpc>
                <a:spcPts val="1875"/>
              </a:lnSpc>
            </a:pPr>
            <a:r>
              <a:rPr sz="1650" u="none" spc="204" dirty="0">
                <a:solidFill>
                  <a:srgbClr val="0077AA"/>
                </a:solidFill>
                <a:latin typeface="Tahoma"/>
                <a:cs typeface="Tahoma"/>
              </a:rPr>
              <a:t>spécification </a:t>
            </a:r>
            <a:r>
              <a:rPr sz="1650" u="none" spc="204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endParaRPr sz="1650">
              <a:latin typeface="Tahoma"/>
              <a:cs typeface="Tahoma"/>
            </a:endParaRPr>
          </a:p>
          <a:p>
            <a:pPr marL="394970">
              <a:lnSpc>
                <a:spcPts val="1875"/>
              </a:lnSpc>
            </a:pPr>
            <a:r>
              <a:rPr sz="1650" u="none" spc="150" dirty="0">
                <a:solidFill>
                  <a:srgbClr val="0077AA"/>
                </a:solidFill>
                <a:latin typeface="Tahoma"/>
                <a:cs typeface="Tahoma"/>
              </a:rPr>
              <a:t>volumes </a:t>
            </a:r>
            <a:r>
              <a:rPr sz="1650" u="none" spc="150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endParaRPr sz="1650">
              <a:latin typeface="Tahoma"/>
              <a:cs typeface="Tahoma"/>
            </a:endParaRPr>
          </a:p>
          <a:p>
            <a:pPr marL="897890" marR="8508365" indent="-250825">
              <a:lnSpc>
                <a:spcPts val="1880"/>
              </a:lnSpc>
              <a:spcBef>
                <a:spcPts val="95"/>
              </a:spcBef>
              <a:buClr>
                <a:srgbClr val="999999"/>
              </a:buClr>
              <a:buChar char="-"/>
              <a:tabLst>
                <a:tab pos="899794" algn="l"/>
              </a:tabLst>
            </a:pPr>
            <a:r>
              <a:rPr sz="1650" u="none" spc="60" dirty="0">
                <a:solidFill>
                  <a:srgbClr val="0077AA"/>
                </a:solidFill>
                <a:latin typeface="Tahoma"/>
                <a:cs typeface="Tahoma"/>
              </a:rPr>
              <a:t>nom </a:t>
            </a:r>
            <a:r>
              <a:rPr sz="1650" u="none" spc="60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u="none" spc="490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650" u="none" spc="-20" dirty="0">
                <a:solidFill>
                  <a:srgbClr val="000000"/>
                </a:solidFill>
                <a:latin typeface="Tahoma"/>
                <a:cs typeface="Tahoma"/>
              </a:rPr>
              <a:t>mypd </a:t>
            </a:r>
            <a:r>
              <a:rPr sz="1650" u="none" spc="200" dirty="0">
                <a:solidFill>
                  <a:srgbClr val="0077AA"/>
                </a:solidFill>
                <a:latin typeface="Tahoma"/>
                <a:cs typeface="Tahoma"/>
              </a:rPr>
              <a:t>persistentVolumeClaim </a:t>
            </a:r>
            <a:r>
              <a:rPr sz="1650" u="none" spc="200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endParaRPr sz="1650">
              <a:latin typeface="Tahoma"/>
              <a:cs typeface="Tahoma"/>
            </a:endParaRPr>
          </a:p>
          <a:p>
            <a:pPr marL="1151890">
              <a:lnSpc>
                <a:spcPts val="1770"/>
              </a:lnSpc>
            </a:pPr>
            <a:r>
              <a:rPr sz="1650" u="none" spc="135" dirty="0">
                <a:solidFill>
                  <a:srgbClr val="0077AA"/>
                </a:solidFill>
                <a:latin typeface="Tahoma"/>
                <a:cs typeface="Tahoma"/>
              </a:rPr>
              <a:t>Nom de la revendication </a:t>
            </a:r>
            <a:r>
              <a:rPr sz="1650" u="none" spc="135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u="none" spc="480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650" u="none" spc="125" dirty="0">
                <a:solidFill>
                  <a:srgbClr val="000000"/>
                </a:solidFill>
                <a:latin typeface="Tahoma"/>
                <a:cs typeface="Tahoma"/>
              </a:rPr>
              <a:t>ma revendication</a:t>
            </a:r>
            <a:endParaRPr sz="1650">
              <a:latin typeface="Tahoma"/>
              <a:cs typeface="Tahoma"/>
            </a:endParaRPr>
          </a:p>
          <a:p>
            <a:pPr marL="394970">
              <a:lnSpc>
                <a:spcPts val="1875"/>
              </a:lnSpc>
            </a:pPr>
            <a:r>
              <a:rPr sz="1650" u="none" spc="245" dirty="0">
                <a:solidFill>
                  <a:srgbClr val="0077AA"/>
                </a:solidFill>
                <a:latin typeface="Tahoma"/>
                <a:cs typeface="Tahoma"/>
              </a:rPr>
              <a:t>conteneurs </a:t>
            </a:r>
            <a:r>
              <a:rPr sz="1650" u="none" spc="245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endParaRPr sz="1650">
              <a:latin typeface="Tahoma"/>
              <a:cs typeface="Tahoma"/>
            </a:endParaRPr>
          </a:p>
          <a:p>
            <a:pPr marL="897890" marR="8886825" indent="-250825">
              <a:lnSpc>
                <a:spcPts val="1880"/>
              </a:lnSpc>
              <a:spcBef>
                <a:spcPts val="95"/>
              </a:spcBef>
              <a:buClr>
                <a:srgbClr val="999999"/>
              </a:buClr>
              <a:buChar char="-"/>
              <a:tabLst>
                <a:tab pos="899794" algn="l"/>
              </a:tabLst>
            </a:pPr>
            <a:r>
              <a:rPr sz="1650" u="none" spc="60" dirty="0">
                <a:solidFill>
                  <a:srgbClr val="0077AA"/>
                </a:solidFill>
                <a:latin typeface="Tahoma"/>
                <a:cs typeface="Tahoma"/>
              </a:rPr>
              <a:t>nom </a:t>
            </a:r>
            <a:r>
              <a:rPr sz="1650" u="none" spc="60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u="none" spc="490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650" u="none" spc="155" dirty="0">
                <a:solidFill>
                  <a:srgbClr val="0077AA"/>
                </a:solidFill>
                <a:latin typeface="Tahoma"/>
                <a:cs typeface="Tahoma"/>
              </a:rPr>
              <a:t>image </a:t>
            </a:r>
            <a:r>
              <a:rPr sz="1650" u="none" spc="140" dirty="0">
                <a:solidFill>
                  <a:srgbClr val="000000"/>
                </a:solidFill>
                <a:latin typeface="Tahoma"/>
                <a:cs typeface="Tahoma"/>
              </a:rPr>
              <a:t>de mon interface </a:t>
            </a:r>
            <a:r>
              <a:rPr sz="1650" u="none" spc="155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u="none" spc="470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650" u="none" spc="240" dirty="0">
                <a:solidFill>
                  <a:srgbClr val="000000"/>
                </a:solidFill>
                <a:latin typeface="Tahoma"/>
                <a:cs typeface="Tahoma"/>
              </a:rPr>
              <a:t>nginx </a:t>
            </a:r>
            <a:r>
              <a:rPr sz="1650" u="none" spc="240" dirty="0">
                <a:solidFill>
                  <a:srgbClr val="999999"/>
                </a:solidFill>
                <a:latin typeface="Tahoma"/>
                <a:cs typeface="Tahoma"/>
              </a:rPr>
              <a:t>: </a:t>
            </a:r>
            <a:r>
              <a:rPr sz="1650" u="none" spc="240" dirty="0">
                <a:solidFill>
                  <a:srgbClr val="000000"/>
                </a:solidFill>
                <a:latin typeface="Tahoma"/>
                <a:cs typeface="Tahoma"/>
              </a:rPr>
              <a:t>stable </a:t>
            </a:r>
            <a:r>
              <a:rPr sz="1650" u="none" spc="114" dirty="0">
                <a:solidFill>
                  <a:srgbClr val="0077AA"/>
                </a:solidFill>
                <a:latin typeface="Tahoma"/>
                <a:cs typeface="Tahoma"/>
              </a:rPr>
              <a:t>volumeMounts </a:t>
            </a:r>
            <a:r>
              <a:rPr sz="1650" u="none" spc="114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endParaRPr sz="1650">
              <a:latin typeface="Tahoma"/>
              <a:cs typeface="Tahoma"/>
            </a:endParaRPr>
          </a:p>
          <a:p>
            <a:pPr marL="1151890">
              <a:lnSpc>
                <a:spcPts val="1764"/>
              </a:lnSpc>
            </a:pPr>
            <a:r>
              <a:rPr sz="1650" u="none" spc="390" dirty="0">
                <a:solidFill>
                  <a:srgbClr val="999999"/>
                </a:solidFill>
                <a:latin typeface="Tahoma"/>
                <a:cs typeface="Tahoma"/>
              </a:rPr>
              <a:t>-</a:t>
            </a:r>
            <a:r>
              <a:rPr sz="1650" u="none" spc="480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650" u="none" spc="60" dirty="0">
                <a:solidFill>
                  <a:srgbClr val="0077AA"/>
                </a:solidFill>
                <a:latin typeface="Tahoma"/>
                <a:cs typeface="Tahoma"/>
              </a:rPr>
              <a:t>nom </a:t>
            </a:r>
            <a:r>
              <a:rPr sz="1650" u="none" spc="60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u="none" spc="480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650" u="none" spc="-20" dirty="0">
                <a:solidFill>
                  <a:srgbClr val="000000"/>
                </a:solidFill>
                <a:latin typeface="Tahoma"/>
                <a:cs typeface="Tahoma"/>
              </a:rPr>
              <a:t>mypd</a:t>
            </a:r>
            <a:endParaRPr sz="1650">
              <a:latin typeface="Tahoma"/>
              <a:cs typeface="Tahoma"/>
            </a:endParaRPr>
          </a:p>
          <a:p>
            <a:pPr marL="1403985">
              <a:lnSpc>
                <a:spcPts val="1930"/>
              </a:lnSpc>
            </a:pPr>
            <a:r>
              <a:rPr sz="1650" u="none" spc="135" dirty="0">
                <a:solidFill>
                  <a:srgbClr val="0077AA"/>
                </a:solidFill>
                <a:latin typeface="Tahoma"/>
                <a:cs typeface="Tahoma"/>
              </a:rPr>
              <a:t>chemin de montage </a:t>
            </a:r>
            <a:r>
              <a:rPr sz="1650" u="none" spc="135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u="none" spc="475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650" u="none" spc="125" dirty="0">
                <a:solidFill>
                  <a:srgbClr val="000000"/>
                </a:solidFill>
                <a:latin typeface="Tahoma"/>
                <a:cs typeface="Tahoma"/>
              </a:rPr>
              <a:t>/var/www/html</a:t>
            </a:r>
            <a:endParaRPr sz="165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09624" y="1552574"/>
            <a:ext cx="12211050" cy="9525"/>
          </a:xfrm>
          <a:custGeom>
            <a:avLst/>
            <a:gdLst/>
            <a:ahLst/>
            <a:cxnLst/>
            <a:rect l="l" t="t" r="r" b="b"/>
            <a:pathLst>
              <a:path w="12211050" h="9525">
                <a:moveTo>
                  <a:pt x="12211049" y="9524"/>
                </a:moveTo>
                <a:lnTo>
                  <a:pt x="0" y="9524"/>
                </a:lnTo>
                <a:lnTo>
                  <a:pt x="0" y="0"/>
                </a:lnTo>
                <a:lnTo>
                  <a:pt x="12211049" y="0"/>
                </a:lnTo>
                <a:lnTo>
                  <a:pt x="12211049" y="952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809624" y="1552574"/>
            <a:ext cx="12211050" cy="2828925"/>
            <a:chOff x="809624" y="1552574"/>
            <a:chExt cx="12211050" cy="2828925"/>
          </a:xfrm>
        </p:grpSpPr>
        <p:sp>
          <p:nvSpPr>
            <p:cNvPr id="4" name="object 4"/>
            <p:cNvSpPr/>
            <p:nvPr/>
          </p:nvSpPr>
          <p:spPr>
            <a:xfrm>
              <a:off x="809612" y="1552574"/>
              <a:ext cx="12211050" cy="2828925"/>
            </a:xfrm>
            <a:custGeom>
              <a:avLst/>
              <a:gdLst/>
              <a:ahLst/>
              <a:cxnLst/>
              <a:rect l="l" t="t" r="r" b="b"/>
              <a:pathLst>
                <a:path w="12211050" h="2828925">
                  <a:moveTo>
                    <a:pt x="12211050" y="0"/>
                  </a:moveTo>
                  <a:lnTo>
                    <a:pt x="12201525" y="0"/>
                  </a:lnTo>
                  <a:lnTo>
                    <a:pt x="12201525" y="2819400"/>
                  </a:lnTo>
                  <a:lnTo>
                    <a:pt x="0" y="2819400"/>
                  </a:lnTo>
                  <a:lnTo>
                    <a:pt x="0" y="2828925"/>
                  </a:lnTo>
                  <a:lnTo>
                    <a:pt x="12201525" y="2828925"/>
                  </a:lnTo>
                  <a:lnTo>
                    <a:pt x="12211050" y="2828925"/>
                  </a:lnTo>
                  <a:lnTo>
                    <a:pt x="12211050" y="2819400"/>
                  </a:lnTo>
                  <a:lnTo>
                    <a:pt x="12211050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09624" y="1552574"/>
              <a:ext cx="9525" cy="2828925"/>
            </a:xfrm>
            <a:custGeom>
              <a:avLst/>
              <a:gdLst/>
              <a:ahLst/>
              <a:cxnLst/>
              <a:rect l="l" t="t" r="r" b="b"/>
              <a:pathLst>
                <a:path w="9525" h="2828925">
                  <a:moveTo>
                    <a:pt x="0" y="2828924"/>
                  </a:moveTo>
                  <a:lnTo>
                    <a:pt x="0" y="0"/>
                  </a:lnTo>
                  <a:lnTo>
                    <a:pt x="9524" y="9524"/>
                  </a:lnTo>
                  <a:lnTo>
                    <a:pt x="9524" y="2819399"/>
                  </a:lnTo>
                  <a:lnTo>
                    <a:pt x="0" y="2828924"/>
                  </a:lnTo>
                  <a:close/>
                </a:path>
              </a:pathLst>
            </a:custGeom>
            <a:solidFill>
              <a:srgbClr val="ED21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751073" y="3120767"/>
              <a:ext cx="488950" cy="159385"/>
            </a:xfrm>
            <a:custGeom>
              <a:avLst/>
              <a:gdLst/>
              <a:ahLst/>
              <a:cxnLst/>
              <a:rect l="l" t="t" r="r" b="b"/>
              <a:pathLst>
                <a:path w="488950" h="159385">
                  <a:moveTo>
                    <a:pt x="58117" y="32537"/>
                  </a:moveTo>
                  <a:lnTo>
                    <a:pt x="30593" y="32537"/>
                  </a:lnTo>
                  <a:lnTo>
                    <a:pt x="30593" y="0"/>
                  </a:lnTo>
                  <a:lnTo>
                    <a:pt x="58117" y="0"/>
                  </a:lnTo>
                  <a:lnTo>
                    <a:pt x="58117" y="32537"/>
                  </a:lnTo>
                  <a:close/>
                </a:path>
                <a:path w="488950" h="159385">
                  <a:moveTo>
                    <a:pt x="100886" y="55866"/>
                  </a:moveTo>
                  <a:lnTo>
                    <a:pt x="0" y="55866"/>
                  </a:lnTo>
                  <a:lnTo>
                    <a:pt x="0" y="32537"/>
                  </a:lnTo>
                  <a:lnTo>
                    <a:pt x="100886" y="32537"/>
                  </a:lnTo>
                  <a:lnTo>
                    <a:pt x="100886" y="55866"/>
                  </a:lnTo>
                  <a:close/>
                </a:path>
                <a:path w="488950" h="159385">
                  <a:moveTo>
                    <a:pt x="100886" y="155832"/>
                  </a:moveTo>
                  <a:lnTo>
                    <a:pt x="73516" y="155832"/>
                  </a:lnTo>
                  <a:lnTo>
                    <a:pt x="62843" y="155224"/>
                  </a:lnTo>
                  <a:lnTo>
                    <a:pt x="31216" y="124231"/>
                  </a:lnTo>
                  <a:lnTo>
                    <a:pt x="30593" y="113727"/>
                  </a:lnTo>
                  <a:lnTo>
                    <a:pt x="30593" y="55866"/>
                  </a:lnTo>
                  <a:lnTo>
                    <a:pt x="58117" y="55866"/>
                  </a:lnTo>
                  <a:lnTo>
                    <a:pt x="58117" y="121026"/>
                  </a:lnTo>
                  <a:lnTo>
                    <a:pt x="59293" y="125921"/>
                  </a:lnTo>
                  <a:lnTo>
                    <a:pt x="61647" y="128410"/>
                  </a:lnTo>
                  <a:lnTo>
                    <a:pt x="64034" y="130866"/>
                  </a:lnTo>
                  <a:lnTo>
                    <a:pt x="68605" y="132094"/>
                  </a:lnTo>
                  <a:lnTo>
                    <a:pt x="100886" y="132094"/>
                  </a:lnTo>
                  <a:lnTo>
                    <a:pt x="100886" y="155832"/>
                  </a:lnTo>
                  <a:close/>
                </a:path>
                <a:path w="488950" h="159385">
                  <a:moveTo>
                    <a:pt x="239631" y="46248"/>
                  </a:moveTo>
                  <a:lnTo>
                    <a:pt x="175528" y="46248"/>
                  </a:lnTo>
                  <a:lnTo>
                    <a:pt x="175876" y="43729"/>
                  </a:lnTo>
                  <a:lnTo>
                    <a:pt x="210726" y="29774"/>
                  </a:lnTo>
                  <a:lnTo>
                    <a:pt x="215774" y="29774"/>
                  </a:lnTo>
                  <a:lnTo>
                    <a:pt x="220515" y="30422"/>
                  </a:lnTo>
                  <a:lnTo>
                    <a:pt x="229382" y="32980"/>
                  </a:lnTo>
                  <a:lnTo>
                    <a:pt x="234277" y="35402"/>
                  </a:lnTo>
                  <a:lnTo>
                    <a:pt x="239631" y="38983"/>
                  </a:lnTo>
                  <a:lnTo>
                    <a:pt x="239631" y="46248"/>
                  </a:lnTo>
                  <a:close/>
                </a:path>
                <a:path w="488950" h="159385">
                  <a:moveTo>
                    <a:pt x="177421" y="155832"/>
                  </a:moveTo>
                  <a:lnTo>
                    <a:pt x="149795" y="155832"/>
                  </a:lnTo>
                  <a:lnTo>
                    <a:pt x="149795" y="32537"/>
                  </a:lnTo>
                  <a:lnTo>
                    <a:pt x="177421" y="32537"/>
                  </a:lnTo>
                  <a:lnTo>
                    <a:pt x="175876" y="43729"/>
                  </a:lnTo>
                  <a:lnTo>
                    <a:pt x="174641" y="44918"/>
                  </a:lnTo>
                  <a:lnTo>
                    <a:pt x="175528" y="46248"/>
                  </a:lnTo>
                  <a:lnTo>
                    <a:pt x="239631" y="46248"/>
                  </a:lnTo>
                  <a:lnTo>
                    <a:pt x="239631" y="55866"/>
                  </a:lnTo>
                  <a:lnTo>
                    <a:pt x="209294" y="55866"/>
                  </a:lnTo>
                  <a:lnTo>
                    <a:pt x="201978" y="56470"/>
                  </a:lnTo>
                  <a:lnTo>
                    <a:pt x="177421" y="94491"/>
                  </a:lnTo>
                  <a:lnTo>
                    <a:pt x="177421" y="155832"/>
                  </a:lnTo>
                  <a:close/>
                </a:path>
                <a:path w="488950" h="159385">
                  <a:moveTo>
                    <a:pt x="175528" y="46248"/>
                  </a:moveTo>
                  <a:lnTo>
                    <a:pt x="174641" y="44918"/>
                  </a:lnTo>
                  <a:lnTo>
                    <a:pt x="175876" y="43729"/>
                  </a:lnTo>
                  <a:lnTo>
                    <a:pt x="175528" y="46248"/>
                  </a:lnTo>
                  <a:close/>
                </a:path>
                <a:path w="488950" h="159385">
                  <a:moveTo>
                    <a:pt x="239631" y="69423"/>
                  </a:moveTo>
                  <a:lnTo>
                    <a:pt x="231309" y="62943"/>
                  </a:lnTo>
                  <a:lnTo>
                    <a:pt x="225289" y="59072"/>
                  </a:lnTo>
                  <a:lnTo>
                    <a:pt x="221572" y="57810"/>
                  </a:lnTo>
                  <a:lnTo>
                    <a:pt x="217764" y="56470"/>
                  </a:lnTo>
                  <a:lnTo>
                    <a:pt x="217613" y="56470"/>
                  </a:lnTo>
                  <a:lnTo>
                    <a:pt x="213796" y="55866"/>
                  </a:lnTo>
                  <a:lnTo>
                    <a:pt x="239631" y="55866"/>
                  </a:lnTo>
                  <a:lnTo>
                    <a:pt x="239631" y="69423"/>
                  </a:lnTo>
                  <a:close/>
                </a:path>
                <a:path w="488950" h="159385">
                  <a:moveTo>
                    <a:pt x="306497" y="158799"/>
                  </a:moveTo>
                  <a:lnTo>
                    <a:pt x="298005" y="158799"/>
                  </a:lnTo>
                  <a:lnTo>
                    <a:pt x="288738" y="157990"/>
                  </a:lnTo>
                  <a:lnTo>
                    <a:pt x="261285" y="129919"/>
                  </a:lnTo>
                  <a:lnTo>
                    <a:pt x="258867" y="108100"/>
                  </a:lnTo>
                  <a:lnTo>
                    <a:pt x="258867" y="32742"/>
                  </a:lnTo>
                  <a:lnTo>
                    <a:pt x="286391" y="32742"/>
                  </a:lnTo>
                  <a:lnTo>
                    <a:pt x="286391" y="117445"/>
                  </a:lnTo>
                  <a:lnTo>
                    <a:pt x="287841" y="124062"/>
                  </a:lnTo>
                  <a:lnTo>
                    <a:pt x="290740" y="127950"/>
                  </a:lnTo>
                  <a:lnTo>
                    <a:pt x="293673" y="131804"/>
                  </a:lnTo>
                  <a:lnTo>
                    <a:pt x="298243" y="133731"/>
                  </a:lnTo>
                  <a:lnTo>
                    <a:pt x="355150" y="133731"/>
                  </a:lnTo>
                  <a:lnTo>
                    <a:pt x="355150" y="145395"/>
                  </a:lnTo>
                  <a:lnTo>
                    <a:pt x="329212" y="145395"/>
                  </a:lnTo>
                  <a:lnTo>
                    <a:pt x="328860" y="147568"/>
                  </a:lnTo>
                  <a:lnTo>
                    <a:pt x="326944" y="149249"/>
                  </a:lnTo>
                  <a:lnTo>
                    <a:pt x="313983" y="156889"/>
                  </a:lnTo>
                  <a:lnTo>
                    <a:pt x="306497" y="158799"/>
                  </a:lnTo>
                  <a:close/>
                </a:path>
                <a:path w="488950" h="159385">
                  <a:moveTo>
                    <a:pt x="355150" y="133731"/>
                  </a:moveTo>
                  <a:lnTo>
                    <a:pt x="311886" y="133731"/>
                  </a:lnTo>
                  <a:lnTo>
                    <a:pt x="317582" y="131105"/>
                  </a:lnTo>
                  <a:lnTo>
                    <a:pt x="325528" y="120566"/>
                  </a:lnTo>
                  <a:lnTo>
                    <a:pt x="327524" y="112568"/>
                  </a:lnTo>
                  <a:lnTo>
                    <a:pt x="327524" y="32742"/>
                  </a:lnTo>
                  <a:lnTo>
                    <a:pt x="355150" y="32742"/>
                  </a:lnTo>
                  <a:lnTo>
                    <a:pt x="355150" y="133731"/>
                  </a:lnTo>
                  <a:close/>
                </a:path>
                <a:path w="488950" h="159385">
                  <a:moveTo>
                    <a:pt x="328860" y="147568"/>
                  </a:moveTo>
                  <a:lnTo>
                    <a:pt x="329137" y="145856"/>
                  </a:lnTo>
                  <a:lnTo>
                    <a:pt x="329212" y="145395"/>
                  </a:lnTo>
                  <a:lnTo>
                    <a:pt x="329860" y="146691"/>
                  </a:lnTo>
                  <a:lnTo>
                    <a:pt x="328860" y="147568"/>
                  </a:lnTo>
                  <a:close/>
                </a:path>
                <a:path w="488950" h="159385">
                  <a:moveTo>
                    <a:pt x="355150" y="155832"/>
                  </a:moveTo>
                  <a:lnTo>
                    <a:pt x="327524" y="155832"/>
                  </a:lnTo>
                  <a:lnTo>
                    <a:pt x="328860" y="147568"/>
                  </a:lnTo>
                  <a:lnTo>
                    <a:pt x="329860" y="146691"/>
                  </a:lnTo>
                  <a:lnTo>
                    <a:pt x="329212" y="145395"/>
                  </a:lnTo>
                  <a:lnTo>
                    <a:pt x="355150" y="145395"/>
                  </a:lnTo>
                  <a:lnTo>
                    <a:pt x="355150" y="155832"/>
                  </a:lnTo>
                  <a:close/>
                </a:path>
                <a:path w="488950" h="159385">
                  <a:moveTo>
                    <a:pt x="445310" y="158799"/>
                  </a:moveTo>
                  <a:lnTo>
                    <a:pt x="438796" y="158799"/>
                  </a:lnTo>
                  <a:lnTo>
                    <a:pt x="425267" y="157718"/>
                  </a:lnTo>
                  <a:lnTo>
                    <a:pt x="386811" y="132052"/>
                  </a:lnTo>
                  <a:lnTo>
                    <a:pt x="377682" y="94594"/>
                  </a:lnTo>
                  <a:lnTo>
                    <a:pt x="377660" y="94287"/>
                  </a:lnTo>
                  <a:lnTo>
                    <a:pt x="386620" y="57025"/>
                  </a:lnTo>
                  <a:lnTo>
                    <a:pt x="423767" y="30785"/>
                  </a:lnTo>
                  <a:lnTo>
                    <a:pt x="424533" y="30785"/>
                  </a:lnTo>
                  <a:lnTo>
                    <a:pt x="436033" y="29774"/>
                  </a:lnTo>
                  <a:lnTo>
                    <a:pt x="473687" y="45941"/>
                  </a:lnTo>
                  <a:lnTo>
                    <a:pt x="479784" y="54424"/>
                  </a:lnTo>
                  <a:lnTo>
                    <a:pt x="427394" y="54424"/>
                  </a:lnTo>
                  <a:lnTo>
                    <a:pt x="420907" y="57025"/>
                  </a:lnTo>
                  <a:lnTo>
                    <a:pt x="410778" y="67394"/>
                  </a:lnTo>
                  <a:lnTo>
                    <a:pt x="408117" y="71657"/>
                  </a:lnTo>
                  <a:lnTo>
                    <a:pt x="407943" y="73788"/>
                  </a:lnTo>
                  <a:lnTo>
                    <a:pt x="407853" y="74897"/>
                  </a:lnTo>
                  <a:lnTo>
                    <a:pt x="487253" y="74897"/>
                  </a:lnTo>
                  <a:lnTo>
                    <a:pt x="488370" y="84669"/>
                  </a:lnTo>
                  <a:lnTo>
                    <a:pt x="488370" y="94594"/>
                  </a:lnTo>
                  <a:lnTo>
                    <a:pt x="406820" y="94594"/>
                  </a:lnTo>
                  <a:lnTo>
                    <a:pt x="406893" y="98328"/>
                  </a:lnTo>
                  <a:lnTo>
                    <a:pt x="407016" y="104691"/>
                  </a:lnTo>
                  <a:lnTo>
                    <a:pt x="408369" y="113139"/>
                  </a:lnTo>
                  <a:lnTo>
                    <a:pt x="410797" y="119764"/>
                  </a:lnTo>
                  <a:lnTo>
                    <a:pt x="410879" y="119988"/>
                  </a:lnTo>
                  <a:lnTo>
                    <a:pt x="439001" y="134140"/>
                  </a:lnTo>
                  <a:lnTo>
                    <a:pt x="483151" y="134140"/>
                  </a:lnTo>
                  <a:lnTo>
                    <a:pt x="483151" y="148567"/>
                  </a:lnTo>
                  <a:lnTo>
                    <a:pt x="452029" y="158032"/>
                  </a:lnTo>
                  <a:lnTo>
                    <a:pt x="445310" y="158799"/>
                  </a:lnTo>
                  <a:close/>
                </a:path>
                <a:path w="488950" h="159385">
                  <a:moveTo>
                    <a:pt x="487253" y="74897"/>
                  </a:moveTo>
                  <a:lnTo>
                    <a:pt x="460385" y="74897"/>
                  </a:lnTo>
                  <a:lnTo>
                    <a:pt x="460038" y="71657"/>
                  </a:lnTo>
                  <a:lnTo>
                    <a:pt x="459976" y="71077"/>
                  </a:lnTo>
                  <a:lnTo>
                    <a:pt x="457657" y="66712"/>
                  </a:lnTo>
                  <a:lnTo>
                    <a:pt x="449349" y="57025"/>
                  </a:lnTo>
                  <a:lnTo>
                    <a:pt x="449232" y="56889"/>
                  </a:lnTo>
                  <a:lnTo>
                    <a:pt x="443138" y="54424"/>
                  </a:lnTo>
                  <a:lnTo>
                    <a:pt x="479784" y="54424"/>
                  </a:lnTo>
                  <a:lnTo>
                    <a:pt x="484264" y="63706"/>
                  </a:lnTo>
                  <a:lnTo>
                    <a:pt x="487126" y="73788"/>
                  </a:lnTo>
                  <a:lnTo>
                    <a:pt x="487253" y="74897"/>
                  </a:lnTo>
                  <a:close/>
                </a:path>
                <a:path w="488950" h="159385">
                  <a:moveTo>
                    <a:pt x="488370" y="98328"/>
                  </a:moveTo>
                  <a:lnTo>
                    <a:pt x="403086" y="94594"/>
                  </a:lnTo>
                  <a:lnTo>
                    <a:pt x="488370" y="94594"/>
                  </a:lnTo>
                  <a:lnTo>
                    <a:pt x="488370" y="98328"/>
                  </a:lnTo>
                  <a:close/>
                </a:path>
                <a:path w="488950" h="159385">
                  <a:moveTo>
                    <a:pt x="483151" y="134140"/>
                  </a:moveTo>
                  <a:lnTo>
                    <a:pt x="444594" y="134140"/>
                  </a:lnTo>
                  <a:lnTo>
                    <a:pt x="450494" y="133236"/>
                  </a:lnTo>
                  <a:lnTo>
                    <a:pt x="456702" y="131429"/>
                  </a:lnTo>
                  <a:lnTo>
                    <a:pt x="461847" y="129683"/>
                  </a:lnTo>
                  <a:lnTo>
                    <a:pt x="467970" y="127157"/>
                  </a:lnTo>
                  <a:lnTo>
                    <a:pt x="475071" y="123851"/>
                  </a:lnTo>
                  <a:lnTo>
                    <a:pt x="483151" y="119764"/>
                  </a:lnTo>
                  <a:lnTo>
                    <a:pt x="483151" y="134140"/>
                  </a:lnTo>
                  <a:close/>
                </a:path>
              </a:pathLst>
            </a:custGeom>
            <a:solidFill>
              <a:srgbClr val="ED99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80" dirty="0"/>
              <a:t>EXEMPLE</a:t>
            </a:r>
            <a:r>
              <a:rPr spc="-165" dirty="0"/>
              <a:t> </a:t>
            </a:r>
            <a:r>
              <a:rPr dirty="0"/>
              <a:t>DE</a:t>
            </a:r>
            <a:r>
              <a:rPr spc="-160" dirty="0"/>
              <a:t> </a:t>
            </a:r>
            <a:r>
              <a:rPr spc="-110" dirty="0"/>
              <a:t>CLASSE DE STOCKAGE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311785" rIns="0" bIns="0" rtlCol="0">
            <a:spAutoFit/>
          </a:bodyPr>
          <a:lstStyle/>
          <a:p>
            <a:pPr marL="142875">
              <a:lnSpc>
                <a:spcPts val="1925"/>
              </a:lnSpc>
              <a:spcBef>
                <a:spcPts val="100"/>
              </a:spcBef>
            </a:pPr>
            <a:r>
              <a:rPr sz="1650" u="none" spc="390" dirty="0">
                <a:solidFill>
                  <a:srgbClr val="999999"/>
                </a:solidFill>
                <a:latin typeface="Tahoma"/>
                <a:cs typeface="Tahoma"/>
              </a:rPr>
              <a:t>-- </a:t>
            </a:r>
            <a:r>
              <a:rPr sz="1650" u="none" spc="340" dirty="0">
                <a:solidFill>
                  <a:srgbClr val="999999"/>
                </a:solidFill>
                <a:latin typeface="Tahoma"/>
                <a:cs typeface="Tahoma"/>
              </a:rPr>
              <a:t>-</a:t>
            </a:r>
            <a:endParaRPr sz="1650">
              <a:latin typeface="Tahoma"/>
              <a:cs typeface="Tahoma"/>
            </a:endParaRPr>
          </a:p>
          <a:p>
            <a:pPr marL="142875" marR="8382634">
              <a:lnSpc>
                <a:spcPts val="1880"/>
              </a:lnSpc>
              <a:spcBef>
                <a:spcPts val="90"/>
              </a:spcBef>
            </a:pPr>
            <a:r>
              <a:rPr sz="1650" u="none" spc="245" dirty="0">
                <a:solidFill>
                  <a:srgbClr val="0077AA"/>
                </a:solidFill>
                <a:latin typeface="Tahoma"/>
                <a:cs typeface="Tahoma"/>
              </a:rPr>
              <a:t>apiVersion </a:t>
            </a:r>
            <a:r>
              <a:rPr sz="1650" u="none" spc="245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u="none" dirty="0">
                <a:solidFill>
                  <a:srgbClr val="999999"/>
                </a:solidFill>
                <a:latin typeface="Tahoma"/>
                <a:cs typeface="Tahoma"/>
              </a:rPr>
              <a:t>  </a:t>
            </a:r>
            <a:r>
              <a:rPr sz="1650" u="none" spc="260" dirty="0">
                <a:solidFill>
                  <a:srgbClr val="0077AA"/>
                </a:solidFill>
                <a:latin typeface="Tahoma"/>
                <a:cs typeface="Tahoma"/>
              </a:rPr>
              <a:t>type </a:t>
            </a:r>
            <a:r>
              <a:rPr sz="1650" u="none" spc="240" dirty="0">
                <a:solidFill>
                  <a:srgbClr val="000000"/>
                </a:solidFill>
                <a:latin typeface="Tahoma"/>
                <a:cs typeface="Tahoma"/>
              </a:rPr>
              <a:t>storage.k8s.io/v1 </a:t>
            </a:r>
            <a:r>
              <a:rPr sz="1650" u="none" spc="260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u="none" spc="484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650" u="none" spc="204" dirty="0">
                <a:solidFill>
                  <a:srgbClr val="000000"/>
                </a:solidFill>
                <a:latin typeface="Tahoma"/>
                <a:cs typeface="Tahoma"/>
              </a:rPr>
              <a:t>Classe de stockage</a:t>
            </a:r>
            <a:endParaRPr sz="1650">
              <a:latin typeface="Tahoma"/>
              <a:cs typeface="Tahoma"/>
            </a:endParaRPr>
          </a:p>
          <a:p>
            <a:pPr marL="142875">
              <a:lnSpc>
                <a:spcPts val="1770"/>
              </a:lnSpc>
            </a:pPr>
            <a:r>
              <a:rPr sz="1650" u="none" spc="155" dirty="0">
                <a:solidFill>
                  <a:srgbClr val="0077AA"/>
                </a:solidFill>
                <a:latin typeface="Tahoma"/>
                <a:cs typeface="Tahoma"/>
              </a:rPr>
              <a:t>métadonnées </a:t>
            </a:r>
            <a:r>
              <a:rPr sz="1650" u="none" spc="155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endParaRPr sz="1650">
              <a:latin typeface="Tahoma"/>
              <a:cs typeface="Tahoma"/>
            </a:endParaRPr>
          </a:p>
          <a:p>
            <a:pPr marL="142875" marR="8508365" indent="252095">
              <a:lnSpc>
                <a:spcPts val="1880"/>
              </a:lnSpc>
              <a:spcBef>
                <a:spcPts val="95"/>
              </a:spcBef>
            </a:pPr>
            <a:r>
              <a:rPr sz="1650" u="none" spc="60" dirty="0">
                <a:solidFill>
                  <a:srgbClr val="0077AA"/>
                </a:solidFill>
                <a:latin typeface="Tahoma"/>
                <a:cs typeface="Tahoma"/>
              </a:rPr>
              <a:t>nom </a:t>
            </a:r>
            <a:r>
              <a:rPr sz="1650" u="none" spc="60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u="none" spc="75" dirty="0">
                <a:solidFill>
                  <a:srgbClr val="999999"/>
                </a:solidFill>
                <a:latin typeface="Tahoma"/>
                <a:cs typeface="Tahoma"/>
              </a:rPr>
              <a:t>  </a:t>
            </a:r>
            <a:r>
              <a:rPr sz="1650" u="none" dirty="0">
                <a:solidFill>
                  <a:srgbClr val="000000"/>
                </a:solidFill>
                <a:latin typeface="Tahoma"/>
                <a:cs typeface="Tahoma"/>
              </a:rPr>
              <a:t>mon </a:t>
            </a:r>
            <a:r>
              <a:rPr sz="1650" u="none" spc="270" dirty="0">
                <a:solidFill>
                  <a:srgbClr val="0077AA"/>
                </a:solidFill>
                <a:latin typeface="Tahoma"/>
                <a:cs typeface="Tahoma"/>
              </a:rPr>
              <a:t>provisionneur </a:t>
            </a:r>
            <a:r>
              <a:rPr sz="1650" u="none" spc="280" dirty="0">
                <a:solidFill>
                  <a:srgbClr val="000000"/>
                </a:solidFill>
                <a:latin typeface="Tahoma"/>
                <a:cs typeface="Tahoma"/>
              </a:rPr>
              <a:t>de </a:t>
            </a:r>
            <a:r>
              <a:rPr sz="1650" u="none" spc="150" dirty="0">
                <a:solidFill>
                  <a:srgbClr val="999999"/>
                </a:solidFill>
                <a:latin typeface="Tahoma"/>
                <a:cs typeface="Tahoma"/>
              </a:rPr>
              <a:t>classe </a:t>
            </a:r>
            <a:r>
              <a:rPr sz="1650" u="none" spc="150" dirty="0">
                <a:solidFill>
                  <a:srgbClr val="000000"/>
                </a:solidFill>
                <a:latin typeface="Tahoma"/>
                <a:cs typeface="Tahoma"/>
              </a:rPr>
              <a:t>personnalisé </a:t>
            </a:r>
            <a:r>
              <a:rPr sz="1650" u="none" spc="270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u="none" dirty="0">
                <a:solidFill>
                  <a:srgbClr val="999999"/>
                </a:solidFill>
                <a:latin typeface="Tahoma"/>
                <a:cs typeface="Tahoma"/>
              </a:rPr>
              <a:t>​  </a:t>
            </a:r>
            <a:r>
              <a:rPr sz="1650" u="none" spc="190" dirty="0">
                <a:solidFill>
                  <a:srgbClr val="000000"/>
                </a:solidFill>
                <a:latin typeface="Tahoma"/>
                <a:cs typeface="Tahoma"/>
              </a:rPr>
              <a:t>ebs.csi.aws.com </a:t>
            </a:r>
            <a:r>
              <a:rPr sz="1650" u="none" spc="165" dirty="0">
                <a:solidFill>
                  <a:srgbClr val="0077AA"/>
                </a:solidFill>
                <a:latin typeface="Tahoma"/>
                <a:cs typeface="Tahoma"/>
              </a:rPr>
              <a:t>autoriser l'expansion du volume </a:t>
            </a:r>
            <a:r>
              <a:rPr sz="1650" u="none" spc="165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endParaRPr sz="1650">
              <a:latin typeface="Tahoma"/>
              <a:cs typeface="Tahoma"/>
            </a:endParaRPr>
          </a:p>
          <a:p>
            <a:pPr marL="142875">
              <a:lnSpc>
                <a:spcPts val="1764"/>
              </a:lnSpc>
            </a:pPr>
            <a:r>
              <a:rPr sz="1650" u="none" spc="140" dirty="0">
                <a:solidFill>
                  <a:srgbClr val="0077AA"/>
                </a:solidFill>
                <a:latin typeface="Tahoma"/>
                <a:cs typeface="Tahoma"/>
              </a:rPr>
              <a:t>mode de liaison du volume </a:t>
            </a:r>
            <a:r>
              <a:rPr sz="1650" u="none" spc="140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u="none" spc="15" dirty="0">
                <a:solidFill>
                  <a:srgbClr val="999999"/>
                </a:solidFill>
                <a:latin typeface="Tahoma"/>
                <a:cs typeface="Tahoma"/>
              </a:rPr>
              <a:t>  </a:t>
            </a:r>
            <a:r>
              <a:rPr sz="1650" u="none" spc="175" dirty="0">
                <a:solidFill>
                  <a:srgbClr val="000000"/>
                </a:solidFill>
                <a:latin typeface="Tahoma"/>
                <a:cs typeface="Tahoma"/>
              </a:rPr>
              <a:t>Attendez le premier consommateur</a:t>
            </a:r>
            <a:endParaRPr sz="1650">
              <a:latin typeface="Tahoma"/>
              <a:cs typeface="Tahoma"/>
            </a:endParaRPr>
          </a:p>
          <a:p>
            <a:pPr marL="394970" marR="8003540" indent="-252729">
              <a:lnSpc>
                <a:spcPts val="1880"/>
              </a:lnSpc>
              <a:spcBef>
                <a:spcPts val="95"/>
              </a:spcBef>
            </a:pPr>
            <a:r>
              <a:rPr sz="1650" u="none" spc="175" dirty="0">
                <a:solidFill>
                  <a:srgbClr val="0077AA"/>
                </a:solidFill>
                <a:latin typeface="Tahoma"/>
                <a:cs typeface="Tahoma"/>
              </a:rPr>
              <a:t>paramètres </a:t>
            </a:r>
            <a:r>
              <a:rPr sz="1650" u="none" spc="175" dirty="0">
                <a:solidFill>
                  <a:srgbClr val="999999"/>
                </a:solidFill>
                <a:latin typeface="Tahoma"/>
                <a:cs typeface="Tahoma"/>
              </a:rPr>
              <a:t>: </a:t>
            </a:r>
            <a:r>
              <a:rPr sz="1650" u="none" spc="275" dirty="0">
                <a:solidFill>
                  <a:srgbClr val="0077AA"/>
                </a:solidFill>
                <a:latin typeface="Tahoma"/>
                <a:cs typeface="Tahoma"/>
              </a:rPr>
              <a:t>csi.storage.k8s.io/fsType </a:t>
            </a:r>
            <a:r>
              <a:rPr sz="1650" u="none" spc="275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u="none" spc="20" dirty="0">
                <a:solidFill>
                  <a:srgbClr val="999999"/>
                </a:solidFill>
                <a:latin typeface="Tahoma"/>
                <a:cs typeface="Tahoma"/>
              </a:rPr>
              <a:t>  </a:t>
            </a:r>
            <a:r>
              <a:rPr sz="1650" u="none" spc="240" dirty="0">
                <a:solidFill>
                  <a:srgbClr val="0077AA"/>
                </a:solidFill>
                <a:latin typeface="Tahoma"/>
                <a:cs typeface="Tahoma"/>
              </a:rPr>
              <a:t>type </a:t>
            </a:r>
            <a:r>
              <a:rPr sz="1650" u="none" spc="270" dirty="0">
                <a:solidFill>
                  <a:srgbClr val="000000"/>
                </a:solidFill>
                <a:latin typeface="Tahoma"/>
                <a:cs typeface="Tahoma"/>
              </a:rPr>
              <a:t>xfs </a:t>
            </a:r>
            <a:r>
              <a:rPr sz="1650" u="none" spc="240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u="none" spc="490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650" u="none" spc="55" dirty="0">
                <a:solidFill>
                  <a:srgbClr val="000000"/>
                </a:solidFill>
                <a:latin typeface="Tahoma"/>
                <a:cs typeface="Tahoma"/>
              </a:rPr>
              <a:t>gp3</a:t>
            </a:r>
            <a:endParaRPr sz="165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17615" y="6133494"/>
            <a:ext cx="4360663" cy="388115"/>
          </a:xfrm>
          <a:prstGeom prst="rect">
            <a:avLst/>
          </a:prstGeom>
        </p:spPr>
      </p:pic>
    </p:spTree>
  </p:cSld>
  <p:clrMapOvr>
    <a:masterClrMapping/>
  </p:clrMapOvr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785130" y="5248580"/>
            <a:ext cx="1189355" cy="1731010"/>
            <a:chOff x="6785130" y="5248580"/>
            <a:chExt cx="1189355" cy="1731010"/>
          </a:xfrm>
        </p:grpSpPr>
        <p:sp>
          <p:nvSpPr>
            <p:cNvPr id="3" name="object 3"/>
            <p:cNvSpPr/>
            <p:nvPr/>
          </p:nvSpPr>
          <p:spPr>
            <a:xfrm>
              <a:off x="6785130" y="5248580"/>
              <a:ext cx="1189355" cy="1731010"/>
            </a:xfrm>
            <a:custGeom>
              <a:avLst/>
              <a:gdLst/>
              <a:ahLst/>
              <a:cxnLst/>
              <a:rect l="l" t="t" r="r" b="b"/>
              <a:pathLst>
                <a:path w="1189354" h="1731009">
                  <a:moveTo>
                    <a:pt x="502397" y="1730733"/>
                  </a:moveTo>
                  <a:lnTo>
                    <a:pt x="454683" y="1728286"/>
                  </a:lnTo>
                  <a:lnTo>
                    <a:pt x="405512" y="1721220"/>
                  </a:lnTo>
                  <a:lnTo>
                    <a:pt x="361832" y="1698098"/>
                  </a:lnTo>
                  <a:lnTo>
                    <a:pt x="321247" y="1671732"/>
                  </a:lnTo>
                  <a:lnTo>
                    <a:pt x="283649" y="1642351"/>
                  </a:lnTo>
                  <a:lnTo>
                    <a:pt x="248931" y="1610184"/>
                  </a:lnTo>
                  <a:lnTo>
                    <a:pt x="216986" y="1575458"/>
                  </a:lnTo>
                  <a:lnTo>
                    <a:pt x="187705" y="1538402"/>
                  </a:lnTo>
                  <a:lnTo>
                    <a:pt x="160980" y="1499245"/>
                  </a:lnTo>
                  <a:lnTo>
                    <a:pt x="136705" y="1458214"/>
                  </a:lnTo>
                  <a:lnTo>
                    <a:pt x="114771" y="1415539"/>
                  </a:lnTo>
                  <a:lnTo>
                    <a:pt x="95070" y="1371448"/>
                  </a:lnTo>
                  <a:lnTo>
                    <a:pt x="77494" y="1326168"/>
                  </a:lnTo>
                  <a:lnTo>
                    <a:pt x="61937" y="1279929"/>
                  </a:lnTo>
                  <a:lnTo>
                    <a:pt x="48290" y="1232959"/>
                  </a:lnTo>
                  <a:lnTo>
                    <a:pt x="36446" y="1185486"/>
                  </a:lnTo>
                  <a:lnTo>
                    <a:pt x="26296" y="1137739"/>
                  </a:lnTo>
                  <a:lnTo>
                    <a:pt x="17733" y="1089945"/>
                  </a:lnTo>
                  <a:lnTo>
                    <a:pt x="10649" y="1042335"/>
                  </a:lnTo>
                  <a:lnTo>
                    <a:pt x="5351" y="1008608"/>
                  </a:lnTo>
                  <a:lnTo>
                    <a:pt x="736" y="974714"/>
                  </a:lnTo>
                  <a:lnTo>
                    <a:pt x="0" y="941155"/>
                  </a:lnTo>
                  <a:lnTo>
                    <a:pt x="6334" y="908432"/>
                  </a:lnTo>
                  <a:lnTo>
                    <a:pt x="22459" y="878385"/>
                  </a:lnTo>
                  <a:lnTo>
                    <a:pt x="46952" y="854964"/>
                  </a:lnTo>
                  <a:lnTo>
                    <a:pt x="76801" y="841836"/>
                  </a:lnTo>
                  <a:lnTo>
                    <a:pt x="108993" y="842671"/>
                  </a:lnTo>
                  <a:lnTo>
                    <a:pt x="133374" y="854504"/>
                  </a:lnTo>
                  <a:lnTo>
                    <a:pt x="153850" y="872948"/>
                  </a:lnTo>
                  <a:lnTo>
                    <a:pt x="172095" y="894851"/>
                  </a:lnTo>
                  <a:lnTo>
                    <a:pt x="189781" y="917061"/>
                  </a:lnTo>
                  <a:lnTo>
                    <a:pt x="202170" y="930950"/>
                  </a:lnTo>
                  <a:lnTo>
                    <a:pt x="244640" y="966762"/>
                  </a:lnTo>
                  <a:lnTo>
                    <a:pt x="293684" y="992857"/>
                  </a:lnTo>
                  <a:lnTo>
                    <a:pt x="335216" y="1005123"/>
                  </a:lnTo>
                  <a:lnTo>
                    <a:pt x="359818" y="1006943"/>
                  </a:lnTo>
                  <a:lnTo>
                    <a:pt x="383388" y="1003100"/>
                  </a:lnTo>
                  <a:lnTo>
                    <a:pt x="404323" y="992046"/>
                  </a:lnTo>
                  <a:lnTo>
                    <a:pt x="423548" y="966854"/>
                  </a:lnTo>
                  <a:lnTo>
                    <a:pt x="431363" y="935231"/>
                  </a:lnTo>
                  <a:lnTo>
                    <a:pt x="431312" y="900512"/>
                  </a:lnTo>
                  <a:lnTo>
                    <a:pt x="426937" y="866029"/>
                  </a:lnTo>
                  <a:lnTo>
                    <a:pt x="384088" y="619352"/>
                  </a:lnTo>
                  <a:lnTo>
                    <a:pt x="377832" y="586143"/>
                  </a:lnTo>
                  <a:lnTo>
                    <a:pt x="374284" y="552756"/>
                  </a:lnTo>
                  <a:lnTo>
                    <a:pt x="375310" y="485449"/>
                  </a:lnTo>
                  <a:lnTo>
                    <a:pt x="398036" y="421771"/>
                  </a:lnTo>
                  <a:lnTo>
                    <a:pt x="445981" y="377732"/>
                  </a:lnTo>
                  <a:lnTo>
                    <a:pt x="478269" y="370070"/>
                  </a:lnTo>
                  <a:lnTo>
                    <a:pt x="511351" y="374348"/>
                  </a:lnTo>
                  <a:lnTo>
                    <a:pt x="558756" y="416267"/>
                  </a:lnTo>
                  <a:lnTo>
                    <a:pt x="567475" y="457308"/>
                  </a:lnTo>
                  <a:lnTo>
                    <a:pt x="569468" y="471167"/>
                  </a:lnTo>
                  <a:lnTo>
                    <a:pt x="574132" y="484734"/>
                  </a:lnTo>
                  <a:lnTo>
                    <a:pt x="581557" y="496906"/>
                  </a:lnTo>
                  <a:lnTo>
                    <a:pt x="591604" y="506065"/>
                  </a:lnTo>
                  <a:lnTo>
                    <a:pt x="604134" y="510593"/>
                  </a:lnTo>
                  <a:lnTo>
                    <a:pt x="617375" y="509203"/>
                  </a:lnTo>
                  <a:lnTo>
                    <a:pt x="649512" y="481879"/>
                  </a:lnTo>
                  <a:lnTo>
                    <a:pt x="675181" y="440708"/>
                  </a:lnTo>
                  <a:lnTo>
                    <a:pt x="695969" y="396665"/>
                  </a:lnTo>
                  <a:lnTo>
                    <a:pt x="713241" y="350780"/>
                  </a:lnTo>
                  <a:lnTo>
                    <a:pt x="728365" y="304086"/>
                  </a:lnTo>
                  <a:lnTo>
                    <a:pt x="742904" y="257246"/>
                  </a:lnTo>
                  <a:lnTo>
                    <a:pt x="758531" y="210782"/>
                  </a:lnTo>
                  <a:lnTo>
                    <a:pt x="776779" y="165518"/>
                  </a:lnTo>
                  <a:lnTo>
                    <a:pt x="799185" y="122276"/>
                  </a:lnTo>
                  <a:lnTo>
                    <a:pt x="827386" y="82170"/>
                  </a:lnTo>
                  <a:lnTo>
                    <a:pt x="861654" y="47365"/>
                  </a:lnTo>
                  <a:lnTo>
                    <a:pt x="901474" y="20259"/>
                  </a:lnTo>
                  <a:lnTo>
                    <a:pt x="946329" y="3252"/>
                  </a:lnTo>
                  <a:lnTo>
                    <a:pt x="994748" y="0"/>
                  </a:lnTo>
                  <a:lnTo>
                    <a:pt x="1041884" y="11825"/>
                  </a:lnTo>
                  <a:lnTo>
                    <a:pt x="1082157" y="37627"/>
                  </a:lnTo>
                  <a:lnTo>
                    <a:pt x="1109988" y="76303"/>
                  </a:lnTo>
                  <a:lnTo>
                    <a:pt x="1120758" y="122595"/>
                  </a:lnTo>
                  <a:lnTo>
                    <a:pt x="1116478" y="170574"/>
                  </a:lnTo>
                  <a:lnTo>
                    <a:pt x="1101514" y="218135"/>
                  </a:lnTo>
                  <a:lnTo>
                    <a:pt x="1080232" y="263171"/>
                  </a:lnTo>
                  <a:lnTo>
                    <a:pt x="1055905" y="305212"/>
                  </a:lnTo>
                  <a:lnTo>
                    <a:pt x="1029714" y="345849"/>
                  </a:lnTo>
                  <a:lnTo>
                    <a:pt x="1001659" y="385085"/>
                  </a:lnTo>
                  <a:lnTo>
                    <a:pt x="971740" y="422918"/>
                  </a:lnTo>
                  <a:lnTo>
                    <a:pt x="939956" y="459348"/>
                  </a:lnTo>
                  <a:lnTo>
                    <a:pt x="906308" y="494376"/>
                  </a:lnTo>
                  <a:lnTo>
                    <a:pt x="896624" y="503362"/>
                  </a:lnTo>
                  <a:lnTo>
                    <a:pt x="888684" y="513499"/>
                  </a:lnTo>
                  <a:lnTo>
                    <a:pt x="882490" y="524787"/>
                  </a:lnTo>
                  <a:lnTo>
                    <a:pt x="878039" y="537225"/>
                  </a:lnTo>
                  <a:lnTo>
                    <a:pt x="881020" y="559221"/>
                  </a:lnTo>
                  <a:lnTo>
                    <a:pt x="894405" y="577508"/>
                  </a:lnTo>
                  <a:lnTo>
                    <a:pt x="914486" y="590828"/>
                  </a:lnTo>
                  <a:lnTo>
                    <a:pt x="937552" y="597927"/>
                  </a:lnTo>
                  <a:lnTo>
                    <a:pt x="963763" y="599508"/>
                  </a:lnTo>
                  <a:lnTo>
                    <a:pt x="990127" y="597630"/>
                  </a:lnTo>
                  <a:lnTo>
                    <a:pt x="1016575" y="594412"/>
                  </a:lnTo>
                  <a:lnTo>
                    <a:pt x="1043037" y="591976"/>
                  </a:lnTo>
                  <a:lnTo>
                    <a:pt x="1096245" y="598690"/>
                  </a:lnTo>
                  <a:lnTo>
                    <a:pt x="1137066" y="629618"/>
                  </a:lnTo>
                  <a:lnTo>
                    <a:pt x="1146774" y="663072"/>
                  </a:lnTo>
                  <a:lnTo>
                    <a:pt x="1140637" y="698298"/>
                  </a:lnTo>
                  <a:lnTo>
                    <a:pt x="1123676" y="732660"/>
                  </a:lnTo>
                  <a:lnTo>
                    <a:pt x="1100913" y="763520"/>
                  </a:lnTo>
                  <a:lnTo>
                    <a:pt x="1067650" y="800206"/>
                  </a:lnTo>
                  <a:lnTo>
                    <a:pt x="1032586" y="834716"/>
                  </a:lnTo>
                  <a:lnTo>
                    <a:pt x="995721" y="867048"/>
                  </a:lnTo>
                  <a:lnTo>
                    <a:pt x="957055" y="897204"/>
                  </a:lnTo>
                  <a:lnTo>
                    <a:pt x="916588" y="925182"/>
                  </a:lnTo>
                  <a:lnTo>
                    <a:pt x="874320" y="950984"/>
                  </a:lnTo>
                  <a:lnTo>
                    <a:pt x="851159" y="964032"/>
                  </a:lnTo>
                  <a:lnTo>
                    <a:pt x="828403" y="977820"/>
                  </a:lnTo>
                  <a:lnTo>
                    <a:pt x="807180" y="993477"/>
                  </a:lnTo>
                  <a:lnTo>
                    <a:pt x="788622" y="1012132"/>
                  </a:lnTo>
                  <a:lnTo>
                    <a:pt x="774546" y="1035054"/>
                  </a:lnTo>
                  <a:lnTo>
                    <a:pt x="767068" y="1060932"/>
                  </a:lnTo>
                  <a:lnTo>
                    <a:pt x="767763" y="1087034"/>
                  </a:lnTo>
                  <a:lnTo>
                    <a:pt x="778207" y="1110625"/>
                  </a:lnTo>
                  <a:lnTo>
                    <a:pt x="797609" y="1127437"/>
                  </a:lnTo>
                  <a:lnTo>
                    <a:pt x="822172" y="1135657"/>
                  </a:lnTo>
                  <a:lnTo>
                    <a:pt x="848967" y="1136234"/>
                  </a:lnTo>
                  <a:lnTo>
                    <a:pt x="875064" y="1130115"/>
                  </a:lnTo>
                  <a:lnTo>
                    <a:pt x="898936" y="1119089"/>
                  </a:lnTo>
                  <a:lnTo>
                    <a:pt x="921539" y="1105399"/>
                  </a:lnTo>
                  <a:lnTo>
                    <a:pt x="943668" y="1090676"/>
                  </a:lnTo>
                  <a:lnTo>
                    <a:pt x="966117" y="1076554"/>
                  </a:lnTo>
                  <a:lnTo>
                    <a:pt x="1012311" y="1056566"/>
                  </a:lnTo>
                  <a:lnTo>
                    <a:pt x="1061839" y="1048546"/>
                  </a:lnTo>
                  <a:lnTo>
                    <a:pt x="1109665" y="1055423"/>
                  </a:lnTo>
                  <a:lnTo>
                    <a:pt x="1150754" y="1080125"/>
                  </a:lnTo>
                  <a:lnTo>
                    <a:pt x="1174032" y="1113835"/>
                  </a:lnTo>
                  <a:lnTo>
                    <a:pt x="1186732" y="1152757"/>
                  </a:lnTo>
                  <a:lnTo>
                    <a:pt x="1188803" y="1177311"/>
                  </a:lnTo>
                  <a:lnTo>
                    <a:pt x="1188547" y="1185512"/>
                  </a:lnTo>
                  <a:lnTo>
                    <a:pt x="1179072" y="1233927"/>
                  </a:lnTo>
                  <a:lnTo>
                    <a:pt x="1154746" y="1294406"/>
                  </a:lnTo>
                  <a:lnTo>
                    <a:pt x="1113888" y="1361780"/>
                  </a:lnTo>
                  <a:lnTo>
                    <a:pt x="1087905" y="1399296"/>
                  </a:lnTo>
                  <a:lnTo>
                    <a:pt x="1060012" y="1435332"/>
                  </a:lnTo>
                  <a:lnTo>
                    <a:pt x="1030208" y="1469889"/>
                  </a:lnTo>
                  <a:lnTo>
                    <a:pt x="998492" y="1502967"/>
                  </a:lnTo>
                  <a:lnTo>
                    <a:pt x="965091" y="1534342"/>
                  </a:lnTo>
                  <a:lnTo>
                    <a:pt x="930230" y="1563791"/>
                  </a:lnTo>
                  <a:lnTo>
                    <a:pt x="893910" y="1591313"/>
                  </a:lnTo>
                  <a:lnTo>
                    <a:pt x="856130" y="1616910"/>
                  </a:lnTo>
                  <a:lnTo>
                    <a:pt x="816891" y="1640580"/>
                  </a:lnTo>
                  <a:lnTo>
                    <a:pt x="772631" y="1663463"/>
                  </a:lnTo>
                  <a:lnTo>
                    <a:pt x="728487" y="1683366"/>
                  </a:lnTo>
                  <a:lnTo>
                    <a:pt x="684256" y="1700076"/>
                  </a:lnTo>
                  <a:lnTo>
                    <a:pt x="639735" y="1713381"/>
                  </a:lnTo>
                  <a:lnTo>
                    <a:pt x="594720" y="1723068"/>
                  </a:lnTo>
                  <a:lnTo>
                    <a:pt x="549009" y="1728923"/>
                  </a:lnTo>
                  <a:lnTo>
                    <a:pt x="502397" y="1730733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825678" y="5274893"/>
              <a:ext cx="1127760" cy="1517650"/>
            </a:xfrm>
            <a:custGeom>
              <a:avLst/>
              <a:gdLst/>
              <a:ahLst/>
              <a:cxnLst/>
              <a:rect l="l" t="t" r="r" b="b"/>
              <a:pathLst>
                <a:path w="1127759" h="1517650">
                  <a:moveTo>
                    <a:pt x="1127607" y="1131328"/>
                  </a:moveTo>
                  <a:lnTo>
                    <a:pt x="1124572" y="1131874"/>
                  </a:lnTo>
                  <a:lnTo>
                    <a:pt x="1121702" y="1132865"/>
                  </a:lnTo>
                  <a:lnTo>
                    <a:pt x="1118984" y="1134313"/>
                  </a:lnTo>
                  <a:lnTo>
                    <a:pt x="1082192" y="1151051"/>
                  </a:lnTo>
                  <a:lnTo>
                    <a:pt x="985050" y="1199197"/>
                  </a:lnTo>
                  <a:lnTo>
                    <a:pt x="946873" y="1218844"/>
                  </a:lnTo>
                  <a:lnTo>
                    <a:pt x="861402" y="1263675"/>
                  </a:lnTo>
                  <a:lnTo>
                    <a:pt x="549097" y="1429931"/>
                  </a:lnTo>
                  <a:lnTo>
                    <a:pt x="415404" y="1499908"/>
                  </a:lnTo>
                  <a:lnTo>
                    <a:pt x="427697" y="1415592"/>
                  </a:lnTo>
                  <a:lnTo>
                    <a:pt x="435978" y="1364932"/>
                  </a:lnTo>
                  <a:lnTo>
                    <a:pt x="444881" y="1314399"/>
                  </a:lnTo>
                  <a:lnTo>
                    <a:pt x="454418" y="1263980"/>
                  </a:lnTo>
                  <a:lnTo>
                    <a:pt x="464591" y="1213675"/>
                  </a:lnTo>
                  <a:lnTo>
                    <a:pt x="475386" y="1163497"/>
                  </a:lnTo>
                  <a:lnTo>
                    <a:pt x="486803" y="1113434"/>
                  </a:lnTo>
                  <a:lnTo>
                    <a:pt x="534301" y="916190"/>
                  </a:lnTo>
                  <a:lnTo>
                    <a:pt x="548982" y="859434"/>
                  </a:lnTo>
                  <a:lnTo>
                    <a:pt x="565988" y="822452"/>
                  </a:lnTo>
                  <a:lnTo>
                    <a:pt x="572808" y="818743"/>
                  </a:lnTo>
                  <a:lnTo>
                    <a:pt x="612876" y="799960"/>
                  </a:lnTo>
                  <a:lnTo>
                    <a:pt x="670433" y="774458"/>
                  </a:lnTo>
                  <a:lnTo>
                    <a:pt x="716737" y="754951"/>
                  </a:lnTo>
                  <a:lnTo>
                    <a:pt x="768134" y="734288"/>
                  </a:lnTo>
                  <a:lnTo>
                    <a:pt x="823645" y="713105"/>
                  </a:lnTo>
                  <a:lnTo>
                    <a:pt x="879525" y="693089"/>
                  </a:lnTo>
                  <a:lnTo>
                    <a:pt x="931887" y="675500"/>
                  </a:lnTo>
                  <a:lnTo>
                    <a:pt x="979563" y="660425"/>
                  </a:lnTo>
                  <a:lnTo>
                    <a:pt x="1021372" y="647941"/>
                  </a:lnTo>
                  <a:lnTo>
                    <a:pt x="1082230" y="631431"/>
                  </a:lnTo>
                  <a:lnTo>
                    <a:pt x="1089901" y="629970"/>
                  </a:lnTo>
                  <a:lnTo>
                    <a:pt x="1097343" y="627748"/>
                  </a:lnTo>
                  <a:lnTo>
                    <a:pt x="1104544" y="624738"/>
                  </a:lnTo>
                  <a:lnTo>
                    <a:pt x="1096632" y="624890"/>
                  </a:lnTo>
                  <a:lnTo>
                    <a:pt x="1088796" y="625792"/>
                  </a:lnTo>
                  <a:lnTo>
                    <a:pt x="1037793" y="636854"/>
                  </a:lnTo>
                  <a:lnTo>
                    <a:pt x="968883" y="655332"/>
                  </a:lnTo>
                  <a:lnTo>
                    <a:pt x="918870" y="670420"/>
                  </a:lnTo>
                  <a:lnTo>
                    <a:pt x="869264" y="686803"/>
                  </a:lnTo>
                  <a:lnTo>
                    <a:pt x="820077" y="704481"/>
                  </a:lnTo>
                  <a:lnTo>
                    <a:pt x="764514" y="725906"/>
                  </a:lnTo>
                  <a:lnTo>
                    <a:pt x="713232" y="747090"/>
                  </a:lnTo>
                  <a:lnTo>
                    <a:pt x="667283" y="767346"/>
                  </a:lnTo>
                  <a:lnTo>
                    <a:pt x="627710" y="786015"/>
                  </a:lnTo>
                  <a:lnTo>
                    <a:pt x="571322" y="815771"/>
                  </a:lnTo>
                  <a:lnTo>
                    <a:pt x="564299" y="819150"/>
                  </a:lnTo>
                  <a:lnTo>
                    <a:pt x="574357" y="778802"/>
                  </a:lnTo>
                  <a:lnTo>
                    <a:pt x="592975" y="726465"/>
                  </a:lnTo>
                  <a:lnTo>
                    <a:pt x="613041" y="674662"/>
                  </a:lnTo>
                  <a:lnTo>
                    <a:pt x="634555" y="623392"/>
                  </a:lnTo>
                  <a:lnTo>
                    <a:pt x="655523" y="575310"/>
                  </a:lnTo>
                  <a:lnTo>
                    <a:pt x="676605" y="528789"/>
                  </a:lnTo>
                  <a:lnTo>
                    <a:pt x="697585" y="483870"/>
                  </a:lnTo>
                  <a:lnTo>
                    <a:pt x="718312" y="440550"/>
                  </a:lnTo>
                  <a:lnTo>
                    <a:pt x="738682" y="398856"/>
                  </a:lnTo>
                  <a:lnTo>
                    <a:pt x="758761" y="358914"/>
                  </a:lnTo>
                  <a:lnTo>
                    <a:pt x="778586" y="320852"/>
                  </a:lnTo>
                  <a:lnTo>
                    <a:pt x="798207" y="284772"/>
                  </a:lnTo>
                  <a:lnTo>
                    <a:pt x="823366" y="240766"/>
                  </a:lnTo>
                  <a:lnTo>
                    <a:pt x="849807" y="197586"/>
                  </a:lnTo>
                  <a:lnTo>
                    <a:pt x="877506" y="155244"/>
                  </a:lnTo>
                  <a:lnTo>
                    <a:pt x="906475" y="113741"/>
                  </a:lnTo>
                  <a:lnTo>
                    <a:pt x="936726" y="73050"/>
                  </a:lnTo>
                  <a:lnTo>
                    <a:pt x="961123" y="41529"/>
                  </a:lnTo>
                  <a:lnTo>
                    <a:pt x="990587" y="5067"/>
                  </a:lnTo>
                  <a:lnTo>
                    <a:pt x="994156" y="152"/>
                  </a:lnTo>
                  <a:lnTo>
                    <a:pt x="959269" y="40208"/>
                  </a:lnTo>
                  <a:lnTo>
                    <a:pt x="934199" y="71120"/>
                  </a:lnTo>
                  <a:lnTo>
                    <a:pt x="903287" y="111455"/>
                  </a:lnTo>
                  <a:lnTo>
                    <a:pt x="873734" y="152692"/>
                  </a:lnTo>
                  <a:lnTo>
                    <a:pt x="845527" y="194818"/>
                  </a:lnTo>
                  <a:lnTo>
                    <a:pt x="818667" y="237858"/>
                  </a:lnTo>
                  <a:lnTo>
                    <a:pt x="793153" y="281800"/>
                  </a:lnTo>
                  <a:lnTo>
                    <a:pt x="773201" y="317792"/>
                  </a:lnTo>
                  <a:lnTo>
                    <a:pt x="753071" y="355815"/>
                  </a:lnTo>
                  <a:lnTo>
                    <a:pt x="732751" y="395744"/>
                  </a:lnTo>
                  <a:lnTo>
                    <a:pt x="712216" y="437426"/>
                  </a:lnTo>
                  <a:lnTo>
                    <a:pt x="691324" y="480745"/>
                  </a:lnTo>
                  <a:lnTo>
                    <a:pt x="670102" y="525665"/>
                  </a:lnTo>
                  <a:lnTo>
                    <a:pt x="648779" y="572185"/>
                  </a:lnTo>
                  <a:lnTo>
                    <a:pt x="627557" y="620268"/>
                  </a:lnTo>
                  <a:lnTo>
                    <a:pt x="605840" y="671537"/>
                  </a:lnTo>
                  <a:lnTo>
                    <a:pt x="585558" y="723341"/>
                  </a:lnTo>
                  <a:lnTo>
                    <a:pt x="566712" y="775677"/>
                  </a:lnTo>
                  <a:lnTo>
                    <a:pt x="551180" y="822858"/>
                  </a:lnTo>
                  <a:lnTo>
                    <a:pt x="551002" y="821448"/>
                  </a:lnTo>
                  <a:lnTo>
                    <a:pt x="549617" y="815047"/>
                  </a:lnTo>
                  <a:lnTo>
                    <a:pt x="540778" y="785469"/>
                  </a:lnTo>
                  <a:lnTo>
                    <a:pt x="486067" y="586943"/>
                  </a:lnTo>
                  <a:lnTo>
                    <a:pt x="472160" y="538429"/>
                  </a:lnTo>
                  <a:lnTo>
                    <a:pt x="458508" y="493471"/>
                  </a:lnTo>
                  <a:lnTo>
                    <a:pt x="445350" y="453047"/>
                  </a:lnTo>
                  <a:lnTo>
                    <a:pt x="422059" y="389610"/>
                  </a:lnTo>
                  <a:lnTo>
                    <a:pt x="413169" y="368388"/>
                  </a:lnTo>
                  <a:lnTo>
                    <a:pt x="410908" y="362153"/>
                  </a:lnTo>
                  <a:lnTo>
                    <a:pt x="407987" y="356247"/>
                  </a:lnTo>
                  <a:lnTo>
                    <a:pt x="404380" y="350685"/>
                  </a:lnTo>
                  <a:lnTo>
                    <a:pt x="405752" y="357149"/>
                  </a:lnTo>
                  <a:lnTo>
                    <a:pt x="407682" y="363448"/>
                  </a:lnTo>
                  <a:lnTo>
                    <a:pt x="410184" y="369582"/>
                  </a:lnTo>
                  <a:lnTo>
                    <a:pt x="438848" y="455256"/>
                  </a:lnTo>
                  <a:lnTo>
                    <a:pt x="451231" y="495795"/>
                  </a:lnTo>
                  <a:lnTo>
                    <a:pt x="464375" y="540778"/>
                  </a:lnTo>
                  <a:lnTo>
                    <a:pt x="504367" y="682764"/>
                  </a:lnTo>
                  <a:lnTo>
                    <a:pt x="516280" y="723544"/>
                  </a:lnTo>
                  <a:lnTo>
                    <a:pt x="527126" y="758939"/>
                  </a:lnTo>
                  <a:lnTo>
                    <a:pt x="536575" y="787755"/>
                  </a:lnTo>
                  <a:lnTo>
                    <a:pt x="544233" y="809663"/>
                  </a:lnTo>
                  <a:lnTo>
                    <a:pt x="546061" y="816063"/>
                  </a:lnTo>
                  <a:lnTo>
                    <a:pt x="548589" y="822159"/>
                  </a:lnTo>
                  <a:lnTo>
                    <a:pt x="550354" y="825347"/>
                  </a:lnTo>
                  <a:lnTo>
                    <a:pt x="549300" y="828560"/>
                  </a:lnTo>
                  <a:lnTo>
                    <a:pt x="533806" y="884897"/>
                  </a:lnTo>
                  <a:lnTo>
                    <a:pt x="478904" y="1110716"/>
                  </a:lnTo>
                  <a:lnTo>
                    <a:pt x="467474" y="1160881"/>
                  </a:lnTo>
                  <a:lnTo>
                    <a:pt x="456692" y="1211173"/>
                  </a:lnTo>
                  <a:lnTo>
                    <a:pt x="446557" y="1261592"/>
                  </a:lnTo>
                  <a:lnTo>
                    <a:pt x="437070" y="1312125"/>
                  </a:lnTo>
                  <a:lnTo>
                    <a:pt x="428231" y="1362786"/>
                  </a:lnTo>
                  <a:lnTo>
                    <a:pt x="420027" y="1413560"/>
                  </a:lnTo>
                  <a:lnTo>
                    <a:pt x="412483" y="1464462"/>
                  </a:lnTo>
                  <a:lnTo>
                    <a:pt x="407936" y="1497977"/>
                  </a:lnTo>
                  <a:lnTo>
                    <a:pt x="407060" y="1496733"/>
                  </a:lnTo>
                  <a:lnTo>
                    <a:pt x="403936" y="1491830"/>
                  </a:lnTo>
                  <a:lnTo>
                    <a:pt x="399923" y="1484833"/>
                  </a:lnTo>
                  <a:lnTo>
                    <a:pt x="395160" y="1476946"/>
                  </a:lnTo>
                  <a:lnTo>
                    <a:pt x="350532" y="1404340"/>
                  </a:lnTo>
                  <a:lnTo>
                    <a:pt x="330809" y="1371663"/>
                  </a:lnTo>
                  <a:lnTo>
                    <a:pt x="309270" y="1335316"/>
                  </a:lnTo>
                  <a:lnTo>
                    <a:pt x="286118" y="1295755"/>
                  </a:lnTo>
                  <a:lnTo>
                    <a:pt x="261543" y="1253375"/>
                  </a:lnTo>
                  <a:lnTo>
                    <a:pt x="181952" y="1115110"/>
                  </a:lnTo>
                  <a:lnTo>
                    <a:pt x="155879" y="1070432"/>
                  </a:lnTo>
                  <a:lnTo>
                    <a:pt x="130924" y="1028230"/>
                  </a:lnTo>
                  <a:lnTo>
                    <a:pt x="107315" y="988898"/>
                  </a:lnTo>
                  <a:lnTo>
                    <a:pt x="85267" y="952855"/>
                  </a:lnTo>
                  <a:lnTo>
                    <a:pt x="65011" y="920508"/>
                  </a:lnTo>
                  <a:lnTo>
                    <a:pt x="38696" y="879627"/>
                  </a:lnTo>
                  <a:lnTo>
                    <a:pt x="18300" y="849249"/>
                  </a:lnTo>
                  <a:lnTo>
                    <a:pt x="13093" y="841514"/>
                  </a:lnTo>
                  <a:lnTo>
                    <a:pt x="8178" y="834517"/>
                  </a:lnTo>
                  <a:lnTo>
                    <a:pt x="1930" y="825881"/>
                  </a:lnTo>
                  <a:lnTo>
                    <a:pt x="0" y="823950"/>
                  </a:lnTo>
                  <a:lnTo>
                    <a:pt x="901" y="826516"/>
                  </a:lnTo>
                  <a:lnTo>
                    <a:pt x="2133" y="828890"/>
                  </a:lnTo>
                  <a:lnTo>
                    <a:pt x="3721" y="831088"/>
                  </a:lnTo>
                  <a:lnTo>
                    <a:pt x="15621" y="850887"/>
                  </a:lnTo>
                  <a:lnTo>
                    <a:pt x="60261" y="923632"/>
                  </a:lnTo>
                  <a:lnTo>
                    <a:pt x="80035" y="956259"/>
                  </a:lnTo>
                  <a:lnTo>
                    <a:pt x="101612" y="992555"/>
                  </a:lnTo>
                  <a:lnTo>
                    <a:pt x="124790" y="1032090"/>
                  </a:lnTo>
                  <a:lnTo>
                    <a:pt x="149377" y="1074470"/>
                  </a:lnTo>
                  <a:lnTo>
                    <a:pt x="228968" y="1212735"/>
                  </a:lnTo>
                  <a:lnTo>
                    <a:pt x="255016" y="1257427"/>
                  </a:lnTo>
                  <a:lnTo>
                    <a:pt x="279946" y="1299679"/>
                  </a:lnTo>
                  <a:lnTo>
                    <a:pt x="303555" y="1339049"/>
                  </a:lnTo>
                  <a:lnTo>
                    <a:pt x="325615" y="1375117"/>
                  </a:lnTo>
                  <a:lnTo>
                    <a:pt x="345909" y="1407464"/>
                  </a:lnTo>
                  <a:lnTo>
                    <a:pt x="372097" y="1448231"/>
                  </a:lnTo>
                  <a:lnTo>
                    <a:pt x="405726" y="1497634"/>
                  </a:lnTo>
                  <a:lnTo>
                    <a:pt x="407187" y="1499946"/>
                  </a:lnTo>
                  <a:lnTo>
                    <a:pt x="407606" y="1500479"/>
                  </a:lnTo>
                  <a:lnTo>
                    <a:pt x="405574" y="1515478"/>
                  </a:lnTo>
                  <a:lnTo>
                    <a:pt x="413016" y="1517269"/>
                  </a:lnTo>
                  <a:lnTo>
                    <a:pt x="415112" y="1502054"/>
                  </a:lnTo>
                  <a:lnTo>
                    <a:pt x="415467" y="1501914"/>
                  </a:lnTo>
                  <a:lnTo>
                    <a:pt x="417918" y="1500606"/>
                  </a:lnTo>
                  <a:lnTo>
                    <a:pt x="455599" y="1483855"/>
                  </a:lnTo>
                  <a:lnTo>
                    <a:pt x="552792" y="1435696"/>
                  </a:lnTo>
                  <a:lnTo>
                    <a:pt x="632333" y="1394358"/>
                  </a:lnTo>
                  <a:lnTo>
                    <a:pt x="988783" y="1204899"/>
                  </a:lnTo>
                  <a:lnTo>
                    <a:pt x="1099934" y="1146810"/>
                  </a:lnTo>
                  <a:lnTo>
                    <a:pt x="1120609" y="1135799"/>
                  </a:lnTo>
                  <a:lnTo>
                    <a:pt x="1123175" y="1134656"/>
                  </a:lnTo>
                  <a:lnTo>
                    <a:pt x="1125499" y="1133170"/>
                  </a:lnTo>
                  <a:lnTo>
                    <a:pt x="1127607" y="1131328"/>
                  </a:lnTo>
                  <a:close/>
                </a:path>
              </a:pathLst>
            </a:custGeom>
            <a:solidFill>
              <a:srgbClr val="DFDF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5094221" y="3772801"/>
            <a:ext cx="1638300" cy="3141980"/>
            <a:chOff x="5094221" y="3772801"/>
            <a:chExt cx="1638300" cy="3141980"/>
          </a:xfrm>
        </p:grpSpPr>
        <p:sp>
          <p:nvSpPr>
            <p:cNvPr id="6" name="object 6"/>
            <p:cNvSpPr/>
            <p:nvPr/>
          </p:nvSpPr>
          <p:spPr>
            <a:xfrm>
              <a:off x="5094221" y="3772801"/>
              <a:ext cx="1638300" cy="3077845"/>
            </a:xfrm>
            <a:custGeom>
              <a:avLst/>
              <a:gdLst/>
              <a:ahLst/>
              <a:cxnLst/>
              <a:rect l="l" t="t" r="r" b="b"/>
              <a:pathLst>
                <a:path w="1638300" h="3077845">
                  <a:moveTo>
                    <a:pt x="1054066" y="3077826"/>
                  </a:moveTo>
                  <a:lnTo>
                    <a:pt x="796825" y="3011321"/>
                  </a:lnTo>
                  <a:lnTo>
                    <a:pt x="714020" y="2982553"/>
                  </a:lnTo>
                  <a:lnTo>
                    <a:pt x="636993" y="2952938"/>
                  </a:lnTo>
                  <a:lnTo>
                    <a:pt x="565594" y="2922658"/>
                  </a:lnTo>
                  <a:lnTo>
                    <a:pt x="499670" y="2891894"/>
                  </a:lnTo>
                  <a:lnTo>
                    <a:pt x="439071" y="2860828"/>
                  </a:lnTo>
                  <a:lnTo>
                    <a:pt x="383644" y="2829642"/>
                  </a:lnTo>
                  <a:lnTo>
                    <a:pt x="333240" y="2798518"/>
                  </a:lnTo>
                  <a:lnTo>
                    <a:pt x="287705" y="2767636"/>
                  </a:lnTo>
                  <a:lnTo>
                    <a:pt x="246889" y="2737179"/>
                  </a:lnTo>
                  <a:lnTo>
                    <a:pt x="210641" y="2707329"/>
                  </a:lnTo>
                  <a:lnTo>
                    <a:pt x="178810" y="2678267"/>
                  </a:lnTo>
                  <a:lnTo>
                    <a:pt x="151242" y="2650174"/>
                  </a:lnTo>
                  <a:lnTo>
                    <a:pt x="108297" y="2597626"/>
                  </a:lnTo>
                  <a:lnTo>
                    <a:pt x="80595" y="2551138"/>
                  </a:lnTo>
                  <a:lnTo>
                    <a:pt x="66925" y="2512162"/>
                  </a:lnTo>
                  <a:lnTo>
                    <a:pt x="64973" y="2495946"/>
                  </a:lnTo>
                  <a:lnTo>
                    <a:pt x="72915" y="2455215"/>
                  </a:lnTo>
                  <a:lnTo>
                    <a:pt x="96768" y="2426945"/>
                  </a:lnTo>
                  <a:lnTo>
                    <a:pt x="132780" y="2409188"/>
                  </a:lnTo>
                  <a:lnTo>
                    <a:pt x="177198" y="2399999"/>
                  </a:lnTo>
                  <a:lnTo>
                    <a:pt x="226269" y="2397430"/>
                  </a:lnTo>
                  <a:lnTo>
                    <a:pt x="276241" y="2399536"/>
                  </a:lnTo>
                  <a:lnTo>
                    <a:pt x="336157" y="2405613"/>
                  </a:lnTo>
                  <a:lnTo>
                    <a:pt x="394030" y="2412698"/>
                  </a:lnTo>
                  <a:lnTo>
                    <a:pt x="444069" y="2417725"/>
                  </a:lnTo>
                  <a:lnTo>
                    <a:pt x="480482" y="2417633"/>
                  </a:lnTo>
                  <a:lnTo>
                    <a:pt x="497478" y="2409356"/>
                  </a:lnTo>
                  <a:lnTo>
                    <a:pt x="501042" y="2392939"/>
                  </a:lnTo>
                  <a:lnTo>
                    <a:pt x="497311" y="2376661"/>
                  </a:lnTo>
                  <a:lnTo>
                    <a:pt x="484736" y="2359770"/>
                  </a:lnTo>
                  <a:lnTo>
                    <a:pt x="461771" y="2341512"/>
                  </a:lnTo>
                  <a:lnTo>
                    <a:pt x="419442" y="2313130"/>
                  </a:lnTo>
                  <a:lnTo>
                    <a:pt x="384412" y="2288627"/>
                  </a:lnTo>
                  <a:lnTo>
                    <a:pt x="343286" y="2258476"/>
                  </a:lnTo>
                  <a:lnTo>
                    <a:pt x="298427" y="2223594"/>
                  </a:lnTo>
                  <a:lnTo>
                    <a:pt x="252195" y="2184902"/>
                  </a:lnTo>
                  <a:lnTo>
                    <a:pt x="206952" y="2143317"/>
                  </a:lnTo>
                  <a:lnTo>
                    <a:pt x="165058" y="2099760"/>
                  </a:lnTo>
                  <a:lnTo>
                    <a:pt x="128877" y="2055149"/>
                  </a:lnTo>
                  <a:lnTo>
                    <a:pt x="100768" y="2010403"/>
                  </a:lnTo>
                  <a:lnTo>
                    <a:pt x="83093" y="1966441"/>
                  </a:lnTo>
                  <a:lnTo>
                    <a:pt x="78215" y="1924183"/>
                  </a:lnTo>
                  <a:lnTo>
                    <a:pt x="88557" y="1884233"/>
                  </a:lnTo>
                  <a:lnTo>
                    <a:pt x="112657" y="1853304"/>
                  </a:lnTo>
                  <a:lnTo>
                    <a:pt x="147675" y="1830265"/>
                  </a:lnTo>
                  <a:lnTo>
                    <a:pt x="190769" y="1813985"/>
                  </a:lnTo>
                  <a:lnTo>
                    <a:pt x="239099" y="1803333"/>
                  </a:lnTo>
                  <a:lnTo>
                    <a:pt x="289823" y="1797179"/>
                  </a:lnTo>
                  <a:lnTo>
                    <a:pt x="340100" y="1794392"/>
                  </a:lnTo>
                  <a:lnTo>
                    <a:pt x="387090" y="1793841"/>
                  </a:lnTo>
                  <a:lnTo>
                    <a:pt x="459842" y="1794925"/>
                  </a:lnTo>
                  <a:lnTo>
                    <a:pt x="479922" y="1794297"/>
                  </a:lnTo>
                  <a:lnTo>
                    <a:pt x="505215" y="1783971"/>
                  </a:lnTo>
                  <a:lnTo>
                    <a:pt x="511984" y="1765359"/>
                  </a:lnTo>
                  <a:lnTo>
                    <a:pt x="505698" y="1743958"/>
                  </a:lnTo>
                  <a:lnTo>
                    <a:pt x="295684" y="1536931"/>
                  </a:lnTo>
                  <a:lnTo>
                    <a:pt x="203452" y="1449807"/>
                  </a:lnTo>
                  <a:lnTo>
                    <a:pt x="161460" y="1410710"/>
                  </a:lnTo>
                  <a:lnTo>
                    <a:pt x="124932" y="1377265"/>
                  </a:lnTo>
                  <a:lnTo>
                    <a:pt x="81748" y="1334796"/>
                  </a:lnTo>
                  <a:lnTo>
                    <a:pt x="47158" y="1293092"/>
                  </a:lnTo>
                  <a:lnTo>
                    <a:pt x="21667" y="1252353"/>
                  </a:lnTo>
                  <a:lnTo>
                    <a:pt x="5779" y="1212781"/>
                  </a:lnTo>
                  <a:lnTo>
                    <a:pt x="0" y="1174574"/>
                  </a:lnTo>
                  <a:lnTo>
                    <a:pt x="4833" y="1137935"/>
                  </a:lnTo>
                  <a:lnTo>
                    <a:pt x="20785" y="1103063"/>
                  </a:lnTo>
                  <a:lnTo>
                    <a:pt x="52414" y="1075380"/>
                  </a:lnTo>
                  <a:lnTo>
                    <a:pt x="95225" y="1064606"/>
                  </a:lnTo>
                  <a:lnTo>
                    <a:pt x="144533" y="1065551"/>
                  </a:lnTo>
                  <a:lnTo>
                    <a:pt x="195652" y="1073031"/>
                  </a:lnTo>
                  <a:lnTo>
                    <a:pt x="243894" y="1081858"/>
                  </a:lnTo>
                  <a:lnTo>
                    <a:pt x="284573" y="1086846"/>
                  </a:lnTo>
                  <a:lnTo>
                    <a:pt x="323361" y="1074701"/>
                  </a:lnTo>
                  <a:lnTo>
                    <a:pt x="339789" y="1045373"/>
                  </a:lnTo>
                  <a:lnTo>
                    <a:pt x="342967" y="1015543"/>
                  </a:lnTo>
                  <a:lnTo>
                    <a:pt x="342002" y="1001892"/>
                  </a:lnTo>
                  <a:lnTo>
                    <a:pt x="327294" y="964646"/>
                  </a:lnTo>
                  <a:lnTo>
                    <a:pt x="287493" y="853670"/>
                  </a:lnTo>
                  <a:lnTo>
                    <a:pt x="229085" y="670107"/>
                  </a:lnTo>
                  <a:lnTo>
                    <a:pt x="158556" y="415102"/>
                  </a:lnTo>
                  <a:lnTo>
                    <a:pt x="128802" y="187458"/>
                  </a:lnTo>
                  <a:lnTo>
                    <a:pt x="160100" y="64091"/>
                  </a:lnTo>
                  <a:lnTo>
                    <a:pt x="210004" y="13310"/>
                  </a:lnTo>
                  <a:lnTo>
                    <a:pt x="236071" y="3426"/>
                  </a:lnTo>
                  <a:lnTo>
                    <a:pt x="232798" y="4765"/>
                  </a:lnTo>
                  <a:lnTo>
                    <a:pt x="260936" y="0"/>
                  </a:lnTo>
                  <a:lnTo>
                    <a:pt x="330807" y="18416"/>
                  </a:lnTo>
                  <a:lnTo>
                    <a:pt x="420596" y="109083"/>
                  </a:lnTo>
                  <a:lnTo>
                    <a:pt x="508488" y="321072"/>
                  </a:lnTo>
                  <a:lnTo>
                    <a:pt x="573993" y="577440"/>
                  </a:lnTo>
                  <a:lnTo>
                    <a:pt x="614532" y="765740"/>
                  </a:lnTo>
                  <a:lnTo>
                    <a:pt x="635152" y="881789"/>
                  </a:lnTo>
                  <a:lnTo>
                    <a:pt x="640903" y="921402"/>
                  </a:lnTo>
                  <a:lnTo>
                    <a:pt x="646817" y="933648"/>
                  </a:lnTo>
                  <a:lnTo>
                    <a:pt x="664336" y="957778"/>
                  </a:lnTo>
                  <a:lnTo>
                    <a:pt x="693125" y="974879"/>
                  </a:lnTo>
                  <a:lnTo>
                    <a:pt x="732849" y="966036"/>
                  </a:lnTo>
                  <a:lnTo>
                    <a:pt x="765696" y="941441"/>
                  </a:lnTo>
                  <a:lnTo>
                    <a:pt x="803156" y="909725"/>
                  </a:lnTo>
                  <a:lnTo>
                    <a:pt x="843765" y="877753"/>
                  </a:lnTo>
                  <a:lnTo>
                    <a:pt x="886060" y="852390"/>
                  </a:lnTo>
                  <a:lnTo>
                    <a:pt x="928578" y="840499"/>
                  </a:lnTo>
                  <a:lnTo>
                    <a:pt x="969856" y="848946"/>
                  </a:lnTo>
                  <a:lnTo>
                    <a:pt x="1001064" y="871231"/>
                  </a:lnTo>
                  <a:lnTo>
                    <a:pt x="1023490" y="900577"/>
                  </a:lnTo>
                  <a:lnTo>
                    <a:pt x="1037463" y="936576"/>
                  </a:lnTo>
                  <a:lnTo>
                    <a:pt x="1043311" y="978817"/>
                  </a:lnTo>
                  <a:lnTo>
                    <a:pt x="1041362" y="1026894"/>
                  </a:lnTo>
                  <a:lnTo>
                    <a:pt x="1031943" y="1080398"/>
                  </a:lnTo>
                  <a:lnTo>
                    <a:pt x="1015383" y="1138919"/>
                  </a:lnTo>
                  <a:lnTo>
                    <a:pt x="1000174" y="1186250"/>
                  </a:lnTo>
                  <a:lnTo>
                    <a:pt x="983082" y="1241159"/>
                  </a:lnTo>
                  <a:lnTo>
                    <a:pt x="964870" y="1300896"/>
                  </a:lnTo>
                  <a:lnTo>
                    <a:pt x="928123" y="1423852"/>
                  </a:lnTo>
                  <a:lnTo>
                    <a:pt x="869876" y="1623199"/>
                  </a:lnTo>
                  <a:lnTo>
                    <a:pt x="867184" y="1646095"/>
                  </a:lnTo>
                  <a:lnTo>
                    <a:pt x="872442" y="1667777"/>
                  </a:lnTo>
                  <a:lnTo>
                    <a:pt x="887576" y="1680672"/>
                  </a:lnTo>
                  <a:lnTo>
                    <a:pt x="914510" y="1677206"/>
                  </a:lnTo>
                  <a:lnTo>
                    <a:pt x="932164" y="1667822"/>
                  </a:lnTo>
                  <a:lnTo>
                    <a:pt x="994646" y="1630842"/>
                  </a:lnTo>
                  <a:lnTo>
                    <a:pt x="1035664" y="1608027"/>
                  </a:lnTo>
                  <a:lnTo>
                    <a:pt x="1080661" y="1585518"/>
                  </a:lnTo>
                  <a:lnTo>
                    <a:pt x="1127732" y="1565705"/>
                  </a:lnTo>
                  <a:lnTo>
                    <a:pt x="1174971" y="1550978"/>
                  </a:lnTo>
                  <a:lnTo>
                    <a:pt x="1220475" y="1543731"/>
                  </a:lnTo>
                  <a:lnTo>
                    <a:pt x="1262338" y="1546352"/>
                  </a:lnTo>
                  <a:lnTo>
                    <a:pt x="1298657" y="1561233"/>
                  </a:lnTo>
                  <a:lnTo>
                    <a:pt x="1327525" y="1590766"/>
                  </a:lnTo>
                  <a:lnTo>
                    <a:pt x="1344327" y="1629858"/>
                  </a:lnTo>
                  <a:lnTo>
                    <a:pt x="1350863" y="1676786"/>
                  </a:lnTo>
                  <a:lnTo>
                    <a:pt x="1348726" y="1729580"/>
                  </a:lnTo>
                  <a:lnTo>
                    <a:pt x="1339510" y="1786269"/>
                  </a:lnTo>
                  <a:lnTo>
                    <a:pt x="1324808" y="1844881"/>
                  </a:lnTo>
                  <a:lnTo>
                    <a:pt x="1306212" y="1903446"/>
                  </a:lnTo>
                  <a:lnTo>
                    <a:pt x="1285317" y="1959994"/>
                  </a:lnTo>
                  <a:lnTo>
                    <a:pt x="1263715" y="2012553"/>
                  </a:lnTo>
                  <a:lnTo>
                    <a:pt x="1242999" y="2059152"/>
                  </a:lnTo>
                  <a:lnTo>
                    <a:pt x="1224763" y="2097821"/>
                  </a:lnTo>
                  <a:lnTo>
                    <a:pt x="1202103" y="2143485"/>
                  </a:lnTo>
                  <a:lnTo>
                    <a:pt x="1191265" y="2170751"/>
                  </a:lnTo>
                  <a:lnTo>
                    <a:pt x="1188824" y="2191671"/>
                  </a:lnTo>
                  <a:lnTo>
                    <a:pt x="1193692" y="2207653"/>
                  </a:lnTo>
                  <a:lnTo>
                    <a:pt x="1204781" y="2220107"/>
                  </a:lnTo>
                  <a:lnTo>
                    <a:pt x="1223418" y="2218755"/>
                  </a:lnTo>
                  <a:lnTo>
                    <a:pt x="1254895" y="2200577"/>
                  </a:lnTo>
                  <a:lnTo>
                    <a:pt x="1295770" y="2171173"/>
                  </a:lnTo>
                  <a:lnTo>
                    <a:pt x="1342602" y="2136142"/>
                  </a:lnTo>
                  <a:lnTo>
                    <a:pt x="1391947" y="2101082"/>
                  </a:lnTo>
                  <a:lnTo>
                    <a:pt x="1434562" y="2074462"/>
                  </a:lnTo>
                  <a:lnTo>
                    <a:pt x="1478504" y="2052321"/>
                  </a:lnTo>
                  <a:lnTo>
                    <a:pt x="1521553" y="2038223"/>
                  </a:lnTo>
                  <a:lnTo>
                    <a:pt x="1561490" y="2035729"/>
                  </a:lnTo>
                  <a:lnTo>
                    <a:pt x="1596096" y="2048403"/>
                  </a:lnTo>
                  <a:lnTo>
                    <a:pt x="1623151" y="2079807"/>
                  </a:lnTo>
                  <a:lnTo>
                    <a:pt x="1637008" y="2135465"/>
                  </a:lnTo>
                  <a:lnTo>
                    <a:pt x="1637703" y="2160870"/>
                  </a:lnTo>
                  <a:lnTo>
                    <a:pt x="1636067" y="2189564"/>
                  </a:lnTo>
                  <a:lnTo>
                    <a:pt x="1624911" y="2256491"/>
                  </a:lnTo>
                  <a:lnTo>
                    <a:pt x="1614948" y="2294560"/>
                  </a:lnTo>
                  <a:lnTo>
                    <a:pt x="1601765" y="2335590"/>
                  </a:lnTo>
                  <a:lnTo>
                    <a:pt x="1585142" y="2379499"/>
                  </a:lnTo>
                  <a:lnTo>
                    <a:pt x="1564855" y="2426203"/>
                  </a:lnTo>
                  <a:lnTo>
                    <a:pt x="1540683" y="2475623"/>
                  </a:lnTo>
                  <a:lnTo>
                    <a:pt x="1512404" y="2527674"/>
                  </a:lnTo>
                  <a:lnTo>
                    <a:pt x="1479796" y="2582276"/>
                  </a:lnTo>
                  <a:lnTo>
                    <a:pt x="1442638" y="2639345"/>
                  </a:lnTo>
                  <a:lnTo>
                    <a:pt x="1400707" y="2698800"/>
                  </a:lnTo>
                  <a:lnTo>
                    <a:pt x="1353781" y="2760560"/>
                  </a:lnTo>
                  <a:lnTo>
                    <a:pt x="1301639" y="2824540"/>
                  </a:lnTo>
                  <a:lnTo>
                    <a:pt x="1244059" y="2890661"/>
                  </a:lnTo>
                  <a:lnTo>
                    <a:pt x="1054066" y="3077826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313476" y="4123194"/>
              <a:ext cx="1174115" cy="2791460"/>
            </a:xfrm>
            <a:custGeom>
              <a:avLst/>
              <a:gdLst/>
              <a:ahLst/>
              <a:cxnLst/>
              <a:rect l="l" t="t" r="r" b="b"/>
              <a:pathLst>
                <a:path w="1174114" h="2791459">
                  <a:moveTo>
                    <a:pt x="565962" y="1771827"/>
                  </a:moveTo>
                  <a:lnTo>
                    <a:pt x="560730" y="1768767"/>
                  </a:lnTo>
                  <a:lnTo>
                    <a:pt x="555218" y="1766341"/>
                  </a:lnTo>
                  <a:lnTo>
                    <a:pt x="549440" y="1764538"/>
                  </a:lnTo>
                  <a:lnTo>
                    <a:pt x="503174" y="1747570"/>
                  </a:lnTo>
                  <a:lnTo>
                    <a:pt x="434263" y="1723148"/>
                  </a:lnTo>
                  <a:lnTo>
                    <a:pt x="349631" y="1694154"/>
                  </a:lnTo>
                  <a:lnTo>
                    <a:pt x="227698" y="1653717"/>
                  </a:lnTo>
                  <a:lnTo>
                    <a:pt x="148183" y="1628394"/>
                  </a:lnTo>
                  <a:lnTo>
                    <a:pt x="142506" y="1626247"/>
                  </a:lnTo>
                  <a:lnTo>
                    <a:pt x="136652" y="1624799"/>
                  </a:lnTo>
                  <a:lnTo>
                    <a:pt x="130632" y="1624088"/>
                  </a:lnTo>
                  <a:lnTo>
                    <a:pt x="135801" y="1627263"/>
                  </a:lnTo>
                  <a:lnTo>
                    <a:pt x="141312" y="1629689"/>
                  </a:lnTo>
                  <a:lnTo>
                    <a:pt x="147142" y="1631378"/>
                  </a:lnTo>
                  <a:lnTo>
                    <a:pt x="193408" y="1648485"/>
                  </a:lnTo>
                  <a:lnTo>
                    <a:pt x="303110" y="1686788"/>
                  </a:lnTo>
                  <a:lnTo>
                    <a:pt x="390855" y="1716544"/>
                  </a:lnTo>
                  <a:lnTo>
                    <a:pt x="468884" y="1742338"/>
                  </a:lnTo>
                  <a:lnTo>
                    <a:pt x="548398" y="1767662"/>
                  </a:lnTo>
                  <a:lnTo>
                    <a:pt x="554075" y="1769821"/>
                  </a:lnTo>
                  <a:lnTo>
                    <a:pt x="559917" y="1771205"/>
                  </a:lnTo>
                  <a:lnTo>
                    <a:pt x="565962" y="1771827"/>
                  </a:lnTo>
                  <a:close/>
                </a:path>
                <a:path w="1174114" h="2791459">
                  <a:moveTo>
                    <a:pt x="725893" y="630529"/>
                  </a:moveTo>
                  <a:lnTo>
                    <a:pt x="703427" y="661771"/>
                  </a:lnTo>
                  <a:lnTo>
                    <a:pt x="679030" y="698347"/>
                  </a:lnTo>
                  <a:lnTo>
                    <a:pt x="647839" y="745934"/>
                  </a:lnTo>
                  <a:lnTo>
                    <a:pt x="611339" y="802284"/>
                  </a:lnTo>
                  <a:lnTo>
                    <a:pt x="571017" y="865149"/>
                  </a:lnTo>
                  <a:lnTo>
                    <a:pt x="495185" y="984961"/>
                  </a:lnTo>
                  <a:lnTo>
                    <a:pt x="465124" y="1033221"/>
                  </a:lnTo>
                  <a:lnTo>
                    <a:pt x="442175" y="1070686"/>
                  </a:lnTo>
                  <a:lnTo>
                    <a:pt x="423278" y="1104099"/>
                  </a:lnTo>
                  <a:lnTo>
                    <a:pt x="429602" y="1096124"/>
                  </a:lnTo>
                  <a:lnTo>
                    <a:pt x="470014" y="1036231"/>
                  </a:lnTo>
                  <a:lnTo>
                    <a:pt x="501167" y="988733"/>
                  </a:lnTo>
                  <a:lnTo>
                    <a:pt x="537654" y="932459"/>
                  </a:lnTo>
                  <a:lnTo>
                    <a:pt x="578015" y="869619"/>
                  </a:lnTo>
                  <a:lnTo>
                    <a:pt x="618134" y="806577"/>
                  </a:lnTo>
                  <a:lnTo>
                    <a:pt x="653948" y="749769"/>
                  </a:lnTo>
                  <a:lnTo>
                    <a:pt x="684034" y="701471"/>
                  </a:lnTo>
                  <a:lnTo>
                    <a:pt x="706996" y="663981"/>
                  </a:lnTo>
                  <a:lnTo>
                    <a:pt x="725893" y="630529"/>
                  </a:lnTo>
                  <a:close/>
                </a:path>
                <a:path w="1174114" h="2791459">
                  <a:moveTo>
                    <a:pt x="1173873" y="1963458"/>
                  </a:moveTo>
                  <a:lnTo>
                    <a:pt x="1167511" y="1968842"/>
                  </a:lnTo>
                  <a:lnTo>
                    <a:pt x="1161605" y="1974684"/>
                  </a:lnTo>
                  <a:lnTo>
                    <a:pt x="1156169" y="1981009"/>
                  </a:lnTo>
                  <a:lnTo>
                    <a:pt x="1078064" y="2064397"/>
                  </a:lnTo>
                  <a:lnTo>
                    <a:pt x="1041107" y="2103208"/>
                  </a:lnTo>
                  <a:lnTo>
                    <a:pt x="999934" y="2145792"/>
                  </a:lnTo>
                  <a:lnTo>
                    <a:pt x="955319" y="2191080"/>
                  </a:lnTo>
                  <a:lnTo>
                    <a:pt x="910221" y="2235873"/>
                  </a:lnTo>
                  <a:lnTo>
                    <a:pt x="867791" y="2277160"/>
                  </a:lnTo>
                  <a:lnTo>
                    <a:pt x="829119" y="2314194"/>
                  </a:lnTo>
                  <a:lnTo>
                    <a:pt x="745985" y="2392540"/>
                  </a:lnTo>
                  <a:lnTo>
                    <a:pt x="739622" y="2397887"/>
                  </a:lnTo>
                  <a:lnTo>
                    <a:pt x="738987" y="2398534"/>
                  </a:lnTo>
                  <a:lnTo>
                    <a:pt x="608037" y="1887067"/>
                  </a:lnTo>
                  <a:lnTo>
                    <a:pt x="580288" y="1778927"/>
                  </a:lnTo>
                  <a:lnTo>
                    <a:pt x="578065" y="1770329"/>
                  </a:lnTo>
                  <a:lnTo>
                    <a:pt x="582472" y="1766620"/>
                  </a:lnTo>
                  <a:lnTo>
                    <a:pt x="652678" y="1709813"/>
                  </a:lnTo>
                  <a:lnTo>
                    <a:pt x="684644" y="1682140"/>
                  </a:lnTo>
                  <a:lnTo>
                    <a:pt x="719455" y="1650961"/>
                  </a:lnTo>
                  <a:lnTo>
                    <a:pt x="756246" y="1616798"/>
                  </a:lnTo>
                  <a:lnTo>
                    <a:pt x="792403" y="1581873"/>
                  </a:lnTo>
                  <a:lnTo>
                    <a:pt x="825436" y="1548676"/>
                  </a:lnTo>
                  <a:lnTo>
                    <a:pt x="854671" y="1518056"/>
                  </a:lnTo>
                  <a:lnTo>
                    <a:pt x="890219" y="1479003"/>
                  </a:lnTo>
                  <a:lnTo>
                    <a:pt x="914704" y="1450898"/>
                  </a:lnTo>
                  <a:lnTo>
                    <a:pt x="919327" y="1446199"/>
                  </a:lnTo>
                  <a:lnTo>
                    <a:pt x="923290" y="1440992"/>
                  </a:lnTo>
                  <a:lnTo>
                    <a:pt x="926604" y="1435277"/>
                  </a:lnTo>
                  <a:lnTo>
                    <a:pt x="921194" y="1439303"/>
                  </a:lnTo>
                  <a:lnTo>
                    <a:pt x="916241" y="1443824"/>
                  </a:lnTo>
                  <a:lnTo>
                    <a:pt x="911720" y="1448816"/>
                  </a:lnTo>
                  <a:lnTo>
                    <a:pt x="849007" y="1513370"/>
                  </a:lnTo>
                  <a:lnTo>
                    <a:pt x="819251" y="1543316"/>
                  </a:lnTo>
                  <a:lnTo>
                    <a:pt x="786053" y="1576082"/>
                  </a:lnTo>
                  <a:lnTo>
                    <a:pt x="749998" y="1610842"/>
                  </a:lnTo>
                  <a:lnTo>
                    <a:pt x="713473" y="1645069"/>
                  </a:lnTo>
                  <a:lnTo>
                    <a:pt x="679018" y="1676488"/>
                  </a:lnTo>
                  <a:lnTo>
                    <a:pt x="647547" y="1704619"/>
                  </a:lnTo>
                  <a:lnTo>
                    <a:pt x="579945" y="1764080"/>
                  </a:lnTo>
                  <a:lnTo>
                    <a:pt x="577024" y="1766277"/>
                  </a:lnTo>
                  <a:lnTo>
                    <a:pt x="552704" y="1671764"/>
                  </a:lnTo>
                  <a:lnTo>
                    <a:pt x="539038" y="1618843"/>
                  </a:lnTo>
                  <a:lnTo>
                    <a:pt x="496404" y="1454404"/>
                  </a:lnTo>
                  <a:lnTo>
                    <a:pt x="439762" y="1236827"/>
                  </a:lnTo>
                  <a:lnTo>
                    <a:pt x="412343" y="1131887"/>
                  </a:lnTo>
                  <a:lnTo>
                    <a:pt x="385597" y="1029893"/>
                  </a:lnTo>
                  <a:lnTo>
                    <a:pt x="359613" y="931100"/>
                  </a:lnTo>
                  <a:lnTo>
                    <a:pt x="334441" y="835799"/>
                  </a:lnTo>
                  <a:lnTo>
                    <a:pt x="322186" y="789546"/>
                  </a:lnTo>
                  <a:lnTo>
                    <a:pt x="298373" y="699998"/>
                  </a:lnTo>
                  <a:lnTo>
                    <a:pt x="286842" y="656767"/>
                  </a:lnTo>
                  <a:lnTo>
                    <a:pt x="275551" y="614616"/>
                  </a:lnTo>
                  <a:lnTo>
                    <a:pt x="264528" y="573582"/>
                  </a:lnTo>
                  <a:lnTo>
                    <a:pt x="253784" y="533692"/>
                  </a:lnTo>
                  <a:lnTo>
                    <a:pt x="243319" y="494982"/>
                  </a:lnTo>
                  <a:lnTo>
                    <a:pt x="217106" y="398487"/>
                  </a:lnTo>
                  <a:lnTo>
                    <a:pt x="201968" y="342950"/>
                  </a:lnTo>
                  <a:lnTo>
                    <a:pt x="187744" y="291033"/>
                  </a:lnTo>
                  <a:lnTo>
                    <a:pt x="174485" y="242887"/>
                  </a:lnTo>
                  <a:lnTo>
                    <a:pt x="162229" y="198640"/>
                  </a:lnTo>
                  <a:lnTo>
                    <a:pt x="151015" y="158445"/>
                  </a:lnTo>
                  <a:lnTo>
                    <a:pt x="133057" y="94640"/>
                  </a:lnTo>
                  <a:lnTo>
                    <a:pt x="120078" y="49136"/>
                  </a:lnTo>
                  <a:lnTo>
                    <a:pt x="112026" y="21424"/>
                  </a:lnTo>
                  <a:lnTo>
                    <a:pt x="109791" y="13233"/>
                  </a:lnTo>
                  <a:lnTo>
                    <a:pt x="106527" y="2527"/>
                  </a:lnTo>
                  <a:lnTo>
                    <a:pt x="105486" y="0"/>
                  </a:lnTo>
                  <a:lnTo>
                    <a:pt x="105930" y="2819"/>
                  </a:lnTo>
                  <a:lnTo>
                    <a:pt x="107264" y="8178"/>
                  </a:lnTo>
                  <a:lnTo>
                    <a:pt x="113512" y="31978"/>
                  </a:lnTo>
                  <a:lnTo>
                    <a:pt x="123850" y="70802"/>
                  </a:lnTo>
                  <a:lnTo>
                    <a:pt x="137769" y="123329"/>
                  </a:lnTo>
                  <a:lnTo>
                    <a:pt x="147281" y="159562"/>
                  </a:lnTo>
                  <a:lnTo>
                    <a:pt x="157962" y="199936"/>
                  </a:lnTo>
                  <a:lnTo>
                    <a:pt x="169748" y="244322"/>
                  </a:lnTo>
                  <a:lnTo>
                    <a:pt x="237045" y="496722"/>
                  </a:lnTo>
                  <a:lnTo>
                    <a:pt x="257924" y="575462"/>
                  </a:lnTo>
                  <a:lnTo>
                    <a:pt x="279920" y="658710"/>
                  </a:lnTo>
                  <a:lnTo>
                    <a:pt x="302945" y="746226"/>
                  </a:lnTo>
                  <a:lnTo>
                    <a:pt x="326948" y="837730"/>
                  </a:lnTo>
                  <a:lnTo>
                    <a:pt x="377647" y="1031709"/>
                  </a:lnTo>
                  <a:lnTo>
                    <a:pt x="398983" y="1113751"/>
                  </a:lnTo>
                  <a:lnTo>
                    <a:pt x="397192" y="1111961"/>
                  </a:lnTo>
                  <a:lnTo>
                    <a:pt x="392226" y="1108049"/>
                  </a:lnTo>
                  <a:lnTo>
                    <a:pt x="386829" y="1104696"/>
                  </a:lnTo>
                  <a:lnTo>
                    <a:pt x="344131" y="1074940"/>
                  </a:lnTo>
                  <a:lnTo>
                    <a:pt x="203974" y="974953"/>
                  </a:lnTo>
                  <a:lnTo>
                    <a:pt x="163779" y="946759"/>
                  </a:lnTo>
                  <a:lnTo>
                    <a:pt x="126085" y="920800"/>
                  </a:lnTo>
                  <a:lnTo>
                    <a:pt x="91744" y="897623"/>
                  </a:lnTo>
                  <a:lnTo>
                    <a:pt x="61595" y="877798"/>
                  </a:lnTo>
                  <a:lnTo>
                    <a:pt x="16954" y="850125"/>
                  </a:lnTo>
                  <a:lnTo>
                    <a:pt x="11607" y="846531"/>
                  </a:lnTo>
                  <a:lnTo>
                    <a:pt x="5956" y="843508"/>
                  </a:lnTo>
                  <a:lnTo>
                    <a:pt x="0" y="841057"/>
                  </a:lnTo>
                  <a:lnTo>
                    <a:pt x="4445" y="845439"/>
                  </a:lnTo>
                  <a:lnTo>
                    <a:pt x="9296" y="849312"/>
                  </a:lnTo>
                  <a:lnTo>
                    <a:pt x="14579" y="852652"/>
                  </a:lnTo>
                  <a:lnTo>
                    <a:pt x="57429" y="882408"/>
                  </a:lnTo>
                  <a:lnTo>
                    <a:pt x="238442" y="1009599"/>
                  </a:lnTo>
                  <a:lnTo>
                    <a:pt x="310045" y="1059408"/>
                  </a:lnTo>
                  <a:lnTo>
                    <a:pt x="339966" y="1079550"/>
                  </a:lnTo>
                  <a:lnTo>
                    <a:pt x="384594" y="1107363"/>
                  </a:lnTo>
                  <a:lnTo>
                    <a:pt x="389978" y="1110983"/>
                  </a:lnTo>
                  <a:lnTo>
                    <a:pt x="395681" y="1114018"/>
                  </a:lnTo>
                  <a:lnTo>
                    <a:pt x="399440" y="1115542"/>
                  </a:lnTo>
                  <a:lnTo>
                    <a:pt x="445376" y="1292085"/>
                  </a:lnTo>
                  <a:lnTo>
                    <a:pt x="530555" y="1621028"/>
                  </a:lnTo>
                  <a:lnTo>
                    <a:pt x="569671" y="1772958"/>
                  </a:lnTo>
                  <a:lnTo>
                    <a:pt x="565810" y="1777771"/>
                  </a:lnTo>
                  <a:lnTo>
                    <a:pt x="570306" y="1775434"/>
                  </a:lnTo>
                  <a:lnTo>
                    <a:pt x="695782" y="2262695"/>
                  </a:lnTo>
                  <a:lnTo>
                    <a:pt x="721969" y="2363940"/>
                  </a:lnTo>
                  <a:lnTo>
                    <a:pt x="732675" y="2405202"/>
                  </a:lnTo>
                  <a:lnTo>
                    <a:pt x="728573" y="2410244"/>
                  </a:lnTo>
                  <a:lnTo>
                    <a:pt x="733209" y="2407259"/>
                  </a:lnTo>
                  <a:lnTo>
                    <a:pt x="735418" y="2415756"/>
                  </a:lnTo>
                  <a:lnTo>
                    <a:pt x="733806" y="2414943"/>
                  </a:lnTo>
                  <a:lnTo>
                    <a:pt x="726617" y="2412022"/>
                  </a:lnTo>
                  <a:lnTo>
                    <a:pt x="719201" y="2409647"/>
                  </a:lnTo>
                  <a:lnTo>
                    <a:pt x="659688" y="2388819"/>
                  </a:lnTo>
                  <a:lnTo>
                    <a:pt x="570992" y="2358796"/>
                  </a:lnTo>
                  <a:lnTo>
                    <a:pt x="462114" y="2322753"/>
                  </a:lnTo>
                  <a:lnTo>
                    <a:pt x="353021" y="2287270"/>
                  </a:lnTo>
                  <a:lnTo>
                    <a:pt x="263779" y="2258923"/>
                  </a:lnTo>
                  <a:lnTo>
                    <a:pt x="203377" y="2240483"/>
                  </a:lnTo>
                  <a:lnTo>
                    <a:pt x="196075" y="2237854"/>
                  </a:lnTo>
                  <a:lnTo>
                    <a:pt x="188582" y="2235974"/>
                  </a:lnTo>
                  <a:lnTo>
                    <a:pt x="180911" y="2234831"/>
                  </a:lnTo>
                  <a:lnTo>
                    <a:pt x="187845" y="2238349"/>
                  </a:lnTo>
                  <a:lnTo>
                    <a:pt x="195033" y="2241232"/>
                  </a:lnTo>
                  <a:lnTo>
                    <a:pt x="202488" y="2243455"/>
                  </a:lnTo>
                  <a:lnTo>
                    <a:pt x="262001" y="2264435"/>
                  </a:lnTo>
                  <a:lnTo>
                    <a:pt x="350558" y="2294394"/>
                  </a:lnTo>
                  <a:lnTo>
                    <a:pt x="459435" y="2330488"/>
                  </a:lnTo>
                  <a:lnTo>
                    <a:pt x="568528" y="2365972"/>
                  </a:lnTo>
                  <a:lnTo>
                    <a:pt x="657758" y="2394318"/>
                  </a:lnTo>
                  <a:lnTo>
                    <a:pt x="718159" y="2412771"/>
                  </a:lnTo>
                  <a:lnTo>
                    <a:pt x="725512" y="2415400"/>
                  </a:lnTo>
                  <a:lnTo>
                    <a:pt x="733044" y="2417292"/>
                  </a:lnTo>
                  <a:lnTo>
                    <a:pt x="735926" y="2417724"/>
                  </a:lnTo>
                  <a:lnTo>
                    <a:pt x="747217" y="2461145"/>
                  </a:lnTo>
                  <a:lnTo>
                    <a:pt x="759421" y="2507945"/>
                  </a:lnTo>
                  <a:lnTo>
                    <a:pt x="771309" y="2553398"/>
                  </a:lnTo>
                  <a:lnTo>
                    <a:pt x="782866" y="2597378"/>
                  </a:lnTo>
                  <a:lnTo>
                    <a:pt x="794054" y="2639796"/>
                  </a:lnTo>
                  <a:lnTo>
                    <a:pt x="804862" y="2680512"/>
                  </a:lnTo>
                  <a:lnTo>
                    <a:pt x="815238" y="2719438"/>
                  </a:lnTo>
                  <a:lnTo>
                    <a:pt x="825182" y="2756446"/>
                  </a:lnTo>
                  <a:lnTo>
                    <a:pt x="834656" y="2791409"/>
                  </a:lnTo>
                  <a:lnTo>
                    <a:pt x="840752" y="2789783"/>
                  </a:lnTo>
                  <a:lnTo>
                    <a:pt x="831443" y="2754693"/>
                  </a:lnTo>
                  <a:lnTo>
                    <a:pt x="821651" y="2717596"/>
                  </a:lnTo>
                  <a:lnTo>
                    <a:pt x="811428" y="2678582"/>
                  </a:lnTo>
                  <a:lnTo>
                    <a:pt x="800773" y="2637764"/>
                  </a:lnTo>
                  <a:lnTo>
                    <a:pt x="789724" y="2595270"/>
                  </a:lnTo>
                  <a:lnTo>
                    <a:pt x="778319" y="2551201"/>
                  </a:lnTo>
                  <a:lnTo>
                    <a:pt x="766559" y="2505684"/>
                  </a:lnTo>
                  <a:lnTo>
                    <a:pt x="742111" y="2410714"/>
                  </a:lnTo>
                  <a:lnTo>
                    <a:pt x="739952" y="2402332"/>
                  </a:lnTo>
                  <a:lnTo>
                    <a:pt x="741984" y="2400770"/>
                  </a:lnTo>
                  <a:lnTo>
                    <a:pt x="748068" y="2395207"/>
                  </a:lnTo>
                  <a:lnTo>
                    <a:pt x="799249" y="2350579"/>
                  </a:lnTo>
                  <a:lnTo>
                    <a:pt x="833932" y="2319185"/>
                  </a:lnTo>
                  <a:lnTo>
                    <a:pt x="873099" y="2282609"/>
                  </a:lnTo>
                  <a:lnTo>
                    <a:pt x="915809" y="2241600"/>
                  </a:lnTo>
                  <a:lnTo>
                    <a:pt x="961123" y="2196884"/>
                  </a:lnTo>
                  <a:lnTo>
                    <a:pt x="1005776" y="2151456"/>
                  </a:lnTo>
                  <a:lnTo>
                    <a:pt x="1046670" y="2108492"/>
                  </a:lnTo>
                  <a:lnTo>
                    <a:pt x="1083094" y="2069071"/>
                  </a:lnTo>
                  <a:lnTo>
                    <a:pt x="1140142" y="2005279"/>
                  </a:lnTo>
                  <a:lnTo>
                    <a:pt x="1159002" y="1983092"/>
                  </a:lnTo>
                  <a:lnTo>
                    <a:pt x="1164564" y="1977009"/>
                  </a:lnTo>
                  <a:lnTo>
                    <a:pt x="1169530" y="1970468"/>
                  </a:lnTo>
                  <a:lnTo>
                    <a:pt x="1173873" y="1963458"/>
                  </a:lnTo>
                  <a:close/>
                </a:path>
              </a:pathLst>
            </a:custGeom>
            <a:solidFill>
              <a:srgbClr val="DFDF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/>
          <p:nvPr/>
        </p:nvSpPr>
        <p:spPr>
          <a:xfrm>
            <a:off x="4002354" y="700582"/>
            <a:ext cx="567690" cy="970915"/>
          </a:xfrm>
          <a:custGeom>
            <a:avLst/>
            <a:gdLst/>
            <a:ahLst/>
            <a:cxnLst/>
            <a:rect l="l" t="t" r="r" b="b"/>
            <a:pathLst>
              <a:path w="567689" h="970914">
                <a:moveTo>
                  <a:pt x="560222" y="767029"/>
                </a:moveTo>
                <a:lnTo>
                  <a:pt x="415010" y="722388"/>
                </a:lnTo>
                <a:lnTo>
                  <a:pt x="407073" y="740867"/>
                </a:lnTo>
                <a:lnTo>
                  <a:pt x="380047" y="778725"/>
                </a:lnTo>
                <a:lnTo>
                  <a:pt x="329145" y="809574"/>
                </a:lnTo>
                <a:lnTo>
                  <a:pt x="249567" y="807046"/>
                </a:lnTo>
                <a:lnTo>
                  <a:pt x="240474" y="804164"/>
                </a:lnTo>
                <a:lnTo>
                  <a:pt x="199923" y="779919"/>
                </a:lnTo>
                <a:lnTo>
                  <a:pt x="171462" y="742213"/>
                </a:lnTo>
                <a:lnTo>
                  <a:pt x="159258" y="696506"/>
                </a:lnTo>
                <a:lnTo>
                  <a:pt x="158788" y="688441"/>
                </a:lnTo>
                <a:lnTo>
                  <a:pt x="158788" y="680389"/>
                </a:lnTo>
                <a:lnTo>
                  <a:pt x="165938" y="640892"/>
                </a:lnTo>
                <a:lnTo>
                  <a:pt x="184353" y="605180"/>
                </a:lnTo>
                <a:lnTo>
                  <a:pt x="239395" y="560006"/>
                </a:lnTo>
                <a:lnTo>
                  <a:pt x="283083" y="548525"/>
                </a:lnTo>
                <a:lnTo>
                  <a:pt x="337096" y="552183"/>
                </a:lnTo>
                <a:lnTo>
                  <a:pt x="401332" y="576135"/>
                </a:lnTo>
                <a:lnTo>
                  <a:pt x="503542" y="248818"/>
                </a:lnTo>
                <a:lnTo>
                  <a:pt x="359968" y="204190"/>
                </a:lnTo>
                <a:lnTo>
                  <a:pt x="300456" y="395960"/>
                </a:lnTo>
                <a:lnTo>
                  <a:pt x="265341" y="397738"/>
                </a:lnTo>
                <a:lnTo>
                  <a:pt x="182892" y="418261"/>
                </a:lnTo>
                <a:lnTo>
                  <a:pt x="87490" y="480390"/>
                </a:lnTo>
                <a:lnTo>
                  <a:pt x="13462" y="606933"/>
                </a:lnTo>
                <a:lnTo>
                  <a:pt x="495" y="667537"/>
                </a:lnTo>
                <a:lnTo>
                  <a:pt x="0" y="722058"/>
                </a:lnTo>
                <a:lnTo>
                  <a:pt x="9956" y="770597"/>
                </a:lnTo>
                <a:lnTo>
                  <a:pt x="28359" y="813295"/>
                </a:lnTo>
                <a:lnTo>
                  <a:pt x="53200" y="850265"/>
                </a:lnTo>
                <a:lnTo>
                  <a:pt x="82473" y="881634"/>
                </a:lnTo>
                <a:lnTo>
                  <a:pt x="114173" y="907503"/>
                </a:lnTo>
                <a:lnTo>
                  <a:pt x="146291" y="928027"/>
                </a:lnTo>
                <a:lnTo>
                  <a:pt x="203746" y="953452"/>
                </a:lnTo>
                <a:lnTo>
                  <a:pt x="251142" y="965111"/>
                </a:lnTo>
                <a:lnTo>
                  <a:pt x="318731" y="970826"/>
                </a:lnTo>
                <a:lnTo>
                  <a:pt x="356755" y="967625"/>
                </a:lnTo>
                <a:lnTo>
                  <a:pt x="395820" y="958342"/>
                </a:lnTo>
                <a:lnTo>
                  <a:pt x="434606" y="941438"/>
                </a:lnTo>
                <a:lnTo>
                  <a:pt x="471766" y="915390"/>
                </a:lnTo>
                <a:lnTo>
                  <a:pt x="505980" y="878662"/>
                </a:lnTo>
                <a:lnTo>
                  <a:pt x="535914" y="829716"/>
                </a:lnTo>
                <a:lnTo>
                  <a:pt x="560222" y="767029"/>
                </a:lnTo>
                <a:close/>
              </a:path>
              <a:path w="567689" h="970914">
                <a:moveTo>
                  <a:pt x="567588" y="45466"/>
                </a:moveTo>
                <a:lnTo>
                  <a:pt x="421868" y="0"/>
                </a:lnTo>
                <a:lnTo>
                  <a:pt x="379412" y="136067"/>
                </a:lnTo>
                <a:lnTo>
                  <a:pt x="525132" y="181533"/>
                </a:lnTo>
                <a:lnTo>
                  <a:pt x="567588" y="45466"/>
                </a:lnTo>
                <a:close/>
              </a:path>
            </a:pathLst>
          </a:custGeom>
          <a:solidFill>
            <a:srgbClr val="F5F5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960416" y="957808"/>
            <a:ext cx="224790" cy="377190"/>
          </a:xfrm>
          <a:custGeom>
            <a:avLst/>
            <a:gdLst/>
            <a:ahLst/>
            <a:cxnLst/>
            <a:rect l="l" t="t" r="r" b="b"/>
            <a:pathLst>
              <a:path w="224789" h="377190">
                <a:moveTo>
                  <a:pt x="223126" y="361327"/>
                </a:moveTo>
                <a:lnTo>
                  <a:pt x="208470" y="306641"/>
                </a:lnTo>
                <a:lnTo>
                  <a:pt x="149872" y="322338"/>
                </a:lnTo>
                <a:lnTo>
                  <a:pt x="164541" y="377037"/>
                </a:lnTo>
                <a:lnTo>
                  <a:pt x="223126" y="361327"/>
                </a:lnTo>
                <a:close/>
              </a:path>
              <a:path w="224789" h="377190">
                <a:moveTo>
                  <a:pt x="224180" y="110909"/>
                </a:moveTo>
                <a:lnTo>
                  <a:pt x="193408" y="30822"/>
                </a:lnTo>
                <a:lnTo>
                  <a:pt x="155117" y="6642"/>
                </a:lnTo>
                <a:lnTo>
                  <a:pt x="114973" y="0"/>
                </a:lnTo>
                <a:lnTo>
                  <a:pt x="83172" y="3644"/>
                </a:lnTo>
                <a:lnTo>
                  <a:pt x="56121" y="13042"/>
                </a:lnTo>
                <a:lnTo>
                  <a:pt x="23075" y="35725"/>
                </a:lnTo>
                <a:lnTo>
                  <a:pt x="0" y="76517"/>
                </a:lnTo>
                <a:lnTo>
                  <a:pt x="2832" y="140233"/>
                </a:lnTo>
                <a:lnTo>
                  <a:pt x="60998" y="125349"/>
                </a:lnTo>
                <a:lnTo>
                  <a:pt x="60109" y="122047"/>
                </a:lnTo>
                <a:lnTo>
                  <a:pt x="59563" y="118694"/>
                </a:lnTo>
                <a:lnTo>
                  <a:pt x="59143" y="111861"/>
                </a:lnTo>
                <a:lnTo>
                  <a:pt x="59270" y="108458"/>
                </a:lnTo>
                <a:lnTo>
                  <a:pt x="60210" y="101688"/>
                </a:lnTo>
                <a:lnTo>
                  <a:pt x="82943" y="68872"/>
                </a:lnTo>
                <a:lnTo>
                  <a:pt x="108445" y="60261"/>
                </a:lnTo>
                <a:lnTo>
                  <a:pt x="118567" y="60413"/>
                </a:lnTo>
                <a:lnTo>
                  <a:pt x="157327" y="87312"/>
                </a:lnTo>
                <a:lnTo>
                  <a:pt x="162763" y="109791"/>
                </a:lnTo>
                <a:lnTo>
                  <a:pt x="162725" y="116065"/>
                </a:lnTo>
                <a:lnTo>
                  <a:pt x="141579" y="155702"/>
                </a:lnTo>
                <a:lnTo>
                  <a:pt x="96113" y="171323"/>
                </a:lnTo>
                <a:lnTo>
                  <a:pt x="130784" y="302399"/>
                </a:lnTo>
                <a:lnTo>
                  <a:pt x="188214" y="287515"/>
                </a:lnTo>
                <a:lnTo>
                  <a:pt x="167970" y="210743"/>
                </a:lnTo>
                <a:lnTo>
                  <a:pt x="173380" y="207492"/>
                </a:lnTo>
                <a:lnTo>
                  <a:pt x="204355" y="176390"/>
                </a:lnTo>
                <a:lnTo>
                  <a:pt x="222745" y="129768"/>
                </a:lnTo>
                <a:lnTo>
                  <a:pt x="223558" y="123532"/>
                </a:lnTo>
                <a:lnTo>
                  <a:pt x="224180" y="110909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750704" y="2529395"/>
            <a:ext cx="234950" cy="379730"/>
          </a:xfrm>
          <a:custGeom>
            <a:avLst/>
            <a:gdLst/>
            <a:ahLst/>
            <a:cxnLst/>
            <a:rect l="l" t="t" r="r" b="b"/>
            <a:pathLst>
              <a:path w="234950" h="379730">
                <a:moveTo>
                  <a:pt x="75996" y="326440"/>
                </a:moveTo>
                <a:lnTo>
                  <a:pt x="19202" y="305866"/>
                </a:lnTo>
                <a:lnTo>
                  <a:pt x="0" y="358889"/>
                </a:lnTo>
                <a:lnTo>
                  <a:pt x="56794" y="379463"/>
                </a:lnTo>
                <a:lnTo>
                  <a:pt x="75996" y="326440"/>
                </a:lnTo>
                <a:close/>
              </a:path>
              <a:path w="234950" h="379730">
                <a:moveTo>
                  <a:pt x="234746" y="92760"/>
                </a:moveTo>
                <a:lnTo>
                  <a:pt x="217055" y="51142"/>
                </a:lnTo>
                <a:lnTo>
                  <a:pt x="187833" y="22898"/>
                </a:lnTo>
                <a:lnTo>
                  <a:pt x="131673" y="114"/>
                </a:lnTo>
                <a:lnTo>
                  <a:pt x="91478" y="0"/>
                </a:lnTo>
                <a:lnTo>
                  <a:pt x="49250" y="20447"/>
                </a:lnTo>
                <a:lnTo>
                  <a:pt x="15328" y="74447"/>
                </a:lnTo>
                <a:lnTo>
                  <a:pt x="71856" y="94830"/>
                </a:lnTo>
                <a:lnTo>
                  <a:pt x="73050" y="91630"/>
                </a:lnTo>
                <a:lnTo>
                  <a:pt x="74536" y="88582"/>
                </a:lnTo>
                <a:lnTo>
                  <a:pt x="105410" y="63398"/>
                </a:lnTo>
                <a:lnTo>
                  <a:pt x="122275" y="61379"/>
                </a:lnTo>
                <a:lnTo>
                  <a:pt x="125653" y="61645"/>
                </a:lnTo>
                <a:lnTo>
                  <a:pt x="165709" y="86055"/>
                </a:lnTo>
                <a:lnTo>
                  <a:pt x="172326" y="116128"/>
                </a:lnTo>
                <a:lnTo>
                  <a:pt x="171475" y="122402"/>
                </a:lnTo>
                <a:lnTo>
                  <a:pt x="138582" y="162204"/>
                </a:lnTo>
                <a:lnTo>
                  <a:pt x="121107" y="165925"/>
                </a:lnTo>
                <a:lnTo>
                  <a:pt x="99720" y="163487"/>
                </a:lnTo>
                <a:lnTo>
                  <a:pt x="74688" y="152857"/>
                </a:lnTo>
                <a:lnTo>
                  <a:pt x="28409" y="280365"/>
                </a:lnTo>
                <a:lnTo>
                  <a:pt x="84353" y="300596"/>
                </a:lnTo>
                <a:lnTo>
                  <a:pt x="111429" y="226199"/>
                </a:lnTo>
                <a:lnTo>
                  <a:pt x="117741" y="226593"/>
                </a:lnTo>
                <a:lnTo>
                  <a:pt x="160934" y="218630"/>
                </a:lnTo>
                <a:lnTo>
                  <a:pt x="202603" y="190779"/>
                </a:lnTo>
                <a:lnTo>
                  <a:pt x="226479" y="153924"/>
                </a:lnTo>
                <a:lnTo>
                  <a:pt x="228523" y="147942"/>
                </a:lnTo>
                <a:lnTo>
                  <a:pt x="234746" y="9276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743782" y="2924631"/>
            <a:ext cx="515620" cy="807720"/>
          </a:xfrm>
          <a:custGeom>
            <a:avLst/>
            <a:gdLst/>
            <a:ahLst/>
            <a:cxnLst/>
            <a:rect l="l" t="t" r="r" b="b"/>
            <a:pathLst>
              <a:path w="515620" h="807720">
                <a:moveTo>
                  <a:pt x="484619" y="268579"/>
                </a:moveTo>
                <a:lnTo>
                  <a:pt x="467525" y="146088"/>
                </a:lnTo>
                <a:lnTo>
                  <a:pt x="441350" y="94716"/>
                </a:lnTo>
                <a:lnTo>
                  <a:pt x="409092" y="56235"/>
                </a:lnTo>
                <a:lnTo>
                  <a:pt x="372529" y="29083"/>
                </a:lnTo>
                <a:lnTo>
                  <a:pt x="333387" y="11696"/>
                </a:lnTo>
                <a:lnTo>
                  <a:pt x="293408" y="2514"/>
                </a:lnTo>
                <a:lnTo>
                  <a:pt x="254355" y="0"/>
                </a:lnTo>
                <a:lnTo>
                  <a:pt x="217957" y="2565"/>
                </a:lnTo>
                <a:lnTo>
                  <a:pt x="160147" y="16789"/>
                </a:lnTo>
                <a:lnTo>
                  <a:pt x="112407" y="39662"/>
                </a:lnTo>
                <a:lnTo>
                  <a:pt x="53975" y="84963"/>
                </a:lnTo>
                <a:lnTo>
                  <a:pt x="28435" y="117475"/>
                </a:lnTo>
                <a:lnTo>
                  <a:pt x="9410" y="157314"/>
                </a:lnTo>
                <a:lnTo>
                  <a:pt x="0" y="205092"/>
                </a:lnTo>
                <a:lnTo>
                  <a:pt x="3238" y="261366"/>
                </a:lnTo>
                <a:lnTo>
                  <a:pt x="22225" y="326707"/>
                </a:lnTo>
                <a:lnTo>
                  <a:pt x="141249" y="280581"/>
                </a:lnTo>
                <a:lnTo>
                  <a:pt x="136829" y="264236"/>
                </a:lnTo>
                <a:lnTo>
                  <a:pt x="134874" y="225107"/>
                </a:lnTo>
                <a:lnTo>
                  <a:pt x="152361" y="178079"/>
                </a:lnTo>
                <a:lnTo>
                  <a:pt x="206273" y="138049"/>
                </a:lnTo>
                <a:lnTo>
                  <a:pt x="245275" y="129832"/>
                </a:lnTo>
                <a:lnTo>
                  <a:pt x="253263" y="130009"/>
                </a:lnTo>
                <a:lnTo>
                  <a:pt x="291807" y="140017"/>
                </a:lnTo>
                <a:lnTo>
                  <a:pt x="323799" y="163791"/>
                </a:lnTo>
                <a:lnTo>
                  <a:pt x="345719" y="197561"/>
                </a:lnTo>
                <a:lnTo>
                  <a:pt x="354647" y="237007"/>
                </a:lnTo>
                <a:lnTo>
                  <a:pt x="354457" y="250431"/>
                </a:lnTo>
                <a:lnTo>
                  <a:pt x="341909" y="295579"/>
                </a:lnTo>
                <a:lnTo>
                  <a:pt x="319024" y="326123"/>
                </a:lnTo>
                <a:lnTo>
                  <a:pt x="281381" y="352018"/>
                </a:lnTo>
                <a:lnTo>
                  <a:pt x="226352" y="369697"/>
                </a:lnTo>
                <a:lnTo>
                  <a:pt x="330504" y="639445"/>
                </a:lnTo>
                <a:lnTo>
                  <a:pt x="449529" y="593915"/>
                </a:lnTo>
                <a:lnTo>
                  <a:pt x="388518" y="435914"/>
                </a:lnTo>
                <a:lnTo>
                  <a:pt x="410679" y="416356"/>
                </a:lnTo>
                <a:lnTo>
                  <a:pt x="454190" y="359625"/>
                </a:lnTo>
                <a:lnTo>
                  <a:pt x="484619" y="268579"/>
                </a:lnTo>
                <a:close/>
              </a:path>
              <a:path w="515620" h="807720">
                <a:moveTo>
                  <a:pt x="515289" y="760996"/>
                </a:moveTo>
                <a:lnTo>
                  <a:pt x="472071" y="648817"/>
                </a:lnTo>
                <a:lnTo>
                  <a:pt x="351980" y="695083"/>
                </a:lnTo>
                <a:lnTo>
                  <a:pt x="395198" y="807262"/>
                </a:lnTo>
                <a:lnTo>
                  <a:pt x="515289" y="760996"/>
                </a:lnTo>
                <a:close/>
              </a:path>
            </a:pathLst>
          </a:custGeom>
          <a:solidFill>
            <a:srgbClr val="F5F5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9463227" y="3364801"/>
            <a:ext cx="365125" cy="572135"/>
          </a:xfrm>
          <a:custGeom>
            <a:avLst/>
            <a:gdLst/>
            <a:ahLst/>
            <a:cxnLst/>
            <a:rect l="l" t="t" r="r" b="b"/>
            <a:pathLst>
              <a:path w="365125" h="572135">
                <a:moveTo>
                  <a:pt x="115697" y="79413"/>
                </a:moveTo>
                <a:lnTo>
                  <a:pt x="85102" y="0"/>
                </a:lnTo>
                <a:lnTo>
                  <a:pt x="0" y="32791"/>
                </a:lnTo>
                <a:lnTo>
                  <a:pt x="30594" y="112204"/>
                </a:lnTo>
                <a:lnTo>
                  <a:pt x="115697" y="79413"/>
                </a:lnTo>
                <a:close/>
              </a:path>
              <a:path w="365125" h="572135">
                <a:moveTo>
                  <a:pt x="364515" y="398780"/>
                </a:moveTo>
                <a:lnTo>
                  <a:pt x="349364" y="340461"/>
                </a:lnTo>
                <a:lnTo>
                  <a:pt x="264566" y="373049"/>
                </a:lnTo>
                <a:lnTo>
                  <a:pt x="267690" y="384644"/>
                </a:lnTo>
                <a:lnTo>
                  <a:pt x="269062" y="412394"/>
                </a:lnTo>
                <a:lnTo>
                  <a:pt x="218440" y="474065"/>
                </a:lnTo>
                <a:lnTo>
                  <a:pt x="188899" y="480212"/>
                </a:lnTo>
                <a:lnTo>
                  <a:pt x="181381" y="479742"/>
                </a:lnTo>
                <a:lnTo>
                  <a:pt x="140296" y="461518"/>
                </a:lnTo>
                <a:lnTo>
                  <a:pt x="116420" y="422884"/>
                </a:lnTo>
                <a:lnTo>
                  <a:pt x="113309" y="404012"/>
                </a:lnTo>
                <a:lnTo>
                  <a:pt x="113461" y="394512"/>
                </a:lnTo>
                <a:lnTo>
                  <a:pt x="138620" y="340842"/>
                </a:lnTo>
                <a:lnTo>
                  <a:pt x="204012" y="310565"/>
                </a:lnTo>
                <a:lnTo>
                  <a:pt x="131102" y="118783"/>
                </a:lnTo>
                <a:lnTo>
                  <a:pt x="47193" y="151066"/>
                </a:lnTo>
                <a:lnTo>
                  <a:pt x="90347" y="263093"/>
                </a:lnTo>
                <a:lnTo>
                  <a:pt x="79362" y="272237"/>
                </a:lnTo>
                <a:lnTo>
                  <a:pt x="51346" y="304546"/>
                </a:lnTo>
                <a:lnTo>
                  <a:pt x="31991" y="342684"/>
                </a:lnTo>
                <a:lnTo>
                  <a:pt x="22440" y="384365"/>
                </a:lnTo>
                <a:lnTo>
                  <a:pt x="21551" y="398627"/>
                </a:lnTo>
                <a:lnTo>
                  <a:pt x="21831" y="412915"/>
                </a:lnTo>
                <a:lnTo>
                  <a:pt x="29565" y="454977"/>
                </a:lnTo>
                <a:lnTo>
                  <a:pt x="63804" y="519506"/>
                </a:lnTo>
                <a:lnTo>
                  <a:pt x="101473" y="551319"/>
                </a:lnTo>
                <a:lnTo>
                  <a:pt x="143294" y="567575"/>
                </a:lnTo>
                <a:lnTo>
                  <a:pt x="185089" y="571982"/>
                </a:lnTo>
                <a:lnTo>
                  <a:pt x="222732" y="568236"/>
                </a:lnTo>
                <a:lnTo>
                  <a:pt x="271894" y="551268"/>
                </a:lnTo>
                <a:lnTo>
                  <a:pt x="324129" y="514591"/>
                </a:lnTo>
                <a:lnTo>
                  <a:pt x="362267" y="446659"/>
                </a:lnTo>
                <a:lnTo>
                  <a:pt x="364515" y="398780"/>
                </a:lnTo>
                <a:close/>
              </a:path>
            </a:pathLst>
          </a:custGeom>
          <a:solidFill>
            <a:srgbClr val="F5F5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482885" y="6995242"/>
            <a:ext cx="2542540" cy="0"/>
          </a:xfrm>
          <a:custGeom>
            <a:avLst/>
            <a:gdLst/>
            <a:ahLst/>
            <a:cxnLst/>
            <a:rect l="l" t="t" r="r" b="b"/>
            <a:pathLst>
              <a:path w="2542540">
                <a:moveTo>
                  <a:pt x="0" y="0"/>
                </a:moveTo>
                <a:lnTo>
                  <a:pt x="2542063" y="0"/>
                </a:lnTo>
                <a:lnTo>
                  <a:pt x="0" y="0"/>
                </a:lnTo>
                <a:close/>
              </a:path>
            </a:pathLst>
          </a:custGeom>
          <a:solidFill>
            <a:srgbClr val="2532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243163" y="6995242"/>
            <a:ext cx="2809240" cy="0"/>
          </a:xfrm>
          <a:custGeom>
            <a:avLst/>
            <a:gdLst/>
            <a:ahLst/>
            <a:cxnLst/>
            <a:rect l="l" t="t" r="r" b="b"/>
            <a:pathLst>
              <a:path w="2809240">
                <a:moveTo>
                  <a:pt x="0" y="0"/>
                </a:moveTo>
                <a:lnTo>
                  <a:pt x="2808975" y="0"/>
                </a:lnTo>
                <a:lnTo>
                  <a:pt x="0" y="0"/>
                </a:lnTo>
                <a:close/>
              </a:path>
            </a:pathLst>
          </a:custGeom>
          <a:solidFill>
            <a:srgbClr val="25323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5" name="object 15"/>
          <p:cNvGrpSpPr/>
          <p:nvPr/>
        </p:nvGrpSpPr>
        <p:grpSpPr>
          <a:xfrm>
            <a:off x="3854186" y="900135"/>
            <a:ext cx="5789295" cy="6099810"/>
            <a:chOff x="3854186" y="900135"/>
            <a:chExt cx="5789295" cy="6099810"/>
          </a:xfrm>
        </p:grpSpPr>
        <p:sp>
          <p:nvSpPr>
            <p:cNvPr id="16" name="object 16"/>
            <p:cNvSpPr/>
            <p:nvPr/>
          </p:nvSpPr>
          <p:spPr>
            <a:xfrm>
              <a:off x="9096807" y="1146987"/>
              <a:ext cx="222250" cy="379095"/>
            </a:xfrm>
            <a:custGeom>
              <a:avLst/>
              <a:gdLst/>
              <a:ahLst/>
              <a:cxnLst/>
              <a:rect l="l" t="t" r="r" b="b"/>
              <a:pathLst>
                <a:path w="222250" h="379094">
                  <a:moveTo>
                    <a:pt x="140906" y="0"/>
                  </a:moveTo>
                  <a:lnTo>
                    <a:pt x="81534" y="0"/>
                  </a:lnTo>
                  <a:lnTo>
                    <a:pt x="81534" y="55499"/>
                  </a:lnTo>
                  <a:lnTo>
                    <a:pt x="140906" y="55499"/>
                  </a:lnTo>
                  <a:lnTo>
                    <a:pt x="140906" y="0"/>
                  </a:lnTo>
                  <a:close/>
                </a:path>
                <a:path w="222250" h="379094">
                  <a:moveTo>
                    <a:pt x="221843" y="268998"/>
                  </a:moveTo>
                  <a:lnTo>
                    <a:pt x="162331" y="268998"/>
                  </a:lnTo>
                  <a:lnTo>
                    <a:pt x="162344" y="272364"/>
                  </a:lnTo>
                  <a:lnTo>
                    <a:pt x="162026" y="275717"/>
                  </a:lnTo>
                  <a:lnTo>
                    <a:pt x="142214" y="309740"/>
                  </a:lnTo>
                  <a:lnTo>
                    <a:pt x="105714" y="319900"/>
                  </a:lnTo>
                  <a:lnTo>
                    <a:pt x="100825" y="319316"/>
                  </a:lnTo>
                  <a:lnTo>
                    <a:pt x="68529" y="297992"/>
                  </a:lnTo>
                  <a:lnTo>
                    <a:pt x="59880" y="273075"/>
                  </a:lnTo>
                  <a:lnTo>
                    <a:pt x="61341" y="256184"/>
                  </a:lnTo>
                  <a:lnTo>
                    <a:pt x="93294" y="219951"/>
                  </a:lnTo>
                  <a:lnTo>
                    <a:pt x="113804" y="215036"/>
                  </a:lnTo>
                  <a:lnTo>
                    <a:pt x="140449" y="216471"/>
                  </a:lnTo>
                  <a:lnTo>
                    <a:pt x="140449" y="82575"/>
                  </a:lnTo>
                  <a:lnTo>
                    <a:pt x="81978" y="82575"/>
                  </a:lnTo>
                  <a:lnTo>
                    <a:pt x="81978" y="160832"/>
                  </a:lnTo>
                  <a:lnTo>
                    <a:pt x="73152" y="163817"/>
                  </a:lnTo>
                  <a:lnTo>
                    <a:pt x="34340" y="188760"/>
                  </a:lnTo>
                  <a:lnTo>
                    <a:pt x="8559" y="227012"/>
                  </a:lnTo>
                  <a:lnTo>
                    <a:pt x="0" y="272415"/>
                  </a:lnTo>
                  <a:lnTo>
                    <a:pt x="12661" y="325615"/>
                  </a:lnTo>
                  <a:lnTo>
                    <a:pt x="43002" y="358228"/>
                  </a:lnTo>
                  <a:lnTo>
                    <a:pt x="79590" y="374599"/>
                  </a:lnTo>
                  <a:lnTo>
                    <a:pt x="110998" y="379095"/>
                  </a:lnTo>
                  <a:lnTo>
                    <a:pt x="139217" y="376847"/>
                  </a:lnTo>
                  <a:lnTo>
                    <a:pt x="176403" y="363486"/>
                  </a:lnTo>
                  <a:lnTo>
                    <a:pt x="208597" y="330403"/>
                  </a:lnTo>
                  <a:lnTo>
                    <a:pt x="221843" y="268998"/>
                  </a:lnTo>
                  <a:close/>
                </a:path>
              </a:pathLst>
            </a:custGeom>
            <a:solidFill>
              <a:srgbClr val="ED21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8772181" y="900135"/>
              <a:ext cx="871219" cy="872490"/>
            </a:xfrm>
            <a:custGeom>
              <a:avLst/>
              <a:gdLst/>
              <a:ahLst/>
              <a:cxnLst/>
              <a:rect l="l" t="t" r="r" b="b"/>
              <a:pathLst>
                <a:path w="871220" h="872489">
                  <a:moveTo>
                    <a:pt x="71230" y="675397"/>
                  </a:moveTo>
                  <a:lnTo>
                    <a:pt x="42829" y="624840"/>
                  </a:lnTo>
                  <a:lnTo>
                    <a:pt x="20802" y="570230"/>
                  </a:lnTo>
                  <a:lnTo>
                    <a:pt x="6414" y="511810"/>
                  </a:lnTo>
                  <a:lnTo>
                    <a:pt x="0" y="453390"/>
                  </a:lnTo>
                  <a:lnTo>
                    <a:pt x="45" y="427990"/>
                  </a:lnTo>
                  <a:lnTo>
                    <a:pt x="138" y="425450"/>
                  </a:lnTo>
                  <a:lnTo>
                    <a:pt x="668" y="416560"/>
                  </a:lnTo>
                  <a:lnTo>
                    <a:pt x="743" y="415290"/>
                  </a:lnTo>
                  <a:lnTo>
                    <a:pt x="1018" y="407670"/>
                  </a:lnTo>
                  <a:lnTo>
                    <a:pt x="1063" y="406400"/>
                  </a:lnTo>
                  <a:lnTo>
                    <a:pt x="1691" y="397510"/>
                  </a:lnTo>
                  <a:lnTo>
                    <a:pt x="10230" y="342900"/>
                  </a:lnTo>
                  <a:lnTo>
                    <a:pt x="32249" y="273050"/>
                  </a:lnTo>
                  <a:lnTo>
                    <a:pt x="64983" y="209550"/>
                  </a:lnTo>
                  <a:lnTo>
                    <a:pt x="105823" y="152400"/>
                  </a:lnTo>
                  <a:lnTo>
                    <a:pt x="154572" y="104140"/>
                  </a:lnTo>
                  <a:lnTo>
                    <a:pt x="208802" y="64770"/>
                  </a:lnTo>
                  <a:lnTo>
                    <a:pt x="267122" y="34290"/>
                  </a:lnTo>
                  <a:lnTo>
                    <a:pt x="327527" y="13970"/>
                  </a:lnTo>
                  <a:lnTo>
                    <a:pt x="389506" y="1270"/>
                  </a:lnTo>
                  <a:lnTo>
                    <a:pt x="396771" y="1270"/>
                  </a:lnTo>
                  <a:lnTo>
                    <a:pt x="404217" y="0"/>
                  </a:lnTo>
                  <a:lnTo>
                    <a:pt x="463912" y="0"/>
                  </a:lnTo>
                  <a:lnTo>
                    <a:pt x="478775" y="1270"/>
                  </a:lnTo>
                  <a:lnTo>
                    <a:pt x="503339" y="3810"/>
                  </a:lnTo>
                  <a:lnTo>
                    <a:pt x="521546" y="7620"/>
                  </a:lnTo>
                  <a:lnTo>
                    <a:pt x="419709" y="7620"/>
                  </a:lnTo>
                  <a:lnTo>
                    <a:pt x="412319" y="8890"/>
                  </a:lnTo>
                  <a:lnTo>
                    <a:pt x="397427" y="8890"/>
                  </a:lnTo>
                  <a:lnTo>
                    <a:pt x="360197" y="15240"/>
                  </a:lnTo>
                  <a:lnTo>
                    <a:pt x="299546" y="30480"/>
                  </a:lnTo>
                  <a:lnTo>
                    <a:pt x="241916" y="55880"/>
                  </a:lnTo>
                  <a:lnTo>
                    <a:pt x="185999" y="90170"/>
                  </a:lnTo>
                  <a:lnTo>
                    <a:pt x="135687" y="133350"/>
                  </a:lnTo>
                  <a:lnTo>
                    <a:pt x="91589" y="185420"/>
                  </a:lnTo>
                  <a:lnTo>
                    <a:pt x="56089" y="245110"/>
                  </a:lnTo>
                  <a:lnTo>
                    <a:pt x="29274" y="309880"/>
                  </a:lnTo>
                  <a:lnTo>
                    <a:pt x="14579" y="379730"/>
                  </a:lnTo>
                  <a:lnTo>
                    <a:pt x="11603" y="416560"/>
                  </a:lnTo>
                  <a:lnTo>
                    <a:pt x="10998" y="425450"/>
                  </a:lnTo>
                  <a:lnTo>
                    <a:pt x="10905" y="427990"/>
                  </a:lnTo>
                  <a:lnTo>
                    <a:pt x="10812" y="430530"/>
                  </a:lnTo>
                  <a:lnTo>
                    <a:pt x="10719" y="433070"/>
                  </a:lnTo>
                  <a:lnTo>
                    <a:pt x="12000" y="471170"/>
                  </a:lnTo>
                  <a:lnTo>
                    <a:pt x="20084" y="525780"/>
                  </a:lnTo>
                  <a:lnTo>
                    <a:pt x="30277" y="563880"/>
                  </a:lnTo>
                  <a:lnTo>
                    <a:pt x="43891" y="601980"/>
                  </a:lnTo>
                  <a:lnTo>
                    <a:pt x="60926" y="637540"/>
                  </a:lnTo>
                  <a:lnTo>
                    <a:pt x="81969" y="673100"/>
                  </a:lnTo>
                  <a:lnTo>
                    <a:pt x="72158" y="673100"/>
                  </a:lnTo>
                  <a:lnTo>
                    <a:pt x="71230" y="675397"/>
                  </a:lnTo>
                  <a:close/>
                </a:path>
                <a:path w="871220" h="872489">
                  <a:moveTo>
                    <a:pt x="870960" y="435610"/>
                  </a:moveTo>
                  <a:lnTo>
                    <a:pt x="870377" y="433070"/>
                  </a:lnTo>
                  <a:lnTo>
                    <a:pt x="870228" y="430530"/>
                  </a:lnTo>
                  <a:lnTo>
                    <a:pt x="870514" y="427990"/>
                  </a:lnTo>
                  <a:lnTo>
                    <a:pt x="870068" y="422910"/>
                  </a:lnTo>
                  <a:lnTo>
                    <a:pt x="868877" y="415290"/>
                  </a:lnTo>
                  <a:lnTo>
                    <a:pt x="868877" y="406400"/>
                  </a:lnTo>
                  <a:lnTo>
                    <a:pt x="868431" y="401320"/>
                  </a:lnTo>
                  <a:lnTo>
                    <a:pt x="868654" y="397510"/>
                  </a:lnTo>
                  <a:lnTo>
                    <a:pt x="868729" y="396240"/>
                  </a:lnTo>
                  <a:lnTo>
                    <a:pt x="866646" y="383540"/>
                  </a:lnTo>
                  <a:lnTo>
                    <a:pt x="865753" y="378460"/>
                  </a:lnTo>
                  <a:lnTo>
                    <a:pt x="863373" y="363220"/>
                  </a:lnTo>
                  <a:lnTo>
                    <a:pt x="854148" y="323850"/>
                  </a:lnTo>
                  <a:lnTo>
                    <a:pt x="831843" y="260350"/>
                  </a:lnTo>
                  <a:lnTo>
                    <a:pt x="799695" y="203200"/>
                  </a:lnTo>
                  <a:lnTo>
                    <a:pt x="770996" y="163830"/>
                  </a:lnTo>
                  <a:lnTo>
                    <a:pt x="738033" y="128270"/>
                  </a:lnTo>
                  <a:lnTo>
                    <a:pt x="701257" y="96520"/>
                  </a:lnTo>
                  <a:lnTo>
                    <a:pt x="661118" y="68580"/>
                  </a:lnTo>
                  <a:lnTo>
                    <a:pt x="618151" y="45720"/>
                  </a:lnTo>
                  <a:lnTo>
                    <a:pt x="572893" y="27940"/>
                  </a:lnTo>
                  <a:lnTo>
                    <a:pt x="502048" y="11430"/>
                  </a:lnTo>
                  <a:lnTo>
                    <a:pt x="463352" y="7620"/>
                  </a:lnTo>
                  <a:lnTo>
                    <a:pt x="521546" y="7620"/>
                  </a:lnTo>
                  <a:lnTo>
                    <a:pt x="598551" y="29210"/>
                  </a:lnTo>
                  <a:lnTo>
                    <a:pt x="643276" y="50800"/>
                  </a:lnTo>
                  <a:lnTo>
                    <a:pt x="685483" y="76200"/>
                  </a:lnTo>
                  <a:lnTo>
                    <a:pt x="724349" y="106680"/>
                  </a:lnTo>
                  <a:lnTo>
                    <a:pt x="759621" y="140970"/>
                  </a:lnTo>
                  <a:lnTo>
                    <a:pt x="790610" y="179070"/>
                  </a:lnTo>
                  <a:lnTo>
                    <a:pt x="821630" y="228600"/>
                  </a:lnTo>
                  <a:lnTo>
                    <a:pt x="848410" y="290830"/>
                  </a:lnTo>
                  <a:lnTo>
                    <a:pt x="864265" y="347980"/>
                  </a:lnTo>
                  <a:lnTo>
                    <a:pt x="866497" y="364490"/>
                  </a:lnTo>
                  <a:lnTo>
                    <a:pt x="868580" y="377190"/>
                  </a:lnTo>
                  <a:lnTo>
                    <a:pt x="869473" y="384810"/>
                  </a:lnTo>
                  <a:lnTo>
                    <a:pt x="870960" y="396240"/>
                  </a:lnTo>
                  <a:lnTo>
                    <a:pt x="870960" y="435610"/>
                  </a:lnTo>
                  <a:close/>
                </a:path>
                <a:path w="871220" h="872489">
                  <a:moveTo>
                    <a:pt x="870663" y="440690"/>
                  </a:moveTo>
                  <a:lnTo>
                    <a:pt x="870434" y="439420"/>
                  </a:lnTo>
                  <a:lnTo>
                    <a:pt x="870434" y="438150"/>
                  </a:lnTo>
                  <a:lnTo>
                    <a:pt x="870663" y="436880"/>
                  </a:lnTo>
                  <a:lnTo>
                    <a:pt x="870663" y="440690"/>
                  </a:lnTo>
                  <a:close/>
                </a:path>
                <a:path w="871220" h="872489">
                  <a:moveTo>
                    <a:pt x="523707" y="864870"/>
                  </a:moveTo>
                  <a:lnTo>
                    <a:pt x="455862" y="864870"/>
                  </a:lnTo>
                  <a:lnTo>
                    <a:pt x="467078" y="863600"/>
                  </a:lnTo>
                  <a:lnTo>
                    <a:pt x="478256" y="863600"/>
                  </a:lnTo>
                  <a:lnTo>
                    <a:pt x="489395" y="862330"/>
                  </a:lnTo>
                  <a:lnTo>
                    <a:pt x="500496" y="859790"/>
                  </a:lnTo>
                  <a:lnTo>
                    <a:pt x="522367" y="857250"/>
                  </a:lnTo>
                  <a:lnTo>
                    <a:pt x="529509" y="855980"/>
                  </a:lnTo>
                  <a:lnTo>
                    <a:pt x="536502" y="853440"/>
                  </a:lnTo>
                  <a:lnTo>
                    <a:pt x="543494" y="852170"/>
                  </a:lnTo>
                  <a:lnTo>
                    <a:pt x="558521" y="848360"/>
                  </a:lnTo>
                  <a:lnTo>
                    <a:pt x="588049" y="838200"/>
                  </a:lnTo>
                  <a:lnTo>
                    <a:pt x="602549" y="831850"/>
                  </a:lnTo>
                  <a:lnTo>
                    <a:pt x="616836" y="826770"/>
                  </a:lnTo>
                  <a:lnTo>
                    <a:pt x="630873" y="819150"/>
                  </a:lnTo>
                  <a:lnTo>
                    <a:pt x="644658" y="812800"/>
                  </a:lnTo>
                  <a:lnTo>
                    <a:pt x="658194" y="805180"/>
                  </a:lnTo>
                  <a:lnTo>
                    <a:pt x="696982" y="778510"/>
                  </a:lnTo>
                  <a:lnTo>
                    <a:pt x="732764" y="749300"/>
                  </a:lnTo>
                  <a:lnTo>
                    <a:pt x="765100" y="715010"/>
                  </a:lnTo>
                  <a:lnTo>
                    <a:pt x="793602" y="678180"/>
                  </a:lnTo>
                  <a:lnTo>
                    <a:pt x="810321" y="651510"/>
                  </a:lnTo>
                  <a:lnTo>
                    <a:pt x="817955" y="638810"/>
                  </a:lnTo>
                  <a:lnTo>
                    <a:pt x="837878" y="596900"/>
                  </a:lnTo>
                  <a:lnTo>
                    <a:pt x="853127" y="552450"/>
                  </a:lnTo>
                  <a:lnTo>
                    <a:pt x="863521" y="506730"/>
                  </a:lnTo>
                  <a:lnTo>
                    <a:pt x="868729" y="468630"/>
                  </a:lnTo>
                  <a:lnTo>
                    <a:pt x="868580" y="461010"/>
                  </a:lnTo>
                  <a:lnTo>
                    <a:pt x="870663" y="449580"/>
                  </a:lnTo>
                  <a:lnTo>
                    <a:pt x="870663" y="461010"/>
                  </a:lnTo>
                  <a:lnTo>
                    <a:pt x="871109" y="468630"/>
                  </a:lnTo>
                  <a:lnTo>
                    <a:pt x="870663" y="477520"/>
                  </a:lnTo>
                  <a:lnTo>
                    <a:pt x="870179" y="482600"/>
                  </a:lnTo>
                  <a:lnTo>
                    <a:pt x="870058" y="483870"/>
                  </a:lnTo>
                  <a:lnTo>
                    <a:pt x="869063" y="490220"/>
                  </a:lnTo>
                  <a:lnTo>
                    <a:pt x="867901" y="499110"/>
                  </a:lnTo>
                  <a:lnTo>
                    <a:pt x="866794" y="506730"/>
                  </a:lnTo>
                  <a:lnTo>
                    <a:pt x="865902" y="513080"/>
                  </a:lnTo>
                  <a:lnTo>
                    <a:pt x="865455" y="518160"/>
                  </a:lnTo>
                  <a:lnTo>
                    <a:pt x="860694" y="538480"/>
                  </a:lnTo>
                  <a:lnTo>
                    <a:pt x="857422" y="551180"/>
                  </a:lnTo>
                  <a:lnTo>
                    <a:pt x="856083" y="558800"/>
                  </a:lnTo>
                  <a:lnTo>
                    <a:pt x="834862" y="615950"/>
                  </a:lnTo>
                  <a:lnTo>
                    <a:pt x="808305" y="665480"/>
                  </a:lnTo>
                  <a:lnTo>
                    <a:pt x="780980" y="704850"/>
                  </a:lnTo>
                  <a:lnTo>
                    <a:pt x="756204" y="734060"/>
                  </a:lnTo>
                  <a:lnTo>
                    <a:pt x="728910" y="760730"/>
                  </a:lnTo>
                  <a:lnTo>
                    <a:pt x="699416" y="784860"/>
                  </a:lnTo>
                  <a:lnTo>
                    <a:pt x="667836" y="806450"/>
                  </a:lnTo>
                  <a:lnTo>
                    <a:pt x="634538" y="825500"/>
                  </a:lnTo>
                  <a:lnTo>
                    <a:pt x="599652" y="842010"/>
                  </a:lnTo>
                  <a:lnTo>
                    <a:pt x="563583" y="853440"/>
                  </a:lnTo>
                  <a:lnTo>
                    <a:pt x="545131" y="859790"/>
                  </a:lnTo>
                  <a:lnTo>
                    <a:pt x="538585" y="861060"/>
                  </a:lnTo>
                  <a:lnTo>
                    <a:pt x="530997" y="863600"/>
                  </a:lnTo>
                  <a:lnTo>
                    <a:pt x="523707" y="864870"/>
                  </a:lnTo>
                  <a:close/>
                </a:path>
                <a:path w="871220" h="872489">
                  <a:moveTo>
                    <a:pt x="72158" y="676910"/>
                  </a:moveTo>
                  <a:lnTo>
                    <a:pt x="71230" y="675397"/>
                  </a:lnTo>
                  <a:lnTo>
                    <a:pt x="72158" y="673100"/>
                  </a:lnTo>
                  <a:lnTo>
                    <a:pt x="72158" y="676910"/>
                  </a:lnTo>
                  <a:close/>
                </a:path>
                <a:path w="871220" h="872489">
                  <a:moveTo>
                    <a:pt x="81318" y="676910"/>
                  </a:moveTo>
                  <a:lnTo>
                    <a:pt x="72158" y="676910"/>
                  </a:lnTo>
                  <a:lnTo>
                    <a:pt x="72158" y="673100"/>
                  </a:lnTo>
                  <a:lnTo>
                    <a:pt x="81969" y="673100"/>
                  </a:lnTo>
                  <a:lnTo>
                    <a:pt x="82721" y="674370"/>
                  </a:lnTo>
                  <a:lnTo>
                    <a:pt x="81828" y="675640"/>
                  </a:lnTo>
                  <a:lnTo>
                    <a:pt x="81318" y="676910"/>
                  </a:lnTo>
                  <a:close/>
                </a:path>
                <a:path w="871220" h="872489">
                  <a:moveTo>
                    <a:pt x="7587" y="833120"/>
                  </a:moveTo>
                  <a:lnTo>
                    <a:pt x="11158" y="824230"/>
                  </a:lnTo>
                  <a:lnTo>
                    <a:pt x="26192" y="787400"/>
                  </a:lnTo>
                  <a:lnTo>
                    <a:pt x="41379" y="749300"/>
                  </a:lnTo>
                  <a:lnTo>
                    <a:pt x="71132" y="675640"/>
                  </a:lnTo>
                  <a:lnTo>
                    <a:pt x="71230" y="675397"/>
                  </a:lnTo>
                  <a:lnTo>
                    <a:pt x="72158" y="676910"/>
                  </a:lnTo>
                  <a:lnTo>
                    <a:pt x="81318" y="676910"/>
                  </a:lnTo>
                  <a:lnTo>
                    <a:pt x="24246" y="819150"/>
                  </a:lnTo>
                  <a:lnTo>
                    <a:pt x="15026" y="821690"/>
                  </a:lnTo>
                  <a:lnTo>
                    <a:pt x="20679" y="828040"/>
                  </a:lnTo>
                  <a:lnTo>
                    <a:pt x="26228" y="828040"/>
                  </a:lnTo>
                  <a:lnTo>
                    <a:pt x="7587" y="833120"/>
                  </a:lnTo>
                  <a:close/>
                </a:path>
                <a:path w="871220" h="872489">
                  <a:moveTo>
                    <a:pt x="26228" y="828040"/>
                  </a:moveTo>
                  <a:lnTo>
                    <a:pt x="20679" y="828040"/>
                  </a:lnTo>
                  <a:lnTo>
                    <a:pt x="23227" y="821690"/>
                  </a:lnTo>
                  <a:lnTo>
                    <a:pt x="24301" y="819150"/>
                  </a:lnTo>
                  <a:lnTo>
                    <a:pt x="177345" y="777240"/>
                  </a:lnTo>
                  <a:lnTo>
                    <a:pt x="179577" y="777240"/>
                  </a:lnTo>
                  <a:lnTo>
                    <a:pt x="181362" y="778510"/>
                  </a:lnTo>
                  <a:lnTo>
                    <a:pt x="190859" y="784860"/>
                  </a:lnTo>
                  <a:lnTo>
                    <a:pt x="175263" y="784860"/>
                  </a:lnTo>
                  <a:lnTo>
                    <a:pt x="177698" y="786523"/>
                  </a:lnTo>
                  <a:lnTo>
                    <a:pt x="26228" y="828040"/>
                  </a:lnTo>
                  <a:close/>
                </a:path>
                <a:path w="871220" h="872489">
                  <a:moveTo>
                    <a:pt x="177698" y="786523"/>
                  </a:moveTo>
                  <a:lnTo>
                    <a:pt x="175263" y="784860"/>
                  </a:lnTo>
                  <a:lnTo>
                    <a:pt x="179131" y="786130"/>
                  </a:lnTo>
                  <a:lnTo>
                    <a:pt x="177698" y="786523"/>
                  </a:lnTo>
                  <a:close/>
                </a:path>
                <a:path w="871220" h="872489">
                  <a:moveTo>
                    <a:pt x="455863" y="872490"/>
                  </a:moveTo>
                  <a:lnTo>
                    <a:pt x="408222" y="872490"/>
                  </a:lnTo>
                  <a:lnTo>
                    <a:pt x="384536" y="869950"/>
                  </a:lnTo>
                  <a:lnTo>
                    <a:pt x="310865" y="854710"/>
                  </a:lnTo>
                  <a:lnTo>
                    <a:pt x="263227" y="836930"/>
                  </a:lnTo>
                  <a:lnTo>
                    <a:pt x="218026" y="814070"/>
                  </a:lnTo>
                  <a:lnTo>
                    <a:pt x="177698" y="786523"/>
                  </a:lnTo>
                  <a:lnTo>
                    <a:pt x="179131" y="786130"/>
                  </a:lnTo>
                  <a:lnTo>
                    <a:pt x="175263" y="784860"/>
                  </a:lnTo>
                  <a:lnTo>
                    <a:pt x="190859" y="784860"/>
                  </a:lnTo>
                  <a:lnTo>
                    <a:pt x="223149" y="806450"/>
                  </a:lnTo>
                  <a:lnTo>
                    <a:pt x="267305" y="829310"/>
                  </a:lnTo>
                  <a:lnTo>
                    <a:pt x="313830" y="845820"/>
                  </a:lnTo>
                  <a:lnTo>
                    <a:pt x="362725" y="858520"/>
                  </a:lnTo>
                  <a:lnTo>
                    <a:pt x="385874" y="862330"/>
                  </a:lnTo>
                  <a:lnTo>
                    <a:pt x="432442" y="864870"/>
                  </a:lnTo>
                  <a:lnTo>
                    <a:pt x="523707" y="864870"/>
                  </a:lnTo>
                  <a:lnTo>
                    <a:pt x="490184" y="869950"/>
                  </a:lnTo>
                  <a:lnTo>
                    <a:pt x="478786" y="871220"/>
                  </a:lnTo>
                  <a:lnTo>
                    <a:pt x="467346" y="871220"/>
                  </a:lnTo>
                  <a:lnTo>
                    <a:pt x="455863" y="872490"/>
                  </a:lnTo>
                  <a:close/>
                </a:path>
                <a:path w="871220" h="872489">
                  <a:moveTo>
                    <a:pt x="20679" y="828040"/>
                  </a:moveTo>
                  <a:lnTo>
                    <a:pt x="15026" y="821690"/>
                  </a:lnTo>
                  <a:lnTo>
                    <a:pt x="24301" y="819150"/>
                  </a:lnTo>
                  <a:lnTo>
                    <a:pt x="23227" y="821690"/>
                  </a:lnTo>
                  <a:lnTo>
                    <a:pt x="20679" y="828040"/>
                  </a:lnTo>
                  <a:close/>
                </a:path>
              </a:pathLst>
            </a:custGeom>
            <a:solidFill>
              <a:srgbClr val="2532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54186" y="1165435"/>
              <a:ext cx="5472501" cy="583397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60" dirty="0"/>
              <a:t>HISTOIRE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1647824"/>
            <a:ext cx="95250" cy="9524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2133599"/>
            <a:ext cx="95250" cy="9524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09687" y="2871787"/>
            <a:ext cx="104775" cy="10477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09687" y="3357562"/>
            <a:ext cx="104775" cy="10477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3838574"/>
            <a:ext cx="95250" cy="9524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4581524"/>
            <a:ext cx="95250" cy="95249"/>
          </a:xfrm>
          <a:prstGeom prst="rect">
            <a:avLst/>
          </a:prstGeom>
        </p:spPr>
      </p:pic>
      <p:sp>
        <p:nvSpPr>
          <p:cNvPr id="9" name="object 9"/>
          <p:cNvSpPr/>
          <p:nvPr/>
        </p:nvSpPr>
        <p:spPr>
          <a:xfrm>
            <a:off x="2143124" y="3515677"/>
            <a:ext cx="10160" cy="26670"/>
          </a:xfrm>
          <a:custGeom>
            <a:avLst/>
            <a:gdLst/>
            <a:ahLst/>
            <a:cxnLst/>
            <a:rect l="l" t="t" r="r" b="b"/>
            <a:pathLst>
              <a:path w="10160" h="26670">
                <a:moveTo>
                  <a:pt x="9979" y="26669"/>
                </a:moveTo>
                <a:lnTo>
                  <a:pt x="0" y="26669"/>
                </a:lnTo>
                <a:lnTo>
                  <a:pt x="0" y="0"/>
                </a:lnTo>
                <a:lnTo>
                  <a:pt x="9979" y="0"/>
                </a:lnTo>
                <a:lnTo>
                  <a:pt x="9979" y="26669"/>
                </a:lnTo>
                <a:close/>
              </a:path>
            </a:pathLst>
          </a:custGeom>
          <a:solidFill>
            <a:srgbClr val="ED21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340054" y="3515677"/>
            <a:ext cx="3175" cy="26670"/>
          </a:xfrm>
          <a:custGeom>
            <a:avLst/>
            <a:gdLst/>
            <a:ahLst/>
            <a:cxnLst/>
            <a:rect l="l" t="t" r="r" b="b"/>
            <a:pathLst>
              <a:path w="3175" h="26670">
                <a:moveTo>
                  <a:pt x="3095" y="26669"/>
                </a:moveTo>
                <a:lnTo>
                  <a:pt x="0" y="26669"/>
                </a:lnTo>
                <a:lnTo>
                  <a:pt x="0" y="0"/>
                </a:lnTo>
                <a:lnTo>
                  <a:pt x="3095" y="0"/>
                </a:lnTo>
                <a:lnTo>
                  <a:pt x="3095" y="26669"/>
                </a:lnTo>
                <a:close/>
              </a:path>
            </a:pathLst>
          </a:custGeom>
          <a:solidFill>
            <a:srgbClr val="ED21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78435" rIns="0" bIns="0" rtlCol="0">
            <a:spAutoFit/>
          </a:bodyPr>
          <a:lstStyle/>
          <a:p>
            <a:pPr marL="371475">
              <a:lnSpc>
                <a:spcPct val="100000"/>
              </a:lnSpc>
              <a:spcBef>
                <a:spcPts val="1405"/>
              </a:spcBef>
            </a:pPr>
            <a:r>
              <a:rPr u="none" spc="65" dirty="0">
                <a:solidFill>
                  <a:srgbClr val="333333"/>
                </a:solidFill>
              </a:rPr>
              <a:t>Google</a:t>
            </a:r>
            <a:r>
              <a:rPr u="none" spc="-75" dirty="0">
                <a:solidFill>
                  <a:srgbClr val="333333"/>
                </a:solidFill>
              </a:rPr>
              <a:t> </a:t>
            </a:r>
            <a:r>
              <a:rPr u="none" spc="-10" dirty="0">
                <a:solidFill>
                  <a:srgbClr val="333333"/>
                </a:solidFill>
              </a:rPr>
              <a:t>initié</a:t>
            </a:r>
            <a:r>
              <a:rPr u="none" spc="-75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le</a:t>
            </a:r>
            <a:r>
              <a:rPr u="none" spc="-75" dirty="0">
                <a:solidFill>
                  <a:srgbClr val="333333"/>
                </a:solidFill>
              </a:rPr>
              <a:t> </a:t>
            </a:r>
            <a:r>
              <a:rPr u="none" spc="60" dirty="0">
                <a:solidFill>
                  <a:srgbClr val="333333"/>
                </a:solidFill>
              </a:rPr>
              <a:t>Kubernetes</a:t>
            </a:r>
            <a:r>
              <a:rPr u="none" spc="-75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projet</a:t>
            </a:r>
            <a:r>
              <a:rPr u="none" spc="-75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dans</a:t>
            </a:r>
            <a:r>
              <a:rPr u="none" spc="-75" dirty="0">
                <a:solidFill>
                  <a:srgbClr val="333333"/>
                </a:solidFill>
              </a:rPr>
              <a:t> </a:t>
            </a:r>
            <a:r>
              <a:rPr u="none" spc="75" dirty="0">
                <a:solidFill>
                  <a:srgbClr val="333333"/>
                </a:solidFill>
              </a:rPr>
              <a:t>2014</a:t>
            </a:r>
          </a:p>
          <a:p>
            <a:pPr marL="371475" marR="5080">
              <a:lnSpc>
                <a:spcPts val="2100"/>
              </a:lnSpc>
              <a:spcBef>
                <a:spcPts val="1725"/>
              </a:spcBef>
            </a:pPr>
            <a:r>
              <a:rPr u="none" spc="60" dirty="0">
                <a:solidFill>
                  <a:srgbClr val="333333"/>
                </a:solidFill>
              </a:rPr>
              <a:t>Kubernetes</a:t>
            </a:r>
            <a:r>
              <a:rPr u="none" spc="-35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est</a:t>
            </a:r>
            <a:r>
              <a:rPr u="none" spc="-35" dirty="0">
                <a:solidFill>
                  <a:srgbClr val="333333"/>
                </a:solidFill>
              </a:rPr>
              <a:t> </a:t>
            </a:r>
            <a:r>
              <a:rPr u="none" spc="85" dirty="0">
                <a:solidFill>
                  <a:srgbClr val="333333"/>
                </a:solidFill>
              </a:rPr>
              <a:t>basé</a:t>
            </a:r>
            <a:r>
              <a:rPr u="none" spc="-30" dirty="0">
                <a:solidFill>
                  <a:srgbClr val="333333"/>
                </a:solidFill>
              </a:rPr>
              <a:t> </a:t>
            </a:r>
            <a:r>
              <a:rPr u="none" spc="135" dirty="0">
                <a:solidFill>
                  <a:srgbClr val="333333"/>
                </a:solidFill>
              </a:rPr>
              <a:t>sur</a:t>
            </a:r>
            <a:r>
              <a:rPr u="none" spc="-35" dirty="0">
                <a:solidFill>
                  <a:srgbClr val="333333"/>
                </a:solidFill>
              </a:rPr>
              <a:t> </a:t>
            </a:r>
            <a:r>
              <a:rPr u="none" spc="95" dirty="0">
                <a:solidFill>
                  <a:srgbClr val="333333"/>
                </a:solidFill>
              </a:rPr>
              <a:t>15</a:t>
            </a:r>
            <a:r>
              <a:rPr u="none" spc="-30" dirty="0">
                <a:solidFill>
                  <a:srgbClr val="333333"/>
                </a:solidFill>
              </a:rPr>
              <a:t> </a:t>
            </a:r>
            <a:r>
              <a:rPr u="none" spc="55" dirty="0">
                <a:solidFill>
                  <a:srgbClr val="333333"/>
                </a:solidFill>
              </a:rPr>
              <a:t>années</a:t>
            </a:r>
            <a:r>
              <a:rPr u="none" spc="-35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de</a:t>
            </a:r>
            <a:r>
              <a:rPr u="none" spc="-30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expérience</a:t>
            </a:r>
            <a:r>
              <a:rPr u="none" spc="-35" dirty="0">
                <a:solidFill>
                  <a:srgbClr val="333333"/>
                </a:solidFill>
              </a:rPr>
              <a:t> </a:t>
            </a:r>
            <a:r>
              <a:rPr u="none" spc="65" dirty="0">
                <a:solidFill>
                  <a:srgbClr val="333333"/>
                </a:solidFill>
              </a:rPr>
              <a:t>pendant</a:t>
            </a:r>
            <a:r>
              <a:rPr u="none" spc="-30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lequel</a:t>
            </a:r>
            <a:r>
              <a:rPr u="none" spc="-35" dirty="0">
                <a:solidFill>
                  <a:srgbClr val="333333"/>
                </a:solidFill>
              </a:rPr>
              <a:t> </a:t>
            </a:r>
            <a:r>
              <a:rPr u="none" spc="65" dirty="0">
                <a:solidFill>
                  <a:srgbClr val="333333"/>
                </a:solidFill>
              </a:rPr>
              <a:t>Google</a:t>
            </a:r>
            <a:r>
              <a:rPr u="none" spc="-30" dirty="0">
                <a:solidFill>
                  <a:srgbClr val="333333"/>
                </a:solidFill>
              </a:rPr>
              <a:t> </a:t>
            </a:r>
            <a:r>
              <a:rPr u="none" spc="110" dirty="0">
                <a:solidFill>
                  <a:srgbClr val="333333"/>
                </a:solidFill>
              </a:rPr>
              <a:t>a</a:t>
            </a:r>
            <a:r>
              <a:rPr u="none" spc="-35" dirty="0">
                <a:solidFill>
                  <a:srgbClr val="333333"/>
                </a:solidFill>
              </a:rPr>
              <a:t> </a:t>
            </a:r>
            <a:r>
              <a:rPr u="none" spc="65" dirty="0">
                <a:solidFill>
                  <a:srgbClr val="333333"/>
                </a:solidFill>
              </a:rPr>
              <a:t>a été</a:t>
            </a:r>
            <a:r>
              <a:rPr u="none" spc="-30" dirty="0">
                <a:solidFill>
                  <a:srgbClr val="333333"/>
                </a:solidFill>
              </a:rPr>
              <a:t> </a:t>
            </a:r>
            <a:r>
              <a:rPr u="none" spc="80" dirty="0">
                <a:solidFill>
                  <a:srgbClr val="333333"/>
                </a:solidFill>
              </a:rPr>
              <a:t>en cours d'exécution</a:t>
            </a:r>
            <a:r>
              <a:rPr u="none" spc="-35" dirty="0">
                <a:solidFill>
                  <a:srgbClr val="333333"/>
                </a:solidFill>
              </a:rPr>
              <a:t> </a:t>
            </a:r>
            <a:r>
              <a:rPr u="none" spc="-10" dirty="0">
                <a:solidFill>
                  <a:srgbClr val="333333"/>
                </a:solidFill>
              </a:rPr>
              <a:t>à grande </a:t>
            </a:r>
            <a:r>
              <a:rPr u="none" dirty="0">
                <a:solidFill>
                  <a:srgbClr val="333333"/>
                </a:solidFill>
              </a:rPr>
              <a:t>échelle</a:t>
            </a:r>
            <a:r>
              <a:rPr u="none" spc="70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applications</a:t>
            </a:r>
            <a:r>
              <a:rPr u="none" spc="75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dans</a:t>
            </a:r>
            <a:r>
              <a:rPr u="none" spc="70" dirty="0">
                <a:solidFill>
                  <a:srgbClr val="333333"/>
                </a:solidFill>
              </a:rPr>
              <a:t> </a:t>
            </a:r>
            <a:r>
              <a:rPr u="none" spc="-10" dirty="0">
                <a:solidFill>
                  <a:srgbClr val="333333"/>
                </a:solidFill>
              </a:rPr>
              <a:t>production:</a:t>
            </a:r>
          </a:p>
          <a:p>
            <a:pPr marL="752475" marR="10154920">
              <a:lnSpc>
                <a:spcPts val="3829"/>
              </a:lnSpc>
              <a:spcBef>
                <a:spcPts val="265"/>
              </a:spcBef>
            </a:pPr>
            <a:r>
              <a:rPr spc="85" dirty="0">
                <a:hlinkClick r:id="rId4"/>
              </a:rPr>
              <a:t>Bor </a:t>
            </a:r>
            <a:r>
              <a:rPr u="none" spc="85" dirty="0">
                <a:hlinkClick r:id="rId4"/>
              </a:rPr>
              <a:t>g</a:t>
            </a:r>
            <a:r>
              <a:rPr u="none" spc="85" dirty="0"/>
              <a:t> </a:t>
            </a:r>
            <a:r>
              <a:rPr spc="105" dirty="0">
                <a:hlinkClick r:id="rId5"/>
              </a:rPr>
              <a:t>Oméga</a:t>
            </a:r>
          </a:p>
          <a:p>
            <a:pPr marL="371475" marR="478155">
              <a:lnSpc>
                <a:spcPts val="2100"/>
              </a:lnSpc>
              <a:spcBef>
                <a:spcPts val="1300"/>
              </a:spcBef>
            </a:pPr>
            <a:r>
              <a:rPr u="none" spc="60" dirty="0">
                <a:solidFill>
                  <a:srgbClr val="333333"/>
                </a:solidFill>
              </a:rPr>
              <a:t>Kubernetes</a:t>
            </a:r>
            <a:r>
              <a:rPr u="none" spc="-45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v1.0</a:t>
            </a:r>
            <a:r>
              <a:rPr u="none" spc="-40" dirty="0">
                <a:solidFill>
                  <a:srgbClr val="333333"/>
                </a:solidFill>
              </a:rPr>
              <a:t> </a:t>
            </a:r>
            <a:r>
              <a:rPr u="none" spc="90" dirty="0">
                <a:solidFill>
                  <a:srgbClr val="333333"/>
                </a:solidFill>
              </a:rPr>
              <a:t>était</a:t>
            </a:r>
            <a:r>
              <a:rPr u="none" spc="-40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libéré</a:t>
            </a:r>
            <a:r>
              <a:rPr u="none" spc="-40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dans</a:t>
            </a:r>
            <a:r>
              <a:rPr u="none" spc="-40" dirty="0">
                <a:solidFill>
                  <a:srgbClr val="333333"/>
                </a:solidFill>
              </a:rPr>
              <a:t> </a:t>
            </a:r>
            <a:r>
              <a:rPr u="none" spc="95" dirty="0">
                <a:solidFill>
                  <a:srgbClr val="333333"/>
                </a:solidFill>
              </a:rPr>
              <a:t>2015</a:t>
            </a:r>
            <a:r>
              <a:rPr u="none" spc="-40" dirty="0">
                <a:solidFill>
                  <a:srgbClr val="333333"/>
                </a:solidFill>
              </a:rPr>
              <a:t> </a:t>
            </a:r>
            <a:r>
              <a:rPr u="none" spc="100" dirty="0">
                <a:solidFill>
                  <a:srgbClr val="333333"/>
                </a:solidFill>
              </a:rPr>
              <a:t>et</a:t>
            </a:r>
            <a:r>
              <a:rPr u="none" spc="-40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à</a:t>
            </a:r>
            <a:r>
              <a:rPr u="none" spc="-40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le</a:t>
            </a:r>
            <a:r>
              <a:rPr u="none" spc="-45" dirty="0">
                <a:solidFill>
                  <a:srgbClr val="333333"/>
                </a:solidFill>
              </a:rPr>
              <a:t> </a:t>
            </a:r>
            <a:r>
              <a:rPr u="none" spc="105" dirty="0">
                <a:solidFill>
                  <a:srgbClr val="333333"/>
                </a:solidFill>
              </a:rPr>
              <a:t>même</a:t>
            </a:r>
            <a:r>
              <a:rPr u="none" spc="-40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temps</a:t>
            </a:r>
            <a:r>
              <a:rPr u="none" spc="-40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le</a:t>
            </a:r>
            <a:r>
              <a:rPr u="none" spc="-40" dirty="0">
                <a:solidFill>
                  <a:srgbClr val="333333"/>
                </a:solidFill>
              </a:rPr>
              <a:t> </a:t>
            </a:r>
            <a:r>
              <a:rPr sz="2150" i="1" dirty="0">
                <a:latin typeface="Trebuchet MS"/>
                <a:cs typeface="Trebuchet MS"/>
                <a:hlinkClick r:id="rId6"/>
              </a:rPr>
              <a:t>Nuage</a:t>
            </a:r>
            <a:r>
              <a:rPr sz="2150" i="1" spc="-55" dirty="0">
                <a:latin typeface="Trebuchet MS"/>
                <a:cs typeface="Trebuchet MS"/>
                <a:hlinkClick r:id="rId6"/>
              </a:rPr>
              <a:t> </a:t>
            </a:r>
            <a:r>
              <a:rPr sz="2150" i="1" dirty="0">
                <a:latin typeface="Trebuchet MS"/>
                <a:cs typeface="Trebuchet MS"/>
                <a:hlinkClick r:id="rId6"/>
              </a:rPr>
              <a:t>Indigène</a:t>
            </a:r>
            <a:r>
              <a:rPr sz="2150" i="1" spc="-55" dirty="0">
                <a:latin typeface="Trebuchet MS"/>
                <a:cs typeface="Trebuchet MS"/>
                <a:hlinkClick r:id="rId6"/>
              </a:rPr>
              <a:t> </a:t>
            </a:r>
            <a:r>
              <a:rPr sz="2150" i="1" spc="-10" dirty="0">
                <a:latin typeface="Trebuchet MS"/>
                <a:cs typeface="Trebuchet MS"/>
                <a:hlinkClick r:id="rId6"/>
              </a:rPr>
              <a:t>Informatique</a:t>
            </a:r>
            <a:r>
              <a:rPr sz="2150" i="1" u="none" spc="-10" dirty="0">
                <a:latin typeface="Trebuchet MS"/>
                <a:cs typeface="Trebuchet MS"/>
                <a:hlinkClick r:id="rId6"/>
              </a:rPr>
              <a:t>​</a:t>
            </a:r>
            <a:r>
              <a:rPr sz="2150" i="1" u="none" spc="-10" dirty="0">
                <a:latin typeface="Trebuchet MS"/>
                <a:cs typeface="Trebuchet MS"/>
              </a:rPr>
              <a:t> </a:t>
            </a:r>
            <a:r>
              <a:rPr sz="2150" i="1" dirty="0">
                <a:latin typeface="Trebuchet MS"/>
                <a:cs typeface="Trebuchet MS"/>
                <a:hlinkClick r:id="rId6"/>
              </a:rPr>
              <a:t>Fondation</a:t>
            </a:r>
            <a:r>
              <a:rPr sz="2150" i="1" spc="-25" dirty="0">
                <a:latin typeface="Trebuchet MS"/>
                <a:cs typeface="Trebuchet MS"/>
                <a:hlinkClick r:id="rId6"/>
              </a:rPr>
              <a:t> </a:t>
            </a:r>
            <a:r>
              <a:rPr u="none" dirty="0">
                <a:hlinkClick r:id="rId6"/>
              </a:rPr>
              <a:t>( </a:t>
            </a:r>
            <a:r>
              <a:rPr dirty="0">
                <a:hlinkClick r:id="rId6"/>
              </a:rPr>
              <a:t>CNCF </a:t>
            </a:r>
            <a:r>
              <a:rPr u="none" dirty="0">
                <a:hlinkClick r:id="rId6"/>
              </a:rPr>
              <a:t>)</a:t>
            </a:r>
            <a:r>
              <a:rPr u="none" spc="-5" dirty="0"/>
              <a:t> </a:t>
            </a:r>
            <a:r>
              <a:rPr u="none" spc="90" dirty="0">
                <a:solidFill>
                  <a:srgbClr val="333333"/>
                </a:solidFill>
              </a:rPr>
              <a:t>était</a:t>
            </a:r>
            <a:r>
              <a:rPr u="none" spc="-5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créé</a:t>
            </a:r>
            <a:r>
              <a:rPr u="none" spc="-5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à</a:t>
            </a:r>
            <a:r>
              <a:rPr u="none" spc="-5" dirty="0">
                <a:solidFill>
                  <a:srgbClr val="333333"/>
                </a:solidFill>
              </a:rPr>
              <a:t> </a:t>
            </a:r>
            <a:r>
              <a:rPr u="none" spc="75" dirty="0">
                <a:solidFill>
                  <a:srgbClr val="333333"/>
                </a:solidFill>
              </a:rPr>
              <a:t>hôte</a:t>
            </a:r>
            <a:r>
              <a:rPr u="none" spc="-5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le</a:t>
            </a:r>
            <a:r>
              <a:rPr u="none" spc="-5" dirty="0">
                <a:solidFill>
                  <a:srgbClr val="333333"/>
                </a:solidFill>
              </a:rPr>
              <a:t> </a:t>
            </a:r>
            <a:r>
              <a:rPr u="none" spc="-10" dirty="0">
                <a:solidFill>
                  <a:srgbClr val="333333"/>
                </a:solidFill>
              </a:rPr>
              <a:t>projet</a:t>
            </a:r>
            <a:endParaRPr sz="2150" dirty="0">
              <a:latin typeface="Trebuchet MS"/>
              <a:cs typeface="Trebuchet MS"/>
            </a:endParaRPr>
          </a:p>
          <a:p>
            <a:pPr marL="371475" marR="46990">
              <a:lnSpc>
                <a:spcPts val="2100"/>
              </a:lnSpc>
              <a:spcBef>
                <a:spcPts val="1650"/>
              </a:spcBef>
            </a:pPr>
            <a:r>
              <a:rPr u="none" spc="60" dirty="0">
                <a:solidFill>
                  <a:srgbClr val="333333"/>
                </a:solidFill>
              </a:rPr>
              <a:t>Kubernetes</a:t>
            </a:r>
            <a:r>
              <a:rPr u="none" spc="-25" dirty="0">
                <a:solidFill>
                  <a:srgbClr val="333333"/>
                </a:solidFill>
              </a:rPr>
              <a:t> </a:t>
            </a:r>
            <a:r>
              <a:rPr u="none" spc="110" dirty="0">
                <a:solidFill>
                  <a:srgbClr val="333333"/>
                </a:solidFill>
              </a:rPr>
              <a:t>a</a:t>
            </a:r>
            <a:r>
              <a:rPr u="none" spc="-20" dirty="0">
                <a:solidFill>
                  <a:srgbClr val="333333"/>
                </a:solidFill>
              </a:rPr>
              <a:t> </a:t>
            </a:r>
            <a:r>
              <a:rPr u="none" spc="65" dirty="0">
                <a:solidFill>
                  <a:srgbClr val="333333"/>
                </a:solidFill>
              </a:rPr>
              <a:t>a été</a:t>
            </a:r>
            <a:r>
              <a:rPr u="none" spc="-20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enrichi</a:t>
            </a:r>
            <a:r>
              <a:rPr u="none" spc="-20" dirty="0">
                <a:solidFill>
                  <a:srgbClr val="333333"/>
                </a:solidFill>
              </a:rPr>
              <a:t> </a:t>
            </a:r>
            <a:r>
              <a:rPr u="none" spc="50" dirty="0">
                <a:solidFill>
                  <a:srgbClr val="333333"/>
                </a:solidFill>
              </a:rPr>
              <a:t>sur</a:t>
            </a:r>
            <a:r>
              <a:rPr u="none" spc="-20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temps</a:t>
            </a:r>
            <a:r>
              <a:rPr u="none" spc="-25" dirty="0">
                <a:solidFill>
                  <a:srgbClr val="333333"/>
                </a:solidFill>
              </a:rPr>
              <a:t> </a:t>
            </a:r>
            <a:r>
              <a:rPr u="none" spc="55" dirty="0">
                <a:solidFill>
                  <a:srgbClr val="333333"/>
                </a:solidFill>
              </a:rPr>
              <a:t>par</a:t>
            </a:r>
            <a:r>
              <a:rPr u="none" spc="-20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le</a:t>
            </a:r>
            <a:r>
              <a:rPr u="none" spc="-20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idées</a:t>
            </a:r>
            <a:r>
              <a:rPr u="none" spc="-20" dirty="0">
                <a:solidFill>
                  <a:srgbClr val="333333"/>
                </a:solidFill>
              </a:rPr>
              <a:t> </a:t>
            </a:r>
            <a:r>
              <a:rPr u="none" spc="100" dirty="0">
                <a:solidFill>
                  <a:srgbClr val="333333"/>
                </a:solidFill>
              </a:rPr>
              <a:t>et</a:t>
            </a:r>
            <a:r>
              <a:rPr u="none" spc="-20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pratiques</a:t>
            </a:r>
            <a:r>
              <a:rPr u="none" spc="-25" dirty="0">
                <a:solidFill>
                  <a:srgbClr val="333333"/>
                </a:solidFill>
              </a:rPr>
              <a:t> </a:t>
            </a:r>
            <a:r>
              <a:rPr u="none" spc="70" dirty="0">
                <a:solidFill>
                  <a:srgbClr val="333333"/>
                </a:solidFill>
              </a:rPr>
              <a:t>apporté</a:t>
            </a:r>
            <a:r>
              <a:rPr u="none" spc="-20" dirty="0">
                <a:solidFill>
                  <a:srgbClr val="333333"/>
                </a:solidFill>
              </a:rPr>
              <a:t> </a:t>
            </a:r>
            <a:r>
              <a:rPr u="none" spc="55" dirty="0">
                <a:solidFill>
                  <a:srgbClr val="333333"/>
                </a:solidFill>
              </a:rPr>
              <a:t>par</a:t>
            </a:r>
            <a:r>
              <a:rPr u="none" spc="-20" dirty="0">
                <a:solidFill>
                  <a:srgbClr val="333333"/>
                </a:solidFill>
              </a:rPr>
              <a:t> </a:t>
            </a:r>
            <a:r>
              <a:rPr u="none" spc="65" dirty="0">
                <a:solidFill>
                  <a:srgbClr val="333333"/>
                </a:solidFill>
              </a:rPr>
              <a:t>un</a:t>
            </a:r>
            <a:r>
              <a:rPr u="none" spc="-20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très</a:t>
            </a:r>
            <a:r>
              <a:rPr u="none" spc="-20" dirty="0">
                <a:solidFill>
                  <a:srgbClr val="333333"/>
                </a:solidFill>
              </a:rPr>
              <a:t> </a:t>
            </a:r>
            <a:r>
              <a:rPr u="none" spc="55" dirty="0">
                <a:solidFill>
                  <a:srgbClr val="333333"/>
                </a:solidFill>
              </a:rPr>
              <a:t>communauté </a:t>
            </a:r>
            <a:r>
              <a:rPr u="none" spc="-10" dirty="0">
                <a:solidFill>
                  <a:srgbClr val="333333"/>
                </a:solidFill>
              </a:rPr>
              <a:t>active</a:t>
            </a:r>
          </a:p>
        </p:txBody>
      </p:sp>
    </p:spTree>
  </p:cSld>
  <p:clrMapOvr>
    <a:masterClrMapping/>
  </p:clrMapOvr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05064" y="4060818"/>
            <a:ext cx="5515610" cy="13398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36395" marR="5080" indent="-1624330">
              <a:lnSpc>
                <a:spcPct val="107800"/>
              </a:lnSpc>
              <a:spcBef>
                <a:spcPts val="100"/>
              </a:spcBef>
            </a:pPr>
            <a:r>
              <a:rPr sz="4000" spc="-55" dirty="0"/>
              <a:t>CONFIGURATION</a:t>
            </a:r>
            <a:r>
              <a:rPr sz="4000" spc="-155" dirty="0"/>
              <a:t> </a:t>
            </a:r>
            <a:r>
              <a:rPr sz="4000" spc="75" dirty="0"/>
              <a:t>ET </a:t>
            </a:r>
            <a:r>
              <a:rPr sz="4000" spc="-50" dirty="0"/>
              <a:t>DES SECRETS</a:t>
            </a:r>
            <a:endParaRPr sz="4000"/>
          </a:p>
        </p:txBody>
      </p:sp>
      <p:sp>
        <p:nvSpPr>
          <p:cNvPr id="4" name="object 4"/>
          <p:cNvSpPr txBox="1"/>
          <p:nvPr/>
        </p:nvSpPr>
        <p:spPr>
          <a:xfrm>
            <a:off x="4844751" y="7249159"/>
            <a:ext cx="3836035" cy="238527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450" spc="175" dirty="0">
                <a:solidFill>
                  <a:srgbClr val="AAAAAA"/>
                </a:solidFill>
                <a:latin typeface="Trebuchet MS"/>
                <a:cs typeface="Trebuchet MS"/>
              </a:rPr>
              <a:t>©</a:t>
            </a:r>
            <a:r>
              <a:rPr sz="1450" spc="30" dirty="0">
                <a:solidFill>
                  <a:srgbClr val="AAAAAA"/>
                </a:solidFill>
                <a:latin typeface="Trebuchet MS"/>
                <a:cs typeface="Trebuchet MS"/>
              </a:rPr>
              <a:t> </a:t>
            </a:r>
            <a:r>
              <a:rPr sz="1450" dirty="0">
                <a:solidFill>
                  <a:srgbClr val="AAAAAA"/>
                </a:solidFill>
                <a:latin typeface="Trebuchet MS"/>
                <a:cs typeface="Trebuchet MS"/>
              </a:rPr>
              <a:t>Droits d'auteur</a:t>
            </a:r>
            <a:r>
              <a:rPr sz="1450" spc="35" dirty="0">
                <a:solidFill>
                  <a:srgbClr val="AAAAAA"/>
                </a:solidFill>
                <a:latin typeface="Trebuchet MS"/>
                <a:cs typeface="Trebuchet MS"/>
              </a:rPr>
              <a:t> </a:t>
            </a:r>
            <a:r>
              <a:rPr sz="1450" spc="70" dirty="0">
                <a:solidFill>
                  <a:srgbClr val="AAAAAA"/>
                </a:solidFill>
                <a:latin typeface="Trebuchet MS"/>
                <a:cs typeface="Trebuchet MS"/>
              </a:rPr>
              <a:t>2024</a:t>
            </a:r>
            <a:r>
              <a:rPr sz="1450" spc="30" dirty="0">
                <a:solidFill>
                  <a:srgbClr val="AAAAAA"/>
                </a:solidFill>
                <a:latin typeface="Trebuchet MS"/>
                <a:cs typeface="Trebuchet MS"/>
              </a:rPr>
              <a:t> </a:t>
            </a:r>
            <a:r>
              <a:rPr lang="fr" sz="1450" dirty="0" err="1">
                <a:solidFill>
                  <a:srgbClr val="AAAAAA"/>
                </a:solidFill>
                <a:latin typeface="Trebuchet MS"/>
                <a:cs typeface="Trebuchet MS"/>
              </a:rPr>
              <a:t>boîte à bits </a:t>
            </a:r>
            <a:r>
              <a:rPr sz="1450" dirty="0">
                <a:solidFill>
                  <a:srgbClr val="AAAAAA"/>
                </a:solidFill>
                <a:latin typeface="Trebuchet MS"/>
                <a:cs typeface="Trebuchet MS"/>
              </a:rPr>
              <a:t>.</a:t>
            </a:r>
            <a:r>
              <a:rPr sz="1450" spc="35" dirty="0">
                <a:solidFill>
                  <a:srgbClr val="AAAAAA"/>
                </a:solidFill>
                <a:latin typeface="Trebuchet MS"/>
                <a:cs typeface="Trebuchet MS"/>
              </a:rPr>
              <a:t> </a:t>
            </a:r>
            <a:r>
              <a:rPr sz="1450" dirty="0">
                <a:solidFill>
                  <a:srgbClr val="AAAAAA"/>
                </a:solidFill>
                <a:latin typeface="Trebuchet MS"/>
                <a:cs typeface="Trebuchet MS"/>
              </a:rPr>
              <a:t>Tous</a:t>
            </a:r>
            <a:r>
              <a:rPr sz="1450" spc="30" dirty="0">
                <a:solidFill>
                  <a:srgbClr val="AAAAAA"/>
                </a:solidFill>
                <a:latin typeface="Trebuchet MS"/>
                <a:cs typeface="Trebuchet MS"/>
              </a:rPr>
              <a:t> </a:t>
            </a:r>
            <a:r>
              <a:rPr sz="1450" dirty="0">
                <a:solidFill>
                  <a:srgbClr val="AAAAAA"/>
                </a:solidFill>
                <a:latin typeface="Trebuchet MS"/>
                <a:cs typeface="Trebuchet MS"/>
              </a:rPr>
              <a:t>droits</a:t>
            </a:r>
            <a:r>
              <a:rPr sz="1450" spc="35" dirty="0">
                <a:solidFill>
                  <a:srgbClr val="AAAAAA"/>
                </a:solidFill>
                <a:latin typeface="Trebuchet MS"/>
                <a:cs typeface="Trebuchet MS"/>
              </a:rPr>
              <a:t> </a:t>
            </a:r>
            <a:r>
              <a:rPr sz="1450" spc="-10" dirty="0">
                <a:solidFill>
                  <a:srgbClr val="AAAAAA"/>
                </a:solidFill>
                <a:latin typeface="Trebuchet MS"/>
                <a:cs typeface="Trebuchet MS"/>
              </a:rPr>
              <a:t>réservé</a:t>
            </a:r>
            <a:endParaRPr sz="1450" dirty="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204921" y="7249159"/>
            <a:ext cx="1857375" cy="249554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450" dirty="0">
                <a:solidFill>
                  <a:srgbClr val="AAAAAA"/>
                </a:solidFill>
                <a:latin typeface="Trebuchet MS"/>
                <a:cs typeface="Trebuchet MS"/>
              </a:rPr>
              <a:t>2024-12-15 </a:t>
            </a:r>
            <a:r>
              <a:rPr sz="1450" spc="60" dirty="0">
                <a:solidFill>
                  <a:srgbClr val="AAAAAA"/>
                </a:solidFill>
                <a:latin typeface="Trebuchet MS"/>
                <a:cs typeface="Trebuchet MS"/>
              </a:rPr>
              <a:t>#547bc88</a:t>
            </a:r>
            <a:endParaRPr sz="145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63550" y="7249159"/>
            <a:ext cx="132715" cy="249554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450" spc="25" dirty="0">
                <a:solidFill>
                  <a:srgbClr val="333333"/>
                </a:solidFill>
                <a:latin typeface="Trebuchet MS"/>
                <a:cs typeface="Trebuchet MS"/>
              </a:rPr>
              <a:t>9</a:t>
            </a:r>
            <a:endParaRPr sz="14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96924" y="571563"/>
            <a:ext cx="1937385" cy="558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ORDRE DU JOUR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1866899"/>
            <a:ext cx="95250" cy="9524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2343149"/>
            <a:ext cx="95250" cy="9524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2828924"/>
            <a:ext cx="95250" cy="9524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177924" y="1574164"/>
            <a:ext cx="2808605" cy="146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48800"/>
              </a:lnSpc>
              <a:spcBef>
                <a:spcPts val="100"/>
              </a:spcBef>
            </a:pPr>
            <a:r>
              <a:rPr sz="2100" spc="60" dirty="0">
                <a:solidFill>
                  <a:srgbClr val="333333"/>
                </a:solidFill>
                <a:latin typeface="Trebuchet MS"/>
                <a:cs typeface="Trebuchet MS"/>
              </a:rPr>
              <a:t>Environnement</a:t>
            </a:r>
            <a:r>
              <a:rPr sz="2100" spc="-4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variables </a:t>
            </a:r>
            <a:r>
              <a:rPr sz="2100" spc="85" dirty="0">
                <a:solidFill>
                  <a:srgbClr val="333333"/>
                </a:solidFill>
                <a:latin typeface="Trebuchet MS"/>
                <a:cs typeface="Trebuchet MS"/>
              </a:rPr>
              <a:t>ConfigMaps</a:t>
            </a:r>
            <a:endParaRPr sz="21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305"/>
              </a:spcBef>
            </a:pP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Secrets</a:t>
            </a:r>
            <a:endParaRPr sz="21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ENVIRONNEMENT</a:t>
            </a:r>
            <a:r>
              <a:rPr spc="-220" dirty="0"/>
              <a:t> </a:t>
            </a:r>
            <a:r>
              <a:rPr spc="-60" dirty="0"/>
              <a:t>VARIABLES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1647824"/>
            <a:ext cx="95250" cy="9524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2133599"/>
            <a:ext cx="95250" cy="9524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2609849"/>
            <a:ext cx="95250" cy="9524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3095624"/>
            <a:ext cx="95250" cy="9524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09687" y="3567112"/>
            <a:ext cx="104775" cy="104774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09687" y="4043362"/>
            <a:ext cx="104775" cy="104774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09687" y="4529137"/>
            <a:ext cx="104775" cy="104774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1177924" y="1345564"/>
            <a:ext cx="10759440" cy="33972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51800"/>
              </a:lnSpc>
              <a:spcBef>
                <a:spcPts val="100"/>
              </a:spcBef>
            </a:pP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-3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95" dirty="0">
                <a:solidFill>
                  <a:srgbClr val="333333"/>
                </a:solidFill>
                <a:latin typeface="Trebuchet MS"/>
                <a:cs typeface="Trebuchet MS"/>
              </a:rPr>
              <a:t>but</a:t>
            </a:r>
            <a:r>
              <a:rPr sz="2100" spc="-3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de</a:t>
            </a:r>
            <a:r>
              <a:rPr sz="2100" spc="-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conteneurs</a:t>
            </a:r>
            <a:r>
              <a:rPr sz="2100" spc="-3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est</a:t>
            </a:r>
            <a:r>
              <a:rPr sz="2100" spc="-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à</a:t>
            </a:r>
            <a:r>
              <a:rPr sz="2100" spc="-3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5" dirty="0">
                <a:solidFill>
                  <a:srgbClr val="333333"/>
                </a:solidFill>
                <a:latin typeface="Trebuchet MS"/>
                <a:cs typeface="Trebuchet MS"/>
              </a:rPr>
              <a:t>être</a:t>
            </a:r>
            <a:r>
              <a:rPr sz="2100" spc="-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capable</a:t>
            </a:r>
            <a:r>
              <a:rPr sz="2100" spc="-3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à</a:t>
            </a:r>
            <a:r>
              <a:rPr sz="2100" spc="-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05" dirty="0">
                <a:solidFill>
                  <a:srgbClr val="333333"/>
                </a:solidFill>
                <a:latin typeface="Trebuchet MS"/>
                <a:cs typeface="Trebuchet MS"/>
              </a:rPr>
              <a:t>utiliser</a:t>
            </a:r>
            <a:r>
              <a:rPr sz="2100" spc="-3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-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05" dirty="0">
                <a:solidFill>
                  <a:srgbClr val="333333"/>
                </a:solidFill>
                <a:latin typeface="Trebuchet MS"/>
                <a:cs typeface="Trebuchet MS"/>
              </a:rPr>
              <a:t>même</a:t>
            </a:r>
            <a:r>
              <a:rPr sz="2100" spc="-3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5" dirty="0">
                <a:solidFill>
                  <a:srgbClr val="333333"/>
                </a:solidFill>
                <a:latin typeface="Trebuchet MS"/>
                <a:cs typeface="Trebuchet MS"/>
              </a:rPr>
              <a:t>image</a:t>
            </a:r>
            <a:r>
              <a:rPr sz="2100" spc="-3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85" dirty="0">
                <a:solidFill>
                  <a:srgbClr val="333333"/>
                </a:solidFill>
                <a:latin typeface="Trebuchet MS"/>
                <a:cs typeface="Trebuchet MS"/>
              </a:rPr>
              <a:t>à travers</a:t>
            </a:r>
            <a:r>
              <a:rPr sz="2100" spc="-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40" dirty="0">
                <a:solidFill>
                  <a:srgbClr val="333333"/>
                </a:solidFill>
                <a:latin typeface="Trebuchet MS"/>
                <a:cs typeface="Trebuchet MS"/>
              </a:rPr>
              <a:t>tous</a:t>
            </a:r>
            <a:r>
              <a:rPr sz="2100" spc="-3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40" dirty="0">
                <a:solidFill>
                  <a:srgbClr val="333333"/>
                </a:solidFill>
                <a:latin typeface="Trebuchet MS"/>
                <a:cs typeface="Trebuchet MS"/>
              </a:rPr>
              <a:t>environnements </a:t>
            </a:r>
            <a:r>
              <a:rPr sz="2100" spc="60" dirty="0">
                <a:solidFill>
                  <a:srgbClr val="333333"/>
                </a:solidFill>
                <a:latin typeface="Trebuchet MS"/>
                <a:cs typeface="Trebuchet MS"/>
              </a:rPr>
              <a:t>Mais</a:t>
            </a:r>
            <a:r>
              <a:rPr sz="2100" spc="-5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chaque</a:t>
            </a:r>
            <a:r>
              <a:rPr sz="2100" spc="-5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0" dirty="0">
                <a:solidFill>
                  <a:srgbClr val="333333"/>
                </a:solidFill>
                <a:latin typeface="Trebuchet MS"/>
                <a:cs typeface="Trebuchet MS"/>
              </a:rPr>
              <a:t>environnement</a:t>
            </a:r>
            <a:r>
              <a:rPr sz="2100" spc="-5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90" dirty="0">
                <a:solidFill>
                  <a:srgbClr val="333333"/>
                </a:solidFill>
                <a:latin typeface="Trebuchet MS"/>
                <a:cs typeface="Trebuchet MS"/>
              </a:rPr>
              <a:t>vient</a:t>
            </a:r>
            <a:r>
              <a:rPr sz="2100" spc="-4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avec</a:t>
            </a:r>
            <a:r>
              <a:rPr sz="2100" spc="-5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c'est</a:t>
            </a:r>
            <a:r>
              <a:rPr sz="2100" spc="-5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00" dirty="0">
                <a:solidFill>
                  <a:srgbClr val="333333"/>
                </a:solidFill>
                <a:latin typeface="Trebuchet MS"/>
                <a:cs typeface="Trebuchet MS"/>
              </a:rPr>
              <a:t>propre</a:t>
            </a:r>
            <a:r>
              <a:rPr sz="2100" spc="-5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caractéristiques</a:t>
            </a:r>
            <a:endParaRPr sz="2100" dirty="0">
              <a:latin typeface="Trebuchet MS"/>
              <a:cs typeface="Trebuchet MS"/>
            </a:endParaRPr>
          </a:p>
          <a:p>
            <a:pPr marL="12700" marR="996315">
              <a:lnSpc>
                <a:spcPts val="3829"/>
              </a:lnSpc>
              <a:spcBef>
                <a:spcPts val="265"/>
              </a:spcBef>
            </a:pP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Il</a:t>
            </a:r>
            <a:r>
              <a:rPr sz="2100" spc="-2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est</a:t>
            </a:r>
            <a:r>
              <a:rPr sz="2100" spc="-2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30" dirty="0">
                <a:solidFill>
                  <a:srgbClr val="333333"/>
                </a:solidFill>
                <a:latin typeface="Trebuchet MS"/>
                <a:cs typeface="Trebuchet MS"/>
              </a:rPr>
              <a:t>commun</a:t>
            </a:r>
            <a:r>
              <a:rPr sz="2100" spc="-2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à</a:t>
            </a:r>
            <a:r>
              <a:rPr sz="2100" spc="-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adapter</a:t>
            </a:r>
            <a:r>
              <a:rPr sz="2100" spc="-2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-2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0" dirty="0">
                <a:solidFill>
                  <a:srgbClr val="333333"/>
                </a:solidFill>
                <a:latin typeface="Trebuchet MS"/>
                <a:cs typeface="Trebuchet MS"/>
              </a:rPr>
              <a:t>comportement</a:t>
            </a:r>
            <a:r>
              <a:rPr sz="2100" spc="-2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de</a:t>
            </a:r>
            <a:r>
              <a:rPr sz="2100" spc="-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5" dirty="0">
                <a:solidFill>
                  <a:srgbClr val="333333"/>
                </a:solidFill>
                <a:latin typeface="Trebuchet MS"/>
                <a:cs typeface="Trebuchet MS"/>
              </a:rPr>
              <a:t>un</a:t>
            </a:r>
            <a:r>
              <a:rPr sz="2100" spc="-2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lang="fr-FR" sz="2100" dirty="0">
                <a:solidFill>
                  <a:srgbClr val="333333"/>
                </a:solidFill>
                <a:latin typeface="Trebuchet MS"/>
                <a:cs typeface="Trebuchet MS"/>
              </a:rPr>
              <a:t>Container</a:t>
            </a:r>
            <a:r>
              <a:rPr sz="2100" spc="-2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85" dirty="0">
                <a:solidFill>
                  <a:srgbClr val="333333"/>
                </a:solidFill>
                <a:latin typeface="Trebuchet MS"/>
                <a:cs typeface="Trebuchet MS"/>
              </a:rPr>
              <a:t>en utilisant</a:t>
            </a:r>
            <a:r>
              <a:rPr sz="2100" spc="-2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0" dirty="0">
                <a:solidFill>
                  <a:srgbClr val="333333"/>
                </a:solidFill>
                <a:latin typeface="Trebuchet MS"/>
                <a:cs typeface="Trebuchet MS"/>
              </a:rPr>
              <a:t>environnement</a:t>
            </a:r>
            <a:r>
              <a:rPr sz="2100" spc="-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variables </a:t>
            </a:r>
            <a:r>
              <a:rPr sz="2100" spc="50" dirty="0">
                <a:solidFill>
                  <a:srgbClr val="333333"/>
                </a:solidFill>
                <a:latin typeface="Trebuchet MS"/>
                <a:cs typeface="Trebuchet MS"/>
              </a:rPr>
              <a:t>pour</a:t>
            </a:r>
            <a:r>
              <a:rPr sz="2100" spc="7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exemple</a:t>
            </a:r>
            <a:r>
              <a:rPr sz="2100" spc="7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50" dirty="0">
                <a:solidFill>
                  <a:srgbClr val="333333"/>
                </a:solidFill>
                <a:latin typeface="Trebuchet MS"/>
                <a:cs typeface="Trebuchet MS"/>
              </a:rPr>
              <a:t>:</a:t>
            </a:r>
            <a:endParaRPr sz="2100" dirty="0">
              <a:latin typeface="Trebuchet MS"/>
              <a:cs typeface="Trebuchet MS"/>
            </a:endParaRPr>
          </a:p>
          <a:p>
            <a:pPr marL="393065">
              <a:lnSpc>
                <a:spcPct val="100000"/>
              </a:lnSpc>
              <a:spcBef>
                <a:spcPts val="880"/>
              </a:spcBef>
            </a:pPr>
            <a:r>
              <a:rPr sz="2100" spc="65" dirty="0">
                <a:solidFill>
                  <a:srgbClr val="333333"/>
                </a:solidFill>
                <a:latin typeface="Trebuchet MS"/>
                <a:cs typeface="Trebuchet MS"/>
              </a:rPr>
              <a:t>un</a:t>
            </a:r>
            <a:r>
              <a:rPr sz="2100" spc="-9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JDBC</a:t>
            </a:r>
            <a:r>
              <a:rPr sz="2100" spc="-9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25" dirty="0">
                <a:solidFill>
                  <a:srgbClr val="333333"/>
                </a:solidFill>
                <a:latin typeface="Trebuchet MS"/>
                <a:cs typeface="Trebuchet MS"/>
              </a:rPr>
              <a:t>URL</a:t>
            </a:r>
            <a:endParaRPr sz="2100" dirty="0">
              <a:latin typeface="Trebuchet MS"/>
              <a:cs typeface="Trebuchet MS"/>
            </a:endParaRPr>
          </a:p>
          <a:p>
            <a:pPr marL="393065" marR="3467100">
              <a:lnSpc>
                <a:spcPts val="3820"/>
              </a:lnSpc>
              <a:spcBef>
                <a:spcPts val="70"/>
              </a:spcBef>
            </a:pP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-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00" dirty="0">
                <a:solidFill>
                  <a:srgbClr val="333333"/>
                </a:solidFill>
                <a:latin typeface="Trebuchet MS"/>
                <a:cs typeface="Trebuchet MS"/>
              </a:rPr>
              <a:t>nom</a:t>
            </a:r>
            <a:r>
              <a:rPr sz="2100" spc="-2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de</a:t>
            </a:r>
            <a:r>
              <a:rPr sz="2100" spc="-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00" dirty="0">
                <a:solidFill>
                  <a:srgbClr val="333333"/>
                </a:solidFill>
                <a:latin typeface="Trebuchet MS"/>
                <a:cs typeface="Trebuchet MS"/>
              </a:rPr>
              <a:t>un</a:t>
            </a:r>
            <a:r>
              <a:rPr sz="2100" spc="-2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externe</a:t>
            </a:r>
            <a:r>
              <a:rPr sz="2100" spc="-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service</a:t>
            </a:r>
            <a:r>
              <a:rPr sz="2100" spc="-2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95" dirty="0">
                <a:solidFill>
                  <a:srgbClr val="333333"/>
                </a:solidFill>
                <a:latin typeface="Trebuchet MS"/>
                <a:cs typeface="Trebuchet MS"/>
              </a:rPr>
              <a:t>utilisé</a:t>
            </a:r>
            <a:r>
              <a:rPr sz="2100" spc="-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pour</a:t>
            </a:r>
            <a:r>
              <a:rPr sz="2100" spc="-2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authentification </a:t>
            </a:r>
            <a:r>
              <a:rPr sz="2100" spc="65" dirty="0">
                <a:solidFill>
                  <a:srgbClr val="333333"/>
                </a:solidFill>
                <a:latin typeface="Trebuchet MS"/>
                <a:cs typeface="Trebuchet MS"/>
              </a:rPr>
              <a:t>a</a:t>
            </a:r>
            <a:r>
              <a:rPr sz="2100" spc="-8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5" dirty="0">
                <a:solidFill>
                  <a:srgbClr val="333333"/>
                </a:solidFill>
                <a:latin typeface="Trebuchet MS"/>
                <a:cs typeface="Trebuchet MS"/>
              </a:rPr>
              <a:t>Printemps</a:t>
            </a:r>
            <a:r>
              <a:rPr sz="2100" spc="-8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profil</a:t>
            </a:r>
            <a:endParaRPr sz="2100" dirty="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09624" y="1552574"/>
            <a:ext cx="12211050" cy="9525"/>
          </a:xfrm>
          <a:custGeom>
            <a:avLst/>
            <a:gdLst/>
            <a:ahLst/>
            <a:cxnLst/>
            <a:rect l="l" t="t" r="r" b="b"/>
            <a:pathLst>
              <a:path w="12211050" h="9525">
                <a:moveTo>
                  <a:pt x="12211049" y="9524"/>
                </a:moveTo>
                <a:lnTo>
                  <a:pt x="0" y="9524"/>
                </a:lnTo>
                <a:lnTo>
                  <a:pt x="0" y="0"/>
                </a:lnTo>
                <a:lnTo>
                  <a:pt x="12211049" y="0"/>
                </a:lnTo>
                <a:lnTo>
                  <a:pt x="12211049" y="952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809624" y="1552574"/>
            <a:ext cx="12211050" cy="4972050"/>
            <a:chOff x="809624" y="1552574"/>
            <a:chExt cx="12211050" cy="4972050"/>
          </a:xfrm>
        </p:grpSpPr>
        <p:sp>
          <p:nvSpPr>
            <p:cNvPr id="4" name="object 4"/>
            <p:cNvSpPr/>
            <p:nvPr/>
          </p:nvSpPr>
          <p:spPr>
            <a:xfrm>
              <a:off x="809612" y="1552574"/>
              <a:ext cx="12211050" cy="4972050"/>
            </a:xfrm>
            <a:custGeom>
              <a:avLst/>
              <a:gdLst/>
              <a:ahLst/>
              <a:cxnLst/>
              <a:rect l="l" t="t" r="r" b="b"/>
              <a:pathLst>
                <a:path w="12211050" h="4972050">
                  <a:moveTo>
                    <a:pt x="12211050" y="0"/>
                  </a:moveTo>
                  <a:lnTo>
                    <a:pt x="12201525" y="0"/>
                  </a:lnTo>
                  <a:lnTo>
                    <a:pt x="12201525" y="4962525"/>
                  </a:lnTo>
                  <a:lnTo>
                    <a:pt x="0" y="4962525"/>
                  </a:lnTo>
                  <a:lnTo>
                    <a:pt x="0" y="4972050"/>
                  </a:lnTo>
                  <a:lnTo>
                    <a:pt x="12201525" y="4972050"/>
                  </a:lnTo>
                  <a:lnTo>
                    <a:pt x="12211050" y="4972050"/>
                  </a:lnTo>
                  <a:lnTo>
                    <a:pt x="12211050" y="4962525"/>
                  </a:lnTo>
                  <a:lnTo>
                    <a:pt x="12211050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09624" y="1552574"/>
              <a:ext cx="9525" cy="4972050"/>
            </a:xfrm>
            <a:custGeom>
              <a:avLst/>
              <a:gdLst/>
              <a:ahLst/>
              <a:cxnLst/>
              <a:rect l="l" t="t" r="r" b="b"/>
              <a:pathLst>
                <a:path w="9525" h="4972050">
                  <a:moveTo>
                    <a:pt x="0" y="4972049"/>
                  </a:moveTo>
                  <a:lnTo>
                    <a:pt x="0" y="0"/>
                  </a:lnTo>
                  <a:lnTo>
                    <a:pt x="9524" y="9524"/>
                  </a:lnTo>
                  <a:lnTo>
                    <a:pt x="9524" y="4962524"/>
                  </a:lnTo>
                  <a:lnTo>
                    <a:pt x="0" y="4972049"/>
                  </a:lnTo>
                  <a:close/>
                </a:path>
              </a:pathLst>
            </a:custGeom>
            <a:solidFill>
              <a:srgbClr val="ED21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ENVIRONNEMENT</a:t>
            </a:r>
            <a:r>
              <a:rPr spc="-204" dirty="0"/>
              <a:t> </a:t>
            </a:r>
            <a:r>
              <a:rPr spc="-60" dirty="0"/>
              <a:t>VARIABLE</a:t>
            </a:r>
            <a:r>
              <a:rPr spc="-180" dirty="0"/>
              <a:t> </a:t>
            </a:r>
            <a:r>
              <a:rPr spc="-35" dirty="0"/>
              <a:t>DÉCLARATION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949325" y="1625600"/>
            <a:ext cx="6964680" cy="48012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925"/>
              </a:lnSpc>
              <a:spcBef>
                <a:spcPts val="100"/>
              </a:spcBef>
            </a:pPr>
            <a:r>
              <a:rPr sz="1650" spc="390" dirty="0">
                <a:solidFill>
                  <a:srgbClr val="999999"/>
                </a:solidFill>
                <a:latin typeface="Tahoma"/>
                <a:cs typeface="Tahoma"/>
              </a:rPr>
              <a:t>-- </a:t>
            </a:r>
            <a:r>
              <a:rPr sz="1650" spc="340" dirty="0">
                <a:solidFill>
                  <a:srgbClr val="999999"/>
                </a:solidFill>
                <a:latin typeface="Tahoma"/>
                <a:cs typeface="Tahoma"/>
              </a:rPr>
              <a:t>-</a:t>
            </a:r>
            <a:endParaRPr sz="1650">
              <a:latin typeface="Tahoma"/>
              <a:cs typeface="Tahoma"/>
            </a:endParaRPr>
          </a:p>
          <a:p>
            <a:pPr marL="12700" marR="4546600">
              <a:lnSpc>
                <a:spcPts val="1880"/>
              </a:lnSpc>
              <a:spcBef>
                <a:spcPts val="90"/>
              </a:spcBef>
            </a:pPr>
            <a:r>
              <a:rPr sz="1650" spc="245" dirty="0">
                <a:solidFill>
                  <a:srgbClr val="0077AA"/>
                </a:solidFill>
                <a:latin typeface="Tahoma"/>
                <a:cs typeface="Tahoma"/>
              </a:rPr>
              <a:t>apiVersion </a:t>
            </a:r>
            <a:r>
              <a:rPr sz="1650" spc="245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dirty="0">
                <a:solidFill>
                  <a:srgbClr val="999999"/>
                </a:solidFill>
                <a:latin typeface="Tahoma"/>
                <a:cs typeface="Tahoma"/>
              </a:rPr>
              <a:t>  </a:t>
            </a:r>
            <a:r>
              <a:rPr sz="1650" spc="260" dirty="0">
                <a:solidFill>
                  <a:srgbClr val="0077AA"/>
                </a:solidFill>
                <a:latin typeface="Tahoma"/>
                <a:cs typeface="Tahoma"/>
              </a:rPr>
              <a:t>type </a:t>
            </a:r>
            <a:r>
              <a:rPr sz="1650" spc="155" dirty="0">
                <a:latin typeface="Tahoma"/>
                <a:cs typeface="Tahoma"/>
              </a:rPr>
              <a:t>d'applications/v1 </a:t>
            </a:r>
            <a:r>
              <a:rPr sz="1650" spc="260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spc="484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650" spc="155" dirty="0">
                <a:solidFill>
                  <a:srgbClr val="0077AA"/>
                </a:solidFill>
                <a:latin typeface="Tahoma"/>
                <a:cs typeface="Tahoma"/>
              </a:rPr>
              <a:t>Métadonnées </a:t>
            </a:r>
            <a:r>
              <a:rPr sz="1650" spc="229" dirty="0">
                <a:latin typeface="Tahoma"/>
                <a:cs typeface="Tahoma"/>
              </a:rPr>
              <a:t>de ReplicaSet </a:t>
            </a:r>
            <a:r>
              <a:rPr sz="1650" spc="155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endParaRPr sz="1650">
              <a:latin typeface="Tahoma"/>
              <a:cs typeface="Tahoma"/>
            </a:endParaRPr>
          </a:p>
          <a:p>
            <a:pPr marL="264795">
              <a:lnSpc>
                <a:spcPts val="1764"/>
              </a:lnSpc>
            </a:pPr>
            <a:r>
              <a:rPr sz="1650" spc="60" dirty="0">
                <a:solidFill>
                  <a:srgbClr val="0077AA"/>
                </a:solidFill>
                <a:latin typeface="Tahoma"/>
                <a:cs typeface="Tahoma"/>
              </a:rPr>
              <a:t>nom </a:t>
            </a:r>
            <a:r>
              <a:rPr sz="1650" spc="60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dirty="0">
                <a:solidFill>
                  <a:srgbClr val="999999"/>
                </a:solidFill>
                <a:latin typeface="Tahoma"/>
                <a:cs typeface="Tahoma"/>
              </a:rPr>
              <a:t>  </a:t>
            </a:r>
            <a:r>
              <a:rPr sz="1650" spc="204" dirty="0">
                <a:latin typeface="Tahoma"/>
                <a:cs typeface="Tahoma"/>
              </a:rPr>
              <a:t>docker </a:t>
            </a:r>
            <a:r>
              <a:rPr sz="1650" spc="204" dirty="0">
                <a:solidFill>
                  <a:srgbClr val="999999"/>
                </a:solidFill>
                <a:latin typeface="Tahoma"/>
                <a:cs typeface="Tahoma"/>
              </a:rPr>
              <a:t>- </a:t>
            </a:r>
            <a:r>
              <a:rPr sz="1650" spc="295" dirty="0">
                <a:latin typeface="Tahoma"/>
                <a:cs typeface="Tahoma"/>
              </a:rPr>
              <a:t>registre</a:t>
            </a:r>
            <a:endParaRPr sz="1650">
              <a:latin typeface="Tahoma"/>
              <a:cs typeface="Tahoma"/>
            </a:endParaRPr>
          </a:p>
          <a:p>
            <a:pPr marL="12700">
              <a:lnSpc>
                <a:spcPts val="1875"/>
              </a:lnSpc>
            </a:pPr>
            <a:r>
              <a:rPr sz="1650" spc="204" dirty="0">
                <a:solidFill>
                  <a:srgbClr val="0077AA"/>
                </a:solidFill>
                <a:latin typeface="Tahoma"/>
                <a:cs typeface="Tahoma"/>
              </a:rPr>
              <a:t>spécification </a:t>
            </a:r>
            <a:r>
              <a:rPr sz="1650" spc="204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endParaRPr sz="1650">
              <a:latin typeface="Tahoma"/>
              <a:cs typeface="Tahoma"/>
            </a:endParaRPr>
          </a:p>
          <a:p>
            <a:pPr marL="264795" marR="5303520">
              <a:lnSpc>
                <a:spcPts val="1880"/>
              </a:lnSpc>
              <a:spcBef>
                <a:spcPts val="95"/>
              </a:spcBef>
            </a:pPr>
            <a:r>
              <a:rPr sz="1650" spc="310" dirty="0">
                <a:solidFill>
                  <a:srgbClr val="0077AA"/>
                </a:solidFill>
                <a:latin typeface="Tahoma"/>
                <a:cs typeface="Tahoma"/>
              </a:rPr>
              <a:t>répliques </a:t>
            </a:r>
            <a:r>
              <a:rPr sz="1650" spc="310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spc="495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650" spc="40" dirty="0">
                <a:solidFill>
                  <a:srgbClr val="990054"/>
                </a:solidFill>
                <a:latin typeface="Tahoma"/>
                <a:cs typeface="Tahoma"/>
              </a:rPr>
              <a:t>1 </a:t>
            </a:r>
            <a:r>
              <a:rPr sz="1650" spc="200" dirty="0">
                <a:solidFill>
                  <a:srgbClr val="0077AA"/>
                </a:solidFill>
                <a:latin typeface="Tahoma"/>
                <a:cs typeface="Tahoma"/>
              </a:rPr>
              <a:t>modèle </a:t>
            </a:r>
            <a:r>
              <a:rPr sz="1650" spc="200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endParaRPr sz="1650">
              <a:latin typeface="Tahoma"/>
              <a:cs typeface="Tahoma"/>
            </a:endParaRPr>
          </a:p>
          <a:p>
            <a:pPr marR="5303520" algn="r">
              <a:lnSpc>
                <a:spcPts val="1770"/>
              </a:lnSpc>
            </a:pPr>
            <a:r>
              <a:rPr sz="1650" spc="155" dirty="0">
                <a:solidFill>
                  <a:srgbClr val="0077AA"/>
                </a:solidFill>
                <a:latin typeface="Tahoma"/>
                <a:cs typeface="Tahoma"/>
              </a:rPr>
              <a:t>métadonnées </a:t>
            </a:r>
            <a:r>
              <a:rPr sz="1650" spc="155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endParaRPr sz="1650">
              <a:latin typeface="Tahoma"/>
              <a:cs typeface="Tahoma"/>
            </a:endParaRPr>
          </a:p>
          <a:p>
            <a:pPr marR="5303520" algn="r">
              <a:lnSpc>
                <a:spcPts val="1875"/>
              </a:lnSpc>
            </a:pPr>
            <a:r>
              <a:rPr sz="1650" spc="305" dirty="0">
                <a:solidFill>
                  <a:srgbClr val="0077AA"/>
                </a:solidFill>
                <a:latin typeface="Tahoma"/>
                <a:cs typeface="Tahoma"/>
              </a:rPr>
              <a:t>étiquettes </a:t>
            </a:r>
            <a:r>
              <a:rPr sz="1650" spc="305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endParaRPr sz="1650">
              <a:latin typeface="Tahoma"/>
              <a:cs typeface="Tahoma"/>
            </a:endParaRPr>
          </a:p>
          <a:p>
            <a:pPr marL="516890" marR="4293870" indent="504190">
              <a:lnSpc>
                <a:spcPts val="1870"/>
              </a:lnSpc>
              <a:spcBef>
                <a:spcPts val="100"/>
              </a:spcBef>
            </a:pPr>
            <a:r>
              <a:rPr sz="1650" spc="165" dirty="0">
                <a:solidFill>
                  <a:srgbClr val="0077AA"/>
                </a:solidFill>
                <a:latin typeface="Tahoma"/>
                <a:cs typeface="Tahoma"/>
              </a:rPr>
              <a:t>application </a:t>
            </a:r>
            <a:r>
              <a:rPr sz="1650" spc="165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spc="480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650" spc="204" dirty="0">
                <a:solidFill>
                  <a:srgbClr val="0077AA"/>
                </a:solidFill>
                <a:latin typeface="Tahoma"/>
                <a:cs typeface="Tahoma"/>
              </a:rPr>
              <a:t>Spécifications </a:t>
            </a:r>
            <a:r>
              <a:rPr sz="1650" spc="295" dirty="0">
                <a:latin typeface="Tahoma"/>
                <a:cs typeface="Tahoma"/>
              </a:rPr>
              <a:t>du registre </a:t>
            </a:r>
            <a:r>
              <a:rPr sz="1650" spc="204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endParaRPr sz="1650">
              <a:latin typeface="Tahoma"/>
              <a:cs typeface="Tahoma"/>
            </a:endParaRPr>
          </a:p>
          <a:p>
            <a:pPr marL="769620">
              <a:lnSpc>
                <a:spcPts val="1785"/>
              </a:lnSpc>
            </a:pPr>
            <a:r>
              <a:rPr sz="1650" spc="245" dirty="0">
                <a:solidFill>
                  <a:srgbClr val="0077AA"/>
                </a:solidFill>
                <a:latin typeface="Tahoma"/>
                <a:cs typeface="Tahoma"/>
              </a:rPr>
              <a:t>conteneurs </a:t>
            </a:r>
            <a:r>
              <a:rPr sz="1650" spc="245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endParaRPr sz="1650">
              <a:latin typeface="Tahoma"/>
              <a:cs typeface="Tahoma"/>
            </a:endParaRPr>
          </a:p>
          <a:p>
            <a:pPr marL="1271905" marR="3536950" indent="-250825">
              <a:lnSpc>
                <a:spcPts val="1880"/>
              </a:lnSpc>
              <a:spcBef>
                <a:spcPts val="95"/>
              </a:spcBef>
              <a:buClr>
                <a:srgbClr val="999999"/>
              </a:buClr>
              <a:buChar char="-"/>
              <a:tabLst>
                <a:tab pos="1273810" algn="l"/>
              </a:tabLst>
            </a:pPr>
            <a:r>
              <a:rPr sz="1650" spc="60" dirty="0">
                <a:solidFill>
                  <a:srgbClr val="0077AA"/>
                </a:solidFill>
                <a:latin typeface="Tahoma"/>
                <a:cs typeface="Tahoma"/>
              </a:rPr>
              <a:t>nom </a:t>
            </a:r>
            <a:r>
              <a:rPr sz="1650" spc="60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spc="490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650" spc="155" dirty="0">
                <a:solidFill>
                  <a:srgbClr val="0077AA"/>
                </a:solidFill>
                <a:latin typeface="Tahoma"/>
                <a:cs typeface="Tahoma"/>
              </a:rPr>
              <a:t>image </a:t>
            </a:r>
            <a:r>
              <a:rPr sz="1650" spc="295" dirty="0">
                <a:latin typeface="Tahoma"/>
                <a:cs typeface="Tahoma"/>
              </a:rPr>
              <a:t>du registre </a:t>
            </a:r>
            <a:r>
              <a:rPr sz="1650" spc="155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spc="470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650" spc="285" dirty="0">
                <a:latin typeface="Tahoma"/>
                <a:cs typeface="Tahoma"/>
              </a:rPr>
              <a:t>registre </a:t>
            </a:r>
            <a:r>
              <a:rPr sz="1650" spc="285" dirty="0">
                <a:solidFill>
                  <a:srgbClr val="999999"/>
                </a:solidFill>
                <a:latin typeface="Tahoma"/>
                <a:cs typeface="Tahoma"/>
              </a:rPr>
              <a:t>: </a:t>
            </a:r>
            <a:r>
              <a:rPr sz="1650" spc="285" dirty="0">
                <a:solidFill>
                  <a:srgbClr val="990054"/>
                </a:solidFill>
                <a:latin typeface="Tahoma"/>
                <a:cs typeface="Tahoma"/>
              </a:rPr>
              <a:t>2 </a:t>
            </a:r>
            <a:r>
              <a:rPr sz="1650" spc="170" dirty="0">
                <a:solidFill>
                  <a:srgbClr val="0077AA"/>
                </a:solidFill>
                <a:latin typeface="Tahoma"/>
                <a:cs typeface="Tahoma"/>
              </a:rPr>
              <a:t>environnement </a:t>
            </a:r>
            <a:r>
              <a:rPr sz="1650" spc="170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endParaRPr sz="1650">
              <a:latin typeface="Tahoma"/>
              <a:cs typeface="Tahoma"/>
            </a:endParaRPr>
          </a:p>
          <a:p>
            <a:pPr marL="1777364" lvl="1" indent="-250825">
              <a:lnSpc>
                <a:spcPts val="1764"/>
              </a:lnSpc>
              <a:buClr>
                <a:srgbClr val="999999"/>
              </a:buClr>
              <a:buChar char="-"/>
              <a:tabLst>
                <a:tab pos="1777364" algn="l"/>
              </a:tabLst>
            </a:pPr>
            <a:r>
              <a:rPr sz="1650" spc="60" dirty="0">
                <a:solidFill>
                  <a:srgbClr val="0077AA"/>
                </a:solidFill>
                <a:latin typeface="Tahoma"/>
                <a:cs typeface="Tahoma"/>
              </a:rPr>
              <a:t>nom </a:t>
            </a:r>
            <a:r>
              <a:rPr sz="1650" spc="60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spc="490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650" spc="-10" dirty="0">
                <a:latin typeface="Tahoma"/>
                <a:cs typeface="Tahoma"/>
              </a:rPr>
              <a:t>ADRESSE_D'ENREGISTREMENT</a:t>
            </a:r>
            <a:endParaRPr sz="1650">
              <a:latin typeface="Tahoma"/>
              <a:cs typeface="Tahoma"/>
            </a:endParaRPr>
          </a:p>
          <a:p>
            <a:pPr marL="1778635">
              <a:lnSpc>
                <a:spcPts val="1875"/>
              </a:lnSpc>
            </a:pPr>
            <a:r>
              <a:rPr sz="1650" spc="250" dirty="0">
                <a:solidFill>
                  <a:srgbClr val="0077AA"/>
                </a:solidFill>
                <a:latin typeface="Tahoma"/>
                <a:cs typeface="Tahoma"/>
              </a:rPr>
              <a:t>valeur </a:t>
            </a:r>
            <a:r>
              <a:rPr sz="1650" spc="250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spc="490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650" spc="165" dirty="0">
                <a:solidFill>
                  <a:srgbClr val="669900"/>
                </a:solidFill>
                <a:latin typeface="Tahoma"/>
                <a:cs typeface="Tahoma"/>
              </a:rPr>
              <a:t>"prod.registry.mycompany.com:9090"</a:t>
            </a:r>
            <a:endParaRPr sz="1650">
              <a:latin typeface="Tahoma"/>
              <a:cs typeface="Tahoma"/>
            </a:endParaRPr>
          </a:p>
          <a:p>
            <a:pPr marL="1777364" lvl="1" indent="-250825">
              <a:lnSpc>
                <a:spcPts val="1875"/>
              </a:lnSpc>
              <a:buClr>
                <a:srgbClr val="999999"/>
              </a:buClr>
              <a:buChar char="-"/>
              <a:tabLst>
                <a:tab pos="1777364" algn="l"/>
              </a:tabLst>
            </a:pPr>
            <a:r>
              <a:rPr sz="1650" spc="60" dirty="0">
                <a:solidFill>
                  <a:srgbClr val="0077AA"/>
                </a:solidFill>
                <a:latin typeface="Tahoma"/>
                <a:cs typeface="Tahoma"/>
              </a:rPr>
              <a:t>nom </a:t>
            </a:r>
            <a:r>
              <a:rPr sz="1650" spc="60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spc="490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650" spc="-10" dirty="0">
                <a:latin typeface="Tahoma"/>
                <a:cs typeface="Tahoma"/>
              </a:rPr>
              <a:t>REGISTRY_HEALTH_HTTP_TRESHOLD</a:t>
            </a:r>
            <a:endParaRPr sz="1650">
              <a:latin typeface="Tahoma"/>
              <a:cs typeface="Tahoma"/>
            </a:endParaRPr>
          </a:p>
          <a:p>
            <a:pPr marL="1778635">
              <a:lnSpc>
                <a:spcPts val="1925"/>
              </a:lnSpc>
            </a:pPr>
            <a:r>
              <a:rPr sz="1650" spc="250" dirty="0">
                <a:solidFill>
                  <a:srgbClr val="0077AA"/>
                </a:solidFill>
                <a:latin typeface="Tahoma"/>
                <a:cs typeface="Tahoma"/>
              </a:rPr>
              <a:t>valeur </a:t>
            </a:r>
            <a:r>
              <a:rPr sz="1650" spc="250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spc="490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650" spc="215" dirty="0">
                <a:solidFill>
                  <a:srgbClr val="669900"/>
                </a:solidFill>
                <a:latin typeface="Tahoma"/>
                <a:cs typeface="Tahoma"/>
              </a:rPr>
              <a:t>"5"</a:t>
            </a:r>
            <a:endParaRPr sz="165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5" dirty="0"/>
              <a:t>CARTES DE CONFIGURATION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1647824"/>
            <a:ext cx="95250" cy="9524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177924" y="1461293"/>
            <a:ext cx="11508740" cy="2643505"/>
          </a:xfrm>
          <a:prstGeom prst="rect">
            <a:avLst/>
          </a:prstGeom>
        </p:spPr>
        <p:txBody>
          <a:bodyPr vert="horz" wrap="square" lIns="0" tIns="85090" rIns="0" bIns="0" rtlCol="0">
            <a:spAutoFit/>
          </a:bodyPr>
          <a:lstStyle/>
          <a:p>
            <a:pPr marL="12700" marR="5080">
              <a:lnSpc>
                <a:spcPct val="80800"/>
              </a:lnSpc>
              <a:spcBef>
                <a:spcPts val="670"/>
              </a:spcBef>
            </a:pPr>
            <a:r>
              <a:rPr sz="2500" spc="1450" dirty="0">
                <a:solidFill>
                  <a:srgbClr val="333333"/>
                </a:solidFill>
                <a:latin typeface="Cambria"/>
                <a:cs typeface="Cambria"/>
              </a:rPr>
              <a:t>👎</a:t>
            </a:r>
            <a:r>
              <a:rPr sz="2500" spc="45" dirty="0">
                <a:solidFill>
                  <a:srgbClr val="333333"/>
                </a:solidFill>
                <a:latin typeface="Cambria"/>
                <a:cs typeface="Cambria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0" dirty="0">
                <a:solidFill>
                  <a:srgbClr val="333333"/>
                </a:solidFill>
                <a:latin typeface="Trebuchet MS"/>
                <a:cs typeface="Trebuchet MS"/>
              </a:rPr>
              <a:t>inconvénient</a:t>
            </a: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de</a:t>
            </a: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85" dirty="0">
                <a:solidFill>
                  <a:srgbClr val="333333"/>
                </a:solidFill>
                <a:latin typeface="Trebuchet MS"/>
                <a:cs typeface="Trebuchet MS"/>
              </a:rPr>
              <a:t>en utilisant</a:t>
            </a: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0" dirty="0">
                <a:solidFill>
                  <a:srgbClr val="333333"/>
                </a:solidFill>
                <a:latin typeface="Trebuchet MS"/>
                <a:cs typeface="Trebuchet MS"/>
              </a:rPr>
              <a:t>environnement</a:t>
            </a: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variables</a:t>
            </a: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est</a:t>
            </a: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que</a:t>
            </a: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85" dirty="0">
                <a:solidFill>
                  <a:srgbClr val="333333"/>
                </a:solidFill>
                <a:latin typeface="Trebuchet MS"/>
                <a:cs typeface="Trebuchet MS"/>
              </a:rPr>
              <a:t>toi</a:t>
            </a: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50" dirty="0">
                <a:solidFill>
                  <a:srgbClr val="333333"/>
                </a:solidFill>
                <a:latin typeface="Trebuchet MS"/>
                <a:cs typeface="Trebuchet MS"/>
              </a:rPr>
              <a:t>volonté</a:t>
            </a: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5" dirty="0">
                <a:solidFill>
                  <a:srgbClr val="333333"/>
                </a:solidFill>
                <a:latin typeface="Trebuchet MS"/>
                <a:cs typeface="Trebuchet MS"/>
              </a:rPr>
              <a:t>avoir</a:t>
            </a:r>
            <a:r>
              <a:rPr sz="2100" spc="-4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à</a:t>
            </a: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construire</a:t>
            </a: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50" dirty="0">
                <a:solidFill>
                  <a:srgbClr val="333333"/>
                </a:solidFill>
                <a:latin typeface="Trebuchet MS"/>
                <a:cs typeface="Trebuchet MS"/>
              </a:rPr>
              <a:t>descripteurs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pour</a:t>
            </a:r>
            <a:r>
              <a:rPr sz="2100" spc="5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chaque</a:t>
            </a:r>
            <a:r>
              <a:rPr sz="2100" spc="5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0" dirty="0">
                <a:solidFill>
                  <a:srgbClr val="333333"/>
                </a:solidFill>
                <a:latin typeface="Trebuchet MS"/>
                <a:cs typeface="Trebuchet MS"/>
              </a:rPr>
              <a:t>environnement</a:t>
            </a:r>
            <a:endParaRPr sz="2100">
              <a:latin typeface="Trebuchet MS"/>
              <a:cs typeface="Trebuchet MS"/>
            </a:endParaRPr>
          </a:p>
          <a:p>
            <a:pPr marL="12700" marR="1501775">
              <a:lnSpc>
                <a:spcPts val="2100"/>
              </a:lnSpc>
              <a:spcBef>
                <a:spcPts val="1725"/>
              </a:spcBef>
            </a:pP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1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80" dirty="0">
                <a:solidFill>
                  <a:srgbClr val="333333"/>
                </a:solidFill>
                <a:latin typeface="Trebuchet MS"/>
                <a:cs typeface="Trebuchet MS"/>
              </a:rPr>
              <a:t>principal</a:t>
            </a:r>
            <a:r>
              <a:rPr sz="2100" spc="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but</a:t>
            </a:r>
            <a:r>
              <a:rPr sz="2100" spc="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de</a:t>
            </a:r>
            <a:r>
              <a:rPr sz="2100" spc="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configuration</a:t>
            </a:r>
            <a:r>
              <a:rPr sz="2100" spc="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est</a:t>
            </a:r>
            <a:r>
              <a:rPr sz="2100" spc="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à</a:t>
            </a:r>
            <a:r>
              <a:rPr sz="2100" spc="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5" dirty="0">
                <a:solidFill>
                  <a:srgbClr val="333333"/>
                </a:solidFill>
                <a:latin typeface="Trebuchet MS"/>
                <a:cs typeface="Trebuchet MS"/>
              </a:rPr>
              <a:t>être</a:t>
            </a:r>
            <a:r>
              <a:rPr sz="2100" spc="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capable</a:t>
            </a:r>
            <a:r>
              <a:rPr sz="2100" spc="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à</a:t>
            </a:r>
            <a:r>
              <a:rPr sz="2100" spc="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0" dirty="0">
                <a:solidFill>
                  <a:srgbClr val="333333"/>
                </a:solidFill>
                <a:latin typeface="Trebuchet MS"/>
                <a:cs typeface="Trebuchet MS"/>
              </a:rPr>
              <a:t>séparé</a:t>
            </a:r>
            <a:r>
              <a:rPr sz="2100" spc="1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valeurs</a:t>
            </a:r>
            <a:r>
              <a:rPr sz="2100" spc="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0" dirty="0">
                <a:solidFill>
                  <a:srgbClr val="333333"/>
                </a:solidFill>
                <a:latin typeface="Trebuchet MS"/>
                <a:cs typeface="Trebuchet MS"/>
              </a:rPr>
              <a:t>changement</a:t>
            </a:r>
            <a:r>
              <a:rPr sz="2100" spc="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pour</a:t>
            </a:r>
            <a:r>
              <a:rPr sz="2100" spc="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20" dirty="0">
                <a:solidFill>
                  <a:srgbClr val="333333"/>
                </a:solidFill>
                <a:latin typeface="Trebuchet MS"/>
                <a:cs typeface="Trebuchet MS"/>
              </a:rPr>
              <a:t>chaque </a:t>
            </a:r>
            <a:r>
              <a:rPr sz="2100" spc="60" dirty="0">
                <a:solidFill>
                  <a:srgbClr val="333333"/>
                </a:solidFill>
                <a:latin typeface="Trebuchet MS"/>
                <a:cs typeface="Trebuchet MS"/>
              </a:rPr>
              <a:t>environnement</a:t>
            </a:r>
            <a:r>
              <a:rPr sz="2100" spc="-5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75" dirty="0">
                <a:solidFill>
                  <a:srgbClr val="333333"/>
                </a:solidFill>
                <a:latin typeface="Trebuchet MS"/>
                <a:cs typeface="Trebuchet MS"/>
              </a:rPr>
              <a:t>depuis</a:t>
            </a:r>
            <a:r>
              <a:rPr sz="2100" spc="-5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-5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70" dirty="0">
                <a:solidFill>
                  <a:srgbClr val="333333"/>
                </a:solidFill>
                <a:latin typeface="Trebuchet MS"/>
                <a:cs typeface="Trebuchet MS"/>
              </a:rPr>
              <a:t>source</a:t>
            </a:r>
            <a:r>
              <a:rPr sz="2100" spc="-5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5" dirty="0">
                <a:solidFill>
                  <a:srgbClr val="333333"/>
                </a:solidFill>
                <a:latin typeface="Trebuchet MS"/>
                <a:cs typeface="Trebuchet MS"/>
              </a:rPr>
              <a:t>code</a:t>
            </a:r>
            <a:r>
              <a:rPr sz="2100" spc="-5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de</a:t>
            </a:r>
            <a:r>
              <a:rPr sz="2100" spc="-5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-5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application</a:t>
            </a:r>
            <a:endParaRPr sz="21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230"/>
              </a:spcBef>
            </a:pPr>
            <a:r>
              <a:rPr sz="2100" spc="-229" dirty="0">
                <a:solidFill>
                  <a:srgbClr val="333333"/>
                </a:solidFill>
                <a:latin typeface="Trebuchet MS"/>
                <a:cs typeface="Trebuchet MS"/>
              </a:rPr>
              <a:t>...</a:t>
            </a:r>
            <a:r>
              <a:rPr sz="2100" spc="-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00" dirty="0">
                <a:solidFill>
                  <a:srgbClr val="333333"/>
                </a:solidFill>
                <a:latin typeface="Trebuchet MS"/>
                <a:cs typeface="Trebuchet MS"/>
              </a:rPr>
              <a:t>et</a:t>
            </a:r>
            <a:r>
              <a:rPr sz="2100" spc="-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80" dirty="0">
                <a:solidFill>
                  <a:srgbClr val="333333"/>
                </a:solidFill>
                <a:latin typeface="Trebuchet MS"/>
                <a:cs typeface="Trebuchet MS"/>
              </a:rPr>
              <a:t>ton</a:t>
            </a:r>
            <a:r>
              <a:rPr sz="2100" spc="-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descripteurs</a:t>
            </a:r>
            <a:r>
              <a:rPr sz="2100" spc="-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90" dirty="0">
                <a:solidFill>
                  <a:srgbClr val="333333"/>
                </a:solidFill>
                <a:latin typeface="Trebuchet MS"/>
                <a:cs typeface="Trebuchet MS"/>
              </a:rPr>
              <a:t>devrait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5" dirty="0">
                <a:solidFill>
                  <a:srgbClr val="333333"/>
                </a:solidFill>
                <a:latin typeface="Trebuchet MS"/>
                <a:cs typeface="Trebuchet MS"/>
              </a:rPr>
              <a:t>être</a:t>
            </a:r>
            <a:r>
              <a:rPr sz="2100" spc="-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partie</a:t>
            </a:r>
            <a:r>
              <a:rPr sz="2100" spc="-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de</a:t>
            </a:r>
            <a:r>
              <a:rPr sz="2100" spc="-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application</a:t>
            </a:r>
            <a:r>
              <a:rPr sz="2100" spc="-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70" dirty="0">
                <a:solidFill>
                  <a:srgbClr val="333333"/>
                </a:solidFill>
                <a:latin typeface="Trebuchet MS"/>
                <a:cs typeface="Trebuchet MS"/>
              </a:rPr>
              <a:t>source</a:t>
            </a:r>
            <a:r>
              <a:rPr sz="2100" spc="-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5" dirty="0">
                <a:solidFill>
                  <a:srgbClr val="333333"/>
                </a:solidFill>
                <a:latin typeface="Trebuchet MS"/>
                <a:cs typeface="Trebuchet MS"/>
              </a:rPr>
              <a:t>code</a:t>
            </a:r>
            <a:r>
              <a:rPr sz="2100" spc="-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(Tout</a:t>
            </a:r>
            <a:r>
              <a:rPr sz="2100" spc="-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05" dirty="0">
                <a:solidFill>
                  <a:srgbClr val="333333"/>
                </a:solidFill>
                <a:latin typeface="Trebuchet MS"/>
                <a:cs typeface="Trebuchet MS"/>
              </a:rPr>
              <a:t>comme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5" dirty="0">
                <a:solidFill>
                  <a:srgbClr val="333333"/>
                </a:solidFill>
                <a:latin typeface="Trebuchet MS"/>
                <a:cs typeface="Trebuchet MS"/>
              </a:rPr>
              <a:t>un</a:t>
            </a:r>
            <a:r>
              <a:rPr sz="2100" spc="-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code)</a:t>
            </a:r>
            <a:endParaRPr sz="2100">
              <a:latin typeface="Trebuchet MS"/>
              <a:cs typeface="Trebuchet MS"/>
            </a:endParaRPr>
          </a:p>
          <a:p>
            <a:pPr marL="12700" marR="364490">
              <a:lnSpc>
                <a:spcPts val="2100"/>
              </a:lnSpc>
              <a:spcBef>
                <a:spcPts val="1725"/>
              </a:spcBef>
            </a:pPr>
            <a:r>
              <a:rPr sz="2100" spc="60" dirty="0">
                <a:solidFill>
                  <a:srgbClr val="333333"/>
                </a:solidFill>
                <a:latin typeface="Trebuchet MS"/>
                <a:cs typeface="Trebuchet MS"/>
              </a:rPr>
              <a:t>Kubernetes</a:t>
            </a:r>
            <a:r>
              <a:rPr sz="2100" spc="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permet</a:t>
            </a:r>
            <a:r>
              <a:rPr sz="2100" spc="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à</a:t>
            </a:r>
            <a:r>
              <a:rPr sz="2100" spc="2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complètement</a:t>
            </a:r>
            <a:r>
              <a:rPr sz="2100" spc="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0" dirty="0">
                <a:solidFill>
                  <a:srgbClr val="333333"/>
                </a:solidFill>
                <a:latin typeface="Trebuchet MS"/>
                <a:cs typeface="Trebuchet MS"/>
              </a:rPr>
              <a:t>séparé</a:t>
            </a:r>
            <a:r>
              <a:rPr sz="2100" spc="2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configuration</a:t>
            </a:r>
            <a:r>
              <a:rPr sz="2100" spc="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de</a:t>
            </a:r>
            <a:r>
              <a:rPr sz="2100" spc="2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00" dirty="0">
                <a:solidFill>
                  <a:srgbClr val="333333"/>
                </a:solidFill>
                <a:latin typeface="Trebuchet MS"/>
                <a:cs typeface="Trebuchet MS"/>
              </a:rPr>
              <a:t>un</a:t>
            </a:r>
            <a:r>
              <a:rPr sz="2100" spc="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application</a:t>
            </a:r>
            <a:r>
              <a:rPr sz="2100" spc="2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5" dirty="0">
                <a:solidFill>
                  <a:srgbClr val="333333"/>
                </a:solidFill>
                <a:latin typeface="Trebuchet MS"/>
                <a:cs typeface="Trebuchet MS"/>
              </a:rPr>
              <a:t>par</a:t>
            </a:r>
            <a:r>
              <a:rPr sz="2100" spc="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85" dirty="0">
                <a:solidFill>
                  <a:srgbClr val="333333"/>
                </a:solidFill>
                <a:latin typeface="Trebuchet MS"/>
                <a:cs typeface="Trebuchet MS"/>
              </a:rPr>
              <a:t>en utilisant</a:t>
            </a:r>
            <a:r>
              <a:rPr sz="2100" spc="2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25" dirty="0">
                <a:solidFill>
                  <a:srgbClr val="333333"/>
                </a:solidFill>
                <a:latin typeface="Trebuchet MS"/>
                <a:cs typeface="Trebuchet MS"/>
              </a:rPr>
              <a:t>la </a:t>
            </a:r>
            <a:r>
              <a:rPr sz="2100" spc="85" dirty="0">
                <a:solidFill>
                  <a:srgbClr val="ED2137"/>
                </a:solidFill>
                <a:latin typeface="Trebuchet MS"/>
                <a:cs typeface="Trebuchet MS"/>
              </a:rPr>
              <a:t>carte de configuration</a:t>
            </a:r>
            <a:r>
              <a:rPr sz="2100" spc="-70" dirty="0">
                <a:solidFill>
                  <a:srgbClr val="ED2137"/>
                </a:solidFill>
                <a:latin typeface="Trebuchet MS"/>
                <a:cs typeface="Trebuchet MS"/>
              </a:rPr>
              <a:t> </a:t>
            </a:r>
            <a:r>
              <a:rPr sz="2100" spc="60" dirty="0">
                <a:solidFill>
                  <a:srgbClr val="333333"/>
                </a:solidFill>
                <a:latin typeface="Trebuchet MS"/>
                <a:cs typeface="Trebuchet MS"/>
              </a:rPr>
              <a:t>ressource</a:t>
            </a:r>
            <a:r>
              <a:rPr sz="2100" spc="-6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20" dirty="0">
                <a:solidFill>
                  <a:srgbClr val="333333"/>
                </a:solidFill>
                <a:latin typeface="Trebuchet MS"/>
                <a:cs typeface="Trebuchet MS"/>
              </a:rPr>
              <a:t>taper</a:t>
            </a:r>
            <a:endParaRPr sz="2100">
              <a:latin typeface="Trebuchet MS"/>
              <a:cs typeface="Trebuchet MS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2400299"/>
            <a:ext cx="95250" cy="9524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3143249"/>
            <a:ext cx="95250" cy="9524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3629024"/>
            <a:ext cx="95250" cy="95249"/>
          </a:xfrm>
          <a:prstGeom prst="rect">
            <a:avLst/>
          </a:prstGeom>
        </p:spPr>
      </p:pic>
    </p:spTree>
  </p:cSld>
  <p:clrMapOvr>
    <a:masterClrMapping/>
  </p:clrMapOvr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09624" y="2085974"/>
            <a:ext cx="12211050" cy="9525"/>
          </a:xfrm>
          <a:custGeom>
            <a:avLst/>
            <a:gdLst/>
            <a:ahLst/>
            <a:cxnLst/>
            <a:rect l="l" t="t" r="r" b="b"/>
            <a:pathLst>
              <a:path w="12211050" h="9525">
                <a:moveTo>
                  <a:pt x="12211049" y="9524"/>
                </a:moveTo>
                <a:lnTo>
                  <a:pt x="0" y="9524"/>
                </a:lnTo>
                <a:lnTo>
                  <a:pt x="0" y="0"/>
                </a:lnTo>
                <a:lnTo>
                  <a:pt x="12211049" y="0"/>
                </a:lnTo>
                <a:lnTo>
                  <a:pt x="12211049" y="952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809624" y="2085974"/>
            <a:ext cx="12211050" cy="2114550"/>
            <a:chOff x="809624" y="2085974"/>
            <a:chExt cx="12211050" cy="2114550"/>
          </a:xfrm>
        </p:grpSpPr>
        <p:sp>
          <p:nvSpPr>
            <p:cNvPr id="4" name="object 4"/>
            <p:cNvSpPr/>
            <p:nvPr/>
          </p:nvSpPr>
          <p:spPr>
            <a:xfrm>
              <a:off x="809612" y="2085974"/>
              <a:ext cx="12211050" cy="2114550"/>
            </a:xfrm>
            <a:custGeom>
              <a:avLst/>
              <a:gdLst/>
              <a:ahLst/>
              <a:cxnLst/>
              <a:rect l="l" t="t" r="r" b="b"/>
              <a:pathLst>
                <a:path w="12211050" h="2114550">
                  <a:moveTo>
                    <a:pt x="12211050" y="0"/>
                  </a:moveTo>
                  <a:lnTo>
                    <a:pt x="12201525" y="0"/>
                  </a:lnTo>
                  <a:lnTo>
                    <a:pt x="12201525" y="2105025"/>
                  </a:lnTo>
                  <a:lnTo>
                    <a:pt x="0" y="2105025"/>
                  </a:lnTo>
                  <a:lnTo>
                    <a:pt x="0" y="2114550"/>
                  </a:lnTo>
                  <a:lnTo>
                    <a:pt x="12201525" y="2114550"/>
                  </a:lnTo>
                  <a:lnTo>
                    <a:pt x="12211050" y="2114550"/>
                  </a:lnTo>
                  <a:lnTo>
                    <a:pt x="12211050" y="2105025"/>
                  </a:lnTo>
                  <a:lnTo>
                    <a:pt x="12211050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09624" y="2085974"/>
              <a:ext cx="9525" cy="2114550"/>
            </a:xfrm>
            <a:custGeom>
              <a:avLst/>
              <a:gdLst/>
              <a:ahLst/>
              <a:cxnLst/>
              <a:rect l="l" t="t" r="r" b="b"/>
              <a:pathLst>
                <a:path w="9525" h="2114550">
                  <a:moveTo>
                    <a:pt x="0" y="2114549"/>
                  </a:moveTo>
                  <a:lnTo>
                    <a:pt x="0" y="0"/>
                  </a:lnTo>
                  <a:lnTo>
                    <a:pt x="9524" y="9524"/>
                  </a:lnTo>
                  <a:lnTo>
                    <a:pt x="9524" y="2105024"/>
                  </a:lnTo>
                  <a:lnTo>
                    <a:pt x="0" y="2114549"/>
                  </a:lnTo>
                  <a:close/>
                </a:path>
              </a:pathLst>
            </a:custGeom>
            <a:solidFill>
              <a:srgbClr val="ED21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/>
          <p:nvPr/>
        </p:nvSpPr>
        <p:spPr>
          <a:xfrm>
            <a:off x="809624" y="5000624"/>
            <a:ext cx="12211050" cy="9525"/>
          </a:xfrm>
          <a:custGeom>
            <a:avLst/>
            <a:gdLst/>
            <a:ahLst/>
            <a:cxnLst/>
            <a:rect l="l" t="t" r="r" b="b"/>
            <a:pathLst>
              <a:path w="12211050" h="9525">
                <a:moveTo>
                  <a:pt x="12211049" y="9524"/>
                </a:moveTo>
                <a:lnTo>
                  <a:pt x="0" y="9524"/>
                </a:lnTo>
                <a:lnTo>
                  <a:pt x="0" y="0"/>
                </a:lnTo>
                <a:lnTo>
                  <a:pt x="12211049" y="0"/>
                </a:lnTo>
                <a:lnTo>
                  <a:pt x="12211049" y="952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" name="object 7"/>
          <p:cNvGrpSpPr/>
          <p:nvPr/>
        </p:nvGrpSpPr>
        <p:grpSpPr>
          <a:xfrm>
            <a:off x="809624" y="5000624"/>
            <a:ext cx="12211050" cy="923925"/>
            <a:chOff x="809624" y="5000624"/>
            <a:chExt cx="12211050" cy="923925"/>
          </a:xfrm>
        </p:grpSpPr>
        <p:sp>
          <p:nvSpPr>
            <p:cNvPr id="8" name="object 8"/>
            <p:cNvSpPr/>
            <p:nvPr/>
          </p:nvSpPr>
          <p:spPr>
            <a:xfrm>
              <a:off x="809612" y="5000624"/>
              <a:ext cx="12211050" cy="923925"/>
            </a:xfrm>
            <a:custGeom>
              <a:avLst/>
              <a:gdLst/>
              <a:ahLst/>
              <a:cxnLst/>
              <a:rect l="l" t="t" r="r" b="b"/>
              <a:pathLst>
                <a:path w="12211050" h="923925">
                  <a:moveTo>
                    <a:pt x="12211050" y="0"/>
                  </a:moveTo>
                  <a:lnTo>
                    <a:pt x="12201525" y="0"/>
                  </a:lnTo>
                  <a:lnTo>
                    <a:pt x="12201525" y="914400"/>
                  </a:lnTo>
                  <a:lnTo>
                    <a:pt x="0" y="914400"/>
                  </a:lnTo>
                  <a:lnTo>
                    <a:pt x="0" y="923925"/>
                  </a:lnTo>
                  <a:lnTo>
                    <a:pt x="12201525" y="923925"/>
                  </a:lnTo>
                  <a:lnTo>
                    <a:pt x="12211050" y="923925"/>
                  </a:lnTo>
                  <a:lnTo>
                    <a:pt x="12211050" y="914400"/>
                  </a:lnTo>
                  <a:lnTo>
                    <a:pt x="12211050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809624" y="5000624"/>
              <a:ext cx="9525" cy="923925"/>
            </a:xfrm>
            <a:custGeom>
              <a:avLst/>
              <a:gdLst/>
              <a:ahLst/>
              <a:cxnLst/>
              <a:rect l="l" t="t" r="r" b="b"/>
              <a:pathLst>
                <a:path w="9525" h="923925">
                  <a:moveTo>
                    <a:pt x="0" y="923924"/>
                  </a:moveTo>
                  <a:lnTo>
                    <a:pt x="0" y="0"/>
                  </a:lnTo>
                  <a:lnTo>
                    <a:pt x="9524" y="9524"/>
                  </a:lnTo>
                  <a:lnTo>
                    <a:pt x="9524" y="914399"/>
                  </a:lnTo>
                  <a:lnTo>
                    <a:pt x="0" y="923924"/>
                  </a:lnTo>
                  <a:close/>
                </a:path>
              </a:pathLst>
            </a:custGeom>
            <a:solidFill>
              <a:srgbClr val="ED21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81465" y="5127993"/>
              <a:ext cx="103240" cy="198704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85" dirty="0"/>
              <a:t>LITTÉRAL</a:t>
            </a:r>
            <a:r>
              <a:rPr spc="-125" dirty="0"/>
              <a:t> </a:t>
            </a:r>
            <a:r>
              <a:rPr spc="-90" dirty="0"/>
              <a:t>VALEURS</a:t>
            </a:r>
          </a:p>
        </p:txBody>
      </p:sp>
      <p:pic>
        <p:nvPicPr>
          <p:cNvPr id="12" name="object 1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33449" y="1647824"/>
            <a:ext cx="95250" cy="95249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33449" y="4562474"/>
            <a:ext cx="95250" cy="95249"/>
          </a:xfrm>
          <a:prstGeom prst="rect">
            <a:avLst/>
          </a:prstGeom>
        </p:spPr>
      </p:pic>
      <p:sp>
        <p:nvSpPr>
          <p:cNvPr id="14" name="object 1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97485" rIns="0" bIns="0" rtlCol="0">
            <a:spAutoFit/>
          </a:bodyPr>
          <a:lstStyle/>
          <a:p>
            <a:pPr marL="371475">
              <a:lnSpc>
                <a:spcPct val="100000"/>
              </a:lnSpc>
              <a:spcBef>
                <a:spcPts val="100"/>
              </a:spcBef>
            </a:pPr>
            <a:r>
              <a:rPr u="none" spc="85" dirty="0"/>
              <a:t>ConfigMap</a:t>
            </a:r>
            <a:r>
              <a:rPr u="none" spc="-60" dirty="0"/>
              <a:t> </a:t>
            </a:r>
            <a:r>
              <a:rPr u="none" spc="50" dirty="0">
                <a:solidFill>
                  <a:srgbClr val="333333"/>
                </a:solidFill>
              </a:rPr>
              <a:t>peut</a:t>
            </a:r>
            <a:r>
              <a:rPr u="none" spc="-55" dirty="0">
                <a:solidFill>
                  <a:srgbClr val="333333"/>
                </a:solidFill>
              </a:rPr>
              <a:t> </a:t>
            </a:r>
            <a:r>
              <a:rPr u="none" spc="55" dirty="0">
                <a:solidFill>
                  <a:srgbClr val="333333"/>
                </a:solidFill>
              </a:rPr>
              <a:t>être</a:t>
            </a:r>
            <a:r>
              <a:rPr u="none" spc="-55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créé</a:t>
            </a:r>
            <a:r>
              <a:rPr u="none" spc="-55" dirty="0">
                <a:solidFill>
                  <a:srgbClr val="333333"/>
                </a:solidFill>
              </a:rPr>
              <a:t> </a:t>
            </a:r>
            <a:r>
              <a:rPr u="none" spc="75" dirty="0">
                <a:solidFill>
                  <a:srgbClr val="333333"/>
                </a:solidFill>
              </a:rPr>
              <a:t>depuis</a:t>
            </a:r>
            <a:r>
              <a:rPr u="none" spc="-55" dirty="0">
                <a:solidFill>
                  <a:srgbClr val="333333"/>
                </a:solidFill>
              </a:rPr>
              <a:t> </a:t>
            </a:r>
            <a:r>
              <a:rPr u="none" spc="65" dirty="0">
                <a:solidFill>
                  <a:srgbClr val="333333"/>
                </a:solidFill>
              </a:rPr>
              <a:t>un</a:t>
            </a:r>
            <a:r>
              <a:rPr u="none" spc="-55" dirty="0">
                <a:solidFill>
                  <a:srgbClr val="333333"/>
                </a:solidFill>
              </a:rPr>
              <a:t> </a:t>
            </a:r>
            <a:r>
              <a:rPr u="none" spc="-10" dirty="0">
                <a:solidFill>
                  <a:srgbClr val="333333"/>
                </a:solidFill>
              </a:rPr>
              <a:t>descripteur</a:t>
            </a:r>
          </a:p>
          <a:p>
            <a:pPr>
              <a:lnSpc>
                <a:spcPct val="100000"/>
              </a:lnSpc>
              <a:spcBef>
                <a:spcPts val="140"/>
              </a:spcBef>
            </a:pPr>
            <a:endParaRPr u="none" spc="-10" dirty="0">
              <a:solidFill>
                <a:srgbClr val="333333"/>
              </a:solidFill>
            </a:endParaRPr>
          </a:p>
          <a:p>
            <a:pPr marL="142875">
              <a:lnSpc>
                <a:spcPts val="1925"/>
              </a:lnSpc>
            </a:pPr>
            <a:r>
              <a:rPr sz="1650" u="none" spc="390" dirty="0">
                <a:solidFill>
                  <a:srgbClr val="999999"/>
                </a:solidFill>
                <a:latin typeface="Tahoma"/>
                <a:cs typeface="Tahoma"/>
              </a:rPr>
              <a:t>-- </a:t>
            </a:r>
            <a:r>
              <a:rPr sz="1650" u="none" spc="340" dirty="0">
                <a:solidFill>
                  <a:srgbClr val="999999"/>
                </a:solidFill>
                <a:latin typeface="Tahoma"/>
                <a:cs typeface="Tahoma"/>
              </a:rPr>
              <a:t>-</a:t>
            </a:r>
            <a:endParaRPr sz="1650">
              <a:latin typeface="Tahoma"/>
              <a:cs typeface="Tahoma"/>
            </a:endParaRPr>
          </a:p>
          <a:p>
            <a:pPr marL="142875" marR="10148570">
              <a:lnSpc>
                <a:spcPts val="1880"/>
              </a:lnSpc>
              <a:spcBef>
                <a:spcPts val="95"/>
              </a:spcBef>
            </a:pPr>
            <a:r>
              <a:rPr sz="1650" u="none" spc="245" dirty="0">
                <a:solidFill>
                  <a:srgbClr val="0077AA"/>
                </a:solidFill>
                <a:latin typeface="Tahoma"/>
                <a:cs typeface="Tahoma"/>
              </a:rPr>
              <a:t>apiVersion </a:t>
            </a:r>
            <a:r>
              <a:rPr sz="1650" u="none" spc="245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u="none" dirty="0">
                <a:solidFill>
                  <a:srgbClr val="999999"/>
                </a:solidFill>
                <a:latin typeface="Tahoma"/>
                <a:cs typeface="Tahoma"/>
              </a:rPr>
              <a:t>  </a:t>
            </a:r>
            <a:r>
              <a:rPr sz="1650" u="none" spc="100" dirty="0">
                <a:solidFill>
                  <a:srgbClr val="000000"/>
                </a:solidFill>
                <a:latin typeface="Tahoma"/>
                <a:cs typeface="Tahoma"/>
              </a:rPr>
              <a:t>v1 </a:t>
            </a:r>
            <a:r>
              <a:rPr sz="1650" u="none" spc="260" dirty="0">
                <a:solidFill>
                  <a:srgbClr val="0077AA"/>
                </a:solidFill>
                <a:latin typeface="Tahoma"/>
                <a:cs typeface="Tahoma"/>
              </a:rPr>
              <a:t>type </a:t>
            </a:r>
            <a:r>
              <a:rPr sz="1650" u="none" spc="260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u="none" spc="484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650" u="none" spc="155" dirty="0">
                <a:solidFill>
                  <a:srgbClr val="0077AA"/>
                </a:solidFill>
                <a:latin typeface="Tahoma"/>
                <a:cs typeface="Tahoma"/>
              </a:rPr>
              <a:t>Métadonnées </a:t>
            </a:r>
            <a:r>
              <a:rPr sz="1650" u="none" spc="125" dirty="0">
                <a:solidFill>
                  <a:srgbClr val="000000"/>
                </a:solidFill>
                <a:latin typeface="Tahoma"/>
                <a:cs typeface="Tahoma"/>
              </a:rPr>
              <a:t>ConfigMap</a:t>
            </a:r>
            <a:r>
              <a:rPr sz="1650" u="none" spc="155" dirty="0">
                <a:solidFill>
                  <a:srgbClr val="999999"/>
                </a:solidFill>
                <a:latin typeface="Tahoma"/>
                <a:cs typeface="Tahoma"/>
              </a:rPr>
              <a:t> :</a:t>
            </a:r>
            <a:endParaRPr sz="1650">
              <a:latin typeface="Tahoma"/>
              <a:cs typeface="Tahoma"/>
            </a:endParaRPr>
          </a:p>
          <a:p>
            <a:pPr marL="394970">
              <a:lnSpc>
                <a:spcPts val="1764"/>
              </a:lnSpc>
            </a:pPr>
            <a:r>
              <a:rPr sz="1650" u="none" spc="60" dirty="0">
                <a:solidFill>
                  <a:srgbClr val="0077AA"/>
                </a:solidFill>
                <a:latin typeface="Tahoma"/>
                <a:cs typeface="Tahoma"/>
              </a:rPr>
              <a:t>nom </a:t>
            </a:r>
            <a:r>
              <a:rPr sz="1650" u="none" spc="60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u="none" spc="495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650" u="none" spc="245" dirty="0">
                <a:solidFill>
                  <a:srgbClr val="000000"/>
                </a:solidFill>
                <a:latin typeface="Tahoma"/>
                <a:cs typeface="Tahoma"/>
              </a:rPr>
              <a:t>configuration </a:t>
            </a:r>
            <a:endParaRPr sz="1650">
              <a:latin typeface="Tahoma"/>
              <a:cs typeface="Tahoma"/>
            </a:endParaRPr>
          </a:p>
          <a:p>
            <a:pPr marL="142875">
              <a:lnSpc>
                <a:spcPts val="1875"/>
              </a:lnSpc>
            </a:pPr>
            <a:r>
              <a:rPr sz="1650" u="none" spc="220" dirty="0">
                <a:solidFill>
                  <a:srgbClr val="0077AA"/>
                </a:solidFill>
                <a:latin typeface="Tahoma"/>
                <a:cs typeface="Tahoma"/>
              </a:rPr>
              <a:t>données </a:t>
            </a:r>
            <a:r>
              <a:rPr sz="1650" u="none" spc="220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endParaRPr sz="1650">
              <a:latin typeface="Tahoma"/>
              <a:cs typeface="Tahoma"/>
            </a:endParaRPr>
          </a:p>
          <a:p>
            <a:pPr marL="394970" marR="9391650">
              <a:lnSpc>
                <a:spcPts val="1880"/>
              </a:lnSpc>
              <a:spcBef>
                <a:spcPts val="90"/>
              </a:spcBef>
            </a:pPr>
            <a:r>
              <a:rPr sz="1650" u="none" dirty="0">
                <a:solidFill>
                  <a:srgbClr val="0077AA"/>
                </a:solidFill>
                <a:latin typeface="Tahoma"/>
                <a:cs typeface="Tahoma"/>
              </a:rPr>
              <a:t>COMMENT SPÉCIAL </a:t>
            </a:r>
            <a:r>
              <a:rPr sz="1650" u="none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u="none" spc="180" dirty="0">
                <a:solidFill>
                  <a:srgbClr val="999999"/>
                </a:solidFill>
                <a:latin typeface="Tahoma"/>
                <a:cs typeface="Tahoma"/>
              </a:rPr>
              <a:t>  </a:t>
            </a:r>
            <a:r>
              <a:rPr sz="1650" u="none" spc="190" dirty="0">
                <a:solidFill>
                  <a:srgbClr val="000000"/>
                </a:solidFill>
                <a:latin typeface="Tahoma"/>
                <a:cs typeface="Tahoma"/>
              </a:rPr>
              <a:t>TYPE_très_SPÉCIAL </a:t>
            </a:r>
            <a:r>
              <a:rPr sz="1650" u="none" spc="110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u="none" spc="110" dirty="0">
                <a:solidFill>
                  <a:srgbClr val="0077AA"/>
                </a:solidFill>
                <a:latin typeface="Tahoma"/>
                <a:cs typeface="Tahoma"/>
              </a:rPr>
              <a:t>​</a:t>
            </a:r>
            <a:r>
              <a:rPr sz="1650" u="none" spc="5" dirty="0">
                <a:solidFill>
                  <a:srgbClr val="999999"/>
                </a:solidFill>
                <a:latin typeface="Tahoma"/>
                <a:cs typeface="Tahoma"/>
              </a:rPr>
              <a:t>  </a:t>
            </a:r>
            <a:r>
              <a:rPr sz="1650" u="none" spc="70" dirty="0">
                <a:solidFill>
                  <a:srgbClr val="000000"/>
                </a:solidFill>
                <a:latin typeface="Tahoma"/>
                <a:cs typeface="Tahoma"/>
              </a:rPr>
              <a:t>charme</a:t>
            </a:r>
            <a:endParaRPr sz="165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705"/>
              </a:spcBef>
            </a:pPr>
            <a:endParaRPr sz="1650">
              <a:latin typeface="Tahoma"/>
              <a:cs typeface="Tahoma"/>
            </a:endParaRPr>
          </a:p>
          <a:p>
            <a:pPr marL="371475">
              <a:lnSpc>
                <a:spcPct val="100000"/>
              </a:lnSpc>
            </a:pPr>
            <a:r>
              <a:rPr u="none" spc="85" dirty="0"/>
              <a:t>ConfigMap</a:t>
            </a:r>
            <a:r>
              <a:rPr u="none" spc="-60" dirty="0"/>
              <a:t> </a:t>
            </a:r>
            <a:r>
              <a:rPr u="none" spc="50" dirty="0">
                <a:solidFill>
                  <a:srgbClr val="333333"/>
                </a:solidFill>
              </a:rPr>
              <a:t>peut</a:t>
            </a:r>
            <a:r>
              <a:rPr u="none" spc="-60" dirty="0">
                <a:solidFill>
                  <a:srgbClr val="333333"/>
                </a:solidFill>
              </a:rPr>
              <a:t> </a:t>
            </a:r>
            <a:r>
              <a:rPr u="none" spc="55" dirty="0">
                <a:solidFill>
                  <a:srgbClr val="333333"/>
                </a:solidFill>
              </a:rPr>
              <a:t>être</a:t>
            </a:r>
            <a:r>
              <a:rPr u="none" spc="-60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créé</a:t>
            </a:r>
            <a:r>
              <a:rPr u="none" spc="-60" dirty="0">
                <a:solidFill>
                  <a:srgbClr val="333333"/>
                </a:solidFill>
              </a:rPr>
              <a:t> </a:t>
            </a:r>
            <a:r>
              <a:rPr u="none" spc="75" dirty="0">
                <a:solidFill>
                  <a:srgbClr val="333333"/>
                </a:solidFill>
              </a:rPr>
              <a:t>depuis</a:t>
            </a:r>
            <a:r>
              <a:rPr u="none" spc="-60" dirty="0">
                <a:solidFill>
                  <a:srgbClr val="333333"/>
                </a:solidFill>
              </a:rPr>
              <a:t> </a:t>
            </a:r>
            <a:r>
              <a:rPr u="none" spc="-30" dirty="0">
                <a:solidFill>
                  <a:srgbClr val="333333"/>
                </a:solidFill>
              </a:rPr>
              <a:t>littéral</a:t>
            </a:r>
            <a:r>
              <a:rPr u="none" spc="-60" dirty="0">
                <a:solidFill>
                  <a:srgbClr val="333333"/>
                </a:solidFill>
              </a:rPr>
              <a:t> </a:t>
            </a:r>
            <a:r>
              <a:rPr u="none" spc="-10" dirty="0">
                <a:solidFill>
                  <a:srgbClr val="333333"/>
                </a:solidFill>
              </a:rPr>
              <a:t>valeurs</a:t>
            </a:r>
          </a:p>
          <a:p>
            <a:pPr>
              <a:lnSpc>
                <a:spcPct val="100000"/>
              </a:lnSpc>
              <a:spcBef>
                <a:spcPts val="140"/>
              </a:spcBef>
            </a:pPr>
            <a:endParaRPr u="none" spc="-10" dirty="0">
              <a:solidFill>
                <a:srgbClr val="333333"/>
              </a:solidFill>
            </a:endParaRPr>
          </a:p>
          <a:p>
            <a:pPr marL="394970">
              <a:lnSpc>
                <a:spcPts val="1930"/>
              </a:lnSpc>
            </a:pPr>
            <a:r>
              <a:rPr sz="1650" u="none" spc="245" dirty="0">
                <a:solidFill>
                  <a:srgbClr val="000000"/>
                </a:solidFill>
                <a:latin typeface="Tahoma"/>
                <a:cs typeface="Tahoma"/>
              </a:rPr>
              <a:t>kubectl</a:t>
            </a:r>
            <a:r>
              <a:rPr sz="1650" u="none" spc="484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1650" u="none" spc="240" dirty="0">
                <a:solidFill>
                  <a:srgbClr val="000000"/>
                </a:solidFill>
                <a:latin typeface="Tahoma"/>
                <a:cs typeface="Tahoma"/>
              </a:rPr>
              <a:t>créer</a:t>
            </a:r>
            <a:r>
              <a:rPr sz="1650" u="none" spc="490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1650" u="none" spc="150" dirty="0">
                <a:solidFill>
                  <a:srgbClr val="000000"/>
                </a:solidFill>
                <a:latin typeface="Tahoma"/>
                <a:cs typeface="Tahoma"/>
              </a:rPr>
              <a:t>configmap</a:t>
            </a:r>
            <a:r>
              <a:rPr sz="1650" u="none" spc="484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1650" u="none" spc="290" dirty="0">
                <a:solidFill>
                  <a:srgbClr val="000000"/>
                </a:solidFill>
                <a:latin typeface="Tahoma"/>
                <a:cs typeface="Tahoma"/>
              </a:rPr>
              <a:t>configuration </a:t>
            </a:r>
            <a:r>
              <a:rPr sz="1650" u="none" spc="270" dirty="0">
                <a:solidFill>
                  <a:srgbClr val="000000"/>
                </a:solidFill>
                <a:latin typeface="Tahoma"/>
                <a:cs typeface="Tahoma"/>
              </a:rPr>
              <a:t>spéciale</a:t>
            </a:r>
            <a:r>
              <a:rPr sz="1650" u="none" spc="490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1650" u="none" spc="310" dirty="0">
                <a:solidFill>
                  <a:srgbClr val="999999"/>
                </a:solidFill>
                <a:latin typeface="Tahoma"/>
                <a:cs typeface="Tahoma"/>
              </a:rPr>
              <a:t>\</a:t>
            </a:r>
            <a:endParaRPr sz="1650">
              <a:latin typeface="Tahoma"/>
              <a:cs typeface="Tahoma"/>
            </a:endParaRPr>
          </a:p>
          <a:p>
            <a:pPr marL="1403985">
              <a:lnSpc>
                <a:spcPts val="1875"/>
              </a:lnSpc>
            </a:pPr>
            <a:r>
              <a:rPr sz="1650" u="none" spc="300" dirty="0">
                <a:solidFill>
                  <a:srgbClr val="000000"/>
                </a:solidFill>
                <a:latin typeface="Tahoma"/>
                <a:cs typeface="Tahoma"/>
              </a:rPr>
              <a:t>-- </a:t>
            </a:r>
            <a:r>
              <a:rPr sz="1650" u="none" spc="400" dirty="0">
                <a:solidFill>
                  <a:srgbClr val="000000"/>
                </a:solidFill>
                <a:latin typeface="Tahoma"/>
                <a:cs typeface="Tahoma"/>
              </a:rPr>
              <a:t>de- </a:t>
            </a:r>
            <a:r>
              <a:rPr sz="1650" u="none" spc="100" dirty="0">
                <a:solidFill>
                  <a:srgbClr val="000000"/>
                </a:solidFill>
                <a:latin typeface="Tahoma"/>
                <a:cs typeface="Tahoma"/>
              </a:rPr>
              <a:t>littéral </a:t>
            </a:r>
            <a:r>
              <a:rPr sz="1650" u="none" spc="100" dirty="0">
                <a:solidFill>
                  <a:srgbClr val="996E3A"/>
                </a:solidFill>
                <a:latin typeface="Tahoma"/>
                <a:cs typeface="Tahoma"/>
              </a:rPr>
              <a:t>= </a:t>
            </a:r>
            <a:r>
              <a:rPr sz="1650" u="none" spc="100" dirty="0">
                <a:solidFill>
                  <a:srgbClr val="000000"/>
                </a:solidFill>
                <a:latin typeface="Tahoma"/>
                <a:cs typeface="Tahoma"/>
              </a:rPr>
              <a:t>SPECIAL_HOW </a:t>
            </a:r>
            <a:r>
              <a:rPr sz="1650" u="none" spc="100" dirty="0">
                <a:solidFill>
                  <a:srgbClr val="996E3A"/>
                </a:solidFill>
                <a:latin typeface="Tahoma"/>
                <a:cs typeface="Tahoma"/>
              </a:rPr>
              <a:t>= </a:t>
            </a:r>
            <a:r>
              <a:rPr sz="1650" u="none" spc="100" dirty="0">
                <a:solidFill>
                  <a:srgbClr val="000000"/>
                </a:solidFill>
                <a:latin typeface="Tahoma"/>
                <a:cs typeface="Tahoma"/>
              </a:rPr>
              <a:t>très</a:t>
            </a:r>
            <a:r>
              <a:rPr sz="1650" u="none" spc="480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1650" u="none" spc="310" dirty="0">
                <a:solidFill>
                  <a:srgbClr val="999999"/>
                </a:solidFill>
                <a:latin typeface="Tahoma"/>
                <a:cs typeface="Tahoma"/>
              </a:rPr>
              <a:t>\</a:t>
            </a:r>
            <a:endParaRPr sz="1650">
              <a:latin typeface="Tahoma"/>
              <a:cs typeface="Tahoma"/>
            </a:endParaRPr>
          </a:p>
          <a:p>
            <a:pPr marL="1403985">
              <a:lnSpc>
                <a:spcPts val="1930"/>
              </a:lnSpc>
            </a:pPr>
            <a:r>
              <a:rPr sz="1650" u="none" spc="300" dirty="0">
                <a:solidFill>
                  <a:srgbClr val="000000"/>
                </a:solidFill>
                <a:latin typeface="Tahoma"/>
                <a:cs typeface="Tahoma"/>
              </a:rPr>
              <a:t>-- </a:t>
            </a:r>
            <a:r>
              <a:rPr sz="1650" u="none" spc="400" dirty="0">
                <a:solidFill>
                  <a:srgbClr val="000000"/>
                </a:solidFill>
                <a:latin typeface="Tahoma"/>
                <a:cs typeface="Tahoma"/>
              </a:rPr>
              <a:t>de- </a:t>
            </a:r>
            <a:r>
              <a:rPr sz="1650" u="none" spc="105" dirty="0">
                <a:solidFill>
                  <a:srgbClr val="000000"/>
                </a:solidFill>
                <a:latin typeface="Tahoma"/>
                <a:cs typeface="Tahoma"/>
              </a:rPr>
              <a:t>littéral </a:t>
            </a:r>
            <a:r>
              <a:rPr sz="1650" u="none" spc="105" dirty="0">
                <a:solidFill>
                  <a:srgbClr val="996E3A"/>
                </a:solidFill>
                <a:latin typeface="Tahoma"/>
                <a:cs typeface="Tahoma"/>
              </a:rPr>
              <a:t>= </a:t>
            </a:r>
            <a:r>
              <a:rPr sz="1650" u="none" spc="105" dirty="0">
                <a:solidFill>
                  <a:srgbClr val="000000"/>
                </a:solidFill>
                <a:latin typeface="Tahoma"/>
                <a:cs typeface="Tahoma"/>
              </a:rPr>
              <a:t>TYPE_SPÉCIAL </a:t>
            </a:r>
            <a:r>
              <a:rPr sz="1650" u="none" spc="105" dirty="0">
                <a:solidFill>
                  <a:srgbClr val="996E3A"/>
                </a:solidFill>
                <a:latin typeface="Tahoma"/>
                <a:cs typeface="Tahoma"/>
              </a:rPr>
              <a:t>= </a:t>
            </a:r>
            <a:r>
              <a:rPr sz="1650" u="none" spc="105" dirty="0">
                <a:solidFill>
                  <a:srgbClr val="000000"/>
                </a:solidFill>
                <a:latin typeface="Tahoma"/>
                <a:cs typeface="Tahoma"/>
              </a:rPr>
              <a:t>charme</a:t>
            </a:r>
            <a:endParaRPr sz="165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09624" y="1552574"/>
            <a:ext cx="12211050" cy="9525"/>
          </a:xfrm>
          <a:custGeom>
            <a:avLst/>
            <a:gdLst/>
            <a:ahLst/>
            <a:cxnLst/>
            <a:rect l="l" t="t" r="r" b="b"/>
            <a:pathLst>
              <a:path w="12211050" h="9525">
                <a:moveTo>
                  <a:pt x="12211049" y="9524"/>
                </a:moveTo>
                <a:lnTo>
                  <a:pt x="0" y="9524"/>
                </a:lnTo>
                <a:lnTo>
                  <a:pt x="0" y="0"/>
                </a:lnTo>
                <a:lnTo>
                  <a:pt x="12211049" y="0"/>
                </a:lnTo>
                <a:lnTo>
                  <a:pt x="12211049" y="952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809624" y="1552574"/>
            <a:ext cx="12211050" cy="4019550"/>
            <a:chOff x="809624" y="1552574"/>
            <a:chExt cx="12211050" cy="4019550"/>
          </a:xfrm>
        </p:grpSpPr>
        <p:sp>
          <p:nvSpPr>
            <p:cNvPr id="4" name="object 4"/>
            <p:cNvSpPr/>
            <p:nvPr/>
          </p:nvSpPr>
          <p:spPr>
            <a:xfrm>
              <a:off x="809612" y="1552574"/>
              <a:ext cx="12211050" cy="4019550"/>
            </a:xfrm>
            <a:custGeom>
              <a:avLst/>
              <a:gdLst/>
              <a:ahLst/>
              <a:cxnLst/>
              <a:rect l="l" t="t" r="r" b="b"/>
              <a:pathLst>
                <a:path w="12211050" h="4019550">
                  <a:moveTo>
                    <a:pt x="12211050" y="0"/>
                  </a:moveTo>
                  <a:lnTo>
                    <a:pt x="12201525" y="0"/>
                  </a:lnTo>
                  <a:lnTo>
                    <a:pt x="12201525" y="4010025"/>
                  </a:lnTo>
                  <a:lnTo>
                    <a:pt x="0" y="4010025"/>
                  </a:lnTo>
                  <a:lnTo>
                    <a:pt x="0" y="4019550"/>
                  </a:lnTo>
                  <a:lnTo>
                    <a:pt x="12201525" y="4019550"/>
                  </a:lnTo>
                  <a:lnTo>
                    <a:pt x="12211050" y="4019550"/>
                  </a:lnTo>
                  <a:lnTo>
                    <a:pt x="12211050" y="4010025"/>
                  </a:lnTo>
                  <a:lnTo>
                    <a:pt x="12211050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09624" y="1552574"/>
              <a:ext cx="9525" cy="4019550"/>
            </a:xfrm>
            <a:custGeom>
              <a:avLst/>
              <a:gdLst/>
              <a:ahLst/>
              <a:cxnLst/>
              <a:rect l="l" t="t" r="r" b="b"/>
              <a:pathLst>
                <a:path w="9525" h="4019550">
                  <a:moveTo>
                    <a:pt x="0" y="4019549"/>
                  </a:moveTo>
                  <a:lnTo>
                    <a:pt x="0" y="0"/>
                  </a:lnTo>
                  <a:lnTo>
                    <a:pt x="9524" y="9524"/>
                  </a:lnTo>
                  <a:lnTo>
                    <a:pt x="9524" y="4010024"/>
                  </a:lnTo>
                  <a:lnTo>
                    <a:pt x="0" y="4019549"/>
                  </a:lnTo>
                  <a:close/>
                </a:path>
              </a:pathLst>
            </a:custGeom>
            <a:solidFill>
              <a:srgbClr val="ED21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0" dirty="0"/>
              <a:t>CARTES DE CONFIGURATION</a:t>
            </a:r>
            <a:r>
              <a:rPr spc="-204" dirty="0"/>
              <a:t> </a:t>
            </a:r>
            <a:r>
              <a:rPr spc="-125" dirty="0"/>
              <a:t>USAGE:</a:t>
            </a:r>
            <a:r>
              <a:rPr spc="-120" dirty="0"/>
              <a:t> </a:t>
            </a:r>
            <a:r>
              <a:rPr dirty="0"/>
              <a:t>ENVIRONNEMENT</a:t>
            </a:r>
            <a:r>
              <a:rPr spc="-165" dirty="0"/>
              <a:t> </a:t>
            </a:r>
            <a:r>
              <a:rPr spc="-35" dirty="0"/>
              <a:t>VARIABLES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311785" rIns="0" bIns="0" rtlCol="0">
            <a:spAutoFit/>
          </a:bodyPr>
          <a:lstStyle/>
          <a:p>
            <a:pPr marL="142240">
              <a:lnSpc>
                <a:spcPts val="1925"/>
              </a:lnSpc>
              <a:spcBef>
                <a:spcPts val="100"/>
              </a:spcBef>
            </a:pPr>
            <a:r>
              <a:rPr sz="1650" u="none" spc="390" dirty="0">
                <a:solidFill>
                  <a:srgbClr val="999999"/>
                </a:solidFill>
                <a:latin typeface="Tahoma"/>
                <a:cs typeface="Tahoma"/>
              </a:rPr>
              <a:t>-- </a:t>
            </a:r>
            <a:r>
              <a:rPr sz="1650" u="none" spc="340" dirty="0">
                <a:solidFill>
                  <a:srgbClr val="999999"/>
                </a:solidFill>
                <a:latin typeface="Tahoma"/>
                <a:cs typeface="Tahoma"/>
              </a:rPr>
              <a:t>-</a:t>
            </a:r>
            <a:endParaRPr sz="1650">
              <a:latin typeface="Tahoma"/>
              <a:cs typeface="Tahoma"/>
            </a:endParaRPr>
          </a:p>
          <a:p>
            <a:pPr marL="142240" marR="10274935">
              <a:lnSpc>
                <a:spcPts val="1880"/>
              </a:lnSpc>
              <a:spcBef>
                <a:spcPts val="90"/>
              </a:spcBef>
            </a:pPr>
            <a:r>
              <a:rPr sz="1650" u="none" spc="245" dirty="0">
                <a:solidFill>
                  <a:srgbClr val="0077AA"/>
                </a:solidFill>
                <a:latin typeface="Tahoma"/>
                <a:cs typeface="Tahoma"/>
              </a:rPr>
              <a:t>apiVersion </a:t>
            </a:r>
            <a:r>
              <a:rPr sz="1650" u="none" spc="245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u="none" dirty="0">
                <a:solidFill>
                  <a:srgbClr val="999999"/>
                </a:solidFill>
                <a:latin typeface="Tahoma"/>
                <a:cs typeface="Tahoma"/>
              </a:rPr>
              <a:t>  </a:t>
            </a:r>
            <a:r>
              <a:rPr sz="1650" u="none" spc="100" dirty="0">
                <a:solidFill>
                  <a:srgbClr val="000000"/>
                </a:solidFill>
                <a:latin typeface="Tahoma"/>
                <a:cs typeface="Tahoma"/>
              </a:rPr>
              <a:t>v1 </a:t>
            </a:r>
            <a:r>
              <a:rPr sz="1650" u="none" spc="260" dirty="0">
                <a:solidFill>
                  <a:srgbClr val="0077AA"/>
                </a:solidFill>
                <a:latin typeface="Tahoma"/>
                <a:cs typeface="Tahoma"/>
              </a:rPr>
              <a:t>type </a:t>
            </a:r>
            <a:r>
              <a:rPr sz="1650" u="none" spc="260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u="none" spc="484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650" u="none" spc="155" dirty="0">
                <a:solidFill>
                  <a:srgbClr val="0077AA"/>
                </a:solidFill>
                <a:latin typeface="Tahoma"/>
                <a:cs typeface="Tahoma"/>
              </a:rPr>
              <a:t>Métadonnées </a:t>
            </a:r>
            <a:r>
              <a:rPr sz="1650" u="none" spc="55" dirty="0">
                <a:solidFill>
                  <a:srgbClr val="000000"/>
                </a:solidFill>
                <a:latin typeface="Tahoma"/>
                <a:cs typeface="Tahoma"/>
              </a:rPr>
              <a:t>du pod </a:t>
            </a:r>
            <a:r>
              <a:rPr sz="1650" u="none" spc="155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endParaRPr sz="1650">
              <a:latin typeface="Tahoma"/>
              <a:cs typeface="Tahoma"/>
            </a:endParaRPr>
          </a:p>
          <a:p>
            <a:pPr marL="394970">
              <a:lnSpc>
                <a:spcPts val="1764"/>
              </a:lnSpc>
            </a:pPr>
            <a:r>
              <a:rPr sz="1650" u="none" spc="60" dirty="0">
                <a:solidFill>
                  <a:srgbClr val="0077AA"/>
                </a:solidFill>
                <a:latin typeface="Tahoma"/>
                <a:cs typeface="Tahoma"/>
              </a:rPr>
              <a:t>nom </a:t>
            </a:r>
            <a:r>
              <a:rPr sz="1650" u="none" spc="60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u="none" spc="-5" dirty="0">
                <a:solidFill>
                  <a:srgbClr val="999999"/>
                </a:solidFill>
                <a:latin typeface="Tahoma"/>
                <a:cs typeface="Tahoma"/>
              </a:rPr>
              <a:t>  </a:t>
            </a:r>
            <a:r>
              <a:rPr sz="1650" u="none" spc="254" dirty="0">
                <a:solidFill>
                  <a:srgbClr val="000000"/>
                </a:solidFill>
                <a:latin typeface="Tahoma"/>
                <a:cs typeface="Tahoma"/>
              </a:rPr>
              <a:t>dapi </a:t>
            </a:r>
            <a:r>
              <a:rPr sz="1650" u="none" spc="254" dirty="0">
                <a:solidFill>
                  <a:srgbClr val="999999"/>
                </a:solidFill>
                <a:latin typeface="Tahoma"/>
                <a:cs typeface="Tahoma"/>
              </a:rPr>
              <a:t>- </a:t>
            </a:r>
            <a:r>
              <a:rPr sz="1650" u="none" spc="330" dirty="0">
                <a:solidFill>
                  <a:srgbClr val="000000"/>
                </a:solidFill>
                <a:latin typeface="Tahoma"/>
                <a:cs typeface="Tahoma"/>
              </a:rPr>
              <a:t>test </a:t>
            </a:r>
            <a:r>
              <a:rPr sz="1650" u="none" spc="330" dirty="0">
                <a:solidFill>
                  <a:srgbClr val="999999"/>
                </a:solidFill>
                <a:latin typeface="Tahoma"/>
                <a:cs typeface="Tahoma"/>
              </a:rPr>
              <a:t>- </a:t>
            </a:r>
            <a:r>
              <a:rPr sz="1650" u="none" spc="55" dirty="0">
                <a:solidFill>
                  <a:srgbClr val="000000"/>
                </a:solidFill>
                <a:latin typeface="Tahoma"/>
                <a:cs typeface="Tahoma"/>
              </a:rPr>
              <a:t>pod</a:t>
            </a:r>
            <a:endParaRPr sz="1650">
              <a:latin typeface="Tahoma"/>
              <a:cs typeface="Tahoma"/>
            </a:endParaRPr>
          </a:p>
          <a:p>
            <a:pPr marL="142240">
              <a:lnSpc>
                <a:spcPts val="1875"/>
              </a:lnSpc>
            </a:pPr>
            <a:r>
              <a:rPr sz="1650" u="none" spc="204" dirty="0">
                <a:solidFill>
                  <a:srgbClr val="0077AA"/>
                </a:solidFill>
                <a:latin typeface="Tahoma"/>
                <a:cs typeface="Tahoma"/>
              </a:rPr>
              <a:t>spécification </a:t>
            </a:r>
            <a:r>
              <a:rPr sz="1650" u="none" spc="204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endParaRPr sz="1650">
              <a:latin typeface="Tahoma"/>
              <a:cs typeface="Tahoma"/>
            </a:endParaRPr>
          </a:p>
          <a:p>
            <a:pPr marL="394970">
              <a:lnSpc>
                <a:spcPts val="1875"/>
              </a:lnSpc>
            </a:pPr>
            <a:r>
              <a:rPr sz="1650" u="none" spc="245" dirty="0">
                <a:solidFill>
                  <a:srgbClr val="0077AA"/>
                </a:solidFill>
                <a:latin typeface="Tahoma"/>
                <a:cs typeface="Tahoma"/>
              </a:rPr>
              <a:t>conteneurs </a:t>
            </a:r>
            <a:r>
              <a:rPr sz="1650" u="none" spc="245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endParaRPr sz="1650">
              <a:latin typeface="Tahoma"/>
              <a:cs typeface="Tahoma"/>
            </a:endParaRPr>
          </a:p>
          <a:p>
            <a:pPr marL="899794" marR="8634095" indent="-252729">
              <a:lnSpc>
                <a:spcPts val="1880"/>
              </a:lnSpc>
              <a:spcBef>
                <a:spcPts val="95"/>
              </a:spcBef>
            </a:pPr>
            <a:r>
              <a:rPr sz="1650" u="none" spc="390" dirty="0">
                <a:solidFill>
                  <a:srgbClr val="999999"/>
                </a:solidFill>
                <a:latin typeface="Tahoma"/>
                <a:cs typeface="Tahoma"/>
              </a:rPr>
              <a:t>-</a:t>
            </a:r>
            <a:r>
              <a:rPr sz="1650" u="none" spc="484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650" u="none" spc="60" dirty="0">
                <a:solidFill>
                  <a:srgbClr val="0077AA"/>
                </a:solidFill>
                <a:latin typeface="Tahoma"/>
                <a:cs typeface="Tahoma"/>
              </a:rPr>
              <a:t>nom </a:t>
            </a:r>
            <a:r>
              <a:rPr sz="1650" u="none" spc="60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u="none" spc="484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650" u="none" spc="330" dirty="0">
                <a:solidFill>
                  <a:srgbClr val="000000"/>
                </a:solidFill>
                <a:latin typeface="Tahoma"/>
                <a:cs typeface="Tahoma"/>
              </a:rPr>
              <a:t>test </a:t>
            </a:r>
            <a:r>
              <a:rPr sz="1650" u="none" spc="330" dirty="0">
                <a:solidFill>
                  <a:srgbClr val="999999"/>
                </a:solidFill>
                <a:latin typeface="Tahoma"/>
                <a:cs typeface="Tahoma"/>
              </a:rPr>
              <a:t>- </a:t>
            </a:r>
            <a:r>
              <a:rPr sz="1650" u="none" spc="155" dirty="0">
                <a:solidFill>
                  <a:srgbClr val="0077AA"/>
                </a:solidFill>
                <a:latin typeface="Tahoma"/>
                <a:cs typeface="Tahoma"/>
              </a:rPr>
              <a:t>image </a:t>
            </a:r>
            <a:r>
              <a:rPr sz="1650" u="none" spc="229" dirty="0">
                <a:solidFill>
                  <a:srgbClr val="000000"/>
                </a:solidFill>
                <a:latin typeface="Tahoma"/>
                <a:cs typeface="Tahoma"/>
              </a:rPr>
              <a:t>conteneur </a:t>
            </a:r>
            <a:r>
              <a:rPr sz="1650" u="none" spc="155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u="none" dirty="0">
                <a:solidFill>
                  <a:srgbClr val="999999"/>
                </a:solidFill>
                <a:latin typeface="Tahoma"/>
                <a:cs typeface="Tahoma"/>
              </a:rPr>
              <a:t>  </a:t>
            </a:r>
            <a:r>
              <a:rPr sz="1650" u="none" spc="200" dirty="0">
                <a:solidFill>
                  <a:srgbClr val="000000"/>
                </a:solidFill>
                <a:latin typeface="Tahoma"/>
                <a:cs typeface="Tahoma"/>
              </a:rPr>
              <a:t>Debian </a:t>
            </a:r>
            <a:r>
              <a:rPr sz="1650" u="none" spc="200" dirty="0">
                <a:solidFill>
                  <a:srgbClr val="999999"/>
                </a:solidFill>
                <a:latin typeface="Tahoma"/>
                <a:cs typeface="Tahoma"/>
              </a:rPr>
              <a:t>: </a:t>
            </a:r>
            <a:r>
              <a:rPr sz="1650" u="none" spc="200" dirty="0">
                <a:solidFill>
                  <a:srgbClr val="000000"/>
                </a:solidFill>
                <a:latin typeface="Tahoma"/>
                <a:cs typeface="Tahoma"/>
              </a:rPr>
              <a:t>11 </a:t>
            </a:r>
            <a:r>
              <a:rPr sz="1650" u="none" spc="200" dirty="0">
                <a:solidFill>
                  <a:srgbClr val="999999"/>
                </a:solidFill>
                <a:latin typeface="Tahoma"/>
                <a:cs typeface="Tahoma"/>
              </a:rPr>
              <a:t>- </a:t>
            </a:r>
            <a:r>
              <a:rPr sz="1650" u="none" spc="250" dirty="0">
                <a:solidFill>
                  <a:srgbClr val="000000"/>
                </a:solidFill>
                <a:latin typeface="Tahoma"/>
                <a:cs typeface="Tahoma"/>
              </a:rPr>
              <a:t>Slim</a:t>
            </a:r>
            <a:endParaRPr sz="1650">
              <a:latin typeface="Tahoma"/>
              <a:cs typeface="Tahoma"/>
            </a:endParaRPr>
          </a:p>
          <a:p>
            <a:pPr marL="899794">
              <a:lnSpc>
                <a:spcPts val="1770"/>
              </a:lnSpc>
            </a:pPr>
            <a:r>
              <a:rPr sz="1650" u="none" dirty="0">
                <a:solidFill>
                  <a:srgbClr val="0077AA"/>
                </a:solidFill>
                <a:latin typeface="Tahoma"/>
                <a:cs typeface="Tahoma"/>
              </a:rPr>
              <a:t>commande </a:t>
            </a:r>
            <a:r>
              <a:rPr sz="1650" u="none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u="none" spc="-10" dirty="0">
                <a:solidFill>
                  <a:srgbClr val="999999"/>
                </a:solidFill>
                <a:latin typeface="Tahoma"/>
                <a:cs typeface="Tahoma"/>
              </a:rPr>
              <a:t>  </a:t>
            </a:r>
            <a:r>
              <a:rPr sz="1650" u="none" spc="350" dirty="0">
                <a:solidFill>
                  <a:srgbClr val="999999"/>
                </a:solidFill>
                <a:latin typeface="Tahoma"/>
                <a:cs typeface="Tahoma"/>
              </a:rPr>
              <a:t>[</a:t>
            </a:r>
            <a:r>
              <a:rPr sz="1650" u="none" spc="-5" dirty="0">
                <a:solidFill>
                  <a:srgbClr val="999999"/>
                </a:solidFill>
                <a:latin typeface="Tahoma"/>
                <a:cs typeface="Tahoma"/>
              </a:rPr>
              <a:t>  </a:t>
            </a:r>
            <a:r>
              <a:rPr sz="1650" u="none" spc="240" dirty="0">
                <a:solidFill>
                  <a:srgbClr val="669900"/>
                </a:solidFill>
                <a:latin typeface="Tahoma"/>
                <a:cs typeface="Tahoma"/>
              </a:rPr>
              <a:t>"bash" </a:t>
            </a:r>
            <a:r>
              <a:rPr sz="1650" u="none" spc="240" dirty="0">
                <a:solidFill>
                  <a:srgbClr val="999999"/>
                </a:solidFill>
                <a:latin typeface="Tahoma"/>
                <a:cs typeface="Tahoma"/>
              </a:rPr>
              <a:t>,</a:t>
            </a:r>
            <a:r>
              <a:rPr sz="1650" u="none" spc="-5" dirty="0">
                <a:solidFill>
                  <a:srgbClr val="999999"/>
                </a:solidFill>
                <a:latin typeface="Tahoma"/>
                <a:cs typeface="Tahoma"/>
              </a:rPr>
              <a:t>  </a:t>
            </a:r>
            <a:r>
              <a:rPr sz="1650" u="none" spc="295" dirty="0">
                <a:solidFill>
                  <a:srgbClr val="669900"/>
                </a:solidFill>
                <a:latin typeface="Tahoma"/>
                <a:cs typeface="Tahoma"/>
              </a:rPr>
              <a:t>"- </a:t>
            </a:r>
            <a:r>
              <a:rPr sz="1650" u="none" spc="385" dirty="0">
                <a:solidFill>
                  <a:srgbClr val="669900"/>
                </a:solidFill>
                <a:latin typeface="Tahoma"/>
                <a:cs typeface="Tahoma"/>
              </a:rPr>
              <a:t>c" </a:t>
            </a:r>
            <a:r>
              <a:rPr sz="1650" u="none" spc="385" dirty="0">
                <a:solidFill>
                  <a:srgbClr val="999999"/>
                </a:solidFill>
                <a:latin typeface="Tahoma"/>
                <a:cs typeface="Tahoma"/>
              </a:rPr>
              <a:t>,</a:t>
            </a:r>
            <a:r>
              <a:rPr sz="1650" u="none" spc="-5" dirty="0">
                <a:solidFill>
                  <a:srgbClr val="999999"/>
                </a:solidFill>
                <a:latin typeface="Tahoma"/>
                <a:cs typeface="Tahoma"/>
              </a:rPr>
              <a:t>  </a:t>
            </a:r>
            <a:r>
              <a:rPr sz="1650" u="none" spc="170" dirty="0">
                <a:solidFill>
                  <a:srgbClr val="669900"/>
                </a:solidFill>
                <a:latin typeface="Tahoma"/>
                <a:cs typeface="Tahoma"/>
              </a:rPr>
              <a:t>"env</a:t>
            </a:r>
            <a:r>
              <a:rPr sz="1650" u="none" spc="-10" dirty="0">
                <a:solidFill>
                  <a:srgbClr val="669900"/>
                </a:solidFill>
                <a:latin typeface="Tahoma"/>
                <a:cs typeface="Tahoma"/>
              </a:rPr>
              <a:t>  </a:t>
            </a:r>
            <a:r>
              <a:rPr sz="1650" u="none" spc="360" dirty="0">
                <a:solidFill>
                  <a:srgbClr val="669900"/>
                </a:solidFill>
                <a:latin typeface="Tahoma"/>
                <a:cs typeface="Tahoma"/>
              </a:rPr>
              <a:t>|</a:t>
            </a:r>
            <a:r>
              <a:rPr sz="1650" u="none" spc="-5" dirty="0">
                <a:solidFill>
                  <a:srgbClr val="669900"/>
                </a:solidFill>
                <a:latin typeface="Tahoma"/>
                <a:cs typeface="Tahoma"/>
              </a:rPr>
              <a:t>  </a:t>
            </a:r>
            <a:r>
              <a:rPr sz="1650" u="none" spc="160" dirty="0">
                <a:solidFill>
                  <a:srgbClr val="669900"/>
                </a:solidFill>
                <a:latin typeface="Tahoma"/>
                <a:cs typeface="Tahoma"/>
              </a:rPr>
              <a:t>grep</a:t>
            </a:r>
            <a:r>
              <a:rPr sz="1650" u="none" spc="-5" dirty="0">
                <a:solidFill>
                  <a:srgbClr val="669900"/>
                </a:solidFill>
                <a:latin typeface="Tahoma"/>
                <a:cs typeface="Tahoma"/>
              </a:rPr>
              <a:t>  </a:t>
            </a:r>
            <a:r>
              <a:rPr sz="1650" u="none" spc="135" dirty="0">
                <a:solidFill>
                  <a:srgbClr val="669900"/>
                </a:solidFill>
                <a:latin typeface="Tahoma"/>
                <a:cs typeface="Tahoma"/>
              </a:rPr>
              <a:t>SPÉCIAL"</a:t>
            </a:r>
            <a:r>
              <a:rPr sz="1650" u="none" spc="-5" dirty="0">
                <a:solidFill>
                  <a:srgbClr val="669900"/>
                </a:solidFill>
                <a:latin typeface="Tahoma"/>
                <a:cs typeface="Tahoma"/>
              </a:rPr>
              <a:t>  </a:t>
            </a:r>
            <a:r>
              <a:rPr sz="1650" u="none" spc="300" dirty="0">
                <a:solidFill>
                  <a:srgbClr val="999999"/>
                </a:solidFill>
                <a:latin typeface="Tahoma"/>
                <a:cs typeface="Tahoma"/>
              </a:rPr>
              <a:t>]</a:t>
            </a:r>
            <a:endParaRPr sz="1650">
              <a:latin typeface="Tahoma"/>
              <a:cs typeface="Tahoma"/>
            </a:endParaRPr>
          </a:p>
          <a:p>
            <a:pPr marL="899794">
              <a:lnSpc>
                <a:spcPts val="1875"/>
              </a:lnSpc>
            </a:pPr>
            <a:r>
              <a:rPr sz="1650" u="none" spc="170" dirty="0">
                <a:solidFill>
                  <a:srgbClr val="0077AA"/>
                </a:solidFill>
                <a:latin typeface="Tahoma"/>
                <a:cs typeface="Tahoma"/>
              </a:rPr>
              <a:t>environnement </a:t>
            </a:r>
            <a:r>
              <a:rPr sz="1650" u="none" spc="170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endParaRPr sz="1650">
              <a:latin typeface="Tahoma"/>
              <a:cs typeface="Tahoma"/>
            </a:endParaRPr>
          </a:p>
          <a:p>
            <a:pPr marL="1151890">
              <a:lnSpc>
                <a:spcPts val="1875"/>
              </a:lnSpc>
            </a:pPr>
            <a:r>
              <a:rPr sz="1650" u="none" spc="390" dirty="0">
                <a:solidFill>
                  <a:srgbClr val="999999"/>
                </a:solidFill>
                <a:latin typeface="Tahoma"/>
                <a:cs typeface="Tahoma"/>
              </a:rPr>
              <a:t>-</a:t>
            </a:r>
            <a:r>
              <a:rPr sz="1650" u="none" spc="480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650" u="none" spc="60" dirty="0">
                <a:solidFill>
                  <a:srgbClr val="0077AA"/>
                </a:solidFill>
                <a:latin typeface="Tahoma"/>
                <a:cs typeface="Tahoma"/>
              </a:rPr>
              <a:t>nom </a:t>
            </a:r>
            <a:r>
              <a:rPr sz="1650" u="none" spc="60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u="none" spc="480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650" u="none" spc="80" dirty="0">
                <a:solidFill>
                  <a:srgbClr val="000000"/>
                </a:solidFill>
                <a:latin typeface="Tahoma"/>
                <a:cs typeface="Tahoma"/>
              </a:rPr>
              <a:t>CLÉ_NIVEAU_SPÉCIAL</a:t>
            </a:r>
            <a:endParaRPr sz="1650">
              <a:latin typeface="Tahoma"/>
              <a:cs typeface="Tahoma"/>
            </a:endParaRPr>
          </a:p>
          <a:p>
            <a:pPr marL="1656714" marR="8508365" indent="-252729">
              <a:lnSpc>
                <a:spcPts val="1880"/>
              </a:lnSpc>
              <a:spcBef>
                <a:spcPts val="95"/>
              </a:spcBef>
            </a:pPr>
            <a:r>
              <a:rPr sz="1650" u="none" spc="155" dirty="0">
                <a:solidFill>
                  <a:srgbClr val="0077AA"/>
                </a:solidFill>
                <a:latin typeface="Tahoma"/>
                <a:cs typeface="Tahoma"/>
              </a:rPr>
              <a:t>valeurDe </a:t>
            </a:r>
            <a:r>
              <a:rPr sz="1650" u="none" spc="155" dirty="0">
                <a:solidFill>
                  <a:srgbClr val="999999"/>
                </a:solidFill>
                <a:latin typeface="Tahoma"/>
                <a:cs typeface="Tahoma"/>
              </a:rPr>
              <a:t>: </a:t>
            </a:r>
            <a:r>
              <a:rPr sz="1650" u="none" spc="155" dirty="0">
                <a:solidFill>
                  <a:srgbClr val="0077AA"/>
                </a:solidFill>
                <a:latin typeface="Tahoma"/>
                <a:cs typeface="Tahoma"/>
              </a:rPr>
              <a:t>configMapKeyRef </a:t>
            </a:r>
            <a:r>
              <a:rPr sz="1650" u="none" spc="155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endParaRPr sz="1650">
              <a:latin typeface="Tahoma"/>
              <a:cs typeface="Tahoma"/>
            </a:endParaRPr>
          </a:p>
          <a:p>
            <a:pPr marL="1908810">
              <a:lnSpc>
                <a:spcPts val="1770"/>
              </a:lnSpc>
            </a:pPr>
            <a:r>
              <a:rPr sz="1650" u="none" spc="60" dirty="0">
                <a:solidFill>
                  <a:srgbClr val="0077AA"/>
                </a:solidFill>
                <a:latin typeface="Tahoma"/>
                <a:cs typeface="Tahoma"/>
              </a:rPr>
              <a:t>nom </a:t>
            </a:r>
            <a:r>
              <a:rPr sz="1650" u="none" spc="60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u="none" spc="495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650" u="none" spc="245" dirty="0">
                <a:solidFill>
                  <a:srgbClr val="000000"/>
                </a:solidFill>
                <a:latin typeface="Tahoma"/>
                <a:cs typeface="Tahoma"/>
              </a:rPr>
              <a:t>configuration </a:t>
            </a:r>
            <a:endParaRPr sz="1650">
              <a:latin typeface="Tahoma"/>
              <a:cs typeface="Tahoma"/>
            </a:endParaRPr>
          </a:p>
          <a:p>
            <a:pPr marL="1908810">
              <a:lnSpc>
                <a:spcPts val="1930"/>
              </a:lnSpc>
            </a:pPr>
            <a:r>
              <a:rPr sz="1650" u="none" spc="210" dirty="0">
                <a:solidFill>
                  <a:srgbClr val="0077AA"/>
                </a:solidFill>
                <a:latin typeface="Tahoma"/>
                <a:cs typeface="Tahoma"/>
              </a:rPr>
              <a:t>clé </a:t>
            </a:r>
            <a:r>
              <a:rPr sz="1650" u="none" spc="210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u="none" spc="484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650" u="none" spc="-10" dirty="0">
                <a:solidFill>
                  <a:srgbClr val="000000"/>
                </a:solidFill>
                <a:latin typeface="Tahoma"/>
                <a:cs typeface="Tahoma"/>
              </a:rPr>
              <a:t>COMMENT SPÉCIAL</a:t>
            </a:r>
            <a:endParaRPr sz="165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750"/>
              </a:spcBef>
            </a:pPr>
            <a:endParaRPr sz="165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r>
              <a:rPr u="none" dirty="0">
                <a:solidFill>
                  <a:srgbClr val="333333"/>
                </a:solidFill>
              </a:rPr>
              <a:t>Exécution</a:t>
            </a:r>
            <a:r>
              <a:rPr u="none" spc="15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résultat:</a:t>
            </a:r>
            <a:r>
              <a:rPr u="none" spc="15" dirty="0">
                <a:solidFill>
                  <a:srgbClr val="333333"/>
                </a:solidFill>
              </a:rPr>
              <a:t> </a:t>
            </a:r>
            <a:r>
              <a:rPr u="none" spc="110" dirty="0">
                <a:latin typeface="Tahoma"/>
                <a:cs typeface="Tahoma"/>
              </a:rPr>
              <a:t>SPECIAL_LEVEL_KEY=très</a:t>
            </a:r>
          </a:p>
        </p:txBody>
      </p:sp>
    </p:spTree>
  </p:cSld>
  <p:clrMapOvr>
    <a:masterClrMapping/>
  </p:clrMapOvr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09624" y="1552574"/>
            <a:ext cx="12211050" cy="9525"/>
          </a:xfrm>
          <a:custGeom>
            <a:avLst/>
            <a:gdLst/>
            <a:ahLst/>
            <a:cxnLst/>
            <a:rect l="l" t="t" r="r" b="b"/>
            <a:pathLst>
              <a:path w="12211050" h="9525">
                <a:moveTo>
                  <a:pt x="12211049" y="9524"/>
                </a:moveTo>
                <a:lnTo>
                  <a:pt x="0" y="9524"/>
                </a:lnTo>
                <a:lnTo>
                  <a:pt x="0" y="0"/>
                </a:lnTo>
                <a:lnTo>
                  <a:pt x="12211049" y="0"/>
                </a:lnTo>
                <a:lnTo>
                  <a:pt x="12211049" y="952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809624" y="1552574"/>
            <a:ext cx="12211050" cy="3305175"/>
            <a:chOff x="809624" y="1552574"/>
            <a:chExt cx="12211050" cy="3305175"/>
          </a:xfrm>
        </p:grpSpPr>
        <p:sp>
          <p:nvSpPr>
            <p:cNvPr id="4" name="object 4"/>
            <p:cNvSpPr/>
            <p:nvPr/>
          </p:nvSpPr>
          <p:spPr>
            <a:xfrm>
              <a:off x="809612" y="1552574"/>
              <a:ext cx="12211050" cy="3305175"/>
            </a:xfrm>
            <a:custGeom>
              <a:avLst/>
              <a:gdLst/>
              <a:ahLst/>
              <a:cxnLst/>
              <a:rect l="l" t="t" r="r" b="b"/>
              <a:pathLst>
                <a:path w="12211050" h="3305175">
                  <a:moveTo>
                    <a:pt x="12211050" y="0"/>
                  </a:moveTo>
                  <a:lnTo>
                    <a:pt x="12201525" y="0"/>
                  </a:lnTo>
                  <a:lnTo>
                    <a:pt x="12201525" y="3295650"/>
                  </a:lnTo>
                  <a:lnTo>
                    <a:pt x="0" y="3295650"/>
                  </a:lnTo>
                  <a:lnTo>
                    <a:pt x="0" y="3305175"/>
                  </a:lnTo>
                  <a:lnTo>
                    <a:pt x="12201525" y="3305175"/>
                  </a:lnTo>
                  <a:lnTo>
                    <a:pt x="12211050" y="3305175"/>
                  </a:lnTo>
                  <a:lnTo>
                    <a:pt x="12211050" y="3295650"/>
                  </a:lnTo>
                  <a:lnTo>
                    <a:pt x="12211050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09624" y="1552574"/>
              <a:ext cx="9525" cy="3305175"/>
            </a:xfrm>
            <a:custGeom>
              <a:avLst/>
              <a:gdLst/>
              <a:ahLst/>
              <a:cxnLst/>
              <a:rect l="l" t="t" r="r" b="b"/>
              <a:pathLst>
                <a:path w="9525" h="3305175">
                  <a:moveTo>
                    <a:pt x="0" y="3305174"/>
                  </a:moveTo>
                  <a:lnTo>
                    <a:pt x="0" y="0"/>
                  </a:lnTo>
                  <a:lnTo>
                    <a:pt x="9524" y="9524"/>
                  </a:lnTo>
                  <a:lnTo>
                    <a:pt x="9524" y="3295649"/>
                  </a:lnTo>
                  <a:lnTo>
                    <a:pt x="0" y="3305174"/>
                  </a:lnTo>
                  <a:close/>
                </a:path>
              </a:pathLst>
            </a:custGeom>
            <a:solidFill>
              <a:srgbClr val="ED21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IMPORTER</a:t>
            </a:r>
            <a:r>
              <a:rPr spc="-240" dirty="0"/>
              <a:t> </a:t>
            </a:r>
            <a:r>
              <a:rPr spc="-35" dirty="0"/>
              <a:t>TOUS</a:t>
            </a:r>
            <a:r>
              <a:rPr spc="-130" dirty="0"/>
              <a:t> </a:t>
            </a:r>
            <a:r>
              <a:rPr spc="-225" dirty="0"/>
              <a:t>CLÉS</a:t>
            </a:r>
            <a:r>
              <a:rPr spc="-25" dirty="0"/>
              <a:t> </a:t>
            </a:r>
            <a:r>
              <a:rPr dirty="0"/>
              <a:t>DEPUIS</a:t>
            </a:r>
            <a:r>
              <a:rPr spc="-135" dirty="0"/>
              <a:t> </a:t>
            </a:r>
            <a:r>
              <a:rPr spc="75" dirty="0"/>
              <a:t>UN</a:t>
            </a:r>
            <a:r>
              <a:rPr spc="-130" dirty="0"/>
              <a:t> </a:t>
            </a:r>
            <a:r>
              <a:rPr spc="-10" dirty="0"/>
              <a:t>CONFIGMAP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311785" rIns="0" bIns="0" rtlCol="0">
            <a:spAutoFit/>
          </a:bodyPr>
          <a:lstStyle/>
          <a:p>
            <a:pPr marL="142240">
              <a:lnSpc>
                <a:spcPts val="1925"/>
              </a:lnSpc>
              <a:spcBef>
                <a:spcPts val="100"/>
              </a:spcBef>
            </a:pPr>
            <a:r>
              <a:rPr sz="1650" u="none" spc="390" dirty="0">
                <a:solidFill>
                  <a:srgbClr val="999999"/>
                </a:solidFill>
                <a:latin typeface="Tahoma"/>
                <a:cs typeface="Tahoma"/>
              </a:rPr>
              <a:t>-- </a:t>
            </a:r>
            <a:r>
              <a:rPr sz="1650" u="none" spc="340" dirty="0">
                <a:solidFill>
                  <a:srgbClr val="999999"/>
                </a:solidFill>
                <a:latin typeface="Tahoma"/>
                <a:cs typeface="Tahoma"/>
              </a:rPr>
              <a:t>-</a:t>
            </a:r>
            <a:endParaRPr sz="1650">
              <a:latin typeface="Tahoma"/>
              <a:cs typeface="Tahoma"/>
            </a:endParaRPr>
          </a:p>
          <a:p>
            <a:pPr marL="142240" marR="10274935">
              <a:lnSpc>
                <a:spcPts val="1880"/>
              </a:lnSpc>
              <a:spcBef>
                <a:spcPts val="90"/>
              </a:spcBef>
            </a:pPr>
            <a:r>
              <a:rPr sz="1650" u="none" spc="245" dirty="0">
                <a:solidFill>
                  <a:srgbClr val="0077AA"/>
                </a:solidFill>
                <a:latin typeface="Tahoma"/>
                <a:cs typeface="Tahoma"/>
              </a:rPr>
              <a:t>apiVersion </a:t>
            </a:r>
            <a:r>
              <a:rPr sz="1650" u="none" spc="245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u="none" dirty="0">
                <a:solidFill>
                  <a:srgbClr val="999999"/>
                </a:solidFill>
                <a:latin typeface="Tahoma"/>
                <a:cs typeface="Tahoma"/>
              </a:rPr>
              <a:t>  </a:t>
            </a:r>
            <a:r>
              <a:rPr sz="1650" u="none" spc="100" dirty="0">
                <a:solidFill>
                  <a:srgbClr val="000000"/>
                </a:solidFill>
                <a:latin typeface="Tahoma"/>
                <a:cs typeface="Tahoma"/>
              </a:rPr>
              <a:t>v1 </a:t>
            </a:r>
            <a:r>
              <a:rPr sz="1650" u="none" spc="260" dirty="0">
                <a:solidFill>
                  <a:srgbClr val="0077AA"/>
                </a:solidFill>
                <a:latin typeface="Tahoma"/>
                <a:cs typeface="Tahoma"/>
              </a:rPr>
              <a:t>type </a:t>
            </a:r>
            <a:r>
              <a:rPr sz="1650" u="none" spc="260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u="none" spc="484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650" u="none" spc="155" dirty="0">
                <a:solidFill>
                  <a:srgbClr val="0077AA"/>
                </a:solidFill>
                <a:latin typeface="Tahoma"/>
                <a:cs typeface="Tahoma"/>
              </a:rPr>
              <a:t>Métadonnées </a:t>
            </a:r>
            <a:r>
              <a:rPr sz="1650" u="none" spc="55" dirty="0">
                <a:solidFill>
                  <a:srgbClr val="000000"/>
                </a:solidFill>
                <a:latin typeface="Tahoma"/>
                <a:cs typeface="Tahoma"/>
              </a:rPr>
              <a:t>du pod </a:t>
            </a:r>
            <a:r>
              <a:rPr sz="1650" u="none" spc="155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endParaRPr sz="1650">
              <a:latin typeface="Tahoma"/>
              <a:cs typeface="Tahoma"/>
            </a:endParaRPr>
          </a:p>
          <a:p>
            <a:pPr marL="394970">
              <a:lnSpc>
                <a:spcPts val="1764"/>
              </a:lnSpc>
            </a:pPr>
            <a:r>
              <a:rPr sz="1650" u="none" spc="60" dirty="0">
                <a:solidFill>
                  <a:srgbClr val="0077AA"/>
                </a:solidFill>
                <a:latin typeface="Tahoma"/>
                <a:cs typeface="Tahoma"/>
              </a:rPr>
              <a:t>nom </a:t>
            </a:r>
            <a:r>
              <a:rPr sz="1650" u="none" spc="60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u="none" spc="-5" dirty="0">
                <a:solidFill>
                  <a:srgbClr val="999999"/>
                </a:solidFill>
                <a:latin typeface="Tahoma"/>
                <a:cs typeface="Tahoma"/>
              </a:rPr>
              <a:t>  </a:t>
            </a:r>
            <a:r>
              <a:rPr sz="1650" u="none" spc="254" dirty="0">
                <a:solidFill>
                  <a:srgbClr val="000000"/>
                </a:solidFill>
                <a:latin typeface="Tahoma"/>
                <a:cs typeface="Tahoma"/>
              </a:rPr>
              <a:t>dapi </a:t>
            </a:r>
            <a:r>
              <a:rPr sz="1650" u="none" spc="254" dirty="0">
                <a:solidFill>
                  <a:srgbClr val="999999"/>
                </a:solidFill>
                <a:latin typeface="Tahoma"/>
                <a:cs typeface="Tahoma"/>
              </a:rPr>
              <a:t>- </a:t>
            </a:r>
            <a:r>
              <a:rPr sz="1650" u="none" spc="330" dirty="0">
                <a:solidFill>
                  <a:srgbClr val="000000"/>
                </a:solidFill>
                <a:latin typeface="Tahoma"/>
                <a:cs typeface="Tahoma"/>
              </a:rPr>
              <a:t>test </a:t>
            </a:r>
            <a:r>
              <a:rPr sz="1650" u="none" spc="330" dirty="0">
                <a:solidFill>
                  <a:srgbClr val="999999"/>
                </a:solidFill>
                <a:latin typeface="Tahoma"/>
                <a:cs typeface="Tahoma"/>
              </a:rPr>
              <a:t>- </a:t>
            </a:r>
            <a:r>
              <a:rPr sz="1650" u="none" spc="55" dirty="0">
                <a:solidFill>
                  <a:srgbClr val="000000"/>
                </a:solidFill>
                <a:latin typeface="Tahoma"/>
                <a:cs typeface="Tahoma"/>
              </a:rPr>
              <a:t>pod</a:t>
            </a:r>
            <a:endParaRPr sz="1650">
              <a:latin typeface="Tahoma"/>
              <a:cs typeface="Tahoma"/>
            </a:endParaRPr>
          </a:p>
          <a:p>
            <a:pPr marL="142240">
              <a:lnSpc>
                <a:spcPts val="1875"/>
              </a:lnSpc>
            </a:pPr>
            <a:r>
              <a:rPr sz="1650" u="none" spc="204" dirty="0">
                <a:solidFill>
                  <a:srgbClr val="0077AA"/>
                </a:solidFill>
                <a:latin typeface="Tahoma"/>
                <a:cs typeface="Tahoma"/>
              </a:rPr>
              <a:t>spécification </a:t>
            </a:r>
            <a:r>
              <a:rPr sz="1650" u="none" spc="204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endParaRPr sz="1650">
              <a:latin typeface="Tahoma"/>
              <a:cs typeface="Tahoma"/>
            </a:endParaRPr>
          </a:p>
          <a:p>
            <a:pPr marL="394970">
              <a:lnSpc>
                <a:spcPts val="1875"/>
              </a:lnSpc>
            </a:pPr>
            <a:r>
              <a:rPr sz="1650" u="none" spc="245" dirty="0">
                <a:solidFill>
                  <a:srgbClr val="0077AA"/>
                </a:solidFill>
                <a:latin typeface="Tahoma"/>
                <a:cs typeface="Tahoma"/>
              </a:rPr>
              <a:t>conteneurs </a:t>
            </a:r>
            <a:r>
              <a:rPr sz="1650" u="none" spc="245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endParaRPr sz="1650">
              <a:latin typeface="Tahoma"/>
              <a:cs typeface="Tahoma"/>
            </a:endParaRPr>
          </a:p>
          <a:p>
            <a:pPr marL="899794" marR="8634095" indent="-252729">
              <a:lnSpc>
                <a:spcPts val="1880"/>
              </a:lnSpc>
              <a:spcBef>
                <a:spcPts val="95"/>
              </a:spcBef>
            </a:pPr>
            <a:r>
              <a:rPr sz="1650" u="none" spc="390" dirty="0">
                <a:solidFill>
                  <a:srgbClr val="999999"/>
                </a:solidFill>
                <a:latin typeface="Tahoma"/>
                <a:cs typeface="Tahoma"/>
              </a:rPr>
              <a:t>-</a:t>
            </a:r>
            <a:r>
              <a:rPr sz="1650" u="none" spc="484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650" u="none" spc="60" dirty="0">
                <a:solidFill>
                  <a:srgbClr val="0077AA"/>
                </a:solidFill>
                <a:latin typeface="Tahoma"/>
                <a:cs typeface="Tahoma"/>
              </a:rPr>
              <a:t>nom </a:t>
            </a:r>
            <a:r>
              <a:rPr sz="1650" u="none" spc="60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u="none" spc="484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650" u="none" spc="330" dirty="0">
                <a:solidFill>
                  <a:srgbClr val="000000"/>
                </a:solidFill>
                <a:latin typeface="Tahoma"/>
                <a:cs typeface="Tahoma"/>
              </a:rPr>
              <a:t>test </a:t>
            </a:r>
            <a:r>
              <a:rPr sz="1650" u="none" spc="330" dirty="0">
                <a:solidFill>
                  <a:srgbClr val="999999"/>
                </a:solidFill>
                <a:latin typeface="Tahoma"/>
                <a:cs typeface="Tahoma"/>
              </a:rPr>
              <a:t>- </a:t>
            </a:r>
            <a:r>
              <a:rPr sz="1650" u="none" spc="155" dirty="0">
                <a:solidFill>
                  <a:srgbClr val="0077AA"/>
                </a:solidFill>
                <a:latin typeface="Tahoma"/>
                <a:cs typeface="Tahoma"/>
              </a:rPr>
              <a:t>image </a:t>
            </a:r>
            <a:r>
              <a:rPr sz="1650" u="none" spc="229" dirty="0">
                <a:solidFill>
                  <a:srgbClr val="000000"/>
                </a:solidFill>
                <a:latin typeface="Tahoma"/>
                <a:cs typeface="Tahoma"/>
              </a:rPr>
              <a:t>conteneur </a:t>
            </a:r>
            <a:r>
              <a:rPr sz="1650" u="none" spc="155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u="none" dirty="0">
                <a:solidFill>
                  <a:srgbClr val="999999"/>
                </a:solidFill>
                <a:latin typeface="Tahoma"/>
                <a:cs typeface="Tahoma"/>
              </a:rPr>
              <a:t>  </a:t>
            </a:r>
            <a:r>
              <a:rPr sz="1650" u="none" spc="200" dirty="0">
                <a:solidFill>
                  <a:srgbClr val="000000"/>
                </a:solidFill>
                <a:latin typeface="Tahoma"/>
                <a:cs typeface="Tahoma"/>
              </a:rPr>
              <a:t>Debian </a:t>
            </a:r>
            <a:r>
              <a:rPr sz="1650" u="none" spc="200" dirty="0">
                <a:solidFill>
                  <a:srgbClr val="999999"/>
                </a:solidFill>
                <a:latin typeface="Tahoma"/>
                <a:cs typeface="Tahoma"/>
              </a:rPr>
              <a:t>: </a:t>
            </a:r>
            <a:r>
              <a:rPr sz="1650" u="none" spc="200" dirty="0">
                <a:solidFill>
                  <a:srgbClr val="000000"/>
                </a:solidFill>
                <a:latin typeface="Tahoma"/>
                <a:cs typeface="Tahoma"/>
              </a:rPr>
              <a:t>11 </a:t>
            </a:r>
            <a:r>
              <a:rPr sz="1650" u="none" spc="200" dirty="0">
                <a:solidFill>
                  <a:srgbClr val="999999"/>
                </a:solidFill>
                <a:latin typeface="Tahoma"/>
                <a:cs typeface="Tahoma"/>
              </a:rPr>
              <a:t>- </a:t>
            </a:r>
            <a:r>
              <a:rPr sz="1650" u="none" spc="250" dirty="0">
                <a:solidFill>
                  <a:srgbClr val="000000"/>
                </a:solidFill>
                <a:latin typeface="Tahoma"/>
                <a:cs typeface="Tahoma"/>
              </a:rPr>
              <a:t>Slim</a:t>
            </a:r>
            <a:endParaRPr sz="1650">
              <a:latin typeface="Tahoma"/>
              <a:cs typeface="Tahoma"/>
            </a:endParaRPr>
          </a:p>
          <a:p>
            <a:pPr marL="899794">
              <a:lnSpc>
                <a:spcPts val="1770"/>
              </a:lnSpc>
            </a:pPr>
            <a:r>
              <a:rPr sz="1650" u="none" dirty="0">
                <a:solidFill>
                  <a:srgbClr val="0077AA"/>
                </a:solidFill>
                <a:latin typeface="Tahoma"/>
                <a:cs typeface="Tahoma"/>
              </a:rPr>
              <a:t>commande </a:t>
            </a:r>
            <a:r>
              <a:rPr sz="1650" u="none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u="none" spc="-10" dirty="0">
                <a:solidFill>
                  <a:srgbClr val="999999"/>
                </a:solidFill>
                <a:latin typeface="Tahoma"/>
                <a:cs typeface="Tahoma"/>
              </a:rPr>
              <a:t>  </a:t>
            </a:r>
            <a:r>
              <a:rPr sz="1650" u="none" spc="350" dirty="0">
                <a:solidFill>
                  <a:srgbClr val="999999"/>
                </a:solidFill>
                <a:latin typeface="Tahoma"/>
                <a:cs typeface="Tahoma"/>
              </a:rPr>
              <a:t>[</a:t>
            </a:r>
            <a:r>
              <a:rPr sz="1650" u="none" spc="-5" dirty="0">
                <a:solidFill>
                  <a:srgbClr val="999999"/>
                </a:solidFill>
                <a:latin typeface="Tahoma"/>
                <a:cs typeface="Tahoma"/>
              </a:rPr>
              <a:t>  </a:t>
            </a:r>
            <a:r>
              <a:rPr sz="1650" u="none" spc="240" dirty="0">
                <a:solidFill>
                  <a:srgbClr val="669900"/>
                </a:solidFill>
                <a:latin typeface="Tahoma"/>
                <a:cs typeface="Tahoma"/>
              </a:rPr>
              <a:t>"bash" </a:t>
            </a:r>
            <a:r>
              <a:rPr sz="1650" u="none" spc="240" dirty="0">
                <a:solidFill>
                  <a:srgbClr val="999999"/>
                </a:solidFill>
                <a:latin typeface="Tahoma"/>
                <a:cs typeface="Tahoma"/>
              </a:rPr>
              <a:t>,</a:t>
            </a:r>
            <a:r>
              <a:rPr sz="1650" u="none" spc="-5" dirty="0">
                <a:solidFill>
                  <a:srgbClr val="999999"/>
                </a:solidFill>
                <a:latin typeface="Tahoma"/>
                <a:cs typeface="Tahoma"/>
              </a:rPr>
              <a:t>  </a:t>
            </a:r>
            <a:r>
              <a:rPr sz="1650" u="none" spc="295" dirty="0">
                <a:solidFill>
                  <a:srgbClr val="669900"/>
                </a:solidFill>
                <a:latin typeface="Tahoma"/>
                <a:cs typeface="Tahoma"/>
              </a:rPr>
              <a:t>"- </a:t>
            </a:r>
            <a:r>
              <a:rPr sz="1650" u="none" spc="385" dirty="0">
                <a:solidFill>
                  <a:srgbClr val="669900"/>
                </a:solidFill>
                <a:latin typeface="Tahoma"/>
                <a:cs typeface="Tahoma"/>
              </a:rPr>
              <a:t>c" </a:t>
            </a:r>
            <a:r>
              <a:rPr sz="1650" u="none" spc="385" dirty="0">
                <a:solidFill>
                  <a:srgbClr val="999999"/>
                </a:solidFill>
                <a:latin typeface="Tahoma"/>
                <a:cs typeface="Tahoma"/>
              </a:rPr>
              <a:t>,</a:t>
            </a:r>
            <a:r>
              <a:rPr sz="1650" u="none" spc="-5" dirty="0">
                <a:solidFill>
                  <a:srgbClr val="999999"/>
                </a:solidFill>
                <a:latin typeface="Tahoma"/>
                <a:cs typeface="Tahoma"/>
              </a:rPr>
              <a:t>  </a:t>
            </a:r>
            <a:r>
              <a:rPr sz="1650" u="none" spc="170" dirty="0">
                <a:solidFill>
                  <a:srgbClr val="669900"/>
                </a:solidFill>
                <a:latin typeface="Tahoma"/>
                <a:cs typeface="Tahoma"/>
              </a:rPr>
              <a:t>"env</a:t>
            </a:r>
            <a:r>
              <a:rPr sz="1650" u="none" spc="-10" dirty="0">
                <a:solidFill>
                  <a:srgbClr val="669900"/>
                </a:solidFill>
                <a:latin typeface="Tahoma"/>
                <a:cs typeface="Tahoma"/>
              </a:rPr>
              <a:t>  </a:t>
            </a:r>
            <a:r>
              <a:rPr sz="1650" u="none" spc="360" dirty="0">
                <a:solidFill>
                  <a:srgbClr val="669900"/>
                </a:solidFill>
                <a:latin typeface="Tahoma"/>
                <a:cs typeface="Tahoma"/>
              </a:rPr>
              <a:t>|</a:t>
            </a:r>
            <a:r>
              <a:rPr sz="1650" u="none" spc="-5" dirty="0">
                <a:solidFill>
                  <a:srgbClr val="669900"/>
                </a:solidFill>
                <a:latin typeface="Tahoma"/>
                <a:cs typeface="Tahoma"/>
              </a:rPr>
              <a:t>  </a:t>
            </a:r>
            <a:r>
              <a:rPr sz="1650" u="none" spc="160" dirty="0">
                <a:solidFill>
                  <a:srgbClr val="669900"/>
                </a:solidFill>
                <a:latin typeface="Tahoma"/>
                <a:cs typeface="Tahoma"/>
              </a:rPr>
              <a:t>grep</a:t>
            </a:r>
            <a:r>
              <a:rPr sz="1650" u="none" spc="-5" dirty="0">
                <a:solidFill>
                  <a:srgbClr val="669900"/>
                </a:solidFill>
                <a:latin typeface="Tahoma"/>
                <a:cs typeface="Tahoma"/>
              </a:rPr>
              <a:t>  </a:t>
            </a:r>
            <a:r>
              <a:rPr sz="1650" u="none" spc="135" dirty="0">
                <a:solidFill>
                  <a:srgbClr val="669900"/>
                </a:solidFill>
                <a:latin typeface="Tahoma"/>
                <a:cs typeface="Tahoma"/>
              </a:rPr>
              <a:t>SPÉCIAL"</a:t>
            </a:r>
            <a:r>
              <a:rPr sz="1650" u="none" spc="-5" dirty="0">
                <a:solidFill>
                  <a:srgbClr val="669900"/>
                </a:solidFill>
                <a:latin typeface="Tahoma"/>
                <a:cs typeface="Tahoma"/>
              </a:rPr>
              <a:t>  </a:t>
            </a:r>
            <a:r>
              <a:rPr sz="1650" u="none" spc="300" dirty="0">
                <a:solidFill>
                  <a:srgbClr val="999999"/>
                </a:solidFill>
                <a:latin typeface="Tahoma"/>
                <a:cs typeface="Tahoma"/>
              </a:rPr>
              <a:t>]</a:t>
            </a:r>
            <a:endParaRPr sz="1650">
              <a:latin typeface="Tahoma"/>
              <a:cs typeface="Tahoma"/>
            </a:endParaRPr>
          </a:p>
          <a:p>
            <a:pPr marL="899794">
              <a:lnSpc>
                <a:spcPts val="1875"/>
              </a:lnSpc>
            </a:pPr>
            <a:r>
              <a:rPr sz="1650" u="none" spc="110" dirty="0">
                <a:solidFill>
                  <a:srgbClr val="0077AA"/>
                </a:solidFill>
                <a:latin typeface="Tahoma"/>
                <a:cs typeface="Tahoma"/>
              </a:rPr>
              <a:t>envFrom </a:t>
            </a:r>
            <a:r>
              <a:rPr sz="1650" u="none" spc="110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endParaRPr sz="1650">
              <a:latin typeface="Tahoma"/>
              <a:cs typeface="Tahoma"/>
            </a:endParaRPr>
          </a:p>
          <a:p>
            <a:pPr marL="1151890">
              <a:lnSpc>
                <a:spcPts val="1875"/>
              </a:lnSpc>
            </a:pPr>
            <a:r>
              <a:rPr sz="1650" u="none" spc="390" dirty="0">
                <a:solidFill>
                  <a:srgbClr val="999999"/>
                </a:solidFill>
                <a:latin typeface="Tahoma"/>
                <a:cs typeface="Tahoma"/>
              </a:rPr>
              <a:t>-</a:t>
            </a:r>
            <a:r>
              <a:rPr sz="1650" u="none" spc="470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650" u="none" spc="170" dirty="0">
                <a:solidFill>
                  <a:srgbClr val="0077AA"/>
                </a:solidFill>
                <a:latin typeface="Tahoma"/>
                <a:cs typeface="Tahoma"/>
              </a:rPr>
              <a:t>configMapRef </a:t>
            </a:r>
            <a:r>
              <a:rPr sz="1650" u="none" spc="170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endParaRPr sz="1650">
              <a:latin typeface="Tahoma"/>
              <a:cs typeface="Tahoma"/>
            </a:endParaRPr>
          </a:p>
          <a:p>
            <a:pPr marL="1656714">
              <a:lnSpc>
                <a:spcPts val="1930"/>
              </a:lnSpc>
            </a:pPr>
            <a:r>
              <a:rPr sz="1650" u="none" spc="60" dirty="0">
                <a:solidFill>
                  <a:srgbClr val="0077AA"/>
                </a:solidFill>
                <a:latin typeface="Tahoma"/>
                <a:cs typeface="Tahoma"/>
              </a:rPr>
              <a:t>nom </a:t>
            </a:r>
            <a:r>
              <a:rPr sz="1650" u="none" spc="60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u="none" spc="495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650" u="none" spc="245" dirty="0">
                <a:solidFill>
                  <a:srgbClr val="000000"/>
                </a:solidFill>
                <a:latin typeface="Tahoma"/>
                <a:cs typeface="Tahoma"/>
              </a:rPr>
              <a:t>configuration </a:t>
            </a:r>
            <a:endParaRPr sz="165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755"/>
              </a:spcBef>
            </a:pPr>
            <a:endParaRPr sz="165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r>
              <a:rPr u="none" dirty="0">
                <a:solidFill>
                  <a:srgbClr val="333333"/>
                </a:solidFill>
              </a:rPr>
              <a:t>Exécution</a:t>
            </a:r>
            <a:r>
              <a:rPr u="none" spc="155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résultat:</a:t>
            </a:r>
            <a:r>
              <a:rPr u="none" spc="160" dirty="0">
                <a:solidFill>
                  <a:srgbClr val="333333"/>
                </a:solidFill>
              </a:rPr>
              <a:t> </a:t>
            </a:r>
            <a:r>
              <a:rPr u="none" dirty="0">
                <a:latin typeface="Tahoma"/>
                <a:cs typeface="Tahoma"/>
              </a:rPr>
              <a:t>SPÉCIAL_HOW=très</a:t>
            </a:r>
            <a:r>
              <a:rPr u="none" spc="135" dirty="0">
                <a:latin typeface="Tahoma"/>
                <a:cs typeface="Tahoma"/>
              </a:rPr>
              <a:t> </a:t>
            </a:r>
            <a:r>
              <a:rPr u="none" spc="100" dirty="0">
                <a:solidFill>
                  <a:srgbClr val="333333"/>
                </a:solidFill>
              </a:rPr>
              <a:t>et</a:t>
            </a:r>
            <a:r>
              <a:rPr u="none" spc="160" dirty="0">
                <a:solidFill>
                  <a:srgbClr val="333333"/>
                </a:solidFill>
              </a:rPr>
              <a:t> </a:t>
            </a:r>
            <a:r>
              <a:rPr u="none" spc="70" dirty="0">
                <a:latin typeface="Tahoma"/>
                <a:cs typeface="Tahoma"/>
              </a:rPr>
              <a:t>TYPE_SPÉCIAL=charme</a:t>
            </a:r>
          </a:p>
        </p:txBody>
      </p:sp>
    </p:spTree>
  </p:cSld>
  <p:clrMapOvr>
    <a:masterClrMapping/>
  </p:clrMapOvr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09624" y="2085974"/>
            <a:ext cx="12211050" cy="9525"/>
          </a:xfrm>
          <a:custGeom>
            <a:avLst/>
            <a:gdLst/>
            <a:ahLst/>
            <a:cxnLst/>
            <a:rect l="l" t="t" r="r" b="b"/>
            <a:pathLst>
              <a:path w="12211050" h="9525">
                <a:moveTo>
                  <a:pt x="12211049" y="9524"/>
                </a:moveTo>
                <a:lnTo>
                  <a:pt x="0" y="9524"/>
                </a:lnTo>
                <a:lnTo>
                  <a:pt x="0" y="0"/>
                </a:lnTo>
                <a:lnTo>
                  <a:pt x="12211049" y="0"/>
                </a:lnTo>
                <a:lnTo>
                  <a:pt x="12211049" y="952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809624" y="2085974"/>
            <a:ext cx="12211050" cy="923925"/>
            <a:chOff x="809624" y="2085974"/>
            <a:chExt cx="12211050" cy="923925"/>
          </a:xfrm>
        </p:grpSpPr>
        <p:sp>
          <p:nvSpPr>
            <p:cNvPr id="4" name="object 4"/>
            <p:cNvSpPr/>
            <p:nvPr/>
          </p:nvSpPr>
          <p:spPr>
            <a:xfrm>
              <a:off x="809612" y="2085974"/>
              <a:ext cx="12211050" cy="923925"/>
            </a:xfrm>
            <a:custGeom>
              <a:avLst/>
              <a:gdLst/>
              <a:ahLst/>
              <a:cxnLst/>
              <a:rect l="l" t="t" r="r" b="b"/>
              <a:pathLst>
                <a:path w="12211050" h="923925">
                  <a:moveTo>
                    <a:pt x="12211050" y="0"/>
                  </a:moveTo>
                  <a:lnTo>
                    <a:pt x="12201525" y="0"/>
                  </a:lnTo>
                  <a:lnTo>
                    <a:pt x="12201525" y="914400"/>
                  </a:lnTo>
                  <a:lnTo>
                    <a:pt x="0" y="914400"/>
                  </a:lnTo>
                  <a:lnTo>
                    <a:pt x="0" y="923925"/>
                  </a:lnTo>
                  <a:lnTo>
                    <a:pt x="12201525" y="923925"/>
                  </a:lnTo>
                  <a:lnTo>
                    <a:pt x="12211050" y="923925"/>
                  </a:lnTo>
                  <a:lnTo>
                    <a:pt x="12211050" y="914400"/>
                  </a:lnTo>
                  <a:lnTo>
                    <a:pt x="12211050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09624" y="2085974"/>
              <a:ext cx="9525" cy="923925"/>
            </a:xfrm>
            <a:custGeom>
              <a:avLst/>
              <a:gdLst/>
              <a:ahLst/>
              <a:cxnLst/>
              <a:rect l="l" t="t" r="r" b="b"/>
              <a:pathLst>
                <a:path w="9525" h="923925">
                  <a:moveTo>
                    <a:pt x="0" y="923924"/>
                  </a:moveTo>
                  <a:lnTo>
                    <a:pt x="0" y="0"/>
                  </a:lnTo>
                  <a:lnTo>
                    <a:pt x="9524" y="9524"/>
                  </a:lnTo>
                  <a:lnTo>
                    <a:pt x="9524" y="914399"/>
                  </a:lnTo>
                  <a:lnTo>
                    <a:pt x="0" y="923924"/>
                  </a:lnTo>
                  <a:close/>
                </a:path>
              </a:pathLst>
            </a:custGeom>
            <a:solidFill>
              <a:srgbClr val="ED21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/>
          <p:nvPr/>
        </p:nvSpPr>
        <p:spPr>
          <a:xfrm>
            <a:off x="809624" y="3152774"/>
            <a:ext cx="12211050" cy="9525"/>
          </a:xfrm>
          <a:custGeom>
            <a:avLst/>
            <a:gdLst/>
            <a:ahLst/>
            <a:cxnLst/>
            <a:rect l="l" t="t" r="r" b="b"/>
            <a:pathLst>
              <a:path w="12211050" h="9525">
                <a:moveTo>
                  <a:pt x="12211049" y="9524"/>
                </a:moveTo>
                <a:lnTo>
                  <a:pt x="0" y="9524"/>
                </a:lnTo>
                <a:lnTo>
                  <a:pt x="0" y="0"/>
                </a:lnTo>
                <a:lnTo>
                  <a:pt x="12211049" y="0"/>
                </a:lnTo>
                <a:lnTo>
                  <a:pt x="12211049" y="952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" name="object 7"/>
          <p:cNvGrpSpPr/>
          <p:nvPr/>
        </p:nvGrpSpPr>
        <p:grpSpPr>
          <a:xfrm>
            <a:off x="809624" y="3152774"/>
            <a:ext cx="12211050" cy="1638300"/>
            <a:chOff x="809624" y="3152774"/>
            <a:chExt cx="12211050" cy="1638300"/>
          </a:xfrm>
        </p:grpSpPr>
        <p:sp>
          <p:nvSpPr>
            <p:cNvPr id="8" name="object 8"/>
            <p:cNvSpPr/>
            <p:nvPr/>
          </p:nvSpPr>
          <p:spPr>
            <a:xfrm>
              <a:off x="809612" y="3152774"/>
              <a:ext cx="12211050" cy="1638300"/>
            </a:xfrm>
            <a:custGeom>
              <a:avLst/>
              <a:gdLst/>
              <a:ahLst/>
              <a:cxnLst/>
              <a:rect l="l" t="t" r="r" b="b"/>
              <a:pathLst>
                <a:path w="12211050" h="1638300">
                  <a:moveTo>
                    <a:pt x="12211050" y="0"/>
                  </a:moveTo>
                  <a:lnTo>
                    <a:pt x="12201525" y="0"/>
                  </a:lnTo>
                  <a:lnTo>
                    <a:pt x="12201525" y="1628775"/>
                  </a:lnTo>
                  <a:lnTo>
                    <a:pt x="0" y="1628775"/>
                  </a:lnTo>
                  <a:lnTo>
                    <a:pt x="0" y="1638300"/>
                  </a:lnTo>
                  <a:lnTo>
                    <a:pt x="12201525" y="1638300"/>
                  </a:lnTo>
                  <a:lnTo>
                    <a:pt x="12211050" y="1638300"/>
                  </a:lnTo>
                  <a:lnTo>
                    <a:pt x="12211050" y="1628775"/>
                  </a:lnTo>
                  <a:lnTo>
                    <a:pt x="12211050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809624" y="3152774"/>
              <a:ext cx="9525" cy="1638300"/>
            </a:xfrm>
            <a:custGeom>
              <a:avLst/>
              <a:gdLst/>
              <a:ahLst/>
              <a:cxnLst/>
              <a:rect l="l" t="t" r="r" b="b"/>
              <a:pathLst>
                <a:path w="9525" h="1638300">
                  <a:moveTo>
                    <a:pt x="0" y="1638299"/>
                  </a:moveTo>
                  <a:lnTo>
                    <a:pt x="0" y="0"/>
                  </a:lnTo>
                  <a:lnTo>
                    <a:pt x="9524" y="9524"/>
                  </a:lnTo>
                  <a:lnTo>
                    <a:pt x="9524" y="1628774"/>
                  </a:lnTo>
                  <a:lnTo>
                    <a:pt x="0" y="1638299"/>
                  </a:lnTo>
                  <a:close/>
                </a:path>
              </a:pathLst>
            </a:custGeom>
            <a:solidFill>
              <a:srgbClr val="ED21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/>
          <p:nvPr/>
        </p:nvSpPr>
        <p:spPr>
          <a:xfrm>
            <a:off x="809624" y="4933949"/>
            <a:ext cx="12211050" cy="9525"/>
          </a:xfrm>
          <a:custGeom>
            <a:avLst/>
            <a:gdLst/>
            <a:ahLst/>
            <a:cxnLst/>
            <a:rect l="l" t="t" r="r" b="b"/>
            <a:pathLst>
              <a:path w="12211050" h="9525">
                <a:moveTo>
                  <a:pt x="12211049" y="9524"/>
                </a:moveTo>
                <a:lnTo>
                  <a:pt x="0" y="9524"/>
                </a:lnTo>
                <a:lnTo>
                  <a:pt x="0" y="0"/>
                </a:lnTo>
                <a:lnTo>
                  <a:pt x="12211049" y="0"/>
                </a:lnTo>
                <a:lnTo>
                  <a:pt x="12211049" y="952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1" name="object 11"/>
          <p:cNvGrpSpPr/>
          <p:nvPr/>
        </p:nvGrpSpPr>
        <p:grpSpPr>
          <a:xfrm>
            <a:off x="809624" y="4933949"/>
            <a:ext cx="12211050" cy="1400175"/>
            <a:chOff x="809624" y="4933949"/>
            <a:chExt cx="12211050" cy="1400175"/>
          </a:xfrm>
        </p:grpSpPr>
        <p:sp>
          <p:nvSpPr>
            <p:cNvPr id="12" name="object 12"/>
            <p:cNvSpPr/>
            <p:nvPr/>
          </p:nvSpPr>
          <p:spPr>
            <a:xfrm>
              <a:off x="809612" y="4933949"/>
              <a:ext cx="12211050" cy="1400175"/>
            </a:xfrm>
            <a:custGeom>
              <a:avLst/>
              <a:gdLst/>
              <a:ahLst/>
              <a:cxnLst/>
              <a:rect l="l" t="t" r="r" b="b"/>
              <a:pathLst>
                <a:path w="12211050" h="1400175">
                  <a:moveTo>
                    <a:pt x="12211050" y="0"/>
                  </a:moveTo>
                  <a:lnTo>
                    <a:pt x="12201525" y="0"/>
                  </a:lnTo>
                  <a:lnTo>
                    <a:pt x="12201525" y="1390650"/>
                  </a:lnTo>
                  <a:lnTo>
                    <a:pt x="0" y="1390650"/>
                  </a:lnTo>
                  <a:lnTo>
                    <a:pt x="0" y="1400175"/>
                  </a:lnTo>
                  <a:lnTo>
                    <a:pt x="12201525" y="1400175"/>
                  </a:lnTo>
                  <a:lnTo>
                    <a:pt x="12211050" y="1400175"/>
                  </a:lnTo>
                  <a:lnTo>
                    <a:pt x="12211050" y="1390650"/>
                  </a:lnTo>
                  <a:lnTo>
                    <a:pt x="12211050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809624" y="4933949"/>
              <a:ext cx="9525" cy="1400175"/>
            </a:xfrm>
            <a:custGeom>
              <a:avLst/>
              <a:gdLst/>
              <a:ahLst/>
              <a:cxnLst/>
              <a:rect l="l" t="t" r="r" b="b"/>
              <a:pathLst>
                <a:path w="9525" h="1400175">
                  <a:moveTo>
                    <a:pt x="0" y="1400174"/>
                  </a:moveTo>
                  <a:lnTo>
                    <a:pt x="0" y="0"/>
                  </a:lnTo>
                  <a:lnTo>
                    <a:pt x="9524" y="9524"/>
                  </a:lnTo>
                  <a:lnTo>
                    <a:pt x="9524" y="1390649"/>
                  </a:lnTo>
                  <a:lnTo>
                    <a:pt x="0" y="1400174"/>
                  </a:lnTo>
                  <a:close/>
                </a:path>
              </a:pathLst>
            </a:custGeom>
            <a:solidFill>
              <a:srgbClr val="ED21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/>
          <p:nvPr/>
        </p:nvSpPr>
        <p:spPr>
          <a:xfrm>
            <a:off x="809624" y="6476999"/>
            <a:ext cx="12211050" cy="9525"/>
          </a:xfrm>
          <a:custGeom>
            <a:avLst/>
            <a:gdLst/>
            <a:ahLst/>
            <a:cxnLst/>
            <a:rect l="l" t="t" r="r" b="b"/>
            <a:pathLst>
              <a:path w="12211050" h="9525">
                <a:moveTo>
                  <a:pt x="12211049" y="9524"/>
                </a:moveTo>
                <a:lnTo>
                  <a:pt x="0" y="9524"/>
                </a:lnTo>
                <a:lnTo>
                  <a:pt x="0" y="0"/>
                </a:lnTo>
                <a:lnTo>
                  <a:pt x="12211049" y="0"/>
                </a:lnTo>
                <a:lnTo>
                  <a:pt x="12211049" y="952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5" name="object 15"/>
          <p:cNvGrpSpPr/>
          <p:nvPr/>
        </p:nvGrpSpPr>
        <p:grpSpPr>
          <a:xfrm>
            <a:off x="809624" y="6476999"/>
            <a:ext cx="12211050" cy="447675"/>
            <a:chOff x="809624" y="6476999"/>
            <a:chExt cx="12211050" cy="447675"/>
          </a:xfrm>
        </p:grpSpPr>
        <p:sp>
          <p:nvSpPr>
            <p:cNvPr id="16" name="object 16"/>
            <p:cNvSpPr/>
            <p:nvPr/>
          </p:nvSpPr>
          <p:spPr>
            <a:xfrm>
              <a:off x="809612" y="6477000"/>
              <a:ext cx="12211050" cy="447675"/>
            </a:xfrm>
            <a:custGeom>
              <a:avLst/>
              <a:gdLst/>
              <a:ahLst/>
              <a:cxnLst/>
              <a:rect l="l" t="t" r="r" b="b"/>
              <a:pathLst>
                <a:path w="12211050" h="447675">
                  <a:moveTo>
                    <a:pt x="12211050" y="0"/>
                  </a:moveTo>
                  <a:lnTo>
                    <a:pt x="12201525" y="0"/>
                  </a:lnTo>
                  <a:lnTo>
                    <a:pt x="12201525" y="438150"/>
                  </a:lnTo>
                  <a:lnTo>
                    <a:pt x="0" y="438150"/>
                  </a:lnTo>
                  <a:lnTo>
                    <a:pt x="0" y="447675"/>
                  </a:lnTo>
                  <a:lnTo>
                    <a:pt x="12201525" y="447675"/>
                  </a:lnTo>
                  <a:lnTo>
                    <a:pt x="12211050" y="447675"/>
                  </a:lnTo>
                  <a:lnTo>
                    <a:pt x="12211050" y="438150"/>
                  </a:lnTo>
                  <a:lnTo>
                    <a:pt x="12211050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809624" y="6476999"/>
              <a:ext cx="9525" cy="447675"/>
            </a:xfrm>
            <a:custGeom>
              <a:avLst/>
              <a:gdLst/>
              <a:ahLst/>
              <a:cxnLst/>
              <a:rect l="l" t="t" r="r" b="b"/>
              <a:pathLst>
                <a:path w="9525" h="447675">
                  <a:moveTo>
                    <a:pt x="0" y="447674"/>
                  </a:moveTo>
                  <a:lnTo>
                    <a:pt x="0" y="0"/>
                  </a:lnTo>
                  <a:lnTo>
                    <a:pt x="9524" y="9524"/>
                  </a:lnTo>
                  <a:lnTo>
                    <a:pt x="9524" y="438149"/>
                  </a:lnTo>
                  <a:lnTo>
                    <a:pt x="0" y="447674"/>
                  </a:lnTo>
                  <a:close/>
                </a:path>
              </a:pathLst>
            </a:custGeom>
            <a:solidFill>
              <a:srgbClr val="ED21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81465" y="6604368"/>
              <a:ext cx="103240" cy="198704"/>
            </a:xfrm>
            <a:prstGeom prst="rect">
              <a:avLst/>
            </a:prstGeom>
          </p:spPr>
        </p:pic>
      </p:grp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0" dirty="0"/>
              <a:t>CONFIGMAP</a:t>
            </a:r>
            <a:r>
              <a:rPr spc="-140" dirty="0"/>
              <a:t> </a:t>
            </a:r>
            <a:r>
              <a:rPr dirty="0"/>
              <a:t>DEPUIS</a:t>
            </a:r>
            <a:r>
              <a:rPr spc="-140" dirty="0"/>
              <a:t> </a:t>
            </a:r>
            <a:r>
              <a:rPr spc="75" dirty="0"/>
              <a:t>UN</a:t>
            </a:r>
            <a:r>
              <a:rPr spc="-135" dirty="0"/>
              <a:t> </a:t>
            </a:r>
            <a:r>
              <a:rPr spc="-75" dirty="0"/>
              <a:t>ANNUAIRE</a:t>
            </a:r>
          </a:p>
        </p:txBody>
      </p:sp>
      <p:pic>
        <p:nvPicPr>
          <p:cNvPr id="20" name="object 2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33449" y="1647824"/>
            <a:ext cx="95250" cy="95249"/>
          </a:xfrm>
          <a:prstGeom prst="rect">
            <a:avLst/>
          </a:prstGeom>
        </p:spPr>
      </p:pic>
      <p:sp>
        <p:nvSpPr>
          <p:cNvPr id="21" name="object 21"/>
          <p:cNvSpPr txBox="1"/>
          <p:nvPr/>
        </p:nvSpPr>
        <p:spPr>
          <a:xfrm>
            <a:off x="819149" y="1511300"/>
            <a:ext cx="12192000" cy="53155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1475">
              <a:lnSpc>
                <a:spcPct val="100000"/>
              </a:lnSpc>
              <a:spcBef>
                <a:spcPts val="100"/>
              </a:spcBef>
            </a:pP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C'est</a:t>
            </a: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0" dirty="0">
                <a:solidFill>
                  <a:srgbClr val="333333"/>
                </a:solidFill>
                <a:latin typeface="Trebuchet MS"/>
                <a:cs typeface="Trebuchet MS"/>
              </a:rPr>
              <a:t>aussi</a:t>
            </a: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5" dirty="0">
                <a:solidFill>
                  <a:srgbClr val="333333"/>
                </a:solidFill>
                <a:latin typeface="Trebuchet MS"/>
                <a:cs typeface="Trebuchet MS"/>
              </a:rPr>
              <a:t>possible</a:t>
            </a: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à</a:t>
            </a: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0" dirty="0">
                <a:solidFill>
                  <a:srgbClr val="333333"/>
                </a:solidFill>
                <a:latin typeface="Trebuchet MS"/>
                <a:cs typeface="Trebuchet MS"/>
              </a:rPr>
              <a:t>importer</a:t>
            </a: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5" dirty="0">
                <a:solidFill>
                  <a:srgbClr val="333333"/>
                </a:solidFill>
                <a:latin typeface="Trebuchet MS"/>
                <a:cs typeface="Trebuchet MS"/>
              </a:rPr>
              <a:t>un</a:t>
            </a: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55" dirty="0">
                <a:solidFill>
                  <a:srgbClr val="333333"/>
                </a:solidFill>
                <a:latin typeface="Trebuchet MS"/>
                <a:cs typeface="Trebuchet MS"/>
              </a:rPr>
              <a:t>déposer</a:t>
            </a: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85" dirty="0">
                <a:solidFill>
                  <a:srgbClr val="333333"/>
                </a:solidFill>
                <a:latin typeface="Trebuchet MS"/>
                <a:cs typeface="Trebuchet MS"/>
              </a:rPr>
              <a:t>ou</a:t>
            </a:r>
            <a:r>
              <a:rPr sz="2100" spc="-3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5" dirty="0">
                <a:solidFill>
                  <a:srgbClr val="333333"/>
                </a:solidFill>
                <a:latin typeface="Trebuchet MS"/>
                <a:cs typeface="Trebuchet MS"/>
              </a:rPr>
              <a:t>un</a:t>
            </a: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entier</a:t>
            </a: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annuaire,</a:t>
            </a: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5" dirty="0">
                <a:solidFill>
                  <a:srgbClr val="333333"/>
                </a:solidFill>
                <a:latin typeface="Trebuchet MS"/>
                <a:cs typeface="Trebuchet MS"/>
              </a:rPr>
              <a:t>un</a:t>
            </a: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clé</a:t>
            </a: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50" dirty="0">
                <a:solidFill>
                  <a:srgbClr val="333333"/>
                </a:solidFill>
                <a:latin typeface="Trebuchet MS"/>
                <a:cs typeface="Trebuchet MS"/>
              </a:rPr>
              <a:t>volonté</a:t>
            </a: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5" dirty="0">
                <a:solidFill>
                  <a:srgbClr val="333333"/>
                </a:solidFill>
                <a:latin typeface="Trebuchet MS"/>
                <a:cs typeface="Trebuchet MS"/>
              </a:rPr>
              <a:t>être</a:t>
            </a:r>
            <a:r>
              <a:rPr sz="2100" spc="-3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créé</a:t>
            </a: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pour</a:t>
            </a: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chaque</a:t>
            </a: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20" dirty="0">
                <a:solidFill>
                  <a:srgbClr val="333333"/>
                </a:solidFill>
                <a:latin typeface="Trebuchet MS"/>
                <a:cs typeface="Trebuchet MS"/>
              </a:rPr>
              <a:t>déposer</a:t>
            </a:r>
            <a:endParaRPr sz="21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40"/>
              </a:spcBef>
            </a:pPr>
            <a:endParaRPr sz="2100">
              <a:latin typeface="Trebuchet MS"/>
              <a:cs typeface="Trebuchet MS"/>
            </a:endParaRPr>
          </a:p>
          <a:p>
            <a:pPr marL="142875">
              <a:lnSpc>
                <a:spcPts val="1925"/>
              </a:lnSpc>
            </a:pPr>
            <a:r>
              <a:rPr sz="1650" spc="260" dirty="0">
                <a:latin typeface="Tahoma"/>
                <a:cs typeface="Tahoma"/>
              </a:rPr>
              <a:t>configurations </a:t>
            </a:r>
            <a:r>
              <a:rPr sz="1650" spc="260" dirty="0">
                <a:solidFill>
                  <a:srgbClr val="996E3A"/>
                </a:solidFill>
                <a:latin typeface="Tahoma"/>
                <a:cs typeface="Tahoma"/>
              </a:rPr>
              <a:t>/</a:t>
            </a:r>
            <a:endParaRPr sz="1650">
              <a:latin typeface="Tahoma"/>
              <a:cs typeface="Tahoma"/>
            </a:endParaRPr>
          </a:p>
          <a:p>
            <a:pPr marL="394970">
              <a:lnSpc>
                <a:spcPts val="1875"/>
              </a:lnSpc>
            </a:pPr>
            <a:r>
              <a:rPr sz="1650" spc="375" dirty="0">
                <a:solidFill>
                  <a:srgbClr val="996E3A"/>
                </a:solidFill>
                <a:latin typeface="Tahoma"/>
                <a:cs typeface="Tahoma"/>
              </a:rPr>
              <a:t>|-</a:t>
            </a:r>
            <a:r>
              <a:rPr sz="1650" spc="470" dirty="0">
                <a:solidFill>
                  <a:srgbClr val="996E3A"/>
                </a:solidFill>
                <a:latin typeface="Tahoma"/>
                <a:cs typeface="Tahoma"/>
              </a:rPr>
              <a:t> </a:t>
            </a:r>
            <a:r>
              <a:rPr sz="1650" spc="185" dirty="0">
                <a:latin typeface="Tahoma"/>
                <a:cs typeface="Tahoma"/>
              </a:rPr>
              <a:t>propriétés </a:t>
            </a:r>
            <a:endParaRPr sz="1650">
              <a:latin typeface="Tahoma"/>
              <a:cs typeface="Tahoma"/>
            </a:endParaRPr>
          </a:p>
          <a:p>
            <a:pPr marL="394970">
              <a:lnSpc>
                <a:spcPts val="1930"/>
              </a:lnSpc>
            </a:pPr>
            <a:r>
              <a:rPr sz="1650" spc="240" dirty="0">
                <a:latin typeface="Tahoma"/>
                <a:cs typeface="Tahoma"/>
              </a:rPr>
              <a:t>` </a:t>
            </a:r>
            <a:r>
              <a:rPr sz="1650" spc="240" dirty="0">
                <a:solidFill>
                  <a:srgbClr val="996E3A"/>
                </a:solidFill>
                <a:latin typeface="Tahoma"/>
                <a:cs typeface="Tahoma"/>
              </a:rPr>
              <a:t>-</a:t>
            </a:r>
            <a:r>
              <a:rPr sz="1650" spc="470" dirty="0">
                <a:solidFill>
                  <a:srgbClr val="996E3A"/>
                </a:solidFill>
                <a:latin typeface="Tahoma"/>
                <a:cs typeface="Tahoma"/>
              </a:rPr>
              <a:t> </a:t>
            </a:r>
            <a:r>
              <a:rPr sz="1650" spc="275" dirty="0">
                <a:solidFill>
                  <a:srgbClr val="999999"/>
                </a:solidFill>
                <a:latin typeface="Tahoma"/>
                <a:cs typeface="Tahoma"/>
              </a:rPr>
              <a:t>propriétés </a:t>
            </a:r>
            <a:r>
              <a:rPr sz="1650" spc="275" dirty="0">
                <a:latin typeface="Tahoma"/>
                <a:cs typeface="Tahoma"/>
              </a:rPr>
              <a:t>de </a:t>
            </a:r>
            <a:endParaRPr sz="165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825"/>
              </a:spcBef>
            </a:pPr>
            <a:endParaRPr sz="1650">
              <a:latin typeface="Tahoma"/>
              <a:cs typeface="Tahoma"/>
            </a:endParaRPr>
          </a:p>
          <a:p>
            <a:pPr marL="142875" marR="9770110">
              <a:lnSpc>
                <a:spcPts val="1880"/>
              </a:lnSpc>
            </a:pPr>
            <a:r>
              <a:rPr sz="1650" spc="360" dirty="0">
                <a:solidFill>
                  <a:srgbClr val="669900"/>
                </a:solidFill>
                <a:latin typeface="Tahoma"/>
                <a:cs typeface="Tahoma"/>
              </a:rPr>
              <a:t>//</a:t>
            </a:r>
            <a:r>
              <a:rPr sz="1650" spc="475" dirty="0">
                <a:solidFill>
                  <a:srgbClr val="669900"/>
                </a:solidFill>
                <a:latin typeface="Tahoma"/>
                <a:cs typeface="Tahoma"/>
              </a:rPr>
              <a:t> </a:t>
            </a:r>
            <a:r>
              <a:rPr sz="1650" spc="185" dirty="0">
                <a:solidFill>
                  <a:srgbClr val="0077AA"/>
                </a:solidFill>
                <a:latin typeface="Tahoma"/>
                <a:cs typeface="Tahoma"/>
              </a:rPr>
              <a:t>game.properties </a:t>
            </a:r>
            <a:r>
              <a:rPr sz="1650" spc="165" dirty="0">
                <a:solidFill>
                  <a:srgbClr val="669900"/>
                </a:solidFill>
                <a:latin typeface="Tahoma"/>
                <a:cs typeface="Tahoma"/>
              </a:rPr>
              <a:t>enemies </a:t>
            </a:r>
            <a:r>
              <a:rPr sz="1650" spc="165" dirty="0">
                <a:solidFill>
                  <a:srgbClr val="999999"/>
                </a:solidFill>
                <a:latin typeface="Tahoma"/>
                <a:cs typeface="Tahoma"/>
              </a:rPr>
              <a:t>= </a:t>
            </a:r>
            <a:r>
              <a:rPr sz="1650" spc="165" dirty="0">
                <a:solidFill>
                  <a:srgbClr val="0077AA"/>
                </a:solidFill>
                <a:latin typeface="Tahoma"/>
                <a:cs typeface="Tahoma"/>
              </a:rPr>
              <a:t>aliens </a:t>
            </a:r>
            <a:r>
              <a:rPr sz="1650" spc="225" dirty="0">
                <a:solidFill>
                  <a:srgbClr val="669900"/>
                </a:solidFill>
                <a:latin typeface="Tahoma"/>
                <a:cs typeface="Tahoma"/>
              </a:rPr>
              <a:t>lives </a:t>
            </a:r>
            <a:r>
              <a:rPr sz="1650" spc="225" dirty="0">
                <a:solidFill>
                  <a:srgbClr val="999999"/>
                </a:solidFill>
                <a:latin typeface="Tahoma"/>
                <a:cs typeface="Tahoma"/>
              </a:rPr>
              <a:t>= </a:t>
            </a:r>
            <a:r>
              <a:rPr sz="1650" spc="225" dirty="0">
                <a:solidFill>
                  <a:srgbClr val="0077AA"/>
                </a:solidFill>
                <a:latin typeface="Tahoma"/>
                <a:cs typeface="Tahoma"/>
              </a:rPr>
              <a:t>3 </a:t>
            </a:r>
            <a:r>
              <a:rPr sz="1650" spc="165" dirty="0">
                <a:solidFill>
                  <a:srgbClr val="669900"/>
                </a:solidFill>
                <a:latin typeface="Tahoma"/>
                <a:cs typeface="Tahoma"/>
              </a:rPr>
              <a:t>enemies.cheat </a:t>
            </a:r>
            <a:r>
              <a:rPr sz="1650" spc="165" dirty="0">
                <a:solidFill>
                  <a:srgbClr val="999999"/>
                </a:solidFill>
                <a:latin typeface="Tahoma"/>
                <a:cs typeface="Tahoma"/>
              </a:rPr>
              <a:t>= </a:t>
            </a:r>
            <a:r>
              <a:rPr sz="1650" spc="165" dirty="0">
                <a:solidFill>
                  <a:srgbClr val="0077AA"/>
                </a:solidFill>
                <a:latin typeface="Tahoma"/>
                <a:cs typeface="Tahoma"/>
              </a:rPr>
              <a:t>true</a:t>
            </a:r>
            <a:endParaRPr sz="1650">
              <a:latin typeface="Tahoma"/>
              <a:cs typeface="Tahoma"/>
            </a:endParaRPr>
          </a:p>
          <a:p>
            <a:pPr marL="142875">
              <a:lnSpc>
                <a:spcPts val="1760"/>
              </a:lnSpc>
            </a:pPr>
            <a:r>
              <a:rPr sz="1650" spc="204" dirty="0">
                <a:solidFill>
                  <a:srgbClr val="669900"/>
                </a:solidFill>
                <a:latin typeface="Tahoma"/>
                <a:cs typeface="Tahoma"/>
              </a:rPr>
              <a:t>secret.code.allowed </a:t>
            </a:r>
            <a:r>
              <a:rPr sz="1650" spc="204" dirty="0">
                <a:solidFill>
                  <a:srgbClr val="999999"/>
                </a:solidFill>
                <a:latin typeface="Tahoma"/>
                <a:cs typeface="Tahoma"/>
              </a:rPr>
              <a:t>= </a:t>
            </a:r>
            <a:r>
              <a:rPr sz="1650" spc="204" dirty="0">
                <a:solidFill>
                  <a:srgbClr val="0077AA"/>
                </a:solidFill>
                <a:latin typeface="Tahoma"/>
                <a:cs typeface="Tahoma"/>
              </a:rPr>
              <a:t>vrai</a:t>
            </a:r>
            <a:endParaRPr sz="1650">
              <a:latin typeface="Tahoma"/>
              <a:cs typeface="Tahoma"/>
            </a:endParaRPr>
          </a:p>
          <a:p>
            <a:pPr marL="142875">
              <a:lnSpc>
                <a:spcPts val="1930"/>
              </a:lnSpc>
            </a:pPr>
            <a:r>
              <a:rPr sz="1650" spc="225" dirty="0">
                <a:solidFill>
                  <a:srgbClr val="669900"/>
                </a:solidFill>
                <a:latin typeface="Tahoma"/>
                <a:cs typeface="Tahoma"/>
              </a:rPr>
              <a:t>secret.code.lives </a:t>
            </a:r>
            <a:r>
              <a:rPr sz="1650" spc="225" dirty="0">
                <a:solidFill>
                  <a:srgbClr val="999999"/>
                </a:solidFill>
                <a:latin typeface="Tahoma"/>
                <a:cs typeface="Tahoma"/>
              </a:rPr>
              <a:t>= </a:t>
            </a:r>
            <a:r>
              <a:rPr sz="1650" spc="225" dirty="0">
                <a:solidFill>
                  <a:srgbClr val="0077AA"/>
                </a:solidFill>
                <a:latin typeface="Tahoma"/>
                <a:cs typeface="Tahoma"/>
              </a:rPr>
              <a:t>30</a:t>
            </a:r>
            <a:endParaRPr sz="165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830"/>
              </a:spcBef>
            </a:pPr>
            <a:endParaRPr sz="1650">
              <a:latin typeface="Tahoma"/>
              <a:cs typeface="Tahoma"/>
            </a:endParaRPr>
          </a:p>
          <a:p>
            <a:pPr marL="142875" marR="8634730">
              <a:lnSpc>
                <a:spcPts val="1870"/>
              </a:lnSpc>
            </a:pPr>
            <a:r>
              <a:rPr sz="1650" spc="360" dirty="0">
                <a:solidFill>
                  <a:srgbClr val="669900"/>
                </a:solidFill>
                <a:latin typeface="Tahoma"/>
                <a:cs typeface="Tahoma"/>
              </a:rPr>
              <a:t>//</a:t>
            </a:r>
            <a:r>
              <a:rPr sz="1650" spc="475" dirty="0">
                <a:solidFill>
                  <a:srgbClr val="669900"/>
                </a:solidFill>
                <a:latin typeface="Tahoma"/>
                <a:cs typeface="Tahoma"/>
              </a:rPr>
              <a:t> </a:t>
            </a:r>
            <a:r>
              <a:rPr sz="1650" spc="275" dirty="0">
                <a:solidFill>
                  <a:srgbClr val="0077AA"/>
                </a:solidFill>
                <a:latin typeface="Tahoma"/>
                <a:cs typeface="Tahoma"/>
              </a:rPr>
              <a:t>ui.properties </a:t>
            </a:r>
            <a:r>
              <a:rPr sz="1650" spc="185" dirty="0">
                <a:solidFill>
                  <a:srgbClr val="669900"/>
                </a:solidFill>
                <a:latin typeface="Tahoma"/>
                <a:cs typeface="Tahoma"/>
              </a:rPr>
              <a:t>color.good </a:t>
            </a:r>
            <a:r>
              <a:rPr sz="1650" spc="185" dirty="0">
                <a:solidFill>
                  <a:srgbClr val="999999"/>
                </a:solidFill>
                <a:latin typeface="Tahoma"/>
                <a:cs typeface="Tahoma"/>
              </a:rPr>
              <a:t>= </a:t>
            </a:r>
            <a:r>
              <a:rPr sz="1650" spc="185" dirty="0">
                <a:solidFill>
                  <a:srgbClr val="0077AA"/>
                </a:solidFill>
                <a:latin typeface="Tahoma"/>
                <a:cs typeface="Tahoma"/>
              </a:rPr>
              <a:t>purple </a:t>
            </a:r>
            <a:r>
              <a:rPr sz="1650" spc="195" dirty="0">
                <a:solidFill>
                  <a:srgbClr val="669900"/>
                </a:solidFill>
                <a:latin typeface="Tahoma"/>
                <a:cs typeface="Tahoma"/>
              </a:rPr>
              <a:t>color.bad </a:t>
            </a:r>
            <a:r>
              <a:rPr sz="1650" spc="195" dirty="0">
                <a:solidFill>
                  <a:srgbClr val="999999"/>
                </a:solidFill>
                <a:latin typeface="Tahoma"/>
                <a:cs typeface="Tahoma"/>
              </a:rPr>
              <a:t>= </a:t>
            </a:r>
            <a:r>
              <a:rPr sz="1650" spc="195" dirty="0">
                <a:solidFill>
                  <a:srgbClr val="0077AA"/>
                </a:solidFill>
                <a:latin typeface="Tahoma"/>
                <a:cs typeface="Tahoma"/>
              </a:rPr>
              <a:t>yellow </a:t>
            </a:r>
            <a:r>
              <a:rPr sz="1650" spc="175" dirty="0">
                <a:solidFill>
                  <a:srgbClr val="669900"/>
                </a:solidFill>
                <a:latin typeface="Tahoma"/>
                <a:cs typeface="Tahoma"/>
              </a:rPr>
              <a:t>allow.textmode </a:t>
            </a:r>
            <a:r>
              <a:rPr sz="1650" spc="175" dirty="0">
                <a:solidFill>
                  <a:srgbClr val="999999"/>
                </a:solidFill>
                <a:latin typeface="Tahoma"/>
                <a:cs typeface="Tahoma"/>
              </a:rPr>
              <a:t>= </a:t>
            </a:r>
            <a:r>
              <a:rPr sz="1650" spc="175" dirty="0">
                <a:solidFill>
                  <a:srgbClr val="0077AA"/>
                </a:solidFill>
                <a:latin typeface="Tahoma"/>
                <a:cs typeface="Tahoma"/>
              </a:rPr>
              <a:t>true </a:t>
            </a:r>
            <a:r>
              <a:rPr sz="1650" spc="245" dirty="0">
                <a:solidFill>
                  <a:srgbClr val="669900"/>
                </a:solidFill>
                <a:latin typeface="Tahoma"/>
                <a:cs typeface="Tahoma"/>
              </a:rPr>
              <a:t>how.nice.to.look </a:t>
            </a:r>
            <a:r>
              <a:rPr sz="1650" spc="245" dirty="0">
                <a:solidFill>
                  <a:srgbClr val="999999"/>
                </a:solidFill>
                <a:latin typeface="Tahoma"/>
                <a:cs typeface="Tahoma"/>
              </a:rPr>
              <a:t>= </a:t>
            </a:r>
            <a:r>
              <a:rPr sz="1650" spc="245" dirty="0">
                <a:solidFill>
                  <a:srgbClr val="0077AA"/>
                </a:solidFill>
                <a:latin typeface="Tahoma"/>
                <a:cs typeface="Tahoma"/>
              </a:rPr>
              <a:t>fairlyNice</a:t>
            </a:r>
            <a:endParaRPr sz="165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655"/>
              </a:spcBef>
            </a:pPr>
            <a:endParaRPr sz="1650">
              <a:latin typeface="Tahoma"/>
              <a:cs typeface="Tahoma"/>
            </a:endParaRPr>
          </a:p>
          <a:p>
            <a:pPr marL="394970">
              <a:lnSpc>
                <a:spcPct val="100000"/>
              </a:lnSpc>
            </a:pPr>
            <a:r>
              <a:rPr sz="1650" spc="245" dirty="0">
                <a:latin typeface="Tahoma"/>
                <a:cs typeface="Tahoma"/>
              </a:rPr>
              <a:t>kubectl</a:t>
            </a:r>
            <a:r>
              <a:rPr sz="1650" spc="480" dirty="0">
                <a:latin typeface="Tahoma"/>
                <a:cs typeface="Tahoma"/>
              </a:rPr>
              <a:t> </a:t>
            </a:r>
            <a:r>
              <a:rPr sz="1650" spc="240" dirty="0">
                <a:latin typeface="Tahoma"/>
                <a:cs typeface="Tahoma"/>
              </a:rPr>
              <a:t>créer</a:t>
            </a:r>
            <a:r>
              <a:rPr sz="1650" spc="484" dirty="0">
                <a:latin typeface="Tahoma"/>
                <a:cs typeface="Tahoma"/>
              </a:rPr>
              <a:t> </a:t>
            </a:r>
            <a:r>
              <a:rPr sz="1650" spc="150" dirty="0">
                <a:latin typeface="Tahoma"/>
                <a:cs typeface="Tahoma"/>
              </a:rPr>
              <a:t>configmap</a:t>
            </a:r>
            <a:r>
              <a:rPr sz="1650" spc="484" dirty="0">
                <a:latin typeface="Tahoma"/>
                <a:cs typeface="Tahoma"/>
              </a:rPr>
              <a:t> </a:t>
            </a:r>
            <a:r>
              <a:rPr sz="1650" spc="150" dirty="0">
                <a:latin typeface="Tahoma"/>
                <a:cs typeface="Tahoma"/>
              </a:rPr>
              <a:t>configuration </a:t>
            </a:r>
            <a:r>
              <a:rPr sz="1650" spc="190" dirty="0">
                <a:latin typeface="Tahoma"/>
                <a:cs typeface="Tahoma"/>
              </a:rPr>
              <a:t>du jeu</a:t>
            </a:r>
            <a:r>
              <a:rPr sz="1650" spc="484" dirty="0">
                <a:latin typeface="Tahoma"/>
                <a:cs typeface="Tahoma"/>
              </a:rPr>
              <a:t> </a:t>
            </a:r>
            <a:r>
              <a:rPr sz="1650" spc="285" dirty="0">
                <a:latin typeface="Tahoma"/>
                <a:cs typeface="Tahoma"/>
              </a:rPr>
              <a:t>-- </a:t>
            </a:r>
            <a:r>
              <a:rPr sz="1650" spc="385" dirty="0">
                <a:latin typeface="Tahoma"/>
                <a:cs typeface="Tahoma"/>
              </a:rPr>
              <a:t>à partir </a:t>
            </a:r>
            <a:r>
              <a:rPr sz="1650" spc="254" dirty="0">
                <a:latin typeface="Tahoma"/>
                <a:cs typeface="Tahoma"/>
              </a:rPr>
              <a:t>du fichier</a:t>
            </a:r>
            <a:r>
              <a:rPr sz="1650" spc="484" dirty="0">
                <a:latin typeface="Tahoma"/>
                <a:cs typeface="Tahoma"/>
              </a:rPr>
              <a:t> </a:t>
            </a:r>
            <a:r>
              <a:rPr sz="1650" spc="254" dirty="0">
                <a:latin typeface="Tahoma"/>
                <a:cs typeface="Tahoma"/>
              </a:rPr>
              <a:t>configurations/</a:t>
            </a:r>
            <a:endParaRPr sz="165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09624" y="1552574"/>
            <a:ext cx="12211050" cy="9525"/>
          </a:xfrm>
          <a:custGeom>
            <a:avLst/>
            <a:gdLst/>
            <a:ahLst/>
            <a:cxnLst/>
            <a:rect l="l" t="t" r="r" b="b"/>
            <a:pathLst>
              <a:path w="12211050" h="9525">
                <a:moveTo>
                  <a:pt x="12211049" y="9524"/>
                </a:moveTo>
                <a:lnTo>
                  <a:pt x="0" y="9524"/>
                </a:lnTo>
                <a:lnTo>
                  <a:pt x="0" y="0"/>
                </a:lnTo>
                <a:lnTo>
                  <a:pt x="12211049" y="0"/>
                </a:lnTo>
                <a:lnTo>
                  <a:pt x="12211049" y="952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809624" y="1552574"/>
            <a:ext cx="12211050" cy="447675"/>
            <a:chOff x="809624" y="1552574"/>
            <a:chExt cx="12211050" cy="447675"/>
          </a:xfrm>
        </p:grpSpPr>
        <p:sp>
          <p:nvSpPr>
            <p:cNvPr id="4" name="object 4"/>
            <p:cNvSpPr/>
            <p:nvPr/>
          </p:nvSpPr>
          <p:spPr>
            <a:xfrm>
              <a:off x="809612" y="1552574"/>
              <a:ext cx="12211050" cy="447675"/>
            </a:xfrm>
            <a:custGeom>
              <a:avLst/>
              <a:gdLst/>
              <a:ahLst/>
              <a:cxnLst/>
              <a:rect l="l" t="t" r="r" b="b"/>
              <a:pathLst>
                <a:path w="12211050" h="447675">
                  <a:moveTo>
                    <a:pt x="12211050" y="0"/>
                  </a:moveTo>
                  <a:lnTo>
                    <a:pt x="12201525" y="0"/>
                  </a:lnTo>
                  <a:lnTo>
                    <a:pt x="12201525" y="438150"/>
                  </a:lnTo>
                  <a:lnTo>
                    <a:pt x="0" y="438150"/>
                  </a:lnTo>
                  <a:lnTo>
                    <a:pt x="0" y="447675"/>
                  </a:lnTo>
                  <a:lnTo>
                    <a:pt x="12201525" y="447675"/>
                  </a:lnTo>
                  <a:lnTo>
                    <a:pt x="12211050" y="447675"/>
                  </a:lnTo>
                  <a:lnTo>
                    <a:pt x="12211050" y="438150"/>
                  </a:lnTo>
                  <a:lnTo>
                    <a:pt x="12211050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09624" y="1552574"/>
              <a:ext cx="9525" cy="447675"/>
            </a:xfrm>
            <a:custGeom>
              <a:avLst/>
              <a:gdLst/>
              <a:ahLst/>
              <a:cxnLst/>
              <a:rect l="l" t="t" r="r" b="b"/>
              <a:pathLst>
                <a:path w="9525" h="447675">
                  <a:moveTo>
                    <a:pt x="0" y="447674"/>
                  </a:moveTo>
                  <a:lnTo>
                    <a:pt x="0" y="0"/>
                  </a:lnTo>
                  <a:lnTo>
                    <a:pt x="9524" y="9524"/>
                  </a:lnTo>
                  <a:lnTo>
                    <a:pt x="9524" y="438149"/>
                  </a:lnTo>
                  <a:lnTo>
                    <a:pt x="0" y="447674"/>
                  </a:lnTo>
                  <a:close/>
                </a:path>
              </a:pathLst>
            </a:custGeom>
            <a:solidFill>
              <a:srgbClr val="ED21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/>
          <p:nvPr/>
        </p:nvSpPr>
        <p:spPr>
          <a:xfrm>
            <a:off x="809624" y="2143124"/>
            <a:ext cx="12211050" cy="9525"/>
          </a:xfrm>
          <a:custGeom>
            <a:avLst/>
            <a:gdLst/>
            <a:ahLst/>
            <a:cxnLst/>
            <a:rect l="l" t="t" r="r" b="b"/>
            <a:pathLst>
              <a:path w="12211050" h="9525">
                <a:moveTo>
                  <a:pt x="12211049" y="9524"/>
                </a:moveTo>
                <a:lnTo>
                  <a:pt x="0" y="9524"/>
                </a:lnTo>
                <a:lnTo>
                  <a:pt x="0" y="0"/>
                </a:lnTo>
                <a:lnTo>
                  <a:pt x="12211049" y="0"/>
                </a:lnTo>
                <a:lnTo>
                  <a:pt x="12211049" y="952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" name="object 7"/>
          <p:cNvGrpSpPr/>
          <p:nvPr/>
        </p:nvGrpSpPr>
        <p:grpSpPr>
          <a:xfrm>
            <a:off x="809624" y="2143124"/>
            <a:ext cx="12211050" cy="4257675"/>
            <a:chOff x="809624" y="2143124"/>
            <a:chExt cx="12211050" cy="4257675"/>
          </a:xfrm>
        </p:grpSpPr>
        <p:sp>
          <p:nvSpPr>
            <p:cNvPr id="8" name="object 8"/>
            <p:cNvSpPr/>
            <p:nvPr/>
          </p:nvSpPr>
          <p:spPr>
            <a:xfrm>
              <a:off x="809612" y="2143124"/>
              <a:ext cx="12211050" cy="4257675"/>
            </a:xfrm>
            <a:custGeom>
              <a:avLst/>
              <a:gdLst/>
              <a:ahLst/>
              <a:cxnLst/>
              <a:rect l="l" t="t" r="r" b="b"/>
              <a:pathLst>
                <a:path w="12211050" h="4257675">
                  <a:moveTo>
                    <a:pt x="12211050" y="0"/>
                  </a:moveTo>
                  <a:lnTo>
                    <a:pt x="12201525" y="0"/>
                  </a:lnTo>
                  <a:lnTo>
                    <a:pt x="12201525" y="4248150"/>
                  </a:lnTo>
                  <a:lnTo>
                    <a:pt x="0" y="4248150"/>
                  </a:lnTo>
                  <a:lnTo>
                    <a:pt x="0" y="4257675"/>
                  </a:lnTo>
                  <a:lnTo>
                    <a:pt x="12201525" y="4257675"/>
                  </a:lnTo>
                  <a:lnTo>
                    <a:pt x="12211050" y="4257675"/>
                  </a:lnTo>
                  <a:lnTo>
                    <a:pt x="12211050" y="4248150"/>
                  </a:lnTo>
                  <a:lnTo>
                    <a:pt x="12211050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809624" y="2143124"/>
              <a:ext cx="9525" cy="4257675"/>
            </a:xfrm>
            <a:custGeom>
              <a:avLst/>
              <a:gdLst/>
              <a:ahLst/>
              <a:cxnLst/>
              <a:rect l="l" t="t" r="r" b="b"/>
              <a:pathLst>
                <a:path w="9525" h="4257675">
                  <a:moveTo>
                    <a:pt x="0" y="4257674"/>
                  </a:moveTo>
                  <a:lnTo>
                    <a:pt x="0" y="0"/>
                  </a:lnTo>
                  <a:lnTo>
                    <a:pt x="9524" y="9524"/>
                  </a:lnTo>
                  <a:lnTo>
                    <a:pt x="9524" y="4248149"/>
                  </a:lnTo>
                  <a:lnTo>
                    <a:pt x="0" y="4257674"/>
                  </a:lnTo>
                  <a:close/>
                </a:path>
              </a:pathLst>
            </a:custGeom>
            <a:solidFill>
              <a:srgbClr val="ED21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0" dirty="0"/>
              <a:t>ANNUAIRE</a:t>
            </a:r>
            <a:r>
              <a:rPr spc="-125" dirty="0"/>
              <a:t> </a:t>
            </a:r>
            <a:r>
              <a:rPr dirty="0"/>
              <a:t>IMPORTER</a:t>
            </a:r>
            <a:r>
              <a:rPr spc="-125" dirty="0"/>
              <a:t> </a:t>
            </a:r>
            <a:r>
              <a:rPr spc="-60" dirty="0"/>
              <a:t>RÉSULTAT</a:t>
            </a:r>
            <a:r>
              <a:rPr spc="-95" dirty="0"/>
              <a:t>​</a:t>
            </a:r>
            <a:r>
              <a:rPr spc="-60" dirty="0"/>
              <a:t>​</a:t>
            </a:r>
            <a:r>
              <a:rPr spc="-55" dirty="0"/>
              <a:t>​</a:t>
            </a:r>
            <a:r>
              <a:rPr spc="-550" dirty="0"/>
              <a:t>​</a:t>
            </a:r>
            <a:r>
              <a:rPr spc="-50" dirty="0"/>
              <a:t>​</a:t>
            </a:r>
          </a:p>
        </p:txBody>
      </p:sp>
      <p:pic>
        <p:nvPicPr>
          <p:cNvPr id="11" name="object 1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1465" y="1679943"/>
            <a:ext cx="103240" cy="198704"/>
          </a:xfrm>
          <a:prstGeom prst="rect">
            <a:avLst/>
          </a:prstGeom>
        </p:spPr>
      </p:pic>
      <p:sp>
        <p:nvSpPr>
          <p:cNvPr id="12" name="object 1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311785" rIns="0" bIns="0" rtlCol="0">
            <a:spAutoFit/>
          </a:bodyPr>
          <a:lstStyle/>
          <a:p>
            <a:pPr marL="394970">
              <a:lnSpc>
                <a:spcPct val="100000"/>
              </a:lnSpc>
              <a:spcBef>
                <a:spcPts val="100"/>
              </a:spcBef>
            </a:pPr>
            <a:r>
              <a:rPr sz="1650" u="none" spc="245" dirty="0">
                <a:solidFill>
                  <a:srgbClr val="000000"/>
                </a:solidFill>
                <a:latin typeface="Tahoma"/>
                <a:cs typeface="Tahoma"/>
              </a:rPr>
              <a:t>kubectl</a:t>
            </a:r>
            <a:r>
              <a:rPr sz="1650" u="none" spc="484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1650" u="none" spc="215" dirty="0">
                <a:solidFill>
                  <a:srgbClr val="000000"/>
                </a:solidFill>
                <a:latin typeface="Tahoma"/>
                <a:cs typeface="Tahoma"/>
              </a:rPr>
              <a:t>obtenir</a:t>
            </a:r>
            <a:r>
              <a:rPr sz="1650" u="none" spc="490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1650" u="none" spc="155" dirty="0">
                <a:solidFill>
                  <a:srgbClr val="000000"/>
                </a:solidFill>
                <a:latin typeface="Tahoma"/>
                <a:cs typeface="Tahoma"/>
              </a:rPr>
              <a:t>configmaps</a:t>
            </a:r>
            <a:r>
              <a:rPr sz="1650" u="none" spc="484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1650" u="none" spc="150" dirty="0">
                <a:solidFill>
                  <a:srgbClr val="000000"/>
                </a:solidFill>
                <a:latin typeface="Tahoma"/>
                <a:cs typeface="Tahoma"/>
              </a:rPr>
              <a:t>configuration </a:t>
            </a:r>
            <a:r>
              <a:rPr sz="1650" u="none" spc="190" dirty="0">
                <a:solidFill>
                  <a:srgbClr val="000000"/>
                </a:solidFill>
                <a:latin typeface="Tahoma"/>
                <a:cs typeface="Tahoma"/>
              </a:rPr>
              <a:t>du jeu</a:t>
            </a:r>
            <a:r>
              <a:rPr sz="1650" u="none" spc="490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1650" u="none" spc="190" dirty="0">
                <a:solidFill>
                  <a:srgbClr val="ED9900"/>
                </a:solidFill>
                <a:latin typeface="Tahoma"/>
                <a:cs typeface="Tahoma"/>
              </a:rPr>
              <a:t>- </a:t>
            </a:r>
            <a:r>
              <a:rPr sz="1650" u="none" spc="285" dirty="0">
                <a:solidFill>
                  <a:srgbClr val="ED9900"/>
                </a:solidFill>
                <a:latin typeface="Tahoma"/>
                <a:cs typeface="Tahoma"/>
              </a:rPr>
              <a:t>o</a:t>
            </a:r>
            <a:r>
              <a:rPr sz="1650" u="none" spc="484" dirty="0">
                <a:solidFill>
                  <a:srgbClr val="ED9900"/>
                </a:solidFill>
                <a:latin typeface="Tahoma"/>
                <a:cs typeface="Tahoma"/>
              </a:rPr>
              <a:t> </a:t>
            </a:r>
            <a:r>
              <a:rPr sz="1650" u="none" spc="105" dirty="0">
                <a:solidFill>
                  <a:srgbClr val="000000"/>
                </a:solidFill>
                <a:latin typeface="Tahoma"/>
                <a:cs typeface="Tahoma"/>
              </a:rPr>
              <a:t>yaml</a:t>
            </a:r>
            <a:endParaRPr sz="165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675"/>
              </a:spcBef>
            </a:pPr>
            <a:endParaRPr sz="1650">
              <a:latin typeface="Tahoma"/>
              <a:cs typeface="Tahoma"/>
            </a:endParaRPr>
          </a:p>
          <a:p>
            <a:pPr marL="142875">
              <a:lnSpc>
                <a:spcPts val="1925"/>
              </a:lnSpc>
            </a:pPr>
            <a:r>
              <a:rPr sz="1650" u="none" spc="390" dirty="0">
                <a:solidFill>
                  <a:srgbClr val="999999"/>
                </a:solidFill>
                <a:latin typeface="Tahoma"/>
                <a:cs typeface="Tahoma"/>
              </a:rPr>
              <a:t>-- </a:t>
            </a:r>
            <a:r>
              <a:rPr sz="1650" u="none" spc="340" dirty="0">
                <a:solidFill>
                  <a:srgbClr val="999999"/>
                </a:solidFill>
                <a:latin typeface="Tahoma"/>
                <a:cs typeface="Tahoma"/>
              </a:rPr>
              <a:t>-</a:t>
            </a:r>
            <a:endParaRPr sz="1650">
              <a:latin typeface="Tahoma"/>
              <a:cs typeface="Tahoma"/>
            </a:endParaRPr>
          </a:p>
          <a:p>
            <a:pPr marL="142875" marR="10148570">
              <a:lnSpc>
                <a:spcPts val="1880"/>
              </a:lnSpc>
              <a:spcBef>
                <a:spcPts val="95"/>
              </a:spcBef>
            </a:pPr>
            <a:r>
              <a:rPr sz="1650" u="none" spc="245" dirty="0">
                <a:solidFill>
                  <a:srgbClr val="0077AA"/>
                </a:solidFill>
                <a:latin typeface="Tahoma"/>
                <a:cs typeface="Tahoma"/>
              </a:rPr>
              <a:t>apiVersion </a:t>
            </a:r>
            <a:r>
              <a:rPr sz="1650" u="none" spc="245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u="none" dirty="0">
                <a:solidFill>
                  <a:srgbClr val="999999"/>
                </a:solidFill>
                <a:latin typeface="Tahoma"/>
                <a:cs typeface="Tahoma"/>
              </a:rPr>
              <a:t>  </a:t>
            </a:r>
            <a:r>
              <a:rPr sz="1650" u="none" spc="100" dirty="0">
                <a:solidFill>
                  <a:srgbClr val="000000"/>
                </a:solidFill>
                <a:latin typeface="Tahoma"/>
                <a:cs typeface="Tahoma"/>
              </a:rPr>
              <a:t>v1 </a:t>
            </a:r>
            <a:r>
              <a:rPr sz="1650" u="none" spc="260" dirty="0">
                <a:solidFill>
                  <a:srgbClr val="0077AA"/>
                </a:solidFill>
                <a:latin typeface="Tahoma"/>
                <a:cs typeface="Tahoma"/>
              </a:rPr>
              <a:t>type </a:t>
            </a:r>
            <a:r>
              <a:rPr sz="1650" u="none" spc="260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u="none" spc="484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650" u="none" spc="155" dirty="0">
                <a:solidFill>
                  <a:srgbClr val="0077AA"/>
                </a:solidFill>
                <a:latin typeface="Tahoma"/>
                <a:cs typeface="Tahoma"/>
              </a:rPr>
              <a:t>Métadonnées </a:t>
            </a:r>
            <a:r>
              <a:rPr sz="1650" u="none" spc="125" dirty="0">
                <a:solidFill>
                  <a:srgbClr val="000000"/>
                </a:solidFill>
                <a:latin typeface="Tahoma"/>
                <a:cs typeface="Tahoma"/>
              </a:rPr>
              <a:t>ConfigMap</a:t>
            </a:r>
            <a:r>
              <a:rPr sz="1650" u="none" spc="155" dirty="0">
                <a:solidFill>
                  <a:srgbClr val="999999"/>
                </a:solidFill>
                <a:latin typeface="Tahoma"/>
                <a:cs typeface="Tahoma"/>
              </a:rPr>
              <a:t> :</a:t>
            </a:r>
            <a:endParaRPr sz="1650">
              <a:latin typeface="Tahoma"/>
              <a:cs typeface="Tahoma"/>
            </a:endParaRPr>
          </a:p>
          <a:p>
            <a:pPr marL="394970">
              <a:lnSpc>
                <a:spcPts val="1764"/>
              </a:lnSpc>
            </a:pPr>
            <a:r>
              <a:rPr sz="1650" u="none" spc="60" dirty="0">
                <a:solidFill>
                  <a:srgbClr val="0077AA"/>
                </a:solidFill>
                <a:latin typeface="Tahoma"/>
                <a:cs typeface="Tahoma"/>
              </a:rPr>
              <a:t>nom </a:t>
            </a:r>
            <a:r>
              <a:rPr sz="1650" u="none" spc="60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u="none" spc="-5" dirty="0">
                <a:solidFill>
                  <a:srgbClr val="999999"/>
                </a:solidFill>
                <a:latin typeface="Tahoma"/>
                <a:cs typeface="Tahoma"/>
              </a:rPr>
              <a:t>  </a:t>
            </a:r>
            <a:r>
              <a:rPr sz="1650" u="none" spc="60" dirty="0">
                <a:solidFill>
                  <a:srgbClr val="000000"/>
                </a:solidFill>
                <a:latin typeface="Tahoma"/>
                <a:cs typeface="Tahoma"/>
              </a:rPr>
              <a:t>jeu </a:t>
            </a:r>
            <a:r>
              <a:rPr sz="1650" u="none" spc="60" dirty="0">
                <a:solidFill>
                  <a:srgbClr val="999999"/>
                </a:solidFill>
                <a:latin typeface="Tahoma"/>
                <a:cs typeface="Tahoma"/>
              </a:rPr>
              <a:t>- </a:t>
            </a:r>
            <a:r>
              <a:rPr sz="1650" u="none" spc="245" dirty="0">
                <a:solidFill>
                  <a:srgbClr val="000000"/>
                </a:solidFill>
                <a:latin typeface="Tahoma"/>
                <a:cs typeface="Tahoma"/>
              </a:rPr>
              <a:t>configuration</a:t>
            </a:r>
            <a:endParaRPr sz="1650">
              <a:latin typeface="Tahoma"/>
              <a:cs typeface="Tahoma"/>
            </a:endParaRPr>
          </a:p>
          <a:p>
            <a:pPr marL="142875">
              <a:lnSpc>
                <a:spcPts val="1875"/>
              </a:lnSpc>
            </a:pPr>
            <a:r>
              <a:rPr sz="1650" u="none" spc="220" dirty="0">
                <a:solidFill>
                  <a:srgbClr val="0077AA"/>
                </a:solidFill>
                <a:latin typeface="Tahoma"/>
                <a:cs typeface="Tahoma"/>
              </a:rPr>
              <a:t>données </a:t>
            </a:r>
            <a:r>
              <a:rPr sz="1650" u="none" spc="220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endParaRPr sz="1650">
              <a:latin typeface="Tahoma"/>
              <a:cs typeface="Tahoma"/>
            </a:endParaRPr>
          </a:p>
          <a:p>
            <a:pPr marL="647065" marR="9265920" indent="-252729">
              <a:lnSpc>
                <a:spcPts val="1870"/>
              </a:lnSpc>
              <a:spcBef>
                <a:spcPts val="100"/>
              </a:spcBef>
            </a:pPr>
            <a:r>
              <a:rPr sz="1650" u="none" spc="210" dirty="0">
                <a:solidFill>
                  <a:srgbClr val="0077AA"/>
                </a:solidFill>
                <a:latin typeface="Tahoma"/>
                <a:cs typeface="Tahoma"/>
              </a:rPr>
              <a:t>game.properties </a:t>
            </a:r>
            <a:r>
              <a:rPr sz="1650" u="none" spc="210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u="none" spc="470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650" u="none" spc="350" dirty="0">
                <a:solidFill>
                  <a:srgbClr val="999999"/>
                </a:solidFill>
                <a:latin typeface="Tahoma"/>
                <a:cs typeface="Tahoma"/>
              </a:rPr>
              <a:t>|- </a:t>
            </a:r>
            <a:r>
              <a:rPr sz="1650" u="none" spc="165" dirty="0">
                <a:solidFill>
                  <a:srgbClr val="000000"/>
                </a:solidFill>
                <a:latin typeface="Tahoma"/>
                <a:cs typeface="Tahoma"/>
              </a:rPr>
              <a:t>ennemis=aliens </a:t>
            </a:r>
            <a:r>
              <a:rPr sz="1650" u="none" spc="220" dirty="0">
                <a:solidFill>
                  <a:srgbClr val="000000"/>
                </a:solidFill>
                <a:latin typeface="Tahoma"/>
                <a:cs typeface="Tahoma"/>
              </a:rPr>
              <a:t>vies=3 </a:t>
            </a:r>
            <a:r>
              <a:rPr sz="1650" u="none" spc="165" dirty="0">
                <a:solidFill>
                  <a:srgbClr val="000000"/>
                </a:solidFill>
                <a:latin typeface="Tahoma"/>
                <a:cs typeface="Tahoma"/>
              </a:rPr>
              <a:t>ennemis.cheat=true</a:t>
            </a:r>
            <a:endParaRPr sz="1650">
              <a:latin typeface="Tahoma"/>
              <a:cs typeface="Tahoma"/>
            </a:endParaRPr>
          </a:p>
          <a:p>
            <a:pPr marL="647065" marR="8509635">
              <a:lnSpc>
                <a:spcPts val="1880"/>
              </a:lnSpc>
              <a:spcBef>
                <a:spcPts val="15"/>
              </a:spcBef>
            </a:pPr>
            <a:r>
              <a:rPr sz="1650" u="none" spc="210" dirty="0">
                <a:solidFill>
                  <a:srgbClr val="000000"/>
                </a:solidFill>
                <a:latin typeface="Tahoma"/>
                <a:cs typeface="Tahoma"/>
              </a:rPr>
              <a:t>secret.code.allowed=true </a:t>
            </a:r>
            <a:r>
              <a:rPr sz="1650" u="none" spc="225" dirty="0">
                <a:solidFill>
                  <a:srgbClr val="000000"/>
                </a:solidFill>
                <a:latin typeface="Tahoma"/>
                <a:cs typeface="Tahoma"/>
              </a:rPr>
              <a:t>secret.code.lives=30</a:t>
            </a:r>
            <a:endParaRPr sz="1650">
              <a:latin typeface="Tahoma"/>
              <a:cs typeface="Tahoma"/>
            </a:endParaRPr>
          </a:p>
          <a:p>
            <a:pPr marL="394970">
              <a:lnSpc>
                <a:spcPts val="1770"/>
              </a:lnSpc>
            </a:pPr>
            <a:r>
              <a:rPr sz="1650" u="none" spc="295" dirty="0">
                <a:solidFill>
                  <a:srgbClr val="0077AA"/>
                </a:solidFill>
                <a:latin typeface="Tahoma"/>
                <a:cs typeface="Tahoma"/>
              </a:rPr>
              <a:t>ui.properties </a:t>
            </a:r>
            <a:r>
              <a:rPr sz="1650" u="none" spc="295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u="none" spc="480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650" u="none" spc="350" dirty="0">
                <a:solidFill>
                  <a:srgbClr val="999999"/>
                </a:solidFill>
                <a:latin typeface="Tahoma"/>
                <a:cs typeface="Tahoma"/>
              </a:rPr>
              <a:t>|-</a:t>
            </a:r>
            <a:endParaRPr sz="1650">
              <a:latin typeface="Tahoma"/>
              <a:cs typeface="Tahoma"/>
            </a:endParaRPr>
          </a:p>
          <a:p>
            <a:pPr marL="647065" marR="8129905">
              <a:lnSpc>
                <a:spcPts val="1870"/>
              </a:lnSpc>
              <a:spcBef>
                <a:spcPts val="100"/>
              </a:spcBef>
            </a:pPr>
            <a:r>
              <a:rPr sz="1650" u="none" spc="185" dirty="0">
                <a:solidFill>
                  <a:srgbClr val="000000"/>
                </a:solidFill>
                <a:latin typeface="Tahoma"/>
                <a:cs typeface="Tahoma"/>
              </a:rPr>
              <a:t>couleur.bonne=violet </a:t>
            </a:r>
            <a:r>
              <a:rPr sz="1650" u="none" spc="200" dirty="0">
                <a:solidFill>
                  <a:srgbClr val="000000"/>
                </a:solidFill>
                <a:latin typeface="Tahoma"/>
                <a:cs typeface="Tahoma"/>
              </a:rPr>
              <a:t>couleur.mauvaise=jaune </a:t>
            </a:r>
            <a:r>
              <a:rPr sz="1650" u="none" spc="180" dirty="0">
                <a:solidFill>
                  <a:srgbClr val="000000"/>
                </a:solidFill>
                <a:latin typeface="Tahoma"/>
                <a:cs typeface="Tahoma"/>
              </a:rPr>
              <a:t>autoriser.textmode=vrai </a:t>
            </a:r>
            <a:r>
              <a:rPr sz="1650" u="none" spc="245" dirty="0">
                <a:solidFill>
                  <a:srgbClr val="000000"/>
                </a:solidFill>
                <a:latin typeface="Tahoma"/>
                <a:cs typeface="Tahoma"/>
              </a:rPr>
              <a:t>comment.être.agréable.à.regarder=assezbien</a:t>
            </a:r>
            <a:endParaRPr sz="165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96924" y="571563"/>
            <a:ext cx="3023870" cy="558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NOM</a:t>
            </a:r>
            <a:r>
              <a:rPr spc="-30" dirty="0"/>
              <a:t> </a:t>
            </a:r>
            <a:r>
              <a:rPr spc="-10" dirty="0"/>
              <a:t>ORIGINE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1647824"/>
            <a:ext cx="95250" cy="9524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177924" y="1347206"/>
            <a:ext cx="10288905" cy="1471930"/>
          </a:xfrm>
          <a:prstGeom prst="rect">
            <a:avLst/>
          </a:prstGeom>
        </p:spPr>
        <p:txBody>
          <a:bodyPr vert="horz" wrap="square" lIns="0" tIns="1701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40"/>
              </a:spcBef>
            </a:pP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00" dirty="0">
                <a:solidFill>
                  <a:srgbClr val="333333"/>
                </a:solidFill>
                <a:latin typeface="Trebuchet MS"/>
                <a:cs typeface="Trebuchet MS"/>
              </a:rPr>
              <a:t>nom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50" i="1" dirty="0">
                <a:solidFill>
                  <a:srgbClr val="ED2137"/>
                </a:solidFill>
                <a:latin typeface="Trebuchet MS"/>
                <a:cs typeface="Trebuchet MS"/>
              </a:rPr>
              <a:t>Kubernetes</a:t>
            </a:r>
            <a:r>
              <a:rPr sz="2150" i="1" spc="-25" dirty="0">
                <a:solidFill>
                  <a:srgbClr val="ED2137"/>
                </a:solidFill>
                <a:latin typeface="Trebuchet MS"/>
                <a:cs typeface="Trebuchet MS"/>
              </a:rPr>
              <a:t> </a:t>
            </a:r>
            <a:r>
              <a:rPr sz="2100" spc="90" dirty="0">
                <a:solidFill>
                  <a:srgbClr val="333333"/>
                </a:solidFill>
                <a:latin typeface="Trebuchet MS"/>
                <a:cs typeface="Trebuchet MS"/>
              </a:rPr>
              <a:t>vient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75" dirty="0">
                <a:solidFill>
                  <a:srgbClr val="333333"/>
                </a:solidFill>
                <a:latin typeface="Trebuchet MS"/>
                <a:cs typeface="Trebuchet MS"/>
              </a:rPr>
              <a:t>depuis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Grec,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00" dirty="0">
                <a:solidFill>
                  <a:srgbClr val="333333"/>
                </a:solidFill>
                <a:latin typeface="Trebuchet MS"/>
                <a:cs typeface="Trebuchet MS"/>
              </a:rPr>
              <a:t>et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05" dirty="0">
                <a:solidFill>
                  <a:srgbClr val="333333"/>
                </a:solidFill>
                <a:latin typeface="Trebuchet MS"/>
                <a:cs typeface="Trebuchet MS"/>
              </a:rPr>
              <a:t>moyens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50" i="1" dirty="0">
                <a:solidFill>
                  <a:srgbClr val="ED2137"/>
                </a:solidFill>
                <a:latin typeface="Trebuchet MS"/>
                <a:cs typeface="Trebuchet MS"/>
              </a:rPr>
              <a:t>Directeur</a:t>
            </a:r>
            <a:r>
              <a:rPr sz="2150" i="1" spc="-25" dirty="0">
                <a:solidFill>
                  <a:srgbClr val="ED2137"/>
                </a:solidFill>
                <a:latin typeface="Trebuchet MS"/>
                <a:cs typeface="Trebuchet MS"/>
              </a:rPr>
              <a:t> </a:t>
            </a:r>
            <a:r>
              <a:rPr sz="2100" spc="85" dirty="0">
                <a:solidFill>
                  <a:srgbClr val="333333"/>
                </a:solidFill>
                <a:latin typeface="Trebuchet MS"/>
                <a:cs typeface="Trebuchet MS"/>
              </a:rPr>
              <a:t>ou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50" i="1" spc="-10" dirty="0">
                <a:solidFill>
                  <a:srgbClr val="ED2137"/>
                </a:solidFill>
                <a:latin typeface="Trebuchet MS"/>
                <a:cs typeface="Trebuchet MS"/>
              </a:rPr>
              <a:t>Pilote</a:t>
            </a:r>
            <a:endParaRPr sz="215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245"/>
              </a:spcBef>
            </a:pPr>
            <a:r>
              <a:rPr sz="2150" i="1" spc="70" dirty="0">
                <a:solidFill>
                  <a:srgbClr val="ED2137"/>
                </a:solidFill>
                <a:latin typeface="Trebuchet MS"/>
                <a:cs typeface="Trebuchet MS"/>
              </a:rPr>
              <a:t>chiens</a:t>
            </a:r>
            <a:r>
              <a:rPr sz="2150" i="1" spc="-25" dirty="0">
                <a:solidFill>
                  <a:srgbClr val="ED2137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est</a:t>
            </a:r>
            <a:r>
              <a:rPr sz="2100" spc="-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00" dirty="0">
                <a:solidFill>
                  <a:srgbClr val="333333"/>
                </a:solidFill>
                <a:latin typeface="Trebuchet MS"/>
                <a:cs typeface="Trebuchet MS"/>
              </a:rPr>
              <a:t>un</a:t>
            </a:r>
            <a:r>
              <a:rPr sz="2100" spc="-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abréviation</a:t>
            </a:r>
            <a:r>
              <a:rPr sz="2100" spc="-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dérivé</a:t>
            </a:r>
            <a:r>
              <a:rPr sz="2100" spc="-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75" dirty="0">
                <a:solidFill>
                  <a:srgbClr val="333333"/>
                </a:solidFill>
                <a:latin typeface="Trebuchet MS"/>
                <a:cs typeface="Trebuchet MS"/>
              </a:rPr>
              <a:t>depuis</a:t>
            </a:r>
            <a:r>
              <a:rPr sz="2100" spc="-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remplacer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-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50" i="1" spc="65" dirty="0">
                <a:solidFill>
                  <a:srgbClr val="ED2137"/>
                </a:solidFill>
                <a:latin typeface="Trebuchet MS"/>
                <a:cs typeface="Trebuchet MS"/>
              </a:rPr>
              <a:t>8</a:t>
            </a:r>
            <a:r>
              <a:rPr sz="2150" i="1" spc="-20" dirty="0">
                <a:solidFill>
                  <a:srgbClr val="ED2137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courrier</a:t>
            </a:r>
            <a:r>
              <a:rPr sz="2100" spc="-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de</a:t>
            </a:r>
            <a:r>
              <a:rPr sz="2100" spc="-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50" i="1" spc="-70" dirty="0">
                <a:solidFill>
                  <a:srgbClr val="ED2137"/>
                </a:solidFill>
                <a:latin typeface="Trebuchet MS"/>
                <a:cs typeface="Trebuchet MS"/>
              </a:rPr>
              <a:t>« Ubernete »</a:t>
            </a:r>
            <a:r>
              <a:rPr sz="2150" i="1" spc="-20" dirty="0">
                <a:solidFill>
                  <a:srgbClr val="ED2137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avec</a:t>
            </a:r>
            <a:r>
              <a:rPr sz="2100" spc="-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00" dirty="0">
                <a:solidFill>
                  <a:srgbClr val="333333"/>
                </a:solidFill>
                <a:latin typeface="Trebuchet MS"/>
                <a:cs typeface="Trebuchet MS"/>
              </a:rPr>
              <a:t>un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50" i="1" spc="-140" dirty="0">
                <a:solidFill>
                  <a:srgbClr val="ED2137"/>
                </a:solidFill>
                <a:latin typeface="Trebuchet MS"/>
                <a:cs typeface="Trebuchet MS"/>
              </a:rPr>
              <a:t>« 8 »</a:t>
            </a:r>
            <a:endParaRPr sz="215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220"/>
              </a:spcBef>
            </a:pPr>
            <a:r>
              <a:rPr sz="2100" spc="50" dirty="0">
                <a:solidFill>
                  <a:srgbClr val="333333"/>
                </a:solidFill>
                <a:latin typeface="Trebuchet MS"/>
                <a:cs typeface="Trebuchet MS"/>
              </a:rPr>
              <a:t>Prononciation</a:t>
            </a:r>
            <a:r>
              <a:rPr sz="2100" spc="40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u="heavy" dirty="0">
                <a:solidFill>
                  <a:srgbClr val="ED2137"/>
                </a:solidFill>
                <a:uFill>
                  <a:solidFill>
                    <a:srgbClr val="ED2137"/>
                  </a:solidFill>
                </a:uFill>
                <a:latin typeface="Trebuchet MS"/>
                <a:cs typeface="Trebuchet MS"/>
                <a:hlinkClick r:id="rId3"/>
              </a:rPr>
              <a:t>koo-ber-nay'- </a:t>
            </a:r>
            <a:r>
              <a:rPr sz="2100" u="heavy" spc="-10" dirty="0">
                <a:solidFill>
                  <a:srgbClr val="ED2137"/>
                </a:solidFill>
                <a:uFill>
                  <a:solidFill>
                    <a:srgbClr val="ED2137"/>
                  </a:solidFill>
                </a:uFill>
                <a:latin typeface="Trebuchet MS"/>
                <a:cs typeface="Trebuchet MS"/>
                <a:hlinkClick r:id="rId3"/>
              </a:rPr>
              <a:t>tisse</a:t>
            </a:r>
            <a:endParaRPr sz="2100">
              <a:latin typeface="Trebuchet MS"/>
              <a:cs typeface="Trebuchet MS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2133599"/>
            <a:ext cx="95250" cy="9524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2609849"/>
            <a:ext cx="95250" cy="95249"/>
          </a:xfrm>
          <a:prstGeom prst="rect">
            <a:avLst/>
          </a:prstGeom>
        </p:spPr>
      </p:pic>
    </p:spTree>
  </p:cSld>
  <p:clrMapOvr>
    <a:masterClrMapping/>
  </p:clrMapOvr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09624" y="1552574"/>
            <a:ext cx="12211050" cy="9525"/>
          </a:xfrm>
          <a:custGeom>
            <a:avLst/>
            <a:gdLst/>
            <a:ahLst/>
            <a:cxnLst/>
            <a:rect l="l" t="t" r="r" b="b"/>
            <a:pathLst>
              <a:path w="12211050" h="9525">
                <a:moveTo>
                  <a:pt x="12211049" y="9524"/>
                </a:moveTo>
                <a:lnTo>
                  <a:pt x="0" y="9524"/>
                </a:lnTo>
                <a:lnTo>
                  <a:pt x="0" y="0"/>
                </a:lnTo>
                <a:lnTo>
                  <a:pt x="12211049" y="0"/>
                </a:lnTo>
                <a:lnTo>
                  <a:pt x="12211049" y="952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809624" y="1552574"/>
            <a:ext cx="12211050" cy="4257675"/>
            <a:chOff x="809624" y="1552574"/>
            <a:chExt cx="12211050" cy="4257675"/>
          </a:xfrm>
        </p:grpSpPr>
        <p:sp>
          <p:nvSpPr>
            <p:cNvPr id="4" name="object 4"/>
            <p:cNvSpPr/>
            <p:nvPr/>
          </p:nvSpPr>
          <p:spPr>
            <a:xfrm>
              <a:off x="809612" y="1552574"/>
              <a:ext cx="12211050" cy="4257675"/>
            </a:xfrm>
            <a:custGeom>
              <a:avLst/>
              <a:gdLst/>
              <a:ahLst/>
              <a:cxnLst/>
              <a:rect l="l" t="t" r="r" b="b"/>
              <a:pathLst>
                <a:path w="12211050" h="4257675">
                  <a:moveTo>
                    <a:pt x="12211050" y="0"/>
                  </a:moveTo>
                  <a:lnTo>
                    <a:pt x="12201525" y="0"/>
                  </a:lnTo>
                  <a:lnTo>
                    <a:pt x="12201525" y="4248150"/>
                  </a:lnTo>
                  <a:lnTo>
                    <a:pt x="0" y="4248150"/>
                  </a:lnTo>
                  <a:lnTo>
                    <a:pt x="0" y="4257675"/>
                  </a:lnTo>
                  <a:lnTo>
                    <a:pt x="12201525" y="4257675"/>
                  </a:lnTo>
                  <a:lnTo>
                    <a:pt x="12211050" y="4257675"/>
                  </a:lnTo>
                  <a:lnTo>
                    <a:pt x="12211050" y="4248150"/>
                  </a:lnTo>
                  <a:lnTo>
                    <a:pt x="12211050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09624" y="1552574"/>
              <a:ext cx="9525" cy="4257675"/>
            </a:xfrm>
            <a:custGeom>
              <a:avLst/>
              <a:gdLst/>
              <a:ahLst/>
              <a:cxnLst/>
              <a:rect l="l" t="t" r="r" b="b"/>
              <a:pathLst>
                <a:path w="9525" h="4257675">
                  <a:moveTo>
                    <a:pt x="0" y="4257674"/>
                  </a:moveTo>
                  <a:lnTo>
                    <a:pt x="0" y="0"/>
                  </a:lnTo>
                  <a:lnTo>
                    <a:pt x="9524" y="9524"/>
                  </a:lnTo>
                  <a:lnTo>
                    <a:pt x="9524" y="4248149"/>
                  </a:lnTo>
                  <a:lnTo>
                    <a:pt x="0" y="4257674"/>
                  </a:lnTo>
                  <a:close/>
                </a:path>
              </a:pathLst>
            </a:custGeom>
            <a:solidFill>
              <a:srgbClr val="ED21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65" dirty="0"/>
              <a:t>CRÉER</a:t>
            </a:r>
            <a:r>
              <a:rPr spc="-90" dirty="0"/>
              <a:t> </a:t>
            </a:r>
            <a:r>
              <a:rPr spc="75" dirty="0"/>
              <a:t>UN</a:t>
            </a:r>
            <a:r>
              <a:rPr spc="-145" dirty="0"/>
              <a:t> </a:t>
            </a:r>
            <a:r>
              <a:rPr spc="-20" dirty="0"/>
              <a:t>VOLUME</a:t>
            </a:r>
            <a:r>
              <a:rPr spc="-114" dirty="0"/>
              <a:t> </a:t>
            </a:r>
            <a:r>
              <a:rPr dirty="0"/>
              <a:t>DEPUIS</a:t>
            </a:r>
            <a:r>
              <a:rPr spc="-110" dirty="0"/>
              <a:t> </a:t>
            </a:r>
            <a:r>
              <a:rPr spc="75" dirty="0"/>
              <a:t>UN</a:t>
            </a:r>
            <a:r>
              <a:rPr spc="-110" dirty="0"/>
              <a:t> </a:t>
            </a:r>
            <a:r>
              <a:rPr spc="-10" dirty="0"/>
              <a:t>CONFIGMAP</a:t>
            </a: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6172199"/>
            <a:ext cx="95250" cy="9524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09687" y="6653211"/>
            <a:ext cx="104775" cy="104774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7134224"/>
            <a:ext cx="95250" cy="95249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819149" y="1625600"/>
            <a:ext cx="12192000" cy="57175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2875">
              <a:lnSpc>
                <a:spcPts val="1925"/>
              </a:lnSpc>
              <a:spcBef>
                <a:spcPts val="100"/>
              </a:spcBef>
            </a:pPr>
            <a:r>
              <a:rPr sz="1650" spc="390" dirty="0">
                <a:solidFill>
                  <a:srgbClr val="999999"/>
                </a:solidFill>
                <a:latin typeface="Tahoma"/>
                <a:cs typeface="Tahoma"/>
              </a:rPr>
              <a:t>-- </a:t>
            </a:r>
            <a:r>
              <a:rPr sz="1650" spc="340" dirty="0">
                <a:solidFill>
                  <a:srgbClr val="999999"/>
                </a:solidFill>
                <a:latin typeface="Tahoma"/>
                <a:cs typeface="Tahoma"/>
              </a:rPr>
              <a:t>-</a:t>
            </a:r>
            <a:endParaRPr sz="1650">
              <a:latin typeface="Tahoma"/>
              <a:cs typeface="Tahoma"/>
            </a:endParaRPr>
          </a:p>
          <a:p>
            <a:pPr marL="142875" marR="10274935">
              <a:lnSpc>
                <a:spcPts val="1880"/>
              </a:lnSpc>
              <a:spcBef>
                <a:spcPts val="90"/>
              </a:spcBef>
            </a:pPr>
            <a:r>
              <a:rPr sz="1650" spc="245" dirty="0">
                <a:solidFill>
                  <a:srgbClr val="0077AA"/>
                </a:solidFill>
                <a:latin typeface="Tahoma"/>
                <a:cs typeface="Tahoma"/>
              </a:rPr>
              <a:t>apiVersion </a:t>
            </a:r>
            <a:r>
              <a:rPr sz="1650" spc="245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dirty="0">
                <a:solidFill>
                  <a:srgbClr val="999999"/>
                </a:solidFill>
                <a:latin typeface="Tahoma"/>
                <a:cs typeface="Tahoma"/>
              </a:rPr>
              <a:t>  </a:t>
            </a:r>
            <a:r>
              <a:rPr sz="1650" spc="100" dirty="0">
                <a:latin typeface="Tahoma"/>
                <a:cs typeface="Tahoma"/>
              </a:rPr>
              <a:t>v1 </a:t>
            </a:r>
            <a:r>
              <a:rPr sz="1650" spc="260" dirty="0">
                <a:solidFill>
                  <a:srgbClr val="0077AA"/>
                </a:solidFill>
                <a:latin typeface="Tahoma"/>
                <a:cs typeface="Tahoma"/>
              </a:rPr>
              <a:t>type </a:t>
            </a:r>
            <a:r>
              <a:rPr sz="1650" spc="260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spc="484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650" spc="155" dirty="0">
                <a:solidFill>
                  <a:srgbClr val="0077AA"/>
                </a:solidFill>
                <a:latin typeface="Tahoma"/>
                <a:cs typeface="Tahoma"/>
              </a:rPr>
              <a:t>Métadonnées </a:t>
            </a:r>
            <a:r>
              <a:rPr sz="1650" spc="55" dirty="0">
                <a:latin typeface="Tahoma"/>
                <a:cs typeface="Tahoma"/>
              </a:rPr>
              <a:t>du pod </a:t>
            </a:r>
            <a:r>
              <a:rPr sz="1650" spc="155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endParaRPr sz="1650">
              <a:latin typeface="Tahoma"/>
              <a:cs typeface="Tahoma"/>
            </a:endParaRPr>
          </a:p>
          <a:p>
            <a:pPr marL="394970">
              <a:lnSpc>
                <a:spcPts val="1764"/>
              </a:lnSpc>
            </a:pPr>
            <a:r>
              <a:rPr sz="1650" spc="60" dirty="0">
                <a:solidFill>
                  <a:srgbClr val="0077AA"/>
                </a:solidFill>
                <a:latin typeface="Tahoma"/>
                <a:cs typeface="Tahoma"/>
              </a:rPr>
              <a:t>nom </a:t>
            </a:r>
            <a:r>
              <a:rPr sz="1650" spc="60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spc="-5" dirty="0">
                <a:solidFill>
                  <a:srgbClr val="999999"/>
                </a:solidFill>
                <a:latin typeface="Tahoma"/>
                <a:cs typeface="Tahoma"/>
              </a:rPr>
              <a:t>  </a:t>
            </a:r>
            <a:r>
              <a:rPr sz="1650" spc="254" dirty="0">
                <a:latin typeface="Tahoma"/>
                <a:cs typeface="Tahoma"/>
              </a:rPr>
              <a:t>dapi </a:t>
            </a:r>
            <a:r>
              <a:rPr sz="1650" spc="254" dirty="0">
                <a:solidFill>
                  <a:srgbClr val="999999"/>
                </a:solidFill>
                <a:latin typeface="Tahoma"/>
                <a:cs typeface="Tahoma"/>
              </a:rPr>
              <a:t>- </a:t>
            </a:r>
            <a:r>
              <a:rPr sz="1650" spc="330" dirty="0">
                <a:latin typeface="Tahoma"/>
                <a:cs typeface="Tahoma"/>
              </a:rPr>
              <a:t>test </a:t>
            </a:r>
            <a:r>
              <a:rPr sz="1650" spc="330" dirty="0">
                <a:solidFill>
                  <a:srgbClr val="999999"/>
                </a:solidFill>
                <a:latin typeface="Tahoma"/>
                <a:cs typeface="Tahoma"/>
              </a:rPr>
              <a:t>- </a:t>
            </a:r>
            <a:r>
              <a:rPr sz="1650" spc="55" dirty="0">
                <a:latin typeface="Tahoma"/>
                <a:cs typeface="Tahoma"/>
              </a:rPr>
              <a:t>pod</a:t>
            </a:r>
            <a:endParaRPr sz="1650">
              <a:latin typeface="Tahoma"/>
              <a:cs typeface="Tahoma"/>
            </a:endParaRPr>
          </a:p>
          <a:p>
            <a:pPr marL="142875">
              <a:lnSpc>
                <a:spcPts val="1875"/>
              </a:lnSpc>
            </a:pPr>
            <a:r>
              <a:rPr sz="1650" spc="204" dirty="0">
                <a:solidFill>
                  <a:srgbClr val="0077AA"/>
                </a:solidFill>
                <a:latin typeface="Tahoma"/>
                <a:cs typeface="Tahoma"/>
              </a:rPr>
              <a:t>spécification </a:t>
            </a:r>
            <a:r>
              <a:rPr sz="1650" spc="204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endParaRPr sz="1650">
              <a:latin typeface="Tahoma"/>
              <a:cs typeface="Tahoma"/>
            </a:endParaRPr>
          </a:p>
          <a:p>
            <a:pPr marL="394970">
              <a:lnSpc>
                <a:spcPts val="1875"/>
              </a:lnSpc>
            </a:pPr>
            <a:r>
              <a:rPr sz="1650" spc="150" dirty="0">
                <a:solidFill>
                  <a:srgbClr val="0077AA"/>
                </a:solidFill>
                <a:latin typeface="Tahoma"/>
                <a:cs typeface="Tahoma"/>
              </a:rPr>
              <a:t>volumes </a:t>
            </a:r>
            <a:r>
              <a:rPr sz="1650" spc="150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endParaRPr sz="1650">
              <a:latin typeface="Tahoma"/>
              <a:cs typeface="Tahoma"/>
            </a:endParaRPr>
          </a:p>
          <a:p>
            <a:pPr marL="897890" marR="8886825" indent="-250825">
              <a:lnSpc>
                <a:spcPts val="1880"/>
              </a:lnSpc>
              <a:spcBef>
                <a:spcPts val="95"/>
              </a:spcBef>
              <a:buClr>
                <a:srgbClr val="999999"/>
              </a:buClr>
              <a:buChar char="-"/>
              <a:tabLst>
                <a:tab pos="899794" algn="l"/>
              </a:tabLst>
            </a:pPr>
            <a:r>
              <a:rPr sz="1650" spc="60" dirty="0">
                <a:solidFill>
                  <a:srgbClr val="0077AA"/>
                </a:solidFill>
                <a:latin typeface="Tahoma"/>
                <a:cs typeface="Tahoma"/>
              </a:rPr>
              <a:t>nom </a:t>
            </a:r>
            <a:r>
              <a:rPr sz="1650" spc="60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spc="495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650" spc="275" dirty="0">
                <a:latin typeface="Tahoma"/>
                <a:cs typeface="Tahoma"/>
              </a:rPr>
              <a:t>config </a:t>
            </a:r>
            <a:r>
              <a:rPr sz="1650" spc="275" dirty="0">
                <a:solidFill>
                  <a:srgbClr val="999999"/>
                </a:solidFill>
                <a:latin typeface="Tahoma"/>
                <a:cs typeface="Tahoma"/>
              </a:rPr>
              <a:t>- </a:t>
            </a:r>
            <a:r>
              <a:rPr sz="1650" spc="95" dirty="0">
                <a:latin typeface="Tahoma"/>
                <a:cs typeface="Tahoma"/>
              </a:rPr>
              <a:t>volume </a:t>
            </a:r>
            <a:r>
              <a:rPr sz="1650" spc="175" dirty="0">
                <a:solidFill>
                  <a:srgbClr val="0077AA"/>
                </a:solidFill>
                <a:latin typeface="Tahoma"/>
                <a:cs typeface="Tahoma"/>
              </a:rPr>
              <a:t>configMap </a:t>
            </a:r>
            <a:r>
              <a:rPr sz="1650" spc="175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endParaRPr sz="1650">
              <a:latin typeface="Tahoma"/>
              <a:cs typeface="Tahoma"/>
            </a:endParaRPr>
          </a:p>
          <a:p>
            <a:pPr marL="1151890">
              <a:lnSpc>
                <a:spcPts val="1770"/>
              </a:lnSpc>
            </a:pPr>
            <a:r>
              <a:rPr sz="1650" spc="60" dirty="0">
                <a:solidFill>
                  <a:srgbClr val="0077AA"/>
                </a:solidFill>
                <a:latin typeface="Tahoma"/>
                <a:cs typeface="Tahoma"/>
              </a:rPr>
              <a:t>nom </a:t>
            </a:r>
            <a:r>
              <a:rPr sz="1650" spc="60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spc="-5" dirty="0">
                <a:solidFill>
                  <a:srgbClr val="999999"/>
                </a:solidFill>
                <a:latin typeface="Tahoma"/>
                <a:cs typeface="Tahoma"/>
              </a:rPr>
              <a:t>  </a:t>
            </a:r>
            <a:r>
              <a:rPr sz="1650" spc="60" dirty="0">
                <a:latin typeface="Tahoma"/>
                <a:cs typeface="Tahoma"/>
              </a:rPr>
              <a:t>jeu </a:t>
            </a:r>
            <a:r>
              <a:rPr sz="1650" spc="60" dirty="0">
                <a:solidFill>
                  <a:srgbClr val="999999"/>
                </a:solidFill>
                <a:latin typeface="Tahoma"/>
                <a:cs typeface="Tahoma"/>
              </a:rPr>
              <a:t>- </a:t>
            </a:r>
            <a:r>
              <a:rPr sz="1650" spc="245" dirty="0">
                <a:latin typeface="Tahoma"/>
                <a:cs typeface="Tahoma"/>
              </a:rPr>
              <a:t>configuration</a:t>
            </a:r>
            <a:endParaRPr sz="1650">
              <a:latin typeface="Tahoma"/>
              <a:cs typeface="Tahoma"/>
            </a:endParaRPr>
          </a:p>
          <a:p>
            <a:pPr marL="394970">
              <a:lnSpc>
                <a:spcPts val="1875"/>
              </a:lnSpc>
            </a:pPr>
            <a:r>
              <a:rPr sz="1650" spc="245" dirty="0">
                <a:solidFill>
                  <a:srgbClr val="0077AA"/>
                </a:solidFill>
                <a:latin typeface="Tahoma"/>
                <a:cs typeface="Tahoma"/>
              </a:rPr>
              <a:t>conteneurs </a:t>
            </a:r>
            <a:r>
              <a:rPr sz="1650" spc="245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endParaRPr sz="1650">
              <a:latin typeface="Tahoma"/>
              <a:cs typeface="Tahoma"/>
            </a:endParaRPr>
          </a:p>
          <a:p>
            <a:pPr marL="897890" marR="8634095" indent="-250825">
              <a:lnSpc>
                <a:spcPts val="1880"/>
              </a:lnSpc>
              <a:spcBef>
                <a:spcPts val="95"/>
              </a:spcBef>
              <a:buClr>
                <a:srgbClr val="999999"/>
              </a:buClr>
              <a:buChar char="-"/>
              <a:tabLst>
                <a:tab pos="899794" algn="l"/>
              </a:tabLst>
            </a:pPr>
            <a:r>
              <a:rPr sz="1650" spc="60" dirty="0">
                <a:solidFill>
                  <a:srgbClr val="0077AA"/>
                </a:solidFill>
                <a:latin typeface="Tahoma"/>
                <a:cs typeface="Tahoma"/>
              </a:rPr>
              <a:t>nom </a:t>
            </a:r>
            <a:r>
              <a:rPr sz="1650" spc="60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spc="-5" dirty="0">
                <a:solidFill>
                  <a:srgbClr val="999999"/>
                </a:solidFill>
                <a:latin typeface="Tahoma"/>
                <a:cs typeface="Tahoma"/>
              </a:rPr>
              <a:t>  </a:t>
            </a:r>
            <a:r>
              <a:rPr sz="1650" spc="330" dirty="0">
                <a:latin typeface="Tahoma"/>
                <a:cs typeface="Tahoma"/>
              </a:rPr>
              <a:t>test </a:t>
            </a:r>
            <a:r>
              <a:rPr sz="1650" spc="330" dirty="0">
                <a:solidFill>
                  <a:srgbClr val="999999"/>
                </a:solidFill>
                <a:latin typeface="Tahoma"/>
                <a:cs typeface="Tahoma"/>
              </a:rPr>
              <a:t>- </a:t>
            </a:r>
            <a:r>
              <a:rPr sz="1650" spc="155" dirty="0">
                <a:solidFill>
                  <a:srgbClr val="0077AA"/>
                </a:solidFill>
                <a:latin typeface="Tahoma"/>
                <a:cs typeface="Tahoma"/>
              </a:rPr>
              <a:t>image </a:t>
            </a:r>
            <a:r>
              <a:rPr sz="1650" spc="229" dirty="0">
                <a:latin typeface="Tahoma"/>
                <a:cs typeface="Tahoma"/>
              </a:rPr>
              <a:t>conteneur </a:t>
            </a:r>
            <a:r>
              <a:rPr sz="1650" spc="155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dirty="0">
                <a:solidFill>
                  <a:srgbClr val="999999"/>
                </a:solidFill>
                <a:latin typeface="Tahoma"/>
                <a:cs typeface="Tahoma"/>
              </a:rPr>
              <a:t>  </a:t>
            </a:r>
            <a:r>
              <a:rPr sz="1650" spc="200" dirty="0">
                <a:latin typeface="Tahoma"/>
                <a:cs typeface="Tahoma"/>
              </a:rPr>
              <a:t>Debian </a:t>
            </a:r>
            <a:r>
              <a:rPr sz="1650" spc="200" dirty="0">
                <a:solidFill>
                  <a:srgbClr val="999999"/>
                </a:solidFill>
                <a:latin typeface="Tahoma"/>
                <a:cs typeface="Tahoma"/>
              </a:rPr>
              <a:t>: </a:t>
            </a:r>
            <a:r>
              <a:rPr sz="1650" spc="200" dirty="0">
                <a:latin typeface="Tahoma"/>
                <a:cs typeface="Tahoma"/>
              </a:rPr>
              <a:t>11 </a:t>
            </a:r>
            <a:r>
              <a:rPr sz="1650" spc="200" dirty="0">
                <a:solidFill>
                  <a:srgbClr val="999999"/>
                </a:solidFill>
                <a:latin typeface="Tahoma"/>
                <a:cs typeface="Tahoma"/>
              </a:rPr>
              <a:t>- </a:t>
            </a:r>
            <a:r>
              <a:rPr sz="1650" spc="250" dirty="0">
                <a:latin typeface="Tahoma"/>
                <a:cs typeface="Tahoma"/>
              </a:rPr>
              <a:t>Slim</a:t>
            </a:r>
            <a:endParaRPr sz="1650">
              <a:latin typeface="Tahoma"/>
              <a:cs typeface="Tahoma"/>
            </a:endParaRPr>
          </a:p>
          <a:p>
            <a:pPr marL="899794">
              <a:lnSpc>
                <a:spcPts val="1770"/>
              </a:lnSpc>
            </a:pPr>
            <a:r>
              <a:rPr sz="1650" dirty="0">
                <a:solidFill>
                  <a:srgbClr val="0077AA"/>
                </a:solidFill>
                <a:latin typeface="Tahoma"/>
                <a:cs typeface="Tahoma"/>
              </a:rPr>
              <a:t>commande </a:t>
            </a:r>
            <a:r>
              <a:rPr sz="1650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spc="-5" dirty="0">
                <a:solidFill>
                  <a:srgbClr val="999999"/>
                </a:solidFill>
                <a:latin typeface="Tahoma"/>
                <a:cs typeface="Tahoma"/>
              </a:rPr>
              <a:t>  </a:t>
            </a:r>
            <a:r>
              <a:rPr sz="1650" spc="350" dirty="0">
                <a:solidFill>
                  <a:srgbClr val="999999"/>
                </a:solidFill>
                <a:latin typeface="Tahoma"/>
                <a:cs typeface="Tahoma"/>
              </a:rPr>
              <a:t>[</a:t>
            </a:r>
            <a:r>
              <a:rPr sz="1650" dirty="0">
                <a:solidFill>
                  <a:srgbClr val="999999"/>
                </a:solidFill>
                <a:latin typeface="Tahoma"/>
                <a:cs typeface="Tahoma"/>
              </a:rPr>
              <a:t>  </a:t>
            </a:r>
            <a:r>
              <a:rPr sz="1650" spc="240" dirty="0">
                <a:solidFill>
                  <a:srgbClr val="669900"/>
                </a:solidFill>
                <a:latin typeface="Tahoma"/>
                <a:cs typeface="Tahoma"/>
              </a:rPr>
              <a:t>"bash" </a:t>
            </a:r>
            <a:r>
              <a:rPr sz="1650" spc="240" dirty="0">
                <a:solidFill>
                  <a:srgbClr val="999999"/>
                </a:solidFill>
                <a:latin typeface="Tahoma"/>
                <a:cs typeface="Tahoma"/>
              </a:rPr>
              <a:t>,</a:t>
            </a:r>
            <a:r>
              <a:rPr sz="1650" dirty="0">
                <a:solidFill>
                  <a:srgbClr val="999999"/>
                </a:solidFill>
                <a:latin typeface="Tahoma"/>
                <a:cs typeface="Tahoma"/>
              </a:rPr>
              <a:t>  </a:t>
            </a:r>
            <a:r>
              <a:rPr sz="1650" spc="295" dirty="0">
                <a:solidFill>
                  <a:srgbClr val="669900"/>
                </a:solidFill>
                <a:latin typeface="Tahoma"/>
                <a:cs typeface="Tahoma"/>
              </a:rPr>
              <a:t>"- </a:t>
            </a:r>
            <a:r>
              <a:rPr sz="1650" spc="385" dirty="0">
                <a:solidFill>
                  <a:srgbClr val="669900"/>
                </a:solidFill>
                <a:latin typeface="Tahoma"/>
                <a:cs typeface="Tahoma"/>
              </a:rPr>
              <a:t>c" </a:t>
            </a:r>
            <a:r>
              <a:rPr sz="1650" spc="385" dirty="0">
                <a:solidFill>
                  <a:srgbClr val="999999"/>
                </a:solidFill>
                <a:latin typeface="Tahoma"/>
                <a:cs typeface="Tahoma"/>
              </a:rPr>
              <a:t>,</a:t>
            </a:r>
            <a:r>
              <a:rPr sz="1650" spc="-5" dirty="0">
                <a:solidFill>
                  <a:srgbClr val="999999"/>
                </a:solidFill>
                <a:latin typeface="Tahoma"/>
                <a:cs typeface="Tahoma"/>
              </a:rPr>
              <a:t>  </a:t>
            </a:r>
            <a:r>
              <a:rPr sz="1650" spc="395" dirty="0">
                <a:solidFill>
                  <a:srgbClr val="669900"/>
                </a:solidFill>
                <a:latin typeface="Tahoma"/>
                <a:cs typeface="Tahoma"/>
              </a:rPr>
              <a:t>"ls</a:t>
            </a:r>
            <a:r>
              <a:rPr sz="1650" dirty="0">
                <a:solidFill>
                  <a:srgbClr val="669900"/>
                </a:solidFill>
                <a:latin typeface="Tahoma"/>
                <a:cs typeface="Tahoma"/>
              </a:rPr>
              <a:t>  </a:t>
            </a:r>
            <a:r>
              <a:rPr sz="1650" spc="285" dirty="0">
                <a:solidFill>
                  <a:srgbClr val="669900"/>
                </a:solidFill>
                <a:latin typeface="Tahoma"/>
                <a:cs typeface="Tahoma"/>
              </a:rPr>
              <a:t>/etc/config/"</a:t>
            </a:r>
            <a:r>
              <a:rPr sz="1650" dirty="0">
                <a:solidFill>
                  <a:srgbClr val="669900"/>
                </a:solidFill>
                <a:latin typeface="Tahoma"/>
                <a:cs typeface="Tahoma"/>
              </a:rPr>
              <a:t>  </a:t>
            </a:r>
            <a:r>
              <a:rPr sz="1650" spc="300" dirty="0">
                <a:solidFill>
                  <a:srgbClr val="999999"/>
                </a:solidFill>
                <a:latin typeface="Tahoma"/>
                <a:cs typeface="Tahoma"/>
              </a:rPr>
              <a:t>]</a:t>
            </a:r>
            <a:endParaRPr sz="1650">
              <a:latin typeface="Tahoma"/>
              <a:cs typeface="Tahoma"/>
            </a:endParaRPr>
          </a:p>
          <a:p>
            <a:pPr marL="899794">
              <a:lnSpc>
                <a:spcPts val="1875"/>
              </a:lnSpc>
            </a:pPr>
            <a:r>
              <a:rPr sz="1650" spc="114" dirty="0">
                <a:solidFill>
                  <a:srgbClr val="0077AA"/>
                </a:solidFill>
                <a:latin typeface="Tahoma"/>
                <a:cs typeface="Tahoma"/>
              </a:rPr>
              <a:t>volumeMounts </a:t>
            </a:r>
            <a:r>
              <a:rPr sz="1650" spc="114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endParaRPr sz="1650">
              <a:latin typeface="Tahoma"/>
              <a:cs typeface="Tahoma"/>
            </a:endParaRPr>
          </a:p>
          <a:p>
            <a:pPr marL="1403985" marR="8004175" indent="-252729">
              <a:lnSpc>
                <a:spcPts val="1880"/>
              </a:lnSpc>
              <a:spcBef>
                <a:spcPts val="90"/>
              </a:spcBef>
            </a:pPr>
            <a:r>
              <a:rPr sz="1650" spc="390" dirty="0">
                <a:solidFill>
                  <a:srgbClr val="999999"/>
                </a:solidFill>
                <a:latin typeface="Tahoma"/>
                <a:cs typeface="Tahoma"/>
              </a:rPr>
              <a:t>-</a:t>
            </a:r>
            <a:r>
              <a:rPr sz="1650" spc="480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650" spc="60" dirty="0">
                <a:solidFill>
                  <a:srgbClr val="0077AA"/>
                </a:solidFill>
                <a:latin typeface="Tahoma"/>
                <a:cs typeface="Tahoma"/>
              </a:rPr>
              <a:t>nom </a:t>
            </a:r>
            <a:r>
              <a:rPr sz="1650" spc="60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spc="484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650" spc="275" dirty="0">
                <a:latin typeface="Tahoma"/>
                <a:cs typeface="Tahoma"/>
              </a:rPr>
              <a:t>config </a:t>
            </a:r>
            <a:r>
              <a:rPr sz="1650" spc="275" dirty="0">
                <a:solidFill>
                  <a:srgbClr val="999999"/>
                </a:solidFill>
                <a:latin typeface="Tahoma"/>
                <a:cs typeface="Tahoma"/>
              </a:rPr>
              <a:t>- </a:t>
            </a:r>
            <a:r>
              <a:rPr sz="1650" spc="135" dirty="0">
                <a:solidFill>
                  <a:srgbClr val="0077AA"/>
                </a:solidFill>
                <a:latin typeface="Tahoma"/>
                <a:cs typeface="Tahoma"/>
              </a:rPr>
              <a:t>chemin de montage </a:t>
            </a:r>
            <a:r>
              <a:rPr sz="1650" spc="95" dirty="0">
                <a:latin typeface="Tahoma"/>
                <a:cs typeface="Tahoma"/>
              </a:rPr>
              <a:t>du volume </a:t>
            </a:r>
            <a:r>
              <a:rPr sz="1650" spc="135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spc="475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650" spc="265" dirty="0">
                <a:latin typeface="Tahoma"/>
                <a:cs typeface="Tahoma"/>
              </a:rPr>
              <a:t>/etc/config</a:t>
            </a:r>
            <a:endParaRPr sz="165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705"/>
              </a:spcBef>
            </a:pPr>
            <a:endParaRPr sz="1650">
              <a:latin typeface="Tahoma"/>
              <a:cs typeface="Tahoma"/>
            </a:endParaRPr>
          </a:p>
          <a:p>
            <a:pPr marL="371475">
              <a:lnSpc>
                <a:spcPct val="100000"/>
              </a:lnSpc>
            </a:pPr>
            <a:r>
              <a:rPr sz="2100" spc="85" dirty="0">
                <a:solidFill>
                  <a:srgbClr val="333333"/>
                </a:solidFill>
                <a:latin typeface="Trebuchet MS"/>
                <a:cs typeface="Trebuchet MS"/>
              </a:rPr>
              <a:t>UN</a:t>
            </a: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55" dirty="0">
                <a:solidFill>
                  <a:srgbClr val="333333"/>
                </a:solidFill>
                <a:latin typeface="Trebuchet MS"/>
                <a:cs typeface="Trebuchet MS"/>
              </a:rPr>
              <a:t>déposer</a:t>
            </a: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50" dirty="0">
                <a:solidFill>
                  <a:srgbClr val="333333"/>
                </a:solidFill>
                <a:latin typeface="Trebuchet MS"/>
                <a:cs typeface="Trebuchet MS"/>
              </a:rPr>
              <a:t>volonté</a:t>
            </a: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5" dirty="0">
                <a:solidFill>
                  <a:srgbClr val="333333"/>
                </a:solidFill>
                <a:latin typeface="Trebuchet MS"/>
                <a:cs typeface="Trebuchet MS"/>
              </a:rPr>
              <a:t>être</a:t>
            </a: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créé</a:t>
            </a: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pour</a:t>
            </a: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chaque</a:t>
            </a: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0" dirty="0">
                <a:solidFill>
                  <a:srgbClr val="333333"/>
                </a:solidFill>
                <a:latin typeface="Trebuchet MS"/>
                <a:cs typeface="Trebuchet MS"/>
              </a:rPr>
              <a:t>clés</a:t>
            </a: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dans</a:t>
            </a: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75" dirty="0">
                <a:solidFill>
                  <a:srgbClr val="ED2137"/>
                </a:solidFill>
                <a:latin typeface="Trebuchet MS"/>
                <a:cs typeface="Trebuchet MS"/>
              </a:rPr>
              <a:t>ConfigMap</a:t>
            </a:r>
            <a:endParaRPr sz="2100">
              <a:latin typeface="Trebuchet MS"/>
              <a:cs typeface="Trebuchet MS"/>
            </a:endParaRPr>
          </a:p>
          <a:p>
            <a:pPr marL="371475" marR="4297680" indent="381000">
              <a:lnSpc>
                <a:spcPct val="148800"/>
              </a:lnSpc>
              <a:spcBef>
                <a:spcPts val="75"/>
              </a:spcBef>
              <a:tabLst>
                <a:tab pos="5075555" algn="l"/>
              </a:tabLst>
            </a:pP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3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55" dirty="0">
                <a:solidFill>
                  <a:srgbClr val="333333"/>
                </a:solidFill>
                <a:latin typeface="Trebuchet MS"/>
                <a:cs typeface="Trebuchet MS"/>
              </a:rPr>
              <a:t>déposer</a:t>
            </a:r>
            <a:r>
              <a:rPr sz="2100" spc="3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contenu</a:t>
            </a:r>
            <a:r>
              <a:rPr sz="2100" spc="3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50" dirty="0">
                <a:solidFill>
                  <a:srgbClr val="333333"/>
                </a:solidFill>
                <a:latin typeface="Trebuchet MS"/>
                <a:cs typeface="Trebuchet MS"/>
              </a:rPr>
              <a:t>volonté</a:t>
            </a:r>
            <a:r>
              <a:rPr sz="2100" spc="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5" dirty="0">
                <a:solidFill>
                  <a:srgbClr val="333333"/>
                </a:solidFill>
                <a:latin typeface="Trebuchet MS"/>
                <a:cs typeface="Trebuchet MS"/>
              </a:rPr>
              <a:t>être</a:t>
            </a:r>
            <a:r>
              <a:rPr sz="2100" spc="3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3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valeur</a:t>
            </a:r>
            <a:r>
              <a:rPr sz="2100" spc="3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associé</a:t>
            </a:r>
            <a:r>
              <a:rPr sz="2100" spc="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avec</a:t>
            </a:r>
            <a:r>
              <a:rPr sz="2100" spc="3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chaque</a:t>
            </a:r>
            <a:r>
              <a:rPr sz="2100" spc="3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Exécution </a:t>
            </a:r>
            <a:r>
              <a:rPr sz="2100" spc="-25" dirty="0">
                <a:solidFill>
                  <a:srgbClr val="333333"/>
                </a:solidFill>
                <a:latin typeface="Trebuchet MS"/>
                <a:cs typeface="Trebuchet MS"/>
              </a:rPr>
              <a:t>clé</a:t>
            </a:r>
            <a:r>
              <a:rPr sz="2100" spc="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résultat:</a:t>
            </a:r>
            <a:r>
              <a:rPr sz="2100" spc="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240" dirty="0">
                <a:solidFill>
                  <a:srgbClr val="ED2137"/>
                </a:solidFill>
                <a:latin typeface="Tahoma"/>
                <a:cs typeface="Tahoma"/>
              </a:rPr>
              <a:t>propriétés du jeu</a:t>
            </a:r>
            <a:r>
              <a:rPr sz="2100" dirty="0">
                <a:solidFill>
                  <a:srgbClr val="ED2137"/>
                </a:solidFill>
                <a:latin typeface="Tahoma"/>
                <a:cs typeface="Tahoma"/>
              </a:rPr>
              <a:t> </a:t>
            </a:r>
            <a:r>
              <a:rPr sz="2100" spc="355" dirty="0">
                <a:solidFill>
                  <a:srgbClr val="ED2137"/>
                </a:solidFill>
                <a:latin typeface="Tahoma"/>
                <a:cs typeface="Tahoma"/>
              </a:rPr>
              <a:t>ui.properties</a:t>
            </a:r>
            <a:endParaRPr sz="21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0" dirty="0"/>
              <a:t>CARTES DE CONFIGURATION</a:t>
            </a:r>
            <a:r>
              <a:rPr spc="-160" dirty="0"/>
              <a:t> </a:t>
            </a:r>
            <a:r>
              <a:rPr spc="-80" dirty="0"/>
              <a:t>USAGE</a:t>
            </a:r>
            <a:r>
              <a:rPr spc="-155" dirty="0"/>
              <a:t> </a:t>
            </a:r>
            <a:r>
              <a:rPr spc="-25" dirty="0"/>
              <a:t>CONTRAINTES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1647824"/>
            <a:ext cx="95250" cy="9524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09687" y="2128837"/>
            <a:ext cx="104775" cy="10477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09687" y="2890837"/>
            <a:ext cx="104775" cy="104774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177924" y="1333948"/>
            <a:ext cx="10962640" cy="2256790"/>
          </a:xfrm>
          <a:prstGeom prst="rect">
            <a:avLst/>
          </a:prstGeom>
        </p:spPr>
        <p:txBody>
          <a:bodyPr vert="horz" wrap="square" lIns="0" tIns="1835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45"/>
              </a:spcBef>
            </a:pPr>
            <a:r>
              <a:rPr sz="2100" spc="80" dirty="0">
                <a:solidFill>
                  <a:srgbClr val="333333"/>
                </a:solidFill>
                <a:latin typeface="Trebuchet MS"/>
                <a:cs typeface="Trebuchet MS"/>
              </a:rPr>
              <a:t>Toi</a:t>
            </a:r>
            <a:r>
              <a:rPr sz="2100" spc="-2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90" dirty="0">
                <a:solidFill>
                  <a:srgbClr val="333333"/>
                </a:solidFill>
                <a:latin typeface="Trebuchet MS"/>
                <a:cs typeface="Trebuchet MS"/>
              </a:rPr>
              <a:t>doit</a:t>
            </a:r>
            <a:r>
              <a:rPr sz="2100" spc="-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créer</a:t>
            </a:r>
            <a:r>
              <a:rPr sz="2100" spc="-2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5" dirty="0">
                <a:solidFill>
                  <a:srgbClr val="333333"/>
                </a:solidFill>
                <a:latin typeface="Trebuchet MS"/>
                <a:cs typeface="Trebuchet MS"/>
              </a:rPr>
              <a:t>un</a:t>
            </a:r>
            <a:r>
              <a:rPr sz="2100" spc="-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85" dirty="0">
                <a:solidFill>
                  <a:srgbClr val="ED2137"/>
                </a:solidFill>
                <a:latin typeface="Trebuchet MS"/>
                <a:cs typeface="Trebuchet MS"/>
              </a:rPr>
              <a:t>ConfigMap</a:t>
            </a:r>
            <a:r>
              <a:rPr sz="2100" spc="-20" dirty="0">
                <a:solidFill>
                  <a:srgbClr val="ED2137"/>
                </a:solidFill>
                <a:latin typeface="Trebuchet MS"/>
                <a:cs typeface="Trebuchet MS"/>
              </a:rPr>
              <a:t> </a:t>
            </a:r>
            <a:r>
              <a:rPr sz="2150" i="1" dirty="0">
                <a:solidFill>
                  <a:srgbClr val="ED2137"/>
                </a:solidFill>
                <a:latin typeface="Trebuchet MS"/>
                <a:cs typeface="Trebuchet MS"/>
              </a:rPr>
              <a:t>AVANT</a:t>
            </a:r>
            <a:r>
              <a:rPr sz="2150" i="1" spc="-30" dirty="0">
                <a:solidFill>
                  <a:srgbClr val="ED2137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référencement</a:t>
            </a:r>
            <a:r>
              <a:rPr sz="2100" spc="-2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95" dirty="0">
                <a:solidFill>
                  <a:srgbClr val="333333"/>
                </a:solidFill>
                <a:latin typeface="Trebuchet MS"/>
                <a:cs typeface="Trebuchet MS"/>
              </a:rPr>
              <a:t>il</a:t>
            </a:r>
            <a:r>
              <a:rPr sz="2100" spc="-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dans</a:t>
            </a:r>
            <a:r>
              <a:rPr sz="2100" spc="-2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5" dirty="0">
                <a:solidFill>
                  <a:srgbClr val="333333"/>
                </a:solidFill>
                <a:latin typeface="Trebuchet MS"/>
                <a:cs typeface="Trebuchet MS"/>
              </a:rPr>
              <a:t>un</a:t>
            </a:r>
            <a:r>
              <a:rPr sz="2100" spc="-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lang="fr-FR" sz="2100" spc="75" dirty="0">
                <a:solidFill>
                  <a:srgbClr val="333333"/>
                </a:solidFill>
                <a:latin typeface="Trebuchet MS"/>
                <a:cs typeface="Trebuchet MS"/>
              </a:rPr>
              <a:t>POD</a:t>
            </a:r>
            <a:endParaRPr sz="2100" dirty="0">
              <a:latin typeface="Trebuchet MS"/>
              <a:cs typeface="Trebuchet MS"/>
            </a:endParaRPr>
          </a:p>
          <a:p>
            <a:pPr marL="393065" marR="5080">
              <a:lnSpc>
                <a:spcPts val="2100"/>
              </a:lnSpc>
              <a:spcBef>
                <a:spcPts val="1714"/>
              </a:spcBef>
            </a:pPr>
            <a:r>
              <a:rPr sz="2100" spc="-20" dirty="0">
                <a:solidFill>
                  <a:srgbClr val="333333"/>
                </a:solidFill>
                <a:latin typeface="Trebuchet MS"/>
                <a:cs typeface="Trebuchet MS"/>
              </a:rPr>
              <a:t>Si</a:t>
            </a:r>
            <a:r>
              <a:rPr sz="2100" spc="-7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85" dirty="0">
                <a:solidFill>
                  <a:srgbClr val="333333"/>
                </a:solidFill>
                <a:latin typeface="Trebuchet MS"/>
                <a:cs typeface="Trebuchet MS"/>
              </a:rPr>
              <a:t>toi</a:t>
            </a:r>
            <a:r>
              <a:rPr sz="2100" spc="-6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référence</a:t>
            </a:r>
            <a:r>
              <a:rPr sz="2100" spc="-7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5" dirty="0">
                <a:solidFill>
                  <a:srgbClr val="333333"/>
                </a:solidFill>
                <a:latin typeface="Trebuchet MS"/>
                <a:cs typeface="Trebuchet MS"/>
              </a:rPr>
              <a:t>un</a:t>
            </a:r>
            <a:r>
              <a:rPr sz="2100" spc="-6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85" dirty="0">
                <a:solidFill>
                  <a:srgbClr val="ED2137"/>
                </a:solidFill>
                <a:latin typeface="Trebuchet MS"/>
                <a:cs typeface="Trebuchet MS"/>
              </a:rPr>
              <a:t>ConfigMap</a:t>
            </a:r>
            <a:r>
              <a:rPr sz="2100" spc="-65" dirty="0">
                <a:solidFill>
                  <a:srgbClr val="ED2137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que</a:t>
            </a:r>
            <a:r>
              <a:rPr sz="2100" spc="-7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95" dirty="0">
                <a:solidFill>
                  <a:srgbClr val="333333"/>
                </a:solidFill>
                <a:latin typeface="Trebuchet MS"/>
                <a:cs typeface="Trebuchet MS"/>
              </a:rPr>
              <a:t>fait</a:t>
            </a:r>
            <a:r>
              <a:rPr sz="2100" spc="-6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0" dirty="0">
                <a:solidFill>
                  <a:srgbClr val="333333"/>
                </a:solidFill>
                <a:latin typeface="Trebuchet MS"/>
                <a:cs typeface="Trebuchet MS"/>
              </a:rPr>
              <a:t>pas</a:t>
            </a:r>
            <a:r>
              <a:rPr sz="2100" spc="-6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exister</a:t>
            </a:r>
            <a:r>
              <a:rPr sz="2100" spc="-7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dans</a:t>
            </a:r>
            <a:r>
              <a:rPr sz="2100" spc="-6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5" dirty="0">
                <a:solidFill>
                  <a:srgbClr val="333333"/>
                </a:solidFill>
                <a:latin typeface="Trebuchet MS"/>
                <a:cs typeface="Trebuchet MS"/>
              </a:rPr>
              <a:t>un</a:t>
            </a:r>
            <a:r>
              <a:rPr sz="2100" spc="-6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lang="fr-FR" sz="2100" spc="100" dirty="0">
                <a:solidFill>
                  <a:srgbClr val="333333"/>
                </a:solidFill>
                <a:latin typeface="Trebuchet MS"/>
                <a:cs typeface="Trebuchet MS"/>
              </a:rPr>
              <a:t>POD</a:t>
            </a:r>
            <a:r>
              <a:rPr sz="2100" spc="-7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définition,</a:t>
            </a:r>
            <a:r>
              <a:rPr sz="2100" spc="-6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-7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lang="fr-FR" sz="2100" spc="100" dirty="0">
                <a:solidFill>
                  <a:srgbClr val="ED2137"/>
                </a:solidFill>
                <a:latin typeface="Trebuchet MS"/>
                <a:cs typeface="Trebuchet MS"/>
              </a:rPr>
              <a:t>POD</a:t>
            </a:r>
            <a:r>
              <a:rPr sz="2100" spc="-65" dirty="0">
                <a:solidFill>
                  <a:srgbClr val="ED2137"/>
                </a:solidFill>
                <a:latin typeface="Trebuchet MS"/>
                <a:cs typeface="Trebuchet MS"/>
              </a:rPr>
              <a:t> </a:t>
            </a:r>
            <a:r>
              <a:rPr sz="2100" spc="-50" dirty="0">
                <a:solidFill>
                  <a:srgbClr val="333333"/>
                </a:solidFill>
                <a:latin typeface="Trebuchet MS"/>
                <a:cs typeface="Trebuchet MS"/>
              </a:rPr>
              <a:t>volonté</a:t>
            </a:r>
            <a:r>
              <a:rPr sz="2100" spc="-6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5" dirty="0">
                <a:solidFill>
                  <a:srgbClr val="333333"/>
                </a:solidFill>
                <a:latin typeface="Trebuchet MS"/>
                <a:cs typeface="Trebuchet MS"/>
              </a:rPr>
              <a:t>être</a:t>
            </a:r>
            <a:r>
              <a:rPr sz="2100" spc="-7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25" dirty="0">
                <a:solidFill>
                  <a:srgbClr val="333333"/>
                </a:solidFill>
                <a:latin typeface="Trebuchet MS"/>
                <a:cs typeface="Trebuchet MS"/>
              </a:rPr>
              <a:t>en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erreur :</a:t>
            </a:r>
            <a:r>
              <a:rPr sz="2100" spc="-4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270" dirty="0">
                <a:solidFill>
                  <a:srgbClr val="ED2137"/>
                </a:solidFill>
                <a:latin typeface="Tahoma"/>
                <a:cs typeface="Tahoma"/>
              </a:rPr>
              <a:t>Erreur de configuration du conteneur</a:t>
            </a:r>
            <a:endParaRPr sz="2100" dirty="0">
              <a:latin typeface="Tahoma"/>
              <a:cs typeface="Tahoma"/>
            </a:endParaRPr>
          </a:p>
          <a:p>
            <a:pPr marL="393065">
              <a:lnSpc>
                <a:spcPct val="100000"/>
              </a:lnSpc>
              <a:spcBef>
                <a:spcPts val="1380"/>
              </a:spcBef>
            </a:pP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-4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05" dirty="0">
                <a:solidFill>
                  <a:srgbClr val="333333"/>
                </a:solidFill>
                <a:latin typeface="Trebuchet MS"/>
                <a:cs typeface="Trebuchet MS"/>
              </a:rPr>
              <a:t>même</a:t>
            </a:r>
            <a:r>
              <a:rPr sz="2100" spc="-4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chose</a:t>
            </a:r>
            <a:r>
              <a:rPr sz="2100" spc="-4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90" dirty="0">
                <a:solidFill>
                  <a:srgbClr val="333333"/>
                </a:solidFill>
                <a:latin typeface="Trebuchet MS"/>
                <a:cs typeface="Trebuchet MS"/>
              </a:rPr>
              <a:t>arriver</a:t>
            </a:r>
            <a:r>
              <a:rPr sz="2100" spc="-4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80" dirty="0">
                <a:solidFill>
                  <a:srgbClr val="333333"/>
                </a:solidFill>
                <a:latin typeface="Trebuchet MS"/>
                <a:cs typeface="Trebuchet MS"/>
              </a:rPr>
              <a:t>si</a:t>
            </a:r>
            <a:r>
              <a:rPr sz="2100" spc="-4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85" dirty="0">
                <a:solidFill>
                  <a:srgbClr val="333333"/>
                </a:solidFill>
                <a:latin typeface="Trebuchet MS"/>
                <a:cs typeface="Trebuchet MS"/>
              </a:rPr>
              <a:t>toi</a:t>
            </a:r>
            <a:r>
              <a:rPr sz="2100" spc="-4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référence</a:t>
            </a:r>
            <a:r>
              <a:rPr sz="2100" spc="-4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5" dirty="0">
                <a:solidFill>
                  <a:srgbClr val="333333"/>
                </a:solidFill>
                <a:latin typeface="Trebuchet MS"/>
                <a:cs typeface="Trebuchet MS"/>
              </a:rPr>
              <a:t>un</a:t>
            </a:r>
            <a:r>
              <a:rPr sz="2100" spc="-4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clé</a:t>
            </a:r>
            <a:r>
              <a:rPr sz="2100" spc="-4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que</a:t>
            </a:r>
            <a:r>
              <a:rPr sz="2100" spc="-4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95" dirty="0">
                <a:solidFill>
                  <a:srgbClr val="333333"/>
                </a:solidFill>
                <a:latin typeface="Trebuchet MS"/>
                <a:cs typeface="Trebuchet MS"/>
              </a:rPr>
              <a:t>fait</a:t>
            </a:r>
            <a:r>
              <a:rPr sz="2100" spc="-4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0" dirty="0">
                <a:solidFill>
                  <a:srgbClr val="333333"/>
                </a:solidFill>
                <a:latin typeface="Trebuchet MS"/>
                <a:cs typeface="Trebuchet MS"/>
              </a:rPr>
              <a:t>pas</a:t>
            </a:r>
            <a:r>
              <a:rPr sz="2100" spc="-4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exister</a:t>
            </a:r>
            <a:endParaRPr sz="2100" dirty="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305"/>
              </a:spcBef>
            </a:pPr>
            <a:r>
              <a:rPr sz="2100" spc="85" dirty="0">
                <a:solidFill>
                  <a:srgbClr val="333333"/>
                </a:solidFill>
                <a:latin typeface="Trebuchet MS"/>
                <a:cs typeface="Trebuchet MS"/>
              </a:rPr>
              <a:t>UN</a:t>
            </a:r>
            <a:r>
              <a:rPr sz="2100" spc="-5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85" dirty="0">
                <a:solidFill>
                  <a:srgbClr val="ED2137"/>
                </a:solidFill>
                <a:latin typeface="Trebuchet MS"/>
                <a:cs typeface="Trebuchet MS"/>
              </a:rPr>
              <a:t>ConfigMap</a:t>
            </a:r>
            <a:r>
              <a:rPr sz="2100" spc="-50" dirty="0">
                <a:solidFill>
                  <a:srgbClr val="ED2137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est</a:t>
            </a:r>
            <a:r>
              <a:rPr sz="2100" spc="-4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seulement</a:t>
            </a:r>
            <a:r>
              <a:rPr sz="2100" spc="-5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valide/utilisable</a:t>
            </a:r>
            <a:r>
              <a:rPr sz="2100" spc="-5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dans</a:t>
            </a:r>
            <a:r>
              <a:rPr sz="2100" spc="-4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-5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90" dirty="0">
                <a:solidFill>
                  <a:srgbClr val="ED2137"/>
                </a:solidFill>
                <a:latin typeface="Trebuchet MS"/>
                <a:cs typeface="Trebuchet MS"/>
              </a:rPr>
              <a:t>Espace de noms</a:t>
            </a:r>
            <a:r>
              <a:rPr sz="2100" spc="-50" dirty="0">
                <a:solidFill>
                  <a:srgbClr val="ED2137"/>
                </a:solidFill>
                <a:latin typeface="Trebuchet MS"/>
                <a:cs typeface="Trebuchet MS"/>
              </a:rPr>
              <a:t> </a:t>
            </a:r>
            <a:r>
              <a:rPr sz="2100" spc="55" dirty="0">
                <a:solidFill>
                  <a:srgbClr val="333333"/>
                </a:solidFill>
                <a:latin typeface="Trebuchet MS"/>
                <a:cs typeface="Trebuchet MS"/>
              </a:rPr>
              <a:t>où</a:t>
            </a:r>
            <a:r>
              <a:rPr sz="2100" spc="-4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95" dirty="0">
                <a:solidFill>
                  <a:srgbClr val="333333"/>
                </a:solidFill>
                <a:latin typeface="Trebuchet MS"/>
                <a:cs typeface="Trebuchet MS"/>
              </a:rPr>
              <a:t>il</a:t>
            </a:r>
            <a:r>
              <a:rPr sz="2100" spc="-5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90" dirty="0">
                <a:solidFill>
                  <a:srgbClr val="333333"/>
                </a:solidFill>
                <a:latin typeface="Trebuchet MS"/>
                <a:cs typeface="Trebuchet MS"/>
              </a:rPr>
              <a:t>était</a:t>
            </a:r>
            <a:r>
              <a:rPr sz="2100" spc="-5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créé</a:t>
            </a:r>
            <a:endParaRPr sz="2100" dirty="0">
              <a:latin typeface="Trebuchet MS"/>
              <a:cs typeface="Trebuchet MS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3381374"/>
            <a:ext cx="95250" cy="95249"/>
          </a:xfrm>
          <a:prstGeom prst="rect">
            <a:avLst/>
          </a:prstGeom>
        </p:spPr>
      </p:pic>
    </p:spTree>
  </p:cSld>
  <p:clrMapOvr>
    <a:masterClrMapping/>
  </p:clrMapOvr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1330" y="6130937"/>
            <a:ext cx="4427636" cy="498574"/>
          </a:xfrm>
          <a:prstGeom prst="rect">
            <a:avLst/>
          </a:prstGeom>
        </p:spPr>
      </p:pic>
    </p:spTree>
  </p:cSld>
  <p:clrMapOvr>
    <a:masterClrMapping/>
  </p:clrMapOvr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96924" y="571563"/>
            <a:ext cx="1987550" cy="558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5" dirty="0"/>
              <a:t>SECRETS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1647824"/>
            <a:ext cx="95250" cy="9524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2400299"/>
            <a:ext cx="95250" cy="9524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3143249"/>
            <a:ext cx="95250" cy="9524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09687" y="3624262"/>
            <a:ext cx="104775" cy="104774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250872" rIns="0" bIns="0" rtlCol="0">
            <a:spAutoFit/>
          </a:bodyPr>
          <a:lstStyle/>
          <a:p>
            <a:pPr marL="371475" marR="140970">
              <a:lnSpc>
                <a:spcPts val="2100"/>
              </a:lnSpc>
              <a:spcBef>
                <a:spcPts val="585"/>
              </a:spcBef>
            </a:pPr>
            <a:r>
              <a:rPr sz="2150" i="1" u="none" spc="-10" dirty="0">
                <a:latin typeface="Trebuchet MS"/>
                <a:cs typeface="Trebuchet MS"/>
              </a:rPr>
              <a:t>Secrète</a:t>
            </a:r>
            <a:r>
              <a:rPr sz="2150" i="1" u="none" spc="-45" dirty="0">
                <a:latin typeface="Trebuchet MS"/>
                <a:cs typeface="Trebuchet MS"/>
              </a:rPr>
              <a:t> </a:t>
            </a:r>
            <a:r>
              <a:rPr u="none" spc="65" dirty="0">
                <a:solidFill>
                  <a:srgbClr val="333333"/>
                </a:solidFill>
              </a:rPr>
              <a:t>ressources</a:t>
            </a:r>
            <a:r>
              <a:rPr u="none" spc="-30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sont</a:t>
            </a:r>
            <a:r>
              <a:rPr u="none" spc="-25" dirty="0">
                <a:solidFill>
                  <a:srgbClr val="333333"/>
                </a:solidFill>
              </a:rPr>
              <a:t> </a:t>
            </a:r>
            <a:r>
              <a:rPr u="none" spc="90" dirty="0">
                <a:solidFill>
                  <a:srgbClr val="333333"/>
                </a:solidFill>
              </a:rPr>
              <a:t>fait</a:t>
            </a:r>
            <a:r>
              <a:rPr u="none" spc="-30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à</a:t>
            </a:r>
            <a:r>
              <a:rPr u="none" spc="-30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magasin</a:t>
            </a:r>
            <a:r>
              <a:rPr u="none" spc="-25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sensible</a:t>
            </a:r>
            <a:r>
              <a:rPr u="none" spc="-30" dirty="0">
                <a:solidFill>
                  <a:srgbClr val="333333"/>
                </a:solidFill>
              </a:rPr>
              <a:t> </a:t>
            </a:r>
            <a:r>
              <a:rPr u="none" spc="50" dirty="0">
                <a:solidFill>
                  <a:srgbClr val="333333"/>
                </a:solidFill>
              </a:rPr>
              <a:t>information</a:t>
            </a:r>
            <a:r>
              <a:rPr u="none" spc="-30" dirty="0">
                <a:solidFill>
                  <a:srgbClr val="333333"/>
                </a:solidFill>
              </a:rPr>
              <a:t> </a:t>
            </a:r>
            <a:r>
              <a:rPr u="none" spc="90" dirty="0">
                <a:solidFill>
                  <a:srgbClr val="333333"/>
                </a:solidFill>
              </a:rPr>
              <a:t>tel</a:t>
            </a:r>
            <a:r>
              <a:rPr u="none" spc="-25" dirty="0">
                <a:solidFill>
                  <a:srgbClr val="333333"/>
                </a:solidFill>
              </a:rPr>
              <a:t> </a:t>
            </a:r>
            <a:r>
              <a:rPr u="none" spc="105" dirty="0">
                <a:solidFill>
                  <a:srgbClr val="333333"/>
                </a:solidFill>
              </a:rPr>
              <a:t>comme</a:t>
            </a:r>
            <a:r>
              <a:rPr u="none" spc="-30" dirty="0">
                <a:solidFill>
                  <a:srgbClr val="333333"/>
                </a:solidFill>
              </a:rPr>
              <a:t> </a:t>
            </a:r>
            <a:r>
              <a:rPr u="none" spc="70" dirty="0">
                <a:solidFill>
                  <a:srgbClr val="333333"/>
                </a:solidFill>
              </a:rPr>
              <a:t>mots de passe,</a:t>
            </a:r>
            <a:r>
              <a:rPr u="none" spc="-25" dirty="0">
                <a:solidFill>
                  <a:srgbClr val="333333"/>
                </a:solidFill>
              </a:rPr>
              <a:t> </a:t>
            </a:r>
            <a:r>
              <a:rPr u="none" spc="90" dirty="0">
                <a:solidFill>
                  <a:srgbClr val="333333"/>
                </a:solidFill>
              </a:rPr>
              <a:t>OAuth</a:t>
            </a:r>
            <a:r>
              <a:rPr u="none" spc="-30" dirty="0">
                <a:solidFill>
                  <a:srgbClr val="333333"/>
                </a:solidFill>
              </a:rPr>
              <a:t> </a:t>
            </a:r>
            <a:r>
              <a:rPr u="none" spc="-10" dirty="0">
                <a:solidFill>
                  <a:srgbClr val="333333"/>
                </a:solidFill>
              </a:rPr>
              <a:t>jetons, </a:t>
            </a:r>
            <a:r>
              <a:rPr u="none" spc="-20" dirty="0">
                <a:solidFill>
                  <a:srgbClr val="333333"/>
                </a:solidFill>
              </a:rPr>
              <a:t>certificats</a:t>
            </a:r>
            <a:r>
              <a:rPr u="none" spc="-70" dirty="0">
                <a:solidFill>
                  <a:srgbClr val="333333"/>
                </a:solidFill>
              </a:rPr>
              <a:t> </a:t>
            </a:r>
            <a:r>
              <a:rPr u="none" spc="85" dirty="0">
                <a:solidFill>
                  <a:srgbClr val="333333"/>
                </a:solidFill>
              </a:rPr>
              <a:t>ou</a:t>
            </a:r>
            <a:r>
              <a:rPr u="none" spc="-70" dirty="0">
                <a:solidFill>
                  <a:srgbClr val="333333"/>
                </a:solidFill>
              </a:rPr>
              <a:t> </a:t>
            </a:r>
            <a:r>
              <a:rPr u="none" spc="145" dirty="0">
                <a:solidFill>
                  <a:srgbClr val="333333"/>
                </a:solidFill>
              </a:rPr>
              <a:t>SSH</a:t>
            </a:r>
            <a:r>
              <a:rPr u="none" spc="-65" dirty="0">
                <a:solidFill>
                  <a:srgbClr val="333333"/>
                </a:solidFill>
              </a:rPr>
              <a:t> </a:t>
            </a:r>
            <a:r>
              <a:rPr u="none" spc="30" dirty="0">
                <a:solidFill>
                  <a:srgbClr val="333333"/>
                </a:solidFill>
              </a:rPr>
              <a:t>clés</a:t>
            </a:r>
            <a:endParaRPr sz="2150">
              <a:latin typeface="Trebuchet MS"/>
              <a:cs typeface="Trebuchet MS"/>
            </a:endParaRPr>
          </a:p>
          <a:p>
            <a:pPr marL="371475" marR="5080">
              <a:lnSpc>
                <a:spcPts val="2100"/>
              </a:lnSpc>
              <a:spcBef>
                <a:spcPts val="1725"/>
              </a:spcBef>
            </a:pPr>
            <a:r>
              <a:rPr u="none" dirty="0">
                <a:solidFill>
                  <a:srgbClr val="333333"/>
                </a:solidFill>
              </a:rPr>
              <a:t>Stockage</a:t>
            </a:r>
            <a:r>
              <a:rPr u="none" spc="-45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ce</a:t>
            </a:r>
            <a:r>
              <a:rPr u="none" spc="-40" dirty="0">
                <a:solidFill>
                  <a:srgbClr val="333333"/>
                </a:solidFill>
              </a:rPr>
              <a:t> </a:t>
            </a:r>
            <a:r>
              <a:rPr u="none" spc="50" dirty="0">
                <a:solidFill>
                  <a:srgbClr val="333333"/>
                </a:solidFill>
              </a:rPr>
              <a:t>information</a:t>
            </a:r>
            <a:r>
              <a:rPr u="none" spc="-40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dans</a:t>
            </a:r>
            <a:r>
              <a:rPr u="none" spc="-40" dirty="0">
                <a:solidFill>
                  <a:srgbClr val="333333"/>
                </a:solidFill>
              </a:rPr>
              <a:t> </a:t>
            </a:r>
            <a:r>
              <a:rPr u="none" spc="65" dirty="0">
                <a:solidFill>
                  <a:srgbClr val="333333"/>
                </a:solidFill>
              </a:rPr>
              <a:t>un</a:t>
            </a:r>
            <a:r>
              <a:rPr u="none" spc="-45" dirty="0">
                <a:solidFill>
                  <a:srgbClr val="333333"/>
                </a:solidFill>
              </a:rPr>
              <a:t> </a:t>
            </a:r>
            <a:r>
              <a:rPr u="none" dirty="0"/>
              <a:t>Secrète</a:t>
            </a:r>
            <a:r>
              <a:rPr u="none" spc="-40" dirty="0"/>
              <a:t> </a:t>
            </a:r>
            <a:r>
              <a:rPr u="none" dirty="0">
                <a:solidFill>
                  <a:srgbClr val="333333"/>
                </a:solidFill>
              </a:rPr>
              <a:t>est</a:t>
            </a:r>
            <a:r>
              <a:rPr u="none" spc="-40" dirty="0">
                <a:solidFill>
                  <a:srgbClr val="333333"/>
                </a:solidFill>
              </a:rPr>
              <a:t> </a:t>
            </a:r>
            <a:r>
              <a:rPr u="none" spc="95" dirty="0">
                <a:solidFill>
                  <a:srgbClr val="333333"/>
                </a:solidFill>
              </a:rPr>
              <a:t>plus</a:t>
            </a:r>
            <a:r>
              <a:rPr u="none" spc="-40" dirty="0">
                <a:solidFill>
                  <a:srgbClr val="333333"/>
                </a:solidFill>
              </a:rPr>
              <a:t> </a:t>
            </a:r>
            <a:r>
              <a:rPr u="none" spc="50" dirty="0">
                <a:solidFill>
                  <a:srgbClr val="333333"/>
                </a:solidFill>
              </a:rPr>
              <a:t>sécurisé</a:t>
            </a:r>
            <a:r>
              <a:rPr u="none" spc="-40" dirty="0">
                <a:solidFill>
                  <a:srgbClr val="333333"/>
                </a:solidFill>
              </a:rPr>
              <a:t> </a:t>
            </a:r>
            <a:r>
              <a:rPr u="none" spc="100" dirty="0">
                <a:solidFill>
                  <a:srgbClr val="333333"/>
                </a:solidFill>
              </a:rPr>
              <a:t>et</a:t>
            </a:r>
            <a:r>
              <a:rPr u="none" spc="-45" dirty="0">
                <a:solidFill>
                  <a:srgbClr val="333333"/>
                </a:solidFill>
              </a:rPr>
              <a:t> </a:t>
            </a:r>
            <a:r>
              <a:rPr u="none" spc="-20" dirty="0">
                <a:solidFill>
                  <a:srgbClr val="333333"/>
                </a:solidFill>
              </a:rPr>
              <a:t>flexible</a:t>
            </a:r>
            <a:r>
              <a:rPr u="none" spc="-40" dirty="0">
                <a:solidFill>
                  <a:srgbClr val="333333"/>
                </a:solidFill>
              </a:rPr>
              <a:t> </a:t>
            </a:r>
            <a:r>
              <a:rPr u="none" spc="50" dirty="0">
                <a:solidFill>
                  <a:srgbClr val="333333"/>
                </a:solidFill>
              </a:rPr>
              <a:t>que</a:t>
            </a:r>
            <a:r>
              <a:rPr u="none" spc="-40" dirty="0">
                <a:solidFill>
                  <a:srgbClr val="333333"/>
                </a:solidFill>
              </a:rPr>
              <a:t> </a:t>
            </a:r>
            <a:r>
              <a:rPr u="none" spc="55" dirty="0">
                <a:solidFill>
                  <a:srgbClr val="333333"/>
                </a:solidFill>
              </a:rPr>
              <a:t>stockage</a:t>
            </a:r>
            <a:r>
              <a:rPr u="none" spc="-40" dirty="0">
                <a:solidFill>
                  <a:srgbClr val="333333"/>
                </a:solidFill>
              </a:rPr>
              <a:t> </a:t>
            </a:r>
            <a:r>
              <a:rPr u="none" spc="-95" dirty="0">
                <a:solidFill>
                  <a:srgbClr val="333333"/>
                </a:solidFill>
              </a:rPr>
              <a:t>il</a:t>
            </a:r>
            <a:r>
              <a:rPr u="none" spc="-40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dans</a:t>
            </a:r>
            <a:r>
              <a:rPr u="none" spc="-45" dirty="0">
                <a:solidFill>
                  <a:srgbClr val="333333"/>
                </a:solidFill>
              </a:rPr>
              <a:t> </a:t>
            </a:r>
            <a:r>
              <a:rPr u="none" spc="-10" dirty="0">
                <a:solidFill>
                  <a:srgbClr val="333333"/>
                </a:solidFill>
              </a:rPr>
              <a:t>texte clair</a:t>
            </a:r>
            <a:r>
              <a:rPr u="none" spc="-40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dans</a:t>
            </a:r>
            <a:r>
              <a:rPr u="none" spc="-40" dirty="0">
                <a:solidFill>
                  <a:srgbClr val="333333"/>
                </a:solidFill>
              </a:rPr>
              <a:t> </a:t>
            </a:r>
            <a:r>
              <a:rPr u="none" spc="-50" dirty="0">
                <a:solidFill>
                  <a:srgbClr val="333333"/>
                </a:solidFill>
              </a:rPr>
              <a:t>une </a:t>
            </a:r>
            <a:r>
              <a:rPr u="none" spc="100" dirty="0"/>
              <a:t>capsule</a:t>
            </a:r>
            <a:r>
              <a:rPr u="none" spc="-80" dirty="0"/>
              <a:t> </a:t>
            </a:r>
            <a:r>
              <a:rPr u="none" spc="-10" dirty="0">
                <a:solidFill>
                  <a:srgbClr val="333333"/>
                </a:solidFill>
              </a:rPr>
              <a:t>descripteur</a:t>
            </a:r>
          </a:p>
          <a:p>
            <a:pPr marL="752475" marR="1774825" indent="-381000">
              <a:lnSpc>
                <a:spcPts val="3829"/>
              </a:lnSpc>
              <a:spcBef>
                <a:spcPts val="265"/>
              </a:spcBef>
            </a:pPr>
            <a:r>
              <a:rPr u="none" spc="105" dirty="0">
                <a:solidFill>
                  <a:srgbClr val="333333"/>
                </a:solidFill>
              </a:rPr>
              <a:t>Fabrication</a:t>
            </a:r>
            <a:r>
              <a:rPr u="none" spc="-25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le</a:t>
            </a:r>
            <a:r>
              <a:rPr u="none" spc="-20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distinction</a:t>
            </a:r>
            <a:r>
              <a:rPr u="none" spc="-20" dirty="0">
                <a:solidFill>
                  <a:srgbClr val="333333"/>
                </a:solidFill>
              </a:rPr>
              <a:t> </a:t>
            </a:r>
            <a:r>
              <a:rPr u="none" spc="75" dirty="0">
                <a:solidFill>
                  <a:srgbClr val="333333"/>
                </a:solidFill>
              </a:rPr>
              <a:t>depuis</a:t>
            </a:r>
            <a:r>
              <a:rPr u="none" spc="-25" dirty="0">
                <a:solidFill>
                  <a:srgbClr val="333333"/>
                </a:solidFill>
              </a:rPr>
              <a:t> </a:t>
            </a:r>
            <a:r>
              <a:rPr u="none" spc="85" dirty="0"/>
              <a:t>ConfigMap</a:t>
            </a:r>
            <a:r>
              <a:rPr u="none" spc="-20" dirty="0"/>
              <a:t> </a:t>
            </a:r>
            <a:r>
              <a:rPr u="none" dirty="0">
                <a:solidFill>
                  <a:srgbClr val="333333"/>
                </a:solidFill>
              </a:rPr>
              <a:t>permet</a:t>
            </a:r>
            <a:r>
              <a:rPr u="none" spc="-20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plus fin</a:t>
            </a:r>
            <a:r>
              <a:rPr u="none" spc="-20" dirty="0">
                <a:solidFill>
                  <a:srgbClr val="333333"/>
                </a:solidFill>
              </a:rPr>
              <a:t> </a:t>
            </a:r>
            <a:r>
              <a:rPr u="none" spc="50" dirty="0">
                <a:solidFill>
                  <a:srgbClr val="333333"/>
                </a:solidFill>
              </a:rPr>
              <a:t>à grain</a:t>
            </a:r>
            <a:r>
              <a:rPr u="none" spc="-25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droite</a:t>
            </a:r>
            <a:r>
              <a:rPr u="none" spc="-20" dirty="0">
                <a:solidFill>
                  <a:srgbClr val="333333"/>
                </a:solidFill>
              </a:rPr>
              <a:t> </a:t>
            </a:r>
            <a:r>
              <a:rPr u="none" spc="65" dirty="0">
                <a:solidFill>
                  <a:srgbClr val="333333"/>
                </a:solidFill>
              </a:rPr>
              <a:t>Gestion </a:t>
            </a:r>
            <a:r>
              <a:rPr u="none" spc="95" dirty="0"/>
              <a:t>RBAC</a:t>
            </a:r>
            <a:r>
              <a:rPr u="none" spc="-80" dirty="0"/>
              <a:t> </a:t>
            </a:r>
            <a:r>
              <a:rPr u="none" dirty="0">
                <a:solidFill>
                  <a:srgbClr val="333333"/>
                </a:solidFill>
              </a:rPr>
              <a:t>est</a:t>
            </a:r>
            <a:r>
              <a:rPr u="none" spc="-80" dirty="0">
                <a:solidFill>
                  <a:srgbClr val="333333"/>
                </a:solidFill>
              </a:rPr>
              <a:t> </a:t>
            </a:r>
            <a:r>
              <a:rPr u="none" spc="60" dirty="0">
                <a:solidFill>
                  <a:srgbClr val="333333"/>
                </a:solidFill>
              </a:rPr>
              <a:t>aussi</a:t>
            </a:r>
            <a:r>
              <a:rPr u="none" spc="-75" dirty="0">
                <a:solidFill>
                  <a:srgbClr val="333333"/>
                </a:solidFill>
              </a:rPr>
              <a:t> </a:t>
            </a:r>
            <a:r>
              <a:rPr u="none" spc="95" dirty="0">
                <a:solidFill>
                  <a:srgbClr val="333333"/>
                </a:solidFill>
              </a:rPr>
              <a:t>utilisé</a:t>
            </a:r>
            <a:r>
              <a:rPr u="none" spc="-80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à</a:t>
            </a:r>
            <a:r>
              <a:rPr u="none" spc="-80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limiter</a:t>
            </a:r>
            <a:r>
              <a:rPr u="none" spc="-75" dirty="0">
                <a:solidFill>
                  <a:srgbClr val="333333"/>
                </a:solidFill>
              </a:rPr>
              <a:t> </a:t>
            </a:r>
            <a:r>
              <a:rPr u="none" spc="100" dirty="0">
                <a:solidFill>
                  <a:srgbClr val="333333"/>
                </a:solidFill>
              </a:rPr>
              <a:t>OMS</a:t>
            </a:r>
            <a:r>
              <a:rPr u="none" spc="-80" dirty="0">
                <a:solidFill>
                  <a:srgbClr val="333333"/>
                </a:solidFill>
              </a:rPr>
              <a:t> </a:t>
            </a:r>
            <a:r>
              <a:rPr u="none" spc="50" dirty="0">
                <a:solidFill>
                  <a:srgbClr val="333333"/>
                </a:solidFill>
              </a:rPr>
              <a:t>peut</a:t>
            </a:r>
            <a:r>
              <a:rPr u="none" spc="-80" dirty="0">
                <a:solidFill>
                  <a:srgbClr val="333333"/>
                </a:solidFill>
              </a:rPr>
              <a:t> </a:t>
            </a:r>
            <a:r>
              <a:rPr u="none" spc="50" dirty="0">
                <a:solidFill>
                  <a:srgbClr val="333333"/>
                </a:solidFill>
              </a:rPr>
              <a:t>accéder</a:t>
            </a:r>
            <a:r>
              <a:rPr u="none" spc="-75" dirty="0">
                <a:solidFill>
                  <a:srgbClr val="333333"/>
                </a:solidFill>
              </a:rPr>
              <a:t> </a:t>
            </a:r>
            <a:r>
              <a:rPr u="none" spc="40" dirty="0">
                <a:solidFill>
                  <a:srgbClr val="333333"/>
                </a:solidFill>
              </a:rPr>
              <a:t>eux</a:t>
            </a:r>
          </a:p>
          <a:p>
            <a:pPr marL="371475">
              <a:lnSpc>
                <a:spcPct val="100000"/>
              </a:lnSpc>
              <a:spcBef>
                <a:spcPts val="880"/>
              </a:spcBef>
            </a:pPr>
            <a:r>
              <a:rPr u="none" spc="60" dirty="0">
                <a:solidFill>
                  <a:srgbClr val="333333"/>
                </a:solidFill>
              </a:rPr>
              <a:t>Dans</a:t>
            </a:r>
            <a:r>
              <a:rPr u="none" spc="-15" dirty="0">
                <a:solidFill>
                  <a:srgbClr val="333333"/>
                </a:solidFill>
              </a:rPr>
              <a:t> </a:t>
            </a:r>
            <a:r>
              <a:rPr u="none" spc="-75" dirty="0">
                <a:solidFill>
                  <a:srgbClr val="333333"/>
                </a:solidFill>
              </a:rPr>
              <a:t>fait,</a:t>
            </a:r>
            <a:r>
              <a:rPr u="none" spc="-15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le</a:t>
            </a:r>
            <a:r>
              <a:rPr u="none" spc="-10" dirty="0">
                <a:solidFill>
                  <a:srgbClr val="333333"/>
                </a:solidFill>
              </a:rPr>
              <a:t> </a:t>
            </a:r>
            <a:r>
              <a:rPr u="none" dirty="0"/>
              <a:t>Secrets</a:t>
            </a:r>
            <a:r>
              <a:rPr u="none" spc="-15" dirty="0"/>
              <a:t> </a:t>
            </a:r>
            <a:r>
              <a:rPr u="none" dirty="0">
                <a:solidFill>
                  <a:srgbClr val="333333"/>
                </a:solidFill>
              </a:rPr>
              <a:t>sont</a:t>
            </a:r>
            <a:r>
              <a:rPr u="none" spc="-10" dirty="0">
                <a:solidFill>
                  <a:srgbClr val="333333"/>
                </a:solidFill>
              </a:rPr>
              <a:t> </a:t>
            </a:r>
            <a:r>
              <a:rPr u="none" spc="65" dirty="0">
                <a:solidFill>
                  <a:srgbClr val="333333"/>
                </a:solidFill>
              </a:rPr>
              <a:t>un</a:t>
            </a:r>
            <a:r>
              <a:rPr u="none" spc="-15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gentil</a:t>
            </a:r>
            <a:r>
              <a:rPr u="none" spc="-10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de</a:t>
            </a:r>
            <a:r>
              <a:rPr u="none" spc="-15" dirty="0">
                <a:solidFill>
                  <a:srgbClr val="333333"/>
                </a:solidFill>
              </a:rPr>
              <a:t> </a:t>
            </a:r>
            <a:r>
              <a:rPr u="none" spc="50" dirty="0">
                <a:solidFill>
                  <a:srgbClr val="333333"/>
                </a:solidFill>
              </a:rPr>
              <a:t>personnalisé</a:t>
            </a:r>
            <a:r>
              <a:rPr u="none" spc="-10" dirty="0">
                <a:solidFill>
                  <a:srgbClr val="333333"/>
                </a:solidFill>
              </a:rPr>
              <a:t> </a:t>
            </a:r>
            <a:r>
              <a:rPr u="none" spc="75" dirty="0"/>
              <a:t>ConfigMap</a:t>
            </a: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4105274"/>
            <a:ext cx="95250" cy="95249"/>
          </a:xfrm>
          <a:prstGeom prst="rect">
            <a:avLst/>
          </a:prstGeom>
        </p:spPr>
      </p:pic>
    </p:spTree>
  </p:cSld>
  <p:clrMapOvr>
    <a:masterClrMapping/>
  </p:clrMapOvr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809624" y="1552574"/>
          <a:ext cx="9248775" cy="39185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705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43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3751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AAAAAA"/>
                      </a:solidFill>
                      <a:prstDash val="solid"/>
                    </a:lnL>
                    <a:lnR w="9525">
                      <a:solidFill>
                        <a:srgbClr val="AAAAAA"/>
                      </a:solidFill>
                      <a:prstDash val="solid"/>
                    </a:lnR>
                    <a:lnT w="9525">
                      <a:solidFill>
                        <a:srgbClr val="AAAAAA"/>
                      </a:solidFill>
                      <a:prstDash val="solid"/>
                    </a:lnT>
                    <a:lnB w="9525">
                      <a:solidFill>
                        <a:srgbClr val="ED213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AAAAAA"/>
                      </a:solidFill>
                      <a:prstDash val="solid"/>
                    </a:lnL>
                    <a:lnR w="9525">
                      <a:solidFill>
                        <a:srgbClr val="AAAAAA"/>
                      </a:solidFill>
                      <a:prstDash val="solid"/>
                    </a:lnR>
                    <a:lnT w="9525">
                      <a:solidFill>
                        <a:srgbClr val="AAAAAA"/>
                      </a:solidFill>
                      <a:prstDash val="solid"/>
                    </a:lnT>
                    <a:lnB w="9525">
                      <a:solidFill>
                        <a:srgbClr val="ED2137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7515">
                <a:tc>
                  <a:txBody>
                    <a:bodyPr/>
                    <a:lstStyle/>
                    <a:p>
                      <a:pPr marL="84455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sz="2100" spc="95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Opaque</a:t>
                      </a:r>
                      <a:endParaRPr sz="2100">
                        <a:latin typeface="Trebuchet MS"/>
                        <a:cs typeface="Trebuchet MS"/>
                      </a:endParaRPr>
                    </a:p>
                  </a:txBody>
                  <a:tcPr marL="0" marR="0" marT="61594" marB="0">
                    <a:lnL w="9525">
                      <a:solidFill>
                        <a:srgbClr val="AAAAAA"/>
                      </a:solidFill>
                      <a:prstDash val="solid"/>
                    </a:lnL>
                    <a:lnR w="9525">
                      <a:solidFill>
                        <a:srgbClr val="AAAAAA"/>
                      </a:solidFill>
                      <a:prstDash val="solid"/>
                    </a:lnR>
                    <a:lnT w="9525">
                      <a:solidFill>
                        <a:srgbClr val="ED2137"/>
                      </a:solidFill>
                      <a:prstDash val="solid"/>
                    </a:lnT>
                    <a:lnB w="9525">
                      <a:solidFill>
                        <a:srgbClr val="AAAAA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sz="2100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arbitraire</a:t>
                      </a:r>
                      <a:r>
                        <a:rPr sz="2100" spc="215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100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défini par l'utilisateur</a:t>
                      </a:r>
                      <a:r>
                        <a:rPr sz="2100" spc="215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100" spc="-20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données</a:t>
                      </a:r>
                      <a:endParaRPr sz="2100">
                        <a:latin typeface="Trebuchet MS"/>
                        <a:cs typeface="Trebuchet MS"/>
                      </a:endParaRPr>
                    </a:p>
                  </a:txBody>
                  <a:tcPr marL="0" marR="0" marT="61594" marB="0">
                    <a:lnL w="9525">
                      <a:solidFill>
                        <a:srgbClr val="AAAAAA"/>
                      </a:solidFill>
                      <a:prstDash val="solid"/>
                    </a:lnL>
                    <a:lnR w="9525">
                      <a:solidFill>
                        <a:srgbClr val="AAAAAA"/>
                      </a:solidFill>
                      <a:prstDash val="solid"/>
                    </a:lnR>
                    <a:lnT w="9525">
                      <a:solidFill>
                        <a:srgbClr val="ED2137"/>
                      </a:solidFill>
                      <a:prstDash val="solid"/>
                    </a:lnT>
                    <a:lnB w="9525">
                      <a:solidFill>
                        <a:srgbClr val="AAAAAA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7515">
                <a:tc>
                  <a:txBody>
                    <a:bodyPr/>
                    <a:lstStyle/>
                    <a:p>
                      <a:pPr marL="84455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2100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kubernetes.io/service-account- </a:t>
                      </a:r>
                      <a:r>
                        <a:rPr sz="2100" spc="-10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token</a:t>
                      </a:r>
                      <a:endParaRPr sz="2100">
                        <a:latin typeface="Trebuchet MS"/>
                        <a:cs typeface="Trebuchet MS"/>
                      </a:endParaRPr>
                    </a:p>
                  </a:txBody>
                  <a:tcPr marL="0" marR="0" marT="52069" marB="0">
                    <a:lnL w="9525">
                      <a:solidFill>
                        <a:srgbClr val="AAAAAA"/>
                      </a:solidFill>
                      <a:prstDash val="solid"/>
                    </a:lnL>
                    <a:lnR w="9525">
                      <a:solidFill>
                        <a:srgbClr val="AAAAAA"/>
                      </a:solidFill>
                      <a:prstDash val="solid"/>
                    </a:lnR>
                    <a:lnT w="9525">
                      <a:solidFill>
                        <a:srgbClr val="AAAAAA"/>
                      </a:solidFill>
                      <a:prstDash val="solid"/>
                    </a:lnT>
                    <a:lnB w="9525">
                      <a:solidFill>
                        <a:srgbClr val="AAAAA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2100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Compte de service</a:t>
                      </a:r>
                      <a:r>
                        <a:rPr sz="2100" spc="340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100" spc="-10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jeton</a:t>
                      </a:r>
                      <a:endParaRPr sz="2100">
                        <a:latin typeface="Trebuchet MS"/>
                        <a:cs typeface="Trebuchet MS"/>
                      </a:endParaRPr>
                    </a:p>
                  </a:txBody>
                  <a:tcPr marL="0" marR="0" marT="52069" marB="0">
                    <a:lnL w="9525">
                      <a:solidFill>
                        <a:srgbClr val="AAAAAA"/>
                      </a:solidFill>
                      <a:prstDash val="solid"/>
                    </a:lnL>
                    <a:lnR w="9525">
                      <a:solidFill>
                        <a:srgbClr val="AAAAAA"/>
                      </a:solidFill>
                      <a:prstDash val="solid"/>
                    </a:lnR>
                    <a:lnT w="9525">
                      <a:solidFill>
                        <a:srgbClr val="AAAAAA"/>
                      </a:solidFill>
                      <a:prstDash val="solid"/>
                    </a:lnT>
                    <a:lnB w="9525">
                      <a:solidFill>
                        <a:srgbClr val="AAAAAA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7990">
                <a:tc>
                  <a:txBody>
                    <a:bodyPr/>
                    <a:lstStyle/>
                    <a:p>
                      <a:pPr marL="84455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2100" spc="-10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kubernetes.io/dockercfg</a:t>
                      </a:r>
                      <a:endParaRPr sz="2100">
                        <a:latin typeface="Trebuchet MS"/>
                        <a:cs typeface="Trebuchet MS"/>
                      </a:endParaRPr>
                    </a:p>
                  </a:txBody>
                  <a:tcPr marL="0" marR="0" marT="52069" marB="0">
                    <a:lnL w="9525">
                      <a:solidFill>
                        <a:srgbClr val="AAAAAA"/>
                      </a:solidFill>
                      <a:prstDash val="solid"/>
                    </a:lnL>
                    <a:lnR w="9525">
                      <a:solidFill>
                        <a:srgbClr val="AAAAAA"/>
                      </a:solidFill>
                      <a:prstDash val="solid"/>
                    </a:lnR>
                    <a:lnT w="9525">
                      <a:solidFill>
                        <a:srgbClr val="AAAAAA"/>
                      </a:solidFill>
                      <a:prstDash val="solid"/>
                    </a:lnT>
                    <a:lnB w="9525">
                      <a:solidFill>
                        <a:srgbClr val="AAAAA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2100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sérialisé</a:t>
                      </a:r>
                      <a:r>
                        <a:rPr sz="2100" spc="-5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100" spc="-20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~/.dockercfg</a:t>
                      </a:r>
                      <a:r>
                        <a:rPr sz="2100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100" spc="-20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déposer</a:t>
                      </a:r>
                      <a:endParaRPr sz="2100">
                        <a:latin typeface="Trebuchet MS"/>
                        <a:cs typeface="Trebuchet MS"/>
                      </a:endParaRPr>
                    </a:p>
                  </a:txBody>
                  <a:tcPr marL="0" marR="0" marT="52069" marB="0">
                    <a:lnL w="9525">
                      <a:solidFill>
                        <a:srgbClr val="AAAAAA"/>
                      </a:solidFill>
                      <a:prstDash val="solid"/>
                    </a:lnL>
                    <a:lnR w="9525">
                      <a:solidFill>
                        <a:srgbClr val="AAAAAA"/>
                      </a:solidFill>
                      <a:prstDash val="solid"/>
                    </a:lnR>
                    <a:lnT w="9525">
                      <a:solidFill>
                        <a:srgbClr val="AAAAAA"/>
                      </a:solidFill>
                      <a:prstDash val="solid"/>
                    </a:lnT>
                    <a:lnB w="9525">
                      <a:solidFill>
                        <a:srgbClr val="AAAAAA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7515">
                <a:tc>
                  <a:txBody>
                    <a:bodyPr/>
                    <a:lstStyle/>
                    <a:p>
                      <a:pPr marL="84455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sz="2100" spc="-10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kubernetes.io/dockerconfigjson</a:t>
                      </a:r>
                      <a:endParaRPr sz="2100">
                        <a:latin typeface="Trebuchet MS"/>
                        <a:cs typeface="Trebuchet MS"/>
                      </a:endParaRPr>
                    </a:p>
                  </a:txBody>
                  <a:tcPr marL="0" marR="0" marT="61594" marB="0">
                    <a:lnL w="9525">
                      <a:solidFill>
                        <a:srgbClr val="AAAAAA"/>
                      </a:solidFill>
                      <a:prstDash val="solid"/>
                    </a:lnL>
                    <a:lnR w="9525">
                      <a:solidFill>
                        <a:srgbClr val="AAAAAA"/>
                      </a:solidFill>
                      <a:prstDash val="solid"/>
                    </a:lnR>
                    <a:lnT w="9525">
                      <a:solidFill>
                        <a:srgbClr val="AAAAAA"/>
                      </a:solidFill>
                      <a:prstDash val="solid"/>
                    </a:lnT>
                    <a:lnB w="9525">
                      <a:solidFill>
                        <a:srgbClr val="AAAAA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sz="2100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sérialisé</a:t>
                      </a:r>
                      <a:r>
                        <a:rPr sz="2100" spc="50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100" spc="-25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~/.docker/config.json</a:t>
                      </a:r>
                      <a:r>
                        <a:rPr sz="2100" spc="50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100" spc="-20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déposer</a:t>
                      </a:r>
                      <a:endParaRPr sz="2100">
                        <a:latin typeface="Trebuchet MS"/>
                        <a:cs typeface="Trebuchet MS"/>
                      </a:endParaRPr>
                    </a:p>
                  </a:txBody>
                  <a:tcPr marL="0" marR="0" marT="61594" marB="0">
                    <a:lnL w="9525">
                      <a:solidFill>
                        <a:srgbClr val="AAAAAA"/>
                      </a:solidFill>
                      <a:prstDash val="solid"/>
                    </a:lnL>
                    <a:lnR w="9525">
                      <a:solidFill>
                        <a:srgbClr val="AAAAAA"/>
                      </a:solidFill>
                      <a:prstDash val="solid"/>
                    </a:lnR>
                    <a:lnT w="9525">
                      <a:solidFill>
                        <a:srgbClr val="AAAAAA"/>
                      </a:solidFill>
                      <a:prstDash val="solid"/>
                    </a:lnT>
                    <a:lnB w="9525">
                      <a:solidFill>
                        <a:srgbClr val="AAAAAA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7515">
                <a:tc>
                  <a:txBody>
                    <a:bodyPr/>
                    <a:lstStyle/>
                    <a:p>
                      <a:pPr marL="84455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sz="2100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kubernetes.io/basic-auth</a:t>
                      </a:r>
                      <a:r>
                        <a:rPr sz="2100" spc="-20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​</a:t>
                      </a:r>
                      <a:endParaRPr sz="2100">
                        <a:latin typeface="Trebuchet MS"/>
                        <a:cs typeface="Trebuchet MS"/>
                      </a:endParaRPr>
                    </a:p>
                  </a:txBody>
                  <a:tcPr marL="0" marR="0" marT="61594" marB="0">
                    <a:lnL w="9525">
                      <a:solidFill>
                        <a:srgbClr val="AAAAAA"/>
                      </a:solidFill>
                      <a:prstDash val="solid"/>
                    </a:lnL>
                    <a:lnR w="9525">
                      <a:solidFill>
                        <a:srgbClr val="AAAAAA"/>
                      </a:solidFill>
                      <a:prstDash val="solid"/>
                    </a:lnR>
                    <a:lnT w="9525">
                      <a:solidFill>
                        <a:srgbClr val="AAAAAA"/>
                      </a:solidFill>
                      <a:prstDash val="solid"/>
                    </a:lnT>
                    <a:lnB w="9525">
                      <a:solidFill>
                        <a:srgbClr val="AAAAA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sz="2100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informations d'identification</a:t>
                      </a:r>
                      <a:r>
                        <a:rPr sz="2100" spc="75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100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pour</a:t>
                      </a:r>
                      <a:r>
                        <a:rPr sz="2100" spc="80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100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basique</a:t>
                      </a:r>
                      <a:r>
                        <a:rPr sz="2100" spc="80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100" spc="-10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authentification</a:t>
                      </a:r>
                      <a:endParaRPr sz="2100">
                        <a:latin typeface="Trebuchet MS"/>
                        <a:cs typeface="Trebuchet MS"/>
                      </a:endParaRPr>
                    </a:p>
                  </a:txBody>
                  <a:tcPr marL="0" marR="0" marT="61594" marB="0">
                    <a:lnL w="9525">
                      <a:solidFill>
                        <a:srgbClr val="AAAAAA"/>
                      </a:solidFill>
                      <a:prstDash val="solid"/>
                    </a:lnL>
                    <a:lnR w="9525">
                      <a:solidFill>
                        <a:srgbClr val="AAAAAA"/>
                      </a:solidFill>
                      <a:prstDash val="solid"/>
                    </a:lnR>
                    <a:lnT w="9525">
                      <a:solidFill>
                        <a:srgbClr val="AAAAAA"/>
                      </a:solidFill>
                      <a:prstDash val="solid"/>
                    </a:lnT>
                    <a:lnB w="9525">
                      <a:solidFill>
                        <a:srgbClr val="AAAAAA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7515">
                <a:tc>
                  <a:txBody>
                    <a:bodyPr/>
                    <a:lstStyle/>
                    <a:p>
                      <a:pPr marL="84455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2100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kubernetes.io/ssh-auth</a:t>
                      </a:r>
                      <a:r>
                        <a:rPr sz="2100" spc="-20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​</a:t>
                      </a:r>
                      <a:endParaRPr sz="2100">
                        <a:latin typeface="Trebuchet MS"/>
                        <a:cs typeface="Trebuchet MS"/>
                      </a:endParaRPr>
                    </a:p>
                  </a:txBody>
                  <a:tcPr marL="0" marR="0" marT="52069" marB="0">
                    <a:lnL w="9525">
                      <a:solidFill>
                        <a:srgbClr val="AAAAAA"/>
                      </a:solidFill>
                      <a:prstDash val="solid"/>
                    </a:lnL>
                    <a:lnR w="9525">
                      <a:solidFill>
                        <a:srgbClr val="AAAAAA"/>
                      </a:solidFill>
                      <a:prstDash val="solid"/>
                    </a:lnR>
                    <a:lnT w="9525">
                      <a:solidFill>
                        <a:srgbClr val="AAAAAA"/>
                      </a:solidFill>
                      <a:prstDash val="solid"/>
                    </a:lnT>
                    <a:lnB w="9525">
                      <a:solidFill>
                        <a:srgbClr val="AAAAA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2100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informations d'identification</a:t>
                      </a:r>
                      <a:r>
                        <a:rPr sz="2100" spc="15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100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pour</a:t>
                      </a:r>
                      <a:r>
                        <a:rPr sz="2100" spc="20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100" spc="145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SSH</a:t>
                      </a:r>
                      <a:r>
                        <a:rPr sz="2100" spc="20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100" spc="-10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authentification</a:t>
                      </a:r>
                      <a:endParaRPr sz="2100">
                        <a:latin typeface="Trebuchet MS"/>
                        <a:cs typeface="Trebuchet MS"/>
                      </a:endParaRPr>
                    </a:p>
                  </a:txBody>
                  <a:tcPr marL="0" marR="0" marT="52069" marB="0">
                    <a:lnL w="9525">
                      <a:solidFill>
                        <a:srgbClr val="AAAAAA"/>
                      </a:solidFill>
                      <a:prstDash val="solid"/>
                    </a:lnL>
                    <a:lnR w="9525">
                      <a:solidFill>
                        <a:srgbClr val="AAAAAA"/>
                      </a:solidFill>
                      <a:prstDash val="solid"/>
                    </a:lnR>
                    <a:lnT w="9525">
                      <a:solidFill>
                        <a:srgbClr val="AAAAAA"/>
                      </a:solidFill>
                      <a:prstDash val="solid"/>
                    </a:lnT>
                    <a:lnB w="9525">
                      <a:solidFill>
                        <a:srgbClr val="AAAAAA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37515">
                <a:tc>
                  <a:txBody>
                    <a:bodyPr/>
                    <a:lstStyle/>
                    <a:p>
                      <a:pPr marL="84455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2100" spc="-10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kubernetes.io/tls</a:t>
                      </a:r>
                      <a:endParaRPr sz="2100">
                        <a:latin typeface="Trebuchet MS"/>
                        <a:cs typeface="Trebuchet MS"/>
                      </a:endParaRPr>
                    </a:p>
                  </a:txBody>
                  <a:tcPr marL="0" marR="0" marT="52069" marB="0">
                    <a:lnL w="9525">
                      <a:solidFill>
                        <a:srgbClr val="AAAAAA"/>
                      </a:solidFill>
                      <a:prstDash val="solid"/>
                    </a:lnL>
                    <a:lnR w="9525">
                      <a:solidFill>
                        <a:srgbClr val="AAAAAA"/>
                      </a:solidFill>
                      <a:prstDash val="solid"/>
                    </a:lnR>
                    <a:lnT w="9525">
                      <a:solidFill>
                        <a:srgbClr val="AAAAAA"/>
                      </a:solidFill>
                      <a:prstDash val="solid"/>
                    </a:lnT>
                    <a:lnB w="9525">
                      <a:solidFill>
                        <a:srgbClr val="AAAAA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2100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données</a:t>
                      </a:r>
                      <a:r>
                        <a:rPr sz="2100" spc="-40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100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pour</a:t>
                      </a:r>
                      <a:r>
                        <a:rPr sz="2100" spc="-35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100" spc="65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un</a:t>
                      </a:r>
                      <a:r>
                        <a:rPr sz="2100" spc="-35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100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TLS</a:t>
                      </a:r>
                      <a:r>
                        <a:rPr sz="2100" spc="-35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100" spc="-25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client</a:t>
                      </a:r>
                      <a:r>
                        <a:rPr sz="2100" spc="-35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100" spc="85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ou</a:t>
                      </a:r>
                      <a:r>
                        <a:rPr sz="2100" spc="-35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100" spc="-10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serveur</a:t>
                      </a:r>
                      <a:endParaRPr sz="2100">
                        <a:latin typeface="Trebuchet MS"/>
                        <a:cs typeface="Trebuchet MS"/>
                      </a:endParaRPr>
                    </a:p>
                  </a:txBody>
                  <a:tcPr marL="0" marR="0" marT="52069" marB="0">
                    <a:lnL w="9525">
                      <a:solidFill>
                        <a:srgbClr val="AAAAAA"/>
                      </a:solidFill>
                      <a:prstDash val="solid"/>
                    </a:lnL>
                    <a:lnR w="9525">
                      <a:solidFill>
                        <a:srgbClr val="AAAAAA"/>
                      </a:solidFill>
                      <a:prstDash val="solid"/>
                    </a:lnR>
                    <a:lnT w="9525">
                      <a:solidFill>
                        <a:srgbClr val="AAAAAA"/>
                      </a:solidFill>
                      <a:prstDash val="solid"/>
                    </a:lnT>
                    <a:lnB w="9525">
                      <a:solidFill>
                        <a:srgbClr val="AAAAAA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27990">
                <a:tc>
                  <a:txBody>
                    <a:bodyPr/>
                    <a:lstStyle/>
                    <a:p>
                      <a:pPr marL="84455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2100" spc="-10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bootstrap.kubernetes.io/token</a:t>
                      </a:r>
                      <a:endParaRPr sz="2100">
                        <a:latin typeface="Trebuchet MS"/>
                        <a:cs typeface="Trebuchet MS"/>
                      </a:endParaRPr>
                    </a:p>
                  </a:txBody>
                  <a:tcPr marL="0" marR="0" marT="52069" marB="0">
                    <a:lnL w="9525">
                      <a:solidFill>
                        <a:srgbClr val="AAAAAA"/>
                      </a:solidFill>
                      <a:prstDash val="solid"/>
                    </a:lnL>
                    <a:lnR w="9525">
                      <a:solidFill>
                        <a:srgbClr val="AAAAAA"/>
                      </a:solidFill>
                      <a:prstDash val="solid"/>
                    </a:lnR>
                    <a:lnT w="9525">
                      <a:solidFill>
                        <a:srgbClr val="AAAAAA"/>
                      </a:solidFill>
                      <a:prstDash val="solid"/>
                    </a:lnT>
                    <a:lnB w="9525">
                      <a:solidFill>
                        <a:srgbClr val="AAAAA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2100" spc="60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Bootstrap</a:t>
                      </a:r>
                      <a:r>
                        <a:rPr sz="2100" spc="15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100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jeton</a:t>
                      </a:r>
                      <a:r>
                        <a:rPr sz="2100" spc="20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100" spc="-20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données</a:t>
                      </a:r>
                      <a:endParaRPr sz="2100">
                        <a:latin typeface="Trebuchet MS"/>
                        <a:cs typeface="Trebuchet MS"/>
                      </a:endParaRPr>
                    </a:p>
                  </a:txBody>
                  <a:tcPr marL="0" marR="0" marT="52069" marB="0">
                    <a:lnL w="9525">
                      <a:solidFill>
                        <a:srgbClr val="AAAAAA"/>
                      </a:solidFill>
                      <a:prstDash val="solid"/>
                    </a:lnL>
                    <a:lnR w="9525">
                      <a:solidFill>
                        <a:srgbClr val="AAAAAA"/>
                      </a:solidFill>
                      <a:prstDash val="solid"/>
                    </a:lnR>
                    <a:lnT w="9525">
                      <a:solidFill>
                        <a:srgbClr val="AAAAAA"/>
                      </a:solidFill>
                      <a:prstDash val="solid"/>
                    </a:lnT>
                    <a:lnB w="9525">
                      <a:solidFill>
                        <a:srgbClr val="AAAAAA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96924" y="571563"/>
            <a:ext cx="4229735" cy="558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75" dirty="0"/>
              <a:t>TYPES</a:t>
            </a:r>
            <a:r>
              <a:rPr spc="-170" dirty="0"/>
              <a:t> </a:t>
            </a:r>
            <a:r>
              <a:rPr dirty="0"/>
              <a:t>DE</a:t>
            </a:r>
            <a:r>
              <a:rPr spc="-195" dirty="0"/>
              <a:t> </a:t>
            </a:r>
            <a:r>
              <a:rPr spc="-140" dirty="0"/>
              <a:t>SECRETS</a:t>
            </a:r>
          </a:p>
        </p:txBody>
      </p:sp>
      <p:sp>
        <p:nvSpPr>
          <p:cNvPr id="4" name="object 4"/>
          <p:cNvSpPr/>
          <p:nvPr/>
        </p:nvSpPr>
        <p:spPr>
          <a:xfrm>
            <a:off x="901414" y="1684492"/>
            <a:ext cx="588645" cy="266065"/>
          </a:xfrm>
          <a:custGeom>
            <a:avLst/>
            <a:gdLst/>
            <a:ahLst/>
            <a:cxnLst/>
            <a:rect l="l" t="t" r="r" b="b"/>
            <a:pathLst>
              <a:path w="588644" h="266064">
                <a:moveTo>
                  <a:pt x="152883" y="30602"/>
                </a:moveTo>
                <a:lnTo>
                  <a:pt x="0" y="30602"/>
                </a:lnTo>
                <a:lnTo>
                  <a:pt x="0" y="0"/>
                </a:lnTo>
                <a:lnTo>
                  <a:pt x="152883" y="0"/>
                </a:lnTo>
                <a:lnTo>
                  <a:pt x="152883" y="30602"/>
                </a:lnTo>
                <a:close/>
              </a:path>
              <a:path w="588644" h="266064">
                <a:moveTo>
                  <a:pt x="93240" y="201457"/>
                </a:moveTo>
                <a:lnTo>
                  <a:pt x="59903" y="201457"/>
                </a:lnTo>
                <a:lnTo>
                  <a:pt x="59903" y="30602"/>
                </a:lnTo>
                <a:lnTo>
                  <a:pt x="93240" y="30602"/>
                </a:lnTo>
                <a:lnTo>
                  <a:pt x="93240" y="201457"/>
                </a:lnTo>
                <a:close/>
              </a:path>
              <a:path w="588644" h="266064">
                <a:moveTo>
                  <a:pt x="218442" y="236618"/>
                </a:moveTo>
                <a:lnTo>
                  <a:pt x="172525" y="236618"/>
                </a:lnTo>
                <a:lnTo>
                  <a:pt x="176345" y="235793"/>
                </a:lnTo>
                <a:lnTo>
                  <a:pt x="179514" y="234143"/>
                </a:lnTo>
                <a:lnTo>
                  <a:pt x="182683" y="232537"/>
                </a:lnTo>
                <a:lnTo>
                  <a:pt x="185504" y="230041"/>
                </a:lnTo>
                <a:lnTo>
                  <a:pt x="187979" y="226655"/>
                </a:lnTo>
                <a:lnTo>
                  <a:pt x="190453" y="223313"/>
                </a:lnTo>
                <a:lnTo>
                  <a:pt x="192645" y="219168"/>
                </a:lnTo>
                <a:lnTo>
                  <a:pt x="194555" y="214219"/>
                </a:lnTo>
                <a:lnTo>
                  <a:pt x="201587" y="196183"/>
                </a:lnTo>
                <a:lnTo>
                  <a:pt x="142140" y="47662"/>
                </a:lnTo>
                <a:lnTo>
                  <a:pt x="177365" y="47662"/>
                </a:lnTo>
                <a:lnTo>
                  <a:pt x="210222" y="134001"/>
                </a:lnTo>
                <a:lnTo>
                  <a:pt x="212070" y="138971"/>
                </a:lnTo>
                <a:lnTo>
                  <a:pt x="213763" y="143702"/>
                </a:lnTo>
                <a:lnTo>
                  <a:pt x="215326" y="148260"/>
                </a:lnTo>
                <a:lnTo>
                  <a:pt x="216266" y="150903"/>
                </a:lnTo>
                <a:lnTo>
                  <a:pt x="217995" y="155943"/>
                </a:lnTo>
                <a:lnTo>
                  <a:pt x="250639" y="155943"/>
                </a:lnTo>
                <a:lnTo>
                  <a:pt x="226786" y="218842"/>
                </a:lnTo>
                <a:lnTo>
                  <a:pt x="224059" y="225512"/>
                </a:lnTo>
                <a:lnTo>
                  <a:pt x="221088" y="231783"/>
                </a:lnTo>
                <a:lnTo>
                  <a:pt x="218537" y="236444"/>
                </a:lnTo>
                <a:lnTo>
                  <a:pt x="218442" y="236618"/>
                </a:lnTo>
                <a:close/>
              </a:path>
              <a:path w="588644" h="266064">
                <a:moveTo>
                  <a:pt x="250639" y="155943"/>
                </a:moveTo>
                <a:lnTo>
                  <a:pt x="217995" y="155943"/>
                </a:lnTo>
                <a:lnTo>
                  <a:pt x="220253" y="148781"/>
                </a:lnTo>
                <a:lnTo>
                  <a:pt x="222705" y="141467"/>
                </a:lnTo>
                <a:lnTo>
                  <a:pt x="225353" y="134001"/>
                </a:lnTo>
                <a:lnTo>
                  <a:pt x="256477" y="47662"/>
                </a:lnTo>
                <a:lnTo>
                  <a:pt x="291703" y="47662"/>
                </a:lnTo>
                <a:lnTo>
                  <a:pt x="250639" y="155943"/>
                </a:lnTo>
                <a:close/>
              </a:path>
              <a:path w="588644" h="266064">
                <a:moveTo>
                  <a:pt x="171440" y="265658"/>
                </a:moveTo>
                <a:lnTo>
                  <a:pt x="167099" y="265658"/>
                </a:lnTo>
                <a:lnTo>
                  <a:pt x="161545" y="265283"/>
                </a:lnTo>
                <a:lnTo>
                  <a:pt x="162495" y="265283"/>
                </a:lnTo>
                <a:lnTo>
                  <a:pt x="156464" y="264355"/>
                </a:lnTo>
                <a:lnTo>
                  <a:pt x="152189" y="263400"/>
                </a:lnTo>
                <a:lnTo>
                  <a:pt x="147023" y="262011"/>
                </a:lnTo>
                <a:lnTo>
                  <a:pt x="147023" y="233557"/>
                </a:lnTo>
                <a:lnTo>
                  <a:pt x="153274" y="234946"/>
                </a:lnTo>
                <a:lnTo>
                  <a:pt x="157658" y="235793"/>
                </a:lnTo>
                <a:lnTo>
                  <a:pt x="160176" y="236097"/>
                </a:lnTo>
                <a:lnTo>
                  <a:pt x="162693" y="236444"/>
                </a:lnTo>
                <a:lnTo>
                  <a:pt x="165320" y="236618"/>
                </a:lnTo>
                <a:lnTo>
                  <a:pt x="218442" y="236618"/>
                </a:lnTo>
                <a:lnTo>
                  <a:pt x="217873" y="237655"/>
                </a:lnTo>
                <a:lnTo>
                  <a:pt x="185114" y="264160"/>
                </a:lnTo>
                <a:lnTo>
                  <a:pt x="178537" y="265283"/>
                </a:lnTo>
                <a:lnTo>
                  <a:pt x="171440" y="265658"/>
                </a:lnTo>
                <a:close/>
              </a:path>
              <a:path w="588644" h="266064">
                <a:moveTo>
                  <a:pt x="421580" y="67256"/>
                </a:moveTo>
                <a:lnTo>
                  <a:pt x="328441" y="67256"/>
                </a:lnTo>
                <a:lnTo>
                  <a:pt x="329711" y="63908"/>
                </a:lnTo>
                <a:lnTo>
                  <a:pt x="364997" y="45057"/>
                </a:lnTo>
                <a:lnTo>
                  <a:pt x="373549" y="45057"/>
                </a:lnTo>
                <a:lnTo>
                  <a:pt x="386722" y="46251"/>
                </a:lnTo>
                <a:lnTo>
                  <a:pt x="387216" y="46251"/>
                </a:lnTo>
                <a:lnTo>
                  <a:pt x="399822" y="50087"/>
                </a:lnTo>
                <a:lnTo>
                  <a:pt x="410736" y="56375"/>
                </a:lnTo>
                <a:lnTo>
                  <a:pt x="420169" y="65177"/>
                </a:lnTo>
                <a:lnTo>
                  <a:pt x="421580" y="67256"/>
                </a:lnTo>
                <a:close/>
              </a:path>
              <a:path w="588644" h="266064">
                <a:moveTo>
                  <a:pt x="333765" y="265267"/>
                </a:moveTo>
                <a:lnTo>
                  <a:pt x="300949" y="265267"/>
                </a:lnTo>
                <a:lnTo>
                  <a:pt x="300949" y="47662"/>
                </a:lnTo>
                <a:lnTo>
                  <a:pt x="329142" y="47662"/>
                </a:lnTo>
                <a:lnTo>
                  <a:pt x="329023" y="50982"/>
                </a:lnTo>
                <a:lnTo>
                  <a:pt x="328909" y="54173"/>
                </a:lnTo>
                <a:lnTo>
                  <a:pt x="328830" y="56375"/>
                </a:lnTo>
                <a:lnTo>
                  <a:pt x="328765" y="58210"/>
                </a:lnTo>
                <a:lnTo>
                  <a:pt x="328668" y="60892"/>
                </a:lnTo>
                <a:lnTo>
                  <a:pt x="328561" y="63908"/>
                </a:lnTo>
                <a:lnTo>
                  <a:pt x="328441" y="67256"/>
                </a:lnTo>
                <a:lnTo>
                  <a:pt x="421580" y="67256"/>
                </a:lnTo>
                <a:lnTo>
                  <a:pt x="426400" y="74358"/>
                </a:lnTo>
                <a:lnTo>
                  <a:pt x="360960" y="74358"/>
                </a:lnTo>
                <a:lnTo>
                  <a:pt x="354015" y="75964"/>
                </a:lnTo>
                <a:lnTo>
                  <a:pt x="334107" y="112603"/>
                </a:lnTo>
                <a:lnTo>
                  <a:pt x="333765" y="120327"/>
                </a:lnTo>
                <a:lnTo>
                  <a:pt x="333765" y="124429"/>
                </a:lnTo>
                <a:lnTo>
                  <a:pt x="333954" y="131530"/>
                </a:lnTo>
                <a:lnTo>
                  <a:pt x="333985" y="132678"/>
                </a:lnTo>
                <a:lnTo>
                  <a:pt x="353711" y="173198"/>
                </a:lnTo>
                <a:lnTo>
                  <a:pt x="360874" y="175021"/>
                </a:lnTo>
                <a:lnTo>
                  <a:pt x="425786" y="175021"/>
                </a:lnTo>
                <a:lnTo>
                  <a:pt x="425317" y="175925"/>
                </a:lnTo>
                <a:lnTo>
                  <a:pt x="420120" y="183258"/>
                </a:lnTo>
                <a:lnTo>
                  <a:pt x="414085" y="189533"/>
                </a:lnTo>
                <a:lnTo>
                  <a:pt x="412929" y="190411"/>
                </a:lnTo>
                <a:lnTo>
                  <a:pt x="333339" y="190411"/>
                </a:lnTo>
                <a:lnTo>
                  <a:pt x="333623" y="194411"/>
                </a:lnTo>
                <a:lnTo>
                  <a:pt x="333668" y="195553"/>
                </a:lnTo>
                <a:lnTo>
                  <a:pt x="333765" y="265267"/>
                </a:lnTo>
                <a:close/>
              </a:path>
              <a:path w="588644" h="266064">
                <a:moveTo>
                  <a:pt x="425786" y="175021"/>
                </a:moveTo>
                <a:lnTo>
                  <a:pt x="377586" y="175021"/>
                </a:lnTo>
                <a:lnTo>
                  <a:pt x="383837" y="173003"/>
                </a:lnTo>
                <a:lnTo>
                  <a:pt x="393777" y="164929"/>
                </a:lnTo>
                <a:lnTo>
                  <a:pt x="403848" y="132678"/>
                </a:lnTo>
                <a:lnTo>
                  <a:pt x="403968" y="131530"/>
                </a:lnTo>
                <a:lnTo>
                  <a:pt x="404200" y="124429"/>
                </a:lnTo>
                <a:lnTo>
                  <a:pt x="404217" y="123908"/>
                </a:lnTo>
                <a:lnTo>
                  <a:pt x="403679" y="112786"/>
                </a:lnTo>
                <a:lnTo>
                  <a:pt x="384895" y="77613"/>
                </a:lnTo>
                <a:lnTo>
                  <a:pt x="369772" y="74358"/>
                </a:lnTo>
                <a:lnTo>
                  <a:pt x="426400" y="74358"/>
                </a:lnTo>
                <a:lnTo>
                  <a:pt x="427775" y="76384"/>
                </a:lnTo>
                <a:lnTo>
                  <a:pt x="433208" y="89952"/>
                </a:lnTo>
                <a:lnTo>
                  <a:pt x="436419" y="105644"/>
                </a:lnTo>
                <a:lnTo>
                  <a:pt x="436468" y="105880"/>
                </a:lnTo>
                <a:lnTo>
                  <a:pt x="437539" y="123908"/>
                </a:lnTo>
                <a:lnTo>
                  <a:pt x="437544" y="124429"/>
                </a:lnTo>
                <a:lnTo>
                  <a:pt x="437062" y="136450"/>
                </a:lnTo>
                <a:lnTo>
                  <a:pt x="435698" y="146905"/>
                </a:lnTo>
                <a:lnTo>
                  <a:pt x="435585" y="147772"/>
                </a:lnTo>
                <a:lnTo>
                  <a:pt x="433122" y="158133"/>
                </a:lnTo>
                <a:lnTo>
                  <a:pt x="429676" y="167533"/>
                </a:lnTo>
                <a:lnTo>
                  <a:pt x="425786" y="175021"/>
                </a:lnTo>
                <a:close/>
              </a:path>
              <a:path w="588644" h="266064">
                <a:moveTo>
                  <a:pt x="373028" y="204061"/>
                </a:moveTo>
                <a:lnTo>
                  <a:pt x="364867" y="204061"/>
                </a:lnTo>
                <a:lnTo>
                  <a:pt x="357618" y="202955"/>
                </a:lnTo>
                <a:lnTo>
                  <a:pt x="344943" y="198527"/>
                </a:lnTo>
                <a:lnTo>
                  <a:pt x="339495" y="195553"/>
                </a:lnTo>
                <a:lnTo>
                  <a:pt x="334377" y="191356"/>
                </a:lnTo>
                <a:lnTo>
                  <a:pt x="333339" y="190411"/>
                </a:lnTo>
                <a:lnTo>
                  <a:pt x="412929" y="190411"/>
                </a:lnTo>
                <a:lnTo>
                  <a:pt x="373028" y="204061"/>
                </a:lnTo>
                <a:close/>
              </a:path>
              <a:path w="588644" h="266064">
                <a:moveTo>
                  <a:pt x="529818" y="204061"/>
                </a:moveTo>
                <a:lnTo>
                  <a:pt x="518843" y="203475"/>
                </a:lnTo>
                <a:lnTo>
                  <a:pt x="519053" y="203475"/>
                </a:lnTo>
                <a:lnTo>
                  <a:pt x="508764" y="201717"/>
                </a:lnTo>
                <a:lnTo>
                  <a:pt x="508932" y="201717"/>
                </a:lnTo>
                <a:lnTo>
                  <a:pt x="499810" y="198934"/>
                </a:lnTo>
                <a:lnTo>
                  <a:pt x="491142" y="194946"/>
                </a:lnTo>
                <a:lnTo>
                  <a:pt x="461304" y="158906"/>
                </a:lnTo>
                <a:lnTo>
                  <a:pt x="456176" y="125601"/>
                </a:lnTo>
                <a:lnTo>
                  <a:pt x="456638" y="115183"/>
                </a:lnTo>
                <a:lnTo>
                  <a:pt x="469125" y="74643"/>
                </a:lnTo>
                <a:lnTo>
                  <a:pt x="505157" y="47564"/>
                </a:lnTo>
                <a:lnTo>
                  <a:pt x="514899" y="45615"/>
                </a:lnTo>
                <a:lnTo>
                  <a:pt x="515663" y="45615"/>
                </a:lnTo>
                <a:lnTo>
                  <a:pt x="524609" y="45057"/>
                </a:lnTo>
                <a:lnTo>
                  <a:pt x="565557" y="58869"/>
                </a:lnTo>
                <a:lnTo>
                  <a:pt x="577945" y="73837"/>
                </a:lnTo>
                <a:lnTo>
                  <a:pt x="524349" y="73837"/>
                </a:lnTo>
                <a:lnTo>
                  <a:pt x="517300" y="74447"/>
                </a:lnTo>
                <a:lnTo>
                  <a:pt x="490675" y="105164"/>
                </a:lnTo>
                <a:lnTo>
                  <a:pt x="490621" y="105742"/>
                </a:lnTo>
                <a:lnTo>
                  <a:pt x="587779" y="105742"/>
                </a:lnTo>
                <a:lnTo>
                  <a:pt x="588161" y="113844"/>
                </a:lnTo>
                <a:lnTo>
                  <a:pt x="588224" y="134131"/>
                </a:lnTo>
                <a:lnTo>
                  <a:pt x="489709" y="134131"/>
                </a:lnTo>
                <a:lnTo>
                  <a:pt x="490482" y="142457"/>
                </a:lnTo>
                <a:lnTo>
                  <a:pt x="521246" y="173719"/>
                </a:lnTo>
                <a:lnTo>
                  <a:pt x="520652" y="173719"/>
                </a:lnTo>
                <a:lnTo>
                  <a:pt x="530730" y="174500"/>
                </a:lnTo>
                <a:lnTo>
                  <a:pt x="581843" y="174500"/>
                </a:lnTo>
                <a:lnTo>
                  <a:pt x="581843" y="192862"/>
                </a:lnTo>
                <a:lnTo>
                  <a:pt x="543883" y="203475"/>
                </a:lnTo>
                <a:lnTo>
                  <a:pt x="537095" y="203915"/>
                </a:lnTo>
                <a:lnTo>
                  <a:pt x="529818" y="204061"/>
                </a:lnTo>
                <a:close/>
              </a:path>
              <a:path w="588644" h="266064">
                <a:moveTo>
                  <a:pt x="587779" y="105742"/>
                </a:moveTo>
                <a:lnTo>
                  <a:pt x="554431" y="105742"/>
                </a:lnTo>
                <a:lnTo>
                  <a:pt x="554387" y="101661"/>
                </a:lnTo>
                <a:lnTo>
                  <a:pt x="553237" y="96800"/>
                </a:lnTo>
                <a:lnTo>
                  <a:pt x="550980" y="91157"/>
                </a:lnTo>
                <a:lnTo>
                  <a:pt x="548766" y="85514"/>
                </a:lnTo>
                <a:lnTo>
                  <a:pt x="545510" y="81216"/>
                </a:lnTo>
                <a:lnTo>
                  <a:pt x="536959" y="75313"/>
                </a:lnTo>
                <a:lnTo>
                  <a:pt x="531338" y="73837"/>
                </a:lnTo>
                <a:lnTo>
                  <a:pt x="577945" y="73837"/>
                </a:lnTo>
                <a:lnTo>
                  <a:pt x="580671" y="78720"/>
                </a:lnTo>
                <a:lnTo>
                  <a:pt x="583975" y="86933"/>
                </a:lnTo>
                <a:lnTo>
                  <a:pt x="586336" y="95747"/>
                </a:lnTo>
                <a:lnTo>
                  <a:pt x="587752" y="105164"/>
                </a:lnTo>
                <a:lnTo>
                  <a:pt x="587779" y="105742"/>
                </a:lnTo>
                <a:close/>
              </a:path>
              <a:path w="588644" h="266064">
                <a:moveTo>
                  <a:pt x="581843" y="174500"/>
                </a:moveTo>
                <a:lnTo>
                  <a:pt x="539325" y="174500"/>
                </a:lnTo>
                <a:lnTo>
                  <a:pt x="546899" y="173719"/>
                </a:lnTo>
                <a:lnTo>
                  <a:pt x="553454" y="172156"/>
                </a:lnTo>
                <a:lnTo>
                  <a:pt x="558940" y="170634"/>
                </a:lnTo>
                <a:lnTo>
                  <a:pt x="565500" y="168412"/>
                </a:lnTo>
                <a:lnTo>
                  <a:pt x="573134" y="165491"/>
                </a:lnTo>
                <a:lnTo>
                  <a:pt x="581843" y="161869"/>
                </a:lnTo>
                <a:lnTo>
                  <a:pt x="581843" y="17450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629851" y="1684492"/>
            <a:ext cx="737331" cy="265527"/>
          </a:xfrm>
          <a:prstGeom prst="rect">
            <a:avLst/>
          </a:prstGeom>
        </p:spPr>
      </p:pic>
    </p:spTree>
  </p:cSld>
  <p:clrMapOvr>
    <a:masterClrMapping/>
  </p:clrMapOvr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09624" y="2105024"/>
            <a:ext cx="12211050" cy="9525"/>
          </a:xfrm>
          <a:custGeom>
            <a:avLst/>
            <a:gdLst/>
            <a:ahLst/>
            <a:cxnLst/>
            <a:rect l="l" t="t" r="r" b="b"/>
            <a:pathLst>
              <a:path w="12211050" h="9525">
                <a:moveTo>
                  <a:pt x="12211049" y="9524"/>
                </a:moveTo>
                <a:lnTo>
                  <a:pt x="0" y="9524"/>
                </a:lnTo>
                <a:lnTo>
                  <a:pt x="0" y="0"/>
                </a:lnTo>
                <a:lnTo>
                  <a:pt x="12211049" y="0"/>
                </a:lnTo>
                <a:lnTo>
                  <a:pt x="12211049" y="952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809624" y="2105024"/>
            <a:ext cx="12211050" cy="1162050"/>
            <a:chOff x="809624" y="2105024"/>
            <a:chExt cx="12211050" cy="1162050"/>
          </a:xfrm>
        </p:grpSpPr>
        <p:sp>
          <p:nvSpPr>
            <p:cNvPr id="4" name="object 4"/>
            <p:cNvSpPr/>
            <p:nvPr/>
          </p:nvSpPr>
          <p:spPr>
            <a:xfrm>
              <a:off x="809612" y="2105024"/>
              <a:ext cx="12211050" cy="1162050"/>
            </a:xfrm>
            <a:custGeom>
              <a:avLst/>
              <a:gdLst/>
              <a:ahLst/>
              <a:cxnLst/>
              <a:rect l="l" t="t" r="r" b="b"/>
              <a:pathLst>
                <a:path w="12211050" h="1162050">
                  <a:moveTo>
                    <a:pt x="12211050" y="0"/>
                  </a:moveTo>
                  <a:lnTo>
                    <a:pt x="12201525" y="0"/>
                  </a:lnTo>
                  <a:lnTo>
                    <a:pt x="12201525" y="1152525"/>
                  </a:lnTo>
                  <a:lnTo>
                    <a:pt x="0" y="1152525"/>
                  </a:lnTo>
                  <a:lnTo>
                    <a:pt x="0" y="1162050"/>
                  </a:lnTo>
                  <a:lnTo>
                    <a:pt x="12201525" y="1162050"/>
                  </a:lnTo>
                  <a:lnTo>
                    <a:pt x="12211050" y="1162050"/>
                  </a:lnTo>
                  <a:lnTo>
                    <a:pt x="12211050" y="1152525"/>
                  </a:lnTo>
                  <a:lnTo>
                    <a:pt x="12211050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09624" y="2105024"/>
              <a:ext cx="9525" cy="1162050"/>
            </a:xfrm>
            <a:custGeom>
              <a:avLst/>
              <a:gdLst/>
              <a:ahLst/>
              <a:cxnLst/>
              <a:rect l="l" t="t" r="r" b="b"/>
              <a:pathLst>
                <a:path w="9525" h="1162050">
                  <a:moveTo>
                    <a:pt x="0" y="1162049"/>
                  </a:moveTo>
                  <a:lnTo>
                    <a:pt x="0" y="0"/>
                  </a:lnTo>
                  <a:lnTo>
                    <a:pt x="9524" y="9524"/>
                  </a:lnTo>
                  <a:lnTo>
                    <a:pt x="9524" y="1152524"/>
                  </a:lnTo>
                  <a:lnTo>
                    <a:pt x="0" y="1162049"/>
                  </a:lnTo>
                  <a:close/>
                </a:path>
              </a:pathLst>
            </a:custGeom>
            <a:solidFill>
              <a:srgbClr val="ED21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/>
          <p:nvPr/>
        </p:nvSpPr>
        <p:spPr>
          <a:xfrm>
            <a:off x="809624" y="3409949"/>
            <a:ext cx="12211050" cy="9525"/>
          </a:xfrm>
          <a:custGeom>
            <a:avLst/>
            <a:gdLst/>
            <a:ahLst/>
            <a:cxnLst/>
            <a:rect l="l" t="t" r="r" b="b"/>
            <a:pathLst>
              <a:path w="12211050" h="9525">
                <a:moveTo>
                  <a:pt x="12211049" y="9524"/>
                </a:moveTo>
                <a:lnTo>
                  <a:pt x="0" y="9524"/>
                </a:lnTo>
                <a:lnTo>
                  <a:pt x="0" y="0"/>
                </a:lnTo>
                <a:lnTo>
                  <a:pt x="12211049" y="0"/>
                </a:lnTo>
                <a:lnTo>
                  <a:pt x="12211049" y="952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" name="object 7"/>
          <p:cNvGrpSpPr/>
          <p:nvPr/>
        </p:nvGrpSpPr>
        <p:grpSpPr>
          <a:xfrm>
            <a:off x="809624" y="3409949"/>
            <a:ext cx="12211050" cy="2352675"/>
            <a:chOff x="809624" y="3409949"/>
            <a:chExt cx="12211050" cy="2352675"/>
          </a:xfrm>
        </p:grpSpPr>
        <p:sp>
          <p:nvSpPr>
            <p:cNvPr id="8" name="object 8"/>
            <p:cNvSpPr/>
            <p:nvPr/>
          </p:nvSpPr>
          <p:spPr>
            <a:xfrm>
              <a:off x="809612" y="3409949"/>
              <a:ext cx="12211050" cy="2352675"/>
            </a:xfrm>
            <a:custGeom>
              <a:avLst/>
              <a:gdLst/>
              <a:ahLst/>
              <a:cxnLst/>
              <a:rect l="l" t="t" r="r" b="b"/>
              <a:pathLst>
                <a:path w="12211050" h="2352675">
                  <a:moveTo>
                    <a:pt x="12211050" y="0"/>
                  </a:moveTo>
                  <a:lnTo>
                    <a:pt x="12201525" y="0"/>
                  </a:lnTo>
                  <a:lnTo>
                    <a:pt x="12201525" y="2343150"/>
                  </a:lnTo>
                  <a:lnTo>
                    <a:pt x="0" y="2343150"/>
                  </a:lnTo>
                  <a:lnTo>
                    <a:pt x="0" y="2352675"/>
                  </a:lnTo>
                  <a:lnTo>
                    <a:pt x="12201525" y="2352675"/>
                  </a:lnTo>
                  <a:lnTo>
                    <a:pt x="12211050" y="2352675"/>
                  </a:lnTo>
                  <a:lnTo>
                    <a:pt x="12211050" y="2343150"/>
                  </a:lnTo>
                  <a:lnTo>
                    <a:pt x="12211050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809624" y="3409949"/>
              <a:ext cx="9525" cy="2352675"/>
            </a:xfrm>
            <a:custGeom>
              <a:avLst/>
              <a:gdLst/>
              <a:ahLst/>
              <a:cxnLst/>
              <a:rect l="l" t="t" r="r" b="b"/>
              <a:pathLst>
                <a:path w="9525" h="2352675">
                  <a:moveTo>
                    <a:pt x="0" y="2352674"/>
                  </a:moveTo>
                  <a:lnTo>
                    <a:pt x="0" y="0"/>
                  </a:lnTo>
                  <a:lnTo>
                    <a:pt x="9524" y="9524"/>
                  </a:lnTo>
                  <a:lnTo>
                    <a:pt x="9524" y="2343149"/>
                  </a:lnTo>
                  <a:lnTo>
                    <a:pt x="0" y="2352674"/>
                  </a:lnTo>
                  <a:close/>
                </a:path>
              </a:pathLst>
            </a:custGeom>
            <a:solidFill>
              <a:srgbClr val="ED21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65" dirty="0"/>
              <a:t>SECRETS</a:t>
            </a:r>
            <a:r>
              <a:rPr spc="-75" dirty="0"/>
              <a:t> </a:t>
            </a:r>
            <a:r>
              <a:rPr spc="-120" dirty="0"/>
              <a:t>STOCKAGE</a:t>
            </a:r>
            <a:r>
              <a:rPr spc="-75" dirty="0"/>
              <a:t> </a:t>
            </a:r>
            <a:r>
              <a:rPr spc="95" dirty="0"/>
              <a:t>(1/2)</a:t>
            </a:r>
          </a:p>
        </p:txBody>
      </p:sp>
      <p:pic>
        <p:nvPicPr>
          <p:cNvPr id="11" name="object 1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1647824"/>
            <a:ext cx="95250" cy="95249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81465" y="2232393"/>
            <a:ext cx="103240" cy="198704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81465" y="2708643"/>
            <a:ext cx="103240" cy="198704"/>
          </a:xfrm>
          <a:prstGeom prst="rect">
            <a:avLst/>
          </a:prstGeom>
        </p:spPr>
      </p:pic>
      <p:sp>
        <p:nvSpPr>
          <p:cNvPr id="14" name="object 1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97485" rIns="0" bIns="0" rtlCol="0">
            <a:spAutoFit/>
          </a:bodyPr>
          <a:lstStyle/>
          <a:p>
            <a:pPr marL="371475">
              <a:lnSpc>
                <a:spcPct val="100000"/>
              </a:lnSpc>
              <a:spcBef>
                <a:spcPts val="100"/>
              </a:spcBef>
            </a:pPr>
            <a:r>
              <a:rPr u="none" dirty="0">
                <a:solidFill>
                  <a:srgbClr val="333333"/>
                </a:solidFill>
              </a:rPr>
              <a:t>Soit </a:t>
            </a:r>
            <a:r>
              <a:rPr u="none" spc="85" dirty="0">
                <a:solidFill>
                  <a:srgbClr val="333333"/>
                </a:solidFill>
              </a:rPr>
              <a:t>vous</a:t>
            </a:r>
            <a:r>
              <a:rPr u="none" dirty="0">
                <a:solidFill>
                  <a:srgbClr val="333333"/>
                </a:solidFill>
              </a:rPr>
              <a:t> </a:t>
            </a:r>
            <a:r>
              <a:rPr u="none" spc="65" dirty="0">
                <a:solidFill>
                  <a:srgbClr val="333333"/>
                </a:solidFill>
              </a:rPr>
              <a:t>encoder </a:t>
            </a:r>
            <a:r>
              <a:rPr u="none" dirty="0">
                <a:solidFill>
                  <a:srgbClr val="333333"/>
                </a:solidFill>
              </a:rPr>
              <a:t>les valeurs à stocker </a:t>
            </a:r>
            <a:r>
              <a:rPr u="none" spc="105" dirty="0">
                <a:solidFill>
                  <a:srgbClr val="333333"/>
                </a:solidFill>
              </a:rPr>
              <a:t>sous forme</a:t>
            </a:r>
            <a:r>
              <a:rPr u="none" dirty="0">
                <a:solidFill>
                  <a:srgbClr val="333333"/>
                </a:solidFill>
              </a:rPr>
              <a:t> </a:t>
            </a:r>
            <a:r>
              <a:rPr u="none" spc="130" dirty="0">
                <a:latin typeface="Tahoma"/>
                <a:cs typeface="Tahoma"/>
              </a:rPr>
              <a:t>Base64</a:t>
            </a:r>
          </a:p>
          <a:p>
            <a:pPr>
              <a:lnSpc>
                <a:spcPct val="100000"/>
              </a:lnSpc>
              <a:spcBef>
                <a:spcPts val="340"/>
              </a:spcBef>
            </a:pPr>
            <a:endParaRPr u="none" spc="130" dirty="0">
              <a:latin typeface="Tahoma"/>
              <a:cs typeface="Tahoma"/>
            </a:endParaRPr>
          </a:p>
          <a:p>
            <a:pPr marL="142875" marR="8760460" indent="252095">
              <a:lnSpc>
                <a:spcPts val="1880"/>
              </a:lnSpc>
            </a:pPr>
            <a:r>
              <a:rPr sz="1650" u="none" spc="125" dirty="0">
                <a:solidFill>
                  <a:srgbClr val="DD4A67"/>
                </a:solidFill>
                <a:latin typeface="Tahoma"/>
                <a:cs typeface="Tahoma"/>
              </a:rPr>
              <a:t>écho</a:t>
            </a:r>
            <a:r>
              <a:rPr sz="1650" u="none" spc="475" dirty="0">
                <a:solidFill>
                  <a:srgbClr val="DD4A67"/>
                </a:solidFill>
                <a:latin typeface="Tahoma"/>
                <a:cs typeface="Tahoma"/>
              </a:rPr>
              <a:t> </a:t>
            </a:r>
            <a:r>
              <a:rPr sz="1650" u="none" spc="180" dirty="0">
                <a:solidFill>
                  <a:srgbClr val="ED9900"/>
                </a:solidFill>
                <a:latin typeface="Tahoma"/>
                <a:cs typeface="Tahoma"/>
              </a:rPr>
              <a:t>- </a:t>
            </a:r>
            <a:r>
              <a:rPr sz="1650" u="none" spc="275" dirty="0">
                <a:solidFill>
                  <a:srgbClr val="ED9900"/>
                </a:solidFill>
                <a:latin typeface="Tahoma"/>
                <a:cs typeface="Tahoma"/>
              </a:rPr>
              <a:t>n</a:t>
            </a:r>
            <a:r>
              <a:rPr sz="1650" u="none" spc="475" dirty="0">
                <a:solidFill>
                  <a:srgbClr val="ED9900"/>
                </a:solidFill>
                <a:latin typeface="Tahoma"/>
                <a:cs typeface="Tahoma"/>
              </a:rPr>
              <a:t> </a:t>
            </a:r>
            <a:r>
              <a:rPr sz="1650" u="none" spc="165" dirty="0">
                <a:solidFill>
                  <a:srgbClr val="669900"/>
                </a:solidFill>
                <a:latin typeface="Tahoma"/>
                <a:cs typeface="Tahoma"/>
              </a:rPr>
              <a:t>"admin"</a:t>
            </a:r>
            <a:r>
              <a:rPr sz="1650" u="none" spc="475" dirty="0">
                <a:solidFill>
                  <a:srgbClr val="669900"/>
                </a:solidFill>
                <a:latin typeface="Tahoma"/>
                <a:cs typeface="Tahoma"/>
              </a:rPr>
              <a:t> </a:t>
            </a:r>
            <a:r>
              <a:rPr sz="1650" u="none" spc="360" dirty="0">
                <a:solidFill>
                  <a:srgbClr val="996E3A"/>
                </a:solidFill>
                <a:latin typeface="Tahoma"/>
                <a:cs typeface="Tahoma"/>
              </a:rPr>
              <a:t>|</a:t>
            </a:r>
            <a:r>
              <a:rPr sz="1650" u="none" spc="480" dirty="0">
                <a:solidFill>
                  <a:srgbClr val="996E3A"/>
                </a:solidFill>
                <a:latin typeface="Tahoma"/>
                <a:cs typeface="Tahoma"/>
              </a:rPr>
              <a:t> </a:t>
            </a:r>
            <a:r>
              <a:rPr sz="1650" u="none" spc="114" dirty="0">
                <a:solidFill>
                  <a:srgbClr val="000000"/>
                </a:solidFill>
                <a:latin typeface="Tahoma"/>
                <a:cs typeface="Tahoma"/>
              </a:rPr>
              <a:t>base64 </a:t>
            </a:r>
            <a:r>
              <a:rPr sz="1650" u="none" spc="-10" dirty="0">
                <a:solidFill>
                  <a:srgbClr val="000000"/>
                </a:solidFill>
                <a:latin typeface="Tahoma"/>
                <a:cs typeface="Tahoma"/>
              </a:rPr>
              <a:t>YWRtaW4=</a:t>
            </a:r>
            <a:endParaRPr sz="1650">
              <a:latin typeface="Tahoma"/>
              <a:cs typeface="Tahoma"/>
            </a:endParaRPr>
          </a:p>
          <a:p>
            <a:pPr marL="394970">
              <a:lnSpc>
                <a:spcPts val="1770"/>
              </a:lnSpc>
            </a:pPr>
            <a:r>
              <a:rPr sz="1650" u="none" spc="125" dirty="0">
                <a:solidFill>
                  <a:srgbClr val="DD4A67"/>
                </a:solidFill>
                <a:latin typeface="Tahoma"/>
                <a:cs typeface="Tahoma"/>
              </a:rPr>
              <a:t>écho</a:t>
            </a:r>
            <a:r>
              <a:rPr sz="1650" u="none" spc="484" dirty="0">
                <a:solidFill>
                  <a:srgbClr val="DD4A67"/>
                </a:solidFill>
                <a:latin typeface="Tahoma"/>
                <a:cs typeface="Tahoma"/>
              </a:rPr>
              <a:t> </a:t>
            </a:r>
            <a:r>
              <a:rPr sz="1650" u="none" spc="180" dirty="0">
                <a:solidFill>
                  <a:srgbClr val="ED9900"/>
                </a:solidFill>
                <a:latin typeface="Tahoma"/>
                <a:cs typeface="Tahoma"/>
              </a:rPr>
              <a:t>- </a:t>
            </a:r>
            <a:r>
              <a:rPr sz="1650" u="none" spc="275" dirty="0">
                <a:solidFill>
                  <a:srgbClr val="ED9900"/>
                </a:solidFill>
                <a:latin typeface="Tahoma"/>
                <a:cs typeface="Tahoma"/>
              </a:rPr>
              <a:t>n</a:t>
            </a:r>
            <a:r>
              <a:rPr sz="1650" u="none" spc="484" dirty="0">
                <a:solidFill>
                  <a:srgbClr val="ED9900"/>
                </a:solidFill>
                <a:latin typeface="Tahoma"/>
                <a:cs typeface="Tahoma"/>
              </a:rPr>
              <a:t> </a:t>
            </a:r>
            <a:r>
              <a:rPr sz="1650" u="none" spc="175" dirty="0">
                <a:solidFill>
                  <a:srgbClr val="669900"/>
                </a:solidFill>
                <a:latin typeface="Tahoma"/>
                <a:cs typeface="Tahoma"/>
              </a:rPr>
              <a:t>"1f2d1e2e67df"</a:t>
            </a:r>
            <a:r>
              <a:rPr sz="1650" u="none" spc="484" dirty="0">
                <a:solidFill>
                  <a:srgbClr val="669900"/>
                </a:solidFill>
                <a:latin typeface="Tahoma"/>
                <a:cs typeface="Tahoma"/>
              </a:rPr>
              <a:t> </a:t>
            </a:r>
            <a:r>
              <a:rPr sz="1650" u="none" spc="360" dirty="0">
                <a:solidFill>
                  <a:srgbClr val="996E3A"/>
                </a:solidFill>
                <a:latin typeface="Tahoma"/>
                <a:cs typeface="Tahoma"/>
              </a:rPr>
              <a:t>|</a:t>
            </a:r>
            <a:r>
              <a:rPr sz="1650" u="none" spc="484" dirty="0">
                <a:solidFill>
                  <a:srgbClr val="996E3A"/>
                </a:solidFill>
                <a:latin typeface="Tahoma"/>
                <a:cs typeface="Tahoma"/>
              </a:rPr>
              <a:t> </a:t>
            </a:r>
            <a:r>
              <a:rPr sz="1650" u="none" spc="114" dirty="0">
                <a:solidFill>
                  <a:srgbClr val="000000"/>
                </a:solidFill>
                <a:latin typeface="Tahoma"/>
                <a:cs typeface="Tahoma"/>
              </a:rPr>
              <a:t>base64</a:t>
            </a:r>
            <a:endParaRPr sz="1650">
              <a:latin typeface="Tahoma"/>
              <a:cs typeface="Tahoma"/>
            </a:endParaRPr>
          </a:p>
          <a:p>
            <a:pPr marL="142875">
              <a:lnSpc>
                <a:spcPts val="1930"/>
              </a:lnSpc>
            </a:pPr>
            <a:r>
              <a:rPr sz="1650" u="none" spc="-10" dirty="0">
                <a:solidFill>
                  <a:srgbClr val="000000"/>
                </a:solidFill>
                <a:latin typeface="Tahoma"/>
                <a:cs typeface="Tahoma"/>
              </a:rPr>
              <a:t>MWYyZDFlMmU2N2Rm</a:t>
            </a:r>
            <a:endParaRPr sz="165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675"/>
              </a:spcBef>
            </a:pPr>
            <a:endParaRPr sz="1650">
              <a:latin typeface="Tahoma"/>
              <a:cs typeface="Tahoma"/>
            </a:endParaRPr>
          </a:p>
          <a:p>
            <a:pPr marL="142875">
              <a:lnSpc>
                <a:spcPts val="1925"/>
              </a:lnSpc>
              <a:spcBef>
                <a:spcPts val="5"/>
              </a:spcBef>
            </a:pPr>
            <a:r>
              <a:rPr sz="1650" u="none" spc="390" dirty="0">
                <a:solidFill>
                  <a:srgbClr val="999999"/>
                </a:solidFill>
                <a:latin typeface="Tahoma"/>
                <a:cs typeface="Tahoma"/>
              </a:rPr>
              <a:t>-- </a:t>
            </a:r>
            <a:r>
              <a:rPr sz="1650" u="none" spc="340" dirty="0">
                <a:solidFill>
                  <a:srgbClr val="999999"/>
                </a:solidFill>
                <a:latin typeface="Tahoma"/>
                <a:cs typeface="Tahoma"/>
              </a:rPr>
              <a:t>-</a:t>
            </a:r>
            <a:endParaRPr sz="1650">
              <a:latin typeface="Tahoma"/>
              <a:cs typeface="Tahoma"/>
            </a:endParaRPr>
          </a:p>
          <a:p>
            <a:pPr marL="142875" marR="10274935">
              <a:lnSpc>
                <a:spcPts val="1870"/>
              </a:lnSpc>
              <a:spcBef>
                <a:spcPts val="100"/>
              </a:spcBef>
            </a:pPr>
            <a:r>
              <a:rPr sz="1650" u="none" spc="245" dirty="0">
                <a:solidFill>
                  <a:srgbClr val="0077AA"/>
                </a:solidFill>
                <a:latin typeface="Tahoma"/>
                <a:cs typeface="Tahoma"/>
              </a:rPr>
              <a:t>apiVersion </a:t>
            </a:r>
            <a:r>
              <a:rPr sz="1650" u="none" spc="245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u="none" dirty="0">
                <a:solidFill>
                  <a:srgbClr val="999999"/>
                </a:solidFill>
                <a:latin typeface="Tahoma"/>
                <a:cs typeface="Tahoma"/>
              </a:rPr>
              <a:t>  </a:t>
            </a:r>
            <a:r>
              <a:rPr sz="1650" u="none" spc="100" dirty="0">
                <a:solidFill>
                  <a:srgbClr val="000000"/>
                </a:solidFill>
                <a:latin typeface="Tahoma"/>
                <a:cs typeface="Tahoma"/>
              </a:rPr>
              <a:t>v1 </a:t>
            </a:r>
            <a:r>
              <a:rPr sz="1650" u="none" spc="260" dirty="0">
                <a:solidFill>
                  <a:srgbClr val="0077AA"/>
                </a:solidFill>
                <a:latin typeface="Tahoma"/>
                <a:cs typeface="Tahoma"/>
              </a:rPr>
              <a:t>type </a:t>
            </a:r>
            <a:r>
              <a:rPr sz="1650" u="none" spc="260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u="none" spc="484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650" u="none" spc="155" dirty="0">
                <a:solidFill>
                  <a:srgbClr val="0077AA"/>
                </a:solidFill>
                <a:latin typeface="Tahoma"/>
                <a:cs typeface="Tahoma"/>
              </a:rPr>
              <a:t>Métadonnées </a:t>
            </a:r>
            <a:r>
              <a:rPr sz="1650" u="none" spc="215" dirty="0">
                <a:solidFill>
                  <a:srgbClr val="000000"/>
                </a:solidFill>
                <a:latin typeface="Tahoma"/>
                <a:cs typeface="Tahoma"/>
              </a:rPr>
              <a:t>secrètes </a:t>
            </a:r>
            <a:r>
              <a:rPr sz="1650" u="none" spc="155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endParaRPr sz="1650">
              <a:latin typeface="Tahoma"/>
              <a:cs typeface="Tahoma"/>
            </a:endParaRPr>
          </a:p>
          <a:p>
            <a:pPr marL="142875" marR="10022205" indent="252095">
              <a:lnSpc>
                <a:spcPts val="1880"/>
              </a:lnSpc>
              <a:spcBef>
                <a:spcPts val="5"/>
              </a:spcBef>
            </a:pPr>
            <a:r>
              <a:rPr sz="1650" u="none" spc="60" dirty="0">
                <a:solidFill>
                  <a:srgbClr val="0077AA"/>
                </a:solidFill>
                <a:latin typeface="Tahoma"/>
                <a:cs typeface="Tahoma"/>
              </a:rPr>
              <a:t>nom </a:t>
            </a:r>
            <a:r>
              <a:rPr sz="1650" u="none" spc="60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u="none" spc="490" dirty="0">
                <a:solidFill>
                  <a:srgbClr val="999999"/>
                </a:solidFill>
                <a:latin typeface="Tahoma"/>
                <a:cs typeface="Tahoma"/>
              </a:rPr>
              <a:t> mon </a:t>
            </a:r>
            <a:r>
              <a:rPr sz="1650" u="none" spc="240" dirty="0">
                <a:solidFill>
                  <a:srgbClr val="0077AA"/>
                </a:solidFill>
                <a:latin typeface="Tahoma"/>
                <a:cs typeface="Tahoma"/>
              </a:rPr>
              <a:t>type </a:t>
            </a:r>
            <a:r>
              <a:rPr sz="1650" u="none" spc="150" dirty="0">
                <a:solidFill>
                  <a:srgbClr val="000000"/>
                </a:solidFill>
                <a:latin typeface="Tahoma"/>
                <a:cs typeface="Tahoma"/>
              </a:rPr>
              <a:t>secret </a:t>
            </a:r>
            <a:r>
              <a:rPr sz="1650" u="none" spc="240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u="none" spc="490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650" u="none" spc="220" dirty="0">
                <a:solidFill>
                  <a:srgbClr val="0077AA"/>
                </a:solidFill>
                <a:latin typeface="Tahoma"/>
                <a:cs typeface="Tahoma"/>
              </a:rPr>
              <a:t>Données </a:t>
            </a:r>
            <a:r>
              <a:rPr sz="1650" u="none" spc="-10" dirty="0">
                <a:solidFill>
                  <a:srgbClr val="000000"/>
                </a:solidFill>
                <a:latin typeface="Tahoma"/>
                <a:cs typeface="Tahoma"/>
              </a:rPr>
              <a:t>opaques </a:t>
            </a:r>
            <a:r>
              <a:rPr sz="1650" u="none" spc="220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endParaRPr sz="1650">
              <a:latin typeface="Tahoma"/>
              <a:cs typeface="Tahoma"/>
            </a:endParaRPr>
          </a:p>
          <a:p>
            <a:pPr marL="394970">
              <a:lnSpc>
                <a:spcPts val="1764"/>
              </a:lnSpc>
            </a:pPr>
            <a:r>
              <a:rPr sz="1650" u="none" spc="120" dirty="0">
                <a:solidFill>
                  <a:srgbClr val="0077AA"/>
                </a:solidFill>
                <a:latin typeface="Tahoma"/>
                <a:cs typeface="Tahoma"/>
              </a:rPr>
              <a:t>nom d'utilisateur </a:t>
            </a:r>
            <a:r>
              <a:rPr sz="1650" u="none" spc="120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u="none" spc="-5" dirty="0">
                <a:solidFill>
                  <a:srgbClr val="999999"/>
                </a:solidFill>
                <a:latin typeface="Tahoma"/>
                <a:cs typeface="Tahoma"/>
              </a:rPr>
              <a:t>  </a:t>
            </a:r>
            <a:r>
              <a:rPr sz="1650" u="none" spc="-10" dirty="0">
                <a:solidFill>
                  <a:srgbClr val="000000"/>
                </a:solidFill>
                <a:latin typeface="Tahoma"/>
                <a:cs typeface="Tahoma"/>
              </a:rPr>
              <a:t>YWRtaW4=</a:t>
            </a:r>
            <a:endParaRPr sz="1650">
              <a:latin typeface="Tahoma"/>
              <a:cs typeface="Tahoma"/>
            </a:endParaRPr>
          </a:p>
          <a:p>
            <a:pPr marL="394970">
              <a:lnSpc>
                <a:spcPts val="1930"/>
              </a:lnSpc>
            </a:pPr>
            <a:r>
              <a:rPr sz="1650" u="none" spc="155" dirty="0">
                <a:solidFill>
                  <a:srgbClr val="0077AA"/>
                </a:solidFill>
                <a:latin typeface="Tahoma"/>
                <a:cs typeface="Tahoma"/>
              </a:rPr>
              <a:t>mot de passe </a:t>
            </a:r>
            <a:r>
              <a:rPr sz="1650" u="none" spc="155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u="none" dirty="0">
                <a:solidFill>
                  <a:srgbClr val="999999"/>
                </a:solidFill>
                <a:latin typeface="Tahoma"/>
                <a:cs typeface="Tahoma"/>
              </a:rPr>
              <a:t>  </a:t>
            </a:r>
            <a:r>
              <a:rPr sz="1650" u="none" spc="-10" dirty="0">
                <a:solidFill>
                  <a:srgbClr val="000000"/>
                </a:solidFill>
                <a:latin typeface="Tahoma"/>
                <a:cs typeface="Tahoma"/>
              </a:rPr>
              <a:t>MWYyZDFlMmU2N2Rm</a:t>
            </a:r>
            <a:endParaRPr sz="165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09624" y="2085974"/>
            <a:ext cx="12211050" cy="9525"/>
          </a:xfrm>
          <a:custGeom>
            <a:avLst/>
            <a:gdLst/>
            <a:ahLst/>
            <a:cxnLst/>
            <a:rect l="l" t="t" r="r" b="b"/>
            <a:pathLst>
              <a:path w="12211050" h="9525">
                <a:moveTo>
                  <a:pt x="12211049" y="9524"/>
                </a:moveTo>
                <a:lnTo>
                  <a:pt x="0" y="9524"/>
                </a:lnTo>
                <a:lnTo>
                  <a:pt x="0" y="0"/>
                </a:lnTo>
                <a:lnTo>
                  <a:pt x="12211049" y="0"/>
                </a:lnTo>
                <a:lnTo>
                  <a:pt x="12211049" y="952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809624" y="2085974"/>
            <a:ext cx="12211050" cy="1162050"/>
            <a:chOff x="809624" y="2085974"/>
            <a:chExt cx="12211050" cy="1162050"/>
          </a:xfrm>
        </p:grpSpPr>
        <p:sp>
          <p:nvSpPr>
            <p:cNvPr id="4" name="object 4"/>
            <p:cNvSpPr/>
            <p:nvPr/>
          </p:nvSpPr>
          <p:spPr>
            <a:xfrm>
              <a:off x="809612" y="2085974"/>
              <a:ext cx="12211050" cy="1162050"/>
            </a:xfrm>
            <a:custGeom>
              <a:avLst/>
              <a:gdLst/>
              <a:ahLst/>
              <a:cxnLst/>
              <a:rect l="l" t="t" r="r" b="b"/>
              <a:pathLst>
                <a:path w="12211050" h="1162050">
                  <a:moveTo>
                    <a:pt x="12211050" y="0"/>
                  </a:moveTo>
                  <a:lnTo>
                    <a:pt x="12201525" y="0"/>
                  </a:lnTo>
                  <a:lnTo>
                    <a:pt x="12201525" y="1152525"/>
                  </a:lnTo>
                  <a:lnTo>
                    <a:pt x="0" y="1152525"/>
                  </a:lnTo>
                  <a:lnTo>
                    <a:pt x="0" y="1162050"/>
                  </a:lnTo>
                  <a:lnTo>
                    <a:pt x="12201525" y="1162050"/>
                  </a:lnTo>
                  <a:lnTo>
                    <a:pt x="12211050" y="1162050"/>
                  </a:lnTo>
                  <a:lnTo>
                    <a:pt x="12211050" y="1152525"/>
                  </a:lnTo>
                  <a:lnTo>
                    <a:pt x="12211050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09624" y="2085974"/>
              <a:ext cx="9525" cy="1162050"/>
            </a:xfrm>
            <a:custGeom>
              <a:avLst/>
              <a:gdLst/>
              <a:ahLst/>
              <a:cxnLst/>
              <a:rect l="l" t="t" r="r" b="b"/>
              <a:pathLst>
                <a:path w="9525" h="1162050">
                  <a:moveTo>
                    <a:pt x="0" y="1162049"/>
                  </a:moveTo>
                  <a:lnTo>
                    <a:pt x="0" y="0"/>
                  </a:lnTo>
                  <a:lnTo>
                    <a:pt x="9524" y="9524"/>
                  </a:lnTo>
                  <a:lnTo>
                    <a:pt x="9524" y="1152524"/>
                  </a:lnTo>
                  <a:lnTo>
                    <a:pt x="0" y="1162049"/>
                  </a:lnTo>
                  <a:close/>
                </a:path>
              </a:pathLst>
            </a:custGeom>
            <a:solidFill>
              <a:srgbClr val="ED21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/>
          <p:nvPr/>
        </p:nvSpPr>
        <p:spPr>
          <a:xfrm>
            <a:off x="809624" y="3390899"/>
            <a:ext cx="12211050" cy="9525"/>
          </a:xfrm>
          <a:custGeom>
            <a:avLst/>
            <a:gdLst/>
            <a:ahLst/>
            <a:cxnLst/>
            <a:rect l="l" t="t" r="r" b="b"/>
            <a:pathLst>
              <a:path w="12211050" h="9525">
                <a:moveTo>
                  <a:pt x="12211049" y="9524"/>
                </a:moveTo>
                <a:lnTo>
                  <a:pt x="0" y="9524"/>
                </a:lnTo>
                <a:lnTo>
                  <a:pt x="0" y="0"/>
                </a:lnTo>
                <a:lnTo>
                  <a:pt x="12211049" y="0"/>
                </a:lnTo>
                <a:lnTo>
                  <a:pt x="12211049" y="952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" name="object 7"/>
          <p:cNvGrpSpPr/>
          <p:nvPr/>
        </p:nvGrpSpPr>
        <p:grpSpPr>
          <a:xfrm>
            <a:off x="809624" y="3390899"/>
            <a:ext cx="12211050" cy="2352675"/>
            <a:chOff x="809624" y="3390899"/>
            <a:chExt cx="12211050" cy="2352675"/>
          </a:xfrm>
        </p:grpSpPr>
        <p:sp>
          <p:nvSpPr>
            <p:cNvPr id="8" name="object 8"/>
            <p:cNvSpPr/>
            <p:nvPr/>
          </p:nvSpPr>
          <p:spPr>
            <a:xfrm>
              <a:off x="809612" y="3390899"/>
              <a:ext cx="12211050" cy="2352675"/>
            </a:xfrm>
            <a:custGeom>
              <a:avLst/>
              <a:gdLst/>
              <a:ahLst/>
              <a:cxnLst/>
              <a:rect l="l" t="t" r="r" b="b"/>
              <a:pathLst>
                <a:path w="12211050" h="2352675">
                  <a:moveTo>
                    <a:pt x="12211050" y="0"/>
                  </a:moveTo>
                  <a:lnTo>
                    <a:pt x="12201525" y="0"/>
                  </a:lnTo>
                  <a:lnTo>
                    <a:pt x="12201525" y="2343150"/>
                  </a:lnTo>
                  <a:lnTo>
                    <a:pt x="0" y="2343150"/>
                  </a:lnTo>
                  <a:lnTo>
                    <a:pt x="0" y="2352675"/>
                  </a:lnTo>
                  <a:lnTo>
                    <a:pt x="12201525" y="2352675"/>
                  </a:lnTo>
                  <a:lnTo>
                    <a:pt x="12211050" y="2352675"/>
                  </a:lnTo>
                  <a:lnTo>
                    <a:pt x="12211050" y="2343150"/>
                  </a:lnTo>
                  <a:lnTo>
                    <a:pt x="12211050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809624" y="3390899"/>
              <a:ext cx="9525" cy="2352675"/>
            </a:xfrm>
            <a:custGeom>
              <a:avLst/>
              <a:gdLst/>
              <a:ahLst/>
              <a:cxnLst/>
              <a:rect l="l" t="t" r="r" b="b"/>
              <a:pathLst>
                <a:path w="9525" h="2352675">
                  <a:moveTo>
                    <a:pt x="0" y="2352674"/>
                  </a:moveTo>
                  <a:lnTo>
                    <a:pt x="0" y="0"/>
                  </a:lnTo>
                  <a:lnTo>
                    <a:pt x="9524" y="9524"/>
                  </a:lnTo>
                  <a:lnTo>
                    <a:pt x="9524" y="2343149"/>
                  </a:lnTo>
                  <a:lnTo>
                    <a:pt x="0" y="2352674"/>
                  </a:lnTo>
                  <a:close/>
                </a:path>
              </a:pathLst>
            </a:custGeom>
            <a:solidFill>
              <a:srgbClr val="ED21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65" dirty="0"/>
              <a:t>SECRETS</a:t>
            </a:r>
            <a:r>
              <a:rPr spc="-75" dirty="0"/>
              <a:t> </a:t>
            </a:r>
            <a:r>
              <a:rPr spc="-120" dirty="0"/>
              <a:t>STOCKAGE</a:t>
            </a:r>
            <a:r>
              <a:rPr spc="-75" dirty="0"/>
              <a:t> </a:t>
            </a:r>
            <a:r>
              <a:rPr spc="95" dirty="0"/>
              <a:t>(2/2)</a:t>
            </a:r>
          </a:p>
        </p:txBody>
      </p:sp>
      <p:pic>
        <p:nvPicPr>
          <p:cNvPr id="11" name="object 1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1647824"/>
            <a:ext cx="95250" cy="95249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81465" y="2213343"/>
            <a:ext cx="103240" cy="198704"/>
          </a:xfrm>
          <a:prstGeom prst="rect">
            <a:avLst/>
          </a:prstGeom>
        </p:spPr>
      </p:pic>
      <p:sp>
        <p:nvSpPr>
          <p:cNvPr id="13" name="object 1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97485" rIns="0" bIns="0" rtlCol="0">
            <a:spAutoFit/>
          </a:bodyPr>
          <a:lstStyle/>
          <a:p>
            <a:pPr marL="371475">
              <a:lnSpc>
                <a:spcPct val="100000"/>
              </a:lnSpc>
              <a:spcBef>
                <a:spcPts val="100"/>
              </a:spcBef>
            </a:pPr>
            <a:r>
              <a:rPr u="none" spc="120" dirty="0">
                <a:solidFill>
                  <a:srgbClr val="333333"/>
                </a:solidFill>
              </a:rPr>
              <a:t>Ou</a:t>
            </a:r>
            <a:r>
              <a:rPr u="none" spc="-70" dirty="0">
                <a:solidFill>
                  <a:srgbClr val="333333"/>
                </a:solidFill>
              </a:rPr>
              <a:t> </a:t>
            </a:r>
            <a:r>
              <a:rPr u="none" spc="85" dirty="0">
                <a:solidFill>
                  <a:srgbClr val="333333"/>
                </a:solidFill>
              </a:rPr>
              <a:t>toi</a:t>
            </a:r>
            <a:r>
              <a:rPr u="none" spc="-70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partir</a:t>
            </a:r>
            <a:r>
              <a:rPr u="none" spc="-70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que</a:t>
            </a:r>
            <a:r>
              <a:rPr u="none" spc="-70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à</a:t>
            </a:r>
            <a:r>
              <a:rPr u="none" spc="-70" dirty="0">
                <a:solidFill>
                  <a:srgbClr val="333333"/>
                </a:solidFill>
              </a:rPr>
              <a:t> </a:t>
            </a:r>
            <a:r>
              <a:rPr u="none" spc="50" dirty="0">
                <a:solidFill>
                  <a:srgbClr val="333333"/>
                </a:solidFill>
              </a:rPr>
              <a:t>Kubernetes</a:t>
            </a:r>
          </a:p>
          <a:p>
            <a:pPr>
              <a:lnSpc>
                <a:spcPct val="100000"/>
              </a:lnSpc>
              <a:spcBef>
                <a:spcPts val="140"/>
              </a:spcBef>
            </a:pPr>
            <a:endParaRPr u="none" spc="50" dirty="0">
              <a:solidFill>
                <a:srgbClr val="333333"/>
              </a:solidFill>
            </a:endParaRPr>
          </a:p>
          <a:p>
            <a:pPr marL="394970">
              <a:lnSpc>
                <a:spcPts val="1925"/>
              </a:lnSpc>
            </a:pPr>
            <a:r>
              <a:rPr sz="1650" u="none" spc="245" dirty="0">
                <a:solidFill>
                  <a:srgbClr val="000000"/>
                </a:solidFill>
                <a:latin typeface="Tahoma"/>
                <a:cs typeface="Tahoma"/>
              </a:rPr>
              <a:t>kubectl</a:t>
            </a:r>
            <a:r>
              <a:rPr sz="1650" u="none" spc="484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1650" u="none" spc="240" dirty="0">
                <a:solidFill>
                  <a:srgbClr val="000000"/>
                </a:solidFill>
                <a:latin typeface="Tahoma"/>
                <a:cs typeface="Tahoma"/>
              </a:rPr>
              <a:t>créer</a:t>
            </a:r>
            <a:r>
              <a:rPr sz="1650" u="none" spc="490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1650" u="none" spc="260" dirty="0">
                <a:solidFill>
                  <a:srgbClr val="000000"/>
                </a:solidFill>
                <a:latin typeface="Tahoma"/>
                <a:cs typeface="Tahoma"/>
              </a:rPr>
              <a:t>secrète</a:t>
            </a:r>
            <a:r>
              <a:rPr sz="1650" u="none" spc="484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1650" u="none" spc="229" dirty="0">
                <a:solidFill>
                  <a:srgbClr val="000000"/>
                </a:solidFill>
                <a:latin typeface="Tahoma"/>
                <a:cs typeface="Tahoma"/>
              </a:rPr>
              <a:t>générique</a:t>
            </a:r>
            <a:r>
              <a:rPr sz="1650" u="none" spc="490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1650" u="none" spc="160" dirty="0">
                <a:solidFill>
                  <a:srgbClr val="000000"/>
                </a:solidFill>
                <a:latin typeface="Tahoma"/>
                <a:cs typeface="Tahoma"/>
              </a:rPr>
              <a:t>mon secret</a:t>
            </a:r>
            <a:r>
              <a:rPr sz="1650" u="none" spc="490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1650" u="none" spc="310" dirty="0">
                <a:solidFill>
                  <a:srgbClr val="999999"/>
                </a:solidFill>
                <a:latin typeface="Tahoma"/>
                <a:cs typeface="Tahoma"/>
              </a:rPr>
              <a:t>\</a:t>
            </a:r>
            <a:endParaRPr sz="1650">
              <a:latin typeface="Tahoma"/>
              <a:cs typeface="Tahoma"/>
            </a:endParaRPr>
          </a:p>
          <a:p>
            <a:pPr marL="394970">
              <a:lnSpc>
                <a:spcPts val="1875"/>
              </a:lnSpc>
            </a:pPr>
            <a:r>
              <a:rPr sz="1650" u="none" spc="300" dirty="0">
                <a:solidFill>
                  <a:srgbClr val="000000"/>
                </a:solidFill>
                <a:latin typeface="Tahoma"/>
                <a:cs typeface="Tahoma"/>
              </a:rPr>
              <a:t>-- </a:t>
            </a:r>
            <a:r>
              <a:rPr sz="1650" u="none" spc="400" dirty="0">
                <a:solidFill>
                  <a:srgbClr val="000000"/>
                </a:solidFill>
                <a:latin typeface="Tahoma"/>
                <a:cs typeface="Tahoma"/>
              </a:rPr>
              <a:t>de- </a:t>
            </a:r>
            <a:r>
              <a:rPr sz="1650" u="none" spc="170" dirty="0">
                <a:solidFill>
                  <a:srgbClr val="000000"/>
                </a:solidFill>
                <a:latin typeface="Tahoma"/>
                <a:cs typeface="Tahoma"/>
              </a:rPr>
              <a:t>littéral </a:t>
            </a:r>
            <a:r>
              <a:rPr sz="1650" u="none" spc="170" dirty="0">
                <a:solidFill>
                  <a:srgbClr val="996E3A"/>
                </a:solidFill>
                <a:latin typeface="Tahoma"/>
                <a:cs typeface="Tahoma"/>
              </a:rPr>
              <a:t>= </a:t>
            </a:r>
            <a:r>
              <a:rPr sz="1650" u="none" spc="170" dirty="0">
                <a:solidFill>
                  <a:srgbClr val="669900"/>
                </a:solidFill>
                <a:latin typeface="Tahoma"/>
                <a:cs typeface="Tahoma"/>
              </a:rPr>
              <a:t>'nom_utilisateur=admin'</a:t>
            </a:r>
            <a:r>
              <a:rPr sz="1650" u="none" spc="475" dirty="0">
                <a:solidFill>
                  <a:srgbClr val="669900"/>
                </a:solidFill>
                <a:latin typeface="Tahoma"/>
                <a:cs typeface="Tahoma"/>
              </a:rPr>
              <a:t> </a:t>
            </a:r>
            <a:r>
              <a:rPr sz="1650" u="none" spc="310" dirty="0">
                <a:solidFill>
                  <a:srgbClr val="999999"/>
                </a:solidFill>
                <a:latin typeface="Tahoma"/>
                <a:cs typeface="Tahoma"/>
              </a:rPr>
              <a:t>\</a:t>
            </a:r>
            <a:endParaRPr sz="1650">
              <a:latin typeface="Tahoma"/>
              <a:cs typeface="Tahoma"/>
            </a:endParaRPr>
          </a:p>
          <a:p>
            <a:pPr marL="142875" marR="6994525" indent="252095">
              <a:lnSpc>
                <a:spcPts val="1880"/>
              </a:lnSpc>
              <a:spcBef>
                <a:spcPts val="95"/>
              </a:spcBef>
            </a:pPr>
            <a:r>
              <a:rPr sz="1650" u="none" spc="300" dirty="0">
                <a:solidFill>
                  <a:srgbClr val="000000"/>
                </a:solidFill>
                <a:latin typeface="Tahoma"/>
                <a:cs typeface="Tahoma"/>
              </a:rPr>
              <a:t>-- </a:t>
            </a:r>
            <a:r>
              <a:rPr sz="1650" u="none" spc="400" dirty="0">
                <a:solidFill>
                  <a:srgbClr val="000000"/>
                </a:solidFill>
                <a:latin typeface="Tahoma"/>
                <a:cs typeface="Tahoma"/>
              </a:rPr>
              <a:t>from- </a:t>
            </a:r>
            <a:r>
              <a:rPr sz="1650" u="none" spc="170" dirty="0">
                <a:solidFill>
                  <a:srgbClr val="000000"/>
                </a:solidFill>
                <a:latin typeface="Tahoma"/>
                <a:cs typeface="Tahoma"/>
              </a:rPr>
              <a:t>literal </a:t>
            </a:r>
            <a:r>
              <a:rPr sz="1650" u="none" spc="170" dirty="0">
                <a:solidFill>
                  <a:srgbClr val="996E3A"/>
                </a:solidFill>
                <a:latin typeface="Tahoma"/>
                <a:cs typeface="Tahoma"/>
              </a:rPr>
              <a:t>= </a:t>
            </a:r>
            <a:r>
              <a:rPr sz="1650" u="none" spc="170" dirty="0">
                <a:solidFill>
                  <a:srgbClr val="669900"/>
                </a:solidFill>
                <a:latin typeface="Tahoma"/>
                <a:cs typeface="Tahoma"/>
              </a:rPr>
              <a:t>'password=1f2d1e2e67df' </a:t>
            </a:r>
            <a:r>
              <a:rPr sz="1650" u="none" spc="215" dirty="0">
                <a:solidFill>
                  <a:srgbClr val="000000"/>
                </a:solidFill>
                <a:latin typeface="Tahoma"/>
                <a:cs typeface="Tahoma"/>
              </a:rPr>
              <a:t>secret/mysecret</a:t>
            </a:r>
            <a:r>
              <a:rPr sz="1650" u="none" spc="484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1650" u="none" spc="204" dirty="0">
                <a:solidFill>
                  <a:srgbClr val="000000"/>
                </a:solidFill>
                <a:latin typeface="Tahoma"/>
                <a:cs typeface="Tahoma"/>
              </a:rPr>
              <a:t>créé</a:t>
            </a:r>
            <a:endParaRPr sz="165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625"/>
              </a:spcBef>
            </a:pPr>
            <a:endParaRPr sz="1650">
              <a:latin typeface="Tahoma"/>
              <a:cs typeface="Tahoma"/>
            </a:endParaRPr>
          </a:p>
          <a:p>
            <a:pPr marL="142875">
              <a:lnSpc>
                <a:spcPts val="1925"/>
              </a:lnSpc>
            </a:pPr>
            <a:r>
              <a:rPr sz="1650" u="none" spc="390" dirty="0">
                <a:solidFill>
                  <a:srgbClr val="999999"/>
                </a:solidFill>
                <a:latin typeface="Tahoma"/>
                <a:cs typeface="Tahoma"/>
              </a:rPr>
              <a:t>-- </a:t>
            </a:r>
            <a:r>
              <a:rPr sz="1650" u="none" spc="340" dirty="0">
                <a:solidFill>
                  <a:srgbClr val="999999"/>
                </a:solidFill>
                <a:latin typeface="Tahoma"/>
                <a:cs typeface="Tahoma"/>
              </a:rPr>
              <a:t>-</a:t>
            </a:r>
            <a:endParaRPr sz="1650">
              <a:latin typeface="Tahoma"/>
              <a:cs typeface="Tahoma"/>
            </a:endParaRPr>
          </a:p>
          <a:p>
            <a:pPr marL="142875" marR="10274935">
              <a:lnSpc>
                <a:spcPts val="1870"/>
              </a:lnSpc>
              <a:spcBef>
                <a:spcPts val="105"/>
              </a:spcBef>
            </a:pPr>
            <a:r>
              <a:rPr sz="1650" u="none" spc="245" dirty="0">
                <a:solidFill>
                  <a:srgbClr val="0077AA"/>
                </a:solidFill>
                <a:latin typeface="Tahoma"/>
                <a:cs typeface="Tahoma"/>
              </a:rPr>
              <a:t>apiVersion </a:t>
            </a:r>
            <a:r>
              <a:rPr sz="1650" u="none" spc="245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u="none" dirty="0">
                <a:solidFill>
                  <a:srgbClr val="999999"/>
                </a:solidFill>
                <a:latin typeface="Tahoma"/>
                <a:cs typeface="Tahoma"/>
              </a:rPr>
              <a:t>  </a:t>
            </a:r>
            <a:r>
              <a:rPr sz="1650" u="none" spc="100" dirty="0">
                <a:solidFill>
                  <a:srgbClr val="000000"/>
                </a:solidFill>
                <a:latin typeface="Tahoma"/>
                <a:cs typeface="Tahoma"/>
              </a:rPr>
              <a:t>v1 </a:t>
            </a:r>
            <a:r>
              <a:rPr sz="1650" u="none" spc="260" dirty="0">
                <a:solidFill>
                  <a:srgbClr val="0077AA"/>
                </a:solidFill>
                <a:latin typeface="Tahoma"/>
                <a:cs typeface="Tahoma"/>
              </a:rPr>
              <a:t>type </a:t>
            </a:r>
            <a:r>
              <a:rPr sz="1650" u="none" spc="260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u="none" spc="484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650" u="none" spc="155" dirty="0">
                <a:solidFill>
                  <a:srgbClr val="0077AA"/>
                </a:solidFill>
                <a:latin typeface="Tahoma"/>
                <a:cs typeface="Tahoma"/>
              </a:rPr>
              <a:t>Métadonnées </a:t>
            </a:r>
            <a:r>
              <a:rPr sz="1650" u="none" spc="215" dirty="0">
                <a:solidFill>
                  <a:srgbClr val="000000"/>
                </a:solidFill>
                <a:latin typeface="Tahoma"/>
                <a:cs typeface="Tahoma"/>
              </a:rPr>
              <a:t>secrètes </a:t>
            </a:r>
            <a:r>
              <a:rPr sz="1650" u="none" spc="155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endParaRPr sz="1650">
              <a:latin typeface="Tahoma"/>
              <a:cs typeface="Tahoma"/>
            </a:endParaRPr>
          </a:p>
          <a:p>
            <a:pPr marL="142875" marR="10022205" indent="252095">
              <a:lnSpc>
                <a:spcPts val="1880"/>
              </a:lnSpc>
              <a:spcBef>
                <a:spcPts val="5"/>
              </a:spcBef>
            </a:pPr>
            <a:r>
              <a:rPr sz="1650" u="none" spc="60" dirty="0">
                <a:solidFill>
                  <a:srgbClr val="0077AA"/>
                </a:solidFill>
                <a:latin typeface="Tahoma"/>
                <a:cs typeface="Tahoma"/>
              </a:rPr>
              <a:t>nom </a:t>
            </a:r>
            <a:r>
              <a:rPr sz="1650" u="none" spc="60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u="none" spc="490" dirty="0">
                <a:solidFill>
                  <a:srgbClr val="999999"/>
                </a:solidFill>
                <a:latin typeface="Tahoma"/>
                <a:cs typeface="Tahoma"/>
              </a:rPr>
              <a:t> mon </a:t>
            </a:r>
            <a:r>
              <a:rPr sz="1650" u="none" spc="240" dirty="0">
                <a:solidFill>
                  <a:srgbClr val="0077AA"/>
                </a:solidFill>
                <a:latin typeface="Tahoma"/>
                <a:cs typeface="Tahoma"/>
              </a:rPr>
              <a:t>type </a:t>
            </a:r>
            <a:r>
              <a:rPr sz="1650" u="none" spc="150" dirty="0">
                <a:solidFill>
                  <a:srgbClr val="000000"/>
                </a:solidFill>
                <a:latin typeface="Tahoma"/>
                <a:cs typeface="Tahoma"/>
              </a:rPr>
              <a:t>secret </a:t>
            </a:r>
            <a:r>
              <a:rPr sz="1650" u="none" spc="240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u="none" spc="490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650" u="none" spc="245" dirty="0">
                <a:solidFill>
                  <a:srgbClr val="0077AA"/>
                </a:solidFill>
                <a:latin typeface="Tahoma"/>
                <a:cs typeface="Tahoma"/>
              </a:rPr>
              <a:t>Données de chaîne </a:t>
            </a:r>
            <a:r>
              <a:rPr sz="1650" u="none" spc="-10" dirty="0">
                <a:solidFill>
                  <a:srgbClr val="000000"/>
                </a:solidFill>
                <a:latin typeface="Tahoma"/>
                <a:cs typeface="Tahoma"/>
              </a:rPr>
              <a:t>opaques </a:t>
            </a:r>
            <a:r>
              <a:rPr sz="1650" u="none" spc="245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endParaRPr sz="1650">
              <a:latin typeface="Tahoma"/>
              <a:cs typeface="Tahoma"/>
            </a:endParaRPr>
          </a:p>
          <a:p>
            <a:pPr marL="394970">
              <a:lnSpc>
                <a:spcPts val="1764"/>
              </a:lnSpc>
            </a:pPr>
            <a:r>
              <a:rPr sz="1650" u="none" spc="120" dirty="0">
                <a:solidFill>
                  <a:srgbClr val="0077AA"/>
                </a:solidFill>
                <a:latin typeface="Tahoma"/>
                <a:cs typeface="Tahoma"/>
              </a:rPr>
              <a:t>nom d'utilisateur </a:t>
            </a:r>
            <a:r>
              <a:rPr sz="1650" u="none" spc="120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u="none" spc="-5" dirty="0">
                <a:solidFill>
                  <a:srgbClr val="999999"/>
                </a:solidFill>
                <a:latin typeface="Tahoma"/>
                <a:cs typeface="Tahoma"/>
              </a:rPr>
              <a:t>  </a:t>
            </a:r>
            <a:r>
              <a:rPr sz="1650" u="none" spc="75" dirty="0">
                <a:solidFill>
                  <a:srgbClr val="000000"/>
                </a:solidFill>
                <a:latin typeface="Tahoma"/>
                <a:cs typeface="Tahoma"/>
              </a:rPr>
              <a:t>administrateur</a:t>
            </a:r>
            <a:endParaRPr sz="1650">
              <a:latin typeface="Tahoma"/>
              <a:cs typeface="Tahoma"/>
            </a:endParaRPr>
          </a:p>
          <a:p>
            <a:pPr marL="394970">
              <a:lnSpc>
                <a:spcPts val="1930"/>
              </a:lnSpc>
            </a:pPr>
            <a:r>
              <a:rPr sz="1650" u="none" spc="155" dirty="0">
                <a:solidFill>
                  <a:srgbClr val="0077AA"/>
                </a:solidFill>
                <a:latin typeface="Tahoma"/>
                <a:cs typeface="Tahoma"/>
              </a:rPr>
              <a:t>mot de passe </a:t>
            </a:r>
            <a:r>
              <a:rPr sz="1650" u="none" spc="155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u="none" dirty="0">
                <a:solidFill>
                  <a:srgbClr val="999999"/>
                </a:solidFill>
                <a:latin typeface="Tahoma"/>
                <a:cs typeface="Tahoma"/>
              </a:rPr>
              <a:t>  </a:t>
            </a:r>
            <a:r>
              <a:rPr sz="1650" u="none" spc="145" dirty="0">
                <a:solidFill>
                  <a:srgbClr val="000000"/>
                </a:solidFill>
                <a:latin typeface="Tahoma"/>
                <a:cs typeface="Tahoma"/>
              </a:rPr>
              <a:t>1f2d1e2e67df</a:t>
            </a:r>
            <a:endParaRPr sz="165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09624" y="1552574"/>
            <a:ext cx="12211050" cy="9525"/>
          </a:xfrm>
          <a:custGeom>
            <a:avLst/>
            <a:gdLst/>
            <a:ahLst/>
            <a:cxnLst/>
            <a:rect l="l" t="t" r="r" b="b"/>
            <a:pathLst>
              <a:path w="12211050" h="9525">
                <a:moveTo>
                  <a:pt x="12211049" y="9524"/>
                </a:moveTo>
                <a:lnTo>
                  <a:pt x="0" y="9524"/>
                </a:lnTo>
                <a:lnTo>
                  <a:pt x="0" y="0"/>
                </a:lnTo>
                <a:lnTo>
                  <a:pt x="12211049" y="0"/>
                </a:lnTo>
                <a:lnTo>
                  <a:pt x="12211049" y="952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809624" y="1552574"/>
            <a:ext cx="12211050" cy="447675"/>
            <a:chOff x="809624" y="1552574"/>
            <a:chExt cx="12211050" cy="447675"/>
          </a:xfrm>
        </p:grpSpPr>
        <p:sp>
          <p:nvSpPr>
            <p:cNvPr id="4" name="object 4"/>
            <p:cNvSpPr/>
            <p:nvPr/>
          </p:nvSpPr>
          <p:spPr>
            <a:xfrm>
              <a:off x="809612" y="1552574"/>
              <a:ext cx="12211050" cy="447675"/>
            </a:xfrm>
            <a:custGeom>
              <a:avLst/>
              <a:gdLst/>
              <a:ahLst/>
              <a:cxnLst/>
              <a:rect l="l" t="t" r="r" b="b"/>
              <a:pathLst>
                <a:path w="12211050" h="447675">
                  <a:moveTo>
                    <a:pt x="12211050" y="0"/>
                  </a:moveTo>
                  <a:lnTo>
                    <a:pt x="12201525" y="0"/>
                  </a:lnTo>
                  <a:lnTo>
                    <a:pt x="12201525" y="438150"/>
                  </a:lnTo>
                  <a:lnTo>
                    <a:pt x="0" y="438150"/>
                  </a:lnTo>
                  <a:lnTo>
                    <a:pt x="0" y="447675"/>
                  </a:lnTo>
                  <a:lnTo>
                    <a:pt x="12201525" y="447675"/>
                  </a:lnTo>
                  <a:lnTo>
                    <a:pt x="12211050" y="447675"/>
                  </a:lnTo>
                  <a:lnTo>
                    <a:pt x="12211050" y="438150"/>
                  </a:lnTo>
                  <a:lnTo>
                    <a:pt x="12211050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09624" y="1552574"/>
              <a:ext cx="9525" cy="447675"/>
            </a:xfrm>
            <a:custGeom>
              <a:avLst/>
              <a:gdLst/>
              <a:ahLst/>
              <a:cxnLst/>
              <a:rect l="l" t="t" r="r" b="b"/>
              <a:pathLst>
                <a:path w="9525" h="447675">
                  <a:moveTo>
                    <a:pt x="0" y="447674"/>
                  </a:moveTo>
                  <a:lnTo>
                    <a:pt x="0" y="0"/>
                  </a:lnTo>
                  <a:lnTo>
                    <a:pt x="9524" y="9524"/>
                  </a:lnTo>
                  <a:lnTo>
                    <a:pt x="9524" y="438149"/>
                  </a:lnTo>
                  <a:lnTo>
                    <a:pt x="0" y="447674"/>
                  </a:lnTo>
                  <a:close/>
                </a:path>
              </a:pathLst>
            </a:custGeom>
            <a:solidFill>
              <a:srgbClr val="ED21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/>
          <p:nvPr/>
        </p:nvSpPr>
        <p:spPr>
          <a:xfrm>
            <a:off x="809624" y="2143124"/>
            <a:ext cx="12211050" cy="9525"/>
          </a:xfrm>
          <a:custGeom>
            <a:avLst/>
            <a:gdLst/>
            <a:ahLst/>
            <a:cxnLst/>
            <a:rect l="l" t="t" r="r" b="b"/>
            <a:pathLst>
              <a:path w="12211050" h="9525">
                <a:moveTo>
                  <a:pt x="12211049" y="9524"/>
                </a:moveTo>
                <a:lnTo>
                  <a:pt x="0" y="9524"/>
                </a:lnTo>
                <a:lnTo>
                  <a:pt x="0" y="0"/>
                </a:lnTo>
                <a:lnTo>
                  <a:pt x="12211049" y="0"/>
                </a:lnTo>
                <a:lnTo>
                  <a:pt x="12211049" y="952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" name="object 7"/>
          <p:cNvGrpSpPr/>
          <p:nvPr/>
        </p:nvGrpSpPr>
        <p:grpSpPr>
          <a:xfrm>
            <a:off x="809624" y="2143124"/>
            <a:ext cx="12211050" cy="2352675"/>
            <a:chOff x="809624" y="2143124"/>
            <a:chExt cx="12211050" cy="2352675"/>
          </a:xfrm>
        </p:grpSpPr>
        <p:sp>
          <p:nvSpPr>
            <p:cNvPr id="8" name="object 8"/>
            <p:cNvSpPr/>
            <p:nvPr/>
          </p:nvSpPr>
          <p:spPr>
            <a:xfrm>
              <a:off x="809612" y="2143124"/>
              <a:ext cx="12211050" cy="2352675"/>
            </a:xfrm>
            <a:custGeom>
              <a:avLst/>
              <a:gdLst/>
              <a:ahLst/>
              <a:cxnLst/>
              <a:rect l="l" t="t" r="r" b="b"/>
              <a:pathLst>
                <a:path w="12211050" h="2352675">
                  <a:moveTo>
                    <a:pt x="12211050" y="0"/>
                  </a:moveTo>
                  <a:lnTo>
                    <a:pt x="12201525" y="0"/>
                  </a:lnTo>
                  <a:lnTo>
                    <a:pt x="12201525" y="2343150"/>
                  </a:lnTo>
                  <a:lnTo>
                    <a:pt x="0" y="2343150"/>
                  </a:lnTo>
                  <a:lnTo>
                    <a:pt x="0" y="2352675"/>
                  </a:lnTo>
                  <a:lnTo>
                    <a:pt x="12201525" y="2352675"/>
                  </a:lnTo>
                  <a:lnTo>
                    <a:pt x="12211050" y="2352675"/>
                  </a:lnTo>
                  <a:lnTo>
                    <a:pt x="12211050" y="2343150"/>
                  </a:lnTo>
                  <a:lnTo>
                    <a:pt x="12211050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809624" y="2143124"/>
              <a:ext cx="9525" cy="2352675"/>
            </a:xfrm>
            <a:custGeom>
              <a:avLst/>
              <a:gdLst/>
              <a:ahLst/>
              <a:cxnLst/>
              <a:rect l="l" t="t" r="r" b="b"/>
              <a:pathLst>
                <a:path w="9525" h="2352675">
                  <a:moveTo>
                    <a:pt x="0" y="2352674"/>
                  </a:moveTo>
                  <a:lnTo>
                    <a:pt x="0" y="0"/>
                  </a:lnTo>
                  <a:lnTo>
                    <a:pt x="9524" y="9524"/>
                  </a:lnTo>
                  <a:lnTo>
                    <a:pt x="9524" y="2343149"/>
                  </a:lnTo>
                  <a:lnTo>
                    <a:pt x="0" y="2352674"/>
                  </a:lnTo>
                  <a:close/>
                </a:path>
              </a:pathLst>
            </a:custGeom>
            <a:solidFill>
              <a:srgbClr val="ED21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14" dirty="0"/>
              <a:t>VOIR</a:t>
            </a:r>
            <a:r>
              <a:rPr spc="-25" dirty="0"/>
              <a:t> </a:t>
            </a:r>
            <a:r>
              <a:rPr spc="75" dirty="0"/>
              <a:t>UN</a:t>
            </a:r>
            <a:r>
              <a:rPr spc="-25" dirty="0"/>
              <a:t> </a:t>
            </a:r>
            <a:r>
              <a:rPr spc="-140" dirty="0"/>
              <a:t>SECRÈTE</a:t>
            </a:r>
          </a:p>
        </p:txBody>
      </p:sp>
      <p:pic>
        <p:nvPicPr>
          <p:cNvPr id="11" name="object 1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1465" y="1679943"/>
            <a:ext cx="103240" cy="198704"/>
          </a:xfrm>
          <a:prstGeom prst="rect">
            <a:avLst/>
          </a:prstGeom>
        </p:spPr>
      </p:pic>
      <p:sp>
        <p:nvSpPr>
          <p:cNvPr id="12" name="object 1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311785" rIns="0" bIns="0" rtlCol="0">
            <a:spAutoFit/>
          </a:bodyPr>
          <a:lstStyle/>
          <a:p>
            <a:pPr marL="394970">
              <a:lnSpc>
                <a:spcPct val="100000"/>
              </a:lnSpc>
              <a:spcBef>
                <a:spcPts val="100"/>
              </a:spcBef>
            </a:pPr>
            <a:r>
              <a:rPr sz="1650" u="none" spc="245" dirty="0">
                <a:solidFill>
                  <a:srgbClr val="000000"/>
                </a:solidFill>
                <a:latin typeface="Tahoma"/>
                <a:cs typeface="Tahoma"/>
              </a:rPr>
              <a:t>kubectl</a:t>
            </a:r>
            <a:r>
              <a:rPr sz="1650" u="none" spc="480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1650" u="none" spc="215" dirty="0">
                <a:solidFill>
                  <a:srgbClr val="000000"/>
                </a:solidFill>
                <a:latin typeface="Tahoma"/>
                <a:cs typeface="Tahoma"/>
              </a:rPr>
              <a:t>obtenir</a:t>
            </a:r>
            <a:r>
              <a:rPr sz="1650" u="none" spc="484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1650" u="none" spc="260" dirty="0">
                <a:solidFill>
                  <a:srgbClr val="000000"/>
                </a:solidFill>
                <a:latin typeface="Tahoma"/>
                <a:cs typeface="Tahoma"/>
              </a:rPr>
              <a:t>secrète</a:t>
            </a:r>
            <a:r>
              <a:rPr sz="1650" u="none" spc="484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1650" u="none" spc="160" dirty="0">
                <a:solidFill>
                  <a:srgbClr val="000000"/>
                </a:solidFill>
                <a:latin typeface="Tahoma"/>
                <a:cs typeface="Tahoma"/>
              </a:rPr>
              <a:t>mon secret</a:t>
            </a:r>
            <a:r>
              <a:rPr sz="1650" u="none" spc="480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1650" u="none" spc="190" dirty="0">
                <a:solidFill>
                  <a:srgbClr val="ED9900"/>
                </a:solidFill>
                <a:latin typeface="Tahoma"/>
                <a:cs typeface="Tahoma"/>
              </a:rPr>
              <a:t>- </a:t>
            </a:r>
            <a:r>
              <a:rPr sz="1650" u="none" spc="285" dirty="0">
                <a:solidFill>
                  <a:srgbClr val="ED9900"/>
                </a:solidFill>
                <a:latin typeface="Tahoma"/>
                <a:cs typeface="Tahoma"/>
              </a:rPr>
              <a:t>o</a:t>
            </a:r>
            <a:r>
              <a:rPr sz="1650" u="none" spc="484" dirty="0">
                <a:solidFill>
                  <a:srgbClr val="ED9900"/>
                </a:solidFill>
                <a:latin typeface="Tahoma"/>
                <a:cs typeface="Tahoma"/>
              </a:rPr>
              <a:t> </a:t>
            </a:r>
            <a:r>
              <a:rPr sz="1650" u="none" spc="105" dirty="0">
                <a:solidFill>
                  <a:srgbClr val="000000"/>
                </a:solidFill>
                <a:latin typeface="Tahoma"/>
                <a:cs typeface="Tahoma"/>
              </a:rPr>
              <a:t>yaml</a:t>
            </a:r>
            <a:endParaRPr sz="165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675"/>
              </a:spcBef>
            </a:pPr>
            <a:endParaRPr sz="1650">
              <a:latin typeface="Tahoma"/>
              <a:cs typeface="Tahoma"/>
            </a:endParaRPr>
          </a:p>
          <a:p>
            <a:pPr marL="142875">
              <a:lnSpc>
                <a:spcPts val="1925"/>
              </a:lnSpc>
            </a:pPr>
            <a:r>
              <a:rPr sz="1650" u="none" spc="390" dirty="0">
                <a:solidFill>
                  <a:srgbClr val="999999"/>
                </a:solidFill>
                <a:latin typeface="Tahoma"/>
                <a:cs typeface="Tahoma"/>
              </a:rPr>
              <a:t>-- </a:t>
            </a:r>
            <a:r>
              <a:rPr sz="1650" u="none" spc="340" dirty="0">
                <a:solidFill>
                  <a:srgbClr val="999999"/>
                </a:solidFill>
                <a:latin typeface="Tahoma"/>
                <a:cs typeface="Tahoma"/>
              </a:rPr>
              <a:t>-</a:t>
            </a:r>
            <a:endParaRPr sz="1650">
              <a:latin typeface="Tahoma"/>
              <a:cs typeface="Tahoma"/>
            </a:endParaRPr>
          </a:p>
          <a:p>
            <a:pPr marL="142875" marR="10274935">
              <a:lnSpc>
                <a:spcPts val="1880"/>
              </a:lnSpc>
              <a:spcBef>
                <a:spcPts val="95"/>
              </a:spcBef>
            </a:pPr>
            <a:r>
              <a:rPr sz="1650" u="none" spc="245" dirty="0">
                <a:solidFill>
                  <a:srgbClr val="0077AA"/>
                </a:solidFill>
                <a:latin typeface="Tahoma"/>
                <a:cs typeface="Tahoma"/>
              </a:rPr>
              <a:t>apiVersion </a:t>
            </a:r>
            <a:r>
              <a:rPr sz="1650" u="none" spc="245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u="none" dirty="0">
                <a:solidFill>
                  <a:srgbClr val="999999"/>
                </a:solidFill>
                <a:latin typeface="Tahoma"/>
                <a:cs typeface="Tahoma"/>
              </a:rPr>
              <a:t>  </a:t>
            </a:r>
            <a:r>
              <a:rPr sz="1650" u="none" spc="100" dirty="0">
                <a:solidFill>
                  <a:srgbClr val="000000"/>
                </a:solidFill>
                <a:latin typeface="Tahoma"/>
                <a:cs typeface="Tahoma"/>
              </a:rPr>
              <a:t>v1 </a:t>
            </a:r>
            <a:r>
              <a:rPr sz="1650" u="none" spc="260" dirty="0">
                <a:solidFill>
                  <a:srgbClr val="0077AA"/>
                </a:solidFill>
                <a:latin typeface="Tahoma"/>
                <a:cs typeface="Tahoma"/>
              </a:rPr>
              <a:t>type </a:t>
            </a:r>
            <a:r>
              <a:rPr sz="1650" u="none" spc="260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u="none" spc="484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650" u="none" spc="155" dirty="0">
                <a:solidFill>
                  <a:srgbClr val="0077AA"/>
                </a:solidFill>
                <a:latin typeface="Tahoma"/>
                <a:cs typeface="Tahoma"/>
              </a:rPr>
              <a:t>Métadonnées </a:t>
            </a:r>
            <a:r>
              <a:rPr sz="1650" u="none" spc="215" dirty="0">
                <a:solidFill>
                  <a:srgbClr val="000000"/>
                </a:solidFill>
                <a:latin typeface="Tahoma"/>
                <a:cs typeface="Tahoma"/>
              </a:rPr>
              <a:t>secrètes </a:t>
            </a:r>
            <a:r>
              <a:rPr sz="1650" u="none" spc="155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endParaRPr sz="1650">
              <a:latin typeface="Tahoma"/>
              <a:cs typeface="Tahoma"/>
            </a:endParaRPr>
          </a:p>
          <a:p>
            <a:pPr marL="394970">
              <a:lnSpc>
                <a:spcPts val="1764"/>
              </a:lnSpc>
            </a:pPr>
            <a:r>
              <a:rPr sz="1650" u="none" spc="60" dirty="0">
                <a:solidFill>
                  <a:srgbClr val="0077AA"/>
                </a:solidFill>
                <a:latin typeface="Tahoma"/>
                <a:cs typeface="Tahoma"/>
              </a:rPr>
              <a:t>nom </a:t>
            </a:r>
            <a:r>
              <a:rPr sz="1650" u="none" spc="60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u="none" spc="490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650" u="none" spc="150" dirty="0">
                <a:solidFill>
                  <a:srgbClr val="000000"/>
                </a:solidFill>
                <a:latin typeface="Tahoma"/>
                <a:cs typeface="Tahoma"/>
              </a:rPr>
              <a:t>mon secret</a:t>
            </a:r>
            <a:endParaRPr sz="1650">
              <a:latin typeface="Tahoma"/>
              <a:cs typeface="Tahoma"/>
            </a:endParaRPr>
          </a:p>
          <a:p>
            <a:pPr marL="142875" marR="10527030">
              <a:lnSpc>
                <a:spcPts val="1880"/>
              </a:lnSpc>
              <a:spcBef>
                <a:spcPts val="95"/>
              </a:spcBef>
            </a:pPr>
            <a:r>
              <a:rPr sz="1650" u="none" spc="240" dirty="0">
                <a:solidFill>
                  <a:srgbClr val="0077AA"/>
                </a:solidFill>
                <a:latin typeface="Tahoma"/>
                <a:cs typeface="Tahoma"/>
              </a:rPr>
              <a:t>taper </a:t>
            </a:r>
            <a:r>
              <a:rPr sz="1650" u="none" spc="240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u="none" spc="490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650" u="none" spc="220" dirty="0">
                <a:solidFill>
                  <a:srgbClr val="0077AA"/>
                </a:solidFill>
                <a:latin typeface="Tahoma"/>
                <a:cs typeface="Tahoma"/>
              </a:rPr>
              <a:t>Données </a:t>
            </a:r>
            <a:r>
              <a:rPr sz="1650" u="none" spc="-10" dirty="0">
                <a:solidFill>
                  <a:srgbClr val="000000"/>
                </a:solidFill>
                <a:latin typeface="Tahoma"/>
                <a:cs typeface="Tahoma"/>
              </a:rPr>
              <a:t>opaques </a:t>
            </a:r>
            <a:r>
              <a:rPr sz="1650" u="none" spc="220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endParaRPr sz="1650">
              <a:latin typeface="Tahoma"/>
              <a:cs typeface="Tahoma"/>
            </a:endParaRPr>
          </a:p>
          <a:p>
            <a:pPr marL="394970">
              <a:lnSpc>
                <a:spcPts val="1770"/>
              </a:lnSpc>
            </a:pPr>
            <a:r>
              <a:rPr sz="1650" u="none" spc="120" dirty="0">
                <a:solidFill>
                  <a:srgbClr val="0077AA"/>
                </a:solidFill>
                <a:latin typeface="Tahoma"/>
                <a:cs typeface="Tahoma"/>
              </a:rPr>
              <a:t>nom d'utilisateur </a:t>
            </a:r>
            <a:r>
              <a:rPr sz="1650" u="none" spc="120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u="none" spc="-5" dirty="0">
                <a:solidFill>
                  <a:srgbClr val="999999"/>
                </a:solidFill>
                <a:latin typeface="Tahoma"/>
                <a:cs typeface="Tahoma"/>
              </a:rPr>
              <a:t>  </a:t>
            </a:r>
            <a:r>
              <a:rPr sz="1650" u="none" spc="-10" dirty="0">
                <a:solidFill>
                  <a:srgbClr val="000000"/>
                </a:solidFill>
                <a:latin typeface="Tahoma"/>
                <a:cs typeface="Tahoma"/>
              </a:rPr>
              <a:t>YWRtaW4=</a:t>
            </a:r>
            <a:endParaRPr sz="1650">
              <a:latin typeface="Tahoma"/>
              <a:cs typeface="Tahoma"/>
            </a:endParaRPr>
          </a:p>
          <a:p>
            <a:pPr marL="394970">
              <a:lnSpc>
                <a:spcPts val="1930"/>
              </a:lnSpc>
            </a:pPr>
            <a:r>
              <a:rPr sz="1650" u="none" spc="155" dirty="0">
                <a:solidFill>
                  <a:srgbClr val="0077AA"/>
                </a:solidFill>
                <a:latin typeface="Tahoma"/>
                <a:cs typeface="Tahoma"/>
              </a:rPr>
              <a:t>mot de passe </a:t>
            </a:r>
            <a:r>
              <a:rPr sz="1650" u="none" spc="155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u="none" dirty="0">
                <a:solidFill>
                  <a:srgbClr val="999999"/>
                </a:solidFill>
                <a:latin typeface="Tahoma"/>
                <a:cs typeface="Tahoma"/>
              </a:rPr>
              <a:t>  </a:t>
            </a:r>
            <a:r>
              <a:rPr sz="1650" u="none" spc="-10" dirty="0">
                <a:solidFill>
                  <a:srgbClr val="000000"/>
                </a:solidFill>
                <a:latin typeface="Tahoma"/>
                <a:cs typeface="Tahoma"/>
              </a:rPr>
              <a:t>MWYyZDFlMmU2N2Rm</a:t>
            </a:r>
            <a:endParaRPr sz="165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09624" y="1552574"/>
            <a:ext cx="12211050" cy="9525"/>
          </a:xfrm>
          <a:custGeom>
            <a:avLst/>
            <a:gdLst/>
            <a:ahLst/>
            <a:cxnLst/>
            <a:rect l="l" t="t" r="r" b="b"/>
            <a:pathLst>
              <a:path w="12211050" h="9525">
                <a:moveTo>
                  <a:pt x="12211049" y="9524"/>
                </a:moveTo>
                <a:lnTo>
                  <a:pt x="0" y="9524"/>
                </a:lnTo>
                <a:lnTo>
                  <a:pt x="0" y="0"/>
                </a:lnTo>
                <a:lnTo>
                  <a:pt x="12211049" y="0"/>
                </a:lnTo>
                <a:lnTo>
                  <a:pt x="12211049" y="952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809624" y="1552574"/>
            <a:ext cx="12211050" cy="4257675"/>
            <a:chOff x="809624" y="1552574"/>
            <a:chExt cx="12211050" cy="4257675"/>
          </a:xfrm>
        </p:grpSpPr>
        <p:sp>
          <p:nvSpPr>
            <p:cNvPr id="4" name="object 4"/>
            <p:cNvSpPr/>
            <p:nvPr/>
          </p:nvSpPr>
          <p:spPr>
            <a:xfrm>
              <a:off x="809612" y="1552574"/>
              <a:ext cx="12211050" cy="4257675"/>
            </a:xfrm>
            <a:custGeom>
              <a:avLst/>
              <a:gdLst/>
              <a:ahLst/>
              <a:cxnLst/>
              <a:rect l="l" t="t" r="r" b="b"/>
              <a:pathLst>
                <a:path w="12211050" h="4257675">
                  <a:moveTo>
                    <a:pt x="12211050" y="0"/>
                  </a:moveTo>
                  <a:lnTo>
                    <a:pt x="12201525" y="0"/>
                  </a:lnTo>
                  <a:lnTo>
                    <a:pt x="12201525" y="4248150"/>
                  </a:lnTo>
                  <a:lnTo>
                    <a:pt x="0" y="4248150"/>
                  </a:lnTo>
                  <a:lnTo>
                    <a:pt x="0" y="4257675"/>
                  </a:lnTo>
                  <a:lnTo>
                    <a:pt x="12201525" y="4257675"/>
                  </a:lnTo>
                  <a:lnTo>
                    <a:pt x="12211050" y="4257675"/>
                  </a:lnTo>
                  <a:lnTo>
                    <a:pt x="12211050" y="4248150"/>
                  </a:lnTo>
                  <a:lnTo>
                    <a:pt x="12211050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09624" y="1552574"/>
              <a:ext cx="9525" cy="4257675"/>
            </a:xfrm>
            <a:custGeom>
              <a:avLst/>
              <a:gdLst/>
              <a:ahLst/>
              <a:cxnLst/>
              <a:rect l="l" t="t" r="r" b="b"/>
              <a:pathLst>
                <a:path w="9525" h="4257675">
                  <a:moveTo>
                    <a:pt x="0" y="4257674"/>
                  </a:moveTo>
                  <a:lnTo>
                    <a:pt x="0" y="0"/>
                  </a:lnTo>
                  <a:lnTo>
                    <a:pt x="9524" y="9524"/>
                  </a:lnTo>
                  <a:lnTo>
                    <a:pt x="9524" y="4248149"/>
                  </a:lnTo>
                  <a:lnTo>
                    <a:pt x="0" y="4257674"/>
                  </a:lnTo>
                  <a:close/>
                </a:path>
              </a:pathLst>
            </a:custGeom>
            <a:solidFill>
              <a:srgbClr val="ED21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498809" y="5502017"/>
              <a:ext cx="488950" cy="159385"/>
            </a:xfrm>
            <a:custGeom>
              <a:avLst/>
              <a:gdLst/>
              <a:ahLst/>
              <a:cxnLst/>
              <a:rect l="l" t="t" r="r" b="b"/>
              <a:pathLst>
                <a:path w="488950" h="159385">
                  <a:moveTo>
                    <a:pt x="58117" y="32537"/>
                  </a:moveTo>
                  <a:lnTo>
                    <a:pt x="30593" y="32537"/>
                  </a:lnTo>
                  <a:lnTo>
                    <a:pt x="30593" y="0"/>
                  </a:lnTo>
                  <a:lnTo>
                    <a:pt x="58117" y="0"/>
                  </a:lnTo>
                  <a:lnTo>
                    <a:pt x="58117" y="32537"/>
                  </a:lnTo>
                  <a:close/>
                </a:path>
                <a:path w="488950" h="159385">
                  <a:moveTo>
                    <a:pt x="100886" y="55866"/>
                  </a:moveTo>
                  <a:lnTo>
                    <a:pt x="0" y="55866"/>
                  </a:lnTo>
                  <a:lnTo>
                    <a:pt x="0" y="32537"/>
                  </a:lnTo>
                  <a:lnTo>
                    <a:pt x="100886" y="32537"/>
                  </a:lnTo>
                  <a:lnTo>
                    <a:pt x="100886" y="55866"/>
                  </a:lnTo>
                  <a:close/>
                </a:path>
                <a:path w="488950" h="159385">
                  <a:moveTo>
                    <a:pt x="100886" y="155832"/>
                  </a:moveTo>
                  <a:lnTo>
                    <a:pt x="73516" y="155832"/>
                  </a:lnTo>
                  <a:lnTo>
                    <a:pt x="62843" y="155224"/>
                  </a:lnTo>
                  <a:lnTo>
                    <a:pt x="31217" y="124231"/>
                  </a:lnTo>
                  <a:lnTo>
                    <a:pt x="30593" y="113727"/>
                  </a:lnTo>
                  <a:lnTo>
                    <a:pt x="30593" y="55866"/>
                  </a:lnTo>
                  <a:lnTo>
                    <a:pt x="58117" y="55866"/>
                  </a:lnTo>
                  <a:lnTo>
                    <a:pt x="58117" y="121026"/>
                  </a:lnTo>
                  <a:lnTo>
                    <a:pt x="59294" y="125920"/>
                  </a:lnTo>
                  <a:lnTo>
                    <a:pt x="61647" y="128410"/>
                  </a:lnTo>
                  <a:lnTo>
                    <a:pt x="64034" y="130866"/>
                  </a:lnTo>
                  <a:lnTo>
                    <a:pt x="68605" y="132094"/>
                  </a:lnTo>
                  <a:lnTo>
                    <a:pt x="100886" y="132094"/>
                  </a:lnTo>
                  <a:lnTo>
                    <a:pt x="100886" y="155832"/>
                  </a:lnTo>
                  <a:close/>
                </a:path>
                <a:path w="488950" h="159385">
                  <a:moveTo>
                    <a:pt x="239631" y="46248"/>
                  </a:moveTo>
                  <a:lnTo>
                    <a:pt x="175528" y="46248"/>
                  </a:lnTo>
                  <a:lnTo>
                    <a:pt x="175876" y="43729"/>
                  </a:lnTo>
                  <a:lnTo>
                    <a:pt x="210726" y="29774"/>
                  </a:lnTo>
                  <a:lnTo>
                    <a:pt x="215774" y="29774"/>
                  </a:lnTo>
                  <a:lnTo>
                    <a:pt x="220515" y="30423"/>
                  </a:lnTo>
                  <a:lnTo>
                    <a:pt x="229382" y="32981"/>
                  </a:lnTo>
                  <a:lnTo>
                    <a:pt x="234277" y="35402"/>
                  </a:lnTo>
                  <a:lnTo>
                    <a:pt x="239631" y="38983"/>
                  </a:lnTo>
                  <a:lnTo>
                    <a:pt x="239631" y="46248"/>
                  </a:lnTo>
                  <a:close/>
                </a:path>
                <a:path w="488950" h="159385">
                  <a:moveTo>
                    <a:pt x="177421" y="155832"/>
                  </a:moveTo>
                  <a:lnTo>
                    <a:pt x="149795" y="155832"/>
                  </a:lnTo>
                  <a:lnTo>
                    <a:pt x="149795" y="32537"/>
                  </a:lnTo>
                  <a:lnTo>
                    <a:pt x="177421" y="32537"/>
                  </a:lnTo>
                  <a:lnTo>
                    <a:pt x="175876" y="43729"/>
                  </a:lnTo>
                  <a:lnTo>
                    <a:pt x="174642" y="44918"/>
                  </a:lnTo>
                  <a:lnTo>
                    <a:pt x="175528" y="46248"/>
                  </a:lnTo>
                  <a:lnTo>
                    <a:pt x="239631" y="46248"/>
                  </a:lnTo>
                  <a:lnTo>
                    <a:pt x="239631" y="55866"/>
                  </a:lnTo>
                  <a:lnTo>
                    <a:pt x="209294" y="55866"/>
                  </a:lnTo>
                  <a:lnTo>
                    <a:pt x="201978" y="56470"/>
                  </a:lnTo>
                  <a:lnTo>
                    <a:pt x="177421" y="94491"/>
                  </a:lnTo>
                  <a:lnTo>
                    <a:pt x="177421" y="155832"/>
                  </a:lnTo>
                  <a:close/>
                </a:path>
                <a:path w="488950" h="159385">
                  <a:moveTo>
                    <a:pt x="175528" y="46248"/>
                  </a:moveTo>
                  <a:lnTo>
                    <a:pt x="174642" y="44918"/>
                  </a:lnTo>
                  <a:lnTo>
                    <a:pt x="175876" y="43729"/>
                  </a:lnTo>
                  <a:lnTo>
                    <a:pt x="175528" y="46248"/>
                  </a:lnTo>
                  <a:close/>
                </a:path>
                <a:path w="488950" h="159385">
                  <a:moveTo>
                    <a:pt x="239631" y="69423"/>
                  </a:moveTo>
                  <a:lnTo>
                    <a:pt x="231310" y="62943"/>
                  </a:lnTo>
                  <a:lnTo>
                    <a:pt x="225290" y="59072"/>
                  </a:lnTo>
                  <a:lnTo>
                    <a:pt x="221572" y="57810"/>
                  </a:lnTo>
                  <a:lnTo>
                    <a:pt x="217764" y="56470"/>
                  </a:lnTo>
                  <a:lnTo>
                    <a:pt x="217611" y="56470"/>
                  </a:lnTo>
                  <a:lnTo>
                    <a:pt x="213796" y="55866"/>
                  </a:lnTo>
                  <a:lnTo>
                    <a:pt x="239631" y="55866"/>
                  </a:lnTo>
                  <a:lnTo>
                    <a:pt x="239631" y="69423"/>
                  </a:lnTo>
                  <a:close/>
                </a:path>
                <a:path w="488950" h="159385">
                  <a:moveTo>
                    <a:pt x="306497" y="158799"/>
                  </a:moveTo>
                  <a:lnTo>
                    <a:pt x="298005" y="158799"/>
                  </a:lnTo>
                  <a:lnTo>
                    <a:pt x="288738" y="157990"/>
                  </a:lnTo>
                  <a:lnTo>
                    <a:pt x="261285" y="129920"/>
                  </a:lnTo>
                  <a:lnTo>
                    <a:pt x="258867" y="108100"/>
                  </a:lnTo>
                  <a:lnTo>
                    <a:pt x="258867" y="32742"/>
                  </a:lnTo>
                  <a:lnTo>
                    <a:pt x="286391" y="32742"/>
                  </a:lnTo>
                  <a:lnTo>
                    <a:pt x="286391" y="117445"/>
                  </a:lnTo>
                  <a:lnTo>
                    <a:pt x="287841" y="124062"/>
                  </a:lnTo>
                  <a:lnTo>
                    <a:pt x="290740" y="127950"/>
                  </a:lnTo>
                  <a:lnTo>
                    <a:pt x="293673" y="131804"/>
                  </a:lnTo>
                  <a:lnTo>
                    <a:pt x="298243" y="133731"/>
                  </a:lnTo>
                  <a:lnTo>
                    <a:pt x="355150" y="133731"/>
                  </a:lnTo>
                  <a:lnTo>
                    <a:pt x="355150" y="145395"/>
                  </a:lnTo>
                  <a:lnTo>
                    <a:pt x="329212" y="145395"/>
                  </a:lnTo>
                  <a:lnTo>
                    <a:pt x="328861" y="147568"/>
                  </a:lnTo>
                  <a:lnTo>
                    <a:pt x="326944" y="149249"/>
                  </a:lnTo>
                  <a:lnTo>
                    <a:pt x="313983" y="156889"/>
                  </a:lnTo>
                  <a:lnTo>
                    <a:pt x="306497" y="158799"/>
                  </a:lnTo>
                  <a:close/>
                </a:path>
                <a:path w="488950" h="159385">
                  <a:moveTo>
                    <a:pt x="355150" y="133731"/>
                  </a:moveTo>
                  <a:lnTo>
                    <a:pt x="311886" y="133731"/>
                  </a:lnTo>
                  <a:lnTo>
                    <a:pt x="317582" y="131105"/>
                  </a:lnTo>
                  <a:lnTo>
                    <a:pt x="325528" y="120566"/>
                  </a:lnTo>
                  <a:lnTo>
                    <a:pt x="327524" y="112568"/>
                  </a:lnTo>
                  <a:lnTo>
                    <a:pt x="327524" y="32742"/>
                  </a:lnTo>
                  <a:lnTo>
                    <a:pt x="355150" y="32742"/>
                  </a:lnTo>
                  <a:lnTo>
                    <a:pt x="355150" y="133731"/>
                  </a:lnTo>
                  <a:close/>
                </a:path>
                <a:path w="488950" h="159385">
                  <a:moveTo>
                    <a:pt x="328861" y="147568"/>
                  </a:moveTo>
                  <a:lnTo>
                    <a:pt x="329137" y="145856"/>
                  </a:lnTo>
                  <a:lnTo>
                    <a:pt x="329212" y="145395"/>
                  </a:lnTo>
                  <a:lnTo>
                    <a:pt x="329860" y="146691"/>
                  </a:lnTo>
                  <a:lnTo>
                    <a:pt x="328861" y="147568"/>
                  </a:lnTo>
                  <a:close/>
                </a:path>
                <a:path w="488950" h="159385">
                  <a:moveTo>
                    <a:pt x="355150" y="155832"/>
                  </a:moveTo>
                  <a:lnTo>
                    <a:pt x="327524" y="155832"/>
                  </a:lnTo>
                  <a:lnTo>
                    <a:pt x="328861" y="147568"/>
                  </a:lnTo>
                  <a:lnTo>
                    <a:pt x="329860" y="146691"/>
                  </a:lnTo>
                  <a:lnTo>
                    <a:pt x="329212" y="145395"/>
                  </a:lnTo>
                  <a:lnTo>
                    <a:pt x="355150" y="145395"/>
                  </a:lnTo>
                  <a:lnTo>
                    <a:pt x="355150" y="155832"/>
                  </a:lnTo>
                  <a:close/>
                </a:path>
                <a:path w="488950" h="159385">
                  <a:moveTo>
                    <a:pt x="445310" y="158799"/>
                  </a:moveTo>
                  <a:lnTo>
                    <a:pt x="438796" y="158799"/>
                  </a:lnTo>
                  <a:lnTo>
                    <a:pt x="425267" y="157718"/>
                  </a:lnTo>
                  <a:lnTo>
                    <a:pt x="386811" y="132052"/>
                  </a:lnTo>
                  <a:lnTo>
                    <a:pt x="377682" y="94594"/>
                  </a:lnTo>
                  <a:lnTo>
                    <a:pt x="377660" y="94287"/>
                  </a:lnTo>
                  <a:lnTo>
                    <a:pt x="386620" y="57026"/>
                  </a:lnTo>
                  <a:lnTo>
                    <a:pt x="423767" y="30785"/>
                  </a:lnTo>
                  <a:lnTo>
                    <a:pt x="424533" y="30785"/>
                  </a:lnTo>
                  <a:lnTo>
                    <a:pt x="436033" y="29774"/>
                  </a:lnTo>
                  <a:lnTo>
                    <a:pt x="473687" y="45941"/>
                  </a:lnTo>
                  <a:lnTo>
                    <a:pt x="479784" y="54424"/>
                  </a:lnTo>
                  <a:lnTo>
                    <a:pt x="427394" y="54424"/>
                  </a:lnTo>
                  <a:lnTo>
                    <a:pt x="420907" y="57026"/>
                  </a:lnTo>
                  <a:lnTo>
                    <a:pt x="410778" y="67394"/>
                  </a:lnTo>
                  <a:lnTo>
                    <a:pt x="408117" y="71657"/>
                  </a:lnTo>
                  <a:lnTo>
                    <a:pt x="407943" y="73788"/>
                  </a:lnTo>
                  <a:lnTo>
                    <a:pt x="407853" y="74897"/>
                  </a:lnTo>
                  <a:lnTo>
                    <a:pt x="487253" y="74897"/>
                  </a:lnTo>
                  <a:lnTo>
                    <a:pt x="488370" y="84669"/>
                  </a:lnTo>
                  <a:lnTo>
                    <a:pt x="488370" y="94594"/>
                  </a:lnTo>
                  <a:lnTo>
                    <a:pt x="406820" y="94594"/>
                  </a:lnTo>
                  <a:lnTo>
                    <a:pt x="406893" y="98328"/>
                  </a:lnTo>
                  <a:lnTo>
                    <a:pt x="407016" y="104691"/>
                  </a:lnTo>
                  <a:lnTo>
                    <a:pt x="408369" y="113139"/>
                  </a:lnTo>
                  <a:lnTo>
                    <a:pt x="410797" y="119764"/>
                  </a:lnTo>
                  <a:lnTo>
                    <a:pt x="410879" y="119988"/>
                  </a:lnTo>
                  <a:lnTo>
                    <a:pt x="439001" y="134140"/>
                  </a:lnTo>
                  <a:lnTo>
                    <a:pt x="483151" y="134140"/>
                  </a:lnTo>
                  <a:lnTo>
                    <a:pt x="483151" y="148567"/>
                  </a:lnTo>
                  <a:lnTo>
                    <a:pt x="452029" y="158032"/>
                  </a:lnTo>
                  <a:lnTo>
                    <a:pt x="445310" y="158799"/>
                  </a:lnTo>
                  <a:close/>
                </a:path>
                <a:path w="488950" h="159385">
                  <a:moveTo>
                    <a:pt x="487253" y="74897"/>
                  </a:moveTo>
                  <a:lnTo>
                    <a:pt x="460385" y="74897"/>
                  </a:lnTo>
                  <a:lnTo>
                    <a:pt x="460038" y="71657"/>
                  </a:lnTo>
                  <a:lnTo>
                    <a:pt x="459976" y="71077"/>
                  </a:lnTo>
                  <a:lnTo>
                    <a:pt x="457657" y="66712"/>
                  </a:lnTo>
                  <a:lnTo>
                    <a:pt x="449349" y="57026"/>
                  </a:lnTo>
                  <a:lnTo>
                    <a:pt x="449233" y="56889"/>
                  </a:lnTo>
                  <a:lnTo>
                    <a:pt x="443138" y="54424"/>
                  </a:lnTo>
                  <a:lnTo>
                    <a:pt x="479784" y="54424"/>
                  </a:lnTo>
                  <a:lnTo>
                    <a:pt x="484264" y="63706"/>
                  </a:lnTo>
                  <a:lnTo>
                    <a:pt x="487126" y="73788"/>
                  </a:lnTo>
                  <a:lnTo>
                    <a:pt x="487253" y="74897"/>
                  </a:lnTo>
                  <a:close/>
                </a:path>
                <a:path w="488950" h="159385">
                  <a:moveTo>
                    <a:pt x="488370" y="98328"/>
                  </a:moveTo>
                  <a:lnTo>
                    <a:pt x="403087" y="94594"/>
                  </a:lnTo>
                  <a:lnTo>
                    <a:pt x="488370" y="94594"/>
                  </a:lnTo>
                  <a:lnTo>
                    <a:pt x="488370" y="98328"/>
                  </a:lnTo>
                  <a:close/>
                </a:path>
                <a:path w="488950" h="159385">
                  <a:moveTo>
                    <a:pt x="483151" y="134140"/>
                  </a:moveTo>
                  <a:lnTo>
                    <a:pt x="444594" y="134140"/>
                  </a:lnTo>
                  <a:lnTo>
                    <a:pt x="450494" y="133236"/>
                  </a:lnTo>
                  <a:lnTo>
                    <a:pt x="456702" y="131429"/>
                  </a:lnTo>
                  <a:lnTo>
                    <a:pt x="461847" y="129683"/>
                  </a:lnTo>
                  <a:lnTo>
                    <a:pt x="467970" y="127157"/>
                  </a:lnTo>
                  <a:lnTo>
                    <a:pt x="475071" y="123851"/>
                  </a:lnTo>
                  <a:lnTo>
                    <a:pt x="483151" y="119764"/>
                  </a:lnTo>
                  <a:lnTo>
                    <a:pt x="483151" y="134140"/>
                  </a:lnTo>
                  <a:close/>
                </a:path>
              </a:pathLst>
            </a:custGeom>
            <a:solidFill>
              <a:srgbClr val="ED99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796924" y="571563"/>
            <a:ext cx="6998970" cy="558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70" dirty="0"/>
              <a:t>UTILISER</a:t>
            </a:r>
            <a:r>
              <a:rPr spc="-130" dirty="0"/>
              <a:t> </a:t>
            </a:r>
            <a:r>
              <a:rPr spc="75" dirty="0"/>
              <a:t>UN</a:t>
            </a:r>
            <a:r>
              <a:rPr spc="-100" dirty="0"/>
              <a:t> </a:t>
            </a:r>
            <a:r>
              <a:rPr spc="-150" dirty="0"/>
              <a:t>SECRÈTE</a:t>
            </a:r>
            <a:r>
              <a:rPr spc="-95" dirty="0"/>
              <a:t> </a:t>
            </a:r>
            <a:r>
              <a:rPr dirty="0"/>
              <a:t>À</a:t>
            </a:r>
            <a:r>
              <a:rPr spc="-100" dirty="0"/>
              <a:t> </a:t>
            </a:r>
            <a:r>
              <a:rPr spc="-165" dirty="0"/>
              <a:t>CRÉER</a:t>
            </a:r>
            <a:r>
              <a:rPr spc="-80" dirty="0"/>
              <a:t> </a:t>
            </a:r>
            <a:r>
              <a:rPr spc="-105" dirty="0"/>
              <a:t>FICHIERS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311785" rIns="0" bIns="0" rtlCol="0">
            <a:spAutoFit/>
          </a:bodyPr>
          <a:lstStyle/>
          <a:p>
            <a:pPr marL="142240">
              <a:lnSpc>
                <a:spcPts val="1925"/>
              </a:lnSpc>
              <a:spcBef>
                <a:spcPts val="100"/>
              </a:spcBef>
            </a:pPr>
            <a:r>
              <a:rPr sz="1650" u="none" spc="390" dirty="0">
                <a:solidFill>
                  <a:srgbClr val="999999"/>
                </a:solidFill>
                <a:latin typeface="Tahoma"/>
                <a:cs typeface="Tahoma"/>
              </a:rPr>
              <a:t>-- </a:t>
            </a:r>
            <a:r>
              <a:rPr sz="1650" u="none" spc="340" dirty="0">
                <a:solidFill>
                  <a:srgbClr val="999999"/>
                </a:solidFill>
                <a:latin typeface="Tahoma"/>
                <a:cs typeface="Tahoma"/>
              </a:rPr>
              <a:t>-</a:t>
            </a:r>
            <a:endParaRPr sz="1650">
              <a:latin typeface="Tahoma"/>
              <a:cs typeface="Tahoma"/>
            </a:endParaRPr>
          </a:p>
          <a:p>
            <a:pPr marL="142240" marR="10274935">
              <a:lnSpc>
                <a:spcPts val="1880"/>
              </a:lnSpc>
              <a:spcBef>
                <a:spcPts val="90"/>
              </a:spcBef>
            </a:pPr>
            <a:r>
              <a:rPr sz="1650" u="none" spc="245" dirty="0">
                <a:solidFill>
                  <a:srgbClr val="0077AA"/>
                </a:solidFill>
                <a:latin typeface="Tahoma"/>
                <a:cs typeface="Tahoma"/>
              </a:rPr>
              <a:t>apiVersion </a:t>
            </a:r>
            <a:r>
              <a:rPr sz="1650" u="none" spc="245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u="none" dirty="0">
                <a:solidFill>
                  <a:srgbClr val="999999"/>
                </a:solidFill>
                <a:latin typeface="Tahoma"/>
                <a:cs typeface="Tahoma"/>
              </a:rPr>
              <a:t>  </a:t>
            </a:r>
            <a:r>
              <a:rPr sz="1650" u="none" spc="100" dirty="0">
                <a:solidFill>
                  <a:srgbClr val="000000"/>
                </a:solidFill>
                <a:latin typeface="Tahoma"/>
                <a:cs typeface="Tahoma"/>
              </a:rPr>
              <a:t>v1 </a:t>
            </a:r>
            <a:r>
              <a:rPr sz="1650" u="none" spc="260" dirty="0">
                <a:solidFill>
                  <a:srgbClr val="0077AA"/>
                </a:solidFill>
                <a:latin typeface="Tahoma"/>
                <a:cs typeface="Tahoma"/>
              </a:rPr>
              <a:t>type </a:t>
            </a:r>
            <a:r>
              <a:rPr sz="1650" u="none" spc="260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u="none" spc="484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650" u="none" spc="155" dirty="0">
                <a:solidFill>
                  <a:srgbClr val="0077AA"/>
                </a:solidFill>
                <a:latin typeface="Tahoma"/>
                <a:cs typeface="Tahoma"/>
              </a:rPr>
              <a:t>Métadonnées </a:t>
            </a:r>
            <a:r>
              <a:rPr sz="1650" u="none" spc="55" dirty="0">
                <a:solidFill>
                  <a:srgbClr val="000000"/>
                </a:solidFill>
                <a:latin typeface="Tahoma"/>
                <a:cs typeface="Tahoma"/>
              </a:rPr>
              <a:t>du pod </a:t>
            </a:r>
            <a:r>
              <a:rPr sz="1650" u="none" spc="155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endParaRPr sz="1650">
              <a:latin typeface="Tahoma"/>
              <a:cs typeface="Tahoma"/>
            </a:endParaRPr>
          </a:p>
          <a:p>
            <a:pPr marL="394970">
              <a:lnSpc>
                <a:spcPts val="1764"/>
              </a:lnSpc>
            </a:pPr>
            <a:r>
              <a:rPr sz="1650" u="none" spc="60" dirty="0">
                <a:solidFill>
                  <a:srgbClr val="0077AA"/>
                </a:solidFill>
                <a:latin typeface="Tahoma"/>
                <a:cs typeface="Tahoma"/>
              </a:rPr>
              <a:t>nom </a:t>
            </a:r>
            <a:r>
              <a:rPr sz="1650" u="none" spc="60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u="none" spc="490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650" u="none" spc="-10" dirty="0">
                <a:solidFill>
                  <a:srgbClr val="000000"/>
                </a:solidFill>
                <a:latin typeface="Tahoma"/>
                <a:cs typeface="Tahoma"/>
              </a:rPr>
              <a:t>mypod</a:t>
            </a:r>
            <a:endParaRPr sz="1650">
              <a:latin typeface="Tahoma"/>
              <a:cs typeface="Tahoma"/>
            </a:endParaRPr>
          </a:p>
          <a:p>
            <a:pPr marL="142240">
              <a:lnSpc>
                <a:spcPts val="1875"/>
              </a:lnSpc>
            </a:pPr>
            <a:r>
              <a:rPr sz="1650" u="none" spc="204" dirty="0">
                <a:solidFill>
                  <a:srgbClr val="0077AA"/>
                </a:solidFill>
                <a:latin typeface="Tahoma"/>
                <a:cs typeface="Tahoma"/>
              </a:rPr>
              <a:t>spécification </a:t>
            </a:r>
            <a:r>
              <a:rPr sz="1650" u="none" spc="204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endParaRPr sz="1650">
              <a:latin typeface="Tahoma"/>
              <a:cs typeface="Tahoma"/>
            </a:endParaRPr>
          </a:p>
          <a:p>
            <a:pPr marL="394970">
              <a:lnSpc>
                <a:spcPts val="1875"/>
              </a:lnSpc>
            </a:pPr>
            <a:r>
              <a:rPr sz="1650" u="none" spc="150" dirty="0">
                <a:solidFill>
                  <a:srgbClr val="0077AA"/>
                </a:solidFill>
                <a:latin typeface="Tahoma"/>
                <a:cs typeface="Tahoma"/>
              </a:rPr>
              <a:t>volumes </a:t>
            </a:r>
            <a:r>
              <a:rPr sz="1650" u="none" spc="150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endParaRPr sz="1650">
              <a:latin typeface="Tahoma"/>
              <a:cs typeface="Tahoma"/>
            </a:endParaRPr>
          </a:p>
          <a:p>
            <a:pPr marL="897890" marR="10148570" indent="-250825">
              <a:lnSpc>
                <a:spcPts val="1880"/>
              </a:lnSpc>
              <a:spcBef>
                <a:spcPts val="95"/>
              </a:spcBef>
              <a:buClr>
                <a:srgbClr val="999999"/>
              </a:buClr>
              <a:buChar char="-"/>
              <a:tabLst>
                <a:tab pos="899794" algn="l"/>
              </a:tabLst>
            </a:pPr>
            <a:r>
              <a:rPr sz="1650" u="none" spc="60" dirty="0">
                <a:solidFill>
                  <a:srgbClr val="0077AA"/>
                </a:solidFill>
                <a:latin typeface="Tahoma"/>
                <a:cs typeface="Tahoma"/>
              </a:rPr>
              <a:t>nom </a:t>
            </a:r>
            <a:r>
              <a:rPr sz="1650" u="none" spc="60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u="none" spc="490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650" u="none" spc="270" dirty="0">
                <a:solidFill>
                  <a:srgbClr val="0077AA"/>
                </a:solidFill>
                <a:latin typeface="Tahoma"/>
                <a:cs typeface="Tahoma"/>
              </a:rPr>
              <a:t>secret </a:t>
            </a:r>
            <a:r>
              <a:rPr sz="1650" u="none" spc="190" dirty="0">
                <a:solidFill>
                  <a:srgbClr val="000000"/>
                </a:solidFill>
                <a:latin typeface="Tahoma"/>
                <a:cs typeface="Tahoma"/>
              </a:rPr>
              <a:t>de la nourriture </a:t>
            </a:r>
            <a:r>
              <a:rPr sz="1650" u="none" spc="270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endParaRPr sz="1650">
              <a:latin typeface="Tahoma"/>
              <a:cs typeface="Tahoma"/>
            </a:endParaRPr>
          </a:p>
          <a:p>
            <a:pPr marL="1151890">
              <a:lnSpc>
                <a:spcPts val="1770"/>
              </a:lnSpc>
            </a:pPr>
            <a:r>
              <a:rPr sz="1650" u="none" spc="150" dirty="0">
                <a:solidFill>
                  <a:srgbClr val="0077AA"/>
                </a:solidFill>
                <a:latin typeface="Tahoma"/>
                <a:cs typeface="Tahoma"/>
              </a:rPr>
              <a:t>Nom secret </a:t>
            </a:r>
            <a:r>
              <a:rPr sz="1650" u="none" spc="150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u="none" dirty="0">
                <a:solidFill>
                  <a:srgbClr val="999999"/>
                </a:solidFill>
                <a:latin typeface="Tahoma"/>
                <a:cs typeface="Tahoma"/>
              </a:rPr>
              <a:t>  </a:t>
            </a:r>
            <a:r>
              <a:rPr sz="1650" u="none" spc="150" dirty="0">
                <a:solidFill>
                  <a:srgbClr val="000000"/>
                </a:solidFill>
                <a:latin typeface="Tahoma"/>
                <a:cs typeface="Tahoma"/>
              </a:rPr>
              <a:t>mon secret</a:t>
            </a:r>
            <a:endParaRPr sz="1650">
              <a:latin typeface="Tahoma"/>
              <a:cs typeface="Tahoma"/>
            </a:endParaRPr>
          </a:p>
          <a:p>
            <a:pPr marL="394970">
              <a:lnSpc>
                <a:spcPts val="1875"/>
              </a:lnSpc>
            </a:pPr>
            <a:r>
              <a:rPr sz="1650" u="none" spc="245" dirty="0">
                <a:solidFill>
                  <a:srgbClr val="0077AA"/>
                </a:solidFill>
                <a:latin typeface="Tahoma"/>
                <a:cs typeface="Tahoma"/>
              </a:rPr>
              <a:t>conteneurs </a:t>
            </a:r>
            <a:r>
              <a:rPr sz="1650" u="none" spc="245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endParaRPr sz="1650">
              <a:latin typeface="Tahoma"/>
              <a:cs typeface="Tahoma"/>
            </a:endParaRPr>
          </a:p>
          <a:p>
            <a:pPr marL="897890" indent="-250825">
              <a:lnSpc>
                <a:spcPts val="1875"/>
              </a:lnSpc>
              <a:buClr>
                <a:srgbClr val="999999"/>
              </a:buClr>
              <a:buChar char="-"/>
              <a:tabLst>
                <a:tab pos="897890" algn="l"/>
              </a:tabLst>
            </a:pPr>
            <a:r>
              <a:rPr sz="1650" u="none" spc="60" dirty="0">
                <a:solidFill>
                  <a:srgbClr val="0077AA"/>
                </a:solidFill>
                <a:latin typeface="Tahoma"/>
                <a:cs typeface="Tahoma"/>
              </a:rPr>
              <a:t>nom </a:t>
            </a:r>
            <a:r>
              <a:rPr sz="1650" u="none" spc="60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u="none" spc="490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650" u="none" spc="-10" dirty="0">
                <a:solidFill>
                  <a:srgbClr val="000000"/>
                </a:solidFill>
                <a:latin typeface="Tahoma"/>
                <a:cs typeface="Tahoma"/>
              </a:rPr>
              <a:t>mypod</a:t>
            </a:r>
            <a:endParaRPr sz="1650">
              <a:latin typeface="Tahoma"/>
              <a:cs typeface="Tahoma"/>
            </a:endParaRPr>
          </a:p>
          <a:p>
            <a:pPr marL="899794" marR="8886825">
              <a:lnSpc>
                <a:spcPts val="1880"/>
              </a:lnSpc>
              <a:spcBef>
                <a:spcPts val="95"/>
              </a:spcBef>
            </a:pPr>
            <a:r>
              <a:rPr sz="1650" u="none" spc="155" dirty="0">
                <a:solidFill>
                  <a:srgbClr val="0077AA"/>
                </a:solidFill>
                <a:latin typeface="Tahoma"/>
                <a:cs typeface="Tahoma"/>
              </a:rPr>
              <a:t>image </a:t>
            </a:r>
            <a:r>
              <a:rPr sz="1650" u="none" spc="155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u="none" spc="470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650" u="none" spc="280" dirty="0">
                <a:solidFill>
                  <a:srgbClr val="000000"/>
                </a:solidFill>
                <a:latin typeface="Tahoma"/>
                <a:cs typeface="Tahoma"/>
              </a:rPr>
              <a:t>redis </a:t>
            </a:r>
            <a:r>
              <a:rPr sz="1650" u="none" spc="280" dirty="0">
                <a:solidFill>
                  <a:srgbClr val="999999"/>
                </a:solidFill>
                <a:latin typeface="Tahoma"/>
                <a:cs typeface="Tahoma"/>
              </a:rPr>
              <a:t>: </a:t>
            </a:r>
            <a:r>
              <a:rPr sz="1650" u="none" spc="280" dirty="0">
                <a:solidFill>
                  <a:srgbClr val="000000"/>
                </a:solidFill>
                <a:latin typeface="Tahoma"/>
                <a:cs typeface="Tahoma"/>
              </a:rPr>
              <a:t>alpine </a:t>
            </a:r>
            <a:r>
              <a:rPr sz="1650" u="none" spc="114" dirty="0">
                <a:solidFill>
                  <a:srgbClr val="0077AA"/>
                </a:solidFill>
                <a:latin typeface="Tahoma"/>
                <a:cs typeface="Tahoma"/>
              </a:rPr>
              <a:t>volumeMontages </a:t>
            </a:r>
            <a:r>
              <a:rPr sz="1650" u="none" spc="114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endParaRPr sz="1650">
              <a:latin typeface="Tahoma"/>
              <a:cs typeface="Tahoma"/>
            </a:endParaRPr>
          </a:p>
          <a:p>
            <a:pPr marL="1151890">
              <a:lnSpc>
                <a:spcPts val="1770"/>
              </a:lnSpc>
            </a:pPr>
            <a:r>
              <a:rPr sz="1650" u="none" spc="390" dirty="0">
                <a:solidFill>
                  <a:srgbClr val="999999"/>
                </a:solidFill>
                <a:latin typeface="Tahoma"/>
                <a:cs typeface="Tahoma"/>
              </a:rPr>
              <a:t>-</a:t>
            </a:r>
            <a:r>
              <a:rPr sz="1650" u="none" spc="480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650" u="none" spc="60" dirty="0">
                <a:solidFill>
                  <a:srgbClr val="0077AA"/>
                </a:solidFill>
                <a:latin typeface="Tahoma"/>
                <a:cs typeface="Tahoma"/>
              </a:rPr>
              <a:t>nom </a:t>
            </a:r>
            <a:r>
              <a:rPr sz="1650" u="none" spc="60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u="none" spc="480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650" u="none" spc="190" dirty="0">
                <a:solidFill>
                  <a:srgbClr val="000000"/>
                </a:solidFill>
                <a:latin typeface="Tahoma"/>
                <a:cs typeface="Tahoma"/>
              </a:rPr>
              <a:t>nourriture</a:t>
            </a:r>
            <a:endParaRPr sz="1650">
              <a:latin typeface="Tahoma"/>
              <a:cs typeface="Tahoma"/>
            </a:endParaRPr>
          </a:p>
          <a:p>
            <a:pPr marL="1403985" marR="8129905">
              <a:lnSpc>
                <a:spcPts val="1880"/>
              </a:lnSpc>
              <a:spcBef>
                <a:spcPts val="90"/>
              </a:spcBef>
            </a:pPr>
            <a:r>
              <a:rPr sz="1650" u="none" spc="135" dirty="0">
                <a:solidFill>
                  <a:srgbClr val="0077AA"/>
                </a:solidFill>
                <a:latin typeface="Tahoma"/>
                <a:cs typeface="Tahoma"/>
              </a:rPr>
              <a:t>chemin de montage </a:t>
            </a:r>
            <a:r>
              <a:rPr sz="1650" u="none" spc="135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u="none" spc="475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650" u="none" spc="270" dirty="0">
                <a:solidFill>
                  <a:srgbClr val="669900"/>
                </a:solidFill>
                <a:latin typeface="Tahoma"/>
                <a:cs typeface="Tahoma"/>
              </a:rPr>
              <a:t>"/etc/foo" </a:t>
            </a:r>
            <a:r>
              <a:rPr sz="1650" u="none" spc="185" dirty="0">
                <a:solidFill>
                  <a:srgbClr val="0077AA"/>
                </a:solidFill>
                <a:latin typeface="Tahoma"/>
                <a:cs typeface="Tahoma"/>
              </a:rPr>
              <a:t>lecture seule </a:t>
            </a:r>
            <a:r>
              <a:rPr sz="1650" u="none" spc="185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endParaRPr sz="165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705"/>
              </a:spcBef>
            </a:pPr>
            <a:endParaRPr sz="165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r>
              <a:rPr u="none" dirty="0">
                <a:solidFill>
                  <a:srgbClr val="333333"/>
                </a:solidFill>
              </a:rPr>
              <a:t>Chaque</a:t>
            </a:r>
            <a:r>
              <a:rPr u="none" spc="-65" dirty="0">
                <a:solidFill>
                  <a:srgbClr val="333333"/>
                </a:solidFill>
              </a:rPr>
              <a:t> </a:t>
            </a:r>
            <a:r>
              <a:rPr u="none" spc="50" dirty="0">
                <a:solidFill>
                  <a:srgbClr val="333333"/>
                </a:solidFill>
              </a:rPr>
              <a:t>clés</a:t>
            </a:r>
            <a:r>
              <a:rPr u="none" spc="-60" dirty="0">
                <a:solidFill>
                  <a:srgbClr val="333333"/>
                </a:solidFill>
              </a:rPr>
              <a:t> </a:t>
            </a:r>
            <a:r>
              <a:rPr u="none" spc="-50" dirty="0">
                <a:solidFill>
                  <a:srgbClr val="333333"/>
                </a:solidFill>
              </a:rPr>
              <a:t>volonté</a:t>
            </a:r>
            <a:r>
              <a:rPr u="none" spc="-60" dirty="0">
                <a:solidFill>
                  <a:srgbClr val="333333"/>
                </a:solidFill>
              </a:rPr>
              <a:t> </a:t>
            </a:r>
            <a:r>
              <a:rPr u="none" spc="55" dirty="0">
                <a:solidFill>
                  <a:srgbClr val="333333"/>
                </a:solidFill>
              </a:rPr>
              <a:t>être</a:t>
            </a:r>
            <a:r>
              <a:rPr u="none" spc="-60" dirty="0">
                <a:solidFill>
                  <a:srgbClr val="333333"/>
                </a:solidFill>
              </a:rPr>
              <a:t> </a:t>
            </a:r>
            <a:r>
              <a:rPr u="none" spc="95" dirty="0">
                <a:solidFill>
                  <a:srgbClr val="333333"/>
                </a:solidFill>
              </a:rPr>
              <a:t>utilisé</a:t>
            </a:r>
            <a:r>
              <a:rPr u="none" spc="-60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à</a:t>
            </a:r>
            <a:r>
              <a:rPr u="none" spc="-65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créer</a:t>
            </a:r>
            <a:r>
              <a:rPr u="none" spc="-60" dirty="0">
                <a:solidFill>
                  <a:srgbClr val="333333"/>
                </a:solidFill>
              </a:rPr>
              <a:t> </a:t>
            </a:r>
            <a:r>
              <a:rPr u="none" spc="65" dirty="0">
                <a:solidFill>
                  <a:srgbClr val="333333"/>
                </a:solidFill>
              </a:rPr>
              <a:t>un</a:t>
            </a:r>
            <a:r>
              <a:rPr u="none" spc="-60" dirty="0">
                <a:solidFill>
                  <a:srgbClr val="333333"/>
                </a:solidFill>
              </a:rPr>
              <a:t> </a:t>
            </a:r>
            <a:r>
              <a:rPr u="none" spc="-20" dirty="0">
                <a:solidFill>
                  <a:srgbClr val="333333"/>
                </a:solidFill>
              </a:rPr>
              <a:t>déposer</a:t>
            </a:r>
          </a:p>
        </p:txBody>
      </p:sp>
    </p:spTree>
  </p:cSld>
  <p:clrMapOvr>
    <a:masterClrMapping/>
  </p:clrMapOvr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09624" y="2000249"/>
            <a:ext cx="12211050" cy="9525"/>
          </a:xfrm>
          <a:custGeom>
            <a:avLst/>
            <a:gdLst/>
            <a:ahLst/>
            <a:cxnLst/>
            <a:rect l="l" t="t" r="r" b="b"/>
            <a:pathLst>
              <a:path w="12211050" h="9525">
                <a:moveTo>
                  <a:pt x="12211049" y="9524"/>
                </a:moveTo>
                <a:lnTo>
                  <a:pt x="0" y="9524"/>
                </a:lnTo>
                <a:lnTo>
                  <a:pt x="0" y="0"/>
                </a:lnTo>
                <a:lnTo>
                  <a:pt x="12211049" y="0"/>
                </a:lnTo>
                <a:lnTo>
                  <a:pt x="12211049" y="952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809624" y="2000249"/>
            <a:ext cx="12211050" cy="4972050"/>
            <a:chOff x="809624" y="2000249"/>
            <a:chExt cx="12211050" cy="4972050"/>
          </a:xfrm>
        </p:grpSpPr>
        <p:sp>
          <p:nvSpPr>
            <p:cNvPr id="4" name="object 4"/>
            <p:cNvSpPr/>
            <p:nvPr/>
          </p:nvSpPr>
          <p:spPr>
            <a:xfrm>
              <a:off x="809612" y="2000249"/>
              <a:ext cx="12211050" cy="4972050"/>
            </a:xfrm>
            <a:custGeom>
              <a:avLst/>
              <a:gdLst/>
              <a:ahLst/>
              <a:cxnLst/>
              <a:rect l="l" t="t" r="r" b="b"/>
              <a:pathLst>
                <a:path w="12211050" h="4972050">
                  <a:moveTo>
                    <a:pt x="12211050" y="0"/>
                  </a:moveTo>
                  <a:lnTo>
                    <a:pt x="12201525" y="0"/>
                  </a:lnTo>
                  <a:lnTo>
                    <a:pt x="12201525" y="4962525"/>
                  </a:lnTo>
                  <a:lnTo>
                    <a:pt x="0" y="4962525"/>
                  </a:lnTo>
                  <a:lnTo>
                    <a:pt x="0" y="4972050"/>
                  </a:lnTo>
                  <a:lnTo>
                    <a:pt x="12201525" y="4972050"/>
                  </a:lnTo>
                  <a:lnTo>
                    <a:pt x="12211050" y="4972050"/>
                  </a:lnTo>
                  <a:lnTo>
                    <a:pt x="12211050" y="4962525"/>
                  </a:lnTo>
                  <a:lnTo>
                    <a:pt x="12211050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09624" y="2000249"/>
              <a:ext cx="9525" cy="4972050"/>
            </a:xfrm>
            <a:custGeom>
              <a:avLst/>
              <a:gdLst/>
              <a:ahLst/>
              <a:cxnLst/>
              <a:rect l="l" t="t" r="r" b="b"/>
              <a:pathLst>
                <a:path w="9525" h="4972050">
                  <a:moveTo>
                    <a:pt x="0" y="4972049"/>
                  </a:moveTo>
                  <a:lnTo>
                    <a:pt x="0" y="0"/>
                  </a:lnTo>
                  <a:lnTo>
                    <a:pt x="9524" y="9524"/>
                  </a:lnTo>
                  <a:lnTo>
                    <a:pt x="9524" y="4962524"/>
                  </a:lnTo>
                  <a:lnTo>
                    <a:pt x="0" y="4972049"/>
                  </a:lnTo>
                  <a:close/>
                </a:path>
              </a:pathLst>
            </a:custGeom>
            <a:solidFill>
              <a:srgbClr val="ED21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796924" y="571563"/>
            <a:ext cx="9772650" cy="1006475"/>
          </a:xfrm>
          <a:prstGeom prst="rect">
            <a:avLst/>
          </a:prstGeom>
        </p:spPr>
        <p:txBody>
          <a:bodyPr vert="horz" wrap="square" lIns="0" tIns="98425" rIns="0" bIns="0" rtlCol="0">
            <a:spAutoFit/>
          </a:bodyPr>
          <a:lstStyle/>
          <a:p>
            <a:pPr marL="12700" marR="5080">
              <a:lnSpc>
                <a:spcPts val="3529"/>
              </a:lnSpc>
              <a:spcBef>
                <a:spcPts val="775"/>
              </a:spcBef>
            </a:pPr>
            <a:r>
              <a:rPr spc="-70" dirty="0"/>
              <a:t>UTILISER</a:t>
            </a:r>
            <a:r>
              <a:rPr spc="-105" dirty="0"/>
              <a:t> </a:t>
            </a:r>
            <a:r>
              <a:rPr spc="75" dirty="0"/>
              <a:t>UN</a:t>
            </a:r>
            <a:r>
              <a:rPr spc="-95" dirty="0"/>
              <a:t> </a:t>
            </a:r>
            <a:r>
              <a:rPr spc="-150" dirty="0"/>
              <a:t>SECRÈTE</a:t>
            </a:r>
            <a:r>
              <a:rPr spc="-95" dirty="0"/>
              <a:t> </a:t>
            </a:r>
            <a:r>
              <a:rPr dirty="0"/>
              <a:t>À</a:t>
            </a:r>
            <a:r>
              <a:rPr spc="-95" dirty="0"/>
              <a:t> </a:t>
            </a:r>
            <a:r>
              <a:rPr spc="-65" dirty="0"/>
              <a:t>DÉFINIR</a:t>
            </a:r>
            <a:r>
              <a:rPr spc="-100" dirty="0"/>
              <a:t> </a:t>
            </a:r>
            <a:r>
              <a:rPr spc="70" dirty="0"/>
              <a:t>UN</a:t>
            </a:r>
            <a:r>
              <a:rPr spc="-95" dirty="0"/>
              <a:t> </a:t>
            </a:r>
            <a:r>
              <a:rPr spc="-10" dirty="0"/>
              <a:t>VARIABLE ENVIRONNEMENTALE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949325" y="2073275"/>
            <a:ext cx="3937000" cy="48012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925"/>
              </a:lnSpc>
              <a:spcBef>
                <a:spcPts val="100"/>
              </a:spcBef>
            </a:pPr>
            <a:r>
              <a:rPr sz="1650" spc="390" dirty="0">
                <a:solidFill>
                  <a:srgbClr val="999999"/>
                </a:solidFill>
                <a:latin typeface="Tahoma"/>
                <a:cs typeface="Tahoma"/>
              </a:rPr>
              <a:t>-- </a:t>
            </a:r>
            <a:r>
              <a:rPr sz="1650" spc="340" dirty="0">
                <a:solidFill>
                  <a:srgbClr val="999999"/>
                </a:solidFill>
                <a:latin typeface="Tahoma"/>
                <a:cs typeface="Tahoma"/>
              </a:rPr>
              <a:t>-</a:t>
            </a:r>
            <a:endParaRPr sz="1650">
              <a:latin typeface="Tahoma"/>
              <a:cs typeface="Tahoma"/>
            </a:endParaRPr>
          </a:p>
          <a:p>
            <a:pPr marL="12700" marR="2149475">
              <a:lnSpc>
                <a:spcPts val="1880"/>
              </a:lnSpc>
              <a:spcBef>
                <a:spcPts val="90"/>
              </a:spcBef>
            </a:pPr>
            <a:r>
              <a:rPr sz="1650" spc="245" dirty="0">
                <a:solidFill>
                  <a:srgbClr val="0077AA"/>
                </a:solidFill>
                <a:latin typeface="Tahoma"/>
                <a:cs typeface="Tahoma"/>
              </a:rPr>
              <a:t>apiVersion </a:t>
            </a:r>
            <a:r>
              <a:rPr sz="1650" spc="245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dirty="0">
                <a:solidFill>
                  <a:srgbClr val="999999"/>
                </a:solidFill>
                <a:latin typeface="Tahoma"/>
                <a:cs typeface="Tahoma"/>
              </a:rPr>
              <a:t>  </a:t>
            </a:r>
            <a:r>
              <a:rPr sz="1650" spc="100" dirty="0">
                <a:latin typeface="Tahoma"/>
                <a:cs typeface="Tahoma"/>
              </a:rPr>
              <a:t>v1 </a:t>
            </a:r>
            <a:r>
              <a:rPr sz="1650" spc="260" dirty="0">
                <a:solidFill>
                  <a:srgbClr val="0077AA"/>
                </a:solidFill>
                <a:latin typeface="Tahoma"/>
                <a:cs typeface="Tahoma"/>
              </a:rPr>
              <a:t>type </a:t>
            </a:r>
            <a:r>
              <a:rPr sz="1650" spc="260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spc="484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650" spc="155" dirty="0">
                <a:solidFill>
                  <a:srgbClr val="0077AA"/>
                </a:solidFill>
                <a:latin typeface="Tahoma"/>
                <a:cs typeface="Tahoma"/>
              </a:rPr>
              <a:t>Métadonnées </a:t>
            </a:r>
            <a:r>
              <a:rPr sz="1650" spc="55" dirty="0">
                <a:latin typeface="Tahoma"/>
                <a:cs typeface="Tahoma"/>
              </a:rPr>
              <a:t>du pod </a:t>
            </a:r>
            <a:r>
              <a:rPr sz="1650" spc="155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endParaRPr sz="1650">
              <a:latin typeface="Tahoma"/>
              <a:cs typeface="Tahoma"/>
            </a:endParaRPr>
          </a:p>
          <a:p>
            <a:pPr marL="264795">
              <a:lnSpc>
                <a:spcPts val="1764"/>
              </a:lnSpc>
            </a:pPr>
            <a:r>
              <a:rPr sz="1650" spc="60" dirty="0">
                <a:solidFill>
                  <a:srgbClr val="0077AA"/>
                </a:solidFill>
                <a:latin typeface="Tahoma"/>
                <a:cs typeface="Tahoma"/>
              </a:rPr>
              <a:t>nom </a:t>
            </a:r>
            <a:r>
              <a:rPr sz="1650" spc="60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dirty="0">
                <a:solidFill>
                  <a:srgbClr val="999999"/>
                </a:solidFill>
                <a:latin typeface="Tahoma"/>
                <a:cs typeface="Tahoma"/>
              </a:rPr>
              <a:t>  </a:t>
            </a:r>
            <a:r>
              <a:rPr sz="1650" spc="280" dirty="0">
                <a:latin typeface="Tahoma"/>
                <a:cs typeface="Tahoma"/>
              </a:rPr>
              <a:t>secret </a:t>
            </a:r>
            <a:r>
              <a:rPr sz="1650" spc="280" dirty="0">
                <a:solidFill>
                  <a:srgbClr val="999999"/>
                </a:solidFill>
                <a:latin typeface="Tahoma"/>
                <a:cs typeface="Tahoma"/>
              </a:rPr>
              <a:t>- </a:t>
            </a:r>
            <a:r>
              <a:rPr sz="1650" spc="185" dirty="0">
                <a:latin typeface="Tahoma"/>
                <a:cs typeface="Tahoma"/>
              </a:rPr>
              <a:t>environnement </a:t>
            </a:r>
            <a:r>
              <a:rPr sz="1650" spc="185" dirty="0">
                <a:solidFill>
                  <a:srgbClr val="999999"/>
                </a:solidFill>
                <a:latin typeface="Tahoma"/>
                <a:cs typeface="Tahoma"/>
              </a:rPr>
              <a:t>- </a:t>
            </a:r>
            <a:r>
              <a:rPr sz="1650" spc="55" dirty="0">
                <a:latin typeface="Tahoma"/>
                <a:cs typeface="Tahoma"/>
              </a:rPr>
              <a:t>pod</a:t>
            </a:r>
            <a:endParaRPr sz="1650">
              <a:latin typeface="Tahoma"/>
              <a:cs typeface="Tahoma"/>
            </a:endParaRPr>
          </a:p>
          <a:p>
            <a:pPr marL="12700">
              <a:lnSpc>
                <a:spcPts val="1875"/>
              </a:lnSpc>
            </a:pPr>
            <a:r>
              <a:rPr sz="1650" spc="204" dirty="0">
                <a:solidFill>
                  <a:srgbClr val="0077AA"/>
                </a:solidFill>
                <a:latin typeface="Tahoma"/>
                <a:cs typeface="Tahoma"/>
              </a:rPr>
              <a:t>spécification </a:t>
            </a:r>
            <a:r>
              <a:rPr sz="1650" spc="204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endParaRPr sz="1650">
              <a:latin typeface="Tahoma"/>
              <a:cs typeface="Tahoma"/>
            </a:endParaRPr>
          </a:p>
          <a:p>
            <a:pPr marL="264795">
              <a:lnSpc>
                <a:spcPts val="1875"/>
              </a:lnSpc>
            </a:pPr>
            <a:r>
              <a:rPr sz="1650" spc="245" dirty="0">
                <a:solidFill>
                  <a:srgbClr val="0077AA"/>
                </a:solidFill>
                <a:latin typeface="Tahoma"/>
                <a:cs typeface="Tahoma"/>
              </a:rPr>
              <a:t>conteneurs </a:t>
            </a:r>
            <a:r>
              <a:rPr sz="1650" spc="245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endParaRPr sz="1650">
              <a:latin typeface="Tahoma"/>
              <a:cs typeface="Tahoma"/>
            </a:endParaRPr>
          </a:p>
          <a:p>
            <a:pPr marL="767715" marR="761365" indent="-250825">
              <a:lnSpc>
                <a:spcPts val="1870"/>
              </a:lnSpc>
              <a:spcBef>
                <a:spcPts val="105"/>
              </a:spcBef>
              <a:buClr>
                <a:srgbClr val="999999"/>
              </a:buClr>
              <a:buChar char="-"/>
              <a:tabLst>
                <a:tab pos="769620" algn="l"/>
              </a:tabLst>
            </a:pPr>
            <a:r>
              <a:rPr sz="1650" spc="60" dirty="0">
                <a:solidFill>
                  <a:srgbClr val="0077AA"/>
                </a:solidFill>
                <a:latin typeface="Tahoma"/>
                <a:cs typeface="Tahoma"/>
              </a:rPr>
              <a:t>nom </a:t>
            </a:r>
            <a:r>
              <a:rPr sz="1650" spc="60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spc="490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650" spc="155" dirty="0">
                <a:solidFill>
                  <a:srgbClr val="0077AA"/>
                </a:solidFill>
                <a:latin typeface="Tahoma"/>
                <a:cs typeface="Tahoma"/>
              </a:rPr>
              <a:t>image </a:t>
            </a:r>
            <a:r>
              <a:rPr sz="1650" spc="160" dirty="0">
                <a:latin typeface="Tahoma"/>
                <a:cs typeface="Tahoma"/>
              </a:rPr>
              <a:t>de mon conteneur </a:t>
            </a:r>
            <a:r>
              <a:rPr sz="1650" spc="155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spc="470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650" spc="280" dirty="0">
                <a:latin typeface="Tahoma"/>
                <a:cs typeface="Tahoma"/>
              </a:rPr>
              <a:t>redis </a:t>
            </a:r>
            <a:r>
              <a:rPr sz="1650" spc="280" dirty="0">
                <a:solidFill>
                  <a:srgbClr val="999999"/>
                </a:solidFill>
                <a:latin typeface="Tahoma"/>
                <a:cs typeface="Tahoma"/>
              </a:rPr>
              <a:t>: </a:t>
            </a:r>
            <a:r>
              <a:rPr sz="1650" spc="170" dirty="0">
                <a:solidFill>
                  <a:srgbClr val="0077AA"/>
                </a:solidFill>
                <a:latin typeface="Tahoma"/>
                <a:cs typeface="Tahoma"/>
              </a:rPr>
              <a:t>environnement </a:t>
            </a:r>
            <a:r>
              <a:rPr sz="1650" spc="280" dirty="0">
                <a:latin typeface="Tahoma"/>
                <a:cs typeface="Tahoma"/>
              </a:rPr>
              <a:t>alpin </a:t>
            </a:r>
            <a:r>
              <a:rPr sz="1650" spc="170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endParaRPr sz="1650">
              <a:latin typeface="Tahoma"/>
              <a:cs typeface="Tahoma"/>
            </a:endParaRPr>
          </a:p>
          <a:p>
            <a:pPr marL="1272540" lvl="1" indent="-250825">
              <a:lnSpc>
                <a:spcPts val="1789"/>
              </a:lnSpc>
              <a:buClr>
                <a:srgbClr val="999999"/>
              </a:buClr>
              <a:buChar char="-"/>
              <a:tabLst>
                <a:tab pos="1272540" algn="l"/>
              </a:tabLst>
            </a:pPr>
            <a:r>
              <a:rPr sz="1650" spc="60" dirty="0">
                <a:solidFill>
                  <a:srgbClr val="0077AA"/>
                </a:solidFill>
                <a:latin typeface="Tahoma"/>
                <a:cs typeface="Tahoma"/>
              </a:rPr>
              <a:t>nom </a:t>
            </a:r>
            <a:r>
              <a:rPr sz="1650" spc="60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spc="490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650" spc="-10" dirty="0">
                <a:latin typeface="Tahoma"/>
                <a:cs typeface="Tahoma"/>
              </a:rPr>
              <a:t>NOM_UTILISATEUR_SECRET</a:t>
            </a:r>
            <a:endParaRPr sz="1650">
              <a:latin typeface="Tahoma"/>
              <a:cs typeface="Tahoma"/>
            </a:endParaRPr>
          </a:p>
          <a:p>
            <a:pPr marL="1526540" marR="762000" indent="-252729">
              <a:lnSpc>
                <a:spcPts val="1880"/>
              </a:lnSpc>
              <a:spcBef>
                <a:spcPts val="90"/>
              </a:spcBef>
            </a:pPr>
            <a:r>
              <a:rPr sz="1650" spc="155" dirty="0">
                <a:solidFill>
                  <a:srgbClr val="0077AA"/>
                </a:solidFill>
                <a:latin typeface="Tahoma"/>
                <a:cs typeface="Tahoma"/>
              </a:rPr>
              <a:t>valeurDe </a:t>
            </a:r>
            <a:r>
              <a:rPr sz="1650" spc="155" dirty="0">
                <a:solidFill>
                  <a:srgbClr val="999999"/>
                </a:solidFill>
                <a:latin typeface="Tahoma"/>
                <a:cs typeface="Tahoma"/>
              </a:rPr>
              <a:t>: </a:t>
            </a:r>
            <a:r>
              <a:rPr sz="1650" spc="210" dirty="0">
                <a:solidFill>
                  <a:srgbClr val="0077AA"/>
                </a:solidFill>
                <a:latin typeface="Tahoma"/>
                <a:cs typeface="Tahoma"/>
              </a:rPr>
              <a:t>référenceCléSecrète </a:t>
            </a:r>
            <a:r>
              <a:rPr sz="1650" spc="210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endParaRPr sz="1650">
              <a:latin typeface="Tahoma"/>
              <a:cs typeface="Tahoma"/>
            </a:endParaRPr>
          </a:p>
          <a:p>
            <a:pPr marL="1778635">
              <a:lnSpc>
                <a:spcPts val="1770"/>
              </a:lnSpc>
            </a:pPr>
            <a:r>
              <a:rPr sz="1650" spc="60" dirty="0">
                <a:solidFill>
                  <a:srgbClr val="0077AA"/>
                </a:solidFill>
                <a:latin typeface="Tahoma"/>
                <a:cs typeface="Tahoma"/>
              </a:rPr>
              <a:t>nom </a:t>
            </a:r>
            <a:r>
              <a:rPr sz="1650" spc="60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spc="490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650" spc="150" dirty="0">
                <a:latin typeface="Tahoma"/>
                <a:cs typeface="Tahoma"/>
              </a:rPr>
              <a:t>mon secret</a:t>
            </a:r>
            <a:endParaRPr sz="1650">
              <a:latin typeface="Tahoma"/>
              <a:cs typeface="Tahoma"/>
            </a:endParaRPr>
          </a:p>
          <a:p>
            <a:pPr marL="1778635">
              <a:lnSpc>
                <a:spcPts val="1875"/>
              </a:lnSpc>
            </a:pPr>
            <a:r>
              <a:rPr sz="1650" spc="210" dirty="0">
                <a:solidFill>
                  <a:srgbClr val="0077AA"/>
                </a:solidFill>
                <a:latin typeface="Tahoma"/>
                <a:cs typeface="Tahoma"/>
              </a:rPr>
              <a:t>clé </a:t>
            </a:r>
            <a:r>
              <a:rPr sz="1650" spc="210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spc="484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650" spc="75" dirty="0">
                <a:latin typeface="Tahoma"/>
                <a:cs typeface="Tahoma"/>
              </a:rPr>
              <a:t>nom d'utilisateur</a:t>
            </a:r>
            <a:endParaRPr sz="1650">
              <a:latin typeface="Tahoma"/>
              <a:cs typeface="Tahoma"/>
            </a:endParaRPr>
          </a:p>
          <a:p>
            <a:pPr marL="1272540" lvl="1" indent="-250825">
              <a:lnSpc>
                <a:spcPts val="1875"/>
              </a:lnSpc>
              <a:buClr>
                <a:srgbClr val="999999"/>
              </a:buClr>
              <a:buChar char="-"/>
              <a:tabLst>
                <a:tab pos="1272540" algn="l"/>
              </a:tabLst>
            </a:pPr>
            <a:r>
              <a:rPr sz="1650" spc="60" dirty="0">
                <a:solidFill>
                  <a:srgbClr val="0077AA"/>
                </a:solidFill>
                <a:latin typeface="Tahoma"/>
                <a:cs typeface="Tahoma"/>
              </a:rPr>
              <a:t>nom </a:t>
            </a:r>
            <a:r>
              <a:rPr sz="1650" spc="60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spc="490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650" spc="-20" dirty="0">
                <a:latin typeface="Tahoma"/>
                <a:cs typeface="Tahoma"/>
              </a:rPr>
              <a:t>MOT DE PASSE SECRET</a:t>
            </a:r>
            <a:endParaRPr sz="1650">
              <a:latin typeface="Tahoma"/>
              <a:cs typeface="Tahoma"/>
            </a:endParaRPr>
          </a:p>
          <a:p>
            <a:pPr marL="1526540" marR="762000" indent="-252729">
              <a:lnSpc>
                <a:spcPts val="1880"/>
              </a:lnSpc>
              <a:spcBef>
                <a:spcPts val="95"/>
              </a:spcBef>
            </a:pPr>
            <a:r>
              <a:rPr sz="1650" spc="155" dirty="0">
                <a:solidFill>
                  <a:srgbClr val="0077AA"/>
                </a:solidFill>
                <a:latin typeface="Tahoma"/>
                <a:cs typeface="Tahoma"/>
              </a:rPr>
              <a:t>valeurDe </a:t>
            </a:r>
            <a:r>
              <a:rPr sz="1650" spc="155" dirty="0">
                <a:solidFill>
                  <a:srgbClr val="999999"/>
                </a:solidFill>
                <a:latin typeface="Tahoma"/>
                <a:cs typeface="Tahoma"/>
              </a:rPr>
              <a:t>: </a:t>
            </a:r>
            <a:r>
              <a:rPr sz="1650" spc="210" dirty="0">
                <a:solidFill>
                  <a:srgbClr val="0077AA"/>
                </a:solidFill>
                <a:latin typeface="Tahoma"/>
                <a:cs typeface="Tahoma"/>
              </a:rPr>
              <a:t>référenceCléSecrète </a:t>
            </a:r>
            <a:r>
              <a:rPr sz="1650" spc="210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endParaRPr sz="1650">
              <a:latin typeface="Tahoma"/>
              <a:cs typeface="Tahoma"/>
            </a:endParaRPr>
          </a:p>
          <a:p>
            <a:pPr marL="1778635">
              <a:lnSpc>
                <a:spcPts val="1770"/>
              </a:lnSpc>
            </a:pPr>
            <a:r>
              <a:rPr sz="1650" spc="60" dirty="0">
                <a:solidFill>
                  <a:srgbClr val="0077AA"/>
                </a:solidFill>
                <a:latin typeface="Tahoma"/>
                <a:cs typeface="Tahoma"/>
              </a:rPr>
              <a:t>nom </a:t>
            </a:r>
            <a:r>
              <a:rPr sz="1650" spc="60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spc="490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650" spc="150" dirty="0">
                <a:latin typeface="Tahoma"/>
                <a:cs typeface="Tahoma"/>
              </a:rPr>
              <a:t>mon secret</a:t>
            </a:r>
            <a:endParaRPr sz="1650">
              <a:latin typeface="Tahoma"/>
              <a:cs typeface="Tahoma"/>
            </a:endParaRPr>
          </a:p>
          <a:p>
            <a:pPr marL="1778635">
              <a:lnSpc>
                <a:spcPts val="1925"/>
              </a:lnSpc>
            </a:pPr>
            <a:r>
              <a:rPr sz="1650" spc="210" dirty="0">
                <a:solidFill>
                  <a:srgbClr val="0077AA"/>
                </a:solidFill>
                <a:latin typeface="Tahoma"/>
                <a:cs typeface="Tahoma"/>
              </a:rPr>
              <a:t>clé </a:t>
            </a:r>
            <a:r>
              <a:rPr sz="1650" spc="210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spc="484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650" spc="114" dirty="0">
                <a:latin typeface="Tahoma"/>
                <a:cs typeface="Tahoma"/>
              </a:rPr>
              <a:t>mot de passe</a:t>
            </a:r>
            <a:endParaRPr sz="165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30" dirty="0"/>
              <a:t>RESSOURCES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1647824"/>
            <a:ext cx="95250" cy="9524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2133599"/>
            <a:ext cx="95250" cy="9524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09687" y="2605087"/>
            <a:ext cx="104775" cy="10477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09687" y="3090862"/>
            <a:ext cx="104775" cy="10477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09687" y="3567112"/>
            <a:ext cx="104775" cy="104774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09687" y="4043362"/>
            <a:ext cx="104775" cy="104774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4533899"/>
            <a:ext cx="95250" cy="95249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5486399"/>
            <a:ext cx="95250" cy="95249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5010149"/>
            <a:ext cx="95250" cy="95249"/>
          </a:xfrm>
          <a:prstGeom prst="rect">
            <a:avLst/>
          </a:prstGeom>
        </p:spPr>
      </p:pic>
      <p:sp>
        <p:nvSpPr>
          <p:cNvPr id="12" name="object 12"/>
          <p:cNvSpPr/>
          <p:nvPr/>
        </p:nvSpPr>
        <p:spPr>
          <a:xfrm>
            <a:off x="2714624" y="2772727"/>
            <a:ext cx="9525" cy="26670"/>
          </a:xfrm>
          <a:custGeom>
            <a:avLst/>
            <a:gdLst/>
            <a:ahLst/>
            <a:cxnLst/>
            <a:rect l="l" t="t" r="r" b="b"/>
            <a:pathLst>
              <a:path w="9525" h="26669">
                <a:moveTo>
                  <a:pt x="9524" y="26669"/>
                </a:moveTo>
                <a:lnTo>
                  <a:pt x="0" y="26669"/>
                </a:lnTo>
                <a:lnTo>
                  <a:pt x="0" y="0"/>
                </a:lnTo>
                <a:lnTo>
                  <a:pt x="9524" y="0"/>
                </a:lnTo>
                <a:lnTo>
                  <a:pt x="9524" y="26669"/>
                </a:lnTo>
                <a:close/>
              </a:path>
            </a:pathLst>
          </a:custGeom>
          <a:solidFill>
            <a:srgbClr val="ED21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177924" y="1345564"/>
            <a:ext cx="2766695" cy="43497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065" marR="740410" indent="-113030" algn="ctr">
              <a:lnSpc>
                <a:spcPct val="150800"/>
              </a:lnSpc>
              <a:spcBef>
                <a:spcPts val="125"/>
              </a:spcBef>
            </a:pPr>
            <a:r>
              <a:rPr sz="2100" u="heavy" spc="-20" dirty="0">
                <a:solidFill>
                  <a:srgbClr val="ED2137"/>
                </a:solidFill>
                <a:uFill>
                  <a:solidFill>
                    <a:srgbClr val="ED2137"/>
                  </a:solidFill>
                </a:uFill>
                <a:latin typeface="Trebuchet MS"/>
                <a:cs typeface="Trebuchet MS"/>
                <a:hlinkClick r:id="rId4"/>
              </a:rPr>
              <a:t>Officiel</a:t>
            </a:r>
            <a:r>
              <a:rPr sz="2100" u="heavy" spc="-90" dirty="0">
                <a:solidFill>
                  <a:srgbClr val="ED2137"/>
                </a:solidFill>
                <a:uFill>
                  <a:solidFill>
                    <a:srgbClr val="ED2137"/>
                  </a:solidFill>
                </a:uFill>
                <a:latin typeface="Trebuchet MS"/>
                <a:cs typeface="Trebuchet MS"/>
                <a:hlinkClick r:id="rId4"/>
              </a:rPr>
              <a:t> </a:t>
            </a:r>
            <a:r>
              <a:rPr sz="2100" u="heavy" spc="-10" dirty="0">
                <a:solidFill>
                  <a:srgbClr val="ED2137"/>
                </a:solidFill>
                <a:uFill>
                  <a:solidFill>
                    <a:srgbClr val="ED2137"/>
                  </a:solidFill>
                </a:uFill>
                <a:latin typeface="Trebuchet MS"/>
                <a:cs typeface="Trebuchet MS"/>
                <a:hlinkClick r:id="rId4"/>
              </a:rPr>
              <a:t>site web</a:t>
            </a:r>
            <a:r>
              <a:rPr sz="2100" spc="-10" dirty="0">
                <a:solidFill>
                  <a:srgbClr val="ED2137"/>
                </a:solidFill>
                <a:latin typeface="Trebuchet MS"/>
                <a:cs typeface="Trebuchet MS"/>
              </a:rPr>
              <a:t> </a:t>
            </a:r>
            <a:r>
              <a:rPr sz="2100" u="heavy" spc="35" dirty="0">
                <a:solidFill>
                  <a:srgbClr val="ED2137"/>
                </a:solidFill>
                <a:uFill>
                  <a:solidFill>
                    <a:srgbClr val="ED2137"/>
                  </a:solidFill>
                </a:uFill>
                <a:latin typeface="Trebuchet MS"/>
                <a:cs typeface="Trebuchet MS"/>
                <a:hlinkClick r:id="rId5"/>
              </a:rPr>
              <a:t>Documentation </a:t>
            </a:r>
            <a:r>
              <a:rPr sz="2100" spc="35" dirty="0">
                <a:solidFill>
                  <a:srgbClr val="333333"/>
                </a:solidFill>
                <a:latin typeface="Trebuchet MS"/>
                <a:cs typeface="Trebuchet MS"/>
              </a:rPr>
              <a:t>: </a:t>
            </a:r>
            <a:r>
              <a:rPr sz="2100" u="heavy" spc="50" dirty="0">
                <a:solidFill>
                  <a:srgbClr val="ED2137"/>
                </a:solidFill>
                <a:uFill>
                  <a:solidFill>
                    <a:srgbClr val="ED2137"/>
                  </a:solidFill>
                </a:uFill>
                <a:latin typeface="Trebuchet MS"/>
                <a:cs typeface="Trebuchet MS"/>
                <a:hlinkClick r:id="rId6"/>
              </a:rPr>
              <a:t>Concepts</a:t>
            </a:r>
            <a:r>
              <a:rPr sz="2100" spc="50" dirty="0">
                <a:solidFill>
                  <a:srgbClr val="ED2137"/>
                </a:solidFill>
                <a:latin typeface="Trebuchet MS"/>
                <a:cs typeface="Trebuchet MS"/>
              </a:rPr>
              <a:t> </a:t>
            </a:r>
            <a:r>
              <a:rPr sz="2100" u="heavy" spc="-10" dirty="0">
                <a:solidFill>
                  <a:srgbClr val="ED2137"/>
                </a:solidFill>
                <a:uFill>
                  <a:solidFill>
                    <a:srgbClr val="ED2137"/>
                  </a:solidFill>
                </a:uFill>
                <a:latin typeface="Trebuchet MS"/>
                <a:cs typeface="Trebuchet MS"/>
                <a:hlinkClick r:id="rId7"/>
              </a:rPr>
              <a:t>Tutoriels</a:t>
            </a:r>
            <a:endParaRPr sz="2100">
              <a:latin typeface="Trebuchet MS"/>
              <a:cs typeface="Trebuchet MS"/>
            </a:endParaRPr>
          </a:p>
          <a:p>
            <a:pPr marL="393065" marR="441325" indent="-71120" algn="ctr">
              <a:lnSpc>
                <a:spcPct val="148800"/>
              </a:lnSpc>
            </a:pPr>
            <a:r>
              <a:rPr sz="2100" u="heavy" spc="135" dirty="0">
                <a:solidFill>
                  <a:srgbClr val="ED2137"/>
                </a:solidFill>
                <a:uFill>
                  <a:solidFill>
                    <a:srgbClr val="ED2137"/>
                  </a:solidFill>
                </a:uFill>
                <a:latin typeface="Trebuchet MS"/>
                <a:cs typeface="Trebuchet MS"/>
                <a:hlinkClick r:id="rId8"/>
              </a:rPr>
              <a:t>Commun</a:t>
            </a:r>
            <a:r>
              <a:rPr sz="2100" u="heavy" spc="-80" dirty="0">
                <a:solidFill>
                  <a:srgbClr val="ED2137"/>
                </a:solidFill>
                <a:uFill>
                  <a:solidFill>
                    <a:srgbClr val="ED2137"/>
                  </a:solidFill>
                </a:uFill>
                <a:latin typeface="Trebuchet MS"/>
                <a:cs typeface="Trebuchet MS"/>
                <a:hlinkClick r:id="rId8"/>
              </a:rPr>
              <a:t> </a:t>
            </a:r>
            <a:r>
              <a:rPr sz="2100" u="heavy" spc="45" dirty="0">
                <a:solidFill>
                  <a:srgbClr val="ED2137"/>
                </a:solidFill>
                <a:uFill>
                  <a:solidFill>
                    <a:srgbClr val="ED2137"/>
                  </a:solidFill>
                </a:uFill>
                <a:latin typeface="Trebuchet MS"/>
                <a:cs typeface="Trebuchet MS"/>
                <a:hlinkClick r:id="rId8"/>
              </a:rPr>
              <a:t>tâches</a:t>
            </a:r>
            <a:r>
              <a:rPr sz="2100" spc="45" dirty="0">
                <a:solidFill>
                  <a:srgbClr val="ED2137"/>
                </a:solidFill>
                <a:latin typeface="Trebuchet MS"/>
                <a:cs typeface="Trebuchet MS"/>
              </a:rPr>
              <a:t> </a:t>
            </a:r>
            <a:r>
              <a:rPr sz="2100" u="heavy" spc="50" dirty="0">
                <a:solidFill>
                  <a:srgbClr val="ED2137"/>
                </a:solidFill>
                <a:uFill>
                  <a:solidFill>
                    <a:srgbClr val="ED2137"/>
                  </a:solidFill>
                </a:uFill>
                <a:latin typeface="Trebuchet MS"/>
                <a:cs typeface="Trebuchet MS"/>
                <a:hlinkClick r:id="rId9"/>
              </a:rPr>
              <a:t>API</a:t>
            </a:r>
            <a:r>
              <a:rPr sz="2100" u="heavy" spc="-80" dirty="0">
                <a:solidFill>
                  <a:srgbClr val="ED2137"/>
                </a:solidFill>
                <a:uFill>
                  <a:solidFill>
                    <a:srgbClr val="ED2137"/>
                  </a:solidFill>
                </a:uFill>
                <a:latin typeface="Trebuchet MS"/>
                <a:cs typeface="Trebuchet MS"/>
                <a:hlinkClick r:id="rId9"/>
              </a:rPr>
              <a:t> </a:t>
            </a:r>
            <a:r>
              <a:rPr sz="2100" u="heavy" spc="100" dirty="0">
                <a:solidFill>
                  <a:srgbClr val="ED2137"/>
                </a:solidFill>
                <a:uFill>
                  <a:solidFill>
                    <a:srgbClr val="ED2137"/>
                  </a:solidFill>
                </a:uFill>
                <a:latin typeface="Trebuchet MS"/>
                <a:cs typeface="Trebuchet MS"/>
                <a:hlinkClick r:id="rId9"/>
              </a:rPr>
              <a:t>et</a:t>
            </a:r>
            <a:r>
              <a:rPr sz="2100" u="heavy" spc="-80" dirty="0">
                <a:solidFill>
                  <a:srgbClr val="ED2137"/>
                </a:solidFill>
                <a:uFill>
                  <a:solidFill>
                    <a:srgbClr val="ED2137"/>
                  </a:solidFill>
                </a:uFill>
                <a:latin typeface="Trebuchet MS"/>
                <a:cs typeface="Trebuchet MS"/>
                <a:hlinkClick r:id="rId9"/>
              </a:rPr>
              <a:t> </a:t>
            </a:r>
            <a:r>
              <a:rPr sz="2100" u="heavy" spc="-10" dirty="0">
                <a:solidFill>
                  <a:srgbClr val="ED2137"/>
                </a:solidFill>
                <a:uFill>
                  <a:solidFill>
                    <a:srgbClr val="ED2137"/>
                  </a:solidFill>
                </a:uFill>
                <a:latin typeface="Trebuchet MS"/>
                <a:cs typeface="Trebuchet MS"/>
                <a:hlinkClick r:id="rId9"/>
              </a:rPr>
              <a:t>kubectl</a:t>
            </a:r>
            <a:endParaRPr sz="2100">
              <a:latin typeface="Trebuchet MS"/>
              <a:cs typeface="Trebuchet MS"/>
            </a:endParaRPr>
          </a:p>
          <a:p>
            <a:pPr marL="12700" marR="1218565">
              <a:lnSpc>
                <a:spcPct val="148800"/>
              </a:lnSpc>
              <a:spcBef>
                <a:spcPts val="75"/>
              </a:spcBef>
            </a:pPr>
            <a:r>
              <a:rPr sz="2100" u="heavy" spc="70" dirty="0">
                <a:solidFill>
                  <a:srgbClr val="ED2137"/>
                </a:solidFill>
                <a:uFill>
                  <a:solidFill>
                    <a:srgbClr val="ED2137"/>
                  </a:solidFill>
                </a:uFill>
                <a:latin typeface="Trebuchet MS"/>
                <a:cs typeface="Trebuchet MS"/>
                <a:hlinkClick r:id="rId10"/>
              </a:rPr>
              <a:t>Source</a:t>
            </a:r>
            <a:r>
              <a:rPr sz="2100" u="heavy" spc="-80" dirty="0">
                <a:solidFill>
                  <a:srgbClr val="ED2137"/>
                </a:solidFill>
                <a:uFill>
                  <a:solidFill>
                    <a:srgbClr val="ED2137"/>
                  </a:solidFill>
                </a:uFill>
                <a:latin typeface="Trebuchet MS"/>
                <a:cs typeface="Trebuchet MS"/>
                <a:hlinkClick r:id="rId10"/>
              </a:rPr>
              <a:t> </a:t>
            </a:r>
            <a:r>
              <a:rPr sz="2100" u="heavy" spc="35" dirty="0">
                <a:solidFill>
                  <a:srgbClr val="ED2137"/>
                </a:solidFill>
                <a:uFill>
                  <a:solidFill>
                    <a:srgbClr val="ED2137"/>
                  </a:solidFill>
                </a:uFill>
                <a:latin typeface="Trebuchet MS"/>
                <a:cs typeface="Trebuchet MS"/>
                <a:hlinkClick r:id="rId10"/>
              </a:rPr>
              <a:t>code</a:t>
            </a:r>
            <a:r>
              <a:rPr sz="2100" spc="35" dirty="0">
                <a:solidFill>
                  <a:srgbClr val="ED2137"/>
                </a:solidFill>
                <a:latin typeface="Trebuchet MS"/>
                <a:cs typeface="Trebuchet MS"/>
              </a:rPr>
              <a:t> </a:t>
            </a:r>
            <a:r>
              <a:rPr sz="2100" u="heavy" spc="-10" dirty="0">
                <a:solidFill>
                  <a:srgbClr val="ED2137"/>
                </a:solidFill>
                <a:uFill>
                  <a:solidFill>
                    <a:srgbClr val="ED2137"/>
                  </a:solidFill>
                </a:uFill>
                <a:latin typeface="Trebuchet MS"/>
                <a:cs typeface="Trebuchet MS"/>
                <a:hlinkClick r:id="rId11"/>
              </a:rPr>
              <a:t>Mou</a:t>
            </a:r>
            <a:endParaRPr sz="21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230"/>
              </a:spcBef>
            </a:pPr>
            <a:r>
              <a:rPr sz="2100" u="heavy" dirty="0">
                <a:solidFill>
                  <a:srgbClr val="ED2137"/>
                </a:solidFill>
                <a:uFill>
                  <a:solidFill>
                    <a:srgbClr val="ED2137"/>
                  </a:solidFill>
                </a:uFill>
                <a:latin typeface="Trebuchet MS"/>
                <a:cs typeface="Trebuchet MS"/>
                <a:hlinkClick r:id="rId12"/>
              </a:rPr>
              <a:t>StackOverflow</a:t>
            </a:r>
            <a:r>
              <a:rPr sz="2100" u="heavy" spc="315" dirty="0">
                <a:solidFill>
                  <a:srgbClr val="ED2137"/>
                </a:solidFill>
                <a:uFill>
                  <a:solidFill>
                    <a:srgbClr val="ED2137"/>
                  </a:solidFill>
                </a:uFill>
                <a:latin typeface="Trebuchet MS"/>
                <a:cs typeface="Trebuchet MS"/>
                <a:hlinkClick r:id="rId12"/>
              </a:rPr>
              <a:t> </a:t>
            </a:r>
            <a:r>
              <a:rPr sz="2100" u="heavy" spc="-10" dirty="0">
                <a:solidFill>
                  <a:srgbClr val="ED2137"/>
                </a:solidFill>
                <a:uFill>
                  <a:solidFill>
                    <a:srgbClr val="ED2137"/>
                  </a:solidFill>
                </a:uFill>
                <a:latin typeface="Trebuchet MS"/>
                <a:cs typeface="Trebuchet MS"/>
                <a:hlinkClick r:id="rId12"/>
              </a:rPr>
              <a:t>section</a:t>
            </a:r>
            <a:endParaRPr sz="21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09624" y="2000249"/>
            <a:ext cx="12211050" cy="9525"/>
          </a:xfrm>
          <a:custGeom>
            <a:avLst/>
            <a:gdLst/>
            <a:ahLst/>
            <a:cxnLst/>
            <a:rect l="l" t="t" r="r" b="b"/>
            <a:pathLst>
              <a:path w="12211050" h="9525">
                <a:moveTo>
                  <a:pt x="12211049" y="9524"/>
                </a:moveTo>
                <a:lnTo>
                  <a:pt x="0" y="9524"/>
                </a:lnTo>
                <a:lnTo>
                  <a:pt x="0" y="0"/>
                </a:lnTo>
                <a:lnTo>
                  <a:pt x="12211049" y="0"/>
                </a:lnTo>
                <a:lnTo>
                  <a:pt x="12211049" y="952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809624" y="2000249"/>
            <a:ext cx="12211050" cy="1876425"/>
            <a:chOff x="809624" y="2000249"/>
            <a:chExt cx="12211050" cy="1876425"/>
          </a:xfrm>
        </p:grpSpPr>
        <p:sp>
          <p:nvSpPr>
            <p:cNvPr id="4" name="object 4"/>
            <p:cNvSpPr/>
            <p:nvPr/>
          </p:nvSpPr>
          <p:spPr>
            <a:xfrm>
              <a:off x="809612" y="2000249"/>
              <a:ext cx="12211050" cy="1876425"/>
            </a:xfrm>
            <a:custGeom>
              <a:avLst/>
              <a:gdLst/>
              <a:ahLst/>
              <a:cxnLst/>
              <a:rect l="l" t="t" r="r" b="b"/>
              <a:pathLst>
                <a:path w="12211050" h="1876425">
                  <a:moveTo>
                    <a:pt x="12211050" y="0"/>
                  </a:moveTo>
                  <a:lnTo>
                    <a:pt x="12201525" y="0"/>
                  </a:lnTo>
                  <a:lnTo>
                    <a:pt x="12201525" y="1866900"/>
                  </a:lnTo>
                  <a:lnTo>
                    <a:pt x="0" y="1866900"/>
                  </a:lnTo>
                  <a:lnTo>
                    <a:pt x="0" y="1876425"/>
                  </a:lnTo>
                  <a:lnTo>
                    <a:pt x="12201525" y="1876425"/>
                  </a:lnTo>
                  <a:lnTo>
                    <a:pt x="12211050" y="1876425"/>
                  </a:lnTo>
                  <a:lnTo>
                    <a:pt x="12211050" y="1866900"/>
                  </a:lnTo>
                  <a:lnTo>
                    <a:pt x="12211050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09624" y="2000249"/>
              <a:ext cx="9525" cy="1876425"/>
            </a:xfrm>
            <a:custGeom>
              <a:avLst/>
              <a:gdLst/>
              <a:ahLst/>
              <a:cxnLst/>
              <a:rect l="l" t="t" r="r" b="b"/>
              <a:pathLst>
                <a:path w="9525" h="1876425">
                  <a:moveTo>
                    <a:pt x="0" y="1876424"/>
                  </a:moveTo>
                  <a:lnTo>
                    <a:pt x="0" y="0"/>
                  </a:lnTo>
                  <a:lnTo>
                    <a:pt x="9524" y="9524"/>
                  </a:lnTo>
                  <a:lnTo>
                    <a:pt x="9524" y="1866899"/>
                  </a:lnTo>
                  <a:lnTo>
                    <a:pt x="0" y="1876424"/>
                  </a:lnTo>
                  <a:close/>
                </a:path>
              </a:pathLst>
            </a:custGeom>
            <a:solidFill>
              <a:srgbClr val="ED21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/>
          <p:nvPr/>
        </p:nvSpPr>
        <p:spPr>
          <a:xfrm>
            <a:off x="809624" y="4019549"/>
            <a:ext cx="12211050" cy="9525"/>
          </a:xfrm>
          <a:custGeom>
            <a:avLst/>
            <a:gdLst/>
            <a:ahLst/>
            <a:cxnLst/>
            <a:rect l="l" t="t" r="r" b="b"/>
            <a:pathLst>
              <a:path w="12211050" h="9525">
                <a:moveTo>
                  <a:pt x="12211049" y="9524"/>
                </a:moveTo>
                <a:lnTo>
                  <a:pt x="0" y="9524"/>
                </a:lnTo>
                <a:lnTo>
                  <a:pt x="0" y="0"/>
                </a:lnTo>
                <a:lnTo>
                  <a:pt x="12211049" y="0"/>
                </a:lnTo>
                <a:lnTo>
                  <a:pt x="12211049" y="952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" name="object 7"/>
          <p:cNvGrpSpPr/>
          <p:nvPr/>
        </p:nvGrpSpPr>
        <p:grpSpPr>
          <a:xfrm>
            <a:off x="809624" y="4019549"/>
            <a:ext cx="12211050" cy="2590800"/>
            <a:chOff x="809624" y="4019549"/>
            <a:chExt cx="12211050" cy="2590800"/>
          </a:xfrm>
        </p:grpSpPr>
        <p:sp>
          <p:nvSpPr>
            <p:cNvPr id="8" name="object 8"/>
            <p:cNvSpPr/>
            <p:nvPr/>
          </p:nvSpPr>
          <p:spPr>
            <a:xfrm>
              <a:off x="809612" y="4019549"/>
              <a:ext cx="12211050" cy="2590800"/>
            </a:xfrm>
            <a:custGeom>
              <a:avLst/>
              <a:gdLst/>
              <a:ahLst/>
              <a:cxnLst/>
              <a:rect l="l" t="t" r="r" b="b"/>
              <a:pathLst>
                <a:path w="12211050" h="2590800">
                  <a:moveTo>
                    <a:pt x="12211050" y="0"/>
                  </a:moveTo>
                  <a:lnTo>
                    <a:pt x="12201525" y="0"/>
                  </a:lnTo>
                  <a:lnTo>
                    <a:pt x="12201525" y="2581275"/>
                  </a:lnTo>
                  <a:lnTo>
                    <a:pt x="0" y="2581275"/>
                  </a:lnTo>
                  <a:lnTo>
                    <a:pt x="0" y="2590800"/>
                  </a:lnTo>
                  <a:lnTo>
                    <a:pt x="12201525" y="2590800"/>
                  </a:lnTo>
                  <a:lnTo>
                    <a:pt x="12211050" y="2590800"/>
                  </a:lnTo>
                  <a:lnTo>
                    <a:pt x="12211050" y="2581275"/>
                  </a:lnTo>
                  <a:lnTo>
                    <a:pt x="12211050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809624" y="4019549"/>
              <a:ext cx="9525" cy="2590800"/>
            </a:xfrm>
            <a:custGeom>
              <a:avLst/>
              <a:gdLst/>
              <a:ahLst/>
              <a:cxnLst/>
              <a:rect l="l" t="t" r="r" b="b"/>
              <a:pathLst>
                <a:path w="9525" h="2590800">
                  <a:moveTo>
                    <a:pt x="0" y="2590799"/>
                  </a:moveTo>
                  <a:lnTo>
                    <a:pt x="0" y="0"/>
                  </a:lnTo>
                  <a:lnTo>
                    <a:pt x="9524" y="9524"/>
                  </a:lnTo>
                  <a:lnTo>
                    <a:pt x="9524" y="2581274"/>
                  </a:lnTo>
                  <a:lnTo>
                    <a:pt x="0" y="2590799"/>
                  </a:lnTo>
                  <a:close/>
                </a:path>
              </a:pathLst>
            </a:custGeom>
            <a:solidFill>
              <a:srgbClr val="ED21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796924" y="571563"/>
            <a:ext cx="11581765" cy="1006475"/>
          </a:xfrm>
          <a:prstGeom prst="rect">
            <a:avLst/>
          </a:prstGeom>
        </p:spPr>
        <p:txBody>
          <a:bodyPr vert="horz" wrap="square" lIns="0" tIns="98425" rIns="0" bIns="0" rtlCol="0">
            <a:spAutoFit/>
          </a:bodyPr>
          <a:lstStyle/>
          <a:p>
            <a:pPr marL="12700" marR="5080">
              <a:lnSpc>
                <a:spcPts val="3529"/>
              </a:lnSpc>
              <a:spcBef>
                <a:spcPts val="775"/>
              </a:spcBef>
            </a:pPr>
            <a:r>
              <a:rPr spc="-70" dirty="0"/>
              <a:t>UTILISER</a:t>
            </a:r>
            <a:r>
              <a:rPr spc="-145" dirty="0"/>
              <a:t> </a:t>
            </a:r>
            <a:r>
              <a:rPr spc="75" dirty="0"/>
              <a:t>UN</a:t>
            </a:r>
            <a:r>
              <a:rPr spc="-120" dirty="0"/>
              <a:t> </a:t>
            </a:r>
            <a:r>
              <a:rPr spc="-150" dirty="0"/>
              <a:t>SECRÈTE</a:t>
            </a:r>
            <a:r>
              <a:rPr spc="-90" dirty="0"/>
              <a:t> </a:t>
            </a:r>
            <a:r>
              <a:rPr dirty="0"/>
              <a:t>À</a:t>
            </a:r>
            <a:r>
              <a:rPr spc="-120" dirty="0"/>
              <a:t> </a:t>
            </a:r>
            <a:r>
              <a:rPr spc="-90" dirty="0"/>
              <a:t>ALLER CHERCHER</a:t>
            </a:r>
            <a:r>
              <a:rPr spc="-120" dirty="0"/>
              <a:t> </a:t>
            </a:r>
            <a:r>
              <a:rPr spc="70" dirty="0"/>
              <a:t>UN</a:t>
            </a:r>
            <a:r>
              <a:rPr spc="-114" dirty="0"/>
              <a:t> </a:t>
            </a:r>
            <a:r>
              <a:rPr spc="-20" dirty="0"/>
              <a:t>IMAGE</a:t>
            </a:r>
            <a:r>
              <a:rPr spc="-120" dirty="0"/>
              <a:t> </a:t>
            </a:r>
            <a:r>
              <a:rPr dirty="0"/>
              <a:t>DEPUIS</a:t>
            </a:r>
            <a:r>
              <a:rPr spc="-120" dirty="0"/>
              <a:t> </a:t>
            </a:r>
            <a:r>
              <a:rPr spc="75" dirty="0"/>
              <a:t>UN</a:t>
            </a:r>
            <a:r>
              <a:rPr spc="-114" dirty="0"/>
              <a:t> </a:t>
            </a:r>
            <a:r>
              <a:rPr spc="-10" dirty="0"/>
              <a:t>REGISTRE </a:t>
            </a:r>
            <a:r>
              <a:rPr spc="-60" dirty="0"/>
              <a:t>PRIVÉ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819149" y="2073275"/>
            <a:ext cx="12192000" cy="4439285"/>
          </a:xfrm>
          <a:prstGeom prst="rect">
            <a:avLst/>
          </a:prstGeom>
        </p:spPr>
        <p:txBody>
          <a:bodyPr vert="horz" wrap="square" lIns="0" tIns="31115" rIns="0" bIns="0" rtlCol="0">
            <a:spAutoFit/>
          </a:bodyPr>
          <a:lstStyle/>
          <a:p>
            <a:pPr marL="142875" marR="10274935">
              <a:lnSpc>
                <a:spcPts val="1880"/>
              </a:lnSpc>
              <a:spcBef>
                <a:spcPts val="245"/>
              </a:spcBef>
            </a:pPr>
            <a:r>
              <a:rPr sz="1650" spc="245" dirty="0">
                <a:solidFill>
                  <a:srgbClr val="0077AA"/>
                </a:solidFill>
                <a:latin typeface="Tahoma"/>
                <a:cs typeface="Tahoma"/>
              </a:rPr>
              <a:t>apiVersion </a:t>
            </a:r>
            <a:r>
              <a:rPr sz="1650" spc="245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dirty="0">
                <a:solidFill>
                  <a:srgbClr val="999999"/>
                </a:solidFill>
                <a:latin typeface="Tahoma"/>
                <a:cs typeface="Tahoma"/>
              </a:rPr>
              <a:t>  </a:t>
            </a:r>
            <a:r>
              <a:rPr sz="1650" spc="100" dirty="0">
                <a:latin typeface="Tahoma"/>
                <a:cs typeface="Tahoma"/>
              </a:rPr>
              <a:t>v1 </a:t>
            </a:r>
            <a:r>
              <a:rPr sz="1650" spc="260" dirty="0">
                <a:solidFill>
                  <a:srgbClr val="0077AA"/>
                </a:solidFill>
                <a:latin typeface="Tahoma"/>
                <a:cs typeface="Tahoma"/>
              </a:rPr>
              <a:t>type </a:t>
            </a:r>
            <a:r>
              <a:rPr sz="1650" spc="260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spc="484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650" spc="155" dirty="0">
                <a:solidFill>
                  <a:srgbClr val="0077AA"/>
                </a:solidFill>
                <a:latin typeface="Tahoma"/>
                <a:cs typeface="Tahoma"/>
              </a:rPr>
              <a:t>Métadonnées </a:t>
            </a:r>
            <a:r>
              <a:rPr sz="1650" spc="215" dirty="0">
                <a:latin typeface="Tahoma"/>
                <a:cs typeface="Tahoma"/>
              </a:rPr>
              <a:t>secrètes </a:t>
            </a:r>
            <a:r>
              <a:rPr sz="1650" spc="155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endParaRPr sz="1650">
              <a:latin typeface="Tahoma"/>
              <a:cs typeface="Tahoma"/>
            </a:endParaRPr>
          </a:p>
          <a:p>
            <a:pPr marL="394970">
              <a:lnSpc>
                <a:spcPts val="1764"/>
              </a:lnSpc>
            </a:pPr>
            <a:r>
              <a:rPr sz="1650" spc="60" dirty="0">
                <a:solidFill>
                  <a:srgbClr val="0077AA"/>
                </a:solidFill>
                <a:latin typeface="Tahoma"/>
                <a:cs typeface="Tahoma"/>
              </a:rPr>
              <a:t>nom </a:t>
            </a:r>
            <a:r>
              <a:rPr sz="1650" spc="60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spc="75" dirty="0">
                <a:solidFill>
                  <a:srgbClr val="999999"/>
                </a:solidFill>
                <a:latin typeface="Tahoma"/>
                <a:cs typeface="Tahoma"/>
              </a:rPr>
              <a:t>  </a:t>
            </a:r>
            <a:r>
              <a:rPr sz="1650" dirty="0">
                <a:latin typeface="Tahoma"/>
                <a:cs typeface="Tahoma"/>
              </a:rPr>
              <a:t>mes </a:t>
            </a:r>
            <a:r>
              <a:rPr sz="1650" dirty="0">
                <a:solidFill>
                  <a:srgbClr val="999999"/>
                </a:solidFill>
                <a:latin typeface="Tahoma"/>
                <a:cs typeface="Tahoma"/>
              </a:rPr>
              <a:t>identifiants </a:t>
            </a:r>
            <a:r>
              <a:rPr sz="1650" spc="204" dirty="0">
                <a:latin typeface="Tahoma"/>
                <a:cs typeface="Tahoma"/>
              </a:rPr>
              <a:t>Docker </a:t>
            </a:r>
            <a:r>
              <a:rPr sz="1650" spc="245" dirty="0">
                <a:solidFill>
                  <a:srgbClr val="999999"/>
                </a:solidFill>
                <a:latin typeface="Tahoma"/>
                <a:cs typeface="Tahoma"/>
              </a:rPr>
              <a:t>secrets</a:t>
            </a:r>
            <a:r>
              <a:rPr sz="1650" spc="204" dirty="0">
                <a:solidFill>
                  <a:srgbClr val="999999"/>
                </a:solidFill>
                <a:latin typeface="Tahoma"/>
                <a:cs typeface="Tahoma"/>
              </a:rPr>
              <a:t>​</a:t>
            </a:r>
            <a:r>
              <a:rPr sz="1650" spc="245" dirty="0">
                <a:latin typeface="Tahoma"/>
                <a:cs typeface="Tahoma"/>
              </a:rPr>
              <a:t>​</a:t>
            </a:r>
            <a:r>
              <a:rPr sz="1650" spc="250" dirty="0">
                <a:latin typeface="Tahoma"/>
                <a:cs typeface="Tahoma"/>
              </a:rPr>
              <a:t>​</a:t>
            </a:r>
            <a:endParaRPr sz="1650">
              <a:latin typeface="Tahoma"/>
              <a:cs typeface="Tahoma"/>
            </a:endParaRPr>
          </a:p>
          <a:p>
            <a:pPr marL="142875" marR="7499350">
              <a:lnSpc>
                <a:spcPts val="1880"/>
              </a:lnSpc>
              <a:spcBef>
                <a:spcPts val="95"/>
              </a:spcBef>
            </a:pPr>
            <a:r>
              <a:rPr sz="1650" spc="240" dirty="0">
                <a:solidFill>
                  <a:srgbClr val="0077AA"/>
                </a:solidFill>
                <a:latin typeface="Tahoma"/>
                <a:cs typeface="Tahoma"/>
              </a:rPr>
              <a:t>taper </a:t>
            </a:r>
            <a:r>
              <a:rPr sz="1650" spc="240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spc="490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650" spc="215" dirty="0">
                <a:latin typeface="Tahoma"/>
                <a:cs typeface="Tahoma"/>
              </a:rPr>
              <a:t>kubernetes.io/dockerconfigjson </a:t>
            </a:r>
            <a:r>
              <a:rPr sz="1650" spc="220" dirty="0">
                <a:solidFill>
                  <a:srgbClr val="0077AA"/>
                </a:solidFill>
                <a:latin typeface="Tahoma"/>
                <a:cs typeface="Tahoma"/>
              </a:rPr>
              <a:t>données </a:t>
            </a:r>
            <a:r>
              <a:rPr sz="1650" spc="220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endParaRPr sz="1650">
              <a:latin typeface="Tahoma"/>
              <a:cs typeface="Tahoma"/>
            </a:endParaRPr>
          </a:p>
          <a:p>
            <a:pPr marL="394970">
              <a:lnSpc>
                <a:spcPts val="1825"/>
              </a:lnSpc>
            </a:pPr>
            <a:r>
              <a:rPr sz="1650" spc="245" dirty="0">
                <a:solidFill>
                  <a:srgbClr val="0077AA"/>
                </a:solidFill>
                <a:latin typeface="Tahoma"/>
                <a:cs typeface="Tahoma"/>
              </a:rPr>
              <a:t>.dockerconfigjson </a:t>
            </a:r>
            <a:r>
              <a:rPr sz="1650" spc="245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spc="5" dirty="0">
                <a:solidFill>
                  <a:srgbClr val="999999"/>
                </a:solidFill>
                <a:latin typeface="Tahoma"/>
                <a:cs typeface="Tahoma"/>
              </a:rPr>
              <a:t>  </a:t>
            </a:r>
            <a:r>
              <a:rPr sz="1650" spc="110" dirty="0">
                <a:latin typeface="Tahoma"/>
                <a:cs typeface="Tahoma"/>
              </a:rPr>
              <a:t>eyJodHRwczovL2luZG54L</a:t>
            </a:r>
            <a:r>
              <a:rPr sz="1650" spc="10" dirty="0">
                <a:latin typeface="Tahoma"/>
                <a:cs typeface="Tahoma"/>
              </a:rPr>
              <a:t>  </a:t>
            </a:r>
            <a:r>
              <a:rPr sz="1650" spc="490" dirty="0">
                <a:solidFill>
                  <a:srgbClr val="999999"/>
                </a:solidFill>
                <a:latin typeface="Tahoma"/>
                <a:cs typeface="Tahoma"/>
              </a:rPr>
              <a:t>...</a:t>
            </a:r>
            <a:r>
              <a:rPr sz="1650" spc="5" dirty="0">
                <a:solidFill>
                  <a:srgbClr val="999999"/>
                </a:solidFill>
                <a:latin typeface="Tahoma"/>
                <a:cs typeface="Tahoma"/>
              </a:rPr>
              <a:t>  </a:t>
            </a:r>
            <a:r>
              <a:rPr sz="1650" spc="145" dirty="0">
                <a:latin typeface="Tahoma"/>
                <a:cs typeface="Tahoma"/>
              </a:rPr>
              <a:t>J0QUl6RTIifX0=</a:t>
            </a:r>
            <a:endParaRPr sz="165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830"/>
              </a:spcBef>
            </a:pPr>
            <a:endParaRPr sz="1650">
              <a:latin typeface="Tahoma"/>
              <a:cs typeface="Tahoma"/>
            </a:endParaRPr>
          </a:p>
          <a:p>
            <a:pPr marL="142875" marR="10274935">
              <a:lnSpc>
                <a:spcPts val="1870"/>
              </a:lnSpc>
            </a:pPr>
            <a:r>
              <a:rPr sz="1650" spc="245" dirty="0">
                <a:solidFill>
                  <a:srgbClr val="0077AA"/>
                </a:solidFill>
                <a:latin typeface="Tahoma"/>
                <a:cs typeface="Tahoma"/>
              </a:rPr>
              <a:t>apiVersion </a:t>
            </a:r>
            <a:r>
              <a:rPr sz="1650" spc="245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dirty="0">
                <a:solidFill>
                  <a:srgbClr val="999999"/>
                </a:solidFill>
                <a:latin typeface="Tahoma"/>
                <a:cs typeface="Tahoma"/>
              </a:rPr>
              <a:t>  </a:t>
            </a:r>
            <a:r>
              <a:rPr sz="1650" spc="100" dirty="0">
                <a:latin typeface="Tahoma"/>
                <a:cs typeface="Tahoma"/>
              </a:rPr>
              <a:t>v1 </a:t>
            </a:r>
            <a:r>
              <a:rPr sz="1650" spc="260" dirty="0">
                <a:solidFill>
                  <a:srgbClr val="0077AA"/>
                </a:solidFill>
                <a:latin typeface="Tahoma"/>
                <a:cs typeface="Tahoma"/>
              </a:rPr>
              <a:t>type </a:t>
            </a:r>
            <a:r>
              <a:rPr sz="1650" spc="260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spc="484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650" spc="155" dirty="0">
                <a:solidFill>
                  <a:srgbClr val="0077AA"/>
                </a:solidFill>
                <a:latin typeface="Tahoma"/>
                <a:cs typeface="Tahoma"/>
              </a:rPr>
              <a:t>Métadonnées </a:t>
            </a:r>
            <a:r>
              <a:rPr sz="1650" spc="55" dirty="0">
                <a:latin typeface="Tahoma"/>
                <a:cs typeface="Tahoma"/>
              </a:rPr>
              <a:t>du pod </a:t>
            </a:r>
            <a:r>
              <a:rPr sz="1650" spc="155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endParaRPr sz="1650">
              <a:latin typeface="Tahoma"/>
              <a:cs typeface="Tahoma"/>
            </a:endParaRPr>
          </a:p>
          <a:p>
            <a:pPr marL="142875" marR="8256270" indent="252095">
              <a:lnSpc>
                <a:spcPts val="1880"/>
              </a:lnSpc>
              <a:spcBef>
                <a:spcPts val="5"/>
              </a:spcBef>
            </a:pPr>
            <a:r>
              <a:rPr sz="1650" spc="60" dirty="0">
                <a:solidFill>
                  <a:srgbClr val="0077AA"/>
                </a:solidFill>
                <a:latin typeface="Tahoma"/>
                <a:cs typeface="Tahoma"/>
              </a:rPr>
              <a:t>nom </a:t>
            </a:r>
            <a:r>
              <a:rPr sz="1650" spc="60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spc="5" dirty="0">
                <a:solidFill>
                  <a:srgbClr val="999999"/>
                </a:solidFill>
                <a:latin typeface="Tahoma"/>
                <a:cs typeface="Tahoma"/>
              </a:rPr>
              <a:t>  </a:t>
            </a:r>
            <a:r>
              <a:rPr sz="1650" spc="155" dirty="0">
                <a:latin typeface="Tahoma"/>
                <a:cs typeface="Tahoma"/>
              </a:rPr>
              <a:t>pod </a:t>
            </a:r>
            <a:r>
              <a:rPr sz="1650" spc="155" dirty="0">
                <a:solidFill>
                  <a:srgbClr val="999999"/>
                </a:solidFill>
                <a:latin typeface="Tahoma"/>
                <a:cs typeface="Tahoma"/>
              </a:rPr>
              <a:t>- </a:t>
            </a:r>
            <a:r>
              <a:rPr sz="1650" spc="254" dirty="0">
                <a:latin typeface="Tahoma"/>
                <a:cs typeface="Tahoma"/>
              </a:rPr>
              <a:t>avec </a:t>
            </a:r>
            <a:r>
              <a:rPr sz="1650" spc="254" dirty="0">
                <a:solidFill>
                  <a:srgbClr val="999999"/>
                </a:solidFill>
                <a:latin typeface="Tahoma"/>
                <a:cs typeface="Tahoma"/>
              </a:rPr>
              <a:t>- </a:t>
            </a:r>
            <a:r>
              <a:rPr sz="1650" spc="204" dirty="0">
                <a:solidFill>
                  <a:srgbClr val="0077AA"/>
                </a:solidFill>
                <a:latin typeface="Tahoma"/>
                <a:cs typeface="Tahoma"/>
              </a:rPr>
              <a:t>spécification </a:t>
            </a:r>
            <a:r>
              <a:rPr sz="1650" spc="95" dirty="0">
                <a:latin typeface="Tahoma"/>
                <a:cs typeface="Tahoma"/>
              </a:rPr>
              <a:t>d' </a:t>
            </a:r>
            <a:r>
              <a:rPr sz="1650" spc="290" dirty="0">
                <a:solidFill>
                  <a:srgbClr val="999999"/>
                </a:solidFill>
                <a:latin typeface="Tahoma"/>
                <a:cs typeface="Tahoma"/>
              </a:rPr>
              <a:t>image </a:t>
            </a:r>
            <a:r>
              <a:rPr sz="1650" spc="290" dirty="0">
                <a:latin typeface="Tahoma"/>
                <a:cs typeface="Tahoma"/>
              </a:rPr>
              <a:t>privée </a:t>
            </a:r>
            <a:r>
              <a:rPr sz="1650" spc="204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endParaRPr sz="1650">
              <a:latin typeface="Tahoma"/>
              <a:cs typeface="Tahoma"/>
            </a:endParaRPr>
          </a:p>
          <a:p>
            <a:pPr marL="394970">
              <a:lnSpc>
                <a:spcPts val="1770"/>
              </a:lnSpc>
            </a:pPr>
            <a:r>
              <a:rPr sz="1650" spc="245" dirty="0">
                <a:solidFill>
                  <a:srgbClr val="0077AA"/>
                </a:solidFill>
                <a:latin typeface="Tahoma"/>
                <a:cs typeface="Tahoma"/>
              </a:rPr>
              <a:t>conteneurs </a:t>
            </a:r>
            <a:r>
              <a:rPr sz="1650" spc="245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endParaRPr sz="1650">
              <a:latin typeface="Tahoma"/>
              <a:cs typeface="Tahoma"/>
            </a:endParaRPr>
          </a:p>
          <a:p>
            <a:pPr marL="897890" indent="-250825">
              <a:lnSpc>
                <a:spcPts val="1875"/>
              </a:lnSpc>
              <a:buClr>
                <a:srgbClr val="999999"/>
              </a:buClr>
              <a:buChar char="-"/>
              <a:tabLst>
                <a:tab pos="897890" algn="l"/>
              </a:tabLst>
            </a:pPr>
            <a:r>
              <a:rPr sz="1650" spc="60" dirty="0">
                <a:solidFill>
                  <a:srgbClr val="0077AA"/>
                </a:solidFill>
                <a:latin typeface="Tahoma"/>
                <a:cs typeface="Tahoma"/>
              </a:rPr>
              <a:t>nom </a:t>
            </a:r>
            <a:r>
              <a:rPr sz="1650" spc="60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spc="490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650" spc="160" dirty="0">
                <a:latin typeface="Tahoma"/>
                <a:cs typeface="Tahoma"/>
              </a:rPr>
              <a:t>mon conteneur</a:t>
            </a:r>
            <a:endParaRPr sz="1650">
              <a:latin typeface="Tahoma"/>
              <a:cs typeface="Tahoma"/>
            </a:endParaRPr>
          </a:p>
          <a:p>
            <a:pPr marL="394970" marR="4723130" indent="504190">
              <a:lnSpc>
                <a:spcPts val="1870"/>
              </a:lnSpc>
              <a:spcBef>
                <a:spcPts val="105"/>
              </a:spcBef>
            </a:pPr>
            <a:r>
              <a:rPr sz="1650" spc="155" dirty="0">
                <a:solidFill>
                  <a:srgbClr val="0077AA"/>
                </a:solidFill>
                <a:latin typeface="Tahoma"/>
                <a:cs typeface="Tahoma"/>
              </a:rPr>
              <a:t>image </a:t>
            </a:r>
            <a:r>
              <a:rPr sz="1650" spc="155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spc="495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650" spc="215" dirty="0">
                <a:latin typeface="Tahoma"/>
                <a:cs typeface="Tahoma"/>
              </a:rPr>
              <a:t>registry.internal.company.com/my-secret-image </a:t>
            </a:r>
            <a:r>
              <a:rPr sz="1650" spc="280" dirty="0">
                <a:latin typeface="Tahoma"/>
                <a:cs typeface="Tahoma"/>
              </a:rPr>
              <a:t>imagePullSecrets </a:t>
            </a:r>
            <a:r>
              <a:rPr sz="1650" spc="220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endParaRPr sz="1650">
              <a:latin typeface="Tahoma"/>
              <a:cs typeface="Tahoma"/>
            </a:endParaRPr>
          </a:p>
          <a:p>
            <a:pPr marL="897890" indent="-250825">
              <a:lnSpc>
                <a:spcPts val="1835"/>
              </a:lnSpc>
              <a:buClr>
                <a:srgbClr val="999999"/>
              </a:buClr>
              <a:buChar char="-"/>
              <a:tabLst>
                <a:tab pos="897890" algn="l"/>
              </a:tabLst>
            </a:pPr>
            <a:r>
              <a:rPr sz="1650" spc="60" dirty="0">
                <a:solidFill>
                  <a:srgbClr val="0077AA"/>
                </a:solidFill>
                <a:latin typeface="Tahoma"/>
                <a:cs typeface="Tahoma"/>
              </a:rPr>
              <a:t>nom </a:t>
            </a:r>
            <a:r>
              <a:rPr sz="1650" spc="60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spc="75" dirty="0">
                <a:solidFill>
                  <a:srgbClr val="999999"/>
                </a:solidFill>
                <a:latin typeface="Tahoma"/>
                <a:cs typeface="Tahoma"/>
              </a:rPr>
              <a:t>  </a:t>
            </a:r>
            <a:r>
              <a:rPr sz="1650" dirty="0">
                <a:latin typeface="Tahoma"/>
                <a:cs typeface="Tahoma"/>
              </a:rPr>
              <a:t>mes </a:t>
            </a:r>
            <a:r>
              <a:rPr sz="1650" dirty="0">
                <a:solidFill>
                  <a:srgbClr val="999999"/>
                </a:solidFill>
                <a:latin typeface="Tahoma"/>
                <a:cs typeface="Tahoma"/>
              </a:rPr>
              <a:t>identifiants </a:t>
            </a:r>
            <a:r>
              <a:rPr sz="1650" spc="204" dirty="0">
                <a:latin typeface="Tahoma"/>
                <a:cs typeface="Tahoma"/>
              </a:rPr>
              <a:t>Docker </a:t>
            </a:r>
            <a:r>
              <a:rPr sz="1650" spc="245" dirty="0">
                <a:solidFill>
                  <a:srgbClr val="999999"/>
                </a:solidFill>
                <a:latin typeface="Tahoma"/>
                <a:cs typeface="Tahoma"/>
              </a:rPr>
              <a:t>secrets</a:t>
            </a:r>
            <a:r>
              <a:rPr sz="1650" spc="204" dirty="0">
                <a:solidFill>
                  <a:srgbClr val="999999"/>
                </a:solidFill>
                <a:latin typeface="Tahoma"/>
                <a:cs typeface="Tahoma"/>
              </a:rPr>
              <a:t>​</a:t>
            </a:r>
            <a:r>
              <a:rPr sz="1650" spc="245" dirty="0">
                <a:latin typeface="Tahoma"/>
                <a:cs typeface="Tahoma"/>
              </a:rPr>
              <a:t>​</a:t>
            </a:r>
            <a:r>
              <a:rPr sz="1650" spc="250" dirty="0">
                <a:latin typeface="Tahoma"/>
                <a:cs typeface="Tahoma"/>
              </a:rPr>
              <a:t>​</a:t>
            </a:r>
            <a:endParaRPr sz="165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09624" y="1552574"/>
            <a:ext cx="12211050" cy="9525"/>
          </a:xfrm>
          <a:custGeom>
            <a:avLst/>
            <a:gdLst/>
            <a:ahLst/>
            <a:cxnLst/>
            <a:rect l="l" t="t" r="r" b="b"/>
            <a:pathLst>
              <a:path w="12211050" h="9525">
                <a:moveTo>
                  <a:pt x="12211049" y="9524"/>
                </a:moveTo>
                <a:lnTo>
                  <a:pt x="0" y="9524"/>
                </a:lnTo>
                <a:lnTo>
                  <a:pt x="0" y="0"/>
                </a:lnTo>
                <a:lnTo>
                  <a:pt x="12211049" y="0"/>
                </a:lnTo>
                <a:lnTo>
                  <a:pt x="12211049" y="952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809624" y="1552574"/>
            <a:ext cx="12211050" cy="2114550"/>
            <a:chOff x="809624" y="1552574"/>
            <a:chExt cx="12211050" cy="2114550"/>
          </a:xfrm>
        </p:grpSpPr>
        <p:sp>
          <p:nvSpPr>
            <p:cNvPr id="4" name="object 4"/>
            <p:cNvSpPr/>
            <p:nvPr/>
          </p:nvSpPr>
          <p:spPr>
            <a:xfrm>
              <a:off x="809612" y="1552574"/>
              <a:ext cx="12211050" cy="2114550"/>
            </a:xfrm>
            <a:custGeom>
              <a:avLst/>
              <a:gdLst/>
              <a:ahLst/>
              <a:cxnLst/>
              <a:rect l="l" t="t" r="r" b="b"/>
              <a:pathLst>
                <a:path w="12211050" h="2114550">
                  <a:moveTo>
                    <a:pt x="12211050" y="0"/>
                  </a:moveTo>
                  <a:lnTo>
                    <a:pt x="12201525" y="0"/>
                  </a:lnTo>
                  <a:lnTo>
                    <a:pt x="12201525" y="2105025"/>
                  </a:lnTo>
                  <a:lnTo>
                    <a:pt x="0" y="2105025"/>
                  </a:lnTo>
                  <a:lnTo>
                    <a:pt x="0" y="2114550"/>
                  </a:lnTo>
                  <a:lnTo>
                    <a:pt x="12201525" y="2114550"/>
                  </a:lnTo>
                  <a:lnTo>
                    <a:pt x="12211050" y="2114550"/>
                  </a:lnTo>
                  <a:lnTo>
                    <a:pt x="12211050" y="2105025"/>
                  </a:lnTo>
                  <a:lnTo>
                    <a:pt x="12211050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09624" y="1552574"/>
              <a:ext cx="9525" cy="2114550"/>
            </a:xfrm>
            <a:custGeom>
              <a:avLst/>
              <a:gdLst/>
              <a:ahLst/>
              <a:cxnLst/>
              <a:rect l="l" t="t" r="r" b="b"/>
              <a:pathLst>
                <a:path w="9525" h="2114550">
                  <a:moveTo>
                    <a:pt x="0" y="2114549"/>
                  </a:moveTo>
                  <a:lnTo>
                    <a:pt x="0" y="0"/>
                  </a:lnTo>
                  <a:lnTo>
                    <a:pt x="9524" y="9524"/>
                  </a:lnTo>
                  <a:lnTo>
                    <a:pt x="9524" y="2105024"/>
                  </a:lnTo>
                  <a:lnTo>
                    <a:pt x="0" y="2114549"/>
                  </a:lnTo>
                  <a:close/>
                </a:path>
              </a:pathLst>
            </a:custGeom>
            <a:solidFill>
              <a:srgbClr val="ED21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/>
          <p:nvPr/>
        </p:nvSpPr>
        <p:spPr>
          <a:xfrm>
            <a:off x="809624" y="3809999"/>
            <a:ext cx="12211050" cy="9525"/>
          </a:xfrm>
          <a:custGeom>
            <a:avLst/>
            <a:gdLst/>
            <a:ahLst/>
            <a:cxnLst/>
            <a:rect l="l" t="t" r="r" b="b"/>
            <a:pathLst>
              <a:path w="12211050" h="9525">
                <a:moveTo>
                  <a:pt x="12211049" y="9524"/>
                </a:moveTo>
                <a:lnTo>
                  <a:pt x="0" y="9524"/>
                </a:lnTo>
                <a:lnTo>
                  <a:pt x="0" y="0"/>
                </a:lnTo>
                <a:lnTo>
                  <a:pt x="12211049" y="0"/>
                </a:lnTo>
                <a:lnTo>
                  <a:pt x="12211049" y="952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" name="object 7"/>
          <p:cNvGrpSpPr/>
          <p:nvPr/>
        </p:nvGrpSpPr>
        <p:grpSpPr>
          <a:xfrm>
            <a:off x="809624" y="3809999"/>
            <a:ext cx="12211050" cy="3067050"/>
            <a:chOff x="809624" y="3809999"/>
            <a:chExt cx="12211050" cy="3067050"/>
          </a:xfrm>
        </p:grpSpPr>
        <p:sp>
          <p:nvSpPr>
            <p:cNvPr id="8" name="object 8"/>
            <p:cNvSpPr/>
            <p:nvPr/>
          </p:nvSpPr>
          <p:spPr>
            <a:xfrm>
              <a:off x="809612" y="3809999"/>
              <a:ext cx="12211050" cy="3067050"/>
            </a:xfrm>
            <a:custGeom>
              <a:avLst/>
              <a:gdLst/>
              <a:ahLst/>
              <a:cxnLst/>
              <a:rect l="l" t="t" r="r" b="b"/>
              <a:pathLst>
                <a:path w="12211050" h="3067050">
                  <a:moveTo>
                    <a:pt x="12211050" y="0"/>
                  </a:moveTo>
                  <a:lnTo>
                    <a:pt x="12201525" y="0"/>
                  </a:lnTo>
                  <a:lnTo>
                    <a:pt x="12201525" y="3057525"/>
                  </a:lnTo>
                  <a:lnTo>
                    <a:pt x="0" y="3057525"/>
                  </a:lnTo>
                  <a:lnTo>
                    <a:pt x="0" y="3067050"/>
                  </a:lnTo>
                  <a:lnTo>
                    <a:pt x="12201525" y="3067050"/>
                  </a:lnTo>
                  <a:lnTo>
                    <a:pt x="12211050" y="3067050"/>
                  </a:lnTo>
                  <a:lnTo>
                    <a:pt x="12211050" y="3057525"/>
                  </a:lnTo>
                  <a:lnTo>
                    <a:pt x="12211050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809624" y="3809999"/>
              <a:ext cx="9525" cy="3067050"/>
            </a:xfrm>
            <a:custGeom>
              <a:avLst/>
              <a:gdLst/>
              <a:ahLst/>
              <a:cxnLst/>
              <a:rect l="l" t="t" r="r" b="b"/>
              <a:pathLst>
                <a:path w="9525" h="3067050">
                  <a:moveTo>
                    <a:pt x="0" y="3067049"/>
                  </a:moveTo>
                  <a:lnTo>
                    <a:pt x="0" y="0"/>
                  </a:lnTo>
                  <a:lnTo>
                    <a:pt x="9524" y="9524"/>
                  </a:lnTo>
                  <a:lnTo>
                    <a:pt x="9524" y="3057524"/>
                  </a:lnTo>
                  <a:lnTo>
                    <a:pt x="0" y="3067049"/>
                  </a:lnTo>
                  <a:close/>
                </a:path>
              </a:pathLst>
            </a:custGeom>
            <a:solidFill>
              <a:srgbClr val="ED21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70" dirty="0"/>
              <a:t>UTILISER</a:t>
            </a:r>
            <a:r>
              <a:rPr spc="-80" dirty="0"/>
              <a:t> </a:t>
            </a:r>
            <a:r>
              <a:rPr spc="75" dirty="0"/>
              <a:t>UN</a:t>
            </a:r>
            <a:r>
              <a:rPr spc="-80" dirty="0"/>
              <a:t> </a:t>
            </a:r>
            <a:r>
              <a:rPr spc="-150" dirty="0"/>
              <a:t>SECRÈTE</a:t>
            </a:r>
            <a:r>
              <a:rPr spc="-80" dirty="0"/>
              <a:t> </a:t>
            </a:r>
            <a:r>
              <a:rPr dirty="0"/>
              <a:t>À</a:t>
            </a:r>
            <a:r>
              <a:rPr spc="-75" dirty="0"/>
              <a:t> </a:t>
            </a:r>
            <a:r>
              <a:rPr spc="-114" dirty="0"/>
              <a:t>EXPOSER</a:t>
            </a:r>
            <a:r>
              <a:rPr spc="-80" dirty="0"/>
              <a:t> </a:t>
            </a:r>
            <a:r>
              <a:rPr spc="70" dirty="0"/>
              <a:t>UN</a:t>
            </a:r>
            <a:r>
              <a:rPr spc="-80" dirty="0"/>
              <a:t> </a:t>
            </a:r>
            <a:r>
              <a:rPr dirty="0"/>
              <a:t>HTTPS</a:t>
            </a:r>
            <a:r>
              <a:rPr spc="-75" dirty="0"/>
              <a:t> </a:t>
            </a:r>
            <a:r>
              <a:rPr spc="-55" dirty="0"/>
              <a:t>ENTRÉE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819149" y="1625600"/>
            <a:ext cx="12192000" cy="5153660"/>
          </a:xfrm>
          <a:prstGeom prst="rect">
            <a:avLst/>
          </a:prstGeom>
        </p:spPr>
        <p:txBody>
          <a:bodyPr vert="horz" wrap="square" lIns="0" tIns="31115" rIns="0" bIns="0" rtlCol="0">
            <a:spAutoFit/>
          </a:bodyPr>
          <a:lstStyle/>
          <a:p>
            <a:pPr marL="142875" marR="10274935">
              <a:lnSpc>
                <a:spcPts val="1880"/>
              </a:lnSpc>
              <a:spcBef>
                <a:spcPts val="245"/>
              </a:spcBef>
            </a:pPr>
            <a:r>
              <a:rPr sz="1650" spc="245" dirty="0">
                <a:solidFill>
                  <a:srgbClr val="0077AA"/>
                </a:solidFill>
                <a:latin typeface="Tahoma"/>
                <a:cs typeface="Tahoma"/>
              </a:rPr>
              <a:t>apiVersion </a:t>
            </a:r>
            <a:r>
              <a:rPr sz="1650" spc="245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dirty="0">
                <a:solidFill>
                  <a:srgbClr val="999999"/>
                </a:solidFill>
                <a:latin typeface="Tahoma"/>
                <a:cs typeface="Tahoma"/>
              </a:rPr>
              <a:t>  </a:t>
            </a:r>
            <a:r>
              <a:rPr sz="1650" spc="100" dirty="0">
                <a:latin typeface="Tahoma"/>
                <a:cs typeface="Tahoma"/>
              </a:rPr>
              <a:t>v1 </a:t>
            </a:r>
            <a:r>
              <a:rPr sz="1650" spc="260" dirty="0">
                <a:solidFill>
                  <a:srgbClr val="0077AA"/>
                </a:solidFill>
                <a:latin typeface="Tahoma"/>
                <a:cs typeface="Tahoma"/>
              </a:rPr>
              <a:t>type </a:t>
            </a:r>
            <a:r>
              <a:rPr sz="1650" spc="260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spc="484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650" spc="155" dirty="0">
                <a:solidFill>
                  <a:srgbClr val="0077AA"/>
                </a:solidFill>
                <a:latin typeface="Tahoma"/>
                <a:cs typeface="Tahoma"/>
              </a:rPr>
              <a:t>Métadonnées </a:t>
            </a:r>
            <a:r>
              <a:rPr sz="1650" spc="215" dirty="0">
                <a:latin typeface="Tahoma"/>
                <a:cs typeface="Tahoma"/>
              </a:rPr>
              <a:t>secrètes </a:t>
            </a:r>
            <a:r>
              <a:rPr sz="1650" spc="155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endParaRPr sz="1650">
              <a:latin typeface="Tahoma"/>
              <a:cs typeface="Tahoma"/>
            </a:endParaRPr>
          </a:p>
          <a:p>
            <a:pPr marL="394970">
              <a:lnSpc>
                <a:spcPts val="1764"/>
              </a:lnSpc>
            </a:pPr>
            <a:r>
              <a:rPr sz="1650" spc="60" dirty="0">
                <a:solidFill>
                  <a:srgbClr val="0077AA"/>
                </a:solidFill>
                <a:latin typeface="Tahoma"/>
                <a:cs typeface="Tahoma"/>
              </a:rPr>
              <a:t>nom </a:t>
            </a:r>
            <a:r>
              <a:rPr sz="1650" spc="60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spc="5" dirty="0">
                <a:solidFill>
                  <a:srgbClr val="999999"/>
                </a:solidFill>
                <a:latin typeface="Tahoma"/>
                <a:cs typeface="Tahoma"/>
              </a:rPr>
              <a:t>  </a:t>
            </a:r>
            <a:r>
              <a:rPr sz="1650" spc="290" dirty="0">
                <a:latin typeface="Tahoma"/>
                <a:cs typeface="Tahoma"/>
              </a:rPr>
              <a:t>testsecret </a:t>
            </a:r>
            <a:r>
              <a:rPr sz="1650" spc="290" dirty="0">
                <a:solidFill>
                  <a:srgbClr val="999999"/>
                </a:solidFill>
                <a:latin typeface="Tahoma"/>
                <a:cs typeface="Tahoma"/>
              </a:rPr>
              <a:t>- </a:t>
            </a:r>
            <a:r>
              <a:rPr sz="1650" spc="409" dirty="0">
                <a:latin typeface="Tahoma"/>
                <a:cs typeface="Tahoma"/>
              </a:rPr>
              <a:t>tls</a:t>
            </a:r>
            <a:endParaRPr sz="1650">
              <a:latin typeface="Tahoma"/>
              <a:cs typeface="Tahoma"/>
            </a:endParaRPr>
          </a:p>
          <a:p>
            <a:pPr marL="142875" marR="9139555">
              <a:lnSpc>
                <a:spcPts val="1880"/>
              </a:lnSpc>
              <a:spcBef>
                <a:spcPts val="95"/>
              </a:spcBef>
            </a:pPr>
            <a:r>
              <a:rPr sz="1650" spc="240" dirty="0">
                <a:solidFill>
                  <a:srgbClr val="0077AA"/>
                </a:solidFill>
                <a:latin typeface="Tahoma"/>
                <a:cs typeface="Tahoma"/>
              </a:rPr>
              <a:t>taper </a:t>
            </a:r>
            <a:r>
              <a:rPr sz="1650" spc="240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spc="490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650" spc="265" dirty="0">
                <a:latin typeface="Tahoma"/>
                <a:cs typeface="Tahoma"/>
              </a:rPr>
              <a:t>kubernetes.io/tls </a:t>
            </a:r>
            <a:r>
              <a:rPr sz="1650" spc="220" dirty="0">
                <a:solidFill>
                  <a:srgbClr val="0077AA"/>
                </a:solidFill>
                <a:latin typeface="Tahoma"/>
                <a:cs typeface="Tahoma"/>
              </a:rPr>
              <a:t>données </a:t>
            </a:r>
            <a:r>
              <a:rPr sz="1650" spc="220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endParaRPr sz="1650">
              <a:latin typeface="Tahoma"/>
              <a:cs typeface="Tahoma"/>
            </a:endParaRPr>
          </a:p>
          <a:p>
            <a:pPr marL="394970">
              <a:lnSpc>
                <a:spcPts val="1770"/>
              </a:lnSpc>
            </a:pPr>
            <a:r>
              <a:rPr sz="1650" spc="405" dirty="0">
                <a:solidFill>
                  <a:srgbClr val="0077AA"/>
                </a:solidFill>
                <a:latin typeface="Tahoma"/>
                <a:cs typeface="Tahoma"/>
              </a:rPr>
              <a:t>tls.crt </a:t>
            </a:r>
            <a:r>
              <a:rPr sz="1650" spc="405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spc="490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650" spc="125" dirty="0">
                <a:latin typeface="Tahoma"/>
                <a:cs typeface="Tahoma"/>
              </a:rPr>
              <a:t>base64</a:t>
            </a:r>
            <a:r>
              <a:rPr sz="1650" spc="495" dirty="0">
                <a:latin typeface="Tahoma"/>
                <a:cs typeface="Tahoma"/>
              </a:rPr>
              <a:t> </a:t>
            </a:r>
            <a:r>
              <a:rPr sz="1650" spc="110" dirty="0">
                <a:latin typeface="Tahoma"/>
                <a:cs typeface="Tahoma"/>
              </a:rPr>
              <a:t>encodé</a:t>
            </a:r>
            <a:r>
              <a:rPr sz="1650" spc="495" dirty="0">
                <a:latin typeface="Tahoma"/>
                <a:cs typeface="Tahoma"/>
              </a:rPr>
              <a:t> </a:t>
            </a:r>
            <a:r>
              <a:rPr sz="1650" spc="275" dirty="0">
                <a:latin typeface="Tahoma"/>
                <a:cs typeface="Tahoma"/>
              </a:rPr>
              <a:t>certificat</a:t>
            </a:r>
            <a:endParaRPr sz="1650">
              <a:latin typeface="Tahoma"/>
              <a:cs typeface="Tahoma"/>
            </a:endParaRPr>
          </a:p>
          <a:p>
            <a:pPr marL="394970">
              <a:lnSpc>
                <a:spcPts val="1930"/>
              </a:lnSpc>
            </a:pPr>
            <a:r>
              <a:rPr sz="1650" spc="330" dirty="0">
                <a:solidFill>
                  <a:srgbClr val="0077AA"/>
                </a:solidFill>
                <a:latin typeface="Tahoma"/>
                <a:cs typeface="Tahoma"/>
              </a:rPr>
              <a:t>clé tls </a:t>
            </a:r>
            <a:r>
              <a:rPr sz="1650" spc="330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spc="490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650" spc="125" dirty="0">
                <a:latin typeface="Tahoma"/>
                <a:cs typeface="Tahoma"/>
              </a:rPr>
              <a:t>base64</a:t>
            </a:r>
            <a:r>
              <a:rPr sz="1650" spc="490" dirty="0">
                <a:latin typeface="Tahoma"/>
                <a:cs typeface="Tahoma"/>
              </a:rPr>
              <a:t> </a:t>
            </a:r>
            <a:r>
              <a:rPr sz="1650" spc="110" dirty="0">
                <a:latin typeface="Tahoma"/>
                <a:cs typeface="Tahoma"/>
              </a:rPr>
              <a:t>encodé</a:t>
            </a:r>
            <a:r>
              <a:rPr sz="1650" spc="490" dirty="0">
                <a:latin typeface="Tahoma"/>
                <a:cs typeface="Tahoma"/>
              </a:rPr>
              <a:t> </a:t>
            </a:r>
            <a:r>
              <a:rPr sz="1650" spc="125" dirty="0">
                <a:latin typeface="Tahoma"/>
                <a:cs typeface="Tahoma"/>
              </a:rPr>
              <a:t>clé</a:t>
            </a:r>
            <a:endParaRPr sz="165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819"/>
              </a:spcBef>
            </a:pPr>
            <a:endParaRPr sz="1650">
              <a:latin typeface="Tahoma"/>
              <a:cs typeface="Tahoma"/>
            </a:endParaRPr>
          </a:p>
          <a:p>
            <a:pPr marL="142875" marR="8004175">
              <a:lnSpc>
                <a:spcPts val="1880"/>
              </a:lnSpc>
            </a:pPr>
            <a:r>
              <a:rPr sz="1650" spc="245" dirty="0">
                <a:solidFill>
                  <a:srgbClr val="0077AA"/>
                </a:solidFill>
                <a:latin typeface="Tahoma"/>
                <a:cs typeface="Tahoma"/>
              </a:rPr>
              <a:t>apiVersion </a:t>
            </a:r>
            <a:r>
              <a:rPr sz="1650" spc="245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dirty="0">
                <a:solidFill>
                  <a:srgbClr val="999999"/>
                </a:solidFill>
                <a:latin typeface="Tahoma"/>
                <a:cs typeface="Tahoma"/>
              </a:rPr>
              <a:t>  </a:t>
            </a:r>
            <a:r>
              <a:rPr sz="1650" spc="215" dirty="0">
                <a:latin typeface="Tahoma"/>
                <a:cs typeface="Tahoma"/>
              </a:rPr>
              <a:t>networking.k8s.io/v1 </a:t>
            </a:r>
            <a:r>
              <a:rPr sz="1650" spc="260" dirty="0">
                <a:solidFill>
                  <a:srgbClr val="0077AA"/>
                </a:solidFill>
                <a:latin typeface="Tahoma"/>
                <a:cs typeface="Tahoma"/>
              </a:rPr>
              <a:t>type </a:t>
            </a:r>
            <a:r>
              <a:rPr sz="1650" spc="260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spc="484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650" spc="210" dirty="0">
                <a:latin typeface="Tahoma"/>
                <a:cs typeface="Tahoma"/>
              </a:rPr>
              <a:t>Entrée</a:t>
            </a:r>
            <a:endParaRPr sz="1650">
              <a:latin typeface="Tahoma"/>
              <a:cs typeface="Tahoma"/>
            </a:endParaRPr>
          </a:p>
          <a:p>
            <a:pPr marL="142875">
              <a:lnSpc>
                <a:spcPts val="1770"/>
              </a:lnSpc>
            </a:pPr>
            <a:r>
              <a:rPr sz="1650" spc="155" dirty="0">
                <a:solidFill>
                  <a:srgbClr val="0077AA"/>
                </a:solidFill>
                <a:latin typeface="Tahoma"/>
                <a:cs typeface="Tahoma"/>
              </a:rPr>
              <a:t>métadonnées </a:t>
            </a:r>
            <a:r>
              <a:rPr sz="1650" spc="155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endParaRPr sz="1650">
              <a:latin typeface="Tahoma"/>
              <a:cs typeface="Tahoma"/>
            </a:endParaRPr>
          </a:p>
          <a:p>
            <a:pPr marL="142875" marR="8634730" indent="252095">
              <a:lnSpc>
                <a:spcPts val="1880"/>
              </a:lnSpc>
              <a:spcBef>
                <a:spcPts val="95"/>
              </a:spcBef>
            </a:pPr>
            <a:r>
              <a:rPr sz="1650" spc="60" dirty="0">
                <a:solidFill>
                  <a:srgbClr val="0077AA"/>
                </a:solidFill>
                <a:latin typeface="Tahoma"/>
                <a:cs typeface="Tahoma"/>
              </a:rPr>
              <a:t>nom </a:t>
            </a:r>
            <a:r>
              <a:rPr sz="1650" spc="60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spc="495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650" spc="425" dirty="0">
                <a:latin typeface="Tahoma"/>
                <a:cs typeface="Tahoma"/>
              </a:rPr>
              <a:t>tls </a:t>
            </a:r>
            <a:r>
              <a:rPr sz="1650" spc="425" dirty="0">
                <a:solidFill>
                  <a:srgbClr val="999999"/>
                </a:solidFill>
                <a:latin typeface="Tahoma"/>
                <a:cs typeface="Tahoma"/>
              </a:rPr>
              <a:t>- </a:t>
            </a:r>
            <a:r>
              <a:rPr sz="1650" spc="155" dirty="0">
                <a:latin typeface="Tahoma"/>
                <a:cs typeface="Tahoma"/>
              </a:rPr>
              <a:t>exemple </a:t>
            </a:r>
            <a:r>
              <a:rPr sz="1650" spc="155" dirty="0">
                <a:solidFill>
                  <a:srgbClr val="999999"/>
                </a:solidFill>
                <a:latin typeface="Tahoma"/>
                <a:cs typeface="Tahoma"/>
              </a:rPr>
              <a:t>- </a:t>
            </a:r>
            <a:r>
              <a:rPr sz="1650" spc="204" dirty="0">
                <a:solidFill>
                  <a:srgbClr val="0077AA"/>
                </a:solidFill>
                <a:latin typeface="Tahoma"/>
                <a:cs typeface="Tahoma"/>
              </a:rPr>
              <a:t>spécification </a:t>
            </a:r>
            <a:r>
              <a:rPr sz="1650" spc="245" dirty="0">
                <a:latin typeface="Tahoma"/>
                <a:cs typeface="Tahoma"/>
              </a:rPr>
              <a:t>d'entrée </a:t>
            </a:r>
            <a:r>
              <a:rPr sz="1650" spc="204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endParaRPr sz="1650">
              <a:latin typeface="Tahoma"/>
              <a:cs typeface="Tahoma"/>
            </a:endParaRPr>
          </a:p>
          <a:p>
            <a:pPr marL="394970">
              <a:lnSpc>
                <a:spcPts val="1770"/>
              </a:lnSpc>
            </a:pPr>
            <a:r>
              <a:rPr sz="1650" spc="405" dirty="0">
                <a:solidFill>
                  <a:srgbClr val="0077AA"/>
                </a:solidFill>
                <a:latin typeface="Tahoma"/>
                <a:cs typeface="Tahoma"/>
              </a:rPr>
              <a:t>tls </a:t>
            </a:r>
            <a:r>
              <a:rPr sz="1650" spc="405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endParaRPr sz="1650">
              <a:latin typeface="Tahoma"/>
              <a:cs typeface="Tahoma"/>
            </a:endParaRPr>
          </a:p>
          <a:p>
            <a:pPr marL="897890" indent="-250825">
              <a:lnSpc>
                <a:spcPts val="1875"/>
              </a:lnSpc>
              <a:buClr>
                <a:srgbClr val="999999"/>
              </a:buClr>
              <a:buChar char="-"/>
              <a:tabLst>
                <a:tab pos="897890" algn="l"/>
              </a:tabLst>
            </a:pPr>
            <a:r>
              <a:rPr sz="1650" spc="240" dirty="0">
                <a:solidFill>
                  <a:srgbClr val="0077AA"/>
                </a:solidFill>
                <a:latin typeface="Tahoma"/>
                <a:cs typeface="Tahoma"/>
              </a:rPr>
              <a:t>hôtes </a:t>
            </a:r>
            <a:r>
              <a:rPr sz="1650" spc="240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endParaRPr sz="1650">
              <a:latin typeface="Tahoma"/>
              <a:cs typeface="Tahoma"/>
            </a:endParaRPr>
          </a:p>
          <a:p>
            <a:pPr marL="899794" marR="8003540" indent="252095">
              <a:lnSpc>
                <a:spcPts val="1870"/>
              </a:lnSpc>
              <a:spcBef>
                <a:spcPts val="100"/>
              </a:spcBef>
            </a:pPr>
            <a:r>
              <a:rPr sz="1650" spc="390" dirty="0">
                <a:solidFill>
                  <a:srgbClr val="999999"/>
                </a:solidFill>
                <a:latin typeface="Tahoma"/>
                <a:cs typeface="Tahoma"/>
              </a:rPr>
              <a:t>-</a:t>
            </a:r>
            <a:r>
              <a:rPr sz="1650" spc="495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650" spc="275" dirty="0">
                <a:latin typeface="Tahoma"/>
                <a:cs typeface="Tahoma"/>
              </a:rPr>
              <a:t>https </a:t>
            </a:r>
            <a:r>
              <a:rPr sz="1650" spc="275" dirty="0">
                <a:solidFill>
                  <a:srgbClr val="999999"/>
                </a:solidFill>
                <a:latin typeface="Tahoma"/>
                <a:cs typeface="Tahoma"/>
              </a:rPr>
              <a:t>- </a:t>
            </a:r>
            <a:r>
              <a:rPr sz="1650" spc="145" dirty="0">
                <a:latin typeface="Tahoma"/>
                <a:cs typeface="Tahoma"/>
              </a:rPr>
              <a:t>exemple.foo.com </a:t>
            </a:r>
            <a:r>
              <a:rPr sz="1650" spc="150" dirty="0">
                <a:solidFill>
                  <a:srgbClr val="0077AA"/>
                </a:solidFill>
                <a:latin typeface="Tahoma"/>
                <a:cs typeface="Tahoma"/>
              </a:rPr>
              <a:t>nom secret </a:t>
            </a:r>
            <a:r>
              <a:rPr sz="1650" spc="150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spc="15" dirty="0">
                <a:solidFill>
                  <a:srgbClr val="999999"/>
                </a:solidFill>
                <a:latin typeface="Tahoma"/>
                <a:cs typeface="Tahoma"/>
              </a:rPr>
              <a:t>  </a:t>
            </a:r>
            <a:r>
              <a:rPr sz="1650" spc="290" dirty="0">
                <a:latin typeface="Tahoma"/>
                <a:cs typeface="Tahoma"/>
              </a:rPr>
              <a:t>testsecret </a:t>
            </a:r>
            <a:r>
              <a:rPr sz="1650" spc="290" dirty="0">
                <a:solidFill>
                  <a:srgbClr val="999999"/>
                </a:solidFill>
                <a:latin typeface="Tahoma"/>
                <a:cs typeface="Tahoma"/>
              </a:rPr>
              <a:t>- </a:t>
            </a:r>
            <a:r>
              <a:rPr sz="1650" spc="409" dirty="0">
                <a:latin typeface="Tahoma"/>
                <a:cs typeface="Tahoma"/>
              </a:rPr>
              <a:t>tls</a:t>
            </a:r>
            <a:endParaRPr sz="1650">
              <a:latin typeface="Tahoma"/>
              <a:cs typeface="Tahoma"/>
            </a:endParaRPr>
          </a:p>
          <a:p>
            <a:pPr marL="394970">
              <a:lnSpc>
                <a:spcPts val="1785"/>
              </a:lnSpc>
            </a:pPr>
            <a:r>
              <a:rPr sz="1650" spc="295" dirty="0">
                <a:solidFill>
                  <a:srgbClr val="0077AA"/>
                </a:solidFill>
                <a:latin typeface="Tahoma"/>
                <a:cs typeface="Tahoma"/>
              </a:rPr>
              <a:t>règles </a:t>
            </a:r>
            <a:r>
              <a:rPr sz="1650" spc="295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endParaRPr sz="1650">
              <a:latin typeface="Tahoma"/>
              <a:cs typeface="Tahoma"/>
            </a:endParaRPr>
          </a:p>
          <a:p>
            <a:pPr marL="897890" indent="-250825">
              <a:lnSpc>
                <a:spcPts val="1875"/>
              </a:lnSpc>
              <a:buClr>
                <a:srgbClr val="999999"/>
              </a:buClr>
              <a:buChar char="-"/>
              <a:tabLst>
                <a:tab pos="897890" algn="l"/>
              </a:tabLst>
            </a:pPr>
            <a:r>
              <a:rPr sz="1650" spc="245" dirty="0">
                <a:solidFill>
                  <a:srgbClr val="0077AA"/>
                </a:solidFill>
                <a:latin typeface="Tahoma"/>
                <a:cs typeface="Tahoma"/>
              </a:rPr>
              <a:t>hôte </a:t>
            </a:r>
            <a:r>
              <a:rPr sz="1650" spc="245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dirty="0">
                <a:solidFill>
                  <a:srgbClr val="999999"/>
                </a:solidFill>
                <a:latin typeface="Tahoma"/>
                <a:cs typeface="Tahoma"/>
              </a:rPr>
              <a:t>  </a:t>
            </a:r>
            <a:r>
              <a:rPr sz="1650" spc="275" dirty="0">
                <a:latin typeface="Tahoma"/>
                <a:cs typeface="Tahoma"/>
              </a:rPr>
              <a:t>https </a:t>
            </a:r>
            <a:r>
              <a:rPr sz="1650" spc="275" dirty="0">
                <a:solidFill>
                  <a:srgbClr val="999999"/>
                </a:solidFill>
                <a:latin typeface="Tahoma"/>
                <a:cs typeface="Tahoma"/>
              </a:rPr>
              <a:t>- </a:t>
            </a:r>
            <a:r>
              <a:rPr sz="1650" spc="145" dirty="0">
                <a:latin typeface="Tahoma"/>
                <a:cs typeface="Tahoma"/>
              </a:rPr>
              <a:t>exemple.foo.com</a:t>
            </a:r>
            <a:endParaRPr sz="1650">
              <a:latin typeface="Tahoma"/>
              <a:cs typeface="Tahoma"/>
            </a:endParaRPr>
          </a:p>
          <a:p>
            <a:pPr marL="899794">
              <a:lnSpc>
                <a:spcPts val="1925"/>
              </a:lnSpc>
            </a:pPr>
            <a:r>
              <a:rPr sz="1650" spc="465" dirty="0">
                <a:solidFill>
                  <a:srgbClr val="999999"/>
                </a:solidFill>
                <a:latin typeface="Tahoma"/>
                <a:cs typeface="Tahoma"/>
              </a:rPr>
              <a:t>...</a:t>
            </a:r>
            <a:endParaRPr sz="165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09624" y="1552574"/>
            <a:ext cx="11906250" cy="533400"/>
            <a:chOff x="809624" y="1552574"/>
            <a:chExt cx="11906250" cy="533400"/>
          </a:xfrm>
        </p:grpSpPr>
        <p:sp>
          <p:nvSpPr>
            <p:cNvPr id="3" name="object 3"/>
            <p:cNvSpPr/>
            <p:nvPr/>
          </p:nvSpPr>
          <p:spPr>
            <a:xfrm>
              <a:off x="814387" y="1557337"/>
              <a:ext cx="11896725" cy="523875"/>
            </a:xfrm>
            <a:custGeom>
              <a:avLst/>
              <a:gdLst/>
              <a:ahLst/>
              <a:cxnLst/>
              <a:rect l="l" t="t" r="r" b="b"/>
              <a:pathLst>
                <a:path w="11896725" h="523875">
                  <a:moveTo>
                    <a:pt x="11867806" y="523874"/>
                  </a:moveTo>
                  <a:lnTo>
                    <a:pt x="28916" y="523874"/>
                  </a:lnTo>
                  <a:lnTo>
                    <a:pt x="24664" y="523028"/>
                  </a:lnTo>
                  <a:lnTo>
                    <a:pt x="0" y="494958"/>
                  </a:lnTo>
                  <a:lnTo>
                    <a:pt x="0" y="490537"/>
                  </a:lnTo>
                  <a:lnTo>
                    <a:pt x="0" y="28916"/>
                  </a:lnTo>
                  <a:lnTo>
                    <a:pt x="28916" y="0"/>
                  </a:lnTo>
                  <a:lnTo>
                    <a:pt x="11867806" y="0"/>
                  </a:lnTo>
                  <a:lnTo>
                    <a:pt x="11896722" y="28916"/>
                  </a:lnTo>
                  <a:lnTo>
                    <a:pt x="11896722" y="494958"/>
                  </a:lnTo>
                  <a:lnTo>
                    <a:pt x="11872058" y="523028"/>
                  </a:lnTo>
                  <a:lnTo>
                    <a:pt x="11867806" y="523874"/>
                  </a:lnTo>
                  <a:close/>
                </a:path>
              </a:pathLst>
            </a:custGeom>
            <a:solidFill>
              <a:srgbClr val="FBF7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814387" y="1557337"/>
              <a:ext cx="11896725" cy="523875"/>
            </a:xfrm>
            <a:custGeom>
              <a:avLst/>
              <a:gdLst/>
              <a:ahLst/>
              <a:cxnLst/>
              <a:rect l="l" t="t" r="r" b="b"/>
              <a:pathLst>
                <a:path w="11896725" h="523875">
                  <a:moveTo>
                    <a:pt x="0" y="490537"/>
                  </a:moveTo>
                  <a:lnTo>
                    <a:pt x="0" y="33337"/>
                  </a:lnTo>
                  <a:lnTo>
                    <a:pt x="0" y="28916"/>
                  </a:lnTo>
                  <a:lnTo>
                    <a:pt x="845" y="24663"/>
                  </a:lnTo>
                  <a:lnTo>
                    <a:pt x="2537" y="20579"/>
                  </a:lnTo>
                  <a:lnTo>
                    <a:pt x="4229" y="16495"/>
                  </a:lnTo>
                  <a:lnTo>
                    <a:pt x="6638" y="12889"/>
                  </a:lnTo>
                  <a:lnTo>
                    <a:pt x="9764" y="9764"/>
                  </a:lnTo>
                  <a:lnTo>
                    <a:pt x="12890" y="6638"/>
                  </a:lnTo>
                  <a:lnTo>
                    <a:pt x="16495" y="4229"/>
                  </a:lnTo>
                  <a:lnTo>
                    <a:pt x="20579" y="2537"/>
                  </a:lnTo>
                  <a:lnTo>
                    <a:pt x="24664" y="845"/>
                  </a:lnTo>
                  <a:lnTo>
                    <a:pt x="28916" y="0"/>
                  </a:lnTo>
                  <a:lnTo>
                    <a:pt x="33337" y="0"/>
                  </a:lnTo>
                  <a:lnTo>
                    <a:pt x="11863386" y="0"/>
                  </a:lnTo>
                  <a:lnTo>
                    <a:pt x="11867806" y="0"/>
                  </a:lnTo>
                  <a:lnTo>
                    <a:pt x="11872058" y="845"/>
                  </a:lnTo>
                  <a:lnTo>
                    <a:pt x="11894185" y="20579"/>
                  </a:lnTo>
                  <a:lnTo>
                    <a:pt x="11895877" y="24663"/>
                  </a:lnTo>
                  <a:lnTo>
                    <a:pt x="11896722" y="28916"/>
                  </a:lnTo>
                  <a:lnTo>
                    <a:pt x="11896724" y="33337"/>
                  </a:lnTo>
                  <a:lnTo>
                    <a:pt x="11896724" y="490537"/>
                  </a:lnTo>
                  <a:lnTo>
                    <a:pt x="11896722" y="494958"/>
                  </a:lnTo>
                  <a:lnTo>
                    <a:pt x="11895877" y="499210"/>
                  </a:lnTo>
                  <a:lnTo>
                    <a:pt x="11894185" y="503294"/>
                  </a:lnTo>
                  <a:lnTo>
                    <a:pt x="11892494" y="507379"/>
                  </a:lnTo>
                  <a:lnTo>
                    <a:pt x="11876142" y="521337"/>
                  </a:lnTo>
                  <a:lnTo>
                    <a:pt x="11872058" y="523028"/>
                  </a:lnTo>
                  <a:lnTo>
                    <a:pt x="11867806" y="523874"/>
                  </a:lnTo>
                  <a:lnTo>
                    <a:pt x="11863386" y="523874"/>
                  </a:lnTo>
                  <a:lnTo>
                    <a:pt x="33337" y="523874"/>
                  </a:lnTo>
                  <a:lnTo>
                    <a:pt x="28916" y="523874"/>
                  </a:lnTo>
                  <a:lnTo>
                    <a:pt x="24664" y="523028"/>
                  </a:lnTo>
                  <a:lnTo>
                    <a:pt x="20579" y="521337"/>
                  </a:lnTo>
                  <a:lnTo>
                    <a:pt x="16495" y="519645"/>
                  </a:lnTo>
                  <a:lnTo>
                    <a:pt x="2537" y="503294"/>
                  </a:lnTo>
                  <a:lnTo>
                    <a:pt x="845" y="499210"/>
                  </a:lnTo>
                  <a:lnTo>
                    <a:pt x="0" y="494958"/>
                  </a:lnTo>
                  <a:lnTo>
                    <a:pt x="0" y="490537"/>
                  </a:lnTo>
                  <a:close/>
                </a:path>
              </a:pathLst>
            </a:custGeom>
            <a:ln w="9524">
              <a:solidFill>
                <a:srgbClr val="FAEB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5" dirty="0"/>
              <a:t>Cryptage</a:t>
            </a:r>
            <a:r>
              <a:rPr spc="-170" dirty="0"/>
              <a:t> </a:t>
            </a:r>
            <a:r>
              <a:rPr spc="-65" dirty="0"/>
              <a:t>...</a:t>
            </a:r>
            <a:r>
              <a:rPr spc="-170" dirty="0"/>
              <a:t> </a:t>
            </a:r>
            <a:r>
              <a:rPr dirty="0"/>
              <a:t>OU</a:t>
            </a:r>
            <a:r>
              <a:rPr spc="-170" dirty="0"/>
              <a:t> </a:t>
            </a:r>
            <a:r>
              <a:rPr spc="-25" dirty="0"/>
              <a:t>PAS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949325" y="1620837"/>
            <a:ext cx="1494790" cy="3511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100" spc="125" dirty="0">
                <a:solidFill>
                  <a:srgbClr val="8A6D3B"/>
                </a:solidFill>
                <a:latin typeface="MingLiU_HKSCS-ExtB"/>
                <a:cs typeface="MingLiU_HKSCS-ExtB"/>
              </a:rPr>
              <a:t>⚠</a:t>
            </a:r>
            <a:r>
              <a:rPr sz="2100" spc="-585" dirty="0">
                <a:solidFill>
                  <a:srgbClr val="8A6D3B"/>
                </a:solidFill>
                <a:latin typeface="MingLiU_HKSCS-ExtB"/>
                <a:cs typeface="MingLiU_HKSCS-ExtB"/>
              </a:rPr>
              <a:t> </a:t>
            </a:r>
            <a:r>
              <a:rPr sz="1800" spc="55" dirty="0">
                <a:solidFill>
                  <a:srgbClr val="8A6D3B"/>
                </a:solidFill>
                <a:latin typeface="Trebuchet MS"/>
                <a:cs typeface="Trebuchet MS"/>
              </a:rPr>
              <a:t>par</a:t>
            </a:r>
            <a:r>
              <a:rPr sz="1800" spc="-75" dirty="0">
                <a:solidFill>
                  <a:srgbClr val="8A6D3B"/>
                </a:solidFill>
                <a:latin typeface="Trebuchet MS"/>
                <a:cs typeface="Trebuchet MS"/>
              </a:rPr>
              <a:t> </a:t>
            </a:r>
            <a:r>
              <a:rPr sz="1800" spc="-10" dirty="0">
                <a:solidFill>
                  <a:srgbClr val="8A6D3B"/>
                </a:solidFill>
                <a:latin typeface="Trebuchet MS"/>
                <a:cs typeface="Trebuchet MS"/>
              </a:rPr>
              <a:t>défaut,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502204" y="1721840"/>
            <a:ext cx="3792220" cy="185420"/>
          </a:xfrm>
          <a:custGeom>
            <a:avLst/>
            <a:gdLst/>
            <a:ahLst/>
            <a:cxnLst/>
            <a:rect l="l" t="t" r="r" b="b"/>
            <a:pathLst>
              <a:path w="3792220" h="185419">
                <a:moveTo>
                  <a:pt x="112179" y="125476"/>
                </a:moveTo>
                <a:lnTo>
                  <a:pt x="83959" y="92354"/>
                </a:lnTo>
                <a:lnTo>
                  <a:pt x="55511" y="80645"/>
                </a:lnTo>
                <a:lnTo>
                  <a:pt x="48793" y="77736"/>
                </a:lnTo>
                <a:lnTo>
                  <a:pt x="30810" y="59436"/>
                </a:lnTo>
                <a:lnTo>
                  <a:pt x="30810" y="50469"/>
                </a:lnTo>
                <a:lnTo>
                  <a:pt x="47167" y="35153"/>
                </a:lnTo>
                <a:lnTo>
                  <a:pt x="47510" y="35153"/>
                </a:lnTo>
                <a:lnTo>
                  <a:pt x="52184" y="34378"/>
                </a:lnTo>
                <a:lnTo>
                  <a:pt x="65163" y="34378"/>
                </a:lnTo>
                <a:lnTo>
                  <a:pt x="71602" y="35153"/>
                </a:lnTo>
                <a:lnTo>
                  <a:pt x="84137" y="38277"/>
                </a:lnTo>
                <a:lnTo>
                  <a:pt x="91643" y="40881"/>
                </a:lnTo>
                <a:lnTo>
                  <a:pt x="100342" y="44526"/>
                </a:lnTo>
                <a:lnTo>
                  <a:pt x="104051" y="34378"/>
                </a:lnTo>
                <a:lnTo>
                  <a:pt x="68033" y="8140"/>
                </a:lnTo>
                <a:lnTo>
                  <a:pt x="58991" y="8140"/>
                </a:lnTo>
                <a:lnTo>
                  <a:pt x="18415" y="20243"/>
                </a:lnTo>
                <a:lnTo>
                  <a:pt x="2120" y="54521"/>
                </a:lnTo>
                <a:lnTo>
                  <a:pt x="2120" y="61404"/>
                </a:lnTo>
                <a:lnTo>
                  <a:pt x="22936" y="95262"/>
                </a:lnTo>
                <a:lnTo>
                  <a:pt x="57277" y="110299"/>
                </a:lnTo>
                <a:lnTo>
                  <a:pt x="64681" y="113423"/>
                </a:lnTo>
                <a:lnTo>
                  <a:pt x="75171" y="119075"/>
                </a:lnTo>
                <a:lnTo>
                  <a:pt x="78790" y="122021"/>
                </a:lnTo>
                <a:lnTo>
                  <a:pt x="82727" y="128079"/>
                </a:lnTo>
                <a:lnTo>
                  <a:pt x="83718" y="131914"/>
                </a:lnTo>
                <a:lnTo>
                  <a:pt x="83718" y="141363"/>
                </a:lnTo>
                <a:lnTo>
                  <a:pt x="57988" y="159499"/>
                </a:lnTo>
                <a:lnTo>
                  <a:pt x="41986" y="159499"/>
                </a:lnTo>
                <a:lnTo>
                  <a:pt x="0" y="147777"/>
                </a:lnTo>
                <a:lnTo>
                  <a:pt x="0" y="176072"/>
                </a:lnTo>
                <a:lnTo>
                  <a:pt x="36804" y="185039"/>
                </a:lnTo>
                <a:lnTo>
                  <a:pt x="36334" y="185039"/>
                </a:lnTo>
                <a:lnTo>
                  <a:pt x="43256" y="185394"/>
                </a:lnTo>
                <a:lnTo>
                  <a:pt x="49618" y="185394"/>
                </a:lnTo>
                <a:lnTo>
                  <a:pt x="58572" y="185039"/>
                </a:lnTo>
                <a:lnTo>
                  <a:pt x="67691" y="183857"/>
                </a:lnTo>
                <a:lnTo>
                  <a:pt x="67373" y="183857"/>
                </a:lnTo>
                <a:lnTo>
                  <a:pt x="74815" y="182130"/>
                </a:lnTo>
                <a:lnTo>
                  <a:pt x="105841" y="159499"/>
                </a:lnTo>
                <a:lnTo>
                  <a:pt x="107657" y="156425"/>
                </a:lnTo>
                <a:lnTo>
                  <a:pt x="110172" y="149860"/>
                </a:lnTo>
                <a:lnTo>
                  <a:pt x="111671" y="142722"/>
                </a:lnTo>
                <a:lnTo>
                  <a:pt x="111760" y="141363"/>
                </a:lnTo>
                <a:lnTo>
                  <a:pt x="112179" y="135001"/>
                </a:lnTo>
                <a:lnTo>
                  <a:pt x="112179" y="125476"/>
                </a:lnTo>
                <a:close/>
              </a:path>
              <a:path w="3792220" h="185419">
                <a:moveTo>
                  <a:pt x="239534" y="125463"/>
                </a:moveTo>
                <a:lnTo>
                  <a:pt x="235889" y="85001"/>
                </a:lnTo>
                <a:lnTo>
                  <a:pt x="230720" y="73774"/>
                </a:lnTo>
                <a:lnTo>
                  <a:pt x="229489" y="71551"/>
                </a:lnTo>
                <a:lnTo>
                  <a:pt x="225171" y="65874"/>
                </a:lnTo>
                <a:lnTo>
                  <a:pt x="220103" y="60947"/>
                </a:lnTo>
                <a:lnTo>
                  <a:pt x="214312" y="56756"/>
                </a:lnTo>
                <a:lnTo>
                  <a:pt x="210566" y="54813"/>
                </a:lnTo>
                <a:lnTo>
                  <a:pt x="210566" y="101130"/>
                </a:lnTo>
                <a:lnTo>
                  <a:pt x="155879" y="101130"/>
                </a:lnTo>
                <a:lnTo>
                  <a:pt x="155930" y="100634"/>
                </a:lnTo>
                <a:lnTo>
                  <a:pt x="156552" y="94018"/>
                </a:lnTo>
                <a:lnTo>
                  <a:pt x="159410" y="87693"/>
                </a:lnTo>
                <a:lnTo>
                  <a:pt x="169532" y="76568"/>
                </a:lnTo>
                <a:lnTo>
                  <a:pt x="176301" y="73774"/>
                </a:lnTo>
                <a:lnTo>
                  <a:pt x="190779" y="73774"/>
                </a:lnTo>
                <a:lnTo>
                  <a:pt x="195592" y="75044"/>
                </a:lnTo>
                <a:lnTo>
                  <a:pt x="202920" y="80098"/>
                </a:lnTo>
                <a:lnTo>
                  <a:pt x="205714" y="83781"/>
                </a:lnTo>
                <a:lnTo>
                  <a:pt x="207619" y="88620"/>
                </a:lnTo>
                <a:lnTo>
                  <a:pt x="209550" y="93459"/>
                </a:lnTo>
                <a:lnTo>
                  <a:pt x="210540" y="97624"/>
                </a:lnTo>
                <a:lnTo>
                  <a:pt x="210566" y="101130"/>
                </a:lnTo>
                <a:lnTo>
                  <a:pt x="210566" y="54813"/>
                </a:lnTo>
                <a:lnTo>
                  <a:pt x="207860" y="53403"/>
                </a:lnTo>
                <a:lnTo>
                  <a:pt x="200825" y="51015"/>
                </a:lnTo>
                <a:lnTo>
                  <a:pt x="193205" y="49580"/>
                </a:lnTo>
                <a:lnTo>
                  <a:pt x="185013" y="49110"/>
                </a:lnTo>
                <a:lnTo>
                  <a:pt x="177342" y="49580"/>
                </a:lnTo>
                <a:lnTo>
                  <a:pt x="176682" y="49580"/>
                </a:lnTo>
                <a:lnTo>
                  <a:pt x="142176" y="67995"/>
                </a:lnTo>
                <a:lnTo>
                  <a:pt x="126796" y="108064"/>
                </a:lnTo>
                <a:lnTo>
                  <a:pt x="126746" y="109220"/>
                </a:lnTo>
                <a:lnTo>
                  <a:pt x="126352" y="118148"/>
                </a:lnTo>
                <a:lnTo>
                  <a:pt x="138506" y="161734"/>
                </a:lnTo>
                <a:lnTo>
                  <a:pt x="171754" y="183438"/>
                </a:lnTo>
                <a:lnTo>
                  <a:pt x="189471" y="185394"/>
                </a:lnTo>
                <a:lnTo>
                  <a:pt x="198069" y="185394"/>
                </a:lnTo>
                <a:lnTo>
                  <a:pt x="205549" y="184734"/>
                </a:lnTo>
                <a:lnTo>
                  <a:pt x="218313" y="182054"/>
                </a:lnTo>
                <a:lnTo>
                  <a:pt x="225691" y="179514"/>
                </a:lnTo>
                <a:lnTo>
                  <a:pt x="234073" y="175793"/>
                </a:lnTo>
                <a:lnTo>
                  <a:pt x="234073" y="160058"/>
                </a:lnTo>
                <a:lnTo>
                  <a:pt x="234073" y="149237"/>
                </a:lnTo>
                <a:lnTo>
                  <a:pt x="197624" y="160058"/>
                </a:lnTo>
                <a:lnTo>
                  <a:pt x="190258" y="160058"/>
                </a:lnTo>
                <a:lnTo>
                  <a:pt x="181622" y="159385"/>
                </a:lnTo>
                <a:lnTo>
                  <a:pt x="182130" y="159385"/>
                </a:lnTo>
                <a:lnTo>
                  <a:pt x="175387" y="157607"/>
                </a:lnTo>
                <a:lnTo>
                  <a:pt x="155092" y="125463"/>
                </a:lnTo>
                <a:lnTo>
                  <a:pt x="239534" y="125463"/>
                </a:lnTo>
                <a:close/>
              </a:path>
              <a:path w="3792220" h="185419">
                <a:moveTo>
                  <a:pt x="354622" y="57988"/>
                </a:moveTo>
                <a:lnTo>
                  <a:pt x="348145" y="54673"/>
                </a:lnTo>
                <a:lnTo>
                  <a:pt x="341871" y="52362"/>
                </a:lnTo>
                <a:lnTo>
                  <a:pt x="329742" y="49758"/>
                </a:lnTo>
                <a:lnTo>
                  <a:pt x="323494" y="49110"/>
                </a:lnTo>
                <a:lnTo>
                  <a:pt x="317055" y="49110"/>
                </a:lnTo>
                <a:lnTo>
                  <a:pt x="278295" y="60731"/>
                </a:lnTo>
                <a:lnTo>
                  <a:pt x="256730" y="96558"/>
                </a:lnTo>
                <a:lnTo>
                  <a:pt x="255168" y="107950"/>
                </a:lnTo>
                <a:lnTo>
                  <a:pt x="254723" y="117919"/>
                </a:lnTo>
                <a:lnTo>
                  <a:pt x="262305" y="155371"/>
                </a:lnTo>
                <a:lnTo>
                  <a:pt x="290906" y="181229"/>
                </a:lnTo>
                <a:lnTo>
                  <a:pt x="315277" y="185394"/>
                </a:lnTo>
                <a:lnTo>
                  <a:pt x="322529" y="185394"/>
                </a:lnTo>
                <a:lnTo>
                  <a:pt x="328853" y="184797"/>
                </a:lnTo>
                <a:lnTo>
                  <a:pt x="339648" y="182422"/>
                </a:lnTo>
                <a:lnTo>
                  <a:pt x="345427" y="180251"/>
                </a:lnTo>
                <a:lnTo>
                  <a:pt x="351599" y="177076"/>
                </a:lnTo>
                <a:lnTo>
                  <a:pt x="351599" y="159842"/>
                </a:lnTo>
                <a:lnTo>
                  <a:pt x="351599" y="150406"/>
                </a:lnTo>
                <a:lnTo>
                  <a:pt x="343154" y="154127"/>
                </a:lnTo>
                <a:lnTo>
                  <a:pt x="336486" y="156641"/>
                </a:lnTo>
                <a:lnTo>
                  <a:pt x="326694" y="159207"/>
                </a:lnTo>
                <a:lnTo>
                  <a:pt x="321221" y="159842"/>
                </a:lnTo>
                <a:lnTo>
                  <a:pt x="308013" y="159842"/>
                </a:lnTo>
                <a:lnTo>
                  <a:pt x="283400" y="127000"/>
                </a:lnTo>
                <a:lnTo>
                  <a:pt x="283400" y="107950"/>
                </a:lnTo>
                <a:lnTo>
                  <a:pt x="309054" y="74777"/>
                </a:lnTo>
                <a:lnTo>
                  <a:pt x="320484" y="74777"/>
                </a:lnTo>
                <a:lnTo>
                  <a:pt x="324700" y="75336"/>
                </a:lnTo>
                <a:lnTo>
                  <a:pt x="333857" y="77571"/>
                </a:lnTo>
                <a:lnTo>
                  <a:pt x="339420" y="79451"/>
                </a:lnTo>
                <a:lnTo>
                  <a:pt x="345973" y="82092"/>
                </a:lnTo>
                <a:lnTo>
                  <a:pt x="348589" y="74777"/>
                </a:lnTo>
                <a:lnTo>
                  <a:pt x="354622" y="57988"/>
                </a:lnTo>
                <a:close/>
              </a:path>
              <a:path w="3792220" h="185419">
                <a:moveTo>
                  <a:pt x="451510" y="51562"/>
                </a:moveTo>
                <a:lnTo>
                  <a:pt x="445846" y="50368"/>
                </a:lnTo>
                <a:lnTo>
                  <a:pt x="445706" y="50368"/>
                </a:lnTo>
                <a:lnTo>
                  <a:pt x="442366" y="49809"/>
                </a:lnTo>
                <a:lnTo>
                  <a:pt x="439508" y="49555"/>
                </a:lnTo>
                <a:lnTo>
                  <a:pt x="436676" y="49263"/>
                </a:lnTo>
                <a:lnTo>
                  <a:pt x="433959" y="49110"/>
                </a:lnTo>
                <a:lnTo>
                  <a:pt x="424853" y="49110"/>
                </a:lnTo>
                <a:lnTo>
                  <a:pt x="418934" y="50368"/>
                </a:lnTo>
                <a:lnTo>
                  <a:pt x="394322" y="71729"/>
                </a:lnTo>
                <a:lnTo>
                  <a:pt x="395528" y="51346"/>
                </a:lnTo>
                <a:lnTo>
                  <a:pt x="371030" y="51346"/>
                </a:lnTo>
                <a:lnTo>
                  <a:pt x="371030" y="183159"/>
                </a:lnTo>
                <a:lnTo>
                  <a:pt x="399161" y="183159"/>
                </a:lnTo>
                <a:lnTo>
                  <a:pt x="399161" y="107022"/>
                </a:lnTo>
                <a:lnTo>
                  <a:pt x="399973" y="101828"/>
                </a:lnTo>
                <a:lnTo>
                  <a:pt x="425996" y="75565"/>
                </a:lnTo>
                <a:lnTo>
                  <a:pt x="432219" y="75565"/>
                </a:lnTo>
                <a:lnTo>
                  <a:pt x="434314" y="75717"/>
                </a:lnTo>
                <a:lnTo>
                  <a:pt x="436549" y="76009"/>
                </a:lnTo>
                <a:lnTo>
                  <a:pt x="438823" y="76263"/>
                </a:lnTo>
                <a:lnTo>
                  <a:pt x="442582" y="77063"/>
                </a:lnTo>
                <a:lnTo>
                  <a:pt x="447827" y="78409"/>
                </a:lnTo>
                <a:lnTo>
                  <a:pt x="447865" y="78130"/>
                </a:lnTo>
                <a:lnTo>
                  <a:pt x="448208" y="75565"/>
                </a:lnTo>
                <a:lnTo>
                  <a:pt x="448741" y="71729"/>
                </a:lnTo>
                <a:lnTo>
                  <a:pt x="451510" y="51562"/>
                </a:lnTo>
                <a:close/>
              </a:path>
              <a:path w="3792220" h="185419">
                <a:moveTo>
                  <a:pt x="570826" y="125463"/>
                </a:moveTo>
                <a:lnTo>
                  <a:pt x="567182" y="85001"/>
                </a:lnTo>
                <a:lnTo>
                  <a:pt x="562013" y="73774"/>
                </a:lnTo>
                <a:lnTo>
                  <a:pt x="560781" y="71551"/>
                </a:lnTo>
                <a:lnTo>
                  <a:pt x="556463" y="65874"/>
                </a:lnTo>
                <a:lnTo>
                  <a:pt x="551395" y="60947"/>
                </a:lnTo>
                <a:lnTo>
                  <a:pt x="545604" y="56756"/>
                </a:lnTo>
                <a:lnTo>
                  <a:pt x="541858" y="54813"/>
                </a:lnTo>
                <a:lnTo>
                  <a:pt x="541858" y="101130"/>
                </a:lnTo>
                <a:lnTo>
                  <a:pt x="487172" y="101130"/>
                </a:lnTo>
                <a:lnTo>
                  <a:pt x="507593" y="73774"/>
                </a:lnTo>
                <a:lnTo>
                  <a:pt x="522071" y="73774"/>
                </a:lnTo>
                <a:lnTo>
                  <a:pt x="526884" y="75044"/>
                </a:lnTo>
                <a:lnTo>
                  <a:pt x="534212" y="80098"/>
                </a:lnTo>
                <a:lnTo>
                  <a:pt x="537006" y="83781"/>
                </a:lnTo>
                <a:lnTo>
                  <a:pt x="538899" y="88620"/>
                </a:lnTo>
                <a:lnTo>
                  <a:pt x="540842" y="93459"/>
                </a:lnTo>
                <a:lnTo>
                  <a:pt x="541820" y="97624"/>
                </a:lnTo>
                <a:lnTo>
                  <a:pt x="541858" y="101130"/>
                </a:lnTo>
                <a:lnTo>
                  <a:pt x="541858" y="54813"/>
                </a:lnTo>
                <a:lnTo>
                  <a:pt x="539140" y="53403"/>
                </a:lnTo>
                <a:lnTo>
                  <a:pt x="532104" y="51015"/>
                </a:lnTo>
                <a:lnTo>
                  <a:pt x="524497" y="49580"/>
                </a:lnTo>
                <a:lnTo>
                  <a:pt x="516305" y="49110"/>
                </a:lnTo>
                <a:lnTo>
                  <a:pt x="508635" y="49580"/>
                </a:lnTo>
                <a:lnTo>
                  <a:pt x="507974" y="49580"/>
                </a:lnTo>
                <a:lnTo>
                  <a:pt x="473468" y="67995"/>
                </a:lnTo>
                <a:lnTo>
                  <a:pt x="458089" y="108064"/>
                </a:lnTo>
                <a:lnTo>
                  <a:pt x="458038" y="109220"/>
                </a:lnTo>
                <a:lnTo>
                  <a:pt x="457644" y="118148"/>
                </a:lnTo>
                <a:lnTo>
                  <a:pt x="469798" y="161734"/>
                </a:lnTo>
                <a:lnTo>
                  <a:pt x="503047" y="183438"/>
                </a:lnTo>
                <a:lnTo>
                  <a:pt x="520763" y="185394"/>
                </a:lnTo>
                <a:lnTo>
                  <a:pt x="529361" y="185394"/>
                </a:lnTo>
                <a:lnTo>
                  <a:pt x="536841" y="184734"/>
                </a:lnTo>
                <a:lnTo>
                  <a:pt x="549605" y="182054"/>
                </a:lnTo>
                <a:lnTo>
                  <a:pt x="556983" y="179514"/>
                </a:lnTo>
                <a:lnTo>
                  <a:pt x="565365" y="175793"/>
                </a:lnTo>
                <a:lnTo>
                  <a:pt x="565365" y="160058"/>
                </a:lnTo>
                <a:lnTo>
                  <a:pt x="565365" y="149237"/>
                </a:lnTo>
                <a:lnTo>
                  <a:pt x="528916" y="160058"/>
                </a:lnTo>
                <a:lnTo>
                  <a:pt x="521550" y="160058"/>
                </a:lnTo>
                <a:lnTo>
                  <a:pt x="512914" y="159385"/>
                </a:lnTo>
                <a:lnTo>
                  <a:pt x="513422" y="159385"/>
                </a:lnTo>
                <a:lnTo>
                  <a:pt x="506679" y="157607"/>
                </a:lnTo>
                <a:lnTo>
                  <a:pt x="486384" y="125463"/>
                </a:lnTo>
                <a:lnTo>
                  <a:pt x="570826" y="125463"/>
                </a:lnTo>
                <a:close/>
              </a:path>
              <a:path w="3792220" h="185419">
                <a:moveTo>
                  <a:pt x="659015" y="155981"/>
                </a:moveTo>
                <a:lnTo>
                  <a:pt x="653021" y="158178"/>
                </a:lnTo>
                <a:lnTo>
                  <a:pt x="648550" y="159524"/>
                </a:lnTo>
                <a:lnTo>
                  <a:pt x="642708" y="160489"/>
                </a:lnTo>
                <a:lnTo>
                  <a:pt x="639864" y="160731"/>
                </a:lnTo>
                <a:lnTo>
                  <a:pt x="632574" y="160731"/>
                </a:lnTo>
                <a:lnTo>
                  <a:pt x="629005" y="159321"/>
                </a:lnTo>
                <a:lnTo>
                  <a:pt x="623722" y="153657"/>
                </a:lnTo>
                <a:lnTo>
                  <a:pt x="622401" y="149034"/>
                </a:lnTo>
                <a:lnTo>
                  <a:pt x="622401" y="75336"/>
                </a:lnTo>
                <a:lnTo>
                  <a:pt x="658228" y="75336"/>
                </a:lnTo>
                <a:lnTo>
                  <a:pt x="658228" y="51346"/>
                </a:lnTo>
                <a:lnTo>
                  <a:pt x="622401" y="51346"/>
                </a:lnTo>
                <a:lnTo>
                  <a:pt x="622401" y="22987"/>
                </a:lnTo>
                <a:lnTo>
                  <a:pt x="602869" y="22987"/>
                </a:lnTo>
                <a:lnTo>
                  <a:pt x="595160" y="50787"/>
                </a:lnTo>
                <a:lnTo>
                  <a:pt x="576859" y="58369"/>
                </a:lnTo>
                <a:lnTo>
                  <a:pt x="576859" y="75336"/>
                </a:lnTo>
                <a:lnTo>
                  <a:pt x="594271" y="75336"/>
                </a:lnTo>
                <a:lnTo>
                  <a:pt x="594271" y="143154"/>
                </a:lnTo>
                <a:lnTo>
                  <a:pt x="594614" y="150596"/>
                </a:lnTo>
                <a:lnTo>
                  <a:pt x="620369" y="184099"/>
                </a:lnTo>
                <a:lnTo>
                  <a:pt x="626960" y="185394"/>
                </a:lnTo>
                <a:lnTo>
                  <a:pt x="637971" y="185394"/>
                </a:lnTo>
                <a:lnTo>
                  <a:pt x="642010" y="185026"/>
                </a:lnTo>
                <a:lnTo>
                  <a:pt x="650341" y="183578"/>
                </a:lnTo>
                <a:lnTo>
                  <a:pt x="654621" y="182232"/>
                </a:lnTo>
                <a:lnTo>
                  <a:pt x="659015" y="180263"/>
                </a:lnTo>
                <a:lnTo>
                  <a:pt x="659015" y="160731"/>
                </a:lnTo>
                <a:lnTo>
                  <a:pt x="659015" y="155981"/>
                </a:lnTo>
                <a:close/>
              </a:path>
              <a:path w="3792220" h="185419">
                <a:moveTo>
                  <a:pt x="3468776" y="125463"/>
                </a:moveTo>
                <a:lnTo>
                  <a:pt x="3465131" y="85001"/>
                </a:lnTo>
                <a:lnTo>
                  <a:pt x="3439807" y="54825"/>
                </a:lnTo>
                <a:lnTo>
                  <a:pt x="3439807" y="101130"/>
                </a:lnTo>
                <a:lnTo>
                  <a:pt x="3385108" y="101130"/>
                </a:lnTo>
                <a:lnTo>
                  <a:pt x="3385159" y="100634"/>
                </a:lnTo>
                <a:lnTo>
                  <a:pt x="3385782" y="94018"/>
                </a:lnTo>
                <a:lnTo>
                  <a:pt x="3388652" y="87693"/>
                </a:lnTo>
                <a:lnTo>
                  <a:pt x="3398774" y="76568"/>
                </a:lnTo>
                <a:lnTo>
                  <a:pt x="3405543" y="73774"/>
                </a:lnTo>
                <a:lnTo>
                  <a:pt x="3420008" y="73774"/>
                </a:lnTo>
                <a:lnTo>
                  <a:pt x="3424834" y="75044"/>
                </a:lnTo>
                <a:lnTo>
                  <a:pt x="3432162" y="80098"/>
                </a:lnTo>
                <a:lnTo>
                  <a:pt x="3434956" y="83781"/>
                </a:lnTo>
                <a:lnTo>
                  <a:pt x="3436848" y="88620"/>
                </a:lnTo>
                <a:lnTo>
                  <a:pt x="3438779" y="93459"/>
                </a:lnTo>
                <a:lnTo>
                  <a:pt x="3439769" y="97624"/>
                </a:lnTo>
                <a:lnTo>
                  <a:pt x="3439807" y="101130"/>
                </a:lnTo>
                <a:lnTo>
                  <a:pt x="3439807" y="54825"/>
                </a:lnTo>
                <a:lnTo>
                  <a:pt x="3437090" y="53403"/>
                </a:lnTo>
                <a:lnTo>
                  <a:pt x="3430054" y="51015"/>
                </a:lnTo>
                <a:lnTo>
                  <a:pt x="3422434" y="49580"/>
                </a:lnTo>
                <a:lnTo>
                  <a:pt x="3414242" y="49110"/>
                </a:lnTo>
                <a:lnTo>
                  <a:pt x="3406584" y="49580"/>
                </a:lnTo>
                <a:lnTo>
                  <a:pt x="3405924" y="49580"/>
                </a:lnTo>
                <a:lnTo>
                  <a:pt x="3371405" y="67995"/>
                </a:lnTo>
                <a:lnTo>
                  <a:pt x="3356038" y="108064"/>
                </a:lnTo>
                <a:lnTo>
                  <a:pt x="3355987" y="109220"/>
                </a:lnTo>
                <a:lnTo>
                  <a:pt x="3355594" y="118148"/>
                </a:lnTo>
                <a:lnTo>
                  <a:pt x="3367735" y="161734"/>
                </a:lnTo>
                <a:lnTo>
                  <a:pt x="3400996" y="183438"/>
                </a:lnTo>
                <a:lnTo>
                  <a:pt x="3418713" y="185394"/>
                </a:lnTo>
                <a:lnTo>
                  <a:pt x="3427311" y="185394"/>
                </a:lnTo>
                <a:lnTo>
                  <a:pt x="3434778" y="184734"/>
                </a:lnTo>
                <a:lnTo>
                  <a:pt x="3447542" y="182054"/>
                </a:lnTo>
                <a:lnTo>
                  <a:pt x="3454933" y="179514"/>
                </a:lnTo>
                <a:lnTo>
                  <a:pt x="3463302" y="175793"/>
                </a:lnTo>
                <a:lnTo>
                  <a:pt x="3463302" y="160058"/>
                </a:lnTo>
                <a:lnTo>
                  <a:pt x="3463302" y="149237"/>
                </a:lnTo>
                <a:lnTo>
                  <a:pt x="3426853" y="160058"/>
                </a:lnTo>
                <a:lnTo>
                  <a:pt x="3419487" y="160058"/>
                </a:lnTo>
                <a:lnTo>
                  <a:pt x="3410851" y="159385"/>
                </a:lnTo>
                <a:lnTo>
                  <a:pt x="3411359" y="159385"/>
                </a:lnTo>
                <a:lnTo>
                  <a:pt x="3404616" y="157607"/>
                </a:lnTo>
                <a:lnTo>
                  <a:pt x="3384334" y="125463"/>
                </a:lnTo>
                <a:lnTo>
                  <a:pt x="3468776" y="125463"/>
                </a:lnTo>
                <a:close/>
              </a:path>
              <a:path w="3792220" h="185419">
                <a:moveTo>
                  <a:pt x="3556952" y="155981"/>
                </a:moveTo>
                <a:lnTo>
                  <a:pt x="3550958" y="158178"/>
                </a:lnTo>
                <a:lnTo>
                  <a:pt x="3546500" y="159524"/>
                </a:lnTo>
                <a:lnTo>
                  <a:pt x="3540658" y="160489"/>
                </a:lnTo>
                <a:lnTo>
                  <a:pt x="3537813" y="160731"/>
                </a:lnTo>
                <a:lnTo>
                  <a:pt x="3530523" y="160731"/>
                </a:lnTo>
                <a:lnTo>
                  <a:pt x="3526942" y="159321"/>
                </a:lnTo>
                <a:lnTo>
                  <a:pt x="3521659" y="153657"/>
                </a:lnTo>
                <a:lnTo>
                  <a:pt x="3520338" y="149034"/>
                </a:lnTo>
                <a:lnTo>
                  <a:pt x="3520338" y="75336"/>
                </a:lnTo>
                <a:lnTo>
                  <a:pt x="3556177" y="75336"/>
                </a:lnTo>
                <a:lnTo>
                  <a:pt x="3556177" y="51346"/>
                </a:lnTo>
                <a:lnTo>
                  <a:pt x="3520338" y="51346"/>
                </a:lnTo>
                <a:lnTo>
                  <a:pt x="3520338" y="22987"/>
                </a:lnTo>
                <a:lnTo>
                  <a:pt x="3500805" y="22987"/>
                </a:lnTo>
                <a:lnTo>
                  <a:pt x="3493109" y="50787"/>
                </a:lnTo>
                <a:lnTo>
                  <a:pt x="3474796" y="58369"/>
                </a:lnTo>
                <a:lnTo>
                  <a:pt x="3474796" y="75336"/>
                </a:lnTo>
                <a:lnTo>
                  <a:pt x="3492208" y="75336"/>
                </a:lnTo>
                <a:lnTo>
                  <a:pt x="3492208" y="143154"/>
                </a:lnTo>
                <a:lnTo>
                  <a:pt x="3492550" y="150596"/>
                </a:lnTo>
                <a:lnTo>
                  <a:pt x="3518319" y="184099"/>
                </a:lnTo>
                <a:lnTo>
                  <a:pt x="3524897" y="185394"/>
                </a:lnTo>
                <a:lnTo>
                  <a:pt x="3535908" y="185394"/>
                </a:lnTo>
                <a:lnTo>
                  <a:pt x="3539947" y="185026"/>
                </a:lnTo>
                <a:lnTo>
                  <a:pt x="3548278" y="183578"/>
                </a:lnTo>
                <a:lnTo>
                  <a:pt x="3552558" y="182232"/>
                </a:lnTo>
                <a:lnTo>
                  <a:pt x="3556952" y="180263"/>
                </a:lnTo>
                <a:lnTo>
                  <a:pt x="3556952" y="160731"/>
                </a:lnTo>
                <a:lnTo>
                  <a:pt x="3556952" y="155981"/>
                </a:lnTo>
                <a:close/>
              </a:path>
              <a:path w="3792220" h="185419">
                <a:moveTo>
                  <a:pt x="3665334" y="57988"/>
                </a:moveTo>
                <a:lnTo>
                  <a:pt x="3658870" y="54673"/>
                </a:lnTo>
                <a:lnTo>
                  <a:pt x="3652596" y="52362"/>
                </a:lnTo>
                <a:lnTo>
                  <a:pt x="3640467" y="49758"/>
                </a:lnTo>
                <a:lnTo>
                  <a:pt x="3634219" y="49110"/>
                </a:lnTo>
                <a:lnTo>
                  <a:pt x="3627780" y="49110"/>
                </a:lnTo>
                <a:lnTo>
                  <a:pt x="3589007" y="60731"/>
                </a:lnTo>
                <a:lnTo>
                  <a:pt x="3567442" y="96558"/>
                </a:lnTo>
                <a:lnTo>
                  <a:pt x="3565436" y="117919"/>
                </a:lnTo>
                <a:lnTo>
                  <a:pt x="3565906" y="128638"/>
                </a:lnTo>
                <a:lnTo>
                  <a:pt x="3582212" y="168579"/>
                </a:lnTo>
                <a:lnTo>
                  <a:pt x="3617391" y="184937"/>
                </a:lnTo>
                <a:lnTo>
                  <a:pt x="3625989" y="185394"/>
                </a:lnTo>
                <a:lnTo>
                  <a:pt x="3633241" y="185394"/>
                </a:lnTo>
                <a:lnTo>
                  <a:pt x="3662324" y="159842"/>
                </a:lnTo>
                <a:lnTo>
                  <a:pt x="3662324" y="150406"/>
                </a:lnTo>
                <a:lnTo>
                  <a:pt x="3653879" y="154127"/>
                </a:lnTo>
                <a:lnTo>
                  <a:pt x="3647198" y="156641"/>
                </a:lnTo>
                <a:lnTo>
                  <a:pt x="3637419" y="159207"/>
                </a:lnTo>
                <a:lnTo>
                  <a:pt x="3631946" y="159842"/>
                </a:lnTo>
                <a:lnTo>
                  <a:pt x="3618738" y="159842"/>
                </a:lnTo>
                <a:lnTo>
                  <a:pt x="3594125" y="127000"/>
                </a:lnTo>
                <a:lnTo>
                  <a:pt x="3594125" y="107950"/>
                </a:lnTo>
                <a:lnTo>
                  <a:pt x="3619779" y="74777"/>
                </a:lnTo>
                <a:lnTo>
                  <a:pt x="3631196" y="74777"/>
                </a:lnTo>
                <a:lnTo>
                  <a:pt x="3635425" y="75336"/>
                </a:lnTo>
                <a:lnTo>
                  <a:pt x="3644582" y="77571"/>
                </a:lnTo>
                <a:lnTo>
                  <a:pt x="3650132" y="79451"/>
                </a:lnTo>
                <a:lnTo>
                  <a:pt x="3656685" y="82092"/>
                </a:lnTo>
                <a:lnTo>
                  <a:pt x="3659314" y="74777"/>
                </a:lnTo>
                <a:lnTo>
                  <a:pt x="3665334" y="57988"/>
                </a:lnTo>
                <a:close/>
              </a:path>
              <a:path w="3792220" h="185419">
                <a:moveTo>
                  <a:pt x="3791915" y="0"/>
                </a:moveTo>
                <a:lnTo>
                  <a:pt x="3763899" y="0"/>
                </a:lnTo>
                <a:lnTo>
                  <a:pt x="3763975" y="58039"/>
                </a:lnTo>
                <a:lnTo>
                  <a:pt x="3764089" y="59994"/>
                </a:lnTo>
                <a:lnTo>
                  <a:pt x="3764140" y="60794"/>
                </a:lnTo>
                <a:lnTo>
                  <a:pt x="3764127" y="117589"/>
                </a:lnTo>
                <a:lnTo>
                  <a:pt x="3764127" y="120942"/>
                </a:lnTo>
                <a:lnTo>
                  <a:pt x="3763683" y="130479"/>
                </a:lnTo>
                <a:lnTo>
                  <a:pt x="3732923" y="160502"/>
                </a:lnTo>
                <a:lnTo>
                  <a:pt x="3723144" y="160502"/>
                </a:lnTo>
                <a:lnTo>
                  <a:pt x="3703624" y="118148"/>
                </a:lnTo>
                <a:lnTo>
                  <a:pt x="3703650" y="117589"/>
                </a:lnTo>
                <a:lnTo>
                  <a:pt x="3715943" y="77812"/>
                </a:lnTo>
                <a:lnTo>
                  <a:pt x="3723246" y="74002"/>
                </a:lnTo>
                <a:lnTo>
                  <a:pt x="3732923" y="74002"/>
                </a:lnTo>
                <a:lnTo>
                  <a:pt x="3762451" y="98399"/>
                </a:lnTo>
                <a:lnTo>
                  <a:pt x="3763734" y="108127"/>
                </a:lnTo>
                <a:lnTo>
                  <a:pt x="3764127" y="117589"/>
                </a:lnTo>
                <a:lnTo>
                  <a:pt x="3764127" y="60794"/>
                </a:lnTo>
                <a:lnTo>
                  <a:pt x="3763264" y="59994"/>
                </a:lnTo>
                <a:lnTo>
                  <a:pt x="3758882" y="56400"/>
                </a:lnTo>
                <a:lnTo>
                  <a:pt x="3754247" y="53848"/>
                </a:lnTo>
                <a:lnTo>
                  <a:pt x="3743566" y="50063"/>
                </a:lnTo>
                <a:lnTo>
                  <a:pt x="3737394" y="49110"/>
                </a:lnTo>
                <a:lnTo>
                  <a:pt x="3730358" y="49110"/>
                </a:lnTo>
                <a:lnTo>
                  <a:pt x="3690061" y="66738"/>
                </a:lnTo>
                <a:lnTo>
                  <a:pt x="3683381" y="76708"/>
                </a:lnTo>
                <a:lnTo>
                  <a:pt x="3678720" y="88303"/>
                </a:lnTo>
                <a:lnTo>
                  <a:pt x="3675888" y="102019"/>
                </a:lnTo>
                <a:lnTo>
                  <a:pt x="3674948" y="117589"/>
                </a:lnTo>
                <a:lnTo>
                  <a:pt x="3674961" y="118148"/>
                </a:lnTo>
                <a:lnTo>
                  <a:pt x="3683292" y="158381"/>
                </a:lnTo>
                <a:lnTo>
                  <a:pt x="3717988" y="184315"/>
                </a:lnTo>
                <a:lnTo>
                  <a:pt x="3730028" y="185394"/>
                </a:lnTo>
                <a:lnTo>
                  <a:pt x="3737203" y="185394"/>
                </a:lnTo>
                <a:lnTo>
                  <a:pt x="3744252" y="184315"/>
                </a:lnTo>
                <a:lnTo>
                  <a:pt x="3743820" y="184315"/>
                </a:lnTo>
                <a:lnTo>
                  <a:pt x="3754285" y="180555"/>
                </a:lnTo>
                <a:lnTo>
                  <a:pt x="3758946" y="177939"/>
                </a:lnTo>
                <a:lnTo>
                  <a:pt x="3765626" y="172339"/>
                </a:lnTo>
                <a:lnTo>
                  <a:pt x="3767505" y="169684"/>
                </a:lnTo>
                <a:lnTo>
                  <a:pt x="3768547" y="166662"/>
                </a:lnTo>
                <a:lnTo>
                  <a:pt x="3768420" y="172339"/>
                </a:lnTo>
                <a:lnTo>
                  <a:pt x="3768306" y="177939"/>
                </a:lnTo>
                <a:lnTo>
                  <a:pt x="3768191" y="183159"/>
                </a:lnTo>
                <a:lnTo>
                  <a:pt x="3791915" y="183159"/>
                </a:lnTo>
                <a:lnTo>
                  <a:pt x="3791915" y="166662"/>
                </a:lnTo>
                <a:lnTo>
                  <a:pt x="3791915" y="160502"/>
                </a:lnTo>
                <a:lnTo>
                  <a:pt x="3791915" y="74002"/>
                </a:lnTo>
                <a:lnTo>
                  <a:pt x="3791915" y="60794"/>
                </a:lnTo>
                <a:lnTo>
                  <a:pt x="3791915" y="0"/>
                </a:lnTo>
                <a:close/>
              </a:path>
            </a:pathLst>
          </a:custGeom>
          <a:solidFill>
            <a:srgbClr val="8A6D3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3203773" y="1656664"/>
            <a:ext cx="2594610" cy="3086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800" dirty="0">
                <a:solidFill>
                  <a:srgbClr val="8A6D3B"/>
                </a:solidFill>
                <a:latin typeface="Trebuchet MS"/>
                <a:cs typeface="Trebuchet MS"/>
              </a:rPr>
              <a:t>sont</a:t>
            </a:r>
            <a:r>
              <a:rPr sz="1800" spc="-15" dirty="0">
                <a:solidFill>
                  <a:srgbClr val="8A6D3B"/>
                </a:solidFill>
                <a:latin typeface="Trebuchet MS"/>
                <a:cs typeface="Trebuchet MS"/>
              </a:rPr>
              <a:t> </a:t>
            </a:r>
            <a:r>
              <a:rPr sz="1850" i="1" dirty="0">
                <a:solidFill>
                  <a:srgbClr val="ED2137"/>
                </a:solidFill>
                <a:latin typeface="Trebuchet MS"/>
                <a:cs typeface="Trebuchet MS"/>
              </a:rPr>
              <a:t>pas</a:t>
            </a:r>
            <a:r>
              <a:rPr sz="1850" i="1" spc="-20" dirty="0">
                <a:solidFill>
                  <a:srgbClr val="ED2137"/>
                </a:solidFill>
                <a:latin typeface="Trebuchet MS"/>
                <a:cs typeface="Trebuchet MS"/>
              </a:rPr>
              <a:t> </a:t>
            </a:r>
            <a:r>
              <a:rPr sz="1850" i="1" dirty="0">
                <a:solidFill>
                  <a:srgbClr val="ED2137"/>
                </a:solidFill>
                <a:latin typeface="Trebuchet MS"/>
                <a:cs typeface="Trebuchet MS"/>
              </a:rPr>
              <a:t>crypté</a:t>
            </a:r>
            <a:r>
              <a:rPr sz="1850" i="1" spc="-25" dirty="0">
                <a:solidFill>
                  <a:srgbClr val="ED2137"/>
                </a:solidFill>
                <a:latin typeface="Trebuchet MS"/>
                <a:cs typeface="Trebuchet MS"/>
              </a:rPr>
              <a:t> </a:t>
            </a:r>
            <a:r>
              <a:rPr sz="1800" dirty="0">
                <a:solidFill>
                  <a:srgbClr val="8A6D3B"/>
                </a:solidFill>
                <a:latin typeface="Trebuchet MS"/>
                <a:cs typeface="Trebuchet MS"/>
              </a:rPr>
              <a:t>dans</a:t>
            </a:r>
            <a:r>
              <a:rPr sz="1800" spc="-10" dirty="0">
                <a:solidFill>
                  <a:srgbClr val="8A6D3B"/>
                </a:solidFill>
                <a:latin typeface="Trebuchet MS"/>
                <a:cs typeface="Trebuchet MS"/>
              </a:rPr>
              <a:t> </a:t>
            </a:r>
            <a:r>
              <a:rPr sz="1800" spc="-25" dirty="0">
                <a:solidFill>
                  <a:srgbClr val="8A6D3B"/>
                </a:solidFill>
                <a:latin typeface="Trebuchet MS"/>
                <a:cs typeface="Trebuchet MS"/>
              </a:rPr>
              <a:t>le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351041" y="1663700"/>
            <a:ext cx="10052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40" dirty="0">
                <a:solidFill>
                  <a:srgbClr val="8A6D3B"/>
                </a:solidFill>
                <a:latin typeface="Trebuchet MS"/>
                <a:cs typeface="Trebuchet MS"/>
              </a:rPr>
              <a:t>base de données</a:t>
            </a:r>
            <a:endParaRPr sz="1800">
              <a:latin typeface="Trebuchet MS"/>
              <a:cs typeface="Trebuchet MS"/>
            </a:endParaRPr>
          </a:p>
        </p:txBody>
      </p:sp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2447924"/>
            <a:ext cx="95250" cy="95249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1177924" y="2311400"/>
            <a:ext cx="2913380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spc="60" dirty="0">
                <a:solidFill>
                  <a:srgbClr val="333333"/>
                </a:solidFill>
                <a:latin typeface="Trebuchet MS"/>
                <a:cs typeface="Trebuchet MS"/>
              </a:rPr>
              <a:t>pourquoi</a:t>
            </a:r>
            <a:r>
              <a:rPr sz="2100" spc="-5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20" dirty="0">
                <a:solidFill>
                  <a:srgbClr val="333333"/>
                </a:solidFill>
                <a:latin typeface="Trebuchet MS"/>
                <a:cs typeface="Trebuchet MS"/>
              </a:rPr>
              <a:t>?</a:t>
            </a:r>
            <a:r>
              <a:rPr sz="2100" spc="-5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Extrait</a:t>
            </a:r>
            <a:r>
              <a:rPr sz="2100" spc="-4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75" dirty="0">
                <a:solidFill>
                  <a:srgbClr val="333333"/>
                </a:solidFill>
                <a:latin typeface="Trebuchet MS"/>
                <a:cs typeface="Trebuchet MS"/>
              </a:rPr>
              <a:t>depuis</a:t>
            </a:r>
            <a:r>
              <a:rPr sz="2100" spc="-5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u="heavy" spc="-20" dirty="0">
                <a:solidFill>
                  <a:srgbClr val="ED2137"/>
                </a:solidFill>
                <a:uFill>
                  <a:solidFill>
                    <a:srgbClr val="ED2137"/>
                  </a:solidFill>
                </a:uFill>
                <a:latin typeface="Trebuchet MS"/>
                <a:cs typeface="Trebuchet MS"/>
                <a:hlinkClick r:id="rId3"/>
              </a:rPr>
              <a:t>ce</a:t>
            </a:r>
            <a:endParaRPr sz="2100"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571624" y="2886074"/>
            <a:ext cx="10763250" cy="2057400"/>
          </a:xfrm>
          <a:prstGeom prst="rect">
            <a:avLst/>
          </a:prstGeom>
          <a:solidFill>
            <a:srgbClr val="E6E6E6"/>
          </a:solidFill>
        </p:spPr>
        <p:txBody>
          <a:bodyPr vert="horz" wrap="square" lIns="0" tIns="800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630"/>
              </a:spcBef>
            </a:pPr>
            <a:endParaRPr sz="2100">
              <a:latin typeface="Times New Roman"/>
              <a:cs typeface="Times New Roman"/>
            </a:endParaRPr>
          </a:p>
          <a:p>
            <a:pPr marL="190500" marR="444500">
              <a:lnSpc>
                <a:spcPts val="2100"/>
              </a:lnSpc>
            </a:pPr>
            <a:r>
              <a:rPr sz="2100" spc="85" dirty="0">
                <a:solidFill>
                  <a:srgbClr val="333333"/>
                </a:solidFill>
                <a:latin typeface="Trebuchet MS"/>
                <a:cs typeface="Trebuchet MS"/>
              </a:rPr>
              <a:t>Par</a:t>
            </a:r>
            <a:r>
              <a:rPr sz="2100" spc="-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créer</a:t>
            </a:r>
            <a:r>
              <a:rPr sz="2100" spc="-2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5" dirty="0">
                <a:solidFill>
                  <a:srgbClr val="333333"/>
                </a:solidFill>
                <a:latin typeface="Trebuchet MS"/>
                <a:cs typeface="Trebuchet MS"/>
              </a:rPr>
              <a:t>un</a:t>
            </a:r>
            <a:r>
              <a:rPr sz="2100" spc="-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menace</a:t>
            </a:r>
            <a:r>
              <a:rPr sz="2100" spc="-2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5" dirty="0">
                <a:solidFill>
                  <a:srgbClr val="333333"/>
                </a:solidFill>
                <a:latin typeface="Trebuchet MS"/>
                <a:cs typeface="Trebuchet MS"/>
              </a:rPr>
              <a:t>modèle</a:t>
            </a:r>
            <a:r>
              <a:rPr sz="2100" spc="-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que</a:t>
            </a:r>
            <a:r>
              <a:rPr sz="2100" spc="-2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comprend</a:t>
            </a:r>
            <a:r>
              <a:rPr sz="2100" spc="-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-2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5" dirty="0">
                <a:solidFill>
                  <a:srgbClr val="333333"/>
                </a:solidFill>
                <a:latin typeface="Trebuchet MS"/>
                <a:cs typeface="Trebuchet MS"/>
              </a:rPr>
              <a:t>types</a:t>
            </a:r>
            <a:r>
              <a:rPr sz="2100" spc="-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de</a:t>
            </a:r>
            <a:r>
              <a:rPr sz="2100" spc="-2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attaques</a:t>
            </a:r>
            <a:r>
              <a:rPr sz="2100" spc="-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85" dirty="0">
                <a:solidFill>
                  <a:srgbClr val="333333"/>
                </a:solidFill>
                <a:latin typeface="Trebuchet MS"/>
                <a:cs typeface="Trebuchet MS"/>
              </a:rPr>
              <a:t>toi</a:t>
            </a:r>
            <a:r>
              <a:rPr sz="2100" spc="-2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vouloir</a:t>
            </a:r>
            <a:r>
              <a:rPr sz="2100" spc="-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à</a:t>
            </a:r>
            <a:r>
              <a:rPr sz="2100" spc="-2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atténuer,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c'est</a:t>
            </a:r>
            <a:r>
              <a:rPr sz="2100" spc="-2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clair</a:t>
            </a:r>
            <a:r>
              <a:rPr sz="2100" spc="-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que</a:t>
            </a:r>
            <a:r>
              <a:rPr sz="2100" spc="-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85" dirty="0">
                <a:solidFill>
                  <a:srgbClr val="333333"/>
                </a:solidFill>
                <a:latin typeface="Trebuchet MS"/>
                <a:cs typeface="Trebuchet MS"/>
              </a:rPr>
              <a:t>gérant</a:t>
            </a:r>
            <a:r>
              <a:rPr sz="2100" spc="-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secrets</a:t>
            </a:r>
            <a:r>
              <a:rPr sz="2100" spc="-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sans risque</a:t>
            </a:r>
            <a:r>
              <a:rPr sz="2100" spc="-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est</a:t>
            </a:r>
            <a:r>
              <a:rPr sz="2100" spc="-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extrêmement</a:t>
            </a:r>
            <a:r>
              <a:rPr sz="2100" spc="-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50" dirty="0">
                <a:solidFill>
                  <a:srgbClr val="333333"/>
                </a:solidFill>
                <a:latin typeface="Trebuchet MS"/>
                <a:cs typeface="Trebuchet MS"/>
              </a:rPr>
              <a:t>difficile.</a:t>
            </a:r>
            <a:r>
              <a:rPr sz="2100" spc="-2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-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5" dirty="0">
                <a:solidFill>
                  <a:srgbClr val="333333"/>
                </a:solidFill>
                <a:latin typeface="Trebuchet MS"/>
                <a:cs typeface="Trebuchet MS"/>
              </a:rPr>
              <a:t>problème</a:t>
            </a:r>
            <a:r>
              <a:rPr sz="2100" spc="-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est</a:t>
            </a:r>
            <a:r>
              <a:rPr sz="2100" spc="-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90" dirty="0">
                <a:solidFill>
                  <a:srgbClr val="333333"/>
                </a:solidFill>
                <a:latin typeface="Trebuchet MS"/>
                <a:cs typeface="Trebuchet MS"/>
              </a:rPr>
              <a:t>PAS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ÇA</a:t>
            </a:r>
            <a:r>
              <a:rPr sz="2100" spc="-3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secrets</a:t>
            </a:r>
            <a:r>
              <a:rPr sz="2100" spc="-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sont</a:t>
            </a:r>
            <a:r>
              <a:rPr sz="2100" spc="-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juste</a:t>
            </a:r>
            <a:r>
              <a:rPr sz="2100" spc="-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85" dirty="0">
                <a:solidFill>
                  <a:srgbClr val="333333"/>
                </a:solidFill>
                <a:latin typeface="Trebuchet MS"/>
                <a:cs typeface="Trebuchet MS"/>
              </a:rPr>
              <a:t>base64</a:t>
            </a:r>
            <a:r>
              <a:rPr sz="2100" spc="-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encodé ;</a:t>
            </a:r>
            <a:r>
              <a:rPr sz="2100" spc="-3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que</a:t>
            </a:r>
            <a:r>
              <a:rPr sz="2100" spc="-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90" dirty="0">
                <a:solidFill>
                  <a:srgbClr val="333333"/>
                </a:solidFill>
                <a:latin typeface="Trebuchet MS"/>
                <a:cs typeface="Trebuchet MS"/>
              </a:rPr>
              <a:t>était</a:t>
            </a:r>
            <a:r>
              <a:rPr sz="2100" spc="-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0" dirty="0">
                <a:solidFill>
                  <a:srgbClr val="333333"/>
                </a:solidFill>
                <a:latin typeface="Trebuchet MS"/>
                <a:cs typeface="Trebuchet MS"/>
              </a:rPr>
              <a:t>jamais</a:t>
            </a:r>
            <a:r>
              <a:rPr sz="2100" spc="-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5" dirty="0">
                <a:solidFill>
                  <a:srgbClr val="333333"/>
                </a:solidFill>
                <a:latin typeface="Trebuchet MS"/>
                <a:cs typeface="Trebuchet MS"/>
              </a:rPr>
              <a:t>censé</a:t>
            </a:r>
            <a:r>
              <a:rPr sz="2100" spc="-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05" dirty="0">
                <a:solidFill>
                  <a:srgbClr val="333333"/>
                </a:solidFill>
                <a:latin typeface="Trebuchet MS"/>
                <a:cs typeface="Trebuchet MS"/>
              </a:rPr>
              <a:t>comme</a:t>
            </a:r>
            <a:r>
              <a:rPr sz="2100" spc="-3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5" dirty="0">
                <a:solidFill>
                  <a:srgbClr val="333333"/>
                </a:solidFill>
                <a:latin typeface="Trebuchet MS"/>
                <a:cs typeface="Trebuchet MS"/>
              </a:rPr>
              <a:t>un</a:t>
            </a:r>
            <a:r>
              <a:rPr sz="2100" spc="-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sécurité</a:t>
            </a:r>
            <a:r>
              <a:rPr sz="2100" spc="-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fonctionnalité. </a:t>
            </a:r>
            <a:r>
              <a:rPr sz="2100" spc="105" dirty="0">
                <a:solidFill>
                  <a:srgbClr val="333333"/>
                </a:solidFill>
                <a:latin typeface="Trebuchet MS"/>
                <a:cs typeface="Trebuchet MS"/>
              </a:rPr>
              <a:t>Et</a:t>
            </a:r>
            <a:r>
              <a:rPr sz="2100" spc="-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-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5" dirty="0">
                <a:solidFill>
                  <a:srgbClr val="333333"/>
                </a:solidFill>
                <a:latin typeface="Trebuchet MS"/>
                <a:cs typeface="Trebuchet MS"/>
              </a:rPr>
              <a:t>problème</a:t>
            </a:r>
            <a:r>
              <a:rPr sz="2100" spc="-3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0" dirty="0">
                <a:solidFill>
                  <a:srgbClr val="333333"/>
                </a:solidFill>
                <a:latin typeface="Trebuchet MS"/>
                <a:cs typeface="Trebuchet MS"/>
              </a:rPr>
              <a:t>ne peut pas</a:t>
            </a:r>
            <a:r>
              <a:rPr sz="2100" spc="-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5" dirty="0">
                <a:solidFill>
                  <a:srgbClr val="333333"/>
                </a:solidFill>
                <a:latin typeface="Trebuchet MS"/>
                <a:cs typeface="Trebuchet MS"/>
              </a:rPr>
              <a:t>être</a:t>
            </a:r>
            <a:r>
              <a:rPr sz="2100" spc="-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0" dirty="0">
                <a:solidFill>
                  <a:srgbClr val="333333"/>
                </a:solidFill>
                <a:latin typeface="Trebuchet MS"/>
                <a:cs typeface="Trebuchet MS"/>
              </a:rPr>
              <a:t>simplement</a:t>
            </a:r>
            <a:r>
              <a:rPr sz="2100" spc="-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agité</a:t>
            </a:r>
            <a:r>
              <a:rPr sz="2100" spc="-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loin</a:t>
            </a:r>
            <a:r>
              <a:rPr sz="2100" spc="-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5" dirty="0">
                <a:solidFill>
                  <a:srgbClr val="333333"/>
                </a:solidFill>
                <a:latin typeface="Trebuchet MS"/>
                <a:cs typeface="Trebuchet MS"/>
              </a:rPr>
              <a:t>par</a:t>
            </a:r>
            <a:r>
              <a:rPr sz="2100" spc="-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logiciel/cloud</a:t>
            </a:r>
            <a:r>
              <a:rPr sz="2100" spc="-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5" dirty="0">
                <a:solidFill>
                  <a:srgbClr val="333333"/>
                </a:solidFill>
                <a:latin typeface="Trebuchet MS"/>
                <a:cs typeface="Trebuchet MS"/>
              </a:rPr>
              <a:t>fournisseurs</a:t>
            </a:r>
            <a:r>
              <a:rPr sz="2100" spc="-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75" dirty="0">
                <a:solidFill>
                  <a:srgbClr val="333333"/>
                </a:solidFill>
                <a:latin typeface="Trebuchet MS"/>
                <a:cs typeface="Trebuchet MS"/>
              </a:rPr>
              <a:t>et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leurs</a:t>
            </a:r>
            <a:r>
              <a:rPr sz="2100" spc="1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clinquant</a:t>
            </a:r>
            <a:r>
              <a:rPr sz="2100" spc="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documentation.</a:t>
            </a:r>
            <a:endParaRPr sz="2100">
              <a:latin typeface="Trebuchet MS"/>
              <a:cs typeface="Trebuchet MS"/>
            </a:endParaRPr>
          </a:p>
        </p:txBody>
      </p:sp>
      <p:pic>
        <p:nvPicPr>
          <p:cNvPr id="13" name="object 1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5305424"/>
            <a:ext cx="95250" cy="95249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09687" y="5834062"/>
            <a:ext cx="104775" cy="104774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09687" y="6338887"/>
            <a:ext cx="104775" cy="104774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09687" y="7081836"/>
            <a:ext cx="104775" cy="104774"/>
          </a:xfrm>
          <a:prstGeom prst="rect">
            <a:avLst/>
          </a:prstGeom>
        </p:spPr>
      </p:pic>
      <p:sp>
        <p:nvSpPr>
          <p:cNvPr id="17" name="object 17"/>
          <p:cNvSpPr/>
          <p:nvPr/>
        </p:nvSpPr>
        <p:spPr>
          <a:xfrm>
            <a:off x="1314449" y="7572374"/>
            <a:ext cx="95250" cy="47625"/>
          </a:xfrm>
          <a:custGeom>
            <a:avLst/>
            <a:gdLst/>
            <a:ahLst/>
            <a:cxnLst/>
            <a:rect l="l" t="t" r="r" b="b"/>
            <a:pathLst>
              <a:path w="95250" h="47625">
                <a:moveTo>
                  <a:pt x="0" y="47625"/>
                </a:moveTo>
                <a:lnTo>
                  <a:pt x="0" y="41309"/>
                </a:lnTo>
                <a:lnTo>
                  <a:pt x="1208" y="35233"/>
                </a:lnTo>
                <a:lnTo>
                  <a:pt x="3625" y="29398"/>
                </a:lnTo>
                <a:lnTo>
                  <a:pt x="6042" y="23563"/>
                </a:lnTo>
                <a:lnTo>
                  <a:pt x="9483" y="18414"/>
                </a:lnTo>
                <a:lnTo>
                  <a:pt x="13949" y="13948"/>
                </a:lnTo>
                <a:lnTo>
                  <a:pt x="18414" y="9483"/>
                </a:lnTo>
                <a:lnTo>
                  <a:pt x="23565" y="6041"/>
                </a:lnTo>
                <a:lnTo>
                  <a:pt x="29399" y="3624"/>
                </a:lnTo>
                <a:lnTo>
                  <a:pt x="35234" y="1208"/>
                </a:lnTo>
                <a:lnTo>
                  <a:pt x="41309" y="0"/>
                </a:lnTo>
                <a:lnTo>
                  <a:pt x="47625" y="0"/>
                </a:lnTo>
                <a:lnTo>
                  <a:pt x="53940" y="0"/>
                </a:lnTo>
                <a:lnTo>
                  <a:pt x="89207" y="23563"/>
                </a:lnTo>
                <a:lnTo>
                  <a:pt x="95249" y="41309"/>
                </a:lnTo>
                <a:lnTo>
                  <a:pt x="95250" y="47625"/>
                </a:lnTo>
              </a:path>
            </a:pathLst>
          </a:custGeom>
          <a:ln w="9524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654024" y="6001701"/>
            <a:ext cx="4445" cy="26670"/>
          </a:xfrm>
          <a:custGeom>
            <a:avLst/>
            <a:gdLst/>
            <a:ahLst/>
            <a:cxnLst/>
            <a:rect l="l" t="t" r="r" b="b"/>
            <a:pathLst>
              <a:path w="4445" h="26670">
                <a:moveTo>
                  <a:pt x="3949" y="26670"/>
                </a:moveTo>
                <a:lnTo>
                  <a:pt x="0" y="26670"/>
                </a:lnTo>
                <a:lnTo>
                  <a:pt x="0" y="0"/>
                </a:lnTo>
                <a:lnTo>
                  <a:pt x="3949" y="0"/>
                </a:lnTo>
                <a:lnTo>
                  <a:pt x="3949" y="26670"/>
                </a:lnTo>
                <a:close/>
              </a:path>
            </a:pathLst>
          </a:custGeom>
          <a:solidFill>
            <a:srgbClr val="ED21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952874" y="6506526"/>
            <a:ext cx="9525" cy="26670"/>
          </a:xfrm>
          <a:custGeom>
            <a:avLst/>
            <a:gdLst/>
            <a:ahLst/>
            <a:cxnLst/>
            <a:rect l="l" t="t" r="r" b="b"/>
            <a:pathLst>
              <a:path w="9525" h="26670">
                <a:moveTo>
                  <a:pt x="9524" y="26670"/>
                </a:moveTo>
                <a:lnTo>
                  <a:pt x="0" y="26670"/>
                </a:lnTo>
                <a:lnTo>
                  <a:pt x="0" y="0"/>
                </a:lnTo>
                <a:lnTo>
                  <a:pt x="9524" y="0"/>
                </a:lnTo>
                <a:lnTo>
                  <a:pt x="9524" y="26670"/>
                </a:lnTo>
                <a:close/>
              </a:path>
            </a:pathLst>
          </a:custGeom>
          <a:solidFill>
            <a:srgbClr val="ED21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914524" y="6773226"/>
            <a:ext cx="6985" cy="26670"/>
          </a:xfrm>
          <a:custGeom>
            <a:avLst/>
            <a:gdLst/>
            <a:ahLst/>
            <a:cxnLst/>
            <a:rect l="l" t="t" r="r" b="b"/>
            <a:pathLst>
              <a:path w="6985" h="26670">
                <a:moveTo>
                  <a:pt x="6909" y="26670"/>
                </a:moveTo>
                <a:lnTo>
                  <a:pt x="0" y="26670"/>
                </a:lnTo>
                <a:lnTo>
                  <a:pt x="0" y="0"/>
                </a:lnTo>
                <a:lnTo>
                  <a:pt x="6909" y="0"/>
                </a:lnTo>
                <a:lnTo>
                  <a:pt x="6909" y="26670"/>
                </a:lnTo>
                <a:close/>
              </a:path>
            </a:pathLst>
          </a:custGeom>
          <a:solidFill>
            <a:srgbClr val="ED21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9105899" y="7249476"/>
            <a:ext cx="9525" cy="26670"/>
          </a:xfrm>
          <a:custGeom>
            <a:avLst/>
            <a:gdLst/>
            <a:ahLst/>
            <a:cxnLst/>
            <a:rect l="l" t="t" r="r" b="b"/>
            <a:pathLst>
              <a:path w="9525" h="26670">
                <a:moveTo>
                  <a:pt x="9524" y="26670"/>
                </a:moveTo>
                <a:lnTo>
                  <a:pt x="0" y="26670"/>
                </a:lnTo>
                <a:lnTo>
                  <a:pt x="0" y="0"/>
                </a:lnTo>
                <a:lnTo>
                  <a:pt x="9524" y="0"/>
                </a:lnTo>
                <a:lnTo>
                  <a:pt x="9524" y="26670"/>
                </a:lnTo>
                <a:close/>
              </a:path>
            </a:pathLst>
          </a:custGeom>
          <a:solidFill>
            <a:srgbClr val="ED21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1177924" y="5168900"/>
            <a:ext cx="7954009" cy="21266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Atténuation:</a:t>
            </a:r>
            <a:endParaRPr sz="2100">
              <a:latin typeface="Trebuchet MS"/>
              <a:cs typeface="Trebuchet MS"/>
            </a:endParaRPr>
          </a:p>
          <a:p>
            <a:pPr marL="393065">
              <a:lnSpc>
                <a:spcPct val="100000"/>
              </a:lnSpc>
              <a:spcBef>
                <a:spcPts val="1680"/>
              </a:spcBef>
            </a:pPr>
            <a:r>
              <a:rPr sz="2100" spc="60" dirty="0">
                <a:solidFill>
                  <a:srgbClr val="333333"/>
                </a:solidFill>
                <a:latin typeface="Trebuchet MS"/>
                <a:cs typeface="Trebuchet MS"/>
              </a:rPr>
              <a:t>installation</a:t>
            </a:r>
            <a:r>
              <a:rPr sz="2100" spc="3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5" dirty="0">
                <a:solidFill>
                  <a:srgbClr val="333333"/>
                </a:solidFill>
                <a:latin typeface="Trebuchet MS"/>
                <a:cs typeface="Trebuchet MS"/>
              </a:rPr>
              <a:t>un</a:t>
            </a:r>
            <a:r>
              <a:rPr sz="2100" spc="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280" dirty="0">
                <a:solidFill>
                  <a:srgbClr val="ED2137"/>
                </a:solidFill>
                <a:latin typeface="Tahoma"/>
                <a:cs typeface="Tahoma"/>
              </a:rPr>
              <a:t>Configuration du chiffrement</a:t>
            </a:r>
            <a:r>
              <a:rPr sz="2100" spc="10" dirty="0">
                <a:solidFill>
                  <a:srgbClr val="ED2137"/>
                </a:solidFill>
                <a:latin typeface="Tahoma"/>
                <a:cs typeface="Tahoma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pour</a:t>
            </a:r>
            <a:r>
              <a:rPr sz="2100" spc="3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00" dirty="0">
                <a:solidFill>
                  <a:srgbClr val="333333"/>
                </a:solidFill>
                <a:latin typeface="Trebuchet MS"/>
                <a:cs typeface="Trebuchet MS"/>
              </a:rPr>
              <a:t>un</a:t>
            </a:r>
            <a:r>
              <a:rPr sz="2100" spc="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u="heavy" spc="-10" dirty="0">
                <a:solidFill>
                  <a:srgbClr val="ED2137"/>
                </a:solidFill>
                <a:uFill>
                  <a:solidFill>
                    <a:srgbClr val="ED2137"/>
                  </a:solidFill>
                </a:uFill>
                <a:latin typeface="Trebuchet MS"/>
                <a:cs typeface="Trebuchet MS"/>
                <a:hlinkClick r:id="rId5"/>
              </a:rPr>
              <a:t>fournisseur </a:t>
            </a:r>
            <a:endParaRPr sz="2100">
              <a:latin typeface="Trebuchet MS"/>
              <a:cs typeface="Trebuchet MS"/>
            </a:endParaRPr>
          </a:p>
          <a:p>
            <a:pPr marL="393065" marR="1299845">
              <a:lnSpc>
                <a:spcPts val="2100"/>
              </a:lnSpc>
              <a:spcBef>
                <a:spcPts val="1875"/>
              </a:spcBef>
            </a:pP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Intégration</a:t>
            </a:r>
            <a:r>
              <a:rPr sz="2100" spc="3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de</a:t>
            </a:r>
            <a:r>
              <a:rPr sz="2100" spc="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u="heavy" dirty="0">
                <a:solidFill>
                  <a:srgbClr val="ED2137"/>
                </a:solidFill>
                <a:uFill>
                  <a:solidFill>
                    <a:srgbClr val="ED2137"/>
                  </a:solidFill>
                </a:uFill>
                <a:latin typeface="Trebuchet MS"/>
                <a:cs typeface="Trebuchet MS"/>
                <a:hlinkClick r:id="rId6"/>
              </a:rPr>
              <a:t>Sauter</a:t>
            </a:r>
            <a:r>
              <a:rPr sz="2100" spc="35" dirty="0">
                <a:solidFill>
                  <a:srgbClr val="ED2137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(Hashicorp)</a:t>
            </a:r>
            <a:r>
              <a:rPr sz="2100" spc="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à</a:t>
            </a:r>
            <a:r>
              <a:rPr sz="2100" spc="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95" dirty="0">
                <a:solidFill>
                  <a:srgbClr val="333333"/>
                </a:solidFill>
                <a:latin typeface="Trebuchet MS"/>
                <a:cs typeface="Trebuchet MS"/>
              </a:rPr>
              <a:t>gérer</a:t>
            </a:r>
            <a:r>
              <a:rPr sz="2100" spc="3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Secrets </a:t>
            </a:r>
            <a:r>
              <a:rPr sz="2100" u="heavy" dirty="0">
                <a:solidFill>
                  <a:srgbClr val="ED2137"/>
                </a:solidFill>
                <a:uFill>
                  <a:solidFill>
                    <a:srgbClr val="ED2137"/>
                  </a:solidFill>
                </a:uFill>
                <a:latin typeface="Trebuchet MS"/>
                <a:cs typeface="Trebuchet MS"/>
                <a:hlinkClick r:id="rId7"/>
              </a:rPr>
              <a:t>https://github.com/Boostport/kubernetes-vault</a:t>
            </a:r>
            <a:r>
              <a:rPr sz="2100" u="heavy" spc="-10" dirty="0">
                <a:solidFill>
                  <a:srgbClr val="ED2137"/>
                </a:solidFill>
                <a:uFill>
                  <a:solidFill>
                    <a:srgbClr val="ED2137"/>
                  </a:solidFill>
                </a:uFill>
                <a:latin typeface="Trebuchet MS"/>
                <a:cs typeface="Trebuchet MS"/>
                <a:hlinkClick r:id="rId7"/>
              </a:rPr>
              <a:t>​</a:t>
            </a:r>
            <a:endParaRPr sz="2100">
              <a:latin typeface="Trebuchet MS"/>
              <a:cs typeface="Trebuchet MS"/>
            </a:endParaRPr>
          </a:p>
          <a:p>
            <a:pPr marL="393065">
              <a:lnSpc>
                <a:spcPct val="100000"/>
              </a:lnSpc>
              <a:spcBef>
                <a:spcPts val="1230"/>
              </a:spcBef>
            </a:pP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Magasin</a:t>
            </a:r>
            <a:r>
              <a:rPr sz="2100" spc="10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crypté</a:t>
            </a:r>
            <a:r>
              <a:rPr sz="2100" spc="10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valeurs</a:t>
            </a:r>
            <a:r>
              <a:rPr sz="2100" spc="10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20" dirty="0">
                <a:solidFill>
                  <a:srgbClr val="333333"/>
                </a:solidFill>
                <a:latin typeface="Trebuchet MS"/>
                <a:cs typeface="Trebuchet MS"/>
              </a:rPr>
              <a:t>directement</a:t>
            </a:r>
            <a:r>
              <a:rPr sz="2100" spc="10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dans</a:t>
            </a:r>
            <a:r>
              <a:rPr sz="2100" spc="10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ED2137"/>
                </a:solidFill>
                <a:latin typeface="Trebuchet MS"/>
                <a:cs typeface="Trebuchet MS"/>
              </a:rPr>
              <a:t>Secrets</a:t>
            </a:r>
            <a:r>
              <a:rPr sz="2100" spc="100" dirty="0">
                <a:solidFill>
                  <a:srgbClr val="ED2137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avec</a:t>
            </a:r>
            <a:r>
              <a:rPr sz="2100" spc="10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u="heavy" spc="-10" dirty="0">
                <a:solidFill>
                  <a:srgbClr val="ED2137"/>
                </a:solidFill>
                <a:uFill>
                  <a:solidFill>
                    <a:srgbClr val="ED2137"/>
                  </a:solidFill>
                </a:uFill>
                <a:latin typeface="Trebuchet MS"/>
                <a:cs typeface="Trebuchet MS"/>
                <a:hlinkClick r:id="rId8"/>
              </a:rPr>
              <a:t>secrets </a:t>
            </a:r>
            <a:endParaRPr sz="21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77941" y="6133494"/>
            <a:ext cx="3414210" cy="388115"/>
          </a:xfrm>
          <a:prstGeom prst="rect">
            <a:avLst/>
          </a:prstGeom>
        </p:spPr>
      </p:pic>
    </p:spTree>
  </p:cSld>
  <p:clrMapOvr>
    <a:masterClrMapping/>
  </p:clrMapOvr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785130" y="5248580"/>
            <a:ext cx="1189355" cy="1731010"/>
            <a:chOff x="6785130" y="5248580"/>
            <a:chExt cx="1189355" cy="1731010"/>
          </a:xfrm>
        </p:grpSpPr>
        <p:sp>
          <p:nvSpPr>
            <p:cNvPr id="3" name="object 3"/>
            <p:cNvSpPr/>
            <p:nvPr/>
          </p:nvSpPr>
          <p:spPr>
            <a:xfrm>
              <a:off x="6785130" y="5248580"/>
              <a:ext cx="1189355" cy="1731010"/>
            </a:xfrm>
            <a:custGeom>
              <a:avLst/>
              <a:gdLst/>
              <a:ahLst/>
              <a:cxnLst/>
              <a:rect l="l" t="t" r="r" b="b"/>
              <a:pathLst>
                <a:path w="1189354" h="1731009">
                  <a:moveTo>
                    <a:pt x="502397" y="1730733"/>
                  </a:moveTo>
                  <a:lnTo>
                    <a:pt x="454683" y="1728286"/>
                  </a:lnTo>
                  <a:lnTo>
                    <a:pt x="405512" y="1721220"/>
                  </a:lnTo>
                  <a:lnTo>
                    <a:pt x="361832" y="1698098"/>
                  </a:lnTo>
                  <a:lnTo>
                    <a:pt x="321247" y="1671732"/>
                  </a:lnTo>
                  <a:lnTo>
                    <a:pt x="283649" y="1642351"/>
                  </a:lnTo>
                  <a:lnTo>
                    <a:pt x="248931" y="1610184"/>
                  </a:lnTo>
                  <a:lnTo>
                    <a:pt x="216986" y="1575458"/>
                  </a:lnTo>
                  <a:lnTo>
                    <a:pt x="187705" y="1538402"/>
                  </a:lnTo>
                  <a:lnTo>
                    <a:pt x="160980" y="1499245"/>
                  </a:lnTo>
                  <a:lnTo>
                    <a:pt x="136705" y="1458214"/>
                  </a:lnTo>
                  <a:lnTo>
                    <a:pt x="114771" y="1415539"/>
                  </a:lnTo>
                  <a:lnTo>
                    <a:pt x="95070" y="1371448"/>
                  </a:lnTo>
                  <a:lnTo>
                    <a:pt x="77494" y="1326168"/>
                  </a:lnTo>
                  <a:lnTo>
                    <a:pt x="61937" y="1279929"/>
                  </a:lnTo>
                  <a:lnTo>
                    <a:pt x="48290" y="1232959"/>
                  </a:lnTo>
                  <a:lnTo>
                    <a:pt x="36446" y="1185486"/>
                  </a:lnTo>
                  <a:lnTo>
                    <a:pt x="26296" y="1137739"/>
                  </a:lnTo>
                  <a:lnTo>
                    <a:pt x="17733" y="1089945"/>
                  </a:lnTo>
                  <a:lnTo>
                    <a:pt x="10649" y="1042335"/>
                  </a:lnTo>
                  <a:lnTo>
                    <a:pt x="5351" y="1008608"/>
                  </a:lnTo>
                  <a:lnTo>
                    <a:pt x="736" y="974714"/>
                  </a:lnTo>
                  <a:lnTo>
                    <a:pt x="0" y="941155"/>
                  </a:lnTo>
                  <a:lnTo>
                    <a:pt x="6334" y="908432"/>
                  </a:lnTo>
                  <a:lnTo>
                    <a:pt x="22459" y="878385"/>
                  </a:lnTo>
                  <a:lnTo>
                    <a:pt x="46952" y="854964"/>
                  </a:lnTo>
                  <a:lnTo>
                    <a:pt x="76801" y="841836"/>
                  </a:lnTo>
                  <a:lnTo>
                    <a:pt x="108993" y="842671"/>
                  </a:lnTo>
                  <a:lnTo>
                    <a:pt x="133374" y="854504"/>
                  </a:lnTo>
                  <a:lnTo>
                    <a:pt x="153850" y="872948"/>
                  </a:lnTo>
                  <a:lnTo>
                    <a:pt x="172095" y="894851"/>
                  </a:lnTo>
                  <a:lnTo>
                    <a:pt x="189781" y="917061"/>
                  </a:lnTo>
                  <a:lnTo>
                    <a:pt x="202170" y="930950"/>
                  </a:lnTo>
                  <a:lnTo>
                    <a:pt x="244640" y="966762"/>
                  </a:lnTo>
                  <a:lnTo>
                    <a:pt x="293684" y="992857"/>
                  </a:lnTo>
                  <a:lnTo>
                    <a:pt x="335216" y="1005123"/>
                  </a:lnTo>
                  <a:lnTo>
                    <a:pt x="359818" y="1006943"/>
                  </a:lnTo>
                  <a:lnTo>
                    <a:pt x="383388" y="1003100"/>
                  </a:lnTo>
                  <a:lnTo>
                    <a:pt x="404323" y="992046"/>
                  </a:lnTo>
                  <a:lnTo>
                    <a:pt x="423548" y="966854"/>
                  </a:lnTo>
                  <a:lnTo>
                    <a:pt x="431363" y="935231"/>
                  </a:lnTo>
                  <a:lnTo>
                    <a:pt x="431312" y="900512"/>
                  </a:lnTo>
                  <a:lnTo>
                    <a:pt x="426937" y="866029"/>
                  </a:lnTo>
                  <a:lnTo>
                    <a:pt x="384088" y="619352"/>
                  </a:lnTo>
                  <a:lnTo>
                    <a:pt x="377832" y="586143"/>
                  </a:lnTo>
                  <a:lnTo>
                    <a:pt x="374284" y="552756"/>
                  </a:lnTo>
                  <a:lnTo>
                    <a:pt x="375310" y="485449"/>
                  </a:lnTo>
                  <a:lnTo>
                    <a:pt x="398036" y="421771"/>
                  </a:lnTo>
                  <a:lnTo>
                    <a:pt x="445981" y="377732"/>
                  </a:lnTo>
                  <a:lnTo>
                    <a:pt x="478269" y="370070"/>
                  </a:lnTo>
                  <a:lnTo>
                    <a:pt x="511351" y="374348"/>
                  </a:lnTo>
                  <a:lnTo>
                    <a:pt x="558756" y="416267"/>
                  </a:lnTo>
                  <a:lnTo>
                    <a:pt x="567475" y="457308"/>
                  </a:lnTo>
                  <a:lnTo>
                    <a:pt x="569468" y="471167"/>
                  </a:lnTo>
                  <a:lnTo>
                    <a:pt x="574132" y="484734"/>
                  </a:lnTo>
                  <a:lnTo>
                    <a:pt x="581557" y="496906"/>
                  </a:lnTo>
                  <a:lnTo>
                    <a:pt x="591604" y="506065"/>
                  </a:lnTo>
                  <a:lnTo>
                    <a:pt x="604134" y="510593"/>
                  </a:lnTo>
                  <a:lnTo>
                    <a:pt x="617375" y="509203"/>
                  </a:lnTo>
                  <a:lnTo>
                    <a:pt x="649512" y="481879"/>
                  </a:lnTo>
                  <a:lnTo>
                    <a:pt x="675181" y="440708"/>
                  </a:lnTo>
                  <a:lnTo>
                    <a:pt x="695969" y="396665"/>
                  </a:lnTo>
                  <a:lnTo>
                    <a:pt x="713241" y="350780"/>
                  </a:lnTo>
                  <a:lnTo>
                    <a:pt x="728365" y="304086"/>
                  </a:lnTo>
                  <a:lnTo>
                    <a:pt x="742904" y="257246"/>
                  </a:lnTo>
                  <a:lnTo>
                    <a:pt x="758531" y="210782"/>
                  </a:lnTo>
                  <a:lnTo>
                    <a:pt x="776779" y="165518"/>
                  </a:lnTo>
                  <a:lnTo>
                    <a:pt x="799185" y="122276"/>
                  </a:lnTo>
                  <a:lnTo>
                    <a:pt x="827386" y="82170"/>
                  </a:lnTo>
                  <a:lnTo>
                    <a:pt x="861654" y="47365"/>
                  </a:lnTo>
                  <a:lnTo>
                    <a:pt x="901474" y="20259"/>
                  </a:lnTo>
                  <a:lnTo>
                    <a:pt x="946329" y="3252"/>
                  </a:lnTo>
                  <a:lnTo>
                    <a:pt x="994748" y="0"/>
                  </a:lnTo>
                  <a:lnTo>
                    <a:pt x="1041884" y="11825"/>
                  </a:lnTo>
                  <a:lnTo>
                    <a:pt x="1082157" y="37627"/>
                  </a:lnTo>
                  <a:lnTo>
                    <a:pt x="1109988" y="76303"/>
                  </a:lnTo>
                  <a:lnTo>
                    <a:pt x="1120758" y="122595"/>
                  </a:lnTo>
                  <a:lnTo>
                    <a:pt x="1116478" y="170574"/>
                  </a:lnTo>
                  <a:lnTo>
                    <a:pt x="1101514" y="218135"/>
                  </a:lnTo>
                  <a:lnTo>
                    <a:pt x="1080232" y="263171"/>
                  </a:lnTo>
                  <a:lnTo>
                    <a:pt x="1055905" y="305212"/>
                  </a:lnTo>
                  <a:lnTo>
                    <a:pt x="1029714" y="345849"/>
                  </a:lnTo>
                  <a:lnTo>
                    <a:pt x="1001659" y="385085"/>
                  </a:lnTo>
                  <a:lnTo>
                    <a:pt x="971740" y="422918"/>
                  </a:lnTo>
                  <a:lnTo>
                    <a:pt x="939956" y="459348"/>
                  </a:lnTo>
                  <a:lnTo>
                    <a:pt x="906308" y="494376"/>
                  </a:lnTo>
                  <a:lnTo>
                    <a:pt x="896624" y="503362"/>
                  </a:lnTo>
                  <a:lnTo>
                    <a:pt x="888684" y="513499"/>
                  </a:lnTo>
                  <a:lnTo>
                    <a:pt x="882490" y="524787"/>
                  </a:lnTo>
                  <a:lnTo>
                    <a:pt x="878039" y="537225"/>
                  </a:lnTo>
                  <a:lnTo>
                    <a:pt x="881020" y="559221"/>
                  </a:lnTo>
                  <a:lnTo>
                    <a:pt x="894405" y="577508"/>
                  </a:lnTo>
                  <a:lnTo>
                    <a:pt x="914486" y="590828"/>
                  </a:lnTo>
                  <a:lnTo>
                    <a:pt x="937552" y="597927"/>
                  </a:lnTo>
                  <a:lnTo>
                    <a:pt x="963763" y="599508"/>
                  </a:lnTo>
                  <a:lnTo>
                    <a:pt x="990127" y="597630"/>
                  </a:lnTo>
                  <a:lnTo>
                    <a:pt x="1016575" y="594412"/>
                  </a:lnTo>
                  <a:lnTo>
                    <a:pt x="1043037" y="591976"/>
                  </a:lnTo>
                  <a:lnTo>
                    <a:pt x="1096245" y="598690"/>
                  </a:lnTo>
                  <a:lnTo>
                    <a:pt x="1137066" y="629618"/>
                  </a:lnTo>
                  <a:lnTo>
                    <a:pt x="1146774" y="663072"/>
                  </a:lnTo>
                  <a:lnTo>
                    <a:pt x="1140637" y="698298"/>
                  </a:lnTo>
                  <a:lnTo>
                    <a:pt x="1123676" y="732660"/>
                  </a:lnTo>
                  <a:lnTo>
                    <a:pt x="1100913" y="763520"/>
                  </a:lnTo>
                  <a:lnTo>
                    <a:pt x="1067650" y="800206"/>
                  </a:lnTo>
                  <a:lnTo>
                    <a:pt x="1032586" y="834716"/>
                  </a:lnTo>
                  <a:lnTo>
                    <a:pt x="995721" y="867048"/>
                  </a:lnTo>
                  <a:lnTo>
                    <a:pt x="957055" y="897204"/>
                  </a:lnTo>
                  <a:lnTo>
                    <a:pt x="916588" y="925182"/>
                  </a:lnTo>
                  <a:lnTo>
                    <a:pt x="874320" y="950984"/>
                  </a:lnTo>
                  <a:lnTo>
                    <a:pt x="851159" y="964032"/>
                  </a:lnTo>
                  <a:lnTo>
                    <a:pt x="828403" y="977820"/>
                  </a:lnTo>
                  <a:lnTo>
                    <a:pt x="807180" y="993477"/>
                  </a:lnTo>
                  <a:lnTo>
                    <a:pt x="788622" y="1012132"/>
                  </a:lnTo>
                  <a:lnTo>
                    <a:pt x="774546" y="1035054"/>
                  </a:lnTo>
                  <a:lnTo>
                    <a:pt x="767068" y="1060932"/>
                  </a:lnTo>
                  <a:lnTo>
                    <a:pt x="767763" y="1087034"/>
                  </a:lnTo>
                  <a:lnTo>
                    <a:pt x="778207" y="1110625"/>
                  </a:lnTo>
                  <a:lnTo>
                    <a:pt x="797609" y="1127437"/>
                  </a:lnTo>
                  <a:lnTo>
                    <a:pt x="822172" y="1135657"/>
                  </a:lnTo>
                  <a:lnTo>
                    <a:pt x="848967" y="1136234"/>
                  </a:lnTo>
                  <a:lnTo>
                    <a:pt x="875064" y="1130115"/>
                  </a:lnTo>
                  <a:lnTo>
                    <a:pt x="898936" y="1119089"/>
                  </a:lnTo>
                  <a:lnTo>
                    <a:pt x="921539" y="1105399"/>
                  </a:lnTo>
                  <a:lnTo>
                    <a:pt x="943668" y="1090676"/>
                  </a:lnTo>
                  <a:lnTo>
                    <a:pt x="966117" y="1076554"/>
                  </a:lnTo>
                  <a:lnTo>
                    <a:pt x="1012311" y="1056566"/>
                  </a:lnTo>
                  <a:lnTo>
                    <a:pt x="1061839" y="1048546"/>
                  </a:lnTo>
                  <a:lnTo>
                    <a:pt x="1109665" y="1055423"/>
                  </a:lnTo>
                  <a:lnTo>
                    <a:pt x="1150754" y="1080125"/>
                  </a:lnTo>
                  <a:lnTo>
                    <a:pt x="1174032" y="1113835"/>
                  </a:lnTo>
                  <a:lnTo>
                    <a:pt x="1186732" y="1152757"/>
                  </a:lnTo>
                  <a:lnTo>
                    <a:pt x="1188803" y="1177311"/>
                  </a:lnTo>
                  <a:lnTo>
                    <a:pt x="1188547" y="1185512"/>
                  </a:lnTo>
                  <a:lnTo>
                    <a:pt x="1179072" y="1233927"/>
                  </a:lnTo>
                  <a:lnTo>
                    <a:pt x="1154746" y="1294406"/>
                  </a:lnTo>
                  <a:lnTo>
                    <a:pt x="1113888" y="1361780"/>
                  </a:lnTo>
                  <a:lnTo>
                    <a:pt x="1087905" y="1399296"/>
                  </a:lnTo>
                  <a:lnTo>
                    <a:pt x="1060012" y="1435332"/>
                  </a:lnTo>
                  <a:lnTo>
                    <a:pt x="1030208" y="1469889"/>
                  </a:lnTo>
                  <a:lnTo>
                    <a:pt x="998492" y="1502967"/>
                  </a:lnTo>
                  <a:lnTo>
                    <a:pt x="965091" y="1534342"/>
                  </a:lnTo>
                  <a:lnTo>
                    <a:pt x="930230" y="1563791"/>
                  </a:lnTo>
                  <a:lnTo>
                    <a:pt x="893910" y="1591313"/>
                  </a:lnTo>
                  <a:lnTo>
                    <a:pt x="856130" y="1616910"/>
                  </a:lnTo>
                  <a:lnTo>
                    <a:pt x="816891" y="1640580"/>
                  </a:lnTo>
                  <a:lnTo>
                    <a:pt x="772631" y="1663463"/>
                  </a:lnTo>
                  <a:lnTo>
                    <a:pt x="728487" y="1683366"/>
                  </a:lnTo>
                  <a:lnTo>
                    <a:pt x="684256" y="1700076"/>
                  </a:lnTo>
                  <a:lnTo>
                    <a:pt x="639735" y="1713381"/>
                  </a:lnTo>
                  <a:lnTo>
                    <a:pt x="594720" y="1723068"/>
                  </a:lnTo>
                  <a:lnTo>
                    <a:pt x="549009" y="1728923"/>
                  </a:lnTo>
                  <a:lnTo>
                    <a:pt x="502397" y="1730733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825678" y="5274893"/>
              <a:ext cx="1127760" cy="1517650"/>
            </a:xfrm>
            <a:custGeom>
              <a:avLst/>
              <a:gdLst/>
              <a:ahLst/>
              <a:cxnLst/>
              <a:rect l="l" t="t" r="r" b="b"/>
              <a:pathLst>
                <a:path w="1127759" h="1517650">
                  <a:moveTo>
                    <a:pt x="1127607" y="1131328"/>
                  </a:moveTo>
                  <a:lnTo>
                    <a:pt x="1124572" y="1131874"/>
                  </a:lnTo>
                  <a:lnTo>
                    <a:pt x="1121702" y="1132865"/>
                  </a:lnTo>
                  <a:lnTo>
                    <a:pt x="1118984" y="1134313"/>
                  </a:lnTo>
                  <a:lnTo>
                    <a:pt x="1082192" y="1151051"/>
                  </a:lnTo>
                  <a:lnTo>
                    <a:pt x="985050" y="1199197"/>
                  </a:lnTo>
                  <a:lnTo>
                    <a:pt x="946873" y="1218844"/>
                  </a:lnTo>
                  <a:lnTo>
                    <a:pt x="861402" y="1263675"/>
                  </a:lnTo>
                  <a:lnTo>
                    <a:pt x="549097" y="1429931"/>
                  </a:lnTo>
                  <a:lnTo>
                    <a:pt x="415404" y="1499908"/>
                  </a:lnTo>
                  <a:lnTo>
                    <a:pt x="427697" y="1415592"/>
                  </a:lnTo>
                  <a:lnTo>
                    <a:pt x="435978" y="1364932"/>
                  </a:lnTo>
                  <a:lnTo>
                    <a:pt x="444881" y="1314399"/>
                  </a:lnTo>
                  <a:lnTo>
                    <a:pt x="454418" y="1263980"/>
                  </a:lnTo>
                  <a:lnTo>
                    <a:pt x="464591" y="1213675"/>
                  </a:lnTo>
                  <a:lnTo>
                    <a:pt x="475386" y="1163497"/>
                  </a:lnTo>
                  <a:lnTo>
                    <a:pt x="486803" y="1113434"/>
                  </a:lnTo>
                  <a:lnTo>
                    <a:pt x="534301" y="916190"/>
                  </a:lnTo>
                  <a:lnTo>
                    <a:pt x="548982" y="859434"/>
                  </a:lnTo>
                  <a:lnTo>
                    <a:pt x="565988" y="822452"/>
                  </a:lnTo>
                  <a:lnTo>
                    <a:pt x="572808" y="818743"/>
                  </a:lnTo>
                  <a:lnTo>
                    <a:pt x="612876" y="799960"/>
                  </a:lnTo>
                  <a:lnTo>
                    <a:pt x="670433" y="774458"/>
                  </a:lnTo>
                  <a:lnTo>
                    <a:pt x="716737" y="754951"/>
                  </a:lnTo>
                  <a:lnTo>
                    <a:pt x="768134" y="734288"/>
                  </a:lnTo>
                  <a:lnTo>
                    <a:pt x="823645" y="713105"/>
                  </a:lnTo>
                  <a:lnTo>
                    <a:pt x="879525" y="693089"/>
                  </a:lnTo>
                  <a:lnTo>
                    <a:pt x="931887" y="675500"/>
                  </a:lnTo>
                  <a:lnTo>
                    <a:pt x="979563" y="660425"/>
                  </a:lnTo>
                  <a:lnTo>
                    <a:pt x="1021372" y="647941"/>
                  </a:lnTo>
                  <a:lnTo>
                    <a:pt x="1082230" y="631431"/>
                  </a:lnTo>
                  <a:lnTo>
                    <a:pt x="1089901" y="629970"/>
                  </a:lnTo>
                  <a:lnTo>
                    <a:pt x="1097343" y="627748"/>
                  </a:lnTo>
                  <a:lnTo>
                    <a:pt x="1104544" y="624738"/>
                  </a:lnTo>
                  <a:lnTo>
                    <a:pt x="1096632" y="624890"/>
                  </a:lnTo>
                  <a:lnTo>
                    <a:pt x="1088796" y="625792"/>
                  </a:lnTo>
                  <a:lnTo>
                    <a:pt x="1037793" y="636854"/>
                  </a:lnTo>
                  <a:lnTo>
                    <a:pt x="968883" y="655332"/>
                  </a:lnTo>
                  <a:lnTo>
                    <a:pt x="918870" y="670420"/>
                  </a:lnTo>
                  <a:lnTo>
                    <a:pt x="869264" y="686803"/>
                  </a:lnTo>
                  <a:lnTo>
                    <a:pt x="820077" y="704481"/>
                  </a:lnTo>
                  <a:lnTo>
                    <a:pt x="764514" y="725906"/>
                  </a:lnTo>
                  <a:lnTo>
                    <a:pt x="713232" y="747090"/>
                  </a:lnTo>
                  <a:lnTo>
                    <a:pt x="667283" y="767346"/>
                  </a:lnTo>
                  <a:lnTo>
                    <a:pt x="627710" y="786015"/>
                  </a:lnTo>
                  <a:lnTo>
                    <a:pt x="571322" y="815771"/>
                  </a:lnTo>
                  <a:lnTo>
                    <a:pt x="564299" y="819150"/>
                  </a:lnTo>
                  <a:lnTo>
                    <a:pt x="574357" y="778802"/>
                  </a:lnTo>
                  <a:lnTo>
                    <a:pt x="592975" y="726465"/>
                  </a:lnTo>
                  <a:lnTo>
                    <a:pt x="613041" y="674662"/>
                  </a:lnTo>
                  <a:lnTo>
                    <a:pt x="634555" y="623392"/>
                  </a:lnTo>
                  <a:lnTo>
                    <a:pt x="655523" y="575310"/>
                  </a:lnTo>
                  <a:lnTo>
                    <a:pt x="676605" y="528789"/>
                  </a:lnTo>
                  <a:lnTo>
                    <a:pt x="697585" y="483870"/>
                  </a:lnTo>
                  <a:lnTo>
                    <a:pt x="718312" y="440550"/>
                  </a:lnTo>
                  <a:lnTo>
                    <a:pt x="738682" y="398856"/>
                  </a:lnTo>
                  <a:lnTo>
                    <a:pt x="758761" y="358914"/>
                  </a:lnTo>
                  <a:lnTo>
                    <a:pt x="778586" y="320852"/>
                  </a:lnTo>
                  <a:lnTo>
                    <a:pt x="798207" y="284772"/>
                  </a:lnTo>
                  <a:lnTo>
                    <a:pt x="823366" y="240766"/>
                  </a:lnTo>
                  <a:lnTo>
                    <a:pt x="849807" y="197586"/>
                  </a:lnTo>
                  <a:lnTo>
                    <a:pt x="877506" y="155244"/>
                  </a:lnTo>
                  <a:lnTo>
                    <a:pt x="906475" y="113741"/>
                  </a:lnTo>
                  <a:lnTo>
                    <a:pt x="936726" y="73050"/>
                  </a:lnTo>
                  <a:lnTo>
                    <a:pt x="961123" y="41529"/>
                  </a:lnTo>
                  <a:lnTo>
                    <a:pt x="990587" y="5067"/>
                  </a:lnTo>
                  <a:lnTo>
                    <a:pt x="994156" y="152"/>
                  </a:lnTo>
                  <a:lnTo>
                    <a:pt x="959269" y="40208"/>
                  </a:lnTo>
                  <a:lnTo>
                    <a:pt x="934199" y="71120"/>
                  </a:lnTo>
                  <a:lnTo>
                    <a:pt x="903287" y="111455"/>
                  </a:lnTo>
                  <a:lnTo>
                    <a:pt x="873734" y="152692"/>
                  </a:lnTo>
                  <a:lnTo>
                    <a:pt x="845527" y="194818"/>
                  </a:lnTo>
                  <a:lnTo>
                    <a:pt x="818667" y="237858"/>
                  </a:lnTo>
                  <a:lnTo>
                    <a:pt x="793153" y="281800"/>
                  </a:lnTo>
                  <a:lnTo>
                    <a:pt x="773201" y="317792"/>
                  </a:lnTo>
                  <a:lnTo>
                    <a:pt x="753071" y="355815"/>
                  </a:lnTo>
                  <a:lnTo>
                    <a:pt x="732751" y="395744"/>
                  </a:lnTo>
                  <a:lnTo>
                    <a:pt x="712216" y="437426"/>
                  </a:lnTo>
                  <a:lnTo>
                    <a:pt x="691324" y="480745"/>
                  </a:lnTo>
                  <a:lnTo>
                    <a:pt x="670102" y="525665"/>
                  </a:lnTo>
                  <a:lnTo>
                    <a:pt x="648779" y="572185"/>
                  </a:lnTo>
                  <a:lnTo>
                    <a:pt x="627557" y="620268"/>
                  </a:lnTo>
                  <a:lnTo>
                    <a:pt x="605840" y="671537"/>
                  </a:lnTo>
                  <a:lnTo>
                    <a:pt x="585558" y="723341"/>
                  </a:lnTo>
                  <a:lnTo>
                    <a:pt x="566712" y="775677"/>
                  </a:lnTo>
                  <a:lnTo>
                    <a:pt x="551180" y="822858"/>
                  </a:lnTo>
                  <a:lnTo>
                    <a:pt x="551002" y="821448"/>
                  </a:lnTo>
                  <a:lnTo>
                    <a:pt x="549617" y="815047"/>
                  </a:lnTo>
                  <a:lnTo>
                    <a:pt x="540778" y="785469"/>
                  </a:lnTo>
                  <a:lnTo>
                    <a:pt x="486067" y="586943"/>
                  </a:lnTo>
                  <a:lnTo>
                    <a:pt x="472160" y="538429"/>
                  </a:lnTo>
                  <a:lnTo>
                    <a:pt x="458508" y="493471"/>
                  </a:lnTo>
                  <a:lnTo>
                    <a:pt x="445350" y="453047"/>
                  </a:lnTo>
                  <a:lnTo>
                    <a:pt x="422059" y="389610"/>
                  </a:lnTo>
                  <a:lnTo>
                    <a:pt x="413169" y="368388"/>
                  </a:lnTo>
                  <a:lnTo>
                    <a:pt x="410908" y="362153"/>
                  </a:lnTo>
                  <a:lnTo>
                    <a:pt x="407987" y="356247"/>
                  </a:lnTo>
                  <a:lnTo>
                    <a:pt x="404380" y="350685"/>
                  </a:lnTo>
                  <a:lnTo>
                    <a:pt x="405752" y="357149"/>
                  </a:lnTo>
                  <a:lnTo>
                    <a:pt x="407682" y="363448"/>
                  </a:lnTo>
                  <a:lnTo>
                    <a:pt x="410184" y="369582"/>
                  </a:lnTo>
                  <a:lnTo>
                    <a:pt x="438848" y="455256"/>
                  </a:lnTo>
                  <a:lnTo>
                    <a:pt x="451231" y="495795"/>
                  </a:lnTo>
                  <a:lnTo>
                    <a:pt x="464375" y="540778"/>
                  </a:lnTo>
                  <a:lnTo>
                    <a:pt x="504367" y="682764"/>
                  </a:lnTo>
                  <a:lnTo>
                    <a:pt x="516280" y="723544"/>
                  </a:lnTo>
                  <a:lnTo>
                    <a:pt x="527126" y="758939"/>
                  </a:lnTo>
                  <a:lnTo>
                    <a:pt x="536575" y="787755"/>
                  </a:lnTo>
                  <a:lnTo>
                    <a:pt x="544233" y="809663"/>
                  </a:lnTo>
                  <a:lnTo>
                    <a:pt x="546061" y="816063"/>
                  </a:lnTo>
                  <a:lnTo>
                    <a:pt x="548589" y="822159"/>
                  </a:lnTo>
                  <a:lnTo>
                    <a:pt x="550354" y="825347"/>
                  </a:lnTo>
                  <a:lnTo>
                    <a:pt x="549300" y="828560"/>
                  </a:lnTo>
                  <a:lnTo>
                    <a:pt x="533806" y="884897"/>
                  </a:lnTo>
                  <a:lnTo>
                    <a:pt x="478904" y="1110716"/>
                  </a:lnTo>
                  <a:lnTo>
                    <a:pt x="467474" y="1160881"/>
                  </a:lnTo>
                  <a:lnTo>
                    <a:pt x="456692" y="1211173"/>
                  </a:lnTo>
                  <a:lnTo>
                    <a:pt x="446557" y="1261592"/>
                  </a:lnTo>
                  <a:lnTo>
                    <a:pt x="437070" y="1312125"/>
                  </a:lnTo>
                  <a:lnTo>
                    <a:pt x="428231" y="1362786"/>
                  </a:lnTo>
                  <a:lnTo>
                    <a:pt x="420027" y="1413560"/>
                  </a:lnTo>
                  <a:lnTo>
                    <a:pt x="412483" y="1464462"/>
                  </a:lnTo>
                  <a:lnTo>
                    <a:pt x="407936" y="1497977"/>
                  </a:lnTo>
                  <a:lnTo>
                    <a:pt x="407060" y="1496733"/>
                  </a:lnTo>
                  <a:lnTo>
                    <a:pt x="403936" y="1491830"/>
                  </a:lnTo>
                  <a:lnTo>
                    <a:pt x="399923" y="1484833"/>
                  </a:lnTo>
                  <a:lnTo>
                    <a:pt x="395160" y="1476946"/>
                  </a:lnTo>
                  <a:lnTo>
                    <a:pt x="350532" y="1404340"/>
                  </a:lnTo>
                  <a:lnTo>
                    <a:pt x="330809" y="1371663"/>
                  </a:lnTo>
                  <a:lnTo>
                    <a:pt x="309270" y="1335316"/>
                  </a:lnTo>
                  <a:lnTo>
                    <a:pt x="286118" y="1295755"/>
                  </a:lnTo>
                  <a:lnTo>
                    <a:pt x="261543" y="1253375"/>
                  </a:lnTo>
                  <a:lnTo>
                    <a:pt x="181952" y="1115110"/>
                  </a:lnTo>
                  <a:lnTo>
                    <a:pt x="155879" y="1070432"/>
                  </a:lnTo>
                  <a:lnTo>
                    <a:pt x="130924" y="1028230"/>
                  </a:lnTo>
                  <a:lnTo>
                    <a:pt x="107315" y="988898"/>
                  </a:lnTo>
                  <a:lnTo>
                    <a:pt x="85267" y="952855"/>
                  </a:lnTo>
                  <a:lnTo>
                    <a:pt x="65011" y="920508"/>
                  </a:lnTo>
                  <a:lnTo>
                    <a:pt x="38696" y="879627"/>
                  </a:lnTo>
                  <a:lnTo>
                    <a:pt x="18300" y="849249"/>
                  </a:lnTo>
                  <a:lnTo>
                    <a:pt x="13093" y="841514"/>
                  </a:lnTo>
                  <a:lnTo>
                    <a:pt x="8178" y="834517"/>
                  </a:lnTo>
                  <a:lnTo>
                    <a:pt x="1930" y="825881"/>
                  </a:lnTo>
                  <a:lnTo>
                    <a:pt x="0" y="823950"/>
                  </a:lnTo>
                  <a:lnTo>
                    <a:pt x="901" y="826516"/>
                  </a:lnTo>
                  <a:lnTo>
                    <a:pt x="2133" y="828890"/>
                  </a:lnTo>
                  <a:lnTo>
                    <a:pt x="3721" y="831088"/>
                  </a:lnTo>
                  <a:lnTo>
                    <a:pt x="15621" y="850887"/>
                  </a:lnTo>
                  <a:lnTo>
                    <a:pt x="60261" y="923632"/>
                  </a:lnTo>
                  <a:lnTo>
                    <a:pt x="80035" y="956259"/>
                  </a:lnTo>
                  <a:lnTo>
                    <a:pt x="101612" y="992555"/>
                  </a:lnTo>
                  <a:lnTo>
                    <a:pt x="124790" y="1032090"/>
                  </a:lnTo>
                  <a:lnTo>
                    <a:pt x="149377" y="1074470"/>
                  </a:lnTo>
                  <a:lnTo>
                    <a:pt x="228968" y="1212735"/>
                  </a:lnTo>
                  <a:lnTo>
                    <a:pt x="255016" y="1257427"/>
                  </a:lnTo>
                  <a:lnTo>
                    <a:pt x="279946" y="1299679"/>
                  </a:lnTo>
                  <a:lnTo>
                    <a:pt x="303555" y="1339049"/>
                  </a:lnTo>
                  <a:lnTo>
                    <a:pt x="325615" y="1375117"/>
                  </a:lnTo>
                  <a:lnTo>
                    <a:pt x="345909" y="1407464"/>
                  </a:lnTo>
                  <a:lnTo>
                    <a:pt x="372097" y="1448231"/>
                  </a:lnTo>
                  <a:lnTo>
                    <a:pt x="405726" y="1497634"/>
                  </a:lnTo>
                  <a:lnTo>
                    <a:pt x="407187" y="1499946"/>
                  </a:lnTo>
                  <a:lnTo>
                    <a:pt x="407606" y="1500479"/>
                  </a:lnTo>
                  <a:lnTo>
                    <a:pt x="405574" y="1515478"/>
                  </a:lnTo>
                  <a:lnTo>
                    <a:pt x="413016" y="1517269"/>
                  </a:lnTo>
                  <a:lnTo>
                    <a:pt x="415112" y="1502054"/>
                  </a:lnTo>
                  <a:lnTo>
                    <a:pt x="415467" y="1501914"/>
                  </a:lnTo>
                  <a:lnTo>
                    <a:pt x="417918" y="1500606"/>
                  </a:lnTo>
                  <a:lnTo>
                    <a:pt x="455599" y="1483855"/>
                  </a:lnTo>
                  <a:lnTo>
                    <a:pt x="552792" y="1435696"/>
                  </a:lnTo>
                  <a:lnTo>
                    <a:pt x="632333" y="1394358"/>
                  </a:lnTo>
                  <a:lnTo>
                    <a:pt x="988783" y="1204899"/>
                  </a:lnTo>
                  <a:lnTo>
                    <a:pt x="1099934" y="1146810"/>
                  </a:lnTo>
                  <a:lnTo>
                    <a:pt x="1120609" y="1135799"/>
                  </a:lnTo>
                  <a:lnTo>
                    <a:pt x="1123175" y="1134656"/>
                  </a:lnTo>
                  <a:lnTo>
                    <a:pt x="1125499" y="1133170"/>
                  </a:lnTo>
                  <a:lnTo>
                    <a:pt x="1127607" y="1131328"/>
                  </a:lnTo>
                  <a:close/>
                </a:path>
              </a:pathLst>
            </a:custGeom>
            <a:solidFill>
              <a:srgbClr val="DFDF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5094221" y="3772801"/>
            <a:ext cx="1638300" cy="3141980"/>
            <a:chOff x="5094221" y="3772801"/>
            <a:chExt cx="1638300" cy="3141980"/>
          </a:xfrm>
        </p:grpSpPr>
        <p:sp>
          <p:nvSpPr>
            <p:cNvPr id="6" name="object 6"/>
            <p:cNvSpPr/>
            <p:nvPr/>
          </p:nvSpPr>
          <p:spPr>
            <a:xfrm>
              <a:off x="5094221" y="3772801"/>
              <a:ext cx="1638300" cy="3077845"/>
            </a:xfrm>
            <a:custGeom>
              <a:avLst/>
              <a:gdLst/>
              <a:ahLst/>
              <a:cxnLst/>
              <a:rect l="l" t="t" r="r" b="b"/>
              <a:pathLst>
                <a:path w="1638300" h="3077845">
                  <a:moveTo>
                    <a:pt x="1054066" y="3077826"/>
                  </a:moveTo>
                  <a:lnTo>
                    <a:pt x="796825" y="3011321"/>
                  </a:lnTo>
                  <a:lnTo>
                    <a:pt x="714020" y="2982553"/>
                  </a:lnTo>
                  <a:lnTo>
                    <a:pt x="636993" y="2952938"/>
                  </a:lnTo>
                  <a:lnTo>
                    <a:pt x="565594" y="2922658"/>
                  </a:lnTo>
                  <a:lnTo>
                    <a:pt x="499670" y="2891894"/>
                  </a:lnTo>
                  <a:lnTo>
                    <a:pt x="439071" y="2860828"/>
                  </a:lnTo>
                  <a:lnTo>
                    <a:pt x="383644" y="2829642"/>
                  </a:lnTo>
                  <a:lnTo>
                    <a:pt x="333240" y="2798518"/>
                  </a:lnTo>
                  <a:lnTo>
                    <a:pt x="287705" y="2767636"/>
                  </a:lnTo>
                  <a:lnTo>
                    <a:pt x="246889" y="2737179"/>
                  </a:lnTo>
                  <a:lnTo>
                    <a:pt x="210641" y="2707329"/>
                  </a:lnTo>
                  <a:lnTo>
                    <a:pt x="178810" y="2678267"/>
                  </a:lnTo>
                  <a:lnTo>
                    <a:pt x="151242" y="2650174"/>
                  </a:lnTo>
                  <a:lnTo>
                    <a:pt x="108297" y="2597626"/>
                  </a:lnTo>
                  <a:lnTo>
                    <a:pt x="80595" y="2551138"/>
                  </a:lnTo>
                  <a:lnTo>
                    <a:pt x="66925" y="2512162"/>
                  </a:lnTo>
                  <a:lnTo>
                    <a:pt x="64973" y="2495946"/>
                  </a:lnTo>
                  <a:lnTo>
                    <a:pt x="72915" y="2455215"/>
                  </a:lnTo>
                  <a:lnTo>
                    <a:pt x="96768" y="2426945"/>
                  </a:lnTo>
                  <a:lnTo>
                    <a:pt x="132780" y="2409188"/>
                  </a:lnTo>
                  <a:lnTo>
                    <a:pt x="177198" y="2399999"/>
                  </a:lnTo>
                  <a:lnTo>
                    <a:pt x="226269" y="2397430"/>
                  </a:lnTo>
                  <a:lnTo>
                    <a:pt x="276241" y="2399536"/>
                  </a:lnTo>
                  <a:lnTo>
                    <a:pt x="336157" y="2405613"/>
                  </a:lnTo>
                  <a:lnTo>
                    <a:pt x="394030" y="2412698"/>
                  </a:lnTo>
                  <a:lnTo>
                    <a:pt x="444069" y="2417725"/>
                  </a:lnTo>
                  <a:lnTo>
                    <a:pt x="480482" y="2417633"/>
                  </a:lnTo>
                  <a:lnTo>
                    <a:pt x="497478" y="2409356"/>
                  </a:lnTo>
                  <a:lnTo>
                    <a:pt x="501042" y="2392939"/>
                  </a:lnTo>
                  <a:lnTo>
                    <a:pt x="497311" y="2376661"/>
                  </a:lnTo>
                  <a:lnTo>
                    <a:pt x="484736" y="2359770"/>
                  </a:lnTo>
                  <a:lnTo>
                    <a:pt x="461771" y="2341512"/>
                  </a:lnTo>
                  <a:lnTo>
                    <a:pt x="419442" y="2313130"/>
                  </a:lnTo>
                  <a:lnTo>
                    <a:pt x="384412" y="2288627"/>
                  </a:lnTo>
                  <a:lnTo>
                    <a:pt x="343286" y="2258476"/>
                  </a:lnTo>
                  <a:lnTo>
                    <a:pt x="298427" y="2223594"/>
                  </a:lnTo>
                  <a:lnTo>
                    <a:pt x="252195" y="2184902"/>
                  </a:lnTo>
                  <a:lnTo>
                    <a:pt x="206952" y="2143317"/>
                  </a:lnTo>
                  <a:lnTo>
                    <a:pt x="165058" y="2099760"/>
                  </a:lnTo>
                  <a:lnTo>
                    <a:pt x="128877" y="2055149"/>
                  </a:lnTo>
                  <a:lnTo>
                    <a:pt x="100768" y="2010403"/>
                  </a:lnTo>
                  <a:lnTo>
                    <a:pt x="83093" y="1966441"/>
                  </a:lnTo>
                  <a:lnTo>
                    <a:pt x="78215" y="1924183"/>
                  </a:lnTo>
                  <a:lnTo>
                    <a:pt x="88557" y="1884233"/>
                  </a:lnTo>
                  <a:lnTo>
                    <a:pt x="112657" y="1853304"/>
                  </a:lnTo>
                  <a:lnTo>
                    <a:pt x="147675" y="1830265"/>
                  </a:lnTo>
                  <a:lnTo>
                    <a:pt x="190769" y="1813985"/>
                  </a:lnTo>
                  <a:lnTo>
                    <a:pt x="239099" y="1803333"/>
                  </a:lnTo>
                  <a:lnTo>
                    <a:pt x="289823" y="1797179"/>
                  </a:lnTo>
                  <a:lnTo>
                    <a:pt x="340100" y="1794392"/>
                  </a:lnTo>
                  <a:lnTo>
                    <a:pt x="387090" y="1793841"/>
                  </a:lnTo>
                  <a:lnTo>
                    <a:pt x="459842" y="1794925"/>
                  </a:lnTo>
                  <a:lnTo>
                    <a:pt x="479922" y="1794297"/>
                  </a:lnTo>
                  <a:lnTo>
                    <a:pt x="505215" y="1783971"/>
                  </a:lnTo>
                  <a:lnTo>
                    <a:pt x="511984" y="1765359"/>
                  </a:lnTo>
                  <a:lnTo>
                    <a:pt x="505698" y="1743958"/>
                  </a:lnTo>
                  <a:lnTo>
                    <a:pt x="295684" y="1536931"/>
                  </a:lnTo>
                  <a:lnTo>
                    <a:pt x="203452" y="1449807"/>
                  </a:lnTo>
                  <a:lnTo>
                    <a:pt x="161460" y="1410710"/>
                  </a:lnTo>
                  <a:lnTo>
                    <a:pt x="124932" y="1377265"/>
                  </a:lnTo>
                  <a:lnTo>
                    <a:pt x="81748" y="1334796"/>
                  </a:lnTo>
                  <a:lnTo>
                    <a:pt x="47158" y="1293092"/>
                  </a:lnTo>
                  <a:lnTo>
                    <a:pt x="21667" y="1252353"/>
                  </a:lnTo>
                  <a:lnTo>
                    <a:pt x="5779" y="1212781"/>
                  </a:lnTo>
                  <a:lnTo>
                    <a:pt x="0" y="1174574"/>
                  </a:lnTo>
                  <a:lnTo>
                    <a:pt x="4833" y="1137935"/>
                  </a:lnTo>
                  <a:lnTo>
                    <a:pt x="20785" y="1103063"/>
                  </a:lnTo>
                  <a:lnTo>
                    <a:pt x="52414" y="1075380"/>
                  </a:lnTo>
                  <a:lnTo>
                    <a:pt x="95225" y="1064606"/>
                  </a:lnTo>
                  <a:lnTo>
                    <a:pt x="144533" y="1065551"/>
                  </a:lnTo>
                  <a:lnTo>
                    <a:pt x="195652" y="1073031"/>
                  </a:lnTo>
                  <a:lnTo>
                    <a:pt x="243894" y="1081858"/>
                  </a:lnTo>
                  <a:lnTo>
                    <a:pt x="284573" y="1086846"/>
                  </a:lnTo>
                  <a:lnTo>
                    <a:pt x="323361" y="1074701"/>
                  </a:lnTo>
                  <a:lnTo>
                    <a:pt x="339789" y="1045373"/>
                  </a:lnTo>
                  <a:lnTo>
                    <a:pt x="342967" y="1015543"/>
                  </a:lnTo>
                  <a:lnTo>
                    <a:pt x="342002" y="1001892"/>
                  </a:lnTo>
                  <a:lnTo>
                    <a:pt x="327294" y="964646"/>
                  </a:lnTo>
                  <a:lnTo>
                    <a:pt x="287493" y="853670"/>
                  </a:lnTo>
                  <a:lnTo>
                    <a:pt x="229085" y="670107"/>
                  </a:lnTo>
                  <a:lnTo>
                    <a:pt x="158556" y="415102"/>
                  </a:lnTo>
                  <a:lnTo>
                    <a:pt x="128802" y="187458"/>
                  </a:lnTo>
                  <a:lnTo>
                    <a:pt x="160100" y="64091"/>
                  </a:lnTo>
                  <a:lnTo>
                    <a:pt x="210004" y="13310"/>
                  </a:lnTo>
                  <a:lnTo>
                    <a:pt x="236071" y="3426"/>
                  </a:lnTo>
                  <a:lnTo>
                    <a:pt x="232798" y="4765"/>
                  </a:lnTo>
                  <a:lnTo>
                    <a:pt x="260936" y="0"/>
                  </a:lnTo>
                  <a:lnTo>
                    <a:pt x="330807" y="18416"/>
                  </a:lnTo>
                  <a:lnTo>
                    <a:pt x="420596" y="109083"/>
                  </a:lnTo>
                  <a:lnTo>
                    <a:pt x="508488" y="321072"/>
                  </a:lnTo>
                  <a:lnTo>
                    <a:pt x="573993" y="577440"/>
                  </a:lnTo>
                  <a:lnTo>
                    <a:pt x="614532" y="765740"/>
                  </a:lnTo>
                  <a:lnTo>
                    <a:pt x="635152" y="881789"/>
                  </a:lnTo>
                  <a:lnTo>
                    <a:pt x="640903" y="921402"/>
                  </a:lnTo>
                  <a:lnTo>
                    <a:pt x="646817" y="933648"/>
                  </a:lnTo>
                  <a:lnTo>
                    <a:pt x="664336" y="957778"/>
                  </a:lnTo>
                  <a:lnTo>
                    <a:pt x="693125" y="974879"/>
                  </a:lnTo>
                  <a:lnTo>
                    <a:pt x="732849" y="966036"/>
                  </a:lnTo>
                  <a:lnTo>
                    <a:pt x="765696" y="941441"/>
                  </a:lnTo>
                  <a:lnTo>
                    <a:pt x="803156" y="909725"/>
                  </a:lnTo>
                  <a:lnTo>
                    <a:pt x="843765" y="877753"/>
                  </a:lnTo>
                  <a:lnTo>
                    <a:pt x="886060" y="852390"/>
                  </a:lnTo>
                  <a:lnTo>
                    <a:pt x="928578" y="840499"/>
                  </a:lnTo>
                  <a:lnTo>
                    <a:pt x="969856" y="848946"/>
                  </a:lnTo>
                  <a:lnTo>
                    <a:pt x="1001064" y="871231"/>
                  </a:lnTo>
                  <a:lnTo>
                    <a:pt x="1023490" y="900577"/>
                  </a:lnTo>
                  <a:lnTo>
                    <a:pt x="1037463" y="936576"/>
                  </a:lnTo>
                  <a:lnTo>
                    <a:pt x="1043311" y="978817"/>
                  </a:lnTo>
                  <a:lnTo>
                    <a:pt x="1041362" y="1026894"/>
                  </a:lnTo>
                  <a:lnTo>
                    <a:pt x="1031943" y="1080398"/>
                  </a:lnTo>
                  <a:lnTo>
                    <a:pt x="1015383" y="1138919"/>
                  </a:lnTo>
                  <a:lnTo>
                    <a:pt x="1000174" y="1186250"/>
                  </a:lnTo>
                  <a:lnTo>
                    <a:pt x="983082" y="1241159"/>
                  </a:lnTo>
                  <a:lnTo>
                    <a:pt x="964870" y="1300896"/>
                  </a:lnTo>
                  <a:lnTo>
                    <a:pt x="928123" y="1423852"/>
                  </a:lnTo>
                  <a:lnTo>
                    <a:pt x="869876" y="1623199"/>
                  </a:lnTo>
                  <a:lnTo>
                    <a:pt x="867184" y="1646095"/>
                  </a:lnTo>
                  <a:lnTo>
                    <a:pt x="872442" y="1667777"/>
                  </a:lnTo>
                  <a:lnTo>
                    <a:pt x="887576" y="1680672"/>
                  </a:lnTo>
                  <a:lnTo>
                    <a:pt x="914510" y="1677206"/>
                  </a:lnTo>
                  <a:lnTo>
                    <a:pt x="932164" y="1667822"/>
                  </a:lnTo>
                  <a:lnTo>
                    <a:pt x="994646" y="1630842"/>
                  </a:lnTo>
                  <a:lnTo>
                    <a:pt x="1035664" y="1608027"/>
                  </a:lnTo>
                  <a:lnTo>
                    <a:pt x="1080661" y="1585518"/>
                  </a:lnTo>
                  <a:lnTo>
                    <a:pt x="1127732" y="1565705"/>
                  </a:lnTo>
                  <a:lnTo>
                    <a:pt x="1174971" y="1550978"/>
                  </a:lnTo>
                  <a:lnTo>
                    <a:pt x="1220475" y="1543731"/>
                  </a:lnTo>
                  <a:lnTo>
                    <a:pt x="1262338" y="1546352"/>
                  </a:lnTo>
                  <a:lnTo>
                    <a:pt x="1298657" y="1561233"/>
                  </a:lnTo>
                  <a:lnTo>
                    <a:pt x="1327525" y="1590766"/>
                  </a:lnTo>
                  <a:lnTo>
                    <a:pt x="1344327" y="1629858"/>
                  </a:lnTo>
                  <a:lnTo>
                    <a:pt x="1350863" y="1676786"/>
                  </a:lnTo>
                  <a:lnTo>
                    <a:pt x="1348726" y="1729580"/>
                  </a:lnTo>
                  <a:lnTo>
                    <a:pt x="1339510" y="1786269"/>
                  </a:lnTo>
                  <a:lnTo>
                    <a:pt x="1324808" y="1844881"/>
                  </a:lnTo>
                  <a:lnTo>
                    <a:pt x="1306212" y="1903446"/>
                  </a:lnTo>
                  <a:lnTo>
                    <a:pt x="1285317" y="1959994"/>
                  </a:lnTo>
                  <a:lnTo>
                    <a:pt x="1263715" y="2012553"/>
                  </a:lnTo>
                  <a:lnTo>
                    <a:pt x="1242999" y="2059152"/>
                  </a:lnTo>
                  <a:lnTo>
                    <a:pt x="1224763" y="2097821"/>
                  </a:lnTo>
                  <a:lnTo>
                    <a:pt x="1202103" y="2143485"/>
                  </a:lnTo>
                  <a:lnTo>
                    <a:pt x="1191265" y="2170751"/>
                  </a:lnTo>
                  <a:lnTo>
                    <a:pt x="1188824" y="2191671"/>
                  </a:lnTo>
                  <a:lnTo>
                    <a:pt x="1193692" y="2207653"/>
                  </a:lnTo>
                  <a:lnTo>
                    <a:pt x="1204781" y="2220107"/>
                  </a:lnTo>
                  <a:lnTo>
                    <a:pt x="1223418" y="2218755"/>
                  </a:lnTo>
                  <a:lnTo>
                    <a:pt x="1254895" y="2200577"/>
                  </a:lnTo>
                  <a:lnTo>
                    <a:pt x="1295770" y="2171173"/>
                  </a:lnTo>
                  <a:lnTo>
                    <a:pt x="1342602" y="2136142"/>
                  </a:lnTo>
                  <a:lnTo>
                    <a:pt x="1391947" y="2101082"/>
                  </a:lnTo>
                  <a:lnTo>
                    <a:pt x="1434562" y="2074462"/>
                  </a:lnTo>
                  <a:lnTo>
                    <a:pt x="1478504" y="2052321"/>
                  </a:lnTo>
                  <a:lnTo>
                    <a:pt x="1521553" y="2038223"/>
                  </a:lnTo>
                  <a:lnTo>
                    <a:pt x="1561490" y="2035729"/>
                  </a:lnTo>
                  <a:lnTo>
                    <a:pt x="1596096" y="2048403"/>
                  </a:lnTo>
                  <a:lnTo>
                    <a:pt x="1623151" y="2079807"/>
                  </a:lnTo>
                  <a:lnTo>
                    <a:pt x="1637008" y="2135465"/>
                  </a:lnTo>
                  <a:lnTo>
                    <a:pt x="1637703" y="2160870"/>
                  </a:lnTo>
                  <a:lnTo>
                    <a:pt x="1636067" y="2189564"/>
                  </a:lnTo>
                  <a:lnTo>
                    <a:pt x="1624911" y="2256491"/>
                  </a:lnTo>
                  <a:lnTo>
                    <a:pt x="1614948" y="2294560"/>
                  </a:lnTo>
                  <a:lnTo>
                    <a:pt x="1601765" y="2335590"/>
                  </a:lnTo>
                  <a:lnTo>
                    <a:pt x="1585142" y="2379499"/>
                  </a:lnTo>
                  <a:lnTo>
                    <a:pt x="1564855" y="2426203"/>
                  </a:lnTo>
                  <a:lnTo>
                    <a:pt x="1540683" y="2475623"/>
                  </a:lnTo>
                  <a:lnTo>
                    <a:pt x="1512404" y="2527674"/>
                  </a:lnTo>
                  <a:lnTo>
                    <a:pt x="1479796" y="2582276"/>
                  </a:lnTo>
                  <a:lnTo>
                    <a:pt x="1442638" y="2639345"/>
                  </a:lnTo>
                  <a:lnTo>
                    <a:pt x="1400707" y="2698800"/>
                  </a:lnTo>
                  <a:lnTo>
                    <a:pt x="1353781" y="2760560"/>
                  </a:lnTo>
                  <a:lnTo>
                    <a:pt x="1301639" y="2824540"/>
                  </a:lnTo>
                  <a:lnTo>
                    <a:pt x="1244059" y="2890661"/>
                  </a:lnTo>
                  <a:lnTo>
                    <a:pt x="1054066" y="3077826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313476" y="4123194"/>
              <a:ext cx="1174115" cy="2791460"/>
            </a:xfrm>
            <a:custGeom>
              <a:avLst/>
              <a:gdLst/>
              <a:ahLst/>
              <a:cxnLst/>
              <a:rect l="l" t="t" r="r" b="b"/>
              <a:pathLst>
                <a:path w="1174114" h="2791459">
                  <a:moveTo>
                    <a:pt x="565962" y="1771827"/>
                  </a:moveTo>
                  <a:lnTo>
                    <a:pt x="560730" y="1768767"/>
                  </a:lnTo>
                  <a:lnTo>
                    <a:pt x="555218" y="1766341"/>
                  </a:lnTo>
                  <a:lnTo>
                    <a:pt x="549440" y="1764538"/>
                  </a:lnTo>
                  <a:lnTo>
                    <a:pt x="503174" y="1747570"/>
                  </a:lnTo>
                  <a:lnTo>
                    <a:pt x="434263" y="1723148"/>
                  </a:lnTo>
                  <a:lnTo>
                    <a:pt x="349631" y="1694154"/>
                  </a:lnTo>
                  <a:lnTo>
                    <a:pt x="227698" y="1653717"/>
                  </a:lnTo>
                  <a:lnTo>
                    <a:pt x="148183" y="1628394"/>
                  </a:lnTo>
                  <a:lnTo>
                    <a:pt x="142506" y="1626247"/>
                  </a:lnTo>
                  <a:lnTo>
                    <a:pt x="136652" y="1624799"/>
                  </a:lnTo>
                  <a:lnTo>
                    <a:pt x="130632" y="1624088"/>
                  </a:lnTo>
                  <a:lnTo>
                    <a:pt x="135801" y="1627263"/>
                  </a:lnTo>
                  <a:lnTo>
                    <a:pt x="141312" y="1629689"/>
                  </a:lnTo>
                  <a:lnTo>
                    <a:pt x="147142" y="1631378"/>
                  </a:lnTo>
                  <a:lnTo>
                    <a:pt x="193408" y="1648485"/>
                  </a:lnTo>
                  <a:lnTo>
                    <a:pt x="303110" y="1686788"/>
                  </a:lnTo>
                  <a:lnTo>
                    <a:pt x="390855" y="1716544"/>
                  </a:lnTo>
                  <a:lnTo>
                    <a:pt x="468884" y="1742338"/>
                  </a:lnTo>
                  <a:lnTo>
                    <a:pt x="548398" y="1767662"/>
                  </a:lnTo>
                  <a:lnTo>
                    <a:pt x="554075" y="1769821"/>
                  </a:lnTo>
                  <a:lnTo>
                    <a:pt x="559917" y="1771205"/>
                  </a:lnTo>
                  <a:lnTo>
                    <a:pt x="565962" y="1771827"/>
                  </a:lnTo>
                  <a:close/>
                </a:path>
                <a:path w="1174114" h="2791459">
                  <a:moveTo>
                    <a:pt x="725893" y="630529"/>
                  </a:moveTo>
                  <a:lnTo>
                    <a:pt x="703427" y="661771"/>
                  </a:lnTo>
                  <a:lnTo>
                    <a:pt x="679030" y="698347"/>
                  </a:lnTo>
                  <a:lnTo>
                    <a:pt x="647839" y="745934"/>
                  </a:lnTo>
                  <a:lnTo>
                    <a:pt x="611339" y="802284"/>
                  </a:lnTo>
                  <a:lnTo>
                    <a:pt x="571017" y="865149"/>
                  </a:lnTo>
                  <a:lnTo>
                    <a:pt x="495185" y="984961"/>
                  </a:lnTo>
                  <a:lnTo>
                    <a:pt x="465124" y="1033221"/>
                  </a:lnTo>
                  <a:lnTo>
                    <a:pt x="442175" y="1070686"/>
                  </a:lnTo>
                  <a:lnTo>
                    <a:pt x="423278" y="1104099"/>
                  </a:lnTo>
                  <a:lnTo>
                    <a:pt x="429602" y="1096124"/>
                  </a:lnTo>
                  <a:lnTo>
                    <a:pt x="470014" y="1036231"/>
                  </a:lnTo>
                  <a:lnTo>
                    <a:pt x="501167" y="988733"/>
                  </a:lnTo>
                  <a:lnTo>
                    <a:pt x="537654" y="932459"/>
                  </a:lnTo>
                  <a:lnTo>
                    <a:pt x="578015" y="869619"/>
                  </a:lnTo>
                  <a:lnTo>
                    <a:pt x="618134" y="806577"/>
                  </a:lnTo>
                  <a:lnTo>
                    <a:pt x="653948" y="749769"/>
                  </a:lnTo>
                  <a:lnTo>
                    <a:pt x="684034" y="701471"/>
                  </a:lnTo>
                  <a:lnTo>
                    <a:pt x="706996" y="663981"/>
                  </a:lnTo>
                  <a:lnTo>
                    <a:pt x="725893" y="630529"/>
                  </a:lnTo>
                  <a:close/>
                </a:path>
                <a:path w="1174114" h="2791459">
                  <a:moveTo>
                    <a:pt x="1173873" y="1963458"/>
                  </a:moveTo>
                  <a:lnTo>
                    <a:pt x="1167511" y="1968842"/>
                  </a:lnTo>
                  <a:lnTo>
                    <a:pt x="1161605" y="1974684"/>
                  </a:lnTo>
                  <a:lnTo>
                    <a:pt x="1156169" y="1981009"/>
                  </a:lnTo>
                  <a:lnTo>
                    <a:pt x="1078064" y="2064397"/>
                  </a:lnTo>
                  <a:lnTo>
                    <a:pt x="1041107" y="2103208"/>
                  </a:lnTo>
                  <a:lnTo>
                    <a:pt x="999934" y="2145792"/>
                  </a:lnTo>
                  <a:lnTo>
                    <a:pt x="955319" y="2191080"/>
                  </a:lnTo>
                  <a:lnTo>
                    <a:pt x="910221" y="2235873"/>
                  </a:lnTo>
                  <a:lnTo>
                    <a:pt x="867791" y="2277160"/>
                  </a:lnTo>
                  <a:lnTo>
                    <a:pt x="829119" y="2314194"/>
                  </a:lnTo>
                  <a:lnTo>
                    <a:pt x="745985" y="2392540"/>
                  </a:lnTo>
                  <a:lnTo>
                    <a:pt x="739622" y="2397887"/>
                  </a:lnTo>
                  <a:lnTo>
                    <a:pt x="738987" y="2398534"/>
                  </a:lnTo>
                  <a:lnTo>
                    <a:pt x="608037" y="1887067"/>
                  </a:lnTo>
                  <a:lnTo>
                    <a:pt x="580288" y="1778927"/>
                  </a:lnTo>
                  <a:lnTo>
                    <a:pt x="578065" y="1770329"/>
                  </a:lnTo>
                  <a:lnTo>
                    <a:pt x="582472" y="1766620"/>
                  </a:lnTo>
                  <a:lnTo>
                    <a:pt x="652678" y="1709813"/>
                  </a:lnTo>
                  <a:lnTo>
                    <a:pt x="684644" y="1682140"/>
                  </a:lnTo>
                  <a:lnTo>
                    <a:pt x="719455" y="1650961"/>
                  </a:lnTo>
                  <a:lnTo>
                    <a:pt x="756246" y="1616798"/>
                  </a:lnTo>
                  <a:lnTo>
                    <a:pt x="792403" y="1581873"/>
                  </a:lnTo>
                  <a:lnTo>
                    <a:pt x="825436" y="1548676"/>
                  </a:lnTo>
                  <a:lnTo>
                    <a:pt x="854671" y="1518056"/>
                  </a:lnTo>
                  <a:lnTo>
                    <a:pt x="890219" y="1479003"/>
                  </a:lnTo>
                  <a:lnTo>
                    <a:pt x="914704" y="1450898"/>
                  </a:lnTo>
                  <a:lnTo>
                    <a:pt x="919327" y="1446199"/>
                  </a:lnTo>
                  <a:lnTo>
                    <a:pt x="923290" y="1440992"/>
                  </a:lnTo>
                  <a:lnTo>
                    <a:pt x="926604" y="1435277"/>
                  </a:lnTo>
                  <a:lnTo>
                    <a:pt x="921194" y="1439303"/>
                  </a:lnTo>
                  <a:lnTo>
                    <a:pt x="916241" y="1443824"/>
                  </a:lnTo>
                  <a:lnTo>
                    <a:pt x="911720" y="1448816"/>
                  </a:lnTo>
                  <a:lnTo>
                    <a:pt x="849007" y="1513370"/>
                  </a:lnTo>
                  <a:lnTo>
                    <a:pt x="819251" y="1543316"/>
                  </a:lnTo>
                  <a:lnTo>
                    <a:pt x="786053" y="1576082"/>
                  </a:lnTo>
                  <a:lnTo>
                    <a:pt x="749998" y="1610842"/>
                  </a:lnTo>
                  <a:lnTo>
                    <a:pt x="713473" y="1645069"/>
                  </a:lnTo>
                  <a:lnTo>
                    <a:pt x="679018" y="1676488"/>
                  </a:lnTo>
                  <a:lnTo>
                    <a:pt x="647547" y="1704619"/>
                  </a:lnTo>
                  <a:lnTo>
                    <a:pt x="579945" y="1764080"/>
                  </a:lnTo>
                  <a:lnTo>
                    <a:pt x="577024" y="1766277"/>
                  </a:lnTo>
                  <a:lnTo>
                    <a:pt x="552704" y="1671764"/>
                  </a:lnTo>
                  <a:lnTo>
                    <a:pt x="539038" y="1618843"/>
                  </a:lnTo>
                  <a:lnTo>
                    <a:pt x="496404" y="1454404"/>
                  </a:lnTo>
                  <a:lnTo>
                    <a:pt x="439762" y="1236827"/>
                  </a:lnTo>
                  <a:lnTo>
                    <a:pt x="412343" y="1131887"/>
                  </a:lnTo>
                  <a:lnTo>
                    <a:pt x="385597" y="1029893"/>
                  </a:lnTo>
                  <a:lnTo>
                    <a:pt x="359613" y="931100"/>
                  </a:lnTo>
                  <a:lnTo>
                    <a:pt x="334441" y="835799"/>
                  </a:lnTo>
                  <a:lnTo>
                    <a:pt x="322186" y="789546"/>
                  </a:lnTo>
                  <a:lnTo>
                    <a:pt x="298373" y="699998"/>
                  </a:lnTo>
                  <a:lnTo>
                    <a:pt x="286842" y="656767"/>
                  </a:lnTo>
                  <a:lnTo>
                    <a:pt x="275551" y="614616"/>
                  </a:lnTo>
                  <a:lnTo>
                    <a:pt x="264528" y="573582"/>
                  </a:lnTo>
                  <a:lnTo>
                    <a:pt x="253784" y="533692"/>
                  </a:lnTo>
                  <a:lnTo>
                    <a:pt x="243319" y="494982"/>
                  </a:lnTo>
                  <a:lnTo>
                    <a:pt x="217106" y="398487"/>
                  </a:lnTo>
                  <a:lnTo>
                    <a:pt x="201968" y="342950"/>
                  </a:lnTo>
                  <a:lnTo>
                    <a:pt x="187744" y="291033"/>
                  </a:lnTo>
                  <a:lnTo>
                    <a:pt x="174485" y="242887"/>
                  </a:lnTo>
                  <a:lnTo>
                    <a:pt x="162229" y="198640"/>
                  </a:lnTo>
                  <a:lnTo>
                    <a:pt x="151015" y="158445"/>
                  </a:lnTo>
                  <a:lnTo>
                    <a:pt x="133057" y="94640"/>
                  </a:lnTo>
                  <a:lnTo>
                    <a:pt x="120078" y="49136"/>
                  </a:lnTo>
                  <a:lnTo>
                    <a:pt x="112026" y="21424"/>
                  </a:lnTo>
                  <a:lnTo>
                    <a:pt x="109791" y="13233"/>
                  </a:lnTo>
                  <a:lnTo>
                    <a:pt x="106527" y="2527"/>
                  </a:lnTo>
                  <a:lnTo>
                    <a:pt x="105486" y="0"/>
                  </a:lnTo>
                  <a:lnTo>
                    <a:pt x="105930" y="2819"/>
                  </a:lnTo>
                  <a:lnTo>
                    <a:pt x="107264" y="8178"/>
                  </a:lnTo>
                  <a:lnTo>
                    <a:pt x="113512" y="31978"/>
                  </a:lnTo>
                  <a:lnTo>
                    <a:pt x="123850" y="70802"/>
                  </a:lnTo>
                  <a:lnTo>
                    <a:pt x="137769" y="123329"/>
                  </a:lnTo>
                  <a:lnTo>
                    <a:pt x="147281" y="159562"/>
                  </a:lnTo>
                  <a:lnTo>
                    <a:pt x="157962" y="199936"/>
                  </a:lnTo>
                  <a:lnTo>
                    <a:pt x="169748" y="244322"/>
                  </a:lnTo>
                  <a:lnTo>
                    <a:pt x="237045" y="496722"/>
                  </a:lnTo>
                  <a:lnTo>
                    <a:pt x="257924" y="575462"/>
                  </a:lnTo>
                  <a:lnTo>
                    <a:pt x="279920" y="658710"/>
                  </a:lnTo>
                  <a:lnTo>
                    <a:pt x="302945" y="746226"/>
                  </a:lnTo>
                  <a:lnTo>
                    <a:pt x="326948" y="837730"/>
                  </a:lnTo>
                  <a:lnTo>
                    <a:pt x="377647" y="1031709"/>
                  </a:lnTo>
                  <a:lnTo>
                    <a:pt x="398983" y="1113751"/>
                  </a:lnTo>
                  <a:lnTo>
                    <a:pt x="397192" y="1111961"/>
                  </a:lnTo>
                  <a:lnTo>
                    <a:pt x="392226" y="1108049"/>
                  </a:lnTo>
                  <a:lnTo>
                    <a:pt x="386829" y="1104696"/>
                  </a:lnTo>
                  <a:lnTo>
                    <a:pt x="344131" y="1074940"/>
                  </a:lnTo>
                  <a:lnTo>
                    <a:pt x="203974" y="974953"/>
                  </a:lnTo>
                  <a:lnTo>
                    <a:pt x="163779" y="946759"/>
                  </a:lnTo>
                  <a:lnTo>
                    <a:pt x="126085" y="920800"/>
                  </a:lnTo>
                  <a:lnTo>
                    <a:pt x="91744" y="897623"/>
                  </a:lnTo>
                  <a:lnTo>
                    <a:pt x="61595" y="877798"/>
                  </a:lnTo>
                  <a:lnTo>
                    <a:pt x="16954" y="850125"/>
                  </a:lnTo>
                  <a:lnTo>
                    <a:pt x="11607" y="846531"/>
                  </a:lnTo>
                  <a:lnTo>
                    <a:pt x="5956" y="843508"/>
                  </a:lnTo>
                  <a:lnTo>
                    <a:pt x="0" y="841057"/>
                  </a:lnTo>
                  <a:lnTo>
                    <a:pt x="4445" y="845439"/>
                  </a:lnTo>
                  <a:lnTo>
                    <a:pt x="9296" y="849312"/>
                  </a:lnTo>
                  <a:lnTo>
                    <a:pt x="14579" y="852652"/>
                  </a:lnTo>
                  <a:lnTo>
                    <a:pt x="57429" y="882408"/>
                  </a:lnTo>
                  <a:lnTo>
                    <a:pt x="238442" y="1009599"/>
                  </a:lnTo>
                  <a:lnTo>
                    <a:pt x="310045" y="1059408"/>
                  </a:lnTo>
                  <a:lnTo>
                    <a:pt x="339966" y="1079550"/>
                  </a:lnTo>
                  <a:lnTo>
                    <a:pt x="384594" y="1107363"/>
                  </a:lnTo>
                  <a:lnTo>
                    <a:pt x="389978" y="1110983"/>
                  </a:lnTo>
                  <a:lnTo>
                    <a:pt x="395681" y="1114018"/>
                  </a:lnTo>
                  <a:lnTo>
                    <a:pt x="399440" y="1115542"/>
                  </a:lnTo>
                  <a:lnTo>
                    <a:pt x="445376" y="1292085"/>
                  </a:lnTo>
                  <a:lnTo>
                    <a:pt x="530555" y="1621028"/>
                  </a:lnTo>
                  <a:lnTo>
                    <a:pt x="569671" y="1772958"/>
                  </a:lnTo>
                  <a:lnTo>
                    <a:pt x="565810" y="1777771"/>
                  </a:lnTo>
                  <a:lnTo>
                    <a:pt x="570306" y="1775434"/>
                  </a:lnTo>
                  <a:lnTo>
                    <a:pt x="695782" y="2262695"/>
                  </a:lnTo>
                  <a:lnTo>
                    <a:pt x="721969" y="2363940"/>
                  </a:lnTo>
                  <a:lnTo>
                    <a:pt x="732675" y="2405202"/>
                  </a:lnTo>
                  <a:lnTo>
                    <a:pt x="728573" y="2410244"/>
                  </a:lnTo>
                  <a:lnTo>
                    <a:pt x="733209" y="2407259"/>
                  </a:lnTo>
                  <a:lnTo>
                    <a:pt x="735418" y="2415756"/>
                  </a:lnTo>
                  <a:lnTo>
                    <a:pt x="733806" y="2414943"/>
                  </a:lnTo>
                  <a:lnTo>
                    <a:pt x="726617" y="2412022"/>
                  </a:lnTo>
                  <a:lnTo>
                    <a:pt x="719201" y="2409647"/>
                  </a:lnTo>
                  <a:lnTo>
                    <a:pt x="659688" y="2388819"/>
                  </a:lnTo>
                  <a:lnTo>
                    <a:pt x="570992" y="2358796"/>
                  </a:lnTo>
                  <a:lnTo>
                    <a:pt x="462114" y="2322753"/>
                  </a:lnTo>
                  <a:lnTo>
                    <a:pt x="353021" y="2287270"/>
                  </a:lnTo>
                  <a:lnTo>
                    <a:pt x="263779" y="2258923"/>
                  </a:lnTo>
                  <a:lnTo>
                    <a:pt x="203377" y="2240483"/>
                  </a:lnTo>
                  <a:lnTo>
                    <a:pt x="196075" y="2237854"/>
                  </a:lnTo>
                  <a:lnTo>
                    <a:pt x="188582" y="2235974"/>
                  </a:lnTo>
                  <a:lnTo>
                    <a:pt x="180911" y="2234831"/>
                  </a:lnTo>
                  <a:lnTo>
                    <a:pt x="187845" y="2238349"/>
                  </a:lnTo>
                  <a:lnTo>
                    <a:pt x="195033" y="2241232"/>
                  </a:lnTo>
                  <a:lnTo>
                    <a:pt x="202488" y="2243455"/>
                  </a:lnTo>
                  <a:lnTo>
                    <a:pt x="262001" y="2264435"/>
                  </a:lnTo>
                  <a:lnTo>
                    <a:pt x="350558" y="2294394"/>
                  </a:lnTo>
                  <a:lnTo>
                    <a:pt x="459435" y="2330488"/>
                  </a:lnTo>
                  <a:lnTo>
                    <a:pt x="568528" y="2365972"/>
                  </a:lnTo>
                  <a:lnTo>
                    <a:pt x="657758" y="2394318"/>
                  </a:lnTo>
                  <a:lnTo>
                    <a:pt x="718159" y="2412771"/>
                  </a:lnTo>
                  <a:lnTo>
                    <a:pt x="725512" y="2415400"/>
                  </a:lnTo>
                  <a:lnTo>
                    <a:pt x="733044" y="2417292"/>
                  </a:lnTo>
                  <a:lnTo>
                    <a:pt x="735926" y="2417724"/>
                  </a:lnTo>
                  <a:lnTo>
                    <a:pt x="747217" y="2461145"/>
                  </a:lnTo>
                  <a:lnTo>
                    <a:pt x="759421" y="2507945"/>
                  </a:lnTo>
                  <a:lnTo>
                    <a:pt x="771309" y="2553398"/>
                  </a:lnTo>
                  <a:lnTo>
                    <a:pt x="782866" y="2597378"/>
                  </a:lnTo>
                  <a:lnTo>
                    <a:pt x="794054" y="2639796"/>
                  </a:lnTo>
                  <a:lnTo>
                    <a:pt x="804862" y="2680512"/>
                  </a:lnTo>
                  <a:lnTo>
                    <a:pt x="815238" y="2719438"/>
                  </a:lnTo>
                  <a:lnTo>
                    <a:pt x="825182" y="2756446"/>
                  </a:lnTo>
                  <a:lnTo>
                    <a:pt x="834656" y="2791409"/>
                  </a:lnTo>
                  <a:lnTo>
                    <a:pt x="840752" y="2789783"/>
                  </a:lnTo>
                  <a:lnTo>
                    <a:pt x="831443" y="2754693"/>
                  </a:lnTo>
                  <a:lnTo>
                    <a:pt x="821651" y="2717596"/>
                  </a:lnTo>
                  <a:lnTo>
                    <a:pt x="811428" y="2678582"/>
                  </a:lnTo>
                  <a:lnTo>
                    <a:pt x="800773" y="2637764"/>
                  </a:lnTo>
                  <a:lnTo>
                    <a:pt x="789724" y="2595270"/>
                  </a:lnTo>
                  <a:lnTo>
                    <a:pt x="778319" y="2551201"/>
                  </a:lnTo>
                  <a:lnTo>
                    <a:pt x="766559" y="2505684"/>
                  </a:lnTo>
                  <a:lnTo>
                    <a:pt x="742111" y="2410714"/>
                  </a:lnTo>
                  <a:lnTo>
                    <a:pt x="739952" y="2402332"/>
                  </a:lnTo>
                  <a:lnTo>
                    <a:pt x="741984" y="2400770"/>
                  </a:lnTo>
                  <a:lnTo>
                    <a:pt x="748068" y="2395207"/>
                  </a:lnTo>
                  <a:lnTo>
                    <a:pt x="799249" y="2350579"/>
                  </a:lnTo>
                  <a:lnTo>
                    <a:pt x="833932" y="2319185"/>
                  </a:lnTo>
                  <a:lnTo>
                    <a:pt x="873099" y="2282609"/>
                  </a:lnTo>
                  <a:lnTo>
                    <a:pt x="915809" y="2241600"/>
                  </a:lnTo>
                  <a:lnTo>
                    <a:pt x="961123" y="2196884"/>
                  </a:lnTo>
                  <a:lnTo>
                    <a:pt x="1005776" y="2151456"/>
                  </a:lnTo>
                  <a:lnTo>
                    <a:pt x="1046670" y="2108492"/>
                  </a:lnTo>
                  <a:lnTo>
                    <a:pt x="1083094" y="2069071"/>
                  </a:lnTo>
                  <a:lnTo>
                    <a:pt x="1140142" y="2005279"/>
                  </a:lnTo>
                  <a:lnTo>
                    <a:pt x="1159002" y="1983092"/>
                  </a:lnTo>
                  <a:lnTo>
                    <a:pt x="1164564" y="1977009"/>
                  </a:lnTo>
                  <a:lnTo>
                    <a:pt x="1169530" y="1970468"/>
                  </a:lnTo>
                  <a:lnTo>
                    <a:pt x="1173873" y="1963458"/>
                  </a:lnTo>
                  <a:close/>
                </a:path>
              </a:pathLst>
            </a:custGeom>
            <a:solidFill>
              <a:srgbClr val="DFDF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/>
          <p:nvPr/>
        </p:nvSpPr>
        <p:spPr>
          <a:xfrm>
            <a:off x="4002354" y="700582"/>
            <a:ext cx="567690" cy="970915"/>
          </a:xfrm>
          <a:custGeom>
            <a:avLst/>
            <a:gdLst/>
            <a:ahLst/>
            <a:cxnLst/>
            <a:rect l="l" t="t" r="r" b="b"/>
            <a:pathLst>
              <a:path w="567689" h="970914">
                <a:moveTo>
                  <a:pt x="560222" y="767029"/>
                </a:moveTo>
                <a:lnTo>
                  <a:pt x="415010" y="722388"/>
                </a:lnTo>
                <a:lnTo>
                  <a:pt x="407073" y="740867"/>
                </a:lnTo>
                <a:lnTo>
                  <a:pt x="380047" y="778725"/>
                </a:lnTo>
                <a:lnTo>
                  <a:pt x="329145" y="809574"/>
                </a:lnTo>
                <a:lnTo>
                  <a:pt x="249567" y="807046"/>
                </a:lnTo>
                <a:lnTo>
                  <a:pt x="240474" y="804164"/>
                </a:lnTo>
                <a:lnTo>
                  <a:pt x="199923" y="779919"/>
                </a:lnTo>
                <a:lnTo>
                  <a:pt x="171462" y="742213"/>
                </a:lnTo>
                <a:lnTo>
                  <a:pt x="159258" y="696506"/>
                </a:lnTo>
                <a:lnTo>
                  <a:pt x="158788" y="688441"/>
                </a:lnTo>
                <a:lnTo>
                  <a:pt x="158788" y="680389"/>
                </a:lnTo>
                <a:lnTo>
                  <a:pt x="165938" y="640892"/>
                </a:lnTo>
                <a:lnTo>
                  <a:pt x="184353" y="605180"/>
                </a:lnTo>
                <a:lnTo>
                  <a:pt x="239395" y="560006"/>
                </a:lnTo>
                <a:lnTo>
                  <a:pt x="283083" y="548525"/>
                </a:lnTo>
                <a:lnTo>
                  <a:pt x="337096" y="552183"/>
                </a:lnTo>
                <a:lnTo>
                  <a:pt x="401332" y="576135"/>
                </a:lnTo>
                <a:lnTo>
                  <a:pt x="503542" y="248818"/>
                </a:lnTo>
                <a:lnTo>
                  <a:pt x="359968" y="204190"/>
                </a:lnTo>
                <a:lnTo>
                  <a:pt x="300456" y="395960"/>
                </a:lnTo>
                <a:lnTo>
                  <a:pt x="265341" y="397738"/>
                </a:lnTo>
                <a:lnTo>
                  <a:pt x="182892" y="418261"/>
                </a:lnTo>
                <a:lnTo>
                  <a:pt x="87490" y="480390"/>
                </a:lnTo>
                <a:lnTo>
                  <a:pt x="13462" y="606933"/>
                </a:lnTo>
                <a:lnTo>
                  <a:pt x="495" y="667537"/>
                </a:lnTo>
                <a:lnTo>
                  <a:pt x="0" y="722058"/>
                </a:lnTo>
                <a:lnTo>
                  <a:pt x="9956" y="770597"/>
                </a:lnTo>
                <a:lnTo>
                  <a:pt x="28359" y="813295"/>
                </a:lnTo>
                <a:lnTo>
                  <a:pt x="53200" y="850265"/>
                </a:lnTo>
                <a:lnTo>
                  <a:pt x="82473" y="881634"/>
                </a:lnTo>
                <a:lnTo>
                  <a:pt x="114173" y="907503"/>
                </a:lnTo>
                <a:lnTo>
                  <a:pt x="146291" y="928027"/>
                </a:lnTo>
                <a:lnTo>
                  <a:pt x="203746" y="953452"/>
                </a:lnTo>
                <a:lnTo>
                  <a:pt x="251142" y="965111"/>
                </a:lnTo>
                <a:lnTo>
                  <a:pt x="318731" y="970826"/>
                </a:lnTo>
                <a:lnTo>
                  <a:pt x="356755" y="967625"/>
                </a:lnTo>
                <a:lnTo>
                  <a:pt x="395820" y="958342"/>
                </a:lnTo>
                <a:lnTo>
                  <a:pt x="434606" y="941438"/>
                </a:lnTo>
                <a:lnTo>
                  <a:pt x="471766" y="915390"/>
                </a:lnTo>
                <a:lnTo>
                  <a:pt x="505980" y="878662"/>
                </a:lnTo>
                <a:lnTo>
                  <a:pt x="535914" y="829716"/>
                </a:lnTo>
                <a:lnTo>
                  <a:pt x="560222" y="767029"/>
                </a:lnTo>
                <a:close/>
              </a:path>
              <a:path w="567689" h="970914">
                <a:moveTo>
                  <a:pt x="567588" y="45466"/>
                </a:moveTo>
                <a:lnTo>
                  <a:pt x="421868" y="0"/>
                </a:lnTo>
                <a:lnTo>
                  <a:pt x="379412" y="136067"/>
                </a:lnTo>
                <a:lnTo>
                  <a:pt x="525132" y="181533"/>
                </a:lnTo>
                <a:lnTo>
                  <a:pt x="567588" y="45466"/>
                </a:lnTo>
                <a:close/>
              </a:path>
            </a:pathLst>
          </a:custGeom>
          <a:solidFill>
            <a:srgbClr val="F5F5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960416" y="957808"/>
            <a:ext cx="224790" cy="377190"/>
          </a:xfrm>
          <a:custGeom>
            <a:avLst/>
            <a:gdLst/>
            <a:ahLst/>
            <a:cxnLst/>
            <a:rect l="l" t="t" r="r" b="b"/>
            <a:pathLst>
              <a:path w="224789" h="377190">
                <a:moveTo>
                  <a:pt x="223126" y="361327"/>
                </a:moveTo>
                <a:lnTo>
                  <a:pt x="208470" y="306641"/>
                </a:lnTo>
                <a:lnTo>
                  <a:pt x="149872" y="322338"/>
                </a:lnTo>
                <a:lnTo>
                  <a:pt x="164541" y="377037"/>
                </a:lnTo>
                <a:lnTo>
                  <a:pt x="223126" y="361327"/>
                </a:lnTo>
                <a:close/>
              </a:path>
              <a:path w="224789" h="377190">
                <a:moveTo>
                  <a:pt x="224180" y="110909"/>
                </a:moveTo>
                <a:lnTo>
                  <a:pt x="193408" y="30822"/>
                </a:lnTo>
                <a:lnTo>
                  <a:pt x="155117" y="6642"/>
                </a:lnTo>
                <a:lnTo>
                  <a:pt x="114973" y="0"/>
                </a:lnTo>
                <a:lnTo>
                  <a:pt x="83172" y="3644"/>
                </a:lnTo>
                <a:lnTo>
                  <a:pt x="56121" y="13042"/>
                </a:lnTo>
                <a:lnTo>
                  <a:pt x="23075" y="35725"/>
                </a:lnTo>
                <a:lnTo>
                  <a:pt x="0" y="76517"/>
                </a:lnTo>
                <a:lnTo>
                  <a:pt x="2832" y="140233"/>
                </a:lnTo>
                <a:lnTo>
                  <a:pt x="60998" y="125349"/>
                </a:lnTo>
                <a:lnTo>
                  <a:pt x="60109" y="122047"/>
                </a:lnTo>
                <a:lnTo>
                  <a:pt x="59563" y="118694"/>
                </a:lnTo>
                <a:lnTo>
                  <a:pt x="59143" y="111861"/>
                </a:lnTo>
                <a:lnTo>
                  <a:pt x="59270" y="108458"/>
                </a:lnTo>
                <a:lnTo>
                  <a:pt x="60210" y="101688"/>
                </a:lnTo>
                <a:lnTo>
                  <a:pt x="82943" y="68872"/>
                </a:lnTo>
                <a:lnTo>
                  <a:pt x="108445" y="60261"/>
                </a:lnTo>
                <a:lnTo>
                  <a:pt x="118567" y="60413"/>
                </a:lnTo>
                <a:lnTo>
                  <a:pt x="157327" y="87312"/>
                </a:lnTo>
                <a:lnTo>
                  <a:pt x="162763" y="109791"/>
                </a:lnTo>
                <a:lnTo>
                  <a:pt x="162725" y="116065"/>
                </a:lnTo>
                <a:lnTo>
                  <a:pt x="141579" y="155702"/>
                </a:lnTo>
                <a:lnTo>
                  <a:pt x="96113" y="171323"/>
                </a:lnTo>
                <a:lnTo>
                  <a:pt x="130784" y="302399"/>
                </a:lnTo>
                <a:lnTo>
                  <a:pt x="188214" y="287515"/>
                </a:lnTo>
                <a:lnTo>
                  <a:pt x="167970" y="210743"/>
                </a:lnTo>
                <a:lnTo>
                  <a:pt x="173380" y="207492"/>
                </a:lnTo>
                <a:lnTo>
                  <a:pt x="204355" y="176390"/>
                </a:lnTo>
                <a:lnTo>
                  <a:pt x="222745" y="129768"/>
                </a:lnTo>
                <a:lnTo>
                  <a:pt x="223558" y="123532"/>
                </a:lnTo>
                <a:lnTo>
                  <a:pt x="224180" y="110909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750704" y="2529395"/>
            <a:ext cx="234950" cy="379730"/>
          </a:xfrm>
          <a:custGeom>
            <a:avLst/>
            <a:gdLst/>
            <a:ahLst/>
            <a:cxnLst/>
            <a:rect l="l" t="t" r="r" b="b"/>
            <a:pathLst>
              <a:path w="234950" h="379730">
                <a:moveTo>
                  <a:pt x="75996" y="326440"/>
                </a:moveTo>
                <a:lnTo>
                  <a:pt x="19202" y="305866"/>
                </a:lnTo>
                <a:lnTo>
                  <a:pt x="0" y="358889"/>
                </a:lnTo>
                <a:lnTo>
                  <a:pt x="56794" y="379463"/>
                </a:lnTo>
                <a:lnTo>
                  <a:pt x="75996" y="326440"/>
                </a:lnTo>
                <a:close/>
              </a:path>
              <a:path w="234950" h="379730">
                <a:moveTo>
                  <a:pt x="234746" y="92760"/>
                </a:moveTo>
                <a:lnTo>
                  <a:pt x="217055" y="51142"/>
                </a:lnTo>
                <a:lnTo>
                  <a:pt x="187833" y="22898"/>
                </a:lnTo>
                <a:lnTo>
                  <a:pt x="131673" y="114"/>
                </a:lnTo>
                <a:lnTo>
                  <a:pt x="91478" y="0"/>
                </a:lnTo>
                <a:lnTo>
                  <a:pt x="49250" y="20447"/>
                </a:lnTo>
                <a:lnTo>
                  <a:pt x="15328" y="74447"/>
                </a:lnTo>
                <a:lnTo>
                  <a:pt x="71856" y="94830"/>
                </a:lnTo>
                <a:lnTo>
                  <a:pt x="73050" y="91630"/>
                </a:lnTo>
                <a:lnTo>
                  <a:pt x="74536" y="88582"/>
                </a:lnTo>
                <a:lnTo>
                  <a:pt x="105410" y="63398"/>
                </a:lnTo>
                <a:lnTo>
                  <a:pt x="122275" y="61379"/>
                </a:lnTo>
                <a:lnTo>
                  <a:pt x="125653" y="61645"/>
                </a:lnTo>
                <a:lnTo>
                  <a:pt x="165709" y="86055"/>
                </a:lnTo>
                <a:lnTo>
                  <a:pt x="172326" y="116128"/>
                </a:lnTo>
                <a:lnTo>
                  <a:pt x="171475" y="122402"/>
                </a:lnTo>
                <a:lnTo>
                  <a:pt x="138582" y="162204"/>
                </a:lnTo>
                <a:lnTo>
                  <a:pt x="121107" y="165925"/>
                </a:lnTo>
                <a:lnTo>
                  <a:pt x="99720" y="163487"/>
                </a:lnTo>
                <a:lnTo>
                  <a:pt x="74688" y="152857"/>
                </a:lnTo>
                <a:lnTo>
                  <a:pt x="28409" y="280365"/>
                </a:lnTo>
                <a:lnTo>
                  <a:pt x="84353" y="300596"/>
                </a:lnTo>
                <a:lnTo>
                  <a:pt x="111429" y="226199"/>
                </a:lnTo>
                <a:lnTo>
                  <a:pt x="117741" y="226593"/>
                </a:lnTo>
                <a:lnTo>
                  <a:pt x="160934" y="218630"/>
                </a:lnTo>
                <a:lnTo>
                  <a:pt x="202603" y="190779"/>
                </a:lnTo>
                <a:lnTo>
                  <a:pt x="226479" y="153924"/>
                </a:lnTo>
                <a:lnTo>
                  <a:pt x="228523" y="147942"/>
                </a:lnTo>
                <a:lnTo>
                  <a:pt x="234746" y="9276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743782" y="2924631"/>
            <a:ext cx="515620" cy="807720"/>
          </a:xfrm>
          <a:custGeom>
            <a:avLst/>
            <a:gdLst/>
            <a:ahLst/>
            <a:cxnLst/>
            <a:rect l="l" t="t" r="r" b="b"/>
            <a:pathLst>
              <a:path w="515620" h="807720">
                <a:moveTo>
                  <a:pt x="484619" y="268579"/>
                </a:moveTo>
                <a:lnTo>
                  <a:pt x="467525" y="146088"/>
                </a:lnTo>
                <a:lnTo>
                  <a:pt x="441350" y="94716"/>
                </a:lnTo>
                <a:lnTo>
                  <a:pt x="409092" y="56235"/>
                </a:lnTo>
                <a:lnTo>
                  <a:pt x="372529" y="29083"/>
                </a:lnTo>
                <a:lnTo>
                  <a:pt x="333387" y="11696"/>
                </a:lnTo>
                <a:lnTo>
                  <a:pt x="293408" y="2514"/>
                </a:lnTo>
                <a:lnTo>
                  <a:pt x="254355" y="0"/>
                </a:lnTo>
                <a:lnTo>
                  <a:pt x="217957" y="2565"/>
                </a:lnTo>
                <a:lnTo>
                  <a:pt x="160147" y="16789"/>
                </a:lnTo>
                <a:lnTo>
                  <a:pt x="112407" y="39662"/>
                </a:lnTo>
                <a:lnTo>
                  <a:pt x="53975" y="84963"/>
                </a:lnTo>
                <a:lnTo>
                  <a:pt x="28435" y="117475"/>
                </a:lnTo>
                <a:lnTo>
                  <a:pt x="9410" y="157314"/>
                </a:lnTo>
                <a:lnTo>
                  <a:pt x="0" y="205092"/>
                </a:lnTo>
                <a:lnTo>
                  <a:pt x="3238" y="261366"/>
                </a:lnTo>
                <a:lnTo>
                  <a:pt x="22225" y="326707"/>
                </a:lnTo>
                <a:lnTo>
                  <a:pt x="141249" y="280581"/>
                </a:lnTo>
                <a:lnTo>
                  <a:pt x="136829" y="264236"/>
                </a:lnTo>
                <a:lnTo>
                  <a:pt x="134874" y="225107"/>
                </a:lnTo>
                <a:lnTo>
                  <a:pt x="152361" y="178079"/>
                </a:lnTo>
                <a:lnTo>
                  <a:pt x="206273" y="138049"/>
                </a:lnTo>
                <a:lnTo>
                  <a:pt x="245275" y="129832"/>
                </a:lnTo>
                <a:lnTo>
                  <a:pt x="253263" y="130009"/>
                </a:lnTo>
                <a:lnTo>
                  <a:pt x="291807" y="140017"/>
                </a:lnTo>
                <a:lnTo>
                  <a:pt x="323799" y="163791"/>
                </a:lnTo>
                <a:lnTo>
                  <a:pt x="345719" y="197561"/>
                </a:lnTo>
                <a:lnTo>
                  <a:pt x="354647" y="237007"/>
                </a:lnTo>
                <a:lnTo>
                  <a:pt x="354457" y="250431"/>
                </a:lnTo>
                <a:lnTo>
                  <a:pt x="341909" y="295579"/>
                </a:lnTo>
                <a:lnTo>
                  <a:pt x="319024" y="326123"/>
                </a:lnTo>
                <a:lnTo>
                  <a:pt x="281381" y="352018"/>
                </a:lnTo>
                <a:lnTo>
                  <a:pt x="226352" y="369697"/>
                </a:lnTo>
                <a:lnTo>
                  <a:pt x="330504" y="639445"/>
                </a:lnTo>
                <a:lnTo>
                  <a:pt x="449529" y="593915"/>
                </a:lnTo>
                <a:lnTo>
                  <a:pt x="388518" y="435914"/>
                </a:lnTo>
                <a:lnTo>
                  <a:pt x="410679" y="416356"/>
                </a:lnTo>
                <a:lnTo>
                  <a:pt x="454190" y="359625"/>
                </a:lnTo>
                <a:lnTo>
                  <a:pt x="484619" y="268579"/>
                </a:lnTo>
                <a:close/>
              </a:path>
              <a:path w="515620" h="807720">
                <a:moveTo>
                  <a:pt x="515289" y="760996"/>
                </a:moveTo>
                <a:lnTo>
                  <a:pt x="472071" y="648817"/>
                </a:lnTo>
                <a:lnTo>
                  <a:pt x="351980" y="695083"/>
                </a:lnTo>
                <a:lnTo>
                  <a:pt x="395198" y="807262"/>
                </a:lnTo>
                <a:lnTo>
                  <a:pt x="515289" y="760996"/>
                </a:lnTo>
                <a:close/>
              </a:path>
            </a:pathLst>
          </a:custGeom>
          <a:solidFill>
            <a:srgbClr val="F5F5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9463227" y="3364801"/>
            <a:ext cx="365125" cy="572135"/>
          </a:xfrm>
          <a:custGeom>
            <a:avLst/>
            <a:gdLst/>
            <a:ahLst/>
            <a:cxnLst/>
            <a:rect l="l" t="t" r="r" b="b"/>
            <a:pathLst>
              <a:path w="365125" h="572135">
                <a:moveTo>
                  <a:pt x="115697" y="79413"/>
                </a:moveTo>
                <a:lnTo>
                  <a:pt x="85102" y="0"/>
                </a:lnTo>
                <a:lnTo>
                  <a:pt x="0" y="32791"/>
                </a:lnTo>
                <a:lnTo>
                  <a:pt x="30594" y="112204"/>
                </a:lnTo>
                <a:lnTo>
                  <a:pt x="115697" y="79413"/>
                </a:lnTo>
                <a:close/>
              </a:path>
              <a:path w="365125" h="572135">
                <a:moveTo>
                  <a:pt x="364515" y="398780"/>
                </a:moveTo>
                <a:lnTo>
                  <a:pt x="349364" y="340461"/>
                </a:lnTo>
                <a:lnTo>
                  <a:pt x="264566" y="373049"/>
                </a:lnTo>
                <a:lnTo>
                  <a:pt x="267690" y="384644"/>
                </a:lnTo>
                <a:lnTo>
                  <a:pt x="269062" y="412394"/>
                </a:lnTo>
                <a:lnTo>
                  <a:pt x="218440" y="474065"/>
                </a:lnTo>
                <a:lnTo>
                  <a:pt x="188899" y="480212"/>
                </a:lnTo>
                <a:lnTo>
                  <a:pt x="181381" y="479742"/>
                </a:lnTo>
                <a:lnTo>
                  <a:pt x="140296" y="461518"/>
                </a:lnTo>
                <a:lnTo>
                  <a:pt x="116420" y="422884"/>
                </a:lnTo>
                <a:lnTo>
                  <a:pt x="113309" y="404012"/>
                </a:lnTo>
                <a:lnTo>
                  <a:pt x="113461" y="394512"/>
                </a:lnTo>
                <a:lnTo>
                  <a:pt x="138620" y="340842"/>
                </a:lnTo>
                <a:lnTo>
                  <a:pt x="204012" y="310565"/>
                </a:lnTo>
                <a:lnTo>
                  <a:pt x="131102" y="118783"/>
                </a:lnTo>
                <a:lnTo>
                  <a:pt x="47193" y="151066"/>
                </a:lnTo>
                <a:lnTo>
                  <a:pt x="90347" y="263093"/>
                </a:lnTo>
                <a:lnTo>
                  <a:pt x="79362" y="272237"/>
                </a:lnTo>
                <a:lnTo>
                  <a:pt x="51346" y="304546"/>
                </a:lnTo>
                <a:lnTo>
                  <a:pt x="31991" y="342684"/>
                </a:lnTo>
                <a:lnTo>
                  <a:pt x="22440" y="384365"/>
                </a:lnTo>
                <a:lnTo>
                  <a:pt x="21551" y="398627"/>
                </a:lnTo>
                <a:lnTo>
                  <a:pt x="21831" y="412915"/>
                </a:lnTo>
                <a:lnTo>
                  <a:pt x="29565" y="454977"/>
                </a:lnTo>
                <a:lnTo>
                  <a:pt x="63804" y="519506"/>
                </a:lnTo>
                <a:lnTo>
                  <a:pt x="101473" y="551319"/>
                </a:lnTo>
                <a:lnTo>
                  <a:pt x="143294" y="567575"/>
                </a:lnTo>
                <a:lnTo>
                  <a:pt x="185089" y="571982"/>
                </a:lnTo>
                <a:lnTo>
                  <a:pt x="222732" y="568236"/>
                </a:lnTo>
                <a:lnTo>
                  <a:pt x="271894" y="551268"/>
                </a:lnTo>
                <a:lnTo>
                  <a:pt x="324129" y="514591"/>
                </a:lnTo>
                <a:lnTo>
                  <a:pt x="362267" y="446659"/>
                </a:lnTo>
                <a:lnTo>
                  <a:pt x="364515" y="398780"/>
                </a:lnTo>
                <a:close/>
              </a:path>
            </a:pathLst>
          </a:custGeom>
          <a:solidFill>
            <a:srgbClr val="F5F5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482885" y="6995242"/>
            <a:ext cx="2542540" cy="0"/>
          </a:xfrm>
          <a:custGeom>
            <a:avLst/>
            <a:gdLst/>
            <a:ahLst/>
            <a:cxnLst/>
            <a:rect l="l" t="t" r="r" b="b"/>
            <a:pathLst>
              <a:path w="2542540">
                <a:moveTo>
                  <a:pt x="0" y="0"/>
                </a:moveTo>
                <a:lnTo>
                  <a:pt x="2542063" y="0"/>
                </a:lnTo>
                <a:lnTo>
                  <a:pt x="0" y="0"/>
                </a:lnTo>
                <a:close/>
              </a:path>
            </a:pathLst>
          </a:custGeom>
          <a:solidFill>
            <a:srgbClr val="2532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243163" y="6995242"/>
            <a:ext cx="2809240" cy="0"/>
          </a:xfrm>
          <a:custGeom>
            <a:avLst/>
            <a:gdLst/>
            <a:ahLst/>
            <a:cxnLst/>
            <a:rect l="l" t="t" r="r" b="b"/>
            <a:pathLst>
              <a:path w="2809240">
                <a:moveTo>
                  <a:pt x="0" y="0"/>
                </a:moveTo>
                <a:lnTo>
                  <a:pt x="2808975" y="0"/>
                </a:lnTo>
                <a:lnTo>
                  <a:pt x="0" y="0"/>
                </a:lnTo>
                <a:close/>
              </a:path>
            </a:pathLst>
          </a:custGeom>
          <a:solidFill>
            <a:srgbClr val="25323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5" name="object 15"/>
          <p:cNvGrpSpPr/>
          <p:nvPr/>
        </p:nvGrpSpPr>
        <p:grpSpPr>
          <a:xfrm>
            <a:off x="3854186" y="900135"/>
            <a:ext cx="5789295" cy="6099810"/>
            <a:chOff x="3854186" y="900135"/>
            <a:chExt cx="5789295" cy="6099810"/>
          </a:xfrm>
        </p:grpSpPr>
        <p:sp>
          <p:nvSpPr>
            <p:cNvPr id="16" name="object 16"/>
            <p:cNvSpPr/>
            <p:nvPr/>
          </p:nvSpPr>
          <p:spPr>
            <a:xfrm>
              <a:off x="9096807" y="1146987"/>
              <a:ext cx="222250" cy="379095"/>
            </a:xfrm>
            <a:custGeom>
              <a:avLst/>
              <a:gdLst/>
              <a:ahLst/>
              <a:cxnLst/>
              <a:rect l="l" t="t" r="r" b="b"/>
              <a:pathLst>
                <a:path w="222250" h="379094">
                  <a:moveTo>
                    <a:pt x="140906" y="0"/>
                  </a:moveTo>
                  <a:lnTo>
                    <a:pt x="81534" y="0"/>
                  </a:lnTo>
                  <a:lnTo>
                    <a:pt x="81534" y="55499"/>
                  </a:lnTo>
                  <a:lnTo>
                    <a:pt x="140906" y="55499"/>
                  </a:lnTo>
                  <a:lnTo>
                    <a:pt x="140906" y="0"/>
                  </a:lnTo>
                  <a:close/>
                </a:path>
                <a:path w="222250" h="379094">
                  <a:moveTo>
                    <a:pt x="221843" y="268998"/>
                  </a:moveTo>
                  <a:lnTo>
                    <a:pt x="162331" y="268998"/>
                  </a:lnTo>
                  <a:lnTo>
                    <a:pt x="162344" y="272364"/>
                  </a:lnTo>
                  <a:lnTo>
                    <a:pt x="162026" y="275717"/>
                  </a:lnTo>
                  <a:lnTo>
                    <a:pt x="142214" y="309740"/>
                  </a:lnTo>
                  <a:lnTo>
                    <a:pt x="105714" y="319900"/>
                  </a:lnTo>
                  <a:lnTo>
                    <a:pt x="100825" y="319316"/>
                  </a:lnTo>
                  <a:lnTo>
                    <a:pt x="68529" y="297992"/>
                  </a:lnTo>
                  <a:lnTo>
                    <a:pt x="59880" y="273075"/>
                  </a:lnTo>
                  <a:lnTo>
                    <a:pt x="61341" y="256184"/>
                  </a:lnTo>
                  <a:lnTo>
                    <a:pt x="93294" y="219951"/>
                  </a:lnTo>
                  <a:lnTo>
                    <a:pt x="113804" y="215036"/>
                  </a:lnTo>
                  <a:lnTo>
                    <a:pt x="140449" y="216471"/>
                  </a:lnTo>
                  <a:lnTo>
                    <a:pt x="140449" y="82575"/>
                  </a:lnTo>
                  <a:lnTo>
                    <a:pt x="81978" y="82575"/>
                  </a:lnTo>
                  <a:lnTo>
                    <a:pt x="81978" y="160832"/>
                  </a:lnTo>
                  <a:lnTo>
                    <a:pt x="73152" y="163817"/>
                  </a:lnTo>
                  <a:lnTo>
                    <a:pt x="34340" y="188760"/>
                  </a:lnTo>
                  <a:lnTo>
                    <a:pt x="8559" y="227012"/>
                  </a:lnTo>
                  <a:lnTo>
                    <a:pt x="0" y="272415"/>
                  </a:lnTo>
                  <a:lnTo>
                    <a:pt x="12661" y="325615"/>
                  </a:lnTo>
                  <a:lnTo>
                    <a:pt x="43002" y="358228"/>
                  </a:lnTo>
                  <a:lnTo>
                    <a:pt x="79590" y="374599"/>
                  </a:lnTo>
                  <a:lnTo>
                    <a:pt x="110998" y="379095"/>
                  </a:lnTo>
                  <a:lnTo>
                    <a:pt x="139217" y="376847"/>
                  </a:lnTo>
                  <a:lnTo>
                    <a:pt x="176403" y="363486"/>
                  </a:lnTo>
                  <a:lnTo>
                    <a:pt x="208597" y="330403"/>
                  </a:lnTo>
                  <a:lnTo>
                    <a:pt x="221843" y="268998"/>
                  </a:lnTo>
                  <a:close/>
                </a:path>
              </a:pathLst>
            </a:custGeom>
            <a:solidFill>
              <a:srgbClr val="ED21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8772181" y="900135"/>
              <a:ext cx="871219" cy="872490"/>
            </a:xfrm>
            <a:custGeom>
              <a:avLst/>
              <a:gdLst/>
              <a:ahLst/>
              <a:cxnLst/>
              <a:rect l="l" t="t" r="r" b="b"/>
              <a:pathLst>
                <a:path w="871220" h="872489">
                  <a:moveTo>
                    <a:pt x="71230" y="675397"/>
                  </a:moveTo>
                  <a:lnTo>
                    <a:pt x="42829" y="624840"/>
                  </a:lnTo>
                  <a:lnTo>
                    <a:pt x="20802" y="570230"/>
                  </a:lnTo>
                  <a:lnTo>
                    <a:pt x="6414" y="511810"/>
                  </a:lnTo>
                  <a:lnTo>
                    <a:pt x="0" y="453390"/>
                  </a:lnTo>
                  <a:lnTo>
                    <a:pt x="45" y="427990"/>
                  </a:lnTo>
                  <a:lnTo>
                    <a:pt x="138" y="425450"/>
                  </a:lnTo>
                  <a:lnTo>
                    <a:pt x="668" y="416560"/>
                  </a:lnTo>
                  <a:lnTo>
                    <a:pt x="743" y="415290"/>
                  </a:lnTo>
                  <a:lnTo>
                    <a:pt x="1018" y="407670"/>
                  </a:lnTo>
                  <a:lnTo>
                    <a:pt x="1063" y="406400"/>
                  </a:lnTo>
                  <a:lnTo>
                    <a:pt x="1691" y="397510"/>
                  </a:lnTo>
                  <a:lnTo>
                    <a:pt x="10230" y="342900"/>
                  </a:lnTo>
                  <a:lnTo>
                    <a:pt x="32249" y="273050"/>
                  </a:lnTo>
                  <a:lnTo>
                    <a:pt x="64983" y="209550"/>
                  </a:lnTo>
                  <a:lnTo>
                    <a:pt x="105823" y="152400"/>
                  </a:lnTo>
                  <a:lnTo>
                    <a:pt x="154572" y="104140"/>
                  </a:lnTo>
                  <a:lnTo>
                    <a:pt x="208802" y="64770"/>
                  </a:lnTo>
                  <a:lnTo>
                    <a:pt x="267122" y="34290"/>
                  </a:lnTo>
                  <a:lnTo>
                    <a:pt x="327527" y="13970"/>
                  </a:lnTo>
                  <a:lnTo>
                    <a:pt x="389506" y="1270"/>
                  </a:lnTo>
                  <a:lnTo>
                    <a:pt x="396771" y="1270"/>
                  </a:lnTo>
                  <a:lnTo>
                    <a:pt x="404217" y="0"/>
                  </a:lnTo>
                  <a:lnTo>
                    <a:pt x="463912" y="0"/>
                  </a:lnTo>
                  <a:lnTo>
                    <a:pt x="478775" y="1270"/>
                  </a:lnTo>
                  <a:lnTo>
                    <a:pt x="503339" y="3810"/>
                  </a:lnTo>
                  <a:lnTo>
                    <a:pt x="521546" y="7620"/>
                  </a:lnTo>
                  <a:lnTo>
                    <a:pt x="419709" y="7620"/>
                  </a:lnTo>
                  <a:lnTo>
                    <a:pt x="412319" y="8890"/>
                  </a:lnTo>
                  <a:lnTo>
                    <a:pt x="397427" y="8890"/>
                  </a:lnTo>
                  <a:lnTo>
                    <a:pt x="360197" y="15240"/>
                  </a:lnTo>
                  <a:lnTo>
                    <a:pt x="299546" y="30480"/>
                  </a:lnTo>
                  <a:lnTo>
                    <a:pt x="241916" y="55880"/>
                  </a:lnTo>
                  <a:lnTo>
                    <a:pt x="185999" y="90170"/>
                  </a:lnTo>
                  <a:lnTo>
                    <a:pt x="135687" y="133350"/>
                  </a:lnTo>
                  <a:lnTo>
                    <a:pt x="91589" y="185420"/>
                  </a:lnTo>
                  <a:lnTo>
                    <a:pt x="56089" y="245110"/>
                  </a:lnTo>
                  <a:lnTo>
                    <a:pt x="29274" y="309880"/>
                  </a:lnTo>
                  <a:lnTo>
                    <a:pt x="14579" y="379730"/>
                  </a:lnTo>
                  <a:lnTo>
                    <a:pt x="11603" y="416560"/>
                  </a:lnTo>
                  <a:lnTo>
                    <a:pt x="10998" y="425450"/>
                  </a:lnTo>
                  <a:lnTo>
                    <a:pt x="10905" y="427990"/>
                  </a:lnTo>
                  <a:lnTo>
                    <a:pt x="10812" y="430530"/>
                  </a:lnTo>
                  <a:lnTo>
                    <a:pt x="10719" y="433070"/>
                  </a:lnTo>
                  <a:lnTo>
                    <a:pt x="12000" y="471170"/>
                  </a:lnTo>
                  <a:lnTo>
                    <a:pt x="20084" y="525780"/>
                  </a:lnTo>
                  <a:lnTo>
                    <a:pt x="30277" y="563880"/>
                  </a:lnTo>
                  <a:lnTo>
                    <a:pt x="43891" y="601980"/>
                  </a:lnTo>
                  <a:lnTo>
                    <a:pt x="60926" y="637540"/>
                  </a:lnTo>
                  <a:lnTo>
                    <a:pt x="81969" y="673100"/>
                  </a:lnTo>
                  <a:lnTo>
                    <a:pt x="72158" y="673100"/>
                  </a:lnTo>
                  <a:lnTo>
                    <a:pt x="71230" y="675397"/>
                  </a:lnTo>
                  <a:close/>
                </a:path>
                <a:path w="871220" h="872489">
                  <a:moveTo>
                    <a:pt x="870960" y="435610"/>
                  </a:moveTo>
                  <a:lnTo>
                    <a:pt x="870377" y="433070"/>
                  </a:lnTo>
                  <a:lnTo>
                    <a:pt x="870228" y="430530"/>
                  </a:lnTo>
                  <a:lnTo>
                    <a:pt x="870514" y="427990"/>
                  </a:lnTo>
                  <a:lnTo>
                    <a:pt x="870068" y="422910"/>
                  </a:lnTo>
                  <a:lnTo>
                    <a:pt x="868877" y="415290"/>
                  </a:lnTo>
                  <a:lnTo>
                    <a:pt x="868877" y="406400"/>
                  </a:lnTo>
                  <a:lnTo>
                    <a:pt x="868431" y="401320"/>
                  </a:lnTo>
                  <a:lnTo>
                    <a:pt x="868654" y="397510"/>
                  </a:lnTo>
                  <a:lnTo>
                    <a:pt x="868729" y="396240"/>
                  </a:lnTo>
                  <a:lnTo>
                    <a:pt x="866646" y="383540"/>
                  </a:lnTo>
                  <a:lnTo>
                    <a:pt x="865753" y="378460"/>
                  </a:lnTo>
                  <a:lnTo>
                    <a:pt x="863373" y="363220"/>
                  </a:lnTo>
                  <a:lnTo>
                    <a:pt x="854148" y="323850"/>
                  </a:lnTo>
                  <a:lnTo>
                    <a:pt x="831843" y="260350"/>
                  </a:lnTo>
                  <a:lnTo>
                    <a:pt x="799695" y="203200"/>
                  </a:lnTo>
                  <a:lnTo>
                    <a:pt x="770996" y="163830"/>
                  </a:lnTo>
                  <a:lnTo>
                    <a:pt x="738033" y="128270"/>
                  </a:lnTo>
                  <a:lnTo>
                    <a:pt x="701257" y="96520"/>
                  </a:lnTo>
                  <a:lnTo>
                    <a:pt x="661118" y="68580"/>
                  </a:lnTo>
                  <a:lnTo>
                    <a:pt x="618151" y="45720"/>
                  </a:lnTo>
                  <a:lnTo>
                    <a:pt x="572893" y="27940"/>
                  </a:lnTo>
                  <a:lnTo>
                    <a:pt x="502048" y="11430"/>
                  </a:lnTo>
                  <a:lnTo>
                    <a:pt x="463352" y="7620"/>
                  </a:lnTo>
                  <a:lnTo>
                    <a:pt x="521546" y="7620"/>
                  </a:lnTo>
                  <a:lnTo>
                    <a:pt x="598551" y="29210"/>
                  </a:lnTo>
                  <a:lnTo>
                    <a:pt x="643276" y="50800"/>
                  </a:lnTo>
                  <a:lnTo>
                    <a:pt x="685483" y="76200"/>
                  </a:lnTo>
                  <a:lnTo>
                    <a:pt x="724349" y="106680"/>
                  </a:lnTo>
                  <a:lnTo>
                    <a:pt x="759621" y="140970"/>
                  </a:lnTo>
                  <a:lnTo>
                    <a:pt x="790610" y="179070"/>
                  </a:lnTo>
                  <a:lnTo>
                    <a:pt x="821630" y="228600"/>
                  </a:lnTo>
                  <a:lnTo>
                    <a:pt x="848410" y="290830"/>
                  </a:lnTo>
                  <a:lnTo>
                    <a:pt x="864265" y="347980"/>
                  </a:lnTo>
                  <a:lnTo>
                    <a:pt x="866497" y="364490"/>
                  </a:lnTo>
                  <a:lnTo>
                    <a:pt x="868580" y="377190"/>
                  </a:lnTo>
                  <a:lnTo>
                    <a:pt x="869473" y="384810"/>
                  </a:lnTo>
                  <a:lnTo>
                    <a:pt x="870960" y="396240"/>
                  </a:lnTo>
                  <a:lnTo>
                    <a:pt x="870960" y="435610"/>
                  </a:lnTo>
                  <a:close/>
                </a:path>
                <a:path w="871220" h="872489">
                  <a:moveTo>
                    <a:pt x="870663" y="440690"/>
                  </a:moveTo>
                  <a:lnTo>
                    <a:pt x="870434" y="439420"/>
                  </a:lnTo>
                  <a:lnTo>
                    <a:pt x="870434" y="438150"/>
                  </a:lnTo>
                  <a:lnTo>
                    <a:pt x="870663" y="436880"/>
                  </a:lnTo>
                  <a:lnTo>
                    <a:pt x="870663" y="440690"/>
                  </a:lnTo>
                  <a:close/>
                </a:path>
                <a:path w="871220" h="872489">
                  <a:moveTo>
                    <a:pt x="523707" y="864870"/>
                  </a:moveTo>
                  <a:lnTo>
                    <a:pt x="455862" y="864870"/>
                  </a:lnTo>
                  <a:lnTo>
                    <a:pt x="467078" y="863600"/>
                  </a:lnTo>
                  <a:lnTo>
                    <a:pt x="478256" y="863600"/>
                  </a:lnTo>
                  <a:lnTo>
                    <a:pt x="489395" y="862330"/>
                  </a:lnTo>
                  <a:lnTo>
                    <a:pt x="500496" y="859790"/>
                  </a:lnTo>
                  <a:lnTo>
                    <a:pt x="522367" y="857250"/>
                  </a:lnTo>
                  <a:lnTo>
                    <a:pt x="529509" y="855980"/>
                  </a:lnTo>
                  <a:lnTo>
                    <a:pt x="536502" y="853440"/>
                  </a:lnTo>
                  <a:lnTo>
                    <a:pt x="543494" y="852170"/>
                  </a:lnTo>
                  <a:lnTo>
                    <a:pt x="558521" y="848360"/>
                  </a:lnTo>
                  <a:lnTo>
                    <a:pt x="588049" y="838200"/>
                  </a:lnTo>
                  <a:lnTo>
                    <a:pt x="602549" y="831850"/>
                  </a:lnTo>
                  <a:lnTo>
                    <a:pt x="616836" y="826770"/>
                  </a:lnTo>
                  <a:lnTo>
                    <a:pt x="630873" y="819150"/>
                  </a:lnTo>
                  <a:lnTo>
                    <a:pt x="644658" y="812800"/>
                  </a:lnTo>
                  <a:lnTo>
                    <a:pt x="658194" y="805180"/>
                  </a:lnTo>
                  <a:lnTo>
                    <a:pt x="696982" y="778510"/>
                  </a:lnTo>
                  <a:lnTo>
                    <a:pt x="732764" y="749300"/>
                  </a:lnTo>
                  <a:lnTo>
                    <a:pt x="765100" y="715010"/>
                  </a:lnTo>
                  <a:lnTo>
                    <a:pt x="793602" y="678180"/>
                  </a:lnTo>
                  <a:lnTo>
                    <a:pt x="810321" y="651510"/>
                  </a:lnTo>
                  <a:lnTo>
                    <a:pt x="817955" y="638810"/>
                  </a:lnTo>
                  <a:lnTo>
                    <a:pt x="837878" y="596900"/>
                  </a:lnTo>
                  <a:lnTo>
                    <a:pt x="853127" y="552450"/>
                  </a:lnTo>
                  <a:lnTo>
                    <a:pt x="863521" y="506730"/>
                  </a:lnTo>
                  <a:lnTo>
                    <a:pt x="868729" y="468630"/>
                  </a:lnTo>
                  <a:lnTo>
                    <a:pt x="868580" y="461010"/>
                  </a:lnTo>
                  <a:lnTo>
                    <a:pt x="870663" y="449580"/>
                  </a:lnTo>
                  <a:lnTo>
                    <a:pt x="870663" y="461010"/>
                  </a:lnTo>
                  <a:lnTo>
                    <a:pt x="871109" y="468630"/>
                  </a:lnTo>
                  <a:lnTo>
                    <a:pt x="870663" y="477520"/>
                  </a:lnTo>
                  <a:lnTo>
                    <a:pt x="870179" y="482600"/>
                  </a:lnTo>
                  <a:lnTo>
                    <a:pt x="870058" y="483870"/>
                  </a:lnTo>
                  <a:lnTo>
                    <a:pt x="869063" y="490220"/>
                  </a:lnTo>
                  <a:lnTo>
                    <a:pt x="867901" y="499110"/>
                  </a:lnTo>
                  <a:lnTo>
                    <a:pt x="866794" y="506730"/>
                  </a:lnTo>
                  <a:lnTo>
                    <a:pt x="865902" y="513080"/>
                  </a:lnTo>
                  <a:lnTo>
                    <a:pt x="865455" y="518160"/>
                  </a:lnTo>
                  <a:lnTo>
                    <a:pt x="860694" y="538480"/>
                  </a:lnTo>
                  <a:lnTo>
                    <a:pt x="857422" y="551180"/>
                  </a:lnTo>
                  <a:lnTo>
                    <a:pt x="856083" y="558800"/>
                  </a:lnTo>
                  <a:lnTo>
                    <a:pt x="834862" y="615950"/>
                  </a:lnTo>
                  <a:lnTo>
                    <a:pt x="808305" y="665480"/>
                  </a:lnTo>
                  <a:lnTo>
                    <a:pt x="780980" y="704850"/>
                  </a:lnTo>
                  <a:lnTo>
                    <a:pt x="756204" y="734060"/>
                  </a:lnTo>
                  <a:lnTo>
                    <a:pt x="728910" y="760730"/>
                  </a:lnTo>
                  <a:lnTo>
                    <a:pt x="699416" y="784860"/>
                  </a:lnTo>
                  <a:lnTo>
                    <a:pt x="667836" y="806450"/>
                  </a:lnTo>
                  <a:lnTo>
                    <a:pt x="634538" y="825500"/>
                  </a:lnTo>
                  <a:lnTo>
                    <a:pt x="599652" y="842010"/>
                  </a:lnTo>
                  <a:lnTo>
                    <a:pt x="563583" y="853440"/>
                  </a:lnTo>
                  <a:lnTo>
                    <a:pt x="545131" y="859790"/>
                  </a:lnTo>
                  <a:lnTo>
                    <a:pt x="538585" y="861060"/>
                  </a:lnTo>
                  <a:lnTo>
                    <a:pt x="530997" y="863600"/>
                  </a:lnTo>
                  <a:lnTo>
                    <a:pt x="523707" y="864870"/>
                  </a:lnTo>
                  <a:close/>
                </a:path>
                <a:path w="871220" h="872489">
                  <a:moveTo>
                    <a:pt x="72158" y="676910"/>
                  </a:moveTo>
                  <a:lnTo>
                    <a:pt x="71230" y="675397"/>
                  </a:lnTo>
                  <a:lnTo>
                    <a:pt x="72158" y="673100"/>
                  </a:lnTo>
                  <a:lnTo>
                    <a:pt x="72158" y="676910"/>
                  </a:lnTo>
                  <a:close/>
                </a:path>
                <a:path w="871220" h="872489">
                  <a:moveTo>
                    <a:pt x="81318" y="676910"/>
                  </a:moveTo>
                  <a:lnTo>
                    <a:pt x="72158" y="676910"/>
                  </a:lnTo>
                  <a:lnTo>
                    <a:pt x="72158" y="673100"/>
                  </a:lnTo>
                  <a:lnTo>
                    <a:pt x="81969" y="673100"/>
                  </a:lnTo>
                  <a:lnTo>
                    <a:pt x="82721" y="674370"/>
                  </a:lnTo>
                  <a:lnTo>
                    <a:pt x="81828" y="675640"/>
                  </a:lnTo>
                  <a:lnTo>
                    <a:pt x="81318" y="676910"/>
                  </a:lnTo>
                  <a:close/>
                </a:path>
                <a:path w="871220" h="872489">
                  <a:moveTo>
                    <a:pt x="7587" y="833120"/>
                  </a:moveTo>
                  <a:lnTo>
                    <a:pt x="11158" y="824230"/>
                  </a:lnTo>
                  <a:lnTo>
                    <a:pt x="26192" y="787400"/>
                  </a:lnTo>
                  <a:lnTo>
                    <a:pt x="41379" y="749300"/>
                  </a:lnTo>
                  <a:lnTo>
                    <a:pt x="71132" y="675640"/>
                  </a:lnTo>
                  <a:lnTo>
                    <a:pt x="71230" y="675397"/>
                  </a:lnTo>
                  <a:lnTo>
                    <a:pt x="72158" y="676910"/>
                  </a:lnTo>
                  <a:lnTo>
                    <a:pt x="81318" y="676910"/>
                  </a:lnTo>
                  <a:lnTo>
                    <a:pt x="24246" y="819150"/>
                  </a:lnTo>
                  <a:lnTo>
                    <a:pt x="15026" y="821690"/>
                  </a:lnTo>
                  <a:lnTo>
                    <a:pt x="20679" y="828040"/>
                  </a:lnTo>
                  <a:lnTo>
                    <a:pt x="26228" y="828040"/>
                  </a:lnTo>
                  <a:lnTo>
                    <a:pt x="7587" y="833120"/>
                  </a:lnTo>
                  <a:close/>
                </a:path>
                <a:path w="871220" h="872489">
                  <a:moveTo>
                    <a:pt x="26228" y="828040"/>
                  </a:moveTo>
                  <a:lnTo>
                    <a:pt x="20679" y="828040"/>
                  </a:lnTo>
                  <a:lnTo>
                    <a:pt x="23227" y="821690"/>
                  </a:lnTo>
                  <a:lnTo>
                    <a:pt x="24301" y="819150"/>
                  </a:lnTo>
                  <a:lnTo>
                    <a:pt x="177345" y="777240"/>
                  </a:lnTo>
                  <a:lnTo>
                    <a:pt x="179577" y="777240"/>
                  </a:lnTo>
                  <a:lnTo>
                    <a:pt x="181362" y="778510"/>
                  </a:lnTo>
                  <a:lnTo>
                    <a:pt x="190859" y="784860"/>
                  </a:lnTo>
                  <a:lnTo>
                    <a:pt x="175263" y="784860"/>
                  </a:lnTo>
                  <a:lnTo>
                    <a:pt x="177698" y="786523"/>
                  </a:lnTo>
                  <a:lnTo>
                    <a:pt x="26228" y="828040"/>
                  </a:lnTo>
                  <a:close/>
                </a:path>
                <a:path w="871220" h="872489">
                  <a:moveTo>
                    <a:pt x="177698" y="786523"/>
                  </a:moveTo>
                  <a:lnTo>
                    <a:pt x="175263" y="784860"/>
                  </a:lnTo>
                  <a:lnTo>
                    <a:pt x="179131" y="786130"/>
                  </a:lnTo>
                  <a:lnTo>
                    <a:pt x="177698" y="786523"/>
                  </a:lnTo>
                  <a:close/>
                </a:path>
                <a:path w="871220" h="872489">
                  <a:moveTo>
                    <a:pt x="455863" y="872490"/>
                  </a:moveTo>
                  <a:lnTo>
                    <a:pt x="408222" y="872490"/>
                  </a:lnTo>
                  <a:lnTo>
                    <a:pt x="384536" y="869950"/>
                  </a:lnTo>
                  <a:lnTo>
                    <a:pt x="310865" y="854710"/>
                  </a:lnTo>
                  <a:lnTo>
                    <a:pt x="263227" y="836930"/>
                  </a:lnTo>
                  <a:lnTo>
                    <a:pt x="218026" y="814070"/>
                  </a:lnTo>
                  <a:lnTo>
                    <a:pt x="177698" y="786523"/>
                  </a:lnTo>
                  <a:lnTo>
                    <a:pt x="179131" y="786130"/>
                  </a:lnTo>
                  <a:lnTo>
                    <a:pt x="175263" y="784860"/>
                  </a:lnTo>
                  <a:lnTo>
                    <a:pt x="190859" y="784860"/>
                  </a:lnTo>
                  <a:lnTo>
                    <a:pt x="223149" y="806450"/>
                  </a:lnTo>
                  <a:lnTo>
                    <a:pt x="267305" y="829310"/>
                  </a:lnTo>
                  <a:lnTo>
                    <a:pt x="313830" y="845820"/>
                  </a:lnTo>
                  <a:lnTo>
                    <a:pt x="362725" y="858520"/>
                  </a:lnTo>
                  <a:lnTo>
                    <a:pt x="385874" y="862330"/>
                  </a:lnTo>
                  <a:lnTo>
                    <a:pt x="432442" y="864870"/>
                  </a:lnTo>
                  <a:lnTo>
                    <a:pt x="523707" y="864870"/>
                  </a:lnTo>
                  <a:lnTo>
                    <a:pt x="490184" y="869950"/>
                  </a:lnTo>
                  <a:lnTo>
                    <a:pt x="478786" y="871220"/>
                  </a:lnTo>
                  <a:lnTo>
                    <a:pt x="467346" y="871220"/>
                  </a:lnTo>
                  <a:lnTo>
                    <a:pt x="455863" y="872490"/>
                  </a:lnTo>
                  <a:close/>
                </a:path>
                <a:path w="871220" h="872489">
                  <a:moveTo>
                    <a:pt x="20679" y="828040"/>
                  </a:moveTo>
                  <a:lnTo>
                    <a:pt x="15026" y="821690"/>
                  </a:lnTo>
                  <a:lnTo>
                    <a:pt x="24301" y="819150"/>
                  </a:lnTo>
                  <a:lnTo>
                    <a:pt x="23227" y="821690"/>
                  </a:lnTo>
                  <a:lnTo>
                    <a:pt x="20679" y="828040"/>
                  </a:lnTo>
                  <a:close/>
                </a:path>
              </a:pathLst>
            </a:custGeom>
            <a:solidFill>
              <a:srgbClr val="2532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54186" y="1165435"/>
              <a:ext cx="5472501" cy="583397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114750" y="4060818"/>
            <a:ext cx="5295900" cy="13398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4015" marR="5080" indent="-361950">
              <a:lnSpc>
                <a:spcPct val="107800"/>
              </a:lnSpc>
              <a:spcBef>
                <a:spcPts val="100"/>
              </a:spcBef>
            </a:pPr>
            <a:r>
              <a:rPr sz="4000" spc="-120" dirty="0"/>
              <a:t>SERVICE</a:t>
            </a:r>
            <a:r>
              <a:rPr sz="4000" spc="-160" dirty="0"/>
              <a:t> </a:t>
            </a:r>
            <a:r>
              <a:rPr sz="4000" spc="-25" dirty="0"/>
              <a:t>COMPTE</a:t>
            </a:r>
            <a:r>
              <a:rPr sz="4000" spc="-190" dirty="0"/>
              <a:t> </a:t>
            </a:r>
            <a:r>
              <a:rPr sz="4000" spc="-50" dirty="0"/>
              <a:t>&amp; </a:t>
            </a:r>
            <a:r>
              <a:rPr sz="4000" spc="-10" dirty="0"/>
              <a:t>AUTORISATIONS</a:t>
            </a:r>
            <a:endParaRPr sz="4000" dirty="0"/>
          </a:p>
        </p:txBody>
      </p:sp>
      <p:sp>
        <p:nvSpPr>
          <p:cNvPr id="4" name="object 4"/>
          <p:cNvSpPr txBox="1"/>
          <p:nvPr/>
        </p:nvSpPr>
        <p:spPr>
          <a:xfrm>
            <a:off x="4844751" y="7249159"/>
            <a:ext cx="3836035" cy="238527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450" spc="175" dirty="0">
                <a:solidFill>
                  <a:srgbClr val="AAAAAA"/>
                </a:solidFill>
                <a:latin typeface="Trebuchet MS"/>
                <a:cs typeface="Trebuchet MS"/>
              </a:rPr>
              <a:t>©</a:t>
            </a:r>
            <a:r>
              <a:rPr sz="1450" spc="30" dirty="0">
                <a:solidFill>
                  <a:srgbClr val="AAAAAA"/>
                </a:solidFill>
                <a:latin typeface="Trebuchet MS"/>
                <a:cs typeface="Trebuchet MS"/>
              </a:rPr>
              <a:t> </a:t>
            </a:r>
            <a:r>
              <a:rPr sz="1450" dirty="0">
                <a:solidFill>
                  <a:srgbClr val="AAAAAA"/>
                </a:solidFill>
                <a:latin typeface="Trebuchet MS"/>
                <a:cs typeface="Trebuchet MS"/>
              </a:rPr>
              <a:t>Droits d'auteur</a:t>
            </a:r>
            <a:r>
              <a:rPr sz="1450" spc="35" dirty="0">
                <a:solidFill>
                  <a:srgbClr val="AAAAAA"/>
                </a:solidFill>
                <a:latin typeface="Trebuchet MS"/>
                <a:cs typeface="Trebuchet MS"/>
              </a:rPr>
              <a:t> </a:t>
            </a:r>
            <a:r>
              <a:rPr sz="1450" spc="70" dirty="0">
                <a:solidFill>
                  <a:srgbClr val="AAAAAA"/>
                </a:solidFill>
                <a:latin typeface="Trebuchet MS"/>
                <a:cs typeface="Trebuchet MS"/>
              </a:rPr>
              <a:t>2024</a:t>
            </a:r>
            <a:r>
              <a:rPr sz="1450" spc="30" dirty="0">
                <a:solidFill>
                  <a:srgbClr val="AAAAAA"/>
                </a:solidFill>
                <a:latin typeface="Trebuchet MS"/>
                <a:cs typeface="Trebuchet MS"/>
              </a:rPr>
              <a:t> </a:t>
            </a:r>
            <a:r>
              <a:rPr lang="fr" sz="1450" dirty="0" err="1">
                <a:solidFill>
                  <a:srgbClr val="AAAAAA"/>
                </a:solidFill>
                <a:latin typeface="Trebuchet MS"/>
                <a:cs typeface="Trebuchet MS"/>
              </a:rPr>
              <a:t>boîte à bits </a:t>
            </a:r>
            <a:r>
              <a:rPr sz="1450" dirty="0">
                <a:solidFill>
                  <a:srgbClr val="AAAAAA"/>
                </a:solidFill>
                <a:latin typeface="Trebuchet MS"/>
                <a:cs typeface="Trebuchet MS"/>
              </a:rPr>
              <a:t>.</a:t>
            </a:r>
            <a:r>
              <a:rPr sz="1450" spc="35" dirty="0">
                <a:solidFill>
                  <a:srgbClr val="AAAAAA"/>
                </a:solidFill>
                <a:latin typeface="Trebuchet MS"/>
                <a:cs typeface="Trebuchet MS"/>
              </a:rPr>
              <a:t> </a:t>
            </a:r>
            <a:r>
              <a:rPr sz="1450" dirty="0">
                <a:solidFill>
                  <a:srgbClr val="AAAAAA"/>
                </a:solidFill>
                <a:latin typeface="Trebuchet MS"/>
                <a:cs typeface="Trebuchet MS"/>
              </a:rPr>
              <a:t>Tous</a:t>
            </a:r>
            <a:r>
              <a:rPr sz="1450" spc="30" dirty="0">
                <a:solidFill>
                  <a:srgbClr val="AAAAAA"/>
                </a:solidFill>
                <a:latin typeface="Trebuchet MS"/>
                <a:cs typeface="Trebuchet MS"/>
              </a:rPr>
              <a:t> </a:t>
            </a:r>
            <a:r>
              <a:rPr sz="1450" dirty="0">
                <a:solidFill>
                  <a:srgbClr val="AAAAAA"/>
                </a:solidFill>
                <a:latin typeface="Trebuchet MS"/>
                <a:cs typeface="Trebuchet MS"/>
              </a:rPr>
              <a:t>droits</a:t>
            </a:r>
            <a:r>
              <a:rPr sz="1450" spc="35" dirty="0">
                <a:solidFill>
                  <a:srgbClr val="AAAAAA"/>
                </a:solidFill>
                <a:latin typeface="Trebuchet MS"/>
                <a:cs typeface="Trebuchet MS"/>
              </a:rPr>
              <a:t> </a:t>
            </a:r>
            <a:r>
              <a:rPr sz="1450" spc="-10" dirty="0">
                <a:solidFill>
                  <a:srgbClr val="AAAAAA"/>
                </a:solidFill>
                <a:latin typeface="Trebuchet MS"/>
                <a:cs typeface="Trebuchet MS"/>
              </a:rPr>
              <a:t>réservé</a:t>
            </a:r>
            <a:endParaRPr sz="1450" dirty="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204921" y="7249159"/>
            <a:ext cx="1857375" cy="249554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450" dirty="0">
                <a:solidFill>
                  <a:srgbClr val="AAAAAA"/>
                </a:solidFill>
                <a:latin typeface="Trebuchet MS"/>
                <a:cs typeface="Trebuchet MS"/>
              </a:rPr>
              <a:t>2024-12-15 </a:t>
            </a:r>
            <a:r>
              <a:rPr sz="1450" spc="60" dirty="0">
                <a:solidFill>
                  <a:srgbClr val="AAAAAA"/>
                </a:solidFill>
                <a:latin typeface="Trebuchet MS"/>
                <a:cs typeface="Trebuchet MS"/>
              </a:rPr>
              <a:t>#547bc88</a:t>
            </a:r>
            <a:endParaRPr sz="145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63550" y="7249159"/>
            <a:ext cx="132715" cy="249554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450" spc="25" dirty="0">
                <a:solidFill>
                  <a:srgbClr val="333333"/>
                </a:solidFill>
                <a:latin typeface="Trebuchet MS"/>
                <a:cs typeface="Trebuchet MS"/>
              </a:rPr>
              <a:t>5</a:t>
            </a:r>
            <a:endParaRPr sz="145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95043345"/>
      </p:ext>
    </p:extLst>
  </p:cSld>
  <p:clrMapOvr>
    <a:masterClrMapping/>
  </p:clrMapOvr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6924" y="571563"/>
            <a:ext cx="1937385" cy="558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500" b="1" spc="-10" dirty="0">
                <a:solidFill>
                  <a:srgbClr val="333333"/>
                </a:solidFill>
                <a:latin typeface="Arial"/>
                <a:cs typeface="Arial"/>
              </a:rPr>
              <a:t>ORDRE DU JOUR</a:t>
            </a:r>
            <a:endParaRPr sz="350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1866899"/>
            <a:ext cx="95250" cy="9524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2343149"/>
            <a:ext cx="95250" cy="9524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177924" y="1574164"/>
            <a:ext cx="2167255" cy="9779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48800"/>
              </a:lnSpc>
              <a:spcBef>
                <a:spcPts val="100"/>
              </a:spcBef>
            </a:pPr>
            <a:r>
              <a:rPr sz="2100" spc="95" dirty="0">
                <a:solidFill>
                  <a:srgbClr val="333333"/>
                </a:solidFill>
                <a:latin typeface="Trebuchet MS"/>
                <a:cs typeface="Trebuchet MS"/>
              </a:rPr>
              <a:t>RBAC</a:t>
            </a:r>
            <a:r>
              <a:rPr sz="2100" spc="-8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descripteurs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de service</a:t>
            </a:r>
            <a:r>
              <a:rPr sz="2100" spc="4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Compte</a:t>
            </a:r>
            <a:endParaRPr sz="2100" dirty="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2514514880"/>
      </p:ext>
    </p:extLst>
  </p:cSld>
  <p:clrMapOvr>
    <a:masterClrMapping/>
  </p:clrMapOvr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96924" y="571563"/>
            <a:ext cx="5273675" cy="558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AUTHENTIFICATION</a:t>
            </a:r>
            <a:r>
              <a:rPr spc="-220" dirty="0"/>
              <a:t> </a:t>
            </a:r>
            <a:r>
              <a:rPr spc="-60" dirty="0"/>
              <a:t>UTILISATEUR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1647824"/>
            <a:ext cx="95250" cy="9524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09687" y="2128837"/>
            <a:ext cx="104775" cy="10477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09687" y="2871787"/>
            <a:ext cx="104775" cy="10477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09687" y="3357562"/>
            <a:ext cx="104775" cy="10477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09687" y="3833812"/>
            <a:ext cx="104775" cy="104774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177924" y="1345564"/>
            <a:ext cx="10268585" cy="2701925"/>
          </a:xfrm>
          <a:prstGeom prst="rect">
            <a:avLst/>
          </a:prstGeom>
        </p:spPr>
        <p:txBody>
          <a:bodyPr vert="horz" wrap="square" lIns="0" tIns="1784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5"/>
              </a:spcBef>
            </a:pPr>
            <a:r>
              <a:rPr sz="2100" spc="140" dirty="0">
                <a:solidFill>
                  <a:srgbClr val="333333"/>
                </a:solidFill>
                <a:latin typeface="Trebuchet MS"/>
                <a:cs typeface="Trebuchet MS"/>
              </a:rPr>
              <a:t>Humain</a:t>
            </a:r>
            <a:r>
              <a:rPr sz="2100" spc="-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0" dirty="0">
                <a:solidFill>
                  <a:srgbClr val="333333"/>
                </a:solidFill>
                <a:latin typeface="Trebuchet MS"/>
                <a:cs typeface="Trebuchet MS"/>
              </a:rPr>
              <a:t>peut</a:t>
            </a:r>
            <a:r>
              <a:rPr sz="2100" spc="-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5" dirty="0">
                <a:solidFill>
                  <a:srgbClr val="333333"/>
                </a:solidFill>
                <a:latin typeface="Trebuchet MS"/>
                <a:cs typeface="Trebuchet MS"/>
              </a:rPr>
              <a:t>être</a:t>
            </a:r>
            <a:r>
              <a:rPr sz="2100" spc="-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authentifié</a:t>
            </a:r>
            <a:r>
              <a:rPr sz="2100" spc="-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avec:</a:t>
            </a:r>
            <a:endParaRPr sz="2100">
              <a:latin typeface="Trebuchet MS"/>
              <a:cs typeface="Trebuchet MS"/>
            </a:endParaRPr>
          </a:p>
          <a:p>
            <a:pPr marL="393065" marR="5080">
              <a:lnSpc>
                <a:spcPts val="2100"/>
              </a:lnSpc>
              <a:spcBef>
                <a:spcPts val="1725"/>
              </a:spcBef>
            </a:pPr>
            <a:r>
              <a:rPr sz="2100" spc="110" dirty="0">
                <a:solidFill>
                  <a:srgbClr val="333333"/>
                </a:solidFill>
                <a:latin typeface="Trebuchet MS"/>
                <a:cs typeface="Trebuchet MS"/>
              </a:rPr>
              <a:t>OpenID</a:t>
            </a:r>
            <a:r>
              <a:rPr sz="2100" spc="-5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Connecter,</a:t>
            </a:r>
            <a:r>
              <a:rPr sz="2100" spc="-5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5" dirty="0">
                <a:solidFill>
                  <a:srgbClr val="333333"/>
                </a:solidFill>
                <a:latin typeface="Trebuchet MS"/>
                <a:cs typeface="Trebuchet MS"/>
              </a:rPr>
              <a:t>un</a:t>
            </a:r>
            <a:r>
              <a:rPr sz="2100" spc="-5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saveur</a:t>
            </a:r>
            <a:r>
              <a:rPr sz="2100" spc="-5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de</a:t>
            </a:r>
            <a:r>
              <a:rPr sz="2100" spc="-5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90" dirty="0">
                <a:solidFill>
                  <a:srgbClr val="333333"/>
                </a:solidFill>
                <a:latin typeface="Trebuchet MS"/>
                <a:cs typeface="Trebuchet MS"/>
              </a:rPr>
              <a:t>OAuth2</a:t>
            </a:r>
            <a:r>
              <a:rPr sz="2100" spc="-5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70" dirty="0">
                <a:solidFill>
                  <a:srgbClr val="333333"/>
                </a:solidFill>
                <a:latin typeface="Trebuchet MS"/>
                <a:cs typeface="Trebuchet MS"/>
              </a:rPr>
              <a:t>soutenu</a:t>
            </a:r>
            <a:r>
              <a:rPr sz="2100" spc="-5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5" dirty="0">
                <a:solidFill>
                  <a:srgbClr val="333333"/>
                </a:solidFill>
                <a:latin typeface="Trebuchet MS"/>
                <a:cs typeface="Trebuchet MS"/>
              </a:rPr>
              <a:t>par</a:t>
            </a:r>
            <a:r>
              <a:rPr sz="2100" spc="-5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20" dirty="0">
                <a:solidFill>
                  <a:srgbClr val="333333"/>
                </a:solidFill>
                <a:latin typeface="Trebuchet MS"/>
                <a:cs typeface="Trebuchet MS"/>
              </a:rPr>
              <a:t>quelques</a:t>
            </a:r>
            <a:r>
              <a:rPr sz="2100" spc="-5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5" dirty="0">
                <a:solidFill>
                  <a:srgbClr val="333333"/>
                </a:solidFill>
                <a:latin typeface="Trebuchet MS"/>
                <a:cs typeface="Trebuchet MS"/>
              </a:rPr>
              <a:t>fournisseurs</a:t>
            </a:r>
            <a:r>
              <a:rPr sz="2100" spc="-5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(Azuré</a:t>
            </a:r>
            <a:r>
              <a:rPr sz="2100" spc="-5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Active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Directory,</a:t>
            </a:r>
            <a:r>
              <a:rPr sz="2100" spc="4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Salesforce</a:t>
            </a:r>
            <a:r>
              <a:rPr sz="2100" spc="4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00" dirty="0">
                <a:solidFill>
                  <a:srgbClr val="333333"/>
                </a:solidFill>
                <a:latin typeface="Trebuchet MS"/>
                <a:cs typeface="Trebuchet MS"/>
              </a:rPr>
              <a:t>et</a:t>
            </a:r>
            <a:r>
              <a:rPr sz="2100" spc="4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Google)</a:t>
            </a:r>
            <a:endParaRPr sz="2100">
              <a:latin typeface="Trebuchet MS"/>
              <a:cs typeface="Trebuchet MS"/>
            </a:endParaRPr>
          </a:p>
          <a:p>
            <a:pPr marL="393065" marR="6824345">
              <a:lnSpc>
                <a:spcPts val="3829"/>
              </a:lnSpc>
              <a:spcBef>
                <a:spcPts val="265"/>
              </a:spcBef>
            </a:pP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Authentification</a:t>
            </a:r>
            <a:r>
              <a:rPr sz="2100" spc="3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Authentification </a:t>
            </a:r>
            <a:r>
              <a:rPr sz="2100" spc="70" dirty="0">
                <a:solidFill>
                  <a:srgbClr val="333333"/>
                </a:solidFill>
                <a:latin typeface="Trebuchet MS"/>
                <a:cs typeface="Trebuchet MS"/>
              </a:rPr>
              <a:t>par webhook</a:t>
            </a:r>
            <a:r>
              <a:rPr sz="2100" spc="3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0" dirty="0">
                <a:solidFill>
                  <a:srgbClr val="333333"/>
                </a:solidFill>
                <a:latin typeface="Trebuchet MS"/>
                <a:cs typeface="Trebuchet MS"/>
              </a:rPr>
              <a:t>procuration</a:t>
            </a:r>
            <a:endParaRPr sz="2100">
              <a:latin typeface="Trebuchet MS"/>
              <a:cs typeface="Trebuchet MS"/>
            </a:endParaRPr>
          </a:p>
          <a:p>
            <a:pPr marL="393065">
              <a:lnSpc>
                <a:spcPct val="100000"/>
              </a:lnSpc>
              <a:spcBef>
                <a:spcPts val="880"/>
              </a:spcBef>
            </a:pPr>
            <a:r>
              <a:rPr sz="2100" spc="-25" dirty="0">
                <a:solidFill>
                  <a:srgbClr val="333333"/>
                </a:solidFill>
                <a:latin typeface="Trebuchet MS"/>
                <a:cs typeface="Trebuchet MS"/>
              </a:rPr>
              <a:t>...</a:t>
            </a:r>
            <a:endParaRPr sz="210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2448979474"/>
      </p:ext>
    </p:extLst>
  </p:cSld>
  <p:clrMapOvr>
    <a:masterClrMapping/>
  </p:clrMapOvr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AUTORISATION:</a:t>
            </a:r>
            <a:r>
              <a:rPr spc="-130" dirty="0"/>
              <a:t> </a:t>
            </a:r>
            <a:r>
              <a:rPr spc="-65" dirty="0"/>
              <a:t>RBAC</a:t>
            </a:r>
            <a:r>
              <a:rPr spc="-114" dirty="0"/>
              <a:t> </a:t>
            </a:r>
            <a:r>
              <a:rPr spc="85" dirty="0"/>
              <a:t>ET</a:t>
            </a:r>
            <a:r>
              <a:rPr spc="-120" dirty="0"/>
              <a:t> </a:t>
            </a:r>
            <a:r>
              <a:rPr spc="-130" dirty="0"/>
              <a:t>RÔLE</a:t>
            </a:r>
            <a:r>
              <a:rPr spc="-114" dirty="0"/>
              <a:t> </a:t>
            </a:r>
            <a:r>
              <a:rPr spc="-10" dirty="0"/>
              <a:t>OBLIGATOIRE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2181224"/>
            <a:ext cx="95250" cy="9524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2666999"/>
            <a:ext cx="95250" cy="9524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3143249"/>
            <a:ext cx="95250" cy="95249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9748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u="none" dirty="0">
                <a:solidFill>
                  <a:srgbClr val="333333"/>
                </a:solidFill>
              </a:rPr>
              <a:t>Trois</a:t>
            </a:r>
            <a:r>
              <a:rPr u="none" spc="25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gentil</a:t>
            </a:r>
            <a:r>
              <a:rPr u="none" spc="25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de</a:t>
            </a:r>
            <a:r>
              <a:rPr u="none" spc="25" dirty="0">
                <a:solidFill>
                  <a:srgbClr val="333333"/>
                </a:solidFill>
              </a:rPr>
              <a:t> </a:t>
            </a:r>
            <a:r>
              <a:rPr u="none" spc="65" dirty="0">
                <a:solidFill>
                  <a:srgbClr val="333333"/>
                </a:solidFill>
              </a:rPr>
              <a:t>ressources</a:t>
            </a:r>
            <a:r>
              <a:rPr u="none" spc="25" dirty="0">
                <a:solidFill>
                  <a:srgbClr val="333333"/>
                </a:solidFill>
              </a:rPr>
              <a:t> </a:t>
            </a:r>
            <a:r>
              <a:rPr u="none" spc="-10" dirty="0">
                <a:solidFill>
                  <a:srgbClr val="333333"/>
                </a:solidFill>
              </a:rPr>
              <a:t>impliqué:</a:t>
            </a:r>
          </a:p>
          <a:p>
            <a:pPr marL="370840" marR="6498590">
              <a:lnSpc>
                <a:spcPct val="151800"/>
              </a:lnSpc>
              <a:spcBef>
                <a:spcPts val="375"/>
              </a:spcBef>
            </a:pPr>
            <a:r>
              <a:rPr u="none" dirty="0"/>
              <a:t>Utilisateur </a:t>
            </a:r>
            <a:r>
              <a:rPr u="none" dirty="0">
                <a:solidFill>
                  <a:srgbClr val="333333"/>
                </a:solidFill>
              </a:rPr>
              <a:t>,</a:t>
            </a:r>
            <a:r>
              <a:rPr u="none" spc="80" dirty="0">
                <a:solidFill>
                  <a:srgbClr val="333333"/>
                </a:solidFill>
              </a:rPr>
              <a:t> </a:t>
            </a:r>
            <a:r>
              <a:rPr u="none" dirty="0"/>
              <a:t>Compte de service </a:t>
            </a:r>
            <a:r>
              <a:rPr u="none" dirty="0">
                <a:solidFill>
                  <a:srgbClr val="333333"/>
                </a:solidFill>
              </a:rPr>
              <a:t>:</a:t>
            </a:r>
            <a:r>
              <a:rPr u="none" spc="85" dirty="0">
                <a:solidFill>
                  <a:srgbClr val="333333"/>
                </a:solidFill>
              </a:rPr>
              <a:t> </a:t>
            </a:r>
            <a:r>
              <a:rPr u="none" spc="95" dirty="0">
                <a:solidFill>
                  <a:srgbClr val="333333"/>
                </a:solidFill>
              </a:rPr>
              <a:t>Qui ? </a:t>
            </a:r>
            <a:r>
              <a:rPr u="none" spc="-10" dirty="0"/>
              <a:t>Rôle </a:t>
            </a:r>
            <a:r>
              <a:rPr u="none" spc="-10" dirty="0">
                <a:solidFill>
                  <a:srgbClr val="333333"/>
                </a:solidFill>
              </a:rPr>
              <a:t>/ </a:t>
            </a:r>
            <a:r>
              <a:rPr u="none" spc="-10" dirty="0"/>
              <a:t>ClusterRôle </a:t>
            </a:r>
            <a:r>
              <a:rPr u="none" spc="-10" dirty="0">
                <a:solidFill>
                  <a:srgbClr val="333333"/>
                </a:solidFill>
              </a:rPr>
              <a:t>: </a:t>
            </a:r>
            <a:r>
              <a:rPr u="none" dirty="0">
                <a:solidFill>
                  <a:srgbClr val="333333"/>
                </a:solidFill>
              </a:rPr>
              <a:t>qu'est-ce que</a:t>
            </a:r>
            <a:r>
              <a:rPr u="none" spc="5" dirty="0">
                <a:solidFill>
                  <a:srgbClr val="333333"/>
                </a:solidFill>
              </a:rPr>
              <a:t> </a:t>
            </a:r>
            <a:r>
              <a:rPr u="none" spc="-10" dirty="0">
                <a:solidFill>
                  <a:srgbClr val="333333"/>
                </a:solidFill>
              </a:rPr>
              <a:t>autorisé?</a:t>
            </a:r>
          </a:p>
          <a:p>
            <a:pPr marL="370840">
              <a:lnSpc>
                <a:spcPct val="100000"/>
              </a:lnSpc>
              <a:spcBef>
                <a:spcPts val="1230"/>
              </a:spcBef>
            </a:pPr>
            <a:r>
              <a:rPr u="none" dirty="0"/>
              <a:t>Liaison de rôles </a:t>
            </a:r>
            <a:r>
              <a:rPr u="none" dirty="0">
                <a:solidFill>
                  <a:srgbClr val="333333"/>
                </a:solidFill>
              </a:rPr>
              <a:t>/ </a:t>
            </a:r>
            <a:r>
              <a:rPr u="none" dirty="0"/>
              <a:t>Liaison de rôles de cluster </a:t>
            </a:r>
            <a:r>
              <a:rPr u="none" dirty="0">
                <a:solidFill>
                  <a:srgbClr val="333333"/>
                </a:solidFill>
              </a:rPr>
              <a:t>:</a:t>
            </a:r>
            <a:r>
              <a:rPr u="none" spc="60" dirty="0">
                <a:solidFill>
                  <a:srgbClr val="333333"/>
                </a:solidFill>
              </a:rPr>
              <a:t> </a:t>
            </a:r>
            <a:r>
              <a:rPr u="none" dirty="0"/>
              <a:t>Rôle </a:t>
            </a:r>
            <a:r>
              <a:rPr u="none" dirty="0">
                <a:solidFill>
                  <a:srgbClr val="333333"/>
                </a:solidFill>
              </a:rPr>
              <a:t>/ </a:t>
            </a:r>
            <a:r>
              <a:rPr u="none" dirty="0"/>
              <a:t>ClusterRôle</a:t>
            </a:r>
            <a:r>
              <a:rPr u="none" spc="65" dirty="0"/>
              <a:t> </a:t>
            </a:r>
            <a:r>
              <a:rPr u="none" spc="-10" dirty="0">
                <a:solidFill>
                  <a:srgbClr val="333333"/>
                </a:solidFill>
              </a:rPr>
              <a:t>affecté</a:t>
            </a:r>
            <a:r>
              <a:rPr u="none" spc="60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à</a:t>
            </a:r>
            <a:r>
              <a:rPr u="none" spc="60" dirty="0">
                <a:solidFill>
                  <a:srgbClr val="333333"/>
                </a:solidFill>
              </a:rPr>
              <a:t> </a:t>
            </a:r>
            <a:r>
              <a:rPr u="none" spc="65" dirty="0">
                <a:solidFill>
                  <a:srgbClr val="333333"/>
                </a:solidFill>
              </a:rPr>
              <a:t>un </a:t>
            </a:r>
            <a:r>
              <a:rPr u="none" spc="90" dirty="0"/>
              <a:t>utilisateur</a:t>
            </a:r>
            <a:r>
              <a:rPr u="none" spc="60" dirty="0"/>
              <a:t> </a:t>
            </a:r>
            <a:r>
              <a:rPr u="none" spc="85" dirty="0">
                <a:solidFill>
                  <a:srgbClr val="333333"/>
                </a:solidFill>
              </a:rPr>
              <a:t>ou</a:t>
            </a:r>
            <a:r>
              <a:rPr u="none" spc="65" dirty="0">
                <a:solidFill>
                  <a:srgbClr val="333333"/>
                </a:solidFill>
              </a:rPr>
              <a:t> </a:t>
            </a:r>
            <a:r>
              <a:rPr u="none" spc="-10" dirty="0"/>
              <a:t>Compte de service</a:t>
            </a:r>
          </a:p>
        </p:txBody>
      </p:sp>
    </p:spTree>
    <p:extLst>
      <p:ext uri="{BB962C8B-B14F-4D97-AF65-F5344CB8AC3E}">
        <p14:creationId xmlns:p14="http://schemas.microsoft.com/office/powerpoint/2010/main" val="1786262212"/>
      </p:ext>
    </p:extLst>
  </p:cSld>
  <p:clrMapOvr>
    <a:masterClrMapping/>
  </p:clrMapOvr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09624" y="3047999"/>
            <a:ext cx="12211050" cy="9525"/>
          </a:xfrm>
          <a:custGeom>
            <a:avLst/>
            <a:gdLst/>
            <a:ahLst/>
            <a:cxnLst/>
            <a:rect l="l" t="t" r="r" b="b"/>
            <a:pathLst>
              <a:path w="12211050" h="9525">
                <a:moveTo>
                  <a:pt x="12211049" y="9524"/>
                </a:moveTo>
                <a:lnTo>
                  <a:pt x="0" y="9524"/>
                </a:lnTo>
                <a:lnTo>
                  <a:pt x="0" y="0"/>
                </a:lnTo>
                <a:lnTo>
                  <a:pt x="12211049" y="0"/>
                </a:lnTo>
                <a:lnTo>
                  <a:pt x="12211049" y="952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809624" y="3047999"/>
            <a:ext cx="12211050" cy="2352675"/>
            <a:chOff x="809624" y="3047999"/>
            <a:chExt cx="12211050" cy="2352675"/>
          </a:xfrm>
        </p:grpSpPr>
        <p:sp>
          <p:nvSpPr>
            <p:cNvPr id="4" name="object 4"/>
            <p:cNvSpPr/>
            <p:nvPr/>
          </p:nvSpPr>
          <p:spPr>
            <a:xfrm>
              <a:off x="809612" y="3047999"/>
              <a:ext cx="12211050" cy="2352675"/>
            </a:xfrm>
            <a:custGeom>
              <a:avLst/>
              <a:gdLst/>
              <a:ahLst/>
              <a:cxnLst/>
              <a:rect l="l" t="t" r="r" b="b"/>
              <a:pathLst>
                <a:path w="12211050" h="2352675">
                  <a:moveTo>
                    <a:pt x="12211050" y="0"/>
                  </a:moveTo>
                  <a:lnTo>
                    <a:pt x="12201525" y="0"/>
                  </a:lnTo>
                  <a:lnTo>
                    <a:pt x="12201525" y="2343150"/>
                  </a:lnTo>
                  <a:lnTo>
                    <a:pt x="0" y="2343150"/>
                  </a:lnTo>
                  <a:lnTo>
                    <a:pt x="0" y="2352675"/>
                  </a:lnTo>
                  <a:lnTo>
                    <a:pt x="12201525" y="2352675"/>
                  </a:lnTo>
                  <a:lnTo>
                    <a:pt x="12211050" y="2352675"/>
                  </a:lnTo>
                  <a:lnTo>
                    <a:pt x="12211050" y="2343150"/>
                  </a:lnTo>
                  <a:lnTo>
                    <a:pt x="12211050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09624" y="3047999"/>
              <a:ext cx="9525" cy="2352675"/>
            </a:xfrm>
            <a:custGeom>
              <a:avLst/>
              <a:gdLst/>
              <a:ahLst/>
              <a:cxnLst/>
              <a:rect l="l" t="t" r="r" b="b"/>
              <a:pathLst>
                <a:path w="9525" h="2352675">
                  <a:moveTo>
                    <a:pt x="0" y="2352674"/>
                  </a:moveTo>
                  <a:lnTo>
                    <a:pt x="0" y="0"/>
                  </a:lnTo>
                  <a:lnTo>
                    <a:pt x="9524" y="9524"/>
                  </a:lnTo>
                  <a:lnTo>
                    <a:pt x="9524" y="2343149"/>
                  </a:lnTo>
                  <a:lnTo>
                    <a:pt x="0" y="2352674"/>
                  </a:lnTo>
                  <a:close/>
                </a:path>
              </a:pathLst>
            </a:custGeom>
            <a:solidFill>
              <a:srgbClr val="ED21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796924" y="571563"/>
            <a:ext cx="2860675" cy="558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65" dirty="0"/>
              <a:t>RBAC</a:t>
            </a:r>
            <a:r>
              <a:rPr spc="-100" dirty="0"/>
              <a:t> </a:t>
            </a:r>
            <a:r>
              <a:rPr spc="345" dirty="0"/>
              <a:t>-</a:t>
            </a:r>
            <a:r>
              <a:rPr spc="-95" dirty="0"/>
              <a:t> </a:t>
            </a:r>
            <a:r>
              <a:rPr spc="-120" dirty="0"/>
              <a:t>RÔLE</a:t>
            </a: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1647824"/>
            <a:ext cx="95250" cy="9524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2133599"/>
            <a:ext cx="95250" cy="95249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2609849"/>
            <a:ext cx="95250" cy="95249"/>
          </a:xfrm>
          <a:prstGeom prst="rect">
            <a:avLst/>
          </a:prstGeom>
        </p:spPr>
      </p:pic>
      <p:sp>
        <p:nvSpPr>
          <p:cNvPr id="10" name="object 10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0840" marR="5900420">
              <a:lnSpc>
                <a:spcPct val="151800"/>
              </a:lnSpc>
              <a:spcBef>
                <a:spcPts val="100"/>
              </a:spcBef>
            </a:pPr>
            <a:r>
              <a:rPr u="none" spc="85" dirty="0">
                <a:solidFill>
                  <a:srgbClr val="333333"/>
                </a:solidFill>
              </a:rPr>
              <a:t>UN</a:t>
            </a:r>
            <a:r>
              <a:rPr u="none" spc="-55" dirty="0">
                <a:solidFill>
                  <a:srgbClr val="333333"/>
                </a:solidFill>
              </a:rPr>
              <a:t> </a:t>
            </a:r>
            <a:r>
              <a:rPr u="none" dirty="0"/>
              <a:t>Rôle</a:t>
            </a:r>
            <a:r>
              <a:rPr u="none" spc="-50" dirty="0"/>
              <a:t> </a:t>
            </a:r>
            <a:r>
              <a:rPr u="none" dirty="0">
                <a:solidFill>
                  <a:srgbClr val="333333"/>
                </a:solidFill>
              </a:rPr>
              <a:t>est</a:t>
            </a:r>
            <a:r>
              <a:rPr u="none" spc="-50" dirty="0">
                <a:solidFill>
                  <a:srgbClr val="333333"/>
                </a:solidFill>
              </a:rPr>
              <a:t> </a:t>
            </a:r>
            <a:r>
              <a:rPr u="none" spc="65" dirty="0">
                <a:solidFill>
                  <a:srgbClr val="333333"/>
                </a:solidFill>
              </a:rPr>
              <a:t>un</a:t>
            </a:r>
            <a:r>
              <a:rPr u="none" spc="-50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ensemble</a:t>
            </a:r>
            <a:r>
              <a:rPr u="none" spc="-50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de</a:t>
            </a:r>
            <a:r>
              <a:rPr u="none" spc="-50" dirty="0">
                <a:solidFill>
                  <a:srgbClr val="333333"/>
                </a:solidFill>
              </a:rPr>
              <a:t> </a:t>
            </a:r>
            <a:r>
              <a:rPr u="none" spc="80" dirty="0">
                <a:solidFill>
                  <a:srgbClr val="333333"/>
                </a:solidFill>
              </a:rPr>
              <a:t>autorisation</a:t>
            </a:r>
            <a:r>
              <a:rPr u="none" spc="-50" dirty="0">
                <a:solidFill>
                  <a:srgbClr val="333333"/>
                </a:solidFill>
              </a:rPr>
              <a:t> </a:t>
            </a:r>
            <a:r>
              <a:rPr u="none" spc="135" dirty="0">
                <a:solidFill>
                  <a:srgbClr val="333333"/>
                </a:solidFill>
              </a:rPr>
              <a:t>sur</a:t>
            </a:r>
            <a:r>
              <a:rPr u="none" spc="-55" dirty="0">
                <a:solidFill>
                  <a:srgbClr val="333333"/>
                </a:solidFill>
              </a:rPr>
              <a:t> </a:t>
            </a:r>
            <a:r>
              <a:rPr u="none" spc="120" dirty="0">
                <a:solidFill>
                  <a:srgbClr val="333333"/>
                </a:solidFill>
              </a:rPr>
              <a:t>quelques</a:t>
            </a:r>
            <a:r>
              <a:rPr u="none" spc="-50" dirty="0">
                <a:solidFill>
                  <a:srgbClr val="333333"/>
                </a:solidFill>
              </a:rPr>
              <a:t> </a:t>
            </a:r>
            <a:r>
              <a:rPr u="none" spc="45" dirty="0">
                <a:solidFill>
                  <a:srgbClr val="333333"/>
                </a:solidFill>
              </a:rPr>
              <a:t>ressources </a:t>
            </a:r>
            <a:r>
              <a:rPr u="none" spc="75" dirty="0">
                <a:solidFill>
                  <a:srgbClr val="333333"/>
                </a:solidFill>
              </a:rPr>
              <a:t>Autorisations</a:t>
            </a:r>
            <a:r>
              <a:rPr u="none" spc="-25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sont</a:t>
            </a:r>
            <a:r>
              <a:rPr u="none" spc="-20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additif</a:t>
            </a:r>
            <a:r>
              <a:rPr u="none" spc="-20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(seulement</a:t>
            </a:r>
            <a:r>
              <a:rPr u="none" spc="-20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Permettre</a:t>
            </a:r>
            <a:r>
              <a:rPr u="none" spc="-20" dirty="0">
                <a:solidFill>
                  <a:srgbClr val="333333"/>
                </a:solidFill>
              </a:rPr>
              <a:t> </a:t>
            </a:r>
            <a:r>
              <a:rPr u="none" spc="-10" dirty="0">
                <a:solidFill>
                  <a:srgbClr val="333333"/>
                </a:solidFill>
              </a:rPr>
              <a:t>règles)</a:t>
            </a:r>
          </a:p>
          <a:p>
            <a:pPr marL="370840">
              <a:lnSpc>
                <a:spcPct val="100000"/>
              </a:lnSpc>
              <a:spcBef>
                <a:spcPts val="1230"/>
              </a:spcBef>
            </a:pPr>
            <a:r>
              <a:rPr u="none" spc="55" dirty="0">
                <a:solidFill>
                  <a:srgbClr val="333333"/>
                </a:solidFill>
              </a:rPr>
              <a:t>Définit</a:t>
            </a:r>
            <a:r>
              <a:rPr u="none" spc="-65" dirty="0">
                <a:solidFill>
                  <a:srgbClr val="333333"/>
                </a:solidFill>
              </a:rPr>
              <a:t> </a:t>
            </a:r>
            <a:r>
              <a:rPr u="none" spc="75" dirty="0">
                <a:solidFill>
                  <a:srgbClr val="333333"/>
                </a:solidFill>
              </a:rPr>
              <a:t>autorisations</a:t>
            </a:r>
            <a:r>
              <a:rPr u="none" spc="-60" dirty="0">
                <a:solidFill>
                  <a:srgbClr val="333333"/>
                </a:solidFill>
              </a:rPr>
              <a:t> </a:t>
            </a:r>
            <a:r>
              <a:rPr u="none" spc="135" dirty="0">
                <a:solidFill>
                  <a:srgbClr val="333333"/>
                </a:solidFill>
              </a:rPr>
              <a:t>sur</a:t>
            </a:r>
            <a:r>
              <a:rPr u="none" spc="-60" dirty="0">
                <a:solidFill>
                  <a:srgbClr val="333333"/>
                </a:solidFill>
              </a:rPr>
              <a:t> </a:t>
            </a:r>
            <a:r>
              <a:rPr u="none" spc="65" dirty="0">
                <a:solidFill>
                  <a:srgbClr val="333333"/>
                </a:solidFill>
              </a:rPr>
              <a:t>ressources</a:t>
            </a:r>
            <a:r>
              <a:rPr u="none" spc="-60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dans</a:t>
            </a:r>
            <a:r>
              <a:rPr u="none" spc="-65" dirty="0">
                <a:solidFill>
                  <a:srgbClr val="333333"/>
                </a:solidFill>
              </a:rPr>
              <a:t> </a:t>
            </a:r>
            <a:r>
              <a:rPr u="none" spc="65" dirty="0">
                <a:solidFill>
                  <a:srgbClr val="333333"/>
                </a:solidFill>
              </a:rPr>
              <a:t>un</a:t>
            </a:r>
            <a:r>
              <a:rPr u="none" spc="-60" dirty="0">
                <a:solidFill>
                  <a:srgbClr val="333333"/>
                </a:solidFill>
              </a:rPr>
              <a:t> </a:t>
            </a:r>
            <a:r>
              <a:rPr u="none" spc="80" dirty="0"/>
              <a:t>Espace de noms</a:t>
            </a:r>
          </a:p>
          <a:p>
            <a:pPr>
              <a:lnSpc>
                <a:spcPct val="100000"/>
              </a:lnSpc>
              <a:spcBef>
                <a:spcPts val="285"/>
              </a:spcBef>
            </a:pPr>
            <a:endParaRPr u="none" spc="80" dirty="0"/>
          </a:p>
          <a:p>
            <a:pPr marL="142240" marR="6994525">
              <a:lnSpc>
                <a:spcPts val="1880"/>
              </a:lnSpc>
            </a:pPr>
            <a:r>
              <a:rPr sz="1650" u="none" spc="245" dirty="0">
                <a:solidFill>
                  <a:srgbClr val="0077AA"/>
                </a:solidFill>
                <a:latin typeface="Tahoma"/>
                <a:cs typeface="Tahoma"/>
              </a:rPr>
              <a:t>apiVersion </a:t>
            </a:r>
            <a:r>
              <a:rPr sz="1650" u="none" spc="245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u="none" dirty="0">
                <a:solidFill>
                  <a:srgbClr val="999999"/>
                </a:solidFill>
                <a:latin typeface="Tahoma"/>
                <a:cs typeface="Tahoma"/>
              </a:rPr>
              <a:t>  </a:t>
            </a:r>
            <a:r>
              <a:rPr sz="1650" u="none" spc="254" dirty="0">
                <a:solidFill>
                  <a:srgbClr val="000000"/>
                </a:solidFill>
                <a:latin typeface="Tahoma"/>
                <a:cs typeface="Tahoma"/>
              </a:rPr>
              <a:t>rbac.authorization.k8s.io/v1 </a:t>
            </a:r>
            <a:r>
              <a:rPr sz="1650" u="none" spc="260" dirty="0">
                <a:solidFill>
                  <a:srgbClr val="0077AA"/>
                </a:solidFill>
                <a:latin typeface="Tahoma"/>
                <a:cs typeface="Tahoma"/>
              </a:rPr>
              <a:t>type </a:t>
            </a:r>
            <a:r>
              <a:rPr sz="1650" u="none" spc="260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u="none" spc="484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650" u="none" spc="175" dirty="0">
                <a:solidFill>
                  <a:srgbClr val="000000"/>
                </a:solidFill>
                <a:latin typeface="Tahoma"/>
                <a:cs typeface="Tahoma"/>
              </a:rPr>
              <a:t>Rôle</a:t>
            </a:r>
            <a:endParaRPr sz="1650">
              <a:latin typeface="Tahoma"/>
              <a:cs typeface="Tahoma"/>
            </a:endParaRPr>
          </a:p>
          <a:p>
            <a:pPr marL="142240">
              <a:lnSpc>
                <a:spcPts val="1770"/>
              </a:lnSpc>
            </a:pPr>
            <a:r>
              <a:rPr sz="1650" u="none" spc="155" dirty="0">
                <a:solidFill>
                  <a:srgbClr val="0077AA"/>
                </a:solidFill>
                <a:latin typeface="Tahoma"/>
                <a:cs typeface="Tahoma"/>
              </a:rPr>
              <a:t>métadonnées </a:t>
            </a:r>
            <a:r>
              <a:rPr sz="1650" u="none" spc="155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endParaRPr sz="1650">
              <a:latin typeface="Tahoma"/>
              <a:cs typeface="Tahoma"/>
            </a:endParaRPr>
          </a:p>
          <a:p>
            <a:pPr marL="394970" marR="9391650">
              <a:lnSpc>
                <a:spcPts val="1880"/>
              </a:lnSpc>
              <a:spcBef>
                <a:spcPts val="95"/>
              </a:spcBef>
            </a:pPr>
            <a:r>
              <a:rPr sz="1650" u="none" spc="110" dirty="0">
                <a:solidFill>
                  <a:srgbClr val="0077AA"/>
                </a:solidFill>
                <a:latin typeface="Tahoma"/>
                <a:cs typeface="Tahoma"/>
              </a:rPr>
              <a:t>espace de noms </a:t>
            </a:r>
            <a:r>
              <a:rPr sz="1650" u="none" spc="110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u="none" spc="-5" dirty="0">
                <a:solidFill>
                  <a:srgbClr val="999999"/>
                </a:solidFill>
                <a:latin typeface="Tahoma"/>
                <a:cs typeface="Tahoma"/>
              </a:rPr>
              <a:t>  </a:t>
            </a:r>
            <a:r>
              <a:rPr sz="1650" u="none" spc="60" dirty="0">
                <a:solidFill>
                  <a:srgbClr val="0077AA"/>
                </a:solidFill>
                <a:latin typeface="Tahoma"/>
                <a:cs typeface="Tahoma"/>
              </a:rPr>
              <a:t>Nom </a:t>
            </a:r>
            <a:r>
              <a:rPr sz="1650" u="none" spc="155" dirty="0">
                <a:solidFill>
                  <a:srgbClr val="000000"/>
                </a:solidFill>
                <a:latin typeface="Tahoma"/>
                <a:cs typeface="Tahoma"/>
              </a:rPr>
              <a:t>du magasin </a:t>
            </a:r>
            <a:r>
              <a:rPr sz="1650" u="none" spc="60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u="none" spc="-5" dirty="0">
                <a:solidFill>
                  <a:srgbClr val="999999"/>
                </a:solidFill>
                <a:latin typeface="Tahoma"/>
                <a:cs typeface="Tahoma"/>
              </a:rPr>
              <a:t>  </a:t>
            </a:r>
            <a:r>
              <a:rPr sz="1650" u="none" spc="155" dirty="0">
                <a:solidFill>
                  <a:srgbClr val="000000"/>
                </a:solidFill>
                <a:latin typeface="Tahoma"/>
                <a:cs typeface="Tahoma"/>
              </a:rPr>
              <a:t>pod </a:t>
            </a:r>
            <a:r>
              <a:rPr sz="1650" u="none" spc="155" dirty="0">
                <a:solidFill>
                  <a:srgbClr val="999999"/>
                </a:solidFill>
                <a:latin typeface="Tahoma"/>
                <a:cs typeface="Tahoma"/>
              </a:rPr>
              <a:t>- </a:t>
            </a:r>
            <a:r>
              <a:rPr sz="1650" u="none" spc="190" dirty="0">
                <a:solidFill>
                  <a:srgbClr val="000000"/>
                </a:solidFill>
                <a:latin typeface="Tahoma"/>
                <a:cs typeface="Tahoma"/>
              </a:rPr>
              <a:t>lecteur</a:t>
            </a:r>
            <a:endParaRPr sz="1650">
              <a:latin typeface="Tahoma"/>
              <a:cs typeface="Tahoma"/>
            </a:endParaRPr>
          </a:p>
          <a:p>
            <a:pPr marL="142240">
              <a:lnSpc>
                <a:spcPts val="1770"/>
              </a:lnSpc>
            </a:pPr>
            <a:r>
              <a:rPr sz="1650" u="none" spc="295" dirty="0">
                <a:solidFill>
                  <a:srgbClr val="0077AA"/>
                </a:solidFill>
                <a:latin typeface="Tahoma"/>
                <a:cs typeface="Tahoma"/>
              </a:rPr>
              <a:t>règles </a:t>
            </a:r>
            <a:r>
              <a:rPr sz="1650" u="none" spc="295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endParaRPr sz="1650">
              <a:latin typeface="Tahoma"/>
              <a:cs typeface="Tahoma"/>
            </a:endParaRPr>
          </a:p>
          <a:p>
            <a:pPr marL="647065" marR="5354320" indent="-252729">
              <a:lnSpc>
                <a:spcPts val="1880"/>
              </a:lnSpc>
              <a:spcBef>
                <a:spcPts val="95"/>
              </a:spcBef>
            </a:pPr>
            <a:r>
              <a:rPr sz="1650" u="none" spc="390" dirty="0">
                <a:solidFill>
                  <a:srgbClr val="999999"/>
                </a:solidFill>
                <a:latin typeface="Tahoma"/>
                <a:cs typeface="Tahoma"/>
              </a:rPr>
              <a:t>-</a:t>
            </a:r>
            <a:r>
              <a:rPr sz="1650" u="none" spc="450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650" u="none" spc="200" dirty="0">
                <a:solidFill>
                  <a:srgbClr val="0077AA"/>
                </a:solidFill>
                <a:latin typeface="Tahoma"/>
                <a:cs typeface="Tahoma"/>
              </a:rPr>
              <a:t>Groupes d'API </a:t>
            </a:r>
            <a:r>
              <a:rPr sz="1650" u="none" spc="200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u="none" spc="455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650" u="none" spc="335" dirty="0">
                <a:solidFill>
                  <a:srgbClr val="999999"/>
                </a:solidFill>
                <a:latin typeface="Tahoma"/>
                <a:cs typeface="Tahoma"/>
              </a:rPr>
              <a:t>[ </a:t>
            </a:r>
            <a:r>
              <a:rPr sz="1650" u="none" spc="335" dirty="0">
                <a:solidFill>
                  <a:srgbClr val="669900"/>
                </a:solidFill>
                <a:latin typeface="Tahoma"/>
                <a:cs typeface="Tahoma"/>
              </a:rPr>
              <a:t>"" </a:t>
            </a:r>
            <a:r>
              <a:rPr sz="1650" u="none" spc="335" dirty="0">
                <a:solidFill>
                  <a:srgbClr val="999999"/>
                </a:solidFill>
                <a:latin typeface="Tahoma"/>
                <a:cs typeface="Tahoma"/>
              </a:rPr>
              <a:t>]</a:t>
            </a:r>
            <a:r>
              <a:rPr sz="1650" u="none" spc="455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650" u="none" dirty="0">
                <a:solidFill>
                  <a:srgbClr val="6F808F"/>
                </a:solidFill>
                <a:latin typeface="Tahoma"/>
                <a:cs typeface="Tahoma"/>
              </a:rPr>
              <a:t>#</a:t>
            </a:r>
            <a:r>
              <a:rPr sz="1650" u="none" spc="450" dirty="0">
                <a:solidFill>
                  <a:srgbClr val="6F808F"/>
                </a:solidFill>
                <a:latin typeface="Tahoma"/>
                <a:cs typeface="Tahoma"/>
              </a:rPr>
              <a:t> </a:t>
            </a:r>
            <a:r>
              <a:rPr sz="1650" u="none" spc="320" dirty="0">
                <a:solidFill>
                  <a:srgbClr val="6F808F"/>
                </a:solidFill>
                <a:latin typeface="Tahoma"/>
                <a:cs typeface="Tahoma"/>
              </a:rPr>
              <a:t>""</a:t>
            </a:r>
            <a:r>
              <a:rPr sz="1650" u="none" spc="455" dirty="0">
                <a:solidFill>
                  <a:srgbClr val="6F808F"/>
                </a:solidFill>
                <a:latin typeface="Tahoma"/>
                <a:cs typeface="Tahoma"/>
              </a:rPr>
              <a:t> </a:t>
            </a:r>
            <a:r>
              <a:rPr sz="1650" u="none" spc="280" dirty="0">
                <a:solidFill>
                  <a:srgbClr val="6F808F"/>
                </a:solidFill>
                <a:latin typeface="Tahoma"/>
                <a:cs typeface="Tahoma"/>
              </a:rPr>
              <a:t>indique</a:t>
            </a:r>
            <a:r>
              <a:rPr sz="1650" u="none" spc="455" dirty="0">
                <a:solidFill>
                  <a:srgbClr val="6F808F"/>
                </a:solidFill>
                <a:latin typeface="Tahoma"/>
                <a:cs typeface="Tahoma"/>
              </a:rPr>
              <a:t> </a:t>
            </a:r>
            <a:r>
              <a:rPr sz="1650" u="none" spc="210" dirty="0">
                <a:solidFill>
                  <a:srgbClr val="6F808F"/>
                </a:solidFill>
                <a:latin typeface="Tahoma"/>
                <a:cs typeface="Tahoma"/>
              </a:rPr>
              <a:t>le</a:t>
            </a:r>
            <a:r>
              <a:rPr sz="1650" u="none" spc="455" dirty="0">
                <a:solidFill>
                  <a:srgbClr val="6F808F"/>
                </a:solidFill>
                <a:latin typeface="Tahoma"/>
                <a:cs typeface="Tahoma"/>
              </a:rPr>
              <a:t> </a:t>
            </a:r>
            <a:r>
              <a:rPr sz="1650" u="none" spc="210" dirty="0">
                <a:solidFill>
                  <a:srgbClr val="6F808F"/>
                </a:solidFill>
                <a:latin typeface="Tahoma"/>
                <a:cs typeface="Tahoma"/>
              </a:rPr>
              <a:t>cœur</a:t>
            </a:r>
            <a:r>
              <a:rPr sz="1650" u="none" spc="450" dirty="0">
                <a:solidFill>
                  <a:srgbClr val="6F808F"/>
                </a:solidFill>
                <a:latin typeface="Tahoma"/>
                <a:cs typeface="Tahoma"/>
              </a:rPr>
              <a:t> </a:t>
            </a:r>
            <a:r>
              <a:rPr sz="1650" u="none" spc="150" dirty="0">
                <a:solidFill>
                  <a:srgbClr val="6F808F"/>
                </a:solidFill>
                <a:latin typeface="Tahoma"/>
                <a:cs typeface="Tahoma"/>
              </a:rPr>
              <a:t>API</a:t>
            </a:r>
            <a:r>
              <a:rPr sz="1650" u="none" spc="455" dirty="0">
                <a:solidFill>
                  <a:srgbClr val="6F808F"/>
                </a:solidFill>
                <a:latin typeface="Tahoma"/>
                <a:cs typeface="Tahoma"/>
              </a:rPr>
              <a:t> </a:t>
            </a:r>
            <a:r>
              <a:rPr sz="1650" u="none" spc="225" dirty="0">
                <a:solidFill>
                  <a:srgbClr val="0077AA"/>
                </a:solidFill>
                <a:latin typeface="Tahoma"/>
                <a:cs typeface="Tahoma"/>
              </a:rPr>
              <a:t>ressources </a:t>
            </a:r>
            <a:r>
              <a:rPr sz="1650" u="none" spc="125" dirty="0">
                <a:solidFill>
                  <a:srgbClr val="6F808F"/>
                </a:solidFill>
                <a:latin typeface="Tahoma"/>
                <a:cs typeface="Tahoma"/>
              </a:rPr>
              <a:t>du groupe </a:t>
            </a:r>
            <a:r>
              <a:rPr sz="1650" u="none" spc="225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u="none" spc="-5" dirty="0">
                <a:solidFill>
                  <a:srgbClr val="999999"/>
                </a:solidFill>
                <a:latin typeface="Tahoma"/>
                <a:cs typeface="Tahoma"/>
              </a:rPr>
              <a:t>  </a:t>
            </a:r>
            <a:r>
              <a:rPr sz="1650" u="none" spc="220" dirty="0">
                <a:solidFill>
                  <a:srgbClr val="999999"/>
                </a:solidFill>
                <a:latin typeface="Tahoma"/>
                <a:cs typeface="Tahoma"/>
              </a:rPr>
              <a:t>[ </a:t>
            </a:r>
            <a:r>
              <a:rPr sz="1650" u="none" spc="220" dirty="0">
                <a:solidFill>
                  <a:srgbClr val="669900"/>
                </a:solidFill>
                <a:latin typeface="Tahoma"/>
                <a:cs typeface="Tahoma"/>
              </a:rPr>
              <a:t>"pods" </a:t>
            </a:r>
            <a:r>
              <a:rPr sz="1650" u="none" spc="220" dirty="0">
                <a:solidFill>
                  <a:srgbClr val="999999"/>
                </a:solidFill>
                <a:latin typeface="Tahoma"/>
                <a:cs typeface="Tahoma"/>
              </a:rPr>
              <a:t>]</a:t>
            </a:r>
            <a:endParaRPr sz="1650">
              <a:latin typeface="Tahoma"/>
              <a:cs typeface="Tahoma"/>
            </a:endParaRPr>
          </a:p>
          <a:p>
            <a:pPr marL="647065">
              <a:lnSpc>
                <a:spcPts val="1825"/>
              </a:lnSpc>
            </a:pPr>
            <a:r>
              <a:rPr sz="1650" u="none" spc="235" dirty="0">
                <a:solidFill>
                  <a:srgbClr val="0077AA"/>
                </a:solidFill>
                <a:latin typeface="Tahoma"/>
                <a:cs typeface="Tahoma"/>
              </a:rPr>
              <a:t>verbes </a:t>
            </a:r>
            <a:r>
              <a:rPr sz="1650" u="none" spc="235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u="none" spc="490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650" u="none" spc="305" dirty="0">
                <a:solidFill>
                  <a:srgbClr val="999999"/>
                </a:solidFill>
                <a:latin typeface="Tahoma"/>
                <a:cs typeface="Tahoma"/>
              </a:rPr>
              <a:t>[ </a:t>
            </a:r>
            <a:r>
              <a:rPr sz="1650" u="none" spc="305" dirty="0">
                <a:solidFill>
                  <a:srgbClr val="669900"/>
                </a:solidFill>
                <a:latin typeface="Tahoma"/>
                <a:cs typeface="Tahoma"/>
              </a:rPr>
              <a:t>"obtenir" </a:t>
            </a:r>
            <a:r>
              <a:rPr sz="1650" u="none" spc="305" dirty="0">
                <a:solidFill>
                  <a:srgbClr val="999999"/>
                </a:solidFill>
                <a:latin typeface="Tahoma"/>
                <a:cs typeface="Tahoma"/>
              </a:rPr>
              <a:t>,</a:t>
            </a:r>
            <a:r>
              <a:rPr sz="1650" u="none" spc="495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650" u="none" spc="220" dirty="0">
                <a:solidFill>
                  <a:srgbClr val="669900"/>
                </a:solidFill>
                <a:latin typeface="Tahoma"/>
                <a:cs typeface="Tahoma"/>
              </a:rPr>
              <a:t>"montre" </a:t>
            </a:r>
            <a:r>
              <a:rPr sz="1650" u="none" spc="220" dirty="0">
                <a:solidFill>
                  <a:srgbClr val="999999"/>
                </a:solidFill>
                <a:latin typeface="Tahoma"/>
                <a:cs typeface="Tahoma"/>
              </a:rPr>
              <a:t>,</a:t>
            </a:r>
            <a:r>
              <a:rPr sz="1650" u="none" spc="490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650" u="none" spc="409" dirty="0">
                <a:solidFill>
                  <a:srgbClr val="669900"/>
                </a:solidFill>
                <a:latin typeface="Tahoma"/>
                <a:cs typeface="Tahoma"/>
              </a:rPr>
              <a:t>"liste" </a:t>
            </a:r>
            <a:r>
              <a:rPr sz="1650" u="none" spc="409" dirty="0">
                <a:solidFill>
                  <a:srgbClr val="999999"/>
                </a:solidFill>
                <a:latin typeface="Tahoma"/>
                <a:cs typeface="Tahoma"/>
              </a:rPr>
              <a:t>]</a:t>
            </a:r>
            <a:endParaRPr sz="165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750"/>
              </a:spcBef>
            </a:pPr>
            <a:endParaRPr sz="165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r>
              <a:rPr u="none" dirty="0">
                <a:solidFill>
                  <a:srgbClr val="333333"/>
                </a:solidFill>
              </a:rPr>
              <a:t>Liste</a:t>
            </a:r>
            <a:r>
              <a:rPr u="none" spc="-60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de</a:t>
            </a:r>
            <a:r>
              <a:rPr u="none" spc="-60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verbes :</a:t>
            </a:r>
            <a:r>
              <a:rPr u="none" spc="-60" dirty="0">
                <a:solidFill>
                  <a:srgbClr val="333333"/>
                </a:solidFill>
              </a:rPr>
              <a:t> </a:t>
            </a:r>
            <a:r>
              <a:rPr u="none" spc="145" dirty="0">
                <a:latin typeface="Tahoma"/>
                <a:cs typeface="Tahoma"/>
              </a:rPr>
              <a:t>obtenir </a:t>
            </a:r>
            <a:r>
              <a:rPr u="none" spc="145" dirty="0">
                <a:solidFill>
                  <a:srgbClr val="333333"/>
                </a:solidFill>
              </a:rPr>
              <a:t>,</a:t>
            </a:r>
            <a:r>
              <a:rPr u="none" spc="-60" dirty="0">
                <a:solidFill>
                  <a:srgbClr val="333333"/>
                </a:solidFill>
              </a:rPr>
              <a:t> </a:t>
            </a:r>
            <a:r>
              <a:rPr u="none" spc="445" dirty="0">
                <a:latin typeface="Tahoma"/>
                <a:cs typeface="Tahoma"/>
              </a:rPr>
              <a:t>liste </a:t>
            </a:r>
            <a:r>
              <a:rPr u="none" spc="445" dirty="0">
                <a:solidFill>
                  <a:srgbClr val="333333"/>
                </a:solidFill>
              </a:rPr>
              <a:t>,</a:t>
            </a:r>
            <a:r>
              <a:rPr u="none" spc="-60" dirty="0">
                <a:solidFill>
                  <a:srgbClr val="333333"/>
                </a:solidFill>
              </a:rPr>
              <a:t> </a:t>
            </a:r>
            <a:r>
              <a:rPr u="none" spc="85" dirty="0">
                <a:latin typeface="Tahoma"/>
                <a:cs typeface="Tahoma"/>
              </a:rPr>
              <a:t>montre </a:t>
            </a:r>
            <a:r>
              <a:rPr u="none" spc="85" dirty="0">
                <a:solidFill>
                  <a:srgbClr val="333333"/>
                </a:solidFill>
              </a:rPr>
              <a:t>,</a:t>
            </a:r>
            <a:r>
              <a:rPr u="none" spc="-60" dirty="0">
                <a:solidFill>
                  <a:srgbClr val="333333"/>
                </a:solidFill>
              </a:rPr>
              <a:t> </a:t>
            </a:r>
            <a:r>
              <a:rPr u="none" spc="225" dirty="0">
                <a:latin typeface="Tahoma"/>
                <a:cs typeface="Tahoma"/>
              </a:rPr>
              <a:t>créer </a:t>
            </a:r>
            <a:r>
              <a:rPr u="none" spc="225" dirty="0">
                <a:solidFill>
                  <a:srgbClr val="333333"/>
                </a:solidFill>
              </a:rPr>
              <a:t>,</a:t>
            </a:r>
            <a:r>
              <a:rPr u="none" spc="-60" dirty="0">
                <a:solidFill>
                  <a:srgbClr val="333333"/>
                </a:solidFill>
              </a:rPr>
              <a:t> </a:t>
            </a:r>
            <a:r>
              <a:rPr u="none" spc="130" dirty="0">
                <a:latin typeface="Tahoma"/>
                <a:cs typeface="Tahoma"/>
              </a:rPr>
              <a:t>mise à jour </a:t>
            </a:r>
            <a:r>
              <a:rPr u="none" spc="130" dirty="0">
                <a:solidFill>
                  <a:srgbClr val="333333"/>
                </a:solidFill>
              </a:rPr>
              <a:t>,</a:t>
            </a:r>
            <a:r>
              <a:rPr u="none" spc="-60" dirty="0">
                <a:solidFill>
                  <a:srgbClr val="333333"/>
                </a:solidFill>
              </a:rPr>
              <a:t> </a:t>
            </a:r>
            <a:r>
              <a:rPr u="none" spc="155" dirty="0">
                <a:latin typeface="Tahoma"/>
                <a:cs typeface="Tahoma"/>
              </a:rPr>
              <a:t>correctif </a:t>
            </a:r>
            <a:r>
              <a:rPr u="none" spc="155" dirty="0">
                <a:solidFill>
                  <a:srgbClr val="333333"/>
                </a:solidFill>
              </a:rPr>
              <a:t>,</a:t>
            </a:r>
            <a:r>
              <a:rPr u="none" spc="-60" dirty="0">
                <a:solidFill>
                  <a:srgbClr val="333333"/>
                </a:solidFill>
              </a:rPr>
              <a:t> </a:t>
            </a:r>
            <a:r>
              <a:rPr u="none" spc="125" dirty="0">
                <a:latin typeface="Tahoma"/>
                <a:cs typeface="Tahoma"/>
              </a:rPr>
              <a:t>supprimer </a:t>
            </a:r>
            <a:r>
              <a:rPr u="none" spc="125" dirty="0">
                <a:solidFill>
                  <a:srgbClr val="333333"/>
                </a:solidFill>
              </a:rPr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32493866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96924" y="571563"/>
            <a:ext cx="3466465" cy="558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DISTRIBUTIONS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1647824"/>
            <a:ext cx="95250" cy="9524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09687" y="2128837"/>
            <a:ext cx="104775" cy="10477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09687" y="2605087"/>
            <a:ext cx="104775" cy="10477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09687" y="3090862"/>
            <a:ext cx="104775" cy="10477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09687" y="3567112"/>
            <a:ext cx="104775" cy="104774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09687" y="4043362"/>
            <a:ext cx="104775" cy="104774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09687" y="4529137"/>
            <a:ext cx="104775" cy="104774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09687" y="5005387"/>
            <a:ext cx="104775" cy="104774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1177924" y="1345564"/>
            <a:ext cx="7682865" cy="38735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065" marR="5080" indent="-381000">
              <a:lnSpc>
                <a:spcPct val="151800"/>
              </a:lnSpc>
              <a:spcBef>
                <a:spcPts val="100"/>
              </a:spcBef>
            </a:pP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Installation</a:t>
            </a:r>
            <a:r>
              <a:rPr sz="2100" spc="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de</a:t>
            </a:r>
            <a:r>
              <a:rPr sz="2100" spc="1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0" dirty="0">
                <a:solidFill>
                  <a:srgbClr val="333333"/>
                </a:solidFill>
                <a:latin typeface="Trebuchet MS"/>
                <a:cs typeface="Trebuchet MS"/>
              </a:rPr>
              <a:t>Kubernetes</a:t>
            </a:r>
            <a:r>
              <a:rPr sz="2100" spc="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avec</a:t>
            </a:r>
            <a:r>
              <a:rPr sz="2100" spc="1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différent</a:t>
            </a:r>
            <a:r>
              <a:rPr sz="2100" spc="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choix</a:t>
            </a:r>
            <a:r>
              <a:rPr sz="2100" spc="1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00" dirty="0">
                <a:solidFill>
                  <a:srgbClr val="333333"/>
                </a:solidFill>
                <a:latin typeface="Trebuchet MS"/>
                <a:cs typeface="Trebuchet MS"/>
              </a:rPr>
              <a:t>et</a:t>
            </a:r>
            <a:r>
              <a:rPr sz="2100" spc="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Caractéristiques : </a:t>
            </a:r>
            <a:r>
              <a:rPr sz="2100" spc="60" dirty="0">
                <a:solidFill>
                  <a:srgbClr val="333333"/>
                </a:solidFill>
                <a:latin typeface="Trebuchet MS"/>
                <a:cs typeface="Trebuchet MS"/>
              </a:rPr>
              <a:t>Fonctionnement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35" dirty="0">
                <a:solidFill>
                  <a:srgbClr val="333333"/>
                </a:solidFill>
                <a:latin typeface="Trebuchet MS"/>
                <a:cs typeface="Trebuchet MS"/>
              </a:rPr>
              <a:t>sur</a:t>
            </a:r>
            <a:r>
              <a:rPr sz="2100" spc="-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développeur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gare</a:t>
            </a:r>
            <a:r>
              <a:rPr sz="2100" spc="-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(célibataire</a:t>
            </a:r>
            <a:r>
              <a:rPr sz="2100" spc="-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nœud)</a:t>
            </a:r>
            <a:endParaRPr sz="2100" dirty="0">
              <a:latin typeface="Trebuchet MS"/>
              <a:cs typeface="Trebuchet MS"/>
            </a:endParaRPr>
          </a:p>
          <a:p>
            <a:pPr marL="393065">
              <a:lnSpc>
                <a:spcPct val="100000"/>
              </a:lnSpc>
              <a:spcBef>
                <a:spcPts val="1180"/>
              </a:spcBef>
            </a:pP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Automatique</a:t>
            </a:r>
            <a:r>
              <a:rPr sz="2100" spc="-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5" dirty="0">
                <a:solidFill>
                  <a:srgbClr val="333333"/>
                </a:solidFill>
                <a:latin typeface="Trebuchet MS"/>
                <a:cs typeface="Trebuchet MS"/>
              </a:rPr>
              <a:t>haut</a:t>
            </a:r>
            <a:r>
              <a:rPr sz="2100" spc="-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20" dirty="0">
                <a:solidFill>
                  <a:srgbClr val="333333"/>
                </a:solidFill>
                <a:latin typeface="Trebuchet MS"/>
                <a:cs typeface="Trebuchet MS"/>
              </a:rPr>
              <a:t>disponibilité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de</a:t>
            </a:r>
            <a:r>
              <a:rPr sz="2100" spc="-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contrôle</a:t>
            </a:r>
            <a:r>
              <a:rPr sz="2100" spc="-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0" dirty="0">
                <a:solidFill>
                  <a:srgbClr val="333333"/>
                </a:solidFill>
                <a:latin typeface="Trebuchet MS"/>
                <a:cs typeface="Trebuchet MS"/>
              </a:rPr>
              <a:t>nœuds,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50" i="1" dirty="0">
                <a:solidFill>
                  <a:srgbClr val="ED2137"/>
                </a:solidFill>
                <a:latin typeface="Trebuchet MS"/>
                <a:cs typeface="Trebuchet MS"/>
              </a:rPr>
              <a:t>Contrôle</a:t>
            </a:r>
            <a:r>
              <a:rPr sz="2150" i="1" spc="-20" dirty="0">
                <a:solidFill>
                  <a:srgbClr val="ED2137"/>
                </a:solidFill>
                <a:latin typeface="Trebuchet MS"/>
                <a:cs typeface="Trebuchet MS"/>
              </a:rPr>
              <a:t> </a:t>
            </a:r>
            <a:r>
              <a:rPr sz="2150" i="1" spc="-10" dirty="0">
                <a:solidFill>
                  <a:srgbClr val="ED2137"/>
                </a:solidFill>
                <a:latin typeface="Trebuchet MS"/>
                <a:cs typeface="Trebuchet MS"/>
              </a:rPr>
              <a:t>Avion</a:t>
            </a:r>
            <a:endParaRPr sz="2150" dirty="0">
              <a:latin typeface="Trebuchet MS"/>
              <a:cs typeface="Trebuchet MS"/>
            </a:endParaRPr>
          </a:p>
          <a:p>
            <a:pPr marL="393065" marR="3963670">
              <a:lnSpc>
                <a:spcPct val="148800"/>
              </a:lnSpc>
              <a:spcBef>
                <a:spcPts val="65"/>
              </a:spcBef>
            </a:pPr>
            <a:r>
              <a:rPr sz="2100" spc="105" dirty="0">
                <a:solidFill>
                  <a:srgbClr val="333333"/>
                </a:solidFill>
                <a:latin typeface="Trebuchet MS"/>
                <a:cs typeface="Trebuchet MS"/>
              </a:rPr>
              <a:t>WEB</a:t>
            </a:r>
            <a:r>
              <a:rPr sz="2100" spc="-8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85" dirty="0">
                <a:solidFill>
                  <a:srgbClr val="333333"/>
                </a:solidFill>
                <a:latin typeface="Trebuchet MS"/>
                <a:cs typeface="Trebuchet MS"/>
              </a:rPr>
              <a:t>gestion</a:t>
            </a:r>
            <a:r>
              <a:rPr sz="2100" spc="-8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0" dirty="0">
                <a:solidFill>
                  <a:srgbClr val="333333"/>
                </a:solidFill>
                <a:latin typeface="Trebuchet MS"/>
                <a:cs typeface="Trebuchet MS"/>
              </a:rPr>
              <a:t>console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Fédération</a:t>
            </a:r>
            <a:r>
              <a:rPr sz="2100" spc="9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de</a:t>
            </a:r>
            <a:r>
              <a:rPr sz="2100" spc="9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clusters </a:t>
            </a:r>
            <a:r>
              <a:rPr sz="2100" spc="55" dirty="0">
                <a:solidFill>
                  <a:srgbClr val="333333"/>
                </a:solidFill>
                <a:latin typeface="Trebuchet MS"/>
                <a:cs typeface="Trebuchet MS"/>
              </a:rPr>
              <a:t>automatisés</a:t>
            </a:r>
            <a:r>
              <a:rPr sz="2100" spc="-7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installation</a:t>
            </a:r>
            <a:endParaRPr sz="2100" dirty="0">
              <a:latin typeface="Trebuchet MS"/>
              <a:cs typeface="Trebuchet MS"/>
            </a:endParaRPr>
          </a:p>
          <a:p>
            <a:pPr marL="393065">
              <a:lnSpc>
                <a:spcPct val="100000"/>
              </a:lnSpc>
              <a:spcBef>
                <a:spcPts val="1305"/>
              </a:spcBef>
            </a:pP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Intégration</a:t>
            </a:r>
            <a:r>
              <a:rPr sz="2100" spc="4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de</a:t>
            </a:r>
            <a:r>
              <a:rPr sz="2100" spc="5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5" dirty="0">
                <a:solidFill>
                  <a:srgbClr val="333333"/>
                </a:solidFill>
                <a:latin typeface="Trebuchet MS"/>
                <a:cs typeface="Trebuchet MS"/>
              </a:rPr>
              <a:t>un</a:t>
            </a:r>
            <a:r>
              <a:rPr sz="2100" spc="5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70" dirty="0">
                <a:solidFill>
                  <a:srgbClr val="333333"/>
                </a:solidFill>
                <a:latin typeface="Trebuchet MS"/>
                <a:cs typeface="Trebuchet MS"/>
              </a:rPr>
              <a:t>continu</a:t>
            </a:r>
            <a:r>
              <a:rPr sz="2100" spc="5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intégration</a:t>
            </a:r>
            <a:r>
              <a:rPr sz="2100" spc="4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usine</a:t>
            </a:r>
            <a:endParaRPr sz="2100" dirty="0">
              <a:latin typeface="Trebuchet MS"/>
              <a:cs typeface="Trebuchet MS"/>
            </a:endParaRPr>
          </a:p>
          <a:p>
            <a:pPr marL="393065">
              <a:lnSpc>
                <a:spcPct val="100000"/>
              </a:lnSpc>
              <a:spcBef>
                <a:spcPts val="1230"/>
              </a:spcBef>
            </a:pPr>
            <a:r>
              <a:rPr sz="2100" spc="-25" dirty="0">
                <a:solidFill>
                  <a:srgbClr val="333333"/>
                </a:solidFill>
                <a:latin typeface="Trebuchet MS"/>
                <a:cs typeface="Trebuchet MS"/>
              </a:rPr>
              <a:t>...</a:t>
            </a:r>
            <a:endParaRPr sz="2100" dirty="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09624" y="2085974"/>
            <a:ext cx="12211050" cy="9525"/>
          </a:xfrm>
          <a:custGeom>
            <a:avLst/>
            <a:gdLst/>
            <a:ahLst/>
            <a:cxnLst/>
            <a:rect l="l" t="t" r="r" b="b"/>
            <a:pathLst>
              <a:path w="12211050" h="9525">
                <a:moveTo>
                  <a:pt x="12211049" y="9524"/>
                </a:moveTo>
                <a:lnTo>
                  <a:pt x="0" y="9524"/>
                </a:lnTo>
                <a:lnTo>
                  <a:pt x="0" y="0"/>
                </a:lnTo>
                <a:lnTo>
                  <a:pt x="12211049" y="0"/>
                </a:lnTo>
                <a:lnTo>
                  <a:pt x="12211049" y="952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809624" y="2085974"/>
            <a:ext cx="12211050" cy="3305175"/>
            <a:chOff x="809624" y="2085974"/>
            <a:chExt cx="12211050" cy="3305175"/>
          </a:xfrm>
        </p:grpSpPr>
        <p:sp>
          <p:nvSpPr>
            <p:cNvPr id="4" name="object 4"/>
            <p:cNvSpPr/>
            <p:nvPr/>
          </p:nvSpPr>
          <p:spPr>
            <a:xfrm>
              <a:off x="809612" y="2085974"/>
              <a:ext cx="12211050" cy="3305175"/>
            </a:xfrm>
            <a:custGeom>
              <a:avLst/>
              <a:gdLst/>
              <a:ahLst/>
              <a:cxnLst/>
              <a:rect l="l" t="t" r="r" b="b"/>
              <a:pathLst>
                <a:path w="12211050" h="3305175">
                  <a:moveTo>
                    <a:pt x="12211050" y="0"/>
                  </a:moveTo>
                  <a:lnTo>
                    <a:pt x="12201525" y="0"/>
                  </a:lnTo>
                  <a:lnTo>
                    <a:pt x="12201525" y="3295650"/>
                  </a:lnTo>
                  <a:lnTo>
                    <a:pt x="0" y="3295650"/>
                  </a:lnTo>
                  <a:lnTo>
                    <a:pt x="0" y="3305175"/>
                  </a:lnTo>
                  <a:lnTo>
                    <a:pt x="12201525" y="3305175"/>
                  </a:lnTo>
                  <a:lnTo>
                    <a:pt x="12211050" y="3305175"/>
                  </a:lnTo>
                  <a:lnTo>
                    <a:pt x="12211050" y="3295650"/>
                  </a:lnTo>
                  <a:lnTo>
                    <a:pt x="12211050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09624" y="2085974"/>
              <a:ext cx="9525" cy="3305175"/>
            </a:xfrm>
            <a:custGeom>
              <a:avLst/>
              <a:gdLst/>
              <a:ahLst/>
              <a:cxnLst/>
              <a:rect l="l" t="t" r="r" b="b"/>
              <a:pathLst>
                <a:path w="9525" h="3305175">
                  <a:moveTo>
                    <a:pt x="0" y="3305174"/>
                  </a:moveTo>
                  <a:lnTo>
                    <a:pt x="0" y="0"/>
                  </a:lnTo>
                  <a:lnTo>
                    <a:pt x="9524" y="9524"/>
                  </a:lnTo>
                  <a:lnTo>
                    <a:pt x="9524" y="3295649"/>
                  </a:lnTo>
                  <a:lnTo>
                    <a:pt x="0" y="3305174"/>
                  </a:lnTo>
                  <a:close/>
                </a:path>
              </a:pathLst>
            </a:custGeom>
            <a:solidFill>
              <a:srgbClr val="ED21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65" dirty="0"/>
              <a:t>RBAC</a:t>
            </a:r>
            <a:r>
              <a:rPr spc="-100" dirty="0"/>
              <a:t> </a:t>
            </a:r>
            <a:r>
              <a:rPr spc="345" dirty="0"/>
              <a:t>-</a:t>
            </a:r>
            <a:r>
              <a:rPr spc="-95" dirty="0"/>
              <a:t> </a:t>
            </a:r>
            <a:r>
              <a:rPr spc="-40" dirty="0"/>
              <a:t>L'IMPLICATION DES RÔLES</a:t>
            </a: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1647824"/>
            <a:ext cx="95250" cy="95249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97485" rIns="0" bIns="0" rtlCol="0">
            <a:spAutoFit/>
          </a:bodyPr>
          <a:lstStyle/>
          <a:p>
            <a:pPr marL="371475">
              <a:lnSpc>
                <a:spcPct val="100000"/>
              </a:lnSpc>
              <a:spcBef>
                <a:spcPts val="100"/>
              </a:spcBef>
            </a:pPr>
            <a:r>
              <a:rPr u="none" spc="55" dirty="0">
                <a:solidFill>
                  <a:srgbClr val="333333"/>
                </a:solidFill>
              </a:rPr>
              <a:t>Exemple</a:t>
            </a:r>
            <a:r>
              <a:rPr u="none" spc="-20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de</a:t>
            </a:r>
            <a:r>
              <a:rPr u="none" spc="-20" dirty="0">
                <a:solidFill>
                  <a:srgbClr val="333333"/>
                </a:solidFill>
              </a:rPr>
              <a:t> </a:t>
            </a:r>
            <a:r>
              <a:rPr u="none" spc="50" dirty="0"/>
              <a:t>Liaison de rôle</a:t>
            </a:r>
            <a:r>
              <a:rPr u="none" spc="-20" dirty="0"/>
              <a:t> </a:t>
            </a:r>
            <a:r>
              <a:rPr u="none" dirty="0">
                <a:solidFill>
                  <a:srgbClr val="333333"/>
                </a:solidFill>
              </a:rPr>
              <a:t>permettant</a:t>
            </a:r>
            <a:r>
              <a:rPr u="none" spc="-20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"Jeanne"</a:t>
            </a:r>
            <a:r>
              <a:rPr u="none" spc="-20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à</a:t>
            </a:r>
            <a:r>
              <a:rPr u="none" spc="-20" dirty="0">
                <a:solidFill>
                  <a:srgbClr val="333333"/>
                </a:solidFill>
              </a:rPr>
              <a:t> </a:t>
            </a:r>
            <a:r>
              <a:rPr u="none" spc="50" dirty="0">
                <a:solidFill>
                  <a:srgbClr val="333333"/>
                </a:solidFill>
              </a:rPr>
              <a:t>lire</a:t>
            </a:r>
            <a:r>
              <a:rPr u="none" spc="-15" dirty="0">
                <a:solidFill>
                  <a:srgbClr val="333333"/>
                </a:solidFill>
              </a:rPr>
              <a:t> </a:t>
            </a:r>
            <a:r>
              <a:rPr u="none" spc="114" dirty="0"/>
              <a:t>Capsules</a:t>
            </a:r>
            <a:r>
              <a:rPr u="none" spc="-20" dirty="0"/>
              <a:t> </a:t>
            </a:r>
            <a:r>
              <a:rPr u="none" dirty="0">
                <a:solidFill>
                  <a:srgbClr val="333333"/>
                </a:solidFill>
              </a:rPr>
              <a:t>dans</a:t>
            </a:r>
            <a:r>
              <a:rPr u="none" spc="-20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le</a:t>
            </a:r>
            <a:r>
              <a:rPr u="none" spc="-20" dirty="0">
                <a:solidFill>
                  <a:srgbClr val="333333"/>
                </a:solidFill>
              </a:rPr>
              <a:t> </a:t>
            </a:r>
            <a:r>
              <a:rPr u="none" spc="105" dirty="0">
                <a:solidFill>
                  <a:srgbClr val="333333"/>
                </a:solidFill>
              </a:rPr>
              <a:t>"achats"</a:t>
            </a:r>
            <a:r>
              <a:rPr u="none" spc="-20" dirty="0">
                <a:solidFill>
                  <a:srgbClr val="333333"/>
                </a:solidFill>
              </a:rPr>
              <a:t> </a:t>
            </a:r>
            <a:r>
              <a:rPr u="none" spc="80" dirty="0"/>
              <a:t>Espace de noms</a:t>
            </a:r>
          </a:p>
          <a:p>
            <a:pPr>
              <a:lnSpc>
                <a:spcPct val="100000"/>
              </a:lnSpc>
              <a:spcBef>
                <a:spcPts val="285"/>
              </a:spcBef>
            </a:pPr>
            <a:endParaRPr u="none" spc="80" dirty="0"/>
          </a:p>
          <a:p>
            <a:pPr marL="142875" marR="6994525">
              <a:lnSpc>
                <a:spcPts val="1880"/>
              </a:lnSpc>
            </a:pPr>
            <a:r>
              <a:rPr sz="1650" u="none" spc="245" dirty="0">
                <a:solidFill>
                  <a:srgbClr val="0077AA"/>
                </a:solidFill>
                <a:latin typeface="Tahoma"/>
                <a:cs typeface="Tahoma"/>
              </a:rPr>
              <a:t>apiVersion </a:t>
            </a:r>
            <a:r>
              <a:rPr sz="1650" u="none" spc="245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u="none" dirty="0">
                <a:solidFill>
                  <a:srgbClr val="999999"/>
                </a:solidFill>
                <a:latin typeface="Tahoma"/>
                <a:cs typeface="Tahoma"/>
              </a:rPr>
              <a:t>  </a:t>
            </a:r>
            <a:r>
              <a:rPr sz="1650" u="none" spc="254" dirty="0">
                <a:solidFill>
                  <a:srgbClr val="000000"/>
                </a:solidFill>
                <a:latin typeface="Tahoma"/>
                <a:cs typeface="Tahoma"/>
              </a:rPr>
              <a:t>rbac.authorization.k8s.io/v1 </a:t>
            </a:r>
            <a:r>
              <a:rPr sz="1650" u="none" spc="260" dirty="0">
                <a:solidFill>
                  <a:srgbClr val="0077AA"/>
                </a:solidFill>
                <a:latin typeface="Tahoma"/>
                <a:cs typeface="Tahoma"/>
              </a:rPr>
              <a:t>type </a:t>
            </a:r>
            <a:r>
              <a:rPr sz="1650" u="none" spc="260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u="none" spc="484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650" u="none" spc="200" dirty="0">
                <a:solidFill>
                  <a:srgbClr val="000000"/>
                </a:solidFill>
                <a:latin typeface="Tahoma"/>
                <a:cs typeface="Tahoma"/>
              </a:rPr>
              <a:t>Liaison de rôle</a:t>
            </a:r>
            <a:endParaRPr sz="1650">
              <a:latin typeface="Tahoma"/>
              <a:cs typeface="Tahoma"/>
            </a:endParaRPr>
          </a:p>
          <a:p>
            <a:pPr marL="142875">
              <a:lnSpc>
                <a:spcPts val="1770"/>
              </a:lnSpc>
            </a:pPr>
            <a:r>
              <a:rPr sz="1650" u="none" spc="155" dirty="0">
                <a:solidFill>
                  <a:srgbClr val="0077AA"/>
                </a:solidFill>
                <a:latin typeface="Tahoma"/>
                <a:cs typeface="Tahoma"/>
              </a:rPr>
              <a:t>métadonnées </a:t>
            </a:r>
            <a:r>
              <a:rPr sz="1650" u="none" spc="155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endParaRPr sz="1650">
              <a:latin typeface="Tahoma"/>
              <a:cs typeface="Tahoma"/>
            </a:endParaRPr>
          </a:p>
          <a:p>
            <a:pPr marL="394970" marR="9391650">
              <a:lnSpc>
                <a:spcPts val="1880"/>
              </a:lnSpc>
              <a:spcBef>
                <a:spcPts val="95"/>
              </a:spcBef>
            </a:pPr>
            <a:r>
              <a:rPr sz="1650" u="none" spc="60" dirty="0">
                <a:solidFill>
                  <a:srgbClr val="0077AA"/>
                </a:solidFill>
                <a:latin typeface="Tahoma"/>
                <a:cs typeface="Tahoma"/>
              </a:rPr>
              <a:t>nom </a:t>
            </a:r>
            <a:r>
              <a:rPr sz="1650" u="none" spc="60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u="none" spc="495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650" u="none" spc="220" dirty="0">
                <a:solidFill>
                  <a:srgbClr val="000000"/>
                </a:solidFill>
                <a:latin typeface="Tahoma"/>
                <a:cs typeface="Tahoma"/>
              </a:rPr>
              <a:t>lire </a:t>
            </a:r>
            <a:r>
              <a:rPr sz="1650" u="none" spc="220" dirty="0">
                <a:solidFill>
                  <a:srgbClr val="999999"/>
                </a:solidFill>
                <a:latin typeface="Tahoma"/>
                <a:cs typeface="Tahoma"/>
              </a:rPr>
              <a:t>- </a:t>
            </a:r>
            <a:r>
              <a:rPr sz="1650" u="none" spc="110" dirty="0">
                <a:solidFill>
                  <a:srgbClr val="0077AA"/>
                </a:solidFill>
                <a:latin typeface="Tahoma"/>
                <a:cs typeface="Tahoma"/>
              </a:rPr>
              <a:t>espace de noms </a:t>
            </a:r>
            <a:r>
              <a:rPr sz="1650" u="none" spc="100" dirty="0">
                <a:solidFill>
                  <a:srgbClr val="000000"/>
                </a:solidFill>
                <a:latin typeface="Tahoma"/>
                <a:cs typeface="Tahoma"/>
              </a:rPr>
              <a:t>des pods </a:t>
            </a:r>
            <a:r>
              <a:rPr sz="1650" u="none" spc="110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u="none" spc="-5" dirty="0">
                <a:solidFill>
                  <a:srgbClr val="999999"/>
                </a:solidFill>
                <a:latin typeface="Tahoma"/>
                <a:cs typeface="Tahoma"/>
              </a:rPr>
              <a:t>  </a:t>
            </a:r>
            <a:r>
              <a:rPr sz="1650" u="none" spc="155" dirty="0">
                <a:solidFill>
                  <a:srgbClr val="000000"/>
                </a:solidFill>
                <a:latin typeface="Tahoma"/>
                <a:cs typeface="Tahoma"/>
              </a:rPr>
              <a:t>achats</a:t>
            </a:r>
            <a:endParaRPr sz="1650">
              <a:latin typeface="Tahoma"/>
              <a:cs typeface="Tahoma"/>
            </a:endParaRPr>
          </a:p>
          <a:p>
            <a:pPr marL="142875">
              <a:lnSpc>
                <a:spcPts val="1770"/>
              </a:lnSpc>
            </a:pPr>
            <a:r>
              <a:rPr sz="1650" u="none" spc="250" dirty="0">
                <a:solidFill>
                  <a:srgbClr val="0077AA"/>
                </a:solidFill>
                <a:latin typeface="Tahoma"/>
                <a:cs typeface="Tahoma"/>
              </a:rPr>
              <a:t>sujets </a:t>
            </a:r>
            <a:r>
              <a:rPr sz="1650" u="none" spc="250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endParaRPr sz="1650">
              <a:latin typeface="Tahoma"/>
              <a:cs typeface="Tahoma"/>
            </a:endParaRPr>
          </a:p>
          <a:p>
            <a:pPr marL="394970">
              <a:lnSpc>
                <a:spcPts val="1875"/>
              </a:lnSpc>
            </a:pPr>
            <a:r>
              <a:rPr sz="1650" u="none" spc="390" dirty="0">
                <a:solidFill>
                  <a:srgbClr val="999999"/>
                </a:solidFill>
                <a:latin typeface="Tahoma"/>
                <a:cs typeface="Tahoma"/>
              </a:rPr>
              <a:t>-</a:t>
            </a:r>
            <a:r>
              <a:rPr sz="1650" u="none" spc="475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650" u="none" spc="260" dirty="0">
                <a:solidFill>
                  <a:srgbClr val="0077AA"/>
                </a:solidFill>
                <a:latin typeface="Tahoma"/>
                <a:cs typeface="Tahoma"/>
              </a:rPr>
              <a:t>gentil </a:t>
            </a:r>
            <a:r>
              <a:rPr sz="1650" u="none" spc="260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u="none" spc="480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650" u="none" spc="140" dirty="0">
                <a:solidFill>
                  <a:srgbClr val="000000"/>
                </a:solidFill>
                <a:latin typeface="Tahoma"/>
                <a:cs typeface="Tahoma"/>
              </a:rPr>
              <a:t>Utilisateur</a:t>
            </a:r>
            <a:endParaRPr sz="1650">
              <a:latin typeface="Tahoma"/>
              <a:cs typeface="Tahoma"/>
            </a:endParaRPr>
          </a:p>
          <a:p>
            <a:pPr marL="647065" marR="7120890">
              <a:lnSpc>
                <a:spcPts val="1880"/>
              </a:lnSpc>
              <a:spcBef>
                <a:spcPts val="95"/>
              </a:spcBef>
            </a:pPr>
            <a:r>
              <a:rPr sz="1650" u="none" spc="60" dirty="0">
                <a:solidFill>
                  <a:srgbClr val="0077AA"/>
                </a:solidFill>
                <a:latin typeface="Tahoma"/>
                <a:cs typeface="Tahoma"/>
              </a:rPr>
              <a:t>nom </a:t>
            </a:r>
            <a:r>
              <a:rPr sz="1650" u="none" spc="60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u="none" spc="395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650" u="none" spc="210" dirty="0">
                <a:solidFill>
                  <a:srgbClr val="000000"/>
                </a:solidFill>
                <a:latin typeface="Tahoma"/>
                <a:cs typeface="Tahoma"/>
              </a:rPr>
              <a:t>Jeanne</a:t>
            </a:r>
            <a:r>
              <a:rPr sz="1650" u="none" spc="400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1650" u="none" dirty="0">
                <a:solidFill>
                  <a:srgbClr val="6F808F"/>
                </a:solidFill>
                <a:latin typeface="Tahoma"/>
                <a:cs typeface="Tahoma"/>
              </a:rPr>
              <a:t>#</a:t>
            </a:r>
            <a:r>
              <a:rPr sz="1650" u="none" spc="395" dirty="0">
                <a:solidFill>
                  <a:srgbClr val="6F808F"/>
                </a:solidFill>
                <a:latin typeface="Tahoma"/>
                <a:cs typeface="Tahoma"/>
              </a:rPr>
              <a:t> </a:t>
            </a:r>
            <a:r>
              <a:rPr sz="1650" u="none" dirty="0">
                <a:solidFill>
                  <a:srgbClr val="6F808F"/>
                </a:solidFill>
                <a:latin typeface="Tahoma"/>
                <a:cs typeface="Tahoma"/>
              </a:rPr>
              <a:t>Nom</a:t>
            </a:r>
            <a:r>
              <a:rPr sz="1650" u="none" spc="400" dirty="0">
                <a:solidFill>
                  <a:srgbClr val="6F808F"/>
                </a:solidFill>
                <a:latin typeface="Tahoma"/>
                <a:cs typeface="Tahoma"/>
              </a:rPr>
              <a:t> </a:t>
            </a:r>
            <a:r>
              <a:rPr sz="1650" u="none" spc="430" dirty="0">
                <a:solidFill>
                  <a:srgbClr val="6F808F"/>
                </a:solidFill>
                <a:latin typeface="Tahoma"/>
                <a:cs typeface="Tahoma"/>
              </a:rPr>
              <a:t>est</a:t>
            </a:r>
            <a:r>
              <a:rPr sz="1650" u="none" spc="395" dirty="0">
                <a:solidFill>
                  <a:srgbClr val="6F808F"/>
                </a:solidFill>
                <a:latin typeface="Tahoma"/>
                <a:cs typeface="Tahoma"/>
              </a:rPr>
              <a:t> </a:t>
            </a:r>
            <a:r>
              <a:rPr sz="1650" u="none" spc="185" dirty="0">
                <a:solidFill>
                  <a:srgbClr val="6F808F"/>
                </a:solidFill>
                <a:latin typeface="Tahoma"/>
                <a:cs typeface="Tahoma"/>
              </a:rPr>
              <a:t>cas</a:t>
            </a:r>
            <a:r>
              <a:rPr sz="1650" u="none" spc="400" dirty="0">
                <a:solidFill>
                  <a:srgbClr val="6F808F"/>
                </a:solidFill>
                <a:latin typeface="Tahoma"/>
                <a:cs typeface="Tahoma"/>
              </a:rPr>
              <a:t> </a:t>
            </a:r>
            <a:r>
              <a:rPr sz="1650" u="none" spc="190" dirty="0">
                <a:solidFill>
                  <a:srgbClr val="0077AA"/>
                </a:solidFill>
                <a:latin typeface="Tahoma"/>
                <a:cs typeface="Tahoma"/>
              </a:rPr>
              <a:t>groupe d'API </a:t>
            </a:r>
            <a:r>
              <a:rPr sz="1650" u="none" spc="285" dirty="0">
                <a:solidFill>
                  <a:srgbClr val="6F808F"/>
                </a:solidFill>
                <a:latin typeface="Tahoma"/>
                <a:cs typeface="Tahoma"/>
              </a:rPr>
              <a:t>sensibles </a:t>
            </a:r>
            <a:r>
              <a:rPr sz="1650" u="none" spc="190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u="none" spc="480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650" u="none" spc="265" dirty="0">
                <a:solidFill>
                  <a:srgbClr val="000000"/>
                </a:solidFill>
                <a:latin typeface="Tahoma"/>
                <a:cs typeface="Tahoma"/>
              </a:rPr>
              <a:t>rbac.authorization.k8s.io</a:t>
            </a:r>
            <a:endParaRPr sz="1650">
              <a:latin typeface="Tahoma"/>
              <a:cs typeface="Tahoma"/>
            </a:endParaRPr>
          </a:p>
          <a:p>
            <a:pPr marL="142875">
              <a:lnSpc>
                <a:spcPts val="1770"/>
              </a:lnSpc>
            </a:pPr>
            <a:r>
              <a:rPr sz="1650" u="none" spc="265" dirty="0">
                <a:solidFill>
                  <a:srgbClr val="0077AA"/>
                </a:solidFill>
                <a:latin typeface="Tahoma"/>
                <a:cs typeface="Tahoma"/>
              </a:rPr>
              <a:t>roleRef </a:t>
            </a:r>
            <a:r>
              <a:rPr sz="1650" u="none" spc="265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endParaRPr sz="1650">
              <a:latin typeface="Tahoma"/>
              <a:cs typeface="Tahoma"/>
            </a:endParaRPr>
          </a:p>
          <a:p>
            <a:pPr marL="394970">
              <a:lnSpc>
                <a:spcPts val="1875"/>
              </a:lnSpc>
            </a:pPr>
            <a:r>
              <a:rPr sz="1650" u="none" spc="260" dirty="0">
                <a:solidFill>
                  <a:srgbClr val="0077AA"/>
                </a:solidFill>
                <a:latin typeface="Tahoma"/>
                <a:cs typeface="Tahoma"/>
              </a:rPr>
              <a:t>gentil </a:t>
            </a:r>
            <a:r>
              <a:rPr sz="1650" u="none" spc="260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u="none" spc="475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650" u="none" spc="195" dirty="0">
                <a:solidFill>
                  <a:srgbClr val="000000"/>
                </a:solidFill>
                <a:latin typeface="Tahoma"/>
                <a:cs typeface="Tahoma"/>
              </a:rPr>
              <a:t>Rôle</a:t>
            </a:r>
            <a:r>
              <a:rPr sz="1650" u="none" spc="480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1650" u="none" spc="229" dirty="0">
                <a:solidFill>
                  <a:srgbClr val="6F808F"/>
                </a:solidFill>
                <a:latin typeface="Tahoma"/>
                <a:cs typeface="Tahoma"/>
              </a:rPr>
              <a:t>#ce</a:t>
            </a:r>
            <a:r>
              <a:rPr sz="1650" u="none" spc="480" dirty="0">
                <a:solidFill>
                  <a:srgbClr val="6F808F"/>
                </a:solidFill>
                <a:latin typeface="Tahoma"/>
                <a:cs typeface="Tahoma"/>
              </a:rPr>
              <a:t> </a:t>
            </a:r>
            <a:r>
              <a:rPr sz="1650" u="none" spc="90" dirty="0">
                <a:solidFill>
                  <a:srgbClr val="6F808F"/>
                </a:solidFill>
                <a:latin typeface="Tahoma"/>
                <a:cs typeface="Tahoma"/>
              </a:rPr>
              <a:t>doit</a:t>
            </a:r>
            <a:r>
              <a:rPr sz="1650" u="none" spc="480" dirty="0">
                <a:solidFill>
                  <a:srgbClr val="6F808F"/>
                </a:solidFill>
                <a:latin typeface="Tahoma"/>
                <a:cs typeface="Tahoma"/>
              </a:rPr>
              <a:t> </a:t>
            </a:r>
            <a:r>
              <a:rPr sz="1650" u="none" spc="95" dirty="0">
                <a:solidFill>
                  <a:srgbClr val="6F808F"/>
                </a:solidFill>
                <a:latin typeface="Tahoma"/>
                <a:cs typeface="Tahoma"/>
              </a:rPr>
              <a:t>être</a:t>
            </a:r>
            <a:r>
              <a:rPr sz="1650" u="none" spc="480" dirty="0">
                <a:solidFill>
                  <a:srgbClr val="6F808F"/>
                </a:solidFill>
                <a:latin typeface="Tahoma"/>
                <a:cs typeface="Tahoma"/>
              </a:rPr>
              <a:t> </a:t>
            </a:r>
            <a:r>
              <a:rPr sz="1650" u="none" spc="195" dirty="0">
                <a:solidFill>
                  <a:srgbClr val="6F808F"/>
                </a:solidFill>
                <a:latin typeface="Tahoma"/>
                <a:cs typeface="Tahoma"/>
              </a:rPr>
              <a:t>Rôle</a:t>
            </a:r>
            <a:r>
              <a:rPr sz="1650" u="none" spc="480" dirty="0">
                <a:solidFill>
                  <a:srgbClr val="6F808F"/>
                </a:solidFill>
                <a:latin typeface="Tahoma"/>
                <a:cs typeface="Tahoma"/>
              </a:rPr>
              <a:t> </a:t>
            </a:r>
            <a:r>
              <a:rPr sz="1650" u="none" spc="240" dirty="0">
                <a:solidFill>
                  <a:srgbClr val="6F808F"/>
                </a:solidFill>
                <a:latin typeface="Tahoma"/>
                <a:cs typeface="Tahoma"/>
              </a:rPr>
              <a:t>ou</a:t>
            </a:r>
            <a:r>
              <a:rPr sz="1650" u="none" spc="480" dirty="0">
                <a:solidFill>
                  <a:srgbClr val="6F808F"/>
                </a:solidFill>
                <a:latin typeface="Tahoma"/>
                <a:cs typeface="Tahoma"/>
              </a:rPr>
              <a:t> </a:t>
            </a:r>
            <a:r>
              <a:rPr sz="1650" u="none" spc="235" dirty="0">
                <a:solidFill>
                  <a:srgbClr val="6F808F"/>
                </a:solidFill>
                <a:latin typeface="Tahoma"/>
                <a:cs typeface="Tahoma"/>
              </a:rPr>
              <a:t>Rôle du cluster</a:t>
            </a:r>
            <a:endParaRPr sz="1650">
              <a:latin typeface="Tahoma"/>
              <a:cs typeface="Tahoma"/>
            </a:endParaRPr>
          </a:p>
          <a:p>
            <a:pPr marL="394970" marR="434340">
              <a:lnSpc>
                <a:spcPts val="1880"/>
              </a:lnSpc>
              <a:spcBef>
                <a:spcPts val="90"/>
              </a:spcBef>
            </a:pPr>
            <a:r>
              <a:rPr sz="1650" u="none" spc="60" dirty="0">
                <a:solidFill>
                  <a:srgbClr val="0077AA"/>
                </a:solidFill>
                <a:latin typeface="Tahoma"/>
                <a:cs typeface="Tahoma"/>
              </a:rPr>
              <a:t>nom </a:t>
            </a:r>
            <a:r>
              <a:rPr sz="1650" u="none" spc="60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u="none" spc="459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650" u="none" spc="155" dirty="0">
                <a:solidFill>
                  <a:srgbClr val="000000"/>
                </a:solidFill>
                <a:latin typeface="Tahoma"/>
                <a:cs typeface="Tahoma"/>
              </a:rPr>
              <a:t>pod </a:t>
            </a:r>
            <a:r>
              <a:rPr sz="1650" u="none" spc="155" dirty="0">
                <a:solidFill>
                  <a:srgbClr val="999999"/>
                </a:solidFill>
                <a:latin typeface="Tahoma"/>
                <a:cs typeface="Tahoma"/>
              </a:rPr>
              <a:t>- </a:t>
            </a:r>
            <a:r>
              <a:rPr sz="1650" u="none" spc="200" dirty="0">
                <a:solidFill>
                  <a:srgbClr val="000000"/>
                </a:solidFill>
                <a:latin typeface="Tahoma"/>
                <a:cs typeface="Tahoma"/>
              </a:rPr>
              <a:t>lecteur</a:t>
            </a:r>
            <a:r>
              <a:rPr sz="1650" u="none" spc="459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1650" u="none" dirty="0">
                <a:solidFill>
                  <a:srgbClr val="6F808F"/>
                </a:solidFill>
                <a:latin typeface="Tahoma"/>
                <a:cs typeface="Tahoma"/>
              </a:rPr>
              <a:t>#</a:t>
            </a:r>
            <a:r>
              <a:rPr sz="1650" u="none" spc="459" dirty="0">
                <a:solidFill>
                  <a:srgbClr val="6F808F"/>
                </a:solidFill>
                <a:latin typeface="Tahoma"/>
                <a:cs typeface="Tahoma"/>
              </a:rPr>
              <a:t> </a:t>
            </a:r>
            <a:r>
              <a:rPr sz="1650" u="none" spc="340" dirty="0">
                <a:solidFill>
                  <a:srgbClr val="6F808F"/>
                </a:solidFill>
                <a:latin typeface="Tahoma"/>
                <a:cs typeface="Tahoma"/>
              </a:rPr>
              <a:t>ce</a:t>
            </a:r>
            <a:r>
              <a:rPr sz="1650" u="none" spc="459" dirty="0">
                <a:solidFill>
                  <a:srgbClr val="6F808F"/>
                </a:solidFill>
                <a:latin typeface="Tahoma"/>
                <a:cs typeface="Tahoma"/>
              </a:rPr>
              <a:t> </a:t>
            </a:r>
            <a:r>
              <a:rPr sz="1650" u="none" spc="90" dirty="0">
                <a:solidFill>
                  <a:srgbClr val="6F808F"/>
                </a:solidFill>
                <a:latin typeface="Tahoma"/>
                <a:cs typeface="Tahoma"/>
              </a:rPr>
              <a:t>doit</a:t>
            </a:r>
            <a:r>
              <a:rPr sz="1650" u="none" spc="465" dirty="0">
                <a:solidFill>
                  <a:srgbClr val="6F808F"/>
                </a:solidFill>
                <a:latin typeface="Tahoma"/>
                <a:cs typeface="Tahoma"/>
              </a:rPr>
              <a:t> </a:t>
            </a:r>
            <a:r>
              <a:rPr sz="1650" u="none" spc="85" dirty="0">
                <a:solidFill>
                  <a:srgbClr val="6F808F"/>
                </a:solidFill>
                <a:latin typeface="Tahoma"/>
                <a:cs typeface="Tahoma"/>
              </a:rPr>
              <a:t>correspondre</a:t>
            </a:r>
            <a:r>
              <a:rPr sz="1650" u="none" spc="459" dirty="0">
                <a:solidFill>
                  <a:srgbClr val="6F808F"/>
                </a:solidFill>
                <a:latin typeface="Tahoma"/>
                <a:cs typeface="Tahoma"/>
              </a:rPr>
              <a:t> </a:t>
            </a:r>
            <a:r>
              <a:rPr sz="1650" u="none" spc="210" dirty="0">
                <a:solidFill>
                  <a:srgbClr val="6F808F"/>
                </a:solidFill>
                <a:latin typeface="Tahoma"/>
                <a:cs typeface="Tahoma"/>
              </a:rPr>
              <a:t>le</a:t>
            </a:r>
            <a:r>
              <a:rPr sz="1650" u="none" spc="459" dirty="0">
                <a:solidFill>
                  <a:srgbClr val="6F808F"/>
                </a:solidFill>
                <a:latin typeface="Tahoma"/>
                <a:cs typeface="Tahoma"/>
              </a:rPr>
              <a:t> </a:t>
            </a:r>
            <a:r>
              <a:rPr sz="1650" u="none" dirty="0">
                <a:solidFill>
                  <a:srgbClr val="6F808F"/>
                </a:solidFill>
                <a:latin typeface="Tahoma"/>
                <a:cs typeface="Tahoma"/>
              </a:rPr>
              <a:t>nom</a:t>
            </a:r>
            <a:r>
              <a:rPr sz="1650" u="none" spc="459" dirty="0">
                <a:solidFill>
                  <a:srgbClr val="6F808F"/>
                </a:solidFill>
                <a:latin typeface="Tahoma"/>
                <a:cs typeface="Tahoma"/>
              </a:rPr>
              <a:t> </a:t>
            </a:r>
            <a:r>
              <a:rPr sz="1650" u="none" spc="275" dirty="0">
                <a:solidFill>
                  <a:srgbClr val="6F808F"/>
                </a:solidFill>
                <a:latin typeface="Tahoma"/>
                <a:cs typeface="Tahoma"/>
              </a:rPr>
              <a:t>de</a:t>
            </a:r>
            <a:r>
              <a:rPr sz="1650" u="none" spc="459" dirty="0">
                <a:solidFill>
                  <a:srgbClr val="6F808F"/>
                </a:solidFill>
                <a:latin typeface="Tahoma"/>
                <a:cs typeface="Tahoma"/>
              </a:rPr>
              <a:t> </a:t>
            </a:r>
            <a:r>
              <a:rPr sz="1650" u="none" spc="210" dirty="0">
                <a:solidFill>
                  <a:srgbClr val="6F808F"/>
                </a:solidFill>
                <a:latin typeface="Tahoma"/>
                <a:cs typeface="Tahoma"/>
              </a:rPr>
              <a:t>le</a:t>
            </a:r>
            <a:r>
              <a:rPr sz="1650" u="none" spc="465" dirty="0">
                <a:solidFill>
                  <a:srgbClr val="6F808F"/>
                </a:solidFill>
                <a:latin typeface="Tahoma"/>
                <a:cs typeface="Tahoma"/>
              </a:rPr>
              <a:t> </a:t>
            </a:r>
            <a:r>
              <a:rPr sz="1650" u="none" spc="195" dirty="0">
                <a:solidFill>
                  <a:srgbClr val="6F808F"/>
                </a:solidFill>
                <a:latin typeface="Tahoma"/>
                <a:cs typeface="Tahoma"/>
              </a:rPr>
              <a:t>Rôle</a:t>
            </a:r>
            <a:r>
              <a:rPr sz="1650" u="none" spc="459" dirty="0">
                <a:solidFill>
                  <a:srgbClr val="6F808F"/>
                </a:solidFill>
                <a:latin typeface="Tahoma"/>
                <a:cs typeface="Tahoma"/>
              </a:rPr>
              <a:t> </a:t>
            </a:r>
            <a:r>
              <a:rPr sz="1650" u="none" spc="240" dirty="0">
                <a:solidFill>
                  <a:srgbClr val="6F808F"/>
                </a:solidFill>
                <a:latin typeface="Tahoma"/>
                <a:cs typeface="Tahoma"/>
              </a:rPr>
              <a:t>ou</a:t>
            </a:r>
            <a:r>
              <a:rPr sz="1650" u="none" spc="459" dirty="0">
                <a:solidFill>
                  <a:srgbClr val="6F808F"/>
                </a:solidFill>
                <a:latin typeface="Tahoma"/>
                <a:cs typeface="Tahoma"/>
              </a:rPr>
              <a:t> </a:t>
            </a:r>
            <a:r>
              <a:rPr sz="1650" u="none" spc="245" dirty="0">
                <a:solidFill>
                  <a:srgbClr val="6F808F"/>
                </a:solidFill>
                <a:latin typeface="Tahoma"/>
                <a:cs typeface="Tahoma"/>
              </a:rPr>
              <a:t>Rôle du cluster</a:t>
            </a:r>
            <a:r>
              <a:rPr sz="1650" u="none" spc="459" dirty="0">
                <a:solidFill>
                  <a:srgbClr val="6F808F"/>
                </a:solidFill>
                <a:latin typeface="Tahoma"/>
                <a:cs typeface="Tahoma"/>
              </a:rPr>
              <a:t> </a:t>
            </a:r>
            <a:r>
              <a:rPr sz="1650" u="none" spc="105" dirty="0">
                <a:solidFill>
                  <a:srgbClr val="6F808F"/>
                </a:solidFill>
                <a:latin typeface="Tahoma"/>
                <a:cs typeface="Tahoma"/>
              </a:rPr>
              <a:t>toi</a:t>
            </a:r>
            <a:r>
              <a:rPr sz="1650" u="none" spc="465" dirty="0">
                <a:solidFill>
                  <a:srgbClr val="6F808F"/>
                </a:solidFill>
                <a:latin typeface="Tahoma"/>
                <a:cs typeface="Tahoma"/>
              </a:rPr>
              <a:t> </a:t>
            </a:r>
            <a:r>
              <a:rPr sz="1650" u="none" spc="170" dirty="0">
                <a:solidFill>
                  <a:srgbClr val="6F808F"/>
                </a:solidFill>
                <a:latin typeface="Tahoma"/>
                <a:cs typeface="Tahoma"/>
              </a:rPr>
              <a:t>souhait</a:t>
            </a:r>
            <a:r>
              <a:rPr sz="1650" u="none" spc="459" dirty="0">
                <a:solidFill>
                  <a:srgbClr val="6F808F"/>
                </a:solidFill>
                <a:latin typeface="Tahoma"/>
                <a:cs typeface="Tahoma"/>
              </a:rPr>
              <a:t> </a:t>
            </a:r>
            <a:r>
              <a:rPr sz="1650" u="none" spc="265" dirty="0">
                <a:solidFill>
                  <a:srgbClr val="6F808F"/>
                </a:solidFill>
                <a:latin typeface="Tahoma"/>
                <a:cs typeface="Tahoma"/>
              </a:rPr>
              <a:t>à</a:t>
            </a:r>
            <a:r>
              <a:rPr sz="1650" u="none" spc="459" dirty="0">
                <a:solidFill>
                  <a:srgbClr val="6F808F"/>
                </a:solidFill>
                <a:latin typeface="Tahoma"/>
                <a:cs typeface="Tahoma"/>
              </a:rPr>
              <a:t> </a:t>
            </a:r>
            <a:r>
              <a:rPr sz="1650" u="none" spc="210" dirty="0">
                <a:solidFill>
                  <a:srgbClr val="6F808F"/>
                </a:solidFill>
                <a:latin typeface="Tahoma"/>
                <a:cs typeface="Tahoma"/>
              </a:rPr>
              <a:t>lier</a:t>
            </a:r>
            <a:r>
              <a:rPr sz="1650" u="none" spc="459" dirty="0">
                <a:solidFill>
                  <a:srgbClr val="6F808F"/>
                </a:solidFill>
                <a:latin typeface="Tahoma"/>
                <a:cs typeface="Tahoma"/>
              </a:rPr>
              <a:t> </a:t>
            </a:r>
            <a:r>
              <a:rPr sz="1650" u="none" spc="240" dirty="0">
                <a:solidFill>
                  <a:srgbClr val="6F808F"/>
                </a:solidFill>
                <a:latin typeface="Tahoma"/>
                <a:cs typeface="Tahoma"/>
              </a:rPr>
              <a:t>à </a:t>
            </a:r>
            <a:r>
              <a:rPr sz="1650" u="none" spc="190" dirty="0">
                <a:solidFill>
                  <a:srgbClr val="0077AA"/>
                </a:solidFill>
                <a:latin typeface="Tahoma"/>
                <a:cs typeface="Tahoma"/>
              </a:rPr>
              <a:t>apiGroup </a:t>
            </a:r>
            <a:r>
              <a:rPr sz="1650" u="none" spc="190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u="none" spc="480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650" u="none" spc="265" dirty="0">
                <a:solidFill>
                  <a:srgbClr val="000000"/>
                </a:solidFill>
                <a:latin typeface="Tahoma"/>
                <a:cs typeface="Tahoma"/>
              </a:rPr>
              <a:t>rbac.authorization.k8s.io</a:t>
            </a:r>
            <a:endParaRPr sz="1650">
              <a:latin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570592712"/>
      </p:ext>
    </p:extLst>
  </p:cSld>
  <p:clrMapOvr>
    <a:masterClrMapping/>
  </p:clrMapOvr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09624" y="3619499"/>
            <a:ext cx="12211050" cy="9525"/>
          </a:xfrm>
          <a:custGeom>
            <a:avLst/>
            <a:gdLst/>
            <a:ahLst/>
            <a:cxnLst/>
            <a:rect l="l" t="t" r="r" b="b"/>
            <a:pathLst>
              <a:path w="12211050" h="9525">
                <a:moveTo>
                  <a:pt x="12211049" y="9524"/>
                </a:moveTo>
                <a:lnTo>
                  <a:pt x="0" y="9524"/>
                </a:lnTo>
                <a:lnTo>
                  <a:pt x="0" y="0"/>
                </a:lnTo>
                <a:lnTo>
                  <a:pt x="12211049" y="0"/>
                </a:lnTo>
                <a:lnTo>
                  <a:pt x="12211049" y="952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809624" y="3619499"/>
            <a:ext cx="12211050" cy="2352675"/>
            <a:chOff x="809624" y="3619499"/>
            <a:chExt cx="12211050" cy="2352675"/>
          </a:xfrm>
        </p:grpSpPr>
        <p:sp>
          <p:nvSpPr>
            <p:cNvPr id="4" name="object 4"/>
            <p:cNvSpPr/>
            <p:nvPr/>
          </p:nvSpPr>
          <p:spPr>
            <a:xfrm>
              <a:off x="809612" y="3619499"/>
              <a:ext cx="12211050" cy="2352675"/>
            </a:xfrm>
            <a:custGeom>
              <a:avLst/>
              <a:gdLst/>
              <a:ahLst/>
              <a:cxnLst/>
              <a:rect l="l" t="t" r="r" b="b"/>
              <a:pathLst>
                <a:path w="12211050" h="2352675">
                  <a:moveTo>
                    <a:pt x="12211050" y="0"/>
                  </a:moveTo>
                  <a:lnTo>
                    <a:pt x="12201525" y="0"/>
                  </a:lnTo>
                  <a:lnTo>
                    <a:pt x="12201525" y="2343150"/>
                  </a:lnTo>
                  <a:lnTo>
                    <a:pt x="0" y="2343150"/>
                  </a:lnTo>
                  <a:lnTo>
                    <a:pt x="0" y="2352675"/>
                  </a:lnTo>
                  <a:lnTo>
                    <a:pt x="12201525" y="2352675"/>
                  </a:lnTo>
                  <a:lnTo>
                    <a:pt x="12211050" y="2352675"/>
                  </a:lnTo>
                  <a:lnTo>
                    <a:pt x="12211050" y="2343150"/>
                  </a:lnTo>
                  <a:lnTo>
                    <a:pt x="12211050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09624" y="3619499"/>
              <a:ext cx="9525" cy="2352675"/>
            </a:xfrm>
            <a:custGeom>
              <a:avLst/>
              <a:gdLst/>
              <a:ahLst/>
              <a:cxnLst/>
              <a:rect l="l" t="t" r="r" b="b"/>
              <a:pathLst>
                <a:path w="9525" h="2352675">
                  <a:moveTo>
                    <a:pt x="0" y="2352674"/>
                  </a:moveTo>
                  <a:lnTo>
                    <a:pt x="0" y="0"/>
                  </a:lnTo>
                  <a:lnTo>
                    <a:pt x="9524" y="9524"/>
                  </a:lnTo>
                  <a:lnTo>
                    <a:pt x="9524" y="2343149"/>
                  </a:lnTo>
                  <a:lnTo>
                    <a:pt x="0" y="2352674"/>
                  </a:lnTo>
                  <a:close/>
                </a:path>
              </a:pathLst>
            </a:custGeom>
            <a:solidFill>
              <a:srgbClr val="ED21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65" dirty="0"/>
              <a:t>RBAC</a:t>
            </a:r>
            <a:r>
              <a:rPr spc="-100" dirty="0"/>
              <a:t> </a:t>
            </a:r>
            <a:r>
              <a:rPr spc="345" dirty="0"/>
              <a:t>-</a:t>
            </a:r>
            <a:r>
              <a:rPr spc="-95" dirty="0"/>
              <a:t> </a:t>
            </a:r>
            <a:r>
              <a:rPr spc="-90" dirty="0"/>
              <a:t>RÔLE DE CLUSTER/LIAISON DE RÔLE DE CLUSTER</a:t>
            </a: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2181224"/>
            <a:ext cx="95250" cy="9524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2686049"/>
            <a:ext cx="95250" cy="95249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3162299"/>
            <a:ext cx="95250" cy="95249"/>
          </a:xfrm>
          <a:prstGeom prst="rect">
            <a:avLst/>
          </a:prstGeom>
        </p:spPr>
      </p:pic>
      <p:sp>
        <p:nvSpPr>
          <p:cNvPr id="10" name="object 10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9748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u="none" spc="85" dirty="0">
                <a:solidFill>
                  <a:srgbClr val="333333"/>
                </a:solidFill>
              </a:rPr>
              <a:t>UN</a:t>
            </a:r>
            <a:r>
              <a:rPr u="none" dirty="0">
                <a:solidFill>
                  <a:srgbClr val="333333"/>
                </a:solidFill>
              </a:rPr>
              <a:t> </a:t>
            </a:r>
            <a:r>
              <a:rPr u="none" dirty="0"/>
              <a:t>Rôle du cluster</a:t>
            </a:r>
            <a:r>
              <a:rPr u="none" spc="5" dirty="0"/>
              <a:t> </a:t>
            </a:r>
            <a:r>
              <a:rPr u="none" dirty="0">
                <a:solidFill>
                  <a:srgbClr val="333333"/>
                </a:solidFill>
              </a:rPr>
              <a:t>est </a:t>
            </a:r>
            <a:r>
              <a:rPr u="none" spc="95" dirty="0">
                <a:solidFill>
                  <a:srgbClr val="333333"/>
                </a:solidFill>
              </a:rPr>
              <a:t>utilisé</a:t>
            </a:r>
            <a:r>
              <a:rPr u="none" spc="5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à</a:t>
            </a:r>
            <a:r>
              <a:rPr u="none" spc="5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accorder </a:t>
            </a:r>
            <a:r>
              <a:rPr u="none" spc="75" dirty="0">
                <a:solidFill>
                  <a:srgbClr val="333333"/>
                </a:solidFill>
              </a:rPr>
              <a:t>des autorisations</a:t>
            </a:r>
            <a:r>
              <a:rPr u="none" spc="5" dirty="0">
                <a:solidFill>
                  <a:srgbClr val="333333"/>
                </a:solidFill>
              </a:rPr>
              <a:t> </a:t>
            </a:r>
            <a:r>
              <a:rPr u="none" spc="135" dirty="0">
                <a:solidFill>
                  <a:srgbClr val="333333"/>
                </a:solidFill>
              </a:rPr>
              <a:t>sur</a:t>
            </a:r>
            <a:r>
              <a:rPr u="none" dirty="0">
                <a:solidFill>
                  <a:srgbClr val="333333"/>
                </a:solidFill>
              </a:rPr>
              <a:t> </a:t>
            </a:r>
            <a:r>
              <a:rPr u="none" spc="-10" dirty="0">
                <a:solidFill>
                  <a:srgbClr val="333333"/>
                </a:solidFill>
              </a:rPr>
              <a:t>ressources:</a:t>
            </a:r>
          </a:p>
          <a:p>
            <a:pPr marL="370840" marR="4565650">
              <a:lnSpc>
                <a:spcPct val="157700"/>
              </a:lnSpc>
              <a:spcBef>
                <a:spcPts val="225"/>
              </a:spcBef>
              <a:tabLst>
                <a:tab pos="5452110" algn="l"/>
              </a:tabLst>
            </a:pPr>
            <a:r>
              <a:rPr u="none" dirty="0">
                <a:solidFill>
                  <a:srgbClr val="333333"/>
                </a:solidFill>
              </a:rPr>
              <a:t>Grappe</a:t>
            </a:r>
            <a:r>
              <a:rPr u="none" spc="-20" dirty="0">
                <a:solidFill>
                  <a:srgbClr val="333333"/>
                </a:solidFill>
              </a:rPr>
              <a:t> </a:t>
            </a:r>
            <a:r>
              <a:rPr u="none" spc="75" dirty="0">
                <a:solidFill>
                  <a:srgbClr val="333333"/>
                </a:solidFill>
              </a:rPr>
              <a:t>portée</a:t>
            </a:r>
            <a:r>
              <a:rPr u="none" spc="-20" dirty="0">
                <a:solidFill>
                  <a:srgbClr val="333333"/>
                </a:solidFill>
              </a:rPr>
              <a:t> </a:t>
            </a:r>
            <a:r>
              <a:rPr u="none" spc="65" dirty="0">
                <a:solidFill>
                  <a:srgbClr val="333333"/>
                </a:solidFill>
              </a:rPr>
              <a:t>ressources</a:t>
            </a:r>
            <a:r>
              <a:rPr u="none" spc="-15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(Voir</a:t>
            </a:r>
            <a:r>
              <a:rPr u="none" spc="-20" dirty="0">
                <a:solidFill>
                  <a:srgbClr val="333333"/>
                </a:solidFill>
              </a:rPr>
              <a:t> </a:t>
            </a:r>
            <a:r>
              <a:rPr u="none" spc="300" dirty="0">
                <a:latin typeface="Tahoma"/>
                <a:cs typeface="Tahoma"/>
              </a:rPr>
              <a:t>kubectl</a:t>
            </a:r>
            <a:r>
              <a:rPr u="none" dirty="0">
                <a:latin typeface="Tahoma"/>
                <a:cs typeface="Tahoma"/>
              </a:rPr>
              <a:t> </a:t>
            </a:r>
            <a:r>
              <a:rPr u="none" spc="254" dirty="0">
                <a:latin typeface="Tahoma"/>
                <a:cs typeface="Tahoma"/>
              </a:rPr>
              <a:t>ressources </a:t>
            </a:r>
            <a:r>
              <a:rPr u="none" spc="280" dirty="0">
                <a:latin typeface="Tahoma"/>
                <a:cs typeface="Tahoma"/>
              </a:rPr>
              <a:t>API </a:t>
            </a:r>
            <a:r>
              <a:rPr u="none" spc="254" dirty="0">
                <a:solidFill>
                  <a:srgbClr val="333333"/>
                </a:solidFill>
              </a:rPr>
              <a:t>) </a:t>
            </a:r>
            <a:r>
              <a:rPr u="none" spc="90" dirty="0">
                <a:solidFill>
                  <a:srgbClr val="333333"/>
                </a:solidFill>
              </a:rPr>
              <a:t>Espace de noms</a:t>
            </a:r>
            <a:r>
              <a:rPr u="none" spc="-75" dirty="0">
                <a:solidFill>
                  <a:srgbClr val="333333"/>
                </a:solidFill>
              </a:rPr>
              <a:t> </a:t>
            </a:r>
            <a:r>
              <a:rPr u="none" spc="65" dirty="0">
                <a:solidFill>
                  <a:srgbClr val="333333"/>
                </a:solidFill>
              </a:rPr>
              <a:t>ressources</a:t>
            </a:r>
            <a:r>
              <a:rPr u="none" spc="-70" dirty="0">
                <a:solidFill>
                  <a:srgbClr val="333333"/>
                </a:solidFill>
              </a:rPr>
              <a:t> </a:t>
            </a:r>
            <a:r>
              <a:rPr u="none" spc="85" dirty="0">
                <a:solidFill>
                  <a:srgbClr val="333333"/>
                </a:solidFill>
              </a:rPr>
              <a:t>à travers</a:t>
            </a:r>
            <a:r>
              <a:rPr u="none" spc="-70" dirty="0">
                <a:solidFill>
                  <a:srgbClr val="333333"/>
                </a:solidFill>
              </a:rPr>
              <a:t> </a:t>
            </a:r>
            <a:r>
              <a:rPr u="none" spc="-40" dirty="0">
                <a:solidFill>
                  <a:srgbClr val="333333"/>
                </a:solidFill>
              </a:rPr>
              <a:t>tous</a:t>
            </a:r>
            <a:r>
              <a:rPr u="none" spc="-75" dirty="0">
                <a:solidFill>
                  <a:srgbClr val="333333"/>
                </a:solidFill>
              </a:rPr>
              <a:t> </a:t>
            </a:r>
            <a:r>
              <a:rPr u="none" spc="80" dirty="0"/>
              <a:t>Espaces de noms</a:t>
            </a:r>
          </a:p>
          <a:p>
            <a:pPr marL="370840">
              <a:lnSpc>
                <a:spcPct val="100000"/>
              </a:lnSpc>
              <a:spcBef>
                <a:spcPts val="1230"/>
              </a:spcBef>
            </a:pPr>
            <a:r>
              <a:rPr u="none" spc="70" dirty="0">
                <a:solidFill>
                  <a:srgbClr val="333333"/>
                </a:solidFill>
              </a:rPr>
              <a:t>Ressources </a:t>
            </a:r>
            <a:r>
              <a:rPr u="none" spc="75" dirty="0">
                <a:solidFill>
                  <a:srgbClr val="333333"/>
                </a:solidFill>
              </a:rPr>
              <a:t>non disponibles</a:t>
            </a:r>
            <a:r>
              <a:rPr u="none" spc="-75" dirty="0">
                <a:solidFill>
                  <a:srgbClr val="333333"/>
                </a:solidFill>
              </a:rPr>
              <a:t> </a:t>
            </a:r>
            <a:r>
              <a:rPr u="none" spc="70" dirty="0">
                <a:solidFill>
                  <a:srgbClr val="333333"/>
                </a:solidFill>
              </a:rPr>
              <a:t>points d'extrémité</a:t>
            </a:r>
            <a:r>
              <a:rPr u="none" spc="-75" dirty="0">
                <a:solidFill>
                  <a:srgbClr val="333333"/>
                </a:solidFill>
              </a:rPr>
              <a:t> </a:t>
            </a:r>
            <a:r>
              <a:rPr u="none" spc="-55" dirty="0">
                <a:solidFill>
                  <a:srgbClr val="333333"/>
                </a:solidFill>
              </a:rPr>
              <a:t>(comme</a:t>
            </a:r>
            <a:r>
              <a:rPr u="none" spc="-70" dirty="0">
                <a:solidFill>
                  <a:srgbClr val="333333"/>
                </a:solidFill>
              </a:rPr>
              <a:t> </a:t>
            </a:r>
            <a:r>
              <a:rPr u="none" spc="260" dirty="0">
                <a:latin typeface="Tahoma"/>
                <a:cs typeface="Tahoma"/>
              </a:rPr>
              <a:t>/santé </a:t>
            </a:r>
            <a:r>
              <a:rPr u="none" spc="260" dirty="0">
                <a:solidFill>
                  <a:srgbClr val="333333"/>
                </a:solidFill>
              </a:rPr>
              <a:t>)</a:t>
            </a:r>
          </a:p>
          <a:p>
            <a:pPr>
              <a:lnSpc>
                <a:spcPct val="100000"/>
              </a:lnSpc>
              <a:spcBef>
                <a:spcPts val="434"/>
              </a:spcBef>
            </a:pPr>
            <a:endParaRPr u="none" spc="260" dirty="0">
              <a:solidFill>
                <a:srgbClr val="333333"/>
              </a:solidFill>
            </a:endParaRPr>
          </a:p>
          <a:p>
            <a:pPr marL="142240" marR="6994525">
              <a:lnSpc>
                <a:spcPts val="1880"/>
              </a:lnSpc>
            </a:pPr>
            <a:r>
              <a:rPr sz="1650" u="none" spc="245" dirty="0">
                <a:solidFill>
                  <a:srgbClr val="0077AA"/>
                </a:solidFill>
                <a:latin typeface="Tahoma"/>
                <a:cs typeface="Tahoma"/>
              </a:rPr>
              <a:t>apiVersion </a:t>
            </a:r>
            <a:r>
              <a:rPr sz="1650" u="none" spc="245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u="none" dirty="0">
                <a:solidFill>
                  <a:srgbClr val="999999"/>
                </a:solidFill>
                <a:latin typeface="Tahoma"/>
                <a:cs typeface="Tahoma"/>
              </a:rPr>
              <a:t>  </a:t>
            </a:r>
            <a:r>
              <a:rPr sz="1650" u="none" spc="254" dirty="0">
                <a:solidFill>
                  <a:srgbClr val="000000"/>
                </a:solidFill>
                <a:latin typeface="Tahoma"/>
                <a:cs typeface="Tahoma"/>
              </a:rPr>
              <a:t>rbac.authorization.k8s.io/v1 </a:t>
            </a:r>
            <a:r>
              <a:rPr sz="1650" u="none" spc="260" dirty="0">
                <a:solidFill>
                  <a:srgbClr val="0077AA"/>
                </a:solidFill>
                <a:latin typeface="Tahoma"/>
                <a:cs typeface="Tahoma"/>
              </a:rPr>
              <a:t>type </a:t>
            </a:r>
            <a:r>
              <a:rPr sz="1650" u="none" spc="260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u="none" spc="484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650" u="none" spc="235" dirty="0">
                <a:solidFill>
                  <a:srgbClr val="000000"/>
                </a:solidFill>
                <a:latin typeface="Tahoma"/>
                <a:cs typeface="Tahoma"/>
              </a:rPr>
              <a:t>Rôle du cluster</a:t>
            </a:r>
            <a:endParaRPr sz="1650">
              <a:latin typeface="Tahoma"/>
              <a:cs typeface="Tahoma"/>
            </a:endParaRPr>
          </a:p>
          <a:p>
            <a:pPr marL="142240">
              <a:lnSpc>
                <a:spcPts val="1770"/>
              </a:lnSpc>
            </a:pPr>
            <a:r>
              <a:rPr sz="1650" u="none" spc="155" dirty="0">
                <a:solidFill>
                  <a:srgbClr val="0077AA"/>
                </a:solidFill>
                <a:latin typeface="Tahoma"/>
                <a:cs typeface="Tahoma"/>
              </a:rPr>
              <a:t>métadonnées </a:t>
            </a:r>
            <a:r>
              <a:rPr sz="1650" u="none" spc="155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endParaRPr sz="1650">
              <a:latin typeface="Tahoma"/>
              <a:cs typeface="Tahoma"/>
            </a:endParaRPr>
          </a:p>
          <a:p>
            <a:pPr marL="394970" marR="4345305">
              <a:lnSpc>
                <a:spcPts val="1880"/>
              </a:lnSpc>
              <a:spcBef>
                <a:spcPts val="95"/>
              </a:spcBef>
            </a:pPr>
            <a:r>
              <a:rPr sz="1650" u="none" dirty="0">
                <a:solidFill>
                  <a:srgbClr val="6F808F"/>
                </a:solidFill>
                <a:latin typeface="Tahoma"/>
                <a:cs typeface="Tahoma"/>
              </a:rPr>
              <a:t>#</a:t>
            </a:r>
            <a:r>
              <a:rPr sz="1650" u="none" spc="450" dirty="0">
                <a:solidFill>
                  <a:srgbClr val="6F808F"/>
                </a:solidFill>
                <a:latin typeface="Tahoma"/>
                <a:cs typeface="Tahoma"/>
              </a:rPr>
              <a:t> </a:t>
            </a:r>
            <a:r>
              <a:rPr sz="1650" u="none" spc="125" dirty="0">
                <a:solidFill>
                  <a:srgbClr val="6F808F"/>
                </a:solidFill>
                <a:latin typeface="Tahoma"/>
                <a:cs typeface="Tahoma"/>
              </a:rPr>
              <a:t>"espace de noms"</a:t>
            </a:r>
            <a:r>
              <a:rPr sz="1650" u="none" spc="455" dirty="0">
                <a:solidFill>
                  <a:srgbClr val="6F808F"/>
                </a:solidFill>
                <a:latin typeface="Tahoma"/>
                <a:cs typeface="Tahoma"/>
              </a:rPr>
              <a:t> </a:t>
            </a:r>
            <a:r>
              <a:rPr sz="1650" u="none" spc="195" dirty="0">
                <a:solidFill>
                  <a:srgbClr val="6F808F"/>
                </a:solidFill>
                <a:latin typeface="Tahoma"/>
                <a:cs typeface="Tahoma"/>
              </a:rPr>
              <a:t>omis</a:t>
            </a:r>
            <a:r>
              <a:rPr sz="1650" u="none" spc="455" dirty="0">
                <a:solidFill>
                  <a:srgbClr val="6F808F"/>
                </a:solidFill>
                <a:latin typeface="Tahoma"/>
                <a:cs typeface="Tahoma"/>
              </a:rPr>
              <a:t> </a:t>
            </a:r>
            <a:r>
              <a:rPr sz="1650" u="none" spc="254" dirty="0">
                <a:solidFill>
                  <a:srgbClr val="6F808F"/>
                </a:solidFill>
                <a:latin typeface="Tahoma"/>
                <a:cs typeface="Tahoma"/>
              </a:rPr>
              <a:t>depuis</a:t>
            </a:r>
            <a:r>
              <a:rPr sz="1650" u="none" spc="450" dirty="0">
                <a:solidFill>
                  <a:srgbClr val="6F808F"/>
                </a:solidFill>
                <a:latin typeface="Tahoma"/>
                <a:cs typeface="Tahoma"/>
              </a:rPr>
              <a:t> </a:t>
            </a:r>
            <a:r>
              <a:rPr sz="1650" u="none" spc="245" dirty="0">
                <a:solidFill>
                  <a:srgbClr val="6F808F"/>
                </a:solidFill>
                <a:latin typeface="Tahoma"/>
                <a:cs typeface="Tahoma"/>
              </a:rPr>
              <a:t>Rôles du cluster</a:t>
            </a:r>
            <a:r>
              <a:rPr sz="1650" u="none" spc="455" dirty="0">
                <a:solidFill>
                  <a:srgbClr val="6F808F"/>
                </a:solidFill>
                <a:latin typeface="Tahoma"/>
                <a:cs typeface="Tahoma"/>
              </a:rPr>
              <a:t> </a:t>
            </a:r>
            <a:r>
              <a:rPr sz="1650" u="none" spc="215" dirty="0">
                <a:solidFill>
                  <a:srgbClr val="6F808F"/>
                </a:solidFill>
                <a:latin typeface="Tahoma"/>
                <a:cs typeface="Tahoma"/>
              </a:rPr>
              <a:t>sont</a:t>
            </a:r>
            <a:r>
              <a:rPr sz="1650" u="none" spc="455" dirty="0">
                <a:solidFill>
                  <a:srgbClr val="6F808F"/>
                </a:solidFill>
                <a:latin typeface="Tahoma"/>
                <a:cs typeface="Tahoma"/>
              </a:rPr>
              <a:t> </a:t>
            </a:r>
            <a:r>
              <a:rPr sz="1650" u="none" spc="195" dirty="0">
                <a:solidFill>
                  <a:srgbClr val="6F808F"/>
                </a:solidFill>
                <a:latin typeface="Tahoma"/>
                <a:cs typeface="Tahoma"/>
              </a:rPr>
              <a:t>pas</a:t>
            </a:r>
            <a:r>
              <a:rPr sz="1650" u="none" spc="450" dirty="0">
                <a:solidFill>
                  <a:srgbClr val="6F808F"/>
                </a:solidFill>
                <a:latin typeface="Tahoma"/>
                <a:cs typeface="Tahoma"/>
              </a:rPr>
              <a:t> </a:t>
            </a:r>
            <a:r>
              <a:rPr sz="1650" u="none" spc="60" dirty="0">
                <a:solidFill>
                  <a:srgbClr val="0077AA"/>
                </a:solidFill>
                <a:latin typeface="Tahoma"/>
                <a:cs typeface="Tahoma"/>
              </a:rPr>
              <a:t>nom </a:t>
            </a:r>
            <a:r>
              <a:rPr sz="1650" u="none" spc="70" dirty="0">
                <a:solidFill>
                  <a:srgbClr val="6F808F"/>
                </a:solidFill>
                <a:latin typeface="Tahoma"/>
                <a:cs typeface="Tahoma"/>
              </a:rPr>
              <a:t>d'espace de noms </a:t>
            </a:r>
            <a:r>
              <a:rPr sz="1650" u="none" spc="60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u="none" spc="495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650" u="none" spc="280" dirty="0">
                <a:solidFill>
                  <a:srgbClr val="000000"/>
                </a:solidFill>
                <a:latin typeface="Tahoma"/>
                <a:cs typeface="Tahoma"/>
              </a:rPr>
              <a:t>secret </a:t>
            </a:r>
            <a:r>
              <a:rPr sz="1650" u="none" spc="280" dirty="0">
                <a:solidFill>
                  <a:srgbClr val="999999"/>
                </a:solidFill>
                <a:latin typeface="Tahoma"/>
                <a:cs typeface="Tahoma"/>
              </a:rPr>
              <a:t>- </a:t>
            </a:r>
            <a:r>
              <a:rPr sz="1650" u="none" spc="190" dirty="0">
                <a:solidFill>
                  <a:srgbClr val="000000"/>
                </a:solidFill>
                <a:latin typeface="Tahoma"/>
                <a:cs typeface="Tahoma"/>
              </a:rPr>
              <a:t>lecteur</a:t>
            </a:r>
            <a:endParaRPr sz="1650">
              <a:latin typeface="Tahoma"/>
              <a:cs typeface="Tahoma"/>
            </a:endParaRPr>
          </a:p>
          <a:p>
            <a:pPr marL="142240">
              <a:lnSpc>
                <a:spcPts val="1770"/>
              </a:lnSpc>
            </a:pPr>
            <a:r>
              <a:rPr sz="1650" u="none" spc="295" dirty="0">
                <a:solidFill>
                  <a:srgbClr val="0077AA"/>
                </a:solidFill>
                <a:latin typeface="Tahoma"/>
                <a:cs typeface="Tahoma"/>
              </a:rPr>
              <a:t>règles </a:t>
            </a:r>
            <a:r>
              <a:rPr sz="1650" u="none" spc="295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endParaRPr sz="1650">
              <a:latin typeface="Tahoma"/>
              <a:cs typeface="Tahoma"/>
            </a:endParaRPr>
          </a:p>
          <a:p>
            <a:pPr marL="647065" marR="8760460" indent="-252729">
              <a:lnSpc>
                <a:spcPts val="1880"/>
              </a:lnSpc>
              <a:spcBef>
                <a:spcPts val="95"/>
              </a:spcBef>
            </a:pPr>
            <a:r>
              <a:rPr sz="1650" u="none" spc="390" dirty="0">
                <a:solidFill>
                  <a:srgbClr val="999999"/>
                </a:solidFill>
                <a:latin typeface="Tahoma"/>
                <a:cs typeface="Tahoma"/>
              </a:rPr>
              <a:t>-</a:t>
            </a:r>
            <a:r>
              <a:rPr sz="1650" u="none" spc="475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650" u="none" spc="200" dirty="0">
                <a:solidFill>
                  <a:srgbClr val="0077AA"/>
                </a:solidFill>
                <a:latin typeface="Tahoma"/>
                <a:cs typeface="Tahoma"/>
              </a:rPr>
              <a:t>Groupes d'API </a:t>
            </a:r>
            <a:r>
              <a:rPr sz="1650" u="none" spc="200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u="none" spc="480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650" u="none" spc="315" dirty="0">
                <a:solidFill>
                  <a:srgbClr val="999999"/>
                </a:solidFill>
                <a:latin typeface="Tahoma"/>
                <a:cs typeface="Tahoma"/>
              </a:rPr>
              <a:t>[ </a:t>
            </a:r>
            <a:r>
              <a:rPr sz="1650" u="none" spc="315" dirty="0">
                <a:solidFill>
                  <a:srgbClr val="669900"/>
                </a:solidFill>
                <a:latin typeface="Tahoma"/>
                <a:cs typeface="Tahoma"/>
              </a:rPr>
              <a:t>"" </a:t>
            </a:r>
            <a:r>
              <a:rPr sz="1650" u="none" spc="315" dirty="0">
                <a:solidFill>
                  <a:srgbClr val="999999"/>
                </a:solidFill>
                <a:latin typeface="Tahoma"/>
                <a:cs typeface="Tahoma"/>
              </a:rPr>
              <a:t>] </a:t>
            </a:r>
            <a:r>
              <a:rPr sz="1650" u="none" spc="225" dirty="0">
                <a:solidFill>
                  <a:srgbClr val="0077AA"/>
                </a:solidFill>
                <a:latin typeface="Tahoma"/>
                <a:cs typeface="Tahoma"/>
              </a:rPr>
              <a:t>ressources </a:t>
            </a:r>
            <a:r>
              <a:rPr sz="1650" u="none" spc="225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u="none" spc="-5" dirty="0">
                <a:solidFill>
                  <a:srgbClr val="999999"/>
                </a:solidFill>
                <a:latin typeface="Tahoma"/>
                <a:cs typeface="Tahoma"/>
              </a:rPr>
              <a:t>  </a:t>
            </a:r>
            <a:r>
              <a:rPr sz="1650" u="none" spc="275" dirty="0">
                <a:solidFill>
                  <a:srgbClr val="999999"/>
                </a:solidFill>
                <a:latin typeface="Tahoma"/>
                <a:cs typeface="Tahoma"/>
              </a:rPr>
              <a:t>[ </a:t>
            </a:r>
            <a:r>
              <a:rPr sz="1650" u="none" spc="275" dirty="0">
                <a:solidFill>
                  <a:srgbClr val="669900"/>
                </a:solidFill>
                <a:latin typeface="Tahoma"/>
                <a:cs typeface="Tahoma"/>
              </a:rPr>
              <a:t>"secrets" </a:t>
            </a:r>
            <a:r>
              <a:rPr sz="1650" u="none" spc="275" dirty="0">
                <a:solidFill>
                  <a:srgbClr val="999999"/>
                </a:solidFill>
                <a:latin typeface="Tahoma"/>
                <a:cs typeface="Tahoma"/>
              </a:rPr>
              <a:t>]</a:t>
            </a:r>
            <a:endParaRPr sz="1650">
              <a:latin typeface="Tahoma"/>
              <a:cs typeface="Tahoma"/>
            </a:endParaRPr>
          </a:p>
          <a:p>
            <a:pPr marL="647065">
              <a:lnSpc>
                <a:spcPts val="1825"/>
              </a:lnSpc>
            </a:pPr>
            <a:r>
              <a:rPr sz="1650" u="none" spc="235" dirty="0">
                <a:solidFill>
                  <a:srgbClr val="0077AA"/>
                </a:solidFill>
                <a:latin typeface="Tahoma"/>
                <a:cs typeface="Tahoma"/>
              </a:rPr>
              <a:t>verbes </a:t>
            </a:r>
            <a:r>
              <a:rPr sz="1650" u="none" spc="235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u="none" spc="490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650" u="none" spc="305" dirty="0">
                <a:solidFill>
                  <a:srgbClr val="999999"/>
                </a:solidFill>
                <a:latin typeface="Tahoma"/>
                <a:cs typeface="Tahoma"/>
              </a:rPr>
              <a:t>[ </a:t>
            </a:r>
            <a:r>
              <a:rPr sz="1650" u="none" spc="305" dirty="0">
                <a:solidFill>
                  <a:srgbClr val="669900"/>
                </a:solidFill>
                <a:latin typeface="Tahoma"/>
                <a:cs typeface="Tahoma"/>
              </a:rPr>
              <a:t>"obtenir" </a:t>
            </a:r>
            <a:r>
              <a:rPr sz="1650" u="none" spc="305" dirty="0">
                <a:solidFill>
                  <a:srgbClr val="999999"/>
                </a:solidFill>
                <a:latin typeface="Tahoma"/>
                <a:cs typeface="Tahoma"/>
              </a:rPr>
              <a:t>,</a:t>
            </a:r>
            <a:r>
              <a:rPr sz="1650" u="none" spc="495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650" u="none" spc="220" dirty="0">
                <a:solidFill>
                  <a:srgbClr val="669900"/>
                </a:solidFill>
                <a:latin typeface="Tahoma"/>
                <a:cs typeface="Tahoma"/>
              </a:rPr>
              <a:t>"montre" </a:t>
            </a:r>
            <a:r>
              <a:rPr sz="1650" u="none" spc="220" dirty="0">
                <a:solidFill>
                  <a:srgbClr val="999999"/>
                </a:solidFill>
                <a:latin typeface="Tahoma"/>
                <a:cs typeface="Tahoma"/>
              </a:rPr>
              <a:t>,</a:t>
            </a:r>
            <a:r>
              <a:rPr sz="1650" u="none" spc="490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650" u="none" spc="409" dirty="0">
                <a:solidFill>
                  <a:srgbClr val="669900"/>
                </a:solidFill>
                <a:latin typeface="Tahoma"/>
                <a:cs typeface="Tahoma"/>
              </a:rPr>
              <a:t>"liste" </a:t>
            </a:r>
            <a:r>
              <a:rPr sz="1650" u="none" spc="409" dirty="0">
                <a:solidFill>
                  <a:srgbClr val="999999"/>
                </a:solidFill>
                <a:latin typeface="Tahoma"/>
                <a:cs typeface="Tahoma"/>
              </a:rPr>
              <a:t>]</a:t>
            </a:r>
            <a:endParaRPr sz="1650">
              <a:latin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1021498183"/>
      </p:ext>
    </p:extLst>
  </p:cSld>
  <p:clrMapOvr>
    <a:masterClrMapping/>
  </p:clrMapOvr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09624" y="2085974"/>
            <a:ext cx="12211050" cy="9525"/>
          </a:xfrm>
          <a:custGeom>
            <a:avLst/>
            <a:gdLst/>
            <a:ahLst/>
            <a:cxnLst/>
            <a:rect l="l" t="t" r="r" b="b"/>
            <a:pathLst>
              <a:path w="12211050" h="9525">
                <a:moveTo>
                  <a:pt x="12211049" y="9524"/>
                </a:moveTo>
                <a:lnTo>
                  <a:pt x="0" y="9524"/>
                </a:lnTo>
                <a:lnTo>
                  <a:pt x="0" y="0"/>
                </a:lnTo>
                <a:lnTo>
                  <a:pt x="12211049" y="0"/>
                </a:lnTo>
                <a:lnTo>
                  <a:pt x="12211049" y="952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809624" y="2085974"/>
            <a:ext cx="12211050" cy="1162050"/>
            <a:chOff x="809624" y="2085974"/>
            <a:chExt cx="12211050" cy="1162050"/>
          </a:xfrm>
        </p:grpSpPr>
        <p:sp>
          <p:nvSpPr>
            <p:cNvPr id="4" name="object 4"/>
            <p:cNvSpPr/>
            <p:nvPr/>
          </p:nvSpPr>
          <p:spPr>
            <a:xfrm>
              <a:off x="809612" y="2085974"/>
              <a:ext cx="12211050" cy="1162050"/>
            </a:xfrm>
            <a:custGeom>
              <a:avLst/>
              <a:gdLst/>
              <a:ahLst/>
              <a:cxnLst/>
              <a:rect l="l" t="t" r="r" b="b"/>
              <a:pathLst>
                <a:path w="12211050" h="1162050">
                  <a:moveTo>
                    <a:pt x="12211050" y="0"/>
                  </a:moveTo>
                  <a:lnTo>
                    <a:pt x="12201525" y="0"/>
                  </a:lnTo>
                  <a:lnTo>
                    <a:pt x="12201525" y="1152525"/>
                  </a:lnTo>
                  <a:lnTo>
                    <a:pt x="0" y="1152525"/>
                  </a:lnTo>
                  <a:lnTo>
                    <a:pt x="0" y="1162050"/>
                  </a:lnTo>
                  <a:lnTo>
                    <a:pt x="12201525" y="1162050"/>
                  </a:lnTo>
                  <a:lnTo>
                    <a:pt x="12211050" y="1162050"/>
                  </a:lnTo>
                  <a:lnTo>
                    <a:pt x="12211050" y="1152525"/>
                  </a:lnTo>
                  <a:lnTo>
                    <a:pt x="12211050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09624" y="2085974"/>
              <a:ext cx="9525" cy="1162050"/>
            </a:xfrm>
            <a:custGeom>
              <a:avLst/>
              <a:gdLst/>
              <a:ahLst/>
              <a:cxnLst/>
              <a:rect l="l" t="t" r="r" b="b"/>
              <a:pathLst>
                <a:path w="9525" h="1162050">
                  <a:moveTo>
                    <a:pt x="0" y="1162049"/>
                  </a:moveTo>
                  <a:lnTo>
                    <a:pt x="0" y="0"/>
                  </a:lnTo>
                  <a:lnTo>
                    <a:pt x="9524" y="9524"/>
                  </a:lnTo>
                  <a:lnTo>
                    <a:pt x="9524" y="1152524"/>
                  </a:lnTo>
                  <a:lnTo>
                    <a:pt x="0" y="1162049"/>
                  </a:lnTo>
                  <a:close/>
                </a:path>
              </a:pathLst>
            </a:custGeom>
            <a:solidFill>
              <a:srgbClr val="ED21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62229" y="2222654"/>
              <a:ext cx="135675" cy="158594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5" dirty="0"/>
              <a:t>ACTUEL</a:t>
            </a:r>
            <a:r>
              <a:rPr spc="-185" dirty="0"/>
              <a:t> </a:t>
            </a:r>
            <a:r>
              <a:rPr spc="-10" dirty="0"/>
              <a:t>IDENTITÉ</a:t>
            </a: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33449" y="1647824"/>
            <a:ext cx="95250" cy="95249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1177924" y="1511300"/>
            <a:ext cx="3425190" cy="924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À</a:t>
            </a:r>
            <a:r>
              <a:rPr sz="2100" spc="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trouver</a:t>
            </a:r>
            <a:r>
              <a:rPr sz="2100" spc="1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1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actuel</a:t>
            </a:r>
            <a:r>
              <a:rPr sz="2100" spc="1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identité:</a:t>
            </a:r>
            <a:endParaRPr sz="21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40"/>
              </a:spcBef>
            </a:pPr>
            <a:endParaRPr sz="2100">
              <a:latin typeface="Trebuchet MS"/>
              <a:cs typeface="Trebuchet MS"/>
            </a:endParaRPr>
          </a:p>
          <a:p>
            <a:pPr marL="36195">
              <a:lnSpc>
                <a:spcPct val="100000"/>
              </a:lnSpc>
            </a:pPr>
            <a:r>
              <a:rPr sz="1650" spc="245" dirty="0">
                <a:latin typeface="Tahoma"/>
                <a:cs typeface="Tahoma"/>
              </a:rPr>
              <a:t>kubectl</a:t>
            </a:r>
            <a:r>
              <a:rPr sz="1650" spc="475" dirty="0">
                <a:latin typeface="Tahoma"/>
                <a:cs typeface="Tahoma"/>
              </a:rPr>
              <a:t> </a:t>
            </a:r>
            <a:r>
              <a:rPr sz="1650" spc="170" dirty="0">
                <a:latin typeface="Tahoma"/>
                <a:cs typeface="Tahoma"/>
              </a:rPr>
              <a:t>authentification</a:t>
            </a:r>
            <a:r>
              <a:rPr sz="1650" spc="475" dirty="0">
                <a:latin typeface="Tahoma"/>
                <a:cs typeface="Tahoma"/>
              </a:rPr>
              <a:t> </a:t>
            </a:r>
            <a:r>
              <a:rPr sz="1650" spc="-10" dirty="0">
                <a:solidFill>
                  <a:srgbClr val="DD4A67"/>
                </a:solidFill>
                <a:latin typeface="Tahoma"/>
                <a:cs typeface="Tahoma"/>
              </a:rPr>
              <a:t>qui suis-je</a:t>
            </a:r>
            <a:endParaRPr sz="165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62025" y="2397125"/>
            <a:ext cx="1148715" cy="7531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ts val="1925"/>
              </a:lnSpc>
              <a:spcBef>
                <a:spcPts val="100"/>
              </a:spcBef>
            </a:pPr>
            <a:r>
              <a:rPr sz="1650" spc="-10" dirty="0">
                <a:latin typeface="Tahoma"/>
                <a:cs typeface="Tahoma"/>
              </a:rPr>
              <a:t>ATTRIBUT</a:t>
            </a:r>
            <a:endParaRPr sz="1650">
              <a:latin typeface="Tahoma"/>
              <a:cs typeface="Tahoma"/>
            </a:endParaRPr>
          </a:p>
          <a:p>
            <a:pPr marR="130810">
              <a:lnSpc>
                <a:spcPts val="1880"/>
              </a:lnSpc>
              <a:spcBef>
                <a:spcPts val="90"/>
              </a:spcBef>
            </a:pPr>
            <a:r>
              <a:rPr sz="1650" spc="114" dirty="0">
                <a:latin typeface="Tahoma"/>
                <a:cs typeface="Tahoma"/>
              </a:rPr>
              <a:t>Groupes </a:t>
            </a:r>
            <a:endParaRPr sz="1650">
              <a:latin typeface="Tahoma"/>
              <a:cs typeface="Tahom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475941" y="2397125"/>
            <a:ext cx="4681220" cy="7531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ts val="1925"/>
              </a:lnSpc>
              <a:spcBef>
                <a:spcPts val="100"/>
              </a:spcBef>
            </a:pPr>
            <a:r>
              <a:rPr sz="1650" spc="-10" dirty="0">
                <a:latin typeface="Tahoma"/>
                <a:cs typeface="Tahoma"/>
              </a:rPr>
              <a:t>VALEUR</a:t>
            </a:r>
            <a:endParaRPr sz="1650">
              <a:latin typeface="Tahoma"/>
              <a:cs typeface="Tahoma"/>
            </a:endParaRPr>
          </a:p>
          <a:p>
            <a:pPr>
              <a:lnSpc>
                <a:spcPts val="1875"/>
              </a:lnSpc>
            </a:pPr>
            <a:r>
              <a:rPr sz="1650" spc="195" dirty="0">
                <a:latin typeface="Tahoma"/>
                <a:cs typeface="Tahoma"/>
              </a:rPr>
              <a:t>minikube- </a:t>
            </a:r>
            <a:r>
              <a:rPr sz="1650" spc="175" dirty="0">
                <a:latin typeface="Tahoma"/>
                <a:cs typeface="Tahoma"/>
              </a:rPr>
              <a:t>utilisateur</a:t>
            </a:r>
            <a:endParaRPr sz="1650">
              <a:latin typeface="Tahoma"/>
              <a:cs typeface="Tahoma"/>
            </a:endParaRPr>
          </a:p>
          <a:p>
            <a:pPr>
              <a:lnSpc>
                <a:spcPts val="1930"/>
              </a:lnSpc>
            </a:pPr>
            <a:r>
              <a:rPr sz="1650" spc="185" dirty="0">
                <a:latin typeface="Tahoma"/>
                <a:cs typeface="Tahoma"/>
              </a:rPr>
              <a:t>[système:maîtres</a:t>
            </a:r>
            <a:r>
              <a:rPr sz="1650" spc="465" dirty="0">
                <a:latin typeface="Tahoma"/>
                <a:cs typeface="Tahoma"/>
              </a:rPr>
              <a:t> </a:t>
            </a:r>
            <a:r>
              <a:rPr sz="1650" spc="204" dirty="0">
                <a:latin typeface="Tahoma"/>
                <a:cs typeface="Tahoma"/>
              </a:rPr>
              <a:t>système:authentifié]</a:t>
            </a:r>
            <a:endParaRPr sz="1650">
              <a:latin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1610225430"/>
      </p:ext>
    </p:extLst>
  </p:cSld>
  <p:clrMapOvr>
    <a:masterClrMapping/>
  </p:clrMapOvr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809624" y="2576512"/>
          <a:ext cx="12199616" cy="23387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9415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551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05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6110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1978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59143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74675">
                <a:tc>
                  <a:txBody>
                    <a:bodyPr/>
                    <a:lstStyle/>
                    <a:p>
                      <a:pPr marL="147320" marR="1379855" indent="252095">
                        <a:lnSpc>
                          <a:spcPts val="1880"/>
                        </a:lnSpc>
                        <a:spcBef>
                          <a:spcPts val="665"/>
                        </a:spcBef>
                      </a:pPr>
                      <a:r>
                        <a:rPr sz="1650" spc="245" dirty="0">
                          <a:latin typeface="Tahoma"/>
                          <a:cs typeface="Tahoma"/>
                        </a:rPr>
                        <a:t>kubectl</a:t>
                      </a:r>
                      <a:r>
                        <a:rPr sz="1650" spc="47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650" spc="170" dirty="0">
                          <a:latin typeface="Tahoma"/>
                          <a:cs typeface="Tahoma"/>
                        </a:rPr>
                        <a:t>authentification</a:t>
                      </a:r>
                      <a:r>
                        <a:rPr sz="1650" spc="47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650" spc="315" dirty="0">
                          <a:latin typeface="Tahoma"/>
                          <a:cs typeface="Tahoma"/>
                        </a:rPr>
                        <a:t>puis </a:t>
                      </a:r>
                      <a:r>
                        <a:rPr sz="1650" spc="150" dirty="0">
                          <a:latin typeface="Tahoma"/>
                          <a:cs typeface="Tahoma"/>
                        </a:rPr>
                        <a:t>-je</a:t>
                      </a:r>
                      <a:r>
                        <a:rPr sz="1650" spc="47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650" spc="500" dirty="0">
                          <a:solidFill>
                            <a:srgbClr val="ED9900"/>
                          </a:solidFill>
                          <a:latin typeface="Tahoma"/>
                          <a:cs typeface="Tahoma"/>
                        </a:rPr>
                        <a:t>-- </a:t>
                      </a:r>
                      <a:r>
                        <a:rPr sz="1650" spc="405" dirty="0">
                          <a:solidFill>
                            <a:srgbClr val="ED9900"/>
                          </a:solidFill>
                          <a:latin typeface="Tahoma"/>
                          <a:cs typeface="Tahoma"/>
                        </a:rPr>
                        <a:t>liste </a:t>
                      </a:r>
                      <a:r>
                        <a:rPr sz="1650" spc="150" dirty="0">
                          <a:latin typeface="Tahoma"/>
                          <a:cs typeface="Tahoma"/>
                        </a:rPr>
                        <a:t>des ressources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84455" marB="0">
                    <a:lnL w="9525">
                      <a:solidFill>
                        <a:srgbClr val="ED2137"/>
                      </a:solidFill>
                      <a:prstDash val="solid"/>
                    </a:lnL>
                    <a:lnT w="9525">
                      <a:solidFill>
                        <a:srgbClr val="D9D9D9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endParaRPr sz="1650">
                        <a:latin typeface="Times New Roman"/>
                        <a:cs typeface="Times New Roman"/>
                      </a:endParaRPr>
                    </a:p>
                    <a:p>
                      <a:pPr marL="378460">
                        <a:lnSpc>
                          <a:spcPts val="1914"/>
                        </a:lnSpc>
                      </a:pPr>
                      <a:r>
                        <a:rPr sz="1650" spc="120" dirty="0">
                          <a:latin typeface="Tahoma"/>
                          <a:cs typeface="Tahoma"/>
                        </a:rPr>
                        <a:t>Ressources 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78105" marB="0">
                    <a:lnT w="9525">
                      <a:solidFill>
                        <a:srgbClr val="D9D9D9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endParaRPr sz="1650">
                        <a:latin typeface="Times New Roman"/>
                        <a:cs typeface="Times New Roman"/>
                      </a:endParaRPr>
                    </a:p>
                    <a:p>
                      <a:pPr marL="62865">
                        <a:lnSpc>
                          <a:spcPts val="1914"/>
                        </a:lnSpc>
                      </a:pPr>
                      <a:r>
                        <a:rPr sz="1650" spc="50" dirty="0">
                          <a:latin typeface="Tahoma"/>
                          <a:cs typeface="Tahoma"/>
                        </a:rPr>
                        <a:t>URL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78105" marB="0">
                    <a:lnT w="9525">
                      <a:solidFill>
                        <a:srgbClr val="D9D9D9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endParaRPr sz="1650">
                        <a:latin typeface="Times New Roman"/>
                        <a:cs typeface="Times New Roman"/>
                      </a:endParaRPr>
                    </a:p>
                    <a:p>
                      <a:pPr marL="189230">
                        <a:lnSpc>
                          <a:spcPts val="1914"/>
                        </a:lnSpc>
                      </a:pPr>
                      <a:r>
                        <a:rPr sz="1650" spc="145" dirty="0">
                          <a:latin typeface="Tahoma"/>
                          <a:cs typeface="Tahoma"/>
                        </a:rPr>
                        <a:t>Ressource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78105" marB="0">
                    <a:lnT w="9525">
                      <a:solidFill>
                        <a:srgbClr val="D9D9D9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endParaRPr sz="1650">
                        <a:latin typeface="Times New Roman"/>
                        <a:cs typeface="Times New Roman"/>
                      </a:endParaRPr>
                    </a:p>
                    <a:p>
                      <a:pPr marL="62865">
                        <a:lnSpc>
                          <a:spcPts val="1914"/>
                        </a:lnSpc>
                      </a:pPr>
                      <a:r>
                        <a:rPr sz="1650" spc="-10" dirty="0">
                          <a:latin typeface="Tahoma"/>
                          <a:cs typeface="Tahoma"/>
                        </a:rPr>
                        <a:t>Noms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78105" marB="0">
                    <a:lnT w="9525">
                      <a:solidFill>
                        <a:srgbClr val="D9D9D9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endParaRPr sz="1650">
                        <a:latin typeface="Times New Roman"/>
                        <a:cs typeface="Times New Roman"/>
                      </a:endParaRPr>
                    </a:p>
                    <a:p>
                      <a:pPr marL="252095">
                        <a:lnSpc>
                          <a:spcPts val="1914"/>
                        </a:lnSpc>
                      </a:pPr>
                      <a:r>
                        <a:rPr sz="1650" spc="160" dirty="0">
                          <a:latin typeface="Tahoma"/>
                          <a:cs typeface="Tahoma"/>
                        </a:rPr>
                        <a:t>Verbes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78105" marB="0">
                    <a:lnR w="9525">
                      <a:solidFill>
                        <a:srgbClr val="D9D9D9"/>
                      </a:solidFill>
                      <a:prstDash val="solid"/>
                    </a:lnR>
                    <a:lnT w="9525">
                      <a:solidFill>
                        <a:srgbClr val="D9D9D9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7490">
                <a:tc>
                  <a:txBody>
                    <a:bodyPr/>
                    <a:lstStyle/>
                    <a:p>
                      <a:pPr marL="147320">
                        <a:lnSpc>
                          <a:spcPts val="1775"/>
                        </a:lnSpc>
                      </a:pPr>
                      <a:r>
                        <a:rPr sz="1650" spc="245" dirty="0">
                          <a:latin typeface="Tahoma"/>
                          <a:cs typeface="Tahoma"/>
                        </a:rPr>
                        <a:t>selfsubjectaccessreviews.auth.k8s.io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L w="9525">
                      <a:solidFill>
                        <a:srgbClr val="ED2137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52095">
                        <a:lnSpc>
                          <a:spcPts val="1775"/>
                        </a:lnSpc>
                      </a:pPr>
                      <a:r>
                        <a:rPr sz="1650" spc="325" dirty="0">
                          <a:latin typeface="Tahoma"/>
                          <a:cs typeface="Tahoma"/>
                        </a:rPr>
                        <a:t>[]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2865">
                        <a:lnSpc>
                          <a:spcPts val="1775"/>
                        </a:lnSpc>
                      </a:pPr>
                      <a:r>
                        <a:rPr sz="1650" spc="325" dirty="0">
                          <a:latin typeface="Tahoma"/>
                          <a:cs typeface="Tahoma"/>
                        </a:rPr>
                        <a:t>[]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25730">
                        <a:lnSpc>
                          <a:spcPts val="1775"/>
                        </a:lnSpc>
                      </a:pPr>
                      <a:r>
                        <a:rPr sz="1650" spc="254" dirty="0">
                          <a:latin typeface="Tahoma"/>
                          <a:cs typeface="Tahoma"/>
                        </a:rPr>
                        <a:t>[créer]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R w="9525">
                      <a:solidFill>
                        <a:srgbClr val="D9D9D9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7490">
                <a:tc>
                  <a:txBody>
                    <a:bodyPr/>
                    <a:lstStyle/>
                    <a:p>
                      <a:pPr marL="147320">
                        <a:lnSpc>
                          <a:spcPts val="1775"/>
                        </a:lnSpc>
                      </a:pPr>
                      <a:r>
                        <a:rPr sz="1650" spc="254" dirty="0">
                          <a:latin typeface="Tahoma"/>
                          <a:cs typeface="Tahoma"/>
                        </a:rPr>
                        <a:t>selfsubjectrulesreviews.auth.k8s.io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L w="9525">
                      <a:solidFill>
                        <a:srgbClr val="ED2137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52095">
                        <a:lnSpc>
                          <a:spcPts val="1775"/>
                        </a:lnSpc>
                      </a:pPr>
                      <a:r>
                        <a:rPr sz="1650" spc="325" dirty="0">
                          <a:latin typeface="Tahoma"/>
                          <a:cs typeface="Tahoma"/>
                        </a:rPr>
                        <a:t>[]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2865">
                        <a:lnSpc>
                          <a:spcPts val="1775"/>
                        </a:lnSpc>
                      </a:pPr>
                      <a:r>
                        <a:rPr sz="1650" spc="325" dirty="0">
                          <a:latin typeface="Tahoma"/>
                          <a:cs typeface="Tahoma"/>
                        </a:rPr>
                        <a:t>[]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25730">
                        <a:lnSpc>
                          <a:spcPts val="1775"/>
                        </a:lnSpc>
                      </a:pPr>
                      <a:r>
                        <a:rPr sz="1650" spc="254" dirty="0">
                          <a:latin typeface="Tahoma"/>
                          <a:cs typeface="Tahoma"/>
                        </a:rPr>
                        <a:t>[créer]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R w="9525">
                      <a:solidFill>
                        <a:srgbClr val="D9D9D9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7490">
                <a:tc>
                  <a:txBody>
                    <a:bodyPr/>
                    <a:lstStyle/>
                    <a:p>
                      <a:pPr marL="147320">
                        <a:lnSpc>
                          <a:spcPts val="1775"/>
                        </a:lnSpc>
                      </a:pPr>
                      <a:r>
                        <a:rPr sz="1650" spc="100" dirty="0">
                          <a:latin typeface="Tahoma"/>
                          <a:cs typeface="Tahoma"/>
                        </a:rPr>
                        <a:t>capsules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L w="9525">
                      <a:solidFill>
                        <a:srgbClr val="ED2137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52095">
                        <a:lnSpc>
                          <a:spcPts val="1775"/>
                        </a:lnSpc>
                      </a:pPr>
                      <a:r>
                        <a:rPr sz="1650" spc="325" dirty="0">
                          <a:latin typeface="Tahoma"/>
                          <a:cs typeface="Tahoma"/>
                        </a:rPr>
                        <a:t>[]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2865">
                        <a:lnSpc>
                          <a:spcPts val="1775"/>
                        </a:lnSpc>
                      </a:pPr>
                      <a:r>
                        <a:rPr sz="1650" spc="325" dirty="0">
                          <a:latin typeface="Tahoma"/>
                          <a:cs typeface="Tahoma"/>
                        </a:rPr>
                        <a:t>[]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25730">
                        <a:lnSpc>
                          <a:spcPts val="1775"/>
                        </a:lnSpc>
                      </a:pPr>
                      <a:r>
                        <a:rPr sz="1650" spc="250" dirty="0">
                          <a:latin typeface="Tahoma"/>
                          <a:cs typeface="Tahoma"/>
                        </a:rPr>
                        <a:t>[obtenir</a:t>
                      </a:r>
                      <a:r>
                        <a:rPr sz="1650" spc="47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650" spc="120" dirty="0">
                          <a:latin typeface="Tahoma"/>
                          <a:cs typeface="Tahoma"/>
                        </a:rPr>
                        <a:t>montre</a:t>
                      </a:r>
                      <a:r>
                        <a:rPr sz="1650" spc="47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650" spc="430" dirty="0">
                          <a:latin typeface="Tahoma"/>
                          <a:cs typeface="Tahoma"/>
                        </a:rPr>
                        <a:t>liste]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R w="9525">
                      <a:solidFill>
                        <a:srgbClr val="D9D9D9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74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ED2137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52095">
                        <a:lnSpc>
                          <a:spcPts val="1775"/>
                        </a:lnSpc>
                      </a:pPr>
                      <a:r>
                        <a:rPr sz="1650" spc="280" dirty="0">
                          <a:latin typeface="Tahoma"/>
                          <a:cs typeface="Tahoma"/>
                        </a:rPr>
                        <a:t>[/api/*]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2865">
                        <a:lnSpc>
                          <a:spcPts val="1775"/>
                        </a:lnSpc>
                      </a:pPr>
                      <a:r>
                        <a:rPr sz="1650" spc="325" dirty="0">
                          <a:latin typeface="Tahoma"/>
                          <a:cs typeface="Tahoma"/>
                        </a:rPr>
                        <a:t>[]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25730">
                        <a:lnSpc>
                          <a:spcPts val="1775"/>
                        </a:lnSpc>
                      </a:pPr>
                      <a:r>
                        <a:rPr sz="1650" spc="254" dirty="0">
                          <a:latin typeface="Tahoma"/>
                          <a:cs typeface="Tahoma"/>
                        </a:rPr>
                        <a:t>[obtenir]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R w="9525">
                      <a:solidFill>
                        <a:srgbClr val="D9D9D9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74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ED2137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52095">
                        <a:lnSpc>
                          <a:spcPts val="1775"/>
                        </a:lnSpc>
                      </a:pPr>
                      <a:r>
                        <a:rPr sz="1650" spc="305" dirty="0">
                          <a:latin typeface="Tahoma"/>
                          <a:cs typeface="Tahoma"/>
                        </a:rPr>
                        <a:t>[/api]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2865">
                        <a:lnSpc>
                          <a:spcPts val="1775"/>
                        </a:lnSpc>
                      </a:pPr>
                      <a:r>
                        <a:rPr sz="1650" spc="325" dirty="0">
                          <a:latin typeface="Tahoma"/>
                          <a:cs typeface="Tahoma"/>
                        </a:rPr>
                        <a:t>[]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25730">
                        <a:lnSpc>
                          <a:spcPts val="1775"/>
                        </a:lnSpc>
                      </a:pPr>
                      <a:r>
                        <a:rPr sz="1650" spc="254" dirty="0">
                          <a:latin typeface="Tahoma"/>
                          <a:cs typeface="Tahoma"/>
                        </a:rPr>
                        <a:t>[obtenir]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R w="9525">
                      <a:solidFill>
                        <a:srgbClr val="D9D9D9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74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ED2137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52095">
                        <a:lnSpc>
                          <a:spcPts val="1775"/>
                        </a:lnSpc>
                      </a:pPr>
                      <a:r>
                        <a:rPr sz="1650" spc="275" dirty="0">
                          <a:latin typeface="Tahoma"/>
                          <a:cs typeface="Tahoma"/>
                        </a:rPr>
                        <a:t>[/apis/*]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2865">
                        <a:lnSpc>
                          <a:spcPts val="1775"/>
                        </a:lnSpc>
                      </a:pPr>
                      <a:r>
                        <a:rPr sz="1650" spc="325" dirty="0">
                          <a:latin typeface="Tahoma"/>
                          <a:cs typeface="Tahoma"/>
                        </a:rPr>
                        <a:t>[]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25730">
                        <a:lnSpc>
                          <a:spcPts val="1775"/>
                        </a:lnSpc>
                      </a:pPr>
                      <a:r>
                        <a:rPr sz="1650" spc="254" dirty="0">
                          <a:latin typeface="Tahoma"/>
                          <a:cs typeface="Tahoma"/>
                        </a:rPr>
                        <a:t>[obtenir]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R w="9525">
                      <a:solidFill>
                        <a:srgbClr val="D9D9D9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9090">
                <a:tc>
                  <a:txBody>
                    <a:bodyPr/>
                    <a:lstStyle/>
                    <a:p>
                      <a:pPr marL="147320">
                        <a:lnSpc>
                          <a:spcPts val="1839"/>
                        </a:lnSpc>
                      </a:pPr>
                      <a:r>
                        <a:rPr sz="1650" spc="420" dirty="0">
                          <a:latin typeface="Tahoma"/>
                          <a:cs typeface="Tahoma"/>
                        </a:rPr>
                        <a:t>[...]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L w="9525">
                      <a:solidFill>
                        <a:srgbClr val="ED2137"/>
                      </a:solidFill>
                      <a:prstDash val="solid"/>
                    </a:lnL>
                    <a:lnB w="9525">
                      <a:solidFill>
                        <a:srgbClr val="D9D9D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9525">
                      <a:solidFill>
                        <a:srgbClr val="D9D9D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9525">
                      <a:solidFill>
                        <a:srgbClr val="D9D9D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9525">
                      <a:solidFill>
                        <a:srgbClr val="D9D9D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9525">
                      <a:solidFill>
                        <a:srgbClr val="D9D9D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D9D9D9"/>
                      </a:solidFill>
                      <a:prstDash val="solid"/>
                    </a:lnR>
                    <a:lnB w="9525">
                      <a:solidFill>
                        <a:srgbClr val="D9D9D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65" dirty="0"/>
              <a:t>RBAC</a:t>
            </a:r>
            <a:r>
              <a:rPr spc="-45" dirty="0"/>
              <a:t> </a:t>
            </a:r>
            <a:r>
              <a:rPr spc="345" dirty="0"/>
              <a:t>-</a:t>
            </a:r>
            <a:r>
              <a:rPr spc="-45" dirty="0"/>
              <a:t> </a:t>
            </a:r>
            <a:r>
              <a:rPr dirty="0"/>
              <a:t>AUDIT</a:t>
            </a:r>
            <a:r>
              <a:rPr spc="-40" dirty="0"/>
              <a:t> </a:t>
            </a:r>
            <a:r>
              <a:rPr spc="-25" dirty="0"/>
              <a:t>DROITS</a:t>
            </a:r>
            <a:r>
              <a:rPr spc="-45" dirty="0"/>
              <a:t> </a:t>
            </a:r>
            <a:r>
              <a:rPr spc="95" dirty="0"/>
              <a:t>(1/2)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1647824"/>
            <a:ext cx="95250" cy="9524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177924" y="1345564"/>
            <a:ext cx="8520430" cy="996950"/>
          </a:xfrm>
          <a:prstGeom prst="rect">
            <a:avLst/>
          </a:prstGeom>
        </p:spPr>
        <p:txBody>
          <a:bodyPr vert="horz" wrap="square" lIns="0" tIns="1784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5"/>
              </a:spcBef>
            </a:pP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À</a:t>
            </a:r>
            <a:r>
              <a:rPr sz="2100" spc="-4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vérifier</a:t>
            </a:r>
            <a:r>
              <a:rPr sz="2100" spc="-4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actuel</a:t>
            </a:r>
            <a:r>
              <a:rPr sz="2100" spc="-4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85" dirty="0">
                <a:solidFill>
                  <a:srgbClr val="333333"/>
                </a:solidFill>
                <a:latin typeface="Trebuchet MS"/>
                <a:cs typeface="Trebuchet MS"/>
              </a:rPr>
              <a:t>utilisateur</a:t>
            </a:r>
            <a:r>
              <a:rPr sz="2100" spc="-4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droits,</a:t>
            </a: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85" dirty="0">
                <a:solidFill>
                  <a:srgbClr val="333333"/>
                </a:solidFill>
                <a:latin typeface="Trebuchet MS"/>
                <a:cs typeface="Trebuchet MS"/>
              </a:rPr>
              <a:t>toi</a:t>
            </a:r>
            <a:r>
              <a:rPr sz="2100" spc="-4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90" dirty="0">
                <a:solidFill>
                  <a:srgbClr val="333333"/>
                </a:solidFill>
                <a:latin typeface="Trebuchet MS"/>
                <a:cs typeface="Trebuchet MS"/>
              </a:rPr>
              <a:t>peut</a:t>
            </a:r>
            <a:r>
              <a:rPr sz="2100" spc="-4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05" dirty="0">
                <a:solidFill>
                  <a:srgbClr val="333333"/>
                </a:solidFill>
                <a:latin typeface="Trebuchet MS"/>
                <a:cs typeface="Trebuchet MS"/>
              </a:rPr>
              <a:t>utiliser</a:t>
            </a: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-4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0" dirty="0">
                <a:solidFill>
                  <a:srgbClr val="333333"/>
                </a:solidFill>
                <a:latin typeface="Trebuchet MS"/>
                <a:cs typeface="Trebuchet MS"/>
              </a:rPr>
              <a:t>commande:</a:t>
            </a:r>
            <a:endParaRPr sz="21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305"/>
              </a:spcBef>
            </a:pPr>
            <a:r>
              <a:rPr sz="2100" spc="-95" dirty="0">
                <a:solidFill>
                  <a:srgbClr val="333333"/>
                </a:solidFill>
                <a:latin typeface="Trebuchet MS"/>
                <a:cs typeface="Trebuchet MS"/>
              </a:rPr>
              <a:t>il</a:t>
            </a:r>
            <a:r>
              <a:rPr sz="2100" spc="1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est</a:t>
            </a:r>
            <a:r>
              <a:rPr sz="2100" spc="1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1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75" dirty="0">
                <a:solidFill>
                  <a:srgbClr val="333333"/>
                </a:solidFill>
                <a:latin typeface="Trebuchet MS"/>
                <a:cs typeface="Trebuchet MS"/>
              </a:rPr>
              <a:t>autorisations</a:t>
            </a:r>
            <a:r>
              <a:rPr sz="2100" spc="1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associé</a:t>
            </a:r>
            <a:r>
              <a:rPr sz="2100" spc="1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à</a:t>
            </a:r>
            <a:r>
              <a:rPr sz="2100" spc="1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1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5" dirty="0">
                <a:solidFill>
                  <a:srgbClr val="333333"/>
                </a:solidFill>
                <a:latin typeface="Trebuchet MS"/>
                <a:cs typeface="Trebuchet MS"/>
              </a:rPr>
              <a:t>précédent</a:t>
            </a:r>
            <a:r>
              <a:rPr sz="2100" spc="1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ED2137"/>
                </a:solidFill>
                <a:latin typeface="Trebuchet MS"/>
                <a:cs typeface="Trebuchet MS"/>
              </a:rPr>
              <a:t>Rôle</a:t>
            </a:r>
            <a:r>
              <a:rPr sz="2100" spc="10" dirty="0">
                <a:solidFill>
                  <a:srgbClr val="ED2137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avec</a:t>
            </a:r>
            <a:r>
              <a:rPr sz="2100" spc="1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40" dirty="0">
                <a:solidFill>
                  <a:srgbClr val="333333"/>
                </a:solidFill>
                <a:latin typeface="Trebuchet MS"/>
                <a:cs typeface="Trebuchet MS"/>
              </a:rPr>
              <a:t>lecteur </a:t>
            </a:r>
            <a:endParaRPr sz="2100">
              <a:latin typeface="Trebuchet MS"/>
              <a:cs typeface="Trebuchet MS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2133599"/>
            <a:ext cx="95250" cy="9524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62229" y="2708429"/>
            <a:ext cx="135675" cy="158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068001"/>
      </p:ext>
    </p:extLst>
  </p:cSld>
  <p:clrMapOvr>
    <a:masterClrMapping/>
  </p:clrMapOvr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809624" y="2090737"/>
          <a:ext cx="12204697" cy="32886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0140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65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75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623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839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2019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74675">
                <a:tc>
                  <a:txBody>
                    <a:bodyPr/>
                    <a:lstStyle/>
                    <a:p>
                      <a:pPr marL="147320" marR="2451735" indent="252095">
                        <a:lnSpc>
                          <a:spcPts val="1880"/>
                        </a:lnSpc>
                        <a:spcBef>
                          <a:spcPts val="665"/>
                        </a:spcBef>
                      </a:pPr>
                      <a:r>
                        <a:rPr sz="1650" spc="245" dirty="0">
                          <a:latin typeface="Tahoma"/>
                          <a:cs typeface="Tahoma"/>
                        </a:rPr>
                        <a:t>kubectl</a:t>
                      </a:r>
                      <a:r>
                        <a:rPr sz="1650" spc="47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650" spc="170" dirty="0">
                          <a:latin typeface="Tahoma"/>
                          <a:cs typeface="Tahoma"/>
                        </a:rPr>
                        <a:t>authentification</a:t>
                      </a:r>
                      <a:r>
                        <a:rPr sz="1650" spc="47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650" spc="315" dirty="0">
                          <a:latin typeface="Tahoma"/>
                          <a:cs typeface="Tahoma"/>
                        </a:rPr>
                        <a:t>puis </a:t>
                      </a:r>
                      <a:r>
                        <a:rPr sz="1650" spc="150" dirty="0">
                          <a:latin typeface="Tahoma"/>
                          <a:cs typeface="Tahoma"/>
                        </a:rPr>
                        <a:t>-je</a:t>
                      </a:r>
                      <a:r>
                        <a:rPr sz="1650" spc="47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650" spc="500" dirty="0">
                          <a:solidFill>
                            <a:srgbClr val="ED9900"/>
                          </a:solidFill>
                          <a:latin typeface="Tahoma"/>
                          <a:cs typeface="Tahoma"/>
                        </a:rPr>
                        <a:t>-- </a:t>
                      </a:r>
                      <a:r>
                        <a:rPr sz="1650" spc="405" dirty="0">
                          <a:solidFill>
                            <a:srgbClr val="ED9900"/>
                          </a:solidFill>
                          <a:latin typeface="Tahoma"/>
                          <a:cs typeface="Tahoma"/>
                        </a:rPr>
                        <a:t>liste </a:t>
                      </a:r>
                      <a:r>
                        <a:rPr sz="1650" spc="150" dirty="0">
                          <a:latin typeface="Tahoma"/>
                          <a:cs typeface="Tahoma"/>
                        </a:rPr>
                        <a:t>des ressources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84455" marB="0">
                    <a:lnL w="9525">
                      <a:solidFill>
                        <a:srgbClr val="ED2137"/>
                      </a:solidFill>
                      <a:prstDash val="solid"/>
                    </a:lnL>
                    <a:lnT w="9525">
                      <a:solidFill>
                        <a:srgbClr val="D9D9D9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endParaRPr sz="1650">
                        <a:latin typeface="Times New Roman"/>
                        <a:cs typeface="Times New Roman"/>
                      </a:endParaRPr>
                    </a:p>
                    <a:p>
                      <a:pPr marL="189230">
                        <a:lnSpc>
                          <a:spcPts val="1914"/>
                        </a:lnSpc>
                      </a:pPr>
                      <a:r>
                        <a:rPr sz="1650" spc="120" dirty="0">
                          <a:latin typeface="Tahoma"/>
                          <a:cs typeface="Tahoma"/>
                        </a:rPr>
                        <a:t>Ressources 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78105" marB="0">
                    <a:lnT w="9525">
                      <a:solidFill>
                        <a:srgbClr val="D9D9D9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endParaRPr sz="1650">
                        <a:latin typeface="Times New Roman"/>
                        <a:cs typeface="Times New Roman"/>
                      </a:endParaRPr>
                    </a:p>
                    <a:p>
                      <a:pPr marL="62865">
                        <a:lnSpc>
                          <a:spcPts val="1914"/>
                        </a:lnSpc>
                      </a:pPr>
                      <a:r>
                        <a:rPr sz="1650" spc="50" dirty="0">
                          <a:latin typeface="Tahoma"/>
                          <a:cs typeface="Tahoma"/>
                        </a:rPr>
                        <a:t>URL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78105" marB="0">
                    <a:lnT w="9525">
                      <a:solidFill>
                        <a:srgbClr val="D9D9D9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endParaRPr sz="1650">
                        <a:latin typeface="Times New Roman"/>
                        <a:cs typeface="Times New Roman"/>
                      </a:endParaRPr>
                    </a:p>
                    <a:p>
                      <a:pPr marL="189230">
                        <a:lnSpc>
                          <a:spcPts val="1914"/>
                        </a:lnSpc>
                      </a:pPr>
                      <a:r>
                        <a:rPr sz="1650" spc="145" dirty="0">
                          <a:latin typeface="Tahoma"/>
                          <a:cs typeface="Tahoma"/>
                        </a:rPr>
                        <a:t>Ressource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78105" marB="0">
                    <a:lnT w="9525">
                      <a:solidFill>
                        <a:srgbClr val="D9D9D9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endParaRPr sz="1650">
                        <a:latin typeface="Times New Roman"/>
                        <a:cs typeface="Times New Roman"/>
                      </a:endParaRPr>
                    </a:p>
                    <a:p>
                      <a:pPr marL="62865">
                        <a:lnSpc>
                          <a:spcPts val="1914"/>
                        </a:lnSpc>
                      </a:pPr>
                      <a:r>
                        <a:rPr sz="1650" spc="-10" dirty="0">
                          <a:latin typeface="Tahoma"/>
                          <a:cs typeface="Tahoma"/>
                        </a:rPr>
                        <a:t>Noms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78105" marB="0">
                    <a:lnT w="9525">
                      <a:solidFill>
                        <a:srgbClr val="D9D9D9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endParaRPr sz="1650">
                        <a:latin typeface="Times New Roman"/>
                        <a:cs typeface="Times New Roman"/>
                      </a:endParaRPr>
                    </a:p>
                    <a:p>
                      <a:pPr marL="189230">
                        <a:lnSpc>
                          <a:spcPts val="1914"/>
                        </a:lnSpc>
                      </a:pPr>
                      <a:r>
                        <a:rPr sz="1650" spc="160" dirty="0">
                          <a:latin typeface="Tahoma"/>
                          <a:cs typeface="Tahoma"/>
                        </a:rPr>
                        <a:t>Verbes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78105" marB="0">
                    <a:lnR w="9525">
                      <a:solidFill>
                        <a:srgbClr val="D9D9D9"/>
                      </a:solidFill>
                      <a:prstDash val="solid"/>
                    </a:lnR>
                    <a:lnT w="9525">
                      <a:solidFill>
                        <a:srgbClr val="D9D9D9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7490">
                <a:tc>
                  <a:txBody>
                    <a:bodyPr/>
                    <a:lstStyle/>
                    <a:p>
                      <a:pPr marL="147320">
                        <a:lnSpc>
                          <a:spcPts val="1775"/>
                        </a:lnSpc>
                      </a:pPr>
                      <a:r>
                        <a:rPr sz="1650" spc="195" dirty="0">
                          <a:latin typeface="Tahoma"/>
                          <a:cs typeface="Tahoma"/>
                        </a:rPr>
                        <a:t>*.*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L w="9525">
                      <a:solidFill>
                        <a:srgbClr val="ED2137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89230">
                        <a:lnSpc>
                          <a:spcPts val="1775"/>
                        </a:lnSpc>
                      </a:pPr>
                      <a:r>
                        <a:rPr sz="1650" spc="325" dirty="0">
                          <a:latin typeface="Tahoma"/>
                          <a:cs typeface="Tahoma"/>
                        </a:rPr>
                        <a:t>[]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89230">
                        <a:lnSpc>
                          <a:spcPts val="1775"/>
                        </a:lnSpc>
                      </a:pPr>
                      <a:r>
                        <a:rPr sz="1650" spc="325" dirty="0">
                          <a:latin typeface="Tahoma"/>
                          <a:cs typeface="Tahoma"/>
                        </a:rPr>
                        <a:t>[]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89230">
                        <a:lnSpc>
                          <a:spcPts val="1775"/>
                        </a:lnSpc>
                      </a:pPr>
                      <a:r>
                        <a:rPr sz="1650" spc="240" dirty="0">
                          <a:latin typeface="Tahoma"/>
                          <a:cs typeface="Tahoma"/>
                        </a:rPr>
                        <a:t>[*]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R w="9525">
                      <a:solidFill>
                        <a:srgbClr val="D9D9D9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74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ED2137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89230">
                        <a:lnSpc>
                          <a:spcPts val="1775"/>
                        </a:lnSpc>
                      </a:pPr>
                      <a:r>
                        <a:rPr sz="1650" spc="240" dirty="0">
                          <a:latin typeface="Tahoma"/>
                          <a:cs typeface="Tahoma"/>
                        </a:rPr>
                        <a:t>[*]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89230">
                        <a:lnSpc>
                          <a:spcPts val="1775"/>
                        </a:lnSpc>
                      </a:pPr>
                      <a:r>
                        <a:rPr sz="1650" spc="325" dirty="0">
                          <a:latin typeface="Tahoma"/>
                          <a:cs typeface="Tahoma"/>
                        </a:rPr>
                        <a:t>[]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89230">
                        <a:lnSpc>
                          <a:spcPts val="1775"/>
                        </a:lnSpc>
                      </a:pPr>
                      <a:r>
                        <a:rPr sz="1650" spc="240" dirty="0">
                          <a:latin typeface="Tahoma"/>
                          <a:cs typeface="Tahoma"/>
                        </a:rPr>
                        <a:t>[*]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R w="9525">
                      <a:solidFill>
                        <a:srgbClr val="D9D9D9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7490">
                <a:tc>
                  <a:txBody>
                    <a:bodyPr/>
                    <a:lstStyle/>
                    <a:p>
                      <a:pPr marL="147320">
                        <a:lnSpc>
                          <a:spcPts val="1775"/>
                        </a:lnSpc>
                      </a:pPr>
                      <a:r>
                        <a:rPr sz="1650" spc="250" dirty="0">
                          <a:latin typeface="Tahoma"/>
                          <a:cs typeface="Tahoma"/>
                        </a:rPr>
                        <a:t>selfsubjectaccessreviews.authorization.k8s.io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L w="9525">
                      <a:solidFill>
                        <a:srgbClr val="ED2137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89230">
                        <a:lnSpc>
                          <a:spcPts val="1775"/>
                        </a:lnSpc>
                      </a:pPr>
                      <a:r>
                        <a:rPr sz="1650" spc="325" dirty="0">
                          <a:latin typeface="Tahoma"/>
                          <a:cs typeface="Tahoma"/>
                        </a:rPr>
                        <a:t>[]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89230">
                        <a:lnSpc>
                          <a:spcPts val="1775"/>
                        </a:lnSpc>
                      </a:pPr>
                      <a:r>
                        <a:rPr sz="1650" spc="325" dirty="0">
                          <a:latin typeface="Tahoma"/>
                          <a:cs typeface="Tahoma"/>
                        </a:rPr>
                        <a:t>[]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89230">
                        <a:lnSpc>
                          <a:spcPts val="1775"/>
                        </a:lnSpc>
                      </a:pPr>
                      <a:r>
                        <a:rPr sz="1650" spc="254" dirty="0">
                          <a:latin typeface="Tahoma"/>
                          <a:cs typeface="Tahoma"/>
                        </a:rPr>
                        <a:t>[créer]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R w="9525">
                      <a:solidFill>
                        <a:srgbClr val="D9D9D9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7490">
                <a:tc>
                  <a:txBody>
                    <a:bodyPr/>
                    <a:lstStyle/>
                    <a:p>
                      <a:pPr marL="147320">
                        <a:lnSpc>
                          <a:spcPts val="1775"/>
                        </a:lnSpc>
                      </a:pPr>
                      <a:r>
                        <a:rPr sz="1650" spc="265" dirty="0">
                          <a:latin typeface="Tahoma"/>
                          <a:cs typeface="Tahoma"/>
                        </a:rPr>
                        <a:t>selfsubjectrulesreviews.authorization.k8s.io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L w="9525">
                      <a:solidFill>
                        <a:srgbClr val="ED2137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89230">
                        <a:lnSpc>
                          <a:spcPts val="1775"/>
                        </a:lnSpc>
                      </a:pPr>
                      <a:r>
                        <a:rPr sz="1650" spc="325" dirty="0">
                          <a:latin typeface="Tahoma"/>
                          <a:cs typeface="Tahoma"/>
                        </a:rPr>
                        <a:t>[]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89230">
                        <a:lnSpc>
                          <a:spcPts val="1775"/>
                        </a:lnSpc>
                      </a:pPr>
                      <a:r>
                        <a:rPr sz="1650" spc="325" dirty="0">
                          <a:latin typeface="Tahoma"/>
                          <a:cs typeface="Tahoma"/>
                        </a:rPr>
                        <a:t>[]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89230">
                        <a:lnSpc>
                          <a:spcPts val="1775"/>
                        </a:lnSpc>
                      </a:pPr>
                      <a:r>
                        <a:rPr sz="1650" spc="254" dirty="0">
                          <a:latin typeface="Tahoma"/>
                          <a:cs typeface="Tahoma"/>
                        </a:rPr>
                        <a:t>[créer]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R w="9525">
                      <a:solidFill>
                        <a:srgbClr val="D9D9D9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74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ED2137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89230">
                        <a:lnSpc>
                          <a:spcPts val="1775"/>
                        </a:lnSpc>
                      </a:pPr>
                      <a:r>
                        <a:rPr sz="1650" spc="280" dirty="0">
                          <a:latin typeface="Tahoma"/>
                          <a:cs typeface="Tahoma"/>
                        </a:rPr>
                        <a:t>[/api/*]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89230">
                        <a:lnSpc>
                          <a:spcPts val="1775"/>
                        </a:lnSpc>
                      </a:pPr>
                      <a:r>
                        <a:rPr sz="1650" spc="325" dirty="0">
                          <a:latin typeface="Tahoma"/>
                          <a:cs typeface="Tahoma"/>
                        </a:rPr>
                        <a:t>[]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89230">
                        <a:lnSpc>
                          <a:spcPts val="1775"/>
                        </a:lnSpc>
                      </a:pPr>
                      <a:r>
                        <a:rPr sz="1650" spc="254" dirty="0">
                          <a:latin typeface="Tahoma"/>
                          <a:cs typeface="Tahoma"/>
                        </a:rPr>
                        <a:t>[obtenir]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R w="9525">
                      <a:solidFill>
                        <a:srgbClr val="D9D9D9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74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ED2137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89230">
                        <a:lnSpc>
                          <a:spcPts val="1775"/>
                        </a:lnSpc>
                      </a:pPr>
                      <a:r>
                        <a:rPr sz="1650" spc="305" dirty="0">
                          <a:latin typeface="Tahoma"/>
                          <a:cs typeface="Tahoma"/>
                        </a:rPr>
                        <a:t>[/api]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89230">
                        <a:lnSpc>
                          <a:spcPts val="1775"/>
                        </a:lnSpc>
                      </a:pPr>
                      <a:r>
                        <a:rPr sz="1650" spc="325" dirty="0">
                          <a:latin typeface="Tahoma"/>
                          <a:cs typeface="Tahoma"/>
                        </a:rPr>
                        <a:t>[]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89230">
                        <a:lnSpc>
                          <a:spcPts val="1775"/>
                        </a:lnSpc>
                      </a:pPr>
                      <a:r>
                        <a:rPr sz="1650" spc="254" dirty="0">
                          <a:latin typeface="Tahoma"/>
                          <a:cs typeface="Tahoma"/>
                        </a:rPr>
                        <a:t>[obtenir]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R w="9525">
                      <a:solidFill>
                        <a:srgbClr val="D9D9D9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74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ED2137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89230">
                        <a:lnSpc>
                          <a:spcPts val="1775"/>
                        </a:lnSpc>
                      </a:pPr>
                      <a:r>
                        <a:rPr sz="1650" spc="275" dirty="0">
                          <a:latin typeface="Tahoma"/>
                          <a:cs typeface="Tahoma"/>
                        </a:rPr>
                        <a:t>[/apis/*]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89230">
                        <a:lnSpc>
                          <a:spcPts val="1775"/>
                        </a:lnSpc>
                      </a:pPr>
                      <a:r>
                        <a:rPr sz="1650" spc="325" dirty="0">
                          <a:latin typeface="Tahoma"/>
                          <a:cs typeface="Tahoma"/>
                        </a:rPr>
                        <a:t>[]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89230">
                        <a:lnSpc>
                          <a:spcPts val="1775"/>
                        </a:lnSpc>
                      </a:pPr>
                      <a:r>
                        <a:rPr sz="1650" spc="254" dirty="0">
                          <a:latin typeface="Tahoma"/>
                          <a:cs typeface="Tahoma"/>
                        </a:rPr>
                        <a:t>[obtenir]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R w="9525">
                      <a:solidFill>
                        <a:srgbClr val="D9D9D9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374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ED2137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89230">
                        <a:lnSpc>
                          <a:spcPts val="1775"/>
                        </a:lnSpc>
                      </a:pPr>
                      <a:r>
                        <a:rPr sz="1650" spc="295" dirty="0">
                          <a:latin typeface="Tahoma"/>
                          <a:cs typeface="Tahoma"/>
                        </a:rPr>
                        <a:t>[/apis]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89230">
                        <a:lnSpc>
                          <a:spcPts val="1775"/>
                        </a:lnSpc>
                      </a:pPr>
                      <a:r>
                        <a:rPr sz="1650" spc="325" dirty="0">
                          <a:latin typeface="Tahoma"/>
                          <a:cs typeface="Tahoma"/>
                        </a:rPr>
                        <a:t>[]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89230">
                        <a:lnSpc>
                          <a:spcPts val="1775"/>
                        </a:lnSpc>
                      </a:pPr>
                      <a:r>
                        <a:rPr sz="1650" spc="254" dirty="0">
                          <a:latin typeface="Tahoma"/>
                          <a:cs typeface="Tahoma"/>
                        </a:rPr>
                        <a:t>[obtenir]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R w="9525">
                      <a:solidFill>
                        <a:srgbClr val="D9D9D9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374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ED2137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89230">
                        <a:lnSpc>
                          <a:spcPts val="1775"/>
                        </a:lnSpc>
                      </a:pPr>
                      <a:r>
                        <a:rPr sz="1650" spc="265" dirty="0">
                          <a:latin typeface="Tahoma"/>
                          <a:cs typeface="Tahoma"/>
                        </a:rPr>
                        <a:t>[/version]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89230">
                        <a:lnSpc>
                          <a:spcPts val="1775"/>
                        </a:lnSpc>
                      </a:pPr>
                      <a:r>
                        <a:rPr sz="1650" spc="325" dirty="0">
                          <a:latin typeface="Tahoma"/>
                          <a:cs typeface="Tahoma"/>
                        </a:rPr>
                        <a:t>[]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89230">
                        <a:lnSpc>
                          <a:spcPts val="1775"/>
                        </a:lnSpc>
                      </a:pPr>
                      <a:r>
                        <a:rPr sz="1650" spc="254" dirty="0">
                          <a:latin typeface="Tahoma"/>
                          <a:cs typeface="Tahoma"/>
                        </a:rPr>
                        <a:t>[obtenir]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R w="9525">
                      <a:solidFill>
                        <a:srgbClr val="D9D9D9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374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ED2137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89230">
                        <a:lnSpc>
                          <a:spcPts val="1775"/>
                        </a:lnSpc>
                      </a:pPr>
                      <a:r>
                        <a:rPr sz="1650" spc="265" dirty="0">
                          <a:latin typeface="Tahoma"/>
                          <a:cs typeface="Tahoma"/>
                        </a:rPr>
                        <a:t>[/version]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89230">
                        <a:lnSpc>
                          <a:spcPts val="1775"/>
                        </a:lnSpc>
                      </a:pPr>
                      <a:r>
                        <a:rPr sz="1650" spc="325" dirty="0">
                          <a:latin typeface="Tahoma"/>
                          <a:cs typeface="Tahoma"/>
                        </a:rPr>
                        <a:t>[]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D9D9D9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39090">
                <a:tc>
                  <a:txBody>
                    <a:bodyPr/>
                    <a:lstStyle/>
                    <a:p>
                      <a:pPr marL="147320">
                        <a:lnSpc>
                          <a:spcPts val="1839"/>
                        </a:lnSpc>
                      </a:pPr>
                      <a:r>
                        <a:rPr sz="1650" spc="420" dirty="0">
                          <a:latin typeface="Tahoma"/>
                          <a:cs typeface="Tahoma"/>
                        </a:rPr>
                        <a:t>[...]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L w="9525">
                      <a:solidFill>
                        <a:srgbClr val="ED2137"/>
                      </a:solidFill>
                      <a:prstDash val="solid"/>
                    </a:lnL>
                    <a:lnB w="9525">
                      <a:solidFill>
                        <a:srgbClr val="D9D9D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9525">
                      <a:solidFill>
                        <a:srgbClr val="D9D9D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9525">
                      <a:solidFill>
                        <a:srgbClr val="D9D9D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9525">
                      <a:solidFill>
                        <a:srgbClr val="D9D9D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9525">
                      <a:solidFill>
                        <a:srgbClr val="D9D9D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D9D9D9"/>
                      </a:solidFill>
                      <a:prstDash val="solid"/>
                    </a:lnR>
                    <a:lnB w="9525">
                      <a:solidFill>
                        <a:srgbClr val="D9D9D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65" dirty="0"/>
              <a:t>RBAC</a:t>
            </a:r>
            <a:r>
              <a:rPr spc="-45" dirty="0"/>
              <a:t> </a:t>
            </a:r>
            <a:r>
              <a:rPr spc="345" dirty="0"/>
              <a:t>-</a:t>
            </a:r>
            <a:r>
              <a:rPr spc="-45" dirty="0"/>
              <a:t> </a:t>
            </a:r>
            <a:r>
              <a:rPr dirty="0"/>
              <a:t>AUDIT</a:t>
            </a:r>
            <a:r>
              <a:rPr spc="-40" dirty="0"/>
              <a:t> </a:t>
            </a:r>
            <a:r>
              <a:rPr spc="-25" dirty="0"/>
              <a:t>DROITS</a:t>
            </a:r>
            <a:r>
              <a:rPr spc="-45" dirty="0"/>
              <a:t> </a:t>
            </a:r>
            <a:r>
              <a:rPr spc="95" dirty="0"/>
              <a:t>(2/2)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96924" y="1511300"/>
            <a:ext cx="4964430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Exemple</a:t>
            </a:r>
            <a:r>
              <a:rPr sz="2100" spc="4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de</a:t>
            </a:r>
            <a:r>
              <a:rPr sz="2100" spc="5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droits</a:t>
            </a:r>
            <a:r>
              <a:rPr sz="2100" spc="4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avec</a:t>
            </a:r>
            <a:r>
              <a:rPr sz="2100" spc="4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80" dirty="0">
                <a:solidFill>
                  <a:srgbClr val="333333"/>
                </a:solidFill>
                <a:latin typeface="Trebuchet MS"/>
                <a:cs typeface="Trebuchet MS"/>
              </a:rPr>
              <a:t>administrateur</a:t>
            </a:r>
            <a:r>
              <a:rPr sz="2100" spc="5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privilèges :</a:t>
            </a:r>
            <a:endParaRPr sz="2100">
              <a:latin typeface="Trebuchet MS"/>
              <a:cs typeface="Trebuchet MS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1465" y="2213343"/>
            <a:ext cx="103240" cy="198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043512"/>
      </p:ext>
    </p:extLst>
  </p:cSld>
  <p:clrMapOvr>
    <a:masterClrMapping/>
  </p:clrMapOvr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09624" y="4219574"/>
            <a:ext cx="12211050" cy="9525"/>
          </a:xfrm>
          <a:custGeom>
            <a:avLst/>
            <a:gdLst/>
            <a:ahLst/>
            <a:cxnLst/>
            <a:rect l="l" t="t" r="r" b="b"/>
            <a:pathLst>
              <a:path w="12211050" h="9525">
                <a:moveTo>
                  <a:pt x="12211049" y="9524"/>
                </a:moveTo>
                <a:lnTo>
                  <a:pt x="0" y="9524"/>
                </a:lnTo>
                <a:lnTo>
                  <a:pt x="0" y="0"/>
                </a:lnTo>
                <a:lnTo>
                  <a:pt x="12211049" y="0"/>
                </a:lnTo>
                <a:lnTo>
                  <a:pt x="12211049" y="952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809624" y="4219574"/>
            <a:ext cx="12211050" cy="1638300"/>
            <a:chOff x="809624" y="4219574"/>
            <a:chExt cx="12211050" cy="1638300"/>
          </a:xfrm>
        </p:grpSpPr>
        <p:sp>
          <p:nvSpPr>
            <p:cNvPr id="4" name="object 4"/>
            <p:cNvSpPr/>
            <p:nvPr/>
          </p:nvSpPr>
          <p:spPr>
            <a:xfrm>
              <a:off x="809612" y="4219574"/>
              <a:ext cx="12211050" cy="1638300"/>
            </a:xfrm>
            <a:custGeom>
              <a:avLst/>
              <a:gdLst/>
              <a:ahLst/>
              <a:cxnLst/>
              <a:rect l="l" t="t" r="r" b="b"/>
              <a:pathLst>
                <a:path w="12211050" h="1638300">
                  <a:moveTo>
                    <a:pt x="12211050" y="0"/>
                  </a:moveTo>
                  <a:lnTo>
                    <a:pt x="12201525" y="0"/>
                  </a:lnTo>
                  <a:lnTo>
                    <a:pt x="12201525" y="1628775"/>
                  </a:lnTo>
                  <a:lnTo>
                    <a:pt x="0" y="1628775"/>
                  </a:lnTo>
                  <a:lnTo>
                    <a:pt x="0" y="1638300"/>
                  </a:lnTo>
                  <a:lnTo>
                    <a:pt x="12201525" y="1638300"/>
                  </a:lnTo>
                  <a:lnTo>
                    <a:pt x="12211050" y="1638300"/>
                  </a:lnTo>
                  <a:lnTo>
                    <a:pt x="12211050" y="1628775"/>
                  </a:lnTo>
                  <a:lnTo>
                    <a:pt x="12211050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09624" y="4219574"/>
              <a:ext cx="9525" cy="1638300"/>
            </a:xfrm>
            <a:custGeom>
              <a:avLst/>
              <a:gdLst/>
              <a:ahLst/>
              <a:cxnLst/>
              <a:rect l="l" t="t" r="r" b="b"/>
              <a:pathLst>
                <a:path w="9525" h="1638300">
                  <a:moveTo>
                    <a:pt x="0" y="1638299"/>
                  </a:moveTo>
                  <a:lnTo>
                    <a:pt x="0" y="0"/>
                  </a:lnTo>
                  <a:lnTo>
                    <a:pt x="9524" y="9524"/>
                  </a:lnTo>
                  <a:lnTo>
                    <a:pt x="9524" y="1628774"/>
                  </a:lnTo>
                  <a:lnTo>
                    <a:pt x="0" y="1638299"/>
                  </a:lnTo>
                  <a:close/>
                </a:path>
              </a:pathLst>
            </a:custGeom>
            <a:solidFill>
              <a:srgbClr val="ED21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81465" y="4346943"/>
              <a:ext cx="103240" cy="19870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81465" y="5299443"/>
              <a:ext cx="103240" cy="198704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10" dirty="0"/>
              <a:t>SERVICE</a:t>
            </a:r>
            <a:r>
              <a:rPr spc="-135" dirty="0"/>
              <a:t> </a:t>
            </a:r>
            <a:r>
              <a:rPr spc="-50" dirty="0"/>
              <a:t>COMPTES</a:t>
            </a:r>
            <a:r>
              <a:rPr spc="-150" dirty="0"/>
              <a:t> </a:t>
            </a:r>
            <a:r>
              <a:rPr spc="95" dirty="0"/>
              <a:t>(1/3)</a:t>
            </a:r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33449" y="1647824"/>
            <a:ext cx="95250" cy="95249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33449" y="2181224"/>
            <a:ext cx="95250" cy="95249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33449" y="2981324"/>
            <a:ext cx="95250" cy="95249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33449" y="3514724"/>
            <a:ext cx="95250" cy="95249"/>
          </a:xfrm>
          <a:prstGeom prst="rect">
            <a:avLst/>
          </a:prstGeom>
        </p:spPr>
      </p:pic>
      <p:sp>
        <p:nvSpPr>
          <p:cNvPr id="13" name="object 13"/>
          <p:cNvSpPr txBox="1">
            <a:spLocks noGrp="1"/>
          </p:cNvSpPr>
          <p:nvPr>
            <p:ph type="body" idx="1"/>
          </p:nvPr>
        </p:nvSpPr>
        <p:spPr>
          <a:xfrm>
            <a:off x="819149" y="1326514"/>
            <a:ext cx="12192000" cy="4490332"/>
          </a:xfrm>
          <a:prstGeom prst="rect">
            <a:avLst/>
          </a:prstGeom>
        </p:spPr>
        <p:txBody>
          <a:bodyPr vert="horz" wrap="square" lIns="0" tIns="197485" rIns="0" bIns="0" rtlCol="0">
            <a:spAutoFit/>
          </a:bodyPr>
          <a:lstStyle/>
          <a:p>
            <a:pPr marL="371475">
              <a:lnSpc>
                <a:spcPct val="100000"/>
              </a:lnSpc>
              <a:spcBef>
                <a:spcPts val="100"/>
              </a:spcBef>
            </a:pPr>
            <a:r>
              <a:rPr u="none" spc="90" dirty="0">
                <a:solidFill>
                  <a:srgbClr val="333333"/>
                </a:solidFill>
              </a:rPr>
              <a:t>Utilisateur</a:t>
            </a:r>
            <a:r>
              <a:rPr u="none" spc="-65" dirty="0">
                <a:solidFill>
                  <a:srgbClr val="333333"/>
                </a:solidFill>
              </a:rPr>
              <a:t> </a:t>
            </a:r>
            <a:r>
              <a:rPr u="none" spc="50" dirty="0">
                <a:solidFill>
                  <a:srgbClr val="333333"/>
                </a:solidFill>
              </a:rPr>
              <a:t>comptes</a:t>
            </a:r>
            <a:r>
              <a:rPr u="none" spc="-60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sont</a:t>
            </a:r>
            <a:r>
              <a:rPr u="none" spc="-60" dirty="0">
                <a:solidFill>
                  <a:srgbClr val="333333"/>
                </a:solidFill>
              </a:rPr>
              <a:t> </a:t>
            </a:r>
            <a:r>
              <a:rPr u="none" spc="55" dirty="0">
                <a:solidFill>
                  <a:srgbClr val="333333"/>
                </a:solidFill>
              </a:rPr>
              <a:t>censé</a:t>
            </a:r>
            <a:r>
              <a:rPr u="none" spc="-60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à</a:t>
            </a:r>
            <a:r>
              <a:rPr u="none" spc="-65" dirty="0">
                <a:solidFill>
                  <a:srgbClr val="333333"/>
                </a:solidFill>
              </a:rPr>
              <a:t> </a:t>
            </a:r>
            <a:r>
              <a:rPr u="none" spc="55" dirty="0">
                <a:solidFill>
                  <a:srgbClr val="333333"/>
                </a:solidFill>
              </a:rPr>
              <a:t>être</a:t>
            </a:r>
            <a:r>
              <a:rPr u="none" spc="-60" dirty="0">
                <a:solidFill>
                  <a:srgbClr val="333333"/>
                </a:solidFill>
              </a:rPr>
              <a:t> </a:t>
            </a:r>
            <a:r>
              <a:rPr u="none" spc="95" dirty="0">
                <a:solidFill>
                  <a:srgbClr val="333333"/>
                </a:solidFill>
              </a:rPr>
              <a:t>utilisé</a:t>
            </a:r>
            <a:r>
              <a:rPr u="none" spc="-60" dirty="0">
                <a:solidFill>
                  <a:srgbClr val="333333"/>
                </a:solidFill>
              </a:rPr>
              <a:t> </a:t>
            </a:r>
            <a:r>
              <a:rPr u="none" spc="55" dirty="0">
                <a:solidFill>
                  <a:srgbClr val="333333"/>
                </a:solidFill>
              </a:rPr>
              <a:t>par</a:t>
            </a:r>
            <a:r>
              <a:rPr u="none" spc="-60" dirty="0">
                <a:solidFill>
                  <a:srgbClr val="333333"/>
                </a:solidFill>
              </a:rPr>
              <a:t> </a:t>
            </a:r>
            <a:r>
              <a:rPr u="none" spc="65" dirty="0">
                <a:solidFill>
                  <a:srgbClr val="333333"/>
                </a:solidFill>
              </a:rPr>
              <a:t>humains.</a:t>
            </a:r>
          </a:p>
          <a:p>
            <a:pPr marL="371475" marR="365760">
              <a:lnSpc>
                <a:spcPts val="2100"/>
              </a:lnSpc>
              <a:spcBef>
                <a:spcPts val="2100"/>
              </a:spcBef>
            </a:pPr>
            <a:r>
              <a:rPr u="none" spc="60" dirty="0">
                <a:solidFill>
                  <a:srgbClr val="333333"/>
                </a:solidFill>
              </a:rPr>
              <a:t>Mais</a:t>
            </a:r>
            <a:r>
              <a:rPr u="none" spc="-60" dirty="0">
                <a:solidFill>
                  <a:srgbClr val="333333"/>
                </a:solidFill>
              </a:rPr>
              <a:t> </a:t>
            </a:r>
            <a:r>
              <a:rPr u="none" spc="85" dirty="0">
                <a:solidFill>
                  <a:srgbClr val="333333"/>
                </a:solidFill>
              </a:rPr>
              <a:t>quand</a:t>
            </a:r>
            <a:r>
              <a:rPr u="none" spc="-60" dirty="0">
                <a:solidFill>
                  <a:srgbClr val="333333"/>
                </a:solidFill>
              </a:rPr>
              <a:t> </a:t>
            </a:r>
            <a:r>
              <a:rPr u="none" spc="65" dirty="0">
                <a:solidFill>
                  <a:srgbClr val="333333"/>
                </a:solidFill>
              </a:rPr>
              <a:t>un</a:t>
            </a:r>
            <a:r>
              <a:rPr u="none" spc="-60" dirty="0">
                <a:solidFill>
                  <a:srgbClr val="333333"/>
                </a:solidFill>
              </a:rPr>
              <a:t> </a:t>
            </a:r>
            <a:r>
              <a:rPr lang="fr-FR" u="none" spc="100" dirty="0"/>
              <a:t>POD</a:t>
            </a:r>
            <a:r>
              <a:rPr u="none" spc="-60" dirty="0"/>
              <a:t> </a:t>
            </a:r>
            <a:r>
              <a:rPr u="none" spc="80" dirty="0">
                <a:solidFill>
                  <a:srgbClr val="333333"/>
                </a:solidFill>
              </a:rPr>
              <a:t>en cours d'exécution</a:t>
            </a:r>
            <a:r>
              <a:rPr u="none" spc="-55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dans</a:t>
            </a:r>
            <a:r>
              <a:rPr u="none" spc="-60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le</a:t>
            </a:r>
            <a:r>
              <a:rPr u="none" spc="-60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grappe</a:t>
            </a:r>
            <a:r>
              <a:rPr u="none" spc="-60" dirty="0">
                <a:solidFill>
                  <a:srgbClr val="333333"/>
                </a:solidFill>
              </a:rPr>
              <a:t> </a:t>
            </a:r>
            <a:r>
              <a:rPr u="none" spc="65" dirty="0">
                <a:solidFill>
                  <a:srgbClr val="333333"/>
                </a:solidFill>
              </a:rPr>
              <a:t>veut</a:t>
            </a:r>
            <a:r>
              <a:rPr u="none" spc="-60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à</a:t>
            </a:r>
            <a:r>
              <a:rPr u="none" spc="-55" dirty="0">
                <a:solidFill>
                  <a:srgbClr val="333333"/>
                </a:solidFill>
              </a:rPr>
              <a:t> </a:t>
            </a:r>
            <a:r>
              <a:rPr u="none" spc="50" dirty="0">
                <a:solidFill>
                  <a:srgbClr val="333333"/>
                </a:solidFill>
              </a:rPr>
              <a:t>accéder</a:t>
            </a:r>
            <a:r>
              <a:rPr u="none" spc="-60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le</a:t>
            </a:r>
            <a:r>
              <a:rPr u="none" spc="-60" dirty="0">
                <a:solidFill>
                  <a:srgbClr val="333333"/>
                </a:solidFill>
              </a:rPr>
              <a:t> </a:t>
            </a:r>
            <a:r>
              <a:rPr u="none" spc="60" dirty="0">
                <a:solidFill>
                  <a:srgbClr val="333333"/>
                </a:solidFill>
              </a:rPr>
              <a:t>Kubernetes</a:t>
            </a:r>
            <a:r>
              <a:rPr u="none" spc="-60" dirty="0">
                <a:solidFill>
                  <a:srgbClr val="333333"/>
                </a:solidFill>
              </a:rPr>
              <a:t> </a:t>
            </a:r>
            <a:r>
              <a:rPr u="none" spc="50" dirty="0">
                <a:solidFill>
                  <a:srgbClr val="333333"/>
                </a:solidFill>
              </a:rPr>
              <a:t>API</a:t>
            </a:r>
            <a:r>
              <a:rPr u="none" spc="-60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serveur,</a:t>
            </a:r>
            <a:r>
              <a:rPr u="none" spc="-55" dirty="0">
                <a:solidFill>
                  <a:srgbClr val="333333"/>
                </a:solidFill>
              </a:rPr>
              <a:t> </a:t>
            </a:r>
            <a:r>
              <a:rPr u="none" spc="-95" dirty="0">
                <a:solidFill>
                  <a:srgbClr val="333333"/>
                </a:solidFill>
              </a:rPr>
              <a:t>il</a:t>
            </a:r>
            <a:r>
              <a:rPr u="none" spc="-60" dirty="0">
                <a:solidFill>
                  <a:srgbClr val="333333"/>
                </a:solidFill>
              </a:rPr>
              <a:t> </a:t>
            </a:r>
            <a:r>
              <a:rPr u="none" spc="85" dirty="0">
                <a:solidFill>
                  <a:srgbClr val="333333"/>
                </a:solidFill>
              </a:rPr>
              <a:t>besoins</a:t>
            </a:r>
            <a:r>
              <a:rPr u="none" spc="-60" dirty="0">
                <a:solidFill>
                  <a:srgbClr val="333333"/>
                </a:solidFill>
              </a:rPr>
              <a:t> </a:t>
            </a:r>
            <a:r>
              <a:rPr u="none" spc="-25" dirty="0">
                <a:solidFill>
                  <a:srgbClr val="333333"/>
                </a:solidFill>
              </a:rPr>
              <a:t>utiliser</a:t>
            </a:r>
            <a:r>
              <a:rPr u="none" spc="105" dirty="0">
                <a:solidFill>
                  <a:srgbClr val="333333"/>
                </a:solidFill>
              </a:rPr>
              <a:t>​</a:t>
            </a:r>
            <a:r>
              <a:rPr u="none" spc="15" dirty="0">
                <a:solidFill>
                  <a:srgbClr val="333333"/>
                </a:solidFill>
              </a:rPr>
              <a:t> </a:t>
            </a:r>
            <a:r>
              <a:rPr u="none" spc="65" dirty="0">
                <a:solidFill>
                  <a:srgbClr val="333333"/>
                </a:solidFill>
              </a:rPr>
              <a:t>un</a:t>
            </a:r>
            <a:r>
              <a:rPr u="none" spc="20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service</a:t>
            </a:r>
            <a:r>
              <a:rPr u="none" spc="15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compte</a:t>
            </a:r>
            <a:r>
              <a:rPr u="none" spc="20" dirty="0">
                <a:solidFill>
                  <a:srgbClr val="333333"/>
                </a:solidFill>
              </a:rPr>
              <a:t> </a:t>
            </a:r>
            <a:r>
              <a:rPr u="none" spc="-10" dirty="0">
                <a:solidFill>
                  <a:srgbClr val="333333"/>
                </a:solidFill>
              </a:rPr>
              <a:t>plutôt.</a:t>
            </a:r>
          </a:p>
          <a:p>
            <a:pPr marL="371475">
              <a:lnSpc>
                <a:spcPct val="100000"/>
              </a:lnSpc>
              <a:spcBef>
                <a:spcPts val="1680"/>
              </a:spcBef>
            </a:pPr>
            <a:r>
              <a:rPr u="none" dirty="0">
                <a:solidFill>
                  <a:srgbClr val="333333"/>
                </a:solidFill>
              </a:rPr>
              <a:t>Service</a:t>
            </a:r>
            <a:r>
              <a:rPr u="none" spc="-50" dirty="0">
                <a:solidFill>
                  <a:srgbClr val="333333"/>
                </a:solidFill>
              </a:rPr>
              <a:t> </a:t>
            </a:r>
            <a:r>
              <a:rPr u="none" spc="50" dirty="0">
                <a:solidFill>
                  <a:srgbClr val="333333"/>
                </a:solidFill>
              </a:rPr>
              <a:t>comptes</a:t>
            </a:r>
            <a:r>
              <a:rPr u="none" spc="-50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sont</a:t>
            </a:r>
            <a:r>
              <a:rPr u="none" spc="-45" dirty="0">
                <a:solidFill>
                  <a:srgbClr val="333333"/>
                </a:solidFill>
              </a:rPr>
              <a:t> </a:t>
            </a:r>
            <a:r>
              <a:rPr u="none" spc="-10" dirty="0">
                <a:solidFill>
                  <a:srgbClr val="333333"/>
                </a:solidFill>
              </a:rPr>
              <a:t>juste</a:t>
            </a:r>
            <a:r>
              <a:rPr u="none" spc="-50" dirty="0">
                <a:solidFill>
                  <a:srgbClr val="333333"/>
                </a:solidFill>
              </a:rPr>
              <a:t> </a:t>
            </a:r>
            <a:r>
              <a:rPr u="none" spc="-20" dirty="0">
                <a:solidFill>
                  <a:srgbClr val="333333"/>
                </a:solidFill>
              </a:rPr>
              <a:t>comme</a:t>
            </a:r>
            <a:r>
              <a:rPr u="none" spc="-45" dirty="0">
                <a:solidFill>
                  <a:srgbClr val="333333"/>
                </a:solidFill>
              </a:rPr>
              <a:t> </a:t>
            </a:r>
            <a:r>
              <a:rPr u="none" spc="85" dirty="0">
                <a:solidFill>
                  <a:srgbClr val="333333"/>
                </a:solidFill>
              </a:rPr>
              <a:t>utilisateur</a:t>
            </a:r>
            <a:r>
              <a:rPr u="none" spc="-50" dirty="0">
                <a:solidFill>
                  <a:srgbClr val="333333"/>
                </a:solidFill>
              </a:rPr>
              <a:t> </a:t>
            </a:r>
            <a:r>
              <a:rPr u="none" spc="50" dirty="0">
                <a:solidFill>
                  <a:srgbClr val="333333"/>
                </a:solidFill>
              </a:rPr>
              <a:t>comptes</a:t>
            </a:r>
            <a:r>
              <a:rPr u="none" spc="-50" dirty="0">
                <a:solidFill>
                  <a:srgbClr val="333333"/>
                </a:solidFill>
              </a:rPr>
              <a:t> </a:t>
            </a:r>
            <a:r>
              <a:rPr u="none" spc="50" dirty="0">
                <a:solidFill>
                  <a:srgbClr val="333333"/>
                </a:solidFill>
              </a:rPr>
              <a:t>mais</a:t>
            </a:r>
            <a:r>
              <a:rPr u="none" spc="-45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pour</a:t>
            </a:r>
            <a:r>
              <a:rPr u="none" spc="-50" dirty="0">
                <a:solidFill>
                  <a:srgbClr val="333333"/>
                </a:solidFill>
              </a:rPr>
              <a:t> </a:t>
            </a:r>
            <a:r>
              <a:rPr u="none" spc="70" dirty="0">
                <a:solidFill>
                  <a:srgbClr val="333333"/>
                </a:solidFill>
              </a:rPr>
              <a:t>non- </a:t>
            </a:r>
            <a:r>
              <a:rPr u="none" spc="65" dirty="0">
                <a:solidFill>
                  <a:srgbClr val="333333"/>
                </a:solidFill>
              </a:rPr>
              <a:t>humains.</a:t>
            </a:r>
          </a:p>
          <a:p>
            <a:pPr marL="371475" marR="2079625">
              <a:lnSpc>
                <a:spcPts val="2100"/>
              </a:lnSpc>
              <a:spcBef>
                <a:spcPts val="2100"/>
              </a:spcBef>
            </a:pPr>
            <a:r>
              <a:rPr u="none" dirty="0">
                <a:solidFill>
                  <a:srgbClr val="333333"/>
                </a:solidFill>
              </a:rPr>
              <a:t>Service</a:t>
            </a:r>
            <a:r>
              <a:rPr u="none" spc="20" dirty="0">
                <a:solidFill>
                  <a:srgbClr val="333333"/>
                </a:solidFill>
              </a:rPr>
              <a:t> </a:t>
            </a:r>
            <a:r>
              <a:rPr u="none" spc="50" dirty="0">
                <a:solidFill>
                  <a:srgbClr val="333333"/>
                </a:solidFill>
              </a:rPr>
              <a:t>comptes</a:t>
            </a:r>
            <a:r>
              <a:rPr u="none" spc="20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sont</a:t>
            </a:r>
            <a:r>
              <a:rPr u="none" spc="20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automatiquement</a:t>
            </a:r>
            <a:r>
              <a:rPr u="none" spc="25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créé</a:t>
            </a:r>
            <a:r>
              <a:rPr u="none" spc="20" dirty="0">
                <a:solidFill>
                  <a:srgbClr val="333333"/>
                </a:solidFill>
              </a:rPr>
              <a:t> </a:t>
            </a:r>
            <a:r>
              <a:rPr u="none" spc="100" dirty="0">
                <a:solidFill>
                  <a:srgbClr val="333333"/>
                </a:solidFill>
              </a:rPr>
              <a:t>et</a:t>
            </a:r>
            <a:r>
              <a:rPr u="none" spc="20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associé</a:t>
            </a:r>
            <a:r>
              <a:rPr u="none" spc="25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avec</a:t>
            </a:r>
            <a:r>
              <a:rPr u="none" spc="20" dirty="0">
                <a:solidFill>
                  <a:srgbClr val="333333"/>
                </a:solidFill>
              </a:rPr>
              <a:t> </a:t>
            </a:r>
            <a:r>
              <a:rPr u="none" spc="114" dirty="0"/>
              <a:t>Capsules</a:t>
            </a:r>
            <a:r>
              <a:rPr u="none" spc="20" dirty="0"/>
              <a:t> </a:t>
            </a:r>
            <a:r>
              <a:rPr u="none" spc="85" dirty="0">
                <a:solidFill>
                  <a:srgbClr val="333333"/>
                </a:solidFill>
              </a:rPr>
              <a:t>quand</a:t>
            </a:r>
            <a:r>
              <a:rPr u="none" spc="20" dirty="0">
                <a:solidFill>
                  <a:srgbClr val="333333"/>
                </a:solidFill>
              </a:rPr>
              <a:t> </a:t>
            </a:r>
            <a:r>
              <a:rPr u="none" spc="-25" dirty="0">
                <a:solidFill>
                  <a:srgbClr val="333333"/>
                </a:solidFill>
              </a:rPr>
              <a:t>le </a:t>
            </a:r>
            <a:r>
              <a:rPr u="none" dirty="0"/>
              <a:t>compte de service</a:t>
            </a:r>
            <a:r>
              <a:rPr u="none" spc="85" dirty="0"/>
              <a:t> </a:t>
            </a:r>
            <a:r>
              <a:rPr u="none" spc="80" dirty="0">
                <a:solidFill>
                  <a:srgbClr val="333333"/>
                </a:solidFill>
              </a:rPr>
              <a:t>admission</a:t>
            </a:r>
            <a:r>
              <a:rPr u="none" spc="85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contrôleur</a:t>
            </a:r>
            <a:r>
              <a:rPr u="none" spc="85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est</a:t>
            </a:r>
            <a:r>
              <a:rPr u="none" spc="85" dirty="0">
                <a:solidFill>
                  <a:srgbClr val="333333"/>
                </a:solidFill>
              </a:rPr>
              <a:t> </a:t>
            </a:r>
            <a:r>
              <a:rPr u="none" spc="-10" dirty="0">
                <a:solidFill>
                  <a:srgbClr val="333333"/>
                </a:solidFill>
              </a:rPr>
              <a:t>activé.</a:t>
            </a:r>
          </a:p>
          <a:p>
            <a:pPr>
              <a:lnSpc>
                <a:spcPct val="100000"/>
              </a:lnSpc>
              <a:spcBef>
                <a:spcPts val="285"/>
              </a:spcBef>
            </a:pPr>
            <a:endParaRPr u="none" spc="-10" dirty="0">
              <a:solidFill>
                <a:srgbClr val="333333"/>
              </a:solidFill>
            </a:endParaRPr>
          </a:p>
          <a:p>
            <a:pPr marL="142875" marR="8508365" indent="252095">
              <a:lnSpc>
                <a:spcPts val="1880"/>
              </a:lnSpc>
              <a:tabLst>
                <a:tab pos="1403985" algn="l"/>
                <a:tab pos="2665730" algn="l"/>
              </a:tabLst>
            </a:pPr>
            <a:r>
              <a:rPr sz="1650" u="none" spc="245" dirty="0">
                <a:solidFill>
                  <a:srgbClr val="000000"/>
                </a:solidFill>
                <a:latin typeface="Tahoma"/>
                <a:cs typeface="Tahoma"/>
              </a:rPr>
              <a:t>kubectl</a:t>
            </a:r>
            <a:r>
              <a:rPr sz="1650" u="none" spc="475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1650" u="none" spc="215" dirty="0">
                <a:solidFill>
                  <a:srgbClr val="000000"/>
                </a:solidFill>
                <a:latin typeface="Tahoma"/>
                <a:cs typeface="Tahoma"/>
              </a:rPr>
              <a:t>obtenir</a:t>
            </a:r>
            <a:r>
              <a:rPr sz="1650" u="none" spc="475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1650" u="none" spc="-20" dirty="0">
                <a:solidFill>
                  <a:srgbClr val="000000"/>
                </a:solidFill>
                <a:latin typeface="Tahoma"/>
                <a:cs typeface="Tahoma"/>
              </a:rPr>
              <a:t>NOM </a:t>
            </a:r>
            <a:r>
              <a:rPr sz="1650" u="none" spc="210" dirty="0">
                <a:solidFill>
                  <a:srgbClr val="000000"/>
                </a:solidFill>
                <a:latin typeface="Tahoma"/>
                <a:cs typeface="Tahoma"/>
              </a:rPr>
              <a:t>du compte de service</a:t>
            </a:r>
            <a:r>
              <a:rPr sz="1650" u="none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1650" u="none" spc="-10" dirty="0">
                <a:solidFill>
                  <a:srgbClr val="000000"/>
                </a:solidFill>
                <a:latin typeface="Tahoma"/>
                <a:cs typeface="Tahoma"/>
              </a:rPr>
              <a:t>SECRETS</a:t>
            </a:r>
            <a:r>
              <a:rPr sz="1650" u="none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1650" u="none" spc="-25" dirty="0">
                <a:solidFill>
                  <a:srgbClr val="000000"/>
                </a:solidFill>
                <a:latin typeface="Tahoma"/>
                <a:cs typeface="Tahoma"/>
              </a:rPr>
              <a:t>ÂGE</a:t>
            </a:r>
            <a:endParaRPr sz="1650" dirty="0">
              <a:latin typeface="Tahoma"/>
              <a:cs typeface="Tahoma"/>
            </a:endParaRPr>
          </a:p>
          <a:p>
            <a:pPr marL="142875">
              <a:lnSpc>
                <a:spcPts val="1825"/>
              </a:lnSpc>
              <a:tabLst>
                <a:tab pos="1403985" algn="l"/>
                <a:tab pos="2665730" algn="l"/>
              </a:tabLst>
            </a:pPr>
            <a:r>
              <a:rPr sz="1650" u="none" spc="260" dirty="0">
                <a:solidFill>
                  <a:srgbClr val="000000"/>
                </a:solidFill>
                <a:latin typeface="Tahoma"/>
                <a:cs typeface="Tahoma"/>
              </a:rPr>
              <a:t>défaut</a:t>
            </a:r>
            <a:r>
              <a:rPr sz="1650" u="none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1650" u="none" spc="40" dirty="0">
                <a:solidFill>
                  <a:srgbClr val="000000"/>
                </a:solidFill>
                <a:latin typeface="Tahoma"/>
                <a:cs typeface="Tahoma"/>
              </a:rPr>
              <a:t>0</a:t>
            </a:r>
            <a:r>
              <a:rPr sz="1650" u="none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1650" u="none" spc="45" dirty="0">
                <a:solidFill>
                  <a:srgbClr val="000000"/>
                </a:solidFill>
                <a:latin typeface="Tahoma"/>
                <a:cs typeface="Tahoma"/>
              </a:rPr>
              <a:t>3h</a:t>
            </a:r>
            <a:endParaRPr sz="1650" dirty="0">
              <a:latin typeface="Tahoma"/>
              <a:cs typeface="Tahoma"/>
            </a:endParaRPr>
          </a:p>
          <a:p>
            <a:pPr marL="142875" marR="4218940" indent="252095">
              <a:lnSpc>
                <a:spcPts val="1880"/>
              </a:lnSpc>
              <a:spcBef>
                <a:spcPts val="1914"/>
              </a:spcBef>
            </a:pPr>
            <a:r>
              <a:rPr sz="1650" u="none" spc="245" dirty="0">
                <a:solidFill>
                  <a:srgbClr val="000000"/>
                </a:solidFill>
                <a:latin typeface="Tahoma"/>
                <a:cs typeface="Tahoma"/>
              </a:rPr>
              <a:t>kubectl</a:t>
            </a:r>
            <a:r>
              <a:rPr sz="1650" u="none" spc="5" dirty="0">
                <a:solidFill>
                  <a:srgbClr val="000000"/>
                </a:solidFill>
                <a:latin typeface="Tahoma"/>
                <a:cs typeface="Tahoma"/>
              </a:rPr>
              <a:t>  </a:t>
            </a:r>
            <a:r>
              <a:rPr sz="1650" u="none" spc="215" dirty="0">
                <a:solidFill>
                  <a:srgbClr val="000000"/>
                </a:solidFill>
                <a:latin typeface="Tahoma"/>
                <a:cs typeface="Tahoma"/>
              </a:rPr>
              <a:t>obtenir</a:t>
            </a:r>
            <a:r>
              <a:rPr sz="1650" u="none" spc="10" dirty="0">
                <a:solidFill>
                  <a:srgbClr val="000000"/>
                </a:solidFill>
                <a:latin typeface="Tahoma"/>
                <a:cs typeface="Tahoma"/>
              </a:rPr>
              <a:t>  </a:t>
            </a:r>
            <a:r>
              <a:rPr sz="1650" u="none" spc="120" dirty="0">
                <a:solidFill>
                  <a:srgbClr val="000000"/>
                </a:solidFill>
                <a:latin typeface="Tahoma"/>
                <a:cs typeface="Tahoma"/>
              </a:rPr>
              <a:t>capsules</a:t>
            </a:r>
            <a:r>
              <a:rPr sz="1650" u="none" spc="10" dirty="0">
                <a:solidFill>
                  <a:srgbClr val="000000"/>
                </a:solidFill>
                <a:latin typeface="Tahoma"/>
                <a:cs typeface="Tahoma"/>
              </a:rPr>
              <a:t>  </a:t>
            </a:r>
            <a:r>
              <a:rPr sz="1650" u="none" dirty="0">
                <a:solidFill>
                  <a:srgbClr val="DD4A67"/>
                </a:solidFill>
                <a:latin typeface="Tahoma"/>
                <a:cs typeface="Tahoma"/>
              </a:rPr>
              <a:t>qui suis-je</a:t>
            </a:r>
            <a:r>
              <a:rPr sz="1650" u="none" spc="10" dirty="0">
                <a:solidFill>
                  <a:srgbClr val="DD4A67"/>
                </a:solidFill>
                <a:latin typeface="Tahoma"/>
                <a:cs typeface="Tahoma"/>
              </a:rPr>
              <a:t>  </a:t>
            </a:r>
            <a:r>
              <a:rPr sz="1650" u="none" spc="190" dirty="0">
                <a:solidFill>
                  <a:srgbClr val="ED9900"/>
                </a:solidFill>
                <a:latin typeface="Tahoma"/>
                <a:cs typeface="Tahoma"/>
              </a:rPr>
              <a:t>- </a:t>
            </a:r>
            <a:r>
              <a:rPr sz="1650" u="none" spc="285" dirty="0">
                <a:solidFill>
                  <a:srgbClr val="ED9900"/>
                </a:solidFill>
                <a:latin typeface="Tahoma"/>
                <a:cs typeface="Tahoma"/>
              </a:rPr>
              <a:t>o</a:t>
            </a:r>
            <a:r>
              <a:rPr sz="1650" u="none" spc="10" dirty="0">
                <a:solidFill>
                  <a:srgbClr val="ED9900"/>
                </a:solidFill>
                <a:latin typeface="Tahoma"/>
                <a:cs typeface="Tahoma"/>
              </a:rPr>
              <a:t>  </a:t>
            </a:r>
            <a:r>
              <a:rPr sz="1650" u="none" spc="225" dirty="0">
                <a:solidFill>
                  <a:srgbClr val="ED9900"/>
                </a:solidFill>
                <a:latin typeface="Tahoma"/>
                <a:cs typeface="Tahoma"/>
              </a:rPr>
              <a:t>jsonpath </a:t>
            </a:r>
            <a:r>
              <a:rPr sz="1650" u="none" spc="225" dirty="0">
                <a:solidFill>
                  <a:srgbClr val="996E3A"/>
                </a:solidFill>
                <a:latin typeface="Tahoma"/>
                <a:cs typeface="Tahoma"/>
              </a:rPr>
              <a:t>= </a:t>
            </a:r>
            <a:r>
              <a:rPr sz="1650" u="none" spc="225" dirty="0">
                <a:solidFill>
                  <a:srgbClr val="669900"/>
                </a:solidFill>
                <a:latin typeface="Tahoma"/>
                <a:cs typeface="Tahoma"/>
              </a:rPr>
              <a:t>'{.spec.serviceAccount}' </a:t>
            </a:r>
            <a:r>
              <a:rPr sz="1650" u="none" spc="260" dirty="0">
                <a:solidFill>
                  <a:srgbClr val="000000"/>
                </a:solidFill>
                <a:latin typeface="Tahoma"/>
                <a:cs typeface="Tahoma"/>
              </a:rPr>
              <a:t>par défaut</a:t>
            </a:r>
            <a:endParaRPr sz="1650" dirty="0">
              <a:latin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3316008359"/>
      </p:ext>
    </p:extLst>
  </p:cSld>
  <p:clrMapOvr>
    <a:masterClrMapping/>
  </p:clrMapOvr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09624" y="2085974"/>
            <a:ext cx="12211050" cy="9525"/>
          </a:xfrm>
          <a:custGeom>
            <a:avLst/>
            <a:gdLst/>
            <a:ahLst/>
            <a:cxnLst/>
            <a:rect l="l" t="t" r="r" b="b"/>
            <a:pathLst>
              <a:path w="12211050" h="9525">
                <a:moveTo>
                  <a:pt x="12211049" y="9524"/>
                </a:moveTo>
                <a:lnTo>
                  <a:pt x="0" y="9524"/>
                </a:lnTo>
                <a:lnTo>
                  <a:pt x="0" y="0"/>
                </a:lnTo>
                <a:lnTo>
                  <a:pt x="12211049" y="0"/>
                </a:lnTo>
                <a:lnTo>
                  <a:pt x="12211049" y="952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809624" y="2085974"/>
            <a:ext cx="12211050" cy="2114550"/>
            <a:chOff x="809624" y="2085974"/>
            <a:chExt cx="12211050" cy="2114550"/>
          </a:xfrm>
        </p:grpSpPr>
        <p:sp>
          <p:nvSpPr>
            <p:cNvPr id="4" name="object 4"/>
            <p:cNvSpPr/>
            <p:nvPr/>
          </p:nvSpPr>
          <p:spPr>
            <a:xfrm>
              <a:off x="809612" y="2085974"/>
              <a:ext cx="12211050" cy="2114550"/>
            </a:xfrm>
            <a:custGeom>
              <a:avLst/>
              <a:gdLst/>
              <a:ahLst/>
              <a:cxnLst/>
              <a:rect l="l" t="t" r="r" b="b"/>
              <a:pathLst>
                <a:path w="12211050" h="2114550">
                  <a:moveTo>
                    <a:pt x="12211050" y="0"/>
                  </a:moveTo>
                  <a:lnTo>
                    <a:pt x="12201525" y="0"/>
                  </a:lnTo>
                  <a:lnTo>
                    <a:pt x="12201525" y="2105025"/>
                  </a:lnTo>
                  <a:lnTo>
                    <a:pt x="0" y="2105025"/>
                  </a:lnTo>
                  <a:lnTo>
                    <a:pt x="0" y="2114550"/>
                  </a:lnTo>
                  <a:lnTo>
                    <a:pt x="12201525" y="2114550"/>
                  </a:lnTo>
                  <a:lnTo>
                    <a:pt x="12211050" y="2114550"/>
                  </a:lnTo>
                  <a:lnTo>
                    <a:pt x="12211050" y="2105025"/>
                  </a:lnTo>
                  <a:lnTo>
                    <a:pt x="12211050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09624" y="2085974"/>
              <a:ext cx="9525" cy="2114550"/>
            </a:xfrm>
            <a:custGeom>
              <a:avLst/>
              <a:gdLst/>
              <a:ahLst/>
              <a:cxnLst/>
              <a:rect l="l" t="t" r="r" b="b"/>
              <a:pathLst>
                <a:path w="9525" h="2114550">
                  <a:moveTo>
                    <a:pt x="0" y="2114549"/>
                  </a:moveTo>
                  <a:lnTo>
                    <a:pt x="0" y="0"/>
                  </a:lnTo>
                  <a:lnTo>
                    <a:pt x="9524" y="9524"/>
                  </a:lnTo>
                  <a:lnTo>
                    <a:pt x="9524" y="2105024"/>
                  </a:lnTo>
                  <a:lnTo>
                    <a:pt x="0" y="2114549"/>
                  </a:lnTo>
                  <a:close/>
                </a:path>
              </a:pathLst>
            </a:custGeom>
            <a:solidFill>
              <a:srgbClr val="ED21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80" dirty="0"/>
              <a:t>USAGE</a:t>
            </a:r>
            <a:r>
              <a:rPr spc="-40" dirty="0"/>
              <a:t> </a:t>
            </a:r>
            <a:r>
              <a:rPr dirty="0"/>
              <a:t>DANS</a:t>
            </a:r>
            <a:r>
              <a:rPr spc="-40" dirty="0"/>
              <a:t> </a:t>
            </a:r>
            <a:r>
              <a:rPr spc="75" dirty="0"/>
              <a:t>UN</a:t>
            </a:r>
            <a:r>
              <a:rPr spc="-35" dirty="0"/>
              <a:t> </a:t>
            </a:r>
            <a:r>
              <a:rPr lang="fr-FR" spc="-25" dirty="0"/>
              <a:t>POD</a:t>
            </a:r>
            <a:endParaRPr spc="-25" dirty="0"/>
          </a:p>
        </p:txBody>
      </p:sp>
      <p:sp>
        <p:nvSpPr>
          <p:cNvPr id="7" name="object 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9748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u="none" spc="90" dirty="0">
                <a:solidFill>
                  <a:srgbClr val="333333"/>
                </a:solidFill>
              </a:rPr>
              <a:t>En utilisant</a:t>
            </a:r>
            <a:r>
              <a:rPr u="none" spc="5" dirty="0">
                <a:solidFill>
                  <a:srgbClr val="333333"/>
                </a:solidFill>
              </a:rPr>
              <a:t> </a:t>
            </a:r>
            <a:r>
              <a:rPr u="none" spc="65" dirty="0">
                <a:solidFill>
                  <a:srgbClr val="333333"/>
                </a:solidFill>
              </a:rPr>
              <a:t>un</a:t>
            </a:r>
            <a:r>
              <a:rPr u="none" spc="5" dirty="0">
                <a:solidFill>
                  <a:srgbClr val="333333"/>
                </a:solidFill>
              </a:rPr>
              <a:t> </a:t>
            </a:r>
            <a:r>
              <a:rPr u="none" dirty="0"/>
              <a:t>Compte de service</a:t>
            </a:r>
            <a:r>
              <a:rPr u="none" spc="10" dirty="0"/>
              <a:t> </a:t>
            </a:r>
            <a:r>
              <a:rPr u="none" dirty="0">
                <a:solidFill>
                  <a:srgbClr val="333333"/>
                </a:solidFill>
              </a:rPr>
              <a:t>dans</a:t>
            </a:r>
            <a:r>
              <a:rPr u="none" spc="5" dirty="0">
                <a:solidFill>
                  <a:srgbClr val="333333"/>
                </a:solidFill>
              </a:rPr>
              <a:t> </a:t>
            </a:r>
            <a:r>
              <a:rPr u="none" spc="65" dirty="0">
                <a:solidFill>
                  <a:srgbClr val="333333"/>
                </a:solidFill>
              </a:rPr>
              <a:t>un</a:t>
            </a:r>
            <a:r>
              <a:rPr u="none" spc="10" dirty="0">
                <a:solidFill>
                  <a:srgbClr val="333333"/>
                </a:solidFill>
              </a:rPr>
              <a:t> </a:t>
            </a:r>
            <a:r>
              <a:rPr u="none" spc="-20" dirty="0"/>
              <a:t>Pod </a:t>
            </a:r>
            <a:r>
              <a:rPr u="none" spc="-20" dirty="0">
                <a:solidFill>
                  <a:srgbClr val="333333"/>
                </a:solidFill>
              </a:rPr>
              <a:t>:</a:t>
            </a:r>
          </a:p>
          <a:p>
            <a:pPr>
              <a:lnSpc>
                <a:spcPct val="100000"/>
              </a:lnSpc>
              <a:spcBef>
                <a:spcPts val="285"/>
              </a:spcBef>
            </a:pPr>
            <a:endParaRPr u="none" spc="-20" dirty="0">
              <a:solidFill>
                <a:srgbClr val="333333"/>
              </a:solidFill>
            </a:endParaRPr>
          </a:p>
          <a:p>
            <a:pPr marL="142240" marR="10274935">
              <a:lnSpc>
                <a:spcPts val="1880"/>
              </a:lnSpc>
            </a:pPr>
            <a:r>
              <a:rPr sz="1650" u="none" spc="245" dirty="0">
                <a:solidFill>
                  <a:srgbClr val="0077AA"/>
                </a:solidFill>
                <a:latin typeface="Tahoma"/>
                <a:cs typeface="Tahoma"/>
              </a:rPr>
              <a:t>apiVersion </a:t>
            </a:r>
            <a:r>
              <a:rPr sz="1650" u="none" spc="245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u="none" dirty="0">
                <a:solidFill>
                  <a:srgbClr val="999999"/>
                </a:solidFill>
                <a:latin typeface="Tahoma"/>
                <a:cs typeface="Tahoma"/>
              </a:rPr>
              <a:t>  </a:t>
            </a:r>
            <a:r>
              <a:rPr sz="1650" u="none" spc="100" dirty="0">
                <a:solidFill>
                  <a:srgbClr val="000000"/>
                </a:solidFill>
                <a:latin typeface="Tahoma"/>
                <a:cs typeface="Tahoma"/>
              </a:rPr>
              <a:t>v1 </a:t>
            </a:r>
            <a:r>
              <a:rPr sz="1650" u="none" spc="260" dirty="0">
                <a:solidFill>
                  <a:srgbClr val="0077AA"/>
                </a:solidFill>
                <a:latin typeface="Tahoma"/>
                <a:cs typeface="Tahoma"/>
              </a:rPr>
              <a:t>type </a:t>
            </a:r>
            <a:r>
              <a:rPr sz="1650" u="none" spc="260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u="none" spc="484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650" u="none" spc="155" dirty="0">
                <a:solidFill>
                  <a:srgbClr val="0077AA"/>
                </a:solidFill>
                <a:latin typeface="Tahoma"/>
                <a:cs typeface="Tahoma"/>
              </a:rPr>
              <a:t>Métadonnées </a:t>
            </a:r>
            <a:r>
              <a:rPr sz="1650" u="none" spc="55" dirty="0">
                <a:solidFill>
                  <a:srgbClr val="000000"/>
                </a:solidFill>
                <a:latin typeface="Tahoma"/>
                <a:cs typeface="Tahoma"/>
              </a:rPr>
              <a:t>du pod </a:t>
            </a:r>
            <a:r>
              <a:rPr sz="1650" u="none" spc="155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endParaRPr sz="1650">
              <a:latin typeface="Tahoma"/>
              <a:cs typeface="Tahoma"/>
            </a:endParaRPr>
          </a:p>
          <a:p>
            <a:pPr marL="394970">
              <a:lnSpc>
                <a:spcPts val="1764"/>
              </a:lnSpc>
            </a:pPr>
            <a:r>
              <a:rPr sz="1650" u="none" spc="60" dirty="0">
                <a:solidFill>
                  <a:srgbClr val="0077AA"/>
                </a:solidFill>
                <a:latin typeface="Tahoma"/>
                <a:cs typeface="Tahoma"/>
              </a:rPr>
              <a:t>nom </a:t>
            </a:r>
            <a:r>
              <a:rPr sz="1650" u="none" spc="60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u="none" dirty="0">
                <a:solidFill>
                  <a:srgbClr val="999999"/>
                </a:solidFill>
                <a:latin typeface="Tahoma"/>
                <a:cs typeface="Tahoma"/>
              </a:rPr>
              <a:t>  </a:t>
            </a:r>
            <a:r>
              <a:rPr sz="1650" u="none" spc="155" dirty="0">
                <a:solidFill>
                  <a:srgbClr val="000000"/>
                </a:solidFill>
                <a:latin typeface="Tahoma"/>
                <a:cs typeface="Tahoma"/>
              </a:rPr>
              <a:t>pod </a:t>
            </a:r>
            <a:r>
              <a:rPr sz="1650" u="none" spc="155" dirty="0">
                <a:solidFill>
                  <a:srgbClr val="999999"/>
                </a:solidFill>
                <a:latin typeface="Tahoma"/>
                <a:cs typeface="Tahoma"/>
              </a:rPr>
              <a:t>- </a:t>
            </a:r>
            <a:r>
              <a:rPr sz="1650" u="none" spc="254" dirty="0">
                <a:solidFill>
                  <a:srgbClr val="000000"/>
                </a:solidFill>
                <a:latin typeface="Tahoma"/>
                <a:cs typeface="Tahoma"/>
              </a:rPr>
              <a:t>avec </a:t>
            </a:r>
            <a:r>
              <a:rPr sz="1650" u="none" spc="254" dirty="0">
                <a:solidFill>
                  <a:srgbClr val="999999"/>
                </a:solidFill>
                <a:latin typeface="Tahoma"/>
                <a:cs typeface="Tahoma"/>
              </a:rPr>
              <a:t>- </a:t>
            </a:r>
            <a:r>
              <a:rPr sz="1650" u="none" spc="165" dirty="0">
                <a:solidFill>
                  <a:srgbClr val="000000"/>
                </a:solidFill>
                <a:latin typeface="Tahoma"/>
                <a:cs typeface="Tahoma"/>
              </a:rPr>
              <a:t>sa</a:t>
            </a:r>
            <a:endParaRPr sz="1650">
              <a:latin typeface="Tahoma"/>
              <a:cs typeface="Tahoma"/>
            </a:endParaRPr>
          </a:p>
          <a:p>
            <a:pPr marL="142240">
              <a:lnSpc>
                <a:spcPts val="1875"/>
              </a:lnSpc>
            </a:pPr>
            <a:r>
              <a:rPr sz="1650" u="none" spc="204" dirty="0">
                <a:solidFill>
                  <a:srgbClr val="0077AA"/>
                </a:solidFill>
                <a:latin typeface="Tahoma"/>
                <a:cs typeface="Tahoma"/>
              </a:rPr>
              <a:t>spécification </a:t>
            </a:r>
            <a:r>
              <a:rPr sz="1650" u="none" spc="204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endParaRPr sz="1650">
              <a:latin typeface="Tahoma"/>
              <a:cs typeface="Tahoma"/>
            </a:endParaRPr>
          </a:p>
          <a:p>
            <a:pPr marL="394970" marR="7877809">
              <a:lnSpc>
                <a:spcPts val="1880"/>
              </a:lnSpc>
              <a:spcBef>
                <a:spcPts val="95"/>
              </a:spcBef>
            </a:pPr>
            <a:r>
              <a:rPr sz="1650" u="none" spc="160" dirty="0">
                <a:solidFill>
                  <a:srgbClr val="0077AA"/>
                </a:solidFill>
                <a:latin typeface="Tahoma"/>
                <a:cs typeface="Tahoma"/>
              </a:rPr>
              <a:t>nom_du_compte_de_service </a:t>
            </a:r>
            <a:r>
              <a:rPr sz="1650" u="none" spc="160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u="none" spc="25" dirty="0">
                <a:solidFill>
                  <a:srgbClr val="999999"/>
                </a:solidFill>
                <a:latin typeface="Tahoma"/>
                <a:cs typeface="Tahoma"/>
              </a:rPr>
              <a:t>  </a:t>
            </a:r>
            <a:r>
              <a:rPr sz="1650" u="none" spc="300" dirty="0">
                <a:solidFill>
                  <a:srgbClr val="000000"/>
                </a:solidFill>
                <a:latin typeface="Tahoma"/>
                <a:cs typeface="Tahoma"/>
              </a:rPr>
              <a:t>construire </a:t>
            </a:r>
            <a:r>
              <a:rPr sz="1650" u="none" spc="300" dirty="0">
                <a:solidFill>
                  <a:srgbClr val="999999"/>
                </a:solidFill>
                <a:latin typeface="Tahoma"/>
                <a:cs typeface="Tahoma"/>
              </a:rPr>
              <a:t>- </a:t>
            </a:r>
            <a:r>
              <a:rPr sz="1650" u="none" spc="245" dirty="0">
                <a:solidFill>
                  <a:srgbClr val="0077AA"/>
                </a:solidFill>
                <a:latin typeface="Tahoma"/>
                <a:cs typeface="Tahoma"/>
              </a:rPr>
              <a:t>conteneurs </a:t>
            </a:r>
            <a:r>
              <a:rPr sz="1650" u="none" spc="204" dirty="0">
                <a:solidFill>
                  <a:srgbClr val="000000"/>
                </a:solidFill>
                <a:latin typeface="Tahoma"/>
                <a:cs typeface="Tahoma"/>
              </a:rPr>
              <a:t>de robots </a:t>
            </a:r>
            <a:r>
              <a:rPr sz="1650" u="none" spc="245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endParaRPr sz="1650">
              <a:latin typeface="Tahoma"/>
              <a:cs typeface="Tahoma"/>
            </a:endParaRPr>
          </a:p>
          <a:p>
            <a:pPr marL="647065">
              <a:lnSpc>
                <a:spcPts val="1825"/>
              </a:lnSpc>
            </a:pPr>
            <a:r>
              <a:rPr sz="1650" u="none" spc="420" dirty="0">
                <a:solidFill>
                  <a:srgbClr val="999999"/>
                </a:solidFill>
                <a:latin typeface="Tahoma"/>
                <a:cs typeface="Tahoma"/>
              </a:rPr>
              <a:t>[...]</a:t>
            </a:r>
            <a:endParaRPr sz="1650">
              <a:latin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870124549"/>
      </p:ext>
    </p:extLst>
  </p:cSld>
  <p:clrMapOvr>
    <a:masterClrMapping/>
  </p:clrMapOvr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96924" y="571563"/>
            <a:ext cx="2580005" cy="558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JWT</a:t>
            </a:r>
            <a:r>
              <a:rPr spc="-90" dirty="0"/>
              <a:t> </a:t>
            </a:r>
            <a:r>
              <a:rPr spc="-80" dirty="0"/>
              <a:t>JETON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96924" y="1511300"/>
            <a:ext cx="8214359" cy="6121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10"/>
              </a:lnSpc>
              <a:spcBef>
                <a:spcPts val="100"/>
              </a:spcBef>
            </a:pPr>
            <a:r>
              <a:rPr sz="2100" spc="85" dirty="0">
                <a:solidFill>
                  <a:srgbClr val="333333"/>
                </a:solidFill>
                <a:latin typeface="Trebuchet MS"/>
                <a:cs typeface="Trebuchet MS"/>
              </a:rPr>
              <a:t>UN</a:t>
            </a:r>
            <a:r>
              <a:rPr sz="2100" spc="-4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jeton</a:t>
            </a:r>
            <a:r>
              <a:rPr sz="2100" spc="-4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140" dirty="0">
                <a:solidFill>
                  <a:srgbClr val="333333"/>
                </a:solidFill>
                <a:latin typeface="Trebuchet MS"/>
                <a:cs typeface="Trebuchet MS"/>
              </a:rPr>
              <a:t>(JWT)</a:t>
            </a:r>
            <a:r>
              <a:rPr sz="2100" spc="-4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50" dirty="0">
                <a:solidFill>
                  <a:srgbClr val="333333"/>
                </a:solidFill>
                <a:latin typeface="Trebuchet MS"/>
                <a:cs typeface="Trebuchet MS"/>
              </a:rPr>
              <a:t>volonté</a:t>
            </a: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5" dirty="0">
                <a:solidFill>
                  <a:srgbClr val="333333"/>
                </a:solidFill>
                <a:latin typeface="Trebuchet MS"/>
                <a:cs typeface="Trebuchet MS"/>
              </a:rPr>
              <a:t>être</a:t>
            </a:r>
            <a:r>
              <a:rPr sz="2100" spc="-4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disponible</a:t>
            </a:r>
            <a:r>
              <a:rPr sz="2100" spc="-4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dans</a:t>
            </a:r>
            <a:r>
              <a:rPr sz="2100" spc="-4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lang="fr-FR" sz="2100" spc="100" dirty="0">
                <a:solidFill>
                  <a:srgbClr val="ED2137"/>
                </a:solidFill>
                <a:latin typeface="Trebuchet MS"/>
                <a:cs typeface="Trebuchet MS"/>
              </a:rPr>
              <a:t>POD</a:t>
            </a:r>
            <a:r>
              <a:rPr sz="2100" spc="-40" dirty="0">
                <a:solidFill>
                  <a:srgbClr val="ED2137"/>
                </a:solidFill>
                <a:latin typeface="Trebuchet MS"/>
                <a:cs typeface="Trebuchet MS"/>
              </a:rPr>
              <a:t> </a:t>
            </a:r>
            <a:r>
              <a:rPr sz="2100" spc="75" dirty="0">
                <a:solidFill>
                  <a:srgbClr val="333333"/>
                </a:solidFill>
                <a:latin typeface="Trebuchet MS"/>
                <a:cs typeface="Trebuchet MS"/>
              </a:rPr>
              <a:t>sous</a:t>
            </a:r>
            <a:endParaRPr sz="2100" dirty="0">
              <a:latin typeface="Trebuchet MS"/>
              <a:cs typeface="Trebuchet MS"/>
            </a:endParaRPr>
          </a:p>
          <a:p>
            <a:pPr marL="12700">
              <a:lnSpc>
                <a:spcPts val="2310"/>
              </a:lnSpc>
            </a:pPr>
            <a:r>
              <a:rPr sz="2100" spc="295" dirty="0">
                <a:solidFill>
                  <a:srgbClr val="ED2137"/>
                </a:solidFill>
                <a:latin typeface="Tahoma"/>
                <a:cs typeface="Tahoma"/>
              </a:rPr>
              <a:t>/var/run/secrets/kubernetes.io/serviceaccount/token</a:t>
            </a:r>
            <a:endParaRPr sz="2100" dirty="0">
              <a:latin typeface="Tahoma"/>
              <a:cs typeface="Tahom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33900" y="2450682"/>
            <a:ext cx="4457700" cy="3963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023602"/>
      </p:ext>
    </p:extLst>
  </p:cSld>
  <p:clrMapOvr>
    <a:masterClrMapping/>
  </p:clrMapOvr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335060" y="2559246"/>
            <a:ext cx="1885950" cy="715645"/>
            <a:chOff x="9335060" y="2559246"/>
            <a:chExt cx="1885950" cy="715645"/>
          </a:xfrm>
        </p:grpSpPr>
        <p:sp>
          <p:nvSpPr>
            <p:cNvPr id="3" name="object 3"/>
            <p:cNvSpPr/>
            <p:nvPr/>
          </p:nvSpPr>
          <p:spPr>
            <a:xfrm>
              <a:off x="9335060" y="2559246"/>
              <a:ext cx="1885950" cy="715645"/>
            </a:xfrm>
            <a:custGeom>
              <a:avLst/>
              <a:gdLst/>
              <a:ahLst/>
              <a:cxnLst/>
              <a:rect l="l" t="t" r="r" b="b"/>
              <a:pathLst>
                <a:path w="1885950" h="715645">
                  <a:moveTo>
                    <a:pt x="1511446" y="715245"/>
                  </a:moveTo>
                  <a:lnTo>
                    <a:pt x="81148" y="715245"/>
                  </a:lnTo>
                  <a:lnTo>
                    <a:pt x="43339" y="703770"/>
                  </a:lnTo>
                  <a:lnTo>
                    <a:pt x="11467" y="671881"/>
                  </a:lnTo>
                  <a:lnTo>
                    <a:pt x="0" y="634055"/>
                  </a:lnTo>
                  <a:lnTo>
                    <a:pt x="0" y="81189"/>
                  </a:lnTo>
                  <a:lnTo>
                    <a:pt x="11470" y="43362"/>
                  </a:lnTo>
                  <a:lnTo>
                    <a:pt x="43340" y="11474"/>
                  </a:lnTo>
                  <a:lnTo>
                    <a:pt x="81148" y="0"/>
                  </a:lnTo>
                  <a:lnTo>
                    <a:pt x="86851" y="0"/>
                  </a:lnTo>
                  <a:lnTo>
                    <a:pt x="1885587" y="0"/>
                  </a:lnTo>
                  <a:lnTo>
                    <a:pt x="1592593" y="211554"/>
                  </a:lnTo>
                  <a:lnTo>
                    <a:pt x="1592594" y="634055"/>
                  </a:lnTo>
                  <a:lnTo>
                    <a:pt x="1592038" y="639706"/>
                  </a:lnTo>
                  <a:lnTo>
                    <a:pt x="1574788" y="681370"/>
                  </a:lnTo>
                  <a:lnTo>
                    <a:pt x="1544249" y="706447"/>
                  </a:lnTo>
                  <a:lnTo>
                    <a:pt x="1517094" y="714688"/>
                  </a:lnTo>
                  <a:lnTo>
                    <a:pt x="1511446" y="715245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9501886" y="2850629"/>
              <a:ext cx="1202055" cy="165735"/>
            </a:xfrm>
            <a:custGeom>
              <a:avLst/>
              <a:gdLst/>
              <a:ahLst/>
              <a:cxnLst/>
              <a:rect l="l" t="t" r="r" b="b"/>
              <a:pathLst>
                <a:path w="1202054" h="165735">
                  <a:moveTo>
                    <a:pt x="1193228" y="161328"/>
                  </a:moveTo>
                  <a:lnTo>
                    <a:pt x="1078979" y="161328"/>
                  </a:lnTo>
                  <a:lnTo>
                    <a:pt x="1078979" y="160058"/>
                  </a:lnTo>
                  <a:lnTo>
                    <a:pt x="136182" y="160058"/>
                  </a:lnTo>
                  <a:lnTo>
                    <a:pt x="136182" y="161328"/>
                  </a:lnTo>
                  <a:lnTo>
                    <a:pt x="7912" y="161328"/>
                  </a:lnTo>
                  <a:lnTo>
                    <a:pt x="7912" y="162598"/>
                  </a:lnTo>
                  <a:lnTo>
                    <a:pt x="13487" y="162598"/>
                  </a:lnTo>
                  <a:lnTo>
                    <a:pt x="13487" y="163868"/>
                  </a:lnTo>
                  <a:lnTo>
                    <a:pt x="134912" y="163868"/>
                  </a:lnTo>
                  <a:lnTo>
                    <a:pt x="134912" y="165138"/>
                  </a:lnTo>
                  <a:lnTo>
                    <a:pt x="1057160" y="165138"/>
                  </a:lnTo>
                  <a:lnTo>
                    <a:pt x="1057160" y="163868"/>
                  </a:lnTo>
                  <a:lnTo>
                    <a:pt x="1191691" y="163868"/>
                  </a:lnTo>
                  <a:lnTo>
                    <a:pt x="1191691" y="162598"/>
                  </a:lnTo>
                  <a:lnTo>
                    <a:pt x="1193228" y="162598"/>
                  </a:lnTo>
                  <a:lnTo>
                    <a:pt x="1193228" y="161328"/>
                  </a:lnTo>
                  <a:close/>
                </a:path>
                <a:path w="1202054" h="165735">
                  <a:moveTo>
                    <a:pt x="1201877" y="2540"/>
                  </a:moveTo>
                  <a:lnTo>
                    <a:pt x="1178090" y="2540"/>
                  </a:lnTo>
                  <a:lnTo>
                    <a:pt x="1178090" y="1270"/>
                  </a:lnTo>
                  <a:lnTo>
                    <a:pt x="1041412" y="1270"/>
                  </a:lnTo>
                  <a:lnTo>
                    <a:pt x="1041412" y="0"/>
                  </a:lnTo>
                  <a:lnTo>
                    <a:pt x="182740" y="0"/>
                  </a:lnTo>
                  <a:lnTo>
                    <a:pt x="182740" y="1270"/>
                  </a:lnTo>
                  <a:lnTo>
                    <a:pt x="19138" y="1270"/>
                  </a:lnTo>
                  <a:lnTo>
                    <a:pt x="19138" y="2540"/>
                  </a:lnTo>
                  <a:lnTo>
                    <a:pt x="0" y="2540"/>
                  </a:lnTo>
                  <a:lnTo>
                    <a:pt x="0" y="3810"/>
                  </a:lnTo>
                  <a:lnTo>
                    <a:pt x="97358" y="3810"/>
                  </a:lnTo>
                  <a:lnTo>
                    <a:pt x="97358" y="5080"/>
                  </a:lnTo>
                  <a:lnTo>
                    <a:pt x="441858" y="5080"/>
                  </a:lnTo>
                  <a:lnTo>
                    <a:pt x="441858" y="6350"/>
                  </a:lnTo>
                  <a:lnTo>
                    <a:pt x="711060" y="6350"/>
                  </a:lnTo>
                  <a:lnTo>
                    <a:pt x="711060" y="5080"/>
                  </a:lnTo>
                  <a:lnTo>
                    <a:pt x="1113078" y="5080"/>
                  </a:lnTo>
                  <a:lnTo>
                    <a:pt x="1113078" y="3810"/>
                  </a:lnTo>
                  <a:lnTo>
                    <a:pt x="1201877" y="3810"/>
                  </a:lnTo>
                  <a:lnTo>
                    <a:pt x="1201877" y="2540"/>
                  </a:lnTo>
                  <a:close/>
                </a:path>
              </a:pathLst>
            </a:custGeom>
            <a:solidFill>
              <a:srgbClr val="DFDF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6605838" y="1023420"/>
            <a:ext cx="84455" cy="282575"/>
          </a:xfrm>
          <a:custGeom>
            <a:avLst/>
            <a:gdLst/>
            <a:ahLst/>
            <a:cxnLst/>
            <a:rect l="l" t="t" r="r" b="b"/>
            <a:pathLst>
              <a:path w="84454" h="282575">
                <a:moveTo>
                  <a:pt x="84199" y="282157"/>
                </a:moveTo>
                <a:lnTo>
                  <a:pt x="0" y="282157"/>
                </a:lnTo>
                <a:lnTo>
                  <a:pt x="0" y="0"/>
                </a:lnTo>
                <a:lnTo>
                  <a:pt x="84199" y="0"/>
                </a:lnTo>
                <a:lnTo>
                  <a:pt x="84199" y="282157"/>
                </a:lnTo>
                <a:close/>
              </a:path>
            </a:pathLst>
          </a:custGeom>
          <a:solidFill>
            <a:srgbClr val="DFDFD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902703" y="982625"/>
            <a:ext cx="84455" cy="323215"/>
          </a:xfrm>
          <a:custGeom>
            <a:avLst/>
            <a:gdLst/>
            <a:ahLst/>
            <a:cxnLst/>
            <a:rect l="l" t="t" r="r" b="b"/>
            <a:pathLst>
              <a:path w="84454" h="323215">
                <a:moveTo>
                  <a:pt x="84199" y="322952"/>
                </a:moveTo>
                <a:lnTo>
                  <a:pt x="0" y="322952"/>
                </a:lnTo>
                <a:lnTo>
                  <a:pt x="0" y="0"/>
                </a:lnTo>
                <a:lnTo>
                  <a:pt x="84199" y="0"/>
                </a:lnTo>
                <a:lnTo>
                  <a:pt x="84199" y="322952"/>
                </a:lnTo>
                <a:close/>
              </a:path>
            </a:pathLst>
          </a:custGeom>
          <a:solidFill>
            <a:srgbClr val="DFDFD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078550" y="915306"/>
            <a:ext cx="84455" cy="390525"/>
          </a:xfrm>
          <a:custGeom>
            <a:avLst/>
            <a:gdLst/>
            <a:ahLst/>
            <a:cxnLst/>
            <a:rect l="l" t="t" r="r" b="b"/>
            <a:pathLst>
              <a:path w="84454" h="390525">
                <a:moveTo>
                  <a:pt x="84199" y="390271"/>
                </a:moveTo>
                <a:lnTo>
                  <a:pt x="0" y="390271"/>
                </a:lnTo>
                <a:lnTo>
                  <a:pt x="0" y="0"/>
                </a:lnTo>
                <a:lnTo>
                  <a:pt x="84199" y="0"/>
                </a:lnTo>
                <a:lnTo>
                  <a:pt x="84199" y="390271"/>
                </a:lnTo>
                <a:close/>
              </a:path>
            </a:pathLst>
          </a:custGeom>
          <a:solidFill>
            <a:srgbClr val="DFDFD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254270" y="936651"/>
            <a:ext cx="84455" cy="368935"/>
          </a:xfrm>
          <a:custGeom>
            <a:avLst/>
            <a:gdLst/>
            <a:ahLst/>
            <a:cxnLst/>
            <a:rect l="l" t="t" r="r" b="b"/>
            <a:pathLst>
              <a:path w="84454" h="368934">
                <a:moveTo>
                  <a:pt x="84199" y="368926"/>
                </a:moveTo>
                <a:lnTo>
                  <a:pt x="0" y="368926"/>
                </a:lnTo>
                <a:lnTo>
                  <a:pt x="0" y="0"/>
                </a:lnTo>
                <a:lnTo>
                  <a:pt x="84199" y="0"/>
                </a:lnTo>
                <a:lnTo>
                  <a:pt x="84199" y="368926"/>
                </a:lnTo>
                <a:close/>
              </a:path>
            </a:pathLst>
          </a:custGeom>
          <a:solidFill>
            <a:srgbClr val="DFDFD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429991" y="811865"/>
            <a:ext cx="84455" cy="494030"/>
          </a:xfrm>
          <a:custGeom>
            <a:avLst/>
            <a:gdLst/>
            <a:ahLst/>
            <a:cxnLst/>
            <a:rect l="l" t="t" r="r" b="b"/>
            <a:pathLst>
              <a:path w="84454" h="494030">
                <a:moveTo>
                  <a:pt x="84199" y="493712"/>
                </a:moveTo>
                <a:lnTo>
                  <a:pt x="0" y="493712"/>
                </a:lnTo>
                <a:lnTo>
                  <a:pt x="0" y="0"/>
                </a:lnTo>
                <a:lnTo>
                  <a:pt x="84199" y="0"/>
                </a:lnTo>
                <a:lnTo>
                  <a:pt x="84199" y="493712"/>
                </a:lnTo>
                <a:close/>
              </a:path>
            </a:pathLst>
          </a:custGeom>
          <a:solidFill>
            <a:srgbClr val="DFDFD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781558" y="814265"/>
            <a:ext cx="84455" cy="491490"/>
          </a:xfrm>
          <a:custGeom>
            <a:avLst/>
            <a:gdLst/>
            <a:ahLst/>
            <a:cxnLst/>
            <a:rect l="l" t="t" r="r" b="b"/>
            <a:pathLst>
              <a:path w="84454" h="491490">
                <a:moveTo>
                  <a:pt x="84199" y="491312"/>
                </a:moveTo>
                <a:lnTo>
                  <a:pt x="0" y="491312"/>
                </a:lnTo>
                <a:lnTo>
                  <a:pt x="0" y="0"/>
                </a:lnTo>
                <a:lnTo>
                  <a:pt x="84199" y="0"/>
                </a:lnTo>
                <a:lnTo>
                  <a:pt x="84199" y="491312"/>
                </a:lnTo>
                <a:close/>
              </a:path>
            </a:pathLst>
          </a:custGeom>
          <a:solidFill>
            <a:srgbClr val="DFDFD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957405" y="975678"/>
            <a:ext cx="84455" cy="330200"/>
          </a:xfrm>
          <a:custGeom>
            <a:avLst/>
            <a:gdLst/>
            <a:ahLst/>
            <a:cxnLst/>
            <a:rect l="l" t="t" r="r" b="b"/>
            <a:pathLst>
              <a:path w="84454" h="330200">
                <a:moveTo>
                  <a:pt x="84199" y="329899"/>
                </a:moveTo>
                <a:lnTo>
                  <a:pt x="0" y="329899"/>
                </a:lnTo>
                <a:lnTo>
                  <a:pt x="0" y="0"/>
                </a:lnTo>
                <a:lnTo>
                  <a:pt x="84199" y="0"/>
                </a:lnTo>
                <a:lnTo>
                  <a:pt x="84199" y="329899"/>
                </a:lnTo>
                <a:close/>
              </a:path>
            </a:pathLst>
          </a:custGeom>
          <a:solidFill>
            <a:srgbClr val="DFDFD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133125" y="835863"/>
            <a:ext cx="84455" cy="469900"/>
          </a:xfrm>
          <a:custGeom>
            <a:avLst/>
            <a:gdLst/>
            <a:ahLst/>
            <a:cxnLst/>
            <a:rect l="l" t="t" r="r" b="b"/>
            <a:pathLst>
              <a:path w="84454" h="469900">
                <a:moveTo>
                  <a:pt x="84199" y="469715"/>
                </a:moveTo>
                <a:lnTo>
                  <a:pt x="0" y="469715"/>
                </a:lnTo>
                <a:lnTo>
                  <a:pt x="0" y="0"/>
                </a:lnTo>
                <a:lnTo>
                  <a:pt x="84199" y="0"/>
                </a:lnTo>
                <a:lnTo>
                  <a:pt x="84199" y="469715"/>
                </a:lnTo>
                <a:close/>
              </a:path>
            </a:pathLst>
          </a:custGeom>
          <a:solidFill>
            <a:srgbClr val="DFDFD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308972" y="730148"/>
            <a:ext cx="84455" cy="575945"/>
          </a:xfrm>
          <a:custGeom>
            <a:avLst/>
            <a:gdLst/>
            <a:ahLst/>
            <a:cxnLst/>
            <a:rect l="l" t="t" r="r" b="b"/>
            <a:pathLst>
              <a:path w="84454" h="575944">
                <a:moveTo>
                  <a:pt x="84199" y="575429"/>
                </a:moveTo>
                <a:lnTo>
                  <a:pt x="0" y="575429"/>
                </a:lnTo>
                <a:lnTo>
                  <a:pt x="0" y="0"/>
                </a:lnTo>
                <a:lnTo>
                  <a:pt x="84199" y="0"/>
                </a:lnTo>
                <a:lnTo>
                  <a:pt x="84199" y="575429"/>
                </a:lnTo>
                <a:close/>
              </a:path>
            </a:pathLst>
          </a:custGeom>
          <a:solidFill>
            <a:srgbClr val="DFDFD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484693" y="833463"/>
            <a:ext cx="84455" cy="472440"/>
          </a:xfrm>
          <a:custGeom>
            <a:avLst/>
            <a:gdLst/>
            <a:ahLst/>
            <a:cxnLst/>
            <a:rect l="l" t="t" r="r" b="b"/>
            <a:pathLst>
              <a:path w="84454" h="472440">
                <a:moveTo>
                  <a:pt x="84199" y="472114"/>
                </a:moveTo>
                <a:lnTo>
                  <a:pt x="0" y="472114"/>
                </a:lnTo>
                <a:lnTo>
                  <a:pt x="0" y="0"/>
                </a:lnTo>
                <a:lnTo>
                  <a:pt x="84199" y="0"/>
                </a:lnTo>
                <a:lnTo>
                  <a:pt x="84199" y="472114"/>
                </a:lnTo>
                <a:close/>
              </a:path>
            </a:pathLst>
          </a:custGeom>
          <a:solidFill>
            <a:srgbClr val="DFDFD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5" name="object 15"/>
          <p:cNvGrpSpPr/>
          <p:nvPr/>
        </p:nvGrpSpPr>
        <p:grpSpPr>
          <a:xfrm>
            <a:off x="9082309" y="575057"/>
            <a:ext cx="1409065" cy="1409700"/>
            <a:chOff x="9082309" y="575057"/>
            <a:chExt cx="1409065" cy="1409700"/>
          </a:xfrm>
        </p:grpSpPr>
        <p:sp>
          <p:nvSpPr>
            <p:cNvPr id="16" name="object 16"/>
            <p:cNvSpPr/>
            <p:nvPr/>
          </p:nvSpPr>
          <p:spPr>
            <a:xfrm>
              <a:off x="9082309" y="575057"/>
              <a:ext cx="1409065" cy="1409700"/>
            </a:xfrm>
            <a:custGeom>
              <a:avLst/>
              <a:gdLst/>
              <a:ahLst/>
              <a:cxnLst/>
              <a:rect l="l" t="t" r="r" b="b"/>
              <a:pathLst>
                <a:path w="1409065" h="1409700">
                  <a:moveTo>
                    <a:pt x="713373" y="1409453"/>
                  </a:moveTo>
                  <a:lnTo>
                    <a:pt x="658649" y="1408026"/>
                  </a:lnTo>
                  <a:lnTo>
                    <a:pt x="604201" y="1402350"/>
                  </a:lnTo>
                  <a:lnTo>
                    <a:pt x="550357" y="1392461"/>
                  </a:lnTo>
                  <a:lnTo>
                    <a:pt x="497442" y="1378418"/>
                  </a:lnTo>
                  <a:lnTo>
                    <a:pt x="445779" y="1360306"/>
                  </a:lnTo>
                  <a:lnTo>
                    <a:pt x="395677" y="1338235"/>
                  </a:lnTo>
                  <a:lnTo>
                    <a:pt x="347441" y="1312338"/>
                  </a:lnTo>
                  <a:lnTo>
                    <a:pt x="301358" y="1282771"/>
                  </a:lnTo>
                  <a:lnTo>
                    <a:pt x="257711" y="1249712"/>
                  </a:lnTo>
                  <a:lnTo>
                    <a:pt x="216761" y="1213363"/>
                  </a:lnTo>
                  <a:lnTo>
                    <a:pt x="178756" y="1173941"/>
                  </a:lnTo>
                  <a:lnTo>
                    <a:pt x="143925" y="1131686"/>
                  </a:lnTo>
                  <a:lnTo>
                    <a:pt x="112480" y="1086852"/>
                  </a:lnTo>
                  <a:lnTo>
                    <a:pt x="84609" y="1039710"/>
                  </a:lnTo>
                  <a:lnTo>
                    <a:pt x="60482" y="990545"/>
                  </a:lnTo>
                  <a:lnTo>
                    <a:pt x="40243" y="939653"/>
                  </a:lnTo>
                  <a:lnTo>
                    <a:pt x="24017" y="887343"/>
                  </a:lnTo>
                  <a:lnTo>
                    <a:pt x="11898" y="833930"/>
                  </a:lnTo>
                  <a:lnTo>
                    <a:pt x="3964" y="779737"/>
                  </a:lnTo>
                  <a:lnTo>
                    <a:pt x="259" y="725091"/>
                  </a:lnTo>
                  <a:lnTo>
                    <a:pt x="0" y="697702"/>
                  </a:lnTo>
                  <a:lnTo>
                    <a:pt x="805" y="670322"/>
                  </a:lnTo>
                  <a:lnTo>
                    <a:pt x="5603" y="615761"/>
                  </a:lnTo>
                  <a:lnTo>
                    <a:pt x="14619" y="561738"/>
                  </a:lnTo>
                  <a:lnTo>
                    <a:pt x="27803" y="508578"/>
                  </a:lnTo>
                  <a:lnTo>
                    <a:pt x="45073" y="456603"/>
                  </a:lnTo>
                  <a:lnTo>
                    <a:pt x="66324" y="406127"/>
                  </a:lnTo>
                  <a:lnTo>
                    <a:pt x="91429" y="357454"/>
                  </a:lnTo>
                  <a:lnTo>
                    <a:pt x="120237" y="310879"/>
                  </a:lnTo>
                  <a:lnTo>
                    <a:pt x="152572" y="266683"/>
                  </a:lnTo>
                  <a:lnTo>
                    <a:pt x="188240" y="225133"/>
                  </a:lnTo>
                  <a:lnTo>
                    <a:pt x="227025" y="186480"/>
                  </a:lnTo>
                  <a:lnTo>
                    <a:pt x="268692" y="150957"/>
                  </a:lnTo>
                  <a:lnTo>
                    <a:pt x="312992" y="118779"/>
                  </a:lnTo>
                  <a:lnTo>
                    <a:pt x="359656" y="90140"/>
                  </a:lnTo>
                  <a:lnTo>
                    <a:pt x="408401" y="65213"/>
                  </a:lnTo>
                  <a:lnTo>
                    <a:pt x="458934" y="44149"/>
                  </a:lnTo>
                  <a:lnTo>
                    <a:pt x="510949" y="27074"/>
                  </a:lnTo>
                  <a:lnTo>
                    <a:pt x="564132" y="14093"/>
                  </a:lnTo>
                  <a:lnTo>
                    <a:pt x="618163" y="5283"/>
                  </a:lnTo>
                  <a:lnTo>
                    <a:pt x="672713" y="698"/>
                  </a:lnTo>
                  <a:lnTo>
                    <a:pt x="700081" y="0"/>
                  </a:lnTo>
                  <a:lnTo>
                    <a:pt x="727456" y="365"/>
                  </a:lnTo>
                  <a:lnTo>
                    <a:pt x="754796" y="1795"/>
                  </a:lnTo>
                  <a:lnTo>
                    <a:pt x="782059" y="4287"/>
                  </a:lnTo>
                  <a:lnTo>
                    <a:pt x="704550" y="704376"/>
                  </a:lnTo>
                  <a:lnTo>
                    <a:pt x="1400615" y="597904"/>
                  </a:lnTo>
                  <a:lnTo>
                    <a:pt x="1404239" y="625053"/>
                  </a:lnTo>
                  <a:lnTo>
                    <a:pt x="1406806" y="652324"/>
                  </a:lnTo>
                  <a:lnTo>
                    <a:pt x="1408311" y="679675"/>
                  </a:lnTo>
                  <a:lnTo>
                    <a:pt x="1408753" y="707061"/>
                  </a:lnTo>
                  <a:lnTo>
                    <a:pt x="1408132" y="734444"/>
                  </a:lnTo>
                  <a:lnTo>
                    <a:pt x="1403702" y="789038"/>
                  </a:lnTo>
                  <a:lnTo>
                    <a:pt x="1395048" y="843120"/>
                  </a:lnTo>
                  <a:lnTo>
                    <a:pt x="1382221" y="896368"/>
                  </a:lnTo>
                  <a:lnTo>
                    <a:pt x="1365302" y="948457"/>
                  </a:lnTo>
                  <a:lnTo>
                    <a:pt x="1344390" y="999076"/>
                  </a:lnTo>
                  <a:lnTo>
                    <a:pt x="1319613" y="1047915"/>
                  </a:lnTo>
                  <a:lnTo>
                    <a:pt x="1291119" y="1094683"/>
                  </a:lnTo>
                  <a:lnTo>
                    <a:pt x="1259082" y="1139094"/>
                  </a:lnTo>
                  <a:lnTo>
                    <a:pt x="1223693" y="1180885"/>
                  </a:lnTo>
                  <a:lnTo>
                    <a:pt x="1185170" y="1219797"/>
                  </a:lnTo>
                  <a:lnTo>
                    <a:pt x="1143740" y="1255600"/>
                  </a:lnTo>
                  <a:lnTo>
                    <a:pt x="1099659" y="1288074"/>
                  </a:lnTo>
                  <a:lnTo>
                    <a:pt x="1053187" y="1317027"/>
                  </a:lnTo>
                  <a:lnTo>
                    <a:pt x="1004611" y="1342280"/>
                  </a:lnTo>
                  <a:lnTo>
                    <a:pt x="954219" y="1363685"/>
                  </a:lnTo>
                  <a:lnTo>
                    <a:pt x="902321" y="1381108"/>
                  </a:lnTo>
                  <a:lnTo>
                    <a:pt x="849224" y="1394446"/>
                  </a:lnTo>
                  <a:lnTo>
                    <a:pt x="795255" y="1403619"/>
                  </a:lnTo>
                  <a:lnTo>
                    <a:pt x="740735" y="1408571"/>
                  </a:lnTo>
                  <a:lnTo>
                    <a:pt x="713373" y="1409453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9928244" y="580986"/>
              <a:ext cx="530225" cy="540385"/>
            </a:xfrm>
            <a:custGeom>
              <a:avLst/>
              <a:gdLst/>
              <a:ahLst/>
              <a:cxnLst/>
              <a:rect l="l" t="t" r="r" b="b"/>
              <a:pathLst>
                <a:path w="530225" h="540385">
                  <a:moveTo>
                    <a:pt x="0" y="539812"/>
                  </a:moveTo>
                  <a:lnTo>
                    <a:pt x="84451" y="0"/>
                  </a:lnTo>
                  <a:lnTo>
                    <a:pt x="309072" y="127086"/>
                  </a:lnTo>
                  <a:lnTo>
                    <a:pt x="445076" y="271958"/>
                  </a:lnTo>
                  <a:lnTo>
                    <a:pt x="512202" y="390922"/>
                  </a:lnTo>
                  <a:lnTo>
                    <a:pt x="530191" y="440287"/>
                  </a:lnTo>
                  <a:lnTo>
                    <a:pt x="0" y="539812"/>
                  </a:lnTo>
                  <a:close/>
                </a:path>
              </a:pathLst>
            </a:custGeom>
            <a:solidFill>
              <a:srgbClr val="DFDF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8" name="object 18"/>
          <p:cNvGrpSpPr/>
          <p:nvPr/>
        </p:nvGrpSpPr>
        <p:grpSpPr>
          <a:xfrm>
            <a:off x="2678762" y="2208760"/>
            <a:ext cx="713105" cy="721995"/>
            <a:chOff x="2678762" y="2208760"/>
            <a:chExt cx="713105" cy="721995"/>
          </a:xfrm>
        </p:grpSpPr>
        <p:sp>
          <p:nvSpPr>
            <p:cNvPr id="19" name="object 19"/>
            <p:cNvSpPr/>
            <p:nvPr/>
          </p:nvSpPr>
          <p:spPr>
            <a:xfrm>
              <a:off x="2678820" y="2239644"/>
              <a:ext cx="690245" cy="689610"/>
            </a:xfrm>
            <a:custGeom>
              <a:avLst/>
              <a:gdLst/>
              <a:ahLst/>
              <a:cxnLst/>
              <a:rect l="l" t="t" r="r" b="b"/>
              <a:pathLst>
                <a:path w="690245" h="689610">
                  <a:moveTo>
                    <a:pt x="384394" y="688343"/>
                  </a:moveTo>
                  <a:lnTo>
                    <a:pt x="308283" y="688343"/>
                  </a:lnTo>
                  <a:lnTo>
                    <a:pt x="283115" y="684554"/>
                  </a:lnTo>
                  <a:lnTo>
                    <a:pt x="274792" y="682028"/>
                  </a:lnTo>
                  <a:lnTo>
                    <a:pt x="266516" y="680764"/>
                  </a:lnTo>
                  <a:lnTo>
                    <a:pt x="250108" y="675712"/>
                  </a:lnTo>
                  <a:lnTo>
                    <a:pt x="241986" y="674449"/>
                  </a:lnTo>
                  <a:lnTo>
                    <a:pt x="233931" y="670660"/>
                  </a:lnTo>
                  <a:lnTo>
                    <a:pt x="218023" y="665608"/>
                  </a:lnTo>
                  <a:lnTo>
                    <a:pt x="202423" y="658030"/>
                  </a:lnTo>
                  <a:lnTo>
                    <a:pt x="194752" y="655504"/>
                  </a:lnTo>
                  <a:lnTo>
                    <a:pt x="187168" y="651715"/>
                  </a:lnTo>
                  <a:lnTo>
                    <a:pt x="179679" y="646663"/>
                  </a:lnTo>
                  <a:lnTo>
                    <a:pt x="165014" y="639085"/>
                  </a:lnTo>
                  <a:lnTo>
                    <a:pt x="157839" y="634033"/>
                  </a:lnTo>
                  <a:lnTo>
                    <a:pt x="150776" y="628981"/>
                  </a:lnTo>
                  <a:lnTo>
                    <a:pt x="143834" y="625192"/>
                  </a:lnTo>
                  <a:lnTo>
                    <a:pt x="137015" y="620140"/>
                  </a:lnTo>
                  <a:lnTo>
                    <a:pt x="130316" y="613825"/>
                  </a:lnTo>
                  <a:lnTo>
                    <a:pt x="123747" y="608773"/>
                  </a:lnTo>
                  <a:lnTo>
                    <a:pt x="117316" y="603721"/>
                  </a:lnTo>
                  <a:lnTo>
                    <a:pt x="111021" y="597406"/>
                  </a:lnTo>
                  <a:lnTo>
                    <a:pt x="104865" y="592353"/>
                  </a:lnTo>
                  <a:lnTo>
                    <a:pt x="76330" y="560778"/>
                  </a:lnTo>
                  <a:lnTo>
                    <a:pt x="66030" y="546885"/>
                  </a:lnTo>
                  <a:lnTo>
                    <a:pt x="61128" y="540570"/>
                  </a:lnTo>
                  <a:lnTo>
                    <a:pt x="56396" y="532992"/>
                  </a:lnTo>
                  <a:lnTo>
                    <a:pt x="51842" y="525414"/>
                  </a:lnTo>
                  <a:lnTo>
                    <a:pt x="47463" y="519099"/>
                  </a:lnTo>
                  <a:lnTo>
                    <a:pt x="28302" y="481208"/>
                  </a:lnTo>
                  <a:lnTo>
                    <a:pt x="25032" y="472367"/>
                  </a:lnTo>
                  <a:lnTo>
                    <a:pt x="21957" y="464789"/>
                  </a:lnTo>
                  <a:lnTo>
                    <a:pt x="19077" y="457211"/>
                  </a:lnTo>
                  <a:lnTo>
                    <a:pt x="16391" y="449633"/>
                  </a:lnTo>
                  <a:lnTo>
                    <a:pt x="13903" y="440792"/>
                  </a:lnTo>
                  <a:lnTo>
                    <a:pt x="11615" y="433214"/>
                  </a:lnTo>
                  <a:lnTo>
                    <a:pt x="9529" y="424372"/>
                  </a:lnTo>
                  <a:lnTo>
                    <a:pt x="7643" y="416794"/>
                  </a:lnTo>
                  <a:lnTo>
                    <a:pt x="5960" y="407953"/>
                  </a:lnTo>
                  <a:lnTo>
                    <a:pt x="627" y="366274"/>
                  </a:lnTo>
                  <a:lnTo>
                    <a:pt x="0" y="338487"/>
                  </a:lnTo>
                  <a:lnTo>
                    <a:pt x="147" y="332172"/>
                  </a:lnTo>
                  <a:lnTo>
                    <a:pt x="5733" y="281652"/>
                  </a:lnTo>
                  <a:lnTo>
                    <a:pt x="9235" y="265233"/>
                  </a:lnTo>
                  <a:lnTo>
                    <a:pt x="11289" y="256392"/>
                  </a:lnTo>
                  <a:lnTo>
                    <a:pt x="13545" y="248813"/>
                  </a:lnTo>
                  <a:lnTo>
                    <a:pt x="16000" y="239972"/>
                  </a:lnTo>
                  <a:lnTo>
                    <a:pt x="18652" y="232394"/>
                  </a:lnTo>
                  <a:lnTo>
                    <a:pt x="21500" y="224816"/>
                  </a:lnTo>
                  <a:lnTo>
                    <a:pt x="24544" y="215975"/>
                  </a:lnTo>
                  <a:lnTo>
                    <a:pt x="27781" y="208397"/>
                  </a:lnTo>
                  <a:lnTo>
                    <a:pt x="46779" y="170507"/>
                  </a:lnTo>
                  <a:lnTo>
                    <a:pt x="51125" y="164191"/>
                  </a:lnTo>
                  <a:lnTo>
                    <a:pt x="55651" y="156613"/>
                  </a:lnTo>
                  <a:lnTo>
                    <a:pt x="60351" y="149035"/>
                  </a:lnTo>
                  <a:lnTo>
                    <a:pt x="65219" y="142720"/>
                  </a:lnTo>
                  <a:lnTo>
                    <a:pt x="70255" y="135142"/>
                  </a:lnTo>
                  <a:lnTo>
                    <a:pt x="97861" y="103567"/>
                  </a:lnTo>
                  <a:lnTo>
                    <a:pt x="109967" y="92200"/>
                  </a:lnTo>
                  <a:lnTo>
                    <a:pt x="116232" y="85885"/>
                  </a:lnTo>
                  <a:lnTo>
                    <a:pt x="122639" y="80832"/>
                  </a:lnTo>
                  <a:lnTo>
                    <a:pt x="129179" y="75780"/>
                  </a:lnTo>
                  <a:lnTo>
                    <a:pt x="135845" y="69465"/>
                  </a:lnTo>
                  <a:lnTo>
                    <a:pt x="142637" y="64413"/>
                  </a:lnTo>
                  <a:lnTo>
                    <a:pt x="149555" y="60624"/>
                  </a:lnTo>
                  <a:lnTo>
                    <a:pt x="156590" y="55572"/>
                  </a:lnTo>
                  <a:lnTo>
                    <a:pt x="163734" y="50520"/>
                  </a:lnTo>
                  <a:lnTo>
                    <a:pt x="170988" y="46731"/>
                  </a:lnTo>
                  <a:lnTo>
                    <a:pt x="178350" y="41679"/>
                  </a:lnTo>
                  <a:lnTo>
                    <a:pt x="201012" y="30312"/>
                  </a:lnTo>
                  <a:lnTo>
                    <a:pt x="208749" y="27786"/>
                  </a:lnTo>
                  <a:lnTo>
                    <a:pt x="216567" y="23997"/>
                  </a:lnTo>
                  <a:lnTo>
                    <a:pt x="224458" y="21471"/>
                  </a:lnTo>
                  <a:lnTo>
                    <a:pt x="232422" y="17682"/>
                  </a:lnTo>
                  <a:lnTo>
                    <a:pt x="248557" y="12630"/>
                  </a:lnTo>
                  <a:lnTo>
                    <a:pt x="256709" y="11367"/>
                  </a:lnTo>
                  <a:lnTo>
                    <a:pt x="273172" y="6315"/>
                  </a:lnTo>
                  <a:lnTo>
                    <a:pt x="306577" y="1263"/>
                  </a:lnTo>
                  <a:lnTo>
                    <a:pt x="315002" y="1263"/>
                  </a:lnTo>
                  <a:lnTo>
                    <a:pt x="323439" y="0"/>
                  </a:lnTo>
                  <a:lnTo>
                    <a:pt x="374173" y="0"/>
                  </a:lnTo>
                  <a:lnTo>
                    <a:pt x="416019" y="6315"/>
                  </a:lnTo>
                  <a:lnTo>
                    <a:pt x="424277" y="8841"/>
                  </a:lnTo>
                  <a:lnTo>
                    <a:pt x="432488" y="10104"/>
                  </a:lnTo>
                  <a:lnTo>
                    <a:pt x="464766" y="20208"/>
                  </a:lnTo>
                  <a:lnTo>
                    <a:pt x="472669" y="23997"/>
                  </a:lnTo>
                  <a:lnTo>
                    <a:pt x="480497" y="26523"/>
                  </a:lnTo>
                  <a:lnTo>
                    <a:pt x="503461" y="37890"/>
                  </a:lnTo>
                  <a:lnTo>
                    <a:pt x="518304" y="45468"/>
                  </a:lnTo>
                  <a:lnTo>
                    <a:pt x="525568" y="50520"/>
                  </a:lnTo>
                  <a:lnTo>
                    <a:pt x="532729" y="54309"/>
                  </a:lnTo>
                  <a:lnTo>
                    <a:pt x="566748" y="79569"/>
                  </a:lnTo>
                  <a:lnTo>
                    <a:pt x="573165" y="85885"/>
                  </a:lnTo>
                  <a:lnTo>
                    <a:pt x="579445" y="90937"/>
                  </a:lnTo>
                  <a:lnTo>
                    <a:pt x="585588" y="97252"/>
                  </a:lnTo>
                  <a:lnTo>
                    <a:pt x="591586" y="103567"/>
                  </a:lnTo>
                  <a:lnTo>
                    <a:pt x="597433" y="108619"/>
                  </a:lnTo>
                  <a:lnTo>
                    <a:pt x="603128" y="114934"/>
                  </a:lnTo>
                  <a:lnTo>
                    <a:pt x="608670" y="121249"/>
                  </a:lnTo>
                  <a:lnTo>
                    <a:pt x="614055" y="128827"/>
                  </a:lnTo>
                  <a:lnTo>
                    <a:pt x="619274" y="135142"/>
                  </a:lnTo>
                  <a:lnTo>
                    <a:pt x="624329" y="141457"/>
                  </a:lnTo>
                  <a:lnTo>
                    <a:pt x="629218" y="149035"/>
                  </a:lnTo>
                  <a:lnTo>
                    <a:pt x="633937" y="155350"/>
                  </a:lnTo>
                  <a:lnTo>
                    <a:pt x="638479" y="162928"/>
                  </a:lnTo>
                  <a:lnTo>
                    <a:pt x="642844" y="170507"/>
                  </a:lnTo>
                  <a:lnTo>
                    <a:pt x="647033" y="178085"/>
                  </a:lnTo>
                  <a:lnTo>
                    <a:pt x="647835" y="179348"/>
                  </a:lnTo>
                  <a:lnTo>
                    <a:pt x="333910" y="179348"/>
                  </a:lnTo>
                  <a:lnTo>
                    <a:pt x="302064" y="184400"/>
                  </a:lnTo>
                  <a:lnTo>
                    <a:pt x="286703" y="189452"/>
                  </a:lnTo>
                  <a:lnTo>
                    <a:pt x="279206" y="193241"/>
                  </a:lnTo>
                  <a:lnTo>
                    <a:pt x="271867" y="195767"/>
                  </a:lnTo>
                  <a:lnTo>
                    <a:pt x="264721" y="199556"/>
                  </a:lnTo>
                  <a:lnTo>
                    <a:pt x="257768" y="204608"/>
                  </a:lnTo>
                  <a:lnTo>
                    <a:pt x="251009" y="208397"/>
                  </a:lnTo>
                  <a:lnTo>
                    <a:pt x="244475" y="213449"/>
                  </a:lnTo>
                  <a:lnTo>
                    <a:pt x="238198" y="218501"/>
                  </a:lnTo>
                  <a:lnTo>
                    <a:pt x="232178" y="223553"/>
                  </a:lnTo>
                  <a:lnTo>
                    <a:pt x="226415" y="229868"/>
                  </a:lnTo>
                  <a:lnTo>
                    <a:pt x="220937" y="234920"/>
                  </a:lnTo>
                  <a:lnTo>
                    <a:pt x="215769" y="241235"/>
                  </a:lnTo>
                  <a:lnTo>
                    <a:pt x="210913" y="247550"/>
                  </a:lnTo>
                  <a:lnTo>
                    <a:pt x="206367" y="255128"/>
                  </a:lnTo>
                  <a:lnTo>
                    <a:pt x="202154" y="261444"/>
                  </a:lnTo>
                  <a:lnTo>
                    <a:pt x="198294" y="269022"/>
                  </a:lnTo>
                  <a:lnTo>
                    <a:pt x="194787" y="276600"/>
                  </a:lnTo>
                  <a:lnTo>
                    <a:pt x="191634" y="282915"/>
                  </a:lnTo>
                  <a:lnTo>
                    <a:pt x="181525" y="322068"/>
                  </a:lnTo>
                  <a:lnTo>
                    <a:pt x="180194" y="348592"/>
                  </a:lnTo>
                  <a:lnTo>
                    <a:pt x="180468" y="354907"/>
                  </a:lnTo>
                  <a:lnTo>
                    <a:pt x="187992" y="394060"/>
                  </a:lnTo>
                  <a:lnTo>
                    <a:pt x="204898" y="430688"/>
                  </a:lnTo>
                  <a:lnTo>
                    <a:pt x="209333" y="438266"/>
                  </a:lnTo>
                  <a:lnTo>
                    <a:pt x="214093" y="444581"/>
                  </a:lnTo>
                  <a:lnTo>
                    <a:pt x="219156" y="450896"/>
                  </a:lnTo>
                  <a:lnTo>
                    <a:pt x="224521" y="457211"/>
                  </a:lnTo>
                  <a:lnTo>
                    <a:pt x="230190" y="462263"/>
                  </a:lnTo>
                  <a:lnTo>
                    <a:pt x="236134" y="468578"/>
                  </a:lnTo>
                  <a:lnTo>
                    <a:pt x="242325" y="473630"/>
                  </a:lnTo>
                  <a:lnTo>
                    <a:pt x="248763" y="478682"/>
                  </a:lnTo>
                  <a:lnTo>
                    <a:pt x="255448" y="482471"/>
                  </a:lnTo>
                  <a:lnTo>
                    <a:pt x="262348" y="487523"/>
                  </a:lnTo>
                  <a:lnTo>
                    <a:pt x="269430" y="491312"/>
                  </a:lnTo>
                  <a:lnTo>
                    <a:pt x="276695" y="493838"/>
                  </a:lnTo>
                  <a:lnTo>
                    <a:pt x="284141" y="497627"/>
                  </a:lnTo>
                  <a:lnTo>
                    <a:pt x="307246" y="505205"/>
                  </a:lnTo>
                  <a:lnTo>
                    <a:pt x="331188" y="508994"/>
                  </a:lnTo>
                  <a:lnTo>
                    <a:pt x="648565" y="508994"/>
                  </a:lnTo>
                  <a:lnTo>
                    <a:pt x="647903" y="510257"/>
                  </a:lnTo>
                  <a:lnTo>
                    <a:pt x="643755" y="517836"/>
                  </a:lnTo>
                  <a:lnTo>
                    <a:pt x="639428" y="525414"/>
                  </a:lnTo>
                  <a:lnTo>
                    <a:pt x="634920" y="531729"/>
                  </a:lnTo>
                  <a:lnTo>
                    <a:pt x="630239" y="539307"/>
                  </a:lnTo>
                  <a:lnTo>
                    <a:pt x="625389" y="545622"/>
                  </a:lnTo>
                  <a:lnTo>
                    <a:pt x="620370" y="553200"/>
                  </a:lnTo>
                  <a:lnTo>
                    <a:pt x="615182" y="559515"/>
                  </a:lnTo>
                  <a:lnTo>
                    <a:pt x="586880" y="591090"/>
                  </a:lnTo>
                  <a:lnTo>
                    <a:pt x="568128" y="607510"/>
                  </a:lnTo>
                  <a:lnTo>
                    <a:pt x="561602" y="613825"/>
                  </a:lnTo>
                  <a:lnTo>
                    <a:pt x="527109" y="637822"/>
                  </a:lnTo>
                  <a:lnTo>
                    <a:pt x="519867" y="642874"/>
                  </a:lnTo>
                  <a:lnTo>
                    <a:pt x="497519" y="654241"/>
                  </a:lnTo>
                  <a:lnTo>
                    <a:pt x="482156" y="661819"/>
                  </a:lnTo>
                  <a:lnTo>
                    <a:pt x="474346" y="664345"/>
                  </a:lnTo>
                  <a:lnTo>
                    <a:pt x="466463" y="668134"/>
                  </a:lnTo>
                  <a:lnTo>
                    <a:pt x="426039" y="680764"/>
                  </a:lnTo>
                  <a:lnTo>
                    <a:pt x="409488" y="683291"/>
                  </a:lnTo>
                  <a:lnTo>
                    <a:pt x="401157" y="685817"/>
                  </a:lnTo>
                  <a:lnTo>
                    <a:pt x="384394" y="688343"/>
                  </a:lnTo>
                  <a:close/>
                </a:path>
                <a:path w="690245" h="689610">
                  <a:moveTo>
                    <a:pt x="648565" y="508994"/>
                  </a:moveTo>
                  <a:lnTo>
                    <a:pt x="355478" y="508994"/>
                  </a:lnTo>
                  <a:lnTo>
                    <a:pt x="387522" y="503942"/>
                  </a:lnTo>
                  <a:lnTo>
                    <a:pt x="402981" y="498890"/>
                  </a:lnTo>
                  <a:lnTo>
                    <a:pt x="410526" y="495101"/>
                  </a:lnTo>
                  <a:lnTo>
                    <a:pt x="417913" y="492575"/>
                  </a:lnTo>
                  <a:lnTo>
                    <a:pt x="425105" y="488786"/>
                  </a:lnTo>
                  <a:lnTo>
                    <a:pt x="432102" y="483734"/>
                  </a:lnTo>
                  <a:lnTo>
                    <a:pt x="438904" y="479945"/>
                  </a:lnTo>
                  <a:lnTo>
                    <a:pt x="445479" y="474893"/>
                  </a:lnTo>
                  <a:lnTo>
                    <a:pt x="474357" y="445844"/>
                  </a:lnTo>
                  <a:lnTo>
                    <a:pt x="488042" y="425635"/>
                  </a:lnTo>
                  <a:lnTo>
                    <a:pt x="491920" y="419320"/>
                  </a:lnTo>
                  <a:lnTo>
                    <a:pt x="505831" y="381430"/>
                  </a:lnTo>
                  <a:lnTo>
                    <a:pt x="510011" y="348592"/>
                  </a:lnTo>
                  <a:lnTo>
                    <a:pt x="509954" y="338487"/>
                  </a:lnTo>
                  <a:lnTo>
                    <a:pt x="504271" y="300597"/>
                  </a:lnTo>
                  <a:lnTo>
                    <a:pt x="488978" y="262707"/>
                  </a:lnTo>
                  <a:lnTo>
                    <a:pt x="480383" y="250076"/>
                  </a:lnTo>
                  <a:lnTo>
                    <a:pt x="475588" y="242498"/>
                  </a:lnTo>
                  <a:lnTo>
                    <a:pt x="470492" y="237446"/>
                  </a:lnTo>
                  <a:lnTo>
                    <a:pt x="465094" y="231131"/>
                  </a:lnTo>
                  <a:lnTo>
                    <a:pt x="459395" y="224816"/>
                  </a:lnTo>
                  <a:lnTo>
                    <a:pt x="427107" y="200819"/>
                  </a:lnTo>
                  <a:lnTo>
                    <a:pt x="382115" y="183137"/>
                  </a:lnTo>
                  <a:lnTo>
                    <a:pt x="358154" y="179348"/>
                  </a:lnTo>
                  <a:lnTo>
                    <a:pt x="647835" y="179348"/>
                  </a:lnTo>
                  <a:lnTo>
                    <a:pt x="651041" y="184400"/>
                  </a:lnTo>
                  <a:lnTo>
                    <a:pt x="654862" y="191978"/>
                  </a:lnTo>
                  <a:lnTo>
                    <a:pt x="658497" y="199556"/>
                  </a:lnTo>
                  <a:lnTo>
                    <a:pt x="661945" y="208397"/>
                  </a:lnTo>
                  <a:lnTo>
                    <a:pt x="665203" y="215975"/>
                  </a:lnTo>
                  <a:lnTo>
                    <a:pt x="668267" y="223553"/>
                  </a:lnTo>
                  <a:lnTo>
                    <a:pt x="671136" y="231131"/>
                  </a:lnTo>
                  <a:lnTo>
                    <a:pt x="673810" y="239972"/>
                  </a:lnTo>
                  <a:lnTo>
                    <a:pt x="676287" y="247550"/>
                  </a:lnTo>
                  <a:lnTo>
                    <a:pt x="678563" y="256392"/>
                  </a:lnTo>
                  <a:lnTo>
                    <a:pt x="680639" y="263970"/>
                  </a:lnTo>
                  <a:lnTo>
                    <a:pt x="682514" y="272811"/>
                  </a:lnTo>
                  <a:lnTo>
                    <a:pt x="688824" y="314490"/>
                  </a:lnTo>
                  <a:lnTo>
                    <a:pt x="690157" y="348592"/>
                  </a:lnTo>
                  <a:lnTo>
                    <a:pt x="690003" y="354907"/>
                  </a:lnTo>
                  <a:lnTo>
                    <a:pt x="689916" y="357433"/>
                  </a:lnTo>
                  <a:lnTo>
                    <a:pt x="689692" y="362485"/>
                  </a:lnTo>
                  <a:lnTo>
                    <a:pt x="689579" y="365011"/>
                  </a:lnTo>
                  <a:lnTo>
                    <a:pt x="689151" y="371326"/>
                  </a:lnTo>
                  <a:lnTo>
                    <a:pt x="689065" y="372589"/>
                  </a:lnTo>
                  <a:lnTo>
                    <a:pt x="688979" y="373852"/>
                  </a:lnTo>
                  <a:lnTo>
                    <a:pt x="688172" y="381430"/>
                  </a:lnTo>
                  <a:lnTo>
                    <a:pt x="687159" y="390271"/>
                  </a:lnTo>
                  <a:lnTo>
                    <a:pt x="685941" y="399112"/>
                  </a:lnTo>
                  <a:lnTo>
                    <a:pt x="684516" y="406690"/>
                  </a:lnTo>
                  <a:lnTo>
                    <a:pt x="682888" y="415531"/>
                  </a:lnTo>
                  <a:lnTo>
                    <a:pt x="681057" y="423109"/>
                  </a:lnTo>
                  <a:lnTo>
                    <a:pt x="679024" y="431951"/>
                  </a:lnTo>
                  <a:lnTo>
                    <a:pt x="676789" y="439529"/>
                  </a:lnTo>
                  <a:lnTo>
                    <a:pt x="674355" y="448370"/>
                  </a:lnTo>
                  <a:lnTo>
                    <a:pt x="671724" y="455948"/>
                  </a:lnTo>
                  <a:lnTo>
                    <a:pt x="668897" y="463526"/>
                  </a:lnTo>
                  <a:lnTo>
                    <a:pt x="665873" y="472367"/>
                  </a:lnTo>
                  <a:lnTo>
                    <a:pt x="662656" y="479945"/>
                  </a:lnTo>
                  <a:lnTo>
                    <a:pt x="659250" y="487523"/>
                  </a:lnTo>
                  <a:lnTo>
                    <a:pt x="655656" y="495101"/>
                  </a:lnTo>
                  <a:lnTo>
                    <a:pt x="651872" y="502679"/>
                  </a:lnTo>
                  <a:lnTo>
                    <a:pt x="648565" y="508994"/>
                  </a:lnTo>
                  <a:close/>
                </a:path>
                <a:path w="690245" h="689610">
                  <a:moveTo>
                    <a:pt x="367536" y="689606"/>
                  </a:moveTo>
                  <a:lnTo>
                    <a:pt x="325191" y="689606"/>
                  </a:lnTo>
                  <a:lnTo>
                    <a:pt x="316728" y="688343"/>
                  </a:lnTo>
                  <a:lnTo>
                    <a:pt x="375972" y="688343"/>
                  </a:lnTo>
                  <a:lnTo>
                    <a:pt x="367536" y="689606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2678762" y="2236672"/>
              <a:ext cx="351155" cy="694055"/>
            </a:xfrm>
            <a:custGeom>
              <a:avLst/>
              <a:gdLst/>
              <a:ahLst/>
              <a:cxnLst/>
              <a:rect l="l" t="t" r="r" b="b"/>
              <a:pathLst>
                <a:path w="351155" h="694055">
                  <a:moveTo>
                    <a:pt x="350683" y="693521"/>
                  </a:moveTo>
                  <a:lnTo>
                    <a:pt x="299919" y="690438"/>
                  </a:lnTo>
                  <a:lnTo>
                    <a:pt x="250153" y="679948"/>
                  </a:lnTo>
                  <a:lnTo>
                    <a:pt x="202460" y="662279"/>
                  </a:lnTo>
                  <a:lnTo>
                    <a:pt x="157868" y="637811"/>
                  </a:lnTo>
                  <a:lnTo>
                    <a:pt x="117339" y="607070"/>
                  </a:lnTo>
                  <a:lnTo>
                    <a:pt x="81748" y="570722"/>
                  </a:lnTo>
                  <a:lnTo>
                    <a:pt x="51863" y="529550"/>
                  </a:lnTo>
                  <a:lnTo>
                    <a:pt x="28327" y="484443"/>
                  </a:lnTo>
                  <a:lnTo>
                    <a:pt x="11649" y="436372"/>
                  </a:lnTo>
                  <a:lnTo>
                    <a:pt x="2189" y="386376"/>
                  </a:lnTo>
                  <a:lnTo>
                    <a:pt x="0" y="352507"/>
                  </a:lnTo>
                  <a:lnTo>
                    <a:pt x="121" y="335521"/>
                  </a:lnTo>
                  <a:lnTo>
                    <a:pt x="5467" y="284883"/>
                  </a:lnTo>
                  <a:lnTo>
                    <a:pt x="18170" y="235576"/>
                  </a:lnTo>
                  <a:lnTo>
                    <a:pt x="37958" y="188663"/>
                  </a:lnTo>
                  <a:lnTo>
                    <a:pt x="64402" y="145158"/>
                  </a:lnTo>
                  <a:lnTo>
                    <a:pt x="96932" y="105998"/>
                  </a:lnTo>
                  <a:lnTo>
                    <a:pt x="134846" y="72031"/>
                  </a:lnTo>
                  <a:lnTo>
                    <a:pt x="177325" y="43988"/>
                  </a:lnTo>
                  <a:lnTo>
                    <a:pt x="223453" y="22475"/>
                  </a:lnTo>
                  <a:lnTo>
                    <a:pt x="272233" y="7957"/>
                  </a:lnTo>
                  <a:lnTo>
                    <a:pt x="322613" y="747"/>
                  </a:lnTo>
                  <a:lnTo>
                    <a:pt x="339574" y="0"/>
                  </a:lnTo>
                  <a:lnTo>
                    <a:pt x="342478" y="180990"/>
                  </a:lnTo>
                  <a:lnTo>
                    <a:pt x="334463" y="181489"/>
                  </a:lnTo>
                  <a:lnTo>
                    <a:pt x="326500" y="182373"/>
                  </a:lnTo>
                  <a:lnTo>
                    <a:pt x="287799" y="192497"/>
                  </a:lnTo>
                  <a:lnTo>
                    <a:pt x="252630" y="211607"/>
                  </a:lnTo>
                  <a:lnTo>
                    <a:pt x="223058" y="238586"/>
                  </a:lnTo>
                  <a:lnTo>
                    <a:pt x="200813" y="271851"/>
                  </a:lnTo>
                  <a:lnTo>
                    <a:pt x="187177" y="309476"/>
                  </a:lnTo>
                  <a:lnTo>
                    <a:pt x="182940" y="349293"/>
                  </a:lnTo>
                  <a:lnTo>
                    <a:pt x="183253" y="357321"/>
                  </a:lnTo>
                  <a:lnTo>
                    <a:pt x="190576" y="396668"/>
                  </a:lnTo>
                  <a:lnTo>
                    <a:pt x="207103" y="433116"/>
                  </a:lnTo>
                  <a:lnTo>
                    <a:pt x="231883" y="464558"/>
                  </a:lnTo>
                  <a:lnTo>
                    <a:pt x="263468" y="489148"/>
                  </a:lnTo>
                  <a:lnTo>
                    <a:pt x="300002" y="505448"/>
                  </a:lnTo>
                  <a:lnTo>
                    <a:pt x="339375" y="512522"/>
                  </a:lnTo>
                  <a:lnTo>
                    <a:pt x="347401" y="512784"/>
                  </a:lnTo>
                  <a:lnTo>
                    <a:pt x="350683" y="693521"/>
                  </a:lnTo>
                  <a:close/>
                </a:path>
              </a:pathLst>
            </a:custGeom>
            <a:solidFill>
              <a:srgbClr val="DFDF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2987409" y="2208760"/>
              <a:ext cx="404495" cy="396875"/>
            </a:xfrm>
            <a:custGeom>
              <a:avLst/>
              <a:gdLst/>
              <a:ahLst/>
              <a:cxnLst/>
              <a:rect l="l" t="t" r="r" b="b"/>
              <a:pathLst>
                <a:path w="404495" h="396875">
                  <a:moveTo>
                    <a:pt x="193141" y="396460"/>
                  </a:moveTo>
                  <a:lnTo>
                    <a:pt x="185926" y="346412"/>
                  </a:lnTo>
                  <a:lnTo>
                    <a:pt x="166940" y="303792"/>
                  </a:lnTo>
                  <a:lnTo>
                    <a:pt x="137707" y="269416"/>
                  </a:lnTo>
                  <a:lnTo>
                    <a:pt x="99754" y="244103"/>
                  </a:lnTo>
                  <a:lnTo>
                    <a:pt x="54605" y="228669"/>
                  </a:lnTo>
                  <a:lnTo>
                    <a:pt x="3787" y="223932"/>
                  </a:lnTo>
                  <a:lnTo>
                    <a:pt x="0" y="0"/>
                  </a:lnTo>
                  <a:lnTo>
                    <a:pt x="39200" y="1020"/>
                  </a:lnTo>
                  <a:lnTo>
                    <a:pt x="78105" y="5929"/>
                  </a:lnTo>
                  <a:lnTo>
                    <a:pt x="116331" y="14676"/>
                  </a:lnTo>
                  <a:lnTo>
                    <a:pt x="153501" y="27177"/>
                  </a:lnTo>
                  <a:lnTo>
                    <a:pt x="189247" y="43306"/>
                  </a:lnTo>
                  <a:lnTo>
                    <a:pt x="223217" y="62906"/>
                  </a:lnTo>
                  <a:lnTo>
                    <a:pt x="255075" y="85781"/>
                  </a:lnTo>
                  <a:lnTo>
                    <a:pt x="284507" y="111708"/>
                  </a:lnTo>
                  <a:lnTo>
                    <a:pt x="311221" y="140429"/>
                  </a:lnTo>
                  <a:lnTo>
                    <a:pt x="334954" y="171661"/>
                  </a:lnTo>
                  <a:lnTo>
                    <a:pt x="355472" y="205096"/>
                  </a:lnTo>
                  <a:lnTo>
                    <a:pt x="372572" y="240402"/>
                  </a:lnTo>
                  <a:lnTo>
                    <a:pt x="386085" y="277233"/>
                  </a:lnTo>
                  <a:lnTo>
                    <a:pt x="395878" y="315223"/>
                  </a:lnTo>
                  <a:lnTo>
                    <a:pt x="401855" y="353999"/>
                  </a:lnTo>
                  <a:lnTo>
                    <a:pt x="403955" y="393176"/>
                  </a:lnTo>
                  <a:lnTo>
                    <a:pt x="193141" y="396460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/>
          <p:nvPr/>
        </p:nvSpPr>
        <p:spPr>
          <a:xfrm>
            <a:off x="4497697" y="3807231"/>
            <a:ext cx="423545" cy="521970"/>
          </a:xfrm>
          <a:custGeom>
            <a:avLst/>
            <a:gdLst/>
            <a:ahLst/>
            <a:cxnLst/>
            <a:rect l="l" t="t" r="r" b="b"/>
            <a:pathLst>
              <a:path w="423545" h="521970">
                <a:moveTo>
                  <a:pt x="0" y="521877"/>
                </a:moveTo>
                <a:lnTo>
                  <a:pt x="423521" y="521877"/>
                </a:lnTo>
                <a:lnTo>
                  <a:pt x="423521" y="0"/>
                </a:lnTo>
                <a:lnTo>
                  <a:pt x="0" y="0"/>
                </a:lnTo>
                <a:lnTo>
                  <a:pt x="0" y="521877"/>
                </a:lnTo>
                <a:close/>
              </a:path>
            </a:pathLst>
          </a:custGeom>
          <a:solidFill>
            <a:srgbClr val="F5F5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514907" y="3773130"/>
            <a:ext cx="1593215" cy="589280"/>
          </a:xfrm>
          <a:custGeom>
            <a:avLst/>
            <a:gdLst/>
            <a:ahLst/>
            <a:cxnLst/>
            <a:rect l="l" t="t" r="r" b="b"/>
            <a:pathLst>
              <a:path w="1593214" h="589279">
                <a:moveTo>
                  <a:pt x="0" y="588691"/>
                </a:moveTo>
                <a:lnTo>
                  <a:pt x="1592593" y="588691"/>
                </a:lnTo>
                <a:lnTo>
                  <a:pt x="1592593" y="0"/>
                </a:lnTo>
                <a:lnTo>
                  <a:pt x="0" y="0"/>
                </a:lnTo>
                <a:lnTo>
                  <a:pt x="0" y="588691"/>
                </a:lnTo>
                <a:close/>
              </a:path>
            </a:pathLst>
          </a:custGeom>
          <a:solidFill>
            <a:srgbClr val="DFDFD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4" name="object 24"/>
          <p:cNvGrpSpPr/>
          <p:nvPr/>
        </p:nvGrpSpPr>
        <p:grpSpPr>
          <a:xfrm>
            <a:off x="4107501" y="3773130"/>
            <a:ext cx="852805" cy="589280"/>
            <a:chOff x="4107501" y="3773130"/>
            <a:chExt cx="852805" cy="589280"/>
          </a:xfrm>
        </p:grpSpPr>
        <p:sp>
          <p:nvSpPr>
            <p:cNvPr id="25" name="object 25"/>
            <p:cNvSpPr/>
            <p:nvPr/>
          </p:nvSpPr>
          <p:spPr>
            <a:xfrm>
              <a:off x="4341787" y="3773131"/>
              <a:ext cx="618490" cy="589280"/>
            </a:xfrm>
            <a:custGeom>
              <a:avLst/>
              <a:gdLst/>
              <a:ahLst/>
              <a:cxnLst/>
              <a:rect l="l" t="t" r="r" b="b"/>
              <a:pathLst>
                <a:path w="618489" h="589279">
                  <a:moveTo>
                    <a:pt x="617931" y="21920"/>
                  </a:moveTo>
                  <a:lnTo>
                    <a:pt x="596023" y="0"/>
                  </a:lnTo>
                  <a:lnTo>
                    <a:pt x="155905" y="0"/>
                  </a:lnTo>
                  <a:lnTo>
                    <a:pt x="102628" y="0"/>
                  </a:lnTo>
                  <a:lnTo>
                    <a:pt x="0" y="0"/>
                  </a:lnTo>
                  <a:lnTo>
                    <a:pt x="0" y="588695"/>
                  </a:lnTo>
                  <a:lnTo>
                    <a:pt x="102628" y="588695"/>
                  </a:lnTo>
                  <a:lnTo>
                    <a:pt x="155905" y="588695"/>
                  </a:lnTo>
                  <a:lnTo>
                    <a:pt x="592683" y="588695"/>
                  </a:lnTo>
                  <a:lnTo>
                    <a:pt x="595947" y="588695"/>
                  </a:lnTo>
                  <a:lnTo>
                    <a:pt x="599084" y="588086"/>
                  </a:lnTo>
                  <a:lnTo>
                    <a:pt x="617931" y="561098"/>
                  </a:lnTo>
                  <a:lnTo>
                    <a:pt x="617283" y="557872"/>
                  </a:lnTo>
                  <a:lnTo>
                    <a:pt x="596023" y="539191"/>
                  </a:lnTo>
                  <a:lnTo>
                    <a:pt x="155905" y="539191"/>
                  </a:lnTo>
                  <a:lnTo>
                    <a:pt x="155905" y="49517"/>
                  </a:lnTo>
                  <a:lnTo>
                    <a:pt x="592683" y="49517"/>
                  </a:lnTo>
                  <a:lnTo>
                    <a:pt x="595947" y="49517"/>
                  </a:lnTo>
                  <a:lnTo>
                    <a:pt x="599084" y="48907"/>
                  </a:lnTo>
                  <a:lnTo>
                    <a:pt x="617791" y="28524"/>
                  </a:lnTo>
                  <a:lnTo>
                    <a:pt x="617931" y="21920"/>
                  </a:lnTo>
                  <a:close/>
                </a:path>
              </a:pathLst>
            </a:custGeom>
            <a:solidFill>
              <a:srgbClr val="DFDF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4107501" y="3773130"/>
              <a:ext cx="234315" cy="589280"/>
            </a:xfrm>
            <a:custGeom>
              <a:avLst/>
              <a:gdLst/>
              <a:ahLst/>
              <a:cxnLst/>
              <a:rect l="l" t="t" r="r" b="b"/>
              <a:pathLst>
                <a:path w="234314" h="589279">
                  <a:moveTo>
                    <a:pt x="234294" y="588691"/>
                  </a:moveTo>
                  <a:lnTo>
                    <a:pt x="0" y="588691"/>
                  </a:lnTo>
                  <a:lnTo>
                    <a:pt x="0" y="0"/>
                  </a:lnTo>
                  <a:lnTo>
                    <a:pt x="234294" y="0"/>
                  </a:lnTo>
                  <a:lnTo>
                    <a:pt x="234294" y="588691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/>
          <p:nvPr/>
        </p:nvSpPr>
        <p:spPr>
          <a:xfrm>
            <a:off x="2703378" y="3779698"/>
            <a:ext cx="234315" cy="582295"/>
          </a:xfrm>
          <a:custGeom>
            <a:avLst/>
            <a:gdLst/>
            <a:ahLst/>
            <a:cxnLst/>
            <a:rect l="l" t="t" r="r" b="b"/>
            <a:pathLst>
              <a:path w="234314" h="582295">
                <a:moveTo>
                  <a:pt x="0" y="582123"/>
                </a:moveTo>
                <a:lnTo>
                  <a:pt x="234294" y="582123"/>
                </a:lnTo>
                <a:lnTo>
                  <a:pt x="234294" y="0"/>
                </a:lnTo>
                <a:lnTo>
                  <a:pt x="0" y="0"/>
                </a:lnTo>
                <a:lnTo>
                  <a:pt x="0" y="582123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506099" y="3891025"/>
            <a:ext cx="405765" cy="5080"/>
          </a:xfrm>
          <a:custGeom>
            <a:avLst/>
            <a:gdLst/>
            <a:ahLst/>
            <a:cxnLst/>
            <a:rect l="l" t="t" r="r" b="b"/>
            <a:pathLst>
              <a:path w="405764" h="5079">
                <a:moveTo>
                  <a:pt x="405587" y="1270"/>
                </a:moveTo>
                <a:lnTo>
                  <a:pt x="353009" y="1270"/>
                </a:lnTo>
                <a:lnTo>
                  <a:pt x="353009" y="0"/>
                </a:lnTo>
                <a:lnTo>
                  <a:pt x="50228" y="0"/>
                </a:lnTo>
                <a:lnTo>
                  <a:pt x="50228" y="1270"/>
                </a:lnTo>
                <a:lnTo>
                  <a:pt x="0" y="1270"/>
                </a:lnTo>
                <a:lnTo>
                  <a:pt x="0" y="2540"/>
                </a:lnTo>
                <a:lnTo>
                  <a:pt x="2006" y="2540"/>
                </a:lnTo>
                <a:lnTo>
                  <a:pt x="2006" y="3810"/>
                </a:lnTo>
                <a:lnTo>
                  <a:pt x="62103" y="3810"/>
                </a:lnTo>
                <a:lnTo>
                  <a:pt x="62103" y="5080"/>
                </a:lnTo>
                <a:lnTo>
                  <a:pt x="343966" y="5080"/>
                </a:lnTo>
                <a:lnTo>
                  <a:pt x="343966" y="3810"/>
                </a:lnTo>
                <a:lnTo>
                  <a:pt x="404063" y="3810"/>
                </a:lnTo>
                <a:lnTo>
                  <a:pt x="404063" y="2540"/>
                </a:lnTo>
                <a:lnTo>
                  <a:pt x="405587" y="2540"/>
                </a:lnTo>
                <a:lnTo>
                  <a:pt x="405587" y="1270"/>
                </a:lnTo>
                <a:close/>
              </a:path>
            </a:pathLst>
          </a:custGeom>
          <a:solidFill>
            <a:srgbClr val="DFDFD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499026" y="3969791"/>
            <a:ext cx="420370" cy="5080"/>
          </a:xfrm>
          <a:custGeom>
            <a:avLst/>
            <a:gdLst/>
            <a:ahLst/>
            <a:cxnLst/>
            <a:rect l="l" t="t" r="r" b="b"/>
            <a:pathLst>
              <a:path w="420370" h="5079">
                <a:moveTo>
                  <a:pt x="420319" y="1270"/>
                </a:moveTo>
                <a:lnTo>
                  <a:pt x="387413" y="1270"/>
                </a:lnTo>
                <a:lnTo>
                  <a:pt x="387413" y="0"/>
                </a:lnTo>
                <a:lnTo>
                  <a:pt x="35534" y="0"/>
                </a:lnTo>
                <a:lnTo>
                  <a:pt x="35534" y="1270"/>
                </a:lnTo>
                <a:lnTo>
                  <a:pt x="0" y="1270"/>
                </a:lnTo>
                <a:lnTo>
                  <a:pt x="0" y="2540"/>
                </a:lnTo>
                <a:lnTo>
                  <a:pt x="24371" y="2540"/>
                </a:lnTo>
                <a:lnTo>
                  <a:pt x="24371" y="3810"/>
                </a:lnTo>
                <a:lnTo>
                  <a:pt x="167106" y="3810"/>
                </a:lnTo>
                <a:lnTo>
                  <a:pt x="167106" y="5080"/>
                </a:lnTo>
                <a:lnTo>
                  <a:pt x="253098" y="5080"/>
                </a:lnTo>
                <a:lnTo>
                  <a:pt x="253098" y="3810"/>
                </a:lnTo>
                <a:lnTo>
                  <a:pt x="395833" y="3810"/>
                </a:lnTo>
                <a:lnTo>
                  <a:pt x="395833" y="2540"/>
                </a:lnTo>
                <a:lnTo>
                  <a:pt x="420319" y="2540"/>
                </a:lnTo>
                <a:lnTo>
                  <a:pt x="420319" y="1270"/>
                </a:lnTo>
                <a:close/>
              </a:path>
            </a:pathLst>
          </a:custGeom>
          <a:solidFill>
            <a:srgbClr val="DFDFD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498047" y="4065053"/>
            <a:ext cx="422275" cy="5715"/>
          </a:xfrm>
          <a:custGeom>
            <a:avLst/>
            <a:gdLst/>
            <a:ahLst/>
            <a:cxnLst/>
            <a:rect l="l" t="t" r="r" b="b"/>
            <a:pathLst>
              <a:path w="422275" h="5714">
                <a:moveTo>
                  <a:pt x="422173" y="2552"/>
                </a:moveTo>
                <a:lnTo>
                  <a:pt x="392404" y="2552"/>
                </a:lnTo>
                <a:lnTo>
                  <a:pt x="392404" y="1270"/>
                </a:lnTo>
                <a:lnTo>
                  <a:pt x="270433" y="1270"/>
                </a:lnTo>
                <a:lnTo>
                  <a:pt x="270433" y="0"/>
                </a:lnTo>
                <a:lnTo>
                  <a:pt x="146926" y="0"/>
                </a:lnTo>
                <a:lnTo>
                  <a:pt x="146926" y="1270"/>
                </a:lnTo>
                <a:lnTo>
                  <a:pt x="27012" y="1270"/>
                </a:lnTo>
                <a:lnTo>
                  <a:pt x="27012" y="2552"/>
                </a:lnTo>
                <a:lnTo>
                  <a:pt x="0" y="2552"/>
                </a:lnTo>
                <a:lnTo>
                  <a:pt x="0" y="3822"/>
                </a:lnTo>
                <a:lnTo>
                  <a:pt x="35369" y="3822"/>
                </a:lnTo>
                <a:lnTo>
                  <a:pt x="35369" y="5092"/>
                </a:lnTo>
                <a:lnTo>
                  <a:pt x="386803" y="5092"/>
                </a:lnTo>
                <a:lnTo>
                  <a:pt x="386803" y="3822"/>
                </a:lnTo>
                <a:lnTo>
                  <a:pt x="422173" y="3822"/>
                </a:lnTo>
                <a:lnTo>
                  <a:pt x="422173" y="2552"/>
                </a:lnTo>
                <a:close/>
              </a:path>
            </a:pathLst>
          </a:custGeom>
          <a:solidFill>
            <a:srgbClr val="DFDFD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502785" y="4161599"/>
            <a:ext cx="412750" cy="5715"/>
          </a:xfrm>
          <a:custGeom>
            <a:avLst/>
            <a:gdLst/>
            <a:ahLst/>
            <a:cxnLst/>
            <a:rect l="l" t="t" r="r" b="b"/>
            <a:pathLst>
              <a:path w="412750" h="5714">
                <a:moveTo>
                  <a:pt x="412699" y="2540"/>
                </a:moveTo>
                <a:lnTo>
                  <a:pt x="402996" y="2540"/>
                </a:lnTo>
                <a:lnTo>
                  <a:pt x="402996" y="1270"/>
                </a:lnTo>
                <a:lnTo>
                  <a:pt x="307314" y="1270"/>
                </a:lnTo>
                <a:lnTo>
                  <a:pt x="307314" y="0"/>
                </a:lnTo>
                <a:lnTo>
                  <a:pt x="102006" y="0"/>
                </a:lnTo>
                <a:lnTo>
                  <a:pt x="102006" y="1270"/>
                </a:lnTo>
                <a:lnTo>
                  <a:pt x="8915" y="1270"/>
                </a:lnTo>
                <a:lnTo>
                  <a:pt x="8915" y="2540"/>
                </a:lnTo>
                <a:lnTo>
                  <a:pt x="0" y="2540"/>
                </a:lnTo>
                <a:lnTo>
                  <a:pt x="0" y="3822"/>
                </a:lnTo>
                <a:lnTo>
                  <a:pt x="42214" y="3822"/>
                </a:lnTo>
                <a:lnTo>
                  <a:pt x="42214" y="5092"/>
                </a:lnTo>
                <a:lnTo>
                  <a:pt x="370497" y="5092"/>
                </a:lnTo>
                <a:lnTo>
                  <a:pt x="370497" y="3822"/>
                </a:lnTo>
                <a:lnTo>
                  <a:pt x="412699" y="3822"/>
                </a:lnTo>
                <a:lnTo>
                  <a:pt x="412699" y="2540"/>
                </a:lnTo>
                <a:close/>
              </a:path>
            </a:pathLst>
          </a:custGeom>
          <a:solidFill>
            <a:srgbClr val="DFDFD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505579" y="4258144"/>
            <a:ext cx="407670" cy="5715"/>
          </a:xfrm>
          <a:custGeom>
            <a:avLst/>
            <a:gdLst/>
            <a:ahLst/>
            <a:cxnLst/>
            <a:rect l="l" t="t" r="r" b="b"/>
            <a:pathLst>
              <a:path w="407670" h="5714">
                <a:moveTo>
                  <a:pt x="407111" y="2540"/>
                </a:moveTo>
                <a:lnTo>
                  <a:pt x="403212" y="2540"/>
                </a:lnTo>
                <a:lnTo>
                  <a:pt x="403212" y="1270"/>
                </a:lnTo>
                <a:lnTo>
                  <a:pt x="326504" y="1270"/>
                </a:lnTo>
                <a:lnTo>
                  <a:pt x="326504" y="0"/>
                </a:lnTo>
                <a:lnTo>
                  <a:pt x="75958" y="0"/>
                </a:lnTo>
                <a:lnTo>
                  <a:pt x="75958" y="1270"/>
                </a:lnTo>
                <a:lnTo>
                  <a:pt x="3263" y="1270"/>
                </a:lnTo>
                <a:lnTo>
                  <a:pt x="3263" y="2540"/>
                </a:lnTo>
                <a:lnTo>
                  <a:pt x="0" y="2540"/>
                </a:lnTo>
                <a:lnTo>
                  <a:pt x="0" y="3810"/>
                </a:lnTo>
                <a:lnTo>
                  <a:pt x="48983" y="3810"/>
                </a:lnTo>
                <a:lnTo>
                  <a:pt x="48983" y="5092"/>
                </a:lnTo>
                <a:lnTo>
                  <a:pt x="358127" y="5092"/>
                </a:lnTo>
                <a:lnTo>
                  <a:pt x="358127" y="3810"/>
                </a:lnTo>
                <a:lnTo>
                  <a:pt x="407111" y="3810"/>
                </a:lnTo>
                <a:lnTo>
                  <a:pt x="407111" y="2540"/>
                </a:lnTo>
                <a:close/>
              </a:path>
            </a:pathLst>
          </a:custGeom>
          <a:solidFill>
            <a:srgbClr val="DFDFD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3089534" y="4015123"/>
            <a:ext cx="892175" cy="106045"/>
          </a:xfrm>
          <a:custGeom>
            <a:avLst/>
            <a:gdLst/>
            <a:ahLst/>
            <a:cxnLst/>
            <a:rect l="l" t="t" r="r" b="b"/>
            <a:pathLst>
              <a:path w="892175" h="106045">
                <a:moveTo>
                  <a:pt x="891983" y="105967"/>
                </a:moveTo>
                <a:lnTo>
                  <a:pt x="0" y="105967"/>
                </a:lnTo>
                <a:lnTo>
                  <a:pt x="0" y="0"/>
                </a:lnTo>
                <a:lnTo>
                  <a:pt x="891983" y="0"/>
                </a:lnTo>
                <a:lnTo>
                  <a:pt x="891983" y="105967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4" name="object 34"/>
          <p:cNvGrpSpPr/>
          <p:nvPr/>
        </p:nvGrpSpPr>
        <p:grpSpPr>
          <a:xfrm>
            <a:off x="2395362" y="4361821"/>
            <a:ext cx="2654935" cy="1276350"/>
            <a:chOff x="2395362" y="4361821"/>
            <a:chExt cx="2654935" cy="1276350"/>
          </a:xfrm>
        </p:grpSpPr>
        <p:sp>
          <p:nvSpPr>
            <p:cNvPr id="35" name="object 35"/>
            <p:cNvSpPr/>
            <p:nvPr/>
          </p:nvSpPr>
          <p:spPr>
            <a:xfrm>
              <a:off x="4471313" y="4373441"/>
              <a:ext cx="445770" cy="318135"/>
            </a:xfrm>
            <a:custGeom>
              <a:avLst/>
              <a:gdLst/>
              <a:ahLst/>
              <a:cxnLst/>
              <a:rect l="l" t="t" r="r" b="b"/>
              <a:pathLst>
                <a:path w="445770" h="318135">
                  <a:moveTo>
                    <a:pt x="445486" y="318027"/>
                  </a:moveTo>
                  <a:lnTo>
                    <a:pt x="0" y="318027"/>
                  </a:lnTo>
                  <a:lnTo>
                    <a:pt x="0" y="0"/>
                  </a:lnTo>
                  <a:lnTo>
                    <a:pt x="445486" y="0"/>
                  </a:lnTo>
                  <a:lnTo>
                    <a:pt x="445486" y="318027"/>
                  </a:lnTo>
                  <a:close/>
                </a:path>
              </a:pathLst>
            </a:custGeom>
            <a:solidFill>
              <a:srgbClr val="FAFA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2580538" y="4361827"/>
              <a:ext cx="2372360" cy="341630"/>
            </a:xfrm>
            <a:custGeom>
              <a:avLst/>
              <a:gdLst/>
              <a:ahLst/>
              <a:cxnLst/>
              <a:rect l="l" t="t" r="r" b="b"/>
              <a:pathLst>
                <a:path w="2372360" h="341629">
                  <a:moveTo>
                    <a:pt x="2372233" y="8432"/>
                  </a:moveTo>
                  <a:lnTo>
                    <a:pt x="2371115" y="5715"/>
                  </a:lnTo>
                  <a:lnTo>
                    <a:pt x="2366632" y="1181"/>
                  </a:lnTo>
                  <a:lnTo>
                    <a:pt x="2363927" y="38"/>
                  </a:lnTo>
                  <a:lnTo>
                    <a:pt x="1895817" y="12"/>
                  </a:lnTo>
                  <a:lnTo>
                    <a:pt x="1881936" y="0"/>
                  </a:lnTo>
                  <a:lnTo>
                    <a:pt x="0" y="0"/>
                  </a:lnTo>
                  <a:lnTo>
                    <a:pt x="0" y="341020"/>
                  </a:lnTo>
                  <a:lnTo>
                    <a:pt x="1881936" y="341020"/>
                  </a:lnTo>
                  <a:lnTo>
                    <a:pt x="1881936" y="341261"/>
                  </a:lnTo>
                  <a:lnTo>
                    <a:pt x="2368397" y="341261"/>
                  </a:lnTo>
                  <a:lnTo>
                    <a:pt x="2369642" y="340753"/>
                  </a:lnTo>
                  <a:lnTo>
                    <a:pt x="2371712" y="338683"/>
                  </a:lnTo>
                  <a:lnTo>
                    <a:pt x="2372233" y="337426"/>
                  </a:lnTo>
                  <a:lnTo>
                    <a:pt x="2372233" y="321868"/>
                  </a:lnTo>
                  <a:lnTo>
                    <a:pt x="2371712" y="320611"/>
                  </a:lnTo>
                  <a:lnTo>
                    <a:pt x="2369642" y="318541"/>
                  </a:lnTo>
                  <a:lnTo>
                    <a:pt x="2368397" y="318033"/>
                  </a:lnTo>
                  <a:lnTo>
                    <a:pt x="1895817" y="318033"/>
                  </a:lnTo>
                  <a:lnTo>
                    <a:pt x="1895817" y="23114"/>
                  </a:lnTo>
                  <a:lnTo>
                    <a:pt x="2363914" y="23114"/>
                  </a:lnTo>
                  <a:lnTo>
                    <a:pt x="2366619" y="21996"/>
                  </a:lnTo>
                  <a:lnTo>
                    <a:pt x="2371115" y="17500"/>
                  </a:lnTo>
                  <a:lnTo>
                    <a:pt x="2372233" y="14795"/>
                  </a:lnTo>
                  <a:lnTo>
                    <a:pt x="2372233" y="8432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4478629" y="4430915"/>
              <a:ext cx="436245" cy="186055"/>
            </a:xfrm>
            <a:custGeom>
              <a:avLst/>
              <a:gdLst/>
              <a:ahLst/>
              <a:cxnLst/>
              <a:rect l="l" t="t" r="r" b="b"/>
              <a:pathLst>
                <a:path w="436245" h="186054">
                  <a:moveTo>
                    <a:pt x="427799" y="123215"/>
                  </a:moveTo>
                  <a:lnTo>
                    <a:pt x="426935" y="123215"/>
                  </a:lnTo>
                  <a:lnTo>
                    <a:pt x="426935" y="121945"/>
                  </a:lnTo>
                  <a:lnTo>
                    <a:pt x="366179" y="121945"/>
                  </a:lnTo>
                  <a:lnTo>
                    <a:pt x="366179" y="120675"/>
                  </a:lnTo>
                  <a:lnTo>
                    <a:pt x="74853" y="120675"/>
                  </a:lnTo>
                  <a:lnTo>
                    <a:pt x="74853" y="121945"/>
                  </a:lnTo>
                  <a:lnTo>
                    <a:pt x="9423" y="121945"/>
                  </a:lnTo>
                  <a:lnTo>
                    <a:pt x="9423" y="123215"/>
                  </a:lnTo>
                  <a:lnTo>
                    <a:pt x="7962" y="123215"/>
                  </a:lnTo>
                  <a:lnTo>
                    <a:pt x="7962" y="124485"/>
                  </a:lnTo>
                  <a:lnTo>
                    <a:pt x="71577" y="124485"/>
                  </a:lnTo>
                  <a:lnTo>
                    <a:pt x="71577" y="125755"/>
                  </a:lnTo>
                  <a:lnTo>
                    <a:pt x="364172" y="125755"/>
                  </a:lnTo>
                  <a:lnTo>
                    <a:pt x="364172" y="124485"/>
                  </a:lnTo>
                  <a:lnTo>
                    <a:pt x="427799" y="124485"/>
                  </a:lnTo>
                  <a:lnTo>
                    <a:pt x="427799" y="123215"/>
                  </a:lnTo>
                  <a:close/>
                </a:path>
                <a:path w="436245" h="186054">
                  <a:moveTo>
                    <a:pt x="433476" y="2540"/>
                  </a:moveTo>
                  <a:lnTo>
                    <a:pt x="420852" y="2540"/>
                  </a:lnTo>
                  <a:lnTo>
                    <a:pt x="420852" y="1270"/>
                  </a:lnTo>
                  <a:lnTo>
                    <a:pt x="323151" y="1270"/>
                  </a:lnTo>
                  <a:lnTo>
                    <a:pt x="323151" y="0"/>
                  </a:lnTo>
                  <a:lnTo>
                    <a:pt x="112610" y="0"/>
                  </a:lnTo>
                  <a:lnTo>
                    <a:pt x="112610" y="1270"/>
                  </a:lnTo>
                  <a:lnTo>
                    <a:pt x="14909" y="1270"/>
                  </a:lnTo>
                  <a:lnTo>
                    <a:pt x="14909" y="2540"/>
                  </a:lnTo>
                  <a:lnTo>
                    <a:pt x="2286" y="2540"/>
                  </a:lnTo>
                  <a:lnTo>
                    <a:pt x="2286" y="3810"/>
                  </a:lnTo>
                  <a:lnTo>
                    <a:pt x="45097" y="3810"/>
                  </a:lnTo>
                  <a:lnTo>
                    <a:pt x="45097" y="5080"/>
                  </a:lnTo>
                  <a:lnTo>
                    <a:pt x="390677" y="5080"/>
                  </a:lnTo>
                  <a:lnTo>
                    <a:pt x="390677" y="3810"/>
                  </a:lnTo>
                  <a:lnTo>
                    <a:pt x="433476" y="3810"/>
                  </a:lnTo>
                  <a:lnTo>
                    <a:pt x="433476" y="2540"/>
                  </a:lnTo>
                  <a:close/>
                </a:path>
                <a:path w="436245" h="186054">
                  <a:moveTo>
                    <a:pt x="435114" y="182930"/>
                  </a:moveTo>
                  <a:lnTo>
                    <a:pt x="418401" y="182930"/>
                  </a:lnTo>
                  <a:lnTo>
                    <a:pt x="418401" y="181660"/>
                  </a:lnTo>
                  <a:lnTo>
                    <a:pt x="314083" y="181660"/>
                  </a:lnTo>
                  <a:lnTo>
                    <a:pt x="314083" y="180390"/>
                  </a:lnTo>
                  <a:lnTo>
                    <a:pt x="124320" y="180390"/>
                  </a:lnTo>
                  <a:lnTo>
                    <a:pt x="124320" y="181660"/>
                  </a:lnTo>
                  <a:lnTo>
                    <a:pt x="20320" y="181660"/>
                  </a:lnTo>
                  <a:lnTo>
                    <a:pt x="20320" y="182930"/>
                  </a:lnTo>
                  <a:lnTo>
                    <a:pt x="647" y="182930"/>
                  </a:lnTo>
                  <a:lnTo>
                    <a:pt x="647" y="184200"/>
                  </a:lnTo>
                  <a:lnTo>
                    <a:pt x="42100" y="184200"/>
                  </a:lnTo>
                  <a:lnTo>
                    <a:pt x="42100" y="185470"/>
                  </a:lnTo>
                  <a:lnTo>
                    <a:pt x="393661" y="185470"/>
                  </a:lnTo>
                  <a:lnTo>
                    <a:pt x="393661" y="184200"/>
                  </a:lnTo>
                  <a:lnTo>
                    <a:pt x="435114" y="184200"/>
                  </a:lnTo>
                  <a:lnTo>
                    <a:pt x="435114" y="182930"/>
                  </a:lnTo>
                  <a:close/>
                </a:path>
                <a:path w="436245" h="186054">
                  <a:moveTo>
                    <a:pt x="435635" y="62242"/>
                  </a:moveTo>
                  <a:lnTo>
                    <a:pt x="395427" y="62242"/>
                  </a:lnTo>
                  <a:lnTo>
                    <a:pt x="395427" y="60972"/>
                  </a:lnTo>
                  <a:lnTo>
                    <a:pt x="37376" y="60972"/>
                  </a:lnTo>
                  <a:lnTo>
                    <a:pt x="37376" y="62242"/>
                  </a:lnTo>
                  <a:lnTo>
                    <a:pt x="0" y="62242"/>
                  </a:lnTo>
                  <a:lnTo>
                    <a:pt x="0" y="63512"/>
                  </a:lnTo>
                  <a:lnTo>
                    <a:pt x="19037" y="63512"/>
                  </a:lnTo>
                  <a:lnTo>
                    <a:pt x="19037" y="64782"/>
                  </a:lnTo>
                  <a:lnTo>
                    <a:pt x="125437" y="64782"/>
                  </a:lnTo>
                  <a:lnTo>
                    <a:pt x="125437" y="66052"/>
                  </a:lnTo>
                  <a:lnTo>
                    <a:pt x="310324" y="66052"/>
                  </a:lnTo>
                  <a:lnTo>
                    <a:pt x="310324" y="64782"/>
                  </a:lnTo>
                  <a:lnTo>
                    <a:pt x="416725" y="64782"/>
                  </a:lnTo>
                  <a:lnTo>
                    <a:pt x="416725" y="63512"/>
                  </a:lnTo>
                  <a:lnTo>
                    <a:pt x="435635" y="63512"/>
                  </a:lnTo>
                  <a:lnTo>
                    <a:pt x="435635" y="62242"/>
                  </a:lnTo>
                  <a:close/>
                </a:path>
              </a:pathLst>
            </a:custGeom>
            <a:solidFill>
              <a:srgbClr val="DFDF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4529634" y="4733274"/>
              <a:ext cx="455295" cy="862330"/>
            </a:xfrm>
            <a:custGeom>
              <a:avLst/>
              <a:gdLst/>
              <a:ahLst/>
              <a:cxnLst/>
              <a:rect l="l" t="t" r="r" b="b"/>
              <a:pathLst>
                <a:path w="455295" h="862329">
                  <a:moveTo>
                    <a:pt x="454702" y="862007"/>
                  </a:moveTo>
                  <a:lnTo>
                    <a:pt x="0" y="862007"/>
                  </a:lnTo>
                  <a:lnTo>
                    <a:pt x="0" y="0"/>
                  </a:lnTo>
                  <a:lnTo>
                    <a:pt x="454702" y="0"/>
                  </a:lnTo>
                  <a:lnTo>
                    <a:pt x="454702" y="862007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2395359" y="4702962"/>
              <a:ext cx="2654935" cy="934719"/>
            </a:xfrm>
            <a:custGeom>
              <a:avLst/>
              <a:gdLst/>
              <a:ahLst/>
              <a:cxnLst/>
              <a:rect l="l" t="t" r="r" b="b"/>
              <a:pathLst>
                <a:path w="2654935" h="934720">
                  <a:moveTo>
                    <a:pt x="2580106" y="477443"/>
                  </a:moveTo>
                  <a:lnTo>
                    <a:pt x="2580030" y="476173"/>
                  </a:lnTo>
                  <a:lnTo>
                    <a:pt x="2509647" y="476173"/>
                  </a:lnTo>
                  <a:lnTo>
                    <a:pt x="2509647" y="474903"/>
                  </a:lnTo>
                  <a:lnTo>
                    <a:pt x="2210003" y="474903"/>
                  </a:lnTo>
                  <a:lnTo>
                    <a:pt x="2210003" y="476173"/>
                  </a:lnTo>
                  <a:lnTo>
                    <a:pt x="2142947" y="476173"/>
                  </a:lnTo>
                  <a:lnTo>
                    <a:pt x="2142947" y="477443"/>
                  </a:lnTo>
                  <a:lnTo>
                    <a:pt x="2143379" y="477443"/>
                  </a:lnTo>
                  <a:lnTo>
                    <a:pt x="2143379" y="478713"/>
                  </a:lnTo>
                  <a:lnTo>
                    <a:pt x="2207717" y="478713"/>
                  </a:lnTo>
                  <a:lnTo>
                    <a:pt x="2207717" y="479983"/>
                  </a:lnTo>
                  <a:lnTo>
                    <a:pt x="2515781" y="479983"/>
                  </a:lnTo>
                  <a:lnTo>
                    <a:pt x="2515781" y="478713"/>
                  </a:lnTo>
                  <a:lnTo>
                    <a:pt x="2580106" y="478713"/>
                  </a:lnTo>
                  <a:lnTo>
                    <a:pt x="2580106" y="477443"/>
                  </a:lnTo>
                  <a:close/>
                </a:path>
                <a:path w="2654935" h="934720">
                  <a:moveTo>
                    <a:pt x="2580106" y="365658"/>
                  </a:moveTo>
                  <a:lnTo>
                    <a:pt x="2515235" y="365658"/>
                  </a:lnTo>
                  <a:lnTo>
                    <a:pt x="2515235" y="364388"/>
                  </a:lnTo>
                  <a:lnTo>
                    <a:pt x="2208263" y="364388"/>
                  </a:lnTo>
                  <a:lnTo>
                    <a:pt x="2208263" y="365658"/>
                  </a:lnTo>
                  <a:lnTo>
                    <a:pt x="2143379" y="365658"/>
                  </a:lnTo>
                  <a:lnTo>
                    <a:pt x="2143379" y="366928"/>
                  </a:lnTo>
                  <a:lnTo>
                    <a:pt x="2143849" y="366928"/>
                  </a:lnTo>
                  <a:lnTo>
                    <a:pt x="2143849" y="368198"/>
                  </a:lnTo>
                  <a:lnTo>
                    <a:pt x="2210981" y="368198"/>
                  </a:lnTo>
                  <a:lnTo>
                    <a:pt x="2210981" y="369468"/>
                  </a:lnTo>
                  <a:lnTo>
                    <a:pt x="2512504" y="369468"/>
                  </a:lnTo>
                  <a:lnTo>
                    <a:pt x="2512504" y="368198"/>
                  </a:lnTo>
                  <a:lnTo>
                    <a:pt x="2579649" y="368198"/>
                  </a:lnTo>
                  <a:lnTo>
                    <a:pt x="2579649" y="366928"/>
                  </a:lnTo>
                  <a:lnTo>
                    <a:pt x="2580106" y="366928"/>
                  </a:lnTo>
                  <a:lnTo>
                    <a:pt x="2580106" y="365658"/>
                  </a:lnTo>
                  <a:close/>
                </a:path>
                <a:path w="2654935" h="934720">
                  <a:moveTo>
                    <a:pt x="2580551" y="255143"/>
                  </a:moveTo>
                  <a:lnTo>
                    <a:pt x="2518587" y="255143"/>
                  </a:lnTo>
                  <a:lnTo>
                    <a:pt x="2518587" y="253873"/>
                  </a:lnTo>
                  <a:lnTo>
                    <a:pt x="2208657" y="253873"/>
                  </a:lnTo>
                  <a:lnTo>
                    <a:pt x="2208657" y="255143"/>
                  </a:lnTo>
                  <a:lnTo>
                    <a:pt x="2143455" y="255143"/>
                  </a:lnTo>
                  <a:lnTo>
                    <a:pt x="2143455" y="256413"/>
                  </a:lnTo>
                  <a:lnTo>
                    <a:pt x="2143925" y="256413"/>
                  </a:lnTo>
                  <a:lnTo>
                    <a:pt x="2143925" y="257683"/>
                  </a:lnTo>
                  <a:lnTo>
                    <a:pt x="2216747" y="257683"/>
                  </a:lnTo>
                  <a:lnTo>
                    <a:pt x="2216747" y="258953"/>
                  </a:lnTo>
                  <a:lnTo>
                    <a:pt x="2506738" y="258953"/>
                  </a:lnTo>
                  <a:lnTo>
                    <a:pt x="2506738" y="257683"/>
                  </a:lnTo>
                  <a:lnTo>
                    <a:pt x="2579560" y="257683"/>
                  </a:lnTo>
                  <a:lnTo>
                    <a:pt x="2579560" y="256413"/>
                  </a:lnTo>
                  <a:lnTo>
                    <a:pt x="2580551" y="256413"/>
                  </a:lnTo>
                  <a:lnTo>
                    <a:pt x="2580551" y="255143"/>
                  </a:lnTo>
                  <a:close/>
                </a:path>
                <a:path w="2654935" h="934720">
                  <a:moveTo>
                    <a:pt x="2581186" y="587959"/>
                  </a:moveTo>
                  <a:lnTo>
                    <a:pt x="2579039" y="587959"/>
                  </a:lnTo>
                  <a:lnTo>
                    <a:pt x="2579039" y="586689"/>
                  </a:lnTo>
                  <a:lnTo>
                    <a:pt x="2508885" y="586689"/>
                  </a:lnTo>
                  <a:lnTo>
                    <a:pt x="2508885" y="585419"/>
                  </a:lnTo>
                  <a:lnTo>
                    <a:pt x="2218067" y="585419"/>
                  </a:lnTo>
                  <a:lnTo>
                    <a:pt x="2218067" y="586689"/>
                  </a:lnTo>
                  <a:lnTo>
                    <a:pt x="2145055" y="586689"/>
                  </a:lnTo>
                  <a:lnTo>
                    <a:pt x="2145055" y="587959"/>
                  </a:lnTo>
                  <a:lnTo>
                    <a:pt x="2142299" y="587959"/>
                  </a:lnTo>
                  <a:lnTo>
                    <a:pt x="2142299" y="589241"/>
                  </a:lnTo>
                  <a:lnTo>
                    <a:pt x="2206701" y="589241"/>
                  </a:lnTo>
                  <a:lnTo>
                    <a:pt x="2206701" y="590511"/>
                  </a:lnTo>
                  <a:lnTo>
                    <a:pt x="2516784" y="590511"/>
                  </a:lnTo>
                  <a:lnTo>
                    <a:pt x="2516784" y="589241"/>
                  </a:lnTo>
                  <a:lnTo>
                    <a:pt x="2581186" y="589241"/>
                  </a:lnTo>
                  <a:lnTo>
                    <a:pt x="2581186" y="587959"/>
                  </a:lnTo>
                  <a:close/>
                </a:path>
                <a:path w="2654935" h="934720">
                  <a:moveTo>
                    <a:pt x="2581249" y="698487"/>
                  </a:moveTo>
                  <a:lnTo>
                    <a:pt x="2578506" y="698487"/>
                  </a:lnTo>
                  <a:lnTo>
                    <a:pt x="2578506" y="697217"/>
                  </a:lnTo>
                  <a:lnTo>
                    <a:pt x="2505824" y="697217"/>
                  </a:lnTo>
                  <a:lnTo>
                    <a:pt x="2505824" y="695947"/>
                  </a:lnTo>
                  <a:lnTo>
                    <a:pt x="2217674" y="695947"/>
                  </a:lnTo>
                  <a:lnTo>
                    <a:pt x="2217674" y="697217"/>
                  </a:lnTo>
                  <a:lnTo>
                    <a:pt x="2144979" y="697217"/>
                  </a:lnTo>
                  <a:lnTo>
                    <a:pt x="2144979" y="698487"/>
                  </a:lnTo>
                  <a:lnTo>
                    <a:pt x="2142248" y="698487"/>
                  </a:lnTo>
                  <a:lnTo>
                    <a:pt x="2142248" y="699757"/>
                  </a:lnTo>
                  <a:lnTo>
                    <a:pt x="2201583" y="699757"/>
                  </a:lnTo>
                  <a:lnTo>
                    <a:pt x="2201583" y="701027"/>
                  </a:lnTo>
                  <a:lnTo>
                    <a:pt x="2521902" y="701027"/>
                  </a:lnTo>
                  <a:lnTo>
                    <a:pt x="2521902" y="699757"/>
                  </a:lnTo>
                  <a:lnTo>
                    <a:pt x="2581249" y="699757"/>
                  </a:lnTo>
                  <a:lnTo>
                    <a:pt x="2581249" y="698487"/>
                  </a:lnTo>
                  <a:close/>
                </a:path>
                <a:path w="2654935" h="934720">
                  <a:moveTo>
                    <a:pt x="2581618" y="809002"/>
                  </a:moveTo>
                  <a:lnTo>
                    <a:pt x="2578404" y="809002"/>
                  </a:lnTo>
                  <a:lnTo>
                    <a:pt x="2578404" y="807732"/>
                  </a:lnTo>
                  <a:lnTo>
                    <a:pt x="2499601" y="807732"/>
                  </a:lnTo>
                  <a:lnTo>
                    <a:pt x="2499601" y="806462"/>
                  </a:lnTo>
                  <a:lnTo>
                    <a:pt x="2220391" y="806462"/>
                  </a:lnTo>
                  <a:lnTo>
                    <a:pt x="2220391" y="807732"/>
                  </a:lnTo>
                  <a:lnTo>
                    <a:pt x="2144484" y="807732"/>
                  </a:lnTo>
                  <a:lnTo>
                    <a:pt x="2144484" y="809002"/>
                  </a:lnTo>
                  <a:lnTo>
                    <a:pt x="2141867" y="809002"/>
                  </a:lnTo>
                  <a:lnTo>
                    <a:pt x="2141867" y="810272"/>
                  </a:lnTo>
                  <a:lnTo>
                    <a:pt x="2198014" y="810272"/>
                  </a:lnTo>
                  <a:lnTo>
                    <a:pt x="2198014" y="811542"/>
                  </a:lnTo>
                  <a:lnTo>
                    <a:pt x="2525484" y="811542"/>
                  </a:lnTo>
                  <a:lnTo>
                    <a:pt x="2525484" y="810272"/>
                  </a:lnTo>
                  <a:lnTo>
                    <a:pt x="2581618" y="810272"/>
                  </a:lnTo>
                  <a:lnTo>
                    <a:pt x="2581618" y="809002"/>
                  </a:lnTo>
                  <a:close/>
                </a:path>
                <a:path w="2654935" h="934720">
                  <a:moveTo>
                    <a:pt x="2581668" y="144614"/>
                  </a:moveTo>
                  <a:lnTo>
                    <a:pt x="2519692" y="144614"/>
                  </a:lnTo>
                  <a:lnTo>
                    <a:pt x="2519692" y="143344"/>
                  </a:lnTo>
                  <a:lnTo>
                    <a:pt x="2199602" y="143344"/>
                  </a:lnTo>
                  <a:lnTo>
                    <a:pt x="2199602" y="144614"/>
                  </a:lnTo>
                  <a:lnTo>
                    <a:pt x="2141410" y="144614"/>
                  </a:lnTo>
                  <a:lnTo>
                    <a:pt x="2141410" y="145884"/>
                  </a:lnTo>
                  <a:lnTo>
                    <a:pt x="2144890" y="145884"/>
                  </a:lnTo>
                  <a:lnTo>
                    <a:pt x="2144890" y="147154"/>
                  </a:lnTo>
                  <a:lnTo>
                    <a:pt x="2217420" y="147154"/>
                  </a:lnTo>
                  <a:lnTo>
                    <a:pt x="2217420" y="148437"/>
                  </a:lnTo>
                  <a:lnTo>
                    <a:pt x="2506065" y="148437"/>
                  </a:lnTo>
                  <a:lnTo>
                    <a:pt x="2506065" y="147154"/>
                  </a:lnTo>
                  <a:lnTo>
                    <a:pt x="2578595" y="147154"/>
                  </a:lnTo>
                  <a:lnTo>
                    <a:pt x="2578595" y="145884"/>
                  </a:lnTo>
                  <a:lnTo>
                    <a:pt x="2581668" y="145884"/>
                  </a:lnTo>
                  <a:lnTo>
                    <a:pt x="2581668" y="144614"/>
                  </a:lnTo>
                  <a:close/>
                </a:path>
                <a:path w="2654935" h="934720">
                  <a:moveTo>
                    <a:pt x="2654871" y="12052"/>
                  </a:moveTo>
                  <a:lnTo>
                    <a:pt x="2642819" y="0"/>
                  </a:lnTo>
                  <a:lnTo>
                    <a:pt x="2134273" y="0"/>
                  </a:lnTo>
                  <a:lnTo>
                    <a:pt x="2075942" y="0"/>
                  </a:lnTo>
                  <a:lnTo>
                    <a:pt x="0" y="0"/>
                  </a:lnTo>
                  <a:lnTo>
                    <a:pt x="0" y="934631"/>
                  </a:lnTo>
                  <a:lnTo>
                    <a:pt x="2134273" y="934631"/>
                  </a:lnTo>
                  <a:lnTo>
                    <a:pt x="2624569" y="934516"/>
                  </a:lnTo>
                  <a:lnTo>
                    <a:pt x="2628582" y="934516"/>
                  </a:lnTo>
                  <a:lnTo>
                    <a:pt x="2632456" y="933742"/>
                  </a:lnTo>
                  <a:lnTo>
                    <a:pt x="2654871" y="908215"/>
                  </a:lnTo>
                  <a:lnTo>
                    <a:pt x="2654846" y="900188"/>
                  </a:lnTo>
                  <a:lnTo>
                    <a:pt x="2628582" y="873899"/>
                  </a:lnTo>
                  <a:lnTo>
                    <a:pt x="2134273" y="873899"/>
                  </a:lnTo>
                  <a:lnTo>
                    <a:pt x="2134273" y="60629"/>
                  </a:lnTo>
                  <a:lnTo>
                    <a:pt x="2642819" y="60629"/>
                  </a:lnTo>
                  <a:lnTo>
                    <a:pt x="2644597" y="60274"/>
                  </a:lnTo>
                  <a:lnTo>
                    <a:pt x="2654871" y="48577"/>
                  </a:lnTo>
                  <a:lnTo>
                    <a:pt x="2654871" y="12052"/>
                  </a:lnTo>
                  <a:close/>
                </a:path>
              </a:pathLst>
            </a:custGeom>
            <a:solidFill>
              <a:srgbClr val="DFDF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2942336" y="4971363"/>
              <a:ext cx="1266825" cy="401955"/>
            </a:xfrm>
            <a:custGeom>
              <a:avLst/>
              <a:gdLst/>
              <a:ahLst/>
              <a:cxnLst/>
              <a:rect l="l" t="t" r="r" b="b"/>
              <a:pathLst>
                <a:path w="1266825" h="401954">
                  <a:moveTo>
                    <a:pt x="183299" y="98513"/>
                  </a:moveTo>
                  <a:lnTo>
                    <a:pt x="177457" y="56692"/>
                  </a:lnTo>
                  <a:lnTo>
                    <a:pt x="160096" y="25755"/>
                  </a:lnTo>
                  <a:lnTo>
                    <a:pt x="131419" y="6578"/>
                  </a:lnTo>
                  <a:lnTo>
                    <a:pt x="91643" y="0"/>
                  </a:lnTo>
                  <a:lnTo>
                    <a:pt x="51866" y="6502"/>
                  </a:lnTo>
                  <a:lnTo>
                    <a:pt x="23190" y="25565"/>
                  </a:lnTo>
                  <a:lnTo>
                    <a:pt x="5829" y="56476"/>
                  </a:lnTo>
                  <a:lnTo>
                    <a:pt x="0" y="98513"/>
                  </a:lnTo>
                  <a:lnTo>
                    <a:pt x="0" y="301980"/>
                  </a:lnTo>
                  <a:lnTo>
                    <a:pt x="5829" y="343789"/>
                  </a:lnTo>
                  <a:lnTo>
                    <a:pt x="23190" y="374662"/>
                  </a:lnTo>
                  <a:lnTo>
                    <a:pt x="51866" y="393801"/>
                  </a:lnTo>
                  <a:lnTo>
                    <a:pt x="91643" y="400367"/>
                  </a:lnTo>
                  <a:lnTo>
                    <a:pt x="131419" y="393877"/>
                  </a:lnTo>
                  <a:lnTo>
                    <a:pt x="160096" y="374853"/>
                  </a:lnTo>
                  <a:lnTo>
                    <a:pt x="177457" y="343992"/>
                  </a:lnTo>
                  <a:lnTo>
                    <a:pt x="183299" y="301980"/>
                  </a:lnTo>
                  <a:lnTo>
                    <a:pt x="183299" y="249948"/>
                  </a:lnTo>
                  <a:lnTo>
                    <a:pt x="125222" y="249948"/>
                  </a:lnTo>
                  <a:lnTo>
                    <a:pt x="125222" y="305892"/>
                  </a:lnTo>
                  <a:lnTo>
                    <a:pt x="122974" y="323596"/>
                  </a:lnTo>
                  <a:lnTo>
                    <a:pt x="116560" y="335305"/>
                  </a:lnTo>
                  <a:lnTo>
                    <a:pt x="106540" y="341795"/>
                  </a:lnTo>
                  <a:lnTo>
                    <a:pt x="93421" y="343789"/>
                  </a:lnTo>
                  <a:lnTo>
                    <a:pt x="80276" y="341807"/>
                  </a:lnTo>
                  <a:lnTo>
                    <a:pt x="70205" y="335356"/>
                  </a:lnTo>
                  <a:lnTo>
                    <a:pt x="63754" y="323646"/>
                  </a:lnTo>
                  <a:lnTo>
                    <a:pt x="61480" y="305892"/>
                  </a:lnTo>
                  <a:lnTo>
                    <a:pt x="61480" y="94589"/>
                  </a:lnTo>
                  <a:lnTo>
                    <a:pt x="63766" y="76733"/>
                  </a:lnTo>
                  <a:lnTo>
                    <a:pt x="70256" y="64757"/>
                  </a:lnTo>
                  <a:lnTo>
                    <a:pt x="80327" y="58039"/>
                  </a:lnTo>
                  <a:lnTo>
                    <a:pt x="93421" y="55943"/>
                  </a:lnTo>
                  <a:lnTo>
                    <a:pt x="106476" y="58039"/>
                  </a:lnTo>
                  <a:lnTo>
                    <a:pt x="116522" y="64757"/>
                  </a:lnTo>
                  <a:lnTo>
                    <a:pt x="122948" y="76733"/>
                  </a:lnTo>
                  <a:lnTo>
                    <a:pt x="125222" y="94589"/>
                  </a:lnTo>
                  <a:lnTo>
                    <a:pt x="125222" y="136398"/>
                  </a:lnTo>
                  <a:lnTo>
                    <a:pt x="183299" y="136398"/>
                  </a:lnTo>
                  <a:lnTo>
                    <a:pt x="183299" y="98513"/>
                  </a:lnTo>
                  <a:close/>
                </a:path>
                <a:path w="1266825" h="401954">
                  <a:moveTo>
                    <a:pt x="402310" y="98513"/>
                  </a:moveTo>
                  <a:lnTo>
                    <a:pt x="396227" y="56692"/>
                  </a:lnTo>
                  <a:lnTo>
                    <a:pt x="396100" y="56476"/>
                  </a:lnTo>
                  <a:lnTo>
                    <a:pt x="395795" y="55943"/>
                  </a:lnTo>
                  <a:lnTo>
                    <a:pt x="378294" y="25755"/>
                  </a:lnTo>
                  <a:lnTo>
                    <a:pt x="348945" y="6502"/>
                  </a:lnTo>
                  <a:lnTo>
                    <a:pt x="348627" y="6502"/>
                  </a:lnTo>
                  <a:lnTo>
                    <a:pt x="340842" y="5232"/>
                  </a:lnTo>
                  <a:lnTo>
                    <a:pt x="340842" y="94589"/>
                  </a:lnTo>
                  <a:lnTo>
                    <a:pt x="340842" y="305892"/>
                  </a:lnTo>
                  <a:lnTo>
                    <a:pt x="338569" y="323761"/>
                  </a:lnTo>
                  <a:lnTo>
                    <a:pt x="332130" y="335737"/>
                  </a:lnTo>
                  <a:lnTo>
                    <a:pt x="322097" y="342455"/>
                  </a:lnTo>
                  <a:lnTo>
                    <a:pt x="309029" y="344551"/>
                  </a:lnTo>
                  <a:lnTo>
                    <a:pt x="295960" y="342455"/>
                  </a:lnTo>
                  <a:lnTo>
                    <a:pt x="285927" y="335737"/>
                  </a:lnTo>
                  <a:lnTo>
                    <a:pt x="279488" y="323761"/>
                  </a:lnTo>
                  <a:lnTo>
                    <a:pt x="277215" y="305892"/>
                  </a:lnTo>
                  <a:lnTo>
                    <a:pt x="277215" y="94589"/>
                  </a:lnTo>
                  <a:lnTo>
                    <a:pt x="279488" y="76733"/>
                  </a:lnTo>
                  <a:lnTo>
                    <a:pt x="285927" y="64757"/>
                  </a:lnTo>
                  <a:lnTo>
                    <a:pt x="295960" y="58039"/>
                  </a:lnTo>
                  <a:lnTo>
                    <a:pt x="309029" y="55943"/>
                  </a:lnTo>
                  <a:lnTo>
                    <a:pt x="322097" y="58039"/>
                  </a:lnTo>
                  <a:lnTo>
                    <a:pt x="332130" y="64757"/>
                  </a:lnTo>
                  <a:lnTo>
                    <a:pt x="338569" y="76733"/>
                  </a:lnTo>
                  <a:lnTo>
                    <a:pt x="340842" y="94589"/>
                  </a:lnTo>
                  <a:lnTo>
                    <a:pt x="340842" y="5232"/>
                  </a:lnTo>
                  <a:lnTo>
                    <a:pt x="309029" y="0"/>
                  </a:lnTo>
                  <a:lnTo>
                    <a:pt x="268998" y="6502"/>
                  </a:lnTo>
                  <a:lnTo>
                    <a:pt x="239750" y="25565"/>
                  </a:lnTo>
                  <a:lnTo>
                    <a:pt x="239649" y="25755"/>
                  </a:lnTo>
                  <a:lnTo>
                    <a:pt x="221830" y="56476"/>
                  </a:lnTo>
                  <a:lnTo>
                    <a:pt x="221792" y="56692"/>
                  </a:lnTo>
                  <a:lnTo>
                    <a:pt x="215734" y="98513"/>
                  </a:lnTo>
                  <a:lnTo>
                    <a:pt x="215734" y="301980"/>
                  </a:lnTo>
                  <a:lnTo>
                    <a:pt x="221830" y="343789"/>
                  </a:lnTo>
                  <a:lnTo>
                    <a:pt x="221957" y="343992"/>
                  </a:lnTo>
                  <a:lnTo>
                    <a:pt x="239750" y="374662"/>
                  </a:lnTo>
                  <a:lnTo>
                    <a:pt x="268998" y="393801"/>
                  </a:lnTo>
                  <a:lnTo>
                    <a:pt x="309029" y="400367"/>
                  </a:lnTo>
                  <a:lnTo>
                    <a:pt x="349491" y="393801"/>
                  </a:lnTo>
                  <a:lnTo>
                    <a:pt x="349173" y="393801"/>
                  </a:lnTo>
                  <a:lnTo>
                    <a:pt x="378294" y="374853"/>
                  </a:lnTo>
                  <a:lnTo>
                    <a:pt x="378409" y="374662"/>
                  </a:lnTo>
                  <a:lnTo>
                    <a:pt x="395909" y="344551"/>
                  </a:lnTo>
                  <a:lnTo>
                    <a:pt x="396227" y="343992"/>
                  </a:lnTo>
                  <a:lnTo>
                    <a:pt x="396252" y="343789"/>
                  </a:lnTo>
                  <a:lnTo>
                    <a:pt x="402310" y="301980"/>
                  </a:lnTo>
                  <a:lnTo>
                    <a:pt x="402310" y="98513"/>
                  </a:lnTo>
                  <a:close/>
                </a:path>
                <a:path w="1266825" h="401954">
                  <a:moveTo>
                    <a:pt x="604418" y="339890"/>
                  </a:moveTo>
                  <a:lnTo>
                    <a:pt x="503428" y="339890"/>
                  </a:lnTo>
                  <a:lnTo>
                    <a:pt x="503428" y="4521"/>
                  </a:lnTo>
                  <a:lnTo>
                    <a:pt x="441947" y="4521"/>
                  </a:lnTo>
                  <a:lnTo>
                    <a:pt x="441947" y="339890"/>
                  </a:lnTo>
                  <a:lnTo>
                    <a:pt x="441947" y="397052"/>
                  </a:lnTo>
                  <a:lnTo>
                    <a:pt x="604418" y="397052"/>
                  </a:lnTo>
                  <a:lnTo>
                    <a:pt x="604418" y="339890"/>
                  </a:lnTo>
                  <a:close/>
                </a:path>
                <a:path w="1266825" h="401954">
                  <a:moveTo>
                    <a:pt x="813333" y="98513"/>
                  </a:moveTo>
                  <a:lnTo>
                    <a:pt x="807224" y="56692"/>
                  </a:lnTo>
                  <a:lnTo>
                    <a:pt x="807110" y="56476"/>
                  </a:lnTo>
                  <a:lnTo>
                    <a:pt x="806792" y="55943"/>
                  </a:lnTo>
                  <a:lnTo>
                    <a:pt x="789254" y="25755"/>
                  </a:lnTo>
                  <a:lnTo>
                    <a:pt x="759866" y="6502"/>
                  </a:lnTo>
                  <a:lnTo>
                    <a:pt x="759548" y="6502"/>
                  </a:lnTo>
                  <a:lnTo>
                    <a:pt x="751865" y="5245"/>
                  </a:lnTo>
                  <a:lnTo>
                    <a:pt x="751865" y="94589"/>
                  </a:lnTo>
                  <a:lnTo>
                    <a:pt x="751865" y="305892"/>
                  </a:lnTo>
                  <a:lnTo>
                    <a:pt x="749566" y="323761"/>
                  </a:lnTo>
                  <a:lnTo>
                    <a:pt x="743089" y="335737"/>
                  </a:lnTo>
                  <a:lnTo>
                    <a:pt x="733005" y="342455"/>
                  </a:lnTo>
                  <a:lnTo>
                    <a:pt x="719924" y="344551"/>
                  </a:lnTo>
                  <a:lnTo>
                    <a:pt x="706856" y="342455"/>
                  </a:lnTo>
                  <a:lnTo>
                    <a:pt x="696823" y="335737"/>
                  </a:lnTo>
                  <a:lnTo>
                    <a:pt x="690384" y="323761"/>
                  </a:lnTo>
                  <a:lnTo>
                    <a:pt x="688111" y="305892"/>
                  </a:lnTo>
                  <a:lnTo>
                    <a:pt x="688111" y="94589"/>
                  </a:lnTo>
                  <a:lnTo>
                    <a:pt x="690372" y="76733"/>
                  </a:lnTo>
                  <a:lnTo>
                    <a:pt x="696772" y="64757"/>
                  </a:lnTo>
                  <a:lnTo>
                    <a:pt x="706805" y="58039"/>
                  </a:lnTo>
                  <a:lnTo>
                    <a:pt x="719924" y="55943"/>
                  </a:lnTo>
                  <a:lnTo>
                    <a:pt x="733069" y="58039"/>
                  </a:lnTo>
                  <a:lnTo>
                    <a:pt x="743140" y="64757"/>
                  </a:lnTo>
                  <a:lnTo>
                    <a:pt x="749592" y="76733"/>
                  </a:lnTo>
                  <a:lnTo>
                    <a:pt x="751865" y="94589"/>
                  </a:lnTo>
                  <a:lnTo>
                    <a:pt x="751865" y="5245"/>
                  </a:lnTo>
                  <a:lnTo>
                    <a:pt x="719924" y="0"/>
                  </a:lnTo>
                  <a:lnTo>
                    <a:pt x="679894" y="6502"/>
                  </a:lnTo>
                  <a:lnTo>
                    <a:pt x="650646" y="25565"/>
                  </a:lnTo>
                  <a:lnTo>
                    <a:pt x="650544" y="25755"/>
                  </a:lnTo>
                  <a:lnTo>
                    <a:pt x="632726" y="56476"/>
                  </a:lnTo>
                  <a:lnTo>
                    <a:pt x="632701" y="56692"/>
                  </a:lnTo>
                  <a:lnTo>
                    <a:pt x="626630" y="98513"/>
                  </a:lnTo>
                  <a:lnTo>
                    <a:pt x="626630" y="301980"/>
                  </a:lnTo>
                  <a:lnTo>
                    <a:pt x="632714" y="343789"/>
                  </a:lnTo>
                  <a:lnTo>
                    <a:pt x="679843" y="393801"/>
                  </a:lnTo>
                  <a:lnTo>
                    <a:pt x="719924" y="400367"/>
                  </a:lnTo>
                  <a:lnTo>
                    <a:pt x="760463" y="393801"/>
                  </a:lnTo>
                  <a:lnTo>
                    <a:pt x="760145" y="393801"/>
                  </a:lnTo>
                  <a:lnTo>
                    <a:pt x="789305" y="374853"/>
                  </a:lnTo>
                  <a:lnTo>
                    <a:pt x="789419" y="374662"/>
                  </a:lnTo>
                  <a:lnTo>
                    <a:pt x="806932" y="344551"/>
                  </a:lnTo>
                  <a:lnTo>
                    <a:pt x="807250" y="343992"/>
                  </a:lnTo>
                  <a:lnTo>
                    <a:pt x="807275" y="343789"/>
                  </a:lnTo>
                  <a:lnTo>
                    <a:pt x="813333" y="301980"/>
                  </a:lnTo>
                  <a:lnTo>
                    <a:pt x="813333" y="98513"/>
                  </a:lnTo>
                  <a:close/>
                </a:path>
                <a:path w="1266825" h="401954">
                  <a:moveTo>
                    <a:pt x="1033246" y="4914"/>
                  </a:moveTo>
                  <a:lnTo>
                    <a:pt x="975042" y="4914"/>
                  </a:lnTo>
                  <a:lnTo>
                    <a:pt x="975042" y="306908"/>
                  </a:lnTo>
                  <a:lnTo>
                    <a:pt x="972769" y="324548"/>
                  </a:lnTo>
                  <a:lnTo>
                    <a:pt x="966343" y="336270"/>
                  </a:lnTo>
                  <a:lnTo>
                    <a:pt x="956297" y="342785"/>
                  </a:lnTo>
                  <a:lnTo>
                    <a:pt x="943241" y="344792"/>
                  </a:lnTo>
                  <a:lnTo>
                    <a:pt x="930173" y="342798"/>
                  </a:lnTo>
                  <a:lnTo>
                    <a:pt x="920140" y="336321"/>
                  </a:lnTo>
                  <a:lnTo>
                    <a:pt x="913701" y="324599"/>
                  </a:lnTo>
                  <a:lnTo>
                    <a:pt x="911428" y="306908"/>
                  </a:lnTo>
                  <a:lnTo>
                    <a:pt x="911428" y="4914"/>
                  </a:lnTo>
                  <a:lnTo>
                    <a:pt x="849947" y="4914"/>
                  </a:lnTo>
                  <a:lnTo>
                    <a:pt x="849947" y="302996"/>
                  </a:lnTo>
                  <a:lnTo>
                    <a:pt x="855776" y="344741"/>
                  </a:lnTo>
                  <a:lnTo>
                    <a:pt x="873137" y="375627"/>
                  </a:lnTo>
                  <a:lnTo>
                    <a:pt x="901814" y="394804"/>
                  </a:lnTo>
                  <a:lnTo>
                    <a:pt x="941590" y="401383"/>
                  </a:lnTo>
                  <a:lnTo>
                    <a:pt x="981367" y="394804"/>
                  </a:lnTo>
                  <a:lnTo>
                    <a:pt x="1010043" y="375627"/>
                  </a:lnTo>
                  <a:lnTo>
                    <a:pt x="1027404" y="344741"/>
                  </a:lnTo>
                  <a:lnTo>
                    <a:pt x="1033246" y="302996"/>
                  </a:lnTo>
                  <a:lnTo>
                    <a:pt x="1033246" y="4914"/>
                  </a:lnTo>
                  <a:close/>
                </a:path>
                <a:path w="1266825" h="401954">
                  <a:moveTo>
                    <a:pt x="1266278" y="396328"/>
                  </a:moveTo>
                  <a:lnTo>
                    <a:pt x="1262646" y="384644"/>
                  </a:lnTo>
                  <a:lnTo>
                    <a:pt x="1260322" y="372948"/>
                  </a:lnTo>
                  <a:lnTo>
                    <a:pt x="1260297" y="372694"/>
                  </a:lnTo>
                  <a:lnTo>
                    <a:pt x="1259255" y="360984"/>
                  </a:lnTo>
                  <a:lnTo>
                    <a:pt x="1259268" y="360591"/>
                  </a:lnTo>
                  <a:lnTo>
                    <a:pt x="1259459" y="348843"/>
                  </a:lnTo>
                  <a:lnTo>
                    <a:pt x="1259344" y="286829"/>
                  </a:lnTo>
                  <a:lnTo>
                    <a:pt x="1257414" y="259905"/>
                  </a:lnTo>
                  <a:lnTo>
                    <a:pt x="1250873" y="237058"/>
                  </a:lnTo>
                  <a:lnTo>
                    <a:pt x="1250619" y="236169"/>
                  </a:lnTo>
                  <a:lnTo>
                    <a:pt x="1238046" y="217703"/>
                  </a:lnTo>
                  <a:lnTo>
                    <a:pt x="1218679" y="205105"/>
                  </a:lnTo>
                  <a:lnTo>
                    <a:pt x="1236637" y="192925"/>
                  </a:lnTo>
                  <a:lnTo>
                    <a:pt x="1245222" y="181114"/>
                  </a:lnTo>
                  <a:lnTo>
                    <a:pt x="1249184" y="175666"/>
                  </a:lnTo>
                  <a:lnTo>
                    <a:pt x="1256550" y="153263"/>
                  </a:lnTo>
                  <a:lnTo>
                    <a:pt x="1258951" y="125666"/>
                  </a:lnTo>
                  <a:lnTo>
                    <a:pt x="1258951" y="94970"/>
                  </a:lnTo>
                  <a:lnTo>
                    <a:pt x="1254340" y="60998"/>
                  </a:lnTo>
                  <a:lnTo>
                    <a:pt x="1253591" y="55435"/>
                  </a:lnTo>
                  <a:lnTo>
                    <a:pt x="1237056" y="27305"/>
                  </a:lnTo>
                  <a:lnTo>
                    <a:pt x="1208684" y="10502"/>
                  </a:lnTo>
                  <a:lnTo>
                    <a:pt x="1197470" y="8978"/>
                  </a:lnTo>
                  <a:lnTo>
                    <a:pt x="1197470" y="101168"/>
                  </a:lnTo>
                  <a:lnTo>
                    <a:pt x="1197470" y="139814"/>
                  </a:lnTo>
                  <a:lnTo>
                    <a:pt x="1194930" y="159473"/>
                  </a:lnTo>
                  <a:lnTo>
                    <a:pt x="1187615" y="172212"/>
                  </a:lnTo>
                  <a:lnTo>
                    <a:pt x="1176007" y="179057"/>
                  </a:lnTo>
                  <a:lnTo>
                    <a:pt x="1160614" y="181114"/>
                  </a:lnTo>
                  <a:lnTo>
                    <a:pt x="1136497" y="181114"/>
                  </a:lnTo>
                  <a:lnTo>
                    <a:pt x="1136497" y="60998"/>
                  </a:lnTo>
                  <a:lnTo>
                    <a:pt x="1166164" y="60998"/>
                  </a:lnTo>
                  <a:lnTo>
                    <a:pt x="1180274" y="63347"/>
                  </a:lnTo>
                  <a:lnTo>
                    <a:pt x="1190015" y="70612"/>
                  </a:lnTo>
                  <a:lnTo>
                    <a:pt x="1195654" y="83108"/>
                  </a:lnTo>
                  <a:lnTo>
                    <a:pt x="1197470" y="101168"/>
                  </a:lnTo>
                  <a:lnTo>
                    <a:pt x="1197470" y="8978"/>
                  </a:lnTo>
                  <a:lnTo>
                    <a:pt x="1167815" y="4914"/>
                  </a:lnTo>
                  <a:lnTo>
                    <a:pt x="1075029" y="4914"/>
                  </a:lnTo>
                  <a:lnTo>
                    <a:pt x="1075029" y="396328"/>
                  </a:lnTo>
                  <a:lnTo>
                    <a:pt x="1136497" y="396328"/>
                  </a:lnTo>
                  <a:lnTo>
                    <a:pt x="1136497" y="237058"/>
                  </a:lnTo>
                  <a:lnTo>
                    <a:pt x="1157833" y="237058"/>
                  </a:lnTo>
                  <a:lnTo>
                    <a:pt x="1175715" y="239725"/>
                  </a:lnTo>
                  <a:lnTo>
                    <a:pt x="1188224" y="248297"/>
                  </a:lnTo>
                  <a:lnTo>
                    <a:pt x="1195578" y="263702"/>
                  </a:lnTo>
                  <a:lnTo>
                    <a:pt x="1197978" y="286829"/>
                  </a:lnTo>
                  <a:lnTo>
                    <a:pt x="1197965" y="348843"/>
                  </a:lnTo>
                  <a:lnTo>
                    <a:pt x="1197521" y="360591"/>
                  </a:lnTo>
                  <a:lnTo>
                    <a:pt x="1197546" y="360984"/>
                  </a:lnTo>
                  <a:lnTo>
                    <a:pt x="1198308" y="372694"/>
                  </a:lnTo>
                  <a:lnTo>
                    <a:pt x="1198359" y="372948"/>
                  </a:lnTo>
                  <a:lnTo>
                    <a:pt x="1200353" y="384644"/>
                  </a:lnTo>
                  <a:lnTo>
                    <a:pt x="1203629" y="396328"/>
                  </a:lnTo>
                  <a:lnTo>
                    <a:pt x="1266278" y="396328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1" name="object 4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67569" y="4477260"/>
              <a:ext cx="1088406" cy="171042"/>
            </a:xfrm>
            <a:prstGeom prst="rect">
              <a:avLst/>
            </a:prstGeom>
          </p:spPr>
        </p:pic>
      </p:grpSp>
      <p:grpSp>
        <p:nvGrpSpPr>
          <p:cNvPr id="42" name="object 42"/>
          <p:cNvGrpSpPr/>
          <p:nvPr/>
        </p:nvGrpSpPr>
        <p:grpSpPr>
          <a:xfrm>
            <a:off x="2507207" y="590948"/>
            <a:ext cx="2030730" cy="768985"/>
            <a:chOff x="2507207" y="590948"/>
            <a:chExt cx="2030730" cy="768985"/>
          </a:xfrm>
        </p:grpSpPr>
        <p:sp>
          <p:nvSpPr>
            <p:cNvPr id="43" name="object 43"/>
            <p:cNvSpPr/>
            <p:nvPr/>
          </p:nvSpPr>
          <p:spPr>
            <a:xfrm>
              <a:off x="2507207" y="590948"/>
              <a:ext cx="2030730" cy="768985"/>
            </a:xfrm>
            <a:custGeom>
              <a:avLst/>
              <a:gdLst/>
              <a:ahLst/>
              <a:cxnLst/>
              <a:rect l="l" t="t" r="r" b="b"/>
              <a:pathLst>
                <a:path w="2030729" h="768985">
                  <a:moveTo>
                    <a:pt x="1942728" y="768940"/>
                  </a:moveTo>
                  <a:lnTo>
                    <a:pt x="402986" y="768948"/>
                  </a:lnTo>
                  <a:lnTo>
                    <a:pt x="362242" y="756619"/>
                  </a:lnTo>
                  <a:lnTo>
                    <a:pt x="327903" y="722263"/>
                  </a:lnTo>
                  <a:lnTo>
                    <a:pt x="315581" y="681498"/>
                  </a:lnTo>
                  <a:lnTo>
                    <a:pt x="315590" y="227359"/>
                  </a:lnTo>
                  <a:lnTo>
                    <a:pt x="0" y="16"/>
                  </a:lnTo>
                  <a:lnTo>
                    <a:pt x="1936334" y="16"/>
                  </a:lnTo>
                  <a:lnTo>
                    <a:pt x="1942486" y="0"/>
                  </a:lnTo>
                  <a:lnTo>
                    <a:pt x="1948581" y="585"/>
                  </a:lnTo>
                  <a:lnTo>
                    <a:pt x="1993545" y="19112"/>
                  </a:lnTo>
                  <a:lnTo>
                    <a:pt x="2020624" y="52046"/>
                  </a:lnTo>
                  <a:lnTo>
                    <a:pt x="2030127" y="87450"/>
                  </a:lnTo>
                  <a:lnTo>
                    <a:pt x="2030127" y="681495"/>
                  </a:lnTo>
                  <a:lnTo>
                    <a:pt x="2017775" y="722236"/>
                  </a:lnTo>
                  <a:lnTo>
                    <a:pt x="1983448" y="756581"/>
                  </a:lnTo>
                  <a:lnTo>
                    <a:pt x="1948811" y="768340"/>
                  </a:lnTo>
                  <a:lnTo>
                    <a:pt x="1942728" y="768940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3058350" y="904227"/>
              <a:ext cx="1304925" cy="179070"/>
            </a:xfrm>
            <a:custGeom>
              <a:avLst/>
              <a:gdLst/>
              <a:ahLst/>
              <a:cxnLst/>
              <a:rect l="l" t="t" r="r" b="b"/>
              <a:pathLst>
                <a:path w="1304925" h="179069">
                  <a:moveTo>
                    <a:pt x="1304391" y="175399"/>
                  </a:moveTo>
                  <a:lnTo>
                    <a:pt x="1228013" y="173799"/>
                  </a:lnTo>
                  <a:lnTo>
                    <a:pt x="1024890" y="172605"/>
                  </a:lnTo>
                  <a:lnTo>
                    <a:pt x="570433" y="172021"/>
                  </a:lnTo>
                  <a:lnTo>
                    <a:pt x="219049" y="172847"/>
                  </a:lnTo>
                  <a:lnTo>
                    <a:pt x="43891" y="174167"/>
                  </a:lnTo>
                  <a:lnTo>
                    <a:pt x="5080" y="174967"/>
                  </a:lnTo>
                  <a:lnTo>
                    <a:pt x="0" y="175399"/>
                  </a:lnTo>
                  <a:lnTo>
                    <a:pt x="5080" y="175831"/>
                  </a:lnTo>
                  <a:lnTo>
                    <a:pt x="19926" y="176250"/>
                  </a:lnTo>
                  <a:lnTo>
                    <a:pt x="76441" y="177012"/>
                  </a:lnTo>
                  <a:lnTo>
                    <a:pt x="279641" y="178206"/>
                  </a:lnTo>
                  <a:lnTo>
                    <a:pt x="734060" y="178790"/>
                  </a:lnTo>
                  <a:lnTo>
                    <a:pt x="1085367" y="177952"/>
                  </a:lnTo>
                  <a:lnTo>
                    <a:pt x="1260500" y="176644"/>
                  </a:lnTo>
                  <a:lnTo>
                    <a:pt x="1299311" y="175831"/>
                  </a:lnTo>
                  <a:lnTo>
                    <a:pt x="1304391" y="175399"/>
                  </a:lnTo>
                  <a:close/>
                </a:path>
                <a:path w="1304925" h="179069">
                  <a:moveTo>
                    <a:pt x="1304391" y="3378"/>
                  </a:moveTo>
                  <a:lnTo>
                    <a:pt x="1187589" y="1422"/>
                  </a:lnTo>
                  <a:lnTo>
                    <a:pt x="958875" y="368"/>
                  </a:lnTo>
                  <a:lnTo>
                    <a:pt x="570433" y="0"/>
                  </a:lnTo>
                  <a:lnTo>
                    <a:pt x="219049" y="876"/>
                  </a:lnTo>
                  <a:lnTo>
                    <a:pt x="43891" y="2197"/>
                  </a:lnTo>
                  <a:lnTo>
                    <a:pt x="5080" y="2971"/>
                  </a:lnTo>
                  <a:lnTo>
                    <a:pt x="0" y="3378"/>
                  </a:lnTo>
                  <a:lnTo>
                    <a:pt x="5080" y="3784"/>
                  </a:lnTo>
                  <a:lnTo>
                    <a:pt x="19926" y="4178"/>
                  </a:lnTo>
                  <a:lnTo>
                    <a:pt x="116878" y="5283"/>
                  </a:lnTo>
                  <a:lnTo>
                    <a:pt x="345668" y="6375"/>
                  </a:lnTo>
                  <a:lnTo>
                    <a:pt x="734060" y="6769"/>
                  </a:lnTo>
                  <a:lnTo>
                    <a:pt x="1085367" y="5930"/>
                  </a:lnTo>
                  <a:lnTo>
                    <a:pt x="1260500" y="4622"/>
                  </a:lnTo>
                  <a:lnTo>
                    <a:pt x="1299311" y="3810"/>
                  </a:lnTo>
                  <a:lnTo>
                    <a:pt x="1304391" y="3378"/>
                  </a:lnTo>
                  <a:close/>
                </a:path>
              </a:pathLst>
            </a:custGeom>
            <a:solidFill>
              <a:srgbClr val="DFDF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5" name="object 45"/>
          <p:cNvSpPr/>
          <p:nvPr/>
        </p:nvSpPr>
        <p:spPr>
          <a:xfrm>
            <a:off x="2315833" y="5637466"/>
            <a:ext cx="8843645" cy="0"/>
          </a:xfrm>
          <a:custGeom>
            <a:avLst/>
            <a:gdLst/>
            <a:ahLst/>
            <a:cxnLst/>
            <a:rect l="l" t="t" r="r" b="b"/>
            <a:pathLst>
              <a:path w="8843645">
                <a:moveTo>
                  <a:pt x="8843337" y="0"/>
                </a:moveTo>
                <a:lnTo>
                  <a:pt x="0" y="0"/>
                </a:lnTo>
                <a:lnTo>
                  <a:pt x="8843337" y="0"/>
                </a:lnTo>
                <a:close/>
              </a:path>
            </a:pathLst>
          </a:custGeom>
          <a:solidFill>
            <a:srgbClr val="25323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6" name="object 46"/>
          <p:cNvGrpSpPr/>
          <p:nvPr/>
        </p:nvGrpSpPr>
        <p:grpSpPr>
          <a:xfrm>
            <a:off x="9786922" y="3503105"/>
            <a:ext cx="1334135" cy="2131695"/>
            <a:chOff x="9786922" y="3503105"/>
            <a:chExt cx="1334135" cy="2131695"/>
          </a:xfrm>
        </p:grpSpPr>
        <p:sp>
          <p:nvSpPr>
            <p:cNvPr id="47" name="object 47"/>
            <p:cNvSpPr/>
            <p:nvPr/>
          </p:nvSpPr>
          <p:spPr>
            <a:xfrm>
              <a:off x="9786912" y="3670706"/>
              <a:ext cx="1334135" cy="1322705"/>
            </a:xfrm>
            <a:custGeom>
              <a:avLst/>
              <a:gdLst/>
              <a:ahLst/>
              <a:cxnLst/>
              <a:rect l="l" t="t" r="r" b="b"/>
              <a:pathLst>
                <a:path w="1334134" h="1322704">
                  <a:moveTo>
                    <a:pt x="934758" y="754938"/>
                  </a:moveTo>
                  <a:lnTo>
                    <a:pt x="933881" y="709726"/>
                  </a:lnTo>
                  <a:lnTo>
                    <a:pt x="929792" y="666229"/>
                  </a:lnTo>
                  <a:lnTo>
                    <a:pt x="923086" y="623074"/>
                  </a:lnTo>
                  <a:lnTo>
                    <a:pt x="914349" y="578891"/>
                  </a:lnTo>
                  <a:lnTo>
                    <a:pt x="893127" y="481977"/>
                  </a:lnTo>
                  <a:lnTo>
                    <a:pt x="881824" y="426516"/>
                  </a:lnTo>
                  <a:lnTo>
                    <a:pt x="866800" y="372935"/>
                  </a:lnTo>
                  <a:lnTo>
                    <a:pt x="844537" y="315341"/>
                  </a:lnTo>
                  <a:lnTo>
                    <a:pt x="821448" y="264147"/>
                  </a:lnTo>
                  <a:lnTo>
                    <a:pt x="802182" y="226504"/>
                  </a:lnTo>
                  <a:lnTo>
                    <a:pt x="773887" y="212217"/>
                  </a:lnTo>
                  <a:lnTo>
                    <a:pt x="770267" y="212509"/>
                  </a:lnTo>
                  <a:lnTo>
                    <a:pt x="741603" y="241719"/>
                  </a:lnTo>
                  <a:lnTo>
                    <a:pt x="742657" y="294919"/>
                  </a:lnTo>
                  <a:lnTo>
                    <a:pt x="745947" y="344246"/>
                  </a:lnTo>
                  <a:lnTo>
                    <a:pt x="751433" y="393382"/>
                  </a:lnTo>
                  <a:lnTo>
                    <a:pt x="759129" y="442302"/>
                  </a:lnTo>
                  <a:lnTo>
                    <a:pt x="770026" y="506882"/>
                  </a:lnTo>
                  <a:lnTo>
                    <a:pt x="779754" y="567385"/>
                  </a:lnTo>
                  <a:lnTo>
                    <a:pt x="788022" y="623938"/>
                  </a:lnTo>
                  <a:lnTo>
                    <a:pt x="794600" y="676681"/>
                  </a:lnTo>
                  <a:lnTo>
                    <a:pt x="799198" y="725690"/>
                  </a:lnTo>
                  <a:lnTo>
                    <a:pt x="801585" y="771118"/>
                  </a:lnTo>
                  <a:lnTo>
                    <a:pt x="801484" y="813066"/>
                  </a:lnTo>
                  <a:lnTo>
                    <a:pt x="798639" y="851649"/>
                  </a:lnTo>
                  <a:lnTo>
                    <a:pt x="791959" y="899553"/>
                  </a:lnTo>
                  <a:lnTo>
                    <a:pt x="783767" y="947026"/>
                  </a:lnTo>
                  <a:lnTo>
                    <a:pt x="774065" y="994092"/>
                  </a:lnTo>
                  <a:lnTo>
                    <a:pt x="762850" y="1040739"/>
                  </a:lnTo>
                  <a:lnTo>
                    <a:pt x="759472" y="1052995"/>
                  </a:lnTo>
                  <a:lnTo>
                    <a:pt x="757275" y="1014958"/>
                  </a:lnTo>
                  <a:lnTo>
                    <a:pt x="739419" y="774700"/>
                  </a:lnTo>
                  <a:lnTo>
                    <a:pt x="717588" y="590715"/>
                  </a:lnTo>
                  <a:lnTo>
                    <a:pt x="706767" y="539546"/>
                  </a:lnTo>
                  <a:lnTo>
                    <a:pt x="693483" y="488022"/>
                  </a:lnTo>
                  <a:lnTo>
                    <a:pt x="678243" y="437426"/>
                  </a:lnTo>
                  <a:lnTo>
                    <a:pt x="661555" y="389039"/>
                  </a:lnTo>
                  <a:lnTo>
                    <a:pt x="643953" y="344131"/>
                  </a:lnTo>
                  <a:lnTo>
                    <a:pt x="625932" y="303999"/>
                  </a:lnTo>
                  <a:lnTo>
                    <a:pt x="608025" y="269900"/>
                  </a:lnTo>
                  <a:lnTo>
                    <a:pt x="589038" y="259270"/>
                  </a:lnTo>
                  <a:lnTo>
                    <a:pt x="580047" y="262394"/>
                  </a:lnTo>
                  <a:lnTo>
                    <a:pt x="576592" y="265239"/>
                  </a:lnTo>
                  <a:lnTo>
                    <a:pt x="571766" y="273443"/>
                  </a:lnTo>
                  <a:lnTo>
                    <a:pt x="570979" y="277850"/>
                  </a:lnTo>
                  <a:lnTo>
                    <a:pt x="576872" y="316877"/>
                  </a:lnTo>
                  <a:lnTo>
                    <a:pt x="588822" y="401777"/>
                  </a:lnTo>
                  <a:lnTo>
                    <a:pt x="595299" y="450723"/>
                  </a:lnTo>
                  <a:lnTo>
                    <a:pt x="601878" y="502920"/>
                  </a:lnTo>
                  <a:lnTo>
                    <a:pt x="608355" y="557580"/>
                  </a:lnTo>
                  <a:lnTo>
                    <a:pt x="614540" y="613892"/>
                  </a:lnTo>
                  <a:lnTo>
                    <a:pt x="620242" y="671055"/>
                  </a:lnTo>
                  <a:lnTo>
                    <a:pt x="625271" y="728281"/>
                  </a:lnTo>
                  <a:lnTo>
                    <a:pt x="629437" y="784733"/>
                  </a:lnTo>
                  <a:lnTo>
                    <a:pt x="632561" y="839647"/>
                  </a:lnTo>
                  <a:lnTo>
                    <a:pt x="634453" y="892187"/>
                  </a:lnTo>
                  <a:lnTo>
                    <a:pt x="634911" y="941578"/>
                  </a:lnTo>
                  <a:lnTo>
                    <a:pt x="633945" y="1112469"/>
                  </a:lnTo>
                  <a:lnTo>
                    <a:pt x="633996" y="1164513"/>
                  </a:lnTo>
                  <a:lnTo>
                    <a:pt x="542798" y="1056462"/>
                  </a:lnTo>
                  <a:lnTo>
                    <a:pt x="424942" y="911682"/>
                  </a:lnTo>
                  <a:lnTo>
                    <a:pt x="314020" y="765771"/>
                  </a:lnTo>
                  <a:lnTo>
                    <a:pt x="212585" y="602780"/>
                  </a:lnTo>
                  <a:lnTo>
                    <a:pt x="115582" y="420446"/>
                  </a:lnTo>
                  <a:lnTo>
                    <a:pt x="42849" y="271983"/>
                  </a:lnTo>
                  <a:lnTo>
                    <a:pt x="14211" y="210667"/>
                  </a:lnTo>
                  <a:lnTo>
                    <a:pt x="6807" y="209778"/>
                  </a:lnTo>
                  <a:lnTo>
                    <a:pt x="16865" y="335889"/>
                  </a:lnTo>
                  <a:lnTo>
                    <a:pt x="80479" y="551688"/>
                  </a:lnTo>
                  <a:lnTo>
                    <a:pt x="205752" y="834580"/>
                  </a:lnTo>
                  <a:lnTo>
                    <a:pt x="358267" y="1081366"/>
                  </a:lnTo>
                  <a:lnTo>
                    <a:pt x="487108" y="1255915"/>
                  </a:lnTo>
                  <a:lnTo>
                    <a:pt x="541362" y="1322120"/>
                  </a:lnTo>
                  <a:lnTo>
                    <a:pt x="634225" y="1245057"/>
                  </a:lnTo>
                  <a:lnTo>
                    <a:pt x="634911" y="1312646"/>
                  </a:lnTo>
                  <a:lnTo>
                    <a:pt x="773772" y="1312646"/>
                  </a:lnTo>
                  <a:lnTo>
                    <a:pt x="771994" y="1277150"/>
                  </a:lnTo>
                  <a:lnTo>
                    <a:pt x="787400" y="1278801"/>
                  </a:lnTo>
                  <a:lnTo>
                    <a:pt x="804722" y="1236103"/>
                  </a:lnTo>
                  <a:lnTo>
                    <a:pt x="845007" y="1129703"/>
                  </a:lnTo>
                  <a:lnTo>
                    <a:pt x="890765" y="992136"/>
                  </a:lnTo>
                  <a:lnTo>
                    <a:pt x="924496" y="855941"/>
                  </a:lnTo>
                  <a:lnTo>
                    <a:pt x="931824" y="803224"/>
                  </a:lnTo>
                  <a:lnTo>
                    <a:pt x="934758" y="754938"/>
                  </a:lnTo>
                  <a:close/>
                </a:path>
                <a:path w="1334134" h="1322704">
                  <a:moveTo>
                    <a:pt x="1333563" y="81445"/>
                  </a:moveTo>
                  <a:lnTo>
                    <a:pt x="1332471" y="41808"/>
                  </a:lnTo>
                  <a:lnTo>
                    <a:pt x="1328966" y="14033"/>
                  </a:lnTo>
                  <a:lnTo>
                    <a:pt x="1324533" y="0"/>
                  </a:lnTo>
                  <a:lnTo>
                    <a:pt x="1317396" y="6781"/>
                  </a:lnTo>
                  <a:lnTo>
                    <a:pt x="1288097" y="80073"/>
                  </a:lnTo>
                  <a:lnTo>
                    <a:pt x="1269161" y="136296"/>
                  </a:lnTo>
                  <a:lnTo>
                    <a:pt x="1249514" y="198729"/>
                  </a:lnTo>
                  <a:lnTo>
                    <a:pt x="1230757" y="262242"/>
                  </a:lnTo>
                  <a:lnTo>
                    <a:pt x="1214488" y="321691"/>
                  </a:lnTo>
                  <a:lnTo>
                    <a:pt x="1202334" y="371957"/>
                  </a:lnTo>
                  <a:lnTo>
                    <a:pt x="1130173" y="563156"/>
                  </a:lnTo>
                  <a:lnTo>
                    <a:pt x="996289" y="869518"/>
                  </a:lnTo>
                  <a:lnTo>
                    <a:pt x="867181" y="1153909"/>
                  </a:lnTo>
                  <a:lnTo>
                    <a:pt x="809371" y="1279182"/>
                  </a:lnTo>
                  <a:lnTo>
                    <a:pt x="809371" y="1303185"/>
                  </a:lnTo>
                  <a:lnTo>
                    <a:pt x="934847" y="1303185"/>
                  </a:lnTo>
                  <a:lnTo>
                    <a:pt x="980084" y="1172654"/>
                  </a:lnTo>
                  <a:lnTo>
                    <a:pt x="1084541" y="873264"/>
                  </a:lnTo>
                  <a:lnTo>
                    <a:pt x="1201394" y="543306"/>
                  </a:lnTo>
                  <a:lnTo>
                    <a:pt x="1283766" y="321056"/>
                  </a:lnTo>
                  <a:lnTo>
                    <a:pt x="1307350" y="252730"/>
                  </a:lnTo>
                  <a:lnTo>
                    <a:pt x="1322501" y="188772"/>
                  </a:lnTo>
                  <a:lnTo>
                    <a:pt x="1330744" y="131051"/>
                  </a:lnTo>
                  <a:lnTo>
                    <a:pt x="1333563" y="81445"/>
                  </a:lnTo>
                  <a:close/>
                </a:path>
              </a:pathLst>
            </a:custGeom>
            <a:solidFill>
              <a:srgbClr val="45596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9791395" y="3686619"/>
              <a:ext cx="1316355" cy="1292225"/>
            </a:xfrm>
            <a:custGeom>
              <a:avLst/>
              <a:gdLst/>
              <a:ahLst/>
              <a:cxnLst/>
              <a:rect l="l" t="t" r="r" b="b"/>
              <a:pathLst>
                <a:path w="1316354" h="1292225">
                  <a:moveTo>
                    <a:pt x="639267" y="1227899"/>
                  </a:moveTo>
                  <a:lnTo>
                    <a:pt x="636473" y="1224749"/>
                  </a:lnTo>
                  <a:lnTo>
                    <a:pt x="633437" y="1221841"/>
                  </a:lnTo>
                  <a:lnTo>
                    <a:pt x="583057" y="1179766"/>
                  </a:lnTo>
                  <a:lnTo>
                    <a:pt x="560133" y="1159459"/>
                  </a:lnTo>
                  <a:lnTo>
                    <a:pt x="505955" y="1107922"/>
                  </a:lnTo>
                  <a:lnTo>
                    <a:pt x="472351" y="1073137"/>
                  </a:lnTo>
                  <a:lnTo>
                    <a:pt x="439813" y="1037539"/>
                  </a:lnTo>
                  <a:lnTo>
                    <a:pt x="408343" y="1001115"/>
                  </a:lnTo>
                  <a:lnTo>
                    <a:pt x="377952" y="963866"/>
                  </a:lnTo>
                  <a:lnTo>
                    <a:pt x="348615" y="925804"/>
                  </a:lnTo>
                  <a:lnTo>
                    <a:pt x="320357" y="886904"/>
                  </a:lnTo>
                  <a:lnTo>
                    <a:pt x="293166" y="847178"/>
                  </a:lnTo>
                  <a:lnTo>
                    <a:pt x="267042" y="806627"/>
                  </a:lnTo>
                  <a:lnTo>
                    <a:pt x="241998" y="765263"/>
                  </a:lnTo>
                  <a:lnTo>
                    <a:pt x="218084" y="723315"/>
                  </a:lnTo>
                  <a:lnTo>
                    <a:pt x="195059" y="680974"/>
                  </a:lnTo>
                  <a:lnTo>
                    <a:pt x="172897" y="638200"/>
                  </a:lnTo>
                  <a:lnTo>
                    <a:pt x="151625" y="595033"/>
                  </a:lnTo>
                  <a:lnTo>
                    <a:pt x="131229" y="551434"/>
                  </a:lnTo>
                  <a:lnTo>
                    <a:pt x="111721" y="507441"/>
                  </a:lnTo>
                  <a:lnTo>
                    <a:pt x="93078" y="463029"/>
                  </a:lnTo>
                  <a:lnTo>
                    <a:pt x="75323" y="418198"/>
                  </a:lnTo>
                  <a:lnTo>
                    <a:pt x="58445" y="372973"/>
                  </a:lnTo>
                  <a:lnTo>
                    <a:pt x="45046" y="335749"/>
                  </a:lnTo>
                  <a:lnTo>
                    <a:pt x="23609" y="273253"/>
                  </a:lnTo>
                  <a:lnTo>
                    <a:pt x="4292" y="214718"/>
                  </a:lnTo>
                  <a:lnTo>
                    <a:pt x="3175" y="210680"/>
                  </a:lnTo>
                  <a:lnTo>
                    <a:pt x="1739" y="206768"/>
                  </a:lnTo>
                  <a:lnTo>
                    <a:pt x="0" y="202971"/>
                  </a:lnTo>
                  <a:lnTo>
                    <a:pt x="520" y="207264"/>
                  </a:lnTo>
                  <a:lnTo>
                    <a:pt x="1435" y="211480"/>
                  </a:lnTo>
                  <a:lnTo>
                    <a:pt x="20066" y="274789"/>
                  </a:lnTo>
                  <a:lnTo>
                    <a:pt x="40373" y="337756"/>
                  </a:lnTo>
                  <a:lnTo>
                    <a:pt x="53276" y="375246"/>
                  </a:lnTo>
                  <a:lnTo>
                    <a:pt x="69684" y="420801"/>
                  </a:lnTo>
                  <a:lnTo>
                    <a:pt x="87058" y="465937"/>
                  </a:lnTo>
                  <a:lnTo>
                    <a:pt x="105371" y="510628"/>
                  </a:lnTo>
                  <a:lnTo>
                    <a:pt x="124625" y="554875"/>
                  </a:lnTo>
                  <a:lnTo>
                    <a:pt x="144843" y="598690"/>
                  </a:lnTo>
                  <a:lnTo>
                    <a:pt x="166001" y="642061"/>
                  </a:lnTo>
                  <a:lnTo>
                    <a:pt x="188112" y="684999"/>
                  </a:lnTo>
                  <a:lnTo>
                    <a:pt x="211175" y="727494"/>
                  </a:lnTo>
                  <a:lnTo>
                    <a:pt x="235178" y="769556"/>
                  </a:lnTo>
                  <a:lnTo>
                    <a:pt x="260337" y="811072"/>
                  </a:lnTo>
                  <a:lnTo>
                    <a:pt x="286600" y="851712"/>
                  </a:lnTo>
                  <a:lnTo>
                    <a:pt x="313994" y="891489"/>
                  </a:lnTo>
                  <a:lnTo>
                    <a:pt x="342493" y="930389"/>
                  </a:lnTo>
                  <a:lnTo>
                    <a:pt x="372122" y="968425"/>
                  </a:lnTo>
                  <a:lnTo>
                    <a:pt x="402869" y="1005586"/>
                  </a:lnTo>
                  <a:lnTo>
                    <a:pt x="434721" y="1041869"/>
                  </a:lnTo>
                  <a:lnTo>
                    <a:pt x="467702" y="1077290"/>
                  </a:lnTo>
                  <a:lnTo>
                    <a:pt x="501789" y="1111834"/>
                  </a:lnTo>
                  <a:lnTo>
                    <a:pt x="550011" y="1156754"/>
                  </a:lnTo>
                  <a:lnTo>
                    <a:pt x="609104" y="1205966"/>
                  </a:lnTo>
                  <a:lnTo>
                    <a:pt x="635635" y="1225804"/>
                  </a:lnTo>
                  <a:lnTo>
                    <a:pt x="639267" y="1227899"/>
                  </a:lnTo>
                  <a:close/>
                </a:path>
                <a:path w="1316354" h="1292225">
                  <a:moveTo>
                    <a:pt x="680021" y="840930"/>
                  </a:moveTo>
                  <a:lnTo>
                    <a:pt x="679818" y="833018"/>
                  </a:lnTo>
                  <a:lnTo>
                    <a:pt x="678776" y="825131"/>
                  </a:lnTo>
                  <a:lnTo>
                    <a:pt x="678154" y="812914"/>
                  </a:lnTo>
                  <a:lnTo>
                    <a:pt x="670661" y="718134"/>
                  </a:lnTo>
                  <a:lnTo>
                    <a:pt x="665213" y="667918"/>
                  </a:lnTo>
                  <a:lnTo>
                    <a:pt x="658101" y="612533"/>
                  </a:lnTo>
                  <a:lnTo>
                    <a:pt x="649236" y="553199"/>
                  </a:lnTo>
                  <a:lnTo>
                    <a:pt x="639114" y="494042"/>
                  </a:lnTo>
                  <a:lnTo>
                    <a:pt x="628573" y="439166"/>
                  </a:lnTo>
                  <a:lnTo>
                    <a:pt x="618109" y="389712"/>
                  </a:lnTo>
                  <a:lnTo>
                    <a:pt x="608203" y="346824"/>
                  </a:lnTo>
                  <a:lnTo>
                    <a:pt x="592302" y="285064"/>
                  </a:lnTo>
                  <a:lnTo>
                    <a:pt x="590600" y="277406"/>
                  </a:lnTo>
                  <a:lnTo>
                    <a:pt x="588238" y="269951"/>
                  </a:lnTo>
                  <a:lnTo>
                    <a:pt x="585228" y="262712"/>
                  </a:lnTo>
                  <a:lnTo>
                    <a:pt x="585978" y="270522"/>
                  </a:lnTo>
                  <a:lnTo>
                    <a:pt x="587362" y="278231"/>
                  </a:lnTo>
                  <a:lnTo>
                    <a:pt x="589394" y="285826"/>
                  </a:lnTo>
                  <a:lnTo>
                    <a:pt x="611746" y="391109"/>
                  </a:lnTo>
                  <a:lnTo>
                    <a:pt x="621487" y="440613"/>
                  </a:lnTo>
                  <a:lnTo>
                    <a:pt x="631571" y="495452"/>
                  </a:lnTo>
                  <a:lnTo>
                    <a:pt x="641527" y="554469"/>
                  </a:lnTo>
                  <a:lnTo>
                    <a:pt x="650557" y="613613"/>
                  </a:lnTo>
                  <a:lnTo>
                    <a:pt x="658177" y="668820"/>
                  </a:lnTo>
                  <a:lnTo>
                    <a:pt x="664451" y="718883"/>
                  </a:lnTo>
                  <a:lnTo>
                    <a:pt x="669429" y="762609"/>
                  </a:lnTo>
                  <a:lnTo>
                    <a:pt x="676122" y="825754"/>
                  </a:lnTo>
                  <a:lnTo>
                    <a:pt x="676579" y="833551"/>
                  </a:lnTo>
                  <a:lnTo>
                    <a:pt x="677672" y="841260"/>
                  </a:lnTo>
                  <a:lnTo>
                    <a:pt x="679399" y="848868"/>
                  </a:lnTo>
                  <a:lnTo>
                    <a:pt x="680021" y="840930"/>
                  </a:lnTo>
                  <a:close/>
                </a:path>
                <a:path w="1316354" h="1292225">
                  <a:moveTo>
                    <a:pt x="855560" y="682929"/>
                  </a:moveTo>
                  <a:lnTo>
                    <a:pt x="854341" y="630618"/>
                  </a:lnTo>
                  <a:lnTo>
                    <a:pt x="851090" y="578243"/>
                  </a:lnTo>
                  <a:lnTo>
                    <a:pt x="845781" y="525792"/>
                  </a:lnTo>
                  <a:lnTo>
                    <a:pt x="839330" y="479107"/>
                  </a:lnTo>
                  <a:lnTo>
                    <a:pt x="825766" y="404406"/>
                  </a:lnTo>
                  <a:lnTo>
                    <a:pt x="810272" y="340309"/>
                  </a:lnTo>
                  <a:lnTo>
                    <a:pt x="792556" y="280873"/>
                  </a:lnTo>
                  <a:lnTo>
                    <a:pt x="769785" y="217995"/>
                  </a:lnTo>
                  <a:lnTo>
                    <a:pt x="768680" y="214490"/>
                  </a:lnTo>
                  <a:lnTo>
                    <a:pt x="767245" y="211124"/>
                  </a:lnTo>
                  <a:lnTo>
                    <a:pt x="765492" y="207899"/>
                  </a:lnTo>
                  <a:lnTo>
                    <a:pt x="766241" y="211759"/>
                  </a:lnTo>
                  <a:lnTo>
                    <a:pt x="767384" y="215506"/>
                  </a:lnTo>
                  <a:lnTo>
                    <a:pt x="768908" y="219138"/>
                  </a:lnTo>
                  <a:lnTo>
                    <a:pt x="781900" y="259168"/>
                  </a:lnTo>
                  <a:lnTo>
                    <a:pt x="801268" y="325767"/>
                  </a:lnTo>
                  <a:lnTo>
                    <a:pt x="820178" y="406260"/>
                  </a:lnTo>
                  <a:lnTo>
                    <a:pt x="829716" y="458381"/>
                  </a:lnTo>
                  <a:lnTo>
                    <a:pt x="839216" y="527062"/>
                  </a:lnTo>
                  <a:lnTo>
                    <a:pt x="844181" y="579234"/>
                  </a:lnTo>
                  <a:lnTo>
                    <a:pt x="847204" y="631329"/>
                  </a:lnTo>
                  <a:lnTo>
                    <a:pt x="848271" y="683361"/>
                  </a:lnTo>
                  <a:lnTo>
                    <a:pt x="847382" y="735317"/>
                  </a:lnTo>
                  <a:lnTo>
                    <a:pt x="844537" y="787209"/>
                  </a:lnTo>
                  <a:lnTo>
                    <a:pt x="839749" y="839038"/>
                  </a:lnTo>
                  <a:lnTo>
                    <a:pt x="833018" y="890778"/>
                  </a:lnTo>
                  <a:lnTo>
                    <a:pt x="824318" y="942467"/>
                  </a:lnTo>
                  <a:lnTo>
                    <a:pt x="809840" y="1009789"/>
                  </a:lnTo>
                  <a:lnTo>
                    <a:pt x="796798" y="1061161"/>
                  </a:lnTo>
                  <a:lnTo>
                    <a:pt x="777519" y="1124153"/>
                  </a:lnTo>
                  <a:lnTo>
                    <a:pt x="756932" y="1182268"/>
                  </a:lnTo>
                  <a:lnTo>
                    <a:pt x="732167" y="1244320"/>
                  </a:lnTo>
                  <a:lnTo>
                    <a:pt x="730605" y="1247660"/>
                  </a:lnTo>
                  <a:lnTo>
                    <a:pt x="729386" y="1251102"/>
                  </a:lnTo>
                  <a:lnTo>
                    <a:pt x="728510" y="1254683"/>
                  </a:lnTo>
                  <a:lnTo>
                    <a:pt x="730516" y="1251610"/>
                  </a:lnTo>
                  <a:lnTo>
                    <a:pt x="732205" y="1248371"/>
                  </a:lnTo>
                  <a:lnTo>
                    <a:pt x="733564" y="1244955"/>
                  </a:lnTo>
                  <a:lnTo>
                    <a:pt x="750595" y="1206690"/>
                  </a:lnTo>
                  <a:lnTo>
                    <a:pt x="776325" y="1141793"/>
                  </a:lnTo>
                  <a:lnTo>
                    <a:pt x="802220" y="1062799"/>
                  </a:lnTo>
                  <a:lnTo>
                    <a:pt x="815936" y="1011402"/>
                  </a:lnTo>
                  <a:lnTo>
                    <a:pt x="830884" y="943343"/>
                  </a:lnTo>
                  <a:lnTo>
                    <a:pt x="839914" y="891413"/>
                  </a:lnTo>
                  <a:lnTo>
                    <a:pt x="846899" y="839393"/>
                  </a:lnTo>
                  <a:lnTo>
                    <a:pt x="851827" y="787311"/>
                  </a:lnTo>
                  <a:lnTo>
                    <a:pt x="854722" y="735152"/>
                  </a:lnTo>
                  <a:lnTo>
                    <a:pt x="855560" y="682929"/>
                  </a:lnTo>
                  <a:close/>
                </a:path>
                <a:path w="1316354" h="1292225">
                  <a:moveTo>
                    <a:pt x="1315986" y="2362"/>
                  </a:moveTo>
                  <a:lnTo>
                    <a:pt x="1315758" y="0"/>
                  </a:lnTo>
                  <a:lnTo>
                    <a:pt x="1314742" y="2209"/>
                  </a:lnTo>
                  <a:lnTo>
                    <a:pt x="1306156" y="40500"/>
                  </a:lnTo>
                  <a:lnTo>
                    <a:pt x="1296492" y="80416"/>
                  </a:lnTo>
                  <a:lnTo>
                    <a:pt x="1276756" y="151422"/>
                  </a:lnTo>
                  <a:lnTo>
                    <a:pt x="1263751" y="193624"/>
                  </a:lnTo>
                  <a:lnTo>
                    <a:pt x="1248410" y="239725"/>
                  </a:lnTo>
                  <a:lnTo>
                    <a:pt x="1230718" y="289369"/>
                  </a:lnTo>
                  <a:lnTo>
                    <a:pt x="1210945" y="342265"/>
                  </a:lnTo>
                  <a:lnTo>
                    <a:pt x="1189278" y="398106"/>
                  </a:lnTo>
                  <a:lnTo>
                    <a:pt x="1131811" y="542696"/>
                  </a:lnTo>
                  <a:lnTo>
                    <a:pt x="1111821" y="593928"/>
                  </a:lnTo>
                  <a:lnTo>
                    <a:pt x="1091819" y="646544"/>
                  </a:lnTo>
                  <a:lnTo>
                    <a:pt x="1072794" y="699503"/>
                  </a:lnTo>
                  <a:lnTo>
                    <a:pt x="1055357" y="751674"/>
                  </a:lnTo>
                  <a:lnTo>
                    <a:pt x="1039228" y="802754"/>
                  </a:lnTo>
                  <a:lnTo>
                    <a:pt x="992416" y="957846"/>
                  </a:lnTo>
                  <a:lnTo>
                    <a:pt x="975575" y="1011745"/>
                  </a:lnTo>
                  <a:lnTo>
                    <a:pt x="959231" y="1061834"/>
                  </a:lnTo>
                  <a:lnTo>
                    <a:pt x="943368" y="1107795"/>
                  </a:lnTo>
                  <a:lnTo>
                    <a:pt x="927976" y="1149197"/>
                  </a:lnTo>
                  <a:lnTo>
                    <a:pt x="913320" y="1185748"/>
                  </a:lnTo>
                  <a:lnTo>
                    <a:pt x="882688" y="1254556"/>
                  </a:lnTo>
                  <a:lnTo>
                    <a:pt x="865416" y="1289862"/>
                  </a:lnTo>
                  <a:lnTo>
                    <a:pt x="864717" y="1292186"/>
                  </a:lnTo>
                  <a:lnTo>
                    <a:pt x="885088" y="1255826"/>
                  </a:lnTo>
                  <a:lnTo>
                    <a:pt x="906475" y="1211643"/>
                  </a:lnTo>
                  <a:lnTo>
                    <a:pt x="935456" y="1144066"/>
                  </a:lnTo>
                  <a:lnTo>
                    <a:pt x="965009" y="1063828"/>
                  </a:lnTo>
                  <a:lnTo>
                    <a:pt x="981760" y="1013701"/>
                  </a:lnTo>
                  <a:lnTo>
                    <a:pt x="998905" y="959777"/>
                  </a:lnTo>
                  <a:lnTo>
                    <a:pt x="1046670" y="805078"/>
                  </a:lnTo>
                  <a:lnTo>
                    <a:pt x="1063002" y="754126"/>
                  </a:lnTo>
                  <a:lnTo>
                    <a:pt x="1080465" y="702068"/>
                  </a:lnTo>
                  <a:lnTo>
                    <a:pt x="1099261" y="649185"/>
                  </a:lnTo>
                  <a:lnTo>
                    <a:pt x="1118971" y="596658"/>
                  </a:lnTo>
                  <a:lnTo>
                    <a:pt x="1138796" y="545477"/>
                  </a:lnTo>
                  <a:lnTo>
                    <a:pt x="1195959" y="400761"/>
                  </a:lnTo>
                  <a:lnTo>
                    <a:pt x="1217282" y="344728"/>
                  </a:lnTo>
                  <a:lnTo>
                    <a:pt x="1236573" y="291630"/>
                  </a:lnTo>
                  <a:lnTo>
                    <a:pt x="1253832" y="241757"/>
                  </a:lnTo>
                  <a:lnTo>
                    <a:pt x="1269047" y="195389"/>
                  </a:lnTo>
                  <a:lnTo>
                    <a:pt x="1281963" y="152908"/>
                  </a:lnTo>
                  <a:lnTo>
                    <a:pt x="1292440" y="114757"/>
                  </a:lnTo>
                  <a:lnTo>
                    <a:pt x="1306918" y="53174"/>
                  </a:lnTo>
                  <a:lnTo>
                    <a:pt x="1314754" y="9728"/>
                  </a:lnTo>
                  <a:lnTo>
                    <a:pt x="1315758" y="6311"/>
                  </a:lnTo>
                  <a:lnTo>
                    <a:pt x="1315758" y="3543"/>
                  </a:lnTo>
                  <a:lnTo>
                    <a:pt x="1315986" y="2362"/>
                  </a:lnTo>
                  <a:close/>
                </a:path>
              </a:pathLst>
            </a:custGeom>
            <a:solidFill>
              <a:srgbClr val="2532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9920673" y="3503105"/>
              <a:ext cx="631825" cy="1470660"/>
            </a:xfrm>
            <a:custGeom>
              <a:avLst/>
              <a:gdLst/>
              <a:ahLst/>
              <a:cxnLst/>
              <a:rect l="l" t="t" r="r" b="b"/>
              <a:pathLst>
                <a:path w="631825" h="1470660">
                  <a:moveTo>
                    <a:pt x="483353" y="1470647"/>
                  </a:moveTo>
                  <a:lnTo>
                    <a:pt x="466982" y="1405706"/>
                  </a:lnTo>
                  <a:lnTo>
                    <a:pt x="425758" y="1246951"/>
                  </a:lnTo>
                  <a:lnTo>
                    <a:pt x="371516" y="1048482"/>
                  </a:lnTo>
                  <a:lnTo>
                    <a:pt x="316090" y="864400"/>
                  </a:lnTo>
                  <a:lnTo>
                    <a:pt x="301203" y="819861"/>
                  </a:lnTo>
                  <a:lnTo>
                    <a:pt x="284523" y="771503"/>
                  </a:lnTo>
                  <a:lnTo>
                    <a:pt x="266365" y="720128"/>
                  </a:lnTo>
                  <a:lnTo>
                    <a:pt x="247044" y="666536"/>
                  </a:lnTo>
                  <a:lnTo>
                    <a:pt x="226874" y="611530"/>
                  </a:lnTo>
                  <a:lnTo>
                    <a:pt x="206170" y="555911"/>
                  </a:lnTo>
                  <a:lnTo>
                    <a:pt x="185246" y="500480"/>
                  </a:lnTo>
                  <a:lnTo>
                    <a:pt x="164418" y="446040"/>
                  </a:lnTo>
                  <a:lnTo>
                    <a:pt x="143999" y="393391"/>
                  </a:lnTo>
                  <a:lnTo>
                    <a:pt x="124305" y="343336"/>
                  </a:lnTo>
                  <a:lnTo>
                    <a:pt x="105650" y="296676"/>
                  </a:lnTo>
                  <a:lnTo>
                    <a:pt x="88348" y="254212"/>
                  </a:lnTo>
                  <a:lnTo>
                    <a:pt x="72715" y="216746"/>
                  </a:lnTo>
                  <a:lnTo>
                    <a:pt x="34582" y="130951"/>
                  </a:lnTo>
                  <a:lnTo>
                    <a:pt x="22505" y="101475"/>
                  </a:lnTo>
                  <a:lnTo>
                    <a:pt x="11481" y="71589"/>
                  </a:lnTo>
                  <a:lnTo>
                    <a:pt x="469" y="37940"/>
                  </a:lnTo>
                  <a:lnTo>
                    <a:pt x="0" y="34509"/>
                  </a:lnTo>
                  <a:lnTo>
                    <a:pt x="198" y="27490"/>
                  </a:lnTo>
                  <a:lnTo>
                    <a:pt x="28101" y="211"/>
                  </a:lnTo>
                  <a:lnTo>
                    <a:pt x="31556" y="0"/>
                  </a:lnTo>
                  <a:lnTo>
                    <a:pt x="38536" y="725"/>
                  </a:lnTo>
                  <a:lnTo>
                    <a:pt x="76131" y="34159"/>
                  </a:lnTo>
                  <a:lnTo>
                    <a:pt x="98941" y="64866"/>
                  </a:lnTo>
                  <a:lnTo>
                    <a:pt x="122050" y="100372"/>
                  </a:lnTo>
                  <a:lnTo>
                    <a:pt x="145433" y="139972"/>
                  </a:lnTo>
                  <a:lnTo>
                    <a:pt x="169065" y="182956"/>
                  </a:lnTo>
                  <a:lnTo>
                    <a:pt x="192921" y="228618"/>
                  </a:lnTo>
                  <a:lnTo>
                    <a:pt x="216975" y="276250"/>
                  </a:lnTo>
                  <a:lnTo>
                    <a:pt x="290077" y="423894"/>
                  </a:lnTo>
                  <a:lnTo>
                    <a:pt x="314674" y="472333"/>
                  </a:lnTo>
                  <a:lnTo>
                    <a:pt x="339344" y="519205"/>
                  </a:lnTo>
                  <a:lnTo>
                    <a:pt x="364061" y="563802"/>
                  </a:lnTo>
                  <a:lnTo>
                    <a:pt x="461529" y="800588"/>
                  </a:lnTo>
                  <a:lnTo>
                    <a:pt x="547339" y="1093084"/>
                  </a:lnTo>
                  <a:lnTo>
                    <a:pt x="608416" y="1341651"/>
                  </a:lnTo>
                  <a:lnTo>
                    <a:pt x="631680" y="1446649"/>
                  </a:lnTo>
                  <a:lnTo>
                    <a:pt x="483353" y="1470647"/>
                  </a:lnTo>
                  <a:close/>
                </a:path>
              </a:pathLst>
            </a:custGeom>
            <a:solidFill>
              <a:srgbClr val="45596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9937826" y="3509670"/>
              <a:ext cx="614680" cy="1464310"/>
            </a:xfrm>
            <a:custGeom>
              <a:avLst/>
              <a:gdLst/>
              <a:ahLst/>
              <a:cxnLst/>
              <a:rect l="l" t="t" r="r" b="b"/>
              <a:pathLst>
                <a:path w="614679" h="1464310">
                  <a:moveTo>
                    <a:pt x="466191" y="1464221"/>
                  </a:moveTo>
                  <a:lnTo>
                    <a:pt x="465810" y="1457756"/>
                  </a:lnTo>
                  <a:lnTo>
                    <a:pt x="464794" y="1451406"/>
                  </a:lnTo>
                  <a:lnTo>
                    <a:pt x="463169" y="1445145"/>
                  </a:lnTo>
                  <a:lnTo>
                    <a:pt x="443852" y="1358366"/>
                  </a:lnTo>
                  <a:lnTo>
                    <a:pt x="434314" y="1317828"/>
                  </a:lnTo>
                  <a:lnTo>
                    <a:pt x="423456" y="1273035"/>
                  </a:lnTo>
                  <a:lnTo>
                    <a:pt x="411403" y="1224876"/>
                  </a:lnTo>
                  <a:lnTo>
                    <a:pt x="398868" y="1176845"/>
                  </a:lnTo>
                  <a:lnTo>
                    <a:pt x="386613" y="1132420"/>
                  </a:lnTo>
                  <a:lnTo>
                    <a:pt x="374967" y="1092441"/>
                  </a:lnTo>
                  <a:lnTo>
                    <a:pt x="354825" y="1029296"/>
                  </a:lnTo>
                  <a:lnTo>
                    <a:pt x="347154" y="1008011"/>
                  </a:lnTo>
                  <a:lnTo>
                    <a:pt x="345262" y="1001788"/>
                  </a:lnTo>
                  <a:lnTo>
                    <a:pt x="342684" y="995845"/>
                  </a:lnTo>
                  <a:lnTo>
                    <a:pt x="339458" y="990206"/>
                  </a:lnTo>
                  <a:lnTo>
                    <a:pt x="340448" y="996505"/>
                  </a:lnTo>
                  <a:lnTo>
                    <a:pt x="342036" y="1002652"/>
                  </a:lnTo>
                  <a:lnTo>
                    <a:pt x="344246" y="1008646"/>
                  </a:lnTo>
                  <a:lnTo>
                    <a:pt x="358889" y="1059167"/>
                  </a:lnTo>
                  <a:lnTo>
                    <a:pt x="379653" y="1134237"/>
                  </a:lnTo>
                  <a:lnTo>
                    <a:pt x="391452" y="1178750"/>
                  </a:lnTo>
                  <a:lnTo>
                    <a:pt x="403834" y="1226642"/>
                  </a:lnTo>
                  <a:lnTo>
                    <a:pt x="446633" y="1395374"/>
                  </a:lnTo>
                  <a:lnTo>
                    <a:pt x="460133" y="1445895"/>
                  </a:lnTo>
                  <a:lnTo>
                    <a:pt x="461505" y="1452219"/>
                  </a:lnTo>
                  <a:lnTo>
                    <a:pt x="463524" y="1458328"/>
                  </a:lnTo>
                  <a:lnTo>
                    <a:pt x="466191" y="1464221"/>
                  </a:lnTo>
                  <a:close/>
                </a:path>
                <a:path w="614679" h="1464310">
                  <a:moveTo>
                    <a:pt x="540867" y="1449273"/>
                  </a:moveTo>
                  <a:lnTo>
                    <a:pt x="540677" y="1447800"/>
                  </a:lnTo>
                  <a:lnTo>
                    <a:pt x="540423" y="1444637"/>
                  </a:lnTo>
                  <a:lnTo>
                    <a:pt x="539877" y="1441348"/>
                  </a:lnTo>
                  <a:lnTo>
                    <a:pt x="539788" y="1436052"/>
                  </a:lnTo>
                  <a:lnTo>
                    <a:pt x="538949" y="1427365"/>
                  </a:lnTo>
                  <a:lnTo>
                    <a:pt x="538022" y="1416900"/>
                  </a:lnTo>
                  <a:lnTo>
                    <a:pt x="529501" y="1349514"/>
                  </a:lnTo>
                  <a:lnTo>
                    <a:pt x="522846" y="1308379"/>
                  </a:lnTo>
                  <a:lnTo>
                    <a:pt x="515175" y="1267421"/>
                  </a:lnTo>
                  <a:lnTo>
                    <a:pt x="506463" y="1226642"/>
                  </a:lnTo>
                  <a:lnTo>
                    <a:pt x="494957" y="1178331"/>
                  </a:lnTo>
                  <a:lnTo>
                    <a:pt x="482396" y="1130312"/>
                  </a:lnTo>
                  <a:lnTo>
                    <a:pt x="468782" y="1082598"/>
                  </a:lnTo>
                  <a:lnTo>
                    <a:pt x="454126" y="1035177"/>
                  </a:lnTo>
                  <a:lnTo>
                    <a:pt x="438416" y="988060"/>
                  </a:lnTo>
                  <a:lnTo>
                    <a:pt x="422694" y="943356"/>
                  </a:lnTo>
                  <a:lnTo>
                    <a:pt x="405739" y="897597"/>
                  </a:lnTo>
                  <a:lnTo>
                    <a:pt x="387616" y="850874"/>
                  </a:lnTo>
                  <a:lnTo>
                    <a:pt x="368388" y="803313"/>
                  </a:lnTo>
                  <a:lnTo>
                    <a:pt x="348157" y="754989"/>
                  </a:lnTo>
                  <a:lnTo>
                    <a:pt x="326961" y="706031"/>
                  </a:lnTo>
                  <a:lnTo>
                    <a:pt x="303136" y="652983"/>
                  </a:lnTo>
                  <a:lnTo>
                    <a:pt x="279425" y="601179"/>
                  </a:lnTo>
                  <a:lnTo>
                    <a:pt x="255955" y="550710"/>
                  </a:lnTo>
                  <a:lnTo>
                    <a:pt x="232854" y="501700"/>
                  </a:lnTo>
                  <a:lnTo>
                    <a:pt x="210273" y="454228"/>
                  </a:lnTo>
                  <a:lnTo>
                    <a:pt x="146964" y="322097"/>
                  </a:lnTo>
                  <a:lnTo>
                    <a:pt x="127800" y="281813"/>
                  </a:lnTo>
                  <a:lnTo>
                    <a:pt x="109816" y="243586"/>
                  </a:lnTo>
                  <a:lnTo>
                    <a:pt x="72212" y="162267"/>
                  </a:lnTo>
                  <a:lnTo>
                    <a:pt x="53746" y="121602"/>
                  </a:lnTo>
                  <a:lnTo>
                    <a:pt x="37884" y="85991"/>
                  </a:lnTo>
                  <a:lnTo>
                    <a:pt x="6819" y="14274"/>
                  </a:lnTo>
                  <a:lnTo>
                    <a:pt x="4800" y="9982"/>
                  </a:lnTo>
                  <a:lnTo>
                    <a:pt x="3035" y="5943"/>
                  </a:lnTo>
                  <a:lnTo>
                    <a:pt x="762" y="1143"/>
                  </a:lnTo>
                  <a:lnTo>
                    <a:pt x="0" y="0"/>
                  </a:lnTo>
                  <a:lnTo>
                    <a:pt x="203" y="1320"/>
                  </a:lnTo>
                  <a:lnTo>
                    <a:pt x="584" y="2578"/>
                  </a:lnTo>
                  <a:lnTo>
                    <a:pt x="1143" y="3784"/>
                  </a:lnTo>
                  <a:lnTo>
                    <a:pt x="2273" y="6819"/>
                  </a:lnTo>
                  <a:lnTo>
                    <a:pt x="3670" y="10363"/>
                  </a:lnTo>
                  <a:lnTo>
                    <a:pt x="5308" y="14909"/>
                  </a:lnTo>
                  <a:lnTo>
                    <a:pt x="8547" y="23037"/>
                  </a:lnTo>
                  <a:lnTo>
                    <a:pt x="34467" y="87464"/>
                  </a:lnTo>
                  <a:lnTo>
                    <a:pt x="49745" y="123380"/>
                  </a:lnTo>
                  <a:lnTo>
                    <a:pt x="67665" y="164490"/>
                  </a:lnTo>
                  <a:lnTo>
                    <a:pt x="88112" y="210426"/>
                  </a:lnTo>
                  <a:lnTo>
                    <a:pt x="104470" y="246634"/>
                  </a:lnTo>
                  <a:lnTo>
                    <a:pt x="122148" y="284988"/>
                  </a:lnTo>
                  <a:lnTo>
                    <a:pt x="141058" y="325399"/>
                  </a:lnTo>
                  <a:lnTo>
                    <a:pt x="226072" y="505371"/>
                  </a:lnTo>
                  <a:lnTo>
                    <a:pt x="249021" y="554431"/>
                  </a:lnTo>
                  <a:lnTo>
                    <a:pt x="272376" y="604913"/>
                  </a:lnTo>
                  <a:lnTo>
                    <a:pt x="295998" y="656691"/>
                  </a:lnTo>
                  <a:lnTo>
                    <a:pt x="319760" y="709688"/>
                  </a:lnTo>
                  <a:lnTo>
                    <a:pt x="340969" y="758545"/>
                  </a:lnTo>
                  <a:lnTo>
                    <a:pt x="361238" y="806691"/>
                  </a:lnTo>
                  <a:lnTo>
                    <a:pt x="380517" y="854062"/>
                  </a:lnTo>
                  <a:lnTo>
                    <a:pt x="398703" y="900607"/>
                  </a:lnTo>
                  <a:lnTo>
                    <a:pt x="415759" y="946264"/>
                  </a:lnTo>
                  <a:lnTo>
                    <a:pt x="431609" y="990968"/>
                  </a:lnTo>
                  <a:lnTo>
                    <a:pt x="447471" y="1037793"/>
                  </a:lnTo>
                  <a:lnTo>
                    <a:pt x="462343" y="1084922"/>
                  </a:lnTo>
                  <a:lnTo>
                    <a:pt x="476224" y="1132332"/>
                  </a:lnTo>
                  <a:lnTo>
                    <a:pt x="489127" y="1180033"/>
                  </a:lnTo>
                  <a:lnTo>
                    <a:pt x="501040" y="1228026"/>
                  </a:lnTo>
                  <a:lnTo>
                    <a:pt x="511835" y="1276997"/>
                  </a:lnTo>
                  <a:lnTo>
                    <a:pt x="520496" y="1320888"/>
                  </a:lnTo>
                  <a:lnTo>
                    <a:pt x="527189" y="1359255"/>
                  </a:lnTo>
                  <a:lnTo>
                    <a:pt x="534149" y="1405496"/>
                  </a:lnTo>
                  <a:lnTo>
                    <a:pt x="537006" y="1427988"/>
                  </a:lnTo>
                  <a:lnTo>
                    <a:pt x="538149" y="1436560"/>
                  </a:lnTo>
                  <a:lnTo>
                    <a:pt x="538911" y="1441348"/>
                  </a:lnTo>
                  <a:lnTo>
                    <a:pt x="539915" y="1445145"/>
                  </a:lnTo>
                  <a:lnTo>
                    <a:pt x="540016" y="1449628"/>
                  </a:lnTo>
                  <a:lnTo>
                    <a:pt x="540270" y="1450936"/>
                  </a:lnTo>
                  <a:lnTo>
                    <a:pt x="540677" y="1452219"/>
                  </a:lnTo>
                  <a:lnTo>
                    <a:pt x="540842" y="1450936"/>
                  </a:lnTo>
                  <a:lnTo>
                    <a:pt x="540867" y="1449273"/>
                  </a:lnTo>
                  <a:close/>
                </a:path>
                <a:path w="614679" h="1464310">
                  <a:moveTo>
                    <a:pt x="614527" y="1440218"/>
                  </a:moveTo>
                  <a:lnTo>
                    <a:pt x="609206" y="1385214"/>
                  </a:lnTo>
                  <a:lnTo>
                    <a:pt x="603669" y="1346123"/>
                  </a:lnTo>
                  <a:lnTo>
                    <a:pt x="596252" y="1300962"/>
                  </a:lnTo>
                  <a:lnTo>
                    <a:pt x="587933" y="1255991"/>
                  </a:lnTo>
                  <a:lnTo>
                    <a:pt x="578726" y="1211211"/>
                  </a:lnTo>
                  <a:lnTo>
                    <a:pt x="568604" y="1166609"/>
                  </a:lnTo>
                  <a:lnTo>
                    <a:pt x="557593" y="1122184"/>
                  </a:lnTo>
                  <a:lnTo>
                    <a:pt x="545668" y="1078001"/>
                  </a:lnTo>
                  <a:lnTo>
                    <a:pt x="532803" y="1034110"/>
                  </a:lnTo>
                  <a:lnTo>
                    <a:pt x="519023" y="990511"/>
                  </a:lnTo>
                  <a:lnTo>
                    <a:pt x="504304" y="947204"/>
                  </a:lnTo>
                  <a:lnTo>
                    <a:pt x="481406" y="884682"/>
                  </a:lnTo>
                  <a:lnTo>
                    <a:pt x="458495" y="828014"/>
                  </a:lnTo>
                  <a:lnTo>
                    <a:pt x="452691" y="816660"/>
                  </a:lnTo>
                  <a:lnTo>
                    <a:pt x="454253" y="822858"/>
                  </a:lnTo>
                  <a:lnTo>
                    <a:pt x="456082" y="828954"/>
                  </a:lnTo>
                  <a:lnTo>
                    <a:pt x="458165" y="834974"/>
                  </a:lnTo>
                  <a:lnTo>
                    <a:pt x="460514" y="840917"/>
                  </a:lnTo>
                  <a:lnTo>
                    <a:pt x="483235" y="905840"/>
                  </a:lnTo>
                  <a:lnTo>
                    <a:pt x="498500" y="951039"/>
                  </a:lnTo>
                  <a:lnTo>
                    <a:pt x="515073" y="1003249"/>
                  </a:lnTo>
                  <a:lnTo>
                    <a:pt x="532371" y="1061275"/>
                  </a:lnTo>
                  <a:lnTo>
                    <a:pt x="549757" y="1123962"/>
                  </a:lnTo>
                  <a:lnTo>
                    <a:pt x="565556" y="1187030"/>
                  </a:lnTo>
                  <a:lnTo>
                    <a:pt x="578650" y="1246111"/>
                  </a:lnTo>
                  <a:lnTo>
                    <a:pt x="589368" y="1299806"/>
                  </a:lnTo>
                  <a:lnTo>
                    <a:pt x="597979" y="1346758"/>
                  </a:lnTo>
                  <a:lnTo>
                    <a:pt x="611517" y="1427683"/>
                  </a:lnTo>
                  <a:lnTo>
                    <a:pt x="614527" y="1440218"/>
                  </a:lnTo>
                  <a:close/>
                </a:path>
              </a:pathLst>
            </a:custGeom>
            <a:solidFill>
              <a:srgbClr val="2532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0277791" y="4928536"/>
              <a:ext cx="579120" cy="706120"/>
            </a:xfrm>
            <a:custGeom>
              <a:avLst/>
              <a:gdLst/>
              <a:ahLst/>
              <a:cxnLst/>
              <a:rect l="l" t="t" r="r" b="b"/>
              <a:pathLst>
                <a:path w="579120" h="706120">
                  <a:moveTo>
                    <a:pt x="578918" y="705646"/>
                  </a:moveTo>
                  <a:lnTo>
                    <a:pt x="0" y="705646"/>
                  </a:lnTo>
                  <a:lnTo>
                    <a:pt x="0" y="0"/>
                  </a:lnTo>
                  <a:lnTo>
                    <a:pt x="578918" y="0"/>
                  </a:lnTo>
                  <a:lnTo>
                    <a:pt x="578918" y="705646"/>
                  </a:lnTo>
                  <a:close/>
                </a:path>
              </a:pathLst>
            </a:custGeom>
            <a:solidFill>
              <a:srgbClr val="ED21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10672026" y="4928536"/>
              <a:ext cx="184785" cy="706120"/>
            </a:xfrm>
            <a:custGeom>
              <a:avLst/>
              <a:gdLst/>
              <a:ahLst/>
              <a:cxnLst/>
              <a:rect l="l" t="t" r="r" b="b"/>
              <a:pathLst>
                <a:path w="184784" h="706120">
                  <a:moveTo>
                    <a:pt x="0" y="705646"/>
                  </a:moveTo>
                  <a:lnTo>
                    <a:pt x="184683" y="705646"/>
                  </a:lnTo>
                  <a:lnTo>
                    <a:pt x="184683" y="0"/>
                  </a:lnTo>
                  <a:lnTo>
                    <a:pt x="0" y="0"/>
                  </a:lnTo>
                  <a:lnTo>
                    <a:pt x="0" y="705646"/>
                  </a:lnTo>
                  <a:close/>
                </a:path>
              </a:pathLst>
            </a:custGeom>
            <a:solidFill>
              <a:srgbClr val="000000">
                <a:alpha val="2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10158498" y="4928536"/>
              <a:ext cx="513715" cy="706120"/>
            </a:xfrm>
            <a:custGeom>
              <a:avLst/>
              <a:gdLst/>
              <a:ahLst/>
              <a:cxnLst/>
              <a:rect l="l" t="t" r="r" b="b"/>
              <a:pathLst>
                <a:path w="513715" h="706120">
                  <a:moveTo>
                    <a:pt x="513528" y="705646"/>
                  </a:moveTo>
                  <a:lnTo>
                    <a:pt x="0" y="705646"/>
                  </a:lnTo>
                  <a:lnTo>
                    <a:pt x="0" y="0"/>
                  </a:lnTo>
                  <a:lnTo>
                    <a:pt x="513528" y="0"/>
                  </a:lnTo>
                  <a:lnTo>
                    <a:pt x="513528" y="705646"/>
                  </a:lnTo>
                  <a:close/>
                </a:path>
              </a:pathLst>
            </a:custGeom>
            <a:solidFill>
              <a:srgbClr val="ED21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54" name="object 5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638240" y="4597499"/>
            <a:ext cx="686092" cy="1038198"/>
          </a:xfrm>
          <a:prstGeom prst="rect">
            <a:avLst/>
          </a:prstGeom>
        </p:spPr>
      </p:pic>
      <p:grpSp>
        <p:nvGrpSpPr>
          <p:cNvPr id="55" name="object 55"/>
          <p:cNvGrpSpPr/>
          <p:nvPr/>
        </p:nvGrpSpPr>
        <p:grpSpPr>
          <a:xfrm>
            <a:off x="3571503" y="1347206"/>
            <a:ext cx="6361430" cy="4290695"/>
            <a:chOff x="3571503" y="1347206"/>
            <a:chExt cx="6361430" cy="4290695"/>
          </a:xfrm>
        </p:grpSpPr>
        <p:sp>
          <p:nvSpPr>
            <p:cNvPr id="56" name="object 56"/>
            <p:cNvSpPr/>
            <p:nvPr/>
          </p:nvSpPr>
          <p:spPr>
            <a:xfrm>
              <a:off x="3571494" y="1664283"/>
              <a:ext cx="6361430" cy="3973195"/>
            </a:xfrm>
            <a:custGeom>
              <a:avLst/>
              <a:gdLst/>
              <a:ahLst/>
              <a:cxnLst/>
              <a:rect l="l" t="t" r="r" b="b"/>
              <a:pathLst>
                <a:path w="6361430" h="3973195">
                  <a:moveTo>
                    <a:pt x="6360909" y="3633317"/>
                  </a:moveTo>
                  <a:lnTo>
                    <a:pt x="6063373" y="3633317"/>
                  </a:lnTo>
                  <a:lnTo>
                    <a:pt x="6063373" y="184023"/>
                  </a:lnTo>
                  <a:lnTo>
                    <a:pt x="6063145" y="174980"/>
                  </a:lnTo>
                  <a:lnTo>
                    <a:pt x="6055449" y="130594"/>
                  </a:lnTo>
                  <a:lnTo>
                    <a:pt x="6037211" y="89420"/>
                  </a:lnTo>
                  <a:lnTo>
                    <a:pt x="6009500" y="53898"/>
                  </a:lnTo>
                  <a:lnTo>
                    <a:pt x="5973991" y="26174"/>
                  </a:lnTo>
                  <a:lnTo>
                    <a:pt x="5932830" y="7924"/>
                  </a:lnTo>
                  <a:lnTo>
                    <a:pt x="5888482" y="215"/>
                  </a:lnTo>
                  <a:lnTo>
                    <a:pt x="5879439" y="0"/>
                  </a:lnTo>
                  <a:lnTo>
                    <a:pt x="376567" y="0"/>
                  </a:lnTo>
                  <a:lnTo>
                    <a:pt x="331863" y="5511"/>
                  </a:lnTo>
                  <a:lnTo>
                    <a:pt x="289864" y="21729"/>
                  </a:lnTo>
                  <a:lnTo>
                    <a:pt x="253060" y="47663"/>
                  </a:lnTo>
                  <a:lnTo>
                    <a:pt x="223634" y="81775"/>
                  </a:lnTo>
                  <a:lnTo>
                    <a:pt x="203390" y="122034"/>
                  </a:lnTo>
                  <a:lnTo>
                    <a:pt x="193522" y="165976"/>
                  </a:lnTo>
                  <a:lnTo>
                    <a:pt x="192633" y="184023"/>
                  </a:lnTo>
                  <a:lnTo>
                    <a:pt x="192633" y="3633317"/>
                  </a:lnTo>
                  <a:lnTo>
                    <a:pt x="508" y="3633317"/>
                  </a:lnTo>
                  <a:lnTo>
                    <a:pt x="0" y="3633317"/>
                  </a:lnTo>
                  <a:lnTo>
                    <a:pt x="0" y="3755733"/>
                  </a:lnTo>
                  <a:lnTo>
                    <a:pt x="5753" y="3799459"/>
                  </a:lnTo>
                  <a:lnTo>
                    <a:pt x="19926" y="3841204"/>
                  </a:lnTo>
                  <a:lnTo>
                    <a:pt x="41960" y="3879392"/>
                  </a:lnTo>
                  <a:lnTo>
                    <a:pt x="71018" y="3912552"/>
                  </a:lnTo>
                  <a:lnTo>
                    <a:pt x="105981" y="3939387"/>
                  </a:lnTo>
                  <a:lnTo>
                    <a:pt x="145516" y="3958894"/>
                  </a:lnTo>
                  <a:lnTo>
                    <a:pt x="188087" y="3970299"/>
                  </a:lnTo>
                  <a:lnTo>
                    <a:pt x="217347" y="3973195"/>
                  </a:lnTo>
                  <a:lnTo>
                    <a:pt x="6143574" y="3973195"/>
                  </a:lnTo>
                  <a:lnTo>
                    <a:pt x="6187262" y="3967429"/>
                  </a:lnTo>
                  <a:lnTo>
                    <a:pt x="6228994" y="3953256"/>
                  </a:lnTo>
                  <a:lnTo>
                    <a:pt x="6267170" y="3931208"/>
                  </a:lnTo>
                  <a:lnTo>
                    <a:pt x="6300305" y="3902138"/>
                  </a:lnTo>
                  <a:lnTo>
                    <a:pt x="6327127" y="3867150"/>
                  </a:lnTo>
                  <a:lnTo>
                    <a:pt x="6346622" y="3827602"/>
                  </a:lnTo>
                  <a:lnTo>
                    <a:pt x="6358026" y="3785006"/>
                  </a:lnTo>
                  <a:lnTo>
                    <a:pt x="6360909" y="3755733"/>
                  </a:lnTo>
                  <a:lnTo>
                    <a:pt x="6360909" y="3633317"/>
                  </a:lnTo>
                  <a:close/>
                </a:path>
              </a:pathLst>
            </a:custGeom>
            <a:solidFill>
              <a:srgbClr val="45596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6120828" y="5261216"/>
              <a:ext cx="1263015" cy="125730"/>
            </a:xfrm>
            <a:custGeom>
              <a:avLst/>
              <a:gdLst/>
              <a:ahLst/>
              <a:cxnLst/>
              <a:rect l="l" t="t" r="r" b="b"/>
              <a:pathLst>
                <a:path w="1263015" h="125729">
                  <a:moveTo>
                    <a:pt x="1262748" y="0"/>
                  </a:moveTo>
                  <a:lnTo>
                    <a:pt x="0" y="0"/>
                  </a:lnTo>
                  <a:lnTo>
                    <a:pt x="78905" y="125679"/>
                  </a:lnTo>
                  <a:lnTo>
                    <a:pt x="1189532" y="125679"/>
                  </a:lnTo>
                  <a:lnTo>
                    <a:pt x="1262748" y="0"/>
                  </a:lnTo>
                  <a:close/>
                </a:path>
              </a:pathLst>
            </a:custGeom>
            <a:solidFill>
              <a:srgbClr val="2532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3932285" y="1887575"/>
              <a:ext cx="5511800" cy="3271520"/>
            </a:xfrm>
            <a:custGeom>
              <a:avLst/>
              <a:gdLst/>
              <a:ahLst/>
              <a:cxnLst/>
              <a:rect l="l" t="t" r="r" b="b"/>
              <a:pathLst>
                <a:path w="5511800" h="3271520">
                  <a:moveTo>
                    <a:pt x="5475657" y="3270955"/>
                  </a:moveTo>
                  <a:lnTo>
                    <a:pt x="35805" y="3270955"/>
                  </a:lnTo>
                  <a:lnTo>
                    <a:pt x="30539" y="3269907"/>
                  </a:lnTo>
                  <a:lnTo>
                    <a:pt x="1047" y="3240399"/>
                  </a:lnTo>
                  <a:lnTo>
                    <a:pt x="0" y="3235131"/>
                  </a:lnTo>
                  <a:lnTo>
                    <a:pt x="0" y="35823"/>
                  </a:lnTo>
                  <a:lnTo>
                    <a:pt x="30539" y="1047"/>
                  </a:lnTo>
                  <a:lnTo>
                    <a:pt x="35805" y="0"/>
                  </a:lnTo>
                  <a:lnTo>
                    <a:pt x="41279" y="0"/>
                  </a:lnTo>
                  <a:lnTo>
                    <a:pt x="5475657" y="0"/>
                  </a:lnTo>
                  <a:lnTo>
                    <a:pt x="5510415" y="30555"/>
                  </a:lnTo>
                  <a:lnTo>
                    <a:pt x="5511463" y="35823"/>
                  </a:lnTo>
                  <a:lnTo>
                    <a:pt x="5511463" y="3235131"/>
                  </a:lnTo>
                  <a:lnTo>
                    <a:pt x="5480923" y="3269907"/>
                  </a:lnTo>
                  <a:lnTo>
                    <a:pt x="5475657" y="3270955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3926352" y="2132095"/>
              <a:ext cx="5511800" cy="2738755"/>
            </a:xfrm>
            <a:custGeom>
              <a:avLst/>
              <a:gdLst/>
              <a:ahLst/>
              <a:cxnLst/>
              <a:rect l="l" t="t" r="r" b="b"/>
              <a:pathLst>
                <a:path w="5511800" h="2738754">
                  <a:moveTo>
                    <a:pt x="0" y="2738468"/>
                  </a:moveTo>
                  <a:lnTo>
                    <a:pt x="5511463" y="2738468"/>
                  </a:lnTo>
                  <a:lnTo>
                    <a:pt x="5511463" y="0"/>
                  </a:lnTo>
                  <a:lnTo>
                    <a:pt x="0" y="0"/>
                  </a:lnTo>
                  <a:lnTo>
                    <a:pt x="0" y="273846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0" name="object 6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96209" y="1970286"/>
              <a:ext cx="88178" cy="88208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029472" y="1970252"/>
              <a:ext cx="88177" cy="88223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157490" y="1969907"/>
              <a:ext cx="88129" cy="88174"/>
            </a:xfrm>
            <a:prstGeom prst="rect">
              <a:avLst/>
            </a:prstGeom>
          </p:spPr>
        </p:pic>
        <p:sp>
          <p:nvSpPr>
            <p:cNvPr id="63" name="object 63"/>
            <p:cNvSpPr/>
            <p:nvPr/>
          </p:nvSpPr>
          <p:spPr>
            <a:xfrm>
              <a:off x="3926352" y="4870564"/>
              <a:ext cx="5517515" cy="293370"/>
            </a:xfrm>
            <a:custGeom>
              <a:avLst/>
              <a:gdLst/>
              <a:ahLst/>
              <a:cxnLst/>
              <a:rect l="l" t="t" r="r" b="b"/>
              <a:pathLst>
                <a:path w="5517515" h="293370">
                  <a:moveTo>
                    <a:pt x="5517397" y="292766"/>
                  </a:moveTo>
                  <a:lnTo>
                    <a:pt x="0" y="292766"/>
                  </a:lnTo>
                  <a:lnTo>
                    <a:pt x="0" y="0"/>
                  </a:lnTo>
                  <a:lnTo>
                    <a:pt x="5517397" y="0"/>
                  </a:lnTo>
                  <a:lnTo>
                    <a:pt x="5517397" y="292766"/>
                  </a:lnTo>
                  <a:close/>
                </a:path>
              </a:pathLst>
            </a:custGeom>
            <a:solidFill>
              <a:srgbClr val="2532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4088561" y="4999037"/>
              <a:ext cx="4779010" cy="62865"/>
            </a:xfrm>
            <a:custGeom>
              <a:avLst/>
              <a:gdLst/>
              <a:ahLst/>
              <a:cxnLst/>
              <a:rect l="l" t="t" r="r" b="b"/>
              <a:pathLst>
                <a:path w="4779009" h="62864">
                  <a:moveTo>
                    <a:pt x="46329" y="51765"/>
                  </a:moveTo>
                  <a:lnTo>
                    <a:pt x="18173" y="51511"/>
                  </a:lnTo>
                  <a:lnTo>
                    <a:pt x="34086" y="36360"/>
                  </a:lnTo>
                  <a:lnTo>
                    <a:pt x="40551" y="31750"/>
                  </a:lnTo>
                  <a:lnTo>
                    <a:pt x="43878" y="25476"/>
                  </a:lnTo>
                  <a:lnTo>
                    <a:pt x="13512" y="0"/>
                  </a:lnTo>
                  <a:lnTo>
                    <a:pt x="5930" y="3276"/>
                  </a:lnTo>
                  <a:lnTo>
                    <a:pt x="0" y="10337"/>
                  </a:lnTo>
                  <a:lnTo>
                    <a:pt x="7823" y="16268"/>
                  </a:lnTo>
                  <a:lnTo>
                    <a:pt x="11391" y="11836"/>
                  </a:lnTo>
                  <a:lnTo>
                    <a:pt x="16027" y="9779"/>
                  </a:lnTo>
                  <a:lnTo>
                    <a:pt x="21704" y="10083"/>
                  </a:lnTo>
                  <a:lnTo>
                    <a:pt x="29032" y="10083"/>
                  </a:lnTo>
                  <a:lnTo>
                    <a:pt x="32816" y="13246"/>
                  </a:lnTo>
                  <a:lnTo>
                    <a:pt x="32816" y="22212"/>
                  </a:lnTo>
                  <a:lnTo>
                    <a:pt x="31813" y="25742"/>
                  </a:lnTo>
                  <a:lnTo>
                    <a:pt x="2400" y="53784"/>
                  </a:lnTo>
                  <a:lnTo>
                    <a:pt x="2400" y="61112"/>
                  </a:lnTo>
                  <a:lnTo>
                    <a:pt x="46329" y="61112"/>
                  </a:lnTo>
                  <a:lnTo>
                    <a:pt x="46329" y="51765"/>
                  </a:lnTo>
                  <a:close/>
                </a:path>
                <a:path w="4779009" h="62864">
                  <a:moveTo>
                    <a:pt x="66382" y="20243"/>
                  </a:moveTo>
                  <a:lnTo>
                    <a:pt x="65671" y="18580"/>
                  </a:lnTo>
                  <a:lnTo>
                    <a:pt x="62890" y="15811"/>
                  </a:lnTo>
                  <a:lnTo>
                    <a:pt x="61277" y="15125"/>
                  </a:lnTo>
                  <a:lnTo>
                    <a:pt x="57416" y="15125"/>
                  </a:lnTo>
                  <a:lnTo>
                    <a:pt x="55740" y="15811"/>
                  </a:lnTo>
                  <a:lnTo>
                    <a:pt x="52959" y="18580"/>
                  </a:lnTo>
                  <a:lnTo>
                    <a:pt x="52260" y="20243"/>
                  </a:lnTo>
                  <a:lnTo>
                    <a:pt x="52184" y="24168"/>
                  </a:lnTo>
                  <a:lnTo>
                    <a:pt x="52832" y="25844"/>
                  </a:lnTo>
                  <a:lnTo>
                    <a:pt x="55575" y="28638"/>
                  </a:lnTo>
                  <a:lnTo>
                    <a:pt x="57238" y="29324"/>
                  </a:lnTo>
                  <a:lnTo>
                    <a:pt x="61163" y="29324"/>
                  </a:lnTo>
                  <a:lnTo>
                    <a:pt x="62852" y="28638"/>
                  </a:lnTo>
                  <a:lnTo>
                    <a:pt x="65697" y="25844"/>
                  </a:lnTo>
                  <a:lnTo>
                    <a:pt x="66370" y="24168"/>
                  </a:lnTo>
                  <a:lnTo>
                    <a:pt x="66382" y="20243"/>
                  </a:lnTo>
                  <a:close/>
                </a:path>
                <a:path w="4779009" h="62864">
                  <a:moveTo>
                    <a:pt x="66560" y="52552"/>
                  </a:moveTo>
                  <a:lnTo>
                    <a:pt x="66001" y="50685"/>
                  </a:lnTo>
                  <a:lnTo>
                    <a:pt x="63182" y="47459"/>
                  </a:lnTo>
                  <a:lnTo>
                    <a:pt x="61404" y="46659"/>
                  </a:lnTo>
                  <a:lnTo>
                    <a:pt x="57124" y="46659"/>
                  </a:lnTo>
                  <a:lnTo>
                    <a:pt x="55346" y="47459"/>
                  </a:lnTo>
                  <a:lnTo>
                    <a:pt x="52539" y="50685"/>
                  </a:lnTo>
                  <a:lnTo>
                    <a:pt x="51968" y="52552"/>
                  </a:lnTo>
                  <a:lnTo>
                    <a:pt x="52260" y="54673"/>
                  </a:lnTo>
                  <a:lnTo>
                    <a:pt x="51968" y="56794"/>
                  </a:lnTo>
                  <a:lnTo>
                    <a:pt x="52539" y="58661"/>
                  </a:lnTo>
                  <a:lnTo>
                    <a:pt x="55346" y="61874"/>
                  </a:lnTo>
                  <a:lnTo>
                    <a:pt x="57124" y="62687"/>
                  </a:lnTo>
                  <a:lnTo>
                    <a:pt x="61404" y="62687"/>
                  </a:lnTo>
                  <a:lnTo>
                    <a:pt x="63182" y="61874"/>
                  </a:lnTo>
                  <a:lnTo>
                    <a:pt x="66001" y="58661"/>
                  </a:lnTo>
                  <a:lnTo>
                    <a:pt x="66560" y="56794"/>
                  </a:lnTo>
                  <a:lnTo>
                    <a:pt x="66268" y="54673"/>
                  </a:lnTo>
                  <a:lnTo>
                    <a:pt x="66560" y="52552"/>
                  </a:lnTo>
                  <a:close/>
                </a:path>
                <a:path w="4779009" h="62864">
                  <a:moveTo>
                    <a:pt x="93916" y="1498"/>
                  </a:moveTo>
                  <a:lnTo>
                    <a:pt x="70307" y="1244"/>
                  </a:lnTo>
                  <a:lnTo>
                    <a:pt x="70307" y="10591"/>
                  </a:lnTo>
                  <a:lnTo>
                    <a:pt x="82931" y="10591"/>
                  </a:lnTo>
                  <a:lnTo>
                    <a:pt x="82931" y="61112"/>
                  </a:lnTo>
                  <a:lnTo>
                    <a:pt x="93916" y="61112"/>
                  </a:lnTo>
                  <a:lnTo>
                    <a:pt x="93916" y="1498"/>
                  </a:lnTo>
                  <a:close/>
                </a:path>
                <a:path w="4779009" h="62864">
                  <a:moveTo>
                    <a:pt x="158927" y="39255"/>
                  </a:moveTo>
                  <a:lnTo>
                    <a:pt x="148323" y="39255"/>
                  </a:lnTo>
                  <a:lnTo>
                    <a:pt x="148323" y="27266"/>
                  </a:lnTo>
                  <a:lnTo>
                    <a:pt x="137972" y="27266"/>
                  </a:lnTo>
                  <a:lnTo>
                    <a:pt x="137972" y="39255"/>
                  </a:lnTo>
                  <a:lnTo>
                    <a:pt x="118402" y="39255"/>
                  </a:lnTo>
                  <a:lnTo>
                    <a:pt x="146177" y="2501"/>
                  </a:lnTo>
                  <a:lnTo>
                    <a:pt x="134315" y="2501"/>
                  </a:lnTo>
                  <a:lnTo>
                    <a:pt x="104902" y="40398"/>
                  </a:lnTo>
                  <a:lnTo>
                    <a:pt x="104902" y="47599"/>
                  </a:lnTo>
                  <a:lnTo>
                    <a:pt x="137591" y="47599"/>
                  </a:lnTo>
                  <a:lnTo>
                    <a:pt x="137591" y="61112"/>
                  </a:lnTo>
                  <a:lnTo>
                    <a:pt x="148323" y="61112"/>
                  </a:lnTo>
                  <a:lnTo>
                    <a:pt x="148323" y="47599"/>
                  </a:lnTo>
                  <a:lnTo>
                    <a:pt x="158927" y="47599"/>
                  </a:lnTo>
                  <a:lnTo>
                    <a:pt x="158927" y="39255"/>
                  </a:lnTo>
                  <a:close/>
                </a:path>
                <a:path w="4779009" h="62864">
                  <a:moveTo>
                    <a:pt x="4778540" y="23723"/>
                  </a:moveTo>
                  <a:lnTo>
                    <a:pt x="1666062" y="23723"/>
                  </a:lnTo>
                  <a:lnTo>
                    <a:pt x="1666062" y="44310"/>
                  </a:lnTo>
                  <a:lnTo>
                    <a:pt x="4778540" y="44310"/>
                  </a:lnTo>
                  <a:lnTo>
                    <a:pt x="4778540" y="2372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4341416" y="5000654"/>
              <a:ext cx="1413510" cy="55244"/>
            </a:xfrm>
            <a:custGeom>
              <a:avLst/>
              <a:gdLst/>
              <a:ahLst/>
              <a:cxnLst/>
              <a:rect l="l" t="t" r="r" b="b"/>
              <a:pathLst>
                <a:path w="1413510" h="55245">
                  <a:moveTo>
                    <a:pt x="1413212" y="55067"/>
                  </a:moveTo>
                  <a:lnTo>
                    <a:pt x="0" y="55067"/>
                  </a:lnTo>
                  <a:lnTo>
                    <a:pt x="0" y="0"/>
                  </a:lnTo>
                  <a:lnTo>
                    <a:pt x="1413212" y="0"/>
                  </a:lnTo>
                  <a:lnTo>
                    <a:pt x="1413212" y="55067"/>
                  </a:lnTo>
                  <a:close/>
                </a:path>
              </a:pathLst>
            </a:custGeom>
            <a:solidFill>
              <a:srgbClr val="ED21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6" name="object 6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662729" y="4964279"/>
              <a:ext cx="137597" cy="137668"/>
            </a:xfrm>
            <a:prstGeom prst="rect">
              <a:avLst/>
            </a:prstGeom>
          </p:spPr>
        </p:pic>
        <p:sp>
          <p:nvSpPr>
            <p:cNvPr id="67" name="object 67"/>
            <p:cNvSpPr/>
            <p:nvPr/>
          </p:nvSpPr>
          <p:spPr>
            <a:xfrm>
              <a:off x="8933497" y="4957965"/>
              <a:ext cx="410845" cy="137160"/>
            </a:xfrm>
            <a:custGeom>
              <a:avLst/>
              <a:gdLst/>
              <a:ahLst/>
              <a:cxnLst/>
              <a:rect l="l" t="t" r="r" b="b"/>
              <a:pathLst>
                <a:path w="410845" h="137160">
                  <a:moveTo>
                    <a:pt x="47345" y="71628"/>
                  </a:moveTo>
                  <a:lnTo>
                    <a:pt x="42926" y="62522"/>
                  </a:lnTo>
                  <a:lnTo>
                    <a:pt x="39585" y="59461"/>
                  </a:lnTo>
                  <a:lnTo>
                    <a:pt x="37439" y="58178"/>
                  </a:lnTo>
                  <a:lnTo>
                    <a:pt x="36741" y="57937"/>
                  </a:lnTo>
                  <a:lnTo>
                    <a:pt x="36741" y="68338"/>
                  </a:lnTo>
                  <a:lnTo>
                    <a:pt x="36664" y="76479"/>
                  </a:lnTo>
                  <a:lnTo>
                    <a:pt x="27724" y="84797"/>
                  </a:lnTo>
                  <a:lnTo>
                    <a:pt x="25882" y="84797"/>
                  </a:lnTo>
                  <a:lnTo>
                    <a:pt x="24866" y="84632"/>
                  </a:lnTo>
                  <a:lnTo>
                    <a:pt x="16662" y="84632"/>
                  </a:lnTo>
                  <a:lnTo>
                    <a:pt x="12242" y="80213"/>
                  </a:lnTo>
                  <a:lnTo>
                    <a:pt x="12319" y="73101"/>
                  </a:lnTo>
                  <a:lnTo>
                    <a:pt x="12700" y="71628"/>
                  </a:lnTo>
                  <a:lnTo>
                    <a:pt x="14097" y="68859"/>
                  </a:lnTo>
                  <a:lnTo>
                    <a:pt x="15049" y="67678"/>
                  </a:lnTo>
                  <a:lnTo>
                    <a:pt x="17462" y="65722"/>
                  </a:lnTo>
                  <a:lnTo>
                    <a:pt x="19050" y="64909"/>
                  </a:lnTo>
                  <a:lnTo>
                    <a:pt x="19253" y="64909"/>
                  </a:lnTo>
                  <a:lnTo>
                    <a:pt x="22085" y="64160"/>
                  </a:lnTo>
                  <a:lnTo>
                    <a:pt x="23342" y="64160"/>
                  </a:lnTo>
                  <a:lnTo>
                    <a:pt x="24866" y="64414"/>
                  </a:lnTo>
                  <a:lnTo>
                    <a:pt x="32067" y="64414"/>
                  </a:lnTo>
                  <a:lnTo>
                    <a:pt x="36741" y="68338"/>
                  </a:lnTo>
                  <a:lnTo>
                    <a:pt x="36741" y="57937"/>
                  </a:lnTo>
                  <a:lnTo>
                    <a:pt x="32651" y="56489"/>
                  </a:lnTo>
                  <a:lnTo>
                    <a:pt x="30175" y="56159"/>
                  </a:lnTo>
                  <a:lnTo>
                    <a:pt x="30099" y="56489"/>
                  </a:lnTo>
                  <a:lnTo>
                    <a:pt x="25298" y="56489"/>
                  </a:lnTo>
                  <a:lnTo>
                    <a:pt x="27635" y="56337"/>
                  </a:lnTo>
                  <a:lnTo>
                    <a:pt x="30099" y="56489"/>
                  </a:lnTo>
                  <a:lnTo>
                    <a:pt x="30099" y="56159"/>
                  </a:lnTo>
                  <a:lnTo>
                    <a:pt x="24993" y="56159"/>
                  </a:lnTo>
                  <a:lnTo>
                    <a:pt x="21386" y="55930"/>
                  </a:lnTo>
                  <a:lnTo>
                    <a:pt x="16078" y="57988"/>
                  </a:lnTo>
                  <a:lnTo>
                    <a:pt x="11734" y="62522"/>
                  </a:lnTo>
                  <a:lnTo>
                    <a:pt x="13017" y="53632"/>
                  </a:lnTo>
                  <a:lnTo>
                    <a:pt x="16675" y="47231"/>
                  </a:lnTo>
                  <a:lnTo>
                    <a:pt x="22440" y="43357"/>
                  </a:lnTo>
                  <a:lnTo>
                    <a:pt x="30048" y="42062"/>
                  </a:lnTo>
                  <a:lnTo>
                    <a:pt x="34086" y="41871"/>
                  </a:lnTo>
                  <a:lnTo>
                    <a:pt x="37833" y="42849"/>
                  </a:lnTo>
                  <a:lnTo>
                    <a:pt x="41275" y="44970"/>
                  </a:lnTo>
                  <a:lnTo>
                    <a:pt x="41351" y="44831"/>
                  </a:lnTo>
                  <a:lnTo>
                    <a:pt x="42824" y="41871"/>
                  </a:lnTo>
                  <a:lnTo>
                    <a:pt x="45440" y="36626"/>
                  </a:lnTo>
                  <a:lnTo>
                    <a:pt x="40589" y="33883"/>
                  </a:lnTo>
                  <a:lnTo>
                    <a:pt x="35915" y="32715"/>
                  </a:lnTo>
                  <a:lnTo>
                    <a:pt x="35369" y="32588"/>
                  </a:lnTo>
                  <a:lnTo>
                    <a:pt x="29794" y="32715"/>
                  </a:lnTo>
                  <a:lnTo>
                    <a:pt x="25641" y="32537"/>
                  </a:lnTo>
                  <a:lnTo>
                    <a:pt x="0" y="60286"/>
                  </a:lnTo>
                  <a:lnTo>
                    <a:pt x="317" y="62890"/>
                  </a:lnTo>
                  <a:lnTo>
                    <a:pt x="25539" y="94068"/>
                  </a:lnTo>
                  <a:lnTo>
                    <a:pt x="25361" y="94068"/>
                  </a:lnTo>
                  <a:lnTo>
                    <a:pt x="28511" y="94361"/>
                  </a:lnTo>
                  <a:lnTo>
                    <a:pt x="31216" y="94068"/>
                  </a:lnTo>
                  <a:lnTo>
                    <a:pt x="36499" y="92316"/>
                  </a:lnTo>
                  <a:lnTo>
                    <a:pt x="47320" y="77863"/>
                  </a:lnTo>
                  <a:lnTo>
                    <a:pt x="47345" y="71628"/>
                  </a:lnTo>
                  <a:close/>
                </a:path>
                <a:path w="410845" h="137160">
                  <a:moveTo>
                    <a:pt x="67195" y="84404"/>
                  </a:moveTo>
                  <a:lnTo>
                    <a:pt x="66624" y="82537"/>
                  </a:lnTo>
                  <a:lnTo>
                    <a:pt x="63817" y="79311"/>
                  </a:lnTo>
                  <a:lnTo>
                    <a:pt x="62039" y="78511"/>
                  </a:lnTo>
                  <a:lnTo>
                    <a:pt x="57759" y="78511"/>
                  </a:lnTo>
                  <a:lnTo>
                    <a:pt x="55981" y="79311"/>
                  </a:lnTo>
                  <a:lnTo>
                    <a:pt x="53174" y="82537"/>
                  </a:lnTo>
                  <a:lnTo>
                    <a:pt x="52603" y="84404"/>
                  </a:lnTo>
                  <a:lnTo>
                    <a:pt x="52895" y="86525"/>
                  </a:lnTo>
                  <a:lnTo>
                    <a:pt x="52603" y="88646"/>
                  </a:lnTo>
                  <a:lnTo>
                    <a:pt x="53174" y="90512"/>
                  </a:lnTo>
                  <a:lnTo>
                    <a:pt x="55981" y="93738"/>
                  </a:lnTo>
                  <a:lnTo>
                    <a:pt x="57759" y="94538"/>
                  </a:lnTo>
                  <a:lnTo>
                    <a:pt x="62039" y="94538"/>
                  </a:lnTo>
                  <a:lnTo>
                    <a:pt x="63817" y="93738"/>
                  </a:lnTo>
                  <a:lnTo>
                    <a:pt x="66624" y="90512"/>
                  </a:lnTo>
                  <a:lnTo>
                    <a:pt x="67195" y="88646"/>
                  </a:lnTo>
                  <a:lnTo>
                    <a:pt x="66903" y="86525"/>
                  </a:lnTo>
                  <a:lnTo>
                    <a:pt x="67195" y="84404"/>
                  </a:lnTo>
                  <a:close/>
                </a:path>
                <a:path w="410845" h="137160">
                  <a:moveTo>
                    <a:pt x="67195" y="51943"/>
                  </a:moveTo>
                  <a:lnTo>
                    <a:pt x="66624" y="50076"/>
                  </a:lnTo>
                  <a:lnTo>
                    <a:pt x="63817" y="46850"/>
                  </a:lnTo>
                  <a:lnTo>
                    <a:pt x="62039" y="46050"/>
                  </a:lnTo>
                  <a:lnTo>
                    <a:pt x="57759" y="46050"/>
                  </a:lnTo>
                  <a:lnTo>
                    <a:pt x="55981" y="46850"/>
                  </a:lnTo>
                  <a:lnTo>
                    <a:pt x="53174" y="50076"/>
                  </a:lnTo>
                  <a:lnTo>
                    <a:pt x="52603" y="51943"/>
                  </a:lnTo>
                  <a:lnTo>
                    <a:pt x="52895" y="54063"/>
                  </a:lnTo>
                  <a:lnTo>
                    <a:pt x="52603" y="56184"/>
                  </a:lnTo>
                  <a:lnTo>
                    <a:pt x="53174" y="58051"/>
                  </a:lnTo>
                  <a:lnTo>
                    <a:pt x="55981" y="61277"/>
                  </a:lnTo>
                  <a:lnTo>
                    <a:pt x="57759" y="62077"/>
                  </a:lnTo>
                  <a:lnTo>
                    <a:pt x="62039" y="62077"/>
                  </a:lnTo>
                  <a:lnTo>
                    <a:pt x="63817" y="61277"/>
                  </a:lnTo>
                  <a:lnTo>
                    <a:pt x="66624" y="58051"/>
                  </a:lnTo>
                  <a:lnTo>
                    <a:pt x="67195" y="56184"/>
                  </a:lnTo>
                  <a:lnTo>
                    <a:pt x="66903" y="54063"/>
                  </a:lnTo>
                  <a:lnTo>
                    <a:pt x="67195" y="51943"/>
                  </a:lnTo>
                  <a:close/>
                </a:path>
                <a:path w="410845" h="137160">
                  <a:moveTo>
                    <a:pt x="124472" y="63157"/>
                  </a:moveTo>
                  <a:lnTo>
                    <a:pt x="122567" y="50101"/>
                  </a:lnTo>
                  <a:lnTo>
                    <a:pt x="118237" y="42189"/>
                  </a:lnTo>
                  <a:lnTo>
                    <a:pt x="117284" y="40474"/>
                  </a:lnTo>
                  <a:lnTo>
                    <a:pt x="112598" y="36982"/>
                  </a:lnTo>
                  <a:lnTo>
                    <a:pt x="112598" y="48755"/>
                  </a:lnTo>
                  <a:lnTo>
                    <a:pt x="112598" y="77558"/>
                  </a:lnTo>
                  <a:lnTo>
                    <a:pt x="106921" y="84251"/>
                  </a:lnTo>
                  <a:lnTo>
                    <a:pt x="90766" y="84251"/>
                  </a:lnTo>
                  <a:lnTo>
                    <a:pt x="85077" y="77558"/>
                  </a:lnTo>
                  <a:lnTo>
                    <a:pt x="85077" y="48755"/>
                  </a:lnTo>
                  <a:lnTo>
                    <a:pt x="90639" y="42189"/>
                  </a:lnTo>
                  <a:lnTo>
                    <a:pt x="107048" y="42189"/>
                  </a:lnTo>
                  <a:lnTo>
                    <a:pt x="112598" y="48755"/>
                  </a:lnTo>
                  <a:lnTo>
                    <a:pt x="112598" y="36982"/>
                  </a:lnTo>
                  <a:lnTo>
                    <a:pt x="109296" y="34505"/>
                  </a:lnTo>
                  <a:lnTo>
                    <a:pt x="99225" y="32461"/>
                  </a:lnTo>
                  <a:lnTo>
                    <a:pt x="89154" y="34505"/>
                  </a:lnTo>
                  <a:lnTo>
                    <a:pt x="81153" y="40474"/>
                  </a:lnTo>
                  <a:lnTo>
                    <a:pt x="75882" y="50101"/>
                  </a:lnTo>
                  <a:lnTo>
                    <a:pt x="73977" y="63157"/>
                  </a:lnTo>
                  <a:lnTo>
                    <a:pt x="75882" y="76212"/>
                  </a:lnTo>
                  <a:lnTo>
                    <a:pt x="81153" y="85839"/>
                  </a:lnTo>
                  <a:lnTo>
                    <a:pt x="89154" y="91808"/>
                  </a:lnTo>
                  <a:lnTo>
                    <a:pt x="99225" y="93853"/>
                  </a:lnTo>
                  <a:lnTo>
                    <a:pt x="109296" y="91808"/>
                  </a:lnTo>
                  <a:lnTo>
                    <a:pt x="117284" y="85839"/>
                  </a:lnTo>
                  <a:lnTo>
                    <a:pt x="118160" y="84251"/>
                  </a:lnTo>
                  <a:lnTo>
                    <a:pt x="122567" y="76212"/>
                  </a:lnTo>
                  <a:lnTo>
                    <a:pt x="124472" y="63157"/>
                  </a:lnTo>
                  <a:close/>
                </a:path>
                <a:path w="410845" h="137160">
                  <a:moveTo>
                    <a:pt x="181648" y="63157"/>
                  </a:moveTo>
                  <a:lnTo>
                    <a:pt x="179755" y="50101"/>
                  </a:lnTo>
                  <a:lnTo>
                    <a:pt x="175412" y="42189"/>
                  </a:lnTo>
                  <a:lnTo>
                    <a:pt x="174472" y="40474"/>
                  </a:lnTo>
                  <a:lnTo>
                    <a:pt x="169913" y="37084"/>
                  </a:lnTo>
                  <a:lnTo>
                    <a:pt x="169913" y="48755"/>
                  </a:lnTo>
                  <a:lnTo>
                    <a:pt x="169913" y="77558"/>
                  </a:lnTo>
                  <a:lnTo>
                    <a:pt x="164109" y="84251"/>
                  </a:lnTo>
                  <a:lnTo>
                    <a:pt x="147942" y="84251"/>
                  </a:lnTo>
                  <a:lnTo>
                    <a:pt x="142392" y="77558"/>
                  </a:lnTo>
                  <a:lnTo>
                    <a:pt x="142392" y="48755"/>
                  </a:lnTo>
                  <a:lnTo>
                    <a:pt x="147828" y="42189"/>
                  </a:lnTo>
                  <a:lnTo>
                    <a:pt x="164236" y="42189"/>
                  </a:lnTo>
                  <a:lnTo>
                    <a:pt x="169913" y="48755"/>
                  </a:lnTo>
                  <a:lnTo>
                    <a:pt x="169913" y="37084"/>
                  </a:lnTo>
                  <a:lnTo>
                    <a:pt x="166471" y="34505"/>
                  </a:lnTo>
                  <a:lnTo>
                    <a:pt x="156400" y="32461"/>
                  </a:lnTo>
                  <a:lnTo>
                    <a:pt x="146342" y="34505"/>
                  </a:lnTo>
                  <a:lnTo>
                    <a:pt x="138341" y="40474"/>
                  </a:lnTo>
                  <a:lnTo>
                    <a:pt x="133057" y="50101"/>
                  </a:lnTo>
                  <a:lnTo>
                    <a:pt x="131152" y="63157"/>
                  </a:lnTo>
                  <a:lnTo>
                    <a:pt x="133057" y="76212"/>
                  </a:lnTo>
                  <a:lnTo>
                    <a:pt x="138341" y="85839"/>
                  </a:lnTo>
                  <a:lnTo>
                    <a:pt x="146342" y="91808"/>
                  </a:lnTo>
                  <a:lnTo>
                    <a:pt x="156400" y="93853"/>
                  </a:lnTo>
                  <a:lnTo>
                    <a:pt x="166471" y="91808"/>
                  </a:lnTo>
                  <a:lnTo>
                    <a:pt x="174472" y="85839"/>
                  </a:lnTo>
                  <a:lnTo>
                    <a:pt x="175348" y="84251"/>
                  </a:lnTo>
                  <a:lnTo>
                    <a:pt x="179755" y="76212"/>
                  </a:lnTo>
                  <a:lnTo>
                    <a:pt x="181648" y="63157"/>
                  </a:lnTo>
                  <a:close/>
                </a:path>
                <a:path w="410845" h="137160">
                  <a:moveTo>
                    <a:pt x="316090" y="116459"/>
                  </a:moveTo>
                  <a:lnTo>
                    <a:pt x="277215" y="116459"/>
                  </a:lnTo>
                  <a:lnTo>
                    <a:pt x="277215" y="77685"/>
                  </a:lnTo>
                  <a:lnTo>
                    <a:pt x="256641" y="77685"/>
                  </a:lnTo>
                  <a:lnTo>
                    <a:pt x="256641" y="137045"/>
                  </a:lnTo>
                  <a:lnTo>
                    <a:pt x="316090" y="137045"/>
                  </a:lnTo>
                  <a:lnTo>
                    <a:pt x="316090" y="116459"/>
                  </a:lnTo>
                  <a:close/>
                </a:path>
                <a:path w="410845" h="137160">
                  <a:moveTo>
                    <a:pt x="316090" y="0"/>
                  </a:moveTo>
                  <a:lnTo>
                    <a:pt x="256641" y="0"/>
                  </a:lnTo>
                  <a:lnTo>
                    <a:pt x="256641" y="59499"/>
                  </a:lnTo>
                  <a:lnTo>
                    <a:pt x="277342" y="59499"/>
                  </a:lnTo>
                  <a:lnTo>
                    <a:pt x="277342" y="20586"/>
                  </a:lnTo>
                  <a:lnTo>
                    <a:pt x="316090" y="20586"/>
                  </a:lnTo>
                  <a:lnTo>
                    <a:pt x="316090" y="0"/>
                  </a:lnTo>
                  <a:close/>
                </a:path>
                <a:path w="410845" h="137160">
                  <a:moveTo>
                    <a:pt x="410768" y="77558"/>
                  </a:moveTo>
                  <a:lnTo>
                    <a:pt x="390067" y="77558"/>
                  </a:lnTo>
                  <a:lnTo>
                    <a:pt x="390067" y="116459"/>
                  </a:lnTo>
                  <a:lnTo>
                    <a:pt x="351447" y="116459"/>
                  </a:lnTo>
                  <a:lnTo>
                    <a:pt x="351447" y="137045"/>
                  </a:lnTo>
                  <a:lnTo>
                    <a:pt x="410768" y="137045"/>
                  </a:lnTo>
                  <a:lnTo>
                    <a:pt x="410768" y="77558"/>
                  </a:lnTo>
                  <a:close/>
                </a:path>
                <a:path w="410845" h="137160">
                  <a:moveTo>
                    <a:pt x="410768" y="0"/>
                  </a:moveTo>
                  <a:lnTo>
                    <a:pt x="351320" y="0"/>
                  </a:lnTo>
                  <a:lnTo>
                    <a:pt x="351320" y="20586"/>
                  </a:lnTo>
                  <a:lnTo>
                    <a:pt x="390194" y="20586"/>
                  </a:lnTo>
                  <a:lnTo>
                    <a:pt x="390194" y="59372"/>
                  </a:lnTo>
                  <a:lnTo>
                    <a:pt x="410768" y="59372"/>
                  </a:lnTo>
                  <a:lnTo>
                    <a:pt x="41076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8" name="object 6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194982" y="2312327"/>
              <a:ext cx="649610" cy="562925"/>
            </a:xfrm>
            <a:prstGeom prst="rect">
              <a:avLst/>
            </a:prstGeom>
          </p:spPr>
        </p:pic>
        <p:sp>
          <p:nvSpPr>
            <p:cNvPr id="69" name="object 69"/>
            <p:cNvSpPr/>
            <p:nvPr/>
          </p:nvSpPr>
          <p:spPr>
            <a:xfrm>
              <a:off x="4963134" y="2587662"/>
              <a:ext cx="649605" cy="74930"/>
            </a:xfrm>
            <a:custGeom>
              <a:avLst/>
              <a:gdLst/>
              <a:ahLst/>
              <a:cxnLst/>
              <a:rect l="l" t="t" r="r" b="b"/>
              <a:pathLst>
                <a:path w="649604" h="74930">
                  <a:moveTo>
                    <a:pt x="349034" y="71615"/>
                  </a:moveTo>
                  <a:lnTo>
                    <a:pt x="335419" y="70294"/>
                  </a:lnTo>
                  <a:lnTo>
                    <a:pt x="298310" y="69202"/>
                  </a:lnTo>
                  <a:lnTo>
                    <a:pt x="243268" y="68478"/>
                  </a:lnTo>
                  <a:lnTo>
                    <a:pt x="175831" y="68211"/>
                  </a:lnTo>
                  <a:lnTo>
                    <a:pt x="108407" y="68491"/>
                  </a:lnTo>
                  <a:lnTo>
                    <a:pt x="53352" y="69253"/>
                  </a:lnTo>
                  <a:lnTo>
                    <a:pt x="16243" y="70345"/>
                  </a:lnTo>
                  <a:lnTo>
                    <a:pt x="2641" y="71615"/>
                  </a:lnTo>
                  <a:lnTo>
                    <a:pt x="16243" y="72885"/>
                  </a:lnTo>
                  <a:lnTo>
                    <a:pt x="53352" y="73926"/>
                  </a:lnTo>
                  <a:lnTo>
                    <a:pt x="108407" y="74637"/>
                  </a:lnTo>
                  <a:lnTo>
                    <a:pt x="175831" y="74904"/>
                  </a:lnTo>
                  <a:lnTo>
                    <a:pt x="243268" y="74637"/>
                  </a:lnTo>
                  <a:lnTo>
                    <a:pt x="298310" y="73926"/>
                  </a:lnTo>
                  <a:lnTo>
                    <a:pt x="335419" y="72885"/>
                  </a:lnTo>
                  <a:lnTo>
                    <a:pt x="349034" y="71615"/>
                  </a:lnTo>
                  <a:close/>
                </a:path>
                <a:path w="649604" h="74930">
                  <a:moveTo>
                    <a:pt x="649338" y="2540"/>
                  </a:moveTo>
                  <a:lnTo>
                    <a:pt x="617067" y="2540"/>
                  </a:lnTo>
                  <a:lnTo>
                    <a:pt x="617067" y="1270"/>
                  </a:lnTo>
                  <a:lnTo>
                    <a:pt x="511200" y="1270"/>
                  </a:lnTo>
                  <a:lnTo>
                    <a:pt x="511200" y="0"/>
                  </a:lnTo>
                  <a:lnTo>
                    <a:pt x="138137" y="0"/>
                  </a:lnTo>
                  <a:lnTo>
                    <a:pt x="138137" y="1270"/>
                  </a:lnTo>
                  <a:lnTo>
                    <a:pt x="32270" y="1270"/>
                  </a:lnTo>
                  <a:lnTo>
                    <a:pt x="32270" y="2540"/>
                  </a:lnTo>
                  <a:lnTo>
                    <a:pt x="0" y="2540"/>
                  </a:lnTo>
                  <a:lnTo>
                    <a:pt x="0" y="3810"/>
                  </a:lnTo>
                  <a:lnTo>
                    <a:pt x="22821" y="3810"/>
                  </a:lnTo>
                  <a:lnTo>
                    <a:pt x="22821" y="5080"/>
                  </a:lnTo>
                  <a:lnTo>
                    <a:pt x="109702" y="5080"/>
                  </a:lnTo>
                  <a:lnTo>
                    <a:pt x="109702" y="6350"/>
                  </a:lnTo>
                  <a:lnTo>
                    <a:pt x="539635" y="6350"/>
                  </a:lnTo>
                  <a:lnTo>
                    <a:pt x="539635" y="5080"/>
                  </a:lnTo>
                  <a:lnTo>
                    <a:pt x="626516" y="5080"/>
                  </a:lnTo>
                  <a:lnTo>
                    <a:pt x="626516" y="3810"/>
                  </a:lnTo>
                  <a:lnTo>
                    <a:pt x="649338" y="3810"/>
                  </a:lnTo>
                  <a:lnTo>
                    <a:pt x="649338" y="2540"/>
                  </a:lnTo>
                  <a:close/>
                </a:path>
              </a:pathLst>
            </a:custGeom>
            <a:solidFill>
              <a:srgbClr val="2532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5684304" y="2916554"/>
              <a:ext cx="2486660" cy="1954530"/>
            </a:xfrm>
            <a:custGeom>
              <a:avLst/>
              <a:gdLst/>
              <a:ahLst/>
              <a:cxnLst/>
              <a:rect l="l" t="t" r="r" b="b"/>
              <a:pathLst>
                <a:path w="2486659" h="1954529">
                  <a:moveTo>
                    <a:pt x="2486164" y="1533893"/>
                  </a:moveTo>
                  <a:lnTo>
                    <a:pt x="2483320" y="1486954"/>
                  </a:lnTo>
                  <a:lnTo>
                    <a:pt x="2460104" y="1413687"/>
                  </a:lnTo>
                  <a:lnTo>
                    <a:pt x="2420112" y="1343012"/>
                  </a:lnTo>
                  <a:lnTo>
                    <a:pt x="2382240" y="1289748"/>
                  </a:lnTo>
                  <a:lnTo>
                    <a:pt x="2365413" y="1268704"/>
                  </a:lnTo>
                  <a:lnTo>
                    <a:pt x="2335326" y="1176489"/>
                  </a:lnTo>
                  <a:lnTo>
                    <a:pt x="2264562" y="957249"/>
                  </a:lnTo>
                  <a:lnTo>
                    <a:pt x="2182380" y="697077"/>
                  </a:lnTo>
                  <a:lnTo>
                    <a:pt x="2111019" y="458495"/>
                  </a:lnTo>
                  <a:lnTo>
                    <a:pt x="2102904" y="435317"/>
                  </a:lnTo>
                  <a:lnTo>
                    <a:pt x="2083269" y="390271"/>
                  </a:lnTo>
                  <a:lnTo>
                    <a:pt x="2059292" y="347370"/>
                  </a:lnTo>
                  <a:lnTo>
                    <a:pt x="2031199" y="307060"/>
                  </a:lnTo>
                  <a:lnTo>
                    <a:pt x="1999259" y="269709"/>
                  </a:lnTo>
                  <a:lnTo>
                    <a:pt x="1963801" y="235699"/>
                  </a:lnTo>
                  <a:lnTo>
                    <a:pt x="1925154" y="205346"/>
                  </a:lnTo>
                  <a:lnTo>
                    <a:pt x="1883702" y="178968"/>
                  </a:lnTo>
                  <a:lnTo>
                    <a:pt x="1343533" y="83870"/>
                  </a:lnTo>
                  <a:lnTo>
                    <a:pt x="1236992" y="0"/>
                  </a:lnTo>
                  <a:lnTo>
                    <a:pt x="635723" y="30568"/>
                  </a:lnTo>
                  <a:lnTo>
                    <a:pt x="544334" y="121881"/>
                  </a:lnTo>
                  <a:lnTo>
                    <a:pt x="400672" y="158381"/>
                  </a:lnTo>
                  <a:lnTo>
                    <a:pt x="349313" y="175539"/>
                  </a:lnTo>
                  <a:lnTo>
                    <a:pt x="230301" y="219798"/>
                  </a:lnTo>
                  <a:lnTo>
                    <a:pt x="96316" y="280403"/>
                  </a:lnTo>
                  <a:lnTo>
                    <a:pt x="0" y="346583"/>
                  </a:lnTo>
                  <a:lnTo>
                    <a:pt x="262572" y="1568665"/>
                  </a:lnTo>
                  <a:lnTo>
                    <a:pt x="257898" y="1954390"/>
                  </a:lnTo>
                  <a:lnTo>
                    <a:pt x="1778800" y="1954390"/>
                  </a:lnTo>
                  <a:lnTo>
                    <a:pt x="1788401" y="1051331"/>
                  </a:lnTo>
                  <a:lnTo>
                    <a:pt x="1906041" y="1838833"/>
                  </a:lnTo>
                  <a:lnTo>
                    <a:pt x="2354554" y="1881390"/>
                  </a:lnTo>
                  <a:lnTo>
                    <a:pt x="2366365" y="1881733"/>
                  </a:lnTo>
                  <a:lnTo>
                    <a:pt x="2377935" y="1880654"/>
                  </a:lnTo>
                  <a:lnTo>
                    <a:pt x="2420759" y="1862620"/>
                  </a:lnTo>
                  <a:lnTo>
                    <a:pt x="2451557" y="1818157"/>
                  </a:lnTo>
                  <a:lnTo>
                    <a:pt x="2463685" y="1773047"/>
                  </a:lnTo>
                  <a:lnTo>
                    <a:pt x="2473604" y="1716557"/>
                  </a:lnTo>
                  <a:lnTo>
                    <a:pt x="2480919" y="1654200"/>
                  </a:lnTo>
                  <a:lnTo>
                    <a:pt x="2485237" y="1591475"/>
                  </a:lnTo>
                  <a:lnTo>
                    <a:pt x="2486164" y="1533893"/>
                  </a:lnTo>
                  <a:close/>
                </a:path>
              </a:pathLst>
            </a:custGeom>
            <a:solidFill>
              <a:srgbClr val="ED21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1" name="object 7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079124" y="1347206"/>
              <a:ext cx="3487143" cy="3525377"/>
            </a:xfrm>
            <a:prstGeom prst="rect">
              <a:avLst/>
            </a:prstGeom>
          </p:spPr>
        </p:pic>
      </p:grpSp>
      <p:pic>
        <p:nvPicPr>
          <p:cNvPr id="72" name="object 72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4265339" y="6145122"/>
            <a:ext cx="5049924" cy="37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888344"/>
      </p:ext>
    </p:extLst>
  </p:cSld>
  <p:clrMapOvr>
    <a:masterClrMapping/>
  </p:clrMapOvr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785130" y="5248580"/>
            <a:ext cx="1189355" cy="1731010"/>
            <a:chOff x="6785130" y="5248580"/>
            <a:chExt cx="1189355" cy="1731010"/>
          </a:xfrm>
        </p:grpSpPr>
        <p:sp>
          <p:nvSpPr>
            <p:cNvPr id="3" name="object 3"/>
            <p:cNvSpPr/>
            <p:nvPr/>
          </p:nvSpPr>
          <p:spPr>
            <a:xfrm>
              <a:off x="6785130" y="5248580"/>
              <a:ext cx="1189355" cy="1731010"/>
            </a:xfrm>
            <a:custGeom>
              <a:avLst/>
              <a:gdLst/>
              <a:ahLst/>
              <a:cxnLst/>
              <a:rect l="l" t="t" r="r" b="b"/>
              <a:pathLst>
                <a:path w="1189354" h="1731009">
                  <a:moveTo>
                    <a:pt x="502397" y="1730733"/>
                  </a:moveTo>
                  <a:lnTo>
                    <a:pt x="454683" y="1728286"/>
                  </a:lnTo>
                  <a:lnTo>
                    <a:pt x="405512" y="1721220"/>
                  </a:lnTo>
                  <a:lnTo>
                    <a:pt x="361832" y="1698098"/>
                  </a:lnTo>
                  <a:lnTo>
                    <a:pt x="321247" y="1671732"/>
                  </a:lnTo>
                  <a:lnTo>
                    <a:pt x="283649" y="1642351"/>
                  </a:lnTo>
                  <a:lnTo>
                    <a:pt x="248931" y="1610184"/>
                  </a:lnTo>
                  <a:lnTo>
                    <a:pt x="216986" y="1575458"/>
                  </a:lnTo>
                  <a:lnTo>
                    <a:pt x="187705" y="1538402"/>
                  </a:lnTo>
                  <a:lnTo>
                    <a:pt x="160980" y="1499245"/>
                  </a:lnTo>
                  <a:lnTo>
                    <a:pt x="136705" y="1458214"/>
                  </a:lnTo>
                  <a:lnTo>
                    <a:pt x="114771" y="1415539"/>
                  </a:lnTo>
                  <a:lnTo>
                    <a:pt x="95070" y="1371448"/>
                  </a:lnTo>
                  <a:lnTo>
                    <a:pt x="77494" y="1326168"/>
                  </a:lnTo>
                  <a:lnTo>
                    <a:pt x="61937" y="1279929"/>
                  </a:lnTo>
                  <a:lnTo>
                    <a:pt x="48290" y="1232959"/>
                  </a:lnTo>
                  <a:lnTo>
                    <a:pt x="36446" y="1185486"/>
                  </a:lnTo>
                  <a:lnTo>
                    <a:pt x="26296" y="1137739"/>
                  </a:lnTo>
                  <a:lnTo>
                    <a:pt x="17733" y="1089945"/>
                  </a:lnTo>
                  <a:lnTo>
                    <a:pt x="10649" y="1042335"/>
                  </a:lnTo>
                  <a:lnTo>
                    <a:pt x="5351" y="1008608"/>
                  </a:lnTo>
                  <a:lnTo>
                    <a:pt x="736" y="974714"/>
                  </a:lnTo>
                  <a:lnTo>
                    <a:pt x="0" y="941155"/>
                  </a:lnTo>
                  <a:lnTo>
                    <a:pt x="6334" y="908432"/>
                  </a:lnTo>
                  <a:lnTo>
                    <a:pt x="22459" y="878385"/>
                  </a:lnTo>
                  <a:lnTo>
                    <a:pt x="46952" y="854964"/>
                  </a:lnTo>
                  <a:lnTo>
                    <a:pt x="76801" y="841836"/>
                  </a:lnTo>
                  <a:lnTo>
                    <a:pt x="108993" y="842671"/>
                  </a:lnTo>
                  <a:lnTo>
                    <a:pt x="133374" y="854504"/>
                  </a:lnTo>
                  <a:lnTo>
                    <a:pt x="153850" y="872948"/>
                  </a:lnTo>
                  <a:lnTo>
                    <a:pt x="172095" y="894851"/>
                  </a:lnTo>
                  <a:lnTo>
                    <a:pt x="189781" y="917061"/>
                  </a:lnTo>
                  <a:lnTo>
                    <a:pt x="202170" y="930950"/>
                  </a:lnTo>
                  <a:lnTo>
                    <a:pt x="244640" y="966762"/>
                  </a:lnTo>
                  <a:lnTo>
                    <a:pt x="293684" y="992857"/>
                  </a:lnTo>
                  <a:lnTo>
                    <a:pt x="335216" y="1005123"/>
                  </a:lnTo>
                  <a:lnTo>
                    <a:pt x="359818" y="1006943"/>
                  </a:lnTo>
                  <a:lnTo>
                    <a:pt x="383388" y="1003100"/>
                  </a:lnTo>
                  <a:lnTo>
                    <a:pt x="404323" y="992046"/>
                  </a:lnTo>
                  <a:lnTo>
                    <a:pt x="423548" y="966854"/>
                  </a:lnTo>
                  <a:lnTo>
                    <a:pt x="431363" y="935231"/>
                  </a:lnTo>
                  <a:lnTo>
                    <a:pt x="431312" y="900512"/>
                  </a:lnTo>
                  <a:lnTo>
                    <a:pt x="426937" y="866029"/>
                  </a:lnTo>
                  <a:lnTo>
                    <a:pt x="384088" y="619352"/>
                  </a:lnTo>
                  <a:lnTo>
                    <a:pt x="377832" y="586143"/>
                  </a:lnTo>
                  <a:lnTo>
                    <a:pt x="374284" y="552756"/>
                  </a:lnTo>
                  <a:lnTo>
                    <a:pt x="375310" y="485449"/>
                  </a:lnTo>
                  <a:lnTo>
                    <a:pt x="398036" y="421771"/>
                  </a:lnTo>
                  <a:lnTo>
                    <a:pt x="445981" y="377732"/>
                  </a:lnTo>
                  <a:lnTo>
                    <a:pt x="478269" y="370070"/>
                  </a:lnTo>
                  <a:lnTo>
                    <a:pt x="511351" y="374348"/>
                  </a:lnTo>
                  <a:lnTo>
                    <a:pt x="558756" y="416267"/>
                  </a:lnTo>
                  <a:lnTo>
                    <a:pt x="567475" y="457308"/>
                  </a:lnTo>
                  <a:lnTo>
                    <a:pt x="569468" y="471167"/>
                  </a:lnTo>
                  <a:lnTo>
                    <a:pt x="574132" y="484734"/>
                  </a:lnTo>
                  <a:lnTo>
                    <a:pt x="581557" y="496906"/>
                  </a:lnTo>
                  <a:lnTo>
                    <a:pt x="591604" y="506065"/>
                  </a:lnTo>
                  <a:lnTo>
                    <a:pt x="604134" y="510593"/>
                  </a:lnTo>
                  <a:lnTo>
                    <a:pt x="617375" y="509203"/>
                  </a:lnTo>
                  <a:lnTo>
                    <a:pt x="649512" y="481879"/>
                  </a:lnTo>
                  <a:lnTo>
                    <a:pt x="675181" y="440708"/>
                  </a:lnTo>
                  <a:lnTo>
                    <a:pt x="695969" y="396665"/>
                  </a:lnTo>
                  <a:lnTo>
                    <a:pt x="713241" y="350780"/>
                  </a:lnTo>
                  <a:lnTo>
                    <a:pt x="728365" y="304086"/>
                  </a:lnTo>
                  <a:lnTo>
                    <a:pt x="742904" y="257246"/>
                  </a:lnTo>
                  <a:lnTo>
                    <a:pt x="758531" y="210782"/>
                  </a:lnTo>
                  <a:lnTo>
                    <a:pt x="776779" y="165518"/>
                  </a:lnTo>
                  <a:lnTo>
                    <a:pt x="799185" y="122276"/>
                  </a:lnTo>
                  <a:lnTo>
                    <a:pt x="827386" y="82170"/>
                  </a:lnTo>
                  <a:lnTo>
                    <a:pt x="861654" y="47365"/>
                  </a:lnTo>
                  <a:lnTo>
                    <a:pt x="901474" y="20259"/>
                  </a:lnTo>
                  <a:lnTo>
                    <a:pt x="946329" y="3252"/>
                  </a:lnTo>
                  <a:lnTo>
                    <a:pt x="994748" y="0"/>
                  </a:lnTo>
                  <a:lnTo>
                    <a:pt x="1041884" y="11825"/>
                  </a:lnTo>
                  <a:lnTo>
                    <a:pt x="1082157" y="37627"/>
                  </a:lnTo>
                  <a:lnTo>
                    <a:pt x="1109988" y="76303"/>
                  </a:lnTo>
                  <a:lnTo>
                    <a:pt x="1120758" y="122595"/>
                  </a:lnTo>
                  <a:lnTo>
                    <a:pt x="1116478" y="170574"/>
                  </a:lnTo>
                  <a:lnTo>
                    <a:pt x="1101514" y="218135"/>
                  </a:lnTo>
                  <a:lnTo>
                    <a:pt x="1080232" y="263171"/>
                  </a:lnTo>
                  <a:lnTo>
                    <a:pt x="1055905" y="305212"/>
                  </a:lnTo>
                  <a:lnTo>
                    <a:pt x="1029714" y="345849"/>
                  </a:lnTo>
                  <a:lnTo>
                    <a:pt x="1001659" y="385085"/>
                  </a:lnTo>
                  <a:lnTo>
                    <a:pt x="971740" y="422918"/>
                  </a:lnTo>
                  <a:lnTo>
                    <a:pt x="939956" y="459348"/>
                  </a:lnTo>
                  <a:lnTo>
                    <a:pt x="906308" y="494376"/>
                  </a:lnTo>
                  <a:lnTo>
                    <a:pt x="896624" y="503362"/>
                  </a:lnTo>
                  <a:lnTo>
                    <a:pt x="888684" y="513499"/>
                  </a:lnTo>
                  <a:lnTo>
                    <a:pt x="882490" y="524787"/>
                  </a:lnTo>
                  <a:lnTo>
                    <a:pt x="878039" y="537225"/>
                  </a:lnTo>
                  <a:lnTo>
                    <a:pt x="881020" y="559221"/>
                  </a:lnTo>
                  <a:lnTo>
                    <a:pt x="894405" y="577508"/>
                  </a:lnTo>
                  <a:lnTo>
                    <a:pt x="914486" y="590828"/>
                  </a:lnTo>
                  <a:lnTo>
                    <a:pt x="937552" y="597927"/>
                  </a:lnTo>
                  <a:lnTo>
                    <a:pt x="963763" y="599508"/>
                  </a:lnTo>
                  <a:lnTo>
                    <a:pt x="990127" y="597630"/>
                  </a:lnTo>
                  <a:lnTo>
                    <a:pt x="1016575" y="594412"/>
                  </a:lnTo>
                  <a:lnTo>
                    <a:pt x="1043037" y="591976"/>
                  </a:lnTo>
                  <a:lnTo>
                    <a:pt x="1096245" y="598690"/>
                  </a:lnTo>
                  <a:lnTo>
                    <a:pt x="1137066" y="629618"/>
                  </a:lnTo>
                  <a:lnTo>
                    <a:pt x="1146774" y="663072"/>
                  </a:lnTo>
                  <a:lnTo>
                    <a:pt x="1140637" y="698298"/>
                  </a:lnTo>
                  <a:lnTo>
                    <a:pt x="1123676" y="732660"/>
                  </a:lnTo>
                  <a:lnTo>
                    <a:pt x="1100913" y="763520"/>
                  </a:lnTo>
                  <a:lnTo>
                    <a:pt x="1067650" y="800206"/>
                  </a:lnTo>
                  <a:lnTo>
                    <a:pt x="1032586" y="834716"/>
                  </a:lnTo>
                  <a:lnTo>
                    <a:pt x="995721" y="867048"/>
                  </a:lnTo>
                  <a:lnTo>
                    <a:pt x="957055" y="897204"/>
                  </a:lnTo>
                  <a:lnTo>
                    <a:pt x="916588" y="925182"/>
                  </a:lnTo>
                  <a:lnTo>
                    <a:pt x="874320" y="950984"/>
                  </a:lnTo>
                  <a:lnTo>
                    <a:pt x="851159" y="964032"/>
                  </a:lnTo>
                  <a:lnTo>
                    <a:pt x="828403" y="977820"/>
                  </a:lnTo>
                  <a:lnTo>
                    <a:pt x="807180" y="993477"/>
                  </a:lnTo>
                  <a:lnTo>
                    <a:pt x="788622" y="1012132"/>
                  </a:lnTo>
                  <a:lnTo>
                    <a:pt x="774546" y="1035054"/>
                  </a:lnTo>
                  <a:lnTo>
                    <a:pt x="767068" y="1060932"/>
                  </a:lnTo>
                  <a:lnTo>
                    <a:pt x="767763" y="1087034"/>
                  </a:lnTo>
                  <a:lnTo>
                    <a:pt x="778207" y="1110625"/>
                  </a:lnTo>
                  <a:lnTo>
                    <a:pt x="797609" y="1127437"/>
                  </a:lnTo>
                  <a:lnTo>
                    <a:pt x="822172" y="1135657"/>
                  </a:lnTo>
                  <a:lnTo>
                    <a:pt x="848967" y="1136234"/>
                  </a:lnTo>
                  <a:lnTo>
                    <a:pt x="875064" y="1130115"/>
                  </a:lnTo>
                  <a:lnTo>
                    <a:pt x="898936" y="1119089"/>
                  </a:lnTo>
                  <a:lnTo>
                    <a:pt x="921539" y="1105399"/>
                  </a:lnTo>
                  <a:lnTo>
                    <a:pt x="943668" y="1090676"/>
                  </a:lnTo>
                  <a:lnTo>
                    <a:pt x="966117" y="1076554"/>
                  </a:lnTo>
                  <a:lnTo>
                    <a:pt x="1012311" y="1056566"/>
                  </a:lnTo>
                  <a:lnTo>
                    <a:pt x="1061839" y="1048546"/>
                  </a:lnTo>
                  <a:lnTo>
                    <a:pt x="1109665" y="1055423"/>
                  </a:lnTo>
                  <a:lnTo>
                    <a:pt x="1150754" y="1080125"/>
                  </a:lnTo>
                  <a:lnTo>
                    <a:pt x="1174032" y="1113835"/>
                  </a:lnTo>
                  <a:lnTo>
                    <a:pt x="1186732" y="1152757"/>
                  </a:lnTo>
                  <a:lnTo>
                    <a:pt x="1188803" y="1177311"/>
                  </a:lnTo>
                  <a:lnTo>
                    <a:pt x="1188547" y="1185512"/>
                  </a:lnTo>
                  <a:lnTo>
                    <a:pt x="1179072" y="1233927"/>
                  </a:lnTo>
                  <a:lnTo>
                    <a:pt x="1154746" y="1294406"/>
                  </a:lnTo>
                  <a:lnTo>
                    <a:pt x="1113888" y="1361780"/>
                  </a:lnTo>
                  <a:lnTo>
                    <a:pt x="1087905" y="1399296"/>
                  </a:lnTo>
                  <a:lnTo>
                    <a:pt x="1060012" y="1435332"/>
                  </a:lnTo>
                  <a:lnTo>
                    <a:pt x="1030208" y="1469889"/>
                  </a:lnTo>
                  <a:lnTo>
                    <a:pt x="998492" y="1502967"/>
                  </a:lnTo>
                  <a:lnTo>
                    <a:pt x="965091" y="1534342"/>
                  </a:lnTo>
                  <a:lnTo>
                    <a:pt x="930230" y="1563791"/>
                  </a:lnTo>
                  <a:lnTo>
                    <a:pt x="893910" y="1591313"/>
                  </a:lnTo>
                  <a:lnTo>
                    <a:pt x="856130" y="1616910"/>
                  </a:lnTo>
                  <a:lnTo>
                    <a:pt x="816891" y="1640580"/>
                  </a:lnTo>
                  <a:lnTo>
                    <a:pt x="772631" y="1663463"/>
                  </a:lnTo>
                  <a:lnTo>
                    <a:pt x="728487" y="1683366"/>
                  </a:lnTo>
                  <a:lnTo>
                    <a:pt x="684256" y="1700076"/>
                  </a:lnTo>
                  <a:lnTo>
                    <a:pt x="639735" y="1713381"/>
                  </a:lnTo>
                  <a:lnTo>
                    <a:pt x="594720" y="1723068"/>
                  </a:lnTo>
                  <a:lnTo>
                    <a:pt x="549009" y="1728923"/>
                  </a:lnTo>
                  <a:lnTo>
                    <a:pt x="502397" y="1730733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825678" y="5274893"/>
              <a:ext cx="1127760" cy="1517650"/>
            </a:xfrm>
            <a:custGeom>
              <a:avLst/>
              <a:gdLst/>
              <a:ahLst/>
              <a:cxnLst/>
              <a:rect l="l" t="t" r="r" b="b"/>
              <a:pathLst>
                <a:path w="1127759" h="1517650">
                  <a:moveTo>
                    <a:pt x="1127607" y="1131328"/>
                  </a:moveTo>
                  <a:lnTo>
                    <a:pt x="1124572" y="1131874"/>
                  </a:lnTo>
                  <a:lnTo>
                    <a:pt x="1121702" y="1132865"/>
                  </a:lnTo>
                  <a:lnTo>
                    <a:pt x="1118984" y="1134313"/>
                  </a:lnTo>
                  <a:lnTo>
                    <a:pt x="1082192" y="1151051"/>
                  </a:lnTo>
                  <a:lnTo>
                    <a:pt x="985050" y="1199197"/>
                  </a:lnTo>
                  <a:lnTo>
                    <a:pt x="946873" y="1218844"/>
                  </a:lnTo>
                  <a:lnTo>
                    <a:pt x="861402" y="1263675"/>
                  </a:lnTo>
                  <a:lnTo>
                    <a:pt x="549097" y="1429931"/>
                  </a:lnTo>
                  <a:lnTo>
                    <a:pt x="415404" y="1499908"/>
                  </a:lnTo>
                  <a:lnTo>
                    <a:pt x="427697" y="1415592"/>
                  </a:lnTo>
                  <a:lnTo>
                    <a:pt x="435978" y="1364932"/>
                  </a:lnTo>
                  <a:lnTo>
                    <a:pt x="444881" y="1314399"/>
                  </a:lnTo>
                  <a:lnTo>
                    <a:pt x="454418" y="1263980"/>
                  </a:lnTo>
                  <a:lnTo>
                    <a:pt x="464591" y="1213675"/>
                  </a:lnTo>
                  <a:lnTo>
                    <a:pt x="475386" y="1163497"/>
                  </a:lnTo>
                  <a:lnTo>
                    <a:pt x="486803" y="1113434"/>
                  </a:lnTo>
                  <a:lnTo>
                    <a:pt x="534301" y="916190"/>
                  </a:lnTo>
                  <a:lnTo>
                    <a:pt x="548982" y="859434"/>
                  </a:lnTo>
                  <a:lnTo>
                    <a:pt x="565988" y="822452"/>
                  </a:lnTo>
                  <a:lnTo>
                    <a:pt x="572808" y="818743"/>
                  </a:lnTo>
                  <a:lnTo>
                    <a:pt x="612876" y="799960"/>
                  </a:lnTo>
                  <a:lnTo>
                    <a:pt x="670433" y="774458"/>
                  </a:lnTo>
                  <a:lnTo>
                    <a:pt x="716737" y="754951"/>
                  </a:lnTo>
                  <a:lnTo>
                    <a:pt x="768134" y="734288"/>
                  </a:lnTo>
                  <a:lnTo>
                    <a:pt x="823645" y="713105"/>
                  </a:lnTo>
                  <a:lnTo>
                    <a:pt x="879525" y="693089"/>
                  </a:lnTo>
                  <a:lnTo>
                    <a:pt x="931887" y="675500"/>
                  </a:lnTo>
                  <a:lnTo>
                    <a:pt x="979563" y="660425"/>
                  </a:lnTo>
                  <a:lnTo>
                    <a:pt x="1021372" y="647941"/>
                  </a:lnTo>
                  <a:lnTo>
                    <a:pt x="1082230" y="631431"/>
                  </a:lnTo>
                  <a:lnTo>
                    <a:pt x="1089901" y="629970"/>
                  </a:lnTo>
                  <a:lnTo>
                    <a:pt x="1097343" y="627748"/>
                  </a:lnTo>
                  <a:lnTo>
                    <a:pt x="1104544" y="624738"/>
                  </a:lnTo>
                  <a:lnTo>
                    <a:pt x="1096632" y="624890"/>
                  </a:lnTo>
                  <a:lnTo>
                    <a:pt x="1088796" y="625792"/>
                  </a:lnTo>
                  <a:lnTo>
                    <a:pt x="1037793" y="636854"/>
                  </a:lnTo>
                  <a:lnTo>
                    <a:pt x="968883" y="655332"/>
                  </a:lnTo>
                  <a:lnTo>
                    <a:pt x="918870" y="670420"/>
                  </a:lnTo>
                  <a:lnTo>
                    <a:pt x="869264" y="686803"/>
                  </a:lnTo>
                  <a:lnTo>
                    <a:pt x="820077" y="704481"/>
                  </a:lnTo>
                  <a:lnTo>
                    <a:pt x="764514" y="725906"/>
                  </a:lnTo>
                  <a:lnTo>
                    <a:pt x="713232" y="747090"/>
                  </a:lnTo>
                  <a:lnTo>
                    <a:pt x="667283" y="767346"/>
                  </a:lnTo>
                  <a:lnTo>
                    <a:pt x="627710" y="786015"/>
                  </a:lnTo>
                  <a:lnTo>
                    <a:pt x="571322" y="815771"/>
                  </a:lnTo>
                  <a:lnTo>
                    <a:pt x="564299" y="819150"/>
                  </a:lnTo>
                  <a:lnTo>
                    <a:pt x="574357" y="778802"/>
                  </a:lnTo>
                  <a:lnTo>
                    <a:pt x="592975" y="726465"/>
                  </a:lnTo>
                  <a:lnTo>
                    <a:pt x="613041" y="674662"/>
                  </a:lnTo>
                  <a:lnTo>
                    <a:pt x="634555" y="623392"/>
                  </a:lnTo>
                  <a:lnTo>
                    <a:pt x="655523" y="575310"/>
                  </a:lnTo>
                  <a:lnTo>
                    <a:pt x="676605" y="528789"/>
                  </a:lnTo>
                  <a:lnTo>
                    <a:pt x="697585" y="483870"/>
                  </a:lnTo>
                  <a:lnTo>
                    <a:pt x="718312" y="440550"/>
                  </a:lnTo>
                  <a:lnTo>
                    <a:pt x="738682" y="398856"/>
                  </a:lnTo>
                  <a:lnTo>
                    <a:pt x="758761" y="358914"/>
                  </a:lnTo>
                  <a:lnTo>
                    <a:pt x="778586" y="320852"/>
                  </a:lnTo>
                  <a:lnTo>
                    <a:pt x="798207" y="284772"/>
                  </a:lnTo>
                  <a:lnTo>
                    <a:pt x="823366" y="240766"/>
                  </a:lnTo>
                  <a:lnTo>
                    <a:pt x="849807" y="197586"/>
                  </a:lnTo>
                  <a:lnTo>
                    <a:pt x="877506" y="155244"/>
                  </a:lnTo>
                  <a:lnTo>
                    <a:pt x="906475" y="113741"/>
                  </a:lnTo>
                  <a:lnTo>
                    <a:pt x="936726" y="73050"/>
                  </a:lnTo>
                  <a:lnTo>
                    <a:pt x="961123" y="41529"/>
                  </a:lnTo>
                  <a:lnTo>
                    <a:pt x="990587" y="5067"/>
                  </a:lnTo>
                  <a:lnTo>
                    <a:pt x="994156" y="152"/>
                  </a:lnTo>
                  <a:lnTo>
                    <a:pt x="959269" y="40208"/>
                  </a:lnTo>
                  <a:lnTo>
                    <a:pt x="934199" y="71120"/>
                  </a:lnTo>
                  <a:lnTo>
                    <a:pt x="903287" y="111455"/>
                  </a:lnTo>
                  <a:lnTo>
                    <a:pt x="873734" y="152692"/>
                  </a:lnTo>
                  <a:lnTo>
                    <a:pt x="845527" y="194818"/>
                  </a:lnTo>
                  <a:lnTo>
                    <a:pt x="818667" y="237858"/>
                  </a:lnTo>
                  <a:lnTo>
                    <a:pt x="793153" y="281800"/>
                  </a:lnTo>
                  <a:lnTo>
                    <a:pt x="773201" y="317792"/>
                  </a:lnTo>
                  <a:lnTo>
                    <a:pt x="753071" y="355815"/>
                  </a:lnTo>
                  <a:lnTo>
                    <a:pt x="732751" y="395744"/>
                  </a:lnTo>
                  <a:lnTo>
                    <a:pt x="712216" y="437426"/>
                  </a:lnTo>
                  <a:lnTo>
                    <a:pt x="691324" y="480745"/>
                  </a:lnTo>
                  <a:lnTo>
                    <a:pt x="670102" y="525665"/>
                  </a:lnTo>
                  <a:lnTo>
                    <a:pt x="648779" y="572185"/>
                  </a:lnTo>
                  <a:lnTo>
                    <a:pt x="627557" y="620268"/>
                  </a:lnTo>
                  <a:lnTo>
                    <a:pt x="605840" y="671537"/>
                  </a:lnTo>
                  <a:lnTo>
                    <a:pt x="585558" y="723341"/>
                  </a:lnTo>
                  <a:lnTo>
                    <a:pt x="566712" y="775677"/>
                  </a:lnTo>
                  <a:lnTo>
                    <a:pt x="551180" y="822858"/>
                  </a:lnTo>
                  <a:lnTo>
                    <a:pt x="551002" y="821448"/>
                  </a:lnTo>
                  <a:lnTo>
                    <a:pt x="549617" y="815047"/>
                  </a:lnTo>
                  <a:lnTo>
                    <a:pt x="540778" y="785469"/>
                  </a:lnTo>
                  <a:lnTo>
                    <a:pt x="486067" y="586943"/>
                  </a:lnTo>
                  <a:lnTo>
                    <a:pt x="472160" y="538429"/>
                  </a:lnTo>
                  <a:lnTo>
                    <a:pt x="458508" y="493471"/>
                  </a:lnTo>
                  <a:lnTo>
                    <a:pt x="445350" y="453047"/>
                  </a:lnTo>
                  <a:lnTo>
                    <a:pt x="422059" y="389610"/>
                  </a:lnTo>
                  <a:lnTo>
                    <a:pt x="413169" y="368388"/>
                  </a:lnTo>
                  <a:lnTo>
                    <a:pt x="410908" y="362153"/>
                  </a:lnTo>
                  <a:lnTo>
                    <a:pt x="407987" y="356247"/>
                  </a:lnTo>
                  <a:lnTo>
                    <a:pt x="404380" y="350685"/>
                  </a:lnTo>
                  <a:lnTo>
                    <a:pt x="405752" y="357149"/>
                  </a:lnTo>
                  <a:lnTo>
                    <a:pt x="407682" y="363448"/>
                  </a:lnTo>
                  <a:lnTo>
                    <a:pt x="410184" y="369582"/>
                  </a:lnTo>
                  <a:lnTo>
                    <a:pt x="438848" y="455256"/>
                  </a:lnTo>
                  <a:lnTo>
                    <a:pt x="451231" y="495795"/>
                  </a:lnTo>
                  <a:lnTo>
                    <a:pt x="464375" y="540778"/>
                  </a:lnTo>
                  <a:lnTo>
                    <a:pt x="504367" y="682764"/>
                  </a:lnTo>
                  <a:lnTo>
                    <a:pt x="516280" y="723544"/>
                  </a:lnTo>
                  <a:lnTo>
                    <a:pt x="527126" y="758939"/>
                  </a:lnTo>
                  <a:lnTo>
                    <a:pt x="536575" y="787755"/>
                  </a:lnTo>
                  <a:lnTo>
                    <a:pt x="544233" y="809663"/>
                  </a:lnTo>
                  <a:lnTo>
                    <a:pt x="546061" y="816063"/>
                  </a:lnTo>
                  <a:lnTo>
                    <a:pt x="548589" y="822159"/>
                  </a:lnTo>
                  <a:lnTo>
                    <a:pt x="550354" y="825347"/>
                  </a:lnTo>
                  <a:lnTo>
                    <a:pt x="549300" y="828560"/>
                  </a:lnTo>
                  <a:lnTo>
                    <a:pt x="533806" y="884897"/>
                  </a:lnTo>
                  <a:lnTo>
                    <a:pt x="478904" y="1110716"/>
                  </a:lnTo>
                  <a:lnTo>
                    <a:pt x="467474" y="1160881"/>
                  </a:lnTo>
                  <a:lnTo>
                    <a:pt x="456692" y="1211173"/>
                  </a:lnTo>
                  <a:lnTo>
                    <a:pt x="446557" y="1261592"/>
                  </a:lnTo>
                  <a:lnTo>
                    <a:pt x="437070" y="1312125"/>
                  </a:lnTo>
                  <a:lnTo>
                    <a:pt x="428231" y="1362786"/>
                  </a:lnTo>
                  <a:lnTo>
                    <a:pt x="420027" y="1413560"/>
                  </a:lnTo>
                  <a:lnTo>
                    <a:pt x="412483" y="1464462"/>
                  </a:lnTo>
                  <a:lnTo>
                    <a:pt x="407936" y="1497977"/>
                  </a:lnTo>
                  <a:lnTo>
                    <a:pt x="407060" y="1496733"/>
                  </a:lnTo>
                  <a:lnTo>
                    <a:pt x="403936" y="1491830"/>
                  </a:lnTo>
                  <a:lnTo>
                    <a:pt x="399923" y="1484833"/>
                  </a:lnTo>
                  <a:lnTo>
                    <a:pt x="395160" y="1476946"/>
                  </a:lnTo>
                  <a:lnTo>
                    <a:pt x="350532" y="1404340"/>
                  </a:lnTo>
                  <a:lnTo>
                    <a:pt x="330809" y="1371663"/>
                  </a:lnTo>
                  <a:lnTo>
                    <a:pt x="309270" y="1335316"/>
                  </a:lnTo>
                  <a:lnTo>
                    <a:pt x="286118" y="1295755"/>
                  </a:lnTo>
                  <a:lnTo>
                    <a:pt x="261543" y="1253375"/>
                  </a:lnTo>
                  <a:lnTo>
                    <a:pt x="181952" y="1115110"/>
                  </a:lnTo>
                  <a:lnTo>
                    <a:pt x="155879" y="1070432"/>
                  </a:lnTo>
                  <a:lnTo>
                    <a:pt x="130924" y="1028230"/>
                  </a:lnTo>
                  <a:lnTo>
                    <a:pt x="107315" y="988898"/>
                  </a:lnTo>
                  <a:lnTo>
                    <a:pt x="85267" y="952855"/>
                  </a:lnTo>
                  <a:lnTo>
                    <a:pt x="65011" y="920508"/>
                  </a:lnTo>
                  <a:lnTo>
                    <a:pt x="38696" y="879627"/>
                  </a:lnTo>
                  <a:lnTo>
                    <a:pt x="18300" y="849249"/>
                  </a:lnTo>
                  <a:lnTo>
                    <a:pt x="13093" y="841514"/>
                  </a:lnTo>
                  <a:lnTo>
                    <a:pt x="8178" y="834517"/>
                  </a:lnTo>
                  <a:lnTo>
                    <a:pt x="1930" y="825881"/>
                  </a:lnTo>
                  <a:lnTo>
                    <a:pt x="0" y="823950"/>
                  </a:lnTo>
                  <a:lnTo>
                    <a:pt x="901" y="826516"/>
                  </a:lnTo>
                  <a:lnTo>
                    <a:pt x="2133" y="828890"/>
                  </a:lnTo>
                  <a:lnTo>
                    <a:pt x="3721" y="831088"/>
                  </a:lnTo>
                  <a:lnTo>
                    <a:pt x="15621" y="850887"/>
                  </a:lnTo>
                  <a:lnTo>
                    <a:pt x="60261" y="923632"/>
                  </a:lnTo>
                  <a:lnTo>
                    <a:pt x="80035" y="956259"/>
                  </a:lnTo>
                  <a:lnTo>
                    <a:pt x="101612" y="992555"/>
                  </a:lnTo>
                  <a:lnTo>
                    <a:pt x="124790" y="1032090"/>
                  </a:lnTo>
                  <a:lnTo>
                    <a:pt x="149377" y="1074470"/>
                  </a:lnTo>
                  <a:lnTo>
                    <a:pt x="228968" y="1212735"/>
                  </a:lnTo>
                  <a:lnTo>
                    <a:pt x="255016" y="1257427"/>
                  </a:lnTo>
                  <a:lnTo>
                    <a:pt x="279946" y="1299679"/>
                  </a:lnTo>
                  <a:lnTo>
                    <a:pt x="303555" y="1339049"/>
                  </a:lnTo>
                  <a:lnTo>
                    <a:pt x="325615" y="1375117"/>
                  </a:lnTo>
                  <a:lnTo>
                    <a:pt x="345909" y="1407464"/>
                  </a:lnTo>
                  <a:lnTo>
                    <a:pt x="372097" y="1448231"/>
                  </a:lnTo>
                  <a:lnTo>
                    <a:pt x="405726" y="1497634"/>
                  </a:lnTo>
                  <a:lnTo>
                    <a:pt x="407187" y="1499946"/>
                  </a:lnTo>
                  <a:lnTo>
                    <a:pt x="407606" y="1500479"/>
                  </a:lnTo>
                  <a:lnTo>
                    <a:pt x="405574" y="1515478"/>
                  </a:lnTo>
                  <a:lnTo>
                    <a:pt x="413016" y="1517269"/>
                  </a:lnTo>
                  <a:lnTo>
                    <a:pt x="415112" y="1502054"/>
                  </a:lnTo>
                  <a:lnTo>
                    <a:pt x="415467" y="1501914"/>
                  </a:lnTo>
                  <a:lnTo>
                    <a:pt x="417918" y="1500606"/>
                  </a:lnTo>
                  <a:lnTo>
                    <a:pt x="455599" y="1483855"/>
                  </a:lnTo>
                  <a:lnTo>
                    <a:pt x="552792" y="1435696"/>
                  </a:lnTo>
                  <a:lnTo>
                    <a:pt x="632333" y="1394358"/>
                  </a:lnTo>
                  <a:lnTo>
                    <a:pt x="988783" y="1204899"/>
                  </a:lnTo>
                  <a:lnTo>
                    <a:pt x="1099934" y="1146810"/>
                  </a:lnTo>
                  <a:lnTo>
                    <a:pt x="1120609" y="1135799"/>
                  </a:lnTo>
                  <a:lnTo>
                    <a:pt x="1123175" y="1134656"/>
                  </a:lnTo>
                  <a:lnTo>
                    <a:pt x="1125499" y="1133170"/>
                  </a:lnTo>
                  <a:lnTo>
                    <a:pt x="1127607" y="1131328"/>
                  </a:lnTo>
                  <a:close/>
                </a:path>
              </a:pathLst>
            </a:custGeom>
            <a:solidFill>
              <a:srgbClr val="DFDF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5094221" y="3772801"/>
            <a:ext cx="1638300" cy="3141980"/>
            <a:chOff x="5094221" y="3772801"/>
            <a:chExt cx="1638300" cy="3141980"/>
          </a:xfrm>
        </p:grpSpPr>
        <p:sp>
          <p:nvSpPr>
            <p:cNvPr id="6" name="object 6"/>
            <p:cNvSpPr/>
            <p:nvPr/>
          </p:nvSpPr>
          <p:spPr>
            <a:xfrm>
              <a:off x="5094221" y="3772801"/>
              <a:ext cx="1638300" cy="3077845"/>
            </a:xfrm>
            <a:custGeom>
              <a:avLst/>
              <a:gdLst/>
              <a:ahLst/>
              <a:cxnLst/>
              <a:rect l="l" t="t" r="r" b="b"/>
              <a:pathLst>
                <a:path w="1638300" h="3077845">
                  <a:moveTo>
                    <a:pt x="1054066" y="3077826"/>
                  </a:moveTo>
                  <a:lnTo>
                    <a:pt x="796825" y="3011321"/>
                  </a:lnTo>
                  <a:lnTo>
                    <a:pt x="714020" y="2982553"/>
                  </a:lnTo>
                  <a:lnTo>
                    <a:pt x="636993" y="2952938"/>
                  </a:lnTo>
                  <a:lnTo>
                    <a:pt x="565594" y="2922658"/>
                  </a:lnTo>
                  <a:lnTo>
                    <a:pt x="499670" y="2891894"/>
                  </a:lnTo>
                  <a:lnTo>
                    <a:pt x="439071" y="2860828"/>
                  </a:lnTo>
                  <a:lnTo>
                    <a:pt x="383644" y="2829642"/>
                  </a:lnTo>
                  <a:lnTo>
                    <a:pt x="333240" y="2798518"/>
                  </a:lnTo>
                  <a:lnTo>
                    <a:pt x="287705" y="2767636"/>
                  </a:lnTo>
                  <a:lnTo>
                    <a:pt x="246889" y="2737179"/>
                  </a:lnTo>
                  <a:lnTo>
                    <a:pt x="210641" y="2707329"/>
                  </a:lnTo>
                  <a:lnTo>
                    <a:pt x="178810" y="2678267"/>
                  </a:lnTo>
                  <a:lnTo>
                    <a:pt x="151242" y="2650174"/>
                  </a:lnTo>
                  <a:lnTo>
                    <a:pt x="108297" y="2597626"/>
                  </a:lnTo>
                  <a:lnTo>
                    <a:pt x="80595" y="2551138"/>
                  </a:lnTo>
                  <a:lnTo>
                    <a:pt x="66925" y="2512162"/>
                  </a:lnTo>
                  <a:lnTo>
                    <a:pt x="64973" y="2495946"/>
                  </a:lnTo>
                  <a:lnTo>
                    <a:pt x="72915" y="2455215"/>
                  </a:lnTo>
                  <a:lnTo>
                    <a:pt x="96768" y="2426945"/>
                  </a:lnTo>
                  <a:lnTo>
                    <a:pt x="132780" y="2409188"/>
                  </a:lnTo>
                  <a:lnTo>
                    <a:pt x="177198" y="2399999"/>
                  </a:lnTo>
                  <a:lnTo>
                    <a:pt x="226269" y="2397430"/>
                  </a:lnTo>
                  <a:lnTo>
                    <a:pt x="276241" y="2399536"/>
                  </a:lnTo>
                  <a:lnTo>
                    <a:pt x="336157" y="2405613"/>
                  </a:lnTo>
                  <a:lnTo>
                    <a:pt x="394030" y="2412698"/>
                  </a:lnTo>
                  <a:lnTo>
                    <a:pt x="444069" y="2417725"/>
                  </a:lnTo>
                  <a:lnTo>
                    <a:pt x="480482" y="2417633"/>
                  </a:lnTo>
                  <a:lnTo>
                    <a:pt x="497478" y="2409356"/>
                  </a:lnTo>
                  <a:lnTo>
                    <a:pt x="501042" y="2392939"/>
                  </a:lnTo>
                  <a:lnTo>
                    <a:pt x="497311" y="2376661"/>
                  </a:lnTo>
                  <a:lnTo>
                    <a:pt x="484736" y="2359770"/>
                  </a:lnTo>
                  <a:lnTo>
                    <a:pt x="461771" y="2341512"/>
                  </a:lnTo>
                  <a:lnTo>
                    <a:pt x="419442" y="2313130"/>
                  </a:lnTo>
                  <a:lnTo>
                    <a:pt x="384412" y="2288627"/>
                  </a:lnTo>
                  <a:lnTo>
                    <a:pt x="343286" y="2258476"/>
                  </a:lnTo>
                  <a:lnTo>
                    <a:pt x="298427" y="2223594"/>
                  </a:lnTo>
                  <a:lnTo>
                    <a:pt x="252195" y="2184902"/>
                  </a:lnTo>
                  <a:lnTo>
                    <a:pt x="206952" y="2143317"/>
                  </a:lnTo>
                  <a:lnTo>
                    <a:pt x="165058" y="2099760"/>
                  </a:lnTo>
                  <a:lnTo>
                    <a:pt x="128877" y="2055149"/>
                  </a:lnTo>
                  <a:lnTo>
                    <a:pt x="100768" y="2010403"/>
                  </a:lnTo>
                  <a:lnTo>
                    <a:pt x="83093" y="1966441"/>
                  </a:lnTo>
                  <a:lnTo>
                    <a:pt x="78215" y="1924183"/>
                  </a:lnTo>
                  <a:lnTo>
                    <a:pt x="88557" y="1884233"/>
                  </a:lnTo>
                  <a:lnTo>
                    <a:pt x="112657" y="1853304"/>
                  </a:lnTo>
                  <a:lnTo>
                    <a:pt x="147675" y="1830265"/>
                  </a:lnTo>
                  <a:lnTo>
                    <a:pt x="190769" y="1813985"/>
                  </a:lnTo>
                  <a:lnTo>
                    <a:pt x="239099" y="1803333"/>
                  </a:lnTo>
                  <a:lnTo>
                    <a:pt x="289823" y="1797179"/>
                  </a:lnTo>
                  <a:lnTo>
                    <a:pt x="340100" y="1794392"/>
                  </a:lnTo>
                  <a:lnTo>
                    <a:pt x="387090" y="1793841"/>
                  </a:lnTo>
                  <a:lnTo>
                    <a:pt x="459842" y="1794925"/>
                  </a:lnTo>
                  <a:lnTo>
                    <a:pt x="479922" y="1794297"/>
                  </a:lnTo>
                  <a:lnTo>
                    <a:pt x="505215" y="1783971"/>
                  </a:lnTo>
                  <a:lnTo>
                    <a:pt x="511984" y="1765359"/>
                  </a:lnTo>
                  <a:lnTo>
                    <a:pt x="505698" y="1743958"/>
                  </a:lnTo>
                  <a:lnTo>
                    <a:pt x="295684" y="1536931"/>
                  </a:lnTo>
                  <a:lnTo>
                    <a:pt x="203452" y="1449807"/>
                  </a:lnTo>
                  <a:lnTo>
                    <a:pt x="161460" y="1410710"/>
                  </a:lnTo>
                  <a:lnTo>
                    <a:pt x="124932" y="1377265"/>
                  </a:lnTo>
                  <a:lnTo>
                    <a:pt x="81748" y="1334796"/>
                  </a:lnTo>
                  <a:lnTo>
                    <a:pt x="47158" y="1293092"/>
                  </a:lnTo>
                  <a:lnTo>
                    <a:pt x="21667" y="1252353"/>
                  </a:lnTo>
                  <a:lnTo>
                    <a:pt x="5779" y="1212781"/>
                  </a:lnTo>
                  <a:lnTo>
                    <a:pt x="0" y="1174574"/>
                  </a:lnTo>
                  <a:lnTo>
                    <a:pt x="4833" y="1137935"/>
                  </a:lnTo>
                  <a:lnTo>
                    <a:pt x="20785" y="1103063"/>
                  </a:lnTo>
                  <a:lnTo>
                    <a:pt x="52414" y="1075380"/>
                  </a:lnTo>
                  <a:lnTo>
                    <a:pt x="95225" y="1064606"/>
                  </a:lnTo>
                  <a:lnTo>
                    <a:pt x="144533" y="1065551"/>
                  </a:lnTo>
                  <a:lnTo>
                    <a:pt x="195652" y="1073031"/>
                  </a:lnTo>
                  <a:lnTo>
                    <a:pt x="243894" y="1081858"/>
                  </a:lnTo>
                  <a:lnTo>
                    <a:pt x="284573" y="1086846"/>
                  </a:lnTo>
                  <a:lnTo>
                    <a:pt x="323361" y="1074701"/>
                  </a:lnTo>
                  <a:lnTo>
                    <a:pt x="339789" y="1045373"/>
                  </a:lnTo>
                  <a:lnTo>
                    <a:pt x="342967" y="1015543"/>
                  </a:lnTo>
                  <a:lnTo>
                    <a:pt x="342002" y="1001892"/>
                  </a:lnTo>
                  <a:lnTo>
                    <a:pt x="327294" y="964646"/>
                  </a:lnTo>
                  <a:lnTo>
                    <a:pt x="287493" y="853670"/>
                  </a:lnTo>
                  <a:lnTo>
                    <a:pt x="229085" y="670107"/>
                  </a:lnTo>
                  <a:lnTo>
                    <a:pt x="158556" y="415102"/>
                  </a:lnTo>
                  <a:lnTo>
                    <a:pt x="128802" y="187458"/>
                  </a:lnTo>
                  <a:lnTo>
                    <a:pt x="160100" y="64091"/>
                  </a:lnTo>
                  <a:lnTo>
                    <a:pt x="210004" y="13310"/>
                  </a:lnTo>
                  <a:lnTo>
                    <a:pt x="236071" y="3426"/>
                  </a:lnTo>
                  <a:lnTo>
                    <a:pt x="232798" y="4765"/>
                  </a:lnTo>
                  <a:lnTo>
                    <a:pt x="260936" y="0"/>
                  </a:lnTo>
                  <a:lnTo>
                    <a:pt x="330807" y="18416"/>
                  </a:lnTo>
                  <a:lnTo>
                    <a:pt x="420596" y="109083"/>
                  </a:lnTo>
                  <a:lnTo>
                    <a:pt x="508488" y="321072"/>
                  </a:lnTo>
                  <a:lnTo>
                    <a:pt x="573993" y="577440"/>
                  </a:lnTo>
                  <a:lnTo>
                    <a:pt x="614532" y="765740"/>
                  </a:lnTo>
                  <a:lnTo>
                    <a:pt x="635152" y="881789"/>
                  </a:lnTo>
                  <a:lnTo>
                    <a:pt x="640903" y="921402"/>
                  </a:lnTo>
                  <a:lnTo>
                    <a:pt x="646817" y="933648"/>
                  </a:lnTo>
                  <a:lnTo>
                    <a:pt x="664336" y="957778"/>
                  </a:lnTo>
                  <a:lnTo>
                    <a:pt x="693125" y="974879"/>
                  </a:lnTo>
                  <a:lnTo>
                    <a:pt x="732849" y="966036"/>
                  </a:lnTo>
                  <a:lnTo>
                    <a:pt x="765696" y="941441"/>
                  </a:lnTo>
                  <a:lnTo>
                    <a:pt x="803156" y="909725"/>
                  </a:lnTo>
                  <a:lnTo>
                    <a:pt x="843765" y="877753"/>
                  </a:lnTo>
                  <a:lnTo>
                    <a:pt x="886060" y="852390"/>
                  </a:lnTo>
                  <a:lnTo>
                    <a:pt x="928578" y="840499"/>
                  </a:lnTo>
                  <a:lnTo>
                    <a:pt x="969856" y="848946"/>
                  </a:lnTo>
                  <a:lnTo>
                    <a:pt x="1001064" y="871231"/>
                  </a:lnTo>
                  <a:lnTo>
                    <a:pt x="1023490" y="900577"/>
                  </a:lnTo>
                  <a:lnTo>
                    <a:pt x="1037463" y="936576"/>
                  </a:lnTo>
                  <a:lnTo>
                    <a:pt x="1043311" y="978817"/>
                  </a:lnTo>
                  <a:lnTo>
                    <a:pt x="1041362" y="1026894"/>
                  </a:lnTo>
                  <a:lnTo>
                    <a:pt x="1031943" y="1080398"/>
                  </a:lnTo>
                  <a:lnTo>
                    <a:pt x="1015383" y="1138919"/>
                  </a:lnTo>
                  <a:lnTo>
                    <a:pt x="1000174" y="1186250"/>
                  </a:lnTo>
                  <a:lnTo>
                    <a:pt x="983082" y="1241159"/>
                  </a:lnTo>
                  <a:lnTo>
                    <a:pt x="964870" y="1300896"/>
                  </a:lnTo>
                  <a:lnTo>
                    <a:pt x="928123" y="1423852"/>
                  </a:lnTo>
                  <a:lnTo>
                    <a:pt x="869876" y="1623199"/>
                  </a:lnTo>
                  <a:lnTo>
                    <a:pt x="867184" y="1646095"/>
                  </a:lnTo>
                  <a:lnTo>
                    <a:pt x="872442" y="1667777"/>
                  </a:lnTo>
                  <a:lnTo>
                    <a:pt x="887576" y="1680672"/>
                  </a:lnTo>
                  <a:lnTo>
                    <a:pt x="914510" y="1677206"/>
                  </a:lnTo>
                  <a:lnTo>
                    <a:pt x="932164" y="1667822"/>
                  </a:lnTo>
                  <a:lnTo>
                    <a:pt x="994646" y="1630842"/>
                  </a:lnTo>
                  <a:lnTo>
                    <a:pt x="1035664" y="1608027"/>
                  </a:lnTo>
                  <a:lnTo>
                    <a:pt x="1080661" y="1585518"/>
                  </a:lnTo>
                  <a:lnTo>
                    <a:pt x="1127732" y="1565705"/>
                  </a:lnTo>
                  <a:lnTo>
                    <a:pt x="1174971" y="1550978"/>
                  </a:lnTo>
                  <a:lnTo>
                    <a:pt x="1220475" y="1543731"/>
                  </a:lnTo>
                  <a:lnTo>
                    <a:pt x="1262338" y="1546352"/>
                  </a:lnTo>
                  <a:lnTo>
                    <a:pt x="1298657" y="1561233"/>
                  </a:lnTo>
                  <a:lnTo>
                    <a:pt x="1327525" y="1590766"/>
                  </a:lnTo>
                  <a:lnTo>
                    <a:pt x="1344327" y="1629858"/>
                  </a:lnTo>
                  <a:lnTo>
                    <a:pt x="1350863" y="1676786"/>
                  </a:lnTo>
                  <a:lnTo>
                    <a:pt x="1348726" y="1729580"/>
                  </a:lnTo>
                  <a:lnTo>
                    <a:pt x="1339510" y="1786269"/>
                  </a:lnTo>
                  <a:lnTo>
                    <a:pt x="1324808" y="1844881"/>
                  </a:lnTo>
                  <a:lnTo>
                    <a:pt x="1306212" y="1903446"/>
                  </a:lnTo>
                  <a:lnTo>
                    <a:pt x="1285317" y="1959994"/>
                  </a:lnTo>
                  <a:lnTo>
                    <a:pt x="1263715" y="2012553"/>
                  </a:lnTo>
                  <a:lnTo>
                    <a:pt x="1242999" y="2059152"/>
                  </a:lnTo>
                  <a:lnTo>
                    <a:pt x="1224763" y="2097821"/>
                  </a:lnTo>
                  <a:lnTo>
                    <a:pt x="1202103" y="2143485"/>
                  </a:lnTo>
                  <a:lnTo>
                    <a:pt x="1191265" y="2170751"/>
                  </a:lnTo>
                  <a:lnTo>
                    <a:pt x="1188824" y="2191671"/>
                  </a:lnTo>
                  <a:lnTo>
                    <a:pt x="1193692" y="2207653"/>
                  </a:lnTo>
                  <a:lnTo>
                    <a:pt x="1204781" y="2220107"/>
                  </a:lnTo>
                  <a:lnTo>
                    <a:pt x="1223418" y="2218755"/>
                  </a:lnTo>
                  <a:lnTo>
                    <a:pt x="1254895" y="2200577"/>
                  </a:lnTo>
                  <a:lnTo>
                    <a:pt x="1295770" y="2171173"/>
                  </a:lnTo>
                  <a:lnTo>
                    <a:pt x="1342602" y="2136142"/>
                  </a:lnTo>
                  <a:lnTo>
                    <a:pt x="1391947" y="2101082"/>
                  </a:lnTo>
                  <a:lnTo>
                    <a:pt x="1434562" y="2074462"/>
                  </a:lnTo>
                  <a:lnTo>
                    <a:pt x="1478504" y="2052321"/>
                  </a:lnTo>
                  <a:lnTo>
                    <a:pt x="1521553" y="2038223"/>
                  </a:lnTo>
                  <a:lnTo>
                    <a:pt x="1561490" y="2035729"/>
                  </a:lnTo>
                  <a:lnTo>
                    <a:pt x="1596096" y="2048403"/>
                  </a:lnTo>
                  <a:lnTo>
                    <a:pt x="1623151" y="2079807"/>
                  </a:lnTo>
                  <a:lnTo>
                    <a:pt x="1637008" y="2135465"/>
                  </a:lnTo>
                  <a:lnTo>
                    <a:pt x="1637703" y="2160870"/>
                  </a:lnTo>
                  <a:lnTo>
                    <a:pt x="1636067" y="2189564"/>
                  </a:lnTo>
                  <a:lnTo>
                    <a:pt x="1624911" y="2256491"/>
                  </a:lnTo>
                  <a:lnTo>
                    <a:pt x="1614948" y="2294560"/>
                  </a:lnTo>
                  <a:lnTo>
                    <a:pt x="1601765" y="2335590"/>
                  </a:lnTo>
                  <a:lnTo>
                    <a:pt x="1585142" y="2379499"/>
                  </a:lnTo>
                  <a:lnTo>
                    <a:pt x="1564855" y="2426203"/>
                  </a:lnTo>
                  <a:lnTo>
                    <a:pt x="1540683" y="2475623"/>
                  </a:lnTo>
                  <a:lnTo>
                    <a:pt x="1512404" y="2527674"/>
                  </a:lnTo>
                  <a:lnTo>
                    <a:pt x="1479796" y="2582276"/>
                  </a:lnTo>
                  <a:lnTo>
                    <a:pt x="1442638" y="2639345"/>
                  </a:lnTo>
                  <a:lnTo>
                    <a:pt x="1400707" y="2698800"/>
                  </a:lnTo>
                  <a:lnTo>
                    <a:pt x="1353781" y="2760560"/>
                  </a:lnTo>
                  <a:lnTo>
                    <a:pt x="1301639" y="2824540"/>
                  </a:lnTo>
                  <a:lnTo>
                    <a:pt x="1244059" y="2890661"/>
                  </a:lnTo>
                  <a:lnTo>
                    <a:pt x="1054066" y="3077826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313476" y="4123194"/>
              <a:ext cx="1174115" cy="2791460"/>
            </a:xfrm>
            <a:custGeom>
              <a:avLst/>
              <a:gdLst/>
              <a:ahLst/>
              <a:cxnLst/>
              <a:rect l="l" t="t" r="r" b="b"/>
              <a:pathLst>
                <a:path w="1174114" h="2791459">
                  <a:moveTo>
                    <a:pt x="565962" y="1771827"/>
                  </a:moveTo>
                  <a:lnTo>
                    <a:pt x="560730" y="1768767"/>
                  </a:lnTo>
                  <a:lnTo>
                    <a:pt x="555218" y="1766341"/>
                  </a:lnTo>
                  <a:lnTo>
                    <a:pt x="549440" y="1764538"/>
                  </a:lnTo>
                  <a:lnTo>
                    <a:pt x="503174" y="1747570"/>
                  </a:lnTo>
                  <a:lnTo>
                    <a:pt x="434263" y="1723148"/>
                  </a:lnTo>
                  <a:lnTo>
                    <a:pt x="349631" y="1694154"/>
                  </a:lnTo>
                  <a:lnTo>
                    <a:pt x="227698" y="1653717"/>
                  </a:lnTo>
                  <a:lnTo>
                    <a:pt x="148183" y="1628394"/>
                  </a:lnTo>
                  <a:lnTo>
                    <a:pt x="142506" y="1626247"/>
                  </a:lnTo>
                  <a:lnTo>
                    <a:pt x="136652" y="1624799"/>
                  </a:lnTo>
                  <a:lnTo>
                    <a:pt x="130632" y="1624088"/>
                  </a:lnTo>
                  <a:lnTo>
                    <a:pt x="135801" y="1627263"/>
                  </a:lnTo>
                  <a:lnTo>
                    <a:pt x="141312" y="1629689"/>
                  </a:lnTo>
                  <a:lnTo>
                    <a:pt x="147142" y="1631378"/>
                  </a:lnTo>
                  <a:lnTo>
                    <a:pt x="193408" y="1648485"/>
                  </a:lnTo>
                  <a:lnTo>
                    <a:pt x="303110" y="1686788"/>
                  </a:lnTo>
                  <a:lnTo>
                    <a:pt x="390855" y="1716544"/>
                  </a:lnTo>
                  <a:lnTo>
                    <a:pt x="468884" y="1742338"/>
                  </a:lnTo>
                  <a:lnTo>
                    <a:pt x="548398" y="1767662"/>
                  </a:lnTo>
                  <a:lnTo>
                    <a:pt x="554075" y="1769821"/>
                  </a:lnTo>
                  <a:lnTo>
                    <a:pt x="559917" y="1771205"/>
                  </a:lnTo>
                  <a:lnTo>
                    <a:pt x="565962" y="1771827"/>
                  </a:lnTo>
                  <a:close/>
                </a:path>
                <a:path w="1174114" h="2791459">
                  <a:moveTo>
                    <a:pt x="725893" y="630529"/>
                  </a:moveTo>
                  <a:lnTo>
                    <a:pt x="703427" y="661771"/>
                  </a:lnTo>
                  <a:lnTo>
                    <a:pt x="679030" y="698347"/>
                  </a:lnTo>
                  <a:lnTo>
                    <a:pt x="647839" y="745934"/>
                  </a:lnTo>
                  <a:lnTo>
                    <a:pt x="611339" y="802284"/>
                  </a:lnTo>
                  <a:lnTo>
                    <a:pt x="571017" y="865149"/>
                  </a:lnTo>
                  <a:lnTo>
                    <a:pt x="495185" y="984961"/>
                  </a:lnTo>
                  <a:lnTo>
                    <a:pt x="465124" y="1033221"/>
                  </a:lnTo>
                  <a:lnTo>
                    <a:pt x="442175" y="1070686"/>
                  </a:lnTo>
                  <a:lnTo>
                    <a:pt x="423278" y="1104099"/>
                  </a:lnTo>
                  <a:lnTo>
                    <a:pt x="429602" y="1096124"/>
                  </a:lnTo>
                  <a:lnTo>
                    <a:pt x="470014" y="1036231"/>
                  </a:lnTo>
                  <a:lnTo>
                    <a:pt x="501167" y="988733"/>
                  </a:lnTo>
                  <a:lnTo>
                    <a:pt x="537654" y="932459"/>
                  </a:lnTo>
                  <a:lnTo>
                    <a:pt x="578015" y="869619"/>
                  </a:lnTo>
                  <a:lnTo>
                    <a:pt x="618134" y="806577"/>
                  </a:lnTo>
                  <a:lnTo>
                    <a:pt x="653948" y="749769"/>
                  </a:lnTo>
                  <a:lnTo>
                    <a:pt x="684034" y="701471"/>
                  </a:lnTo>
                  <a:lnTo>
                    <a:pt x="706996" y="663981"/>
                  </a:lnTo>
                  <a:lnTo>
                    <a:pt x="725893" y="630529"/>
                  </a:lnTo>
                  <a:close/>
                </a:path>
                <a:path w="1174114" h="2791459">
                  <a:moveTo>
                    <a:pt x="1173873" y="1963458"/>
                  </a:moveTo>
                  <a:lnTo>
                    <a:pt x="1167511" y="1968842"/>
                  </a:lnTo>
                  <a:lnTo>
                    <a:pt x="1161605" y="1974684"/>
                  </a:lnTo>
                  <a:lnTo>
                    <a:pt x="1156169" y="1981009"/>
                  </a:lnTo>
                  <a:lnTo>
                    <a:pt x="1078064" y="2064397"/>
                  </a:lnTo>
                  <a:lnTo>
                    <a:pt x="1041107" y="2103208"/>
                  </a:lnTo>
                  <a:lnTo>
                    <a:pt x="999934" y="2145792"/>
                  </a:lnTo>
                  <a:lnTo>
                    <a:pt x="955319" y="2191080"/>
                  </a:lnTo>
                  <a:lnTo>
                    <a:pt x="910221" y="2235873"/>
                  </a:lnTo>
                  <a:lnTo>
                    <a:pt x="867791" y="2277160"/>
                  </a:lnTo>
                  <a:lnTo>
                    <a:pt x="829119" y="2314194"/>
                  </a:lnTo>
                  <a:lnTo>
                    <a:pt x="745985" y="2392540"/>
                  </a:lnTo>
                  <a:lnTo>
                    <a:pt x="739622" y="2397887"/>
                  </a:lnTo>
                  <a:lnTo>
                    <a:pt x="738987" y="2398534"/>
                  </a:lnTo>
                  <a:lnTo>
                    <a:pt x="608037" y="1887067"/>
                  </a:lnTo>
                  <a:lnTo>
                    <a:pt x="580288" y="1778927"/>
                  </a:lnTo>
                  <a:lnTo>
                    <a:pt x="578065" y="1770329"/>
                  </a:lnTo>
                  <a:lnTo>
                    <a:pt x="582472" y="1766620"/>
                  </a:lnTo>
                  <a:lnTo>
                    <a:pt x="652678" y="1709813"/>
                  </a:lnTo>
                  <a:lnTo>
                    <a:pt x="684644" y="1682140"/>
                  </a:lnTo>
                  <a:lnTo>
                    <a:pt x="719455" y="1650961"/>
                  </a:lnTo>
                  <a:lnTo>
                    <a:pt x="756246" y="1616798"/>
                  </a:lnTo>
                  <a:lnTo>
                    <a:pt x="792403" y="1581873"/>
                  </a:lnTo>
                  <a:lnTo>
                    <a:pt x="825436" y="1548676"/>
                  </a:lnTo>
                  <a:lnTo>
                    <a:pt x="854671" y="1518056"/>
                  </a:lnTo>
                  <a:lnTo>
                    <a:pt x="890219" y="1479003"/>
                  </a:lnTo>
                  <a:lnTo>
                    <a:pt x="914704" y="1450898"/>
                  </a:lnTo>
                  <a:lnTo>
                    <a:pt x="919327" y="1446199"/>
                  </a:lnTo>
                  <a:lnTo>
                    <a:pt x="923290" y="1440992"/>
                  </a:lnTo>
                  <a:lnTo>
                    <a:pt x="926604" y="1435277"/>
                  </a:lnTo>
                  <a:lnTo>
                    <a:pt x="921194" y="1439303"/>
                  </a:lnTo>
                  <a:lnTo>
                    <a:pt x="916241" y="1443824"/>
                  </a:lnTo>
                  <a:lnTo>
                    <a:pt x="911720" y="1448816"/>
                  </a:lnTo>
                  <a:lnTo>
                    <a:pt x="849007" y="1513370"/>
                  </a:lnTo>
                  <a:lnTo>
                    <a:pt x="819251" y="1543316"/>
                  </a:lnTo>
                  <a:lnTo>
                    <a:pt x="786053" y="1576082"/>
                  </a:lnTo>
                  <a:lnTo>
                    <a:pt x="749998" y="1610842"/>
                  </a:lnTo>
                  <a:lnTo>
                    <a:pt x="713473" y="1645069"/>
                  </a:lnTo>
                  <a:lnTo>
                    <a:pt x="679018" y="1676488"/>
                  </a:lnTo>
                  <a:lnTo>
                    <a:pt x="647547" y="1704619"/>
                  </a:lnTo>
                  <a:lnTo>
                    <a:pt x="579945" y="1764080"/>
                  </a:lnTo>
                  <a:lnTo>
                    <a:pt x="577024" y="1766277"/>
                  </a:lnTo>
                  <a:lnTo>
                    <a:pt x="552704" y="1671764"/>
                  </a:lnTo>
                  <a:lnTo>
                    <a:pt x="539038" y="1618843"/>
                  </a:lnTo>
                  <a:lnTo>
                    <a:pt x="496404" y="1454404"/>
                  </a:lnTo>
                  <a:lnTo>
                    <a:pt x="439762" y="1236827"/>
                  </a:lnTo>
                  <a:lnTo>
                    <a:pt x="412343" y="1131887"/>
                  </a:lnTo>
                  <a:lnTo>
                    <a:pt x="385597" y="1029893"/>
                  </a:lnTo>
                  <a:lnTo>
                    <a:pt x="359613" y="931100"/>
                  </a:lnTo>
                  <a:lnTo>
                    <a:pt x="334441" y="835799"/>
                  </a:lnTo>
                  <a:lnTo>
                    <a:pt x="322186" y="789546"/>
                  </a:lnTo>
                  <a:lnTo>
                    <a:pt x="298373" y="699998"/>
                  </a:lnTo>
                  <a:lnTo>
                    <a:pt x="286842" y="656767"/>
                  </a:lnTo>
                  <a:lnTo>
                    <a:pt x="275551" y="614616"/>
                  </a:lnTo>
                  <a:lnTo>
                    <a:pt x="264528" y="573582"/>
                  </a:lnTo>
                  <a:lnTo>
                    <a:pt x="253784" y="533692"/>
                  </a:lnTo>
                  <a:lnTo>
                    <a:pt x="243319" y="494982"/>
                  </a:lnTo>
                  <a:lnTo>
                    <a:pt x="217106" y="398487"/>
                  </a:lnTo>
                  <a:lnTo>
                    <a:pt x="201968" y="342950"/>
                  </a:lnTo>
                  <a:lnTo>
                    <a:pt x="187744" y="291033"/>
                  </a:lnTo>
                  <a:lnTo>
                    <a:pt x="174485" y="242887"/>
                  </a:lnTo>
                  <a:lnTo>
                    <a:pt x="162229" y="198640"/>
                  </a:lnTo>
                  <a:lnTo>
                    <a:pt x="151015" y="158445"/>
                  </a:lnTo>
                  <a:lnTo>
                    <a:pt x="133057" y="94640"/>
                  </a:lnTo>
                  <a:lnTo>
                    <a:pt x="120078" y="49136"/>
                  </a:lnTo>
                  <a:lnTo>
                    <a:pt x="112026" y="21424"/>
                  </a:lnTo>
                  <a:lnTo>
                    <a:pt x="109791" y="13233"/>
                  </a:lnTo>
                  <a:lnTo>
                    <a:pt x="106527" y="2527"/>
                  </a:lnTo>
                  <a:lnTo>
                    <a:pt x="105486" y="0"/>
                  </a:lnTo>
                  <a:lnTo>
                    <a:pt x="105930" y="2819"/>
                  </a:lnTo>
                  <a:lnTo>
                    <a:pt x="107264" y="8178"/>
                  </a:lnTo>
                  <a:lnTo>
                    <a:pt x="113512" y="31978"/>
                  </a:lnTo>
                  <a:lnTo>
                    <a:pt x="123850" y="70802"/>
                  </a:lnTo>
                  <a:lnTo>
                    <a:pt x="137769" y="123329"/>
                  </a:lnTo>
                  <a:lnTo>
                    <a:pt x="147281" y="159562"/>
                  </a:lnTo>
                  <a:lnTo>
                    <a:pt x="157962" y="199936"/>
                  </a:lnTo>
                  <a:lnTo>
                    <a:pt x="169748" y="244322"/>
                  </a:lnTo>
                  <a:lnTo>
                    <a:pt x="237045" y="496722"/>
                  </a:lnTo>
                  <a:lnTo>
                    <a:pt x="257924" y="575462"/>
                  </a:lnTo>
                  <a:lnTo>
                    <a:pt x="279920" y="658710"/>
                  </a:lnTo>
                  <a:lnTo>
                    <a:pt x="302945" y="746226"/>
                  </a:lnTo>
                  <a:lnTo>
                    <a:pt x="326948" y="837730"/>
                  </a:lnTo>
                  <a:lnTo>
                    <a:pt x="377647" y="1031709"/>
                  </a:lnTo>
                  <a:lnTo>
                    <a:pt x="398983" y="1113751"/>
                  </a:lnTo>
                  <a:lnTo>
                    <a:pt x="397192" y="1111961"/>
                  </a:lnTo>
                  <a:lnTo>
                    <a:pt x="392226" y="1108049"/>
                  </a:lnTo>
                  <a:lnTo>
                    <a:pt x="386829" y="1104696"/>
                  </a:lnTo>
                  <a:lnTo>
                    <a:pt x="344131" y="1074940"/>
                  </a:lnTo>
                  <a:lnTo>
                    <a:pt x="203974" y="974953"/>
                  </a:lnTo>
                  <a:lnTo>
                    <a:pt x="163779" y="946759"/>
                  </a:lnTo>
                  <a:lnTo>
                    <a:pt x="126085" y="920800"/>
                  </a:lnTo>
                  <a:lnTo>
                    <a:pt x="91744" y="897623"/>
                  </a:lnTo>
                  <a:lnTo>
                    <a:pt x="61595" y="877798"/>
                  </a:lnTo>
                  <a:lnTo>
                    <a:pt x="16954" y="850125"/>
                  </a:lnTo>
                  <a:lnTo>
                    <a:pt x="11607" y="846531"/>
                  </a:lnTo>
                  <a:lnTo>
                    <a:pt x="5956" y="843508"/>
                  </a:lnTo>
                  <a:lnTo>
                    <a:pt x="0" y="841057"/>
                  </a:lnTo>
                  <a:lnTo>
                    <a:pt x="4445" y="845439"/>
                  </a:lnTo>
                  <a:lnTo>
                    <a:pt x="9296" y="849312"/>
                  </a:lnTo>
                  <a:lnTo>
                    <a:pt x="14579" y="852652"/>
                  </a:lnTo>
                  <a:lnTo>
                    <a:pt x="57429" y="882408"/>
                  </a:lnTo>
                  <a:lnTo>
                    <a:pt x="238442" y="1009599"/>
                  </a:lnTo>
                  <a:lnTo>
                    <a:pt x="310045" y="1059408"/>
                  </a:lnTo>
                  <a:lnTo>
                    <a:pt x="339966" y="1079550"/>
                  </a:lnTo>
                  <a:lnTo>
                    <a:pt x="384594" y="1107363"/>
                  </a:lnTo>
                  <a:lnTo>
                    <a:pt x="389978" y="1110983"/>
                  </a:lnTo>
                  <a:lnTo>
                    <a:pt x="395681" y="1114018"/>
                  </a:lnTo>
                  <a:lnTo>
                    <a:pt x="399440" y="1115542"/>
                  </a:lnTo>
                  <a:lnTo>
                    <a:pt x="445376" y="1292085"/>
                  </a:lnTo>
                  <a:lnTo>
                    <a:pt x="530555" y="1621028"/>
                  </a:lnTo>
                  <a:lnTo>
                    <a:pt x="569671" y="1772958"/>
                  </a:lnTo>
                  <a:lnTo>
                    <a:pt x="565810" y="1777771"/>
                  </a:lnTo>
                  <a:lnTo>
                    <a:pt x="570306" y="1775434"/>
                  </a:lnTo>
                  <a:lnTo>
                    <a:pt x="695782" y="2262695"/>
                  </a:lnTo>
                  <a:lnTo>
                    <a:pt x="721969" y="2363940"/>
                  </a:lnTo>
                  <a:lnTo>
                    <a:pt x="732675" y="2405202"/>
                  </a:lnTo>
                  <a:lnTo>
                    <a:pt x="728573" y="2410244"/>
                  </a:lnTo>
                  <a:lnTo>
                    <a:pt x="733209" y="2407259"/>
                  </a:lnTo>
                  <a:lnTo>
                    <a:pt x="735418" y="2415756"/>
                  </a:lnTo>
                  <a:lnTo>
                    <a:pt x="733806" y="2414943"/>
                  </a:lnTo>
                  <a:lnTo>
                    <a:pt x="726617" y="2412022"/>
                  </a:lnTo>
                  <a:lnTo>
                    <a:pt x="719201" y="2409647"/>
                  </a:lnTo>
                  <a:lnTo>
                    <a:pt x="659688" y="2388819"/>
                  </a:lnTo>
                  <a:lnTo>
                    <a:pt x="570992" y="2358796"/>
                  </a:lnTo>
                  <a:lnTo>
                    <a:pt x="462114" y="2322753"/>
                  </a:lnTo>
                  <a:lnTo>
                    <a:pt x="353021" y="2287270"/>
                  </a:lnTo>
                  <a:lnTo>
                    <a:pt x="263779" y="2258923"/>
                  </a:lnTo>
                  <a:lnTo>
                    <a:pt x="203377" y="2240483"/>
                  </a:lnTo>
                  <a:lnTo>
                    <a:pt x="196075" y="2237854"/>
                  </a:lnTo>
                  <a:lnTo>
                    <a:pt x="188582" y="2235974"/>
                  </a:lnTo>
                  <a:lnTo>
                    <a:pt x="180911" y="2234831"/>
                  </a:lnTo>
                  <a:lnTo>
                    <a:pt x="187845" y="2238349"/>
                  </a:lnTo>
                  <a:lnTo>
                    <a:pt x="195033" y="2241232"/>
                  </a:lnTo>
                  <a:lnTo>
                    <a:pt x="202488" y="2243455"/>
                  </a:lnTo>
                  <a:lnTo>
                    <a:pt x="262001" y="2264435"/>
                  </a:lnTo>
                  <a:lnTo>
                    <a:pt x="350558" y="2294394"/>
                  </a:lnTo>
                  <a:lnTo>
                    <a:pt x="459435" y="2330488"/>
                  </a:lnTo>
                  <a:lnTo>
                    <a:pt x="568528" y="2365972"/>
                  </a:lnTo>
                  <a:lnTo>
                    <a:pt x="657758" y="2394318"/>
                  </a:lnTo>
                  <a:lnTo>
                    <a:pt x="718159" y="2412771"/>
                  </a:lnTo>
                  <a:lnTo>
                    <a:pt x="725512" y="2415400"/>
                  </a:lnTo>
                  <a:lnTo>
                    <a:pt x="733044" y="2417292"/>
                  </a:lnTo>
                  <a:lnTo>
                    <a:pt x="735926" y="2417724"/>
                  </a:lnTo>
                  <a:lnTo>
                    <a:pt x="747217" y="2461145"/>
                  </a:lnTo>
                  <a:lnTo>
                    <a:pt x="759421" y="2507945"/>
                  </a:lnTo>
                  <a:lnTo>
                    <a:pt x="771309" y="2553398"/>
                  </a:lnTo>
                  <a:lnTo>
                    <a:pt x="782866" y="2597378"/>
                  </a:lnTo>
                  <a:lnTo>
                    <a:pt x="794054" y="2639796"/>
                  </a:lnTo>
                  <a:lnTo>
                    <a:pt x="804862" y="2680512"/>
                  </a:lnTo>
                  <a:lnTo>
                    <a:pt x="815238" y="2719438"/>
                  </a:lnTo>
                  <a:lnTo>
                    <a:pt x="825182" y="2756446"/>
                  </a:lnTo>
                  <a:lnTo>
                    <a:pt x="834656" y="2791409"/>
                  </a:lnTo>
                  <a:lnTo>
                    <a:pt x="840752" y="2789783"/>
                  </a:lnTo>
                  <a:lnTo>
                    <a:pt x="831443" y="2754693"/>
                  </a:lnTo>
                  <a:lnTo>
                    <a:pt x="821651" y="2717596"/>
                  </a:lnTo>
                  <a:lnTo>
                    <a:pt x="811428" y="2678582"/>
                  </a:lnTo>
                  <a:lnTo>
                    <a:pt x="800773" y="2637764"/>
                  </a:lnTo>
                  <a:lnTo>
                    <a:pt x="789724" y="2595270"/>
                  </a:lnTo>
                  <a:lnTo>
                    <a:pt x="778319" y="2551201"/>
                  </a:lnTo>
                  <a:lnTo>
                    <a:pt x="766559" y="2505684"/>
                  </a:lnTo>
                  <a:lnTo>
                    <a:pt x="742111" y="2410714"/>
                  </a:lnTo>
                  <a:lnTo>
                    <a:pt x="739952" y="2402332"/>
                  </a:lnTo>
                  <a:lnTo>
                    <a:pt x="741984" y="2400770"/>
                  </a:lnTo>
                  <a:lnTo>
                    <a:pt x="748068" y="2395207"/>
                  </a:lnTo>
                  <a:lnTo>
                    <a:pt x="799249" y="2350579"/>
                  </a:lnTo>
                  <a:lnTo>
                    <a:pt x="833932" y="2319185"/>
                  </a:lnTo>
                  <a:lnTo>
                    <a:pt x="873099" y="2282609"/>
                  </a:lnTo>
                  <a:lnTo>
                    <a:pt x="915809" y="2241600"/>
                  </a:lnTo>
                  <a:lnTo>
                    <a:pt x="961123" y="2196884"/>
                  </a:lnTo>
                  <a:lnTo>
                    <a:pt x="1005776" y="2151456"/>
                  </a:lnTo>
                  <a:lnTo>
                    <a:pt x="1046670" y="2108492"/>
                  </a:lnTo>
                  <a:lnTo>
                    <a:pt x="1083094" y="2069071"/>
                  </a:lnTo>
                  <a:lnTo>
                    <a:pt x="1140142" y="2005279"/>
                  </a:lnTo>
                  <a:lnTo>
                    <a:pt x="1159002" y="1983092"/>
                  </a:lnTo>
                  <a:lnTo>
                    <a:pt x="1164564" y="1977009"/>
                  </a:lnTo>
                  <a:lnTo>
                    <a:pt x="1169530" y="1970468"/>
                  </a:lnTo>
                  <a:lnTo>
                    <a:pt x="1173873" y="1963458"/>
                  </a:lnTo>
                  <a:close/>
                </a:path>
              </a:pathLst>
            </a:custGeom>
            <a:solidFill>
              <a:srgbClr val="DFDF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/>
          <p:nvPr/>
        </p:nvSpPr>
        <p:spPr>
          <a:xfrm>
            <a:off x="4002354" y="700582"/>
            <a:ext cx="567690" cy="970915"/>
          </a:xfrm>
          <a:custGeom>
            <a:avLst/>
            <a:gdLst/>
            <a:ahLst/>
            <a:cxnLst/>
            <a:rect l="l" t="t" r="r" b="b"/>
            <a:pathLst>
              <a:path w="567689" h="970914">
                <a:moveTo>
                  <a:pt x="560222" y="767029"/>
                </a:moveTo>
                <a:lnTo>
                  <a:pt x="415010" y="722388"/>
                </a:lnTo>
                <a:lnTo>
                  <a:pt x="407073" y="740867"/>
                </a:lnTo>
                <a:lnTo>
                  <a:pt x="380047" y="778725"/>
                </a:lnTo>
                <a:lnTo>
                  <a:pt x="329145" y="809574"/>
                </a:lnTo>
                <a:lnTo>
                  <a:pt x="249567" y="807046"/>
                </a:lnTo>
                <a:lnTo>
                  <a:pt x="240474" y="804164"/>
                </a:lnTo>
                <a:lnTo>
                  <a:pt x="199923" y="779919"/>
                </a:lnTo>
                <a:lnTo>
                  <a:pt x="171462" y="742213"/>
                </a:lnTo>
                <a:lnTo>
                  <a:pt x="159258" y="696506"/>
                </a:lnTo>
                <a:lnTo>
                  <a:pt x="158788" y="688441"/>
                </a:lnTo>
                <a:lnTo>
                  <a:pt x="158788" y="680389"/>
                </a:lnTo>
                <a:lnTo>
                  <a:pt x="165938" y="640892"/>
                </a:lnTo>
                <a:lnTo>
                  <a:pt x="184353" y="605180"/>
                </a:lnTo>
                <a:lnTo>
                  <a:pt x="239395" y="560006"/>
                </a:lnTo>
                <a:lnTo>
                  <a:pt x="283083" y="548525"/>
                </a:lnTo>
                <a:lnTo>
                  <a:pt x="337096" y="552183"/>
                </a:lnTo>
                <a:lnTo>
                  <a:pt x="401332" y="576135"/>
                </a:lnTo>
                <a:lnTo>
                  <a:pt x="503542" y="248818"/>
                </a:lnTo>
                <a:lnTo>
                  <a:pt x="359968" y="204190"/>
                </a:lnTo>
                <a:lnTo>
                  <a:pt x="300456" y="395960"/>
                </a:lnTo>
                <a:lnTo>
                  <a:pt x="265341" y="397738"/>
                </a:lnTo>
                <a:lnTo>
                  <a:pt x="182892" y="418261"/>
                </a:lnTo>
                <a:lnTo>
                  <a:pt x="87490" y="480390"/>
                </a:lnTo>
                <a:lnTo>
                  <a:pt x="13462" y="606933"/>
                </a:lnTo>
                <a:lnTo>
                  <a:pt x="495" y="667537"/>
                </a:lnTo>
                <a:lnTo>
                  <a:pt x="0" y="722058"/>
                </a:lnTo>
                <a:lnTo>
                  <a:pt x="9956" y="770597"/>
                </a:lnTo>
                <a:lnTo>
                  <a:pt x="28359" y="813295"/>
                </a:lnTo>
                <a:lnTo>
                  <a:pt x="53200" y="850265"/>
                </a:lnTo>
                <a:lnTo>
                  <a:pt x="82473" y="881634"/>
                </a:lnTo>
                <a:lnTo>
                  <a:pt x="114173" y="907503"/>
                </a:lnTo>
                <a:lnTo>
                  <a:pt x="146291" y="928027"/>
                </a:lnTo>
                <a:lnTo>
                  <a:pt x="203746" y="953452"/>
                </a:lnTo>
                <a:lnTo>
                  <a:pt x="251142" y="965111"/>
                </a:lnTo>
                <a:lnTo>
                  <a:pt x="318731" y="970826"/>
                </a:lnTo>
                <a:lnTo>
                  <a:pt x="356755" y="967625"/>
                </a:lnTo>
                <a:lnTo>
                  <a:pt x="395820" y="958342"/>
                </a:lnTo>
                <a:lnTo>
                  <a:pt x="434606" y="941438"/>
                </a:lnTo>
                <a:lnTo>
                  <a:pt x="471766" y="915390"/>
                </a:lnTo>
                <a:lnTo>
                  <a:pt x="505980" y="878662"/>
                </a:lnTo>
                <a:lnTo>
                  <a:pt x="535914" y="829716"/>
                </a:lnTo>
                <a:lnTo>
                  <a:pt x="560222" y="767029"/>
                </a:lnTo>
                <a:close/>
              </a:path>
              <a:path w="567689" h="970914">
                <a:moveTo>
                  <a:pt x="567588" y="45466"/>
                </a:moveTo>
                <a:lnTo>
                  <a:pt x="421868" y="0"/>
                </a:lnTo>
                <a:lnTo>
                  <a:pt x="379412" y="136067"/>
                </a:lnTo>
                <a:lnTo>
                  <a:pt x="525132" y="181533"/>
                </a:lnTo>
                <a:lnTo>
                  <a:pt x="567588" y="45466"/>
                </a:lnTo>
                <a:close/>
              </a:path>
            </a:pathLst>
          </a:custGeom>
          <a:solidFill>
            <a:srgbClr val="F5F5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960416" y="957808"/>
            <a:ext cx="224790" cy="377190"/>
          </a:xfrm>
          <a:custGeom>
            <a:avLst/>
            <a:gdLst/>
            <a:ahLst/>
            <a:cxnLst/>
            <a:rect l="l" t="t" r="r" b="b"/>
            <a:pathLst>
              <a:path w="224789" h="377190">
                <a:moveTo>
                  <a:pt x="223126" y="361327"/>
                </a:moveTo>
                <a:lnTo>
                  <a:pt x="208470" y="306641"/>
                </a:lnTo>
                <a:lnTo>
                  <a:pt x="149872" y="322338"/>
                </a:lnTo>
                <a:lnTo>
                  <a:pt x="164541" y="377037"/>
                </a:lnTo>
                <a:lnTo>
                  <a:pt x="223126" y="361327"/>
                </a:lnTo>
                <a:close/>
              </a:path>
              <a:path w="224789" h="377190">
                <a:moveTo>
                  <a:pt x="224180" y="110909"/>
                </a:moveTo>
                <a:lnTo>
                  <a:pt x="193408" y="30822"/>
                </a:lnTo>
                <a:lnTo>
                  <a:pt x="155117" y="6642"/>
                </a:lnTo>
                <a:lnTo>
                  <a:pt x="114973" y="0"/>
                </a:lnTo>
                <a:lnTo>
                  <a:pt x="83172" y="3644"/>
                </a:lnTo>
                <a:lnTo>
                  <a:pt x="56121" y="13042"/>
                </a:lnTo>
                <a:lnTo>
                  <a:pt x="23075" y="35725"/>
                </a:lnTo>
                <a:lnTo>
                  <a:pt x="0" y="76517"/>
                </a:lnTo>
                <a:lnTo>
                  <a:pt x="2832" y="140233"/>
                </a:lnTo>
                <a:lnTo>
                  <a:pt x="60998" y="125349"/>
                </a:lnTo>
                <a:lnTo>
                  <a:pt x="60109" y="122047"/>
                </a:lnTo>
                <a:lnTo>
                  <a:pt x="59563" y="118694"/>
                </a:lnTo>
                <a:lnTo>
                  <a:pt x="59143" y="111861"/>
                </a:lnTo>
                <a:lnTo>
                  <a:pt x="59270" y="108458"/>
                </a:lnTo>
                <a:lnTo>
                  <a:pt x="60210" y="101688"/>
                </a:lnTo>
                <a:lnTo>
                  <a:pt x="82943" y="68872"/>
                </a:lnTo>
                <a:lnTo>
                  <a:pt x="108445" y="60261"/>
                </a:lnTo>
                <a:lnTo>
                  <a:pt x="118567" y="60413"/>
                </a:lnTo>
                <a:lnTo>
                  <a:pt x="157327" y="87312"/>
                </a:lnTo>
                <a:lnTo>
                  <a:pt x="162763" y="109791"/>
                </a:lnTo>
                <a:lnTo>
                  <a:pt x="162725" y="116065"/>
                </a:lnTo>
                <a:lnTo>
                  <a:pt x="141579" y="155702"/>
                </a:lnTo>
                <a:lnTo>
                  <a:pt x="96113" y="171323"/>
                </a:lnTo>
                <a:lnTo>
                  <a:pt x="130784" y="302399"/>
                </a:lnTo>
                <a:lnTo>
                  <a:pt x="188214" y="287515"/>
                </a:lnTo>
                <a:lnTo>
                  <a:pt x="167970" y="210743"/>
                </a:lnTo>
                <a:lnTo>
                  <a:pt x="173380" y="207492"/>
                </a:lnTo>
                <a:lnTo>
                  <a:pt x="204355" y="176390"/>
                </a:lnTo>
                <a:lnTo>
                  <a:pt x="222745" y="129768"/>
                </a:lnTo>
                <a:lnTo>
                  <a:pt x="223558" y="123532"/>
                </a:lnTo>
                <a:lnTo>
                  <a:pt x="224180" y="110909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750704" y="2529395"/>
            <a:ext cx="234950" cy="379730"/>
          </a:xfrm>
          <a:custGeom>
            <a:avLst/>
            <a:gdLst/>
            <a:ahLst/>
            <a:cxnLst/>
            <a:rect l="l" t="t" r="r" b="b"/>
            <a:pathLst>
              <a:path w="234950" h="379730">
                <a:moveTo>
                  <a:pt x="75996" y="326440"/>
                </a:moveTo>
                <a:lnTo>
                  <a:pt x="19202" y="305866"/>
                </a:lnTo>
                <a:lnTo>
                  <a:pt x="0" y="358889"/>
                </a:lnTo>
                <a:lnTo>
                  <a:pt x="56794" y="379463"/>
                </a:lnTo>
                <a:lnTo>
                  <a:pt x="75996" y="326440"/>
                </a:lnTo>
                <a:close/>
              </a:path>
              <a:path w="234950" h="379730">
                <a:moveTo>
                  <a:pt x="234746" y="92760"/>
                </a:moveTo>
                <a:lnTo>
                  <a:pt x="217055" y="51142"/>
                </a:lnTo>
                <a:lnTo>
                  <a:pt x="187833" y="22898"/>
                </a:lnTo>
                <a:lnTo>
                  <a:pt x="131673" y="114"/>
                </a:lnTo>
                <a:lnTo>
                  <a:pt x="91478" y="0"/>
                </a:lnTo>
                <a:lnTo>
                  <a:pt x="49250" y="20447"/>
                </a:lnTo>
                <a:lnTo>
                  <a:pt x="15328" y="74447"/>
                </a:lnTo>
                <a:lnTo>
                  <a:pt x="71856" y="94830"/>
                </a:lnTo>
                <a:lnTo>
                  <a:pt x="73050" y="91630"/>
                </a:lnTo>
                <a:lnTo>
                  <a:pt x="74536" y="88582"/>
                </a:lnTo>
                <a:lnTo>
                  <a:pt x="105410" y="63398"/>
                </a:lnTo>
                <a:lnTo>
                  <a:pt x="122275" y="61379"/>
                </a:lnTo>
                <a:lnTo>
                  <a:pt x="125653" y="61645"/>
                </a:lnTo>
                <a:lnTo>
                  <a:pt x="165709" y="86055"/>
                </a:lnTo>
                <a:lnTo>
                  <a:pt x="172326" y="116128"/>
                </a:lnTo>
                <a:lnTo>
                  <a:pt x="171475" y="122402"/>
                </a:lnTo>
                <a:lnTo>
                  <a:pt x="138582" y="162204"/>
                </a:lnTo>
                <a:lnTo>
                  <a:pt x="121107" y="165925"/>
                </a:lnTo>
                <a:lnTo>
                  <a:pt x="99720" y="163487"/>
                </a:lnTo>
                <a:lnTo>
                  <a:pt x="74688" y="152857"/>
                </a:lnTo>
                <a:lnTo>
                  <a:pt x="28409" y="280365"/>
                </a:lnTo>
                <a:lnTo>
                  <a:pt x="84353" y="300596"/>
                </a:lnTo>
                <a:lnTo>
                  <a:pt x="111429" y="226199"/>
                </a:lnTo>
                <a:lnTo>
                  <a:pt x="117741" y="226593"/>
                </a:lnTo>
                <a:lnTo>
                  <a:pt x="160934" y="218630"/>
                </a:lnTo>
                <a:lnTo>
                  <a:pt x="202603" y="190779"/>
                </a:lnTo>
                <a:lnTo>
                  <a:pt x="226479" y="153924"/>
                </a:lnTo>
                <a:lnTo>
                  <a:pt x="228523" y="147942"/>
                </a:lnTo>
                <a:lnTo>
                  <a:pt x="234746" y="9276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743782" y="2924631"/>
            <a:ext cx="515620" cy="807720"/>
          </a:xfrm>
          <a:custGeom>
            <a:avLst/>
            <a:gdLst/>
            <a:ahLst/>
            <a:cxnLst/>
            <a:rect l="l" t="t" r="r" b="b"/>
            <a:pathLst>
              <a:path w="515620" h="807720">
                <a:moveTo>
                  <a:pt x="484619" y="268579"/>
                </a:moveTo>
                <a:lnTo>
                  <a:pt x="467525" y="146088"/>
                </a:lnTo>
                <a:lnTo>
                  <a:pt x="441350" y="94716"/>
                </a:lnTo>
                <a:lnTo>
                  <a:pt x="409092" y="56235"/>
                </a:lnTo>
                <a:lnTo>
                  <a:pt x="372529" y="29083"/>
                </a:lnTo>
                <a:lnTo>
                  <a:pt x="333387" y="11696"/>
                </a:lnTo>
                <a:lnTo>
                  <a:pt x="293408" y="2514"/>
                </a:lnTo>
                <a:lnTo>
                  <a:pt x="254355" y="0"/>
                </a:lnTo>
                <a:lnTo>
                  <a:pt x="217957" y="2565"/>
                </a:lnTo>
                <a:lnTo>
                  <a:pt x="160147" y="16789"/>
                </a:lnTo>
                <a:lnTo>
                  <a:pt x="112407" y="39662"/>
                </a:lnTo>
                <a:lnTo>
                  <a:pt x="53975" y="84963"/>
                </a:lnTo>
                <a:lnTo>
                  <a:pt x="28435" y="117475"/>
                </a:lnTo>
                <a:lnTo>
                  <a:pt x="9410" y="157314"/>
                </a:lnTo>
                <a:lnTo>
                  <a:pt x="0" y="205092"/>
                </a:lnTo>
                <a:lnTo>
                  <a:pt x="3238" y="261366"/>
                </a:lnTo>
                <a:lnTo>
                  <a:pt x="22225" y="326707"/>
                </a:lnTo>
                <a:lnTo>
                  <a:pt x="141249" y="280581"/>
                </a:lnTo>
                <a:lnTo>
                  <a:pt x="136829" y="264236"/>
                </a:lnTo>
                <a:lnTo>
                  <a:pt x="134874" y="225107"/>
                </a:lnTo>
                <a:lnTo>
                  <a:pt x="152361" y="178079"/>
                </a:lnTo>
                <a:lnTo>
                  <a:pt x="206273" y="138049"/>
                </a:lnTo>
                <a:lnTo>
                  <a:pt x="245275" y="129832"/>
                </a:lnTo>
                <a:lnTo>
                  <a:pt x="253263" y="130009"/>
                </a:lnTo>
                <a:lnTo>
                  <a:pt x="291807" y="140017"/>
                </a:lnTo>
                <a:lnTo>
                  <a:pt x="323799" y="163791"/>
                </a:lnTo>
                <a:lnTo>
                  <a:pt x="345719" y="197561"/>
                </a:lnTo>
                <a:lnTo>
                  <a:pt x="354647" y="237007"/>
                </a:lnTo>
                <a:lnTo>
                  <a:pt x="354457" y="250431"/>
                </a:lnTo>
                <a:lnTo>
                  <a:pt x="341909" y="295579"/>
                </a:lnTo>
                <a:lnTo>
                  <a:pt x="319024" y="326123"/>
                </a:lnTo>
                <a:lnTo>
                  <a:pt x="281381" y="352018"/>
                </a:lnTo>
                <a:lnTo>
                  <a:pt x="226352" y="369697"/>
                </a:lnTo>
                <a:lnTo>
                  <a:pt x="330504" y="639445"/>
                </a:lnTo>
                <a:lnTo>
                  <a:pt x="449529" y="593915"/>
                </a:lnTo>
                <a:lnTo>
                  <a:pt x="388518" y="435914"/>
                </a:lnTo>
                <a:lnTo>
                  <a:pt x="410679" y="416356"/>
                </a:lnTo>
                <a:lnTo>
                  <a:pt x="454190" y="359625"/>
                </a:lnTo>
                <a:lnTo>
                  <a:pt x="484619" y="268579"/>
                </a:lnTo>
                <a:close/>
              </a:path>
              <a:path w="515620" h="807720">
                <a:moveTo>
                  <a:pt x="515289" y="760996"/>
                </a:moveTo>
                <a:lnTo>
                  <a:pt x="472071" y="648817"/>
                </a:lnTo>
                <a:lnTo>
                  <a:pt x="351980" y="695083"/>
                </a:lnTo>
                <a:lnTo>
                  <a:pt x="395198" y="807262"/>
                </a:lnTo>
                <a:lnTo>
                  <a:pt x="515289" y="760996"/>
                </a:lnTo>
                <a:close/>
              </a:path>
            </a:pathLst>
          </a:custGeom>
          <a:solidFill>
            <a:srgbClr val="F5F5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9463227" y="3364801"/>
            <a:ext cx="365125" cy="572135"/>
          </a:xfrm>
          <a:custGeom>
            <a:avLst/>
            <a:gdLst/>
            <a:ahLst/>
            <a:cxnLst/>
            <a:rect l="l" t="t" r="r" b="b"/>
            <a:pathLst>
              <a:path w="365125" h="572135">
                <a:moveTo>
                  <a:pt x="115697" y="79413"/>
                </a:moveTo>
                <a:lnTo>
                  <a:pt x="85102" y="0"/>
                </a:lnTo>
                <a:lnTo>
                  <a:pt x="0" y="32791"/>
                </a:lnTo>
                <a:lnTo>
                  <a:pt x="30594" y="112204"/>
                </a:lnTo>
                <a:lnTo>
                  <a:pt x="115697" y="79413"/>
                </a:lnTo>
                <a:close/>
              </a:path>
              <a:path w="365125" h="572135">
                <a:moveTo>
                  <a:pt x="364515" y="398780"/>
                </a:moveTo>
                <a:lnTo>
                  <a:pt x="349364" y="340461"/>
                </a:lnTo>
                <a:lnTo>
                  <a:pt x="264566" y="373049"/>
                </a:lnTo>
                <a:lnTo>
                  <a:pt x="267690" y="384644"/>
                </a:lnTo>
                <a:lnTo>
                  <a:pt x="269062" y="412394"/>
                </a:lnTo>
                <a:lnTo>
                  <a:pt x="218440" y="474065"/>
                </a:lnTo>
                <a:lnTo>
                  <a:pt x="188899" y="480212"/>
                </a:lnTo>
                <a:lnTo>
                  <a:pt x="181381" y="479742"/>
                </a:lnTo>
                <a:lnTo>
                  <a:pt x="140296" y="461518"/>
                </a:lnTo>
                <a:lnTo>
                  <a:pt x="116420" y="422884"/>
                </a:lnTo>
                <a:lnTo>
                  <a:pt x="113309" y="404012"/>
                </a:lnTo>
                <a:lnTo>
                  <a:pt x="113461" y="394512"/>
                </a:lnTo>
                <a:lnTo>
                  <a:pt x="138620" y="340842"/>
                </a:lnTo>
                <a:lnTo>
                  <a:pt x="204012" y="310565"/>
                </a:lnTo>
                <a:lnTo>
                  <a:pt x="131102" y="118783"/>
                </a:lnTo>
                <a:lnTo>
                  <a:pt x="47193" y="151066"/>
                </a:lnTo>
                <a:lnTo>
                  <a:pt x="90347" y="263093"/>
                </a:lnTo>
                <a:lnTo>
                  <a:pt x="79362" y="272237"/>
                </a:lnTo>
                <a:lnTo>
                  <a:pt x="51346" y="304546"/>
                </a:lnTo>
                <a:lnTo>
                  <a:pt x="31991" y="342684"/>
                </a:lnTo>
                <a:lnTo>
                  <a:pt x="22440" y="384365"/>
                </a:lnTo>
                <a:lnTo>
                  <a:pt x="21551" y="398627"/>
                </a:lnTo>
                <a:lnTo>
                  <a:pt x="21831" y="412915"/>
                </a:lnTo>
                <a:lnTo>
                  <a:pt x="29565" y="454977"/>
                </a:lnTo>
                <a:lnTo>
                  <a:pt x="63804" y="519506"/>
                </a:lnTo>
                <a:lnTo>
                  <a:pt x="101473" y="551319"/>
                </a:lnTo>
                <a:lnTo>
                  <a:pt x="143294" y="567575"/>
                </a:lnTo>
                <a:lnTo>
                  <a:pt x="185089" y="571982"/>
                </a:lnTo>
                <a:lnTo>
                  <a:pt x="222732" y="568236"/>
                </a:lnTo>
                <a:lnTo>
                  <a:pt x="271894" y="551268"/>
                </a:lnTo>
                <a:lnTo>
                  <a:pt x="324129" y="514591"/>
                </a:lnTo>
                <a:lnTo>
                  <a:pt x="362267" y="446659"/>
                </a:lnTo>
                <a:lnTo>
                  <a:pt x="364515" y="398780"/>
                </a:lnTo>
                <a:close/>
              </a:path>
            </a:pathLst>
          </a:custGeom>
          <a:solidFill>
            <a:srgbClr val="F5F5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482885" y="6995242"/>
            <a:ext cx="2542540" cy="0"/>
          </a:xfrm>
          <a:custGeom>
            <a:avLst/>
            <a:gdLst/>
            <a:ahLst/>
            <a:cxnLst/>
            <a:rect l="l" t="t" r="r" b="b"/>
            <a:pathLst>
              <a:path w="2542540">
                <a:moveTo>
                  <a:pt x="0" y="0"/>
                </a:moveTo>
                <a:lnTo>
                  <a:pt x="2542063" y="0"/>
                </a:lnTo>
                <a:lnTo>
                  <a:pt x="0" y="0"/>
                </a:lnTo>
                <a:close/>
              </a:path>
            </a:pathLst>
          </a:custGeom>
          <a:solidFill>
            <a:srgbClr val="2532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243163" y="6995242"/>
            <a:ext cx="2809240" cy="0"/>
          </a:xfrm>
          <a:custGeom>
            <a:avLst/>
            <a:gdLst/>
            <a:ahLst/>
            <a:cxnLst/>
            <a:rect l="l" t="t" r="r" b="b"/>
            <a:pathLst>
              <a:path w="2809240">
                <a:moveTo>
                  <a:pt x="0" y="0"/>
                </a:moveTo>
                <a:lnTo>
                  <a:pt x="2808975" y="0"/>
                </a:lnTo>
                <a:lnTo>
                  <a:pt x="0" y="0"/>
                </a:lnTo>
                <a:close/>
              </a:path>
            </a:pathLst>
          </a:custGeom>
          <a:solidFill>
            <a:srgbClr val="25323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5" name="object 15"/>
          <p:cNvGrpSpPr/>
          <p:nvPr/>
        </p:nvGrpSpPr>
        <p:grpSpPr>
          <a:xfrm>
            <a:off x="3854186" y="900135"/>
            <a:ext cx="5789295" cy="6099810"/>
            <a:chOff x="3854186" y="900135"/>
            <a:chExt cx="5789295" cy="6099810"/>
          </a:xfrm>
        </p:grpSpPr>
        <p:sp>
          <p:nvSpPr>
            <p:cNvPr id="16" name="object 16"/>
            <p:cNvSpPr/>
            <p:nvPr/>
          </p:nvSpPr>
          <p:spPr>
            <a:xfrm>
              <a:off x="9096807" y="1146987"/>
              <a:ext cx="222250" cy="379095"/>
            </a:xfrm>
            <a:custGeom>
              <a:avLst/>
              <a:gdLst/>
              <a:ahLst/>
              <a:cxnLst/>
              <a:rect l="l" t="t" r="r" b="b"/>
              <a:pathLst>
                <a:path w="222250" h="379094">
                  <a:moveTo>
                    <a:pt x="140906" y="0"/>
                  </a:moveTo>
                  <a:lnTo>
                    <a:pt x="81534" y="0"/>
                  </a:lnTo>
                  <a:lnTo>
                    <a:pt x="81534" y="55499"/>
                  </a:lnTo>
                  <a:lnTo>
                    <a:pt x="140906" y="55499"/>
                  </a:lnTo>
                  <a:lnTo>
                    <a:pt x="140906" y="0"/>
                  </a:lnTo>
                  <a:close/>
                </a:path>
                <a:path w="222250" h="379094">
                  <a:moveTo>
                    <a:pt x="221843" y="268998"/>
                  </a:moveTo>
                  <a:lnTo>
                    <a:pt x="162331" y="268998"/>
                  </a:lnTo>
                  <a:lnTo>
                    <a:pt x="162344" y="272364"/>
                  </a:lnTo>
                  <a:lnTo>
                    <a:pt x="162026" y="275717"/>
                  </a:lnTo>
                  <a:lnTo>
                    <a:pt x="142214" y="309740"/>
                  </a:lnTo>
                  <a:lnTo>
                    <a:pt x="105714" y="319900"/>
                  </a:lnTo>
                  <a:lnTo>
                    <a:pt x="100825" y="319316"/>
                  </a:lnTo>
                  <a:lnTo>
                    <a:pt x="68529" y="297992"/>
                  </a:lnTo>
                  <a:lnTo>
                    <a:pt x="59880" y="273075"/>
                  </a:lnTo>
                  <a:lnTo>
                    <a:pt x="61341" y="256184"/>
                  </a:lnTo>
                  <a:lnTo>
                    <a:pt x="93294" y="219951"/>
                  </a:lnTo>
                  <a:lnTo>
                    <a:pt x="113804" y="215036"/>
                  </a:lnTo>
                  <a:lnTo>
                    <a:pt x="140449" y="216471"/>
                  </a:lnTo>
                  <a:lnTo>
                    <a:pt x="140449" y="82575"/>
                  </a:lnTo>
                  <a:lnTo>
                    <a:pt x="81978" y="82575"/>
                  </a:lnTo>
                  <a:lnTo>
                    <a:pt x="81978" y="160832"/>
                  </a:lnTo>
                  <a:lnTo>
                    <a:pt x="73152" y="163817"/>
                  </a:lnTo>
                  <a:lnTo>
                    <a:pt x="34340" y="188760"/>
                  </a:lnTo>
                  <a:lnTo>
                    <a:pt x="8559" y="227012"/>
                  </a:lnTo>
                  <a:lnTo>
                    <a:pt x="0" y="272415"/>
                  </a:lnTo>
                  <a:lnTo>
                    <a:pt x="12661" y="325615"/>
                  </a:lnTo>
                  <a:lnTo>
                    <a:pt x="43002" y="358228"/>
                  </a:lnTo>
                  <a:lnTo>
                    <a:pt x="79590" y="374599"/>
                  </a:lnTo>
                  <a:lnTo>
                    <a:pt x="110998" y="379095"/>
                  </a:lnTo>
                  <a:lnTo>
                    <a:pt x="139217" y="376847"/>
                  </a:lnTo>
                  <a:lnTo>
                    <a:pt x="176403" y="363486"/>
                  </a:lnTo>
                  <a:lnTo>
                    <a:pt x="208597" y="330403"/>
                  </a:lnTo>
                  <a:lnTo>
                    <a:pt x="221843" y="268998"/>
                  </a:lnTo>
                  <a:close/>
                </a:path>
              </a:pathLst>
            </a:custGeom>
            <a:solidFill>
              <a:srgbClr val="ED21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8772181" y="900135"/>
              <a:ext cx="871219" cy="872490"/>
            </a:xfrm>
            <a:custGeom>
              <a:avLst/>
              <a:gdLst/>
              <a:ahLst/>
              <a:cxnLst/>
              <a:rect l="l" t="t" r="r" b="b"/>
              <a:pathLst>
                <a:path w="871220" h="872489">
                  <a:moveTo>
                    <a:pt x="71230" y="675397"/>
                  </a:moveTo>
                  <a:lnTo>
                    <a:pt x="42829" y="624840"/>
                  </a:lnTo>
                  <a:lnTo>
                    <a:pt x="20802" y="570230"/>
                  </a:lnTo>
                  <a:lnTo>
                    <a:pt x="6414" y="511810"/>
                  </a:lnTo>
                  <a:lnTo>
                    <a:pt x="0" y="453390"/>
                  </a:lnTo>
                  <a:lnTo>
                    <a:pt x="45" y="427990"/>
                  </a:lnTo>
                  <a:lnTo>
                    <a:pt x="138" y="425450"/>
                  </a:lnTo>
                  <a:lnTo>
                    <a:pt x="668" y="416560"/>
                  </a:lnTo>
                  <a:lnTo>
                    <a:pt x="743" y="415290"/>
                  </a:lnTo>
                  <a:lnTo>
                    <a:pt x="1018" y="407670"/>
                  </a:lnTo>
                  <a:lnTo>
                    <a:pt x="1063" y="406400"/>
                  </a:lnTo>
                  <a:lnTo>
                    <a:pt x="1691" y="397510"/>
                  </a:lnTo>
                  <a:lnTo>
                    <a:pt x="10230" y="342900"/>
                  </a:lnTo>
                  <a:lnTo>
                    <a:pt x="32249" y="273050"/>
                  </a:lnTo>
                  <a:lnTo>
                    <a:pt x="64983" y="209550"/>
                  </a:lnTo>
                  <a:lnTo>
                    <a:pt x="105823" y="152400"/>
                  </a:lnTo>
                  <a:lnTo>
                    <a:pt x="154572" y="104140"/>
                  </a:lnTo>
                  <a:lnTo>
                    <a:pt x="208802" y="64770"/>
                  </a:lnTo>
                  <a:lnTo>
                    <a:pt x="267122" y="34290"/>
                  </a:lnTo>
                  <a:lnTo>
                    <a:pt x="327527" y="13970"/>
                  </a:lnTo>
                  <a:lnTo>
                    <a:pt x="389506" y="1270"/>
                  </a:lnTo>
                  <a:lnTo>
                    <a:pt x="396771" y="1270"/>
                  </a:lnTo>
                  <a:lnTo>
                    <a:pt x="404217" y="0"/>
                  </a:lnTo>
                  <a:lnTo>
                    <a:pt x="463912" y="0"/>
                  </a:lnTo>
                  <a:lnTo>
                    <a:pt x="478775" y="1270"/>
                  </a:lnTo>
                  <a:lnTo>
                    <a:pt x="503339" y="3810"/>
                  </a:lnTo>
                  <a:lnTo>
                    <a:pt x="521546" y="7620"/>
                  </a:lnTo>
                  <a:lnTo>
                    <a:pt x="419709" y="7620"/>
                  </a:lnTo>
                  <a:lnTo>
                    <a:pt x="412319" y="8890"/>
                  </a:lnTo>
                  <a:lnTo>
                    <a:pt x="397427" y="8890"/>
                  </a:lnTo>
                  <a:lnTo>
                    <a:pt x="360197" y="15240"/>
                  </a:lnTo>
                  <a:lnTo>
                    <a:pt x="299546" y="30480"/>
                  </a:lnTo>
                  <a:lnTo>
                    <a:pt x="241916" y="55880"/>
                  </a:lnTo>
                  <a:lnTo>
                    <a:pt x="185999" y="90170"/>
                  </a:lnTo>
                  <a:lnTo>
                    <a:pt x="135687" y="133350"/>
                  </a:lnTo>
                  <a:lnTo>
                    <a:pt x="91589" y="185420"/>
                  </a:lnTo>
                  <a:lnTo>
                    <a:pt x="56089" y="245110"/>
                  </a:lnTo>
                  <a:lnTo>
                    <a:pt x="29274" y="309880"/>
                  </a:lnTo>
                  <a:lnTo>
                    <a:pt x="14579" y="379730"/>
                  </a:lnTo>
                  <a:lnTo>
                    <a:pt x="11603" y="416560"/>
                  </a:lnTo>
                  <a:lnTo>
                    <a:pt x="10998" y="425450"/>
                  </a:lnTo>
                  <a:lnTo>
                    <a:pt x="10905" y="427990"/>
                  </a:lnTo>
                  <a:lnTo>
                    <a:pt x="10812" y="430530"/>
                  </a:lnTo>
                  <a:lnTo>
                    <a:pt x="10719" y="433070"/>
                  </a:lnTo>
                  <a:lnTo>
                    <a:pt x="12000" y="471170"/>
                  </a:lnTo>
                  <a:lnTo>
                    <a:pt x="20084" y="525780"/>
                  </a:lnTo>
                  <a:lnTo>
                    <a:pt x="30277" y="563880"/>
                  </a:lnTo>
                  <a:lnTo>
                    <a:pt x="43891" y="601980"/>
                  </a:lnTo>
                  <a:lnTo>
                    <a:pt x="60926" y="637540"/>
                  </a:lnTo>
                  <a:lnTo>
                    <a:pt x="81969" y="673100"/>
                  </a:lnTo>
                  <a:lnTo>
                    <a:pt x="72158" y="673100"/>
                  </a:lnTo>
                  <a:lnTo>
                    <a:pt x="71230" y="675397"/>
                  </a:lnTo>
                  <a:close/>
                </a:path>
                <a:path w="871220" h="872489">
                  <a:moveTo>
                    <a:pt x="870960" y="435610"/>
                  </a:moveTo>
                  <a:lnTo>
                    <a:pt x="870377" y="433070"/>
                  </a:lnTo>
                  <a:lnTo>
                    <a:pt x="870228" y="430530"/>
                  </a:lnTo>
                  <a:lnTo>
                    <a:pt x="870514" y="427990"/>
                  </a:lnTo>
                  <a:lnTo>
                    <a:pt x="870068" y="422910"/>
                  </a:lnTo>
                  <a:lnTo>
                    <a:pt x="868877" y="415290"/>
                  </a:lnTo>
                  <a:lnTo>
                    <a:pt x="868877" y="406400"/>
                  </a:lnTo>
                  <a:lnTo>
                    <a:pt x="868431" y="401320"/>
                  </a:lnTo>
                  <a:lnTo>
                    <a:pt x="868654" y="397510"/>
                  </a:lnTo>
                  <a:lnTo>
                    <a:pt x="868729" y="396240"/>
                  </a:lnTo>
                  <a:lnTo>
                    <a:pt x="866646" y="383540"/>
                  </a:lnTo>
                  <a:lnTo>
                    <a:pt x="865753" y="378460"/>
                  </a:lnTo>
                  <a:lnTo>
                    <a:pt x="863373" y="363220"/>
                  </a:lnTo>
                  <a:lnTo>
                    <a:pt x="854148" y="323850"/>
                  </a:lnTo>
                  <a:lnTo>
                    <a:pt x="831843" y="260350"/>
                  </a:lnTo>
                  <a:lnTo>
                    <a:pt x="799695" y="203200"/>
                  </a:lnTo>
                  <a:lnTo>
                    <a:pt x="770996" y="163830"/>
                  </a:lnTo>
                  <a:lnTo>
                    <a:pt x="738033" y="128270"/>
                  </a:lnTo>
                  <a:lnTo>
                    <a:pt x="701257" y="96520"/>
                  </a:lnTo>
                  <a:lnTo>
                    <a:pt x="661118" y="68580"/>
                  </a:lnTo>
                  <a:lnTo>
                    <a:pt x="618151" y="45720"/>
                  </a:lnTo>
                  <a:lnTo>
                    <a:pt x="572893" y="27940"/>
                  </a:lnTo>
                  <a:lnTo>
                    <a:pt x="502048" y="11430"/>
                  </a:lnTo>
                  <a:lnTo>
                    <a:pt x="463352" y="7620"/>
                  </a:lnTo>
                  <a:lnTo>
                    <a:pt x="521546" y="7620"/>
                  </a:lnTo>
                  <a:lnTo>
                    <a:pt x="598551" y="29210"/>
                  </a:lnTo>
                  <a:lnTo>
                    <a:pt x="643276" y="50800"/>
                  </a:lnTo>
                  <a:lnTo>
                    <a:pt x="685483" y="76200"/>
                  </a:lnTo>
                  <a:lnTo>
                    <a:pt x="724349" y="106680"/>
                  </a:lnTo>
                  <a:lnTo>
                    <a:pt x="759621" y="140970"/>
                  </a:lnTo>
                  <a:lnTo>
                    <a:pt x="790610" y="179070"/>
                  </a:lnTo>
                  <a:lnTo>
                    <a:pt x="821630" y="228600"/>
                  </a:lnTo>
                  <a:lnTo>
                    <a:pt x="848410" y="290830"/>
                  </a:lnTo>
                  <a:lnTo>
                    <a:pt x="864265" y="347980"/>
                  </a:lnTo>
                  <a:lnTo>
                    <a:pt x="866497" y="364490"/>
                  </a:lnTo>
                  <a:lnTo>
                    <a:pt x="868580" y="377190"/>
                  </a:lnTo>
                  <a:lnTo>
                    <a:pt x="869473" y="384810"/>
                  </a:lnTo>
                  <a:lnTo>
                    <a:pt x="870960" y="396240"/>
                  </a:lnTo>
                  <a:lnTo>
                    <a:pt x="870960" y="435610"/>
                  </a:lnTo>
                  <a:close/>
                </a:path>
                <a:path w="871220" h="872489">
                  <a:moveTo>
                    <a:pt x="870663" y="440690"/>
                  </a:moveTo>
                  <a:lnTo>
                    <a:pt x="870434" y="439420"/>
                  </a:lnTo>
                  <a:lnTo>
                    <a:pt x="870434" y="438150"/>
                  </a:lnTo>
                  <a:lnTo>
                    <a:pt x="870663" y="436880"/>
                  </a:lnTo>
                  <a:lnTo>
                    <a:pt x="870663" y="440690"/>
                  </a:lnTo>
                  <a:close/>
                </a:path>
                <a:path w="871220" h="872489">
                  <a:moveTo>
                    <a:pt x="523707" y="864870"/>
                  </a:moveTo>
                  <a:lnTo>
                    <a:pt x="455862" y="864870"/>
                  </a:lnTo>
                  <a:lnTo>
                    <a:pt x="467078" y="863600"/>
                  </a:lnTo>
                  <a:lnTo>
                    <a:pt x="478256" y="863600"/>
                  </a:lnTo>
                  <a:lnTo>
                    <a:pt x="489395" y="862330"/>
                  </a:lnTo>
                  <a:lnTo>
                    <a:pt x="500496" y="859790"/>
                  </a:lnTo>
                  <a:lnTo>
                    <a:pt x="522367" y="857250"/>
                  </a:lnTo>
                  <a:lnTo>
                    <a:pt x="529509" y="855980"/>
                  </a:lnTo>
                  <a:lnTo>
                    <a:pt x="536502" y="853440"/>
                  </a:lnTo>
                  <a:lnTo>
                    <a:pt x="543494" y="852170"/>
                  </a:lnTo>
                  <a:lnTo>
                    <a:pt x="558521" y="848360"/>
                  </a:lnTo>
                  <a:lnTo>
                    <a:pt x="588049" y="838200"/>
                  </a:lnTo>
                  <a:lnTo>
                    <a:pt x="602549" y="831850"/>
                  </a:lnTo>
                  <a:lnTo>
                    <a:pt x="616836" y="826770"/>
                  </a:lnTo>
                  <a:lnTo>
                    <a:pt x="630873" y="819150"/>
                  </a:lnTo>
                  <a:lnTo>
                    <a:pt x="644658" y="812800"/>
                  </a:lnTo>
                  <a:lnTo>
                    <a:pt x="658194" y="805180"/>
                  </a:lnTo>
                  <a:lnTo>
                    <a:pt x="696982" y="778510"/>
                  </a:lnTo>
                  <a:lnTo>
                    <a:pt x="732764" y="749300"/>
                  </a:lnTo>
                  <a:lnTo>
                    <a:pt x="765100" y="715010"/>
                  </a:lnTo>
                  <a:lnTo>
                    <a:pt x="793602" y="678180"/>
                  </a:lnTo>
                  <a:lnTo>
                    <a:pt x="810321" y="651510"/>
                  </a:lnTo>
                  <a:lnTo>
                    <a:pt x="817955" y="638810"/>
                  </a:lnTo>
                  <a:lnTo>
                    <a:pt x="837878" y="596900"/>
                  </a:lnTo>
                  <a:lnTo>
                    <a:pt x="853127" y="552450"/>
                  </a:lnTo>
                  <a:lnTo>
                    <a:pt x="863521" y="506730"/>
                  </a:lnTo>
                  <a:lnTo>
                    <a:pt x="868729" y="468630"/>
                  </a:lnTo>
                  <a:lnTo>
                    <a:pt x="868580" y="461010"/>
                  </a:lnTo>
                  <a:lnTo>
                    <a:pt x="870663" y="449580"/>
                  </a:lnTo>
                  <a:lnTo>
                    <a:pt x="870663" y="461010"/>
                  </a:lnTo>
                  <a:lnTo>
                    <a:pt x="871109" y="468630"/>
                  </a:lnTo>
                  <a:lnTo>
                    <a:pt x="870663" y="477520"/>
                  </a:lnTo>
                  <a:lnTo>
                    <a:pt x="870179" y="482600"/>
                  </a:lnTo>
                  <a:lnTo>
                    <a:pt x="870058" y="483870"/>
                  </a:lnTo>
                  <a:lnTo>
                    <a:pt x="869063" y="490220"/>
                  </a:lnTo>
                  <a:lnTo>
                    <a:pt x="867901" y="499110"/>
                  </a:lnTo>
                  <a:lnTo>
                    <a:pt x="866794" y="506730"/>
                  </a:lnTo>
                  <a:lnTo>
                    <a:pt x="865902" y="513080"/>
                  </a:lnTo>
                  <a:lnTo>
                    <a:pt x="865455" y="518160"/>
                  </a:lnTo>
                  <a:lnTo>
                    <a:pt x="860694" y="538480"/>
                  </a:lnTo>
                  <a:lnTo>
                    <a:pt x="857422" y="551180"/>
                  </a:lnTo>
                  <a:lnTo>
                    <a:pt x="856083" y="558800"/>
                  </a:lnTo>
                  <a:lnTo>
                    <a:pt x="834862" y="615950"/>
                  </a:lnTo>
                  <a:lnTo>
                    <a:pt x="808305" y="665480"/>
                  </a:lnTo>
                  <a:lnTo>
                    <a:pt x="780980" y="704850"/>
                  </a:lnTo>
                  <a:lnTo>
                    <a:pt x="756204" y="734060"/>
                  </a:lnTo>
                  <a:lnTo>
                    <a:pt x="728910" y="760730"/>
                  </a:lnTo>
                  <a:lnTo>
                    <a:pt x="699416" y="784860"/>
                  </a:lnTo>
                  <a:lnTo>
                    <a:pt x="667836" y="806450"/>
                  </a:lnTo>
                  <a:lnTo>
                    <a:pt x="634538" y="825500"/>
                  </a:lnTo>
                  <a:lnTo>
                    <a:pt x="599652" y="842010"/>
                  </a:lnTo>
                  <a:lnTo>
                    <a:pt x="563583" y="853440"/>
                  </a:lnTo>
                  <a:lnTo>
                    <a:pt x="545131" y="859790"/>
                  </a:lnTo>
                  <a:lnTo>
                    <a:pt x="538585" y="861060"/>
                  </a:lnTo>
                  <a:lnTo>
                    <a:pt x="530997" y="863600"/>
                  </a:lnTo>
                  <a:lnTo>
                    <a:pt x="523707" y="864870"/>
                  </a:lnTo>
                  <a:close/>
                </a:path>
                <a:path w="871220" h="872489">
                  <a:moveTo>
                    <a:pt x="72158" y="676910"/>
                  </a:moveTo>
                  <a:lnTo>
                    <a:pt x="71230" y="675397"/>
                  </a:lnTo>
                  <a:lnTo>
                    <a:pt x="72158" y="673100"/>
                  </a:lnTo>
                  <a:lnTo>
                    <a:pt x="72158" y="676910"/>
                  </a:lnTo>
                  <a:close/>
                </a:path>
                <a:path w="871220" h="872489">
                  <a:moveTo>
                    <a:pt x="81318" y="676910"/>
                  </a:moveTo>
                  <a:lnTo>
                    <a:pt x="72158" y="676910"/>
                  </a:lnTo>
                  <a:lnTo>
                    <a:pt x="72158" y="673100"/>
                  </a:lnTo>
                  <a:lnTo>
                    <a:pt x="81969" y="673100"/>
                  </a:lnTo>
                  <a:lnTo>
                    <a:pt x="82721" y="674370"/>
                  </a:lnTo>
                  <a:lnTo>
                    <a:pt x="81828" y="675640"/>
                  </a:lnTo>
                  <a:lnTo>
                    <a:pt x="81318" y="676910"/>
                  </a:lnTo>
                  <a:close/>
                </a:path>
                <a:path w="871220" h="872489">
                  <a:moveTo>
                    <a:pt x="7587" y="833120"/>
                  </a:moveTo>
                  <a:lnTo>
                    <a:pt x="11158" y="824230"/>
                  </a:lnTo>
                  <a:lnTo>
                    <a:pt x="26192" y="787400"/>
                  </a:lnTo>
                  <a:lnTo>
                    <a:pt x="41379" y="749300"/>
                  </a:lnTo>
                  <a:lnTo>
                    <a:pt x="71132" y="675640"/>
                  </a:lnTo>
                  <a:lnTo>
                    <a:pt x="71230" y="675397"/>
                  </a:lnTo>
                  <a:lnTo>
                    <a:pt x="72158" y="676910"/>
                  </a:lnTo>
                  <a:lnTo>
                    <a:pt x="81318" y="676910"/>
                  </a:lnTo>
                  <a:lnTo>
                    <a:pt x="24246" y="819150"/>
                  </a:lnTo>
                  <a:lnTo>
                    <a:pt x="15026" y="821690"/>
                  </a:lnTo>
                  <a:lnTo>
                    <a:pt x="20679" y="828040"/>
                  </a:lnTo>
                  <a:lnTo>
                    <a:pt x="26228" y="828040"/>
                  </a:lnTo>
                  <a:lnTo>
                    <a:pt x="7587" y="833120"/>
                  </a:lnTo>
                  <a:close/>
                </a:path>
                <a:path w="871220" h="872489">
                  <a:moveTo>
                    <a:pt x="26228" y="828040"/>
                  </a:moveTo>
                  <a:lnTo>
                    <a:pt x="20679" y="828040"/>
                  </a:lnTo>
                  <a:lnTo>
                    <a:pt x="23227" y="821690"/>
                  </a:lnTo>
                  <a:lnTo>
                    <a:pt x="24301" y="819150"/>
                  </a:lnTo>
                  <a:lnTo>
                    <a:pt x="177345" y="777240"/>
                  </a:lnTo>
                  <a:lnTo>
                    <a:pt x="179577" y="777240"/>
                  </a:lnTo>
                  <a:lnTo>
                    <a:pt x="181362" y="778510"/>
                  </a:lnTo>
                  <a:lnTo>
                    <a:pt x="190859" y="784860"/>
                  </a:lnTo>
                  <a:lnTo>
                    <a:pt x="175263" y="784860"/>
                  </a:lnTo>
                  <a:lnTo>
                    <a:pt x="177698" y="786523"/>
                  </a:lnTo>
                  <a:lnTo>
                    <a:pt x="26228" y="828040"/>
                  </a:lnTo>
                  <a:close/>
                </a:path>
                <a:path w="871220" h="872489">
                  <a:moveTo>
                    <a:pt x="177698" y="786523"/>
                  </a:moveTo>
                  <a:lnTo>
                    <a:pt x="175263" y="784860"/>
                  </a:lnTo>
                  <a:lnTo>
                    <a:pt x="179131" y="786130"/>
                  </a:lnTo>
                  <a:lnTo>
                    <a:pt x="177698" y="786523"/>
                  </a:lnTo>
                  <a:close/>
                </a:path>
                <a:path w="871220" h="872489">
                  <a:moveTo>
                    <a:pt x="455863" y="872490"/>
                  </a:moveTo>
                  <a:lnTo>
                    <a:pt x="408222" y="872490"/>
                  </a:lnTo>
                  <a:lnTo>
                    <a:pt x="384536" y="869950"/>
                  </a:lnTo>
                  <a:lnTo>
                    <a:pt x="310865" y="854710"/>
                  </a:lnTo>
                  <a:lnTo>
                    <a:pt x="263227" y="836930"/>
                  </a:lnTo>
                  <a:lnTo>
                    <a:pt x="218026" y="814070"/>
                  </a:lnTo>
                  <a:lnTo>
                    <a:pt x="177698" y="786523"/>
                  </a:lnTo>
                  <a:lnTo>
                    <a:pt x="179131" y="786130"/>
                  </a:lnTo>
                  <a:lnTo>
                    <a:pt x="175263" y="784860"/>
                  </a:lnTo>
                  <a:lnTo>
                    <a:pt x="190859" y="784860"/>
                  </a:lnTo>
                  <a:lnTo>
                    <a:pt x="223149" y="806450"/>
                  </a:lnTo>
                  <a:lnTo>
                    <a:pt x="267305" y="829310"/>
                  </a:lnTo>
                  <a:lnTo>
                    <a:pt x="313830" y="845820"/>
                  </a:lnTo>
                  <a:lnTo>
                    <a:pt x="362725" y="858520"/>
                  </a:lnTo>
                  <a:lnTo>
                    <a:pt x="385874" y="862330"/>
                  </a:lnTo>
                  <a:lnTo>
                    <a:pt x="432442" y="864870"/>
                  </a:lnTo>
                  <a:lnTo>
                    <a:pt x="523707" y="864870"/>
                  </a:lnTo>
                  <a:lnTo>
                    <a:pt x="490184" y="869950"/>
                  </a:lnTo>
                  <a:lnTo>
                    <a:pt x="478786" y="871220"/>
                  </a:lnTo>
                  <a:lnTo>
                    <a:pt x="467346" y="871220"/>
                  </a:lnTo>
                  <a:lnTo>
                    <a:pt x="455863" y="872490"/>
                  </a:lnTo>
                  <a:close/>
                </a:path>
                <a:path w="871220" h="872489">
                  <a:moveTo>
                    <a:pt x="20679" y="828040"/>
                  </a:moveTo>
                  <a:lnTo>
                    <a:pt x="15026" y="821690"/>
                  </a:lnTo>
                  <a:lnTo>
                    <a:pt x="24301" y="819150"/>
                  </a:lnTo>
                  <a:lnTo>
                    <a:pt x="23227" y="821690"/>
                  </a:lnTo>
                  <a:lnTo>
                    <a:pt x="20679" y="828040"/>
                  </a:lnTo>
                  <a:close/>
                </a:path>
              </a:pathLst>
            </a:custGeom>
            <a:solidFill>
              <a:srgbClr val="2532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54186" y="1165435"/>
              <a:ext cx="5472501" cy="583397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597826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SUR</a:t>
            </a:r>
            <a:r>
              <a:rPr spc="45" dirty="0"/>
              <a:t> </a:t>
            </a:r>
            <a:r>
              <a:rPr spc="-100" dirty="0"/>
              <a:t>LOCAUX</a:t>
            </a:r>
          </a:p>
        </p:txBody>
      </p:sp>
      <p:pic>
        <p:nvPicPr>
          <p:cNvPr id="3" name="object 3">
            <a:hlinkClick r:id="rId2"/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76274" y="2105025"/>
            <a:ext cx="2143124" cy="2143124"/>
          </a:xfrm>
          <a:prstGeom prst="rect">
            <a:avLst/>
          </a:prstGeom>
        </p:spPr>
      </p:pic>
      <p:pic>
        <p:nvPicPr>
          <p:cNvPr id="4" name="object 4">
            <a:hlinkClick r:id="rId4"/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124449" y="2105025"/>
            <a:ext cx="2333624" cy="2362199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7620005" y="2105025"/>
            <a:ext cx="4381500" cy="3934460"/>
            <a:chOff x="7620005" y="2105025"/>
            <a:chExt cx="4381500" cy="3934460"/>
          </a:xfrm>
        </p:grpSpPr>
        <p:pic>
          <p:nvPicPr>
            <p:cNvPr id="6" name="object 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963025" y="2105025"/>
              <a:ext cx="3038474" cy="2028824"/>
            </a:xfrm>
            <a:prstGeom prst="rect">
              <a:avLst/>
            </a:prstGeom>
          </p:spPr>
        </p:pic>
        <p:sp>
          <p:nvSpPr>
            <p:cNvPr id="7" name="object 7">
              <a:hlinkClick r:id="rId7"/>
            </p:cNvPr>
            <p:cNvSpPr/>
            <p:nvPr/>
          </p:nvSpPr>
          <p:spPr>
            <a:xfrm>
              <a:off x="7644741" y="4088607"/>
              <a:ext cx="1661160" cy="1919605"/>
            </a:xfrm>
            <a:custGeom>
              <a:avLst/>
              <a:gdLst/>
              <a:ahLst/>
              <a:cxnLst/>
              <a:rect l="l" t="t" r="r" b="b"/>
              <a:pathLst>
                <a:path w="1661159" h="1919604">
                  <a:moveTo>
                    <a:pt x="824816" y="1919284"/>
                  </a:moveTo>
                  <a:lnTo>
                    <a:pt x="0" y="1439473"/>
                  </a:lnTo>
                  <a:lnTo>
                    <a:pt x="0" y="479824"/>
                  </a:lnTo>
                  <a:lnTo>
                    <a:pt x="824823" y="0"/>
                  </a:lnTo>
                  <a:lnTo>
                    <a:pt x="1660909" y="479824"/>
                  </a:lnTo>
                  <a:lnTo>
                    <a:pt x="1660909" y="1439466"/>
                  </a:lnTo>
                  <a:lnTo>
                    <a:pt x="824816" y="1919284"/>
                  </a:lnTo>
                  <a:close/>
                </a:path>
              </a:pathLst>
            </a:custGeom>
            <a:solidFill>
              <a:srgbClr val="E1EC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>
              <a:hlinkClick r:id="rId7"/>
            </p:cNvPr>
            <p:cNvSpPr/>
            <p:nvPr/>
          </p:nvSpPr>
          <p:spPr>
            <a:xfrm>
              <a:off x="7762569" y="4966276"/>
              <a:ext cx="1414780" cy="820419"/>
            </a:xfrm>
            <a:custGeom>
              <a:avLst/>
              <a:gdLst/>
              <a:ahLst/>
              <a:cxnLst/>
              <a:rect l="l" t="t" r="r" b="b"/>
              <a:pathLst>
                <a:path w="1414779" h="820420">
                  <a:moveTo>
                    <a:pt x="709691" y="819977"/>
                  </a:moveTo>
                  <a:lnTo>
                    <a:pt x="0" y="409915"/>
                  </a:lnTo>
                  <a:lnTo>
                    <a:pt x="704851" y="0"/>
                  </a:lnTo>
                  <a:lnTo>
                    <a:pt x="1414542" y="410042"/>
                  </a:lnTo>
                  <a:lnTo>
                    <a:pt x="709691" y="819977"/>
                  </a:lnTo>
                  <a:close/>
                </a:path>
              </a:pathLst>
            </a:custGeom>
            <a:solidFill>
              <a:srgbClr val="2045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>
              <a:hlinkClick r:id="rId7"/>
            </p:cNvPr>
            <p:cNvSpPr/>
            <p:nvPr/>
          </p:nvSpPr>
          <p:spPr>
            <a:xfrm>
              <a:off x="7762569" y="4730811"/>
              <a:ext cx="1414780" cy="820419"/>
            </a:xfrm>
            <a:custGeom>
              <a:avLst/>
              <a:gdLst/>
              <a:ahLst/>
              <a:cxnLst/>
              <a:rect l="l" t="t" r="r" b="b"/>
              <a:pathLst>
                <a:path w="1414779" h="820420">
                  <a:moveTo>
                    <a:pt x="709691" y="819984"/>
                  </a:moveTo>
                  <a:lnTo>
                    <a:pt x="0" y="409928"/>
                  </a:lnTo>
                  <a:lnTo>
                    <a:pt x="704851" y="0"/>
                  </a:lnTo>
                  <a:lnTo>
                    <a:pt x="1414542" y="410056"/>
                  </a:lnTo>
                  <a:lnTo>
                    <a:pt x="709691" y="819984"/>
                  </a:lnTo>
                  <a:close/>
                </a:path>
              </a:pathLst>
            </a:custGeom>
            <a:solidFill>
              <a:srgbClr val="B3D0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>
              <a:hlinkClick r:id="rId7"/>
            </p:cNvPr>
            <p:cNvSpPr/>
            <p:nvPr/>
          </p:nvSpPr>
          <p:spPr>
            <a:xfrm>
              <a:off x="7763701" y="4495406"/>
              <a:ext cx="1414780" cy="820419"/>
            </a:xfrm>
            <a:custGeom>
              <a:avLst/>
              <a:gdLst/>
              <a:ahLst/>
              <a:cxnLst/>
              <a:rect l="l" t="t" r="r" b="b"/>
              <a:pathLst>
                <a:path w="1414779" h="820420">
                  <a:moveTo>
                    <a:pt x="407517" y="410108"/>
                  </a:moveTo>
                  <a:lnTo>
                    <a:pt x="203047" y="291934"/>
                  </a:lnTo>
                  <a:lnTo>
                    <a:pt x="0" y="410108"/>
                  </a:lnTo>
                  <a:lnTo>
                    <a:pt x="204393" y="528231"/>
                  </a:lnTo>
                  <a:lnTo>
                    <a:pt x="407517" y="410108"/>
                  </a:lnTo>
                  <a:close/>
                </a:path>
                <a:path w="1414779" h="820420">
                  <a:moveTo>
                    <a:pt x="658571" y="264096"/>
                  </a:moveTo>
                  <a:lnTo>
                    <a:pt x="454215" y="146011"/>
                  </a:lnTo>
                  <a:lnTo>
                    <a:pt x="251129" y="264096"/>
                  </a:lnTo>
                  <a:lnTo>
                    <a:pt x="455523" y="382206"/>
                  </a:lnTo>
                  <a:lnTo>
                    <a:pt x="658571" y="264096"/>
                  </a:lnTo>
                  <a:close/>
                </a:path>
                <a:path w="1414779" h="820420">
                  <a:moveTo>
                    <a:pt x="659828" y="555917"/>
                  </a:moveTo>
                  <a:lnTo>
                    <a:pt x="455485" y="437870"/>
                  </a:lnTo>
                  <a:lnTo>
                    <a:pt x="252361" y="555942"/>
                  </a:lnTo>
                  <a:lnTo>
                    <a:pt x="456717" y="674027"/>
                  </a:lnTo>
                  <a:lnTo>
                    <a:pt x="659828" y="555917"/>
                  </a:lnTo>
                  <a:close/>
                </a:path>
                <a:path w="1414779" h="820420">
                  <a:moveTo>
                    <a:pt x="909548" y="118110"/>
                  </a:moveTo>
                  <a:lnTo>
                    <a:pt x="705154" y="0"/>
                  </a:lnTo>
                  <a:lnTo>
                    <a:pt x="502069" y="118110"/>
                  </a:lnTo>
                  <a:lnTo>
                    <a:pt x="706462" y="236207"/>
                  </a:lnTo>
                  <a:lnTo>
                    <a:pt x="909548" y="118110"/>
                  </a:lnTo>
                  <a:close/>
                </a:path>
                <a:path w="1414779" h="820420">
                  <a:moveTo>
                    <a:pt x="910856" y="409892"/>
                  </a:moveTo>
                  <a:lnTo>
                    <a:pt x="706475" y="291820"/>
                  </a:lnTo>
                  <a:lnTo>
                    <a:pt x="503428" y="409917"/>
                  </a:lnTo>
                  <a:lnTo>
                    <a:pt x="707771" y="528002"/>
                  </a:lnTo>
                  <a:lnTo>
                    <a:pt x="910856" y="409892"/>
                  </a:lnTo>
                  <a:close/>
                </a:path>
                <a:path w="1414779" h="820420">
                  <a:moveTo>
                    <a:pt x="912190" y="701751"/>
                  </a:moveTo>
                  <a:lnTo>
                    <a:pt x="707834" y="583641"/>
                  </a:lnTo>
                  <a:lnTo>
                    <a:pt x="504748" y="701751"/>
                  </a:lnTo>
                  <a:lnTo>
                    <a:pt x="709142" y="819861"/>
                  </a:lnTo>
                  <a:lnTo>
                    <a:pt x="912190" y="701751"/>
                  </a:lnTo>
                  <a:close/>
                </a:path>
                <a:path w="1414779" h="820420">
                  <a:moveTo>
                    <a:pt x="1161897" y="263918"/>
                  </a:moveTo>
                  <a:lnTo>
                    <a:pt x="957503" y="145846"/>
                  </a:lnTo>
                  <a:lnTo>
                    <a:pt x="754456" y="263944"/>
                  </a:lnTo>
                  <a:lnTo>
                    <a:pt x="958811" y="382028"/>
                  </a:lnTo>
                  <a:lnTo>
                    <a:pt x="1161897" y="263918"/>
                  </a:lnTo>
                  <a:close/>
                </a:path>
                <a:path w="1414779" h="820420">
                  <a:moveTo>
                    <a:pt x="1163269" y="555726"/>
                  </a:moveTo>
                  <a:lnTo>
                    <a:pt x="958926" y="437616"/>
                  </a:lnTo>
                  <a:lnTo>
                    <a:pt x="755827" y="555726"/>
                  </a:lnTo>
                  <a:lnTo>
                    <a:pt x="960221" y="673811"/>
                  </a:lnTo>
                  <a:lnTo>
                    <a:pt x="1163269" y="555726"/>
                  </a:lnTo>
                  <a:close/>
                </a:path>
                <a:path w="1414779" h="820420">
                  <a:moveTo>
                    <a:pt x="1414310" y="409778"/>
                  </a:moveTo>
                  <a:lnTo>
                    <a:pt x="1209954" y="291680"/>
                  </a:lnTo>
                  <a:lnTo>
                    <a:pt x="1006868" y="409778"/>
                  </a:lnTo>
                  <a:lnTo>
                    <a:pt x="1211262" y="527862"/>
                  </a:lnTo>
                  <a:lnTo>
                    <a:pt x="1414310" y="409778"/>
                  </a:lnTo>
                  <a:close/>
                </a:path>
              </a:pathLst>
            </a:custGeom>
            <a:solidFill>
              <a:srgbClr val="418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>
              <a:hlinkClick r:id="rId7"/>
            </p:cNvPr>
            <p:cNvSpPr/>
            <p:nvPr/>
          </p:nvSpPr>
          <p:spPr>
            <a:xfrm>
              <a:off x="7620005" y="4057650"/>
              <a:ext cx="1715135" cy="1981835"/>
            </a:xfrm>
            <a:custGeom>
              <a:avLst/>
              <a:gdLst/>
              <a:ahLst/>
              <a:cxnLst/>
              <a:rect l="l" t="t" r="r" b="b"/>
              <a:pathLst>
                <a:path w="1715134" h="1981835">
                  <a:moveTo>
                    <a:pt x="851522" y="1981226"/>
                  </a:moveTo>
                  <a:lnTo>
                    <a:pt x="0" y="1485859"/>
                  </a:lnTo>
                  <a:lnTo>
                    <a:pt x="0" y="495259"/>
                  </a:lnTo>
                  <a:lnTo>
                    <a:pt x="184" y="495259"/>
                  </a:lnTo>
                  <a:lnTo>
                    <a:pt x="851522" y="0"/>
                  </a:lnTo>
                  <a:lnTo>
                    <a:pt x="959341" y="61882"/>
                  </a:lnTo>
                  <a:lnTo>
                    <a:pt x="851738" y="61882"/>
                  </a:lnTo>
                  <a:lnTo>
                    <a:pt x="53606" y="526150"/>
                  </a:lnTo>
                  <a:lnTo>
                    <a:pt x="53606" y="1454988"/>
                  </a:lnTo>
                  <a:lnTo>
                    <a:pt x="851737" y="1919256"/>
                  </a:lnTo>
                  <a:lnTo>
                    <a:pt x="959490" y="1919256"/>
                  </a:lnTo>
                  <a:lnTo>
                    <a:pt x="851522" y="1981226"/>
                  </a:lnTo>
                  <a:close/>
                </a:path>
                <a:path w="1715134" h="1981835">
                  <a:moveTo>
                    <a:pt x="959490" y="1919256"/>
                  </a:moveTo>
                  <a:lnTo>
                    <a:pt x="851737" y="1919256"/>
                  </a:lnTo>
                  <a:lnTo>
                    <a:pt x="1660869" y="1454840"/>
                  </a:lnTo>
                  <a:lnTo>
                    <a:pt x="1660869" y="526304"/>
                  </a:lnTo>
                  <a:lnTo>
                    <a:pt x="851738" y="61882"/>
                  </a:lnTo>
                  <a:lnTo>
                    <a:pt x="959341" y="61882"/>
                  </a:lnTo>
                  <a:lnTo>
                    <a:pt x="1714420" y="495259"/>
                  </a:lnTo>
                  <a:lnTo>
                    <a:pt x="1714420" y="1485859"/>
                  </a:lnTo>
                  <a:lnTo>
                    <a:pt x="1714585" y="1485859"/>
                  </a:lnTo>
                  <a:lnTo>
                    <a:pt x="959490" y="191925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9752507" y="4378325"/>
            <a:ext cx="1459865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spc="50" dirty="0">
                <a:solidFill>
                  <a:srgbClr val="333333"/>
                </a:solidFill>
                <a:latin typeface="Trebuchet MS"/>
                <a:cs typeface="Trebuchet MS"/>
              </a:rPr>
              <a:t>Kubernetes</a:t>
            </a:r>
            <a:endParaRPr sz="2100">
              <a:latin typeface="Trebuchet MS"/>
              <a:cs typeface="Trebuchet MS"/>
            </a:endParaRPr>
          </a:p>
        </p:txBody>
      </p:sp>
      <p:pic>
        <p:nvPicPr>
          <p:cNvPr id="13" name="object 13">
            <a:hlinkClick r:id="rId8"/>
          </p:cNvPr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3414514" y="4691062"/>
            <a:ext cx="1457719" cy="1571624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6750050" y="6283324"/>
            <a:ext cx="3453129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u="heavy" spc="65" dirty="0">
                <a:solidFill>
                  <a:srgbClr val="ED2137"/>
                </a:solidFill>
                <a:uFill>
                  <a:solidFill>
                    <a:srgbClr val="ED2137"/>
                  </a:solidFill>
                </a:uFill>
                <a:latin typeface="Trebuchet MS"/>
                <a:cs typeface="Trebuchet MS"/>
                <a:hlinkClick r:id="rId7"/>
              </a:rPr>
              <a:t>Mirantis</a:t>
            </a:r>
            <a:r>
              <a:rPr sz="2100" u="heavy" spc="-65" dirty="0">
                <a:solidFill>
                  <a:srgbClr val="ED2137"/>
                </a:solidFill>
                <a:uFill>
                  <a:solidFill>
                    <a:srgbClr val="ED2137"/>
                  </a:solidFill>
                </a:uFill>
                <a:latin typeface="Trebuchet MS"/>
                <a:cs typeface="Trebuchet MS"/>
                <a:hlinkClick r:id="rId7"/>
              </a:rPr>
              <a:t> </a:t>
            </a:r>
            <a:r>
              <a:rPr sz="2100" u="heavy" spc="60" dirty="0">
                <a:solidFill>
                  <a:srgbClr val="ED2137"/>
                </a:solidFill>
                <a:uFill>
                  <a:solidFill>
                    <a:srgbClr val="ED2137"/>
                  </a:solidFill>
                </a:uFill>
                <a:latin typeface="Trebuchet MS"/>
                <a:cs typeface="Trebuchet MS"/>
                <a:hlinkClick r:id="rId7"/>
              </a:rPr>
              <a:t>Kubernetes</a:t>
            </a:r>
            <a:r>
              <a:rPr sz="2100" u="heavy" spc="-65" dirty="0">
                <a:solidFill>
                  <a:srgbClr val="ED2137"/>
                </a:solidFill>
                <a:uFill>
                  <a:solidFill>
                    <a:srgbClr val="ED2137"/>
                  </a:solidFill>
                </a:uFill>
                <a:latin typeface="Trebuchet MS"/>
                <a:cs typeface="Trebuchet MS"/>
                <a:hlinkClick r:id="rId7"/>
              </a:rPr>
              <a:t> </a:t>
            </a:r>
            <a:r>
              <a:rPr sz="2100" u="heavy" spc="40" dirty="0">
                <a:solidFill>
                  <a:srgbClr val="ED2137"/>
                </a:solidFill>
                <a:uFill>
                  <a:solidFill>
                    <a:srgbClr val="ED2137"/>
                  </a:solidFill>
                </a:uFill>
                <a:latin typeface="Trebuchet MS"/>
                <a:cs typeface="Trebuchet MS"/>
                <a:hlinkClick r:id="rId7"/>
              </a:rPr>
              <a:t>Moteur</a:t>
            </a:r>
            <a:endParaRPr sz="21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919315" y="4441856"/>
            <a:ext cx="368681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-45" dirty="0"/>
              <a:t>MISE À L'ÉCHELLE AUTOMATIQUE</a:t>
            </a:r>
            <a:endParaRPr sz="4000" dirty="0"/>
          </a:p>
        </p:txBody>
      </p:sp>
      <p:sp>
        <p:nvSpPr>
          <p:cNvPr id="4" name="object 4"/>
          <p:cNvSpPr txBox="1"/>
          <p:nvPr/>
        </p:nvSpPr>
        <p:spPr>
          <a:xfrm>
            <a:off x="4844751" y="7249159"/>
            <a:ext cx="3836035" cy="238527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450" spc="175" dirty="0">
                <a:solidFill>
                  <a:srgbClr val="AAAAAA"/>
                </a:solidFill>
                <a:latin typeface="Trebuchet MS"/>
                <a:cs typeface="Trebuchet MS"/>
              </a:rPr>
              <a:t>©</a:t>
            </a:r>
            <a:r>
              <a:rPr sz="1450" spc="30" dirty="0">
                <a:solidFill>
                  <a:srgbClr val="AAAAAA"/>
                </a:solidFill>
                <a:latin typeface="Trebuchet MS"/>
                <a:cs typeface="Trebuchet MS"/>
              </a:rPr>
              <a:t> </a:t>
            </a:r>
            <a:r>
              <a:rPr sz="1450" dirty="0">
                <a:solidFill>
                  <a:srgbClr val="AAAAAA"/>
                </a:solidFill>
                <a:latin typeface="Trebuchet MS"/>
                <a:cs typeface="Trebuchet MS"/>
              </a:rPr>
              <a:t>Droits d'auteur</a:t>
            </a:r>
            <a:r>
              <a:rPr sz="1450" spc="35" dirty="0">
                <a:solidFill>
                  <a:srgbClr val="AAAAAA"/>
                </a:solidFill>
                <a:latin typeface="Trebuchet MS"/>
                <a:cs typeface="Trebuchet MS"/>
              </a:rPr>
              <a:t> </a:t>
            </a:r>
            <a:r>
              <a:rPr sz="1450" spc="70" dirty="0">
                <a:solidFill>
                  <a:srgbClr val="AAAAAA"/>
                </a:solidFill>
                <a:latin typeface="Trebuchet MS"/>
                <a:cs typeface="Trebuchet MS"/>
              </a:rPr>
              <a:t>2024</a:t>
            </a:r>
            <a:r>
              <a:rPr sz="1450" spc="30" dirty="0">
                <a:solidFill>
                  <a:srgbClr val="AAAAAA"/>
                </a:solidFill>
                <a:latin typeface="Trebuchet MS"/>
                <a:cs typeface="Trebuchet MS"/>
              </a:rPr>
              <a:t> </a:t>
            </a:r>
            <a:r>
              <a:rPr lang="fr" sz="1450" dirty="0" err="1">
                <a:solidFill>
                  <a:srgbClr val="AAAAAA"/>
                </a:solidFill>
                <a:latin typeface="Trebuchet MS"/>
                <a:cs typeface="Trebuchet MS"/>
              </a:rPr>
              <a:t>boîte à bits </a:t>
            </a:r>
            <a:r>
              <a:rPr sz="1450" dirty="0">
                <a:solidFill>
                  <a:srgbClr val="AAAAAA"/>
                </a:solidFill>
                <a:latin typeface="Trebuchet MS"/>
                <a:cs typeface="Trebuchet MS"/>
              </a:rPr>
              <a:t>.</a:t>
            </a:r>
            <a:r>
              <a:rPr sz="1450" spc="35" dirty="0">
                <a:solidFill>
                  <a:srgbClr val="AAAAAA"/>
                </a:solidFill>
                <a:latin typeface="Trebuchet MS"/>
                <a:cs typeface="Trebuchet MS"/>
              </a:rPr>
              <a:t> </a:t>
            </a:r>
            <a:r>
              <a:rPr sz="1450" dirty="0">
                <a:solidFill>
                  <a:srgbClr val="AAAAAA"/>
                </a:solidFill>
                <a:latin typeface="Trebuchet MS"/>
                <a:cs typeface="Trebuchet MS"/>
              </a:rPr>
              <a:t>Tous</a:t>
            </a:r>
            <a:r>
              <a:rPr sz="1450" spc="30" dirty="0">
                <a:solidFill>
                  <a:srgbClr val="AAAAAA"/>
                </a:solidFill>
                <a:latin typeface="Trebuchet MS"/>
                <a:cs typeface="Trebuchet MS"/>
              </a:rPr>
              <a:t> </a:t>
            </a:r>
            <a:r>
              <a:rPr sz="1450" dirty="0">
                <a:solidFill>
                  <a:srgbClr val="AAAAAA"/>
                </a:solidFill>
                <a:latin typeface="Trebuchet MS"/>
                <a:cs typeface="Trebuchet MS"/>
              </a:rPr>
              <a:t>droits</a:t>
            </a:r>
            <a:r>
              <a:rPr sz="1450" spc="35" dirty="0">
                <a:solidFill>
                  <a:srgbClr val="AAAAAA"/>
                </a:solidFill>
                <a:latin typeface="Trebuchet MS"/>
                <a:cs typeface="Trebuchet MS"/>
              </a:rPr>
              <a:t> </a:t>
            </a:r>
            <a:r>
              <a:rPr sz="1450" spc="-10" dirty="0">
                <a:solidFill>
                  <a:srgbClr val="AAAAAA"/>
                </a:solidFill>
                <a:latin typeface="Trebuchet MS"/>
                <a:cs typeface="Trebuchet MS"/>
              </a:rPr>
              <a:t>réservé</a:t>
            </a:r>
            <a:endParaRPr sz="1450" dirty="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204921" y="7249159"/>
            <a:ext cx="1857375" cy="249554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450" dirty="0">
                <a:solidFill>
                  <a:srgbClr val="AAAAAA"/>
                </a:solidFill>
                <a:latin typeface="Trebuchet MS"/>
                <a:cs typeface="Trebuchet MS"/>
              </a:rPr>
              <a:t>2024-12-15 </a:t>
            </a:r>
            <a:r>
              <a:rPr sz="1450" spc="60" dirty="0">
                <a:solidFill>
                  <a:srgbClr val="AAAAAA"/>
                </a:solidFill>
                <a:latin typeface="Trebuchet MS"/>
                <a:cs typeface="Trebuchet MS"/>
              </a:rPr>
              <a:t>#547bc88</a:t>
            </a:r>
            <a:endParaRPr sz="145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63550" y="7249159"/>
            <a:ext cx="239395" cy="249554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450" spc="45" dirty="0">
                <a:solidFill>
                  <a:srgbClr val="333333"/>
                </a:solidFill>
                <a:latin typeface="Trebuchet MS"/>
                <a:cs typeface="Trebuchet MS"/>
              </a:rPr>
              <a:t>12</a:t>
            </a:r>
            <a:endParaRPr sz="145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585212187"/>
      </p:ext>
    </p:extLst>
  </p:cSld>
  <p:clrMapOvr>
    <a:masterClrMapping/>
  </p:clrMapOvr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6924" y="571563"/>
            <a:ext cx="1937385" cy="558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500" b="1" spc="-10" dirty="0">
                <a:solidFill>
                  <a:srgbClr val="333333"/>
                </a:solidFill>
                <a:latin typeface="Arial"/>
                <a:cs typeface="Arial"/>
              </a:rPr>
              <a:t>ORDRE DU JOUR</a:t>
            </a:r>
            <a:endParaRPr sz="350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1866899"/>
            <a:ext cx="95250" cy="9524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177924" y="1730375"/>
            <a:ext cx="1545590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mise à l'échelle </a:t>
            </a:r>
            <a:endParaRPr sz="210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2967692921"/>
      </p:ext>
    </p:extLst>
  </p:cSld>
  <p:clrMapOvr>
    <a:masterClrMapping/>
  </p:clrMapOvr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5" dirty="0"/>
              <a:t>MISE À L'ÉCHELLE </a:t>
            </a:r>
            <a:r>
              <a:rPr dirty="0"/>
              <a:t>AUTOMATIQUE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1647824"/>
            <a:ext cx="95250" cy="9524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2133599"/>
            <a:ext cx="95250" cy="9524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2876549"/>
            <a:ext cx="95250" cy="9524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3914774"/>
            <a:ext cx="95250" cy="9524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09687" y="4386262"/>
            <a:ext cx="104775" cy="104774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09687" y="4862512"/>
            <a:ext cx="104775" cy="104774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1177924" y="1345564"/>
            <a:ext cx="11097260" cy="4983993"/>
          </a:xfrm>
          <a:prstGeom prst="rect">
            <a:avLst/>
          </a:prstGeom>
        </p:spPr>
        <p:txBody>
          <a:bodyPr vert="horz" wrap="square" lIns="0" tIns="1784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5"/>
              </a:spcBef>
            </a:pPr>
            <a:r>
              <a:rPr lang="fr-FR" sz="2100" spc="100" dirty="0">
                <a:solidFill>
                  <a:srgbClr val="333333"/>
                </a:solidFill>
                <a:latin typeface="Trebuchet MS"/>
                <a:cs typeface="Trebuchet MS"/>
              </a:rPr>
              <a:t>POD</a:t>
            </a:r>
            <a:r>
              <a:rPr sz="2100" spc="7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horizontal</a:t>
            </a:r>
            <a:r>
              <a:rPr sz="2100" spc="7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mise à l'échelle automatique</a:t>
            </a:r>
            <a:r>
              <a:rPr sz="2100" spc="7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est</a:t>
            </a:r>
            <a:r>
              <a:rPr sz="2100" spc="7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8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automatique</a:t>
            </a:r>
            <a:r>
              <a:rPr sz="2100" spc="7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mise à l'échelle</a:t>
            </a:r>
            <a:r>
              <a:rPr sz="2100" spc="7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de</a:t>
            </a:r>
            <a:r>
              <a:rPr sz="2100" spc="7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5" dirty="0">
                <a:solidFill>
                  <a:srgbClr val="333333"/>
                </a:solidFill>
                <a:latin typeface="Trebuchet MS"/>
                <a:cs typeface="Trebuchet MS"/>
              </a:rPr>
              <a:t>un</a:t>
            </a:r>
            <a:r>
              <a:rPr sz="2100" spc="7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contrôleur</a:t>
            </a:r>
            <a:r>
              <a:rPr sz="2100" spc="8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réplique</a:t>
            </a:r>
            <a:r>
              <a:rPr sz="2100" spc="7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40" dirty="0">
                <a:solidFill>
                  <a:srgbClr val="333333"/>
                </a:solidFill>
                <a:latin typeface="Trebuchet MS"/>
                <a:cs typeface="Trebuchet MS"/>
              </a:rPr>
              <a:t>compter</a:t>
            </a:r>
            <a:endParaRPr sz="2100" dirty="0">
              <a:latin typeface="Trebuchet MS"/>
              <a:cs typeface="Trebuchet MS"/>
            </a:endParaRPr>
          </a:p>
          <a:p>
            <a:pPr marL="12700" marR="2710815">
              <a:lnSpc>
                <a:spcPts val="2100"/>
              </a:lnSpc>
              <a:spcBef>
                <a:spcPts val="1725"/>
              </a:spcBef>
            </a:pP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Il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est </a:t>
            </a:r>
            <a:r>
              <a:rPr sz="2100" spc="65" dirty="0">
                <a:solidFill>
                  <a:srgbClr val="333333"/>
                </a:solidFill>
                <a:latin typeface="Trebuchet MS"/>
                <a:cs typeface="Trebuchet MS"/>
              </a:rPr>
              <a:t>joué</a:t>
            </a:r>
            <a:r>
              <a:rPr sz="2100" spc="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5" dirty="0">
                <a:solidFill>
                  <a:srgbClr val="333333"/>
                </a:solidFill>
                <a:latin typeface="Trebuchet MS"/>
                <a:cs typeface="Trebuchet MS"/>
              </a:rPr>
              <a:t>par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5" dirty="0">
                <a:solidFill>
                  <a:srgbClr val="333333"/>
                </a:solidFill>
                <a:latin typeface="Trebuchet MS"/>
                <a:cs typeface="Trebuchet MS"/>
              </a:rPr>
              <a:t>un</a:t>
            </a:r>
            <a:r>
              <a:rPr sz="2100" spc="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contrôleur appelé </a:t>
            </a:r>
            <a:r>
              <a:rPr sz="2100" dirty="0">
                <a:solidFill>
                  <a:srgbClr val="ED2137"/>
                </a:solidFill>
                <a:latin typeface="Trebuchet MS"/>
                <a:cs typeface="Trebuchet MS"/>
              </a:rPr>
              <a:t>autoscaler</a:t>
            </a:r>
            <a:r>
              <a:rPr sz="2100" spc="5" dirty="0">
                <a:solidFill>
                  <a:srgbClr val="ED2137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qui est</a:t>
            </a:r>
            <a:r>
              <a:rPr sz="2100" spc="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entraîné </a:t>
            </a:r>
            <a:r>
              <a:rPr sz="2100" spc="55" dirty="0">
                <a:solidFill>
                  <a:srgbClr val="333333"/>
                </a:solidFill>
                <a:latin typeface="Trebuchet MS"/>
                <a:cs typeface="Trebuchet MS"/>
              </a:rPr>
              <a:t>par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50" dirty="0">
                <a:solidFill>
                  <a:srgbClr val="333333"/>
                </a:solidFill>
                <a:latin typeface="Trebuchet MS"/>
                <a:cs typeface="Trebuchet MS"/>
              </a:rPr>
              <a:t>un </a:t>
            </a:r>
            <a:r>
              <a:rPr sz="2100" spc="50" dirty="0">
                <a:solidFill>
                  <a:srgbClr val="ED2137"/>
                </a:solidFill>
                <a:latin typeface="Trebuchet MS"/>
                <a:cs typeface="Trebuchet MS"/>
              </a:rPr>
              <a:t>HorizontalPodAutoscaler</a:t>
            </a:r>
            <a:r>
              <a:rPr sz="2100" spc="-85" dirty="0">
                <a:solidFill>
                  <a:srgbClr val="ED2137"/>
                </a:solidFill>
                <a:latin typeface="Trebuchet MS"/>
                <a:cs typeface="Trebuchet MS"/>
              </a:rPr>
              <a:t> </a:t>
            </a:r>
            <a:r>
              <a:rPr sz="2100" spc="50" dirty="0">
                <a:solidFill>
                  <a:srgbClr val="333333"/>
                </a:solidFill>
                <a:latin typeface="Trebuchet MS"/>
                <a:cs typeface="Trebuchet MS"/>
              </a:rPr>
              <a:t>ressource</a:t>
            </a:r>
            <a:endParaRPr sz="2100" dirty="0">
              <a:latin typeface="Trebuchet MS"/>
              <a:cs typeface="Trebuchet MS"/>
            </a:endParaRPr>
          </a:p>
          <a:p>
            <a:pPr marL="12700" marR="5080" algn="just">
              <a:lnSpc>
                <a:spcPct val="86300"/>
              </a:lnSpc>
              <a:spcBef>
                <a:spcPts val="1575"/>
              </a:spcBef>
            </a:pP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-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contrôleur régulièrement</a:t>
            </a:r>
            <a:r>
              <a:rPr sz="2100" spc="-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vérifications </a:t>
            </a:r>
            <a:r>
              <a:rPr sz="2100" spc="114" dirty="0">
                <a:solidFill>
                  <a:srgbClr val="333333"/>
                </a:solidFill>
                <a:latin typeface="Trebuchet MS"/>
                <a:cs typeface="Trebuchet MS"/>
              </a:rPr>
              <a:t>( </a:t>
            </a:r>
            <a:r>
              <a:rPr sz="2100" spc="114" dirty="0">
                <a:solidFill>
                  <a:srgbClr val="ED2137"/>
                </a:solidFill>
                <a:latin typeface="Tahoma"/>
                <a:cs typeface="Tahoma"/>
              </a:rPr>
              <a:t>f=30s</a:t>
            </a:r>
            <a:r>
              <a:rPr sz="2100" spc="-20" dirty="0">
                <a:solidFill>
                  <a:srgbClr val="ED2137"/>
                </a:solidFill>
                <a:latin typeface="Tahoma"/>
                <a:cs typeface="Tahoma"/>
              </a:rPr>
              <a:t> </a:t>
            </a:r>
            <a:r>
              <a:rPr sz="2100" spc="55" dirty="0">
                <a:solidFill>
                  <a:srgbClr val="333333"/>
                </a:solidFill>
                <a:latin typeface="Trebuchet MS"/>
                <a:cs typeface="Trebuchet MS"/>
              </a:rPr>
              <a:t>par</a:t>
            </a:r>
            <a:r>
              <a:rPr sz="2100" spc="-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par défaut)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-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mesures de</a:t>
            </a:r>
            <a:r>
              <a:rPr sz="2100" spc="-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les </a:t>
            </a:r>
            <a:r>
              <a:rPr sz="2100" spc="114" dirty="0">
                <a:solidFill>
                  <a:srgbClr val="333333"/>
                </a:solidFill>
                <a:latin typeface="Trebuchet MS"/>
                <a:cs typeface="Trebuchet MS"/>
              </a:rPr>
              <a:t>capsules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0" dirty="0">
                <a:solidFill>
                  <a:srgbClr val="333333"/>
                </a:solidFill>
                <a:latin typeface="Trebuchet MS"/>
                <a:cs typeface="Trebuchet MS"/>
              </a:rPr>
              <a:t>concerné</a:t>
            </a:r>
            <a:r>
              <a:rPr sz="2100" spc="-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75" dirty="0">
                <a:solidFill>
                  <a:srgbClr val="333333"/>
                </a:solidFill>
                <a:latin typeface="Trebuchet MS"/>
                <a:cs typeface="Trebuchet MS"/>
              </a:rPr>
              <a:t>et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calcule</a:t>
            </a:r>
            <a:r>
              <a:rPr sz="2100" spc="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05" dirty="0">
                <a:solidFill>
                  <a:srgbClr val="333333"/>
                </a:solidFill>
                <a:latin typeface="Trebuchet MS"/>
                <a:cs typeface="Trebuchet MS"/>
              </a:rPr>
              <a:t>nombre</a:t>
            </a:r>
            <a:r>
              <a:rPr sz="2100" spc="3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de</a:t>
            </a:r>
            <a:r>
              <a:rPr sz="2100" spc="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répliques</a:t>
            </a:r>
            <a:r>
              <a:rPr sz="2100" spc="3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dans</a:t>
            </a:r>
            <a:r>
              <a:rPr sz="2100" spc="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relation</a:t>
            </a:r>
            <a:r>
              <a:rPr sz="2100" spc="3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à</a:t>
            </a:r>
            <a:r>
              <a:rPr sz="2100" spc="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3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mise à l'échelle automatique</a:t>
            </a:r>
            <a:r>
              <a:rPr sz="2100" spc="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critères</a:t>
            </a:r>
            <a:r>
              <a:rPr sz="2100" spc="3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configuré</a:t>
            </a:r>
            <a:r>
              <a:rPr sz="2100" spc="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pour</a:t>
            </a:r>
            <a:r>
              <a:rPr sz="2100" spc="3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25" dirty="0">
                <a:solidFill>
                  <a:srgbClr val="333333"/>
                </a:solidFill>
                <a:latin typeface="Trebuchet MS"/>
                <a:cs typeface="Trebuchet MS"/>
              </a:rPr>
              <a:t>la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cible</a:t>
            </a:r>
            <a:r>
              <a:rPr sz="2100" spc="-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0" dirty="0">
                <a:solidFill>
                  <a:srgbClr val="333333"/>
                </a:solidFill>
                <a:latin typeface="Trebuchet MS"/>
                <a:cs typeface="Trebuchet MS"/>
              </a:rPr>
              <a:t>ressource</a:t>
            </a:r>
            <a:r>
              <a:rPr sz="2100" spc="-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(Déploiement, 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ReplicaSet)</a:t>
            </a:r>
            <a:endParaRPr sz="2100" dirty="0">
              <a:latin typeface="Trebuchet MS"/>
              <a:cs typeface="Trebuchet MS"/>
            </a:endParaRPr>
          </a:p>
          <a:p>
            <a:pPr marL="393065" marR="7734934" indent="-381000">
              <a:lnSpc>
                <a:spcPct val="148800"/>
              </a:lnSpc>
              <a:spcBef>
                <a:spcPts val="75"/>
              </a:spcBef>
            </a:pP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4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métrique</a:t>
            </a:r>
            <a:r>
              <a:rPr sz="2100" spc="4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sont</a:t>
            </a:r>
            <a:r>
              <a:rPr sz="2100" spc="4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soit : </a:t>
            </a:r>
            <a:r>
              <a:rPr sz="2100" spc="60" dirty="0">
                <a:solidFill>
                  <a:srgbClr val="333333"/>
                </a:solidFill>
                <a:latin typeface="Trebuchet MS"/>
                <a:cs typeface="Trebuchet MS"/>
              </a:rPr>
              <a:t>processeur/mémoire</a:t>
            </a:r>
            <a:r>
              <a:rPr sz="2100" spc="-7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5" dirty="0">
                <a:solidFill>
                  <a:srgbClr val="333333"/>
                </a:solidFill>
                <a:latin typeface="Trebuchet MS"/>
                <a:cs typeface="Trebuchet MS"/>
              </a:rPr>
              <a:t>ressources </a:t>
            </a:r>
            <a:r>
              <a:rPr sz="2100" spc="75" dirty="0">
                <a:solidFill>
                  <a:srgbClr val="333333"/>
                </a:solidFill>
                <a:latin typeface="Trebuchet MS"/>
                <a:cs typeface="Trebuchet MS"/>
              </a:rPr>
              <a:t>personnalisées</a:t>
            </a:r>
            <a:r>
              <a:rPr sz="2100" spc="-7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métrique</a:t>
            </a:r>
            <a:endParaRPr sz="2100" dirty="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235313622"/>
      </p:ext>
    </p:extLst>
  </p:cSld>
  <p:clrMapOvr>
    <a:masterClrMapping/>
  </p:clrMapOvr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09624" y="1552574"/>
            <a:ext cx="12211050" cy="9525"/>
          </a:xfrm>
          <a:custGeom>
            <a:avLst/>
            <a:gdLst/>
            <a:ahLst/>
            <a:cxnLst/>
            <a:rect l="l" t="t" r="r" b="b"/>
            <a:pathLst>
              <a:path w="12211050" h="9525">
                <a:moveTo>
                  <a:pt x="12211049" y="9524"/>
                </a:moveTo>
                <a:lnTo>
                  <a:pt x="0" y="9524"/>
                </a:lnTo>
                <a:lnTo>
                  <a:pt x="0" y="0"/>
                </a:lnTo>
                <a:lnTo>
                  <a:pt x="12211049" y="0"/>
                </a:lnTo>
                <a:lnTo>
                  <a:pt x="12211049" y="952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809624" y="1552574"/>
            <a:ext cx="12211050" cy="1638300"/>
            <a:chOff x="809624" y="1552574"/>
            <a:chExt cx="12211050" cy="1638300"/>
          </a:xfrm>
        </p:grpSpPr>
        <p:sp>
          <p:nvSpPr>
            <p:cNvPr id="4" name="object 4"/>
            <p:cNvSpPr/>
            <p:nvPr/>
          </p:nvSpPr>
          <p:spPr>
            <a:xfrm>
              <a:off x="809612" y="1552574"/>
              <a:ext cx="12211050" cy="1638300"/>
            </a:xfrm>
            <a:custGeom>
              <a:avLst/>
              <a:gdLst/>
              <a:ahLst/>
              <a:cxnLst/>
              <a:rect l="l" t="t" r="r" b="b"/>
              <a:pathLst>
                <a:path w="12211050" h="1638300">
                  <a:moveTo>
                    <a:pt x="12211050" y="0"/>
                  </a:moveTo>
                  <a:lnTo>
                    <a:pt x="12201525" y="0"/>
                  </a:lnTo>
                  <a:lnTo>
                    <a:pt x="12201525" y="1628775"/>
                  </a:lnTo>
                  <a:lnTo>
                    <a:pt x="0" y="1628775"/>
                  </a:lnTo>
                  <a:lnTo>
                    <a:pt x="0" y="1638300"/>
                  </a:lnTo>
                  <a:lnTo>
                    <a:pt x="12201525" y="1638300"/>
                  </a:lnTo>
                  <a:lnTo>
                    <a:pt x="12211050" y="1638300"/>
                  </a:lnTo>
                  <a:lnTo>
                    <a:pt x="12211050" y="1628775"/>
                  </a:lnTo>
                  <a:lnTo>
                    <a:pt x="12211050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09624" y="1552574"/>
              <a:ext cx="9525" cy="1638300"/>
            </a:xfrm>
            <a:custGeom>
              <a:avLst/>
              <a:gdLst/>
              <a:ahLst/>
              <a:cxnLst/>
              <a:rect l="l" t="t" r="r" b="b"/>
              <a:pathLst>
                <a:path w="9525" h="1638300">
                  <a:moveTo>
                    <a:pt x="0" y="1638299"/>
                  </a:moveTo>
                  <a:lnTo>
                    <a:pt x="0" y="0"/>
                  </a:lnTo>
                  <a:lnTo>
                    <a:pt x="9524" y="9524"/>
                  </a:lnTo>
                  <a:lnTo>
                    <a:pt x="9524" y="1628774"/>
                  </a:lnTo>
                  <a:lnTo>
                    <a:pt x="0" y="1638299"/>
                  </a:lnTo>
                  <a:close/>
                </a:path>
              </a:pathLst>
            </a:custGeom>
            <a:solidFill>
              <a:srgbClr val="ED21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81465" y="1679943"/>
              <a:ext cx="103240" cy="19870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81465" y="2394318"/>
              <a:ext cx="103240" cy="198704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5" dirty="0"/>
              <a:t>CONFIGURATION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949325" y="1625600"/>
            <a:ext cx="8857615" cy="991235"/>
          </a:xfrm>
          <a:prstGeom prst="rect">
            <a:avLst/>
          </a:prstGeom>
        </p:spPr>
        <p:txBody>
          <a:bodyPr vert="horz" wrap="square" lIns="0" tIns="31115" rIns="0" bIns="0" rtlCol="0">
            <a:spAutoFit/>
          </a:bodyPr>
          <a:lstStyle/>
          <a:p>
            <a:pPr marL="12700" marR="5080" indent="252095">
              <a:lnSpc>
                <a:spcPts val="1880"/>
              </a:lnSpc>
              <a:spcBef>
                <a:spcPts val="245"/>
              </a:spcBef>
            </a:pPr>
            <a:r>
              <a:rPr sz="1650" spc="245" dirty="0">
                <a:latin typeface="Tahoma"/>
                <a:cs typeface="Tahoma"/>
              </a:rPr>
              <a:t>kubectl</a:t>
            </a:r>
            <a:r>
              <a:rPr sz="1650" spc="484" dirty="0">
                <a:latin typeface="Tahoma"/>
                <a:cs typeface="Tahoma"/>
              </a:rPr>
              <a:t> </a:t>
            </a:r>
            <a:r>
              <a:rPr sz="1650" spc="225" dirty="0">
                <a:latin typeface="Tahoma"/>
                <a:cs typeface="Tahoma"/>
              </a:rPr>
              <a:t>mise à l'échelle automatique</a:t>
            </a:r>
            <a:r>
              <a:rPr sz="1650" spc="484" dirty="0">
                <a:latin typeface="Tahoma"/>
                <a:cs typeface="Tahoma"/>
              </a:rPr>
              <a:t> </a:t>
            </a:r>
            <a:r>
              <a:rPr sz="1650" spc="135" dirty="0">
                <a:latin typeface="Tahoma"/>
                <a:cs typeface="Tahoma"/>
              </a:rPr>
              <a:t>déploiement</a:t>
            </a:r>
            <a:r>
              <a:rPr sz="1650" spc="484" dirty="0">
                <a:latin typeface="Tahoma"/>
                <a:cs typeface="Tahoma"/>
              </a:rPr>
              <a:t> </a:t>
            </a:r>
            <a:r>
              <a:rPr sz="1650" spc="195" dirty="0">
                <a:latin typeface="Tahoma"/>
                <a:cs typeface="Tahoma"/>
              </a:rPr>
              <a:t>autosc</a:t>
            </a:r>
            <a:r>
              <a:rPr sz="1650" spc="484" dirty="0">
                <a:latin typeface="Tahoma"/>
                <a:cs typeface="Tahoma"/>
              </a:rPr>
              <a:t> </a:t>
            </a:r>
            <a:r>
              <a:rPr sz="1650" spc="180" dirty="0">
                <a:latin typeface="Tahoma"/>
                <a:cs typeface="Tahoma"/>
              </a:rPr>
              <a:t>-- </a:t>
            </a:r>
            <a:r>
              <a:rPr sz="1650" spc="160" dirty="0">
                <a:latin typeface="Tahoma"/>
                <a:cs typeface="Tahoma"/>
              </a:rPr>
              <a:t>pourcentage </a:t>
            </a:r>
            <a:r>
              <a:rPr sz="1650" spc="240" dirty="0">
                <a:latin typeface="Tahoma"/>
                <a:cs typeface="Tahoma"/>
              </a:rPr>
              <a:t>du processeur </a:t>
            </a:r>
            <a:r>
              <a:rPr sz="1650" spc="160" dirty="0">
                <a:solidFill>
                  <a:srgbClr val="996E3A"/>
                </a:solidFill>
                <a:latin typeface="Tahoma"/>
                <a:cs typeface="Tahoma"/>
              </a:rPr>
              <a:t>= </a:t>
            </a:r>
            <a:r>
              <a:rPr sz="1650" spc="160" dirty="0">
                <a:solidFill>
                  <a:srgbClr val="990054"/>
                </a:solidFill>
                <a:latin typeface="Tahoma"/>
                <a:cs typeface="Tahoma"/>
              </a:rPr>
              <a:t>60</a:t>
            </a:r>
            <a:r>
              <a:rPr sz="1650" spc="484" dirty="0">
                <a:solidFill>
                  <a:srgbClr val="990054"/>
                </a:solidFill>
                <a:latin typeface="Tahoma"/>
                <a:cs typeface="Tahoma"/>
              </a:rPr>
              <a:t> </a:t>
            </a:r>
            <a:r>
              <a:rPr sz="1650" spc="160" dirty="0">
                <a:solidFill>
                  <a:srgbClr val="ED9900"/>
                </a:solidFill>
                <a:latin typeface="Tahoma"/>
                <a:cs typeface="Tahoma"/>
              </a:rPr>
              <a:t>-- </a:t>
            </a:r>
            <a:r>
              <a:rPr sz="1650" spc="114" dirty="0">
                <a:solidFill>
                  <a:srgbClr val="ED9900"/>
                </a:solidFill>
                <a:latin typeface="Tahoma"/>
                <a:cs typeface="Tahoma"/>
              </a:rPr>
              <a:t>min </a:t>
            </a:r>
            <a:r>
              <a:rPr sz="1650" spc="114" dirty="0">
                <a:solidFill>
                  <a:srgbClr val="996E3A"/>
                </a:solidFill>
                <a:latin typeface="Tahoma"/>
                <a:cs typeface="Tahoma"/>
              </a:rPr>
              <a:t>= </a:t>
            </a:r>
            <a:r>
              <a:rPr sz="1650" spc="114" dirty="0">
                <a:solidFill>
                  <a:srgbClr val="990054"/>
                </a:solidFill>
                <a:latin typeface="Tahoma"/>
                <a:cs typeface="Tahoma"/>
              </a:rPr>
              <a:t>1</a:t>
            </a:r>
            <a:r>
              <a:rPr sz="1650" spc="484" dirty="0">
                <a:solidFill>
                  <a:srgbClr val="990054"/>
                </a:solidFill>
                <a:latin typeface="Tahoma"/>
                <a:cs typeface="Tahoma"/>
              </a:rPr>
              <a:t> </a:t>
            </a:r>
            <a:r>
              <a:rPr sz="1650" spc="95" dirty="0">
                <a:solidFill>
                  <a:srgbClr val="ED9900"/>
                </a:solidFill>
                <a:latin typeface="Tahoma"/>
                <a:cs typeface="Tahoma"/>
              </a:rPr>
              <a:t>-- </a:t>
            </a:r>
            <a:r>
              <a:rPr sz="1650" spc="60" dirty="0">
                <a:solidFill>
                  <a:srgbClr val="ED9900"/>
                </a:solidFill>
                <a:latin typeface="Tahoma"/>
                <a:cs typeface="Tahoma"/>
              </a:rPr>
              <a:t>max </a:t>
            </a:r>
            <a:r>
              <a:rPr sz="1650" spc="60" dirty="0">
                <a:solidFill>
                  <a:srgbClr val="996E3A"/>
                </a:solidFill>
                <a:latin typeface="Tahoma"/>
                <a:cs typeface="Tahoma"/>
              </a:rPr>
              <a:t>= </a:t>
            </a:r>
            <a:r>
              <a:rPr sz="1650" spc="60" dirty="0">
                <a:solidFill>
                  <a:srgbClr val="990054"/>
                </a:solidFill>
                <a:latin typeface="Tahoma"/>
                <a:cs typeface="Tahoma"/>
              </a:rPr>
              <a:t>5 </a:t>
            </a:r>
            <a:r>
              <a:rPr sz="1650" spc="245" dirty="0">
                <a:latin typeface="Tahoma"/>
                <a:cs typeface="Tahoma"/>
              </a:rPr>
              <a:t>horizontalpodautoscaler.autoscaling/autosc</a:t>
            </a:r>
            <a:r>
              <a:rPr sz="1650" spc="5" dirty="0">
                <a:latin typeface="Tahoma"/>
                <a:cs typeface="Tahoma"/>
              </a:rPr>
              <a:t>  </a:t>
            </a:r>
            <a:r>
              <a:rPr sz="1650" spc="204" dirty="0">
                <a:latin typeface="Tahoma"/>
                <a:cs typeface="Tahoma"/>
              </a:rPr>
              <a:t>mise à l'échelle automatique</a:t>
            </a:r>
            <a:endParaRPr sz="1650">
              <a:latin typeface="Tahoma"/>
              <a:cs typeface="Tahoma"/>
            </a:endParaRPr>
          </a:p>
          <a:p>
            <a:pPr marL="264795">
              <a:lnSpc>
                <a:spcPct val="100000"/>
              </a:lnSpc>
              <a:spcBef>
                <a:spcPts val="1720"/>
              </a:spcBef>
            </a:pPr>
            <a:r>
              <a:rPr sz="1650" spc="245" dirty="0">
                <a:latin typeface="Tahoma"/>
                <a:cs typeface="Tahoma"/>
              </a:rPr>
              <a:t>kubectl</a:t>
            </a:r>
            <a:r>
              <a:rPr sz="1650" spc="475" dirty="0">
                <a:latin typeface="Tahoma"/>
                <a:cs typeface="Tahoma"/>
              </a:rPr>
              <a:t> </a:t>
            </a:r>
            <a:r>
              <a:rPr sz="1650" spc="215" dirty="0">
                <a:latin typeface="Tahoma"/>
                <a:cs typeface="Tahoma"/>
              </a:rPr>
              <a:t>obtenir</a:t>
            </a:r>
            <a:r>
              <a:rPr sz="1650" spc="475" dirty="0">
                <a:latin typeface="Tahoma"/>
                <a:cs typeface="Tahoma"/>
              </a:rPr>
              <a:t> </a:t>
            </a:r>
            <a:r>
              <a:rPr sz="1650" spc="65" dirty="0">
                <a:latin typeface="Tahoma"/>
                <a:cs typeface="Tahoma"/>
              </a:rPr>
              <a:t>HPA</a:t>
            </a:r>
            <a:endParaRPr sz="1650">
              <a:latin typeface="Tahoma"/>
              <a:cs typeface="Tahoma"/>
            </a:endParaRPr>
          </a:p>
        </p:txBody>
      </p:sp>
      <p:graphicFrame>
        <p:nvGraphicFramePr>
          <p:cNvPr id="10" name="object 10"/>
          <p:cNvGraphicFramePr>
            <a:graphicFrameLocks noGrp="1"/>
          </p:cNvGraphicFramePr>
          <p:nvPr/>
        </p:nvGraphicFramePr>
        <p:xfrm>
          <a:off x="930275" y="2605840"/>
          <a:ext cx="10027918" cy="5797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407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228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551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611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6110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87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40665">
                <a:tc>
                  <a:txBody>
                    <a:bodyPr/>
                    <a:lstStyle/>
                    <a:p>
                      <a:pPr marL="31750">
                        <a:lnSpc>
                          <a:spcPts val="1800"/>
                        </a:lnSpc>
                      </a:pPr>
                      <a:r>
                        <a:rPr sz="1650" spc="-20" dirty="0">
                          <a:latin typeface="Tahoma"/>
                          <a:cs typeface="Tahoma"/>
                        </a:rPr>
                        <a:t>NOM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52095">
                        <a:lnSpc>
                          <a:spcPts val="1800"/>
                        </a:lnSpc>
                      </a:pPr>
                      <a:r>
                        <a:rPr sz="1650" spc="-10" dirty="0">
                          <a:latin typeface="Tahoma"/>
                          <a:cs typeface="Tahoma"/>
                        </a:rPr>
                        <a:t>RÉFÉRENCE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25730">
                        <a:lnSpc>
                          <a:spcPts val="1800"/>
                        </a:lnSpc>
                      </a:pPr>
                      <a:r>
                        <a:rPr sz="1650" spc="-10" dirty="0">
                          <a:latin typeface="Tahoma"/>
                          <a:cs typeface="Tahoma"/>
                        </a:rPr>
                        <a:t>CIBLES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89230">
                        <a:lnSpc>
                          <a:spcPts val="1800"/>
                        </a:lnSpc>
                      </a:pPr>
                      <a:r>
                        <a:rPr sz="1650" spc="-10" dirty="0">
                          <a:latin typeface="Tahoma"/>
                          <a:cs typeface="Tahoma"/>
                        </a:rPr>
                        <a:t>MINPODS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89230">
                        <a:lnSpc>
                          <a:spcPts val="1800"/>
                        </a:lnSpc>
                      </a:pPr>
                      <a:r>
                        <a:rPr sz="1650" spc="-10" dirty="0">
                          <a:latin typeface="Tahoma"/>
                          <a:cs typeface="Tahoma"/>
                        </a:rPr>
                        <a:t>MAXPODS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89230">
                        <a:lnSpc>
                          <a:spcPts val="1800"/>
                        </a:lnSpc>
                      </a:pPr>
                      <a:r>
                        <a:rPr sz="1650" spc="80" dirty="0">
                          <a:latin typeface="Tahoma"/>
                          <a:cs typeface="Tahoma"/>
                        </a:rPr>
                        <a:t>RÉPLIQUES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1800"/>
                        </a:lnSpc>
                      </a:pPr>
                      <a:r>
                        <a:rPr sz="1650" spc="-25" dirty="0">
                          <a:latin typeface="Tahoma"/>
                          <a:cs typeface="Tahoma"/>
                        </a:rPr>
                        <a:t>ÂGE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9090">
                <a:tc>
                  <a:txBody>
                    <a:bodyPr/>
                    <a:lstStyle/>
                    <a:p>
                      <a:pPr marL="31750">
                        <a:lnSpc>
                          <a:spcPts val="1839"/>
                        </a:lnSpc>
                      </a:pPr>
                      <a:r>
                        <a:rPr sz="1650" spc="185" dirty="0">
                          <a:latin typeface="Tahoma"/>
                          <a:cs typeface="Tahoma"/>
                        </a:rPr>
                        <a:t>autosc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52095">
                        <a:lnSpc>
                          <a:spcPts val="1839"/>
                        </a:lnSpc>
                      </a:pPr>
                      <a:r>
                        <a:rPr sz="1650" spc="145" dirty="0">
                          <a:latin typeface="Tahoma"/>
                          <a:cs typeface="Tahoma"/>
                        </a:rPr>
                        <a:t>Déploiement/autosc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25730">
                        <a:lnSpc>
                          <a:spcPts val="1839"/>
                        </a:lnSpc>
                      </a:pPr>
                      <a:r>
                        <a:rPr sz="1650" spc="-10" dirty="0">
                          <a:latin typeface="Tahoma"/>
                          <a:cs typeface="Tahoma"/>
                        </a:rPr>
                        <a:t>&lt;inconnu&gt;/60%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89230">
                        <a:lnSpc>
                          <a:spcPts val="1839"/>
                        </a:lnSpc>
                      </a:pPr>
                      <a:r>
                        <a:rPr sz="1650" spc="40" dirty="0">
                          <a:latin typeface="Tahoma"/>
                          <a:cs typeface="Tahoma"/>
                        </a:rPr>
                        <a:t>1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89230">
                        <a:lnSpc>
                          <a:spcPts val="1839"/>
                        </a:lnSpc>
                      </a:pPr>
                      <a:r>
                        <a:rPr sz="1650" spc="40" dirty="0">
                          <a:latin typeface="Tahoma"/>
                          <a:cs typeface="Tahoma"/>
                        </a:rPr>
                        <a:t>5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89230">
                        <a:lnSpc>
                          <a:spcPts val="1839"/>
                        </a:lnSpc>
                      </a:pPr>
                      <a:r>
                        <a:rPr sz="1650" spc="40" dirty="0">
                          <a:latin typeface="Tahoma"/>
                          <a:cs typeface="Tahoma"/>
                        </a:rPr>
                        <a:t>0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1839"/>
                        </a:lnSpc>
                      </a:pPr>
                      <a:r>
                        <a:rPr sz="1650" spc="114" dirty="0">
                          <a:latin typeface="Tahoma"/>
                          <a:cs typeface="Tahoma"/>
                        </a:rPr>
                        <a:t>28 secondes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6456817"/>
      </p:ext>
    </p:extLst>
  </p:cSld>
  <p:clrMapOvr>
    <a:masterClrMapping/>
  </p:clrMapOvr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09624" y="2105024"/>
            <a:ext cx="12211050" cy="9525"/>
          </a:xfrm>
          <a:custGeom>
            <a:avLst/>
            <a:gdLst/>
            <a:ahLst/>
            <a:cxnLst/>
            <a:rect l="l" t="t" r="r" b="b"/>
            <a:pathLst>
              <a:path w="12211050" h="9525">
                <a:moveTo>
                  <a:pt x="12211049" y="9524"/>
                </a:moveTo>
                <a:lnTo>
                  <a:pt x="0" y="9524"/>
                </a:lnTo>
                <a:lnTo>
                  <a:pt x="0" y="0"/>
                </a:lnTo>
                <a:lnTo>
                  <a:pt x="12211049" y="0"/>
                </a:lnTo>
                <a:lnTo>
                  <a:pt x="12211049" y="952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809624" y="2105024"/>
            <a:ext cx="12211050" cy="3305175"/>
            <a:chOff x="809624" y="2105024"/>
            <a:chExt cx="12211050" cy="3305175"/>
          </a:xfrm>
        </p:grpSpPr>
        <p:sp>
          <p:nvSpPr>
            <p:cNvPr id="4" name="object 4"/>
            <p:cNvSpPr/>
            <p:nvPr/>
          </p:nvSpPr>
          <p:spPr>
            <a:xfrm>
              <a:off x="809612" y="2105024"/>
              <a:ext cx="12211050" cy="3305175"/>
            </a:xfrm>
            <a:custGeom>
              <a:avLst/>
              <a:gdLst/>
              <a:ahLst/>
              <a:cxnLst/>
              <a:rect l="l" t="t" r="r" b="b"/>
              <a:pathLst>
                <a:path w="12211050" h="3305175">
                  <a:moveTo>
                    <a:pt x="12211050" y="0"/>
                  </a:moveTo>
                  <a:lnTo>
                    <a:pt x="12201525" y="0"/>
                  </a:lnTo>
                  <a:lnTo>
                    <a:pt x="12201525" y="3295650"/>
                  </a:lnTo>
                  <a:lnTo>
                    <a:pt x="0" y="3295650"/>
                  </a:lnTo>
                  <a:lnTo>
                    <a:pt x="0" y="3305175"/>
                  </a:lnTo>
                  <a:lnTo>
                    <a:pt x="12201525" y="3305175"/>
                  </a:lnTo>
                  <a:lnTo>
                    <a:pt x="12211050" y="3305175"/>
                  </a:lnTo>
                  <a:lnTo>
                    <a:pt x="12211050" y="3295650"/>
                  </a:lnTo>
                  <a:lnTo>
                    <a:pt x="12211050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09624" y="2105024"/>
              <a:ext cx="9525" cy="3305175"/>
            </a:xfrm>
            <a:custGeom>
              <a:avLst/>
              <a:gdLst/>
              <a:ahLst/>
              <a:cxnLst/>
              <a:rect l="l" t="t" r="r" b="b"/>
              <a:pathLst>
                <a:path w="9525" h="3305175">
                  <a:moveTo>
                    <a:pt x="0" y="3305174"/>
                  </a:moveTo>
                  <a:lnTo>
                    <a:pt x="0" y="0"/>
                  </a:lnTo>
                  <a:lnTo>
                    <a:pt x="9524" y="9524"/>
                  </a:lnTo>
                  <a:lnTo>
                    <a:pt x="9524" y="3295649"/>
                  </a:lnTo>
                  <a:lnTo>
                    <a:pt x="0" y="3305174"/>
                  </a:lnTo>
                  <a:close/>
                </a:path>
              </a:pathLst>
            </a:custGeom>
            <a:solidFill>
              <a:srgbClr val="ED21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0" dirty="0"/>
              <a:t>MISE À L'ÉCHELLE AUTOMATIQUE</a:t>
            </a:r>
            <a:r>
              <a:rPr spc="-120" dirty="0"/>
              <a:t> </a:t>
            </a:r>
            <a:r>
              <a:rPr spc="-114" dirty="0"/>
              <a:t>DESCRIPTEUR :</a:t>
            </a:r>
            <a:r>
              <a:rPr spc="-120" dirty="0"/>
              <a:t> </a:t>
            </a:r>
            <a:r>
              <a:rPr spc="110" dirty="0"/>
              <a:t>V1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9748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u="none" spc="60" dirty="0">
                <a:solidFill>
                  <a:srgbClr val="333333"/>
                </a:solidFill>
              </a:rPr>
              <a:t>Dans</a:t>
            </a:r>
            <a:r>
              <a:rPr u="none" spc="-30" dirty="0">
                <a:solidFill>
                  <a:srgbClr val="333333"/>
                </a:solidFill>
              </a:rPr>
              <a:t> </a:t>
            </a:r>
            <a:r>
              <a:rPr u="none" spc="295" dirty="0">
                <a:latin typeface="Tahoma"/>
                <a:cs typeface="Tahoma"/>
              </a:rPr>
              <a:t>mise à l'échelle automatique/v1</a:t>
            </a:r>
            <a:r>
              <a:rPr u="none" spc="-45" dirty="0">
                <a:latin typeface="Tahoma"/>
                <a:cs typeface="Tahoma"/>
              </a:rPr>
              <a:t> </a:t>
            </a:r>
            <a:r>
              <a:rPr u="none" dirty="0">
                <a:solidFill>
                  <a:srgbClr val="333333"/>
                </a:solidFill>
              </a:rPr>
              <a:t>version,</a:t>
            </a:r>
            <a:r>
              <a:rPr u="none" spc="-30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seulement</a:t>
            </a:r>
            <a:r>
              <a:rPr u="none" spc="-25" dirty="0">
                <a:solidFill>
                  <a:srgbClr val="333333"/>
                </a:solidFill>
              </a:rPr>
              <a:t> </a:t>
            </a:r>
            <a:r>
              <a:rPr u="none" spc="65" dirty="0">
                <a:solidFill>
                  <a:srgbClr val="333333"/>
                </a:solidFill>
              </a:rPr>
              <a:t>processeur</a:t>
            </a:r>
            <a:r>
              <a:rPr u="none" spc="-30" dirty="0">
                <a:solidFill>
                  <a:srgbClr val="333333"/>
                </a:solidFill>
              </a:rPr>
              <a:t> </a:t>
            </a:r>
            <a:r>
              <a:rPr u="none" spc="80" dirty="0">
                <a:solidFill>
                  <a:srgbClr val="333333"/>
                </a:solidFill>
              </a:rPr>
              <a:t>usage</a:t>
            </a:r>
            <a:r>
              <a:rPr u="none" spc="-25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est</a:t>
            </a:r>
            <a:r>
              <a:rPr u="none" spc="-25" dirty="0">
                <a:solidFill>
                  <a:srgbClr val="333333"/>
                </a:solidFill>
              </a:rPr>
              <a:t> </a:t>
            </a:r>
            <a:r>
              <a:rPr u="none" spc="40" dirty="0">
                <a:solidFill>
                  <a:srgbClr val="333333"/>
                </a:solidFill>
              </a:rPr>
              <a:t>soutenu:</a:t>
            </a:r>
          </a:p>
          <a:p>
            <a:pPr>
              <a:lnSpc>
                <a:spcPct val="100000"/>
              </a:lnSpc>
              <a:spcBef>
                <a:spcPts val="290"/>
              </a:spcBef>
            </a:pPr>
            <a:endParaRPr u="none" spc="40" dirty="0">
              <a:solidFill>
                <a:srgbClr val="333333"/>
              </a:solidFill>
            </a:endParaRPr>
          </a:p>
          <a:p>
            <a:pPr marL="142240">
              <a:lnSpc>
                <a:spcPts val="1925"/>
              </a:lnSpc>
            </a:pPr>
            <a:r>
              <a:rPr sz="1650" u="none" spc="390" dirty="0">
                <a:solidFill>
                  <a:srgbClr val="999999"/>
                </a:solidFill>
                <a:latin typeface="Tahoma"/>
                <a:cs typeface="Tahoma"/>
              </a:rPr>
              <a:t>-- </a:t>
            </a:r>
            <a:r>
              <a:rPr sz="1650" u="none" spc="340" dirty="0">
                <a:solidFill>
                  <a:srgbClr val="999999"/>
                </a:solidFill>
                <a:latin typeface="Tahoma"/>
                <a:cs typeface="Tahoma"/>
              </a:rPr>
              <a:t>-</a:t>
            </a:r>
            <a:endParaRPr sz="1650">
              <a:latin typeface="Tahoma"/>
              <a:cs typeface="Tahoma"/>
            </a:endParaRPr>
          </a:p>
          <a:p>
            <a:pPr marL="142240" marR="8382634">
              <a:lnSpc>
                <a:spcPts val="1880"/>
              </a:lnSpc>
              <a:spcBef>
                <a:spcPts val="95"/>
              </a:spcBef>
            </a:pPr>
            <a:r>
              <a:rPr sz="1650" u="none" spc="245" dirty="0">
                <a:solidFill>
                  <a:srgbClr val="0077AA"/>
                </a:solidFill>
                <a:latin typeface="Tahoma"/>
                <a:cs typeface="Tahoma"/>
              </a:rPr>
              <a:t>apiVersion </a:t>
            </a:r>
            <a:r>
              <a:rPr sz="1650" u="none" spc="245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u="none" dirty="0">
                <a:solidFill>
                  <a:srgbClr val="999999"/>
                </a:solidFill>
                <a:latin typeface="Tahoma"/>
                <a:cs typeface="Tahoma"/>
              </a:rPr>
              <a:t>  </a:t>
            </a:r>
            <a:r>
              <a:rPr sz="1650" u="none" spc="220" dirty="0">
                <a:solidFill>
                  <a:srgbClr val="000000"/>
                </a:solidFill>
                <a:latin typeface="Tahoma"/>
                <a:cs typeface="Tahoma"/>
              </a:rPr>
              <a:t>autoscaling/v1 </a:t>
            </a:r>
            <a:r>
              <a:rPr sz="1650" u="none" spc="260" dirty="0">
                <a:solidFill>
                  <a:srgbClr val="0077AA"/>
                </a:solidFill>
                <a:latin typeface="Tahoma"/>
                <a:cs typeface="Tahoma"/>
              </a:rPr>
              <a:t>type </a:t>
            </a:r>
            <a:r>
              <a:rPr sz="1650" u="none" spc="260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u="none" spc="484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650" u="none" spc="155" dirty="0">
                <a:solidFill>
                  <a:srgbClr val="0077AA"/>
                </a:solidFill>
                <a:latin typeface="Tahoma"/>
                <a:cs typeface="Tahoma"/>
              </a:rPr>
              <a:t>Métadonnées </a:t>
            </a:r>
            <a:r>
              <a:rPr sz="1650" u="none" spc="210" dirty="0">
                <a:solidFill>
                  <a:srgbClr val="000000"/>
                </a:solidFill>
                <a:latin typeface="Tahoma"/>
                <a:cs typeface="Tahoma"/>
              </a:rPr>
              <a:t>de HorizontalPodAutoscaler </a:t>
            </a:r>
            <a:r>
              <a:rPr sz="1650" u="none" spc="155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endParaRPr sz="1650">
              <a:latin typeface="Tahoma"/>
              <a:cs typeface="Tahoma"/>
            </a:endParaRPr>
          </a:p>
          <a:p>
            <a:pPr marL="394970">
              <a:lnSpc>
                <a:spcPts val="1764"/>
              </a:lnSpc>
            </a:pPr>
            <a:r>
              <a:rPr sz="1650" u="none" spc="60" dirty="0">
                <a:solidFill>
                  <a:srgbClr val="0077AA"/>
                </a:solidFill>
                <a:latin typeface="Tahoma"/>
                <a:cs typeface="Tahoma"/>
              </a:rPr>
              <a:t>nom </a:t>
            </a:r>
            <a:r>
              <a:rPr sz="1650" u="none" spc="60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u="none" spc="490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650" u="none" spc="185" dirty="0">
                <a:solidFill>
                  <a:srgbClr val="000000"/>
                </a:solidFill>
                <a:latin typeface="Tahoma"/>
                <a:cs typeface="Tahoma"/>
              </a:rPr>
              <a:t>autosc</a:t>
            </a:r>
            <a:endParaRPr sz="1650">
              <a:latin typeface="Tahoma"/>
              <a:cs typeface="Tahoma"/>
            </a:endParaRPr>
          </a:p>
          <a:p>
            <a:pPr marL="142240">
              <a:lnSpc>
                <a:spcPts val="1875"/>
              </a:lnSpc>
            </a:pPr>
            <a:r>
              <a:rPr sz="1650" u="none" spc="204" dirty="0">
                <a:solidFill>
                  <a:srgbClr val="0077AA"/>
                </a:solidFill>
                <a:latin typeface="Tahoma"/>
                <a:cs typeface="Tahoma"/>
              </a:rPr>
              <a:t>spécification </a:t>
            </a:r>
            <a:r>
              <a:rPr sz="1650" u="none" spc="204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endParaRPr sz="1650">
              <a:latin typeface="Tahoma"/>
              <a:cs typeface="Tahoma"/>
            </a:endParaRPr>
          </a:p>
          <a:p>
            <a:pPr marL="394970">
              <a:lnSpc>
                <a:spcPts val="1875"/>
              </a:lnSpc>
            </a:pPr>
            <a:r>
              <a:rPr sz="1650" u="none" spc="190" dirty="0">
                <a:solidFill>
                  <a:srgbClr val="0077AA"/>
                </a:solidFill>
                <a:latin typeface="Tahoma"/>
                <a:cs typeface="Tahoma"/>
              </a:rPr>
              <a:t>maxReplicas </a:t>
            </a:r>
            <a:r>
              <a:rPr sz="1650" u="none" spc="190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u="none" spc="480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650" u="none" spc="40" dirty="0">
                <a:solidFill>
                  <a:srgbClr val="990054"/>
                </a:solidFill>
                <a:latin typeface="Tahoma"/>
                <a:cs typeface="Tahoma"/>
              </a:rPr>
              <a:t>5</a:t>
            </a:r>
            <a:endParaRPr sz="1650">
              <a:latin typeface="Tahoma"/>
              <a:cs typeface="Tahoma"/>
            </a:endParaRPr>
          </a:p>
          <a:p>
            <a:pPr marL="394970" marR="9896475">
              <a:lnSpc>
                <a:spcPts val="1880"/>
              </a:lnSpc>
              <a:spcBef>
                <a:spcPts val="90"/>
              </a:spcBef>
            </a:pPr>
            <a:r>
              <a:rPr sz="1650" u="none" spc="225" dirty="0">
                <a:solidFill>
                  <a:srgbClr val="0077AA"/>
                </a:solidFill>
                <a:latin typeface="Tahoma"/>
                <a:cs typeface="Tahoma"/>
              </a:rPr>
              <a:t>Répliques minimales </a:t>
            </a:r>
            <a:r>
              <a:rPr sz="1650" u="none" spc="225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u="none" spc="495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650" u="none" spc="40" dirty="0">
                <a:solidFill>
                  <a:srgbClr val="990054"/>
                </a:solidFill>
                <a:latin typeface="Tahoma"/>
                <a:cs typeface="Tahoma"/>
              </a:rPr>
              <a:t>1 </a:t>
            </a:r>
            <a:r>
              <a:rPr sz="1650" u="none" spc="225" dirty="0">
                <a:solidFill>
                  <a:srgbClr val="0077AA"/>
                </a:solidFill>
                <a:latin typeface="Tahoma"/>
                <a:cs typeface="Tahoma"/>
              </a:rPr>
              <a:t>scaleTargetRef </a:t>
            </a:r>
            <a:r>
              <a:rPr sz="1650" u="none" spc="225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endParaRPr sz="1650">
              <a:latin typeface="Tahoma"/>
              <a:cs typeface="Tahoma"/>
            </a:endParaRPr>
          </a:p>
          <a:p>
            <a:pPr marL="647065">
              <a:lnSpc>
                <a:spcPts val="1770"/>
              </a:lnSpc>
            </a:pPr>
            <a:r>
              <a:rPr sz="1650" u="none" spc="245" dirty="0">
                <a:solidFill>
                  <a:srgbClr val="0077AA"/>
                </a:solidFill>
                <a:latin typeface="Tahoma"/>
                <a:cs typeface="Tahoma"/>
              </a:rPr>
              <a:t>apiVersion </a:t>
            </a:r>
            <a:r>
              <a:rPr sz="1650" u="none" spc="245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u="none" dirty="0">
                <a:solidFill>
                  <a:srgbClr val="999999"/>
                </a:solidFill>
                <a:latin typeface="Tahoma"/>
                <a:cs typeface="Tahoma"/>
              </a:rPr>
              <a:t>  </a:t>
            </a:r>
            <a:r>
              <a:rPr sz="1650" u="none" spc="155" dirty="0">
                <a:solidFill>
                  <a:srgbClr val="000000"/>
                </a:solidFill>
                <a:latin typeface="Tahoma"/>
                <a:cs typeface="Tahoma"/>
              </a:rPr>
              <a:t>applications/v1</a:t>
            </a:r>
            <a:endParaRPr sz="1650">
              <a:latin typeface="Tahoma"/>
              <a:cs typeface="Tahoma"/>
            </a:endParaRPr>
          </a:p>
          <a:p>
            <a:pPr marL="647065" marR="9518015">
              <a:lnSpc>
                <a:spcPts val="1880"/>
              </a:lnSpc>
              <a:spcBef>
                <a:spcPts val="95"/>
              </a:spcBef>
            </a:pPr>
            <a:r>
              <a:rPr sz="1650" u="none" spc="260" dirty="0">
                <a:solidFill>
                  <a:srgbClr val="0077AA"/>
                </a:solidFill>
                <a:latin typeface="Tahoma"/>
                <a:cs typeface="Tahoma"/>
              </a:rPr>
              <a:t>gentil </a:t>
            </a:r>
            <a:r>
              <a:rPr sz="1650" u="none" spc="260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u="none" spc="484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650" u="none" spc="60" dirty="0">
                <a:solidFill>
                  <a:srgbClr val="0077AA"/>
                </a:solidFill>
                <a:latin typeface="Tahoma"/>
                <a:cs typeface="Tahoma"/>
              </a:rPr>
              <a:t>Nom </a:t>
            </a:r>
            <a:r>
              <a:rPr sz="1650" u="none" spc="100" dirty="0">
                <a:solidFill>
                  <a:srgbClr val="000000"/>
                </a:solidFill>
                <a:latin typeface="Tahoma"/>
                <a:cs typeface="Tahoma"/>
              </a:rPr>
              <a:t>du déploiement </a:t>
            </a:r>
            <a:r>
              <a:rPr sz="1650" u="none" spc="60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u="none" spc="490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650" u="none" spc="185" dirty="0">
                <a:solidFill>
                  <a:srgbClr val="000000"/>
                </a:solidFill>
                <a:latin typeface="Tahoma"/>
                <a:cs typeface="Tahoma"/>
              </a:rPr>
              <a:t>autosc</a:t>
            </a:r>
            <a:endParaRPr sz="1650">
              <a:latin typeface="Tahoma"/>
              <a:cs typeface="Tahoma"/>
            </a:endParaRPr>
          </a:p>
          <a:p>
            <a:pPr marL="394970">
              <a:lnSpc>
                <a:spcPts val="1825"/>
              </a:lnSpc>
            </a:pPr>
            <a:r>
              <a:rPr sz="1650" u="none" spc="245" dirty="0">
                <a:solidFill>
                  <a:srgbClr val="0077AA"/>
                </a:solidFill>
                <a:latin typeface="Tahoma"/>
                <a:cs typeface="Tahoma"/>
              </a:rPr>
              <a:t>Pourcentage d'utilisation du processeur cible </a:t>
            </a:r>
            <a:r>
              <a:rPr sz="1650" u="none" spc="245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u="none" spc="495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650" u="none" spc="65" dirty="0">
                <a:solidFill>
                  <a:srgbClr val="990054"/>
                </a:solidFill>
                <a:latin typeface="Tahoma"/>
                <a:cs typeface="Tahoma"/>
              </a:rPr>
              <a:t>60</a:t>
            </a:r>
            <a:endParaRPr sz="1650">
              <a:latin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1776949467"/>
      </p:ext>
    </p:extLst>
  </p:cSld>
  <p:clrMapOvr>
    <a:masterClrMapping/>
  </p:clrMapOvr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09624" y="2371724"/>
            <a:ext cx="12211050" cy="9525"/>
          </a:xfrm>
          <a:custGeom>
            <a:avLst/>
            <a:gdLst/>
            <a:ahLst/>
            <a:cxnLst/>
            <a:rect l="l" t="t" r="r" b="b"/>
            <a:pathLst>
              <a:path w="12211050" h="9525">
                <a:moveTo>
                  <a:pt x="12211049" y="9524"/>
                </a:moveTo>
                <a:lnTo>
                  <a:pt x="0" y="9524"/>
                </a:lnTo>
                <a:lnTo>
                  <a:pt x="0" y="0"/>
                </a:lnTo>
                <a:lnTo>
                  <a:pt x="12211049" y="0"/>
                </a:lnTo>
                <a:lnTo>
                  <a:pt x="12211049" y="952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809624" y="2371724"/>
            <a:ext cx="12211050" cy="4257675"/>
            <a:chOff x="809624" y="2371724"/>
            <a:chExt cx="12211050" cy="4257675"/>
          </a:xfrm>
        </p:grpSpPr>
        <p:sp>
          <p:nvSpPr>
            <p:cNvPr id="4" name="object 4"/>
            <p:cNvSpPr/>
            <p:nvPr/>
          </p:nvSpPr>
          <p:spPr>
            <a:xfrm>
              <a:off x="809612" y="2371724"/>
              <a:ext cx="12211050" cy="4257675"/>
            </a:xfrm>
            <a:custGeom>
              <a:avLst/>
              <a:gdLst/>
              <a:ahLst/>
              <a:cxnLst/>
              <a:rect l="l" t="t" r="r" b="b"/>
              <a:pathLst>
                <a:path w="12211050" h="4257675">
                  <a:moveTo>
                    <a:pt x="12211050" y="0"/>
                  </a:moveTo>
                  <a:lnTo>
                    <a:pt x="12201525" y="0"/>
                  </a:lnTo>
                  <a:lnTo>
                    <a:pt x="12201525" y="4248150"/>
                  </a:lnTo>
                  <a:lnTo>
                    <a:pt x="0" y="4248150"/>
                  </a:lnTo>
                  <a:lnTo>
                    <a:pt x="0" y="4257675"/>
                  </a:lnTo>
                  <a:lnTo>
                    <a:pt x="12201525" y="4257675"/>
                  </a:lnTo>
                  <a:lnTo>
                    <a:pt x="12211050" y="4257675"/>
                  </a:lnTo>
                  <a:lnTo>
                    <a:pt x="12211050" y="4248150"/>
                  </a:lnTo>
                  <a:lnTo>
                    <a:pt x="12211050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09624" y="2371724"/>
              <a:ext cx="9525" cy="4257675"/>
            </a:xfrm>
            <a:custGeom>
              <a:avLst/>
              <a:gdLst/>
              <a:ahLst/>
              <a:cxnLst/>
              <a:rect l="l" t="t" r="r" b="b"/>
              <a:pathLst>
                <a:path w="9525" h="4257675">
                  <a:moveTo>
                    <a:pt x="0" y="4257674"/>
                  </a:moveTo>
                  <a:lnTo>
                    <a:pt x="0" y="0"/>
                  </a:lnTo>
                  <a:lnTo>
                    <a:pt x="9524" y="9524"/>
                  </a:lnTo>
                  <a:lnTo>
                    <a:pt x="9524" y="4248149"/>
                  </a:lnTo>
                  <a:lnTo>
                    <a:pt x="0" y="4257674"/>
                  </a:lnTo>
                  <a:close/>
                </a:path>
              </a:pathLst>
            </a:custGeom>
            <a:solidFill>
              <a:srgbClr val="ED21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0" dirty="0"/>
              <a:t>MISE À L'ÉCHELLE AUTOMATIQUE</a:t>
            </a:r>
            <a:r>
              <a:rPr spc="-90" dirty="0"/>
              <a:t> </a:t>
            </a:r>
            <a:r>
              <a:rPr spc="-114" dirty="0"/>
              <a:t>DESCRIPTEUR :</a:t>
            </a:r>
            <a:r>
              <a:rPr spc="-85" dirty="0"/>
              <a:t> </a:t>
            </a:r>
            <a:r>
              <a:rPr spc="135" dirty="0"/>
              <a:t>V2</a:t>
            </a:r>
            <a:r>
              <a:rPr spc="-90" dirty="0"/>
              <a:t> </a:t>
            </a:r>
            <a:r>
              <a:rPr spc="100" dirty="0"/>
              <a:t>1/2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796924" y="1511300"/>
            <a:ext cx="12214225" cy="5020310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12700" marR="1169670">
              <a:lnSpc>
                <a:spcPts val="2250"/>
              </a:lnSpc>
              <a:spcBef>
                <a:spcPts val="400"/>
              </a:spcBef>
            </a:pPr>
            <a:r>
              <a:rPr sz="2100" spc="60" dirty="0">
                <a:solidFill>
                  <a:srgbClr val="333333"/>
                </a:solidFill>
                <a:latin typeface="Trebuchet MS"/>
                <a:cs typeface="Trebuchet MS"/>
              </a:rPr>
              <a:t>Dans</a:t>
            </a:r>
            <a:r>
              <a:rPr sz="2100" spc="-6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295" dirty="0">
                <a:solidFill>
                  <a:srgbClr val="ED2137"/>
                </a:solidFill>
                <a:latin typeface="Tahoma"/>
                <a:cs typeface="Tahoma"/>
              </a:rPr>
              <a:t>mise à l'échelle automatique/v2</a:t>
            </a:r>
            <a:r>
              <a:rPr sz="2100" spc="-80" dirty="0">
                <a:solidFill>
                  <a:srgbClr val="ED2137"/>
                </a:solidFill>
                <a:latin typeface="Tahoma"/>
                <a:cs typeface="Tahoma"/>
              </a:rPr>
              <a:t> </a:t>
            </a:r>
            <a:r>
              <a:rPr sz="2100" spc="55" dirty="0">
                <a:solidFill>
                  <a:srgbClr val="333333"/>
                </a:solidFill>
                <a:latin typeface="Trebuchet MS"/>
                <a:cs typeface="Trebuchet MS"/>
              </a:rPr>
              <a:t>version</a:t>
            </a:r>
            <a:r>
              <a:rPr sz="2100" spc="-5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(k8s</a:t>
            </a:r>
            <a:r>
              <a:rPr sz="2100" spc="-6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95" dirty="0">
                <a:solidFill>
                  <a:srgbClr val="333333"/>
                </a:solidFill>
                <a:latin typeface="Trebuchet MS"/>
                <a:cs typeface="Trebuchet MS"/>
              </a:rPr>
              <a:t>&gt;=</a:t>
            </a:r>
            <a:r>
              <a:rPr sz="2100" spc="-6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65" dirty="0">
                <a:solidFill>
                  <a:srgbClr val="ED2137"/>
                </a:solidFill>
                <a:latin typeface="Trebuchet MS"/>
                <a:cs typeface="Trebuchet MS"/>
              </a:rPr>
              <a:t>1.23 </a:t>
            </a:r>
            <a:r>
              <a:rPr sz="2100" spc="-65" dirty="0">
                <a:solidFill>
                  <a:srgbClr val="333333"/>
                </a:solidFill>
                <a:latin typeface="Trebuchet MS"/>
                <a:cs typeface="Trebuchet MS"/>
              </a:rPr>
              <a:t>),</a:t>
            </a:r>
            <a:r>
              <a:rPr sz="2100" spc="-5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80" dirty="0">
                <a:solidFill>
                  <a:srgbClr val="333333"/>
                </a:solidFill>
                <a:latin typeface="Trebuchet MS"/>
                <a:cs typeface="Trebuchet MS"/>
              </a:rPr>
              <a:t>processeur + mémoire</a:t>
            </a:r>
            <a:r>
              <a:rPr sz="2100" spc="-6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sont</a:t>
            </a:r>
            <a:r>
              <a:rPr sz="2100" spc="-6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70" dirty="0">
                <a:solidFill>
                  <a:srgbClr val="333333"/>
                </a:solidFill>
                <a:latin typeface="Trebuchet MS"/>
                <a:cs typeface="Trebuchet MS"/>
              </a:rPr>
              <a:t>soutenu</a:t>
            </a:r>
            <a:r>
              <a:rPr sz="2100" spc="-5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05" dirty="0">
                <a:solidFill>
                  <a:srgbClr val="333333"/>
                </a:solidFill>
                <a:latin typeface="Trebuchet MS"/>
                <a:cs typeface="Trebuchet MS"/>
              </a:rPr>
              <a:t>comme</a:t>
            </a:r>
            <a:r>
              <a:rPr sz="2100" spc="-6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20" dirty="0">
                <a:solidFill>
                  <a:srgbClr val="333333"/>
                </a:solidFill>
                <a:latin typeface="Trebuchet MS"/>
                <a:cs typeface="Trebuchet MS"/>
              </a:rPr>
              <a:t>Bien</a:t>
            </a:r>
            <a:r>
              <a:rPr sz="2100" spc="-6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05" dirty="0">
                <a:solidFill>
                  <a:srgbClr val="333333"/>
                </a:solidFill>
                <a:latin typeface="Trebuchet MS"/>
                <a:cs typeface="Trebuchet MS"/>
              </a:rPr>
              <a:t>comme</a:t>
            </a:r>
            <a:r>
              <a:rPr sz="2100" spc="-55" dirty="0">
                <a:solidFill>
                  <a:srgbClr val="333333"/>
                </a:solidFill>
                <a:latin typeface="Trebuchet MS"/>
                <a:cs typeface="Trebuchet MS"/>
              </a:rPr>
              <a:t> métriques </a:t>
            </a:r>
            <a:r>
              <a:rPr sz="2100" spc="50" dirty="0">
                <a:solidFill>
                  <a:srgbClr val="333333"/>
                </a:solidFill>
                <a:latin typeface="Trebuchet MS"/>
                <a:cs typeface="Trebuchet MS"/>
              </a:rPr>
              <a:t>personnalisées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 :</a:t>
            </a:r>
            <a:endParaRPr sz="21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254"/>
              </a:spcBef>
            </a:pPr>
            <a:endParaRPr sz="2100">
              <a:latin typeface="Trebuchet MS"/>
              <a:cs typeface="Trebuchet MS"/>
            </a:endParaRPr>
          </a:p>
          <a:p>
            <a:pPr marL="164465" marR="8382634">
              <a:lnSpc>
                <a:spcPts val="1880"/>
              </a:lnSpc>
            </a:pPr>
            <a:r>
              <a:rPr sz="1650" spc="245" dirty="0">
                <a:solidFill>
                  <a:srgbClr val="0077AA"/>
                </a:solidFill>
                <a:latin typeface="Tahoma"/>
                <a:cs typeface="Tahoma"/>
              </a:rPr>
              <a:t>apiVersion </a:t>
            </a:r>
            <a:r>
              <a:rPr sz="1650" spc="245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dirty="0">
                <a:solidFill>
                  <a:srgbClr val="999999"/>
                </a:solidFill>
                <a:latin typeface="Tahoma"/>
                <a:cs typeface="Tahoma"/>
              </a:rPr>
              <a:t>  </a:t>
            </a:r>
            <a:r>
              <a:rPr sz="1650" spc="220" dirty="0">
                <a:latin typeface="Tahoma"/>
                <a:cs typeface="Tahoma"/>
              </a:rPr>
              <a:t>autoscaling/v2 </a:t>
            </a:r>
            <a:r>
              <a:rPr sz="1650" spc="260" dirty="0">
                <a:solidFill>
                  <a:srgbClr val="0077AA"/>
                </a:solidFill>
                <a:latin typeface="Tahoma"/>
                <a:cs typeface="Tahoma"/>
              </a:rPr>
              <a:t>type </a:t>
            </a:r>
            <a:r>
              <a:rPr sz="1650" spc="260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spc="484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650" spc="155" dirty="0">
                <a:solidFill>
                  <a:srgbClr val="0077AA"/>
                </a:solidFill>
                <a:latin typeface="Tahoma"/>
                <a:cs typeface="Tahoma"/>
              </a:rPr>
              <a:t>Métadonnées </a:t>
            </a:r>
            <a:r>
              <a:rPr sz="1650" spc="210" dirty="0">
                <a:latin typeface="Tahoma"/>
                <a:cs typeface="Tahoma"/>
              </a:rPr>
              <a:t>de HorizontalPodAutoscaler </a:t>
            </a:r>
            <a:r>
              <a:rPr sz="1650" spc="155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endParaRPr sz="1650">
              <a:latin typeface="Tahoma"/>
              <a:cs typeface="Tahoma"/>
            </a:endParaRPr>
          </a:p>
          <a:p>
            <a:pPr marL="417195">
              <a:lnSpc>
                <a:spcPts val="1764"/>
              </a:lnSpc>
            </a:pPr>
            <a:r>
              <a:rPr sz="1650" spc="60" dirty="0">
                <a:solidFill>
                  <a:srgbClr val="0077AA"/>
                </a:solidFill>
                <a:latin typeface="Tahoma"/>
                <a:cs typeface="Tahoma"/>
              </a:rPr>
              <a:t>nom </a:t>
            </a:r>
            <a:r>
              <a:rPr sz="1650" spc="60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spc="-5" dirty="0">
                <a:solidFill>
                  <a:srgbClr val="999999"/>
                </a:solidFill>
                <a:latin typeface="Tahoma"/>
                <a:cs typeface="Tahoma"/>
              </a:rPr>
              <a:t>  </a:t>
            </a:r>
            <a:r>
              <a:rPr sz="1650" spc="150" dirty="0">
                <a:latin typeface="Tahoma"/>
                <a:cs typeface="Tahoma"/>
              </a:rPr>
              <a:t>PHP </a:t>
            </a:r>
            <a:r>
              <a:rPr sz="1650" spc="150" dirty="0">
                <a:solidFill>
                  <a:srgbClr val="999999"/>
                </a:solidFill>
                <a:latin typeface="Tahoma"/>
                <a:cs typeface="Tahoma"/>
              </a:rPr>
              <a:t>- </a:t>
            </a:r>
            <a:r>
              <a:rPr sz="1650" spc="110" dirty="0">
                <a:latin typeface="Tahoma"/>
                <a:cs typeface="Tahoma"/>
              </a:rPr>
              <a:t>Apache</a:t>
            </a:r>
            <a:endParaRPr sz="1650">
              <a:latin typeface="Tahoma"/>
              <a:cs typeface="Tahoma"/>
            </a:endParaRPr>
          </a:p>
          <a:p>
            <a:pPr marL="164465" marR="9518015" indent="252095">
              <a:lnSpc>
                <a:spcPts val="1880"/>
              </a:lnSpc>
              <a:spcBef>
                <a:spcPts val="95"/>
              </a:spcBef>
            </a:pPr>
            <a:r>
              <a:rPr sz="1650" spc="110" dirty="0">
                <a:solidFill>
                  <a:srgbClr val="0077AA"/>
                </a:solidFill>
                <a:latin typeface="Tahoma"/>
                <a:cs typeface="Tahoma"/>
              </a:rPr>
              <a:t>espace de noms </a:t>
            </a:r>
            <a:r>
              <a:rPr sz="1650" spc="110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spc="-5" dirty="0">
                <a:solidFill>
                  <a:srgbClr val="999999"/>
                </a:solidFill>
                <a:latin typeface="Tahoma"/>
                <a:cs typeface="Tahoma"/>
              </a:rPr>
              <a:t>  </a:t>
            </a:r>
            <a:r>
              <a:rPr sz="1650" spc="204" dirty="0">
                <a:solidFill>
                  <a:srgbClr val="0077AA"/>
                </a:solidFill>
                <a:latin typeface="Tahoma"/>
                <a:cs typeface="Tahoma"/>
              </a:rPr>
              <a:t>Spécification </a:t>
            </a:r>
            <a:r>
              <a:rPr sz="1650" spc="260" dirty="0">
                <a:latin typeface="Tahoma"/>
                <a:cs typeface="Tahoma"/>
              </a:rPr>
              <a:t>par défaut </a:t>
            </a:r>
            <a:r>
              <a:rPr sz="1650" spc="204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endParaRPr sz="1650">
              <a:latin typeface="Tahoma"/>
              <a:cs typeface="Tahoma"/>
            </a:endParaRPr>
          </a:p>
          <a:p>
            <a:pPr marL="417195">
              <a:lnSpc>
                <a:spcPts val="1770"/>
              </a:lnSpc>
            </a:pPr>
            <a:r>
              <a:rPr sz="1650" spc="235" dirty="0">
                <a:solidFill>
                  <a:srgbClr val="0077AA"/>
                </a:solidFill>
                <a:latin typeface="Tahoma"/>
                <a:cs typeface="Tahoma"/>
              </a:rPr>
              <a:t>scaleTargetRef </a:t>
            </a:r>
            <a:r>
              <a:rPr sz="1650" spc="235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spc="484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650" spc="200" dirty="0">
                <a:solidFill>
                  <a:srgbClr val="999999"/>
                </a:solidFill>
                <a:latin typeface="Tahoma"/>
                <a:cs typeface="Tahoma"/>
              </a:rPr>
              <a:t>{</a:t>
            </a:r>
            <a:r>
              <a:rPr sz="1650" spc="490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650" spc="245" dirty="0">
                <a:solidFill>
                  <a:srgbClr val="0077AA"/>
                </a:solidFill>
                <a:latin typeface="Tahoma"/>
                <a:cs typeface="Tahoma"/>
              </a:rPr>
              <a:t>apiVersion </a:t>
            </a:r>
            <a:r>
              <a:rPr sz="1650" spc="245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spc="484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650" spc="204" dirty="0">
                <a:latin typeface="Tahoma"/>
                <a:cs typeface="Tahoma"/>
              </a:rPr>
              <a:t>applications/v1 </a:t>
            </a:r>
            <a:r>
              <a:rPr sz="1650" spc="204" dirty="0">
                <a:solidFill>
                  <a:srgbClr val="999999"/>
                </a:solidFill>
                <a:latin typeface="Tahoma"/>
                <a:cs typeface="Tahoma"/>
              </a:rPr>
              <a:t>,</a:t>
            </a:r>
            <a:r>
              <a:rPr sz="1650" spc="490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650" spc="260" dirty="0">
                <a:solidFill>
                  <a:srgbClr val="0077AA"/>
                </a:solidFill>
                <a:latin typeface="Tahoma"/>
                <a:cs typeface="Tahoma"/>
              </a:rPr>
              <a:t>gentil </a:t>
            </a:r>
            <a:r>
              <a:rPr sz="1650" spc="260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spc="490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650" spc="145" dirty="0">
                <a:latin typeface="Tahoma"/>
                <a:cs typeface="Tahoma"/>
              </a:rPr>
              <a:t>Déploiement </a:t>
            </a:r>
            <a:r>
              <a:rPr sz="1650" spc="145" dirty="0">
                <a:solidFill>
                  <a:srgbClr val="999999"/>
                </a:solidFill>
                <a:latin typeface="Tahoma"/>
                <a:cs typeface="Tahoma"/>
              </a:rPr>
              <a:t>,</a:t>
            </a:r>
            <a:r>
              <a:rPr sz="1650" spc="484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650" spc="60" dirty="0">
                <a:solidFill>
                  <a:srgbClr val="0077AA"/>
                </a:solidFill>
                <a:latin typeface="Tahoma"/>
                <a:cs typeface="Tahoma"/>
              </a:rPr>
              <a:t>nom </a:t>
            </a:r>
            <a:r>
              <a:rPr sz="1650" spc="60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spc="490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650" spc="150" dirty="0">
                <a:latin typeface="Tahoma"/>
                <a:cs typeface="Tahoma"/>
              </a:rPr>
              <a:t>PHP </a:t>
            </a:r>
            <a:r>
              <a:rPr sz="1650" spc="150" dirty="0">
                <a:solidFill>
                  <a:srgbClr val="999999"/>
                </a:solidFill>
                <a:latin typeface="Tahoma"/>
                <a:cs typeface="Tahoma"/>
              </a:rPr>
              <a:t>- </a:t>
            </a:r>
            <a:r>
              <a:rPr sz="1650" spc="120" dirty="0">
                <a:latin typeface="Tahoma"/>
                <a:cs typeface="Tahoma"/>
              </a:rPr>
              <a:t>Apache</a:t>
            </a:r>
            <a:r>
              <a:rPr sz="1650" spc="490" dirty="0">
                <a:latin typeface="Tahoma"/>
                <a:cs typeface="Tahoma"/>
              </a:rPr>
              <a:t> </a:t>
            </a:r>
            <a:r>
              <a:rPr sz="1650" spc="150" dirty="0">
                <a:solidFill>
                  <a:srgbClr val="999999"/>
                </a:solidFill>
                <a:latin typeface="Tahoma"/>
                <a:cs typeface="Tahoma"/>
              </a:rPr>
              <a:t>}</a:t>
            </a:r>
            <a:endParaRPr sz="1650">
              <a:latin typeface="Tahoma"/>
              <a:cs typeface="Tahoma"/>
            </a:endParaRPr>
          </a:p>
          <a:p>
            <a:pPr marL="417195">
              <a:lnSpc>
                <a:spcPts val="1875"/>
              </a:lnSpc>
            </a:pPr>
            <a:r>
              <a:rPr sz="1650" spc="225" dirty="0">
                <a:solidFill>
                  <a:srgbClr val="0077AA"/>
                </a:solidFill>
                <a:latin typeface="Tahoma"/>
                <a:cs typeface="Tahoma"/>
              </a:rPr>
              <a:t>Répliques minimales </a:t>
            </a:r>
            <a:r>
              <a:rPr sz="1650" spc="225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spc="495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650" spc="40" dirty="0">
                <a:solidFill>
                  <a:srgbClr val="990054"/>
                </a:solidFill>
                <a:latin typeface="Tahoma"/>
                <a:cs typeface="Tahoma"/>
              </a:rPr>
              <a:t>1</a:t>
            </a:r>
            <a:endParaRPr sz="1650">
              <a:latin typeface="Tahoma"/>
              <a:cs typeface="Tahoma"/>
            </a:endParaRPr>
          </a:p>
          <a:p>
            <a:pPr marL="417195" marR="9896475">
              <a:lnSpc>
                <a:spcPts val="1880"/>
              </a:lnSpc>
              <a:spcBef>
                <a:spcPts val="95"/>
              </a:spcBef>
            </a:pPr>
            <a:r>
              <a:rPr sz="1650" spc="190" dirty="0">
                <a:solidFill>
                  <a:srgbClr val="0077AA"/>
                </a:solidFill>
                <a:latin typeface="Tahoma"/>
                <a:cs typeface="Tahoma"/>
              </a:rPr>
              <a:t>maxReplicas </a:t>
            </a:r>
            <a:r>
              <a:rPr sz="1650" spc="190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spc="480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650" spc="65" dirty="0">
                <a:solidFill>
                  <a:srgbClr val="990054"/>
                </a:solidFill>
                <a:latin typeface="Tahoma"/>
                <a:cs typeface="Tahoma"/>
              </a:rPr>
              <a:t>10 </a:t>
            </a:r>
            <a:r>
              <a:rPr sz="1650" spc="245" dirty="0">
                <a:solidFill>
                  <a:srgbClr val="0077AA"/>
                </a:solidFill>
                <a:latin typeface="Tahoma"/>
                <a:cs typeface="Tahoma"/>
              </a:rPr>
              <a:t>indicateurs </a:t>
            </a:r>
            <a:r>
              <a:rPr sz="1650" spc="245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endParaRPr sz="1650">
              <a:latin typeface="Tahoma"/>
              <a:cs typeface="Tahoma"/>
            </a:endParaRPr>
          </a:p>
          <a:p>
            <a:pPr marL="669290">
              <a:lnSpc>
                <a:spcPts val="1770"/>
              </a:lnSpc>
            </a:pPr>
            <a:r>
              <a:rPr sz="1650" spc="390" dirty="0">
                <a:solidFill>
                  <a:srgbClr val="999999"/>
                </a:solidFill>
                <a:latin typeface="Tahoma"/>
                <a:cs typeface="Tahoma"/>
              </a:rPr>
              <a:t>-</a:t>
            </a:r>
            <a:r>
              <a:rPr sz="1650" spc="480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650" spc="240" dirty="0">
                <a:solidFill>
                  <a:srgbClr val="0077AA"/>
                </a:solidFill>
                <a:latin typeface="Tahoma"/>
                <a:cs typeface="Tahoma"/>
              </a:rPr>
              <a:t>taper </a:t>
            </a:r>
            <a:r>
              <a:rPr sz="1650" spc="240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spc="480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650" spc="145" dirty="0">
                <a:latin typeface="Tahoma"/>
                <a:cs typeface="Tahoma"/>
              </a:rPr>
              <a:t>Ressource</a:t>
            </a:r>
            <a:endParaRPr sz="1650">
              <a:latin typeface="Tahoma"/>
              <a:cs typeface="Tahoma"/>
            </a:endParaRPr>
          </a:p>
          <a:p>
            <a:pPr marL="1174115" marR="9896475" indent="-252729">
              <a:lnSpc>
                <a:spcPts val="1880"/>
              </a:lnSpc>
              <a:spcBef>
                <a:spcPts val="90"/>
              </a:spcBef>
            </a:pPr>
            <a:r>
              <a:rPr sz="1650" spc="220" dirty="0">
                <a:solidFill>
                  <a:srgbClr val="0077AA"/>
                </a:solidFill>
                <a:latin typeface="Tahoma"/>
                <a:cs typeface="Tahoma"/>
              </a:rPr>
              <a:t>ressource </a:t>
            </a:r>
            <a:r>
              <a:rPr sz="1650" spc="220" dirty="0">
                <a:solidFill>
                  <a:srgbClr val="999999"/>
                </a:solidFill>
                <a:latin typeface="Tahoma"/>
                <a:cs typeface="Tahoma"/>
              </a:rPr>
              <a:t>: </a:t>
            </a:r>
            <a:r>
              <a:rPr sz="1650" spc="60" dirty="0">
                <a:solidFill>
                  <a:srgbClr val="0077AA"/>
                </a:solidFill>
                <a:latin typeface="Tahoma"/>
                <a:cs typeface="Tahoma"/>
              </a:rPr>
              <a:t>nom </a:t>
            </a:r>
            <a:r>
              <a:rPr sz="1650" spc="60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spc="490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650" spc="275" dirty="0">
                <a:solidFill>
                  <a:srgbClr val="0077AA"/>
                </a:solidFill>
                <a:latin typeface="Tahoma"/>
                <a:cs typeface="Tahoma"/>
              </a:rPr>
              <a:t>cible </a:t>
            </a:r>
            <a:r>
              <a:rPr sz="1650" spc="95" dirty="0">
                <a:latin typeface="Tahoma"/>
                <a:cs typeface="Tahoma"/>
              </a:rPr>
              <a:t>du processeur </a:t>
            </a:r>
            <a:r>
              <a:rPr sz="1650" spc="275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endParaRPr sz="1650">
              <a:latin typeface="Tahoma"/>
              <a:cs typeface="Tahoma"/>
            </a:endParaRPr>
          </a:p>
          <a:p>
            <a:pPr marL="1426210">
              <a:lnSpc>
                <a:spcPts val="1764"/>
              </a:lnSpc>
            </a:pPr>
            <a:r>
              <a:rPr sz="1650" spc="240" dirty="0">
                <a:solidFill>
                  <a:srgbClr val="0077AA"/>
                </a:solidFill>
                <a:latin typeface="Tahoma"/>
                <a:cs typeface="Tahoma"/>
              </a:rPr>
              <a:t>taper </a:t>
            </a:r>
            <a:r>
              <a:rPr sz="1650" spc="240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spc="490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650" spc="330" dirty="0">
                <a:latin typeface="Tahoma"/>
                <a:cs typeface="Tahoma"/>
              </a:rPr>
              <a:t>Utilisation</a:t>
            </a:r>
            <a:endParaRPr sz="1650">
              <a:latin typeface="Tahoma"/>
              <a:cs typeface="Tahoma"/>
            </a:endParaRPr>
          </a:p>
          <a:p>
            <a:pPr marL="1426210">
              <a:lnSpc>
                <a:spcPts val="1875"/>
              </a:lnSpc>
            </a:pPr>
            <a:r>
              <a:rPr sz="1650" spc="275" dirty="0">
                <a:solidFill>
                  <a:srgbClr val="0077AA"/>
                </a:solidFill>
                <a:latin typeface="Tahoma"/>
                <a:cs typeface="Tahoma"/>
              </a:rPr>
              <a:t>Utilisation moyenne </a:t>
            </a:r>
            <a:r>
              <a:rPr sz="1650" spc="275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spc="15" dirty="0">
                <a:solidFill>
                  <a:srgbClr val="999999"/>
                </a:solidFill>
                <a:latin typeface="Tahoma"/>
                <a:cs typeface="Tahoma"/>
              </a:rPr>
              <a:t>  </a:t>
            </a:r>
            <a:r>
              <a:rPr sz="1650" spc="65" dirty="0">
                <a:solidFill>
                  <a:srgbClr val="990054"/>
                </a:solidFill>
                <a:latin typeface="Tahoma"/>
                <a:cs typeface="Tahoma"/>
              </a:rPr>
              <a:t>50</a:t>
            </a:r>
            <a:endParaRPr sz="1650">
              <a:latin typeface="Tahoma"/>
              <a:cs typeface="Tahoma"/>
            </a:endParaRPr>
          </a:p>
          <a:p>
            <a:pPr marL="669290">
              <a:lnSpc>
                <a:spcPts val="1925"/>
              </a:lnSpc>
            </a:pPr>
            <a:r>
              <a:rPr sz="1650" spc="420" dirty="0">
                <a:solidFill>
                  <a:srgbClr val="999999"/>
                </a:solidFill>
                <a:latin typeface="Tahoma"/>
                <a:cs typeface="Tahoma"/>
              </a:rPr>
              <a:t>[...]</a:t>
            </a:r>
            <a:endParaRPr sz="1650">
              <a:latin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2807207237"/>
      </p:ext>
    </p:extLst>
  </p:cSld>
  <p:clrMapOvr>
    <a:masterClrMapping/>
  </p:clrMapOvr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09624" y="1552574"/>
            <a:ext cx="12211050" cy="9525"/>
          </a:xfrm>
          <a:custGeom>
            <a:avLst/>
            <a:gdLst/>
            <a:ahLst/>
            <a:cxnLst/>
            <a:rect l="l" t="t" r="r" b="b"/>
            <a:pathLst>
              <a:path w="12211050" h="9525">
                <a:moveTo>
                  <a:pt x="12211049" y="9524"/>
                </a:moveTo>
                <a:lnTo>
                  <a:pt x="0" y="9524"/>
                </a:lnTo>
                <a:lnTo>
                  <a:pt x="0" y="0"/>
                </a:lnTo>
                <a:lnTo>
                  <a:pt x="12211049" y="0"/>
                </a:lnTo>
                <a:lnTo>
                  <a:pt x="12211049" y="952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809624" y="1552574"/>
            <a:ext cx="12211050" cy="5924550"/>
            <a:chOff x="809624" y="1552574"/>
            <a:chExt cx="12211050" cy="5924550"/>
          </a:xfrm>
        </p:grpSpPr>
        <p:sp>
          <p:nvSpPr>
            <p:cNvPr id="4" name="object 4"/>
            <p:cNvSpPr/>
            <p:nvPr/>
          </p:nvSpPr>
          <p:spPr>
            <a:xfrm>
              <a:off x="809612" y="1552574"/>
              <a:ext cx="12211050" cy="5924550"/>
            </a:xfrm>
            <a:custGeom>
              <a:avLst/>
              <a:gdLst/>
              <a:ahLst/>
              <a:cxnLst/>
              <a:rect l="l" t="t" r="r" b="b"/>
              <a:pathLst>
                <a:path w="12211050" h="5924550">
                  <a:moveTo>
                    <a:pt x="12211050" y="0"/>
                  </a:moveTo>
                  <a:lnTo>
                    <a:pt x="12201525" y="0"/>
                  </a:lnTo>
                  <a:lnTo>
                    <a:pt x="12201525" y="5915025"/>
                  </a:lnTo>
                  <a:lnTo>
                    <a:pt x="0" y="5915025"/>
                  </a:lnTo>
                  <a:lnTo>
                    <a:pt x="0" y="5924550"/>
                  </a:lnTo>
                  <a:lnTo>
                    <a:pt x="12201525" y="5924550"/>
                  </a:lnTo>
                  <a:lnTo>
                    <a:pt x="12211050" y="5924550"/>
                  </a:lnTo>
                  <a:lnTo>
                    <a:pt x="12211050" y="5915025"/>
                  </a:lnTo>
                  <a:lnTo>
                    <a:pt x="12211050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09624" y="1552574"/>
              <a:ext cx="9525" cy="5924550"/>
            </a:xfrm>
            <a:custGeom>
              <a:avLst/>
              <a:gdLst/>
              <a:ahLst/>
              <a:cxnLst/>
              <a:rect l="l" t="t" r="r" b="b"/>
              <a:pathLst>
                <a:path w="9525" h="5924550">
                  <a:moveTo>
                    <a:pt x="0" y="5924549"/>
                  </a:moveTo>
                  <a:lnTo>
                    <a:pt x="0" y="0"/>
                  </a:lnTo>
                  <a:lnTo>
                    <a:pt x="9524" y="9524"/>
                  </a:lnTo>
                  <a:lnTo>
                    <a:pt x="9524" y="5915024"/>
                  </a:lnTo>
                  <a:lnTo>
                    <a:pt x="0" y="5924549"/>
                  </a:lnTo>
                  <a:close/>
                </a:path>
              </a:pathLst>
            </a:custGeom>
            <a:solidFill>
              <a:srgbClr val="ED21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0" dirty="0"/>
              <a:t>MISE À L'ÉCHELLE AUTOMATIQUE</a:t>
            </a:r>
            <a:r>
              <a:rPr spc="-90" dirty="0"/>
              <a:t> </a:t>
            </a:r>
            <a:r>
              <a:rPr spc="-114" dirty="0"/>
              <a:t>DESCRIPTEUR :</a:t>
            </a:r>
            <a:r>
              <a:rPr spc="-85" dirty="0"/>
              <a:t> </a:t>
            </a:r>
            <a:r>
              <a:rPr spc="135" dirty="0"/>
              <a:t>V2</a:t>
            </a:r>
            <a:r>
              <a:rPr spc="-90" dirty="0"/>
              <a:t> </a:t>
            </a:r>
            <a:r>
              <a:rPr spc="100" dirty="0"/>
              <a:t>2/2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201737" y="1625600"/>
            <a:ext cx="11633200" cy="5515610"/>
          </a:xfrm>
          <a:prstGeom prst="rect">
            <a:avLst/>
          </a:prstGeom>
        </p:spPr>
        <p:txBody>
          <a:bodyPr vert="horz" wrap="square" lIns="0" tIns="31115" rIns="0" bIns="0" rtlCol="0">
            <a:spAutoFit/>
          </a:bodyPr>
          <a:lstStyle/>
          <a:p>
            <a:pPr marL="264795" marR="10603230" indent="-252729">
              <a:lnSpc>
                <a:spcPts val="1880"/>
              </a:lnSpc>
              <a:spcBef>
                <a:spcPts val="245"/>
              </a:spcBef>
            </a:pPr>
            <a:r>
              <a:rPr sz="1650" spc="245" dirty="0">
                <a:solidFill>
                  <a:srgbClr val="0077AA"/>
                </a:solidFill>
                <a:latin typeface="Tahoma"/>
                <a:cs typeface="Tahoma"/>
              </a:rPr>
              <a:t>indicateurs </a:t>
            </a:r>
            <a:r>
              <a:rPr sz="1650" spc="245" dirty="0">
                <a:solidFill>
                  <a:srgbClr val="999999"/>
                </a:solidFill>
                <a:latin typeface="Tahoma"/>
                <a:cs typeface="Tahoma"/>
              </a:rPr>
              <a:t>: </a:t>
            </a:r>
            <a:r>
              <a:rPr sz="1650" spc="420" dirty="0">
                <a:solidFill>
                  <a:srgbClr val="999999"/>
                </a:solidFill>
                <a:latin typeface="Tahoma"/>
                <a:cs typeface="Tahoma"/>
              </a:rPr>
              <a:t>[...]</a:t>
            </a:r>
            <a:endParaRPr sz="1650">
              <a:latin typeface="Tahoma"/>
              <a:cs typeface="Tahoma"/>
            </a:endParaRPr>
          </a:p>
          <a:p>
            <a:pPr marL="515620" indent="-250825">
              <a:lnSpc>
                <a:spcPts val="1770"/>
              </a:lnSpc>
              <a:buClr>
                <a:srgbClr val="999999"/>
              </a:buClr>
              <a:buChar char="-"/>
              <a:tabLst>
                <a:tab pos="515620" algn="l"/>
              </a:tabLst>
            </a:pPr>
            <a:r>
              <a:rPr sz="1650" spc="240" dirty="0">
                <a:solidFill>
                  <a:srgbClr val="0077AA"/>
                </a:solidFill>
                <a:latin typeface="Tahoma"/>
                <a:cs typeface="Tahoma"/>
              </a:rPr>
              <a:t>taper </a:t>
            </a:r>
            <a:r>
              <a:rPr sz="1650" spc="240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spc="490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650" spc="100" dirty="0">
                <a:latin typeface="Tahoma"/>
                <a:cs typeface="Tahoma"/>
              </a:rPr>
              <a:t>Capsules</a:t>
            </a:r>
            <a:endParaRPr sz="1650">
              <a:latin typeface="Tahoma"/>
              <a:cs typeface="Tahoma"/>
            </a:endParaRPr>
          </a:p>
          <a:p>
            <a:pPr marL="516890">
              <a:lnSpc>
                <a:spcPts val="1875"/>
              </a:lnSpc>
            </a:pPr>
            <a:r>
              <a:rPr sz="1650" spc="165" dirty="0">
                <a:solidFill>
                  <a:srgbClr val="0077AA"/>
                </a:solidFill>
                <a:latin typeface="Tahoma"/>
                <a:cs typeface="Tahoma"/>
              </a:rPr>
              <a:t>gousses </a:t>
            </a:r>
            <a:r>
              <a:rPr sz="1650" spc="165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endParaRPr sz="1650">
              <a:latin typeface="Tahoma"/>
              <a:cs typeface="Tahoma"/>
            </a:endParaRPr>
          </a:p>
          <a:p>
            <a:pPr marL="769620">
              <a:lnSpc>
                <a:spcPts val="1875"/>
              </a:lnSpc>
            </a:pPr>
            <a:r>
              <a:rPr sz="1650" spc="245" dirty="0">
                <a:solidFill>
                  <a:srgbClr val="0077AA"/>
                </a:solidFill>
                <a:latin typeface="Tahoma"/>
                <a:cs typeface="Tahoma"/>
              </a:rPr>
              <a:t>métrique </a:t>
            </a:r>
            <a:r>
              <a:rPr sz="1650" spc="245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endParaRPr sz="1650">
              <a:latin typeface="Tahoma"/>
              <a:cs typeface="Tahoma"/>
            </a:endParaRPr>
          </a:p>
          <a:p>
            <a:pPr marL="1021715" marR="7574915">
              <a:lnSpc>
                <a:spcPts val="1880"/>
              </a:lnSpc>
              <a:spcBef>
                <a:spcPts val="95"/>
              </a:spcBef>
            </a:pPr>
            <a:r>
              <a:rPr sz="1650" spc="60" dirty="0">
                <a:solidFill>
                  <a:srgbClr val="0077AA"/>
                </a:solidFill>
                <a:latin typeface="Tahoma"/>
                <a:cs typeface="Tahoma"/>
              </a:rPr>
              <a:t>nom </a:t>
            </a:r>
            <a:r>
              <a:rPr sz="1650" spc="60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dirty="0">
                <a:solidFill>
                  <a:srgbClr val="999999"/>
                </a:solidFill>
                <a:latin typeface="Tahoma"/>
                <a:cs typeface="Tahoma"/>
              </a:rPr>
              <a:t>  </a:t>
            </a:r>
            <a:r>
              <a:rPr sz="1650" spc="225" dirty="0">
                <a:latin typeface="Tahoma"/>
                <a:cs typeface="Tahoma"/>
              </a:rPr>
              <a:t>paquets </a:t>
            </a:r>
            <a:r>
              <a:rPr sz="1650" spc="225" dirty="0">
                <a:solidFill>
                  <a:srgbClr val="999999"/>
                </a:solidFill>
                <a:latin typeface="Tahoma"/>
                <a:cs typeface="Tahoma"/>
              </a:rPr>
              <a:t>par </a:t>
            </a:r>
            <a:r>
              <a:rPr sz="1650" spc="245" dirty="0">
                <a:solidFill>
                  <a:srgbClr val="999999"/>
                </a:solidFill>
                <a:latin typeface="Tahoma"/>
                <a:cs typeface="Tahoma"/>
              </a:rPr>
              <a:t>seconde </a:t>
            </a:r>
            <a:r>
              <a:rPr sz="1650" spc="275" dirty="0">
                <a:solidFill>
                  <a:srgbClr val="0077AA"/>
                </a:solidFill>
                <a:latin typeface="Tahoma"/>
                <a:cs typeface="Tahoma"/>
              </a:rPr>
              <a:t>cible </a:t>
            </a:r>
            <a:r>
              <a:rPr sz="1650" spc="275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endParaRPr sz="1650">
              <a:latin typeface="Tahoma"/>
              <a:cs typeface="Tahoma"/>
            </a:endParaRPr>
          </a:p>
          <a:p>
            <a:pPr marL="1273810">
              <a:lnSpc>
                <a:spcPts val="1770"/>
              </a:lnSpc>
            </a:pPr>
            <a:r>
              <a:rPr sz="1650" spc="240" dirty="0">
                <a:solidFill>
                  <a:srgbClr val="0077AA"/>
                </a:solidFill>
                <a:latin typeface="Tahoma"/>
                <a:cs typeface="Tahoma"/>
              </a:rPr>
              <a:t>taper </a:t>
            </a:r>
            <a:r>
              <a:rPr sz="1650" spc="240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spc="490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650" spc="155" dirty="0">
                <a:latin typeface="Tahoma"/>
                <a:cs typeface="Tahoma"/>
              </a:rPr>
              <a:t>Valeur moyenne</a:t>
            </a:r>
            <a:endParaRPr sz="1650">
              <a:latin typeface="Tahoma"/>
              <a:cs typeface="Tahoma"/>
            </a:endParaRPr>
          </a:p>
          <a:p>
            <a:pPr marL="1273810">
              <a:lnSpc>
                <a:spcPts val="1875"/>
              </a:lnSpc>
            </a:pPr>
            <a:r>
              <a:rPr sz="1650" spc="185" dirty="0">
                <a:solidFill>
                  <a:srgbClr val="0077AA"/>
                </a:solidFill>
                <a:latin typeface="Tahoma"/>
                <a:cs typeface="Tahoma"/>
              </a:rPr>
              <a:t>valeur moyenne </a:t>
            </a:r>
            <a:r>
              <a:rPr sz="1650" spc="185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spc="5" dirty="0">
                <a:solidFill>
                  <a:srgbClr val="999999"/>
                </a:solidFill>
                <a:latin typeface="Tahoma"/>
                <a:cs typeface="Tahoma"/>
              </a:rPr>
              <a:t>  </a:t>
            </a:r>
            <a:r>
              <a:rPr sz="1650" spc="100" dirty="0">
                <a:latin typeface="Tahoma"/>
                <a:cs typeface="Tahoma"/>
              </a:rPr>
              <a:t>1k</a:t>
            </a:r>
            <a:endParaRPr sz="1650">
              <a:latin typeface="Tahoma"/>
              <a:cs typeface="Tahoma"/>
            </a:endParaRPr>
          </a:p>
          <a:p>
            <a:pPr marL="514984" marR="8206105" indent="-250825">
              <a:lnSpc>
                <a:spcPts val="1880"/>
              </a:lnSpc>
              <a:spcBef>
                <a:spcPts val="90"/>
              </a:spcBef>
              <a:buClr>
                <a:srgbClr val="999999"/>
              </a:buClr>
              <a:buChar char="-"/>
              <a:tabLst>
                <a:tab pos="516890" algn="l"/>
              </a:tabLst>
            </a:pPr>
            <a:r>
              <a:rPr sz="1650" spc="240" dirty="0">
                <a:solidFill>
                  <a:srgbClr val="0077AA"/>
                </a:solidFill>
                <a:latin typeface="Tahoma"/>
                <a:cs typeface="Tahoma"/>
              </a:rPr>
              <a:t>taper </a:t>
            </a:r>
            <a:r>
              <a:rPr sz="1650" spc="240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spc="490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650" spc="195" dirty="0">
                <a:solidFill>
                  <a:srgbClr val="0077AA"/>
                </a:solidFill>
                <a:latin typeface="Tahoma"/>
                <a:cs typeface="Tahoma"/>
              </a:rPr>
              <a:t>Ressource </a:t>
            </a:r>
            <a:r>
              <a:rPr sz="1650" spc="170" dirty="0">
                <a:latin typeface="Tahoma"/>
                <a:cs typeface="Tahoma"/>
              </a:rPr>
              <a:t>de conteneur ressource de conteneur </a:t>
            </a:r>
            <a:r>
              <a:rPr sz="1650" spc="195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endParaRPr sz="1650">
              <a:latin typeface="Tahoma"/>
              <a:cs typeface="Tahoma"/>
            </a:endParaRPr>
          </a:p>
          <a:p>
            <a:pPr marL="769620">
              <a:lnSpc>
                <a:spcPts val="1770"/>
              </a:lnSpc>
            </a:pPr>
            <a:r>
              <a:rPr sz="1650" spc="60" dirty="0">
                <a:solidFill>
                  <a:srgbClr val="0077AA"/>
                </a:solidFill>
                <a:latin typeface="Tahoma"/>
                <a:cs typeface="Tahoma"/>
              </a:rPr>
              <a:t>nom </a:t>
            </a:r>
            <a:r>
              <a:rPr sz="1650" spc="60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spc="490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650" spc="95" dirty="0">
                <a:latin typeface="Tahoma"/>
                <a:cs typeface="Tahoma"/>
              </a:rPr>
              <a:t>processeur</a:t>
            </a:r>
            <a:endParaRPr sz="1650">
              <a:latin typeface="Tahoma"/>
              <a:cs typeface="Tahoma"/>
            </a:endParaRPr>
          </a:p>
          <a:p>
            <a:pPr marL="769620" marR="8079740">
              <a:lnSpc>
                <a:spcPts val="1880"/>
              </a:lnSpc>
              <a:spcBef>
                <a:spcPts val="95"/>
              </a:spcBef>
            </a:pPr>
            <a:r>
              <a:rPr sz="1650" spc="254" dirty="0">
                <a:solidFill>
                  <a:srgbClr val="0077AA"/>
                </a:solidFill>
                <a:latin typeface="Tahoma"/>
                <a:cs typeface="Tahoma"/>
              </a:rPr>
              <a:t>conteneur </a:t>
            </a:r>
            <a:r>
              <a:rPr sz="1650" spc="254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spc="484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650" spc="275" dirty="0">
                <a:solidFill>
                  <a:srgbClr val="0077AA"/>
                </a:solidFill>
                <a:latin typeface="Tahoma"/>
                <a:cs typeface="Tahoma"/>
              </a:rPr>
              <a:t>cible </a:t>
            </a:r>
            <a:r>
              <a:rPr sz="1650" spc="265" dirty="0">
                <a:latin typeface="Tahoma"/>
                <a:cs typeface="Tahoma"/>
              </a:rPr>
              <a:t>de l'application </a:t>
            </a:r>
            <a:r>
              <a:rPr sz="1650" spc="275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endParaRPr sz="1650">
              <a:latin typeface="Tahoma"/>
              <a:cs typeface="Tahoma"/>
            </a:endParaRPr>
          </a:p>
          <a:p>
            <a:pPr marL="1021715">
              <a:lnSpc>
                <a:spcPts val="1770"/>
              </a:lnSpc>
            </a:pPr>
            <a:r>
              <a:rPr sz="1650" spc="240" dirty="0">
                <a:solidFill>
                  <a:srgbClr val="0077AA"/>
                </a:solidFill>
                <a:latin typeface="Tahoma"/>
                <a:cs typeface="Tahoma"/>
              </a:rPr>
              <a:t>taper </a:t>
            </a:r>
            <a:r>
              <a:rPr sz="1650" spc="240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spc="490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650" spc="330" dirty="0">
                <a:latin typeface="Tahoma"/>
                <a:cs typeface="Tahoma"/>
              </a:rPr>
              <a:t>Utilisation</a:t>
            </a:r>
            <a:endParaRPr sz="1650">
              <a:latin typeface="Tahoma"/>
              <a:cs typeface="Tahoma"/>
            </a:endParaRPr>
          </a:p>
          <a:p>
            <a:pPr marL="1021715">
              <a:lnSpc>
                <a:spcPts val="1875"/>
              </a:lnSpc>
            </a:pPr>
            <a:r>
              <a:rPr sz="1650" spc="275" dirty="0">
                <a:solidFill>
                  <a:srgbClr val="0077AA"/>
                </a:solidFill>
                <a:latin typeface="Tahoma"/>
                <a:cs typeface="Tahoma"/>
              </a:rPr>
              <a:t>Utilisation moyenne </a:t>
            </a:r>
            <a:r>
              <a:rPr sz="1650" spc="275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spc="15" dirty="0">
                <a:solidFill>
                  <a:srgbClr val="999999"/>
                </a:solidFill>
                <a:latin typeface="Tahoma"/>
                <a:cs typeface="Tahoma"/>
              </a:rPr>
              <a:t>  </a:t>
            </a:r>
            <a:r>
              <a:rPr sz="1650" spc="65" dirty="0">
                <a:solidFill>
                  <a:srgbClr val="990054"/>
                </a:solidFill>
                <a:latin typeface="Tahoma"/>
                <a:cs typeface="Tahoma"/>
              </a:rPr>
              <a:t>60</a:t>
            </a:r>
            <a:endParaRPr sz="1650">
              <a:latin typeface="Tahoma"/>
              <a:cs typeface="Tahoma"/>
            </a:endParaRPr>
          </a:p>
          <a:p>
            <a:pPr marL="514984" marR="9593580" indent="-250825">
              <a:lnSpc>
                <a:spcPts val="1880"/>
              </a:lnSpc>
              <a:spcBef>
                <a:spcPts val="95"/>
              </a:spcBef>
              <a:buClr>
                <a:srgbClr val="999999"/>
              </a:buClr>
              <a:buChar char="-"/>
              <a:tabLst>
                <a:tab pos="516890" algn="l"/>
              </a:tabLst>
            </a:pPr>
            <a:r>
              <a:rPr sz="1650" spc="240" dirty="0">
                <a:solidFill>
                  <a:srgbClr val="0077AA"/>
                </a:solidFill>
                <a:latin typeface="Tahoma"/>
                <a:cs typeface="Tahoma"/>
              </a:rPr>
              <a:t>taper </a:t>
            </a:r>
            <a:r>
              <a:rPr sz="1650" spc="240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spc="490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650" spc="254" dirty="0">
                <a:solidFill>
                  <a:srgbClr val="0077AA"/>
                </a:solidFill>
                <a:latin typeface="Tahoma"/>
                <a:cs typeface="Tahoma"/>
              </a:rPr>
              <a:t>Objet </a:t>
            </a:r>
            <a:r>
              <a:rPr sz="1650" spc="190" dirty="0">
                <a:latin typeface="Tahoma"/>
                <a:cs typeface="Tahoma"/>
              </a:rPr>
              <a:t>objet </a:t>
            </a:r>
            <a:r>
              <a:rPr sz="1650" spc="254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endParaRPr sz="1650">
              <a:latin typeface="Tahoma"/>
              <a:cs typeface="Tahoma"/>
            </a:endParaRPr>
          </a:p>
          <a:p>
            <a:pPr marL="769620">
              <a:lnSpc>
                <a:spcPts val="1770"/>
              </a:lnSpc>
            </a:pPr>
            <a:r>
              <a:rPr sz="1650" spc="245" dirty="0">
                <a:solidFill>
                  <a:srgbClr val="0077AA"/>
                </a:solidFill>
                <a:latin typeface="Tahoma"/>
                <a:cs typeface="Tahoma"/>
              </a:rPr>
              <a:t>métrique </a:t>
            </a:r>
            <a:r>
              <a:rPr sz="1650" spc="245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endParaRPr sz="1650">
              <a:latin typeface="Tahoma"/>
              <a:cs typeface="Tahoma"/>
            </a:endParaRPr>
          </a:p>
          <a:p>
            <a:pPr marL="1021715">
              <a:lnSpc>
                <a:spcPts val="1875"/>
              </a:lnSpc>
            </a:pPr>
            <a:r>
              <a:rPr sz="1650" spc="60" dirty="0">
                <a:solidFill>
                  <a:srgbClr val="0077AA"/>
                </a:solidFill>
                <a:latin typeface="Tahoma"/>
                <a:cs typeface="Tahoma"/>
              </a:rPr>
              <a:t>nom </a:t>
            </a:r>
            <a:r>
              <a:rPr sz="1650" spc="60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spc="-5" dirty="0">
                <a:solidFill>
                  <a:srgbClr val="999999"/>
                </a:solidFill>
                <a:latin typeface="Tahoma"/>
                <a:cs typeface="Tahoma"/>
              </a:rPr>
              <a:t>  </a:t>
            </a:r>
            <a:r>
              <a:rPr sz="1650" spc="235" dirty="0">
                <a:latin typeface="Tahoma"/>
                <a:cs typeface="Tahoma"/>
              </a:rPr>
              <a:t>requêtes </a:t>
            </a:r>
            <a:r>
              <a:rPr sz="1650" spc="235" dirty="0">
                <a:solidFill>
                  <a:srgbClr val="999999"/>
                </a:solidFill>
                <a:latin typeface="Tahoma"/>
                <a:cs typeface="Tahoma"/>
              </a:rPr>
              <a:t>par </a:t>
            </a:r>
            <a:r>
              <a:rPr sz="1650" spc="245" dirty="0">
                <a:solidFill>
                  <a:srgbClr val="999999"/>
                </a:solidFill>
                <a:latin typeface="Tahoma"/>
                <a:cs typeface="Tahoma"/>
              </a:rPr>
              <a:t>seconde</a:t>
            </a:r>
            <a:r>
              <a:rPr sz="1650" spc="245" dirty="0">
                <a:latin typeface="Tahoma"/>
                <a:cs typeface="Tahoma"/>
              </a:rPr>
              <a:t>​</a:t>
            </a:r>
            <a:r>
              <a:rPr sz="1650" spc="125" dirty="0">
                <a:latin typeface="Tahoma"/>
                <a:cs typeface="Tahoma"/>
              </a:rPr>
              <a:t>​</a:t>
            </a:r>
            <a:endParaRPr sz="1650">
              <a:latin typeface="Tahoma"/>
              <a:cs typeface="Tahoma"/>
            </a:endParaRPr>
          </a:p>
          <a:p>
            <a:pPr marL="769620" marR="5080">
              <a:lnSpc>
                <a:spcPts val="1880"/>
              </a:lnSpc>
              <a:spcBef>
                <a:spcPts val="90"/>
              </a:spcBef>
            </a:pPr>
            <a:r>
              <a:rPr sz="1650" spc="220" dirty="0">
                <a:solidFill>
                  <a:srgbClr val="0077AA"/>
                </a:solidFill>
                <a:latin typeface="Tahoma"/>
                <a:cs typeface="Tahoma"/>
              </a:rPr>
              <a:t>Objet décrit </a:t>
            </a:r>
            <a:r>
              <a:rPr sz="1650" spc="220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spc="490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650" spc="200" dirty="0">
                <a:solidFill>
                  <a:srgbClr val="999999"/>
                </a:solidFill>
                <a:latin typeface="Tahoma"/>
                <a:cs typeface="Tahoma"/>
              </a:rPr>
              <a:t>{</a:t>
            </a:r>
            <a:r>
              <a:rPr sz="1650" spc="490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650" spc="245" dirty="0">
                <a:solidFill>
                  <a:srgbClr val="0077AA"/>
                </a:solidFill>
                <a:latin typeface="Tahoma"/>
                <a:cs typeface="Tahoma"/>
              </a:rPr>
              <a:t>apiVersion </a:t>
            </a:r>
            <a:r>
              <a:rPr sz="1650" spc="245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spc="490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650" spc="240" dirty="0">
                <a:latin typeface="Tahoma"/>
                <a:cs typeface="Tahoma"/>
              </a:rPr>
              <a:t>networking.k8s.io/v1 </a:t>
            </a:r>
            <a:r>
              <a:rPr sz="1650" spc="240" dirty="0">
                <a:solidFill>
                  <a:srgbClr val="999999"/>
                </a:solidFill>
                <a:latin typeface="Tahoma"/>
                <a:cs typeface="Tahoma"/>
              </a:rPr>
              <a:t>,</a:t>
            </a:r>
            <a:r>
              <a:rPr sz="1650" spc="490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650" spc="260" dirty="0">
                <a:solidFill>
                  <a:srgbClr val="0077AA"/>
                </a:solidFill>
                <a:latin typeface="Tahoma"/>
                <a:cs typeface="Tahoma"/>
              </a:rPr>
              <a:t>gentil </a:t>
            </a:r>
            <a:r>
              <a:rPr sz="1650" spc="260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spc="490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650" spc="254" dirty="0">
                <a:latin typeface="Tahoma"/>
                <a:cs typeface="Tahoma"/>
              </a:rPr>
              <a:t>Entrée </a:t>
            </a:r>
            <a:r>
              <a:rPr sz="1650" spc="254" dirty="0">
                <a:solidFill>
                  <a:srgbClr val="999999"/>
                </a:solidFill>
                <a:latin typeface="Tahoma"/>
                <a:cs typeface="Tahoma"/>
              </a:rPr>
              <a:t>,</a:t>
            </a:r>
            <a:r>
              <a:rPr sz="1650" spc="490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650" spc="60" dirty="0">
                <a:solidFill>
                  <a:srgbClr val="0077AA"/>
                </a:solidFill>
                <a:latin typeface="Tahoma"/>
                <a:cs typeface="Tahoma"/>
              </a:rPr>
              <a:t>nom </a:t>
            </a:r>
            <a:r>
              <a:rPr sz="1650" spc="60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spc="490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650" spc="220" dirty="0">
                <a:latin typeface="Tahoma"/>
                <a:cs typeface="Tahoma"/>
              </a:rPr>
              <a:t>route </a:t>
            </a:r>
            <a:r>
              <a:rPr sz="1650" spc="155" dirty="0">
                <a:latin typeface="Tahoma"/>
                <a:cs typeface="Tahoma"/>
              </a:rPr>
              <a:t>principale</a:t>
            </a:r>
            <a:r>
              <a:rPr sz="1650" spc="155" dirty="0">
                <a:solidFill>
                  <a:srgbClr val="999999"/>
                </a:solidFill>
                <a:latin typeface="Tahoma"/>
                <a:cs typeface="Tahoma"/>
              </a:rPr>
              <a:t>​</a:t>
            </a:r>
            <a:r>
              <a:rPr sz="1650" spc="490" dirty="0">
                <a:latin typeface="Tahoma"/>
                <a:cs typeface="Tahoma"/>
              </a:rPr>
              <a:t> </a:t>
            </a:r>
            <a:r>
              <a:rPr sz="1650" spc="150" dirty="0">
                <a:solidFill>
                  <a:srgbClr val="999999"/>
                </a:solidFill>
                <a:latin typeface="Tahoma"/>
                <a:cs typeface="Tahoma"/>
              </a:rPr>
              <a:t>} </a:t>
            </a:r>
            <a:r>
              <a:rPr sz="1650" spc="275" dirty="0">
                <a:solidFill>
                  <a:srgbClr val="0077AA"/>
                </a:solidFill>
                <a:latin typeface="Tahoma"/>
                <a:cs typeface="Tahoma"/>
              </a:rPr>
              <a:t>cible </a:t>
            </a:r>
            <a:r>
              <a:rPr sz="1650" spc="275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endParaRPr sz="1650">
              <a:latin typeface="Tahoma"/>
              <a:cs typeface="Tahoma"/>
            </a:endParaRPr>
          </a:p>
          <a:p>
            <a:pPr marL="1021715">
              <a:lnSpc>
                <a:spcPts val="1825"/>
              </a:lnSpc>
            </a:pPr>
            <a:r>
              <a:rPr sz="1650" spc="240" dirty="0">
                <a:solidFill>
                  <a:srgbClr val="0077AA"/>
                </a:solidFill>
                <a:latin typeface="Tahoma"/>
                <a:cs typeface="Tahoma"/>
              </a:rPr>
              <a:t>taper </a:t>
            </a:r>
            <a:r>
              <a:rPr sz="1650" spc="240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spc="490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650" spc="170" dirty="0">
                <a:latin typeface="Tahoma"/>
                <a:cs typeface="Tahoma"/>
              </a:rPr>
              <a:t>Valeur</a:t>
            </a:r>
            <a:endParaRPr sz="165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210941" y="7102475"/>
            <a:ext cx="1287780" cy="276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50" spc="250" dirty="0">
                <a:solidFill>
                  <a:srgbClr val="0077AA"/>
                </a:solidFill>
                <a:latin typeface="Tahoma"/>
                <a:cs typeface="Tahoma"/>
              </a:rPr>
              <a:t>valeur </a:t>
            </a:r>
            <a:r>
              <a:rPr sz="1650" spc="250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spc="490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650" spc="65" dirty="0">
                <a:solidFill>
                  <a:srgbClr val="990054"/>
                </a:solidFill>
                <a:latin typeface="Tahoma"/>
                <a:cs typeface="Tahoma"/>
              </a:rPr>
              <a:t>100</a:t>
            </a:r>
            <a:endParaRPr sz="165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844751" y="7249159"/>
            <a:ext cx="3836035" cy="238527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450" spc="175" dirty="0">
                <a:solidFill>
                  <a:srgbClr val="AAAAAA"/>
                </a:solidFill>
                <a:latin typeface="Trebuchet MS"/>
                <a:cs typeface="Trebuchet MS"/>
              </a:rPr>
              <a:t>©</a:t>
            </a:r>
            <a:r>
              <a:rPr sz="1450" spc="30" dirty="0">
                <a:solidFill>
                  <a:srgbClr val="AAAAAA"/>
                </a:solidFill>
                <a:latin typeface="Trebuchet MS"/>
                <a:cs typeface="Trebuchet MS"/>
              </a:rPr>
              <a:t> </a:t>
            </a:r>
            <a:r>
              <a:rPr sz="1450" dirty="0">
                <a:solidFill>
                  <a:srgbClr val="AAAAAA"/>
                </a:solidFill>
                <a:latin typeface="Trebuchet MS"/>
                <a:cs typeface="Trebuchet MS"/>
              </a:rPr>
              <a:t>Droits d'auteur</a:t>
            </a:r>
            <a:r>
              <a:rPr sz="1450" spc="35" dirty="0">
                <a:solidFill>
                  <a:srgbClr val="AAAAAA"/>
                </a:solidFill>
                <a:latin typeface="Trebuchet MS"/>
                <a:cs typeface="Trebuchet MS"/>
              </a:rPr>
              <a:t> </a:t>
            </a:r>
            <a:r>
              <a:rPr sz="1450" spc="70" dirty="0">
                <a:solidFill>
                  <a:srgbClr val="AAAAAA"/>
                </a:solidFill>
                <a:latin typeface="Trebuchet MS"/>
                <a:cs typeface="Trebuchet MS"/>
              </a:rPr>
              <a:t>2024</a:t>
            </a:r>
            <a:r>
              <a:rPr sz="1450" spc="30" dirty="0">
                <a:solidFill>
                  <a:srgbClr val="AAAAAA"/>
                </a:solidFill>
                <a:latin typeface="Trebuchet MS"/>
                <a:cs typeface="Trebuchet MS"/>
              </a:rPr>
              <a:t> </a:t>
            </a:r>
            <a:r>
              <a:rPr lang="fr" sz="1450" dirty="0" err="1">
                <a:solidFill>
                  <a:srgbClr val="AAAAAA"/>
                </a:solidFill>
                <a:latin typeface="Trebuchet MS"/>
                <a:cs typeface="Trebuchet MS"/>
              </a:rPr>
              <a:t>boîte à bits </a:t>
            </a:r>
            <a:r>
              <a:rPr sz="1450" dirty="0">
                <a:solidFill>
                  <a:srgbClr val="AAAAAA"/>
                </a:solidFill>
                <a:latin typeface="Trebuchet MS"/>
                <a:cs typeface="Trebuchet MS"/>
              </a:rPr>
              <a:t>.</a:t>
            </a:r>
            <a:r>
              <a:rPr sz="1450" spc="35" dirty="0">
                <a:solidFill>
                  <a:srgbClr val="AAAAAA"/>
                </a:solidFill>
                <a:latin typeface="Trebuchet MS"/>
                <a:cs typeface="Trebuchet MS"/>
              </a:rPr>
              <a:t> </a:t>
            </a:r>
            <a:r>
              <a:rPr sz="1450" dirty="0">
                <a:solidFill>
                  <a:srgbClr val="AAAAAA"/>
                </a:solidFill>
                <a:latin typeface="Trebuchet MS"/>
                <a:cs typeface="Trebuchet MS"/>
              </a:rPr>
              <a:t>Tous</a:t>
            </a:r>
            <a:r>
              <a:rPr sz="1450" spc="30" dirty="0">
                <a:solidFill>
                  <a:srgbClr val="AAAAAA"/>
                </a:solidFill>
                <a:latin typeface="Trebuchet MS"/>
                <a:cs typeface="Trebuchet MS"/>
              </a:rPr>
              <a:t> </a:t>
            </a:r>
            <a:r>
              <a:rPr sz="1450" dirty="0">
                <a:solidFill>
                  <a:srgbClr val="AAAAAA"/>
                </a:solidFill>
                <a:latin typeface="Trebuchet MS"/>
                <a:cs typeface="Trebuchet MS"/>
              </a:rPr>
              <a:t>droits</a:t>
            </a:r>
            <a:r>
              <a:rPr sz="1450" spc="35" dirty="0">
                <a:solidFill>
                  <a:srgbClr val="AAAAAA"/>
                </a:solidFill>
                <a:latin typeface="Trebuchet MS"/>
                <a:cs typeface="Trebuchet MS"/>
              </a:rPr>
              <a:t> </a:t>
            </a:r>
            <a:r>
              <a:rPr sz="1450" spc="-10" dirty="0">
                <a:solidFill>
                  <a:srgbClr val="AAAAAA"/>
                </a:solidFill>
                <a:latin typeface="Trebuchet MS"/>
                <a:cs typeface="Trebuchet MS"/>
              </a:rPr>
              <a:t>réservé</a:t>
            </a:r>
            <a:endParaRPr sz="1450" dirty="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63550" y="7249159"/>
            <a:ext cx="502920" cy="249554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450" spc="70" dirty="0">
                <a:solidFill>
                  <a:srgbClr val="333333"/>
                </a:solidFill>
                <a:latin typeface="Trebuchet MS"/>
                <a:cs typeface="Trebuchet MS"/>
              </a:rPr>
              <a:t>12</a:t>
            </a:r>
            <a:r>
              <a:rPr sz="1450" spc="-5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1450" spc="-70" dirty="0">
                <a:solidFill>
                  <a:srgbClr val="333333"/>
                </a:solidFill>
                <a:latin typeface="Trebuchet MS"/>
                <a:cs typeface="Trebuchet MS"/>
              </a:rPr>
              <a:t>-</a:t>
            </a:r>
            <a:r>
              <a:rPr sz="1450" spc="-5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1450" spc="25" dirty="0">
                <a:solidFill>
                  <a:srgbClr val="333333"/>
                </a:solidFill>
                <a:latin typeface="Trebuchet MS"/>
                <a:cs typeface="Trebuchet MS"/>
              </a:rPr>
              <a:t>6</a:t>
            </a:r>
            <a:endParaRPr sz="145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2971461856"/>
      </p:ext>
    </p:extLst>
  </p:cSld>
  <p:clrMapOvr>
    <a:masterClrMapping/>
  </p:clrMapOvr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335060" y="2559246"/>
            <a:ext cx="1885950" cy="715645"/>
            <a:chOff x="9335060" y="2559246"/>
            <a:chExt cx="1885950" cy="715645"/>
          </a:xfrm>
        </p:grpSpPr>
        <p:sp>
          <p:nvSpPr>
            <p:cNvPr id="3" name="object 3"/>
            <p:cNvSpPr/>
            <p:nvPr/>
          </p:nvSpPr>
          <p:spPr>
            <a:xfrm>
              <a:off x="9335060" y="2559246"/>
              <a:ext cx="1885950" cy="715645"/>
            </a:xfrm>
            <a:custGeom>
              <a:avLst/>
              <a:gdLst/>
              <a:ahLst/>
              <a:cxnLst/>
              <a:rect l="l" t="t" r="r" b="b"/>
              <a:pathLst>
                <a:path w="1885950" h="715645">
                  <a:moveTo>
                    <a:pt x="1511446" y="715245"/>
                  </a:moveTo>
                  <a:lnTo>
                    <a:pt x="81148" y="715245"/>
                  </a:lnTo>
                  <a:lnTo>
                    <a:pt x="43339" y="703770"/>
                  </a:lnTo>
                  <a:lnTo>
                    <a:pt x="11467" y="671881"/>
                  </a:lnTo>
                  <a:lnTo>
                    <a:pt x="0" y="634055"/>
                  </a:lnTo>
                  <a:lnTo>
                    <a:pt x="0" y="81189"/>
                  </a:lnTo>
                  <a:lnTo>
                    <a:pt x="11470" y="43362"/>
                  </a:lnTo>
                  <a:lnTo>
                    <a:pt x="43340" y="11474"/>
                  </a:lnTo>
                  <a:lnTo>
                    <a:pt x="81148" y="0"/>
                  </a:lnTo>
                  <a:lnTo>
                    <a:pt x="86851" y="0"/>
                  </a:lnTo>
                  <a:lnTo>
                    <a:pt x="1885587" y="0"/>
                  </a:lnTo>
                  <a:lnTo>
                    <a:pt x="1592593" y="211554"/>
                  </a:lnTo>
                  <a:lnTo>
                    <a:pt x="1592594" y="634055"/>
                  </a:lnTo>
                  <a:lnTo>
                    <a:pt x="1592038" y="639706"/>
                  </a:lnTo>
                  <a:lnTo>
                    <a:pt x="1574788" y="681370"/>
                  </a:lnTo>
                  <a:lnTo>
                    <a:pt x="1544249" y="706447"/>
                  </a:lnTo>
                  <a:lnTo>
                    <a:pt x="1517094" y="714688"/>
                  </a:lnTo>
                  <a:lnTo>
                    <a:pt x="1511446" y="715245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9501886" y="2850629"/>
              <a:ext cx="1202055" cy="165735"/>
            </a:xfrm>
            <a:custGeom>
              <a:avLst/>
              <a:gdLst/>
              <a:ahLst/>
              <a:cxnLst/>
              <a:rect l="l" t="t" r="r" b="b"/>
              <a:pathLst>
                <a:path w="1202054" h="165735">
                  <a:moveTo>
                    <a:pt x="1193228" y="161328"/>
                  </a:moveTo>
                  <a:lnTo>
                    <a:pt x="1078979" y="161328"/>
                  </a:lnTo>
                  <a:lnTo>
                    <a:pt x="1078979" y="160058"/>
                  </a:lnTo>
                  <a:lnTo>
                    <a:pt x="136182" y="160058"/>
                  </a:lnTo>
                  <a:lnTo>
                    <a:pt x="136182" y="161328"/>
                  </a:lnTo>
                  <a:lnTo>
                    <a:pt x="7912" y="161328"/>
                  </a:lnTo>
                  <a:lnTo>
                    <a:pt x="7912" y="162598"/>
                  </a:lnTo>
                  <a:lnTo>
                    <a:pt x="13487" y="162598"/>
                  </a:lnTo>
                  <a:lnTo>
                    <a:pt x="13487" y="163868"/>
                  </a:lnTo>
                  <a:lnTo>
                    <a:pt x="134912" y="163868"/>
                  </a:lnTo>
                  <a:lnTo>
                    <a:pt x="134912" y="165138"/>
                  </a:lnTo>
                  <a:lnTo>
                    <a:pt x="1057160" y="165138"/>
                  </a:lnTo>
                  <a:lnTo>
                    <a:pt x="1057160" y="163868"/>
                  </a:lnTo>
                  <a:lnTo>
                    <a:pt x="1191691" y="163868"/>
                  </a:lnTo>
                  <a:lnTo>
                    <a:pt x="1191691" y="162598"/>
                  </a:lnTo>
                  <a:lnTo>
                    <a:pt x="1193228" y="162598"/>
                  </a:lnTo>
                  <a:lnTo>
                    <a:pt x="1193228" y="161328"/>
                  </a:lnTo>
                  <a:close/>
                </a:path>
                <a:path w="1202054" h="165735">
                  <a:moveTo>
                    <a:pt x="1201877" y="2540"/>
                  </a:moveTo>
                  <a:lnTo>
                    <a:pt x="1178090" y="2540"/>
                  </a:lnTo>
                  <a:lnTo>
                    <a:pt x="1178090" y="1270"/>
                  </a:lnTo>
                  <a:lnTo>
                    <a:pt x="1041412" y="1270"/>
                  </a:lnTo>
                  <a:lnTo>
                    <a:pt x="1041412" y="0"/>
                  </a:lnTo>
                  <a:lnTo>
                    <a:pt x="182740" y="0"/>
                  </a:lnTo>
                  <a:lnTo>
                    <a:pt x="182740" y="1270"/>
                  </a:lnTo>
                  <a:lnTo>
                    <a:pt x="19138" y="1270"/>
                  </a:lnTo>
                  <a:lnTo>
                    <a:pt x="19138" y="2540"/>
                  </a:lnTo>
                  <a:lnTo>
                    <a:pt x="0" y="2540"/>
                  </a:lnTo>
                  <a:lnTo>
                    <a:pt x="0" y="3810"/>
                  </a:lnTo>
                  <a:lnTo>
                    <a:pt x="97358" y="3810"/>
                  </a:lnTo>
                  <a:lnTo>
                    <a:pt x="97358" y="5080"/>
                  </a:lnTo>
                  <a:lnTo>
                    <a:pt x="441858" y="5080"/>
                  </a:lnTo>
                  <a:lnTo>
                    <a:pt x="441858" y="6350"/>
                  </a:lnTo>
                  <a:lnTo>
                    <a:pt x="711060" y="6350"/>
                  </a:lnTo>
                  <a:lnTo>
                    <a:pt x="711060" y="5080"/>
                  </a:lnTo>
                  <a:lnTo>
                    <a:pt x="1113078" y="5080"/>
                  </a:lnTo>
                  <a:lnTo>
                    <a:pt x="1113078" y="3810"/>
                  </a:lnTo>
                  <a:lnTo>
                    <a:pt x="1201877" y="3810"/>
                  </a:lnTo>
                  <a:lnTo>
                    <a:pt x="1201877" y="2540"/>
                  </a:lnTo>
                  <a:close/>
                </a:path>
              </a:pathLst>
            </a:custGeom>
            <a:solidFill>
              <a:srgbClr val="DFDF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6605838" y="1023420"/>
            <a:ext cx="84455" cy="282575"/>
          </a:xfrm>
          <a:custGeom>
            <a:avLst/>
            <a:gdLst/>
            <a:ahLst/>
            <a:cxnLst/>
            <a:rect l="l" t="t" r="r" b="b"/>
            <a:pathLst>
              <a:path w="84454" h="282575">
                <a:moveTo>
                  <a:pt x="84199" y="282157"/>
                </a:moveTo>
                <a:lnTo>
                  <a:pt x="0" y="282157"/>
                </a:lnTo>
                <a:lnTo>
                  <a:pt x="0" y="0"/>
                </a:lnTo>
                <a:lnTo>
                  <a:pt x="84199" y="0"/>
                </a:lnTo>
                <a:lnTo>
                  <a:pt x="84199" y="282157"/>
                </a:lnTo>
                <a:close/>
              </a:path>
            </a:pathLst>
          </a:custGeom>
          <a:solidFill>
            <a:srgbClr val="DFDFD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902703" y="982625"/>
            <a:ext cx="84455" cy="323215"/>
          </a:xfrm>
          <a:custGeom>
            <a:avLst/>
            <a:gdLst/>
            <a:ahLst/>
            <a:cxnLst/>
            <a:rect l="l" t="t" r="r" b="b"/>
            <a:pathLst>
              <a:path w="84454" h="323215">
                <a:moveTo>
                  <a:pt x="84199" y="322952"/>
                </a:moveTo>
                <a:lnTo>
                  <a:pt x="0" y="322952"/>
                </a:lnTo>
                <a:lnTo>
                  <a:pt x="0" y="0"/>
                </a:lnTo>
                <a:lnTo>
                  <a:pt x="84199" y="0"/>
                </a:lnTo>
                <a:lnTo>
                  <a:pt x="84199" y="322952"/>
                </a:lnTo>
                <a:close/>
              </a:path>
            </a:pathLst>
          </a:custGeom>
          <a:solidFill>
            <a:srgbClr val="DFDFD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078550" y="915306"/>
            <a:ext cx="84455" cy="390525"/>
          </a:xfrm>
          <a:custGeom>
            <a:avLst/>
            <a:gdLst/>
            <a:ahLst/>
            <a:cxnLst/>
            <a:rect l="l" t="t" r="r" b="b"/>
            <a:pathLst>
              <a:path w="84454" h="390525">
                <a:moveTo>
                  <a:pt x="84199" y="390271"/>
                </a:moveTo>
                <a:lnTo>
                  <a:pt x="0" y="390271"/>
                </a:lnTo>
                <a:lnTo>
                  <a:pt x="0" y="0"/>
                </a:lnTo>
                <a:lnTo>
                  <a:pt x="84199" y="0"/>
                </a:lnTo>
                <a:lnTo>
                  <a:pt x="84199" y="390271"/>
                </a:lnTo>
                <a:close/>
              </a:path>
            </a:pathLst>
          </a:custGeom>
          <a:solidFill>
            <a:srgbClr val="DFDFD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254270" y="936651"/>
            <a:ext cx="84455" cy="368935"/>
          </a:xfrm>
          <a:custGeom>
            <a:avLst/>
            <a:gdLst/>
            <a:ahLst/>
            <a:cxnLst/>
            <a:rect l="l" t="t" r="r" b="b"/>
            <a:pathLst>
              <a:path w="84454" h="368934">
                <a:moveTo>
                  <a:pt x="84199" y="368926"/>
                </a:moveTo>
                <a:lnTo>
                  <a:pt x="0" y="368926"/>
                </a:lnTo>
                <a:lnTo>
                  <a:pt x="0" y="0"/>
                </a:lnTo>
                <a:lnTo>
                  <a:pt x="84199" y="0"/>
                </a:lnTo>
                <a:lnTo>
                  <a:pt x="84199" y="368926"/>
                </a:lnTo>
                <a:close/>
              </a:path>
            </a:pathLst>
          </a:custGeom>
          <a:solidFill>
            <a:srgbClr val="DFDFD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429991" y="811865"/>
            <a:ext cx="84455" cy="494030"/>
          </a:xfrm>
          <a:custGeom>
            <a:avLst/>
            <a:gdLst/>
            <a:ahLst/>
            <a:cxnLst/>
            <a:rect l="l" t="t" r="r" b="b"/>
            <a:pathLst>
              <a:path w="84454" h="494030">
                <a:moveTo>
                  <a:pt x="84199" y="493712"/>
                </a:moveTo>
                <a:lnTo>
                  <a:pt x="0" y="493712"/>
                </a:lnTo>
                <a:lnTo>
                  <a:pt x="0" y="0"/>
                </a:lnTo>
                <a:lnTo>
                  <a:pt x="84199" y="0"/>
                </a:lnTo>
                <a:lnTo>
                  <a:pt x="84199" y="493712"/>
                </a:lnTo>
                <a:close/>
              </a:path>
            </a:pathLst>
          </a:custGeom>
          <a:solidFill>
            <a:srgbClr val="DFDFD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781558" y="814265"/>
            <a:ext cx="84455" cy="491490"/>
          </a:xfrm>
          <a:custGeom>
            <a:avLst/>
            <a:gdLst/>
            <a:ahLst/>
            <a:cxnLst/>
            <a:rect l="l" t="t" r="r" b="b"/>
            <a:pathLst>
              <a:path w="84454" h="491490">
                <a:moveTo>
                  <a:pt x="84199" y="491312"/>
                </a:moveTo>
                <a:lnTo>
                  <a:pt x="0" y="491312"/>
                </a:lnTo>
                <a:lnTo>
                  <a:pt x="0" y="0"/>
                </a:lnTo>
                <a:lnTo>
                  <a:pt x="84199" y="0"/>
                </a:lnTo>
                <a:lnTo>
                  <a:pt x="84199" y="491312"/>
                </a:lnTo>
                <a:close/>
              </a:path>
            </a:pathLst>
          </a:custGeom>
          <a:solidFill>
            <a:srgbClr val="DFDFD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957405" y="975678"/>
            <a:ext cx="84455" cy="330200"/>
          </a:xfrm>
          <a:custGeom>
            <a:avLst/>
            <a:gdLst/>
            <a:ahLst/>
            <a:cxnLst/>
            <a:rect l="l" t="t" r="r" b="b"/>
            <a:pathLst>
              <a:path w="84454" h="330200">
                <a:moveTo>
                  <a:pt x="84199" y="329899"/>
                </a:moveTo>
                <a:lnTo>
                  <a:pt x="0" y="329899"/>
                </a:lnTo>
                <a:lnTo>
                  <a:pt x="0" y="0"/>
                </a:lnTo>
                <a:lnTo>
                  <a:pt x="84199" y="0"/>
                </a:lnTo>
                <a:lnTo>
                  <a:pt x="84199" y="329899"/>
                </a:lnTo>
                <a:close/>
              </a:path>
            </a:pathLst>
          </a:custGeom>
          <a:solidFill>
            <a:srgbClr val="DFDFD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133125" y="835863"/>
            <a:ext cx="84455" cy="469900"/>
          </a:xfrm>
          <a:custGeom>
            <a:avLst/>
            <a:gdLst/>
            <a:ahLst/>
            <a:cxnLst/>
            <a:rect l="l" t="t" r="r" b="b"/>
            <a:pathLst>
              <a:path w="84454" h="469900">
                <a:moveTo>
                  <a:pt x="84199" y="469715"/>
                </a:moveTo>
                <a:lnTo>
                  <a:pt x="0" y="469715"/>
                </a:lnTo>
                <a:lnTo>
                  <a:pt x="0" y="0"/>
                </a:lnTo>
                <a:lnTo>
                  <a:pt x="84199" y="0"/>
                </a:lnTo>
                <a:lnTo>
                  <a:pt x="84199" y="469715"/>
                </a:lnTo>
                <a:close/>
              </a:path>
            </a:pathLst>
          </a:custGeom>
          <a:solidFill>
            <a:srgbClr val="DFDFD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308972" y="730148"/>
            <a:ext cx="84455" cy="575945"/>
          </a:xfrm>
          <a:custGeom>
            <a:avLst/>
            <a:gdLst/>
            <a:ahLst/>
            <a:cxnLst/>
            <a:rect l="l" t="t" r="r" b="b"/>
            <a:pathLst>
              <a:path w="84454" h="575944">
                <a:moveTo>
                  <a:pt x="84199" y="575429"/>
                </a:moveTo>
                <a:lnTo>
                  <a:pt x="0" y="575429"/>
                </a:lnTo>
                <a:lnTo>
                  <a:pt x="0" y="0"/>
                </a:lnTo>
                <a:lnTo>
                  <a:pt x="84199" y="0"/>
                </a:lnTo>
                <a:lnTo>
                  <a:pt x="84199" y="575429"/>
                </a:lnTo>
                <a:close/>
              </a:path>
            </a:pathLst>
          </a:custGeom>
          <a:solidFill>
            <a:srgbClr val="DFDFD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484693" y="833463"/>
            <a:ext cx="84455" cy="472440"/>
          </a:xfrm>
          <a:custGeom>
            <a:avLst/>
            <a:gdLst/>
            <a:ahLst/>
            <a:cxnLst/>
            <a:rect l="l" t="t" r="r" b="b"/>
            <a:pathLst>
              <a:path w="84454" h="472440">
                <a:moveTo>
                  <a:pt x="84199" y="472114"/>
                </a:moveTo>
                <a:lnTo>
                  <a:pt x="0" y="472114"/>
                </a:lnTo>
                <a:lnTo>
                  <a:pt x="0" y="0"/>
                </a:lnTo>
                <a:lnTo>
                  <a:pt x="84199" y="0"/>
                </a:lnTo>
                <a:lnTo>
                  <a:pt x="84199" y="472114"/>
                </a:lnTo>
                <a:close/>
              </a:path>
            </a:pathLst>
          </a:custGeom>
          <a:solidFill>
            <a:srgbClr val="DFDFD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5" name="object 15"/>
          <p:cNvGrpSpPr/>
          <p:nvPr/>
        </p:nvGrpSpPr>
        <p:grpSpPr>
          <a:xfrm>
            <a:off x="9082309" y="575057"/>
            <a:ext cx="1409065" cy="1409700"/>
            <a:chOff x="9082309" y="575057"/>
            <a:chExt cx="1409065" cy="1409700"/>
          </a:xfrm>
        </p:grpSpPr>
        <p:sp>
          <p:nvSpPr>
            <p:cNvPr id="16" name="object 16"/>
            <p:cNvSpPr/>
            <p:nvPr/>
          </p:nvSpPr>
          <p:spPr>
            <a:xfrm>
              <a:off x="9082309" y="575057"/>
              <a:ext cx="1409065" cy="1409700"/>
            </a:xfrm>
            <a:custGeom>
              <a:avLst/>
              <a:gdLst/>
              <a:ahLst/>
              <a:cxnLst/>
              <a:rect l="l" t="t" r="r" b="b"/>
              <a:pathLst>
                <a:path w="1409065" h="1409700">
                  <a:moveTo>
                    <a:pt x="713373" y="1409453"/>
                  </a:moveTo>
                  <a:lnTo>
                    <a:pt x="658649" y="1408026"/>
                  </a:lnTo>
                  <a:lnTo>
                    <a:pt x="604201" y="1402350"/>
                  </a:lnTo>
                  <a:lnTo>
                    <a:pt x="550357" y="1392461"/>
                  </a:lnTo>
                  <a:lnTo>
                    <a:pt x="497442" y="1378418"/>
                  </a:lnTo>
                  <a:lnTo>
                    <a:pt x="445779" y="1360306"/>
                  </a:lnTo>
                  <a:lnTo>
                    <a:pt x="395677" y="1338235"/>
                  </a:lnTo>
                  <a:lnTo>
                    <a:pt x="347441" y="1312338"/>
                  </a:lnTo>
                  <a:lnTo>
                    <a:pt x="301358" y="1282771"/>
                  </a:lnTo>
                  <a:lnTo>
                    <a:pt x="257711" y="1249712"/>
                  </a:lnTo>
                  <a:lnTo>
                    <a:pt x="216761" y="1213363"/>
                  </a:lnTo>
                  <a:lnTo>
                    <a:pt x="178756" y="1173941"/>
                  </a:lnTo>
                  <a:lnTo>
                    <a:pt x="143925" y="1131686"/>
                  </a:lnTo>
                  <a:lnTo>
                    <a:pt x="112480" y="1086852"/>
                  </a:lnTo>
                  <a:lnTo>
                    <a:pt x="84609" y="1039710"/>
                  </a:lnTo>
                  <a:lnTo>
                    <a:pt x="60482" y="990545"/>
                  </a:lnTo>
                  <a:lnTo>
                    <a:pt x="40243" y="939653"/>
                  </a:lnTo>
                  <a:lnTo>
                    <a:pt x="24017" y="887343"/>
                  </a:lnTo>
                  <a:lnTo>
                    <a:pt x="11898" y="833930"/>
                  </a:lnTo>
                  <a:lnTo>
                    <a:pt x="3964" y="779737"/>
                  </a:lnTo>
                  <a:lnTo>
                    <a:pt x="259" y="725091"/>
                  </a:lnTo>
                  <a:lnTo>
                    <a:pt x="0" y="697702"/>
                  </a:lnTo>
                  <a:lnTo>
                    <a:pt x="805" y="670322"/>
                  </a:lnTo>
                  <a:lnTo>
                    <a:pt x="5603" y="615761"/>
                  </a:lnTo>
                  <a:lnTo>
                    <a:pt x="14619" y="561738"/>
                  </a:lnTo>
                  <a:lnTo>
                    <a:pt x="27803" y="508578"/>
                  </a:lnTo>
                  <a:lnTo>
                    <a:pt x="45073" y="456603"/>
                  </a:lnTo>
                  <a:lnTo>
                    <a:pt x="66324" y="406127"/>
                  </a:lnTo>
                  <a:lnTo>
                    <a:pt x="91429" y="357454"/>
                  </a:lnTo>
                  <a:lnTo>
                    <a:pt x="120237" y="310879"/>
                  </a:lnTo>
                  <a:lnTo>
                    <a:pt x="152572" y="266683"/>
                  </a:lnTo>
                  <a:lnTo>
                    <a:pt x="188240" y="225133"/>
                  </a:lnTo>
                  <a:lnTo>
                    <a:pt x="227025" y="186480"/>
                  </a:lnTo>
                  <a:lnTo>
                    <a:pt x="268692" y="150957"/>
                  </a:lnTo>
                  <a:lnTo>
                    <a:pt x="312992" y="118779"/>
                  </a:lnTo>
                  <a:lnTo>
                    <a:pt x="359656" y="90140"/>
                  </a:lnTo>
                  <a:lnTo>
                    <a:pt x="408401" y="65213"/>
                  </a:lnTo>
                  <a:lnTo>
                    <a:pt x="458934" y="44149"/>
                  </a:lnTo>
                  <a:lnTo>
                    <a:pt x="510949" y="27074"/>
                  </a:lnTo>
                  <a:lnTo>
                    <a:pt x="564132" y="14093"/>
                  </a:lnTo>
                  <a:lnTo>
                    <a:pt x="618163" y="5283"/>
                  </a:lnTo>
                  <a:lnTo>
                    <a:pt x="672713" y="698"/>
                  </a:lnTo>
                  <a:lnTo>
                    <a:pt x="700081" y="0"/>
                  </a:lnTo>
                  <a:lnTo>
                    <a:pt x="727456" y="365"/>
                  </a:lnTo>
                  <a:lnTo>
                    <a:pt x="754796" y="1795"/>
                  </a:lnTo>
                  <a:lnTo>
                    <a:pt x="782059" y="4287"/>
                  </a:lnTo>
                  <a:lnTo>
                    <a:pt x="704550" y="704376"/>
                  </a:lnTo>
                  <a:lnTo>
                    <a:pt x="1400615" y="597904"/>
                  </a:lnTo>
                  <a:lnTo>
                    <a:pt x="1404239" y="625053"/>
                  </a:lnTo>
                  <a:lnTo>
                    <a:pt x="1406806" y="652324"/>
                  </a:lnTo>
                  <a:lnTo>
                    <a:pt x="1408311" y="679675"/>
                  </a:lnTo>
                  <a:lnTo>
                    <a:pt x="1408753" y="707061"/>
                  </a:lnTo>
                  <a:lnTo>
                    <a:pt x="1408132" y="734444"/>
                  </a:lnTo>
                  <a:lnTo>
                    <a:pt x="1403702" y="789038"/>
                  </a:lnTo>
                  <a:lnTo>
                    <a:pt x="1395048" y="843120"/>
                  </a:lnTo>
                  <a:lnTo>
                    <a:pt x="1382221" y="896368"/>
                  </a:lnTo>
                  <a:lnTo>
                    <a:pt x="1365302" y="948457"/>
                  </a:lnTo>
                  <a:lnTo>
                    <a:pt x="1344390" y="999076"/>
                  </a:lnTo>
                  <a:lnTo>
                    <a:pt x="1319613" y="1047915"/>
                  </a:lnTo>
                  <a:lnTo>
                    <a:pt x="1291119" y="1094683"/>
                  </a:lnTo>
                  <a:lnTo>
                    <a:pt x="1259082" y="1139094"/>
                  </a:lnTo>
                  <a:lnTo>
                    <a:pt x="1223693" y="1180885"/>
                  </a:lnTo>
                  <a:lnTo>
                    <a:pt x="1185170" y="1219797"/>
                  </a:lnTo>
                  <a:lnTo>
                    <a:pt x="1143740" y="1255600"/>
                  </a:lnTo>
                  <a:lnTo>
                    <a:pt x="1099659" y="1288074"/>
                  </a:lnTo>
                  <a:lnTo>
                    <a:pt x="1053187" y="1317027"/>
                  </a:lnTo>
                  <a:lnTo>
                    <a:pt x="1004611" y="1342280"/>
                  </a:lnTo>
                  <a:lnTo>
                    <a:pt x="954219" y="1363685"/>
                  </a:lnTo>
                  <a:lnTo>
                    <a:pt x="902321" y="1381108"/>
                  </a:lnTo>
                  <a:lnTo>
                    <a:pt x="849224" y="1394446"/>
                  </a:lnTo>
                  <a:lnTo>
                    <a:pt x="795255" y="1403619"/>
                  </a:lnTo>
                  <a:lnTo>
                    <a:pt x="740735" y="1408571"/>
                  </a:lnTo>
                  <a:lnTo>
                    <a:pt x="713373" y="1409453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9928244" y="580986"/>
              <a:ext cx="530225" cy="540385"/>
            </a:xfrm>
            <a:custGeom>
              <a:avLst/>
              <a:gdLst/>
              <a:ahLst/>
              <a:cxnLst/>
              <a:rect l="l" t="t" r="r" b="b"/>
              <a:pathLst>
                <a:path w="530225" h="540385">
                  <a:moveTo>
                    <a:pt x="0" y="539812"/>
                  </a:moveTo>
                  <a:lnTo>
                    <a:pt x="84451" y="0"/>
                  </a:lnTo>
                  <a:lnTo>
                    <a:pt x="309072" y="127086"/>
                  </a:lnTo>
                  <a:lnTo>
                    <a:pt x="445076" y="271958"/>
                  </a:lnTo>
                  <a:lnTo>
                    <a:pt x="512202" y="390922"/>
                  </a:lnTo>
                  <a:lnTo>
                    <a:pt x="530191" y="440287"/>
                  </a:lnTo>
                  <a:lnTo>
                    <a:pt x="0" y="539812"/>
                  </a:lnTo>
                  <a:close/>
                </a:path>
              </a:pathLst>
            </a:custGeom>
            <a:solidFill>
              <a:srgbClr val="DFDF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8" name="object 18"/>
          <p:cNvGrpSpPr/>
          <p:nvPr/>
        </p:nvGrpSpPr>
        <p:grpSpPr>
          <a:xfrm>
            <a:off x="2678762" y="2208760"/>
            <a:ext cx="713105" cy="721995"/>
            <a:chOff x="2678762" y="2208760"/>
            <a:chExt cx="713105" cy="721995"/>
          </a:xfrm>
        </p:grpSpPr>
        <p:sp>
          <p:nvSpPr>
            <p:cNvPr id="19" name="object 19"/>
            <p:cNvSpPr/>
            <p:nvPr/>
          </p:nvSpPr>
          <p:spPr>
            <a:xfrm>
              <a:off x="2678820" y="2239644"/>
              <a:ext cx="690245" cy="689610"/>
            </a:xfrm>
            <a:custGeom>
              <a:avLst/>
              <a:gdLst/>
              <a:ahLst/>
              <a:cxnLst/>
              <a:rect l="l" t="t" r="r" b="b"/>
              <a:pathLst>
                <a:path w="690245" h="689610">
                  <a:moveTo>
                    <a:pt x="384394" y="688343"/>
                  </a:moveTo>
                  <a:lnTo>
                    <a:pt x="308283" y="688343"/>
                  </a:lnTo>
                  <a:lnTo>
                    <a:pt x="283115" y="684554"/>
                  </a:lnTo>
                  <a:lnTo>
                    <a:pt x="274792" y="682028"/>
                  </a:lnTo>
                  <a:lnTo>
                    <a:pt x="266516" y="680764"/>
                  </a:lnTo>
                  <a:lnTo>
                    <a:pt x="250108" y="675712"/>
                  </a:lnTo>
                  <a:lnTo>
                    <a:pt x="241986" y="674449"/>
                  </a:lnTo>
                  <a:lnTo>
                    <a:pt x="233931" y="670660"/>
                  </a:lnTo>
                  <a:lnTo>
                    <a:pt x="218023" y="665608"/>
                  </a:lnTo>
                  <a:lnTo>
                    <a:pt x="202423" y="658030"/>
                  </a:lnTo>
                  <a:lnTo>
                    <a:pt x="194752" y="655504"/>
                  </a:lnTo>
                  <a:lnTo>
                    <a:pt x="187168" y="651715"/>
                  </a:lnTo>
                  <a:lnTo>
                    <a:pt x="179679" y="646663"/>
                  </a:lnTo>
                  <a:lnTo>
                    <a:pt x="165014" y="639085"/>
                  </a:lnTo>
                  <a:lnTo>
                    <a:pt x="157839" y="634033"/>
                  </a:lnTo>
                  <a:lnTo>
                    <a:pt x="150776" y="628981"/>
                  </a:lnTo>
                  <a:lnTo>
                    <a:pt x="143834" y="625192"/>
                  </a:lnTo>
                  <a:lnTo>
                    <a:pt x="137015" y="620140"/>
                  </a:lnTo>
                  <a:lnTo>
                    <a:pt x="130316" y="613825"/>
                  </a:lnTo>
                  <a:lnTo>
                    <a:pt x="123747" y="608773"/>
                  </a:lnTo>
                  <a:lnTo>
                    <a:pt x="117316" y="603721"/>
                  </a:lnTo>
                  <a:lnTo>
                    <a:pt x="111021" y="597406"/>
                  </a:lnTo>
                  <a:lnTo>
                    <a:pt x="104865" y="592353"/>
                  </a:lnTo>
                  <a:lnTo>
                    <a:pt x="76330" y="560778"/>
                  </a:lnTo>
                  <a:lnTo>
                    <a:pt x="66030" y="546885"/>
                  </a:lnTo>
                  <a:lnTo>
                    <a:pt x="61128" y="540570"/>
                  </a:lnTo>
                  <a:lnTo>
                    <a:pt x="56396" y="532992"/>
                  </a:lnTo>
                  <a:lnTo>
                    <a:pt x="51842" y="525414"/>
                  </a:lnTo>
                  <a:lnTo>
                    <a:pt x="47463" y="519099"/>
                  </a:lnTo>
                  <a:lnTo>
                    <a:pt x="28302" y="481208"/>
                  </a:lnTo>
                  <a:lnTo>
                    <a:pt x="25032" y="472367"/>
                  </a:lnTo>
                  <a:lnTo>
                    <a:pt x="21957" y="464789"/>
                  </a:lnTo>
                  <a:lnTo>
                    <a:pt x="19077" y="457211"/>
                  </a:lnTo>
                  <a:lnTo>
                    <a:pt x="16391" y="449633"/>
                  </a:lnTo>
                  <a:lnTo>
                    <a:pt x="13903" y="440792"/>
                  </a:lnTo>
                  <a:lnTo>
                    <a:pt x="11615" y="433214"/>
                  </a:lnTo>
                  <a:lnTo>
                    <a:pt x="9529" y="424372"/>
                  </a:lnTo>
                  <a:lnTo>
                    <a:pt x="7643" y="416794"/>
                  </a:lnTo>
                  <a:lnTo>
                    <a:pt x="5960" y="407953"/>
                  </a:lnTo>
                  <a:lnTo>
                    <a:pt x="627" y="366274"/>
                  </a:lnTo>
                  <a:lnTo>
                    <a:pt x="0" y="338487"/>
                  </a:lnTo>
                  <a:lnTo>
                    <a:pt x="147" y="332172"/>
                  </a:lnTo>
                  <a:lnTo>
                    <a:pt x="5733" y="281652"/>
                  </a:lnTo>
                  <a:lnTo>
                    <a:pt x="9235" y="265233"/>
                  </a:lnTo>
                  <a:lnTo>
                    <a:pt x="11289" y="256392"/>
                  </a:lnTo>
                  <a:lnTo>
                    <a:pt x="13545" y="248813"/>
                  </a:lnTo>
                  <a:lnTo>
                    <a:pt x="16000" y="239972"/>
                  </a:lnTo>
                  <a:lnTo>
                    <a:pt x="18652" y="232394"/>
                  </a:lnTo>
                  <a:lnTo>
                    <a:pt x="21500" y="224816"/>
                  </a:lnTo>
                  <a:lnTo>
                    <a:pt x="24544" y="215975"/>
                  </a:lnTo>
                  <a:lnTo>
                    <a:pt x="27781" y="208397"/>
                  </a:lnTo>
                  <a:lnTo>
                    <a:pt x="46779" y="170507"/>
                  </a:lnTo>
                  <a:lnTo>
                    <a:pt x="51125" y="164191"/>
                  </a:lnTo>
                  <a:lnTo>
                    <a:pt x="55651" y="156613"/>
                  </a:lnTo>
                  <a:lnTo>
                    <a:pt x="60351" y="149035"/>
                  </a:lnTo>
                  <a:lnTo>
                    <a:pt x="65219" y="142720"/>
                  </a:lnTo>
                  <a:lnTo>
                    <a:pt x="70255" y="135142"/>
                  </a:lnTo>
                  <a:lnTo>
                    <a:pt x="97861" y="103567"/>
                  </a:lnTo>
                  <a:lnTo>
                    <a:pt x="109967" y="92200"/>
                  </a:lnTo>
                  <a:lnTo>
                    <a:pt x="116232" y="85885"/>
                  </a:lnTo>
                  <a:lnTo>
                    <a:pt x="122639" y="80832"/>
                  </a:lnTo>
                  <a:lnTo>
                    <a:pt x="129179" y="75780"/>
                  </a:lnTo>
                  <a:lnTo>
                    <a:pt x="135845" y="69465"/>
                  </a:lnTo>
                  <a:lnTo>
                    <a:pt x="142637" y="64413"/>
                  </a:lnTo>
                  <a:lnTo>
                    <a:pt x="149555" y="60624"/>
                  </a:lnTo>
                  <a:lnTo>
                    <a:pt x="156590" y="55572"/>
                  </a:lnTo>
                  <a:lnTo>
                    <a:pt x="163734" y="50520"/>
                  </a:lnTo>
                  <a:lnTo>
                    <a:pt x="170988" y="46731"/>
                  </a:lnTo>
                  <a:lnTo>
                    <a:pt x="178350" y="41679"/>
                  </a:lnTo>
                  <a:lnTo>
                    <a:pt x="201012" y="30312"/>
                  </a:lnTo>
                  <a:lnTo>
                    <a:pt x="208749" y="27786"/>
                  </a:lnTo>
                  <a:lnTo>
                    <a:pt x="216567" y="23997"/>
                  </a:lnTo>
                  <a:lnTo>
                    <a:pt x="224458" y="21471"/>
                  </a:lnTo>
                  <a:lnTo>
                    <a:pt x="232422" y="17682"/>
                  </a:lnTo>
                  <a:lnTo>
                    <a:pt x="248557" y="12630"/>
                  </a:lnTo>
                  <a:lnTo>
                    <a:pt x="256709" y="11367"/>
                  </a:lnTo>
                  <a:lnTo>
                    <a:pt x="273172" y="6315"/>
                  </a:lnTo>
                  <a:lnTo>
                    <a:pt x="306577" y="1263"/>
                  </a:lnTo>
                  <a:lnTo>
                    <a:pt x="315002" y="1263"/>
                  </a:lnTo>
                  <a:lnTo>
                    <a:pt x="323439" y="0"/>
                  </a:lnTo>
                  <a:lnTo>
                    <a:pt x="374173" y="0"/>
                  </a:lnTo>
                  <a:lnTo>
                    <a:pt x="416019" y="6315"/>
                  </a:lnTo>
                  <a:lnTo>
                    <a:pt x="424277" y="8841"/>
                  </a:lnTo>
                  <a:lnTo>
                    <a:pt x="432488" y="10104"/>
                  </a:lnTo>
                  <a:lnTo>
                    <a:pt x="464766" y="20208"/>
                  </a:lnTo>
                  <a:lnTo>
                    <a:pt x="472669" y="23997"/>
                  </a:lnTo>
                  <a:lnTo>
                    <a:pt x="480497" y="26523"/>
                  </a:lnTo>
                  <a:lnTo>
                    <a:pt x="503461" y="37890"/>
                  </a:lnTo>
                  <a:lnTo>
                    <a:pt x="518304" y="45468"/>
                  </a:lnTo>
                  <a:lnTo>
                    <a:pt x="525568" y="50520"/>
                  </a:lnTo>
                  <a:lnTo>
                    <a:pt x="532729" y="54309"/>
                  </a:lnTo>
                  <a:lnTo>
                    <a:pt x="566748" y="79569"/>
                  </a:lnTo>
                  <a:lnTo>
                    <a:pt x="573165" y="85885"/>
                  </a:lnTo>
                  <a:lnTo>
                    <a:pt x="579445" y="90937"/>
                  </a:lnTo>
                  <a:lnTo>
                    <a:pt x="585588" y="97252"/>
                  </a:lnTo>
                  <a:lnTo>
                    <a:pt x="591586" y="103567"/>
                  </a:lnTo>
                  <a:lnTo>
                    <a:pt x="597433" y="108619"/>
                  </a:lnTo>
                  <a:lnTo>
                    <a:pt x="603128" y="114934"/>
                  </a:lnTo>
                  <a:lnTo>
                    <a:pt x="608670" y="121249"/>
                  </a:lnTo>
                  <a:lnTo>
                    <a:pt x="614055" y="128827"/>
                  </a:lnTo>
                  <a:lnTo>
                    <a:pt x="619274" y="135142"/>
                  </a:lnTo>
                  <a:lnTo>
                    <a:pt x="624329" y="141457"/>
                  </a:lnTo>
                  <a:lnTo>
                    <a:pt x="629218" y="149035"/>
                  </a:lnTo>
                  <a:lnTo>
                    <a:pt x="633937" y="155350"/>
                  </a:lnTo>
                  <a:lnTo>
                    <a:pt x="638479" y="162928"/>
                  </a:lnTo>
                  <a:lnTo>
                    <a:pt x="642844" y="170507"/>
                  </a:lnTo>
                  <a:lnTo>
                    <a:pt x="647033" y="178085"/>
                  </a:lnTo>
                  <a:lnTo>
                    <a:pt x="647835" y="179348"/>
                  </a:lnTo>
                  <a:lnTo>
                    <a:pt x="333910" y="179348"/>
                  </a:lnTo>
                  <a:lnTo>
                    <a:pt x="302064" y="184400"/>
                  </a:lnTo>
                  <a:lnTo>
                    <a:pt x="286703" y="189452"/>
                  </a:lnTo>
                  <a:lnTo>
                    <a:pt x="279206" y="193241"/>
                  </a:lnTo>
                  <a:lnTo>
                    <a:pt x="271867" y="195767"/>
                  </a:lnTo>
                  <a:lnTo>
                    <a:pt x="264721" y="199556"/>
                  </a:lnTo>
                  <a:lnTo>
                    <a:pt x="257768" y="204608"/>
                  </a:lnTo>
                  <a:lnTo>
                    <a:pt x="251009" y="208397"/>
                  </a:lnTo>
                  <a:lnTo>
                    <a:pt x="244475" y="213449"/>
                  </a:lnTo>
                  <a:lnTo>
                    <a:pt x="238198" y="218501"/>
                  </a:lnTo>
                  <a:lnTo>
                    <a:pt x="232178" y="223553"/>
                  </a:lnTo>
                  <a:lnTo>
                    <a:pt x="226415" y="229868"/>
                  </a:lnTo>
                  <a:lnTo>
                    <a:pt x="220937" y="234920"/>
                  </a:lnTo>
                  <a:lnTo>
                    <a:pt x="215769" y="241235"/>
                  </a:lnTo>
                  <a:lnTo>
                    <a:pt x="210913" y="247550"/>
                  </a:lnTo>
                  <a:lnTo>
                    <a:pt x="206367" y="255128"/>
                  </a:lnTo>
                  <a:lnTo>
                    <a:pt x="202154" y="261444"/>
                  </a:lnTo>
                  <a:lnTo>
                    <a:pt x="198294" y="269022"/>
                  </a:lnTo>
                  <a:lnTo>
                    <a:pt x="194787" y="276600"/>
                  </a:lnTo>
                  <a:lnTo>
                    <a:pt x="191634" y="282915"/>
                  </a:lnTo>
                  <a:lnTo>
                    <a:pt x="181525" y="322068"/>
                  </a:lnTo>
                  <a:lnTo>
                    <a:pt x="180194" y="348592"/>
                  </a:lnTo>
                  <a:lnTo>
                    <a:pt x="180468" y="354907"/>
                  </a:lnTo>
                  <a:lnTo>
                    <a:pt x="187992" y="394060"/>
                  </a:lnTo>
                  <a:lnTo>
                    <a:pt x="204898" y="430688"/>
                  </a:lnTo>
                  <a:lnTo>
                    <a:pt x="209333" y="438266"/>
                  </a:lnTo>
                  <a:lnTo>
                    <a:pt x="214093" y="444581"/>
                  </a:lnTo>
                  <a:lnTo>
                    <a:pt x="219156" y="450896"/>
                  </a:lnTo>
                  <a:lnTo>
                    <a:pt x="224521" y="457211"/>
                  </a:lnTo>
                  <a:lnTo>
                    <a:pt x="230190" y="462263"/>
                  </a:lnTo>
                  <a:lnTo>
                    <a:pt x="236134" y="468578"/>
                  </a:lnTo>
                  <a:lnTo>
                    <a:pt x="242325" y="473630"/>
                  </a:lnTo>
                  <a:lnTo>
                    <a:pt x="248763" y="478682"/>
                  </a:lnTo>
                  <a:lnTo>
                    <a:pt x="255448" y="482471"/>
                  </a:lnTo>
                  <a:lnTo>
                    <a:pt x="262348" y="487523"/>
                  </a:lnTo>
                  <a:lnTo>
                    <a:pt x="269430" y="491312"/>
                  </a:lnTo>
                  <a:lnTo>
                    <a:pt x="276695" y="493838"/>
                  </a:lnTo>
                  <a:lnTo>
                    <a:pt x="284141" y="497627"/>
                  </a:lnTo>
                  <a:lnTo>
                    <a:pt x="307246" y="505205"/>
                  </a:lnTo>
                  <a:lnTo>
                    <a:pt x="331188" y="508994"/>
                  </a:lnTo>
                  <a:lnTo>
                    <a:pt x="648565" y="508994"/>
                  </a:lnTo>
                  <a:lnTo>
                    <a:pt x="647903" y="510257"/>
                  </a:lnTo>
                  <a:lnTo>
                    <a:pt x="643755" y="517836"/>
                  </a:lnTo>
                  <a:lnTo>
                    <a:pt x="639428" y="525414"/>
                  </a:lnTo>
                  <a:lnTo>
                    <a:pt x="634920" y="531729"/>
                  </a:lnTo>
                  <a:lnTo>
                    <a:pt x="630239" y="539307"/>
                  </a:lnTo>
                  <a:lnTo>
                    <a:pt x="625389" y="545622"/>
                  </a:lnTo>
                  <a:lnTo>
                    <a:pt x="620370" y="553200"/>
                  </a:lnTo>
                  <a:lnTo>
                    <a:pt x="615182" y="559515"/>
                  </a:lnTo>
                  <a:lnTo>
                    <a:pt x="586880" y="591090"/>
                  </a:lnTo>
                  <a:lnTo>
                    <a:pt x="568128" y="607510"/>
                  </a:lnTo>
                  <a:lnTo>
                    <a:pt x="561602" y="613825"/>
                  </a:lnTo>
                  <a:lnTo>
                    <a:pt x="527109" y="637822"/>
                  </a:lnTo>
                  <a:lnTo>
                    <a:pt x="519867" y="642874"/>
                  </a:lnTo>
                  <a:lnTo>
                    <a:pt x="497519" y="654241"/>
                  </a:lnTo>
                  <a:lnTo>
                    <a:pt x="482156" y="661819"/>
                  </a:lnTo>
                  <a:lnTo>
                    <a:pt x="474346" y="664345"/>
                  </a:lnTo>
                  <a:lnTo>
                    <a:pt x="466463" y="668134"/>
                  </a:lnTo>
                  <a:lnTo>
                    <a:pt x="426039" y="680764"/>
                  </a:lnTo>
                  <a:lnTo>
                    <a:pt x="409488" y="683291"/>
                  </a:lnTo>
                  <a:lnTo>
                    <a:pt x="401157" y="685817"/>
                  </a:lnTo>
                  <a:lnTo>
                    <a:pt x="384394" y="688343"/>
                  </a:lnTo>
                  <a:close/>
                </a:path>
                <a:path w="690245" h="689610">
                  <a:moveTo>
                    <a:pt x="648565" y="508994"/>
                  </a:moveTo>
                  <a:lnTo>
                    <a:pt x="355478" y="508994"/>
                  </a:lnTo>
                  <a:lnTo>
                    <a:pt x="387522" y="503942"/>
                  </a:lnTo>
                  <a:lnTo>
                    <a:pt x="402981" y="498890"/>
                  </a:lnTo>
                  <a:lnTo>
                    <a:pt x="410526" y="495101"/>
                  </a:lnTo>
                  <a:lnTo>
                    <a:pt x="417913" y="492575"/>
                  </a:lnTo>
                  <a:lnTo>
                    <a:pt x="425105" y="488786"/>
                  </a:lnTo>
                  <a:lnTo>
                    <a:pt x="432102" y="483734"/>
                  </a:lnTo>
                  <a:lnTo>
                    <a:pt x="438904" y="479945"/>
                  </a:lnTo>
                  <a:lnTo>
                    <a:pt x="445479" y="474893"/>
                  </a:lnTo>
                  <a:lnTo>
                    <a:pt x="474357" y="445844"/>
                  </a:lnTo>
                  <a:lnTo>
                    <a:pt x="488042" y="425635"/>
                  </a:lnTo>
                  <a:lnTo>
                    <a:pt x="491920" y="419320"/>
                  </a:lnTo>
                  <a:lnTo>
                    <a:pt x="505831" y="381430"/>
                  </a:lnTo>
                  <a:lnTo>
                    <a:pt x="510011" y="348592"/>
                  </a:lnTo>
                  <a:lnTo>
                    <a:pt x="509954" y="338487"/>
                  </a:lnTo>
                  <a:lnTo>
                    <a:pt x="504271" y="300597"/>
                  </a:lnTo>
                  <a:lnTo>
                    <a:pt x="488978" y="262707"/>
                  </a:lnTo>
                  <a:lnTo>
                    <a:pt x="480383" y="250076"/>
                  </a:lnTo>
                  <a:lnTo>
                    <a:pt x="475588" y="242498"/>
                  </a:lnTo>
                  <a:lnTo>
                    <a:pt x="470492" y="237446"/>
                  </a:lnTo>
                  <a:lnTo>
                    <a:pt x="465094" y="231131"/>
                  </a:lnTo>
                  <a:lnTo>
                    <a:pt x="459395" y="224816"/>
                  </a:lnTo>
                  <a:lnTo>
                    <a:pt x="427107" y="200819"/>
                  </a:lnTo>
                  <a:lnTo>
                    <a:pt x="382115" y="183137"/>
                  </a:lnTo>
                  <a:lnTo>
                    <a:pt x="358154" y="179348"/>
                  </a:lnTo>
                  <a:lnTo>
                    <a:pt x="647835" y="179348"/>
                  </a:lnTo>
                  <a:lnTo>
                    <a:pt x="651041" y="184400"/>
                  </a:lnTo>
                  <a:lnTo>
                    <a:pt x="654862" y="191978"/>
                  </a:lnTo>
                  <a:lnTo>
                    <a:pt x="658497" y="199556"/>
                  </a:lnTo>
                  <a:lnTo>
                    <a:pt x="661945" y="208397"/>
                  </a:lnTo>
                  <a:lnTo>
                    <a:pt x="665203" y="215975"/>
                  </a:lnTo>
                  <a:lnTo>
                    <a:pt x="668267" y="223553"/>
                  </a:lnTo>
                  <a:lnTo>
                    <a:pt x="671136" y="231131"/>
                  </a:lnTo>
                  <a:lnTo>
                    <a:pt x="673810" y="239972"/>
                  </a:lnTo>
                  <a:lnTo>
                    <a:pt x="676287" y="247550"/>
                  </a:lnTo>
                  <a:lnTo>
                    <a:pt x="678563" y="256392"/>
                  </a:lnTo>
                  <a:lnTo>
                    <a:pt x="680639" y="263970"/>
                  </a:lnTo>
                  <a:lnTo>
                    <a:pt x="682514" y="272811"/>
                  </a:lnTo>
                  <a:lnTo>
                    <a:pt x="688824" y="314490"/>
                  </a:lnTo>
                  <a:lnTo>
                    <a:pt x="690157" y="348592"/>
                  </a:lnTo>
                  <a:lnTo>
                    <a:pt x="690003" y="354907"/>
                  </a:lnTo>
                  <a:lnTo>
                    <a:pt x="689916" y="357433"/>
                  </a:lnTo>
                  <a:lnTo>
                    <a:pt x="689692" y="362485"/>
                  </a:lnTo>
                  <a:lnTo>
                    <a:pt x="689579" y="365011"/>
                  </a:lnTo>
                  <a:lnTo>
                    <a:pt x="689151" y="371326"/>
                  </a:lnTo>
                  <a:lnTo>
                    <a:pt x="689065" y="372589"/>
                  </a:lnTo>
                  <a:lnTo>
                    <a:pt x="688979" y="373852"/>
                  </a:lnTo>
                  <a:lnTo>
                    <a:pt x="688172" y="381430"/>
                  </a:lnTo>
                  <a:lnTo>
                    <a:pt x="687159" y="390271"/>
                  </a:lnTo>
                  <a:lnTo>
                    <a:pt x="685941" y="399112"/>
                  </a:lnTo>
                  <a:lnTo>
                    <a:pt x="684516" y="406690"/>
                  </a:lnTo>
                  <a:lnTo>
                    <a:pt x="682888" y="415531"/>
                  </a:lnTo>
                  <a:lnTo>
                    <a:pt x="681057" y="423109"/>
                  </a:lnTo>
                  <a:lnTo>
                    <a:pt x="679024" y="431951"/>
                  </a:lnTo>
                  <a:lnTo>
                    <a:pt x="676789" y="439529"/>
                  </a:lnTo>
                  <a:lnTo>
                    <a:pt x="674355" y="448370"/>
                  </a:lnTo>
                  <a:lnTo>
                    <a:pt x="671724" y="455948"/>
                  </a:lnTo>
                  <a:lnTo>
                    <a:pt x="668897" y="463526"/>
                  </a:lnTo>
                  <a:lnTo>
                    <a:pt x="665873" y="472367"/>
                  </a:lnTo>
                  <a:lnTo>
                    <a:pt x="662656" y="479945"/>
                  </a:lnTo>
                  <a:lnTo>
                    <a:pt x="659250" y="487523"/>
                  </a:lnTo>
                  <a:lnTo>
                    <a:pt x="655656" y="495101"/>
                  </a:lnTo>
                  <a:lnTo>
                    <a:pt x="651872" y="502679"/>
                  </a:lnTo>
                  <a:lnTo>
                    <a:pt x="648565" y="508994"/>
                  </a:lnTo>
                  <a:close/>
                </a:path>
                <a:path w="690245" h="689610">
                  <a:moveTo>
                    <a:pt x="367536" y="689606"/>
                  </a:moveTo>
                  <a:lnTo>
                    <a:pt x="325191" y="689606"/>
                  </a:lnTo>
                  <a:lnTo>
                    <a:pt x="316728" y="688343"/>
                  </a:lnTo>
                  <a:lnTo>
                    <a:pt x="375972" y="688343"/>
                  </a:lnTo>
                  <a:lnTo>
                    <a:pt x="367536" y="689606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2678762" y="2236672"/>
              <a:ext cx="351155" cy="694055"/>
            </a:xfrm>
            <a:custGeom>
              <a:avLst/>
              <a:gdLst/>
              <a:ahLst/>
              <a:cxnLst/>
              <a:rect l="l" t="t" r="r" b="b"/>
              <a:pathLst>
                <a:path w="351155" h="694055">
                  <a:moveTo>
                    <a:pt x="350683" y="693521"/>
                  </a:moveTo>
                  <a:lnTo>
                    <a:pt x="299919" y="690438"/>
                  </a:lnTo>
                  <a:lnTo>
                    <a:pt x="250153" y="679948"/>
                  </a:lnTo>
                  <a:lnTo>
                    <a:pt x="202460" y="662279"/>
                  </a:lnTo>
                  <a:lnTo>
                    <a:pt x="157868" y="637811"/>
                  </a:lnTo>
                  <a:lnTo>
                    <a:pt x="117339" y="607070"/>
                  </a:lnTo>
                  <a:lnTo>
                    <a:pt x="81748" y="570722"/>
                  </a:lnTo>
                  <a:lnTo>
                    <a:pt x="51863" y="529550"/>
                  </a:lnTo>
                  <a:lnTo>
                    <a:pt x="28327" y="484443"/>
                  </a:lnTo>
                  <a:lnTo>
                    <a:pt x="11649" y="436372"/>
                  </a:lnTo>
                  <a:lnTo>
                    <a:pt x="2189" y="386376"/>
                  </a:lnTo>
                  <a:lnTo>
                    <a:pt x="0" y="352507"/>
                  </a:lnTo>
                  <a:lnTo>
                    <a:pt x="121" y="335521"/>
                  </a:lnTo>
                  <a:lnTo>
                    <a:pt x="5467" y="284883"/>
                  </a:lnTo>
                  <a:lnTo>
                    <a:pt x="18170" y="235576"/>
                  </a:lnTo>
                  <a:lnTo>
                    <a:pt x="37958" y="188663"/>
                  </a:lnTo>
                  <a:lnTo>
                    <a:pt x="64402" y="145158"/>
                  </a:lnTo>
                  <a:lnTo>
                    <a:pt x="96932" y="105998"/>
                  </a:lnTo>
                  <a:lnTo>
                    <a:pt x="134846" y="72031"/>
                  </a:lnTo>
                  <a:lnTo>
                    <a:pt x="177325" y="43988"/>
                  </a:lnTo>
                  <a:lnTo>
                    <a:pt x="223453" y="22475"/>
                  </a:lnTo>
                  <a:lnTo>
                    <a:pt x="272233" y="7957"/>
                  </a:lnTo>
                  <a:lnTo>
                    <a:pt x="322613" y="747"/>
                  </a:lnTo>
                  <a:lnTo>
                    <a:pt x="339574" y="0"/>
                  </a:lnTo>
                  <a:lnTo>
                    <a:pt x="342478" y="180990"/>
                  </a:lnTo>
                  <a:lnTo>
                    <a:pt x="334463" y="181489"/>
                  </a:lnTo>
                  <a:lnTo>
                    <a:pt x="326500" y="182373"/>
                  </a:lnTo>
                  <a:lnTo>
                    <a:pt x="287799" y="192497"/>
                  </a:lnTo>
                  <a:lnTo>
                    <a:pt x="252630" y="211607"/>
                  </a:lnTo>
                  <a:lnTo>
                    <a:pt x="223058" y="238586"/>
                  </a:lnTo>
                  <a:lnTo>
                    <a:pt x="200813" y="271851"/>
                  </a:lnTo>
                  <a:lnTo>
                    <a:pt x="187177" y="309476"/>
                  </a:lnTo>
                  <a:lnTo>
                    <a:pt x="182940" y="349293"/>
                  </a:lnTo>
                  <a:lnTo>
                    <a:pt x="183253" y="357321"/>
                  </a:lnTo>
                  <a:lnTo>
                    <a:pt x="190576" y="396668"/>
                  </a:lnTo>
                  <a:lnTo>
                    <a:pt x="207103" y="433116"/>
                  </a:lnTo>
                  <a:lnTo>
                    <a:pt x="231883" y="464558"/>
                  </a:lnTo>
                  <a:lnTo>
                    <a:pt x="263468" y="489148"/>
                  </a:lnTo>
                  <a:lnTo>
                    <a:pt x="300002" y="505448"/>
                  </a:lnTo>
                  <a:lnTo>
                    <a:pt x="339375" y="512522"/>
                  </a:lnTo>
                  <a:lnTo>
                    <a:pt x="347401" y="512784"/>
                  </a:lnTo>
                  <a:lnTo>
                    <a:pt x="350683" y="693521"/>
                  </a:lnTo>
                  <a:close/>
                </a:path>
              </a:pathLst>
            </a:custGeom>
            <a:solidFill>
              <a:srgbClr val="DFDF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2987409" y="2208760"/>
              <a:ext cx="404495" cy="396875"/>
            </a:xfrm>
            <a:custGeom>
              <a:avLst/>
              <a:gdLst/>
              <a:ahLst/>
              <a:cxnLst/>
              <a:rect l="l" t="t" r="r" b="b"/>
              <a:pathLst>
                <a:path w="404495" h="396875">
                  <a:moveTo>
                    <a:pt x="193141" y="396460"/>
                  </a:moveTo>
                  <a:lnTo>
                    <a:pt x="185926" y="346412"/>
                  </a:lnTo>
                  <a:lnTo>
                    <a:pt x="166940" y="303792"/>
                  </a:lnTo>
                  <a:lnTo>
                    <a:pt x="137707" y="269416"/>
                  </a:lnTo>
                  <a:lnTo>
                    <a:pt x="99754" y="244103"/>
                  </a:lnTo>
                  <a:lnTo>
                    <a:pt x="54605" y="228669"/>
                  </a:lnTo>
                  <a:lnTo>
                    <a:pt x="3787" y="223932"/>
                  </a:lnTo>
                  <a:lnTo>
                    <a:pt x="0" y="0"/>
                  </a:lnTo>
                  <a:lnTo>
                    <a:pt x="39200" y="1020"/>
                  </a:lnTo>
                  <a:lnTo>
                    <a:pt x="78105" y="5929"/>
                  </a:lnTo>
                  <a:lnTo>
                    <a:pt x="116331" y="14676"/>
                  </a:lnTo>
                  <a:lnTo>
                    <a:pt x="153501" y="27177"/>
                  </a:lnTo>
                  <a:lnTo>
                    <a:pt x="189247" y="43306"/>
                  </a:lnTo>
                  <a:lnTo>
                    <a:pt x="223217" y="62906"/>
                  </a:lnTo>
                  <a:lnTo>
                    <a:pt x="255075" y="85781"/>
                  </a:lnTo>
                  <a:lnTo>
                    <a:pt x="284507" y="111708"/>
                  </a:lnTo>
                  <a:lnTo>
                    <a:pt x="311221" y="140429"/>
                  </a:lnTo>
                  <a:lnTo>
                    <a:pt x="334954" y="171661"/>
                  </a:lnTo>
                  <a:lnTo>
                    <a:pt x="355472" y="205096"/>
                  </a:lnTo>
                  <a:lnTo>
                    <a:pt x="372572" y="240402"/>
                  </a:lnTo>
                  <a:lnTo>
                    <a:pt x="386085" y="277233"/>
                  </a:lnTo>
                  <a:lnTo>
                    <a:pt x="395878" y="315223"/>
                  </a:lnTo>
                  <a:lnTo>
                    <a:pt x="401855" y="353999"/>
                  </a:lnTo>
                  <a:lnTo>
                    <a:pt x="403955" y="393176"/>
                  </a:lnTo>
                  <a:lnTo>
                    <a:pt x="193141" y="396460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/>
          <p:nvPr/>
        </p:nvSpPr>
        <p:spPr>
          <a:xfrm>
            <a:off x="4497697" y="3807231"/>
            <a:ext cx="423545" cy="521970"/>
          </a:xfrm>
          <a:custGeom>
            <a:avLst/>
            <a:gdLst/>
            <a:ahLst/>
            <a:cxnLst/>
            <a:rect l="l" t="t" r="r" b="b"/>
            <a:pathLst>
              <a:path w="423545" h="521970">
                <a:moveTo>
                  <a:pt x="0" y="521877"/>
                </a:moveTo>
                <a:lnTo>
                  <a:pt x="423521" y="521877"/>
                </a:lnTo>
                <a:lnTo>
                  <a:pt x="423521" y="0"/>
                </a:lnTo>
                <a:lnTo>
                  <a:pt x="0" y="0"/>
                </a:lnTo>
                <a:lnTo>
                  <a:pt x="0" y="521877"/>
                </a:lnTo>
                <a:close/>
              </a:path>
            </a:pathLst>
          </a:custGeom>
          <a:solidFill>
            <a:srgbClr val="F5F5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514907" y="3773130"/>
            <a:ext cx="1593215" cy="589280"/>
          </a:xfrm>
          <a:custGeom>
            <a:avLst/>
            <a:gdLst/>
            <a:ahLst/>
            <a:cxnLst/>
            <a:rect l="l" t="t" r="r" b="b"/>
            <a:pathLst>
              <a:path w="1593214" h="589279">
                <a:moveTo>
                  <a:pt x="0" y="588691"/>
                </a:moveTo>
                <a:lnTo>
                  <a:pt x="1592593" y="588691"/>
                </a:lnTo>
                <a:lnTo>
                  <a:pt x="1592593" y="0"/>
                </a:lnTo>
                <a:lnTo>
                  <a:pt x="0" y="0"/>
                </a:lnTo>
                <a:lnTo>
                  <a:pt x="0" y="588691"/>
                </a:lnTo>
                <a:close/>
              </a:path>
            </a:pathLst>
          </a:custGeom>
          <a:solidFill>
            <a:srgbClr val="DFDFD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4" name="object 24"/>
          <p:cNvGrpSpPr/>
          <p:nvPr/>
        </p:nvGrpSpPr>
        <p:grpSpPr>
          <a:xfrm>
            <a:off x="4107501" y="3773130"/>
            <a:ext cx="852805" cy="589280"/>
            <a:chOff x="4107501" y="3773130"/>
            <a:chExt cx="852805" cy="589280"/>
          </a:xfrm>
        </p:grpSpPr>
        <p:sp>
          <p:nvSpPr>
            <p:cNvPr id="25" name="object 25"/>
            <p:cNvSpPr/>
            <p:nvPr/>
          </p:nvSpPr>
          <p:spPr>
            <a:xfrm>
              <a:off x="4341787" y="3773131"/>
              <a:ext cx="618490" cy="589280"/>
            </a:xfrm>
            <a:custGeom>
              <a:avLst/>
              <a:gdLst/>
              <a:ahLst/>
              <a:cxnLst/>
              <a:rect l="l" t="t" r="r" b="b"/>
              <a:pathLst>
                <a:path w="618489" h="589279">
                  <a:moveTo>
                    <a:pt x="617931" y="21920"/>
                  </a:moveTo>
                  <a:lnTo>
                    <a:pt x="596023" y="0"/>
                  </a:lnTo>
                  <a:lnTo>
                    <a:pt x="155905" y="0"/>
                  </a:lnTo>
                  <a:lnTo>
                    <a:pt x="102628" y="0"/>
                  </a:lnTo>
                  <a:lnTo>
                    <a:pt x="0" y="0"/>
                  </a:lnTo>
                  <a:lnTo>
                    <a:pt x="0" y="588695"/>
                  </a:lnTo>
                  <a:lnTo>
                    <a:pt x="102628" y="588695"/>
                  </a:lnTo>
                  <a:lnTo>
                    <a:pt x="155905" y="588695"/>
                  </a:lnTo>
                  <a:lnTo>
                    <a:pt x="592683" y="588695"/>
                  </a:lnTo>
                  <a:lnTo>
                    <a:pt x="595947" y="588695"/>
                  </a:lnTo>
                  <a:lnTo>
                    <a:pt x="599084" y="588086"/>
                  </a:lnTo>
                  <a:lnTo>
                    <a:pt x="617931" y="561098"/>
                  </a:lnTo>
                  <a:lnTo>
                    <a:pt x="617283" y="557872"/>
                  </a:lnTo>
                  <a:lnTo>
                    <a:pt x="596023" y="539191"/>
                  </a:lnTo>
                  <a:lnTo>
                    <a:pt x="155905" y="539191"/>
                  </a:lnTo>
                  <a:lnTo>
                    <a:pt x="155905" y="49517"/>
                  </a:lnTo>
                  <a:lnTo>
                    <a:pt x="592683" y="49517"/>
                  </a:lnTo>
                  <a:lnTo>
                    <a:pt x="595947" y="49517"/>
                  </a:lnTo>
                  <a:lnTo>
                    <a:pt x="599084" y="48907"/>
                  </a:lnTo>
                  <a:lnTo>
                    <a:pt x="617791" y="28524"/>
                  </a:lnTo>
                  <a:lnTo>
                    <a:pt x="617931" y="21920"/>
                  </a:lnTo>
                  <a:close/>
                </a:path>
              </a:pathLst>
            </a:custGeom>
            <a:solidFill>
              <a:srgbClr val="DFDF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4107501" y="3773130"/>
              <a:ext cx="234315" cy="589280"/>
            </a:xfrm>
            <a:custGeom>
              <a:avLst/>
              <a:gdLst/>
              <a:ahLst/>
              <a:cxnLst/>
              <a:rect l="l" t="t" r="r" b="b"/>
              <a:pathLst>
                <a:path w="234314" h="589279">
                  <a:moveTo>
                    <a:pt x="234294" y="588691"/>
                  </a:moveTo>
                  <a:lnTo>
                    <a:pt x="0" y="588691"/>
                  </a:lnTo>
                  <a:lnTo>
                    <a:pt x="0" y="0"/>
                  </a:lnTo>
                  <a:lnTo>
                    <a:pt x="234294" y="0"/>
                  </a:lnTo>
                  <a:lnTo>
                    <a:pt x="234294" y="588691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/>
          <p:nvPr/>
        </p:nvSpPr>
        <p:spPr>
          <a:xfrm>
            <a:off x="2703378" y="3779698"/>
            <a:ext cx="234315" cy="582295"/>
          </a:xfrm>
          <a:custGeom>
            <a:avLst/>
            <a:gdLst/>
            <a:ahLst/>
            <a:cxnLst/>
            <a:rect l="l" t="t" r="r" b="b"/>
            <a:pathLst>
              <a:path w="234314" h="582295">
                <a:moveTo>
                  <a:pt x="0" y="582123"/>
                </a:moveTo>
                <a:lnTo>
                  <a:pt x="234294" y="582123"/>
                </a:lnTo>
                <a:lnTo>
                  <a:pt x="234294" y="0"/>
                </a:lnTo>
                <a:lnTo>
                  <a:pt x="0" y="0"/>
                </a:lnTo>
                <a:lnTo>
                  <a:pt x="0" y="582123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506099" y="3891025"/>
            <a:ext cx="405765" cy="5080"/>
          </a:xfrm>
          <a:custGeom>
            <a:avLst/>
            <a:gdLst/>
            <a:ahLst/>
            <a:cxnLst/>
            <a:rect l="l" t="t" r="r" b="b"/>
            <a:pathLst>
              <a:path w="405764" h="5079">
                <a:moveTo>
                  <a:pt x="405587" y="1270"/>
                </a:moveTo>
                <a:lnTo>
                  <a:pt x="353009" y="1270"/>
                </a:lnTo>
                <a:lnTo>
                  <a:pt x="353009" y="0"/>
                </a:lnTo>
                <a:lnTo>
                  <a:pt x="50228" y="0"/>
                </a:lnTo>
                <a:lnTo>
                  <a:pt x="50228" y="1270"/>
                </a:lnTo>
                <a:lnTo>
                  <a:pt x="0" y="1270"/>
                </a:lnTo>
                <a:lnTo>
                  <a:pt x="0" y="2540"/>
                </a:lnTo>
                <a:lnTo>
                  <a:pt x="2006" y="2540"/>
                </a:lnTo>
                <a:lnTo>
                  <a:pt x="2006" y="3810"/>
                </a:lnTo>
                <a:lnTo>
                  <a:pt x="62103" y="3810"/>
                </a:lnTo>
                <a:lnTo>
                  <a:pt x="62103" y="5080"/>
                </a:lnTo>
                <a:lnTo>
                  <a:pt x="343966" y="5080"/>
                </a:lnTo>
                <a:lnTo>
                  <a:pt x="343966" y="3810"/>
                </a:lnTo>
                <a:lnTo>
                  <a:pt x="404063" y="3810"/>
                </a:lnTo>
                <a:lnTo>
                  <a:pt x="404063" y="2540"/>
                </a:lnTo>
                <a:lnTo>
                  <a:pt x="405587" y="2540"/>
                </a:lnTo>
                <a:lnTo>
                  <a:pt x="405587" y="1270"/>
                </a:lnTo>
                <a:close/>
              </a:path>
            </a:pathLst>
          </a:custGeom>
          <a:solidFill>
            <a:srgbClr val="DFDFD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499026" y="3969791"/>
            <a:ext cx="420370" cy="5080"/>
          </a:xfrm>
          <a:custGeom>
            <a:avLst/>
            <a:gdLst/>
            <a:ahLst/>
            <a:cxnLst/>
            <a:rect l="l" t="t" r="r" b="b"/>
            <a:pathLst>
              <a:path w="420370" h="5079">
                <a:moveTo>
                  <a:pt x="420319" y="1270"/>
                </a:moveTo>
                <a:lnTo>
                  <a:pt x="387413" y="1270"/>
                </a:lnTo>
                <a:lnTo>
                  <a:pt x="387413" y="0"/>
                </a:lnTo>
                <a:lnTo>
                  <a:pt x="35534" y="0"/>
                </a:lnTo>
                <a:lnTo>
                  <a:pt x="35534" y="1270"/>
                </a:lnTo>
                <a:lnTo>
                  <a:pt x="0" y="1270"/>
                </a:lnTo>
                <a:lnTo>
                  <a:pt x="0" y="2540"/>
                </a:lnTo>
                <a:lnTo>
                  <a:pt x="24371" y="2540"/>
                </a:lnTo>
                <a:lnTo>
                  <a:pt x="24371" y="3810"/>
                </a:lnTo>
                <a:lnTo>
                  <a:pt x="167106" y="3810"/>
                </a:lnTo>
                <a:lnTo>
                  <a:pt x="167106" y="5080"/>
                </a:lnTo>
                <a:lnTo>
                  <a:pt x="253098" y="5080"/>
                </a:lnTo>
                <a:lnTo>
                  <a:pt x="253098" y="3810"/>
                </a:lnTo>
                <a:lnTo>
                  <a:pt x="395833" y="3810"/>
                </a:lnTo>
                <a:lnTo>
                  <a:pt x="395833" y="2540"/>
                </a:lnTo>
                <a:lnTo>
                  <a:pt x="420319" y="2540"/>
                </a:lnTo>
                <a:lnTo>
                  <a:pt x="420319" y="1270"/>
                </a:lnTo>
                <a:close/>
              </a:path>
            </a:pathLst>
          </a:custGeom>
          <a:solidFill>
            <a:srgbClr val="DFDFD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498047" y="4065053"/>
            <a:ext cx="422275" cy="5715"/>
          </a:xfrm>
          <a:custGeom>
            <a:avLst/>
            <a:gdLst/>
            <a:ahLst/>
            <a:cxnLst/>
            <a:rect l="l" t="t" r="r" b="b"/>
            <a:pathLst>
              <a:path w="422275" h="5714">
                <a:moveTo>
                  <a:pt x="422173" y="2552"/>
                </a:moveTo>
                <a:lnTo>
                  <a:pt x="392404" y="2552"/>
                </a:lnTo>
                <a:lnTo>
                  <a:pt x="392404" y="1270"/>
                </a:lnTo>
                <a:lnTo>
                  <a:pt x="270433" y="1270"/>
                </a:lnTo>
                <a:lnTo>
                  <a:pt x="270433" y="0"/>
                </a:lnTo>
                <a:lnTo>
                  <a:pt x="146926" y="0"/>
                </a:lnTo>
                <a:lnTo>
                  <a:pt x="146926" y="1270"/>
                </a:lnTo>
                <a:lnTo>
                  <a:pt x="27012" y="1270"/>
                </a:lnTo>
                <a:lnTo>
                  <a:pt x="27012" y="2552"/>
                </a:lnTo>
                <a:lnTo>
                  <a:pt x="0" y="2552"/>
                </a:lnTo>
                <a:lnTo>
                  <a:pt x="0" y="3822"/>
                </a:lnTo>
                <a:lnTo>
                  <a:pt x="35369" y="3822"/>
                </a:lnTo>
                <a:lnTo>
                  <a:pt x="35369" y="5092"/>
                </a:lnTo>
                <a:lnTo>
                  <a:pt x="386803" y="5092"/>
                </a:lnTo>
                <a:lnTo>
                  <a:pt x="386803" y="3822"/>
                </a:lnTo>
                <a:lnTo>
                  <a:pt x="422173" y="3822"/>
                </a:lnTo>
                <a:lnTo>
                  <a:pt x="422173" y="2552"/>
                </a:lnTo>
                <a:close/>
              </a:path>
            </a:pathLst>
          </a:custGeom>
          <a:solidFill>
            <a:srgbClr val="DFDFD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502785" y="4161599"/>
            <a:ext cx="412750" cy="5715"/>
          </a:xfrm>
          <a:custGeom>
            <a:avLst/>
            <a:gdLst/>
            <a:ahLst/>
            <a:cxnLst/>
            <a:rect l="l" t="t" r="r" b="b"/>
            <a:pathLst>
              <a:path w="412750" h="5714">
                <a:moveTo>
                  <a:pt x="412699" y="2540"/>
                </a:moveTo>
                <a:lnTo>
                  <a:pt x="402996" y="2540"/>
                </a:lnTo>
                <a:lnTo>
                  <a:pt x="402996" y="1270"/>
                </a:lnTo>
                <a:lnTo>
                  <a:pt x="307314" y="1270"/>
                </a:lnTo>
                <a:lnTo>
                  <a:pt x="307314" y="0"/>
                </a:lnTo>
                <a:lnTo>
                  <a:pt x="102006" y="0"/>
                </a:lnTo>
                <a:lnTo>
                  <a:pt x="102006" y="1270"/>
                </a:lnTo>
                <a:lnTo>
                  <a:pt x="8915" y="1270"/>
                </a:lnTo>
                <a:lnTo>
                  <a:pt x="8915" y="2540"/>
                </a:lnTo>
                <a:lnTo>
                  <a:pt x="0" y="2540"/>
                </a:lnTo>
                <a:lnTo>
                  <a:pt x="0" y="3822"/>
                </a:lnTo>
                <a:lnTo>
                  <a:pt x="42214" y="3822"/>
                </a:lnTo>
                <a:lnTo>
                  <a:pt x="42214" y="5092"/>
                </a:lnTo>
                <a:lnTo>
                  <a:pt x="370497" y="5092"/>
                </a:lnTo>
                <a:lnTo>
                  <a:pt x="370497" y="3822"/>
                </a:lnTo>
                <a:lnTo>
                  <a:pt x="412699" y="3822"/>
                </a:lnTo>
                <a:lnTo>
                  <a:pt x="412699" y="2540"/>
                </a:lnTo>
                <a:close/>
              </a:path>
            </a:pathLst>
          </a:custGeom>
          <a:solidFill>
            <a:srgbClr val="DFDFD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505579" y="4258144"/>
            <a:ext cx="407670" cy="5715"/>
          </a:xfrm>
          <a:custGeom>
            <a:avLst/>
            <a:gdLst/>
            <a:ahLst/>
            <a:cxnLst/>
            <a:rect l="l" t="t" r="r" b="b"/>
            <a:pathLst>
              <a:path w="407670" h="5714">
                <a:moveTo>
                  <a:pt x="407111" y="2540"/>
                </a:moveTo>
                <a:lnTo>
                  <a:pt x="403212" y="2540"/>
                </a:lnTo>
                <a:lnTo>
                  <a:pt x="403212" y="1270"/>
                </a:lnTo>
                <a:lnTo>
                  <a:pt x="326504" y="1270"/>
                </a:lnTo>
                <a:lnTo>
                  <a:pt x="326504" y="0"/>
                </a:lnTo>
                <a:lnTo>
                  <a:pt x="75958" y="0"/>
                </a:lnTo>
                <a:lnTo>
                  <a:pt x="75958" y="1270"/>
                </a:lnTo>
                <a:lnTo>
                  <a:pt x="3263" y="1270"/>
                </a:lnTo>
                <a:lnTo>
                  <a:pt x="3263" y="2540"/>
                </a:lnTo>
                <a:lnTo>
                  <a:pt x="0" y="2540"/>
                </a:lnTo>
                <a:lnTo>
                  <a:pt x="0" y="3810"/>
                </a:lnTo>
                <a:lnTo>
                  <a:pt x="48983" y="3810"/>
                </a:lnTo>
                <a:lnTo>
                  <a:pt x="48983" y="5092"/>
                </a:lnTo>
                <a:lnTo>
                  <a:pt x="358127" y="5092"/>
                </a:lnTo>
                <a:lnTo>
                  <a:pt x="358127" y="3810"/>
                </a:lnTo>
                <a:lnTo>
                  <a:pt x="407111" y="3810"/>
                </a:lnTo>
                <a:lnTo>
                  <a:pt x="407111" y="2540"/>
                </a:lnTo>
                <a:close/>
              </a:path>
            </a:pathLst>
          </a:custGeom>
          <a:solidFill>
            <a:srgbClr val="DFDFD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3089534" y="4015123"/>
            <a:ext cx="892175" cy="106045"/>
          </a:xfrm>
          <a:custGeom>
            <a:avLst/>
            <a:gdLst/>
            <a:ahLst/>
            <a:cxnLst/>
            <a:rect l="l" t="t" r="r" b="b"/>
            <a:pathLst>
              <a:path w="892175" h="106045">
                <a:moveTo>
                  <a:pt x="891983" y="105967"/>
                </a:moveTo>
                <a:lnTo>
                  <a:pt x="0" y="105967"/>
                </a:lnTo>
                <a:lnTo>
                  <a:pt x="0" y="0"/>
                </a:lnTo>
                <a:lnTo>
                  <a:pt x="891983" y="0"/>
                </a:lnTo>
                <a:lnTo>
                  <a:pt x="891983" y="105967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4" name="object 34"/>
          <p:cNvGrpSpPr/>
          <p:nvPr/>
        </p:nvGrpSpPr>
        <p:grpSpPr>
          <a:xfrm>
            <a:off x="2395362" y="4361821"/>
            <a:ext cx="2654935" cy="1276350"/>
            <a:chOff x="2395362" y="4361821"/>
            <a:chExt cx="2654935" cy="1276350"/>
          </a:xfrm>
        </p:grpSpPr>
        <p:sp>
          <p:nvSpPr>
            <p:cNvPr id="35" name="object 35"/>
            <p:cNvSpPr/>
            <p:nvPr/>
          </p:nvSpPr>
          <p:spPr>
            <a:xfrm>
              <a:off x="4471313" y="4373441"/>
              <a:ext cx="445770" cy="318135"/>
            </a:xfrm>
            <a:custGeom>
              <a:avLst/>
              <a:gdLst/>
              <a:ahLst/>
              <a:cxnLst/>
              <a:rect l="l" t="t" r="r" b="b"/>
              <a:pathLst>
                <a:path w="445770" h="318135">
                  <a:moveTo>
                    <a:pt x="445486" y="318027"/>
                  </a:moveTo>
                  <a:lnTo>
                    <a:pt x="0" y="318027"/>
                  </a:lnTo>
                  <a:lnTo>
                    <a:pt x="0" y="0"/>
                  </a:lnTo>
                  <a:lnTo>
                    <a:pt x="445486" y="0"/>
                  </a:lnTo>
                  <a:lnTo>
                    <a:pt x="445486" y="318027"/>
                  </a:lnTo>
                  <a:close/>
                </a:path>
              </a:pathLst>
            </a:custGeom>
            <a:solidFill>
              <a:srgbClr val="FAFA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2580538" y="4361827"/>
              <a:ext cx="2372360" cy="341630"/>
            </a:xfrm>
            <a:custGeom>
              <a:avLst/>
              <a:gdLst/>
              <a:ahLst/>
              <a:cxnLst/>
              <a:rect l="l" t="t" r="r" b="b"/>
              <a:pathLst>
                <a:path w="2372360" h="341629">
                  <a:moveTo>
                    <a:pt x="2372233" y="8432"/>
                  </a:moveTo>
                  <a:lnTo>
                    <a:pt x="2371115" y="5715"/>
                  </a:lnTo>
                  <a:lnTo>
                    <a:pt x="2366632" y="1181"/>
                  </a:lnTo>
                  <a:lnTo>
                    <a:pt x="2363927" y="38"/>
                  </a:lnTo>
                  <a:lnTo>
                    <a:pt x="1895817" y="12"/>
                  </a:lnTo>
                  <a:lnTo>
                    <a:pt x="1881936" y="0"/>
                  </a:lnTo>
                  <a:lnTo>
                    <a:pt x="0" y="0"/>
                  </a:lnTo>
                  <a:lnTo>
                    <a:pt x="0" y="341020"/>
                  </a:lnTo>
                  <a:lnTo>
                    <a:pt x="1881936" y="341020"/>
                  </a:lnTo>
                  <a:lnTo>
                    <a:pt x="1881936" y="341261"/>
                  </a:lnTo>
                  <a:lnTo>
                    <a:pt x="2368397" y="341261"/>
                  </a:lnTo>
                  <a:lnTo>
                    <a:pt x="2369642" y="340753"/>
                  </a:lnTo>
                  <a:lnTo>
                    <a:pt x="2371712" y="338683"/>
                  </a:lnTo>
                  <a:lnTo>
                    <a:pt x="2372233" y="337426"/>
                  </a:lnTo>
                  <a:lnTo>
                    <a:pt x="2372233" y="321868"/>
                  </a:lnTo>
                  <a:lnTo>
                    <a:pt x="2371712" y="320611"/>
                  </a:lnTo>
                  <a:lnTo>
                    <a:pt x="2369642" y="318541"/>
                  </a:lnTo>
                  <a:lnTo>
                    <a:pt x="2368397" y="318033"/>
                  </a:lnTo>
                  <a:lnTo>
                    <a:pt x="1895817" y="318033"/>
                  </a:lnTo>
                  <a:lnTo>
                    <a:pt x="1895817" y="23114"/>
                  </a:lnTo>
                  <a:lnTo>
                    <a:pt x="2363914" y="23114"/>
                  </a:lnTo>
                  <a:lnTo>
                    <a:pt x="2366619" y="21996"/>
                  </a:lnTo>
                  <a:lnTo>
                    <a:pt x="2371115" y="17500"/>
                  </a:lnTo>
                  <a:lnTo>
                    <a:pt x="2372233" y="14795"/>
                  </a:lnTo>
                  <a:lnTo>
                    <a:pt x="2372233" y="8432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4478629" y="4430915"/>
              <a:ext cx="436245" cy="186055"/>
            </a:xfrm>
            <a:custGeom>
              <a:avLst/>
              <a:gdLst/>
              <a:ahLst/>
              <a:cxnLst/>
              <a:rect l="l" t="t" r="r" b="b"/>
              <a:pathLst>
                <a:path w="436245" h="186054">
                  <a:moveTo>
                    <a:pt x="427799" y="123215"/>
                  </a:moveTo>
                  <a:lnTo>
                    <a:pt x="426935" y="123215"/>
                  </a:lnTo>
                  <a:lnTo>
                    <a:pt x="426935" y="121945"/>
                  </a:lnTo>
                  <a:lnTo>
                    <a:pt x="366179" y="121945"/>
                  </a:lnTo>
                  <a:lnTo>
                    <a:pt x="366179" y="120675"/>
                  </a:lnTo>
                  <a:lnTo>
                    <a:pt x="74853" y="120675"/>
                  </a:lnTo>
                  <a:lnTo>
                    <a:pt x="74853" y="121945"/>
                  </a:lnTo>
                  <a:lnTo>
                    <a:pt x="9423" y="121945"/>
                  </a:lnTo>
                  <a:lnTo>
                    <a:pt x="9423" y="123215"/>
                  </a:lnTo>
                  <a:lnTo>
                    <a:pt x="7962" y="123215"/>
                  </a:lnTo>
                  <a:lnTo>
                    <a:pt x="7962" y="124485"/>
                  </a:lnTo>
                  <a:lnTo>
                    <a:pt x="71577" y="124485"/>
                  </a:lnTo>
                  <a:lnTo>
                    <a:pt x="71577" y="125755"/>
                  </a:lnTo>
                  <a:lnTo>
                    <a:pt x="364172" y="125755"/>
                  </a:lnTo>
                  <a:lnTo>
                    <a:pt x="364172" y="124485"/>
                  </a:lnTo>
                  <a:lnTo>
                    <a:pt x="427799" y="124485"/>
                  </a:lnTo>
                  <a:lnTo>
                    <a:pt x="427799" y="123215"/>
                  </a:lnTo>
                  <a:close/>
                </a:path>
                <a:path w="436245" h="186054">
                  <a:moveTo>
                    <a:pt x="433476" y="2540"/>
                  </a:moveTo>
                  <a:lnTo>
                    <a:pt x="420852" y="2540"/>
                  </a:lnTo>
                  <a:lnTo>
                    <a:pt x="420852" y="1270"/>
                  </a:lnTo>
                  <a:lnTo>
                    <a:pt x="323151" y="1270"/>
                  </a:lnTo>
                  <a:lnTo>
                    <a:pt x="323151" y="0"/>
                  </a:lnTo>
                  <a:lnTo>
                    <a:pt x="112610" y="0"/>
                  </a:lnTo>
                  <a:lnTo>
                    <a:pt x="112610" y="1270"/>
                  </a:lnTo>
                  <a:lnTo>
                    <a:pt x="14909" y="1270"/>
                  </a:lnTo>
                  <a:lnTo>
                    <a:pt x="14909" y="2540"/>
                  </a:lnTo>
                  <a:lnTo>
                    <a:pt x="2286" y="2540"/>
                  </a:lnTo>
                  <a:lnTo>
                    <a:pt x="2286" y="3810"/>
                  </a:lnTo>
                  <a:lnTo>
                    <a:pt x="45097" y="3810"/>
                  </a:lnTo>
                  <a:lnTo>
                    <a:pt x="45097" y="5080"/>
                  </a:lnTo>
                  <a:lnTo>
                    <a:pt x="390677" y="5080"/>
                  </a:lnTo>
                  <a:lnTo>
                    <a:pt x="390677" y="3810"/>
                  </a:lnTo>
                  <a:lnTo>
                    <a:pt x="433476" y="3810"/>
                  </a:lnTo>
                  <a:lnTo>
                    <a:pt x="433476" y="2540"/>
                  </a:lnTo>
                  <a:close/>
                </a:path>
                <a:path w="436245" h="186054">
                  <a:moveTo>
                    <a:pt x="435114" y="182930"/>
                  </a:moveTo>
                  <a:lnTo>
                    <a:pt x="418401" y="182930"/>
                  </a:lnTo>
                  <a:lnTo>
                    <a:pt x="418401" y="181660"/>
                  </a:lnTo>
                  <a:lnTo>
                    <a:pt x="314083" y="181660"/>
                  </a:lnTo>
                  <a:lnTo>
                    <a:pt x="314083" y="180390"/>
                  </a:lnTo>
                  <a:lnTo>
                    <a:pt x="124320" y="180390"/>
                  </a:lnTo>
                  <a:lnTo>
                    <a:pt x="124320" y="181660"/>
                  </a:lnTo>
                  <a:lnTo>
                    <a:pt x="20320" y="181660"/>
                  </a:lnTo>
                  <a:lnTo>
                    <a:pt x="20320" y="182930"/>
                  </a:lnTo>
                  <a:lnTo>
                    <a:pt x="647" y="182930"/>
                  </a:lnTo>
                  <a:lnTo>
                    <a:pt x="647" y="184200"/>
                  </a:lnTo>
                  <a:lnTo>
                    <a:pt x="42100" y="184200"/>
                  </a:lnTo>
                  <a:lnTo>
                    <a:pt x="42100" y="185470"/>
                  </a:lnTo>
                  <a:lnTo>
                    <a:pt x="393661" y="185470"/>
                  </a:lnTo>
                  <a:lnTo>
                    <a:pt x="393661" y="184200"/>
                  </a:lnTo>
                  <a:lnTo>
                    <a:pt x="435114" y="184200"/>
                  </a:lnTo>
                  <a:lnTo>
                    <a:pt x="435114" y="182930"/>
                  </a:lnTo>
                  <a:close/>
                </a:path>
                <a:path w="436245" h="186054">
                  <a:moveTo>
                    <a:pt x="435635" y="62242"/>
                  </a:moveTo>
                  <a:lnTo>
                    <a:pt x="395427" y="62242"/>
                  </a:lnTo>
                  <a:lnTo>
                    <a:pt x="395427" y="60972"/>
                  </a:lnTo>
                  <a:lnTo>
                    <a:pt x="37376" y="60972"/>
                  </a:lnTo>
                  <a:lnTo>
                    <a:pt x="37376" y="62242"/>
                  </a:lnTo>
                  <a:lnTo>
                    <a:pt x="0" y="62242"/>
                  </a:lnTo>
                  <a:lnTo>
                    <a:pt x="0" y="63512"/>
                  </a:lnTo>
                  <a:lnTo>
                    <a:pt x="19037" y="63512"/>
                  </a:lnTo>
                  <a:lnTo>
                    <a:pt x="19037" y="64782"/>
                  </a:lnTo>
                  <a:lnTo>
                    <a:pt x="125437" y="64782"/>
                  </a:lnTo>
                  <a:lnTo>
                    <a:pt x="125437" y="66052"/>
                  </a:lnTo>
                  <a:lnTo>
                    <a:pt x="310324" y="66052"/>
                  </a:lnTo>
                  <a:lnTo>
                    <a:pt x="310324" y="64782"/>
                  </a:lnTo>
                  <a:lnTo>
                    <a:pt x="416725" y="64782"/>
                  </a:lnTo>
                  <a:lnTo>
                    <a:pt x="416725" y="63512"/>
                  </a:lnTo>
                  <a:lnTo>
                    <a:pt x="435635" y="63512"/>
                  </a:lnTo>
                  <a:lnTo>
                    <a:pt x="435635" y="62242"/>
                  </a:lnTo>
                  <a:close/>
                </a:path>
              </a:pathLst>
            </a:custGeom>
            <a:solidFill>
              <a:srgbClr val="DFDF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4529634" y="4733274"/>
              <a:ext cx="455295" cy="862330"/>
            </a:xfrm>
            <a:custGeom>
              <a:avLst/>
              <a:gdLst/>
              <a:ahLst/>
              <a:cxnLst/>
              <a:rect l="l" t="t" r="r" b="b"/>
              <a:pathLst>
                <a:path w="455295" h="862329">
                  <a:moveTo>
                    <a:pt x="454702" y="862007"/>
                  </a:moveTo>
                  <a:lnTo>
                    <a:pt x="0" y="862007"/>
                  </a:lnTo>
                  <a:lnTo>
                    <a:pt x="0" y="0"/>
                  </a:lnTo>
                  <a:lnTo>
                    <a:pt x="454702" y="0"/>
                  </a:lnTo>
                  <a:lnTo>
                    <a:pt x="454702" y="862007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2395359" y="4702962"/>
              <a:ext cx="2654935" cy="934719"/>
            </a:xfrm>
            <a:custGeom>
              <a:avLst/>
              <a:gdLst/>
              <a:ahLst/>
              <a:cxnLst/>
              <a:rect l="l" t="t" r="r" b="b"/>
              <a:pathLst>
                <a:path w="2654935" h="934720">
                  <a:moveTo>
                    <a:pt x="2580106" y="477443"/>
                  </a:moveTo>
                  <a:lnTo>
                    <a:pt x="2580030" y="476173"/>
                  </a:lnTo>
                  <a:lnTo>
                    <a:pt x="2509647" y="476173"/>
                  </a:lnTo>
                  <a:lnTo>
                    <a:pt x="2509647" y="474903"/>
                  </a:lnTo>
                  <a:lnTo>
                    <a:pt x="2210003" y="474903"/>
                  </a:lnTo>
                  <a:lnTo>
                    <a:pt x="2210003" y="476173"/>
                  </a:lnTo>
                  <a:lnTo>
                    <a:pt x="2142947" y="476173"/>
                  </a:lnTo>
                  <a:lnTo>
                    <a:pt x="2142947" y="477443"/>
                  </a:lnTo>
                  <a:lnTo>
                    <a:pt x="2143379" y="477443"/>
                  </a:lnTo>
                  <a:lnTo>
                    <a:pt x="2143379" y="478713"/>
                  </a:lnTo>
                  <a:lnTo>
                    <a:pt x="2207717" y="478713"/>
                  </a:lnTo>
                  <a:lnTo>
                    <a:pt x="2207717" y="479983"/>
                  </a:lnTo>
                  <a:lnTo>
                    <a:pt x="2515781" y="479983"/>
                  </a:lnTo>
                  <a:lnTo>
                    <a:pt x="2515781" y="478713"/>
                  </a:lnTo>
                  <a:lnTo>
                    <a:pt x="2580106" y="478713"/>
                  </a:lnTo>
                  <a:lnTo>
                    <a:pt x="2580106" y="477443"/>
                  </a:lnTo>
                  <a:close/>
                </a:path>
                <a:path w="2654935" h="934720">
                  <a:moveTo>
                    <a:pt x="2580106" y="365658"/>
                  </a:moveTo>
                  <a:lnTo>
                    <a:pt x="2515235" y="365658"/>
                  </a:lnTo>
                  <a:lnTo>
                    <a:pt x="2515235" y="364388"/>
                  </a:lnTo>
                  <a:lnTo>
                    <a:pt x="2208263" y="364388"/>
                  </a:lnTo>
                  <a:lnTo>
                    <a:pt x="2208263" y="365658"/>
                  </a:lnTo>
                  <a:lnTo>
                    <a:pt x="2143379" y="365658"/>
                  </a:lnTo>
                  <a:lnTo>
                    <a:pt x="2143379" y="366928"/>
                  </a:lnTo>
                  <a:lnTo>
                    <a:pt x="2143849" y="366928"/>
                  </a:lnTo>
                  <a:lnTo>
                    <a:pt x="2143849" y="368198"/>
                  </a:lnTo>
                  <a:lnTo>
                    <a:pt x="2210981" y="368198"/>
                  </a:lnTo>
                  <a:lnTo>
                    <a:pt x="2210981" y="369468"/>
                  </a:lnTo>
                  <a:lnTo>
                    <a:pt x="2512504" y="369468"/>
                  </a:lnTo>
                  <a:lnTo>
                    <a:pt x="2512504" y="368198"/>
                  </a:lnTo>
                  <a:lnTo>
                    <a:pt x="2579649" y="368198"/>
                  </a:lnTo>
                  <a:lnTo>
                    <a:pt x="2579649" y="366928"/>
                  </a:lnTo>
                  <a:lnTo>
                    <a:pt x="2580106" y="366928"/>
                  </a:lnTo>
                  <a:lnTo>
                    <a:pt x="2580106" y="365658"/>
                  </a:lnTo>
                  <a:close/>
                </a:path>
                <a:path w="2654935" h="934720">
                  <a:moveTo>
                    <a:pt x="2580551" y="255143"/>
                  </a:moveTo>
                  <a:lnTo>
                    <a:pt x="2518587" y="255143"/>
                  </a:lnTo>
                  <a:lnTo>
                    <a:pt x="2518587" y="253873"/>
                  </a:lnTo>
                  <a:lnTo>
                    <a:pt x="2208657" y="253873"/>
                  </a:lnTo>
                  <a:lnTo>
                    <a:pt x="2208657" y="255143"/>
                  </a:lnTo>
                  <a:lnTo>
                    <a:pt x="2143455" y="255143"/>
                  </a:lnTo>
                  <a:lnTo>
                    <a:pt x="2143455" y="256413"/>
                  </a:lnTo>
                  <a:lnTo>
                    <a:pt x="2143925" y="256413"/>
                  </a:lnTo>
                  <a:lnTo>
                    <a:pt x="2143925" y="257683"/>
                  </a:lnTo>
                  <a:lnTo>
                    <a:pt x="2216747" y="257683"/>
                  </a:lnTo>
                  <a:lnTo>
                    <a:pt x="2216747" y="258953"/>
                  </a:lnTo>
                  <a:lnTo>
                    <a:pt x="2506738" y="258953"/>
                  </a:lnTo>
                  <a:lnTo>
                    <a:pt x="2506738" y="257683"/>
                  </a:lnTo>
                  <a:lnTo>
                    <a:pt x="2579560" y="257683"/>
                  </a:lnTo>
                  <a:lnTo>
                    <a:pt x="2579560" y="256413"/>
                  </a:lnTo>
                  <a:lnTo>
                    <a:pt x="2580551" y="256413"/>
                  </a:lnTo>
                  <a:lnTo>
                    <a:pt x="2580551" y="255143"/>
                  </a:lnTo>
                  <a:close/>
                </a:path>
                <a:path w="2654935" h="934720">
                  <a:moveTo>
                    <a:pt x="2581186" y="587959"/>
                  </a:moveTo>
                  <a:lnTo>
                    <a:pt x="2579039" y="587959"/>
                  </a:lnTo>
                  <a:lnTo>
                    <a:pt x="2579039" y="586689"/>
                  </a:lnTo>
                  <a:lnTo>
                    <a:pt x="2508885" y="586689"/>
                  </a:lnTo>
                  <a:lnTo>
                    <a:pt x="2508885" y="585419"/>
                  </a:lnTo>
                  <a:lnTo>
                    <a:pt x="2218067" y="585419"/>
                  </a:lnTo>
                  <a:lnTo>
                    <a:pt x="2218067" y="586689"/>
                  </a:lnTo>
                  <a:lnTo>
                    <a:pt x="2145055" y="586689"/>
                  </a:lnTo>
                  <a:lnTo>
                    <a:pt x="2145055" y="587959"/>
                  </a:lnTo>
                  <a:lnTo>
                    <a:pt x="2142299" y="587959"/>
                  </a:lnTo>
                  <a:lnTo>
                    <a:pt x="2142299" y="589241"/>
                  </a:lnTo>
                  <a:lnTo>
                    <a:pt x="2206701" y="589241"/>
                  </a:lnTo>
                  <a:lnTo>
                    <a:pt x="2206701" y="590511"/>
                  </a:lnTo>
                  <a:lnTo>
                    <a:pt x="2516784" y="590511"/>
                  </a:lnTo>
                  <a:lnTo>
                    <a:pt x="2516784" y="589241"/>
                  </a:lnTo>
                  <a:lnTo>
                    <a:pt x="2581186" y="589241"/>
                  </a:lnTo>
                  <a:lnTo>
                    <a:pt x="2581186" y="587959"/>
                  </a:lnTo>
                  <a:close/>
                </a:path>
                <a:path w="2654935" h="934720">
                  <a:moveTo>
                    <a:pt x="2581249" y="698487"/>
                  </a:moveTo>
                  <a:lnTo>
                    <a:pt x="2578506" y="698487"/>
                  </a:lnTo>
                  <a:lnTo>
                    <a:pt x="2578506" y="697217"/>
                  </a:lnTo>
                  <a:lnTo>
                    <a:pt x="2505824" y="697217"/>
                  </a:lnTo>
                  <a:lnTo>
                    <a:pt x="2505824" y="695947"/>
                  </a:lnTo>
                  <a:lnTo>
                    <a:pt x="2217674" y="695947"/>
                  </a:lnTo>
                  <a:lnTo>
                    <a:pt x="2217674" y="697217"/>
                  </a:lnTo>
                  <a:lnTo>
                    <a:pt x="2144979" y="697217"/>
                  </a:lnTo>
                  <a:lnTo>
                    <a:pt x="2144979" y="698487"/>
                  </a:lnTo>
                  <a:lnTo>
                    <a:pt x="2142248" y="698487"/>
                  </a:lnTo>
                  <a:lnTo>
                    <a:pt x="2142248" y="699757"/>
                  </a:lnTo>
                  <a:lnTo>
                    <a:pt x="2201583" y="699757"/>
                  </a:lnTo>
                  <a:lnTo>
                    <a:pt x="2201583" y="701027"/>
                  </a:lnTo>
                  <a:lnTo>
                    <a:pt x="2521902" y="701027"/>
                  </a:lnTo>
                  <a:lnTo>
                    <a:pt x="2521902" y="699757"/>
                  </a:lnTo>
                  <a:lnTo>
                    <a:pt x="2581249" y="699757"/>
                  </a:lnTo>
                  <a:lnTo>
                    <a:pt x="2581249" y="698487"/>
                  </a:lnTo>
                  <a:close/>
                </a:path>
                <a:path w="2654935" h="934720">
                  <a:moveTo>
                    <a:pt x="2581618" y="809002"/>
                  </a:moveTo>
                  <a:lnTo>
                    <a:pt x="2578404" y="809002"/>
                  </a:lnTo>
                  <a:lnTo>
                    <a:pt x="2578404" y="807732"/>
                  </a:lnTo>
                  <a:lnTo>
                    <a:pt x="2499601" y="807732"/>
                  </a:lnTo>
                  <a:lnTo>
                    <a:pt x="2499601" y="806462"/>
                  </a:lnTo>
                  <a:lnTo>
                    <a:pt x="2220391" y="806462"/>
                  </a:lnTo>
                  <a:lnTo>
                    <a:pt x="2220391" y="807732"/>
                  </a:lnTo>
                  <a:lnTo>
                    <a:pt x="2144484" y="807732"/>
                  </a:lnTo>
                  <a:lnTo>
                    <a:pt x="2144484" y="809002"/>
                  </a:lnTo>
                  <a:lnTo>
                    <a:pt x="2141867" y="809002"/>
                  </a:lnTo>
                  <a:lnTo>
                    <a:pt x="2141867" y="810272"/>
                  </a:lnTo>
                  <a:lnTo>
                    <a:pt x="2198014" y="810272"/>
                  </a:lnTo>
                  <a:lnTo>
                    <a:pt x="2198014" y="811542"/>
                  </a:lnTo>
                  <a:lnTo>
                    <a:pt x="2525484" y="811542"/>
                  </a:lnTo>
                  <a:lnTo>
                    <a:pt x="2525484" y="810272"/>
                  </a:lnTo>
                  <a:lnTo>
                    <a:pt x="2581618" y="810272"/>
                  </a:lnTo>
                  <a:lnTo>
                    <a:pt x="2581618" y="809002"/>
                  </a:lnTo>
                  <a:close/>
                </a:path>
                <a:path w="2654935" h="934720">
                  <a:moveTo>
                    <a:pt x="2581668" y="144614"/>
                  </a:moveTo>
                  <a:lnTo>
                    <a:pt x="2519692" y="144614"/>
                  </a:lnTo>
                  <a:lnTo>
                    <a:pt x="2519692" y="143344"/>
                  </a:lnTo>
                  <a:lnTo>
                    <a:pt x="2199602" y="143344"/>
                  </a:lnTo>
                  <a:lnTo>
                    <a:pt x="2199602" y="144614"/>
                  </a:lnTo>
                  <a:lnTo>
                    <a:pt x="2141410" y="144614"/>
                  </a:lnTo>
                  <a:lnTo>
                    <a:pt x="2141410" y="145884"/>
                  </a:lnTo>
                  <a:lnTo>
                    <a:pt x="2144890" y="145884"/>
                  </a:lnTo>
                  <a:lnTo>
                    <a:pt x="2144890" y="147154"/>
                  </a:lnTo>
                  <a:lnTo>
                    <a:pt x="2217420" y="147154"/>
                  </a:lnTo>
                  <a:lnTo>
                    <a:pt x="2217420" y="148437"/>
                  </a:lnTo>
                  <a:lnTo>
                    <a:pt x="2506065" y="148437"/>
                  </a:lnTo>
                  <a:lnTo>
                    <a:pt x="2506065" y="147154"/>
                  </a:lnTo>
                  <a:lnTo>
                    <a:pt x="2578595" y="147154"/>
                  </a:lnTo>
                  <a:lnTo>
                    <a:pt x="2578595" y="145884"/>
                  </a:lnTo>
                  <a:lnTo>
                    <a:pt x="2581668" y="145884"/>
                  </a:lnTo>
                  <a:lnTo>
                    <a:pt x="2581668" y="144614"/>
                  </a:lnTo>
                  <a:close/>
                </a:path>
                <a:path w="2654935" h="934720">
                  <a:moveTo>
                    <a:pt x="2654871" y="12052"/>
                  </a:moveTo>
                  <a:lnTo>
                    <a:pt x="2642819" y="0"/>
                  </a:lnTo>
                  <a:lnTo>
                    <a:pt x="2134273" y="0"/>
                  </a:lnTo>
                  <a:lnTo>
                    <a:pt x="2075942" y="0"/>
                  </a:lnTo>
                  <a:lnTo>
                    <a:pt x="0" y="0"/>
                  </a:lnTo>
                  <a:lnTo>
                    <a:pt x="0" y="934631"/>
                  </a:lnTo>
                  <a:lnTo>
                    <a:pt x="2134273" y="934631"/>
                  </a:lnTo>
                  <a:lnTo>
                    <a:pt x="2624569" y="934516"/>
                  </a:lnTo>
                  <a:lnTo>
                    <a:pt x="2628582" y="934516"/>
                  </a:lnTo>
                  <a:lnTo>
                    <a:pt x="2632456" y="933742"/>
                  </a:lnTo>
                  <a:lnTo>
                    <a:pt x="2654871" y="908215"/>
                  </a:lnTo>
                  <a:lnTo>
                    <a:pt x="2654846" y="900188"/>
                  </a:lnTo>
                  <a:lnTo>
                    <a:pt x="2628582" y="873899"/>
                  </a:lnTo>
                  <a:lnTo>
                    <a:pt x="2134273" y="873899"/>
                  </a:lnTo>
                  <a:lnTo>
                    <a:pt x="2134273" y="60629"/>
                  </a:lnTo>
                  <a:lnTo>
                    <a:pt x="2642819" y="60629"/>
                  </a:lnTo>
                  <a:lnTo>
                    <a:pt x="2644597" y="60274"/>
                  </a:lnTo>
                  <a:lnTo>
                    <a:pt x="2654871" y="48577"/>
                  </a:lnTo>
                  <a:lnTo>
                    <a:pt x="2654871" y="12052"/>
                  </a:lnTo>
                  <a:close/>
                </a:path>
              </a:pathLst>
            </a:custGeom>
            <a:solidFill>
              <a:srgbClr val="DFDF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2942336" y="4971363"/>
              <a:ext cx="1266825" cy="401955"/>
            </a:xfrm>
            <a:custGeom>
              <a:avLst/>
              <a:gdLst/>
              <a:ahLst/>
              <a:cxnLst/>
              <a:rect l="l" t="t" r="r" b="b"/>
              <a:pathLst>
                <a:path w="1266825" h="401954">
                  <a:moveTo>
                    <a:pt x="183299" y="98513"/>
                  </a:moveTo>
                  <a:lnTo>
                    <a:pt x="177457" y="56692"/>
                  </a:lnTo>
                  <a:lnTo>
                    <a:pt x="160096" y="25755"/>
                  </a:lnTo>
                  <a:lnTo>
                    <a:pt x="131419" y="6578"/>
                  </a:lnTo>
                  <a:lnTo>
                    <a:pt x="91643" y="0"/>
                  </a:lnTo>
                  <a:lnTo>
                    <a:pt x="51866" y="6502"/>
                  </a:lnTo>
                  <a:lnTo>
                    <a:pt x="23190" y="25565"/>
                  </a:lnTo>
                  <a:lnTo>
                    <a:pt x="5829" y="56476"/>
                  </a:lnTo>
                  <a:lnTo>
                    <a:pt x="0" y="98513"/>
                  </a:lnTo>
                  <a:lnTo>
                    <a:pt x="0" y="301980"/>
                  </a:lnTo>
                  <a:lnTo>
                    <a:pt x="5829" y="343789"/>
                  </a:lnTo>
                  <a:lnTo>
                    <a:pt x="23190" y="374662"/>
                  </a:lnTo>
                  <a:lnTo>
                    <a:pt x="51866" y="393801"/>
                  </a:lnTo>
                  <a:lnTo>
                    <a:pt x="91643" y="400367"/>
                  </a:lnTo>
                  <a:lnTo>
                    <a:pt x="131419" y="393877"/>
                  </a:lnTo>
                  <a:lnTo>
                    <a:pt x="160096" y="374853"/>
                  </a:lnTo>
                  <a:lnTo>
                    <a:pt x="177457" y="343992"/>
                  </a:lnTo>
                  <a:lnTo>
                    <a:pt x="183299" y="301980"/>
                  </a:lnTo>
                  <a:lnTo>
                    <a:pt x="183299" y="249948"/>
                  </a:lnTo>
                  <a:lnTo>
                    <a:pt x="125222" y="249948"/>
                  </a:lnTo>
                  <a:lnTo>
                    <a:pt x="125222" y="305892"/>
                  </a:lnTo>
                  <a:lnTo>
                    <a:pt x="122974" y="323596"/>
                  </a:lnTo>
                  <a:lnTo>
                    <a:pt x="116560" y="335305"/>
                  </a:lnTo>
                  <a:lnTo>
                    <a:pt x="106540" y="341795"/>
                  </a:lnTo>
                  <a:lnTo>
                    <a:pt x="93421" y="343789"/>
                  </a:lnTo>
                  <a:lnTo>
                    <a:pt x="80276" y="341807"/>
                  </a:lnTo>
                  <a:lnTo>
                    <a:pt x="70205" y="335356"/>
                  </a:lnTo>
                  <a:lnTo>
                    <a:pt x="63754" y="323646"/>
                  </a:lnTo>
                  <a:lnTo>
                    <a:pt x="61480" y="305892"/>
                  </a:lnTo>
                  <a:lnTo>
                    <a:pt x="61480" y="94589"/>
                  </a:lnTo>
                  <a:lnTo>
                    <a:pt x="63766" y="76733"/>
                  </a:lnTo>
                  <a:lnTo>
                    <a:pt x="70256" y="64757"/>
                  </a:lnTo>
                  <a:lnTo>
                    <a:pt x="80327" y="58039"/>
                  </a:lnTo>
                  <a:lnTo>
                    <a:pt x="93421" y="55943"/>
                  </a:lnTo>
                  <a:lnTo>
                    <a:pt x="106476" y="58039"/>
                  </a:lnTo>
                  <a:lnTo>
                    <a:pt x="116522" y="64757"/>
                  </a:lnTo>
                  <a:lnTo>
                    <a:pt x="122948" y="76733"/>
                  </a:lnTo>
                  <a:lnTo>
                    <a:pt x="125222" y="94589"/>
                  </a:lnTo>
                  <a:lnTo>
                    <a:pt x="125222" y="136398"/>
                  </a:lnTo>
                  <a:lnTo>
                    <a:pt x="183299" y="136398"/>
                  </a:lnTo>
                  <a:lnTo>
                    <a:pt x="183299" y="98513"/>
                  </a:lnTo>
                  <a:close/>
                </a:path>
                <a:path w="1266825" h="401954">
                  <a:moveTo>
                    <a:pt x="402310" y="98513"/>
                  </a:moveTo>
                  <a:lnTo>
                    <a:pt x="396227" y="56692"/>
                  </a:lnTo>
                  <a:lnTo>
                    <a:pt x="396100" y="56476"/>
                  </a:lnTo>
                  <a:lnTo>
                    <a:pt x="395795" y="55943"/>
                  </a:lnTo>
                  <a:lnTo>
                    <a:pt x="378294" y="25755"/>
                  </a:lnTo>
                  <a:lnTo>
                    <a:pt x="348945" y="6502"/>
                  </a:lnTo>
                  <a:lnTo>
                    <a:pt x="348627" y="6502"/>
                  </a:lnTo>
                  <a:lnTo>
                    <a:pt x="340842" y="5232"/>
                  </a:lnTo>
                  <a:lnTo>
                    <a:pt x="340842" y="94589"/>
                  </a:lnTo>
                  <a:lnTo>
                    <a:pt x="340842" y="305892"/>
                  </a:lnTo>
                  <a:lnTo>
                    <a:pt x="338569" y="323761"/>
                  </a:lnTo>
                  <a:lnTo>
                    <a:pt x="332130" y="335737"/>
                  </a:lnTo>
                  <a:lnTo>
                    <a:pt x="322097" y="342455"/>
                  </a:lnTo>
                  <a:lnTo>
                    <a:pt x="309029" y="344551"/>
                  </a:lnTo>
                  <a:lnTo>
                    <a:pt x="295960" y="342455"/>
                  </a:lnTo>
                  <a:lnTo>
                    <a:pt x="285927" y="335737"/>
                  </a:lnTo>
                  <a:lnTo>
                    <a:pt x="279488" y="323761"/>
                  </a:lnTo>
                  <a:lnTo>
                    <a:pt x="277215" y="305892"/>
                  </a:lnTo>
                  <a:lnTo>
                    <a:pt x="277215" y="94589"/>
                  </a:lnTo>
                  <a:lnTo>
                    <a:pt x="279488" y="76733"/>
                  </a:lnTo>
                  <a:lnTo>
                    <a:pt x="285927" y="64757"/>
                  </a:lnTo>
                  <a:lnTo>
                    <a:pt x="295960" y="58039"/>
                  </a:lnTo>
                  <a:lnTo>
                    <a:pt x="309029" y="55943"/>
                  </a:lnTo>
                  <a:lnTo>
                    <a:pt x="322097" y="58039"/>
                  </a:lnTo>
                  <a:lnTo>
                    <a:pt x="332130" y="64757"/>
                  </a:lnTo>
                  <a:lnTo>
                    <a:pt x="338569" y="76733"/>
                  </a:lnTo>
                  <a:lnTo>
                    <a:pt x="340842" y="94589"/>
                  </a:lnTo>
                  <a:lnTo>
                    <a:pt x="340842" y="5232"/>
                  </a:lnTo>
                  <a:lnTo>
                    <a:pt x="309029" y="0"/>
                  </a:lnTo>
                  <a:lnTo>
                    <a:pt x="268998" y="6502"/>
                  </a:lnTo>
                  <a:lnTo>
                    <a:pt x="239750" y="25565"/>
                  </a:lnTo>
                  <a:lnTo>
                    <a:pt x="239649" y="25755"/>
                  </a:lnTo>
                  <a:lnTo>
                    <a:pt x="221830" y="56476"/>
                  </a:lnTo>
                  <a:lnTo>
                    <a:pt x="221792" y="56692"/>
                  </a:lnTo>
                  <a:lnTo>
                    <a:pt x="215734" y="98513"/>
                  </a:lnTo>
                  <a:lnTo>
                    <a:pt x="215734" y="301980"/>
                  </a:lnTo>
                  <a:lnTo>
                    <a:pt x="221830" y="343789"/>
                  </a:lnTo>
                  <a:lnTo>
                    <a:pt x="221957" y="343992"/>
                  </a:lnTo>
                  <a:lnTo>
                    <a:pt x="239750" y="374662"/>
                  </a:lnTo>
                  <a:lnTo>
                    <a:pt x="268998" y="393801"/>
                  </a:lnTo>
                  <a:lnTo>
                    <a:pt x="309029" y="400367"/>
                  </a:lnTo>
                  <a:lnTo>
                    <a:pt x="349491" y="393801"/>
                  </a:lnTo>
                  <a:lnTo>
                    <a:pt x="349173" y="393801"/>
                  </a:lnTo>
                  <a:lnTo>
                    <a:pt x="378294" y="374853"/>
                  </a:lnTo>
                  <a:lnTo>
                    <a:pt x="378409" y="374662"/>
                  </a:lnTo>
                  <a:lnTo>
                    <a:pt x="395909" y="344551"/>
                  </a:lnTo>
                  <a:lnTo>
                    <a:pt x="396227" y="343992"/>
                  </a:lnTo>
                  <a:lnTo>
                    <a:pt x="396252" y="343789"/>
                  </a:lnTo>
                  <a:lnTo>
                    <a:pt x="402310" y="301980"/>
                  </a:lnTo>
                  <a:lnTo>
                    <a:pt x="402310" y="98513"/>
                  </a:lnTo>
                  <a:close/>
                </a:path>
                <a:path w="1266825" h="401954">
                  <a:moveTo>
                    <a:pt x="604418" y="339890"/>
                  </a:moveTo>
                  <a:lnTo>
                    <a:pt x="503428" y="339890"/>
                  </a:lnTo>
                  <a:lnTo>
                    <a:pt x="503428" y="4521"/>
                  </a:lnTo>
                  <a:lnTo>
                    <a:pt x="441947" y="4521"/>
                  </a:lnTo>
                  <a:lnTo>
                    <a:pt x="441947" y="339890"/>
                  </a:lnTo>
                  <a:lnTo>
                    <a:pt x="441947" y="397052"/>
                  </a:lnTo>
                  <a:lnTo>
                    <a:pt x="604418" y="397052"/>
                  </a:lnTo>
                  <a:lnTo>
                    <a:pt x="604418" y="339890"/>
                  </a:lnTo>
                  <a:close/>
                </a:path>
                <a:path w="1266825" h="401954">
                  <a:moveTo>
                    <a:pt x="813333" y="98513"/>
                  </a:moveTo>
                  <a:lnTo>
                    <a:pt x="807224" y="56692"/>
                  </a:lnTo>
                  <a:lnTo>
                    <a:pt x="807110" y="56476"/>
                  </a:lnTo>
                  <a:lnTo>
                    <a:pt x="806792" y="55943"/>
                  </a:lnTo>
                  <a:lnTo>
                    <a:pt x="789254" y="25755"/>
                  </a:lnTo>
                  <a:lnTo>
                    <a:pt x="759866" y="6502"/>
                  </a:lnTo>
                  <a:lnTo>
                    <a:pt x="759548" y="6502"/>
                  </a:lnTo>
                  <a:lnTo>
                    <a:pt x="751865" y="5245"/>
                  </a:lnTo>
                  <a:lnTo>
                    <a:pt x="751865" y="94589"/>
                  </a:lnTo>
                  <a:lnTo>
                    <a:pt x="751865" y="305892"/>
                  </a:lnTo>
                  <a:lnTo>
                    <a:pt x="749566" y="323761"/>
                  </a:lnTo>
                  <a:lnTo>
                    <a:pt x="743089" y="335737"/>
                  </a:lnTo>
                  <a:lnTo>
                    <a:pt x="733005" y="342455"/>
                  </a:lnTo>
                  <a:lnTo>
                    <a:pt x="719924" y="344551"/>
                  </a:lnTo>
                  <a:lnTo>
                    <a:pt x="706856" y="342455"/>
                  </a:lnTo>
                  <a:lnTo>
                    <a:pt x="696823" y="335737"/>
                  </a:lnTo>
                  <a:lnTo>
                    <a:pt x="690384" y="323761"/>
                  </a:lnTo>
                  <a:lnTo>
                    <a:pt x="688111" y="305892"/>
                  </a:lnTo>
                  <a:lnTo>
                    <a:pt x="688111" y="94589"/>
                  </a:lnTo>
                  <a:lnTo>
                    <a:pt x="690372" y="76733"/>
                  </a:lnTo>
                  <a:lnTo>
                    <a:pt x="696772" y="64757"/>
                  </a:lnTo>
                  <a:lnTo>
                    <a:pt x="706805" y="58039"/>
                  </a:lnTo>
                  <a:lnTo>
                    <a:pt x="719924" y="55943"/>
                  </a:lnTo>
                  <a:lnTo>
                    <a:pt x="733069" y="58039"/>
                  </a:lnTo>
                  <a:lnTo>
                    <a:pt x="743140" y="64757"/>
                  </a:lnTo>
                  <a:lnTo>
                    <a:pt x="749592" y="76733"/>
                  </a:lnTo>
                  <a:lnTo>
                    <a:pt x="751865" y="94589"/>
                  </a:lnTo>
                  <a:lnTo>
                    <a:pt x="751865" y="5245"/>
                  </a:lnTo>
                  <a:lnTo>
                    <a:pt x="719924" y="0"/>
                  </a:lnTo>
                  <a:lnTo>
                    <a:pt x="679894" y="6502"/>
                  </a:lnTo>
                  <a:lnTo>
                    <a:pt x="650646" y="25565"/>
                  </a:lnTo>
                  <a:lnTo>
                    <a:pt x="650544" y="25755"/>
                  </a:lnTo>
                  <a:lnTo>
                    <a:pt x="632726" y="56476"/>
                  </a:lnTo>
                  <a:lnTo>
                    <a:pt x="632701" y="56692"/>
                  </a:lnTo>
                  <a:lnTo>
                    <a:pt x="626630" y="98513"/>
                  </a:lnTo>
                  <a:lnTo>
                    <a:pt x="626630" y="301980"/>
                  </a:lnTo>
                  <a:lnTo>
                    <a:pt x="632714" y="343789"/>
                  </a:lnTo>
                  <a:lnTo>
                    <a:pt x="679843" y="393801"/>
                  </a:lnTo>
                  <a:lnTo>
                    <a:pt x="719924" y="400367"/>
                  </a:lnTo>
                  <a:lnTo>
                    <a:pt x="760463" y="393801"/>
                  </a:lnTo>
                  <a:lnTo>
                    <a:pt x="760145" y="393801"/>
                  </a:lnTo>
                  <a:lnTo>
                    <a:pt x="789305" y="374853"/>
                  </a:lnTo>
                  <a:lnTo>
                    <a:pt x="789419" y="374662"/>
                  </a:lnTo>
                  <a:lnTo>
                    <a:pt x="806932" y="344551"/>
                  </a:lnTo>
                  <a:lnTo>
                    <a:pt x="807250" y="343992"/>
                  </a:lnTo>
                  <a:lnTo>
                    <a:pt x="807275" y="343789"/>
                  </a:lnTo>
                  <a:lnTo>
                    <a:pt x="813333" y="301980"/>
                  </a:lnTo>
                  <a:lnTo>
                    <a:pt x="813333" y="98513"/>
                  </a:lnTo>
                  <a:close/>
                </a:path>
                <a:path w="1266825" h="401954">
                  <a:moveTo>
                    <a:pt x="1033246" y="4914"/>
                  </a:moveTo>
                  <a:lnTo>
                    <a:pt x="975042" y="4914"/>
                  </a:lnTo>
                  <a:lnTo>
                    <a:pt x="975042" y="306908"/>
                  </a:lnTo>
                  <a:lnTo>
                    <a:pt x="972769" y="324548"/>
                  </a:lnTo>
                  <a:lnTo>
                    <a:pt x="966343" y="336270"/>
                  </a:lnTo>
                  <a:lnTo>
                    <a:pt x="956297" y="342785"/>
                  </a:lnTo>
                  <a:lnTo>
                    <a:pt x="943241" y="344792"/>
                  </a:lnTo>
                  <a:lnTo>
                    <a:pt x="930173" y="342798"/>
                  </a:lnTo>
                  <a:lnTo>
                    <a:pt x="920140" y="336321"/>
                  </a:lnTo>
                  <a:lnTo>
                    <a:pt x="913701" y="324599"/>
                  </a:lnTo>
                  <a:lnTo>
                    <a:pt x="911428" y="306908"/>
                  </a:lnTo>
                  <a:lnTo>
                    <a:pt x="911428" y="4914"/>
                  </a:lnTo>
                  <a:lnTo>
                    <a:pt x="849947" y="4914"/>
                  </a:lnTo>
                  <a:lnTo>
                    <a:pt x="849947" y="302996"/>
                  </a:lnTo>
                  <a:lnTo>
                    <a:pt x="855776" y="344741"/>
                  </a:lnTo>
                  <a:lnTo>
                    <a:pt x="873137" y="375627"/>
                  </a:lnTo>
                  <a:lnTo>
                    <a:pt x="901814" y="394804"/>
                  </a:lnTo>
                  <a:lnTo>
                    <a:pt x="941590" y="401383"/>
                  </a:lnTo>
                  <a:lnTo>
                    <a:pt x="981367" y="394804"/>
                  </a:lnTo>
                  <a:lnTo>
                    <a:pt x="1010043" y="375627"/>
                  </a:lnTo>
                  <a:lnTo>
                    <a:pt x="1027404" y="344741"/>
                  </a:lnTo>
                  <a:lnTo>
                    <a:pt x="1033246" y="302996"/>
                  </a:lnTo>
                  <a:lnTo>
                    <a:pt x="1033246" y="4914"/>
                  </a:lnTo>
                  <a:close/>
                </a:path>
                <a:path w="1266825" h="401954">
                  <a:moveTo>
                    <a:pt x="1266278" y="396328"/>
                  </a:moveTo>
                  <a:lnTo>
                    <a:pt x="1262646" y="384644"/>
                  </a:lnTo>
                  <a:lnTo>
                    <a:pt x="1260322" y="372948"/>
                  </a:lnTo>
                  <a:lnTo>
                    <a:pt x="1260297" y="372694"/>
                  </a:lnTo>
                  <a:lnTo>
                    <a:pt x="1259255" y="360984"/>
                  </a:lnTo>
                  <a:lnTo>
                    <a:pt x="1259268" y="360591"/>
                  </a:lnTo>
                  <a:lnTo>
                    <a:pt x="1259459" y="348843"/>
                  </a:lnTo>
                  <a:lnTo>
                    <a:pt x="1259344" y="286829"/>
                  </a:lnTo>
                  <a:lnTo>
                    <a:pt x="1257414" y="259905"/>
                  </a:lnTo>
                  <a:lnTo>
                    <a:pt x="1250873" y="237058"/>
                  </a:lnTo>
                  <a:lnTo>
                    <a:pt x="1250619" y="236169"/>
                  </a:lnTo>
                  <a:lnTo>
                    <a:pt x="1238046" y="217703"/>
                  </a:lnTo>
                  <a:lnTo>
                    <a:pt x="1218679" y="205105"/>
                  </a:lnTo>
                  <a:lnTo>
                    <a:pt x="1236637" y="192925"/>
                  </a:lnTo>
                  <a:lnTo>
                    <a:pt x="1245222" y="181114"/>
                  </a:lnTo>
                  <a:lnTo>
                    <a:pt x="1249184" y="175666"/>
                  </a:lnTo>
                  <a:lnTo>
                    <a:pt x="1256550" y="153263"/>
                  </a:lnTo>
                  <a:lnTo>
                    <a:pt x="1258951" y="125666"/>
                  </a:lnTo>
                  <a:lnTo>
                    <a:pt x="1258951" y="94970"/>
                  </a:lnTo>
                  <a:lnTo>
                    <a:pt x="1254340" y="60998"/>
                  </a:lnTo>
                  <a:lnTo>
                    <a:pt x="1253591" y="55435"/>
                  </a:lnTo>
                  <a:lnTo>
                    <a:pt x="1237056" y="27305"/>
                  </a:lnTo>
                  <a:lnTo>
                    <a:pt x="1208684" y="10502"/>
                  </a:lnTo>
                  <a:lnTo>
                    <a:pt x="1197470" y="8978"/>
                  </a:lnTo>
                  <a:lnTo>
                    <a:pt x="1197470" y="101168"/>
                  </a:lnTo>
                  <a:lnTo>
                    <a:pt x="1197470" y="139814"/>
                  </a:lnTo>
                  <a:lnTo>
                    <a:pt x="1194930" y="159473"/>
                  </a:lnTo>
                  <a:lnTo>
                    <a:pt x="1187615" y="172212"/>
                  </a:lnTo>
                  <a:lnTo>
                    <a:pt x="1176007" y="179057"/>
                  </a:lnTo>
                  <a:lnTo>
                    <a:pt x="1160614" y="181114"/>
                  </a:lnTo>
                  <a:lnTo>
                    <a:pt x="1136497" y="181114"/>
                  </a:lnTo>
                  <a:lnTo>
                    <a:pt x="1136497" y="60998"/>
                  </a:lnTo>
                  <a:lnTo>
                    <a:pt x="1166164" y="60998"/>
                  </a:lnTo>
                  <a:lnTo>
                    <a:pt x="1180274" y="63347"/>
                  </a:lnTo>
                  <a:lnTo>
                    <a:pt x="1190015" y="70612"/>
                  </a:lnTo>
                  <a:lnTo>
                    <a:pt x="1195654" y="83108"/>
                  </a:lnTo>
                  <a:lnTo>
                    <a:pt x="1197470" y="101168"/>
                  </a:lnTo>
                  <a:lnTo>
                    <a:pt x="1197470" y="8978"/>
                  </a:lnTo>
                  <a:lnTo>
                    <a:pt x="1167815" y="4914"/>
                  </a:lnTo>
                  <a:lnTo>
                    <a:pt x="1075029" y="4914"/>
                  </a:lnTo>
                  <a:lnTo>
                    <a:pt x="1075029" y="396328"/>
                  </a:lnTo>
                  <a:lnTo>
                    <a:pt x="1136497" y="396328"/>
                  </a:lnTo>
                  <a:lnTo>
                    <a:pt x="1136497" y="237058"/>
                  </a:lnTo>
                  <a:lnTo>
                    <a:pt x="1157833" y="237058"/>
                  </a:lnTo>
                  <a:lnTo>
                    <a:pt x="1175715" y="239725"/>
                  </a:lnTo>
                  <a:lnTo>
                    <a:pt x="1188224" y="248297"/>
                  </a:lnTo>
                  <a:lnTo>
                    <a:pt x="1195578" y="263702"/>
                  </a:lnTo>
                  <a:lnTo>
                    <a:pt x="1197978" y="286829"/>
                  </a:lnTo>
                  <a:lnTo>
                    <a:pt x="1197965" y="348843"/>
                  </a:lnTo>
                  <a:lnTo>
                    <a:pt x="1197521" y="360591"/>
                  </a:lnTo>
                  <a:lnTo>
                    <a:pt x="1197546" y="360984"/>
                  </a:lnTo>
                  <a:lnTo>
                    <a:pt x="1198308" y="372694"/>
                  </a:lnTo>
                  <a:lnTo>
                    <a:pt x="1198359" y="372948"/>
                  </a:lnTo>
                  <a:lnTo>
                    <a:pt x="1200353" y="384644"/>
                  </a:lnTo>
                  <a:lnTo>
                    <a:pt x="1203629" y="396328"/>
                  </a:lnTo>
                  <a:lnTo>
                    <a:pt x="1266278" y="396328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1" name="object 4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67569" y="4477260"/>
              <a:ext cx="1088406" cy="171042"/>
            </a:xfrm>
            <a:prstGeom prst="rect">
              <a:avLst/>
            </a:prstGeom>
          </p:spPr>
        </p:pic>
      </p:grpSp>
      <p:grpSp>
        <p:nvGrpSpPr>
          <p:cNvPr id="42" name="object 42"/>
          <p:cNvGrpSpPr/>
          <p:nvPr/>
        </p:nvGrpSpPr>
        <p:grpSpPr>
          <a:xfrm>
            <a:off x="2507207" y="590948"/>
            <a:ext cx="2030730" cy="768985"/>
            <a:chOff x="2507207" y="590948"/>
            <a:chExt cx="2030730" cy="768985"/>
          </a:xfrm>
        </p:grpSpPr>
        <p:sp>
          <p:nvSpPr>
            <p:cNvPr id="43" name="object 43"/>
            <p:cNvSpPr/>
            <p:nvPr/>
          </p:nvSpPr>
          <p:spPr>
            <a:xfrm>
              <a:off x="2507207" y="590948"/>
              <a:ext cx="2030730" cy="768985"/>
            </a:xfrm>
            <a:custGeom>
              <a:avLst/>
              <a:gdLst/>
              <a:ahLst/>
              <a:cxnLst/>
              <a:rect l="l" t="t" r="r" b="b"/>
              <a:pathLst>
                <a:path w="2030729" h="768985">
                  <a:moveTo>
                    <a:pt x="1942728" y="768940"/>
                  </a:moveTo>
                  <a:lnTo>
                    <a:pt x="402986" y="768948"/>
                  </a:lnTo>
                  <a:lnTo>
                    <a:pt x="362242" y="756619"/>
                  </a:lnTo>
                  <a:lnTo>
                    <a:pt x="327903" y="722263"/>
                  </a:lnTo>
                  <a:lnTo>
                    <a:pt x="315581" y="681498"/>
                  </a:lnTo>
                  <a:lnTo>
                    <a:pt x="315590" y="227359"/>
                  </a:lnTo>
                  <a:lnTo>
                    <a:pt x="0" y="16"/>
                  </a:lnTo>
                  <a:lnTo>
                    <a:pt x="1936334" y="16"/>
                  </a:lnTo>
                  <a:lnTo>
                    <a:pt x="1942486" y="0"/>
                  </a:lnTo>
                  <a:lnTo>
                    <a:pt x="1948581" y="585"/>
                  </a:lnTo>
                  <a:lnTo>
                    <a:pt x="1993545" y="19112"/>
                  </a:lnTo>
                  <a:lnTo>
                    <a:pt x="2020624" y="52046"/>
                  </a:lnTo>
                  <a:lnTo>
                    <a:pt x="2030127" y="87450"/>
                  </a:lnTo>
                  <a:lnTo>
                    <a:pt x="2030127" y="681495"/>
                  </a:lnTo>
                  <a:lnTo>
                    <a:pt x="2017775" y="722236"/>
                  </a:lnTo>
                  <a:lnTo>
                    <a:pt x="1983448" y="756581"/>
                  </a:lnTo>
                  <a:lnTo>
                    <a:pt x="1948811" y="768340"/>
                  </a:lnTo>
                  <a:lnTo>
                    <a:pt x="1942728" y="768940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3058350" y="904227"/>
              <a:ext cx="1304925" cy="179070"/>
            </a:xfrm>
            <a:custGeom>
              <a:avLst/>
              <a:gdLst/>
              <a:ahLst/>
              <a:cxnLst/>
              <a:rect l="l" t="t" r="r" b="b"/>
              <a:pathLst>
                <a:path w="1304925" h="179069">
                  <a:moveTo>
                    <a:pt x="1304391" y="175399"/>
                  </a:moveTo>
                  <a:lnTo>
                    <a:pt x="1228013" y="173799"/>
                  </a:lnTo>
                  <a:lnTo>
                    <a:pt x="1024890" y="172605"/>
                  </a:lnTo>
                  <a:lnTo>
                    <a:pt x="570433" y="172021"/>
                  </a:lnTo>
                  <a:lnTo>
                    <a:pt x="219049" y="172847"/>
                  </a:lnTo>
                  <a:lnTo>
                    <a:pt x="43891" y="174167"/>
                  </a:lnTo>
                  <a:lnTo>
                    <a:pt x="5080" y="174967"/>
                  </a:lnTo>
                  <a:lnTo>
                    <a:pt x="0" y="175399"/>
                  </a:lnTo>
                  <a:lnTo>
                    <a:pt x="5080" y="175831"/>
                  </a:lnTo>
                  <a:lnTo>
                    <a:pt x="19926" y="176250"/>
                  </a:lnTo>
                  <a:lnTo>
                    <a:pt x="76441" y="177012"/>
                  </a:lnTo>
                  <a:lnTo>
                    <a:pt x="279641" y="178206"/>
                  </a:lnTo>
                  <a:lnTo>
                    <a:pt x="734060" y="178790"/>
                  </a:lnTo>
                  <a:lnTo>
                    <a:pt x="1085367" y="177952"/>
                  </a:lnTo>
                  <a:lnTo>
                    <a:pt x="1260500" y="176644"/>
                  </a:lnTo>
                  <a:lnTo>
                    <a:pt x="1299311" y="175831"/>
                  </a:lnTo>
                  <a:lnTo>
                    <a:pt x="1304391" y="175399"/>
                  </a:lnTo>
                  <a:close/>
                </a:path>
                <a:path w="1304925" h="179069">
                  <a:moveTo>
                    <a:pt x="1304391" y="3378"/>
                  </a:moveTo>
                  <a:lnTo>
                    <a:pt x="1187589" y="1422"/>
                  </a:lnTo>
                  <a:lnTo>
                    <a:pt x="958875" y="368"/>
                  </a:lnTo>
                  <a:lnTo>
                    <a:pt x="570433" y="0"/>
                  </a:lnTo>
                  <a:lnTo>
                    <a:pt x="219049" y="876"/>
                  </a:lnTo>
                  <a:lnTo>
                    <a:pt x="43891" y="2197"/>
                  </a:lnTo>
                  <a:lnTo>
                    <a:pt x="5080" y="2971"/>
                  </a:lnTo>
                  <a:lnTo>
                    <a:pt x="0" y="3378"/>
                  </a:lnTo>
                  <a:lnTo>
                    <a:pt x="5080" y="3784"/>
                  </a:lnTo>
                  <a:lnTo>
                    <a:pt x="19926" y="4178"/>
                  </a:lnTo>
                  <a:lnTo>
                    <a:pt x="116878" y="5283"/>
                  </a:lnTo>
                  <a:lnTo>
                    <a:pt x="345668" y="6375"/>
                  </a:lnTo>
                  <a:lnTo>
                    <a:pt x="734060" y="6769"/>
                  </a:lnTo>
                  <a:lnTo>
                    <a:pt x="1085367" y="5930"/>
                  </a:lnTo>
                  <a:lnTo>
                    <a:pt x="1260500" y="4622"/>
                  </a:lnTo>
                  <a:lnTo>
                    <a:pt x="1299311" y="3810"/>
                  </a:lnTo>
                  <a:lnTo>
                    <a:pt x="1304391" y="3378"/>
                  </a:lnTo>
                  <a:close/>
                </a:path>
              </a:pathLst>
            </a:custGeom>
            <a:solidFill>
              <a:srgbClr val="DFDF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5" name="object 45"/>
          <p:cNvSpPr/>
          <p:nvPr/>
        </p:nvSpPr>
        <p:spPr>
          <a:xfrm>
            <a:off x="2315833" y="5637466"/>
            <a:ext cx="8843645" cy="0"/>
          </a:xfrm>
          <a:custGeom>
            <a:avLst/>
            <a:gdLst/>
            <a:ahLst/>
            <a:cxnLst/>
            <a:rect l="l" t="t" r="r" b="b"/>
            <a:pathLst>
              <a:path w="8843645">
                <a:moveTo>
                  <a:pt x="8843337" y="0"/>
                </a:moveTo>
                <a:lnTo>
                  <a:pt x="0" y="0"/>
                </a:lnTo>
                <a:lnTo>
                  <a:pt x="8843337" y="0"/>
                </a:lnTo>
                <a:close/>
              </a:path>
            </a:pathLst>
          </a:custGeom>
          <a:solidFill>
            <a:srgbClr val="25323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6" name="object 46"/>
          <p:cNvGrpSpPr/>
          <p:nvPr/>
        </p:nvGrpSpPr>
        <p:grpSpPr>
          <a:xfrm>
            <a:off x="9786922" y="3503105"/>
            <a:ext cx="1334135" cy="2131695"/>
            <a:chOff x="9786922" y="3503105"/>
            <a:chExt cx="1334135" cy="2131695"/>
          </a:xfrm>
        </p:grpSpPr>
        <p:sp>
          <p:nvSpPr>
            <p:cNvPr id="47" name="object 47"/>
            <p:cNvSpPr/>
            <p:nvPr/>
          </p:nvSpPr>
          <p:spPr>
            <a:xfrm>
              <a:off x="9786912" y="3670706"/>
              <a:ext cx="1334135" cy="1322705"/>
            </a:xfrm>
            <a:custGeom>
              <a:avLst/>
              <a:gdLst/>
              <a:ahLst/>
              <a:cxnLst/>
              <a:rect l="l" t="t" r="r" b="b"/>
              <a:pathLst>
                <a:path w="1334134" h="1322704">
                  <a:moveTo>
                    <a:pt x="934758" y="754938"/>
                  </a:moveTo>
                  <a:lnTo>
                    <a:pt x="933881" y="709726"/>
                  </a:lnTo>
                  <a:lnTo>
                    <a:pt x="929792" y="666229"/>
                  </a:lnTo>
                  <a:lnTo>
                    <a:pt x="923086" y="623074"/>
                  </a:lnTo>
                  <a:lnTo>
                    <a:pt x="914349" y="578891"/>
                  </a:lnTo>
                  <a:lnTo>
                    <a:pt x="893127" y="481977"/>
                  </a:lnTo>
                  <a:lnTo>
                    <a:pt x="881824" y="426516"/>
                  </a:lnTo>
                  <a:lnTo>
                    <a:pt x="866800" y="372935"/>
                  </a:lnTo>
                  <a:lnTo>
                    <a:pt x="844537" y="315341"/>
                  </a:lnTo>
                  <a:lnTo>
                    <a:pt x="821448" y="264147"/>
                  </a:lnTo>
                  <a:lnTo>
                    <a:pt x="802182" y="226504"/>
                  </a:lnTo>
                  <a:lnTo>
                    <a:pt x="773887" y="212217"/>
                  </a:lnTo>
                  <a:lnTo>
                    <a:pt x="770267" y="212509"/>
                  </a:lnTo>
                  <a:lnTo>
                    <a:pt x="741603" y="241719"/>
                  </a:lnTo>
                  <a:lnTo>
                    <a:pt x="742657" y="294919"/>
                  </a:lnTo>
                  <a:lnTo>
                    <a:pt x="745947" y="344246"/>
                  </a:lnTo>
                  <a:lnTo>
                    <a:pt x="751433" y="393382"/>
                  </a:lnTo>
                  <a:lnTo>
                    <a:pt x="759129" y="442302"/>
                  </a:lnTo>
                  <a:lnTo>
                    <a:pt x="770026" y="506882"/>
                  </a:lnTo>
                  <a:lnTo>
                    <a:pt x="779754" y="567385"/>
                  </a:lnTo>
                  <a:lnTo>
                    <a:pt x="788022" y="623938"/>
                  </a:lnTo>
                  <a:lnTo>
                    <a:pt x="794600" y="676681"/>
                  </a:lnTo>
                  <a:lnTo>
                    <a:pt x="799198" y="725690"/>
                  </a:lnTo>
                  <a:lnTo>
                    <a:pt x="801585" y="771118"/>
                  </a:lnTo>
                  <a:lnTo>
                    <a:pt x="801484" y="813066"/>
                  </a:lnTo>
                  <a:lnTo>
                    <a:pt x="798639" y="851649"/>
                  </a:lnTo>
                  <a:lnTo>
                    <a:pt x="791959" y="899553"/>
                  </a:lnTo>
                  <a:lnTo>
                    <a:pt x="783767" y="947026"/>
                  </a:lnTo>
                  <a:lnTo>
                    <a:pt x="774065" y="994092"/>
                  </a:lnTo>
                  <a:lnTo>
                    <a:pt x="762850" y="1040739"/>
                  </a:lnTo>
                  <a:lnTo>
                    <a:pt x="759472" y="1052995"/>
                  </a:lnTo>
                  <a:lnTo>
                    <a:pt x="757275" y="1014958"/>
                  </a:lnTo>
                  <a:lnTo>
                    <a:pt x="739419" y="774700"/>
                  </a:lnTo>
                  <a:lnTo>
                    <a:pt x="717588" y="590715"/>
                  </a:lnTo>
                  <a:lnTo>
                    <a:pt x="706767" y="539546"/>
                  </a:lnTo>
                  <a:lnTo>
                    <a:pt x="693483" y="488022"/>
                  </a:lnTo>
                  <a:lnTo>
                    <a:pt x="678243" y="437426"/>
                  </a:lnTo>
                  <a:lnTo>
                    <a:pt x="661555" y="389039"/>
                  </a:lnTo>
                  <a:lnTo>
                    <a:pt x="643953" y="344131"/>
                  </a:lnTo>
                  <a:lnTo>
                    <a:pt x="625932" y="303999"/>
                  </a:lnTo>
                  <a:lnTo>
                    <a:pt x="608025" y="269900"/>
                  </a:lnTo>
                  <a:lnTo>
                    <a:pt x="589038" y="259270"/>
                  </a:lnTo>
                  <a:lnTo>
                    <a:pt x="580047" y="262394"/>
                  </a:lnTo>
                  <a:lnTo>
                    <a:pt x="576592" y="265239"/>
                  </a:lnTo>
                  <a:lnTo>
                    <a:pt x="571766" y="273443"/>
                  </a:lnTo>
                  <a:lnTo>
                    <a:pt x="570979" y="277850"/>
                  </a:lnTo>
                  <a:lnTo>
                    <a:pt x="576872" y="316877"/>
                  </a:lnTo>
                  <a:lnTo>
                    <a:pt x="588822" y="401777"/>
                  </a:lnTo>
                  <a:lnTo>
                    <a:pt x="595299" y="450723"/>
                  </a:lnTo>
                  <a:lnTo>
                    <a:pt x="601878" y="502920"/>
                  </a:lnTo>
                  <a:lnTo>
                    <a:pt x="608355" y="557580"/>
                  </a:lnTo>
                  <a:lnTo>
                    <a:pt x="614540" y="613892"/>
                  </a:lnTo>
                  <a:lnTo>
                    <a:pt x="620242" y="671055"/>
                  </a:lnTo>
                  <a:lnTo>
                    <a:pt x="625271" y="728281"/>
                  </a:lnTo>
                  <a:lnTo>
                    <a:pt x="629437" y="784733"/>
                  </a:lnTo>
                  <a:lnTo>
                    <a:pt x="632561" y="839647"/>
                  </a:lnTo>
                  <a:lnTo>
                    <a:pt x="634453" y="892187"/>
                  </a:lnTo>
                  <a:lnTo>
                    <a:pt x="634911" y="941578"/>
                  </a:lnTo>
                  <a:lnTo>
                    <a:pt x="633945" y="1112469"/>
                  </a:lnTo>
                  <a:lnTo>
                    <a:pt x="633996" y="1164513"/>
                  </a:lnTo>
                  <a:lnTo>
                    <a:pt x="542798" y="1056462"/>
                  </a:lnTo>
                  <a:lnTo>
                    <a:pt x="424942" y="911682"/>
                  </a:lnTo>
                  <a:lnTo>
                    <a:pt x="314020" y="765771"/>
                  </a:lnTo>
                  <a:lnTo>
                    <a:pt x="212585" y="602780"/>
                  </a:lnTo>
                  <a:lnTo>
                    <a:pt x="115582" y="420446"/>
                  </a:lnTo>
                  <a:lnTo>
                    <a:pt x="42849" y="271983"/>
                  </a:lnTo>
                  <a:lnTo>
                    <a:pt x="14211" y="210667"/>
                  </a:lnTo>
                  <a:lnTo>
                    <a:pt x="6807" y="209778"/>
                  </a:lnTo>
                  <a:lnTo>
                    <a:pt x="16865" y="335889"/>
                  </a:lnTo>
                  <a:lnTo>
                    <a:pt x="80479" y="551688"/>
                  </a:lnTo>
                  <a:lnTo>
                    <a:pt x="205752" y="834580"/>
                  </a:lnTo>
                  <a:lnTo>
                    <a:pt x="358267" y="1081366"/>
                  </a:lnTo>
                  <a:lnTo>
                    <a:pt x="487108" y="1255915"/>
                  </a:lnTo>
                  <a:lnTo>
                    <a:pt x="541362" y="1322120"/>
                  </a:lnTo>
                  <a:lnTo>
                    <a:pt x="634225" y="1245057"/>
                  </a:lnTo>
                  <a:lnTo>
                    <a:pt x="634911" y="1312646"/>
                  </a:lnTo>
                  <a:lnTo>
                    <a:pt x="773772" y="1312646"/>
                  </a:lnTo>
                  <a:lnTo>
                    <a:pt x="771994" y="1277150"/>
                  </a:lnTo>
                  <a:lnTo>
                    <a:pt x="787400" y="1278801"/>
                  </a:lnTo>
                  <a:lnTo>
                    <a:pt x="804722" y="1236103"/>
                  </a:lnTo>
                  <a:lnTo>
                    <a:pt x="845007" y="1129703"/>
                  </a:lnTo>
                  <a:lnTo>
                    <a:pt x="890765" y="992136"/>
                  </a:lnTo>
                  <a:lnTo>
                    <a:pt x="924496" y="855941"/>
                  </a:lnTo>
                  <a:lnTo>
                    <a:pt x="931824" y="803224"/>
                  </a:lnTo>
                  <a:lnTo>
                    <a:pt x="934758" y="754938"/>
                  </a:lnTo>
                  <a:close/>
                </a:path>
                <a:path w="1334134" h="1322704">
                  <a:moveTo>
                    <a:pt x="1333563" y="81445"/>
                  </a:moveTo>
                  <a:lnTo>
                    <a:pt x="1332471" y="41808"/>
                  </a:lnTo>
                  <a:lnTo>
                    <a:pt x="1328966" y="14033"/>
                  </a:lnTo>
                  <a:lnTo>
                    <a:pt x="1324533" y="0"/>
                  </a:lnTo>
                  <a:lnTo>
                    <a:pt x="1317396" y="6781"/>
                  </a:lnTo>
                  <a:lnTo>
                    <a:pt x="1288097" y="80073"/>
                  </a:lnTo>
                  <a:lnTo>
                    <a:pt x="1269161" y="136296"/>
                  </a:lnTo>
                  <a:lnTo>
                    <a:pt x="1249514" y="198729"/>
                  </a:lnTo>
                  <a:lnTo>
                    <a:pt x="1230757" y="262242"/>
                  </a:lnTo>
                  <a:lnTo>
                    <a:pt x="1214488" y="321691"/>
                  </a:lnTo>
                  <a:lnTo>
                    <a:pt x="1202334" y="371957"/>
                  </a:lnTo>
                  <a:lnTo>
                    <a:pt x="1130173" y="563156"/>
                  </a:lnTo>
                  <a:lnTo>
                    <a:pt x="996289" y="869518"/>
                  </a:lnTo>
                  <a:lnTo>
                    <a:pt x="867181" y="1153909"/>
                  </a:lnTo>
                  <a:lnTo>
                    <a:pt x="809371" y="1279182"/>
                  </a:lnTo>
                  <a:lnTo>
                    <a:pt x="809371" y="1303185"/>
                  </a:lnTo>
                  <a:lnTo>
                    <a:pt x="934847" y="1303185"/>
                  </a:lnTo>
                  <a:lnTo>
                    <a:pt x="980084" y="1172654"/>
                  </a:lnTo>
                  <a:lnTo>
                    <a:pt x="1084541" y="873264"/>
                  </a:lnTo>
                  <a:lnTo>
                    <a:pt x="1201394" y="543306"/>
                  </a:lnTo>
                  <a:lnTo>
                    <a:pt x="1283766" y="321056"/>
                  </a:lnTo>
                  <a:lnTo>
                    <a:pt x="1307350" y="252730"/>
                  </a:lnTo>
                  <a:lnTo>
                    <a:pt x="1322501" y="188772"/>
                  </a:lnTo>
                  <a:lnTo>
                    <a:pt x="1330744" y="131051"/>
                  </a:lnTo>
                  <a:lnTo>
                    <a:pt x="1333563" y="81445"/>
                  </a:lnTo>
                  <a:close/>
                </a:path>
              </a:pathLst>
            </a:custGeom>
            <a:solidFill>
              <a:srgbClr val="45596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9791395" y="3686619"/>
              <a:ext cx="1316355" cy="1292225"/>
            </a:xfrm>
            <a:custGeom>
              <a:avLst/>
              <a:gdLst/>
              <a:ahLst/>
              <a:cxnLst/>
              <a:rect l="l" t="t" r="r" b="b"/>
              <a:pathLst>
                <a:path w="1316354" h="1292225">
                  <a:moveTo>
                    <a:pt x="639267" y="1227899"/>
                  </a:moveTo>
                  <a:lnTo>
                    <a:pt x="636473" y="1224749"/>
                  </a:lnTo>
                  <a:lnTo>
                    <a:pt x="633437" y="1221841"/>
                  </a:lnTo>
                  <a:lnTo>
                    <a:pt x="583057" y="1179766"/>
                  </a:lnTo>
                  <a:lnTo>
                    <a:pt x="560133" y="1159459"/>
                  </a:lnTo>
                  <a:lnTo>
                    <a:pt x="505955" y="1107922"/>
                  </a:lnTo>
                  <a:lnTo>
                    <a:pt x="472351" y="1073137"/>
                  </a:lnTo>
                  <a:lnTo>
                    <a:pt x="439813" y="1037539"/>
                  </a:lnTo>
                  <a:lnTo>
                    <a:pt x="408343" y="1001115"/>
                  </a:lnTo>
                  <a:lnTo>
                    <a:pt x="377952" y="963866"/>
                  </a:lnTo>
                  <a:lnTo>
                    <a:pt x="348615" y="925804"/>
                  </a:lnTo>
                  <a:lnTo>
                    <a:pt x="320357" y="886904"/>
                  </a:lnTo>
                  <a:lnTo>
                    <a:pt x="293166" y="847178"/>
                  </a:lnTo>
                  <a:lnTo>
                    <a:pt x="267042" y="806627"/>
                  </a:lnTo>
                  <a:lnTo>
                    <a:pt x="241998" y="765263"/>
                  </a:lnTo>
                  <a:lnTo>
                    <a:pt x="218084" y="723315"/>
                  </a:lnTo>
                  <a:lnTo>
                    <a:pt x="195059" y="680974"/>
                  </a:lnTo>
                  <a:lnTo>
                    <a:pt x="172897" y="638200"/>
                  </a:lnTo>
                  <a:lnTo>
                    <a:pt x="151625" y="595033"/>
                  </a:lnTo>
                  <a:lnTo>
                    <a:pt x="131229" y="551434"/>
                  </a:lnTo>
                  <a:lnTo>
                    <a:pt x="111721" y="507441"/>
                  </a:lnTo>
                  <a:lnTo>
                    <a:pt x="93078" y="463029"/>
                  </a:lnTo>
                  <a:lnTo>
                    <a:pt x="75323" y="418198"/>
                  </a:lnTo>
                  <a:lnTo>
                    <a:pt x="58445" y="372973"/>
                  </a:lnTo>
                  <a:lnTo>
                    <a:pt x="45046" y="335749"/>
                  </a:lnTo>
                  <a:lnTo>
                    <a:pt x="23609" y="273253"/>
                  </a:lnTo>
                  <a:lnTo>
                    <a:pt x="4292" y="214718"/>
                  </a:lnTo>
                  <a:lnTo>
                    <a:pt x="3175" y="210680"/>
                  </a:lnTo>
                  <a:lnTo>
                    <a:pt x="1739" y="206768"/>
                  </a:lnTo>
                  <a:lnTo>
                    <a:pt x="0" y="202971"/>
                  </a:lnTo>
                  <a:lnTo>
                    <a:pt x="520" y="207264"/>
                  </a:lnTo>
                  <a:lnTo>
                    <a:pt x="1435" y="211480"/>
                  </a:lnTo>
                  <a:lnTo>
                    <a:pt x="20066" y="274789"/>
                  </a:lnTo>
                  <a:lnTo>
                    <a:pt x="40373" y="337756"/>
                  </a:lnTo>
                  <a:lnTo>
                    <a:pt x="53276" y="375246"/>
                  </a:lnTo>
                  <a:lnTo>
                    <a:pt x="69684" y="420801"/>
                  </a:lnTo>
                  <a:lnTo>
                    <a:pt x="87058" y="465937"/>
                  </a:lnTo>
                  <a:lnTo>
                    <a:pt x="105371" y="510628"/>
                  </a:lnTo>
                  <a:lnTo>
                    <a:pt x="124625" y="554875"/>
                  </a:lnTo>
                  <a:lnTo>
                    <a:pt x="144843" y="598690"/>
                  </a:lnTo>
                  <a:lnTo>
                    <a:pt x="166001" y="642061"/>
                  </a:lnTo>
                  <a:lnTo>
                    <a:pt x="188112" y="684999"/>
                  </a:lnTo>
                  <a:lnTo>
                    <a:pt x="211175" y="727494"/>
                  </a:lnTo>
                  <a:lnTo>
                    <a:pt x="235178" y="769556"/>
                  </a:lnTo>
                  <a:lnTo>
                    <a:pt x="260337" y="811072"/>
                  </a:lnTo>
                  <a:lnTo>
                    <a:pt x="286600" y="851712"/>
                  </a:lnTo>
                  <a:lnTo>
                    <a:pt x="313994" y="891489"/>
                  </a:lnTo>
                  <a:lnTo>
                    <a:pt x="342493" y="930389"/>
                  </a:lnTo>
                  <a:lnTo>
                    <a:pt x="372122" y="968425"/>
                  </a:lnTo>
                  <a:lnTo>
                    <a:pt x="402869" y="1005586"/>
                  </a:lnTo>
                  <a:lnTo>
                    <a:pt x="434721" y="1041869"/>
                  </a:lnTo>
                  <a:lnTo>
                    <a:pt x="467702" y="1077290"/>
                  </a:lnTo>
                  <a:lnTo>
                    <a:pt x="501789" y="1111834"/>
                  </a:lnTo>
                  <a:lnTo>
                    <a:pt x="550011" y="1156754"/>
                  </a:lnTo>
                  <a:lnTo>
                    <a:pt x="609104" y="1205966"/>
                  </a:lnTo>
                  <a:lnTo>
                    <a:pt x="635635" y="1225804"/>
                  </a:lnTo>
                  <a:lnTo>
                    <a:pt x="639267" y="1227899"/>
                  </a:lnTo>
                  <a:close/>
                </a:path>
                <a:path w="1316354" h="1292225">
                  <a:moveTo>
                    <a:pt x="680021" y="840930"/>
                  </a:moveTo>
                  <a:lnTo>
                    <a:pt x="679818" y="833018"/>
                  </a:lnTo>
                  <a:lnTo>
                    <a:pt x="678776" y="825131"/>
                  </a:lnTo>
                  <a:lnTo>
                    <a:pt x="678154" y="812914"/>
                  </a:lnTo>
                  <a:lnTo>
                    <a:pt x="670661" y="718134"/>
                  </a:lnTo>
                  <a:lnTo>
                    <a:pt x="665213" y="667918"/>
                  </a:lnTo>
                  <a:lnTo>
                    <a:pt x="658101" y="612533"/>
                  </a:lnTo>
                  <a:lnTo>
                    <a:pt x="649236" y="553199"/>
                  </a:lnTo>
                  <a:lnTo>
                    <a:pt x="639114" y="494042"/>
                  </a:lnTo>
                  <a:lnTo>
                    <a:pt x="628573" y="439166"/>
                  </a:lnTo>
                  <a:lnTo>
                    <a:pt x="618109" y="389712"/>
                  </a:lnTo>
                  <a:lnTo>
                    <a:pt x="608203" y="346824"/>
                  </a:lnTo>
                  <a:lnTo>
                    <a:pt x="592302" y="285064"/>
                  </a:lnTo>
                  <a:lnTo>
                    <a:pt x="590600" y="277406"/>
                  </a:lnTo>
                  <a:lnTo>
                    <a:pt x="588238" y="269951"/>
                  </a:lnTo>
                  <a:lnTo>
                    <a:pt x="585228" y="262712"/>
                  </a:lnTo>
                  <a:lnTo>
                    <a:pt x="585978" y="270522"/>
                  </a:lnTo>
                  <a:lnTo>
                    <a:pt x="587362" y="278231"/>
                  </a:lnTo>
                  <a:lnTo>
                    <a:pt x="589394" y="285826"/>
                  </a:lnTo>
                  <a:lnTo>
                    <a:pt x="611746" y="391109"/>
                  </a:lnTo>
                  <a:lnTo>
                    <a:pt x="621487" y="440613"/>
                  </a:lnTo>
                  <a:lnTo>
                    <a:pt x="631571" y="495452"/>
                  </a:lnTo>
                  <a:lnTo>
                    <a:pt x="641527" y="554469"/>
                  </a:lnTo>
                  <a:lnTo>
                    <a:pt x="650557" y="613613"/>
                  </a:lnTo>
                  <a:lnTo>
                    <a:pt x="658177" y="668820"/>
                  </a:lnTo>
                  <a:lnTo>
                    <a:pt x="664451" y="718883"/>
                  </a:lnTo>
                  <a:lnTo>
                    <a:pt x="669429" y="762609"/>
                  </a:lnTo>
                  <a:lnTo>
                    <a:pt x="676122" y="825754"/>
                  </a:lnTo>
                  <a:lnTo>
                    <a:pt x="676579" y="833551"/>
                  </a:lnTo>
                  <a:lnTo>
                    <a:pt x="677672" y="841260"/>
                  </a:lnTo>
                  <a:lnTo>
                    <a:pt x="679399" y="848868"/>
                  </a:lnTo>
                  <a:lnTo>
                    <a:pt x="680021" y="840930"/>
                  </a:lnTo>
                  <a:close/>
                </a:path>
                <a:path w="1316354" h="1292225">
                  <a:moveTo>
                    <a:pt x="855560" y="682929"/>
                  </a:moveTo>
                  <a:lnTo>
                    <a:pt x="854341" y="630618"/>
                  </a:lnTo>
                  <a:lnTo>
                    <a:pt x="851090" y="578243"/>
                  </a:lnTo>
                  <a:lnTo>
                    <a:pt x="845781" y="525792"/>
                  </a:lnTo>
                  <a:lnTo>
                    <a:pt x="839330" y="479107"/>
                  </a:lnTo>
                  <a:lnTo>
                    <a:pt x="825766" y="404406"/>
                  </a:lnTo>
                  <a:lnTo>
                    <a:pt x="810272" y="340309"/>
                  </a:lnTo>
                  <a:lnTo>
                    <a:pt x="792556" y="280873"/>
                  </a:lnTo>
                  <a:lnTo>
                    <a:pt x="769785" y="217995"/>
                  </a:lnTo>
                  <a:lnTo>
                    <a:pt x="768680" y="214490"/>
                  </a:lnTo>
                  <a:lnTo>
                    <a:pt x="767245" y="211124"/>
                  </a:lnTo>
                  <a:lnTo>
                    <a:pt x="765492" y="207899"/>
                  </a:lnTo>
                  <a:lnTo>
                    <a:pt x="766241" y="211759"/>
                  </a:lnTo>
                  <a:lnTo>
                    <a:pt x="767384" y="215506"/>
                  </a:lnTo>
                  <a:lnTo>
                    <a:pt x="768908" y="219138"/>
                  </a:lnTo>
                  <a:lnTo>
                    <a:pt x="781900" y="259168"/>
                  </a:lnTo>
                  <a:lnTo>
                    <a:pt x="801268" y="325767"/>
                  </a:lnTo>
                  <a:lnTo>
                    <a:pt x="820178" y="406260"/>
                  </a:lnTo>
                  <a:lnTo>
                    <a:pt x="829716" y="458381"/>
                  </a:lnTo>
                  <a:lnTo>
                    <a:pt x="839216" y="527062"/>
                  </a:lnTo>
                  <a:lnTo>
                    <a:pt x="844181" y="579234"/>
                  </a:lnTo>
                  <a:lnTo>
                    <a:pt x="847204" y="631329"/>
                  </a:lnTo>
                  <a:lnTo>
                    <a:pt x="848271" y="683361"/>
                  </a:lnTo>
                  <a:lnTo>
                    <a:pt x="847382" y="735317"/>
                  </a:lnTo>
                  <a:lnTo>
                    <a:pt x="844537" y="787209"/>
                  </a:lnTo>
                  <a:lnTo>
                    <a:pt x="839749" y="839038"/>
                  </a:lnTo>
                  <a:lnTo>
                    <a:pt x="833018" y="890778"/>
                  </a:lnTo>
                  <a:lnTo>
                    <a:pt x="824318" y="942467"/>
                  </a:lnTo>
                  <a:lnTo>
                    <a:pt x="809840" y="1009789"/>
                  </a:lnTo>
                  <a:lnTo>
                    <a:pt x="796798" y="1061161"/>
                  </a:lnTo>
                  <a:lnTo>
                    <a:pt x="777519" y="1124153"/>
                  </a:lnTo>
                  <a:lnTo>
                    <a:pt x="756932" y="1182268"/>
                  </a:lnTo>
                  <a:lnTo>
                    <a:pt x="732167" y="1244320"/>
                  </a:lnTo>
                  <a:lnTo>
                    <a:pt x="730605" y="1247660"/>
                  </a:lnTo>
                  <a:lnTo>
                    <a:pt x="729386" y="1251102"/>
                  </a:lnTo>
                  <a:lnTo>
                    <a:pt x="728510" y="1254683"/>
                  </a:lnTo>
                  <a:lnTo>
                    <a:pt x="730516" y="1251610"/>
                  </a:lnTo>
                  <a:lnTo>
                    <a:pt x="732205" y="1248371"/>
                  </a:lnTo>
                  <a:lnTo>
                    <a:pt x="733564" y="1244955"/>
                  </a:lnTo>
                  <a:lnTo>
                    <a:pt x="750595" y="1206690"/>
                  </a:lnTo>
                  <a:lnTo>
                    <a:pt x="776325" y="1141793"/>
                  </a:lnTo>
                  <a:lnTo>
                    <a:pt x="802220" y="1062799"/>
                  </a:lnTo>
                  <a:lnTo>
                    <a:pt x="815936" y="1011402"/>
                  </a:lnTo>
                  <a:lnTo>
                    <a:pt x="830884" y="943343"/>
                  </a:lnTo>
                  <a:lnTo>
                    <a:pt x="839914" y="891413"/>
                  </a:lnTo>
                  <a:lnTo>
                    <a:pt x="846899" y="839393"/>
                  </a:lnTo>
                  <a:lnTo>
                    <a:pt x="851827" y="787311"/>
                  </a:lnTo>
                  <a:lnTo>
                    <a:pt x="854722" y="735152"/>
                  </a:lnTo>
                  <a:lnTo>
                    <a:pt x="855560" y="682929"/>
                  </a:lnTo>
                  <a:close/>
                </a:path>
                <a:path w="1316354" h="1292225">
                  <a:moveTo>
                    <a:pt x="1315986" y="2362"/>
                  </a:moveTo>
                  <a:lnTo>
                    <a:pt x="1315758" y="0"/>
                  </a:lnTo>
                  <a:lnTo>
                    <a:pt x="1314742" y="2209"/>
                  </a:lnTo>
                  <a:lnTo>
                    <a:pt x="1306156" y="40500"/>
                  </a:lnTo>
                  <a:lnTo>
                    <a:pt x="1296492" y="80416"/>
                  </a:lnTo>
                  <a:lnTo>
                    <a:pt x="1276756" y="151422"/>
                  </a:lnTo>
                  <a:lnTo>
                    <a:pt x="1263751" y="193624"/>
                  </a:lnTo>
                  <a:lnTo>
                    <a:pt x="1248410" y="239725"/>
                  </a:lnTo>
                  <a:lnTo>
                    <a:pt x="1230718" y="289369"/>
                  </a:lnTo>
                  <a:lnTo>
                    <a:pt x="1210945" y="342265"/>
                  </a:lnTo>
                  <a:lnTo>
                    <a:pt x="1189278" y="398106"/>
                  </a:lnTo>
                  <a:lnTo>
                    <a:pt x="1131811" y="542696"/>
                  </a:lnTo>
                  <a:lnTo>
                    <a:pt x="1111821" y="593928"/>
                  </a:lnTo>
                  <a:lnTo>
                    <a:pt x="1091819" y="646544"/>
                  </a:lnTo>
                  <a:lnTo>
                    <a:pt x="1072794" y="699503"/>
                  </a:lnTo>
                  <a:lnTo>
                    <a:pt x="1055357" y="751674"/>
                  </a:lnTo>
                  <a:lnTo>
                    <a:pt x="1039228" y="802754"/>
                  </a:lnTo>
                  <a:lnTo>
                    <a:pt x="992416" y="957846"/>
                  </a:lnTo>
                  <a:lnTo>
                    <a:pt x="975575" y="1011745"/>
                  </a:lnTo>
                  <a:lnTo>
                    <a:pt x="959231" y="1061834"/>
                  </a:lnTo>
                  <a:lnTo>
                    <a:pt x="943368" y="1107795"/>
                  </a:lnTo>
                  <a:lnTo>
                    <a:pt x="927976" y="1149197"/>
                  </a:lnTo>
                  <a:lnTo>
                    <a:pt x="913320" y="1185748"/>
                  </a:lnTo>
                  <a:lnTo>
                    <a:pt x="882688" y="1254556"/>
                  </a:lnTo>
                  <a:lnTo>
                    <a:pt x="865416" y="1289862"/>
                  </a:lnTo>
                  <a:lnTo>
                    <a:pt x="864717" y="1292186"/>
                  </a:lnTo>
                  <a:lnTo>
                    <a:pt x="885088" y="1255826"/>
                  </a:lnTo>
                  <a:lnTo>
                    <a:pt x="906475" y="1211643"/>
                  </a:lnTo>
                  <a:lnTo>
                    <a:pt x="935456" y="1144066"/>
                  </a:lnTo>
                  <a:lnTo>
                    <a:pt x="965009" y="1063828"/>
                  </a:lnTo>
                  <a:lnTo>
                    <a:pt x="981760" y="1013701"/>
                  </a:lnTo>
                  <a:lnTo>
                    <a:pt x="998905" y="959777"/>
                  </a:lnTo>
                  <a:lnTo>
                    <a:pt x="1046670" y="805078"/>
                  </a:lnTo>
                  <a:lnTo>
                    <a:pt x="1063002" y="754126"/>
                  </a:lnTo>
                  <a:lnTo>
                    <a:pt x="1080465" y="702068"/>
                  </a:lnTo>
                  <a:lnTo>
                    <a:pt x="1099261" y="649185"/>
                  </a:lnTo>
                  <a:lnTo>
                    <a:pt x="1118971" y="596658"/>
                  </a:lnTo>
                  <a:lnTo>
                    <a:pt x="1138796" y="545477"/>
                  </a:lnTo>
                  <a:lnTo>
                    <a:pt x="1195959" y="400761"/>
                  </a:lnTo>
                  <a:lnTo>
                    <a:pt x="1217282" y="344728"/>
                  </a:lnTo>
                  <a:lnTo>
                    <a:pt x="1236573" y="291630"/>
                  </a:lnTo>
                  <a:lnTo>
                    <a:pt x="1253832" y="241757"/>
                  </a:lnTo>
                  <a:lnTo>
                    <a:pt x="1269047" y="195389"/>
                  </a:lnTo>
                  <a:lnTo>
                    <a:pt x="1281963" y="152908"/>
                  </a:lnTo>
                  <a:lnTo>
                    <a:pt x="1292440" y="114757"/>
                  </a:lnTo>
                  <a:lnTo>
                    <a:pt x="1306918" y="53174"/>
                  </a:lnTo>
                  <a:lnTo>
                    <a:pt x="1314754" y="9728"/>
                  </a:lnTo>
                  <a:lnTo>
                    <a:pt x="1315758" y="6311"/>
                  </a:lnTo>
                  <a:lnTo>
                    <a:pt x="1315758" y="3543"/>
                  </a:lnTo>
                  <a:lnTo>
                    <a:pt x="1315986" y="2362"/>
                  </a:lnTo>
                  <a:close/>
                </a:path>
              </a:pathLst>
            </a:custGeom>
            <a:solidFill>
              <a:srgbClr val="2532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9920673" y="3503105"/>
              <a:ext cx="631825" cy="1470660"/>
            </a:xfrm>
            <a:custGeom>
              <a:avLst/>
              <a:gdLst/>
              <a:ahLst/>
              <a:cxnLst/>
              <a:rect l="l" t="t" r="r" b="b"/>
              <a:pathLst>
                <a:path w="631825" h="1470660">
                  <a:moveTo>
                    <a:pt x="483353" y="1470647"/>
                  </a:moveTo>
                  <a:lnTo>
                    <a:pt x="466982" y="1405706"/>
                  </a:lnTo>
                  <a:lnTo>
                    <a:pt x="425758" y="1246951"/>
                  </a:lnTo>
                  <a:lnTo>
                    <a:pt x="371516" y="1048482"/>
                  </a:lnTo>
                  <a:lnTo>
                    <a:pt x="316090" y="864400"/>
                  </a:lnTo>
                  <a:lnTo>
                    <a:pt x="301203" y="819861"/>
                  </a:lnTo>
                  <a:lnTo>
                    <a:pt x="284523" y="771503"/>
                  </a:lnTo>
                  <a:lnTo>
                    <a:pt x="266365" y="720128"/>
                  </a:lnTo>
                  <a:lnTo>
                    <a:pt x="247044" y="666536"/>
                  </a:lnTo>
                  <a:lnTo>
                    <a:pt x="226874" y="611530"/>
                  </a:lnTo>
                  <a:lnTo>
                    <a:pt x="206170" y="555911"/>
                  </a:lnTo>
                  <a:lnTo>
                    <a:pt x="185246" y="500480"/>
                  </a:lnTo>
                  <a:lnTo>
                    <a:pt x="164418" y="446040"/>
                  </a:lnTo>
                  <a:lnTo>
                    <a:pt x="143999" y="393391"/>
                  </a:lnTo>
                  <a:lnTo>
                    <a:pt x="124305" y="343336"/>
                  </a:lnTo>
                  <a:lnTo>
                    <a:pt x="105650" y="296676"/>
                  </a:lnTo>
                  <a:lnTo>
                    <a:pt x="88348" y="254212"/>
                  </a:lnTo>
                  <a:lnTo>
                    <a:pt x="72715" y="216746"/>
                  </a:lnTo>
                  <a:lnTo>
                    <a:pt x="34582" y="130951"/>
                  </a:lnTo>
                  <a:lnTo>
                    <a:pt x="22505" y="101475"/>
                  </a:lnTo>
                  <a:lnTo>
                    <a:pt x="11481" y="71589"/>
                  </a:lnTo>
                  <a:lnTo>
                    <a:pt x="469" y="37940"/>
                  </a:lnTo>
                  <a:lnTo>
                    <a:pt x="0" y="34509"/>
                  </a:lnTo>
                  <a:lnTo>
                    <a:pt x="198" y="27490"/>
                  </a:lnTo>
                  <a:lnTo>
                    <a:pt x="28101" y="211"/>
                  </a:lnTo>
                  <a:lnTo>
                    <a:pt x="31556" y="0"/>
                  </a:lnTo>
                  <a:lnTo>
                    <a:pt x="38536" y="725"/>
                  </a:lnTo>
                  <a:lnTo>
                    <a:pt x="76131" y="34159"/>
                  </a:lnTo>
                  <a:lnTo>
                    <a:pt x="98941" y="64866"/>
                  </a:lnTo>
                  <a:lnTo>
                    <a:pt x="122050" y="100372"/>
                  </a:lnTo>
                  <a:lnTo>
                    <a:pt x="145433" y="139972"/>
                  </a:lnTo>
                  <a:lnTo>
                    <a:pt x="169065" y="182956"/>
                  </a:lnTo>
                  <a:lnTo>
                    <a:pt x="192921" y="228618"/>
                  </a:lnTo>
                  <a:lnTo>
                    <a:pt x="216975" y="276250"/>
                  </a:lnTo>
                  <a:lnTo>
                    <a:pt x="290077" y="423894"/>
                  </a:lnTo>
                  <a:lnTo>
                    <a:pt x="314674" y="472333"/>
                  </a:lnTo>
                  <a:lnTo>
                    <a:pt x="339344" y="519205"/>
                  </a:lnTo>
                  <a:lnTo>
                    <a:pt x="364061" y="563802"/>
                  </a:lnTo>
                  <a:lnTo>
                    <a:pt x="461529" y="800588"/>
                  </a:lnTo>
                  <a:lnTo>
                    <a:pt x="547339" y="1093084"/>
                  </a:lnTo>
                  <a:lnTo>
                    <a:pt x="608416" y="1341651"/>
                  </a:lnTo>
                  <a:lnTo>
                    <a:pt x="631680" y="1446649"/>
                  </a:lnTo>
                  <a:lnTo>
                    <a:pt x="483353" y="1470647"/>
                  </a:lnTo>
                  <a:close/>
                </a:path>
              </a:pathLst>
            </a:custGeom>
            <a:solidFill>
              <a:srgbClr val="45596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9937826" y="3509670"/>
              <a:ext cx="614680" cy="1464310"/>
            </a:xfrm>
            <a:custGeom>
              <a:avLst/>
              <a:gdLst/>
              <a:ahLst/>
              <a:cxnLst/>
              <a:rect l="l" t="t" r="r" b="b"/>
              <a:pathLst>
                <a:path w="614679" h="1464310">
                  <a:moveTo>
                    <a:pt x="466191" y="1464221"/>
                  </a:moveTo>
                  <a:lnTo>
                    <a:pt x="465810" y="1457756"/>
                  </a:lnTo>
                  <a:lnTo>
                    <a:pt x="464794" y="1451406"/>
                  </a:lnTo>
                  <a:lnTo>
                    <a:pt x="463169" y="1445145"/>
                  </a:lnTo>
                  <a:lnTo>
                    <a:pt x="443852" y="1358366"/>
                  </a:lnTo>
                  <a:lnTo>
                    <a:pt x="434314" y="1317828"/>
                  </a:lnTo>
                  <a:lnTo>
                    <a:pt x="423456" y="1273035"/>
                  </a:lnTo>
                  <a:lnTo>
                    <a:pt x="411403" y="1224876"/>
                  </a:lnTo>
                  <a:lnTo>
                    <a:pt x="398868" y="1176845"/>
                  </a:lnTo>
                  <a:lnTo>
                    <a:pt x="386613" y="1132420"/>
                  </a:lnTo>
                  <a:lnTo>
                    <a:pt x="374967" y="1092441"/>
                  </a:lnTo>
                  <a:lnTo>
                    <a:pt x="354825" y="1029296"/>
                  </a:lnTo>
                  <a:lnTo>
                    <a:pt x="347154" y="1008011"/>
                  </a:lnTo>
                  <a:lnTo>
                    <a:pt x="345262" y="1001788"/>
                  </a:lnTo>
                  <a:lnTo>
                    <a:pt x="342684" y="995845"/>
                  </a:lnTo>
                  <a:lnTo>
                    <a:pt x="339458" y="990206"/>
                  </a:lnTo>
                  <a:lnTo>
                    <a:pt x="340448" y="996505"/>
                  </a:lnTo>
                  <a:lnTo>
                    <a:pt x="342036" y="1002652"/>
                  </a:lnTo>
                  <a:lnTo>
                    <a:pt x="344246" y="1008646"/>
                  </a:lnTo>
                  <a:lnTo>
                    <a:pt x="358889" y="1059167"/>
                  </a:lnTo>
                  <a:lnTo>
                    <a:pt x="379653" y="1134237"/>
                  </a:lnTo>
                  <a:lnTo>
                    <a:pt x="391452" y="1178750"/>
                  </a:lnTo>
                  <a:lnTo>
                    <a:pt x="403834" y="1226642"/>
                  </a:lnTo>
                  <a:lnTo>
                    <a:pt x="446633" y="1395374"/>
                  </a:lnTo>
                  <a:lnTo>
                    <a:pt x="460133" y="1445895"/>
                  </a:lnTo>
                  <a:lnTo>
                    <a:pt x="461505" y="1452219"/>
                  </a:lnTo>
                  <a:lnTo>
                    <a:pt x="463524" y="1458328"/>
                  </a:lnTo>
                  <a:lnTo>
                    <a:pt x="466191" y="1464221"/>
                  </a:lnTo>
                  <a:close/>
                </a:path>
                <a:path w="614679" h="1464310">
                  <a:moveTo>
                    <a:pt x="540867" y="1449273"/>
                  </a:moveTo>
                  <a:lnTo>
                    <a:pt x="540677" y="1447800"/>
                  </a:lnTo>
                  <a:lnTo>
                    <a:pt x="540423" y="1444637"/>
                  </a:lnTo>
                  <a:lnTo>
                    <a:pt x="539877" y="1441348"/>
                  </a:lnTo>
                  <a:lnTo>
                    <a:pt x="539788" y="1436052"/>
                  </a:lnTo>
                  <a:lnTo>
                    <a:pt x="538949" y="1427365"/>
                  </a:lnTo>
                  <a:lnTo>
                    <a:pt x="538022" y="1416900"/>
                  </a:lnTo>
                  <a:lnTo>
                    <a:pt x="529501" y="1349514"/>
                  </a:lnTo>
                  <a:lnTo>
                    <a:pt x="522846" y="1308379"/>
                  </a:lnTo>
                  <a:lnTo>
                    <a:pt x="515175" y="1267421"/>
                  </a:lnTo>
                  <a:lnTo>
                    <a:pt x="506463" y="1226642"/>
                  </a:lnTo>
                  <a:lnTo>
                    <a:pt x="494957" y="1178331"/>
                  </a:lnTo>
                  <a:lnTo>
                    <a:pt x="482396" y="1130312"/>
                  </a:lnTo>
                  <a:lnTo>
                    <a:pt x="468782" y="1082598"/>
                  </a:lnTo>
                  <a:lnTo>
                    <a:pt x="454126" y="1035177"/>
                  </a:lnTo>
                  <a:lnTo>
                    <a:pt x="438416" y="988060"/>
                  </a:lnTo>
                  <a:lnTo>
                    <a:pt x="422694" y="943356"/>
                  </a:lnTo>
                  <a:lnTo>
                    <a:pt x="405739" y="897597"/>
                  </a:lnTo>
                  <a:lnTo>
                    <a:pt x="387616" y="850874"/>
                  </a:lnTo>
                  <a:lnTo>
                    <a:pt x="368388" y="803313"/>
                  </a:lnTo>
                  <a:lnTo>
                    <a:pt x="348157" y="754989"/>
                  </a:lnTo>
                  <a:lnTo>
                    <a:pt x="326961" y="706031"/>
                  </a:lnTo>
                  <a:lnTo>
                    <a:pt x="303136" y="652983"/>
                  </a:lnTo>
                  <a:lnTo>
                    <a:pt x="279425" y="601179"/>
                  </a:lnTo>
                  <a:lnTo>
                    <a:pt x="255955" y="550710"/>
                  </a:lnTo>
                  <a:lnTo>
                    <a:pt x="232854" y="501700"/>
                  </a:lnTo>
                  <a:lnTo>
                    <a:pt x="210273" y="454228"/>
                  </a:lnTo>
                  <a:lnTo>
                    <a:pt x="146964" y="322097"/>
                  </a:lnTo>
                  <a:lnTo>
                    <a:pt x="127800" y="281813"/>
                  </a:lnTo>
                  <a:lnTo>
                    <a:pt x="109816" y="243586"/>
                  </a:lnTo>
                  <a:lnTo>
                    <a:pt x="72212" y="162267"/>
                  </a:lnTo>
                  <a:lnTo>
                    <a:pt x="53746" y="121602"/>
                  </a:lnTo>
                  <a:lnTo>
                    <a:pt x="37884" y="85991"/>
                  </a:lnTo>
                  <a:lnTo>
                    <a:pt x="6819" y="14274"/>
                  </a:lnTo>
                  <a:lnTo>
                    <a:pt x="4800" y="9982"/>
                  </a:lnTo>
                  <a:lnTo>
                    <a:pt x="3035" y="5943"/>
                  </a:lnTo>
                  <a:lnTo>
                    <a:pt x="762" y="1143"/>
                  </a:lnTo>
                  <a:lnTo>
                    <a:pt x="0" y="0"/>
                  </a:lnTo>
                  <a:lnTo>
                    <a:pt x="203" y="1320"/>
                  </a:lnTo>
                  <a:lnTo>
                    <a:pt x="584" y="2578"/>
                  </a:lnTo>
                  <a:lnTo>
                    <a:pt x="1143" y="3784"/>
                  </a:lnTo>
                  <a:lnTo>
                    <a:pt x="2273" y="6819"/>
                  </a:lnTo>
                  <a:lnTo>
                    <a:pt x="3670" y="10363"/>
                  </a:lnTo>
                  <a:lnTo>
                    <a:pt x="5308" y="14909"/>
                  </a:lnTo>
                  <a:lnTo>
                    <a:pt x="8547" y="23037"/>
                  </a:lnTo>
                  <a:lnTo>
                    <a:pt x="34467" y="87464"/>
                  </a:lnTo>
                  <a:lnTo>
                    <a:pt x="49745" y="123380"/>
                  </a:lnTo>
                  <a:lnTo>
                    <a:pt x="67665" y="164490"/>
                  </a:lnTo>
                  <a:lnTo>
                    <a:pt x="88112" y="210426"/>
                  </a:lnTo>
                  <a:lnTo>
                    <a:pt x="104470" y="246634"/>
                  </a:lnTo>
                  <a:lnTo>
                    <a:pt x="122148" y="284988"/>
                  </a:lnTo>
                  <a:lnTo>
                    <a:pt x="141058" y="325399"/>
                  </a:lnTo>
                  <a:lnTo>
                    <a:pt x="226072" y="505371"/>
                  </a:lnTo>
                  <a:lnTo>
                    <a:pt x="249021" y="554431"/>
                  </a:lnTo>
                  <a:lnTo>
                    <a:pt x="272376" y="604913"/>
                  </a:lnTo>
                  <a:lnTo>
                    <a:pt x="295998" y="656691"/>
                  </a:lnTo>
                  <a:lnTo>
                    <a:pt x="319760" y="709688"/>
                  </a:lnTo>
                  <a:lnTo>
                    <a:pt x="340969" y="758545"/>
                  </a:lnTo>
                  <a:lnTo>
                    <a:pt x="361238" y="806691"/>
                  </a:lnTo>
                  <a:lnTo>
                    <a:pt x="380517" y="854062"/>
                  </a:lnTo>
                  <a:lnTo>
                    <a:pt x="398703" y="900607"/>
                  </a:lnTo>
                  <a:lnTo>
                    <a:pt x="415759" y="946264"/>
                  </a:lnTo>
                  <a:lnTo>
                    <a:pt x="431609" y="990968"/>
                  </a:lnTo>
                  <a:lnTo>
                    <a:pt x="447471" y="1037793"/>
                  </a:lnTo>
                  <a:lnTo>
                    <a:pt x="462343" y="1084922"/>
                  </a:lnTo>
                  <a:lnTo>
                    <a:pt x="476224" y="1132332"/>
                  </a:lnTo>
                  <a:lnTo>
                    <a:pt x="489127" y="1180033"/>
                  </a:lnTo>
                  <a:lnTo>
                    <a:pt x="501040" y="1228026"/>
                  </a:lnTo>
                  <a:lnTo>
                    <a:pt x="511835" y="1276997"/>
                  </a:lnTo>
                  <a:lnTo>
                    <a:pt x="520496" y="1320888"/>
                  </a:lnTo>
                  <a:lnTo>
                    <a:pt x="527189" y="1359255"/>
                  </a:lnTo>
                  <a:lnTo>
                    <a:pt x="534149" y="1405496"/>
                  </a:lnTo>
                  <a:lnTo>
                    <a:pt x="537006" y="1427988"/>
                  </a:lnTo>
                  <a:lnTo>
                    <a:pt x="538149" y="1436560"/>
                  </a:lnTo>
                  <a:lnTo>
                    <a:pt x="538911" y="1441348"/>
                  </a:lnTo>
                  <a:lnTo>
                    <a:pt x="539915" y="1445145"/>
                  </a:lnTo>
                  <a:lnTo>
                    <a:pt x="540016" y="1449628"/>
                  </a:lnTo>
                  <a:lnTo>
                    <a:pt x="540270" y="1450936"/>
                  </a:lnTo>
                  <a:lnTo>
                    <a:pt x="540677" y="1452219"/>
                  </a:lnTo>
                  <a:lnTo>
                    <a:pt x="540842" y="1450936"/>
                  </a:lnTo>
                  <a:lnTo>
                    <a:pt x="540867" y="1449273"/>
                  </a:lnTo>
                  <a:close/>
                </a:path>
                <a:path w="614679" h="1464310">
                  <a:moveTo>
                    <a:pt x="614527" y="1440218"/>
                  </a:moveTo>
                  <a:lnTo>
                    <a:pt x="609206" y="1385214"/>
                  </a:lnTo>
                  <a:lnTo>
                    <a:pt x="603669" y="1346123"/>
                  </a:lnTo>
                  <a:lnTo>
                    <a:pt x="596252" y="1300962"/>
                  </a:lnTo>
                  <a:lnTo>
                    <a:pt x="587933" y="1255991"/>
                  </a:lnTo>
                  <a:lnTo>
                    <a:pt x="578726" y="1211211"/>
                  </a:lnTo>
                  <a:lnTo>
                    <a:pt x="568604" y="1166609"/>
                  </a:lnTo>
                  <a:lnTo>
                    <a:pt x="557593" y="1122184"/>
                  </a:lnTo>
                  <a:lnTo>
                    <a:pt x="545668" y="1078001"/>
                  </a:lnTo>
                  <a:lnTo>
                    <a:pt x="532803" y="1034110"/>
                  </a:lnTo>
                  <a:lnTo>
                    <a:pt x="519023" y="990511"/>
                  </a:lnTo>
                  <a:lnTo>
                    <a:pt x="504304" y="947204"/>
                  </a:lnTo>
                  <a:lnTo>
                    <a:pt x="481406" y="884682"/>
                  </a:lnTo>
                  <a:lnTo>
                    <a:pt x="458495" y="828014"/>
                  </a:lnTo>
                  <a:lnTo>
                    <a:pt x="452691" y="816660"/>
                  </a:lnTo>
                  <a:lnTo>
                    <a:pt x="454253" y="822858"/>
                  </a:lnTo>
                  <a:lnTo>
                    <a:pt x="456082" y="828954"/>
                  </a:lnTo>
                  <a:lnTo>
                    <a:pt x="458165" y="834974"/>
                  </a:lnTo>
                  <a:lnTo>
                    <a:pt x="460514" y="840917"/>
                  </a:lnTo>
                  <a:lnTo>
                    <a:pt x="483235" y="905840"/>
                  </a:lnTo>
                  <a:lnTo>
                    <a:pt x="498500" y="951039"/>
                  </a:lnTo>
                  <a:lnTo>
                    <a:pt x="515073" y="1003249"/>
                  </a:lnTo>
                  <a:lnTo>
                    <a:pt x="532371" y="1061275"/>
                  </a:lnTo>
                  <a:lnTo>
                    <a:pt x="549757" y="1123962"/>
                  </a:lnTo>
                  <a:lnTo>
                    <a:pt x="565556" y="1187030"/>
                  </a:lnTo>
                  <a:lnTo>
                    <a:pt x="578650" y="1246111"/>
                  </a:lnTo>
                  <a:lnTo>
                    <a:pt x="589368" y="1299806"/>
                  </a:lnTo>
                  <a:lnTo>
                    <a:pt x="597979" y="1346758"/>
                  </a:lnTo>
                  <a:lnTo>
                    <a:pt x="611517" y="1427683"/>
                  </a:lnTo>
                  <a:lnTo>
                    <a:pt x="614527" y="1440218"/>
                  </a:lnTo>
                  <a:close/>
                </a:path>
              </a:pathLst>
            </a:custGeom>
            <a:solidFill>
              <a:srgbClr val="2532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0277791" y="4928536"/>
              <a:ext cx="579120" cy="706120"/>
            </a:xfrm>
            <a:custGeom>
              <a:avLst/>
              <a:gdLst/>
              <a:ahLst/>
              <a:cxnLst/>
              <a:rect l="l" t="t" r="r" b="b"/>
              <a:pathLst>
                <a:path w="579120" h="706120">
                  <a:moveTo>
                    <a:pt x="578918" y="705646"/>
                  </a:moveTo>
                  <a:lnTo>
                    <a:pt x="0" y="705646"/>
                  </a:lnTo>
                  <a:lnTo>
                    <a:pt x="0" y="0"/>
                  </a:lnTo>
                  <a:lnTo>
                    <a:pt x="578918" y="0"/>
                  </a:lnTo>
                  <a:lnTo>
                    <a:pt x="578918" y="705646"/>
                  </a:lnTo>
                  <a:close/>
                </a:path>
              </a:pathLst>
            </a:custGeom>
            <a:solidFill>
              <a:srgbClr val="ED21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10672026" y="4928536"/>
              <a:ext cx="184785" cy="706120"/>
            </a:xfrm>
            <a:custGeom>
              <a:avLst/>
              <a:gdLst/>
              <a:ahLst/>
              <a:cxnLst/>
              <a:rect l="l" t="t" r="r" b="b"/>
              <a:pathLst>
                <a:path w="184784" h="706120">
                  <a:moveTo>
                    <a:pt x="0" y="705646"/>
                  </a:moveTo>
                  <a:lnTo>
                    <a:pt x="184683" y="705646"/>
                  </a:lnTo>
                  <a:lnTo>
                    <a:pt x="184683" y="0"/>
                  </a:lnTo>
                  <a:lnTo>
                    <a:pt x="0" y="0"/>
                  </a:lnTo>
                  <a:lnTo>
                    <a:pt x="0" y="705646"/>
                  </a:lnTo>
                  <a:close/>
                </a:path>
              </a:pathLst>
            </a:custGeom>
            <a:solidFill>
              <a:srgbClr val="000000">
                <a:alpha val="2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10158498" y="4928536"/>
              <a:ext cx="513715" cy="706120"/>
            </a:xfrm>
            <a:custGeom>
              <a:avLst/>
              <a:gdLst/>
              <a:ahLst/>
              <a:cxnLst/>
              <a:rect l="l" t="t" r="r" b="b"/>
              <a:pathLst>
                <a:path w="513715" h="706120">
                  <a:moveTo>
                    <a:pt x="513528" y="705646"/>
                  </a:moveTo>
                  <a:lnTo>
                    <a:pt x="0" y="705646"/>
                  </a:lnTo>
                  <a:lnTo>
                    <a:pt x="0" y="0"/>
                  </a:lnTo>
                  <a:lnTo>
                    <a:pt x="513528" y="0"/>
                  </a:lnTo>
                  <a:lnTo>
                    <a:pt x="513528" y="705646"/>
                  </a:lnTo>
                  <a:close/>
                </a:path>
              </a:pathLst>
            </a:custGeom>
            <a:solidFill>
              <a:srgbClr val="ED21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54" name="object 5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638240" y="4597499"/>
            <a:ext cx="686092" cy="1038198"/>
          </a:xfrm>
          <a:prstGeom prst="rect">
            <a:avLst/>
          </a:prstGeom>
        </p:spPr>
      </p:pic>
      <p:grpSp>
        <p:nvGrpSpPr>
          <p:cNvPr id="55" name="object 55"/>
          <p:cNvGrpSpPr/>
          <p:nvPr/>
        </p:nvGrpSpPr>
        <p:grpSpPr>
          <a:xfrm>
            <a:off x="3571503" y="1347206"/>
            <a:ext cx="6361430" cy="4290695"/>
            <a:chOff x="3571503" y="1347206"/>
            <a:chExt cx="6361430" cy="4290695"/>
          </a:xfrm>
        </p:grpSpPr>
        <p:sp>
          <p:nvSpPr>
            <p:cNvPr id="56" name="object 56"/>
            <p:cNvSpPr/>
            <p:nvPr/>
          </p:nvSpPr>
          <p:spPr>
            <a:xfrm>
              <a:off x="3571494" y="1664283"/>
              <a:ext cx="6361430" cy="3973195"/>
            </a:xfrm>
            <a:custGeom>
              <a:avLst/>
              <a:gdLst/>
              <a:ahLst/>
              <a:cxnLst/>
              <a:rect l="l" t="t" r="r" b="b"/>
              <a:pathLst>
                <a:path w="6361430" h="3973195">
                  <a:moveTo>
                    <a:pt x="6360909" y="3633317"/>
                  </a:moveTo>
                  <a:lnTo>
                    <a:pt x="6063373" y="3633317"/>
                  </a:lnTo>
                  <a:lnTo>
                    <a:pt x="6063373" y="184023"/>
                  </a:lnTo>
                  <a:lnTo>
                    <a:pt x="6063145" y="174980"/>
                  </a:lnTo>
                  <a:lnTo>
                    <a:pt x="6055449" y="130594"/>
                  </a:lnTo>
                  <a:lnTo>
                    <a:pt x="6037211" y="89420"/>
                  </a:lnTo>
                  <a:lnTo>
                    <a:pt x="6009500" y="53898"/>
                  </a:lnTo>
                  <a:lnTo>
                    <a:pt x="5973991" y="26174"/>
                  </a:lnTo>
                  <a:lnTo>
                    <a:pt x="5932830" y="7924"/>
                  </a:lnTo>
                  <a:lnTo>
                    <a:pt x="5888482" y="215"/>
                  </a:lnTo>
                  <a:lnTo>
                    <a:pt x="5879439" y="0"/>
                  </a:lnTo>
                  <a:lnTo>
                    <a:pt x="376567" y="0"/>
                  </a:lnTo>
                  <a:lnTo>
                    <a:pt x="331863" y="5511"/>
                  </a:lnTo>
                  <a:lnTo>
                    <a:pt x="289864" y="21729"/>
                  </a:lnTo>
                  <a:lnTo>
                    <a:pt x="253060" y="47663"/>
                  </a:lnTo>
                  <a:lnTo>
                    <a:pt x="223634" y="81775"/>
                  </a:lnTo>
                  <a:lnTo>
                    <a:pt x="203390" y="122034"/>
                  </a:lnTo>
                  <a:lnTo>
                    <a:pt x="193522" y="165976"/>
                  </a:lnTo>
                  <a:lnTo>
                    <a:pt x="192633" y="184023"/>
                  </a:lnTo>
                  <a:lnTo>
                    <a:pt x="192633" y="3633317"/>
                  </a:lnTo>
                  <a:lnTo>
                    <a:pt x="508" y="3633317"/>
                  </a:lnTo>
                  <a:lnTo>
                    <a:pt x="0" y="3633317"/>
                  </a:lnTo>
                  <a:lnTo>
                    <a:pt x="0" y="3755733"/>
                  </a:lnTo>
                  <a:lnTo>
                    <a:pt x="5753" y="3799459"/>
                  </a:lnTo>
                  <a:lnTo>
                    <a:pt x="19926" y="3841204"/>
                  </a:lnTo>
                  <a:lnTo>
                    <a:pt x="41960" y="3879392"/>
                  </a:lnTo>
                  <a:lnTo>
                    <a:pt x="71018" y="3912552"/>
                  </a:lnTo>
                  <a:lnTo>
                    <a:pt x="105981" y="3939387"/>
                  </a:lnTo>
                  <a:lnTo>
                    <a:pt x="145516" y="3958894"/>
                  </a:lnTo>
                  <a:lnTo>
                    <a:pt x="188087" y="3970299"/>
                  </a:lnTo>
                  <a:lnTo>
                    <a:pt x="217347" y="3973195"/>
                  </a:lnTo>
                  <a:lnTo>
                    <a:pt x="6143574" y="3973195"/>
                  </a:lnTo>
                  <a:lnTo>
                    <a:pt x="6187262" y="3967429"/>
                  </a:lnTo>
                  <a:lnTo>
                    <a:pt x="6228994" y="3953256"/>
                  </a:lnTo>
                  <a:lnTo>
                    <a:pt x="6267170" y="3931208"/>
                  </a:lnTo>
                  <a:lnTo>
                    <a:pt x="6300305" y="3902138"/>
                  </a:lnTo>
                  <a:lnTo>
                    <a:pt x="6327127" y="3867150"/>
                  </a:lnTo>
                  <a:lnTo>
                    <a:pt x="6346622" y="3827602"/>
                  </a:lnTo>
                  <a:lnTo>
                    <a:pt x="6358026" y="3785006"/>
                  </a:lnTo>
                  <a:lnTo>
                    <a:pt x="6360909" y="3755733"/>
                  </a:lnTo>
                  <a:lnTo>
                    <a:pt x="6360909" y="3633317"/>
                  </a:lnTo>
                  <a:close/>
                </a:path>
              </a:pathLst>
            </a:custGeom>
            <a:solidFill>
              <a:srgbClr val="45596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6120828" y="5261216"/>
              <a:ext cx="1263015" cy="125730"/>
            </a:xfrm>
            <a:custGeom>
              <a:avLst/>
              <a:gdLst/>
              <a:ahLst/>
              <a:cxnLst/>
              <a:rect l="l" t="t" r="r" b="b"/>
              <a:pathLst>
                <a:path w="1263015" h="125729">
                  <a:moveTo>
                    <a:pt x="1262748" y="0"/>
                  </a:moveTo>
                  <a:lnTo>
                    <a:pt x="0" y="0"/>
                  </a:lnTo>
                  <a:lnTo>
                    <a:pt x="78905" y="125679"/>
                  </a:lnTo>
                  <a:lnTo>
                    <a:pt x="1189532" y="125679"/>
                  </a:lnTo>
                  <a:lnTo>
                    <a:pt x="1262748" y="0"/>
                  </a:lnTo>
                  <a:close/>
                </a:path>
              </a:pathLst>
            </a:custGeom>
            <a:solidFill>
              <a:srgbClr val="2532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3932285" y="1887575"/>
              <a:ext cx="5511800" cy="3271520"/>
            </a:xfrm>
            <a:custGeom>
              <a:avLst/>
              <a:gdLst/>
              <a:ahLst/>
              <a:cxnLst/>
              <a:rect l="l" t="t" r="r" b="b"/>
              <a:pathLst>
                <a:path w="5511800" h="3271520">
                  <a:moveTo>
                    <a:pt x="5475657" y="3270955"/>
                  </a:moveTo>
                  <a:lnTo>
                    <a:pt x="35805" y="3270955"/>
                  </a:lnTo>
                  <a:lnTo>
                    <a:pt x="30539" y="3269907"/>
                  </a:lnTo>
                  <a:lnTo>
                    <a:pt x="1047" y="3240399"/>
                  </a:lnTo>
                  <a:lnTo>
                    <a:pt x="0" y="3235131"/>
                  </a:lnTo>
                  <a:lnTo>
                    <a:pt x="0" y="35823"/>
                  </a:lnTo>
                  <a:lnTo>
                    <a:pt x="30539" y="1047"/>
                  </a:lnTo>
                  <a:lnTo>
                    <a:pt x="35805" y="0"/>
                  </a:lnTo>
                  <a:lnTo>
                    <a:pt x="41279" y="0"/>
                  </a:lnTo>
                  <a:lnTo>
                    <a:pt x="5475657" y="0"/>
                  </a:lnTo>
                  <a:lnTo>
                    <a:pt x="5510415" y="30555"/>
                  </a:lnTo>
                  <a:lnTo>
                    <a:pt x="5511463" y="35823"/>
                  </a:lnTo>
                  <a:lnTo>
                    <a:pt x="5511463" y="3235131"/>
                  </a:lnTo>
                  <a:lnTo>
                    <a:pt x="5480923" y="3269907"/>
                  </a:lnTo>
                  <a:lnTo>
                    <a:pt x="5475657" y="3270955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3926352" y="2132095"/>
              <a:ext cx="5511800" cy="2738755"/>
            </a:xfrm>
            <a:custGeom>
              <a:avLst/>
              <a:gdLst/>
              <a:ahLst/>
              <a:cxnLst/>
              <a:rect l="l" t="t" r="r" b="b"/>
              <a:pathLst>
                <a:path w="5511800" h="2738754">
                  <a:moveTo>
                    <a:pt x="0" y="2738468"/>
                  </a:moveTo>
                  <a:lnTo>
                    <a:pt x="5511463" y="2738468"/>
                  </a:lnTo>
                  <a:lnTo>
                    <a:pt x="5511463" y="0"/>
                  </a:lnTo>
                  <a:lnTo>
                    <a:pt x="0" y="0"/>
                  </a:lnTo>
                  <a:lnTo>
                    <a:pt x="0" y="273846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0" name="object 6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96209" y="1970286"/>
              <a:ext cx="88178" cy="88208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029472" y="1970252"/>
              <a:ext cx="88177" cy="88223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157490" y="1969907"/>
              <a:ext cx="88129" cy="88174"/>
            </a:xfrm>
            <a:prstGeom prst="rect">
              <a:avLst/>
            </a:prstGeom>
          </p:spPr>
        </p:pic>
        <p:sp>
          <p:nvSpPr>
            <p:cNvPr id="63" name="object 63"/>
            <p:cNvSpPr/>
            <p:nvPr/>
          </p:nvSpPr>
          <p:spPr>
            <a:xfrm>
              <a:off x="3926352" y="4870564"/>
              <a:ext cx="5517515" cy="293370"/>
            </a:xfrm>
            <a:custGeom>
              <a:avLst/>
              <a:gdLst/>
              <a:ahLst/>
              <a:cxnLst/>
              <a:rect l="l" t="t" r="r" b="b"/>
              <a:pathLst>
                <a:path w="5517515" h="293370">
                  <a:moveTo>
                    <a:pt x="5517397" y="292766"/>
                  </a:moveTo>
                  <a:lnTo>
                    <a:pt x="0" y="292766"/>
                  </a:lnTo>
                  <a:lnTo>
                    <a:pt x="0" y="0"/>
                  </a:lnTo>
                  <a:lnTo>
                    <a:pt x="5517397" y="0"/>
                  </a:lnTo>
                  <a:lnTo>
                    <a:pt x="5517397" y="292766"/>
                  </a:lnTo>
                  <a:close/>
                </a:path>
              </a:pathLst>
            </a:custGeom>
            <a:solidFill>
              <a:srgbClr val="2532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4088561" y="4999037"/>
              <a:ext cx="4779010" cy="62865"/>
            </a:xfrm>
            <a:custGeom>
              <a:avLst/>
              <a:gdLst/>
              <a:ahLst/>
              <a:cxnLst/>
              <a:rect l="l" t="t" r="r" b="b"/>
              <a:pathLst>
                <a:path w="4779009" h="62864">
                  <a:moveTo>
                    <a:pt x="46329" y="51765"/>
                  </a:moveTo>
                  <a:lnTo>
                    <a:pt x="18173" y="51511"/>
                  </a:lnTo>
                  <a:lnTo>
                    <a:pt x="34086" y="36360"/>
                  </a:lnTo>
                  <a:lnTo>
                    <a:pt x="40551" y="31750"/>
                  </a:lnTo>
                  <a:lnTo>
                    <a:pt x="43878" y="25476"/>
                  </a:lnTo>
                  <a:lnTo>
                    <a:pt x="13512" y="0"/>
                  </a:lnTo>
                  <a:lnTo>
                    <a:pt x="5930" y="3276"/>
                  </a:lnTo>
                  <a:lnTo>
                    <a:pt x="0" y="10337"/>
                  </a:lnTo>
                  <a:lnTo>
                    <a:pt x="7823" y="16268"/>
                  </a:lnTo>
                  <a:lnTo>
                    <a:pt x="11391" y="11836"/>
                  </a:lnTo>
                  <a:lnTo>
                    <a:pt x="16027" y="9779"/>
                  </a:lnTo>
                  <a:lnTo>
                    <a:pt x="21704" y="10083"/>
                  </a:lnTo>
                  <a:lnTo>
                    <a:pt x="29032" y="10083"/>
                  </a:lnTo>
                  <a:lnTo>
                    <a:pt x="32816" y="13246"/>
                  </a:lnTo>
                  <a:lnTo>
                    <a:pt x="32816" y="22212"/>
                  </a:lnTo>
                  <a:lnTo>
                    <a:pt x="31813" y="25742"/>
                  </a:lnTo>
                  <a:lnTo>
                    <a:pt x="2400" y="53784"/>
                  </a:lnTo>
                  <a:lnTo>
                    <a:pt x="2400" y="61112"/>
                  </a:lnTo>
                  <a:lnTo>
                    <a:pt x="46329" y="61112"/>
                  </a:lnTo>
                  <a:lnTo>
                    <a:pt x="46329" y="51765"/>
                  </a:lnTo>
                  <a:close/>
                </a:path>
                <a:path w="4779009" h="62864">
                  <a:moveTo>
                    <a:pt x="66382" y="20243"/>
                  </a:moveTo>
                  <a:lnTo>
                    <a:pt x="65671" y="18580"/>
                  </a:lnTo>
                  <a:lnTo>
                    <a:pt x="62890" y="15811"/>
                  </a:lnTo>
                  <a:lnTo>
                    <a:pt x="61277" y="15125"/>
                  </a:lnTo>
                  <a:lnTo>
                    <a:pt x="57416" y="15125"/>
                  </a:lnTo>
                  <a:lnTo>
                    <a:pt x="55740" y="15811"/>
                  </a:lnTo>
                  <a:lnTo>
                    <a:pt x="52959" y="18580"/>
                  </a:lnTo>
                  <a:lnTo>
                    <a:pt x="52260" y="20243"/>
                  </a:lnTo>
                  <a:lnTo>
                    <a:pt x="52184" y="24168"/>
                  </a:lnTo>
                  <a:lnTo>
                    <a:pt x="52832" y="25844"/>
                  </a:lnTo>
                  <a:lnTo>
                    <a:pt x="55575" y="28638"/>
                  </a:lnTo>
                  <a:lnTo>
                    <a:pt x="57238" y="29324"/>
                  </a:lnTo>
                  <a:lnTo>
                    <a:pt x="61163" y="29324"/>
                  </a:lnTo>
                  <a:lnTo>
                    <a:pt x="62852" y="28638"/>
                  </a:lnTo>
                  <a:lnTo>
                    <a:pt x="65697" y="25844"/>
                  </a:lnTo>
                  <a:lnTo>
                    <a:pt x="66370" y="24168"/>
                  </a:lnTo>
                  <a:lnTo>
                    <a:pt x="66382" y="20243"/>
                  </a:lnTo>
                  <a:close/>
                </a:path>
                <a:path w="4779009" h="62864">
                  <a:moveTo>
                    <a:pt x="66560" y="52552"/>
                  </a:moveTo>
                  <a:lnTo>
                    <a:pt x="66001" y="50685"/>
                  </a:lnTo>
                  <a:lnTo>
                    <a:pt x="63182" y="47459"/>
                  </a:lnTo>
                  <a:lnTo>
                    <a:pt x="61404" y="46659"/>
                  </a:lnTo>
                  <a:lnTo>
                    <a:pt x="57124" y="46659"/>
                  </a:lnTo>
                  <a:lnTo>
                    <a:pt x="55346" y="47459"/>
                  </a:lnTo>
                  <a:lnTo>
                    <a:pt x="52539" y="50685"/>
                  </a:lnTo>
                  <a:lnTo>
                    <a:pt x="51968" y="52552"/>
                  </a:lnTo>
                  <a:lnTo>
                    <a:pt x="52260" y="54673"/>
                  </a:lnTo>
                  <a:lnTo>
                    <a:pt x="51968" y="56794"/>
                  </a:lnTo>
                  <a:lnTo>
                    <a:pt x="52539" y="58661"/>
                  </a:lnTo>
                  <a:lnTo>
                    <a:pt x="55346" y="61874"/>
                  </a:lnTo>
                  <a:lnTo>
                    <a:pt x="57124" y="62687"/>
                  </a:lnTo>
                  <a:lnTo>
                    <a:pt x="61404" y="62687"/>
                  </a:lnTo>
                  <a:lnTo>
                    <a:pt x="63182" y="61874"/>
                  </a:lnTo>
                  <a:lnTo>
                    <a:pt x="66001" y="58661"/>
                  </a:lnTo>
                  <a:lnTo>
                    <a:pt x="66560" y="56794"/>
                  </a:lnTo>
                  <a:lnTo>
                    <a:pt x="66268" y="54673"/>
                  </a:lnTo>
                  <a:lnTo>
                    <a:pt x="66560" y="52552"/>
                  </a:lnTo>
                  <a:close/>
                </a:path>
                <a:path w="4779009" h="62864">
                  <a:moveTo>
                    <a:pt x="93916" y="1498"/>
                  </a:moveTo>
                  <a:lnTo>
                    <a:pt x="70307" y="1244"/>
                  </a:lnTo>
                  <a:lnTo>
                    <a:pt x="70307" y="10591"/>
                  </a:lnTo>
                  <a:lnTo>
                    <a:pt x="82931" y="10591"/>
                  </a:lnTo>
                  <a:lnTo>
                    <a:pt x="82931" y="61112"/>
                  </a:lnTo>
                  <a:lnTo>
                    <a:pt x="93916" y="61112"/>
                  </a:lnTo>
                  <a:lnTo>
                    <a:pt x="93916" y="1498"/>
                  </a:lnTo>
                  <a:close/>
                </a:path>
                <a:path w="4779009" h="62864">
                  <a:moveTo>
                    <a:pt x="158927" y="39255"/>
                  </a:moveTo>
                  <a:lnTo>
                    <a:pt x="148323" y="39255"/>
                  </a:lnTo>
                  <a:lnTo>
                    <a:pt x="148323" y="27266"/>
                  </a:lnTo>
                  <a:lnTo>
                    <a:pt x="137972" y="27266"/>
                  </a:lnTo>
                  <a:lnTo>
                    <a:pt x="137972" y="39255"/>
                  </a:lnTo>
                  <a:lnTo>
                    <a:pt x="118402" y="39255"/>
                  </a:lnTo>
                  <a:lnTo>
                    <a:pt x="146177" y="2501"/>
                  </a:lnTo>
                  <a:lnTo>
                    <a:pt x="134315" y="2501"/>
                  </a:lnTo>
                  <a:lnTo>
                    <a:pt x="104902" y="40398"/>
                  </a:lnTo>
                  <a:lnTo>
                    <a:pt x="104902" y="47599"/>
                  </a:lnTo>
                  <a:lnTo>
                    <a:pt x="137591" y="47599"/>
                  </a:lnTo>
                  <a:lnTo>
                    <a:pt x="137591" y="61112"/>
                  </a:lnTo>
                  <a:lnTo>
                    <a:pt x="148323" y="61112"/>
                  </a:lnTo>
                  <a:lnTo>
                    <a:pt x="148323" y="47599"/>
                  </a:lnTo>
                  <a:lnTo>
                    <a:pt x="158927" y="47599"/>
                  </a:lnTo>
                  <a:lnTo>
                    <a:pt x="158927" y="39255"/>
                  </a:lnTo>
                  <a:close/>
                </a:path>
                <a:path w="4779009" h="62864">
                  <a:moveTo>
                    <a:pt x="4778540" y="23723"/>
                  </a:moveTo>
                  <a:lnTo>
                    <a:pt x="1666062" y="23723"/>
                  </a:lnTo>
                  <a:lnTo>
                    <a:pt x="1666062" y="44310"/>
                  </a:lnTo>
                  <a:lnTo>
                    <a:pt x="4778540" y="44310"/>
                  </a:lnTo>
                  <a:lnTo>
                    <a:pt x="4778540" y="2372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4341416" y="5000654"/>
              <a:ext cx="1413510" cy="55244"/>
            </a:xfrm>
            <a:custGeom>
              <a:avLst/>
              <a:gdLst/>
              <a:ahLst/>
              <a:cxnLst/>
              <a:rect l="l" t="t" r="r" b="b"/>
              <a:pathLst>
                <a:path w="1413510" h="55245">
                  <a:moveTo>
                    <a:pt x="1413212" y="55067"/>
                  </a:moveTo>
                  <a:lnTo>
                    <a:pt x="0" y="55067"/>
                  </a:lnTo>
                  <a:lnTo>
                    <a:pt x="0" y="0"/>
                  </a:lnTo>
                  <a:lnTo>
                    <a:pt x="1413212" y="0"/>
                  </a:lnTo>
                  <a:lnTo>
                    <a:pt x="1413212" y="55067"/>
                  </a:lnTo>
                  <a:close/>
                </a:path>
              </a:pathLst>
            </a:custGeom>
            <a:solidFill>
              <a:srgbClr val="ED21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6" name="object 6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662729" y="4964279"/>
              <a:ext cx="137597" cy="137668"/>
            </a:xfrm>
            <a:prstGeom prst="rect">
              <a:avLst/>
            </a:prstGeom>
          </p:spPr>
        </p:pic>
        <p:sp>
          <p:nvSpPr>
            <p:cNvPr id="67" name="object 67"/>
            <p:cNvSpPr/>
            <p:nvPr/>
          </p:nvSpPr>
          <p:spPr>
            <a:xfrm>
              <a:off x="8933497" y="4957965"/>
              <a:ext cx="410845" cy="137160"/>
            </a:xfrm>
            <a:custGeom>
              <a:avLst/>
              <a:gdLst/>
              <a:ahLst/>
              <a:cxnLst/>
              <a:rect l="l" t="t" r="r" b="b"/>
              <a:pathLst>
                <a:path w="410845" h="137160">
                  <a:moveTo>
                    <a:pt x="47345" y="71628"/>
                  </a:moveTo>
                  <a:lnTo>
                    <a:pt x="42926" y="62522"/>
                  </a:lnTo>
                  <a:lnTo>
                    <a:pt x="39585" y="59461"/>
                  </a:lnTo>
                  <a:lnTo>
                    <a:pt x="37439" y="58178"/>
                  </a:lnTo>
                  <a:lnTo>
                    <a:pt x="36741" y="57937"/>
                  </a:lnTo>
                  <a:lnTo>
                    <a:pt x="36741" y="68338"/>
                  </a:lnTo>
                  <a:lnTo>
                    <a:pt x="36664" y="76479"/>
                  </a:lnTo>
                  <a:lnTo>
                    <a:pt x="27724" y="84797"/>
                  </a:lnTo>
                  <a:lnTo>
                    <a:pt x="25882" y="84797"/>
                  </a:lnTo>
                  <a:lnTo>
                    <a:pt x="24866" y="84632"/>
                  </a:lnTo>
                  <a:lnTo>
                    <a:pt x="16662" y="84632"/>
                  </a:lnTo>
                  <a:lnTo>
                    <a:pt x="12242" y="80213"/>
                  </a:lnTo>
                  <a:lnTo>
                    <a:pt x="12319" y="73101"/>
                  </a:lnTo>
                  <a:lnTo>
                    <a:pt x="12700" y="71628"/>
                  </a:lnTo>
                  <a:lnTo>
                    <a:pt x="14097" y="68859"/>
                  </a:lnTo>
                  <a:lnTo>
                    <a:pt x="15049" y="67678"/>
                  </a:lnTo>
                  <a:lnTo>
                    <a:pt x="17462" y="65722"/>
                  </a:lnTo>
                  <a:lnTo>
                    <a:pt x="19050" y="64909"/>
                  </a:lnTo>
                  <a:lnTo>
                    <a:pt x="19253" y="64909"/>
                  </a:lnTo>
                  <a:lnTo>
                    <a:pt x="22085" y="64160"/>
                  </a:lnTo>
                  <a:lnTo>
                    <a:pt x="23342" y="64160"/>
                  </a:lnTo>
                  <a:lnTo>
                    <a:pt x="24866" y="64414"/>
                  </a:lnTo>
                  <a:lnTo>
                    <a:pt x="32067" y="64414"/>
                  </a:lnTo>
                  <a:lnTo>
                    <a:pt x="36741" y="68338"/>
                  </a:lnTo>
                  <a:lnTo>
                    <a:pt x="36741" y="57937"/>
                  </a:lnTo>
                  <a:lnTo>
                    <a:pt x="32651" y="56489"/>
                  </a:lnTo>
                  <a:lnTo>
                    <a:pt x="30175" y="56159"/>
                  </a:lnTo>
                  <a:lnTo>
                    <a:pt x="30099" y="56489"/>
                  </a:lnTo>
                  <a:lnTo>
                    <a:pt x="25298" y="56489"/>
                  </a:lnTo>
                  <a:lnTo>
                    <a:pt x="27635" y="56337"/>
                  </a:lnTo>
                  <a:lnTo>
                    <a:pt x="30099" y="56489"/>
                  </a:lnTo>
                  <a:lnTo>
                    <a:pt x="30099" y="56159"/>
                  </a:lnTo>
                  <a:lnTo>
                    <a:pt x="24993" y="56159"/>
                  </a:lnTo>
                  <a:lnTo>
                    <a:pt x="21386" y="55930"/>
                  </a:lnTo>
                  <a:lnTo>
                    <a:pt x="16078" y="57988"/>
                  </a:lnTo>
                  <a:lnTo>
                    <a:pt x="11734" y="62522"/>
                  </a:lnTo>
                  <a:lnTo>
                    <a:pt x="13017" y="53632"/>
                  </a:lnTo>
                  <a:lnTo>
                    <a:pt x="16675" y="47231"/>
                  </a:lnTo>
                  <a:lnTo>
                    <a:pt x="22440" y="43357"/>
                  </a:lnTo>
                  <a:lnTo>
                    <a:pt x="30048" y="42062"/>
                  </a:lnTo>
                  <a:lnTo>
                    <a:pt x="34086" y="41871"/>
                  </a:lnTo>
                  <a:lnTo>
                    <a:pt x="37833" y="42849"/>
                  </a:lnTo>
                  <a:lnTo>
                    <a:pt x="41275" y="44970"/>
                  </a:lnTo>
                  <a:lnTo>
                    <a:pt x="41351" y="44831"/>
                  </a:lnTo>
                  <a:lnTo>
                    <a:pt x="42824" y="41871"/>
                  </a:lnTo>
                  <a:lnTo>
                    <a:pt x="45440" y="36626"/>
                  </a:lnTo>
                  <a:lnTo>
                    <a:pt x="40589" y="33883"/>
                  </a:lnTo>
                  <a:lnTo>
                    <a:pt x="35915" y="32715"/>
                  </a:lnTo>
                  <a:lnTo>
                    <a:pt x="35369" y="32588"/>
                  </a:lnTo>
                  <a:lnTo>
                    <a:pt x="29794" y="32715"/>
                  </a:lnTo>
                  <a:lnTo>
                    <a:pt x="25641" y="32537"/>
                  </a:lnTo>
                  <a:lnTo>
                    <a:pt x="0" y="60286"/>
                  </a:lnTo>
                  <a:lnTo>
                    <a:pt x="317" y="62890"/>
                  </a:lnTo>
                  <a:lnTo>
                    <a:pt x="25539" y="94068"/>
                  </a:lnTo>
                  <a:lnTo>
                    <a:pt x="25361" y="94068"/>
                  </a:lnTo>
                  <a:lnTo>
                    <a:pt x="28511" y="94361"/>
                  </a:lnTo>
                  <a:lnTo>
                    <a:pt x="31216" y="94068"/>
                  </a:lnTo>
                  <a:lnTo>
                    <a:pt x="36499" y="92316"/>
                  </a:lnTo>
                  <a:lnTo>
                    <a:pt x="47320" y="77863"/>
                  </a:lnTo>
                  <a:lnTo>
                    <a:pt x="47345" y="71628"/>
                  </a:lnTo>
                  <a:close/>
                </a:path>
                <a:path w="410845" h="137160">
                  <a:moveTo>
                    <a:pt x="67195" y="84404"/>
                  </a:moveTo>
                  <a:lnTo>
                    <a:pt x="66624" y="82537"/>
                  </a:lnTo>
                  <a:lnTo>
                    <a:pt x="63817" y="79311"/>
                  </a:lnTo>
                  <a:lnTo>
                    <a:pt x="62039" y="78511"/>
                  </a:lnTo>
                  <a:lnTo>
                    <a:pt x="57759" y="78511"/>
                  </a:lnTo>
                  <a:lnTo>
                    <a:pt x="55981" y="79311"/>
                  </a:lnTo>
                  <a:lnTo>
                    <a:pt x="53174" y="82537"/>
                  </a:lnTo>
                  <a:lnTo>
                    <a:pt x="52603" y="84404"/>
                  </a:lnTo>
                  <a:lnTo>
                    <a:pt x="52895" y="86525"/>
                  </a:lnTo>
                  <a:lnTo>
                    <a:pt x="52603" y="88646"/>
                  </a:lnTo>
                  <a:lnTo>
                    <a:pt x="53174" y="90512"/>
                  </a:lnTo>
                  <a:lnTo>
                    <a:pt x="55981" y="93738"/>
                  </a:lnTo>
                  <a:lnTo>
                    <a:pt x="57759" y="94538"/>
                  </a:lnTo>
                  <a:lnTo>
                    <a:pt x="62039" y="94538"/>
                  </a:lnTo>
                  <a:lnTo>
                    <a:pt x="63817" y="93738"/>
                  </a:lnTo>
                  <a:lnTo>
                    <a:pt x="66624" y="90512"/>
                  </a:lnTo>
                  <a:lnTo>
                    <a:pt x="67195" y="88646"/>
                  </a:lnTo>
                  <a:lnTo>
                    <a:pt x="66903" y="86525"/>
                  </a:lnTo>
                  <a:lnTo>
                    <a:pt x="67195" y="84404"/>
                  </a:lnTo>
                  <a:close/>
                </a:path>
                <a:path w="410845" h="137160">
                  <a:moveTo>
                    <a:pt x="67195" y="51943"/>
                  </a:moveTo>
                  <a:lnTo>
                    <a:pt x="66624" y="50076"/>
                  </a:lnTo>
                  <a:lnTo>
                    <a:pt x="63817" y="46850"/>
                  </a:lnTo>
                  <a:lnTo>
                    <a:pt x="62039" y="46050"/>
                  </a:lnTo>
                  <a:lnTo>
                    <a:pt x="57759" y="46050"/>
                  </a:lnTo>
                  <a:lnTo>
                    <a:pt x="55981" y="46850"/>
                  </a:lnTo>
                  <a:lnTo>
                    <a:pt x="53174" y="50076"/>
                  </a:lnTo>
                  <a:lnTo>
                    <a:pt x="52603" y="51943"/>
                  </a:lnTo>
                  <a:lnTo>
                    <a:pt x="52895" y="54063"/>
                  </a:lnTo>
                  <a:lnTo>
                    <a:pt x="52603" y="56184"/>
                  </a:lnTo>
                  <a:lnTo>
                    <a:pt x="53174" y="58051"/>
                  </a:lnTo>
                  <a:lnTo>
                    <a:pt x="55981" y="61277"/>
                  </a:lnTo>
                  <a:lnTo>
                    <a:pt x="57759" y="62077"/>
                  </a:lnTo>
                  <a:lnTo>
                    <a:pt x="62039" y="62077"/>
                  </a:lnTo>
                  <a:lnTo>
                    <a:pt x="63817" y="61277"/>
                  </a:lnTo>
                  <a:lnTo>
                    <a:pt x="66624" y="58051"/>
                  </a:lnTo>
                  <a:lnTo>
                    <a:pt x="67195" y="56184"/>
                  </a:lnTo>
                  <a:lnTo>
                    <a:pt x="66903" y="54063"/>
                  </a:lnTo>
                  <a:lnTo>
                    <a:pt x="67195" y="51943"/>
                  </a:lnTo>
                  <a:close/>
                </a:path>
                <a:path w="410845" h="137160">
                  <a:moveTo>
                    <a:pt x="124472" y="63157"/>
                  </a:moveTo>
                  <a:lnTo>
                    <a:pt x="122567" y="50101"/>
                  </a:lnTo>
                  <a:lnTo>
                    <a:pt x="118237" y="42189"/>
                  </a:lnTo>
                  <a:lnTo>
                    <a:pt x="117284" y="40474"/>
                  </a:lnTo>
                  <a:lnTo>
                    <a:pt x="112598" y="36982"/>
                  </a:lnTo>
                  <a:lnTo>
                    <a:pt x="112598" y="48755"/>
                  </a:lnTo>
                  <a:lnTo>
                    <a:pt x="112598" y="77558"/>
                  </a:lnTo>
                  <a:lnTo>
                    <a:pt x="106921" y="84251"/>
                  </a:lnTo>
                  <a:lnTo>
                    <a:pt x="90766" y="84251"/>
                  </a:lnTo>
                  <a:lnTo>
                    <a:pt x="85077" y="77558"/>
                  </a:lnTo>
                  <a:lnTo>
                    <a:pt x="85077" y="48755"/>
                  </a:lnTo>
                  <a:lnTo>
                    <a:pt x="90639" y="42189"/>
                  </a:lnTo>
                  <a:lnTo>
                    <a:pt x="107048" y="42189"/>
                  </a:lnTo>
                  <a:lnTo>
                    <a:pt x="112598" y="48755"/>
                  </a:lnTo>
                  <a:lnTo>
                    <a:pt x="112598" y="36982"/>
                  </a:lnTo>
                  <a:lnTo>
                    <a:pt x="109296" y="34505"/>
                  </a:lnTo>
                  <a:lnTo>
                    <a:pt x="99225" y="32461"/>
                  </a:lnTo>
                  <a:lnTo>
                    <a:pt x="89154" y="34505"/>
                  </a:lnTo>
                  <a:lnTo>
                    <a:pt x="81153" y="40474"/>
                  </a:lnTo>
                  <a:lnTo>
                    <a:pt x="75882" y="50101"/>
                  </a:lnTo>
                  <a:lnTo>
                    <a:pt x="73977" y="63157"/>
                  </a:lnTo>
                  <a:lnTo>
                    <a:pt x="75882" y="76212"/>
                  </a:lnTo>
                  <a:lnTo>
                    <a:pt x="81153" y="85839"/>
                  </a:lnTo>
                  <a:lnTo>
                    <a:pt x="89154" y="91808"/>
                  </a:lnTo>
                  <a:lnTo>
                    <a:pt x="99225" y="93853"/>
                  </a:lnTo>
                  <a:lnTo>
                    <a:pt x="109296" y="91808"/>
                  </a:lnTo>
                  <a:lnTo>
                    <a:pt x="117284" y="85839"/>
                  </a:lnTo>
                  <a:lnTo>
                    <a:pt x="118160" y="84251"/>
                  </a:lnTo>
                  <a:lnTo>
                    <a:pt x="122567" y="76212"/>
                  </a:lnTo>
                  <a:lnTo>
                    <a:pt x="124472" y="63157"/>
                  </a:lnTo>
                  <a:close/>
                </a:path>
                <a:path w="410845" h="137160">
                  <a:moveTo>
                    <a:pt x="181648" y="63157"/>
                  </a:moveTo>
                  <a:lnTo>
                    <a:pt x="179755" y="50101"/>
                  </a:lnTo>
                  <a:lnTo>
                    <a:pt x="175412" y="42189"/>
                  </a:lnTo>
                  <a:lnTo>
                    <a:pt x="174472" y="40474"/>
                  </a:lnTo>
                  <a:lnTo>
                    <a:pt x="169913" y="37084"/>
                  </a:lnTo>
                  <a:lnTo>
                    <a:pt x="169913" y="48755"/>
                  </a:lnTo>
                  <a:lnTo>
                    <a:pt x="169913" y="77558"/>
                  </a:lnTo>
                  <a:lnTo>
                    <a:pt x="164109" y="84251"/>
                  </a:lnTo>
                  <a:lnTo>
                    <a:pt x="147942" y="84251"/>
                  </a:lnTo>
                  <a:lnTo>
                    <a:pt x="142392" y="77558"/>
                  </a:lnTo>
                  <a:lnTo>
                    <a:pt x="142392" y="48755"/>
                  </a:lnTo>
                  <a:lnTo>
                    <a:pt x="147828" y="42189"/>
                  </a:lnTo>
                  <a:lnTo>
                    <a:pt x="164236" y="42189"/>
                  </a:lnTo>
                  <a:lnTo>
                    <a:pt x="169913" y="48755"/>
                  </a:lnTo>
                  <a:lnTo>
                    <a:pt x="169913" y="37084"/>
                  </a:lnTo>
                  <a:lnTo>
                    <a:pt x="166471" y="34505"/>
                  </a:lnTo>
                  <a:lnTo>
                    <a:pt x="156400" y="32461"/>
                  </a:lnTo>
                  <a:lnTo>
                    <a:pt x="146342" y="34505"/>
                  </a:lnTo>
                  <a:lnTo>
                    <a:pt x="138341" y="40474"/>
                  </a:lnTo>
                  <a:lnTo>
                    <a:pt x="133057" y="50101"/>
                  </a:lnTo>
                  <a:lnTo>
                    <a:pt x="131152" y="63157"/>
                  </a:lnTo>
                  <a:lnTo>
                    <a:pt x="133057" y="76212"/>
                  </a:lnTo>
                  <a:lnTo>
                    <a:pt x="138341" y="85839"/>
                  </a:lnTo>
                  <a:lnTo>
                    <a:pt x="146342" y="91808"/>
                  </a:lnTo>
                  <a:lnTo>
                    <a:pt x="156400" y="93853"/>
                  </a:lnTo>
                  <a:lnTo>
                    <a:pt x="166471" y="91808"/>
                  </a:lnTo>
                  <a:lnTo>
                    <a:pt x="174472" y="85839"/>
                  </a:lnTo>
                  <a:lnTo>
                    <a:pt x="175348" y="84251"/>
                  </a:lnTo>
                  <a:lnTo>
                    <a:pt x="179755" y="76212"/>
                  </a:lnTo>
                  <a:lnTo>
                    <a:pt x="181648" y="63157"/>
                  </a:lnTo>
                  <a:close/>
                </a:path>
                <a:path w="410845" h="137160">
                  <a:moveTo>
                    <a:pt x="316090" y="116459"/>
                  </a:moveTo>
                  <a:lnTo>
                    <a:pt x="277215" y="116459"/>
                  </a:lnTo>
                  <a:lnTo>
                    <a:pt x="277215" y="77685"/>
                  </a:lnTo>
                  <a:lnTo>
                    <a:pt x="256641" y="77685"/>
                  </a:lnTo>
                  <a:lnTo>
                    <a:pt x="256641" y="137045"/>
                  </a:lnTo>
                  <a:lnTo>
                    <a:pt x="316090" y="137045"/>
                  </a:lnTo>
                  <a:lnTo>
                    <a:pt x="316090" y="116459"/>
                  </a:lnTo>
                  <a:close/>
                </a:path>
                <a:path w="410845" h="137160">
                  <a:moveTo>
                    <a:pt x="316090" y="0"/>
                  </a:moveTo>
                  <a:lnTo>
                    <a:pt x="256641" y="0"/>
                  </a:lnTo>
                  <a:lnTo>
                    <a:pt x="256641" y="59499"/>
                  </a:lnTo>
                  <a:lnTo>
                    <a:pt x="277342" y="59499"/>
                  </a:lnTo>
                  <a:lnTo>
                    <a:pt x="277342" y="20586"/>
                  </a:lnTo>
                  <a:lnTo>
                    <a:pt x="316090" y="20586"/>
                  </a:lnTo>
                  <a:lnTo>
                    <a:pt x="316090" y="0"/>
                  </a:lnTo>
                  <a:close/>
                </a:path>
                <a:path w="410845" h="137160">
                  <a:moveTo>
                    <a:pt x="410768" y="77558"/>
                  </a:moveTo>
                  <a:lnTo>
                    <a:pt x="390067" y="77558"/>
                  </a:lnTo>
                  <a:lnTo>
                    <a:pt x="390067" y="116459"/>
                  </a:lnTo>
                  <a:lnTo>
                    <a:pt x="351447" y="116459"/>
                  </a:lnTo>
                  <a:lnTo>
                    <a:pt x="351447" y="137045"/>
                  </a:lnTo>
                  <a:lnTo>
                    <a:pt x="410768" y="137045"/>
                  </a:lnTo>
                  <a:lnTo>
                    <a:pt x="410768" y="77558"/>
                  </a:lnTo>
                  <a:close/>
                </a:path>
                <a:path w="410845" h="137160">
                  <a:moveTo>
                    <a:pt x="410768" y="0"/>
                  </a:moveTo>
                  <a:lnTo>
                    <a:pt x="351320" y="0"/>
                  </a:lnTo>
                  <a:lnTo>
                    <a:pt x="351320" y="20586"/>
                  </a:lnTo>
                  <a:lnTo>
                    <a:pt x="390194" y="20586"/>
                  </a:lnTo>
                  <a:lnTo>
                    <a:pt x="390194" y="59372"/>
                  </a:lnTo>
                  <a:lnTo>
                    <a:pt x="410768" y="59372"/>
                  </a:lnTo>
                  <a:lnTo>
                    <a:pt x="41076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8" name="object 6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194982" y="2312327"/>
              <a:ext cx="649610" cy="562925"/>
            </a:xfrm>
            <a:prstGeom prst="rect">
              <a:avLst/>
            </a:prstGeom>
          </p:spPr>
        </p:pic>
        <p:sp>
          <p:nvSpPr>
            <p:cNvPr id="69" name="object 69"/>
            <p:cNvSpPr/>
            <p:nvPr/>
          </p:nvSpPr>
          <p:spPr>
            <a:xfrm>
              <a:off x="4963134" y="2587662"/>
              <a:ext cx="649605" cy="74930"/>
            </a:xfrm>
            <a:custGeom>
              <a:avLst/>
              <a:gdLst/>
              <a:ahLst/>
              <a:cxnLst/>
              <a:rect l="l" t="t" r="r" b="b"/>
              <a:pathLst>
                <a:path w="649604" h="74930">
                  <a:moveTo>
                    <a:pt x="349034" y="71615"/>
                  </a:moveTo>
                  <a:lnTo>
                    <a:pt x="335419" y="70294"/>
                  </a:lnTo>
                  <a:lnTo>
                    <a:pt x="298310" y="69202"/>
                  </a:lnTo>
                  <a:lnTo>
                    <a:pt x="243268" y="68478"/>
                  </a:lnTo>
                  <a:lnTo>
                    <a:pt x="175831" y="68211"/>
                  </a:lnTo>
                  <a:lnTo>
                    <a:pt x="108407" y="68491"/>
                  </a:lnTo>
                  <a:lnTo>
                    <a:pt x="53352" y="69253"/>
                  </a:lnTo>
                  <a:lnTo>
                    <a:pt x="16243" y="70345"/>
                  </a:lnTo>
                  <a:lnTo>
                    <a:pt x="2641" y="71615"/>
                  </a:lnTo>
                  <a:lnTo>
                    <a:pt x="16243" y="72885"/>
                  </a:lnTo>
                  <a:lnTo>
                    <a:pt x="53352" y="73926"/>
                  </a:lnTo>
                  <a:lnTo>
                    <a:pt x="108407" y="74637"/>
                  </a:lnTo>
                  <a:lnTo>
                    <a:pt x="175831" y="74904"/>
                  </a:lnTo>
                  <a:lnTo>
                    <a:pt x="243268" y="74637"/>
                  </a:lnTo>
                  <a:lnTo>
                    <a:pt x="298310" y="73926"/>
                  </a:lnTo>
                  <a:lnTo>
                    <a:pt x="335419" y="72885"/>
                  </a:lnTo>
                  <a:lnTo>
                    <a:pt x="349034" y="71615"/>
                  </a:lnTo>
                  <a:close/>
                </a:path>
                <a:path w="649604" h="74930">
                  <a:moveTo>
                    <a:pt x="649338" y="2540"/>
                  </a:moveTo>
                  <a:lnTo>
                    <a:pt x="617067" y="2540"/>
                  </a:lnTo>
                  <a:lnTo>
                    <a:pt x="617067" y="1270"/>
                  </a:lnTo>
                  <a:lnTo>
                    <a:pt x="511200" y="1270"/>
                  </a:lnTo>
                  <a:lnTo>
                    <a:pt x="511200" y="0"/>
                  </a:lnTo>
                  <a:lnTo>
                    <a:pt x="138137" y="0"/>
                  </a:lnTo>
                  <a:lnTo>
                    <a:pt x="138137" y="1270"/>
                  </a:lnTo>
                  <a:lnTo>
                    <a:pt x="32270" y="1270"/>
                  </a:lnTo>
                  <a:lnTo>
                    <a:pt x="32270" y="2540"/>
                  </a:lnTo>
                  <a:lnTo>
                    <a:pt x="0" y="2540"/>
                  </a:lnTo>
                  <a:lnTo>
                    <a:pt x="0" y="3810"/>
                  </a:lnTo>
                  <a:lnTo>
                    <a:pt x="22821" y="3810"/>
                  </a:lnTo>
                  <a:lnTo>
                    <a:pt x="22821" y="5080"/>
                  </a:lnTo>
                  <a:lnTo>
                    <a:pt x="109702" y="5080"/>
                  </a:lnTo>
                  <a:lnTo>
                    <a:pt x="109702" y="6350"/>
                  </a:lnTo>
                  <a:lnTo>
                    <a:pt x="539635" y="6350"/>
                  </a:lnTo>
                  <a:lnTo>
                    <a:pt x="539635" y="5080"/>
                  </a:lnTo>
                  <a:lnTo>
                    <a:pt x="626516" y="5080"/>
                  </a:lnTo>
                  <a:lnTo>
                    <a:pt x="626516" y="3810"/>
                  </a:lnTo>
                  <a:lnTo>
                    <a:pt x="649338" y="3810"/>
                  </a:lnTo>
                  <a:lnTo>
                    <a:pt x="649338" y="2540"/>
                  </a:lnTo>
                  <a:close/>
                </a:path>
              </a:pathLst>
            </a:custGeom>
            <a:solidFill>
              <a:srgbClr val="2532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5684304" y="2916554"/>
              <a:ext cx="2486660" cy="1954530"/>
            </a:xfrm>
            <a:custGeom>
              <a:avLst/>
              <a:gdLst/>
              <a:ahLst/>
              <a:cxnLst/>
              <a:rect l="l" t="t" r="r" b="b"/>
              <a:pathLst>
                <a:path w="2486659" h="1954529">
                  <a:moveTo>
                    <a:pt x="2486164" y="1533893"/>
                  </a:moveTo>
                  <a:lnTo>
                    <a:pt x="2483320" y="1486954"/>
                  </a:lnTo>
                  <a:lnTo>
                    <a:pt x="2460104" y="1413687"/>
                  </a:lnTo>
                  <a:lnTo>
                    <a:pt x="2420112" y="1343012"/>
                  </a:lnTo>
                  <a:lnTo>
                    <a:pt x="2382240" y="1289748"/>
                  </a:lnTo>
                  <a:lnTo>
                    <a:pt x="2365413" y="1268704"/>
                  </a:lnTo>
                  <a:lnTo>
                    <a:pt x="2335326" y="1176489"/>
                  </a:lnTo>
                  <a:lnTo>
                    <a:pt x="2264562" y="957249"/>
                  </a:lnTo>
                  <a:lnTo>
                    <a:pt x="2182380" y="697077"/>
                  </a:lnTo>
                  <a:lnTo>
                    <a:pt x="2111019" y="458495"/>
                  </a:lnTo>
                  <a:lnTo>
                    <a:pt x="2102904" y="435317"/>
                  </a:lnTo>
                  <a:lnTo>
                    <a:pt x="2083269" y="390271"/>
                  </a:lnTo>
                  <a:lnTo>
                    <a:pt x="2059292" y="347370"/>
                  </a:lnTo>
                  <a:lnTo>
                    <a:pt x="2031199" y="307060"/>
                  </a:lnTo>
                  <a:lnTo>
                    <a:pt x="1999259" y="269709"/>
                  </a:lnTo>
                  <a:lnTo>
                    <a:pt x="1963801" y="235699"/>
                  </a:lnTo>
                  <a:lnTo>
                    <a:pt x="1925154" y="205346"/>
                  </a:lnTo>
                  <a:lnTo>
                    <a:pt x="1883702" y="178968"/>
                  </a:lnTo>
                  <a:lnTo>
                    <a:pt x="1343533" y="83870"/>
                  </a:lnTo>
                  <a:lnTo>
                    <a:pt x="1236992" y="0"/>
                  </a:lnTo>
                  <a:lnTo>
                    <a:pt x="635723" y="30568"/>
                  </a:lnTo>
                  <a:lnTo>
                    <a:pt x="544334" y="121881"/>
                  </a:lnTo>
                  <a:lnTo>
                    <a:pt x="400672" y="158381"/>
                  </a:lnTo>
                  <a:lnTo>
                    <a:pt x="349313" y="175539"/>
                  </a:lnTo>
                  <a:lnTo>
                    <a:pt x="230301" y="219798"/>
                  </a:lnTo>
                  <a:lnTo>
                    <a:pt x="96316" y="280403"/>
                  </a:lnTo>
                  <a:lnTo>
                    <a:pt x="0" y="346583"/>
                  </a:lnTo>
                  <a:lnTo>
                    <a:pt x="262572" y="1568665"/>
                  </a:lnTo>
                  <a:lnTo>
                    <a:pt x="257898" y="1954390"/>
                  </a:lnTo>
                  <a:lnTo>
                    <a:pt x="1778800" y="1954390"/>
                  </a:lnTo>
                  <a:lnTo>
                    <a:pt x="1788401" y="1051331"/>
                  </a:lnTo>
                  <a:lnTo>
                    <a:pt x="1906041" y="1838833"/>
                  </a:lnTo>
                  <a:lnTo>
                    <a:pt x="2354554" y="1881390"/>
                  </a:lnTo>
                  <a:lnTo>
                    <a:pt x="2366365" y="1881733"/>
                  </a:lnTo>
                  <a:lnTo>
                    <a:pt x="2377935" y="1880654"/>
                  </a:lnTo>
                  <a:lnTo>
                    <a:pt x="2420759" y="1862620"/>
                  </a:lnTo>
                  <a:lnTo>
                    <a:pt x="2451557" y="1818157"/>
                  </a:lnTo>
                  <a:lnTo>
                    <a:pt x="2463685" y="1773047"/>
                  </a:lnTo>
                  <a:lnTo>
                    <a:pt x="2473604" y="1716557"/>
                  </a:lnTo>
                  <a:lnTo>
                    <a:pt x="2480919" y="1654200"/>
                  </a:lnTo>
                  <a:lnTo>
                    <a:pt x="2485237" y="1591475"/>
                  </a:lnTo>
                  <a:lnTo>
                    <a:pt x="2486164" y="1533893"/>
                  </a:lnTo>
                  <a:close/>
                </a:path>
              </a:pathLst>
            </a:custGeom>
            <a:solidFill>
              <a:srgbClr val="ED21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1" name="object 7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079124" y="1347206"/>
              <a:ext cx="3487143" cy="3525377"/>
            </a:xfrm>
            <a:prstGeom prst="rect">
              <a:avLst/>
            </a:prstGeom>
          </p:spPr>
        </p:pic>
      </p:grpSp>
      <p:pic>
        <p:nvPicPr>
          <p:cNvPr id="72" name="object 72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4838774" y="6133494"/>
            <a:ext cx="3907900" cy="388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886952"/>
      </p:ext>
    </p:extLst>
  </p:cSld>
  <p:clrMapOvr>
    <a:masterClrMapping/>
  </p:clrMapOvr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785130" y="5248580"/>
            <a:ext cx="1189355" cy="1731010"/>
            <a:chOff x="6785130" y="5248580"/>
            <a:chExt cx="1189355" cy="1731010"/>
          </a:xfrm>
        </p:grpSpPr>
        <p:sp>
          <p:nvSpPr>
            <p:cNvPr id="3" name="object 3"/>
            <p:cNvSpPr/>
            <p:nvPr/>
          </p:nvSpPr>
          <p:spPr>
            <a:xfrm>
              <a:off x="6785130" y="5248580"/>
              <a:ext cx="1189355" cy="1731010"/>
            </a:xfrm>
            <a:custGeom>
              <a:avLst/>
              <a:gdLst/>
              <a:ahLst/>
              <a:cxnLst/>
              <a:rect l="l" t="t" r="r" b="b"/>
              <a:pathLst>
                <a:path w="1189354" h="1731009">
                  <a:moveTo>
                    <a:pt x="502397" y="1730733"/>
                  </a:moveTo>
                  <a:lnTo>
                    <a:pt x="454683" y="1728286"/>
                  </a:lnTo>
                  <a:lnTo>
                    <a:pt x="405512" y="1721220"/>
                  </a:lnTo>
                  <a:lnTo>
                    <a:pt x="361832" y="1698098"/>
                  </a:lnTo>
                  <a:lnTo>
                    <a:pt x="321247" y="1671732"/>
                  </a:lnTo>
                  <a:lnTo>
                    <a:pt x="283649" y="1642351"/>
                  </a:lnTo>
                  <a:lnTo>
                    <a:pt x="248931" y="1610184"/>
                  </a:lnTo>
                  <a:lnTo>
                    <a:pt x="216986" y="1575458"/>
                  </a:lnTo>
                  <a:lnTo>
                    <a:pt x="187705" y="1538402"/>
                  </a:lnTo>
                  <a:lnTo>
                    <a:pt x="160980" y="1499245"/>
                  </a:lnTo>
                  <a:lnTo>
                    <a:pt x="136705" y="1458214"/>
                  </a:lnTo>
                  <a:lnTo>
                    <a:pt x="114771" y="1415539"/>
                  </a:lnTo>
                  <a:lnTo>
                    <a:pt x="95070" y="1371448"/>
                  </a:lnTo>
                  <a:lnTo>
                    <a:pt x="77494" y="1326168"/>
                  </a:lnTo>
                  <a:lnTo>
                    <a:pt x="61937" y="1279929"/>
                  </a:lnTo>
                  <a:lnTo>
                    <a:pt x="48290" y="1232959"/>
                  </a:lnTo>
                  <a:lnTo>
                    <a:pt x="36446" y="1185486"/>
                  </a:lnTo>
                  <a:lnTo>
                    <a:pt x="26296" y="1137739"/>
                  </a:lnTo>
                  <a:lnTo>
                    <a:pt x="17733" y="1089945"/>
                  </a:lnTo>
                  <a:lnTo>
                    <a:pt x="10649" y="1042335"/>
                  </a:lnTo>
                  <a:lnTo>
                    <a:pt x="5351" y="1008608"/>
                  </a:lnTo>
                  <a:lnTo>
                    <a:pt x="736" y="974714"/>
                  </a:lnTo>
                  <a:lnTo>
                    <a:pt x="0" y="941155"/>
                  </a:lnTo>
                  <a:lnTo>
                    <a:pt x="6334" y="908432"/>
                  </a:lnTo>
                  <a:lnTo>
                    <a:pt x="22459" y="878385"/>
                  </a:lnTo>
                  <a:lnTo>
                    <a:pt x="46952" y="854964"/>
                  </a:lnTo>
                  <a:lnTo>
                    <a:pt x="76801" y="841836"/>
                  </a:lnTo>
                  <a:lnTo>
                    <a:pt x="108993" y="842671"/>
                  </a:lnTo>
                  <a:lnTo>
                    <a:pt x="133374" y="854504"/>
                  </a:lnTo>
                  <a:lnTo>
                    <a:pt x="153850" y="872948"/>
                  </a:lnTo>
                  <a:lnTo>
                    <a:pt x="172095" y="894851"/>
                  </a:lnTo>
                  <a:lnTo>
                    <a:pt x="189781" y="917061"/>
                  </a:lnTo>
                  <a:lnTo>
                    <a:pt x="202170" y="930950"/>
                  </a:lnTo>
                  <a:lnTo>
                    <a:pt x="244640" y="966762"/>
                  </a:lnTo>
                  <a:lnTo>
                    <a:pt x="293684" y="992857"/>
                  </a:lnTo>
                  <a:lnTo>
                    <a:pt x="335216" y="1005123"/>
                  </a:lnTo>
                  <a:lnTo>
                    <a:pt x="359818" y="1006943"/>
                  </a:lnTo>
                  <a:lnTo>
                    <a:pt x="383388" y="1003100"/>
                  </a:lnTo>
                  <a:lnTo>
                    <a:pt x="404323" y="992046"/>
                  </a:lnTo>
                  <a:lnTo>
                    <a:pt x="423548" y="966854"/>
                  </a:lnTo>
                  <a:lnTo>
                    <a:pt x="431363" y="935231"/>
                  </a:lnTo>
                  <a:lnTo>
                    <a:pt x="431312" y="900512"/>
                  </a:lnTo>
                  <a:lnTo>
                    <a:pt x="426937" y="866029"/>
                  </a:lnTo>
                  <a:lnTo>
                    <a:pt x="384088" y="619352"/>
                  </a:lnTo>
                  <a:lnTo>
                    <a:pt x="377832" y="586143"/>
                  </a:lnTo>
                  <a:lnTo>
                    <a:pt x="374284" y="552756"/>
                  </a:lnTo>
                  <a:lnTo>
                    <a:pt x="375310" y="485449"/>
                  </a:lnTo>
                  <a:lnTo>
                    <a:pt x="398036" y="421771"/>
                  </a:lnTo>
                  <a:lnTo>
                    <a:pt x="445981" y="377732"/>
                  </a:lnTo>
                  <a:lnTo>
                    <a:pt x="478269" y="370070"/>
                  </a:lnTo>
                  <a:lnTo>
                    <a:pt x="511351" y="374348"/>
                  </a:lnTo>
                  <a:lnTo>
                    <a:pt x="558756" y="416267"/>
                  </a:lnTo>
                  <a:lnTo>
                    <a:pt x="567475" y="457308"/>
                  </a:lnTo>
                  <a:lnTo>
                    <a:pt x="569468" y="471167"/>
                  </a:lnTo>
                  <a:lnTo>
                    <a:pt x="574132" y="484734"/>
                  </a:lnTo>
                  <a:lnTo>
                    <a:pt x="581557" y="496906"/>
                  </a:lnTo>
                  <a:lnTo>
                    <a:pt x="591604" y="506065"/>
                  </a:lnTo>
                  <a:lnTo>
                    <a:pt x="604134" y="510593"/>
                  </a:lnTo>
                  <a:lnTo>
                    <a:pt x="617375" y="509203"/>
                  </a:lnTo>
                  <a:lnTo>
                    <a:pt x="649512" y="481879"/>
                  </a:lnTo>
                  <a:lnTo>
                    <a:pt x="675181" y="440708"/>
                  </a:lnTo>
                  <a:lnTo>
                    <a:pt x="695969" y="396665"/>
                  </a:lnTo>
                  <a:lnTo>
                    <a:pt x="713241" y="350780"/>
                  </a:lnTo>
                  <a:lnTo>
                    <a:pt x="728365" y="304086"/>
                  </a:lnTo>
                  <a:lnTo>
                    <a:pt x="742904" y="257246"/>
                  </a:lnTo>
                  <a:lnTo>
                    <a:pt x="758531" y="210782"/>
                  </a:lnTo>
                  <a:lnTo>
                    <a:pt x="776779" y="165518"/>
                  </a:lnTo>
                  <a:lnTo>
                    <a:pt x="799185" y="122276"/>
                  </a:lnTo>
                  <a:lnTo>
                    <a:pt x="827386" y="82170"/>
                  </a:lnTo>
                  <a:lnTo>
                    <a:pt x="861654" y="47365"/>
                  </a:lnTo>
                  <a:lnTo>
                    <a:pt x="901474" y="20259"/>
                  </a:lnTo>
                  <a:lnTo>
                    <a:pt x="946329" y="3252"/>
                  </a:lnTo>
                  <a:lnTo>
                    <a:pt x="994748" y="0"/>
                  </a:lnTo>
                  <a:lnTo>
                    <a:pt x="1041884" y="11825"/>
                  </a:lnTo>
                  <a:lnTo>
                    <a:pt x="1082157" y="37627"/>
                  </a:lnTo>
                  <a:lnTo>
                    <a:pt x="1109988" y="76303"/>
                  </a:lnTo>
                  <a:lnTo>
                    <a:pt x="1120758" y="122595"/>
                  </a:lnTo>
                  <a:lnTo>
                    <a:pt x="1116478" y="170574"/>
                  </a:lnTo>
                  <a:lnTo>
                    <a:pt x="1101514" y="218135"/>
                  </a:lnTo>
                  <a:lnTo>
                    <a:pt x="1080232" y="263171"/>
                  </a:lnTo>
                  <a:lnTo>
                    <a:pt x="1055905" y="305212"/>
                  </a:lnTo>
                  <a:lnTo>
                    <a:pt x="1029714" y="345849"/>
                  </a:lnTo>
                  <a:lnTo>
                    <a:pt x="1001659" y="385085"/>
                  </a:lnTo>
                  <a:lnTo>
                    <a:pt x="971740" y="422918"/>
                  </a:lnTo>
                  <a:lnTo>
                    <a:pt x="939956" y="459348"/>
                  </a:lnTo>
                  <a:lnTo>
                    <a:pt x="906308" y="494376"/>
                  </a:lnTo>
                  <a:lnTo>
                    <a:pt x="896624" y="503362"/>
                  </a:lnTo>
                  <a:lnTo>
                    <a:pt x="888684" y="513499"/>
                  </a:lnTo>
                  <a:lnTo>
                    <a:pt x="882490" y="524787"/>
                  </a:lnTo>
                  <a:lnTo>
                    <a:pt x="878039" y="537225"/>
                  </a:lnTo>
                  <a:lnTo>
                    <a:pt x="881020" y="559221"/>
                  </a:lnTo>
                  <a:lnTo>
                    <a:pt x="894405" y="577508"/>
                  </a:lnTo>
                  <a:lnTo>
                    <a:pt x="914486" y="590828"/>
                  </a:lnTo>
                  <a:lnTo>
                    <a:pt x="937552" y="597927"/>
                  </a:lnTo>
                  <a:lnTo>
                    <a:pt x="963763" y="599508"/>
                  </a:lnTo>
                  <a:lnTo>
                    <a:pt x="990127" y="597630"/>
                  </a:lnTo>
                  <a:lnTo>
                    <a:pt x="1016575" y="594412"/>
                  </a:lnTo>
                  <a:lnTo>
                    <a:pt x="1043037" y="591976"/>
                  </a:lnTo>
                  <a:lnTo>
                    <a:pt x="1096245" y="598690"/>
                  </a:lnTo>
                  <a:lnTo>
                    <a:pt x="1137066" y="629618"/>
                  </a:lnTo>
                  <a:lnTo>
                    <a:pt x="1146774" y="663072"/>
                  </a:lnTo>
                  <a:lnTo>
                    <a:pt x="1140637" y="698298"/>
                  </a:lnTo>
                  <a:lnTo>
                    <a:pt x="1123676" y="732660"/>
                  </a:lnTo>
                  <a:lnTo>
                    <a:pt x="1100913" y="763520"/>
                  </a:lnTo>
                  <a:lnTo>
                    <a:pt x="1067650" y="800206"/>
                  </a:lnTo>
                  <a:lnTo>
                    <a:pt x="1032586" y="834716"/>
                  </a:lnTo>
                  <a:lnTo>
                    <a:pt x="995721" y="867048"/>
                  </a:lnTo>
                  <a:lnTo>
                    <a:pt x="957055" y="897204"/>
                  </a:lnTo>
                  <a:lnTo>
                    <a:pt x="916588" y="925182"/>
                  </a:lnTo>
                  <a:lnTo>
                    <a:pt x="874320" y="950984"/>
                  </a:lnTo>
                  <a:lnTo>
                    <a:pt x="851159" y="964032"/>
                  </a:lnTo>
                  <a:lnTo>
                    <a:pt x="828403" y="977820"/>
                  </a:lnTo>
                  <a:lnTo>
                    <a:pt x="807180" y="993477"/>
                  </a:lnTo>
                  <a:lnTo>
                    <a:pt x="788622" y="1012132"/>
                  </a:lnTo>
                  <a:lnTo>
                    <a:pt x="774546" y="1035054"/>
                  </a:lnTo>
                  <a:lnTo>
                    <a:pt x="767068" y="1060932"/>
                  </a:lnTo>
                  <a:lnTo>
                    <a:pt x="767763" y="1087034"/>
                  </a:lnTo>
                  <a:lnTo>
                    <a:pt x="778207" y="1110625"/>
                  </a:lnTo>
                  <a:lnTo>
                    <a:pt x="797609" y="1127437"/>
                  </a:lnTo>
                  <a:lnTo>
                    <a:pt x="822172" y="1135657"/>
                  </a:lnTo>
                  <a:lnTo>
                    <a:pt x="848967" y="1136234"/>
                  </a:lnTo>
                  <a:lnTo>
                    <a:pt x="875064" y="1130115"/>
                  </a:lnTo>
                  <a:lnTo>
                    <a:pt x="898936" y="1119089"/>
                  </a:lnTo>
                  <a:lnTo>
                    <a:pt x="921539" y="1105399"/>
                  </a:lnTo>
                  <a:lnTo>
                    <a:pt x="943668" y="1090676"/>
                  </a:lnTo>
                  <a:lnTo>
                    <a:pt x="966117" y="1076554"/>
                  </a:lnTo>
                  <a:lnTo>
                    <a:pt x="1012311" y="1056566"/>
                  </a:lnTo>
                  <a:lnTo>
                    <a:pt x="1061839" y="1048546"/>
                  </a:lnTo>
                  <a:lnTo>
                    <a:pt x="1109665" y="1055423"/>
                  </a:lnTo>
                  <a:lnTo>
                    <a:pt x="1150754" y="1080125"/>
                  </a:lnTo>
                  <a:lnTo>
                    <a:pt x="1174032" y="1113835"/>
                  </a:lnTo>
                  <a:lnTo>
                    <a:pt x="1186732" y="1152757"/>
                  </a:lnTo>
                  <a:lnTo>
                    <a:pt x="1188803" y="1177311"/>
                  </a:lnTo>
                  <a:lnTo>
                    <a:pt x="1188547" y="1185512"/>
                  </a:lnTo>
                  <a:lnTo>
                    <a:pt x="1179072" y="1233927"/>
                  </a:lnTo>
                  <a:lnTo>
                    <a:pt x="1154746" y="1294406"/>
                  </a:lnTo>
                  <a:lnTo>
                    <a:pt x="1113888" y="1361780"/>
                  </a:lnTo>
                  <a:lnTo>
                    <a:pt x="1087905" y="1399296"/>
                  </a:lnTo>
                  <a:lnTo>
                    <a:pt x="1060012" y="1435332"/>
                  </a:lnTo>
                  <a:lnTo>
                    <a:pt x="1030208" y="1469889"/>
                  </a:lnTo>
                  <a:lnTo>
                    <a:pt x="998492" y="1502967"/>
                  </a:lnTo>
                  <a:lnTo>
                    <a:pt x="965091" y="1534342"/>
                  </a:lnTo>
                  <a:lnTo>
                    <a:pt x="930230" y="1563791"/>
                  </a:lnTo>
                  <a:lnTo>
                    <a:pt x="893910" y="1591313"/>
                  </a:lnTo>
                  <a:lnTo>
                    <a:pt x="856130" y="1616910"/>
                  </a:lnTo>
                  <a:lnTo>
                    <a:pt x="816891" y="1640580"/>
                  </a:lnTo>
                  <a:lnTo>
                    <a:pt x="772631" y="1663463"/>
                  </a:lnTo>
                  <a:lnTo>
                    <a:pt x="728487" y="1683366"/>
                  </a:lnTo>
                  <a:lnTo>
                    <a:pt x="684256" y="1700076"/>
                  </a:lnTo>
                  <a:lnTo>
                    <a:pt x="639735" y="1713381"/>
                  </a:lnTo>
                  <a:lnTo>
                    <a:pt x="594720" y="1723068"/>
                  </a:lnTo>
                  <a:lnTo>
                    <a:pt x="549009" y="1728923"/>
                  </a:lnTo>
                  <a:lnTo>
                    <a:pt x="502397" y="1730733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825678" y="5274893"/>
              <a:ext cx="1127760" cy="1517650"/>
            </a:xfrm>
            <a:custGeom>
              <a:avLst/>
              <a:gdLst/>
              <a:ahLst/>
              <a:cxnLst/>
              <a:rect l="l" t="t" r="r" b="b"/>
              <a:pathLst>
                <a:path w="1127759" h="1517650">
                  <a:moveTo>
                    <a:pt x="1127607" y="1131328"/>
                  </a:moveTo>
                  <a:lnTo>
                    <a:pt x="1124572" y="1131874"/>
                  </a:lnTo>
                  <a:lnTo>
                    <a:pt x="1121702" y="1132865"/>
                  </a:lnTo>
                  <a:lnTo>
                    <a:pt x="1118984" y="1134313"/>
                  </a:lnTo>
                  <a:lnTo>
                    <a:pt x="1082192" y="1151051"/>
                  </a:lnTo>
                  <a:lnTo>
                    <a:pt x="985050" y="1199197"/>
                  </a:lnTo>
                  <a:lnTo>
                    <a:pt x="946873" y="1218844"/>
                  </a:lnTo>
                  <a:lnTo>
                    <a:pt x="861402" y="1263675"/>
                  </a:lnTo>
                  <a:lnTo>
                    <a:pt x="549097" y="1429931"/>
                  </a:lnTo>
                  <a:lnTo>
                    <a:pt x="415404" y="1499908"/>
                  </a:lnTo>
                  <a:lnTo>
                    <a:pt x="427697" y="1415592"/>
                  </a:lnTo>
                  <a:lnTo>
                    <a:pt x="435978" y="1364932"/>
                  </a:lnTo>
                  <a:lnTo>
                    <a:pt x="444881" y="1314399"/>
                  </a:lnTo>
                  <a:lnTo>
                    <a:pt x="454418" y="1263980"/>
                  </a:lnTo>
                  <a:lnTo>
                    <a:pt x="464591" y="1213675"/>
                  </a:lnTo>
                  <a:lnTo>
                    <a:pt x="475386" y="1163497"/>
                  </a:lnTo>
                  <a:lnTo>
                    <a:pt x="486803" y="1113434"/>
                  </a:lnTo>
                  <a:lnTo>
                    <a:pt x="534301" y="916190"/>
                  </a:lnTo>
                  <a:lnTo>
                    <a:pt x="548982" y="859434"/>
                  </a:lnTo>
                  <a:lnTo>
                    <a:pt x="565988" y="822452"/>
                  </a:lnTo>
                  <a:lnTo>
                    <a:pt x="572808" y="818743"/>
                  </a:lnTo>
                  <a:lnTo>
                    <a:pt x="612876" y="799960"/>
                  </a:lnTo>
                  <a:lnTo>
                    <a:pt x="670433" y="774458"/>
                  </a:lnTo>
                  <a:lnTo>
                    <a:pt x="716737" y="754951"/>
                  </a:lnTo>
                  <a:lnTo>
                    <a:pt x="768134" y="734288"/>
                  </a:lnTo>
                  <a:lnTo>
                    <a:pt x="823645" y="713105"/>
                  </a:lnTo>
                  <a:lnTo>
                    <a:pt x="879525" y="693089"/>
                  </a:lnTo>
                  <a:lnTo>
                    <a:pt x="931887" y="675500"/>
                  </a:lnTo>
                  <a:lnTo>
                    <a:pt x="979563" y="660425"/>
                  </a:lnTo>
                  <a:lnTo>
                    <a:pt x="1021372" y="647941"/>
                  </a:lnTo>
                  <a:lnTo>
                    <a:pt x="1082230" y="631431"/>
                  </a:lnTo>
                  <a:lnTo>
                    <a:pt x="1089901" y="629970"/>
                  </a:lnTo>
                  <a:lnTo>
                    <a:pt x="1097343" y="627748"/>
                  </a:lnTo>
                  <a:lnTo>
                    <a:pt x="1104544" y="624738"/>
                  </a:lnTo>
                  <a:lnTo>
                    <a:pt x="1096632" y="624890"/>
                  </a:lnTo>
                  <a:lnTo>
                    <a:pt x="1088796" y="625792"/>
                  </a:lnTo>
                  <a:lnTo>
                    <a:pt x="1037793" y="636854"/>
                  </a:lnTo>
                  <a:lnTo>
                    <a:pt x="968883" y="655332"/>
                  </a:lnTo>
                  <a:lnTo>
                    <a:pt x="918870" y="670420"/>
                  </a:lnTo>
                  <a:lnTo>
                    <a:pt x="869264" y="686803"/>
                  </a:lnTo>
                  <a:lnTo>
                    <a:pt x="820077" y="704481"/>
                  </a:lnTo>
                  <a:lnTo>
                    <a:pt x="764514" y="725906"/>
                  </a:lnTo>
                  <a:lnTo>
                    <a:pt x="713232" y="747090"/>
                  </a:lnTo>
                  <a:lnTo>
                    <a:pt x="667283" y="767346"/>
                  </a:lnTo>
                  <a:lnTo>
                    <a:pt x="627710" y="786015"/>
                  </a:lnTo>
                  <a:lnTo>
                    <a:pt x="571322" y="815771"/>
                  </a:lnTo>
                  <a:lnTo>
                    <a:pt x="564299" y="819150"/>
                  </a:lnTo>
                  <a:lnTo>
                    <a:pt x="574357" y="778802"/>
                  </a:lnTo>
                  <a:lnTo>
                    <a:pt x="592975" y="726465"/>
                  </a:lnTo>
                  <a:lnTo>
                    <a:pt x="613041" y="674662"/>
                  </a:lnTo>
                  <a:lnTo>
                    <a:pt x="634555" y="623392"/>
                  </a:lnTo>
                  <a:lnTo>
                    <a:pt x="655523" y="575310"/>
                  </a:lnTo>
                  <a:lnTo>
                    <a:pt x="676605" y="528789"/>
                  </a:lnTo>
                  <a:lnTo>
                    <a:pt x="697585" y="483870"/>
                  </a:lnTo>
                  <a:lnTo>
                    <a:pt x="718312" y="440550"/>
                  </a:lnTo>
                  <a:lnTo>
                    <a:pt x="738682" y="398856"/>
                  </a:lnTo>
                  <a:lnTo>
                    <a:pt x="758761" y="358914"/>
                  </a:lnTo>
                  <a:lnTo>
                    <a:pt x="778586" y="320852"/>
                  </a:lnTo>
                  <a:lnTo>
                    <a:pt x="798207" y="284772"/>
                  </a:lnTo>
                  <a:lnTo>
                    <a:pt x="823366" y="240766"/>
                  </a:lnTo>
                  <a:lnTo>
                    <a:pt x="849807" y="197586"/>
                  </a:lnTo>
                  <a:lnTo>
                    <a:pt x="877506" y="155244"/>
                  </a:lnTo>
                  <a:lnTo>
                    <a:pt x="906475" y="113741"/>
                  </a:lnTo>
                  <a:lnTo>
                    <a:pt x="936726" y="73050"/>
                  </a:lnTo>
                  <a:lnTo>
                    <a:pt x="961123" y="41529"/>
                  </a:lnTo>
                  <a:lnTo>
                    <a:pt x="990587" y="5067"/>
                  </a:lnTo>
                  <a:lnTo>
                    <a:pt x="994156" y="152"/>
                  </a:lnTo>
                  <a:lnTo>
                    <a:pt x="959269" y="40208"/>
                  </a:lnTo>
                  <a:lnTo>
                    <a:pt x="934199" y="71120"/>
                  </a:lnTo>
                  <a:lnTo>
                    <a:pt x="903287" y="111455"/>
                  </a:lnTo>
                  <a:lnTo>
                    <a:pt x="873734" y="152692"/>
                  </a:lnTo>
                  <a:lnTo>
                    <a:pt x="845527" y="194818"/>
                  </a:lnTo>
                  <a:lnTo>
                    <a:pt x="818667" y="237858"/>
                  </a:lnTo>
                  <a:lnTo>
                    <a:pt x="793153" y="281800"/>
                  </a:lnTo>
                  <a:lnTo>
                    <a:pt x="773201" y="317792"/>
                  </a:lnTo>
                  <a:lnTo>
                    <a:pt x="753071" y="355815"/>
                  </a:lnTo>
                  <a:lnTo>
                    <a:pt x="732751" y="395744"/>
                  </a:lnTo>
                  <a:lnTo>
                    <a:pt x="712216" y="437426"/>
                  </a:lnTo>
                  <a:lnTo>
                    <a:pt x="691324" y="480745"/>
                  </a:lnTo>
                  <a:lnTo>
                    <a:pt x="670102" y="525665"/>
                  </a:lnTo>
                  <a:lnTo>
                    <a:pt x="648779" y="572185"/>
                  </a:lnTo>
                  <a:lnTo>
                    <a:pt x="627557" y="620268"/>
                  </a:lnTo>
                  <a:lnTo>
                    <a:pt x="605840" y="671537"/>
                  </a:lnTo>
                  <a:lnTo>
                    <a:pt x="585558" y="723341"/>
                  </a:lnTo>
                  <a:lnTo>
                    <a:pt x="566712" y="775677"/>
                  </a:lnTo>
                  <a:lnTo>
                    <a:pt x="551180" y="822858"/>
                  </a:lnTo>
                  <a:lnTo>
                    <a:pt x="551002" y="821448"/>
                  </a:lnTo>
                  <a:lnTo>
                    <a:pt x="549617" y="815047"/>
                  </a:lnTo>
                  <a:lnTo>
                    <a:pt x="540778" y="785469"/>
                  </a:lnTo>
                  <a:lnTo>
                    <a:pt x="486067" y="586943"/>
                  </a:lnTo>
                  <a:lnTo>
                    <a:pt x="472160" y="538429"/>
                  </a:lnTo>
                  <a:lnTo>
                    <a:pt x="458508" y="493471"/>
                  </a:lnTo>
                  <a:lnTo>
                    <a:pt x="445350" y="453047"/>
                  </a:lnTo>
                  <a:lnTo>
                    <a:pt x="422059" y="389610"/>
                  </a:lnTo>
                  <a:lnTo>
                    <a:pt x="413169" y="368388"/>
                  </a:lnTo>
                  <a:lnTo>
                    <a:pt x="410908" y="362153"/>
                  </a:lnTo>
                  <a:lnTo>
                    <a:pt x="407987" y="356247"/>
                  </a:lnTo>
                  <a:lnTo>
                    <a:pt x="404380" y="350685"/>
                  </a:lnTo>
                  <a:lnTo>
                    <a:pt x="405752" y="357149"/>
                  </a:lnTo>
                  <a:lnTo>
                    <a:pt x="407682" y="363448"/>
                  </a:lnTo>
                  <a:lnTo>
                    <a:pt x="410184" y="369582"/>
                  </a:lnTo>
                  <a:lnTo>
                    <a:pt x="438848" y="455256"/>
                  </a:lnTo>
                  <a:lnTo>
                    <a:pt x="451231" y="495795"/>
                  </a:lnTo>
                  <a:lnTo>
                    <a:pt x="464375" y="540778"/>
                  </a:lnTo>
                  <a:lnTo>
                    <a:pt x="504367" y="682764"/>
                  </a:lnTo>
                  <a:lnTo>
                    <a:pt x="516280" y="723544"/>
                  </a:lnTo>
                  <a:lnTo>
                    <a:pt x="527126" y="758939"/>
                  </a:lnTo>
                  <a:lnTo>
                    <a:pt x="536575" y="787755"/>
                  </a:lnTo>
                  <a:lnTo>
                    <a:pt x="544233" y="809663"/>
                  </a:lnTo>
                  <a:lnTo>
                    <a:pt x="546061" y="816063"/>
                  </a:lnTo>
                  <a:lnTo>
                    <a:pt x="548589" y="822159"/>
                  </a:lnTo>
                  <a:lnTo>
                    <a:pt x="550354" y="825347"/>
                  </a:lnTo>
                  <a:lnTo>
                    <a:pt x="549300" y="828560"/>
                  </a:lnTo>
                  <a:lnTo>
                    <a:pt x="533806" y="884897"/>
                  </a:lnTo>
                  <a:lnTo>
                    <a:pt x="478904" y="1110716"/>
                  </a:lnTo>
                  <a:lnTo>
                    <a:pt x="467474" y="1160881"/>
                  </a:lnTo>
                  <a:lnTo>
                    <a:pt x="456692" y="1211173"/>
                  </a:lnTo>
                  <a:lnTo>
                    <a:pt x="446557" y="1261592"/>
                  </a:lnTo>
                  <a:lnTo>
                    <a:pt x="437070" y="1312125"/>
                  </a:lnTo>
                  <a:lnTo>
                    <a:pt x="428231" y="1362786"/>
                  </a:lnTo>
                  <a:lnTo>
                    <a:pt x="420027" y="1413560"/>
                  </a:lnTo>
                  <a:lnTo>
                    <a:pt x="412483" y="1464462"/>
                  </a:lnTo>
                  <a:lnTo>
                    <a:pt x="407936" y="1497977"/>
                  </a:lnTo>
                  <a:lnTo>
                    <a:pt x="407060" y="1496733"/>
                  </a:lnTo>
                  <a:lnTo>
                    <a:pt x="403936" y="1491830"/>
                  </a:lnTo>
                  <a:lnTo>
                    <a:pt x="399923" y="1484833"/>
                  </a:lnTo>
                  <a:lnTo>
                    <a:pt x="395160" y="1476946"/>
                  </a:lnTo>
                  <a:lnTo>
                    <a:pt x="350532" y="1404340"/>
                  </a:lnTo>
                  <a:lnTo>
                    <a:pt x="330809" y="1371663"/>
                  </a:lnTo>
                  <a:lnTo>
                    <a:pt x="309270" y="1335316"/>
                  </a:lnTo>
                  <a:lnTo>
                    <a:pt x="286118" y="1295755"/>
                  </a:lnTo>
                  <a:lnTo>
                    <a:pt x="261543" y="1253375"/>
                  </a:lnTo>
                  <a:lnTo>
                    <a:pt x="181952" y="1115110"/>
                  </a:lnTo>
                  <a:lnTo>
                    <a:pt x="155879" y="1070432"/>
                  </a:lnTo>
                  <a:lnTo>
                    <a:pt x="130924" y="1028230"/>
                  </a:lnTo>
                  <a:lnTo>
                    <a:pt x="107315" y="988898"/>
                  </a:lnTo>
                  <a:lnTo>
                    <a:pt x="85267" y="952855"/>
                  </a:lnTo>
                  <a:lnTo>
                    <a:pt x="65011" y="920508"/>
                  </a:lnTo>
                  <a:lnTo>
                    <a:pt x="38696" y="879627"/>
                  </a:lnTo>
                  <a:lnTo>
                    <a:pt x="18300" y="849249"/>
                  </a:lnTo>
                  <a:lnTo>
                    <a:pt x="13093" y="841514"/>
                  </a:lnTo>
                  <a:lnTo>
                    <a:pt x="8178" y="834517"/>
                  </a:lnTo>
                  <a:lnTo>
                    <a:pt x="1930" y="825881"/>
                  </a:lnTo>
                  <a:lnTo>
                    <a:pt x="0" y="823950"/>
                  </a:lnTo>
                  <a:lnTo>
                    <a:pt x="901" y="826516"/>
                  </a:lnTo>
                  <a:lnTo>
                    <a:pt x="2133" y="828890"/>
                  </a:lnTo>
                  <a:lnTo>
                    <a:pt x="3721" y="831088"/>
                  </a:lnTo>
                  <a:lnTo>
                    <a:pt x="15621" y="850887"/>
                  </a:lnTo>
                  <a:lnTo>
                    <a:pt x="60261" y="923632"/>
                  </a:lnTo>
                  <a:lnTo>
                    <a:pt x="80035" y="956259"/>
                  </a:lnTo>
                  <a:lnTo>
                    <a:pt x="101612" y="992555"/>
                  </a:lnTo>
                  <a:lnTo>
                    <a:pt x="124790" y="1032090"/>
                  </a:lnTo>
                  <a:lnTo>
                    <a:pt x="149377" y="1074470"/>
                  </a:lnTo>
                  <a:lnTo>
                    <a:pt x="228968" y="1212735"/>
                  </a:lnTo>
                  <a:lnTo>
                    <a:pt x="255016" y="1257427"/>
                  </a:lnTo>
                  <a:lnTo>
                    <a:pt x="279946" y="1299679"/>
                  </a:lnTo>
                  <a:lnTo>
                    <a:pt x="303555" y="1339049"/>
                  </a:lnTo>
                  <a:lnTo>
                    <a:pt x="325615" y="1375117"/>
                  </a:lnTo>
                  <a:lnTo>
                    <a:pt x="345909" y="1407464"/>
                  </a:lnTo>
                  <a:lnTo>
                    <a:pt x="372097" y="1448231"/>
                  </a:lnTo>
                  <a:lnTo>
                    <a:pt x="405726" y="1497634"/>
                  </a:lnTo>
                  <a:lnTo>
                    <a:pt x="407187" y="1499946"/>
                  </a:lnTo>
                  <a:lnTo>
                    <a:pt x="407606" y="1500479"/>
                  </a:lnTo>
                  <a:lnTo>
                    <a:pt x="405574" y="1515478"/>
                  </a:lnTo>
                  <a:lnTo>
                    <a:pt x="413016" y="1517269"/>
                  </a:lnTo>
                  <a:lnTo>
                    <a:pt x="415112" y="1502054"/>
                  </a:lnTo>
                  <a:lnTo>
                    <a:pt x="415467" y="1501914"/>
                  </a:lnTo>
                  <a:lnTo>
                    <a:pt x="417918" y="1500606"/>
                  </a:lnTo>
                  <a:lnTo>
                    <a:pt x="455599" y="1483855"/>
                  </a:lnTo>
                  <a:lnTo>
                    <a:pt x="552792" y="1435696"/>
                  </a:lnTo>
                  <a:lnTo>
                    <a:pt x="632333" y="1394358"/>
                  </a:lnTo>
                  <a:lnTo>
                    <a:pt x="988783" y="1204899"/>
                  </a:lnTo>
                  <a:lnTo>
                    <a:pt x="1099934" y="1146810"/>
                  </a:lnTo>
                  <a:lnTo>
                    <a:pt x="1120609" y="1135799"/>
                  </a:lnTo>
                  <a:lnTo>
                    <a:pt x="1123175" y="1134656"/>
                  </a:lnTo>
                  <a:lnTo>
                    <a:pt x="1125499" y="1133170"/>
                  </a:lnTo>
                  <a:lnTo>
                    <a:pt x="1127607" y="1131328"/>
                  </a:lnTo>
                  <a:close/>
                </a:path>
              </a:pathLst>
            </a:custGeom>
            <a:solidFill>
              <a:srgbClr val="DFDF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5094221" y="3772801"/>
            <a:ext cx="1638300" cy="3141980"/>
            <a:chOff x="5094221" y="3772801"/>
            <a:chExt cx="1638300" cy="3141980"/>
          </a:xfrm>
        </p:grpSpPr>
        <p:sp>
          <p:nvSpPr>
            <p:cNvPr id="6" name="object 6"/>
            <p:cNvSpPr/>
            <p:nvPr/>
          </p:nvSpPr>
          <p:spPr>
            <a:xfrm>
              <a:off x="5094221" y="3772801"/>
              <a:ext cx="1638300" cy="3077845"/>
            </a:xfrm>
            <a:custGeom>
              <a:avLst/>
              <a:gdLst/>
              <a:ahLst/>
              <a:cxnLst/>
              <a:rect l="l" t="t" r="r" b="b"/>
              <a:pathLst>
                <a:path w="1638300" h="3077845">
                  <a:moveTo>
                    <a:pt x="1054066" y="3077826"/>
                  </a:moveTo>
                  <a:lnTo>
                    <a:pt x="796825" y="3011321"/>
                  </a:lnTo>
                  <a:lnTo>
                    <a:pt x="714020" y="2982553"/>
                  </a:lnTo>
                  <a:lnTo>
                    <a:pt x="636993" y="2952938"/>
                  </a:lnTo>
                  <a:lnTo>
                    <a:pt x="565594" y="2922658"/>
                  </a:lnTo>
                  <a:lnTo>
                    <a:pt x="499670" y="2891894"/>
                  </a:lnTo>
                  <a:lnTo>
                    <a:pt x="439071" y="2860828"/>
                  </a:lnTo>
                  <a:lnTo>
                    <a:pt x="383644" y="2829642"/>
                  </a:lnTo>
                  <a:lnTo>
                    <a:pt x="333240" y="2798518"/>
                  </a:lnTo>
                  <a:lnTo>
                    <a:pt x="287705" y="2767636"/>
                  </a:lnTo>
                  <a:lnTo>
                    <a:pt x="246889" y="2737179"/>
                  </a:lnTo>
                  <a:lnTo>
                    <a:pt x="210641" y="2707329"/>
                  </a:lnTo>
                  <a:lnTo>
                    <a:pt x="178810" y="2678267"/>
                  </a:lnTo>
                  <a:lnTo>
                    <a:pt x="151242" y="2650174"/>
                  </a:lnTo>
                  <a:lnTo>
                    <a:pt x="108297" y="2597626"/>
                  </a:lnTo>
                  <a:lnTo>
                    <a:pt x="80595" y="2551138"/>
                  </a:lnTo>
                  <a:lnTo>
                    <a:pt x="66925" y="2512162"/>
                  </a:lnTo>
                  <a:lnTo>
                    <a:pt x="64973" y="2495946"/>
                  </a:lnTo>
                  <a:lnTo>
                    <a:pt x="72915" y="2455215"/>
                  </a:lnTo>
                  <a:lnTo>
                    <a:pt x="96768" y="2426945"/>
                  </a:lnTo>
                  <a:lnTo>
                    <a:pt x="132780" y="2409188"/>
                  </a:lnTo>
                  <a:lnTo>
                    <a:pt x="177198" y="2399999"/>
                  </a:lnTo>
                  <a:lnTo>
                    <a:pt x="226269" y="2397430"/>
                  </a:lnTo>
                  <a:lnTo>
                    <a:pt x="276241" y="2399536"/>
                  </a:lnTo>
                  <a:lnTo>
                    <a:pt x="336157" y="2405613"/>
                  </a:lnTo>
                  <a:lnTo>
                    <a:pt x="394030" y="2412698"/>
                  </a:lnTo>
                  <a:lnTo>
                    <a:pt x="444069" y="2417725"/>
                  </a:lnTo>
                  <a:lnTo>
                    <a:pt x="480482" y="2417633"/>
                  </a:lnTo>
                  <a:lnTo>
                    <a:pt x="497478" y="2409356"/>
                  </a:lnTo>
                  <a:lnTo>
                    <a:pt x="501042" y="2392939"/>
                  </a:lnTo>
                  <a:lnTo>
                    <a:pt x="497311" y="2376661"/>
                  </a:lnTo>
                  <a:lnTo>
                    <a:pt x="484736" y="2359770"/>
                  </a:lnTo>
                  <a:lnTo>
                    <a:pt x="461771" y="2341512"/>
                  </a:lnTo>
                  <a:lnTo>
                    <a:pt x="419442" y="2313130"/>
                  </a:lnTo>
                  <a:lnTo>
                    <a:pt x="384412" y="2288627"/>
                  </a:lnTo>
                  <a:lnTo>
                    <a:pt x="343286" y="2258476"/>
                  </a:lnTo>
                  <a:lnTo>
                    <a:pt x="298427" y="2223594"/>
                  </a:lnTo>
                  <a:lnTo>
                    <a:pt x="252195" y="2184902"/>
                  </a:lnTo>
                  <a:lnTo>
                    <a:pt x="206952" y="2143317"/>
                  </a:lnTo>
                  <a:lnTo>
                    <a:pt x="165058" y="2099760"/>
                  </a:lnTo>
                  <a:lnTo>
                    <a:pt x="128877" y="2055149"/>
                  </a:lnTo>
                  <a:lnTo>
                    <a:pt x="100768" y="2010403"/>
                  </a:lnTo>
                  <a:lnTo>
                    <a:pt x="83093" y="1966441"/>
                  </a:lnTo>
                  <a:lnTo>
                    <a:pt x="78215" y="1924183"/>
                  </a:lnTo>
                  <a:lnTo>
                    <a:pt x="88557" y="1884233"/>
                  </a:lnTo>
                  <a:lnTo>
                    <a:pt x="112657" y="1853304"/>
                  </a:lnTo>
                  <a:lnTo>
                    <a:pt x="147675" y="1830265"/>
                  </a:lnTo>
                  <a:lnTo>
                    <a:pt x="190769" y="1813985"/>
                  </a:lnTo>
                  <a:lnTo>
                    <a:pt x="239099" y="1803333"/>
                  </a:lnTo>
                  <a:lnTo>
                    <a:pt x="289823" y="1797179"/>
                  </a:lnTo>
                  <a:lnTo>
                    <a:pt x="340100" y="1794392"/>
                  </a:lnTo>
                  <a:lnTo>
                    <a:pt x="387090" y="1793841"/>
                  </a:lnTo>
                  <a:lnTo>
                    <a:pt x="459842" y="1794925"/>
                  </a:lnTo>
                  <a:lnTo>
                    <a:pt x="479922" y="1794297"/>
                  </a:lnTo>
                  <a:lnTo>
                    <a:pt x="505215" y="1783971"/>
                  </a:lnTo>
                  <a:lnTo>
                    <a:pt x="511984" y="1765359"/>
                  </a:lnTo>
                  <a:lnTo>
                    <a:pt x="505698" y="1743958"/>
                  </a:lnTo>
                  <a:lnTo>
                    <a:pt x="295684" y="1536931"/>
                  </a:lnTo>
                  <a:lnTo>
                    <a:pt x="203452" y="1449807"/>
                  </a:lnTo>
                  <a:lnTo>
                    <a:pt x="161460" y="1410710"/>
                  </a:lnTo>
                  <a:lnTo>
                    <a:pt x="124932" y="1377265"/>
                  </a:lnTo>
                  <a:lnTo>
                    <a:pt x="81748" y="1334796"/>
                  </a:lnTo>
                  <a:lnTo>
                    <a:pt x="47158" y="1293092"/>
                  </a:lnTo>
                  <a:lnTo>
                    <a:pt x="21667" y="1252353"/>
                  </a:lnTo>
                  <a:lnTo>
                    <a:pt x="5779" y="1212781"/>
                  </a:lnTo>
                  <a:lnTo>
                    <a:pt x="0" y="1174574"/>
                  </a:lnTo>
                  <a:lnTo>
                    <a:pt x="4833" y="1137935"/>
                  </a:lnTo>
                  <a:lnTo>
                    <a:pt x="20785" y="1103063"/>
                  </a:lnTo>
                  <a:lnTo>
                    <a:pt x="52414" y="1075380"/>
                  </a:lnTo>
                  <a:lnTo>
                    <a:pt x="95225" y="1064606"/>
                  </a:lnTo>
                  <a:lnTo>
                    <a:pt x="144533" y="1065551"/>
                  </a:lnTo>
                  <a:lnTo>
                    <a:pt x="195652" y="1073031"/>
                  </a:lnTo>
                  <a:lnTo>
                    <a:pt x="243894" y="1081858"/>
                  </a:lnTo>
                  <a:lnTo>
                    <a:pt x="284573" y="1086846"/>
                  </a:lnTo>
                  <a:lnTo>
                    <a:pt x="323361" y="1074701"/>
                  </a:lnTo>
                  <a:lnTo>
                    <a:pt x="339789" y="1045373"/>
                  </a:lnTo>
                  <a:lnTo>
                    <a:pt x="342967" y="1015543"/>
                  </a:lnTo>
                  <a:lnTo>
                    <a:pt x="342002" y="1001892"/>
                  </a:lnTo>
                  <a:lnTo>
                    <a:pt x="327294" y="964646"/>
                  </a:lnTo>
                  <a:lnTo>
                    <a:pt x="287493" y="853670"/>
                  </a:lnTo>
                  <a:lnTo>
                    <a:pt x="229085" y="670107"/>
                  </a:lnTo>
                  <a:lnTo>
                    <a:pt x="158556" y="415102"/>
                  </a:lnTo>
                  <a:lnTo>
                    <a:pt x="128802" y="187458"/>
                  </a:lnTo>
                  <a:lnTo>
                    <a:pt x="160100" y="64091"/>
                  </a:lnTo>
                  <a:lnTo>
                    <a:pt x="210004" y="13310"/>
                  </a:lnTo>
                  <a:lnTo>
                    <a:pt x="236071" y="3426"/>
                  </a:lnTo>
                  <a:lnTo>
                    <a:pt x="232798" y="4765"/>
                  </a:lnTo>
                  <a:lnTo>
                    <a:pt x="260936" y="0"/>
                  </a:lnTo>
                  <a:lnTo>
                    <a:pt x="330807" y="18416"/>
                  </a:lnTo>
                  <a:lnTo>
                    <a:pt x="420596" y="109083"/>
                  </a:lnTo>
                  <a:lnTo>
                    <a:pt x="508488" y="321072"/>
                  </a:lnTo>
                  <a:lnTo>
                    <a:pt x="573993" y="577440"/>
                  </a:lnTo>
                  <a:lnTo>
                    <a:pt x="614532" y="765740"/>
                  </a:lnTo>
                  <a:lnTo>
                    <a:pt x="635152" y="881789"/>
                  </a:lnTo>
                  <a:lnTo>
                    <a:pt x="640903" y="921402"/>
                  </a:lnTo>
                  <a:lnTo>
                    <a:pt x="646817" y="933648"/>
                  </a:lnTo>
                  <a:lnTo>
                    <a:pt x="664336" y="957778"/>
                  </a:lnTo>
                  <a:lnTo>
                    <a:pt x="693125" y="974879"/>
                  </a:lnTo>
                  <a:lnTo>
                    <a:pt x="732849" y="966036"/>
                  </a:lnTo>
                  <a:lnTo>
                    <a:pt x="765696" y="941441"/>
                  </a:lnTo>
                  <a:lnTo>
                    <a:pt x="803156" y="909725"/>
                  </a:lnTo>
                  <a:lnTo>
                    <a:pt x="843765" y="877753"/>
                  </a:lnTo>
                  <a:lnTo>
                    <a:pt x="886060" y="852390"/>
                  </a:lnTo>
                  <a:lnTo>
                    <a:pt x="928578" y="840499"/>
                  </a:lnTo>
                  <a:lnTo>
                    <a:pt x="969856" y="848946"/>
                  </a:lnTo>
                  <a:lnTo>
                    <a:pt x="1001064" y="871231"/>
                  </a:lnTo>
                  <a:lnTo>
                    <a:pt x="1023490" y="900577"/>
                  </a:lnTo>
                  <a:lnTo>
                    <a:pt x="1037463" y="936576"/>
                  </a:lnTo>
                  <a:lnTo>
                    <a:pt x="1043311" y="978817"/>
                  </a:lnTo>
                  <a:lnTo>
                    <a:pt x="1041362" y="1026894"/>
                  </a:lnTo>
                  <a:lnTo>
                    <a:pt x="1031943" y="1080398"/>
                  </a:lnTo>
                  <a:lnTo>
                    <a:pt x="1015383" y="1138919"/>
                  </a:lnTo>
                  <a:lnTo>
                    <a:pt x="1000174" y="1186250"/>
                  </a:lnTo>
                  <a:lnTo>
                    <a:pt x="983082" y="1241159"/>
                  </a:lnTo>
                  <a:lnTo>
                    <a:pt x="964870" y="1300896"/>
                  </a:lnTo>
                  <a:lnTo>
                    <a:pt x="928123" y="1423852"/>
                  </a:lnTo>
                  <a:lnTo>
                    <a:pt x="869876" y="1623199"/>
                  </a:lnTo>
                  <a:lnTo>
                    <a:pt x="867184" y="1646095"/>
                  </a:lnTo>
                  <a:lnTo>
                    <a:pt x="872442" y="1667777"/>
                  </a:lnTo>
                  <a:lnTo>
                    <a:pt x="887576" y="1680672"/>
                  </a:lnTo>
                  <a:lnTo>
                    <a:pt x="914510" y="1677206"/>
                  </a:lnTo>
                  <a:lnTo>
                    <a:pt x="932164" y="1667822"/>
                  </a:lnTo>
                  <a:lnTo>
                    <a:pt x="994646" y="1630842"/>
                  </a:lnTo>
                  <a:lnTo>
                    <a:pt x="1035664" y="1608027"/>
                  </a:lnTo>
                  <a:lnTo>
                    <a:pt x="1080661" y="1585518"/>
                  </a:lnTo>
                  <a:lnTo>
                    <a:pt x="1127732" y="1565705"/>
                  </a:lnTo>
                  <a:lnTo>
                    <a:pt x="1174971" y="1550978"/>
                  </a:lnTo>
                  <a:lnTo>
                    <a:pt x="1220475" y="1543731"/>
                  </a:lnTo>
                  <a:lnTo>
                    <a:pt x="1262338" y="1546352"/>
                  </a:lnTo>
                  <a:lnTo>
                    <a:pt x="1298657" y="1561233"/>
                  </a:lnTo>
                  <a:lnTo>
                    <a:pt x="1327525" y="1590766"/>
                  </a:lnTo>
                  <a:lnTo>
                    <a:pt x="1344327" y="1629858"/>
                  </a:lnTo>
                  <a:lnTo>
                    <a:pt x="1350863" y="1676786"/>
                  </a:lnTo>
                  <a:lnTo>
                    <a:pt x="1348726" y="1729580"/>
                  </a:lnTo>
                  <a:lnTo>
                    <a:pt x="1339510" y="1786269"/>
                  </a:lnTo>
                  <a:lnTo>
                    <a:pt x="1324808" y="1844881"/>
                  </a:lnTo>
                  <a:lnTo>
                    <a:pt x="1306212" y="1903446"/>
                  </a:lnTo>
                  <a:lnTo>
                    <a:pt x="1285317" y="1959994"/>
                  </a:lnTo>
                  <a:lnTo>
                    <a:pt x="1263715" y="2012553"/>
                  </a:lnTo>
                  <a:lnTo>
                    <a:pt x="1242999" y="2059152"/>
                  </a:lnTo>
                  <a:lnTo>
                    <a:pt x="1224763" y="2097821"/>
                  </a:lnTo>
                  <a:lnTo>
                    <a:pt x="1202103" y="2143485"/>
                  </a:lnTo>
                  <a:lnTo>
                    <a:pt x="1191265" y="2170751"/>
                  </a:lnTo>
                  <a:lnTo>
                    <a:pt x="1188824" y="2191671"/>
                  </a:lnTo>
                  <a:lnTo>
                    <a:pt x="1193692" y="2207653"/>
                  </a:lnTo>
                  <a:lnTo>
                    <a:pt x="1204781" y="2220107"/>
                  </a:lnTo>
                  <a:lnTo>
                    <a:pt x="1223418" y="2218755"/>
                  </a:lnTo>
                  <a:lnTo>
                    <a:pt x="1254895" y="2200577"/>
                  </a:lnTo>
                  <a:lnTo>
                    <a:pt x="1295770" y="2171173"/>
                  </a:lnTo>
                  <a:lnTo>
                    <a:pt x="1342602" y="2136142"/>
                  </a:lnTo>
                  <a:lnTo>
                    <a:pt x="1391947" y="2101082"/>
                  </a:lnTo>
                  <a:lnTo>
                    <a:pt x="1434562" y="2074462"/>
                  </a:lnTo>
                  <a:lnTo>
                    <a:pt x="1478504" y="2052321"/>
                  </a:lnTo>
                  <a:lnTo>
                    <a:pt x="1521553" y="2038223"/>
                  </a:lnTo>
                  <a:lnTo>
                    <a:pt x="1561490" y="2035729"/>
                  </a:lnTo>
                  <a:lnTo>
                    <a:pt x="1596096" y="2048403"/>
                  </a:lnTo>
                  <a:lnTo>
                    <a:pt x="1623151" y="2079807"/>
                  </a:lnTo>
                  <a:lnTo>
                    <a:pt x="1637008" y="2135465"/>
                  </a:lnTo>
                  <a:lnTo>
                    <a:pt x="1637703" y="2160870"/>
                  </a:lnTo>
                  <a:lnTo>
                    <a:pt x="1636067" y="2189564"/>
                  </a:lnTo>
                  <a:lnTo>
                    <a:pt x="1624911" y="2256491"/>
                  </a:lnTo>
                  <a:lnTo>
                    <a:pt x="1614948" y="2294560"/>
                  </a:lnTo>
                  <a:lnTo>
                    <a:pt x="1601765" y="2335590"/>
                  </a:lnTo>
                  <a:lnTo>
                    <a:pt x="1585142" y="2379499"/>
                  </a:lnTo>
                  <a:lnTo>
                    <a:pt x="1564855" y="2426203"/>
                  </a:lnTo>
                  <a:lnTo>
                    <a:pt x="1540683" y="2475623"/>
                  </a:lnTo>
                  <a:lnTo>
                    <a:pt x="1512404" y="2527674"/>
                  </a:lnTo>
                  <a:lnTo>
                    <a:pt x="1479796" y="2582276"/>
                  </a:lnTo>
                  <a:lnTo>
                    <a:pt x="1442638" y="2639345"/>
                  </a:lnTo>
                  <a:lnTo>
                    <a:pt x="1400707" y="2698800"/>
                  </a:lnTo>
                  <a:lnTo>
                    <a:pt x="1353781" y="2760560"/>
                  </a:lnTo>
                  <a:lnTo>
                    <a:pt x="1301639" y="2824540"/>
                  </a:lnTo>
                  <a:lnTo>
                    <a:pt x="1244059" y="2890661"/>
                  </a:lnTo>
                  <a:lnTo>
                    <a:pt x="1054066" y="3077826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313476" y="4123194"/>
              <a:ext cx="1174115" cy="2791460"/>
            </a:xfrm>
            <a:custGeom>
              <a:avLst/>
              <a:gdLst/>
              <a:ahLst/>
              <a:cxnLst/>
              <a:rect l="l" t="t" r="r" b="b"/>
              <a:pathLst>
                <a:path w="1174114" h="2791459">
                  <a:moveTo>
                    <a:pt x="565962" y="1771827"/>
                  </a:moveTo>
                  <a:lnTo>
                    <a:pt x="560730" y="1768767"/>
                  </a:lnTo>
                  <a:lnTo>
                    <a:pt x="555218" y="1766341"/>
                  </a:lnTo>
                  <a:lnTo>
                    <a:pt x="549440" y="1764538"/>
                  </a:lnTo>
                  <a:lnTo>
                    <a:pt x="503174" y="1747570"/>
                  </a:lnTo>
                  <a:lnTo>
                    <a:pt x="434263" y="1723148"/>
                  </a:lnTo>
                  <a:lnTo>
                    <a:pt x="349631" y="1694154"/>
                  </a:lnTo>
                  <a:lnTo>
                    <a:pt x="227698" y="1653717"/>
                  </a:lnTo>
                  <a:lnTo>
                    <a:pt x="148183" y="1628394"/>
                  </a:lnTo>
                  <a:lnTo>
                    <a:pt x="142506" y="1626247"/>
                  </a:lnTo>
                  <a:lnTo>
                    <a:pt x="136652" y="1624799"/>
                  </a:lnTo>
                  <a:lnTo>
                    <a:pt x="130632" y="1624088"/>
                  </a:lnTo>
                  <a:lnTo>
                    <a:pt x="135801" y="1627263"/>
                  </a:lnTo>
                  <a:lnTo>
                    <a:pt x="141312" y="1629689"/>
                  </a:lnTo>
                  <a:lnTo>
                    <a:pt x="147142" y="1631378"/>
                  </a:lnTo>
                  <a:lnTo>
                    <a:pt x="193408" y="1648485"/>
                  </a:lnTo>
                  <a:lnTo>
                    <a:pt x="303110" y="1686788"/>
                  </a:lnTo>
                  <a:lnTo>
                    <a:pt x="390855" y="1716544"/>
                  </a:lnTo>
                  <a:lnTo>
                    <a:pt x="468884" y="1742338"/>
                  </a:lnTo>
                  <a:lnTo>
                    <a:pt x="548398" y="1767662"/>
                  </a:lnTo>
                  <a:lnTo>
                    <a:pt x="554075" y="1769821"/>
                  </a:lnTo>
                  <a:lnTo>
                    <a:pt x="559917" y="1771205"/>
                  </a:lnTo>
                  <a:lnTo>
                    <a:pt x="565962" y="1771827"/>
                  </a:lnTo>
                  <a:close/>
                </a:path>
                <a:path w="1174114" h="2791459">
                  <a:moveTo>
                    <a:pt x="725893" y="630529"/>
                  </a:moveTo>
                  <a:lnTo>
                    <a:pt x="703427" y="661771"/>
                  </a:lnTo>
                  <a:lnTo>
                    <a:pt x="679030" y="698347"/>
                  </a:lnTo>
                  <a:lnTo>
                    <a:pt x="647839" y="745934"/>
                  </a:lnTo>
                  <a:lnTo>
                    <a:pt x="611339" y="802284"/>
                  </a:lnTo>
                  <a:lnTo>
                    <a:pt x="571017" y="865149"/>
                  </a:lnTo>
                  <a:lnTo>
                    <a:pt x="495185" y="984961"/>
                  </a:lnTo>
                  <a:lnTo>
                    <a:pt x="465124" y="1033221"/>
                  </a:lnTo>
                  <a:lnTo>
                    <a:pt x="442175" y="1070686"/>
                  </a:lnTo>
                  <a:lnTo>
                    <a:pt x="423278" y="1104099"/>
                  </a:lnTo>
                  <a:lnTo>
                    <a:pt x="429602" y="1096124"/>
                  </a:lnTo>
                  <a:lnTo>
                    <a:pt x="470014" y="1036231"/>
                  </a:lnTo>
                  <a:lnTo>
                    <a:pt x="501167" y="988733"/>
                  </a:lnTo>
                  <a:lnTo>
                    <a:pt x="537654" y="932459"/>
                  </a:lnTo>
                  <a:lnTo>
                    <a:pt x="578015" y="869619"/>
                  </a:lnTo>
                  <a:lnTo>
                    <a:pt x="618134" y="806577"/>
                  </a:lnTo>
                  <a:lnTo>
                    <a:pt x="653948" y="749769"/>
                  </a:lnTo>
                  <a:lnTo>
                    <a:pt x="684034" y="701471"/>
                  </a:lnTo>
                  <a:lnTo>
                    <a:pt x="706996" y="663981"/>
                  </a:lnTo>
                  <a:lnTo>
                    <a:pt x="725893" y="630529"/>
                  </a:lnTo>
                  <a:close/>
                </a:path>
                <a:path w="1174114" h="2791459">
                  <a:moveTo>
                    <a:pt x="1173873" y="1963458"/>
                  </a:moveTo>
                  <a:lnTo>
                    <a:pt x="1167511" y="1968842"/>
                  </a:lnTo>
                  <a:lnTo>
                    <a:pt x="1161605" y="1974684"/>
                  </a:lnTo>
                  <a:lnTo>
                    <a:pt x="1156169" y="1981009"/>
                  </a:lnTo>
                  <a:lnTo>
                    <a:pt x="1078064" y="2064397"/>
                  </a:lnTo>
                  <a:lnTo>
                    <a:pt x="1041107" y="2103208"/>
                  </a:lnTo>
                  <a:lnTo>
                    <a:pt x="999934" y="2145792"/>
                  </a:lnTo>
                  <a:lnTo>
                    <a:pt x="955319" y="2191080"/>
                  </a:lnTo>
                  <a:lnTo>
                    <a:pt x="910221" y="2235873"/>
                  </a:lnTo>
                  <a:lnTo>
                    <a:pt x="867791" y="2277160"/>
                  </a:lnTo>
                  <a:lnTo>
                    <a:pt x="829119" y="2314194"/>
                  </a:lnTo>
                  <a:lnTo>
                    <a:pt x="745985" y="2392540"/>
                  </a:lnTo>
                  <a:lnTo>
                    <a:pt x="739622" y="2397887"/>
                  </a:lnTo>
                  <a:lnTo>
                    <a:pt x="738987" y="2398534"/>
                  </a:lnTo>
                  <a:lnTo>
                    <a:pt x="608037" y="1887067"/>
                  </a:lnTo>
                  <a:lnTo>
                    <a:pt x="580288" y="1778927"/>
                  </a:lnTo>
                  <a:lnTo>
                    <a:pt x="578065" y="1770329"/>
                  </a:lnTo>
                  <a:lnTo>
                    <a:pt x="582472" y="1766620"/>
                  </a:lnTo>
                  <a:lnTo>
                    <a:pt x="652678" y="1709813"/>
                  </a:lnTo>
                  <a:lnTo>
                    <a:pt x="684644" y="1682140"/>
                  </a:lnTo>
                  <a:lnTo>
                    <a:pt x="719455" y="1650961"/>
                  </a:lnTo>
                  <a:lnTo>
                    <a:pt x="756246" y="1616798"/>
                  </a:lnTo>
                  <a:lnTo>
                    <a:pt x="792403" y="1581873"/>
                  </a:lnTo>
                  <a:lnTo>
                    <a:pt x="825436" y="1548676"/>
                  </a:lnTo>
                  <a:lnTo>
                    <a:pt x="854671" y="1518056"/>
                  </a:lnTo>
                  <a:lnTo>
                    <a:pt x="890219" y="1479003"/>
                  </a:lnTo>
                  <a:lnTo>
                    <a:pt x="914704" y="1450898"/>
                  </a:lnTo>
                  <a:lnTo>
                    <a:pt x="919327" y="1446199"/>
                  </a:lnTo>
                  <a:lnTo>
                    <a:pt x="923290" y="1440992"/>
                  </a:lnTo>
                  <a:lnTo>
                    <a:pt x="926604" y="1435277"/>
                  </a:lnTo>
                  <a:lnTo>
                    <a:pt x="921194" y="1439303"/>
                  </a:lnTo>
                  <a:lnTo>
                    <a:pt x="916241" y="1443824"/>
                  </a:lnTo>
                  <a:lnTo>
                    <a:pt x="911720" y="1448816"/>
                  </a:lnTo>
                  <a:lnTo>
                    <a:pt x="849007" y="1513370"/>
                  </a:lnTo>
                  <a:lnTo>
                    <a:pt x="819251" y="1543316"/>
                  </a:lnTo>
                  <a:lnTo>
                    <a:pt x="786053" y="1576082"/>
                  </a:lnTo>
                  <a:lnTo>
                    <a:pt x="749998" y="1610842"/>
                  </a:lnTo>
                  <a:lnTo>
                    <a:pt x="713473" y="1645069"/>
                  </a:lnTo>
                  <a:lnTo>
                    <a:pt x="679018" y="1676488"/>
                  </a:lnTo>
                  <a:lnTo>
                    <a:pt x="647547" y="1704619"/>
                  </a:lnTo>
                  <a:lnTo>
                    <a:pt x="579945" y="1764080"/>
                  </a:lnTo>
                  <a:lnTo>
                    <a:pt x="577024" y="1766277"/>
                  </a:lnTo>
                  <a:lnTo>
                    <a:pt x="552704" y="1671764"/>
                  </a:lnTo>
                  <a:lnTo>
                    <a:pt x="539038" y="1618843"/>
                  </a:lnTo>
                  <a:lnTo>
                    <a:pt x="496404" y="1454404"/>
                  </a:lnTo>
                  <a:lnTo>
                    <a:pt x="439762" y="1236827"/>
                  </a:lnTo>
                  <a:lnTo>
                    <a:pt x="412343" y="1131887"/>
                  </a:lnTo>
                  <a:lnTo>
                    <a:pt x="385597" y="1029893"/>
                  </a:lnTo>
                  <a:lnTo>
                    <a:pt x="359613" y="931100"/>
                  </a:lnTo>
                  <a:lnTo>
                    <a:pt x="334441" y="835799"/>
                  </a:lnTo>
                  <a:lnTo>
                    <a:pt x="322186" y="789546"/>
                  </a:lnTo>
                  <a:lnTo>
                    <a:pt x="298373" y="699998"/>
                  </a:lnTo>
                  <a:lnTo>
                    <a:pt x="286842" y="656767"/>
                  </a:lnTo>
                  <a:lnTo>
                    <a:pt x="275551" y="614616"/>
                  </a:lnTo>
                  <a:lnTo>
                    <a:pt x="264528" y="573582"/>
                  </a:lnTo>
                  <a:lnTo>
                    <a:pt x="253784" y="533692"/>
                  </a:lnTo>
                  <a:lnTo>
                    <a:pt x="243319" y="494982"/>
                  </a:lnTo>
                  <a:lnTo>
                    <a:pt x="217106" y="398487"/>
                  </a:lnTo>
                  <a:lnTo>
                    <a:pt x="201968" y="342950"/>
                  </a:lnTo>
                  <a:lnTo>
                    <a:pt x="187744" y="291033"/>
                  </a:lnTo>
                  <a:lnTo>
                    <a:pt x="174485" y="242887"/>
                  </a:lnTo>
                  <a:lnTo>
                    <a:pt x="162229" y="198640"/>
                  </a:lnTo>
                  <a:lnTo>
                    <a:pt x="151015" y="158445"/>
                  </a:lnTo>
                  <a:lnTo>
                    <a:pt x="133057" y="94640"/>
                  </a:lnTo>
                  <a:lnTo>
                    <a:pt x="120078" y="49136"/>
                  </a:lnTo>
                  <a:lnTo>
                    <a:pt x="112026" y="21424"/>
                  </a:lnTo>
                  <a:lnTo>
                    <a:pt x="109791" y="13233"/>
                  </a:lnTo>
                  <a:lnTo>
                    <a:pt x="106527" y="2527"/>
                  </a:lnTo>
                  <a:lnTo>
                    <a:pt x="105486" y="0"/>
                  </a:lnTo>
                  <a:lnTo>
                    <a:pt x="105930" y="2819"/>
                  </a:lnTo>
                  <a:lnTo>
                    <a:pt x="107264" y="8178"/>
                  </a:lnTo>
                  <a:lnTo>
                    <a:pt x="113512" y="31978"/>
                  </a:lnTo>
                  <a:lnTo>
                    <a:pt x="123850" y="70802"/>
                  </a:lnTo>
                  <a:lnTo>
                    <a:pt x="137769" y="123329"/>
                  </a:lnTo>
                  <a:lnTo>
                    <a:pt x="147281" y="159562"/>
                  </a:lnTo>
                  <a:lnTo>
                    <a:pt x="157962" y="199936"/>
                  </a:lnTo>
                  <a:lnTo>
                    <a:pt x="169748" y="244322"/>
                  </a:lnTo>
                  <a:lnTo>
                    <a:pt x="237045" y="496722"/>
                  </a:lnTo>
                  <a:lnTo>
                    <a:pt x="257924" y="575462"/>
                  </a:lnTo>
                  <a:lnTo>
                    <a:pt x="279920" y="658710"/>
                  </a:lnTo>
                  <a:lnTo>
                    <a:pt x="302945" y="746226"/>
                  </a:lnTo>
                  <a:lnTo>
                    <a:pt x="326948" y="837730"/>
                  </a:lnTo>
                  <a:lnTo>
                    <a:pt x="377647" y="1031709"/>
                  </a:lnTo>
                  <a:lnTo>
                    <a:pt x="398983" y="1113751"/>
                  </a:lnTo>
                  <a:lnTo>
                    <a:pt x="397192" y="1111961"/>
                  </a:lnTo>
                  <a:lnTo>
                    <a:pt x="392226" y="1108049"/>
                  </a:lnTo>
                  <a:lnTo>
                    <a:pt x="386829" y="1104696"/>
                  </a:lnTo>
                  <a:lnTo>
                    <a:pt x="344131" y="1074940"/>
                  </a:lnTo>
                  <a:lnTo>
                    <a:pt x="203974" y="974953"/>
                  </a:lnTo>
                  <a:lnTo>
                    <a:pt x="163779" y="946759"/>
                  </a:lnTo>
                  <a:lnTo>
                    <a:pt x="126085" y="920800"/>
                  </a:lnTo>
                  <a:lnTo>
                    <a:pt x="91744" y="897623"/>
                  </a:lnTo>
                  <a:lnTo>
                    <a:pt x="61595" y="877798"/>
                  </a:lnTo>
                  <a:lnTo>
                    <a:pt x="16954" y="850125"/>
                  </a:lnTo>
                  <a:lnTo>
                    <a:pt x="11607" y="846531"/>
                  </a:lnTo>
                  <a:lnTo>
                    <a:pt x="5956" y="843508"/>
                  </a:lnTo>
                  <a:lnTo>
                    <a:pt x="0" y="841057"/>
                  </a:lnTo>
                  <a:lnTo>
                    <a:pt x="4445" y="845439"/>
                  </a:lnTo>
                  <a:lnTo>
                    <a:pt x="9296" y="849312"/>
                  </a:lnTo>
                  <a:lnTo>
                    <a:pt x="14579" y="852652"/>
                  </a:lnTo>
                  <a:lnTo>
                    <a:pt x="57429" y="882408"/>
                  </a:lnTo>
                  <a:lnTo>
                    <a:pt x="238442" y="1009599"/>
                  </a:lnTo>
                  <a:lnTo>
                    <a:pt x="310045" y="1059408"/>
                  </a:lnTo>
                  <a:lnTo>
                    <a:pt x="339966" y="1079550"/>
                  </a:lnTo>
                  <a:lnTo>
                    <a:pt x="384594" y="1107363"/>
                  </a:lnTo>
                  <a:lnTo>
                    <a:pt x="389978" y="1110983"/>
                  </a:lnTo>
                  <a:lnTo>
                    <a:pt x="395681" y="1114018"/>
                  </a:lnTo>
                  <a:lnTo>
                    <a:pt x="399440" y="1115542"/>
                  </a:lnTo>
                  <a:lnTo>
                    <a:pt x="445376" y="1292085"/>
                  </a:lnTo>
                  <a:lnTo>
                    <a:pt x="530555" y="1621028"/>
                  </a:lnTo>
                  <a:lnTo>
                    <a:pt x="569671" y="1772958"/>
                  </a:lnTo>
                  <a:lnTo>
                    <a:pt x="565810" y="1777771"/>
                  </a:lnTo>
                  <a:lnTo>
                    <a:pt x="570306" y="1775434"/>
                  </a:lnTo>
                  <a:lnTo>
                    <a:pt x="695782" y="2262695"/>
                  </a:lnTo>
                  <a:lnTo>
                    <a:pt x="721969" y="2363940"/>
                  </a:lnTo>
                  <a:lnTo>
                    <a:pt x="732675" y="2405202"/>
                  </a:lnTo>
                  <a:lnTo>
                    <a:pt x="728573" y="2410244"/>
                  </a:lnTo>
                  <a:lnTo>
                    <a:pt x="733209" y="2407259"/>
                  </a:lnTo>
                  <a:lnTo>
                    <a:pt x="735418" y="2415756"/>
                  </a:lnTo>
                  <a:lnTo>
                    <a:pt x="733806" y="2414943"/>
                  </a:lnTo>
                  <a:lnTo>
                    <a:pt x="726617" y="2412022"/>
                  </a:lnTo>
                  <a:lnTo>
                    <a:pt x="719201" y="2409647"/>
                  </a:lnTo>
                  <a:lnTo>
                    <a:pt x="659688" y="2388819"/>
                  </a:lnTo>
                  <a:lnTo>
                    <a:pt x="570992" y="2358796"/>
                  </a:lnTo>
                  <a:lnTo>
                    <a:pt x="462114" y="2322753"/>
                  </a:lnTo>
                  <a:lnTo>
                    <a:pt x="353021" y="2287270"/>
                  </a:lnTo>
                  <a:lnTo>
                    <a:pt x="263779" y="2258923"/>
                  </a:lnTo>
                  <a:lnTo>
                    <a:pt x="203377" y="2240483"/>
                  </a:lnTo>
                  <a:lnTo>
                    <a:pt x="196075" y="2237854"/>
                  </a:lnTo>
                  <a:lnTo>
                    <a:pt x="188582" y="2235974"/>
                  </a:lnTo>
                  <a:lnTo>
                    <a:pt x="180911" y="2234831"/>
                  </a:lnTo>
                  <a:lnTo>
                    <a:pt x="187845" y="2238349"/>
                  </a:lnTo>
                  <a:lnTo>
                    <a:pt x="195033" y="2241232"/>
                  </a:lnTo>
                  <a:lnTo>
                    <a:pt x="202488" y="2243455"/>
                  </a:lnTo>
                  <a:lnTo>
                    <a:pt x="262001" y="2264435"/>
                  </a:lnTo>
                  <a:lnTo>
                    <a:pt x="350558" y="2294394"/>
                  </a:lnTo>
                  <a:lnTo>
                    <a:pt x="459435" y="2330488"/>
                  </a:lnTo>
                  <a:lnTo>
                    <a:pt x="568528" y="2365972"/>
                  </a:lnTo>
                  <a:lnTo>
                    <a:pt x="657758" y="2394318"/>
                  </a:lnTo>
                  <a:lnTo>
                    <a:pt x="718159" y="2412771"/>
                  </a:lnTo>
                  <a:lnTo>
                    <a:pt x="725512" y="2415400"/>
                  </a:lnTo>
                  <a:lnTo>
                    <a:pt x="733044" y="2417292"/>
                  </a:lnTo>
                  <a:lnTo>
                    <a:pt x="735926" y="2417724"/>
                  </a:lnTo>
                  <a:lnTo>
                    <a:pt x="747217" y="2461145"/>
                  </a:lnTo>
                  <a:lnTo>
                    <a:pt x="759421" y="2507945"/>
                  </a:lnTo>
                  <a:lnTo>
                    <a:pt x="771309" y="2553398"/>
                  </a:lnTo>
                  <a:lnTo>
                    <a:pt x="782866" y="2597378"/>
                  </a:lnTo>
                  <a:lnTo>
                    <a:pt x="794054" y="2639796"/>
                  </a:lnTo>
                  <a:lnTo>
                    <a:pt x="804862" y="2680512"/>
                  </a:lnTo>
                  <a:lnTo>
                    <a:pt x="815238" y="2719438"/>
                  </a:lnTo>
                  <a:lnTo>
                    <a:pt x="825182" y="2756446"/>
                  </a:lnTo>
                  <a:lnTo>
                    <a:pt x="834656" y="2791409"/>
                  </a:lnTo>
                  <a:lnTo>
                    <a:pt x="840752" y="2789783"/>
                  </a:lnTo>
                  <a:lnTo>
                    <a:pt x="831443" y="2754693"/>
                  </a:lnTo>
                  <a:lnTo>
                    <a:pt x="821651" y="2717596"/>
                  </a:lnTo>
                  <a:lnTo>
                    <a:pt x="811428" y="2678582"/>
                  </a:lnTo>
                  <a:lnTo>
                    <a:pt x="800773" y="2637764"/>
                  </a:lnTo>
                  <a:lnTo>
                    <a:pt x="789724" y="2595270"/>
                  </a:lnTo>
                  <a:lnTo>
                    <a:pt x="778319" y="2551201"/>
                  </a:lnTo>
                  <a:lnTo>
                    <a:pt x="766559" y="2505684"/>
                  </a:lnTo>
                  <a:lnTo>
                    <a:pt x="742111" y="2410714"/>
                  </a:lnTo>
                  <a:lnTo>
                    <a:pt x="739952" y="2402332"/>
                  </a:lnTo>
                  <a:lnTo>
                    <a:pt x="741984" y="2400770"/>
                  </a:lnTo>
                  <a:lnTo>
                    <a:pt x="748068" y="2395207"/>
                  </a:lnTo>
                  <a:lnTo>
                    <a:pt x="799249" y="2350579"/>
                  </a:lnTo>
                  <a:lnTo>
                    <a:pt x="833932" y="2319185"/>
                  </a:lnTo>
                  <a:lnTo>
                    <a:pt x="873099" y="2282609"/>
                  </a:lnTo>
                  <a:lnTo>
                    <a:pt x="915809" y="2241600"/>
                  </a:lnTo>
                  <a:lnTo>
                    <a:pt x="961123" y="2196884"/>
                  </a:lnTo>
                  <a:lnTo>
                    <a:pt x="1005776" y="2151456"/>
                  </a:lnTo>
                  <a:lnTo>
                    <a:pt x="1046670" y="2108492"/>
                  </a:lnTo>
                  <a:lnTo>
                    <a:pt x="1083094" y="2069071"/>
                  </a:lnTo>
                  <a:lnTo>
                    <a:pt x="1140142" y="2005279"/>
                  </a:lnTo>
                  <a:lnTo>
                    <a:pt x="1159002" y="1983092"/>
                  </a:lnTo>
                  <a:lnTo>
                    <a:pt x="1164564" y="1977009"/>
                  </a:lnTo>
                  <a:lnTo>
                    <a:pt x="1169530" y="1970468"/>
                  </a:lnTo>
                  <a:lnTo>
                    <a:pt x="1173873" y="1963458"/>
                  </a:lnTo>
                  <a:close/>
                </a:path>
              </a:pathLst>
            </a:custGeom>
            <a:solidFill>
              <a:srgbClr val="DFDF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/>
          <p:nvPr/>
        </p:nvSpPr>
        <p:spPr>
          <a:xfrm>
            <a:off x="4002354" y="700582"/>
            <a:ext cx="567690" cy="970915"/>
          </a:xfrm>
          <a:custGeom>
            <a:avLst/>
            <a:gdLst/>
            <a:ahLst/>
            <a:cxnLst/>
            <a:rect l="l" t="t" r="r" b="b"/>
            <a:pathLst>
              <a:path w="567689" h="970914">
                <a:moveTo>
                  <a:pt x="560222" y="767029"/>
                </a:moveTo>
                <a:lnTo>
                  <a:pt x="415010" y="722388"/>
                </a:lnTo>
                <a:lnTo>
                  <a:pt x="407073" y="740867"/>
                </a:lnTo>
                <a:lnTo>
                  <a:pt x="380047" y="778725"/>
                </a:lnTo>
                <a:lnTo>
                  <a:pt x="329145" y="809574"/>
                </a:lnTo>
                <a:lnTo>
                  <a:pt x="249567" y="807046"/>
                </a:lnTo>
                <a:lnTo>
                  <a:pt x="240474" y="804164"/>
                </a:lnTo>
                <a:lnTo>
                  <a:pt x="199923" y="779919"/>
                </a:lnTo>
                <a:lnTo>
                  <a:pt x="171462" y="742213"/>
                </a:lnTo>
                <a:lnTo>
                  <a:pt x="159258" y="696506"/>
                </a:lnTo>
                <a:lnTo>
                  <a:pt x="158788" y="688441"/>
                </a:lnTo>
                <a:lnTo>
                  <a:pt x="158788" y="680389"/>
                </a:lnTo>
                <a:lnTo>
                  <a:pt x="165938" y="640892"/>
                </a:lnTo>
                <a:lnTo>
                  <a:pt x="184353" y="605180"/>
                </a:lnTo>
                <a:lnTo>
                  <a:pt x="239395" y="560006"/>
                </a:lnTo>
                <a:lnTo>
                  <a:pt x="283083" y="548525"/>
                </a:lnTo>
                <a:lnTo>
                  <a:pt x="337096" y="552183"/>
                </a:lnTo>
                <a:lnTo>
                  <a:pt x="401332" y="576135"/>
                </a:lnTo>
                <a:lnTo>
                  <a:pt x="503542" y="248818"/>
                </a:lnTo>
                <a:lnTo>
                  <a:pt x="359968" y="204190"/>
                </a:lnTo>
                <a:lnTo>
                  <a:pt x="300456" y="395960"/>
                </a:lnTo>
                <a:lnTo>
                  <a:pt x="265341" y="397738"/>
                </a:lnTo>
                <a:lnTo>
                  <a:pt x="182892" y="418261"/>
                </a:lnTo>
                <a:lnTo>
                  <a:pt x="87490" y="480390"/>
                </a:lnTo>
                <a:lnTo>
                  <a:pt x="13462" y="606933"/>
                </a:lnTo>
                <a:lnTo>
                  <a:pt x="495" y="667537"/>
                </a:lnTo>
                <a:lnTo>
                  <a:pt x="0" y="722058"/>
                </a:lnTo>
                <a:lnTo>
                  <a:pt x="9956" y="770597"/>
                </a:lnTo>
                <a:lnTo>
                  <a:pt x="28359" y="813295"/>
                </a:lnTo>
                <a:lnTo>
                  <a:pt x="53200" y="850265"/>
                </a:lnTo>
                <a:lnTo>
                  <a:pt x="82473" y="881634"/>
                </a:lnTo>
                <a:lnTo>
                  <a:pt x="114173" y="907503"/>
                </a:lnTo>
                <a:lnTo>
                  <a:pt x="146291" y="928027"/>
                </a:lnTo>
                <a:lnTo>
                  <a:pt x="203746" y="953452"/>
                </a:lnTo>
                <a:lnTo>
                  <a:pt x="251142" y="965111"/>
                </a:lnTo>
                <a:lnTo>
                  <a:pt x="318731" y="970826"/>
                </a:lnTo>
                <a:lnTo>
                  <a:pt x="356755" y="967625"/>
                </a:lnTo>
                <a:lnTo>
                  <a:pt x="395820" y="958342"/>
                </a:lnTo>
                <a:lnTo>
                  <a:pt x="434606" y="941438"/>
                </a:lnTo>
                <a:lnTo>
                  <a:pt x="471766" y="915390"/>
                </a:lnTo>
                <a:lnTo>
                  <a:pt x="505980" y="878662"/>
                </a:lnTo>
                <a:lnTo>
                  <a:pt x="535914" y="829716"/>
                </a:lnTo>
                <a:lnTo>
                  <a:pt x="560222" y="767029"/>
                </a:lnTo>
                <a:close/>
              </a:path>
              <a:path w="567689" h="970914">
                <a:moveTo>
                  <a:pt x="567588" y="45466"/>
                </a:moveTo>
                <a:lnTo>
                  <a:pt x="421868" y="0"/>
                </a:lnTo>
                <a:lnTo>
                  <a:pt x="379412" y="136067"/>
                </a:lnTo>
                <a:lnTo>
                  <a:pt x="525132" y="181533"/>
                </a:lnTo>
                <a:lnTo>
                  <a:pt x="567588" y="45466"/>
                </a:lnTo>
                <a:close/>
              </a:path>
            </a:pathLst>
          </a:custGeom>
          <a:solidFill>
            <a:srgbClr val="F5F5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960416" y="957808"/>
            <a:ext cx="224790" cy="377190"/>
          </a:xfrm>
          <a:custGeom>
            <a:avLst/>
            <a:gdLst/>
            <a:ahLst/>
            <a:cxnLst/>
            <a:rect l="l" t="t" r="r" b="b"/>
            <a:pathLst>
              <a:path w="224789" h="377190">
                <a:moveTo>
                  <a:pt x="223126" y="361327"/>
                </a:moveTo>
                <a:lnTo>
                  <a:pt x="208470" y="306641"/>
                </a:lnTo>
                <a:lnTo>
                  <a:pt x="149872" y="322338"/>
                </a:lnTo>
                <a:lnTo>
                  <a:pt x="164541" y="377037"/>
                </a:lnTo>
                <a:lnTo>
                  <a:pt x="223126" y="361327"/>
                </a:lnTo>
                <a:close/>
              </a:path>
              <a:path w="224789" h="377190">
                <a:moveTo>
                  <a:pt x="224180" y="110909"/>
                </a:moveTo>
                <a:lnTo>
                  <a:pt x="193408" y="30822"/>
                </a:lnTo>
                <a:lnTo>
                  <a:pt x="155117" y="6642"/>
                </a:lnTo>
                <a:lnTo>
                  <a:pt x="114973" y="0"/>
                </a:lnTo>
                <a:lnTo>
                  <a:pt x="83172" y="3644"/>
                </a:lnTo>
                <a:lnTo>
                  <a:pt x="56121" y="13042"/>
                </a:lnTo>
                <a:lnTo>
                  <a:pt x="23075" y="35725"/>
                </a:lnTo>
                <a:lnTo>
                  <a:pt x="0" y="76517"/>
                </a:lnTo>
                <a:lnTo>
                  <a:pt x="2832" y="140233"/>
                </a:lnTo>
                <a:lnTo>
                  <a:pt x="60998" y="125349"/>
                </a:lnTo>
                <a:lnTo>
                  <a:pt x="60109" y="122047"/>
                </a:lnTo>
                <a:lnTo>
                  <a:pt x="59563" y="118694"/>
                </a:lnTo>
                <a:lnTo>
                  <a:pt x="59143" y="111861"/>
                </a:lnTo>
                <a:lnTo>
                  <a:pt x="59270" y="108458"/>
                </a:lnTo>
                <a:lnTo>
                  <a:pt x="60210" y="101688"/>
                </a:lnTo>
                <a:lnTo>
                  <a:pt x="82943" y="68872"/>
                </a:lnTo>
                <a:lnTo>
                  <a:pt x="108445" y="60261"/>
                </a:lnTo>
                <a:lnTo>
                  <a:pt x="118567" y="60413"/>
                </a:lnTo>
                <a:lnTo>
                  <a:pt x="157327" y="87312"/>
                </a:lnTo>
                <a:lnTo>
                  <a:pt x="162763" y="109791"/>
                </a:lnTo>
                <a:lnTo>
                  <a:pt x="162725" y="116065"/>
                </a:lnTo>
                <a:lnTo>
                  <a:pt x="141579" y="155702"/>
                </a:lnTo>
                <a:lnTo>
                  <a:pt x="96113" y="171323"/>
                </a:lnTo>
                <a:lnTo>
                  <a:pt x="130784" y="302399"/>
                </a:lnTo>
                <a:lnTo>
                  <a:pt x="188214" y="287515"/>
                </a:lnTo>
                <a:lnTo>
                  <a:pt x="167970" y="210743"/>
                </a:lnTo>
                <a:lnTo>
                  <a:pt x="173380" y="207492"/>
                </a:lnTo>
                <a:lnTo>
                  <a:pt x="204355" y="176390"/>
                </a:lnTo>
                <a:lnTo>
                  <a:pt x="222745" y="129768"/>
                </a:lnTo>
                <a:lnTo>
                  <a:pt x="223558" y="123532"/>
                </a:lnTo>
                <a:lnTo>
                  <a:pt x="224180" y="110909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750704" y="2529395"/>
            <a:ext cx="234950" cy="379730"/>
          </a:xfrm>
          <a:custGeom>
            <a:avLst/>
            <a:gdLst/>
            <a:ahLst/>
            <a:cxnLst/>
            <a:rect l="l" t="t" r="r" b="b"/>
            <a:pathLst>
              <a:path w="234950" h="379730">
                <a:moveTo>
                  <a:pt x="75996" y="326440"/>
                </a:moveTo>
                <a:lnTo>
                  <a:pt x="19202" y="305866"/>
                </a:lnTo>
                <a:lnTo>
                  <a:pt x="0" y="358889"/>
                </a:lnTo>
                <a:lnTo>
                  <a:pt x="56794" y="379463"/>
                </a:lnTo>
                <a:lnTo>
                  <a:pt x="75996" y="326440"/>
                </a:lnTo>
                <a:close/>
              </a:path>
              <a:path w="234950" h="379730">
                <a:moveTo>
                  <a:pt x="234746" y="92760"/>
                </a:moveTo>
                <a:lnTo>
                  <a:pt x="217055" y="51142"/>
                </a:lnTo>
                <a:lnTo>
                  <a:pt x="187833" y="22898"/>
                </a:lnTo>
                <a:lnTo>
                  <a:pt x="131673" y="114"/>
                </a:lnTo>
                <a:lnTo>
                  <a:pt x="91478" y="0"/>
                </a:lnTo>
                <a:lnTo>
                  <a:pt x="49250" y="20447"/>
                </a:lnTo>
                <a:lnTo>
                  <a:pt x="15328" y="74447"/>
                </a:lnTo>
                <a:lnTo>
                  <a:pt x="71856" y="94830"/>
                </a:lnTo>
                <a:lnTo>
                  <a:pt x="73050" y="91630"/>
                </a:lnTo>
                <a:lnTo>
                  <a:pt x="74536" y="88582"/>
                </a:lnTo>
                <a:lnTo>
                  <a:pt x="105410" y="63398"/>
                </a:lnTo>
                <a:lnTo>
                  <a:pt x="122275" y="61379"/>
                </a:lnTo>
                <a:lnTo>
                  <a:pt x="125653" y="61645"/>
                </a:lnTo>
                <a:lnTo>
                  <a:pt x="165709" y="86055"/>
                </a:lnTo>
                <a:lnTo>
                  <a:pt x="172326" y="116128"/>
                </a:lnTo>
                <a:lnTo>
                  <a:pt x="171475" y="122402"/>
                </a:lnTo>
                <a:lnTo>
                  <a:pt x="138582" y="162204"/>
                </a:lnTo>
                <a:lnTo>
                  <a:pt x="121107" y="165925"/>
                </a:lnTo>
                <a:lnTo>
                  <a:pt x="99720" y="163487"/>
                </a:lnTo>
                <a:lnTo>
                  <a:pt x="74688" y="152857"/>
                </a:lnTo>
                <a:lnTo>
                  <a:pt x="28409" y="280365"/>
                </a:lnTo>
                <a:lnTo>
                  <a:pt x="84353" y="300596"/>
                </a:lnTo>
                <a:lnTo>
                  <a:pt x="111429" y="226199"/>
                </a:lnTo>
                <a:lnTo>
                  <a:pt x="117741" y="226593"/>
                </a:lnTo>
                <a:lnTo>
                  <a:pt x="160934" y="218630"/>
                </a:lnTo>
                <a:lnTo>
                  <a:pt x="202603" y="190779"/>
                </a:lnTo>
                <a:lnTo>
                  <a:pt x="226479" y="153924"/>
                </a:lnTo>
                <a:lnTo>
                  <a:pt x="228523" y="147942"/>
                </a:lnTo>
                <a:lnTo>
                  <a:pt x="234746" y="9276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743782" y="2924631"/>
            <a:ext cx="515620" cy="807720"/>
          </a:xfrm>
          <a:custGeom>
            <a:avLst/>
            <a:gdLst/>
            <a:ahLst/>
            <a:cxnLst/>
            <a:rect l="l" t="t" r="r" b="b"/>
            <a:pathLst>
              <a:path w="515620" h="807720">
                <a:moveTo>
                  <a:pt x="484619" y="268579"/>
                </a:moveTo>
                <a:lnTo>
                  <a:pt x="467525" y="146088"/>
                </a:lnTo>
                <a:lnTo>
                  <a:pt x="441350" y="94716"/>
                </a:lnTo>
                <a:lnTo>
                  <a:pt x="409092" y="56235"/>
                </a:lnTo>
                <a:lnTo>
                  <a:pt x="372529" y="29083"/>
                </a:lnTo>
                <a:lnTo>
                  <a:pt x="333387" y="11696"/>
                </a:lnTo>
                <a:lnTo>
                  <a:pt x="293408" y="2514"/>
                </a:lnTo>
                <a:lnTo>
                  <a:pt x="254355" y="0"/>
                </a:lnTo>
                <a:lnTo>
                  <a:pt x="217957" y="2565"/>
                </a:lnTo>
                <a:lnTo>
                  <a:pt x="160147" y="16789"/>
                </a:lnTo>
                <a:lnTo>
                  <a:pt x="112407" y="39662"/>
                </a:lnTo>
                <a:lnTo>
                  <a:pt x="53975" y="84963"/>
                </a:lnTo>
                <a:lnTo>
                  <a:pt x="28435" y="117475"/>
                </a:lnTo>
                <a:lnTo>
                  <a:pt x="9410" y="157314"/>
                </a:lnTo>
                <a:lnTo>
                  <a:pt x="0" y="205092"/>
                </a:lnTo>
                <a:lnTo>
                  <a:pt x="3238" y="261366"/>
                </a:lnTo>
                <a:lnTo>
                  <a:pt x="22225" y="326707"/>
                </a:lnTo>
                <a:lnTo>
                  <a:pt x="141249" y="280581"/>
                </a:lnTo>
                <a:lnTo>
                  <a:pt x="136829" y="264236"/>
                </a:lnTo>
                <a:lnTo>
                  <a:pt x="134874" y="225107"/>
                </a:lnTo>
                <a:lnTo>
                  <a:pt x="152361" y="178079"/>
                </a:lnTo>
                <a:lnTo>
                  <a:pt x="206273" y="138049"/>
                </a:lnTo>
                <a:lnTo>
                  <a:pt x="245275" y="129832"/>
                </a:lnTo>
                <a:lnTo>
                  <a:pt x="253263" y="130009"/>
                </a:lnTo>
                <a:lnTo>
                  <a:pt x="291807" y="140017"/>
                </a:lnTo>
                <a:lnTo>
                  <a:pt x="323799" y="163791"/>
                </a:lnTo>
                <a:lnTo>
                  <a:pt x="345719" y="197561"/>
                </a:lnTo>
                <a:lnTo>
                  <a:pt x="354647" y="237007"/>
                </a:lnTo>
                <a:lnTo>
                  <a:pt x="354457" y="250431"/>
                </a:lnTo>
                <a:lnTo>
                  <a:pt x="341909" y="295579"/>
                </a:lnTo>
                <a:lnTo>
                  <a:pt x="319024" y="326123"/>
                </a:lnTo>
                <a:lnTo>
                  <a:pt x="281381" y="352018"/>
                </a:lnTo>
                <a:lnTo>
                  <a:pt x="226352" y="369697"/>
                </a:lnTo>
                <a:lnTo>
                  <a:pt x="330504" y="639445"/>
                </a:lnTo>
                <a:lnTo>
                  <a:pt x="449529" y="593915"/>
                </a:lnTo>
                <a:lnTo>
                  <a:pt x="388518" y="435914"/>
                </a:lnTo>
                <a:lnTo>
                  <a:pt x="410679" y="416356"/>
                </a:lnTo>
                <a:lnTo>
                  <a:pt x="454190" y="359625"/>
                </a:lnTo>
                <a:lnTo>
                  <a:pt x="484619" y="268579"/>
                </a:lnTo>
                <a:close/>
              </a:path>
              <a:path w="515620" h="807720">
                <a:moveTo>
                  <a:pt x="515289" y="760996"/>
                </a:moveTo>
                <a:lnTo>
                  <a:pt x="472071" y="648817"/>
                </a:lnTo>
                <a:lnTo>
                  <a:pt x="351980" y="695083"/>
                </a:lnTo>
                <a:lnTo>
                  <a:pt x="395198" y="807262"/>
                </a:lnTo>
                <a:lnTo>
                  <a:pt x="515289" y="760996"/>
                </a:lnTo>
                <a:close/>
              </a:path>
            </a:pathLst>
          </a:custGeom>
          <a:solidFill>
            <a:srgbClr val="F5F5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9463227" y="3364801"/>
            <a:ext cx="365125" cy="572135"/>
          </a:xfrm>
          <a:custGeom>
            <a:avLst/>
            <a:gdLst/>
            <a:ahLst/>
            <a:cxnLst/>
            <a:rect l="l" t="t" r="r" b="b"/>
            <a:pathLst>
              <a:path w="365125" h="572135">
                <a:moveTo>
                  <a:pt x="115697" y="79413"/>
                </a:moveTo>
                <a:lnTo>
                  <a:pt x="85102" y="0"/>
                </a:lnTo>
                <a:lnTo>
                  <a:pt x="0" y="32791"/>
                </a:lnTo>
                <a:lnTo>
                  <a:pt x="30594" y="112204"/>
                </a:lnTo>
                <a:lnTo>
                  <a:pt x="115697" y="79413"/>
                </a:lnTo>
                <a:close/>
              </a:path>
              <a:path w="365125" h="572135">
                <a:moveTo>
                  <a:pt x="364515" y="398780"/>
                </a:moveTo>
                <a:lnTo>
                  <a:pt x="349364" y="340461"/>
                </a:lnTo>
                <a:lnTo>
                  <a:pt x="264566" y="373049"/>
                </a:lnTo>
                <a:lnTo>
                  <a:pt x="267690" y="384644"/>
                </a:lnTo>
                <a:lnTo>
                  <a:pt x="269062" y="412394"/>
                </a:lnTo>
                <a:lnTo>
                  <a:pt x="218440" y="474065"/>
                </a:lnTo>
                <a:lnTo>
                  <a:pt x="188899" y="480212"/>
                </a:lnTo>
                <a:lnTo>
                  <a:pt x="181381" y="479742"/>
                </a:lnTo>
                <a:lnTo>
                  <a:pt x="140296" y="461518"/>
                </a:lnTo>
                <a:lnTo>
                  <a:pt x="116420" y="422884"/>
                </a:lnTo>
                <a:lnTo>
                  <a:pt x="113309" y="404012"/>
                </a:lnTo>
                <a:lnTo>
                  <a:pt x="113461" y="394512"/>
                </a:lnTo>
                <a:lnTo>
                  <a:pt x="138620" y="340842"/>
                </a:lnTo>
                <a:lnTo>
                  <a:pt x="204012" y="310565"/>
                </a:lnTo>
                <a:lnTo>
                  <a:pt x="131102" y="118783"/>
                </a:lnTo>
                <a:lnTo>
                  <a:pt x="47193" y="151066"/>
                </a:lnTo>
                <a:lnTo>
                  <a:pt x="90347" y="263093"/>
                </a:lnTo>
                <a:lnTo>
                  <a:pt x="79362" y="272237"/>
                </a:lnTo>
                <a:lnTo>
                  <a:pt x="51346" y="304546"/>
                </a:lnTo>
                <a:lnTo>
                  <a:pt x="31991" y="342684"/>
                </a:lnTo>
                <a:lnTo>
                  <a:pt x="22440" y="384365"/>
                </a:lnTo>
                <a:lnTo>
                  <a:pt x="21551" y="398627"/>
                </a:lnTo>
                <a:lnTo>
                  <a:pt x="21831" y="412915"/>
                </a:lnTo>
                <a:lnTo>
                  <a:pt x="29565" y="454977"/>
                </a:lnTo>
                <a:lnTo>
                  <a:pt x="63804" y="519506"/>
                </a:lnTo>
                <a:lnTo>
                  <a:pt x="101473" y="551319"/>
                </a:lnTo>
                <a:lnTo>
                  <a:pt x="143294" y="567575"/>
                </a:lnTo>
                <a:lnTo>
                  <a:pt x="185089" y="571982"/>
                </a:lnTo>
                <a:lnTo>
                  <a:pt x="222732" y="568236"/>
                </a:lnTo>
                <a:lnTo>
                  <a:pt x="271894" y="551268"/>
                </a:lnTo>
                <a:lnTo>
                  <a:pt x="324129" y="514591"/>
                </a:lnTo>
                <a:lnTo>
                  <a:pt x="362267" y="446659"/>
                </a:lnTo>
                <a:lnTo>
                  <a:pt x="364515" y="398780"/>
                </a:lnTo>
                <a:close/>
              </a:path>
            </a:pathLst>
          </a:custGeom>
          <a:solidFill>
            <a:srgbClr val="F5F5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482885" y="6995242"/>
            <a:ext cx="2542540" cy="0"/>
          </a:xfrm>
          <a:custGeom>
            <a:avLst/>
            <a:gdLst/>
            <a:ahLst/>
            <a:cxnLst/>
            <a:rect l="l" t="t" r="r" b="b"/>
            <a:pathLst>
              <a:path w="2542540">
                <a:moveTo>
                  <a:pt x="0" y="0"/>
                </a:moveTo>
                <a:lnTo>
                  <a:pt x="2542063" y="0"/>
                </a:lnTo>
                <a:lnTo>
                  <a:pt x="0" y="0"/>
                </a:lnTo>
                <a:close/>
              </a:path>
            </a:pathLst>
          </a:custGeom>
          <a:solidFill>
            <a:srgbClr val="2532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243163" y="6995242"/>
            <a:ext cx="2809240" cy="0"/>
          </a:xfrm>
          <a:custGeom>
            <a:avLst/>
            <a:gdLst/>
            <a:ahLst/>
            <a:cxnLst/>
            <a:rect l="l" t="t" r="r" b="b"/>
            <a:pathLst>
              <a:path w="2809240">
                <a:moveTo>
                  <a:pt x="0" y="0"/>
                </a:moveTo>
                <a:lnTo>
                  <a:pt x="2808975" y="0"/>
                </a:lnTo>
                <a:lnTo>
                  <a:pt x="0" y="0"/>
                </a:lnTo>
                <a:close/>
              </a:path>
            </a:pathLst>
          </a:custGeom>
          <a:solidFill>
            <a:srgbClr val="25323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5" name="object 15"/>
          <p:cNvGrpSpPr/>
          <p:nvPr/>
        </p:nvGrpSpPr>
        <p:grpSpPr>
          <a:xfrm>
            <a:off x="3854186" y="900135"/>
            <a:ext cx="5789295" cy="6099810"/>
            <a:chOff x="3854186" y="900135"/>
            <a:chExt cx="5789295" cy="6099810"/>
          </a:xfrm>
        </p:grpSpPr>
        <p:sp>
          <p:nvSpPr>
            <p:cNvPr id="16" name="object 16"/>
            <p:cNvSpPr/>
            <p:nvPr/>
          </p:nvSpPr>
          <p:spPr>
            <a:xfrm>
              <a:off x="9096807" y="1146987"/>
              <a:ext cx="222250" cy="379095"/>
            </a:xfrm>
            <a:custGeom>
              <a:avLst/>
              <a:gdLst/>
              <a:ahLst/>
              <a:cxnLst/>
              <a:rect l="l" t="t" r="r" b="b"/>
              <a:pathLst>
                <a:path w="222250" h="379094">
                  <a:moveTo>
                    <a:pt x="140906" y="0"/>
                  </a:moveTo>
                  <a:lnTo>
                    <a:pt x="81534" y="0"/>
                  </a:lnTo>
                  <a:lnTo>
                    <a:pt x="81534" y="55499"/>
                  </a:lnTo>
                  <a:lnTo>
                    <a:pt x="140906" y="55499"/>
                  </a:lnTo>
                  <a:lnTo>
                    <a:pt x="140906" y="0"/>
                  </a:lnTo>
                  <a:close/>
                </a:path>
                <a:path w="222250" h="379094">
                  <a:moveTo>
                    <a:pt x="221843" y="268998"/>
                  </a:moveTo>
                  <a:lnTo>
                    <a:pt x="162331" y="268998"/>
                  </a:lnTo>
                  <a:lnTo>
                    <a:pt x="162344" y="272364"/>
                  </a:lnTo>
                  <a:lnTo>
                    <a:pt x="162026" y="275717"/>
                  </a:lnTo>
                  <a:lnTo>
                    <a:pt x="142214" y="309740"/>
                  </a:lnTo>
                  <a:lnTo>
                    <a:pt x="105714" y="319900"/>
                  </a:lnTo>
                  <a:lnTo>
                    <a:pt x="100825" y="319316"/>
                  </a:lnTo>
                  <a:lnTo>
                    <a:pt x="68529" y="297992"/>
                  </a:lnTo>
                  <a:lnTo>
                    <a:pt x="59880" y="273075"/>
                  </a:lnTo>
                  <a:lnTo>
                    <a:pt x="61341" y="256184"/>
                  </a:lnTo>
                  <a:lnTo>
                    <a:pt x="93294" y="219951"/>
                  </a:lnTo>
                  <a:lnTo>
                    <a:pt x="113804" y="215036"/>
                  </a:lnTo>
                  <a:lnTo>
                    <a:pt x="140449" y="216471"/>
                  </a:lnTo>
                  <a:lnTo>
                    <a:pt x="140449" y="82575"/>
                  </a:lnTo>
                  <a:lnTo>
                    <a:pt x="81978" y="82575"/>
                  </a:lnTo>
                  <a:lnTo>
                    <a:pt x="81978" y="160832"/>
                  </a:lnTo>
                  <a:lnTo>
                    <a:pt x="73152" y="163817"/>
                  </a:lnTo>
                  <a:lnTo>
                    <a:pt x="34340" y="188760"/>
                  </a:lnTo>
                  <a:lnTo>
                    <a:pt x="8559" y="227012"/>
                  </a:lnTo>
                  <a:lnTo>
                    <a:pt x="0" y="272415"/>
                  </a:lnTo>
                  <a:lnTo>
                    <a:pt x="12661" y="325615"/>
                  </a:lnTo>
                  <a:lnTo>
                    <a:pt x="43002" y="358228"/>
                  </a:lnTo>
                  <a:lnTo>
                    <a:pt x="79590" y="374599"/>
                  </a:lnTo>
                  <a:lnTo>
                    <a:pt x="110998" y="379095"/>
                  </a:lnTo>
                  <a:lnTo>
                    <a:pt x="139217" y="376847"/>
                  </a:lnTo>
                  <a:lnTo>
                    <a:pt x="176403" y="363486"/>
                  </a:lnTo>
                  <a:lnTo>
                    <a:pt x="208597" y="330403"/>
                  </a:lnTo>
                  <a:lnTo>
                    <a:pt x="221843" y="268998"/>
                  </a:lnTo>
                  <a:close/>
                </a:path>
              </a:pathLst>
            </a:custGeom>
            <a:solidFill>
              <a:srgbClr val="ED21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8772181" y="900135"/>
              <a:ext cx="871219" cy="872490"/>
            </a:xfrm>
            <a:custGeom>
              <a:avLst/>
              <a:gdLst/>
              <a:ahLst/>
              <a:cxnLst/>
              <a:rect l="l" t="t" r="r" b="b"/>
              <a:pathLst>
                <a:path w="871220" h="872489">
                  <a:moveTo>
                    <a:pt x="71230" y="675397"/>
                  </a:moveTo>
                  <a:lnTo>
                    <a:pt x="42829" y="624840"/>
                  </a:lnTo>
                  <a:lnTo>
                    <a:pt x="20802" y="570230"/>
                  </a:lnTo>
                  <a:lnTo>
                    <a:pt x="6414" y="511810"/>
                  </a:lnTo>
                  <a:lnTo>
                    <a:pt x="0" y="453390"/>
                  </a:lnTo>
                  <a:lnTo>
                    <a:pt x="45" y="427990"/>
                  </a:lnTo>
                  <a:lnTo>
                    <a:pt x="138" y="425450"/>
                  </a:lnTo>
                  <a:lnTo>
                    <a:pt x="668" y="416560"/>
                  </a:lnTo>
                  <a:lnTo>
                    <a:pt x="743" y="415290"/>
                  </a:lnTo>
                  <a:lnTo>
                    <a:pt x="1018" y="407670"/>
                  </a:lnTo>
                  <a:lnTo>
                    <a:pt x="1063" y="406400"/>
                  </a:lnTo>
                  <a:lnTo>
                    <a:pt x="1691" y="397510"/>
                  </a:lnTo>
                  <a:lnTo>
                    <a:pt x="10230" y="342900"/>
                  </a:lnTo>
                  <a:lnTo>
                    <a:pt x="32249" y="273050"/>
                  </a:lnTo>
                  <a:lnTo>
                    <a:pt x="64983" y="209550"/>
                  </a:lnTo>
                  <a:lnTo>
                    <a:pt x="105823" y="152400"/>
                  </a:lnTo>
                  <a:lnTo>
                    <a:pt x="154572" y="104140"/>
                  </a:lnTo>
                  <a:lnTo>
                    <a:pt x="208802" y="64770"/>
                  </a:lnTo>
                  <a:lnTo>
                    <a:pt x="267122" y="34290"/>
                  </a:lnTo>
                  <a:lnTo>
                    <a:pt x="327527" y="13970"/>
                  </a:lnTo>
                  <a:lnTo>
                    <a:pt x="389506" y="1270"/>
                  </a:lnTo>
                  <a:lnTo>
                    <a:pt x="396771" y="1270"/>
                  </a:lnTo>
                  <a:lnTo>
                    <a:pt x="404217" y="0"/>
                  </a:lnTo>
                  <a:lnTo>
                    <a:pt x="463912" y="0"/>
                  </a:lnTo>
                  <a:lnTo>
                    <a:pt x="478775" y="1270"/>
                  </a:lnTo>
                  <a:lnTo>
                    <a:pt x="503339" y="3810"/>
                  </a:lnTo>
                  <a:lnTo>
                    <a:pt x="521546" y="7620"/>
                  </a:lnTo>
                  <a:lnTo>
                    <a:pt x="419709" y="7620"/>
                  </a:lnTo>
                  <a:lnTo>
                    <a:pt x="412319" y="8890"/>
                  </a:lnTo>
                  <a:lnTo>
                    <a:pt x="397427" y="8890"/>
                  </a:lnTo>
                  <a:lnTo>
                    <a:pt x="360197" y="15240"/>
                  </a:lnTo>
                  <a:lnTo>
                    <a:pt x="299546" y="30480"/>
                  </a:lnTo>
                  <a:lnTo>
                    <a:pt x="241916" y="55880"/>
                  </a:lnTo>
                  <a:lnTo>
                    <a:pt x="185999" y="90170"/>
                  </a:lnTo>
                  <a:lnTo>
                    <a:pt x="135687" y="133350"/>
                  </a:lnTo>
                  <a:lnTo>
                    <a:pt x="91589" y="185420"/>
                  </a:lnTo>
                  <a:lnTo>
                    <a:pt x="56089" y="245110"/>
                  </a:lnTo>
                  <a:lnTo>
                    <a:pt x="29274" y="309880"/>
                  </a:lnTo>
                  <a:lnTo>
                    <a:pt x="14579" y="379730"/>
                  </a:lnTo>
                  <a:lnTo>
                    <a:pt x="11603" y="416560"/>
                  </a:lnTo>
                  <a:lnTo>
                    <a:pt x="10998" y="425450"/>
                  </a:lnTo>
                  <a:lnTo>
                    <a:pt x="10905" y="427990"/>
                  </a:lnTo>
                  <a:lnTo>
                    <a:pt x="10812" y="430530"/>
                  </a:lnTo>
                  <a:lnTo>
                    <a:pt x="10719" y="433070"/>
                  </a:lnTo>
                  <a:lnTo>
                    <a:pt x="12000" y="471170"/>
                  </a:lnTo>
                  <a:lnTo>
                    <a:pt x="20084" y="525780"/>
                  </a:lnTo>
                  <a:lnTo>
                    <a:pt x="30277" y="563880"/>
                  </a:lnTo>
                  <a:lnTo>
                    <a:pt x="43891" y="601980"/>
                  </a:lnTo>
                  <a:lnTo>
                    <a:pt x="60926" y="637540"/>
                  </a:lnTo>
                  <a:lnTo>
                    <a:pt x="81969" y="673100"/>
                  </a:lnTo>
                  <a:lnTo>
                    <a:pt x="72158" y="673100"/>
                  </a:lnTo>
                  <a:lnTo>
                    <a:pt x="71230" y="675397"/>
                  </a:lnTo>
                  <a:close/>
                </a:path>
                <a:path w="871220" h="872489">
                  <a:moveTo>
                    <a:pt x="870960" y="435610"/>
                  </a:moveTo>
                  <a:lnTo>
                    <a:pt x="870377" y="433070"/>
                  </a:lnTo>
                  <a:lnTo>
                    <a:pt x="870228" y="430530"/>
                  </a:lnTo>
                  <a:lnTo>
                    <a:pt x="870514" y="427990"/>
                  </a:lnTo>
                  <a:lnTo>
                    <a:pt x="870068" y="422910"/>
                  </a:lnTo>
                  <a:lnTo>
                    <a:pt x="868877" y="415290"/>
                  </a:lnTo>
                  <a:lnTo>
                    <a:pt x="868877" y="406400"/>
                  </a:lnTo>
                  <a:lnTo>
                    <a:pt x="868431" y="401320"/>
                  </a:lnTo>
                  <a:lnTo>
                    <a:pt x="868654" y="397510"/>
                  </a:lnTo>
                  <a:lnTo>
                    <a:pt x="868729" y="396240"/>
                  </a:lnTo>
                  <a:lnTo>
                    <a:pt x="866646" y="383540"/>
                  </a:lnTo>
                  <a:lnTo>
                    <a:pt x="865753" y="378460"/>
                  </a:lnTo>
                  <a:lnTo>
                    <a:pt x="863373" y="363220"/>
                  </a:lnTo>
                  <a:lnTo>
                    <a:pt x="854148" y="323850"/>
                  </a:lnTo>
                  <a:lnTo>
                    <a:pt x="831843" y="260350"/>
                  </a:lnTo>
                  <a:lnTo>
                    <a:pt x="799695" y="203200"/>
                  </a:lnTo>
                  <a:lnTo>
                    <a:pt x="770996" y="163830"/>
                  </a:lnTo>
                  <a:lnTo>
                    <a:pt x="738033" y="128270"/>
                  </a:lnTo>
                  <a:lnTo>
                    <a:pt x="701257" y="96520"/>
                  </a:lnTo>
                  <a:lnTo>
                    <a:pt x="661118" y="68580"/>
                  </a:lnTo>
                  <a:lnTo>
                    <a:pt x="618151" y="45720"/>
                  </a:lnTo>
                  <a:lnTo>
                    <a:pt x="572893" y="27940"/>
                  </a:lnTo>
                  <a:lnTo>
                    <a:pt x="502048" y="11430"/>
                  </a:lnTo>
                  <a:lnTo>
                    <a:pt x="463352" y="7620"/>
                  </a:lnTo>
                  <a:lnTo>
                    <a:pt x="521546" y="7620"/>
                  </a:lnTo>
                  <a:lnTo>
                    <a:pt x="598551" y="29210"/>
                  </a:lnTo>
                  <a:lnTo>
                    <a:pt x="643276" y="50800"/>
                  </a:lnTo>
                  <a:lnTo>
                    <a:pt x="685483" y="76200"/>
                  </a:lnTo>
                  <a:lnTo>
                    <a:pt x="724349" y="106680"/>
                  </a:lnTo>
                  <a:lnTo>
                    <a:pt x="759621" y="140970"/>
                  </a:lnTo>
                  <a:lnTo>
                    <a:pt x="790610" y="179070"/>
                  </a:lnTo>
                  <a:lnTo>
                    <a:pt x="821630" y="228600"/>
                  </a:lnTo>
                  <a:lnTo>
                    <a:pt x="848410" y="290830"/>
                  </a:lnTo>
                  <a:lnTo>
                    <a:pt x="864265" y="347980"/>
                  </a:lnTo>
                  <a:lnTo>
                    <a:pt x="866497" y="364490"/>
                  </a:lnTo>
                  <a:lnTo>
                    <a:pt x="868580" y="377190"/>
                  </a:lnTo>
                  <a:lnTo>
                    <a:pt x="869473" y="384810"/>
                  </a:lnTo>
                  <a:lnTo>
                    <a:pt x="870960" y="396240"/>
                  </a:lnTo>
                  <a:lnTo>
                    <a:pt x="870960" y="435610"/>
                  </a:lnTo>
                  <a:close/>
                </a:path>
                <a:path w="871220" h="872489">
                  <a:moveTo>
                    <a:pt x="870663" y="440690"/>
                  </a:moveTo>
                  <a:lnTo>
                    <a:pt x="870434" y="439420"/>
                  </a:lnTo>
                  <a:lnTo>
                    <a:pt x="870434" y="438150"/>
                  </a:lnTo>
                  <a:lnTo>
                    <a:pt x="870663" y="436880"/>
                  </a:lnTo>
                  <a:lnTo>
                    <a:pt x="870663" y="440690"/>
                  </a:lnTo>
                  <a:close/>
                </a:path>
                <a:path w="871220" h="872489">
                  <a:moveTo>
                    <a:pt x="523707" y="864870"/>
                  </a:moveTo>
                  <a:lnTo>
                    <a:pt x="455862" y="864870"/>
                  </a:lnTo>
                  <a:lnTo>
                    <a:pt x="467078" y="863600"/>
                  </a:lnTo>
                  <a:lnTo>
                    <a:pt x="478256" y="863600"/>
                  </a:lnTo>
                  <a:lnTo>
                    <a:pt x="489395" y="862330"/>
                  </a:lnTo>
                  <a:lnTo>
                    <a:pt x="500496" y="859790"/>
                  </a:lnTo>
                  <a:lnTo>
                    <a:pt x="522367" y="857250"/>
                  </a:lnTo>
                  <a:lnTo>
                    <a:pt x="529509" y="855980"/>
                  </a:lnTo>
                  <a:lnTo>
                    <a:pt x="536502" y="853440"/>
                  </a:lnTo>
                  <a:lnTo>
                    <a:pt x="543494" y="852170"/>
                  </a:lnTo>
                  <a:lnTo>
                    <a:pt x="558521" y="848360"/>
                  </a:lnTo>
                  <a:lnTo>
                    <a:pt x="588049" y="838200"/>
                  </a:lnTo>
                  <a:lnTo>
                    <a:pt x="602549" y="831850"/>
                  </a:lnTo>
                  <a:lnTo>
                    <a:pt x="616836" y="826770"/>
                  </a:lnTo>
                  <a:lnTo>
                    <a:pt x="630873" y="819150"/>
                  </a:lnTo>
                  <a:lnTo>
                    <a:pt x="644658" y="812800"/>
                  </a:lnTo>
                  <a:lnTo>
                    <a:pt x="658194" y="805180"/>
                  </a:lnTo>
                  <a:lnTo>
                    <a:pt x="696982" y="778510"/>
                  </a:lnTo>
                  <a:lnTo>
                    <a:pt x="732764" y="749300"/>
                  </a:lnTo>
                  <a:lnTo>
                    <a:pt x="765100" y="715010"/>
                  </a:lnTo>
                  <a:lnTo>
                    <a:pt x="793602" y="678180"/>
                  </a:lnTo>
                  <a:lnTo>
                    <a:pt x="810321" y="651510"/>
                  </a:lnTo>
                  <a:lnTo>
                    <a:pt x="817955" y="638810"/>
                  </a:lnTo>
                  <a:lnTo>
                    <a:pt x="837878" y="596900"/>
                  </a:lnTo>
                  <a:lnTo>
                    <a:pt x="853127" y="552450"/>
                  </a:lnTo>
                  <a:lnTo>
                    <a:pt x="863521" y="506730"/>
                  </a:lnTo>
                  <a:lnTo>
                    <a:pt x="868729" y="468630"/>
                  </a:lnTo>
                  <a:lnTo>
                    <a:pt x="868580" y="461010"/>
                  </a:lnTo>
                  <a:lnTo>
                    <a:pt x="870663" y="449580"/>
                  </a:lnTo>
                  <a:lnTo>
                    <a:pt x="870663" y="461010"/>
                  </a:lnTo>
                  <a:lnTo>
                    <a:pt x="871109" y="468630"/>
                  </a:lnTo>
                  <a:lnTo>
                    <a:pt x="870663" y="477520"/>
                  </a:lnTo>
                  <a:lnTo>
                    <a:pt x="870179" y="482600"/>
                  </a:lnTo>
                  <a:lnTo>
                    <a:pt x="870058" y="483870"/>
                  </a:lnTo>
                  <a:lnTo>
                    <a:pt x="869063" y="490220"/>
                  </a:lnTo>
                  <a:lnTo>
                    <a:pt x="867901" y="499110"/>
                  </a:lnTo>
                  <a:lnTo>
                    <a:pt x="866794" y="506730"/>
                  </a:lnTo>
                  <a:lnTo>
                    <a:pt x="865902" y="513080"/>
                  </a:lnTo>
                  <a:lnTo>
                    <a:pt x="865455" y="518160"/>
                  </a:lnTo>
                  <a:lnTo>
                    <a:pt x="860694" y="538480"/>
                  </a:lnTo>
                  <a:lnTo>
                    <a:pt x="857422" y="551180"/>
                  </a:lnTo>
                  <a:lnTo>
                    <a:pt x="856083" y="558800"/>
                  </a:lnTo>
                  <a:lnTo>
                    <a:pt x="834862" y="615950"/>
                  </a:lnTo>
                  <a:lnTo>
                    <a:pt x="808305" y="665480"/>
                  </a:lnTo>
                  <a:lnTo>
                    <a:pt x="780980" y="704850"/>
                  </a:lnTo>
                  <a:lnTo>
                    <a:pt x="756204" y="734060"/>
                  </a:lnTo>
                  <a:lnTo>
                    <a:pt x="728910" y="760730"/>
                  </a:lnTo>
                  <a:lnTo>
                    <a:pt x="699416" y="784860"/>
                  </a:lnTo>
                  <a:lnTo>
                    <a:pt x="667836" y="806450"/>
                  </a:lnTo>
                  <a:lnTo>
                    <a:pt x="634538" y="825500"/>
                  </a:lnTo>
                  <a:lnTo>
                    <a:pt x="599652" y="842010"/>
                  </a:lnTo>
                  <a:lnTo>
                    <a:pt x="563583" y="853440"/>
                  </a:lnTo>
                  <a:lnTo>
                    <a:pt x="545131" y="859790"/>
                  </a:lnTo>
                  <a:lnTo>
                    <a:pt x="538585" y="861060"/>
                  </a:lnTo>
                  <a:lnTo>
                    <a:pt x="530997" y="863600"/>
                  </a:lnTo>
                  <a:lnTo>
                    <a:pt x="523707" y="864870"/>
                  </a:lnTo>
                  <a:close/>
                </a:path>
                <a:path w="871220" h="872489">
                  <a:moveTo>
                    <a:pt x="72158" y="676910"/>
                  </a:moveTo>
                  <a:lnTo>
                    <a:pt x="71230" y="675397"/>
                  </a:lnTo>
                  <a:lnTo>
                    <a:pt x="72158" y="673100"/>
                  </a:lnTo>
                  <a:lnTo>
                    <a:pt x="72158" y="676910"/>
                  </a:lnTo>
                  <a:close/>
                </a:path>
                <a:path w="871220" h="872489">
                  <a:moveTo>
                    <a:pt x="81318" y="676910"/>
                  </a:moveTo>
                  <a:lnTo>
                    <a:pt x="72158" y="676910"/>
                  </a:lnTo>
                  <a:lnTo>
                    <a:pt x="72158" y="673100"/>
                  </a:lnTo>
                  <a:lnTo>
                    <a:pt x="81969" y="673100"/>
                  </a:lnTo>
                  <a:lnTo>
                    <a:pt x="82721" y="674370"/>
                  </a:lnTo>
                  <a:lnTo>
                    <a:pt x="81828" y="675640"/>
                  </a:lnTo>
                  <a:lnTo>
                    <a:pt x="81318" y="676910"/>
                  </a:lnTo>
                  <a:close/>
                </a:path>
                <a:path w="871220" h="872489">
                  <a:moveTo>
                    <a:pt x="7587" y="833120"/>
                  </a:moveTo>
                  <a:lnTo>
                    <a:pt x="11158" y="824230"/>
                  </a:lnTo>
                  <a:lnTo>
                    <a:pt x="26192" y="787400"/>
                  </a:lnTo>
                  <a:lnTo>
                    <a:pt x="41379" y="749300"/>
                  </a:lnTo>
                  <a:lnTo>
                    <a:pt x="71132" y="675640"/>
                  </a:lnTo>
                  <a:lnTo>
                    <a:pt x="71230" y="675397"/>
                  </a:lnTo>
                  <a:lnTo>
                    <a:pt x="72158" y="676910"/>
                  </a:lnTo>
                  <a:lnTo>
                    <a:pt x="81318" y="676910"/>
                  </a:lnTo>
                  <a:lnTo>
                    <a:pt x="24246" y="819150"/>
                  </a:lnTo>
                  <a:lnTo>
                    <a:pt x="15026" y="821690"/>
                  </a:lnTo>
                  <a:lnTo>
                    <a:pt x="20679" y="828040"/>
                  </a:lnTo>
                  <a:lnTo>
                    <a:pt x="26228" y="828040"/>
                  </a:lnTo>
                  <a:lnTo>
                    <a:pt x="7587" y="833120"/>
                  </a:lnTo>
                  <a:close/>
                </a:path>
                <a:path w="871220" h="872489">
                  <a:moveTo>
                    <a:pt x="26228" y="828040"/>
                  </a:moveTo>
                  <a:lnTo>
                    <a:pt x="20679" y="828040"/>
                  </a:lnTo>
                  <a:lnTo>
                    <a:pt x="23227" y="821690"/>
                  </a:lnTo>
                  <a:lnTo>
                    <a:pt x="24301" y="819150"/>
                  </a:lnTo>
                  <a:lnTo>
                    <a:pt x="177345" y="777240"/>
                  </a:lnTo>
                  <a:lnTo>
                    <a:pt x="179577" y="777240"/>
                  </a:lnTo>
                  <a:lnTo>
                    <a:pt x="181362" y="778510"/>
                  </a:lnTo>
                  <a:lnTo>
                    <a:pt x="190859" y="784860"/>
                  </a:lnTo>
                  <a:lnTo>
                    <a:pt x="175263" y="784860"/>
                  </a:lnTo>
                  <a:lnTo>
                    <a:pt x="177698" y="786523"/>
                  </a:lnTo>
                  <a:lnTo>
                    <a:pt x="26228" y="828040"/>
                  </a:lnTo>
                  <a:close/>
                </a:path>
                <a:path w="871220" h="872489">
                  <a:moveTo>
                    <a:pt x="177698" y="786523"/>
                  </a:moveTo>
                  <a:lnTo>
                    <a:pt x="175263" y="784860"/>
                  </a:lnTo>
                  <a:lnTo>
                    <a:pt x="179131" y="786130"/>
                  </a:lnTo>
                  <a:lnTo>
                    <a:pt x="177698" y="786523"/>
                  </a:lnTo>
                  <a:close/>
                </a:path>
                <a:path w="871220" h="872489">
                  <a:moveTo>
                    <a:pt x="455863" y="872490"/>
                  </a:moveTo>
                  <a:lnTo>
                    <a:pt x="408222" y="872490"/>
                  </a:lnTo>
                  <a:lnTo>
                    <a:pt x="384536" y="869950"/>
                  </a:lnTo>
                  <a:lnTo>
                    <a:pt x="310865" y="854710"/>
                  </a:lnTo>
                  <a:lnTo>
                    <a:pt x="263227" y="836930"/>
                  </a:lnTo>
                  <a:lnTo>
                    <a:pt x="218026" y="814070"/>
                  </a:lnTo>
                  <a:lnTo>
                    <a:pt x="177698" y="786523"/>
                  </a:lnTo>
                  <a:lnTo>
                    <a:pt x="179131" y="786130"/>
                  </a:lnTo>
                  <a:lnTo>
                    <a:pt x="175263" y="784860"/>
                  </a:lnTo>
                  <a:lnTo>
                    <a:pt x="190859" y="784860"/>
                  </a:lnTo>
                  <a:lnTo>
                    <a:pt x="223149" y="806450"/>
                  </a:lnTo>
                  <a:lnTo>
                    <a:pt x="267305" y="829310"/>
                  </a:lnTo>
                  <a:lnTo>
                    <a:pt x="313830" y="845820"/>
                  </a:lnTo>
                  <a:lnTo>
                    <a:pt x="362725" y="858520"/>
                  </a:lnTo>
                  <a:lnTo>
                    <a:pt x="385874" y="862330"/>
                  </a:lnTo>
                  <a:lnTo>
                    <a:pt x="432442" y="864870"/>
                  </a:lnTo>
                  <a:lnTo>
                    <a:pt x="523707" y="864870"/>
                  </a:lnTo>
                  <a:lnTo>
                    <a:pt x="490184" y="869950"/>
                  </a:lnTo>
                  <a:lnTo>
                    <a:pt x="478786" y="871220"/>
                  </a:lnTo>
                  <a:lnTo>
                    <a:pt x="467346" y="871220"/>
                  </a:lnTo>
                  <a:lnTo>
                    <a:pt x="455863" y="872490"/>
                  </a:lnTo>
                  <a:close/>
                </a:path>
                <a:path w="871220" h="872489">
                  <a:moveTo>
                    <a:pt x="20679" y="828040"/>
                  </a:moveTo>
                  <a:lnTo>
                    <a:pt x="15026" y="821690"/>
                  </a:lnTo>
                  <a:lnTo>
                    <a:pt x="24301" y="819150"/>
                  </a:lnTo>
                  <a:lnTo>
                    <a:pt x="23227" y="821690"/>
                  </a:lnTo>
                  <a:lnTo>
                    <a:pt x="20679" y="828040"/>
                  </a:lnTo>
                  <a:close/>
                </a:path>
              </a:pathLst>
            </a:custGeom>
            <a:solidFill>
              <a:srgbClr val="2532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54186" y="1165435"/>
              <a:ext cx="5472501" cy="583397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67600915"/>
      </p:ext>
    </p:extLst>
  </p:cSld>
  <p:clrMapOvr>
    <a:masterClrMapping/>
  </p:clrMapOvr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443338" y="4441856"/>
            <a:ext cx="263906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-10" dirty="0"/>
              <a:t>RÉSUMÉ</a:t>
            </a:r>
            <a:endParaRPr sz="4000"/>
          </a:p>
        </p:txBody>
      </p:sp>
      <p:sp>
        <p:nvSpPr>
          <p:cNvPr id="4" name="object 4"/>
          <p:cNvSpPr txBox="1"/>
          <p:nvPr/>
        </p:nvSpPr>
        <p:spPr>
          <a:xfrm>
            <a:off x="4844751" y="7249159"/>
            <a:ext cx="3836035" cy="238527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450" spc="175" dirty="0">
                <a:solidFill>
                  <a:srgbClr val="AAAAAA"/>
                </a:solidFill>
                <a:latin typeface="Trebuchet MS"/>
                <a:cs typeface="Trebuchet MS"/>
              </a:rPr>
              <a:t>©</a:t>
            </a:r>
            <a:r>
              <a:rPr sz="1450" spc="30" dirty="0">
                <a:solidFill>
                  <a:srgbClr val="AAAAAA"/>
                </a:solidFill>
                <a:latin typeface="Trebuchet MS"/>
                <a:cs typeface="Trebuchet MS"/>
              </a:rPr>
              <a:t> </a:t>
            </a:r>
            <a:r>
              <a:rPr sz="1450" dirty="0">
                <a:solidFill>
                  <a:srgbClr val="AAAAAA"/>
                </a:solidFill>
                <a:latin typeface="Trebuchet MS"/>
                <a:cs typeface="Trebuchet MS"/>
              </a:rPr>
              <a:t>Droits d'auteur</a:t>
            </a:r>
            <a:r>
              <a:rPr sz="1450" spc="35" dirty="0">
                <a:solidFill>
                  <a:srgbClr val="AAAAAA"/>
                </a:solidFill>
                <a:latin typeface="Trebuchet MS"/>
                <a:cs typeface="Trebuchet MS"/>
              </a:rPr>
              <a:t> </a:t>
            </a:r>
            <a:r>
              <a:rPr sz="1450" spc="70" dirty="0">
                <a:solidFill>
                  <a:srgbClr val="AAAAAA"/>
                </a:solidFill>
                <a:latin typeface="Trebuchet MS"/>
                <a:cs typeface="Trebuchet MS"/>
              </a:rPr>
              <a:t>2024</a:t>
            </a:r>
            <a:r>
              <a:rPr sz="1450" spc="30" dirty="0">
                <a:solidFill>
                  <a:srgbClr val="AAAAAA"/>
                </a:solidFill>
                <a:latin typeface="Trebuchet MS"/>
                <a:cs typeface="Trebuchet MS"/>
              </a:rPr>
              <a:t> </a:t>
            </a:r>
            <a:r>
              <a:rPr lang="fr" sz="1450" dirty="0" err="1">
                <a:solidFill>
                  <a:srgbClr val="AAAAAA"/>
                </a:solidFill>
                <a:latin typeface="Trebuchet MS"/>
                <a:cs typeface="Trebuchet MS"/>
              </a:rPr>
              <a:t>boîte à bits </a:t>
            </a:r>
            <a:r>
              <a:rPr sz="1450" dirty="0">
                <a:solidFill>
                  <a:srgbClr val="AAAAAA"/>
                </a:solidFill>
                <a:latin typeface="Trebuchet MS"/>
                <a:cs typeface="Trebuchet MS"/>
              </a:rPr>
              <a:t>.</a:t>
            </a:r>
            <a:r>
              <a:rPr sz="1450" spc="35" dirty="0">
                <a:solidFill>
                  <a:srgbClr val="AAAAAA"/>
                </a:solidFill>
                <a:latin typeface="Trebuchet MS"/>
                <a:cs typeface="Trebuchet MS"/>
              </a:rPr>
              <a:t> </a:t>
            </a:r>
            <a:r>
              <a:rPr sz="1450" dirty="0">
                <a:solidFill>
                  <a:srgbClr val="AAAAAA"/>
                </a:solidFill>
                <a:latin typeface="Trebuchet MS"/>
                <a:cs typeface="Trebuchet MS"/>
              </a:rPr>
              <a:t>Tous</a:t>
            </a:r>
            <a:r>
              <a:rPr sz="1450" spc="30" dirty="0">
                <a:solidFill>
                  <a:srgbClr val="AAAAAA"/>
                </a:solidFill>
                <a:latin typeface="Trebuchet MS"/>
                <a:cs typeface="Trebuchet MS"/>
              </a:rPr>
              <a:t> </a:t>
            </a:r>
            <a:r>
              <a:rPr sz="1450" dirty="0">
                <a:solidFill>
                  <a:srgbClr val="AAAAAA"/>
                </a:solidFill>
                <a:latin typeface="Trebuchet MS"/>
                <a:cs typeface="Trebuchet MS"/>
              </a:rPr>
              <a:t>droits</a:t>
            </a:r>
            <a:r>
              <a:rPr sz="1450" spc="35" dirty="0">
                <a:solidFill>
                  <a:srgbClr val="AAAAAA"/>
                </a:solidFill>
                <a:latin typeface="Trebuchet MS"/>
                <a:cs typeface="Trebuchet MS"/>
              </a:rPr>
              <a:t> </a:t>
            </a:r>
            <a:r>
              <a:rPr sz="1450" spc="-10" dirty="0">
                <a:solidFill>
                  <a:srgbClr val="AAAAAA"/>
                </a:solidFill>
                <a:latin typeface="Trebuchet MS"/>
                <a:cs typeface="Trebuchet MS"/>
              </a:rPr>
              <a:t>réservé</a:t>
            </a:r>
            <a:endParaRPr sz="1450" dirty="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204921" y="7249159"/>
            <a:ext cx="1857375" cy="249554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450" dirty="0">
                <a:solidFill>
                  <a:srgbClr val="AAAAAA"/>
                </a:solidFill>
                <a:latin typeface="Trebuchet MS"/>
                <a:cs typeface="Trebuchet MS"/>
              </a:rPr>
              <a:t>2024-12-15 </a:t>
            </a:r>
            <a:r>
              <a:rPr sz="1450" spc="60" dirty="0">
                <a:solidFill>
                  <a:srgbClr val="AAAAAA"/>
                </a:solidFill>
                <a:latin typeface="Trebuchet MS"/>
                <a:cs typeface="Trebuchet MS"/>
              </a:rPr>
              <a:t>#547bc88</a:t>
            </a:r>
            <a:endParaRPr sz="145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63550" y="7249159"/>
            <a:ext cx="239395" cy="249554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450" spc="45" dirty="0">
                <a:solidFill>
                  <a:srgbClr val="333333"/>
                </a:solidFill>
                <a:latin typeface="Trebuchet MS"/>
                <a:cs typeface="Trebuchet MS"/>
              </a:rPr>
              <a:t>15</a:t>
            </a:r>
            <a:endParaRPr sz="14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96924" y="571563"/>
            <a:ext cx="4260215" cy="558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GÉRÉ</a:t>
            </a:r>
            <a:r>
              <a:rPr spc="-40" dirty="0"/>
              <a:t> </a:t>
            </a:r>
            <a:r>
              <a:rPr spc="114" dirty="0"/>
              <a:t>/</a:t>
            </a:r>
            <a:r>
              <a:rPr spc="-40" dirty="0"/>
              <a:t> </a:t>
            </a:r>
            <a:r>
              <a:rPr spc="-25" dirty="0"/>
              <a:t>NUAGE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4581524"/>
            <a:ext cx="95250" cy="9524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177924" y="3816350"/>
            <a:ext cx="3535679" cy="28981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0520">
              <a:lnSpc>
                <a:spcPct val="100000"/>
              </a:lnSpc>
              <a:spcBef>
                <a:spcPts val="100"/>
              </a:spcBef>
            </a:pPr>
            <a:r>
              <a:rPr sz="2100" spc="50" dirty="0">
                <a:solidFill>
                  <a:srgbClr val="333333"/>
                </a:solidFill>
                <a:latin typeface="Trebuchet MS"/>
                <a:cs typeface="Trebuchet MS"/>
              </a:rPr>
              <a:t>Azuré</a:t>
            </a:r>
            <a:r>
              <a:rPr sz="2100" spc="-6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0" dirty="0">
                <a:solidFill>
                  <a:srgbClr val="333333"/>
                </a:solidFill>
                <a:latin typeface="Trebuchet MS"/>
                <a:cs typeface="Trebuchet MS"/>
              </a:rPr>
              <a:t>Kubernetes</a:t>
            </a:r>
            <a:r>
              <a:rPr sz="2100" spc="-6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Service</a:t>
            </a:r>
            <a:endParaRPr sz="21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2430"/>
              </a:spcBef>
            </a:pP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Scaleway</a:t>
            </a:r>
            <a:r>
              <a:rPr sz="2100" spc="8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0" dirty="0">
                <a:solidFill>
                  <a:srgbClr val="333333"/>
                </a:solidFill>
                <a:latin typeface="Trebuchet MS"/>
                <a:cs typeface="Trebuchet MS"/>
              </a:rPr>
              <a:t>Capsule</a:t>
            </a:r>
            <a:endParaRPr sz="2100">
              <a:latin typeface="Trebuchet MS"/>
              <a:cs typeface="Trebuchet MS"/>
            </a:endParaRPr>
          </a:p>
          <a:p>
            <a:pPr marL="12700" marR="220979">
              <a:lnSpc>
                <a:spcPct val="148800"/>
              </a:lnSpc>
              <a:spcBef>
                <a:spcPts val="75"/>
              </a:spcBef>
            </a:pPr>
            <a:r>
              <a:rPr sz="2100" spc="130" dirty="0">
                <a:solidFill>
                  <a:srgbClr val="333333"/>
                </a:solidFill>
                <a:latin typeface="Trebuchet MS"/>
                <a:cs typeface="Trebuchet MS"/>
              </a:rPr>
              <a:t>OVH</a:t>
            </a:r>
            <a:r>
              <a:rPr sz="2100" spc="-8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14" dirty="0">
                <a:solidFill>
                  <a:srgbClr val="333333"/>
                </a:solidFill>
                <a:latin typeface="Trebuchet MS"/>
                <a:cs typeface="Trebuchet MS"/>
              </a:rPr>
              <a:t>Géré</a:t>
            </a:r>
            <a:r>
              <a:rPr sz="2100" spc="-7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0" dirty="0">
                <a:solidFill>
                  <a:srgbClr val="333333"/>
                </a:solidFill>
                <a:latin typeface="Trebuchet MS"/>
                <a:cs typeface="Trebuchet MS"/>
              </a:rPr>
              <a:t>Kubernetes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Digital</a:t>
            </a:r>
            <a:r>
              <a:rPr sz="2100" spc="-3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70" dirty="0">
                <a:solidFill>
                  <a:srgbClr val="333333"/>
                </a:solidFill>
                <a:latin typeface="Trebuchet MS"/>
                <a:cs typeface="Trebuchet MS"/>
              </a:rPr>
              <a:t>Océan</a:t>
            </a:r>
            <a:endParaRPr sz="2100">
              <a:latin typeface="Trebuchet MS"/>
              <a:cs typeface="Trebuchet MS"/>
            </a:endParaRPr>
          </a:p>
          <a:p>
            <a:pPr marL="12700" marR="412750">
              <a:lnSpc>
                <a:spcPct val="148800"/>
              </a:lnSpc>
              <a:spcBef>
                <a:spcPts val="75"/>
              </a:spcBef>
            </a:pPr>
            <a:r>
              <a:rPr sz="2100" spc="55" dirty="0">
                <a:solidFill>
                  <a:srgbClr val="333333"/>
                </a:solidFill>
                <a:latin typeface="Trebuchet MS"/>
                <a:cs typeface="Trebuchet MS"/>
              </a:rPr>
              <a:t>Red Hat</a:t>
            </a:r>
            <a:r>
              <a:rPr sz="2100" spc="-8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0" dirty="0">
                <a:solidFill>
                  <a:srgbClr val="333333"/>
                </a:solidFill>
                <a:latin typeface="Trebuchet MS"/>
                <a:cs typeface="Trebuchet MS"/>
              </a:rPr>
              <a:t>Openshift</a:t>
            </a:r>
            <a:r>
              <a:rPr sz="2100" spc="-8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80" dirty="0">
                <a:solidFill>
                  <a:srgbClr val="333333"/>
                </a:solidFill>
                <a:latin typeface="Trebuchet MS"/>
                <a:cs typeface="Trebuchet MS"/>
              </a:rPr>
              <a:t>IBM </a:t>
            </a:r>
            <a:r>
              <a:rPr sz="2100" spc="40" dirty="0">
                <a:solidFill>
                  <a:srgbClr val="333333"/>
                </a:solidFill>
                <a:latin typeface="Trebuchet MS"/>
                <a:cs typeface="Trebuchet MS"/>
              </a:rPr>
              <a:t>en ligne</a:t>
            </a:r>
            <a:r>
              <a:rPr sz="2100" spc="-8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0" dirty="0">
                <a:solidFill>
                  <a:srgbClr val="333333"/>
                </a:solidFill>
                <a:latin typeface="Trebuchet MS"/>
                <a:cs typeface="Trebuchet MS"/>
              </a:rPr>
              <a:t>Kubernetes</a:t>
            </a:r>
            <a:endParaRPr sz="2100">
              <a:latin typeface="Trebuchet MS"/>
              <a:cs typeface="Trebuchet MS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5067299"/>
            <a:ext cx="95250" cy="9524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5543549"/>
            <a:ext cx="95250" cy="9524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6029324"/>
            <a:ext cx="95250" cy="9524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6505574"/>
            <a:ext cx="95250" cy="95249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676899" y="933450"/>
            <a:ext cx="2476499" cy="1428749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381249" y="2285516"/>
            <a:ext cx="1466849" cy="1105867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724900" y="2228850"/>
            <a:ext cx="3657599" cy="1828799"/>
          </a:xfrm>
          <a:prstGeom prst="rect">
            <a:avLst/>
          </a:prstGeom>
        </p:spPr>
      </p:pic>
    </p:spTree>
  </p:cSld>
  <p:clrMapOvr>
    <a:masterClrMapping/>
  </p:clrMapOvr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35" dirty="0"/>
              <a:t>RESSOURCES</a:t>
            </a:r>
            <a:r>
              <a:rPr spc="-85" dirty="0"/>
              <a:t> </a:t>
            </a:r>
            <a:r>
              <a:rPr spc="-10" dirty="0"/>
              <a:t>RÉSUMÉ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05050" y="1821753"/>
            <a:ext cx="8907707" cy="5522020"/>
          </a:xfrm>
          <a:prstGeom prst="rect">
            <a:avLst/>
          </a:prstGeom>
        </p:spPr>
      </p:pic>
    </p:spTree>
  </p:cSld>
  <p:clrMapOvr>
    <a:masterClrMapping/>
  </p:clrMapOvr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30" dirty="0"/>
              <a:t>KUBERNETES</a:t>
            </a:r>
            <a:r>
              <a:rPr spc="-105" dirty="0"/>
              <a:t> </a:t>
            </a:r>
            <a:r>
              <a:rPr spc="-95" dirty="0"/>
              <a:t>PRÊT</a:t>
            </a:r>
            <a:r>
              <a:rPr spc="-105" dirty="0"/>
              <a:t> </a:t>
            </a:r>
            <a:r>
              <a:rPr spc="-35" dirty="0"/>
              <a:t>APPLICATIONS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38780" y="1686431"/>
            <a:ext cx="8603360" cy="4065907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1152524" y="6497001"/>
            <a:ext cx="6985" cy="26670"/>
          </a:xfrm>
          <a:custGeom>
            <a:avLst/>
            <a:gdLst/>
            <a:ahLst/>
            <a:cxnLst/>
            <a:rect l="l" t="t" r="r" b="b"/>
            <a:pathLst>
              <a:path w="6984" h="26670">
                <a:moveTo>
                  <a:pt x="6909" y="26670"/>
                </a:moveTo>
                <a:lnTo>
                  <a:pt x="0" y="26670"/>
                </a:lnTo>
                <a:lnTo>
                  <a:pt x="0" y="0"/>
                </a:lnTo>
                <a:lnTo>
                  <a:pt x="6909" y="0"/>
                </a:lnTo>
                <a:lnTo>
                  <a:pt x="6909" y="26670"/>
                </a:lnTo>
                <a:close/>
              </a:path>
            </a:pathLst>
          </a:custGeom>
          <a:solidFill>
            <a:srgbClr val="ED21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381108" y="6497001"/>
            <a:ext cx="1270" cy="26670"/>
          </a:xfrm>
          <a:custGeom>
            <a:avLst/>
            <a:gdLst/>
            <a:ahLst/>
            <a:cxnLst/>
            <a:rect l="l" t="t" r="r" b="b"/>
            <a:pathLst>
              <a:path w="1270" h="26670">
                <a:moveTo>
                  <a:pt x="890" y="26670"/>
                </a:moveTo>
                <a:lnTo>
                  <a:pt x="0" y="26670"/>
                </a:lnTo>
                <a:lnTo>
                  <a:pt x="0" y="0"/>
                </a:lnTo>
                <a:lnTo>
                  <a:pt x="890" y="0"/>
                </a:lnTo>
                <a:lnTo>
                  <a:pt x="890" y="26670"/>
                </a:lnTo>
                <a:close/>
              </a:path>
            </a:pathLst>
          </a:custGeom>
          <a:solidFill>
            <a:srgbClr val="ED21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96924" y="6197599"/>
            <a:ext cx="10929620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u="heavy" dirty="0">
                <a:solidFill>
                  <a:srgbClr val="ED2137"/>
                </a:solidFill>
                <a:uFill>
                  <a:solidFill>
                    <a:srgbClr val="ED2137"/>
                  </a:solidFill>
                </a:uFill>
                <a:latin typeface="Trebuchet MS"/>
                <a:cs typeface="Trebuchet MS"/>
                <a:hlinkClick r:id="rId3"/>
              </a:rPr>
              <a:t>https://medium.com/@bibryam/cloud-native-container-design-principles-144ceaa98dba</a:t>
            </a:r>
            <a:r>
              <a:rPr sz="2100" dirty="0">
                <a:solidFill>
                  <a:srgbClr val="ED2137"/>
                </a:solidFill>
                <a:latin typeface="Trebuchet MS"/>
                <a:cs typeface="Trebuchet MS"/>
                <a:hlinkClick r:id="rId3"/>
              </a:rPr>
              <a:t>​</a:t>
            </a:r>
            <a:r>
              <a:rPr sz="2100" u="heavy" dirty="0">
                <a:solidFill>
                  <a:srgbClr val="ED2137"/>
                </a:solidFill>
                <a:uFill>
                  <a:solidFill>
                    <a:srgbClr val="ED2137"/>
                  </a:solidFill>
                </a:uFill>
                <a:latin typeface="Trebuchet MS"/>
                <a:cs typeface="Trebuchet MS"/>
                <a:hlinkClick r:id="rId3"/>
              </a:rPr>
              <a:t>​</a:t>
            </a:r>
            <a:r>
              <a:rPr sz="2100" dirty="0">
                <a:solidFill>
                  <a:srgbClr val="ED2137"/>
                </a:solidFill>
                <a:latin typeface="Trebuchet MS"/>
                <a:cs typeface="Trebuchet MS"/>
                <a:hlinkClick r:id="rId3"/>
              </a:rPr>
              <a:t>​</a:t>
            </a:r>
            <a:r>
              <a:rPr sz="2100" u="heavy" dirty="0">
                <a:solidFill>
                  <a:srgbClr val="ED2137"/>
                </a:solidFill>
                <a:uFill>
                  <a:solidFill>
                    <a:srgbClr val="ED2137"/>
                  </a:solidFill>
                </a:uFill>
                <a:latin typeface="Trebuchet MS"/>
                <a:cs typeface="Trebuchet MS"/>
                <a:hlinkClick r:id="rId3"/>
              </a:rPr>
              <a:t>​</a:t>
            </a:r>
            <a:r>
              <a:rPr sz="2100" dirty="0">
                <a:solidFill>
                  <a:srgbClr val="ED2137"/>
                </a:solidFill>
                <a:latin typeface="Trebuchet MS"/>
                <a:cs typeface="Trebuchet MS"/>
                <a:hlinkClick r:id="rId3"/>
              </a:rPr>
              <a:t>​</a:t>
            </a:r>
            <a:r>
              <a:rPr sz="2100" u="heavy" dirty="0">
                <a:solidFill>
                  <a:srgbClr val="ED2137"/>
                </a:solidFill>
                <a:uFill>
                  <a:solidFill>
                    <a:srgbClr val="ED2137"/>
                  </a:solidFill>
                </a:uFill>
                <a:latin typeface="Trebuchet MS"/>
                <a:cs typeface="Trebuchet MS"/>
                <a:hlinkClick r:id="rId3"/>
              </a:rPr>
              <a:t>​</a:t>
            </a:r>
            <a:r>
              <a:rPr sz="2100" u="heavy" spc="45" dirty="0">
                <a:solidFill>
                  <a:srgbClr val="ED2137"/>
                </a:solidFill>
                <a:uFill>
                  <a:solidFill>
                    <a:srgbClr val="ED2137"/>
                  </a:solidFill>
                </a:uFill>
                <a:latin typeface="Trebuchet MS"/>
                <a:cs typeface="Trebuchet MS"/>
                <a:hlinkClick r:id="rId3"/>
              </a:rPr>
              <a:t>​</a:t>
            </a:r>
            <a:endParaRPr sz="21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30" dirty="0"/>
              <a:t>KUBERNETES</a:t>
            </a:r>
            <a:r>
              <a:rPr spc="-60" dirty="0"/>
              <a:t> </a:t>
            </a:r>
            <a:r>
              <a:rPr dirty="0"/>
              <a:t>LE</a:t>
            </a:r>
            <a:r>
              <a:rPr spc="-60" dirty="0"/>
              <a:t> </a:t>
            </a:r>
            <a:r>
              <a:rPr spc="55" dirty="0"/>
              <a:t>DUR</a:t>
            </a:r>
            <a:r>
              <a:rPr spc="-55" dirty="0"/>
              <a:t> </a:t>
            </a:r>
            <a:r>
              <a:rPr spc="-25" dirty="0"/>
              <a:t>CHEMIN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2181224"/>
            <a:ext cx="95250" cy="9524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2666999"/>
            <a:ext cx="95250" cy="9524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09687" y="3138487"/>
            <a:ext cx="104775" cy="104774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8467724" y="1810702"/>
            <a:ext cx="19050" cy="26670"/>
          </a:xfrm>
          <a:custGeom>
            <a:avLst/>
            <a:gdLst/>
            <a:ahLst/>
            <a:cxnLst/>
            <a:rect l="l" t="t" r="r" b="b"/>
            <a:pathLst>
              <a:path w="19050" h="26669">
                <a:moveTo>
                  <a:pt x="19049" y="26669"/>
                </a:moveTo>
                <a:lnTo>
                  <a:pt x="0" y="26669"/>
                </a:lnTo>
                <a:lnTo>
                  <a:pt x="0" y="0"/>
                </a:lnTo>
                <a:lnTo>
                  <a:pt x="19049" y="0"/>
                </a:lnTo>
                <a:lnTo>
                  <a:pt x="19049" y="26669"/>
                </a:lnTo>
                <a:close/>
              </a:path>
            </a:pathLst>
          </a:custGeom>
          <a:solidFill>
            <a:srgbClr val="ED21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52524" y="1810702"/>
            <a:ext cx="6985" cy="26670"/>
          </a:xfrm>
          <a:custGeom>
            <a:avLst/>
            <a:gdLst/>
            <a:ahLst/>
            <a:cxnLst/>
            <a:rect l="l" t="t" r="r" b="b"/>
            <a:pathLst>
              <a:path w="6984" h="26669">
                <a:moveTo>
                  <a:pt x="6909" y="26669"/>
                </a:moveTo>
                <a:lnTo>
                  <a:pt x="0" y="26669"/>
                </a:lnTo>
                <a:lnTo>
                  <a:pt x="0" y="0"/>
                </a:lnTo>
                <a:lnTo>
                  <a:pt x="6909" y="0"/>
                </a:lnTo>
                <a:lnTo>
                  <a:pt x="6909" y="26669"/>
                </a:lnTo>
                <a:close/>
              </a:path>
            </a:pathLst>
          </a:custGeom>
          <a:solidFill>
            <a:srgbClr val="ED21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796924" y="1511300"/>
            <a:ext cx="10664825" cy="21075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u="heavy" spc="-10" dirty="0">
                <a:solidFill>
                  <a:srgbClr val="ED2137"/>
                </a:solidFill>
                <a:uFill>
                  <a:solidFill>
                    <a:srgbClr val="ED2137"/>
                  </a:solidFill>
                </a:uFill>
                <a:latin typeface="Trebuchet MS"/>
                <a:cs typeface="Trebuchet MS"/>
                <a:hlinkClick r:id="rId4"/>
              </a:rPr>
              <a:t>https://github.com/kelseyhighower/kubernetes-the-hard-way</a:t>
            </a:r>
            <a:r>
              <a:rPr sz="2100" spc="-10" dirty="0">
                <a:solidFill>
                  <a:srgbClr val="ED2137"/>
                </a:solidFill>
                <a:latin typeface="Trebuchet MS"/>
                <a:cs typeface="Trebuchet MS"/>
                <a:hlinkClick r:id="rId4"/>
              </a:rPr>
              <a:t>​</a:t>
            </a:r>
            <a:r>
              <a:rPr sz="2100" u="heavy" spc="-10" dirty="0">
                <a:solidFill>
                  <a:srgbClr val="ED2137"/>
                </a:solidFill>
                <a:uFill>
                  <a:solidFill>
                    <a:srgbClr val="ED2137"/>
                  </a:solidFill>
                </a:uFill>
                <a:latin typeface="Trebuchet MS"/>
                <a:cs typeface="Trebuchet MS"/>
                <a:hlinkClick r:id="rId4"/>
              </a:rPr>
              <a:t>​</a:t>
            </a:r>
            <a:r>
              <a:rPr sz="2100" spc="-10" dirty="0">
                <a:solidFill>
                  <a:srgbClr val="ED2137"/>
                </a:solidFill>
                <a:latin typeface="Trebuchet MS"/>
                <a:cs typeface="Trebuchet MS"/>
                <a:hlinkClick r:id="rId4"/>
              </a:rPr>
              <a:t>​</a:t>
            </a:r>
            <a:r>
              <a:rPr sz="2100" u="heavy" spc="-10" dirty="0">
                <a:solidFill>
                  <a:srgbClr val="ED2137"/>
                </a:solidFill>
                <a:uFill>
                  <a:solidFill>
                    <a:srgbClr val="ED2137"/>
                  </a:solidFill>
                </a:uFill>
                <a:latin typeface="Trebuchet MS"/>
                <a:cs typeface="Trebuchet MS"/>
                <a:hlinkClick r:id="rId4"/>
              </a:rPr>
              <a:t>​</a:t>
            </a:r>
            <a:r>
              <a:rPr sz="2100" u="heavy" dirty="0">
                <a:solidFill>
                  <a:srgbClr val="ED2137"/>
                </a:solidFill>
                <a:uFill>
                  <a:solidFill>
                    <a:srgbClr val="ED2137"/>
                  </a:solidFill>
                </a:uFill>
                <a:latin typeface="Trebuchet MS"/>
                <a:cs typeface="Trebuchet MS"/>
                <a:hlinkClick r:id="rId4"/>
              </a:rPr>
              <a:t>​</a:t>
            </a:r>
            <a:r>
              <a:rPr sz="2100" dirty="0">
                <a:solidFill>
                  <a:srgbClr val="ED2137"/>
                </a:solidFill>
                <a:latin typeface="Trebuchet MS"/>
                <a:cs typeface="Trebuchet MS"/>
                <a:hlinkClick r:id="rId4"/>
              </a:rPr>
              <a:t>​ </a:t>
            </a:r>
            <a:r>
              <a:rPr sz="2100" spc="30" dirty="0">
                <a:solidFill>
                  <a:srgbClr val="ED2137"/>
                </a:solidFill>
                <a:latin typeface="Trebuchet MS"/>
                <a:cs typeface="Trebuchet MS"/>
              </a:rPr>
              <a:t> </a:t>
            </a:r>
            <a:r>
              <a:rPr sz="2100" spc="55" dirty="0">
                <a:solidFill>
                  <a:srgbClr val="333333"/>
                </a:solidFill>
                <a:latin typeface="Trebuchet MS"/>
                <a:cs typeface="Trebuchet MS"/>
              </a:rPr>
              <a:t>par</a:t>
            </a:r>
            <a:r>
              <a:rPr sz="2100" spc="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u="heavy" dirty="0">
                <a:solidFill>
                  <a:srgbClr val="ED2137"/>
                </a:solidFill>
                <a:uFill>
                  <a:solidFill>
                    <a:srgbClr val="ED2137"/>
                  </a:solidFill>
                </a:uFill>
                <a:latin typeface="Trebuchet MS"/>
                <a:cs typeface="Trebuchet MS"/>
                <a:hlinkClick r:id="rId5"/>
              </a:rPr>
              <a:t>Kelsey</a:t>
            </a:r>
            <a:r>
              <a:rPr sz="2100" u="heavy" spc="509" dirty="0">
                <a:solidFill>
                  <a:srgbClr val="ED2137"/>
                </a:solidFill>
                <a:uFill>
                  <a:solidFill>
                    <a:srgbClr val="ED2137"/>
                  </a:solidFill>
                </a:uFill>
                <a:latin typeface="Trebuchet MS"/>
                <a:cs typeface="Trebuchet MS"/>
                <a:hlinkClick r:id="rId5"/>
              </a:rPr>
              <a:t> </a:t>
            </a:r>
            <a:r>
              <a:rPr sz="2100" u="heavy" spc="35" dirty="0">
                <a:solidFill>
                  <a:srgbClr val="ED2137"/>
                </a:solidFill>
                <a:uFill>
                  <a:solidFill>
                    <a:srgbClr val="ED2137"/>
                  </a:solidFill>
                </a:uFill>
                <a:latin typeface="Trebuchet MS"/>
                <a:cs typeface="Trebuchet MS"/>
                <a:hlinkClick r:id="rId5"/>
              </a:rPr>
              <a:t>tour </a:t>
            </a:r>
            <a:r>
              <a:rPr sz="2100" spc="35" dirty="0">
                <a:solidFill>
                  <a:srgbClr val="ED2137"/>
                </a:solidFill>
                <a:latin typeface="Trebuchet MS"/>
                <a:cs typeface="Trebuchet MS"/>
                <a:hlinkClick r:id="rId5"/>
              </a:rPr>
              <a:t>la plus </a:t>
            </a:r>
            <a:r>
              <a:rPr sz="2100" u="heavy" spc="35" dirty="0">
                <a:solidFill>
                  <a:srgbClr val="ED2137"/>
                </a:solidFill>
                <a:uFill>
                  <a:solidFill>
                    <a:srgbClr val="ED2137"/>
                  </a:solidFill>
                </a:uFill>
                <a:latin typeface="Trebuchet MS"/>
                <a:cs typeface="Trebuchet MS"/>
                <a:hlinkClick r:id="rId5"/>
              </a:rPr>
              <a:t>haute</a:t>
            </a:r>
            <a:endParaRPr sz="2100">
              <a:latin typeface="Trebuchet MS"/>
              <a:cs typeface="Trebuchet MS"/>
            </a:endParaRPr>
          </a:p>
          <a:p>
            <a:pPr marL="393065" marR="5414010">
              <a:lnSpc>
                <a:spcPct val="150200"/>
              </a:lnSpc>
              <a:spcBef>
                <a:spcPts val="334"/>
              </a:spcBef>
            </a:pPr>
            <a:r>
              <a:rPr sz="2150" i="1" spc="55" dirty="0">
                <a:solidFill>
                  <a:srgbClr val="ED2137"/>
                </a:solidFill>
                <a:latin typeface="Trebuchet MS"/>
                <a:cs typeface="Trebuchet MS"/>
              </a:rPr>
              <a:t>Manuel</a:t>
            </a:r>
            <a:r>
              <a:rPr sz="2150" i="1" spc="-55" dirty="0">
                <a:solidFill>
                  <a:srgbClr val="ED2137"/>
                </a:solidFill>
                <a:latin typeface="Trebuchet MS"/>
                <a:cs typeface="Trebuchet MS"/>
              </a:rPr>
              <a:t> </a:t>
            </a:r>
            <a:r>
              <a:rPr sz="2100" spc="60" dirty="0">
                <a:solidFill>
                  <a:srgbClr val="333333"/>
                </a:solidFill>
                <a:latin typeface="Trebuchet MS"/>
                <a:cs typeface="Trebuchet MS"/>
              </a:rPr>
              <a:t>Kubernetes</a:t>
            </a: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installation</a:t>
            </a: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tutoriel </a:t>
            </a:r>
            <a:r>
              <a:rPr sz="2100" spc="60" dirty="0">
                <a:solidFill>
                  <a:srgbClr val="333333"/>
                </a:solidFill>
                <a:latin typeface="Trebuchet MS"/>
                <a:cs typeface="Trebuchet MS"/>
              </a:rPr>
              <a:t>optimisé</a:t>
            </a:r>
            <a:r>
              <a:rPr sz="2100" spc="-7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5" dirty="0">
                <a:solidFill>
                  <a:srgbClr val="333333"/>
                </a:solidFill>
                <a:latin typeface="Trebuchet MS"/>
                <a:cs typeface="Trebuchet MS"/>
              </a:rPr>
              <a:t>vers</a:t>
            </a:r>
            <a:r>
              <a:rPr sz="2100" spc="-7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apprentissage:</a:t>
            </a:r>
            <a:endParaRPr sz="2100">
              <a:latin typeface="Trebuchet MS"/>
              <a:cs typeface="Trebuchet MS"/>
            </a:endParaRPr>
          </a:p>
          <a:p>
            <a:pPr marL="774065" marR="5080">
              <a:lnSpc>
                <a:spcPts val="2100"/>
              </a:lnSpc>
              <a:spcBef>
                <a:spcPts val="1650"/>
              </a:spcBef>
            </a:pP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Détaillé</a:t>
            </a:r>
            <a:r>
              <a:rPr sz="2100" spc="-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00" dirty="0">
                <a:solidFill>
                  <a:srgbClr val="333333"/>
                </a:solidFill>
                <a:latin typeface="Trebuchet MS"/>
                <a:cs typeface="Trebuchet MS"/>
              </a:rPr>
              <a:t>et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complet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installation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à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70" dirty="0">
                <a:solidFill>
                  <a:srgbClr val="333333"/>
                </a:solidFill>
                <a:latin typeface="Trebuchet MS"/>
                <a:cs typeface="Trebuchet MS"/>
              </a:rPr>
              <a:t>comprendre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chaque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5" dirty="0">
                <a:solidFill>
                  <a:srgbClr val="333333"/>
                </a:solidFill>
                <a:latin typeface="Trebuchet MS"/>
                <a:cs typeface="Trebuchet MS"/>
              </a:rPr>
              <a:t>mesures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5" dirty="0">
                <a:solidFill>
                  <a:srgbClr val="333333"/>
                </a:solidFill>
                <a:latin typeface="Trebuchet MS"/>
                <a:cs typeface="Trebuchet MS"/>
              </a:rPr>
              <a:t>nécessaire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à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créer</a:t>
            </a:r>
            <a:r>
              <a:rPr sz="2100" spc="-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50" dirty="0">
                <a:solidFill>
                  <a:srgbClr val="333333"/>
                </a:solidFill>
                <a:latin typeface="Trebuchet MS"/>
                <a:cs typeface="Trebuchet MS"/>
              </a:rPr>
              <a:t>un </a:t>
            </a:r>
            <a:r>
              <a:rPr sz="2100" spc="60" dirty="0">
                <a:solidFill>
                  <a:srgbClr val="333333"/>
                </a:solidFill>
                <a:latin typeface="Trebuchet MS"/>
                <a:cs typeface="Trebuchet MS"/>
              </a:rPr>
              <a:t>Kubernetes</a:t>
            </a:r>
            <a:r>
              <a:rPr sz="2100" spc="-5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grappe</a:t>
            </a:r>
            <a:endParaRPr sz="21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30" dirty="0"/>
              <a:t>KUBERNETES</a:t>
            </a:r>
            <a:r>
              <a:rPr spc="-90" dirty="0"/>
              <a:t> </a:t>
            </a:r>
            <a:r>
              <a:rPr dirty="0"/>
              <a:t>DEVRAIT</a:t>
            </a:r>
            <a:r>
              <a:rPr spc="-85" dirty="0"/>
              <a:t> </a:t>
            </a:r>
            <a:r>
              <a:rPr dirty="0"/>
              <a:t>PAS</a:t>
            </a:r>
            <a:r>
              <a:rPr spc="-85" dirty="0"/>
              <a:t> </a:t>
            </a:r>
            <a:r>
              <a:rPr spc="-60" dirty="0"/>
              <a:t>VIENS</a:t>
            </a:r>
            <a:r>
              <a:rPr spc="-85" dirty="0"/>
              <a:t> </a:t>
            </a:r>
            <a:r>
              <a:rPr spc="-10" dirty="0"/>
              <a:t>SEUL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2181224"/>
            <a:ext cx="95250" cy="9524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2666999"/>
            <a:ext cx="95250" cy="9524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3143249"/>
            <a:ext cx="95250" cy="9524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3629024"/>
            <a:ext cx="95250" cy="9524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4105274"/>
            <a:ext cx="95250" cy="95249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796924" y="1511300"/>
            <a:ext cx="6630670" cy="28028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spc="60" dirty="0">
                <a:solidFill>
                  <a:srgbClr val="333333"/>
                </a:solidFill>
                <a:latin typeface="Trebuchet MS"/>
                <a:cs typeface="Trebuchet MS"/>
              </a:rPr>
              <a:t>Kubernetes</a:t>
            </a:r>
            <a:r>
              <a:rPr sz="2100" spc="-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n'est </a:t>
            </a:r>
            <a:r>
              <a:rPr sz="2100" spc="60" dirty="0">
                <a:solidFill>
                  <a:srgbClr val="333333"/>
                </a:solidFill>
                <a:latin typeface="Trebuchet MS"/>
                <a:cs typeface="Trebuchet MS"/>
              </a:rPr>
              <a:t>pas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0" dirty="0">
                <a:solidFill>
                  <a:srgbClr val="333333"/>
                </a:solidFill>
                <a:latin typeface="Trebuchet MS"/>
                <a:cs typeface="Trebuchet MS"/>
              </a:rPr>
              <a:t>utilisable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sans 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intégrations supplémentaires</a:t>
            </a:r>
            <a:endParaRPr sz="2100">
              <a:latin typeface="Trebuchet MS"/>
              <a:cs typeface="Trebuchet MS"/>
            </a:endParaRPr>
          </a:p>
          <a:p>
            <a:pPr marL="393065" marR="1600835">
              <a:lnSpc>
                <a:spcPct val="150300"/>
              </a:lnSpc>
              <a:spcBef>
                <a:spcPts val="409"/>
              </a:spcBef>
            </a:pP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Grappe</a:t>
            </a:r>
            <a:r>
              <a:rPr sz="2100" spc="17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création/mise à niveau</a:t>
            </a:r>
            <a:r>
              <a:rPr sz="2100" spc="17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40" dirty="0">
                <a:solidFill>
                  <a:srgbClr val="333333"/>
                </a:solidFill>
                <a:latin typeface="Trebuchet MS"/>
                <a:cs typeface="Trebuchet MS"/>
              </a:rPr>
              <a:t>automatisation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centralisée</a:t>
            </a:r>
            <a:r>
              <a:rPr sz="2100" spc="9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enregistrement</a:t>
            </a:r>
            <a:r>
              <a:rPr sz="2100" spc="9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00" dirty="0">
                <a:solidFill>
                  <a:srgbClr val="333333"/>
                </a:solidFill>
                <a:latin typeface="Trebuchet MS"/>
                <a:cs typeface="Trebuchet MS"/>
              </a:rPr>
              <a:t>et</a:t>
            </a:r>
            <a:r>
              <a:rPr sz="2100" spc="9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0" dirty="0">
                <a:solidFill>
                  <a:srgbClr val="333333"/>
                </a:solidFill>
                <a:latin typeface="Trebuchet MS"/>
                <a:cs typeface="Trebuchet MS"/>
              </a:rPr>
              <a:t>surveillance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persistante</a:t>
            </a:r>
            <a:r>
              <a:rPr sz="2100" spc="11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5" dirty="0">
                <a:solidFill>
                  <a:srgbClr val="333333"/>
                </a:solidFill>
                <a:latin typeface="Trebuchet MS"/>
                <a:cs typeface="Trebuchet MS"/>
              </a:rPr>
              <a:t>stockage</a:t>
            </a:r>
            <a:r>
              <a:rPr sz="2100" spc="114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45" dirty="0">
                <a:solidFill>
                  <a:srgbClr val="333333"/>
                </a:solidFill>
                <a:latin typeface="Trebuchet MS"/>
                <a:cs typeface="Trebuchet MS"/>
              </a:rPr>
              <a:t>solution</a:t>
            </a:r>
            <a:endParaRPr sz="2100">
              <a:latin typeface="Trebuchet MS"/>
              <a:cs typeface="Trebuchet MS"/>
            </a:endParaRPr>
          </a:p>
          <a:p>
            <a:pPr marL="393065" marR="2615565">
              <a:lnSpc>
                <a:spcPct val="148800"/>
              </a:lnSpc>
              <a:spcBef>
                <a:spcPts val="75"/>
              </a:spcBef>
            </a:pPr>
            <a:r>
              <a:rPr sz="2100" spc="75" dirty="0">
                <a:solidFill>
                  <a:srgbClr val="333333"/>
                </a:solidFill>
                <a:latin typeface="Trebuchet MS"/>
                <a:cs typeface="Trebuchet MS"/>
              </a:rPr>
              <a:t>Charger</a:t>
            </a:r>
            <a:r>
              <a:rPr sz="2100" spc="8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équilibreur/inversion</a:t>
            </a:r>
            <a:r>
              <a:rPr sz="2100" spc="8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0" dirty="0">
                <a:solidFill>
                  <a:srgbClr val="333333"/>
                </a:solidFill>
                <a:latin typeface="Trebuchet MS"/>
                <a:cs typeface="Trebuchet MS"/>
              </a:rPr>
              <a:t>Conteneur proxy</a:t>
            </a:r>
            <a:r>
              <a:rPr sz="2100" spc="-8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5" dirty="0">
                <a:solidFill>
                  <a:srgbClr val="333333"/>
                </a:solidFill>
                <a:latin typeface="Trebuchet MS"/>
                <a:cs typeface="Trebuchet MS"/>
              </a:rPr>
              <a:t>image</a:t>
            </a:r>
            <a:r>
              <a:rPr sz="2100" spc="-8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enregistrement</a:t>
            </a:r>
            <a:endParaRPr sz="21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35" dirty="0"/>
              <a:t>MEILLEUR</a:t>
            </a:r>
            <a:r>
              <a:rPr spc="-110" dirty="0"/>
              <a:t> </a:t>
            </a:r>
            <a:r>
              <a:rPr spc="-105" dirty="0"/>
              <a:t>PRATIQUES</a:t>
            </a:r>
            <a:r>
              <a:rPr spc="-135" dirty="0"/>
              <a:t> </a:t>
            </a:r>
            <a:r>
              <a:rPr spc="-75" dirty="0"/>
              <a:t>POUR</a:t>
            </a:r>
            <a:r>
              <a:rPr spc="-125" dirty="0"/>
              <a:t> </a:t>
            </a:r>
            <a:r>
              <a:rPr spc="-70" dirty="0"/>
              <a:t>TON</a:t>
            </a:r>
            <a:r>
              <a:rPr spc="-120" dirty="0"/>
              <a:t> </a:t>
            </a:r>
            <a:r>
              <a:rPr spc="-70" dirty="0"/>
              <a:t>DESCRIPTEURS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1647824"/>
            <a:ext cx="95250" cy="9524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177924" y="1326514"/>
            <a:ext cx="8201659" cy="4502150"/>
          </a:xfrm>
          <a:prstGeom prst="rect">
            <a:avLst/>
          </a:prstGeom>
        </p:spPr>
        <p:txBody>
          <a:bodyPr vert="horz" wrap="square" lIns="0" tIns="1974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5"/>
              </a:spcBef>
            </a:pPr>
            <a:r>
              <a:rPr sz="2100" spc="110" dirty="0">
                <a:solidFill>
                  <a:srgbClr val="333333"/>
                </a:solidFill>
                <a:latin typeface="Trebuchet MS"/>
                <a:cs typeface="Trebuchet MS"/>
              </a:rPr>
              <a:t>Utiliser</a:t>
            </a:r>
            <a:r>
              <a:rPr sz="2100" spc="-8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50" dirty="0">
                <a:solidFill>
                  <a:srgbClr val="ED2137"/>
                </a:solidFill>
                <a:latin typeface="Tahoma"/>
                <a:cs typeface="Tahoma"/>
              </a:rPr>
              <a:t>Déploiements</a:t>
            </a:r>
            <a:endParaRPr sz="2100">
              <a:latin typeface="Tahoma"/>
              <a:cs typeface="Tahoma"/>
            </a:endParaRPr>
          </a:p>
          <a:p>
            <a:pPr marL="12700" marR="1347470">
              <a:lnSpc>
                <a:spcPct val="154800"/>
              </a:lnSpc>
              <a:spcBef>
                <a:spcPts val="75"/>
              </a:spcBef>
              <a:tabLst>
                <a:tab pos="1355725" algn="l"/>
              </a:tabLst>
            </a:pPr>
            <a:r>
              <a:rPr sz="2100" spc="50" dirty="0">
                <a:solidFill>
                  <a:srgbClr val="333333"/>
                </a:solidFill>
                <a:latin typeface="Trebuchet MS"/>
                <a:cs typeface="Trebuchet MS"/>
              </a:rPr>
              <a:t>Configure</a:t>
            </a:r>
            <a:r>
              <a:rPr sz="2100" spc="-8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225" dirty="0">
                <a:solidFill>
                  <a:srgbClr val="ED2137"/>
                </a:solidFill>
                <a:latin typeface="Tahoma"/>
                <a:cs typeface="Tahoma"/>
              </a:rPr>
              <a:t>Démarrer </a:t>
            </a:r>
            <a:r>
              <a:rPr sz="2100" spc="225" dirty="0">
                <a:solidFill>
                  <a:srgbClr val="333333"/>
                </a:solidFill>
                <a:latin typeface="Trebuchet MS"/>
                <a:cs typeface="Trebuchet MS"/>
              </a:rPr>
              <a:t>,</a:t>
            </a:r>
            <a:r>
              <a:rPr sz="2100" spc="-7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225" dirty="0">
                <a:solidFill>
                  <a:srgbClr val="ED2137"/>
                </a:solidFill>
                <a:latin typeface="Tahoma"/>
                <a:cs typeface="Tahoma"/>
              </a:rPr>
              <a:t>Préparation</a:t>
            </a:r>
            <a:r>
              <a:rPr sz="2100" spc="-105" dirty="0">
                <a:solidFill>
                  <a:srgbClr val="ED2137"/>
                </a:solidFill>
                <a:latin typeface="Tahoma"/>
                <a:cs typeface="Tahoma"/>
              </a:rPr>
              <a:t> </a:t>
            </a:r>
            <a:r>
              <a:rPr sz="2100" spc="100" dirty="0">
                <a:solidFill>
                  <a:srgbClr val="333333"/>
                </a:solidFill>
                <a:latin typeface="Trebuchet MS"/>
                <a:cs typeface="Trebuchet MS"/>
              </a:rPr>
              <a:t>et</a:t>
            </a:r>
            <a:r>
              <a:rPr sz="2100" spc="-7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280" dirty="0">
                <a:solidFill>
                  <a:srgbClr val="ED2137"/>
                </a:solidFill>
                <a:latin typeface="Tahoma"/>
                <a:cs typeface="Tahoma"/>
              </a:rPr>
              <a:t>Vivacité</a:t>
            </a:r>
            <a:r>
              <a:rPr sz="2100" spc="-105" dirty="0">
                <a:solidFill>
                  <a:srgbClr val="ED2137"/>
                </a:solidFill>
                <a:latin typeface="Tahoma"/>
                <a:cs typeface="Tahoma"/>
              </a:rPr>
              <a:t> </a:t>
            </a:r>
            <a:r>
              <a:rPr sz="2100" spc="80" dirty="0">
                <a:solidFill>
                  <a:srgbClr val="333333"/>
                </a:solidFill>
                <a:latin typeface="Trebuchet MS"/>
                <a:cs typeface="Trebuchet MS"/>
              </a:rPr>
              <a:t>sondes</a:t>
            </a:r>
            <a:r>
              <a:rPr sz="2100" spc="110" dirty="0">
                <a:solidFill>
                  <a:srgbClr val="333333"/>
                </a:solidFill>
                <a:latin typeface="Trebuchet MS"/>
                <a:cs typeface="Trebuchet MS"/>
              </a:rPr>
              <a:t>​</a:t>
            </a:r>
            <a:r>
              <a:rPr sz="2100" spc="-8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455" dirty="0">
                <a:solidFill>
                  <a:srgbClr val="ED2137"/>
                </a:solidFill>
                <a:latin typeface="Tahoma"/>
                <a:cs typeface="Tahoma"/>
              </a:rPr>
              <a:t>Initialisation</a:t>
            </a:r>
            <a:r>
              <a:rPr sz="2100" dirty="0">
                <a:solidFill>
                  <a:srgbClr val="ED2137"/>
                </a:solidFill>
                <a:latin typeface="Tahoma"/>
                <a:cs typeface="Tahoma"/>
              </a:rPr>
              <a:t> </a:t>
            </a:r>
            <a:r>
              <a:rPr sz="2100" spc="265" dirty="0">
                <a:solidFill>
                  <a:srgbClr val="ED2137"/>
                </a:solidFill>
                <a:latin typeface="Tahoma"/>
                <a:cs typeface="Tahoma"/>
              </a:rPr>
              <a:t>Conteneurs</a:t>
            </a:r>
            <a:endParaRPr sz="21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455"/>
              </a:spcBef>
            </a:pP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Pense</a:t>
            </a:r>
            <a:r>
              <a:rPr sz="2100" spc="4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deux fois</a:t>
            </a:r>
            <a:r>
              <a:rPr sz="2100" spc="4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avant</a:t>
            </a:r>
            <a:r>
              <a:rPr sz="2100" spc="4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75" dirty="0">
                <a:solidFill>
                  <a:srgbClr val="333333"/>
                </a:solidFill>
                <a:latin typeface="Trebuchet MS"/>
                <a:cs typeface="Trebuchet MS"/>
              </a:rPr>
              <a:t>fabrication</a:t>
            </a:r>
            <a:r>
              <a:rPr sz="2100" spc="4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multi-conteneurs</a:t>
            </a:r>
            <a:r>
              <a:rPr sz="2100" spc="4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30" dirty="0">
                <a:solidFill>
                  <a:srgbClr val="ED2137"/>
                </a:solidFill>
                <a:latin typeface="Tahoma"/>
                <a:cs typeface="Tahoma"/>
              </a:rPr>
              <a:t>Capsules</a:t>
            </a:r>
            <a:endParaRPr sz="21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380"/>
              </a:spcBef>
            </a:pP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Spécifier</a:t>
            </a:r>
            <a:r>
              <a:rPr sz="2100" spc="-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-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285" dirty="0">
                <a:solidFill>
                  <a:srgbClr val="ED2137"/>
                </a:solidFill>
                <a:latin typeface="Tahoma"/>
                <a:cs typeface="Tahoma"/>
              </a:rPr>
              <a:t>Politique d'extraction d'images</a:t>
            </a:r>
            <a:endParaRPr sz="21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380"/>
              </a:spcBef>
            </a:pP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Spécifier</a:t>
            </a: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5" dirty="0">
                <a:solidFill>
                  <a:srgbClr val="333333"/>
                </a:solidFill>
                <a:latin typeface="Trebuchet MS"/>
                <a:cs typeface="Trebuchet MS"/>
              </a:rPr>
              <a:t>ressources</a:t>
            </a: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allocations</a:t>
            </a:r>
            <a:r>
              <a:rPr sz="2100" spc="-3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00" dirty="0">
                <a:solidFill>
                  <a:srgbClr val="333333"/>
                </a:solidFill>
                <a:latin typeface="Trebuchet MS"/>
                <a:cs typeface="Trebuchet MS"/>
              </a:rPr>
              <a:t>et</a:t>
            </a: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30" dirty="0">
                <a:solidFill>
                  <a:srgbClr val="333333"/>
                </a:solidFill>
                <a:latin typeface="Trebuchet MS"/>
                <a:cs typeface="Trebuchet MS"/>
              </a:rPr>
              <a:t>limites : </a:t>
            </a:r>
            <a:r>
              <a:rPr sz="2100" spc="210" dirty="0">
                <a:solidFill>
                  <a:srgbClr val="ED2137"/>
                </a:solidFill>
                <a:latin typeface="Tahoma"/>
                <a:cs typeface="Tahoma"/>
              </a:rPr>
              <a:t>Requêtes</a:t>
            </a:r>
            <a:r>
              <a:rPr sz="2100" spc="-60" dirty="0">
                <a:solidFill>
                  <a:srgbClr val="ED2137"/>
                </a:solidFill>
                <a:latin typeface="Tahoma"/>
                <a:cs typeface="Tahoma"/>
              </a:rPr>
              <a:t> </a:t>
            </a:r>
            <a:r>
              <a:rPr sz="2100" spc="100" dirty="0">
                <a:solidFill>
                  <a:srgbClr val="333333"/>
                </a:solidFill>
                <a:latin typeface="Trebuchet MS"/>
                <a:cs typeface="Trebuchet MS"/>
              </a:rPr>
              <a:t>et</a:t>
            </a:r>
            <a:r>
              <a:rPr sz="2100" spc="-3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350" dirty="0">
                <a:solidFill>
                  <a:srgbClr val="ED2137"/>
                </a:solidFill>
                <a:latin typeface="Tahoma"/>
                <a:cs typeface="Tahoma"/>
              </a:rPr>
              <a:t>Limites</a:t>
            </a:r>
            <a:endParaRPr sz="21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455"/>
              </a:spcBef>
            </a:pPr>
            <a:r>
              <a:rPr sz="2100" spc="110" dirty="0">
                <a:solidFill>
                  <a:srgbClr val="333333"/>
                </a:solidFill>
                <a:latin typeface="Trebuchet MS"/>
                <a:cs typeface="Trebuchet MS"/>
              </a:rPr>
              <a:t>Utiliser</a:t>
            </a:r>
            <a:r>
              <a:rPr sz="2100" spc="-9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385" dirty="0">
                <a:solidFill>
                  <a:srgbClr val="ED2137"/>
                </a:solidFill>
                <a:latin typeface="Tahoma"/>
                <a:cs typeface="Tahoma"/>
              </a:rPr>
              <a:t>étiquettes</a:t>
            </a:r>
            <a:r>
              <a:rPr sz="2100" spc="-105" dirty="0">
                <a:solidFill>
                  <a:srgbClr val="ED2137"/>
                </a:solidFill>
                <a:latin typeface="Tahoma"/>
                <a:cs typeface="Tahoma"/>
              </a:rPr>
              <a:t> </a:t>
            </a:r>
            <a:r>
              <a:rPr sz="2100" spc="100" dirty="0">
                <a:solidFill>
                  <a:srgbClr val="333333"/>
                </a:solidFill>
                <a:latin typeface="Trebuchet MS"/>
                <a:cs typeface="Trebuchet MS"/>
              </a:rPr>
              <a:t>et</a:t>
            </a:r>
            <a:r>
              <a:rPr sz="2100" spc="-8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265" dirty="0">
                <a:solidFill>
                  <a:srgbClr val="ED2137"/>
                </a:solidFill>
                <a:latin typeface="Tahoma"/>
                <a:cs typeface="Tahoma"/>
              </a:rPr>
              <a:t>annotations</a:t>
            </a:r>
            <a:endParaRPr sz="21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380"/>
              </a:spcBef>
            </a:pPr>
            <a:r>
              <a:rPr sz="2100" spc="110" dirty="0">
                <a:solidFill>
                  <a:srgbClr val="333333"/>
                </a:solidFill>
                <a:latin typeface="Trebuchet MS"/>
                <a:cs typeface="Trebuchet MS"/>
              </a:rPr>
              <a:t>Utiliser</a:t>
            </a:r>
            <a:r>
              <a:rPr sz="2100" spc="-7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0" dirty="0">
                <a:solidFill>
                  <a:srgbClr val="333333"/>
                </a:solidFill>
                <a:latin typeface="Trebuchet MS"/>
                <a:cs typeface="Trebuchet MS"/>
              </a:rPr>
              <a:t>Kubernetes</a:t>
            </a:r>
            <a:r>
              <a:rPr sz="2100" spc="-7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DÈS QUE POSSIBLE!</a:t>
            </a:r>
            <a:endParaRPr sz="21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230"/>
              </a:spcBef>
            </a:pPr>
            <a:r>
              <a:rPr sz="2100" spc="60" dirty="0">
                <a:solidFill>
                  <a:srgbClr val="333333"/>
                </a:solidFill>
                <a:latin typeface="Trebuchet MS"/>
                <a:cs typeface="Trebuchet MS"/>
              </a:rPr>
              <a:t>Ton</a:t>
            </a:r>
            <a:r>
              <a:rPr sz="2100" spc="-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descripteurs</a:t>
            </a:r>
            <a:r>
              <a:rPr sz="2100" spc="-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sont</a:t>
            </a:r>
            <a:r>
              <a:rPr sz="2100" spc="-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0" dirty="0">
                <a:solidFill>
                  <a:srgbClr val="333333"/>
                </a:solidFill>
                <a:latin typeface="Trebuchet MS"/>
                <a:cs typeface="Trebuchet MS"/>
              </a:rPr>
              <a:t>aussi</a:t>
            </a:r>
            <a:r>
              <a:rPr sz="2100" spc="-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code,</a:t>
            </a:r>
            <a:r>
              <a:rPr sz="2100" spc="-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0" dirty="0">
                <a:solidFill>
                  <a:srgbClr val="333333"/>
                </a:solidFill>
                <a:latin typeface="Trebuchet MS"/>
                <a:cs typeface="Trebuchet MS"/>
              </a:rPr>
              <a:t>mettre</a:t>
            </a:r>
            <a:r>
              <a:rPr sz="2100" spc="-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0" dirty="0">
                <a:solidFill>
                  <a:srgbClr val="333333"/>
                </a:solidFill>
                <a:latin typeface="Trebuchet MS"/>
                <a:cs typeface="Trebuchet MS"/>
              </a:rPr>
              <a:t>eux</a:t>
            </a:r>
            <a:r>
              <a:rPr sz="2100" spc="-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dans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75" dirty="0">
                <a:solidFill>
                  <a:srgbClr val="333333"/>
                </a:solidFill>
                <a:latin typeface="Trebuchet MS"/>
                <a:cs typeface="Trebuchet MS"/>
              </a:rPr>
              <a:t>git !</a:t>
            </a:r>
            <a:r>
              <a:rPr sz="2100" spc="-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(déclaratif</a:t>
            </a:r>
            <a:r>
              <a:rPr sz="2100" spc="-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45" dirty="0">
                <a:solidFill>
                  <a:srgbClr val="333333"/>
                </a:solidFill>
                <a:latin typeface="Trebuchet MS"/>
                <a:cs typeface="Trebuchet MS"/>
              </a:rPr>
              <a:t>mode)</a:t>
            </a:r>
            <a:endParaRPr sz="2100">
              <a:latin typeface="Trebuchet MS"/>
              <a:cs typeface="Trebuchet MS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2152649"/>
            <a:ext cx="95250" cy="9524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2647949"/>
            <a:ext cx="95250" cy="9524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3152774"/>
            <a:ext cx="95250" cy="9524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3648074"/>
            <a:ext cx="95250" cy="95249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4143374"/>
            <a:ext cx="95250" cy="95249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4648199"/>
            <a:ext cx="95250" cy="95249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5143499"/>
            <a:ext cx="95250" cy="95249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5619749"/>
            <a:ext cx="95250" cy="95249"/>
          </a:xfrm>
          <a:prstGeom prst="rect">
            <a:avLst/>
          </a:prstGeom>
        </p:spPr>
      </p:pic>
    </p:spTree>
  </p:cSld>
  <p:clrMapOvr>
    <a:masterClrMapping/>
  </p:clrMapOvr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30" dirty="0"/>
              <a:t>KUBERNETES</a:t>
            </a:r>
            <a:r>
              <a:rPr spc="-45" dirty="0"/>
              <a:t> </a:t>
            </a:r>
            <a:r>
              <a:rPr spc="85" dirty="0"/>
              <a:t>ET</a:t>
            </a:r>
            <a:r>
              <a:rPr spc="-45" dirty="0"/>
              <a:t> </a:t>
            </a:r>
            <a:r>
              <a:rPr spc="-65" dirty="0"/>
              <a:t>SÉCURITÉ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2181224"/>
            <a:ext cx="95250" cy="9524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2666999"/>
            <a:ext cx="95250" cy="9524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796924" y="1511300"/>
            <a:ext cx="10563225" cy="13646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spc="60" dirty="0">
                <a:solidFill>
                  <a:srgbClr val="333333"/>
                </a:solidFill>
                <a:latin typeface="Trebuchet MS"/>
                <a:cs typeface="Trebuchet MS"/>
              </a:rPr>
              <a:t>Kubernetes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popularité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augmentations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5" dirty="0">
                <a:solidFill>
                  <a:srgbClr val="333333"/>
                </a:solidFill>
                <a:latin typeface="Trebuchet MS"/>
                <a:cs typeface="Trebuchet MS"/>
              </a:rPr>
              <a:t>besoin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à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0" dirty="0">
                <a:solidFill>
                  <a:srgbClr val="333333"/>
                </a:solidFill>
                <a:latin typeface="Trebuchet MS"/>
                <a:cs typeface="Trebuchet MS"/>
              </a:rPr>
              <a:t>sécurisé</a:t>
            </a:r>
            <a:r>
              <a:rPr sz="2100" spc="-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140" dirty="0">
                <a:solidFill>
                  <a:srgbClr val="333333"/>
                </a:solidFill>
                <a:latin typeface="Trebuchet MS"/>
                <a:cs typeface="Trebuchet MS"/>
              </a:rPr>
              <a:t>il.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25" dirty="0">
                <a:solidFill>
                  <a:srgbClr val="333333"/>
                </a:solidFill>
                <a:latin typeface="Trebuchet MS"/>
                <a:cs typeface="Trebuchet MS"/>
              </a:rPr>
              <a:t>Quelques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5" dirty="0">
                <a:solidFill>
                  <a:srgbClr val="333333"/>
                </a:solidFill>
                <a:latin typeface="Trebuchet MS"/>
                <a:cs typeface="Trebuchet MS"/>
              </a:rPr>
              <a:t>ressources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que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0" dirty="0">
                <a:solidFill>
                  <a:srgbClr val="333333"/>
                </a:solidFill>
                <a:latin typeface="Trebuchet MS"/>
                <a:cs typeface="Trebuchet MS"/>
              </a:rPr>
              <a:t>peut 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aider :</a:t>
            </a:r>
            <a:endParaRPr sz="2100">
              <a:latin typeface="Trebuchet MS"/>
              <a:cs typeface="Trebuchet MS"/>
            </a:endParaRPr>
          </a:p>
          <a:p>
            <a:pPr marL="393065">
              <a:lnSpc>
                <a:spcPct val="100000"/>
              </a:lnSpc>
              <a:spcBef>
                <a:spcPts val="1680"/>
              </a:spcBef>
            </a:pPr>
            <a:r>
              <a:rPr sz="2100" u="heavy" spc="60" dirty="0">
                <a:solidFill>
                  <a:srgbClr val="ED2137"/>
                </a:solidFill>
                <a:uFill>
                  <a:solidFill>
                    <a:srgbClr val="ED2137"/>
                  </a:solidFill>
                </a:uFill>
                <a:latin typeface="Trebuchet MS"/>
                <a:cs typeface="Trebuchet MS"/>
                <a:hlinkClick r:id="rId3"/>
              </a:rPr>
              <a:t>CEI</a:t>
            </a:r>
            <a:r>
              <a:rPr sz="2100" u="heavy" spc="-40" dirty="0">
                <a:solidFill>
                  <a:srgbClr val="ED2137"/>
                </a:solidFill>
                <a:uFill>
                  <a:solidFill>
                    <a:srgbClr val="ED2137"/>
                  </a:solidFill>
                </a:uFill>
                <a:latin typeface="Trebuchet MS"/>
                <a:cs typeface="Trebuchet MS"/>
                <a:hlinkClick r:id="rId3"/>
              </a:rPr>
              <a:t> </a:t>
            </a:r>
            <a:r>
              <a:rPr sz="2100" u="heavy" spc="50" dirty="0">
                <a:solidFill>
                  <a:srgbClr val="ED2137"/>
                </a:solidFill>
                <a:uFill>
                  <a:solidFill>
                    <a:srgbClr val="ED2137"/>
                  </a:solidFill>
                </a:uFill>
                <a:latin typeface="Trebuchet MS"/>
                <a:cs typeface="Trebuchet MS"/>
                <a:hlinkClick r:id="rId3"/>
              </a:rPr>
              <a:t>Référence </a:t>
            </a:r>
            <a:r>
              <a:rPr sz="2100" spc="50" dirty="0">
                <a:solidFill>
                  <a:srgbClr val="333333"/>
                </a:solidFill>
                <a:latin typeface="Trebuchet MS"/>
                <a:cs typeface="Trebuchet MS"/>
              </a:rPr>
              <a:t>:</a:t>
            </a: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Sécurité</a:t>
            </a: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45" dirty="0">
                <a:solidFill>
                  <a:srgbClr val="333333"/>
                </a:solidFill>
                <a:latin typeface="Trebuchet MS"/>
                <a:cs typeface="Trebuchet MS"/>
              </a:rPr>
              <a:t>Guide</a:t>
            </a:r>
            <a:endParaRPr sz="2100">
              <a:latin typeface="Trebuchet MS"/>
              <a:cs typeface="Trebuchet MS"/>
            </a:endParaRPr>
          </a:p>
          <a:p>
            <a:pPr marL="393065">
              <a:lnSpc>
                <a:spcPct val="100000"/>
              </a:lnSpc>
              <a:spcBef>
                <a:spcPts val="1305"/>
              </a:spcBef>
            </a:pPr>
            <a:r>
              <a:rPr sz="2100" u="heavy" spc="135" dirty="0">
                <a:solidFill>
                  <a:srgbClr val="ED2137"/>
                </a:solidFill>
                <a:uFill>
                  <a:solidFill>
                    <a:srgbClr val="ED2137"/>
                  </a:solidFill>
                </a:uFill>
                <a:latin typeface="Trebuchet MS"/>
                <a:cs typeface="Trebuchet MS"/>
                <a:hlinkClick r:id="rId4"/>
              </a:rPr>
              <a:t>OWASP</a:t>
            </a:r>
            <a:r>
              <a:rPr sz="2100" u="heavy" spc="-50" dirty="0">
                <a:solidFill>
                  <a:srgbClr val="ED2137"/>
                </a:solidFill>
                <a:uFill>
                  <a:solidFill>
                    <a:srgbClr val="ED2137"/>
                  </a:solidFill>
                </a:uFill>
                <a:latin typeface="Trebuchet MS"/>
                <a:cs typeface="Trebuchet MS"/>
                <a:hlinkClick r:id="rId4"/>
              </a:rPr>
              <a:t> </a:t>
            </a:r>
            <a:r>
              <a:rPr sz="2100" u="heavy" spc="60" dirty="0">
                <a:solidFill>
                  <a:srgbClr val="ED2137"/>
                </a:solidFill>
                <a:uFill>
                  <a:solidFill>
                    <a:srgbClr val="ED2137"/>
                  </a:solidFill>
                </a:uFill>
                <a:latin typeface="Trebuchet MS"/>
                <a:cs typeface="Trebuchet MS"/>
                <a:hlinkClick r:id="rId4"/>
              </a:rPr>
              <a:t>Kubernetes</a:t>
            </a:r>
            <a:r>
              <a:rPr sz="2100" u="heavy" spc="-50" dirty="0">
                <a:solidFill>
                  <a:srgbClr val="ED2137"/>
                </a:solidFill>
                <a:uFill>
                  <a:solidFill>
                    <a:srgbClr val="ED2137"/>
                  </a:solidFill>
                </a:uFill>
                <a:latin typeface="Trebuchet MS"/>
                <a:cs typeface="Trebuchet MS"/>
                <a:hlinkClick r:id="rId4"/>
              </a:rPr>
              <a:t> </a:t>
            </a:r>
            <a:r>
              <a:rPr sz="2100" u="heavy" dirty="0">
                <a:solidFill>
                  <a:srgbClr val="ED2137"/>
                </a:solidFill>
                <a:uFill>
                  <a:solidFill>
                    <a:srgbClr val="ED2137"/>
                  </a:solidFill>
                </a:uFill>
                <a:latin typeface="Trebuchet MS"/>
                <a:cs typeface="Trebuchet MS"/>
                <a:hlinkClick r:id="rId4"/>
              </a:rPr>
              <a:t>TOP 10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:</a:t>
            </a:r>
            <a:r>
              <a:rPr sz="2100" spc="-4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Liste</a:t>
            </a:r>
            <a:r>
              <a:rPr sz="2100" spc="-5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de</a:t>
            </a:r>
            <a:r>
              <a:rPr sz="2100" spc="-4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-5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95" dirty="0">
                <a:solidFill>
                  <a:srgbClr val="333333"/>
                </a:solidFill>
                <a:latin typeface="Trebuchet MS"/>
                <a:cs typeface="Trebuchet MS"/>
              </a:rPr>
              <a:t>10</a:t>
            </a:r>
            <a:r>
              <a:rPr sz="2100" spc="-4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90" dirty="0">
                <a:solidFill>
                  <a:srgbClr val="333333"/>
                </a:solidFill>
                <a:latin typeface="Trebuchet MS"/>
                <a:cs typeface="Trebuchet MS"/>
              </a:rPr>
              <a:t>la plupart</a:t>
            </a:r>
            <a:r>
              <a:rPr sz="2100" spc="-5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30" dirty="0">
                <a:solidFill>
                  <a:srgbClr val="333333"/>
                </a:solidFill>
                <a:latin typeface="Trebuchet MS"/>
                <a:cs typeface="Trebuchet MS"/>
              </a:rPr>
              <a:t>commun</a:t>
            </a:r>
            <a:r>
              <a:rPr sz="2100" spc="-5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défauts</a:t>
            </a:r>
            <a:endParaRPr sz="21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09624" y="4048124"/>
            <a:ext cx="12211050" cy="9525"/>
          </a:xfrm>
          <a:custGeom>
            <a:avLst/>
            <a:gdLst/>
            <a:ahLst/>
            <a:cxnLst/>
            <a:rect l="l" t="t" r="r" b="b"/>
            <a:pathLst>
              <a:path w="12211050" h="9525">
                <a:moveTo>
                  <a:pt x="12211049" y="9524"/>
                </a:moveTo>
                <a:lnTo>
                  <a:pt x="0" y="9524"/>
                </a:lnTo>
                <a:lnTo>
                  <a:pt x="0" y="0"/>
                </a:lnTo>
                <a:lnTo>
                  <a:pt x="12211049" y="0"/>
                </a:lnTo>
                <a:lnTo>
                  <a:pt x="12211049" y="952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809624" y="4048124"/>
            <a:ext cx="12211050" cy="923925"/>
            <a:chOff x="809624" y="4048124"/>
            <a:chExt cx="12211050" cy="923925"/>
          </a:xfrm>
        </p:grpSpPr>
        <p:sp>
          <p:nvSpPr>
            <p:cNvPr id="4" name="object 4"/>
            <p:cNvSpPr/>
            <p:nvPr/>
          </p:nvSpPr>
          <p:spPr>
            <a:xfrm>
              <a:off x="809612" y="4048124"/>
              <a:ext cx="12211050" cy="923925"/>
            </a:xfrm>
            <a:custGeom>
              <a:avLst/>
              <a:gdLst/>
              <a:ahLst/>
              <a:cxnLst/>
              <a:rect l="l" t="t" r="r" b="b"/>
              <a:pathLst>
                <a:path w="12211050" h="923925">
                  <a:moveTo>
                    <a:pt x="12211050" y="0"/>
                  </a:moveTo>
                  <a:lnTo>
                    <a:pt x="12201525" y="0"/>
                  </a:lnTo>
                  <a:lnTo>
                    <a:pt x="12201525" y="914400"/>
                  </a:lnTo>
                  <a:lnTo>
                    <a:pt x="0" y="914400"/>
                  </a:lnTo>
                  <a:lnTo>
                    <a:pt x="0" y="923925"/>
                  </a:lnTo>
                  <a:lnTo>
                    <a:pt x="12201525" y="923925"/>
                  </a:lnTo>
                  <a:lnTo>
                    <a:pt x="12211050" y="923925"/>
                  </a:lnTo>
                  <a:lnTo>
                    <a:pt x="12211050" y="914400"/>
                  </a:lnTo>
                  <a:lnTo>
                    <a:pt x="12211050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09624" y="4048124"/>
              <a:ext cx="9525" cy="923925"/>
            </a:xfrm>
            <a:custGeom>
              <a:avLst/>
              <a:gdLst/>
              <a:ahLst/>
              <a:cxnLst/>
              <a:rect l="l" t="t" r="r" b="b"/>
              <a:pathLst>
                <a:path w="9525" h="923925">
                  <a:moveTo>
                    <a:pt x="0" y="923924"/>
                  </a:moveTo>
                  <a:lnTo>
                    <a:pt x="0" y="0"/>
                  </a:lnTo>
                  <a:lnTo>
                    <a:pt x="9524" y="9524"/>
                  </a:lnTo>
                  <a:lnTo>
                    <a:pt x="9524" y="914399"/>
                  </a:lnTo>
                  <a:lnTo>
                    <a:pt x="0" y="923924"/>
                  </a:lnTo>
                  <a:close/>
                </a:path>
              </a:pathLst>
            </a:custGeom>
            <a:solidFill>
              <a:srgbClr val="ED21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796924" y="571563"/>
            <a:ext cx="1281430" cy="558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0" dirty="0"/>
              <a:t>CKAD</a:t>
            </a: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1647824"/>
            <a:ext cx="95250" cy="9524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2133599"/>
            <a:ext cx="95250" cy="95249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2609849"/>
            <a:ext cx="95250" cy="95249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3114674"/>
            <a:ext cx="95250" cy="95249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3590924"/>
            <a:ext cx="95250" cy="95249"/>
          </a:xfrm>
          <a:prstGeom prst="rect">
            <a:avLst/>
          </a:prstGeom>
        </p:spPr>
      </p:pic>
      <p:sp>
        <p:nvSpPr>
          <p:cNvPr id="12" name="object 12"/>
          <p:cNvSpPr/>
          <p:nvPr/>
        </p:nvSpPr>
        <p:spPr>
          <a:xfrm>
            <a:off x="3209924" y="5496876"/>
            <a:ext cx="7620" cy="26670"/>
          </a:xfrm>
          <a:custGeom>
            <a:avLst/>
            <a:gdLst/>
            <a:ahLst/>
            <a:cxnLst/>
            <a:rect l="l" t="t" r="r" b="b"/>
            <a:pathLst>
              <a:path w="7619" h="26670">
                <a:moveTo>
                  <a:pt x="7423" y="26670"/>
                </a:moveTo>
                <a:lnTo>
                  <a:pt x="0" y="26670"/>
                </a:lnTo>
                <a:lnTo>
                  <a:pt x="0" y="0"/>
                </a:lnTo>
                <a:lnTo>
                  <a:pt x="7423" y="0"/>
                </a:lnTo>
                <a:lnTo>
                  <a:pt x="7423" y="26670"/>
                </a:lnTo>
                <a:close/>
              </a:path>
            </a:pathLst>
          </a:custGeom>
          <a:solidFill>
            <a:srgbClr val="ED21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0840" marR="7084695">
              <a:lnSpc>
                <a:spcPct val="151800"/>
              </a:lnSpc>
              <a:spcBef>
                <a:spcPts val="100"/>
              </a:spcBef>
            </a:pPr>
            <a:r>
              <a:rPr u="none" spc="60" dirty="0">
                <a:solidFill>
                  <a:srgbClr val="333333"/>
                </a:solidFill>
              </a:rPr>
              <a:t>Seulement</a:t>
            </a:r>
            <a:r>
              <a:rPr u="none" spc="-60" dirty="0">
                <a:solidFill>
                  <a:srgbClr val="333333"/>
                </a:solidFill>
              </a:rPr>
              <a:t> </a:t>
            </a:r>
            <a:r>
              <a:rPr u="none" spc="-25" dirty="0">
                <a:solidFill>
                  <a:srgbClr val="333333"/>
                </a:solidFill>
              </a:rPr>
              <a:t>officiel</a:t>
            </a:r>
            <a:r>
              <a:rPr u="none" spc="-55" dirty="0">
                <a:solidFill>
                  <a:srgbClr val="333333"/>
                </a:solidFill>
              </a:rPr>
              <a:t> </a:t>
            </a:r>
            <a:r>
              <a:rPr u="none" spc="50" dirty="0">
                <a:solidFill>
                  <a:srgbClr val="333333"/>
                </a:solidFill>
              </a:rPr>
              <a:t>documentation</a:t>
            </a:r>
            <a:r>
              <a:rPr u="none" spc="-60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est</a:t>
            </a:r>
            <a:r>
              <a:rPr u="none" spc="-55" dirty="0">
                <a:solidFill>
                  <a:srgbClr val="333333"/>
                </a:solidFill>
              </a:rPr>
              <a:t> </a:t>
            </a:r>
            <a:r>
              <a:rPr u="none" spc="-10" dirty="0">
                <a:solidFill>
                  <a:srgbClr val="333333"/>
                </a:solidFill>
              </a:rPr>
              <a:t>autorisé</a:t>
            </a:r>
            <a:r>
              <a:rPr u="none" spc="90" dirty="0">
                <a:solidFill>
                  <a:srgbClr val="333333"/>
                </a:solidFill>
              </a:rPr>
              <a:t>​</a:t>
            </a:r>
            <a:r>
              <a:rPr u="none" spc="40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confortable</a:t>
            </a:r>
            <a:r>
              <a:rPr u="none" spc="40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avec</a:t>
            </a:r>
            <a:r>
              <a:rPr u="none" spc="40" dirty="0">
                <a:solidFill>
                  <a:srgbClr val="333333"/>
                </a:solidFill>
              </a:rPr>
              <a:t> </a:t>
            </a:r>
            <a:r>
              <a:rPr u="none" spc="-25" dirty="0">
                <a:solidFill>
                  <a:srgbClr val="333333"/>
                </a:solidFill>
              </a:rPr>
              <a:t>vim</a:t>
            </a:r>
          </a:p>
          <a:p>
            <a:pPr marL="370840" marR="2787015">
              <a:lnSpc>
                <a:spcPts val="3979"/>
              </a:lnSpc>
              <a:spcBef>
                <a:spcPts val="145"/>
              </a:spcBef>
              <a:tabLst>
                <a:tab pos="2196465" algn="l"/>
                <a:tab pos="3962400" algn="l"/>
                <a:tab pos="6692265" algn="l"/>
                <a:tab pos="7173595" algn="l"/>
              </a:tabLst>
            </a:pPr>
            <a:r>
              <a:rPr u="none" spc="110" dirty="0">
                <a:solidFill>
                  <a:srgbClr val="333333"/>
                </a:solidFill>
              </a:rPr>
              <a:t>Utiliser</a:t>
            </a:r>
            <a:r>
              <a:rPr u="none" spc="-85" dirty="0">
                <a:solidFill>
                  <a:srgbClr val="333333"/>
                </a:solidFill>
              </a:rPr>
              <a:t> </a:t>
            </a:r>
            <a:r>
              <a:rPr u="none" spc="300" dirty="0">
                <a:latin typeface="Tahoma"/>
                <a:cs typeface="Tahoma"/>
              </a:rPr>
              <a:t>kubectl</a:t>
            </a:r>
            <a:r>
              <a:rPr u="none" dirty="0">
                <a:latin typeface="Tahoma"/>
                <a:cs typeface="Tahoma"/>
              </a:rPr>
              <a:t> </a:t>
            </a:r>
            <a:r>
              <a:rPr u="none" spc="285" dirty="0">
                <a:latin typeface="Tahoma"/>
                <a:cs typeface="Tahoma"/>
              </a:rPr>
              <a:t>créer|exécuter</a:t>
            </a:r>
            <a:r>
              <a:rPr u="none" dirty="0">
                <a:latin typeface="Tahoma"/>
                <a:cs typeface="Tahoma"/>
              </a:rPr>
              <a:t> </a:t>
            </a:r>
            <a:r>
              <a:rPr u="none" spc="270" dirty="0">
                <a:latin typeface="Tahoma"/>
                <a:cs typeface="Tahoma"/>
              </a:rPr>
              <a:t>-- </a:t>
            </a:r>
            <a:r>
              <a:rPr u="none" spc="335" dirty="0">
                <a:latin typeface="Tahoma"/>
                <a:cs typeface="Tahoma"/>
              </a:rPr>
              <a:t>simulation </a:t>
            </a:r>
            <a:r>
              <a:rPr u="none" spc="330" dirty="0">
                <a:latin typeface="Tahoma"/>
                <a:cs typeface="Tahoma"/>
              </a:rPr>
              <a:t>=client</a:t>
            </a:r>
            <a:r>
              <a:rPr u="none" dirty="0">
                <a:latin typeface="Tahoma"/>
                <a:cs typeface="Tahoma"/>
              </a:rPr>
              <a:t> </a:t>
            </a:r>
            <a:r>
              <a:rPr u="none" spc="250" dirty="0">
                <a:latin typeface="Tahoma"/>
                <a:cs typeface="Tahoma"/>
              </a:rPr>
              <a:t>- </a:t>
            </a:r>
            <a:r>
              <a:rPr u="none" spc="325" dirty="0">
                <a:latin typeface="Tahoma"/>
                <a:cs typeface="Tahoma"/>
              </a:rPr>
              <a:t>o</a:t>
            </a:r>
            <a:r>
              <a:rPr u="none" dirty="0">
                <a:latin typeface="Tahoma"/>
                <a:cs typeface="Tahoma"/>
              </a:rPr>
              <a:t> </a:t>
            </a:r>
            <a:r>
              <a:rPr u="none" spc="160" dirty="0">
                <a:latin typeface="Tahoma"/>
                <a:cs typeface="Tahoma"/>
              </a:rPr>
              <a:t>yaml</a:t>
            </a:r>
            <a:r>
              <a:rPr u="none" spc="-95" dirty="0">
                <a:latin typeface="Tahoma"/>
                <a:cs typeface="Tahoma"/>
              </a:rPr>
              <a:t> </a:t>
            </a:r>
            <a:r>
              <a:rPr u="none" dirty="0">
                <a:solidFill>
                  <a:srgbClr val="333333"/>
                </a:solidFill>
              </a:rPr>
              <a:t>à</a:t>
            </a:r>
            <a:r>
              <a:rPr u="none" spc="-70" dirty="0">
                <a:solidFill>
                  <a:srgbClr val="333333"/>
                </a:solidFill>
              </a:rPr>
              <a:t> </a:t>
            </a:r>
            <a:r>
              <a:rPr u="none" spc="60" dirty="0">
                <a:solidFill>
                  <a:srgbClr val="333333"/>
                </a:solidFill>
              </a:rPr>
              <a:t>sauvegarder</a:t>
            </a:r>
            <a:r>
              <a:rPr u="none" spc="-70" dirty="0">
                <a:solidFill>
                  <a:srgbClr val="333333"/>
                </a:solidFill>
              </a:rPr>
              <a:t> </a:t>
            </a:r>
            <a:r>
              <a:rPr u="none" spc="-20" dirty="0">
                <a:solidFill>
                  <a:srgbClr val="333333"/>
                </a:solidFill>
              </a:rPr>
              <a:t>temps </a:t>
            </a:r>
            <a:r>
              <a:rPr u="none" spc="50" dirty="0">
                <a:solidFill>
                  <a:srgbClr val="333333"/>
                </a:solidFill>
              </a:rPr>
              <a:t>avant</a:t>
            </a:r>
            <a:r>
              <a:rPr u="none" spc="-45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départ,</a:t>
            </a:r>
            <a:r>
              <a:rPr u="none" spc="-40" dirty="0">
                <a:solidFill>
                  <a:srgbClr val="333333"/>
                </a:solidFill>
              </a:rPr>
              <a:t> </a:t>
            </a:r>
            <a:r>
              <a:rPr u="none" spc="80" dirty="0">
                <a:solidFill>
                  <a:srgbClr val="333333"/>
                </a:solidFill>
              </a:rPr>
              <a:t>ne le faites pas</a:t>
            </a:r>
            <a:r>
              <a:rPr u="none" spc="-45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oublier</a:t>
            </a:r>
            <a:r>
              <a:rPr u="none" spc="-40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à</a:t>
            </a:r>
            <a:r>
              <a:rPr u="none" spc="-45" dirty="0">
                <a:solidFill>
                  <a:srgbClr val="333333"/>
                </a:solidFill>
              </a:rPr>
              <a:t> </a:t>
            </a:r>
            <a:r>
              <a:rPr u="none" spc="100" dirty="0">
                <a:solidFill>
                  <a:srgbClr val="333333"/>
                </a:solidFill>
              </a:rPr>
              <a:t>ouvrir</a:t>
            </a:r>
            <a:r>
              <a:rPr u="none" spc="-40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le</a:t>
            </a:r>
            <a:r>
              <a:rPr u="none" spc="-45" dirty="0">
                <a:solidFill>
                  <a:srgbClr val="333333"/>
                </a:solidFill>
              </a:rPr>
              <a:t> </a:t>
            </a:r>
            <a:r>
              <a:rPr u="none" spc="-25" dirty="0">
                <a:solidFill>
                  <a:srgbClr val="333333"/>
                </a:solidFill>
              </a:rPr>
              <a:t>officiel</a:t>
            </a:r>
            <a:r>
              <a:rPr u="none" spc="-40" dirty="0">
                <a:solidFill>
                  <a:srgbClr val="333333"/>
                </a:solidFill>
              </a:rPr>
              <a:t> </a:t>
            </a:r>
            <a:r>
              <a:rPr dirty="0">
                <a:hlinkClick r:id="rId3"/>
              </a:rPr>
              <a:t>Tricher</a:t>
            </a:r>
            <a:r>
              <a:rPr spc="-45" dirty="0">
                <a:hlinkClick r:id="rId3"/>
              </a:rPr>
              <a:t> </a:t>
            </a:r>
            <a:r>
              <a:rPr spc="-10" dirty="0">
                <a:hlinkClick r:id="rId3"/>
              </a:rPr>
              <a:t>Feuille</a:t>
            </a:r>
          </a:p>
          <a:p>
            <a:pPr marL="370840">
              <a:lnSpc>
                <a:spcPct val="100000"/>
              </a:lnSpc>
              <a:spcBef>
                <a:spcPts val="850"/>
              </a:spcBef>
            </a:pPr>
            <a:r>
              <a:rPr u="none" spc="95" dirty="0">
                <a:solidFill>
                  <a:srgbClr val="333333"/>
                </a:solidFill>
              </a:rPr>
              <a:t>Ajouter</a:t>
            </a:r>
            <a:r>
              <a:rPr u="none" spc="-45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le</a:t>
            </a:r>
            <a:r>
              <a:rPr u="none" spc="-45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suivant</a:t>
            </a:r>
            <a:r>
              <a:rPr u="none" spc="-45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lignes</a:t>
            </a:r>
            <a:r>
              <a:rPr u="none" spc="-45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dans</a:t>
            </a:r>
            <a:r>
              <a:rPr u="none" spc="-40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c'est</a:t>
            </a:r>
            <a:r>
              <a:rPr u="none" spc="-45" dirty="0">
                <a:solidFill>
                  <a:srgbClr val="333333"/>
                </a:solidFill>
              </a:rPr>
              <a:t> </a:t>
            </a:r>
            <a:r>
              <a:rPr u="none" spc="254" dirty="0">
                <a:latin typeface="Tahoma"/>
                <a:cs typeface="Tahoma"/>
              </a:rPr>
              <a:t>~/.vimrc</a:t>
            </a:r>
            <a:r>
              <a:rPr u="none" spc="-70" dirty="0">
                <a:latin typeface="Tahoma"/>
                <a:cs typeface="Tahoma"/>
              </a:rPr>
              <a:t> </a:t>
            </a:r>
            <a:r>
              <a:rPr u="none" spc="-55" dirty="0">
                <a:solidFill>
                  <a:srgbClr val="333333"/>
                </a:solidFill>
              </a:rPr>
              <a:t>déposer</a:t>
            </a:r>
            <a:r>
              <a:rPr u="none" spc="-45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à</a:t>
            </a:r>
            <a:r>
              <a:rPr u="none" spc="-40" dirty="0">
                <a:solidFill>
                  <a:srgbClr val="333333"/>
                </a:solidFill>
              </a:rPr>
              <a:t> </a:t>
            </a:r>
            <a:r>
              <a:rPr u="none" spc="-45" dirty="0">
                <a:solidFill>
                  <a:srgbClr val="333333"/>
                </a:solidFill>
              </a:rPr>
              <a:t>faciliter </a:t>
            </a:r>
            <a:r>
              <a:rPr u="none" spc="120" dirty="0">
                <a:solidFill>
                  <a:srgbClr val="333333"/>
                </a:solidFill>
              </a:rPr>
              <a:t>YAML</a:t>
            </a:r>
            <a:r>
              <a:rPr u="none" spc="-45" dirty="0">
                <a:solidFill>
                  <a:srgbClr val="333333"/>
                </a:solidFill>
              </a:rPr>
              <a:t> </a:t>
            </a:r>
            <a:r>
              <a:rPr u="none" spc="-10" dirty="0">
                <a:solidFill>
                  <a:srgbClr val="333333"/>
                </a:solidFill>
              </a:rPr>
              <a:t>édition</a:t>
            </a:r>
          </a:p>
          <a:p>
            <a:pPr>
              <a:lnSpc>
                <a:spcPct val="100000"/>
              </a:lnSpc>
              <a:spcBef>
                <a:spcPts val="445"/>
              </a:spcBef>
            </a:pPr>
            <a:endParaRPr u="none" spc="-10" dirty="0">
              <a:solidFill>
                <a:srgbClr val="333333"/>
              </a:solidFill>
            </a:endParaRPr>
          </a:p>
          <a:p>
            <a:pPr marL="142240" marR="10401300">
              <a:lnSpc>
                <a:spcPts val="1870"/>
              </a:lnSpc>
            </a:pPr>
            <a:r>
              <a:rPr sz="1650" u="none" spc="270" dirty="0">
                <a:solidFill>
                  <a:srgbClr val="000000"/>
                </a:solidFill>
                <a:latin typeface="Tahoma"/>
                <a:cs typeface="Tahoma"/>
              </a:rPr>
              <a:t>ensemble</a:t>
            </a:r>
            <a:r>
              <a:rPr sz="1650" u="none" spc="475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1650" u="none" spc="270" dirty="0">
                <a:solidFill>
                  <a:srgbClr val="000000"/>
                </a:solidFill>
                <a:latin typeface="Tahoma"/>
                <a:cs typeface="Tahoma"/>
              </a:rPr>
              <a:t>ensemble </a:t>
            </a:r>
            <a:r>
              <a:rPr sz="1650" u="none" spc="130" dirty="0">
                <a:solidFill>
                  <a:srgbClr val="000000"/>
                </a:solidFill>
                <a:latin typeface="Tahoma"/>
                <a:cs typeface="Tahoma"/>
              </a:rPr>
              <a:t>expandtab</a:t>
            </a:r>
            <a:r>
              <a:rPr sz="1650" u="none" spc="475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1650" u="none" spc="-20" dirty="0">
                <a:solidFill>
                  <a:srgbClr val="000000"/>
                </a:solidFill>
                <a:latin typeface="Tahoma"/>
                <a:cs typeface="Tahoma"/>
              </a:rPr>
              <a:t>sw </a:t>
            </a:r>
            <a:r>
              <a:rPr sz="1650" u="none" spc="-20" dirty="0">
                <a:solidFill>
                  <a:srgbClr val="996E3A"/>
                </a:solidFill>
                <a:latin typeface="Tahoma"/>
                <a:cs typeface="Tahoma"/>
              </a:rPr>
              <a:t>= </a:t>
            </a:r>
            <a:r>
              <a:rPr sz="1650" u="none" spc="-20" dirty="0">
                <a:solidFill>
                  <a:srgbClr val="990054"/>
                </a:solidFill>
                <a:latin typeface="Tahoma"/>
                <a:cs typeface="Tahoma"/>
              </a:rPr>
              <a:t>2</a:t>
            </a:r>
            <a:endParaRPr sz="1650">
              <a:latin typeface="Tahoma"/>
              <a:cs typeface="Tahoma"/>
            </a:endParaRPr>
          </a:p>
          <a:p>
            <a:pPr marL="142240">
              <a:lnSpc>
                <a:spcPts val="1835"/>
              </a:lnSpc>
            </a:pPr>
            <a:r>
              <a:rPr sz="1650" u="none" spc="270" dirty="0">
                <a:solidFill>
                  <a:srgbClr val="000000"/>
                </a:solidFill>
                <a:latin typeface="Tahoma"/>
                <a:cs typeface="Tahoma"/>
              </a:rPr>
              <a:t>ensemble</a:t>
            </a:r>
            <a:r>
              <a:rPr sz="1650" u="none" spc="475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1650" u="none" spc="120" dirty="0">
                <a:solidFill>
                  <a:srgbClr val="000000"/>
                </a:solidFill>
                <a:latin typeface="Tahoma"/>
                <a:cs typeface="Tahoma"/>
              </a:rPr>
              <a:t>ts </a:t>
            </a:r>
            <a:r>
              <a:rPr sz="1650" u="none" spc="120" dirty="0">
                <a:solidFill>
                  <a:srgbClr val="996E3A"/>
                </a:solidFill>
                <a:latin typeface="Tahoma"/>
                <a:cs typeface="Tahoma"/>
              </a:rPr>
              <a:t>= </a:t>
            </a:r>
            <a:r>
              <a:rPr sz="1650" u="none" spc="120" dirty="0">
                <a:solidFill>
                  <a:srgbClr val="990054"/>
                </a:solidFill>
                <a:latin typeface="Tahoma"/>
                <a:cs typeface="Tahoma"/>
              </a:rPr>
              <a:t>2</a:t>
            </a:r>
            <a:endParaRPr sz="165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170"/>
              </a:spcBef>
            </a:pPr>
            <a:endParaRPr sz="1650">
              <a:latin typeface="Tahoma"/>
              <a:cs typeface="Tahoma"/>
            </a:endParaRPr>
          </a:p>
          <a:p>
            <a:pPr marR="577215">
              <a:lnSpc>
                <a:spcPts val="2100"/>
              </a:lnSpc>
            </a:pPr>
            <a:r>
              <a:rPr u="none" dirty="0">
                <a:solidFill>
                  <a:srgbClr val="333333"/>
                </a:solidFill>
              </a:rPr>
              <a:t>Là</a:t>
            </a:r>
            <a:r>
              <a:rPr u="none" spc="-40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sont</a:t>
            </a:r>
            <a:r>
              <a:rPr u="none" spc="-35" dirty="0">
                <a:solidFill>
                  <a:srgbClr val="333333"/>
                </a:solidFill>
              </a:rPr>
              <a:t> </a:t>
            </a:r>
            <a:r>
              <a:rPr u="none" spc="60" dirty="0">
                <a:solidFill>
                  <a:srgbClr val="333333"/>
                </a:solidFill>
              </a:rPr>
              <a:t>aussi</a:t>
            </a:r>
            <a:r>
              <a:rPr u="none" spc="-35" dirty="0">
                <a:solidFill>
                  <a:srgbClr val="333333"/>
                </a:solidFill>
              </a:rPr>
              <a:t> </a:t>
            </a:r>
            <a:r>
              <a:rPr spc="70" dirty="0">
                <a:hlinkClick r:id="rId4"/>
              </a:rPr>
              <a:t>beaucoup</a:t>
            </a:r>
            <a:r>
              <a:rPr spc="210" dirty="0">
                <a:hlinkClick r:id="rId4"/>
              </a:rPr>
              <a:t> </a:t>
            </a:r>
            <a:r>
              <a:rPr spc="50" dirty="0">
                <a:hlinkClick r:id="rId4"/>
              </a:rPr>
              <a:t>blog</a:t>
            </a:r>
            <a:r>
              <a:rPr u="none" spc="-470" dirty="0">
                <a:hlinkClick r:id="rId4"/>
              </a:rPr>
              <a:t> </a:t>
            </a:r>
            <a:r>
              <a:rPr spc="-60" dirty="0">
                <a:hlinkClick r:id="rId4"/>
              </a:rPr>
              <a:t> </a:t>
            </a:r>
            <a:r>
              <a:rPr dirty="0">
                <a:hlinkClick r:id="rId4"/>
              </a:rPr>
              <a:t>articles</a:t>
            </a:r>
            <a:r>
              <a:rPr u="none" spc="-35" dirty="0"/>
              <a:t> </a:t>
            </a:r>
            <a:r>
              <a:rPr u="none" dirty="0">
                <a:solidFill>
                  <a:srgbClr val="333333"/>
                </a:solidFill>
              </a:rPr>
              <a:t>donner</a:t>
            </a:r>
            <a:r>
              <a:rPr u="none" spc="-35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supplémentaire</a:t>
            </a:r>
            <a:r>
              <a:rPr u="none" spc="-35" dirty="0">
                <a:solidFill>
                  <a:srgbClr val="333333"/>
                </a:solidFill>
              </a:rPr>
              <a:t> </a:t>
            </a:r>
            <a:r>
              <a:rPr u="none" spc="50" dirty="0">
                <a:solidFill>
                  <a:srgbClr val="333333"/>
                </a:solidFill>
              </a:rPr>
              <a:t>information</a:t>
            </a:r>
            <a:r>
              <a:rPr u="none" spc="-40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à</a:t>
            </a:r>
            <a:r>
              <a:rPr u="none" spc="-35" dirty="0">
                <a:solidFill>
                  <a:srgbClr val="333333"/>
                </a:solidFill>
              </a:rPr>
              <a:t> </a:t>
            </a:r>
            <a:r>
              <a:rPr u="none" spc="55" dirty="0">
                <a:solidFill>
                  <a:srgbClr val="333333"/>
                </a:solidFill>
              </a:rPr>
              <a:t>être</a:t>
            </a:r>
            <a:r>
              <a:rPr u="none" spc="-35" dirty="0">
                <a:solidFill>
                  <a:srgbClr val="333333"/>
                </a:solidFill>
              </a:rPr>
              <a:t> </a:t>
            </a:r>
            <a:r>
              <a:rPr u="none" spc="-20" dirty="0">
                <a:solidFill>
                  <a:srgbClr val="333333"/>
                </a:solidFill>
              </a:rPr>
              <a:t>Bien</a:t>
            </a:r>
            <a:r>
              <a:rPr u="none" spc="-35" dirty="0">
                <a:solidFill>
                  <a:srgbClr val="333333"/>
                </a:solidFill>
              </a:rPr>
              <a:t> </a:t>
            </a:r>
            <a:r>
              <a:rPr u="none" spc="60" dirty="0">
                <a:solidFill>
                  <a:srgbClr val="333333"/>
                </a:solidFill>
              </a:rPr>
              <a:t>préparé</a:t>
            </a:r>
            <a:r>
              <a:rPr u="none" spc="-40" dirty="0">
                <a:solidFill>
                  <a:srgbClr val="333333"/>
                </a:solidFill>
              </a:rPr>
              <a:t> </a:t>
            </a:r>
            <a:r>
              <a:rPr u="none" spc="135" dirty="0">
                <a:solidFill>
                  <a:srgbClr val="333333"/>
                </a:solidFill>
              </a:rPr>
              <a:t>sur</a:t>
            </a:r>
            <a:r>
              <a:rPr u="none" spc="-35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le</a:t>
            </a:r>
            <a:r>
              <a:rPr u="none" spc="-35" dirty="0">
                <a:solidFill>
                  <a:srgbClr val="333333"/>
                </a:solidFill>
              </a:rPr>
              <a:t> </a:t>
            </a:r>
            <a:r>
              <a:rPr u="none" spc="-25" dirty="0">
                <a:solidFill>
                  <a:srgbClr val="333333"/>
                </a:solidFill>
              </a:rPr>
              <a:t>jour </a:t>
            </a:r>
            <a:r>
              <a:rPr u="none" dirty="0">
                <a:solidFill>
                  <a:srgbClr val="333333"/>
                </a:solidFill>
              </a:rPr>
              <a:t>du</a:t>
            </a:r>
            <a:r>
              <a:rPr u="none" spc="-35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le</a:t>
            </a:r>
            <a:r>
              <a:rPr u="none" spc="-30" dirty="0">
                <a:solidFill>
                  <a:srgbClr val="333333"/>
                </a:solidFill>
              </a:rPr>
              <a:t> </a:t>
            </a:r>
            <a:r>
              <a:rPr u="none" spc="-10" dirty="0">
                <a:solidFill>
                  <a:srgbClr val="333333"/>
                </a:solidFill>
              </a:rPr>
              <a:t>examen.</a:t>
            </a:r>
          </a:p>
        </p:txBody>
      </p:sp>
    </p:spTree>
  </p:cSld>
  <p:clrMapOvr>
    <a:masterClrMapping/>
  </p:clrMapOvr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96924" y="571563"/>
            <a:ext cx="5702935" cy="558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35" dirty="0"/>
              <a:t>KUBERNETES,</a:t>
            </a:r>
            <a:r>
              <a:rPr spc="-25" dirty="0"/>
              <a:t> </a:t>
            </a:r>
            <a:r>
              <a:rPr spc="85" dirty="0"/>
              <a:t>ET</a:t>
            </a:r>
            <a:r>
              <a:rPr spc="-25" dirty="0"/>
              <a:t> </a:t>
            </a:r>
            <a:r>
              <a:rPr spc="-55" dirty="0"/>
              <a:t>ALORS?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2181224"/>
            <a:ext cx="95250" cy="9524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2666999"/>
            <a:ext cx="95250" cy="9524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3143249"/>
            <a:ext cx="95250" cy="9524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3629024"/>
            <a:ext cx="95250" cy="9524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4105274"/>
            <a:ext cx="95250" cy="95249"/>
          </a:xfrm>
          <a:prstGeom prst="rect">
            <a:avLst/>
          </a:prstGeom>
        </p:spPr>
      </p:pic>
      <p:sp>
        <p:nvSpPr>
          <p:cNvPr id="8" name="object 8"/>
          <p:cNvSpPr/>
          <p:nvPr/>
        </p:nvSpPr>
        <p:spPr>
          <a:xfrm>
            <a:off x="7962899" y="2344102"/>
            <a:ext cx="9525" cy="26670"/>
          </a:xfrm>
          <a:custGeom>
            <a:avLst/>
            <a:gdLst/>
            <a:ahLst/>
            <a:cxnLst/>
            <a:rect l="l" t="t" r="r" b="b"/>
            <a:pathLst>
              <a:path w="9525" h="26669">
                <a:moveTo>
                  <a:pt x="9524" y="26669"/>
                </a:moveTo>
                <a:lnTo>
                  <a:pt x="0" y="26669"/>
                </a:lnTo>
                <a:lnTo>
                  <a:pt x="0" y="0"/>
                </a:lnTo>
                <a:lnTo>
                  <a:pt x="9524" y="0"/>
                </a:lnTo>
                <a:lnTo>
                  <a:pt x="9524" y="26669"/>
                </a:lnTo>
                <a:close/>
              </a:path>
            </a:pathLst>
          </a:custGeom>
          <a:solidFill>
            <a:srgbClr val="ED21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796924" y="1511300"/>
            <a:ext cx="7616825" cy="28028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spc="60" dirty="0">
                <a:solidFill>
                  <a:srgbClr val="333333"/>
                </a:solidFill>
                <a:latin typeface="Trebuchet MS"/>
                <a:cs typeface="Trebuchet MS"/>
              </a:rPr>
              <a:t>Kubernetes</a:t>
            </a:r>
            <a:r>
              <a:rPr sz="2100" spc="-6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0" dirty="0">
                <a:solidFill>
                  <a:srgbClr val="333333"/>
                </a:solidFill>
                <a:latin typeface="Trebuchet MS"/>
                <a:cs typeface="Trebuchet MS"/>
              </a:rPr>
              <a:t>seul</a:t>
            </a:r>
            <a:r>
              <a:rPr sz="2100" spc="-6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est</a:t>
            </a:r>
            <a:r>
              <a:rPr sz="2100" spc="-6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0" dirty="0">
                <a:solidFill>
                  <a:srgbClr val="333333"/>
                </a:solidFill>
                <a:latin typeface="Trebuchet MS"/>
                <a:cs typeface="Trebuchet MS"/>
              </a:rPr>
              <a:t>pas</a:t>
            </a:r>
            <a:r>
              <a:rPr sz="2100" spc="-5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assez...</a:t>
            </a:r>
            <a:endParaRPr sz="2100">
              <a:latin typeface="Trebuchet MS"/>
              <a:cs typeface="Trebuchet MS"/>
            </a:endParaRPr>
          </a:p>
          <a:p>
            <a:pPr marL="393065" marR="5080">
              <a:lnSpc>
                <a:spcPct val="151800"/>
              </a:lnSpc>
              <a:spcBef>
                <a:spcPts val="375"/>
              </a:spcBef>
            </a:pPr>
            <a:r>
              <a:rPr sz="2100" spc="85" dirty="0">
                <a:solidFill>
                  <a:srgbClr val="333333"/>
                </a:solidFill>
                <a:latin typeface="Trebuchet MS"/>
                <a:cs typeface="Trebuchet MS"/>
              </a:rPr>
              <a:t>UN</a:t>
            </a:r>
            <a:r>
              <a:rPr sz="2100" spc="-9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70" dirty="0">
                <a:solidFill>
                  <a:srgbClr val="333333"/>
                </a:solidFill>
                <a:latin typeface="Trebuchet MS"/>
                <a:cs typeface="Trebuchet MS"/>
              </a:rPr>
              <a:t>ServiceMesh</a:t>
            </a:r>
            <a:r>
              <a:rPr sz="2100" spc="-9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à</a:t>
            </a:r>
            <a:r>
              <a:rPr sz="2100" spc="-9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95" dirty="0">
                <a:solidFill>
                  <a:srgbClr val="333333"/>
                </a:solidFill>
                <a:latin typeface="Trebuchet MS"/>
                <a:cs typeface="Trebuchet MS"/>
              </a:rPr>
              <a:t>gérer</a:t>
            </a:r>
            <a:r>
              <a:rPr sz="2100" spc="-9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trafic</a:t>
            </a:r>
            <a:r>
              <a:rPr sz="2100" spc="-9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80" dirty="0">
                <a:solidFill>
                  <a:srgbClr val="333333"/>
                </a:solidFill>
                <a:latin typeface="Trebuchet MS"/>
                <a:cs typeface="Trebuchet MS"/>
              </a:rPr>
              <a:t>façonnage</a:t>
            </a:r>
            <a:r>
              <a:rPr sz="2100" spc="-9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( </a:t>
            </a:r>
            <a:r>
              <a:rPr sz="2100" u="heavy" spc="-10" dirty="0">
                <a:solidFill>
                  <a:srgbClr val="ED2137"/>
                </a:solidFill>
                <a:uFill>
                  <a:solidFill>
                    <a:srgbClr val="ED2137"/>
                  </a:solidFill>
                </a:uFill>
                <a:latin typeface="Trebuchet MS"/>
                <a:cs typeface="Trebuchet MS"/>
                <a:hlinkClick r:id="rId3"/>
              </a:rPr>
              <a:t>Linkerd 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,</a:t>
            </a:r>
            <a:r>
              <a:rPr sz="2100" spc="-9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u="heavy" spc="-10" dirty="0">
                <a:solidFill>
                  <a:srgbClr val="ED2137"/>
                </a:solidFill>
                <a:uFill>
                  <a:solidFill>
                    <a:srgbClr val="ED2137"/>
                  </a:solidFill>
                </a:uFill>
                <a:latin typeface="Trebuchet MS"/>
                <a:cs typeface="Trebuchet MS"/>
                <a:hlinkClick r:id="rId4"/>
              </a:rPr>
              <a:t>Istio 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,</a:t>
            </a:r>
            <a:r>
              <a:rPr sz="2100" spc="-9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155" dirty="0">
                <a:solidFill>
                  <a:srgbClr val="333333"/>
                </a:solidFill>
                <a:latin typeface="Trebuchet MS"/>
                <a:cs typeface="Trebuchet MS"/>
              </a:rPr>
              <a:t>...) </a:t>
            </a:r>
            <a:r>
              <a:rPr sz="2100" u="heavy" spc="75" dirty="0">
                <a:solidFill>
                  <a:srgbClr val="ED2137"/>
                </a:solidFill>
                <a:uFill>
                  <a:solidFill>
                    <a:srgbClr val="ED2137"/>
                  </a:solidFill>
                </a:uFill>
                <a:latin typeface="Trebuchet MS"/>
                <a:cs typeface="Trebuchet MS"/>
                <a:hlinkClick r:id="rId5"/>
              </a:rPr>
              <a:t>Gestionnaire de certificats</a:t>
            </a:r>
            <a:r>
              <a:rPr sz="2100" spc="-30" dirty="0">
                <a:solidFill>
                  <a:srgbClr val="ED2137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à</a:t>
            </a:r>
            <a:r>
              <a:rPr sz="2100" spc="-3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95" dirty="0">
                <a:solidFill>
                  <a:srgbClr val="333333"/>
                </a:solidFill>
                <a:latin typeface="Trebuchet MS"/>
                <a:cs typeface="Trebuchet MS"/>
              </a:rPr>
              <a:t>gérer</a:t>
            </a:r>
            <a:r>
              <a:rPr sz="2100" spc="-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80" dirty="0">
                <a:solidFill>
                  <a:srgbClr val="333333"/>
                </a:solidFill>
                <a:latin typeface="Trebuchet MS"/>
                <a:cs typeface="Trebuchet MS"/>
              </a:rPr>
              <a:t>ton</a:t>
            </a:r>
            <a:r>
              <a:rPr sz="2100" spc="-3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HTTPS</a:t>
            </a:r>
            <a:r>
              <a:rPr sz="2100" spc="-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certificats</a:t>
            </a:r>
            <a:endParaRPr sz="2100">
              <a:latin typeface="Trebuchet MS"/>
              <a:cs typeface="Trebuchet MS"/>
            </a:endParaRPr>
          </a:p>
          <a:p>
            <a:pPr marL="393065">
              <a:lnSpc>
                <a:spcPct val="100000"/>
              </a:lnSpc>
              <a:spcBef>
                <a:spcPts val="1230"/>
              </a:spcBef>
            </a:pPr>
            <a:r>
              <a:rPr sz="2100" u="heavy" dirty="0">
                <a:solidFill>
                  <a:srgbClr val="ED2137"/>
                </a:solidFill>
                <a:uFill>
                  <a:solidFill>
                    <a:srgbClr val="ED2137"/>
                  </a:solidFill>
                </a:uFill>
                <a:latin typeface="Trebuchet MS"/>
                <a:cs typeface="Trebuchet MS"/>
                <a:hlinkClick r:id="rId6"/>
              </a:rPr>
              <a:t>Sauter</a:t>
            </a:r>
            <a:r>
              <a:rPr sz="2100" spc="-25" dirty="0">
                <a:solidFill>
                  <a:srgbClr val="ED2137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à</a:t>
            </a:r>
            <a:r>
              <a:rPr sz="2100" spc="-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chiffrer</a:t>
            </a:r>
            <a:r>
              <a:rPr sz="2100" spc="-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80" dirty="0">
                <a:solidFill>
                  <a:srgbClr val="333333"/>
                </a:solidFill>
                <a:latin typeface="Trebuchet MS"/>
                <a:cs typeface="Trebuchet MS"/>
              </a:rPr>
              <a:t>ton</a:t>
            </a:r>
            <a:r>
              <a:rPr sz="2100" spc="-2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secrets</a:t>
            </a:r>
            <a:endParaRPr sz="2100">
              <a:latin typeface="Trebuchet MS"/>
              <a:cs typeface="Trebuchet MS"/>
            </a:endParaRPr>
          </a:p>
          <a:p>
            <a:pPr marL="393065">
              <a:lnSpc>
                <a:spcPct val="100000"/>
              </a:lnSpc>
              <a:spcBef>
                <a:spcPts val="1305"/>
              </a:spcBef>
            </a:pPr>
            <a:r>
              <a:rPr sz="2100" u="heavy" spc="60" dirty="0">
                <a:solidFill>
                  <a:srgbClr val="ED2137"/>
                </a:solidFill>
                <a:uFill>
                  <a:solidFill>
                    <a:srgbClr val="ED2137"/>
                  </a:solidFill>
                </a:uFill>
                <a:latin typeface="Trebuchet MS"/>
                <a:cs typeface="Trebuchet MS"/>
                <a:hlinkClick r:id="rId7"/>
              </a:rPr>
              <a:t>Un </a:t>
            </a:r>
            <a:r>
              <a:rPr sz="2100" spc="60" dirty="0">
                <a:solidFill>
                  <a:srgbClr val="ED2137"/>
                </a:solidFill>
                <a:latin typeface="Trebuchet MS"/>
                <a:cs typeface="Trebuchet MS"/>
                <a:hlinkClick r:id="rId7"/>
              </a:rPr>
              <a:t>arg </a:t>
            </a:r>
            <a:r>
              <a:rPr sz="2100" u="heavy" spc="60" dirty="0">
                <a:solidFill>
                  <a:srgbClr val="ED2137"/>
                </a:solidFill>
                <a:uFill>
                  <a:solidFill>
                    <a:srgbClr val="ED2137"/>
                  </a:solidFill>
                </a:uFill>
                <a:latin typeface="Trebuchet MS"/>
                <a:cs typeface="Trebuchet MS"/>
                <a:hlinkClick r:id="rId7"/>
              </a:rPr>
              <a:t>oCD </a:t>
            </a:r>
            <a:r>
              <a:rPr sz="2100" spc="60" dirty="0">
                <a:solidFill>
                  <a:srgbClr val="333333"/>
                </a:solidFill>
                <a:latin typeface="Trebuchet MS"/>
                <a:cs typeface="Trebuchet MS"/>
              </a:rPr>
              <a:t>,</a:t>
            </a:r>
            <a:r>
              <a:rPr sz="2100" spc="-7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u="heavy" dirty="0">
                <a:solidFill>
                  <a:srgbClr val="ED2137"/>
                </a:solidFill>
                <a:uFill>
                  <a:solidFill>
                    <a:srgbClr val="ED2137"/>
                  </a:solidFill>
                </a:uFill>
                <a:latin typeface="Trebuchet MS"/>
                <a:cs typeface="Trebuchet MS"/>
                <a:hlinkClick r:id="rId8"/>
              </a:rPr>
              <a:t>Flux</a:t>
            </a:r>
            <a:r>
              <a:rPr sz="2100" spc="-70" dirty="0">
                <a:solidFill>
                  <a:srgbClr val="ED2137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à</a:t>
            </a:r>
            <a:r>
              <a:rPr sz="2100" spc="-7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95" dirty="0">
                <a:solidFill>
                  <a:srgbClr val="333333"/>
                </a:solidFill>
                <a:latin typeface="Trebuchet MS"/>
                <a:cs typeface="Trebuchet MS"/>
              </a:rPr>
              <a:t>gérer</a:t>
            </a:r>
            <a:r>
              <a:rPr sz="2100" spc="-7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80" dirty="0">
                <a:solidFill>
                  <a:srgbClr val="333333"/>
                </a:solidFill>
                <a:latin typeface="Trebuchet MS"/>
                <a:cs typeface="Trebuchet MS"/>
              </a:rPr>
              <a:t>ton</a:t>
            </a:r>
            <a:r>
              <a:rPr sz="2100" spc="-7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0" dirty="0">
                <a:solidFill>
                  <a:srgbClr val="333333"/>
                </a:solidFill>
                <a:latin typeface="Trebuchet MS"/>
                <a:cs typeface="Trebuchet MS"/>
              </a:rPr>
              <a:t>GitOps</a:t>
            </a:r>
            <a:r>
              <a:rPr sz="2100" spc="-7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flux de travail</a:t>
            </a:r>
            <a:endParaRPr sz="2100">
              <a:latin typeface="Trebuchet MS"/>
              <a:cs typeface="Trebuchet MS"/>
            </a:endParaRPr>
          </a:p>
          <a:p>
            <a:pPr marL="393065">
              <a:lnSpc>
                <a:spcPct val="100000"/>
              </a:lnSpc>
              <a:spcBef>
                <a:spcPts val="1230"/>
              </a:spcBef>
            </a:pPr>
            <a:r>
              <a:rPr sz="2100" spc="-25" dirty="0">
                <a:solidFill>
                  <a:srgbClr val="333333"/>
                </a:solidFill>
                <a:latin typeface="Trebuchet MS"/>
                <a:cs typeface="Trebuchet MS"/>
              </a:rPr>
              <a:t>...</a:t>
            </a:r>
            <a:endParaRPr sz="21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SUIVANT</a:t>
            </a:r>
            <a:r>
              <a:rPr spc="-215" dirty="0"/>
              <a:t> </a:t>
            </a:r>
            <a:r>
              <a:rPr spc="-130" dirty="0"/>
              <a:t>ÉTAPE...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2181224"/>
            <a:ext cx="95250" cy="9524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2666999"/>
            <a:ext cx="95250" cy="9524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3143249"/>
            <a:ext cx="95250" cy="9524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3895724"/>
            <a:ext cx="95250" cy="95249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9748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pc="60" dirty="0">
                <a:hlinkClick r:id="rId3"/>
              </a:rPr>
              <a:t>Kubernetes</a:t>
            </a:r>
            <a:r>
              <a:rPr spc="170" dirty="0">
                <a:hlinkClick r:id="rId3"/>
              </a:rPr>
              <a:t> </a:t>
            </a:r>
            <a:r>
              <a:rPr spc="10" dirty="0">
                <a:hlinkClick r:id="rId3"/>
              </a:rPr>
              <a:t>administration</a:t>
            </a:r>
            <a:r>
              <a:rPr spc="170" dirty="0">
                <a:hlinkClick r:id="rId3"/>
              </a:rPr>
              <a:t> </a:t>
            </a:r>
            <a:r>
              <a:rPr spc="-10" dirty="0">
                <a:hlinkClick r:id="rId3"/>
              </a:rPr>
              <a:t>entraînement</a:t>
            </a:r>
            <a:r>
              <a:rPr u="none" spc="-10" dirty="0">
                <a:hlinkClick r:id="rId3"/>
              </a:rPr>
              <a:t>​</a:t>
            </a:r>
          </a:p>
          <a:p>
            <a:pPr marL="370840" marR="1840864">
              <a:lnSpc>
                <a:spcPct val="151800"/>
              </a:lnSpc>
              <a:spcBef>
                <a:spcPts val="375"/>
              </a:spcBef>
            </a:pPr>
            <a:r>
              <a:rPr u="none" spc="85" dirty="0">
                <a:solidFill>
                  <a:srgbClr val="333333"/>
                </a:solidFill>
              </a:rPr>
              <a:t>Comprendre</a:t>
            </a:r>
            <a:r>
              <a:rPr u="none" spc="-40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le</a:t>
            </a:r>
            <a:r>
              <a:rPr u="none" spc="-40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architecture</a:t>
            </a:r>
            <a:r>
              <a:rPr u="none" spc="-40" dirty="0">
                <a:solidFill>
                  <a:srgbClr val="333333"/>
                </a:solidFill>
              </a:rPr>
              <a:t> </a:t>
            </a:r>
            <a:r>
              <a:rPr u="none" spc="100" dirty="0">
                <a:solidFill>
                  <a:srgbClr val="333333"/>
                </a:solidFill>
              </a:rPr>
              <a:t>et</a:t>
            </a:r>
            <a:r>
              <a:rPr u="none" spc="-40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interne</a:t>
            </a:r>
            <a:r>
              <a:rPr u="none" spc="-40" dirty="0">
                <a:solidFill>
                  <a:srgbClr val="333333"/>
                </a:solidFill>
              </a:rPr>
              <a:t> </a:t>
            </a:r>
            <a:r>
              <a:rPr u="none" spc="70" dirty="0">
                <a:solidFill>
                  <a:srgbClr val="333333"/>
                </a:solidFill>
              </a:rPr>
              <a:t>fonctionnement</a:t>
            </a:r>
            <a:r>
              <a:rPr u="none" spc="-35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de</a:t>
            </a:r>
            <a:r>
              <a:rPr u="none" spc="-40" dirty="0">
                <a:solidFill>
                  <a:srgbClr val="333333"/>
                </a:solidFill>
              </a:rPr>
              <a:t> </a:t>
            </a:r>
            <a:r>
              <a:rPr u="none" spc="65" dirty="0">
                <a:solidFill>
                  <a:srgbClr val="333333"/>
                </a:solidFill>
              </a:rPr>
              <a:t>un</a:t>
            </a:r>
            <a:r>
              <a:rPr u="none" spc="-40" dirty="0">
                <a:solidFill>
                  <a:srgbClr val="333333"/>
                </a:solidFill>
              </a:rPr>
              <a:t> </a:t>
            </a:r>
            <a:r>
              <a:rPr u="none" spc="60" dirty="0">
                <a:solidFill>
                  <a:srgbClr val="333333"/>
                </a:solidFill>
              </a:rPr>
              <a:t>Kubernetes</a:t>
            </a:r>
            <a:r>
              <a:rPr u="none" spc="-40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Installation </a:t>
            </a:r>
            <a:r>
              <a:rPr u="none" spc="-10" dirty="0">
                <a:solidFill>
                  <a:srgbClr val="333333"/>
                </a:solidFill>
              </a:rPr>
              <a:t>de la plateforme</a:t>
            </a:r>
            <a:r>
              <a:rPr u="none" spc="-15" dirty="0">
                <a:solidFill>
                  <a:srgbClr val="333333"/>
                </a:solidFill>
              </a:rPr>
              <a:t> </a:t>
            </a:r>
            <a:r>
              <a:rPr u="none" spc="100" dirty="0">
                <a:solidFill>
                  <a:srgbClr val="333333"/>
                </a:solidFill>
              </a:rPr>
              <a:t>et</a:t>
            </a:r>
            <a:r>
              <a:rPr u="none" spc="-10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fonctionner</a:t>
            </a:r>
            <a:r>
              <a:rPr u="none" spc="-10" dirty="0">
                <a:solidFill>
                  <a:srgbClr val="333333"/>
                </a:solidFill>
              </a:rPr>
              <a:t> </a:t>
            </a:r>
            <a:r>
              <a:rPr u="none" spc="65" dirty="0">
                <a:solidFill>
                  <a:srgbClr val="333333"/>
                </a:solidFill>
              </a:rPr>
              <a:t>un</a:t>
            </a:r>
            <a:r>
              <a:rPr u="none" spc="-10" dirty="0">
                <a:solidFill>
                  <a:srgbClr val="333333"/>
                </a:solidFill>
              </a:rPr>
              <a:t> cluster </a:t>
            </a:r>
            <a:r>
              <a:rPr u="none" spc="60" dirty="0">
                <a:solidFill>
                  <a:srgbClr val="333333"/>
                </a:solidFill>
              </a:rPr>
              <a:t>Kubernetes</a:t>
            </a:r>
          </a:p>
          <a:p>
            <a:pPr marL="370840" marR="5080">
              <a:lnSpc>
                <a:spcPts val="2100"/>
              </a:lnSpc>
              <a:spcBef>
                <a:spcPts val="1650"/>
              </a:spcBef>
            </a:pPr>
            <a:r>
              <a:rPr u="none" spc="60" dirty="0">
                <a:solidFill>
                  <a:srgbClr val="333333"/>
                </a:solidFill>
              </a:rPr>
              <a:t>Distinguer</a:t>
            </a:r>
            <a:r>
              <a:rPr u="none" spc="-35" dirty="0">
                <a:solidFill>
                  <a:srgbClr val="333333"/>
                </a:solidFill>
              </a:rPr>
              <a:t> </a:t>
            </a:r>
            <a:r>
              <a:rPr u="none" spc="100" dirty="0">
                <a:solidFill>
                  <a:srgbClr val="333333"/>
                </a:solidFill>
              </a:rPr>
              <a:t>et</a:t>
            </a:r>
            <a:r>
              <a:rPr u="none" spc="-30" dirty="0">
                <a:solidFill>
                  <a:srgbClr val="333333"/>
                </a:solidFill>
              </a:rPr>
              <a:t> </a:t>
            </a:r>
            <a:r>
              <a:rPr u="none" spc="85" dirty="0">
                <a:solidFill>
                  <a:srgbClr val="333333"/>
                </a:solidFill>
              </a:rPr>
              <a:t>choisir</a:t>
            </a:r>
            <a:r>
              <a:rPr u="none" spc="-30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le</a:t>
            </a:r>
            <a:r>
              <a:rPr u="none" spc="-35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différent</a:t>
            </a:r>
            <a:r>
              <a:rPr u="none" spc="-30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outils</a:t>
            </a:r>
            <a:r>
              <a:rPr u="none" spc="-30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en rapport</a:t>
            </a:r>
            <a:r>
              <a:rPr u="none" spc="-30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à</a:t>
            </a:r>
            <a:r>
              <a:rPr u="none" spc="-35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le</a:t>
            </a:r>
            <a:r>
              <a:rPr u="none" spc="-30" dirty="0">
                <a:solidFill>
                  <a:srgbClr val="333333"/>
                </a:solidFill>
              </a:rPr>
              <a:t> </a:t>
            </a:r>
            <a:r>
              <a:rPr u="none" spc="55" dirty="0">
                <a:solidFill>
                  <a:srgbClr val="333333"/>
                </a:solidFill>
              </a:rPr>
              <a:t>entretien</a:t>
            </a:r>
            <a:r>
              <a:rPr u="none" spc="-30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de</a:t>
            </a:r>
            <a:r>
              <a:rPr u="none" spc="-30" dirty="0">
                <a:solidFill>
                  <a:srgbClr val="333333"/>
                </a:solidFill>
              </a:rPr>
              <a:t> </a:t>
            </a:r>
            <a:r>
              <a:rPr u="none" spc="65" dirty="0">
                <a:solidFill>
                  <a:srgbClr val="333333"/>
                </a:solidFill>
              </a:rPr>
              <a:t>un</a:t>
            </a:r>
            <a:r>
              <a:rPr u="none" spc="-35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grappe</a:t>
            </a:r>
            <a:r>
              <a:rPr u="none" spc="-30" dirty="0">
                <a:solidFill>
                  <a:srgbClr val="333333"/>
                </a:solidFill>
              </a:rPr>
              <a:t> </a:t>
            </a:r>
            <a:r>
              <a:rPr u="none" spc="-10" dirty="0">
                <a:solidFill>
                  <a:srgbClr val="333333"/>
                </a:solidFill>
              </a:rPr>
              <a:t>(réseau, </a:t>
            </a:r>
            <a:r>
              <a:rPr u="none" dirty="0">
                <a:solidFill>
                  <a:srgbClr val="333333"/>
                </a:solidFill>
              </a:rPr>
              <a:t>journaux,</a:t>
            </a:r>
            <a:r>
              <a:rPr u="none" spc="-50" dirty="0">
                <a:solidFill>
                  <a:srgbClr val="333333"/>
                </a:solidFill>
              </a:rPr>
              <a:t> </a:t>
            </a:r>
            <a:r>
              <a:rPr u="none" spc="-10" dirty="0">
                <a:solidFill>
                  <a:srgbClr val="333333"/>
                </a:solidFill>
              </a:rPr>
              <a:t>métrique)</a:t>
            </a:r>
          </a:p>
          <a:p>
            <a:pPr marL="370840">
              <a:lnSpc>
                <a:spcPct val="100000"/>
              </a:lnSpc>
              <a:spcBef>
                <a:spcPts val="1305"/>
              </a:spcBef>
            </a:pPr>
            <a:r>
              <a:rPr u="none" spc="50" dirty="0">
                <a:solidFill>
                  <a:srgbClr val="333333"/>
                </a:solidFill>
              </a:rPr>
              <a:t>Configure</a:t>
            </a:r>
            <a:r>
              <a:rPr u="none" spc="-15" dirty="0">
                <a:solidFill>
                  <a:srgbClr val="333333"/>
                </a:solidFill>
              </a:rPr>
              <a:t> </a:t>
            </a:r>
            <a:r>
              <a:rPr u="none" spc="100" dirty="0">
                <a:solidFill>
                  <a:srgbClr val="333333"/>
                </a:solidFill>
              </a:rPr>
              <a:t>et</a:t>
            </a:r>
            <a:r>
              <a:rPr u="none" spc="-15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opérationnel</a:t>
            </a:r>
            <a:r>
              <a:rPr u="none" spc="-15" dirty="0">
                <a:solidFill>
                  <a:srgbClr val="333333"/>
                </a:solidFill>
              </a:rPr>
              <a:t> </a:t>
            </a:r>
            <a:r>
              <a:rPr u="none" spc="60" dirty="0">
                <a:solidFill>
                  <a:srgbClr val="333333"/>
                </a:solidFill>
              </a:rPr>
              <a:t>moniteur</a:t>
            </a:r>
            <a:r>
              <a:rPr u="none" spc="-15" dirty="0">
                <a:solidFill>
                  <a:srgbClr val="333333"/>
                </a:solidFill>
              </a:rPr>
              <a:t> </a:t>
            </a:r>
            <a:r>
              <a:rPr u="none" spc="65" dirty="0">
                <a:solidFill>
                  <a:srgbClr val="333333"/>
                </a:solidFill>
              </a:rPr>
              <a:t>un</a:t>
            </a:r>
            <a:r>
              <a:rPr u="none" spc="-15" dirty="0">
                <a:solidFill>
                  <a:srgbClr val="333333"/>
                </a:solidFill>
              </a:rPr>
              <a:t> </a:t>
            </a:r>
            <a:r>
              <a:rPr u="none" spc="60" dirty="0">
                <a:solidFill>
                  <a:srgbClr val="333333"/>
                </a:solidFill>
              </a:rPr>
              <a:t>Kubernetes</a:t>
            </a:r>
            <a:r>
              <a:rPr u="none" spc="-15" dirty="0">
                <a:solidFill>
                  <a:srgbClr val="333333"/>
                </a:solidFill>
              </a:rPr>
              <a:t> </a:t>
            </a:r>
            <a:r>
              <a:rPr u="none" spc="-10" dirty="0">
                <a:solidFill>
                  <a:srgbClr val="333333"/>
                </a:solidFill>
              </a:rPr>
              <a:t>grappe</a:t>
            </a:r>
          </a:p>
        </p:txBody>
      </p:sp>
    </p:spTree>
  </p:cSld>
  <p:clrMapOvr>
    <a:masterClrMapping/>
  </p:clrMapOvr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0" y="0"/>
            <a:ext cx="13525500" cy="171450"/>
            <a:chOff x="0" y="0"/>
            <a:chExt cx="13525500" cy="17145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3525499" cy="17144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0" y="0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733800" y="1552574"/>
            <a:ext cx="6067424" cy="4571999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5" dirty="0"/>
              <a:t>AUTRE</a:t>
            </a:r>
            <a:r>
              <a:rPr spc="-210" dirty="0"/>
              <a:t> </a:t>
            </a:r>
            <a:r>
              <a:rPr spc="-10" dirty="0"/>
              <a:t>DISTRIBUTIONS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1647824"/>
            <a:ext cx="95250" cy="9524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2133599"/>
            <a:ext cx="95250" cy="9524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2609849"/>
            <a:ext cx="95250" cy="9524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3095624"/>
            <a:ext cx="95250" cy="9524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3571874"/>
            <a:ext cx="95250" cy="9524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4048124"/>
            <a:ext cx="95250" cy="95249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4533899"/>
            <a:ext cx="95250" cy="95249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5010149"/>
            <a:ext cx="95250" cy="95249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6076949"/>
            <a:ext cx="95250" cy="95249"/>
          </a:xfrm>
          <a:prstGeom prst="rect">
            <a:avLst/>
          </a:prstGeom>
        </p:spPr>
      </p:pic>
      <p:sp>
        <p:nvSpPr>
          <p:cNvPr id="12" name="object 12"/>
          <p:cNvSpPr/>
          <p:nvPr/>
        </p:nvSpPr>
        <p:spPr>
          <a:xfrm>
            <a:off x="4314824" y="3734752"/>
            <a:ext cx="635" cy="26670"/>
          </a:xfrm>
          <a:custGeom>
            <a:avLst/>
            <a:gdLst/>
            <a:ahLst/>
            <a:cxnLst/>
            <a:rect l="l" t="t" r="r" b="b"/>
            <a:pathLst>
              <a:path w="635" h="26670">
                <a:moveTo>
                  <a:pt x="602" y="26669"/>
                </a:moveTo>
                <a:lnTo>
                  <a:pt x="0" y="26669"/>
                </a:lnTo>
                <a:lnTo>
                  <a:pt x="0" y="0"/>
                </a:lnTo>
                <a:lnTo>
                  <a:pt x="602" y="0"/>
                </a:lnTo>
                <a:lnTo>
                  <a:pt x="602" y="26669"/>
                </a:lnTo>
                <a:close/>
              </a:path>
            </a:pathLst>
          </a:custGeom>
          <a:solidFill>
            <a:srgbClr val="ED21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838563" y="3734752"/>
            <a:ext cx="19685" cy="26670"/>
          </a:xfrm>
          <a:custGeom>
            <a:avLst/>
            <a:gdLst/>
            <a:ahLst/>
            <a:cxnLst/>
            <a:rect l="l" t="t" r="r" b="b"/>
            <a:pathLst>
              <a:path w="19685" h="26670">
                <a:moveTo>
                  <a:pt x="19185" y="26669"/>
                </a:moveTo>
                <a:lnTo>
                  <a:pt x="0" y="26669"/>
                </a:lnTo>
                <a:lnTo>
                  <a:pt x="0" y="0"/>
                </a:lnTo>
                <a:lnTo>
                  <a:pt x="19185" y="0"/>
                </a:lnTo>
                <a:lnTo>
                  <a:pt x="19185" y="26669"/>
                </a:lnTo>
                <a:close/>
              </a:path>
            </a:pathLst>
          </a:custGeom>
          <a:solidFill>
            <a:srgbClr val="ED21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667499" y="6239826"/>
            <a:ext cx="9525" cy="26670"/>
          </a:xfrm>
          <a:custGeom>
            <a:avLst/>
            <a:gdLst/>
            <a:ahLst/>
            <a:cxnLst/>
            <a:rect l="l" t="t" r="r" b="b"/>
            <a:pathLst>
              <a:path w="9525" h="26670">
                <a:moveTo>
                  <a:pt x="9524" y="26670"/>
                </a:moveTo>
                <a:lnTo>
                  <a:pt x="0" y="26670"/>
                </a:lnTo>
                <a:lnTo>
                  <a:pt x="0" y="0"/>
                </a:lnTo>
                <a:lnTo>
                  <a:pt x="9524" y="0"/>
                </a:lnTo>
                <a:lnTo>
                  <a:pt x="9524" y="26670"/>
                </a:lnTo>
                <a:close/>
              </a:path>
            </a:pathLst>
          </a:custGeom>
          <a:solidFill>
            <a:srgbClr val="ED21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1177924" y="1345564"/>
            <a:ext cx="10074910" cy="5487400"/>
          </a:xfrm>
          <a:prstGeom prst="rect">
            <a:avLst/>
          </a:prstGeom>
        </p:spPr>
        <p:txBody>
          <a:bodyPr vert="horz" wrap="square" lIns="0" tIns="1784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5"/>
              </a:spcBef>
            </a:pPr>
            <a:r>
              <a:rPr sz="2100" u="heavy" spc="90" dirty="0">
                <a:solidFill>
                  <a:srgbClr val="ED2137"/>
                </a:solidFill>
                <a:uFill>
                  <a:solidFill>
                    <a:srgbClr val="ED2137"/>
                  </a:solidFill>
                </a:uFill>
                <a:latin typeface="Trebuchet MS"/>
                <a:cs typeface="Trebuchet MS"/>
                <a:hlinkClick r:id="rId3"/>
              </a:rPr>
              <a:t>PKS</a:t>
            </a:r>
            <a:r>
              <a:rPr sz="2100" u="heavy" spc="-100" dirty="0">
                <a:solidFill>
                  <a:srgbClr val="ED2137"/>
                </a:solidFill>
                <a:uFill>
                  <a:solidFill>
                    <a:srgbClr val="ED2137"/>
                  </a:solidFill>
                </a:uFill>
                <a:latin typeface="Trebuchet MS"/>
                <a:cs typeface="Trebuchet MS"/>
                <a:hlinkClick r:id="rId3"/>
              </a:rPr>
              <a:t> </a:t>
            </a:r>
            <a:r>
              <a:rPr sz="2100" u="heavy" spc="-35" dirty="0">
                <a:solidFill>
                  <a:srgbClr val="ED2137"/>
                </a:solidFill>
                <a:uFill>
                  <a:solidFill>
                    <a:srgbClr val="ED2137"/>
                  </a:solidFill>
                </a:uFill>
                <a:latin typeface="Trebuchet MS"/>
                <a:cs typeface="Trebuchet MS"/>
                <a:hlinkClick r:id="rId3"/>
              </a:rPr>
              <a:t>/Pivot</a:t>
            </a:r>
            <a:r>
              <a:rPr sz="2100" u="heavy" spc="-95" dirty="0">
                <a:solidFill>
                  <a:srgbClr val="ED2137"/>
                </a:solidFill>
                <a:uFill>
                  <a:solidFill>
                    <a:srgbClr val="ED2137"/>
                  </a:solidFill>
                </a:uFill>
                <a:latin typeface="Trebuchet MS"/>
                <a:cs typeface="Trebuchet MS"/>
                <a:hlinkClick r:id="rId3"/>
              </a:rPr>
              <a:t> </a:t>
            </a:r>
            <a:r>
              <a:rPr lang="fr-FR" sz="2100" u="heavy" spc="50" dirty="0">
                <a:solidFill>
                  <a:srgbClr val="ED2137"/>
                </a:solidFill>
                <a:uFill>
                  <a:solidFill>
                    <a:srgbClr val="ED2137"/>
                  </a:solidFill>
                </a:uFill>
                <a:latin typeface="Trebuchet MS"/>
                <a:cs typeface="Trebuchet MS"/>
                <a:hlinkClick r:id="rId3"/>
              </a:rPr>
              <a:t>Container</a:t>
            </a:r>
            <a:r>
              <a:rPr sz="2100" u="heavy" spc="-95" dirty="0">
                <a:solidFill>
                  <a:srgbClr val="ED2137"/>
                </a:solidFill>
                <a:uFill>
                  <a:solidFill>
                    <a:srgbClr val="ED2137"/>
                  </a:solidFill>
                </a:uFill>
                <a:latin typeface="Trebuchet MS"/>
                <a:cs typeface="Trebuchet MS"/>
                <a:hlinkClick r:id="rId3"/>
              </a:rPr>
              <a:t> </a:t>
            </a:r>
            <a:r>
              <a:rPr sz="2100" u="heavy" spc="-10" dirty="0">
                <a:solidFill>
                  <a:srgbClr val="ED2137"/>
                </a:solidFill>
                <a:uFill>
                  <a:solidFill>
                    <a:srgbClr val="ED2137"/>
                  </a:solidFill>
                </a:uFill>
                <a:latin typeface="Trebuchet MS"/>
                <a:cs typeface="Trebuchet MS"/>
                <a:hlinkClick r:id="rId3"/>
              </a:rPr>
              <a:t>Service</a:t>
            </a:r>
            <a:endParaRPr sz="2100" dirty="0">
              <a:latin typeface="Trebuchet MS"/>
              <a:cs typeface="Trebuchet MS"/>
            </a:endParaRPr>
          </a:p>
          <a:p>
            <a:pPr marL="12700" marR="4300220">
              <a:lnSpc>
                <a:spcPct val="148800"/>
              </a:lnSpc>
              <a:spcBef>
                <a:spcPts val="75"/>
              </a:spcBef>
            </a:pPr>
            <a:r>
              <a:rPr sz="2100" u="heavy" spc="95" dirty="0">
                <a:solidFill>
                  <a:srgbClr val="ED2137"/>
                </a:solidFill>
                <a:uFill>
                  <a:solidFill>
                    <a:srgbClr val="ED2137"/>
                  </a:solidFill>
                </a:uFill>
                <a:latin typeface="Trebuchet MS"/>
                <a:cs typeface="Trebuchet MS"/>
                <a:hlinkClick r:id="rId4"/>
              </a:rPr>
              <a:t>kubeadm</a:t>
            </a:r>
            <a:r>
              <a:rPr sz="2100" spc="-35" dirty="0">
                <a:solidFill>
                  <a:srgbClr val="ED2137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( </a:t>
            </a:r>
            <a:r>
              <a:rPr sz="2100" u="heavy" dirty="0">
                <a:solidFill>
                  <a:srgbClr val="ED2137"/>
                </a:solidFill>
                <a:uFill>
                  <a:solidFill>
                    <a:srgbClr val="ED2137"/>
                  </a:solidFill>
                </a:uFill>
                <a:latin typeface="Trebuchet MS"/>
                <a:cs typeface="Trebuchet MS"/>
                <a:hlinkClick r:id="rId5"/>
              </a:rPr>
              <a:t>documentation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),</a:t>
            </a: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u="heavy" spc="60" dirty="0">
                <a:solidFill>
                  <a:srgbClr val="ED2137"/>
                </a:solidFill>
                <a:uFill>
                  <a:solidFill>
                    <a:srgbClr val="ED2137"/>
                  </a:solidFill>
                </a:uFill>
                <a:latin typeface="Trebuchet MS"/>
                <a:cs typeface="Trebuchet MS"/>
                <a:hlinkClick r:id="rId6"/>
              </a:rPr>
              <a:t>minikube</a:t>
            </a:r>
            <a:r>
              <a:rPr sz="2100" spc="-35" dirty="0">
                <a:solidFill>
                  <a:srgbClr val="ED2137"/>
                </a:solidFill>
                <a:latin typeface="Trebuchet MS"/>
                <a:cs typeface="Trebuchet MS"/>
              </a:rPr>
              <a:t> </a:t>
            </a:r>
            <a:r>
              <a:rPr sz="2100" spc="100" dirty="0">
                <a:solidFill>
                  <a:srgbClr val="333333"/>
                </a:solidFill>
                <a:latin typeface="Trebuchet MS"/>
                <a:cs typeface="Trebuchet MS"/>
              </a:rPr>
              <a:t>et</a:t>
            </a: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u="heavy" spc="-20" dirty="0">
                <a:solidFill>
                  <a:srgbClr val="ED2137"/>
                </a:solidFill>
                <a:uFill>
                  <a:solidFill>
                    <a:srgbClr val="ED2137"/>
                  </a:solidFill>
                </a:uFill>
                <a:latin typeface="Trebuchet MS"/>
                <a:cs typeface="Trebuchet MS"/>
                <a:hlinkClick r:id="rId7"/>
              </a:rPr>
              <a:t>gentil</a:t>
            </a:r>
            <a:r>
              <a:rPr sz="2100" spc="-20" dirty="0">
                <a:solidFill>
                  <a:srgbClr val="ED2137"/>
                </a:solidFill>
                <a:latin typeface="Trebuchet MS"/>
                <a:cs typeface="Trebuchet MS"/>
              </a:rPr>
              <a:t> </a:t>
            </a:r>
            <a:r>
              <a:rPr sz="2100" u="heavy" spc="70" dirty="0">
                <a:solidFill>
                  <a:srgbClr val="ED2137"/>
                </a:solidFill>
                <a:uFill>
                  <a:solidFill>
                    <a:srgbClr val="ED2137"/>
                  </a:solidFill>
                </a:uFill>
                <a:latin typeface="Trebuchet MS"/>
                <a:cs typeface="Trebuchet MS"/>
                <a:hlinkClick r:id="rId8"/>
              </a:rPr>
              <a:t>Docker</a:t>
            </a:r>
            <a:r>
              <a:rPr sz="2100" u="heavy" spc="-75" dirty="0">
                <a:solidFill>
                  <a:srgbClr val="ED2137"/>
                </a:solidFill>
                <a:uFill>
                  <a:solidFill>
                    <a:srgbClr val="ED2137"/>
                  </a:solidFill>
                </a:uFill>
                <a:latin typeface="Trebuchet MS"/>
                <a:cs typeface="Trebuchet MS"/>
                <a:hlinkClick r:id="rId8"/>
              </a:rPr>
              <a:t> </a:t>
            </a:r>
            <a:r>
              <a:rPr sz="2100" u="heavy" spc="75" dirty="0">
                <a:solidFill>
                  <a:srgbClr val="ED2137"/>
                </a:solidFill>
                <a:uFill>
                  <a:solidFill>
                    <a:srgbClr val="ED2137"/>
                  </a:solidFill>
                </a:uFill>
                <a:latin typeface="Trebuchet MS"/>
                <a:cs typeface="Trebuchet MS"/>
                <a:hlinkClick r:id="rId8"/>
              </a:rPr>
              <a:t>Ordinateur de bureau</a:t>
            </a:r>
            <a:endParaRPr sz="2100" dirty="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305"/>
              </a:spcBef>
            </a:pPr>
            <a:r>
              <a:rPr sz="2100" u="heavy" spc="105" dirty="0">
                <a:solidFill>
                  <a:srgbClr val="ED2137"/>
                </a:solidFill>
                <a:uFill>
                  <a:solidFill>
                    <a:srgbClr val="ED2137"/>
                  </a:solidFill>
                </a:uFill>
                <a:latin typeface="Trebuchet MS"/>
                <a:cs typeface="Trebuchet MS"/>
                <a:hlinkClick r:id="rId9"/>
              </a:rPr>
              <a:t>kops</a:t>
            </a:r>
            <a:r>
              <a:rPr sz="2100" spc="135" dirty="0">
                <a:solidFill>
                  <a:srgbClr val="ED2137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(Kubernetes</a:t>
            </a:r>
            <a:r>
              <a:rPr sz="2100" spc="14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Opérations)</a:t>
            </a:r>
            <a:endParaRPr sz="2100" dirty="0">
              <a:latin typeface="Trebuchet MS"/>
              <a:cs typeface="Trebuchet MS"/>
            </a:endParaRPr>
          </a:p>
          <a:p>
            <a:pPr marL="12700" marR="615950">
              <a:lnSpc>
                <a:spcPct val="148800"/>
              </a:lnSpc>
            </a:pP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Ansible</a:t>
            </a:r>
            <a:r>
              <a:rPr sz="2100" spc="-3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70" dirty="0">
                <a:solidFill>
                  <a:srgbClr val="333333"/>
                </a:solidFill>
                <a:latin typeface="Trebuchet MS"/>
                <a:cs typeface="Trebuchet MS"/>
              </a:rPr>
              <a:t>Manuels de jeu</a:t>
            </a:r>
            <a:r>
              <a:rPr sz="2100" spc="-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75" dirty="0">
                <a:solidFill>
                  <a:srgbClr val="333333"/>
                </a:solidFill>
                <a:latin typeface="Trebuchet MS"/>
                <a:cs typeface="Trebuchet MS"/>
              </a:rPr>
              <a:t>( </a:t>
            </a:r>
            <a:r>
              <a:rPr sz="2100" u="heavy" spc="75" dirty="0">
                <a:solidFill>
                  <a:srgbClr val="ED2137"/>
                </a:solidFill>
                <a:uFill>
                  <a:solidFill>
                    <a:srgbClr val="ED2137"/>
                  </a:solidFill>
                </a:uFill>
                <a:latin typeface="Trebuchet MS"/>
                <a:cs typeface="Trebuchet MS"/>
                <a:hlinkClick r:id="rId10"/>
              </a:rPr>
              <a:t>kubes </a:t>
            </a:r>
            <a:r>
              <a:rPr sz="2100" spc="-595" dirty="0">
                <a:solidFill>
                  <a:srgbClr val="ED2137"/>
                </a:solidFill>
                <a:latin typeface="Trebuchet MS"/>
                <a:cs typeface="Trebuchet MS"/>
                <a:hlinkClick r:id="rId10"/>
              </a:rPr>
              <a:t>p</a:t>
            </a:r>
            <a:r>
              <a:rPr sz="2100" u="heavy" spc="275" dirty="0">
                <a:solidFill>
                  <a:srgbClr val="333333"/>
                </a:solidFill>
                <a:uFill>
                  <a:solidFill>
                    <a:srgbClr val="ED2137"/>
                  </a:solidFill>
                </a:uFill>
                <a:latin typeface="Times New Roman"/>
                <a:cs typeface="Times New Roman"/>
                <a:hlinkClick r:id="rId10"/>
              </a:rPr>
              <a:t> </a:t>
            </a:r>
            <a:r>
              <a:rPr sz="2100" dirty="0">
                <a:solidFill>
                  <a:srgbClr val="ED2137"/>
                </a:solidFill>
                <a:latin typeface="Trebuchet MS"/>
                <a:cs typeface="Trebuchet MS"/>
                <a:hlinkClick r:id="rId10"/>
              </a:rPr>
              <a:t>rayon</a:t>
            </a:r>
            <a:r>
              <a:rPr sz="2100" spc="-30" dirty="0">
                <a:solidFill>
                  <a:srgbClr val="ED2137"/>
                </a:solidFill>
                <a:latin typeface="Trebuchet MS"/>
                <a:cs typeface="Trebuchet MS"/>
              </a:rPr>
              <a:t> </a:t>
            </a:r>
            <a:r>
              <a:rPr sz="2100" spc="100" dirty="0">
                <a:solidFill>
                  <a:srgbClr val="333333"/>
                </a:solidFill>
                <a:latin typeface="Trebuchet MS"/>
                <a:cs typeface="Trebuchet MS"/>
              </a:rPr>
              <a:t>et</a:t>
            </a:r>
            <a:r>
              <a:rPr sz="2100" spc="-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u="heavy" dirty="0">
                <a:solidFill>
                  <a:srgbClr val="ED2137"/>
                </a:solidFill>
                <a:uFill>
                  <a:solidFill>
                    <a:srgbClr val="ED2137"/>
                  </a:solidFill>
                </a:uFill>
                <a:latin typeface="Trebuchet MS"/>
                <a:cs typeface="Trebuchet MS"/>
                <a:hlinkClick r:id="rId11"/>
              </a:rPr>
              <a:t>kubernetes/contrib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)</a:t>
            </a:r>
            <a:r>
              <a:rPr sz="2100" spc="-3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00" dirty="0">
                <a:solidFill>
                  <a:srgbClr val="333333"/>
                </a:solidFill>
                <a:latin typeface="Trebuchet MS"/>
                <a:cs typeface="Trebuchet MS"/>
              </a:rPr>
              <a:t>et</a:t>
            </a:r>
            <a:r>
              <a:rPr sz="2100" spc="-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u="heavy" spc="85" dirty="0">
                <a:solidFill>
                  <a:srgbClr val="ED2137"/>
                </a:solidFill>
                <a:uFill>
                  <a:solidFill>
                    <a:srgbClr val="ED2137"/>
                  </a:solidFill>
                </a:uFill>
                <a:latin typeface="Trebuchet MS"/>
                <a:cs typeface="Trebuchet MS"/>
                <a:hlinkClick r:id="rId12"/>
              </a:rPr>
              <a:t>modules</a:t>
            </a:r>
            <a:r>
              <a:rPr sz="2100" spc="-30" dirty="0">
                <a:solidFill>
                  <a:srgbClr val="ED2137"/>
                </a:solidFill>
                <a:latin typeface="Trebuchet MS"/>
                <a:cs typeface="Trebuchet MS"/>
              </a:rPr>
              <a:t> 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Ansible </a:t>
            </a:r>
            <a:r>
              <a:rPr sz="2100" u="heavy" spc="95" dirty="0">
                <a:solidFill>
                  <a:srgbClr val="ED2137"/>
                </a:solidFill>
                <a:uFill>
                  <a:solidFill>
                    <a:srgbClr val="ED2137"/>
                  </a:solidFill>
                </a:uFill>
                <a:latin typeface="Trebuchet MS"/>
                <a:cs typeface="Trebuchet MS"/>
                <a:hlinkClick r:id="rId13"/>
              </a:rPr>
              <a:t>K3S</a:t>
            </a:r>
            <a:r>
              <a:rPr sz="2100" spc="-85" dirty="0">
                <a:solidFill>
                  <a:srgbClr val="ED2137"/>
                </a:solidFill>
                <a:latin typeface="Trebuchet MS"/>
                <a:cs typeface="Trebuchet MS"/>
              </a:rPr>
              <a:t> </a:t>
            </a:r>
            <a:r>
              <a:rPr sz="2100" spc="100" dirty="0">
                <a:solidFill>
                  <a:srgbClr val="333333"/>
                </a:solidFill>
                <a:latin typeface="Trebuchet MS"/>
                <a:cs typeface="Trebuchet MS"/>
              </a:rPr>
              <a:t>et</a:t>
            </a:r>
            <a:r>
              <a:rPr sz="2100" spc="-8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u="heavy" spc="75" dirty="0">
                <a:solidFill>
                  <a:srgbClr val="ED2137"/>
                </a:solidFill>
                <a:uFill>
                  <a:solidFill>
                    <a:srgbClr val="ED2137"/>
                  </a:solidFill>
                </a:uFill>
                <a:latin typeface="Trebuchet MS"/>
                <a:cs typeface="Trebuchet MS"/>
                <a:hlinkClick r:id="rId14"/>
              </a:rPr>
              <a:t>k3d</a:t>
            </a:r>
            <a:r>
              <a:rPr sz="2100" spc="-85" dirty="0">
                <a:solidFill>
                  <a:srgbClr val="ED2137"/>
                </a:solidFill>
                <a:latin typeface="Trebuchet MS"/>
                <a:cs typeface="Trebuchet MS"/>
              </a:rPr>
              <a:t> </a:t>
            </a:r>
            <a:r>
              <a:rPr sz="2100" spc="55" dirty="0">
                <a:solidFill>
                  <a:srgbClr val="333333"/>
                </a:solidFill>
                <a:latin typeface="Trebuchet MS"/>
                <a:cs typeface="Trebuchet MS"/>
              </a:rPr>
              <a:t>par</a:t>
            </a:r>
            <a:r>
              <a:rPr sz="2100" spc="-8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40" dirty="0">
                <a:solidFill>
                  <a:srgbClr val="333333"/>
                </a:solidFill>
                <a:latin typeface="Trebuchet MS"/>
                <a:cs typeface="Trebuchet MS"/>
              </a:rPr>
              <a:t>Propriétaire de ranch</a:t>
            </a:r>
            <a:endParaRPr sz="2100" dirty="0">
              <a:latin typeface="Trebuchet MS"/>
              <a:cs typeface="Trebuchet MS"/>
            </a:endParaRPr>
          </a:p>
          <a:p>
            <a:pPr marL="12700" marR="7257415">
              <a:lnSpc>
                <a:spcPct val="148800"/>
              </a:lnSpc>
              <a:spcBef>
                <a:spcPts val="75"/>
              </a:spcBef>
            </a:pPr>
            <a:r>
              <a:rPr sz="2100" u="heavy" spc="90" dirty="0">
                <a:solidFill>
                  <a:srgbClr val="ED2137"/>
                </a:solidFill>
                <a:uFill>
                  <a:solidFill>
                    <a:srgbClr val="ED2137"/>
                  </a:solidFill>
                </a:uFill>
                <a:latin typeface="Trebuchet MS"/>
                <a:cs typeface="Trebuchet MS"/>
                <a:hlinkClick r:id="rId15"/>
              </a:rPr>
              <a:t>MicroK8s</a:t>
            </a:r>
            <a:r>
              <a:rPr sz="2100" spc="-80" dirty="0">
                <a:solidFill>
                  <a:srgbClr val="ED2137"/>
                </a:solidFill>
                <a:latin typeface="Trebuchet MS"/>
                <a:cs typeface="Trebuchet MS"/>
              </a:rPr>
              <a:t> </a:t>
            </a:r>
            <a:r>
              <a:rPr sz="2100" spc="55" dirty="0">
                <a:solidFill>
                  <a:srgbClr val="333333"/>
                </a:solidFill>
                <a:latin typeface="Trebuchet MS"/>
                <a:cs typeface="Trebuchet MS"/>
              </a:rPr>
              <a:t>par</a:t>
            </a:r>
            <a:r>
              <a:rPr sz="2100" spc="-8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Canonical </a:t>
            </a:r>
            <a:r>
              <a:rPr sz="2100" u="heavy" spc="65" dirty="0">
                <a:solidFill>
                  <a:srgbClr val="ED2137"/>
                </a:solidFill>
                <a:uFill>
                  <a:solidFill>
                    <a:srgbClr val="ED2137"/>
                  </a:solidFill>
                </a:uFill>
                <a:latin typeface="Trebuchet MS"/>
                <a:cs typeface="Trebuchet MS"/>
                <a:hlinkClick r:id="rId16"/>
              </a:rPr>
              <a:t>RKE2</a:t>
            </a:r>
            <a:r>
              <a:rPr sz="2100" spc="-80" dirty="0">
                <a:solidFill>
                  <a:srgbClr val="ED2137"/>
                </a:solidFill>
                <a:latin typeface="Trebuchet MS"/>
                <a:cs typeface="Trebuchet MS"/>
              </a:rPr>
              <a:t> </a:t>
            </a:r>
            <a:r>
              <a:rPr sz="2100" spc="55" dirty="0">
                <a:solidFill>
                  <a:srgbClr val="333333"/>
                </a:solidFill>
                <a:latin typeface="Trebuchet MS"/>
                <a:cs typeface="Trebuchet MS"/>
              </a:rPr>
              <a:t>par</a:t>
            </a:r>
            <a:r>
              <a:rPr sz="2100" spc="-8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40" dirty="0">
                <a:solidFill>
                  <a:srgbClr val="333333"/>
                </a:solidFill>
                <a:latin typeface="Trebuchet MS"/>
                <a:cs typeface="Trebuchet MS"/>
              </a:rPr>
              <a:t>Propriétaire de ranch</a:t>
            </a:r>
            <a:endParaRPr sz="2100" dirty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2100" dirty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000"/>
              </a:spcBef>
            </a:pPr>
            <a:endParaRPr sz="2100" dirty="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Liste:</a:t>
            </a:r>
            <a:r>
              <a:rPr sz="2100" spc="1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u="heavy" spc="60" dirty="0">
                <a:solidFill>
                  <a:srgbClr val="ED2137"/>
                </a:solidFill>
                <a:uFill>
                  <a:solidFill>
                    <a:srgbClr val="ED2137"/>
                  </a:solidFill>
                </a:uFill>
                <a:latin typeface="Trebuchet MS"/>
                <a:cs typeface="Trebuchet MS"/>
                <a:hlinkClick r:id="rId17"/>
              </a:rPr>
              <a:t>Kubernetes</a:t>
            </a:r>
            <a:r>
              <a:rPr sz="2100" u="heavy" spc="10" dirty="0">
                <a:solidFill>
                  <a:srgbClr val="ED2137"/>
                </a:solidFill>
                <a:uFill>
                  <a:solidFill>
                    <a:srgbClr val="ED2137"/>
                  </a:solidFill>
                </a:uFill>
                <a:latin typeface="Trebuchet MS"/>
                <a:cs typeface="Trebuchet MS"/>
                <a:hlinkClick r:id="rId17"/>
              </a:rPr>
              <a:t> </a:t>
            </a:r>
            <a:r>
              <a:rPr sz="2100" u="heavy" spc="50" dirty="0">
                <a:solidFill>
                  <a:srgbClr val="ED2137"/>
                </a:solidFill>
                <a:uFill>
                  <a:solidFill>
                    <a:srgbClr val="ED2137"/>
                  </a:solidFill>
                </a:uFill>
                <a:latin typeface="Trebuchet MS"/>
                <a:cs typeface="Trebuchet MS"/>
                <a:hlinkClick r:id="rId17"/>
              </a:rPr>
              <a:t>Distributions</a:t>
            </a:r>
            <a:r>
              <a:rPr sz="2100" u="heavy" spc="10" dirty="0">
                <a:solidFill>
                  <a:srgbClr val="ED2137"/>
                </a:solidFill>
                <a:uFill>
                  <a:solidFill>
                    <a:srgbClr val="ED2137"/>
                  </a:solidFill>
                </a:uFill>
                <a:latin typeface="Trebuchet MS"/>
                <a:cs typeface="Trebuchet MS"/>
                <a:hlinkClick r:id="rId17"/>
              </a:rPr>
              <a:t> </a:t>
            </a:r>
            <a:r>
              <a:rPr sz="2100" u="heavy" spc="100" dirty="0">
                <a:solidFill>
                  <a:srgbClr val="ED2137"/>
                </a:solidFill>
                <a:uFill>
                  <a:solidFill>
                    <a:srgbClr val="ED2137"/>
                  </a:solidFill>
                </a:uFill>
                <a:latin typeface="Trebuchet MS"/>
                <a:cs typeface="Trebuchet MS"/>
                <a:hlinkClick r:id="rId17"/>
              </a:rPr>
              <a:t>et</a:t>
            </a:r>
            <a:r>
              <a:rPr sz="2100" u="heavy" spc="10" dirty="0">
                <a:solidFill>
                  <a:srgbClr val="ED2137"/>
                </a:solidFill>
                <a:uFill>
                  <a:solidFill>
                    <a:srgbClr val="ED2137"/>
                  </a:solidFill>
                </a:uFill>
                <a:latin typeface="Trebuchet MS"/>
                <a:cs typeface="Trebuchet MS"/>
                <a:hlinkClick r:id="rId17"/>
              </a:rPr>
              <a:t> </a:t>
            </a:r>
            <a:r>
              <a:rPr sz="2100" u="heavy" dirty="0">
                <a:solidFill>
                  <a:srgbClr val="ED2137"/>
                </a:solidFill>
                <a:uFill>
                  <a:solidFill>
                    <a:srgbClr val="ED2137"/>
                  </a:solidFill>
                </a:uFill>
                <a:latin typeface="Trebuchet MS"/>
                <a:cs typeface="Trebuchet MS"/>
                <a:hlinkClick r:id="rId17"/>
              </a:rPr>
              <a:t>Plateformes</a:t>
            </a:r>
            <a:r>
              <a:rPr sz="2100" spc="10" dirty="0">
                <a:solidFill>
                  <a:srgbClr val="ED2137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entretenu</a:t>
            </a:r>
            <a:r>
              <a:rPr sz="2100" spc="1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5" dirty="0">
                <a:solidFill>
                  <a:srgbClr val="333333"/>
                </a:solidFill>
                <a:latin typeface="Trebuchet MS"/>
                <a:cs typeface="Trebuchet MS"/>
              </a:rPr>
              <a:t>par</a:t>
            </a:r>
            <a:r>
              <a:rPr sz="2100" spc="1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0" dirty="0">
                <a:solidFill>
                  <a:srgbClr val="333333"/>
                </a:solidFill>
                <a:latin typeface="Trebuchet MS"/>
                <a:cs typeface="Trebuchet MS"/>
              </a:rPr>
              <a:t>Linux</a:t>
            </a:r>
            <a:r>
              <a:rPr sz="2100" spc="1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0" dirty="0">
                <a:solidFill>
                  <a:srgbClr val="333333"/>
                </a:solidFill>
                <a:latin typeface="Trebuchet MS"/>
                <a:cs typeface="Trebuchet MS"/>
              </a:rPr>
              <a:t>Fondation</a:t>
            </a:r>
            <a:endParaRPr sz="2100" dirty="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885233" y="4441856"/>
            <a:ext cx="375539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-160" dirty="0"/>
              <a:t>STATEFULSETS</a:t>
            </a:r>
            <a:endParaRPr sz="4000"/>
          </a:p>
        </p:txBody>
      </p:sp>
      <p:sp>
        <p:nvSpPr>
          <p:cNvPr id="4" name="object 4"/>
          <p:cNvSpPr txBox="1"/>
          <p:nvPr/>
        </p:nvSpPr>
        <p:spPr>
          <a:xfrm>
            <a:off x="4844751" y="7249159"/>
            <a:ext cx="3836035" cy="238527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450" spc="175" dirty="0">
                <a:solidFill>
                  <a:srgbClr val="AAAAAA"/>
                </a:solidFill>
                <a:latin typeface="Trebuchet MS"/>
                <a:cs typeface="Trebuchet MS"/>
              </a:rPr>
              <a:t>©</a:t>
            </a:r>
            <a:r>
              <a:rPr sz="1450" spc="30" dirty="0">
                <a:solidFill>
                  <a:srgbClr val="AAAAAA"/>
                </a:solidFill>
                <a:latin typeface="Trebuchet MS"/>
                <a:cs typeface="Trebuchet MS"/>
              </a:rPr>
              <a:t> </a:t>
            </a:r>
            <a:r>
              <a:rPr sz="1450" dirty="0">
                <a:solidFill>
                  <a:srgbClr val="AAAAAA"/>
                </a:solidFill>
                <a:latin typeface="Trebuchet MS"/>
                <a:cs typeface="Trebuchet MS"/>
              </a:rPr>
              <a:t>Droits d'auteur</a:t>
            </a:r>
            <a:r>
              <a:rPr sz="1450" spc="35" dirty="0">
                <a:solidFill>
                  <a:srgbClr val="AAAAAA"/>
                </a:solidFill>
                <a:latin typeface="Trebuchet MS"/>
                <a:cs typeface="Trebuchet MS"/>
              </a:rPr>
              <a:t> </a:t>
            </a:r>
            <a:r>
              <a:rPr sz="1450" spc="70" dirty="0">
                <a:solidFill>
                  <a:srgbClr val="AAAAAA"/>
                </a:solidFill>
                <a:latin typeface="Trebuchet MS"/>
                <a:cs typeface="Trebuchet MS"/>
              </a:rPr>
              <a:t>2024</a:t>
            </a:r>
            <a:r>
              <a:rPr sz="1450" spc="30" dirty="0">
                <a:solidFill>
                  <a:srgbClr val="AAAAAA"/>
                </a:solidFill>
                <a:latin typeface="Trebuchet MS"/>
                <a:cs typeface="Trebuchet MS"/>
              </a:rPr>
              <a:t> </a:t>
            </a:r>
            <a:r>
              <a:rPr lang="fr" sz="1450" dirty="0" err="1">
                <a:solidFill>
                  <a:srgbClr val="AAAAAA"/>
                </a:solidFill>
                <a:latin typeface="Trebuchet MS"/>
                <a:cs typeface="Trebuchet MS"/>
              </a:rPr>
              <a:t>boîte à bits </a:t>
            </a:r>
            <a:r>
              <a:rPr sz="1450" dirty="0">
                <a:solidFill>
                  <a:srgbClr val="AAAAAA"/>
                </a:solidFill>
                <a:latin typeface="Trebuchet MS"/>
                <a:cs typeface="Trebuchet MS"/>
              </a:rPr>
              <a:t>.</a:t>
            </a:r>
            <a:r>
              <a:rPr sz="1450" spc="35" dirty="0">
                <a:solidFill>
                  <a:srgbClr val="AAAAAA"/>
                </a:solidFill>
                <a:latin typeface="Trebuchet MS"/>
                <a:cs typeface="Trebuchet MS"/>
              </a:rPr>
              <a:t> </a:t>
            </a:r>
            <a:r>
              <a:rPr sz="1450" dirty="0">
                <a:solidFill>
                  <a:srgbClr val="AAAAAA"/>
                </a:solidFill>
                <a:latin typeface="Trebuchet MS"/>
                <a:cs typeface="Trebuchet MS"/>
              </a:rPr>
              <a:t>Tous</a:t>
            </a:r>
            <a:r>
              <a:rPr sz="1450" spc="30" dirty="0">
                <a:solidFill>
                  <a:srgbClr val="AAAAAA"/>
                </a:solidFill>
                <a:latin typeface="Trebuchet MS"/>
                <a:cs typeface="Trebuchet MS"/>
              </a:rPr>
              <a:t> </a:t>
            </a:r>
            <a:r>
              <a:rPr sz="1450" dirty="0">
                <a:solidFill>
                  <a:srgbClr val="AAAAAA"/>
                </a:solidFill>
                <a:latin typeface="Trebuchet MS"/>
                <a:cs typeface="Trebuchet MS"/>
              </a:rPr>
              <a:t>droits</a:t>
            </a:r>
            <a:r>
              <a:rPr sz="1450" spc="35" dirty="0">
                <a:solidFill>
                  <a:srgbClr val="AAAAAA"/>
                </a:solidFill>
                <a:latin typeface="Trebuchet MS"/>
                <a:cs typeface="Trebuchet MS"/>
              </a:rPr>
              <a:t> </a:t>
            </a:r>
            <a:r>
              <a:rPr sz="1450" spc="-10" dirty="0">
                <a:solidFill>
                  <a:srgbClr val="AAAAAA"/>
                </a:solidFill>
                <a:latin typeface="Trebuchet MS"/>
                <a:cs typeface="Trebuchet MS"/>
              </a:rPr>
              <a:t>réservé</a:t>
            </a:r>
            <a:endParaRPr sz="1450" dirty="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204921" y="7249159"/>
            <a:ext cx="1857375" cy="249554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450" dirty="0">
                <a:solidFill>
                  <a:srgbClr val="AAAAAA"/>
                </a:solidFill>
                <a:latin typeface="Trebuchet MS"/>
                <a:cs typeface="Trebuchet MS"/>
              </a:rPr>
              <a:t>2024-12-15 </a:t>
            </a:r>
            <a:r>
              <a:rPr sz="1450" spc="60" dirty="0">
                <a:solidFill>
                  <a:srgbClr val="AAAAAA"/>
                </a:solidFill>
                <a:latin typeface="Trebuchet MS"/>
                <a:cs typeface="Trebuchet MS"/>
              </a:rPr>
              <a:t>#547bc88</a:t>
            </a:r>
            <a:endParaRPr sz="145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63550" y="7249159"/>
            <a:ext cx="239395" cy="249554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450" spc="45" dirty="0">
                <a:solidFill>
                  <a:srgbClr val="333333"/>
                </a:solidFill>
                <a:latin typeface="Trebuchet MS"/>
                <a:cs typeface="Trebuchet MS"/>
              </a:rPr>
              <a:t>11</a:t>
            </a:r>
            <a:endParaRPr sz="145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458455520"/>
      </p:ext>
    </p:extLst>
  </p:cSld>
  <p:clrMapOvr>
    <a:masterClrMapping/>
  </p:clrMapOvr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6924" y="571563"/>
            <a:ext cx="1937385" cy="558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500" b="1" spc="-10" dirty="0">
                <a:solidFill>
                  <a:srgbClr val="333333"/>
                </a:solidFill>
                <a:latin typeface="Arial"/>
                <a:cs typeface="Arial"/>
              </a:rPr>
              <a:t>ORDRE DU JOUR</a:t>
            </a:r>
            <a:endParaRPr sz="350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1866899"/>
            <a:ext cx="95250" cy="9524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2343149"/>
            <a:ext cx="95250" cy="9524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177924" y="1574164"/>
            <a:ext cx="1327785" cy="9779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48800"/>
              </a:lnSpc>
              <a:spcBef>
                <a:spcPts val="100"/>
              </a:spcBef>
            </a:pP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Description des caractéristiques</a:t>
            </a:r>
            <a:endParaRPr sz="210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624142151"/>
      </p:ext>
    </p:extLst>
  </p:cSld>
  <p:clrMapOvr>
    <a:masterClrMapping/>
  </p:clrMapOvr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40" dirty="0"/>
              <a:t>CARACTÉRISTIQUES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1647824"/>
            <a:ext cx="95250" cy="9524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09687" y="2128837"/>
            <a:ext cx="104775" cy="10477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09687" y="2605087"/>
            <a:ext cx="104775" cy="10477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3095624"/>
            <a:ext cx="95250" cy="9524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09687" y="3567112"/>
            <a:ext cx="104775" cy="104774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09687" y="4043362"/>
            <a:ext cx="104775" cy="104774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09687" y="4529137"/>
            <a:ext cx="104775" cy="104774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1177924" y="1345564"/>
            <a:ext cx="8821420" cy="3873500"/>
          </a:xfrm>
          <a:prstGeom prst="rect">
            <a:avLst/>
          </a:prstGeom>
        </p:spPr>
        <p:txBody>
          <a:bodyPr vert="horz" wrap="square" lIns="0" tIns="1784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5"/>
              </a:spcBef>
            </a:pPr>
            <a:r>
              <a:rPr sz="2100" spc="120" dirty="0">
                <a:solidFill>
                  <a:srgbClr val="333333"/>
                </a:solidFill>
                <a:latin typeface="Trebuchet MS"/>
                <a:cs typeface="Trebuchet MS"/>
              </a:rPr>
              <a:t>Comment</a:t>
            </a:r>
            <a:r>
              <a:rPr sz="2100" spc="-7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à</a:t>
            </a:r>
            <a:r>
              <a:rPr sz="2100" spc="-7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80" dirty="0">
                <a:solidFill>
                  <a:srgbClr val="333333"/>
                </a:solidFill>
                <a:latin typeface="Trebuchet MS"/>
                <a:cs typeface="Trebuchet MS"/>
              </a:rPr>
              <a:t>assurer</a:t>
            </a:r>
            <a:r>
              <a:rPr sz="2100" spc="-6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reproductibilité ?</a:t>
            </a:r>
            <a:endParaRPr sz="2100">
              <a:latin typeface="Trebuchet MS"/>
              <a:cs typeface="Trebuchet MS"/>
            </a:endParaRPr>
          </a:p>
          <a:p>
            <a:pPr marL="393065" marR="5080">
              <a:lnSpc>
                <a:spcPct val="148800"/>
              </a:lnSpc>
              <a:spcBef>
                <a:spcPts val="75"/>
              </a:spcBef>
            </a:pPr>
            <a:r>
              <a:rPr sz="2100" spc="114" dirty="0">
                <a:solidFill>
                  <a:srgbClr val="333333"/>
                </a:solidFill>
                <a:latin typeface="Trebuchet MS"/>
                <a:cs typeface="Trebuchet MS"/>
              </a:rPr>
              <a:t>Capsules</a:t>
            </a:r>
            <a:r>
              <a:rPr sz="2100" spc="-5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75" dirty="0">
                <a:solidFill>
                  <a:srgbClr val="333333"/>
                </a:solidFill>
                <a:latin typeface="Trebuchet MS"/>
                <a:cs typeface="Trebuchet MS"/>
              </a:rPr>
              <a:t>depuis</a:t>
            </a:r>
            <a:r>
              <a:rPr sz="2100" spc="-5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-5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05" dirty="0">
                <a:solidFill>
                  <a:srgbClr val="333333"/>
                </a:solidFill>
                <a:latin typeface="Trebuchet MS"/>
                <a:cs typeface="Trebuchet MS"/>
              </a:rPr>
              <a:t>même</a:t>
            </a:r>
            <a:r>
              <a:rPr sz="2100" spc="-5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90" dirty="0">
                <a:solidFill>
                  <a:srgbClr val="333333"/>
                </a:solidFill>
                <a:latin typeface="Trebuchet MS"/>
                <a:cs typeface="Trebuchet MS"/>
              </a:rPr>
              <a:t>application</a:t>
            </a:r>
            <a:r>
              <a:rPr sz="2100" spc="-5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que</a:t>
            </a:r>
            <a:r>
              <a:rPr sz="2100" spc="-5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5" dirty="0">
                <a:solidFill>
                  <a:srgbClr val="333333"/>
                </a:solidFill>
                <a:latin typeface="Trebuchet MS"/>
                <a:cs typeface="Trebuchet MS"/>
              </a:rPr>
              <a:t>besoin</a:t>
            </a:r>
            <a:r>
              <a:rPr sz="2100" spc="-5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à</a:t>
            </a:r>
            <a:r>
              <a:rPr sz="2100" spc="-5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5" dirty="0">
                <a:solidFill>
                  <a:srgbClr val="333333"/>
                </a:solidFill>
                <a:latin typeface="Trebuchet MS"/>
                <a:cs typeface="Trebuchet MS"/>
              </a:rPr>
              <a:t>communiquer</a:t>
            </a:r>
            <a:r>
              <a:rPr sz="2100" spc="-5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avec</a:t>
            </a:r>
            <a:r>
              <a:rPr sz="2100" spc="-5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chaque</a:t>
            </a:r>
            <a:r>
              <a:rPr sz="2100" spc="-5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autres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découvertes</a:t>
            </a:r>
            <a:r>
              <a:rPr sz="2100" spc="-3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leur</a:t>
            </a:r>
            <a:r>
              <a:rPr sz="2100" spc="-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45" dirty="0">
                <a:solidFill>
                  <a:srgbClr val="333333"/>
                </a:solidFill>
                <a:latin typeface="Trebuchet MS"/>
                <a:cs typeface="Trebuchet MS"/>
              </a:rPr>
              <a:t>stockage</a:t>
            </a:r>
            <a:endParaRPr sz="2100">
              <a:latin typeface="Trebuchet MS"/>
              <a:cs typeface="Trebuchet MS"/>
            </a:endParaRPr>
          </a:p>
          <a:p>
            <a:pPr marL="393065" marR="6812915" indent="-381000">
              <a:lnSpc>
                <a:spcPct val="149800"/>
              </a:lnSpc>
              <a:spcBef>
                <a:spcPts val="50"/>
              </a:spcBef>
            </a:pPr>
            <a:r>
              <a:rPr sz="2100" spc="110" dirty="0">
                <a:solidFill>
                  <a:srgbClr val="333333"/>
                </a:solidFill>
                <a:latin typeface="Trebuchet MS"/>
                <a:cs typeface="Trebuchet MS"/>
              </a:rPr>
              <a:t>Utiliser</a:t>
            </a:r>
            <a:r>
              <a:rPr sz="2100" spc="-8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cas : </a:t>
            </a:r>
            <a:r>
              <a:rPr sz="2100" spc="70" dirty="0">
                <a:solidFill>
                  <a:srgbClr val="333333"/>
                </a:solidFill>
                <a:latin typeface="Trebuchet MS"/>
                <a:cs typeface="Trebuchet MS"/>
              </a:rPr>
              <a:t>Consul 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Elasticsearch </a:t>
            </a:r>
            <a:r>
              <a:rPr sz="2100" spc="80" dirty="0">
                <a:solidFill>
                  <a:srgbClr val="333333"/>
                </a:solidFill>
                <a:latin typeface="Trebuchet MS"/>
                <a:cs typeface="Trebuchet MS"/>
              </a:rPr>
              <a:t>Cassandra</a:t>
            </a:r>
            <a:endParaRPr sz="21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230"/>
              </a:spcBef>
            </a:pPr>
            <a:r>
              <a:rPr sz="2100" dirty="0">
                <a:solidFill>
                  <a:srgbClr val="ED2137"/>
                </a:solidFill>
                <a:latin typeface="Trebuchet MS"/>
                <a:cs typeface="Trebuchet MS"/>
              </a:rPr>
              <a:t>StatefulSets</a:t>
            </a:r>
            <a:r>
              <a:rPr sz="2100" spc="10" dirty="0">
                <a:solidFill>
                  <a:srgbClr val="ED2137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maintenir</a:t>
            </a:r>
            <a:r>
              <a:rPr sz="2100" spc="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5" dirty="0">
                <a:solidFill>
                  <a:srgbClr val="333333"/>
                </a:solidFill>
                <a:latin typeface="Trebuchet MS"/>
                <a:cs typeface="Trebuchet MS"/>
              </a:rPr>
              <a:t>un</a:t>
            </a:r>
            <a:r>
              <a:rPr sz="2100" spc="1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ED2137"/>
                </a:solidFill>
                <a:latin typeface="Trebuchet MS"/>
                <a:cs typeface="Trebuchet MS"/>
              </a:rPr>
              <a:t>collant</a:t>
            </a:r>
            <a:r>
              <a:rPr sz="2100" spc="15" dirty="0">
                <a:solidFill>
                  <a:srgbClr val="ED2137"/>
                </a:solidFill>
                <a:latin typeface="Trebuchet MS"/>
                <a:cs typeface="Trebuchet MS"/>
              </a:rPr>
              <a:t> </a:t>
            </a:r>
            <a:r>
              <a:rPr sz="2100" spc="-10" dirty="0">
                <a:solidFill>
                  <a:srgbClr val="ED2137"/>
                </a:solidFill>
                <a:latin typeface="Trebuchet MS"/>
                <a:cs typeface="Trebuchet MS"/>
              </a:rPr>
              <a:t>identité</a:t>
            </a:r>
            <a:r>
              <a:rPr sz="2100" spc="10" dirty="0">
                <a:solidFill>
                  <a:srgbClr val="ED2137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pour</a:t>
            </a:r>
            <a:r>
              <a:rPr sz="2100" spc="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leur</a:t>
            </a:r>
            <a:r>
              <a:rPr sz="2100" spc="1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95" dirty="0">
                <a:solidFill>
                  <a:srgbClr val="333333"/>
                </a:solidFill>
                <a:latin typeface="Trebuchet MS"/>
                <a:cs typeface="Trebuchet MS"/>
              </a:rPr>
              <a:t>Capsules</a:t>
            </a:r>
            <a:endParaRPr sz="2100">
              <a:latin typeface="Trebuchet MS"/>
              <a:cs typeface="Trebuchet MS"/>
            </a:endParaRPr>
          </a:p>
        </p:txBody>
      </p:sp>
      <p:pic>
        <p:nvPicPr>
          <p:cNvPr id="11" name="object 1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5010149"/>
            <a:ext cx="95250" cy="95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984776"/>
      </p:ext>
    </p:extLst>
  </p:cSld>
  <p:clrMapOvr>
    <a:masterClrMapping/>
  </p:clrMapOvr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20" dirty="0"/>
              <a:t>COLLANT</a:t>
            </a:r>
            <a:r>
              <a:rPr spc="-110" dirty="0"/>
              <a:t> </a:t>
            </a:r>
            <a:r>
              <a:rPr spc="-10" dirty="0"/>
              <a:t>IDENTITÉ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76475" y="1647825"/>
            <a:ext cx="8867774" cy="208597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33449" y="4200524"/>
            <a:ext cx="95250" cy="9524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177924" y="4055791"/>
            <a:ext cx="11450955" cy="1601470"/>
          </a:xfrm>
          <a:prstGeom prst="rect">
            <a:avLst/>
          </a:prstGeom>
        </p:spPr>
        <p:txBody>
          <a:bodyPr vert="horz" wrap="square" lIns="0" tIns="59054" rIns="0" bIns="0" rtlCol="0">
            <a:spAutoFit/>
          </a:bodyPr>
          <a:lstStyle/>
          <a:p>
            <a:pPr marL="12700" marR="5080">
              <a:lnSpc>
                <a:spcPts val="2250"/>
              </a:lnSpc>
              <a:spcBef>
                <a:spcPts val="464"/>
              </a:spcBef>
            </a:pP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-2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00" dirty="0">
                <a:solidFill>
                  <a:srgbClr val="333333"/>
                </a:solidFill>
                <a:latin typeface="Trebuchet MS"/>
                <a:cs typeface="Trebuchet MS"/>
              </a:rPr>
              <a:t>nom</a:t>
            </a:r>
            <a:r>
              <a:rPr sz="2100" spc="-2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de</a:t>
            </a:r>
            <a:r>
              <a:rPr sz="2100" spc="-2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-2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lang="fr-FR" sz="2100" spc="180" dirty="0">
                <a:solidFill>
                  <a:srgbClr val="333333"/>
                </a:solidFill>
                <a:latin typeface="Trebuchet MS"/>
                <a:cs typeface="Trebuchet MS"/>
              </a:rPr>
              <a:t>POD</a:t>
            </a:r>
            <a:r>
              <a:rPr sz="2100" spc="-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de</a:t>
            </a:r>
            <a:r>
              <a:rPr sz="2100" spc="-2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5" dirty="0">
                <a:solidFill>
                  <a:srgbClr val="333333"/>
                </a:solidFill>
                <a:latin typeface="Trebuchet MS"/>
                <a:cs typeface="Trebuchet MS"/>
              </a:rPr>
              <a:t>un</a:t>
            </a:r>
            <a:r>
              <a:rPr sz="2100" spc="-2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345" dirty="0">
                <a:solidFill>
                  <a:srgbClr val="ED2137"/>
                </a:solidFill>
                <a:latin typeface="Tahoma"/>
                <a:cs typeface="Tahoma"/>
              </a:rPr>
              <a:t>StatefulSet</a:t>
            </a:r>
            <a:r>
              <a:rPr sz="2100" spc="-45" dirty="0">
                <a:solidFill>
                  <a:srgbClr val="ED2137"/>
                </a:solidFill>
                <a:latin typeface="Tahoma"/>
                <a:cs typeface="Tahoma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est</a:t>
            </a:r>
            <a:r>
              <a:rPr sz="2100" spc="-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prévisible</a:t>
            </a:r>
            <a:r>
              <a:rPr sz="2100" spc="-2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00" dirty="0">
                <a:solidFill>
                  <a:srgbClr val="333333"/>
                </a:solidFill>
                <a:latin typeface="Trebuchet MS"/>
                <a:cs typeface="Trebuchet MS"/>
              </a:rPr>
              <a:t>et</a:t>
            </a:r>
            <a:r>
              <a:rPr sz="2100" spc="-2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conservateur</a:t>
            </a:r>
            <a:r>
              <a:rPr sz="2100" spc="-2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50" i="1" dirty="0">
                <a:solidFill>
                  <a:srgbClr val="ED2137"/>
                </a:solidFill>
                <a:latin typeface="Trebuchet MS"/>
                <a:cs typeface="Trebuchet MS"/>
              </a:rPr>
              <a:t>mais</a:t>
            </a:r>
            <a:r>
              <a:rPr sz="2150" i="1" spc="-30" dirty="0">
                <a:solidFill>
                  <a:srgbClr val="ED2137"/>
                </a:solidFill>
                <a:latin typeface="Trebuchet MS"/>
                <a:cs typeface="Trebuchet MS"/>
              </a:rPr>
              <a:t> </a:t>
            </a:r>
            <a:r>
              <a:rPr sz="2150" i="1" dirty="0">
                <a:solidFill>
                  <a:srgbClr val="ED2137"/>
                </a:solidFill>
                <a:latin typeface="Trebuchet MS"/>
                <a:cs typeface="Trebuchet MS"/>
              </a:rPr>
              <a:t>aussi</a:t>
            </a:r>
            <a:r>
              <a:rPr sz="2150" i="1" spc="-35" dirty="0">
                <a:solidFill>
                  <a:srgbClr val="ED2137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est</a:t>
            </a:r>
            <a:r>
              <a:rPr sz="2100" spc="-2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lié</a:t>
            </a:r>
            <a:r>
              <a:rPr sz="2100" spc="-2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25" dirty="0">
                <a:solidFill>
                  <a:srgbClr val="333333"/>
                </a:solidFill>
                <a:latin typeface="Trebuchet MS"/>
                <a:cs typeface="Trebuchet MS"/>
              </a:rPr>
              <a:t>à </a:t>
            </a:r>
            <a:r>
              <a:rPr sz="2100" spc="65" dirty="0">
                <a:solidFill>
                  <a:srgbClr val="333333"/>
                </a:solidFill>
                <a:latin typeface="Trebuchet MS"/>
                <a:cs typeface="Trebuchet MS"/>
              </a:rPr>
              <a:t>un</a:t>
            </a:r>
            <a:r>
              <a:rPr sz="2100" spc="-9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204" dirty="0">
                <a:solidFill>
                  <a:srgbClr val="333333"/>
                </a:solidFill>
                <a:latin typeface="Trebuchet MS"/>
                <a:cs typeface="Trebuchet MS"/>
              </a:rPr>
              <a:t>DNS</a:t>
            </a:r>
            <a:r>
              <a:rPr sz="2100" spc="-9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80" dirty="0">
                <a:solidFill>
                  <a:srgbClr val="333333"/>
                </a:solidFill>
                <a:latin typeface="Trebuchet MS"/>
                <a:cs typeface="Trebuchet MS"/>
              </a:rPr>
              <a:t>nom</a:t>
            </a:r>
            <a:endParaRPr sz="2100" dirty="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275"/>
              </a:spcBef>
            </a:pPr>
            <a:r>
              <a:rPr sz="2100" spc="-25" dirty="0">
                <a:solidFill>
                  <a:srgbClr val="333333"/>
                </a:solidFill>
                <a:latin typeface="Trebuchet MS"/>
                <a:cs typeface="Trebuchet MS"/>
              </a:rPr>
              <a:t>Identité:</a:t>
            </a:r>
            <a:r>
              <a:rPr sz="2100" spc="-2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05" dirty="0">
                <a:solidFill>
                  <a:srgbClr val="333333"/>
                </a:solidFill>
                <a:latin typeface="Trebuchet MS"/>
                <a:cs typeface="Trebuchet MS"/>
              </a:rPr>
              <a:t>même</a:t>
            </a:r>
            <a:r>
              <a:rPr sz="2100" spc="-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indice,</a:t>
            </a:r>
            <a:r>
              <a:rPr sz="2100" spc="-2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05" dirty="0">
                <a:solidFill>
                  <a:srgbClr val="333333"/>
                </a:solidFill>
                <a:latin typeface="Trebuchet MS"/>
                <a:cs typeface="Trebuchet MS"/>
              </a:rPr>
              <a:t>même</a:t>
            </a:r>
            <a:r>
              <a:rPr sz="2100" spc="-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réseau</a:t>
            </a:r>
            <a:r>
              <a:rPr sz="2100" spc="-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nom,</a:t>
            </a:r>
            <a:r>
              <a:rPr sz="2100" spc="-2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05" dirty="0">
                <a:solidFill>
                  <a:srgbClr val="333333"/>
                </a:solidFill>
                <a:latin typeface="Trebuchet MS"/>
                <a:cs typeface="Trebuchet MS"/>
              </a:rPr>
              <a:t>même</a:t>
            </a:r>
            <a:r>
              <a:rPr sz="2100" spc="-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stockage.</a:t>
            </a:r>
            <a:endParaRPr sz="2100" dirty="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230"/>
              </a:spcBef>
            </a:pP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-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identité</a:t>
            </a:r>
            <a:r>
              <a:rPr sz="2100" spc="-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bâtons</a:t>
            </a:r>
            <a:r>
              <a:rPr sz="2100" spc="-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à</a:t>
            </a:r>
            <a:r>
              <a:rPr sz="2100" spc="-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-2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lang="fr-FR" sz="2100" spc="100" dirty="0">
                <a:solidFill>
                  <a:srgbClr val="333333"/>
                </a:solidFill>
                <a:latin typeface="Trebuchet MS"/>
                <a:cs typeface="Trebuchet MS"/>
              </a:rPr>
              <a:t>POD</a:t>
            </a:r>
            <a:r>
              <a:rPr sz="2100" spc="-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même</a:t>
            </a:r>
            <a:r>
              <a:rPr sz="2100" spc="-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80" dirty="0">
                <a:solidFill>
                  <a:srgbClr val="333333"/>
                </a:solidFill>
                <a:latin typeface="Trebuchet MS"/>
                <a:cs typeface="Trebuchet MS"/>
              </a:rPr>
              <a:t>si</a:t>
            </a:r>
            <a:r>
              <a:rPr sz="2100" spc="-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95" dirty="0">
                <a:solidFill>
                  <a:srgbClr val="333333"/>
                </a:solidFill>
                <a:latin typeface="Trebuchet MS"/>
                <a:cs typeface="Trebuchet MS"/>
              </a:rPr>
              <a:t>il</a:t>
            </a:r>
            <a:r>
              <a:rPr sz="2100" spc="-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est</a:t>
            </a:r>
            <a:r>
              <a:rPr sz="2100" spc="-2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redémarré</a:t>
            </a:r>
            <a:r>
              <a:rPr sz="2100" spc="-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35" dirty="0">
                <a:solidFill>
                  <a:srgbClr val="333333"/>
                </a:solidFill>
                <a:latin typeface="Trebuchet MS"/>
                <a:cs typeface="Trebuchet MS"/>
              </a:rPr>
              <a:t>sur</a:t>
            </a:r>
            <a:r>
              <a:rPr sz="2100" spc="-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0" dirty="0">
                <a:solidFill>
                  <a:srgbClr val="333333"/>
                </a:solidFill>
                <a:latin typeface="Trebuchet MS"/>
                <a:cs typeface="Trebuchet MS"/>
              </a:rPr>
              <a:t>un autre</a:t>
            </a:r>
            <a:r>
              <a:rPr sz="2100" spc="-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nœud.</a:t>
            </a:r>
            <a:endParaRPr sz="2100" dirty="0">
              <a:latin typeface="Trebuchet MS"/>
              <a:cs typeface="Trebuchet MS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33449" y="4972049"/>
            <a:ext cx="95250" cy="9524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33449" y="5448299"/>
            <a:ext cx="95250" cy="95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854537"/>
      </p:ext>
    </p:extLst>
  </p:cSld>
  <p:clrMapOvr>
    <a:masterClrMapping/>
  </p:clrMapOvr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14" dirty="0"/>
              <a:t>ERREUR</a:t>
            </a:r>
            <a:r>
              <a:rPr spc="-125" dirty="0"/>
              <a:t> </a:t>
            </a:r>
            <a:r>
              <a:rPr spc="-10" dirty="0"/>
              <a:t>MANUTENTION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33624" y="1571624"/>
            <a:ext cx="8896349" cy="4924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798863"/>
      </p:ext>
    </p:extLst>
  </p:cSld>
  <p:clrMapOvr>
    <a:masterClrMapping/>
  </p:clrMapOvr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96924" y="571563"/>
            <a:ext cx="1966595" cy="558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65" dirty="0"/>
              <a:t>MISE À L'ÉCHELLE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95549" y="1590674"/>
            <a:ext cx="8524874" cy="1581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35414"/>
      </p:ext>
    </p:extLst>
  </p:cSld>
  <p:clrMapOvr>
    <a:masterClrMapping/>
  </p:clrMapOvr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96924" y="571563"/>
            <a:ext cx="2120900" cy="558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14" dirty="0"/>
              <a:t>STOCKAGE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81274" y="1685925"/>
            <a:ext cx="8467724" cy="2552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2955"/>
      </p:ext>
    </p:extLst>
  </p:cSld>
  <p:clrMapOvr>
    <a:masterClrMapping/>
  </p:clrMapOvr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20" dirty="0"/>
              <a:t>STOCKAGE</a:t>
            </a:r>
            <a:r>
              <a:rPr spc="-60" dirty="0"/>
              <a:t> </a:t>
            </a:r>
            <a:r>
              <a:rPr spc="85" dirty="0"/>
              <a:t>ET </a:t>
            </a:r>
            <a:r>
              <a:rPr spc="-55" dirty="0"/>
              <a:t>REPROGRAMMATION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43149" y="1552574"/>
            <a:ext cx="8915399" cy="3276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406554"/>
      </p:ext>
    </p:extLst>
  </p:cSld>
  <p:clrMapOvr>
    <a:masterClrMapping/>
  </p:clrMapOvr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09624" y="2085974"/>
            <a:ext cx="12211050" cy="9525"/>
          </a:xfrm>
          <a:custGeom>
            <a:avLst/>
            <a:gdLst/>
            <a:ahLst/>
            <a:cxnLst/>
            <a:rect l="l" t="t" r="r" b="b"/>
            <a:pathLst>
              <a:path w="12211050" h="9525">
                <a:moveTo>
                  <a:pt x="12211049" y="9524"/>
                </a:moveTo>
                <a:lnTo>
                  <a:pt x="0" y="9524"/>
                </a:lnTo>
                <a:lnTo>
                  <a:pt x="0" y="0"/>
                </a:lnTo>
                <a:lnTo>
                  <a:pt x="12211049" y="0"/>
                </a:lnTo>
                <a:lnTo>
                  <a:pt x="12211049" y="952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809624" y="2085974"/>
            <a:ext cx="12211050" cy="3305175"/>
            <a:chOff x="809624" y="2085974"/>
            <a:chExt cx="12211050" cy="3305175"/>
          </a:xfrm>
        </p:grpSpPr>
        <p:sp>
          <p:nvSpPr>
            <p:cNvPr id="4" name="object 4"/>
            <p:cNvSpPr/>
            <p:nvPr/>
          </p:nvSpPr>
          <p:spPr>
            <a:xfrm>
              <a:off x="809612" y="2085974"/>
              <a:ext cx="12211050" cy="3305175"/>
            </a:xfrm>
            <a:custGeom>
              <a:avLst/>
              <a:gdLst/>
              <a:ahLst/>
              <a:cxnLst/>
              <a:rect l="l" t="t" r="r" b="b"/>
              <a:pathLst>
                <a:path w="12211050" h="3305175">
                  <a:moveTo>
                    <a:pt x="12211050" y="0"/>
                  </a:moveTo>
                  <a:lnTo>
                    <a:pt x="12201525" y="0"/>
                  </a:lnTo>
                  <a:lnTo>
                    <a:pt x="12201525" y="3295650"/>
                  </a:lnTo>
                  <a:lnTo>
                    <a:pt x="0" y="3295650"/>
                  </a:lnTo>
                  <a:lnTo>
                    <a:pt x="0" y="3305175"/>
                  </a:lnTo>
                  <a:lnTo>
                    <a:pt x="12201525" y="3305175"/>
                  </a:lnTo>
                  <a:lnTo>
                    <a:pt x="12211050" y="3305175"/>
                  </a:lnTo>
                  <a:lnTo>
                    <a:pt x="12211050" y="3295650"/>
                  </a:lnTo>
                  <a:lnTo>
                    <a:pt x="12211050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09624" y="2085974"/>
              <a:ext cx="9525" cy="3305175"/>
            </a:xfrm>
            <a:custGeom>
              <a:avLst/>
              <a:gdLst/>
              <a:ahLst/>
              <a:cxnLst/>
              <a:rect l="l" t="t" r="r" b="b"/>
              <a:pathLst>
                <a:path w="9525" h="3305175">
                  <a:moveTo>
                    <a:pt x="0" y="3305174"/>
                  </a:moveTo>
                  <a:lnTo>
                    <a:pt x="0" y="0"/>
                  </a:lnTo>
                  <a:lnTo>
                    <a:pt x="9524" y="9524"/>
                  </a:lnTo>
                  <a:lnTo>
                    <a:pt x="9524" y="3295649"/>
                  </a:lnTo>
                  <a:lnTo>
                    <a:pt x="0" y="3305174"/>
                  </a:lnTo>
                  <a:close/>
                </a:path>
              </a:pathLst>
            </a:custGeom>
            <a:solidFill>
              <a:srgbClr val="ED21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95" dirty="0"/>
              <a:t>DESCRIPTEUR</a:t>
            </a:r>
            <a:r>
              <a:rPr spc="-105" dirty="0"/>
              <a:t> </a:t>
            </a:r>
            <a:r>
              <a:rPr spc="-80" dirty="0"/>
              <a:t>EXEMPLE</a:t>
            </a:r>
            <a:r>
              <a:rPr spc="-100" dirty="0"/>
              <a:t> </a:t>
            </a:r>
            <a:r>
              <a:rPr spc="95" dirty="0"/>
              <a:t>(1/3)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9748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u="none" spc="-45" dirty="0">
                <a:solidFill>
                  <a:srgbClr val="333333"/>
                </a:solidFill>
              </a:rPr>
              <a:t>Premièrement, </a:t>
            </a:r>
            <a:r>
              <a:rPr u="none" dirty="0">
                <a:solidFill>
                  <a:srgbClr val="333333"/>
                </a:solidFill>
              </a:rPr>
              <a:t>nous</a:t>
            </a:r>
            <a:r>
              <a:rPr u="none" spc="-40" dirty="0">
                <a:solidFill>
                  <a:srgbClr val="333333"/>
                </a:solidFill>
              </a:rPr>
              <a:t> </a:t>
            </a:r>
            <a:r>
              <a:rPr u="none" spc="65" dirty="0">
                <a:solidFill>
                  <a:srgbClr val="333333"/>
                </a:solidFill>
              </a:rPr>
              <a:t>besoin</a:t>
            </a:r>
            <a:r>
              <a:rPr u="none" spc="-40" dirty="0">
                <a:solidFill>
                  <a:srgbClr val="333333"/>
                </a:solidFill>
              </a:rPr>
              <a:t> </a:t>
            </a:r>
            <a:r>
              <a:rPr u="none" spc="65" dirty="0">
                <a:solidFill>
                  <a:srgbClr val="333333"/>
                </a:solidFill>
              </a:rPr>
              <a:t>un</a:t>
            </a:r>
            <a:r>
              <a:rPr u="none" spc="-40" dirty="0">
                <a:solidFill>
                  <a:srgbClr val="333333"/>
                </a:solidFill>
              </a:rPr>
              <a:t> </a:t>
            </a:r>
            <a:r>
              <a:rPr u="none" spc="70" dirty="0">
                <a:solidFill>
                  <a:srgbClr val="333333"/>
                </a:solidFill>
              </a:rPr>
              <a:t>sans tête</a:t>
            </a:r>
            <a:r>
              <a:rPr u="none" spc="-45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Service</a:t>
            </a:r>
            <a:r>
              <a:rPr u="none" spc="-40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à</a:t>
            </a:r>
            <a:r>
              <a:rPr u="none" spc="-40" dirty="0">
                <a:solidFill>
                  <a:srgbClr val="333333"/>
                </a:solidFill>
              </a:rPr>
              <a:t> </a:t>
            </a:r>
            <a:r>
              <a:rPr u="none" spc="60" dirty="0">
                <a:solidFill>
                  <a:srgbClr val="333333"/>
                </a:solidFill>
              </a:rPr>
              <a:t>poignée</a:t>
            </a:r>
            <a:r>
              <a:rPr u="none" spc="-40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le</a:t>
            </a:r>
            <a:r>
              <a:rPr u="none" spc="-45" dirty="0">
                <a:solidFill>
                  <a:srgbClr val="333333"/>
                </a:solidFill>
              </a:rPr>
              <a:t> </a:t>
            </a:r>
            <a:r>
              <a:rPr u="none" dirty="0"/>
              <a:t>StatefulSet</a:t>
            </a:r>
            <a:r>
              <a:rPr u="none" spc="-40" dirty="0"/>
              <a:t> </a:t>
            </a:r>
            <a:r>
              <a:rPr u="none" spc="95" dirty="0">
                <a:solidFill>
                  <a:srgbClr val="333333"/>
                </a:solidFill>
              </a:rPr>
              <a:t>Capsules</a:t>
            </a:r>
          </a:p>
          <a:p>
            <a:pPr>
              <a:lnSpc>
                <a:spcPct val="100000"/>
              </a:lnSpc>
              <a:spcBef>
                <a:spcPts val="285"/>
              </a:spcBef>
            </a:pPr>
            <a:endParaRPr u="none" spc="95" dirty="0">
              <a:solidFill>
                <a:srgbClr val="333333"/>
              </a:solidFill>
            </a:endParaRPr>
          </a:p>
          <a:p>
            <a:pPr marL="142240" marR="10274935">
              <a:lnSpc>
                <a:spcPts val="1880"/>
              </a:lnSpc>
            </a:pPr>
            <a:r>
              <a:rPr sz="1650" u="none" spc="245" dirty="0">
                <a:solidFill>
                  <a:srgbClr val="0077AA"/>
                </a:solidFill>
                <a:latin typeface="Tahoma"/>
                <a:cs typeface="Tahoma"/>
              </a:rPr>
              <a:t>apiVersion </a:t>
            </a:r>
            <a:r>
              <a:rPr sz="1650" u="none" spc="245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u="none" dirty="0">
                <a:solidFill>
                  <a:srgbClr val="999999"/>
                </a:solidFill>
                <a:latin typeface="Tahoma"/>
                <a:cs typeface="Tahoma"/>
              </a:rPr>
              <a:t>  </a:t>
            </a:r>
            <a:r>
              <a:rPr sz="1650" u="none" spc="100" dirty="0">
                <a:solidFill>
                  <a:srgbClr val="000000"/>
                </a:solidFill>
                <a:latin typeface="Tahoma"/>
                <a:cs typeface="Tahoma"/>
              </a:rPr>
              <a:t>v1 </a:t>
            </a:r>
            <a:r>
              <a:rPr sz="1650" u="none" spc="260" dirty="0">
                <a:solidFill>
                  <a:srgbClr val="0077AA"/>
                </a:solidFill>
                <a:latin typeface="Tahoma"/>
                <a:cs typeface="Tahoma"/>
              </a:rPr>
              <a:t>type </a:t>
            </a:r>
            <a:r>
              <a:rPr sz="1650" u="none" spc="260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u="none" spc="484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650" u="none" spc="155" dirty="0">
                <a:solidFill>
                  <a:srgbClr val="0077AA"/>
                </a:solidFill>
                <a:latin typeface="Tahoma"/>
                <a:cs typeface="Tahoma"/>
              </a:rPr>
              <a:t>Métadonnées </a:t>
            </a:r>
            <a:r>
              <a:rPr sz="1650" u="none" spc="235" dirty="0">
                <a:solidFill>
                  <a:srgbClr val="000000"/>
                </a:solidFill>
                <a:latin typeface="Tahoma"/>
                <a:cs typeface="Tahoma"/>
              </a:rPr>
              <a:t>du service </a:t>
            </a:r>
            <a:r>
              <a:rPr sz="1650" u="none" spc="155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endParaRPr sz="1650">
              <a:latin typeface="Tahoma"/>
              <a:cs typeface="Tahoma"/>
            </a:endParaRPr>
          </a:p>
          <a:p>
            <a:pPr marL="394970">
              <a:lnSpc>
                <a:spcPts val="1764"/>
              </a:lnSpc>
            </a:pPr>
            <a:r>
              <a:rPr sz="1650" u="none" spc="60" dirty="0">
                <a:solidFill>
                  <a:srgbClr val="0077AA"/>
                </a:solidFill>
                <a:latin typeface="Tahoma"/>
                <a:cs typeface="Tahoma"/>
              </a:rPr>
              <a:t>nom </a:t>
            </a:r>
            <a:r>
              <a:rPr sz="1650" u="none" spc="60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u="none" spc="490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650" u="none" spc="145" dirty="0">
                <a:solidFill>
                  <a:srgbClr val="000000"/>
                </a:solidFill>
                <a:latin typeface="Tahoma"/>
                <a:cs typeface="Tahoma"/>
              </a:rPr>
              <a:t>gardien de zoo</a:t>
            </a:r>
            <a:endParaRPr sz="1650">
              <a:latin typeface="Tahoma"/>
              <a:cs typeface="Tahoma"/>
            </a:endParaRPr>
          </a:p>
          <a:p>
            <a:pPr marL="394970">
              <a:lnSpc>
                <a:spcPts val="1875"/>
              </a:lnSpc>
            </a:pPr>
            <a:r>
              <a:rPr sz="1650" u="none" spc="305" dirty="0">
                <a:solidFill>
                  <a:srgbClr val="0077AA"/>
                </a:solidFill>
                <a:latin typeface="Tahoma"/>
                <a:cs typeface="Tahoma"/>
              </a:rPr>
              <a:t>étiquettes </a:t>
            </a:r>
            <a:r>
              <a:rPr sz="1650" u="none" spc="305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endParaRPr sz="1650">
              <a:latin typeface="Tahoma"/>
              <a:cs typeface="Tahoma"/>
            </a:endParaRPr>
          </a:p>
          <a:p>
            <a:pPr marL="142240" marR="9770110" indent="504190">
              <a:lnSpc>
                <a:spcPts val="1880"/>
              </a:lnSpc>
              <a:spcBef>
                <a:spcPts val="95"/>
              </a:spcBef>
            </a:pPr>
            <a:r>
              <a:rPr sz="1650" u="none" spc="165" dirty="0">
                <a:solidFill>
                  <a:srgbClr val="0077AA"/>
                </a:solidFill>
                <a:latin typeface="Tahoma"/>
                <a:cs typeface="Tahoma"/>
              </a:rPr>
              <a:t>application </a:t>
            </a:r>
            <a:r>
              <a:rPr sz="1650" u="none" spc="165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u="none" spc="480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650" u="none" spc="204" dirty="0">
                <a:solidFill>
                  <a:srgbClr val="0077AA"/>
                </a:solidFill>
                <a:latin typeface="Tahoma"/>
                <a:cs typeface="Tahoma"/>
              </a:rPr>
              <a:t>Spécifications </a:t>
            </a:r>
            <a:r>
              <a:rPr sz="1650" u="none" spc="145" dirty="0">
                <a:solidFill>
                  <a:srgbClr val="000000"/>
                </a:solidFill>
                <a:latin typeface="Tahoma"/>
                <a:cs typeface="Tahoma"/>
              </a:rPr>
              <a:t>du gardien de zoo </a:t>
            </a:r>
            <a:r>
              <a:rPr sz="1650" u="none" spc="204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endParaRPr sz="1650">
              <a:latin typeface="Tahoma"/>
              <a:cs typeface="Tahoma"/>
            </a:endParaRPr>
          </a:p>
          <a:p>
            <a:pPr marL="394970">
              <a:lnSpc>
                <a:spcPts val="1770"/>
              </a:lnSpc>
            </a:pPr>
            <a:r>
              <a:rPr sz="1650" u="none" spc="265" dirty="0">
                <a:solidFill>
                  <a:srgbClr val="0077AA"/>
                </a:solidFill>
                <a:latin typeface="Tahoma"/>
                <a:cs typeface="Tahoma"/>
              </a:rPr>
              <a:t>ports </a:t>
            </a:r>
            <a:r>
              <a:rPr sz="1650" u="none" spc="265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endParaRPr sz="1650">
              <a:latin typeface="Tahoma"/>
              <a:cs typeface="Tahoma"/>
            </a:endParaRPr>
          </a:p>
          <a:p>
            <a:pPr marL="899794" marR="9770110" indent="-252729">
              <a:lnSpc>
                <a:spcPts val="1870"/>
              </a:lnSpc>
              <a:spcBef>
                <a:spcPts val="100"/>
              </a:spcBef>
            </a:pPr>
            <a:r>
              <a:rPr sz="1650" u="none" spc="390" dirty="0">
                <a:solidFill>
                  <a:srgbClr val="999999"/>
                </a:solidFill>
                <a:latin typeface="Tahoma"/>
                <a:cs typeface="Tahoma"/>
              </a:rPr>
              <a:t>-</a:t>
            </a:r>
            <a:r>
              <a:rPr sz="1650" u="none" spc="480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650" u="none" spc="60" dirty="0">
                <a:solidFill>
                  <a:srgbClr val="0077AA"/>
                </a:solidFill>
                <a:latin typeface="Tahoma"/>
                <a:cs typeface="Tahoma"/>
              </a:rPr>
              <a:t>nom </a:t>
            </a:r>
            <a:r>
              <a:rPr sz="1650" u="none" spc="60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u="none" spc="480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650" u="none" spc="280" dirty="0">
                <a:solidFill>
                  <a:srgbClr val="0077AA"/>
                </a:solidFill>
                <a:latin typeface="Tahoma"/>
                <a:cs typeface="Tahoma"/>
              </a:rPr>
              <a:t>port </a:t>
            </a:r>
            <a:r>
              <a:rPr sz="1650" u="none" spc="335" dirty="0">
                <a:solidFill>
                  <a:srgbClr val="000000"/>
                </a:solidFill>
                <a:latin typeface="Tahoma"/>
                <a:cs typeface="Tahoma"/>
              </a:rPr>
              <a:t>client </a:t>
            </a:r>
            <a:r>
              <a:rPr sz="1650" u="none" spc="280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u="none" spc="480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650" u="none" spc="70" dirty="0">
                <a:solidFill>
                  <a:srgbClr val="990054"/>
                </a:solidFill>
                <a:latin typeface="Tahoma"/>
                <a:cs typeface="Tahoma"/>
              </a:rPr>
              <a:t>2181</a:t>
            </a:r>
            <a:endParaRPr sz="1650">
              <a:latin typeface="Tahoma"/>
              <a:cs typeface="Tahoma"/>
            </a:endParaRPr>
          </a:p>
          <a:p>
            <a:pPr marL="394970" marR="9896475">
              <a:lnSpc>
                <a:spcPts val="1880"/>
              </a:lnSpc>
              <a:spcBef>
                <a:spcPts val="5"/>
              </a:spcBef>
            </a:pPr>
            <a:r>
              <a:rPr sz="1650" u="none" spc="300" dirty="0">
                <a:solidFill>
                  <a:srgbClr val="0077AA"/>
                </a:solidFill>
                <a:latin typeface="Tahoma"/>
                <a:cs typeface="Tahoma"/>
              </a:rPr>
              <a:t>clusterIP </a:t>
            </a:r>
            <a:r>
              <a:rPr sz="1650" u="none" spc="300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u="none" spc="470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650" u="none" spc="-20" dirty="0">
                <a:solidFill>
                  <a:srgbClr val="000000"/>
                </a:solidFill>
                <a:latin typeface="Tahoma"/>
                <a:cs typeface="Tahoma"/>
              </a:rPr>
              <a:t>Aucun </a:t>
            </a:r>
            <a:r>
              <a:rPr sz="1650" u="none" spc="285" dirty="0">
                <a:solidFill>
                  <a:srgbClr val="0077AA"/>
                </a:solidFill>
                <a:latin typeface="Tahoma"/>
                <a:cs typeface="Tahoma"/>
              </a:rPr>
              <a:t>sélecteur </a:t>
            </a:r>
            <a:r>
              <a:rPr sz="1650" u="none" spc="285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endParaRPr sz="1650">
              <a:latin typeface="Tahoma"/>
              <a:cs typeface="Tahoma"/>
            </a:endParaRPr>
          </a:p>
          <a:p>
            <a:pPr marL="647065">
              <a:lnSpc>
                <a:spcPts val="1825"/>
              </a:lnSpc>
            </a:pPr>
            <a:r>
              <a:rPr sz="1650" u="none" spc="165" dirty="0">
                <a:solidFill>
                  <a:srgbClr val="0077AA"/>
                </a:solidFill>
                <a:latin typeface="Tahoma"/>
                <a:cs typeface="Tahoma"/>
              </a:rPr>
              <a:t>application </a:t>
            </a:r>
            <a:r>
              <a:rPr sz="1650" u="none" spc="165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u="none" spc="480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650" u="none" spc="145" dirty="0">
                <a:solidFill>
                  <a:srgbClr val="000000"/>
                </a:solidFill>
                <a:latin typeface="Tahoma"/>
                <a:cs typeface="Tahoma"/>
              </a:rPr>
              <a:t>gardien de zoo</a:t>
            </a:r>
            <a:endParaRPr sz="1650">
              <a:latin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1787735497"/>
      </p:ext>
    </p:extLst>
  </p:cSld>
  <p:clrMapOvr>
    <a:masterClrMapping/>
  </p:clrMapOvr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09624" y="2352674"/>
            <a:ext cx="12211050" cy="9525"/>
          </a:xfrm>
          <a:custGeom>
            <a:avLst/>
            <a:gdLst/>
            <a:ahLst/>
            <a:cxnLst/>
            <a:rect l="l" t="t" r="r" b="b"/>
            <a:pathLst>
              <a:path w="12211050" h="9525">
                <a:moveTo>
                  <a:pt x="12211049" y="9524"/>
                </a:moveTo>
                <a:lnTo>
                  <a:pt x="0" y="9524"/>
                </a:lnTo>
                <a:lnTo>
                  <a:pt x="0" y="0"/>
                </a:lnTo>
                <a:lnTo>
                  <a:pt x="12211049" y="0"/>
                </a:lnTo>
                <a:lnTo>
                  <a:pt x="12211049" y="952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809624" y="2352674"/>
            <a:ext cx="12211050" cy="4972050"/>
            <a:chOff x="809624" y="2352674"/>
            <a:chExt cx="12211050" cy="4972050"/>
          </a:xfrm>
        </p:grpSpPr>
        <p:sp>
          <p:nvSpPr>
            <p:cNvPr id="4" name="object 4"/>
            <p:cNvSpPr/>
            <p:nvPr/>
          </p:nvSpPr>
          <p:spPr>
            <a:xfrm>
              <a:off x="809612" y="2352674"/>
              <a:ext cx="12211050" cy="4972050"/>
            </a:xfrm>
            <a:custGeom>
              <a:avLst/>
              <a:gdLst/>
              <a:ahLst/>
              <a:cxnLst/>
              <a:rect l="l" t="t" r="r" b="b"/>
              <a:pathLst>
                <a:path w="12211050" h="4972050">
                  <a:moveTo>
                    <a:pt x="12211050" y="0"/>
                  </a:moveTo>
                  <a:lnTo>
                    <a:pt x="12201525" y="0"/>
                  </a:lnTo>
                  <a:lnTo>
                    <a:pt x="12201525" y="4962525"/>
                  </a:lnTo>
                  <a:lnTo>
                    <a:pt x="0" y="4962525"/>
                  </a:lnTo>
                  <a:lnTo>
                    <a:pt x="0" y="4972050"/>
                  </a:lnTo>
                  <a:lnTo>
                    <a:pt x="12201525" y="4972050"/>
                  </a:lnTo>
                  <a:lnTo>
                    <a:pt x="12211050" y="4972050"/>
                  </a:lnTo>
                  <a:lnTo>
                    <a:pt x="12211050" y="4962525"/>
                  </a:lnTo>
                  <a:lnTo>
                    <a:pt x="12211050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09624" y="2352674"/>
              <a:ext cx="9525" cy="4972050"/>
            </a:xfrm>
            <a:custGeom>
              <a:avLst/>
              <a:gdLst/>
              <a:ahLst/>
              <a:cxnLst/>
              <a:rect l="l" t="t" r="r" b="b"/>
              <a:pathLst>
                <a:path w="9525" h="4972050">
                  <a:moveTo>
                    <a:pt x="0" y="4972049"/>
                  </a:moveTo>
                  <a:lnTo>
                    <a:pt x="0" y="0"/>
                  </a:lnTo>
                  <a:lnTo>
                    <a:pt x="9524" y="9524"/>
                  </a:lnTo>
                  <a:lnTo>
                    <a:pt x="9524" y="4962524"/>
                  </a:lnTo>
                  <a:lnTo>
                    <a:pt x="0" y="4972049"/>
                  </a:lnTo>
                  <a:close/>
                </a:path>
              </a:pathLst>
            </a:custGeom>
            <a:solidFill>
              <a:srgbClr val="ED21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95" dirty="0"/>
              <a:t>DESCRIPTEUR</a:t>
            </a:r>
            <a:r>
              <a:rPr spc="-105" dirty="0"/>
              <a:t> </a:t>
            </a:r>
            <a:r>
              <a:rPr spc="-80" dirty="0"/>
              <a:t>EXEMPLE</a:t>
            </a:r>
            <a:r>
              <a:rPr spc="-100" dirty="0"/>
              <a:t> </a:t>
            </a:r>
            <a:r>
              <a:rPr spc="95" dirty="0"/>
              <a:t>(2/3)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796924" y="1511300"/>
            <a:ext cx="11658600" cy="7045518"/>
          </a:xfrm>
          <a:prstGeom prst="rect">
            <a:avLst/>
          </a:prstGeom>
        </p:spPr>
        <p:txBody>
          <a:bodyPr vert="horz" wrap="square" lIns="0" tIns="66040" rIns="0" bIns="0" rtlCol="0">
            <a:spAutoFit/>
          </a:bodyPr>
          <a:lstStyle/>
          <a:p>
            <a:pPr marL="12700" marR="5080">
              <a:lnSpc>
                <a:spcPts val="2100"/>
              </a:lnSpc>
              <a:spcBef>
                <a:spcPts val="520"/>
              </a:spcBef>
            </a:pP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Ensuite, nous</a:t>
            </a:r>
            <a:r>
              <a:rPr sz="2100" spc="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créer</a:t>
            </a:r>
            <a:r>
              <a:rPr sz="2100" spc="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StatefulSet avec</a:t>
            </a:r>
            <a:r>
              <a:rPr sz="2100" spc="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5" dirty="0">
                <a:solidFill>
                  <a:srgbClr val="333333"/>
                </a:solidFill>
                <a:latin typeface="Trebuchet MS"/>
                <a:cs typeface="Trebuchet MS"/>
              </a:rPr>
              <a:t>un</a:t>
            </a:r>
            <a:r>
              <a:rPr sz="2100" spc="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référence</a:t>
            </a:r>
            <a:r>
              <a:rPr sz="2100" spc="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au</a:t>
            </a:r>
            <a:r>
              <a:rPr sz="2100" spc="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précédemment</a:t>
            </a:r>
            <a:r>
              <a:rPr sz="2100" spc="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créé</a:t>
            </a:r>
            <a:r>
              <a:rPr sz="2100" spc="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Service </a:t>
            </a:r>
            <a:r>
              <a:rPr sz="2100" spc="100" dirty="0">
                <a:solidFill>
                  <a:srgbClr val="333333"/>
                </a:solidFill>
                <a:latin typeface="Trebuchet MS"/>
                <a:cs typeface="Trebuchet MS"/>
              </a:rPr>
              <a:t>et</a:t>
            </a:r>
            <a:r>
              <a:rPr sz="2100" spc="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Modèle </a:t>
            </a:r>
            <a:r>
              <a:rPr sz="2100" spc="50" dirty="0">
                <a:solidFill>
                  <a:srgbClr val="333333"/>
                </a:solidFill>
                <a:latin typeface="Trebuchet MS"/>
                <a:cs typeface="Trebuchet MS"/>
              </a:rPr>
              <a:t>de pod</a:t>
            </a:r>
            <a:r>
              <a:rPr sz="2100" spc="-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25" dirty="0">
                <a:solidFill>
                  <a:srgbClr val="333333"/>
                </a:solidFill>
                <a:latin typeface="Trebuchet MS"/>
                <a:cs typeface="Trebuchet MS"/>
              </a:rPr>
              <a:t>...</a:t>
            </a:r>
            <a:endParaRPr sz="2100" dirty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285"/>
              </a:spcBef>
            </a:pPr>
            <a:endParaRPr sz="2100" dirty="0">
              <a:latin typeface="Trebuchet MS"/>
              <a:cs typeface="Trebuchet MS"/>
            </a:endParaRPr>
          </a:p>
          <a:p>
            <a:pPr marL="164465" marR="9088120">
              <a:lnSpc>
                <a:spcPts val="1880"/>
              </a:lnSpc>
            </a:pPr>
            <a:r>
              <a:rPr sz="1650" spc="245" dirty="0">
                <a:solidFill>
                  <a:srgbClr val="0077AA"/>
                </a:solidFill>
                <a:latin typeface="Tahoma"/>
                <a:cs typeface="Tahoma"/>
              </a:rPr>
              <a:t>apiVersion </a:t>
            </a:r>
            <a:r>
              <a:rPr sz="1650" spc="245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dirty="0">
                <a:solidFill>
                  <a:srgbClr val="999999"/>
                </a:solidFill>
                <a:latin typeface="Tahoma"/>
                <a:cs typeface="Tahoma"/>
              </a:rPr>
              <a:t>  </a:t>
            </a:r>
            <a:r>
              <a:rPr sz="1650" spc="260" dirty="0">
                <a:solidFill>
                  <a:srgbClr val="0077AA"/>
                </a:solidFill>
                <a:latin typeface="Tahoma"/>
                <a:cs typeface="Tahoma"/>
              </a:rPr>
              <a:t>type </a:t>
            </a:r>
            <a:r>
              <a:rPr sz="1650" spc="155" dirty="0">
                <a:latin typeface="Tahoma"/>
                <a:cs typeface="Tahoma"/>
              </a:rPr>
              <a:t>d'applications/v1 </a:t>
            </a:r>
            <a:r>
              <a:rPr sz="1650" spc="260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spc="484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650" spc="204" dirty="0">
                <a:solidFill>
                  <a:srgbClr val="0077AA"/>
                </a:solidFill>
                <a:latin typeface="Tahoma"/>
                <a:cs typeface="Tahoma"/>
              </a:rPr>
              <a:t>Spécification </a:t>
            </a:r>
            <a:r>
              <a:rPr sz="1650" spc="260" dirty="0">
                <a:latin typeface="Tahoma"/>
                <a:cs typeface="Tahoma"/>
              </a:rPr>
              <a:t>StatefulSet </a:t>
            </a:r>
            <a:r>
              <a:rPr sz="1650" spc="204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endParaRPr sz="1650" dirty="0">
              <a:latin typeface="Tahoma"/>
              <a:cs typeface="Tahoma"/>
            </a:endParaRPr>
          </a:p>
          <a:p>
            <a:pPr marL="417195">
              <a:lnSpc>
                <a:spcPts val="1764"/>
              </a:lnSpc>
            </a:pPr>
            <a:r>
              <a:rPr sz="1650" spc="170" dirty="0">
                <a:solidFill>
                  <a:srgbClr val="0077AA"/>
                </a:solidFill>
                <a:latin typeface="Tahoma"/>
                <a:cs typeface="Tahoma"/>
              </a:rPr>
              <a:t>Nom du service </a:t>
            </a:r>
            <a:r>
              <a:rPr sz="1650" spc="170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spc="495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650" spc="145" dirty="0">
                <a:latin typeface="Tahoma"/>
                <a:cs typeface="Tahoma"/>
              </a:rPr>
              <a:t>gardien de zoo</a:t>
            </a:r>
            <a:endParaRPr sz="1650" dirty="0">
              <a:latin typeface="Tahoma"/>
              <a:cs typeface="Tahoma"/>
            </a:endParaRPr>
          </a:p>
          <a:p>
            <a:pPr marL="669290" marR="9466580" indent="-252729">
              <a:lnSpc>
                <a:spcPts val="1880"/>
              </a:lnSpc>
              <a:spcBef>
                <a:spcPts val="95"/>
              </a:spcBef>
            </a:pPr>
            <a:r>
              <a:rPr sz="1650" spc="285" dirty="0">
                <a:solidFill>
                  <a:srgbClr val="0077AA"/>
                </a:solidFill>
                <a:latin typeface="Tahoma"/>
                <a:cs typeface="Tahoma"/>
              </a:rPr>
              <a:t>sélecteur </a:t>
            </a:r>
            <a:r>
              <a:rPr sz="1650" spc="285" dirty="0">
                <a:solidFill>
                  <a:srgbClr val="999999"/>
                </a:solidFill>
                <a:latin typeface="Tahoma"/>
                <a:cs typeface="Tahoma"/>
              </a:rPr>
              <a:t>: </a:t>
            </a:r>
            <a:r>
              <a:rPr sz="1650" spc="170" dirty="0">
                <a:solidFill>
                  <a:srgbClr val="0077AA"/>
                </a:solidFill>
                <a:latin typeface="Tahoma"/>
                <a:cs typeface="Tahoma"/>
              </a:rPr>
              <a:t>correspondance des étiquettes </a:t>
            </a:r>
            <a:r>
              <a:rPr sz="1650" spc="170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endParaRPr sz="1650" dirty="0">
              <a:latin typeface="Tahoma"/>
              <a:cs typeface="Tahoma"/>
            </a:endParaRPr>
          </a:p>
          <a:p>
            <a:pPr marL="922019">
              <a:lnSpc>
                <a:spcPts val="1770"/>
              </a:lnSpc>
            </a:pPr>
            <a:r>
              <a:rPr sz="1650" spc="165" dirty="0">
                <a:solidFill>
                  <a:srgbClr val="0077AA"/>
                </a:solidFill>
                <a:latin typeface="Tahoma"/>
                <a:cs typeface="Tahoma"/>
              </a:rPr>
              <a:t>application </a:t>
            </a:r>
            <a:r>
              <a:rPr sz="1650" spc="165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spc="480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650" spc="145" dirty="0">
                <a:latin typeface="Tahoma"/>
                <a:cs typeface="Tahoma"/>
              </a:rPr>
              <a:t>gardien de zoo</a:t>
            </a:r>
            <a:endParaRPr sz="1650" dirty="0">
              <a:latin typeface="Tahoma"/>
              <a:cs typeface="Tahoma"/>
            </a:endParaRPr>
          </a:p>
          <a:p>
            <a:pPr marL="417195">
              <a:lnSpc>
                <a:spcPts val="1875"/>
              </a:lnSpc>
            </a:pPr>
            <a:r>
              <a:rPr sz="1650" spc="310" dirty="0">
                <a:solidFill>
                  <a:srgbClr val="0077AA"/>
                </a:solidFill>
                <a:latin typeface="Tahoma"/>
                <a:cs typeface="Tahoma"/>
              </a:rPr>
              <a:t>répliques </a:t>
            </a:r>
            <a:r>
              <a:rPr sz="1650" spc="310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spc="495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650" spc="40" dirty="0">
                <a:solidFill>
                  <a:srgbClr val="990054"/>
                </a:solidFill>
                <a:latin typeface="Tahoma"/>
                <a:cs typeface="Tahoma"/>
              </a:rPr>
              <a:t>3</a:t>
            </a:r>
            <a:endParaRPr sz="1650" dirty="0">
              <a:latin typeface="Tahoma"/>
              <a:cs typeface="Tahoma"/>
            </a:endParaRPr>
          </a:p>
          <a:p>
            <a:pPr marL="669290" marR="8204834" indent="-252729">
              <a:lnSpc>
                <a:spcPts val="1880"/>
              </a:lnSpc>
              <a:spcBef>
                <a:spcPts val="95"/>
              </a:spcBef>
            </a:pPr>
            <a:r>
              <a:rPr sz="1650" spc="210" dirty="0">
                <a:solidFill>
                  <a:srgbClr val="0077AA"/>
                </a:solidFill>
                <a:latin typeface="Tahoma"/>
                <a:cs typeface="Tahoma"/>
              </a:rPr>
              <a:t>modèle </a:t>
            </a:r>
            <a:r>
              <a:rPr sz="1650" spc="210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spc="409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650" dirty="0">
                <a:solidFill>
                  <a:srgbClr val="6F808F"/>
                </a:solidFill>
                <a:latin typeface="Tahoma"/>
                <a:cs typeface="Tahoma"/>
              </a:rPr>
              <a:t>#</a:t>
            </a:r>
            <a:r>
              <a:rPr sz="1650" spc="415" dirty="0">
                <a:solidFill>
                  <a:srgbClr val="6F808F"/>
                </a:solidFill>
                <a:latin typeface="Tahoma"/>
                <a:cs typeface="Tahoma"/>
              </a:rPr>
              <a:t> </a:t>
            </a:r>
            <a:r>
              <a:rPr lang="fr-FR" sz="1650" spc="80" dirty="0">
                <a:solidFill>
                  <a:srgbClr val="6F808F"/>
                </a:solidFill>
                <a:latin typeface="Tahoma"/>
                <a:cs typeface="Tahoma"/>
              </a:rPr>
              <a:t>POD</a:t>
            </a:r>
            <a:r>
              <a:rPr sz="1650" spc="415" dirty="0">
                <a:solidFill>
                  <a:srgbClr val="6F808F"/>
                </a:solidFill>
                <a:latin typeface="Tahoma"/>
                <a:cs typeface="Tahoma"/>
              </a:rPr>
              <a:t> </a:t>
            </a:r>
            <a:r>
              <a:rPr sz="1650" spc="155" dirty="0">
                <a:solidFill>
                  <a:srgbClr val="0077AA"/>
                </a:solidFill>
                <a:latin typeface="Tahoma"/>
                <a:cs typeface="Tahoma"/>
              </a:rPr>
              <a:t>métadonnées </a:t>
            </a:r>
            <a:r>
              <a:rPr sz="1650" spc="180" dirty="0">
                <a:solidFill>
                  <a:srgbClr val="6F808F"/>
                </a:solidFill>
                <a:latin typeface="Tahoma"/>
                <a:cs typeface="Tahoma"/>
              </a:rPr>
              <a:t>du modèle </a:t>
            </a:r>
            <a:r>
              <a:rPr sz="1650" spc="155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endParaRPr sz="1650" dirty="0">
              <a:latin typeface="Tahoma"/>
              <a:cs typeface="Tahoma"/>
            </a:endParaRPr>
          </a:p>
          <a:p>
            <a:pPr marL="922019">
              <a:lnSpc>
                <a:spcPts val="1770"/>
              </a:lnSpc>
            </a:pPr>
            <a:r>
              <a:rPr sz="1650" spc="305" dirty="0">
                <a:solidFill>
                  <a:srgbClr val="0077AA"/>
                </a:solidFill>
                <a:latin typeface="Tahoma"/>
                <a:cs typeface="Tahoma"/>
              </a:rPr>
              <a:t>étiquettes </a:t>
            </a:r>
            <a:r>
              <a:rPr sz="1650" spc="305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endParaRPr sz="1650" dirty="0">
              <a:latin typeface="Tahoma"/>
              <a:cs typeface="Tahoma"/>
            </a:endParaRPr>
          </a:p>
          <a:p>
            <a:pPr marL="669290" marR="8709025" indent="504190">
              <a:lnSpc>
                <a:spcPts val="1880"/>
              </a:lnSpc>
              <a:spcBef>
                <a:spcPts val="90"/>
              </a:spcBef>
            </a:pPr>
            <a:r>
              <a:rPr sz="1650" spc="165" dirty="0">
                <a:solidFill>
                  <a:srgbClr val="0077AA"/>
                </a:solidFill>
                <a:latin typeface="Tahoma"/>
                <a:cs typeface="Tahoma"/>
              </a:rPr>
              <a:t>application </a:t>
            </a:r>
            <a:r>
              <a:rPr sz="1650" spc="165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spc="480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650" spc="204" dirty="0">
                <a:solidFill>
                  <a:srgbClr val="0077AA"/>
                </a:solidFill>
                <a:latin typeface="Tahoma"/>
                <a:cs typeface="Tahoma"/>
              </a:rPr>
              <a:t>Spécifications </a:t>
            </a:r>
            <a:r>
              <a:rPr sz="1650" spc="145" dirty="0">
                <a:latin typeface="Tahoma"/>
                <a:cs typeface="Tahoma"/>
              </a:rPr>
              <a:t>du gardien de zoo </a:t>
            </a:r>
            <a:r>
              <a:rPr sz="1650" spc="204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endParaRPr sz="1650" dirty="0">
              <a:latin typeface="Tahoma"/>
              <a:cs typeface="Tahoma"/>
            </a:endParaRPr>
          </a:p>
          <a:p>
            <a:pPr marL="922019">
              <a:lnSpc>
                <a:spcPts val="1770"/>
              </a:lnSpc>
            </a:pPr>
            <a:r>
              <a:rPr sz="1650" spc="245" dirty="0">
                <a:solidFill>
                  <a:srgbClr val="0077AA"/>
                </a:solidFill>
                <a:latin typeface="Tahoma"/>
                <a:cs typeface="Tahoma"/>
              </a:rPr>
              <a:t>conteneurs </a:t>
            </a:r>
            <a:r>
              <a:rPr sz="1650" spc="245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endParaRPr sz="1650" dirty="0">
              <a:latin typeface="Tahoma"/>
              <a:cs typeface="Tahoma"/>
            </a:endParaRPr>
          </a:p>
          <a:p>
            <a:pPr marL="1174115">
              <a:lnSpc>
                <a:spcPts val="1875"/>
              </a:lnSpc>
            </a:pPr>
            <a:r>
              <a:rPr sz="1650" spc="390" dirty="0">
                <a:solidFill>
                  <a:srgbClr val="999999"/>
                </a:solidFill>
                <a:latin typeface="Tahoma"/>
                <a:cs typeface="Tahoma"/>
              </a:rPr>
              <a:t>-</a:t>
            </a:r>
            <a:r>
              <a:rPr sz="1650" spc="480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650" spc="60" dirty="0">
                <a:solidFill>
                  <a:srgbClr val="0077AA"/>
                </a:solidFill>
                <a:latin typeface="Tahoma"/>
                <a:cs typeface="Tahoma"/>
              </a:rPr>
              <a:t>nom </a:t>
            </a:r>
            <a:r>
              <a:rPr sz="1650" spc="60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spc="480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650" spc="145" dirty="0">
                <a:latin typeface="Tahoma"/>
                <a:cs typeface="Tahoma"/>
              </a:rPr>
              <a:t>gardien de zoo</a:t>
            </a:r>
            <a:endParaRPr sz="1650" dirty="0">
              <a:latin typeface="Tahoma"/>
              <a:cs typeface="Tahoma"/>
            </a:endParaRPr>
          </a:p>
          <a:p>
            <a:pPr marL="1426210" marR="5429250">
              <a:lnSpc>
                <a:spcPts val="1880"/>
              </a:lnSpc>
              <a:spcBef>
                <a:spcPts val="95"/>
              </a:spcBef>
            </a:pPr>
            <a:r>
              <a:rPr sz="1650" spc="155" dirty="0">
                <a:solidFill>
                  <a:srgbClr val="0077AA"/>
                </a:solidFill>
                <a:latin typeface="Tahoma"/>
                <a:cs typeface="Tahoma"/>
              </a:rPr>
              <a:t>image </a:t>
            </a:r>
            <a:r>
              <a:rPr sz="1650" spc="155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spc="480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650" spc="260" dirty="0">
                <a:latin typeface="Tahoma"/>
                <a:cs typeface="Tahoma"/>
              </a:rPr>
              <a:t>confluentinc/cp </a:t>
            </a:r>
            <a:r>
              <a:rPr sz="1650" spc="260" dirty="0">
                <a:solidFill>
                  <a:srgbClr val="999999"/>
                </a:solidFill>
                <a:latin typeface="Tahoma"/>
                <a:cs typeface="Tahoma"/>
              </a:rPr>
              <a:t>- </a:t>
            </a:r>
            <a:r>
              <a:rPr sz="1650" spc="195" dirty="0">
                <a:latin typeface="Tahoma"/>
                <a:cs typeface="Tahoma"/>
              </a:rPr>
              <a:t>zookeeper </a:t>
            </a:r>
            <a:r>
              <a:rPr sz="1650" spc="195" dirty="0">
                <a:solidFill>
                  <a:srgbClr val="999999"/>
                </a:solidFill>
                <a:latin typeface="Tahoma"/>
                <a:cs typeface="Tahoma"/>
              </a:rPr>
              <a:t>: </a:t>
            </a:r>
            <a:r>
              <a:rPr sz="1650" spc="195" dirty="0">
                <a:latin typeface="Tahoma"/>
                <a:cs typeface="Tahoma"/>
              </a:rPr>
              <a:t>5.0.1 </a:t>
            </a:r>
            <a:r>
              <a:rPr sz="1650" spc="114" dirty="0">
                <a:solidFill>
                  <a:srgbClr val="0077AA"/>
                </a:solidFill>
                <a:latin typeface="Tahoma"/>
                <a:cs typeface="Tahoma"/>
              </a:rPr>
              <a:t>volumes montés </a:t>
            </a:r>
            <a:r>
              <a:rPr sz="1650" spc="114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endParaRPr sz="1650" dirty="0">
              <a:latin typeface="Tahoma"/>
              <a:cs typeface="Tahoma"/>
            </a:endParaRPr>
          </a:p>
          <a:p>
            <a:pPr marR="3497579" algn="ctr">
              <a:lnSpc>
                <a:spcPts val="1770"/>
              </a:lnSpc>
            </a:pPr>
            <a:r>
              <a:rPr sz="1650" spc="390" dirty="0">
                <a:solidFill>
                  <a:srgbClr val="999999"/>
                </a:solidFill>
                <a:latin typeface="Tahoma"/>
                <a:cs typeface="Tahoma"/>
              </a:rPr>
              <a:t>-</a:t>
            </a:r>
            <a:r>
              <a:rPr sz="1650" spc="420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650" spc="60" dirty="0">
                <a:solidFill>
                  <a:srgbClr val="0077AA"/>
                </a:solidFill>
                <a:latin typeface="Tahoma"/>
                <a:cs typeface="Tahoma"/>
              </a:rPr>
              <a:t>nom </a:t>
            </a:r>
            <a:r>
              <a:rPr sz="1650" spc="60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spc="425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650" spc="265" dirty="0">
                <a:latin typeface="Tahoma"/>
                <a:cs typeface="Tahoma"/>
              </a:rPr>
              <a:t>répertoire de données</a:t>
            </a:r>
            <a:r>
              <a:rPr sz="1650" spc="420" dirty="0">
                <a:latin typeface="Tahoma"/>
                <a:cs typeface="Tahoma"/>
              </a:rPr>
              <a:t> </a:t>
            </a:r>
            <a:r>
              <a:rPr sz="1650" dirty="0">
                <a:solidFill>
                  <a:srgbClr val="6F808F"/>
                </a:solidFill>
                <a:latin typeface="Tahoma"/>
                <a:cs typeface="Tahoma"/>
              </a:rPr>
              <a:t>#</a:t>
            </a:r>
            <a:r>
              <a:rPr sz="1650" spc="425" dirty="0">
                <a:solidFill>
                  <a:srgbClr val="6F808F"/>
                </a:solidFill>
                <a:latin typeface="Tahoma"/>
                <a:cs typeface="Tahoma"/>
              </a:rPr>
              <a:t> </a:t>
            </a:r>
            <a:r>
              <a:rPr sz="1650" dirty="0">
                <a:solidFill>
                  <a:srgbClr val="6F808F"/>
                </a:solidFill>
                <a:latin typeface="Tahoma"/>
                <a:cs typeface="Tahoma"/>
              </a:rPr>
              <a:t>Nom</a:t>
            </a:r>
            <a:r>
              <a:rPr sz="1650" spc="425" dirty="0">
                <a:solidFill>
                  <a:srgbClr val="6F808F"/>
                </a:solidFill>
                <a:latin typeface="Tahoma"/>
                <a:cs typeface="Tahoma"/>
              </a:rPr>
              <a:t> </a:t>
            </a:r>
            <a:r>
              <a:rPr sz="1650" spc="275" dirty="0">
                <a:solidFill>
                  <a:srgbClr val="6F808F"/>
                </a:solidFill>
                <a:latin typeface="Tahoma"/>
                <a:cs typeface="Tahoma"/>
              </a:rPr>
              <a:t>de</a:t>
            </a:r>
            <a:r>
              <a:rPr sz="1650" spc="420" dirty="0">
                <a:solidFill>
                  <a:srgbClr val="6F808F"/>
                </a:solidFill>
                <a:latin typeface="Tahoma"/>
                <a:cs typeface="Tahoma"/>
              </a:rPr>
              <a:t> </a:t>
            </a:r>
            <a:r>
              <a:rPr sz="1650" dirty="0">
                <a:solidFill>
                  <a:srgbClr val="6F808F"/>
                </a:solidFill>
                <a:latin typeface="Tahoma"/>
                <a:cs typeface="Tahoma"/>
              </a:rPr>
              <a:t>PVC</a:t>
            </a:r>
            <a:r>
              <a:rPr sz="1650" spc="425" dirty="0">
                <a:solidFill>
                  <a:srgbClr val="6F808F"/>
                </a:solidFill>
                <a:latin typeface="Tahoma"/>
                <a:cs typeface="Tahoma"/>
              </a:rPr>
              <a:t> </a:t>
            </a:r>
            <a:r>
              <a:rPr sz="1650" spc="180" dirty="0">
                <a:solidFill>
                  <a:srgbClr val="6F808F"/>
                </a:solidFill>
                <a:latin typeface="Tahoma"/>
                <a:cs typeface="Tahoma"/>
              </a:rPr>
              <a:t>modèle</a:t>
            </a:r>
            <a:endParaRPr sz="1650" dirty="0">
              <a:latin typeface="Tahoma"/>
              <a:cs typeface="Tahoma"/>
            </a:endParaRPr>
          </a:p>
          <a:p>
            <a:pPr marR="3497579" algn="ctr">
              <a:lnSpc>
                <a:spcPts val="1875"/>
              </a:lnSpc>
            </a:pPr>
            <a:r>
              <a:rPr sz="1650" spc="135" dirty="0">
                <a:solidFill>
                  <a:srgbClr val="0077AA"/>
                </a:solidFill>
                <a:latin typeface="Tahoma"/>
                <a:cs typeface="Tahoma"/>
              </a:rPr>
              <a:t>chemin de montage </a:t>
            </a:r>
            <a:r>
              <a:rPr sz="1650" spc="135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spc="475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650" spc="235" dirty="0">
                <a:latin typeface="Tahoma"/>
                <a:cs typeface="Tahoma"/>
              </a:rPr>
              <a:t>/var/lib/zookeeper/données</a:t>
            </a:r>
            <a:endParaRPr sz="1650" dirty="0">
              <a:latin typeface="Tahoma"/>
              <a:cs typeface="Tahoma"/>
            </a:endParaRPr>
          </a:p>
          <a:p>
            <a:pPr marR="10184130" algn="ctr">
              <a:lnSpc>
                <a:spcPts val="1930"/>
              </a:lnSpc>
            </a:pPr>
            <a:r>
              <a:rPr sz="1650" spc="420" dirty="0">
                <a:solidFill>
                  <a:srgbClr val="999999"/>
                </a:solidFill>
                <a:latin typeface="Tahoma"/>
                <a:cs typeface="Tahoma"/>
              </a:rPr>
              <a:t>[...]</a:t>
            </a:r>
            <a:endParaRPr sz="1650" dirty="0">
              <a:latin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56910258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30" dirty="0"/>
              <a:t>KUBERNETES</a:t>
            </a:r>
            <a:r>
              <a:rPr spc="-75" dirty="0"/>
              <a:t> </a:t>
            </a:r>
            <a:r>
              <a:rPr spc="-30" dirty="0"/>
              <a:t>VERSIONS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1647824"/>
            <a:ext cx="95250" cy="9524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177924" y="1345564"/>
            <a:ext cx="2847975" cy="3978275"/>
          </a:xfrm>
          <a:prstGeom prst="rect">
            <a:avLst/>
          </a:prstGeom>
        </p:spPr>
        <p:txBody>
          <a:bodyPr vert="horz" wrap="square" lIns="0" tIns="1784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5"/>
              </a:spcBef>
            </a:pPr>
            <a:r>
              <a:rPr sz="2100" u="heavy" spc="-10" dirty="0">
                <a:solidFill>
                  <a:srgbClr val="ED2137"/>
                </a:solidFill>
                <a:uFill>
                  <a:solidFill>
                    <a:srgbClr val="ED2137"/>
                  </a:solidFill>
                </a:uFill>
                <a:latin typeface="Trebuchet MS"/>
                <a:cs typeface="Trebuchet MS"/>
                <a:hlinkClick r:id="rId3"/>
              </a:rPr>
              <a:t>v1.30.0</a:t>
            </a:r>
            <a:r>
              <a:rPr sz="2100" spc="20" dirty="0">
                <a:solidFill>
                  <a:srgbClr val="ED2137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2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30" dirty="0">
                <a:solidFill>
                  <a:srgbClr val="333333"/>
                </a:solidFill>
                <a:latin typeface="Trebuchet MS"/>
                <a:cs typeface="Trebuchet MS"/>
              </a:rPr>
              <a:t>17 </a:t>
            </a:r>
            <a:endParaRPr sz="21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305"/>
              </a:spcBef>
            </a:pPr>
            <a:r>
              <a:rPr sz="2100" u="heavy" spc="-10" dirty="0">
                <a:solidFill>
                  <a:srgbClr val="ED2137"/>
                </a:solidFill>
                <a:uFill>
                  <a:solidFill>
                    <a:srgbClr val="ED2137"/>
                  </a:solidFill>
                </a:uFill>
                <a:latin typeface="Trebuchet MS"/>
                <a:cs typeface="Trebuchet MS"/>
                <a:hlinkClick r:id="rId4"/>
              </a:rPr>
              <a:t>v1.29.0</a:t>
            </a:r>
            <a:r>
              <a:rPr sz="2100" spc="20" dirty="0">
                <a:solidFill>
                  <a:srgbClr val="ED2137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2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30" dirty="0">
                <a:solidFill>
                  <a:srgbClr val="333333"/>
                </a:solidFill>
                <a:latin typeface="Trebuchet MS"/>
                <a:cs typeface="Trebuchet MS"/>
              </a:rPr>
              <a:t>13 </a:t>
            </a:r>
            <a:endParaRPr sz="21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230"/>
              </a:spcBef>
            </a:pPr>
            <a:r>
              <a:rPr sz="2100" u="heavy" spc="-10" dirty="0">
                <a:solidFill>
                  <a:srgbClr val="ED2137"/>
                </a:solidFill>
                <a:uFill>
                  <a:solidFill>
                    <a:srgbClr val="ED2137"/>
                  </a:solidFill>
                </a:uFill>
                <a:latin typeface="Trebuchet MS"/>
                <a:cs typeface="Trebuchet MS"/>
                <a:hlinkClick r:id="rId5"/>
              </a:rPr>
              <a:t>v1.28.0</a:t>
            </a:r>
            <a:r>
              <a:rPr sz="2100" spc="20" dirty="0">
                <a:solidFill>
                  <a:srgbClr val="ED2137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2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30" dirty="0">
                <a:solidFill>
                  <a:srgbClr val="333333"/>
                </a:solidFill>
                <a:latin typeface="Trebuchet MS"/>
                <a:cs typeface="Trebuchet MS"/>
              </a:rPr>
              <a:t>15 </a:t>
            </a:r>
            <a:endParaRPr sz="21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305"/>
              </a:spcBef>
            </a:pPr>
            <a:r>
              <a:rPr sz="2100" spc="-25" dirty="0">
                <a:solidFill>
                  <a:srgbClr val="333333"/>
                </a:solidFill>
                <a:latin typeface="Trebuchet MS"/>
                <a:cs typeface="Trebuchet MS"/>
              </a:rPr>
              <a:t>...</a:t>
            </a:r>
            <a:endParaRPr sz="21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230"/>
              </a:spcBef>
            </a:pPr>
            <a:r>
              <a:rPr sz="2100" spc="-25" dirty="0">
                <a:solidFill>
                  <a:srgbClr val="333333"/>
                </a:solidFill>
                <a:latin typeface="Trebuchet MS"/>
                <a:cs typeface="Trebuchet MS"/>
              </a:rPr>
              <a:t>v1.0.0</a:t>
            </a:r>
            <a:r>
              <a:rPr sz="2100" spc="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30" dirty="0">
                <a:solidFill>
                  <a:srgbClr val="333333"/>
                </a:solidFill>
                <a:latin typeface="Trebuchet MS"/>
                <a:cs typeface="Trebuchet MS"/>
              </a:rPr>
              <a:t>13 </a:t>
            </a:r>
            <a:endParaRPr sz="21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2210"/>
              </a:spcBef>
            </a:pPr>
            <a:endParaRPr sz="2100">
              <a:latin typeface="Trebuchet MS"/>
              <a:cs typeface="Trebuchet MS"/>
            </a:endParaRPr>
          </a:p>
          <a:p>
            <a:pPr marL="12700" marR="1016635">
              <a:lnSpc>
                <a:spcPct val="148800"/>
              </a:lnSpc>
            </a:pPr>
            <a:r>
              <a:rPr sz="2100" u="heavy" spc="-25" dirty="0">
                <a:solidFill>
                  <a:srgbClr val="ED2137"/>
                </a:solidFill>
                <a:uFill>
                  <a:solidFill>
                    <a:srgbClr val="ED2137"/>
                  </a:solidFill>
                </a:uFill>
                <a:latin typeface="Trebuchet MS"/>
                <a:cs typeface="Trebuchet MS"/>
                <a:hlinkClick r:id="rId6"/>
              </a:rPr>
              <a:t>Tous</a:t>
            </a:r>
            <a:r>
              <a:rPr sz="2100" u="heavy" spc="-135" dirty="0">
                <a:solidFill>
                  <a:srgbClr val="ED2137"/>
                </a:solidFill>
                <a:uFill>
                  <a:solidFill>
                    <a:srgbClr val="ED2137"/>
                  </a:solidFill>
                </a:uFill>
                <a:latin typeface="Trebuchet MS"/>
                <a:cs typeface="Trebuchet MS"/>
                <a:hlinkClick r:id="rId6"/>
              </a:rPr>
              <a:t> </a:t>
            </a:r>
            <a:r>
              <a:rPr sz="2100" u="heavy" spc="60" dirty="0">
                <a:solidFill>
                  <a:srgbClr val="ED2137"/>
                </a:solidFill>
                <a:uFill>
                  <a:solidFill>
                    <a:srgbClr val="ED2137"/>
                  </a:solidFill>
                </a:uFill>
                <a:latin typeface="Trebuchet MS"/>
                <a:cs typeface="Trebuchet MS"/>
                <a:hlinkClick r:id="rId6"/>
              </a:rPr>
              <a:t>Journal des modifications</a:t>
            </a:r>
            <a:r>
              <a:rPr sz="2100" spc="60" dirty="0">
                <a:solidFill>
                  <a:srgbClr val="ED2137"/>
                </a:solidFill>
                <a:latin typeface="Trebuchet MS"/>
                <a:cs typeface="Trebuchet MS"/>
              </a:rPr>
              <a:t> </a:t>
            </a:r>
            <a:r>
              <a:rPr sz="2100" u="heavy" spc="-25" dirty="0">
                <a:solidFill>
                  <a:srgbClr val="ED2137"/>
                </a:solidFill>
                <a:uFill>
                  <a:solidFill>
                    <a:srgbClr val="ED2137"/>
                  </a:solidFill>
                </a:uFill>
                <a:latin typeface="Trebuchet MS"/>
                <a:cs typeface="Trebuchet MS"/>
                <a:hlinkClick r:id="rId7"/>
              </a:rPr>
              <a:t>Tous</a:t>
            </a:r>
            <a:r>
              <a:rPr sz="2100" u="heavy" spc="-135" dirty="0">
                <a:solidFill>
                  <a:srgbClr val="ED2137"/>
                </a:solidFill>
                <a:uFill>
                  <a:solidFill>
                    <a:srgbClr val="ED2137"/>
                  </a:solidFill>
                </a:uFill>
                <a:latin typeface="Trebuchet MS"/>
                <a:cs typeface="Trebuchet MS"/>
                <a:hlinkClick r:id="rId7"/>
              </a:rPr>
              <a:t> </a:t>
            </a:r>
            <a:r>
              <a:rPr sz="2100" u="heavy" spc="40" dirty="0">
                <a:solidFill>
                  <a:srgbClr val="ED2137"/>
                </a:solidFill>
                <a:uFill>
                  <a:solidFill>
                    <a:srgbClr val="ED2137"/>
                  </a:solidFill>
                </a:uFill>
                <a:latin typeface="Trebuchet MS"/>
                <a:cs typeface="Trebuchet MS"/>
                <a:hlinkClick r:id="rId7"/>
              </a:rPr>
              <a:t>Sorties</a:t>
            </a:r>
            <a:endParaRPr sz="2100">
              <a:latin typeface="Trebuchet MS"/>
              <a:cs typeface="Trebuchet MS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2133599"/>
            <a:ext cx="95250" cy="9524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2609849"/>
            <a:ext cx="95250" cy="9524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3095624"/>
            <a:ext cx="95250" cy="9524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3571874"/>
            <a:ext cx="95250" cy="95249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4638674"/>
            <a:ext cx="95250" cy="95249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5114924"/>
            <a:ext cx="95250" cy="95249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1190624" y="5553074"/>
            <a:ext cx="11144250" cy="990600"/>
          </a:xfrm>
          <a:prstGeom prst="rect">
            <a:avLst/>
          </a:prstGeom>
          <a:solidFill>
            <a:srgbClr val="E6E6E6"/>
          </a:solidFill>
        </p:spPr>
        <p:txBody>
          <a:bodyPr vert="horz" wrap="square" lIns="0" tIns="282575" rIns="0" bIns="0" rtlCol="0">
            <a:spAutoFit/>
          </a:bodyPr>
          <a:lstStyle/>
          <a:p>
            <a:pPr marL="190500">
              <a:lnSpc>
                <a:spcPct val="100000"/>
              </a:lnSpc>
              <a:spcBef>
                <a:spcPts val="2225"/>
              </a:spcBef>
            </a:pPr>
            <a:r>
              <a:rPr sz="2500" spc="1595" dirty="0">
                <a:solidFill>
                  <a:srgbClr val="333333"/>
                </a:solidFill>
                <a:latin typeface="Cambria"/>
                <a:cs typeface="Cambria"/>
              </a:rPr>
              <a:t>ℹ</a:t>
            </a:r>
            <a:r>
              <a:rPr sz="2500" spc="100" dirty="0">
                <a:solidFill>
                  <a:srgbClr val="333333"/>
                </a:solidFill>
                <a:latin typeface="Cambria"/>
                <a:cs typeface="Cambria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Ce</a:t>
            </a:r>
            <a:r>
              <a:rPr sz="2100" spc="2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entraînement</a:t>
            </a:r>
            <a:r>
              <a:rPr sz="2100" spc="2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est</a:t>
            </a:r>
            <a:r>
              <a:rPr sz="2100" spc="2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écrit</a:t>
            </a:r>
            <a:r>
              <a:rPr sz="2100" spc="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contre</a:t>
            </a:r>
            <a:r>
              <a:rPr sz="2100" spc="2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5" dirty="0">
                <a:solidFill>
                  <a:srgbClr val="333333"/>
                </a:solidFill>
                <a:latin typeface="Trebuchet MS"/>
                <a:cs typeface="Trebuchet MS"/>
              </a:rPr>
              <a:t>version</a:t>
            </a:r>
            <a:r>
              <a:rPr sz="2100" spc="2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10" dirty="0">
                <a:solidFill>
                  <a:srgbClr val="ED2137"/>
                </a:solidFill>
                <a:latin typeface="Trebuchet MS"/>
                <a:cs typeface="Trebuchet MS"/>
              </a:rPr>
              <a:t>v1.30 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.</a:t>
            </a:r>
            <a:endParaRPr sz="21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09624" y="2085974"/>
            <a:ext cx="12211050" cy="9525"/>
          </a:xfrm>
          <a:custGeom>
            <a:avLst/>
            <a:gdLst/>
            <a:ahLst/>
            <a:cxnLst/>
            <a:rect l="l" t="t" r="r" b="b"/>
            <a:pathLst>
              <a:path w="12211050" h="9525">
                <a:moveTo>
                  <a:pt x="12211049" y="9524"/>
                </a:moveTo>
                <a:lnTo>
                  <a:pt x="0" y="9524"/>
                </a:lnTo>
                <a:lnTo>
                  <a:pt x="0" y="0"/>
                </a:lnTo>
                <a:lnTo>
                  <a:pt x="12211049" y="0"/>
                </a:lnTo>
                <a:lnTo>
                  <a:pt x="12211049" y="952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809624" y="2085974"/>
            <a:ext cx="12211050" cy="2828925"/>
            <a:chOff x="809624" y="2085974"/>
            <a:chExt cx="12211050" cy="2828925"/>
          </a:xfrm>
        </p:grpSpPr>
        <p:sp>
          <p:nvSpPr>
            <p:cNvPr id="4" name="object 4"/>
            <p:cNvSpPr/>
            <p:nvPr/>
          </p:nvSpPr>
          <p:spPr>
            <a:xfrm>
              <a:off x="809612" y="2085974"/>
              <a:ext cx="12211050" cy="2828925"/>
            </a:xfrm>
            <a:custGeom>
              <a:avLst/>
              <a:gdLst/>
              <a:ahLst/>
              <a:cxnLst/>
              <a:rect l="l" t="t" r="r" b="b"/>
              <a:pathLst>
                <a:path w="12211050" h="2828925">
                  <a:moveTo>
                    <a:pt x="12211050" y="0"/>
                  </a:moveTo>
                  <a:lnTo>
                    <a:pt x="12201525" y="0"/>
                  </a:lnTo>
                  <a:lnTo>
                    <a:pt x="12201525" y="2819400"/>
                  </a:lnTo>
                  <a:lnTo>
                    <a:pt x="0" y="2819400"/>
                  </a:lnTo>
                  <a:lnTo>
                    <a:pt x="0" y="2828925"/>
                  </a:lnTo>
                  <a:lnTo>
                    <a:pt x="12201525" y="2828925"/>
                  </a:lnTo>
                  <a:lnTo>
                    <a:pt x="12211050" y="2828925"/>
                  </a:lnTo>
                  <a:lnTo>
                    <a:pt x="12211050" y="2819400"/>
                  </a:lnTo>
                  <a:lnTo>
                    <a:pt x="12211050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09624" y="2085974"/>
              <a:ext cx="9525" cy="2828925"/>
            </a:xfrm>
            <a:custGeom>
              <a:avLst/>
              <a:gdLst/>
              <a:ahLst/>
              <a:cxnLst/>
              <a:rect l="l" t="t" r="r" b="b"/>
              <a:pathLst>
                <a:path w="9525" h="2828925">
                  <a:moveTo>
                    <a:pt x="0" y="2828924"/>
                  </a:moveTo>
                  <a:lnTo>
                    <a:pt x="0" y="0"/>
                  </a:lnTo>
                  <a:lnTo>
                    <a:pt x="9524" y="9524"/>
                  </a:lnTo>
                  <a:lnTo>
                    <a:pt x="9524" y="2819399"/>
                  </a:lnTo>
                  <a:lnTo>
                    <a:pt x="0" y="2828924"/>
                  </a:lnTo>
                  <a:close/>
                </a:path>
              </a:pathLst>
            </a:custGeom>
            <a:solidFill>
              <a:srgbClr val="ED21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95" dirty="0"/>
              <a:t>DESCRIPTEUR</a:t>
            </a:r>
            <a:r>
              <a:rPr spc="-105" dirty="0"/>
              <a:t> </a:t>
            </a:r>
            <a:r>
              <a:rPr spc="-80" dirty="0"/>
              <a:t>EXEMPLE</a:t>
            </a:r>
            <a:r>
              <a:rPr spc="-100" dirty="0"/>
              <a:t> </a:t>
            </a:r>
            <a:r>
              <a:rPr spc="95" dirty="0"/>
              <a:t>(3/3)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9748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u="none" spc="-229" dirty="0">
                <a:solidFill>
                  <a:srgbClr val="333333"/>
                </a:solidFill>
              </a:rPr>
              <a:t>...</a:t>
            </a:r>
            <a:r>
              <a:rPr u="none" spc="80" dirty="0">
                <a:solidFill>
                  <a:srgbClr val="333333"/>
                </a:solidFill>
              </a:rPr>
              <a:t> </a:t>
            </a:r>
            <a:r>
              <a:rPr u="none" spc="100" dirty="0">
                <a:solidFill>
                  <a:srgbClr val="333333"/>
                </a:solidFill>
              </a:rPr>
              <a:t>et</a:t>
            </a:r>
            <a:r>
              <a:rPr u="none" spc="85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le</a:t>
            </a:r>
            <a:r>
              <a:rPr u="none" spc="85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PersistentVolumeClaim</a:t>
            </a:r>
            <a:r>
              <a:rPr u="none" spc="85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modèle</a:t>
            </a:r>
            <a:r>
              <a:rPr u="none" spc="85" dirty="0">
                <a:solidFill>
                  <a:srgbClr val="333333"/>
                </a:solidFill>
              </a:rPr>
              <a:t> </a:t>
            </a:r>
            <a:r>
              <a:rPr u="none" spc="105" dirty="0">
                <a:solidFill>
                  <a:srgbClr val="333333"/>
                </a:solidFill>
              </a:rPr>
              <a:t>comme</a:t>
            </a:r>
            <a:r>
              <a:rPr u="none" spc="85" dirty="0">
                <a:solidFill>
                  <a:srgbClr val="333333"/>
                </a:solidFill>
              </a:rPr>
              <a:t> </a:t>
            </a:r>
            <a:r>
              <a:rPr u="none" spc="-10" dirty="0">
                <a:solidFill>
                  <a:srgbClr val="333333"/>
                </a:solidFill>
              </a:rPr>
              <a:t>Bien.</a:t>
            </a:r>
          </a:p>
          <a:p>
            <a:pPr>
              <a:lnSpc>
                <a:spcPct val="100000"/>
              </a:lnSpc>
              <a:spcBef>
                <a:spcPts val="140"/>
              </a:spcBef>
            </a:pPr>
            <a:endParaRPr u="none" spc="-10" dirty="0">
              <a:solidFill>
                <a:srgbClr val="333333"/>
              </a:solidFill>
            </a:endParaRPr>
          </a:p>
          <a:p>
            <a:pPr marL="142240">
              <a:lnSpc>
                <a:spcPts val="1925"/>
              </a:lnSpc>
            </a:pPr>
            <a:r>
              <a:rPr sz="1650" u="none" spc="204" dirty="0">
                <a:solidFill>
                  <a:srgbClr val="0077AA"/>
                </a:solidFill>
                <a:latin typeface="Tahoma"/>
                <a:cs typeface="Tahoma"/>
              </a:rPr>
              <a:t>spécification </a:t>
            </a:r>
            <a:r>
              <a:rPr sz="1650" u="none" spc="204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endParaRPr sz="1650">
              <a:latin typeface="Tahoma"/>
              <a:cs typeface="Tahoma"/>
            </a:endParaRPr>
          </a:p>
          <a:p>
            <a:pPr marL="394970">
              <a:lnSpc>
                <a:spcPts val="1875"/>
              </a:lnSpc>
            </a:pPr>
            <a:r>
              <a:rPr sz="1650" u="none" spc="420" dirty="0">
                <a:solidFill>
                  <a:srgbClr val="999999"/>
                </a:solidFill>
                <a:latin typeface="Tahoma"/>
                <a:cs typeface="Tahoma"/>
              </a:rPr>
              <a:t>[...]</a:t>
            </a:r>
            <a:endParaRPr sz="1650">
              <a:latin typeface="Tahoma"/>
              <a:cs typeface="Tahoma"/>
            </a:endParaRPr>
          </a:p>
          <a:p>
            <a:pPr marL="394970">
              <a:lnSpc>
                <a:spcPts val="1875"/>
              </a:lnSpc>
            </a:pPr>
            <a:r>
              <a:rPr sz="1650" u="none" spc="160" dirty="0">
                <a:solidFill>
                  <a:srgbClr val="0077AA"/>
                </a:solidFill>
                <a:latin typeface="Tahoma"/>
                <a:cs typeface="Tahoma"/>
              </a:rPr>
              <a:t>Modèles de revendications de volume </a:t>
            </a:r>
            <a:r>
              <a:rPr sz="1650" u="none" spc="160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u="none" spc="445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650" u="none" dirty="0">
                <a:solidFill>
                  <a:srgbClr val="6F808F"/>
                </a:solidFill>
                <a:latin typeface="Tahoma"/>
                <a:cs typeface="Tahoma"/>
              </a:rPr>
              <a:t>#</a:t>
            </a:r>
            <a:r>
              <a:rPr sz="1650" u="none" spc="450" dirty="0">
                <a:solidFill>
                  <a:srgbClr val="6F808F"/>
                </a:solidFill>
                <a:latin typeface="Tahoma"/>
                <a:cs typeface="Tahoma"/>
              </a:rPr>
              <a:t> </a:t>
            </a:r>
            <a:r>
              <a:rPr sz="1650" u="none" dirty="0">
                <a:solidFill>
                  <a:srgbClr val="6F808F"/>
                </a:solidFill>
                <a:latin typeface="Tahoma"/>
                <a:cs typeface="Tahoma"/>
              </a:rPr>
              <a:t>PVC</a:t>
            </a:r>
            <a:r>
              <a:rPr sz="1650" u="none" spc="450" dirty="0">
                <a:solidFill>
                  <a:srgbClr val="6F808F"/>
                </a:solidFill>
                <a:latin typeface="Tahoma"/>
                <a:cs typeface="Tahoma"/>
              </a:rPr>
              <a:t> </a:t>
            </a:r>
            <a:r>
              <a:rPr sz="1650" u="none" spc="180" dirty="0">
                <a:solidFill>
                  <a:srgbClr val="6F808F"/>
                </a:solidFill>
                <a:latin typeface="Tahoma"/>
                <a:cs typeface="Tahoma"/>
              </a:rPr>
              <a:t>modèle</a:t>
            </a:r>
            <a:endParaRPr sz="1650">
              <a:latin typeface="Tahoma"/>
              <a:cs typeface="Tahoma"/>
            </a:endParaRPr>
          </a:p>
          <a:p>
            <a:pPr marL="647065">
              <a:lnSpc>
                <a:spcPts val="1875"/>
              </a:lnSpc>
            </a:pPr>
            <a:r>
              <a:rPr sz="1650" u="none" spc="390" dirty="0">
                <a:solidFill>
                  <a:srgbClr val="999999"/>
                </a:solidFill>
                <a:latin typeface="Tahoma"/>
                <a:cs typeface="Tahoma"/>
              </a:rPr>
              <a:t>-</a:t>
            </a:r>
            <a:r>
              <a:rPr sz="1650" u="none" spc="470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650" u="none" spc="155" dirty="0">
                <a:solidFill>
                  <a:srgbClr val="0077AA"/>
                </a:solidFill>
                <a:latin typeface="Tahoma"/>
                <a:cs typeface="Tahoma"/>
              </a:rPr>
              <a:t>métadonnées </a:t>
            </a:r>
            <a:r>
              <a:rPr sz="1650" u="none" spc="155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endParaRPr sz="1650">
              <a:latin typeface="Tahoma"/>
              <a:cs typeface="Tahoma"/>
            </a:endParaRPr>
          </a:p>
          <a:p>
            <a:pPr marL="899794" marR="9391650" indent="252095">
              <a:lnSpc>
                <a:spcPts val="1880"/>
              </a:lnSpc>
              <a:spcBef>
                <a:spcPts val="95"/>
              </a:spcBef>
            </a:pPr>
            <a:r>
              <a:rPr sz="1650" u="none" spc="60" dirty="0">
                <a:solidFill>
                  <a:srgbClr val="0077AA"/>
                </a:solidFill>
                <a:latin typeface="Tahoma"/>
                <a:cs typeface="Tahoma"/>
              </a:rPr>
              <a:t>nom </a:t>
            </a:r>
            <a:r>
              <a:rPr sz="1650" u="none" spc="60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u="none" spc="490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650" u="none" spc="204" dirty="0">
                <a:solidFill>
                  <a:srgbClr val="0077AA"/>
                </a:solidFill>
                <a:latin typeface="Tahoma"/>
                <a:cs typeface="Tahoma"/>
              </a:rPr>
              <a:t>spécification </a:t>
            </a:r>
            <a:r>
              <a:rPr sz="1650" u="none" spc="254" dirty="0">
                <a:solidFill>
                  <a:srgbClr val="000000"/>
                </a:solidFill>
                <a:latin typeface="Tahoma"/>
                <a:cs typeface="Tahoma"/>
              </a:rPr>
              <a:t>datadir </a:t>
            </a:r>
            <a:r>
              <a:rPr sz="1650" u="none" spc="204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endParaRPr sz="1650">
              <a:latin typeface="Tahoma"/>
              <a:cs typeface="Tahoma"/>
            </a:endParaRPr>
          </a:p>
          <a:p>
            <a:pPr marL="1151890">
              <a:lnSpc>
                <a:spcPts val="1770"/>
              </a:lnSpc>
            </a:pPr>
            <a:r>
              <a:rPr sz="1650" u="none" spc="145" dirty="0">
                <a:solidFill>
                  <a:srgbClr val="0077AA"/>
                </a:solidFill>
                <a:latin typeface="Tahoma"/>
                <a:cs typeface="Tahoma"/>
              </a:rPr>
              <a:t>Modes d'accès </a:t>
            </a:r>
            <a:r>
              <a:rPr sz="1650" u="none" spc="145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endParaRPr sz="1650">
              <a:latin typeface="Tahoma"/>
              <a:cs typeface="Tahoma"/>
            </a:endParaRPr>
          </a:p>
          <a:p>
            <a:pPr marL="1151890" marR="8886825" indent="252095">
              <a:lnSpc>
                <a:spcPts val="1880"/>
              </a:lnSpc>
              <a:spcBef>
                <a:spcPts val="90"/>
              </a:spcBef>
            </a:pPr>
            <a:r>
              <a:rPr sz="1650" u="none" spc="390" dirty="0">
                <a:solidFill>
                  <a:srgbClr val="999999"/>
                </a:solidFill>
                <a:latin typeface="Tahoma"/>
                <a:cs typeface="Tahoma"/>
              </a:rPr>
              <a:t>-</a:t>
            </a:r>
            <a:r>
              <a:rPr sz="1650" u="none" spc="470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650" u="none" spc="215" dirty="0">
                <a:solidFill>
                  <a:srgbClr val="0077AA"/>
                </a:solidFill>
                <a:latin typeface="Tahoma"/>
                <a:cs typeface="Tahoma"/>
              </a:rPr>
              <a:t>Ressources </a:t>
            </a:r>
            <a:r>
              <a:rPr sz="1650" u="none" spc="110" dirty="0">
                <a:solidFill>
                  <a:srgbClr val="000000"/>
                </a:solidFill>
                <a:latin typeface="Tahoma"/>
                <a:cs typeface="Tahoma"/>
              </a:rPr>
              <a:t>ReadWriteOnce </a:t>
            </a:r>
            <a:r>
              <a:rPr sz="1650" u="none" spc="215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endParaRPr sz="1650">
              <a:latin typeface="Tahoma"/>
              <a:cs typeface="Tahoma"/>
            </a:endParaRPr>
          </a:p>
          <a:p>
            <a:pPr marL="1403985">
              <a:lnSpc>
                <a:spcPts val="1770"/>
              </a:lnSpc>
            </a:pPr>
            <a:r>
              <a:rPr sz="1650" u="none" spc="225" dirty="0">
                <a:solidFill>
                  <a:srgbClr val="0077AA"/>
                </a:solidFill>
                <a:latin typeface="Tahoma"/>
                <a:cs typeface="Tahoma"/>
              </a:rPr>
              <a:t>demandes </a:t>
            </a:r>
            <a:r>
              <a:rPr sz="1650" u="none" spc="225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endParaRPr sz="1650">
              <a:latin typeface="Tahoma"/>
              <a:cs typeface="Tahoma"/>
            </a:endParaRPr>
          </a:p>
          <a:p>
            <a:pPr marL="1656714">
              <a:lnSpc>
                <a:spcPts val="1930"/>
              </a:lnSpc>
            </a:pPr>
            <a:r>
              <a:rPr sz="1650" u="none" spc="240" dirty="0">
                <a:solidFill>
                  <a:srgbClr val="0077AA"/>
                </a:solidFill>
                <a:latin typeface="Tahoma"/>
                <a:cs typeface="Tahoma"/>
              </a:rPr>
              <a:t>stockage </a:t>
            </a:r>
            <a:r>
              <a:rPr sz="1650" u="none" spc="240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u="none" spc="470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650" u="none" spc="170" dirty="0">
                <a:solidFill>
                  <a:srgbClr val="000000"/>
                </a:solidFill>
                <a:latin typeface="Tahoma"/>
                <a:cs typeface="Tahoma"/>
              </a:rPr>
              <a:t>5Gi</a:t>
            </a:r>
            <a:endParaRPr sz="1650">
              <a:latin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284679545"/>
      </p:ext>
    </p:extLst>
  </p:cSld>
  <p:clrMapOvr>
    <a:masterClrMapping/>
  </p:clrMapOvr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0437" y="6130937"/>
            <a:ext cx="4429264" cy="390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112932"/>
      </p:ext>
    </p:extLst>
  </p:cSld>
  <p:clrMapOvr>
    <a:masterClrMapping/>
  </p:clrMapOvr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5" dirty="0"/>
              <a:t>STATEFULSETS</a:t>
            </a:r>
            <a:r>
              <a:rPr spc="25" dirty="0"/>
              <a:t> </a:t>
            </a:r>
            <a:r>
              <a:rPr dirty="0"/>
              <a:t>AVERTISSEMENTS</a:t>
            </a:r>
            <a:r>
              <a:rPr spc="25" dirty="0"/>
              <a:t> </a:t>
            </a:r>
            <a:r>
              <a:rPr spc="85" dirty="0"/>
              <a:t>ET</a:t>
            </a:r>
            <a:r>
              <a:rPr spc="25" dirty="0"/>
              <a:t> </a:t>
            </a:r>
            <a:r>
              <a:rPr spc="-10" dirty="0"/>
              <a:t>MISES EN GARDE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1647824"/>
            <a:ext cx="95250" cy="95249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97485" rIns="0" bIns="0" rtlCol="0">
            <a:spAutoFit/>
          </a:bodyPr>
          <a:lstStyle/>
          <a:p>
            <a:pPr marL="371475">
              <a:lnSpc>
                <a:spcPct val="100000"/>
              </a:lnSpc>
              <a:spcBef>
                <a:spcPts val="1555"/>
              </a:spcBef>
            </a:pPr>
            <a:r>
              <a:rPr u="none" spc="345" dirty="0">
                <a:latin typeface="Tahoma"/>
                <a:cs typeface="Tahoma"/>
              </a:rPr>
              <a:t>StatefulSet</a:t>
            </a:r>
            <a:r>
              <a:rPr u="none" spc="-50" dirty="0">
                <a:latin typeface="Tahoma"/>
                <a:cs typeface="Tahoma"/>
              </a:rPr>
              <a:t> </a:t>
            </a:r>
            <a:r>
              <a:rPr u="none" dirty="0">
                <a:solidFill>
                  <a:srgbClr val="333333"/>
                </a:solidFill>
              </a:rPr>
              <a:t>est</a:t>
            </a:r>
            <a:r>
              <a:rPr u="none" spc="-25" dirty="0">
                <a:solidFill>
                  <a:srgbClr val="333333"/>
                </a:solidFill>
              </a:rPr>
              <a:t> </a:t>
            </a:r>
            <a:r>
              <a:rPr u="none" spc="100" dirty="0">
                <a:solidFill>
                  <a:srgbClr val="333333"/>
                </a:solidFill>
              </a:rPr>
              <a:t>un</a:t>
            </a:r>
            <a:r>
              <a:rPr u="none" spc="-25" dirty="0">
                <a:solidFill>
                  <a:srgbClr val="333333"/>
                </a:solidFill>
              </a:rPr>
              <a:t> </a:t>
            </a:r>
            <a:r>
              <a:rPr u="none" spc="55" dirty="0">
                <a:solidFill>
                  <a:srgbClr val="333333"/>
                </a:solidFill>
              </a:rPr>
              <a:t>avancé</a:t>
            </a:r>
            <a:r>
              <a:rPr u="none" spc="-25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concept</a:t>
            </a:r>
            <a:r>
              <a:rPr u="none" spc="-25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de</a:t>
            </a:r>
            <a:r>
              <a:rPr u="none" spc="-25" dirty="0">
                <a:solidFill>
                  <a:srgbClr val="333333"/>
                </a:solidFill>
              </a:rPr>
              <a:t> </a:t>
            </a:r>
            <a:r>
              <a:rPr u="none" spc="50" dirty="0">
                <a:solidFill>
                  <a:srgbClr val="333333"/>
                </a:solidFill>
              </a:rPr>
              <a:t>Kubernetes</a:t>
            </a:r>
          </a:p>
          <a:p>
            <a:pPr marL="371475" marR="5080">
              <a:lnSpc>
                <a:spcPts val="2100"/>
              </a:lnSpc>
              <a:spcBef>
                <a:spcPts val="1875"/>
              </a:spcBef>
            </a:pPr>
            <a:r>
              <a:rPr u="none" spc="-35" dirty="0">
                <a:solidFill>
                  <a:srgbClr val="333333"/>
                </a:solidFill>
              </a:rPr>
              <a:t>Il</a:t>
            </a:r>
            <a:r>
              <a:rPr u="none" spc="-15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est</a:t>
            </a:r>
            <a:r>
              <a:rPr u="none" spc="-10" dirty="0">
                <a:solidFill>
                  <a:srgbClr val="333333"/>
                </a:solidFill>
              </a:rPr>
              <a:t> </a:t>
            </a:r>
            <a:r>
              <a:rPr u="none" spc="60" dirty="0">
                <a:solidFill>
                  <a:srgbClr val="333333"/>
                </a:solidFill>
              </a:rPr>
              <a:t>nécessaire</a:t>
            </a:r>
            <a:r>
              <a:rPr u="none" spc="-10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à</a:t>
            </a:r>
            <a:r>
              <a:rPr u="none" spc="-15" dirty="0">
                <a:solidFill>
                  <a:srgbClr val="333333"/>
                </a:solidFill>
              </a:rPr>
              <a:t> </a:t>
            </a:r>
            <a:r>
              <a:rPr u="none" spc="55" dirty="0">
                <a:solidFill>
                  <a:srgbClr val="333333"/>
                </a:solidFill>
              </a:rPr>
              <a:t>être</a:t>
            </a:r>
            <a:r>
              <a:rPr u="none" spc="-10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capable</a:t>
            </a:r>
            <a:r>
              <a:rPr u="none" spc="-10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à</a:t>
            </a:r>
            <a:r>
              <a:rPr u="none" spc="-10" dirty="0">
                <a:solidFill>
                  <a:srgbClr val="333333"/>
                </a:solidFill>
              </a:rPr>
              <a:t> </a:t>
            </a:r>
            <a:r>
              <a:rPr u="none" spc="65" dirty="0">
                <a:solidFill>
                  <a:srgbClr val="333333"/>
                </a:solidFill>
              </a:rPr>
              <a:t>disposition</a:t>
            </a:r>
            <a:r>
              <a:rPr u="none" spc="-15" dirty="0">
                <a:solidFill>
                  <a:srgbClr val="333333"/>
                </a:solidFill>
              </a:rPr>
              <a:t> </a:t>
            </a:r>
            <a:r>
              <a:rPr u="none" spc="100" dirty="0">
                <a:solidFill>
                  <a:srgbClr val="333333"/>
                </a:solidFill>
              </a:rPr>
              <a:t>et</a:t>
            </a:r>
            <a:r>
              <a:rPr u="none" spc="-10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correctement</a:t>
            </a:r>
            <a:r>
              <a:rPr u="none" spc="-10" dirty="0">
                <a:solidFill>
                  <a:srgbClr val="333333"/>
                </a:solidFill>
              </a:rPr>
              <a:t> </a:t>
            </a:r>
            <a:r>
              <a:rPr u="none" spc="105" dirty="0">
                <a:solidFill>
                  <a:srgbClr val="333333"/>
                </a:solidFill>
              </a:rPr>
              <a:t>utiliser</a:t>
            </a:r>
            <a:r>
              <a:rPr u="none" spc="-10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le</a:t>
            </a:r>
            <a:r>
              <a:rPr u="none" spc="-15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associé</a:t>
            </a:r>
            <a:r>
              <a:rPr u="none" spc="-10" dirty="0">
                <a:solidFill>
                  <a:srgbClr val="333333"/>
                </a:solidFill>
              </a:rPr>
              <a:t> </a:t>
            </a:r>
            <a:r>
              <a:rPr u="none" spc="-50" dirty="0">
                <a:solidFill>
                  <a:srgbClr val="333333"/>
                </a:solidFill>
              </a:rPr>
              <a:t>PV,</a:t>
            </a:r>
            <a:r>
              <a:rPr u="none" spc="-10" dirty="0">
                <a:solidFill>
                  <a:srgbClr val="333333"/>
                </a:solidFill>
              </a:rPr>
              <a:t> </a:t>
            </a:r>
            <a:r>
              <a:rPr u="none" spc="-90" dirty="0">
                <a:solidFill>
                  <a:srgbClr val="333333"/>
                </a:solidFill>
              </a:rPr>
              <a:t>par exemple</a:t>
            </a:r>
            <a:r>
              <a:rPr u="none" spc="-10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dans</a:t>
            </a:r>
            <a:r>
              <a:rPr u="none" spc="-15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le</a:t>
            </a:r>
            <a:r>
              <a:rPr u="none" spc="-10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événement</a:t>
            </a:r>
            <a:r>
              <a:rPr u="none" spc="-10" dirty="0">
                <a:solidFill>
                  <a:srgbClr val="333333"/>
                </a:solidFill>
              </a:rPr>
              <a:t> </a:t>
            </a:r>
            <a:r>
              <a:rPr u="none" spc="-25" dirty="0">
                <a:solidFill>
                  <a:srgbClr val="333333"/>
                </a:solidFill>
              </a:rPr>
              <a:t>de </a:t>
            </a:r>
            <a:r>
              <a:rPr u="none" dirty="0">
                <a:solidFill>
                  <a:srgbClr val="333333"/>
                </a:solidFill>
              </a:rPr>
              <a:t>déplacement</a:t>
            </a:r>
            <a:r>
              <a:rPr u="none" spc="114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de</a:t>
            </a:r>
            <a:r>
              <a:rPr u="none" spc="120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le</a:t>
            </a:r>
            <a:r>
              <a:rPr u="none" spc="114" dirty="0">
                <a:solidFill>
                  <a:srgbClr val="333333"/>
                </a:solidFill>
              </a:rPr>
              <a:t> </a:t>
            </a:r>
            <a:r>
              <a:rPr u="none" spc="95" dirty="0">
                <a:solidFill>
                  <a:srgbClr val="333333"/>
                </a:solidFill>
              </a:rPr>
              <a:t>Capsules</a:t>
            </a:r>
          </a:p>
          <a:p>
            <a:pPr marL="371475">
              <a:lnSpc>
                <a:spcPct val="100000"/>
              </a:lnSpc>
              <a:spcBef>
                <a:spcPts val="1230"/>
              </a:spcBef>
            </a:pPr>
            <a:r>
              <a:rPr u="none" spc="60" dirty="0">
                <a:solidFill>
                  <a:srgbClr val="333333"/>
                </a:solidFill>
              </a:rPr>
              <a:t>Dans</a:t>
            </a:r>
            <a:r>
              <a:rPr u="none" spc="-40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ce</a:t>
            </a:r>
            <a:r>
              <a:rPr u="none" spc="-35" dirty="0">
                <a:solidFill>
                  <a:srgbClr val="333333"/>
                </a:solidFill>
              </a:rPr>
              <a:t> </a:t>
            </a:r>
            <a:r>
              <a:rPr u="none" spc="-75" dirty="0">
                <a:solidFill>
                  <a:srgbClr val="333333"/>
                </a:solidFill>
              </a:rPr>
              <a:t>TP,</a:t>
            </a:r>
            <a:r>
              <a:rPr u="none" spc="-35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nous</a:t>
            </a:r>
            <a:r>
              <a:rPr u="none" spc="-35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seulement</a:t>
            </a:r>
            <a:r>
              <a:rPr u="none" spc="-40" dirty="0">
                <a:solidFill>
                  <a:srgbClr val="333333"/>
                </a:solidFill>
              </a:rPr>
              <a:t> </a:t>
            </a:r>
            <a:r>
              <a:rPr u="none" spc="60" dirty="0">
                <a:solidFill>
                  <a:srgbClr val="333333"/>
                </a:solidFill>
              </a:rPr>
              <a:t>voir</a:t>
            </a:r>
            <a:r>
              <a:rPr u="none" spc="-35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le</a:t>
            </a:r>
            <a:r>
              <a:rPr u="none" spc="-35" dirty="0">
                <a:solidFill>
                  <a:srgbClr val="333333"/>
                </a:solidFill>
              </a:rPr>
              <a:t> </a:t>
            </a:r>
            <a:r>
              <a:rPr u="none" spc="55" dirty="0">
                <a:solidFill>
                  <a:srgbClr val="333333"/>
                </a:solidFill>
              </a:rPr>
              <a:t>"magique"</a:t>
            </a:r>
            <a:r>
              <a:rPr u="none" spc="-35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partie</a:t>
            </a:r>
            <a:r>
              <a:rPr u="none" spc="-40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de</a:t>
            </a:r>
            <a:r>
              <a:rPr u="none" spc="-35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le</a:t>
            </a:r>
            <a:r>
              <a:rPr u="none" spc="-35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sujet</a:t>
            </a:r>
            <a:r>
              <a:rPr u="none" spc="-35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pour</a:t>
            </a:r>
            <a:r>
              <a:rPr u="none" spc="-40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le</a:t>
            </a:r>
            <a:r>
              <a:rPr u="none" spc="-35" dirty="0">
                <a:solidFill>
                  <a:srgbClr val="333333"/>
                </a:solidFill>
              </a:rPr>
              <a:t> </a:t>
            </a:r>
            <a:r>
              <a:rPr u="none" spc="90" dirty="0">
                <a:solidFill>
                  <a:srgbClr val="333333"/>
                </a:solidFill>
              </a:rPr>
              <a:t>un</a:t>
            </a:r>
            <a:r>
              <a:rPr u="none" spc="-35" dirty="0">
                <a:solidFill>
                  <a:srgbClr val="333333"/>
                </a:solidFill>
              </a:rPr>
              <a:t> </a:t>
            </a:r>
            <a:r>
              <a:rPr u="none" spc="100" dirty="0">
                <a:solidFill>
                  <a:srgbClr val="333333"/>
                </a:solidFill>
              </a:rPr>
              <a:t>OMS</a:t>
            </a:r>
            <a:r>
              <a:rPr u="none" spc="-35" dirty="0">
                <a:solidFill>
                  <a:srgbClr val="333333"/>
                </a:solidFill>
              </a:rPr>
              <a:t> </a:t>
            </a:r>
            <a:r>
              <a:rPr u="none" spc="-10" dirty="0">
                <a:solidFill>
                  <a:srgbClr val="333333"/>
                </a:solidFill>
              </a:rPr>
              <a:t>se déploie.</a:t>
            </a:r>
          </a:p>
          <a:p>
            <a:pPr marL="371475" marR="35560">
              <a:lnSpc>
                <a:spcPts val="2100"/>
              </a:lnSpc>
              <a:spcBef>
                <a:spcPts val="1725"/>
              </a:spcBef>
            </a:pPr>
            <a:r>
              <a:rPr u="none" spc="60" dirty="0">
                <a:solidFill>
                  <a:srgbClr val="333333"/>
                </a:solidFill>
              </a:rPr>
              <a:t>Quoi</a:t>
            </a:r>
            <a:r>
              <a:rPr u="none" spc="-15" dirty="0">
                <a:solidFill>
                  <a:srgbClr val="333333"/>
                </a:solidFill>
              </a:rPr>
              <a:t> </a:t>
            </a:r>
            <a:r>
              <a:rPr u="none" spc="60" dirty="0">
                <a:solidFill>
                  <a:srgbClr val="333333"/>
                </a:solidFill>
              </a:rPr>
              <a:t>à propos</a:t>
            </a:r>
            <a:r>
              <a:rPr u="none" spc="-15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le</a:t>
            </a:r>
            <a:r>
              <a:rPr u="none" spc="-15" dirty="0">
                <a:solidFill>
                  <a:srgbClr val="333333"/>
                </a:solidFill>
              </a:rPr>
              <a:t> </a:t>
            </a:r>
            <a:r>
              <a:rPr u="none" spc="55" dirty="0">
                <a:solidFill>
                  <a:srgbClr val="333333"/>
                </a:solidFill>
              </a:rPr>
              <a:t>possible</a:t>
            </a:r>
            <a:r>
              <a:rPr u="none" spc="-15" dirty="0">
                <a:solidFill>
                  <a:srgbClr val="333333"/>
                </a:solidFill>
              </a:rPr>
              <a:t> </a:t>
            </a:r>
            <a:r>
              <a:rPr u="none" spc="55" dirty="0">
                <a:solidFill>
                  <a:srgbClr val="333333"/>
                </a:solidFill>
              </a:rPr>
              <a:t>perturbation</a:t>
            </a:r>
            <a:r>
              <a:rPr u="none" spc="-15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de</a:t>
            </a:r>
            <a:r>
              <a:rPr u="none" spc="-10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le</a:t>
            </a:r>
            <a:r>
              <a:rPr u="none" spc="-15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stockage,</a:t>
            </a:r>
            <a:r>
              <a:rPr u="none" spc="-15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le</a:t>
            </a:r>
            <a:r>
              <a:rPr u="none" spc="-15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supplémentaire</a:t>
            </a:r>
            <a:r>
              <a:rPr u="none" spc="-15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coût</a:t>
            </a:r>
            <a:r>
              <a:rPr u="none" spc="-15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de</a:t>
            </a:r>
            <a:r>
              <a:rPr u="none" spc="-10" dirty="0">
                <a:solidFill>
                  <a:srgbClr val="333333"/>
                </a:solidFill>
              </a:rPr>
              <a:t> </a:t>
            </a:r>
            <a:r>
              <a:rPr u="none" spc="50" dirty="0">
                <a:solidFill>
                  <a:srgbClr val="333333"/>
                </a:solidFill>
              </a:rPr>
              <a:t>performance</a:t>
            </a:r>
            <a:r>
              <a:rPr u="none" spc="-15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de</a:t>
            </a:r>
            <a:r>
              <a:rPr u="none" spc="-15" dirty="0">
                <a:solidFill>
                  <a:srgbClr val="333333"/>
                </a:solidFill>
              </a:rPr>
              <a:t> </a:t>
            </a:r>
            <a:r>
              <a:rPr u="none" spc="-25" dirty="0">
                <a:solidFill>
                  <a:srgbClr val="333333"/>
                </a:solidFill>
              </a:rPr>
              <a:t>le </a:t>
            </a:r>
            <a:r>
              <a:rPr u="none" dirty="0">
                <a:solidFill>
                  <a:srgbClr val="333333"/>
                </a:solidFill>
              </a:rPr>
              <a:t>réseau</a:t>
            </a:r>
            <a:r>
              <a:rPr u="none" spc="25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stockage,</a:t>
            </a:r>
            <a:r>
              <a:rPr u="none" spc="30" dirty="0">
                <a:solidFill>
                  <a:srgbClr val="333333"/>
                </a:solidFill>
              </a:rPr>
              <a:t> </a:t>
            </a:r>
            <a:r>
              <a:rPr u="none" spc="75" dirty="0">
                <a:solidFill>
                  <a:srgbClr val="333333"/>
                </a:solidFill>
              </a:rPr>
              <a:t>sauvegardes</a:t>
            </a:r>
            <a:r>
              <a:rPr u="none" spc="30" dirty="0">
                <a:solidFill>
                  <a:srgbClr val="333333"/>
                </a:solidFill>
              </a:rPr>
              <a:t> </a:t>
            </a:r>
            <a:r>
              <a:rPr u="none" spc="100" dirty="0">
                <a:solidFill>
                  <a:srgbClr val="333333"/>
                </a:solidFill>
              </a:rPr>
              <a:t>et</a:t>
            </a:r>
            <a:r>
              <a:rPr u="none" spc="25" dirty="0">
                <a:solidFill>
                  <a:srgbClr val="333333"/>
                </a:solidFill>
              </a:rPr>
              <a:t> </a:t>
            </a:r>
            <a:r>
              <a:rPr u="none" spc="-10" dirty="0">
                <a:solidFill>
                  <a:srgbClr val="333333"/>
                </a:solidFill>
              </a:rPr>
              <a:t>restauration?</a:t>
            </a:r>
          </a:p>
          <a:p>
            <a:pPr marL="371475">
              <a:lnSpc>
                <a:spcPct val="100000"/>
              </a:lnSpc>
              <a:spcBef>
                <a:spcPts val="1230"/>
              </a:spcBef>
            </a:pPr>
            <a:r>
              <a:rPr u="none" spc="114" dirty="0">
                <a:solidFill>
                  <a:srgbClr val="333333"/>
                </a:solidFill>
              </a:rPr>
              <a:t>Géré</a:t>
            </a:r>
            <a:r>
              <a:rPr u="none" spc="-60" dirty="0">
                <a:solidFill>
                  <a:srgbClr val="333333"/>
                </a:solidFill>
              </a:rPr>
              <a:t> </a:t>
            </a:r>
            <a:r>
              <a:rPr u="none" spc="60" dirty="0">
                <a:solidFill>
                  <a:srgbClr val="333333"/>
                </a:solidFill>
              </a:rPr>
              <a:t>Kubernetes</a:t>
            </a:r>
            <a:r>
              <a:rPr u="none" spc="-60" dirty="0">
                <a:solidFill>
                  <a:srgbClr val="333333"/>
                </a:solidFill>
              </a:rPr>
              <a:t> </a:t>
            </a:r>
            <a:r>
              <a:rPr u="none" spc="45" dirty="0">
                <a:solidFill>
                  <a:srgbClr val="333333"/>
                </a:solidFill>
              </a:rPr>
              <a:t>distributions</a:t>
            </a:r>
            <a:r>
              <a:rPr u="none" spc="-55" dirty="0">
                <a:solidFill>
                  <a:srgbClr val="333333"/>
                </a:solidFill>
              </a:rPr>
              <a:t> </a:t>
            </a:r>
            <a:r>
              <a:rPr u="none" spc="-114" dirty="0">
                <a:solidFill>
                  <a:srgbClr val="333333"/>
                </a:solidFill>
              </a:rPr>
              <a:t>(GKE...)</a:t>
            </a:r>
            <a:r>
              <a:rPr u="none" spc="-60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souvent</a:t>
            </a:r>
            <a:r>
              <a:rPr u="none" spc="-55" dirty="0">
                <a:solidFill>
                  <a:srgbClr val="333333"/>
                </a:solidFill>
              </a:rPr>
              <a:t> </a:t>
            </a:r>
            <a:r>
              <a:rPr u="none" spc="50" dirty="0">
                <a:solidFill>
                  <a:srgbClr val="333333"/>
                </a:solidFill>
              </a:rPr>
              <a:t>fournir</a:t>
            </a:r>
            <a:r>
              <a:rPr u="none" spc="-60" dirty="0">
                <a:solidFill>
                  <a:srgbClr val="333333"/>
                </a:solidFill>
              </a:rPr>
              <a:t> </a:t>
            </a:r>
            <a:r>
              <a:rPr u="none" spc="85" dirty="0">
                <a:solidFill>
                  <a:srgbClr val="333333"/>
                </a:solidFill>
              </a:rPr>
              <a:t>réponses</a:t>
            </a:r>
            <a:r>
              <a:rPr u="none" spc="-55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à</a:t>
            </a:r>
            <a:r>
              <a:rPr u="none" spc="-60" dirty="0">
                <a:solidFill>
                  <a:srgbClr val="333333"/>
                </a:solidFill>
              </a:rPr>
              <a:t> </a:t>
            </a:r>
            <a:r>
              <a:rPr u="none" spc="50" dirty="0">
                <a:solidFill>
                  <a:srgbClr val="333333"/>
                </a:solidFill>
              </a:rPr>
              <a:t>ces</a:t>
            </a:r>
            <a:r>
              <a:rPr u="none" spc="-55" dirty="0">
                <a:solidFill>
                  <a:srgbClr val="333333"/>
                </a:solidFill>
              </a:rPr>
              <a:t> </a:t>
            </a:r>
            <a:r>
              <a:rPr u="none" spc="-10" dirty="0">
                <a:solidFill>
                  <a:srgbClr val="333333"/>
                </a:solidFill>
              </a:rPr>
              <a:t>sujets.</a:t>
            </a: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2152649"/>
            <a:ext cx="95250" cy="9524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2895599"/>
            <a:ext cx="95250" cy="9524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3381374"/>
            <a:ext cx="95250" cy="9524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4124324"/>
            <a:ext cx="95250" cy="95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703852"/>
      </p:ext>
    </p:extLst>
  </p:cSld>
  <p:clrMapOvr>
    <a:masterClrMapping/>
  </p:clrMapOvr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785130" y="5248580"/>
            <a:ext cx="1189355" cy="1731010"/>
            <a:chOff x="6785130" y="5248580"/>
            <a:chExt cx="1189355" cy="1731010"/>
          </a:xfrm>
        </p:grpSpPr>
        <p:sp>
          <p:nvSpPr>
            <p:cNvPr id="3" name="object 3"/>
            <p:cNvSpPr/>
            <p:nvPr/>
          </p:nvSpPr>
          <p:spPr>
            <a:xfrm>
              <a:off x="6785130" y="5248580"/>
              <a:ext cx="1189355" cy="1731010"/>
            </a:xfrm>
            <a:custGeom>
              <a:avLst/>
              <a:gdLst/>
              <a:ahLst/>
              <a:cxnLst/>
              <a:rect l="l" t="t" r="r" b="b"/>
              <a:pathLst>
                <a:path w="1189354" h="1731009">
                  <a:moveTo>
                    <a:pt x="502397" y="1730733"/>
                  </a:moveTo>
                  <a:lnTo>
                    <a:pt x="454683" y="1728286"/>
                  </a:lnTo>
                  <a:lnTo>
                    <a:pt x="405512" y="1721220"/>
                  </a:lnTo>
                  <a:lnTo>
                    <a:pt x="361832" y="1698098"/>
                  </a:lnTo>
                  <a:lnTo>
                    <a:pt x="321247" y="1671732"/>
                  </a:lnTo>
                  <a:lnTo>
                    <a:pt x="283649" y="1642351"/>
                  </a:lnTo>
                  <a:lnTo>
                    <a:pt x="248931" y="1610184"/>
                  </a:lnTo>
                  <a:lnTo>
                    <a:pt x="216986" y="1575458"/>
                  </a:lnTo>
                  <a:lnTo>
                    <a:pt x="187705" y="1538402"/>
                  </a:lnTo>
                  <a:lnTo>
                    <a:pt x="160980" y="1499245"/>
                  </a:lnTo>
                  <a:lnTo>
                    <a:pt x="136705" y="1458214"/>
                  </a:lnTo>
                  <a:lnTo>
                    <a:pt x="114771" y="1415539"/>
                  </a:lnTo>
                  <a:lnTo>
                    <a:pt x="95070" y="1371448"/>
                  </a:lnTo>
                  <a:lnTo>
                    <a:pt x="77494" y="1326168"/>
                  </a:lnTo>
                  <a:lnTo>
                    <a:pt x="61937" y="1279929"/>
                  </a:lnTo>
                  <a:lnTo>
                    <a:pt x="48290" y="1232959"/>
                  </a:lnTo>
                  <a:lnTo>
                    <a:pt x="36446" y="1185486"/>
                  </a:lnTo>
                  <a:lnTo>
                    <a:pt x="26296" y="1137739"/>
                  </a:lnTo>
                  <a:lnTo>
                    <a:pt x="17733" y="1089945"/>
                  </a:lnTo>
                  <a:lnTo>
                    <a:pt x="10649" y="1042335"/>
                  </a:lnTo>
                  <a:lnTo>
                    <a:pt x="5351" y="1008608"/>
                  </a:lnTo>
                  <a:lnTo>
                    <a:pt x="736" y="974714"/>
                  </a:lnTo>
                  <a:lnTo>
                    <a:pt x="0" y="941155"/>
                  </a:lnTo>
                  <a:lnTo>
                    <a:pt x="6334" y="908432"/>
                  </a:lnTo>
                  <a:lnTo>
                    <a:pt x="22459" y="878385"/>
                  </a:lnTo>
                  <a:lnTo>
                    <a:pt x="46952" y="854964"/>
                  </a:lnTo>
                  <a:lnTo>
                    <a:pt x="76801" y="841836"/>
                  </a:lnTo>
                  <a:lnTo>
                    <a:pt x="108993" y="842671"/>
                  </a:lnTo>
                  <a:lnTo>
                    <a:pt x="133374" y="854504"/>
                  </a:lnTo>
                  <a:lnTo>
                    <a:pt x="153850" y="872948"/>
                  </a:lnTo>
                  <a:lnTo>
                    <a:pt x="172095" y="894851"/>
                  </a:lnTo>
                  <a:lnTo>
                    <a:pt x="189781" y="917061"/>
                  </a:lnTo>
                  <a:lnTo>
                    <a:pt x="202170" y="930950"/>
                  </a:lnTo>
                  <a:lnTo>
                    <a:pt x="244640" y="966762"/>
                  </a:lnTo>
                  <a:lnTo>
                    <a:pt x="293684" y="992857"/>
                  </a:lnTo>
                  <a:lnTo>
                    <a:pt x="335216" y="1005123"/>
                  </a:lnTo>
                  <a:lnTo>
                    <a:pt x="359818" y="1006943"/>
                  </a:lnTo>
                  <a:lnTo>
                    <a:pt x="383388" y="1003100"/>
                  </a:lnTo>
                  <a:lnTo>
                    <a:pt x="404323" y="992046"/>
                  </a:lnTo>
                  <a:lnTo>
                    <a:pt x="423548" y="966854"/>
                  </a:lnTo>
                  <a:lnTo>
                    <a:pt x="431363" y="935231"/>
                  </a:lnTo>
                  <a:lnTo>
                    <a:pt x="431312" y="900512"/>
                  </a:lnTo>
                  <a:lnTo>
                    <a:pt x="426937" y="866029"/>
                  </a:lnTo>
                  <a:lnTo>
                    <a:pt x="384088" y="619352"/>
                  </a:lnTo>
                  <a:lnTo>
                    <a:pt x="377832" y="586143"/>
                  </a:lnTo>
                  <a:lnTo>
                    <a:pt x="374284" y="552756"/>
                  </a:lnTo>
                  <a:lnTo>
                    <a:pt x="375310" y="485449"/>
                  </a:lnTo>
                  <a:lnTo>
                    <a:pt x="398036" y="421771"/>
                  </a:lnTo>
                  <a:lnTo>
                    <a:pt x="445981" y="377732"/>
                  </a:lnTo>
                  <a:lnTo>
                    <a:pt x="478269" y="370070"/>
                  </a:lnTo>
                  <a:lnTo>
                    <a:pt x="511351" y="374348"/>
                  </a:lnTo>
                  <a:lnTo>
                    <a:pt x="558756" y="416267"/>
                  </a:lnTo>
                  <a:lnTo>
                    <a:pt x="567475" y="457308"/>
                  </a:lnTo>
                  <a:lnTo>
                    <a:pt x="569468" y="471167"/>
                  </a:lnTo>
                  <a:lnTo>
                    <a:pt x="574132" y="484734"/>
                  </a:lnTo>
                  <a:lnTo>
                    <a:pt x="581557" y="496906"/>
                  </a:lnTo>
                  <a:lnTo>
                    <a:pt x="591604" y="506065"/>
                  </a:lnTo>
                  <a:lnTo>
                    <a:pt x="604134" y="510593"/>
                  </a:lnTo>
                  <a:lnTo>
                    <a:pt x="617375" y="509203"/>
                  </a:lnTo>
                  <a:lnTo>
                    <a:pt x="649512" y="481879"/>
                  </a:lnTo>
                  <a:lnTo>
                    <a:pt x="675181" y="440708"/>
                  </a:lnTo>
                  <a:lnTo>
                    <a:pt x="695969" y="396665"/>
                  </a:lnTo>
                  <a:lnTo>
                    <a:pt x="713241" y="350780"/>
                  </a:lnTo>
                  <a:lnTo>
                    <a:pt x="728365" y="304086"/>
                  </a:lnTo>
                  <a:lnTo>
                    <a:pt x="742904" y="257246"/>
                  </a:lnTo>
                  <a:lnTo>
                    <a:pt x="758531" y="210782"/>
                  </a:lnTo>
                  <a:lnTo>
                    <a:pt x="776779" y="165518"/>
                  </a:lnTo>
                  <a:lnTo>
                    <a:pt x="799185" y="122276"/>
                  </a:lnTo>
                  <a:lnTo>
                    <a:pt x="827386" y="82170"/>
                  </a:lnTo>
                  <a:lnTo>
                    <a:pt x="861654" y="47365"/>
                  </a:lnTo>
                  <a:lnTo>
                    <a:pt x="901474" y="20259"/>
                  </a:lnTo>
                  <a:lnTo>
                    <a:pt x="946329" y="3252"/>
                  </a:lnTo>
                  <a:lnTo>
                    <a:pt x="994748" y="0"/>
                  </a:lnTo>
                  <a:lnTo>
                    <a:pt x="1041884" y="11825"/>
                  </a:lnTo>
                  <a:lnTo>
                    <a:pt x="1082157" y="37627"/>
                  </a:lnTo>
                  <a:lnTo>
                    <a:pt x="1109988" y="76303"/>
                  </a:lnTo>
                  <a:lnTo>
                    <a:pt x="1120758" y="122595"/>
                  </a:lnTo>
                  <a:lnTo>
                    <a:pt x="1116478" y="170574"/>
                  </a:lnTo>
                  <a:lnTo>
                    <a:pt x="1101514" y="218135"/>
                  </a:lnTo>
                  <a:lnTo>
                    <a:pt x="1080232" y="263171"/>
                  </a:lnTo>
                  <a:lnTo>
                    <a:pt x="1055905" y="305212"/>
                  </a:lnTo>
                  <a:lnTo>
                    <a:pt x="1029714" y="345849"/>
                  </a:lnTo>
                  <a:lnTo>
                    <a:pt x="1001659" y="385085"/>
                  </a:lnTo>
                  <a:lnTo>
                    <a:pt x="971740" y="422918"/>
                  </a:lnTo>
                  <a:lnTo>
                    <a:pt x="939956" y="459348"/>
                  </a:lnTo>
                  <a:lnTo>
                    <a:pt x="906308" y="494376"/>
                  </a:lnTo>
                  <a:lnTo>
                    <a:pt x="896624" y="503362"/>
                  </a:lnTo>
                  <a:lnTo>
                    <a:pt x="888684" y="513499"/>
                  </a:lnTo>
                  <a:lnTo>
                    <a:pt x="882490" y="524787"/>
                  </a:lnTo>
                  <a:lnTo>
                    <a:pt x="878039" y="537225"/>
                  </a:lnTo>
                  <a:lnTo>
                    <a:pt x="881020" y="559221"/>
                  </a:lnTo>
                  <a:lnTo>
                    <a:pt x="894405" y="577508"/>
                  </a:lnTo>
                  <a:lnTo>
                    <a:pt x="914486" y="590828"/>
                  </a:lnTo>
                  <a:lnTo>
                    <a:pt x="937552" y="597927"/>
                  </a:lnTo>
                  <a:lnTo>
                    <a:pt x="963763" y="599508"/>
                  </a:lnTo>
                  <a:lnTo>
                    <a:pt x="990127" y="597630"/>
                  </a:lnTo>
                  <a:lnTo>
                    <a:pt x="1016575" y="594412"/>
                  </a:lnTo>
                  <a:lnTo>
                    <a:pt x="1043037" y="591976"/>
                  </a:lnTo>
                  <a:lnTo>
                    <a:pt x="1096245" y="598690"/>
                  </a:lnTo>
                  <a:lnTo>
                    <a:pt x="1137066" y="629618"/>
                  </a:lnTo>
                  <a:lnTo>
                    <a:pt x="1146774" y="663072"/>
                  </a:lnTo>
                  <a:lnTo>
                    <a:pt x="1140637" y="698298"/>
                  </a:lnTo>
                  <a:lnTo>
                    <a:pt x="1123676" y="732660"/>
                  </a:lnTo>
                  <a:lnTo>
                    <a:pt x="1100913" y="763520"/>
                  </a:lnTo>
                  <a:lnTo>
                    <a:pt x="1067650" y="800206"/>
                  </a:lnTo>
                  <a:lnTo>
                    <a:pt x="1032586" y="834716"/>
                  </a:lnTo>
                  <a:lnTo>
                    <a:pt x="995721" y="867048"/>
                  </a:lnTo>
                  <a:lnTo>
                    <a:pt x="957055" y="897204"/>
                  </a:lnTo>
                  <a:lnTo>
                    <a:pt x="916588" y="925182"/>
                  </a:lnTo>
                  <a:lnTo>
                    <a:pt x="874320" y="950984"/>
                  </a:lnTo>
                  <a:lnTo>
                    <a:pt x="851159" y="964032"/>
                  </a:lnTo>
                  <a:lnTo>
                    <a:pt x="828403" y="977820"/>
                  </a:lnTo>
                  <a:lnTo>
                    <a:pt x="807180" y="993477"/>
                  </a:lnTo>
                  <a:lnTo>
                    <a:pt x="788622" y="1012132"/>
                  </a:lnTo>
                  <a:lnTo>
                    <a:pt x="774546" y="1035054"/>
                  </a:lnTo>
                  <a:lnTo>
                    <a:pt x="767068" y="1060932"/>
                  </a:lnTo>
                  <a:lnTo>
                    <a:pt x="767763" y="1087034"/>
                  </a:lnTo>
                  <a:lnTo>
                    <a:pt x="778207" y="1110625"/>
                  </a:lnTo>
                  <a:lnTo>
                    <a:pt x="797609" y="1127437"/>
                  </a:lnTo>
                  <a:lnTo>
                    <a:pt x="822172" y="1135657"/>
                  </a:lnTo>
                  <a:lnTo>
                    <a:pt x="848967" y="1136234"/>
                  </a:lnTo>
                  <a:lnTo>
                    <a:pt x="875064" y="1130115"/>
                  </a:lnTo>
                  <a:lnTo>
                    <a:pt x="898936" y="1119089"/>
                  </a:lnTo>
                  <a:lnTo>
                    <a:pt x="921539" y="1105399"/>
                  </a:lnTo>
                  <a:lnTo>
                    <a:pt x="943668" y="1090676"/>
                  </a:lnTo>
                  <a:lnTo>
                    <a:pt x="966117" y="1076554"/>
                  </a:lnTo>
                  <a:lnTo>
                    <a:pt x="1012311" y="1056566"/>
                  </a:lnTo>
                  <a:lnTo>
                    <a:pt x="1061839" y="1048546"/>
                  </a:lnTo>
                  <a:lnTo>
                    <a:pt x="1109665" y="1055423"/>
                  </a:lnTo>
                  <a:lnTo>
                    <a:pt x="1150754" y="1080125"/>
                  </a:lnTo>
                  <a:lnTo>
                    <a:pt x="1174032" y="1113835"/>
                  </a:lnTo>
                  <a:lnTo>
                    <a:pt x="1186732" y="1152757"/>
                  </a:lnTo>
                  <a:lnTo>
                    <a:pt x="1188803" y="1177311"/>
                  </a:lnTo>
                  <a:lnTo>
                    <a:pt x="1188547" y="1185512"/>
                  </a:lnTo>
                  <a:lnTo>
                    <a:pt x="1179072" y="1233927"/>
                  </a:lnTo>
                  <a:lnTo>
                    <a:pt x="1154746" y="1294406"/>
                  </a:lnTo>
                  <a:lnTo>
                    <a:pt x="1113888" y="1361780"/>
                  </a:lnTo>
                  <a:lnTo>
                    <a:pt x="1087905" y="1399296"/>
                  </a:lnTo>
                  <a:lnTo>
                    <a:pt x="1060012" y="1435332"/>
                  </a:lnTo>
                  <a:lnTo>
                    <a:pt x="1030208" y="1469889"/>
                  </a:lnTo>
                  <a:lnTo>
                    <a:pt x="998492" y="1502967"/>
                  </a:lnTo>
                  <a:lnTo>
                    <a:pt x="965091" y="1534342"/>
                  </a:lnTo>
                  <a:lnTo>
                    <a:pt x="930230" y="1563791"/>
                  </a:lnTo>
                  <a:lnTo>
                    <a:pt x="893910" y="1591313"/>
                  </a:lnTo>
                  <a:lnTo>
                    <a:pt x="856130" y="1616910"/>
                  </a:lnTo>
                  <a:lnTo>
                    <a:pt x="816891" y="1640580"/>
                  </a:lnTo>
                  <a:lnTo>
                    <a:pt x="772631" y="1663463"/>
                  </a:lnTo>
                  <a:lnTo>
                    <a:pt x="728487" y="1683366"/>
                  </a:lnTo>
                  <a:lnTo>
                    <a:pt x="684256" y="1700076"/>
                  </a:lnTo>
                  <a:lnTo>
                    <a:pt x="639735" y="1713381"/>
                  </a:lnTo>
                  <a:lnTo>
                    <a:pt x="594720" y="1723068"/>
                  </a:lnTo>
                  <a:lnTo>
                    <a:pt x="549009" y="1728923"/>
                  </a:lnTo>
                  <a:lnTo>
                    <a:pt x="502397" y="1730733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825678" y="5274893"/>
              <a:ext cx="1127760" cy="1517650"/>
            </a:xfrm>
            <a:custGeom>
              <a:avLst/>
              <a:gdLst/>
              <a:ahLst/>
              <a:cxnLst/>
              <a:rect l="l" t="t" r="r" b="b"/>
              <a:pathLst>
                <a:path w="1127759" h="1517650">
                  <a:moveTo>
                    <a:pt x="1127607" y="1131328"/>
                  </a:moveTo>
                  <a:lnTo>
                    <a:pt x="1124572" y="1131874"/>
                  </a:lnTo>
                  <a:lnTo>
                    <a:pt x="1121702" y="1132865"/>
                  </a:lnTo>
                  <a:lnTo>
                    <a:pt x="1118984" y="1134313"/>
                  </a:lnTo>
                  <a:lnTo>
                    <a:pt x="1082192" y="1151051"/>
                  </a:lnTo>
                  <a:lnTo>
                    <a:pt x="985050" y="1199197"/>
                  </a:lnTo>
                  <a:lnTo>
                    <a:pt x="946873" y="1218844"/>
                  </a:lnTo>
                  <a:lnTo>
                    <a:pt x="861402" y="1263675"/>
                  </a:lnTo>
                  <a:lnTo>
                    <a:pt x="549097" y="1429931"/>
                  </a:lnTo>
                  <a:lnTo>
                    <a:pt x="415404" y="1499908"/>
                  </a:lnTo>
                  <a:lnTo>
                    <a:pt x="427697" y="1415592"/>
                  </a:lnTo>
                  <a:lnTo>
                    <a:pt x="435978" y="1364932"/>
                  </a:lnTo>
                  <a:lnTo>
                    <a:pt x="444881" y="1314399"/>
                  </a:lnTo>
                  <a:lnTo>
                    <a:pt x="454418" y="1263980"/>
                  </a:lnTo>
                  <a:lnTo>
                    <a:pt x="464591" y="1213675"/>
                  </a:lnTo>
                  <a:lnTo>
                    <a:pt x="475386" y="1163497"/>
                  </a:lnTo>
                  <a:lnTo>
                    <a:pt x="486803" y="1113434"/>
                  </a:lnTo>
                  <a:lnTo>
                    <a:pt x="534301" y="916190"/>
                  </a:lnTo>
                  <a:lnTo>
                    <a:pt x="548982" y="859434"/>
                  </a:lnTo>
                  <a:lnTo>
                    <a:pt x="565988" y="822452"/>
                  </a:lnTo>
                  <a:lnTo>
                    <a:pt x="572808" y="818743"/>
                  </a:lnTo>
                  <a:lnTo>
                    <a:pt x="612876" y="799960"/>
                  </a:lnTo>
                  <a:lnTo>
                    <a:pt x="670433" y="774458"/>
                  </a:lnTo>
                  <a:lnTo>
                    <a:pt x="716737" y="754951"/>
                  </a:lnTo>
                  <a:lnTo>
                    <a:pt x="768134" y="734288"/>
                  </a:lnTo>
                  <a:lnTo>
                    <a:pt x="823645" y="713105"/>
                  </a:lnTo>
                  <a:lnTo>
                    <a:pt x="879525" y="693089"/>
                  </a:lnTo>
                  <a:lnTo>
                    <a:pt x="931887" y="675500"/>
                  </a:lnTo>
                  <a:lnTo>
                    <a:pt x="979563" y="660425"/>
                  </a:lnTo>
                  <a:lnTo>
                    <a:pt x="1021372" y="647941"/>
                  </a:lnTo>
                  <a:lnTo>
                    <a:pt x="1082230" y="631431"/>
                  </a:lnTo>
                  <a:lnTo>
                    <a:pt x="1089901" y="629970"/>
                  </a:lnTo>
                  <a:lnTo>
                    <a:pt x="1097343" y="627748"/>
                  </a:lnTo>
                  <a:lnTo>
                    <a:pt x="1104544" y="624738"/>
                  </a:lnTo>
                  <a:lnTo>
                    <a:pt x="1096632" y="624890"/>
                  </a:lnTo>
                  <a:lnTo>
                    <a:pt x="1088796" y="625792"/>
                  </a:lnTo>
                  <a:lnTo>
                    <a:pt x="1037793" y="636854"/>
                  </a:lnTo>
                  <a:lnTo>
                    <a:pt x="968883" y="655332"/>
                  </a:lnTo>
                  <a:lnTo>
                    <a:pt x="918870" y="670420"/>
                  </a:lnTo>
                  <a:lnTo>
                    <a:pt x="869264" y="686803"/>
                  </a:lnTo>
                  <a:lnTo>
                    <a:pt x="820077" y="704481"/>
                  </a:lnTo>
                  <a:lnTo>
                    <a:pt x="764514" y="725906"/>
                  </a:lnTo>
                  <a:lnTo>
                    <a:pt x="713232" y="747090"/>
                  </a:lnTo>
                  <a:lnTo>
                    <a:pt x="667283" y="767346"/>
                  </a:lnTo>
                  <a:lnTo>
                    <a:pt x="627710" y="786015"/>
                  </a:lnTo>
                  <a:lnTo>
                    <a:pt x="571322" y="815771"/>
                  </a:lnTo>
                  <a:lnTo>
                    <a:pt x="564299" y="819150"/>
                  </a:lnTo>
                  <a:lnTo>
                    <a:pt x="574357" y="778802"/>
                  </a:lnTo>
                  <a:lnTo>
                    <a:pt x="592975" y="726465"/>
                  </a:lnTo>
                  <a:lnTo>
                    <a:pt x="613041" y="674662"/>
                  </a:lnTo>
                  <a:lnTo>
                    <a:pt x="634555" y="623392"/>
                  </a:lnTo>
                  <a:lnTo>
                    <a:pt x="655523" y="575310"/>
                  </a:lnTo>
                  <a:lnTo>
                    <a:pt x="676605" y="528789"/>
                  </a:lnTo>
                  <a:lnTo>
                    <a:pt x="697585" y="483870"/>
                  </a:lnTo>
                  <a:lnTo>
                    <a:pt x="718312" y="440550"/>
                  </a:lnTo>
                  <a:lnTo>
                    <a:pt x="738682" y="398856"/>
                  </a:lnTo>
                  <a:lnTo>
                    <a:pt x="758761" y="358914"/>
                  </a:lnTo>
                  <a:lnTo>
                    <a:pt x="778586" y="320852"/>
                  </a:lnTo>
                  <a:lnTo>
                    <a:pt x="798207" y="284772"/>
                  </a:lnTo>
                  <a:lnTo>
                    <a:pt x="823366" y="240766"/>
                  </a:lnTo>
                  <a:lnTo>
                    <a:pt x="849807" y="197586"/>
                  </a:lnTo>
                  <a:lnTo>
                    <a:pt x="877506" y="155244"/>
                  </a:lnTo>
                  <a:lnTo>
                    <a:pt x="906475" y="113741"/>
                  </a:lnTo>
                  <a:lnTo>
                    <a:pt x="936726" y="73050"/>
                  </a:lnTo>
                  <a:lnTo>
                    <a:pt x="961123" y="41529"/>
                  </a:lnTo>
                  <a:lnTo>
                    <a:pt x="990587" y="5067"/>
                  </a:lnTo>
                  <a:lnTo>
                    <a:pt x="994156" y="152"/>
                  </a:lnTo>
                  <a:lnTo>
                    <a:pt x="959269" y="40208"/>
                  </a:lnTo>
                  <a:lnTo>
                    <a:pt x="934199" y="71120"/>
                  </a:lnTo>
                  <a:lnTo>
                    <a:pt x="903287" y="111455"/>
                  </a:lnTo>
                  <a:lnTo>
                    <a:pt x="873734" y="152692"/>
                  </a:lnTo>
                  <a:lnTo>
                    <a:pt x="845527" y="194818"/>
                  </a:lnTo>
                  <a:lnTo>
                    <a:pt x="818667" y="237858"/>
                  </a:lnTo>
                  <a:lnTo>
                    <a:pt x="793153" y="281800"/>
                  </a:lnTo>
                  <a:lnTo>
                    <a:pt x="773201" y="317792"/>
                  </a:lnTo>
                  <a:lnTo>
                    <a:pt x="753071" y="355815"/>
                  </a:lnTo>
                  <a:lnTo>
                    <a:pt x="732751" y="395744"/>
                  </a:lnTo>
                  <a:lnTo>
                    <a:pt x="712216" y="437426"/>
                  </a:lnTo>
                  <a:lnTo>
                    <a:pt x="691324" y="480745"/>
                  </a:lnTo>
                  <a:lnTo>
                    <a:pt x="670102" y="525665"/>
                  </a:lnTo>
                  <a:lnTo>
                    <a:pt x="648779" y="572185"/>
                  </a:lnTo>
                  <a:lnTo>
                    <a:pt x="627557" y="620268"/>
                  </a:lnTo>
                  <a:lnTo>
                    <a:pt x="605840" y="671537"/>
                  </a:lnTo>
                  <a:lnTo>
                    <a:pt x="585558" y="723341"/>
                  </a:lnTo>
                  <a:lnTo>
                    <a:pt x="566712" y="775677"/>
                  </a:lnTo>
                  <a:lnTo>
                    <a:pt x="551180" y="822858"/>
                  </a:lnTo>
                  <a:lnTo>
                    <a:pt x="551002" y="821448"/>
                  </a:lnTo>
                  <a:lnTo>
                    <a:pt x="549617" y="815047"/>
                  </a:lnTo>
                  <a:lnTo>
                    <a:pt x="540778" y="785469"/>
                  </a:lnTo>
                  <a:lnTo>
                    <a:pt x="486067" y="586943"/>
                  </a:lnTo>
                  <a:lnTo>
                    <a:pt x="472160" y="538429"/>
                  </a:lnTo>
                  <a:lnTo>
                    <a:pt x="458508" y="493471"/>
                  </a:lnTo>
                  <a:lnTo>
                    <a:pt x="445350" y="453047"/>
                  </a:lnTo>
                  <a:lnTo>
                    <a:pt x="422059" y="389610"/>
                  </a:lnTo>
                  <a:lnTo>
                    <a:pt x="413169" y="368388"/>
                  </a:lnTo>
                  <a:lnTo>
                    <a:pt x="410908" y="362153"/>
                  </a:lnTo>
                  <a:lnTo>
                    <a:pt x="407987" y="356247"/>
                  </a:lnTo>
                  <a:lnTo>
                    <a:pt x="404380" y="350685"/>
                  </a:lnTo>
                  <a:lnTo>
                    <a:pt x="405752" y="357149"/>
                  </a:lnTo>
                  <a:lnTo>
                    <a:pt x="407682" y="363448"/>
                  </a:lnTo>
                  <a:lnTo>
                    <a:pt x="410184" y="369582"/>
                  </a:lnTo>
                  <a:lnTo>
                    <a:pt x="438848" y="455256"/>
                  </a:lnTo>
                  <a:lnTo>
                    <a:pt x="451231" y="495795"/>
                  </a:lnTo>
                  <a:lnTo>
                    <a:pt x="464375" y="540778"/>
                  </a:lnTo>
                  <a:lnTo>
                    <a:pt x="504367" y="682764"/>
                  </a:lnTo>
                  <a:lnTo>
                    <a:pt x="516280" y="723544"/>
                  </a:lnTo>
                  <a:lnTo>
                    <a:pt x="527126" y="758939"/>
                  </a:lnTo>
                  <a:lnTo>
                    <a:pt x="536575" y="787755"/>
                  </a:lnTo>
                  <a:lnTo>
                    <a:pt x="544233" y="809663"/>
                  </a:lnTo>
                  <a:lnTo>
                    <a:pt x="546061" y="816063"/>
                  </a:lnTo>
                  <a:lnTo>
                    <a:pt x="548589" y="822159"/>
                  </a:lnTo>
                  <a:lnTo>
                    <a:pt x="550354" y="825347"/>
                  </a:lnTo>
                  <a:lnTo>
                    <a:pt x="549300" y="828560"/>
                  </a:lnTo>
                  <a:lnTo>
                    <a:pt x="533806" y="884897"/>
                  </a:lnTo>
                  <a:lnTo>
                    <a:pt x="478904" y="1110716"/>
                  </a:lnTo>
                  <a:lnTo>
                    <a:pt x="467474" y="1160881"/>
                  </a:lnTo>
                  <a:lnTo>
                    <a:pt x="456692" y="1211173"/>
                  </a:lnTo>
                  <a:lnTo>
                    <a:pt x="446557" y="1261592"/>
                  </a:lnTo>
                  <a:lnTo>
                    <a:pt x="437070" y="1312125"/>
                  </a:lnTo>
                  <a:lnTo>
                    <a:pt x="428231" y="1362786"/>
                  </a:lnTo>
                  <a:lnTo>
                    <a:pt x="420027" y="1413560"/>
                  </a:lnTo>
                  <a:lnTo>
                    <a:pt x="412483" y="1464462"/>
                  </a:lnTo>
                  <a:lnTo>
                    <a:pt x="407936" y="1497977"/>
                  </a:lnTo>
                  <a:lnTo>
                    <a:pt x="407060" y="1496733"/>
                  </a:lnTo>
                  <a:lnTo>
                    <a:pt x="403936" y="1491830"/>
                  </a:lnTo>
                  <a:lnTo>
                    <a:pt x="399923" y="1484833"/>
                  </a:lnTo>
                  <a:lnTo>
                    <a:pt x="395160" y="1476946"/>
                  </a:lnTo>
                  <a:lnTo>
                    <a:pt x="350532" y="1404340"/>
                  </a:lnTo>
                  <a:lnTo>
                    <a:pt x="330809" y="1371663"/>
                  </a:lnTo>
                  <a:lnTo>
                    <a:pt x="309270" y="1335316"/>
                  </a:lnTo>
                  <a:lnTo>
                    <a:pt x="286118" y="1295755"/>
                  </a:lnTo>
                  <a:lnTo>
                    <a:pt x="261543" y="1253375"/>
                  </a:lnTo>
                  <a:lnTo>
                    <a:pt x="181952" y="1115110"/>
                  </a:lnTo>
                  <a:lnTo>
                    <a:pt x="155879" y="1070432"/>
                  </a:lnTo>
                  <a:lnTo>
                    <a:pt x="130924" y="1028230"/>
                  </a:lnTo>
                  <a:lnTo>
                    <a:pt x="107315" y="988898"/>
                  </a:lnTo>
                  <a:lnTo>
                    <a:pt x="85267" y="952855"/>
                  </a:lnTo>
                  <a:lnTo>
                    <a:pt x="65011" y="920508"/>
                  </a:lnTo>
                  <a:lnTo>
                    <a:pt x="38696" y="879627"/>
                  </a:lnTo>
                  <a:lnTo>
                    <a:pt x="18300" y="849249"/>
                  </a:lnTo>
                  <a:lnTo>
                    <a:pt x="13093" y="841514"/>
                  </a:lnTo>
                  <a:lnTo>
                    <a:pt x="8178" y="834517"/>
                  </a:lnTo>
                  <a:lnTo>
                    <a:pt x="1930" y="825881"/>
                  </a:lnTo>
                  <a:lnTo>
                    <a:pt x="0" y="823950"/>
                  </a:lnTo>
                  <a:lnTo>
                    <a:pt x="901" y="826516"/>
                  </a:lnTo>
                  <a:lnTo>
                    <a:pt x="2133" y="828890"/>
                  </a:lnTo>
                  <a:lnTo>
                    <a:pt x="3721" y="831088"/>
                  </a:lnTo>
                  <a:lnTo>
                    <a:pt x="15621" y="850887"/>
                  </a:lnTo>
                  <a:lnTo>
                    <a:pt x="60261" y="923632"/>
                  </a:lnTo>
                  <a:lnTo>
                    <a:pt x="80035" y="956259"/>
                  </a:lnTo>
                  <a:lnTo>
                    <a:pt x="101612" y="992555"/>
                  </a:lnTo>
                  <a:lnTo>
                    <a:pt x="124790" y="1032090"/>
                  </a:lnTo>
                  <a:lnTo>
                    <a:pt x="149377" y="1074470"/>
                  </a:lnTo>
                  <a:lnTo>
                    <a:pt x="228968" y="1212735"/>
                  </a:lnTo>
                  <a:lnTo>
                    <a:pt x="255016" y="1257427"/>
                  </a:lnTo>
                  <a:lnTo>
                    <a:pt x="279946" y="1299679"/>
                  </a:lnTo>
                  <a:lnTo>
                    <a:pt x="303555" y="1339049"/>
                  </a:lnTo>
                  <a:lnTo>
                    <a:pt x="325615" y="1375117"/>
                  </a:lnTo>
                  <a:lnTo>
                    <a:pt x="345909" y="1407464"/>
                  </a:lnTo>
                  <a:lnTo>
                    <a:pt x="372097" y="1448231"/>
                  </a:lnTo>
                  <a:lnTo>
                    <a:pt x="405726" y="1497634"/>
                  </a:lnTo>
                  <a:lnTo>
                    <a:pt x="407187" y="1499946"/>
                  </a:lnTo>
                  <a:lnTo>
                    <a:pt x="407606" y="1500479"/>
                  </a:lnTo>
                  <a:lnTo>
                    <a:pt x="405574" y="1515478"/>
                  </a:lnTo>
                  <a:lnTo>
                    <a:pt x="413016" y="1517269"/>
                  </a:lnTo>
                  <a:lnTo>
                    <a:pt x="415112" y="1502054"/>
                  </a:lnTo>
                  <a:lnTo>
                    <a:pt x="415467" y="1501914"/>
                  </a:lnTo>
                  <a:lnTo>
                    <a:pt x="417918" y="1500606"/>
                  </a:lnTo>
                  <a:lnTo>
                    <a:pt x="455599" y="1483855"/>
                  </a:lnTo>
                  <a:lnTo>
                    <a:pt x="552792" y="1435696"/>
                  </a:lnTo>
                  <a:lnTo>
                    <a:pt x="632333" y="1394358"/>
                  </a:lnTo>
                  <a:lnTo>
                    <a:pt x="988783" y="1204899"/>
                  </a:lnTo>
                  <a:lnTo>
                    <a:pt x="1099934" y="1146810"/>
                  </a:lnTo>
                  <a:lnTo>
                    <a:pt x="1120609" y="1135799"/>
                  </a:lnTo>
                  <a:lnTo>
                    <a:pt x="1123175" y="1134656"/>
                  </a:lnTo>
                  <a:lnTo>
                    <a:pt x="1125499" y="1133170"/>
                  </a:lnTo>
                  <a:lnTo>
                    <a:pt x="1127607" y="1131328"/>
                  </a:lnTo>
                  <a:close/>
                </a:path>
              </a:pathLst>
            </a:custGeom>
            <a:solidFill>
              <a:srgbClr val="DFDF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5094221" y="3772801"/>
            <a:ext cx="1638300" cy="3141980"/>
            <a:chOff x="5094221" y="3772801"/>
            <a:chExt cx="1638300" cy="3141980"/>
          </a:xfrm>
        </p:grpSpPr>
        <p:sp>
          <p:nvSpPr>
            <p:cNvPr id="6" name="object 6"/>
            <p:cNvSpPr/>
            <p:nvPr/>
          </p:nvSpPr>
          <p:spPr>
            <a:xfrm>
              <a:off x="5094221" y="3772801"/>
              <a:ext cx="1638300" cy="3077845"/>
            </a:xfrm>
            <a:custGeom>
              <a:avLst/>
              <a:gdLst/>
              <a:ahLst/>
              <a:cxnLst/>
              <a:rect l="l" t="t" r="r" b="b"/>
              <a:pathLst>
                <a:path w="1638300" h="3077845">
                  <a:moveTo>
                    <a:pt x="1054066" y="3077826"/>
                  </a:moveTo>
                  <a:lnTo>
                    <a:pt x="796825" y="3011321"/>
                  </a:lnTo>
                  <a:lnTo>
                    <a:pt x="714020" y="2982553"/>
                  </a:lnTo>
                  <a:lnTo>
                    <a:pt x="636993" y="2952938"/>
                  </a:lnTo>
                  <a:lnTo>
                    <a:pt x="565594" y="2922658"/>
                  </a:lnTo>
                  <a:lnTo>
                    <a:pt x="499670" y="2891894"/>
                  </a:lnTo>
                  <a:lnTo>
                    <a:pt x="439071" y="2860828"/>
                  </a:lnTo>
                  <a:lnTo>
                    <a:pt x="383644" y="2829642"/>
                  </a:lnTo>
                  <a:lnTo>
                    <a:pt x="333240" y="2798518"/>
                  </a:lnTo>
                  <a:lnTo>
                    <a:pt x="287705" y="2767636"/>
                  </a:lnTo>
                  <a:lnTo>
                    <a:pt x="246889" y="2737179"/>
                  </a:lnTo>
                  <a:lnTo>
                    <a:pt x="210641" y="2707329"/>
                  </a:lnTo>
                  <a:lnTo>
                    <a:pt x="178810" y="2678267"/>
                  </a:lnTo>
                  <a:lnTo>
                    <a:pt x="151242" y="2650174"/>
                  </a:lnTo>
                  <a:lnTo>
                    <a:pt x="108297" y="2597626"/>
                  </a:lnTo>
                  <a:lnTo>
                    <a:pt x="80595" y="2551138"/>
                  </a:lnTo>
                  <a:lnTo>
                    <a:pt x="66925" y="2512162"/>
                  </a:lnTo>
                  <a:lnTo>
                    <a:pt x="64973" y="2495946"/>
                  </a:lnTo>
                  <a:lnTo>
                    <a:pt x="72915" y="2455215"/>
                  </a:lnTo>
                  <a:lnTo>
                    <a:pt x="96768" y="2426945"/>
                  </a:lnTo>
                  <a:lnTo>
                    <a:pt x="132780" y="2409188"/>
                  </a:lnTo>
                  <a:lnTo>
                    <a:pt x="177198" y="2399999"/>
                  </a:lnTo>
                  <a:lnTo>
                    <a:pt x="226269" y="2397430"/>
                  </a:lnTo>
                  <a:lnTo>
                    <a:pt x="276241" y="2399536"/>
                  </a:lnTo>
                  <a:lnTo>
                    <a:pt x="336157" y="2405613"/>
                  </a:lnTo>
                  <a:lnTo>
                    <a:pt x="394030" y="2412698"/>
                  </a:lnTo>
                  <a:lnTo>
                    <a:pt x="444069" y="2417725"/>
                  </a:lnTo>
                  <a:lnTo>
                    <a:pt x="480482" y="2417633"/>
                  </a:lnTo>
                  <a:lnTo>
                    <a:pt x="497478" y="2409356"/>
                  </a:lnTo>
                  <a:lnTo>
                    <a:pt x="501042" y="2392939"/>
                  </a:lnTo>
                  <a:lnTo>
                    <a:pt x="497311" y="2376661"/>
                  </a:lnTo>
                  <a:lnTo>
                    <a:pt x="484736" y="2359770"/>
                  </a:lnTo>
                  <a:lnTo>
                    <a:pt x="461771" y="2341512"/>
                  </a:lnTo>
                  <a:lnTo>
                    <a:pt x="419442" y="2313130"/>
                  </a:lnTo>
                  <a:lnTo>
                    <a:pt x="384412" y="2288627"/>
                  </a:lnTo>
                  <a:lnTo>
                    <a:pt x="343286" y="2258476"/>
                  </a:lnTo>
                  <a:lnTo>
                    <a:pt x="298427" y="2223594"/>
                  </a:lnTo>
                  <a:lnTo>
                    <a:pt x="252195" y="2184902"/>
                  </a:lnTo>
                  <a:lnTo>
                    <a:pt x="206952" y="2143317"/>
                  </a:lnTo>
                  <a:lnTo>
                    <a:pt x="165058" y="2099760"/>
                  </a:lnTo>
                  <a:lnTo>
                    <a:pt x="128877" y="2055149"/>
                  </a:lnTo>
                  <a:lnTo>
                    <a:pt x="100768" y="2010403"/>
                  </a:lnTo>
                  <a:lnTo>
                    <a:pt x="83093" y="1966441"/>
                  </a:lnTo>
                  <a:lnTo>
                    <a:pt x="78215" y="1924183"/>
                  </a:lnTo>
                  <a:lnTo>
                    <a:pt x="88557" y="1884233"/>
                  </a:lnTo>
                  <a:lnTo>
                    <a:pt x="112657" y="1853304"/>
                  </a:lnTo>
                  <a:lnTo>
                    <a:pt x="147675" y="1830265"/>
                  </a:lnTo>
                  <a:lnTo>
                    <a:pt x="190769" y="1813985"/>
                  </a:lnTo>
                  <a:lnTo>
                    <a:pt x="239099" y="1803333"/>
                  </a:lnTo>
                  <a:lnTo>
                    <a:pt x="289823" y="1797179"/>
                  </a:lnTo>
                  <a:lnTo>
                    <a:pt x="340100" y="1794392"/>
                  </a:lnTo>
                  <a:lnTo>
                    <a:pt x="387090" y="1793841"/>
                  </a:lnTo>
                  <a:lnTo>
                    <a:pt x="459842" y="1794925"/>
                  </a:lnTo>
                  <a:lnTo>
                    <a:pt x="479922" y="1794297"/>
                  </a:lnTo>
                  <a:lnTo>
                    <a:pt x="505215" y="1783971"/>
                  </a:lnTo>
                  <a:lnTo>
                    <a:pt x="511984" y="1765359"/>
                  </a:lnTo>
                  <a:lnTo>
                    <a:pt x="505698" y="1743958"/>
                  </a:lnTo>
                  <a:lnTo>
                    <a:pt x="295684" y="1536931"/>
                  </a:lnTo>
                  <a:lnTo>
                    <a:pt x="203452" y="1449807"/>
                  </a:lnTo>
                  <a:lnTo>
                    <a:pt x="161460" y="1410710"/>
                  </a:lnTo>
                  <a:lnTo>
                    <a:pt x="124932" y="1377265"/>
                  </a:lnTo>
                  <a:lnTo>
                    <a:pt x="81748" y="1334796"/>
                  </a:lnTo>
                  <a:lnTo>
                    <a:pt x="47158" y="1293092"/>
                  </a:lnTo>
                  <a:lnTo>
                    <a:pt x="21667" y="1252353"/>
                  </a:lnTo>
                  <a:lnTo>
                    <a:pt x="5779" y="1212781"/>
                  </a:lnTo>
                  <a:lnTo>
                    <a:pt x="0" y="1174574"/>
                  </a:lnTo>
                  <a:lnTo>
                    <a:pt x="4833" y="1137935"/>
                  </a:lnTo>
                  <a:lnTo>
                    <a:pt x="20785" y="1103063"/>
                  </a:lnTo>
                  <a:lnTo>
                    <a:pt x="52414" y="1075380"/>
                  </a:lnTo>
                  <a:lnTo>
                    <a:pt x="95225" y="1064606"/>
                  </a:lnTo>
                  <a:lnTo>
                    <a:pt x="144533" y="1065551"/>
                  </a:lnTo>
                  <a:lnTo>
                    <a:pt x="195652" y="1073031"/>
                  </a:lnTo>
                  <a:lnTo>
                    <a:pt x="243894" y="1081858"/>
                  </a:lnTo>
                  <a:lnTo>
                    <a:pt x="284573" y="1086846"/>
                  </a:lnTo>
                  <a:lnTo>
                    <a:pt x="323361" y="1074701"/>
                  </a:lnTo>
                  <a:lnTo>
                    <a:pt x="339789" y="1045373"/>
                  </a:lnTo>
                  <a:lnTo>
                    <a:pt x="342967" y="1015543"/>
                  </a:lnTo>
                  <a:lnTo>
                    <a:pt x="342002" y="1001892"/>
                  </a:lnTo>
                  <a:lnTo>
                    <a:pt x="327294" y="964646"/>
                  </a:lnTo>
                  <a:lnTo>
                    <a:pt x="287493" y="853670"/>
                  </a:lnTo>
                  <a:lnTo>
                    <a:pt x="229085" y="670107"/>
                  </a:lnTo>
                  <a:lnTo>
                    <a:pt x="158556" y="415102"/>
                  </a:lnTo>
                  <a:lnTo>
                    <a:pt x="128802" y="187458"/>
                  </a:lnTo>
                  <a:lnTo>
                    <a:pt x="160100" y="64091"/>
                  </a:lnTo>
                  <a:lnTo>
                    <a:pt x="210004" y="13310"/>
                  </a:lnTo>
                  <a:lnTo>
                    <a:pt x="236071" y="3426"/>
                  </a:lnTo>
                  <a:lnTo>
                    <a:pt x="232798" y="4765"/>
                  </a:lnTo>
                  <a:lnTo>
                    <a:pt x="260936" y="0"/>
                  </a:lnTo>
                  <a:lnTo>
                    <a:pt x="330807" y="18416"/>
                  </a:lnTo>
                  <a:lnTo>
                    <a:pt x="420596" y="109083"/>
                  </a:lnTo>
                  <a:lnTo>
                    <a:pt x="508488" y="321072"/>
                  </a:lnTo>
                  <a:lnTo>
                    <a:pt x="573993" y="577440"/>
                  </a:lnTo>
                  <a:lnTo>
                    <a:pt x="614532" y="765740"/>
                  </a:lnTo>
                  <a:lnTo>
                    <a:pt x="635152" y="881789"/>
                  </a:lnTo>
                  <a:lnTo>
                    <a:pt x="640903" y="921402"/>
                  </a:lnTo>
                  <a:lnTo>
                    <a:pt x="646817" y="933648"/>
                  </a:lnTo>
                  <a:lnTo>
                    <a:pt x="664336" y="957778"/>
                  </a:lnTo>
                  <a:lnTo>
                    <a:pt x="693125" y="974879"/>
                  </a:lnTo>
                  <a:lnTo>
                    <a:pt x="732849" y="966036"/>
                  </a:lnTo>
                  <a:lnTo>
                    <a:pt x="765696" y="941441"/>
                  </a:lnTo>
                  <a:lnTo>
                    <a:pt x="803156" y="909725"/>
                  </a:lnTo>
                  <a:lnTo>
                    <a:pt x="843765" y="877753"/>
                  </a:lnTo>
                  <a:lnTo>
                    <a:pt x="886060" y="852390"/>
                  </a:lnTo>
                  <a:lnTo>
                    <a:pt x="928578" y="840499"/>
                  </a:lnTo>
                  <a:lnTo>
                    <a:pt x="969856" y="848946"/>
                  </a:lnTo>
                  <a:lnTo>
                    <a:pt x="1001064" y="871231"/>
                  </a:lnTo>
                  <a:lnTo>
                    <a:pt x="1023490" y="900577"/>
                  </a:lnTo>
                  <a:lnTo>
                    <a:pt x="1037463" y="936576"/>
                  </a:lnTo>
                  <a:lnTo>
                    <a:pt x="1043311" y="978817"/>
                  </a:lnTo>
                  <a:lnTo>
                    <a:pt x="1041362" y="1026894"/>
                  </a:lnTo>
                  <a:lnTo>
                    <a:pt x="1031943" y="1080398"/>
                  </a:lnTo>
                  <a:lnTo>
                    <a:pt x="1015383" y="1138919"/>
                  </a:lnTo>
                  <a:lnTo>
                    <a:pt x="1000174" y="1186250"/>
                  </a:lnTo>
                  <a:lnTo>
                    <a:pt x="983082" y="1241159"/>
                  </a:lnTo>
                  <a:lnTo>
                    <a:pt x="964870" y="1300896"/>
                  </a:lnTo>
                  <a:lnTo>
                    <a:pt x="928123" y="1423852"/>
                  </a:lnTo>
                  <a:lnTo>
                    <a:pt x="869876" y="1623199"/>
                  </a:lnTo>
                  <a:lnTo>
                    <a:pt x="867184" y="1646095"/>
                  </a:lnTo>
                  <a:lnTo>
                    <a:pt x="872442" y="1667777"/>
                  </a:lnTo>
                  <a:lnTo>
                    <a:pt x="887576" y="1680672"/>
                  </a:lnTo>
                  <a:lnTo>
                    <a:pt x="914510" y="1677206"/>
                  </a:lnTo>
                  <a:lnTo>
                    <a:pt x="932164" y="1667822"/>
                  </a:lnTo>
                  <a:lnTo>
                    <a:pt x="994646" y="1630842"/>
                  </a:lnTo>
                  <a:lnTo>
                    <a:pt x="1035664" y="1608027"/>
                  </a:lnTo>
                  <a:lnTo>
                    <a:pt x="1080661" y="1585518"/>
                  </a:lnTo>
                  <a:lnTo>
                    <a:pt x="1127732" y="1565705"/>
                  </a:lnTo>
                  <a:lnTo>
                    <a:pt x="1174971" y="1550978"/>
                  </a:lnTo>
                  <a:lnTo>
                    <a:pt x="1220475" y="1543731"/>
                  </a:lnTo>
                  <a:lnTo>
                    <a:pt x="1262338" y="1546352"/>
                  </a:lnTo>
                  <a:lnTo>
                    <a:pt x="1298657" y="1561233"/>
                  </a:lnTo>
                  <a:lnTo>
                    <a:pt x="1327525" y="1590766"/>
                  </a:lnTo>
                  <a:lnTo>
                    <a:pt x="1344327" y="1629858"/>
                  </a:lnTo>
                  <a:lnTo>
                    <a:pt x="1350863" y="1676786"/>
                  </a:lnTo>
                  <a:lnTo>
                    <a:pt x="1348726" y="1729580"/>
                  </a:lnTo>
                  <a:lnTo>
                    <a:pt x="1339510" y="1786269"/>
                  </a:lnTo>
                  <a:lnTo>
                    <a:pt x="1324808" y="1844881"/>
                  </a:lnTo>
                  <a:lnTo>
                    <a:pt x="1306212" y="1903446"/>
                  </a:lnTo>
                  <a:lnTo>
                    <a:pt x="1285317" y="1959994"/>
                  </a:lnTo>
                  <a:lnTo>
                    <a:pt x="1263715" y="2012553"/>
                  </a:lnTo>
                  <a:lnTo>
                    <a:pt x="1242999" y="2059152"/>
                  </a:lnTo>
                  <a:lnTo>
                    <a:pt x="1224763" y="2097821"/>
                  </a:lnTo>
                  <a:lnTo>
                    <a:pt x="1202103" y="2143485"/>
                  </a:lnTo>
                  <a:lnTo>
                    <a:pt x="1191265" y="2170751"/>
                  </a:lnTo>
                  <a:lnTo>
                    <a:pt x="1188824" y="2191671"/>
                  </a:lnTo>
                  <a:lnTo>
                    <a:pt x="1193692" y="2207653"/>
                  </a:lnTo>
                  <a:lnTo>
                    <a:pt x="1204781" y="2220107"/>
                  </a:lnTo>
                  <a:lnTo>
                    <a:pt x="1223418" y="2218755"/>
                  </a:lnTo>
                  <a:lnTo>
                    <a:pt x="1254895" y="2200577"/>
                  </a:lnTo>
                  <a:lnTo>
                    <a:pt x="1295770" y="2171173"/>
                  </a:lnTo>
                  <a:lnTo>
                    <a:pt x="1342602" y="2136142"/>
                  </a:lnTo>
                  <a:lnTo>
                    <a:pt x="1391947" y="2101082"/>
                  </a:lnTo>
                  <a:lnTo>
                    <a:pt x="1434562" y="2074462"/>
                  </a:lnTo>
                  <a:lnTo>
                    <a:pt x="1478504" y="2052321"/>
                  </a:lnTo>
                  <a:lnTo>
                    <a:pt x="1521553" y="2038223"/>
                  </a:lnTo>
                  <a:lnTo>
                    <a:pt x="1561490" y="2035729"/>
                  </a:lnTo>
                  <a:lnTo>
                    <a:pt x="1596096" y="2048403"/>
                  </a:lnTo>
                  <a:lnTo>
                    <a:pt x="1623151" y="2079807"/>
                  </a:lnTo>
                  <a:lnTo>
                    <a:pt x="1637008" y="2135465"/>
                  </a:lnTo>
                  <a:lnTo>
                    <a:pt x="1637703" y="2160870"/>
                  </a:lnTo>
                  <a:lnTo>
                    <a:pt x="1636067" y="2189564"/>
                  </a:lnTo>
                  <a:lnTo>
                    <a:pt x="1624911" y="2256491"/>
                  </a:lnTo>
                  <a:lnTo>
                    <a:pt x="1614948" y="2294560"/>
                  </a:lnTo>
                  <a:lnTo>
                    <a:pt x="1601765" y="2335590"/>
                  </a:lnTo>
                  <a:lnTo>
                    <a:pt x="1585142" y="2379499"/>
                  </a:lnTo>
                  <a:lnTo>
                    <a:pt x="1564855" y="2426203"/>
                  </a:lnTo>
                  <a:lnTo>
                    <a:pt x="1540683" y="2475623"/>
                  </a:lnTo>
                  <a:lnTo>
                    <a:pt x="1512404" y="2527674"/>
                  </a:lnTo>
                  <a:lnTo>
                    <a:pt x="1479796" y="2582276"/>
                  </a:lnTo>
                  <a:lnTo>
                    <a:pt x="1442638" y="2639345"/>
                  </a:lnTo>
                  <a:lnTo>
                    <a:pt x="1400707" y="2698800"/>
                  </a:lnTo>
                  <a:lnTo>
                    <a:pt x="1353781" y="2760560"/>
                  </a:lnTo>
                  <a:lnTo>
                    <a:pt x="1301639" y="2824540"/>
                  </a:lnTo>
                  <a:lnTo>
                    <a:pt x="1244059" y="2890661"/>
                  </a:lnTo>
                  <a:lnTo>
                    <a:pt x="1054066" y="3077826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313476" y="4123194"/>
              <a:ext cx="1174115" cy="2791460"/>
            </a:xfrm>
            <a:custGeom>
              <a:avLst/>
              <a:gdLst/>
              <a:ahLst/>
              <a:cxnLst/>
              <a:rect l="l" t="t" r="r" b="b"/>
              <a:pathLst>
                <a:path w="1174114" h="2791459">
                  <a:moveTo>
                    <a:pt x="565962" y="1771827"/>
                  </a:moveTo>
                  <a:lnTo>
                    <a:pt x="560730" y="1768767"/>
                  </a:lnTo>
                  <a:lnTo>
                    <a:pt x="555218" y="1766341"/>
                  </a:lnTo>
                  <a:lnTo>
                    <a:pt x="549440" y="1764538"/>
                  </a:lnTo>
                  <a:lnTo>
                    <a:pt x="503174" y="1747570"/>
                  </a:lnTo>
                  <a:lnTo>
                    <a:pt x="434263" y="1723148"/>
                  </a:lnTo>
                  <a:lnTo>
                    <a:pt x="349631" y="1694154"/>
                  </a:lnTo>
                  <a:lnTo>
                    <a:pt x="227698" y="1653717"/>
                  </a:lnTo>
                  <a:lnTo>
                    <a:pt x="148183" y="1628394"/>
                  </a:lnTo>
                  <a:lnTo>
                    <a:pt x="142506" y="1626247"/>
                  </a:lnTo>
                  <a:lnTo>
                    <a:pt x="136652" y="1624799"/>
                  </a:lnTo>
                  <a:lnTo>
                    <a:pt x="130632" y="1624088"/>
                  </a:lnTo>
                  <a:lnTo>
                    <a:pt x="135801" y="1627263"/>
                  </a:lnTo>
                  <a:lnTo>
                    <a:pt x="141312" y="1629689"/>
                  </a:lnTo>
                  <a:lnTo>
                    <a:pt x="147142" y="1631378"/>
                  </a:lnTo>
                  <a:lnTo>
                    <a:pt x="193408" y="1648485"/>
                  </a:lnTo>
                  <a:lnTo>
                    <a:pt x="303110" y="1686788"/>
                  </a:lnTo>
                  <a:lnTo>
                    <a:pt x="390855" y="1716544"/>
                  </a:lnTo>
                  <a:lnTo>
                    <a:pt x="468884" y="1742338"/>
                  </a:lnTo>
                  <a:lnTo>
                    <a:pt x="548398" y="1767662"/>
                  </a:lnTo>
                  <a:lnTo>
                    <a:pt x="554075" y="1769821"/>
                  </a:lnTo>
                  <a:lnTo>
                    <a:pt x="559917" y="1771205"/>
                  </a:lnTo>
                  <a:lnTo>
                    <a:pt x="565962" y="1771827"/>
                  </a:lnTo>
                  <a:close/>
                </a:path>
                <a:path w="1174114" h="2791459">
                  <a:moveTo>
                    <a:pt x="725893" y="630529"/>
                  </a:moveTo>
                  <a:lnTo>
                    <a:pt x="703427" y="661771"/>
                  </a:lnTo>
                  <a:lnTo>
                    <a:pt x="679030" y="698347"/>
                  </a:lnTo>
                  <a:lnTo>
                    <a:pt x="647839" y="745934"/>
                  </a:lnTo>
                  <a:lnTo>
                    <a:pt x="611339" y="802284"/>
                  </a:lnTo>
                  <a:lnTo>
                    <a:pt x="571017" y="865149"/>
                  </a:lnTo>
                  <a:lnTo>
                    <a:pt x="495185" y="984961"/>
                  </a:lnTo>
                  <a:lnTo>
                    <a:pt x="465124" y="1033221"/>
                  </a:lnTo>
                  <a:lnTo>
                    <a:pt x="442175" y="1070686"/>
                  </a:lnTo>
                  <a:lnTo>
                    <a:pt x="423278" y="1104099"/>
                  </a:lnTo>
                  <a:lnTo>
                    <a:pt x="429602" y="1096124"/>
                  </a:lnTo>
                  <a:lnTo>
                    <a:pt x="470014" y="1036231"/>
                  </a:lnTo>
                  <a:lnTo>
                    <a:pt x="501167" y="988733"/>
                  </a:lnTo>
                  <a:lnTo>
                    <a:pt x="537654" y="932459"/>
                  </a:lnTo>
                  <a:lnTo>
                    <a:pt x="578015" y="869619"/>
                  </a:lnTo>
                  <a:lnTo>
                    <a:pt x="618134" y="806577"/>
                  </a:lnTo>
                  <a:lnTo>
                    <a:pt x="653948" y="749769"/>
                  </a:lnTo>
                  <a:lnTo>
                    <a:pt x="684034" y="701471"/>
                  </a:lnTo>
                  <a:lnTo>
                    <a:pt x="706996" y="663981"/>
                  </a:lnTo>
                  <a:lnTo>
                    <a:pt x="725893" y="630529"/>
                  </a:lnTo>
                  <a:close/>
                </a:path>
                <a:path w="1174114" h="2791459">
                  <a:moveTo>
                    <a:pt x="1173873" y="1963458"/>
                  </a:moveTo>
                  <a:lnTo>
                    <a:pt x="1167511" y="1968842"/>
                  </a:lnTo>
                  <a:lnTo>
                    <a:pt x="1161605" y="1974684"/>
                  </a:lnTo>
                  <a:lnTo>
                    <a:pt x="1156169" y="1981009"/>
                  </a:lnTo>
                  <a:lnTo>
                    <a:pt x="1078064" y="2064397"/>
                  </a:lnTo>
                  <a:lnTo>
                    <a:pt x="1041107" y="2103208"/>
                  </a:lnTo>
                  <a:lnTo>
                    <a:pt x="999934" y="2145792"/>
                  </a:lnTo>
                  <a:lnTo>
                    <a:pt x="955319" y="2191080"/>
                  </a:lnTo>
                  <a:lnTo>
                    <a:pt x="910221" y="2235873"/>
                  </a:lnTo>
                  <a:lnTo>
                    <a:pt x="867791" y="2277160"/>
                  </a:lnTo>
                  <a:lnTo>
                    <a:pt x="829119" y="2314194"/>
                  </a:lnTo>
                  <a:lnTo>
                    <a:pt x="745985" y="2392540"/>
                  </a:lnTo>
                  <a:lnTo>
                    <a:pt x="739622" y="2397887"/>
                  </a:lnTo>
                  <a:lnTo>
                    <a:pt x="738987" y="2398534"/>
                  </a:lnTo>
                  <a:lnTo>
                    <a:pt x="608037" y="1887067"/>
                  </a:lnTo>
                  <a:lnTo>
                    <a:pt x="580288" y="1778927"/>
                  </a:lnTo>
                  <a:lnTo>
                    <a:pt x="578065" y="1770329"/>
                  </a:lnTo>
                  <a:lnTo>
                    <a:pt x="582472" y="1766620"/>
                  </a:lnTo>
                  <a:lnTo>
                    <a:pt x="652678" y="1709813"/>
                  </a:lnTo>
                  <a:lnTo>
                    <a:pt x="684644" y="1682140"/>
                  </a:lnTo>
                  <a:lnTo>
                    <a:pt x="719455" y="1650961"/>
                  </a:lnTo>
                  <a:lnTo>
                    <a:pt x="756246" y="1616798"/>
                  </a:lnTo>
                  <a:lnTo>
                    <a:pt x="792403" y="1581873"/>
                  </a:lnTo>
                  <a:lnTo>
                    <a:pt x="825436" y="1548676"/>
                  </a:lnTo>
                  <a:lnTo>
                    <a:pt x="854671" y="1518056"/>
                  </a:lnTo>
                  <a:lnTo>
                    <a:pt x="890219" y="1479003"/>
                  </a:lnTo>
                  <a:lnTo>
                    <a:pt x="914704" y="1450898"/>
                  </a:lnTo>
                  <a:lnTo>
                    <a:pt x="919327" y="1446199"/>
                  </a:lnTo>
                  <a:lnTo>
                    <a:pt x="923290" y="1440992"/>
                  </a:lnTo>
                  <a:lnTo>
                    <a:pt x="926604" y="1435277"/>
                  </a:lnTo>
                  <a:lnTo>
                    <a:pt x="921194" y="1439303"/>
                  </a:lnTo>
                  <a:lnTo>
                    <a:pt x="916241" y="1443824"/>
                  </a:lnTo>
                  <a:lnTo>
                    <a:pt x="911720" y="1448816"/>
                  </a:lnTo>
                  <a:lnTo>
                    <a:pt x="849007" y="1513370"/>
                  </a:lnTo>
                  <a:lnTo>
                    <a:pt x="819251" y="1543316"/>
                  </a:lnTo>
                  <a:lnTo>
                    <a:pt x="786053" y="1576082"/>
                  </a:lnTo>
                  <a:lnTo>
                    <a:pt x="749998" y="1610842"/>
                  </a:lnTo>
                  <a:lnTo>
                    <a:pt x="713473" y="1645069"/>
                  </a:lnTo>
                  <a:lnTo>
                    <a:pt x="679018" y="1676488"/>
                  </a:lnTo>
                  <a:lnTo>
                    <a:pt x="647547" y="1704619"/>
                  </a:lnTo>
                  <a:lnTo>
                    <a:pt x="579945" y="1764080"/>
                  </a:lnTo>
                  <a:lnTo>
                    <a:pt x="577024" y="1766277"/>
                  </a:lnTo>
                  <a:lnTo>
                    <a:pt x="552704" y="1671764"/>
                  </a:lnTo>
                  <a:lnTo>
                    <a:pt x="539038" y="1618843"/>
                  </a:lnTo>
                  <a:lnTo>
                    <a:pt x="496404" y="1454404"/>
                  </a:lnTo>
                  <a:lnTo>
                    <a:pt x="439762" y="1236827"/>
                  </a:lnTo>
                  <a:lnTo>
                    <a:pt x="412343" y="1131887"/>
                  </a:lnTo>
                  <a:lnTo>
                    <a:pt x="385597" y="1029893"/>
                  </a:lnTo>
                  <a:lnTo>
                    <a:pt x="359613" y="931100"/>
                  </a:lnTo>
                  <a:lnTo>
                    <a:pt x="334441" y="835799"/>
                  </a:lnTo>
                  <a:lnTo>
                    <a:pt x="322186" y="789546"/>
                  </a:lnTo>
                  <a:lnTo>
                    <a:pt x="298373" y="699998"/>
                  </a:lnTo>
                  <a:lnTo>
                    <a:pt x="286842" y="656767"/>
                  </a:lnTo>
                  <a:lnTo>
                    <a:pt x="275551" y="614616"/>
                  </a:lnTo>
                  <a:lnTo>
                    <a:pt x="264528" y="573582"/>
                  </a:lnTo>
                  <a:lnTo>
                    <a:pt x="253784" y="533692"/>
                  </a:lnTo>
                  <a:lnTo>
                    <a:pt x="243319" y="494982"/>
                  </a:lnTo>
                  <a:lnTo>
                    <a:pt x="217106" y="398487"/>
                  </a:lnTo>
                  <a:lnTo>
                    <a:pt x="201968" y="342950"/>
                  </a:lnTo>
                  <a:lnTo>
                    <a:pt x="187744" y="291033"/>
                  </a:lnTo>
                  <a:lnTo>
                    <a:pt x="174485" y="242887"/>
                  </a:lnTo>
                  <a:lnTo>
                    <a:pt x="162229" y="198640"/>
                  </a:lnTo>
                  <a:lnTo>
                    <a:pt x="151015" y="158445"/>
                  </a:lnTo>
                  <a:lnTo>
                    <a:pt x="133057" y="94640"/>
                  </a:lnTo>
                  <a:lnTo>
                    <a:pt x="120078" y="49136"/>
                  </a:lnTo>
                  <a:lnTo>
                    <a:pt x="112026" y="21424"/>
                  </a:lnTo>
                  <a:lnTo>
                    <a:pt x="109791" y="13233"/>
                  </a:lnTo>
                  <a:lnTo>
                    <a:pt x="106527" y="2527"/>
                  </a:lnTo>
                  <a:lnTo>
                    <a:pt x="105486" y="0"/>
                  </a:lnTo>
                  <a:lnTo>
                    <a:pt x="105930" y="2819"/>
                  </a:lnTo>
                  <a:lnTo>
                    <a:pt x="107264" y="8178"/>
                  </a:lnTo>
                  <a:lnTo>
                    <a:pt x="113512" y="31978"/>
                  </a:lnTo>
                  <a:lnTo>
                    <a:pt x="123850" y="70802"/>
                  </a:lnTo>
                  <a:lnTo>
                    <a:pt x="137769" y="123329"/>
                  </a:lnTo>
                  <a:lnTo>
                    <a:pt x="147281" y="159562"/>
                  </a:lnTo>
                  <a:lnTo>
                    <a:pt x="157962" y="199936"/>
                  </a:lnTo>
                  <a:lnTo>
                    <a:pt x="169748" y="244322"/>
                  </a:lnTo>
                  <a:lnTo>
                    <a:pt x="237045" y="496722"/>
                  </a:lnTo>
                  <a:lnTo>
                    <a:pt x="257924" y="575462"/>
                  </a:lnTo>
                  <a:lnTo>
                    <a:pt x="279920" y="658710"/>
                  </a:lnTo>
                  <a:lnTo>
                    <a:pt x="302945" y="746226"/>
                  </a:lnTo>
                  <a:lnTo>
                    <a:pt x="326948" y="837730"/>
                  </a:lnTo>
                  <a:lnTo>
                    <a:pt x="377647" y="1031709"/>
                  </a:lnTo>
                  <a:lnTo>
                    <a:pt x="398983" y="1113751"/>
                  </a:lnTo>
                  <a:lnTo>
                    <a:pt x="397192" y="1111961"/>
                  </a:lnTo>
                  <a:lnTo>
                    <a:pt x="392226" y="1108049"/>
                  </a:lnTo>
                  <a:lnTo>
                    <a:pt x="386829" y="1104696"/>
                  </a:lnTo>
                  <a:lnTo>
                    <a:pt x="344131" y="1074940"/>
                  </a:lnTo>
                  <a:lnTo>
                    <a:pt x="203974" y="974953"/>
                  </a:lnTo>
                  <a:lnTo>
                    <a:pt x="163779" y="946759"/>
                  </a:lnTo>
                  <a:lnTo>
                    <a:pt x="126085" y="920800"/>
                  </a:lnTo>
                  <a:lnTo>
                    <a:pt x="91744" y="897623"/>
                  </a:lnTo>
                  <a:lnTo>
                    <a:pt x="61595" y="877798"/>
                  </a:lnTo>
                  <a:lnTo>
                    <a:pt x="16954" y="850125"/>
                  </a:lnTo>
                  <a:lnTo>
                    <a:pt x="11607" y="846531"/>
                  </a:lnTo>
                  <a:lnTo>
                    <a:pt x="5956" y="843508"/>
                  </a:lnTo>
                  <a:lnTo>
                    <a:pt x="0" y="841057"/>
                  </a:lnTo>
                  <a:lnTo>
                    <a:pt x="4445" y="845439"/>
                  </a:lnTo>
                  <a:lnTo>
                    <a:pt x="9296" y="849312"/>
                  </a:lnTo>
                  <a:lnTo>
                    <a:pt x="14579" y="852652"/>
                  </a:lnTo>
                  <a:lnTo>
                    <a:pt x="57429" y="882408"/>
                  </a:lnTo>
                  <a:lnTo>
                    <a:pt x="238442" y="1009599"/>
                  </a:lnTo>
                  <a:lnTo>
                    <a:pt x="310045" y="1059408"/>
                  </a:lnTo>
                  <a:lnTo>
                    <a:pt x="339966" y="1079550"/>
                  </a:lnTo>
                  <a:lnTo>
                    <a:pt x="384594" y="1107363"/>
                  </a:lnTo>
                  <a:lnTo>
                    <a:pt x="389978" y="1110983"/>
                  </a:lnTo>
                  <a:lnTo>
                    <a:pt x="395681" y="1114018"/>
                  </a:lnTo>
                  <a:lnTo>
                    <a:pt x="399440" y="1115542"/>
                  </a:lnTo>
                  <a:lnTo>
                    <a:pt x="445376" y="1292085"/>
                  </a:lnTo>
                  <a:lnTo>
                    <a:pt x="530555" y="1621028"/>
                  </a:lnTo>
                  <a:lnTo>
                    <a:pt x="569671" y="1772958"/>
                  </a:lnTo>
                  <a:lnTo>
                    <a:pt x="565810" y="1777771"/>
                  </a:lnTo>
                  <a:lnTo>
                    <a:pt x="570306" y="1775434"/>
                  </a:lnTo>
                  <a:lnTo>
                    <a:pt x="695782" y="2262695"/>
                  </a:lnTo>
                  <a:lnTo>
                    <a:pt x="721969" y="2363940"/>
                  </a:lnTo>
                  <a:lnTo>
                    <a:pt x="732675" y="2405202"/>
                  </a:lnTo>
                  <a:lnTo>
                    <a:pt x="728573" y="2410244"/>
                  </a:lnTo>
                  <a:lnTo>
                    <a:pt x="733209" y="2407259"/>
                  </a:lnTo>
                  <a:lnTo>
                    <a:pt x="735418" y="2415756"/>
                  </a:lnTo>
                  <a:lnTo>
                    <a:pt x="733806" y="2414943"/>
                  </a:lnTo>
                  <a:lnTo>
                    <a:pt x="726617" y="2412022"/>
                  </a:lnTo>
                  <a:lnTo>
                    <a:pt x="719201" y="2409647"/>
                  </a:lnTo>
                  <a:lnTo>
                    <a:pt x="659688" y="2388819"/>
                  </a:lnTo>
                  <a:lnTo>
                    <a:pt x="570992" y="2358796"/>
                  </a:lnTo>
                  <a:lnTo>
                    <a:pt x="462114" y="2322753"/>
                  </a:lnTo>
                  <a:lnTo>
                    <a:pt x="353021" y="2287270"/>
                  </a:lnTo>
                  <a:lnTo>
                    <a:pt x="263779" y="2258923"/>
                  </a:lnTo>
                  <a:lnTo>
                    <a:pt x="203377" y="2240483"/>
                  </a:lnTo>
                  <a:lnTo>
                    <a:pt x="196075" y="2237854"/>
                  </a:lnTo>
                  <a:lnTo>
                    <a:pt x="188582" y="2235974"/>
                  </a:lnTo>
                  <a:lnTo>
                    <a:pt x="180911" y="2234831"/>
                  </a:lnTo>
                  <a:lnTo>
                    <a:pt x="187845" y="2238349"/>
                  </a:lnTo>
                  <a:lnTo>
                    <a:pt x="195033" y="2241232"/>
                  </a:lnTo>
                  <a:lnTo>
                    <a:pt x="202488" y="2243455"/>
                  </a:lnTo>
                  <a:lnTo>
                    <a:pt x="262001" y="2264435"/>
                  </a:lnTo>
                  <a:lnTo>
                    <a:pt x="350558" y="2294394"/>
                  </a:lnTo>
                  <a:lnTo>
                    <a:pt x="459435" y="2330488"/>
                  </a:lnTo>
                  <a:lnTo>
                    <a:pt x="568528" y="2365972"/>
                  </a:lnTo>
                  <a:lnTo>
                    <a:pt x="657758" y="2394318"/>
                  </a:lnTo>
                  <a:lnTo>
                    <a:pt x="718159" y="2412771"/>
                  </a:lnTo>
                  <a:lnTo>
                    <a:pt x="725512" y="2415400"/>
                  </a:lnTo>
                  <a:lnTo>
                    <a:pt x="733044" y="2417292"/>
                  </a:lnTo>
                  <a:lnTo>
                    <a:pt x="735926" y="2417724"/>
                  </a:lnTo>
                  <a:lnTo>
                    <a:pt x="747217" y="2461145"/>
                  </a:lnTo>
                  <a:lnTo>
                    <a:pt x="759421" y="2507945"/>
                  </a:lnTo>
                  <a:lnTo>
                    <a:pt x="771309" y="2553398"/>
                  </a:lnTo>
                  <a:lnTo>
                    <a:pt x="782866" y="2597378"/>
                  </a:lnTo>
                  <a:lnTo>
                    <a:pt x="794054" y="2639796"/>
                  </a:lnTo>
                  <a:lnTo>
                    <a:pt x="804862" y="2680512"/>
                  </a:lnTo>
                  <a:lnTo>
                    <a:pt x="815238" y="2719438"/>
                  </a:lnTo>
                  <a:lnTo>
                    <a:pt x="825182" y="2756446"/>
                  </a:lnTo>
                  <a:lnTo>
                    <a:pt x="834656" y="2791409"/>
                  </a:lnTo>
                  <a:lnTo>
                    <a:pt x="840752" y="2789783"/>
                  </a:lnTo>
                  <a:lnTo>
                    <a:pt x="831443" y="2754693"/>
                  </a:lnTo>
                  <a:lnTo>
                    <a:pt x="821651" y="2717596"/>
                  </a:lnTo>
                  <a:lnTo>
                    <a:pt x="811428" y="2678582"/>
                  </a:lnTo>
                  <a:lnTo>
                    <a:pt x="800773" y="2637764"/>
                  </a:lnTo>
                  <a:lnTo>
                    <a:pt x="789724" y="2595270"/>
                  </a:lnTo>
                  <a:lnTo>
                    <a:pt x="778319" y="2551201"/>
                  </a:lnTo>
                  <a:lnTo>
                    <a:pt x="766559" y="2505684"/>
                  </a:lnTo>
                  <a:lnTo>
                    <a:pt x="742111" y="2410714"/>
                  </a:lnTo>
                  <a:lnTo>
                    <a:pt x="739952" y="2402332"/>
                  </a:lnTo>
                  <a:lnTo>
                    <a:pt x="741984" y="2400770"/>
                  </a:lnTo>
                  <a:lnTo>
                    <a:pt x="748068" y="2395207"/>
                  </a:lnTo>
                  <a:lnTo>
                    <a:pt x="799249" y="2350579"/>
                  </a:lnTo>
                  <a:lnTo>
                    <a:pt x="833932" y="2319185"/>
                  </a:lnTo>
                  <a:lnTo>
                    <a:pt x="873099" y="2282609"/>
                  </a:lnTo>
                  <a:lnTo>
                    <a:pt x="915809" y="2241600"/>
                  </a:lnTo>
                  <a:lnTo>
                    <a:pt x="961123" y="2196884"/>
                  </a:lnTo>
                  <a:lnTo>
                    <a:pt x="1005776" y="2151456"/>
                  </a:lnTo>
                  <a:lnTo>
                    <a:pt x="1046670" y="2108492"/>
                  </a:lnTo>
                  <a:lnTo>
                    <a:pt x="1083094" y="2069071"/>
                  </a:lnTo>
                  <a:lnTo>
                    <a:pt x="1140142" y="2005279"/>
                  </a:lnTo>
                  <a:lnTo>
                    <a:pt x="1159002" y="1983092"/>
                  </a:lnTo>
                  <a:lnTo>
                    <a:pt x="1164564" y="1977009"/>
                  </a:lnTo>
                  <a:lnTo>
                    <a:pt x="1169530" y="1970468"/>
                  </a:lnTo>
                  <a:lnTo>
                    <a:pt x="1173873" y="1963458"/>
                  </a:lnTo>
                  <a:close/>
                </a:path>
              </a:pathLst>
            </a:custGeom>
            <a:solidFill>
              <a:srgbClr val="DFDF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/>
          <p:nvPr/>
        </p:nvSpPr>
        <p:spPr>
          <a:xfrm>
            <a:off x="4002354" y="700582"/>
            <a:ext cx="567690" cy="970915"/>
          </a:xfrm>
          <a:custGeom>
            <a:avLst/>
            <a:gdLst/>
            <a:ahLst/>
            <a:cxnLst/>
            <a:rect l="l" t="t" r="r" b="b"/>
            <a:pathLst>
              <a:path w="567689" h="970914">
                <a:moveTo>
                  <a:pt x="560222" y="767029"/>
                </a:moveTo>
                <a:lnTo>
                  <a:pt x="415010" y="722388"/>
                </a:lnTo>
                <a:lnTo>
                  <a:pt x="407073" y="740867"/>
                </a:lnTo>
                <a:lnTo>
                  <a:pt x="380047" y="778725"/>
                </a:lnTo>
                <a:lnTo>
                  <a:pt x="329145" y="809574"/>
                </a:lnTo>
                <a:lnTo>
                  <a:pt x="249567" y="807046"/>
                </a:lnTo>
                <a:lnTo>
                  <a:pt x="240474" y="804164"/>
                </a:lnTo>
                <a:lnTo>
                  <a:pt x="199923" y="779919"/>
                </a:lnTo>
                <a:lnTo>
                  <a:pt x="171462" y="742213"/>
                </a:lnTo>
                <a:lnTo>
                  <a:pt x="159258" y="696506"/>
                </a:lnTo>
                <a:lnTo>
                  <a:pt x="158788" y="688441"/>
                </a:lnTo>
                <a:lnTo>
                  <a:pt x="158788" y="680389"/>
                </a:lnTo>
                <a:lnTo>
                  <a:pt x="165938" y="640892"/>
                </a:lnTo>
                <a:lnTo>
                  <a:pt x="184353" y="605180"/>
                </a:lnTo>
                <a:lnTo>
                  <a:pt x="239395" y="560006"/>
                </a:lnTo>
                <a:lnTo>
                  <a:pt x="283083" y="548525"/>
                </a:lnTo>
                <a:lnTo>
                  <a:pt x="337096" y="552183"/>
                </a:lnTo>
                <a:lnTo>
                  <a:pt x="401332" y="576135"/>
                </a:lnTo>
                <a:lnTo>
                  <a:pt x="503542" y="248818"/>
                </a:lnTo>
                <a:lnTo>
                  <a:pt x="359968" y="204190"/>
                </a:lnTo>
                <a:lnTo>
                  <a:pt x="300456" y="395960"/>
                </a:lnTo>
                <a:lnTo>
                  <a:pt x="265341" y="397738"/>
                </a:lnTo>
                <a:lnTo>
                  <a:pt x="182892" y="418261"/>
                </a:lnTo>
                <a:lnTo>
                  <a:pt x="87490" y="480390"/>
                </a:lnTo>
                <a:lnTo>
                  <a:pt x="13462" y="606933"/>
                </a:lnTo>
                <a:lnTo>
                  <a:pt x="495" y="667537"/>
                </a:lnTo>
                <a:lnTo>
                  <a:pt x="0" y="722058"/>
                </a:lnTo>
                <a:lnTo>
                  <a:pt x="9956" y="770597"/>
                </a:lnTo>
                <a:lnTo>
                  <a:pt x="28359" y="813295"/>
                </a:lnTo>
                <a:lnTo>
                  <a:pt x="53200" y="850265"/>
                </a:lnTo>
                <a:lnTo>
                  <a:pt x="82473" y="881634"/>
                </a:lnTo>
                <a:lnTo>
                  <a:pt x="114173" y="907503"/>
                </a:lnTo>
                <a:lnTo>
                  <a:pt x="146291" y="928027"/>
                </a:lnTo>
                <a:lnTo>
                  <a:pt x="203746" y="953452"/>
                </a:lnTo>
                <a:lnTo>
                  <a:pt x="251142" y="965111"/>
                </a:lnTo>
                <a:lnTo>
                  <a:pt x="318731" y="970826"/>
                </a:lnTo>
                <a:lnTo>
                  <a:pt x="356755" y="967625"/>
                </a:lnTo>
                <a:lnTo>
                  <a:pt x="395820" y="958342"/>
                </a:lnTo>
                <a:lnTo>
                  <a:pt x="434606" y="941438"/>
                </a:lnTo>
                <a:lnTo>
                  <a:pt x="471766" y="915390"/>
                </a:lnTo>
                <a:lnTo>
                  <a:pt x="505980" y="878662"/>
                </a:lnTo>
                <a:lnTo>
                  <a:pt x="535914" y="829716"/>
                </a:lnTo>
                <a:lnTo>
                  <a:pt x="560222" y="767029"/>
                </a:lnTo>
                <a:close/>
              </a:path>
              <a:path w="567689" h="970914">
                <a:moveTo>
                  <a:pt x="567588" y="45466"/>
                </a:moveTo>
                <a:lnTo>
                  <a:pt x="421868" y="0"/>
                </a:lnTo>
                <a:lnTo>
                  <a:pt x="379412" y="136067"/>
                </a:lnTo>
                <a:lnTo>
                  <a:pt x="525132" y="181533"/>
                </a:lnTo>
                <a:lnTo>
                  <a:pt x="567588" y="45466"/>
                </a:lnTo>
                <a:close/>
              </a:path>
            </a:pathLst>
          </a:custGeom>
          <a:solidFill>
            <a:srgbClr val="F5F5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960416" y="957808"/>
            <a:ext cx="224790" cy="377190"/>
          </a:xfrm>
          <a:custGeom>
            <a:avLst/>
            <a:gdLst/>
            <a:ahLst/>
            <a:cxnLst/>
            <a:rect l="l" t="t" r="r" b="b"/>
            <a:pathLst>
              <a:path w="224789" h="377190">
                <a:moveTo>
                  <a:pt x="223126" y="361327"/>
                </a:moveTo>
                <a:lnTo>
                  <a:pt x="208470" y="306641"/>
                </a:lnTo>
                <a:lnTo>
                  <a:pt x="149872" y="322338"/>
                </a:lnTo>
                <a:lnTo>
                  <a:pt x="164541" y="377037"/>
                </a:lnTo>
                <a:lnTo>
                  <a:pt x="223126" y="361327"/>
                </a:lnTo>
                <a:close/>
              </a:path>
              <a:path w="224789" h="377190">
                <a:moveTo>
                  <a:pt x="224180" y="110909"/>
                </a:moveTo>
                <a:lnTo>
                  <a:pt x="193408" y="30822"/>
                </a:lnTo>
                <a:lnTo>
                  <a:pt x="155117" y="6642"/>
                </a:lnTo>
                <a:lnTo>
                  <a:pt x="114973" y="0"/>
                </a:lnTo>
                <a:lnTo>
                  <a:pt x="83172" y="3644"/>
                </a:lnTo>
                <a:lnTo>
                  <a:pt x="56121" y="13042"/>
                </a:lnTo>
                <a:lnTo>
                  <a:pt x="23075" y="35725"/>
                </a:lnTo>
                <a:lnTo>
                  <a:pt x="0" y="76517"/>
                </a:lnTo>
                <a:lnTo>
                  <a:pt x="2832" y="140233"/>
                </a:lnTo>
                <a:lnTo>
                  <a:pt x="60998" y="125349"/>
                </a:lnTo>
                <a:lnTo>
                  <a:pt x="60109" y="122047"/>
                </a:lnTo>
                <a:lnTo>
                  <a:pt x="59563" y="118694"/>
                </a:lnTo>
                <a:lnTo>
                  <a:pt x="59143" y="111861"/>
                </a:lnTo>
                <a:lnTo>
                  <a:pt x="59270" y="108458"/>
                </a:lnTo>
                <a:lnTo>
                  <a:pt x="60210" y="101688"/>
                </a:lnTo>
                <a:lnTo>
                  <a:pt x="82943" y="68872"/>
                </a:lnTo>
                <a:lnTo>
                  <a:pt x="108445" y="60261"/>
                </a:lnTo>
                <a:lnTo>
                  <a:pt x="118567" y="60413"/>
                </a:lnTo>
                <a:lnTo>
                  <a:pt x="157327" y="87312"/>
                </a:lnTo>
                <a:lnTo>
                  <a:pt x="162763" y="109791"/>
                </a:lnTo>
                <a:lnTo>
                  <a:pt x="162725" y="116065"/>
                </a:lnTo>
                <a:lnTo>
                  <a:pt x="141579" y="155702"/>
                </a:lnTo>
                <a:lnTo>
                  <a:pt x="96113" y="171323"/>
                </a:lnTo>
                <a:lnTo>
                  <a:pt x="130784" y="302399"/>
                </a:lnTo>
                <a:lnTo>
                  <a:pt x="188214" y="287515"/>
                </a:lnTo>
                <a:lnTo>
                  <a:pt x="167970" y="210743"/>
                </a:lnTo>
                <a:lnTo>
                  <a:pt x="173380" y="207492"/>
                </a:lnTo>
                <a:lnTo>
                  <a:pt x="204355" y="176390"/>
                </a:lnTo>
                <a:lnTo>
                  <a:pt x="222745" y="129768"/>
                </a:lnTo>
                <a:lnTo>
                  <a:pt x="223558" y="123532"/>
                </a:lnTo>
                <a:lnTo>
                  <a:pt x="224180" y="110909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750704" y="2529395"/>
            <a:ext cx="234950" cy="379730"/>
          </a:xfrm>
          <a:custGeom>
            <a:avLst/>
            <a:gdLst/>
            <a:ahLst/>
            <a:cxnLst/>
            <a:rect l="l" t="t" r="r" b="b"/>
            <a:pathLst>
              <a:path w="234950" h="379730">
                <a:moveTo>
                  <a:pt x="75996" y="326440"/>
                </a:moveTo>
                <a:lnTo>
                  <a:pt x="19202" y="305866"/>
                </a:lnTo>
                <a:lnTo>
                  <a:pt x="0" y="358889"/>
                </a:lnTo>
                <a:lnTo>
                  <a:pt x="56794" y="379463"/>
                </a:lnTo>
                <a:lnTo>
                  <a:pt x="75996" y="326440"/>
                </a:lnTo>
                <a:close/>
              </a:path>
              <a:path w="234950" h="379730">
                <a:moveTo>
                  <a:pt x="234746" y="92760"/>
                </a:moveTo>
                <a:lnTo>
                  <a:pt x="217055" y="51142"/>
                </a:lnTo>
                <a:lnTo>
                  <a:pt x="187833" y="22898"/>
                </a:lnTo>
                <a:lnTo>
                  <a:pt x="131673" y="114"/>
                </a:lnTo>
                <a:lnTo>
                  <a:pt x="91478" y="0"/>
                </a:lnTo>
                <a:lnTo>
                  <a:pt x="49250" y="20447"/>
                </a:lnTo>
                <a:lnTo>
                  <a:pt x="15328" y="74447"/>
                </a:lnTo>
                <a:lnTo>
                  <a:pt x="71856" y="94830"/>
                </a:lnTo>
                <a:lnTo>
                  <a:pt x="73050" y="91630"/>
                </a:lnTo>
                <a:lnTo>
                  <a:pt x="74536" y="88582"/>
                </a:lnTo>
                <a:lnTo>
                  <a:pt x="105410" y="63398"/>
                </a:lnTo>
                <a:lnTo>
                  <a:pt x="122275" y="61379"/>
                </a:lnTo>
                <a:lnTo>
                  <a:pt x="125653" y="61645"/>
                </a:lnTo>
                <a:lnTo>
                  <a:pt x="165709" y="86055"/>
                </a:lnTo>
                <a:lnTo>
                  <a:pt x="172326" y="116128"/>
                </a:lnTo>
                <a:lnTo>
                  <a:pt x="171475" y="122402"/>
                </a:lnTo>
                <a:lnTo>
                  <a:pt x="138582" y="162204"/>
                </a:lnTo>
                <a:lnTo>
                  <a:pt x="121107" y="165925"/>
                </a:lnTo>
                <a:lnTo>
                  <a:pt x="99720" y="163487"/>
                </a:lnTo>
                <a:lnTo>
                  <a:pt x="74688" y="152857"/>
                </a:lnTo>
                <a:lnTo>
                  <a:pt x="28409" y="280365"/>
                </a:lnTo>
                <a:lnTo>
                  <a:pt x="84353" y="300596"/>
                </a:lnTo>
                <a:lnTo>
                  <a:pt x="111429" y="226199"/>
                </a:lnTo>
                <a:lnTo>
                  <a:pt x="117741" y="226593"/>
                </a:lnTo>
                <a:lnTo>
                  <a:pt x="160934" y="218630"/>
                </a:lnTo>
                <a:lnTo>
                  <a:pt x="202603" y="190779"/>
                </a:lnTo>
                <a:lnTo>
                  <a:pt x="226479" y="153924"/>
                </a:lnTo>
                <a:lnTo>
                  <a:pt x="228523" y="147942"/>
                </a:lnTo>
                <a:lnTo>
                  <a:pt x="234746" y="9276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743782" y="2924631"/>
            <a:ext cx="515620" cy="807720"/>
          </a:xfrm>
          <a:custGeom>
            <a:avLst/>
            <a:gdLst/>
            <a:ahLst/>
            <a:cxnLst/>
            <a:rect l="l" t="t" r="r" b="b"/>
            <a:pathLst>
              <a:path w="515620" h="807720">
                <a:moveTo>
                  <a:pt x="484619" y="268579"/>
                </a:moveTo>
                <a:lnTo>
                  <a:pt x="467525" y="146088"/>
                </a:lnTo>
                <a:lnTo>
                  <a:pt x="441350" y="94716"/>
                </a:lnTo>
                <a:lnTo>
                  <a:pt x="409092" y="56235"/>
                </a:lnTo>
                <a:lnTo>
                  <a:pt x="372529" y="29083"/>
                </a:lnTo>
                <a:lnTo>
                  <a:pt x="333387" y="11696"/>
                </a:lnTo>
                <a:lnTo>
                  <a:pt x="293408" y="2514"/>
                </a:lnTo>
                <a:lnTo>
                  <a:pt x="254355" y="0"/>
                </a:lnTo>
                <a:lnTo>
                  <a:pt x="217957" y="2565"/>
                </a:lnTo>
                <a:lnTo>
                  <a:pt x="160147" y="16789"/>
                </a:lnTo>
                <a:lnTo>
                  <a:pt x="112407" y="39662"/>
                </a:lnTo>
                <a:lnTo>
                  <a:pt x="53975" y="84963"/>
                </a:lnTo>
                <a:lnTo>
                  <a:pt x="28435" y="117475"/>
                </a:lnTo>
                <a:lnTo>
                  <a:pt x="9410" y="157314"/>
                </a:lnTo>
                <a:lnTo>
                  <a:pt x="0" y="205092"/>
                </a:lnTo>
                <a:lnTo>
                  <a:pt x="3238" y="261366"/>
                </a:lnTo>
                <a:lnTo>
                  <a:pt x="22225" y="326707"/>
                </a:lnTo>
                <a:lnTo>
                  <a:pt x="141249" y="280581"/>
                </a:lnTo>
                <a:lnTo>
                  <a:pt x="136829" y="264236"/>
                </a:lnTo>
                <a:lnTo>
                  <a:pt x="134874" y="225107"/>
                </a:lnTo>
                <a:lnTo>
                  <a:pt x="152361" y="178079"/>
                </a:lnTo>
                <a:lnTo>
                  <a:pt x="206273" y="138049"/>
                </a:lnTo>
                <a:lnTo>
                  <a:pt x="245275" y="129832"/>
                </a:lnTo>
                <a:lnTo>
                  <a:pt x="253263" y="130009"/>
                </a:lnTo>
                <a:lnTo>
                  <a:pt x="291807" y="140017"/>
                </a:lnTo>
                <a:lnTo>
                  <a:pt x="323799" y="163791"/>
                </a:lnTo>
                <a:lnTo>
                  <a:pt x="345719" y="197561"/>
                </a:lnTo>
                <a:lnTo>
                  <a:pt x="354647" y="237007"/>
                </a:lnTo>
                <a:lnTo>
                  <a:pt x="354457" y="250431"/>
                </a:lnTo>
                <a:lnTo>
                  <a:pt x="341909" y="295579"/>
                </a:lnTo>
                <a:lnTo>
                  <a:pt x="319024" y="326123"/>
                </a:lnTo>
                <a:lnTo>
                  <a:pt x="281381" y="352018"/>
                </a:lnTo>
                <a:lnTo>
                  <a:pt x="226352" y="369697"/>
                </a:lnTo>
                <a:lnTo>
                  <a:pt x="330504" y="639445"/>
                </a:lnTo>
                <a:lnTo>
                  <a:pt x="449529" y="593915"/>
                </a:lnTo>
                <a:lnTo>
                  <a:pt x="388518" y="435914"/>
                </a:lnTo>
                <a:lnTo>
                  <a:pt x="410679" y="416356"/>
                </a:lnTo>
                <a:lnTo>
                  <a:pt x="454190" y="359625"/>
                </a:lnTo>
                <a:lnTo>
                  <a:pt x="484619" y="268579"/>
                </a:lnTo>
                <a:close/>
              </a:path>
              <a:path w="515620" h="807720">
                <a:moveTo>
                  <a:pt x="515289" y="760996"/>
                </a:moveTo>
                <a:lnTo>
                  <a:pt x="472071" y="648817"/>
                </a:lnTo>
                <a:lnTo>
                  <a:pt x="351980" y="695083"/>
                </a:lnTo>
                <a:lnTo>
                  <a:pt x="395198" y="807262"/>
                </a:lnTo>
                <a:lnTo>
                  <a:pt x="515289" y="760996"/>
                </a:lnTo>
                <a:close/>
              </a:path>
            </a:pathLst>
          </a:custGeom>
          <a:solidFill>
            <a:srgbClr val="F5F5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9463227" y="3364801"/>
            <a:ext cx="365125" cy="572135"/>
          </a:xfrm>
          <a:custGeom>
            <a:avLst/>
            <a:gdLst/>
            <a:ahLst/>
            <a:cxnLst/>
            <a:rect l="l" t="t" r="r" b="b"/>
            <a:pathLst>
              <a:path w="365125" h="572135">
                <a:moveTo>
                  <a:pt x="115697" y="79413"/>
                </a:moveTo>
                <a:lnTo>
                  <a:pt x="85102" y="0"/>
                </a:lnTo>
                <a:lnTo>
                  <a:pt x="0" y="32791"/>
                </a:lnTo>
                <a:lnTo>
                  <a:pt x="30594" y="112204"/>
                </a:lnTo>
                <a:lnTo>
                  <a:pt x="115697" y="79413"/>
                </a:lnTo>
                <a:close/>
              </a:path>
              <a:path w="365125" h="572135">
                <a:moveTo>
                  <a:pt x="364515" y="398780"/>
                </a:moveTo>
                <a:lnTo>
                  <a:pt x="349364" y="340461"/>
                </a:lnTo>
                <a:lnTo>
                  <a:pt x="264566" y="373049"/>
                </a:lnTo>
                <a:lnTo>
                  <a:pt x="267690" y="384644"/>
                </a:lnTo>
                <a:lnTo>
                  <a:pt x="269062" y="412394"/>
                </a:lnTo>
                <a:lnTo>
                  <a:pt x="218440" y="474065"/>
                </a:lnTo>
                <a:lnTo>
                  <a:pt x="188899" y="480212"/>
                </a:lnTo>
                <a:lnTo>
                  <a:pt x="181381" y="479742"/>
                </a:lnTo>
                <a:lnTo>
                  <a:pt x="140296" y="461518"/>
                </a:lnTo>
                <a:lnTo>
                  <a:pt x="116420" y="422884"/>
                </a:lnTo>
                <a:lnTo>
                  <a:pt x="113309" y="404012"/>
                </a:lnTo>
                <a:lnTo>
                  <a:pt x="113461" y="394512"/>
                </a:lnTo>
                <a:lnTo>
                  <a:pt x="138620" y="340842"/>
                </a:lnTo>
                <a:lnTo>
                  <a:pt x="204012" y="310565"/>
                </a:lnTo>
                <a:lnTo>
                  <a:pt x="131102" y="118783"/>
                </a:lnTo>
                <a:lnTo>
                  <a:pt x="47193" y="151066"/>
                </a:lnTo>
                <a:lnTo>
                  <a:pt x="90347" y="263093"/>
                </a:lnTo>
                <a:lnTo>
                  <a:pt x="79362" y="272237"/>
                </a:lnTo>
                <a:lnTo>
                  <a:pt x="51346" y="304546"/>
                </a:lnTo>
                <a:lnTo>
                  <a:pt x="31991" y="342684"/>
                </a:lnTo>
                <a:lnTo>
                  <a:pt x="22440" y="384365"/>
                </a:lnTo>
                <a:lnTo>
                  <a:pt x="21551" y="398627"/>
                </a:lnTo>
                <a:lnTo>
                  <a:pt x="21831" y="412915"/>
                </a:lnTo>
                <a:lnTo>
                  <a:pt x="29565" y="454977"/>
                </a:lnTo>
                <a:lnTo>
                  <a:pt x="63804" y="519506"/>
                </a:lnTo>
                <a:lnTo>
                  <a:pt x="101473" y="551319"/>
                </a:lnTo>
                <a:lnTo>
                  <a:pt x="143294" y="567575"/>
                </a:lnTo>
                <a:lnTo>
                  <a:pt x="185089" y="571982"/>
                </a:lnTo>
                <a:lnTo>
                  <a:pt x="222732" y="568236"/>
                </a:lnTo>
                <a:lnTo>
                  <a:pt x="271894" y="551268"/>
                </a:lnTo>
                <a:lnTo>
                  <a:pt x="324129" y="514591"/>
                </a:lnTo>
                <a:lnTo>
                  <a:pt x="362267" y="446659"/>
                </a:lnTo>
                <a:lnTo>
                  <a:pt x="364515" y="398780"/>
                </a:lnTo>
                <a:close/>
              </a:path>
            </a:pathLst>
          </a:custGeom>
          <a:solidFill>
            <a:srgbClr val="F5F5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482885" y="6995242"/>
            <a:ext cx="2542540" cy="0"/>
          </a:xfrm>
          <a:custGeom>
            <a:avLst/>
            <a:gdLst/>
            <a:ahLst/>
            <a:cxnLst/>
            <a:rect l="l" t="t" r="r" b="b"/>
            <a:pathLst>
              <a:path w="2542540">
                <a:moveTo>
                  <a:pt x="0" y="0"/>
                </a:moveTo>
                <a:lnTo>
                  <a:pt x="2542063" y="0"/>
                </a:lnTo>
                <a:lnTo>
                  <a:pt x="0" y="0"/>
                </a:lnTo>
                <a:close/>
              </a:path>
            </a:pathLst>
          </a:custGeom>
          <a:solidFill>
            <a:srgbClr val="2532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243163" y="6995242"/>
            <a:ext cx="2809240" cy="0"/>
          </a:xfrm>
          <a:custGeom>
            <a:avLst/>
            <a:gdLst/>
            <a:ahLst/>
            <a:cxnLst/>
            <a:rect l="l" t="t" r="r" b="b"/>
            <a:pathLst>
              <a:path w="2809240">
                <a:moveTo>
                  <a:pt x="0" y="0"/>
                </a:moveTo>
                <a:lnTo>
                  <a:pt x="2808975" y="0"/>
                </a:lnTo>
                <a:lnTo>
                  <a:pt x="0" y="0"/>
                </a:lnTo>
                <a:close/>
              </a:path>
            </a:pathLst>
          </a:custGeom>
          <a:solidFill>
            <a:srgbClr val="25323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5" name="object 15"/>
          <p:cNvGrpSpPr/>
          <p:nvPr/>
        </p:nvGrpSpPr>
        <p:grpSpPr>
          <a:xfrm>
            <a:off x="3854186" y="900135"/>
            <a:ext cx="5789295" cy="6099810"/>
            <a:chOff x="3854186" y="900135"/>
            <a:chExt cx="5789295" cy="6099810"/>
          </a:xfrm>
        </p:grpSpPr>
        <p:sp>
          <p:nvSpPr>
            <p:cNvPr id="16" name="object 16"/>
            <p:cNvSpPr/>
            <p:nvPr/>
          </p:nvSpPr>
          <p:spPr>
            <a:xfrm>
              <a:off x="9096807" y="1146987"/>
              <a:ext cx="222250" cy="379095"/>
            </a:xfrm>
            <a:custGeom>
              <a:avLst/>
              <a:gdLst/>
              <a:ahLst/>
              <a:cxnLst/>
              <a:rect l="l" t="t" r="r" b="b"/>
              <a:pathLst>
                <a:path w="222250" h="379094">
                  <a:moveTo>
                    <a:pt x="140906" y="0"/>
                  </a:moveTo>
                  <a:lnTo>
                    <a:pt x="81534" y="0"/>
                  </a:lnTo>
                  <a:lnTo>
                    <a:pt x="81534" y="55499"/>
                  </a:lnTo>
                  <a:lnTo>
                    <a:pt x="140906" y="55499"/>
                  </a:lnTo>
                  <a:lnTo>
                    <a:pt x="140906" y="0"/>
                  </a:lnTo>
                  <a:close/>
                </a:path>
                <a:path w="222250" h="379094">
                  <a:moveTo>
                    <a:pt x="221843" y="268998"/>
                  </a:moveTo>
                  <a:lnTo>
                    <a:pt x="162331" y="268998"/>
                  </a:lnTo>
                  <a:lnTo>
                    <a:pt x="162344" y="272364"/>
                  </a:lnTo>
                  <a:lnTo>
                    <a:pt x="162026" y="275717"/>
                  </a:lnTo>
                  <a:lnTo>
                    <a:pt x="142214" y="309740"/>
                  </a:lnTo>
                  <a:lnTo>
                    <a:pt x="105714" y="319900"/>
                  </a:lnTo>
                  <a:lnTo>
                    <a:pt x="100825" y="319316"/>
                  </a:lnTo>
                  <a:lnTo>
                    <a:pt x="68529" y="297992"/>
                  </a:lnTo>
                  <a:lnTo>
                    <a:pt x="59880" y="273075"/>
                  </a:lnTo>
                  <a:lnTo>
                    <a:pt x="61341" y="256184"/>
                  </a:lnTo>
                  <a:lnTo>
                    <a:pt x="93294" y="219951"/>
                  </a:lnTo>
                  <a:lnTo>
                    <a:pt x="113804" y="215036"/>
                  </a:lnTo>
                  <a:lnTo>
                    <a:pt x="140449" y="216471"/>
                  </a:lnTo>
                  <a:lnTo>
                    <a:pt x="140449" y="82575"/>
                  </a:lnTo>
                  <a:lnTo>
                    <a:pt x="81978" y="82575"/>
                  </a:lnTo>
                  <a:lnTo>
                    <a:pt x="81978" y="160832"/>
                  </a:lnTo>
                  <a:lnTo>
                    <a:pt x="73152" y="163817"/>
                  </a:lnTo>
                  <a:lnTo>
                    <a:pt x="34340" y="188760"/>
                  </a:lnTo>
                  <a:lnTo>
                    <a:pt x="8559" y="227012"/>
                  </a:lnTo>
                  <a:lnTo>
                    <a:pt x="0" y="272415"/>
                  </a:lnTo>
                  <a:lnTo>
                    <a:pt x="12661" y="325615"/>
                  </a:lnTo>
                  <a:lnTo>
                    <a:pt x="43002" y="358228"/>
                  </a:lnTo>
                  <a:lnTo>
                    <a:pt x="79590" y="374599"/>
                  </a:lnTo>
                  <a:lnTo>
                    <a:pt x="110998" y="379095"/>
                  </a:lnTo>
                  <a:lnTo>
                    <a:pt x="139217" y="376847"/>
                  </a:lnTo>
                  <a:lnTo>
                    <a:pt x="176403" y="363486"/>
                  </a:lnTo>
                  <a:lnTo>
                    <a:pt x="208597" y="330403"/>
                  </a:lnTo>
                  <a:lnTo>
                    <a:pt x="221843" y="268998"/>
                  </a:lnTo>
                  <a:close/>
                </a:path>
              </a:pathLst>
            </a:custGeom>
            <a:solidFill>
              <a:srgbClr val="ED21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8772181" y="900135"/>
              <a:ext cx="871219" cy="872490"/>
            </a:xfrm>
            <a:custGeom>
              <a:avLst/>
              <a:gdLst/>
              <a:ahLst/>
              <a:cxnLst/>
              <a:rect l="l" t="t" r="r" b="b"/>
              <a:pathLst>
                <a:path w="871220" h="872489">
                  <a:moveTo>
                    <a:pt x="71230" y="675397"/>
                  </a:moveTo>
                  <a:lnTo>
                    <a:pt x="42829" y="624840"/>
                  </a:lnTo>
                  <a:lnTo>
                    <a:pt x="20802" y="570230"/>
                  </a:lnTo>
                  <a:lnTo>
                    <a:pt x="6414" y="511810"/>
                  </a:lnTo>
                  <a:lnTo>
                    <a:pt x="0" y="453390"/>
                  </a:lnTo>
                  <a:lnTo>
                    <a:pt x="45" y="427990"/>
                  </a:lnTo>
                  <a:lnTo>
                    <a:pt x="138" y="425450"/>
                  </a:lnTo>
                  <a:lnTo>
                    <a:pt x="668" y="416560"/>
                  </a:lnTo>
                  <a:lnTo>
                    <a:pt x="743" y="415290"/>
                  </a:lnTo>
                  <a:lnTo>
                    <a:pt x="1018" y="407670"/>
                  </a:lnTo>
                  <a:lnTo>
                    <a:pt x="1063" y="406400"/>
                  </a:lnTo>
                  <a:lnTo>
                    <a:pt x="1691" y="397510"/>
                  </a:lnTo>
                  <a:lnTo>
                    <a:pt x="10230" y="342900"/>
                  </a:lnTo>
                  <a:lnTo>
                    <a:pt x="32249" y="273050"/>
                  </a:lnTo>
                  <a:lnTo>
                    <a:pt x="64983" y="209550"/>
                  </a:lnTo>
                  <a:lnTo>
                    <a:pt x="105823" y="152400"/>
                  </a:lnTo>
                  <a:lnTo>
                    <a:pt x="154572" y="104140"/>
                  </a:lnTo>
                  <a:lnTo>
                    <a:pt x="208802" y="64770"/>
                  </a:lnTo>
                  <a:lnTo>
                    <a:pt x="267122" y="34290"/>
                  </a:lnTo>
                  <a:lnTo>
                    <a:pt x="327527" y="13970"/>
                  </a:lnTo>
                  <a:lnTo>
                    <a:pt x="389506" y="1270"/>
                  </a:lnTo>
                  <a:lnTo>
                    <a:pt x="396771" y="1270"/>
                  </a:lnTo>
                  <a:lnTo>
                    <a:pt x="404217" y="0"/>
                  </a:lnTo>
                  <a:lnTo>
                    <a:pt x="463912" y="0"/>
                  </a:lnTo>
                  <a:lnTo>
                    <a:pt x="478775" y="1270"/>
                  </a:lnTo>
                  <a:lnTo>
                    <a:pt x="503339" y="3810"/>
                  </a:lnTo>
                  <a:lnTo>
                    <a:pt x="521546" y="7620"/>
                  </a:lnTo>
                  <a:lnTo>
                    <a:pt x="419709" y="7620"/>
                  </a:lnTo>
                  <a:lnTo>
                    <a:pt x="412319" y="8890"/>
                  </a:lnTo>
                  <a:lnTo>
                    <a:pt x="397427" y="8890"/>
                  </a:lnTo>
                  <a:lnTo>
                    <a:pt x="360197" y="15240"/>
                  </a:lnTo>
                  <a:lnTo>
                    <a:pt x="299546" y="30480"/>
                  </a:lnTo>
                  <a:lnTo>
                    <a:pt x="241916" y="55880"/>
                  </a:lnTo>
                  <a:lnTo>
                    <a:pt x="185999" y="90170"/>
                  </a:lnTo>
                  <a:lnTo>
                    <a:pt x="135687" y="133350"/>
                  </a:lnTo>
                  <a:lnTo>
                    <a:pt x="91589" y="185420"/>
                  </a:lnTo>
                  <a:lnTo>
                    <a:pt x="56089" y="245110"/>
                  </a:lnTo>
                  <a:lnTo>
                    <a:pt x="29274" y="309880"/>
                  </a:lnTo>
                  <a:lnTo>
                    <a:pt x="14579" y="379730"/>
                  </a:lnTo>
                  <a:lnTo>
                    <a:pt x="11603" y="416560"/>
                  </a:lnTo>
                  <a:lnTo>
                    <a:pt x="10998" y="425450"/>
                  </a:lnTo>
                  <a:lnTo>
                    <a:pt x="10905" y="427990"/>
                  </a:lnTo>
                  <a:lnTo>
                    <a:pt x="10812" y="430530"/>
                  </a:lnTo>
                  <a:lnTo>
                    <a:pt x="10719" y="433070"/>
                  </a:lnTo>
                  <a:lnTo>
                    <a:pt x="12000" y="471170"/>
                  </a:lnTo>
                  <a:lnTo>
                    <a:pt x="20084" y="525780"/>
                  </a:lnTo>
                  <a:lnTo>
                    <a:pt x="30277" y="563880"/>
                  </a:lnTo>
                  <a:lnTo>
                    <a:pt x="43891" y="601980"/>
                  </a:lnTo>
                  <a:lnTo>
                    <a:pt x="60926" y="637540"/>
                  </a:lnTo>
                  <a:lnTo>
                    <a:pt x="81969" y="673100"/>
                  </a:lnTo>
                  <a:lnTo>
                    <a:pt x="72158" y="673100"/>
                  </a:lnTo>
                  <a:lnTo>
                    <a:pt x="71230" y="675397"/>
                  </a:lnTo>
                  <a:close/>
                </a:path>
                <a:path w="871220" h="872489">
                  <a:moveTo>
                    <a:pt x="870960" y="435610"/>
                  </a:moveTo>
                  <a:lnTo>
                    <a:pt x="870377" y="433070"/>
                  </a:lnTo>
                  <a:lnTo>
                    <a:pt x="870228" y="430530"/>
                  </a:lnTo>
                  <a:lnTo>
                    <a:pt x="870514" y="427990"/>
                  </a:lnTo>
                  <a:lnTo>
                    <a:pt x="870068" y="422910"/>
                  </a:lnTo>
                  <a:lnTo>
                    <a:pt x="868877" y="415290"/>
                  </a:lnTo>
                  <a:lnTo>
                    <a:pt x="868877" y="406400"/>
                  </a:lnTo>
                  <a:lnTo>
                    <a:pt x="868431" y="401320"/>
                  </a:lnTo>
                  <a:lnTo>
                    <a:pt x="868654" y="397510"/>
                  </a:lnTo>
                  <a:lnTo>
                    <a:pt x="868729" y="396240"/>
                  </a:lnTo>
                  <a:lnTo>
                    <a:pt x="866646" y="383540"/>
                  </a:lnTo>
                  <a:lnTo>
                    <a:pt x="865753" y="378460"/>
                  </a:lnTo>
                  <a:lnTo>
                    <a:pt x="863373" y="363220"/>
                  </a:lnTo>
                  <a:lnTo>
                    <a:pt x="854148" y="323850"/>
                  </a:lnTo>
                  <a:lnTo>
                    <a:pt x="831843" y="260350"/>
                  </a:lnTo>
                  <a:lnTo>
                    <a:pt x="799695" y="203200"/>
                  </a:lnTo>
                  <a:lnTo>
                    <a:pt x="770996" y="163830"/>
                  </a:lnTo>
                  <a:lnTo>
                    <a:pt x="738033" y="128270"/>
                  </a:lnTo>
                  <a:lnTo>
                    <a:pt x="701257" y="96520"/>
                  </a:lnTo>
                  <a:lnTo>
                    <a:pt x="661118" y="68580"/>
                  </a:lnTo>
                  <a:lnTo>
                    <a:pt x="618151" y="45720"/>
                  </a:lnTo>
                  <a:lnTo>
                    <a:pt x="572893" y="27940"/>
                  </a:lnTo>
                  <a:lnTo>
                    <a:pt x="502048" y="11430"/>
                  </a:lnTo>
                  <a:lnTo>
                    <a:pt x="463352" y="7620"/>
                  </a:lnTo>
                  <a:lnTo>
                    <a:pt x="521546" y="7620"/>
                  </a:lnTo>
                  <a:lnTo>
                    <a:pt x="598551" y="29210"/>
                  </a:lnTo>
                  <a:lnTo>
                    <a:pt x="643276" y="50800"/>
                  </a:lnTo>
                  <a:lnTo>
                    <a:pt x="685483" y="76200"/>
                  </a:lnTo>
                  <a:lnTo>
                    <a:pt x="724349" y="106680"/>
                  </a:lnTo>
                  <a:lnTo>
                    <a:pt x="759621" y="140970"/>
                  </a:lnTo>
                  <a:lnTo>
                    <a:pt x="790610" y="179070"/>
                  </a:lnTo>
                  <a:lnTo>
                    <a:pt x="821630" y="228600"/>
                  </a:lnTo>
                  <a:lnTo>
                    <a:pt x="848410" y="290830"/>
                  </a:lnTo>
                  <a:lnTo>
                    <a:pt x="864265" y="347980"/>
                  </a:lnTo>
                  <a:lnTo>
                    <a:pt x="866497" y="364490"/>
                  </a:lnTo>
                  <a:lnTo>
                    <a:pt x="868580" y="377190"/>
                  </a:lnTo>
                  <a:lnTo>
                    <a:pt x="869473" y="384810"/>
                  </a:lnTo>
                  <a:lnTo>
                    <a:pt x="870960" y="396240"/>
                  </a:lnTo>
                  <a:lnTo>
                    <a:pt x="870960" y="435610"/>
                  </a:lnTo>
                  <a:close/>
                </a:path>
                <a:path w="871220" h="872489">
                  <a:moveTo>
                    <a:pt x="870663" y="440690"/>
                  </a:moveTo>
                  <a:lnTo>
                    <a:pt x="870434" y="439420"/>
                  </a:lnTo>
                  <a:lnTo>
                    <a:pt x="870434" y="438150"/>
                  </a:lnTo>
                  <a:lnTo>
                    <a:pt x="870663" y="436880"/>
                  </a:lnTo>
                  <a:lnTo>
                    <a:pt x="870663" y="440690"/>
                  </a:lnTo>
                  <a:close/>
                </a:path>
                <a:path w="871220" h="872489">
                  <a:moveTo>
                    <a:pt x="523707" y="864870"/>
                  </a:moveTo>
                  <a:lnTo>
                    <a:pt x="455862" y="864870"/>
                  </a:lnTo>
                  <a:lnTo>
                    <a:pt x="467078" y="863600"/>
                  </a:lnTo>
                  <a:lnTo>
                    <a:pt x="478256" y="863600"/>
                  </a:lnTo>
                  <a:lnTo>
                    <a:pt x="489395" y="862330"/>
                  </a:lnTo>
                  <a:lnTo>
                    <a:pt x="500496" y="859790"/>
                  </a:lnTo>
                  <a:lnTo>
                    <a:pt x="522367" y="857250"/>
                  </a:lnTo>
                  <a:lnTo>
                    <a:pt x="529509" y="855980"/>
                  </a:lnTo>
                  <a:lnTo>
                    <a:pt x="536502" y="853440"/>
                  </a:lnTo>
                  <a:lnTo>
                    <a:pt x="543494" y="852170"/>
                  </a:lnTo>
                  <a:lnTo>
                    <a:pt x="558521" y="848360"/>
                  </a:lnTo>
                  <a:lnTo>
                    <a:pt x="588049" y="838200"/>
                  </a:lnTo>
                  <a:lnTo>
                    <a:pt x="602549" y="831850"/>
                  </a:lnTo>
                  <a:lnTo>
                    <a:pt x="616836" y="826770"/>
                  </a:lnTo>
                  <a:lnTo>
                    <a:pt x="630873" y="819150"/>
                  </a:lnTo>
                  <a:lnTo>
                    <a:pt x="644658" y="812800"/>
                  </a:lnTo>
                  <a:lnTo>
                    <a:pt x="658194" y="805180"/>
                  </a:lnTo>
                  <a:lnTo>
                    <a:pt x="696982" y="778510"/>
                  </a:lnTo>
                  <a:lnTo>
                    <a:pt x="732764" y="749300"/>
                  </a:lnTo>
                  <a:lnTo>
                    <a:pt x="765100" y="715010"/>
                  </a:lnTo>
                  <a:lnTo>
                    <a:pt x="793602" y="678180"/>
                  </a:lnTo>
                  <a:lnTo>
                    <a:pt x="810321" y="651510"/>
                  </a:lnTo>
                  <a:lnTo>
                    <a:pt x="817955" y="638810"/>
                  </a:lnTo>
                  <a:lnTo>
                    <a:pt x="837878" y="596900"/>
                  </a:lnTo>
                  <a:lnTo>
                    <a:pt x="853127" y="552450"/>
                  </a:lnTo>
                  <a:lnTo>
                    <a:pt x="863521" y="506730"/>
                  </a:lnTo>
                  <a:lnTo>
                    <a:pt x="868729" y="468630"/>
                  </a:lnTo>
                  <a:lnTo>
                    <a:pt x="868580" y="461010"/>
                  </a:lnTo>
                  <a:lnTo>
                    <a:pt x="870663" y="449580"/>
                  </a:lnTo>
                  <a:lnTo>
                    <a:pt x="870663" y="461010"/>
                  </a:lnTo>
                  <a:lnTo>
                    <a:pt x="871109" y="468630"/>
                  </a:lnTo>
                  <a:lnTo>
                    <a:pt x="870663" y="477520"/>
                  </a:lnTo>
                  <a:lnTo>
                    <a:pt x="870179" y="482600"/>
                  </a:lnTo>
                  <a:lnTo>
                    <a:pt x="870058" y="483870"/>
                  </a:lnTo>
                  <a:lnTo>
                    <a:pt x="869063" y="490220"/>
                  </a:lnTo>
                  <a:lnTo>
                    <a:pt x="867901" y="499110"/>
                  </a:lnTo>
                  <a:lnTo>
                    <a:pt x="866794" y="506730"/>
                  </a:lnTo>
                  <a:lnTo>
                    <a:pt x="865902" y="513080"/>
                  </a:lnTo>
                  <a:lnTo>
                    <a:pt x="865455" y="518160"/>
                  </a:lnTo>
                  <a:lnTo>
                    <a:pt x="860694" y="538480"/>
                  </a:lnTo>
                  <a:lnTo>
                    <a:pt x="857422" y="551180"/>
                  </a:lnTo>
                  <a:lnTo>
                    <a:pt x="856083" y="558800"/>
                  </a:lnTo>
                  <a:lnTo>
                    <a:pt x="834862" y="615950"/>
                  </a:lnTo>
                  <a:lnTo>
                    <a:pt x="808305" y="665480"/>
                  </a:lnTo>
                  <a:lnTo>
                    <a:pt x="780980" y="704850"/>
                  </a:lnTo>
                  <a:lnTo>
                    <a:pt x="756204" y="734060"/>
                  </a:lnTo>
                  <a:lnTo>
                    <a:pt x="728910" y="760730"/>
                  </a:lnTo>
                  <a:lnTo>
                    <a:pt x="699416" y="784860"/>
                  </a:lnTo>
                  <a:lnTo>
                    <a:pt x="667836" y="806450"/>
                  </a:lnTo>
                  <a:lnTo>
                    <a:pt x="634538" y="825500"/>
                  </a:lnTo>
                  <a:lnTo>
                    <a:pt x="599652" y="842010"/>
                  </a:lnTo>
                  <a:lnTo>
                    <a:pt x="563583" y="853440"/>
                  </a:lnTo>
                  <a:lnTo>
                    <a:pt x="545131" y="859790"/>
                  </a:lnTo>
                  <a:lnTo>
                    <a:pt x="538585" y="861060"/>
                  </a:lnTo>
                  <a:lnTo>
                    <a:pt x="530997" y="863600"/>
                  </a:lnTo>
                  <a:lnTo>
                    <a:pt x="523707" y="864870"/>
                  </a:lnTo>
                  <a:close/>
                </a:path>
                <a:path w="871220" h="872489">
                  <a:moveTo>
                    <a:pt x="72158" y="676910"/>
                  </a:moveTo>
                  <a:lnTo>
                    <a:pt x="71230" y="675397"/>
                  </a:lnTo>
                  <a:lnTo>
                    <a:pt x="72158" y="673100"/>
                  </a:lnTo>
                  <a:lnTo>
                    <a:pt x="72158" y="676910"/>
                  </a:lnTo>
                  <a:close/>
                </a:path>
                <a:path w="871220" h="872489">
                  <a:moveTo>
                    <a:pt x="81318" y="676910"/>
                  </a:moveTo>
                  <a:lnTo>
                    <a:pt x="72158" y="676910"/>
                  </a:lnTo>
                  <a:lnTo>
                    <a:pt x="72158" y="673100"/>
                  </a:lnTo>
                  <a:lnTo>
                    <a:pt x="81969" y="673100"/>
                  </a:lnTo>
                  <a:lnTo>
                    <a:pt x="82721" y="674370"/>
                  </a:lnTo>
                  <a:lnTo>
                    <a:pt x="81828" y="675640"/>
                  </a:lnTo>
                  <a:lnTo>
                    <a:pt x="81318" y="676910"/>
                  </a:lnTo>
                  <a:close/>
                </a:path>
                <a:path w="871220" h="872489">
                  <a:moveTo>
                    <a:pt x="7587" y="833120"/>
                  </a:moveTo>
                  <a:lnTo>
                    <a:pt x="11158" y="824230"/>
                  </a:lnTo>
                  <a:lnTo>
                    <a:pt x="26192" y="787400"/>
                  </a:lnTo>
                  <a:lnTo>
                    <a:pt x="41379" y="749300"/>
                  </a:lnTo>
                  <a:lnTo>
                    <a:pt x="71132" y="675640"/>
                  </a:lnTo>
                  <a:lnTo>
                    <a:pt x="71230" y="675397"/>
                  </a:lnTo>
                  <a:lnTo>
                    <a:pt x="72158" y="676910"/>
                  </a:lnTo>
                  <a:lnTo>
                    <a:pt x="81318" y="676910"/>
                  </a:lnTo>
                  <a:lnTo>
                    <a:pt x="24246" y="819150"/>
                  </a:lnTo>
                  <a:lnTo>
                    <a:pt x="15026" y="821690"/>
                  </a:lnTo>
                  <a:lnTo>
                    <a:pt x="20679" y="828040"/>
                  </a:lnTo>
                  <a:lnTo>
                    <a:pt x="26228" y="828040"/>
                  </a:lnTo>
                  <a:lnTo>
                    <a:pt x="7587" y="833120"/>
                  </a:lnTo>
                  <a:close/>
                </a:path>
                <a:path w="871220" h="872489">
                  <a:moveTo>
                    <a:pt x="26228" y="828040"/>
                  </a:moveTo>
                  <a:lnTo>
                    <a:pt x="20679" y="828040"/>
                  </a:lnTo>
                  <a:lnTo>
                    <a:pt x="23227" y="821690"/>
                  </a:lnTo>
                  <a:lnTo>
                    <a:pt x="24301" y="819150"/>
                  </a:lnTo>
                  <a:lnTo>
                    <a:pt x="177345" y="777240"/>
                  </a:lnTo>
                  <a:lnTo>
                    <a:pt x="179577" y="777240"/>
                  </a:lnTo>
                  <a:lnTo>
                    <a:pt x="181362" y="778510"/>
                  </a:lnTo>
                  <a:lnTo>
                    <a:pt x="190859" y="784860"/>
                  </a:lnTo>
                  <a:lnTo>
                    <a:pt x="175263" y="784860"/>
                  </a:lnTo>
                  <a:lnTo>
                    <a:pt x="177698" y="786523"/>
                  </a:lnTo>
                  <a:lnTo>
                    <a:pt x="26228" y="828040"/>
                  </a:lnTo>
                  <a:close/>
                </a:path>
                <a:path w="871220" h="872489">
                  <a:moveTo>
                    <a:pt x="177698" y="786523"/>
                  </a:moveTo>
                  <a:lnTo>
                    <a:pt x="175263" y="784860"/>
                  </a:lnTo>
                  <a:lnTo>
                    <a:pt x="179131" y="786130"/>
                  </a:lnTo>
                  <a:lnTo>
                    <a:pt x="177698" y="786523"/>
                  </a:lnTo>
                  <a:close/>
                </a:path>
                <a:path w="871220" h="872489">
                  <a:moveTo>
                    <a:pt x="455863" y="872490"/>
                  </a:moveTo>
                  <a:lnTo>
                    <a:pt x="408222" y="872490"/>
                  </a:lnTo>
                  <a:lnTo>
                    <a:pt x="384536" y="869950"/>
                  </a:lnTo>
                  <a:lnTo>
                    <a:pt x="310865" y="854710"/>
                  </a:lnTo>
                  <a:lnTo>
                    <a:pt x="263227" y="836930"/>
                  </a:lnTo>
                  <a:lnTo>
                    <a:pt x="218026" y="814070"/>
                  </a:lnTo>
                  <a:lnTo>
                    <a:pt x="177698" y="786523"/>
                  </a:lnTo>
                  <a:lnTo>
                    <a:pt x="179131" y="786130"/>
                  </a:lnTo>
                  <a:lnTo>
                    <a:pt x="175263" y="784860"/>
                  </a:lnTo>
                  <a:lnTo>
                    <a:pt x="190859" y="784860"/>
                  </a:lnTo>
                  <a:lnTo>
                    <a:pt x="223149" y="806450"/>
                  </a:lnTo>
                  <a:lnTo>
                    <a:pt x="267305" y="829310"/>
                  </a:lnTo>
                  <a:lnTo>
                    <a:pt x="313830" y="845820"/>
                  </a:lnTo>
                  <a:lnTo>
                    <a:pt x="362725" y="858520"/>
                  </a:lnTo>
                  <a:lnTo>
                    <a:pt x="385874" y="862330"/>
                  </a:lnTo>
                  <a:lnTo>
                    <a:pt x="432442" y="864870"/>
                  </a:lnTo>
                  <a:lnTo>
                    <a:pt x="523707" y="864870"/>
                  </a:lnTo>
                  <a:lnTo>
                    <a:pt x="490184" y="869950"/>
                  </a:lnTo>
                  <a:lnTo>
                    <a:pt x="478786" y="871220"/>
                  </a:lnTo>
                  <a:lnTo>
                    <a:pt x="467346" y="871220"/>
                  </a:lnTo>
                  <a:lnTo>
                    <a:pt x="455863" y="872490"/>
                  </a:lnTo>
                  <a:close/>
                </a:path>
                <a:path w="871220" h="872489">
                  <a:moveTo>
                    <a:pt x="20679" y="828040"/>
                  </a:moveTo>
                  <a:lnTo>
                    <a:pt x="15026" y="821690"/>
                  </a:lnTo>
                  <a:lnTo>
                    <a:pt x="24301" y="819150"/>
                  </a:lnTo>
                  <a:lnTo>
                    <a:pt x="23227" y="821690"/>
                  </a:lnTo>
                  <a:lnTo>
                    <a:pt x="20679" y="828040"/>
                  </a:lnTo>
                  <a:close/>
                </a:path>
              </a:pathLst>
            </a:custGeom>
            <a:solidFill>
              <a:srgbClr val="2532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54186" y="1165435"/>
              <a:ext cx="5472501" cy="583397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86972060"/>
      </p:ext>
    </p:extLst>
  </p:cSld>
  <p:clrMapOvr>
    <a:masterClrMapping/>
  </p:clrMapOvr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03426" y="4060818"/>
            <a:ext cx="5518785" cy="13398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21740" marR="5080" indent="-1209675">
              <a:lnSpc>
                <a:spcPct val="107800"/>
              </a:lnSpc>
              <a:spcBef>
                <a:spcPts val="100"/>
              </a:spcBef>
            </a:pPr>
            <a:r>
              <a:rPr sz="4000" spc="-114" dirty="0"/>
              <a:t>EXTENSIBILITÉ:</a:t>
            </a:r>
            <a:r>
              <a:rPr sz="4000" spc="-145" dirty="0"/>
              <a:t> </a:t>
            </a:r>
            <a:r>
              <a:rPr sz="4000" dirty="0"/>
              <a:t>CRD</a:t>
            </a:r>
            <a:r>
              <a:rPr sz="4000" spc="-140" dirty="0"/>
              <a:t> </a:t>
            </a:r>
            <a:r>
              <a:rPr sz="4000" spc="-50" dirty="0"/>
              <a:t>ET </a:t>
            </a:r>
            <a:r>
              <a:rPr sz="4000" spc="-30" dirty="0"/>
              <a:t>OPÉRATEURS</a:t>
            </a:r>
            <a:endParaRPr sz="4000"/>
          </a:p>
        </p:txBody>
      </p:sp>
      <p:sp>
        <p:nvSpPr>
          <p:cNvPr id="4" name="object 4"/>
          <p:cNvSpPr txBox="1"/>
          <p:nvPr/>
        </p:nvSpPr>
        <p:spPr>
          <a:xfrm>
            <a:off x="4844751" y="7249159"/>
            <a:ext cx="3836035" cy="238527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450" spc="175" dirty="0">
                <a:solidFill>
                  <a:srgbClr val="AAAAAA"/>
                </a:solidFill>
                <a:latin typeface="Trebuchet MS"/>
                <a:cs typeface="Trebuchet MS"/>
              </a:rPr>
              <a:t>©</a:t>
            </a:r>
            <a:r>
              <a:rPr sz="1450" spc="30" dirty="0">
                <a:solidFill>
                  <a:srgbClr val="AAAAAA"/>
                </a:solidFill>
                <a:latin typeface="Trebuchet MS"/>
                <a:cs typeface="Trebuchet MS"/>
              </a:rPr>
              <a:t> </a:t>
            </a:r>
            <a:r>
              <a:rPr sz="1450" dirty="0">
                <a:solidFill>
                  <a:srgbClr val="AAAAAA"/>
                </a:solidFill>
                <a:latin typeface="Trebuchet MS"/>
                <a:cs typeface="Trebuchet MS"/>
              </a:rPr>
              <a:t>Droits d'auteur</a:t>
            </a:r>
            <a:r>
              <a:rPr sz="1450" spc="35" dirty="0">
                <a:solidFill>
                  <a:srgbClr val="AAAAAA"/>
                </a:solidFill>
                <a:latin typeface="Trebuchet MS"/>
                <a:cs typeface="Trebuchet MS"/>
              </a:rPr>
              <a:t> </a:t>
            </a:r>
            <a:r>
              <a:rPr sz="1450" spc="70" dirty="0">
                <a:solidFill>
                  <a:srgbClr val="AAAAAA"/>
                </a:solidFill>
                <a:latin typeface="Trebuchet MS"/>
                <a:cs typeface="Trebuchet MS"/>
              </a:rPr>
              <a:t>2024</a:t>
            </a:r>
            <a:r>
              <a:rPr sz="1450" spc="30" dirty="0">
                <a:solidFill>
                  <a:srgbClr val="AAAAAA"/>
                </a:solidFill>
                <a:latin typeface="Trebuchet MS"/>
                <a:cs typeface="Trebuchet MS"/>
              </a:rPr>
              <a:t> </a:t>
            </a:r>
            <a:r>
              <a:rPr lang="fr" sz="1450" dirty="0" err="1">
                <a:solidFill>
                  <a:srgbClr val="AAAAAA"/>
                </a:solidFill>
                <a:latin typeface="Trebuchet MS"/>
                <a:cs typeface="Trebuchet MS"/>
              </a:rPr>
              <a:t>boîte à bits </a:t>
            </a:r>
            <a:r>
              <a:rPr sz="1450" dirty="0">
                <a:solidFill>
                  <a:srgbClr val="AAAAAA"/>
                </a:solidFill>
                <a:latin typeface="Trebuchet MS"/>
                <a:cs typeface="Trebuchet MS"/>
              </a:rPr>
              <a:t>.</a:t>
            </a:r>
            <a:r>
              <a:rPr sz="1450" spc="35" dirty="0">
                <a:solidFill>
                  <a:srgbClr val="AAAAAA"/>
                </a:solidFill>
                <a:latin typeface="Trebuchet MS"/>
                <a:cs typeface="Trebuchet MS"/>
              </a:rPr>
              <a:t> </a:t>
            </a:r>
            <a:r>
              <a:rPr sz="1450" dirty="0">
                <a:solidFill>
                  <a:srgbClr val="AAAAAA"/>
                </a:solidFill>
                <a:latin typeface="Trebuchet MS"/>
                <a:cs typeface="Trebuchet MS"/>
              </a:rPr>
              <a:t>Tous</a:t>
            </a:r>
            <a:r>
              <a:rPr sz="1450" spc="30" dirty="0">
                <a:solidFill>
                  <a:srgbClr val="AAAAAA"/>
                </a:solidFill>
                <a:latin typeface="Trebuchet MS"/>
                <a:cs typeface="Trebuchet MS"/>
              </a:rPr>
              <a:t> </a:t>
            </a:r>
            <a:r>
              <a:rPr sz="1450" dirty="0">
                <a:solidFill>
                  <a:srgbClr val="AAAAAA"/>
                </a:solidFill>
                <a:latin typeface="Trebuchet MS"/>
                <a:cs typeface="Trebuchet MS"/>
              </a:rPr>
              <a:t>droits</a:t>
            </a:r>
            <a:r>
              <a:rPr sz="1450" spc="35" dirty="0">
                <a:solidFill>
                  <a:srgbClr val="AAAAAA"/>
                </a:solidFill>
                <a:latin typeface="Trebuchet MS"/>
                <a:cs typeface="Trebuchet MS"/>
              </a:rPr>
              <a:t> </a:t>
            </a:r>
            <a:r>
              <a:rPr sz="1450" spc="-10" dirty="0">
                <a:solidFill>
                  <a:srgbClr val="AAAAAA"/>
                </a:solidFill>
                <a:latin typeface="Trebuchet MS"/>
                <a:cs typeface="Trebuchet MS"/>
              </a:rPr>
              <a:t>réservé</a:t>
            </a:r>
            <a:endParaRPr sz="1450" dirty="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204921" y="7249159"/>
            <a:ext cx="1857375" cy="249554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450" dirty="0">
                <a:solidFill>
                  <a:srgbClr val="AAAAAA"/>
                </a:solidFill>
                <a:latin typeface="Trebuchet MS"/>
                <a:cs typeface="Trebuchet MS"/>
              </a:rPr>
              <a:t>2024-12-15 </a:t>
            </a:r>
            <a:r>
              <a:rPr sz="1450" spc="60" dirty="0">
                <a:solidFill>
                  <a:srgbClr val="AAAAAA"/>
                </a:solidFill>
                <a:latin typeface="Trebuchet MS"/>
                <a:cs typeface="Trebuchet MS"/>
              </a:rPr>
              <a:t>#547bc88</a:t>
            </a:r>
            <a:endParaRPr sz="145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63550" y="7249159"/>
            <a:ext cx="239395" cy="249554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450" spc="45" dirty="0">
                <a:solidFill>
                  <a:srgbClr val="333333"/>
                </a:solidFill>
                <a:latin typeface="Trebuchet MS"/>
                <a:cs typeface="Trebuchet MS"/>
              </a:rPr>
              <a:t>13</a:t>
            </a:r>
            <a:endParaRPr sz="145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2958803429"/>
      </p:ext>
    </p:extLst>
  </p:cSld>
  <p:clrMapOvr>
    <a:masterClrMapping/>
  </p:clrMapOvr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96924" y="571563"/>
            <a:ext cx="4373245" cy="558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5" dirty="0"/>
              <a:t>CHAPITRE</a:t>
            </a:r>
            <a:r>
              <a:rPr spc="-204" dirty="0"/>
              <a:t> </a:t>
            </a:r>
            <a:r>
              <a:rPr spc="-10" dirty="0"/>
              <a:t>CONTENU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1866899"/>
            <a:ext cx="95250" cy="9524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2343149"/>
            <a:ext cx="95250" cy="9524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2828924"/>
            <a:ext cx="95250" cy="9524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177924" y="1574164"/>
            <a:ext cx="3495040" cy="1463675"/>
          </a:xfrm>
          <a:prstGeom prst="rect">
            <a:avLst/>
          </a:prstGeom>
        </p:spPr>
        <p:txBody>
          <a:bodyPr vert="horz" wrap="square" lIns="0" tIns="1689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30"/>
              </a:spcBef>
            </a:pP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Introduction</a:t>
            </a:r>
            <a:endParaRPr sz="2100">
              <a:latin typeface="Trebuchet MS"/>
              <a:cs typeface="Trebuchet MS"/>
            </a:endParaRPr>
          </a:p>
          <a:p>
            <a:pPr marL="12700" marR="5080">
              <a:lnSpc>
                <a:spcPts val="3829"/>
              </a:lnSpc>
              <a:spcBef>
                <a:spcPts val="65"/>
              </a:spcBef>
            </a:pPr>
            <a:r>
              <a:rPr sz="2100" spc="90" dirty="0">
                <a:solidFill>
                  <a:srgbClr val="333333"/>
                </a:solidFill>
                <a:latin typeface="Trebuchet MS"/>
                <a:cs typeface="Trebuchet MS"/>
              </a:rPr>
              <a:t>Coutume</a:t>
            </a:r>
            <a:r>
              <a:rPr sz="2100" spc="-7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0" dirty="0">
                <a:solidFill>
                  <a:srgbClr val="333333"/>
                </a:solidFill>
                <a:latin typeface="Trebuchet MS"/>
                <a:cs typeface="Trebuchet MS"/>
              </a:rPr>
              <a:t>Ressource</a:t>
            </a:r>
            <a:r>
              <a:rPr sz="2100" spc="-6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0" dirty="0">
                <a:solidFill>
                  <a:srgbClr val="333333"/>
                </a:solidFill>
                <a:latin typeface="Trebuchet MS"/>
                <a:cs typeface="Trebuchet MS"/>
              </a:rPr>
              <a:t>Opérateurs </a:t>
            </a:r>
            <a:endParaRPr sz="210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142825374"/>
      </p:ext>
    </p:extLst>
  </p:cSld>
  <p:clrMapOvr>
    <a:masterClrMapping/>
  </p:clrMapOvr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INTRODUCTION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2181224"/>
            <a:ext cx="95250" cy="9524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2714624"/>
            <a:ext cx="95250" cy="9524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3248024"/>
            <a:ext cx="95250" cy="95249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4448174" y="2877502"/>
            <a:ext cx="9525" cy="26670"/>
          </a:xfrm>
          <a:custGeom>
            <a:avLst/>
            <a:gdLst/>
            <a:ahLst/>
            <a:cxnLst/>
            <a:rect l="l" t="t" r="r" b="b"/>
            <a:pathLst>
              <a:path w="9525" h="26669">
                <a:moveTo>
                  <a:pt x="9524" y="26669"/>
                </a:moveTo>
                <a:lnTo>
                  <a:pt x="0" y="26669"/>
                </a:lnTo>
                <a:lnTo>
                  <a:pt x="0" y="0"/>
                </a:lnTo>
                <a:lnTo>
                  <a:pt x="9524" y="0"/>
                </a:lnTo>
                <a:lnTo>
                  <a:pt x="9524" y="26669"/>
                </a:lnTo>
                <a:close/>
              </a:path>
            </a:pathLst>
          </a:custGeom>
          <a:solidFill>
            <a:srgbClr val="ED21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229349" y="3410902"/>
            <a:ext cx="9525" cy="26670"/>
          </a:xfrm>
          <a:custGeom>
            <a:avLst/>
            <a:gdLst/>
            <a:ahLst/>
            <a:cxnLst/>
            <a:rect l="l" t="t" r="r" b="b"/>
            <a:pathLst>
              <a:path w="9525" h="26670">
                <a:moveTo>
                  <a:pt x="9524" y="26669"/>
                </a:moveTo>
                <a:lnTo>
                  <a:pt x="0" y="26669"/>
                </a:lnTo>
                <a:lnTo>
                  <a:pt x="0" y="0"/>
                </a:lnTo>
                <a:lnTo>
                  <a:pt x="9524" y="0"/>
                </a:lnTo>
                <a:lnTo>
                  <a:pt x="9524" y="26669"/>
                </a:lnTo>
                <a:close/>
              </a:path>
            </a:pathLst>
          </a:custGeom>
          <a:solidFill>
            <a:srgbClr val="ED21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796924" y="1511300"/>
            <a:ext cx="8968740" cy="19456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spc="60" dirty="0">
                <a:solidFill>
                  <a:srgbClr val="333333"/>
                </a:solidFill>
                <a:latin typeface="Trebuchet MS"/>
                <a:cs typeface="Trebuchet MS"/>
              </a:rPr>
              <a:t>Kubernetes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est très</a:t>
            </a:r>
            <a:r>
              <a:rPr sz="2100" spc="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configurable </a:t>
            </a:r>
            <a:r>
              <a:rPr sz="2100" spc="100" dirty="0">
                <a:solidFill>
                  <a:srgbClr val="333333"/>
                </a:solidFill>
                <a:latin typeface="Trebuchet MS"/>
                <a:cs typeface="Trebuchet MS"/>
              </a:rPr>
              <a:t>et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extensible.</a:t>
            </a:r>
            <a:r>
              <a:rPr sz="2100" spc="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Cela </a:t>
            </a:r>
            <a:r>
              <a:rPr sz="2100" spc="85" dirty="0">
                <a:solidFill>
                  <a:srgbClr val="333333"/>
                </a:solidFill>
                <a:latin typeface="Trebuchet MS"/>
                <a:cs typeface="Trebuchet MS"/>
              </a:rPr>
              <a:t>vous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permet</a:t>
            </a:r>
            <a:r>
              <a:rPr sz="2100" spc="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créer 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:</a:t>
            </a:r>
            <a:endParaRPr sz="2100">
              <a:latin typeface="Trebuchet MS"/>
              <a:cs typeface="Trebuchet MS"/>
            </a:endParaRPr>
          </a:p>
          <a:p>
            <a:pPr marL="393065" marR="354965">
              <a:lnSpc>
                <a:spcPct val="166700"/>
              </a:lnSpc>
            </a:pPr>
            <a:r>
              <a:rPr sz="2100" spc="80" dirty="0">
                <a:solidFill>
                  <a:srgbClr val="333333"/>
                </a:solidFill>
                <a:latin typeface="Trebuchet MS"/>
                <a:cs typeface="Trebuchet MS"/>
              </a:rPr>
              <a:t>ton</a:t>
            </a:r>
            <a:r>
              <a:rPr sz="2100" spc="-4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00" dirty="0">
                <a:solidFill>
                  <a:srgbClr val="333333"/>
                </a:solidFill>
                <a:latin typeface="Trebuchet MS"/>
                <a:cs typeface="Trebuchet MS"/>
              </a:rPr>
              <a:t>propre</a:t>
            </a:r>
            <a:r>
              <a:rPr sz="2100" spc="-4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80" dirty="0">
                <a:solidFill>
                  <a:srgbClr val="333333"/>
                </a:solidFill>
                <a:latin typeface="Trebuchet MS"/>
                <a:cs typeface="Trebuchet MS"/>
              </a:rPr>
              <a:t>mécanisme</a:t>
            </a:r>
            <a:r>
              <a:rPr sz="2100" spc="-4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à</a:t>
            </a:r>
            <a:r>
              <a:rPr sz="2100" spc="-4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contrôle</a:t>
            </a:r>
            <a:r>
              <a:rPr sz="2100" spc="-4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5" dirty="0">
                <a:solidFill>
                  <a:srgbClr val="333333"/>
                </a:solidFill>
                <a:latin typeface="Trebuchet MS"/>
                <a:cs typeface="Trebuchet MS"/>
              </a:rPr>
              <a:t>ressources</a:t>
            </a:r>
            <a:r>
              <a:rPr sz="2100" spc="-4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0" dirty="0">
                <a:solidFill>
                  <a:srgbClr val="333333"/>
                </a:solidFill>
                <a:latin typeface="Trebuchet MS"/>
                <a:cs typeface="Trebuchet MS"/>
              </a:rPr>
              <a:t>( </a:t>
            </a:r>
            <a:r>
              <a:rPr sz="2100" u="heavy" spc="60" dirty="0">
                <a:solidFill>
                  <a:srgbClr val="ED2137"/>
                </a:solidFill>
                <a:uFill>
                  <a:solidFill>
                    <a:srgbClr val="ED2137"/>
                  </a:solidFill>
                </a:uFill>
                <a:latin typeface="Trebuchet MS"/>
                <a:cs typeface="Trebuchet MS"/>
                <a:hlinkClick r:id="rId3"/>
              </a:rPr>
              <a:t>Admission)</a:t>
            </a:r>
            <a:r>
              <a:rPr sz="2100" u="heavy" spc="-40" dirty="0">
                <a:solidFill>
                  <a:srgbClr val="ED2137"/>
                </a:solidFill>
                <a:uFill>
                  <a:solidFill>
                    <a:srgbClr val="ED2137"/>
                  </a:solidFill>
                </a:uFill>
                <a:latin typeface="Trebuchet MS"/>
                <a:cs typeface="Trebuchet MS"/>
                <a:hlinkClick r:id="rId3"/>
              </a:rPr>
              <a:t> </a:t>
            </a:r>
            <a:r>
              <a:rPr sz="2100" u="heavy" spc="-10" dirty="0">
                <a:solidFill>
                  <a:srgbClr val="ED2137"/>
                </a:solidFill>
                <a:uFill>
                  <a:solidFill>
                    <a:srgbClr val="ED2137"/>
                  </a:solidFill>
                </a:uFill>
                <a:latin typeface="Trebuchet MS"/>
                <a:cs typeface="Trebuchet MS"/>
                <a:hlinkClick r:id="rId3"/>
              </a:rPr>
              <a:t>Manettes 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) </a:t>
            </a:r>
            <a:r>
              <a:rPr sz="2100" spc="80" dirty="0">
                <a:solidFill>
                  <a:srgbClr val="333333"/>
                </a:solidFill>
                <a:latin typeface="Trebuchet MS"/>
                <a:cs typeface="Trebuchet MS"/>
              </a:rPr>
              <a:t>vos</a:t>
            </a:r>
            <a:r>
              <a:rPr sz="2100" spc="-9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00" dirty="0">
                <a:solidFill>
                  <a:srgbClr val="333333"/>
                </a:solidFill>
                <a:latin typeface="Trebuchet MS"/>
                <a:cs typeface="Trebuchet MS"/>
              </a:rPr>
              <a:t>propre</a:t>
            </a:r>
            <a:r>
              <a:rPr sz="2100" spc="-8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0" dirty="0">
                <a:solidFill>
                  <a:srgbClr val="333333"/>
                </a:solidFill>
                <a:latin typeface="Trebuchet MS"/>
                <a:cs typeface="Trebuchet MS"/>
              </a:rPr>
              <a:t>API</a:t>
            </a:r>
            <a:r>
              <a:rPr sz="2100" spc="-8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objets</a:t>
            </a:r>
            <a:r>
              <a:rPr sz="2100" spc="-8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( </a:t>
            </a:r>
            <a:r>
              <a:rPr sz="2100" u="heavy" spc="-10" dirty="0">
                <a:solidFill>
                  <a:srgbClr val="ED2137"/>
                </a:solidFill>
                <a:uFill>
                  <a:solidFill>
                    <a:srgbClr val="ED2137"/>
                  </a:solidFill>
                </a:uFill>
                <a:latin typeface="Trebuchet MS"/>
                <a:cs typeface="Trebuchet MS"/>
                <a:hlinkClick r:id="rId4"/>
              </a:rPr>
              <a:t>CRD 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)</a:t>
            </a:r>
            <a:endParaRPr sz="2100">
              <a:latin typeface="Trebuchet MS"/>
              <a:cs typeface="Trebuchet MS"/>
            </a:endParaRPr>
          </a:p>
          <a:p>
            <a:pPr marL="393065">
              <a:lnSpc>
                <a:spcPct val="100000"/>
              </a:lnSpc>
              <a:spcBef>
                <a:spcPts val="1680"/>
              </a:spcBef>
            </a:pPr>
            <a:r>
              <a:rPr sz="2100" spc="100" dirty="0">
                <a:solidFill>
                  <a:srgbClr val="333333"/>
                </a:solidFill>
                <a:latin typeface="Trebuchet MS"/>
                <a:cs typeface="Trebuchet MS"/>
              </a:rPr>
              <a:t>et</a:t>
            </a:r>
            <a:r>
              <a:rPr sz="2100" spc="-9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5" dirty="0">
                <a:solidFill>
                  <a:srgbClr val="333333"/>
                </a:solidFill>
                <a:latin typeface="Trebuchet MS"/>
                <a:cs typeface="Trebuchet MS"/>
              </a:rPr>
              <a:t>un</a:t>
            </a:r>
            <a:r>
              <a:rPr sz="2100" spc="-8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parcelle</a:t>
            </a:r>
            <a:r>
              <a:rPr sz="2100" spc="-8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de</a:t>
            </a:r>
            <a:r>
              <a:rPr sz="2100" spc="-8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0" dirty="0">
                <a:solidFill>
                  <a:srgbClr val="333333"/>
                </a:solidFill>
                <a:latin typeface="Trebuchet MS"/>
                <a:cs typeface="Trebuchet MS"/>
              </a:rPr>
              <a:t>autre</a:t>
            </a:r>
            <a:r>
              <a:rPr sz="2100" spc="-8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5" dirty="0">
                <a:solidFill>
                  <a:srgbClr val="333333"/>
                </a:solidFill>
                <a:latin typeface="Trebuchet MS"/>
                <a:cs typeface="Trebuchet MS"/>
              </a:rPr>
              <a:t>des choses</a:t>
            </a:r>
            <a:r>
              <a:rPr sz="2100" spc="-8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85" dirty="0">
                <a:solidFill>
                  <a:srgbClr val="333333"/>
                </a:solidFill>
                <a:latin typeface="Trebuchet MS"/>
                <a:cs typeface="Trebuchet MS"/>
              </a:rPr>
              <a:t>en utilisant</a:t>
            </a:r>
            <a:r>
              <a:rPr sz="2100" spc="-8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u="heavy" spc="-10" dirty="0">
                <a:solidFill>
                  <a:srgbClr val="ED2137"/>
                </a:solidFill>
                <a:uFill>
                  <a:solidFill>
                    <a:srgbClr val="ED2137"/>
                  </a:solidFill>
                </a:uFill>
                <a:latin typeface="Trebuchet MS"/>
                <a:cs typeface="Trebuchet MS"/>
                <a:hlinkClick r:id="rId5"/>
              </a:rPr>
              <a:t>Opérateurs 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.</a:t>
            </a:r>
            <a:endParaRPr sz="210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53982369"/>
      </p:ext>
    </p:extLst>
  </p:cSld>
  <p:clrMapOvr>
    <a:masterClrMapping/>
  </p:clrMapOvr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09624" y="3609974"/>
            <a:ext cx="12211050" cy="9525"/>
          </a:xfrm>
          <a:custGeom>
            <a:avLst/>
            <a:gdLst/>
            <a:ahLst/>
            <a:cxnLst/>
            <a:rect l="l" t="t" r="r" b="b"/>
            <a:pathLst>
              <a:path w="12211050" h="9525">
                <a:moveTo>
                  <a:pt x="12211049" y="9524"/>
                </a:moveTo>
                <a:lnTo>
                  <a:pt x="0" y="9524"/>
                </a:lnTo>
                <a:lnTo>
                  <a:pt x="0" y="0"/>
                </a:lnTo>
                <a:lnTo>
                  <a:pt x="12211049" y="0"/>
                </a:lnTo>
                <a:lnTo>
                  <a:pt x="12211049" y="952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809624" y="3609974"/>
            <a:ext cx="12211050" cy="1876425"/>
            <a:chOff x="809624" y="3609974"/>
            <a:chExt cx="12211050" cy="1876425"/>
          </a:xfrm>
        </p:grpSpPr>
        <p:sp>
          <p:nvSpPr>
            <p:cNvPr id="4" name="object 4"/>
            <p:cNvSpPr/>
            <p:nvPr/>
          </p:nvSpPr>
          <p:spPr>
            <a:xfrm>
              <a:off x="809612" y="3609974"/>
              <a:ext cx="12211050" cy="1876425"/>
            </a:xfrm>
            <a:custGeom>
              <a:avLst/>
              <a:gdLst/>
              <a:ahLst/>
              <a:cxnLst/>
              <a:rect l="l" t="t" r="r" b="b"/>
              <a:pathLst>
                <a:path w="12211050" h="1876425">
                  <a:moveTo>
                    <a:pt x="12211050" y="0"/>
                  </a:moveTo>
                  <a:lnTo>
                    <a:pt x="12201525" y="0"/>
                  </a:lnTo>
                  <a:lnTo>
                    <a:pt x="12201525" y="1866900"/>
                  </a:lnTo>
                  <a:lnTo>
                    <a:pt x="0" y="1866900"/>
                  </a:lnTo>
                  <a:lnTo>
                    <a:pt x="0" y="1876425"/>
                  </a:lnTo>
                  <a:lnTo>
                    <a:pt x="12201525" y="1876425"/>
                  </a:lnTo>
                  <a:lnTo>
                    <a:pt x="12211050" y="1876425"/>
                  </a:lnTo>
                  <a:lnTo>
                    <a:pt x="12211050" y="1866900"/>
                  </a:lnTo>
                  <a:lnTo>
                    <a:pt x="12211050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09624" y="3609974"/>
              <a:ext cx="9525" cy="1876425"/>
            </a:xfrm>
            <a:custGeom>
              <a:avLst/>
              <a:gdLst/>
              <a:ahLst/>
              <a:cxnLst/>
              <a:rect l="l" t="t" r="r" b="b"/>
              <a:pathLst>
                <a:path w="9525" h="1876425">
                  <a:moveTo>
                    <a:pt x="0" y="1876424"/>
                  </a:moveTo>
                  <a:lnTo>
                    <a:pt x="0" y="0"/>
                  </a:lnTo>
                  <a:lnTo>
                    <a:pt x="9524" y="9524"/>
                  </a:lnTo>
                  <a:lnTo>
                    <a:pt x="9524" y="1866899"/>
                  </a:lnTo>
                  <a:lnTo>
                    <a:pt x="0" y="1876424"/>
                  </a:lnTo>
                  <a:close/>
                </a:path>
              </a:pathLst>
            </a:custGeom>
            <a:solidFill>
              <a:srgbClr val="ED21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/>
          <p:nvPr/>
        </p:nvSpPr>
        <p:spPr>
          <a:xfrm>
            <a:off x="809624" y="5629274"/>
            <a:ext cx="12211050" cy="9525"/>
          </a:xfrm>
          <a:custGeom>
            <a:avLst/>
            <a:gdLst/>
            <a:ahLst/>
            <a:cxnLst/>
            <a:rect l="l" t="t" r="r" b="b"/>
            <a:pathLst>
              <a:path w="12211050" h="9525">
                <a:moveTo>
                  <a:pt x="12211049" y="9524"/>
                </a:moveTo>
                <a:lnTo>
                  <a:pt x="0" y="9524"/>
                </a:lnTo>
                <a:lnTo>
                  <a:pt x="0" y="0"/>
                </a:lnTo>
                <a:lnTo>
                  <a:pt x="12211049" y="0"/>
                </a:lnTo>
                <a:lnTo>
                  <a:pt x="12211049" y="952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" name="object 7"/>
          <p:cNvGrpSpPr/>
          <p:nvPr/>
        </p:nvGrpSpPr>
        <p:grpSpPr>
          <a:xfrm>
            <a:off x="809624" y="5629274"/>
            <a:ext cx="12211050" cy="1162050"/>
            <a:chOff x="809624" y="5629274"/>
            <a:chExt cx="12211050" cy="1162050"/>
          </a:xfrm>
        </p:grpSpPr>
        <p:sp>
          <p:nvSpPr>
            <p:cNvPr id="8" name="object 8"/>
            <p:cNvSpPr/>
            <p:nvPr/>
          </p:nvSpPr>
          <p:spPr>
            <a:xfrm>
              <a:off x="809612" y="5629274"/>
              <a:ext cx="12211050" cy="1162050"/>
            </a:xfrm>
            <a:custGeom>
              <a:avLst/>
              <a:gdLst/>
              <a:ahLst/>
              <a:cxnLst/>
              <a:rect l="l" t="t" r="r" b="b"/>
              <a:pathLst>
                <a:path w="12211050" h="1162050">
                  <a:moveTo>
                    <a:pt x="12211050" y="0"/>
                  </a:moveTo>
                  <a:lnTo>
                    <a:pt x="12201525" y="0"/>
                  </a:lnTo>
                  <a:lnTo>
                    <a:pt x="12201525" y="1152525"/>
                  </a:lnTo>
                  <a:lnTo>
                    <a:pt x="0" y="1152525"/>
                  </a:lnTo>
                  <a:lnTo>
                    <a:pt x="0" y="1162050"/>
                  </a:lnTo>
                  <a:lnTo>
                    <a:pt x="12201525" y="1162050"/>
                  </a:lnTo>
                  <a:lnTo>
                    <a:pt x="12211050" y="1162050"/>
                  </a:lnTo>
                  <a:lnTo>
                    <a:pt x="12211050" y="1152525"/>
                  </a:lnTo>
                  <a:lnTo>
                    <a:pt x="12211050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809624" y="5629274"/>
              <a:ext cx="9525" cy="1162050"/>
            </a:xfrm>
            <a:custGeom>
              <a:avLst/>
              <a:gdLst/>
              <a:ahLst/>
              <a:cxnLst/>
              <a:rect l="l" t="t" r="r" b="b"/>
              <a:pathLst>
                <a:path w="9525" h="1162050">
                  <a:moveTo>
                    <a:pt x="0" y="1162049"/>
                  </a:moveTo>
                  <a:lnTo>
                    <a:pt x="0" y="0"/>
                  </a:lnTo>
                  <a:lnTo>
                    <a:pt x="9524" y="9524"/>
                  </a:lnTo>
                  <a:lnTo>
                    <a:pt x="9524" y="1152524"/>
                  </a:lnTo>
                  <a:lnTo>
                    <a:pt x="0" y="1162049"/>
                  </a:lnTo>
                  <a:close/>
                </a:path>
              </a:pathLst>
            </a:custGeom>
            <a:solidFill>
              <a:srgbClr val="ED21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81465" y="5756643"/>
              <a:ext cx="103240" cy="198704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5" dirty="0"/>
              <a:t>COUTUME</a:t>
            </a:r>
            <a:r>
              <a:rPr spc="-190" dirty="0"/>
              <a:t> </a:t>
            </a:r>
            <a:r>
              <a:rPr spc="-130" dirty="0"/>
              <a:t>RESSOURCE</a:t>
            </a:r>
            <a:r>
              <a:rPr spc="-114" dirty="0"/>
              <a:t> </a:t>
            </a:r>
            <a:r>
              <a:rPr dirty="0"/>
              <a:t>DÉFINITION</a:t>
            </a:r>
            <a:r>
              <a:rPr spc="-150" dirty="0"/>
              <a:t> </a:t>
            </a:r>
            <a:r>
              <a:rPr spc="85" dirty="0"/>
              <a:t>(1/2)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190624" y="1552574"/>
            <a:ext cx="11144250" cy="1790700"/>
          </a:xfrm>
          <a:prstGeom prst="rect">
            <a:avLst/>
          </a:prstGeom>
          <a:solidFill>
            <a:srgbClr val="E6E6E6"/>
          </a:solidFill>
        </p:spPr>
        <p:txBody>
          <a:bodyPr vert="horz" wrap="square" lIns="0" tIns="800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630"/>
              </a:spcBef>
            </a:pPr>
            <a:endParaRPr sz="2100">
              <a:latin typeface="Times New Roman"/>
              <a:cs typeface="Times New Roman"/>
            </a:endParaRPr>
          </a:p>
          <a:p>
            <a:pPr marL="190500" marR="543560">
              <a:lnSpc>
                <a:spcPts val="2100"/>
              </a:lnSpc>
            </a:pP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-4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u="heavy" spc="60" dirty="0">
                <a:solidFill>
                  <a:srgbClr val="ED2137"/>
                </a:solidFill>
                <a:uFill>
                  <a:solidFill>
                    <a:srgbClr val="ED2137"/>
                  </a:solidFill>
                </a:uFill>
                <a:latin typeface="Trebuchet MS"/>
                <a:cs typeface="Trebuchet MS"/>
                <a:hlinkClick r:id="rId3"/>
              </a:rPr>
              <a:t>Définition de ressource personnalisée</a:t>
            </a:r>
            <a:r>
              <a:rPr sz="2100" spc="-40" dirty="0">
                <a:solidFill>
                  <a:srgbClr val="ED2137"/>
                </a:solidFill>
                <a:latin typeface="Trebuchet MS"/>
                <a:cs typeface="Trebuchet MS"/>
              </a:rPr>
              <a:t> </a:t>
            </a:r>
            <a:r>
              <a:rPr sz="2100" spc="50" dirty="0">
                <a:solidFill>
                  <a:srgbClr val="333333"/>
                </a:solidFill>
                <a:latin typeface="Trebuchet MS"/>
                <a:cs typeface="Trebuchet MS"/>
              </a:rPr>
              <a:t>API</a:t>
            </a:r>
            <a:r>
              <a:rPr sz="2100" spc="-4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0" dirty="0">
                <a:solidFill>
                  <a:srgbClr val="333333"/>
                </a:solidFill>
                <a:latin typeface="Trebuchet MS"/>
                <a:cs typeface="Trebuchet MS"/>
              </a:rPr>
              <a:t>ressource</a:t>
            </a:r>
            <a:r>
              <a:rPr sz="2100" spc="-4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permet</a:t>
            </a:r>
            <a:r>
              <a:rPr sz="2100" spc="-4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85" dirty="0">
                <a:solidFill>
                  <a:srgbClr val="333333"/>
                </a:solidFill>
                <a:latin typeface="Trebuchet MS"/>
                <a:cs typeface="Trebuchet MS"/>
              </a:rPr>
              <a:t>toi</a:t>
            </a:r>
            <a:r>
              <a:rPr sz="2100" spc="-4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à</a:t>
            </a:r>
            <a:r>
              <a:rPr sz="2100" spc="-4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définir</a:t>
            </a:r>
            <a:r>
              <a:rPr sz="2100" spc="-4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75" dirty="0">
                <a:solidFill>
                  <a:srgbClr val="333333"/>
                </a:solidFill>
                <a:latin typeface="Trebuchet MS"/>
                <a:cs typeface="Trebuchet MS"/>
              </a:rPr>
              <a:t>coutume</a:t>
            </a:r>
            <a:r>
              <a:rPr sz="2100" spc="-4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ressources.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Définition</a:t>
            </a:r>
            <a:r>
              <a:rPr sz="2100" spc="-5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5" dirty="0">
                <a:solidFill>
                  <a:srgbClr val="333333"/>
                </a:solidFill>
                <a:latin typeface="Trebuchet MS"/>
                <a:cs typeface="Trebuchet MS"/>
              </a:rPr>
              <a:t>un</a:t>
            </a:r>
            <a:r>
              <a:rPr sz="2100" spc="-4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25" dirty="0">
                <a:solidFill>
                  <a:srgbClr val="333333"/>
                </a:solidFill>
                <a:latin typeface="Trebuchet MS"/>
                <a:cs typeface="Trebuchet MS"/>
              </a:rPr>
              <a:t>CRD</a:t>
            </a:r>
            <a:r>
              <a:rPr sz="2100" spc="-4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20" dirty="0">
                <a:solidFill>
                  <a:srgbClr val="333333"/>
                </a:solidFill>
                <a:latin typeface="Trebuchet MS"/>
                <a:cs typeface="Trebuchet MS"/>
              </a:rPr>
              <a:t>objet</a:t>
            </a:r>
            <a:r>
              <a:rPr sz="2100" spc="-4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crée</a:t>
            </a:r>
            <a:r>
              <a:rPr sz="2100" spc="-4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5" dirty="0">
                <a:solidFill>
                  <a:srgbClr val="333333"/>
                </a:solidFill>
                <a:latin typeface="Trebuchet MS"/>
                <a:cs typeface="Trebuchet MS"/>
              </a:rPr>
              <a:t>un</a:t>
            </a:r>
            <a:r>
              <a:rPr sz="2100" spc="-5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75" dirty="0">
                <a:solidFill>
                  <a:srgbClr val="333333"/>
                </a:solidFill>
                <a:latin typeface="Trebuchet MS"/>
                <a:cs typeface="Trebuchet MS"/>
              </a:rPr>
              <a:t>nouveau</a:t>
            </a:r>
            <a:r>
              <a:rPr sz="2100" spc="-4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75" dirty="0">
                <a:solidFill>
                  <a:srgbClr val="333333"/>
                </a:solidFill>
                <a:latin typeface="Trebuchet MS"/>
                <a:cs typeface="Trebuchet MS"/>
              </a:rPr>
              <a:t>coutume</a:t>
            </a:r>
            <a:r>
              <a:rPr sz="2100" spc="-4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0" dirty="0">
                <a:solidFill>
                  <a:srgbClr val="333333"/>
                </a:solidFill>
                <a:latin typeface="Trebuchet MS"/>
                <a:cs typeface="Trebuchet MS"/>
              </a:rPr>
              <a:t>ressource</a:t>
            </a:r>
            <a:r>
              <a:rPr sz="2100" spc="-4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avec</a:t>
            </a:r>
            <a:r>
              <a:rPr sz="2100" spc="-4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5" dirty="0">
                <a:solidFill>
                  <a:srgbClr val="333333"/>
                </a:solidFill>
                <a:latin typeface="Trebuchet MS"/>
                <a:cs typeface="Trebuchet MS"/>
              </a:rPr>
              <a:t>un</a:t>
            </a:r>
            <a:r>
              <a:rPr sz="2100" spc="-5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00" dirty="0">
                <a:solidFill>
                  <a:srgbClr val="333333"/>
                </a:solidFill>
                <a:latin typeface="Trebuchet MS"/>
                <a:cs typeface="Trebuchet MS"/>
              </a:rPr>
              <a:t>nom</a:t>
            </a:r>
            <a:r>
              <a:rPr sz="2100" spc="-4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00" dirty="0">
                <a:solidFill>
                  <a:srgbClr val="333333"/>
                </a:solidFill>
                <a:latin typeface="Trebuchet MS"/>
                <a:cs typeface="Trebuchet MS"/>
              </a:rPr>
              <a:t>et</a:t>
            </a:r>
            <a:r>
              <a:rPr sz="2100" spc="-4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80" dirty="0">
                <a:solidFill>
                  <a:srgbClr val="333333"/>
                </a:solidFill>
                <a:latin typeface="Trebuchet MS"/>
                <a:cs typeface="Trebuchet MS"/>
              </a:rPr>
              <a:t>schéma</a:t>
            </a:r>
            <a:r>
              <a:rPr sz="2100" spc="-4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20" dirty="0">
                <a:solidFill>
                  <a:srgbClr val="333333"/>
                </a:solidFill>
                <a:latin typeface="Trebuchet MS"/>
                <a:cs typeface="Trebuchet MS"/>
              </a:rPr>
              <a:t>que </a:t>
            </a:r>
            <a:r>
              <a:rPr sz="2100" spc="85" dirty="0">
                <a:solidFill>
                  <a:srgbClr val="333333"/>
                </a:solidFill>
                <a:latin typeface="Trebuchet MS"/>
                <a:cs typeface="Trebuchet MS"/>
              </a:rPr>
              <a:t>vous</a:t>
            </a:r>
            <a:r>
              <a:rPr sz="2100" spc="-6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20" dirty="0">
                <a:solidFill>
                  <a:srgbClr val="333333"/>
                </a:solidFill>
                <a:latin typeface="Trebuchet MS"/>
                <a:cs typeface="Trebuchet MS"/>
              </a:rPr>
              <a:t>spécifier.</a:t>
            </a:r>
            <a:r>
              <a:rPr sz="2100" spc="-6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-6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0" dirty="0">
                <a:solidFill>
                  <a:srgbClr val="333333"/>
                </a:solidFill>
                <a:latin typeface="Trebuchet MS"/>
                <a:cs typeface="Trebuchet MS"/>
              </a:rPr>
              <a:t>Kubernetes</a:t>
            </a:r>
            <a:r>
              <a:rPr sz="2100" spc="-6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0" dirty="0">
                <a:solidFill>
                  <a:srgbClr val="333333"/>
                </a:solidFill>
                <a:latin typeface="Trebuchet MS"/>
                <a:cs typeface="Trebuchet MS"/>
              </a:rPr>
              <a:t>API</a:t>
            </a:r>
            <a:r>
              <a:rPr sz="2100" spc="-6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5" dirty="0">
                <a:solidFill>
                  <a:srgbClr val="333333"/>
                </a:solidFill>
                <a:latin typeface="Trebuchet MS"/>
                <a:cs typeface="Trebuchet MS"/>
              </a:rPr>
              <a:t>sert</a:t>
            </a:r>
            <a:r>
              <a:rPr sz="2100" spc="-6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00" dirty="0">
                <a:solidFill>
                  <a:srgbClr val="333333"/>
                </a:solidFill>
                <a:latin typeface="Trebuchet MS"/>
                <a:cs typeface="Trebuchet MS"/>
              </a:rPr>
              <a:t>et</a:t>
            </a:r>
            <a:r>
              <a:rPr sz="2100" spc="-6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70" dirty="0">
                <a:solidFill>
                  <a:srgbClr val="333333"/>
                </a:solidFill>
                <a:latin typeface="Trebuchet MS"/>
                <a:cs typeface="Trebuchet MS"/>
              </a:rPr>
              <a:t>poignées</a:t>
            </a:r>
            <a:r>
              <a:rPr sz="2100" spc="-6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-6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5" dirty="0">
                <a:solidFill>
                  <a:srgbClr val="333333"/>
                </a:solidFill>
                <a:latin typeface="Trebuchet MS"/>
                <a:cs typeface="Trebuchet MS"/>
              </a:rPr>
              <a:t>stockage</a:t>
            </a:r>
            <a:r>
              <a:rPr sz="2100" spc="-6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de</a:t>
            </a:r>
            <a:r>
              <a:rPr sz="2100" spc="-6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80" dirty="0">
                <a:solidFill>
                  <a:srgbClr val="333333"/>
                </a:solidFill>
                <a:latin typeface="Trebuchet MS"/>
                <a:cs typeface="Trebuchet MS"/>
              </a:rPr>
              <a:t>ton</a:t>
            </a:r>
            <a:r>
              <a:rPr sz="2100" spc="-60" dirty="0">
                <a:solidFill>
                  <a:srgbClr val="333333"/>
                </a:solidFill>
                <a:latin typeface="Trebuchet MS"/>
                <a:cs typeface="Trebuchet MS"/>
              </a:rPr>
              <a:t> Ressource </a:t>
            </a:r>
            <a:r>
              <a:rPr sz="2100" spc="65" dirty="0">
                <a:solidFill>
                  <a:srgbClr val="333333"/>
                </a:solidFill>
                <a:latin typeface="Trebuchet MS"/>
                <a:cs typeface="Trebuchet MS"/>
              </a:rPr>
              <a:t>personnalisée 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.</a:t>
            </a:r>
            <a:endParaRPr sz="2100">
              <a:latin typeface="Trebuchet MS"/>
              <a:cs typeface="Trebuchet M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19149" y="3683000"/>
            <a:ext cx="12192000" cy="3010535"/>
          </a:xfrm>
          <a:prstGeom prst="rect">
            <a:avLst/>
          </a:prstGeom>
        </p:spPr>
        <p:txBody>
          <a:bodyPr vert="horz" wrap="square" lIns="0" tIns="31115" rIns="0" bIns="0" rtlCol="0">
            <a:spAutoFit/>
          </a:bodyPr>
          <a:lstStyle/>
          <a:p>
            <a:pPr marL="142875" marR="7625715">
              <a:lnSpc>
                <a:spcPts val="1880"/>
              </a:lnSpc>
              <a:spcBef>
                <a:spcPts val="245"/>
              </a:spcBef>
            </a:pPr>
            <a:r>
              <a:rPr sz="1650" spc="245" dirty="0">
                <a:solidFill>
                  <a:srgbClr val="0077AA"/>
                </a:solidFill>
                <a:latin typeface="Tahoma"/>
                <a:cs typeface="Tahoma"/>
              </a:rPr>
              <a:t>apiVersion </a:t>
            </a:r>
            <a:r>
              <a:rPr sz="1650" spc="245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dirty="0">
                <a:solidFill>
                  <a:srgbClr val="999999"/>
                </a:solidFill>
                <a:latin typeface="Tahoma"/>
                <a:cs typeface="Tahoma"/>
              </a:rPr>
              <a:t>  </a:t>
            </a:r>
            <a:r>
              <a:rPr sz="1650" spc="260" dirty="0">
                <a:solidFill>
                  <a:srgbClr val="0077AA"/>
                </a:solidFill>
                <a:latin typeface="Tahoma"/>
                <a:cs typeface="Tahoma"/>
              </a:rPr>
              <a:t>type </a:t>
            </a:r>
            <a:r>
              <a:rPr sz="1650" spc="190" dirty="0">
                <a:solidFill>
                  <a:srgbClr val="669900"/>
                </a:solidFill>
                <a:latin typeface="Tahoma"/>
                <a:cs typeface="Tahoma"/>
              </a:rPr>
              <a:t>"stable.example.com/v1" </a:t>
            </a:r>
            <a:r>
              <a:rPr sz="1650" spc="260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spc="484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650" spc="100" dirty="0">
                <a:latin typeface="Tahoma"/>
                <a:cs typeface="Tahoma"/>
              </a:rPr>
              <a:t>CronTab</a:t>
            </a:r>
            <a:endParaRPr sz="1650">
              <a:latin typeface="Tahoma"/>
              <a:cs typeface="Tahoma"/>
            </a:endParaRPr>
          </a:p>
          <a:p>
            <a:pPr marL="142875">
              <a:lnSpc>
                <a:spcPts val="1770"/>
              </a:lnSpc>
            </a:pPr>
            <a:r>
              <a:rPr sz="1650" spc="155" dirty="0">
                <a:solidFill>
                  <a:srgbClr val="0077AA"/>
                </a:solidFill>
                <a:latin typeface="Tahoma"/>
                <a:cs typeface="Tahoma"/>
              </a:rPr>
              <a:t>métadonnées </a:t>
            </a:r>
            <a:r>
              <a:rPr sz="1650" spc="155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endParaRPr sz="1650">
              <a:latin typeface="Tahoma"/>
              <a:cs typeface="Tahoma"/>
            </a:endParaRPr>
          </a:p>
          <a:p>
            <a:pPr marL="142875" marR="8760460" indent="252095">
              <a:lnSpc>
                <a:spcPts val="1880"/>
              </a:lnSpc>
              <a:spcBef>
                <a:spcPts val="95"/>
              </a:spcBef>
            </a:pPr>
            <a:r>
              <a:rPr sz="1650" spc="60" dirty="0">
                <a:solidFill>
                  <a:srgbClr val="0077AA"/>
                </a:solidFill>
                <a:latin typeface="Tahoma"/>
                <a:cs typeface="Tahoma"/>
              </a:rPr>
              <a:t>nom </a:t>
            </a:r>
            <a:r>
              <a:rPr sz="1650" spc="60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spc="70" dirty="0">
                <a:solidFill>
                  <a:srgbClr val="999999"/>
                </a:solidFill>
                <a:latin typeface="Tahoma"/>
                <a:cs typeface="Tahoma"/>
              </a:rPr>
              <a:t>  </a:t>
            </a:r>
            <a:r>
              <a:rPr sz="1650" dirty="0">
                <a:latin typeface="Tahoma"/>
                <a:cs typeface="Tahoma"/>
              </a:rPr>
              <a:t>ma </a:t>
            </a:r>
            <a:r>
              <a:rPr sz="1650" dirty="0">
                <a:solidFill>
                  <a:srgbClr val="999999"/>
                </a:solidFill>
                <a:latin typeface="Tahoma"/>
                <a:cs typeface="Tahoma"/>
              </a:rPr>
              <a:t>- </a:t>
            </a:r>
            <a:r>
              <a:rPr sz="1650" spc="80" dirty="0">
                <a:latin typeface="Tahoma"/>
                <a:cs typeface="Tahoma"/>
              </a:rPr>
              <a:t>nouvelle </a:t>
            </a:r>
            <a:r>
              <a:rPr sz="1650" spc="80" dirty="0">
                <a:solidFill>
                  <a:srgbClr val="999999"/>
                </a:solidFill>
                <a:latin typeface="Tahoma"/>
                <a:cs typeface="Tahoma"/>
              </a:rPr>
              <a:t>- </a:t>
            </a:r>
            <a:r>
              <a:rPr sz="1650" spc="204" dirty="0">
                <a:solidFill>
                  <a:srgbClr val="0077AA"/>
                </a:solidFill>
                <a:latin typeface="Tahoma"/>
                <a:cs typeface="Tahoma"/>
              </a:rPr>
              <a:t>spécification </a:t>
            </a:r>
            <a:r>
              <a:rPr sz="1650" spc="229" dirty="0">
                <a:solidFill>
                  <a:srgbClr val="999999"/>
                </a:solidFill>
                <a:latin typeface="Tahoma"/>
                <a:cs typeface="Tahoma"/>
              </a:rPr>
              <a:t>d' </a:t>
            </a:r>
            <a:r>
              <a:rPr sz="1650" spc="229" dirty="0">
                <a:latin typeface="Tahoma"/>
                <a:cs typeface="Tahoma"/>
              </a:rPr>
              <a:t>objet cron </a:t>
            </a:r>
            <a:r>
              <a:rPr sz="1650" spc="204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endParaRPr sz="1650">
              <a:latin typeface="Tahoma"/>
              <a:cs typeface="Tahoma"/>
            </a:endParaRPr>
          </a:p>
          <a:p>
            <a:pPr marL="394970">
              <a:lnSpc>
                <a:spcPts val="1770"/>
              </a:lnSpc>
            </a:pPr>
            <a:r>
              <a:rPr sz="1650" spc="185" dirty="0">
                <a:solidFill>
                  <a:srgbClr val="0077AA"/>
                </a:solidFill>
                <a:latin typeface="Tahoma"/>
                <a:cs typeface="Tahoma"/>
              </a:rPr>
              <a:t>cronSpec </a:t>
            </a:r>
            <a:r>
              <a:rPr sz="1650" spc="185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spc="470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650" spc="210" dirty="0">
                <a:solidFill>
                  <a:srgbClr val="669900"/>
                </a:solidFill>
                <a:latin typeface="Tahoma"/>
                <a:cs typeface="Tahoma"/>
              </a:rPr>
              <a:t>"*</a:t>
            </a:r>
            <a:r>
              <a:rPr sz="1650" spc="470" dirty="0">
                <a:solidFill>
                  <a:srgbClr val="669900"/>
                </a:solidFill>
                <a:latin typeface="Tahoma"/>
                <a:cs typeface="Tahoma"/>
              </a:rPr>
              <a:t> </a:t>
            </a:r>
            <a:r>
              <a:rPr sz="1650" spc="90" dirty="0">
                <a:solidFill>
                  <a:srgbClr val="669900"/>
                </a:solidFill>
                <a:latin typeface="Tahoma"/>
                <a:cs typeface="Tahoma"/>
              </a:rPr>
              <a:t>*</a:t>
            </a:r>
            <a:r>
              <a:rPr sz="1650" spc="470" dirty="0">
                <a:solidFill>
                  <a:srgbClr val="669900"/>
                </a:solidFill>
                <a:latin typeface="Tahoma"/>
                <a:cs typeface="Tahoma"/>
              </a:rPr>
              <a:t> </a:t>
            </a:r>
            <a:r>
              <a:rPr sz="1650" spc="90" dirty="0">
                <a:solidFill>
                  <a:srgbClr val="669900"/>
                </a:solidFill>
                <a:latin typeface="Tahoma"/>
                <a:cs typeface="Tahoma"/>
              </a:rPr>
              <a:t>*</a:t>
            </a:r>
            <a:r>
              <a:rPr sz="1650" spc="470" dirty="0">
                <a:solidFill>
                  <a:srgbClr val="669900"/>
                </a:solidFill>
                <a:latin typeface="Tahoma"/>
                <a:cs typeface="Tahoma"/>
              </a:rPr>
              <a:t> </a:t>
            </a:r>
            <a:r>
              <a:rPr sz="1650" spc="90" dirty="0">
                <a:solidFill>
                  <a:srgbClr val="669900"/>
                </a:solidFill>
                <a:latin typeface="Tahoma"/>
                <a:cs typeface="Tahoma"/>
              </a:rPr>
              <a:t>*</a:t>
            </a:r>
            <a:r>
              <a:rPr sz="1650" spc="475" dirty="0">
                <a:solidFill>
                  <a:srgbClr val="669900"/>
                </a:solidFill>
                <a:latin typeface="Tahoma"/>
                <a:cs typeface="Tahoma"/>
              </a:rPr>
              <a:t> </a:t>
            </a:r>
            <a:r>
              <a:rPr sz="1650" spc="195" dirty="0">
                <a:solidFill>
                  <a:srgbClr val="669900"/>
                </a:solidFill>
                <a:latin typeface="Tahoma"/>
                <a:cs typeface="Tahoma"/>
              </a:rPr>
              <a:t>*/5"</a:t>
            </a:r>
            <a:endParaRPr sz="1650">
              <a:latin typeface="Tahoma"/>
              <a:cs typeface="Tahoma"/>
            </a:endParaRPr>
          </a:p>
          <a:p>
            <a:pPr marL="394970">
              <a:lnSpc>
                <a:spcPts val="1930"/>
              </a:lnSpc>
            </a:pPr>
            <a:r>
              <a:rPr sz="1650" spc="155" dirty="0">
                <a:solidFill>
                  <a:srgbClr val="0077AA"/>
                </a:solidFill>
                <a:latin typeface="Tahoma"/>
                <a:cs typeface="Tahoma"/>
              </a:rPr>
              <a:t>image </a:t>
            </a:r>
            <a:r>
              <a:rPr sz="1650" spc="155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spc="65" dirty="0">
                <a:solidFill>
                  <a:srgbClr val="999999"/>
                </a:solidFill>
                <a:latin typeface="Tahoma"/>
                <a:cs typeface="Tahoma"/>
              </a:rPr>
              <a:t>  </a:t>
            </a:r>
            <a:r>
              <a:rPr sz="1650" dirty="0">
                <a:latin typeface="Tahoma"/>
                <a:cs typeface="Tahoma"/>
              </a:rPr>
              <a:t>mon </a:t>
            </a:r>
            <a:r>
              <a:rPr sz="1650" spc="229" dirty="0">
                <a:solidFill>
                  <a:srgbClr val="999999"/>
                </a:solidFill>
                <a:latin typeface="Tahoma"/>
                <a:cs typeface="Tahoma"/>
              </a:rPr>
              <a:t>image </a:t>
            </a:r>
            <a:r>
              <a:rPr sz="1650" spc="55" dirty="0">
                <a:solidFill>
                  <a:srgbClr val="999999"/>
                </a:solidFill>
                <a:latin typeface="Tahoma"/>
                <a:cs typeface="Tahoma"/>
              </a:rPr>
              <a:t>cron </a:t>
            </a:r>
            <a:r>
              <a:rPr sz="1650" spc="55" dirty="0">
                <a:latin typeface="Tahoma"/>
                <a:cs typeface="Tahoma"/>
              </a:rPr>
              <a:t>géniale </a:t>
            </a:r>
            <a:r>
              <a:rPr sz="1650" spc="180" dirty="0">
                <a:solidFill>
                  <a:srgbClr val="999999"/>
                </a:solidFill>
                <a:latin typeface="Tahoma"/>
                <a:cs typeface="Tahoma"/>
              </a:rPr>
              <a:t>: </a:t>
            </a:r>
            <a:r>
              <a:rPr sz="1650" spc="180" dirty="0">
                <a:latin typeface="Tahoma"/>
                <a:cs typeface="Tahoma"/>
              </a:rPr>
              <a:t>v1.2.5</a:t>
            </a:r>
            <a:endParaRPr sz="1650">
              <a:latin typeface="Tahoma"/>
              <a:cs typeface="Tahoma"/>
            </a:endParaRPr>
          </a:p>
          <a:p>
            <a:pPr marL="142875" marR="9013190" indent="252095">
              <a:lnSpc>
                <a:spcPct val="189400"/>
              </a:lnSpc>
              <a:spcBef>
                <a:spcPts val="900"/>
              </a:spcBef>
              <a:tabLst>
                <a:tab pos="2792095" algn="l"/>
              </a:tabLst>
            </a:pPr>
            <a:r>
              <a:rPr sz="1650" spc="245" dirty="0">
                <a:latin typeface="Tahoma"/>
                <a:cs typeface="Tahoma"/>
              </a:rPr>
              <a:t>kubectl</a:t>
            </a:r>
            <a:r>
              <a:rPr sz="1650" spc="475" dirty="0">
                <a:latin typeface="Tahoma"/>
                <a:cs typeface="Tahoma"/>
              </a:rPr>
              <a:t> </a:t>
            </a:r>
            <a:r>
              <a:rPr sz="1650" spc="215" dirty="0">
                <a:latin typeface="Tahoma"/>
                <a:cs typeface="Tahoma"/>
              </a:rPr>
              <a:t>obtenir</a:t>
            </a:r>
            <a:r>
              <a:rPr sz="1650" spc="475" dirty="0">
                <a:latin typeface="Tahoma"/>
                <a:cs typeface="Tahoma"/>
              </a:rPr>
              <a:t> </a:t>
            </a:r>
            <a:r>
              <a:rPr sz="1650" spc="-20" dirty="0">
                <a:latin typeface="Tahoma"/>
                <a:cs typeface="Tahoma"/>
              </a:rPr>
              <a:t>nom </a:t>
            </a:r>
            <a:r>
              <a:rPr sz="1650" spc="190" dirty="0">
                <a:solidFill>
                  <a:srgbClr val="DD4A67"/>
                </a:solidFill>
                <a:latin typeface="Tahoma"/>
                <a:cs typeface="Tahoma"/>
              </a:rPr>
              <a:t>de la crontab</a:t>
            </a:r>
            <a:r>
              <a:rPr sz="1650" dirty="0">
                <a:latin typeface="Tahoma"/>
                <a:cs typeface="Tahoma"/>
              </a:rPr>
              <a:t> </a:t>
            </a:r>
            <a:r>
              <a:rPr sz="1650" spc="-30" dirty="0">
                <a:latin typeface="Tahoma"/>
                <a:cs typeface="Tahoma"/>
              </a:rPr>
              <a:t>ÂGE</a:t>
            </a:r>
            <a:endParaRPr sz="1650">
              <a:latin typeface="Tahoma"/>
              <a:cs typeface="Tahoma"/>
            </a:endParaRPr>
          </a:p>
          <a:p>
            <a:pPr marL="142875">
              <a:lnSpc>
                <a:spcPts val="1875"/>
              </a:lnSpc>
              <a:tabLst>
                <a:tab pos="2792095" algn="l"/>
              </a:tabLst>
            </a:pPr>
            <a:r>
              <a:rPr sz="1650" spc="195" dirty="0">
                <a:latin typeface="Tahoma"/>
                <a:cs typeface="Tahoma"/>
              </a:rPr>
              <a:t>mon- </a:t>
            </a:r>
            <a:r>
              <a:rPr sz="1650" spc="185" dirty="0">
                <a:latin typeface="Tahoma"/>
                <a:cs typeface="Tahoma"/>
              </a:rPr>
              <a:t>nouvel- </a:t>
            </a:r>
            <a:r>
              <a:rPr sz="1650" spc="145" dirty="0">
                <a:latin typeface="Tahoma"/>
                <a:cs typeface="Tahoma"/>
              </a:rPr>
              <a:t>objet </a:t>
            </a:r>
            <a:r>
              <a:rPr sz="1650" spc="155" dirty="0">
                <a:latin typeface="Tahoma"/>
                <a:cs typeface="Tahoma"/>
              </a:rPr>
              <a:t>-cron</a:t>
            </a:r>
            <a:r>
              <a:rPr sz="1650" dirty="0">
                <a:latin typeface="Tahoma"/>
                <a:cs typeface="Tahoma"/>
              </a:rPr>
              <a:t> </a:t>
            </a:r>
            <a:r>
              <a:rPr sz="1650" spc="145" dirty="0">
                <a:latin typeface="Tahoma"/>
                <a:cs typeface="Tahoma"/>
              </a:rPr>
              <a:t>6s</a:t>
            </a:r>
            <a:endParaRPr sz="1650">
              <a:latin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3877760292"/>
      </p:ext>
    </p:extLst>
  </p:cSld>
  <p:clrMapOvr>
    <a:masterClrMapping/>
  </p:clrMapOvr>
</p:sld>
</file>

<file path=ppt/slides/slide38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09624" y="2085974"/>
            <a:ext cx="12211050" cy="9525"/>
          </a:xfrm>
          <a:custGeom>
            <a:avLst/>
            <a:gdLst/>
            <a:ahLst/>
            <a:cxnLst/>
            <a:rect l="l" t="t" r="r" b="b"/>
            <a:pathLst>
              <a:path w="12211050" h="9525">
                <a:moveTo>
                  <a:pt x="12211049" y="9524"/>
                </a:moveTo>
                <a:lnTo>
                  <a:pt x="0" y="9524"/>
                </a:lnTo>
                <a:lnTo>
                  <a:pt x="0" y="0"/>
                </a:lnTo>
                <a:lnTo>
                  <a:pt x="12211049" y="0"/>
                </a:lnTo>
                <a:lnTo>
                  <a:pt x="12211049" y="952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809624" y="2085974"/>
            <a:ext cx="12211050" cy="4972050"/>
            <a:chOff x="809624" y="2085974"/>
            <a:chExt cx="12211050" cy="4972050"/>
          </a:xfrm>
        </p:grpSpPr>
        <p:sp>
          <p:nvSpPr>
            <p:cNvPr id="4" name="object 4"/>
            <p:cNvSpPr/>
            <p:nvPr/>
          </p:nvSpPr>
          <p:spPr>
            <a:xfrm>
              <a:off x="809612" y="2085974"/>
              <a:ext cx="12211050" cy="4972050"/>
            </a:xfrm>
            <a:custGeom>
              <a:avLst/>
              <a:gdLst/>
              <a:ahLst/>
              <a:cxnLst/>
              <a:rect l="l" t="t" r="r" b="b"/>
              <a:pathLst>
                <a:path w="12211050" h="4972050">
                  <a:moveTo>
                    <a:pt x="12211050" y="0"/>
                  </a:moveTo>
                  <a:lnTo>
                    <a:pt x="12201525" y="0"/>
                  </a:lnTo>
                  <a:lnTo>
                    <a:pt x="12201525" y="4962525"/>
                  </a:lnTo>
                  <a:lnTo>
                    <a:pt x="0" y="4962525"/>
                  </a:lnTo>
                  <a:lnTo>
                    <a:pt x="0" y="4972050"/>
                  </a:lnTo>
                  <a:lnTo>
                    <a:pt x="12201525" y="4972050"/>
                  </a:lnTo>
                  <a:lnTo>
                    <a:pt x="12211050" y="4972050"/>
                  </a:lnTo>
                  <a:lnTo>
                    <a:pt x="12211050" y="4962525"/>
                  </a:lnTo>
                  <a:lnTo>
                    <a:pt x="12211050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09624" y="2085974"/>
              <a:ext cx="9525" cy="4972050"/>
            </a:xfrm>
            <a:custGeom>
              <a:avLst/>
              <a:gdLst/>
              <a:ahLst/>
              <a:cxnLst/>
              <a:rect l="l" t="t" r="r" b="b"/>
              <a:pathLst>
                <a:path w="9525" h="4972050">
                  <a:moveTo>
                    <a:pt x="0" y="4972049"/>
                  </a:moveTo>
                  <a:lnTo>
                    <a:pt x="0" y="0"/>
                  </a:lnTo>
                  <a:lnTo>
                    <a:pt x="9524" y="9524"/>
                  </a:lnTo>
                  <a:lnTo>
                    <a:pt x="9524" y="4962524"/>
                  </a:lnTo>
                  <a:lnTo>
                    <a:pt x="0" y="4972049"/>
                  </a:lnTo>
                  <a:close/>
                </a:path>
              </a:pathLst>
            </a:custGeom>
            <a:solidFill>
              <a:srgbClr val="ED21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742006" y="4606670"/>
              <a:ext cx="614680" cy="397510"/>
            </a:xfrm>
            <a:custGeom>
              <a:avLst/>
              <a:gdLst/>
              <a:ahLst/>
              <a:cxnLst/>
              <a:rect l="l" t="t" r="r" b="b"/>
              <a:pathLst>
                <a:path w="614679" h="397510">
                  <a:moveTo>
                    <a:pt x="100888" y="32537"/>
                  </a:moveTo>
                  <a:lnTo>
                    <a:pt x="58127" y="32537"/>
                  </a:lnTo>
                  <a:lnTo>
                    <a:pt x="58127" y="0"/>
                  </a:lnTo>
                  <a:lnTo>
                    <a:pt x="30594" y="0"/>
                  </a:lnTo>
                  <a:lnTo>
                    <a:pt x="30594" y="32537"/>
                  </a:lnTo>
                  <a:lnTo>
                    <a:pt x="0" y="32537"/>
                  </a:lnTo>
                  <a:lnTo>
                    <a:pt x="0" y="55867"/>
                  </a:lnTo>
                  <a:lnTo>
                    <a:pt x="30594" y="55867"/>
                  </a:lnTo>
                  <a:lnTo>
                    <a:pt x="30594" y="113728"/>
                  </a:lnTo>
                  <a:lnTo>
                    <a:pt x="31229" y="124231"/>
                  </a:lnTo>
                  <a:lnTo>
                    <a:pt x="62852" y="155232"/>
                  </a:lnTo>
                  <a:lnTo>
                    <a:pt x="73520" y="155829"/>
                  </a:lnTo>
                  <a:lnTo>
                    <a:pt x="100888" y="155829"/>
                  </a:lnTo>
                  <a:lnTo>
                    <a:pt x="100888" y="132092"/>
                  </a:lnTo>
                  <a:lnTo>
                    <a:pt x="68605" y="132092"/>
                  </a:lnTo>
                  <a:lnTo>
                    <a:pt x="64046" y="130873"/>
                  </a:lnTo>
                  <a:lnTo>
                    <a:pt x="61658" y="128409"/>
                  </a:lnTo>
                  <a:lnTo>
                    <a:pt x="59296" y="125920"/>
                  </a:lnTo>
                  <a:lnTo>
                    <a:pt x="58127" y="121031"/>
                  </a:lnTo>
                  <a:lnTo>
                    <a:pt x="58127" y="55867"/>
                  </a:lnTo>
                  <a:lnTo>
                    <a:pt x="100888" y="55867"/>
                  </a:lnTo>
                  <a:lnTo>
                    <a:pt x="100888" y="32537"/>
                  </a:lnTo>
                  <a:close/>
                </a:path>
                <a:path w="614679" h="397510">
                  <a:moveTo>
                    <a:pt x="226949" y="270662"/>
                  </a:moveTo>
                  <a:lnTo>
                    <a:pt x="184175" y="270662"/>
                  </a:lnTo>
                  <a:lnTo>
                    <a:pt x="184175" y="238125"/>
                  </a:lnTo>
                  <a:lnTo>
                    <a:pt x="156654" y="238125"/>
                  </a:lnTo>
                  <a:lnTo>
                    <a:pt x="156654" y="270662"/>
                  </a:lnTo>
                  <a:lnTo>
                    <a:pt x="126060" y="270662"/>
                  </a:lnTo>
                  <a:lnTo>
                    <a:pt x="126060" y="293992"/>
                  </a:lnTo>
                  <a:lnTo>
                    <a:pt x="156654" y="293992"/>
                  </a:lnTo>
                  <a:lnTo>
                    <a:pt x="156654" y="351853"/>
                  </a:lnTo>
                  <a:lnTo>
                    <a:pt x="157276" y="362356"/>
                  </a:lnTo>
                  <a:lnTo>
                    <a:pt x="188912" y="393357"/>
                  </a:lnTo>
                  <a:lnTo>
                    <a:pt x="199580" y="393954"/>
                  </a:lnTo>
                  <a:lnTo>
                    <a:pt x="226949" y="393954"/>
                  </a:lnTo>
                  <a:lnTo>
                    <a:pt x="226949" y="370217"/>
                  </a:lnTo>
                  <a:lnTo>
                    <a:pt x="194665" y="370217"/>
                  </a:lnTo>
                  <a:lnTo>
                    <a:pt x="190093" y="368998"/>
                  </a:lnTo>
                  <a:lnTo>
                    <a:pt x="187706" y="366534"/>
                  </a:lnTo>
                  <a:lnTo>
                    <a:pt x="185356" y="364045"/>
                  </a:lnTo>
                  <a:lnTo>
                    <a:pt x="184175" y="359156"/>
                  </a:lnTo>
                  <a:lnTo>
                    <a:pt x="184175" y="293992"/>
                  </a:lnTo>
                  <a:lnTo>
                    <a:pt x="226949" y="293992"/>
                  </a:lnTo>
                  <a:lnTo>
                    <a:pt x="226949" y="270662"/>
                  </a:lnTo>
                  <a:close/>
                </a:path>
                <a:path w="614679" h="397510">
                  <a:moveTo>
                    <a:pt x="239636" y="38989"/>
                  </a:moveTo>
                  <a:lnTo>
                    <a:pt x="234289" y="35407"/>
                  </a:lnTo>
                  <a:lnTo>
                    <a:pt x="229387" y="32981"/>
                  </a:lnTo>
                  <a:lnTo>
                    <a:pt x="220522" y="30429"/>
                  </a:lnTo>
                  <a:lnTo>
                    <a:pt x="215785" y="29781"/>
                  </a:lnTo>
                  <a:lnTo>
                    <a:pt x="210731" y="29781"/>
                  </a:lnTo>
                  <a:lnTo>
                    <a:pt x="175882" y="43738"/>
                  </a:lnTo>
                  <a:lnTo>
                    <a:pt x="177431" y="32537"/>
                  </a:lnTo>
                  <a:lnTo>
                    <a:pt x="149796" y="32537"/>
                  </a:lnTo>
                  <a:lnTo>
                    <a:pt x="149796" y="155829"/>
                  </a:lnTo>
                  <a:lnTo>
                    <a:pt x="177431" y="155829"/>
                  </a:lnTo>
                  <a:lnTo>
                    <a:pt x="177431" y="94500"/>
                  </a:lnTo>
                  <a:lnTo>
                    <a:pt x="177939" y="85458"/>
                  </a:lnTo>
                  <a:lnTo>
                    <a:pt x="209296" y="55867"/>
                  </a:lnTo>
                  <a:lnTo>
                    <a:pt x="213804" y="55867"/>
                  </a:lnTo>
                  <a:lnTo>
                    <a:pt x="217614" y="56476"/>
                  </a:lnTo>
                  <a:lnTo>
                    <a:pt x="217766" y="56476"/>
                  </a:lnTo>
                  <a:lnTo>
                    <a:pt x="221576" y="57810"/>
                  </a:lnTo>
                  <a:lnTo>
                    <a:pt x="225298" y="59080"/>
                  </a:lnTo>
                  <a:lnTo>
                    <a:pt x="231317" y="62941"/>
                  </a:lnTo>
                  <a:lnTo>
                    <a:pt x="239636" y="69430"/>
                  </a:lnTo>
                  <a:lnTo>
                    <a:pt x="239636" y="55867"/>
                  </a:lnTo>
                  <a:lnTo>
                    <a:pt x="239636" y="46253"/>
                  </a:lnTo>
                  <a:lnTo>
                    <a:pt x="239636" y="38989"/>
                  </a:lnTo>
                  <a:close/>
                </a:path>
                <a:path w="614679" h="397510">
                  <a:moveTo>
                    <a:pt x="355155" y="32740"/>
                  </a:moveTo>
                  <a:lnTo>
                    <a:pt x="327533" y="32740"/>
                  </a:lnTo>
                  <a:lnTo>
                    <a:pt x="327533" y="112572"/>
                  </a:lnTo>
                  <a:lnTo>
                    <a:pt x="325539" y="120573"/>
                  </a:lnTo>
                  <a:lnTo>
                    <a:pt x="317588" y="131102"/>
                  </a:lnTo>
                  <a:lnTo>
                    <a:pt x="311886" y="133731"/>
                  </a:lnTo>
                  <a:lnTo>
                    <a:pt x="298246" y="133731"/>
                  </a:lnTo>
                  <a:lnTo>
                    <a:pt x="293674" y="131813"/>
                  </a:lnTo>
                  <a:lnTo>
                    <a:pt x="290741" y="127952"/>
                  </a:lnTo>
                  <a:lnTo>
                    <a:pt x="287845" y="124066"/>
                  </a:lnTo>
                  <a:lnTo>
                    <a:pt x="286397" y="117449"/>
                  </a:lnTo>
                  <a:lnTo>
                    <a:pt x="286397" y="32740"/>
                  </a:lnTo>
                  <a:lnTo>
                    <a:pt x="258876" y="32740"/>
                  </a:lnTo>
                  <a:lnTo>
                    <a:pt x="258876" y="108102"/>
                  </a:lnTo>
                  <a:lnTo>
                    <a:pt x="259473" y="119748"/>
                  </a:lnTo>
                  <a:lnTo>
                    <a:pt x="280746" y="155562"/>
                  </a:lnTo>
                  <a:lnTo>
                    <a:pt x="298005" y="158800"/>
                  </a:lnTo>
                  <a:lnTo>
                    <a:pt x="306501" y="158800"/>
                  </a:lnTo>
                  <a:lnTo>
                    <a:pt x="313994" y="156895"/>
                  </a:lnTo>
                  <a:lnTo>
                    <a:pt x="326948" y="149250"/>
                  </a:lnTo>
                  <a:lnTo>
                    <a:pt x="328866" y="147574"/>
                  </a:lnTo>
                  <a:lnTo>
                    <a:pt x="327533" y="155829"/>
                  </a:lnTo>
                  <a:lnTo>
                    <a:pt x="355155" y="155829"/>
                  </a:lnTo>
                  <a:lnTo>
                    <a:pt x="355155" y="145402"/>
                  </a:lnTo>
                  <a:lnTo>
                    <a:pt x="355155" y="133731"/>
                  </a:lnTo>
                  <a:lnTo>
                    <a:pt x="355155" y="32740"/>
                  </a:lnTo>
                  <a:close/>
                </a:path>
                <a:path w="614679" h="397510">
                  <a:moveTo>
                    <a:pt x="365696" y="277114"/>
                  </a:moveTo>
                  <a:lnTo>
                    <a:pt x="360337" y="273532"/>
                  </a:lnTo>
                  <a:lnTo>
                    <a:pt x="355447" y="271106"/>
                  </a:lnTo>
                  <a:lnTo>
                    <a:pt x="346583" y="268554"/>
                  </a:lnTo>
                  <a:lnTo>
                    <a:pt x="341833" y="267906"/>
                  </a:lnTo>
                  <a:lnTo>
                    <a:pt x="336791" y="267906"/>
                  </a:lnTo>
                  <a:lnTo>
                    <a:pt x="301942" y="281863"/>
                  </a:lnTo>
                  <a:lnTo>
                    <a:pt x="303479" y="270662"/>
                  </a:lnTo>
                  <a:lnTo>
                    <a:pt x="275856" y="270662"/>
                  </a:lnTo>
                  <a:lnTo>
                    <a:pt x="275856" y="393954"/>
                  </a:lnTo>
                  <a:lnTo>
                    <a:pt x="303479" y="393954"/>
                  </a:lnTo>
                  <a:lnTo>
                    <a:pt x="303479" y="332625"/>
                  </a:lnTo>
                  <a:lnTo>
                    <a:pt x="303987" y="323583"/>
                  </a:lnTo>
                  <a:lnTo>
                    <a:pt x="335356" y="293992"/>
                  </a:lnTo>
                  <a:lnTo>
                    <a:pt x="339864" y="293992"/>
                  </a:lnTo>
                  <a:lnTo>
                    <a:pt x="343674" y="294601"/>
                  </a:lnTo>
                  <a:lnTo>
                    <a:pt x="343827" y="294601"/>
                  </a:lnTo>
                  <a:lnTo>
                    <a:pt x="347637" y="295935"/>
                  </a:lnTo>
                  <a:lnTo>
                    <a:pt x="351358" y="297205"/>
                  </a:lnTo>
                  <a:lnTo>
                    <a:pt x="357378" y="301066"/>
                  </a:lnTo>
                  <a:lnTo>
                    <a:pt x="365696" y="307555"/>
                  </a:lnTo>
                  <a:lnTo>
                    <a:pt x="365696" y="293992"/>
                  </a:lnTo>
                  <a:lnTo>
                    <a:pt x="365696" y="284378"/>
                  </a:lnTo>
                  <a:lnTo>
                    <a:pt x="365696" y="277114"/>
                  </a:lnTo>
                  <a:close/>
                </a:path>
                <a:path w="614679" h="397510">
                  <a:moveTo>
                    <a:pt x="481215" y="270865"/>
                  </a:moveTo>
                  <a:lnTo>
                    <a:pt x="453593" y="270865"/>
                  </a:lnTo>
                  <a:lnTo>
                    <a:pt x="453593" y="350697"/>
                  </a:lnTo>
                  <a:lnTo>
                    <a:pt x="451586" y="358698"/>
                  </a:lnTo>
                  <a:lnTo>
                    <a:pt x="443649" y="369227"/>
                  </a:lnTo>
                  <a:lnTo>
                    <a:pt x="437946" y="371856"/>
                  </a:lnTo>
                  <a:lnTo>
                    <a:pt x="424307" y="371856"/>
                  </a:lnTo>
                  <a:lnTo>
                    <a:pt x="419735" y="369938"/>
                  </a:lnTo>
                  <a:lnTo>
                    <a:pt x="416801" y="366077"/>
                  </a:lnTo>
                  <a:lnTo>
                    <a:pt x="413905" y="362191"/>
                  </a:lnTo>
                  <a:lnTo>
                    <a:pt x="412457" y="355574"/>
                  </a:lnTo>
                  <a:lnTo>
                    <a:pt x="412457" y="270865"/>
                  </a:lnTo>
                  <a:lnTo>
                    <a:pt x="384937" y="270865"/>
                  </a:lnTo>
                  <a:lnTo>
                    <a:pt x="384937" y="346227"/>
                  </a:lnTo>
                  <a:lnTo>
                    <a:pt x="385533" y="357873"/>
                  </a:lnTo>
                  <a:lnTo>
                    <a:pt x="406806" y="393687"/>
                  </a:lnTo>
                  <a:lnTo>
                    <a:pt x="424065" y="396925"/>
                  </a:lnTo>
                  <a:lnTo>
                    <a:pt x="432562" y="396925"/>
                  </a:lnTo>
                  <a:lnTo>
                    <a:pt x="440042" y="395020"/>
                  </a:lnTo>
                  <a:lnTo>
                    <a:pt x="453009" y="387375"/>
                  </a:lnTo>
                  <a:lnTo>
                    <a:pt x="454926" y="385699"/>
                  </a:lnTo>
                  <a:lnTo>
                    <a:pt x="455269" y="383527"/>
                  </a:lnTo>
                  <a:lnTo>
                    <a:pt x="455206" y="383984"/>
                  </a:lnTo>
                  <a:lnTo>
                    <a:pt x="454926" y="385699"/>
                  </a:lnTo>
                  <a:lnTo>
                    <a:pt x="453593" y="393954"/>
                  </a:lnTo>
                  <a:lnTo>
                    <a:pt x="481215" y="393954"/>
                  </a:lnTo>
                  <a:lnTo>
                    <a:pt x="481215" y="383527"/>
                  </a:lnTo>
                  <a:lnTo>
                    <a:pt x="481215" y="371856"/>
                  </a:lnTo>
                  <a:lnTo>
                    <a:pt x="481215" y="270865"/>
                  </a:lnTo>
                  <a:close/>
                </a:path>
                <a:path w="614679" h="397510">
                  <a:moveTo>
                    <a:pt x="488378" y="84670"/>
                  </a:moveTo>
                  <a:lnTo>
                    <a:pt x="487260" y="74904"/>
                  </a:lnTo>
                  <a:lnTo>
                    <a:pt x="487133" y="73787"/>
                  </a:lnTo>
                  <a:lnTo>
                    <a:pt x="484276" y="63703"/>
                  </a:lnTo>
                  <a:lnTo>
                    <a:pt x="479793" y="54432"/>
                  </a:lnTo>
                  <a:lnTo>
                    <a:pt x="473697" y="45948"/>
                  </a:lnTo>
                  <a:lnTo>
                    <a:pt x="466178" y="38874"/>
                  </a:lnTo>
                  <a:lnTo>
                    <a:pt x="460387" y="35547"/>
                  </a:lnTo>
                  <a:lnTo>
                    <a:pt x="460387" y="74904"/>
                  </a:lnTo>
                  <a:lnTo>
                    <a:pt x="407860" y="74904"/>
                  </a:lnTo>
                  <a:lnTo>
                    <a:pt x="427405" y="54432"/>
                  </a:lnTo>
                  <a:lnTo>
                    <a:pt x="443141" y="54432"/>
                  </a:lnTo>
                  <a:lnTo>
                    <a:pt x="460387" y="74904"/>
                  </a:lnTo>
                  <a:lnTo>
                    <a:pt x="460387" y="35547"/>
                  </a:lnTo>
                  <a:lnTo>
                    <a:pt x="457403" y="33820"/>
                  </a:lnTo>
                  <a:lnTo>
                    <a:pt x="447357" y="30784"/>
                  </a:lnTo>
                  <a:lnTo>
                    <a:pt x="436041" y="29781"/>
                  </a:lnTo>
                  <a:lnTo>
                    <a:pt x="424535" y="30784"/>
                  </a:lnTo>
                  <a:lnTo>
                    <a:pt x="423773" y="30784"/>
                  </a:lnTo>
                  <a:lnTo>
                    <a:pt x="386626" y="57023"/>
                  </a:lnTo>
                  <a:lnTo>
                    <a:pt x="377672" y="94284"/>
                  </a:lnTo>
                  <a:lnTo>
                    <a:pt x="377685" y="94602"/>
                  </a:lnTo>
                  <a:lnTo>
                    <a:pt x="386816" y="132054"/>
                  </a:lnTo>
                  <a:lnTo>
                    <a:pt x="425272" y="157721"/>
                  </a:lnTo>
                  <a:lnTo>
                    <a:pt x="438797" y="158800"/>
                  </a:lnTo>
                  <a:lnTo>
                    <a:pt x="445312" y="158800"/>
                  </a:lnTo>
                  <a:lnTo>
                    <a:pt x="483158" y="148564"/>
                  </a:lnTo>
                  <a:lnTo>
                    <a:pt x="483158" y="134137"/>
                  </a:lnTo>
                  <a:lnTo>
                    <a:pt x="483158" y="119773"/>
                  </a:lnTo>
                  <a:lnTo>
                    <a:pt x="444601" y="134137"/>
                  </a:lnTo>
                  <a:lnTo>
                    <a:pt x="439000" y="134137"/>
                  </a:lnTo>
                  <a:lnTo>
                    <a:pt x="410806" y="119773"/>
                  </a:lnTo>
                  <a:lnTo>
                    <a:pt x="408381" y="113144"/>
                  </a:lnTo>
                  <a:lnTo>
                    <a:pt x="407022" y="104698"/>
                  </a:lnTo>
                  <a:lnTo>
                    <a:pt x="406895" y="98336"/>
                  </a:lnTo>
                  <a:lnTo>
                    <a:pt x="406831" y="94767"/>
                  </a:lnTo>
                  <a:lnTo>
                    <a:pt x="488378" y="98336"/>
                  </a:lnTo>
                  <a:lnTo>
                    <a:pt x="488378" y="94602"/>
                  </a:lnTo>
                  <a:lnTo>
                    <a:pt x="488378" y="84670"/>
                  </a:lnTo>
                  <a:close/>
                </a:path>
                <a:path w="614679" h="397510">
                  <a:moveTo>
                    <a:pt x="614438" y="322795"/>
                  </a:moveTo>
                  <a:lnTo>
                    <a:pt x="613321" y="313029"/>
                  </a:lnTo>
                  <a:lnTo>
                    <a:pt x="613194" y="311912"/>
                  </a:lnTo>
                  <a:lnTo>
                    <a:pt x="610323" y="301828"/>
                  </a:lnTo>
                  <a:lnTo>
                    <a:pt x="605853" y="292557"/>
                  </a:lnTo>
                  <a:lnTo>
                    <a:pt x="599744" y="284073"/>
                  </a:lnTo>
                  <a:lnTo>
                    <a:pt x="592239" y="276999"/>
                  </a:lnTo>
                  <a:lnTo>
                    <a:pt x="586447" y="273672"/>
                  </a:lnTo>
                  <a:lnTo>
                    <a:pt x="586447" y="313029"/>
                  </a:lnTo>
                  <a:lnTo>
                    <a:pt x="533920" y="313029"/>
                  </a:lnTo>
                  <a:lnTo>
                    <a:pt x="553453" y="292557"/>
                  </a:lnTo>
                  <a:lnTo>
                    <a:pt x="569201" y="292557"/>
                  </a:lnTo>
                  <a:lnTo>
                    <a:pt x="586447" y="313029"/>
                  </a:lnTo>
                  <a:lnTo>
                    <a:pt x="586447" y="273672"/>
                  </a:lnTo>
                  <a:lnTo>
                    <a:pt x="583450" y="271945"/>
                  </a:lnTo>
                  <a:lnTo>
                    <a:pt x="573405" y="268909"/>
                  </a:lnTo>
                  <a:lnTo>
                    <a:pt x="562102" y="267906"/>
                  </a:lnTo>
                  <a:lnTo>
                    <a:pt x="550595" y="268909"/>
                  </a:lnTo>
                  <a:lnTo>
                    <a:pt x="549833" y="268909"/>
                  </a:lnTo>
                  <a:lnTo>
                    <a:pt x="512686" y="295148"/>
                  </a:lnTo>
                  <a:lnTo>
                    <a:pt x="503720" y="332409"/>
                  </a:lnTo>
                  <a:lnTo>
                    <a:pt x="503745" y="332727"/>
                  </a:lnTo>
                  <a:lnTo>
                    <a:pt x="504736" y="346570"/>
                  </a:lnTo>
                  <a:lnTo>
                    <a:pt x="528904" y="387197"/>
                  </a:lnTo>
                  <a:lnTo>
                    <a:pt x="564857" y="396925"/>
                  </a:lnTo>
                  <a:lnTo>
                    <a:pt x="571373" y="396925"/>
                  </a:lnTo>
                  <a:lnTo>
                    <a:pt x="609219" y="386689"/>
                  </a:lnTo>
                  <a:lnTo>
                    <a:pt x="609219" y="372262"/>
                  </a:lnTo>
                  <a:lnTo>
                    <a:pt x="609219" y="357898"/>
                  </a:lnTo>
                  <a:lnTo>
                    <a:pt x="570661" y="372262"/>
                  </a:lnTo>
                  <a:lnTo>
                    <a:pt x="565061" y="372262"/>
                  </a:lnTo>
                  <a:lnTo>
                    <a:pt x="533082" y="342823"/>
                  </a:lnTo>
                  <a:lnTo>
                    <a:pt x="532955" y="336461"/>
                  </a:lnTo>
                  <a:lnTo>
                    <a:pt x="532879" y="332892"/>
                  </a:lnTo>
                  <a:lnTo>
                    <a:pt x="614438" y="336461"/>
                  </a:lnTo>
                  <a:lnTo>
                    <a:pt x="614438" y="332727"/>
                  </a:lnTo>
                  <a:lnTo>
                    <a:pt x="614438" y="322795"/>
                  </a:lnTo>
                  <a:close/>
                </a:path>
              </a:pathLst>
            </a:custGeom>
            <a:solidFill>
              <a:srgbClr val="ED99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5" dirty="0"/>
              <a:t>COUTUME</a:t>
            </a:r>
            <a:r>
              <a:rPr spc="-190" dirty="0"/>
              <a:t> </a:t>
            </a:r>
            <a:r>
              <a:rPr spc="-130" dirty="0"/>
              <a:t>RESSOURCE</a:t>
            </a:r>
            <a:r>
              <a:rPr spc="-114" dirty="0"/>
              <a:t> </a:t>
            </a:r>
            <a:r>
              <a:rPr dirty="0"/>
              <a:t>DÉFINITION</a:t>
            </a:r>
            <a:r>
              <a:rPr spc="-150" dirty="0"/>
              <a:t> </a:t>
            </a:r>
            <a:r>
              <a:rPr spc="85" dirty="0"/>
              <a:t>(2/2)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796924" y="1511300"/>
            <a:ext cx="10144760" cy="5448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spc="60" dirty="0">
                <a:solidFill>
                  <a:srgbClr val="333333"/>
                </a:solidFill>
                <a:latin typeface="Trebuchet MS"/>
                <a:cs typeface="Trebuchet MS"/>
              </a:rPr>
              <a:t>Ressource</a:t>
            </a:r>
            <a:r>
              <a:rPr sz="2100" spc="-15" dirty="0">
                <a:solidFill>
                  <a:srgbClr val="333333"/>
                </a:solidFill>
                <a:latin typeface="Trebuchet MS"/>
                <a:cs typeface="Trebuchet MS"/>
              </a:rPr>
              <a:t> Exemple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de définition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 :</a:t>
            </a:r>
            <a:endParaRPr sz="21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285"/>
              </a:spcBef>
            </a:pPr>
            <a:endParaRPr sz="2100">
              <a:latin typeface="Trebuchet MS"/>
              <a:cs typeface="Trebuchet MS"/>
            </a:endParaRPr>
          </a:p>
          <a:p>
            <a:pPr marL="164465" marR="5555615">
              <a:lnSpc>
                <a:spcPts val="1880"/>
              </a:lnSpc>
            </a:pPr>
            <a:r>
              <a:rPr sz="1650" spc="245" dirty="0">
                <a:solidFill>
                  <a:srgbClr val="0077AA"/>
                </a:solidFill>
                <a:latin typeface="Tahoma"/>
                <a:cs typeface="Tahoma"/>
              </a:rPr>
              <a:t>apiVersion </a:t>
            </a:r>
            <a:r>
              <a:rPr sz="1650" spc="245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dirty="0">
                <a:solidFill>
                  <a:srgbClr val="999999"/>
                </a:solidFill>
                <a:latin typeface="Tahoma"/>
                <a:cs typeface="Tahoma"/>
              </a:rPr>
              <a:t>  </a:t>
            </a:r>
            <a:r>
              <a:rPr sz="1650" spc="240" dirty="0">
                <a:latin typeface="Tahoma"/>
                <a:cs typeface="Tahoma"/>
              </a:rPr>
              <a:t>apiextensions.k8s.io/v1 </a:t>
            </a:r>
            <a:r>
              <a:rPr sz="1650" spc="260" dirty="0">
                <a:solidFill>
                  <a:srgbClr val="0077AA"/>
                </a:solidFill>
                <a:latin typeface="Tahoma"/>
                <a:cs typeface="Tahoma"/>
              </a:rPr>
              <a:t>type </a:t>
            </a:r>
            <a:r>
              <a:rPr sz="1650" spc="260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spc="484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650" spc="155" dirty="0">
                <a:solidFill>
                  <a:srgbClr val="0077AA"/>
                </a:solidFill>
                <a:latin typeface="Tahoma"/>
                <a:cs typeface="Tahoma"/>
              </a:rPr>
              <a:t>Métadonnées </a:t>
            </a:r>
            <a:r>
              <a:rPr sz="1650" spc="180" dirty="0">
                <a:latin typeface="Tahoma"/>
                <a:cs typeface="Tahoma"/>
              </a:rPr>
              <a:t>CustomResourceDefinition </a:t>
            </a:r>
            <a:r>
              <a:rPr sz="1650" spc="155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endParaRPr sz="1650">
              <a:latin typeface="Tahoma"/>
              <a:cs typeface="Tahoma"/>
            </a:endParaRPr>
          </a:p>
          <a:p>
            <a:pPr marL="417195">
              <a:lnSpc>
                <a:spcPts val="1764"/>
              </a:lnSpc>
            </a:pPr>
            <a:r>
              <a:rPr sz="1650" dirty="0">
                <a:solidFill>
                  <a:srgbClr val="6F808F"/>
                </a:solidFill>
                <a:latin typeface="Tahoma"/>
                <a:cs typeface="Tahoma"/>
              </a:rPr>
              <a:t>#</a:t>
            </a:r>
            <a:r>
              <a:rPr sz="1650" spc="450" dirty="0">
                <a:solidFill>
                  <a:srgbClr val="6F808F"/>
                </a:solidFill>
                <a:latin typeface="Tahoma"/>
                <a:cs typeface="Tahoma"/>
              </a:rPr>
              <a:t> </a:t>
            </a:r>
            <a:r>
              <a:rPr sz="1650" dirty="0">
                <a:solidFill>
                  <a:srgbClr val="6F808F"/>
                </a:solidFill>
                <a:latin typeface="Tahoma"/>
                <a:cs typeface="Tahoma"/>
              </a:rPr>
              <a:t>nom</a:t>
            </a:r>
            <a:r>
              <a:rPr sz="1650" spc="455" dirty="0">
                <a:solidFill>
                  <a:srgbClr val="6F808F"/>
                </a:solidFill>
                <a:latin typeface="Tahoma"/>
                <a:cs typeface="Tahoma"/>
              </a:rPr>
              <a:t> </a:t>
            </a:r>
            <a:r>
              <a:rPr sz="1650" spc="90" dirty="0">
                <a:solidFill>
                  <a:srgbClr val="6F808F"/>
                </a:solidFill>
                <a:latin typeface="Tahoma"/>
                <a:cs typeface="Tahoma"/>
              </a:rPr>
              <a:t>doit</a:t>
            </a:r>
            <a:r>
              <a:rPr sz="1650" spc="455" dirty="0">
                <a:solidFill>
                  <a:srgbClr val="6F808F"/>
                </a:solidFill>
                <a:latin typeface="Tahoma"/>
                <a:cs typeface="Tahoma"/>
              </a:rPr>
              <a:t> </a:t>
            </a:r>
            <a:r>
              <a:rPr sz="1650" spc="85" dirty="0">
                <a:solidFill>
                  <a:srgbClr val="6F808F"/>
                </a:solidFill>
                <a:latin typeface="Tahoma"/>
                <a:cs typeface="Tahoma"/>
              </a:rPr>
              <a:t>correspondre</a:t>
            </a:r>
            <a:r>
              <a:rPr sz="1650" spc="455" dirty="0">
                <a:solidFill>
                  <a:srgbClr val="6F808F"/>
                </a:solidFill>
                <a:latin typeface="Tahoma"/>
                <a:cs typeface="Tahoma"/>
              </a:rPr>
              <a:t> </a:t>
            </a:r>
            <a:r>
              <a:rPr sz="1650" spc="210" dirty="0">
                <a:solidFill>
                  <a:srgbClr val="6F808F"/>
                </a:solidFill>
                <a:latin typeface="Tahoma"/>
                <a:cs typeface="Tahoma"/>
              </a:rPr>
              <a:t>le</a:t>
            </a:r>
            <a:r>
              <a:rPr sz="1650" spc="455" dirty="0">
                <a:solidFill>
                  <a:srgbClr val="6F808F"/>
                </a:solidFill>
                <a:latin typeface="Tahoma"/>
                <a:cs typeface="Tahoma"/>
              </a:rPr>
              <a:t> </a:t>
            </a:r>
            <a:r>
              <a:rPr sz="1650" spc="170" dirty="0">
                <a:solidFill>
                  <a:srgbClr val="6F808F"/>
                </a:solidFill>
                <a:latin typeface="Tahoma"/>
                <a:cs typeface="Tahoma"/>
              </a:rPr>
              <a:t>spécifications</a:t>
            </a:r>
            <a:r>
              <a:rPr sz="1650" spc="450" dirty="0">
                <a:solidFill>
                  <a:srgbClr val="6F808F"/>
                </a:solidFill>
                <a:latin typeface="Tahoma"/>
                <a:cs typeface="Tahoma"/>
              </a:rPr>
              <a:t> </a:t>
            </a:r>
            <a:r>
              <a:rPr sz="1650" spc="355" dirty="0">
                <a:solidFill>
                  <a:srgbClr val="6F808F"/>
                </a:solidFill>
                <a:latin typeface="Tahoma"/>
                <a:cs typeface="Tahoma"/>
              </a:rPr>
              <a:t>champs</a:t>
            </a:r>
            <a:r>
              <a:rPr sz="1650" spc="455" dirty="0">
                <a:solidFill>
                  <a:srgbClr val="6F808F"/>
                </a:solidFill>
                <a:latin typeface="Tahoma"/>
                <a:cs typeface="Tahoma"/>
              </a:rPr>
              <a:t> </a:t>
            </a:r>
            <a:r>
              <a:rPr sz="1650" spc="190" dirty="0">
                <a:solidFill>
                  <a:srgbClr val="6F808F"/>
                </a:solidFill>
                <a:latin typeface="Tahoma"/>
                <a:cs typeface="Tahoma"/>
              </a:rPr>
              <a:t>ci-dessous,</a:t>
            </a:r>
            <a:r>
              <a:rPr sz="1650" spc="455" dirty="0">
                <a:solidFill>
                  <a:srgbClr val="6F808F"/>
                </a:solidFill>
                <a:latin typeface="Tahoma"/>
                <a:cs typeface="Tahoma"/>
              </a:rPr>
              <a:t> </a:t>
            </a:r>
            <a:r>
              <a:rPr sz="1650" spc="90" dirty="0">
                <a:solidFill>
                  <a:srgbClr val="6F808F"/>
                </a:solidFill>
                <a:latin typeface="Tahoma"/>
                <a:cs typeface="Tahoma"/>
              </a:rPr>
              <a:t>et</a:t>
            </a:r>
            <a:r>
              <a:rPr sz="1650" spc="455" dirty="0">
                <a:solidFill>
                  <a:srgbClr val="6F808F"/>
                </a:solidFill>
                <a:latin typeface="Tahoma"/>
                <a:cs typeface="Tahoma"/>
              </a:rPr>
              <a:t> </a:t>
            </a:r>
            <a:r>
              <a:rPr sz="1650" spc="95" dirty="0">
                <a:solidFill>
                  <a:srgbClr val="6F808F"/>
                </a:solidFill>
                <a:latin typeface="Tahoma"/>
                <a:cs typeface="Tahoma"/>
              </a:rPr>
              <a:t>être</a:t>
            </a:r>
            <a:r>
              <a:rPr sz="1650" spc="455" dirty="0">
                <a:solidFill>
                  <a:srgbClr val="6F808F"/>
                </a:solidFill>
                <a:latin typeface="Tahoma"/>
                <a:cs typeface="Tahoma"/>
              </a:rPr>
              <a:t> </a:t>
            </a:r>
            <a:r>
              <a:rPr sz="1650" spc="335" dirty="0">
                <a:solidFill>
                  <a:srgbClr val="6F808F"/>
                </a:solidFill>
                <a:latin typeface="Tahoma"/>
                <a:cs typeface="Tahoma"/>
              </a:rPr>
              <a:t>dans</a:t>
            </a:r>
            <a:r>
              <a:rPr sz="1650" spc="455" dirty="0">
                <a:solidFill>
                  <a:srgbClr val="6F808F"/>
                </a:solidFill>
                <a:latin typeface="Tahoma"/>
                <a:cs typeface="Tahoma"/>
              </a:rPr>
              <a:t> </a:t>
            </a:r>
            <a:r>
              <a:rPr sz="1650" spc="210" dirty="0">
                <a:solidFill>
                  <a:srgbClr val="6F808F"/>
                </a:solidFill>
                <a:latin typeface="Tahoma"/>
                <a:cs typeface="Tahoma"/>
              </a:rPr>
              <a:t>le</a:t>
            </a:r>
            <a:r>
              <a:rPr sz="1650" spc="450" dirty="0">
                <a:solidFill>
                  <a:srgbClr val="6F808F"/>
                </a:solidFill>
                <a:latin typeface="Tahoma"/>
                <a:cs typeface="Tahoma"/>
              </a:rPr>
              <a:t> </a:t>
            </a:r>
            <a:r>
              <a:rPr sz="1650" spc="190" dirty="0">
                <a:solidFill>
                  <a:srgbClr val="6F808F"/>
                </a:solidFill>
                <a:latin typeface="Tahoma"/>
                <a:cs typeface="Tahoma"/>
              </a:rPr>
              <a:t>formulaire:</a:t>
            </a:r>
            <a:r>
              <a:rPr sz="1650" spc="455" dirty="0">
                <a:solidFill>
                  <a:srgbClr val="6F808F"/>
                </a:solidFill>
                <a:latin typeface="Tahoma"/>
                <a:cs typeface="Tahoma"/>
              </a:rPr>
              <a:t> </a:t>
            </a:r>
            <a:r>
              <a:rPr sz="1650" spc="125" dirty="0">
                <a:solidFill>
                  <a:srgbClr val="6F808F"/>
                </a:solidFill>
                <a:latin typeface="Tahoma"/>
                <a:cs typeface="Tahoma"/>
              </a:rPr>
              <a:t>&lt;pluriel&gt;.&lt;groupe&gt;</a:t>
            </a:r>
            <a:endParaRPr sz="1650">
              <a:latin typeface="Tahoma"/>
              <a:cs typeface="Tahoma"/>
            </a:endParaRPr>
          </a:p>
          <a:p>
            <a:pPr marL="164465" marR="5555615" indent="252095">
              <a:lnSpc>
                <a:spcPts val="1880"/>
              </a:lnSpc>
              <a:spcBef>
                <a:spcPts val="95"/>
              </a:spcBef>
            </a:pPr>
            <a:r>
              <a:rPr sz="1650" spc="60" dirty="0">
                <a:solidFill>
                  <a:srgbClr val="0077AA"/>
                </a:solidFill>
                <a:latin typeface="Tahoma"/>
                <a:cs typeface="Tahoma"/>
              </a:rPr>
              <a:t>nom </a:t>
            </a:r>
            <a:r>
              <a:rPr sz="1650" spc="60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spc="490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650" spc="204" dirty="0">
                <a:solidFill>
                  <a:srgbClr val="0077AA"/>
                </a:solidFill>
                <a:latin typeface="Tahoma"/>
                <a:cs typeface="Tahoma"/>
              </a:rPr>
              <a:t>Spécification de </a:t>
            </a:r>
            <a:r>
              <a:rPr sz="1650" spc="190" dirty="0">
                <a:latin typeface="Tahoma"/>
                <a:cs typeface="Tahoma"/>
              </a:rPr>
              <a:t>crontabs.stable.example.com </a:t>
            </a:r>
            <a:r>
              <a:rPr sz="1650" spc="204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endParaRPr sz="1650">
              <a:latin typeface="Tahoma"/>
              <a:cs typeface="Tahoma"/>
            </a:endParaRPr>
          </a:p>
          <a:p>
            <a:pPr marL="417195">
              <a:lnSpc>
                <a:spcPts val="1770"/>
              </a:lnSpc>
            </a:pPr>
            <a:r>
              <a:rPr sz="1650" dirty="0">
                <a:solidFill>
                  <a:srgbClr val="6F808F"/>
                </a:solidFill>
                <a:latin typeface="Tahoma"/>
                <a:cs typeface="Tahoma"/>
              </a:rPr>
              <a:t>#</a:t>
            </a:r>
            <a:r>
              <a:rPr sz="1650" spc="450" dirty="0">
                <a:solidFill>
                  <a:srgbClr val="6F808F"/>
                </a:solidFill>
                <a:latin typeface="Tahoma"/>
                <a:cs typeface="Tahoma"/>
              </a:rPr>
              <a:t> </a:t>
            </a:r>
            <a:r>
              <a:rPr sz="1650" spc="135" dirty="0">
                <a:solidFill>
                  <a:srgbClr val="6F808F"/>
                </a:solidFill>
                <a:latin typeface="Tahoma"/>
                <a:cs typeface="Tahoma"/>
              </a:rPr>
              <a:t>groupe</a:t>
            </a:r>
            <a:r>
              <a:rPr sz="1650" spc="450" dirty="0">
                <a:solidFill>
                  <a:srgbClr val="6F808F"/>
                </a:solidFill>
                <a:latin typeface="Tahoma"/>
                <a:cs typeface="Tahoma"/>
              </a:rPr>
              <a:t> </a:t>
            </a:r>
            <a:r>
              <a:rPr sz="1650" dirty="0">
                <a:solidFill>
                  <a:srgbClr val="6F808F"/>
                </a:solidFill>
                <a:latin typeface="Tahoma"/>
                <a:cs typeface="Tahoma"/>
              </a:rPr>
              <a:t>nom</a:t>
            </a:r>
            <a:r>
              <a:rPr sz="1650" spc="450" dirty="0">
                <a:solidFill>
                  <a:srgbClr val="6F808F"/>
                </a:solidFill>
                <a:latin typeface="Tahoma"/>
                <a:cs typeface="Tahoma"/>
              </a:rPr>
              <a:t> </a:t>
            </a:r>
            <a:r>
              <a:rPr sz="1650" spc="265" dirty="0">
                <a:solidFill>
                  <a:srgbClr val="6F808F"/>
                </a:solidFill>
                <a:latin typeface="Tahoma"/>
                <a:cs typeface="Tahoma"/>
              </a:rPr>
              <a:t>à</a:t>
            </a:r>
            <a:r>
              <a:rPr sz="1650" spc="450" dirty="0">
                <a:solidFill>
                  <a:srgbClr val="6F808F"/>
                </a:solidFill>
                <a:latin typeface="Tahoma"/>
                <a:cs typeface="Tahoma"/>
              </a:rPr>
              <a:t> </a:t>
            </a:r>
            <a:r>
              <a:rPr sz="1650" spc="150" dirty="0">
                <a:solidFill>
                  <a:srgbClr val="6F808F"/>
                </a:solidFill>
                <a:latin typeface="Tahoma"/>
                <a:cs typeface="Tahoma"/>
              </a:rPr>
              <a:t>utiliser</a:t>
            </a:r>
            <a:r>
              <a:rPr sz="1650" spc="455" dirty="0">
                <a:solidFill>
                  <a:srgbClr val="6F808F"/>
                </a:solidFill>
                <a:latin typeface="Tahoma"/>
                <a:cs typeface="Tahoma"/>
              </a:rPr>
              <a:t> </a:t>
            </a:r>
            <a:r>
              <a:rPr sz="1650" spc="315" dirty="0">
                <a:solidFill>
                  <a:srgbClr val="6F808F"/>
                </a:solidFill>
                <a:latin typeface="Tahoma"/>
                <a:cs typeface="Tahoma"/>
              </a:rPr>
              <a:t>pour</a:t>
            </a:r>
            <a:r>
              <a:rPr sz="1650" spc="450" dirty="0">
                <a:solidFill>
                  <a:srgbClr val="6F808F"/>
                </a:solidFill>
                <a:latin typeface="Tahoma"/>
                <a:cs typeface="Tahoma"/>
              </a:rPr>
              <a:t> </a:t>
            </a:r>
            <a:r>
              <a:rPr sz="1650" dirty="0">
                <a:solidFill>
                  <a:srgbClr val="6F808F"/>
                </a:solidFill>
                <a:latin typeface="Tahoma"/>
                <a:cs typeface="Tahoma"/>
              </a:rPr>
              <a:t>REPOS</a:t>
            </a:r>
            <a:r>
              <a:rPr sz="1650" spc="450" dirty="0">
                <a:solidFill>
                  <a:srgbClr val="6F808F"/>
                </a:solidFill>
                <a:latin typeface="Tahoma"/>
                <a:cs typeface="Tahoma"/>
              </a:rPr>
              <a:t> </a:t>
            </a:r>
            <a:r>
              <a:rPr sz="1650" spc="215" dirty="0">
                <a:solidFill>
                  <a:srgbClr val="6F808F"/>
                </a:solidFill>
                <a:latin typeface="Tahoma"/>
                <a:cs typeface="Tahoma"/>
              </a:rPr>
              <a:t>API :</a:t>
            </a:r>
            <a:r>
              <a:rPr sz="1650" spc="450" dirty="0">
                <a:solidFill>
                  <a:srgbClr val="6F808F"/>
                </a:solidFill>
                <a:latin typeface="Tahoma"/>
                <a:cs typeface="Tahoma"/>
              </a:rPr>
              <a:t> </a:t>
            </a:r>
            <a:r>
              <a:rPr sz="1650" spc="155" dirty="0">
                <a:solidFill>
                  <a:srgbClr val="6F808F"/>
                </a:solidFill>
                <a:latin typeface="Tahoma"/>
                <a:cs typeface="Tahoma"/>
              </a:rPr>
              <a:t>/apis/&lt;groupe&gt;/&lt;version&gt;</a:t>
            </a:r>
            <a:endParaRPr sz="1650">
              <a:latin typeface="Tahoma"/>
              <a:cs typeface="Tahoma"/>
            </a:endParaRPr>
          </a:p>
          <a:p>
            <a:pPr marL="417195" marR="6564630">
              <a:lnSpc>
                <a:spcPts val="1880"/>
              </a:lnSpc>
              <a:spcBef>
                <a:spcPts val="95"/>
              </a:spcBef>
            </a:pPr>
            <a:r>
              <a:rPr sz="1650" spc="180" dirty="0">
                <a:solidFill>
                  <a:srgbClr val="0077AA"/>
                </a:solidFill>
                <a:latin typeface="Tahoma"/>
                <a:cs typeface="Tahoma"/>
              </a:rPr>
              <a:t>groupe </a:t>
            </a:r>
            <a:r>
              <a:rPr sz="1650" spc="180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spc="475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650" spc="250" dirty="0">
                <a:solidFill>
                  <a:srgbClr val="0077AA"/>
                </a:solidFill>
                <a:latin typeface="Tahoma"/>
                <a:cs typeface="Tahoma"/>
              </a:rPr>
              <a:t>versions </a:t>
            </a:r>
            <a:r>
              <a:rPr sz="1650" spc="170" dirty="0">
                <a:latin typeface="Tahoma"/>
                <a:cs typeface="Tahoma"/>
              </a:rPr>
              <a:t>stable.example.com </a:t>
            </a:r>
            <a:r>
              <a:rPr sz="1650" spc="250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endParaRPr sz="1650">
              <a:latin typeface="Tahoma"/>
              <a:cs typeface="Tahoma"/>
            </a:endParaRPr>
          </a:p>
          <a:p>
            <a:pPr marL="669290">
              <a:lnSpc>
                <a:spcPts val="1770"/>
              </a:lnSpc>
            </a:pPr>
            <a:r>
              <a:rPr sz="1650" spc="390" dirty="0">
                <a:solidFill>
                  <a:srgbClr val="999999"/>
                </a:solidFill>
                <a:latin typeface="Tahoma"/>
                <a:cs typeface="Tahoma"/>
              </a:rPr>
              <a:t>-</a:t>
            </a:r>
            <a:r>
              <a:rPr sz="1650" spc="480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650" spc="60" dirty="0">
                <a:solidFill>
                  <a:srgbClr val="0077AA"/>
                </a:solidFill>
                <a:latin typeface="Tahoma"/>
                <a:cs typeface="Tahoma"/>
              </a:rPr>
              <a:t>nom </a:t>
            </a:r>
            <a:r>
              <a:rPr sz="1650" spc="60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spc="480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650" spc="100" dirty="0">
                <a:latin typeface="Tahoma"/>
                <a:cs typeface="Tahoma"/>
              </a:rPr>
              <a:t>v1</a:t>
            </a:r>
            <a:endParaRPr sz="1650">
              <a:latin typeface="Tahoma"/>
              <a:cs typeface="Tahoma"/>
            </a:endParaRPr>
          </a:p>
          <a:p>
            <a:pPr marL="922019">
              <a:lnSpc>
                <a:spcPts val="1875"/>
              </a:lnSpc>
            </a:pPr>
            <a:r>
              <a:rPr sz="1650" spc="210" dirty="0">
                <a:solidFill>
                  <a:srgbClr val="0077AA"/>
                </a:solidFill>
                <a:latin typeface="Tahoma"/>
                <a:cs typeface="Tahoma"/>
              </a:rPr>
              <a:t>servi </a:t>
            </a:r>
            <a:r>
              <a:rPr sz="1650" spc="210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endParaRPr sz="1650">
              <a:latin typeface="Tahoma"/>
              <a:cs typeface="Tahoma"/>
            </a:endParaRPr>
          </a:p>
          <a:p>
            <a:pPr marL="922019">
              <a:lnSpc>
                <a:spcPts val="1875"/>
              </a:lnSpc>
            </a:pPr>
            <a:r>
              <a:rPr sz="1650" spc="229" dirty="0">
                <a:solidFill>
                  <a:srgbClr val="0077AA"/>
                </a:solidFill>
                <a:latin typeface="Tahoma"/>
                <a:cs typeface="Tahoma"/>
              </a:rPr>
              <a:t>stockage </a:t>
            </a:r>
            <a:r>
              <a:rPr sz="1650" spc="229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endParaRPr sz="1650">
              <a:latin typeface="Tahoma"/>
              <a:cs typeface="Tahoma"/>
            </a:endParaRPr>
          </a:p>
          <a:p>
            <a:pPr marL="417195" marR="5934075">
              <a:lnSpc>
                <a:spcPts val="1880"/>
              </a:lnSpc>
              <a:spcBef>
                <a:spcPts val="90"/>
              </a:spcBef>
            </a:pPr>
            <a:r>
              <a:rPr sz="1650" dirty="0">
                <a:solidFill>
                  <a:srgbClr val="6F808F"/>
                </a:solidFill>
                <a:latin typeface="Tahoma"/>
                <a:cs typeface="Tahoma"/>
              </a:rPr>
              <a:t>#</a:t>
            </a:r>
            <a:r>
              <a:rPr sz="1650" spc="430" dirty="0">
                <a:solidFill>
                  <a:srgbClr val="6F808F"/>
                </a:solidFill>
                <a:latin typeface="Tahoma"/>
                <a:cs typeface="Tahoma"/>
              </a:rPr>
              <a:t> </a:t>
            </a:r>
            <a:r>
              <a:rPr sz="1650" spc="290" dirty="0">
                <a:solidFill>
                  <a:srgbClr val="6F808F"/>
                </a:solidFill>
                <a:latin typeface="Tahoma"/>
                <a:cs typeface="Tahoma"/>
              </a:rPr>
              <a:t>soit</a:t>
            </a:r>
            <a:r>
              <a:rPr sz="1650" spc="430" dirty="0">
                <a:solidFill>
                  <a:srgbClr val="6F808F"/>
                </a:solidFill>
                <a:latin typeface="Tahoma"/>
                <a:cs typeface="Tahoma"/>
              </a:rPr>
              <a:t> </a:t>
            </a:r>
            <a:r>
              <a:rPr sz="1650" spc="60" dirty="0">
                <a:solidFill>
                  <a:srgbClr val="6F808F"/>
                </a:solidFill>
                <a:latin typeface="Tahoma"/>
                <a:cs typeface="Tahoma"/>
              </a:rPr>
              <a:t>espace de noms</a:t>
            </a:r>
            <a:r>
              <a:rPr sz="1650" spc="430" dirty="0">
                <a:solidFill>
                  <a:srgbClr val="6F808F"/>
                </a:solidFill>
                <a:latin typeface="Tahoma"/>
                <a:cs typeface="Tahoma"/>
              </a:rPr>
              <a:t> </a:t>
            </a:r>
            <a:r>
              <a:rPr sz="1650" spc="240" dirty="0">
                <a:solidFill>
                  <a:srgbClr val="6F808F"/>
                </a:solidFill>
                <a:latin typeface="Tahoma"/>
                <a:cs typeface="Tahoma"/>
              </a:rPr>
              <a:t>ou</a:t>
            </a:r>
            <a:r>
              <a:rPr sz="1650" spc="434" dirty="0">
                <a:solidFill>
                  <a:srgbClr val="6F808F"/>
                </a:solidFill>
                <a:latin typeface="Tahoma"/>
                <a:cs typeface="Tahoma"/>
              </a:rPr>
              <a:t> </a:t>
            </a:r>
            <a:r>
              <a:rPr sz="1650" spc="190" dirty="0">
                <a:solidFill>
                  <a:srgbClr val="0077AA"/>
                </a:solidFill>
                <a:latin typeface="Tahoma"/>
                <a:cs typeface="Tahoma"/>
              </a:rPr>
              <a:t>Portée </a:t>
            </a:r>
            <a:r>
              <a:rPr sz="1650" spc="260" dirty="0">
                <a:solidFill>
                  <a:srgbClr val="6F808F"/>
                </a:solidFill>
                <a:latin typeface="Tahoma"/>
                <a:cs typeface="Tahoma"/>
              </a:rPr>
              <a:t>du cluster </a:t>
            </a:r>
            <a:r>
              <a:rPr sz="1650" spc="190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spc="484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650" spc="50" dirty="0">
                <a:latin typeface="Tahoma"/>
                <a:cs typeface="Tahoma"/>
              </a:rPr>
              <a:t>espace de noms</a:t>
            </a:r>
            <a:endParaRPr sz="1650">
              <a:latin typeface="Tahoma"/>
              <a:cs typeface="Tahoma"/>
            </a:endParaRPr>
          </a:p>
          <a:p>
            <a:pPr marL="417195">
              <a:lnSpc>
                <a:spcPts val="1770"/>
              </a:lnSpc>
            </a:pPr>
            <a:r>
              <a:rPr sz="1650" spc="85" dirty="0">
                <a:solidFill>
                  <a:srgbClr val="0077AA"/>
                </a:solidFill>
                <a:latin typeface="Tahoma"/>
                <a:cs typeface="Tahoma"/>
              </a:rPr>
              <a:t>noms </a:t>
            </a:r>
            <a:r>
              <a:rPr sz="1650" spc="85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endParaRPr sz="1650">
              <a:latin typeface="Tahoma"/>
              <a:cs typeface="Tahoma"/>
            </a:endParaRPr>
          </a:p>
          <a:p>
            <a:pPr marL="669290" marR="7322184">
              <a:lnSpc>
                <a:spcPts val="1870"/>
              </a:lnSpc>
              <a:spcBef>
                <a:spcPts val="105"/>
              </a:spcBef>
            </a:pPr>
            <a:r>
              <a:rPr sz="1650" spc="325" dirty="0">
                <a:solidFill>
                  <a:srgbClr val="0077AA"/>
                </a:solidFill>
                <a:latin typeface="Tahoma"/>
                <a:cs typeface="Tahoma"/>
              </a:rPr>
              <a:t>pluriel </a:t>
            </a:r>
            <a:r>
              <a:rPr sz="1650" spc="325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spc="-5" dirty="0">
                <a:solidFill>
                  <a:srgbClr val="999999"/>
                </a:solidFill>
                <a:latin typeface="Tahoma"/>
                <a:cs typeface="Tahoma"/>
              </a:rPr>
              <a:t>  </a:t>
            </a:r>
            <a:r>
              <a:rPr sz="1650" spc="200" dirty="0">
                <a:latin typeface="Tahoma"/>
                <a:cs typeface="Tahoma"/>
              </a:rPr>
              <a:t>crontabs </a:t>
            </a:r>
            <a:r>
              <a:rPr sz="1650" spc="290" dirty="0">
                <a:solidFill>
                  <a:srgbClr val="0077AA"/>
                </a:solidFill>
                <a:latin typeface="Tahoma"/>
                <a:cs typeface="Tahoma"/>
              </a:rPr>
              <a:t>singulier </a:t>
            </a:r>
            <a:r>
              <a:rPr sz="1650" spc="290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spc="490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650" spc="260" dirty="0">
                <a:solidFill>
                  <a:srgbClr val="0077AA"/>
                </a:solidFill>
                <a:latin typeface="Tahoma"/>
                <a:cs typeface="Tahoma"/>
              </a:rPr>
              <a:t>type </a:t>
            </a:r>
            <a:r>
              <a:rPr sz="1650" spc="190" dirty="0">
                <a:latin typeface="Tahoma"/>
                <a:cs typeface="Tahoma"/>
              </a:rPr>
              <a:t>de crontab </a:t>
            </a:r>
            <a:r>
              <a:rPr sz="1650" spc="260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spc="484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650" spc="135" dirty="0">
                <a:solidFill>
                  <a:srgbClr val="0077AA"/>
                </a:solidFill>
                <a:latin typeface="Tahoma"/>
                <a:cs typeface="Tahoma"/>
              </a:rPr>
              <a:t>Noms courts des </a:t>
            </a:r>
            <a:r>
              <a:rPr sz="1650" spc="100" dirty="0">
                <a:latin typeface="Tahoma"/>
                <a:cs typeface="Tahoma"/>
              </a:rPr>
              <a:t>onglets Cron </a:t>
            </a:r>
            <a:r>
              <a:rPr sz="1650" spc="135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endParaRPr sz="1650">
              <a:latin typeface="Tahoma"/>
              <a:cs typeface="Tahoma"/>
            </a:endParaRPr>
          </a:p>
          <a:p>
            <a:pPr marL="922019">
              <a:lnSpc>
                <a:spcPts val="1845"/>
              </a:lnSpc>
            </a:pPr>
            <a:r>
              <a:rPr sz="1650" spc="390" dirty="0">
                <a:solidFill>
                  <a:srgbClr val="999999"/>
                </a:solidFill>
                <a:latin typeface="Tahoma"/>
                <a:cs typeface="Tahoma"/>
              </a:rPr>
              <a:t>-</a:t>
            </a:r>
            <a:r>
              <a:rPr sz="1650" spc="470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650" spc="305" dirty="0">
                <a:latin typeface="Tahoma"/>
                <a:cs typeface="Tahoma"/>
              </a:rPr>
              <a:t>ct</a:t>
            </a:r>
            <a:endParaRPr sz="1650">
              <a:latin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1721777902"/>
      </p:ext>
    </p:extLst>
  </p:cSld>
  <p:clrMapOvr>
    <a:masterClrMapping/>
  </p:clrMapOvr>
</p:sld>
</file>

<file path=ppt/slides/slide38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09624" y="2886074"/>
            <a:ext cx="12211050" cy="9525"/>
          </a:xfrm>
          <a:custGeom>
            <a:avLst/>
            <a:gdLst/>
            <a:ahLst/>
            <a:cxnLst/>
            <a:rect l="l" t="t" r="r" b="b"/>
            <a:pathLst>
              <a:path w="12211050" h="9525">
                <a:moveTo>
                  <a:pt x="12211049" y="9524"/>
                </a:moveTo>
                <a:lnTo>
                  <a:pt x="0" y="9524"/>
                </a:lnTo>
                <a:lnTo>
                  <a:pt x="0" y="0"/>
                </a:lnTo>
                <a:lnTo>
                  <a:pt x="12211049" y="0"/>
                </a:lnTo>
                <a:lnTo>
                  <a:pt x="12211049" y="952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809624" y="2886074"/>
            <a:ext cx="12211050" cy="2590800"/>
            <a:chOff x="809624" y="2886074"/>
            <a:chExt cx="12211050" cy="2590800"/>
          </a:xfrm>
        </p:grpSpPr>
        <p:sp>
          <p:nvSpPr>
            <p:cNvPr id="4" name="object 4"/>
            <p:cNvSpPr/>
            <p:nvPr/>
          </p:nvSpPr>
          <p:spPr>
            <a:xfrm>
              <a:off x="809612" y="2886074"/>
              <a:ext cx="12211050" cy="2590800"/>
            </a:xfrm>
            <a:custGeom>
              <a:avLst/>
              <a:gdLst/>
              <a:ahLst/>
              <a:cxnLst/>
              <a:rect l="l" t="t" r="r" b="b"/>
              <a:pathLst>
                <a:path w="12211050" h="2590800">
                  <a:moveTo>
                    <a:pt x="12211050" y="0"/>
                  </a:moveTo>
                  <a:lnTo>
                    <a:pt x="12201525" y="0"/>
                  </a:lnTo>
                  <a:lnTo>
                    <a:pt x="12201525" y="2581275"/>
                  </a:lnTo>
                  <a:lnTo>
                    <a:pt x="0" y="2581275"/>
                  </a:lnTo>
                  <a:lnTo>
                    <a:pt x="0" y="2590800"/>
                  </a:lnTo>
                  <a:lnTo>
                    <a:pt x="12201525" y="2590800"/>
                  </a:lnTo>
                  <a:lnTo>
                    <a:pt x="12211050" y="2590800"/>
                  </a:lnTo>
                  <a:lnTo>
                    <a:pt x="12211050" y="2581275"/>
                  </a:lnTo>
                  <a:lnTo>
                    <a:pt x="12211050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09624" y="2886074"/>
              <a:ext cx="9525" cy="2590800"/>
            </a:xfrm>
            <a:custGeom>
              <a:avLst/>
              <a:gdLst/>
              <a:ahLst/>
              <a:cxnLst/>
              <a:rect l="l" t="t" r="r" b="b"/>
              <a:pathLst>
                <a:path w="9525" h="2590800">
                  <a:moveTo>
                    <a:pt x="0" y="2590799"/>
                  </a:moveTo>
                  <a:lnTo>
                    <a:pt x="0" y="0"/>
                  </a:lnTo>
                  <a:lnTo>
                    <a:pt x="9524" y="9524"/>
                  </a:lnTo>
                  <a:lnTo>
                    <a:pt x="9524" y="2581274"/>
                  </a:lnTo>
                  <a:lnTo>
                    <a:pt x="0" y="2590799"/>
                  </a:lnTo>
                  <a:close/>
                </a:path>
              </a:pathLst>
            </a:custGeom>
            <a:solidFill>
              <a:srgbClr val="ED21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796924" y="571563"/>
            <a:ext cx="3801110" cy="558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CRD</a:t>
            </a:r>
            <a:r>
              <a:rPr spc="-170" dirty="0"/>
              <a:t> </a:t>
            </a:r>
            <a:r>
              <a:rPr spc="-75" dirty="0"/>
              <a:t>POUR</a:t>
            </a:r>
            <a:r>
              <a:rPr spc="-170" dirty="0"/>
              <a:t> </a:t>
            </a:r>
            <a:r>
              <a:rPr spc="-135" dirty="0"/>
              <a:t>SECRÈTE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250825" rIns="0" bIns="0" rtlCol="0">
            <a:spAutoFit/>
          </a:bodyPr>
          <a:lstStyle/>
          <a:p>
            <a:pPr marR="781685">
              <a:lnSpc>
                <a:spcPts val="2100"/>
              </a:lnSpc>
              <a:spcBef>
                <a:spcPts val="520"/>
              </a:spcBef>
            </a:pPr>
            <a:r>
              <a:rPr u="none" spc="110" dirty="0">
                <a:solidFill>
                  <a:srgbClr val="333333"/>
                </a:solidFill>
              </a:rPr>
              <a:t>Comme</a:t>
            </a:r>
            <a:r>
              <a:rPr u="none" spc="-50" dirty="0">
                <a:solidFill>
                  <a:srgbClr val="333333"/>
                </a:solidFill>
              </a:rPr>
              <a:t> </a:t>
            </a:r>
            <a:r>
              <a:rPr u="none" spc="100" dirty="0">
                <a:solidFill>
                  <a:srgbClr val="333333"/>
                </a:solidFill>
              </a:rPr>
              <a:t>un</a:t>
            </a:r>
            <a:r>
              <a:rPr u="none" spc="-45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alternative</a:t>
            </a:r>
            <a:r>
              <a:rPr u="none" spc="-45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à</a:t>
            </a:r>
            <a:r>
              <a:rPr u="none" spc="-50" dirty="0">
                <a:solidFill>
                  <a:srgbClr val="333333"/>
                </a:solidFill>
              </a:rPr>
              <a:t> </a:t>
            </a:r>
            <a:r>
              <a:rPr u="none" dirty="0"/>
              <a:t>Secrets </a:t>
            </a:r>
            <a:r>
              <a:rPr u="none" dirty="0">
                <a:solidFill>
                  <a:srgbClr val="333333"/>
                </a:solidFill>
              </a:rPr>
              <a:t>,</a:t>
            </a:r>
            <a:r>
              <a:rPr u="none" spc="-45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le</a:t>
            </a:r>
            <a:r>
              <a:rPr u="none" spc="-45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projet</a:t>
            </a:r>
            <a:r>
              <a:rPr u="none" spc="-45" dirty="0">
                <a:solidFill>
                  <a:srgbClr val="333333"/>
                </a:solidFill>
              </a:rPr>
              <a:t> </a:t>
            </a:r>
            <a:r>
              <a:rPr dirty="0">
                <a:hlinkClick r:id="rId2"/>
              </a:rPr>
              <a:t>opérateur de secrets de coffre</a:t>
            </a:r>
            <a:r>
              <a:rPr u="none" spc="-50" dirty="0"/>
              <a:t> </a:t>
            </a:r>
            <a:r>
              <a:rPr u="none" spc="55" dirty="0">
                <a:solidFill>
                  <a:srgbClr val="333333"/>
                </a:solidFill>
              </a:rPr>
              <a:t>fournit</a:t>
            </a:r>
            <a:r>
              <a:rPr u="none" spc="-45" dirty="0">
                <a:solidFill>
                  <a:srgbClr val="333333"/>
                </a:solidFill>
              </a:rPr>
              <a:t> </a:t>
            </a:r>
            <a:r>
              <a:rPr u="none" spc="100" dirty="0">
                <a:solidFill>
                  <a:srgbClr val="333333"/>
                </a:solidFill>
              </a:rPr>
              <a:t>un</a:t>
            </a:r>
            <a:r>
              <a:rPr u="none" spc="-45" dirty="0">
                <a:solidFill>
                  <a:srgbClr val="333333"/>
                </a:solidFill>
              </a:rPr>
              <a:t> </a:t>
            </a:r>
            <a:r>
              <a:rPr u="none" spc="50" dirty="0">
                <a:solidFill>
                  <a:srgbClr val="333333"/>
                </a:solidFill>
              </a:rPr>
              <a:t>opérateur</a:t>
            </a:r>
            <a:r>
              <a:rPr u="none" spc="-45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à</a:t>
            </a:r>
            <a:r>
              <a:rPr u="none" spc="-50" dirty="0">
                <a:solidFill>
                  <a:srgbClr val="333333"/>
                </a:solidFill>
              </a:rPr>
              <a:t> </a:t>
            </a:r>
            <a:r>
              <a:rPr u="none" spc="-10" dirty="0">
                <a:solidFill>
                  <a:srgbClr val="333333"/>
                </a:solidFill>
              </a:rPr>
              <a:t>stock </a:t>
            </a:r>
            <a:r>
              <a:rPr u="none" dirty="0">
                <a:solidFill>
                  <a:srgbClr val="333333"/>
                </a:solidFill>
              </a:rPr>
              <a:t>sensible</a:t>
            </a:r>
            <a:r>
              <a:rPr u="none" spc="105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valeurs</a:t>
            </a:r>
            <a:r>
              <a:rPr u="none" spc="110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dans</a:t>
            </a:r>
            <a:r>
              <a:rPr u="none" spc="105" dirty="0">
                <a:solidFill>
                  <a:srgbClr val="333333"/>
                </a:solidFill>
              </a:rPr>
              <a:t> </a:t>
            </a:r>
            <a:r>
              <a:rPr u="none" spc="-10" dirty="0"/>
              <a:t>Sauter </a:t>
            </a:r>
            <a:r>
              <a:rPr u="none" spc="-10" dirty="0">
                <a:solidFill>
                  <a:srgbClr val="333333"/>
                </a:solidFill>
              </a:rPr>
              <a:t>.</a:t>
            </a:r>
          </a:p>
          <a:p>
            <a:pPr>
              <a:lnSpc>
                <a:spcPct val="100000"/>
              </a:lnSpc>
              <a:spcBef>
                <a:spcPts val="1680"/>
              </a:spcBef>
            </a:pPr>
            <a:r>
              <a:rPr u="none" spc="-10" dirty="0">
                <a:solidFill>
                  <a:srgbClr val="333333"/>
                </a:solidFill>
              </a:rPr>
              <a:t>Exemple:</a:t>
            </a:r>
          </a:p>
          <a:p>
            <a:pPr>
              <a:lnSpc>
                <a:spcPct val="100000"/>
              </a:lnSpc>
              <a:spcBef>
                <a:spcPts val="285"/>
              </a:spcBef>
            </a:pPr>
            <a:endParaRPr u="none" spc="-10" dirty="0">
              <a:solidFill>
                <a:srgbClr val="333333"/>
              </a:solidFill>
            </a:endParaRPr>
          </a:p>
          <a:p>
            <a:pPr marL="142240" marR="7751445">
              <a:lnSpc>
                <a:spcPts val="1880"/>
              </a:lnSpc>
            </a:pPr>
            <a:r>
              <a:rPr sz="1650" u="none" spc="245" dirty="0">
                <a:solidFill>
                  <a:srgbClr val="0077AA"/>
                </a:solidFill>
                <a:latin typeface="Tahoma"/>
                <a:cs typeface="Tahoma"/>
              </a:rPr>
              <a:t>apiVersion </a:t>
            </a:r>
            <a:r>
              <a:rPr sz="1650" u="none" spc="245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u="none" dirty="0">
                <a:solidFill>
                  <a:srgbClr val="999999"/>
                </a:solidFill>
                <a:latin typeface="Tahoma"/>
                <a:cs typeface="Tahoma"/>
              </a:rPr>
              <a:t>  </a:t>
            </a:r>
            <a:r>
              <a:rPr sz="1650" u="none" spc="210" dirty="0">
                <a:solidFill>
                  <a:srgbClr val="000000"/>
                </a:solidFill>
                <a:latin typeface="Tahoma"/>
                <a:cs typeface="Tahoma"/>
              </a:rPr>
              <a:t>ricoberger.de/v1alpha1 </a:t>
            </a:r>
            <a:r>
              <a:rPr sz="1650" u="none" spc="260" dirty="0">
                <a:solidFill>
                  <a:srgbClr val="0077AA"/>
                </a:solidFill>
                <a:latin typeface="Tahoma"/>
                <a:cs typeface="Tahoma"/>
              </a:rPr>
              <a:t>type </a:t>
            </a:r>
            <a:r>
              <a:rPr sz="1650" u="none" spc="260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u="none" spc="484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650" u="none" spc="229" dirty="0">
                <a:solidFill>
                  <a:srgbClr val="000000"/>
                </a:solidFill>
                <a:latin typeface="Tahoma"/>
                <a:cs typeface="Tahoma"/>
              </a:rPr>
              <a:t>Secret du coffre</a:t>
            </a:r>
            <a:endParaRPr sz="1650">
              <a:latin typeface="Tahoma"/>
              <a:cs typeface="Tahoma"/>
            </a:endParaRPr>
          </a:p>
          <a:p>
            <a:pPr marL="142240">
              <a:lnSpc>
                <a:spcPts val="1770"/>
              </a:lnSpc>
            </a:pPr>
            <a:r>
              <a:rPr sz="1650" u="none" spc="155" dirty="0">
                <a:solidFill>
                  <a:srgbClr val="0077AA"/>
                </a:solidFill>
                <a:latin typeface="Tahoma"/>
                <a:cs typeface="Tahoma"/>
              </a:rPr>
              <a:t>métadonnées </a:t>
            </a:r>
            <a:r>
              <a:rPr sz="1650" u="none" spc="155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endParaRPr sz="1650">
              <a:latin typeface="Tahoma"/>
              <a:cs typeface="Tahoma"/>
            </a:endParaRPr>
          </a:p>
          <a:p>
            <a:pPr marL="142240" marR="9895840" indent="252095">
              <a:lnSpc>
                <a:spcPts val="1880"/>
              </a:lnSpc>
              <a:spcBef>
                <a:spcPts val="95"/>
              </a:spcBef>
            </a:pPr>
            <a:r>
              <a:rPr sz="1650" u="none" spc="60" dirty="0">
                <a:solidFill>
                  <a:srgbClr val="0077AA"/>
                </a:solidFill>
                <a:latin typeface="Tahoma"/>
                <a:cs typeface="Tahoma"/>
              </a:rPr>
              <a:t>nom </a:t>
            </a:r>
            <a:r>
              <a:rPr sz="1650" u="none" spc="60" dirty="0">
                <a:solidFill>
                  <a:srgbClr val="999999"/>
                </a:solidFill>
                <a:latin typeface="Tahoma"/>
                <a:cs typeface="Tahoma"/>
              </a:rPr>
              <a:t>: </a:t>
            </a:r>
            <a:r>
              <a:rPr sz="1650" u="none" dirty="0">
                <a:solidFill>
                  <a:srgbClr val="000000"/>
                </a:solidFill>
                <a:latin typeface="Tahoma"/>
                <a:cs typeface="Tahoma"/>
              </a:rPr>
              <a:t>mon </a:t>
            </a:r>
            <a:r>
              <a:rPr sz="1650" u="none" dirty="0">
                <a:solidFill>
                  <a:srgbClr val="999999"/>
                </a:solidFill>
                <a:latin typeface="Tahoma"/>
                <a:cs typeface="Tahoma"/>
              </a:rPr>
              <a:t>- </a:t>
            </a:r>
            <a:r>
              <a:rPr sz="1650" u="none" spc="204" dirty="0">
                <a:solidFill>
                  <a:srgbClr val="0077AA"/>
                </a:solidFill>
                <a:latin typeface="Tahoma"/>
                <a:cs typeface="Tahoma"/>
              </a:rPr>
              <a:t>spécification </a:t>
            </a:r>
            <a:r>
              <a:rPr sz="1650" u="none" spc="250" dirty="0">
                <a:solidFill>
                  <a:srgbClr val="000000"/>
                </a:solidFill>
                <a:latin typeface="Tahoma"/>
                <a:cs typeface="Tahoma"/>
              </a:rPr>
              <a:t>secrète </a:t>
            </a:r>
            <a:r>
              <a:rPr sz="1650" u="none" spc="204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endParaRPr sz="1650">
              <a:latin typeface="Tahoma"/>
              <a:cs typeface="Tahoma"/>
            </a:endParaRPr>
          </a:p>
          <a:p>
            <a:pPr marL="394970">
              <a:lnSpc>
                <a:spcPts val="1770"/>
              </a:lnSpc>
            </a:pPr>
            <a:r>
              <a:rPr sz="1650" u="none" spc="240" dirty="0">
                <a:solidFill>
                  <a:srgbClr val="0077AA"/>
                </a:solidFill>
                <a:latin typeface="Tahoma"/>
                <a:cs typeface="Tahoma"/>
              </a:rPr>
              <a:t>taper </a:t>
            </a:r>
            <a:r>
              <a:rPr sz="1650" u="none" spc="240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u="none" spc="490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650" u="none" spc="-10" dirty="0">
                <a:solidFill>
                  <a:srgbClr val="000000"/>
                </a:solidFill>
                <a:latin typeface="Tahoma"/>
                <a:cs typeface="Tahoma"/>
              </a:rPr>
              <a:t>Opaque</a:t>
            </a:r>
            <a:endParaRPr sz="1650">
              <a:latin typeface="Tahoma"/>
              <a:cs typeface="Tahoma"/>
            </a:endParaRPr>
          </a:p>
          <a:p>
            <a:pPr marL="394970">
              <a:lnSpc>
                <a:spcPts val="1875"/>
              </a:lnSpc>
            </a:pPr>
            <a:r>
              <a:rPr sz="1650" u="none" spc="210" dirty="0">
                <a:solidFill>
                  <a:srgbClr val="0077AA"/>
                </a:solidFill>
                <a:latin typeface="Tahoma"/>
                <a:cs typeface="Tahoma"/>
              </a:rPr>
              <a:t>clés </a:t>
            </a:r>
            <a:r>
              <a:rPr sz="1650" u="none" spc="210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endParaRPr sz="1650">
              <a:latin typeface="Tahoma"/>
              <a:cs typeface="Tahoma"/>
            </a:endParaRPr>
          </a:p>
          <a:p>
            <a:pPr marL="897890" indent="-250825">
              <a:lnSpc>
                <a:spcPts val="1875"/>
              </a:lnSpc>
              <a:buClr>
                <a:srgbClr val="999999"/>
              </a:buClr>
              <a:buChar char="-"/>
              <a:tabLst>
                <a:tab pos="897890" algn="l"/>
              </a:tabLst>
            </a:pPr>
            <a:r>
              <a:rPr sz="1650" u="none" spc="140" dirty="0">
                <a:solidFill>
                  <a:srgbClr val="000000"/>
                </a:solidFill>
                <a:latin typeface="Tahoma"/>
                <a:cs typeface="Tahoma"/>
              </a:rPr>
              <a:t>utilisateur de la base de données</a:t>
            </a:r>
            <a:endParaRPr sz="1650">
              <a:latin typeface="Tahoma"/>
              <a:cs typeface="Tahoma"/>
            </a:endParaRPr>
          </a:p>
          <a:p>
            <a:pPr marL="897890" indent="-250825">
              <a:lnSpc>
                <a:spcPts val="1875"/>
              </a:lnSpc>
              <a:buClr>
                <a:srgbClr val="999999"/>
              </a:buClr>
              <a:buChar char="-"/>
              <a:tabLst>
                <a:tab pos="897890" algn="l"/>
              </a:tabLst>
            </a:pPr>
            <a:r>
              <a:rPr sz="1650" u="none" spc="100" dirty="0">
                <a:solidFill>
                  <a:srgbClr val="000000"/>
                </a:solidFill>
                <a:latin typeface="Tahoma"/>
                <a:cs typeface="Tahoma"/>
              </a:rPr>
              <a:t>mot de passe de la base de données</a:t>
            </a:r>
            <a:endParaRPr sz="1650">
              <a:latin typeface="Tahoma"/>
              <a:cs typeface="Tahoma"/>
            </a:endParaRPr>
          </a:p>
          <a:p>
            <a:pPr marL="394970">
              <a:lnSpc>
                <a:spcPts val="1930"/>
              </a:lnSpc>
            </a:pPr>
            <a:r>
              <a:rPr sz="1650" u="none" spc="220" dirty="0">
                <a:solidFill>
                  <a:srgbClr val="0077AA"/>
                </a:solidFill>
                <a:latin typeface="Tahoma"/>
                <a:cs typeface="Tahoma"/>
              </a:rPr>
              <a:t>chemin </a:t>
            </a:r>
            <a:r>
              <a:rPr sz="1650" u="none" spc="220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u="none" spc="20" dirty="0">
                <a:solidFill>
                  <a:srgbClr val="999999"/>
                </a:solidFill>
                <a:latin typeface="Tahoma"/>
                <a:cs typeface="Tahoma"/>
              </a:rPr>
              <a:t>  </a:t>
            </a:r>
            <a:r>
              <a:rPr sz="1650" u="none" spc="130" dirty="0">
                <a:solidFill>
                  <a:srgbClr val="000000"/>
                </a:solidFill>
                <a:latin typeface="Tahoma"/>
                <a:cs typeface="Tahoma"/>
              </a:rPr>
              <a:t>kvv1/mes </a:t>
            </a:r>
            <a:r>
              <a:rPr sz="1650" u="none" spc="130" dirty="0">
                <a:solidFill>
                  <a:srgbClr val="999999"/>
                </a:solidFill>
                <a:latin typeface="Tahoma"/>
                <a:cs typeface="Tahoma"/>
              </a:rPr>
              <a:t>- </a:t>
            </a:r>
            <a:r>
              <a:rPr sz="1650" u="none" spc="265" dirty="0">
                <a:solidFill>
                  <a:srgbClr val="000000"/>
                </a:solidFill>
                <a:latin typeface="Tahoma"/>
                <a:cs typeface="Tahoma"/>
              </a:rPr>
              <a:t>entités/mon </a:t>
            </a:r>
            <a:r>
              <a:rPr sz="1650" u="none" spc="265" dirty="0">
                <a:solidFill>
                  <a:srgbClr val="999999"/>
                </a:solidFill>
                <a:latin typeface="Tahoma"/>
                <a:cs typeface="Tahoma"/>
              </a:rPr>
              <a:t>- </a:t>
            </a:r>
            <a:r>
              <a:rPr sz="1650" u="none" spc="60" dirty="0">
                <a:solidFill>
                  <a:srgbClr val="000000"/>
                </a:solidFill>
                <a:latin typeface="Tahoma"/>
                <a:cs typeface="Tahoma"/>
              </a:rPr>
              <a:t>application</a:t>
            </a:r>
            <a:endParaRPr sz="1650">
              <a:latin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369108125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785130" y="5248580"/>
            <a:ext cx="1189355" cy="1731010"/>
            <a:chOff x="6785130" y="5248580"/>
            <a:chExt cx="1189355" cy="1731010"/>
          </a:xfrm>
        </p:grpSpPr>
        <p:sp>
          <p:nvSpPr>
            <p:cNvPr id="3" name="object 3"/>
            <p:cNvSpPr/>
            <p:nvPr/>
          </p:nvSpPr>
          <p:spPr>
            <a:xfrm>
              <a:off x="6785130" y="5248580"/>
              <a:ext cx="1189355" cy="1731010"/>
            </a:xfrm>
            <a:custGeom>
              <a:avLst/>
              <a:gdLst/>
              <a:ahLst/>
              <a:cxnLst/>
              <a:rect l="l" t="t" r="r" b="b"/>
              <a:pathLst>
                <a:path w="1189354" h="1731009">
                  <a:moveTo>
                    <a:pt x="502397" y="1730733"/>
                  </a:moveTo>
                  <a:lnTo>
                    <a:pt x="454683" y="1728286"/>
                  </a:lnTo>
                  <a:lnTo>
                    <a:pt x="405512" y="1721220"/>
                  </a:lnTo>
                  <a:lnTo>
                    <a:pt x="361832" y="1698098"/>
                  </a:lnTo>
                  <a:lnTo>
                    <a:pt x="321247" y="1671732"/>
                  </a:lnTo>
                  <a:lnTo>
                    <a:pt x="283649" y="1642351"/>
                  </a:lnTo>
                  <a:lnTo>
                    <a:pt x="248931" y="1610184"/>
                  </a:lnTo>
                  <a:lnTo>
                    <a:pt x="216986" y="1575458"/>
                  </a:lnTo>
                  <a:lnTo>
                    <a:pt x="187705" y="1538402"/>
                  </a:lnTo>
                  <a:lnTo>
                    <a:pt x="160980" y="1499245"/>
                  </a:lnTo>
                  <a:lnTo>
                    <a:pt x="136705" y="1458214"/>
                  </a:lnTo>
                  <a:lnTo>
                    <a:pt x="114771" y="1415539"/>
                  </a:lnTo>
                  <a:lnTo>
                    <a:pt x="95070" y="1371448"/>
                  </a:lnTo>
                  <a:lnTo>
                    <a:pt x="77494" y="1326168"/>
                  </a:lnTo>
                  <a:lnTo>
                    <a:pt x="61937" y="1279929"/>
                  </a:lnTo>
                  <a:lnTo>
                    <a:pt x="48290" y="1232959"/>
                  </a:lnTo>
                  <a:lnTo>
                    <a:pt x="36446" y="1185486"/>
                  </a:lnTo>
                  <a:lnTo>
                    <a:pt x="26296" y="1137739"/>
                  </a:lnTo>
                  <a:lnTo>
                    <a:pt x="17733" y="1089945"/>
                  </a:lnTo>
                  <a:lnTo>
                    <a:pt x="10649" y="1042335"/>
                  </a:lnTo>
                  <a:lnTo>
                    <a:pt x="5351" y="1008608"/>
                  </a:lnTo>
                  <a:lnTo>
                    <a:pt x="736" y="974714"/>
                  </a:lnTo>
                  <a:lnTo>
                    <a:pt x="0" y="941155"/>
                  </a:lnTo>
                  <a:lnTo>
                    <a:pt x="6334" y="908432"/>
                  </a:lnTo>
                  <a:lnTo>
                    <a:pt x="22459" y="878385"/>
                  </a:lnTo>
                  <a:lnTo>
                    <a:pt x="46952" y="854964"/>
                  </a:lnTo>
                  <a:lnTo>
                    <a:pt x="76801" y="841836"/>
                  </a:lnTo>
                  <a:lnTo>
                    <a:pt x="108993" y="842671"/>
                  </a:lnTo>
                  <a:lnTo>
                    <a:pt x="133374" y="854504"/>
                  </a:lnTo>
                  <a:lnTo>
                    <a:pt x="153850" y="872948"/>
                  </a:lnTo>
                  <a:lnTo>
                    <a:pt x="172095" y="894851"/>
                  </a:lnTo>
                  <a:lnTo>
                    <a:pt x="189781" y="917061"/>
                  </a:lnTo>
                  <a:lnTo>
                    <a:pt x="202170" y="930950"/>
                  </a:lnTo>
                  <a:lnTo>
                    <a:pt x="244640" y="966762"/>
                  </a:lnTo>
                  <a:lnTo>
                    <a:pt x="293684" y="992857"/>
                  </a:lnTo>
                  <a:lnTo>
                    <a:pt x="335216" y="1005123"/>
                  </a:lnTo>
                  <a:lnTo>
                    <a:pt x="359818" y="1006943"/>
                  </a:lnTo>
                  <a:lnTo>
                    <a:pt x="383388" y="1003100"/>
                  </a:lnTo>
                  <a:lnTo>
                    <a:pt x="404323" y="992046"/>
                  </a:lnTo>
                  <a:lnTo>
                    <a:pt x="423548" y="966854"/>
                  </a:lnTo>
                  <a:lnTo>
                    <a:pt x="431363" y="935231"/>
                  </a:lnTo>
                  <a:lnTo>
                    <a:pt x="431312" y="900512"/>
                  </a:lnTo>
                  <a:lnTo>
                    <a:pt x="426937" y="866029"/>
                  </a:lnTo>
                  <a:lnTo>
                    <a:pt x="384088" y="619352"/>
                  </a:lnTo>
                  <a:lnTo>
                    <a:pt x="377832" y="586143"/>
                  </a:lnTo>
                  <a:lnTo>
                    <a:pt x="374284" y="552756"/>
                  </a:lnTo>
                  <a:lnTo>
                    <a:pt x="375310" y="485449"/>
                  </a:lnTo>
                  <a:lnTo>
                    <a:pt x="398036" y="421771"/>
                  </a:lnTo>
                  <a:lnTo>
                    <a:pt x="445981" y="377732"/>
                  </a:lnTo>
                  <a:lnTo>
                    <a:pt x="478269" y="370070"/>
                  </a:lnTo>
                  <a:lnTo>
                    <a:pt x="511351" y="374348"/>
                  </a:lnTo>
                  <a:lnTo>
                    <a:pt x="558756" y="416267"/>
                  </a:lnTo>
                  <a:lnTo>
                    <a:pt x="567475" y="457308"/>
                  </a:lnTo>
                  <a:lnTo>
                    <a:pt x="569468" y="471167"/>
                  </a:lnTo>
                  <a:lnTo>
                    <a:pt x="574132" y="484734"/>
                  </a:lnTo>
                  <a:lnTo>
                    <a:pt x="581557" y="496906"/>
                  </a:lnTo>
                  <a:lnTo>
                    <a:pt x="591604" y="506065"/>
                  </a:lnTo>
                  <a:lnTo>
                    <a:pt x="604134" y="510593"/>
                  </a:lnTo>
                  <a:lnTo>
                    <a:pt x="617375" y="509203"/>
                  </a:lnTo>
                  <a:lnTo>
                    <a:pt x="649512" y="481879"/>
                  </a:lnTo>
                  <a:lnTo>
                    <a:pt x="675181" y="440708"/>
                  </a:lnTo>
                  <a:lnTo>
                    <a:pt x="695969" y="396665"/>
                  </a:lnTo>
                  <a:lnTo>
                    <a:pt x="713241" y="350780"/>
                  </a:lnTo>
                  <a:lnTo>
                    <a:pt x="728365" y="304086"/>
                  </a:lnTo>
                  <a:lnTo>
                    <a:pt x="742904" y="257246"/>
                  </a:lnTo>
                  <a:lnTo>
                    <a:pt x="758531" y="210782"/>
                  </a:lnTo>
                  <a:lnTo>
                    <a:pt x="776779" y="165518"/>
                  </a:lnTo>
                  <a:lnTo>
                    <a:pt x="799185" y="122276"/>
                  </a:lnTo>
                  <a:lnTo>
                    <a:pt x="827386" y="82170"/>
                  </a:lnTo>
                  <a:lnTo>
                    <a:pt x="861654" y="47365"/>
                  </a:lnTo>
                  <a:lnTo>
                    <a:pt x="901474" y="20259"/>
                  </a:lnTo>
                  <a:lnTo>
                    <a:pt x="946329" y="3252"/>
                  </a:lnTo>
                  <a:lnTo>
                    <a:pt x="994748" y="0"/>
                  </a:lnTo>
                  <a:lnTo>
                    <a:pt x="1041884" y="11825"/>
                  </a:lnTo>
                  <a:lnTo>
                    <a:pt x="1082157" y="37627"/>
                  </a:lnTo>
                  <a:lnTo>
                    <a:pt x="1109988" y="76303"/>
                  </a:lnTo>
                  <a:lnTo>
                    <a:pt x="1120758" y="122595"/>
                  </a:lnTo>
                  <a:lnTo>
                    <a:pt x="1116478" y="170574"/>
                  </a:lnTo>
                  <a:lnTo>
                    <a:pt x="1101514" y="218135"/>
                  </a:lnTo>
                  <a:lnTo>
                    <a:pt x="1080232" y="263171"/>
                  </a:lnTo>
                  <a:lnTo>
                    <a:pt x="1055905" y="305212"/>
                  </a:lnTo>
                  <a:lnTo>
                    <a:pt x="1029714" y="345849"/>
                  </a:lnTo>
                  <a:lnTo>
                    <a:pt x="1001659" y="385085"/>
                  </a:lnTo>
                  <a:lnTo>
                    <a:pt x="971740" y="422918"/>
                  </a:lnTo>
                  <a:lnTo>
                    <a:pt x="939956" y="459348"/>
                  </a:lnTo>
                  <a:lnTo>
                    <a:pt x="906308" y="494376"/>
                  </a:lnTo>
                  <a:lnTo>
                    <a:pt x="896624" y="503362"/>
                  </a:lnTo>
                  <a:lnTo>
                    <a:pt x="888684" y="513499"/>
                  </a:lnTo>
                  <a:lnTo>
                    <a:pt x="882490" y="524787"/>
                  </a:lnTo>
                  <a:lnTo>
                    <a:pt x="878039" y="537225"/>
                  </a:lnTo>
                  <a:lnTo>
                    <a:pt x="881020" y="559221"/>
                  </a:lnTo>
                  <a:lnTo>
                    <a:pt x="894405" y="577508"/>
                  </a:lnTo>
                  <a:lnTo>
                    <a:pt x="914486" y="590828"/>
                  </a:lnTo>
                  <a:lnTo>
                    <a:pt x="937552" y="597927"/>
                  </a:lnTo>
                  <a:lnTo>
                    <a:pt x="963763" y="599508"/>
                  </a:lnTo>
                  <a:lnTo>
                    <a:pt x="990127" y="597630"/>
                  </a:lnTo>
                  <a:lnTo>
                    <a:pt x="1016575" y="594412"/>
                  </a:lnTo>
                  <a:lnTo>
                    <a:pt x="1043037" y="591976"/>
                  </a:lnTo>
                  <a:lnTo>
                    <a:pt x="1096245" y="598690"/>
                  </a:lnTo>
                  <a:lnTo>
                    <a:pt x="1137066" y="629618"/>
                  </a:lnTo>
                  <a:lnTo>
                    <a:pt x="1146774" y="663072"/>
                  </a:lnTo>
                  <a:lnTo>
                    <a:pt x="1140637" y="698298"/>
                  </a:lnTo>
                  <a:lnTo>
                    <a:pt x="1123676" y="732660"/>
                  </a:lnTo>
                  <a:lnTo>
                    <a:pt x="1100913" y="763520"/>
                  </a:lnTo>
                  <a:lnTo>
                    <a:pt x="1067650" y="800206"/>
                  </a:lnTo>
                  <a:lnTo>
                    <a:pt x="1032586" y="834716"/>
                  </a:lnTo>
                  <a:lnTo>
                    <a:pt x="995721" y="867048"/>
                  </a:lnTo>
                  <a:lnTo>
                    <a:pt x="957055" y="897204"/>
                  </a:lnTo>
                  <a:lnTo>
                    <a:pt x="916588" y="925182"/>
                  </a:lnTo>
                  <a:lnTo>
                    <a:pt x="874320" y="950984"/>
                  </a:lnTo>
                  <a:lnTo>
                    <a:pt x="851159" y="964032"/>
                  </a:lnTo>
                  <a:lnTo>
                    <a:pt x="828403" y="977820"/>
                  </a:lnTo>
                  <a:lnTo>
                    <a:pt x="807180" y="993477"/>
                  </a:lnTo>
                  <a:lnTo>
                    <a:pt x="788622" y="1012132"/>
                  </a:lnTo>
                  <a:lnTo>
                    <a:pt x="774546" y="1035054"/>
                  </a:lnTo>
                  <a:lnTo>
                    <a:pt x="767068" y="1060932"/>
                  </a:lnTo>
                  <a:lnTo>
                    <a:pt x="767763" y="1087034"/>
                  </a:lnTo>
                  <a:lnTo>
                    <a:pt x="778207" y="1110625"/>
                  </a:lnTo>
                  <a:lnTo>
                    <a:pt x="797609" y="1127437"/>
                  </a:lnTo>
                  <a:lnTo>
                    <a:pt x="822172" y="1135657"/>
                  </a:lnTo>
                  <a:lnTo>
                    <a:pt x="848967" y="1136234"/>
                  </a:lnTo>
                  <a:lnTo>
                    <a:pt x="875064" y="1130115"/>
                  </a:lnTo>
                  <a:lnTo>
                    <a:pt x="898936" y="1119089"/>
                  </a:lnTo>
                  <a:lnTo>
                    <a:pt x="921539" y="1105399"/>
                  </a:lnTo>
                  <a:lnTo>
                    <a:pt x="943668" y="1090676"/>
                  </a:lnTo>
                  <a:lnTo>
                    <a:pt x="966117" y="1076554"/>
                  </a:lnTo>
                  <a:lnTo>
                    <a:pt x="1012311" y="1056566"/>
                  </a:lnTo>
                  <a:lnTo>
                    <a:pt x="1061839" y="1048546"/>
                  </a:lnTo>
                  <a:lnTo>
                    <a:pt x="1109665" y="1055423"/>
                  </a:lnTo>
                  <a:lnTo>
                    <a:pt x="1150754" y="1080125"/>
                  </a:lnTo>
                  <a:lnTo>
                    <a:pt x="1174032" y="1113835"/>
                  </a:lnTo>
                  <a:lnTo>
                    <a:pt x="1186732" y="1152757"/>
                  </a:lnTo>
                  <a:lnTo>
                    <a:pt x="1188803" y="1177311"/>
                  </a:lnTo>
                  <a:lnTo>
                    <a:pt x="1188547" y="1185512"/>
                  </a:lnTo>
                  <a:lnTo>
                    <a:pt x="1179072" y="1233927"/>
                  </a:lnTo>
                  <a:lnTo>
                    <a:pt x="1154746" y="1294406"/>
                  </a:lnTo>
                  <a:lnTo>
                    <a:pt x="1113888" y="1361780"/>
                  </a:lnTo>
                  <a:lnTo>
                    <a:pt x="1087905" y="1399296"/>
                  </a:lnTo>
                  <a:lnTo>
                    <a:pt x="1060012" y="1435332"/>
                  </a:lnTo>
                  <a:lnTo>
                    <a:pt x="1030208" y="1469889"/>
                  </a:lnTo>
                  <a:lnTo>
                    <a:pt x="998492" y="1502967"/>
                  </a:lnTo>
                  <a:lnTo>
                    <a:pt x="965091" y="1534342"/>
                  </a:lnTo>
                  <a:lnTo>
                    <a:pt x="930230" y="1563791"/>
                  </a:lnTo>
                  <a:lnTo>
                    <a:pt x="893910" y="1591313"/>
                  </a:lnTo>
                  <a:lnTo>
                    <a:pt x="856130" y="1616910"/>
                  </a:lnTo>
                  <a:lnTo>
                    <a:pt x="816891" y="1640580"/>
                  </a:lnTo>
                  <a:lnTo>
                    <a:pt x="772631" y="1663463"/>
                  </a:lnTo>
                  <a:lnTo>
                    <a:pt x="728487" y="1683366"/>
                  </a:lnTo>
                  <a:lnTo>
                    <a:pt x="684256" y="1700076"/>
                  </a:lnTo>
                  <a:lnTo>
                    <a:pt x="639735" y="1713381"/>
                  </a:lnTo>
                  <a:lnTo>
                    <a:pt x="594720" y="1723068"/>
                  </a:lnTo>
                  <a:lnTo>
                    <a:pt x="549009" y="1728923"/>
                  </a:lnTo>
                  <a:lnTo>
                    <a:pt x="502397" y="1730733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825678" y="5274893"/>
              <a:ext cx="1127760" cy="1517650"/>
            </a:xfrm>
            <a:custGeom>
              <a:avLst/>
              <a:gdLst/>
              <a:ahLst/>
              <a:cxnLst/>
              <a:rect l="l" t="t" r="r" b="b"/>
              <a:pathLst>
                <a:path w="1127759" h="1517650">
                  <a:moveTo>
                    <a:pt x="1127607" y="1131328"/>
                  </a:moveTo>
                  <a:lnTo>
                    <a:pt x="1124572" y="1131874"/>
                  </a:lnTo>
                  <a:lnTo>
                    <a:pt x="1121702" y="1132865"/>
                  </a:lnTo>
                  <a:lnTo>
                    <a:pt x="1118984" y="1134313"/>
                  </a:lnTo>
                  <a:lnTo>
                    <a:pt x="1082192" y="1151051"/>
                  </a:lnTo>
                  <a:lnTo>
                    <a:pt x="985050" y="1199197"/>
                  </a:lnTo>
                  <a:lnTo>
                    <a:pt x="946873" y="1218844"/>
                  </a:lnTo>
                  <a:lnTo>
                    <a:pt x="861402" y="1263675"/>
                  </a:lnTo>
                  <a:lnTo>
                    <a:pt x="549097" y="1429931"/>
                  </a:lnTo>
                  <a:lnTo>
                    <a:pt x="415404" y="1499908"/>
                  </a:lnTo>
                  <a:lnTo>
                    <a:pt x="427697" y="1415592"/>
                  </a:lnTo>
                  <a:lnTo>
                    <a:pt x="435978" y="1364932"/>
                  </a:lnTo>
                  <a:lnTo>
                    <a:pt x="444881" y="1314399"/>
                  </a:lnTo>
                  <a:lnTo>
                    <a:pt x="454418" y="1263980"/>
                  </a:lnTo>
                  <a:lnTo>
                    <a:pt x="464591" y="1213675"/>
                  </a:lnTo>
                  <a:lnTo>
                    <a:pt x="475386" y="1163497"/>
                  </a:lnTo>
                  <a:lnTo>
                    <a:pt x="486803" y="1113434"/>
                  </a:lnTo>
                  <a:lnTo>
                    <a:pt x="534301" y="916190"/>
                  </a:lnTo>
                  <a:lnTo>
                    <a:pt x="548982" y="859434"/>
                  </a:lnTo>
                  <a:lnTo>
                    <a:pt x="565988" y="822452"/>
                  </a:lnTo>
                  <a:lnTo>
                    <a:pt x="572808" y="818743"/>
                  </a:lnTo>
                  <a:lnTo>
                    <a:pt x="612876" y="799960"/>
                  </a:lnTo>
                  <a:lnTo>
                    <a:pt x="670433" y="774458"/>
                  </a:lnTo>
                  <a:lnTo>
                    <a:pt x="716737" y="754951"/>
                  </a:lnTo>
                  <a:lnTo>
                    <a:pt x="768134" y="734288"/>
                  </a:lnTo>
                  <a:lnTo>
                    <a:pt x="823645" y="713105"/>
                  </a:lnTo>
                  <a:lnTo>
                    <a:pt x="879525" y="693089"/>
                  </a:lnTo>
                  <a:lnTo>
                    <a:pt x="931887" y="675500"/>
                  </a:lnTo>
                  <a:lnTo>
                    <a:pt x="979563" y="660425"/>
                  </a:lnTo>
                  <a:lnTo>
                    <a:pt x="1021372" y="647941"/>
                  </a:lnTo>
                  <a:lnTo>
                    <a:pt x="1082230" y="631431"/>
                  </a:lnTo>
                  <a:lnTo>
                    <a:pt x="1089901" y="629970"/>
                  </a:lnTo>
                  <a:lnTo>
                    <a:pt x="1097343" y="627748"/>
                  </a:lnTo>
                  <a:lnTo>
                    <a:pt x="1104544" y="624738"/>
                  </a:lnTo>
                  <a:lnTo>
                    <a:pt x="1096632" y="624890"/>
                  </a:lnTo>
                  <a:lnTo>
                    <a:pt x="1088796" y="625792"/>
                  </a:lnTo>
                  <a:lnTo>
                    <a:pt x="1037793" y="636854"/>
                  </a:lnTo>
                  <a:lnTo>
                    <a:pt x="968883" y="655332"/>
                  </a:lnTo>
                  <a:lnTo>
                    <a:pt x="918870" y="670420"/>
                  </a:lnTo>
                  <a:lnTo>
                    <a:pt x="869264" y="686803"/>
                  </a:lnTo>
                  <a:lnTo>
                    <a:pt x="820077" y="704481"/>
                  </a:lnTo>
                  <a:lnTo>
                    <a:pt x="764514" y="725906"/>
                  </a:lnTo>
                  <a:lnTo>
                    <a:pt x="713232" y="747090"/>
                  </a:lnTo>
                  <a:lnTo>
                    <a:pt x="667283" y="767346"/>
                  </a:lnTo>
                  <a:lnTo>
                    <a:pt x="627710" y="786015"/>
                  </a:lnTo>
                  <a:lnTo>
                    <a:pt x="571322" y="815771"/>
                  </a:lnTo>
                  <a:lnTo>
                    <a:pt x="564299" y="819150"/>
                  </a:lnTo>
                  <a:lnTo>
                    <a:pt x="574357" y="778802"/>
                  </a:lnTo>
                  <a:lnTo>
                    <a:pt x="592975" y="726465"/>
                  </a:lnTo>
                  <a:lnTo>
                    <a:pt x="613041" y="674662"/>
                  </a:lnTo>
                  <a:lnTo>
                    <a:pt x="634555" y="623392"/>
                  </a:lnTo>
                  <a:lnTo>
                    <a:pt x="655523" y="575310"/>
                  </a:lnTo>
                  <a:lnTo>
                    <a:pt x="676605" y="528789"/>
                  </a:lnTo>
                  <a:lnTo>
                    <a:pt x="697585" y="483870"/>
                  </a:lnTo>
                  <a:lnTo>
                    <a:pt x="718312" y="440550"/>
                  </a:lnTo>
                  <a:lnTo>
                    <a:pt x="738682" y="398856"/>
                  </a:lnTo>
                  <a:lnTo>
                    <a:pt x="758761" y="358914"/>
                  </a:lnTo>
                  <a:lnTo>
                    <a:pt x="778586" y="320852"/>
                  </a:lnTo>
                  <a:lnTo>
                    <a:pt x="798207" y="284772"/>
                  </a:lnTo>
                  <a:lnTo>
                    <a:pt x="823366" y="240766"/>
                  </a:lnTo>
                  <a:lnTo>
                    <a:pt x="849807" y="197586"/>
                  </a:lnTo>
                  <a:lnTo>
                    <a:pt x="877506" y="155244"/>
                  </a:lnTo>
                  <a:lnTo>
                    <a:pt x="906475" y="113741"/>
                  </a:lnTo>
                  <a:lnTo>
                    <a:pt x="936726" y="73050"/>
                  </a:lnTo>
                  <a:lnTo>
                    <a:pt x="961123" y="41529"/>
                  </a:lnTo>
                  <a:lnTo>
                    <a:pt x="990587" y="5067"/>
                  </a:lnTo>
                  <a:lnTo>
                    <a:pt x="994156" y="152"/>
                  </a:lnTo>
                  <a:lnTo>
                    <a:pt x="959269" y="40208"/>
                  </a:lnTo>
                  <a:lnTo>
                    <a:pt x="934199" y="71120"/>
                  </a:lnTo>
                  <a:lnTo>
                    <a:pt x="903287" y="111455"/>
                  </a:lnTo>
                  <a:lnTo>
                    <a:pt x="873734" y="152692"/>
                  </a:lnTo>
                  <a:lnTo>
                    <a:pt x="845527" y="194818"/>
                  </a:lnTo>
                  <a:lnTo>
                    <a:pt x="818667" y="237858"/>
                  </a:lnTo>
                  <a:lnTo>
                    <a:pt x="793153" y="281800"/>
                  </a:lnTo>
                  <a:lnTo>
                    <a:pt x="773201" y="317792"/>
                  </a:lnTo>
                  <a:lnTo>
                    <a:pt x="753071" y="355815"/>
                  </a:lnTo>
                  <a:lnTo>
                    <a:pt x="732751" y="395744"/>
                  </a:lnTo>
                  <a:lnTo>
                    <a:pt x="712216" y="437426"/>
                  </a:lnTo>
                  <a:lnTo>
                    <a:pt x="691324" y="480745"/>
                  </a:lnTo>
                  <a:lnTo>
                    <a:pt x="670102" y="525665"/>
                  </a:lnTo>
                  <a:lnTo>
                    <a:pt x="648779" y="572185"/>
                  </a:lnTo>
                  <a:lnTo>
                    <a:pt x="627557" y="620268"/>
                  </a:lnTo>
                  <a:lnTo>
                    <a:pt x="605840" y="671537"/>
                  </a:lnTo>
                  <a:lnTo>
                    <a:pt x="585558" y="723341"/>
                  </a:lnTo>
                  <a:lnTo>
                    <a:pt x="566712" y="775677"/>
                  </a:lnTo>
                  <a:lnTo>
                    <a:pt x="551180" y="822858"/>
                  </a:lnTo>
                  <a:lnTo>
                    <a:pt x="551002" y="821448"/>
                  </a:lnTo>
                  <a:lnTo>
                    <a:pt x="549617" y="815047"/>
                  </a:lnTo>
                  <a:lnTo>
                    <a:pt x="540778" y="785469"/>
                  </a:lnTo>
                  <a:lnTo>
                    <a:pt x="486067" y="586943"/>
                  </a:lnTo>
                  <a:lnTo>
                    <a:pt x="472160" y="538429"/>
                  </a:lnTo>
                  <a:lnTo>
                    <a:pt x="458508" y="493471"/>
                  </a:lnTo>
                  <a:lnTo>
                    <a:pt x="445350" y="453047"/>
                  </a:lnTo>
                  <a:lnTo>
                    <a:pt x="422059" y="389610"/>
                  </a:lnTo>
                  <a:lnTo>
                    <a:pt x="413169" y="368388"/>
                  </a:lnTo>
                  <a:lnTo>
                    <a:pt x="410908" y="362153"/>
                  </a:lnTo>
                  <a:lnTo>
                    <a:pt x="407987" y="356247"/>
                  </a:lnTo>
                  <a:lnTo>
                    <a:pt x="404380" y="350685"/>
                  </a:lnTo>
                  <a:lnTo>
                    <a:pt x="405752" y="357149"/>
                  </a:lnTo>
                  <a:lnTo>
                    <a:pt x="407682" y="363448"/>
                  </a:lnTo>
                  <a:lnTo>
                    <a:pt x="410184" y="369582"/>
                  </a:lnTo>
                  <a:lnTo>
                    <a:pt x="438848" y="455256"/>
                  </a:lnTo>
                  <a:lnTo>
                    <a:pt x="451231" y="495795"/>
                  </a:lnTo>
                  <a:lnTo>
                    <a:pt x="464375" y="540778"/>
                  </a:lnTo>
                  <a:lnTo>
                    <a:pt x="504367" y="682764"/>
                  </a:lnTo>
                  <a:lnTo>
                    <a:pt x="516280" y="723544"/>
                  </a:lnTo>
                  <a:lnTo>
                    <a:pt x="527126" y="758939"/>
                  </a:lnTo>
                  <a:lnTo>
                    <a:pt x="536575" y="787755"/>
                  </a:lnTo>
                  <a:lnTo>
                    <a:pt x="544233" y="809663"/>
                  </a:lnTo>
                  <a:lnTo>
                    <a:pt x="546061" y="816063"/>
                  </a:lnTo>
                  <a:lnTo>
                    <a:pt x="548589" y="822159"/>
                  </a:lnTo>
                  <a:lnTo>
                    <a:pt x="550354" y="825347"/>
                  </a:lnTo>
                  <a:lnTo>
                    <a:pt x="549300" y="828560"/>
                  </a:lnTo>
                  <a:lnTo>
                    <a:pt x="533806" y="884897"/>
                  </a:lnTo>
                  <a:lnTo>
                    <a:pt x="478904" y="1110716"/>
                  </a:lnTo>
                  <a:lnTo>
                    <a:pt x="467474" y="1160881"/>
                  </a:lnTo>
                  <a:lnTo>
                    <a:pt x="456692" y="1211173"/>
                  </a:lnTo>
                  <a:lnTo>
                    <a:pt x="446557" y="1261592"/>
                  </a:lnTo>
                  <a:lnTo>
                    <a:pt x="437070" y="1312125"/>
                  </a:lnTo>
                  <a:lnTo>
                    <a:pt x="428231" y="1362786"/>
                  </a:lnTo>
                  <a:lnTo>
                    <a:pt x="420027" y="1413560"/>
                  </a:lnTo>
                  <a:lnTo>
                    <a:pt x="412483" y="1464462"/>
                  </a:lnTo>
                  <a:lnTo>
                    <a:pt x="407936" y="1497977"/>
                  </a:lnTo>
                  <a:lnTo>
                    <a:pt x="407060" y="1496733"/>
                  </a:lnTo>
                  <a:lnTo>
                    <a:pt x="403936" y="1491830"/>
                  </a:lnTo>
                  <a:lnTo>
                    <a:pt x="399923" y="1484833"/>
                  </a:lnTo>
                  <a:lnTo>
                    <a:pt x="395160" y="1476946"/>
                  </a:lnTo>
                  <a:lnTo>
                    <a:pt x="350532" y="1404340"/>
                  </a:lnTo>
                  <a:lnTo>
                    <a:pt x="330809" y="1371663"/>
                  </a:lnTo>
                  <a:lnTo>
                    <a:pt x="309270" y="1335316"/>
                  </a:lnTo>
                  <a:lnTo>
                    <a:pt x="286118" y="1295755"/>
                  </a:lnTo>
                  <a:lnTo>
                    <a:pt x="261543" y="1253375"/>
                  </a:lnTo>
                  <a:lnTo>
                    <a:pt x="181952" y="1115110"/>
                  </a:lnTo>
                  <a:lnTo>
                    <a:pt x="155879" y="1070432"/>
                  </a:lnTo>
                  <a:lnTo>
                    <a:pt x="130924" y="1028230"/>
                  </a:lnTo>
                  <a:lnTo>
                    <a:pt x="107315" y="988898"/>
                  </a:lnTo>
                  <a:lnTo>
                    <a:pt x="85267" y="952855"/>
                  </a:lnTo>
                  <a:lnTo>
                    <a:pt x="65011" y="920508"/>
                  </a:lnTo>
                  <a:lnTo>
                    <a:pt x="38696" y="879627"/>
                  </a:lnTo>
                  <a:lnTo>
                    <a:pt x="18300" y="849249"/>
                  </a:lnTo>
                  <a:lnTo>
                    <a:pt x="13093" y="841514"/>
                  </a:lnTo>
                  <a:lnTo>
                    <a:pt x="8178" y="834517"/>
                  </a:lnTo>
                  <a:lnTo>
                    <a:pt x="1930" y="825881"/>
                  </a:lnTo>
                  <a:lnTo>
                    <a:pt x="0" y="823950"/>
                  </a:lnTo>
                  <a:lnTo>
                    <a:pt x="901" y="826516"/>
                  </a:lnTo>
                  <a:lnTo>
                    <a:pt x="2133" y="828890"/>
                  </a:lnTo>
                  <a:lnTo>
                    <a:pt x="3721" y="831088"/>
                  </a:lnTo>
                  <a:lnTo>
                    <a:pt x="15621" y="850887"/>
                  </a:lnTo>
                  <a:lnTo>
                    <a:pt x="60261" y="923632"/>
                  </a:lnTo>
                  <a:lnTo>
                    <a:pt x="80035" y="956259"/>
                  </a:lnTo>
                  <a:lnTo>
                    <a:pt x="101612" y="992555"/>
                  </a:lnTo>
                  <a:lnTo>
                    <a:pt x="124790" y="1032090"/>
                  </a:lnTo>
                  <a:lnTo>
                    <a:pt x="149377" y="1074470"/>
                  </a:lnTo>
                  <a:lnTo>
                    <a:pt x="228968" y="1212735"/>
                  </a:lnTo>
                  <a:lnTo>
                    <a:pt x="255016" y="1257427"/>
                  </a:lnTo>
                  <a:lnTo>
                    <a:pt x="279946" y="1299679"/>
                  </a:lnTo>
                  <a:lnTo>
                    <a:pt x="303555" y="1339049"/>
                  </a:lnTo>
                  <a:lnTo>
                    <a:pt x="325615" y="1375117"/>
                  </a:lnTo>
                  <a:lnTo>
                    <a:pt x="345909" y="1407464"/>
                  </a:lnTo>
                  <a:lnTo>
                    <a:pt x="372097" y="1448231"/>
                  </a:lnTo>
                  <a:lnTo>
                    <a:pt x="405726" y="1497634"/>
                  </a:lnTo>
                  <a:lnTo>
                    <a:pt x="407187" y="1499946"/>
                  </a:lnTo>
                  <a:lnTo>
                    <a:pt x="407606" y="1500479"/>
                  </a:lnTo>
                  <a:lnTo>
                    <a:pt x="405574" y="1515478"/>
                  </a:lnTo>
                  <a:lnTo>
                    <a:pt x="413016" y="1517269"/>
                  </a:lnTo>
                  <a:lnTo>
                    <a:pt x="415112" y="1502054"/>
                  </a:lnTo>
                  <a:lnTo>
                    <a:pt x="415467" y="1501914"/>
                  </a:lnTo>
                  <a:lnTo>
                    <a:pt x="417918" y="1500606"/>
                  </a:lnTo>
                  <a:lnTo>
                    <a:pt x="455599" y="1483855"/>
                  </a:lnTo>
                  <a:lnTo>
                    <a:pt x="552792" y="1435696"/>
                  </a:lnTo>
                  <a:lnTo>
                    <a:pt x="632333" y="1394358"/>
                  </a:lnTo>
                  <a:lnTo>
                    <a:pt x="988783" y="1204899"/>
                  </a:lnTo>
                  <a:lnTo>
                    <a:pt x="1099934" y="1146810"/>
                  </a:lnTo>
                  <a:lnTo>
                    <a:pt x="1120609" y="1135799"/>
                  </a:lnTo>
                  <a:lnTo>
                    <a:pt x="1123175" y="1134656"/>
                  </a:lnTo>
                  <a:lnTo>
                    <a:pt x="1125499" y="1133170"/>
                  </a:lnTo>
                  <a:lnTo>
                    <a:pt x="1127607" y="1131328"/>
                  </a:lnTo>
                  <a:close/>
                </a:path>
              </a:pathLst>
            </a:custGeom>
            <a:solidFill>
              <a:srgbClr val="DFDF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5094221" y="3772801"/>
            <a:ext cx="1638300" cy="3141980"/>
            <a:chOff x="5094221" y="3772801"/>
            <a:chExt cx="1638300" cy="3141980"/>
          </a:xfrm>
        </p:grpSpPr>
        <p:sp>
          <p:nvSpPr>
            <p:cNvPr id="6" name="object 6"/>
            <p:cNvSpPr/>
            <p:nvPr/>
          </p:nvSpPr>
          <p:spPr>
            <a:xfrm>
              <a:off x="5094221" y="3772801"/>
              <a:ext cx="1638300" cy="3077845"/>
            </a:xfrm>
            <a:custGeom>
              <a:avLst/>
              <a:gdLst/>
              <a:ahLst/>
              <a:cxnLst/>
              <a:rect l="l" t="t" r="r" b="b"/>
              <a:pathLst>
                <a:path w="1638300" h="3077845">
                  <a:moveTo>
                    <a:pt x="1054066" y="3077826"/>
                  </a:moveTo>
                  <a:lnTo>
                    <a:pt x="796825" y="3011321"/>
                  </a:lnTo>
                  <a:lnTo>
                    <a:pt x="714020" y="2982553"/>
                  </a:lnTo>
                  <a:lnTo>
                    <a:pt x="636993" y="2952938"/>
                  </a:lnTo>
                  <a:lnTo>
                    <a:pt x="565594" y="2922658"/>
                  </a:lnTo>
                  <a:lnTo>
                    <a:pt x="499670" y="2891894"/>
                  </a:lnTo>
                  <a:lnTo>
                    <a:pt x="439071" y="2860828"/>
                  </a:lnTo>
                  <a:lnTo>
                    <a:pt x="383644" y="2829642"/>
                  </a:lnTo>
                  <a:lnTo>
                    <a:pt x="333240" y="2798518"/>
                  </a:lnTo>
                  <a:lnTo>
                    <a:pt x="287705" y="2767636"/>
                  </a:lnTo>
                  <a:lnTo>
                    <a:pt x="246889" y="2737179"/>
                  </a:lnTo>
                  <a:lnTo>
                    <a:pt x="210641" y="2707329"/>
                  </a:lnTo>
                  <a:lnTo>
                    <a:pt x="178810" y="2678267"/>
                  </a:lnTo>
                  <a:lnTo>
                    <a:pt x="151242" y="2650174"/>
                  </a:lnTo>
                  <a:lnTo>
                    <a:pt x="108297" y="2597626"/>
                  </a:lnTo>
                  <a:lnTo>
                    <a:pt x="80595" y="2551138"/>
                  </a:lnTo>
                  <a:lnTo>
                    <a:pt x="66925" y="2512162"/>
                  </a:lnTo>
                  <a:lnTo>
                    <a:pt x="64973" y="2495946"/>
                  </a:lnTo>
                  <a:lnTo>
                    <a:pt x="72915" y="2455215"/>
                  </a:lnTo>
                  <a:lnTo>
                    <a:pt x="96768" y="2426945"/>
                  </a:lnTo>
                  <a:lnTo>
                    <a:pt x="132780" y="2409188"/>
                  </a:lnTo>
                  <a:lnTo>
                    <a:pt x="177198" y="2399999"/>
                  </a:lnTo>
                  <a:lnTo>
                    <a:pt x="226269" y="2397430"/>
                  </a:lnTo>
                  <a:lnTo>
                    <a:pt x="276241" y="2399536"/>
                  </a:lnTo>
                  <a:lnTo>
                    <a:pt x="336157" y="2405613"/>
                  </a:lnTo>
                  <a:lnTo>
                    <a:pt x="394030" y="2412698"/>
                  </a:lnTo>
                  <a:lnTo>
                    <a:pt x="444069" y="2417725"/>
                  </a:lnTo>
                  <a:lnTo>
                    <a:pt x="480482" y="2417633"/>
                  </a:lnTo>
                  <a:lnTo>
                    <a:pt x="497478" y="2409356"/>
                  </a:lnTo>
                  <a:lnTo>
                    <a:pt x="501042" y="2392939"/>
                  </a:lnTo>
                  <a:lnTo>
                    <a:pt x="497311" y="2376661"/>
                  </a:lnTo>
                  <a:lnTo>
                    <a:pt x="484736" y="2359770"/>
                  </a:lnTo>
                  <a:lnTo>
                    <a:pt x="461771" y="2341512"/>
                  </a:lnTo>
                  <a:lnTo>
                    <a:pt x="419442" y="2313130"/>
                  </a:lnTo>
                  <a:lnTo>
                    <a:pt x="384412" y="2288627"/>
                  </a:lnTo>
                  <a:lnTo>
                    <a:pt x="343286" y="2258476"/>
                  </a:lnTo>
                  <a:lnTo>
                    <a:pt x="298427" y="2223594"/>
                  </a:lnTo>
                  <a:lnTo>
                    <a:pt x="252195" y="2184902"/>
                  </a:lnTo>
                  <a:lnTo>
                    <a:pt x="206952" y="2143317"/>
                  </a:lnTo>
                  <a:lnTo>
                    <a:pt x="165058" y="2099760"/>
                  </a:lnTo>
                  <a:lnTo>
                    <a:pt x="128877" y="2055149"/>
                  </a:lnTo>
                  <a:lnTo>
                    <a:pt x="100768" y="2010403"/>
                  </a:lnTo>
                  <a:lnTo>
                    <a:pt x="83093" y="1966441"/>
                  </a:lnTo>
                  <a:lnTo>
                    <a:pt x="78215" y="1924183"/>
                  </a:lnTo>
                  <a:lnTo>
                    <a:pt x="88557" y="1884233"/>
                  </a:lnTo>
                  <a:lnTo>
                    <a:pt x="112657" y="1853304"/>
                  </a:lnTo>
                  <a:lnTo>
                    <a:pt x="147675" y="1830265"/>
                  </a:lnTo>
                  <a:lnTo>
                    <a:pt x="190769" y="1813985"/>
                  </a:lnTo>
                  <a:lnTo>
                    <a:pt x="239099" y="1803333"/>
                  </a:lnTo>
                  <a:lnTo>
                    <a:pt x="289823" y="1797179"/>
                  </a:lnTo>
                  <a:lnTo>
                    <a:pt x="340100" y="1794392"/>
                  </a:lnTo>
                  <a:lnTo>
                    <a:pt x="387090" y="1793841"/>
                  </a:lnTo>
                  <a:lnTo>
                    <a:pt x="459842" y="1794925"/>
                  </a:lnTo>
                  <a:lnTo>
                    <a:pt x="479922" y="1794297"/>
                  </a:lnTo>
                  <a:lnTo>
                    <a:pt x="505215" y="1783971"/>
                  </a:lnTo>
                  <a:lnTo>
                    <a:pt x="511984" y="1765359"/>
                  </a:lnTo>
                  <a:lnTo>
                    <a:pt x="505698" y="1743958"/>
                  </a:lnTo>
                  <a:lnTo>
                    <a:pt x="295684" y="1536931"/>
                  </a:lnTo>
                  <a:lnTo>
                    <a:pt x="203452" y="1449807"/>
                  </a:lnTo>
                  <a:lnTo>
                    <a:pt x="161460" y="1410710"/>
                  </a:lnTo>
                  <a:lnTo>
                    <a:pt x="124932" y="1377265"/>
                  </a:lnTo>
                  <a:lnTo>
                    <a:pt x="81748" y="1334796"/>
                  </a:lnTo>
                  <a:lnTo>
                    <a:pt x="47158" y="1293092"/>
                  </a:lnTo>
                  <a:lnTo>
                    <a:pt x="21667" y="1252353"/>
                  </a:lnTo>
                  <a:lnTo>
                    <a:pt x="5779" y="1212781"/>
                  </a:lnTo>
                  <a:lnTo>
                    <a:pt x="0" y="1174574"/>
                  </a:lnTo>
                  <a:lnTo>
                    <a:pt x="4833" y="1137935"/>
                  </a:lnTo>
                  <a:lnTo>
                    <a:pt x="20785" y="1103063"/>
                  </a:lnTo>
                  <a:lnTo>
                    <a:pt x="52414" y="1075380"/>
                  </a:lnTo>
                  <a:lnTo>
                    <a:pt x="95225" y="1064606"/>
                  </a:lnTo>
                  <a:lnTo>
                    <a:pt x="144533" y="1065551"/>
                  </a:lnTo>
                  <a:lnTo>
                    <a:pt x="195652" y="1073031"/>
                  </a:lnTo>
                  <a:lnTo>
                    <a:pt x="243894" y="1081858"/>
                  </a:lnTo>
                  <a:lnTo>
                    <a:pt x="284573" y="1086846"/>
                  </a:lnTo>
                  <a:lnTo>
                    <a:pt x="323361" y="1074701"/>
                  </a:lnTo>
                  <a:lnTo>
                    <a:pt x="339789" y="1045373"/>
                  </a:lnTo>
                  <a:lnTo>
                    <a:pt x="342967" y="1015543"/>
                  </a:lnTo>
                  <a:lnTo>
                    <a:pt x="342002" y="1001892"/>
                  </a:lnTo>
                  <a:lnTo>
                    <a:pt x="327294" y="964646"/>
                  </a:lnTo>
                  <a:lnTo>
                    <a:pt x="287493" y="853670"/>
                  </a:lnTo>
                  <a:lnTo>
                    <a:pt x="229085" y="670107"/>
                  </a:lnTo>
                  <a:lnTo>
                    <a:pt x="158556" y="415102"/>
                  </a:lnTo>
                  <a:lnTo>
                    <a:pt x="128802" y="187458"/>
                  </a:lnTo>
                  <a:lnTo>
                    <a:pt x="160100" y="64091"/>
                  </a:lnTo>
                  <a:lnTo>
                    <a:pt x="210004" y="13310"/>
                  </a:lnTo>
                  <a:lnTo>
                    <a:pt x="236071" y="3426"/>
                  </a:lnTo>
                  <a:lnTo>
                    <a:pt x="232798" y="4765"/>
                  </a:lnTo>
                  <a:lnTo>
                    <a:pt x="260936" y="0"/>
                  </a:lnTo>
                  <a:lnTo>
                    <a:pt x="330807" y="18416"/>
                  </a:lnTo>
                  <a:lnTo>
                    <a:pt x="420596" y="109083"/>
                  </a:lnTo>
                  <a:lnTo>
                    <a:pt x="508488" y="321072"/>
                  </a:lnTo>
                  <a:lnTo>
                    <a:pt x="573993" y="577440"/>
                  </a:lnTo>
                  <a:lnTo>
                    <a:pt x="614532" y="765740"/>
                  </a:lnTo>
                  <a:lnTo>
                    <a:pt x="635152" y="881789"/>
                  </a:lnTo>
                  <a:lnTo>
                    <a:pt x="640903" y="921402"/>
                  </a:lnTo>
                  <a:lnTo>
                    <a:pt x="646817" y="933648"/>
                  </a:lnTo>
                  <a:lnTo>
                    <a:pt x="664336" y="957778"/>
                  </a:lnTo>
                  <a:lnTo>
                    <a:pt x="693125" y="974879"/>
                  </a:lnTo>
                  <a:lnTo>
                    <a:pt x="732849" y="966036"/>
                  </a:lnTo>
                  <a:lnTo>
                    <a:pt x="765696" y="941441"/>
                  </a:lnTo>
                  <a:lnTo>
                    <a:pt x="803156" y="909725"/>
                  </a:lnTo>
                  <a:lnTo>
                    <a:pt x="843765" y="877753"/>
                  </a:lnTo>
                  <a:lnTo>
                    <a:pt x="886060" y="852390"/>
                  </a:lnTo>
                  <a:lnTo>
                    <a:pt x="928578" y="840499"/>
                  </a:lnTo>
                  <a:lnTo>
                    <a:pt x="969856" y="848946"/>
                  </a:lnTo>
                  <a:lnTo>
                    <a:pt x="1001064" y="871231"/>
                  </a:lnTo>
                  <a:lnTo>
                    <a:pt x="1023490" y="900577"/>
                  </a:lnTo>
                  <a:lnTo>
                    <a:pt x="1037463" y="936576"/>
                  </a:lnTo>
                  <a:lnTo>
                    <a:pt x="1043311" y="978817"/>
                  </a:lnTo>
                  <a:lnTo>
                    <a:pt x="1041362" y="1026894"/>
                  </a:lnTo>
                  <a:lnTo>
                    <a:pt x="1031943" y="1080398"/>
                  </a:lnTo>
                  <a:lnTo>
                    <a:pt x="1015383" y="1138919"/>
                  </a:lnTo>
                  <a:lnTo>
                    <a:pt x="1000174" y="1186250"/>
                  </a:lnTo>
                  <a:lnTo>
                    <a:pt x="983082" y="1241159"/>
                  </a:lnTo>
                  <a:lnTo>
                    <a:pt x="964870" y="1300896"/>
                  </a:lnTo>
                  <a:lnTo>
                    <a:pt x="928123" y="1423852"/>
                  </a:lnTo>
                  <a:lnTo>
                    <a:pt x="869876" y="1623199"/>
                  </a:lnTo>
                  <a:lnTo>
                    <a:pt x="867184" y="1646095"/>
                  </a:lnTo>
                  <a:lnTo>
                    <a:pt x="872442" y="1667777"/>
                  </a:lnTo>
                  <a:lnTo>
                    <a:pt x="887576" y="1680672"/>
                  </a:lnTo>
                  <a:lnTo>
                    <a:pt x="914510" y="1677206"/>
                  </a:lnTo>
                  <a:lnTo>
                    <a:pt x="932164" y="1667822"/>
                  </a:lnTo>
                  <a:lnTo>
                    <a:pt x="994646" y="1630842"/>
                  </a:lnTo>
                  <a:lnTo>
                    <a:pt x="1035664" y="1608027"/>
                  </a:lnTo>
                  <a:lnTo>
                    <a:pt x="1080661" y="1585518"/>
                  </a:lnTo>
                  <a:lnTo>
                    <a:pt x="1127732" y="1565705"/>
                  </a:lnTo>
                  <a:lnTo>
                    <a:pt x="1174971" y="1550978"/>
                  </a:lnTo>
                  <a:lnTo>
                    <a:pt x="1220475" y="1543731"/>
                  </a:lnTo>
                  <a:lnTo>
                    <a:pt x="1262338" y="1546352"/>
                  </a:lnTo>
                  <a:lnTo>
                    <a:pt x="1298657" y="1561233"/>
                  </a:lnTo>
                  <a:lnTo>
                    <a:pt x="1327525" y="1590766"/>
                  </a:lnTo>
                  <a:lnTo>
                    <a:pt x="1344327" y="1629858"/>
                  </a:lnTo>
                  <a:lnTo>
                    <a:pt x="1350863" y="1676786"/>
                  </a:lnTo>
                  <a:lnTo>
                    <a:pt x="1348726" y="1729580"/>
                  </a:lnTo>
                  <a:lnTo>
                    <a:pt x="1339510" y="1786269"/>
                  </a:lnTo>
                  <a:lnTo>
                    <a:pt x="1324808" y="1844881"/>
                  </a:lnTo>
                  <a:lnTo>
                    <a:pt x="1306212" y="1903446"/>
                  </a:lnTo>
                  <a:lnTo>
                    <a:pt x="1285317" y="1959994"/>
                  </a:lnTo>
                  <a:lnTo>
                    <a:pt x="1263715" y="2012553"/>
                  </a:lnTo>
                  <a:lnTo>
                    <a:pt x="1242999" y="2059152"/>
                  </a:lnTo>
                  <a:lnTo>
                    <a:pt x="1224763" y="2097821"/>
                  </a:lnTo>
                  <a:lnTo>
                    <a:pt x="1202103" y="2143485"/>
                  </a:lnTo>
                  <a:lnTo>
                    <a:pt x="1191265" y="2170751"/>
                  </a:lnTo>
                  <a:lnTo>
                    <a:pt x="1188824" y="2191671"/>
                  </a:lnTo>
                  <a:lnTo>
                    <a:pt x="1193692" y="2207653"/>
                  </a:lnTo>
                  <a:lnTo>
                    <a:pt x="1204781" y="2220107"/>
                  </a:lnTo>
                  <a:lnTo>
                    <a:pt x="1223418" y="2218755"/>
                  </a:lnTo>
                  <a:lnTo>
                    <a:pt x="1254895" y="2200577"/>
                  </a:lnTo>
                  <a:lnTo>
                    <a:pt x="1295770" y="2171173"/>
                  </a:lnTo>
                  <a:lnTo>
                    <a:pt x="1342602" y="2136142"/>
                  </a:lnTo>
                  <a:lnTo>
                    <a:pt x="1391947" y="2101082"/>
                  </a:lnTo>
                  <a:lnTo>
                    <a:pt x="1434562" y="2074462"/>
                  </a:lnTo>
                  <a:lnTo>
                    <a:pt x="1478504" y="2052321"/>
                  </a:lnTo>
                  <a:lnTo>
                    <a:pt x="1521553" y="2038223"/>
                  </a:lnTo>
                  <a:lnTo>
                    <a:pt x="1561490" y="2035729"/>
                  </a:lnTo>
                  <a:lnTo>
                    <a:pt x="1596096" y="2048403"/>
                  </a:lnTo>
                  <a:lnTo>
                    <a:pt x="1623151" y="2079807"/>
                  </a:lnTo>
                  <a:lnTo>
                    <a:pt x="1637008" y="2135465"/>
                  </a:lnTo>
                  <a:lnTo>
                    <a:pt x="1637703" y="2160870"/>
                  </a:lnTo>
                  <a:lnTo>
                    <a:pt x="1636067" y="2189564"/>
                  </a:lnTo>
                  <a:lnTo>
                    <a:pt x="1624911" y="2256491"/>
                  </a:lnTo>
                  <a:lnTo>
                    <a:pt x="1614948" y="2294560"/>
                  </a:lnTo>
                  <a:lnTo>
                    <a:pt x="1601765" y="2335590"/>
                  </a:lnTo>
                  <a:lnTo>
                    <a:pt x="1585142" y="2379499"/>
                  </a:lnTo>
                  <a:lnTo>
                    <a:pt x="1564855" y="2426203"/>
                  </a:lnTo>
                  <a:lnTo>
                    <a:pt x="1540683" y="2475623"/>
                  </a:lnTo>
                  <a:lnTo>
                    <a:pt x="1512404" y="2527674"/>
                  </a:lnTo>
                  <a:lnTo>
                    <a:pt x="1479796" y="2582276"/>
                  </a:lnTo>
                  <a:lnTo>
                    <a:pt x="1442638" y="2639345"/>
                  </a:lnTo>
                  <a:lnTo>
                    <a:pt x="1400707" y="2698800"/>
                  </a:lnTo>
                  <a:lnTo>
                    <a:pt x="1353781" y="2760560"/>
                  </a:lnTo>
                  <a:lnTo>
                    <a:pt x="1301639" y="2824540"/>
                  </a:lnTo>
                  <a:lnTo>
                    <a:pt x="1244059" y="2890661"/>
                  </a:lnTo>
                  <a:lnTo>
                    <a:pt x="1054066" y="3077826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313476" y="4123194"/>
              <a:ext cx="1174115" cy="2791460"/>
            </a:xfrm>
            <a:custGeom>
              <a:avLst/>
              <a:gdLst/>
              <a:ahLst/>
              <a:cxnLst/>
              <a:rect l="l" t="t" r="r" b="b"/>
              <a:pathLst>
                <a:path w="1174114" h="2791459">
                  <a:moveTo>
                    <a:pt x="565962" y="1771827"/>
                  </a:moveTo>
                  <a:lnTo>
                    <a:pt x="560730" y="1768767"/>
                  </a:lnTo>
                  <a:lnTo>
                    <a:pt x="555218" y="1766341"/>
                  </a:lnTo>
                  <a:lnTo>
                    <a:pt x="549440" y="1764538"/>
                  </a:lnTo>
                  <a:lnTo>
                    <a:pt x="503174" y="1747570"/>
                  </a:lnTo>
                  <a:lnTo>
                    <a:pt x="434263" y="1723148"/>
                  </a:lnTo>
                  <a:lnTo>
                    <a:pt x="349631" y="1694154"/>
                  </a:lnTo>
                  <a:lnTo>
                    <a:pt x="227698" y="1653717"/>
                  </a:lnTo>
                  <a:lnTo>
                    <a:pt x="148183" y="1628394"/>
                  </a:lnTo>
                  <a:lnTo>
                    <a:pt x="142506" y="1626247"/>
                  </a:lnTo>
                  <a:lnTo>
                    <a:pt x="136652" y="1624799"/>
                  </a:lnTo>
                  <a:lnTo>
                    <a:pt x="130632" y="1624088"/>
                  </a:lnTo>
                  <a:lnTo>
                    <a:pt x="135801" y="1627263"/>
                  </a:lnTo>
                  <a:lnTo>
                    <a:pt x="141312" y="1629689"/>
                  </a:lnTo>
                  <a:lnTo>
                    <a:pt x="147142" y="1631378"/>
                  </a:lnTo>
                  <a:lnTo>
                    <a:pt x="193408" y="1648485"/>
                  </a:lnTo>
                  <a:lnTo>
                    <a:pt x="303110" y="1686788"/>
                  </a:lnTo>
                  <a:lnTo>
                    <a:pt x="390855" y="1716544"/>
                  </a:lnTo>
                  <a:lnTo>
                    <a:pt x="468884" y="1742338"/>
                  </a:lnTo>
                  <a:lnTo>
                    <a:pt x="548398" y="1767662"/>
                  </a:lnTo>
                  <a:lnTo>
                    <a:pt x="554075" y="1769821"/>
                  </a:lnTo>
                  <a:lnTo>
                    <a:pt x="559917" y="1771205"/>
                  </a:lnTo>
                  <a:lnTo>
                    <a:pt x="565962" y="1771827"/>
                  </a:lnTo>
                  <a:close/>
                </a:path>
                <a:path w="1174114" h="2791459">
                  <a:moveTo>
                    <a:pt x="725893" y="630529"/>
                  </a:moveTo>
                  <a:lnTo>
                    <a:pt x="703427" y="661771"/>
                  </a:lnTo>
                  <a:lnTo>
                    <a:pt x="679030" y="698347"/>
                  </a:lnTo>
                  <a:lnTo>
                    <a:pt x="647839" y="745934"/>
                  </a:lnTo>
                  <a:lnTo>
                    <a:pt x="611339" y="802284"/>
                  </a:lnTo>
                  <a:lnTo>
                    <a:pt x="571017" y="865149"/>
                  </a:lnTo>
                  <a:lnTo>
                    <a:pt x="495185" y="984961"/>
                  </a:lnTo>
                  <a:lnTo>
                    <a:pt x="465124" y="1033221"/>
                  </a:lnTo>
                  <a:lnTo>
                    <a:pt x="442175" y="1070686"/>
                  </a:lnTo>
                  <a:lnTo>
                    <a:pt x="423278" y="1104099"/>
                  </a:lnTo>
                  <a:lnTo>
                    <a:pt x="429602" y="1096124"/>
                  </a:lnTo>
                  <a:lnTo>
                    <a:pt x="470014" y="1036231"/>
                  </a:lnTo>
                  <a:lnTo>
                    <a:pt x="501167" y="988733"/>
                  </a:lnTo>
                  <a:lnTo>
                    <a:pt x="537654" y="932459"/>
                  </a:lnTo>
                  <a:lnTo>
                    <a:pt x="578015" y="869619"/>
                  </a:lnTo>
                  <a:lnTo>
                    <a:pt x="618134" y="806577"/>
                  </a:lnTo>
                  <a:lnTo>
                    <a:pt x="653948" y="749769"/>
                  </a:lnTo>
                  <a:lnTo>
                    <a:pt x="684034" y="701471"/>
                  </a:lnTo>
                  <a:lnTo>
                    <a:pt x="706996" y="663981"/>
                  </a:lnTo>
                  <a:lnTo>
                    <a:pt x="725893" y="630529"/>
                  </a:lnTo>
                  <a:close/>
                </a:path>
                <a:path w="1174114" h="2791459">
                  <a:moveTo>
                    <a:pt x="1173873" y="1963458"/>
                  </a:moveTo>
                  <a:lnTo>
                    <a:pt x="1167511" y="1968842"/>
                  </a:lnTo>
                  <a:lnTo>
                    <a:pt x="1161605" y="1974684"/>
                  </a:lnTo>
                  <a:lnTo>
                    <a:pt x="1156169" y="1981009"/>
                  </a:lnTo>
                  <a:lnTo>
                    <a:pt x="1078064" y="2064397"/>
                  </a:lnTo>
                  <a:lnTo>
                    <a:pt x="1041107" y="2103208"/>
                  </a:lnTo>
                  <a:lnTo>
                    <a:pt x="999934" y="2145792"/>
                  </a:lnTo>
                  <a:lnTo>
                    <a:pt x="955319" y="2191080"/>
                  </a:lnTo>
                  <a:lnTo>
                    <a:pt x="910221" y="2235873"/>
                  </a:lnTo>
                  <a:lnTo>
                    <a:pt x="867791" y="2277160"/>
                  </a:lnTo>
                  <a:lnTo>
                    <a:pt x="829119" y="2314194"/>
                  </a:lnTo>
                  <a:lnTo>
                    <a:pt x="745985" y="2392540"/>
                  </a:lnTo>
                  <a:lnTo>
                    <a:pt x="739622" y="2397887"/>
                  </a:lnTo>
                  <a:lnTo>
                    <a:pt x="738987" y="2398534"/>
                  </a:lnTo>
                  <a:lnTo>
                    <a:pt x="608037" y="1887067"/>
                  </a:lnTo>
                  <a:lnTo>
                    <a:pt x="580288" y="1778927"/>
                  </a:lnTo>
                  <a:lnTo>
                    <a:pt x="578065" y="1770329"/>
                  </a:lnTo>
                  <a:lnTo>
                    <a:pt x="582472" y="1766620"/>
                  </a:lnTo>
                  <a:lnTo>
                    <a:pt x="652678" y="1709813"/>
                  </a:lnTo>
                  <a:lnTo>
                    <a:pt x="684644" y="1682140"/>
                  </a:lnTo>
                  <a:lnTo>
                    <a:pt x="719455" y="1650961"/>
                  </a:lnTo>
                  <a:lnTo>
                    <a:pt x="756246" y="1616798"/>
                  </a:lnTo>
                  <a:lnTo>
                    <a:pt x="792403" y="1581873"/>
                  </a:lnTo>
                  <a:lnTo>
                    <a:pt x="825436" y="1548676"/>
                  </a:lnTo>
                  <a:lnTo>
                    <a:pt x="854671" y="1518056"/>
                  </a:lnTo>
                  <a:lnTo>
                    <a:pt x="890219" y="1479003"/>
                  </a:lnTo>
                  <a:lnTo>
                    <a:pt x="914704" y="1450898"/>
                  </a:lnTo>
                  <a:lnTo>
                    <a:pt x="919327" y="1446199"/>
                  </a:lnTo>
                  <a:lnTo>
                    <a:pt x="923290" y="1440992"/>
                  </a:lnTo>
                  <a:lnTo>
                    <a:pt x="926604" y="1435277"/>
                  </a:lnTo>
                  <a:lnTo>
                    <a:pt x="921194" y="1439303"/>
                  </a:lnTo>
                  <a:lnTo>
                    <a:pt x="916241" y="1443824"/>
                  </a:lnTo>
                  <a:lnTo>
                    <a:pt x="911720" y="1448816"/>
                  </a:lnTo>
                  <a:lnTo>
                    <a:pt x="849007" y="1513370"/>
                  </a:lnTo>
                  <a:lnTo>
                    <a:pt x="819251" y="1543316"/>
                  </a:lnTo>
                  <a:lnTo>
                    <a:pt x="786053" y="1576082"/>
                  </a:lnTo>
                  <a:lnTo>
                    <a:pt x="749998" y="1610842"/>
                  </a:lnTo>
                  <a:lnTo>
                    <a:pt x="713473" y="1645069"/>
                  </a:lnTo>
                  <a:lnTo>
                    <a:pt x="679018" y="1676488"/>
                  </a:lnTo>
                  <a:lnTo>
                    <a:pt x="647547" y="1704619"/>
                  </a:lnTo>
                  <a:lnTo>
                    <a:pt x="579945" y="1764080"/>
                  </a:lnTo>
                  <a:lnTo>
                    <a:pt x="577024" y="1766277"/>
                  </a:lnTo>
                  <a:lnTo>
                    <a:pt x="552704" y="1671764"/>
                  </a:lnTo>
                  <a:lnTo>
                    <a:pt x="539038" y="1618843"/>
                  </a:lnTo>
                  <a:lnTo>
                    <a:pt x="496404" y="1454404"/>
                  </a:lnTo>
                  <a:lnTo>
                    <a:pt x="439762" y="1236827"/>
                  </a:lnTo>
                  <a:lnTo>
                    <a:pt x="412343" y="1131887"/>
                  </a:lnTo>
                  <a:lnTo>
                    <a:pt x="385597" y="1029893"/>
                  </a:lnTo>
                  <a:lnTo>
                    <a:pt x="359613" y="931100"/>
                  </a:lnTo>
                  <a:lnTo>
                    <a:pt x="334441" y="835799"/>
                  </a:lnTo>
                  <a:lnTo>
                    <a:pt x="322186" y="789546"/>
                  </a:lnTo>
                  <a:lnTo>
                    <a:pt x="298373" y="699998"/>
                  </a:lnTo>
                  <a:lnTo>
                    <a:pt x="286842" y="656767"/>
                  </a:lnTo>
                  <a:lnTo>
                    <a:pt x="275551" y="614616"/>
                  </a:lnTo>
                  <a:lnTo>
                    <a:pt x="264528" y="573582"/>
                  </a:lnTo>
                  <a:lnTo>
                    <a:pt x="253784" y="533692"/>
                  </a:lnTo>
                  <a:lnTo>
                    <a:pt x="243319" y="494982"/>
                  </a:lnTo>
                  <a:lnTo>
                    <a:pt x="217106" y="398487"/>
                  </a:lnTo>
                  <a:lnTo>
                    <a:pt x="201968" y="342950"/>
                  </a:lnTo>
                  <a:lnTo>
                    <a:pt x="187744" y="291033"/>
                  </a:lnTo>
                  <a:lnTo>
                    <a:pt x="174485" y="242887"/>
                  </a:lnTo>
                  <a:lnTo>
                    <a:pt x="162229" y="198640"/>
                  </a:lnTo>
                  <a:lnTo>
                    <a:pt x="151015" y="158445"/>
                  </a:lnTo>
                  <a:lnTo>
                    <a:pt x="133057" y="94640"/>
                  </a:lnTo>
                  <a:lnTo>
                    <a:pt x="120078" y="49136"/>
                  </a:lnTo>
                  <a:lnTo>
                    <a:pt x="112026" y="21424"/>
                  </a:lnTo>
                  <a:lnTo>
                    <a:pt x="109791" y="13233"/>
                  </a:lnTo>
                  <a:lnTo>
                    <a:pt x="106527" y="2527"/>
                  </a:lnTo>
                  <a:lnTo>
                    <a:pt x="105486" y="0"/>
                  </a:lnTo>
                  <a:lnTo>
                    <a:pt x="105930" y="2819"/>
                  </a:lnTo>
                  <a:lnTo>
                    <a:pt x="107264" y="8178"/>
                  </a:lnTo>
                  <a:lnTo>
                    <a:pt x="113512" y="31978"/>
                  </a:lnTo>
                  <a:lnTo>
                    <a:pt x="123850" y="70802"/>
                  </a:lnTo>
                  <a:lnTo>
                    <a:pt x="137769" y="123329"/>
                  </a:lnTo>
                  <a:lnTo>
                    <a:pt x="147281" y="159562"/>
                  </a:lnTo>
                  <a:lnTo>
                    <a:pt x="157962" y="199936"/>
                  </a:lnTo>
                  <a:lnTo>
                    <a:pt x="169748" y="244322"/>
                  </a:lnTo>
                  <a:lnTo>
                    <a:pt x="237045" y="496722"/>
                  </a:lnTo>
                  <a:lnTo>
                    <a:pt x="257924" y="575462"/>
                  </a:lnTo>
                  <a:lnTo>
                    <a:pt x="279920" y="658710"/>
                  </a:lnTo>
                  <a:lnTo>
                    <a:pt x="302945" y="746226"/>
                  </a:lnTo>
                  <a:lnTo>
                    <a:pt x="326948" y="837730"/>
                  </a:lnTo>
                  <a:lnTo>
                    <a:pt x="377647" y="1031709"/>
                  </a:lnTo>
                  <a:lnTo>
                    <a:pt x="398983" y="1113751"/>
                  </a:lnTo>
                  <a:lnTo>
                    <a:pt x="397192" y="1111961"/>
                  </a:lnTo>
                  <a:lnTo>
                    <a:pt x="392226" y="1108049"/>
                  </a:lnTo>
                  <a:lnTo>
                    <a:pt x="386829" y="1104696"/>
                  </a:lnTo>
                  <a:lnTo>
                    <a:pt x="344131" y="1074940"/>
                  </a:lnTo>
                  <a:lnTo>
                    <a:pt x="203974" y="974953"/>
                  </a:lnTo>
                  <a:lnTo>
                    <a:pt x="163779" y="946759"/>
                  </a:lnTo>
                  <a:lnTo>
                    <a:pt x="126085" y="920800"/>
                  </a:lnTo>
                  <a:lnTo>
                    <a:pt x="91744" y="897623"/>
                  </a:lnTo>
                  <a:lnTo>
                    <a:pt x="61595" y="877798"/>
                  </a:lnTo>
                  <a:lnTo>
                    <a:pt x="16954" y="850125"/>
                  </a:lnTo>
                  <a:lnTo>
                    <a:pt x="11607" y="846531"/>
                  </a:lnTo>
                  <a:lnTo>
                    <a:pt x="5956" y="843508"/>
                  </a:lnTo>
                  <a:lnTo>
                    <a:pt x="0" y="841057"/>
                  </a:lnTo>
                  <a:lnTo>
                    <a:pt x="4445" y="845439"/>
                  </a:lnTo>
                  <a:lnTo>
                    <a:pt x="9296" y="849312"/>
                  </a:lnTo>
                  <a:lnTo>
                    <a:pt x="14579" y="852652"/>
                  </a:lnTo>
                  <a:lnTo>
                    <a:pt x="57429" y="882408"/>
                  </a:lnTo>
                  <a:lnTo>
                    <a:pt x="238442" y="1009599"/>
                  </a:lnTo>
                  <a:lnTo>
                    <a:pt x="310045" y="1059408"/>
                  </a:lnTo>
                  <a:lnTo>
                    <a:pt x="339966" y="1079550"/>
                  </a:lnTo>
                  <a:lnTo>
                    <a:pt x="384594" y="1107363"/>
                  </a:lnTo>
                  <a:lnTo>
                    <a:pt x="389978" y="1110983"/>
                  </a:lnTo>
                  <a:lnTo>
                    <a:pt x="395681" y="1114018"/>
                  </a:lnTo>
                  <a:lnTo>
                    <a:pt x="399440" y="1115542"/>
                  </a:lnTo>
                  <a:lnTo>
                    <a:pt x="445376" y="1292085"/>
                  </a:lnTo>
                  <a:lnTo>
                    <a:pt x="530555" y="1621028"/>
                  </a:lnTo>
                  <a:lnTo>
                    <a:pt x="569671" y="1772958"/>
                  </a:lnTo>
                  <a:lnTo>
                    <a:pt x="565810" y="1777771"/>
                  </a:lnTo>
                  <a:lnTo>
                    <a:pt x="570306" y="1775434"/>
                  </a:lnTo>
                  <a:lnTo>
                    <a:pt x="695782" y="2262695"/>
                  </a:lnTo>
                  <a:lnTo>
                    <a:pt x="721969" y="2363940"/>
                  </a:lnTo>
                  <a:lnTo>
                    <a:pt x="732675" y="2405202"/>
                  </a:lnTo>
                  <a:lnTo>
                    <a:pt x="728573" y="2410244"/>
                  </a:lnTo>
                  <a:lnTo>
                    <a:pt x="733209" y="2407259"/>
                  </a:lnTo>
                  <a:lnTo>
                    <a:pt x="735418" y="2415756"/>
                  </a:lnTo>
                  <a:lnTo>
                    <a:pt x="733806" y="2414943"/>
                  </a:lnTo>
                  <a:lnTo>
                    <a:pt x="726617" y="2412022"/>
                  </a:lnTo>
                  <a:lnTo>
                    <a:pt x="719201" y="2409647"/>
                  </a:lnTo>
                  <a:lnTo>
                    <a:pt x="659688" y="2388819"/>
                  </a:lnTo>
                  <a:lnTo>
                    <a:pt x="570992" y="2358796"/>
                  </a:lnTo>
                  <a:lnTo>
                    <a:pt x="462114" y="2322753"/>
                  </a:lnTo>
                  <a:lnTo>
                    <a:pt x="353021" y="2287270"/>
                  </a:lnTo>
                  <a:lnTo>
                    <a:pt x="263779" y="2258923"/>
                  </a:lnTo>
                  <a:lnTo>
                    <a:pt x="203377" y="2240483"/>
                  </a:lnTo>
                  <a:lnTo>
                    <a:pt x="196075" y="2237854"/>
                  </a:lnTo>
                  <a:lnTo>
                    <a:pt x="188582" y="2235974"/>
                  </a:lnTo>
                  <a:lnTo>
                    <a:pt x="180911" y="2234831"/>
                  </a:lnTo>
                  <a:lnTo>
                    <a:pt x="187845" y="2238349"/>
                  </a:lnTo>
                  <a:lnTo>
                    <a:pt x="195033" y="2241232"/>
                  </a:lnTo>
                  <a:lnTo>
                    <a:pt x="202488" y="2243455"/>
                  </a:lnTo>
                  <a:lnTo>
                    <a:pt x="262001" y="2264435"/>
                  </a:lnTo>
                  <a:lnTo>
                    <a:pt x="350558" y="2294394"/>
                  </a:lnTo>
                  <a:lnTo>
                    <a:pt x="459435" y="2330488"/>
                  </a:lnTo>
                  <a:lnTo>
                    <a:pt x="568528" y="2365972"/>
                  </a:lnTo>
                  <a:lnTo>
                    <a:pt x="657758" y="2394318"/>
                  </a:lnTo>
                  <a:lnTo>
                    <a:pt x="718159" y="2412771"/>
                  </a:lnTo>
                  <a:lnTo>
                    <a:pt x="725512" y="2415400"/>
                  </a:lnTo>
                  <a:lnTo>
                    <a:pt x="733044" y="2417292"/>
                  </a:lnTo>
                  <a:lnTo>
                    <a:pt x="735926" y="2417724"/>
                  </a:lnTo>
                  <a:lnTo>
                    <a:pt x="747217" y="2461145"/>
                  </a:lnTo>
                  <a:lnTo>
                    <a:pt x="759421" y="2507945"/>
                  </a:lnTo>
                  <a:lnTo>
                    <a:pt x="771309" y="2553398"/>
                  </a:lnTo>
                  <a:lnTo>
                    <a:pt x="782866" y="2597378"/>
                  </a:lnTo>
                  <a:lnTo>
                    <a:pt x="794054" y="2639796"/>
                  </a:lnTo>
                  <a:lnTo>
                    <a:pt x="804862" y="2680512"/>
                  </a:lnTo>
                  <a:lnTo>
                    <a:pt x="815238" y="2719438"/>
                  </a:lnTo>
                  <a:lnTo>
                    <a:pt x="825182" y="2756446"/>
                  </a:lnTo>
                  <a:lnTo>
                    <a:pt x="834656" y="2791409"/>
                  </a:lnTo>
                  <a:lnTo>
                    <a:pt x="840752" y="2789783"/>
                  </a:lnTo>
                  <a:lnTo>
                    <a:pt x="831443" y="2754693"/>
                  </a:lnTo>
                  <a:lnTo>
                    <a:pt x="821651" y="2717596"/>
                  </a:lnTo>
                  <a:lnTo>
                    <a:pt x="811428" y="2678582"/>
                  </a:lnTo>
                  <a:lnTo>
                    <a:pt x="800773" y="2637764"/>
                  </a:lnTo>
                  <a:lnTo>
                    <a:pt x="789724" y="2595270"/>
                  </a:lnTo>
                  <a:lnTo>
                    <a:pt x="778319" y="2551201"/>
                  </a:lnTo>
                  <a:lnTo>
                    <a:pt x="766559" y="2505684"/>
                  </a:lnTo>
                  <a:lnTo>
                    <a:pt x="742111" y="2410714"/>
                  </a:lnTo>
                  <a:lnTo>
                    <a:pt x="739952" y="2402332"/>
                  </a:lnTo>
                  <a:lnTo>
                    <a:pt x="741984" y="2400770"/>
                  </a:lnTo>
                  <a:lnTo>
                    <a:pt x="748068" y="2395207"/>
                  </a:lnTo>
                  <a:lnTo>
                    <a:pt x="799249" y="2350579"/>
                  </a:lnTo>
                  <a:lnTo>
                    <a:pt x="833932" y="2319185"/>
                  </a:lnTo>
                  <a:lnTo>
                    <a:pt x="873099" y="2282609"/>
                  </a:lnTo>
                  <a:lnTo>
                    <a:pt x="915809" y="2241600"/>
                  </a:lnTo>
                  <a:lnTo>
                    <a:pt x="961123" y="2196884"/>
                  </a:lnTo>
                  <a:lnTo>
                    <a:pt x="1005776" y="2151456"/>
                  </a:lnTo>
                  <a:lnTo>
                    <a:pt x="1046670" y="2108492"/>
                  </a:lnTo>
                  <a:lnTo>
                    <a:pt x="1083094" y="2069071"/>
                  </a:lnTo>
                  <a:lnTo>
                    <a:pt x="1140142" y="2005279"/>
                  </a:lnTo>
                  <a:lnTo>
                    <a:pt x="1159002" y="1983092"/>
                  </a:lnTo>
                  <a:lnTo>
                    <a:pt x="1164564" y="1977009"/>
                  </a:lnTo>
                  <a:lnTo>
                    <a:pt x="1169530" y="1970468"/>
                  </a:lnTo>
                  <a:lnTo>
                    <a:pt x="1173873" y="1963458"/>
                  </a:lnTo>
                  <a:close/>
                </a:path>
              </a:pathLst>
            </a:custGeom>
            <a:solidFill>
              <a:srgbClr val="DFDF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/>
          <p:nvPr/>
        </p:nvSpPr>
        <p:spPr>
          <a:xfrm>
            <a:off x="4002354" y="700582"/>
            <a:ext cx="567690" cy="970915"/>
          </a:xfrm>
          <a:custGeom>
            <a:avLst/>
            <a:gdLst/>
            <a:ahLst/>
            <a:cxnLst/>
            <a:rect l="l" t="t" r="r" b="b"/>
            <a:pathLst>
              <a:path w="567689" h="970914">
                <a:moveTo>
                  <a:pt x="560222" y="767029"/>
                </a:moveTo>
                <a:lnTo>
                  <a:pt x="415010" y="722388"/>
                </a:lnTo>
                <a:lnTo>
                  <a:pt x="407073" y="740867"/>
                </a:lnTo>
                <a:lnTo>
                  <a:pt x="380047" y="778725"/>
                </a:lnTo>
                <a:lnTo>
                  <a:pt x="329145" y="809574"/>
                </a:lnTo>
                <a:lnTo>
                  <a:pt x="249567" y="807046"/>
                </a:lnTo>
                <a:lnTo>
                  <a:pt x="240474" y="804164"/>
                </a:lnTo>
                <a:lnTo>
                  <a:pt x="199923" y="779919"/>
                </a:lnTo>
                <a:lnTo>
                  <a:pt x="171462" y="742213"/>
                </a:lnTo>
                <a:lnTo>
                  <a:pt x="159258" y="696506"/>
                </a:lnTo>
                <a:lnTo>
                  <a:pt x="158788" y="688441"/>
                </a:lnTo>
                <a:lnTo>
                  <a:pt x="158788" y="680389"/>
                </a:lnTo>
                <a:lnTo>
                  <a:pt x="165938" y="640892"/>
                </a:lnTo>
                <a:lnTo>
                  <a:pt x="184353" y="605180"/>
                </a:lnTo>
                <a:lnTo>
                  <a:pt x="239395" y="560006"/>
                </a:lnTo>
                <a:lnTo>
                  <a:pt x="283083" y="548525"/>
                </a:lnTo>
                <a:lnTo>
                  <a:pt x="337096" y="552183"/>
                </a:lnTo>
                <a:lnTo>
                  <a:pt x="401332" y="576135"/>
                </a:lnTo>
                <a:lnTo>
                  <a:pt x="503542" y="248818"/>
                </a:lnTo>
                <a:lnTo>
                  <a:pt x="359968" y="204190"/>
                </a:lnTo>
                <a:lnTo>
                  <a:pt x="300456" y="395960"/>
                </a:lnTo>
                <a:lnTo>
                  <a:pt x="265341" y="397738"/>
                </a:lnTo>
                <a:lnTo>
                  <a:pt x="182892" y="418261"/>
                </a:lnTo>
                <a:lnTo>
                  <a:pt x="87490" y="480390"/>
                </a:lnTo>
                <a:lnTo>
                  <a:pt x="13462" y="606933"/>
                </a:lnTo>
                <a:lnTo>
                  <a:pt x="495" y="667537"/>
                </a:lnTo>
                <a:lnTo>
                  <a:pt x="0" y="722058"/>
                </a:lnTo>
                <a:lnTo>
                  <a:pt x="9956" y="770597"/>
                </a:lnTo>
                <a:lnTo>
                  <a:pt x="28359" y="813295"/>
                </a:lnTo>
                <a:lnTo>
                  <a:pt x="53200" y="850265"/>
                </a:lnTo>
                <a:lnTo>
                  <a:pt x="82473" y="881634"/>
                </a:lnTo>
                <a:lnTo>
                  <a:pt x="114173" y="907503"/>
                </a:lnTo>
                <a:lnTo>
                  <a:pt x="146291" y="928027"/>
                </a:lnTo>
                <a:lnTo>
                  <a:pt x="203746" y="953452"/>
                </a:lnTo>
                <a:lnTo>
                  <a:pt x="251142" y="965111"/>
                </a:lnTo>
                <a:lnTo>
                  <a:pt x="318731" y="970826"/>
                </a:lnTo>
                <a:lnTo>
                  <a:pt x="356755" y="967625"/>
                </a:lnTo>
                <a:lnTo>
                  <a:pt x="395820" y="958342"/>
                </a:lnTo>
                <a:lnTo>
                  <a:pt x="434606" y="941438"/>
                </a:lnTo>
                <a:lnTo>
                  <a:pt x="471766" y="915390"/>
                </a:lnTo>
                <a:lnTo>
                  <a:pt x="505980" y="878662"/>
                </a:lnTo>
                <a:lnTo>
                  <a:pt x="535914" y="829716"/>
                </a:lnTo>
                <a:lnTo>
                  <a:pt x="560222" y="767029"/>
                </a:lnTo>
                <a:close/>
              </a:path>
              <a:path w="567689" h="970914">
                <a:moveTo>
                  <a:pt x="567588" y="45466"/>
                </a:moveTo>
                <a:lnTo>
                  <a:pt x="421868" y="0"/>
                </a:lnTo>
                <a:lnTo>
                  <a:pt x="379412" y="136067"/>
                </a:lnTo>
                <a:lnTo>
                  <a:pt x="525132" y="181533"/>
                </a:lnTo>
                <a:lnTo>
                  <a:pt x="567588" y="45466"/>
                </a:lnTo>
                <a:close/>
              </a:path>
            </a:pathLst>
          </a:custGeom>
          <a:solidFill>
            <a:srgbClr val="F5F5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960416" y="957808"/>
            <a:ext cx="224790" cy="377190"/>
          </a:xfrm>
          <a:custGeom>
            <a:avLst/>
            <a:gdLst/>
            <a:ahLst/>
            <a:cxnLst/>
            <a:rect l="l" t="t" r="r" b="b"/>
            <a:pathLst>
              <a:path w="224789" h="377190">
                <a:moveTo>
                  <a:pt x="223126" y="361327"/>
                </a:moveTo>
                <a:lnTo>
                  <a:pt x="208470" y="306641"/>
                </a:lnTo>
                <a:lnTo>
                  <a:pt x="149872" y="322338"/>
                </a:lnTo>
                <a:lnTo>
                  <a:pt x="164541" y="377037"/>
                </a:lnTo>
                <a:lnTo>
                  <a:pt x="223126" y="361327"/>
                </a:lnTo>
                <a:close/>
              </a:path>
              <a:path w="224789" h="377190">
                <a:moveTo>
                  <a:pt x="224180" y="110909"/>
                </a:moveTo>
                <a:lnTo>
                  <a:pt x="193408" y="30822"/>
                </a:lnTo>
                <a:lnTo>
                  <a:pt x="155117" y="6642"/>
                </a:lnTo>
                <a:lnTo>
                  <a:pt x="114973" y="0"/>
                </a:lnTo>
                <a:lnTo>
                  <a:pt x="83172" y="3644"/>
                </a:lnTo>
                <a:lnTo>
                  <a:pt x="56121" y="13042"/>
                </a:lnTo>
                <a:lnTo>
                  <a:pt x="23075" y="35725"/>
                </a:lnTo>
                <a:lnTo>
                  <a:pt x="0" y="76517"/>
                </a:lnTo>
                <a:lnTo>
                  <a:pt x="2832" y="140233"/>
                </a:lnTo>
                <a:lnTo>
                  <a:pt x="60998" y="125349"/>
                </a:lnTo>
                <a:lnTo>
                  <a:pt x="60109" y="122047"/>
                </a:lnTo>
                <a:lnTo>
                  <a:pt x="59563" y="118694"/>
                </a:lnTo>
                <a:lnTo>
                  <a:pt x="59143" y="111861"/>
                </a:lnTo>
                <a:lnTo>
                  <a:pt x="59270" y="108458"/>
                </a:lnTo>
                <a:lnTo>
                  <a:pt x="60210" y="101688"/>
                </a:lnTo>
                <a:lnTo>
                  <a:pt x="82943" y="68872"/>
                </a:lnTo>
                <a:lnTo>
                  <a:pt x="108445" y="60261"/>
                </a:lnTo>
                <a:lnTo>
                  <a:pt x="118567" y="60413"/>
                </a:lnTo>
                <a:lnTo>
                  <a:pt x="157327" y="87312"/>
                </a:lnTo>
                <a:lnTo>
                  <a:pt x="162763" y="109791"/>
                </a:lnTo>
                <a:lnTo>
                  <a:pt x="162725" y="116065"/>
                </a:lnTo>
                <a:lnTo>
                  <a:pt x="141579" y="155702"/>
                </a:lnTo>
                <a:lnTo>
                  <a:pt x="96113" y="171323"/>
                </a:lnTo>
                <a:lnTo>
                  <a:pt x="130784" y="302399"/>
                </a:lnTo>
                <a:lnTo>
                  <a:pt x="188214" y="287515"/>
                </a:lnTo>
                <a:lnTo>
                  <a:pt x="167970" y="210743"/>
                </a:lnTo>
                <a:lnTo>
                  <a:pt x="173380" y="207492"/>
                </a:lnTo>
                <a:lnTo>
                  <a:pt x="204355" y="176390"/>
                </a:lnTo>
                <a:lnTo>
                  <a:pt x="222745" y="129768"/>
                </a:lnTo>
                <a:lnTo>
                  <a:pt x="223558" y="123532"/>
                </a:lnTo>
                <a:lnTo>
                  <a:pt x="224180" y="110909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750704" y="2529395"/>
            <a:ext cx="234950" cy="379730"/>
          </a:xfrm>
          <a:custGeom>
            <a:avLst/>
            <a:gdLst/>
            <a:ahLst/>
            <a:cxnLst/>
            <a:rect l="l" t="t" r="r" b="b"/>
            <a:pathLst>
              <a:path w="234950" h="379730">
                <a:moveTo>
                  <a:pt x="75996" y="326440"/>
                </a:moveTo>
                <a:lnTo>
                  <a:pt x="19202" y="305866"/>
                </a:lnTo>
                <a:lnTo>
                  <a:pt x="0" y="358889"/>
                </a:lnTo>
                <a:lnTo>
                  <a:pt x="56794" y="379463"/>
                </a:lnTo>
                <a:lnTo>
                  <a:pt x="75996" y="326440"/>
                </a:lnTo>
                <a:close/>
              </a:path>
              <a:path w="234950" h="379730">
                <a:moveTo>
                  <a:pt x="234746" y="92760"/>
                </a:moveTo>
                <a:lnTo>
                  <a:pt x="217055" y="51142"/>
                </a:lnTo>
                <a:lnTo>
                  <a:pt x="187833" y="22898"/>
                </a:lnTo>
                <a:lnTo>
                  <a:pt x="131673" y="114"/>
                </a:lnTo>
                <a:lnTo>
                  <a:pt x="91478" y="0"/>
                </a:lnTo>
                <a:lnTo>
                  <a:pt x="49250" y="20447"/>
                </a:lnTo>
                <a:lnTo>
                  <a:pt x="15328" y="74447"/>
                </a:lnTo>
                <a:lnTo>
                  <a:pt x="71856" y="94830"/>
                </a:lnTo>
                <a:lnTo>
                  <a:pt x="73050" y="91630"/>
                </a:lnTo>
                <a:lnTo>
                  <a:pt x="74536" y="88582"/>
                </a:lnTo>
                <a:lnTo>
                  <a:pt x="105410" y="63398"/>
                </a:lnTo>
                <a:lnTo>
                  <a:pt x="122275" y="61379"/>
                </a:lnTo>
                <a:lnTo>
                  <a:pt x="125653" y="61645"/>
                </a:lnTo>
                <a:lnTo>
                  <a:pt x="165709" y="86055"/>
                </a:lnTo>
                <a:lnTo>
                  <a:pt x="172326" y="116128"/>
                </a:lnTo>
                <a:lnTo>
                  <a:pt x="171475" y="122402"/>
                </a:lnTo>
                <a:lnTo>
                  <a:pt x="138582" y="162204"/>
                </a:lnTo>
                <a:lnTo>
                  <a:pt x="121107" y="165925"/>
                </a:lnTo>
                <a:lnTo>
                  <a:pt x="99720" y="163487"/>
                </a:lnTo>
                <a:lnTo>
                  <a:pt x="74688" y="152857"/>
                </a:lnTo>
                <a:lnTo>
                  <a:pt x="28409" y="280365"/>
                </a:lnTo>
                <a:lnTo>
                  <a:pt x="84353" y="300596"/>
                </a:lnTo>
                <a:lnTo>
                  <a:pt x="111429" y="226199"/>
                </a:lnTo>
                <a:lnTo>
                  <a:pt x="117741" y="226593"/>
                </a:lnTo>
                <a:lnTo>
                  <a:pt x="160934" y="218630"/>
                </a:lnTo>
                <a:lnTo>
                  <a:pt x="202603" y="190779"/>
                </a:lnTo>
                <a:lnTo>
                  <a:pt x="226479" y="153924"/>
                </a:lnTo>
                <a:lnTo>
                  <a:pt x="228523" y="147942"/>
                </a:lnTo>
                <a:lnTo>
                  <a:pt x="234746" y="9276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743782" y="2924631"/>
            <a:ext cx="515620" cy="807720"/>
          </a:xfrm>
          <a:custGeom>
            <a:avLst/>
            <a:gdLst/>
            <a:ahLst/>
            <a:cxnLst/>
            <a:rect l="l" t="t" r="r" b="b"/>
            <a:pathLst>
              <a:path w="515620" h="807720">
                <a:moveTo>
                  <a:pt x="484619" y="268579"/>
                </a:moveTo>
                <a:lnTo>
                  <a:pt x="467525" y="146088"/>
                </a:lnTo>
                <a:lnTo>
                  <a:pt x="441350" y="94716"/>
                </a:lnTo>
                <a:lnTo>
                  <a:pt x="409092" y="56235"/>
                </a:lnTo>
                <a:lnTo>
                  <a:pt x="372529" y="29083"/>
                </a:lnTo>
                <a:lnTo>
                  <a:pt x="333387" y="11696"/>
                </a:lnTo>
                <a:lnTo>
                  <a:pt x="293408" y="2514"/>
                </a:lnTo>
                <a:lnTo>
                  <a:pt x="254355" y="0"/>
                </a:lnTo>
                <a:lnTo>
                  <a:pt x="217957" y="2565"/>
                </a:lnTo>
                <a:lnTo>
                  <a:pt x="160147" y="16789"/>
                </a:lnTo>
                <a:lnTo>
                  <a:pt x="112407" y="39662"/>
                </a:lnTo>
                <a:lnTo>
                  <a:pt x="53975" y="84963"/>
                </a:lnTo>
                <a:lnTo>
                  <a:pt x="28435" y="117475"/>
                </a:lnTo>
                <a:lnTo>
                  <a:pt x="9410" y="157314"/>
                </a:lnTo>
                <a:lnTo>
                  <a:pt x="0" y="205092"/>
                </a:lnTo>
                <a:lnTo>
                  <a:pt x="3238" y="261366"/>
                </a:lnTo>
                <a:lnTo>
                  <a:pt x="22225" y="326707"/>
                </a:lnTo>
                <a:lnTo>
                  <a:pt x="141249" y="280581"/>
                </a:lnTo>
                <a:lnTo>
                  <a:pt x="136829" y="264236"/>
                </a:lnTo>
                <a:lnTo>
                  <a:pt x="134874" y="225107"/>
                </a:lnTo>
                <a:lnTo>
                  <a:pt x="152361" y="178079"/>
                </a:lnTo>
                <a:lnTo>
                  <a:pt x="206273" y="138049"/>
                </a:lnTo>
                <a:lnTo>
                  <a:pt x="245275" y="129832"/>
                </a:lnTo>
                <a:lnTo>
                  <a:pt x="253263" y="130009"/>
                </a:lnTo>
                <a:lnTo>
                  <a:pt x="291807" y="140017"/>
                </a:lnTo>
                <a:lnTo>
                  <a:pt x="323799" y="163791"/>
                </a:lnTo>
                <a:lnTo>
                  <a:pt x="345719" y="197561"/>
                </a:lnTo>
                <a:lnTo>
                  <a:pt x="354647" y="237007"/>
                </a:lnTo>
                <a:lnTo>
                  <a:pt x="354457" y="250431"/>
                </a:lnTo>
                <a:lnTo>
                  <a:pt x="341909" y="295579"/>
                </a:lnTo>
                <a:lnTo>
                  <a:pt x="319024" y="326123"/>
                </a:lnTo>
                <a:lnTo>
                  <a:pt x="281381" y="352018"/>
                </a:lnTo>
                <a:lnTo>
                  <a:pt x="226352" y="369697"/>
                </a:lnTo>
                <a:lnTo>
                  <a:pt x="330504" y="639445"/>
                </a:lnTo>
                <a:lnTo>
                  <a:pt x="449529" y="593915"/>
                </a:lnTo>
                <a:lnTo>
                  <a:pt x="388518" y="435914"/>
                </a:lnTo>
                <a:lnTo>
                  <a:pt x="410679" y="416356"/>
                </a:lnTo>
                <a:lnTo>
                  <a:pt x="454190" y="359625"/>
                </a:lnTo>
                <a:lnTo>
                  <a:pt x="484619" y="268579"/>
                </a:lnTo>
                <a:close/>
              </a:path>
              <a:path w="515620" h="807720">
                <a:moveTo>
                  <a:pt x="515289" y="760996"/>
                </a:moveTo>
                <a:lnTo>
                  <a:pt x="472071" y="648817"/>
                </a:lnTo>
                <a:lnTo>
                  <a:pt x="351980" y="695083"/>
                </a:lnTo>
                <a:lnTo>
                  <a:pt x="395198" y="807262"/>
                </a:lnTo>
                <a:lnTo>
                  <a:pt x="515289" y="760996"/>
                </a:lnTo>
                <a:close/>
              </a:path>
            </a:pathLst>
          </a:custGeom>
          <a:solidFill>
            <a:srgbClr val="F5F5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9463227" y="3364801"/>
            <a:ext cx="365125" cy="572135"/>
          </a:xfrm>
          <a:custGeom>
            <a:avLst/>
            <a:gdLst/>
            <a:ahLst/>
            <a:cxnLst/>
            <a:rect l="l" t="t" r="r" b="b"/>
            <a:pathLst>
              <a:path w="365125" h="572135">
                <a:moveTo>
                  <a:pt x="115697" y="79413"/>
                </a:moveTo>
                <a:lnTo>
                  <a:pt x="85102" y="0"/>
                </a:lnTo>
                <a:lnTo>
                  <a:pt x="0" y="32791"/>
                </a:lnTo>
                <a:lnTo>
                  <a:pt x="30594" y="112204"/>
                </a:lnTo>
                <a:lnTo>
                  <a:pt x="115697" y="79413"/>
                </a:lnTo>
                <a:close/>
              </a:path>
              <a:path w="365125" h="572135">
                <a:moveTo>
                  <a:pt x="364515" y="398780"/>
                </a:moveTo>
                <a:lnTo>
                  <a:pt x="349364" y="340461"/>
                </a:lnTo>
                <a:lnTo>
                  <a:pt x="264566" y="373049"/>
                </a:lnTo>
                <a:lnTo>
                  <a:pt x="267690" y="384644"/>
                </a:lnTo>
                <a:lnTo>
                  <a:pt x="269062" y="412394"/>
                </a:lnTo>
                <a:lnTo>
                  <a:pt x="218440" y="474065"/>
                </a:lnTo>
                <a:lnTo>
                  <a:pt x="188899" y="480212"/>
                </a:lnTo>
                <a:lnTo>
                  <a:pt x="181381" y="479742"/>
                </a:lnTo>
                <a:lnTo>
                  <a:pt x="140296" y="461518"/>
                </a:lnTo>
                <a:lnTo>
                  <a:pt x="116420" y="422884"/>
                </a:lnTo>
                <a:lnTo>
                  <a:pt x="113309" y="404012"/>
                </a:lnTo>
                <a:lnTo>
                  <a:pt x="113461" y="394512"/>
                </a:lnTo>
                <a:lnTo>
                  <a:pt x="138620" y="340842"/>
                </a:lnTo>
                <a:lnTo>
                  <a:pt x="204012" y="310565"/>
                </a:lnTo>
                <a:lnTo>
                  <a:pt x="131102" y="118783"/>
                </a:lnTo>
                <a:lnTo>
                  <a:pt x="47193" y="151066"/>
                </a:lnTo>
                <a:lnTo>
                  <a:pt x="90347" y="263093"/>
                </a:lnTo>
                <a:lnTo>
                  <a:pt x="79362" y="272237"/>
                </a:lnTo>
                <a:lnTo>
                  <a:pt x="51346" y="304546"/>
                </a:lnTo>
                <a:lnTo>
                  <a:pt x="31991" y="342684"/>
                </a:lnTo>
                <a:lnTo>
                  <a:pt x="22440" y="384365"/>
                </a:lnTo>
                <a:lnTo>
                  <a:pt x="21551" y="398627"/>
                </a:lnTo>
                <a:lnTo>
                  <a:pt x="21831" y="412915"/>
                </a:lnTo>
                <a:lnTo>
                  <a:pt x="29565" y="454977"/>
                </a:lnTo>
                <a:lnTo>
                  <a:pt x="63804" y="519506"/>
                </a:lnTo>
                <a:lnTo>
                  <a:pt x="101473" y="551319"/>
                </a:lnTo>
                <a:lnTo>
                  <a:pt x="143294" y="567575"/>
                </a:lnTo>
                <a:lnTo>
                  <a:pt x="185089" y="571982"/>
                </a:lnTo>
                <a:lnTo>
                  <a:pt x="222732" y="568236"/>
                </a:lnTo>
                <a:lnTo>
                  <a:pt x="271894" y="551268"/>
                </a:lnTo>
                <a:lnTo>
                  <a:pt x="324129" y="514591"/>
                </a:lnTo>
                <a:lnTo>
                  <a:pt x="362267" y="446659"/>
                </a:lnTo>
                <a:lnTo>
                  <a:pt x="364515" y="398780"/>
                </a:lnTo>
                <a:close/>
              </a:path>
            </a:pathLst>
          </a:custGeom>
          <a:solidFill>
            <a:srgbClr val="F5F5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482885" y="6995242"/>
            <a:ext cx="2542540" cy="0"/>
          </a:xfrm>
          <a:custGeom>
            <a:avLst/>
            <a:gdLst/>
            <a:ahLst/>
            <a:cxnLst/>
            <a:rect l="l" t="t" r="r" b="b"/>
            <a:pathLst>
              <a:path w="2542540">
                <a:moveTo>
                  <a:pt x="0" y="0"/>
                </a:moveTo>
                <a:lnTo>
                  <a:pt x="2542063" y="0"/>
                </a:lnTo>
                <a:lnTo>
                  <a:pt x="0" y="0"/>
                </a:lnTo>
                <a:close/>
              </a:path>
            </a:pathLst>
          </a:custGeom>
          <a:solidFill>
            <a:srgbClr val="2532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243163" y="6995242"/>
            <a:ext cx="2809240" cy="0"/>
          </a:xfrm>
          <a:custGeom>
            <a:avLst/>
            <a:gdLst/>
            <a:ahLst/>
            <a:cxnLst/>
            <a:rect l="l" t="t" r="r" b="b"/>
            <a:pathLst>
              <a:path w="2809240">
                <a:moveTo>
                  <a:pt x="0" y="0"/>
                </a:moveTo>
                <a:lnTo>
                  <a:pt x="2808975" y="0"/>
                </a:lnTo>
                <a:lnTo>
                  <a:pt x="0" y="0"/>
                </a:lnTo>
                <a:close/>
              </a:path>
            </a:pathLst>
          </a:custGeom>
          <a:solidFill>
            <a:srgbClr val="25323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5" name="object 15"/>
          <p:cNvGrpSpPr/>
          <p:nvPr/>
        </p:nvGrpSpPr>
        <p:grpSpPr>
          <a:xfrm>
            <a:off x="3854186" y="900135"/>
            <a:ext cx="5789295" cy="6099810"/>
            <a:chOff x="3854186" y="900135"/>
            <a:chExt cx="5789295" cy="6099810"/>
          </a:xfrm>
        </p:grpSpPr>
        <p:sp>
          <p:nvSpPr>
            <p:cNvPr id="16" name="object 16"/>
            <p:cNvSpPr/>
            <p:nvPr/>
          </p:nvSpPr>
          <p:spPr>
            <a:xfrm>
              <a:off x="9096807" y="1146987"/>
              <a:ext cx="222250" cy="379095"/>
            </a:xfrm>
            <a:custGeom>
              <a:avLst/>
              <a:gdLst/>
              <a:ahLst/>
              <a:cxnLst/>
              <a:rect l="l" t="t" r="r" b="b"/>
              <a:pathLst>
                <a:path w="222250" h="379094">
                  <a:moveTo>
                    <a:pt x="140906" y="0"/>
                  </a:moveTo>
                  <a:lnTo>
                    <a:pt x="81534" y="0"/>
                  </a:lnTo>
                  <a:lnTo>
                    <a:pt x="81534" y="55499"/>
                  </a:lnTo>
                  <a:lnTo>
                    <a:pt x="140906" y="55499"/>
                  </a:lnTo>
                  <a:lnTo>
                    <a:pt x="140906" y="0"/>
                  </a:lnTo>
                  <a:close/>
                </a:path>
                <a:path w="222250" h="379094">
                  <a:moveTo>
                    <a:pt x="221843" y="268998"/>
                  </a:moveTo>
                  <a:lnTo>
                    <a:pt x="162331" y="268998"/>
                  </a:lnTo>
                  <a:lnTo>
                    <a:pt x="162344" y="272364"/>
                  </a:lnTo>
                  <a:lnTo>
                    <a:pt x="162026" y="275717"/>
                  </a:lnTo>
                  <a:lnTo>
                    <a:pt x="142214" y="309740"/>
                  </a:lnTo>
                  <a:lnTo>
                    <a:pt x="105714" y="319900"/>
                  </a:lnTo>
                  <a:lnTo>
                    <a:pt x="100825" y="319316"/>
                  </a:lnTo>
                  <a:lnTo>
                    <a:pt x="68529" y="297992"/>
                  </a:lnTo>
                  <a:lnTo>
                    <a:pt x="59880" y="273075"/>
                  </a:lnTo>
                  <a:lnTo>
                    <a:pt x="61341" y="256184"/>
                  </a:lnTo>
                  <a:lnTo>
                    <a:pt x="93294" y="219951"/>
                  </a:lnTo>
                  <a:lnTo>
                    <a:pt x="113804" y="215036"/>
                  </a:lnTo>
                  <a:lnTo>
                    <a:pt x="140449" y="216471"/>
                  </a:lnTo>
                  <a:lnTo>
                    <a:pt x="140449" y="82575"/>
                  </a:lnTo>
                  <a:lnTo>
                    <a:pt x="81978" y="82575"/>
                  </a:lnTo>
                  <a:lnTo>
                    <a:pt x="81978" y="160832"/>
                  </a:lnTo>
                  <a:lnTo>
                    <a:pt x="73152" y="163817"/>
                  </a:lnTo>
                  <a:lnTo>
                    <a:pt x="34340" y="188760"/>
                  </a:lnTo>
                  <a:lnTo>
                    <a:pt x="8559" y="227012"/>
                  </a:lnTo>
                  <a:lnTo>
                    <a:pt x="0" y="272415"/>
                  </a:lnTo>
                  <a:lnTo>
                    <a:pt x="12661" y="325615"/>
                  </a:lnTo>
                  <a:lnTo>
                    <a:pt x="43002" y="358228"/>
                  </a:lnTo>
                  <a:lnTo>
                    <a:pt x="79590" y="374599"/>
                  </a:lnTo>
                  <a:lnTo>
                    <a:pt x="110998" y="379095"/>
                  </a:lnTo>
                  <a:lnTo>
                    <a:pt x="139217" y="376847"/>
                  </a:lnTo>
                  <a:lnTo>
                    <a:pt x="176403" y="363486"/>
                  </a:lnTo>
                  <a:lnTo>
                    <a:pt x="208597" y="330403"/>
                  </a:lnTo>
                  <a:lnTo>
                    <a:pt x="221843" y="268998"/>
                  </a:lnTo>
                  <a:close/>
                </a:path>
              </a:pathLst>
            </a:custGeom>
            <a:solidFill>
              <a:srgbClr val="ED21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8772181" y="900135"/>
              <a:ext cx="871219" cy="872490"/>
            </a:xfrm>
            <a:custGeom>
              <a:avLst/>
              <a:gdLst/>
              <a:ahLst/>
              <a:cxnLst/>
              <a:rect l="l" t="t" r="r" b="b"/>
              <a:pathLst>
                <a:path w="871220" h="872489">
                  <a:moveTo>
                    <a:pt x="71230" y="675397"/>
                  </a:moveTo>
                  <a:lnTo>
                    <a:pt x="42829" y="624840"/>
                  </a:lnTo>
                  <a:lnTo>
                    <a:pt x="20802" y="570230"/>
                  </a:lnTo>
                  <a:lnTo>
                    <a:pt x="6414" y="511810"/>
                  </a:lnTo>
                  <a:lnTo>
                    <a:pt x="0" y="453390"/>
                  </a:lnTo>
                  <a:lnTo>
                    <a:pt x="45" y="427990"/>
                  </a:lnTo>
                  <a:lnTo>
                    <a:pt x="138" y="425450"/>
                  </a:lnTo>
                  <a:lnTo>
                    <a:pt x="668" y="416560"/>
                  </a:lnTo>
                  <a:lnTo>
                    <a:pt x="743" y="415290"/>
                  </a:lnTo>
                  <a:lnTo>
                    <a:pt x="1018" y="407670"/>
                  </a:lnTo>
                  <a:lnTo>
                    <a:pt x="1063" y="406400"/>
                  </a:lnTo>
                  <a:lnTo>
                    <a:pt x="1691" y="397510"/>
                  </a:lnTo>
                  <a:lnTo>
                    <a:pt x="10230" y="342900"/>
                  </a:lnTo>
                  <a:lnTo>
                    <a:pt x="32249" y="273050"/>
                  </a:lnTo>
                  <a:lnTo>
                    <a:pt x="64983" y="209550"/>
                  </a:lnTo>
                  <a:lnTo>
                    <a:pt x="105823" y="152400"/>
                  </a:lnTo>
                  <a:lnTo>
                    <a:pt x="154572" y="104140"/>
                  </a:lnTo>
                  <a:lnTo>
                    <a:pt x="208802" y="64770"/>
                  </a:lnTo>
                  <a:lnTo>
                    <a:pt x="267122" y="34290"/>
                  </a:lnTo>
                  <a:lnTo>
                    <a:pt x="327527" y="13970"/>
                  </a:lnTo>
                  <a:lnTo>
                    <a:pt x="389506" y="1270"/>
                  </a:lnTo>
                  <a:lnTo>
                    <a:pt x="396771" y="1270"/>
                  </a:lnTo>
                  <a:lnTo>
                    <a:pt x="404217" y="0"/>
                  </a:lnTo>
                  <a:lnTo>
                    <a:pt x="463912" y="0"/>
                  </a:lnTo>
                  <a:lnTo>
                    <a:pt x="478775" y="1270"/>
                  </a:lnTo>
                  <a:lnTo>
                    <a:pt x="503339" y="3810"/>
                  </a:lnTo>
                  <a:lnTo>
                    <a:pt x="521546" y="7620"/>
                  </a:lnTo>
                  <a:lnTo>
                    <a:pt x="419709" y="7620"/>
                  </a:lnTo>
                  <a:lnTo>
                    <a:pt x="412319" y="8890"/>
                  </a:lnTo>
                  <a:lnTo>
                    <a:pt x="397427" y="8890"/>
                  </a:lnTo>
                  <a:lnTo>
                    <a:pt x="360197" y="15240"/>
                  </a:lnTo>
                  <a:lnTo>
                    <a:pt x="299546" y="30480"/>
                  </a:lnTo>
                  <a:lnTo>
                    <a:pt x="241916" y="55880"/>
                  </a:lnTo>
                  <a:lnTo>
                    <a:pt x="185999" y="90170"/>
                  </a:lnTo>
                  <a:lnTo>
                    <a:pt x="135687" y="133350"/>
                  </a:lnTo>
                  <a:lnTo>
                    <a:pt x="91589" y="185420"/>
                  </a:lnTo>
                  <a:lnTo>
                    <a:pt x="56089" y="245110"/>
                  </a:lnTo>
                  <a:lnTo>
                    <a:pt x="29274" y="309880"/>
                  </a:lnTo>
                  <a:lnTo>
                    <a:pt x="14579" y="379730"/>
                  </a:lnTo>
                  <a:lnTo>
                    <a:pt x="11603" y="416560"/>
                  </a:lnTo>
                  <a:lnTo>
                    <a:pt x="10998" y="425450"/>
                  </a:lnTo>
                  <a:lnTo>
                    <a:pt x="10905" y="427990"/>
                  </a:lnTo>
                  <a:lnTo>
                    <a:pt x="10812" y="430530"/>
                  </a:lnTo>
                  <a:lnTo>
                    <a:pt x="10719" y="433070"/>
                  </a:lnTo>
                  <a:lnTo>
                    <a:pt x="12000" y="471170"/>
                  </a:lnTo>
                  <a:lnTo>
                    <a:pt x="20084" y="525780"/>
                  </a:lnTo>
                  <a:lnTo>
                    <a:pt x="30277" y="563880"/>
                  </a:lnTo>
                  <a:lnTo>
                    <a:pt x="43891" y="601980"/>
                  </a:lnTo>
                  <a:lnTo>
                    <a:pt x="60926" y="637540"/>
                  </a:lnTo>
                  <a:lnTo>
                    <a:pt x="81969" y="673100"/>
                  </a:lnTo>
                  <a:lnTo>
                    <a:pt x="72158" y="673100"/>
                  </a:lnTo>
                  <a:lnTo>
                    <a:pt x="71230" y="675397"/>
                  </a:lnTo>
                  <a:close/>
                </a:path>
                <a:path w="871220" h="872489">
                  <a:moveTo>
                    <a:pt x="870960" y="435610"/>
                  </a:moveTo>
                  <a:lnTo>
                    <a:pt x="870377" y="433070"/>
                  </a:lnTo>
                  <a:lnTo>
                    <a:pt x="870228" y="430530"/>
                  </a:lnTo>
                  <a:lnTo>
                    <a:pt x="870514" y="427990"/>
                  </a:lnTo>
                  <a:lnTo>
                    <a:pt x="870068" y="422910"/>
                  </a:lnTo>
                  <a:lnTo>
                    <a:pt x="868877" y="415290"/>
                  </a:lnTo>
                  <a:lnTo>
                    <a:pt x="868877" y="406400"/>
                  </a:lnTo>
                  <a:lnTo>
                    <a:pt x="868431" y="401320"/>
                  </a:lnTo>
                  <a:lnTo>
                    <a:pt x="868654" y="397510"/>
                  </a:lnTo>
                  <a:lnTo>
                    <a:pt x="868729" y="396240"/>
                  </a:lnTo>
                  <a:lnTo>
                    <a:pt x="866646" y="383540"/>
                  </a:lnTo>
                  <a:lnTo>
                    <a:pt x="865753" y="378460"/>
                  </a:lnTo>
                  <a:lnTo>
                    <a:pt x="863373" y="363220"/>
                  </a:lnTo>
                  <a:lnTo>
                    <a:pt x="854148" y="323850"/>
                  </a:lnTo>
                  <a:lnTo>
                    <a:pt x="831843" y="260350"/>
                  </a:lnTo>
                  <a:lnTo>
                    <a:pt x="799695" y="203200"/>
                  </a:lnTo>
                  <a:lnTo>
                    <a:pt x="770996" y="163830"/>
                  </a:lnTo>
                  <a:lnTo>
                    <a:pt x="738033" y="128270"/>
                  </a:lnTo>
                  <a:lnTo>
                    <a:pt x="701257" y="96520"/>
                  </a:lnTo>
                  <a:lnTo>
                    <a:pt x="661118" y="68580"/>
                  </a:lnTo>
                  <a:lnTo>
                    <a:pt x="618151" y="45720"/>
                  </a:lnTo>
                  <a:lnTo>
                    <a:pt x="572893" y="27940"/>
                  </a:lnTo>
                  <a:lnTo>
                    <a:pt x="502048" y="11430"/>
                  </a:lnTo>
                  <a:lnTo>
                    <a:pt x="463352" y="7620"/>
                  </a:lnTo>
                  <a:lnTo>
                    <a:pt x="521546" y="7620"/>
                  </a:lnTo>
                  <a:lnTo>
                    <a:pt x="598551" y="29210"/>
                  </a:lnTo>
                  <a:lnTo>
                    <a:pt x="643276" y="50800"/>
                  </a:lnTo>
                  <a:lnTo>
                    <a:pt x="685483" y="76200"/>
                  </a:lnTo>
                  <a:lnTo>
                    <a:pt x="724349" y="106680"/>
                  </a:lnTo>
                  <a:lnTo>
                    <a:pt x="759621" y="140970"/>
                  </a:lnTo>
                  <a:lnTo>
                    <a:pt x="790610" y="179070"/>
                  </a:lnTo>
                  <a:lnTo>
                    <a:pt x="821630" y="228600"/>
                  </a:lnTo>
                  <a:lnTo>
                    <a:pt x="848410" y="290830"/>
                  </a:lnTo>
                  <a:lnTo>
                    <a:pt x="864265" y="347980"/>
                  </a:lnTo>
                  <a:lnTo>
                    <a:pt x="866497" y="364490"/>
                  </a:lnTo>
                  <a:lnTo>
                    <a:pt x="868580" y="377190"/>
                  </a:lnTo>
                  <a:lnTo>
                    <a:pt x="869473" y="384810"/>
                  </a:lnTo>
                  <a:lnTo>
                    <a:pt x="870960" y="396240"/>
                  </a:lnTo>
                  <a:lnTo>
                    <a:pt x="870960" y="435610"/>
                  </a:lnTo>
                  <a:close/>
                </a:path>
                <a:path w="871220" h="872489">
                  <a:moveTo>
                    <a:pt x="870663" y="440690"/>
                  </a:moveTo>
                  <a:lnTo>
                    <a:pt x="870434" y="439420"/>
                  </a:lnTo>
                  <a:lnTo>
                    <a:pt x="870434" y="438150"/>
                  </a:lnTo>
                  <a:lnTo>
                    <a:pt x="870663" y="436880"/>
                  </a:lnTo>
                  <a:lnTo>
                    <a:pt x="870663" y="440690"/>
                  </a:lnTo>
                  <a:close/>
                </a:path>
                <a:path w="871220" h="872489">
                  <a:moveTo>
                    <a:pt x="523707" y="864870"/>
                  </a:moveTo>
                  <a:lnTo>
                    <a:pt x="455862" y="864870"/>
                  </a:lnTo>
                  <a:lnTo>
                    <a:pt x="467078" y="863600"/>
                  </a:lnTo>
                  <a:lnTo>
                    <a:pt x="478256" y="863600"/>
                  </a:lnTo>
                  <a:lnTo>
                    <a:pt x="489395" y="862330"/>
                  </a:lnTo>
                  <a:lnTo>
                    <a:pt x="500496" y="859790"/>
                  </a:lnTo>
                  <a:lnTo>
                    <a:pt x="522367" y="857250"/>
                  </a:lnTo>
                  <a:lnTo>
                    <a:pt x="529509" y="855980"/>
                  </a:lnTo>
                  <a:lnTo>
                    <a:pt x="536502" y="853440"/>
                  </a:lnTo>
                  <a:lnTo>
                    <a:pt x="543494" y="852170"/>
                  </a:lnTo>
                  <a:lnTo>
                    <a:pt x="558521" y="848360"/>
                  </a:lnTo>
                  <a:lnTo>
                    <a:pt x="588049" y="838200"/>
                  </a:lnTo>
                  <a:lnTo>
                    <a:pt x="602549" y="831850"/>
                  </a:lnTo>
                  <a:lnTo>
                    <a:pt x="616836" y="826770"/>
                  </a:lnTo>
                  <a:lnTo>
                    <a:pt x="630873" y="819150"/>
                  </a:lnTo>
                  <a:lnTo>
                    <a:pt x="644658" y="812800"/>
                  </a:lnTo>
                  <a:lnTo>
                    <a:pt x="658194" y="805180"/>
                  </a:lnTo>
                  <a:lnTo>
                    <a:pt x="696982" y="778510"/>
                  </a:lnTo>
                  <a:lnTo>
                    <a:pt x="732764" y="749300"/>
                  </a:lnTo>
                  <a:lnTo>
                    <a:pt x="765100" y="715010"/>
                  </a:lnTo>
                  <a:lnTo>
                    <a:pt x="793602" y="678180"/>
                  </a:lnTo>
                  <a:lnTo>
                    <a:pt x="810321" y="651510"/>
                  </a:lnTo>
                  <a:lnTo>
                    <a:pt x="817955" y="638810"/>
                  </a:lnTo>
                  <a:lnTo>
                    <a:pt x="837878" y="596900"/>
                  </a:lnTo>
                  <a:lnTo>
                    <a:pt x="853127" y="552450"/>
                  </a:lnTo>
                  <a:lnTo>
                    <a:pt x="863521" y="506730"/>
                  </a:lnTo>
                  <a:lnTo>
                    <a:pt x="868729" y="468630"/>
                  </a:lnTo>
                  <a:lnTo>
                    <a:pt x="868580" y="461010"/>
                  </a:lnTo>
                  <a:lnTo>
                    <a:pt x="870663" y="449580"/>
                  </a:lnTo>
                  <a:lnTo>
                    <a:pt x="870663" y="461010"/>
                  </a:lnTo>
                  <a:lnTo>
                    <a:pt x="871109" y="468630"/>
                  </a:lnTo>
                  <a:lnTo>
                    <a:pt x="870663" y="477520"/>
                  </a:lnTo>
                  <a:lnTo>
                    <a:pt x="870179" y="482600"/>
                  </a:lnTo>
                  <a:lnTo>
                    <a:pt x="870058" y="483870"/>
                  </a:lnTo>
                  <a:lnTo>
                    <a:pt x="869063" y="490220"/>
                  </a:lnTo>
                  <a:lnTo>
                    <a:pt x="867901" y="499110"/>
                  </a:lnTo>
                  <a:lnTo>
                    <a:pt x="866794" y="506730"/>
                  </a:lnTo>
                  <a:lnTo>
                    <a:pt x="865902" y="513080"/>
                  </a:lnTo>
                  <a:lnTo>
                    <a:pt x="865455" y="518160"/>
                  </a:lnTo>
                  <a:lnTo>
                    <a:pt x="860694" y="538480"/>
                  </a:lnTo>
                  <a:lnTo>
                    <a:pt x="857422" y="551180"/>
                  </a:lnTo>
                  <a:lnTo>
                    <a:pt x="856083" y="558800"/>
                  </a:lnTo>
                  <a:lnTo>
                    <a:pt x="834862" y="615950"/>
                  </a:lnTo>
                  <a:lnTo>
                    <a:pt x="808305" y="665480"/>
                  </a:lnTo>
                  <a:lnTo>
                    <a:pt x="780980" y="704850"/>
                  </a:lnTo>
                  <a:lnTo>
                    <a:pt x="756204" y="734060"/>
                  </a:lnTo>
                  <a:lnTo>
                    <a:pt x="728910" y="760730"/>
                  </a:lnTo>
                  <a:lnTo>
                    <a:pt x="699416" y="784860"/>
                  </a:lnTo>
                  <a:lnTo>
                    <a:pt x="667836" y="806450"/>
                  </a:lnTo>
                  <a:lnTo>
                    <a:pt x="634538" y="825500"/>
                  </a:lnTo>
                  <a:lnTo>
                    <a:pt x="599652" y="842010"/>
                  </a:lnTo>
                  <a:lnTo>
                    <a:pt x="563583" y="853440"/>
                  </a:lnTo>
                  <a:lnTo>
                    <a:pt x="545131" y="859790"/>
                  </a:lnTo>
                  <a:lnTo>
                    <a:pt x="538585" y="861060"/>
                  </a:lnTo>
                  <a:lnTo>
                    <a:pt x="530997" y="863600"/>
                  </a:lnTo>
                  <a:lnTo>
                    <a:pt x="523707" y="864870"/>
                  </a:lnTo>
                  <a:close/>
                </a:path>
                <a:path w="871220" h="872489">
                  <a:moveTo>
                    <a:pt x="72158" y="676910"/>
                  </a:moveTo>
                  <a:lnTo>
                    <a:pt x="71230" y="675397"/>
                  </a:lnTo>
                  <a:lnTo>
                    <a:pt x="72158" y="673100"/>
                  </a:lnTo>
                  <a:lnTo>
                    <a:pt x="72158" y="676910"/>
                  </a:lnTo>
                  <a:close/>
                </a:path>
                <a:path w="871220" h="872489">
                  <a:moveTo>
                    <a:pt x="81318" y="676910"/>
                  </a:moveTo>
                  <a:lnTo>
                    <a:pt x="72158" y="676910"/>
                  </a:lnTo>
                  <a:lnTo>
                    <a:pt x="72158" y="673100"/>
                  </a:lnTo>
                  <a:lnTo>
                    <a:pt x="81969" y="673100"/>
                  </a:lnTo>
                  <a:lnTo>
                    <a:pt x="82721" y="674370"/>
                  </a:lnTo>
                  <a:lnTo>
                    <a:pt x="81828" y="675640"/>
                  </a:lnTo>
                  <a:lnTo>
                    <a:pt x="81318" y="676910"/>
                  </a:lnTo>
                  <a:close/>
                </a:path>
                <a:path w="871220" h="872489">
                  <a:moveTo>
                    <a:pt x="7587" y="833120"/>
                  </a:moveTo>
                  <a:lnTo>
                    <a:pt x="11158" y="824230"/>
                  </a:lnTo>
                  <a:lnTo>
                    <a:pt x="26192" y="787400"/>
                  </a:lnTo>
                  <a:lnTo>
                    <a:pt x="41379" y="749300"/>
                  </a:lnTo>
                  <a:lnTo>
                    <a:pt x="71132" y="675640"/>
                  </a:lnTo>
                  <a:lnTo>
                    <a:pt x="71230" y="675397"/>
                  </a:lnTo>
                  <a:lnTo>
                    <a:pt x="72158" y="676910"/>
                  </a:lnTo>
                  <a:lnTo>
                    <a:pt x="81318" y="676910"/>
                  </a:lnTo>
                  <a:lnTo>
                    <a:pt x="24246" y="819150"/>
                  </a:lnTo>
                  <a:lnTo>
                    <a:pt x="15026" y="821690"/>
                  </a:lnTo>
                  <a:lnTo>
                    <a:pt x="20679" y="828040"/>
                  </a:lnTo>
                  <a:lnTo>
                    <a:pt x="26228" y="828040"/>
                  </a:lnTo>
                  <a:lnTo>
                    <a:pt x="7587" y="833120"/>
                  </a:lnTo>
                  <a:close/>
                </a:path>
                <a:path w="871220" h="872489">
                  <a:moveTo>
                    <a:pt x="26228" y="828040"/>
                  </a:moveTo>
                  <a:lnTo>
                    <a:pt x="20679" y="828040"/>
                  </a:lnTo>
                  <a:lnTo>
                    <a:pt x="23227" y="821690"/>
                  </a:lnTo>
                  <a:lnTo>
                    <a:pt x="24301" y="819150"/>
                  </a:lnTo>
                  <a:lnTo>
                    <a:pt x="177345" y="777240"/>
                  </a:lnTo>
                  <a:lnTo>
                    <a:pt x="179577" y="777240"/>
                  </a:lnTo>
                  <a:lnTo>
                    <a:pt x="181362" y="778510"/>
                  </a:lnTo>
                  <a:lnTo>
                    <a:pt x="190859" y="784860"/>
                  </a:lnTo>
                  <a:lnTo>
                    <a:pt x="175263" y="784860"/>
                  </a:lnTo>
                  <a:lnTo>
                    <a:pt x="177698" y="786523"/>
                  </a:lnTo>
                  <a:lnTo>
                    <a:pt x="26228" y="828040"/>
                  </a:lnTo>
                  <a:close/>
                </a:path>
                <a:path w="871220" h="872489">
                  <a:moveTo>
                    <a:pt x="177698" y="786523"/>
                  </a:moveTo>
                  <a:lnTo>
                    <a:pt x="175263" y="784860"/>
                  </a:lnTo>
                  <a:lnTo>
                    <a:pt x="179131" y="786130"/>
                  </a:lnTo>
                  <a:lnTo>
                    <a:pt x="177698" y="786523"/>
                  </a:lnTo>
                  <a:close/>
                </a:path>
                <a:path w="871220" h="872489">
                  <a:moveTo>
                    <a:pt x="455863" y="872490"/>
                  </a:moveTo>
                  <a:lnTo>
                    <a:pt x="408222" y="872490"/>
                  </a:lnTo>
                  <a:lnTo>
                    <a:pt x="384536" y="869950"/>
                  </a:lnTo>
                  <a:lnTo>
                    <a:pt x="310865" y="854710"/>
                  </a:lnTo>
                  <a:lnTo>
                    <a:pt x="263227" y="836930"/>
                  </a:lnTo>
                  <a:lnTo>
                    <a:pt x="218026" y="814070"/>
                  </a:lnTo>
                  <a:lnTo>
                    <a:pt x="177698" y="786523"/>
                  </a:lnTo>
                  <a:lnTo>
                    <a:pt x="179131" y="786130"/>
                  </a:lnTo>
                  <a:lnTo>
                    <a:pt x="175263" y="784860"/>
                  </a:lnTo>
                  <a:lnTo>
                    <a:pt x="190859" y="784860"/>
                  </a:lnTo>
                  <a:lnTo>
                    <a:pt x="223149" y="806450"/>
                  </a:lnTo>
                  <a:lnTo>
                    <a:pt x="267305" y="829310"/>
                  </a:lnTo>
                  <a:lnTo>
                    <a:pt x="313830" y="845820"/>
                  </a:lnTo>
                  <a:lnTo>
                    <a:pt x="362725" y="858520"/>
                  </a:lnTo>
                  <a:lnTo>
                    <a:pt x="385874" y="862330"/>
                  </a:lnTo>
                  <a:lnTo>
                    <a:pt x="432442" y="864870"/>
                  </a:lnTo>
                  <a:lnTo>
                    <a:pt x="523707" y="864870"/>
                  </a:lnTo>
                  <a:lnTo>
                    <a:pt x="490184" y="869950"/>
                  </a:lnTo>
                  <a:lnTo>
                    <a:pt x="478786" y="871220"/>
                  </a:lnTo>
                  <a:lnTo>
                    <a:pt x="467346" y="871220"/>
                  </a:lnTo>
                  <a:lnTo>
                    <a:pt x="455863" y="872490"/>
                  </a:lnTo>
                  <a:close/>
                </a:path>
                <a:path w="871220" h="872489">
                  <a:moveTo>
                    <a:pt x="20679" y="828040"/>
                  </a:moveTo>
                  <a:lnTo>
                    <a:pt x="15026" y="821690"/>
                  </a:lnTo>
                  <a:lnTo>
                    <a:pt x="24301" y="819150"/>
                  </a:lnTo>
                  <a:lnTo>
                    <a:pt x="23227" y="821690"/>
                  </a:lnTo>
                  <a:lnTo>
                    <a:pt x="20679" y="828040"/>
                  </a:lnTo>
                  <a:close/>
                </a:path>
              </a:pathLst>
            </a:custGeom>
            <a:solidFill>
              <a:srgbClr val="2532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54186" y="1165435"/>
              <a:ext cx="5472501" cy="583397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9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09624" y="4171949"/>
            <a:ext cx="12211050" cy="9525"/>
          </a:xfrm>
          <a:custGeom>
            <a:avLst/>
            <a:gdLst/>
            <a:ahLst/>
            <a:cxnLst/>
            <a:rect l="l" t="t" r="r" b="b"/>
            <a:pathLst>
              <a:path w="12211050" h="9525">
                <a:moveTo>
                  <a:pt x="12211049" y="9524"/>
                </a:moveTo>
                <a:lnTo>
                  <a:pt x="0" y="9524"/>
                </a:lnTo>
                <a:lnTo>
                  <a:pt x="0" y="0"/>
                </a:lnTo>
                <a:lnTo>
                  <a:pt x="12211049" y="0"/>
                </a:lnTo>
                <a:lnTo>
                  <a:pt x="12211049" y="952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809624" y="4171949"/>
            <a:ext cx="12211050" cy="1876425"/>
            <a:chOff x="809624" y="4171949"/>
            <a:chExt cx="12211050" cy="1876425"/>
          </a:xfrm>
        </p:grpSpPr>
        <p:sp>
          <p:nvSpPr>
            <p:cNvPr id="4" name="object 4"/>
            <p:cNvSpPr/>
            <p:nvPr/>
          </p:nvSpPr>
          <p:spPr>
            <a:xfrm>
              <a:off x="809612" y="4171949"/>
              <a:ext cx="12211050" cy="1876425"/>
            </a:xfrm>
            <a:custGeom>
              <a:avLst/>
              <a:gdLst/>
              <a:ahLst/>
              <a:cxnLst/>
              <a:rect l="l" t="t" r="r" b="b"/>
              <a:pathLst>
                <a:path w="12211050" h="1876425">
                  <a:moveTo>
                    <a:pt x="12211050" y="0"/>
                  </a:moveTo>
                  <a:lnTo>
                    <a:pt x="12201525" y="0"/>
                  </a:lnTo>
                  <a:lnTo>
                    <a:pt x="12201525" y="1866900"/>
                  </a:lnTo>
                  <a:lnTo>
                    <a:pt x="0" y="1866900"/>
                  </a:lnTo>
                  <a:lnTo>
                    <a:pt x="0" y="1876425"/>
                  </a:lnTo>
                  <a:lnTo>
                    <a:pt x="12201525" y="1876425"/>
                  </a:lnTo>
                  <a:lnTo>
                    <a:pt x="12211050" y="1876425"/>
                  </a:lnTo>
                  <a:lnTo>
                    <a:pt x="12211050" y="1866900"/>
                  </a:lnTo>
                  <a:lnTo>
                    <a:pt x="12211050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09624" y="4171949"/>
              <a:ext cx="9525" cy="1876425"/>
            </a:xfrm>
            <a:custGeom>
              <a:avLst/>
              <a:gdLst/>
              <a:ahLst/>
              <a:cxnLst/>
              <a:rect l="l" t="t" r="r" b="b"/>
              <a:pathLst>
                <a:path w="9525" h="1876425">
                  <a:moveTo>
                    <a:pt x="0" y="1876424"/>
                  </a:moveTo>
                  <a:lnTo>
                    <a:pt x="0" y="0"/>
                  </a:lnTo>
                  <a:lnTo>
                    <a:pt x="9524" y="9524"/>
                  </a:lnTo>
                  <a:lnTo>
                    <a:pt x="9524" y="1866899"/>
                  </a:lnTo>
                  <a:lnTo>
                    <a:pt x="0" y="1876424"/>
                  </a:lnTo>
                  <a:close/>
                </a:path>
              </a:pathLst>
            </a:custGeom>
            <a:solidFill>
              <a:srgbClr val="ED21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20" dirty="0"/>
              <a:t>OPÉRATEURS</a:t>
            </a:r>
            <a:r>
              <a:rPr spc="-80" dirty="0"/>
              <a:t> </a:t>
            </a:r>
            <a:r>
              <a:rPr spc="95" dirty="0"/>
              <a:t>(1/2)</a:t>
            </a: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2714624"/>
            <a:ext cx="95250" cy="9524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3200399"/>
            <a:ext cx="95250" cy="95249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9748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u="none" spc="60" dirty="0">
                <a:solidFill>
                  <a:srgbClr val="333333"/>
                </a:solidFill>
              </a:rPr>
              <a:t>Kubernetes</a:t>
            </a:r>
            <a:r>
              <a:rPr u="none" spc="-20" dirty="0">
                <a:solidFill>
                  <a:srgbClr val="333333"/>
                </a:solidFill>
              </a:rPr>
              <a:t> </a:t>
            </a:r>
            <a:r>
              <a:rPr u="none" spc="70" dirty="0">
                <a:solidFill>
                  <a:srgbClr val="333333"/>
                </a:solidFill>
              </a:rPr>
              <a:t>Opérateurs</a:t>
            </a:r>
            <a:r>
              <a:rPr u="none" spc="-20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est</a:t>
            </a:r>
            <a:r>
              <a:rPr u="none" spc="-15" dirty="0">
                <a:solidFill>
                  <a:srgbClr val="333333"/>
                </a:solidFill>
              </a:rPr>
              <a:t> </a:t>
            </a:r>
            <a:r>
              <a:rPr u="none" spc="65" dirty="0">
                <a:solidFill>
                  <a:srgbClr val="333333"/>
                </a:solidFill>
              </a:rPr>
              <a:t>un</a:t>
            </a:r>
            <a:r>
              <a:rPr u="none" spc="-20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concept</a:t>
            </a:r>
            <a:r>
              <a:rPr u="none" spc="-20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créé</a:t>
            </a:r>
            <a:r>
              <a:rPr u="none" spc="-15" dirty="0">
                <a:solidFill>
                  <a:srgbClr val="333333"/>
                </a:solidFill>
              </a:rPr>
              <a:t> </a:t>
            </a:r>
            <a:r>
              <a:rPr u="none" spc="55" dirty="0">
                <a:solidFill>
                  <a:srgbClr val="333333"/>
                </a:solidFill>
              </a:rPr>
              <a:t>par</a:t>
            </a:r>
            <a:r>
              <a:rPr u="none" spc="-20" dirty="0">
                <a:solidFill>
                  <a:srgbClr val="333333"/>
                </a:solidFill>
              </a:rPr>
              <a:t> </a:t>
            </a:r>
            <a:r>
              <a:rPr spc="90" dirty="0">
                <a:hlinkClick r:id="rId3"/>
              </a:rPr>
              <a:t>CoreOS</a:t>
            </a:r>
          </a:p>
          <a:p>
            <a:pPr>
              <a:lnSpc>
                <a:spcPct val="100000"/>
              </a:lnSpc>
              <a:spcBef>
                <a:spcPts val="1680"/>
              </a:spcBef>
            </a:pPr>
            <a:r>
              <a:rPr u="none" dirty="0">
                <a:solidFill>
                  <a:srgbClr val="333333"/>
                </a:solidFill>
              </a:rPr>
              <a:t>Le</a:t>
            </a:r>
            <a:r>
              <a:rPr u="none" spc="-25" dirty="0">
                <a:solidFill>
                  <a:srgbClr val="333333"/>
                </a:solidFill>
              </a:rPr>
              <a:t> </a:t>
            </a:r>
            <a:r>
              <a:rPr u="none" spc="80" dirty="0">
                <a:solidFill>
                  <a:srgbClr val="333333"/>
                </a:solidFill>
              </a:rPr>
              <a:t>principal</a:t>
            </a:r>
            <a:r>
              <a:rPr u="none" spc="-25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fonction</a:t>
            </a:r>
            <a:r>
              <a:rPr u="none" spc="-25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de</a:t>
            </a:r>
            <a:r>
              <a:rPr u="none" spc="-20" dirty="0">
                <a:solidFill>
                  <a:srgbClr val="333333"/>
                </a:solidFill>
              </a:rPr>
              <a:t> </a:t>
            </a:r>
            <a:r>
              <a:rPr u="none" spc="100" dirty="0">
                <a:solidFill>
                  <a:srgbClr val="333333"/>
                </a:solidFill>
              </a:rPr>
              <a:t>un</a:t>
            </a:r>
            <a:r>
              <a:rPr u="none" spc="-25" dirty="0">
                <a:solidFill>
                  <a:srgbClr val="333333"/>
                </a:solidFill>
              </a:rPr>
              <a:t> </a:t>
            </a:r>
            <a:r>
              <a:rPr u="none" spc="60" dirty="0">
                <a:solidFill>
                  <a:srgbClr val="333333"/>
                </a:solidFill>
              </a:rPr>
              <a:t>Opérateur</a:t>
            </a:r>
            <a:r>
              <a:rPr u="none" spc="-25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c'est </a:t>
            </a:r>
            <a:r>
              <a:rPr u="none" spc="-25" dirty="0">
                <a:solidFill>
                  <a:srgbClr val="333333"/>
                </a:solidFill>
              </a:rPr>
              <a:t>de :</a:t>
            </a:r>
          </a:p>
          <a:p>
            <a:pPr marL="370840" marR="3299460">
              <a:lnSpc>
                <a:spcPct val="151800"/>
              </a:lnSpc>
              <a:spcBef>
                <a:spcPts val="375"/>
              </a:spcBef>
            </a:pPr>
            <a:r>
              <a:rPr u="none" spc="55" dirty="0">
                <a:solidFill>
                  <a:srgbClr val="333333"/>
                </a:solidFill>
              </a:rPr>
              <a:t>Lire</a:t>
            </a:r>
            <a:r>
              <a:rPr u="none" spc="-60" dirty="0">
                <a:solidFill>
                  <a:srgbClr val="333333"/>
                </a:solidFill>
              </a:rPr>
              <a:t> </a:t>
            </a:r>
            <a:r>
              <a:rPr u="none" spc="75" dirty="0">
                <a:solidFill>
                  <a:srgbClr val="333333"/>
                </a:solidFill>
              </a:rPr>
              <a:t>depuis</a:t>
            </a:r>
            <a:r>
              <a:rPr u="none" spc="-55" dirty="0">
                <a:solidFill>
                  <a:srgbClr val="333333"/>
                </a:solidFill>
              </a:rPr>
              <a:t> </a:t>
            </a:r>
            <a:r>
              <a:rPr u="none" spc="65" dirty="0">
                <a:solidFill>
                  <a:srgbClr val="333333"/>
                </a:solidFill>
              </a:rPr>
              <a:t>un</a:t>
            </a:r>
            <a:r>
              <a:rPr u="none" spc="-55" dirty="0">
                <a:solidFill>
                  <a:srgbClr val="333333"/>
                </a:solidFill>
              </a:rPr>
              <a:t> </a:t>
            </a:r>
            <a:r>
              <a:rPr u="none" spc="75" dirty="0">
                <a:solidFill>
                  <a:srgbClr val="333333"/>
                </a:solidFill>
              </a:rPr>
              <a:t>coutume</a:t>
            </a:r>
            <a:r>
              <a:rPr u="none" spc="-55" dirty="0">
                <a:solidFill>
                  <a:srgbClr val="333333"/>
                </a:solidFill>
              </a:rPr>
              <a:t> </a:t>
            </a:r>
            <a:r>
              <a:rPr u="none" spc="-20" dirty="0">
                <a:solidFill>
                  <a:srgbClr val="333333"/>
                </a:solidFill>
              </a:rPr>
              <a:t>objet</a:t>
            </a:r>
            <a:r>
              <a:rPr u="none" spc="-55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que</a:t>
            </a:r>
            <a:r>
              <a:rPr u="none" spc="-55" dirty="0">
                <a:solidFill>
                  <a:srgbClr val="333333"/>
                </a:solidFill>
              </a:rPr>
              <a:t> </a:t>
            </a:r>
            <a:r>
              <a:rPr u="none" spc="55" dirty="0">
                <a:solidFill>
                  <a:srgbClr val="333333"/>
                </a:solidFill>
              </a:rPr>
              <a:t>représente</a:t>
            </a:r>
            <a:r>
              <a:rPr u="none" spc="-55" dirty="0">
                <a:solidFill>
                  <a:srgbClr val="333333"/>
                </a:solidFill>
              </a:rPr>
              <a:t> </a:t>
            </a:r>
            <a:r>
              <a:rPr u="none" spc="80" dirty="0">
                <a:solidFill>
                  <a:srgbClr val="333333"/>
                </a:solidFill>
              </a:rPr>
              <a:t>ton</a:t>
            </a:r>
            <a:r>
              <a:rPr u="none" spc="-55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application</a:t>
            </a:r>
            <a:r>
              <a:rPr u="none" spc="-55" dirty="0">
                <a:solidFill>
                  <a:srgbClr val="333333"/>
                </a:solidFill>
              </a:rPr>
              <a:t> </a:t>
            </a:r>
            <a:r>
              <a:rPr u="none" spc="-10" dirty="0">
                <a:solidFill>
                  <a:srgbClr val="333333"/>
                </a:solidFill>
              </a:rPr>
              <a:t>instance </a:t>
            </a:r>
            <a:r>
              <a:rPr u="none" spc="130" dirty="0">
                <a:solidFill>
                  <a:srgbClr val="333333"/>
                </a:solidFill>
              </a:rPr>
              <a:t>Make</a:t>
            </a:r>
            <a:r>
              <a:rPr u="none" spc="10" dirty="0">
                <a:solidFill>
                  <a:srgbClr val="333333"/>
                </a:solidFill>
              </a:rPr>
              <a:t> </a:t>
            </a:r>
            <a:r>
              <a:rPr u="none" spc="70" dirty="0">
                <a:solidFill>
                  <a:srgbClr val="333333"/>
                </a:solidFill>
              </a:rPr>
              <a:t>changements</a:t>
            </a:r>
            <a:r>
              <a:rPr u="none" spc="10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à</a:t>
            </a:r>
            <a:r>
              <a:rPr u="none" spc="15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quoi</a:t>
            </a:r>
            <a:r>
              <a:rPr u="none" spc="10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est</a:t>
            </a:r>
            <a:r>
              <a:rPr u="none" spc="15" dirty="0">
                <a:solidFill>
                  <a:srgbClr val="333333"/>
                </a:solidFill>
              </a:rPr>
              <a:t> </a:t>
            </a:r>
            <a:r>
              <a:rPr u="none" spc="80" dirty="0">
                <a:solidFill>
                  <a:srgbClr val="333333"/>
                </a:solidFill>
              </a:rPr>
              <a:t>en cours d'exécution</a:t>
            </a:r>
            <a:r>
              <a:rPr u="none" spc="10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à</a:t>
            </a:r>
            <a:r>
              <a:rPr u="none" spc="10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correspondre</a:t>
            </a:r>
            <a:r>
              <a:rPr u="none" spc="15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ce</a:t>
            </a:r>
            <a:r>
              <a:rPr u="none" spc="10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voulu</a:t>
            </a:r>
            <a:r>
              <a:rPr u="none" spc="15" dirty="0">
                <a:solidFill>
                  <a:srgbClr val="333333"/>
                </a:solidFill>
              </a:rPr>
              <a:t> </a:t>
            </a:r>
            <a:r>
              <a:rPr u="none" spc="-10" dirty="0">
                <a:solidFill>
                  <a:srgbClr val="333333"/>
                </a:solidFill>
              </a:rPr>
              <a:t>État</a:t>
            </a:r>
          </a:p>
          <a:p>
            <a:pPr>
              <a:lnSpc>
                <a:spcPct val="100000"/>
              </a:lnSpc>
              <a:spcBef>
                <a:spcPts val="1680"/>
              </a:spcBef>
            </a:pPr>
            <a:r>
              <a:rPr u="none" spc="-10" dirty="0">
                <a:solidFill>
                  <a:srgbClr val="333333"/>
                </a:solidFill>
              </a:rPr>
              <a:t>Exemple:</a:t>
            </a:r>
          </a:p>
          <a:p>
            <a:pPr>
              <a:lnSpc>
                <a:spcPct val="100000"/>
              </a:lnSpc>
              <a:spcBef>
                <a:spcPts val="285"/>
              </a:spcBef>
            </a:pPr>
            <a:endParaRPr u="none" spc="-10" dirty="0">
              <a:solidFill>
                <a:srgbClr val="333333"/>
              </a:solidFill>
            </a:endParaRPr>
          </a:p>
          <a:p>
            <a:pPr marL="142240" marR="5985510">
              <a:lnSpc>
                <a:spcPts val="1880"/>
              </a:lnSpc>
            </a:pPr>
            <a:r>
              <a:rPr sz="1650" u="none" spc="245" dirty="0">
                <a:solidFill>
                  <a:srgbClr val="0077AA"/>
                </a:solidFill>
                <a:latin typeface="Tahoma"/>
                <a:cs typeface="Tahoma"/>
              </a:rPr>
              <a:t>apiVersion </a:t>
            </a:r>
            <a:r>
              <a:rPr sz="1650" u="none" spc="245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u="none" dirty="0">
                <a:solidFill>
                  <a:srgbClr val="999999"/>
                </a:solidFill>
                <a:latin typeface="Tahoma"/>
                <a:cs typeface="Tahoma"/>
              </a:rPr>
              <a:t>  </a:t>
            </a:r>
            <a:r>
              <a:rPr sz="1650" u="none" spc="229" dirty="0">
                <a:solidFill>
                  <a:srgbClr val="669900"/>
                </a:solidFill>
                <a:latin typeface="Tahoma"/>
                <a:cs typeface="Tahoma"/>
              </a:rPr>
              <a:t>"vault.security.coreos.com/v1alpha1" </a:t>
            </a:r>
            <a:r>
              <a:rPr sz="1650" u="none" spc="260" dirty="0">
                <a:solidFill>
                  <a:srgbClr val="0077AA"/>
                </a:solidFill>
                <a:latin typeface="Tahoma"/>
                <a:cs typeface="Tahoma"/>
              </a:rPr>
              <a:t>type </a:t>
            </a:r>
            <a:r>
              <a:rPr sz="1650" u="none" spc="260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u="none" spc="484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650" u="none" spc="245" dirty="0">
                <a:solidFill>
                  <a:srgbClr val="669900"/>
                </a:solidFill>
                <a:latin typeface="Tahoma"/>
                <a:cs typeface="Tahoma"/>
              </a:rPr>
              <a:t>"VaultService"</a:t>
            </a:r>
            <a:endParaRPr sz="1650">
              <a:latin typeface="Tahoma"/>
              <a:cs typeface="Tahoma"/>
            </a:endParaRPr>
          </a:p>
          <a:p>
            <a:pPr marL="142240">
              <a:lnSpc>
                <a:spcPts val="1770"/>
              </a:lnSpc>
            </a:pPr>
            <a:r>
              <a:rPr sz="1650" u="none" spc="155" dirty="0">
                <a:solidFill>
                  <a:srgbClr val="0077AA"/>
                </a:solidFill>
                <a:latin typeface="Tahoma"/>
                <a:cs typeface="Tahoma"/>
              </a:rPr>
              <a:t>métadonnées </a:t>
            </a:r>
            <a:r>
              <a:rPr sz="1650" u="none" spc="155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endParaRPr sz="1650">
              <a:latin typeface="Tahoma"/>
              <a:cs typeface="Tahoma"/>
            </a:endParaRPr>
          </a:p>
          <a:p>
            <a:pPr marL="142240" marR="9896475" indent="252095">
              <a:lnSpc>
                <a:spcPts val="1880"/>
              </a:lnSpc>
              <a:spcBef>
                <a:spcPts val="95"/>
              </a:spcBef>
            </a:pPr>
            <a:r>
              <a:rPr sz="1650" u="none" spc="60" dirty="0">
                <a:solidFill>
                  <a:srgbClr val="0077AA"/>
                </a:solidFill>
                <a:latin typeface="Tahoma"/>
                <a:cs typeface="Tahoma"/>
              </a:rPr>
              <a:t>nom </a:t>
            </a:r>
            <a:r>
              <a:rPr sz="1650" u="none" spc="60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u="none" spc="490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650" u="none" spc="204" dirty="0">
                <a:solidFill>
                  <a:srgbClr val="0077AA"/>
                </a:solidFill>
                <a:latin typeface="Tahoma"/>
                <a:cs typeface="Tahoma"/>
              </a:rPr>
              <a:t>spécification </a:t>
            </a:r>
            <a:r>
              <a:rPr sz="1650" u="none" spc="150" dirty="0">
                <a:solidFill>
                  <a:srgbClr val="669900"/>
                </a:solidFill>
                <a:latin typeface="Tahoma"/>
                <a:cs typeface="Tahoma"/>
              </a:rPr>
              <a:t>« exemple » </a:t>
            </a:r>
            <a:r>
              <a:rPr sz="1650" u="none" spc="204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endParaRPr sz="1650">
              <a:latin typeface="Tahoma"/>
              <a:cs typeface="Tahoma"/>
            </a:endParaRPr>
          </a:p>
          <a:p>
            <a:pPr marL="394970">
              <a:lnSpc>
                <a:spcPts val="1770"/>
              </a:lnSpc>
            </a:pPr>
            <a:r>
              <a:rPr sz="1650" u="none" spc="165" dirty="0">
                <a:solidFill>
                  <a:srgbClr val="0077AA"/>
                </a:solidFill>
                <a:latin typeface="Tahoma"/>
                <a:cs typeface="Tahoma"/>
              </a:rPr>
              <a:t>nœuds </a:t>
            </a:r>
            <a:r>
              <a:rPr sz="1650" u="none" spc="165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u="none" spc="490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650" u="none" spc="40" dirty="0">
                <a:solidFill>
                  <a:srgbClr val="990054"/>
                </a:solidFill>
                <a:latin typeface="Tahoma"/>
                <a:cs typeface="Tahoma"/>
              </a:rPr>
              <a:t>2</a:t>
            </a:r>
            <a:endParaRPr sz="1650">
              <a:latin typeface="Tahoma"/>
              <a:cs typeface="Tahoma"/>
            </a:endParaRPr>
          </a:p>
          <a:p>
            <a:pPr marL="394970">
              <a:lnSpc>
                <a:spcPts val="1930"/>
              </a:lnSpc>
            </a:pPr>
            <a:r>
              <a:rPr sz="1650" u="none" spc="265" dirty="0">
                <a:solidFill>
                  <a:srgbClr val="0077AA"/>
                </a:solidFill>
                <a:latin typeface="Tahoma"/>
                <a:cs typeface="Tahoma"/>
              </a:rPr>
              <a:t>version </a:t>
            </a:r>
            <a:r>
              <a:rPr sz="1650" u="none" spc="265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u="none" spc="495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650" u="none" spc="260" dirty="0">
                <a:solidFill>
                  <a:srgbClr val="669900"/>
                </a:solidFill>
                <a:latin typeface="Tahoma"/>
                <a:cs typeface="Tahoma"/>
              </a:rPr>
              <a:t>"0.9.1-0"</a:t>
            </a:r>
            <a:endParaRPr sz="1650">
              <a:latin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3275624087"/>
      </p:ext>
    </p:extLst>
  </p:cSld>
  <p:clrMapOvr>
    <a:masterClrMapping/>
  </p:clrMapOvr>
</p:sld>
</file>

<file path=ppt/slides/slide39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20" dirty="0"/>
              <a:t>OPÉRATEURS</a:t>
            </a:r>
            <a:r>
              <a:rPr spc="-80" dirty="0"/>
              <a:t> </a:t>
            </a:r>
            <a:r>
              <a:rPr spc="95" dirty="0"/>
              <a:t>(2/2)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190624" y="1552574"/>
            <a:ext cx="11144250" cy="990600"/>
          </a:xfrm>
          <a:prstGeom prst="rect">
            <a:avLst/>
          </a:prstGeom>
          <a:solidFill>
            <a:srgbClr val="E6E6E6"/>
          </a:solidFill>
        </p:spPr>
        <p:txBody>
          <a:bodyPr vert="horz" wrap="square" lIns="0" tIns="266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10"/>
              </a:spcBef>
            </a:pPr>
            <a:endParaRPr sz="2100">
              <a:latin typeface="Times New Roman"/>
              <a:cs typeface="Times New Roman"/>
            </a:endParaRPr>
          </a:p>
          <a:p>
            <a:pPr marL="190500">
              <a:lnSpc>
                <a:spcPct val="100000"/>
              </a:lnSpc>
            </a:pPr>
            <a:r>
              <a:rPr sz="2100" spc="60" dirty="0">
                <a:solidFill>
                  <a:srgbClr val="333333"/>
                </a:solidFill>
                <a:latin typeface="Trebuchet MS"/>
                <a:cs typeface="Trebuchet MS"/>
              </a:rPr>
              <a:t>Opérateur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95" dirty="0">
                <a:solidFill>
                  <a:srgbClr val="333333"/>
                </a:solidFill>
                <a:latin typeface="Trebuchet MS"/>
                <a:cs typeface="Trebuchet MS"/>
              </a:rPr>
              <a:t>=</a:t>
            </a:r>
            <a:r>
              <a:rPr sz="2100" spc="-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contrôleur</a:t>
            </a:r>
            <a:r>
              <a:rPr sz="2100" spc="-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modèle</a:t>
            </a:r>
            <a:r>
              <a:rPr sz="2100" spc="-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95" dirty="0">
                <a:solidFill>
                  <a:srgbClr val="333333"/>
                </a:solidFill>
                <a:latin typeface="Trebuchet MS"/>
                <a:cs typeface="Trebuchet MS"/>
              </a:rPr>
              <a:t>+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0" dirty="0">
                <a:solidFill>
                  <a:srgbClr val="333333"/>
                </a:solidFill>
                <a:latin typeface="Trebuchet MS"/>
                <a:cs typeface="Trebuchet MS"/>
              </a:rPr>
              <a:t>API</a:t>
            </a:r>
            <a:r>
              <a:rPr sz="2100" spc="-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0" dirty="0">
                <a:solidFill>
                  <a:srgbClr val="333333"/>
                </a:solidFill>
                <a:latin typeface="Trebuchet MS"/>
                <a:cs typeface="Trebuchet MS"/>
              </a:rPr>
              <a:t>extension</a:t>
            </a:r>
            <a:r>
              <a:rPr sz="2100" spc="-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95" dirty="0">
                <a:solidFill>
                  <a:srgbClr val="333333"/>
                </a:solidFill>
                <a:latin typeface="Trebuchet MS"/>
                <a:cs typeface="Trebuchet MS"/>
              </a:rPr>
              <a:t>+</a:t>
            </a:r>
            <a:r>
              <a:rPr sz="2100" spc="-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application unique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45" dirty="0">
                <a:solidFill>
                  <a:srgbClr val="333333"/>
                </a:solidFill>
                <a:latin typeface="Trebuchet MS"/>
                <a:cs typeface="Trebuchet MS"/>
              </a:rPr>
              <a:t>se concentrer</a:t>
            </a:r>
            <a:endParaRPr sz="2100">
              <a:latin typeface="Trebuchet MS"/>
              <a:cs typeface="Trebuchet MS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3438524"/>
            <a:ext cx="95250" cy="9524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3971924"/>
            <a:ext cx="95250" cy="9524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4505324"/>
            <a:ext cx="95250" cy="95249"/>
          </a:xfrm>
          <a:prstGeom prst="rect">
            <a:avLst/>
          </a:prstGeom>
        </p:spPr>
      </p:pic>
      <p:sp>
        <p:nvSpPr>
          <p:cNvPr id="7" name="object 7"/>
          <p:cNvSpPr/>
          <p:nvPr/>
        </p:nvSpPr>
        <p:spPr>
          <a:xfrm>
            <a:off x="8172449" y="3601402"/>
            <a:ext cx="3810" cy="26670"/>
          </a:xfrm>
          <a:custGeom>
            <a:avLst/>
            <a:gdLst/>
            <a:ahLst/>
            <a:cxnLst/>
            <a:rect l="l" t="t" r="r" b="b"/>
            <a:pathLst>
              <a:path w="3809" h="26670">
                <a:moveTo>
                  <a:pt x="3263" y="26669"/>
                </a:moveTo>
                <a:lnTo>
                  <a:pt x="0" y="26669"/>
                </a:lnTo>
                <a:lnTo>
                  <a:pt x="0" y="0"/>
                </a:lnTo>
                <a:lnTo>
                  <a:pt x="3263" y="0"/>
                </a:lnTo>
                <a:lnTo>
                  <a:pt x="3263" y="26669"/>
                </a:lnTo>
                <a:close/>
              </a:path>
            </a:pathLst>
          </a:custGeom>
          <a:solidFill>
            <a:srgbClr val="ED21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552824" y="4668201"/>
            <a:ext cx="9525" cy="26670"/>
          </a:xfrm>
          <a:custGeom>
            <a:avLst/>
            <a:gdLst/>
            <a:ahLst/>
            <a:cxnLst/>
            <a:rect l="l" t="t" r="r" b="b"/>
            <a:pathLst>
              <a:path w="9525" h="26670">
                <a:moveTo>
                  <a:pt x="9524" y="26669"/>
                </a:moveTo>
                <a:lnTo>
                  <a:pt x="0" y="26669"/>
                </a:lnTo>
                <a:lnTo>
                  <a:pt x="0" y="0"/>
                </a:lnTo>
                <a:lnTo>
                  <a:pt x="9524" y="0"/>
                </a:lnTo>
                <a:lnTo>
                  <a:pt x="9524" y="26669"/>
                </a:lnTo>
                <a:close/>
              </a:path>
            </a:pathLst>
          </a:custGeom>
          <a:solidFill>
            <a:srgbClr val="ED21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796924" y="2768600"/>
            <a:ext cx="9921875" cy="2479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spc="120" dirty="0">
                <a:solidFill>
                  <a:srgbClr val="333333"/>
                </a:solidFill>
                <a:latin typeface="Trebuchet MS"/>
                <a:cs typeface="Trebuchet MS"/>
              </a:rPr>
              <a:t>Comment</a:t>
            </a:r>
            <a:r>
              <a:rPr sz="2100" spc="-8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à</a:t>
            </a:r>
            <a:r>
              <a:rPr sz="2100" spc="-7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créer</a:t>
            </a:r>
            <a:r>
              <a:rPr sz="2100" spc="-7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80" dirty="0">
                <a:solidFill>
                  <a:srgbClr val="333333"/>
                </a:solidFill>
                <a:latin typeface="Trebuchet MS"/>
                <a:cs typeface="Trebuchet MS"/>
              </a:rPr>
              <a:t>ton</a:t>
            </a:r>
            <a:r>
              <a:rPr sz="2100" spc="-8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95" dirty="0">
                <a:solidFill>
                  <a:srgbClr val="333333"/>
                </a:solidFill>
                <a:latin typeface="Trebuchet MS"/>
                <a:cs typeface="Trebuchet MS"/>
              </a:rPr>
              <a:t>propre?</a:t>
            </a:r>
            <a:endParaRPr sz="2100">
              <a:latin typeface="Trebuchet MS"/>
              <a:cs typeface="Trebuchet MS"/>
            </a:endParaRPr>
          </a:p>
          <a:p>
            <a:pPr marL="393065" marR="2150745">
              <a:lnSpc>
                <a:spcPct val="166700"/>
              </a:lnSpc>
            </a:pPr>
            <a:r>
              <a:rPr sz="2100" spc="80" dirty="0">
                <a:solidFill>
                  <a:srgbClr val="333333"/>
                </a:solidFill>
                <a:latin typeface="Trebuchet MS"/>
                <a:cs typeface="Trebuchet MS"/>
              </a:rPr>
              <a:t>Depuis</a:t>
            </a:r>
            <a:r>
              <a:rPr sz="2100" spc="-5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gratter:</a:t>
            </a:r>
            <a:r>
              <a:rPr sz="2100" spc="-4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Créer</a:t>
            </a:r>
            <a:r>
              <a:rPr sz="2100" spc="-4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80" dirty="0">
                <a:solidFill>
                  <a:srgbClr val="333333"/>
                </a:solidFill>
                <a:latin typeface="Trebuchet MS"/>
                <a:cs typeface="Trebuchet MS"/>
              </a:rPr>
              <a:t>ton</a:t>
            </a:r>
            <a:r>
              <a:rPr sz="2100" spc="-4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00" dirty="0">
                <a:solidFill>
                  <a:srgbClr val="333333"/>
                </a:solidFill>
                <a:latin typeface="Trebuchet MS"/>
                <a:cs typeface="Trebuchet MS"/>
              </a:rPr>
              <a:t>propre</a:t>
            </a:r>
            <a:r>
              <a:rPr sz="2100" spc="-4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25" dirty="0">
                <a:solidFill>
                  <a:srgbClr val="333333"/>
                </a:solidFill>
                <a:latin typeface="Trebuchet MS"/>
                <a:cs typeface="Trebuchet MS"/>
              </a:rPr>
              <a:t>CRD</a:t>
            </a:r>
            <a:r>
              <a:rPr sz="2100" spc="-5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00" dirty="0">
                <a:solidFill>
                  <a:srgbClr val="333333"/>
                </a:solidFill>
                <a:latin typeface="Trebuchet MS"/>
                <a:cs typeface="Trebuchet MS"/>
              </a:rPr>
              <a:t>et</a:t>
            </a:r>
            <a:r>
              <a:rPr sz="2100" spc="-4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contrôleur</a:t>
            </a:r>
            <a:r>
              <a:rPr sz="2100" spc="-4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u="heavy" spc="-10" dirty="0">
                <a:solidFill>
                  <a:srgbClr val="ED2137"/>
                </a:solidFill>
                <a:uFill>
                  <a:solidFill>
                    <a:srgbClr val="ED2137"/>
                  </a:solidFill>
                </a:uFill>
                <a:latin typeface="Trebuchet MS"/>
                <a:cs typeface="Trebuchet MS"/>
                <a:hlinkClick r:id="rId3"/>
              </a:rPr>
              <a:t>exemple</a:t>
            </a:r>
            <a:r>
              <a:rPr sz="2100" spc="-10" dirty="0">
                <a:solidFill>
                  <a:srgbClr val="ED2137"/>
                </a:solidFill>
                <a:latin typeface="Trebuchet MS"/>
                <a:cs typeface="Trebuchet MS"/>
              </a:rPr>
              <a:t> </a:t>
            </a:r>
            <a:r>
              <a:rPr sz="2100" spc="90" dirty="0">
                <a:solidFill>
                  <a:srgbClr val="333333"/>
                </a:solidFill>
                <a:latin typeface="Trebuchet MS"/>
                <a:cs typeface="Trebuchet MS"/>
              </a:rPr>
              <a:t>En utilisant</a:t>
            </a:r>
            <a:r>
              <a:rPr sz="2100" spc="8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u="heavy" dirty="0">
                <a:solidFill>
                  <a:srgbClr val="ED2137"/>
                </a:solidFill>
                <a:uFill>
                  <a:solidFill>
                    <a:srgbClr val="ED2137"/>
                  </a:solidFill>
                </a:uFill>
                <a:latin typeface="Trebuchet MS"/>
                <a:cs typeface="Trebuchet MS"/>
                <a:hlinkClick r:id="rId4"/>
              </a:rPr>
              <a:t>Kubebuilder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:</a:t>
            </a:r>
            <a:r>
              <a:rPr sz="2100" spc="8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u="heavy" spc="-10" dirty="0">
                <a:solidFill>
                  <a:srgbClr val="ED2137"/>
                </a:solidFill>
                <a:uFill>
                  <a:solidFill>
                    <a:srgbClr val="ED2137"/>
                  </a:solidFill>
                </a:uFill>
                <a:latin typeface="Trebuchet MS"/>
                <a:cs typeface="Trebuchet MS"/>
                <a:hlinkClick r:id="rId5"/>
              </a:rPr>
              <a:t>exemple</a:t>
            </a:r>
            <a:endParaRPr sz="2100">
              <a:latin typeface="Trebuchet MS"/>
              <a:cs typeface="Trebuchet MS"/>
            </a:endParaRPr>
          </a:p>
          <a:p>
            <a:pPr marL="393065">
              <a:lnSpc>
                <a:spcPct val="100000"/>
              </a:lnSpc>
              <a:spcBef>
                <a:spcPts val="1680"/>
              </a:spcBef>
            </a:pPr>
            <a:r>
              <a:rPr sz="2100" spc="90" dirty="0">
                <a:solidFill>
                  <a:srgbClr val="333333"/>
                </a:solidFill>
                <a:latin typeface="Trebuchet MS"/>
                <a:cs typeface="Trebuchet MS"/>
              </a:rPr>
              <a:t>En utilisant</a:t>
            </a:r>
            <a:r>
              <a:rPr sz="2100" spc="114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u="heavy" dirty="0">
                <a:solidFill>
                  <a:srgbClr val="ED2137"/>
                </a:solidFill>
                <a:uFill>
                  <a:solidFill>
                    <a:srgbClr val="ED2137"/>
                  </a:solidFill>
                </a:uFill>
                <a:latin typeface="Trebuchet MS"/>
                <a:cs typeface="Trebuchet MS"/>
                <a:hlinkClick r:id="rId6"/>
              </a:rPr>
              <a:t>opérateur </a:t>
            </a:r>
            <a:r>
              <a:rPr sz="2100" u="heavy" spc="-10" dirty="0">
                <a:solidFill>
                  <a:srgbClr val="ED2137"/>
                </a:solidFill>
                <a:uFill>
                  <a:solidFill>
                    <a:srgbClr val="ED2137"/>
                  </a:solidFill>
                </a:uFill>
                <a:latin typeface="Trebuchet MS"/>
                <a:cs typeface="Trebuchet MS"/>
                <a:hlinkClick r:id="rId6"/>
              </a:rPr>
              <a:t>-sdk 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:</a:t>
            </a:r>
            <a:r>
              <a:rPr sz="2100" spc="12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u="heavy" spc="-10" dirty="0">
                <a:solidFill>
                  <a:srgbClr val="ED2137"/>
                </a:solidFill>
                <a:uFill>
                  <a:solidFill>
                    <a:srgbClr val="ED2137"/>
                  </a:solidFill>
                </a:uFill>
                <a:latin typeface="Trebuchet MS"/>
                <a:cs typeface="Trebuchet MS"/>
                <a:hlinkClick r:id="rId7"/>
              </a:rPr>
              <a:t>exemple</a:t>
            </a:r>
            <a:endParaRPr sz="21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680"/>
              </a:spcBef>
            </a:pPr>
            <a:r>
              <a:rPr sz="2100" spc="105" dirty="0">
                <a:solidFill>
                  <a:srgbClr val="333333"/>
                </a:solidFill>
                <a:latin typeface="Trebuchet MS"/>
                <a:cs typeface="Trebuchet MS"/>
              </a:rPr>
              <a:t>Un</a:t>
            </a:r>
            <a:r>
              <a:rPr sz="2100" spc="-6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85" dirty="0">
                <a:solidFill>
                  <a:srgbClr val="333333"/>
                </a:solidFill>
                <a:latin typeface="Trebuchet MS"/>
                <a:cs typeface="Trebuchet MS"/>
              </a:rPr>
              <a:t>génial</a:t>
            </a:r>
            <a:r>
              <a:rPr sz="2100" spc="-6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20" dirty="0">
                <a:solidFill>
                  <a:srgbClr val="333333"/>
                </a:solidFill>
                <a:latin typeface="Trebuchet MS"/>
                <a:cs typeface="Trebuchet MS"/>
              </a:rPr>
              <a:t>liste</a:t>
            </a:r>
            <a:r>
              <a:rPr sz="2100" spc="-6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de</a:t>
            </a:r>
            <a:r>
              <a:rPr sz="2100" spc="-6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existant</a:t>
            </a:r>
            <a:r>
              <a:rPr sz="2100" spc="-6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0" dirty="0">
                <a:solidFill>
                  <a:srgbClr val="333333"/>
                </a:solidFill>
                <a:latin typeface="Trebuchet MS"/>
                <a:cs typeface="Trebuchet MS"/>
              </a:rPr>
              <a:t>opérateur</a:t>
            </a:r>
            <a:r>
              <a:rPr sz="2100" spc="-6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0" dirty="0">
                <a:solidFill>
                  <a:srgbClr val="333333"/>
                </a:solidFill>
                <a:latin typeface="Trebuchet MS"/>
                <a:cs typeface="Trebuchet MS"/>
              </a:rPr>
              <a:t>peut</a:t>
            </a:r>
            <a:r>
              <a:rPr sz="2100" spc="-6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5" dirty="0">
                <a:solidFill>
                  <a:srgbClr val="333333"/>
                </a:solidFill>
                <a:latin typeface="Trebuchet MS"/>
                <a:cs typeface="Trebuchet MS"/>
              </a:rPr>
              <a:t>être</a:t>
            </a:r>
            <a:r>
              <a:rPr sz="2100" spc="-6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85" dirty="0">
                <a:solidFill>
                  <a:srgbClr val="333333"/>
                </a:solidFill>
                <a:latin typeface="Trebuchet MS"/>
                <a:cs typeface="Trebuchet MS"/>
              </a:rPr>
              <a:t>trouvé</a:t>
            </a:r>
            <a:r>
              <a:rPr sz="2100" spc="-6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ici:</a:t>
            </a:r>
            <a:r>
              <a:rPr sz="2100" spc="-6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u="heavy" spc="-10" dirty="0">
                <a:solidFill>
                  <a:srgbClr val="ED2137"/>
                </a:solidFill>
                <a:uFill>
                  <a:solidFill>
                    <a:srgbClr val="ED2137"/>
                  </a:solidFill>
                </a:uFill>
                <a:latin typeface="Trebuchet MS"/>
                <a:cs typeface="Trebuchet MS"/>
                <a:hlinkClick r:id="rId8"/>
              </a:rPr>
              <a:t>https://operatorhub.io/</a:t>
            </a:r>
            <a:endParaRPr sz="210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4226719293"/>
      </p:ext>
    </p:extLst>
  </p:cSld>
  <p:clrMapOvr>
    <a:masterClrMapping/>
  </p:clrMapOvr>
</p:sld>
</file>

<file path=ppt/slides/slide39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785130" y="5248580"/>
            <a:ext cx="1189355" cy="1731010"/>
            <a:chOff x="6785130" y="5248580"/>
            <a:chExt cx="1189355" cy="1731010"/>
          </a:xfrm>
        </p:grpSpPr>
        <p:sp>
          <p:nvSpPr>
            <p:cNvPr id="3" name="object 3"/>
            <p:cNvSpPr/>
            <p:nvPr/>
          </p:nvSpPr>
          <p:spPr>
            <a:xfrm>
              <a:off x="6785130" y="5248580"/>
              <a:ext cx="1189355" cy="1731010"/>
            </a:xfrm>
            <a:custGeom>
              <a:avLst/>
              <a:gdLst/>
              <a:ahLst/>
              <a:cxnLst/>
              <a:rect l="l" t="t" r="r" b="b"/>
              <a:pathLst>
                <a:path w="1189354" h="1731009">
                  <a:moveTo>
                    <a:pt x="502397" y="1730733"/>
                  </a:moveTo>
                  <a:lnTo>
                    <a:pt x="454683" y="1728286"/>
                  </a:lnTo>
                  <a:lnTo>
                    <a:pt x="405512" y="1721220"/>
                  </a:lnTo>
                  <a:lnTo>
                    <a:pt x="361832" y="1698098"/>
                  </a:lnTo>
                  <a:lnTo>
                    <a:pt x="321247" y="1671732"/>
                  </a:lnTo>
                  <a:lnTo>
                    <a:pt x="283649" y="1642351"/>
                  </a:lnTo>
                  <a:lnTo>
                    <a:pt x="248931" y="1610184"/>
                  </a:lnTo>
                  <a:lnTo>
                    <a:pt x="216986" y="1575458"/>
                  </a:lnTo>
                  <a:lnTo>
                    <a:pt x="187705" y="1538402"/>
                  </a:lnTo>
                  <a:lnTo>
                    <a:pt x="160980" y="1499245"/>
                  </a:lnTo>
                  <a:lnTo>
                    <a:pt x="136705" y="1458214"/>
                  </a:lnTo>
                  <a:lnTo>
                    <a:pt x="114771" y="1415539"/>
                  </a:lnTo>
                  <a:lnTo>
                    <a:pt x="95070" y="1371448"/>
                  </a:lnTo>
                  <a:lnTo>
                    <a:pt x="77494" y="1326168"/>
                  </a:lnTo>
                  <a:lnTo>
                    <a:pt x="61937" y="1279929"/>
                  </a:lnTo>
                  <a:lnTo>
                    <a:pt x="48290" y="1232959"/>
                  </a:lnTo>
                  <a:lnTo>
                    <a:pt x="36446" y="1185486"/>
                  </a:lnTo>
                  <a:lnTo>
                    <a:pt x="26296" y="1137739"/>
                  </a:lnTo>
                  <a:lnTo>
                    <a:pt x="17733" y="1089945"/>
                  </a:lnTo>
                  <a:lnTo>
                    <a:pt x="10649" y="1042335"/>
                  </a:lnTo>
                  <a:lnTo>
                    <a:pt x="5351" y="1008608"/>
                  </a:lnTo>
                  <a:lnTo>
                    <a:pt x="736" y="974714"/>
                  </a:lnTo>
                  <a:lnTo>
                    <a:pt x="0" y="941155"/>
                  </a:lnTo>
                  <a:lnTo>
                    <a:pt x="6334" y="908432"/>
                  </a:lnTo>
                  <a:lnTo>
                    <a:pt x="22459" y="878385"/>
                  </a:lnTo>
                  <a:lnTo>
                    <a:pt x="46952" y="854964"/>
                  </a:lnTo>
                  <a:lnTo>
                    <a:pt x="76801" y="841836"/>
                  </a:lnTo>
                  <a:lnTo>
                    <a:pt x="108993" y="842671"/>
                  </a:lnTo>
                  <a:lnTo>
                    <a:pt x="133374" y="854504"/>
                  </a:lnTo>
                  <a:lnTo>
                    <a:pt x="153850" y="872948"/>
                  </a:lnTo>
                  <a:lnTo>
                    <a:pt x="172095" y="894851"/>
                  </a:lnTo>
                  <a:lnTo>
                    <a:pt x="189781" y="917061"/>
                  </a:lnTo>
                  <a:lnTo>
                    <a:pt x="202170" y="930950"/>
                  </a:lnTo>
                  <a:lnTo>
                    <a:pt x="244640" y="966762"/>
                  </a:lnTo>
                  <a:lnTo>
                    <a:pt x="293684" y="992857"/>
                  </a:lnTo>
                  <a:lnTo>
                    <a:pt x="335216" y="1005123"/>
                  </a:lnTo>
                  <a:lnTo>
                    <a:pt x="359818" y="1006943"/>
                  </a:lnTo>
                  <a:lnTo>
                    <a:pt x="383388" y="1003100"/>
                  </a:lnTo>
                  <a:lnTo>
                    <a:pt x="404323" y="992046"/>
                  </a:lnTo>
                  <a:lnTo>
                    <a:pt x="423548" y="966854"/>
                  </a:lnTo>
                  <a:lnTo>
                    <a:pt x="431363" y="935231"/>
                  </a:lnTo>
                  <a:lnTo>
                    <a:pt x="431312" y="900512"/>
                  </a:lnTo>
                  <a:lnTo>
                    <a:pt x="426937" y="866029"/>
                  </a:lnTo>
                  <a:lnTo>
                    <a:pt x="384088" y="619352"/>
                  </a:lnTo>
                  <a:lnTo>
                    <a:pt x="377832" y="586143"/>
                  </a:lnTo>
                  <a:lnTo>
                    <a:pt x="374284" y="552756"/>
                  </a:lnTo>
                  <a:lnTo>
                    <a:pt x="375310" y="485449"/>
                  </a:lnTo>
                  <a:lnTo>
                    <a:pt x="398036" y="421771"/>
                  </a:lnTo>
                  <a:lnTo>
                    <a:pt x="445981" y="377732"/>
                  </a:lnTo>
                  <a:lnTo>
                    <a:pt x="478269" y="370070"/>
                  </a:lnTo>
                  <a:lnTo>
                    <a:pt x="511351" y="374348"/>
                  </a:lnTo>
                  <a:lnTo>
                    <a:pt x="558756" y="416267"/>
                  </a:lnTo>
                  <a:lnTo>
                    <a:pt x="567475" y="457308"/>
                  </a:lnTo>
                  <a:lnTo>
                    <a:pt x="569468" y="471167"/>
                  </a:lnTo>
                  <a:lnTo>
                    <a:pt x="574132" y="484734"/>
                  </a:lnTo>
                  <a:lnTo>
                    <a:pt x="581557" y="496906"/>
                  </a:lnTo>
                  <a:lnTo>
                    <a:pt x="591604" y="506065"/>
                  </a:lnTo>
                  <a:lnTo>
                    <a:pt x="604134" y="510593"/>
                  </a:lnTo>
                  <a:lnTo>
                    <a:pt x="617375" y="509203"/>
                  </a:lnTo>
                  <a:lnTo>
                    <a:pt x="649512" y="481879"/>
                  </a:lnTo>
                  <a:lnTo>
                    <a:pt x="675181" y="440708"/>
                  </a:lnTo>
                  <a:lnTo>
                    <a:pt x="695969" y="396665"/>
                  </a:lnTo>
                  <a:lnTo>
                    <a:pt x="713241" y="350780"/>
                  </a:lnTo>
                  <a:lnTo>
                    <a:pt x="728365" y="304086"/>
                  </a:lnTo>
                  <a:lnTo>
                    <a:pt x="742904" y="257246"/>
                  </a:lnTo>
                  <a:lnTo>
                    <a:pt x="758531" y="210782"/>
                  </a:lnTo>
                  <a:lnTo>
                    <a:pt x="776779" y="165518"/>
                  </a:lnTo>
                  <a:lnTo>
                    <a:pt x="799185" y="122276"/>
                  </a:lnTo>
                  <a:lnTo>
                    <a:pt x="827386" y="82170"/>
                  </a:lnTo>
                  <a:lnTo>
                    <a:pt x="861654" y="47365"/>
                  </a:lnTo>
                  <a:lnTo>
                    <a:pt x="901474" y="20259"/>
                  </a:lnTo>
                  <a:lnTo>
                    <a:pt x="946329" y="3252"/>
                  </a:lnTo>
                  <a:lnTo>
                    <a:pt x="994748" y="0"/>
                  </a:lnTo>
                  <a:lnTo>
                    <a:pt x="1041884" y="11825"/>
                  </a:lnTo>
                  <a:lnTo>
                    <a:pt x="1082157" y="37627"/>
                  </a:lnTo>
                  <a:lnTo>
                    <a:pt x="1109988" y="76303"/>
                  </a:lnTo>
                  <a:lnTo>
                    <a:pt x="1120758" y="122595"/>
                  </a:lnTo>
                  <a:lnTo>
                    <a:pt x="1116478" y="170574"/>
                  </a:lnTo>
                  <a:lnTo>
                    <a:pt x="1101514" y="218135"/>
                  </a:lnTo>
                  <a:lnTo>
                    <a:pt x="1080232" y="263171"/>
                  </a:lnTo>
                  <a:lnTo>
                    <a:pt x="1055905" y="305212"/>
                  </a:lnTo>
                  <a:lnTo>
                    <a:pt x="1029714" y="345849"/>
                  </a:lnTo>
                  <a:lnTo>
                    <a:pt x="1001659" y="385085"/>
                  </a:lnTo>
                  <a:lnTo>
                    <a:pt x="971740" y="422918"/>
                  </a:lnTo>
                  <a:lnTo>
                    <a:pt x="939956" y="459348"/>
                  </a:lnTo>
                  <a:lnTo>
                    <a:pt x="906308" y="494376"/>
                  </a:lnTo>
                  <a:lnTo>
                    <a:pt x="896624" y="503362"/>
                  </a:lnTo>
                  <a:lnTo>
                    <a:pt x="888684" y="513499"/>
                  </a:lnTo>
                  <a:lnTo>
                    <a:pt x="882490" y="524787"/>
                  </a:lnTo>
                  <a:lnTo>
                    <a:pt x="878039" y="537225"/>
                  </a:lnTo>
                  <a:lnTo>
                    <a:pt x="881020" y="559221"/>
                  </a:lnTo>
                  <a:lnTo>
                    <a:pt x="894405" y="577508"/>
                  </a:lnTo>
                  <a:lnTo>
                    <a:pt x="914486" y="590828"/>
                  </a:lnTo>
                  <a:lnTo>
                    <a:pt x="937552" y="597927"/>
                  </a:lnTo>
                  <a:lnTo>
                    <a:pt x="963763" y="599508"/>
                  </a:lnTo>
                  <a:lnTo>
                    <a:pt x="990127" y="597630"/>
                  </a:lnTo>
                  <a:lnTo>
                    <a:pt x="1016575" y="594412"/>
                  </a:lnTo>
                  <a:lnTo>
                    <a:pt x="1043037" y="591976"/>
                  </a:lnTo>
                  <a:lnTo>
                    <a:pt x="1096245" y="598690"/>
                  </a:lnTo>
                  <a:lnTo>
                    <a:pt x="1137066" y="629618"/>
                  </a:lnTo>
                  <a:lnTo>
                    <a:pt x="1146774" y="663072"/>
                  </a:lnTo>
                  <a:lnTo>
                    <a:pt x="1140637" y="698298"/>
                  </a:lnTo>
                  <a:lnTo>
                    <a:pt x="1123676" y="732660"/>
                  </a:lnTo>
                  <a:lnTo>
                    <a:pt x="1100913" y="763520"/>
                  </a:lnTo>
                  <a:lnTo>
                    <a:pt x="1067650" y="800206"/>
                  </a:lnTo>
                  <a:lnTo>
                    <a:pt x="1032586" y="834716"/>
                  </a:lnTo>
                  <a:lnTo>
                    <a:pt x="995721" y="867048"/>
                  </a:lnTo>
                  <a:lnTo>
                    <a:pt x="957055" y="897204"/>
                  </a:lnTo>
                  <a:lnTo>
                    <a:pt x="916588" y="925182"/>
                  </a:lnTo>
                  <a:lnTo>
                    <a:pt x="874320" y="950984"/>
                  </a:lnTo>
                  <a:lnTo>
                    <a:pt x="851159" y="964032"/>
                  </a:lnTo>
                  <a:lnTo>
                    <a:pt x="828403" y="977820"/>
                  </a:lnTo>
                  <a:lnTo>
                    <a:pt x="807180" y="993477"/>
                  </a:lnTo>
                  <a:lnTo>
                    <a:pt x="788622" y="1012132"/>
                  </a:lnTo>
                  <a:lnTo>
                    <a:pt x="774546" y="1035054"/>
                  </a:lnTo>
                  <a:lnTo>
                    <a:pt x="767068" y="1060932"/>
                  </a:lnTo>
                  <a:lnTo>
                    <a:pt x="767763" y="1087034"/>
                  </a:lnTo>
                  <a:lnTo>
                    <a:pt x="778207" y="1110625"/>
                  </a:lnTo>
                  <a:lnTo>
                    <a:pt x="797609" y="1127437"/>
                  </a:lnTo>
                  <a:lnTo>
                    <a:pt x="822172" y="1135657"/>
                  </a:lnTo>
                  <a:lnTo>
                    <a:pt x="848967" y="1136234"/>
                  </a:lnTo>
                  <a:lnTo>
                    <a:pt x="875064" y="1130115"/>
                  </a:lnTo>
                  <a:lnTo>
                    <a:pt x="898936" y="1119089"/>
                  </a:lnTo>
                  <a:lnTo>
                    <a:pt x="921539" y="1105399"/>
                  </a:lnTo>
                  <a:lnTo>
                    <a:pt x="943668" y="1090676"/>
                  </a:lnTo>
                  <a:lnTo>
                    <a:pt x="966117" y="1076554"/>
                  </a:lnTo>
                  <a:lnTo>
                    <a:pt x="1012311" y="1056566"/>
                  </a:lnTo>
                  <a:lnTo>
                    <a:pt x="1061839" y="1048546"/>
                  </a:lnTo>
                  <a:lnTo>
                    <a:pt x="1109665" y="1055423"/>
                  </a:lnTo>
                  <a:lnTo>
                    <a:pt x="1150754" y="1080125"/>
                  </a:lnTo>
                  <a:lnTo>
                    <a:pt x="1174032" y="1113835"/>
                  </a:lnTo>
                  <a:lnTo>
                    <a:pt x="1186732" y="1152757"/>
                  </a:lnTo>
                  <a:lnTo>
                    <a:pt x="1188803" y="1177311"/>
                  </a:lnTo>
                  <a:lnTo>
                    <a:pt x="1188547" y="1185512"/>
                  </a:lnTo>
                  <a:lnTo>
                    <a:pt x="1179072" y="1233927"/>
                  </a:lnTo>
                  <a:lnTo>
                    <a:pt x="1154746" y="1294406"/>
                  </a:lnTo>
                  <a:lnTo>
                    <a:pt x="1113888" y="1361780"/>
                  </a:lnTo>
                  <a:lnTo>
                    <a:pt x="1087905" y="1399296"/>
                  </a:lnTo>
                  <a:lnTo>
                    <a:pt x="1060012" y="1435332"/>
                  </a:lnTo>
                  <a:lnTo>
                    <a:pt x="1030208" y="1469889"/>
                  </a:lnTo>
                  <a:lnTo>
                    <a:pt x="998492" y="1502967"/>
                  </a:lnTo>
                  <a:lnTo>
                    <a:pt x="965091" y="1534342"/>
                  </a:lnTo>
                  <a:lnTo>
                    <a:pt x="930230" y="1563791"/>
                  </a:lnTo>
                  <a:lnTo>
                    <a:pt x="893910" y="1591313"/>
                  </a:lnTo>
                  <a:lnTo>
                    <a:pt x="856130" y="1616910"/>
                  </a:lnTo>
                  <a:lnTo>
                    <a:pt x="816891" y="1640580"/>
                  </a:lnTo>
                  <a:lnTo>
                    <a:pt x="772631" y="1663463"/>
                  </a:lnTo>
                  <a:lnTo>
                    <a:pt x="728487" y="1683366"/>
                  </a:lnTo>
                  <a:lnTo>
                    <a:pt x="684256" y="1700076"/>
                  </a:lnTo>
                  <a:lnTo>
                    <a:pt x="639735" y="1713381"/>
                  </a:lnTo>
                  <a:lnTo>
                    <a:pt x="594720" y="1723068"/>
                  </a:lnTo>
                  <a:lnTo>
                    <a:pt x="549009" y="1728923"/>
                  </a:lnTo>
                  <a:lnTo>
                    <a:pt x="502397" y="1730733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825678" y="5274893"/>
              <a:ext cx="1127760" cy="1517650"/>
            </a:xfrm>
            <a:custGeom>
              <a:avLst/>
              <a:gdLst/>
              <a:ahLst/>
              <a:cxnLst/>
              <a:rect l="l" t="t" r="r" b="b"/>
              <a:pathLst>
                <a:path w="1127759" h="1517650">
                  <a:moveTo>
                    <a:pt x="1127607" y="1131328"/>
                  </a:moveTo>
                  <a:lnTo>
                    <a:pt x="1124572" y="1131874"/>
                  </a:lnTo>
                  <a:lnTo>
                    <a:pt x="1121702" y="1132865"/>
                  </a:lnTo>
                  <a:lnTo>
                    <a:pt x="1118984" y="1134313"/>
                  </a:lnTo>
                  <a:lnTo>
                    <a:pt x="1082192" y="1151051"/>
                  </a:lnTo>
                  <a:lnTo>
                    <a:pt x="985050" y="1199197"/>
                  </a:lnTo>
                  <a:lnTo>
                    <a:pt x="946873" y="1218844"/>
                  </a:lnTo>
                  <a:lnTo>
                    <a:pt x="861402" y="1263675"/>
                  </a:lnTo>
                  <a:lnTo>
                    <a:pt x="549097" y="1429931"/>
                  </a:lnTo>
                  <a:lnTo>
                    <a:pt x="415404" y="1499908"/>
                  </a:lnTo>
                  <a:lnTo>
                    <a:pt x="427697" y="1415592"/>
                  </a:lnTo>
                  <a:lnTo>
                    <a:pt x="435978" y="1364932"/>
                  </a:lnTo>
                  <a:lnTo>
                    <a:pt x="444881" y="1314399"/>
                  </a:lnTo>
                  <a:lnTo>
                    <a:pt x="454418" y="1263980"/>
                  </a:lnTo>
                  <a:lnTo>
                    <a:pt x="464591" y="1213675"/>
                  </a:lnTo>
                  <a:lnTo>
                    <a:pt x="475386" y="1163497"/>
                  </a:lnTo>
                  <a:lnTo>
                    <a:pt x="486803" y="1113434"/>
                  </a:lnTo>
                  <a:lnTo>
                    <a:pt x="534301" y="916190"/>
                  </a:lnTo>
                  <a:lnTo>
                    <a:pt x="548982" y="859434"/>
                  </a:lnTo>
                  <a:lnTo>
                    <a:pt x="565988" y="822452"/>
                  </a:lnTo>
                  <a:lnTo>
                    <a:pt x="572808" y="818743"/>
                  </a:lnTo>
                  <a:lnTo>
                    <a:pt x="612876" y="799960"/>
                  </a:lnTo>
                  <a:lnTo>
                    <a:pt x="670433" y="774458"/>
                  </a:lnTo>
                  <a:lnTo>
                    <a:pt x="716737" y="754951"/>
                  </a:lnTo>
                  <a:lnTo>
                    <a:pt x="768134" y="734288"/>
                  </a:lnTo>
                  <a:lnTo>
                    <a:pt x="823645" y="713105"/>
                  </a:lnTo>
                  <a:lnTo>
                    <a:pt x="879525" y="693089"/>
                  </a:lnTo>
                  <a:lnTo>
                    <a:pt x="931887" y="675500"/>
                  </a:lnTo>
                  <a:lnTo>
                    <a:pt x="979563" y="660425"/>
                  </a:lnTo>
                  <a:lnTo>
                    <a:pt x="1021372" y="647941"/>
                  </a:lnTo>
                  <a:lnTo>
                    <a:pt x="1082230" y="631431"/>
                  </a:lnTo>
                  <a:lnTo>
                    <a:pt x="1089901" y="629970"/>
                  </a:lnTo>
                  <a:lnTo>
                    <a:pt x="1097343" y="627748"/>
                  </a:lnTo>
                  <a:lnTo>
                    <a:pt x="1104544" y="624738"/>
                  </a:lnTo>
                  <a:lnTo>
                    <a:pt x="1096632" y="624890"/>
                  </a:lnTo>
                  <a:lnTo>
                    <a:pt x="1088796" y="625792"/>
                  </a:lnTo>
                  <a:lnTo>
                    <a:pt x="1037793" y="636854"/>
                  </a:lnTo>
                  <a:lnTo>
                    <a:pt x="968883" y="655332"/>
                  </a:lnTo>
                  <a:lnTo>
                    <a:pt x="918870" y="670420"/>
                  </a:lnTo>
                  <a:lnTo>
                    <a:pt x="869264" y="686803"/>
                  </a:lnTo>
                  <a:lnTo>
                    <a:pt x="820077" y="704481"/>
                  </a:lnTo>
                  <a:lnTo>
                    <a:pt x="764514" y="725906"/>
                  </a:lnTo>
                  <a:lnTo>
                    <a:pt x="713232" y="747090"/>
                  </a:lnTo>
                  <a:lnTo>
                    <a:pt x="667283" y="767346"/>
                  </a:lnTo>
                  <a:lnTo>
                    <a:pt x="627710" y="786015"/>
                  </a:lnTo>
                  <a:lnTo>
                    <a:pt x="571322" y="815771"/>
                  </a:lnTo>
                  <a:lnTo>
                    <a:pt x="564299" y="819150"/>
                  </a:lnTo>
                  <a:lnTo>
                    <a:pt x="574357" y="778802"/>
                  </a:lnTo>
                  <a:lnTo>
                    <a:pt x="592975" y="726465"/>
                  </a:lnTo>
                  <a:lnTo>
                    <a:pt x="613041" y="674662"/>
                  </a:lnTo>
                  <a:lnTo>
                    <a:pt x="634555" y="623392"/>
                  </a:lnTo>
                  <a:lnTo>
                    <a:pt x="655523" y="575310"/>
                  </a:lnTo>
                  <a:lnTo>
                    <a:pt x="676605" y="528789"/>
                  </a:lnTo>
                  <a:lnTo>
                    <a:pt x="697585" y="483870"/>
                  </a:lnTo>
                  <a:lnTo>
                    <a:pt x="718312" y="440550"/>
                  </a:lnTo>
                  <a:lnTo>
                    <a:pt x="738682" y="398856"/>
                  </a:lnTo>
                  <a:lnTo>
                    <a:pt x="758761" y="358914"/>
                  </a:lnTo>
                  <a:lnTo>
                    <a:pt x="778586" y="320852"/>
                  </a:lnTo>
                  <a:lnTo>
                    <a:pt x="798207" y="284772"/>
                  </a:lnTo>
                  <a:lnTo>
                    <a:pt x="823366" y="240766"/>
                  </a:lnTo>
                  <a:lnTo>
                    <a:pt x="849807" y="197586"/>
                  </a:lnTo>
                  <a:lnTo>
                    <a:pt x="877506" y="155244"/>
                  </a:lnTo>
                  <a:lnTo>
                    <a:pt x="906475" y="113741"/>
                  </a:lnTo>
                  <a:lnTo>
                    <a:pt x="936726" y="73050"/>
                  </a:lnTo>
                  <a:lnTo>
                    <a:pt x="961123" y="41529"/>
                  </a:lnTo>
                  <a:lnTo>
                    <a:pt x="990587" y="5067"/>
                  </a:lnTo>
                  <a:lnTo>
                    <a:pt x="994156" y="152"/>
                  </a:lnTo>
                  <a:lnTo>
                    <a:pt x="959269" y="40208"/>
                  </a:lnTo>
                  <a:lnTo>
                    <a:pt x="934199" y="71120"/>
                  </a:lnTo>
                  <a:lnTo>
                    <a:pt x="903287" y="111455"/>
                  </a:lnTo>
                  <a:lnTo>
                    <a:pt x="873734" y="152692"/>
                  </a:lnTo>
                  <a:lnTo>
                    <a:pt x="845527" y="194818"/>
                  </a:lnTo>
                  <a:lnTo>
                    <a:pt x="818667" y="237858"/>
                  </a:lnTo>
                  <a:lnTo>
                    <a:pt x="793153" y="281800"/>
                  </a:lnTo>
                  <a:lnTo>
                    <a:pt x="773201" y="317792"/>
                  </a:lnTo>
                  <a:lnTo>
                    <a:pt x="753071" y="355815"/>
                  </a:lnTo>
                  <a:lnTo>
                    <a:pt x="732751" y="395744"/>
                  </a:lnTo>
                  <a:lnTo>
                    <a:pt x="712216" y="437426"/>
                  </a:lnTo>
                  <a:lnTo>
                    <a:pt x="691324" y="480745"/>
                  </a:lnTo>
                  <a:lnTo>
                    <a:pt x="670102" y="525665"/>
                  </a:lnTo>
                  <a:lnTo>
                    <a:pt x="648779" y="572185"/>
                  </a:lnTo>
                  <a:lnTo>
                    <a:pt x="627557" y="620268"/>
                  </a:lnTo>
                  <a:lnTo>
                    <a:pt x="605840" y="671537"/>
                  </a:lnTo>
                  <a:lnTo>
                    <a:pt x="585558" y="723341"/>
                  </a:lnTo>
                  <a:lnTo>
                    <a:pt x="566712" y="775677"/>
                  </a:lnTo>
                  <a:lnTo>
                    <a:pt x="551180" y="822858"/>
                  </a:lnTo>
                  <a:lnTo>
                    <a:pt x="551002" y="821448"/>
                  </a:lnTo>
                  <a:lnTo>
                    <a:pt x="549617" y="815047"/>
                  </a:lnTo>
                  <a:lnTo>
                    <a:pt x="540778" y="785469"/>
                  </a:lnTo>
                  <a:lnTo>
                    <a:pt x="486067" y="586943"/>
                  </a:lnTo>
                  <a:lnTo>
                    <a:pt x="472160" y="538429"/>
                  </a:lnTo>
                  <a:lnTo>
                    <a:pt x="458508" y="493471"/>
                  </a:lnTo>
                  <a:lnTo>
                    <a:pt x="445350" y="453047"/>
                  </a:lnTo>
                  <a:lnTo>
                    <a:pt x="422059" y="389610"/>
                  </a:lnTo>
                  <a:lnTo>
                    <a:pt x="413169" y="368388"/>
                  </a:lnTo>
                  <a:lnTo>
                    <a:pt x="410908" y="362153"/>
                  </a:lnTo>
                  <a:lnTo>
                    <a:pt x="407987" y="356247"/>
                  </a:lnTo>
                  <a:lnTo>
                    <a:pt x="404380" y="350685"/>
                  </a:lnTo>
                  <a:lnTo>
                    <a:pt x="405752" y="357149"/>
                  </a:lnTo>
                  <a:lnTo>
                    <a:pt x="407682" y="363448"/>
                  </a:lnTo>
                  <a:lnTo>
                    <a:pt x="410184" y="369582"/>
                  </a:lnTo>
                  <a:lnTo>
                    <a:pt x="438848" y="455256"/>
                  </a:lnTo>
                  <a:lnTo>
                    <a:pt x="451231" y="495795"/>
                  </a:lnTo>
                  <a:lnTo>
                    <a:pt x="464375" y="540778"/>
                  </a:lnTo>
                  <a:lnTo>
                    <a:pt x="504367" y="682764"/>
                  </a:lnTo>
                  <a:lnTo>
                    <a:pt x="516280" y="723544"/>
                  </a:lnTo>
                  <a:lnTo>
                    <a:pt x="527126" y="758939"/>
                  </a:lnTo>
                  <a:lnTo>
                    <a:pt x="536575" y="787755"/>
                  </a:lnTo>
                  <a:lnTo>
                    <a:pt x="544233" y="809663"/>
                  </a:lnTo>
                  <a:lnTo>
                    <a:pt x="546061" y="816063"/>
                  </a:lnTo>
                  <a:lnTo>
                    <a:pt x="548589" y="822159"/>
                  </a:lnTo>
                  <a:lnTo>
                    <a:pt x="550354" y="825347"/>
                  </a:lnTo>
                  <a:lnTo>
                    <a:pt x="549300" y="828560"/>
                  </a:lnTo>
                  <a:lnTo>
                    <a:pt x="533806" y="884897"/>
                  </a:lnTo>
                  <a:lnTo>
                    <a:pt x="478904" y="1110716"/>
                  </a:lnTo>
                  <a:lnTo>
                    <a:pt x="467474" y="1160881"/>
                  </a:lnTo>
                  <a:lnTo>
                    <a:pt x="456692" y="1211173"/>
                  </a:lnTo>
                  <a:lnTo>
                    <a:pt x="446557" y="1261592"/>
                  </a:lnTo>
                  <a:lnTo>
                    <a:pt x="437070" y="1312125"/>
                  </a:lnTo>
                  <a:lnTo>
                    <a:pt x="428231" y="1362786"/>
                  </a:lnTo>
                  <a:lnTo>
                    <a:pt x="420027" y="1413560"/>
                  </a:lnTo>
                  <a:lnTo>
                    <a:pt x="412483" y="1464462"/>
                  </a:lnTo>
                  <a:lnTo>
                    <a:pt x="407936" y="1497977"/>
                  </a:lnTo>
                  <a:lnTo>
                    <a:pt x="407060" y="1496733"/>
                  </a:lnTo>
                  <a:lnTo>
                    <a:pt x="403936" y="1491830"/>
                  </a:lnTo>
                  <a:lnTo>
                    <a:pt x="399923" y="1484833"/>
                  </a:lnTo>
                  <a:lnTo>
                    <a:pt x="395160" y="1476946"/>
                  </a:lnTo>
                  <a:lnTo>
                    <a:pt x="350532" y="1404340"/>
                  </a:lnTo>
                  <a:lnTo>
                    <a:pt x="330809" y="1371663"/>
                  </a:lnTo>
                  <a:lnTo>
                    <a:pt x="309270" y="1335316"/>
                  </a:lnTo>
                  <a:lnTo>
                    <a:pt x="286118" y="1295755"/>
                  </a:lnTo>
                  <a:lnTo>
                    <a:pt x="261543" y="1253375"/>
                  </a:lnTo>
                  <a:lnTo>
                    <a:pt x="181952" y="1115110"/>
                  </a:lnTo>
                  <a:lnTo>
                    <a:pt x="155879" y="1070432"/>
                  </a:lnTo>
                  <a:lnTo>
                    <a:pt x="130924" y="1028230"/>
                  </a:lnTo>
                  <a:lnTo>
                    <a:pt x="107315" y="988898"/>
                  </a:lnTo>
                  <a:lnTo>
                    <a:pt x="85267" y="952855"/>
                  </a:lnTo>
                  <a:lnTo>
                    <a:pt x="65011" y="920508"/>
                  </a:lnTo>
                  <a:lnTo>
                    <a:pt x="38696" y="879627"/>
                  </a:lnTo>
                  <a:lnTo>
                    <a:pt x="18300" y="849249"/>
                  </a:lnTo>
                  <a:lnTo>
                    <a:pt x="13093" y="841514"/>
                  </a:lnTo>
                  <a:lnTo>
                    <a:pt x="8178" y="834517"/>
                  </a:lnTo>
                  <a:lnTo>
                    <a:pt x="1930" y="825881"/>
                  </a:lnTo>
                  <a:lnTo>
                    <a:pt x="0" y="823950"/>
                  </a:lnTo>
                  <a:lnTo>
                    <a:pt x="901" y="826516"/>
                  </a:lnTo>
                  <a:lnTo>
                    <a:pt x="2133" y="828890"/>
                  </a:lnTo>
                  <a:lnTo>
                    <a:pt x="3721" y="831088"/>
                  </a:lnTo>
                  <a:lnTo>
                    <a:pt x="15621" y="850887"/>
                  </a:lnTo>
                  <a:lnTo>
                    <a:pt x="60261" y="923632"/>
                  </a:lnTo>
                  <a:lnTo>
                    <a:pt x="80035" y="956259"/>
                  </a:lnTo>
                  <a:lnTo>
                    <a:pt x="101612" y="992555"/>
                  </a:lnTo>
                  <a:lnTo>
                    <a:pt x="124790" y="1032090"/>
                  </a:lnTo>
                  <a:lnTo>
                    <a:pt x="149377" y="1074470"/>
                  </a:lnTo>
                  <a:lnTo>
                    <a:pt x="228968" y="1212735"/>
                  </a:lnTo>
                  <a:lnTo>
                    <a:pt x="255016" y="1257427"/>
                  </a:lnTo>
                  <a:lnTo>
                    <a:pt x="279946" y="1299679"/>
                  </a:lnTo>
                  <a:lnTo>
                    <a:pt x="303555" y="1339049"/>
                  </a:lnTo>
                  <a:lnTo>
                    <a:pt x="325615" y="1375117"/>
                  </a:lnTo>
                  <a:lnTo>
                    <a:pt x="345909" y="1407464"/>
                  </a:lnTo>
                  <a:lnTo>
                    <a:pt x="372097" y="1448231"/>
                  </a:lnTo>
                  <a:lnTo>
                    <a:pt x="405726" y="1497634"/>
                  </a:lnTo>
                  <a:lnTo>
                    <a:pt x="407187" y="1499946"/>
                  </a:lnTo>
                  <a:lnTo>
                    <a:pt x="407606" y="1500479"/>
                  </a:lnTo>
                  <a:lnTo>
                    <a:pt x="405574" y="1515478"/>
                  </a:lnTo>
                  <a:lnTo>
                    <a:pt x="413016" y="1517269"/>
                  </a:lnTo>
                  <a:lnTo>
                    <a:pt x="415112" y="1502054"/>
                  </a:lnTo>
                  <a:lnTo>
                    <a:pt x="415467" y="1501914"/>
                  </a:lnTo>
                  <a:lnTo>
                    <a:pt x="417918" y="1500606"/>
                  </a:lnTo>
                  <a:lnTo>
                    <a:pt x="455599" y="1483855"/>
                  </a:lnTo>
                  <a:lnTo>
                    <a:pt x="552792" y="1435696"/>
                  </a:lnTo>
                  <a:lnTo>
                    <a:pt x="632333" y="1394358"/>
                  </a:lnTo>
                  <a:lnTo>
                    <a:pt x="988783" y="1204899"/>
                  </a:lnTo>
                  <a:lnTo>
                    <a:pt x="1099934" y="1146810"/>
                  </a:lnTo>
                  <a:lnTo>
                    <a:pt x="1120609" y="1135799"/>
                  </a:lnTo>
                  <a:lnTo>
                    <a:pt x="1123175" y="1134656"/>
                  </a:lnTo>
                  <a:lnTo>
                    <a:pt x="1125499" y="1133170"/>
                  </a:lnTo>
                  <a:lnTo>
                    <a:pt x="1127607" y="1131328"/>
                  </a:lnTo>
                  <a:close/>
                </a:path>
              </a:pathLst>
            </a:custGeom>
            <a:solidFill>
              <a:srgbClr val="DFDF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5094221" y="3772801"/>
            <a:ext cx="1638300" cy="3141980"/>
            <a:chOff x="5094221" y="3772801"/>
            <a:chExt cx="1638300" cy="3141980"/>
          </a:xfrm>
        </p:grpSpPr>
        <p:sp>
          <p:nvSpPr>
            <p:cNvPr id="6" name="object 6"/>
            <p:cNvSpPr/>
            <p:nvPr/>
          </p:nvSpPr>
          <p:spPr>
            <a:xfrm>
              <a:off x="5094221" y="3772801"/>
              <a:ext cx="1638300" cy="3077845"/>
            </a:xfrm>
            <a:custGeom>
              <a:avLst/>
              <a:gdLst/>
              <a:ahLst/>
              <a:cxnLst/>
              <a:rect l="l" t="t" r="r" b="b"/>
              <a:pathLst>
                <a:path w="1638300" h="3077845">
                  <a:moveTo>
                    <a:pt x="1054066" y="3077826"/>
                  </a:moveTo>
                  <a:lnTo>
                    <a:pt x="796825" y="3011321"/>
                  </a:lnTo>
                  <a:lnTo>
                    <a:pt x="714020" y="2982553"/>
                  </a:lnTo>
                  <a:lnTo>
                    <a:pt x="636993" y="2952938"/>
                  </a:lnTo>
                  <a:lnTo>
                    <a:pt x="565594" y="2922658"/>
                  </a:lnTo>
                  <a:lnTo>
                    <a:pt x="499670" y="2891894"/>
                  </a:lnTo>
                  <a:lnTo>
                    <a:pt x="439071" y="2860828"/>
                  </a:lnTo>
                  <a:lnTo>
                    <a:pt x="383644" y="2829642"/>
                  </a:lnTo>
                  <a:lnTo>
                    <a:pt x="333240" y="2798518"/>
                  </a:lnTo>
                  <a:lnTo>
                    <a:pt x="287705" y="2767636"/>
                  </a:lnTo>
                  <a:lnTo>
                    <a:pt x="246889" y="2737179"/>
                  </a:lnTo>
                  <a:lnTo>
                    <a:pt x="210641" y="2707329"/>
                  </a:lnTo>
                  <a:lnTo>
                    <a:pt x="178810" y="2678267"/>
                  </a:lnTo>
                  <a:lnTo>
                    <a:pt x="151242" y="2650174"/>
                  </a:lnTo>
                  <a:lnTo>
                    <a:pt x="108297" y="2597626"/>
                  </a:lnTo>
                  <a:lnTo>
                    <a:pt x="80595" y="2551138"/>
                  </a:lnTo>
                  <a:lnTo>
                    <a:pt x="66925" y="2512162"/>
                  </a:lnTo>
                  <a:lnTo>
                    <a:pt x="64973" y="2495946"/>
                  </a:lnTo>
                  <a:lnTo>
                    <a:pt x="72915" y="2455215"/>
                  </a:lnTo>
                  <a:lnTo>
                    <a:pt x="96768" y="2426945"/>
                  </a:lnTo>
                  <a:lnTo>
                    <a:pt x="132780" y="2409188"/>
                  </a:lnTo>
                  <a:lnTo>
                    <a:pt x="177198" y="2399999"/>
                  </a:lnTo>
                  <a:lnTo>
                    <a:pt x="226269" y="2397430"/>
                  </a:lnTo>
                  <a:lnTo>
                    <a:pt x="276241" y="2399536"/>
                  </a:lnTo>
                  <a:lnTo>
                    <a:pt x="336157" y="2405613"/>
                  </a:lnTo>
                  <a:lnTo>
                    <a:pt x="394030" y="2412698"/>
                  </a:lnTo>
                  <a:lnTo>
                    <a:pt x="444069" y="2417725"/>
                  </a:lnTo>
                  <a:lnTo>
                    <a:pt x="480482" y="2417633"/>
                  </a:lnTo>
                  <a:lnTo>
                    <a:pt x="497478" y="2409356"/>
                  </a:lnTo>
                  <a:lnTo>
                    <a:pt x="501042" y="2392939"/>
                  </a:lnTo>
                  <a:lnTo>
                    <a:pt x="497311" y="2376661"/>
                  </a:lnTo>
                  <a:lnTo>
                    <a:pt x="484736" y="2359770"/>
                  </a:lnTo>
                  <a:lnTo>
                    <a:pt x="461771" y="2341512"/>
                  </a:lnTo>
                  <a:lnTo>
                    <a:pt x="419442" y="2313130"/>
                  </a:lnTo>
                  <a:lnTo>
                    <a:pt x="384412" y="2288627"/>
                  </a:lnTo>
                  <a:lnTo>
                    <a:pt x="343286" y="2258476"/>
                  </a:lnTo>
                  <a:lnTo>
                    <a:pt x="298427" y="2223594"/>
                  </a:lnTo>
                  <a:lnTo>
                    <a:pt x="252195" y="2184902"/>
                  </a:lnTo>
                  <a:lnTo>
                    <a:pt x="206952" y="2143317"/>
                  </a:lnTo>
                  <a:lnTo>
                    <a:pt x="165058" y="2099760"/>
                  </a:lnTo>
                  <a:lnTo>
                    <a:pt x="128877" y="2055149"/>
                  </a:lnTo>
                  <a:lnTo>
                    <a:pt x="100768" y="2010403"/>
                  </a:lnTo>
                  <a:lnTo>
                    <a:pt x="83093" y="1966441"/>
                  </a:lnTo>
                  <a:lnTo>
                    <a:pt x="78215" y="1924183"/>
                  </a:lnTo>
                  <a:lnTo>
                    <a:pt x="88557" y="1884233"/>
                  </a:lnTo>
                  <a:lnTo>
                    <a:pt x="112657" y="1853304"/>
                  </a:lnTo>
                  <a:lnTo>
                    <a:pt x="147675" y="1830265"/>
                  </a:lnTo>
                  <a:lnTo>
                    <a:pt x="190769" y="1813985"/>
                  </a:lnTo>
                  <a:lnTo>
                    <a:pt x="239099" y="1803333"/>
                  </a:lnTo>
                  <a:lnTo>
                    <a:pt x="289823" y="1797179"/>
                  </a:lnTo>
                  <a:lnTo>
                    <a:pt x="340100" y="1794392"/>
                  </a:lnTo>
                  <a:lnTo>
                    <a:pt x="387090" y="1793841"/>
                  </a:lnTo>
                  <a:lnTo>
                    <a:pt x="459842" y="1794925"/>
                  </a:lnTo>
                  <a:lnTo>
                    <a:pt x="479922" y="1794297"/>
                  </a:lnTo>
                  <a:lnTo>
                    <a:pt x="505215" y="1783971"/>
                  </a:lnTo>
                  <a:lnTo>
                    <a:pt x="511984" y="1765359"/>
                  </a:lnTo>
                  <a:lnTo>
                    <a:pt x="505698" y="1743958"/>
                  </a:lnTo>
                  <a:lnTo>
                    <a:pt x="295684" y="1536931"/>
                  </a:lnTo>
                  <a:lnTo>
                    <a:pt x="203452" y="1449807"/>
                  </a:lnTo>
                  <a:lnTo>
                    <a:pt x="161460" y="1410710"/>
                  </a:lnTo>
                  <a:lnTo>
                    <a:pt x="124932" y="1377265"/>
                  </a:lnTo>
                  <a:lnTo>
                    <a:pt x="81748" y="1334796"/>
                  </a:lnTo>
                  <a:lnTo>
                    <a:pt x="47158" y="1293092"/>
                  </a:lnTo>
                  <a:lnTo>
                    <a:pt x="21667" y="1252353"/>
                  </a:lnTo>
                  <a:lnTo>
                    <a:pt x="5779" y="1212781"/>
                  </a:lnTo>
                  <a:lnTo>
                    <a:pt x="0" y="1174574"/>
                  </a:lnTo>
                  <a:lnTo>
                    <a:pt x="4833" y="1137935"/>
                  </a:lnTo>
                  <a:lnTo>
                    <a:pt x="20785" y="1103063"/>
                  </a:lnTo>
                  <a:lnTo>
                    <a:pt x="52414" y="1075380"/>
                  </a:lnTo>
                  <a:lnTo>
                    <a:pt x="95225" y="1064606"/>
                  </a:lnTo>
                  <a:lnTo>
                    <a:pt x="144533" y="1065551"/>
                  </a:lnTo>
                  <a:lnTo>
                    <a:pt x="195652" y="1073031"/>
                  </a:lnTo>
                  <a:lnTo>
                    <a:pt x="243894" y="1081858"/>
                  </a:lnTo>
                  <a:lnTo>
                    <a:pt x="284573" y="1086846"/>
                  </a:lnTo>
                  <a:lnTo>
                    <a:pt x="323361" y="1074701"/>
                  </a:lnTo>
                  <a:lnTo>
                    <a:pt x="339789" y="1045373"/>
                  </a:lnTo>
                  <a:lnTo>
                    <a:pt x="342967" y="1015543"/>
                  </a:lnTo>
                  <a:lnTo>
                    <a:pt x="342002" y="1001892"/>
                  </a:lnTo>
                  <a:lnTo>
                    <a:pt x="327294" y="964646"/>
                  </a:lnTo>
                  <a:lnTo>
                    <a:pt x="287493" y="853670"/>
                  </a:lnTo>
                  <a:lnTo>
                    <a:pt x="229085" y="670107"/>
                  </a:lnTo>
                  <a:lnTo>
                    <a:pt x="158556" y="415102"/>
                  </a:lnTo>
                  <a:lnTo>
                    <a:pt x="128802" y="187458"/>
                  </a:lnTo>
                  <a:lnTo>
                    <a:pt x="160100" y="64091"/>
                  </a:lnTo>
                  <a:lnTo>
                    <a:pt x="210004" y="13310"/>
                  </a:lnTo>
                  <a:lnTo>
                    <a:pt x="236071" y="3426"/>
                  </a:lnTo>
                  <a:lnTo>
                    <a:pt x="232798" y="4765"/>
                  </a:lnTo>
                  <a:lnTo>
                    <a:pt x="260936" y="0"/>
                  </a:lnTo>
                  <a:lnTo>
                    <a:pt x="330807" y="18416"/>
                  </a:lnTo>
                  <a:lnTo>
                    <a:pt x="420596" y="109083"/>
                  </a:lnTo>
                  <a:lnTo>
                    <a:pt x="508488" y="321072"/>
                  </a:lnTo>
                  <a:lnTo>
                    <a:pt x="573993" y="577440"/>
                  </a:lnTo>
                  <a:lnTo>
                    <a:pt x="614532" y="765740"/>
                  </a:lnTo>
                  <a:lnTo>
                    <a:pt x="635152" y="881789"/>
                  </a:lnTo>
                  <a:lnTo>
                    <a:pt x="640903" y="921402"/>
                  </a:lnTo>
                  <a:lnTo>
                    <a:pt x="646817" y="933648"/>
                  </a:lnTo>
                  <a:lnTo>
                    <a:pt x="664336" y="957778"/>
                  </a:lnTo>
                  <a:lnTo>
                    <a:pt x="693125" y="974879"/>
                  </a:lnTo>
                  <a:lnTo>
                    <a:pt x="732849" y="966036"/>
                  </a:lnTo>
                  <a:lnTo>
                    <a:pt x="765696" y="941441"/>
                  </a:lnTo>
                  <a:lnTo>
                    <a:pt x="803156" y="909725"/>
                  </a:lnTo>
                  <a:lnTo>
                    <a:pt x="843765" y="877753"/>
                  </a:lnTo>
                  <a:lnTo>
                    <a:pt x="886060" y="852390"/>
                  </a:lnTo>
                  <a:lnTo>
                    <a:pt x="928578" y="840499"/>
                  </a:lnTo>
                  <a:lnTo>
                    <a:pt x="969856" y="848946"/>
                  </a:lnTo>
                  <a:lnTo>
                    <a:pt x="1001064" y="871231"/>
                  </a:lnTo>
                  <a:lnTo>
                    <a:pt x="1023490" y="900577"/>
                  </a:lnTo>
                  <a:lnTo>
                    <a:pt x="1037463" y="936576"/>
                  </a:lnTo>
                  <a:lnTo>
                    <a:pt x="1043311" y="978817"/>
                  </a:lnTo>
                  <a:lnTo>
                    <a:pt x="1041362" y="1026894"/>
                  </a:lnTo>
                  <a:lnTo>
                    <a:pt x="1031943" y="1080398"/>
                  </a:lnTo>
                  <a:lnTo>
                    <a:pt x="1015383" y="1138919"/>
                  </a:lnTo>
                  <a:lnTo>
                    <a:pt x="1000174" y="1186250"/>
                  </a:lnTo>
                  <a:lnTo>
                    <a:pt x="983082" y="1241159"/>
                  </a:lnTo>
                  <a:lnTo>
                    <a:pt x="964870" y="1300896"/>
                  </a:lnTo>
                  <a:lnTo>
                    <a:pt x="928123" y="1423852"/>
                  </a:lnTo>
                  <a:lnTo>
                    <a:pt x="869876" y="1623199"/>
                  </a:lnTo>
                  <a:lnTo>
                    <a:pt x="867184" y="1646095"/>
                  </a:lnTo>
                  <a:lnTo>
                    <a:pt x="872442" y="1667777"/>
                  </a:lnTo>
                  <a:lnTo>
                    <a:pt x="887576" y="1680672"/>
                  </a:lnTo>
                  <a:lnTo>
                    <a:pt x="914510" y="1677206"/>
                  </a:lnTo>
                  <a:lnTo>
                    <a:pt x="932164" y="1667822"/>
                  </a:lnTo>
                  <a:lnTo>
                    <a:pt x="994646" y="1630842"/>
                  </a:lnTo>
                  <a:lnTo>
                    <a:pt x="1035664" y="1608027"/>
                  </a:lnTo>
                  <a:lnTo>
                    <a:pt x="1080661" y="1585518"/>
                  </a:lnTo>
                  <a:lnTo>
                    <a:pt x="1127732" y="1565705"/>
                  </a:lnTo>
                  <a:lnTo>
                    <a:pt x="1174971" y="1550978"/>
                  </a:lnTo>
                  <a:lnTo>
                    <a:pt x="1220475" y="1543731"/>
                  </a:lnTo>
                  <a:lnTo>
                    <a:pt x="1262338" y="1546352"/>
                  </a:lnTo>
                  <a:lnTo>
                    <a:pt x="1298657" y="1561233"/>
                  </a:lnTo>
                  <a:lnTo>
                    <a:pt x="1327525" y="1590766"/>
                  </a:lnTo>
                  <a:lnTo>
                    <a:pt x="1344327" y="1629858"/>
                  </a:lnTo>
                  <a:lnTo>
                    <a:pt x="1350863" y="1676786"/>
                  </a:lnTo>
                  <a:lnTo>
                    <a:pt x="1348726" y="1729580"/>
                  </a:lnTo>
                  <a:lnTo>
                    <a:pt x="1339510" y="1786269"/>
                  </a:lnTo>
                  <a:lnTo>
                    <a:pt x="1324808" y="1844881"/>
                  </a:lnTo>
                  <a:lnTo>
                    <a:pt x="1306212" y="1903446"/>
                  </a:lnTo>
                  <a:lnTo>
                    <a:pt x="1285317" y="1959994"/>
                  </a:lnTo>
                  <a:lnTo>
                    <a:pt x="1263715" y="2012553"/>
                  </a:lnTo>
                  <a:lnTo>
                    <a:pt x="1242999" y="2059152"/>
                  </a:lnTo>
                  <a:lnTo>
                    <a:pt x="1224763" y="2097821"/>
                  </a:lnTo>
                  <a:lnTo>
                    <a:pt x="1202103" y="2143485"/>
                  </a:lnTo>
                  <a:lnTo>
                    <a:pt x="1191265" y="2170751"/>
                  </a:lnTo>
                  <a:lnTo>
                    <a:pt x="1188824" y="2191671"/>
                  </a:lnTo>
                  <a:lnTo>
                    <a:pt x="1193692" y="2207653"/>
                  </a:lnTo>
                  <a:lnTo>
                    <a:pt x="1204781" y="2220107"/>
                  </a:lnTo>
                  <a:lnTo>
                    <a:pt x="1223418" y="2218755"/>
                  </a:lnTo>
                  <a:lnTo>
                    <a:pt x="1254895" y="2200577"/>
                  </a:lnTo>
                  <a:lnTo>
                    <a:pt x="1295770" y="2171173"/>
                  </a:lnTo>
                  <a:lnTo>
                    <a:pt x="1342602" y="2136142"/>
                  </a:lnTo>
                  <a:lnTo>
                    <a:pt x="1391947" y="2101082"/>
                  </a:lnTo>
                  <a:lnTo>
                    <a:pt x="1434562" y="2074462"/>
                  </a:lnTo>
                  <a:lnTo>
                    <a:pt x="1478504" y="2052321"/>
                  </a:lnTo>
                  <a:lnTo>
                    <a:pt x="1521553" y="2038223"/>
                  </a:lnTo>
                  <a:lnTo>
                    <a:pt x="1561490" y="2035729"/>
                  </a:lnTo>
                  <a:lnTo>
                    <a:pt x="1596096" y="2048403"/>
                  </a:lnTo>
                  <a:lnTo>
                    <a:pt x="1623151" y="2079807"/>
                  </a:lnTo>
                  <a:lnTo>
                    <a:pt x="1637008" y="2135465"/>
                  </a:lnTo>
                  <a:lnTo>
                    <a:pt x="1637703" y="2160870"/>
                  </a:lnTo>
                  <a:lnTo>
                    <a:pt x="1636067" y="2189564"/>
                  </a:lnTo>
                  <a:lnTo>
                    <a:pt x="1624911" y="2256491"/>
                  </a:lnTo>
                  <a:lnTo>
                    <a:pt x="1614948" y="2294560"/>
                  </a:lnTo>
                  <a:lnTo>
                    <a:pt x="1601765" y="2335590"/>
                  </a:lnTo>
                  <a:lnTo>
                    <a:pt x="1585142" y="2379499"/>
                  </a:lnTo>
                  <a:lnTo>
                    <a:pt x="1564855" y="2426203"/>
                  </a:lnTo>
                  <a:lnTo>
                    <a:pt x="1540683" y="2475623"/>
                  </a:lnTo>
                  <a:lnTo>
                    <a:pt x="1512404" y="2527674"/>
                  </a:lnTo>
                  <a:lnTo>
                    <a:pt x="1479796" y="2582276"/>
                  </a:lnTo>
                  <a:lnTo>
                    <a:pt x="1442638" y="2639345"/>
                  </a:lnTo>
                  <a:lnTo>
                    <a:pt x="1400707" y="2698800"/>
                  </a:lnTo>
                  <a:lnTo>
                    <a:pt x="1353781" y="2760560"/>
                  </a:lnTo>
                  <a:lnTo>
                    <a:pt x="1301639" y="2824540"/>
                  </a:lnTo>
                  <a:lnTo>
                    <a:pt x="1244059" y="2890661"/>
                  </a:lnTo>
                  <a:lnTo>
                    <a:pt x="1054066" y="3077826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313476" y="4123194"/>
              <a:ext cx="1174115" cy="2791460"/>
            </a:xfrm>
            <a:custGeom>
              <a:avLst/>
              <a:gdLst/>
              <a:ahLst/>
              <a:cxnLst/>
              <a:rect l="l" t="t" r="r" b="b"/>
              <a:pathLst>
                <a:path w="1174114" h="2791459">
                  <a:moveTo>
                    <a:pt x="565962" y="1771827"/>
                  </a:moveTo>
                  <a:lnTo>
                    <a:pt x="560730" y="1768767"/>
                  </a:lnTo>
                  <a:lnTo>
                    <a:pt x="555218" y="1766341"/>
                  </a:lnTo>
                  <a:lnTo>
                    <a:pt x="549440" y="1764538"/>
                  </a:lnTo>
                  <a:lnTo>
                    <a:pt x="503174" y="1747570"/>
                  </a:lnTo>
                  <a:lnTo>
                    <a:pt x="434263" y="1723148"/>
                  </a:lnTo>
                  <a:lnTo>
                    <a:pt x="349631" y="1694154"/>
                  </a:lnTo>
                  <a:lnTo>
                    <a:pt x="227698" y="1653717"/>
                  </a:lnTo>
                  <a:lnTo>
                    <a:pt x="148183" y="1628394"/>
                  </a:lnTo>
                  <a:lnTo>
                    <a:pt x="142506" y="1626247"/>
                  </a:lnTo>
                  <a:lnTo>
                    <a:pt x="136652" y="1624799"/>
                  </a:lnTo>
                  <a:lnTo>
                    <a:pt x="130632" y="1624088"/>
                  </a:lnTo>
                  <a:lnTo>
                    <a:pt x="135801" y="1627263"/>
                  </a:lnTo>
                  <a:lnTo>
                    <a:pt x="141312" y="1629689"/>
                  </a:lnTo>
                  <a:lnTo>
                    <a:pt x="147142" y="1631378"/>
                  </a:lnTo>
                  <a:lnTo>
                    <a:pt x="193408" y="1648485"/>
                  </a:lnTo>
                  <a:lnTo>
                    <a:pt x="303110" y="1686788"/>
                  </a:lnTo>
                  <a:lnTo>
                    <a:pt x="390855" y="1716544"/>
                  </a:lnTo>
                  <a:lnTo>
                    <a:pt x="468884" y="1742338"/>
                  </a:lnTo>
                  <a:lnTo>
                    <a:pt x="548398" y="1767662"/>
                  </a:lnTo>
                  <a:lnTo>
                    <a:pt x="554075" y="1769821"/>
                  </a:lnTo>
                  <a:lnTo>
                    <a:pt x="559917" y="1771205"/>
                  </a:lnTo>
                  <a:lnTo>
                    <a:pt x="565962" y="1771827"/>
                  </a:lnTo>
                  <a:close/>
                </a:path>
                <a:path w="1174114" h="2791459">
                  <a:moveTo>
                    <a:pt x="725893" y="630529"/>
                  </a:moveTo>
                  <a:lnTo>
                    <a:pt x="703427" y="661771"/>
                  </a:lnTo>
                  <a:lnTo>
                    <a:pt x="679030" y="698347"/>
                  </a:lnTo>
                  <a:lnTo>
                    <a:pt x="647839" y="745934"/>
                  </a:lnTo>
                  <a:lnTo>
                    <a:pt x="611339" y="802284"/>
                  </a:lnTo>
                  <a:lnTo>
                    <a:pt x="571017" y="865149"/>
                  </a:lnTo>
                  <a:lnTo>
                    <a:pt x="495185" y="984961"/>
                  </a:lnTo>
                  <a:lnTo>
                    <a:pt x="465124" y="1033221"/>
                  </a:lnTo>
                  <a:lnTo>
                    <a:pt x="442175" y="1070686"/>
                  </a:lnTo>
                  <a:lnTo>
                    <a:pt x="423278" y="1104099"/>
                  </a:lnTo>
                  <a:lnTo>
                    <a:pt x="429602" y="1096124"/>
                  </a:lnTo>
                  <a:lnTo>
                    <a:pt x="470014" y="1036231"/>
                  </a:lnTo>
                  <a:lnTo>
                    <a:pt x="501167" y="988733"/>
                  </a:lnTo>
                  <a:lnTo>
                    <a:pt x="537654" y="932459"/>
                  </a:lnTo>
                  <a:lnTo>
                    <a:pt x="578015" y="869619"/>
                  </a:lnTo>
                  <a:lnTo>
                    <a:pt x="618134" y="806577"/>
                  </a:lnTo>
                  <a:lnTo>
                    <a:pt x="653948" y="749769"/>
                  </a:lnTo>
                  <a:lnTo>
                    <a:pt x="684034" y="701471"/>
                  </a:lnTo>
                  <a:lnTo>
                    <a:pt x="706996" y="663981"/>
                  </a:lnTo>
                  <a:lnTo>
                    <a:pt x="725893" y="630529"/>
                  </a:lnTo>
                  <a:close/>
                </a:path>
                <a:path w="1174114" h="2791459">
                  <a:moveTo>
                    <a:pt x="1173873" y="1963458"/>
                  </a:moveTo>
                  <a:lnTo>
                    <a:pt x="1167511" y="1968842"/>
                  </a:lnTo>
                  <a:lnTo>
                    <a:pt x="1161605" y="1974684"/>
                  </a:lnTo>
                  <a:lnTo>
                    <a:pt x="1156169" y="1981009"/>
                  </a:lnTo>
                  <a:lnTo>
                    <a:pt x="1078064" y="2064397"/>
                  </a:lnTo>
                  <a:lnTo>
                    <a:pt x="1041107" y="2103208"/>
                  </a:lnTo>
                  <a:lnTo>
                    <a:pt x="999934" y="2145792"/>
                  </a:lnTo>
                  <a:lnTo>
                    <a:pt x="955319" y="2191080"/>
                  </a:lnTo>
                  <a:lnTo>
                    <a:pt x="910221" y="2235873"/>
                  </a:lnTo>
                  <a:lnTo>
                    <a:pt x="867791" y="2277160"/>
                  </a:lnTo>
                  <a:lnTo>
                    <a:pt x="829119" y="2314194"/>
                  </a:lnTo>
                  <a:lnTo>
                    <a:pt x="745985" y="2392540"/>
                  </a:lnTo>
                  <a:lnTo>
                    <a:pt x="739622" y="2397887"/>
                  </a:lnTo>
                  <a:lnTo>
                    <a:pt x="738987" y="2398534"/>
                  </a:lnTo>
                  <a:lnTo>
                    <a:pt x="608037" y="1887067"/>
                  </a:lnTo>
                  <a:lnTo>
                    <a:pt x="580288" y="1778927"/>
                  </a:lnTo>
                  <a:lnTo>
                    <a:pt x="578065" y="1770329"/>
                  </a:lnTo>
                  <a:lnTo>
                    <a:pt x="582472" y="1766620"/>
                  </a:lnTo>
                  <a:lnTo>
                    <a:pt x="652678" y="1709813"/>
                  </a:lnTo>
                  <a:lnTo>
                    <a:pt x="684644" y="1682140"/>
                  </a:lnTo>
                  <a:lnTo>
                    <a:pt x="719455" y="1650961"/>
                  </a:lnTo>
                  <a:lnTo>
                    <a:pt x="756246" y="1616798"/>
                  </a:lnTo>
                  <a:lnTo>
                    <a:pt x="792403" y="1581873"/>
                  </a:lnTo>
                  <a:lnTo>
                    <a:pt x="825436" y="1548676"/>
                  </a:lnTo>
                  <a:lnTo>
                    <a:pt x="854671" y="1518056"/>
                  </a:lnTo>
                  <a:lnTo>
                    <a:pt x="890219" y="1479003"/>
                  </a:lnTo>
                  <a:lnTo>
                    <a:pt x="914704" y="1450898"/>
                  </a:lnTo>
                  <a:lnTo>
                    <a:pt x="919327" y="1446199"/>
                  </a:lnTo>
                  <a:lnTo>
                    <a:pt x="923290" y="1440992"/>
                  </a:lnTo>
                  <a:lnTo>
                    <a:pt x="926604" y="1435277"/>
                  </a:lnTo>
                  <a:lnTo>
                    <a:pt x="921194" y="1439303"/>
                  </a:lnTo>
                  <a:lnTo>
                    <a:pt x="916241" y="1443824"/>
                  </a:lnTo>
                  <a:lnTo>
                    <a:pt x="911720" y="1448816"/>
                  </a:lnTo>
                  <a:lnTo>
                    <a:pt x="849007" y="1513370"/>
                  </a:lnTo>
                  <a:lnTo>
                    <a:pt x="819251" y="1543316"/>
                  </a:lnTo>
                  <a:lnTo>
                    <a:pt x="786053" y="1576082"/>
                  </a:lnTo>
                  <a:lnTo>
                    <a:pt x="749998" y="1610842"/>
                  </a:lnTo>
                  <a:lnTo>
                    <a:pt x="713473" y="1645069"/>
                  </a:lnTo>
                  <a:lnTo>
                    <a:pt x="679018" y="1676488"/>
                  </a:lnTo>
                  <a:lnTo>
                    <a:pt x="647547" y="1704619"/>
                  </a:lnTo>
                  <a:lnTo>
                    <a:pt x="579945" y="1764080"/>
                  </a:lnTo>
                  <a:lnTo>
                    <a:pt x="577024" y="1766277"/>
                  </a:lnTo>
                  <a:lnTo>
                    <a:pt x="552704" y="1671764"/>
                  </a:lnTo>
                  <a:lnTo>
                    <a:pt x="539038" y="1618843"/>
                  </a:lnTo>
                  <a:lnTo>
                    <a:pt x="496404" y="1454404"/>
                  </a:lnTo>
                  <a:lnTo>
                    <a:pt x="439762" y="1236827"/>
                  </a:lnTo>
                  <a:lnTo>
                    <a:pt x="412343" y="1131887"/>
                  </a:lnTo>
                  <a:lnTo>
                    <a:pt x="385597" y="1029893"/>
                  </a:lnTo>
                  <a:lnTo>
                    <a:pt x="359613" y="931100"/>
                  </a:lnTo>
                  <a:lnTo>
                    <a:pt x="334441" y="835799"/>
                  </a:lnTo>
                  <a:lnTo>
                    <a:pt x="322186" y="789546"/>
                  </a:lnTo>
                  <a:lnTo>
                    <a:pt x="298373" y="699998"/>
                  </a:lnTo>
                  <a:lnTo>
                    <a:pt x="286842" y="656767"/>
                  </a:lnTo>
                  <a:lnTo>
                    <a:pt x="275551" y="614616"/>
                  </a:lnTo>
                  <a:lnTo>
                    <a:pt x="264528" y="573582"/>
                  </a:lnTo>
                  <a:lnTo>
                    <a:pt x="253784" y="533692"/>
                  </a:lnTo>
                  <a:lnTo>
                    <a:pt x="243319" y="494982"/>
                  </a:lnTo>
                  <a:lnTo>
                    <a:pt x="217106" y="398487"/>
                  </a:lnTo>
                  <a:lnTo>
                    <a:pt x="201968" y="342950"/>
                  </a:lnTo>
                  <a:lnTo>
                    <a:pt x="187744" y="291033"/>
                  </a:lnTo>
                  <a:lnTo>
                    <a:pt x="174485" y="242887"/>
                  </a:lnTo>
                  <a:lnTo>
                    <a:pt x="162229" y="198640"/>
                  </a:lnTo>
                  <a:lnTo>
                    <a:pt x="151015" y="158445"/>
                  </a:lnTo>
                  <a:lnTo>
                    <a:pt x="133057" y="94640"/>
                  </a:lnTo>
                  <a:lnTo>
                    <a:pt x="120078" y="49136"/>
                  </a:lnTo>
                  <a:lnTo>
                    <a:pt x="112026" y="21424"/>
                  </a:lnTo>
                  <a:lnTo>
                    <a:pt x="109791" y="13233"/>
                  </a:lnTo>
                  <a:lnTo>
                    <a:pt x="106527" y="2527"/>
                  </a:lnTo>
                  <a:lnTo>
                    <a:pt x="105486" y="0"/>
                  </a:lnTo>
                  <a:lnTo>
                    <a:pt x="105930" y="2819"/>
                  </a:lnTo>
                  <a:lnTo>
                    <a:pt x="107264" y="8178"/>
                  </a:lnTo>
                  <a:lnTo>
                    <a:pt x="113512" y="31978"/>
                  </a:lnTo>
                  <a:lnTo>
                    <a:pt x="123850" y="70802"/>
                  </a:lnTo>
                  <a:lnTo>
                    <a:pt x="137769" y="123329"/>
                  </a:lnTo>
                  <a:lnTo>
                    <a:pt x="147281" y="159562"/>
                  </a:lnTo>
                  <a:lnTo>
                    <a:pt x="157962" y="199936"/>
                  </a:lnTo>
                  <a:lnTo>
                    <a:pt x="169748" y="244322"/>
                  </a:lnTo>
                  <a:lnTo>
                    <a:pt x="237045" y="496722"/>
                  </a:lnTo>
                  <a:lnTo>
                    <a:pt x="257924" y="575462"/>
                  </a:lnTo>
                  <a:lnTo>
                    <a:pt x="279920" y="658710"/>
                  </a:lnTo>
                  <a:lnTo>
                    <a:pt x="302945" y="746226"/>
                  </a:lnTo>
                  <a:lnTo>
                    <a:pt x="326948" y="837730"/>
                  </a:lnTo>
                  <a:lnTo>
                    <a:pt x="377647" y="1031709"/>
                  </a:lnTo>
                  <a:lnTo>
                    <a:pt x="398983" y="1113751"/>
                  </a:lnTo>
                  <a:lnTo>
                    <a:pt x="397192" y="1111961"/>
                  </a:lnTo>
                  <a:lnTo>
                    <a:pt x="392226" y="1108049"/>
                  </a:lnTo>
                  <a:lnTo>
                    <a:pt x="386829" y="1104696"/>
                  </a:lnTo>
                  <a:lnTo>
                    <a:pt x="344131" y="1074940"/>
                  </a:lnTo>
                  <a:lnTo>
                    <a:pt x="203974" y="974953"/>
                  </a:lnTo>
                  <a:lnTo>
                    <a:pt x="163779" y="946759"/>
                  </a:lnTo>
                  <a:lnTo>
                    <a:pt x="126085" y="920800"/>
                  </a:lnTo>
                  <a:lnTo>
                    <a:pt x="91744" y="897623"/>
                  </a:lnTo>
                  <a:lnTo>
                    <a:pt x="61595" y="877798"/>
                  </a:lnTo>
                  <a:lnTo>
                    <a:pt x="16954" y="850125"/>
                  </a:lnTo>
                  <a:lnTo>
                    <a:pt x="11607" y="846531"/>
                  </a:lnTo>
                  <a:lnTo>
                    <a:pt x="5956" y="843508"/>
                  </a:lnTo>
                  <a:lnTo>
                    <a:pt x="0" y="841057"/>
                  </a:lnTo>
                  <a:lnTo>
                    <a:pt x="4445" y="845439"/>
                  </a:lnTo>
                  <a:lnTo>
                    <a:pt x="9296" y="849312"/>
                  </a:lnTo>
                  <a:lnTo>
                    <a:pt x="14579" y="852652"/>
                  </a:lnTo>
                  <a:lnTo>
                    <a:pt x="57429" y="882408"/>
                  </a:lnTo>
                  <a:lnTo>
                    <a:pt x="238442" y="1009599"/>
                  </a:lnTo>
                  <a:lnTo>
                    <a:pt x="310045" y="1059408"/>
                  </a:lnTo>
                  <a:lnTo>
                    <a:pt x="339966" y="1079550"/>
                  </a:lnTo>
                  <a:lnTo>
                    <a:pt x="384594" y="1107363"/>
                  </a:lnTo>
                  <a:lnTo>
                    <a:pt x="389978" y="1110983"/>
                  </a:lnTo>
                  <a:lnTo>
                    <a:pt x="395681" y="1114018"/>
                  </a:lnTo>
                  <a:lnTo>
                    <a:pt x="399440" y="1115542"/>
                  </a:lnTo>
                  <a:lnTo>
                    <a:pt x="445376" y="1292085"/>
                  </a:lnTo>
                  <a:lnTo>
                    <a:pt x="530555" y="1621028"/>
                  </a:lnTo>
                  <a:lnTo>
                    <a:pt x="569671" y="1772958"/>
                  </a:lnTo>
                  <a:lnTo>
                    <a:pt x="565810" y="1777771"/>
                  </a:lnTo>
                  <a:lnTo>
                    <a:pt x="570306" y="1775434"/>
                  </a:lnTo>
                  <a:lnTo>
                    <a:pt x="695782" y="2262695"/>
                  </a:lnTo>
                  <a:lnTo>
                    <a:pt x="721969" y="2363940"/>
                  </a:lnTo>
                  <a:lnTo>
                    <a:pt x="732675" y="2405202"/>
                  </a:lnTo>
                  <a:lnTo>
                    <a:pt x="728573" y="2410244"/>
                  </a:lnTo>
                  <a:lnTo>
                    <a:pt x="733209" y="2407259"/>
                  </a:lnTo>
                  <a:lnTo>
                    <a:pt x="735418" y="2415756"/>
                  </a:lnTo>
                  <a:lnTo>
                    <a:pt x="733806" y="2414943"/>
                  </a:lnTo>
                  <a:lnTo>
                    <a:pt x="726617" y="2412022"/>
                  </a:lnTo>
                  <a:lnTo>
                    <a:pt x="719201" y="2409647"/>
                  </a:lnTo>
                  <a:lnTo>
                    <a:pt x="659688" y="2388819"/>
                  </a:lnTo>
                  <a:lnTo>
                    <a:pt x="570992" y="2358796"/>
                  </a:lnTo>
                  <a:lnTo>
                    <a:pt x="462114" y="2322753"/>
                  </a:lnTo>
                  <a:lnTo>
                    <a:pt x="353021" y="2287270"/>
                  </a:lnTo>
                  <a:lnTo>
                    <a:pt x="263779" y="2258923"/>
                  </a:lnTo>
                  <a:lnTo>
                    <a:pt x="203377" y="2240483"/>
                  </a:lnTo>
                  <a:lnTo>
                    <a:pt x="196075" y="2237854"/>
                  </a:lnTo>
                  <a:lnTo>
                    <a:pt x="188582" y="2235974"/>
                  </a:lnTo>
                  <a:lnTo>
                    <a:pt x="180911" y="2234831"/>
                  </a:lnTo>
                  <a:lnTo>
                    <a:pt x="187845" y="2238349"/>
                  </a:lnTo>
                  <a:lnTo>
                    <a:pt x="195033" y="2241232"/>
                  </a:lnTo>
                  <a:lnTo>
                    <a:pt x="202488" y="2243455"/>
                  </a:lnTo>
                  <a:lnTo>
                    <a:pt x="262001" y="2264435"/>
                  </a:lnTo>
                  <a:lnTo>
                    <a:pt x="350558" y="2294394"/>
                  </a:lnTo>
                  <a:lnTo>
                    <a:pt x="459435" y="2330488"/>
                  </a:lnTo>
                  <a:lnTo>
                    <a:pt x="568528" y="2365972"/>
                  </a:lnTo>
                  <a:lnTo>
                    <a:pt x="657758" y="2394318"/>
                  </a:lnTo>
                  <a:lnTo>
                    <a:pt x="718159" y="2412771"/>
                  </a:lnTo>
                  <a:lnTo>
                    <a:pt x="725512" y="2415400"/>
                  </a:lnTo>
                  <a:lnTo>
                    <a:pt x="733044" y="2417292"/>
                  </a:lnTo>
                  <a:lnTo>
                    <a:pt x="735926" y="2417724"/>
                  </a:lnTo>
                  <a:lnTo>
                    <a:pt x="747217" y="2461145"/>
                  </a:lnTo>
                  <a:lnTo>
                    <a:pt x="759421" y="2507945"/>
                  </a:lnTo>
                  <a:lnTo>
                    <a:pt x="771309" y="2553398"/>
                  </a:lnTo>
                  <a:lnTo>
                    <a:pt x="782866" y="2597378"/>
                  </a:lnTo>
                  <a:lnTo>
                    <a:pt x="794054" y="2639796"/>
                  </a:lnTo>
                  <a:lnTo>
                    <a:pt x="804862" y="2680512"/>
                  </a:lnTo>
                  <a:lnTo>
                    <a:pt x="815238" y="2719438"/>
                  </a:lnTo>
                  <a:lnTo>
                    <a:pt x="825182" y="2756446"/>
                  </a:lnTo>
                  <a:lnTo>
                    <a:pt x="834656" y="2791409"/>
                  </a:lnTo>
                  <a:lnTo>
                    <a:pt x="840752" y="2789783"/>
                  </a:lnTo>
                  <a:lnTo>
                    <a:pt x="831443" y="2754693"/>
                  </a:lnTo>
                  <a:lnTo>
                    <a:pt x="821651" y="2717596"/>
                  </a:lnTo>
                  <a:lnTo>
                    <a:pt x="811428" y="2678582"/>
                  </a:lnTo>
                  <a:lnTo>
                    <a:pt x="800773" y="2637764"/>
                  </a:lnTo>
                  <a:lnTo>
                    <a:pt x="789724" y="2595270"/>
                  </a:lnTo>
                  <a:lnTo>
                    <a:pt x="778319" y="2551201"/>
                  </a:lnTo>
                  <a:lnTo>
                    <a:pt x="766559" y="2505684"/>
                  </a:lnTo>
                  <a:lnTo>
                    <a:pt x="742111" y="2410714"/>
                  </a:lnTo>
                  <a:lnTo>
                    <a:pt x="739952" y="2402332"/>
                  </a:lnTo>
                  <a:lnTo>
                    <a:pt x="741984" y="2400770"/>
                  </a:lnTo>
                  <a:lnTo>
                    <a:pt x="748068" y="2395207"/>
                  </a:lnTo>
                  <a:lnTo>
                    <a:pt x="799249" y="2350579"/>
                  </a:lnTo>
                  <a:lnTo>
                    <a:pt x="833932" y="2319185"/>
                  </a:lnTo>
                  <a:lnTo>
                    <a:pt x="873099" y="2282609"/>
                  </a:lnTo>
                  <a:lnTo>
                    <a:pt x="915809" y="2241600"/>
                  </a:lnTo>
                  <a:lnTo>
                    <a:pt x="961123" y="2196884"/>
                  </a:lnTo>
                  <a:lnTo>
                    <a:pt x="1005776" y="2151456"/>
                  </a:lnTo>
                  <a:lnTo>
                    <a:pt x="1046670" y="2108492"/>
                  </a:lnTo>
                  <a:lnTo>
                    <a:pt x="1083094" y="2069071"/>
                  </a:lnTo>
                  <a:lnTo>
                    <a:pt x="1140142" y="2005279"/>
                  </a:lnTo>
                  <a:lnTo>
                    <a:pt x="1159002" y="1983092"/>
                  </a:lnTo>
                  <a:lnTo>
                    <a:pt x="1164564" y="1977009"/>
                  </a:lnTo>
                  <a:lnTo>
                    <a:pt x="1169530" y="1970468"/>
                  </a:lnTo>
                  <a:lnTo>
                    <a:pt x="1173873" y="1963458"/>
                  </a:lnTo>
                  <a:close/>
                </a:path>
              </a:pathLst>
            </a:custGeom>
            <a:solidFill>
              <a:srgbClr val="DFDF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/>
          <p:nvPr/>
        </p:nvSpPr>
        <p:spPr>
          <a:xfrm>
            <a:off x="4002354" y="700582"/>
            <a:ext cx="567690" cy="970915"/>
          </a:xfrm>
          <a:custGeom>
            <a:avLst/>
            <a:gdLst/>
            <a:ahLst/>
            <a:cxnLst/>
            <a:rect l="l" t="t" r="r" b="b"/>
            <a:pathLst>
              <a:path w="567689" h="970914">
                <a:moveTo>
                  <a:pt x="560222" y="767029"/>
                </a:moveTo>
                <a:lnTo>
                  <a:pt x="415010" y="722388"/>
                </a:lnTo>
                <a:lnTo>
                  <a:pt x="407073" y="740867"/>
                </a:lnTo>
                <a:lnTo>
                  <a:pt x="380047" y="778725"/>
                </a:lnTo>
                <a:lnTo>
                  <a:pt x="329145" y="809574"/>
                </a:lnTo>
                <a:lnTo>
                  <a:pt x="249567" y="807046"/>
                </a:lnTo>
                <a:lnTo>
                  <a:pt x="240474" y="804164"/>
                </a:lnTo>
                <a:lnTo>
                  <a:pt x="199923" y="779919"/>
                </a:lnTo>
                <a:lnTo>
                  <a:pt x="171462" y="742213"/>
                </a:lnTo>
                <a:lnTo>
                  <a:pt x="159258" y="696506"/>
                </a:lnTo>
                <a:lnTo>
                  <a:pt x="158788" y="688441"/>
                </a:lnTo>
                <a:lnTo>
                  <a:pt x="158788" y="680389"/>
                </a:lnTo>
                <a:lnTo>
                  <a:pt x="165938" y="640892"/>
                </a:lnTo>
                <a:lnTo>
                  <a:pt x="184353" y="605180"/>
                </a:lnTo>
                <a:lnTo>
                  <a:pt x="239395" y="560006"/>
                </a:lnTo>
                <a:lnTo>
                  <a:pt x="283083" y="548525"/>
                </a:lnTo>
                <a:lnTo>
                  <a:pt x="337096" y="552183"/>
                </a:lnTo>
                <a:lnTo>
                  <a:pt x="401332" y="576135"/>
                </a:lnTo>
                <a:lnTo>
                  <a:pt x="503542" y="248818"/>
                </a:lnTo>
                <a:lnTo>
                  <a:pt x="359968" y="204190"/>
                </a:lnTo>
                <a:lnTo>
                  <a:pt x="300456" y="395960"/>
                </a:lnTo>
                <a:lnTo>
                  <a:pt x="265341" y="397738"/>
                </a:lnTo>
                <a:lnTo>
                  <a:pt x="182892" y="418261"/>
                </a:lnTo>
                <a:lnTo>
                  <a:pt x="87490" y="480390"/>
                </a:lnTo>
                <a:lnTo>
                  <a:pt x="13462" y="606933"/>
                </a:lnTo>
                <a:lnTo>
                  <a:pt x="495" y="667537"/>
                </a:lnTo>
                <a:lnTo>
                  <a:pt x="0" y="722058"/>
                </a:lnTo>
                <a:lnTo>
                  <a:pt x="9956" y="770597"/>
                </a:lnTo>
                <a:lnTo>
                  <a:pt x="28359" y="813295"/>
                </a:lnTo>
                <a:lnTo>
                  <a:pt x="53200" y="850265"/>
                </a:lnTo>
                <a:lnTo>
                  <a:pt x="82473" y="881634"/>
                </a:lnTo>
                <a:lnTo>
                  <a:pt x="114173" y="907503"/>
                </a:lnTo>
                <a:lnTo>
                  <a:pt x="146291" y="928027"/>
                </a:lnTo>
                <a:lnTo>
                  <a:pt x="203746" y="953452"/>
                </a:lnTo>
                <a:lnTo>
                  <a:pt x="251142" y="965111"/>
                </a:lnTo>
                <a:lnTo>
                  <a:pt x="318731" y="970826"/>
                </a:lnTo>
                <a:lnTo>
                  <a:pt x="356755" y="967625"/>
                </a:lnTo>
                <a:lnTo>
                  <a:pt x="395820" y="958342"/>
                </a:lnTo>
                <a:lnTo>
                  <a:pt x="434606" y="941438"/>
                </a:lnTo>
                <a:lnTo>
                  <a:pt x="471766" y="915390"/>
                </a:lnTo>
                <a:lnTo>
                  <a:pt x="505980" y="878662"/>
                </a:lnTo>
                <a:lnTo>
                  <a:pt x="535914" y="829716"/>
                </a:lnTo>
                <a:lnTo>
                  <a:pt x="560222" y="767029"/>
                </a:lnTo>
                <a:close/>
              </a:path>
              <a:path w="567689" h="970914">
                <a:moveTo>
                  <a:pt x="567588" y="45466"/>
                </a:moveTo>
                <a:lnTo>
                  <a:pt x="421868" y="0"/>
                </a:lnTo>
                <a:lnTo>
                  <a:pt x="379412" y="136067"/>
                </a:lnTo>
                <a:lnTo>
                  <a:pt x="525132" y="181533"/>
                </a:lnTo>
                <a:lnTo>
                  <a:pt x="567588" y="45466"/>
                </a:lnTo>
                <a:close/>
              </a:path>
            </a:pathLst>
          </a:custGeom>
          <a:solidFill>
            <a:srgbClr val="F5F5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960416" y="957808"/>
            <a:ext cx="224790" cy="377190"/>
          </a:xfrm>
          <a:custGeom>
            <a:avLst/>
            <a:gdLst/>
            <a:ahLst/>
            <a:cxnLst/>
            <a:rect l="l" t="t" r="r" b="b"/>
            <a:pathLst>
              <a:path w="224789" h="377190">
                <a:moveTo>
                  <a:pt x="223126" y="361327"/>
                </a:moveTo>
                <a:lnTo>
                  <a:pt x="208470" y="306641"/>
                </a:lnTo>
                <a:lnTo>
                  <a:pt x="149872" y="322338"/>
                </a:lnTo>
                <a:lnTo>
                  <a:pt x="164541" y="377037"/>
                </a:lnTo>
                <a:lnTo>
                  <a:pt x="223126" y="361327"/>
                </a:lnTo>
                <a:close/>
              </a:path>
              <a:path w="224789" h="377190">
                <a:moveTo>
                  <a:pt x="224180" y="110909"/>
                </a:moveTo>
                <a:lnTo>
                  <a:pt x="193408" y="30822"/>
                </a:lnTo>
                <a:lnTo>
                  <a:pt x="155117" y="6642"/>
                </a:lnTo>
                <a:lnTo>
                  <a:pt x="114973" y="0"/>
                </a:lnTo>
                <a:lnTo>
                  <a:pt x="83172" y="3644"/>
                </a:lnTo>
                <a:lnTo>
                  <a:pt x="56121" y="13042"/>
                </a:lnTo>
                <a:lnTo>
                  <a:pt x="23075" y="35725"/>
                </a:lnTo>
                <a:lnTo>
                  <a:pt x="0" y="76517"/>
                </a:lnTo>
                <a:lnTo>
                  <a:pt x="2832" y="140233"/>
                </a:lnTo>
                <a:lnTo>
                  <a:pt x="60998" y="125349"/>
                </a:lnTo>
                <a:lnTo>
                  <a:pt x="60109" y="122047"/>
                </a:lnTo>
                <a:lnTo>
                  <a:pt x="59563" y="118694"/>
                </a:lnTo>
                <a:lnTo>
                  <a:pt x="59143" y="111861"/>
                </a:lnTo>
                <a:lnTo>
                  <a:pt x="59270" y="108458"/>
                </a:lnTo>
                <a:lnTo>
                  <a:pt x="60210" y="101688"/>
                </a:lnTo>
                <a:lnTo>
                  <a:pt x="82943" y="68872"/>
                </a:lnTo>
                <a:lnTo>
                  <a:pt x="108445" y="60261"/>
                </a:lnTo>
                <a:lnTo>
                  <a:pt x="118567" y="60413"/>
                </a:lnTo>
                <a:lnTo>
                  <a:pt x="157327" y="87312"/>
                </a:lnTo>
                <a:lnTo>
                  <a:pt x="162763" y="109791"/>
                </a:lnTo>
                <a:lnTo>
                  <a:pt x="162725" y="116065"/>
                </a:lnTo>
                <a:lnTo>
                  <a:pt x="141579" y="155702"/>
                </a:lnTo>
                <a:lnTo>
                  <a:pt x="96113" y="171323"/>
                </a:lnTo>
                <a:lnTo>
                  <a:pt x="130784" y="302399"/>
                </a:lnTo>
                <a:lnTo>
                  <a:pt x="188214" y="287515"/>
                </a:lnTo>
                <a:lnTo>
                  <a:pt x="167970" y="210743"/>
                </a:lnTo>
                <a:lnTo>
                  <a:pt x="173380" y="207492"/>
                </a:lnTo>
                <a:lnTo>
                  <a:pt x="204355" y="176390"/>
                </a:lnTo>
                <a:lnTo>
                  <a:pt x="222745" y="129768"/>
                </a:lnTo>
                <a:lnTo>
                  <a:pt x="223558" y="123532"/>
                </a:lnTo>
                <a:lnTo>
                  <a:pt x="224180" y="110909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750704" y="2529395"/>
            <a:ext cx="234950" cy="379730"/>
          </a:xfrm>
          <a:custGeom>
            <a:avLst/>
            <a:gdLst/>
            <a:ahLst/>
            <a:cxnLst/>
            <a:rect l="l" t="t" r="r" b="b"/>
            <a:pathLst>
              <a:path w="234950" h="379730">
                <a:moveTo>
                  <a:pt x="75996" y="326440"/>
                </a:moveTo>
                <a:lnTo>
                  <a:pt x="19202" y="305866"/>
                </a:lnTo>
                <a:lnTo>
                  <a:pt x="0" y="358889"/>
                </a:lnTo>
                <a:lnTo>
                  <a:pt x="56794" y="379463"/>
                </a:lnTo>
                <a:lnTo>
                  <a:pt x="75996" y="326440"/>
                </a:lnTo>
                <a:close/>
              </a:path>
              <a:path w="234950" h="379730">
                <a:moveTo>
                  <a:pt x="234746" y="92760"/>
                </a:moveTo>
                <a:lnTo>
                  <a:pt x="217055" y="51142"/>
                </a:lnTo>
                <a:lnTo>
                  <a:pt x="187833" y="22898"/>
                </a:lnTo>
                <a:lnTo>
                  <a:pt x="131673" y="114"/>
                </a:lnTo>
                <a:lnTo>
                  <a:pt x="91478" y="0"/>
                </a:lnTo>
                <a:lnTo>
                  <a:pt x="49250" y="20447"/>
                </a:lnTo>
                <a:lnTo>
                  <a:pt x="15328" y="74447"/>
                </a:lnTo>
                <a:lnTo>
                  <a:pt x="71856" y="94830"/>
                </a:lnTo>
                <a:lnTo>
                  <a:pt x="73050" y="91630"/>
                </a:lnTo>
                <a:lnTo>
                  <a:pt x="74536" y="88582"/>
                </a:lnTo>
                <a:lnTo>
                  <a:pt x="105410" y="63398"/>
                </a:lnTo>
                <a:lnTo>
                  <a:pt x="122275" y="61379"/>
                </a:lnTo>
                <a:lnTo>
                  <a:pt x="125653" y="61645"/>
                </a:lnTo>
                <a:lnTo>
                  <a:pt x="165709" y="86055"/>
                </a:lnTo>
                <a:lnTo>
                  <a:pt x="172326" y="116128"/>
                </a:lnTo>
                <a:lnTo>
                  <a:pt x="171475" y="122402"/>
                </a:lnTo>
                <a:lnTo>
                  <a:pt x="138582" y="162204"/>
                </a:lnTo>
                <a:lnTo>
                  <a:pt x="121107" y="165925"/>
                </a:lnTo>
                <a:lnTo>
                  <a:pt x="99720" y="163487"/>
                </a:lnTo>
                <a:lnTo>
                  <a:pt x="74688" y="152857"/>
                </a:lnTo>
                <a:lnTo>
                  <a:pt x="28409" y="280365"/>
                </a:lnTo>
                <a:lnTo>
                  <a:pt x="84353" y="300596"/>
                </a:lnTo>
                <a:lnTo>
                  <a:pt x="111429" y="226199"/>
                </a:lnTo>
                <a:lnTo>
                  <a:pt x="117741" y="226593"/>
                </a:lnTo>
                <a:lnTo>
                  <a:pt x="160934" y="218630"/>
                </a:lnTo>
                <a:lnTo>
                  <a:pt x="202603" y="190779"/>
                </a:lnTo>
                <a:lnTo>
                  <a:pt x="226479" y="153924"/>
                </a:lnTo>
                <a:lnTo>
                  <a:pt x="228523" y="147942"/>
                </a:lnTo>
                <a:lnTo>
                  <a:pt x="234746" y="9276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743782" y="2924631"/>
            <a:ext cx="515620" cy="807720"/>
          </a:xfrm>
          <a:custGeom>
            <a:avLst/>
            <a:gdLst/>
            <a:ahLst/>
            <a:cxnLst/>
            <a:rect l="l" t="t" r="r" b="b"/>
            <a:pathLst>
              <a:path w="515620" h="807720">
                <a:moveTo>
                  <a:pt x="484619" y="268579"/>
                </a:moveTo>
                <a:lnTo>
                  <a:pt x="467525" y="146088"/>
                </a:lnTo>
                <a:lnTo>
                  <a:pt x="441350" y="94716"/>
                </a:lnTo>
                <a:lnTo>
                  <a:pt x="409092" y="56235"/>
                </a:lnTo>
                <a:lnTo>
                  <a:pt x="372529" y="29083"/>
                </a:lnTo>
                <a:lnTo>
                  <a:pt x="333387" y="11696"/>
                </a:lnTo>
                <a:lnTo>
                  <a:pt x="293408" y="2514"/>
                </a:lnTo>
                <a:lnTo>
                  <a:pt x="254355" y="0"/>
                </a:lnTo>
                <a:lnTo>
                  <a:pt x="217957" y="2565"/>
                </a:lnTo>
                <a:lnTo>
                  <a:pt x="160147" y="16789"/>
                </a:lnTo>
                <a:lnTo>
                  <a:pt x="112407" y="39662"/>
                </a:lnTo>
                <a:lnTo>
                  <a:pt x="53975" y="84963"/>
                </a:lnTo>
                <a:lnTo>
                  <a:pt x="28435" y="117475"/>
                </a:lnTo>
                <a:lnTo>
                  <a:pt x="9410" y="157314"/>
                </a:lnTo>
                <a:lnTo>
                  <a:pt x="0" y="205092"/>
                </a:lnTo>
                <a:lnTo>
                  <a:pt x="3238" y="261366"/>
                </a:lnTo>
                <a:lnTo>
                  <a:pt x="22225" y="326707"/>
                </a:lnTo>
                <a:lnTo>
                  <a:pt x="141249" y="280581"/>
                </a:lnTo>
                <a:lnTo>
                  <a:pt x="136829" y="264236"/>
                </a:lnTo>
                <a:lnTo>
                  <a:pt x="134874" y="225107"/>
                </a:lnTo>
                <a:lnTo>
                  <a:pt x="152361" y="178079"/>
                </a:lnTo>
                <a:lnTo>
                  <a:pt x="206273" y="138049"/>
                </a:lnTo>
                <a:lnTo>
                  <a:pt x="245275" y="129832"/>
                </a:lnTo>
                <a:lnTo>
                  <a:pt x="253263" y="130009"/>
                </a:lnTo>
                <a:lnTo>
                  <a:pt x="291807" y="140017"/>
                </a:lnTo>
                <a:lnTo>
                  <a:pt x="323799" y="163791"/>
                </a:lnTo>
                <a:lnTo>
                  <a:pt x="345719" y="197561"/>
                </a:lnTo>
                <a:lnTo>
                  <a:pt x="354647" y="237007"/>
                </a:lnTo>
                <a:lnTo>
                  <a:pt x="354457" y="250431"/>
                </a:lnTo>
                <a:lnTo>
                  <a:pt x="341909" y="295579"/>
                </a:lnTo>
                <a:lnTo>
                  <a:pt x="319024" y="326123"/>
                </a:lnTo>
                <a:lnTo>
                  <a:pt x="281381" y="352018"/>
                </a:lnTo>
                <a:lnTo>
                  <a:pt x="226352" y="369697"/>
                </a:lnTo>
                <a:lnTo>
                  <a:pt x="330504" y="639445"/>
                </a:lnTo>
                <a:lnTo>
                  <a:pt x="449529" y="593915"/>
                </a:lnTo>
                <a:lnTo>
                  <a:pt x="388518" y="435914"/>
                </a:lnTo>
                <a:lnTo>
                  <a:pt x="410679" y="416356"/>
                </a:lnTo>
                <a:lnTo>
                  <a:pt x="454190" y="359625"/>
                </a:lnTo>
                <a:lnTo>
                  <a:pt x="484619" y="268579"/>
                </a:lnTo>
                <a:close/>
              </a:path>
              <a:path w="515620" h="807720">
                <a:moveTo>
                  <a:pt x="515289" y="760996"/>
                </a:moveTo>
                <a:lnTo>
                  <a:pt x="472071" y="648817"/>
                </a:lnTo>
                <a:lnTo>
                  <a:pt x="351980" y="695083"/>
                </a:lnTo>
                <a:lnTo>
                  <a:pt x="395198" y="807262"/>
                </a:lnTo>
                <a:lnTo>
                  <a:pt x="515289" y="760996"/>
                </a:lnTo>
                <a:close/>
              </a:path>
            </a:pathLst>
          </a:custGeom>
          <a:solidFill>
            <a:srgbClr val="F5F5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9463227" y="3364801"/>
            <a:ext cx="365125" cy="572135"/>
          </a:xfrm>
          <a:custGeom>
            <a:avLst/>
            <a:gdLst/>
            <a:ahLst/>
            <a:cxnLst/>
            <a:rect l="l" t="t" r="r" b="b"/>
            <a:pathLst>
              <a:path w="365125" h="572135">
                <a:moveTo>
                  <a:pt x="115697" y="79413"/>
                </a:moveTo>
                <a:lnTo>
                  <a:pt x="85102" y="0"/>
                </a:lnTo>
                <a:lnTo>
                  <a:pt x="0" y="32791"/>
                </a:lnTo>
                <a:lnTo>
                  <a:pt x="30594" y="112204"/>
                </a:lnTo>
                <a:lnTo>
                  <a:pt x="115697" y="79413"/>
                </a:lnTo>
                <a:close/>
              </a:path>
              <a:path w="365125" h="572135">
                <a:moveTo>
                  <a:pt x="364515" y="398780"/>
                </a:moveTo>
                <a:lnTo>
                  <a:pt x="349364" y="340461"/>
                </a:lnTo>
                <a:lnTo>
                  <a:pt x="264566" y="373049"/>
                </a:lnTo>
                <a:lnTo>
                  <a:pt x="267690" y="384644"/>
                </a:lnTo>
                <a:lnTo>
                  <a:pt x="269062" y="412394"/>
                </a:lnTo>
                <a:lnTo>
                  <a:pt x="218440" y="474065"/>
                </a:lnTo>
                <a:lnTo>
                  <a:pt x="188899" y="480212"/>
                </a:lnTo>
                <a:lnTo>
                  <a:pt x="181381" y="479742"/>
                </a:lnTo>
                <a:lnTo>
                  <a:pt x="140296" y="461518"/>
                </a:lnTo>
                <a:lnTo>
                  <a:pt x="116420" y="422884"/>
                </a:lnTo>
                <a:lnTo>
                  <a:pt x="113309" y="404012"/>
                </a:lnTo>
                <a:lnTo>
                  <a:pt x="113461" y="394512"/>
                </a:lnTo>
                <a:lnTo>
                  <a:pt x="138620" y="340842"/>
                </a:lnTo>
                <a:lnTo>
                  <a:pt x="204012" y="310565"/>
                </a:lnTo>
                <a:lnTo>
                  <a:pt x="131102" y="118783"/>
                </a:lnTo>
                <a:lnTo>
                  <a:pt x="47193" y="151066"/>
                </a:lnTo>
                <a:lnTo>
                  <a:pt x="90347" y="263093"/>
                </a:lnTo>
                <a:lnTo>
                  <a:pt x="79362" y="272237"/>
                </a:lnTo>
                <a:lnTo>
                  <a:pt x="51346" y="304546"/>
                </a:lnTo>
                <a:lnTo>
                  <a:pt x="31991" y="342684"/>
                </a:lnTo>
                <a:lnTo>
                  <a:pt x="22440" y="384365"/>
                </a:lnTo>
                <a:lnTo>
                  <a:pt x="21551" y="398627"/>
                </a:lnTo>
                <a:lnTo>
                  <a:pt x="21831" y="412915"/>
                </a:lnTo>
                <a:lnTo>
                  <a:pt x="29565" y="454977"/>
                </a:lnTo>
                <a:lnTo>
                  <a:pt x="63804" y="519506"/>
                </a:lnTo>
                <a:lnTo>
                  <a:pt x="101473" y="551319"/>
                </a:lnTo>
                <a:lnTo>
                  <a:pt x="143294" y="567575"/>
                </a:lnTo>
                <a:lnTo>
                  <a:pt x="185089" y="571982"/>
                </a:lnTo>
                <a:lnTo>
                  <a:pt x="222732" y="568236"/>
                </a:lnTo>
                <a:lnTo>
                  <a:pt x="271894" y="551268"/>
                </a:lnTo>
                <a:lnTo>
                  <a:pt x="324129" y="514591"/>
                </a:lnTo>
                <a:lnTo>
                  <a:pt x="362267" y="446659"/>
                </a:lnTo>
                <a:lnTo>
                  <a:pt x="364515" y="398780"/>
                </a:lnTo>
                <a:close/>
              </a:path>
            </a:pathLst>
          </a:custGeom>
          <a:solidFill>
            <a:srgbClr val="F5F5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482885" y="6995242"/>
            <a:ext cx="2542540" cy="0"/>
          </a:xfrm>
          <a:custGeom>
            <a:avLst/>
            <a:gdLst/>
            <a:ahLst/>
            <a:cxnLst/>
            <a:rect l="l" t="t" r="r" b="b"/>
            <a:pathLst>
              <a:path w="2542540">
                <a:moveTo>
                  <a:pt x="0" y="0"/>
                </a:moveTo>
                <a:lnTo>
                  <a:pt x="2542063" y="0"/>
                </a:lnTo>
                <a:lnTo>
                  <a:pt x="0" y="0"/>
                </a:lnTo>
                <a:close/>
              </a:path>
            </a:pathLst>
          </a:custGeom>
          <a:solidFill>
            <a:srgbClr val="2532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243163" y="6995242"/>
            <a:ext cx="2809240" cy="0"/>
          </a:xfrm>
          <a:custGeom>
            <a:avLst/>
            <a:gdLst/>
            <a:ahLst/>
            <a:cxnLst/>
            <a:rect l="l" t="t" r="r" b="b"/>
            <a:pathLst>
              <a:path w="2809240">
                <a:moveTo>
                  <a:pt x="0" y="0"/>
                </a:moveTo>
                <a:lnTo>
                  <a:pt x="2808975" y="0"/>
                </a:lnTo>
                <a:lnTo>
                  <a:pt x="0" y="0"/>
                </a:lnTo>
                <a:close/>
              </a:path>
            </a:pathLst>
          </a:custGeom>
          <a:solidFill>
            <a:srgbClr val="25323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5" name="object 15"/>
          <p:cNvGrpSpPr/>
          <p:nvPr/>
        </p:nvGrpSpPr>
        <p:grpSpPr>
          <a:xfrm>
            <a:off x="3854186" y="900135"/>
            <a:ext cx="5789295" cy="6099810"/>
            <a:chOff x="3854186" y="900135"/>
            <a:chExt cx="5789295" cy="6099810"/>
          </a:xfrm>
        </p:grpSpPr>
        <p:sp>
          <p:nvSpPr>
            <p:cNvPr id="16" name="object 16"/>
            <p:cNvSpPr/>
            <p:nvPr/>
          </p:nvSpPr>
          <p:spPr>
            <a:xfrm>
              <a:off x="9096807" y="1146987"/>
              <a:ext cx="222250" cy="379095"/>
            </a:xfrm>
            <a:custGeom>
              <a:avLst/>
              <a:gdLst/>
              <a:ahLst/>
              <a:cxnLst/>
              <a:rect l="l" t="t" r="r" b="b"/>
              <a:pathLst>
                <a:path w="222250" h="379094">
                  <a:moveTo>
                    <a:pt x="140906" y="0"/>
                  </a:moveTo>
                  <a:lnTo>
                    <a:pt x="81534" y="0"/>
                  </a:lnTo>
                  <a:lnTo>
                    <a:pt x="81534" y="55499"/>
                  </a:lnTo>
                  <a:lnTo>
                    <a:pt x="140906" y="55499"/>
                  </a:lnTo>
                  <a:lnTo>
                    <a:pt x="140906" y="0"/>
                  </a:lnTo>
                  <a:close/>
                </a:path>
                <a:path w="222250" h="379094">
                  <a:moveTo>
                    <a:pt x="221843" y="268998"/>
                  </a:moveTo>
                  <a:lnTo>
                    <a:pt x="162331" y="268998"/>
                  </a:lnTo>
                  <a:lnTo>
                    <a:pt x="162344" y="272364"/>
                  </a:lnTo>
                  <a:lnTo>
                    <a:pt x="162026" y="275717"/>
                  </a:lnTo>
                  <a:lnTo>
                    <a:pt x="142214" y="309740"/>
                  </a:lnTo>
                  <a:lnTo>
                    <a:pt x="105714" y="319900"/>
                  </a:lnTo>
                  <a:lnTo>
                    <a:pt x="100825" y="319316"/>
                  </a:lnTo>
                  <a:lnTo>
                    <a:pt x="68529" y="297992"/>
                  </a:lnTo>
                  <a:lnTo>
                    <a:pt x="59880" y="273075"/>
                  </a:lnTo>
                  <a:lnTo>
                    <a:pt x="61341" y="256184"/>
                  </a:lnTo>
                  <a:lnTo>
                    <a:pt x="93294" y="219951"/>
                  </a:lnTo>
                  <a:lnTo>
                    <a:pt x="113804" y="215036"/>
                  </a:lnTo>
                  <a:lnTo>
                    <a:pt x="140449" y="216471"/>
                  </a:lnTo>
                  <a:lnTo>
                    <a:pt x="140449" y="82575"/>
                  </a:lnTo>
                  <a:lnTo>
                    <a:pt x="81978" y="82575"/>
                  </a:lnTo>
                  <a:lnTo>
                    <a:pt x="81978" y="160832"/>
                  </a:lnTo>
                  <a:lnTo>
                    <a:pt x="73152" y="163817"/>
                  </a:lnTo>
                  <a:lnTo>
                    <a:pt x="34340" y="188760"/>
                  </a:lnTo>
                  <a:lnTo>
                    <a:pt x="8559" y="227012"/>
                  </a:lnTo>
                  <a:lnTo>
                    <a:pt x="0" y="272415"/>
                  </a:lnTo>
                  <a:lnTo>
                    <a:pt x="12661" y="325615"/>
                  </a:lnTo>
                  <a:lnTo>
                    <a:pt x="43002" y="358228"/>
                  </a:lnTo>
                  <a:lnTo>
                    <a:pt x="79590" y="374599"/>
                  </a:lnTo>
                  <a:lnTo>
                    <a:pt x="110998" y="379095"/>
                  </a:lnTo>
                  <a:lnTo>
                    <a:pt x="139217" y="376847"/>
                  </a:lnTo>
                  <a:lnTo>
                    <a:pt x="176403" y="363486"/>
                  </a:lnTo>
                  <a:lnTo>
                    <a:pt x="208597" y="330403"/>
                  </a:lnTo>
                  <a:lnTo>
                    <a:pt x="221843" y="268998"/>
                  </a:lnTo>
                  <a:close/>
                </a:path>
              </a:pathLst>
            </a:custGeom>
            <a:solidFill>
              <a:srgbClr val="ED21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8772181" y="900135"/>
              <a:ext cx="871219" cy="872490"/>
            </a:xfrm>
            <a:custGeom>
              <a:avLst/>
              <a:gdLst/>
              <a:ahLst/>
              <a:cxnLst/>
              <a:rect l="l" t="t" r="r" b="b"/>
              <a:pathLst>
                <a:path w="871220" h="872489">
                  <a:moveTo>
                    <a:pt x="71230" y="675397"/>
                  </a:moveTo>
                  <a:lnTo>
                    <a:pt x="42829" y="624840"/>
                  </a:lnTo>
                  <a:lnTo>
                    <a:pt x="20802" y="570230"/>
                  </a:lnTo>
                  <a:lnTo>
                    <a:pt x="6414" y="511810"/>
                  </a:lnTo>
                  <a:lnTo>
                    <a:pt x="0" y="453390"/>
                  </a:lnTo>
                  <a:lnTo>
                    <a:pt x="45" y="427990"/>
                  </a:lnTo>
                  <a:lnTo>
                    <a:pt x="138" y="425450"/>
                  </a:lnTo>
                  <a:lnTo>
                    <a:pt x="668" y="416560"/>
                  </a:lnTo>
                  <a:lnTo>
                    <a:pt x="743" y="415290"/>
                  </a:lnTo>
                  <a:lnTo>
                    <a:pt x="1018" y="407670"/>
                  </a:lnTo>
                  <a:lnTo>
                    <a:pt x="1063" y="406400"/>
                  </a:lnTo>
                  <a:lnTo>
                    <a:pt x="1691" y="397510"/>
                  </a:lnTo>
                  <a:lnTo>
                    <a:pt x="10230" y="342900"/>
                  </a:lnTo>
                  <a:lnTo>
                    <a:pt x="32249" y="273050"/>
                  </a:lnTo>
                  <a:lnTo>
                    <a:pt x="64983" y="209550"/>
                  </a:lnTo>
                  <a:lnTo>
                    <a:pt x="105823" y="152400"/>
                  </a:lnTo>
                  <a:lnTo>
                    <a:pt x="154572" y="104140"/>
                  </a:lnTo>
                  <a:lnTo>
                    <a:pt x="208802" y="64770"/>
                  </a:lnTo>
                  <a:lnTo>
                    <a:pt x="267122" y="34290"/>
                  </a:lnTo>
                  <a:lnTo>
                    <a:pt x="327527" y="13970"/>
                  </a:lnTo>
                  <a:lnTo>
                    <a:pt x="389506" y="1270"/>
                  </a:lnTo>
                  <a:lnTo>
                    <a:pt x="396771" y="1270"/>
                  </a:lnTo>
                  <a:lnTo>
                    <a:pt x="404217" y="0"/>
                  </a:lnTo>
                  <a:lnTo>
                    <a:pt x="463912" y="0"/>
                  </a:lnTo>
                  <a:lnTo>
                    <a:pt x="478775" y="1270"/>
                  </a:lnTo>
                  <a:lnTo>
                    <a:pt x="503339" y="3810"/>
                  </a:lnTo>
                  <a:lnTo>
                    <a:pt x="521546" y="7620"/>
                  </a:lnTo>
                  <a:lnTo>
                    <a:pt x="419709" y="7620"/>
                  </a:lnTo>
                  <a:lnTo>
                    <a:pt x="412319" y="8890"/>
                  </a:lnTo>
                  <a:lnTo>
                    <a:pt x="397427" y="8890"/>
                  </a:lnTo>
                  <a:lnTo>
                    <a:pt x="360197" y="15240"/>
                  </a:lnTo>
                  <a:lnTo>
                    <a:pt x="299546" y="30480"/>
                  </a:lnTo>
                  <a:lnTo>
                    <a:pt x="241916" y="55880"/>
                  </a:lnTo>
                  <a:lnTo>
                    <a:pt x="185999" y="90170"/>
                  </a:lnTo>
                  <a:lnTo>
                    <a:pt x="135687" y="133350"/>
                  </a:lnTo>
                  <a:lnTo>
                    <a:pt x="91589" y="185420"/>
                  </a:lnTo>
                  <a:lnTo>
                    <a:pt x="56089" y="245110"/>
                  </a:lnTo>
                  <a:lnTo>
                    <a:pt x="29274" y="309880"/>
                  </a:lnTo>
                  <a:lnTo>
                    <a:pt x="14579" y="379730"/>
                  </a:lnTo>
                  <a:lnTo>
                    <a:pt x="11603" y="416560"/>
                  </a:lnTo>
                  <a:lnTo>
                    <a:pt x="10998" y="425450"/>
                  </a:lnTo>
                  <a:lnTo>
                    <a:pt x="10905" y="427990"/>
                  </a:lnTo>
                  <a:lnTo>
                    <a:pt x="10812" y="430530"/>
                  </a:lnTo>
                  <a:lnTo>
                    <a:pt x="10719" y="433070"/>
                  </a:lnTo>
                  <a:lnTo>
                    <a:pt x="12000" y="471170"/>
                  </a:lnTo>
                  <a:lnTo>
                    <a:pt x="20084" y="525780"/>
                  </a:lnTo>
                  <a:lnTo>
                    <a:pt x="30277" y="563880"/>
                  </a:lnTo>
                  <a:lnTo>
                    <a:pt x="43891" y="601980"/>
                  </a:lnTo>
                  <a:lnTo>
                    <a:pt x="60926" y="637540"/>
                  </a:lnTo>
                  <a:lnTo>
                    <a:pt x="81969" y="673100"/>
                  </a:lnTo>
                  <a:lnTo>
                    <a:pt x="72158" y="673100"/>
                  </a:lnTo>
                  <a:lnTo>
                    <a:pt x="71230" y="675397"/>
                  </a:lnTo>
                  <a:close/>
                </a:path>
                <a:path w="871220" h="872489">
                  <a:moveTo>
                    <a:pt x="870960" y="435610"/>
                  </a:moveTo>
                  <a:lnTo>
                    <a:pt x="870377" y="433070"/>
                  </a:lnTo>
                  <a:lnTo>
                    <a:pt x="870228" y="430530"/>
                  </a:lnTo>
                  <a:lnTo>
                    <a:pt x="870514" y="427990"/>
                  </a:lnTo>
                  <a:lnTo>
                    <a:pt x="870068" y="422910"/>
                  </a:lnTo>
                  <a:lnTo>
                    <a:pt x="868877" y="415290"/>
                  </a:lnTo>
                  <a:lnTo>
                    <a:pt x="868877" y="406400"/>
                  </a:lnTo>
                  <a:lnTo>
                    <a:pt x="868431" y="401320"/>
                  </a:lnTo>
                  <a:lnTo>
                    <a:pt x="868654" y="397510"/>
                  </a:lnTo>
                  <a:lnTo>
                    <a:pt x="868729" y="396240"/>
                  </a:lnTo>
                  <a:lnTo>
                    <a:pt x="866646" y="383540"/>
                  </a:lnTo>
                  <a:lnTo>
                    <a:pt x="865753" y="378460"/>
                  </a:lnTo>
                  <a:lnTo>
                    <a:pt x="863373" y="363220"/>
                  </a:lnTo>
                  <a:lnTo>
                    <a:pt x="854148" y="323850"/>
                  </a:lnTo>
                  <a:lnTo>
                    <a:pt x="831843" y="260350"/>
                  </a:lnTo>
                  <a:lnTo>
                    <a:pt x="799695" y="203200"/>
                  </a:lnTo>
                  <a:lnTo>
                    <a:pt x="770996" y="163830"/>
                  </a:lnTo>
                  <a:lnTo>
                    <a:pt x="738033" y="128270"/>
                  </a:lnTo>
                  <a:lnTo>
                    <a:pt x="701257" y="96520"/>
                  </a:lnTo>
                  <a:lnTo>
                    <a:pt x="661118" y="68580"/>
                  </a:lnTo>
                  <a:lnTo>
                    <a:pt x="618151" y="45720"/>
                  </a:lnTo>
                  <a:lnTo>
                    <a:pt x="572893" y="27940"/>
                  </a:lnTo>
                  <a:lnTo>
                    <a:pt x="502048" y="11430"/>
                  </a:lnTo>
                  <a:lnTo>
                    <a:pt x="463352" y="7620"/>
                  </a:lnTo>
                  <a:lnTo>
                    <a:pt x="521546" y="7620"/>
                  </a:lnTo>
                  <a:lnTo>
                    <a:pt x="598551" y="29210"/>
                  </a:lnTo>
                  <a:lnTo>
                    <a:pt x="643276" y="50800"/>
                  </a:lnTo>
                  <a:lnTo>
                    <a:pt x="685483" y="76200"/>
                  </a:lnTo>
                  <a:lnTo>
                    <a:pt x="724349" y="106680"/>
                  </a:lnTo>
                  <a:lnTo>
                    <a:pt x="759621" y="140970"/>
                  </a:lnTo>
                  <a:lnTo>
                    <a:pt x="790610" y="179070"/>
                  </a:lnTo>
                  <a:lnTo>
                    <a:pt x="821630" y="228600"/>
                  </a:lnTo>
                  <a:lnTo>
                    <a:pt x="848410" y="290830"/>
                  </a:lnTo>
                  <a:lnTo>
                    <a:pt x="864265" y="347980"/>
                  </a:lnTo>
                  <a:lnTo>
                    <a:pt x="866497" y="364490"/>
                  </a:lnTo>
                  <a:lnTo>
                    <a:pt x="868580" y="377190"/>
                  </a:lnTo>
                  <a:lnTo>
                    <a:pt x="869473" y="384810"/>
                  </a:lnTo>
                  <a:lnTo>
                    <a:pt x="870960" y="396240"/>
                  </a:lnTo>
                  <a:lnTo>
                    <a:pt x="870960" y="435610"/>
                  </a:lnTo>
                  <a:close/>
                </a:path>
                <a:path w="871220" h="872489">
                  <a:moveTo>
                    <a:pt x="870663" y="440690"/>
                  </a:moveTo>
                  <a:lnTo>
                    <a:pt x="870434" y="439420"/>
                  </a:lnTo>
                  <a:lnTo>
                    <a:pt x="870434" y="438150"/>
                  </a:lnTo>
                  <a:lnTo>
                    <a:pt x="870663" y="436880"/>
                  </a:lnTo>
                  <a:lnTo>
                    <a:pt x="870663" y="440690"/>
                  </a:lnTo>
                  <a:close/>
                </a:path>
                <a:path w="871220" h="872489">
                  <a:moveTo>
                    <a:pt x="523707" y="864870"/>
                  </a:moveTo>
                  <a:lnTo>
                    <a:pt x="455862" y="864870"/>
                  </a:lnTo>
                  <a:lnTo>
                    <a:pt x="467078" y="863600"/>
                  </a:lnTo>
                  <a:lnTo>
                    <a:pt x="478256" y="863600"/>
                  </a:lnTo>
                  <a:lnTo>
                    <a:pt x="489395" y="862330"/>
                  </a:lnTo>
                  <a:lnTo>
                    <a:pt x="500496" y="859790"/>
                  </a:lnTo>
                  <a:lnTo>
                    <a:pt x="522367" y="857250"/>
                  </a:lnTo>
                  <a:lnTo>
                    <a:pt x="529509" y="855980"/>
                  </a:lnTo>
                  <a:lnTo>
                    <a:pt x="536502" y="853440"/>
                  </a:lnTo>
                  <a:lnTo>
                    <a:pt x="543494" y="852170"/>
                  </a:lnTo>
                  <a:lnTo>
                    <a:pt x="558521" y="848360"/>
                  </a:lnTo>
                  <a:lnTo>
                    <a:pt x="588049" y="838200"/>
                  </a:lnTo>
                  <a:lnTo>
                    <a:pt x="602549" y="831850"/>
                  </a:lnTo>
                  <a:lnTo>
                    <a:pt x="616836" y="826770"/>
                  </a:lnTo>
                  <a:lnTo>
                    <a:pt x="630873" y="819150"/>
                  </a:lnTo>
                  <a:lnTo>
                    <a:pt x="644658" y="812800"/>
                  </a:lnTo>
                  <a:lnTo>
                    <a:pt x="658194" y="805180"/>
                  </a:lnTo>
                  <a:lnTo>
                    <a:pt x="696982" y="778510"/>
                  </a:lnTo>
                  <a:lnTo>
                    <a:pt x="732764" y="749300"/>
                  </a:lnTo>
                  <a:lnTo>
                    <a:pt x="765100" y="715010"/>
                  </a:lnTo>
                  <a:lnTo>
                    <a:pt x="793602" y="678180"/>
                  </a:lnTo>
                  <a:lnTo>
                    <a:pt x="810321" y="651510"/>
                  </a:lnTo>
                  <a:lnTo>
                    <a:pt x="817955" y="638810"/>
                  </a:lnTo>
                  <a:lnTo>
                    <a:pt x="837878" y="596900"/>
                  </a:lnTo>
                  <a:lnTo>
                    <a:pt x="853127" y="552450"/>
                  </a:lnTo>
                  <a:lnTo>
                    <a:pt x="863521" y="506730"/>
                  </a:lnTo>
                  <a:lnTo>
                    <a:pt x="868729" y="468630"/>
                  </a:lnTo>
                  <a:lnTo>
                    <a:pt x="868580" y="461010"/>
                  </a:lnTo>
                  <a:lnTo>
                    <a:pt x="870663" y="449580"/>
                  </a:lnTo>
                  <a:lnTo>
                    <a:pt x="870663" y="461010"/>
                  </a:lnTo>
                  <a:lnTo>
                    <a:pt x="871109" y="468630"/>
                  </a:lnTo>
                  <a:lnTo>
                    <a:pt x="870663" y="477520"/>
                  </a:lnTo>
                  <a:lnTo>
                    <a:pt x="870179" y="482600"/>
                  </a:lnTo>
                  <a:lnTo>
                    <a:pt x="870058" y="483870"/>
                  </a:lnTo>
                  <a:lnTo>
                    <a:pt x="869063" y="490220"/>
                  </a:lnTo>
                  <a:lnTo>
                    <a:pt x="867901" y="499110"/>
                  </a:lnTo>
                  <a:lnTo>
                    <a:pt x="866794" y="506730"/>
                  </a:lnTo>
                  <a:lnTo>
                    <a:pt x="865902" y="513080"/>
                  </a:lnTo>
                  <a:lnTo>
                    <a:pt x="865455" y="518160"/>
                  </a:lnTo>
                  <a:lnTo>
                    <a:pt x="860694" y="538480"/>
                  </a:lnTo>
                  <a:lnTo>
                    <a:pt x="857422" y="551180"/>
                  </a:lnTo>
                  <a:lnTo>
                    <a:pt x="856083" y="558800"/>
                  </a:lnTo>
                  <a:lnTo>
                    <a:pt x="834862" y="615950"/>
                  </a:lnTo>
                  <a:lnTo>
                    <a:pt x="808305" y="665480"/>
                  </a:lnTo>
                  <a:lnTo>
                    <a:pt x="780980" y="704850"/>
                  </a:lnTo>
                  <a:lnTo>
                    <a:pt x="756204" y="734060"/>
                  </a:lnTo>
                  <a:lnTo>
                    <a:pt x="728910" y="760730"/>
                  </a:lnTo>
                  <a:lnTo>
                    <a:pt x="699416" y="784860"/>
                  </a:lnTo>
                  <a:lnTo>
                    <a:pt x="667836" y="806450"/>
                  </a:lnTo>
                  <a:lnTo>
                    <a:pt x="634538" y="825500"/>
                  </a:lnTo>
                  <a:lnTo>
                    <a:pt x="599652" y="842010"/>
                  </a:lnTo>
                  <a:lnTo>
                    <a:pt x="563583" y="853440"/>
                  </a:lnTo>
                  <a:lnTo>
                    <a:pt x="545131" y="859790"/>
                  </a:lnTo>
                  <a:lnTo>
                    <a:pt x="538585" y="861060"/>
                  </a:lnTo>
                  <a:lnTo>
                    <a:pt x="530997" y="863600"/>
                  </a:lnTo>
                  <a:lnTo>
                    <a:pt x="523707" y="864870"/>
                  </a:lnTo>
                  <a:close/>
                </a:path>
                <a:path w="871220" h="872489">
                  <a:moveTo>
                    <a:pt x="72158" y="676910"/>
                  </a:moveTo>
                  <a:lnTo>
                    <a:pt x="71230" y="675397"/>
                  </a:lnTo>
                  <a:lnTo>
                    <a:pt x="72158" y="673100"/>
                  </a:lnTo>
                  <a:lnTo>
                    <a:pt x="72158" y="676910"/>
                  </a:lnTo>
                  <a:close/>
                </a:path>
                <a:path w="871220" h="872489">
                  <a:moveTo>
                    <a:pt x="81318" y="676910"/>
                  </a:moveTo>
                  <a:lnTo>
                    <a:pt x="72158" y="676910"/>
                  </a:lnTo>
                  <a:lnTo>
                    <a:pt x="72158" y="673100"/>
                  </a:lnTo>
                  <a:lnTo>
                    <a:pt x="81969" y="673100"/>
                  </a:lnTo>
                  <a:lnTo>
                    <a:pt x="82721" y="674370"/>
                  </a:lnTo>
                  <a:lnTo>
                    <a:pt x="81828" y="675640"/>
                  </a:lnTo>
                  <a:lnTo>
                    <a:pt x="81318" y="676910"/>
                  </a:lnTo>
                  <a:close/>
                </a:path>
                <a:path w="871220" h="872489">
                  <a:moveTo>
                    <a:pt x="7587" y="833120"/>
                  </a:moveTo>
                  <a:lnTo>
                    <a:pt x="11158" y="824230"/>
                  </a:lnTo>
                  <a:lnTo>
                    <a:pt x="26192" y="787400"/>
                  </a:lnTo>
                  <a:lnTo>
                    <a:pt x="41379" y="749300"/>
                  </a:lnTo>
                  <a:lnTo>
                    <a:pt x="71132" y="675640"/>
                  </a:lnTo>
                  <a:lnTo>
                    <a:pt x="71230" y="675397"/>
                  </a:lnTo>
                  <a:lnTo>
                    <a:pt x="72158" y="676910"/>
                  </a:lnTo>
                  <a:lnTo>
                    <a:pt x="81318" y="676910"/>
                  </a:lnTo>
                  <a:lnTo>
                    <a:pt x="24246" y="819150"/>
                  </a:lnTo>
                  <a:lnTo>
                    <a:pt x="15026" y="821690"/>
                  </a:lnTo>
                  <a:lnTo>
                    <a:pt x="20679" y="828040"/>
                  </a:lnTo>
                  <a:lnTo>
                    <a:pt x="26228" y="828040"/>
                  </a:lnTo>
                  <a:lnTo>
                    <a:pt x="7587" y="833120"/>
                  </a:lnTo>
                  <a:close/>
                </a:path>
                <a:path w="871220" h="872489">
                  <a:moveTo>
                    <a:pt x="26228" y="828040"/>
                  </a:moveTo>
                  <a:lnTo>
                    <a:pt x="20679" y="828040"/>
                  </a:lnTo>
                  <a:lnTo>
                    <a:pt x="23227" y="821690"/>
                  </a:lnTo>
                  <a:lnTo>
                    <a:pt x="24301" y="819150"/>
                  </a:lnTo>
                  <a:lnTo>
                    <a:pt x="177345" y="777240"/>
                  </a:lnTo>
                  <a:lnTo>
                    <a:pt x="179577" y="777240"/>
                  </a:lnTo>
                  <a:lnTo>
                    <a:pt x="181362" y="778510"/>
                  </a:lnTo>
                  <a:lnTo>
                    <a:pt x="190859" y="784860"/>
                  </a:lnTo>
                  <a:lnTo>
                    <a:pt x="175263" y="784860"/>
                  </a:lnTo>
                  <a:lnTo>
                    <a:pt x="177698" y="786523"/>
                  </a:lnTo>
                  <a:lnTo>
                    <a:pt x="26228" y="828040"/>
                  </a:lnTo>
                  <a:close/>
                </a:path>
                <a:path w="871220" h="872489">
                  <a:moveTo>
                    <a:pt x="177698" y="786523"/>
                  </a:moveTo>
                  <a:lnTo>
                    <a:pt x="175263" y="784860"/>
                  </a:lnTo>
                  <a:lnTo>
                    <a:pt x="179131" y="786130"/>
                  </a:lnTo>
                  <a:lnTo>
                    <a:pt x="177698" y="786523"/>
                  </a:lnTo>
                  <a:close/>
                </a:path>
                <a:path w="871220" h="872489">
                  <a:moveTo>
                    <a:pt x="455863" y="872490"/>
                  </a:moveTo>
                  <a:lnTo>
                    <a:pt x="408222" y="872490"/>
                  </a:lnTo>
                  <a:lnTo>
                    <a:pt x="384536" y="869950"/>
                  </a:lnTo>
                  <a:lnTo>
                    <a:pt x="310865" y="854710"/>
                  </a:lnTo>
                  <a:lnTo>
                    <a:pt x="263227" y="836930"/>
                  </a:lnTo>
                  <a:lnTo>
                    <a:pt x="218026" y="814070"/>
                  </a:lnTo>
                  <a:lnTo>
                    <a:pt x="177698" y="786523"/>
                  </a:lnTo>
                  <a:lnTo>
                    <a:pt x="179131" y="786130"/>
                  </a:lnTo>
                  <a:lnTo>
                    <a:pt x="175263" y="784860"/>
                  </a:lnTo>
                  <a:lnTo>
                    <a:pt x="190859" y="784860"/>
                  </a:lnTo>
                  <a:lnTo>
                    <a:pt x="223149" y="806450"/>
                  </a:lnTo>
                  <a:lnTo>
                    <a:pt x="267305" y="829310"/>
                  </a:lnTo>
                  <a:lnTo>
                    <a:pt x="313830" y="845820"/>
                  </a:lnTo>
                  <a:lnTo>
                    <a:pt x="362725" y="858520"/>
                  </a:lnTo>
                  <a:lnTo>
                    <a:pt x="385874" y="862330"/>
                  </a:lnTo>
                  <a:lnTo>
                    <a:pt x="432442" y="864870"/>
                  </a:lnTo>
                  <a:lnTo>
                    <a:pt x="523707" y="864870"/>
                  </a:lnTo>
                  <a:lnTo>
                    <a:pt x="490184" y="869950"/>
                  </a:lnTo>
                  <a:lnTo>
                    <a:pt x="478786" y="871220"/>
                  </a:lnTo>
                  <a:lnTo>
                    <a:pt x="467346" y="871220"/>
                  </a:lnTo>
                  <a:lnTo>
                    <a:pt x="455863" y="872490"/>
                  </a:lnTo>
                  <a:close/>
                </a:path>
                <a:path w="871220" h="872489">
                  <a:moveTo>
                    <a:pt x="20679" y="828040"/>
                  </a:moveTo>
                  <a:lnTo>
                    <a:pt x="15026" y="821690"/>
                  </a:lnTo>
                  <a:lnTo>
                    <a:pt x="24301" y="819150"/>
                  </a:lnTo>
                  <a:lnTo>
                    <a:pt x="23227" y="821690"/>
                  </a:lnTo>
                  <a:lnTo>
                    <a:pt x="20679" y="828040"/>
                  </a:lnTo>
                  <a:close/>
                </a:path>
              </a:pathLst>
            </a:custGeom>
            <a:solidFill>
              <a:srgbClr val="2532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54186" y="1165435"/>
              <a:ext cx="5472501" cy="583397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98337450"/>
      </p:ext>
    </p:extLst>
  </p:cSld>
  <p:clrMapOvr>
    <a:masterClrMapping/>
  </p:clrMapOvr>
</p:sld>
</file>

<file path=ppt/slides/slide39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262983" y="4441856"/>
            <a:ext cx="499935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dirty="0"/>
              <a:t>BARRE</a:t>
            </a:r>
            <a:r>
              <a:rPr sz="4000" spc="-114" dirty="0"/>
              <a:t> </a:t>
            </a:r>
            <a:r>
              <a:rPr sz="4000" dirty="0"/>
              <a:t>&amp;</a:t>
            </a:r>
            <a:r>
              <a:rPr sz="4000" spc="-114" dirty="0"/>
              <a:t> </a:t>
            </a:r>
            <a:r>
              <a:rPr sz="4000" spc="-65" dirty="0"/>
              <a:t>PERSONNALISER</a:t>
            </a:r>
            <a:endParaRPr sz="4000"/>
          </a:p>
        </p:txBody>
      </p:sp>
      <p:sp>
        <p:nvSpPr>
          <p:cNvPr id="4" name="object 4"/>
          <p:cNvSpPr txBox="1"/>
          <p:nvPr/>
        </p:nvSpPr>
        <p:spPr>
          <a:xfrm>
            <a:off x="4844751" y="7249159"/>
            <a:ext cx="3836035" cy="238527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450" spc="175" dirty="0">
                <a:solidFill>
                  <a:srgbClr val="AAAAAA"/>
                </a:solidFill>
                <a:latin typeface="Trebuchet MS"/>
                <a:cs typeface="Trebuchet MS"/>
              </a:rPr>
              <a:t>©</a:t>
            </a:r>
            <a:r>
              <a:rPr sz="1450" spc="30" dirty="0">
                <a:solidFill>
                  <a:srgbClr val="AAAAAA"/>
                </a:solidFill>
                <a:latin typeface="Trebuchet MS"/>
                <a:cs typeface="Trebuchet MS"/>
              </a:rPr>
              <a:t> </a:t>
            </a:r>
            <a:r>
              <a:rPr sz="1450" dirty="0">
                <a:solidFill>
                  <a:srgbClr val="AAAAAA"/>
                </a:solidFill>
                <a:latin typeface="Trebuchet MS"/>
                <a:cs typeface="Trebuchet MS"/>
              </a:rPr>
              <a:t>Droits d'auteur</a:t>
            </a:r>
            <a:r>
              <a:rPr sz="1450" spc="35" dirty="0">
                <a:solidFill>
                  <a:srgbClr val="AAAAAA"/>
                </a:solidFill>
                <a:latin typeface="Trebuchet MS"/>
                <a:cs typeface="Trebuchet MS"/>
              </a:rPr>
              <a:t> </a:t>
            </a:r>
            <a:r>
              <a:rPr sz="1450" spc="70" dirty="0">
                <a:solidFill>
                  <a:srgbClr val="AAAAAA"/>
                </a:solidFill>
                <a:latin typeface="Trebuchet MS"/>
                <a:cs typeface="Trebuchet MS"/>
              </a:rPr>
              <a:t>2024</a:t>
            </a:r>
            <a:r>
              <a:rPr sz="1450" spc="30" dirty="0">
                <a:solidFill>
                  <a:srgbClr val="AAAAAA"/>
                </a:solidFill>
                <a:latin typeface="Trebuchet MS"/>
                <a:cs typeface="Trebuchet MS"/>
              </a:rPr>
              <a:t> </a:t>
            </a:r>
            <a:r>
              <a:rPr lang="fr" sz="1450" dirty="0" err="1">
                <a:solidFill>
                  <a:srgbClr val="AAAAAA"/>
                </a:solidFill>
                <a:latin typeface="Trebuchet MS"/>
                <a:cs typeface="Trebuchet MS"/>
              </a:rPr>
              <a:t>boîte à bits </a:t>
            </a:r>
            <a:r>
              <a:rPr sz="1450" dirty="0">
                <a:solidFill>
                  <a:srgbClr val="AAAAAA"/>
                </a:solidFill>
                <a:latin typeface="Trebuchet MS"/>
                <a:cs typeface="Trebuchet MS"/>
              </a:rPr>
              <a:t>.</a:t>
            </a:r>
            <a:r>
              <a:rPr sz="1450" spc="35" dirty="0">
                <a:solidFill>
                  <a:srgbClr val="AAAAAA"/>
                </a:solidFill>
                <a:latin typeface="Trebuchet MS"/>
                <a:cs typeface="Trebuchet MS"/>
              </a:rPr>
              <a:t> </a:t>
            </a:r>
            <a:r>
              <a:rPr sz="1450" dirty="0">
                <a:solidFill>
                  <a:srgbClr val="AAAAAA"/>
                </a:solidFill>
                <a:latin typeface="Trebuchet MS"/>
                <a:cs typeface="Trebuchet MS"/>
              </a:rPr>
              <a:t>Tous</a:t>
            </a:r>
            <a:r>
              <a:rPr sz="1450" spc="30" dirty="0">
                <a:solidFill>
                  <a:srgbClr val="AAAAAA"/>
                </a:solidFill>
                <a:latin typeface="Trebuchet MS"/>
                <a:cs typeface="Trebuchet MS"/>
              </a:rPr>
              <a:t> </a:t>
            </a:r>
            <a:r>
              <a:rPr sz="1450" dirty="0">
                <a:solidFill>
                  <a:srgbClr val="AAAAAA"/>
                </a:solidFill>
                <a:latin typeface="Trebuchet MS"/>
                <a:cs typeface="Trebuchet MS"/>
              </a:rPr>
              <a:t>droits</a:t>
            </a:r>
            <a:r>
              <a:rPr sz="1450" spc="35" dirty="0">
                <a:solidFill>
                  <a:srgbClr val="AAAAAA"/>
                </a:solidFill>
                <a:latin typeface="Trebuchet MS"/>
                <a:cs typeface="Trebuchet MS"/>
              </a:rPr>
              <a:t> </a:t>
            </a:r>
            <a:r>
              <a:rPr sz="1450" spc="-10" dirty="0">
                <a:solidFill>
                  <a:srgbClr val="AAAAAA"/>
                </a:solidFill>
                <a:latin typeface="Trebuchet MS"/>
                <a:cs typeface="Trebuchet MS"/>
              </a:rPr>
              <a:t>réservé</a:t>
            </a:r>
            <a:endParaRPr sz="1450" dirty="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204921" y="7249159"/>
            <a:ext cx="1857375" cy="249554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450" dirty="0">
                <a:solidFill>
                  <a:srgbClr val="AAAAAA"/>
                </a:solidFill>
                <a:latin typeface="Trebuchet MS"/>
                <a:cs typeface="Trebuchet MS"/>
              </a:rPr>
              <a:t>2024-12-15 </a:t>
            </a:r>
            <a:r>
              <a:rPr sz="1450" spc="60" dirty="0">
                <a:solidFill>
                  <a:srgbClr val="AAAAAA"/>
                </a:solidFill>
                <a:latin typeface="Trebuchet MS"/>
                <a:cs typeface="Trebuchet MS"/>
              </a:rPr>
              <a:t>#547bc88</a:t>
            </a:r>
            <a:endParaRPr sz="145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63550" y="7249159"/>
            <a:ext cx="239395" cy="249554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450" spc="45" dirty="0">
                <a:solidFill>
                  <a:srgbClr val="333333"/>
                </a:solidFill>
                <a:latin typeface="Trebuchet MS"/>
                <a:cs typeface="Trebuchet MS"/>
              </a:rPr>
              <a:t>14</a:t>
            </a:r>
            <a:endParaRPr sz="145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108734766"/>
      </p:ext>
    </p:extLst>
  </p:cSld>
  <p:clrMapOvr>
    <a:masterClrMapping/>
  </p:clrMapOvr>
</p:sld>
</file>

<file path=ppt/slides/slide39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6924" y="571563"/>
            <a:ext cx="1937385" cy="558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500" b="1" spc="-10" dirty="0">
                <a:solidFill>
                  <a:srgbClr val="333333"/>
                </a:solidFill>
                <a:latin typeface="Arial"/>
                <a:cs typeface="Arial"/>
              </a:rPr>
              <a:t>ORDRE DU JOUR</a:t>
            </a:r>
            <a:endParaRPr sz="350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1866899"/>
            <a:ext cx="95250" cy="9524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2343149"/>
            <a:ext cx="95250" cy="9524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177924" y="1574164"/>
            <a:ext cx="5175885" cy="9779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48800"/>
              </a:lnSpc>
              <a:spcBef>
                <a:spcPts val="100"/>
              </a:spcBef>
            </a:pP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Barre,</a:t>
            </a:r>
            <a:r>
              <a:rPr sz="2100" spc="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5" dirty="0">
                <a:solidFill>
                  <a:srgbClr val="333333"/>
                </a:solidFill>
                <a:latin typeface="Trebuchet MS"/>
                <a:cs typeface="Trebuchet MS"/>
              </a:rPr>
              <a:t>un</a:t>
            </a:r>
            <a:r>
              <a:rPr sz="2100" spc="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emballer</a:t>
            </a:r>
            <a:r>
              <a:rPr sz="2100" spc="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80" dirty="0">
                <a:solidFill>
                  <a:srgbClr val="333333"/>
                </a:solidFill>
                <a:latin typeface="Trebuchet MS"/>
                <a:cs typeface="Trebuchet MS"/>
              </a:rPr>
              <a:t>directeur</a:t>
            </a:r>
            <a:r>
              <a:rPr sz="2100" spc="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pour</a:t>
            </a:r>
            <a:r>
              <a:rPr sz="2100" spc="1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0" dirty="0">
                <a:solidFill>
                  <a:srgbClr val="333333"/>
                </a:solidFill>
                <a:latin typeface="Trebuchet MS"/>
                <a:cs typeface="Trebuchet MS"/>
              </a:rPr>
              <a:t>Kubernetes Customize</a:t>
            </a:r>
            <a:r>
              <a:rPr sz="2100" spc="-7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à</a:t>
            </a:r>
            <a:r>
              <a:rPr sz="2100" spc="-6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95" dirty="0">
                <a:solidFill>
                  <a:srgbClr val="333333"/>
                </a:solidFill>
                <a:latin typeface="Trebuchet MS"/>
                <a:cs typeface="Trebuchet MS"/>
              </a:rPr>
              <a:t>gérer</a:t>
            </a:r>
            <a:r>
              <a:rPr sz="2100" spc="-6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80" dirty="0">
                <a:solidFill>
                  <a:srgbClr val="333333"/>
                </a:solidFill>
                <a:latin typeface="Trebuchet MS"/>
                <a:cs typeface="Trebuchet MS"/>
              </a:rPr>
              <a:t>ton</a:t>
            </a:r>
            <a:r>
              <a:rPr sz="2100" spc="-6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0" dirty="0">
                <a:solidFill>
                  <a:srgbClr val="333333"/>
                </a:solidFill>
                <a:latin typeface="Trebuchet MS"/>
                <a:cs typeface="Trebuchet MS"/>
              </a:rPr>
              <a:t>environnements</a:t>
            </a:r>
            <a:endParaRPr sz="210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2271088258"/>
      </p:ext>
    </p:extLst>
  </p:cSld>
  <p:clrMapOvr>
    <a:masterClrMapping/>
  </p:clrMapOvr>
</p:sld>
</file>

<file path=ppt/slides/slide39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GÉRANT</a:t>
            </a:r>
            <a:r>
              <a:rPr spc="-30" dirty="0"/>
              <a:t> </a:t>
            </a:r>
            <a:r>
              <a:rPr spc="-95" dirty="0"/>
              <a:t>DESCRIPTEURS</a:t>
            </a:r>
            <a:r>
              <a:rPr spc="-30" dirty="0"/>
              <a:t> </a:t>
            </a:r>
            <a:r>
              <a:rPr dirty="0"/>
              <a:t>DANS</a:t>
            </a:r>
            <a:r>
              <a:rPr spc="-30" dirty="0"/>
              <a:t> </a:t>
            </a:r>
            <a:r>
              <a:rPr spc="-10" dirty="0"/>
              <a:t>ÉQUIPES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1647824"/>
            <a:ext cx="95250" cy="9524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177924" y="1326514"/>
            <a:ext cx="8855710" cy="2483485"/>
          </a:xfrm>
          <a:prstGeom prst="rect">
            <a:avLst/>
          </a:prstGeom>
        </p:spPr>
        <p:txBody>
          <a:bodyPr vert="horz" wrap="square" lIns="0" tIns="1974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5"/>
              </a:spcBef>
            </a:pPr>
            <a:r>
              <a:rPr sz="2100" spc="60" dirty="0">
                <a:solidFill>
                  <a:srgbClr val="333333"/>
                </a:solidFill>
                <a:latin typeface="Trebuchet MS"/>
                <a:cs typeface="Trebuchet MS"/>
              </a:rPr>
              <a:t>Déploiement</a:t>
            </a:r>
            <a:r>
              <a:rPr sz="2100" spc="-8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0" dirty="0">
                <a:solidFill>
                  <a:srgbClr val="333333"/>
                </a:solidFill>
                <a:latin typeface="Trebuchet MS"/>
                <a:cs typeface="Trebuchet MS"/>
              </a:rPr>
              <a:t>Kubernetes</a:t>
            </a:r>
            <a:r>
              <a:rPr sz="2100" spc="-7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5" dirty="0">
                <a:solidFill>
                  <a:srgbClr val="333333"/>
                </a:solidFill>
                <a:latin typeface="Trebuchet MS"/>
                <a:cs typeface="Trebuchet MS"/>
              </a:rPr>
              <a:t>ressources</a:t>
            </a:r>
            <a:r>
              <a:rPr sz="2100" spc="-8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90" dirty="0">
                <a:solidFill>
                  <a:srgbClr val="333333"/>
                </a:solidFill>
                <a:latin typeface="Trebuchet MS"/>
                <a:cs typeface="Trebuchet MS"/>
              </a:rPr>
              <a:t>devrait</a:t>
            </a:r>
            <a:r>
              <a:rPr sz="2100" spc="-7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5" dirty="0">
                <a:solidFill>
                  <a:srgbClr val="333333"/>
                </a:solidFill>
                <a:latin typeface="Trebuchet MS"/>
                <a:cs typeface="Trebuchet MS"/>
              </a:rPr>
              <a:t>être</a:t>
            </a:r>
            <a:r>
              <a:rPr sz="2100" spc="-7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05" dirty="0">
                <a:solidFill>
                  <a:srgbClr val="333333"/>
                </a:solidFill>
                <a:latin typeface="Trebuchet MS"/>
                <a:cs typeface="Trebuchet MS"/>
              </a:rPr>
              <a:t>comme</a:t>
            </a:r>
            <a:r>
              <a:rPr sz="2100" spc="-8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0" dirty="0">
                <a:solidFill>
                  <a:srgbClr val="333333"/>
                </a:solidFill>
                <a:latin typeface="Trebuchet MS"/>
                <a:cs typeface="Trebuchet MS"/>
              </a:rPr>
              <a:t>facile</a:t>
            </a:r>
            <a:r>
              <a:rPr sz="2100" spc="-7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05" dirty="0">
                <a:solidFill>
                  <a:srgbClr val="333333"/>
                </a:solidFill>
                <a:latin typeface="Trebuchet MS"/>
                <a:cs typeface="Trebuchet MS"/>
              </a:rPr>
              <a:t>comme</a:t>
            </a:r>
            <a:r>
              <a:rPr sz="2100" spc="-8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85" dirty="0">
                <a:solidFill>
                  <a:srgbClr val="333333"/>
                </a:solidFill>
                <a:latin typeface="Trebuchet MS"/>
                <a:cs typeface="Trebuchet MS"/>
              </a:rPr>
              <a:t>en utilisant</a:t>
            </a:r>
            <a:r>
              <a:rPr sz="2100" spc="-7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70" dirty="0">
                <a:solidFill>
                  <a:srgbClr val="ED2137"/>
                </a:solidFill>
                <a:latin typeface="Tahoma"/>
                <a:cs typeface="Tahoma"/>
              </a:rPr>
              <a:t>miam</a:t>
            </a:r>
            <a:r>
              <a:rPr sz="2100" spc="-100" dirty="0">
                <a:solidFill>
                  <a:srgbClr val="ED2137"/>
                </a:solidFill>
                <a:latin typeface="Tahoma"/>
                <a:cs typeface="Tahoma"/>
              </a:rPr>
              <a:t> </a:t>
            </a:r>
            <a:r>
              <a:rPr sz="2100" spc="85" dirty="0">
                <a:solidFill>
                  <a:srgbClr val="333333"/>
                </a:solidFill>
                <a:latin typeface="Trebuchet MS"/>
                <a:cs typeface="Trebuchet MS"/>
              </a:rPr>
              <a:t>ou</a:t>
            </a:r>
            <a:r>
              <a:rPr sz="2100" spc="-8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250" dirty="0">
                <a:solidFill>
                  <a:srgbClr val="ED2137"/>
                </a:solidFill>
                <a:latin typeface="Tahoma"/>
                <a:cs typeface="Tahoma"/>
              </a:rPr>
              <a:t>apte</a:t>
            </a:r>
            <a:endParaRPr sz="2100">
              <a:latin typeface="Tahoma"/>
              <a:cs typeface="Tahoma"/>
            </a:endParaRPr>
          </a:p>
          <a:p>
            <a:pPr marL="12700" marR="2442845">
              <a:lnSpc>
                <a:spcPct val="148800"/>
              </a:lnSpc>
              <a:spcBef>
                <a:spcPts val="225"/>
              </a:spcBef>
            </a:pP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Différent</a:t>
            </a:r>
            <a:r>
              <a:rPr sz="2100" spc="-4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5" dirty="0">
                <a:solidFill>
                  <a:srgbClr val="333333"/>
                </a:solidFill>
                <a:latin typeface="Trebuchet MS"/>
                <a:cs typeface="Trebuchet MS"/>
              </a:rPr>
              <a:t>équipes</a:t>
            </a:r>
            <a:r>
              <a:rPr sz="2100" spc="-4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90" dirty="0">
                <a:solidFill>
                  <a:srgbClr val="333333"/>
                </a:solidFill>
                <a:latin typeface="Trebuchet MS"/>
                <a:cs typeface="Trebuchet MS"/>
              </a:rPr>
              <a:t>devrait</a:t>
            </a: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5" dirty="0">
                <a:solidFill>
                  <a:srgbClr val="333333"/>
                </a:solidFill>
                <a:latin typeface="Trebuchet MS"/>
                <a:cs typeface="Trebuchet MS"/>
              </a:rPr>
              <a:t>être</a:t>
            </a:r>
            <a:r>
              <a:rPr sz="2100" spc="-4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capable</a:t>
            </a: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à</a:t>
            </a:r>
            <a:r>
              <a:rPr sz="2100" spc="-4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facilement</a:t>
            </a: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75" dirty="0">
                <a:solidFill>
                  <a:srgbClr val="333333"/>
                </a:solidFill>
                <a:latin typeface="Trebuchet MS"/>
                <a:cs typeface="Trebuchet MS"/>
              </a:rPr>
              <a:t>Déploiements 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collaboratifs</a:t>
            </a:r>
            <a:r>
              <a:rPr sz="2100" spc="-8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90" dirty="0">
                <a:solidFill>
                  <a:srgbClr val="333333"/>
                </a:solidFill>
                <a:latin typeface="Trebuchet MS"/>
                <a:cs typeface="Trebuchet MS"/>
              </a:rPr>
              <a:t>devrait</a:t>
            </a:r>
            <a:r>
              <a:rPr sz="2100" spc="-8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5" dirty="0">
                <a:solidFill>
                  <a:srgbClr val="333333"/>
                </a:solidFill>
                <a:latin typeface="Trebuchet MS"/>
                <a:cs typeface="Trebuchet MS"/>
              </a:rPr>
              <a:t>être</a:t>
            </a:r>
            <a:r>
              <a:rPr sz="2100" spc="-7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répétable</a:t>
            </a:r>
            <a:endParaRPr sz="21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305"/>
              </a:spcBef>
            </a:pPr>
            <a:r>
              <a:rPr sz="2100" spc="55" dirty="0">
                <a:solidFill>
                  <a:srgbClr val="333333"/>
                </a:solidFill>
                <a:latin typeface="Trebuchet MS"/>
                <a:cs typeface="Trebuchet MS"/>
              </a:rPr>
              <a:t>Descripteurs</a:t>
            </a:r>
            <a:r>
              <a:rPr sz="2100" spc="-7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90" dirty="0">
                <a:solidFill>
                  <a:srgbClr val="333333"/>
                </a:solidFill>
                <a:latin typeface="Trebuchet MS"/>
                <a:cs typeface="Trebuchet MS"/>
              </a:rPr>
              <a:t>devrait</a:t>
            </a:r>
            <a:r>
              <a:rPr sz="2100" spc="-6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5" dirty="0">
                <a:solidFill>
                  <a:srgbClr val="333333"/>
                </a:solidFill>
                <a:latin typeface="Trebuchet MS"/>
                <a:cs typeface="Trebuchet MS"/>
              </a:rPr>
              <a:t>être</a:t>
            </a:r>
            <a:r>
              <a:rPr sz="2100" spc="-6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facilement</a:t>
            </a:r>
            <a:r>
              <a:rPr sz="2100" spc="-7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40" dirty="0">
                <a:solidFill>
                  <a:srgbClr val="333333"/>
                </a:solidFill>
                <a:latin typeface="Trebuchet MS"/>
                <a:cs typeface="Trebuchet MS"/>
              </a:rPr>
              <a:t>partageable</a:t>
            </a:r>
            <a:endParaRPr sz="21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830"/>
              </a:spcBef>
            </a:pPr>
            <a:r>
              <a:rPr sz="2500" spc="1450" dirty="0">
                <a:solidFill>
                  <a:srgbClr val="333333"/>
                </a:solidFill>
                <a:latin typeface="Cambria"/>
                <a:cs typeface="Cambria"/>
              </a:rPr>
              <a:t>👉</a:t>
            </a:r>
            <a:r>
              <a:rPr sz="2500" spc="114" dirty="0">
                <a:solidFill>
                  <a:srgbClr val="333333"/>
                </a:solidFill>
                <a:latin typeface="Cambria"/>
                <a:cs typeface="Cambria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Plusieurs</a:t>
            </a:r>
            <a:r>
              <a:rPr sz="2100" spc="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outils</a:t>
            </a:r>
            <a:r>
              <a:rPr sz="2100" spc="3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50" dirty="0">
                <a:solidFill>
                  <a:srgbClr val="333333"/>
                </a:solidFill>
                <a:latin typeface="Trebuchet MS"/>
                <a:cs typeface="Trebuchet MS"/>
              </a:rPr>
              <a:t>volonté</a:t>
            </a:r>
            <a:r>
              <a:rPr sz="2100" spc="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45" dirty="0">
                <a:solidFill>
                  <a:srgbClr val="333333"/>
                </a:solidFill>
                <a:latin typeface="Trebuchet MS"/>
                <a:cs typeface="Trebuchet MS"/>
              </a:rPr>
              <a:t>faciliter</a:t>
            </a:r>
            <a:r>
              <a:rPr sz="2100" spc="3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ce</a:t>
            </a:r>
            <a:r>
              <a:rPr sz="2100" spc="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approche:</a:t>
            </a:r>
            <a:r>
              <a:rPr sz="2100" spc="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Barre,</a:t>
            </a:r>
            <a:r>
              <a:rPr sz="2100" spc="3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Personnaliser...</a:t>
            </a:r>
            <a:endParaRPr sz="2100">
              <a:latin typeface="Trebuchet MS"/>
              <a:cs typeface="Trebuchet MS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2152649"/>
            <a:ext cx="95250" cy="9524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2628899"/>
            <a:ext cx="95250" cy="9524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3114674"/>
            <a:ext cx="95250" cy="9524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3590924"/>
            <a:ext cx="95250" cy="95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842510"/>
      </p:ext>
    </p:extLst>
  </p:cSld>
  <p:clrMapOvr>
    <a:masterClrMapping/>
  </p:clrMapOvr>
</p:sld>
</file>

<file path=ppt/slides/slide39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96924" y="571563"/>
            <a:ext cx="1270000" cy="558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5" dirty="0"/>
              <a:t>BARRE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1647824"/>
            <a:ext cx="95250" cy="9524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2133599"/>
            <a:ext cx="95250" cy="9524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2609849"/>
            <a:ext cx="95250" cy="9524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3114674"/>
            <a:ext cx="95250" cy="9524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3895724"/>
            <a:ext cx="95250" cy="9524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4391024"/>
            <a:ext cx="95250" cy="95249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4895849"/>
            <a:ext cx="95250" cy="95249"/>
          </a:xfrm>
          <a:prstGeom prst="rect">
            <a:avLst/>
          </a:prstGeom>
        </p:spPr>
      </p:pic>
      <p:sp>
        <p:nvSpPr>
          <p:cNvPr id="10" name="object 10"/>
          <p:cNvSpPr/>
          <p:nvPr/>
        </p:nvSpPr>
        <p:spPr>
          <a:xfrm>
            <a:off x="2400299" y="1810702"/>
            <a:ext cx="9525" cy="26670"/>
          </a:xfrm>
          <a:custGeom>
            <a:avLst/>
            <a:gdLst/>
            <a:ahLst/>
            <a:cxnLst/>
            <a:rect l="l" t="t" r="r" b="b"/>
            <a:pathLst>
              <a:path w="9525" h="26669">
                <a:moveTo>
                  <a:pt x="9439" y="26669"/>
                </a:moveTo>
                <a:lnTo>
                  <a:pt x="0" y="26669"/>
                </a:lnTo>
                <a:lnTo>
                  <a:pt x="0" y="0"/>
                </a:lnTo>
                <a:lnTo>
                  <a:pt x="9439" y="0"/>
                </a:lnTo>
                <a:lnTo>
                  <a:pt x="9439" y="26669"/>
                </a:lnTo>
                <a:close/>
              </a:path>
            </a:pathLst>
          </a:custGeom>
          <a:solidFill>
            <a:srgbClr val="ED21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619749" y="2296477"/>
            <a:ext cx="10160" cy="26670"/>
          </a:xfrm>
          <a:custGeom>
            <a:avLst/>
            <a:gdLst/>
            <a:ahLst/>
            <a:cxnLst/>
            <a:rect l="l" t="t" r="r" b="b"/>
            <a:pathLst>
              <a:path w="10160" h="26669">
                <a:moveTo>
                  <a:pt x="10034" y="26669"/>
                </a:moveTo>
                <a:lnTo>
                  <a:pt x="0" y="26669"/>
                </a:lnTo>
                <a:lnTo>
                  <a:pt x="0" y="0"/>
                </a:lnTo>
                <a:lnTo>
                  <a:pt x="10034" y="0"/>
                </a:lnTo>
                <a:lnTo>
                  <a:pt x="10034" y="26669"/>
                </a:lnTo>
                <a:close/>
              </a:path>
            </a:pathLst>
          </a:custGeom>
          <a:solidFill>
            <a:srgbClr val="ED21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704871" y="2296477"/>
            <a:ext cx="635" cy="26670"/>
          </a:xfrm>
          <a:custGeom>
            <a:avLst/>
            <a:gdLst/>
            <a:ahLst/>
            <a:cxnLst/>
            <a:rect l="l" t="t" r="r" b="b"/>
            <a:pathLst>
              <a:path w="635" h="26669">
                <a:moveTo>
                  <a:pt x="602" y="26669"/>
                </a:moveTo>
                <a:lnTo>
                  <a:pt x="0" y="26669"/>
                </a:lnTo>
                <a:lnTo>
                  <a:pt x="0" y="0"/>
                </a:lnTo>
                <a:lnTo>
                  <a:pt x="602" y="0"/>
                </a:lnTo>
                <a:lnTo>
                  <a:pt x="602" y="26669"/>
                </a:lnTo>
                <a:close/>
              </a:path>
            </a:pathLst>
          </a:custGeom>
          <a:solidFill>
            <a:srgbClr val="ED21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78435" rIns="0" bIns="0" rtlCol="0">
            <a:spAutoFit/>
          </a:bodyPr>
          <a:lstStyle/>
          <a:p>
            <a:pPr marL="371475">
              <a:lnSpc>
                <a:spcPct val="100000"/>
              </a:lnSpc>
              <a:spcBef>
                <a:spcPts val="1405"/>
              </a:spcBef>
            </a:pPr>
            <a:r>
              <a:rPr u="none" spc="70" dirty="0">
                <a:solidFill>
                  <a:srgbClr val="333333"/>
                </a:solidFill>
              </a:rPr>
              <a:t>Barre</a:t>
            </a:r>
            <a:r>
              <a:rPr u="none" spc="-85" dirty="0">
                <a:solidFill>
                  <a:srgbClr val="333333"/>
                </a:solidFill>
              </a:rPr>
              <a:t> </a:t>
            </a:r>
            <a:r>
              <a:rPr u="none" spc="-229" dirty="0">
                <a:solidFill>
                  <a:srgbClr val="333333"/>
                </a:solidFill>
              </a:rPr>
              <a:t>:</a:t>
            </a:r>
            <a:r>
              <a:rPr u="none" spc="-80" dirty="0">
                <a:solidFill>
                  <a:srgbClr val="333333"/>
                </a:solidFill>
              </a:rPr>
              <a:t> </a:t>
            </a:r>
            <a:r>
              <a:rPr spc="-10" dirty="0">
                <a:hlinkClick r:id="rId3"/>
              </a:rPr>
              <a:t>https://helm.sh/</a:t>
            </a:r>
          </a:p>
          <a:p>
            <a:pPr marL="371475">
              <a:lnSpc>
                <a:spcPct val="100000"/>
              </a:lnSpc>
              <a:spcBef>
                <a:spcPts val="1305"/>
              </a:spcBef>
            </a:pPr>
            <a:r>
              <a:rPr u="none" spc="85" dirty="0">
                <a:solidFill>
                  <a:srgbClr val="333333"/>
                </a:solidFill>
              </a:rPr>
              <a:t>Source libre</a:t>
            </a:r>
            <a:r>
              <a:rPr u="none" spc="-30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Licence</a:t>
            </a:r>
            <a:r>
              <a:rPr u="none" spc="-25" dirty="0">
                <a:solidFill>
                  <a:srgbClr val="333333"/>
                </a:solidFill>
              </a:rPr>
              <a:t> </a:t>
            </a:r>
            <a:r>
              <a:rPr u="none" spc="55" dirty="0">
                <a:solidFill>
                  <a:srgbClr val="333333"/>
                </a:solidFill>
              </a:rPr>
              <a:t>Apache</a:t>
            </a:r>
            <a:r>
              <a:rPr u="none" spc="-30" dirty="0">
                <a:solidFill>
                  <a:srgbClr val="333333"/>
                </a:solidFill>
              </a:rPr>
              <a:t> </a:t>
            </a:r>
            <a:r>
              <a:rPr u="none" spc="-65" dirty="0">
                <a:solidFill>
                  <a:srgbClr val="333333"/>
                </a:solidFill>
              </a:rPr>
              <a:t>2.0 :</a:t>
            </a:r>
            <a:r>
              <a:rPr u="none" spc="-25" dirty="0">
                <a:solidFill>
                  <a:srgbClr val="333333"/>
                </a:solidFill>
              </a:rPr>
              <a:t> </a:t>
            </a:r>
            <a:r>
              <a:rPr spc="-10" dirty="0">
                <a:hlinkClick r:id="rId4"/>
              </a:rPr>
              <a:t>ht </a:t>
            </a:r>
            <a:r>
              <a:rPr u="none" spc="-10" dirty="0">
                <a:hlinkClick r:id="rId4"/>
              </a:rPr>
              <a:t>tp </a:t>
            </a:r>
            <a:r>
              <a:rPr spc="-10" dirty="0">
                <a:hlinkClick r:id="rId4"/>
              </a:rPr>
              <a:t>s:/ </a:t>
            </a:r>
            <a:r>
              <a:rPr u="none" spc="-10" dirty="0">
                <a:hlinkClick r:id="rId4"/>
              </a:rPr>
              <a:t>/g </a:t>
            </a:r>
            <a:r>
              <a:rPr spc="-10" dirty="0">
                <a:hlinkClick r:id="rId4"/>
              </a:rPr>
              <a:t>ithub.com/helm/helm</a:t>
            </a:r>
          </a:p>
          <a:p>
            <a:pPr marL="371475">
              <a:lnSpc>
                <a:spcPct val="100000"/>
              </a:lnSpc>
              <a:spcBef>
                <a:spcPts val="1230"/>
              </a:spcBef>
            </a:pPr>
            <a:r>
              <a:rPr u="none" spc="70" dirty="0">
                <a:latin typeface="Tahoma"/>
                <a:cs typeface="Tahoma"/>
              </a:rPr>
              <a:t>Barre</a:t>
            </a:r>
            <a:r>
              <a:rPr u="none" spc="-35" dirty="0">
                <a:latin typeface="Tahoma"/>
                <a:cs typeface="Tahoma"/>
              </a:rPr>
              <a:t> </a:t>
            </a:r>
            <a:r>
              <a:rPr u="none" dirty="0">
                <a:solidFill>
                  <a:srgbClr val="333333"/>
                </a:solidFill>
              </a:rPr>
              <a:t>est</a:t>
            </a:r>
            <a:r>
              <a:rPr u="none" spc="-5" dirty="0">
                <a:solidFill>
                  <a:srgbClr val="333333"/>
                </a:solidFill>
              </a:rPr>
              <a:t> </a:t>
            </a:r>
            <a:r>
              <a:rPr u="none" spc="65" dirty="0">
                <a:solidFill>
                  <a:srgbClr val="333333"/>
                </a:solidFill>
              </a:rPr>
              <a:t>un</a:t>
            </a:r>
            <a:r>
              <a:rPr u="none" spc="-5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emballer</a:t>
            </a:r>
            <a:r>
              <a:rPr u="none" spc="-10" dirty="0">
                <a:solidFill>
                  <a:srgbClr val="333333"/>
                </a:solidFill>
              </a:rPr>
              <a:t> </a:t>
            </a:r>
            <a:r>
              <a:rPr u="none" spc="80" dirty="0">
                <a:solidFill>
                  <a:srgbClr val="333333"/>
                </a:solidFill>
              </a:rPr>
              <a:t>directeur</a:t>
            </a:r>
            <a:r>
              <a:rPr u="none" spc="-5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pour</a:t>
            </a:r>
            <a:r>
              <a:rPr u="none" spc="-5" dirty="0">
                <a:solidFill>
                  <a:srgbClr val="333333"/>
                </a:solidFill>
              </a:rPr>
              <a:t> </a:t>
            </a:r>
            <a:r>
              <a:rPr u="none" spc="50" dirty="0">
                <a:solidFill>
                  <a:srgbClr val="333333"/>
                </a:solidFill>
              </a:rPr>
              <a:t>Kubernetes</a:t>
            </a:r>
          </a:p>
          <a:p>
            <a:pPr marL="371475">
              <a:lnSpc>
                <a:spcPts val="2385"/>
              </a:lnSpc>
              <a:spcBef>
                <a:spcPts val="1455"/>
              </a:spcBef>
            </a:pPr>
            <a:r>
              <a:rPr u="none" spc="70" dirty="0">
                <a:latin typeface="Tahoma"/>
                <a:cs typeface="Tahoma"/>
              </a:rPr>
              <a:t>Barre</a:t>
            </a:r>
            <a:r>
              <a:rPr u="none" spc="-60" dirty="0">
                <a:latin typeface="Tahoma"/>
                <a:cs typeface="Tahoma"/>
              </a:rPr>
              <a:t> </a:t>
            </a:r>
            <a:r>
              <a:rPr u="none" spc="-50" dirty="0">
                <a:solidFill>
                  <a:srgbClr val="333333"/>
                </a:solidFill>
              </a:rPr>
              <a:t>volonté</a:t>
            </a:r>
            <a:r>
              <a:rPr u="none" spc="-35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emballer</a:t>
            </a:r>
            <a:r>
              <a:rPr u="none" spc="-35" dirty="0">
                <a:solidFill>
                  <a:srgbClr val="333333"/>
                </a:solidFill>
              </a:rPr>
              <a:t> </a:t>
            </a:r>
            <a:r>
              <a:rPr u="none" spc="65" dirty="0">
                <a:solidFill>
                  <a:srgbClr val="333333"/>
                </a:solidFill>
              </a:rPr>
              <a:t>un</a:t>
            </a:r>
            <a:r>
              <a:rPr u="none" spc="-35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ensemble</a:t>
            </a:r>
            <a:r>
              <a:rPr u="none" spc="-35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de</a:t>
            </a:r>
            <a:r>
              <a:rPr u="none" spc="-35" dirty="0">
                <a:solidFill>
                  <a:srgbClr val="333333"/>
                </a:solidFill>
              </a:rPr>
              <a:t> </a:t>
            </a:r>
            <a:r>
              <a:rPr u="none" spc="60" dirty="0">
                <a:solidFill>
                  <a:srgbClr val="333333"/>
                </a:solidFill>
              </a:rPr>
              <a:t>Kubernetes</a:t>
            </a:r>
            <a:r>
              <a:rPr u="none" spc="-35" dirty="0">
                <a:solidFill>
                  <a:srgbClr val="333333"/>
                </a:solidFill>
              </a:rPr>
              <a:t> </a:t>
            </a:r>
            <a:r>
              <a:rPr u="none" spc="65" dirty="0">
                <a:solidFill>
                  <a:srgbClr val="333333"/>
                </a:solidFill>
              </a:rPr>
              <a:t>ressources</a:t>
            </a:r>
            <a:r>
              <a:rPr u="none" spc="-35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dans</a:t>
            </a:r>
            <a:r>
              <a:rPr u="none" spc="-35" dirty="0">
                <a:solidFill>
                  <a:srgbClr val="333333"/>
                </a:solidFill>
              </a:rPr>
              <a:t> </a:t>
            </a:r>
            <a:r>
              <a:rPr u="none" spc="65" dirty="0">
                <a:solidFill>
                  <a:srgbClr val="333333"/>
                </a:solidFill>
              </a:rPr>
              <a:t>un</a:t>
            </a:r>
            <a:r>
              <a:rPr u="none" spc="-35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célibataire</a:t>
            </a:r>
            <a:r>
              <a:rPr u="none" spc="-35" dirty="0">
                <a:solidFill>
                  <a:srgbClr val="333333"/>
                </a:solidFill>
              </a:rPr>
              <a:t> </a:t>
            </a:r>
            <a:r>
              <a:rPr u="none" spc="65" dirty="0">
                <a:solidFill>
                  <a:srgbClr val="333333"/>
                </a:solidFill>
              </a:rPr>
              <a:t>Déploiement</a:t>
            </a:r>
            <a:r>
              <a:rPr u="none" spc="-35" dirty="0">
                <a:solidFill>
                  <a:srgbClr val="333333"/>
                </a:solidFill>
              </a:rPr>
              <a:t> </a:t>
            </a:r>
            <a:r>
              <a:rPr u="none" spc="60" dirty="0">
                <a:solidFill>
                  <a:srgbClr val="333333"/>
                </a:solidFill>
              </a:rPr>
              <a:t>ressource</a:t>
            </a:r>
            <a:r>
              <a:rPr u="none" spc="-35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appelé</a:t>
            </a:r>
            <a:r>
              <a:rPr u="none" spc="-35" dirty="0">
                <a:solidFill>
                  <a:srgbClr val="333333"/>
                </a:solidFill>
              </a:rPr>
              <a:t> </a:t>
            </a:r>
            <a:r>
              <a:rPr u="none" spc="15" dirty="0">
                <a:solidFill>
                  <a:srgbClr val="333333"/>
                </a:solidFill>
              </a:rPr>
              <a:t>un</a:t>
            </a:r>
          </a:p>
          <a:p>
            <a:pPr marL="371475">
              <a:lnSpc>
                <a:spcPts val="2385"/>
              </a:lnSpc>
            </a:pPr>
            <a:r>
              <a:rPr u="none" spc="250" dirty="0">
                <a:latin typeface="Tahoma"/>
                <a:cs typeface="Tahoma"/>
              </a:rPr>
              <a:t>Graphique</a:t>
            </a:r>
          </a:p>
          <a:p>
            <a:pPr marL="371475">
              <a:lnSpc>
                <a:spcPct val="100000"/>
              </a:lnSpc>
              <a:spcBef>
                <a:spcPts val="1380"/>
              </a:spcBef>
            </a:pPr>
            <a:r>
              <a:rPr u="none" spc="70" dirty="0">
                <a:latin typeface="Tahoma"/>
                <a:cs typeface="Tahoma"/>
              </a:rPr>
              <a:t>Barre</a:t>
            </a:r>
            <a:r>
              <a:rPr u="none" spc="-45" dirty="0">
                <a:latin typeface="Tahoma"/>
                <a:cs typeface="Tahoma"/>
              </a:rPr>
              <a:t> </a:t>
            </a:r>
            <a:r>
              <a:rPr u="none" spc="70" dirty="0">
                <a:solidFill>
                  <a:srgbClr val="333333"/>
                </a:solidFill>
              </a:rPr>
              <a:t>poignées</a:t>
            </a:r>
            <a:r>
              <a:rPr u="none" spc="-20" dirty="0">
                <a:solidFill>
                  <a:srgbClr val="333333"/>
                </a:solidFill>
              </a:rPr>
              <a:t> </a:t>
            </a:r>
            <a:r>
              <a:rPr u="none" spc="55" dirty="0">
                <a:solidFill>
                  <a:srgbClr val="333333"/>
                </a:solidFill>
              </a:rPr>
              <a:t>dépendance</a:t>
            </a:r>
            <a:r>
              <a:rPr u="none" spc="-20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entre</a:t>
            </a:r>
            <a:r>
              <a:rPr u="none" spc="-20" dirty="0">
                <a:solidFill>
                  <a:srgbClr val="333333"/>
                </a:solidFill>
              </a:rPr>
              <a:t> </a:t>
            </a:r>
            <a:r>
              <a:rPr u="none" spc="254" dirty="0">
                <a:latin typeface="Tahoma"/>
                <a:cs typeface="Tahoma"/>
              </a:rPr>
              <a:t>Graphiques</a:t>
            </a:r>
          </a:p>
          <a:p>
            <a:pPr marL="371475">
              <a:lnSpc>
                <a:spcPct val="100000"/>
              </a:lnSpc>
              <a:spcBef>
                <a:spcPts val="1380"/>
              </a:spcBef>
            </a:pPr>
            <a:r>
              <a:rPr u="none" spc="70" dirty="0">
                <a:latin typeface="Tahoma"/>
                <a:cs typeface="Tahoma"/>
              </a:rPr>
              <a:t>Barre</a:t>
            </a:r>
            <a:r>
              <a:rPr u="none" spc="-85" dirty="0">
                <a:latin typeface="Tahoma"/>
                <a:cs typeface="Tahoma"/>
              </a:rPr>
              <a:t> </a:t>
            </a:r>
            <a:r>
              <a:rPr u="none" dirty="0">
                <a:solidFill>
                  <a:srgbClr val="333333"/>
                </a:solidFill>
              </a:rPr>
              <a:t>repose</a:t>
            </a:r>
            <a:r>
              <a:rPr u="none" spc="-60" dirty="0">
                <a:solidFill>
                  <a:srgbClr val="333333"/>
                </a:solidFill>
              </a:rPr>
              <a:t> </a:t>
            </a:r>
            <a:r>
              <a:rPr u="none" spc="135" dirty="0">
                <a:solidFill>
                  <a:srgbClr val="333333"/>
                </a:solidFill>
              </a:rPr>
              <a:t>sur</a:t>
            </a:r>
            <a:r>
              <a:rPr u="none" spc="-60" dirty="0">
                <a:solidFill>
                  <a:srgbClr val="333333"/>
                </a:solidFill>
              </a:rPr>
              <a:t> </a:t>
            </a:r>
            <a:r>
              <a:rPr u="none" spc="65" dirty="0">
                <a:solidFill>
                  <a:srgbClr val="333333"/>
                </a:solidFill>
              </a:rPr>
              <a:t>un</a:t>
            </a:r>
            <a:r>
              <a:rPr u="none" spc="-60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modèle</a:t>
            </a:r>
            <a:r>
              <a:rPr u="none" spc="-55" dirty="0">
                <a:solidFill>
                  <a:srgbClr val="333333"/>
                </a:solidFill>
              </a:rPr>
              <a:t> </a:t>
            </a:r>
            <a:r>
              <a:rPr u="none" spc="50" dirty="0">
                <a:solidFill>
                  <a:srgbClr val="333333"/>
                </a:solidFill>
              </a:rPr>
              <a:t>moteur</a:t>
            </a:r>
            <a:r>
              <a:rPr u="none" spc="-60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à</a:t>
            </a:r>
            <a:r>
              <a:rPr u="none" spc="-60" dirty="0">
                <a:solidFill>
                  <a:srgbClr val="333333"/>
                </a:solidFill>
              </a:rPr>
              <a:t> </a:t>
            </a:r>
            <a:r>
              <a:rPr u="none" spc="60" dirty="0">
                <a:solidFill>
                  <a:srgbClr val="333333"/>
                </a:solidFill>
              </a:rPr>
              <a:t>facilité</a:t>
            </a:r>
            <a:r>
              <a:rPr u="none" spc="-60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le</a:t>
            </a:r>
            <a:r>
              <a:rPr u="none" spc="-60" dirty="0">
                <a:solidFill>
                  <a:srgbClr val="333333"/>
                </a:solidFill>
              </a:rPr>
              <a:t> </a:t>
            </a:r>
            <a:r>
              <a:rPr u="none" spc="85" dirty="0">
                <a:solidFill>
                  <a:srgbClr val="333333"/>
                </a:solidFill>
              </a:rPr>
              <a:t>gestion</a:t>
            </a:r>
            <a:r>
              <a:rPr u="none" spc="-55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de</a:t>
            </a:r>
            <a:r>
              <a:rPr u="none" spc="-60" dirty="0">
                <a:solidFill>
                  <a:srgbClr val="333333"/>
                </a:solidFill>
              </a:rPr>
              <a:t> </a:t>
            </a:r>
            <a:r>
              <a:rPr u="none" spc="60" dirty="0">
                <a:solidFill>
                  <a:srgbClr val="333333"/>
                </a:solidFill>
              </a:rPr>
              <a:t>Kubernetes</a:t>
            </a:r>
            <a:r>
              <a:rPr u="none" spc="-60" dirty="0">
                <a:solidFill>
                  <a:srgbClr val="333333"/>
                </a:solidFill>
              </a:rPr>
              <a:t> </a:t>
            </a:r>
            <a:r>
              <a:rPr u="none" spc="55" dirty="0">
                <a:solidFill>
                  <a:srgbClr val="333333"/>
                </a:solidFill>
              </a:rPr>
              <a:t>ressources</a:t>
            </a:r>
          </a:p>
          <a:p>
            <a:pPr marL="371475">
              <a:lnSpc>
                <a:spcPct val="100000"/>
              </a:lnSpc>
              <a:spcBef>
                <a:spcPts val="1455"/>
              </a:spcBef>
            </a:pPr>
            <a:r>
              <a:rPr u="none" spc="-229" dirty="0">
                <a:solidFill>
                  <a:srgbClr val="333333"/>
                </a:solidFill>
              </a:rPr>
              <a:t>...</a:t>
            </a:r>
            <a:r>
              <a:rPr u="none" spc="-80" dirty="0">
                <a:solidFill>
                  <a:srgbClr val="333333"/>
                </a:solidFill>
              </a:rPr>
              <a:t> </a:t>
            </a:r>
            <a:r>
              <a:rPr u="none" spc="100" dirty="0">
                <a:solidFill>
                  <a:srgbClr val="333333"/>
                </a:solidFill>
              </a:rPr>
              <a:t>et</a:t>
            </a:r>
            <a:r>
              <a:rPr u="none" spc="-75" dirty="0">
                <a:solidFill>
                  <a:srgbClr val="333333"/>
                </a:solidFill>
              </a:rPr>
              <a:t> </a:t>
            </a:r>
            <a:r>
              <a:rPr u="none" spc="55" dirty="0">
                <a:solidFill>
                  <a:srgbClr val="333333"/>
                </a:solidFill>
              </a:rPr>
              <a:t>fournit</a:t>
            </a:r>
            <a:r>
              <a:rPr u="none" spc="-80" dirty="0">
                <a:solidFill>
                  <a:srgbClr val="333333"/>
                </a:solidFill>
              </a:rPr>
              <a:t> </a:t>
            </a:r>
            <a:r>
              <a:rPr u="none" spc="65" dirty="0">
                <a:solidFill>
                  <a:srgbClr val="333333"/>
                </a:solidFill>
              </a:rPr>
              <a:t>un</a:t>
            </a:r>
            <a:r>
              <a:rPr u="none" spc="-75" dirty="0">
                <a:solidFill>
                  <a:srgbClr val="333333"/>
                </a:solidFill>
              </a:rPr>
              <a:t> </a:t>
            </a:r>
            <a:r>
              <a:rPr u="none" spc="55" dirty="0">
                <a:solidFill>
                  <a:srgbClr val="333333"/>
                </a:solidFill>
              </a:rPr>
              <a:t>version</a:t>
            </a:r>
            <a:r>
              <a:rPr u="none" spc="-80" dirty="0">
                <a:solidFill>
                  <a:srgbClr val="333333"/>
                </a:solidFill>
              </a:rPr>
              <a:t> </a:t>
            </a:r>
            <a:r>
              <a:rPr u="none" spc="60" dirty="0">
                <a:solidFill>
                  <a:srgbClr val="333333"/>
                </a:solidFill>
              </a:rPr>
              <a:t>manutention</a:t>
            </a:r>
            <a:r>
              <a:rPr u="none" spc="-75" dirty="0">
                <a:solidFill>
                  <a:srgbClr val="333333"/>
                </a:solidFill>
              </a:rPr>
              <a:t> </a:t>
            </a:r>
            <a:r>
              <a:rPr u="none" spc="70" dirty="0">
                <a:solidFill>
                  <a:srgbClr val="333333"/>
                </a:solidFill>
              </a:rPr>
              <a:t>mécanisme</a:t>
            </a:r>
          </a:p>
        </p:txBody>
      </p:sp>
    </p:spTree>
    <p:extLst>
      <p:ext uri="{BB962C8B-B14F-4D97-AF65-F5344CB8AC3E}">
        <p14:creationId xmlns:p14="http://schemas.microsoft.com/office/powerpoint/2010/main" val="188957567"/>
      </p:ext>
    </p:extLst>
  </p:cSld>
  <p:clrMapOvr>
    <a:masterClrMapping/>
  </p:clrMapOvr>
</p:sld>
</file>

<file path=ppt/slides/slide39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GRAPHIQUE</a:t>
            </a:r>
            <a:r>
              <a:rPr spc="-120" dirty="0"/>
              <a:t> </a:t>
            </a:r>
            <a:r>
              <a:rPr spc="-20" dirty="0"/>
              <a:t>BARRE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1647824"/>
            <a:ext cx="95250" cy="9524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2419349"/>
            <a:ext cx="95250" cy="9524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2914649"/>
            <a:ext cx="95250" cy="9524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3419474"/>
            <a:ext cx="95250" cy="95249"/>
          </a:xfrm>
          <a:prstGeom prst="rect">
            <a:avLst/>
          </a:prstGeom>
        </p:spPr>
      </p:pic>
      <p:sp>
        <p:nvSpPr>
          <p:cNvPr id="7" name="object 7"/>
          <p:cNvSpPr/>
          <p:nvPr/>
        </p:nvSpPr>
        <p:spPr>
          <a:xfrm>
            <a:off x="1647824" y="3858577"/>
            <a:ext cx="6350" cy="26670"/>
          </a:xfrm>
          <a:custGeom>
            <a:avLst/>
            <a:gdLst/>
            <a:ahLst/>
            <a:cxnLst/>
            <a:rect l="l" t="t" r="r" b="b"/>
            <a:pathLst>
              <a:path w="6350" h="26670">
                <a:moveTo>
                  <a:pt x="5904" y="26669"/>
                </a:moveTo>
                <a:lnTo>
                  <a:pt x="0" y="26669"/>
                </a:lnTo>
                <a:lnTo>
                  <a:pt x="0" y="0"/>
                </a:lnTo>
                <a:lnTo>
                  <a:pt x="5904" y="0"/>
                </a:lnTo>
                <a:lnTo>
                  <a:pt x="5904" y="26669"/>
                </a:lnTo>
                <a:close/>
              </a:path>
            </a:pathLst>
          </a:custGeom>
          <a:solidFill>
            <a:srgbClr val="ED21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177924" y="1511300"/>
            <a:ext cx="11115675" cy="2402840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12700" marR="5080">
              <a:lnSpc>
                <a:spcPts val="2250"/>
              </a:lnSpc>
              <a:spcBef>
                <a:spcPts val="400"/>
              </a:spcBef>
            </a:pPr>
            <a:r>
              <a:rPr sz="2100" spc="85" dirty="0">
                <a:solidFill>
                  <a:srgbClr val="333333"/>
                </a:solidFill>
                <a:latin typeface="Trebuchet MS"/>
                <a:cs typeface="Trebuchet MS"/>
              </a:rPr>
              <a:t>UN</a:t>
            </a:r>
            <a:r>
              <a:rPr sz="2100" spc="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260" dirty="0">
                <a:solidFill>
                  <a:srgbClr val="ED2137"/>
                </a:solidFill>
                <a:latin typeface="Tahoma"/>
                <a:cs typeface="Tahoma"/>
              </a:rPr>
              <a:t>Graphique</a:t>
            </a:r>
            <a:r>
              <a:rPr sz="2100" dirty="0">
                <a:solidFill>
                  <a:srgbClr val="ED2137"/>
                </a:solidFill>
                <a:latin typeface="Tahoma"/>
                <a:cs typeface="Tahoma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est</a:t>
            </a:r>
            <a:r>
              <a:rPr sz="2100" spc="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5" dirty="0">
                <a:solidFill>
                  <a:srgbClr val="333333"/>
                </a:solidFill>
                <a:latin typeface="Trebuchet MS"/>
                <a:cs typeface="Trebuchet MS"/>
              </a:rPr>
              <a:t>un</a:t>
            </a:r>
            <a:r>
              <a:rPr sz="2100" spc="2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emballer,</a:t>
            </a:r>
            <a:r>
              <a:rPr sz="2100" spc="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5" dirty="0">
                <a:solidFill>
                  <a:srgbClr val="333333"/>
                </a:solidFill>
                <a:latin typeface="Trebuchet MS"/>
                <a:cs typeface="Trebuchet MS"/>
              </a:rPr>
              <a:t>un</a:t>
            </a:r>
            <a:r>
              <a:rPr sz="2100" spc="2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ensemble</a:t>
            </a:r>
            <a:r>
              <a:rPr sz="2100" spc="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de</a:t>
            </a:r>
            <a:r>
              <a:rPr sz="2100" spc="2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0" dirty="0">
                <a:solidFill>
                  <a:srgbClr val="333333"/>
                </a:solidFill>
                <a:latin typeface="Trebuchet MS"/>
                <a:cs typeface="Trebuchet MS"/>
              </a:rPr>
              <a:t>Kubernetes</a:t>
            </a:r>
            <a:r>
              <a:rPr sz="2100" spc="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5" dirty="0">
                <a:solidFill>
                  <a:srgbClr val="333333"/>
                </a:solidFill>
                <a:latin typeface="Trebuchet MS"/>
                <a:cs typeface="Trebuchet MS"/>
              </a:rPr>
              <a:t>ressources</a:t>
            </a:r>
            <a:r>
              <a:rPr sz="2100" spc="2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(Déploiements,</a:t>
            </a:r>
            <a:r>
              <a:rPr sz="2100" spc="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Configmaps,</a:t>
            </a:r>
            <a:r>
              <a:rPr sz="2100" spc="2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Services,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Entrée,</a:t>
            </a:r>
            <a:r>
              <a:rPr sz="2100" spc="27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20" dirty="0">
                <a:solidFill>
                  <a:srgbClr val="333333"/>
                </a:solidFill>
                <a:latin typeface="Trebuchet MS"/>
                <a:cs typeface="Trebuchet MS"/>
              </a:rPr>
              <a:t>...)</a:t>
            </a:r>
            <a:endParaRPr sz="2100">
              <a:latin typeface="Trebuchet MS"/>
              <a:cs typeface="Trebuchet MS"/>
            </a:endParaRPr>
          </a:p>
          <a:p>
            <a:pPr marL="12700" marR="4229735">
              <a:lnSpc>
                <a:spcPts val="3900"/>
              </a:lnSpc>
              <a:spcBef>
                <a:spcPts val="254"/>
              </a:spcBef>
            </a:pPr>
            <a:r>
              <a:rPr sz="2100" spc="85" dirty="0">
                <a:solidFill>
                  <a:srgbClr val="333333"/>
                </a:solidFill>
                <a:latin typeface="Trebuchet MS"/>
                <a:cs typeface="Trebuchet MS"/>
              </a:rPr>
              <a:t>UN</a:t>
            </a:r>
            <a:r>
              <a:rPr sz="2100" spc="-7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240" dirty="0">
                <a:solidFill>
                  <a:srgbClr val="ED2137"/>
                </a:solidFill>
                <a:latin typeface="Tahoma"/>
                <a:cs typeface="Tahoma"/>
              </a:rPr>
              <a:t>Libérer</a:t>
            </a:r>
            <a:r>
              <a:rPr sz="2100" spc="-80" dirty="0">
                <a:solidFill>
                  <a:srgbClr val="ED2137"/>
                </a:solidFill>
                <a:latin typeface="Tahoma"/>
                <a:cs typeface="Tahoma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est</a:t>
            </a:r>
            <a:r>
              <a:rPr sz="2100" spc="-7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5" dirty="0">
                <a:solidFill>
                  <a:srgbClr val="333333"/>
                </a:solidFill>
                <a:latin typeface="Trebuchet MS"/>
                <a:cs typeface="Trebuchet MS"/>
              </a:rPr>
              <a:t>un</a:t>
            </a:r>
            <a:r>
              <a:rPr sz="2100" spc="-6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260" dirty="0">
                <a:solidFill>
                  <a:srgbClr val="ED2137"/>
                </a:solidFill>
                <a:latin typeface="Tahoma"/>
                <a:cs typeface="Tahoma"/>
              </a:rPr>
              <a:t>Graphique</a:t>
            </a:r>
            <a:r>
              <a:rPr sz="2100" spc="-85" dirty="0">
                <a:solidFill>
                  <a:srgbClr val="ED2137"/>
                </a:solidFill>
                <a:latin typeface="Tahoma"/>
                <a:cs typeface="Tahoma"/>
              </a:rPr>
              <a:t> </a:t>
            </a:r>
            <a:r>
              <a:rPr sz="2100" spc="50" dirty="0">
                <a:solidFill>
                  <a:srgbClr val="333333"/>
                </a:solidFill>
                <a:latin typeface="Trebuchet MS"/>
                <a:cs typeface="Trebuchet MS"/>
              </a:rPr>
              <a:t>déployé</a:t>
            </a:r>
            <a:r>
              <a:rPr sz="2100" spc="-6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dans</a:t>
            </a:r>
            <a:r>
              <a:rPr sz="2100" spc="-6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5" dirty="0">
                <a:solidFill>
                  <a:srgbClr val="333333"/>
                </a:solidFill>
                <a:latin typeface="Trebuchet MS"/>
                <a:cs typeface="Trebuchet MS"/>
              </a:rPr>
              <a:t>un</a:t>
            </a:r>
            <a:r>
              <a:rPr sz="2100" spc="-6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0" dirty="0">
                <a:solidFill>
                  <a:srgbClr val="333333"/>
                </a:solidFill>
                <a:latin typeface="Trebuchet MS"/>
                <a:cs typeface="Trebuchet MS"/>
              </a:rPr>
              <a:t>Kubernetes</a:t>
            </a:r>
            <a:r>
              <a:rPr sz="2100" spc="-6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groupe </a:t>
            </a:r>
            <a:r>
              <a:rPr sz="2100" spc="85" dirty="0">
                <a:solidFill>
                  <a:srgbClr val="333333"/>
                </a:solidFill>
                <a:latin typeface="Trebuchet MS"/>
                <a:cs typeface="Trebuchet MS"/>
              </a:rPr>
              <a:t>A</a:t>
            </a:r>
            <a:r>
              <a:rPr sz="2100" spc="-6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280" dirty="0">
                <a:solidFill>
                  <a:srgbClr val="ED2137"/>
                </a:solidFill>
                <a:latin typeface="Tahoma"/>
                <a:cs typeface="Tahoma"/>
              </a:rPr>
              <a:t>Dépôt</a:t>
            </a:r>
            <a:r>
              <a:rPr sz="2100" spc="-90" dirty="0">
                <a:solidFill>
                  <a:srgbClr val="ED2137"/>
                </a:solidFill>
                <a:latin typeface="Tahoma"/>
                <a:cs typeface="Tahoma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est</a:t>
            </a:r>
            <a:r>
              <a:rPr sz="2100" spc="-6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5" dirty="0">
                <a:solidFill>
                  <a:srgbClr val="333333"/>
                </a:solidFill>
                <a:latin typeface="Trebuchet MS"/>
                <a:cs typeface="Trebuchet MS"/>
              </a:rPr>
              <a:t>un</a:t>
            </a:r>
            <a:r>
              <a:rPr sz="2100" spc="-6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collection</a:t>
            </a:r>
            <a:r>
              <a:rPr sz="2100" spc="-6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de</a:t>
            </a:r>
            <a:r>
              <a:rPr sz="2100" spc="-6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254" dirty="0">
                <a:solidFill>
                  <a:srgbClr val="ED2137"/>
                </a:solidFill>
                <a:latin typeface="Tahoma"/>
                <a:cs typeface="Tahoma"/>
              </a:rPr>
              <a:t>Graphiques</a:t>
            </a:r>
            <a:endParaRPr sz="2100">
              <a:latin typeface="Tahoma"/>
              <a:cs typeface="Tahoma"/>
            </a:endParaRPr>
          </a:p>
          <a:p>
            <a:pPr marL="12700" marR="197485">
              <a:lnSpc>
                <a:spcPts val="2250"/>
              </a:lnSpc>
              <a:spcBef>
                <a:spcPts val="1395"/>
              </a:spcBef>
            </a:pPr>
            <a:r>
              <a:rPr sz="2100" spc="85" dirty="0">
                <a:solidFill>
                  <a:srgbClr val="333333"/>
                </a:solidFill>
                <a:latin typeface="Trebuchet MS"/>
                <a:cs typeface="Trebuchet MS"/>
              </a:rPr>
              <a:t>UN</a:t>
            </a:r>
            <a:r>
              <a:rPr sz="2100" spc="-4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80" dirty="0">
                <a:solidFill>
                  <a:srgbClr val="ED2137"/>
                </a:solidFill>
                <a:latin typeface="Tahoma"/>
                <a:cs typeface="Tahoma"/>
              </a:rPr>
              <a:t>Modèle</a:t>
            </a:r>
            <a:r>
              <a:rPr sz="2100" spc="-60" dirty="0">
                <a:solidFill>
                  <a:srgbClr val="ED2137"/>
                </a:solidFill>
                <a:latin typeface="Tahoma"/>
                <a:cs typeface="Tahoma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est</a:t>
            </a: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5" dirty="0">
                <a:solidFill>
                  <a:srgbClr val="333333"/>
                </a:solidFill>
                <a:latin typeface="Trebuchet MS"/>
                <a:cs typeface="Trebuchet MS"/>
              </a:rPr>
              <a:t>un</a:t>
            </a: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0" dirty="0">
                <a:solidFill>
                  <a:srgbClr val="333333"/>
                </a:solidFill>
                <a:latin typeface="Trebuchet MS"/>
                <a:cs typeface="Trebuchet MS"/>
              </a:rPr>
              <a:t>Kubernetes</a:t>
            </a: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0" dirty="0">
                <a:solidFill>
                  <a:srgbClr val="333333"/>
                </a:solidFill>
                <a:latin typeface="Trebuchet MS"/>
                <a:cs typeface="Trebuchet MS"/>
              </a:rPr>
              <a:t>ressource</a:t>
            </a: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descripteur</a:t>
            </a: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85" dirty="0">
                <a:solidFill>
                  <a:srgbClr val="333333"/>
                </a:solidFill>
                <a:latin typeface="Trebuchet MS"/>
                <a:cs typeface="Trebuchet MS"/>
              </a:rPr>
              <a:t>en utilisant</a:t>
            </a: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80" dirty="0">
                <a:solidFill>
                  <a:srgbClr val="ED2137"/>
                </a:solidFill>
                <a:latin typeface="Tahoma"/>
                <a:cs typeface="Tahoma"/>
              </a:rPr>
              <a:t>Golang</a:t>
            </a:r>
            <a:r>
              <a:rPr sz="2100" spc="-55" dirty="0">
                <a:solidFill>
                  <a:srgbClr val="ED2137"/>
                </a:solidFill>
                <a:latin typeface="Tahoma"/>
                <a:cs typeface="Tahoma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modèle</a:t>
            </a: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0" dirty="0">
                <a:solidFill>
                  <a:srgbClr val="333333"/>
                </a:solidFill>
                <a:latin typeface="Trebuchet MS"/>
                <a:cs typeface="Trebuchet MS"/>
              </a:rPr>
              <a:t>moteur</a:t>
            </a: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00" dirty="0">
                <a:solidFill>
                  <a:srgbClr val="333333"/>
                </a:solidFill>
                <a:latin typeface="Trebuchet MS"/>
                <a:cs typeface="Trebuchet MS"/>
              </a:rPr>
              <a:t>et</a:t>
            </a: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25" dirty="0">
                <a:solidFill>
                  <a:srgbClr val="333333"/>
                </a:solidFill>
                <a:latin typeface="Trebuchet MS"/>
                <a:cs typeface="Trebuchet MS"/>
              </a:rPr>
              <a:t>le </a:t>
            </a:r>
            <a:r>
              <a:rPr sz="2100" u="heavy" spc="55" dirty="0">
                <a:solidFill>
                  <a:srgbClr val="ED2137"/>
                </a:solidFill>
                <a:uFill>
                  <a:solidFill>
                    <a:srgbClr val="ED2137"/>
                  </a:solidFill>
                </a:uFill>
                <a:latin typeface="Trebuchet MS"/>
                <a:cs typeface="Trebuchet MS"/>
                <a:hlinkClick r:id="rId3"/>
              </a:rPr>
              <a:t>printemps</a:t>
            </a:r>
            <a:r>
              <a:rPr sz="2100" spc="55" dirty="0">
                <a:solidFill>
                  <a:srgbClr val="ED2137"/>
                </a:solidFill>
                <a:latin typeface="Trebuchet MS"/>
                <a:cs typeface="Trebuchet MS"/>
                <a:hlinkClick r:id="rId3"/>
              </a:rPr>
              <a:t>​</a:t>
            </a:r>
            <a:r>
              <a:rPr sz="2100" spc="-80" dirty="0">
                <a:solidFill>
                  <a:srgbClr val="ED2137"/>
                </a:solidFill>
                <a:latin typeface="Trebuchet MS"/>
                <a:cs typeface="Trebuchet MS"/>
              </a:rPr>
              <a:t> 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bibliothèque</a:t>
            </a:r>
            <a:endParaRPr sz="210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547994953"/>
      </p:ext>
    </p:extLst>
  </p:cSld>
  <p:clrMapOvr>
    <a:masterClrMapping/>
  </p:clrMapOvr>
</p:sld>
</file>

<file path=ppt/slides/slide39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09624" y="1552574"/>
            <a:ext cx="12211050" cy="9525"/>
          </a:xfrm>
          <a:custGeom>
            <a:avLst/>
            <a:gdLst/>
            <a:ahLst/>
            <a:cxnLst/>
            <a:rect l="l" t="t" r="r" b="b"/>
            <a:pathLst>
              <a:path w="12211050" h="9525">
                <a:moveTo>
                  <a:pt x="12211049" y="9524"/>
                </a:moveTo>
                <a:lnTo>
                  <a:pt x="0" y="9524"/>
                </a:lnTo>
                <a:lnTo>
                  <a:pt x="0" y="0"/>
                </a:lnTo>
                <a:lnTo>
                  <a:pt x="12211049" y="0"/>
                </a:lnTo>
                <a:lnTo>
                  <a:pt x="12211049" y="952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809624" y="1552574"/>
            <a:ext cx="12211050" cy="3305175"/>
            <a:chOff x="809624" y="1552574"/>
            <a:chExt cx="12211050" cy="3305175"/>
          </a:xfrm>
        </p:grpSpPr>
        <p:sp>
          <p:nvSpPr>
            <p:cNvPr id="4" name="object 4"/>
            <p:cNvSpPr/>
            <p:nvPr/>
          </p:nvSpPr>
          <p:spPr>
            <a:xfrm>
              <a:off x="809612" y="1552574"/>
              <a:ext cx="12211050" cy="3305175"/>
            </a:xfrm>
            <a:custGeom>
              <a:avLst/>
              <a:gdLst/>
              <a:ahLst/>
              <a:cxnLst/>
              <a:rect l="l" t="t" r="r" b="b"/>
              <a:pathLst>
                <a:path w="12211050" h="3305175">
                  <a:moveTo>
                    <a:pt x="12211050" y="0"/>
                  </a:moveTo>
                  <a:lnTo>
                    <a:pt x="12201525" y="0"/>
                  </a:lnTo>
                  <a:lnTo>
                    <a:pt x="12201525" y="3295650"/>
                  </a:lnTo>
                  <a:lnTo>
                    <a:pt x="0" y="3295650"/>
                  </a:lnTo>
                  <a:lnTo>
                    <a:pt x="0" y="3305175"/>
                  </a:lnTo>
                  <a:lnTo>
                    <a:pt x="12201525" y="3305175"/>
                  </a:lnTo>
                  <a:lnTo>
                    <a:pt x="12211050" y="3305175"/>
                  </a:lnTo>
                  <a:lnTo>
                    <a:pt x="12211050" y="3295650"/>
                  </a:lnTo>
                  <a:lnTo>
                    <a:pt x="12211050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09624" y="1552574"/>
              <a:ext cx="9525" cy="3305175"/>
            </a:xfrm>
            <a:custGeom>
              <a:avLst/>
              <a:gdLst/>
              <a:ahLst/>
              <a:cxnLst/>
              <a:rect l="l" t="t" r="r" b="b"/>
              <a:pathLst>
                <a:path w="9525" h="3305175">
                  <a:moveTo>
                    <a:pt x="0" y="3305174"/>
                  </a:moveTo>
                  <a:lnTo>
                    <a:pt x="0" y="0"/>
                  </a:lnTo>
                  <a:lnTo>
                    <a:pt x="9524" y="9524"/>
                  </a:lnTo>
                  <a:lnTo>
                    <a:pt x="9524" y="3295649"/>
                  </a:lnTo>
                  <a:lnTo>
                    <a:pt x="0" y="3305174"/>
                  </a:lnTo>
                  <a:close/>
                </a:path>
              </a:pathLst>
            </a:custGeom>
            <a:solidFill>
              <a:srgbClr val="ED21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45" dirty="0"/>
              <a:t>ARBRE</a:t>
            </a:r>
            <a:r>
              <a:rPr spc="-85" dirty="0"/>
              <a:t> </a:t>
            </a:r>
            <a:r>
              <a:rPr spc="114" dirty="0"/>
              <a:t>VOIR</a:t>
            </a:r>
            <a:r>
              <a:rPr spc="-80" dirty="0"/>
              <a:t> </a:t>
            </a:r>
            <a:r>
              <a:rPr dirty="0"/>
              <a:t>DE</a:t>
            </a:r>
            <a:r>
              <a:rPr spc="-85" dirty="0"/>
              <a:t> </a:t>
            </a:r>
            <a:r>
              <a:rPr spc="75" dirty="0"/>
              <a:t>UN</a:t>
            </a:r>
            <a:r>
              <a:rPr spc="-80" dirty="0"/>
              <a:t> </a:t>
            </a:r>
            <a:r>
              <a:rPr spc="-10" dirty="0"/>
              <a:t>GRAPHIQUE</a:t>
            </a:r>
          </a:p>
        </p:txBody>
      </p: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930275" y="1557337"/>
          <a:ext cx="9777095" cy="31318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73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599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49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5290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36550">
                <a:tc>
                  <a:txBody>
                    <a:bodyPr/>
                    <a:lstStyle/>
                    <a:p>
                      <a:pPr marR="23495" algn="ctr">
                        <a:lnSpc>
                          <a:spcPts val="1914"/>
                        </a:lnSpc>
                        <a:spcBef>
                          <a:spcPts val="635"/>
                        </a:spcBef>
                      </a:pPr>
                      <a:r>
                        <a:rPr sz="1650" spc="375" dirty="0">
                          <a:solidFill>
                            <a:srgbClr val="996E3A"/>
                          </a:solidFill>
                          <a:latin typeface="Tahoma"/>
                          <a:cs typeface="Tahoma"/>
                        </a:rPr>
                        <a:t>|- </a:t>
                      </a:r>
                      <a:r>
                        <a:rPr sz="1650" spc="340" dirty="0">
                          <a:solidFill>
                            <a:srgbClr val="996E3A"/>
                          </a:solidFill>
                          <a:latin typeface="Tahoma"/>
                          <a:cs typeface="Tahoma"/>
                        </a:rPr>
                        <a:t>-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80645" marB="0"/>
                </a:tc>
                <a:tc>
                  <a:txBody>
                    <a:bodyPr/>
                    <a:lstStyle/>
                    <a:p>
                      <a:pPr marL="62865">
                        <a:lnSpc>
                          <a:spcPts val="1914"/>
                        </a:lnSpc>
                        <a:spcBef>
                          <a:spcPts val="635"/>
                        </a:spcBef>
                      </a:pPr>
                      <a:r>
                        <a:rPr sz="1650" spc="190" dirty="0">
                          <a:latin typeface="Tahoma"/>
                          <a:cs typeface="Tahoma"/>
                        </a:rPr>
                        <a:t>Graphique </a:t>
                      </a:r>
                      <a:r>
                        <a:rPr sz="1650" spc="190" dirty="0">
                          <a:solidFill>
                            <a:srgbClr val="999999"/>
                          </a:solidFill>
                          <a:latin typeface="Tahoma"/>
                          <a:cs typeface="Tahoma"/>
                        </a:rPr>
                        <a:t>.yaml</a:t>
                      </a:r>
                      <a:r>
                        <a:rPr sz="1650" spc="190" dirty="0">
                          <a:latin typeface="Tahoma"/>
                          <a:cs typeface="Tahoma"/>
                        </a:rPr>
                        <a:t>​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80645" marB="0"/>
                </a:tc>
                <a:tc>
                  <a:txBody>
                    <a:bodyPr/>
                    <a:lstStyle/>
                    <a:p>
                      <a:pPr marR="55244" algn="r">
                        <a:lnSpc>
                          <a:spcPts val="1914"/>
                        </a:lnSpc>
                        <a:spcBef>
                          <a:spcPts val="635"/>
                        </a:spcBef>
                      </a:pPr>
                      <a:r>
                        <a:rPr sz="1650" spc="-50" dirty="0">
                          <a:latin typeface="Tahoma"/>
                          <a:cs typeface="Tahoma"/>
                        </a:rPr>
                        <a:t>#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80645" marB="0"/>
                </a:tc>
                <a:tc>
                  <a:txBody>
                    <a:bodyPr/>
                    <a:lstStyle/>
                    <a:p>
                      <a:pPr marL="62865">
                        <a:lnSpc>
                          <a:spcPts val="1914"/>
                        </a:lnSpc>
                        <a:spcBef>
                          <a:spcPts val="635"/>
                        </a:spcBef>
                      </a:pPr>
                      <a:r>
                        <a:rPr sz="1650" spc="200" dirty="0">
                          <a:latin typeface="Tahoma"/>
                          <a:cs typeface="Tahoma"/>
                        </a:rPr>
                        <a:t>Graphique</a:t>
                      </a:r>
                      <a:r>
                        <a:rPr sz="1650" spc="49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650" spc="220" dirty="0">
                          <a:latin typeface="Tahoma"/>
                          <a:cs typeface="Tahoma"/>
                        </a:rPr>
                        <a:t>information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80645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7490">
                <a:tc>
                  <a:txBody>
                    <a:bodyPr/>
                    <a:lstStyle/>
                    <a:p>
                      <a:pPr marR="23495" algn="ctr">
                        <a:lnSpc>
                          <a:spcPts val="1775"/>
                        </a:lnSpc>
                      </a:pPr>
                      <a:r>
                        <a:rPr sz="1650" spc="375" dirty="0">
                          <a:solidFill>
                            <a:srgbClr val="996E3A"/>
                          </a:solidFill>
                          <a:latin typeface="Tahoma"/>
                          <a:cs typeface="Tahoma"/>
                        </a:rPr>
                        <a:t>|- </a:t>
                      </a:r>
                      <a:r>
                        <a:rPr sz="1650" spc="340" dirty="0">
                          <a:solidFill>
                            <a:srgbClr val="996E3A"/>
                          </a:solidFill>
                          <a:latin typeface="Tahoma"/>
                          <a:cs typeface="Tahoma"/>
                        </a:rPr>
                        <a:t>-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2865">
                        <a:lnSpc>
                          <a:spcPts val="1775"/>
                        </a:lnSpc>
                      </a:pPr>
                      <a:r>
                        <a:rPr sz="1650" spc="200" dirty="0">
                          <a:latin typeface="Tahoma"/>
                          <a:cs typeface="Tahoma"/>
                        </a:rPr>
                        <a:t>valeurs </a:t>
                      </a:r>
                      <a:r>
                        <a:rPr sz="1650" spc="200" dirty="0">
                          <a:solidFill>
                            <a:srgbClr val="999999"/>
                          </a:solidFill>
                          <a:latin typeface="Tahoma"/>
                          <a:cs typeface="Tahoma"/>
                        </a:rPr>
                        <a:t>.yaml</a:t>
                      </a:r>
                      <a:r>
                        <a:rPr sz="1650" spc="200" dirty="0">
                          <a:latin typeface="Tahoma"/>
                          <a:cs typeface="Tahoma"/>
                        </a:rPr>
                        <a:t>​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5244" algn="r">
                        <a:lnSpc>
                          <a:spcPts val="1775"/>
                        </a:lnSpc>
                      </a:pPr>
                      <a:r>
                        <a:rPr sz="1650" spc="-50" dirty="0">
                          <a:latin typeface="Tahoma"/>
                          <a:cs typeface="Tahoma"/>
                        </a:rPr>
                        <a:t>#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2865">
                        <a:lnSpc>
                          <a:spcPts val="1775"/>
                        </a:lnSpc>
                      </a:pPr>
                      <a:r>
                        <a:rPr sz="1650" spc="270" dirty="0">
                          <a:latin typeface="Tahoma"/>
                          <a:cs typeface="Tahoma"/>
                        </a:rPr>
                        <a:t>défaut</a:t>
                      </a:r>
                      <a:r>
                        <a:rPr sz="1650" spc="48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650" spc="254" dirty="0">
                          <a:latin typeface="Tahoma"/>
                          <a:cs typeface="Tahoma"/>
                        </a:rPr>
                        <a:t>configuration</a:t>
                      </a:r>
                      <a:r>
                        <a:rPr sz="1650" spc="48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650" spc="210" dirty="0">
                          <a:latin typeface="Tahoma"/>
                          <a:cs typeface="Tahoma"/>
                        </a:rPr>
                        <a:t>valeurs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7490">
                <a:tc>
                  <a:txBody>
                    <a:bodyPr/>
                    <a:lstStyle/>
                    <a:p>
                      <a:pPr marR="23495" algn="ctr">
                        <a:lnSpc>
                          <a:spcPts val="1775"/>
                        </a:lnSpc>
                      </a:pPr>
                      <a:r>
                        <a:rPr sz="1650" spc="375" dirty="0">
                          <a:solidFill>
                            <a:srgbClr val="996E3A"/>
                          </a:solidFill>
                          <a:latin typeface="Tahoma"/>
                          <a:cs typeface="Tahoma"/>
                        </a:rPr>
                        <a:t>|- </a:t>
                      </a:r>
                      <a:r>
                        <a:rPr sz="1650" spc="340" dirty="0">
                          <a:solidFill>
                            <a:srgbClr val="996E3A"/>
                          </a:solidFill>
                          <a:latin typeface="Tahoma"/>
                          <a:cs typeface="Tahoma"/>
                        </a:rPr>
                        <a:t>-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2865">
                        <a:lnSpc>
                          <a:spcPts val="1775"/>
                        </a:lnSpc>
                      </a:pPr>
                      <a:r>
                        <a:rPr sz="1650" spc="190" dirty="0">
                          <a:latin typeface="Tahoma"/>
                          <a:cs typeface="Tahoma"/>
                        </a:rPr>
                        <a:t>valeurs </a:t>
                      </a:r>
                      <a:r>
                        <a:rPr sz="1650" spc="190" dirty="0">
                          <a:solidFill>
                            <a:srgbClr val="999999"/>
                          </a:solidFill>
                          <a:latin typeface="Tahoma"/>
                          <a:cs typeface="Tahoma"/>
                        </a:rPr>
                        <a:t>. </a:t>
                      </a:r>
                      <a:r>
                        <a:rPr sz="1650" spc="190" dirty="0">
                          <a:latin typeface="Tahoma"/>
                          <a:cs typeface="Tahoma"/>
                        </a:rPr>
                        <a:t>schéma </a:t>
                      </a:r>
                      <a:r>
                        <a:rPr sz="1650" spc="190" dirty="0">
                          <a:solidFill>
                            <a:srgbClr val="999999"/>
                          </a:solidFill>
                          <a:latin typeface="Tahoma"/>
                          <a:cs typeface="Tahoma"/>
                        </a:rPr>
                        <a:t>. </a:t>
                      </a:r>
                      <a:r>
                        <a:rPr sz="1650" spc="190" dirty="0">
                          <a:latin typeface="Tahoma"/>
                          <a:cs typeface="Tahoma"/>
                        </a:rPr>
                        <a:t>json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5244" algn="r">
                        <a:lnSpc>
                          <a:spcPts val="1775"/>
                        </a:lnSpc>
                      </a:pPr>
                      <a:r>
                        <a:rPr sz="1650" spc="-50" dirty="0">
                          <a:latin typeface="Tahoma"/>
                          <a:cs typeface="Tahoma"/>
                        </a:rPr>
                        <a:t>#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2865">
                        <a:lnSpc>
                          <a:spcPts val="1775"/>
                        </a:lnSpc>
                      </a:pPr>
                      <a:r>
                        <a:rPr sz="1650" spc="125" dirty="0">
                          <a:latin typeface="Tahoma"/>
                          <a:cs typeface="Tahoma"/>
                        </a:rPr>
                        <a:t>un</a:t>
                      </a:r>
                      <a:r>
                        <a:rPr sz="1650" spc="484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650" dirty="0">
                          <a:latin typeface="Tahoma"/>
                          <a:cs typeface="Tahoma"/>
                        </a:rPr>
                        <a:t>JSON</a:t>
                      </a:r>
                      <a:r>
                        <a:rPr sz="1650" spc="49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650" spc="60" dirty="0">
                          <a:latin typeface="Tahoma"/>
                          <a:cs typeface="Tahoma"/>
                        </a:rPr>
                        <a:t>schéma</a:t>
                      </a:r>
                      <a:r>
                        <a:rPr sz="1650" spc="-10" dirty="0">
                          <a:latin typeface="Tahoma"/>
                          <a:cs typeface="Tahoma"/>
                        </a:rPr>
                        <a:t>  </a:t>
                      </a:r>
                      <a:r>
                        <a:rPr sz="1650" spc="315" dirty="0">
                          <a:solidFill>
                            <a:srgbClr val="0077AA"/>
                          </a:solidFill>
                          <a:latin typeface="Tahoma"/>
                          <a:cs typeface="Tahoma"/>
                        </a:rPr>
                        <a:t>pour</a:t>
                      </a:r>
                      <a:r>
                        <a:rPr sz="1650" spc="-5" dirty="0">
                          <a:solidFill>
                            <a:srgbClr val="0077AA"/>
                          </a:solidFill>
                          <a:latin typeface="Tahoma"/>
                          <a:cs typeface="Tahoma"/>
                        </a:rPr>
                        <a:t>  </a:t>
                      </a:r>
                      <a:r>
                        <a:rPr sz="1650" spc="210" dirty="0">
                          <a:latin typeface="Tahoma"/>
                          <a:cs typeface="Tahoma"/>
                        </a:rPr>
                        <a:t>le</a:t>
                      </a:r>
                      <a:r>
                        <a:rPr sz="1650" spc="-10" dirty="0">
                          <a:latin typeface="Tahoma"/>
                          <a:cs typeface="Tahoma"/>
                        </a:rPr>
                        <a:t>  </a:t>
                      </a:r>
                      <a:r>
                        <a:rPr sz="1650" spc="190" dirty="0">
                          <a:latin typeface="Tahoma"/>
                          <a:cs typeface="Tahoma"/>
                        </a:rPr>
                        <a:t>` </a:t>
                      </a:r>
                      <a:r>
                        <a:rPr sz="1650" spc="190" dirty="0">
                          <a:solidFill>
                            <a:srgbClr val="999999"/>
                          </a:solidFill>
                          <a:latin typeface="Tahoma"/>
                          <a:cs typeface="Tahoma"/>
                        </a:rPr>
                        <a:t>values.yaml`</a:t>
                      </a:r>
                      <a:r>
                        <a:rPr sz="1650" spc="190" dirty="0">
                          <a:latin typeface="Tahoma"/>
                          <a:cs typeface="Tahoma"/>
                        </a:rPr>
                        <a:t>​</a:t>
                      </a:r>
                      <a:r>
                        <a:rPr sz="1650" spc="-5" dirty="0">
                          <a:latin typeface="Tahoma"/>
                          <a:cs typeface="Tahoma"/>
                        </a:rPr>
                        <a:t>  </a:t>
                      </a:r>
                      <a:r>
                        <a:rPr sz="1650" spc="450" dirty="0">
                          <a:latin typeface="Tahoma"/>
                          <a:cs typeface="Tahoma"/>
                        </a:rPr>
                        <a:t>déposer</a:t>
                      </a:r>
                      <a:r>
                        <a:rPr sz="1650" spc="50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650" spc="270" dirty="0">
                          <a:solidFill>
                            <a:srgbClr val="999999"/>
                          </a:solidFill>
                          <a:latin typeface="Tahoma"/>
                          <a:cs typeface="Tahoma"/>
                        </a:rPr>
                        <a:t>( </a:t>
                      </a:r>
                      <a:r>
                        <a:rPr sz="1650" spc="270" dirty="0">
                          <a:latin typeface="Tahoma"/>
                          <a:cs typeface="Tahoma"/>
                        </a:rPr>
                        <a:t>facultatif </a:t>
                      </a:r>
                      <a:r>
                        <a:rPr sz="1650" spc="270" dirty="0">
                          <a:solidFill>
                            <a:srgbClr val="999999"/>
                          </a:solidFill>
                          <a:latin typeface="Tahoma"/>
                          <a:cs typeface="Tahoma"/>
                        </a:rPr>
                        <a:t>)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0665">
                <a:tc>
                  <a:txBody>
                    <a:bodyPr/>
                    <a:lstStyle/>
                    <a:p>
                      <a:pPr marR="23495" algn="ctr">
                        <a:lnSpc>
                          <a:spcPts val="1800"/>
                        </a:lnSpc>
                      </a:pPr>
                      <a:r>
                        <a:rPr sz="1650" spc="375" dirty="0">
                          <a:solidFill>
                            <a:srgbClr val="996E3A"/>
                          </a:solidFill>
                          <a:latin typeface="Tahoma"/>
                          <a:cs typeface="Tahoma"/>
                        </a:rPr>
                        <a:t>|- </a:t>
                      </a:r>
                      <a:r>
                        <a:rPr sz="1650" spc="340" dirty="0">
                          <a:solidFill>
                            <a:srgbClr val="996E3A"/>
                          </a:solidFill>
                          <a:latin typeface="Tahoma"/>
                          <a:cs typeface="Tahoma"/>
                        </a:rPr>
                        <a:t>-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2865">
                        <a:lnSpc>
                          <a:spcPts val="1800"/>
                        </a:lnSpc>
                      </a:pPr>
                      <a:r>
                        <a:rPr sz="1650" spc="254" dirty="0">
                          <a:latin typeface="Tahoma"/>
                          <a:cs typeface="Tahoma"/>
                        </a:rPr>
                        <a:t>graphiques </a:t>
                      </a:r>
                      <a:r>
                        <a:rPr sz="1650" spc="254" dirty="0">
                          <a:solidFill>
                            <a:srgbClr val="996E3A"/>
                          </a:solidFill>
                          <a:latin typeface="Tahoma"/>
                          <a:cs typeface="Tahoma"/>
                        </a:rPr>
                        <a:t>/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5244" algn="r">
                        <a:lnSpc>
                          <a:spcPts val="1800"/>
                        </a:lnSpc>
                      </a:pPr>
                      <a:r>
                        <a:rPr sz="1650" spc="-50" dirty="0">
                          <a:latin typeface="Tahoma"/>
                          <a:cs typeface="Tahoma"/>
                        </a:rPr>
                        <a:t>#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2865">
                        <a:lnSpc>
                          <a:spcPts val="1800"/>
                        </a:lnSpc>
                      </a:pPr>
                      <a:r>
                        <a:rPr sz="1650" spc="290" dirty="0">
                          <a:latin typeface="Tahoma"/>
                          <a:cs typeface="Tahoma"/>
                        </a:rPr>
                        <a:t>dossier</a:t>
                      </a:r>
                      <a:r>
                        <a:rPr sz="1650" spc="47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650" spc="125" dirty="0">
                          <a:latin typeface="Tahoma"/>
                          <a:cs typeface="Tahoma"/>
                        </a:rPr>
                        <a:t>utilisé</a:t>
                      </a:r>
                      <a:r>
                        <a:rPr sz="1650" spc="48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650" spc="315" dirty="0">
                          <a:solidFill>
                            <a:srgbClr val="0077AA"/>
                          </a:solidFill>
                          <a:latin typeface="Tahoma"/>
                          <a:cs typeface="Tahoma"/>
                        </a:rPr>
                        <a:t>pour</a:t>
                      </a:r>
                      <a:r>
                        <a:rPr sz="1650" spc="480" dirty="0">
                          <a:solidFill>
                            <a:srgbClr val="0077AA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650" spc="165" dirty="0">
                          <a:latin typeface="Tahoma"/>
                          <a:cs typeface="Tahoma"/>
                        </a:rPr>
                        <a:t>dépendances</a:t>
                      </a:r>
                      <a:r>
                        <a:rPr sz="1650" spc="48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650" spc="270" dirty="0">
                          <a:solidFill>
                            <a:srgbClr val="999999"/>
                          </a:solidFill>
                          <a:latin typeface="Tahoma"/>
                          <a:cs typeface="Tahoma"/>
                        </a:rPr>
                        <a:t>( </a:t>
                      </a:r>
                      <a:r>
                        <a:rPr sz="1650" spc="270" dirty="0">
                          <a:latin typeface="Tahoma"/>
                          <a:cs typeface="Tahoma"/>
                        </a:rPr>
                        <a:t>facultatif </a:t>
                      </a:r>
                      <a:r>
                        <a:rPr sz="1650" spc="270" dirty="0">
                          <a:solidFill>
                            <a:srgbClr val="999999"/>
                          </a:solidFill>
                          <a:latin typeface="Tahoma"/>
                          <a:cs typeface="Tahoma"/>
                        </a:rPr>
                        <a:t>)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89990">
                <a:tc>
                  <a:txBody>
                    <a:bodyPr/>
                    <a:lstStyle/>
                    <a:p>
                      <a:pPr marL="31750">
                        <a:lnSpc>
                          <a:spcPts val="1810"/>
                        </a:lnSpc>
                      </a:pPr>
                      <a:r>
                        <a:rPr sz="1650" spc="310" dirty="0">
                          <a:solidFill>
                            <a:srgbClr val="996E3A"/>
                          </a:solidFill>
                          <a:latin typeface="Tahoma"/>
                          <a:cs typeface="Tahoma"/>
                        </a:rPr>
                        <a:t>|</a:t>
                      </a:r>
                      <a:endParaRPr sz="1650">
                        <a:latin typeface="Tahoma"/>
                        <a:cs typeface="Tahoma"/>
                      </a:endParaRPr>
                    </a:p>
                    <a:p>
                      <a:pPr marL="31750">
                        <a:lnSpc>
                          <a:spcPts val="1930"/>
                        </a:lnSpc>
                      </a:pPr>
                      <a:r>
                        <a:rPr sz="1650" spc="240" dirty="0">
                          <a:latin typeface="Tahoma"/>
                          <a:cs typeface="Tahoma"/>
                        </a:rPr>
                        <a:t>` </a:t>
                      </a:r>
                      <a:r>
                        <a:rPr sz="1650" spc="240" dirty="0">
                          <a:solidFill>
                            <a:srgbClr val="996E3A"/>
                          </a:solidFill>
                          <a:latin typeface="Tahoma"/>
                          <a:cs typeface="Tahoma"/>
                        </a:rPr>
                        <a:t>- </a:t>
                      </a:r>
                      <a:r>
                        <a:rPr sz="1650" spc="340" dirty="0">
                          <a:solidFill>
                            <a:srgbClr val="996E3A"/>
                          </a:solidFill>
                          <a:latin typeface="Tahoma"/>
                          <a:cs typeface="Tahoma"/>
                        </a:rPr>
                        <a:t>-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62865" marR="55244" indent="-635">
                        <a:lnSpc>
                          <a:spcPts val="1880"/>
                        </a:lnSpc>
                        <a:spcBef>
                          <a:spcPts val="25"/>
                        </a:spcBef>
                        <a:tabLst>
                          <a:tab pos="2586355" algn="l"/>
                        </a:tabLst>
                      </a:pPr>
                      <a:r>
                        <a:rPr sz="1650" spc="240" dirty="0">
                          <a:latin typeface="Tahoma"/>
                          <a:cs typeface="Tahoma"/>
                        </a:rPr>
                        <a:t>` </a:t>
                      </a:r>
                      <a:r>
                        <a:rPr sz="1650" spc="240" dirty="0">
                          <a:solidFill>
                            <a:srgbClr val="996E3A"/>
                          </a:solidFill>
                          <a:latin typeface="Tahoma"/>
                          <a:cs typeface="Tahoma"/>
                        </a:rPr>
                        <a:t>- </a:t>
                      </a:r>
                      <a:r>
                        <a:rPr sz="1650" spc="390" dirty="0">
                          <a:solidFill>
                            <a:srgbClr val="996E3A"/>
                          </a:solidFill>
                          <a:latin typeface="Tahoma"/>
                          <a:cs typeface="Tahoma"/>
                        </a:rPr>
                        <a:t>-</a:t>
                      </a:r>
                      <a:r>
                        <a:rPr sz="1650" spc="490" dirty="0">
                          <a:solidFill>
                            <a:srgbClr val="996E3A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650" spc="305" dirty="0">
                          <a:latin typeface="Tahoma"/>
                          <a:cs typeface="Tahoma"/>
                        </a:rPr>
                        <a:t>redis </a:t>
                      </a:r>
                      <a:r>
                        <a:rPr sz="1650" spc="305" dirty="0">
                          <a:solidFill>
                            <a:srgbClr val="996E3A"/>
                          </a:solidFill>
                          <a:latin typeface="Tahoma"/>
                          <a:cs typeface="Tahoma"/>
                        </a:rPr>
                        <a:t>- </a:t>
                      </a:r>
                      <a:r>
                        <a:rPr sz="1650" spc="235" dirty="0">
                          <a:solidFill>
                            <a:srgbClr val="990054"/>
                          </a:solidFill>
                          <a:latin typeface="Tahoma"/>
                          <a:cs typeface="Tahoma"/>
                        </a:rPr>
                        <a:t>16.12.2 </a:t>
                      </a:r>
                      <a:r>
                        <a:rPr sz="1650" spc="235" dirty="0">
                          <a:solidFill>
                            <a:srgbClr val="999999"/>
                          </a:solidFill>
                          <a:latin typeface="Tahoma"/>
                          <a:cs typeface="Tahoma"/>
                        </a:rPr>
                        <a:t>. </a:t>
                      </a:r>
                      <a:r>
                        <a:rPr sz="1650" spc="200" dirty="0">
                          <a:latin typeface="Tahoma"/>
                          <a:cs typeface="Tahoma"/>
                        </a:rPr>
                        <a:t>Modèles </a:t>
                      </a:r>
                      <a:r>
                        <a:rPr sz="1650" spc="235" dirty="0">
                          <a:latin typeface="Tahoma"/>
                          <a:cs typeface="Tahoma"/>
                        </a:rPr>
                        <a:t>tgz </a:t>
                      </a:r>
                      <a:r>
                        <a:rPr sz="1650" spc="200" dirty="0">
                          <a:solidFill>
                            <a:srgbClr val="996E3A"/>
                          </a:solidFill>
                          <a:latin typeface="Tahoma"/>
                          <a:cs typeface="Tahoma"/>
                        </a:rPr>
                        <a:t>/</a:t>
                      </a:r>
                      <a:r>
                        <a:rPr sz="1650" dirty="0">
                          <a:solidFill>
                            <a:srgbClr val="996E3A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650" spc="-250" dirty="0">
                          <a:latin typeface="Tahoma"/>
                          <a:cs typeface="Tahoma"/>
                        </a:rPr>
                        <a:t>#</a:t>
                      </a:r>
                      <a:endParaRPr sz="1650">
                        <a:latin typeface="Tahoma"/>
                        <a:cs typeface="Tahoma"/>
                      </a:endParaRPr>
                    </a:p>
                    <a:p>
                      <a:pPr marL="62865">
                        <a:lnSpc>
                          <a:spcPts val="1770"/>
                        </a:lnSpc>
                      </a:pPr>
                      <a:r>
                        <a:rPr sz="1650" spc="375" dirty="0">
                          <a:solidFill>
                            <a:srgbClr val="996E3A"/>
                          </a:solidFill>
                          <a:latin typeface="Tahoma"/>
                          <a:cs typeface="Tahoma"/>
                        </a:rPr>
                        <a:t>|- </a:t>
                      </a:r>
                      <a:r>
                        <a:rPr sz="1650" spc="390" dirty="0">
                          <a:solidFill>
                            <a:srgbClr val="996E3A"/>
                          </a:solidFill>
                          <a:latin typeface="Tahoma"/>
                          <a:cs typeface="Tahoma"/>
                        </a:rPr>
                        <a:t>-</a:t>
                      </a:r>
                      <a:r>
                        <a:rPr sz="1650" spc="470" dirty="0">
                          <a:solidFill>
                            <a:srgbClr val="996E3A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650" spc="140" dirty="0">
                          <a:latin typeface="Tahoma"/>
                          <a:cs typeface="Tahoma"/>
                        </a:rPr>
                        <a:t>NOTES </a:t>
                      </a:r>
                      <a:r>
                        <a:rPr sz="1650" spc="140" dirty="0">
                          <a:solidFill>
                            <a:srgbClr val="999999"/>
                          </a:solidFill>
                          <a:latin typeface="Tahoma"/>
                          <a:cs typeface="Tahoma"/>
                        </a:rPr>
                        <a:t>.txt</a:t>
                      </a:r>
                      <a:r>
                        <a:rPr sz="1650" spc="140" dirty="0">
                          <a:latin typeface="Tahoma"/>
                          <a:cs typeface="Tahoma"/>
                        </a:rPr>
                        <a:t>​</a:t>
                      </a:r>
                      <a:endParaRPr sz="1650">
                        <a:latin typeface="Tahoma"/>
                        <a:cs typeface="Tahoma"/>
                      </a:endParaRPr>
                    </a:p>
                    <a:p>
                      <a:pPr marL="62865">
                        <a:lnSpc>
                          <a:spcPts val="1875"/>
                        </a:lnSpc>
                      </a:pPr>
                      <a:r>
                        <a:rPr sz="1650" spc="375" dirty="0">
                          <a:solidFill>
                            <a:srgbClr val="996E3A"/>
                          </a:solidFill>
                          <a:latin typeface="Tahoma"/>
                          <a:cs typeface="Tahoma"/>
                        </a:rPr>
                        <a:t>|- </a:t>
                      </a:r>
                      <a:r>
                        <a:rPr sz="1650" spc="390" dirty="0">
                          <a:solidFill>
                            <a:srgbClr val="996E3A"/>
                          </a:solidFill>
                          <a:latin typeface="Tahoma"/>
                          <a:cs typeface="Tahoma"/>
                        </a:rPr>
                        <a:t>-</a:t>
                      </a:r>
                      <a:r>
                        <a:rPr sz="1650" spc="470" dirty="0">
                          <a:solidFill>
                            <a:srgbClr val="996E3A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650" spc="265" dirty="0">
                          <a:latin typeface="Tahoma"/>
                          <a:cs typeface="Tahoma"/>
                        </a:rPr>
                        <a:t>_helpers </a:t>
                      </a:r>
                      <a:r>
                        <a:rPr sz="1650" spc="265" dirty="0">
                          <a:solidFill>
                            <a:srgbClr val="999999"/>
                          </a:solidFill>
                          <a:latin typeface="Tahoma"/>
                          <a:cs typeface="Tahoma"/>
                        </a:rPr>
                        <a:t>. </a:t>
                      </a:r>
                      <a:r>
                        <a:rPr sz="1650" spc="265" dirty="0">
                          <a:latin typeface="Tahoma"/>
                          <a:cs typeface="Tahoma"/>
                        </a:rPr>
                        <a:t>tpl</a:t>
                      </a:r>
                      <a:endParaRPr sz="1650">
                        <a:latin typeface="Tahoma"/>
                        <a:cs typeface="Tahoma"/>
                      </a:endParaRPr>
                    </a:p>
                    <a:p>
                      <a:pPr marL="62865">
                        <a:lnSpc>
                          <a:spcPts val="1885"/>
                        </a:lnSpc>
                      </a:pPr>
                      <a:r>
                        <a:rPr sz="1650" spc="375" dirty="0">
                          <a:solidFill>
                            <a:srgbClr val="996E3A"/>
                          </a:solidFill>
                          <a:latin typeface="Tahoma"/>
                          <a:cs typeface="Tahoma"/>
                        </a:rPr>
                        <a:t>|- </a:t>
                      </a:r>
                      <a:r>
                        <a:rPr sz="1650" spc="390" dirty="0">
                          <a:solidFill>
                            <a:srgbClr val="996E3A"/>
                          </a:solidFill>
                          <a:latin typeface="Tahoma"/>
                          <a:cs typeface="Tahoma"/>
                        </a:rPr>
                        <a:t>-</a:t>
                      </a:r>
                      <a:r>
                        <a:rPr sz="1650" spc="470" dirty="0">
                          <a:solidFill>
                            <a:srgbClr val="996E3A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650" spc="175" dirty="0">
                          <a:latin typeface="Tahoma"/>
                          <a:cs typeface="Tahoma"/>
                        </a:rPr>
                        <a:t>hasher.yaml</a:t>
                      </a:r>
                      <a:r>
                        <a:rPr sz="1650" spc="175" dirty="0">
                          <a:solidFill>
                            <a:srgbClr val="999999"/>
                          </a:solidFill>
                          <a:latin typeface="Tahoma"/>
                          <a:cs typeface="Tahoma"/>
                        </a:rPr>
                        <a:t>​</a:t>
                      </a:r>
                      <a:r>
                        <a:rPr sz="1650" spc="175" dirty="0">
                          <a:latin typeface="Tahoma"/>
                          <a:cs typeface="Tahoma"/>
                        </a:rPr>
                        <a:t>​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3175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2865">
                        <a:lnSpc>
                          <a:spcPct val="100000"/>
                        </a:lnSpc>
                        <a:spcBef>
                          <a:spcPts val="1755"/>
                        </a:spcBef>
                      </a:pPr>
                      <a:r>
                        <a:rPr sz="1650" spc="160" dirty="0">
                          <a:latin typeface="Tahoma"/>
                          <a:cs typeface="Tahoma"/>
                        </a:rPr>
                        <a:t>Kubernetes</a:t>
                      </a:r>
                      <a:r>
                        <a:rPr sz="1650" spc="-10" dirty="0">
                          <a:latin typeface="Tahoma"/>
                          <a:cs typeface="Tahoma"/>
                        </a:rPr>
                        <a:t>  </a:t>
                      </a:r>
                      <a:r>
                        <a:rPr sz="1650" spc="204" dirty="0">
                          <a:latin typeface="Tahoma"/>
                          <a:cs typeface="Tahoma"/>
                        </a:rPr>
                        <a:t>ressources</a:t>
                      </a:r>
                      <a:r>
                        <a:rPr sz="1650" spc="-5" dirty="0">
                          <a:latin typeface="Tahoma"/>
                          <a:cs typeface="Tahoma"/>
                        </a:rPr>
                        <a:t>  </a:t>
                      </a:r>
                      <a:r>
                        <a:rPr sz="1650" spc="190" dirty="0">
                          <a:latin typeface="Tahoma"/>
                          <a:cs typeface="Tahoma"/>
                        </a:rPr>
                        <a:t>modèle</a:t>
                      </a:r>
                      <a:r>
                        <a:rPr sz="1650" spc="-5" dirty="0">
                          <a:latin typeface="Tahoma"/>
                          <a:cs typeface="Tahoma"/>
                        </a:rPr>
                        <a:t>  </a:t>
                      </a:r>
                      <a:r>
                        <a:rPr sz="1650" spc="280" dirty="0">
                          <a:latin typeface="Tahoma"/>
                          <a:cs typeface="Tahoma"/>
                        </a:rPr>
                        <a:t>dossier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222885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" name="object 8"/>
          <p:cNvSpPr txBox="1"/>
          <p:nvPr/>
        </p:nvSpPr>
        <p:spPr>
          <a:xfrm>
            <a:off x="1454001" y="3768725"/>
            <a:ext cx="2927985" cy="9912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925"/>
              </a:lnSpc>
              <a:spcBef>
                <a:spcPts val="100"/>
              </a:spcBef>
            </a:pPr>
            <a:r>
              <a:rPr sz="1650" spc="375" dirty="0">
                <a:solidFill>
                  <a:srgbClr val="996E3A"/>
                </a:solidFill>
                <a:latin typeface="Tahoma"/>
                <a:cs typeface="Tahoma"/>
              </a:rPr>
              <a:t>|- </a:t>
            </a:r>
            <a:r>
              <a:rPr sz="1650" spc="390" dirty="0">
                <a:solidFill>
                  <a:srgbClr val="996E3A"/>
                </a:solidFill>
                <a:latin typeface="Tahoma"/>
                <a:cs typeface="Tahoma"/>
              </a:rPr>
              <a:t>-</a:t>
            </a:r>
            <a:r>
              <a:rPr sz="1650" spc="470" dirty="0">
                <a:solidFill>
                  <a:srgbClr val="996E3A"/>
                </a:solidFill>
                <a:latin typeface="Tahoma"/>
                <a:cs typeface="Tahoma"/>
              </a:rPr>
              <a:t> </a:t>
            </a:r>
            <a:r>
              <a:rPr sz="1650" spc="180" dirty="0">
                <a:latin typeface="Tahoma"/>
                <a:cs typeface="Tahoma"/>
              </a:rPr>
              <a:t>rng.yaml</a:t>
            </a:r>
            <a:r>
              <a:rPr sz="1650" spc="180" dirty="0">
                <a:solidFill>
                  <a:srgbClr val="999999"/>
                </a:solidFill>
                <a:latin typeface="Tahoma"/>
                <a:cs typeface="Tahoma"/>
              </a:rPr>
              <a:t>​</a:t>
            </a:r>
            <a:r>
              <a:rPr sz="1650" spc="180" dirty="0">
                <a:latin typeface="Tahoma"/>
                <a:cs typeface="Tahoma"/>
              </a:rPr>
              <a:t>​</a:t>
            </a:r>
            <a:endParaRPr sz="1650">
              <a:latin typeface="Tahoma"/>
              <a:cs typeface="Tahoma"/>
            </a:endParaRPr>
          </a:p>
          <a:p>
            <a:pPr marL="12700">
              <a:lnSpc>
                <a:spcPts val="1875"/>
              </a:lnSpc>
            </a:pPr>
            <a:r>
              <a:rPr sz="1650" spc="375" dirty="0">
                <a:solidFill>
                  <a:srgbClr val="996E3A"/>
                </a:solidFill>
                <a:latin typeface="Tahoma"/>
                <a:cs typeface="Tahoma"/>
              </a:rPr>
              <a:t>|- </a:t>
            </a:r>
            <a:r>
              <a:rPr sz="1650" spc="390" dirty="0">
                <a:solidFill>
                  <a:srgbClr val="996E3A"/>
                </a:solidFill>
                <a:latin typeface="Tahoma"/>
                <a:cs typeface="Tahoma"/>
              </a:rPr>
              <a:t>-</a:t>
            </a:r>
            <a:r>
              <a:rPr sz="1650" spc="470" dirty="0">
                <a:solidFill>
                  <a:srgbClr val="996E3A"/>
                </a:solidFill>
                <a:latin typeface="Tahoma"/>
                <a:cs typeface="Tahoma"/>
              </a:rPr>
              <a:t> </a:t>
            </a:r>
            <a:r>
              <a:rPr sz="1650" spc="204" dirty="0">
                <a:latin typeface="Tahoma"/>
                <a:cs typeface="Tahoma"/>
              </a:rPr>
              <a:t>serviceaccount.yaml</a:t>
            </a:r>
            <a:r>
              <a:rPr sz="1650" spc="204" dirty="0">
                <a:solidFill>
                  <a:srgbClr val="999999"/>
                </a:solidFill>
                <a:latin typeface="Tahoma"/>
                <a:cs typeface="Tahoma"/>
              </a:rPr>
              <a:t>​</a:t>
            </a:r>
            <a:r>
              <a:rPr sz="1650" spc="204" dirty="0">
                <a:latin typeface="Tahoma"/>
                <a:cs typeface="Tahoma"/>
              </a:rPr>
              <a:t>​</a:t>
            </a:r>
            <a:endParaRPr sz="1650">
              <a:latin typeface="Tahoma"/>
              <a:cs typeface="Tahoma"/>
            </a:endParaRPr>
          </a:p>
          <a:p>
            <a:pPr marL="12700">
              <a:lnSpc>
                <a:spcPts val="1875"/>
              </a:lnSpc>
            </a:pPr>
            <a:r>
              <a:rPr sz="1650" spc="375" dirty="0">
                <a:solidFill>
                  <a:srgbClr val="996E3A"/>
                </a:solidFill>
                <a:latin typeface="Tahoma"/>
                <a:cs typeface="Tahoma"/>
              </a:rPr>
              <a:t>|- </a:t>
            </a:r>
            <a:r>
              <a:rPr sz="1650" spc="390" dirty="0">
                <a:solidFill>
                  <a:srgbClr val="996E3A"/>
                </a:solidFill>
                <a:latin typeface="Tahoma"/>
                <a:cs typeface="Tahoma"/>
              </a:rPr>
              <a:t>-</a:t>
            </a:r>
            <a:r>
              <a:rPr sz="1650" spc="470" dirty="0">
                <a:solidFill>
                  <a:srgbClr val="996E3A"/>
                </a:solidFill>
                <a:latin typeface="Tahoma"/>
                <a:cs typeface="Tahoma"/>
              </a:rPr>
              <a:t> </a:t>
            </a:r>
            <a:r>
              <a:rPr sz="1650" spc="155" dirty="0">
                <a:latin typeface="Tahoma"/>
                <a:cs typeface="Tahoma"/>
              </a:rPr>
              <a:t>interface </a:t>
            </a:r>
            <a:r>
              <a:rPr sz="1650" spc="155" dirty="0">
                <a:solidFill>
                  <a:srgbClr val="999999"/>
                </a:solidFill>
                <a:latin typeface="Tahoma"/>
                <a:cs typeface="Tahoma"/>
              </a:rPr>
              <a:t>web.yaml</a:t>
            </a:r>
            <a:r>
              <a:rPr sz="1650" spc="155" dirty="0">
                <a:latin typeface="Tahoma"/>
                <a:cs typeface="Tahoma"/>
              </a:rPr>
              <a:t>​</a:t>
            </a:r>
            <a:endParaRPr sz="1650">
              <a:latin typeface="Tahoma"/>
              <a:cs typeface="Tahoma"/>
            </a:endParaRPr>
          </a:p>
          <a:p>
            <a:pPr marL="12700">
              <a:lnSpc>
                <a:spcPts val="1930"/>
              </a:lnSpc>
            </a:pPr>
            <a:r>
              <a:rPr sz="1650" spc="240" dirty="0">
                <a:latin typeface="Tahoma"/>
                <a:cs typeface="Tahoma"/>
              </a:rPr>
              <a:t>` </a:t>
            </a:r>
            <a:r>
              <a:rPr sz="1650" spc="240" dirty="0">
                <a:solidFill>
                  <a:srgbClr val="996E3A"/>
                </a:solidFill>
                <a:latin typeface="Tahoma"/>
                <a:cs typeface="Tahoma"/>
              </a:rPr>
              <a:t>- </a:t>
            </a:r>
            <a:r>
              <a:rPr sz="1650" spc="390" dirty="0">
                <a:solidFill>
                  <a:srgbClr val="996E3A"/>
                </a:solidFill>
                <a:latin typeface="Tahoma"/>
                <a:cs typeface="Tahoma"/>
              </a:rPr>
              <a:t>-</a:t>
            </a:r>
            <a:r>
              <a:rPr sz="1650" spc="470" dirty="0">
                <a:solidFill>
                  <a:srgbClr val="996E3A"/>
                </a:solidFill>
                <a:latin typeface="Tahoma"/>
                <a:cs typeface="Tahoma"/>
              </a:rPr>
              <a:t> </a:t>
            </a:r>
            <a:r>
              <a:rPr sz="1650" spc="160" dirty="0">
                <a:latin typeface="Tahoma"/>
                <a:cs typeface="Tahoma"/>
              </a:rPr>
              <a:t>travailleur.yaml</a:t>
            </a:r>
            <a:r>
              <a:rPr sz="1650" spc="160" dirty="0">
                <a:solidFill>
                  <a:srgbClr val="999999"/>
                </a:solidFill>
                <a:latin typeface="Tahoma"/>
                <a:cs typeface="Tahoma"/>
              </a:rPr>
              <a:t>​</a:t>
            </a:r>
            <a:r>
              <a:rPr sz="1650" spc="160" dirty="0">
                <a:latin typeface="Tahoma"/>
                <a:cs typeface="Tahoma"/>
              </a:rPr>
              <a:t>​</a:t>
            </a:r>
            <a:endParaRPr sz="1650">
              <a:latin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3658719875"/>
      </p:ext>
    </p:extLst>
  </p:cSld>
  <p:clrMapOvr>
    <a:masterClrMapping/>
  </p:clrMapOvr>
</p:sld>
</file>

<file path=ppt/slides/slide39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506324" y="476250"/>
            <a:ext cx="714374" cy="71437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3525499" cy="171449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809624" y="1562099"/>
            <a:ext cx="12211050" cy="9525"/>
          </a:xfrm>
          <a:custGeom>
            <a:avLst/>
            <a:gdLst/>
            <a:ahLst/>
            <a:cxnLst/>
            <a:rect l="l" t="t" r="r" b="b"/>
            <a:pathLst>
              <a:path w="12211050" h="9525">
                <a:moveTo>
                  <a:pt x="12211049" y="9524"/>
                </a:moveTo>
                <a:lnTo>
                  <a:pt x="0" y="9524"/>
                </a:lnTo>
                <a:lnTo>
                  <a:pt x="0" y="0"/>
                </a:lnTo>
                <a:lnTo>
                  <a:pt x="12211049" y="0"/>
                </a:lnTo>
                <a:lnTo>
                  <a:pt x="12211049" y="952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809624" y="1562099"/>
            <a:ext cx="12211050" cy="5210175"/>
            <a:chOff x="809624" y="1562099"/>
            <a:chExt cx="12211050" cy="5210175"/>
          </a:xfrm>
        </p:grpSpPr>
        <p:sp>
          <p:nvSpPr>
            <p:cNvPr id="6" name="object 6"/>
            <p:cNvSpPr/>
            <p:nvPr/>
          </p:nvSpPr>
          <p:spPr>
            <a:xfrm>
              <a:off x="809612" y="1562099"/>
              <a:ext cx="12211050" cy="5210175"/>
            </a:xfrm>
            <a:custGeom>
              <a:avLst/>
              <a:gdLst/>
              <a:ahLst/>
              <a:cxnLst/>
              <a:rect l="l" t="t" r="r" b="b"/>
              <a:pathLst>
                <a:path w="12211050" h="5210175">
                  <a:moveTo>
                    <a:pt x="12211050" y="0"/>
                  </a:moveTo>
                  <a:lnTo>
                    <a:pt x="12201525" y="0"/>
                  </a:lnTo>
                  <a:lnTo>
                    <a:pt x="12201525" y="5200650"/>
                  </a:lnTo>
                  <a:lnTo>
                    <a:pt x="0" y="5200650"/>
                  </a:lnTo>
                  <a:lnTo>
                    <a:pt x="0" y="5210175"/>
                  </a:lnTo>
                  <a:lnTo>
                    <a:pt x="12201525" y="5210175"/>
                  </a:lnTo>
                  <a:lnTo>
                    <a:pt x="12211050" y="5210175"/>
                  </a:lnTo>
                  <a:lnTo>
                    <a:pt x="12211050" y="5200650"/>
                  </a:lnTo>
                  <a:lnTo>
                    <a:pt x="12211050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09624" y="1562099"/>
              <a:ext cx="9525" cy="5210175"/>
            </a:xfrm>
            <a:custGeom>
              <a:avLst/>
              <a:gdLst/>
              <a:ahLst/>
              <a:cxnLst/>
              <a:rect l="l" t="t" r="r" b="b"/>
              <a:pathLst>
                <a:path w="9525" h="5210175">
                  <a:moveTo>
                    <a:pt x="0" y="5210174"/>
                  </a:moveTo>
                  <a:lnTo>
                    <a:pt x="0" y="0"/>
                  </a:lnTo>
                  <a:lnTo>
                    <a:pt x="9524" y="9524"/>
                  </a:lnTo>
                  <a:lnTo>
                    <a:pt x="9524" y="5200649"/>
                  </a:lnTo>
                  <a:lnTo>
                    <a:pt x="0" y="5210174"/>
                  </a:lnTo>
                  <a:close/>
                </a:path>
              </a:pathLst>
            </a:custGeom>
            <a:solidFill>
              <a:srgbClr val="ED21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/>
          <p:nvPr/>
        </p:nvSpPr>
        <p:spPr>
          <a:xfrm>
            <a:off x="839789" y="689923"/>
            <a:ext cx="2643505" cy="354965"/>
          </a:xfrm>
          <a:custGeom>
            <a:avLst/>
            <a:gdLst/>
            <a:ahLst/>
            <a:cxnLst/>
            <a:rect l="l" t="t" r="r" b="b"/>
            <a:pathLst>
              <a:path w="2643504" h="354965">
                <a:moveTo>
                  <a:pt x="140297" y="354594"/>
                </a:moveTo>
                <a:lnTo>
                  <a:pt x="81053" y="342821"/>
                </a:lnTo>
                <a:lnTo>
                  <a:pt x="36783" y="307503"/>
                </a:lnTo>
                <a:lnTo>
                  <a:pt x="9195" y="251433"/>
                </a:lnTo>
                <a:lnTo>
                  <a:pt x="0" y="177405"/>
                </a:lnTo>
                <a:lnTo>
                  <a:pt x="2305" y="138316"/>
                </a:lnTo>
                <a:lnTo>
                  <a:pt x="20751" y="73322"/>
                </a:lnTo>
                <a:lnTo>
                  <a:pt x="57229" y="26671"/>
                </a:lnTo>
                <a:lnTo>
                  <a:pt x="108932" y="2963"/>
                </a:lnTo>
                <a:lnTo>
                  <a:pt x="140297" y="0"/>
                </a:lnTo>
                <a:lnTo>
                  <a:pt x="150625" y="298"/>
                </a:lnTo>
                <a:lnTo>
                  <a:pt x="189476" y="7568"/>
                </a:lnTo>
                <a:lnTo>
                  <a:pt x="221133" y="21483"/>
                </a:lnTo>
                <a:lnTo>
                  <a:pt x="221133" y="54035"/>
                </a:lnTo>
                <a:lnTo>
                  <a:pt x="140297" y="54035"/>
                </a:lnTo>
                <a:lnTo>
                  <a:pt x="122576" y="55893"/>
                </a:lnTo>
                <a:lnTo>
                  <a:pt x="83331" y="83765"/>
                </a:lnTo>
                <a:lnTo>
                  <a:pt x="69009" y="122040"/>
                </a:lnTo>
                <a:lnTo>
                  <a:pt x="64234" y="177405"/>
                </a:lnTo>
                <a:lnTo>
                  <a:pt x="65428" y="207129"/>
                </a:lnTo>
                <a:lnTo>
                  <a:pt x="74977" y="253840"/>
                </a:lnTo>
                <a:lnTo>
                  <a:pt x="107175" y="293126"/>
                </a:lnTo>
                <a:lnTo>
                  <a:pt x="140297" y="300558"/>
                </a:lnTo>
                <a:lnTo>
                  <a:pt x="221133" y="300558"/>
                </a:lnTo>
                <a:lnTo>
                  <a:pt x="221133" y="333110"/>
                </a:lnTo>
                <a:lnTo>
                  <a:pt x="179901" y="349820"/>
                </a:lnTo>
                <a:lnTo>
                  <a:pt x="150625" y="354295"/>
                </a:lnTo>
                <a:lnTo>
                  <a:pt x="140297" y="354594"/>
                </a:lnTo>
                <a:close/>
              </a:path>
              <a:path w="2643504" h="354965">
                <a:moveTo>
                  <a:pt x="221133" y="91469"/>
                </a:moveTo>
                <a:lnTo>
                  <a:pt x="183536" y="64777"/>
                </a:lnTo>
                <a:lnTo>
                  <a:pt x="140297" y="54035"/>
                </a:lnTo>
                <a:lnTo>
                  <a:pt x="221133" y="54035"/>
                </a:lnTo>
                <a:lnTo>
                  <a:pt x="221133" y="91469"/>
                </a:lnTo>
                <a:close/>
              </a:path>
              <a:path w="2643504" h="354965">
                <a:moveTo>
                  <a:pt x="221133" y="300558"/>
                </a:moveTo>
                <a:lnTo>
                  <a:pt x="140297" y="300558"/>
                </a:lnTo>
                <a:lnTo>
                  <a:pt x="148943" y="300165"/>
                </a:lnTo>
                <a:lnTo>
                  <a:pt x="157522" y="298985"/>
                </a:lnTo>
                <a:lnTo>
                  <a:pt x="194549" y="283225"/>
                </a:lnTo>
                <a:lnTo>
                  <a:pt x="221133" y="262907"/>
                </a:lnTo>
                <a:lnTo>
                  <a:pt x="221133" y="300558"/>
                </a:lnTo>
                <a:close/>
              </a:path>
              <a:path w="2643504" h="354965">
                <a:moveTo>
                  <a:pt x="329616" y="348301"/>
                </a:moveTo>
                <a:lnTo>
                  <a:pt x="267117" y="348301"/>
                </a:lnTo>
                <a:lnTo>
                  <a:pt x="267117" y="5859"/>
                </a:lnTo>
                <a:lnTo>
                  <a:pt x="329616" y="5859"/>
                </a:lnTo>
                <a:lnTo>
                  <a:pt x="329616" y="129988"/>
                </a:lnTo>
                <a:lnTo>
                  <a:pt x="493676" y="129988"/>
                </a:lnTo>
                <a:lnTo>
                  <a:pt x="493676" y="185326"/>
                </a:lnTo>
                <a:lnTo>
                  <a:pt x="329616" y="185326"/>
                </a:lnTo>
                <a:lnTo>
                  <a:pt x="329616" y="348301"/>
                </a:lnTo>
                <a:close/>
              </a:path>
              <a:path w="2643504" h="354965">
                <a:moveTo>
                  <a:pt x="493676" y="129988"/>
                </a:moveTo>
                <a:lnTo>
                  <a:pt x="431177" y="129988"/>
                </a:lnTo>
                <a:lnTo>
                  <a:pt x="431177" y="5859"/>
                </a:lnTo>
                <a:lnTo>
                  <a:pt x="493676" y="5859"/>
                </a:lnTo>
                <a:lnTo>
                  <a:pt x="493676" y="129988"/>
                </a:lnTo>
                <a:close/>
              </a:path>
              <a:path w="2643504" h="354965">
                <a:moveTo>
                  <a:pt x="493676" y="348301"/>
                </a:moveTo>
                <a:lnTo>
                  <a:pt x="431177" y="348301"/>
                </a:lnTo>
                <a:lnTo>
                  <a:pt x="431177" y="185326"/>
                </a:lnTo>
                <a:lnTo>
                  <a:pt x="493676" y="185326"/>
                </a:lnTo>
                <a:lnTo>
                  <a:pt x="493676" y="348301"/>
                </a:lnTo>
                <a:close/>
              </a:path>
              <a:path w="2643504" h="354965">
                <a:moveTo>
                  <a:pt x="574599" y="348301"/>
                </a:moveTo>
                <a:lnTo>
                  <a:pt x="509713" y="348301"/>
                </a:lnTo>
                <a:lnTo>
                  <a:pt x="614529" y="5859"/>
                </a:lnTo>
                <a:lnTo>
                  <a:pt x="681368" y="5859"/>
                </a:lnTo>
                <a:lnTo>
                  <a:pt x="706509" y="87997"/>
                </a:lnTo>
                <a:lnTo>
                  <a:pt x="647840" y="87997"/>
                </a:lnTo>
                <a:lnTo>
                  <a:pt x="613769" y="210282"/>
                </a:lnTo>
                <a:lnTo>
                  <a:pt x="743939" y="210282"/>
                </a:lnTo>
                <a:lnTo>
                  <a:pt x="760345" y="263884"/>
                </a:lnTo>
                <a:lnTo>
                  <a:pt x="598036" y="263884"/>
                </a:lnTo>
                <a:lnTo>
                  <a:pt x="574599" y="348301"/>
                </a:lnTo>
                <a:close/>
              </a:path>
              <a:path w="2643504" h="354965">
                <a:moveTo>
                  <a:pt x="743939" y="210282"/>
                </a:moveTo>
                <a:lnTo>
                  <a:pt x="681910" y="210282"/>
                </a:lnTo>
                <a:lnTo>
                  <a:pt x="647840" y="87997"/>
                </a:lnTo>
                <a:lnTo>
                  <a:pt x="706509" y="87997"/>
                </a:lnTo>
                <a:lnTo>
                  <a:pt x="743939" y="210282"/>
                </a:lnTo>
                <a:close/>
              </a:path>
              <a:path w="2643504" h="354965">
                <a:moveTo>
                  <a:pt x="786184" y="348301"/>
                </a:moveTo>
                <a:lnTo>
                  <a:pt x="721406" y="348301"/>
                </a:lnTo>
                <a:lnTo>
                  <a:pt x="697535" y="263884"/>
                </a:lnTo>
                <a:lnTo>
                  <a:pt x="760345" y="263884"/>
                </a:lnTo>
                <a:lnTo>
                  <a:pt x="786184" y="348301"/>
                </a:lnTo>
                <a:close/>
              </a:path>
              <a:path w="2643504" h="354965">
                <a:moveTo>
                  <a:pt x="866022" y="348301"/>
                </a:moveTo>
                <a:lnTo>
                  <a:pt x="803523" y="348301"/>
                </a:lnTo>
                <a:lnTo>
                  <a:pt x="803523" y="5859"/>
                </a:lnTo>
                <a:lnTo>
                  <a:pt x="903022" y="5859"/>
                </a:lnTo>
                <a:lnTo>
                  <a:pt x="929809" y="7520"/>
                </a:lnTo>
                <a:lnTo>
                  <a:pt x="973862" y="20812"/>
                </a:lnTo>
                <a:lnTo>
                  <a:pt x="1004847" y="47186"/>
                </a:lnTo>
                <a:lnTo>
                  <a:pt x="1012146" y="60328"/>
                </a:lnTo>
                <a:lnTo>
                  <a:pt x="866022" y="60328"/>
                </a:lnTo>
                <a:lnTo>
                  <a:pt x="866022" y="156898"/>
                </a:lnTo>
                <a:lnTo>
                  <a:pt x="1010090" y="156898"/>
                </a:lnTo>
                <a:lnTo>
                  <a:pt x="1002738" y="167314"/>
                </a:lnTo>
                <a:lnTo>
                  <a:pt x="992980" y="177134"/>
                </a:lnTo>
                <a:lnTo>
                  <a:pt x="983343" y="183698"/>
                </a:lnTo>
                <a:lnTo>
                  <a:pt x="967068" y="183698"/>
                </a:lnTo>
                <a:lnTo>
                  <a:pt x="964478" y="187008"/>
                </a:lnTo>
                <a:lnTo>
                  <a:pt x="973200" y="187008"/>
                </a:lnTo>
                <a:lnTo>
                  <a:pt x="981688" y="195634"/>
                </a:lnTo>
                <a:lnTo>
                  <a:pt x="988680" y="203853"/>
                </a:lnTo>
                <a:lnTo>
                  <a:pt x="993797" y="211367"/>
                </a:lnTo>
                <a:lnTo>
                  <a:pt x="866022" y="211367"/>
                </a:lnTo>
                <a:lnTo>
                  <a:pt x="866022" y="348301"/>
                </a:lnTo>
                <a:close/>
              </a:path>
              <a:path w="2643504" h="354965">
                <a:moveTo>
                  <a:pt x="1315862" y="61101"/>
                </a:moveTo>
                <a:lnTo>
                  <a:pt x="1050242" y="61101"/>
                </a:lnTo>
                <a:lnTo>
                  <a:pt x="1050242" y="5859"/>
                </a:lnTo>
                <a:lnTo>
                  <a:pt x="1315862" y="5859"/>
                </a:lnTo>
                <a:lnTo>
                  <a:pt x="1315862" y="61101"/>
                </a:lnTo>
                <a:close/>
              </a:path>
              <a:path w="2643504" h="354965">
                <a:moveTo>
                  <a:pt x="1010090" y="156898"/>
                </a:moveTo>
                <a:lnTo>
                  <a:pt x="904758" y="156898"/>
                </a:lnTo>
                <a:lnTo>
                  <a:pt x="917745" y="156179"/>
                </a:lnTo>
                <a:lnTo>
                  <a:pt x="928819" y="154022"/>
                </a:lnTo>
                <a:lnTo>
                  <a:pt x="957031" y="120515"/>
                </a:lnTo>
                <a:lnTo>
                  <a:pt x="957817" y="108830"/>
                </a:lnTo>
                <a:lnTo>
                  <a:pt x="956970" y="97620"/>
                </a:lnTo>
                <a:lnTo>
                  <a:pt x="927165" y="63421"/>
                </a:lnTo>
                <a:lnTo>
                  <a:pt x="903022" y="60328"/>
                </a:lnTo>
                <a:lnTo>
                  <a:pt x="1012146" y="60328"/>
                </a:lnTo>
                <a:lnTo>
                  <a:pt x="1014647" y="64831"/>
                </a:lnTo>
                <a:lnTo>
                  <a:pt x="1020526" y="85379"/>
                </a:lnTo>
                <a:lnTo>
                  <a:pt x="1022486" y="108830"/>
                </a:lnTo>
                <a:lnTo>
                  <a:pt x="1021252" y="125831"/>
                </a:lnTo>
                <a:lnTo>
                  <a:pt x="1017549" y="141246"/>
                </a:lnTo>
                <a:lnTo>
                  <a:pt x="1011378" y="155073"/>
                </a:lnTo>
                <a:lnTo>
                  <a:pt x="1010090" y="156898"/>
                </a:lnTo>
                <a:close/>
              </a:path>
              <a:path w="2643504" h="354965">
                <a:moveTo>
                  <a:pt x="1214518" y="348301"/>
                </a:moveTo>
                <a:lnTo>
                  <a:pt x="1152020" y="348301"/>
                </a:lnTo>
                <a:lnTo>
                  <a:pt x="1152020" y="61101"/>
                </a:lnTo>
                <a:lnTo>
                  <a:pt x="1214518" y="61101"/>
                </a:lnTo>
                <a:lnTo>
                  <a:pt x="1214518" y="348301"/>
                </a:lnTo>
                <a:close/>
              </a:path>
              <a:path w="2643504" h="354965">
                <a:moveTo>
                  <a:pt x="973200" y="187008"/>
                </a:moveTo>
                <a:lnTo>
                  <a:pt x="964478" y="187008"/>
                </a:lnTo>
                <a:lnTo>
                  <a:pt x="967068" y="183698"/>
                </a:lnTo>
                <a:lnTo>
                  <a:pt x="972791" y="186592"/>
                </a:lnTo>
                <a:lnTo>
                  <a:pt x="973200" y="187008"/>
                </a:lnTo>
                <a:close/>
              </a:path>
              <a:path w="2643504" h="354965">
                <a:moveTo>
                  <a:pt x="973828" y="187008"/>
                </a:moveTo>
                <a:lnTo>
                  <a:pt x="973200" y="187008"/>
                </a:lnTo>
                <a:lnTo>
                  <a:pt x="972791" y="186592"/>
                </a:lnTo>
                <a:lnTo>
                  <a:pt x="966967" y="183698"/>
                </a:lnTo>
                <a:lnTo>
                  <a:pt x="983343" y="183698"/>
                </a:lnTo>
                <a:lnTo>
                  <a:pt x="973828" y="187008"/>
                </a:lnTo>
                <a:close/>
              </a:path>
              <a:path w="2643504" h="354965">
                <a:moveTo>
                  <a:pt x="1064152" y="348301"/>
                </a:moveTo>
                <a:lnTo>
                  <a:pt x="996336" y="348301"/>
                </a:lnTo>
                <a:lnTo>
                  <a:pt x="955213" y="261171"/>
                </a:lnTo>
                <a:lnTo>
                  <a:pt x="947704" y="246414"/>
                </a:lnTo>
                <a:lnTo>
                  <a:pt x="922160" y="216128"/>
                </a:lnTo>
                <a:lnTo>
                  <a:pt x="898682" y="211367"/>
                </a:lnTo>
                <a:lnTo>
                  <a:pt x="993797" y="211367"/>
                </a:lnTo>
                <a:lnTo>
                  <a:pt x="996309" y="215056"/>
                </a:lnTo>
                <a:lnTo>
                  <a:pt x="1004576" y="229243"/>
                </a:lnTo>
                <a:lnTo>
                  <a:pt x="1013399" y="246258"/>
                </a:lnTo>
                <a:lnTo>
                  <a:pt x="1064152" y="348301"/>
                </a:lnTo>
                <a:close/>
              </a:path>
              <a:path w="2643504" h="354965">
                <a:moveTo>
                  <a:pt x="1486844" y="348301"/>
                </a:moveTo>
                <a:lnTo>
                  <a:pt x="1392011" y="348301"/>
                </a:lnTo>
                <a:lnTo>
                  <a:pt x="1392011" y="242183"/>
                </a:lnTo>
                <a:lnTo>
                  <a:pt x="1486844" y="242183"/>
                </a:lnTo>
                <a:lnTo>
                  <a:pt x="1486844" y="348301"/>
                </a:lnTo>
                <a:close/>
              </a:path>
              <a:path w="2643504" h="354965">
                <a:moveTo>
                  <a:pt x="1749188" y="348301"/>
                </a:moveTo>
                <a:lnTo>
                  <a:pt x="1686689" y="348301"/>
                </a:lnTo>
                <a:lnTo>
                  <a:pt x="1686689" y="196177"/>
                </a:lnTo>
                <a:lnTo>
                  <a:pt x="1576340" y="5859"/>
                </a:lnTo>
                <a:lnTo>
                  <a:pt x="1644481" y="5859"/>
                </a:lnTo>
                <a:lnTo>
                  <a:pt x="1718047" y="138994"/>
                </a:lnTo>
                <a:lnTo>
                  <a:pt x="1782474" y="138994"/>
                </a:lnTo>
                <a:lnTo>
                  <a:pt x="1749188" y="196177"/>
                </a:lnTo>
                <a:lnTo>
                  <a:pt x="1749188" y="348301"/>
                </a:lnTo>
                <a:close/>
              </a:path>
              <a:path w="2643504" h="354965">
                <a:moveTo>
                  <a:pt x="1782474" y="138994"/>
                </a:moveTo>
                <a:lnTo>
                  <a:pt x="1718047" y="138994"/>
                </a:lnTo>
                <a:lnTo>
                  <a:pt x="1791397" y="5859"/>
                </a:lnTo>
                <a:lnTo>
                  <a:pt x="1859972" y="5859"/>
                </a:lnTo>
                <a:lnTo>
                  <a:pt x="1782474" y="138994"/>
                </a:lnTo>
                <a:close/>
              </a:path>
              <a:path w="2643504" h="354965">
                <a:moveTo>
                  <a:pt x="1912358" y="348301"/>
                </a:moveTo>
                <a:lnTo>
                  <a:pt x="1847472" y="348301"/>
                </a:lnTo>
                <a:lnTo>
                  <a:pt x="1952288" y="5859"/>
                </a:lnTo>
                <a:lnTo>
                  <a:pt x="2019127" y="5859"/>
                </a:lnTo>
                <a:lnTo>
                  <a:pt x="2044268" y="87997"/>
                </a:lnTo>
                <a:lnTo>
                  <a:pt x="1985599" y="87997"/>
                </a:lnTo>
                <a:lnTo>
                  <a:pt x="1951529" y="210282"/>
                </a:lnTo>
                <a:lnTo>
                  <a:pt x="2081698" y="210282"/>
                </a:lnTo>
                <a:lnTo>
                  <a:pt x="2098104" y="263884"/>
                </a:lnTo>
                <a:lnTo>
                  <a:pt x="1935795" y="263884"/>
                </a:lnTo>
                <a:lnTo>
                  <a:pt x="1912358" y="348301"/>
                </a:lnTo>
                <a:close/>
              </a:path>
              <a:path w="2643504" h="354965">
                <a:moveTo>
                  <a:pt x="2176872" y="348301"/>
                </a:moveTo>
                <a:lnTo>
                  <a:pt x="2123943" y="348301"/>
                </a:lnTo>
                <a:lnTo>
                  <a:pt x="2118062" y="329086"/>
                </a:lnTo>
                <a:lnTo>
                  <a:pt x="2118062" y="6944"/>
                </a:lnTo>
                <a:lnTo>
                  <a:pt x="2192496" y="6944"/>
                </a:lnTo>
                <a:lnTo>
                  <a:pt x="2208400" y="53709"/>
                </a:lnTo>
                <a:lnTo>
                  <a:pt x="2167649" y="53709"/>
                </a:lnTo>
                <a:lnTo>
                  <a:pt x="2176872" y="348301"/>
                </a:lnTo>
                <a:close/>
              </a:path>
              <a:path w="2643504" h="354965">
                <a:moveTo>
                  <a:pt x="2288476" y="152123"/>
                </a:moveTo>
                <a:lnTo>
                  <a:pt x="2241866" y="152123"/>
                </a:lnTo>
                <a:lnTo>
                  <a:pt x="2291670" y="6944"/>
                </a:lnTo>
                <a:lnTo>
                  <a:pt x="2366322" y="6944"/>
                </a:lnTo>
                <a:lnTo>
                  <a:pt x="2366322" y="53709"/>
                </a:lnTo>
                <a:lnTo>
                  <a:pt x="2316518" y="53709"/>
                </a:lnTo>
                <a:lnTo>
                  <a:pt x="2288476" y="152123"/>
                </a:lnTo>
                <a:close/>
              </a:path>
              <a:path w="2643504" h="354965">
                <a:moveTo>
                  <a:pt x="2265412" y="233068"/>
                </a:moveTo>
                <a:lnTo>
                  <a:pt x="2218972" y="233068"/>
                </a:lnTo>
                <a:lnTo>
                  <a:pt x="2167649" y="53709"/>
                </a:lnTo>
                <a:lnTo>
                  <a:pt x="2208400" y="53709"/>
                </a:lnTo>
                <a:lnTo>
                  <a:pt x="2241866" y="152123"/>
                </a:lnTo>
                <a:lnTo>
                  <a:pt x="2288476" y="152123"/>
                </a:lnTo>
                <a:lnTo>
                  <a:pt x="2265412" y="233068"/>
                </a:lnTo>
                <a:close/>
              </a:path>
              <a:path w="2643504" h="354965">
                <a:moveTo>
                  <a:pt x="2366322" y="348301"/>
                </a:moveTo>
                <a:lnTo>
                  <a:pt x="2307295" y="348301"/>
                </a:lnTo>
                <a:lnTo>
                  <a:pt x="2316518" y="53709"/>
                </a:lnTo>
                <a:lnTo>
                  <a:pt x="2366322" y="53709"/>
                </a:lnTo>
                <a:lnTo>
                  <a:pt x="2366322" y="348301"/>
                </a:lnTo>
                <a:close/>
              </a:path>
              <a:path w="2643504" h="354965">
                <a:moveTo>
                  <a:pt x="2081698" y="210282"/>
                </a:moveTo>
                <a:lnTo>
                  <a:pt x="2019670" y="210282"/>
                </a:lnTo>
                <a:lnTo>
                  <a:pt x="1985599" y="87997"/>
                </a:lnTo>
                <a:lnTo>
                  <a:pt x="2044268" y="87997"/>
                </a:lnTo>
                <a:lnTo>
                  <a:pt x="2081698" y="210282"/>
                </a:lnTo>
                <a:close/>
              </a:path>
              <a:path w="2643504" h="354965">
                <a:moveTo>
                  <a:pt x="2118062" y="348301"/>
                </a:moveTo>
                <a:lnTo>
                  <a:pt x="2059166" y="348301"/>
                </a:lnTo>
                <a:lnTo>
                  <a:pt x="2035294" y="263884"/>
                </a:lnTo>
                <a:lnTo>
                  <a:pt x="2098104" y="263884"/>
                </a:lnTo>
                <a:lnTo>
                  <a:pt x="2118062" y="329086"/>
                </a:lnTo>
                <a:lnTo>
                  <a:pt x="2118062" y="348301"/>
                </a:lnTo>
                <a:close/>
              </a:path>
              <a:path w="2643504" h="354965">
                <a:moveTo>
                  <a:pt x="2123943" y="348301"/>
                </a:moveTo>
                <a:lnTo>
                  <a:pt x="2118062" y="348301"/>
                </a:lnTo>
                <a:lnTo>
                  <a:pt x="2118062" y="329086"/>
                </a:lnTo>
                <a:lnTo>
                  <a:pt x="2123943" y="348301"/>
                </a:lnTo>
                <a:close/>
              </a:path>
              <a:path w="2643504" h="354965">
                <a:moveTo>
                  <a:pt x="2643422" y="348301"/>
                </a:moveTo>
                <a:lnTo>
                  <a:pt x="2424458" y="348301"/>
                </a:lnTo>
                <a:lnTo>
                  <a:pt x="2424458" y="5859"/>
                </a:lnTo>
                <a:lnTo>
                  <a:pt x="2486958" y="5859"/>
                </a:lnTo>
                <a:lnTo>
                  <a:pt x="2486958" y="292963"/>
                </a:lnTo>
                <a:lnTo>
                  <a:pt x="2643422" y="292963"/>
                </a:lnTo>
                <a:lnTo>
                  <a:pt x="2643422" y="348301"/>
                </a:lnTo>
                <a:close/>
              </a:path>
            </a:pathLst>
          </a:custGeom>
          <a:solidFill>
            <a:srgbClr val="ED21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949325" y="1635125"/>
            <a:ext cx="11758295" cy="5135380"/>
          </a:xfrm>
          <a:prstGeom prst="rect">
            <a:avLst/>
          </a:prstGeom>
        </p:spPr>
        <p:txBody>
          <a:bodyPr vert="horz" wrap="square" lIns="0" tIns="31115" rIns="0" bIns="0" rtlCol="0">
            <a:spAutoFit/>
          </a:bodyPr>
          <a:lstStyle/>
          <a:p>
            <a:pPr marL="12700" marR="9592945">
              <a:lnSpc>
                <a:spcPts val="1880"/>
              </a:lnSpc>
              <a:spcBef>
                <a:spcPts val="245"/>
              </a:spcBef>
            </a:pPr>
            <a:r>
              <a:rPr sz="1650" spc="245" dirty="0">
                <a:solidFill>
                  <a:srgbClr val="0077AA"/>
                </a:solidFill>
                <a:latin typeface="Tahoma"/>
                <a:cs typeface="Tahoma"/>
              </a:rPr>
              <a:t>apiVersion </a:t>
            </a:r>
            <a:r>
              <a:rPr sz="1650" spc="245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dirty="0">
                <a:solidFill>
                  <a:srgbClr val="999999"/>
                </a:solidFill>
                <a:latin typeface="Tahoma"/>
                <a:cs typeface="Tahoma"/>
              </a:rPr>
              <a:t>  </a:t>
            </a:r>
            <a:r>
              <a:rPr sz="1650" spc="60" dirty="0">
                <a:solidFill>
                  <a:srgbClr val="0077AA"/>
                </a:solidFill>
                <a:latin typeface="Tahoma"/>
                <a:cs typeface="Tahoma"/>
              </a:rPr>
              <a:t>Nom </a:t>
            </a:r>
            <a:r>
              <a:rPr sz="1650" spc="100" dirty="0">
                <a:latin typeface="Tahoma"/>
                <a:cs typeface="Tahoma"/>
              </a:rPr>
              <a:t>v2 </a:t>
            </a:r>
            <a:r>
              <a:rPr sz="1650" spc="60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spc="490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650" spc="200" dirty="0">
                <a:latin typeface="Tahoma"/>
                <a:cs typeface="Tahoma"/>
              </a:rPr>
              <a:t>dockercoins</a:t>
            </a:r>
            <a:endParaRPr sz="1650" dirty="0">
              <a:latin typeface="Tahoma"/>
              <a:cs typeface="Tahoma"/>
            </a:endParaRPr>
          </a:p>
          <a:p>
            <a:pPr marL="12700">
              <a:lnSpc>
                <a:spcPts val="1770"/>
              </a:lnSpc>
            </a:pPr>
            <a:r>
              <a:rPr sz="1650" spc="280" dirty="0">
                <a:solidFill>
                  <a:srgbClr val="0077AA"/>
                </a:solidFill>
                <a:latin typeface="Tahoma"/>
                <a:cs typeface="Tahoma"/>
              </a:rPr>
              <a:t>description </a:t>
            </a:r>
            <a:r>
              <a:rPr sz="1650" spc="280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spc="480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650" dirty="0">
                <a:latin typeface="Tahoma"/>
                <a:cs typeface="Tahoma"/>
              </a:rPr>
              <a:t>UN</a:t>
            </a:r>
            <a:r>
              <a:rPr sz="1650" spc="480" dirty="0">
                <a:latin typeface="Tahoma"/>
                <a:cs typeface="Tahoma"/>
              </a:rPr>
              <a:t> </a:t>
            </a:r>
            <a:r>
              <a:rPr sz="1650" spc="55" dirty="0">
                <a:latin typeface="Tahoma"/>
                <a:cs typeface="Tahoma"/>
              </a:rPr>
              <a:t>Barre</a:t>
            </a:r>
            <a:r>
              <a:rPr sz="1650" spc="484" dirty="0">
                <a:latin typeface="Tahoma"/>
                <a:cs typeface="Tahoma"/>
              </a:rPr>
              <a:t> </a:t>
            </a:r>
            <a:r>
              <a:rPr sz="1650" spc="250" dirty="0">
                <a:latin typeface="Tahoma"/>
                <a:cs typeface="Tahoma"/>
              </a:rPr>
              <a:t>graphique</a:t>
            </a:r>
            <a:r>
              <a:rPr sz="1650" spc="480" dirty="0">
                <a:latin typeface="Tahoma"/>
                <a:cs typeface="Tahoma"/>
              </a:rPr>
              <a:t> </a:t>
            </a:r>
            <a:r>
              <a:rPr sz="1650" spc="315" dirty="0">
                <a:latin typeface="Tahoma"/>
                <a:cs typeface="Tahoma"/>
              </a:rPr>
              <a:t>pour</a:t>
            </a:r>
            <a:r>
              <a:rPr sz="1650" spc="484" dirty="0">
                <a:latin typeface="Tahoma"/>
                <a:cs typeface="Tahoma"/>
              </a:rPr>
              <a:t> </a:t>
            </a:r>
            <a:r>
              <a:rPr sz="1650" spc="210" dirty="0">
                <a:latin typeface="Tahoma"/>
                <a:cs typeface="Tahoma"/>
              </a:rPr>
              <a:t>dockercoins</a:t>
            </a:r>
            <a:r>
              <a:rPr sz="1650" spc="480" dirty="0">
                <a:latin typeface="Tahoma"/>
                <a:cs typeface="Tahoma"/>
              </a:rPr>
              <a:t> </a:t>
            </a:r>
            <a:r>
              <a:rPr sz="1650" spc="265" dirty="0">
                <a:latin typeface="Tahoma"/>
                <a:cs typeface="Tahoma"/>
              </a:rPr>
              <a:t>application</a:t>
            </a:r>
            <a:endParaRPr sz="1650" dirty="0">
              <a:latin typeface="Tahoma"/>
              <a:cs typeface="Tahoma"/>
            </a:endParaRPr>
          </a:p>
          <a:p>
            <a:pPr marL="12700" marR="1644650">
              <a:lnSpc>
                <a:spcPts val="1880"/>
              </a:lnSpc>
              <a:spcBef>
                <a:spcPts val="95"/>
              </a:spcBef>
            </a:pPr>
            <a:r>
              <a:rPr sz="1650" spc="55" dirty="0">
                <a:solidFill>
                  <a:srgbClr val="0077AA"/>
                </a:solidFill>
                <a:latin typeface="Tahoma"/>
                <a:cs typeface="Tahoma"/>
              </a:rPr>
              <a:t>maison </a:t>
            </a:r>
            <a:r>
              <a:rPr sz="1650" spc="55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spc="70" dirty="0">
                <a:solidFill>
                  <a:srgbClr val="999999"/>
                </a:solidFill>
                <a:latin typeface="Tahoma"/>
                <a:cs typeface="Tahoma"/>
              </a:rPr>
              <a:t>  </a:t>
            </a:r>
            <a:r>
              <a:rPr sz="1650" spc="245" dirty="0">
                <a:latin typeface="Tahoma"/>
                <a:cs typeface="Tahoma"/>
              </a:rPr>
              <a:t>https://github.com/jpetazzo/orchestration-workshop/tree/master/dockercoins </a:t>
            </a:r>
            <a:r>
              <a:rPr sz="1650" spc="245" dirty="0">
                <a:solidFill>
                  <a:srgbClr val="999999"/>
                </a:solidFill>
                <a:latin typeface="Tahoma"/>
                <a:cs typeface="Tahoma"/>
              </a:rPr>
              <a:t>#​</a:t>
            </a:r>
            <a:r>
              <a:rPr sz="1650" spc="245" dirty="0">
                <a:latin typeface="Tahoma"/>
                <a:cs typeface="Tahoma"/>
              </a:rPr>
              <a:t>​</a:t>
            </a:r>
            <a:r>
              <a:rPr sz="1650" spc="185" dirty="0">
                <a:latin typeface="Tahoma"/>
                <a:cs typeface="Tahoma"/>
              </a:rPr>
              <a:t>​</a:t>
            </a:r>
            <a:r>
              <a:rPr sz="1650" dirty="0">
                <a:solidFill>
                  <a:srgbClr val="6F808F"/>
                </a:solidFill>
                <a:latin typeface="Tahoma"/>
                <a:cs typeface="Tahoma"/>
              </a:rPr>
              <a:t>​</a:t>
            </a:r>
            <a:r>
              <a:rPr sz="1650" spc="459" dirty="0">
                <a:solidFill>
                  <a:srgbClr val="6F808F"/>
                </a:solidFill>
                <a:latin typeface="Tahoma"/>
                <a:cs typeface="Tahoma"/>
              </a:rPr>
              <a:t> </a:t>
            </a:r>
            <a:r>
              <a:rPr sz="1650" dirty="0">
                <a:solidFill>
                  <a:srgbClr val="6F808F"/>
                </a:solidFill>
                <a:latin typeface="Tahoma"/>
                <a:cs typeface="Tahoma"/>
              </a:rPr>
              <a:t>UN</a:t>
            </a:r>
            <a:r>
              <a:rPr sz="1650" spc="459" dirty="0">
                <a:solidFill>
                  <a:srgbClr val="6F808F"/>
                </a:solidFill>
                <a:latin typeface="Tahoma"/>
                <a:cs typeface="Tahoma"/>
              </a:rPr>
              <a:t> </a:t>
            </a:r>
            <a:r>
              <a:rPr sz="1650" spc="250" dirty="0">
                <a:solidFill>
                  <a:srgbClr val="6F808F"/>
                </a:solidFill>
                <a:latin typeface="Tahoma"/>
                <a:cs typeface="Tahoma"/>
              </a:rPr>
              <a:t>graphique</a:t>
            </a:r>
            <a:r>
              <a:rPr sz="1650" spc="459" dirty="0">
                <a:solidFill>
                  <a:srgbClr val="6F808F"/>
                </a:solidFill>
                <a:latin typeface="Tahoma"/>
                <a:cs typeface="Tahoma"/>
              </a:rPr>
              <a:t> </a:t>
            </a:r>
            <a:r>
              <a:rPr sz="1650" spc="135" dirty="0">
                <a:solidFill>
                  <a:srgbClr val="6F808F"/>
                </a:solidFill>
                <a:latin typeface="Tahoma"/>
                <a:cs typeface="Tahoma"/>
              </a:rPr>
              <a:t>peut</a:t>
            </a:r>
            <a:r>
              <a:rPr sz="1650" spc="465" dirty="0">
                <a:solidFill>
                  <a:srgbClr val="6F808F"/>
                </a:solidFill>
                <a:latin typeface="Tahoma"/>
                <a:cs typeface="Tahoma"/>
              </a:rPr>
              <a:t> </a:t>
            </a:r>
            <a:r>
              <a:rPr sz="1650" spc="95" dirty="0">
                <a:solidFill>
                  <a:srgbClr val="6F808F"/>
                </a:solidFill>
                <a:latin typeface="Tahoma"/>
                <a:cs typeface="Tahoma"/>
              </a:rPr>
              <a:t>être</a:t>
            </a:r>
            <a:r>
              <a:rPr sz="1650" spc="459" dirty="0">
                <a:solidFill>
                  <a:srgbClr val="6F808F"/>
                </a:solidFill>
                <a:latin typeface="Tahoma"/>
                <a:cs typeface="Tahoma"/>
              </a:rPr>
              <a:t> </a:t>
            </a:r>
            <a:r>
              <a:rPr sz="1650" spc="290" dirty="0">
                <a:solidFill>
                  <a:srgbClr val="6F808F"/>
                </a:solidFill>
                <a:latin typeface="Tahoma"/>
                <a:cs typeface="Tahoma"/>
              </a:rPr>
              <a:t>soit</a:t>
            </a:r>
            <a:r>
              <a:rPr sz="1650" spc="459" dirty="0">
                <a:solidFill>
                  <a:srgbClr val="6F808F"/>
                </a:solidFill>
                <a:latin typeface="Tahoma"/>
                <a:cs typeface="Tahoma"/>
              </a:rPr>
              <a:t> </a:t>
            </a:r>
            <a:r>
              <a:rPr sz="1650" spc="95" dirty="0">
                <a:solidFill>
                  <a:srgbClr val="6F808F"/>
                </a:solidFill>
                <a:latin typeface="Tahoma"/>
                <a:cs typeface="Tahoma"/>
              </a:rPr>
              <a:t>un</a:t>
            </a:r>
            <a:r>
              <a:rPr sz="1650" spc="465" dirty="0">
                <a:solidFill>
                  <a:srgbClr val="6F808F"/>
                </a:solidFill>
                <a:latin typeface="Tahoma"/>
                <a:cs typeface="Tahoma"/>
              </a:rPr>
              <a:t> </a:t>
            </a:r>
            <a:r>
              <a:rPr sz="1650" spc="330" dirty="0">
                <a:solidFill>
                  <a:srgbClr val="6F808F"/>
                </a:solidFill>
                <a:latin typeface="Tahoma"/>
                <a:cs typeface="Tahoma"/>
              </a:rPr>
              <a:t>'application'</a:t>
            </a:r>
            <a:r>
              <a:rPr sz="1650" spc="459" dirty="0">
                <a:solidFill>
                  <a:srgbClr val="6F808F"/>
                </a:solidFill>
                <a:latin typeface="Tahoma"/>
                <a:cs typeface="Tahoma"/>
              </a:rPr>
              <a:t> </a:t>
            </a:r>
            <a:r>
              <a:rPr sz="1650" spc="240" dirty="0">
                <a:solidFill>
                  <a:srgbClr val="6F808F"/>
                </a:solidFill>
                <a:latin typeface="Tahoma"/>
                <a:cs typeface="Tahoma"/>
              </a:rPr>
              <a:t>ou</a:t>
            </a:r>
            <a:r>
              <a:rPr sz="1650" spc="459" dirty="0">
                <a:solidFill>
                  <a:srgbClr val="6F808F"/>
                </a:solidFill>
                <a:latin typeface="Tahoma"/>
                <a:cs typeface="Tahoma"/>
              </a:rPr>
              <a:t> </a:t>
            </a:r>
            <a:r>
              <a:rPr sz="1650" spc="125" dirty="0">
                <a:solidFill>
                  <a:srgbClr val="6F808F"/>
                </a:solidFill>
                <a:latin typeface="Tahoma"/>
                <a:cs typeface="Tahoma"/>
              </a:rPr>
              <a:t>un</a:t>
            </a:r>
            <a:r>
              <a:rPr sz="1650" spc="459" dirty="0">
                <a:solidFill>
                  <a:srgbClr val="6F808F"/>
                </a:solidFill>
                <a:latin typeface="Tahoma"/>
                <a:cs typeface="Tahoma"/>
              </a:rPr>
              <a:t> </a:t>
            </a:r>
            <a:r>
              <a:rPr sz="1650" spc="405" dirty="0">
                <a:solidFill>
                  <a:srgbClr val="6F808F"/>
                </a:solidFill>
                <a:latin typeface="Tahoma"/>
                <a:cs typeface="Tahoma"/>
              </a:rPr>
              <a:t>'bibliothèque'</a:t>
            </a:r>
            <a:r>
              <a:rPr sz="1650" spc="465" dirty="0">
                <a:solidFill>
                  <a:srgbClr val="6F808F"/>
                </a:solidFill>
                <a:latin typeface="Tahoma"/>
                <a:cs typeface="Tahoma"/>
              </a:rPr>
              <a:t> </a:t>
            </a:r>
            <a:r>
              <a:rPr sz="1650" spc="275" dirty="0">
                <a:solidFill>
                  <a:srgbClr val="6F808F"/>
                </a:solidFill>
                <a:latin typeface="Tahoma"/>
                <a:cs typeface="Tahoma"/>
              </a:rPr>
              <a:t>graphique.</a:t>
            </a:r>
            <a:endParaRPr sz="1650" dirty="0">
              <a:latin typeface="Tahoma"/>
              <a:cs typeface="Tahoma"/>
            </a:endParaRPr>
          </a:p>
          <a:p>
            <a:pPr marL="12700">
              <a:lnSpc>
                <a:spcPts val="1770"/>
              </a:lnSpc>
            </a:pPr>
            <a:r>
              <a:rPr sz="1650" spc="240" dirty="0">
                <a:solidFill>
                  <a:srgbClr val="0077AA"/>
                </a:solidFill>
                <a:latin typeface="Tahoma"/>
                <a:cs typeface="Tahoma"/>
              </a:rPr>
              <a:t>taper </a:t>
            </a:r>
            <a:r>
              <a:rPr sz="1650" spc="240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spc="490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650" spc="265" dirty="0">
                <a:latin typeface="Tahoma"/>
                <a:cs typeface="Tahoma"/>
              </a:rPr>
              <a:t>application</a:t>
            </a:r>
            <a:endParaRPr sz="1650" dirty="0">
              <a:latin typeface="Tahoma"/>
              <a:cs typeface="Tahoma"/>
            </a:endParaRPr>
          </a:p>
          <a:p>
            <a:pPr marL="12700" marR="509270">
              <a:lnSpc>
                <a:spcPts val="1880"/>
              </a:lnSpc>
              <a:spcBef>
                <a:spcPts val="90"/>
              </a:spcBef>
            </a:pPr>
            <a:r>
              <a:rPr sz="1650" dirty="0">
                <a:solidFill>
                  <a:srgbClr val="6F808F"/>
                </a:solidFill>
                <a:latin typeface="Tahoma"/>
                <a:cs typeface="Tahoma"/>
              </a:rPr>
              <a:t>#</a:t>
            </a:r>
            <a:r>
              <a:rPr sz="1650" spc="459" dirty="0">
                <a:solidFill>
                  <a:srgbClr val="6F808F"/>
                </a:solidFill>
                <a:latin typeface="Tahoma"/>
                <a:cs typeface="Tahoma"/>
              </a:rPr>
              <a:t> </a:t>
            </a:r>
            <a:r>
              <a:rPr sz="1650" spc="240" dirty="0">
                <a:solidFill>
                  <a:srgbClr val="6F808F"/>
                </a:solidFill>
                <a:latin typeface="Tahoma"/>
                <a:cs typeface="Tahoma"/>
              </a:rPr>
              <a:t>Ce</a:t>
            </a:r>
            <a:r>
              <a:rPr sz="1650" spc="465" dirty="0">
                <a:solidFill>
                  <a:srgbClr val="6F808F"/>
                </a:solidFill>
                <a:latin typeface="Tahoma"/>
                <a:cs typeface="Tahoma"/>
              </a:rPr>
              <a:t> </a:t>
            </a:r>
            <a:r>
              <a:rPr sz="1650" spc="430" dirty="0">
                <a:solidFill>
                  <a:srgbClr val="6F808F"/>
                </a:solidFill>
                <a:latin typeface="Tahoma"/>
                <a:cs typeface="Tahoma"/>
              </a:rPr>
              <a:t>est</a:t>
            </a:r>
            <a:r>
              <a:rPr sz="1650" spc="459" dirty="0">
                <a:solidFill>
                  <a:srgbClr val="6F808F"/>
                </a:solidFill>
                <a:latin typeface="Tahoma"/>
                <a:cs typeface="Tahoma"/>
              </a:rPr>
              <a:t> </a:t>
            </a:r>
            <a:r>
              <a:rPr sz="1650" spc="210" dirty="0">
                <a:solidFill>
                  <a:srgbClr val="6F808F"/>
                </a:solidFill>
                <a:latin typeface="Tahoma"/>
                <a:cs typeface="Tahoma"/>
              </a:rPr>
              <a:t>le</a:t>
            </a:r>
            <a:r>
              <a:rPr sz="1650" spc="465" dirty="0">
                <a:solidFill>
                  <a:srgbClr val="6F808F"/>
                </a:solidFill>
                <a:latin typeface="Tahoma"/>
                <a:cs typeface="Tahoma"/>
              </a:rPr>
              <a:t> </a:t>
            </a:r>
            <a:r>
              <a:rPr sz="1650" spc="250" dirty="0">
                <a:solidFill>
                  <a:srgbClr val="6F808F"/>
                </a:solidFill>
                <a:latin typeface="Tahoma"/>
                <a:cs typeface="Tahoma"/>
              </a:rPr>
              <a:t>graphique</a:t>
            </a:r>
            <a:r>
              <a:rPr sz="1650" spc="459" dirty="0">
                <a:solidFill>
                  <a:srgbClr val="6F808F"/>
                </a:solidFill>
                <a:latin typeface="Tahoma"/>
                <a:cs typeface="Tahoma"/>
              </a:rPr>
              <a:t> </a:t>
            </a:r>
            <a:r>
              <a:rPr sz="1650" spc="270" dirty="0">
                <a:solidFill>
                  <a:srgbClr val="6F808F"/>
                </a:solidFill>
                <a:latin typeface="Tahoma"/>
                <a:cs typeface="Tahoma"/>
              </a:rPr>
              <a:t>version.</a:t>
            </a:r>
            <a:r>
              <a:rPr sz="1650" spc="465" dirty="0">
                <a:solidFill>
                  <a:srgbClr val="6F808F"/>
                </a:solidFill>
                <a:latin typeface="Tahoma"/>
                <a:cs typeface="Tahoma"/>
              </a:rPr>
              <a:t> </a:t>
            </a:r>
            <a:r>
              <a:rPr sz="1650" spc="240" dirty="0">
                <a:solidFill>
                  <a:srgbClr val="6F808F"/>
                </a:solidFill>
                <a:latin typeface="Tahoma"/>
                <a:cs typeface="Tahoma"/>
              </a:rPr>
              <a:t>Ce</a:t>
            </a:r>
            <a:r>
              <a:rPr sz="1650" spc="459" dirty="0">
                <a:solidFill>
                  <a:srgbClr val="6F808F"/>
                </a:solidFill>
                <a:latin typeface="Tahoma"/>
                <a:cs typeface="Tahoma"/>
              </a:rPr>
              <a:t> </a:t>
            </a:r>
            <a:r>
              <a:rPr sz="1650" spc="245" dirty="0">
                <a:solidFill>
                  <a:srgbClr val="6F808F"/>
                </a:solidFill>
                <a:latin typeface="Tahoma"/>
                <a:cs typeface="Tahoma"/>
              </a:rPr>
              <a:t>version</a:t>
            </a:r>
            <a:r>
              <a:rPr sz="1650" spc="465" dirty="0">
                <a:solidFill>
                  <a:srgbClr val="6F808F"/>
                </a:solidFill>
                <a:latin typeface="Tahoma"/>
                <a:cs typeface="Tahoma"/>
              </a:rPr>
              <a:t> </a:t>
            </a:r>
            <a:r>
              <a:rPr sz="1650" spc="55" dirty="0">
                <a:solidFill>
                  <a:srgbClr val="6F808F"/>
                </a:solidFill>
                <a:latin typeface="Tahoma"/>
                <a:cs typeface="Tahoma"/>
              </a:rPr>
              <a:t>nombre</a:t>
            </a:r>
            <a:r>
              <a:rPr sz="1650" spc="465" dirty="0">
                <a:solidFill>
                  <a:srgbClr val="6F808F"/>
                </a:solidFill>
                <a:latin typeface="Tahoma"/>
                <a:cs typeface="Tahoma"/>
              </a:rPr>
              <a:t> </a:t>
            </a:r>
            <a:r>
              <a:rPr sz="1650" spc="190" dirty="0">
                <a:solidFill>
                  <a:srgbClr val="6F808F"/>
                </a:solidFill>
                <a:latin typeface="Tahoma"/>
                <a:cs typeface="Tahoma"/>
              </a:rPr>
              <a:t>devrait</a:t>
            </a:r>
            <a:r>
              <a:rPr sz="1650" spc="459" dirty="0">
                <a:solidFill>
                  <a:srgbClr val="6F808F"/>
                </a:solidFill>
                <a:latin typeface="Tahoma"/>
                <a:cs typeface="Tahoma"/>
              </a:rPr>
              <a:t> </a:t>
            </a:r>
            <a:r>
              <a:rPr sz="1650" spc="95" dirty="0">
                <a:solidFill>
                  <a:srgbClr val="6F808F"/>
                </a:solidFill>
                <a:latin typeface="Tahoma"/>
                <a:cs typeface="Tahoma"/>
              </a:rPr>
              <a:t>être</a:t>
            </a:r>
            <a:r>
              <a:rPr sz="1650" spc="465" dirty="0">
                <a:solidFill>
                  <a:srgbClr val="6F808F"/>
                </a:solidFill>
                <a:latin typeface="Tahoma"/>
                <a:cs typeface="Tahoma"/>
              </a:rPr>
              <a:t> </a:t>
            </a:r>
            <a:r>
              <a:rPr sz="1650" spc="170" dirty="0">
                <a:solidFill>
                  <a:srgbClr val="6F808F"/>
                </a:solidFill>
                <a:latin typeface="Tahoma"/>
                <a:cs typeface="Tahoma"/>
              </a:rPr>
              <a:t>incrémenté</a:t>
            </a:r>
            <a:r>
              <a:rPr sz="1650" spc="459" dirty="0">
                <a:solidFill>
                  <a:srgbClr val="6F808F"/>
                </a:solidFill>
                <a:latin typeface="Tahoma"/>
                <a:cs typeface="Tahoma"/>
              </a:rPr>
              <a:t> </a:t>
            </a:r>
            <a:r>
              <a:rPr sz="1650" spc="135" dirty="0">
                <a:solidFill>
                  <a:srgbClr val="6F808F"/>
                </a:solidFill>
                <a:latin typeface="Tahoma"/>
                <a:cs typeface="Tahoma"/>
              </a:rPr>
              <a:t>chaque</a:t>
            </a:r>
            <a:r>
              <a:rPr sz="1650" spc="465" dirty="0">
                <a:solidFill>
                  <a:srgbClr val="6F808F"/>
                </a:solidFill>
                <a:latin typeface="Tahoma"/>
                <a:cs typeface="Tahoma"/>
              </a:rPr>
              <a:t> </a:t>
            </a:r>
            <a:r>
              <a:rPr sz="1650" spc="195" dirty="0">
                <a:solidFill>
                  <a:srgbClr val="6F808F"/>
                </a:solidFill>
                <a:latin typeface="Tahoma"/>
                <a:cs typeface="Tahoma"/>
              </a:rPr>
              <a:t>temps</a:t>
            </a:r>
            <a:r>
              <a:rPr sz="1650" spc="459" dirty="0">
                <a:solidFill>
                  <a:srgbClr val="6F808F"/>
                </a:solidFill>
                <a:latin typeface="Tahoma"/>
                <a:cs typeface="Tahoma"/>
              </a:rPr>
              <a:t> </a:t>
            </a:r>
            <a:r>
              <a:rPr sz="1650" spc="105" dirty="0">
                <a:solidFill>
                  <a:srgbClr val="6F808F"/>
                </a:solidFill>
                <a:latin typeface="Tahoma"/>
                <a:cs typeface="Tahoma"/>
              </a:rPr>
              <a:t>toi</a:t>
            </a:r>
            <a:r>
              <a:rPr sz="1650" spc="465" dirty="0">
                <a:solidFill>
                  <a:srgbClr val="6F808F"/>
                </a:solidFill>
                <a:latin typeface="Tahoma"/>
                <a:cs typeface="Tahoma"/>
              </a:rPr>
              <a:t> </a:t>
            </a:r>
            <a:r>
              <a:rPr sz="1650" spc="-20" dirty="0">
                <a:solidFill>
                  <a:srgbClr val="6F808F"/>
                </a:solidFill>
                <a:latin typeface="Tahoma"/>
                <a:cs typeface="Tahoma"/>
              </a:rPr>
              <a:t>apporter </a:t>
            </a:r>
            <a:r>
              <a:rPr sz="1650" spc="135" dirty="0">
                <a:solidFill>
                  <a:srgbClr val="6F808F"/>
                </a:solidFill>
                <a:latin typeface="Tahoma"/>
                <a:cs typeface="Tahoma"/>
              </a:rPr>
              <a:t>des modifications</a:t>
            </a:r>
            <a:r>
              <a:rPr sz="1650" spc="475" dirty="0">
                <a:solidFill>
                  <a:srgbClr val="6F808F"/>
                </a:solidFill>
                <a:latin typeface="Tahoma"/>
                <a:cs typeface="Tahoma"/>
              </a:rPr>
              <a:t> </a:t>
            </a:r>
            <a:r>
              <a:rPr sz="1650" spc="265" dirty="0">
                <a:solidFill>
                  <a:srgbClr val="6F808F"/>
                </a:solidFill>
                <a:latin typeface="Tahoma"/>
                <a:cs typeface="Tahoma"/>
              </a:rPr>
              <a:t>à</a:t>
            </a:r>
            <a:r>
              <a:rPr sz="1650" spc="480" dirty="0">
                <a:solidFill>
                  <a:srgbClr val="6F808F"/>
                </a:solidFill>
                <a:latin typeface="Tahoma"/>
                <a:cs typeface="Tahoma"/>
              </a:rPr>
              <a:t> </a:t>
            </a:r>
            <a:r>
              <a:rPr sz="1650" spc="210" dirty="0">
                <a:solidFill>
                  <a:srgbClr val="6F808F"/>
                </a:solidFill>
                <a:latin typeface="Tahoma"/>
                <a:cs typeface="Tahoma"/>
              </a:rPr>
              <a:t>le</a:t>
            </a:r>
            <a:r>
              <a:rPr sz="1650" spc="480" dirty="0">
                <a:solidFill>
                  <a:srgbClr val="6F808F"/>
                </a:solidFill>
                <a:latin typeface="Tahoma"/>
                <a:cs typeface="Tahoma"/>
              </a:rPr>
              <a:t> </a:t>
            </a:r>
            <a:r>
              <a:rPr sz="1650" spc="250" dirty="0">
                <a:solidFill>
                  <a:srgbClr val="6F808F"/>
                </a:solidFill>
                <a:latin typeface="Tahoma"/>
                <a:cs typeface="Tahoma"/>
              </a:rPr>
              <a:t>graphique</a:t>
            </a:r>
            <a:r>
              <a:rPr sz="1650" spc="480" dirty="0">
                <a:solidFill>
                  <a:srgbClr val="6F808F"/>
                </a:solidFill>
                <a:latin typeface="Tahoma"/>
                <a:cs typeface="Tahoma"/>
              </a:rPr>
              <a:t> </a:t>
            </a:r>
            <a:r>
              <a:rPr sz="1650" spc="90" dirty="0">
                <a:solidFill>
                  <a:srgbClr val="6F808F"/>
                </a:solidFill>
                <a:latin typeface="Tahoma"/>
                <a:cs typeface="Tahoma"/>
              </a:rPr>
              <a:t>et</a:t>
            </a:r>
            <a:r>
              <a:rPr sz="1650" spc="480" dirty="0">
                <a:solidFill>
                  <a:srgbClr val="6F808F"/>
                </a:solidFill>
                <a:latin typeface="Tahoma"/>
                <a:cs typeface="Tahoma"/>
              </a:rPr>
              <a:t> </a:t>
            </a:r>
            <a:r>
              <a:rPr sz="1650" spc="434" dirty="0">
                <a:solidFill>
                  <a:srgbClr val="6F808F"/>
                </a:solidFill>
                <a:latin typeface="Tahoma"/>
                <a:cs typeface="Tahoma"/>
              </a:rPr>
              <a:t>c'est</a:t>
            </a:r>
            <a:r>
              <a:rPr sz="1650" spc="480" dirty="0">
                <a:solidFill>
                  <a:srgbClr val="6F808F"/>
                </a:solidFill>
                <a:latin typeface="Tahoma"/>
                <a:cs typeface="Tahoma"/>
              </a:rPr>
              <a:t> </a:t>
            </a:r>
            <a:r>
              <a:rPr sz="1650" spc="225" dirty="0">
                <a:solidFill>
                  <a:srgbClr val="6F808F"/>
                </a:solidFill>
                <a:latin typeface="Tahoma"/>
                <a:cs typeface="Tahoma"/>
              </a:rPr>
              <a:t>modèles,</a:t>
            </a:r>
            <a:r>
              <a:rPr sz="1650" spc="480" dirty="0">
                <a:solidFill>
                  <a:srgbClr val="6F808F"/>
                </a:solidFill>
                <a:latin typeface="Tahoma"/>
                <a:cs typeface="Tahoma"/>
              </a:rPr>
              <a:t> </a:t>
            </a:r>
            <a:r>
              <a:rPr sz="1650" spc="265" dirty="0">
                <a:solidFill>
                  <a:srgbClr val="6F808F"/>
                </a:solidFill>
                <a:latin typeface="Tahoma"/>
                <a:cs typeface="Tahoma"/>
              </a:rPr>
              <a:t>y compris</a:t>
            </a:r>
            <a:r>
              <a:rPr sz="1650" spc="480" dirty="0">
                <a:solidFill>
                  <a:srgbClr val="6F808F"/>
                </a:solidFill>
                <a:latin typeface="Tahoma"/>
                <a:cs typeface="Tahoma"/>
              </a:rPr>
              <a:t> </a:t>
            </a:r>
            <a:r>
              <a:rPr sz="1650" spc="210" dirty="0">
                <a:solidFill>
                  <a:srgbClr val="6F808F"/>
                </a:solidFill>
                <a:latin typeface="Tahoma"/>
                <a:cs typeface="Tahoma"/>
              </a:rPr>
              <a:t>le</a:t>
            </a:r>
            <a:r>
              <a:rPr sz="1650" spc="480" dirty="0">
                <a:solidFill>
                  <a:srgbClr val="6F808F"/>
                </a:solidFill>
                <a:latin typeface="Tahoma"/>
                <a:cs typeface="Tahoma"/>
              </a:rPr>
              <a:t> </a:t>
            </a:r>
            <a:r>
              <a:rPr sz="1650" spc="85" dirty="0">
                <a:solidFill>
                  <a:srgbClr val="6F808F"/>
                </a:solidFill>
                <a:latin typeface="Tahoma"/>
                <a:cs typeface="Tahoma"/>
              </a:rPr>
              <a:t>application</a:t>
            </a:r>
            <a:r>
              <a:rPr sz="1650" spc="480" dirty="0">
                <a:solidFill>
                  <a:srgbClr val="6F808F"/>
                </a:solidFill>
                <a:latin typeface="Tahoma"/>
                <a:cs typeface="Tahoma"/>
              </a:rPr>
              <a:t> </a:t>
            </a:r>
            <a:r>
              <a:rPr sz="1650" spc="260" dirty="0">
                <a:solidFill>
                  <a:srgbClr val="6F808F"/>
                </a:solidFill>
                <a:latin typeface="Tahoma"/>
                <a:cs typeface="Tahoma"/>
              </a:rPr>
              <a:t>version.</a:t>
            </a:r>
            <a:endParaRPr sz="1650" dirty="0">
              <a:latin typeface="Tahoma"/>
              <a:cs typeface="Tahoma"/>
            </a:endParaRPr>
          </a:p>
          <a:p>
            <a:pPr marL="12700">
              <a:lnSpc>
                <a:spcPts val="1770"/>
              </a:lnSpc>
            </a:pPr>
            <a:r>
              <a:rPr sz="1650" spc="265" dirty="0">
                <a:solidFill>
                  <a:srgbClr val="0077AA"/>
                </a:solidFill>
                <a:latin typeface="Tahoma"/>
                <a:cs typeface="Tahoma"/>
              </a:rPr>
              <a:t>version </a:t>
            </a:r>
            <a:r>
              <a:rPr sz="1650" spc="265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spc="475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650" spc="240" dirty="0">
                <a:latin typeface="Tahoma"/>
                <a:cs typeface="Tahoma"/>
              </a:rPr>
              <a:t>0.1.0</a:t>
            </a:r>
            <a:endParaRPr sz="1650" dirty="0">
              <a:latin typeface="Tahoma"/>
              <a:cs typeface="Tahoma"/>
            </a:endParaRPr>
          </a:p>
          <a:p>
            <a:pPr marL="12700" marR="5080">
              <a:lnSpc>
                <a:spcPts val="1880"/>
              </a:lnSpc>
              <a:spcBef>
                <a:spcPts val="95"/>
              </a:spcBef>
            </a:pPr>
            <a:r>
              <a:rPr sz="1650" dirty="0">
                <a:solidFill>
                  <a:srgbClr val="6F808F"/>
                </a:solidFill>
                <a:latin typeface="Tahoma"/>
                <a:cs typeface="Tahoma"/>
              </a:rPr>
              <a:t>#</a:t>
            </a:r>
            <a:r>
              <a:rPr sz="1650" spc="459" dirty="0">
                <a:solidFill>
                  <a:srgbClr val="6F808F"/>
                </a:solidFill>
                <a:latin typeface="Tahoma"/>
                <a:cs typeface="Tahoma"/>
              </a:rPr>
              <a:t> </a:t>
            </a:r>
            <a:r>
              <a:rPr sz="1650" spc="240" dirty="0">
                <a:solidFill>
                  <a:srgbClr val="6F808F"/>
                </a:solidFill>
                <a:latin typeface="Tahoma"/>
                <a:cs typeface="Tahoma"/>
              </a:rPr>
              <a:t>Ce</a:t>
            </a:r>
            <a:r>
              <a:rPr sz="1650" spc="465" dirty="0">
                <a:solidFill>
                  <a:srgbClr val="6F808F"/>
                </a:solidFill>
                <a:latin typeface="Tahoma"/>
                <a:cs typeface="Tahoma"/>
              </a:rPr>
              <a:t> </a:t>
            </a:r>
            <a:r>
              <a:rPr sz="1650" spc="430" dirty="0">
                <a:solidFill>
                  <a:srgbClr val="6F808F"/>
                </a:solidFill>
                <a:latin typeface="Tahoma"/>
                <a:cs typeface="Tahoma"/>
              </a:rPr>
              <a:t>est</a:t>
            </a:r>
            <a:r>
              <a:rPr sz="1650" spc="465" dirty="0">
                <a:solidFill>
                  <a:srgbClr val="6F808F"/>
                </a:solidFill>
                <a:latin typeface="Tahoma"/>
                <a:cs typeface="Tahoma"/>
              </a:rPr>
              <a:t> </a:t>
            </a:r>
            <a:r>
              <a:rPr sz="1650" spc="210" dirty="0">
                <a:solidFill>
                  <a:srgbClr val="6F808F"/>
                </a:solidFill>
                <a:latin typeface="Tahoma"/>
                <a:cs typeface="Tahoma"/>
              </a:rPr>
              <a:t>le</a:t>
            </a:r>
            <a:r>
              <a:rPr sz="1650" spc="459" dirty="0">
                <a:solidFill>
                  <a:srgbClr val="6F808F"/>
                </a:solidFill>
                <a:latin typeface="Tahoma"/>
                <a:cs typeface="Tahoma"/>
              </a:rPr>
              <a:t> </a:t>
            </a:r>
            <a:r>
              <a:rPr sz="1650" spc="245" dirty="0">
                <a:solidFill>
                  <a:srgbClr val="6F808F"/>
                </a:solidFill>
                <a:latin typeface="Tahoma"/>
                <a:cs typeface="Tahoma"/>
              </a:rPr>
              <a:t>version</a:t>
            </a:r>
            <a:r>
              <a:rPr sz="1650" spc="465" dirty="0">
                <a:solidFill>
                  <a:srgbClr val="6F808F"/>
                </a:solidFill>
                <a:latin typeface="Tahoma"/>
                <a:cs typeface="Tahoma"/>
              </a:rPr>
              <a:t> </a:t>
            </a:r>
            <a:r>
              <a:rPr sz="1650" spc="55" dirty="0">
                <a:solidFill>
                  <a:srgbClr val="6F808F"/>
                </a:solidFill>
                <a:latin typeface="Tahoma"/>
                <a:cs typeface="Tahoma"/>
              </a:rPr>
              <a:t>nombre</a:t>
            </a:r>
            <a:r>
              <a:rPr sz="1650" spc="465" dirty="0">
                <a:solidFill>
                  <a:srgbClr val="6F808F"/>
                </a:solidFill>
                <a:latin typeface="Tahoma"/>
                <a:cs typeface="Tahoma"/>
              </a:rPr>
              <a:t> </a:t>
            </a:r>
            <a:r>
              <a:rPr sz="1650" spc="275" dirty="0">
                <a:solidFill>
                  <a:srgbClr val="6F808F"/>
                </a:solidFill>
                <a:latin typeface="Tahoma"/>
                <a:cs typeface="Tahoma"/>
              </a:rPr>
              <a:t>de</a:t>
            </a:r>
            <a:r>
              <a:rPr sz="1650" spc="459" dirty="0">
                <a:solidFill>
                  <a:srgbClr val="6F808F"/>
                </a:solidFill>
                <a:latin typeface="Tahoma"/>
                <a:cs typeface="Tahoma"/>
              </a:rPr>
              <a:t> </a:t>
            </a:r>
            <a:r>
              <a:rPr sz="1650" spc="210" dirty="0">
                <a:solidFill>
                  <a:srgbClr val="6F808F"/>
                </a:solidFill>
                <a:latin typeface="Tahoma"/>
                <a:cs typeface="Tahoma"/>
              </a:rPr>
              <a:t>le</a:t>
            </a:r>
            <a:r>
              <a:rPr sz="1650" spc="465" dirty="0">
                <a:solidFill>
                  <a:srgbClr val="6F808F"/>
                </a:solidFill>
                <a:latin typeface="Tahoma"/>
                <a:cs typeface="Tahoma"/>
              </a:rPr>
              <a:t> </a:t>
            </a:r>
            <a:r>
              <a:rPr sz="1650" spc="275" dirty="0">
                <a:solidFill>
                  <a:srgbClr val="6F808F"/>
                </a:solidFill>
                <a:latin typeface="Tahoma"/>
                <a:cs typeface="Tahoma"/>
              </a:rPr>
              <a:t>application</a:t>
            </a:r>
            <a:r>
              <a:rPr sz="1650" spc="465" dirty="0">
                <a:solidFill>
                  <a:srgbClr val="6F808F"/>
                </a:solidFill>
                <a:latin typeface="Tahoma"/>
                <a:cs typeface="Tahoma"/>
              </a:rPr>
              <a:t> </a:t>
            </a:r>
            <a:r>
              <a:rPr sz="1650" spc="190" dirty="0">
                <a:solidFill>
                  <a:srgbClr val="6F808F"/>
                </a:solidFill>
                <a:latin typeface="Tahoma"/>
                <a:cs typeface="Tahoma"/>
              </a:rPr>
              <a:t>être</a:t>
            </a:r>
            <a:r>
              <a:rPr sz="1650" spc="465" dirty="0">
                <a:solidFill>
                  <a:srgbClr val="6F808F"/>
                </a:solidFill>
                <a:latin typeface="Tahoma"/>
                <a:cs typeface="Tahoma"/>
              </a:rPr>
              <a:t> </a:t>
            </a:r>
            <a:r>
              <a:rPr sz="1650" spc="200" dirty="0">
                <a:solidFill>
                  <a:srgbClr val="6F808F"/>
                </a:solidFill>
                <a:latin typeface="Tahoma"/>
                <a:cs typeface="Tahoma"/>
              </a:rPr>
              <a:t>déployé.</a:t>
            </a:r>
            <a:r>
              <a:rPr sz="1650" spc="459" dirty="0">
                <a:solidFill>
                  <a:srgbClr val="6F808F"/>
                </a:solidFill>
                <a:latin typeface="Tahoma"/>
                <a:cs typeface="Tahoma"/>
              </a:rPr>
              <a:t> </a:t>
            </a:r>
            <a:r>
              <a:rPr sz="1650" spc="240" dirty="0">
                <a:solidFill>
                  <a:srgbClr val="6F808F"/>
                </a:solidFill>
                <a:latin typeface="Tahoma"/>
                <a:cs typeface="Tahoma"/>
              </a:rPr>
              <a:t>Ce</a:t>
            </a:r>
            <a:r>
              <a:rPr sz="1650" spc="465" dirty="0">
                <a:solidFill>
                  <a:srgbClr val="6F808F"/>
                </a:solidFill>
                <a:latin typeface="Tahoma"/>
                <a:cs typeface="Tahoma"/>
              </a:rPr>
              <a:t> </a:t>
            </a:r>
            <a:r>
              <a:rPr sz="1650" spc="245" dirty="0">
                <a:solidFill>
                  <a:srgbClr val="6F808F"/>
                </a:solidFill>
                <a:latin typeface="Tahoma"/>
                <a:cs typeface="Tahoma"/>
              </a:rPr>
              <a:t>version</a:t>
            </a:r>
            <a:r>
              <a:rPr sz="1650" spc="465" dirty="0">
                <a:solidFill>
                  <a:srgbClr val="6F808F"/>
                </a:solidFill>
                <a:latin typeface="Tahoma"/>
                <a:cs typeface="Tahoma"/>
              </a:rPr>
              <a:t> </a:t>
            </a:r>
            <a:r>
              <a:rPr sz="1650" spc="55" dirty="0">
                <a:solidFill>
                  <a:srgbClr val="6F808F"/>
                </a:solidFill>
                <a:latin typeface="Tahoma"/>
                <a:cs typeface="Tahoma"/>
              </a:rPr>
              <a:t>nombre</a:t>
            </a:r>
            <a:r>
              <a:rPr sz="1650" spc="459" dirty="0">
                <a:solidFill>
                  <a:srgbClr val="6F808F"/>
                </a:solidFill>
                <a:latin typeface="Tahoma"/>
                <a:cs typeface="Tahoma"/>
              </a:rPr>
              <a:t> </a:t>
            </a:r>
            <a:r>
              <a:rPr sz="1650" spc="190" dirty="0">
                <a:solidFill>
                  <a:srgbClr val="6F808F"/>
                </a:solidFill>
                <a:latin typeface="Tahoma"/>
                <a:cs typeface="Tahoma"/>
              </a:rPr>
              <a:t>devrait</a:t>
            </a:r>
            <a:r>
              <a:rPr sz="1650" spc="465" dirty="0">
                <a:solidFill>
                  <a:srgbClr val="6F808F"/>
                </a:solidFill>
                <a:latin typeface="Tahoma"/>
                <a:cs typeface="Tahoma"/>
              </a:rPr>
              <a:t> </a:t>
            </a:r>
            <a:r>
              <a:rPr sz="1650" spc="70" dirty="0">
                <a:solidFill>
                  <a:srgbClr val="6F808F"/>
                </a:solidFill>
                <a:latin typeface="Tahoma"/>
                <a:cs typeface="Tahoma"/>
              </a:rPr>
              <a:t>être </a:t>
            </a:r>
            <a:r>
              <a:rPr sz="1650" spc="170" dirty="0">
                <a:solidFill>
                  <a:srgbClr val="6F808F"/>
                </a:solidFill>
                <a:latin typeface="Tahoma"/>
                <a:cs typeface="Tahoma"/>
              </a:rPr>
              <a:t>incrémenté</a:t>
            </a:r>
            <a:r>
              <a:rPr sz="1650" spc="475" dirty="0">
                <a:solidFill>
                  <a:srgbClr val="6F808F"/>
                </a:solidFill>
                <a:latin typeface="Tahoma"/>
                <a:cs typeface="Tahoma"/>
              </a:rPr>
              <a:t> </a:t>
            </a:r>
            <a:r>
              <a:rPr sz="1650" spc="135" dirty="0">
                <a:solidFill>
                  <a:srgbClr val="6F808F"/>
                </a:solidFill>
                <a:latin typeface="Tahoma"/>
                <a:cs typeface="Tahoma"/>
              </a:rPr>
              <a:t>chaque</a:t>
            </a:r>
            <a:r>
              <a:rPr sz="1650" spc="480" dirty="0">
                <a:solidFill>
                  <a:srgbClr val="6F808F"/>
                </a:solidFill>
                <a:latin typeface="Tahoma"/>
                <a:cs typeface="Tahoma"/>
              </a:rPr>
              <a:t> </a:t>
            </a:r>
            <a:r>
              <a:rPr sz="1650" spc="195" dirty="0">
                <a:solidFill>
                  <a:srgbClr val="6F808F"/>
                </a:solidFill>
                <a:latin typeface="Tahoma"/>
                <a:cs typeface="Tahoma"/>
              </a:rPr>
              <a:t>temps</a:t>
            </a:r>
            <a:r>
              <a:rPr sz="1650" spc="480" dirty="0">
                <a:solidFill>
                  <a:srgbClr val="6F808F"/>
                </a:solidFill>
                <a:latin typeface="Tahoma"/>
                <a:cs typeface="Tahoma"/>
              </a:rPr>
              <a:t> </a:t>
            </a:r>
            <a:r>
              <a:rPr sz="1650" spc="105" dirty="0">
                <a:solidFill>
                  <a:srgbClr val="6F808F"/>
                </a:solidFill>
                <a:latin typeface="Tahoma"/>
                <a:cs typeface="Tahoma"/>
              </a:rPr>
              <a:t>toi</a:t>
            </a:r>
            <a:r>
              <a:rPr sz="1650" spc="475" dirty="0">
                <a:solidFill>
                  <a:srgbClr val="6F808F"/>
                </a:solidFill>
                <a:latin typeface="Tahoma"/>
                <a:cs typeface="Tahoma"/>
              </a:rPr>
              <a:t> </a:t>
            </a:r>
            <a:r>
              <a:rPr sz="1650" dirty="0">
                <a:solidFill>
                  <a:srgbClr val="6F808F"/>
                </a:solidFill>
                <a:latin typeface="Tahoma"/>
                <a:cs typeface="Tahoma"/>
              </a:rPr>
              <a:t>faire</a:t>
            </a:r>
            <a:r>
              <a:rPr sz="1650" spc="480" dirty="0">
                <a:solidFill>
                  <a:srgbClr val="6F808F"/>
                </a:solidFill>
                <a:latin typeface="Tahoma"/>
                <a:cs typeface="Tahoma"/>
              </a:rPr>
              <a:t> </a:t>
            </a:r>
            <a:r>
              <a:rPr sz="1650" spc="135" dirty="0">
                <a:solidFill>
                  <a:srgbClr val="6F808F"/>
                </a:solidFill>
                <a:latin typeface="Tahoma"/>
                <a:cs typeface="Tahoma"/>
              </a:rPr>
              <a:t>changements</a:t>
            </a:r>
            <a:r>
              <a:rPr sz="1650" spc="480" dirty="0">
                <a:solidFill>
                  <a:srgbClr val="6F808F"/>
                </a:solidFill>
                <a:latin typeface="Tahoma"/>
                <a:cs typeface="Tahoma"/>
              </a:rPr>
              <a:t> </a:t>
            </a:r>
            <a:r>
              <a:rPr sz="1650" spc="265" dirty="0">
                <a:solidFill>
                  <a:srgbClr val="6F808F"/>
                </a:solidFill>
                <a:latin typeface="Tahoma"/>
                <a:cs typeface="Tahoma"/>
              </a:rPr>
              <a:t>à</a:t>
            </a:r>
            <a:r>
              <a:rPr sz="1650" spc="480" dirty="0">
                <a:solidFill>
                  <a:srgbClr val="6F808F"/>
                </a:solidFill>
                <a:latin typeface="Tahoma"/>
                <a:cs typeface="Tahoma"/>
              </a:rPr>
              <a:t> </a:t>
            </a:r>
            <a:r>
              <a:rPr sz="1650" spc="210" dirty="0">
                <a:solidFill>
                  <a:srgbClr val="6F808F"/>
                </a:solidFill>
                <a:latin typeface="Tahoma"/>
                <a:cs typeface="Tahoma"/>
              </a:rPr>
              <a:t>le</a:t>
            </a:r>
            <a:r>
              <a:rPr sz="1650" spc="475" dirty="0">
                <a:solidFill>
                  <a:srgbClr val="6F808F"/>
                </a:solidFill>
                <a:latin typeface="Tahoma"/>
                <a:cs typeface="Tahoma"/>
              </a:rPr>
              <a:t> </a:t>
            </a:r>
            <a:r>
              <a:rPr sz="1650" spc="285" dirty="0">
                <a:solidFill>
                  <a:srgbClr val="6F808F"/>
                </a:solidFill>
                <a:latin typeface="Tahoma"/>
                <a:cs typeface="Tahoma"/>
              </a:rPr>
              <a:t>application.</a:t>
            </a:r>
            <a:endParaRPr sz="1650" dirty="0">
              <a:latin typeface="Tahoma"/>
              <a:cs typeface="Tahoma"/>
            </a:endParaRPr>
          </a:p>
          <a:p>
            <a:pPr marL="12700">
              <a:lnSpc>
                <a:spcPts val="1770"/>
              </a:lnSpc>
            </a:pPr>
            <a:r>
              <a:rPr sz="1650" spc="204" dirty="0">
                <a:solidFill>
                  <a:srgbClr val="0077AA"/>
                </a:solidFill>
                <a:latin typeface="Tahoma"/>
                <a:cs typeface="Tahoma"/>
              </a:rPr>
              <a:t>Version de l'application </a:t>
            </a:r>
            <a:r>
              <a:rPr sz="1650" spc="204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spc="475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650" spc="240" dirty="0">
                <a:latin typeface="Tahoma"/>
                <a:cs typeface="Tahoma"/>
              </a:rPr>
              <a:t>1.0.0</a:t>
            </a:r>
            <a:endParaRPr sz="1650" dirty="0">
              <a:latin typeface="Tahoma"/>
              <a:cs typeface="Tahoma"/>
            </a:endParaRPr>
          </a:p>
          <a:p>
            <a:pPr marL="12700">
              <a:lnSpc>
                <a:spcPts val="1875"/>
              </a:lnSpc>
            </a:pPr>
            <a:r>
              <a:rPr sz="1650" spc="145" dirty="0">
                <a:solidFill>
                  <a:srgbClr val="0077AA"/>
                </a:solidFill>
                <a:latin typeface="Tahoma"/>
                <a:cs typeface="Tahoma"/>
              </a:rPr>
              <a:t>mots-clés </a:t>
            </a:r>
            <a:r>
              <a:rPr sz="1650" spc="145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endParaRPr sz="1650" dirty="0">
              <a:latin typeface="Tahoma"/>
              <a:cs typeface="Tahoma"/>
            </a:endParaRPr>
          </a:p>
          <a:p>
            <a:pPr marL="12700" marR="9845040" indent="502920">
              <a:lnSpc>
                <a:spcPts val="1880"/>
              </a:lnSpc>
              <a:spcBef>
                <a:spcPts val="95"/>
              </a:spcBef>
              <a:buClr>
                <a:srgbClr val="999999"/>
              </a:buClr>
              <a:buChar char="-"/>
              <a:tabLst>
                <a:tab pos="515620" algn="l"/>
              </a:tabLst>
            </a:pPr>
            <a:r>
              <a:rPr sz="1650" spc="225" dirty="0">
                <a:solidFill>
                  <a:srgbClr val="0077AA"/>
                </a:solidFill>
                <a:latin typeface="Tahoma"/>
                <a:cs typeface="Tahoma"/>
              </a:rPr>
              <a:t>mainteneurs </a:t>
            </a:r>
            <a:r>
              <a:rPr sz="1650" spc="200" dirty="0">
                <a:latin typeface="Tahoma"/>
                <a:cs typeface="Tahoma"/>
              </a:rPr>
              <a:t>de dockercoins </a:t>
            </a:r>
            <a:r>
              <a:rPr sz="1650" spc="225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endParaRPr sz="1650" dirty="0">
              <a:latin typeface="Tahoma"/>
              <a:cs typeface="Tahoma"/>
            </a:endParaRPr>
          </a:p>
          <a:p>
            <a:pPr marL="515620" indent="-250825">
              <a:lnSpc>
                <a:spcPts val="1770"/>
              </a:lnSpc>
              <a:buClr>
                <a:srgbClr val="999999"/>
              </a:buClr>
              <a:buChar char="-"/>
              <a:tabLst>
                <a:tab pos="515620" algn="l"/>
              </a:tabLst>
            </a:pPr>
            <a:r>
              <a:rPr sz="1650" spc="60" dirty="0">
                <a:solidFill>
                  <a:srgbClr val="0077AA"/>
                </a:solidFill>
                <a:latin typeface="Tahoma"/>
                <a:cs typeface="Tahoma"/>
              </a:rPr>
              <a:t>nom </a:t>
            </a:r>
            <a:r>
              <a:rPr sz="1650" spc="60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spc="490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lang="fr" sz="1650" spc="180" dirty="0" err="1">
                <a:latin typeface="Tahoma"/>
                <a:cs typeface="Tahoma"/>
              </a:rPr>
              <a:t>boîte à bits</a:t>
            </a:r>
            <a:endParaRPr sz="1650" dirty="0">
              <a:latin typeface="Tahoma"/>
              <a:cs typeface="Tahoma"/>
            </a:endParaRPr>
          </a:p>
          <a:p>
            <a:pPr marL="12700" marR="7826375" indent="504190">
              <a:lnSpc>
                <a:spcPts val="1880"/>
              </a:lnSpc>
              <a:spcBef>
                <a:spcPts val="90"/>
              </a:spcBef>
            </a:pPr>
            <a:r>
              <a:rPr sz="1650" spc="365" dirty="0">
                <a:solidFill>
                  <a:srgbClr val="0077AA"/>
                </a:solidFill>
                <a:latin typeface="Tahoma"/>
                <a:cs typeface="Tahoma"/>
              </a:rPr>
              <a:t>URL </a:t>
            </a:r>
            <a:r>
              <a:rPr sz="1650" spc="365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spc="475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650" spc="170" dirty="0">
                <a:latin typeface="Tahoma"/>
                <a:cs typeface="Tahoma"/>
              </a:rPr>
              <a:t>https://www.bitbox.com</a:t>
            </a:r>
            <a:r>
              <a:rPr sz="1650" spc="170" dirty="0">
                <a:solidFill>
                  <a:srgbClr val="999999"/>
                </a:solidFill>
                <a:latin typeface="Tahoma"/>
                <a:cs typeface="Tahoma"/>
              </a:rPr>
              <a:t>​</a:t>
            </a:r>
            <a:r>
              <a:rPr sz="1650" spc="170" dirty="0">
                <a:latin typeface="Tahoma"/>
                <a:cs typeface="Tahoma"/>
                <a:hlinkClick r:id="rId4"/>
              </a:rPr>
              <a:t>​</a:t>
            </a:r>
            <a:r>
              <a:rPr lang="fr" sz="1650" spc="170" dirty="0" err="1">
                <a:latin typeface="Tahoma"/>
                <a:cs typeface="Tahoma"/>
                <a:hlinkClick r:id="rId4"/>
              </a:rPr>
              <a:t>​</a:t>
            </a:r>
            <a:r>
              <a:rPr sz="1650" spc="170" dirty="0">
                <a:latin typeface="Tahoma"/>
                <a:cs typeface="Tahoma"/>
                <a:hlinkClick r:id="rId4"/>
              </a:rPr>
              <a:t>​</a:t>
            </a:r>
            <a:r>
              <a:rPr sz="1650" spc="170" dirty="0">
                <a:latin typeface="Tahoma"/>
                <a:cs typeface="Tahoma"/>
              </a:rPr>
              <a:t> </a:t>
            </a:r>
            <a:r>
              <a:rPr sz="1650" spc="170" dirty="0">
                <a:solidFill>
                  <a:srgbClr val="0077AA"/>
                </a:solidFill>
                <a:latin typeface="Tahoma"/>
                <a:cs typeface="Tahoma"/>
              </a:rPr>
              <a:t>dépendances </a:t>
            </a:r>
            <a:r>
              <a:rPr sz="1650" spc="170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endParaRPr sz="1650" dirty="0">
              <a:latin typeface="Tahoma"/>
              <a:cs typeface="Tahoma"/>
            </a:endParaRPr>
          </a:p>
          <a:p>
            <a:pPr marL="515620" indent="-250825">
              <a:lnSpc>
                <a:spcPts val="1770"/>
              </a:lnSpc>
              <a:buClr>
                <a:srgbClr val="999999"/>
              </a:buClr>
              <a:buChar char="-"/>
              <a:tabLst>
                <a:tab pos="515620" algn="l"/>
              </a:tabLst>
            </a:pPr>
            <a:r>
              <a:rPr sz="1650" spc="60" dirty="0">
                <a:solidFill>
                  <a:srgbClr val="0077AA"/>
                </a:solidFill>
                <a:latin typeface="Tahoma"/>
                <a:cs typeface="Tahoma"/>
              </a:rPr>
              <a:t>nom </a:t>
            </a:r>
            <a:r>
              <a:rPr sz="1650" spc="60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spc="490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650" spc="280" dirty="0">
                <a:latin typeface="Tahoma"/>
                <a:cs typeface="Tahoma"/>
              </a:rPr>
              <a:t>Redis</a:t>
            </a:r>
            <a:endParaRPr sz="1650" dirty="0">
              <a:latin typeface="Tahoma"/>
              <a:cs typeface="Tahoma"/>
            </a:endParaRPr>
          </a:p>
          <a:p>
            <a:pPr marL="516890">
              <a:lnSpc>
                <a:spcPts val="1875"/>
              </a:lnSpc>
            </a:pPr>
            <a:r>
              <a:rPr sz="1650" spc="265" dirty="0">
                <a:solidFill>
                  <a:srgbClr val="0077AA"/>
                </a:solidFill>
                <a:latin typeface="Tahoma"/>
                <a:cs typeface="Tahoma"/>
              </a:rPr>
              <a:t>version </a:t>
            </a:r>
            <a:r>
              <a:rPr sz="1650" spc="265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spc="475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650" spc="140" dirty="0">
                <a:latin typeface="Tahoma"/>
                <a:cs typeface="Tahoma"/>
              </a:rPr>
              <a:t>~16.12.2</a:t>
            </a:r>
            <a:endParaRPr sz="1650" dirty="0">
              <a:latin typeface="Tahoma"/>
              <a:cs typeface="Tahoma"/>
            </a:endParaRPr>
          </a:p>
          <a:p>
            <a:pPr marL="516890">
              <a:lnSpc>
                <a:spcPts val="1925"/>
              </a:lnSpc>
            </a:pPr>
            <a:r>
              <a:rPr sz="1650" spc="270" dirty="0">
                <a:solidFill>
                  <a:srgbClr val="0077AA"/>
                </a:solidFill>
                <a:latin typeface="Tahoma"/>
                <a:cs typeface="Tahoma"/>
              </a:rPr>
              <a:t>dépôt </a:t>
            </a:r>
            <a:r>
              <a:rPr sz="1650" spc="270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spc="20" dirty="0">
                <a:solidFill>
                  <a:srgbClr val="999999"/>
                </a:solidFill>
                <a:latin typeface="Tahoma"/>
                <a:cs typeface="Tahoma"/>
              </a:rPr>
              <a:t>  </a:t>
            </a:r>
            <a:r>
              <a:rPr sz="1650" spc="245" dirty="0">
                <a:latin typeface="Tahoma"/>
                <a:cs typeface="Tahoma"/>
              </a:rPr>
              <a:t>https://kubernetes-charts.storage.googleapis.com</a:t>
            </a:r>
            <a:r>
              <a:rPr sz="1650" spc="245" dirty="0">
                <a:solidFill>
                  <a:srgbClr val="999999"/>
                </a:solidFill>
                <a:latin typeface="Tahoma"/>
                <a:cs typeface="Tahoma"/>
              </a:rPr>
              <a:t>​</a:t>
            </a:r>
            <a:r>
              <a:rPr sz="1650" spc="245" dirty="0">
                <a:latin typeface="Tahoma"/>
                <a:cs typeface="Tahoma"/>
              </a:rPr>
              <a:t>​</a:t>
            </a:r>
            <a:r>
              <a:rPr sz="1650" spc="245" dirty="0">
                <a:solidFill>
                  <a:srgbClr val="999999"/>
                </a:solidFill>
                <a:latin typeface="Tahoma"/>
                <a:cs typeface="Tahoma"/>
              </a:rPr>
              <a:t>​</a:t>
            </a:r>
            <a:r>
              <a:rPr sz="1650" spc="210" dirty="0">
                <a:latin typeface="Tahoma"/>
                <a:cs typeface="Tahoma"/>
              </a:rPr>
              <a:t>​</a:t>
            </a:r>
            <a:endParaRPr sz="1650" dirty="0">
              <a:latin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2570494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0" dirty="0"/>
              <a:t>LOGISTIQUE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1647824"/>
            <a:ext cx="95250" cy="9524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177924" y="1345564"/>
            <a:ext cx="6270626" cy="98110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000125">
              <a:lnSpc>
                <a:spcPct val="151800"/>
              </a:lnSpc>
              <a:spcBef>
                <a:spcPts val="100"/>
              </a:spcBef>
            </a:pPr>
            <a:r>
              <a:rPr sz="2100" spc="65" dirty="0">
                <a:solidFill>
                  <a:srgbClr val="333333"/>
                </a:solidFill>
                <a:latin typeface="Trebuchet MS"/>
                <a:cs typeface="Trebuchet MS"/>
              </a:rPr>
              <a:t>Déjeuner </a:t>
            </a:r>
            <a:endParaRPr sz="21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230"/>
              </a:spcBef>
            </a:pPr>
            <a:r>
              <a:rPr sz="2100" spc="60" dirty="0">
                <a:solidFill>
                  <a:srgbClr val="333333"/>
                </a:solidFill>
                <a:latin typeface="Trebuchet MS"/>
                <a:cs typeface="Trebuchet MS"/>
              </a:rPr>
              <a:t>Autre</a:t>
            </a:r>
            <a:r>
              <a:rPr sz="2100" spc="-7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5" dirty="0">
                <a:solidFill>
                  <a:srgbClr val="333333"/>
                </a:solidFill>
                <a:latin typeface="Trebuchet MS"/>
                <a:cs typeface="Trebuchet MS"/>
              </a:rPr>
              <a:t>Des questions ?</a:t>
            </a:r>
            <a:endParaRPr sz="2100">
              <a:latin typeface="Trebuchet MS"/>
              <a:cs typeface="Trebuchet MS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2133599"/>
            <a:ext cx="95250" cy="95249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155826" y="4060818"/>
            <a:ext cx="5213985" cy="13398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12165" marR="5080" indent="-800100">
              <a:lnSpc>
                <a:spcPct val="107800"/>
              </a:lnSpc>
              <a:spcBef>
                <a:spcPts val="100"/>
              </a:spcBef>
            </a:pPr>
            <a:r>
              <a:rPr sz="4000" spc="-65" dirty="0"/>
              <a:t>ARCHITECTURE</a:t>
            </a:r>
            <a:r>
              <a:rPr sz="4000" spc="-175" dirty="0"/>
              <a:t> </a:t>
            </a:r>
            <a:r>
              <a:rPr sz="4000" spc="75" dirty="0"/>
              <a:t>ET </a:t>
            </a:r>
            <a:r>
              <a:rPr sz="4000" spc="-10" dirty="0"/>
              <a:t>COMPOSANTS</a:t>
            </a:r>
            <a:endParaRPr sz="4000"/>
          </a:p>
        </p:txBody>
      </p:sp>
      <p:sp>
        <p:nvSpPr>
          <p:cNvPr id="6" name="object 6"/>
          <p:cNvSpPr txBox="1"/>
          <p:nvPr/>
        </p:nvSpPr>
        <p:spPr>
          <a:xfrm>
            <a:off x="463550" y="7249159"/>
            <a:ext cx="132715" cy="249554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450" spc="25" dirty="0">
                <a:solidFill>
                  <a:srgbClr val="333333"/>
                </a:solidFill>
                <a:latin typeface="Trebuchet MS"/>
                <a:cs typeface="Trebuchet MS"/>
              </a:rPr>
              <a:t>2</a:t>
            </a:r>
            <a:endParaRPr sz="14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40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506324" y="476250"/>
            <a:ext cx="714374" cy="71437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3525499" cy="171449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809624" y="1562099"/>
            <a:ext cx="12211050" cy="9525"/>
          </a:xfrm>
          <a:custGeom>
            <a:avLst/>
            <a:gdLst/>
            <a:ahLst/>
            <a:cxnLst/>
            <a:rect l="l" t="t" r="r" b="b"/>
            <a:pathLst>
              <a:path w="12211050" h="9525">
                <a:moveTo>
                  <a:pt x="12211049" y="9524"/>
                </a:moveTo>
                <a:lnTo>
                  <a:pt x="0" y="9524"/>
                </a:lnTo>
                <a:lnTo>
                  <a:pt x="0" y="0"/>
                </a:lnTo>
                <a:lnTo>
                  <a:pt x="12211049" y="0"/>
                </a:lnTo>
                <a:lnTo>
                  <a:pt x="12211049" y="952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809624" y="1562099"/>
            <a:ext cx="12211050" cy="4972050"/>
            <a:chOff x="809624" y="1562099"/>
            <a:chExt cx="12211050" cy="4972050"/>
          </a:xfrm>
        </p:grpSpPr>
        <p:sp>
          <p:nvSpPr>
            <p:cNvPr id="6" name="object 6"/>
            <p:cNvSpPr/>
            <p:nvPr/>
          </p:nvSpPr>
          <p:spPr>
            <a:xfrm>
              <a:off x="809612" y="1562099"/>
              <a:ext cx="12211050" cy="4972050"/>
            </a:xfrm>
            <a:custGeom>
              <a:avLst/>
              <a:gdLst/>
              <a:ahLst/>
              <a:cxnLst/>
              <a:rect l="l" t="t" r="r" b="b"/>
              <a:pathLst>
                <a:path w="12211050" h="4972050">
                  <a:moveTo>
                    <a:pt x="12211050" y="0"/>
                  </a:moveTo>
                  <a:lnTo>
                    <a:pt x="12201525" y="0"/>
                  </a:lnTo>
                  <a:lnTo>
                    <a:pt x="12201525" y="4962525"/>
                  </a:lnTo>
                  <a:lnTo>
                    <a:pt x="0" y="4962525"/>
                  </a:lnTo>
                  <a:lnTo>
                    <a:pt x="0" y="4972050"/>
                  </a:lnTo>
                  <a:lnTo>
                    <a:pt x="12201525" y="4972050"/>
                  </a:lnTo>
                  <a:lnTo>
                    <a:pt x="12211050" y="4972050"/>
                  </a:lnTo>
                  <a:lnTo>
                    <a:pt x="12211050" y="4962525"/>
                  </a:lnTo>
                  <a:lnTo>
                    <a:pt x="12211050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09624" y="1562099"/>
              <a:ext cx="9525" cy="4972050"/>
            </a:xfrm>
            <a:custGeom>
              <a:avLst/>
              <a:gdLst/>
              <a:ahLst/>
              <a:cxnLst/>
              <a:rect l="l" t="t" r="r" b="b"/>
              <a:pathLst>
                <a:path w="9525" h="4972050">
                  <a:moveTo>
                    <a:pt x="0" y="4972049"/>
                  </a:moveTo>
                  <a:lnTo>
                    <a:pt x="0" y="0"/>
                  </a:lnTo>
                  <a:lnTo>
                    <a:pt x="9524" y="9524"/>
                  </a:lnTo>
                  <a:lnTo>
                    <a:pt x="9524" y="4962524"/>
                  </a:lnTo>
                  <a:lnTo>
                    <a:pt x="0" y="4972049"/>
                  </a:lnTo>
                  <a:close/>
                </a:path>
              </a:pathLst>
            </a:custGeom>
            <a:solidFill>
              <a:srgbClr val="ED21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/>
          <p:nvPr/>
        </p:nvSpPr>
        <p:spPr>
          <a:xfrm>
            <a:off x="818956" y="689923"/>
            <a:ext cx="2932430" cy="354965"/>
          </a:xfrm>
          <a:custGeom>
            <a:avLst/>
            <a:gdLst/>
            <a:ahLst/>
            <a:cxnLst/>
            <a:rect l="l" t="t" r="r" b="b"/>
            <a:pathLst>
              <a:path w="2932429" h="354965">
                <a:moveTo>
                  <a:pt x="167206" y="348301"/>
                </a:moveTo>
                <a:lnTo>
                  <a:pt x="100150" y="348301"/>
                </a:lnTo>
                <a:lnTo>
                  <a:pt x="0" y="5859"/>
                </a:lnTo>
                <a:lnTo>
                  <a:pt x="64669" y="5859"/>
                </a:lnTo>
                <a:lnTo>
                  <a:pt x="133569" y="266162"/>
                </a:lnTo>
                <a:lnTo>
                  <a:pt x="191228" y="266162"/>
                </a:lnTo>
                <a:lnTo>
                  <a:pt x="167206" y="348301"/>
                </a:lnTo>
                <a:close/>
              </a:path>
              <a:path w="2932429" h="354965">
                <a:moveTo>
                  <a:pt x="191228" y="266162"/>
                </a:moveTo>
                <a:lnTo>
                  <a:pt x="133569" y="266162"/>
                </a:lnTo>
                <a:lnTo>
                  <a:pt x="202687" y="5859"/>
                </a:lnTo>
                <a:lnTo>
                  <a:pt x="267356" y="5859"/>
                </a:lnTo>
                <a:lnTo>
                  <a:pt x="191228" y="266162"/>
                </a:lnTo>
                <a:close/>
              </a:path>
              <a:path w="2932429" h="354965">
                <a:moveTo>
                  <a:pt x="327880" y="348301"/>
                </a:moveTo>
                <a:lnTo>
                  <a:pt x="262994" y="348301"/>
                </a:lnTo>
                <a:lnTo>
                  <a:pt x="367810" y="5859"/>
                </a:lnTo>
                <a:lnTo>
                  <a:pt x="434649" y="5859"/>
                </a:lnTo>
                <a:lnTo>
                  <a:pt x="459790" y="87997"/>
                </a:lnTo>
                <a:lnTo>
                  <a:pt x="401121" y="87997"/>
                </a:lnTo>
                <a:lnTo>
                  <a:pt x="367050" y="210282"/>
                </a:lnTo>
                <a:lnTo>
                  <a:pt x="497220" y="210282"/>
                </a:lnTo>
                <a:lnTo>
                  <a:pt x="513626" y="263884"/>
                </a:lnTo>
                <a:lnTo>
                  <a:pt x="351317" y="263884"/>
                </a:lnTo>
                <a:lnTo>
                  <a:pt x="327880" y="348301"/>
                </a:lnTo>
                <a:close/>
              </a:path>
              <a:path w="2932429" h="354965">
                <a:moveTo>
                  <a:pt x="497220" y="210282"/>
                </a:moveTo>
                <a:lnTo>
                  <a:pt x="435192" y="210282"/>
                </a:lnTo>
                <a:lnTo>
                  <a:pt x="401121" y="87997"/>
                </a:lnTo>
                <a:lnTo>
                  <a:pt x="459790" y="87997"/>
                </a:lnTo>
                <a:lnTo>
                  <a:pt x="497220" y="210282"/>
                </a:lnTo>
                <a:close/>
              </a:path>
              <a:path w="2932429" h="354965">
                <a:moveTo>
                  <a:pt x="539465" y="348301"/>
                </a:moveTo>
                <a:lnTo>
                  <a:pt x="474687" y="348301"/>
                </a:lnTo>
                <a:lnTo>
                  <a:pt x="450816" y="263884"/>
                </a:lnTo>
                <a:lnTo>
                  <a:pt x="513626" y="263884"/>
                </a:lnTo>
                <a:lnTo>
                  <a:pt x="539465" y="348301"/>
                </a:lnTo>
                <a:close/>
              </a:path>
              <a:path w="2932429" h="354965">
                <a:moveTo>
                  <a:pt x="791392" y="348301"/>
                </a:moveTo>
                <a:lnTo>
                  <a:pt x="572429" y="348301"/>
                </a:lnTo>
                <a:lnTo>
                  <a:pt x="572429" y="5859"/>
                </a:lnTo>
                <a:lnTo>
                  <a:pt x="634928" y="5859"/>
                </a:lnTo>
                <a:lnTo>
                  <a:pt x="634928" y="292963"/>
                </a:lnTo>
                <a:lnTo>
                  <a:pt x="791392" y="292963"/>
                </a:lnTo>
                <a:lnTo>
                  <a:pt x="791392" y="348301"/>
                </a:lnTo>
                <a:close/>
              </a:path>
              <a:path w="2932429" h="354965">
                <a:moveTo>
                  <a:pt x="936225" y="354594"/>
                </a:moveTo>
                <a:lnTo>
                  <a:pt x="891846" y="347758"/>
                </a:lnTo>
                <a:lnTo>
                  <a:pt x="855826" y="326817"/>
                </a:lnTo>
                <a:lnTo>
                  <a:pt x="832139" y="288623"/>
                </a:lnTo>
                <a:lnTo>
                  <a:pt x="825668" y="238473"/>
                </a:lnTo>
                <a:lnTo>
                  <a:pt x="825224" y="214731"/>
                </a:lnTo>
                <a:lnTo>
                  <a:pt x="825224" y="5859"/>
                </a:lnTo>
                <a:lnTo>
                  <a:pt x="887723" y="5859"/>
                </a:lnTo>
                <a:lnTo>
                  <a:pt x="887797" y="245648"/>
                </a:lnTo>
                <a:lnTo>
                  <a:pt x="887994" y="254254"/>
                </a:lnTo>
                <a:lnTo>
                  <a:pt x="892322" y="279291"/>
                </a:lnTo>
                <a:lnTo>
                  <a:pt x="896131" y="286308"/>
                </a:lnTo>
                <a:lnTo>
                  <a:pt x="936225" y="300558"/>
                </a:lnTo>
                <a:lnTo>
                  <a:pt x="1035950" y="300558"/>
                </a:lnTo>
                <a:lnTo>
                  <a:pt x="1031167" y="309564"/>
                </a:lnTo>
                <a:lnTo>
                  <a:pt x="999809" y="339105"/>
                </a:lnTo>
                <a:lnTo>
                  <a:pt x="959635" y="352885"/>
                </a:lnTo>
                <a:lnTo>
                  <a:pt x="948208" y="354167"/>
                </a:lnTo>
                <a:lnTo>
                  <a:pt x="936225" y="354594"/>
                </a:lnTo>
                <a:close/>
              </a:path>
              <a:path w="2932429" h="354965">
                <a:moveTo>
                  <a:pt x="1035950" y="300558"/>
                </a:moveTo>
                <a:lnTo>
                  <a:pt x="936225" y="300558"/>
                </a:lnTo>
                <a:lnTo>
                  <a:pt x="944207" y="300226"/>
                </a:lnTo>
                <a:lnTo>
                  <a:pt x="951442" y="299229"/>
                </a:lnTo>
                <a:lnTo>
                  <a:pt x="980278" y="279291"/>
                </a:lnTo>
                <a:lnTo>
                  <a:pt x="981869" y="276687"/>
                </a:lnTo>
                <a:lnTo>
                  <a:pt x="984943" y="5859"/>
                </a:lnTo>
                <a:lnTo>
                  <a:pt x="1047225" y="5859"/>
                </a:lnTo>
                <a:lnTo>
                  <a:pt x="1047225" y="214731"/>
                </a:lnTo>
                <a:lnTo>
                  <a:pt x="1046809" y="238215"/>
                </a:lnTo>
                <a:lnTo>
                  <a:pt x="1040546" y="288406"/>
                </a:lnTo>
                <a:lnTo>
                  <a:pt x="1040498" y="288623"/>
                </a:lnTo>
                <a:lnTo>
                  <a:pt x="1036603" y="299229"/>
                </a:lnTo>
                <a:lnTo>
                  <a:pt x="1036496" y="299521"/>
                </a:lnTo>
                <a:lnTo>
                  <a:pt x="1035950" y="300558"/>
                </a:lnTo>
                <a:close/>
              </a:path>
              <a:path w="2932429" h="354965">
                <a:moveTo>
                  <a:pt x="1318466" y="348301"/>
                </a:moveTo>
                <a:lnTo>
                  <a:pt x="1103626" y="348301"/>
                </a:lnTo>
                <a:lnTo>
                  <a:pt x="1103626" y="5859"/>
                </a:lnTo>
                <a:lnTo>
                  <a:pt x="1314343" y="5859"/>
                </a:lnTo>
                <a:lnTo>
                  <a:pt x="1314343" y="61196"/>
                </a:lnTo>
                <a:lnTo>
                  <a:pt x="1165908" y="61196"/>
                </a:lnTo>
                <a:lnTo>
                  <a:pt x="1165908" y="129988"/>
                </a:lnTo>
                <a:lnTo>
                  <a:pt x="1307833" y="129988"/>
                </a:lnTo>
                <a:lnTo>
                  <a:pt x="1307833" y="185326"/>
                </a:lnTo>
                <a:lnTo>
                  <a:pt x="1165908" y="185326"/>
                </a:lnTo>
                <a:lnTo>
                  <a:pt x="1165908" y="292963"/>
                </a:lnTo>
                <a:lnTo>
                  <a:pt x="1318466" y="292963"/>
                </a:lnTo>
                <a:lnTo>
                  <a:pt x="1318466" y="348301"/>
                </a:lnTo>
                <a:close/>
              </a:path>
              <a:path w="2932429" h="354965">
                <a:moveTo>
                  <a:pt x="1574225" y="300558"/>
                </a:moveTo>
                <a:lnTo>
                  <a:pt x="1463950" y="300558"/>
                </a:lnTo>
                <a:lnTo>
                  <a:pt x="1478015" y="299778"/>
                </a:lnTo>
                <a:lnTo>
                  <a:pt x="1490262" y="297439"/>
                </a:lnTo>
                <a:lnTo>
                  <a:pt x="1520942" y="273161"/>
                </a:lnTo>
                <a:lnTo>
                  <a:pt x="1524821" y="253359"/>
                </a:lnTo>
                <a:lnTo>
                  <a:pt x="1524170" y="243736"/>
                </a:lnTo>
                <a:lnTo>
                  <a:pt x="1499377" y="212941"/>
                </a:lnTo>
                <a:lnTo>
                  <a:pt x="1451689" y="200083"/>
                </a:lnTo>
                <a:lnTo>
                  <a:pt x="1429384" y="193905"/>
                </a:lnTo>
                <a:lnTo>
                  <a:pt x="1394175" y="177032"/>
                </a:lnTo>
                <a:lnTo>
                  <a:pt x="1364261" y="139537"/>
                </a:lnTo>
                <a:lnTo>
                  <a:pt x="1358592" y="104924"/>
                </a:lnTo>
                <a:lnTo>
                  <a:pt x="1360592" y="82341"/>
                </a:lnTo>
                <a:lnTo>
                  <a:pt x="1376597" y="44256"/>
                </a:lnTo>
                <a:lnTo>
                  <a:pt x="1407853" y="16174"/>
                </a:lnTo>
                <a:lnTo>
                  <a:pt x="1449844" y="1797"/>
                </a:lnTo>
                <a:lnTo>
                  <a:pt x="1474583" y="0"/>
                </a:lnTo>
                <a:lnTo>
                  <a:pt x="1484512" y="278"/>
                </a:lnTo>
                <a:lnTo>
                  <a:pt x="1526795" y="7032"/>
                </a:lnTo>
                <a:lnTo>
                  <a:pt x="1566487" y="19747"/>
                </a:lnTo>
                <a:lnTo>
                  <a:pt x="1566487" y="54035"/>
                </a:lnTo>
                <a:lnTo>
                  <a:pt x="1476753" y="54035"/>
                </a:lnTo>
                <a:lnTo>
                  <a:pt x="1463658" y="54788"/>
                </a:lnTo>
                <a:lnTo>
                  <a:pt x="1427343" y="72603"/>
                </a:lnTo>
                <a:lnTo>
                  <a:pt x="1418920" y="98196"/>
                </a:lnTo>
                <a:lnTo>
                  <a:pt x="1419401" y="104924"/>
                </a:lnTo>
                <a:lnTo>
                  <a:pt x="1419510" y="106456"/>
                </a:lnTo>
                <a:lnTo>
                  <a:pt x="1454096" y="137238"/>
                </a:lnTo>
                <a:lnTo>
                  <a:pt x="1490751" y="146047"/>
                </a:lnTo>
                <a:lnTo>
                  <a:pt x="1513360" y="152557"/>
                </a:lnTo>
                <a:lnTo>
                  <a:pt x="1549059" y="170786"/>
                </a:lnTo>
                <a:lnTo>
                  <a:pt x="1579399" y="212100"/>
                </a:lnTo>
                <a:lnTo>
                  <a:pt x="1585150" y="250538"/>
                </a:lnTo>
                <a:lnTo>
                  <a:pt x="1583270" y="273161"/>
                </a:lnTo>
                <a:lnTo>
                  <a:pt x="1583177" y="274287"/>
                </a:lnTo>
                <a:lnTo>
                  <a:pt x="1577256" y="295079"/>
                </a:lnTo>
                <a:lnTo>
                  <a:pt x="1574225" y="300558"/>
                </a:lnTo>
                <a:close/>
              </a:path>
              <a:path w="2932429" h="354965">
                <a:moveTo>
                  <a:pt x="1566487" y="87455"/>
                </a:moveTo>
                <a:lnTo>
                  <a:pt x="1524801" y="64099"/>
                </a:lnTo>
                <a:lnTo>
                  <a:pt x="1486234" y="54415"/>
                </a:lnTo>
                <a:lnTo>
                  <a:pt x="1476753" y="54035"/>
                </a:lnTo>
                <a:lnTo>
                  <a:pt x="1566487" y="54035"/>
                </a:lnTo>
                <a:lnTo>
                  <a:pt x="1566487" y="87455"/>
                </a:lnTo>
                <a:close/>
              </a:path>
              <a:path w="2932429" h="354965">
                <a:moveTo>
                  <a:pt x="1463950" y="354594"/>
                </a:moveTo>
                <a:lnTo>
                  <a:pt x="1416208" y="349494"/>
                </a:lnTo>
                <a:lnTo>
                  <a:pt x="1377166" y="337694"/>
                </a:lnTo>
                <a:lnTo>
                  <a:pt x="1362715" y="331916"/>
                </a:lnTo>
                <a:lnTo>
                  <a:pt x="1362715" y="262365"/>
                </a:lnTo>
                <a:lnTo>
                  <a:pt x="1380733" y="273432"/>
                </a:lnTo>
                <a:lnTo>
                  <a:pt x="1396596" y="282330"/>
                </a:lnTo>
                <a:lnTo>
                  <a:pt x="1432375" y="296652"/>
                </a:lnTo>
                <a:lnTo>
                  <a:pt x="1463950" y="300558"/>
                </a:lnTo>
                <a:lnTo>
                  <a:pt x="1574225" y="300558"/>
                </a:lnTo>
                <a:lnTo>
                  <a:pt x="1567389" y="312914"/>
                </a:lnTo>
                <a:lnTo>
                  <a:pt x="1553575" y="327793"/>
                </a:lnTo>
                <a:lnTo>
                  <a:pt x="1536133" y="339518"/>
                </a:lnTo>
                <a:lnTo>
                  <a:pt x="1515381" y="347894"/>
                </a:lnTo>
                <a:lnTo>
                  <a:pt x="1491320" y="352919"/>
                </a:lnTo>
                <a:lnTo>
                  <a:pt x="1463950" y="354594"/>
                </a:lnTo>
                <a:close/>
              </a:path>
              <a:path w="2932429" h="354965">
                <a:moveTo>
                  <a:pt x="1775229" y="348301"/>
                </a:moveTo>
                <a:lnTo>
                  <a:pt x="1680396" y="348301"/>
                </a:lnTo>
                <a:lnTo>
                  <a:pt x="1680396" y="242183"/>
                </a:lnTo>
                <a:lnTo>
                  <a:pt x="1775229" y="242183"/>
                </a:lnTo>
                <a:lnTo>
                  <a:pt x="1775229" y="348301"/>
                </a:lnTo>
                <a:close/>
              </a:path>
              <a:path w="2932429" h="354965">
                <a:moveTo>
                  <a:pt x="2037573" y="348301"/>
                </a:moveTo>
                <a:lnTo>
                  <a:pt x="1975074" y="348301"/>
                </a:lnTo>
                <a:lnTo>
                  <a:pt x="1975074" y="196177"/>
                </a:lnTo>
                <a:lnTo>
                  <a:pt x="1864725" y="5859"/>
                </a:lnTo>
                <a:lnTo>
                  <a:pt x="1932866" y="5859"/>
                </a:lnTo>
                <a:lnTo>
                  <a:pt x="2006432" y="138994"/>
                </a:lnTo>
                <a:lnTo>
                  <a:pt x="2070859" y="138994"/>
                </a:lnTo>
                <a:lnTo>
                  <a:pt x="2037573" y="196177"/>
                </a:lnTo>
                <a:lnTo>
                  <a:pt x="2037573" y="348301"/>
                </a:lnTo>
                <a:close/>
              </a:path>
              <a:path w="2932429" h="354965">
                <a:moveTo>
                  <a:pt x="2070859" y="138994"/>
                </a:moveTo>
                <a:lnTo>
                  <a:pt x="2006432" y="138994"/>
                </a:lnTo>
                <a:lnTo>
                  <a:pt x="2079782" y="5859"/>
                </a:lnTo>
                <a:lnTo>
                  <a:pt x="2148357" y="5859"/>
                </a:lnTo>
                <a:lnTo>
                  <a:pt x="2070859" y="138994"/>
                </a:lnTo>
                <a:close/>
              </a:path>
              <a:path w="2932429" h="354965">
                <a:moveTo>
                  <a:pt x="2200743" y="348301"/>
                </a:moveTo>
                <a:lnTo>
                  <a:pt x="2135857" y="348301"/>
                </a:lnTo>
                <a:lnTo>
                  <a:pt x="2240673" y="5859"/>
                </a:lnTo>
                <a:lnTo>
                  <a:pt x="2307512" y="5859"/>
                </a:lnTo>
                <a:lnTo>
                  <a:pt x="2332653" y="87997"/>
                </a:lnTo>
                <a:lnTo>
                  <a:pt x="2273984" y="87997"/>
                </a:lnTo>
                <a:lnTo>
                  <a:pt x="2239913" y="210282"/>
                </a:lnTo>
                <a:lnTo>
                  <a:pt x="2370082" y="210282"/>
                </a:lnTo>
                <a:lnTo>
                  <a:pt x="2386489" y="263884"/>
                </a:lnTo>
                <a:lnTo>
                  <a:pt x="2224180" y="263884"/>
                </a:lnTo>
                <a:lnTo>
                  <a:pt x="2200743" y="348301"/>
                </a:lnTo>
                <a:close/>
              </a:path>
              <a:path w="2932429" h="354965">
                <a:moveTo>
                  <a:pt x="2465257" y="348301"/>
                </a:moveTo>
                <a:lnTo>
                  <a:pt x="2412328" y="348301"/>
                </a:lnTo>
                <a:lnTo>
                  <a:pt x="2406447" y="329087"/>
                </a:lnTo>
                <a:lnTo>
                  <a:pt x="2406447" y="6944"/>
                </a:lnTo>
                <a:lnTo>
                  <a:pt x="2480881" y="6944"/>
                </a:lnTo>
                <a:lnTo>
                  <a:pt x="2496784" y="53709"/>
                </a:lnTo>
                <a:lnTo>
                  <a:pt x="2456033" y="53709"/>
                </a:lnTo>
                <a:lnTo>
                  <a:pt x="2465257" y="348301"/>
                </a:lnTo>
                <a:close/>
              </a:path>
              <a:path w="2932429" h="354965">
                <a:moveTo>
                  <a:pt x="2576861" y="152123"/>
                </a:moveTo>
                <a:lnTo>
                  <a:pt x="2530251" y="152123"/>
                </a:lnTo>
                <a:lnTo>
                  <a:pt x="2580055" y="6944"/>
                </a:lnTo>
                <a:lnTo>
                  <a:pt x="2654706" y="6944"/>
                </a:lnTo>
                <a:lnTo>
                  <a:pt x="2654706" y="53709"/>
                </a:lnTo>
                <a:lnTo>
                  <a:pt x="2604902" y="53709"/>
                </a:lnTo>
                <a:lnTo>
                  <a:pt x="2576861" y="152123"/>
                </a:lnTo>
                <a:close/>
              </a:path>
              <a:path w="2932429" h="354965">
                <a:moveTo>
                  <a:pt x="2553796" y="233068"/>
                </a:moveTo>
                <a:lnTo>
                  <a:pt x="2507357" y="233068"/>
                </a:lnTo>
                <a:lnTo>
                  <a:pt x="2456033" y="53709"/>
                </a:lnTo>
                <a:lnTo>
                  <a:pt x="2496784" y="53709"/>
                </a:lnTo>
                <a:lnTo>
                  <a:pt x="2530251" y="152123"/>
                </a:lnTo>
                <a:lnTo>
                  <a:pt x="2576861" y="152123"/>
                </a:lnTo>
                <a:lnTo>
                  <a:pt x="2553796" y="233068"/>
                </a:lnTo>
                <a:close/>
              </a:path>
              <a:path w="2932429" h="354965">
                <a:moveTo>
                  <a:pt x="2654706" y="348301"/>
                </a:moveTo>
                <a:lnTo>
                  <a:pt x="2595679" y="348301"/>
                </a:lnTo>
                <a:lnTo>
                  <a:pt x="2604902" y="53709"/>
                </a:lnTo>
                <a:lnTo>
                  <a:pt x="2654706" y="53709"/>
                </a:lnTo>
                <a:lnTo>
                  <a:pt x="2654706" y="348301"/>
                </a:lnTo>
                <a:close/>
              </a:path>
              <a:path w="2932429" h="354965">
                <a:moveTo>
                  <a:pt x="2370082" y="210282"/>
                </a:moveTo>
                <a:lnTo>
                  <a:pt x="2308054" y="210282"/>
                </a:lnTo>
                <a:lnTo>
                  <a:pt x="2273984" y="87997"/>
                </a:lnTo>
                <a:lnTo>
                  <a:pt x="2332653" y="87997"/>
                </a:lnTo>
                <a:lnTo>
                  <a:pt x="2370082" y="210282"/>
                </a:lnTo>
                <a:close/>
              </a:path>
              <a:path w="2932429" h="354965">
                <a:moveTo>
                  <a:pt x="2406447" y="348301"/>
                </a:moveTo>
                <a:lnTo>
                  <a:pt x="2347550" y="348301"/>
                </a:lnTo>
                <a:lnTo>
                  <a:pt x="2323679" y="263884"/>
                </a:lnTo>
                <a:lnTo>
                  <a:pt x="2386489" y="263884"/>
                </a:lnTo>
                <a:lnTo>
                  <a:pt x="2406447" y="329087"/>
                </a:lnTo>
                <a:lnTo>
                  <a:pt x="2406447" y="348301"/>
                </a:lnTo>
                <a:close/>
              </a:path>
              <a:path w="2932429" h="354965">
                <a:moveTo>
                  <a:pt x="2412328" y="348301"/>
                </a:moveTo>
                <a:lnTo>
                  <a:pt x="2406447" y="348301"/>
                </a:lnTo>
                <a:lnTo>
                  <a:pt x="2406447" y="329087"/>
                </a:lnTo>
                <a:lnTo>
                  <a:pt x="2412328" y="348301"/>
                </a:lnTo>
                <a:close/>
              </a:path>
              <a:path w="2932429" h="354965">
                <a:moveTo>
                  <a:pt x="2931806" y="348301"/>
                </a:moveTo>
                <a:lnTo>
                  <a:pt x="2712843" y="348301"/>
                </a:lnTo>
                <a:lnTo>
                  <a:pt x="2712843" y="5859"/>
                </a:lnTo>
                <a:lnTo>
                  <a:pt x="2775343" y="5859"/>
                </a:lnTo>
                <a:lnTo>
                  <a:pt x="2775343" y="292963"/>
                </a:lnTo>
                <a:lnTo>
                  <a:pt x="2931806" y="292963"/>
                </a:lnTo>
                <a:lnTo>
                  <a:pt x="2931806" y="348301"/>
                </a:lnTo>
                <a:close/>
              </a:path>
            </a:pathLst>
          </a:custGeom>
          <a:solidFill>
            <a:srgbClr val="ED21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949325" y="1635125"/>
            <a:ext cx="6711950" cy="48012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925"/>
              </a:lnSpc>
              <a:spcBef>
                <a:spcPts val="100"/>
              </a:spcBef>
            </a:pPr>
            <a:r>
              <a:rPr sz="1650" dirty="0">
                <a:solidFill>
                  <a:srgbClr val="6F808F"/>
                </a:solidFill>
                <a:latin typeface="Tahoma"/>
                <a:cs typeface="Tahoma"/>
              </a:rPr>
              <a:t>#</a:t>
            </a:r>
            <a:r>
              <a:rPr sz="1650" spc="420" dirty="0">
                <a:solidFill>
                  <a:srgbClr val="6F808F"/>
                </a:solidFill>
                <a:latin typeface="Tahoma"/>
                <a:cs typeface="Tahoma"/>
              </a:rPr>
              <a:t> </a:t>
            </a:r>
            <a:r>
              <a:rPr sz="1650" spc="245" dirty="0">
                <a:solidFill>
                  <a:srgbClr val="6F808F"/>
                </a:solidFill>
                <a:latin typeface="Tahoma"/>
                <a:cs typeface="Tahoma"/>
              </a:rPr>
              <a:t>Défaut</a:t>
            </a:r>
            <a:r>
              <a:rPr sz="1650" spc="425" dirty="0">
                <a:solidFill>
                  <a:srgbClr val="6F808F"/>
                </a:solidFill>
                <a:latin typeface="Tahoma"/>
                <a:cs typeface="Tahoma"/>
              </a:rPr>
              <a:t> </a:t>
            </a:r>
            <a:r>
              <a:rPr sz="1650" spc="220" dirty="0">
                <a:solidFill>
                  <a:srgbClr val="6F808F"/>
                </a:solidFill>
                <a:latin typeface="Tahoma"/>
                <a:cs typeface="Tahoma"/>
              </a:rPr>
              <a:t>valeurs</a:t>
            </a:r>
            <a:r>
              <a:rPr sz="1650" spc="420" dirty="0">
                <a:solidFill>
                  <a:srgbClr val="6F808F"/>
                </a:solidFill>
                <a:latin typeface="Tahoma"/>
                <a:cs typeface="Tahoma"/>
              </a:rPr>
              <a:t> </a:t>
            </a:r>
            <a:r>
              <a:rPr sz="1650" spc="315" dirty="0">
                <a:solidFill>
                  <a:srgbClr val="6F808F"/>
                </a:solidFill>
                <a:latin typeface="Tahoma"/>
                <a:cs typeface="Tahoma"/>
              </a:rPr>
              <a:t>pour</a:t>
            </a:r>
            <a:r>
              <a:rPr sz="1650" spc="425" dirty="0">
                <a:solidFill>
                  <a:srgbClr val="6F808F"/>
                </a:solidFill>
                <a:latin typeface="Tahoma"/>
                <a:cs typeface="Tahoma"/>
              </a:rPr>
              <a:t> </a:t>
            </a:r>
            <a:r>
              <a:rPr sz="1650" spc="220" dirty="0">
                <a:solidFill>
                  <a:srgbClr val="6F808F"/>
                </a:solidFill>
                <a:latin typeface="Tahoma"/>
                <a:cs typeface="Tahoma"/>
              </a:rPr>
              <a:t>dockercoins.</a:t>
            </a:r>
            <a:endParaRPr sz="1650">
              <a:latin typeface="Tahoma"/>
              <a:cs typeface="Tahoma"/>
            </a:endParaRPr>
          </a:p>
          <a:p>
            <a:pPr marL="12700" marR="5080">
              <a:lnSpc>
                <a:spcPts val="1880"/>
              </a:lnSpc>
              <a:spcBef>
                <a:spcPts val="90"/>
              </a:spcBef>
            </a:pPr>
            <a:r>
              <a:rPr sz="1650" dirty="0">
                <a:solidFill>
                  <a:srgbClr val="6F808F"/>
                </a:solidFill>
                <a:latin typeface="Tahoma"/>
                <a:cs typeface="Tahoma"/>
              </a:rPr>
              <a:t>#</a:t>
            </a:r>
            <a:r>
              <a:rPr sz="1650" spc="450" dirty="0">
                <a:solidFill>
                  <a:srgbClr val="6F808F"/>
                </a:solidFill>
                <a:latin typeface="Tahoma"/>
                <a:cs typeface="Tahoma"/>
              </a:rPr>
              <a:t> </a:t>
            </a:r>
            <a:r>
              <a:rPr sz="1650" spc="210" dirty="0">
                <a:solidFill>
                  <a:srgbClr val="6F808F"/>
                </a:solidFill>
                <a:latin typeface="Tahoma"/>
                <a:cs typeface="Tahoma"/>
              </a:rPr>
              <a:t>Déclarer</a:t>
            </a:r>
            <a:r>
              <a:rPr sz="1650" spc="450" dirty="0">
                <a:solidFill>
                  <a:srgbClr val="6F808F"/>
                </a:solidFill>
                <a:latin typeface="Tahoma"/>
                <a:cs typeface="Tahoma"/>
              </a:rPr>
              <a:t> </a:t>
            </a:r>
            <a:r>
              <a:rPr sz="1650" spc="275" dirty="0">
                <a:solidFill>
                  <a:srgbClr val="6F808F"/>
                </a:solidFill>
                <a:latin typeface="Tahoma"/>
                <a:cs typeface="Tahoma"/>
              </a:rPr>
              <a:t>variables</a:t>
            </a:r>
            <a:r>
              <a:rPr sz="1650" spc="450" dirty="0">
                <a:solidFill>
                  <a:srgbClr val="6F808F"/>
                </a:solidFill>
                <a:latin typeface="Tahoma"/>
                <a:cs typeface="Tahoma"/>
              </a:rPr>
              <a:t> </a:t>
            </a:r>
            <a:r>
              <a:rPr sz="1650" spc="265" dirty="0">
                <a:solidFill>
                  <a:srgbClr val="6F808F"/>
                </a:solidFill>
                <a:latin typeface="Tahoma"/>
                <a:cs typeface="Tahoma"/>
              </a:rPr>
              <a:t>à</a:t>
            </a:r>
            <a:r>
              <a:rPr sz="1650" spc="455" dirty="0">
                <a:solidFill>
                  <a:srgbClr val="6F808F"/>
                </a:solidFill>
                <a:latin typeface="Tahoma"/>
                <a:cs typeface="Tahoma"/>
              </a:rPr>
              <a:t> </a:t>
            </a:r>
            <a:r>
              <a:rPr sz="1650" spc="95" dirty="0">
                <a:solidFill>
                  <a:srgbClr val="6F808F"/>
                </a:solidFill>
                <a:latin typeface="Tahoma"/>
                <a:cs typeface="Tahoma"/>
              </a:rPr>
              <a:t>être</a:t>
            </a:r>
            <a:r>
              <a:rPr sz="1650" spc="450" dirty="0">
                <a:solidFill>
                  <a:srgbClr val="6F808F"/>
                </a:solidFill>
                <a:latin typeface="Tahoma"/>
                <a:cs typeface="Tahoma"/>
              </a:rPr>
              <a:t> </a:t>
            </a:r>
            <a:r>
              <a:rPr sz="1650" spc="150" dirty="0">
                <a:solidFill>
                  <a:srgbClr val="6F808F"/>
                </a:solidFill>
                <a:latin typeface="Tahoma"/>
                <a:cs typeface="Tahoma"/>
              </a:rPr>
              <a:t>passé</a:t>
            </a:r>
            <a:r>
              <a:rPr sz="1650" spc="450" dirty="0">
                <a:solidFill>
                  <a:srgbClr val="6F808F"/>
                </a:solidFill>
                <a:latin typeface="Tahoma"/>
                <a:cs typeface="Tahoma"/>
              </a:rPr>
              <a:t> </a:t>
            </a:r>
            <a:r>
              <a:rPr sz="1650" spc="300" dirty="0">
                <a:solidFill>
                  <a:srgbClr val="6F808F"/>
                </a:solidFill>
                <a:latin typeface="Tahoma"/>
                <a:cs typeface="Tahoma"/>
              </a:rPr>
              <a:t>dans</a:t>
            </a:r>
            <a:r>
              <a:rPr sz="1650" spc="455" dirty="0">
                <a:solidFill>
                  <a:srgbClr val="6F808F"/>
                </a:solidFill>
                <a:latin typeface="Tahoma"/>
                <a:cs typeface="Tahoma"/>
              </a:rPr>
              <a:t> </a:t>
            </a:r>
            <a:r>
              <a:rPr sz="1650" spc="175" dirty="0">
                <a:solidFill>
                  <a:srgbClr val="6F808F"/>
                </a:solidFill>
                <a:latin typeface="Tahoma"/>
                <a:cs typeface="Tahoma"/>
              </a:rPr>
              <a:t>ton</a:t>
            </a:r>
            <a:r>
              <a:rPr sz="1650" spc="450" dirty="0">
                <a:solidFill>
                  <a:srgbClr val="6F808F"/>
                </a:solidFill>
                <a:latin typeface="Tahoma"/>
                <a:cs typeface="Tahoma"/>
              </a:rPr>
              <a:t> </a:t>
            </a:r>
            <a:r>
              <a:rPr sz="1650" spc="215" dirty="0">
                <a:solidFill>
                  <a:srgbClr val="6F808F"/>
                </a:solidFill>
                <a:latin typeface="Tahoma"/>
                <a:cs typeface="Tahoma"/>
              </a:rPr>
              <a:t>modèles.nombre </a:t>
            </a:r>
            <a:r>
              <a:rPr sz="1650" spc="235" dirty="0">
                <a:solidFill>
                  <a:srgbClr val="0077AA"/>
                </a:solidFill>
                <a:latin typeface="Tahoma"/>
                <a:cs typeface="Tahoma"/>
              </a:rPr>
              <a:t>de répliques </a:t>
            </a:r>
            <a:r>
              <a:rPr sz="1650" spc="235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endParaRPr sz="1650">
              <a:latin typeface="Tahoma"/>
              <a:cs typeface="Tahoma"/>
            </a:endParaRPr>
          </a:p>
          <a:p>
            <a:pPr marL="264795">
              <a:lnSpc>
                <a:spcPts val="1770"/>
              </a:lnSpc>
            </a:pPr>
            <a:r>
              <a:rPr sz="1650" spc="204" dirty="0">
                <a:solidFill>
                  <a:srgbClr val="0077AA"/>
                </a:solidFill>
                <a:latin typeface="Tahoma"/>
                <a:cs typeface="Tahoma"/>
              </a:rPr>
              <a:t>hasher </a:t>
            </a:r>
            <a:r>
              <a:rPr sz="1650" spc="204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spc="470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650" spc="40" dirty="0">
                <a:solidFill>
                  <a:srgbClr val="990054"/>
                </a:solidFill>
                <a:latin typeface="Tahoma"/>
                <a:cs typeface="Tahoma"/>
              </a:rPr>
              <a:t>1</a:t>
            </a:r>
            <a:endParaRPr sz="1650">
              <a:latin typeface="Tahoma"/>
              <a:cs typeface="Tahoma"/>
            </a:endParaRPr>
          </a:p>
          <a:p>
            <a:pPr marL="12700" marR="5302885" indent="252095">
              <a:lnSpc>
                <a:spcPts val="1880"/>
              </a:lnSpc>
              <a:spcBef>
                <a:spcPts val="95"/>
              </a:spcBef>
            </a:pPr>
            <a:r>
              <a:rPr sz="1650" spc="185" dirty="0">
                <a:solidFill>
                  <a:srgbClr val="0077AA"/>
                </a:solidFill>
                <a:latin typeface="Tahoma"/>
                <a:cs typeface="Tahoma"/>
              </a:rPr>
              <a:t>travailleur </a:t>
            </a:r>
            <a:r>
              <a:rPr sz="1650" spc="185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spc="480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650" spc="40" dirty="0">
                <a:solidFill>
                  <a:srgbClr val="990054"/>
                </a:solidFill>
                <a:latin typeface="Tahoma"/>
                <a:cs typeface="Tahoma"/>
              </a:rPr>
              <a:t>1 </a:t>
            </a:r>
            <a:r>
              <a:rPr sz="1650" spc="145" dirty="0">
                <a:solidFill>
                  <a:srgbClr val="0077AA"/>
                </a:solidFill>
                <a:latin typeface="Tahoma"/>
                <a:cs typeface="Tahoma"/>
              </a:rPr>
              <a:t>image </a:t>
            </a:r>
            <a:r>
              <a:rPr sz="1650" spc="145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endParaRPr sz="1650">
              <a:latin typeface="Tahoma"/>
              <a:cs typeface="Tahoma"/>
            </a:endParaRPr>
          </a:p>
          <a:p>
            <a:pPr marL="264795">
              <a:lnSpc>
                <a:spcPts val="1770"/>
              </a:lnSpc>
            </a:pPr>
            <a:r>
              <a:rPr sz="1650" spc="275" dirty="0">
                <a:solidFill>
                  <a:srgbClr val="0077AA"/>
                </a:solidFill>
                <a:latin typeface="Tahoma"/>
                <a:cs typeface="Tahoma"/>
              </a:rPr>
              <a:t>défaut </a:t>
            </a:r>
            <a:r>
              <a:rPr sz="1650" spc="275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endParaRPr sz="1650">
              <a:latin typeface="Tahoma"/>
              <a:cs typeface="Tahoma"/>
            </a:endParaRPr>
          </a:p>
          <a:p>
            <a:pPr marL="264795" marR="4420235" indent="252095">
              <a:lnSpc>
                <a:spcPts val="1880"/>
              </a:lnSpc>
              <a:spcBef>
                <a:spcPts val="95"/>
              </a:spcBef>
            </a:pPr>
            <a:r>
              <a:rPr sz="1650" spc="265" dirty="0">
                <a:solidFill>
                  <a:srgbClr val="0077AA"/>
                </a:solidFill>
                <a:latin typeface="Tahoma"/>
                <a:cs typeface="Tahoma"/>
              </a:rPr>
              <a:t>version </a:t>
            </a:r>
            <a:r>
              <a:rPr sz="1650" spc="265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spc="475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650" spc="245" dirty="0">
                <a:solidFill>
                  <a:srgbClr val="669900"/>
                </a:solidFill>
                <a:latin typeface="Tahoma"/>
                <a:cs typeface="Tahoma"/>
              </a:rPr>
              <a:t>"1.0" </a:t>
            </a:r>
            <a:r>
              <a:rPr sz="1650" spc="215" dirty="0">
                <a:solidFill>
                  <a:srgbClr val="0077AA"/>
                </a:solidFill>
                <a:latin typeface="Tahoma"/>
                <a:cs typeface="Tahoma"/>
              </a:rPr>
              <a:t>rng </a:t>
            </a:r>
            <a:r>
              <a:rPr sz="1650" spc="215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endParaRPr sz="1650">
              <a:latin typeface="Tahoma"/>
              <a:cs typeface="Tahoma"/>
            </a:endParaRPr>
          </a:p>
          <a:p>
            <a:pPr marL="516890">
              <a:lnSpc>
                <a:spcPts val="1770"/>
              </a:lnSpc>
            </a:pPr>
            <a:r>
              <a:rPr sz="1650" spc="270" dirty="0">
                <a:solidFill>
                  <a:srgbClr val="0077AA"/>
                </a:solidFill>
                <a:latin typeface="Tahoma"/>
                <a:cs typeface="Tahoma"/>
              </a:rPr>
              <a:t>dépôt </a:t>
            </a:r>
            <a:r>
              <a:rPr sz="1650" spc="270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spc="40" dirty="0">
                <a:solidFill>
                  <a:srgbClr val="999999"/>
                </a:solidFill>
                <a:latin typeface="Tahoma"/>
                <a:cs typeface="Tahoma"/>
              </a:rPr>
              <a:t>  </a:t>
            </a:r>
            <a:r>
              <a:rPr sz="1650" spc="260" dirty="0">
                <a:latin typeface="Tahoma"/>
                <a:cs typeface="Tahoma"/>
              </a:rPr>
              <a:t>formation/dockercoins </a:t>
            </a:r>
            <a:r>
              <a:rPr sz="1650" spc="260" dirty="0">
                <a:solidFill>
                  <a:srgbClr val="999999"/>
                </a:solidFill>
                <a:latin typeface="Tahoma"/>
                <a:cs typeface="Tahoma"/>
              </a:rPr>
              <a:t>- </a:t>
            </a:r>
            <a:r>
              <a:rPr sz="1650" spc="150" dirty="0">
                <a:latin typeface="Tahoma"/>
                <a:cs typeface="Tahoma"/>
              </a:rPr>
              <a:t>générateur de nombres aléatoires</a:t>
            </a:r>
            <a:endParaRPr sz="1650">
              <a:latin typeface="Tahoma"/>
              <a:cs typeface="Tahoma"/>
            </a:endParaRPr>
          </a:p>
          <a:p>
            <a:pPr marL="264795">
              <a:lnSpc>
                <a:spcPts val="1875"/>
              </a:lnSpc>
            </a:pPr>
            <a:r>
              <a:rPr sz="1650" spc="195" dirty="0">
                <a:solidFill>
                  <a:srgbClr val="0077AA"/>
                </a:solidFill>
                <a:latin typeface="Tahoma"/>
                <a:cs typeface="Tahoma"/>
              </a:rPr>
              <a:t>hasher </a:t>
            </a:r>
            <a:r>
              <a:rPr sz="1650" spc="195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endParaRPr sz="1650">
              <a:latin typeface="Tahoma"/>
              <a:cs typeface="Tahoma"/>
            </a:endParaRPr>
          </a:p>
          <a:p>
            <a:pPr marL="264795" marR="1266190" indent="252095">
              <a:lnSpc>
                <a:spcPts val="1880"/>
              </a:lnSpc>
              <a:spcBef>
                <a:spcPts val="90"/>
              </a:spcBef>
            </a:pPr>
            <a:r>
              <a:rPr sz="1650" spc="270" dirty="0">
                <a:solidFill>
                  <a:srgbClr val="0077AA"/>
                </a:solidFill>
                <a:latin typeface="Tahoma"/>
                <a:cs typeface="Tahoma"/>
              </a:rPr>
              <a:t>dépôt </a:t>
            </a:r>
            <a:r>
              <a:rPr sz="1650" spc="270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spc="40" dirty="0">
                <a:solidFill>
                  <a:srgbClr val="999999"/>
                </a:solidFill>
                <a:latin typeface="Tahoma"/>
                <a:cs typeface="Tahoma"/>
              </a:rPr>
              <a:t>  </a:t>
            </a:r>
            <a:r>
              <a:rPr sz="1650" spc="260" dirty="0">
                <a:latin typeface="Tahoma"/>
                <a:cs typeface="Tahoma"/>
              </a:rPr>
              <a:t>formation/dockercoins </a:t>
            </a:r>
            <a:r>
              <a:rPr sz="1650" spc="260" dirty="0">
                <a:solidFill>
                  <a:srgbClr val="999999"/>
                </a:solidFill>
                <a:latin typeface="Tahoma"/>
                <a:cs typeface="Tahoma"/>
              </a:rPr>
              <a:t>- </a:t>
            </a:r>
            <a:r>
              <a:rPr sz="1650" spc="175" dirty="0">
                <a:solidFill>
                  <a:srgbClr val="0077AA"/>
                </a:solidFill>
                <a:latin typeface="Tahoma"/>
                <a:cs typeface="Tahoma"/>
              </a:rPr>
              <a:t>travailleur </a:t>
            </a:r>
            <a:r>
              <a:rPr sz="1650" spc="160" dirty="0">
                <a:latin typeface="Tahoma"/>
                <a:cs typeface="Tahoma"/>
              </a:rPr>
              <a:t>de hachage </a:t>
            </a:r>
            <a:r>
              <a:rPr sz="1650" spc="175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endParaRPr sz="1650">
              <a:latin typeface="Tahoma"/>
              <a:cs typeface="Tahoma"/>
            </a:endParaRPr>
          </a:p>
          <a:p>
            <a:pPr marL="516890">
              <a:lnSpc>
                <a:spcPts val="1770"/>
              </a:lnSpc>
            </a:pPr>
            <a:r>
              <a:rPr sz="1650" spc="270" dirty="0">
                <a:solidFill>
                  <a:srgbClr val="0077AA"/>
                </a:solidFill>
                <a:latin typeface="Tahoma"/>
                <a:cs typeface="Tahoma"/>
              </a:rPr>
              <a:t>dépôt </a:t>
            </a:r>
            <a:r>
              <a:rPr sz="1650" spc="270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spc="40" dirty="0">
                <a:solidFill>
                  <a:srgbClr val="999999"/>
                </a:solidFill>
                <a:latin typeface="Tahoma"/>
                <a:cs typeface="Tahoma"/>
              </a:rPr>
              <a:t>  </a:t>
            </a:r>
            <a:r>
              <a:rPr sz="1650" spc="260" dirty="0">
                <a:latin typeface="Tahoma"/>
                <a:cs typeface="Tahoma"/>
              </a:rPr>
              <a:t>formation/dockercoins </a:t>
            </a:r>
            <a:r>
              <a:rPr sz="1650" spc="260" dirty="0">
                <a:solidFill>
                  <a:srgbClr val="999999"/>
                </a:solidFill>
                <a:latin typeface="Tahoma"/>
                <a:cs typeface="Tahoma"/>
              </a:rPr>
              <a:t>- </a:t>
            </a:r>
            <a:r>
              <a:rPr sz="1650" spc="140" dirty="0">
                <a:latin typeface="Tahoma"/>
                <a:cs typeface="Tahoma"/>
              </a:rPr>
              <a:t>travailleur</a:t>
            </a:r>
            <a:endParaRPr sz="1650">
              <a:latin typeface="Tahoma"/>
              <a:cs typeface="Tahoma"/>
            </a:endParaRPr>
          </a:p>
          <a:p>
            <a:pPr marL="264795">
              <a:lnSpc>
                <a:spcPts val="1875"/>
              </a:lnSpc>
            </a:pPr>
            <a:r>
              <a:rPr sz="1650" spc="165" dirty="0">
                <a:solidFill>
                  <a:srgbClr val="0077AA"/>
                </a:solidFill>
                <a:latin typeface="Tahoma"/>
                <a:cs typeface="Tahoma"/>
              </a:rPr>
              <a:t>interface web </a:t>
            </a:r>
            <a:r>
              <a:rPr sz="1650" spc="165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endParaRPr sz="1650">
              <a:latin typeface="Tahoma"/>
              <a:cs typeface="Tahoma"/>
            </a:endParaRPr>
          </a:p>
          <a:p>
            <a:pPr marL="264795" marR="1392555" indent="252095">
              <a:lnSpc>
                <a:spcPts val="1880"/>
              </a:lnSpc>
              <a:spcBef>
                <a:spcPts val="95"/>
              </a:spcBef>
            </a:pPr>
            <a:r>
              <a:rPr sz="1650" spc="270" dirty="0">
                <a:solidFill>
                  <a:srgbClr val="0077AA"/>
                </a:solidFill>
                <a:latin typeface="Tahoma"/>
                <a:cs typeface="Tahoma"/>
              </a:rPr>
              <a:t>dépôt </a:t>
            </a:r>
            <a:r>
              <a:rPr sz="1650" spc="270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spc="40" dirty="0">
                <a:solidFill>
                  <a:srgbClr val="999999"/>
                </a:solidFill>
                <a:latin typeface="Tahoma"/>
                <a:cs typeface="Tahoma"/>
              </a:rPr>
              <a:t>  </a:t>
            </a:r>
            <a:r>
              <a:rPr sz="1650" spc="260" dirty="0">
                <a:latin typeface="Tahoma"/>
                <a:cs typeface="Tahoma"/>
              </a:rPr>
              <a:t>formation/dockercoins </a:t>
            </a:r>
            <a:r>
              <a:rPr sz="1650" spc="260" dirty="0">
                <a:solidFill>
                  <a:srgbClr val="999999"/>
                </a:solidFill>
                <a:latin typeface="Tahoma"/>
                <a:cs typeface="Tahoma"/>
              </a:rPr>
              <a:t>- </a:t>
            </a:r>
            <a:r>
              <a:rPr sz="1650" spc="114" dirty="0">
                <a:latin typeface="Tahoma"/>
                <a:cs typeface="Tahoma"/>
              </a:rPr>
              <a:t>webui </a:t>
            </a:r>
            <a:r>
              <a:rPr sz="1650" spc="320" dirty="0">
                <a:solidFill>
                  <a:srgbClr val="0077AA"/>
                </a:solidFill>
                <a:latin typeface="Tahoma"/>
                <a:cs typeface="Tahoma"/>
              </a:rPr>
              <a:t>pullPolicy </a:t>
            </a:r>
            <a:r>
              <a:rPr sz="1650" spc="320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dirty="0">
                <a:solidFill>
                  <a:srgbClr val="999999"/>
                </a:solidFill>
                <a:latin typeface="Tahoma"/>
                <a:cs typeface="Tahoma"/>
              </a:rPr>
              <a:t>  </a:t>
            </a:r>
            <a:r>
              <a:rPr sz="1650" spc="215" dirty="0">
                <a:latin typeface="Tahoma"/>
                <a:cs typeface="Tahoma"/>
              </a:rPr>
              <a:t>Si non présent</a:t>
            </a:r>
            <a:endParaRPr sz="1650">
              <a:latin typeface="Tahoma"/>
              <a:cs typeface="Tahoma"/>
            </a:endParaRPr>
          </a:p>
          <a:p>
            <a:pPr marR="5681980" algn="r">
              <a:lnSpc>
                <a:spcPts val="1770"/>
              </a:lnSpc>
            </a:pPr>
            <a:r>
              <a:rPr sz="1650" spc="265" dirty="0">
                <a:solidFill>
                  <a:srgbClr val="0077AA"/>
                </a:solidFill>
                <a:latin typeface="Tahoma"/>
                <a:cs typeface="Tahoma"/>
              </a:rPr>
              <a:t>entrée </a:t>
            </a:r>
            <a:r>
              <a:rPr sz="1650" spc="265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endParaRPr sz="1650">
              <a:latin typeface="Tahoma"/>
              <a:cs typeface="Tahoma"/>
            </a:endParaRPr>
          </a:p>
          <a:p>
            <a:pPr marR="5681980" algn="r">
              <a:lnSpc>
                <a:spcPts val="1875"/>
              </a:lnSpc>
            </a:pPr>
            <a:r>
              <a:rPr sz="1650" spc="165" dirty="0">
                <a:solidFill>
                  <a:srgbClr val="0077AA"/>
                </a:solidFill>
                <a:latin typeface="Tahoma"/>
                <a:cs typeface="Tahoma"/>
              </a:rPr>
              <a:t>interface web </a:t>
            </a:r>
            <a:r>
              <a:rPr sz="1650" spc="165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endParaRPr sz="1650">
              <a:latin typeface="Tahoma"/>
              <a:cs typeface="Tahoma"/>
            </a:endParaRPr>
          </a:p>
          <a:p>
            <a:pPr marL="516890">
              <a:lnSpc>
                <a:spcPts val="1925"/>
              </a:lnSpc>
            </a:pPr>
            <a:r>
              <a:rPr sz="1650" spc="245" dirty="0">
                <a:solidFill>
                  <a:srgbClr val="0077AA"/>
                </a:solidFill>
                <a:latin typeface="Tahoma"/>
                <a:cs typeface="Tahoma"/>
              </a:rPr>
              <a:t>hôte </a:t>
            </a:r>
            <a:r>
              <a:rPr sz="1650" spc="245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spc="490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650" spc="265" dirty="0">
                <a:latin typeface="Tahoma"/>
                <a:cs typeface="Tahoma"/>
              </a:rPr>
              <a:t>dockercoins.127.0.0.1.sslip.io</a:t>
            </a:r>
            <a:endParaRPr sz="1650">
              <a:latin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1810960542"/>
      </p:ext>
    </p:extLst>
  </p:cSld>
  <p:clrMapOvr>
    <a:masterClrMapping/>
  </p:clrMapOvr>
</p:sld>
</file>

<file path=ppt/slides/slide40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09624" y="1552574"/>
            <a:ext cx="12211050" cy="9525"/>
          </a:xfrm>
          <a:custGeom>
            <a:avLst/>
            <a:gdLst/>
            <a:ahLst/>
            <a:cxnLst/>
            <a:rect l="l" t="t" r="r" b="b"/>
            <a:pathLst>
              <a:path w="12211050" h="9525">
                <a:moveTo>
                  <a:pt x="12211049" y="9524"/>
                </a:moveTo>
                <a:lnTo>
                  <a:pt x="0" y="9524"/>
                </a:lnTo>
                <a:lnTo>
                  <a:pt x="0" y="0"/>
                </a:lnTo>
                <a:lnTo>
                  <a:pt x="12211049" y="0"/>
                </a:lnTo>
                <a:lnTo>
                  <a:pt x="12211049" y="952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809624" y="1552574"/>
            <a:ext cx="12211050" cy="4495800"/>
            <a:chOff x="809624" y="1552574"/>
            <a:chExt cx="12211050" cy="4495800"/>
          </a:xfrm>
        </p:grpSpPr>
        <p:sp>
          <p:nvSpPr>
            <p:cNvPr id="4" name="object 4"/>
            <p:cNvSpPr/>
            <p:nvPr/>
          </p:nvSpPr>
          <p:spPr>
            <a:xfrm>
              <a:off x="809612" y="1552574"/>
              <a:ext cx="12211050" cy="4495800"/>
            </a:xfrm>
            <a:custGeom>
              <a:avLst/>
              <a:gdLst/>
              <a:ahLst/>
              <a:cxnLst/>
              <a:rect l="l" t="t" r="r" b="b"/>
              <a:pathLst>
                <a:path w="12211050" h="4495800">
                  <a:moveTo>
                    <a:pt x="12211050" y="0"/>
                  </a:moveTo>
                  <a:lnTo>
                    <a:pt x="12201525" y="0"/>
                  </a:lnTo>
                  <a:lnTo>
                    <a:pt x="12201525" y="4486275"/>
                  </a:lnTo>
                  <a:lnTo>
                    <a:pt x="0" y="4486275"/>
                  </a:lnTo>
                  <a:lnTo>
                    <a:pt x="0" y="4495800"/>
                  </a:lnTo>
                  <a:lnTo>
                    <a:pt x="12201525" y="4495800"/>
                  </a:lnTo>
                  <a:lnTo>
                    <a:pt x="12211050" y="4495800"/>
                  </a:lnTo>
                  <a:lnTo>
                    <a:pt x="12211050" y="4486275"/>
                  </a:lnTo>
                  <a:lnTo>
                    <a:pt x="12211050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09624" y="1552574"/>
              <a:ext cx="9525" cy="4495800"/>
            </a:xfrm>
            <a:custGeom>
              <a:avLst/>
              <a:gdLst/>
              <a:ahLst/>
              <a:cxnLst/>
              <a:rect l="l" t="t" r="r" b="b"/>
              <a:pathLst>
                <a:path w="9525" h="4495800">
                  <a:moveTo>
                    <a:pt x="0" y="4495799"/>
                  </a:moveTo>
                  <a:lnTo>
                    <a:pt x="0" y="0"/>
                  </a:lnTo>
                  <a:lnTo>
                    <a:pt x="9524" y="9524"/>
                  </a:lnTo>
                  <a:lnTo>
                    <a:pt x="9524" y="4486274"/>
                  </a:lnTo>
                  <a:lnTo>
                    <a:pt x="0" y="4495799"/>
                  </a:lnTo>
                  <a:close/>
                </a:path>
              </a:pathLst>
            </a:custGeom>
            <a:solidFill>
              <a:srgbClr val="ED21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0" dirty="0">
                <a:solidFill>
                  <a:srgbClr val="ED2137"/>
                </a:solidFill>
              </a:rPr>
              <a:t>MODÈLE</a:t>
            </a:r>
            <a:r>
              <a:rPr spc="-105" dirty="0">
                <a:solidFill>
                  <a:srgbClr val="ED2137"/>
                </a:solidFill>
              </a:rPr>
              <a:t> </a:t>
            </a:r>
            <a:r>
              <a:rPr spc="-70" dirty="0"/>
              <a:t>EXEMPLE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311785" rIns="0" bIns="0" rtlCol="0">
            <a:spAutoFit/>
          </a:bodyPr>
          <a:lstStyle/>
          <a:p>
            <a:pPr marL="142875">
              <a:lnSpc>
                <a:spcPts val="1925"/>
              </a:lnSpc>
              <a:spcBef>
                <a:spcPts val="100"/>
              </a:spcBef>
            </a:pPr>
            <a:r>
              <a:rPr sz="1650" u="none" spc="390" dirty="0">
                <a:solidFill>
                  <a:srgbClr val="999999"/>
                </a:solidFill>
                <a:latin typeface="Tahoma"/>
                <a:cs typeface="Tahoma"/>
              </a:rPr>
              <a:t>-- </a:t>
            </a:r>
            <a:r>
              <a:rPr sz="1650" u="none" spc="340" dirty="0">
                <a:solidFill>
                  <a:srgbClr val="999999"/>
                </a:solidFill>
                <a:latin typeface="Tahoma"/>
                <a:cs typeface="Tahoma"/>
              </a:rPr>
              <a:t>-</a:t>
            </a:r>
            <a:endParaRPr sz="1650">
              <a:latin typeface="Tahoma"/>
              <a:cs typeface="Tahoma"/>
            </a:endParaRPr>
          </a:p>
          <a:p>
            <a:pPr marL="142875" marR="10274935">
              <a:lnSpc>
                <a:spcPts val="1880"/>
              </a:lnSpc>
              <a:spcBef>
                <a:spcPts val="90"/>
              </a:spcBef>
            </a:pPr>
            <a:r>
              <a:rPr sz="1650" u="none" spc="245" dirty="0">
                <a:solidFill>
                  <a:srgbClr val="0077AA"/>
                </a:solidFill>
                <a:latin typeface="Tahoma"/>
                <a:cs typeface="Tahoma"/>
              </a:rPr>
              <a:t>apiVersion </a:t>
            </a:r>
            <a:r>
              <a:rPr sz="1650" u="none" spc="245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u="none" dirty="0">
                <a:solidFill>
                  <a:srgbClr val="999999"/>
                </a:solidFill>
                <a:latin typeface="Tahoma"/>
                <a:cs typeface="Tahoma"/>
              </a:rPr>
              <a:t>  </a:t>
            </a:r>
            <a:r>
              <a:rPr sz="1650" u="none" spc="100" dirty="0">
                <a:solidFill>
                  <a:srgbClr val="000000"/>
                </a:solidFill>
                <a:latin typeface="Tahoma"/>
                <a:cs typeface="Tahoma"/>
              </a:rPr>
              <a:t>v1 </a:t>
            </a:r>
            <a:r>
              <a:rPr sz="1650" u="none" spc="260" dirty="0">
                <a:solidFill>
                  <a:srgbClr val="0077AA"/>
                </a:solidFill>
                <a:latin typeface="Tahoma"/>
                <a:cs typeface="Tahoma"/>
              </a:rPr>
              <a:t>type </a:t>
            </a:r>
            <a:r>
              <a:rPr sz="1650" u="none" spc="260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u="none" spc="484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650" u="none" spc="155" dirty="0">
                <a:solidFill>
                  <a:srgbClr val="0077AA"/>
                </a:solidFill>
                <a:latin typeface="Tahoma"/>
                <a:cs typeface="Tahoma"/>
              </a:rPr>
              <a:t>Métadonnées </a:t>
            </a:r>
            <a:r>
              <a:rPr sz="1650" u="none" spc="235" dirty="0">
                <a:solidFill>
                  <a:srgbClr val="000000"/>
                </a:solidFill>
                <a:latin typeface="Tahoma"/>
                <a:cs typeface="Tahoma"/>
              </a:rPr>
              <a:t>du service </a:t>
            </a:r>
            <a:r>
              <a:rPr sz="1650" u="none" spc="155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endParaRPr sz="1650">
              <a:latin typeface="Tahoma"/>
              <a:cs typeface="Tahoma"/>
            </a:endParaRPr>
          </a:p>
          <a:p>
            <a:pPr marL="394970">
              <a:lnSpc>
                <a:spcPts val="1764"/>
              </a:lnSpc>
            </a:pPr>
            <a:r>
              <a:rPr sz="1650" u="none" spc="60" dirty="0">
                <a:solidFill>
                  <a:srgbClr val="0077AA"/>
                </a:solidFill>
                <a:latin typeface="Tahoma"/>
                <a:cs typeface="Tahoma"/>
              </a:rPr>
              <a:t>nom </a:t>
            </a:r>
            <a:r>
              <a:rPr sz="1650" u="none" spc="60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u="none" spc="-5" dirty="0">
                <a:solidFill>
                  <a:srgbClr val="999999"/>
                </a:solidFill>
                <a:latin typeface="Tahoma"/>
                <a:cs typeface="Tahoma"/>
              </a:rPr>
              <a:t>  </a:t>
            </a:r>
            <a:r>
              <a:rPr sz="1650" u="none" spc="200" dirty="0">
                <a:solidFill>
                  <a:srgbClr val="999999"/>
                </a:solidFill>
                <a:latin typeface="Tahoma"/>
                <a:cs typeface="Tahoma"/>
              </a:rPr>
              <a:t>{{</a:t>
            </a:r>
            <a:r>
              <a:rPr sz="1650" u="none" dirty="0">
                <a:solidFill>
                  <a:srgbClr val="999999"/>
                </a:solidFill>
                <a:latin typeface="Tahoma"/>
                <a:cs typeface="Tahoma"/>
              </a:rPr>
              <a:t>  </a:t>
            </a:r>
            <a:r>
              <a:rPr sz="1650" u="none" spc="229" dirty="0">
                <a:solidFill>
                  <a:srgbClr val="000000"/>
                </a:solidFill>
                <a:latin typeface="Tahoma"/>
                <a:cs typeface="Tahoma"/>
              </a:rPr>
              <a:t>.Valeurs.application.nom</a:t>
            </a:r>
            <a:r>
              <a:rPr sz="1650" u="none" dirty="0">
                <a:solidFill>
                  <a:srgbClr val="000000"/>
                </a:solidFill>
                <a:latin typeface="Tahoma"/>
                <a:cs typeface="Tahoma"/>
              </a:rPr>
              <a:t>  </a:t>
            </a:r>
            <a:r>
              <a:rPr sz="1650" u="none" spc="175" dirty="0">
                <a:solidFill>
                  <a:srgbClr val="999999"/>
                </a:solidFill>
                <a:latin typeface="Tahoma"/>
                <a:cs typeface="Tahoma"/>
              </a:rPr>
              <a:t>}}</a:t>
            </a:r>
            <a:endParaRPr sz="1650">
              <a:latin typeface="Tahoma"/>
              <a:cs typeface="Tahoma"/>
            </a:endParaRPr>
          </a:p>
          <a:p>
            <a:pPr marL="394970">
              <a:lnSpc>
                <a:spcPts val="1875"/>
              </a:lnSpc>
            </a:pPr>
            <a:r>
              <a:rPr sz="1650" u="none" spc="305" dirty="0">
                <a:solidFill>
                  <a:srgbClr val="0077AA"/>
                </a:solidFill>
                <a:latin typeface="Tahoma"/>
                <a:cs typeface="Tahoma"/>
              </a:rPr>
              <a:t>étiquettes </a:t>
            </a:r>
            <a:r>
              <a:rPr sz="1650" u="none" spc="305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endParaRPr sz="1650">
              <a:latin typeface="Tahoma"/>
              <a:cs typeface="Tahoma"/>
            </a:endParaRPr>
          </a:p>
          <a:p>
            <a:pPr marL="647065" marR="5354320">
              <a:lnSpc>
                <a:spcPts val="1880"/>
              </a:lnSpc>
              <a:spcBef>
                <a:spcPts val="95"/>
              </a:spcBef>
            </a:pPr>
            <a:r>
              <a:rPr sz="1650" u="none" spc="265" dirty="0">
                <a:solidFill>
                  <a:srgbClr val="999999"/>
                </a:solidFill>
                <a:latin typeface="Tahoma"/>
                <a:cs typeface="Tahoma"/>
              </a:rPr>
              <a:t>{{-</a:t>
            </a:r>
            <a:r>
              <a:rPr sz="1650" u="none" spc="475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650" u="none" spc="254" dirty="0">
                <a:solidFill>
                  <a:srgbClr val="000000"/>
                </a:solidFill>
                <a:latin typeface="Tahoma"/>
                <a:cs typeface="Tahoma"/>
              </a:rPr>
              <a:t>inclure</a:t>
            </a:r>
            <a:r>
              <a:rPr sz="1650" u="none" spc="480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1650" u="none" spc="260" dirty="0">
                <a:solidFill>
                  <a:srgbClr val="000000"/>
                </a:solidFill>
                <a:latin typeface="Tahoma"/>
                <a:cs typeface="Tahoma"/>
              </a:rPr>
              <a:t>"dockercoins.labels"</a:t>
            </a:r>
            <a:r>
              <a:rPr sz="1650" u="none" spc="475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1650" u="none" spc="490" dirty="0">
                <a:solidFill>
                  <a:srgbClr val="000000"/>
                </a:solidFill>
                <a:latin typeface="Tahoma"/>
                <a:cs typeface="Tahoma"/>
              </a:rPr>
              <a:t>.</a:t>
            </a:r>
            <a:r>
              <a:rPr sz="1650" u="none" spc="480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1650" u="none" spc="360" dirty="0">
                <a:solidFill>
                  <a:srgbClr val="999999"/>
                </a:solidFill>
                <a:latin typeface="Tahoma"/>
                <a:cs typeface="Tahoma"/>
              </a:rPr>
              <a:t>|</a:t>
            </a:r>
            <a:r>
              <a:rPr sz="1650" u="none" spc="475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650" u="none" spc="210" dirty="0">
                <a:solidFill>
                  <a:srgbClr val="000000"/>
                </a:solidFill>
                <a:latin typeface="Tahoma"/>
                <a:cs typeface="Tahoma"/>
              </a:rPr>
              <a:t>nindent</a:t>
            </a:r>
            <a:r>
              <a:rPr sz="1650" u="none" spc="480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1650" u="none" spc="90" dirty="0">
                <a:solidFill>
                  <a:srgbClr val="000000"/>
                </a:solidFill>
                <a:latin typeface="Tahoma"/>
                <a:cs typeface="Tahoma"/>
              </a:rPr>
              <a:t>4</a:t>
            </a:r>
            <a:r>
              <a:rPr sz="1650" u="none" spc="475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1650" u="none" spc="175" dirty="0">
                <a:solidFill>
                  <a:srgbClr val="999999"/>
                </a:solidFill>
                <a:latin typeface="Tahoma"/>
                <a:cs typeface="Tahoma"/>
              </a:rPr>
              <a:t>}} </a:t>
            </a:r>
            <a:r>
              <a:rPr sz="1650" u="none" spc="120" dirty="0">
                <a:solidFill>
                  <a:srgbClr val="0077AA"/>
                </a:solidFill>
                <a:latin typeface="Tahoma"/>
                <a:cs typeface="Tahoma"/>
              </a:rPr>
              <a:t>composant </a:t>
            </a:r>
            <a:r>
              <a:rPr sz="1650" u="none" spc="120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u="none" spc="484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650" u="none" spc="150" dirty="0">
                <a:solidFill>
                  <a:srgbClr val="000000"/>
                </a:solidFill>
                <a:latin typeface="Tahoma"/>
                <a:cs typeface="Tahoma"/>
              </a:rPr>
              <a:t>générateur de nombres aléatoires</a:t>
            </a:r>
            <a:endParaRPr sz="1650">
              <a:latin typeface="Tahoma"/>
              <a:cs typeface="Tahoma"/>
            </a:endParaRPr>
          </a:p>
          <a:p>
            <a:pPr marL="142875">
              <a:lnSpc>
                <a:spcPts val="1770"/>
              </a:lnSpc>
            </a:pPr>
            <a:r>
              <a:rPr sz="1650" u="none" spc="204" dirty="0">
                <a:solidFill>
                  <a:srgbClr val="0077AA"/>
                </a:solidFill>
                <a:latin typeface="Tahoma"/>
                <a:cs typeface="Tahoma"/>
              </a:rPr>
              <a:t>spécification </a:t>
            </a:r>
            <a:r>
              <a:rPr sz="1650" u="none" spc="204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endParaRPr sz="1650">
              <a:latin typeface="Tahoma"/>
              <a:cs typeface="Tahoma"/>
            </a:endParaRPr>
          </a:p>
          <a:p>
            <a:pPr marL="394970" marR="2578735">
              <a:lnSpc>
                <a:spcPts val="1880"/>
              </a:lnSpc>
              <a:spcBef>
                <a:spcPts val="95"/>
              </a:spcBef>
            </a:pPr>
            <a:r>
              <a:rPr sz="1650" u="none" spc="240" dirty="0">
                <a:solidFill>
                  <a:srgbClr val="0077AA"/>
                </a:solidFill>
                <a:latin typeface="Tahoma"/>
                <a:cs typeface="Tahoma"/>
              </a:rPr>
              <a:t>taper </a:t>
            </a:r>
            <a:r>
              <a:rPr sz="1650" u="none" spc="240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u="none" spc="-5" dirty="0">
                <a:solidFill>
                  <a:srgbClr val="999999"/>
                </a:solidFill>
                <a:latin typeface="Tahoma"/>
                <a:cs typeface="Tahoma"/>
              </a:rPr>
              <a:t>  </a:t>
            </a:r>
            <a:r>
              <a:rPr sz="1650" u="none" spc="200" dirty="0">
                <a:solidFill>
                  <a:srgbClr val="999999"/>
                </a:solidFill>
                <a:latin typeface="Tahoma"/>
                <a:cs typeface="Tahoma"/>
              </a:rPr>
              <a:t>{{</a:t>
            </a:r>
            <a:r>
              <a:rPr sz="1650" u="none" dirty="0">
                <a:solidFill>
                  <a:srgbClr val="999999"/>
                </a:solidFill>
                <a:latin typeface="Tahoma"/>
                <a:cs typeface="Tahoma"/>
              </a:rPr>
              <a:t>  </a:t>
            </a:r>
            <a:r>
              <a:rPr sz="1650" u="none" spc="270" dirty="0">
                <a:solidFill>
                  <a:srgbClr val="000000"/>
                </a:solidFill>
                <a:latin typeface="Tahoma"/>
                <a:cs typeface="Tahoma"/>
              </a:rPr>
              <a:t>défaut</a:t>
            </a:r>
            <a:r>
              <a:rPr sz="1650" u="none" spc="-5" dirty="0">
                <a:solidFill>
                  <a:srgbClr val="000000"/>
                </a:solidFill>
                <a:latin typeface="Tahoma"/>
                <a:cs typeface="Tahoma"/>
              </a:rPr>
              <a:t>  </a:t>
            </a:r>
            <a:r>
              <a:rPr sz="1650" u="none" spc="275" dirty="0">
                <a:solidFill>
                  <a:srgbClr val="000000"/>
                </a:solidFill>
                <a:latin typeface="Tahoma"/>
                <a:cs typeface="Tahoma"/>
              </a:rPr>
              <a:t>.Values.service.default.type</a:t>
            </a:r>
            <a:r>
              <a:rPr sz="1650" u="none" dirty="0">
                <a:solidFill>
                  <a:srgbClr val="000000"/>
                </a:solidFill>
                <a:latin typeface="Tahoma"/>
                <a:cs typeface="Tahoma"/>
              </a:rPr>
              <a:t>  </a:t>
            </a:r>
            <a:r>
              <a:rPr sz="1650" u="none" spc="265" dirty="0">
                <a:solidFill>
                  <a:srgbClr val="000000"/>
                </a:solidFill>
                <a:latin typeface="Tahoma"/>
                <a:cs typeface="Tahoma"/>
              </a:rPr>
              <a:t>.Valeurs.service.rng.type</a:t>
            </a:r>
            <a:r>
              <a:rPr sz="1650" u="none" spc="-5" dirty="0">
                <a:solidFill>
                  <a:srgbClr val="000000"/>
                </a:solidFill>
                <a:latin typeface="Tahoma"/>
                <a:cs typeface="Tahoma"/>
              </a:rPr>
              <a:t>  </a:t>
            </a:r>
            <a:r>
              <a:rPr sz="1650" u="none" spc="175" dirty="0">
                <a:solidFill>
                  <a:srgbClr val="999999"/>
                </a:solidFill>
                <a:latin typeface="Tahoma"/>
                <a:cs typeface="Tahoma"/>
              </a:rPr>
              <a:t>ports </a:t>
            </a:r>
            <a:r>
              <a:rPr sz="1650" u="none" spc="265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endParaRPr sz="1650">
              <a:latin typeface="Tahoma"/>
              <a:cs typeface="Tahoma"/>
            </a:endParaRPr>
          </a:p>
          <a:p>
            <a:pPr marL="647065">
              <a:lnSpc>
                <a:spcPts val="1770"/>
              </a:lnSpc>
            </a:pPr>
            <a:r>
              <a:rPr sz="1650" u="none" spc="390" dirty="0">
                <a:solidFill>
                  <a:srgbClr val="999999"/>
                </a:solidFill>
                <a:latin typeface="Tahoma"/>
                <a:cs typeface="Tahoma"/>
              </a:rPr>
              <a:t>-</a:t>
            </a:r>
            <a:r>
              <a:rPr sz="1650" u="none" spc="490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650" u="none" spc="280" dirty="0">
                <a:solidFill>
                  <a:srgbClr val="0077AA"/>
                </a:solidFill>
                <a:latin typeface="Tahoma"/>
                <a:cs typeface="Tahoma"/>
              </a:rPr>
              <a:t>port </a:t>
            </a:r>
            <a:r>
              <a:rPr sz="1650" u="none" spc="280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u="none" spc="495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650" u="none" spc="200" dirty="0">
                <a:solidFill>
                  <a:srgbClr val="999999"/>
                </a:solidFill>
                <a:latin typeface="Tahoma"/>
                <a:cs typeface="Tahoma"/>
              </a:rPr>
              <a:t>{{</a:t>
            </a:r>
            <a:r>
              <a:rPr sz="1650" u="none" spc="495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650" u="none" spc="270" dirty="0">
                <a:solidFill>
                  <a:srgbClr val="000000"/>
                </a:solidFill>
                <a:latin typeface="Tahoma"/>
                <a:cs typeface="Tahoma"/>
              </a:rPr>
              <a:t>défaut</a:t>
            </a:r>
            <a:r>
              <a:rPr sz="1650" u="none" spc="495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1650" u="none" spc="280" dirty="0">
                <a:solidFill>
                  <a:srgbClr val="000000"/>
                </a:solidFill>
                <a:latin typeface="Tahoma"/>
                <a:cs typeface="Tahoma"/>
              </a:rPr>
              <a:t>.Values.service.default.port</a:t>
            </a:r>
            <a:r>
              <a:rPr sz="1650" u="none" spc="490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1650" u="none" spc="270" dirty="0">
                <a:solidFill>
                  <a:srgbClr val="000000"/>
                </a:solidFill>
                <a:latin typeface="Tahoma"/>
                <a:cs typeface="Tahoma"/>
              </a:rPr>
              <a:t>.Valeurs.service.rng.port</a:t>
            </a:r>
            <a:r>
              <a:rPr sz="1650" u="none" spc="495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1650" u="none" spc="175" dirty="0">
                <a:solidFill>
                  <a:srgbClr val="999999"/>
                </a:solidFill>
                <a:latin typeface="Tahoma"/>
                <a:cs typeface="Tahoma"/>
              </a:rPr>
              <a:t>}}</a:t>
            </a:r>
            <a:endParaRPr sz="1650">
              <a:latin typeface="Tahoma"/>
              <a:cs typeface="Tahoma"/>
            </a:endParaRPr>
          </a:p>
          <a:p>
            <a:pPr marL="899794" marR="9265285">
              <a:lnSpc>
                <a:spcPts val="1880"/>
              </a:lnSpc>
              <a:spcBef>
                <a:spcPts val="90"/>
              </a:spcBef>
            </a:pPr>
            <a:r>
              <a:rPr sz="1650" u="none" spc="275" dirty="0">
                <a:solidFill>
                  <a:srgbClr val="0077AA"/>
                </a:solidFill>
                <a:latin typeface="Tahoma"/>
                <a:cs typeface="Tahoma"/>
              </a:rPr>
              <a:t>targetPort </a:t>
            </a:r>
            <a:r>
              <a:rPr sz="1650" u="none" spc="275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u="none" spc="475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650" u="none" spc="265" dirty="0">
                <a:solidFill>
                  <a:srgbClr val="0077AA"/>
                </a:solidFill>
                <a:latin typeface="Tahoma"/>
                <a:cs typeface="Tahoma"/>
              </a:rPr>
              <a:t>Protocole </a:t>
            </a:r>
            <a:r>
              <a:rPr sz="1650" u="none" spc="235" dirty="0">
                <a:solidFill>
                  <a:srgbClr val="000000"/>
                </a:solidFill>
                <a:latin typeface="Tahoma"/>
                <a:cs typeface="Tahoma"/>
              </a:rPr>
              <a:t>HTTP </a:t>
            </a:r>
            <a:r>
              <a:rPr sz="1650" u="none" spc="265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u="none" spc="495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650" u="none" spc="60" dirty="0">
                <a:solidFill>
                  <a:srgbClr val="0077AA"/>
                </a:solidFill>
                <a:latin typeface="Tahoma"/>
                <a:cs typeface="Tahoma"/>
              </a:rPr>
              <a:t>Nom </a:t>
            </a:r>
            <a:r>
              <a:rPr sz="1650" u="none" spc="-25" dirty="0">
                <a:solidFill>
                  <a:srgbClr val="000000"/>
                </a:solidFill>
                <a:latin typeface="Tahoma"/>
                <a:cs typeface="Tahoma"/>
              </a:rPr>
              <a:t>TCP </a:t>
            </a:r>
            <a:r>
              <a:rPr sz="1650" u="none" spc="60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u="none" spc="490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650" u="none" spc="235" dirty="0">
                <a:solidFill>
                  <a:srgbClr val="000000"/>
                </a:solidFill>
                <a:latin typeface="Tahoma"/>
                <a:cs typeface="Tahoma"/>
              </a:rPr>
              <a:t>http</a:t>
            </a:r>
            <a:endParaRPr sz="1650">
              <a:latin typeface="Tahoma"/>
              <a:cs typeface="Tahoma"/>
            </a:endParaRPr>
          </a:p>
          <a:p>
            <a:pPr marL="394970">
              <a:lnSpc>
                <a:spcPts val="1764"/>
              </a:lnSpc>
            </a:pPr>
            <a:r>
              <a:rPr sz="1650" u="none" spc="285" dirty="0">
                <a:solidFill>
                  <a:srgbClr val="0077AA"/>
                </a:solidFill>
                <a:latin typeface="Tahoma"/>
                <a:cs typeface="Tahoma"/>
              </a:rPr>
              <a:t>sélecteur </a:t>
            </a:r>
            <a:r>
              <a:rPr sz="1650" u="none" spc="285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endParaRPr sz="1650">
              <a:latin typeface="Tahoma"/>
              <a:cs typeface="Tahoma"/>
            </a:endParaRPr>
          </a:p>
          <a:p>
            <a:pPr marL="647065" marR="4345305">
              <a:lnSpc>
                <a:spcPts val="1880"/>
              </a:lnSpc>
              <a:spcBef>
                <a:spcPts val="95"/>
              </a:spcBef>
            </a:pPr>
            <a:r>
              <a:rPr sz="1650" u="none" spc="265" dirty="0">
                <a:solidFill>
                  <a:srgbClr val="999999"/>
                </a:solidFill>
                <a:latin typeface="Tahoma"/>
                <a:cs typeface="Tahoma"/>
              </a:rPr>
              <a:t>{{-</a:t>
            </a:r>
            <a:r>
              <a:rPr sz="1650" u="none" spc="475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650" u="none" spc="254" dirty="0">
                <a:solidFill>
                  <a:srgbClr val="000000"/>
                </a:solidFill>
                <a:latin typeface="Tahoma"/>
                <a:cs typeface="Tahoma"/>
              </a:rPr>
              <a:t>inclure</a:t>
            </a:r>
            <a:r>
              <a:rPr sz="1650" u="none" spc="475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1650" u="none" spc="250" dirty="0">
                <a:solidFill>
                  <a:srgbClr val="000000"/>
                </a:solidFill>
                <a:latin typeface="Tahoma"/>
                <a:cs typeface="Tahoma"/>
              </a:rPr>
              <a:t>"dockercoins.selectorLabels"</a:t>
            </a:r>
            <a:r>
              <a:rPr sz="1650" u="none" spc="475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1650" u="none" spc="490" dirty="0">
                <a:solidFill>
                  <a:srgbClr val="000000"/>
                </a:solidFill>
                <a:latin typeface="Tahoma"/>
                <a:cs typeface="Tahoma"/>
              </a:rPr>
              <a:t>.</a:t>
            </a:r>
            <a:r>
              <a:rPr sz="1650" u="none" spc="475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1650" u="none" spc="360" dirty="0">
                <a:solidFill>
                  <a:srgbClr val="999999"/>
                </a:solidFill>
                <a:latin typeface="Tahoma"/>
                <a:cs typeface="Tahoma"/>
              </a:rPr>
              <a:t>|</a:t>
            </a:r>
            <a:r>
              <a:rPr sz="1650" u="none" spc="475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650" u="none" spc="210" dirty="0">
                <a:solidFill>
                  <a:srgbClr val="000000"/>
                </a:solidFill>
                <a:latin typeface="Tahoma"/>
                <a:cs typeface="Tahoma"/>
              </a:rPr>
              <a:t>nindent</a:t>
            </a:r>
            <a:r>
              <a:rPr sz="1650" u="none" spc="475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1650" u="none" spc="90" dirty="0">
                <a:solidFill>
                  <a:srgbClr val="000000"/>
                </a:solidFill>
                <a:latin typeface="Tahoma"/>
                <a:cs typeface="Tahoma"/>
              </a:rPr>
              <a:t>4</a:t>
            </a:r>
            <a:r>
              <a:rPr sz="1650" u="none" spc="475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1650" u="none" spc="175" dirty="0">
                <a:solidFill>
                  <a:srgbClr val="999999"/>
                </a:solidFill>
                <a:latin typeface="Tahoma"/>
                <a:cs typeface="Tahoma"/>
              </a:rPr>
              <a:t>}} </a:t>
            </a:r>
            <a:r>
              <a:rPr sz="1650" u="none" spc="120" dirty="0">
                <a:solidFill>
                  <a:srgbClr val="0077AA"/>
                </a:solidFill>
                <a:latin typeface="Tahoma"/>
                <a:cs typeface="Tahoma"/>
              </a:rPr>
              <a:t>composant </a:t>
            </a:r>
            <a:r>
              <a:rPr sz="1650" u="none" spc="120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u="none" spc="484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650" u="none" spc="150" dirty="0">
                <a:solidFill>
                  <a:srgbClr val="000000"/>
                </a:solidFill>
                <a:latin typeface="Tahoma"/>
                <a:cs typeface="Tahoma"/>
              </a:rPr>
              <a:t>générateur de nombres aléatoires</a:t>
            </a:r>
            <a:endParaRPr sz="1650">
              <a:latin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2943668563"/>
      </p:ext>
    </p:extLst>
  </p:cSld>
  <p:clrMapOvr>
    <a:masterClrMapping/>
  </p:clrMapOvr>
</p:sld>
</file>

<file path=ppt/slides/slide40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809624" y="2090737"/>
          <a:ext cx="12201522" cy="34448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0140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982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186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705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37515">
                <a:tc>
                  <a:txBody>
                    <a:bodyPr/>
                    <a:lstStyle/>
                    <a:p>
                      <a:pPr marL="400050">
                        <a:lnSpc>
                          <a:spcPct val="100000"/>
                        </a:lnSpc>
                        <a:spcBef>
                          <a:spcPts val="635"/>
                        </a:spcBef>
                      </a:pPr>
                      <a:r>
                        <a:rPr sz="1650" spc="95" dirty="0">
                          <a:latin typeface="Tahoma"/>
                          <a:cs typeface="Tahoma"/>
                        </a:rPr>
                        <a:t>barre</a:t>
                      </a:r>
                      <a:r>
                        <a:rPr sz="1650" spc="47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650" spc="390" dirty="0">
                          <a:solidFill>
                            <a:srgbClr val="DD4A67"/>
                          </a:solidFill>
                          <a:latin typeface="Tahoma"/>
                          <a:cs typeface="Tahoma"/>
                        </a:rPr>
                        <a:t>installer</a:t>
                      </a:r>
                      <a:r>
                        <a:rPr sz="1650" spc="480" dirty="0">
                          <a:solidFill>
                            <a:srgbClr val="DD4A67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650" spc="225" dirty="0">
                          <a:latin typeface="Tahoma"/>
                          <a:cs typeface="Tahoma"/>
                        </a:rPr>
                        <a:t>ma- </a:t>
                      </a:r>
                      <a:r>
                        <a:rPr sz="1650" spc="175" dirty="0">
                          <a:latin typeface="Tahoma"/>
                          <a:cs typeface="Tahoma"/>
                        </a:rPr>
                        <a:t>libération</a:t>
                      </a:r>
                      <a:r>
                        <a:rPr sz="1650" spc="48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650" spc="425" dirty="0">
                          <a:latin typeface="Tahoma"/>
                          <a:cs typeface="Tahoma"/>
                        </a:rPr>
                        <a:t>./</a:t>
                      </a:r>
                      <a:r>
                        <a:rPr sz="1650" spc="48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650" spc="285" dirty="0">
                          <a:solidFill>
                            <a:srgbClr val="ED9900"/>
                          </a:solidFill>
                          <a:latin typeface="Tahoma"/>
                          <a:cs typeface="Tahoma"/>
                        </a:rPr>
                        <a:t>-- </a:t>
                      </a:r>
                      <a:r>
                        <a:rPr sz="1650" spc="340" dirty="0">
                          <a:solidFill>
                            <a:srgbClr val="ED9900"/>
                          </a:solidFill>
                          <a:latin typeface="Tahoma"/>
                          <a:cs typeface="Tahoma"/>
                        </a:rPr>
                        <a:t>ensemble</a:t>
                      </a:r>
                      <a:r>
                        <a:rPr sz="1650" spc="480" dirty="0">
                          <a:solidFill>
                            <a:srgbClr val="ED9900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650" spc="140" dirty="0">
                          <a:solidFill>
                            <a:srgbClr val="ED9900"/>
                          </a:solidFill>
                          <a:latin typeface="Tahoma"/>
                          <a:cs typeface="Tahoma"/>
                        </a:rPr>
                        <a:t>clé </a:t>
                      </a:r>
                      <a:r>
                        <a:rPr sz="1650" spc="140" dirty="0">
                          <a:solidFill>
                            <a:srgbClr val="996E3A"/>
                          </a:solidFill>
                          <a:latin typeface="Tahoma"/>
                          <a:cs typeface="Tahoma"/>
                        </a:rPr>
                        <a:t>= </a:t>
                      </a:r>
                      <a:r>
                        <a:rPr sz="1650" spc="140" dirty="0">
                          <a:latin typeface="Tahoma"/>
                          <a:cs typeface="Tahoma"/>
                        </a:rPr>
                        <a:t>valeur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80645" marB="0">
                    <a:lnL w="9525">
                      <a:solidFill>
                        <a:srgbClr val="ED2137"/>
                      </a:solidFill>
                      <a:prstDash val="solid"/>
                    </a:lnL>
                    <a:lnT w="9525">
                      <a:solidFill>
                        <a:srgbClr val="D9D9D9"/>
                      </a:solidFill>
                      <a:prstDash val="solid"/>
                    </a:lnT>
                    <a:lnB w="9525">
                      <a:solidFill>
                        <a:srgbClr val="D9D9D9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D9D9D9"/>
                      </a:solidFill>
                      <a:prstDash val="solid"/>
                    </a:lnR>
                    <a:lnT w="9525">
                      <a:solidFill>
                        <a:srgbClr val="D9D9D9"/>
                      </a:solidFill>
                      <a:prstDash val="solid"/>
                    </a:lnT>
                    <a:lnB w="9525">
                      <a:solidFill>
                        <a:srgbClr val="D9D9D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80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910"/>
                        </a:spcBef>
                      </a:pPr>
                      <a:r>
                        <a:rPr sz="2100" spc="85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ou</a:t>
                      </a:r>
                      <a:r>
                        <a:rPr sz="2100" spc="-30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100" spc="85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en utilisant</a:t>
                      </a:r>
                      <a:r>
                        <a:rPr sz="2100" spc="-30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100" spc="65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un</a:t>
                      </a:r>
                      <a:r>
                        <a:rPr sz="2100" spc="-30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100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valeurs</a:t>
                      </a:r>
                      <a:r>
                        <a:rPr sz="2100" spc="-30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100" spc="-55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déposer</a:t>
                      </a:r>
                      <a:r>
                        <a:rPr sz="2100" spc="-25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100" spc="220" dirty="0">
                          <a:solidFill>
                            <a:srgbClr val="ED2137"/>
                          </a:solidFill>
                          <a:latin typeface="Tahoma"/>
                          <a:cs typeface="Tahoma"/>
                        </a:rPr>
                        <a:t>valeurs.yaml </a:t>
                      </a:r>
                      <a:r>
                        <a:rPr sz="2100" spc="220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:</a:t>
                      </a:r>
                      <a:endParaRPr sz="2100">
                        <a:latin typeface="Trebuchet MS"/>
                        <a:cs typeface="Trebuchet MS"/>
                      </a:endParaRPr>
                    </a:p>
                  </a:txBody>
                  <a:tcPr marL="0" marR="0" marT="242570" marB="0">
                    <a:lnT w="9525">
                      <a:solidFill>
                        <a:srgbClr val="D9D9D9"/>
                      </a:solidFill>
                      <a:prstDash val="solid"/>
                    </a:lnT>
                    <a:lnB w="9525">
                      <a:solidFill>
                        <a:srgbClr val="D9D9D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D9D9D9"/>
                      </a:solidFill>
                      <a:prstDash val="solid"/>
                    </a:lnT>
                    <a:lnB w="9525">
                      <a:solidFill>
                        <a:srgbClr val="D9D9D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D9D9D9"/>
                      </a:solidFill>
                      <a:prstDash val="solid"/>
                    </a:lnT>
                    <a:lnB w="9525">
                      <a:solidFill>
                        <a:srgbClr val="D9D9D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D9D9D9"/>
                      </a:solidFill>
                      <a:prstDash val="solid"/>
                    </a:lnT>
                    <a:lnB w="9525">
                      <a:solidFill>
                        <a:srgbClr val="D9D9D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7515">
                <a:tc>
                  <a:txBody>
                    <a:bodyPr/>
                    <a:lstStyle/>
                    <a:p>
                      <a:pPr marL="400050">
                        <a:lnSpc>
                          <a:spcPct val="100000"/>
                        </a:lnSpc>
                        <a:spcBef>
                          <a:spcPts val="635"/>
                        </a:spcBef>
                      </a:pPr>
                      <a:r>
                        <a:rPr sz="1650" spc="95" dirty="0">
                          <a:latin typeface="Tahoma"/>
                          <a:cs typeface="Tahoma"/>
                        </a:rPr>
                        <a:t>barre</a:t>
                      </a:r>
                      <a:r>
                        <a:rPr sz="1650" spc="47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650" spc="390" dirty="0">
                          <a:solidFill>
                            <a:srgbClr val="DD4A67"/>
                          </a:solidFill>
                          <a:latin typeface="Tahoma"/>
                          <a:cs typeface="Tahoma"/>
                        </a:rPr>
                        <a:t>installer</a:t>
                      </a:r>
                      <a:r>
                        <a:rPr sz="1650" spc="480" dirty="0">
                          <a:solidFill>
                            <a:srgbClr val="DD4A67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650" spc="225" dirty="0">
                          <a:latin typeface="Tahoma"/>
                          <a:cs typeface="Tahoma"/>
                        </a:rPr>
                        <a:t>ma- </a:t>
                      </a:r>
                      <a:r>
                        <a:rPr sz="1650" spc="175" dirty="0">
                          <a:latin typeface="Tahoma"/>
                          <a:cs typeface="Tahoma"/>
                        </a:rPr>
                        <a:t>libération</a:t>
                      </a:r>
                      <a:r>
                        <a:rPr sz="1650" spc="47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650" spc="425" dirty="0">
                          <a:latin typeface="Tahoma"/>
                          <a:cs typeface="Tahoma"/>
                        </a:rPr>
                        <a:t>./</a:t>
                      </a:r>
                      <a:r>
                        <a:rPr sz="1650" spc="48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650" spc="455" dirty="0">
                          <a:solidFill>
                            <a:srgbClr val="ED9900"/>
                          </a:solidFill>
                          <a:latin typeface="Tahoma"/>
                          <a:cs typeface="Tahoma"/>
                        </a:rPr>
                        <a:t>- </a:t>
                      </a:r>
                      <a:r>
                        <a:rPr sz="1650" spc="395" dirty="0">
                          <a:solidFill>
                            <a:srgbClr val="ED9900"/>
                          </a:solidFill>
                          <a:latin typeface="Tahoma"/>
                          <a:cs typeface="Tahoma"/>
                        </a:rPr>
                        <a:t>f</a:t>
                      </a:r>
                      <a:r>
                        <a:rPr sz="1650" spc="475" dirty="0">
                          <a:solidFill>
                            <a:srgbClr val="ED9900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650" spc="204" dirty="0">
                          <a:latin typeface="Tahoma"/>
                          <a:cs typeface="Tahoma"/>
                        </a:rPr>
                        <a:t>my- </a:t>
                      </a:r>
                      <a:r>
                        <a:rPr sz="1650" spc="160" dirty="0">
                          <a:latin typeface="Tahoma"/>
                          <a:cs typeface="Tahoma"/>
                        </a:rPr>
                        <a:t>values.yaml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80645" marB="0">
                    <a:lnL w="9525">
                      <a:solidFill>
                        <a:srgbClr val="ED2137"/>
                      </a:solidFill>
                      <a:prstDash val="solid"/>
                    </a:lnL>
                    <a:lnT w="9525">
                      <a:solidFill>
                        <a:srgbClr val="D9D9D9"/>
                      </a:solidFill>
                      <a:prstDash val="solid"/>
                    </a:lnT>
                    <a:lnB w="9525">
                      <a:solidFill>
                        <a:srgbClr val="D9D9D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D9D9D9"/>
                      </a:solidFill>
                      <a:prstDash val="solid"/>
                    </a:lnT>
                    <a:lnB w="9525">
                      <a:solidFill>
                        <a:srgbClr val="D9D9D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D9D9D9"/>
                      </a:solidFill>
                      <a:prstDash val="solid"/>
                    </a:lnT>
                    <a:lnB w="9525">
                      <a:solidFill>
                        <a:srgbClr val="D9D9D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D9D9D9"/>
                      </a:solidFill>
                      <a:prstDash val="solid"/>
                    </a:lnR>
                    <a:lnT w="9525">
                      <a:solidFill>
                        <a:srgbClr val="D9D9D9"/>
                      </a:solidFill>
                      <a:prstDash val="solid"/>
                    </a:lnT>
                    <a:lnB w="9525">
                      <a:solidFill>
                        <a:srgbClr val="D9D9D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28040">
                <a:tc>
                  <a:txBody>
                    <a:bodyPr/>
                    <a:lstStyle/>
                    <a:p>
                      <a:pPr marL="375920">
                        <a:lnSpc>
                          <a:spcPct val="100000"/>
                        </a:lnSpc>
                        <a:spcBef>
                          <a:spcPts val="1910"/>
                        </a:spcBef>
                      </a:pPr>
                      <a:r>
                        <a:rPr sz="2100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Inscription</a:t>
                      </a:r>
                      <a:r>
                        <a:rPr sz="2100" spc="-15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100" spc="50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déployé</a:t>
                      </a:r>
                      <a:r>
                        <a:rPr sz="2100" spc="-15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100" spc="185" dirty="0">
                          <a:solidFill>
                            <a:srgbClr val="ED2137"/>
                          </a:solidFill>
                          <a:latin typeface="Tahoma"/>
                          <a:cs typeface="Tahoma"/>
                        </a:rPr>
                        <a:t>Sorties </a:t>
                      </a:r>
                      <a:r>
                        <a:rPr sz="2100" spc="185" dirty="0">
                          <a:solidFill>
                            <a:srgbClr val="333333"/>
                          </a:solidFill>
                          <a:latin typeface="Trebuchet MS"/>
                          <a:cs typeface="Trebuchet MS"/>
                        </a:rPr>
                        <a:t>:</a:t>
                      </a:r>
                      <a:endParaRPr sz="2100">
                        <a:latin typeface="Trebuchet MS"/>
                        <a:cs typeface="Trebuchet MS"/>
                      </a:endParaRPr>
                    </a:p>
                  </a:txBody>
                  <a:tcPr marL="0" marR="0" marT="242570" marB="0">
                    <a:lnT w="9525">
                      <a:solidFill>
                        <a:srgbClr val="D9D9D9"/>
                      </a:solidFill>
                      <a:prstDash val="solid"/>
                    </a:lnT>
                    <a:lnB w="9525">
                      <a:solidFill>
                        <a:srgbClr val="D9D9D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D9D9D9"/>
                      </a:solidFill>
                      <a:prstDash val="solid"/>
                    </a:lnT>
                    <a:lnB w="9525">
                      <a:solidFill>
                        <a:srgbClr val="D9D9D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D9D9D9"/>
                      </a:solidFill>
                      <a:prstDash val="solid"/>
                    </a:lnT>
                    <a:lnB w="9525">
                      <a:solidFill>
                        <a:srgbClr val="D9D9D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D9D9D9"/>
                      </a:solidFill>
                      <a:prstDash val="solid"/>
                    </a:lnT>
                    <a:lnB w="9525">
                      <a:solidFill>
                        <a:srgbClr val="D9D9D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4675">
                <a:tc>
                  <a:txBody>
                    <a:bodyPr/>
                    <a:lstStyle/>
                    <a:p>
                      <a:pPr marL="400050">
                        <a:lnSpc>
                          <a:spcPts val="1930"/>
                        </a:lnSpc>
                        <a:spcBef>
                          <a:spcPts val="635"/>
                        </a:spcBef>
                      </a:pPr>
                      <a:r>
                        <a:rPr sz="1650" spc="95" dirty="0">
                          <a:latin typeface="Tahoma"/>
                          <a:cs typeface="Tahoma"/>
                        </a:rPr>
                        <a:t>barre</a:t>
                      </a:r>
                      <a:r>
                        <a:rPr sz="1650" spc="48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650" spc="459" dirty="0">
                          <a:latin typeface="Tahoma"/>
                          <a:cs typeface="Tahoma"/>
                        </a:rPr>
                        <a:t>liste</a:t>
                      </a:r>
                      <a:endParaRPr sz="1650">
                        <a:latin typeface="Tahoma"/>
                        <a:cs typeface="Tahoma"/>
                      </a:endParaRPr>
                    </a:p>
                    <a:p>
                      <a:pPr marL="147320">
                        <a:lnSpc>
                          <a:spcPts val="1864"/>
                        </a:lnSpc>
                        <a:tabLst>
                          <a:tab pos="1661160" algn="l"/>
                          <a:tab pos="3048635" algn="l"/>
                          <a:tab pos="4310380" algn="l"/>
                        </a:tabLst>
                      </a:pPr>
                      <a:r>
                        <a:rPr sz="1650" spc="-20" dirty="0">
                          <a:latin typeface="Tahoma"/>
                          <a:cs typeface="Tahoma"/>
                        </a:rPr>
                        <a:t>NOM</a:t>
                      </a:r>
                      <a:r>
                        <a:rPr sz="165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650" spc="-10" dirty="0">
                          <a:latin typeface="Tahoma"/>
                          <a:cs typeface="Tahoma"/>
                        </a:rPr>
                        <a:t>ESPACE DE NOMS</a:t>
                      </a:r>
                      <a:r>
                        <a:rPr sz="165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650" spc="60" dirty="0">
                          <a:latin typeface="Tahoma"/>
                          <a:cs typeface="Tahoma"/>
                        </a:rPr>
                        <a:t>RÉVISION</a:t>
                      </a:r>
                      <a:r>
                        <a:rPr sz="165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650" spc="-10" dirty="0">
                          <a:latin typeface="Tahoma"/>
                          <a:cs typeface="Tahoma"/>
                        </a:rPr>
                        <a:t>MIS À JOUR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80645" marB="0">
                    <a:lnL w="9525">
                      <a:solidFill>
                        <a:srgbClr val="ED2137"/>
                      </a:solidFill>
                      <a:prstDash val="solid"/>
                    </a:lnL>
                    <a:lnT w="9525">
                      <a:solidFill>
                        <a:srgbClr val="D9D9D9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endParaRPr sz="1650">
                        <a:latin typeface="Times New Roman"/>
                        <a:cs typeface="Times New Roman"/>
                      </a:endParaRPr>
                    </a:p>
                    <a:p>
                      <a:pPr marL="62865">
                        <a:lnSpc>
                          <a:spcPts val="1914"/>
                        </a:lnSpc>
                      </a:pPr>
                      <a:r>
                        <a:rPr sz="1650" spc="-10" dirty="0">
                          <a:latin typeface="Tahoma"/>
                          <a:cs typeface="Tahoma"/>
                        </a:rPr>
                        <a:t>STATUT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78105" marB="0">
                    <a:lnT w="9525">
                      <a:solidFill>
                        <a:srgbClr val="D9D9D9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endParaRPr sz="1650">
                        <a:latin typeface="Times New Roman"/>
                        <a:cs typeface="Times New Roman"/>
                      </a:endParaRPr>
                    </a:p>
                    <a:p>
                      <a:pPr marL="125730">
                        <a:lnSpc>
                          <a:spcPts val="1914"/>
                        </a:lnSpc>
                      </a:pPr>
                      <a:r>
                        <a:rPr sz="1650" spc="-10" dirty="0">
                          <a:latin typeface="Tahoma"/>
                          <a:cs typeface="Tahoma"/>
                        </a:rPr>
                        <a:t>GRAPHIQUE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78105" marB="0">
                    <a:lnT w="9525">
                      <a:solidFill>
                        <a:srgbClr val="D9D9D9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endParaRPr sz="1650">
                        <a:latin typeface="Times New Roman"/>
                        <a:cs typeface="Times New Roman"/>
                      </a:endParaRPr>
                    </a:p>
                    <a:p>
                      <a:pPr marL="125730">
                        <a:lnSpc>
                          <a:spcPts val="1914"/>
                        </a:lnSpc>
                      </a:pPr>
                      <a:r>
                        <a:rPr sz="1650" dirty="0">
                          <a:latin typeface="Tahoma"/>
                          <a:cs typeface="Tahoma"/>
                        </a:rPr>
                        <a:t>APPLICATION</a:t>
                      </a:r>
                      <a:r>
                        <a:rPr sz="1650" spc="45" dirty="0">
                          <a:latin typeface="Tahoma"/>
                          <a:cs typeface="Tahoma"/>
                        </a:rPr>
                        <a:t>  </a:t>
                      </a:r>
                      <a:r>
                        <a:rPr sz="1650" spc="-10" dirty="0">
                          <a:latin typeface="Tahoma"/>
                          <a:cs typeface="Tahoma"/>
                        </a:rPr>
                        <a:t>VERSION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78105" marB="0">
                    <a:lnR w="9525">
                      <a:solidFill>
                        <a:srgbClr val="D9D9D9"/>
                      </a:solidFill>
                      <a:prstDash val="solid"/>
                    </a:lnR>
                    <a:lnT w="9525">
                      <a:solidFill>
                        <a:srgbClr val="D9D9D9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9090">
                <a:tc>
                  <a:txBody>
                    <a:bodyPr/>
                    <a:lstStyle/>
                    <a:p>
                      <a:pPr marL="147320">
                        <a:lnSpc>
                          <a:spcPts val="1839"/>
                        </a:lnSpc>
                        <a:tabLst>
                          <a:tab pos="1661160" algn="l"/>
                          <a:tab pos="3048635" algn="l"/>
                          <a:tab pos="4310380" algn="l"/>
                        </a:tabLst>
                      </a:pPr>
                      <a:r>
                        <a:rPr sz="1650" spc="225" dirty="0">
                          <a:latin typeface="Tahoma"/>
                          <a:cs typeface="Tahoma"/>
                        </a:rPr>
                        <a:t>ma- </a:t>
                      </a:r>
                      <a:r>
                        <a:rPr sz="1650" spc="165" dirty="0">
                          <a:latin typeface="Tahoma"/>
                          <a:cs typeface="Tahoma"/>
                        </a:rPr>
                        <a:t>libération</a:t>
                      </a:r>
                      <a:r>
                        <a:rPr sz="165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650" spc="260" dirty="0">
                          <a:latin typeface="Tahoma"/>
                          <a:cs typeface="Tahoma"/>
                        </a:rPr>
                        <a:t>défaut</a:t>
                      </a:r>
                      <a:r>
                        <a:rPr sz="165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650" spc="40" dirty="0">
                          <a:latin typeface="Tahoma"/>
                          <a:cs typeface="Tahoma"/>
                        </a:rPr>
                        <a:t>1</a:t>
                      </a:r>
                      <a:r>
                        <a:rPr sz="1650" dirty="0">
                          <a:latin typeface="Tahoma"/>
                          <a:cs typeface="Tahoma"/>
                        </a:rPr>
                        <a:t> 30 </a:t>
                      </a:r>
                      <a:r>
                        <a:rPr sz="1650" spc="204" dirty="0">
                          <a:latin typeface="Tahoma"/>
                          <a:cs typeface="Tahoma"/>
                        </a:rPr>
                        <a:t>avril </a:t>
                      </a:r>
                      <a:r>
                        <a:rPr sz="1650" spc="215" dirty="0">
                          <a:latin typeface="Tahoma"/>
                          <a:cs typeface="Tahoma"/>
                        </a:rPr>
                        <a:t>2024 </a:t>
                      </a:r>
                      <a:r>
                        <a:rPr sz="1650" spc="160" dirty="0">
                          <a:latin typeface="Tahoma"/>
                          <a:cs typeface="Tahoma"/>
                        </a:rPr>
                        <a:t>..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L w="9525">
                      <a:solidFill>
                        <a:srgbClr val="ED2137"/>
                      </a:solidFill>
                      <a:prstDash val="solid"/>
                    </a:lnL>
                    <a:lnB w="9525">
                      <a:solidFill>
                        <a:srgbClr val="D9D9D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2865">
                        <a:lnSpc>
                          <a:spcPts val="1839"/>
                        </a:lnSpc>
                      </a:pPr>
                      <a:r>
                        <a:rPr sz="1650" spc="160" dirty="0">
                          <a:latin typeface="Tahoma"/>
                          <a:cs typeface="Tahoma"/>
                        </a:rPr>
                        <a:t>déployé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B w="9525">
                      <a:solidFill>
                        <a:srgbClr val="D9D9D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5730">
                        <a:lnSpc>
                          <a:spcPts val="1839"/>
                        </a:lnSpc>
                      </a:pPr>
                      <a:r>
                        <a:rPr sz="1650" spc="260" dirty="0">
                          <a:latin typeface="Tahoma"/>
                          <a:cs typeface="Tahoma"/>
                        </a:rPr>
                        <a:t>mon- </a:t>
                      </a:r>
                      <a:r>
                        <a:rPr sz="1650" spc="200" dirty="0">
                          <a:latin typeface="Tahoma"/>
                          <a:cs typeface="Tahoma"/>
                        </a:rPr>
                        <a:t>graphique </a:t>
                      </a:r>
                      <a:r>
                        <a:rPr sz="1650" spc="195" dirty="0">
                          <a:latin typeface="Tahoma"/>
                          <a:cs typeface="Tahoma"/>
                        </a:rPr>
                        <a:t>-0.1.0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B w="9525">
                      <a:solidFill>
                        <a:srgbClr val="D9D9D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5730">
                        <a:lnSpc>
                          <a:spcPts val="1839"/>
                        </a:lnSpc>
                      </a:pPr>
                      <a:r>
                        <a:rPr sz="1650" spc="240" dirty="0">
                          <a:latin typeface="Tahoma"/>
                          <a:cs typeface="Tahoma"/>
                        </a:rPr>
                        <a:t>1.0.0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R w="9525">
                      <a:solidFill>
                        <a:srgbClr val="D9D9D9"/>
                      </a:solidFill>
                      <a:prstDash val="solid"/>
                    </a:lnR>
                    <a:lnB w="9525">
                      <a:solidFill>
                        <a:srgbClr val="D9D9D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35" dirty="0"/>
              <a:t>DÉPLOYER</a:t>
            </a:r>
            <a:r>
              <a:rPr spc="-85" dirty="0"/>
              <a:t> </a:t>
            </a:r>
            <a:r>
              <a:rPr spc="75" dirty="0"/>
              <a:t>UN</a:t>
            </a:r>
            <a:r>
              <a:rPr spc="-80" dirty="0"/>
              <a:t> </a:t>
            </a:r>
            <a:r>
              <a:rPr spc="-100" dirty="0"/>
              <a:t>LOCALE</a:t>
            </a:r>
            <a:r>
              <a:rPr spc="-85" dirty="0"/>
              <a:t> </a:t>
            </a:r>
            <a:r>
              <a:rPr spc="-10" dirty="0">
                <a:solidFill>
                  <a:srgbClr val="ED2137"/>
                </a:solidFill>
              </a:rPr>
              <a:t>GRAPHIQUE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1647824"/>
            <a:ext cx="95250" cy="9524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177924" y="1511300"/>
            <a:ext cx="8077834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spc="60" dirty="0">
                <a:solidFill>
                  <a:srgbClr val="333333"/>
                </a:solidFill>
                <a:latin typeface="Trebuchet MS"/>
                <a:cs typeface="Trebuchet MS"/>
              </a:rPr>
              <a:t>Déploiement</a:t>
            </a:r>
            <a:r>
              <a:rPr sz="2100" spc="1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5" dirty="0">
                <a:solidFill>
                  <a:srgbClr val="333333"/>
                </a:solidFill>
                <a:latin typeface="Trebuchet MS"/>
                <a:cs typeface="Trebuchet MS"/>
              </a:rPr>
              <a:t>un</a:t>
            </a:r>
            <a:r>
              <a:rPr sz="2100" spc="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ED2137"/>
                </a:solidFill>
                <a:latin typeface="Trebuchet MS"/>
                <a:cs typeface="Trebuchet MS"/>
              </a:rPr>
              <a:t>Libérer</a:t>
            </a:r>
            <a:r>
              <a:rPr sz="2100" spc="15" dirty="0">
                <a:solidFill>
                  <a:srgbClr val="ED2137"/>
                </a:solidFill>
                <a:latin typeface="Trebuchet MS"/>
                <a:cs typeface="Trebuchet MS"/>
              </a:rPr>
              <a:t> </a:t>
            </a:r>
            <a:r>
              <a:rPr sz="2100" spc="75" dirty="0">
                <a:solidFill>
                  <a:srgbClr val="333333"/>
                </a:solidFill>
                <a:latin typeface="Trebuchet MS"/>
                <a:cs typeface="Trebuchet MS"/>
              </a:rPr>
              <a:t>depuis</a:t>
            </a:r>
            <a:r>
              <a:rPr sz="2100" spc="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ED2137"/>
                </a:solidFill>
                <a:latin typeface="Trebuchet MS"/>
                <a:cs typeface="Trebuchet MS"/>
              </a:rPr>
              <a:t>Graphique</a:t>
            </a:r>
            <a:r>
              <a:rPr sz="2100" spc="15" dirty="0">
                <a:solidFill>
                  <a:srgbClr val="ED2137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défini</a:t>
            </a:r>
            <a:r>
              <a:rPr sz="2100" spc="1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dans</a:t>
            </a:r>
            <a:r>
              <a:rPr sz="2100" spc="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actuel</a:t>
            </a:r>
            <a:r>
              <a:rPr sz="2100" spc="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dossier:</a:t>
            </a:r>
            <a:endParaRPr sz="2100">
              <a:latin typeface="Trebuchet MS"/>
              <a:cs typeface="Trebuchet MS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81465" y="2213343"/>
            <a:ext cx="103240" cy="19870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81465" y="3480168"/>
            <a:ext cx="103240" cy="198704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4162424"/>
            <a:ext cx="95250" cy="95249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81465" y="4746993"/>
            <a:ext cx="103240" cy="198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204956"/>
      </p:ext>
    </p:extLst>
  </p:cSld>
  <p:clrMapOvr>
    <a:masterClrMapping/>
  </p:clrMapOvr>
</p:sld>
</file>

<file path=ppt/slides/slide40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09624" y="2085974"/>
            <a:ext cx="12211050" cy="9525"/>
          </a:xfrm>
          <a:custGeom>
            <a:avLst/>
            <a:gdLst/>
            <a:ahLst/>
            <a:cxnLst/>
            <a:rect l="l" t="t" r="r" b="b"/>
            <a:pathLst>
              <a:path w="12211050" h="9525">
                <a:moveTo>
                  <a:pt x="12211049" y="9524"/>
                </a:moveTo>
                <a:lnTo>
                  <a:pt x="0" y="9524"/>
                </a:lnTo>
                <a:lnTo>
                  <a:pt x="0" y="0"/>
                </a:lnTo>
                <a:lnTo>
                  <a:pt x="12211049" y="0"/>
                </a:lnTo>
                <a:lnTo>
                  <a:pt x="12211049" y="952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809624" y="2085974"/>
            <a:ext cx="12211050" cy="447675"/>
            <a:chOff x="809624" y="2085974"/>
            <a:chExt cx="12211050" cy="447675"/>
          </a:xfrm>
        </p:grpSpPr>
        <p:sp>
          <p:nvSpPr>
            <p:cNvPr id="4" name="object 4"/>
            <p:cNvSpPr/>
            <p:nvPr/>
          </p:nvSpPr>
          <p:spPr>
            <a:xfrm>
              <a:off x="809612" y="2085974"/>
              <a:ext cx="12211050" cy="447675"/>
            </a:xfrm>
            <a:custGeom>
              <a:avLst/>
              <a:gdLst/>
              <a:ahLst/>
              <a:cxnLst/>
              <a:rect l="l" t="t" r="r" b="b"/>
              <a:pathLst>
                <a:path w="12211050" h="447675">
                  <a:moveTo>
                    <a:pt x="12211050" y="0"/>
                  </a:moveTo>
                  <a:lnTo>
                    <a:pt x="12201525" y="0"/>
                  </a:lnTo>
                  <a:lnTo>
                    <a:pt x="12201525" y="438150"/>
                  </a:lnTo>
                  <a:lnTo>
                    <a:pt x="0" y="438150"/>
                  </a:lnTo>
                  <a:lnTo>
                    <a:pt x="0" y="447675"/>
                  </a:lnTo>
                  <a:lnTo>
                    <a:pt x="12201525" y="447675"/>
                  </a:lnTo>
                  <a:lnTo>
                    <a:pt x="12211050" y="447675"/>
                  </a:lnTo>
                  <a:lnTo>
                    <a:pt x="12211050" y="438150"/>
                  </a:lnTo>
                  <a:lnTo>
                    <a:pt x="12211050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09624" y="2085974"/>
              <a:ext cx="9525" cy="447675"/>
            </a:xfrm>
            <a:custGeom>
              <a:avLst/>
              <a:gdLst/>
              <a:ahLst/>
              <a:cxnLst/>
              <a:rect l="l" t="t" r="r" b="b"/>
              <a:pathLst>
                <a:path w="9525" h="447675">
                  <a:moveTo>
                    <a:pt x="0" y="447674"/>
                  </a:moveTo>
                  <a:lnTo>
                    <a:pt x="0" y="0"/>
                  </a:lnTo>
                  <a:lnTo>
                    <a:pt x="9524" y="9524"/>
                  </a:lnTo>
                  <a:lnTo>
                    <a:pt x="9524" y="438149"/>
                  </a:lnTo>
                  <a:lnTo>
                    <a:pt x="0" y="447674"/>
                  </a:lnTo>
                  <a:close/>
                </a:path>
              </a:pathLst>
            </a:custGeom>
            <a:solidFill>
              <a:srgbClr val="ED21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/>
          <p:nvPr/>
        </p:nvSpPr>
        <p:spPr>
          <a:xfrm>
            <a:off x="809624" y="3333749"/>
            <a:ext cx="12211050" cy="9525"/>
          </a:xfrm>
          <a:custGeom>
            <a:avLst/>
            <a:gdLst/>
            <a:ahLst/>
            <a:cxnLst/>
            <a:rect l="l" t="t" r="r" b="b"/>
            <a:pathLst>
              <a:path w="12211050" h="9525">
                <a:moveTo>
                  <a:pt x="12211049" y="9524"/>
                </a:moveTo>
                <a:lnTo>
                  <a:pt x="0" y="9524"/>
                </a:lnTo>
                <a:lnTo>
                  <a:pt x="0" y="0"/>
                </a:lnTo>
                <a:lnTo>
                  <a:pt x="12211049" y="0"/>
                </a:lnTo>
                <a:lnTo>
                  <a:pt x="12211049" y="952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" name="object 7"/>
          <p:cNvGrpSpPr/>
          <p:nvPr/>
        </p:nvGrpSpPr>
        <p:grpSpPr>
          <a:xfrm>
            <a:off x="809624" y="3333749"/>
            <a:ext cx="12211050" cy="447675"/>
            <a:chOff x="809624" y="3333749"/>
            <a:chExt cx="12211050" cy="447675"/>
          </a:xfrm>
        </p:grpSpPr>
        <p:sp>
          <p:nvSpPr>
            <p:cNvPr id="8" name="object 8"/>
            <p:cNvSpPr/>
            <p:nvPr/>
          </p:nvSpPr>
          <p:spPr>
            <a:xfrm>
              <a:off x="809612" y="3333749"/>
              <a:ext cx="12211050" cy="447675"/>
            </a:xfrm>
            <a:custGeom>
              <a:avLst/>
              <a:gdLst/>
              <a:ahLst/>
              <a:cxnLst/>
              <a:rect l="l" t="t" r="r" b="b"/>
              <a:pathLst>
                <a:path w="12211050" h="447675">
                  <a:moveTo>
                    <a:pt x="12211050" y="0"/>
                  </a:moveTo>
                  <a:lnTo>
                    <a:pt x="12201525" y="0"/>
                  </a:lnTo>
                  <a:lnTo>
                    <a:pt x="12201525" y="438150"/>
                  </a:lnTo>
                  <a:lnTo>
                    <a:pt x="0" y="438150"/>
                  </a:lnTo>
                  <a:lnTo>
                    <a:pt x="0" y="447675"/>
                  </a:lnTo>
                  <a:lnTo>
                    <a:pt x="12201525" y="447675"/>
                  </a:lnTo>
                  <a:lnTo>
                    <a:pt x="12211050" y="447675"/>
                  </a:lnTo>
                  <a:lnTo>
                    <a:pt x="12211050" y="438150"/>
                  </a:lnTo>
                  <a:lnTo>
                    <a:pt x="12211050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809624" y="3333749"/>
              <a:ext cx="9525" cy="447675"/>
            </a:xfrm>
            <a:custGeom>
              <a:avLst/>
              <a:gdLst/>
              <a:ahLst/>
              <a:cxnLst/>
              <a:rect l="l" t="t" r="r" b="b"/>
              <a:pathLst>
                <a:path w="9525" h="447675">
                  <a:moveTo>
                    <a:pt x="0" y="447674"/>
                  </a:moveTo>
                  <a:lnTo>
                    <a:pt x="0" y="0"/>
                  </a:lnTo>
                  <a:lnTo>
                    <a:pt x="9524" y="9524"/>
                  </a:lnTo>
                  <a:lnTo>
                    <a:pt x="9524" y="438149"/>
                  </a:lnTo>
                  <a:lnTo>
                    <a:pt x="0" y="447674"/>
                  </a:lnTo>
                  <a:close/>
                </a:path>
              </a:pathLst>
            </a:custGeom>
            <a:solidFill>
              <a:srgbClr val="ED21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/>
          <p:nvPr/>
        </p:nvSpPr>
        <p:spPr>
          <a:xfrm>
            <a:off x="809624" y="4581524"/>
            <a:ext cx="12211050" cy="9525"/>
          </a:xfrm>
          <a:custGeom>
            <a:avLst/>
            <a:gdLst/>
            <a:ahLst/>
            <a:cxnLst/>
            <a:rect l="l" t="t" r="r" b="b"/>
            <a:pathLst>
              <a:path w="12211050" h="9525">
                <a:moveTo>
                  <a:pt x="12211049" y="9524"/>
                </a:moveTo>
                <a:lnTo>
                  <a:pt x="0" y="9524"/>
                </a:lnTo>
                <a:lnTo>
                  <a:pt x="0" y="0"/>
                </a:lnTo>
                <a:lnTo>
                  <a:pt x="12211049" y="0"/>
                </a:lnTo>
                <a:lnTo>
                  <a:pt x="12211049" y="952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1" name="object 11"/>
          <p:cNvGrpSpPr/>
          <p:nvPr/>
        </p:nvGrpSpPr>
        <p:grpSpPr>
          <a:xfrm>
            <a:off x="809624" y="4581524"/>
            <a:ext cx="12211050" cy="447675"/>
            <a:chOff x="809624" y="4581524"/>
            <a:chExt cx="12211050" cy="447675"/>
          </a:xfrm>
        </p:grpSpPr>
        <p:sp>
          <p:nvSpPr>
            <p:cNvPr id="12" name="object 12"/>
            <p:cNvSpPr/>
            <p:nvPr/>
          </p:nvSpPr>
          <p:spPr>
            <a:xfrm>
              <a:off x="809612" y="4581524"/>
              <a:ext cx="12211050" cy="447675"/>
            </a:xfrm>
            <a:custGeom>
              <a:avLst/>
              <a:gdLst/>
              <a:ahLst/>
              <a:cxnLst/>
              <a:rect l="l" t="t" r="r" b="b"/>
              <a:pathLst>
                <a:path w="12211050" h="447675">
                  <a:moveTo>
                    <a:pt x="12211050" y="0"/>
                  </a:moveTo>
                  <a:lnTo>
                    <a:pt x="12201525" y="0"/>
                  </a:lnTo>
                  <a:lnTo>
                    <a:pt x="12201525" y="438150"/>
                  </a:lnTo>
                  <a:lnTo>
                    <a:pt x="0" y="438150"/>
                  </a:lnTo>
                  <a:lnTo>
                    <a:pt x="0" y="447675"/>
                  </a:lnTo>
                  <a:lnTo>
                    <a:pt x="12201525" y="447675"/>
                  </a:lnTo>
                  <a:lnTo>
                    <a:pt x="12211050" y="447675"/>
                  </a:lnTo>
                  <a:lnTo>
                    <a:pt x="12211050" y="438150"/>
                  </a:lnTo>
                  <a:lnTo>
                    <a:pt x="12211050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809624" y="4581524"/>
              <a:ext cx="9525" cy="447675"/>
            </a:xfrm>
            <a:custGeom>
              <a:avLst/>
              <a:gdLst/>
              <a:ahLst/>
              <a:cxnLst/>
              <a:rect l="l" t="t" r="r" b="b"/>
              <a:pathLst>
                <a:path w="9525" h="447675">
                  <a:moveTo>
                    <a:pt x="0" y="447674"/>
                  </a:moveTo>
                  <a:lnTo>
                    <a:pt x="0" y="0"/>
                  </a:lnTo>
                  <a:lnTo>
                    <a:pt x="9524" y="9524"/>
                  </a:lnTo>
                  <a:lnTo>
                    <a:pt x="9524" y="438149"/>
                  </a:lnTo>
                  <a:lnTo>
                    <a:pt x="0" y="447674"/>
                  </a:lnTo>
                  <a:close/>
                </a:path>
              </a:pathLst>
            </a:custGeom>
            <a:solidFill>
              <a:srgbClr val="ED21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/>
          <p:nvPr/>
        </p:nvSpPr>
        <p:spPr>
          <a:xfrm>
            <a:off x="809624" y="5829299"/>
            <a:ext cx="12211050" cy="9525"/>
          </a:xfrm>
          <a:custGeom>
            <a:avLst/>
            <a:gdLst/>
            <a:ahLst/>
            <a:cxnLst/>
            <a:rect l="l" t="t" r="r" b="b"/>
            <a:pathLst>
              <a:path w="12211050" h="9525">
                <a:moveTo>
                  <a:pt x="12211049" y="9524"/>
                </a:moveTo>
                <a:lnTo>
                  <a:pt x="0" y="9524"/>
                </a:lnTo>
                <a:lnTo>
                  <a:pt x="0" y="0"/>
                </a:lnTo>
                <a:lnTo>
                  <a:pt x="12211049" y="0"/>
                </a:lnTo>
                <a:lnTo>
                  <a:pt x="12211049" y="952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5" name="object 15"/>
          <p:cNvGrpSpPr/>
          <p:nvPr/>
        </p:nvGrpSpPr>
        <p:grpSpPr>
          <a:xfrm>
            <a:off x="809624" y="5829299"/>
            <a:ext cx="12211050" cy="447675"/>
            <a:chOff x="809624" y="5829299"/>
            <a:chExt cx="12211050" cy="447675"/>
          </a:xfrm>
        </p:grpSpPr>
        <p:sp>
          <p:nvSpPr>
            <p:cNvPr id="16" name="object 16"/>
            <p:cNvSpPr/>
            <p:nvPr/>
          </p:nvSpPr>
          <p:spPr>
            <a:xfrm>
              <a:off x="809612" y="5829299"/>
              <a:ext cx="12211050" cy="447675"/>
            </a:xfrm>
            <a:custGeom>
              <a:avLst/>
              <a:gdLst/>
              <a:ahLst/>
              <a:cxnLst/>
              <a:rect l="l" t="t" r="r" b="b"/>
              <a:pathLst>
                <a:path w="12211050" h="447675">
                  <a:moveTo>
                    <a:pt x="12211050" y="0"/>
                  </a:moveTo>
                  <a:lnTo>
                    <a:pt x="12201525" y="0"/>
                  </a:lnTo>
                  <a:lnTo>
                    <a:pt x="12201525" y="438150"/>
                  </a:lnTo>
                  <a:lnTo>
                    <a:pt x="0" y="438150"/>
                  </a:lnTo>
                  <a:lnTo>
                    <a:pt x="0" y="447675"/>
                  </a:lnTo>
                  <a:lnTo>
                    <a:pt x="12201525" y="447675"/>
                  </a:lnTo>
                  <a:lnTo>
                    <a:pt x="12211050" y="447675"/>
                  </a:lnTo>
                  <a:lnTo>
                    <a:pt x="12211050" y="438150"/>
                  </a:lnTo>
                  <a:lnTo>
                    <a:pt x="12211050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809624" y="5829299"/>
              <a:ext cx="9525" cy="447675"/>
            </a:xfrm>
            <a:custGeom>
              <a:avLst/>
              <a:gdLst/>
              <a:ahLst/>
              <a:cxnLst/>
              <a:rect l="l" t="t" r="r" b="b"/>
              <a:pathLst>
                <a:path w="9525" h="447675">
                  <a:moveTo>
                    <a:pt x="0" y="447674"/>
                  </a:moveTo>
                  <a:lnTo>
                    <a:pt x="0" y="0"/>
                  </a:lnTo>
                  <a:lnTo>
                    <a:pt x="9524" y="9524"/>
                  </a:lnTo>
                  <a:lnTo>
                    <a:pt x="9524" y="438149"/>
                  </a:lnTo>
                  <a:lnTo>
                    <a:pt x="0" y="447674"/>
                  </a:lnTo>
                  <a:close/>
                </a:path>
              </a:pathLst>
            </a:custGeom>
            <a:solidFill>
              <a:srgbClr val="ED21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81465" y="5956668"/>
              <a:ext cx="103240" cy="198704"/>
            </a:xfrm>
            <a:prstGeom prst="rect">
              <a:avLst/>
            </a:prstGeom>
          </p:spPr>
        </p:pic>
      </p:grp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35" dirty="0"/>
              <a:t>DÉPLOYER</a:t>
            </a:r>
            <a:r>
              <a:rPr spc="-100" dirty="0"/>
              <a:t> </a:t>
            </a:r>
            <a:r>
              <a:rPr spc="75" dirty="0"/>
              <a:t>UN</a:t>
            </a:r>
            <a:r>
              <a:rPr spc="-95" dirty="0"/>
              <a:t> </a:t>
            </a:r>
            <a:r>
              <a:rPr dirty="0">
                <a:solidFill>
                  <a:srgbClr val="ED2137"/>
                </a:solidFill>
              </a:rPr>
              <a:t>GRAPHIQUE</a:t>
            </a:r>
            <a:r>
              <a:rPr spc="-95" dirty="0">
                <a:solidFill>
                  <a:srgbClr val="ED2137"/>
                </a:solidFill>
              </a:rPr>
              <a:t> </a:t>
            </a:r>
            <a:r>
              <a:rPr dirty="0"/>
              <a:t>DEPUIS</a:t>
            </a:r>
            <a:r>
              <a:rPr spc="-100" dirty="0"/>
              <a:t> </a:t>
            </a:r>
            <a:r>
              <a:rPr spc="75" dirty="0"/>
              <a:t>UN</a:t>
            </a:r>
            <a:r>
              <a:rPr spc="-95" dirty="0"/>
              <a:t> </a:t>
            </a:r>
            <a:r>
              <a:rPr spc="-80" dirty="0">
                <a:solidFill>
                  <a:srgbClr val="ED2137"/>
                </a:solidFill>
              </a:rPr>
              <a:t>DÉPÔT</a:t>
            </a:r>
          </a:p>
        </p:txBody>
      </p:sp>
      <p:pic>
        <p:nvPicPr>
          <p:cNvPr id="20" name="object 2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1465" y="2213343"/>
            <a:ext cx="103240" cy="198704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1465" y="3461118"/>
            <a:ext cx="103240" cy="198704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1465" y="4708893"/>
            <a:ext cx="103240" cy="198704"/>
          </a:xfrm>
          <a:prstGeom prst="rect">
            <a:avLst/>
          </a:prstGeom>
        </p:spPr>
      </p:pic>
      <p:sp>
        <p:nvSpPr>
          <p:cNvPr id="23" name="object 2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9748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u="none" spc="70" dirty="0">
                <a:solidFill>
                  <a:srgbClr val="333333"/>
                </a:solidFill>
              </a:rPr>
              <a:t>Ajout</a:t>
            </a:r>
            <a:r>
              <a:rPr u="none" spc="-80" dirty="0">
                <a:solidFill>
                  <a:srgbClr val="333333"/>
                </a:solidFill>
              </a:rPr>
              <a:t> </a:t>
            </a:r>
            <a:r>
              <a:rPr u="none" spc="65" dirty="0">
                <a:solidFill>
                  <a:srgbClr val="333333"/>
                </a:solidFill>
              </a:rPr>
              <a:t>un</a:t>
            </a:r>
            <a:r>
              <a:rPr u="none" spc="-75" dirty="0">
                <a:solidFill>
                  <a:srgbClr val="333333"/>
                </a:solidFill>
              </a:rPr>
              <a:t> </a:t>
            </a:r>
            <a:r>
              <a:rPr u="none" spc="-10" dirty="0">
                <a:solidFill>
                  <a:srgbClr val="333333"/>
                </a:solidFill>
              </a:rPr>
              <a:t>dépôt:</a:t>
            </a:r>
          </a:p>
          <a:p>
            <a:pPr>
              <a:lnSpc>
                <a:spcPct val="100000"/>
              </a:lnSpc>
              <a:spcBef>
                <a:spcPts val="140"/>
              </a:spcBef>
            </a:pPr>
            <a:endParaRPr u="none" spc="-10" dirty="0">
              <a:solidFill>
                <a:srgbClr val="333333"/>
              </a:solidFill>
            </a:endParaRPr>
          </a:p>
          <a:p>
            <a:pPr marL="394970">
              <a:lnSpc>
                <a:spcPct val="100000"/>
              </a:lnSpc>
            </a:pPr>
            <a:r>
              <a:rPr sz="1650" u="none" spc="95" dirty="0">
                <a:solidFill>
                  <a:srgbClr val="000000"/>
                </a:solidFill>
                <a:latin typeface="Tahoma"/>
                <a:cs typeface="Tahoma"/>
              </a:rPr>
              <a:t>barre</a:t>
            </a:r>
            <a:r>
              <a:rPr sz="1650" u="none" spc="480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1650" u="none" spc="170" dirty="0">
                <a:solidFill>
                  <a:srgbClr val="000000"/>
                </a:solidFill>
                <a:latin typeface="Tahoma"/>
                <a:cs typeface="Tahoma"/>
              </a:rPr>
              <a:t>dépôt</a:t>
            </a:r>
            <a:r>
              <a:rPr sz="1650" u="none" spc="484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1650" u="none" spc="85" dirty="0">
                <a:solidFill>
                  <a:srgbClr val="DD4A67"/>
                </a:solidFill>
                <a:latin typeface="Tahoma"/>
                <a:cs typeface="Tahoma"/>
              </a:rPr>
              <a:t>ajouter</a:t>
            </a:r>
            <a:r>
              <a:rPr sz="1650" u="none" spc="484" dirty="0">
                <a:solidFill>
                  <a:srgbClr val="DD4A67"/>
                </a:solidFill>
                <a:latin typeface="Tahoma"/>
                <a:cs typeface="Tahoma"/>
              </a:rPr>
              <a:t> </a:t>
            </a:r>
            <a:r>
              <a:rPr sz="1650" u="none" spc="220" dirty="0">
                <a:solidFill>
                  <a:srgbClr val="000000"/>
                </a:solidFill>
                <a:latin typeface="Tahoma"/>
                <a:cs typeface="Tahoma"/>
              </a:rPr>
              <a:t>bitnami</a:t>
            </a:r>
            <a:r>
              <a:rPr sz="1650" u="none" spc="480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1650" u="none" spc="225" dirty="0">
                <a:solidFill>
                  <a:srgbClr val="000000"/>
                </a:solidFill>
                <a:latin typeface="Tahoma"/>
                <a:cs typeface="Tahoma"/>
              </a:rPr>
              <a:t>https://charts.bitnami.com/bitnami</a:t>
            </a:r>
            <a:endParaRPr sz="165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755"/>
              </a:spcBef>
            </a:pPr>
            <a:endParaRPr sz="165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r>
              <a:rPr u="none" spc="60" dirty="0">
                <a:solidFill>
                  <a:srgbClr val="333333"/>
                </a:solidFill>
              </a:rPr>
              <a:t>Mise à jour</a:t>
            </a:r>
            <a:r>
              <a:rPr u="none" spc="-55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le</a:t>
            </a:r>
            <a:r>
              <a:rPr u="none" spc="-50" dirty="0">
                <a:solidFill>
                  <a:srgbClr val="333333"/>
                </a:solidFill>
              </a:rPr>
              <a:t> </a:t>
            </a:r>
            <a:r>
              <a:rPr u="none" spc="-20" dirty="0">
                <a:solidFill>
                  <a:srgbClr val="333333"/>
                </a:solidFill>
              </a:rPr>
              <a:t>liste</a:t>
            </a:r>
            <a:r>
              <a:rPr u="none" spc="-50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de</a:t>
            </a:r>
            <a:r>
              <a:rPr u="none" spc="-50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disponible</a:t>
            </a:r>
            <a:r>
              <a:rPr u="none" spc="-50" dirty="0">
                <a:solidFill>
                  <a:srgbClr val="333333"/>
                </a:solidFill>
              </a:rPr>
              <a:t> </a:t>
            </a:r>
            <a:r>
              <a:rPr u="none" spc="-10" dirty="0"/>
              <a:t>Graphiques </a:t>
            </a:r>
            <a:r>
              <a:rPr u="none" spc="-10" dirty="0">
                <a:solidFill>
                  <a:srgbClr val="333333"/>
                </a:solidFill>
              </a:rPr>
              <a:t>:</a:t>
            </a:r>
          </a:p>
          <a:p>
            <a:pPr>
              <a:lnSpc>
                <a:spcPct val="100000"/>
              </a:lnSpc>
              <a:spcBef>
                <a:spcPts val="140"/>
              </a:spcBef>
            </a:pPr>
            <a:endParaRPr u="none" spc="-10" dirty="0">
              <a:solidFill>
                <a:srgbClr val="333333"/>
              </a:solidFill>
            </a:endParaRPr>
          </a:p>
          <a:p>
            <a:pPr marL="394970">
              <a:lnSpc>
                <a:spcPct val="100000"/>
              </a:lnSpc>
            </a:pPr>
            <a:r>
              <a:rPr sz="1650" u="none" spc="95" dirty="0">
                <a:solidFill>
                  <a:srgbClr val="000000"/>
                </a:solidFill>
                <a:latin typeface="Tahoma"/>
                <a:cs typeface="Tahoma"/>
              </a:rPr>
              <a:t>barre</a:t>
            </a:r>
            <a:r>
              <a:rPr sz="1650" u="none" spc="475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1650" u="none" spc="170" dirty="0">
                <a:solidFill>
                  <a:srgbClr val="000000"/>
                </a:solidFill>
                <a:latin typeface="Tahoma"/>
                <a:cs typeface="Tahoma"/>
              </a:rPr>
              <a:t>dépôt</a:t>
            </a:r>
            <a:r>
              <a:rPr sz="1650" u="none" spc="480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1650" u="none" spc="140" dirty="0">
                <a:solidFill>
                  <a:srgbClr val="000000"/>
                </a:solidFill>
                <a:latin typeface="Tahoma"/>
                <a:cs typeface="Tahoma"/>
              </a:rPr>
              <a:t>mise à jour</a:t>
            </a:r>
            <a:endParaRPr sz="165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755"/>
              </a:spcBef>
            </a:pPr>
            <a:endParaRPr sz="165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r>
              <a:rPr u="none" spc="60" dirty="0">
                <a:solidFill>
                  <a:srgbClr val="333333"/>
                </a:solidFill>
              </a:rPr>
              <a:t>Recherche</a:t>
            </a:r>
            <a:r>
              <a:rPr u="none" spc="-90" dirty="0">
                <a:solidFill>
                  <a:srgbClr val="333333"/>
                </a:solidFill>
              </a:rPr>
              <a:t> </a:t>
            </a:r>
            <a:r>
              <a:rPr u="none" spc="65" dirty="0">
                <a:solidFill>
                  <a:srgbClr val="333333"/>
                </a:solidFill>
              </a:rPr>
              <a:t>un</a:t>
            </a:r>
            <a:r>
              <a:rPr u="none" spc="-90" dirty="0">
                <a:solidFill>
                  <a:srgbClr val="333333"/>
                </a:solidFill>
              </a:rPr>
              <a:t> </a:t>
            </a:r>
            <a:r>
              <a:rPr u="none" spc="-10" dirty="0"/>
              <a:t>Graphique </a:t>
            </a:r>
            <a:r>
              <a:rPr u="none" spc="-10" dirty="0">
                <a:solidFill>
                  <a:srgbClr val="333333"/>
                </a:solidFill>
              </a:rPr>
              <a:t>:</a:t>
            </a:r>
          </a:p>
          <a:p>
            <a:pPr>
              <a:lnSpc>
                <a:spcPct val="100000"/>
              </a:lnSpc>
              <a:spcBef>
                <a:spcPts val="140"/>
              </a:spcBef>
            </a:pPr>
            <a:endParaRPr u="none" spc="-10" dirty="0">
              <a:solidFill>
                <a:srgbClr val="333333"/>
              </a:solidFill>
            </a:endParaRPr>
          </a:p>
          <a:p>
            <a:pPr marL="394970">
              <a:lnSpc>
                <a:spcPct val="100000"/>
              </a:lnSpc>
            </a:pPr>
            <a:r>
              <a:rPr sz="1650" u="none" spc="95" dirty="0">
                <a:solidFill>
                  <a:srgbClr val="000000"/>
                </a:solidFill>
                <a:latin typeface="Tahoma"/>
                <a:cs typeface="Tahoma"/>
              </a:rPr>
              <a:t>barre</a:t>
            </a:r>
            <a:r>
              <a:rPr sz="1650" u="none" spc="480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1650" u="none" spc="195" dirty="0">
                <a:solidFill>
                  <a:srgbClr val="000000"/>
                </a:solidFill>
                <a:latin typeface="Tahoma"/>
                <a:cs typeface="Tahoma"/>
              </a:rPr>
              <a:t>recherche</a:t>
            </a:r>
            <a:r>
              <a:rPr sz="1650" u="none" spc="480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1650" u="none" spc="170" dirty="0">
                <a:solidFill>
                  <a:srgbClr val="000000"/>
                </a:solidFill>
                <a:latin typeface="Tahoma"/>
                <a:cs typeface="Tahoma"/>
              </a:rPr>
              <a:t>dépôt</a:t>
            </a:r>
            <a:r>
              <a:rPr sz="1650" u="none" spc="484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1650" u="none" spc="210" dirty="0">
                <a:solidFill>
                  <a:srgbClr val="000000"/>
                </a:solidFill>
                <a:latin typeface="Tahoma"/>
                <a:cs typeface="Tahoma"/>
              </a:rPr>
              <a:t>bitnami</a:t>
            </a:r>
            <a:endParaRPr sz="165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755"/>
              </a:spcBef>
            </a:pPr>
            <a:endParaRPr sz="165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r>
              <a:rPr u="none" spc="60" dirty="0">
                <a:solidFill>
                  <a:srgbClr val="333333"/>
                </a:solidFill>
              </a:rPr>
              <a:t>Déploiement</a:t>
            </a:r>
            <a:r>
              <a:rPr u="none" spc="-55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le</a:t>
            </a:r>
            <a:r>
              <a:rPr u="none" spc="-55" dirty="0">
                <a:solidFill>
                  <a:srgbClr val="333333"/>
                </a:solidFill>
              </a:rPr>
              <a:t> </a:t>
            </a:r>
            <a:r>
              <a:rPr u="none" spc="-10" dirty="0"/>
              <a:t>Libérer </a:t>
            </a:r>
            <a:r>
              <a:rPr u="none" spc="-10" dirty="0">
                <a:solidFill>
                  <a:srgbClr val="333333"/>
                </a:solidFill>
              </a:rPr>
              <a:t>:</a:t>
            </a:r>
          </a:p>
          <a:p>
            <a:pPr>
              <a:lnSpc>
                <a:spcPct val="100000"/>
              </a:lnSpc>
              <a:spcBef>
                <a:spcPts val="140"/>
              </a:spcBef>
            </a:pPr>
            <a:endParaRPr u="none" spc="-10" dirty="0">
              <a:solidFill>
                <a:srgbClr val="333333"/>
              </a:solidFill>
            </a:endParaRPr>
          </a:p>
          <a:p>
            <a:pPr marL="394970">
              <a:lnSpc>
                <a:spcPct val="100000"/>
              </a:lnSpc>
            </a:pPr>
            <a:r>
              <a:rPr sz="1650" u="none" spc="95" dirty="0">
                <a:solidFill>
                  <a:srgbClr val="000000"/>
                </a:solidFill>
                <a:latin typeface="Tahoma"/>
                <a:cs typeface="Tahoma"/>
              </a:rPr>
              <a:t>barre</a:t>
            </a:r>
            <a:r>
              <a:rPr sz="1650" u="none" spc="490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1650" u="none" spc="390" dirty="0">
                <a:solidFill>
                  <a:srgbClr val="DD4A67"/>
                </a:solidFill>
                <a:latin typeface="Tahoma"/>
                <a:cs typeface="Tahoma"/>
              </a:rPr>
              <a:t>installer</a:t>
            </a:r>
            <a:r>
              <a:rPr sz="1650" u="none" spc="490" dirty="0">
                <a:solidFill>
                  <a:srgbClr val="DD4A67"/>
                </a:solidFill>
                <a:latin typeface="Tahoma"/>
                <a:cs typeface="Tahoma"/>
              </a:rPr>
              <a:t> </a:t>
            </a:r>
            <a:r>
              <a:rPr sz="1650" u="none" spc="225" dirty="0">
                <a:solidFill>
                  <a:srgbClr val="000000"/>
                </a:solidFill>
                <a:latin typeface="Tahoma"/>
                <a:cs typeface="Tahoma"/>
              </a:rPr>
              <a:t>ma- </a:t>
            </a:r>
            <a:r>
              <a:rPr sz="1650" u="none" spc="175" dirty="0">
                <a:solidFill>
                  <a:srgbClr val="000000"/>
                </a:solidFill>
                <a:latin typeface="Tahoma"/>
                <a:cs typeface="Tahoma"/>
              </a:rPr>
              <a:t>libération</a:t>
            </a:r>
            <a:r>
              <a:rPr sz="1650" u="none" spc="490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1650" u="none" spc="210" dirty="0">
                <a:solidFill>
                  <a:srgbClr val="000000"/>
                </a:solidFill>
                <a:latin typeface="Tahoma"/>
                <a:cs typeface="Tahoma"/>
              </a:rPr>
              <a:t>bitnami/argo- </a:t>
            </a:r>
            <a:r>
              <a:rPr sz="1650" u="none" spc="204" dirty="0">
                <a:solidFill>
                  <a:srgbClr val="000000"/>
                </a:solidFill>
                <a:latin typeface="Tahoma"/>
                <a:cs typeface="Tahoma"/>
              </a:rPr>
              <a:t>cd</a:t>
            </a:r>
            <a:endParaRPr sz="1650">
              <a:latin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3677584011"/>
      </p:ext>
    </p:extLst>
  </p:cSld>
  <p:clrMapOvr>
    <a:masterClrMapping/>
  </p:clrMapOvr>
</p:sld>
</file>

<file path=ppt/slides/slide40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5" dirty="0"/>
              <a:t>COUTUME</a:t>
            </a:r>
            <a:r>
              <a:rPr spc="-180" dirty="0"/>
              <a:t> </a:t>
            </a:r>
            <a:r>
              <a:rPr spc="-95" dirty="0"/>
              <a:t>VALEURS</a:t>
            </a:r>
            <a:r>
              <a:rPr spc="-150" dirty="0"/>
              <a:t> </a:t>
            </a:r>
            <a:r>
              <a:rPr spc="-60" dirty="0"/>
              <a:t>EXEMPLE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18161" y="2195906"/>
            <a:ext cx="10208476" cy="3852361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1771649" y="1810702"/>
            <a:ext cx="8890" cy="26670"/>
          </a:xfrm>
          <a:custGeom>
            <a:avLst/>
            <a:gdLst/>
            <a:ahLst/>
            <a:cxnLst/>
            <a:rect l="l" t="t" r="r" b="b"/>
            <a:pathLst>
              <a:path w="8889" h="26669">
                <a:moveTo>
                  <a:pt x="8844" y="26669"/>
                </a:moveTo>
                <a:lnTo>
                  <a:pt x="0" y="26669"/>
                </a:lnTo>
                <a:lnTo>
                  <a:pt x="0" y="0"/>
                </a:lnTo>
                <a:lnTo>
                  <a:pt x="8844" y="0"/>
                </a:lnTo>
                <a:lnTo>
                  <a:pt x="8844" y="26669"/>
                </a:lnTo>
                <a:close/>
              </a:path>
            </a:pathLst>
          </a:custGeom>
          <a:solidFill>
            <a:srgbClr val="ED21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855581" y="1810702"/>
            <a:ext cx="1905" cy="26670"/>
          </a:xfrm>
          <a:custGeom>
            <a:avLst/>
            <a:gdLst/>
            <a:ahLst/>
            <a:cxnLst/>
            <a:rect l="l" t="t" r="r" b="b"/>
            <a:pathLst>
              <a:path w="1905" h="26669">
                <a:moveTo>
                  <a:pt x="1793" y="26669"/>
                </a:moveTo>
                <a:lnTo>
                  <a:pt x="0" y="26669"/>
                </a:lnTo>
                <a:lnTo>
                  <a:pt x="0" y="0"/>
                </a:lnTo>
                <a:lnTo>
                  <a:pt x="1793" y="0"/>
                </a:lnTo>
                <a:lnTo>
                  <a:pt x="1793" y="26669"/>
                </a:lnTo>
                <a:close/>
              </a:path>
            </a:pathLst>
          </a:custGeom>
          <a:solidFill>
            <a:srgbClr val="ED21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96924" y="1511300"/>
            <a:ext cx="8288655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Doc.</a:t>
            </a:r>
            <a:r>
              <a:rPr sz="2100" spc="31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u="heavy" spc="-25" dirty="0">
                <a:solidFill>
                  <a:srgbClr val="ED2137"/>
                </a:solidFill>
                <a:uFill>
                  <a:solidFill>
                    <a:srgbClr val="ED2137"/>
                  </a:solidFill>
                </a:uFill>
                <a:latin typeface="Trebuchet MS"/>
                <a:cs typeface="Trebuchet MS"/>
                <a:hlinkClick r:id="rId3"/>
              </a:rPr>
              <a:t>ht </a:t>
            </a:r>
            <a:r>
              <a:rPr sz="2100" spc="-25" dirty="0">
                <a:solidFill>
                  <a:srgbClr val="ED2137"/>
                </a:solidFill>
                <a:latin typeface="Trebuchet MS"/>
                <a:cs typeface="Trebuchet MS"/>
                <a:hlinkClick r:id="rId3"/>
              </a:rPr>
              <a:t>tp </a:t>
            </a:r>
            <a:r>
              <a:rPr sz="2100" u="heavy" spc="-25" dirty="0">
                <a:solidFill>
                  <a:srgbClr val="ED2137"/>
                </a:solidFill>
                <a:uFill>
                  <a:solidFill>
                    <a:srgbClr val="ED2137"/>
                  </a:solidFill>
                </a:uFill>
                <a:latin typeface="Trebuchet MS"/>
                <a:cs typeface="Trebuchet MS"/>
                <a:hlinkClick r:id="rId3"/>
              </a:rPr>
              <a:t>s:/ </a:t>
            </a:r>
            <a:r>
              <a:rPr sz="2100" spc="-25" dirty="0">
                <a:solidFill>
                  <a:srgbClr val="ED2137"/>
                </a:solidFill>
                <a:latin typeface="Trebuchet MS"/>
                <a:cs typeface="Trebuchet MS"/>
                <a:hlinkClick r:id="rId3"/>
              </a:rPr>
              <a:t>/g </a:t>
            </a:r>
            <a:r>
              <a:rPr sz="2100" u="heavy" spc="-25" dirty="0">
                <a:solidFill>
                  <a:srgbClr val="ED2137"/>
                </a:solidFill>
                <a:uFill>
                  <a:solidFill>
                    <a:srgbClr val="ED2137"/>
                  </a:solidFill>
                </a:uFill>
                <a:latin typeface="Trebuchet MS"/>
                <a:cs typeface="Trebuchet MS"/>
                <a:hlinkClick r:id="rId3"/>
              </a:rPr>
              <a:t>ithub.com/bitnami/charts/tree/main/bitnami/argo-cd</a:t>
            </a:r>
            <a:endParaRPr sz="210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4063938201"/>
      </p:ext>
    </p:extLst>
  </p:cSld>
  <p:clrMapOvr>
    <a:masterClrMapping/>
  </p:clrMapOvr>
</p:sld>
</file>

<file path=ppt/slides/slide40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09624" y="2105024"/>
            <a:ext cx="12211050" cy="9525"/>
          </a:xfrm>
          <a:custGeom>
            <a:avLst/>
            <a:gdLst/>
            <a:ahLst/>
            <a:cxnLst/>
            <a:rect l="l" t="t" r="r" b="b"/>
            <a:pathLst>
              <a:path w="12211050" h="9525">
                <a:moveTo>
                  <a:pt x="12211049" y="9524"/>
                </a:moveTo>
                <a:lnTo>
                  <a:pt x="0" y="9524"/>
                </a:lnTo>
                <a:lnTo>
                  <a:pt x="0" y="0"/>
                </a:lnTo>
                <a:lnTo>
                  <a:pt x="12211049" y="0"/>
                </a:lnTo>
                <a:lnTo>
                  <a:pt x="12211049" y="952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809624" y="2105024"/>
            <a:ext cx="12211050" cy="447675"/>
            <a:chOff x="809624" y="2105024"/>
            <a:chExt cx="12211050" cy="447675"/>
          </a:xfrm>
        </p:grpSpPr>
        <p:sp>
          <p:nvSpPr>
            <p:cNvPr id="4" name="object 4"/>
            <p:cNvSpPr/>
            <p:nvPr/>
          </p:nvSpPr>
          <p:spPr>
            <a:xfrm>
              <a:off x="809612" y="2105024"/>
              <a:ext cx="12211050" cy="447675"/>
            </a:xfrm>
            <a:custGeom>
              <a:avLst/>
              <a:gdLst/>
              <a:ahLst/>
              <a:cxnLst/>
              <a:rect l="l" t="t" r="r" b="b"/>
              <a:pathLst>
                <a:path w="12211050" h="447675">
                  <a:moveTo>
                    <a:pt x="12211050" y="0"/>
                  </a:moveTo>
                  <a:lnTo>
                    <a:pt x="12201525" y="0"/>
                  </a:lnTo>
                  <a:lnTo>
                    <a:pt x="12201525" y="438150"/>
                  </a:lnTo>
                  <a:lnTo>
                    <a:pt x="0" y="438150"/>
                  </a:lnTo>
                  <a:lnTo>
                    <a:pt x="0" y="447675"/>
                  </a:lnTo>
                  <a:lnTo>
                    <a:pt x="12201525" y="447675"/>
                  </a:lnTo>
                  <a:lnTo>
                    <a:pt x="12211050" y="447675"/>
                  </a:lnTo>
                  <a:lnTo>
                    <a:pt x="12211050" y="438150"/>
                  </a:lnTo>
                  <a:lnTo>
                    <a:pt x="12211050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09624" y="2105024"/>
              <a:ext cx="9525" cy="447675"/>
            </a:xfrm>
            <a:custGeom>
              <a:avLst/>
              <a:gdLst/>
              <a:ahLst/>
              <a:cxnLst/>
              <a:rect l="l" t="t" r="r" b="b"/>
              <a:pathLst>
                <a:path w="9525" h="447675">
                  <a:moveTo>
                    <a:pt x="0" y="447674"/>
                  </a:moveTo>
                  <a:lnTo>
                    <a:pt x="0" y="0"/>
                  </a:lnTo>
                  <a:lnTo>
                    <a:pt x="9524" y="9524"/>
                  </a:lnTo>
                  <a:lnTo>
                    <a:pt x="9524" y="438149"/>
                  </a:lnTo>
                  <a:lnTo>
                    <a:pt x="0" y="447674"/>
                  </a:lnTo>
                  <a:close/>
                </a:path>
              </a:pathLst>
            </a:custGeom>
            <a:solidFill>
              <a:srgbClr val="ED21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/>
          <p:nvPr/>
        </p:nvSpPr>
        <p:spPr>
          <a:xfrm>
            <a:off x="809624" y="3352799"/>
            <a:ext cx="12211050" cy="9525"/>
          </a:xfrm>
          <a:custGeom>
            <a:avLst/>
            <a:gdLst/>
            <a:ahLst/>
            <a:cxnLst/>
            <a:rect l="l" t="t" r="r" b="b"/>
            <a:pathLst>
              <a:path w="12211050" h="9525">
                <a:moveTo>
                  <a:pt x="12211049" y="9524"/>
                </a:moveTo>
                <a:lnTo>
                  <a:pt x="0" y="9524"/>
                </a:lnTo>
                <a:lnTo>
                  <a:pt x="0" y="0"/>
                </a:lnTo>
                <a:lnTo>
                  <a:pt x="12211049" y="0"/>
                </a:lnTo>
                <a:lnTo>
                  <a:pt x="12211049" y="952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" name="object 7"/>
          <p:cNvGrpSpPr/>
          <p:nvPr/>
        </p:nvGrpSpPr>
        <p:grpSpPr>
          <a:xfrm>
            <a:off x="809624" y="3352799"/>
            <a:ext cx="12211050" cy="923925"/>
            <a:chOff x="809624" y="3352799"/>
            <a:chExt cx="12211050" cy="923925"/>
          </a:xfrm>
        </p:grpSpPr>
        <p:sp>
          <p:nvSpPr>
            <p:cNvPr id="8" name="object 8"/>
            <p:cNvSpPr/>
            <p:nvPr/>
          </p:nvSpPr>
          <p:spPr>
            <a:xfrm>
              <a:off x="809612" y="3352799"/>
              <a:ext cx="12211050" cy="923925"/>
            </a:xfrm>
            <a:custGeom>
              <a:avLst/>
              <a:gdLst/>
              <a:ahLst/>
              <a:cxnLst/>
              <a:rect l="l" t="t" r="r" b="b"/>
              <a:pathLst>
                <a:path w="12211050" h="923925">
                  <a:moveTo>
                    <a:pt x="12211050" y="0"/>
                  </a:moveTo>
                  <a:lnTo>
                    <a:pt x="12201525" y="0"/>
                  </a:lnTo>
                  <a:lnTo>
                    <a:pt x="12201525" y="914400"/>
                  </a:lnTo>
                  <a:lnTo>
                    <a:pt x="0" y="914400"/>
                  </a:lnTo>
                  <a:lnTo>
                    <a:pt x="0" y="923925"/>
                  </a:lnTo>
                  <a:lnTo>
                    <a:pt x="12201525" y="923925"/>
                  </a:lnTo>
                  <a:lnTo>
                    <a:pt x="12211050" y="923925"/>
                  </a:lnTo>
                  <a:lnTo>
                    <a:pt x="12211050" y="914400"/>
                  </a:lnTo>
                  <a:lnTo>
                    <a:pt x="12211050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809624" y="3352799"/>
              <a:ext cx="9525" cy="923925"/>
            </a:xfrm>
            <a:custGeom>
              <a:avLst/>
              <a:gdLst/>
              <a:ahLst/>
              <a:cxnLst/>
              <a:rect l="l" t="t" r="r" b="b"/>
              <a:pathLst>
                <a:path w="9525" h="923925">
                  <a:moveTo>
                    <a:pt x="0" y="923924"/>
                  </a:moveTo>
                  <a:lnTo>
                    <a:pt x="0" y="0"/>
                  </a:lnTo>
                  <a:lnTo>
                    <a:pt x="9524" y="9524"/>
                  </a:lnTo>
                  <a:lnTo>
                    <a:pt x="9524" y="914399"/>
                  </a:lnTo>
                  <a:lnTo>
                    <a:pt x="0" y="923924"/>
                  </a:lnTo>
                  <a:close/>
                </a:path>
              </a:pathLst>
            </a:custGeom>
            <a:solidFill>
              <a:srgbClr val="ED21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81465" y="3480168"/>
              <a:ext cx="103240" cy="198704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5" dirty="0"/>
              <a:t>MISE À JOUR</a:t>
            </a:r>
            <a:r>
              <a:rPr spc="-90" dirty="0"/>
              <a:t> </a:t>
            </a:r>
            <a:r>
              <a:rPr spc="75" dirty="0"/>
              <a:t>UN</a:t>
            </a:r>
            <a:r>
              <a:rPr spc="-90" dirty="0"/>
              <a:t> </a:t>
            </a:r>
            <a:r>
              <a:rPr spc="-60" dirty="0"/>
              <a:t>DÉPLOIEMENT</a:t>
            </a:r>
          </a:p>
        </p:txBody>
      </p:sp>
      <p:pic>
        <p:nvPicPr>
          <p:cNvPr id="12" name="object 1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1465" y="2232393"/>
            <a:ext cx="103240" cy="198704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796924" y="1511300"/>
            <a:ext cx="12214225" cy="21913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70" dirty="0">
                <a:solidFill>
                  <a:srgbClr val="ED2137"/>
                </a:solidFill>
                <a:latin typeface="Tahoma"/>
                <a:cs typeface="Tahoma"/>
              </a:rPr>
              <a:t>mise à niveau</a:t>
            </a:r>
            <a:r>
              <a:rPr sz="2100" spc="-55" dirty="0">
                <a:solidFill>
                  <a:srgbClr val="ED2137"/>
                </a:solidFill>
                <a:latin typeface="Tahoma"/>
                <a:cs typeface="Tahoma"/>
              </a:rPr>
              <a:t> </a:t>
            </a:r>
            <a:r>
              <a:rPr sz="2100" spc="114" dirty="0">
                <a:solidFill>
                  <a:srgbClr val="333333"/>
                </a:solidFill>
                <a:latin typeface="Trebuchet MS"/>
                <a:cs typeface="Trebuchet MS"/>
              </a:rPr>
              <a:t>commande</a:t>
            </a:r>
            <a:r>
              <a:rPr sz="2100" spc="-3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50" dirty="0">
                <a:solidFill>
                  <a:srgbClr val="333333"/>
                </a:solidFill>
                <a:latin typeface="Trebuchet MS"/>
                <a:cs typeface="Trebuchet MS"/>
              </a:rPr>
              <a:t>volonté</a:t>
            </a: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prendre</a:t>
            </a:r>
            <a:r>
              <a:rPr sz="2100" spc="-3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5" dirty="0">
                <a:solidFill>
                  <a:srgbClr val="333333"/>
                </a:solidFill>
                <a:latin typeface="Trebuchet MS"/>
                <a:cs typeface="Trebuchet MS"/>
              </a:rPr>
              <a:t>mis à jour</a:t>
            </a: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valeurs</a:t>
            </a:r>
            <a:r>
              <a:rPr sz="2100" spc="-3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05" dirty="0">
                <a:solidFill>
                  <a:srgbClr val="333333"/>
                </a:solidFill>
                <a:latin typeface="Trebuchet MS"/>
                <a:cs typeface="Trebuchet MS"/>
              </a:rPr>
              <a:t>comme</a:t>
            </a: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40" dirty="0">
                <a:solidFill>
                  <a:srgbClr val="333333"/>
                </a:solidFill>
                <a:latin typeface="Trebuchet MS"/>
                <a:cs typeface="Trebuchet MS"/>
              </a:rPr>
              <a:t>arguments :</a:t>
            </a:r>
            <a:endParaRPr sz="21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290"/>
              </a:spcBef>
            </a:pPr>
            <a:endParaRPr sz="2100">
              <a:latin typeface="Trebuchet MS"/>
              <a:cs typeface="Trebuchet MS"/>
            </a:endParaRPr>
          </a:p>
          <a:p>
            <a:pPr marL="417195">
              <a:lnSpc>
                <a:spcPct val="100000"/>
              </a:lnSpc>
            </a:pPr>
            <a:r>
              <a:rPr sz="1650" spc="95" dirty="0">
                <a:latin typeface="Tahoma"/>
                <a:cs typeface="Tahoma"/>
              </a:rPr>
              <a:t>barre</a:t>
            </a:r>
            <a:r>
              <a:rPr sz="1650" spc="490" dirty="0">
                <a:latin typeface="Tahoma"/>
                <a:cs typeface="Tahoma"/>
              </a:rPr>
              <a:t> </a:t>
            </a:r>
            <a:r>
              <a:rPr sz="1650" spc="135" dirty="0">
                <a:latin typeface="Tahoma"/>
                <a:cs typeface="Tahoma"/>
              </a:rPr>
              <a:t>mise à niveau</a:t>
            </a:r>
            <a:r>
              <a:rPr sz="1650" spc="490" dirty="0">
                <a:latin typeface="Tahoma"/>
                <a:cs typeface="Tahoma"/>
              </a:rPr>
              <a:t> </a:t>
            </a:r>
            <a:r>
              <a:rPr sz="1650" spc="225" dirty="0">
                <a:latin typeface="Tahoma"/>
                <a:cs typeface="Tahoma"/>
              </a:rPr>
              <a:t>ma- </a:t>
            </a:r>
            <a:r>
              <a:rPr sz="1650" spc="175" dirty="0">
                <a:latin typeface="Tahoma"/>
                <a:cs typeface="Tahoma"/>
              </a:rPr>
              <a:t>libération</a:t>
            </a:r>
            <a:r>
              <a:rPr sz="1650" spc="490" dirty="0">
                <a:latin typeface="Tahoma"/>
                <a:cs typeface="Tahoma"/>
              </a:rPr>
              <a:t> </a:t>
            </a:r>
            <a:r>
              <a:rPr sz="1650" spc="425" dirty="0">
                <a:latin typeface="Tahoma"/>
                <a:cs typeface="Tahoma"/>
              </a:rPr>
              <a:t>./</a:t>
            </a:r>
            <a:r>
              <a:rPr sz="1650" spc="495" dirty="0">
                <a:latin typeface="Tahoma"/>
                <a:cs typeface="Tahoma"/>
              </a:rPr>
              <a:t> </a:t>
            </a:r>
            <a:r>
              <a:rPr sz="1650" spc="200" dirty="0">
                <a:latin typeface="Tahoma"/>
                <a:cs typeface="Tahoma"/>
              </a:rPr>
              <a:t>-- </a:t>
            </a:r>
            <a:r>
              <a:rPr sz="1650" spc="260" dirty="0">
                <a:latin typeface="Tahoma"/>
                <a:cs typeface="Tahoma"/>
              </a:rPr>
              <a:t>valeurs </a:t>
            </a:r>
            <a:r>
              <a:rPr sz="1650" spc="250" dirty="0">
                <a:latin typeface="Tahoma"/>
                <a:cs typeface="Tahoma"/>
              </a:rPr>
              <a:t>de réutilisation</a:t>
            </a:r>
            <a:r>
              <a:rPr sz="1650" spc="490" dirty="0">
                <a:latin typeface="Tahoma"/>
                <a:cs typeface="Tahoma"/>
              </a:rPr>
              <a:t> </a:t>
            </a:r>
            <a:r>
              <a:rPr sz="1650" spc="285" dirty="0">
                <a:solidFill>
                  <a:srgbClr val="ED9900"/>
                </a:solidFill>
                <a:latin typeface="Tahoma"/>
                <a:cs typeface="Tahoma"/>
              </a:rPr>
              <a:t>-- </a:t>
            </a:r>
            <a:r>
              <a:rPr sz="1650" spc="340" dirty="0">
                <a:solidFill>
                  <a:srgbClr val="ED9900"/>
                </a:solidFill>
                <a:latin typeface="Tahoma"/>
                <a:cs typeface="Tahoma"/>
              </a:rPr>
              <a:t>ensemble</a:t>
            </a:r>
            <a:r>
              <a:rPr sz="1650" spc="490" dirty="0">
                <a:solidFill>
                  <a:srgbClr val="ED9900"/>
                </a:solidFill>
                <a:latin typeface="Tahoma"/>
                <a:cs typeface="Tahoma"/>
              </a:rPr>
              <a:t> </a:t>
            </a:r>
            <a:r>
              <a:rPr sz="1650" spc="140" dirty="0">
                <a:solidFill>
                  <a:srgbClr val="ED9900"/>
                </a:solidFill>
                <a:latin typeface="Tahoma"/>
                <a:cs typeface="Tahoma"/>
              </a:rPr>
              <a:t>clé </a:t>
            </a:r>
            <a:r>
              <a:rPr sz="1650" spc="140" dirty="0">
                <a:solidFill>
                  <a:srgbClr val="996E3A"/>
                </a:solidFill>
                <a:latin typeface="Tahoma"/>
                <a:cs typeface="Tahoma"/>
              </a:rPr>
              <a:t>= </a:t>
            </a:r>
            <a:r>
              <a:rPr sz="1650" spc="140" dirty="0">
                <a:latin typeface="Tahoma"/>
                <a:cs typeface="Tahoma"/>
              </a:rPr>
              <a:t>valeur</a:t>
            </a:r>
            <a:endParaRPr sz="165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755"/>
              </a:spcBef>
            </a:pPr>
            <a:endParaRPr sz="165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libérer</a:t>
            </a:r>
            <a:r>
              <a:rPr sz="2100" spc="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90" dirty="0">
                <a:solidFill>
                  <a:srgbClr val="333333"/>
                </a:solidFill>
                <a:latin typeface="Trebuchet MS"/>
                <a:cs typeface="Trebuchet MS"/>
              </a:rPr>
              <a:t>était</a:t>
            </a:r>
            <a:r>
              <a:rPr sz="2100" spc="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mis à jour:</a:t>
            </a:r>
            <a:endParaRPr sz="21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40"/>
              </a:spcBef>
            </a:pPr>
            <a:endParaRPr sz="2100">
              <a:latin typeface="Trebuchet MS"/>
              <a:cs typeface="Trebuchet MS"/>
            </a:endParaRPr>
          </a:p>
          <a:p>
            <a:pPr marL="417195">
              <a:lnSpc>
                <a:spcPct val="100000"/>
              </a:lnSpc>
            </a:pPr>
            <a:r>
              <a:rPr sz="1650" spc="95" dirty="0">
                <a:latin typeface="Tahoma"/>
                <a:cs typeface="Tahoma"/>
              </a:rPr>
              <a:t>barre</a:t>
            </a:r>
            <a:r>
              <a:rPr sz="1650" spc="480" dirty="0">
                <a:latin typeface="Tahoma"/>
                <a:cs typeface="Tahoma"/>
              </a:rPr>
              <a:t> </a:t>
            </a:r>
            <a:r>
              <a:rPr sz="1650" spc="459" dirty="0">
                <a:latin typeface="Tahoma"/>
                <a:cs typeface="Tahoma"/>
              </a:rPr>
              <a:t>liste</a:t>
            </a:r>
            <a:endParaRPr sz="1650">
              <a:latin typeface="Tahoma"/>
              <a:cs typeface="Tahoma"/>
            </a:endParaRPr>
          </a:p>
        </p:txBody>
      </p:sp>
      <p:graphicFrame>
        <p:nvGraphicFramePr>
          <p:cNvPr id="14" name="object 14"/>
          <p:cNvGraphicFramePr>
            <a:graphicFrameLocks noGrp="1"/>
          </p:cNvGraphicFramePr>
          <p:nvPr/>
        </p:nvGraphicFramePr>
        <p:xfrm>
          <a:off x="930275" y="3691690"/>
          <a:ext cx="10657837" cy="914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9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87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611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659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6110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1802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54495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40665">
                <a:tc>
                  <a:txBody>
                    <a:bodyPr/>
                    <a:lstStyle/>
                    <a:p>
                      <a:pPr marL="31750">
                        <a:lnSpc>
                          <a:spcPts val="1800"/>
                        </a:lnSpc>
                      </a:pPr>
                      <a:r>
                        <a:rPr sz="1650" spc="-20" dirty="0">
                          <a:latin typeface="Tahoma"/>
                          <a:cs typeface="Tahoma"/>
                        </a:rPr>
                        <a:t>NOM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25730">
                        <a:lnSpc>
                          <a:spcPts val="1800"/>
                        </a:lnSpc>
                      </a:pPr>
                      <a:r>
                        <a:rPr sz="1650" spc="-10" dirty="0">
                          <a:latin typeface="Tahoma"/>
                          <a:cs typeface="Tahoma"/>
                        </a:rPr>
                        <a:t>ESPACE DE NOMS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25730">
                        <a:lnSpc>
                          <a:spcPts val="1800"/>
                        </a:lnSpc>
                      </a:pPr>
                      <a:r>
                        <a:rPr sz="1650" spc="60" dirty="0">
                          <a:latin typeface="Tahoma"/>
                          <a:cs typeface="Tahoma"/>
                        </a:rPr>
                        <a:t>RÉVISION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25730">
                        <a:lnSpc>
                          <a:spcPts val="1800"/>
                        </a:lnSpc>
                      </a:pPr>
                      <a:r>
                        <a:rPr sz="1650" spc="-10" dirty="0">
                          <a:latin typeface="Tahoma"/>
                          <a:cs typeface="Tahoma"/>
                        </a:rPr>
                        <a:t>MIS À JOUR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25730">
                        <a:lnSpc>
                          <a:spcPts val="1800"/>
                        </a:lnSpc>
                      </a:pPr>
                      <a:r>
                        <a:rPr sz="1650" spc="-10" dirty="0">
                          <a:latin typeface="Tahoma"/>
                          <a:cs typeface="Tahoma"/>
                        </a:rPr>
                        <a:t>STATUT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25730">
                        <a:lnSpc>
                          <a:spcPts val="1800"/>
                        </a:lnSpc>
                      </a:pPr>
                      <a:r>
                        <a:rPr sz="1650" spc="-10" dirty="0">
                          <a:latin typeface="Tahoma"/>
                          <a:cs typeface="Tahoma"/>
                        </a:rPr>
                        <a:t>GRAPHIQUE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25730">
                        <a:lnSpc>
                          <a:spcPts val="1800"/>
                        </a:lnSpc>
                      </a:pPr>
                      <a:r>
                        <a:rPr sz="1650" dirty="0">
                          <a:latin typeface="Tahoma"/>
                          <a:cs typeface="Tahoma"/>
                        </a:rPr>
                        <a:t>APPLICATION</a:t>
                      </a:r>
                      <a:r>
                        <a:rPr sz="1650" spc="45" dirty="0">
                          <a:latin typeface="Tahoma"/>
                          <a:cs typeface="Tahoma"/>
                        </a:rPr>
                        <a:t>  </a:t>
                      </a:r>
                      <a:r>
                        <a:rPr sz="1650" spc="-10" dirty="0">
                          <a:latin typeface="Tahoma"/>
                          <a:cs typeface="Tahoma"/>
                        </a:rPr>
                        <a:t>VERSION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9090">
                <a:tc>
                  <a:txBody>
                    <a:bodyPr/>
                    <a:lstStyle/>
                    <a:p>
                      <a:pPr marL="31750">
                        <a:lnSpc>
                          <a:spcPts val="1839"/>
                        </a:lnSpc>
                      </a:pPr>
                      <a:r>
                        <a:rPr sz="1650" spc="225" dirty="0">
                          <a:latin typeface="Tahoma"/>
                          <a:cs typeface="Tahoma"/>
                        </a:rPr>
                        <a:t>ma- </a:t>
                      </a:r>
                      <a:r>
                        <a:rPr sz="1650" spc="165" dirty="0">
                          <a:latin typeface="Tahoma"/>
                          <a:cs typeface="Tahoma"/>
                        </a:rPr>
                        <a:t>libération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25730">
                        <a:lnSpc>
                          <a:spcPts val="1839"/>
                        </a:lnSpc>
                      </a:pPr>
                      <a:r>
                        <a:rPr sz="1650" spc="260" dirty="0">
                          <a:latin typeface="Tahoma"/>
                          <a:cs typeface="Tahoma"/>
                        </a:rPr>
                        <a:t>défaut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25730">
                        <a:lnSpc>
                          <a:spcPts val="1839"/>
                        </a:lnSpc>
                      </a:pPr>
                      <a:r>
                        <a:rPr sz="1650" spc="40" dirty="0">
                          <a:latin typeface="Tahoma"/>
                          <a:cs typeface="Tahoma"/>
                        </a:rPr>
                        <a:t>2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25730">
                        <a:lnSpc>
                          <a:spcPts val="1839"/>
                        </a:lnSpc>
                      </a:pPr>
                      <a:r>
                        <a:rPr sz="1650" spc="204" dirty="0">
                          <a:latin typeface="Tahoma"/>
                          <a:cs typeface="Tahoma"/>
                        </a:rPr>
                        <a:t>avril </a:t>
                      </a:r>
                      <a:r>
                        <a:rPr sz="1650" spc="215" dirty="0">
                          <a:latin typeface="Tahoma"/>
                          <a:cs typeface="Tahoma"/>
                        </a:rPr>
                        <a:t>2024 </a:t>
                      </a:r>
                      <a:r>
                        <a:rPr sz="1650" spc="160" dirty="0">
                          <a:latin typeface="Tahoma"/>
                          <a:cs typeface="Tahoma"/>
                        </a:rPr>
                        <a:t>..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25730">
                        <a:lnSpc>
                          <a:spcPts val="1839"/>
                        </a:lnSpc>
                      </a:pPr>
                      <a:r>
                        <a:rPr sz="1650" spc="160" dirty="0">
                          <a:latin typeface="Tahoma"/>
                          <a:cs typeface="Tahoma"/>
                        </a:rPr>
                        <a:t>déployé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25730">
                        <a:lnSpc>
                          <a:spcPts val="1839"/>
                        </a:lnSpc>
                      </a:pPr>
                      <a:r>
                        <a:rPr sz="1650" spc="260" dirty="0">
                          <a:latin typeface="Tahoma"/>
                          <a:cs typeface="Tahoma"/>
                        </a:rPr>
                        <a:t>mon- </a:t>
                      </a:r>
                      <a:r>
                        <a:rPr sz="1650" spc="200" dirty="0">
                          <a:latin typeface="Tahoma"/>
                          <a:cs typeface="Tahoma"/>
                        </a:rPr>
                        <a:t>graphique </a:t>
                      </a:r>
                      <a:r>
                        <a:rPr sz="1650" spc="195" dirty="0">
                          <a:latin typeface="Tahoma"/>
                          <a:cs typeface="Tahoma"/>
                        </a:rPr>
                        <a:t>-0.1.0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25730">
                        <a:lnSpc>
                          <a:spcPts val="1839"/>
                        </a:lnSpc>
                      </a:pPr>
                      <a:r>
                        <a:rPr sz="1650" spc="240" dirty="0">
                          <a:latin typeface="Tahoma"/>
                          <a:cs typeface="Tahoma"/>
                        </a:rPr>
                        <a:t>1.0.0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28703538"/>
      </p:ext>
    </p:extLst>
  </p:cSld>
  <p:clrMapOvr>
    <a:masterClrMapping/>
  </p:clrMapOvr>
</p:sld>
</file>

<file path=ppt/slides/slide40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0" dirty="0"/>
              <a:t>ARTIFACTHUB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96924" y="1511300"/>
            <a:ext cx="5814695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Publique</a:t>
            </a:r>
            <a:r>
              <a:rPr sz="2100" spc="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0" dirty="0">
                <a:solidFill>
                  <a:srgbClr val="ED2137"/>
                </a:solidFill>
                <a:latin typeface="Trebuchet MS"/>
                <a:cs typeface="Trebuchet MS"/>
              </a:rPr>
              <a:t>Graphiques</a:t>
            </a:r>
            <a:r>
              <a:rPr sz="2100" spc="15" dirty="0">
                <a:solidFill>
                  <a:srgbClr val="ED2137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dépôt:</a:t>
            </a:r>
            <a:r>
              <a:rPr sz="2100" spc="2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u="heavy" spc="-40" dirty="0">
                <a:solidFill>
                  <a:srgbClr val="ED2137"/>
                </a:solidFill>
                <a:uFill>
                  <a:solidFill>
                    <a:srgbClr val="ED2137"/>
                  </a:solidFill>
                </a:uFill>
                <a:latin typeface="Trebuchet MS"/>
                <a:cs typeface="Trebuchet MS"/>
                <a:hlinkClick r:id="rId2"/>
              </a:rPr>
              <a:t>https://artifacthub.io/</a:t>
            </a:r>
            <a:endParaRPr sz="2100">
              <a:latin typeface="Trebuchet MS"/>
              <a:cs typeface="Trebuchet MS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305050" y="2105024"/>
            <a:ext cx="8915399" cy="508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109430"/>
      </p:ext>
    </p:extLst>
  </p:cSld>
  <p:clrMapOvr>
    <a:masterClrMapping/>
  </p:clrMapOvr>
</p:sld>
</file>

<file path=ppt/slides/slide40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95974" y="6133494"/>
            <a:ext cx="2961214" cy="388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013862"/>
      </p:ext>
    </p:extLst>
  </p:cSld>
  <p:clrMapOvr>
    <a:masterClrMapping/>
  </p:clrMapOvr>
</p:sld>
</file>

<file path=ppt/slides/slide40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35" dirty="0"/>
              <a:t>MULTI</a:t>
            </a:r>
            <a:r>
              <a:rPr spc="-459" dirty="0"/>
              <a:t>​</a:t>
            </a:r>
            <a:r>
              <a:rPr spc="35" dirty="0"/>
              <a:t>​</a:t>
            </a:r>
            <a:r>
              <a:rPr spc="40" dirty="0"/>
              <a:t>​</a:t>
            </a:r>
            <a:r>
              <a:rPr spc="-150" dirty="0"/>
              <a:t> </a:t>
            </a:r>
            <a:r>
              <a:rPr spc="-25" dirty="0"/>
              <a:t>ENVIRONNEMENTS</a:t>
            </a:r>
            <a:r>
              <a:rPr spc="-150" dirty="0"/>
              <a:t> </a:t>
            </a:r>
            <a:r>
              <a:rPr spc="-110" dirty="0"/>
              <a:t>DESCRIPTEURS ?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2447924"/>
            <a:ext cx="95250" cy="9524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2933699"/>
            <a:ext cx="95250" cy="9524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3409949"/>
            <a:ext cx="95250" cy="9524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796924" y="1511300"/>
            <a:ext cx="11796395" cy="2107565"/>
          </a:xfrm>
          <a:prstGeom prst="rect">
            <a:avLst/>
          </a:prstGeom>
        </p:spPr>
        <p:txBody>
          <a:bodyPr vert="horz" wrap="square" lIns="0" tIns="66040" rIns="0" bIns="0" rtlCol="0">
            <a:spAutoFit/>
          </a:bodyPr>
          <a:lstStyle/>
          <a:p>
            <a:pPr marL="12700" marR="5080">
              <a:lnSpc>
                <a:spcPts val="2100"/>
              </a:lnSpc>
              <a:spcBef>
                <a:spcPts val="520"/>
              </a:spcBef>
            </a:pPr>
            <a:r>
              <a:rPr sz="2100" spc="100" dirty="0">
                <a:solidFill>
                  <a:srgbClr val="333333"/>
                </a:solidFill>
                <a:latin typeface="Trebuchet MS"/>
                <a:cs typeface="Trebuchet MS"/>
              </a:rPr>
              <a:t>Quand</a:t>
            </a:r>
            <a:r>
              <a:rPr sz="2100" spc="1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85" dirty="0">
                <a:solidFill>
                  <a:srgbClr val="333333"/>
                </a:solidFill>
                <a:latin typeface="Trebuchet MS"/>
                <a:cs typeface="Trebuchet MS"/>
              </a:rPr>
              <a:t>toi</a:t>
            </a:r>
            <a:r>
              <a:rPr sz="2100" spc="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5" dirty="0">
                <a:solidFill>
                  <a:srgbClr val="333333"/>
                </a:solidFill>
                <a:latin typeface="Trebuchet MS"/>
                <a:cs typeface="Trebuchet MS"/>
              </a:rPr>
              <a:t>besoin</a:t>
            </a:r>
            <a:r>
              <a:rPr sz="2100" spc="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à</a:t>
            </a:r>
            <a:r>
              <a:rPr sz="2100" spc="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déployer</a:t>
            </a:r>
            <a:r>
              <a:rPr sz="2100" spc="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00" dirty="0">
                <a:solidFill>
                  <a:srgbClr val="333333"/>
                </a:solidFill>
                <a:latin typeface="Trebuchet MS"/>
                <a:cs typeface="Trebuchet MS"/>
              </a:rPr>
              <a:t>et</a:t>
            </a:r>
            <a:r>
              <a:rPr sz="2100" spc="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95" dirty="0">
                <a:solidFill>
                  <a:srgbClr val="333333"/>
                </a:solidFill>
                <a:latin typeface="Trebuchet MS"/>
                <a:cs typeface="Trebuchet MS"/>
              </a:rPr>
              <a:t>gérer</a:t>
            </a:r>
            <a:r>
              <a:rPr sz="2100" spc="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00" dirty="0">
                <a:solidFill>
                  <a:srgbClr val="333333"/>
                </a:solidFill>
                <a:latin typeface="Trebuchet MS"/>
                <a:cs typeface="Trebuchet MS"/>
              </a:rPr>
              <a:t>un</a:t>
            </a:r>
            <a:r>
              <a:rPr sz="2100" spc="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application</a:t>
            </a:r>
            <a:r>
              <a:rPr sz="2100" spc="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35" dirty="0">
                <a:solidFill>
                  <a:srgbClr val="333333"/>
                </a:solidFill>
                <a:latin typeface="Trebuchet MS"/>
                <a:cs typeface="Trebuchet MS"/>
              </a:rPr>
              <a:t>sur</a:t>
            </a:r>
            <a:r>
              <a:rPr sz="2100" spc="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plusieurs</a:t>
            </a:r>
            <a:r>
              <a:rPr sz="2100" spc="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environnements,</a:t>
            </a:r>
            <a:r>
              <a:rPr sz="2100" spc="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là</a:t>
            </a:r>
            <a:r>
              <a:rPr sz="2100" spc="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50" dirty="0">
                <a:solidFill>
                  <a:srgbClr val="333333"/>
                </a:solidFill>
                <a:latin typeface="Trebuchet MS"/>
                <a:cs typeface="Trebuchet MS"/>
              </a:rPr>
              <a:t>volonté</a:t>
            </a:r>
            <a:r>
              <a:rPr sz="2100" spc="1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souvent</a:t>
            </a:r>
            <a:r>
              <a:rPr sz="2100" spc="55" dirty="0">
                <a:solidFill>
                  <a:srgbClr val="333333"/>
                </a:solidFill>
                <a:latin typeface="Trebuchet MS"/>
                <a:cs typeface="Trebuchet MS"/>
              </a:rPr>
              <a:t>​</a:t>
            </a:r>
            <a:r>
              <a:rPr sz="2100" spc="-6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détails</a:t>
            </a:r>
            <a:r>
              <a:rPr sz="2100" spc="-6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que</a:t>
            </a:r>
            <a:r>
              <a:rPr sz="2100" spc="-6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0" dirty="0">
                <a:solidFill>
                  <a:srgbClr val="333333"/>
                </a:solidFill>
                <a:latin typeface="Trebuchet MS"/>
                <a:cs typeface="Trebuchet MS"/>
              </a:rPr>
              <a:t>ne peut pas</a:t>
            </a:r>
            <a:r>
              <a:rPr sz="2100" spc="-6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5" dirty="0">
                <a:solidFill>
                  <a:srgbClr val="333333"/>
                </a:solidFill>
                <a:latin typeface="Trebuchet MS"/>
                <a:cs typeface="Trebuchet MS"/>
              </a:rPr>
              <a:t>être</a:t>
            </a:r>
            <a:r>
              <a:rPr sz="2100" spc="-6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95" dirty="0">
                <a:solidFill>
                  <a:srgbClr val="333333"/>
                </a:solidFill>
                <a:latin typeface="Trebuchet MS"/>
                <a:cs typeface="Trebuchet MS"/>
              </a:rPr>
              <a:t>géré</a:t>
            </a:r>
            <a:r>
              <a:rPr sz="2100" spc="-6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5" dirty="0">
                <a:solidFill>
                  <a:srgbClr val="333333"/>
                </a:solidFill>
                <a:latin typeface="Trebuchet MS"/>
                <a:cs typeface="Trebuchet MS"/>
              </a:rPr>
              <a:t>par</a:t>
            </a:r>
            <a:r>
              <a:rPr sz="2100" spc="-6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-6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85" dirty="0">
                <a:solidFill>
                  <a:srgbClr val="ED2137"/>
                </a:solidFill>
                <a:latin typeface="Trebuchet MS"/>
                <a:cs typeface="Trebuchet MS"/>
              </a:rPr>
              <a:t>ConfigMap</a:t>
            </a:r>
            <a:r>
              <a:rPr sz="2100" spc="-60" dirty="0">
                <a:solidFill>
                  <a:srgbClr val="ED2137"/>
                </a:solidFill>
                <a:latin typeface="Trebuchet MS"/>
                <a:cs typeface="Trebuchet MS"/>
              </a:rPr>
              <a:t> 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seul:</a:t>
            </a:r>
            <a:endParaRPr sz="2100">
              <a:latin typeface="Trebuchet MS"/>
              <a:cs typeface="Trebuchet MS"/>
            </a:endParaRPr>
          </a:p>
          <a:p>
            <a:pPr marL="393065">
              <a:lnSpc>
                <a:spcPct val="100000"/>
              </a:lnSpc>
              <a:spcBef>
                <a:spcPts val="1680"/>
              </a:spcBef>
            </a:pP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-3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80" dirty="0">
                <a:solidFill>
                  <a:srgbClr val="ED2137"/>
                </a:solidFill>
                <a:latin typeface="Trebuchet MS"/>
                <a:cs typeface="Trebuchet MS"/>
              </a:rPr>
              <a:t>Hôte</a:t>
            </a:r>
            <a:r>
              <a:rPr sz="2100" spc="-30" dirty="0">
                <a:solidFill>
                  <a:srgbClr val="ED2137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pour</a:t>
            </a:r>
            <a:r>
              <a:rPr sz="2100" spc="-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-3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70" dirty="0">
                <a:solidFill>
                  <a:srgbClr val="ED2137"/>
                </a:solidFill>
                <a:latin typeface="Trebuchet MS"/>
                <a:cs typeface="Trebuchet MS"/>
              </a:rPr>
              <a:t>Entrée</a:t>
            </a:r>
            <a:endParaRPr sz="2100">
              <a:latin typeface="Trebuchet MS"/>
              <a:cs typeface="Trebuchet MS"/>
            </a:endParaRPr>
          </a:p>
          <a:p>
            <a:pPr marL="393065" marR="3278504">
              <a:lnSpc>
                <a:spcPct val="148800"/>
              </a:lnSpc>
              <a:spcBef>
                <a:spcPts val="75"/>
              </a:spcBef>
            </a:pP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-6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70" dirty="0">
                <a:solidFill>
                  <a:srgbClr val="333333"/>
                </a:solidFill>
                <a:latin typeface="Trebuchet MS"/>
                <a:cs typeface="Trebuchet MS"/>
              </a:rPr>
              <a:t>calculer</a:t>
            </a:r>
            <a:r>
              <a:rPr sz="2100" spc="-6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5" dirty="0">
                <a:solidFill>
                  <a:srgbClr val="333333"/>
                </a:solidFill>
                <a:latin typeface="Trebuchet MS"/>
                <a:cs typeface="Trebuchet MS"/>
              </a:rPr>
              <a:t>ressources</a:t>
            </a:r>
            <a:r>
              <a:rPr sz="2100" spc="-6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75" dirty="0">
                <a:solidFill>
                  <a:srgbClr val="333333"/>
                </a:solidFill>
                <a:latin typeface="Trebuchet MS"/>
                <a:cs typeface="Trebuchet MS"/>
              </a:rPr>
              <a:t>assigné</a:t>
            </a:r>
            <a:r>
              <a:rPr sz="2100" spc="-6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à</a:t>
            </a:r>
            <a:r>
              <a:rPr sz="2100" spc="-6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-6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14" dirty="0">
                <a:solidFill>
                  <a:srgbClr val="ED2137"/>
                </a:solidFill>
                <a:latin typeface="Trebuchet MS"/>
                <a:cs typeface="Trebuchet MS"/>
              </a:rPr>
              <a:t>Capsules</a:t>
            </a:r>
            <a:r>
              <a:rPr sz="2100" spc="-60" dirty="0">
                <a:solidFill>
                  <a:srgbClr val="ED2137"/>
                </a:solidFill>
                <a:latin typeface="Trebuchet MS"/>
                <a:cs typeface="Trebuchet MS"/>
              </a:rPr>
              <a:t> </a:t>
            </a:r>
            <a:r>
              <a:rPr sz="2100" spc="-25" dirty="0">
                <a:solidFill>
                  <a:srgbClr val="333333"/>
                </a:solidFill>
                <a:latin typeface="Trebuchet MS"/>
                <a:cs typeface="Trebuchet MS"/>
              </a:rPr>
              <a:t>(limites)</a:t>
            </a:r>
            <a:r>
              <a:rPr sz="2100" spc="-6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00" dirty="0">
                <a:solidFill>
                  <a:srgbClr val="333333"/>
                </a:solidFill>
                <a:latin typeface="Trebuchet MS"/>
                <a:cs typeface="Trebuchet MS"/>
              </a:rPr>
              <a:t>et</a:t>
            </a:r>
            <a:r>
              <a:rPr sz="2100" spc="-6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métadonnées 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des demandes</a:t>
            </a:r>
            <a:r>
              <a:rPr sz="2100" spc="9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(étiquettes,</a:t>
            </a:r>
            <a:r>
              <a:rPr sz="2100" spc="9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annotations,</a:t>
            </a:r>
            <a:r>
              <a:rPr sz="2100" spc="9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215" dirty="0">
                <a:solidFill>
                  <a:srgbClr val="333333"/>
                </a:solidFill>
                <a:latin typeface="Trebuchet MS"/>
                <a:cs typeface="Trebuchet MS"/>
              </a:rPr>
              <a:t>...)</a:t>
            </a:r>
            <a:r>
              <a:rPr sz="2100" spc="10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80" dirty="0">
                <a:solidFill>
                  <a:srgbClr val="333333"/>
                </a:solidFill>
                <a:latin typeface="Trebuchet MS"/>
                <a:cs typeface="Trebuchet MS"/>
              </a:rPr>
              <a:t>commun</a:t>
            </a:r>
            <a:r>
              <a:rPr sz="2100" spc="9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entre</a:t>
            </a:r>
            <a:r>
              <a:rPr sz="2100" spc="9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5" dirty="0">
                <a:solidFill>
                  <a:srgbClr val="333333"/>
                </a:solidFill>
                <a:latin typeface="Trebuchet MS"/>
                <a:cs typeface="Trebuchet MS"/>
              </a:rPr>
              <a:t>ressources</a:t>
            </a:r>
            <a:endParaRPr sz="210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2840908572"/>
      </p:ext>
    </p:extLst>
  </p:cSld>
  <p:clrMapOvr>
    <a:masterClrMapping/>
  </p:clrMapOvr>
</p:sld>
</file>

<file path=ppt/slides/slide40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65" dirty="0"/>
              <a:t>PERSONNALISER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1647824"/>
            <a:ext cx="95250" cy="9524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2133599"/>
            <a:ext cx="95250" cy="9524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2609849"/>
            <a:ext cx="95250" cy="9524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09687" y="3090862"/>
            <a:ext cx="104775" cy="10477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09687" y="3567112"/>
            <a:ext cx="104775" cy="104774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09687" y="4043362"/>
            <a:ext cx="104775" cy="104774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09687" y="4529137"/>
            <a:ext cx="104775" cy="104774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5600699"/>
            <a:ext cx="95250" cy="95249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6076949"/>
            <a:ext cx="95250" cy="95249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6553199"/>
            <a:ext cx="95250" cy="95249"/>
          </a:xfrm>
          <a:prstGeom prst="rect">
            <a:avLst/>
          </a:prstGeom>
        </p:spPr>
      </p:pic>
      <p:sp>
        <p:nvSpPr>
          <p:cNvPr id="13" name="object 13"/>
          <p:cNvSpPr/>
          <p:nvPr/>
        </p:nvSpPr>
        <p:spPr>
          <a:xfrm>
            <a:off x="5523869" y="1810702"/>
            <a:ext cx="635" cy="26670"/>
          </a:xfrm>
          <a:custGeom>
            <a:avLst/>
            <a:gdLst/>
            <a:ahLst/>
            <a:cxnLst/>
            <a:rect l="l" t="t" r="r" b="b"/>
            <a:pathLst>
              <a:path w="635" h="26669">
                <a:moveTo>
                  <a:pt x="630" y="26669"/>
                </a:moveTo>
                <a:lnTo>
                  <a:pt x="0" y="26669"/>
                </a:lnTo>
                <a:lnTo>
                  <a:pt x="0" y="0"/>
                </a:lnTo>
                <a:lnTo>
                  <a:pt x="630" y="0"/>
                </a:lnTo>
                <a:lnTo>
                  <a:pt x="630" y="26669"/>
                </a:lnTo>
                <a:close/>
              </a:path>
            </a:pathLst>
          </a:custGeom>
          <a:solidFill>
            <a:srgbClr val="ED21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796924" y="1345564"/>
            <a:ext cx="10995660" cy="56832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065" marR="3516629">
              <a:lnSpc>
                <a:spcPct val="151800"/>
              </a:lnSpc>
              <a:spcBef>
                <a:spcPts val="100"/>
              </a:spcBef>
            </a:pPr>
            <a:r>
              <a:rPr sz="2100" spc="95" dirty="0">
                <a:solidFill>
                  <a:srgbClr val="333333"/>
                </a:solidFill>
                <a:latin typeface="Trebuchet MS"/>
                <a:cs typeface="Trebuchet MS"/>
              </a:rPr>
              <a:t>Page d'accueil</a:t>
            </a:r>
            <a:r>
              <a:rPr sz="2100" spc="-7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229" dirty="0">
                <a:solidFill>
                  <a:srgbClr val="333333"/>
                </a:solidFill>
                <a:latin typeface="Trebuchet MS"/>
                <a:cs typeface="Trebuchet MS"/>
              </a:rPr>
              <a:t>:</a:t>
            </a:r>
            <a:r>
              <a:rPr sz="2100" spc="-7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u="heavy" dirty="0">
                <a:solidFill>
                  <a:srgbClr val="ED2137"/>
                </a:solidFill>
                <a:uFill>
                  <a:solidFill>
                    <a:srgbClr val="ED2137"/>
                  </a:solidFill>
                </a:uFill>
                <a:latin typeface="Trebuchet MS"/>
                <a:cs typeface="Trebuchet MS"/>
                <a:hlinkClick r:id="rId4"/>
              </a:rPr>
              <a:t>https://kubernetes-sigs.github.io/kustomize/</a:t>
            </a:r>
            <a:r>
              <a:rPr sz="2100" u="heavy" spc="-10" dirty="0">
                <a:solidFill>
                  <a:srgbClr val="ED2137"/>
                </a:solidFill>
                <a:uFill>
                  <a:solidFill>
                    <a:srgbClr val="ED2137"/>
                  </a:solidFill>
                </a:uFill>
                <a:latin typeface="Trebuchet MS"/>
                <a:cs typeface="Trebuchet MS"/>
                <a:hlinkClick r:id="rId4"/>
              </a:rPr>
              <a:t>​</a:t>
            </a:r>
            <a:r>
              <a:rPr sz="2100" spc="-10" dirty="0">
                <a:solidFill>
                  <a:srgbClr val="ED2137"/>
                </a:solidFill>
                <a:latin typeface="Trebuchet MS"/>
                <a:cs typeface="Trebuchet MS"/>
                <a:hlinkClick r:id="rId4"/>
              </a:rPr>
              <a:t>​</a:t>
            </a:r>
            <a:r>
              <a:rPr sz="2100" u="heavy" spc="-10" dirty="0">
                <a:solidFill>
                  <a:srgbClr val="ED2137"/>
                </a:solidFill>
                <a:uFill>
                  <a:solidFill>
                    <a:srgbClr val="ED2137"/>
                  </a:solidFill>
                </a:uFill>
                <a:latin typeface="Trebuchet MS"/>
                <a:cs typeface="Trebuchet MS"/>
                <a:hlinkClick r:id="rId4"/>
              </a:rPr>
              <a:t>​</a:t>
            </a:r>
            <a:r>
              <a:rPr sz="2100" spc="-10" dirty="0">
                <a:solidFill>
                  <a:srgbClr val="ED2137"/>
                </a:solidFill>
                <a:latin typeface="Trebuchet MS"/>
                <a:cs typeface="Trebuchet MS"/>
                <a:hlinkClick r:id="rId4"/>
              </a:rPr>
              <a:t>​</a:t>
            </a:r>
            <a:r>
              <a:rPr sz="2100" u="heavy" spc="-10" dirty="0">
                <a:solidFill>
                  <a:srgbClr val="ED2137"/>
                </a:solidFill>
                <a:uFill>
                  <a:solidFill>
                    <a:srgbClr val="ED2137"/>
                  </a:solidFill>
                </a:uFill>
                <a:latin typeface="Trebuchet MS"/>
                <a:cs typeface="Trebuchet MS"/>
                <a:hlinkClick r:id="rId4"/>
              </a:rPr>
              <a:t>​</a:t>
            </a:r>
            <a:r>
              <a:rPr sz="2100" spc="-10" dirty="0">
                <a:solidFill>
                  <a:srgbClr val="ED2137"/>
                </a:solidFill>
                <a:latin typeface="Trebuchet MS"/>
                <a:cs typeface="Trebuchet MS"/>
              </a:rPr>
              <a:t> </a:t>
            </a:r>
            <a:r>
              <a:rPr sz="2100" spc="75" dirty="0">
                <a:solidFill>
                  <a:srgbClr val="333333"/>
                </a:solidFill>
                <a:latin typeface="Trebuchet MS"/>
                <a:cs typeface="Trebuchet MS"/>
              </a:rPr>
              <a:t>Source libre</a:t>
            </a:r>
            <a:endParaRPr sz="2100">
              <a:latin typeface="Trebuchet MS"/>
              <a:cs typeface="Trebuchet MS"/>
            </a:endParaRPr>
          </a:p>
          <a:p>
            <a:pPr marL="393065">
              <a:lnSpc>
                <a:spcPct val="100000"/>
              </a:lnSpc>
              <a:spcBef>
                <a:spcPts val="1230"/>
              </a:spcBef>
            </a:pP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Permet à</a:t>
            </a:r>
            <a:r>
              <a:rPr sz="2100" spc="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75" dirty="0">
                <a:solidFill>
                  <a:srgbClr val="333333"/>
                </a:solidFill>
                <a:latin typeface="Trebuchet MS"/>
                <a:cs typeface="Trebuchet MS"/>
              </a:rPr>
              <a:t>faire</a:t>
            </a:r>
            <a:r>
              <a:rPr sz="2100" spc="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0" dirty="0">
                <a:solidFill>
                  <a:srgbClr val="333333"/>
                </a:solidFill>
                <a:latin typeface="Trebuchet MS"/>
                <a:cs typeface="Trebuchet MS"/>
              </a:rPr>
              <a:t>composition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entre</a:t>
            </a:r>
            <a:r>
              <a:rPr sz="2100" spc="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80" dirty="0">
                <a:solidFill>
                  <a:srgbClr val="333333"/>
                </a:solidFill>
                <a:latin typeface="Trebuchet MS"/>
                <a:cs typeface="Trebuchet MS"/>
              </a:rPr>
              <a:t>ton</a:t>
            </a:r>
            <a:r>
              <a:rPr sz="2100" spc="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descripteurs.</a:t>
            </a:r>
            <a:endParaRPr sz="2100">
              <a:latin typeface="Trebuchet MS"/>
              <a:cs typeface="Trebuchet MS"/>
            </a:endParaRPr>
          </a:p>
          <a:p>
            <a:pPr marL="774065">
              <a:lnSpc>
                <a:spcPct val="100000"/>
              </a:lnSpc>
              <a:spcBef>
                <a:spcPts val="1305"/>
              </a:spcBef>
            </a:pPr>
            <a:r>
              <a:rPr sz="2100" spc="60" dirty="0">
                <a:solidFill>
                  <a:srgbClr val="333333"/>
                </a:solidFill>
                <a:latin typeface="Trebuchet MS"/>
                <a:cs typeface="Trebuchet MS"/>
              </a:rPr>
              <a:t>Chargement</a:t>
            </a:r>
            <a:r>
              <a:rPr sz="2100" spc="-3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de</a:t>
            </a:r>
            <a:r>
              <a:rPr sz="2100" spc="-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classique</a:t>
            </a:r>
            <a:r>
              <a:rPr sz="2100" spc="-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descripteurs</a:t>
            </a:r>
            <a:endParaRPr sz="2100">
              <a:latin typeface="Trebuchet MS"/>
              <a:cs typeface="Trebuchet MS"/>
            </a:endParaRPr>
          </a:p>
          <a:p>
            <a:pPr marL="774065" marR="4733290">
              <a:lnSpc>
                <a:spcPct val="148800"/>
              </a:lnSpc>
            </a:pP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Création</a:t>
            </a:r>
            <a:r>
              <a:rPr sz="2100" spc="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de</a:t>
            </a:r>
            <a:r>
              <a:rPr sz="2100" spc="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85" dirty="0">
                <a:solidFill>
                  <a:srgbClr val="ED2137"/>
                </a:solidFill>
                <a:latin typeface="Trebuchet MS"/>
                <a:cs typeface="Trebuchet MS"/>
              </a:rPr>
              <a:t>ConfigMap</a:t>
            </a:r>
            <a:r>
              <a:rPr sz="2100" spc="15" dirty="0">
                <a:solidFill>
                  <a:srgbClr val="ED2137"/>
                </a:solidFill>
                <a:latin typeface="Trebuchet MS"/>
                <a:cs typeface="Trebuchet MS"/>
              </a:rPr>
              <a:t> </a:t>
            </a:r>
            <a:r>
              <a:rPr sz="2100" spc="100" dirty="0">
                <a:solidFill>
                  <a:srgbClr val="333333"/>
                </a:solidFill>
                <a:latin typeface="Trebuchet MS"/>
                <a:cs typeface="Trebuchet MS"/>
              </a:rPr>
              <a:t>et</a:t>
            </a:r>
            <a:r>
              <a:rPr sz="2100" spc="2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ED2137"/>
                </a:solidFill>
                <a:latin typeface="Trebuchet MS"/>
                <a:cs typeface="Trebuchet MS"/>
              </a:rPr>
              <a:t>Secrète</a:t>
            </a:r>
            <a:r>
              <a:rPr sz="2100" spc="15" dirty="0">
                <a:solidFill>
                  <a:srgbClr val="ED2137"/>
                </a:solidFill>
                <a:latin typeface="Trebuchet MS"/>
                <a:cs typeface="Trebuchet MS"/>
              </a:rPr>
              <a:t> </a:t>
            </a:r>
            <a:r>
              <a:rPr sz="2100" spc="55" dirty="0">
                <a:solidFill>
                  <a:srgbClr val="333333"/>
                </a:solidFill>
                <a:latin typeface="Trebuchet MS"/>
                <a:cs typeface="Trebuchet MS"/>
              </a:rPr>
              <a:t>ressources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Appliquer</a:t>
            </a:r>
            <a:r>
              <a:rPr sz="2100" spc="12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45" dirty="0">
                <a:solidFill>
                  <a:srgbClr val="333333"/>
                </a:solidFill>
                <a:latin typeface="Trebuchet MS"/>
                <a:cs typeface="Trebuchet MS"/>
              </a:rPr>
              <a:t>transformations</a:t>
            </a:r>
            <a:endParaRPr sz="2100">
              <a:latin typeface="Trebuchet MS"/>
              <a:cs typeface="Trebuchet MS"/>
            </a:endParaRPr>
          </a:p>
          <a:p>
            <a:pPr marL="774065">
              <a:lnSpc>
                <a:spcPct val="100000"/>
              </a:lnSpc>
              <a:spcBef>
                <a:spcPts val="1305"/>
              </a:spcBef>
            </a:pP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Variations</a:t>
            </a:r>
            <a:r>
              <a:rPr sz="2100" spc="1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(surcharge</a:t>
            </a:r>
            <a:r>
              <a:rPr sz="2100" spc="1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seulement)</a:t>
            </a:r>
            <a:r>
              <a:rPr sz="2100" spc="1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75" dirty="0">
                <a:solidFill>
                  <a:srgbClr val="333333"/>
                </a:solidFill>
                <a:latin typeface="Trebuchet MS"/>
                <a:cs typeface="Trebuchet MS"/>
              </a:rPr>
              <a:t>depuis</a:t>
            </a:r>
            <a:r>
              <a:rPr sz="2100" spc="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90" dirty="0">
                <a:solidFill>
                  <a:srgbClr val="333333"/>
                </a:solidFill>
                <a:latin typeface="Trebuchet MS"/>
                <a:cs typeface="Trebuchet MS"/>
              </a:rPr>
              <a:t>un</a:t>
            </a:r>
            <a:r>
              <a:rPr sz="2100" spc="1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(ou</a:t>
            </a:r>
            <a:r>
              <a:rPr sz="2100" spc="1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plus)</a:t>
            </a:r>
            <a:r>
              <a:rPr sz="2100" spc="1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85" dirty="0">
                <a:solidFill>
                  <a:srgbClr val="333333"/>
                </a:solidFill>
                <a:latin typeface="Trebuchet MS"/>
                <a:cs typeface="Trebuchet MS"/>
              </a:rPr>
              <a:t>base</a:t>
            </a:r>
            <a:r>
              <a:rPr sz="2100" spc="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via</a:t>
            </a:r>
            <a:r>
              <a:rPr sz="2100" spc="1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superpositions</a:t>
            </a:r>
            <a:endParaRPr sz="2100">
              <a:latin typeface="Trebuchet MS"/>
              <a:cs typeface="Trebuchet MS"/>
            </a:endParaRPr>
          </a:p>
          <a:p>
            <a:pPr marL="393065" marR="7671434" indent="-381000">
              <a:lnSpc>
                <a:spcPts val="4200"/>
              </a:lnSpc>
              <a:spcBef>
                <a:spcPts val="420"/>
              </a:spcBef>
            </a:pPr>
            <a:r>
              <a:rPr sz="2500" spc="1595" dirty="0">
                <a:solidFill>
                  <a:srgbClr val="333333"/>
                </a:solidFill>
                <a:latin typeface="Cambria"/>
                <a:cs typeface="Cambria"/>
              </a:rPr>
              <a:t>ℹ</a:t>
            </a:r>
            <a:r>
              <a:rPr sz="2500" dirty="0">
                <a:solidFill>
                  <a:srgbClr val="333333"/>
                </a:solidFill>
                <a:latin typeface="Cambria"/>
                <a:cs typeface="Cambria"/>
              </a:rPr>
              <a:t> </a:t>
            </a:r>
            <a:r>
              <a:rPr sz="2100" spc="55" dirty="0">
                <a:solidFill>
                  <a:srgbClr val="ED2137"/>
                </a:solidFill>
                <a:latin typeface="Trebuchet MS"/>
                <a:cs typeface="Trebuchet MS"/>
              </a:rPr>
              <a:t>Fondamental</a:t>
            </a:r>
            <a:r>
              <a:rPr sz="2100" spc="-85" dirty="0">
                <a:solidFill>
                  <a:srgbClr val="ED2137"/>
                </a:solidFill>
                <a:latin typeface="Trebuchet MS"/>
                <a:cs typeface="Trebuchet MS"/>
              </a:rPr>
              <a:t> </a:t>
            </a:r>
            <a:r>
              <a:rPr sz="2100" spc="-10" dirty="0">
                <a:solidFill>
                  <a:srgbClr val="ED2137"/>
                </a:solidFill>
                <a:latin typeface="Trebuchet MS"/>
                <a:cs typeface="Trebuchet MS"/>
              </a:rPr>
              <a:t>concepts 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: </a:t>
            </a:r>
            <a:r>
              <a:rPr sz="2100" spc="180" dirty="0">
                <a:solidFill>
                  <a:srgbClr val="333333"/>
                </a:solidFill>
                <a:latin typeface="Trebuchet MS"/>
                <a:cs typeface="Trebuchet MS"/>
              </a:rPr>
              <a:t>Non</a:t>
            </a:r>
            <a:r>
              <a:rPr sz="2100" spc="-8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modèles</a:t>
            </a:r>
            <a:endParaRPr sz="2100">
              <a:latin typeface="Trebuchet MS"/>
              <a:cs typeface="Trebuchet MS"/>
            </a:endParaRPr>
          </a:p>
          <a:p>
            <a:pPr marL="393065">
              <a:lnSpc>
                <a:spcPct val="100000"/>
              </a:lnSpc>
              <a:spcBef>
                <a:spcPts val="810"/>
              </a:spcBef>
            </a:pPr>
            <a:r>
              <a:rPr sz="2100" spc="180" dirty="0">
                <a:solidFill>
                  <a:srgbClr val="333333"/>
                </a:solidFill>
                <a:latin typeface="Trebuchet MS"/>
                <a:cs typeface="Trebuchet MS"/>
              </a:rPr>
              <a:t>Non</a:t>
            </a:r>
            <a:r>
              <a:rPr sz="2100" spc="-8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variabilité</a:t>
            </a:r>
            <a:endParaRPr sz="2100">
              <a:latin typeface="Trebuchet MS"/>
              <a:cs typeface="Trebuchet MS"/>
            </a:endParaRPr>
          </a:p>
          <a:p>
            <a:pPr marL="393065" marR="5080">
              <a:lnSpc>
                <a:spcPts val="2100"/>
              </a:lnSpc>
              <a:spcBef>
                <a:spcPts val="1650"/>
              </a:spcBef>
            </a:pP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Statique</a:t>
            </a:r>
            <a:r>
              <a:rPr sz="2100" spc="-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définition</a:t>
            </a:r>
            <a:r>
              <a:rPr sz="2100" spc="-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de</a:t>
            </a:r>
            <a:r>
              <a:rPr sz="2100" spc="-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-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configuration:</a:t>
            </a:r>
            <a:r>
              <a:rPr sz="2100" spc="-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quoi</a:t>
            </a:r>
            <a:r>
              <a:rPr sz="2100" spc="-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est</a:t>
            </a:r>
            <a:r>
              <a:rPr sz="2100" spc="-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0" dirty="0">
                <a:solidFill>
                  <a:srgbClr val="333333"/>
                </a:solidFill>
                <a:latin typeface="Trebuchet MS"/>
                <a:cs typeface="Trebuchet MS"/>
              </a:rPr>
              <a:t>déployé</a:t>
            </a:r>
            <a:r>
              <a:rPr sz="2100" spc="-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est</a:t>
            </a:r>
            <a:r>
              <a:rPr sz="2100" spc="-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00" dirty="0">
                <a:solidFill>
                  <a:srgbClr val="333333"/>
                </a:solidFill>
                <a:latin typeface="Trebuchet MS"/>
                <a:cs typeface="Trebuchet MS"/>
              </a:rPr>
              <a:t>un</a:t>
            </a:r>
            <a:r>
              <a:rPr sz="2100" spc="-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exact</a:t>
            </a:r>
            <a:r>
              <a:rPr sz="2100" spc="-2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réflexion</a:t>
            </a:r>
            <a:r>
              <a:rPr sz="2100" spc="-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de</a:t>
            </a:r>
            <a:r>
              <a:rPr sz="2100" spc="-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ce qui </a:t>
            </a:r>
            <a:r>
              <a:rPr sz="2100" spc="-25" dirty="0">
                <a:solidFill>
                  <a:srgbClr val="333333"/>
                </a:solidFill>
                <a:latin typeface="Trebuchet MS"/>
                <a:cs typeface="Trebuchet MS"/>
              </a:rPr>
              <a:t>est </a:t>
            </a:r>
            <a:r>
              <a:rPr sz="2100" spc="40" dirty="0">
                <a:solidFill>
                  <a:srgbClr val="333333"/>
                </a:solidFill>
                <a:latin typeface="Trebuchet MS"/>
                <a:cs typeface="Trebuchet MS"/>
              </a:rPr>
              <a:t>décrit</a:t>
            </a:r>
            <a:endParaRPr sz="210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289333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6924" y="571563"/>
            <a:ext cx="1937385" cy="558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500" b="1" spc="-10" dirty="0">
                <a:solidFill>
                  <a:srgbClr val="333333"/>
                </a:solidFill>
                <a:latin typeface="Arial"/>
                <a:cs typeface="Arial"/>
              </a:rPr>
              <a:t>ORDRE DU JOUR</a:t>
            </a:r>
            <a:endParaRPr sz="350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1866899"/>
            <a:ext cx="95250" cy="9524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2343149"/>
            <a:ext cx="95250" cy="9524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2828924"/>
            <a:ext cx="95250" cy="9524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177924" y="1574164"/>
            <a:ext cx="1708150" cy="1463675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 marR="5080">
              <a:lnSpc>
                <a:spcPct val="150300"/>
              </a:lnSpc>
              <a:spcBef>
                <a:spcPts val="60"/>
              </a:spcBef>
            </a:pP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Contrôle 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de l'architecture</a:t>
            </a:r>
            <a:r>
              <a:rPr sz="2100" spc="254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5" dirty="0">
                <a:solidFill>
                  <a:srgbClr val="333333"/>
                </a:solidFill>
                <a:latin typeface="Trebuchet MS"/>
                <a:cs typeface="Trebuchet MS"/>
              </a:rPr>
              <a:t>Travailleurs </a:t>
            </a:r>
            <a:endParaRPr sz="21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4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09624" y="1552574"/>
            <a:ext cx="12211050" cy="9525"/>
          </a:xfrm>
          <a:custGeom>
            <a:avLst/>
            <a:gdLst/>
            <a:ahLst/>
            <a:cxnLst/>
            <a:rect l="l" t="t" r="r" b="b"/>
            <a:pathLst>
              <a:path w="12211050" h="9525">
                <a:moveTo>
                  <a:pt x="12211049" y="9524"/>
                </a:moveTo>
                <a:lnTo>
                  <a:pt x="0" y="9524"/>
                </a:lnTo>
                <a:lnTo>
                  <a:pt x="0" y="0"/>
                </a:lnTo>
                <a:lnTo>
                  <a:pt x="12211049" y="0"/>
                </a:lnTo>
                <a:lnTo>
                  <a:pt x="12211049" y="952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809624" y="1552574"/>
            <a:ext cx="12211050" cy="3305175"/>
            <a:chOff x="809624" y="1552574"/>
            <a:chExt cx="12211050" cy="3305175"/>
          </a:xfrm>
        </p:grpSpPr>
        <p:sp>
          <p:nvSpPr>
            <p:cNvPr id="4" name="object 4"/>
            <p:cNvSpPr/>
            <p:nvPr/>
          </p:nvSpPr>
          <p:spPr>
            <a:xfrm>
              <a:off x="809612" y="1552574"/>
              <a:ext cx="12211050" cy="3305175"/>
            </a:xfrm>
            <a:custGeom>
              <a:avLst/>
              <a:gdLst/>
              <a:ahLst/>
              <a:cxnLst/>
              <a:rect l="l" t="t" r="r" b="b"/>
              <a:pathLst>
                <a:path w="12211050" h="3305175">
                  <a:moveTo>
                    <a:pt x="12211050" y="0"/>
                  </a:moveTo>
                  <a:lnTo>
                    <a:pt x="12201525" y="0"/>
                  </a:lnTo>
                  <a:lnTo>
                    <a:pt x="12201525" y="3295650"/>
                  </a:lnTo>
                  <a:lnTo>
                    <a:pt x="0" y="3295650"/>
                  </a:lnTo>
                  <a:lnTo>
                    <a:pt x="0" y="3305175"/>
                  </a:lnTo>
                  <a:lnTo>
                    <a:pt x="12201525" y="3305175"/>
                  </a:lnTo>
                  <a:lnTo>
                    <a:pt x="12211050" y="3305175"/>
                  </a:lnTo>
                  <a:lnTo>
                    <a:pt x="12211050" y="3295650"/>
                  </a:lnTo>
                  <a:lnTo>
                    <a:pt x="12211050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09624" y="1552574"/>
              <a:ext cx="9525" cy="3305175"/>
            </a:xfrm>
            <a:custGeom>
              <a:avLst/>
              <a:gdLst/>
              <a:ahLst/>
              <a:cxnLst/>
              <a:rect l="l" t="t" r="r" b="b"/>
              <a:pathLst>
                <a:path w="9525" h="3305175">
                  <a:moveTo>
                    <a:pt x="0" y="3305174"/>
                  </a:moveTo>
                  <a:lnTo>
                    <a:pt x="0" y="0"/>
                  </a:lnTo>
                  <a:lnTo>
                    <a:pt x="9524" y="9524"/>
                  </a:lnTo>
                  <a:lnTo>
                    <a:pt x="9524" y="3295649"/>
                  </a:lnTo>
                  <a:lnTo>
                    <a:pt x="0" y="3305174"/>
                  </a:lnTo>
                  <a:close/>
                </a:path>
              </a:pathLst>
            </a:custGeom>
            <a:solidFill>
              <a:srgbClr val="ED21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796924" y="571563"/>
            <a:ext cx="5549900" cy="558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VUE DE L'ARBRE</a:t>
            </a:r>
            <a:r>
              <a:rPr spc="-150" dirty="0"/>
              <a:t> </a:t>
            </a:r>
            <a:r>
              <a:rPr dirty="0"/>
              <a:t>DE</a:t>
            </a:r>
            <a:r>
              <a:rPr spc="-145" dirty="0"/>
              <a:t> </a:t>
            </a:r>
            <a:r>
              <a:rPr spc="75" dirty="0"/>
              <a:t>UN</a:t>
            </a:r>
            <a:r>
              <a:rPr spc="-145" dirty="0"/>
              <a:t> </a:t>
            </a:r>
            <a:r>
              <a:rPr spc="-175" dirty="0"/>
              <a:t>PROJET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962025" y="1625600"/>
            <a:ext cx="4302760" cy="3134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ts val="1925"/>
              </a:lnSpc>
              <a:spcBef>
                <a:spcPts val="100"/>
              </a:spcBef>
            </a:pPr>
            <a:r>
              <a:rPr sz="1650" spc="60" dirty="0">
                <a:latin typeface="Tahoma"/>
                <a:cs typeface="Tahoma"/>
              </a:rPr>
              <a:t>someApp </a:t>
            </a:r>
            <a:r>
              <a:rPr sz="1650" spc="60" dirty="0">
                <a:solidFill>
                  <a:srgbClr val="996E3A"/>
                </a:solidFill>
                <a:latin typeface="Tahoma"/>
                <a:cs typeface="Tahoma"/>
              </a:rPr>
              <a:t>/</a:t>
            </a:r>
            <a:endParaRPr sz="1650">
              <a:latin typeface="Tahoma"/>
              <a:cs typeface="Tahoma"/>
            </a:endParaRPr>
          </a:p>
          <a:p>
            <a:pPr marL="504190">
              <a:lnSpc>
                <a:spcPts val="1875"/>
              </a:lnSpc>
            </a:pPr>
            <a:r>
              <a:rPr sz="1650" spc="-80" dirty="0">
                <a:latin typeface="Tahoma"/>
                <a:cs typeface="Tahoma"/>
              </a:rPr>
              <a:t>├──</a:t>
            </a:r>
            <a:r>
              <a:rPr sz="1650" spc="145" dirty="0">
                <a:latin typeface="Tahoma"/>
                <a:cs typeface="Tahoma"/>
              </a:rPr>
              <a:t> </a:t>
            </a:r>
            <a:r>
              <a:rPr sz="1650" spc="175" dirty="0">
                <a:latin typeface="Tahoma"/>
                <a:cs typeface="Tahoma"/>
              </a:rPr>
              <a:t>base </a:t>
            </a:r>
            <a:r>
              <a:rPr sz="1650" spc="175" dirty="0">
                <a:solidFill>
                  <a:srgbClr val="996E3A"/>
                </a:solidFill>
                <a:latin typeface="Tahoma"/>
                <a:cs typeface="Tahoma"/>
              </a:rPr>
              <a:t>/</a:t>
            </a:r>
            <a:endParaRPr sz="1650">
              <a:latin typeface="Tahoma"/>
              <a:cs typeface="Tahoma"/>
            </a:endParaRPr>
          </a:p>
          <a:p>
            <a:pPr marL="504190">
              <a:lnSpc>
                <a:spcPts val="1875"/>
              </a:lnSpc>
              <a:tabLst>
                <a:tab pos="1009015" algn="l"/>
              </a:tabLst>
            </a:pPr>
            <a:r>
              <a:rPr sz="1650" spc="-50" dirty="0">
                <a:latin typeface="Tahoma"/>
                <a:cs typeface="Tahoma"/>
              </a:rPr>
              <a:t>│</a:t>
            </a:r>
            <a:r>
              <a:rPr sz="1650" dirty="0">
                <a:latin typeface="Tahoma"/>
                <a:cs typeface="Tahoma"/>
              </a:rPr>
              <a:t> </a:t>
            </a:r>
            <a:r>
              <a:rPr sz="1650" spc="-80" dirty="0">
                <a:latin typeface="Tahoma"/>
                <a:cs typeface="Tahoma"/>
              </a:rPr>
              <a:t>├── </a:t>
            </a:r>
            <a:r>
              <a:rPr sz="1650" spc="145" dirty="0">
                <a:latin typeface="Tahoma"/>
                <a:cs typeface="Tahoma"/>
              </a:rPr>
              <a:t>déploiement </a:t>
            </a:r>
            <a:r>
              <a:rPr sz="1650" spc="145" dirty="0">
                <a:solidFill>
                  <a:srgbClr val="999999"/>
                </a:solidFill>
                <a:latin typeface="Tahoma"/>
                <a:cs typeface="Tahoma"/>
              </a:rPr>
              <a:t>. </a:t>
            </a:r>
            <a:r>
              <a:rPr sz="1650" spc="145" dirty="0">
                <a:latin typeface="Tahoma"/>
                <a:cs typeface="Tahoma"/>
              </a:rPr>
              <a:t>yaml</a:t>
            </a:r>
            <a:endParaRPr sz="1650">
              <a:latin typeface="Tahoma"/>
              <a:cs typeface="Tahoma"/>
            </a:endParaRPr>
          </a:p>
          <a:p>
            <a:pPr marL="504190">
              <a:lnSpc>
                <a:spcPts val="1875"/>
              </a:lnSpc>
              <a:tabLst>
                <a:tab pos="1009015" algn="l"/>
              </a:tabLst>
            </a:pPr>
            <a:r>
              <a:rPr sz="1650" spc="-50" dirty="0">
                <a:latin typeface="Tahoma"/>
                <a:cs typeface="Tahoma"/>
              </a:rPr>
              <a:t>│</a:t>
            </a:r>
            <a:r>
              <a:rPr sz="1650" dirty="0">
                <a:latin typeface="Tahoma"/>
                <a:cs typeface="Tahoma"/>
              </a:rPr>
              <a:t> </a:t>
            </a:r>
            <a:r>
              <a:rPr sz="1650" spc="-80" dirty="0">
                <a:latin typeface="Tahoma"/>
                <a:cs typeface="Tahoma"/>
              </a:rPr>
              <a:t>├──</a:t>
            </a:r>
            <a:r>
              <a:rPr sz="1650" spc="145" dirty="0">
                <a:latin typeface="Tahoma"/>
                <a:cs typeface="Tahoma"/>
              </a:rPr>
              <a:t> </a:t>
            </a:r>
            <a:r>
              <a:rPr sz="1650" spc="200" dirty="0">
                <a:latin typeface="Tahoma"/>
                <a:cs typeface="Tahoma"/>
              </a:rPr>
              <a:t>personnalisation </a:t>
            </a:r>
            <a:r>
              <a:rPr sz="1650" spc="200" dirty="0">
                <a:solidFill>
                  <a:srgbClr val="999999"/>
                </a:solidFill>
                <a:latin typeface="Tahoma"/>
                <a:cs typeface="Tahoma"/>
              </a:rPr>
              <a:t>.yaml</a:t>
            </a:r>
            <a:r>
              <a:rPr sz="1650" spc="200" dirty="0">
                <a:latin typeface="Tahoma"/>
                <a:cs typeface="Tahoma"/>
              </a:rPr>
              <a:t>​</a:t>
            </a:r>
            <a:endParaRPr sz="1650">
              <a:latin typeface="Tahoma"/>
              <a:cs typeface="Tahoma"/>
            </a:endParaRPr>
          </a:p>
          <a:p>
            <a:pPr marL="504190">
              <a:lnSpc>
                <a:spcPts val="1875"/>
              </a:lnSpc>
              <a:tabLst>
                <a:tab pos="1009015" algn="l"/>
              </a:tabLst>
            </a:pPr>
            <a:r>
              <a:rPr sz="1650" spc="-50" dirty="0">
                <a:latin typeface="Tahoma"/>
                <a:cs typeface="Tahoma"/>
              </a:rPr>
              <a:t>│</a:t>
            </a:r>
            <a:r>
              <a:rPr sz="1650" dirty="0">
                <a:latin typeface="Tahoma"/>
                <a:cs typeface="Tahoma"/>
              </a:rPr>
              <a:t> </a:t>
            </a:r>
            <a:r>
              <a:rPr sz="1650" spc="-80" dirty="0">
                <a:latin typeface="Tahoma"/>
                <a:cs typeface="Tahoma"/>
              </a:rPr>
              <a:t>└──</a:t>
            </a:r>
            <a:r>
              <a:rPr sz="1650" spc="145" dirty="0">
                <a:latin typeface="Tahoma"/>
                <a:cs typeface="Tahoma"/>
              </a:rPr>
              <a:t> </a:t>
            </a:r>
            <a:r>
              <a:rPr sz="1650" spc="229" dirty="0">
                <a:latin typeface="Tahoma"/>
                <a:cs typeface="Tahoma"/>
              </a:rPr>
              <a:t>service.yaml</a:t>
            </a:r>
            <a:r>
              <a:rPr sz="1650" spc="229" dirty="0">
                <a:solidFill>
                  <a:srgbClr val="999999"/>
                </a:solidFill>
                <a:latin typeface="Tahoma"/>
                <a:cs typeface="Tahoma"/>
              </a:rPr>
              <a:t>​</a:t>
            </a:r>
            <a:r>
              <a:rPr sz="1650" spc="229" dirty="0">
                <a:latin typeface="Tahoma"/>
                <a:cs typeface="Tahoma"/>
              </a:rPr>
              <a:t>​</a:t>
            </a:r>
            <a:endParaRPr sz="1650">
              <a:latin typeface="Tahoma"/>
              <a:cs typeface="Tahoma"/>
            </a:endParaRPr>
          </a:p>
          <a:p>
            <a:pPr marL="504190">
              <a:lnSpc>
                <a:spcPts val="1875"/>
              </a:lnSpc>
            </a:pPr>
            <a:r>
              <a:rPr sz="1650" spc="-80" dirty="0">
                <a:latin typeface="Tahoma"/>
                <a:cs typeface="Tahoma"/>
              </a:rPr>
              <a:t>└──</a:t>
            </a:r>
            <a:r>
              <a:rPr sz="1650" spc="145" dirty="0">
                <a:latin typeface="Tahoma"/>
                <a:cs typeface="Tahoma"/>
              </a:rPr>
              <a:t> </a:t>
            </a:r>
            <a:r>
              <a:rPr sz="1650" spc="240" dirty="0">
                <a:latin typeface="Tahoma"/>
                <a:cs typeface="Tahoma"/>
              </a:rPr>
              <a:t>superpositions </a:t>
            </a:r>
            <a:r>
              <a:rPr sz="1650" spc="240" dirty="0">
                <a:solidFill>
                  <a:srgbClr val="996E3A"/>
                </a:solidFill>
                <a:latin typeface="Tahoma"/>
                <a:cs typeface="Tahoma"/>
              </a:rPr>
              <a:t>/</a:t>
            </a:r>
            <a:endParaRPr sz="1650">
              <a:latin typeface="Tahoma"/>
              <a:cs typeface="Tahoma"/>
            </a:endParaRPr>
          </a:p>
          <a:p>
            <a:pPr marL="1009015">
              <a:lnSpc>
                <a:spcPts val="1875"/>
              </a:lnSpc>
            </a:pPr>
            <a:r>
              <a:rPr sz="1650" spc="-80" dirty="0">
                <a:latin typeface="Tahoma"/>
                <a:cs typeface="Tahoma"/>
              </a:rPr>
              <a:t>├── </a:t>
            </a:r>
            <a:r>
              <a:rPr sz="1650" spc="145" dirty="0">
                <a:latin typeface="Tahoma"/>
                <a:cs typeface="Tahoma"/>
              </a:rPr>
              <a:t>développement </a:t>
            </a:r>
            <a:r>
              <a:rPr sz="1650" spc="145" dirty="0">
                <a:solidFill>
                  <a:srgbClr val="996E3A"/>
                </a:solidFill>
                <a:latin typeface="Tahoma"/>
                <a:cs typeface="Tahoma"/>
              </a:rPr>
              <a:t>/</a:t>
            </a:r>
            <a:endParaRPr sz="1650">
              <a:latin typeface="Tahoma"/>
              <a:cs typeface="Tahoma"/>
            </a:endParaRPr>
          </a:p>
          <a:p>
            <a:pPr marL="1009015">
              <a:lnSpc>
                <a:spcPts val="1875"/>
              </a:lnSpc>
              <a:tabLst>
                <a:tab pos="1513840" algn="l"/>
              </a:tabLst>
            </a:pPr>
            <a:r>
              <a:rPr sz="1650" spc="-50" dirty="0">
                <a:latin typeface="Tahoma"/>
                <a:cs typeface="Tahoma"/>
              </a:rPr>
              <a:t>│</a:t>
            </a:r>
            <a:r>
              <a:rPr sz="1650" dirty="0">
                <a:latin typeface="Tahoma"/>
                <a:cs typeface="Tahoma"/>
              </a:rPr>
              <a:t> </a:t>
            </a:r>
            <a:r>
              <a:rPr sz="1650" spc="-80" dirty="0">
                <a:latin typeface="Tahoma"/>
                <a:cs typeface="Tahoma"/>
              </a:rPr>
              <a:t>├──</a:t>
            </a:r>
            <a:r>
              <a:rPr sz="1650" spc="145" dirty="0">
                <a:latin typeface="Tahoma"/>
                <a:cs typeface="Tahoma"/>
              </a:rPr>
              <a:t> </a:t>
            </a:r>
            <a:r>
              <a:rPr sz="1650" spc="200" dirty="0">
                <a:latin typeface="Tahoma"/>
                <a:cs typeface="Tahoma"/>
              </a:rPr>
              <a:t>personnalisation </a:t>
            </a:r>
            <a:r>
              <a:rPr sz="1650" spc="200" dirty="0">
                <a:solidFill>
                  <a:srgbClr val="999999"/>
                </a:solidFill>
                <a:latin typeface="Tahoma"/>
                <a:cs typeface="Tahoma"/>
              </a:rPr>
              <a:t>.yaml</a:t>
            </a:r>
            <a:r>
              <a:rPr sz="1650" spc="200" dirty="0">
                <a:latin typeface="Tahoma"/>
                <a:cs typeface="Tahoma"/>
              </a:rPr>
              <a:t>​</a:t>
            </a:r>
            <a:endParaRPr sz="1650">
              <a:latin typeface="Tahoma"/>
              <a:cs typeface="Tahoma"/>
            </a:endParaRPr>
          </a:p>
          <a:p>
            <a:pPr marL="1009015">
              <a:lnSpc>
                <a:spcPts val="1875"/>
              </a:lnSpc>
              <a:tabLst>
                <a:tab pos="1513840" algn="l"/>
              </a:tabLst>
            </a:pPr>
            <a:r>
              <a:rPr sz="1650" spc="-50" dirty="0">
                <a:latin typeface="Tahoma"/>
                <a:cs typeface="Tahoma"/>
              </a:rPr>
              <a:t>│</a:t>
            </a:r>
            <a:r>
              <a:rPr sz="1650" dirty="0">
                <a:latin typeface="Tahoma"/>
                <a:cs typeface="Tahoma"/>
              </a:rPr>
              <a:t> </a:t>
            </a:r>
            <a:r>
              <a:rPr sz="1650" spc="-80" dirty="0">
                <a:latin typeface="Tahoma"/>
                <a:cs typeface="Tahoma"/>
              </a:rPr>
              <a:t>└──</a:t>
            </a:r>
            <a:r>
              <a:rPr sz="1650" spc="145" dirty="0">
                <a:latin typeface="Tahoma"/>
                <a:cs typeface="Tahoma"/>
              </a:rPr>
              <a:t> </a:t>
            </a:r>
            <a:r>
              <a:rPr sz="1650" spc="220" dirty="0">
                <a:latin typeface="Tahoma"/>
                <a:cs typeface="Tahoma"/>
              </a:rPr>
              <a:t>ingress.yaml</a:t>
            </a:r>
            <a:r>
              <a:rPr sz="1650" spc="220" dirty="0">
                <a:solidFill>
                  <a:srgbClr val="999999"/>
                </a:solidFill>
                <a:latin typeface="Tahoma"/>
                <a:cs typeface="Tahoma"/>
              </a:rPr>
              <a:t>​</a:t>
            </a:r>
            <a:r>
              <a:rPr sz="1650" spc="220" dirty="0">
                <a:latin typeface="Tahoma"/>
                <a:cs typeface="Tahoma"/>
              </a:rPr>
              <a:t>​</a:t>
            </a:r>
            <a:endParaRPr sz="1650">
              <a:latin typeface="Tahoma"/>
              <a:cs typeface="Tahoma"/>
            </a:endParaRPr>
          </a:p>
          <a:p>
            <a:pPr marL="1009015">
              <a:lnSpc>
                <a:spcPts val="1875"/>
              </a:lnSpc>
            </a:pPr>
            <a:r>
              <a:rPr sz="1650" spc="-80" dirty="0">
                <a:latin typeface="Tahoma"/>
                <a:cs typeface="Tahoma"/>
              </a:rPr>
              <a:t>└──</a:t>
            </a:r>
            <a:r>
              <a:rPr sz="1650" spc="145" dirty="0">
                <a:latin typeface="Tahoma"/>
                <a:cs typeface="Tahoma"/>
              </a:rPr>
              <a:t> </a:t>
            </a:r>
            <a:r>
              <a:rPr sz="1650" spc="210" dirty="0">
                <a:latin typeface="Tahoma"/>
                <a:cs typeface="Tahoma"/>
              </a:rPr>
              <a:t>production </a:t>
            </a:r>
            <a:r>
              <a:rPr sz="1650" spc="210" dirty="0">
                <a:solidFill>
                  <a:srgbClr val="996E3A"/>
                </a:solidFill>
                <a:latin typeface="Tahoma"/>
                <a:cs typeface="Tahoma"/>
              </a:rPr>
              <a:t>/</a:t>
            </a:r>
            <a:endParaRPr sz="1650">
              <a:latin typeface="Tahoma"/>
              <a:cs typeface="Tahoma"/>
            </a:endParaRPr>
          </a:p>
          <a:p>
            <a:pPr marL="1513840">
              <a:lnSpc>
                <a:spcPts val="1875"/>
              </a:lnSpc>
            </a:pPr>
            <a:r>
              <a:rPr sz="1650" spc="-80" dirty="0">
                <a:latin typeface="Tahoma"/>
                <a:cs typeface="Tahoma"/>
              </a:rPr>
              <a:t>├──</a:t>
            </a:r>
            <a:r>
              <a:rPr sz="1650" spc="145" dirty="0">
                <a:latin typeface="Tahoma"/>
                <a:cs typeface="Tahoma"/>
              </a:rPr>
              <a:t> </a:t>
            </a:r>
            <a:r>
              <a:rPr sz="1650" spc="200" dirty="0">
                <a:latin typeface="Tahoma"/>
                <a:cs typeface="Tahoma"/>
              </a:rPr>
              <a:t>personnalisation </a:t>
            </a:r>
            <a:r>
              <a:rPr sz="1650" spc="200" dirty="0">
                <a:solidFill>
                  <a:srgbClr val="999999"/>
                </a:solidFill>
                <a:latin typeface="Tahoma"/>
                <a:cs typeface="Tahoma"/>
              </a:rPr>
              <a:t>.yaml</a:t>
            </a:r>
            <a:r>
              <a:rPr sz="1650" spc="200" dirty="0">
                <a:latin typeface="Tahoma"/>
                <a:cs typeface="Tahoma"/>
              </a:rPr>
              <a:t>​</a:t>
            </a:r>
            <a:endParaRPr sz="1650">
              <a:latin typeface="Tahoma"/>
              <a:cs typeface="Tahoma"/>
            </a:endParaRPr>
          </a:p>
          <a:p>
            <a:pPr marL="1513840">
              <a:lnSpc>
                <a:spcPts val="1875"/>
              </a:lnSpc>
            </a:pPr>
            <a:r>
              <a:rPr sz="1650" spc="-80" dirty="0">
                <a:latin typeface="Tahoma"/>
                <a:cs typeface="Tahoma"/>
              </a:rPr>
              <a:t>├──</a:t>
            </a:r>
            <a:r>
              <a:rPr sz="1650" spc="160" dirty="0">
                <a:latin typeface="Tahoma"/>
                <a:cs typeface="Tahoma"/>
              </a:rPr>
              <a:t> </a:t>
            </a:r>
            <a:r>
              <a:rPr sz="1650" spc="280" dirty="0">
                <a:latin typeface="Tahoma"/>
                <a:cs typeface="Tahoma"/>
              </a:rPr>
              <a:t>limite </a:t>
            </a:r>
            <a:r>
              <a:rPr sz="1650" spc="45" dirty="0">
                <a:solidFill>
                  <a:srgbClr val="996E3A"/>
                </a:solidFill>
                <a:latin typeface="Tahoma"/>
                <a:cs typeface="Tahoma"/>
              </a:rPr>
              <a:t>de </a:t>
            </a:r>
            <a:r>
              <a:rPr sz="1650" spc="45" dirty="0">
                <a:latin typeface="Tahoma"/>
                <a:cs typeface="Tahoma"/>
              </a:rPr>
              <a:t>mémoire.yaml</a:t>
            </a:r>
            <a:r>
              <a:rPr sz="1650" spc="280" dirty="0">
                <a:solidFill>
                  <a:srgbClr val="999999"/>
                </a:solidFill>
                <a:latin typeface="Tahoma"/>
                <a:cs typeface="Tahoma"/>
              </a:rPr>
              <a:t>​</a:t>
            </a:r>
            <a:r>
              <a:rPr sz="1650" spc="280" dirty="0">
                <a:latin typeface="Tahoma"/>
                <a:cs typeface="Tahoma"/>
              </a:rPr>
              <a:t>​</a:t>
            </a:r>
            <a:endParaRPr sz="1650">
              <a:latin typeface="Tahoma"/>
              <a:cs typeface="Tahoma"/>
            </a:endParaRPr>
          </a:p>
          <a:p>
            <a:pPr marL="1513840">
              <a:lnSpc>
                <a:spcPts val="1930"/>
              </a:lnSpc>
            </a:pPr>
            <a:r>
              <a:rPr sz="1650" spc="-80" dirty="0">
                <a:latin typeface="Tahoma"/>
                <a:cs typeface="Tahoma"/>
              </a:rPr>
              <a:t>└──</a:t>
            </a:r>
            <a:r>
              <a:rPr sz="1650" spc="145" dirty="0">
                <a:latin typeface="Tahoma"/>
                <a:cs typeface="Tahoma"/>
              </a:rPr>
              <a:t> </a:t>
            </a:r>
            <a:r>
              <a:rPr sz="1650" spc="220" dirty="0">
                <a:latin typeface="Tahoma"/>
                <a:cs typeface="Tahoma"/>
              </a:rPr>
              <a:t>ingress.yaml</a:t>
            </a:r>
            <a:r>
              <a:rPr sz="1650" spc="220" dirty="0">
                <a:solidFill>
                  <a:srgbClr val="999999"/>
                </a:solidFill>
                <a:latin typeface="Tahoma"/>
                <a:cs typeface="Tahoma"/>
              </a:rPr>
              <a:t>​</a:t>
            </a:r>
            <a:r>
              <a:rPr sz="1650" spc="220" dirty="0">
                <a:latin typeface="Tahoma"/>
                <a:cs typeface="Tahoma"/>
              </a:rPr>
              <a:t>​</a:t>
            </a:r>
            <a:endParaRPr sz="1650">
              <a:latin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55552338"/>
      </p:ext>
    </p:extLst>
  </p:cSld>
  <p:clrMapOvr>
    <a:masterClrMapping/>
  </p:clrMapOvr>
</p:sld>
</file>

<file path=ppt/slides/slide4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09624" y="2114549"/>
            <a:ext cx="12211050" cy="9525"/>
          </a:xfrm>
          <a:custGeom>
            <a:avLst/>
            <a:gdLst/>
            <a:ahLst/>
            <a:cxnLst/>
            <a:rect l="l" t="t" r="r" b="b"/>
            <a:pathLst>
              <a:path w="12211050" h="9525">
                <a:moveTo>
                  <a:pt x="12211049" y="9524"/>
                </a:moveTo>
                <a:lnTo>
                  <a:pt x="0" y="9524"/>
                </a:lnTo>
                <a:lnTo>
                  <a:pt x="0" y="0"/>
                </a:lnTo>
                <a:lnTo>
                  <a:pt x="12211049" y="0"/>
                </a:lnTo>
                <a:lnTo>
                  <a:pt x="12211049" y="952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809624" y="2114549"/>
            <a:ext cx="12211050" cy="2114550"/>
            <a:chOff x="809624" y="2114549"/>
            <a:chExt cx="12211050" cy="2114550"/>
          </a:xfrm>
        </p:grpSpPr>
        <p:sp>
          <p:nvSpPr>
            <p:cNvPr id="4" name="object 4"/>
            <p:cNvSpPr/>
            <p:nvPr/>
          </p:nvSpPr>
          <p:spPr>
            <a:xfrm>
              <a:off x="809612" y="2114549"/>
              <a:ext cx="12211050" cy="2114550"/>
            </a:xfrm>
            <a:custGeom>
              <a:avLst/>
              <a:gdLst/>
              <a:ahLst/>
              <a:cxnLst/>
              <a:rect l="l" t="t" r="r" b="b"/>
              <a:pathLst>
                <a:path w="12211050" h="2114550">
                  <a:moveTo>
                    <a:pt x="12211050" y="0"/>
                  </a:moveTo>
                  <a:lnTo>
                    <a:pt x="12201525" y="0"/>
                  </a:lnTo>
                  <a:lnTo>
                    <a:pt x="12201525" y="2105025"/>
                  </a:lnTo>
                  <a:lnTo>
                    <a:pt x="0" y="2105025"/>
                  </a:lnTo>
                  <a:lnTo>
                    <a:pt x="0" y="2114550"/>
                  </a:lnTo>
                  <a:lnTo>
                    <a:pt x="12201525" y="2114550"/>
                  </a:lnTo>
                  <a:lnTo>
                    <a:pt x="12211050" y="2114550"/>
                  </a:lnTo>
                  <a:lnTo>
                    <a:pt x="12211050" y="2105025"/>
                  </a:lnTo>
                  <a:lnTo>
                    <a:pt x="12211050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09624" y="2114549"/>
              <a:ext cx="9525" cy="2114550"/>
            </a:xfrm>
            <a:custGeom>
              <a:avLst/>
              <a:gdLst/>
              <a:ahLst/>
              <a:cxnLst/>
              <a:rect l="l" t="t" r="r" b="b"/>
              <a:pathLst>
                <a:path w="9525" h="2114550">
                  <a:moveTo>
                    <a:pt x="0" y="2114549"/>
                  </a:moveTo>
                  <a:lnTo>
                    <a:pt x="0" y="0"/>
                  </a:lnTo>
                  <a:lnTo>
                    <a:pt x="9524" y="9524"/>
                  </a:lnTo>
                  <a:lnTo>
                    <a:pt x="9524" y="2105024"/>
                  </a:lnTo>
                  <a:lnTo>
                    <a:pt x="0" y="2114549"/>
                  </a:lnTo>
                  <a:close/>
                </a:path>
              </a:pathLst>
            </a:custGeom>
            <a:solidFill>
              <a:srgbClr val="ED21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/>
          <p:nvPr/>
        </p:nvSpPr>
        <p:spPr>
          <a:xfrm>
            <a:off x="839355" y="689923"/>
            <a:ext cx="4516755" cy="354965"/>
          </a:xfrm>
          <a:custGeom>
            <a:avLst/>
            <a:gdLst/>
            <a:ahLst/>
            <a:cxnLst/>
            <a:rect l="l" t="t" r="r" b="b"/>
            <a:pathLst>
              <a:path w="4516755" h="354965">
                <a:moveTo>
                  <a:pt x="62498" y="348301"/>
                </a:moveTo>
                <a:lnTo>
                  <a:pt x="0" y="348301"/>
                </a:lnTo>
                <a:lnTo>
                  <a:pt x="0" y="5859"/>
                </a:lnTo>
                <a:lnTo>
                  <a:pt x="62498" y="5859"/>
                </a:lnTo>
                <a:lnTo>
                  <a:pt x="62498" y="136065"/>
                </a:lnTo>
                <a:lnTo>
                  <a:pt x="139161" y="136065"/>
                </a:lnTo>
                <a:lnTo>
                  <a:pt x="127384" y="148434"/>
                </a:lnTo>
                <a:lnTo>
                  <a:pt x="156620" y="191619"/>
                </a:lnTo>
                <a:lnTo>
                  <a:pt x="85393" y="191619"/>
                </a:lnTo>
                <a:lnTo>
                  <a:pt x="62498" y="216033"/>
                </a:lnTo>
                <a:lnTo>
                  <a:pt x="62498" y="348301"/>
                </a:lnTo>
                <a:close/>
              </a:path>
              <a:path w="4516755" h="354965">
                <a:moveTo>
                  <a:pt x="139161" y="136065"/>
                </a:moveTo>
                <a:lnTo>
                  <a:pt x="62498" y="136065"/>
                </a:lnTo>
                <a:lnTo>
                  <a:pt x="186303" y="5859"/>
                </a:lnTo>
                <a:lnTo>
                  <a:pt x="263124" y="5859"/>
                </a:lnTo>
                <a:lnTo>
                  <a:pt x="139161" y="136065"/>
                </a:lnTo>
                <a:close/>
              </a:path>
              <a:path w="4516755" h="354965">
                <a:moveTo>
                  <a:pt x="262690" y="348301"/>
                </a:moveTo>
                <a:lnTo>
                  <a:pt x="187388" y="348301"/>
                </a:lnTo>
                <a:lnTo>
                  <a:pt x="85393" y="191619"/>
                </a:lnTo>
                <a:lnTo>
                  <a:pt x="156620" y="191619"/>
                </a:lnTo>
                <a:lnTo>
                  <a:pt x="262690" y="348301"/>
                </a:lnTo>
                <a:close/>
              </a:path>
              <a:path w="4516755" h="354965">
                <a:moveTo>
                  <a:pt x="380722" y="354594"/>
                </a:moveTo>
                <a:lnTo>
                  <a:pt x="336343" y="347758"/>
                </a:lnTo>
                <a:lnTo>
                  <a:pt x="300323" y="326817"/>
                </a:lnTo>
                <a:lnTo>
                  <a:pt x="276636" y="288623"/>
                </a:lnTo>
                <a:lnTo>
                  <a:pt x="276557" y="288406"/>
                </a:lnTo>
                <a:lnTo>
                  <a:pt x="273649" y="275419"/>
                </a:lnTo>
                <a:lnTo>
                  <a:pt x="273567" y="275053"/>
                </a:lnTo>
                <a:lnTo>
                  <a:pt x="271479" y="258703"/>
                </a:lnTo>
                <a:lnTo>
                  <a:pt x="271430" y="258323"/>
                </a:lnTo>
                <a:lnTo>
                  <a:pt x="270165" y="238473"/>
                </a:lnTo>
                <a:lnTo>
                  <a:pt x="269721" y="214731"/>
                </a:lnTo>
                <a:lnTo>
                  <a:pt x="269721" y="5859"/>
                </a:lnTo>
                <a:lnTo>
                  <a:pt x="332220" y="5859"/>
                </a:lnTo>
                <a:lnTo>
                  <a:pt x="332295" y="245648"/>
                </a:lnTo>
                <a:lnTo>
                  <a:pt x="332492" y="254254"/>
                </a:lnTo>
                <a:lnTo>
                  <a:pt x="336820" y="279291"/>
                </a:lnTo>
                <a:lnTo>
                  <a:pt x="340628" y="286308"/>
                </a:lnTo>
                <a:lnTo>
                  <a:pt x="380722" y="300558"/>
                </a:lnTo>
                <a:lnTo>
                  <a:pt x="480448" y="300558"/>
                </a:lnTo>
                <a:lnTo>
                  <a:pt x="475664" y="309564"/>
                </a:lnTo>
                <a:lnTo>
                  <a:pt x="444306" y="339105"/>
                </a:lnTo>
                <a:lnTo>
                  <a:pt x="404132" y="352885"/>
                </a:lnTo>
                <a:lnTo>
                  <a:pt x="392705" y="354167"/>
                </a:lnTo>
                <a:lnTo>
                  <a:pt x="380722" y="354594"/>
                </a:lnTo>
                <a:close/>
              </a:path>
              <a:path w="4516755" h="354965">
                <a:moveTo>
                  <a:pt x="480448" y="300558"/>
                </a:moveTo>
                <a:lnTo>
                  <a:pt x="380722" y="300558"/>
                </a:lnTo>
                <a:lnTo>
                  <a:pt x="388704" y="300226"/>
                </a:lnTo>
                <a:lnTo>
                  <a:pt x="395940" y="299229"/>
                </a:lnTo>
                <a:lnTo>
                  <a:pt x="424775" y="279291"/>
                </a:lnTo>
                <a:lnTo>
                  <a:pt x="426366" y="276687"/>
                </a:lnTo>
                <a:lnTo>
                  <a:pt x="429441" y="5859"/>
                </a:lnTo>
                <a:lnTo>
                  <a:pt x="491723" y="5859"/>
                </a:lnTo>
                <a:lnTo>
                  <a:pt x="491723" y="214731"/>
                </a:lnTo>
                <a:lnTo>
                  <a:pt x="491307" y="238215"/>
                </a:lnTo>
                <a:lnTo>
                  <a:pt x="490064" y="258323"/>
                </a:lnTo>
                <a:lnTo>
                  <a:pt x="490041" y="258703"/>
                </a:lnTo>
                <a:lnTo>
                  <a:pt x="487985" y="275053"/>
                </a:lnTo>
                <a:lnTo>
                  <a:pt x="487939" y="275419"/>
                </a:lnTo>
                <a:lnTo>
                  <a:pt x="485044" y="288406"/>
                </a:lnTo>
                <a:lnTo>
                  <a:pt x="484995" y="288623"/>
                </a:lnTo>
                <a:lnTo>
                  <a:pt x="481100" y="299229"/>
                </a:lnTo>
                <a:lnTo>
                  <a:pt x="480993" y="299521"/>
                </a:lnTo>
                <a:lnTo>
                  <a:pt x="480448" y="300558"/>
                </a:lnTo>
                <a:close/>
              </a:path>
              <a:path w="4516755" h="354965">
                <a:moveTo>
                  <a:pt x="751170" y="300558"/>
                </a:moveTo>
                <a:lnTo>
                  <a:pt x="640895" y="300558"/>
                </a:lnTo>
                <a:lnTo>
                  <a:pt x="654960" y="299778"/>
                </a:lnTo>
                <a:lnTo>
                  <a:pt x="667208" y="297439"/>
                </a:lnTo>
                <a:lnTo>
                  <a:pt x="697888" y="273161"/>
                </a:lnTo>
                <a:lnTo>
                  <a:pt x="701767" y="253359"/>
                </a:lnTo>
                <a:lnTo>
                  <a:pt x="701116" y="243736"/>
                </a:lnTo>
                <a:lnTo>
                  <a:pt x="676322" y="212941"/>
                </a:lnTo>
                <a:lnTo>
                  <a:pt x="628634" y="200083"/>
                </a:lnTo>
                <a:lnTo>
                  <a:pt x="606330" y="193905"/>
                </a:lnTo>
                <a:lnTo>
                  <a:pt x="571120" y="177032"/>
                </a:lnTo>
                <a:lnTo>
                  <a:pt x="541207" y="139537"/>
                </a:lnTo>
                <a:lnTo>
                  <a:pt x="535656" y="106456"/>
                </a:lnTo>
                <a:lnTo>
                  <a:pt x="535537" y="104924"/>
                </a:lnTo>
                <a:lnTo>
                  <a:pt x="543539" y="62119"/>
                </a:lnTo>
                <a:lnTo>
                  <a:pt x="567546" y="28753"/>
                </a:lnTo>
                <a:lnTo>
                  <a:pt x="604546" y="7188"/>
                </a:lnTo>
                <a:lnTo>
                  <a:pt x="651529" y="0"/>
                </a:lnTo>
                <a:lnTo>
                  <a:pt x="661457" y="278"/>
                </a:lnTo>
                <a:lnTo>
                  <a:pt x="703740" y="7032"/>
                </a:lnTo>
                <a:lnTo>
                  <a:pt x="743433" y="19747"/>
                </a:lnTo>
                <a:lnTo>
                  <a:pt x="743433" y="54035"/>
                </a:lnTo>
                <a:lnTo>
                  <a:pt x="653699" y="54035"/>
                </a:lnTo>
                <a:lnTo>
                  <a:pt x="640604" y="54788"/>
                </a:lnTo>
                <a:lnTo>
                  <a:pt x="604289" y="72603"/>
                </a:lnTo>
                <a:lnTo>
                  <a:pt x="595866" y="98196"/>
                </a:lnTo>
                <a:lnTo>
                  <a:pt x="596346" y="104924"/>
                </a:lnTo>
                <a:lnTo>
                  <a:pt x="596456" y="106456"/>
                </a:lnTo>
                <a:lnTo>
                  <a:pt x="631042" y="137238"/>
                </a:lnTo>
                <a:lnTo>
                  <a:pt x="667696" y="146047"/>
                </a:lnTo>
                <a:lnTo>
                  <a:pt x="690306" y="152557"/>
                </a:lnTo>
                <a:lnTo>
                  <a:pt x="726004" y="170786"/>
                </a:lnTo>
                <a:lnTo>
                  <a:pt x="756345" y="212100"/>
                </a:lnTo>
                <a:lnTo>
                  <a:pt x="762096" y="250538"/>
                </a:lnTo>
                <a:lnTo>
                  <a:pt x="760216" y="273161"/>
                </a:lnTo>
                <a:lnTo>
                  <a:pt x="760122" y="274287"/>
                </a:lnTo>
                <a:lnTo>
                  <a:pt x="754202" y="295079"/>
                </a:lnTo>
                <a:lnTo>
                  <a:pt x="751170" y="300558"/>
                </a:lnTo>
                <a:close/>
              </a:path>
              <a:path w="4516755" h="354965">
                <a:moveTo>
                  <a:pt x="743433" y="87455"/>
                </a:moveTo>
                <a:lnTo>
                  <a:pt x="701746" y="64099"/>
                </a:lnTo>
                <a:lnTo>
                  <a:pt x="663180" y="54415"/>
                </a:lnTo>
                <a:lnTo>
                  <a:pt x="653699" y="54035"/>
                </a:lnTo>
                <a:lnTo>
                  <a:pt x="743433" y="54035"/>
                </a:lnTo>
                <a:lnTo>
                  <a:pt x="743433" y="87455"/>
                </a:lnTo>
                <a:close/>
              </a:path>
              <a:path w="4516755" h="354965">
                <a:moveTo>
                  <a:pt x="640895" y="354594"/>
                </a:moveTo>
                <a:lnTo>
                  <a:pt x="593153" y="349494"/>
                </a:lnTo>
                <a:lnTo>
                  <a:pt x="554112" y="337694"/>
                </a:lnTo>
                <a:lnTo>
                  <a:pt x="539660" y="331916"/>
                </a:lnTo>
                <a:lnTo>
                  <a:pt x="539660" y="262365"/>
                </a:lnTo>
                <a:lnTo>
                  <a:pt x="557679" y="273432"/>
                </a:lnTo>
                <a:lnTo>
                  <a:pt x="573541" y="282330"/>
                </a:lnTo>
                <a:lnTo>
                  <a:pt x="609321" y="296652"/>
                </a:lnTo>
                <a:lnTo>
                  <a:pt x="640895" y="300558"/>
                </a:lnTo>
                <a:lnTo>
                  <a:pt x="751170" y="300558"/>
                </a:lnTo>
                <a:lnTo>
                  <a:pt x="744335" y="312914"/>
                </a:lnTo>
                <a:lnTo>
                  <a:pt x="730521" y="327793"/>
                </a:lnTo>
                <a:lnTo>
                  <a:pt x="713078" y="339518"/>
                </a:lnTo>
                <a:lnTo>
                  <a:pt x="692327" y="347894"/>
                </a:lnTo>
                <a:lnTo>
                  <a:pt x="668266" y="352919"/>
                </a:lnTo>
                <a:lnTo>
                  <a:pt x="640895" y="354594"/>
                </a:lnTo>
                <a:close/>
              </a:path>
              <a:path w="4516755" h="354965">
                <a:moveTo>
                  <a:pt x="1048744" y="61196"/>
                </a:moveTo>
                <a:lnTo>
                  <a:pt x="783124" y="61196"/>
                </a:lnTo>
                <a:lnTo>
                  <a:pt x="783124" y="5859"/>
                </a:lnTo>
                <a:lnTo>
                  <a:pt x="1048744" y="5859"/>
                </a:lnTo>
                <a:lnTo>
                  <a:pt x="1048744" y="61196"/>
                </a:lnTo>
                <a:close/>
              </a:path>
              <a:path w="4516755" h="354965">
                <a:moveTo>
                  <a:pt x="947401" y="348301"/>
                </a:moveTo>
                <a:lnTo>
                  <a:pt x="884902" y="348301"/>
                </a:lnTo>
                <a:lnTo>
                  <a:pt x="884902" y="61196"/>
                </a:lnTo>
                <a:lnTo>
                  <a:pt x="947401" y="61196"/>
                </a:lnTo>
                <a:lnTo>
                  <a:pt x="947401" y="348301"/>
                </a:lnTo>
                <a:close/>
              </a:path>
              <a:path w="4516755" h="354965">
                <a:moveTo>
                  <a:pt x="1183378" y="354594"/>
                </a:moveTo>
                <a:lnTo>
                  <a:pt x="1131162" y="343364"/>
                </a:lnTo>
                <a:lnTo>
                  <a:pt x="1094620" y="309890"/>
                </a:lnTo>
                <a:lnTo>
                  <a:pt x="1073055" y="254417"/>
                </a:lnTo>
                <a:lnTo>
                  <a:pt x="1065867" y="177405"/>
                </a:lnTo>
                <a:lnTo>
                  <a:pt x="1067670" y="136289"/>
                </a:lnTo>
                <a:lnTo>
                  <a:pt x="1082102" y="70046"/>
                </a:lnTo>
                <a:lnTo>
                  <a:pt x="1111134" y="25268"/>
                </a:lnTo>
                <a:lnTo>
                  <a:pt x="1155458" y="2807"/>
                </a:lnTo>
                <a:lnTo>
                  <a:pt x="1183378" y="0"/>
                </a:lnTo>
                <a:lnTo>
                  <a:pt x="1211385" y="2807"/>
                </a:lnTo>
                <a:lnTo>
                  <a:pt x="1235514" y="11230"/>
                </a:lnTo>
                <a:lnTo>
                  <a:pt x="1255764" y="25268"/>
                </a:lnTo>
                <a:lnTo>
                  <a:pt x="1272135" y="44921"/>
                </a:lnTo>
                <a:lnTo>
                  <a:pt x="1276732" y="54035"/>
                </a:lnTo>
                <a:lnTo>
                  <a:pt x="1183378" y="54035"/>
                </a:lnTo>
                <a:lnTo>
                  <a:pt x="1170601" y="55724"/>
                </a:lnTo>
                <a:lnTo>
                  <a:pt x="1137365" y="97206"/>
                </a:lnTo>
                <a:lnTo>
                  <a:pt x="1130909" y="145383"/>
                </a:lnTo>
                <a:lnTo>
                  <a:pt x="1130102" y="177405"/>
                </a:lnTo>
                <a:lnTo>
                  <a:pt x="1130909" y="209333"/>
                </a:lnTo>
                <a:lnTo>
                  <a:pt x="1137365" y="257400"/>
                </a:lnTo>
                <a:lnTo>
                  <a:pt x="1159615" y="293804"/>
                </a:lnTo>
                <a:lnTo>
                  <a:pt x="1183378" y="300558"/>
                </a:lnTo>
                <a:lnTo>
                  <a:pt x="1276735" y="300558"/>
                </a:lnTo>
                <a:lnTo>
                  <a:pt x="1272135" y="309673"/>
                </a:lnTo>
                <a:lnTo>
                  <a:pt x="1255764" y="329326"/>
                </a:lnTo>
                <a:lnTo>
                  <a:pt x="1235514" y="343364"/>
                </a:lnTo>
                <a:lnTo>
                  <a:pt x="1211385" y="351786"/>
                </a:lnTo>
                <a:lnTo>
                  <a:pt x="1183378" y="354594"/>
                </a:lnTo>
                <a:close/>
              </a:path>
              <a:path w="4516755" h="354965">
                <a:moveTo>
                  <a:pt x="1276735" y="300558"/>
                </a:moveTo>
                <a:lnTo>
                  <a:pt x="1183378" y="300558"/>
                </a:lnTo>
                <a:lnTo>
                  <a:pt x="1196305" y="298870"/>
                </a:lnTo>
                <a:lnTo>
                  <a:pt x="1207387" y="293804"/>
                </a:lnTo>
                <a:lnTo>
                  <a:pt x="1229607" y="257543"/>
                </a:lnTo>
                <a:lnTo>
                  <a:pt x="1236066" y="209333"/>
                </a:lnTo>
                <a:lnTo>
                  <a:pt x="1236871" y="177405"/>
                </a:lnTo>
                <a:lnTo>
                  <a:pt x="1236057" y="145383"/>
                </a:lnTo>
                <a:lnTo>
                  <a:pt x="1229546" y="97206"/>
                </a:lnTo>
                <a:lnTo>
                  <a:pt x="1207276" y="60789"/>
                </a:lnTo>
                <a:lnTo>
                  <a:pt x="1183378" y="54035"/>
                </a:lnTo>
                <a:lnTo>
                  <a:pt x="1276732" y="54035"/>
                </a:lnTo>
                <a:lnTo>
                  <a:pt x="1284809" y="70046"/>
                </a:lnTo>
                <a:lnTo>
                  <a:pt x="1293863" y="100502"/>
                </a:lnTo>
                <a:lnTo>
                  <a:pt x="1299295" y="136289"/>
                </a:lnTo>
                <a:lnTo>
                  <a:pt x="1301105" y="177405"/>
                </a:lnTo>
                <a:lnTo>
                  <a:pt x="1299295" y="218427"/>
                </a:lnTo>
                <a:lnTo>
                  <a:pt x="1293863" y="254145"/>
                </a:lnTo>
                <a:lnTo>
                  <a:pt x="1284809" y="284561"/>
                </a:lnTo>
                <a:lnTo>
                  <a:pt x="1276735" y="300558"/>
                </a:lnTo>
                <a:close/>
              </a:path>
              <a:path w="4516755" h="354965">
                <a:moveTo>
                  <a:pt x="1374650" y="348301"/>
                </a:moveTo>
                <a:lnTo>
                  <a:pt x="1315841" y="348301"/>
                </a:lnTo>
                <a:lnTo>
                  <a:pt x="1315841" y="6944"/>
                </a:lnTo>
                <a:lnTo>
                  <a:pt x="1390275" y="6944"/>
                </a:lnTo>
                <a:lnTo>
                  <a:pt x="1406178" y="53709"/>
                </a:lnTo>
                <a:lnTo>
                  <a:pt x="1365427" y="53709"/>
                </a:lnTo>
                <a:lnTo>
                  <a:pt x="1374650" y="348301"/>
                </a:lnTo>
                <a:close/>
              </a:path>
              <a:path w="4516755" h="354965">
                <a:moveTo>
                  <a:pt x="1486255" y="152123"/>
                </a:moveTo>
                <a:lnTo>
                  <a:pt x="1439645" y="152123"/>
                </a:lnTo>
                <a:lnTo>
                  <a:pt x="1489449" y="6944"/>
                </a:lnTo>
                <a:lnTo>
                  <a:pt x="1564100" y="6944"/>
                </a:lnTo>
                <a:lnTo>
                  <a:pt x="1564100" y="53709"/>
                </a:lnTo>
                <a:lnTo>
                  <a:pt x="1514296" y="53709"/>
                </a:lnTo>
                <a:lnTo>
                  <a:pt x="1486255" y="152123"/>
                </a:lnTo>
                <a:close/>
              </a:path>
              <a:path w="4516755" h="354965">
                <a:moveTo>
                  <a:pt x="1463190" y="233068"/>
                </a:moveTo>
                <a:lnTo>
                  <a:pt x="1416750" y="233068"/>
                </a:lnTo>
                <a:lnTo>
                  <a:pt x="1365427" y="53709"/>
                </a:lnTo>
                <a:lnTo>
                  <a:pt x="1406178" y="53709"/>
                </a:lnTo>
                <a:lnTo>
                  <a:pt x="1439645" y="152123"/>
                </a:lnTo>
                <a:lnTo>
                  <a:pt x="1486255" y="152123"/>
                </a:lnTo>
                <a:lnTo>
                  <a:pt x="1463190" y="233068"/>
                </a:lnTo>
                <a:close/>
              </a:path>
              <a:path w="4516755" h="354965">
                <a:moveTo>
                  <a:pt x="1564100" y="348301"/>
                </a:moveTo>
                <a:lnTo>
                  <a:pt x="1505073" y="348301"/>
                </a:lnTo>
                <a:lnTo>
                  <a:pt x="1514296" y="53709"/>
                </a:lnTo>
                <a:lnTo>
                  <a:pt x="1564100" y="53709"/>
                </a:lnTo>
                <a:lnTo>
                  <a:pt x="1564100" y="348301"/>
                </a:lnTo>
                <a:close/>
              </a:path>
              <a:path w="4516755" h="354965">
                <a:moveTo>
                  <a:pt x="1817546" y="61196"/>
                </a:moveTo>
                <a:lnTo>
                  <a:pt x="1619199" y="61196"/>
                </a:lnTo>
                <a:lnTo>
                  <a:pt x="1619199" y="5859"/>
                </a:lnTo>
                <a:lnTo>
                  <a:pt x="1817546" y="5859"/>
                </a:lnTo>
                <a:lnTo>
                  <a:pt x="1817546" y="61196"/>
                </a:lnTo>
                <a:close/>
              </a:path>
              <a:path w="4516755" h="354965">
                <a:moveTo>
                  <a:pt x="1749622" y="292963"/>
                </a:moveTo>
                <a:lnTo>
                  <a:pt x="1687123" y="292963"/>
                </a:lnTo>
                <a:lnTo>
                  <a:pt x="1687123" y="61196"/>
                </a:lnTo>
                <a:lnTo>
                  <a:pt x="1749622" y="61196"/>
                </a:lnTo>
                <a:lnTo>
                  <a:pt x="1749622" y="292963"/>
                </a:lnTo>
                <a:close/>
              </a:path>
              <a:path w="4516755" h="354965">
                <a:moveTo>
                  <a:pt x="1817546" y="348301"/>
                </a:moveTo>
                <a:lnTo>
                  <a:pt x="1619199" y="348301"/>
                </a:lnTo>
                <a:lnTo>
                  <a:pt x="1619199" y="292963"/>
                </a:lnTo>
                <a:lnTo>
                  <a:pt x="1817546" y="292963"/>
                </a:lnTo>
                <a:lnTo>
                  <a:pt x="1817546" y="348301"/>
                </a:lnTo>
                <a:close/>
              </a:path>
              <a:path w="4516755" h="354965">
                <a:moveTo>
                  <a:pt x="2115263" y="348301"/>
                </a:moveTo>
                <a:lnTo>
                  <a:pt x="1876986" y="348301"/>
                </a:lnTo>
                <a:lnTo>
                  <a:pt x="1876986" y="302945"/>
                </a:lnTo>
                <a:lnTo>
                  <a:pt x="2033884" y="61196"/>
                </a:lnTo>
                <a:lnTo>
                  <a:pt x="1881760" y="61196"/>
                </a:lnTo>
                <a:lnTo>
                  <a:pt x="1881760" y="5859"/>
                </a:lnTo>
                <a:lnTo>
                  <a:pt x="2110488" y="5859"/>
                </a:lnTo>
                <a:lnTo>
                  <a:pt x="2110488" y="51322"/>
                </a:lnTo>
                <a:lnTo>
                  <a:pt x="1949250" y="292963"/>
                </a:lnTo>
                <a:lnTo>
                  <a:pt x="2115263" y="292963"/>
                </a:lnTo>
                <a:lnTo>
                  <a:pt x="2115263" y="348301"/>
                </a:lnTo>
                <a:close/>
              </a:path>
              <a:path w="4516755" h="354965">
                <a:moveTo>
                  <a:pt x="2180344" y="348301"/>
                </a:moveTo>
                <a:lnTo>
                  <a:pt x="2115458" y="348301"/>
                </a:lnTo>
                <a:lnTo>
                  <a:pt x="2220274" y="5859"/>
                </a:lnTo>
                <a:lnTo>
                  <a:pt x="2287113" y="5859"/>
                </a:lnTo>
                <a:lnTo>
                  <a:pt x="2312254" y="87997"/>
                </a:lnTo>
                <a:lnTo>
                  <a:pt x="2253585" y="87997"/>
                </a:lnTo>
                <a:lnTo>
                  <a:pt x="2219514" y="210282"/>
                </a:lnTo>
                <a:lnTo>
                  <a:pt x="2349684" y="210282"/>
                </a:lnTo>
                <a:lnTo>
                  <a:pt x="2366090" y="263884"/>
                </a:lnTo>
                <a:lnTo>
                  <a:pt x="2203781" y="263884"/>
                </a:lnTo>
                <a:lnTo>
                  <a:pt x="2180344" y="348301"/>
                </a:lnTo>
                <a:close/>
              </a:path>
              <a:path w="4516755" h="354965">
                <a:moveTo>
                  <a:pt x="2654055" y="61196"/>
                </a:moveTo>
                <a:lnTo>
                  <a:pt x="2388435" y="61196"/>
                </a:lnTo>
                <a:lnTo>
                  <a:pt x="2388435" y="5859"/>
                </a:lnTo>
                <a:lnTo>
                  <a:pt x="2654055" y="5859"/>
                </a:lnTo>
                <a:lnTo>
                  <a:pt x="2654055" y="61196"/>
                </a:lnTo>
                <a:close/>
              </a:path>
              <a:path w="4516755" h="354965">
                <a:moveTo>
                  <a:pt x="2552711" y="348301"/>
                </a:moveTo>
                <a:lnTo>
                  <a:pt x="2490213" y="348301"/>
                </a:lnTo>
                <a:lnTo>
                  <a:pt x="2490213" y="61196"/>
                </a:lnTo>
                <a:lnTo>
                  <a:pt x="2552711" y="61196"/>
                </a:lnTo>
                <a:lnTo>
                  <a:pt x="2552711" y="348301"/>
                </a:lnTo>
                <a:close/>
              </a:path>
              <a:path w="4516755" h="354965">
                <a:moveTo>
                  <a:pt x="2349684" y="210282"/>
                </a:moveTo>
                <a:lnTo>
                  <a:pt x="2287656" y="210282"/>
                </a:lnTo>
                <a:lnTo>
                  <a:pt x="2253585" y="87997"/>
                </a:lnTo>
                <a:lnTo>
                  <a:pt x="2312254" y="87997"/>
                </a:lnTo>
                <a:lnTo>
                  <a:pt x="2349684" y="210282"/>
                </a:lnTo>
                <a:close/>
              </a:path>
              <a:path w="4516755" h="354965">
                <a:moveTo>
                  <a:pt x="2391929" y="348301"/>
                </a:moveTo>
                <a:lnTo>
                  <a:pt x="2327151" y="348301"/>
                </a:lnTo>
                <a:lnTo>
                  <a:pt x="2303280" y="263884"/>
                </a:lnTo>
                <a:lnTo>
                  <a:pt x="2366090" y="263884"/>
                </a:lnTo>
                <a:lnTo>
                  <a:pt x="2391929" y="348301"/>
                </a:lnTo>
                <a:close/>
              </a:path>
              <a:path w="4516755" h="354965">
                <a:moveTo>
                  <a:pt x="2887753" y="61196"/>
                </a:moveTo>
                <a:lnTo>
                  <a:pt x="2689406" y="61196"/>
                </a:lnTo>
                <a:lnTo>
                  <a:pt x="2689406" y="5859"/>
                </a:lnTo>
                <a:lnTo>
                  <a:pt x="2887753" y="5859"/>
                </a:lnTo>
                <a:lnTo>
                  <a:pt x="2887753" y="61196"/>
                </a:lnTo>
                <a:close/>
              </a:path>
              <a:path w="4516755" h="354965">
                <a:moveTo>
                  <a:pt x="2819829" y="292963"/>
                </a:moveTo>
                <a:lnTo>
                  <a:pt x="2757331" y="292963"/>
                </a:lnTo>
                <a:lnTo>
                  <a:pt x="2757331" y="61196"/>
                </a:lnTo>
                <a:lnTo>
                  <a:pt x="2819829" y="61196"/>
                </a:lnTo>
                <a:lnTo>
                  <a:pt x="2819829" y="292963"/>
                </a:lnTo>
                <a:close/>
              </a:path>
              <a:path w="4516755" h="354965">
                <a:moveTo>
                  <a:pt x="2887753" y="348301"/>
                </a:moveTo>
                <a:lnTo>
                  <a:pt x="2689406" y="348301"/>
                </a:lnTo>
                <a:lnTo>
                  <a:pt x="2689406" y="292963"/>
                </a:lnTo>
                <a:lnTo>
                  <a:pt x="2887753" y="292963"/>
                </a:lnTo>
                <a:lnTo>
                  <a:pt x="2887753" y="348301"/>
                </a:lnTo>
                <a:close/>
              </a:path>
              <a:path w="4516755" h="354965">
                <a:moveTo>
                  <a:pt x="3056241" y="354594"/>
                </a:moveTo>
                <a:lnTo>
                  <a:pt x="3004025" y="343364"/>
                </a:lnTo>
                <a:lnTo>
                  <a:pt x="2967483" y="309890"/>
                </a:lnTo>
                <a:lnTo>
                  <a:pt x="2945918" y="254417"/>
                </a:lnTo>
                <a:lnTo>
                  <a:pt x="2938730" y="177405"/>
                </a:lnTo>
                <a:lnTo>
                  <a:pt x="2940534" y="136289"/>
                </a:lnTo>
                <a:lnTo>
                  <a:pt x="2954965" y="70046"/>
                </a:lnTo>
                <a:lnTo>
                  <a:pt x="2983997" y="25268"/>
                </a:lnTo>
                <a:lnTo>
                  <a:pt x="3028321" y="2807"/>
                </a:lnTo>
                <a:lnTo>
                  <a:pt x="3056241" y="0"/>
                </a:lnTo>
                <a:lnTo>
                  <a:pt x="3084248" y="2807"/>
                </a:lnTo>
                <a:lnTo>
                  <a:pt x="3108377" y="11230"/>
                </a:lnTo>
                <a:lnTo>
                  <a:pt x="3128627" y="25268"/>
                </a:lnTo>
                <a:lnTo>
                  <a:pt x="3144998" y="44921"/>
                </a:lnTo>
                <a:lnTo>
                  <a:pt x="3149595" y="54035"/>
                </a:lnTo>
                <a:lnTo>
                  <a:pt x="3056241" y="54035"/>
                </a:lnTo>
                <a:lnTo>
                  <a:pt x="3043464" y="55724"/>
                </a:lnTo>
                <a:lnTo>
                  <a:pt x="3010228" y="97206"/>
                </a:lnTo>
                <a:lnTo>
                  <a:pt x="3003771" y="145383"/>
                </a:lnTo>
                <a:lnTo>
                  <a:pt x="3002964" y="177405"/>
                </a:lnTo>
                <a:lnTo>
                  <a:pt x="3003771" y="209333"/>
                </a:lnTo>
                <a:lnTo>
                  <a:pt x="3010228" y="257400"/>
                </a:lnTo>
                <a:lnTo>
                  <a:pt x="3032478" y="293804"/>
                </a:lnTo>
                <a:lnTo>
                  <a:pt x="3056241" y="300558"/>
                </a:lnTo>
                <a:lnTo>
                  <a:pt x="3149598" y="300558"/>
                </a:lnTo>
                <a:lnTo>
                  <a:pt x="3144998" y="309673"/>
                </a:lnTo>
                <a:lnTo>
                  <a:pt x="3128627" y="329326"/>
                </a:lnTo>
                <a:lnTo>
                  <a:pt x="3108377" y="343364"/>
                </a:lnTo>
                <a:lnTo>
                  <a:pt x="3084248" y="351786"/>
                </a:lnTo>
                <a:lnTo>
                  <a:pt x="3056241" y="354594"/>
                </a:lnTo>
                <a:close/>
              </a:path>
              <a:path w="4516755" h="354965">
                <a:moveTo>
                  <a:pt x="3149598" y="300558"/>
                </a:moveTo>
                <a:lnTo>
                  <a:pt x="3056241" y="300558"/>
                </a:lnTo>
                <a:lnTo>
                  <a:pt x="3069167" y="298870"/>
                </a:lnTo>
                <a:lnTo>
                  <a:pt x="3080250" y="293804"/>
                </a:lnTo>
                <a:lnTo>
                  <a:pt x="3102470" y="257543"/>
                </a:lnTo>
                <a:lnTo>
                  <a:pt x="3108929" y="209333"/>
                </a:lnTo>
                <a:lnTo>
                  <a:pt x="3109733" y="177405"/>
                </a:lnTo>
                <a:lnTo>
                  <a:pt x="3108920" y="145383"/>
                </a:lnTo>
                <a:lnTo>
                  <a:pt x="3102409" y="97206"/>
                </a:lnTo>
                <a:lnTo>
                  <a:pt x="3080139" y="60789"/>
                </a:lnTo>
                <a:lnTo>
                  <a:pt x="3056241" y="54035"/>
                </a:lnTo>
                <a:lnTo>
                  <a:pt x="3149595" y="54035"/>
                </a:lnTo>
                <a:lnTo>
                  <a:pt x="3157672" y="70046"/>
                </a:lnTo>
                <a:lnTo>
                  <a:pt x="3166726" y="100502"/>
                </a:lnTo>
                <a:lnTo>
                  <a:pt x="3172158" y="136289"/>
                </a:lnTo>
                <a:lnTo>
                  <a:pt x="3173969" y="177405"/>
                </a:lnTo>
                <a:lnTo>
                  <a:pt x="3172158" y="218427"/>
                </a:lnTo>
                <a:lnTo>
                  <a:pt x="3166726" y="254145"/>
                </a:lnTo>
                <a:lnTo>
                  <a:pt x="3157672" y="284561"/>
                </a:lnTo>
                <a:lnTo>
                  <a:pt x="3149598" y="300558"/>
                </a:lnTo>
                <a:close/>
              </a:path>
              <a:path w="4516755" h="354965">
                <a:moveTo>
                  <a:pt x="3250117" y="348301"/>
                </a:moveTo>
                <a:lnTo>
                  <a:pt x="3185014" y="348301"/>
                </a:lnTo>
                <a:lnTo>
                  <a:pt x="3185014" y="6944"/>
                </a:lnTo>
                <a:lnTo>
                  <a:pt x="3259991" y="6944"/>
                </a:lnTo>
                <a:lnTo>
                  <a:pt x="3311033" y="114038"/>
                </a:lnTo>
                <a:lnTo>
                  <a:pt x="3250117" y="114038"/>
                </a:lnTo>
                <a:lnTo>
                  <a:pt x="3250117" y="348301"/>
                </a:lnTo>
                <a:close/>
              </a:path>
              <a:path w="4516755" h="354965">
                <a:moveTo>
                  <a:pt x="3436746" y="241206"/>
                </a:moveTo>
                <a:lnTo>
                  <a:pt x="3371643" y="241206"/>
                </a:lnTo>
                <a:lnTo>
                  <a:pt x="3371643" y="6944"/>
                </a:lnTo>
                <a:lnTo>
                  <a:pt x="3436746" y="6944"/>
                </a:lnTo>
                <a:lnTo>
                  <a:pt x="3436746" y="241206"/>
                </a:lnTo>
                <a:close/>
              </a:path>
              <a:path w="4516755" h="354965">
                <a:moveTo>
                  <a:pt x="3436746" y="348301"/>
                </a:moveTo>
                <a:lnTo>
                  <a:pt x="3361769" y="348301"/>
                </a:lnTo>
                <a:lnTo>
                  <a:pt x="3250117" y="114038"/>
                </a:lnTo>
                <a:lnTo>
                  <a:pt x="3311033" y="114038"/>
                </a:lnTo>
                <a:lnTo>
                  <a:pt x="3371643" y="241206"/>
                </a:lnTo>
                <a:lnTo>
                  <a:pt x="3436746" y="241206"/>
                </a:lnTo>
                <a:lnTo>
                  <a:pt x="3436746" y="348301"/>
                </a:lnTo>
                <a:close/>
              </a:path>
              <a:path w="4516755" h="354965">
                <a:moveTo>
                  <a:pt x="3627693" y="348301"/>
                </a:moveTo>
                <a:lnTo>
                  <a:pt x="3532860" y="348301"/>
                </a:lnTo>
                <a:lnTo>
                  <a:pt x="3532860" y="242183"/>
                </a:lnTo>
                <a:lnTo>
                  <a:pt x="3627693" y="242183"/>
                </a:lnTo>
                <a:lnTo>
                  <a:pt x="3627693" y="348301"/>
                </a:lnTo>
                <a:close/>
              </a:path>
              <a:path w="4516755" h="354965">
                <a:moveTo>
                  <a:pt x="3890036" y="348301"/>
                </a:moveTo>
                <a:lnTo>
                  <a:pt x="3827538" y="348301"/>
                </a:lnTo>
                <a:lnTo>
                  <a:pt x="3827538" y="196177"/>
                </a:lnTo>
                <a:lnTo>
                  <a:pt x="3717188" y="5859"/>
                </a:lnTo>
                <a:lnTo>
                  <a:pt x="3785329" y="5859"/>
                </a:lnTo>
                <a:lnTo>
                  <a:pt x="3858896" y="138994"/>
                </a:lnTo>
                <a:lnTo>
                  <a:pt x="3923322" y="138994"/>
                </a:lnTo>
                <a:lnTo>
                  <a:pt x="3890036" y="196177"/>
                </a:lnTo>
                <a:lnTo>
                  <a:pt x="3890036" y="348301"/>
                </a:lnTo>
                <a:close/>
              </a:path>
              <a:path w="4516755" h="354965">
                <a:moveTo>
                  <a:pt x="3923322" y="138994"/>
                </a:moveTo>
                <a:lnTo>
                  <a:pt x="3858896" y="138994"/>
                </a:lnTo>
                <a:lnTo>
                  <a:pt x="3932245" y="5859"/>
                </a:lnTo>
                <a:lnTo>
                  <a:pt x="4000820" y="5859"/>
                </a:lnTo>
                <a:lnTo>
                  <a:pt x="4000188" y="6944"/>
                </a:lnTo>
                <a:lnTo>
                  <a:pt x="3991358" y="6944"/>
                </a:lnTo>
                <a:lnTo>
                  <a:pt x="3991358" y="22113"/>
                </a:lnTo>
                <a:lnTo>
                  <a:pt x="3923322" y="138994"/>
                </a:lnTo>
                <a:close/>
              </a:path>
              <a:path w="4516755" h="354965">
                <a:moveTo>
                  <a:pt x="3991358" y="22113"/>
                </a:moveTo>
                <a:lnTo>
                  <a:pt x="3991358" y="6944"/>
                </a:lnTo>
                <a:lnTo>
                  <a:pt x="4000188" y="6944"/>
                </a:lnTo>
                <a:lnTo>
                  <a:pt x="3991358" y="22113"/>
                </a:lnTo>
                <a:close/>
              </a:path>
              <a:path w="4516755" h="354965">
                <a:moveTo>
                  <a:pt x="4050168" y="348301"/>
                </a:moveTo>
                <a:lnTo>
                  <a:pt x="3991358" y="348301"/>
                </a:lnTo>
                <a:lnTo>
                  <a:pt x="3991358" y="22113"/>
                </a:lnTo>
                <a:lnTo>
                  <a:pt x="4000188" y="6944"/>
                </a:lnTo>
                <a:lnTo>
                  <a:pt x="4065793" y="6944"/>
                </a:lnTo>
                <a:lnTo>
                  <a:pt x="4081696" y="53709"/>
                </a:lnTo>
                <a:lnTo>
                  <a:pt x="4040945" y="53709"/>
                </a:lnTo>
                <a:lnTo>
                  <a:pt x="4050168" y="348301"/>
                </a:lnTo>
                <a:close/>
              </a:path>
              <a:path w="4516755" h="354965">
                <a:moveTo>
                  <a:pt x="4161772" y="152123"/>
                </a:moveTo>
                <a:lnTo>
                  <a:pt x="4115162" y="152123"/>
                </a:lnTo>
                <a:lnTo>
                  <a:pt x="4164966" y="6944"/>
                </a:lnTo>
                <a:lnTo>
                  <a:pt x="4239618" y="6944"/>
                </a:lnTo>
                <a:lnTo>
                  <a:pt x="4239618" y="53709"/>
                </a:lnTo>
                <a:lnTo>
                  <a:pt x="4189814" y="53709"/>
                </a:lnTo>
                <a:lnTo>
                  <a:pt x="4161772" y="152123"/>
                </a:lnTo>
                <a:close/>
              </a:path>
              <a:path w="4516755" h="354965">
                <a:moveTo>
                  <a:pt x="4138708" y="233068"/>
                </a:moveTo>
                <a:lnTo>
                  <a:pt x="4092268" y="233068"/>
                </a:lnTo>
                <a:lnTo>
                  <a:pt x="4040945" y="53709"/>
                </a:lnTo>
                <a:lnTo>
                  <a:pt x="4081696" y="53709"/>
                </a:lnTo>
                <a:lnTo>
                  <a:pt x="4115162" y="152123"/>
                </a:lnTo>
                <a:lnTo>
                  <a:pt x="4161772" y="152123"/>
                </a:lnTo>
                <a:lnTo>
                  <a:pt x="4138708" y="233068"/>
                </a:lnTo>
                <a:close/>
              </a:path>
              <a:path w="4516755" h="354965">
                <a:moveTo>
                  <a:pt x="4239618" y="348301"/>
                </a:moveTo>
                <a:lnTo>
                  <a:pt x="4180591" y="348301"/>
                </a:lnTo>
                <a:lnTo>
                  <a:pt x="4189814" y="53709"/>
                </a:lnTo>
                <a:lnTo>
                  <a:pt x="4239618" y="53709"/>
                </a:lnTo>
                <a:lnTo>
                  <a:pt x="4239618" y="348301"/>
                </a:lnTo>
                <a:close/>
              </a:path>
              <a:path w="4516755" h="354965">
                <a:moveTo>
                  <a:pt x="4516718" y="348301"/>
                </a:moveTo>
                <a:lnTo>
                  <a:pt x="4297755" y="348301"/>
                </a:lnTo>
                <a:lnTo>
                  <a:pt x="4297755" y="5859"/>
                </a:lnTo>
                <a:lnTo>
                  <a:pt x="4360254" y="5859"/>
                </a:lnTo>
                <a:lnTo>
                  <a:pt x="4360254" y="292963"/>
                </a:lnTo>
                <a:lnTo>
                  <a:pt x="4516718" y="292963"/>
                </a:lnTo>
                <a:lnTo>
                  <a:pt x="4516718" y="348301"/>
                </a:lnTo>
                <a:close/>
              </a:path>
            </a:pathLst>
          </a:custGeom>
          <a:solidFill>
            <a:srgbClr val="ED21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5465842" y="581088"/>
            <a:ext cx="2101850" cy="558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75" dirty="0"/>
              <a:t>EXEMPLE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2070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u="none" spc="254" dirty="0">
                <a:latin typeface="Tahoma"/>
                <a:cs typeface="Tahoma"/>
              </a:rPr>
              <a:t>base/kustomization.yaml</a:t>
            </a:r>
          </a:p>
          <a:p>
            <a:pPr>
              <a:lnSpc>
                <a:spcPct val="100000"/>
              </a:lnSpc>
              <a:spcBef>
                <a:spcPts val="340"/>
              </a:spcBef>
            </a:pPr>
            <a:endParaRPr u="none" spc="254" dirty="0">
              <a:latin typeface="Tahoma"/>
              <a:cs typeface="Tahoma"/>
            </a:endParaRPr>
          </a:p>
          <a:p>
            <a:pPr marL="142240" marR="6616065">
              <a:lnSpc>
                <a:spcPts val="1880"/>
              </a:lnSpc>
            </a:pPr>
            <a:r>
              <a:rPr sz="1650" u="none" spc="245" dirty="0">
                <a:solidFill>
                  <a:srgbClr val="0077AA"/>
                </a:solidFill>
                <a:latin typeface="Tahoma"/>
                <a:cs typeface="Tahoma"/>
              </a:rPr>
              <a:t>apiVersion </a:t>
            </a:r>
            <a:r>
              <a:rPr sz="1650" u="none" spc="245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u="none" dirty="0">
                <a:solidFill>
                  <a:srgbClr val="999999"/>
                </a:solidFill>
                <a:latin typeface="Tahoma"/>
                <a:cs typeface="Tahoma"/>
              </a:rPr>
              <a:t>  </a:t>
            </a:r>
            <a:r>
              <a:rPr sz="1650" u="none" spc="220" dirty="0">
                <a:solidFill>
                  <a:srgbClr val="000000"/>
                </a:solidFill>
                <a:latin typeface="Tahoma"/>
                <a:cs typeface="Tahoma"/>
              </a:rPr>
              <a:t>kustomize.config.k8s.io/v1beta1 </a:t>
            </a:r>
            <a:r>
              <a:rPr sz="1650" u="none" spc="260" dirty="0">
                <a:solidFill>
                  <a:srgbClr val="0077AA"/>
                </a:solidFill>
                <a:latin typeface="Tahoma"/>
                <a:cs typeface="Tahoma"/>
              </a:rPr>
              <a:t>type </a:t>
            </a:r>
            <a:r>
              <a:rPr sz="1650" u="none" spc="260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u="none" spc="484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650" u="none" spc="190" dirty="0">
                <a:solidFill>
                  <a:srgbClr val="000000"/>
                </a:solidFill>
                <a:latin typeface="Tahoma"/>
                <a:cs typeface="Tahoma"/>
              </a:rPr>
              <a:t>Personnalisation</a:t>
            </a:r>
            <a:endParaRPr sz="1650">
              <a:latin typeface="Tahoma"/>
              <a:cs typeface="Tahoma"/>
            </a:endParaRPr>
          </a:p>
          <a:p>
            <a:pPr marL="142240" marR="10148570">
              <a:lnSpc>
                <a:spcPts val="3750"/>
              </a:lnSpc>
              <a:spcBef>
                <a:spcPts val="370"/>
              </a:spcBef>
            </a:pPr>
            <a:r>
              <a:rPr sz="1650" u="none" spc="195" dirty="0">
                <a:solidFill>
                  <a:srgbClr val="0077AA"/>
                </a:solidFill>
                <a:latin typeface="Tahoma"/>
                <a:cs typeface="Tahoma"/>
              </a:rPr>
              <a:t>suffixe du nom </a:t>
            </a:r>
            <a:r>
              <a:rPr sz="1650" u="none" spc="195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u="none" dirty="0">
                <a:solidFill>
                  <a:srgbClr val="999999"/>
                </a:solidFill>
                <a:latin typeface="Tahoma"/>
                <a:cs typeface="Tahoma"/>
              </a:rPr>
              <a:t>  </a:t>
            </a:r>
            <a:r>
              <a:rPr sz="1650" u="none" spc="390" dirty="0">
                <a:solidFill>
                  <a:srgbClr val="999999"/>
                </a:solidFill>
                <a:latin typeface="Tahoma"/>
                <a:cs typeface="Tahoma"/>
              </a:rPr>
              <a:t>- </a:t>
            </a:r>
            <a:r>
              <a:rPr sz="1650" u="none" spc="215" dirty="0">
                <a:solidFill>
                  <a:srgbClr val="0077AA"/>
                </a:solidFill>
                <a:latin typeface="Tahoma"/>
                <a:cs typeface="Tahoma"/>
              </a:rPr>
              <a:t>Ressources </a:t>
            </a:r>
            <a:r>
              <a:rPr sz="1650" u="none" spc="100" dirty="0">
                <a:solidFill>
                  <a:srgbClr val="000000"/>
                </a:solidFill>
                <a:latin typeface="Tahoma"/>
                <a:cs typeface="Tahoma"/>
              </a:rPr>
              <a:t>v1 </a:t>
            </a:r>
            <a:r>
              <a:rPr sz="1650" u="none" spc="215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endParaRPr sz="1650">
              <a:latin typeface="Tahoma"/>
              <a:cs typeface="Tahoma"/>
            </a:endParaRPr>
          </a:p>
          <a:p>
            <a:pPr marL="645795" indent="-250825">
              <a:lnSpc>
                <a:spcPts val="1400"/>
              </a:lnSpc>
              <a:buClr>
                <a:srgbClr val="999999"/>
              </a:buClr>
              <a:buChar char="-"/>
              <a:tabLst>
                <a:tab pos="645795" algn="l"/>
              </a:tabLst>
            </a:pPr>
            <a:r>
              <a:rPr sz="1650" u="none" spc="225" dirty="0">
                <a:solidFill>
                  <a:srgbClr val="000000"/>
                </a:solidFill>
                <a:latin typeface="Tahoma"/>
                <a:cs typeface="Tahoma"/>
              </a:rPr>
              <a:t>service.yaml</a:t>
            </a:r>
            <a:endParaRPr sz="1650">
              <a:latin typeface="Tahoma"/>
              <a:cs typeface="Tahoma"/>
            </a:endParaRPr>
          </a:p>
          <a:p>
            <a:pPr marL="645795" indent="-250825">
              <a:lnSpc>
                <a:spcPts val="1930"/>
              </a:lnSpc>
              <a:buClr>
                <a:srgbClr val="999999"/>
              </a:buClr>
              <a:buChar char="-"/>
              <a:tabLst>
                <a:tab pos="645795" algn="l"/>
              </a:tabLst>
            </a:pPr>
            <a:r>
              <a:rPr sz="1650" u="none" spc="145" dirty="0">
                <a:solidFill>
                  <a:srgbClr val="000000"/>
                </a:solidFill>
                <a:latin typeface="Tahoma"/>
                <a:cs typeface="Tahoma"/>
              </a:rPr>
              <a:t>deployment.yaml</a:t>
            </a:r>
            <a:endParaRPr sz="1650">
              <a:latin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776620495"/>
      </p:ext>
    </p:extLst>
  </p:cSld>
  <p:clrMapOvr>
    <a:masterClrMapping/>
  </p:clrMapOvr>
</p:sld>
</file>

<file path=ppt/slides/slide4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09624" y="2085974"/>
            <a:ext cx="12211050" cy="9525"/>
          </a:xfrm>
          <a:custGeom>
            <a:avLst/>
            <a:gdLst/>
            <a:ahLst/>
            <a:cxnLst/>
            <a:rect l="l" t="t" r="r" b="b"/>
            <a:pathLst>
              <a:path w="12211050" h="9525">
                <a:moveTo>
                  <a:pt x="12211049" y="9524"/>
                </a:moveTo>
                <a:lnTo>
                  <a:pt x="0" y="9524"/>
                </a:lnTo>
                <a:lnTo>
                  <a:pt x="0" y="0"/>
                </a:lnTo>
                <a:lnTo>
                  <a:pt x="12211049" y="0"/>
                </a:lnTo>
                <a:lnTo>
                  <a:pt x="12211049" y="952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809624" y="2085974"/>
            <a:ext cx="12211050" cy="1876425"/>
            <a:chOff x="809624" y="2085974"/>
            <a:chExt cx="12211050" cy="1876425"/>
          </a:xfrm>
        </p:grpSpPr>
        <p:sp>
          <p:nvSpPr>
            <p:cNvPr id="4" name="object 4"/>
            <p:cNvSpPr/>
            <p:nvPr/>
          </p:nvSpPr>
          <p:spPr>
            <a:xfrm>
              <a:off x="809612" y="2085974"/>
              <a:ext cx="12211050" cy="1876425"/>
            </a:xfrm>
            <a:custGeom>
              <a:avLst/>
              <a:gdLst/>
              <a:ahLst/>
              <a:cxnLst/>
              <a:rect l="l" t="t" r="r" b="b"/>
              <a:pathLst>
                <a:path w="12211050" h="1876425">
                  <a:moveTo>
                    <a:pt x="12211050" y="0"/>
                  </a:moveTo>
                  <a:lnTo>
                    <a:pt x="12201525" y="0"/>
                  </a:lnTo>
                  <a:lnTo>
                    <a:pt x="12201525" y="1866900"/>
                  </a:lnTo>
                  <a:lnTo>
                    <a:pt x="0" y="1866900"/>
                  </a:lnTo>
                  <a:lnTo>
                    <a:pt x="0" y="1876425"/>
                  </a:lnTo>
                  <a:lnTo>
                    <a:pt x="12201525" y="1876425"/>
                  </a:lnTo>
                  <a:lnTo>
                    <a:pt x="12211050" y="1876425"/>
                  </a:lnTo>
                  <a:lnTo>
                    <a:pt x="12211050" y="1866900"/>
                  </a:lnTo>
                  <a:lnTo>
                    <a:pt x="12211050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09624" y="2085974"/>
              <a:ext cx="9525" cy="1876425"/>
            </a:xfrm>
            <a:custGeom>
              <a:avLst/>
              <a:gdLst/>
              <a:ahLst/>
              <a:cxnLst/>
              <a:rect l="l" t="t" r="r" b="b"/>
              <a:pathLst>
                <a:path w="9525" h="1876425">
                  <a:moveTo>
                    <a:pt x="0" y="1876424"/>
                  </a:moveTo>
                  <a:lnTo>
                    <a:pt x="0" y="0"/>
                  </a:lnTo>
                  <a:lnTo>
                    <a:pt x="9524" y="9524"/>
                  </a:lnTo>
                  <a:lnTo>
                    <a:pt x="9524" y="1866899"/>
                  </a:lnTo>
                  <a:lnTo>
                    <a:pt x="0" y="1876424"/>
                  </a:lnTo>
                  <a:close/>
                </a:path>
              </a:pathLst>
            </a:custGeom>
            <a:solidFill>
              <a:srgbClr val="ED21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/>
          <p:nvPr/>
        </p:nvSpPr>
        <p:spPr>
          <a:xfrm>
            <a:off x="809624" y="4762499"/>
            <a:ext cx="12211050" cy="9525"/>
          </a:xfrm>
          <a:custGeom>
            <a:avLst/>
            <a:gdLst/>
            <a:ahLst/>
            <a:cxnLst/>
            <a:rect l="l" t="t" r="r" b="b"/>
            <a:pathLst>
              <a:path w="12211050" h="9525">
                <a:moveTo>
                  <a:pt x="12211049" y="9524"/>
                </a:moveTo>
                <a:lnTo>
                  <a:pt x="0" y="9524"/>
                </a:lnTo>
                <a:lnTo>
                  <a:pt x="0" y="0"/>
                </a:lnTo>
                <a:lnTo>
                  <a:pt x="12211049" y="0"/>
                </a:lnTo>
                <a:lnTo>
                  <a:pt x="12211049" y="952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" name="object 7"/>
          <p:cNvGrpSpPr/>
          <p:nvPr/>
        </p:nvGrpSpPr>
        <p:grpSpPr>
          <a:xfrm>
            <a:off x="809624" y="4762499"/>
            <a:ext cx="12211050" cy="1162050"/>
            <a:chOff x="809624" y="4762499"/>
            <a:chExt cx="12211050" cy="1162050"/>
          </a:xfrm>
        </p:grpSpPr>
        <p:sp>
          <p:nvSpPr>
            <p:cNvPr id="8" name="object 8"/>
            <p:cNvSpPr/>
            <p:nvPr/>
          </p:nvSpPr>
          <p:spPr>
            <a:xfrm>
              <a:off x="809612" y="4762499"/>
              <a:ext cx="12211050" cy="1162050"/>
            </a:xfrm>
            <a:custGeom>
              <a:avLst/>
              <a:gdLst/>
              <a:ahLst/>
              <a:cxnLst/>
              <a:rect l="l" t="t" r="r" b="b"/>
              <a:pathLst>
                <a:path w="12211050" h="1162050">
                  <a:moveTo>
                    <a:pt x="12211050" y="0"/>
                  </a:moveTo>
                  <a:lnTo>
                    <a:pt x="12201525" y="0"/>
                  </a:lnTo>
                  <a:lnTo>
                    <a:pt x="12201525" y="1152525"/>
                  </a:lnTo>
                  <a:lnTo>
                    <a:pt x="0" y="1152525"/>
                  </a:lnTo>
                  <a:lnTo>
                    <a:pt x="0" y="1162050"/>
                  </a:lnTo>
                  <a:lnTo>
                    <a:pt x="12201525" y="1162050"/>
                  </a:lnTo>
                  <a:lnTo>
                    <a:pt x="12211050" y="1162050"/>
                  </a:lnTo>
                  <a:lnTo>
                    <a:pt x="12211050" y="1152525"/>
                  </a:lnTo>
                  <a:lnTo>
                    <a:pt x="12211050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809624" y="4762499"/>
              <a:ext cx="9525" cy="1162050"/>
            </a:xfrm>
            <a:custGeom>
              <a:avLst/>
              <a:gdLst/>
              <a:ahLst/>
              <a:cxnLst/>
              <a:rect l="l" t="t" r="r" b="b"/>
              <a:pathLst>
                <a:path w="9525" h="1162050">
                  <a:moveTo>
                    <a:pt x="0" y="1162049"/>
                  </a:moveTo>
                  <a:lnTo>
                    <a:pt x="0" y="0"/>
                  </a:lnTo>
                  <a:lnTo>
                    <a:pt x="9524" y="9524"/>
                  </a:lnTo>
                  <a:lnTo>
                    <a:pt x="9524" y="1152524"/>
                  </a:lnTo>
                  <a:lnTo>
                    <a:pt x="0" y="1162049"/>
                  </a:lnTo>
                  <a:close/>
                </a:path>
              </a:pathLst>
            </a:custGeom>
            <a:solidFill>
              <a:srgbClr val="ED21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81465" y="4889868"/>
              <a:ext cx="103240" cy="198704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796924" y="571563"/>
            <a:ext cx="4212590" cy="558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60" dirty="0">
                <a:solidFill>
                  <a:srgbClr val="ED2137"/>
                </a:solidFill>
              </a:rPr>
              <a:t>PERSONNALISER</a:t>
            </a:r>
            <a:r>
              <a:rPr spc="-185" dirty="0">
                <a:solidFill>
                  <a:srgbClr val="ED2137"/>
                </a:solidFill>
              </a:rPr>
              <a:t> </a:t>
            </a:r>
            <a:r>
              <a:rPr spc="-65" dirty="0"/>
              <a:t>USAGE</a:t>
            </a:r>
          </a:p>
        </p:txBody>
      </p:sp>
      <p:pic>
        <p:nvPicPr>
          <p:cNvPr id="12" name="object 1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1465" y="2213343"/>
            <a:ext cx="103240" cy="198704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796924" y="1511300"/>
            <a:ext cx="12214225" cy="4315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spc="55" dirty="0">
                <a:solidFill>
                  <a:srgbClr val="333333"/>
                </a:solidFill>
                <a:latin typeface="Trebuchet MS"/>
                <a:cs typeface="Trebuchet MS"/>
              </a:rPr>
              <a:t>Descripteurs</a:t>
            </a:r>
            <a:r>
              <a:rPr sz="2100" spc="-6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génération:</a:t>
            </a:r>
            <a:endParaRPr sz="21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285"/>
              </a:spcBef>
            </a:pPr>
            <a:endParaRPr sz="2100">
              <a:latin typeface="Trebuchet MS"/>
              <a:cs typeface="Trebuchet MS"/>
            </a:endParaRPr>
          </a:p>
          <a:p>
            <a:pPr marL="164465" marR="8886825" indent="252095">
              <a:lnSpc>
                <a:spcPts val="1880"/>
              </a:lnSpc>
            </a:pPr>
            <a:r>
              <a:rPr sz="1650" spc="245" dirty="0">
                <a:latin typeface="Tahoma"/>
                <a:cs typeface="Tahoma"/>
              </a:rPr>
              <a:t>kubectl</a:t>
            </a:r>
            <a:r>
              <a:rPr sz="1650" spc="484" dirty="0">
                <a:latin typeface="Tahoma"/>
                <a:cs typeface="Tahoma"/>
              </a:rPr>
              <a:t> </a:t>
            </a:r>
            <a:r>
              <a:rPr sz="1650" spc="175" dirty="0">
                <a:latin typeface="Tahoma"/>
                <a:cs typeface="Tahoma"/>
              </a:rPr>
              <a:t>personnaliser</a:t>
            </a:r>
            <a:r>
              <a:rPr sz="1650" spc="490" dirty="0">
                <a:latin typeface="Tahoma"/>
                <a:cs typeface="Tahoma"/>
              </a:rPr>
              <a:t> version </a:t>
            </a:r>
            <a:r>
              <a:rPr sz="1650" spc="180" dirty="0">
                <a:latin typeface="Tahoma"/>
                <a:cs typeface="Tahoma"/>
              </a:rPr>
              <a:t>de base/ </a:t>
            </a:r>
            <a:r>
              <a:rPr sz="1650" spc="250" dirty="0">
                <a:latin typeface="Tahoma"/>
                <a:cs typeface="Tahoma"/>
              </a:rPr>
              <a:t>api :</a:t>
            </a:r>
            <a:r>
              <a:rPr sz="1650" spc="480" dirty="0">
                <a:latin typeface="Tahoma"/>
                <a:cs typeface="Tahoma"/>
              </a:rPr>
              <a:t> </a:t>
            </a:r>
            <a:r>
              <a:rPr sz="1650" spc="90" dirty="0">
                <a:latin typeface="Tahoma"/>
                <a:cs typeface="Tahoma"/>
              </a:rPr>
              <a:t>v1</a:t>
            </a:r>
            <a:endParaRPr sz="1650">
              <a:latin typeface="Tahoma"/>
              <a:cs typeface="Tahoma"/>
            </a:endParaRPr>
          </a:p>
          <a:p>
            <a:pPr marL="164465">
              <a:lnSpc>
                <a:spcPts val="1770"/>
              </a:lnSpc>
            </a:pPr>
            <a:r>
              <a:rPr sz="1650" spc="265" dirty="0">
                <a:latin typeface="Tahoma"/>
                <a:cs typeface="Tahoma"/>
              </a:rPr>
              <a:t>gentil:</a:t>
            </a:r>
            <a:r>
              <a:rPr sz="1650" spc="484" dirty="0">
                <a:latin typeface="Tahoma"/>
                <a:cs typeface="Tahoma"/>
              </a:rPr>
              <a:t> </a:t>
            </a:r>
            <a:r>
              <a:rPr sz="1650" spc="235" dirty="0">
                <a:latin typeface="Tahoma"/>
                <a:cs typeface="Tahoma"/>
              </a:rPr>
              <a:t>Service</a:t>
            </a:r>
            <a:endParaRPr sz="1650">
              <a:latin typeface="Tahoma"/>
              <a:cs typeface="Tahoma"/>
            </a:endParaRPr>
          </a:p>
          <a:p>
            <a:pPr marL="164465">
              <a:lnSpc>
                <a:spcPts val="1875"/>
              </a:lnSpc>
            </a:pPr>
            <a:r>
              <a:rPr sz="1650" spc="155" dirty="0">
                <a:latin typeface="Tahoma"/>
                <a:cs typeface="Tahoma"/>
              </a:rPr>
              <a:t>métadonnées :</a:t>
            </a:r>
            <a:endParaRPr sz="1650">
              <a:latin typeface="Tahoma"/>
              <a:cs typeface="Tahoma"/>
            </a:endParaRPr>
          </a:p>
          <a:p>
            <a:pPr marL="417195" marR="9518015">
              <a:lnSpc>
                <a:spcPts val="1880"/>
              </a:lnSpc>
              <a:spcBef>
                <a:spcPts val="95"/>
              </a:spcBef>
            </a:pPr>
            <a:r>
              <a:rPr sz="1650" spc="60" dirty="0">
                <a:latin typeface="Tahoma"/>
                <a:cs typeface="Tahoma"/>
              </a:rPr>
              <a:t>nom:</a:t>
            </a:r>
            <a:r>
              <a:rPr sz="1650" dirty="0">
                <a:latin typeface="Tahoma"/>
                <a:cs typeface="Tahoma"/>
              </a:rPr>
              <a:t>  </a:t>
            </a:r>
            <a:r>
              <a:rPr sz="1650" spc="175" dirty="0">
                <a:latin typeface="Tahoma"/>
                <a:cs typeface="Tahoma"/>
              </a:rPr>
              <a:t>mon espace de noms </a:t>
            </a:r>
            <a:r>
              <a:rPr sz="1650" spc="135" dirty="0">
                <a:latin typeface="Tahoma"/>
                <a:cs typeface="Tahoma"/>
              </a:rPr>
              <a:t>svc-v1</a:t>
            </a:r>
            <a:r>
              <a:rPr sz="1650" spc="110" dirty="0">
                <a:latin typeface="Tahoma"/>
                <a:cs typeface="Tahoma"/>
              </a:rPr>
              <a:t> :</a:t>
            </a:r>
            <a:r>
              <a:rPr sz="1650" spc="-5" dirty="0">
                <a:latin typeface="Tahoma"/>
                <a:cs typeface="Tahoma"/>
              </a:rPr>
              <a:t>  </a:t>
            </a:r>
            <a:r>
              <a:rPr sz="1650" spc="260" dirty="0">
                <a:latin typeface="Tahoma"/>
                <a:cs typeface="Tahoma"/>
              </a:rPr>
              <a:t>défaut</a:t>
            </a:r>
            <a:endParaRPr sz="1650">
              <a:latin typeface="Tahoma"/>
              <a:cs typeface="Tahoma"/>
            </a:endParaRPr>
          </a:p>
          <a:p>
            <a:pPr marL="164465">
              <a:lnSpc>
                <a:spcPts val="1825"/>
              </a:lnSpc>
            </a:pPr>
            <a:r>
              <a:rPr sz="1650" spc="465" dirty="0">
                <a:latin typeface="Tahoma"/>
                <a:cs typeface="Tahoma"/>
              </a:rPr>
              <a:t>...</a:t>
            </a:r>
            <a:endParaRPr sz="165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700"/>
              </a:spcBef>
            </a:pPr>
            <a:endParaRPr sz="165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Appliquer la </a:t>
            </a:r>
            <a:r>
              <a:rPr sz="2150" i="1" spc="65" dirty="0">
                <a:solidFill>
                  <a:srgbClr val="ED2137"/>
                </a:solidFill>
                <a:latin typeface="Trebuchet MS"/>
                <a:cs typeface="Trebuchet MS"/>
              </a:rPr>
              <a:t>base</a:t>
            </a:r>
            <a:r>
              <a:rPr sz="2150" i="1" spc="-15" dirty="0">
                <a:solidFill>
                  <a:srgbClr val="ED2137"/>
                </a:solidFill>
                <a:latin typeface="Trebuchet MS"/>
                <a:cs typeface="Trebuchet MS"/>
              </a:rPr>
              <a:t> 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personnalisation :</a:t>
            </a:r>
            <a:endParaRPr sz="21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275"/>
              </a:spcBef>
            </a:pPr>
            <a:endParaRPr sz="2100">
              <a:latin typeface="Trebuchet MS"/>
              <a:cs typeface="Trebuchet MS"/>
            </a:endParaRPr>
          </a:p>
          <a:p>
            <a:pPr marL="164465" marR="7877809" indent="252095" algn="just">
              <a:lnSpc>
                <a:spcPts val="1880"/>
              </a:lnSpc>
            </a:pPr>
            <a:r>
              <a:rPr sz="1650" spc="245" dirty="0">
                <a:latin typeface="Tahoma"/>
                <a:cs typeface="Tahoma"/>
              </a:rPr>
              <a:t>kubectl</a:t>
            </a:r>
            <a:r>
              <a:rPr sz="1650" spc="484" dirty="0">
                <a:latin typeface="Tahoma"/>
                <a:cs typeface="Tahoma"/>
              </a:rPr>
              <a:t> </a:t>
            </a:r>
            <a:r>
              <a:rPr sz="1650" spc="204" dirty="0">
                <a:latin typeface="Tahoma"/>
                <a:cs typeface="Tahoma"/>
              </a:rPr>
              <a:t>appliquer</a:t>
            </a:r>
            <a:r>
              <a:rPr sz="1650" spc="490" dirty="0">
                <a:latin typeface="Tahoma"/>
                <a:cs typeface="Tahoma"/>
              </a:rPr>
              <a:t> </a:t>
            </a:r>
            <a:r>
              <a:rPr sz="1650" spc="165" dirty="0">
                <a:solidFill>
                  <a:srgbClr val="ED9900"/>
                </a:solidFill>
                <a:latin typeface="Tahoma"/>
                <a:cs typeface="Tahoma"/>
              </a:rPr>
              <a:t>-- </a:t>
            </a:r>
            <a:r>
              <a:rPr sz="1650" spc="225" dirty="0">
                <a:solidFill>
                  <a:srgbClr val="ED9900"/>
                </a:solidFill>
                <a:latin typeface="Tahoma"/>
                <a:cs typeface="Tahoma"/>
              </a:rPr>
              <a:t>personnaliser</a:t>
            </a:r>
            <a:r>
              <a:rPr sz="1650" spc="484" dirty="0">
                <a:solidFill>
                  <a:srgbClr val="ED9900"/>
                </a:solidFill>
                <a:latin typeface="Tahoma"/>
                <a:cs typeface="Tahoma"/>
              </a:rPr>
              <a:t> </a:t>
            </a:r>
            <a:r>
              <a:rPr sz="1650" spc="180" dirty="0">
                <a:latin typeface="Tahoma"/>
                <a:cs typeface="Tahoma"/>
              </a:rPr>
              <a:t>base/ </a:t>
            </a:r>
            <a:r>
              <a:rPr sz="1650" spc="150" dirty="0">
                <a:latin typeface="Tahoma"/>
                <a:cs typeface="Tahoma"/>
              </a:rPr>
              <a:t>deployment.apps/my- </a:t>
            </a:r>
            <a:r>
              <a:rPr sz="1650" spc="145" dirty="0">
                <a:latin typeface="Tahoma"/>
                <a:cs typeface="Tahoma"/>
              </a:rPr>
              <a:t>app- </a:t>
            </a:r>
            <a:r>
              <a:rPr sz="1650" spc="155" dirty="0">
                <a:latin typeface="Tahoma"/>
                <a:cs typeface="Tahoma"/>
              </a:rPr>
              <a:t>v1</a:t>
            </a:r>
            <a:r>
              <a:rPr sz="1650" spc="484" dirty="0">
                <a:latin typeface="Tahoma"/>
                <a:cs typeface="Tahoma"/>
              </a:rPr>
              <a:t> </a:t>
            </a:r>
            <a:r>
              <a:rPr sz="1650" spc="215" dirty="0">
                <a:latin typeface="Tahoma"/>
                <a:cs typeface="Tahoma"/>
              </a:rPr>
              <a:t>service </a:t>
            </a:r>
            <a:r>
              <a:rPr sz="1650" spc="204" dirty="0">
                <a:latin typeface="Tahoma"/>
                <a:cs typeface="Tahoma"/>
              </a:rPr>
              <a:t>créé /my- </a:t>
            </a:r>
            <a:r>
              <a:rPr sz="1650" spc="200" dirty="0">
                <a:latin typeface="Tahoma"/>
                <a:cs typeface="Tahoma"/>
              </a:rPr>
              <a:t>svc- </a:t>
            </a:r>
            <a:r>
              <a:rPr sz="1650" spc="240" dirty="0">
                <a:latin typeface="Tahoma"/>
                <a:cs typeface="Tahoma"/>
              </a:rPr>
              <a:t>v1</a:t>
            </a:r>
            <a:r>
              <a:rPr sz="1650" spc="495" dirty="0">
                <a:latin typeface="Tahoma"/>
                <a:cs typeface="Tahoma"/>
              </a:rPr>
              <a:t> </a:t>
            </a:r>
            <a:r>
              <a:rPr sz="1650" spc="204" dirty="0">
                <a:latin typeface="Tahoma"/>
                <a:cs typeface="Tahoma"/>
              </a:rPr>
              <a:t>créé</a:t>
            </a:r>
            <a:endParaRPr sz="1650">
              <a:latin typeface="Tahoma"/>
              <a:cs typeface="Tahoma"/>
            </a:endParaRPr>
          </a:p>
          <a:p>
            <a:pPr marL="164465">
              <a:lnSpc>
                <a:spcPts val="1820"/>
              </a:lnSpc>
            </a:pPr>
            <a:r>
              <a:rPr sz="1650" spc="465" dirty="0">
                <a:latin typeface="Tahoma"/>
                <a:cs typeface="Tahoma"/>
              </a:rPr>
              <a:t>...</a:t>
            </a:r>
            <a:endParaRPr sz="1650">
              <a:latin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2250282637"/>
      </p:ext>
    </p:extLst>
  </p:cSld>
  <p:clrMapOvr>
    <a:masterClrMapping/>
  </p:clrMapOvr>
</p:sld>
</file>

<file path=ppt/slides/slide4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09624" y="2105024"/>
            <a:ext cx="12211050" cy="9525"/>
          </a:xfrm>
          <a:custGeom>
            <a:avLst/>
            <a:gdLst/>
            <a:ahLst/>
            <a:cxnLst/>
            <a:rect l="l" t="t" r="r" b="b"/>
            <a:pathLst>
              <a:path w="12211050" h="9525">
                <a:moveTo>
                  <a:pt x="12211049" y="9524"/>
                </a:moveTo>
                <a:lnTo>
                  <a:pt x="0" y="9524"/>
                </a:lnTo>
                <a:lnTo>
                  <a:pt x="0" y="0"/>
                </a:lnTo>
                <a:lnTo>
                  <a:pt x="12211049" y="0"/>
                </a:lnTo>
                <a:lnTo>
                  <a:pt x="12211049" y="952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809624" y="2105024"/>
            <a:ext cx="12211050" cy="4257675"/>
            <a:chOff x="809624" y="2105024"/>
            <a:chExt cx="12211050" cy="4257675"/>
          </a:xfrm>
        </p:grpSpPr>
        <p:sp>
          <p:nvSpPr>
            <p:cNvPr id="4" name="object 4"/>
            <p:cNvSpPr/>
            <p:nvPr/>
          </p:nvSpPr>
          <p:spPr>
            <a:xfrm>
              <a:off x="809612" y="2105024"/>
              <a:ext cx="12211050" cy="4257675"/>
            </a:xfrm>
            <a:custGeom>
              <a:avLst/>
              <a:gdLst/>
              <a:ahLst/>
              <a:cxnLst/>
              <a:rect l="l" t="t" r="r" b="b"/>
              <a:pathLst>
                <a:path w="12211050" h="4257675">
                  <a:moveTo>
                    <a:pt x="12211050" y="0"/>
                  </a:moveTo>
                  <a:lnTo>
                    <a:pt x="12201525" y="0"/>
                  </a:lnTo>
                  <a:lnTo>
                    <a:pt x="12201525" y="4248150"/>
                  </a:lnTo>
                  <a:lnTo>
                    <a:pt x="0" y="4248150"/>
                  </a:lnTo>
                  <a:lnTo>
                    <a:pt x="0" y="4257675"/>
                  </a:lnTo>
                  <a:lnTo>
                    <a:pt x="12201525" y="4257675"/>
                  </a:lnTo>
                  <a:lnTo>
                    <a:pt x="12211050" y="4257675"/>
                  </a:lnTo>
                  <a:lnTo>
                    <a:pt x="12211050" y="4248150"/>
                  </a:lnTo>
                  <a:lnTo>
                    <a:pt x="12211050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09624" y="2105024"/>
              <a:ext cx="9525" cy="4257675"/>
            </a:xfrm>
            <a:custGeom>
              <a:avLst/>
              <a:gdLst/>
              <a:ahLst/>
              <a:cxnLst/>
              <a:rect l="l" t="t" r="r" b="b"/>
              <a:pathLst>
                <a:path w="9525" h="4257675">
                  <a:moveTo>
                    <a:pt x="0" y="4257674"/>
                  </a:moveTo>
                  <a:lnTo>
                    <a:pt x="0" y="0"/>
                  </a:lnTo>
                  <a:lnTo>
                    <a:pt x="9524" y="9524"/>
                  </a:lnTo>
                  <a:lnTo>
                    <a:pt x="9524" y="4248149"/>
                  </a:lnTo>
                  <a:lnTo>
                    <a:pt x="0" y="4257674"/>
                  </a:lnTo>
                  <a:close/>
                </a:path>
              </a:pathLst>
            </a:custGeom>
            <a:solidFill>
              <a:srgbClr val="ED21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70" dirty="0"/>
              <a:t>EXEMPLE </a:t>
            </a:r>
            <a:r>
              <a:rPr spc="-114" dirty="0"/>
              <a:t>DE SUPERPOSITION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9748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u="none" spc="280" dirty="0">
                <a:latin typeface="Tahoma"/>
                <a:cs typeface="Tahoma"/>
              </a:rPr>
              <a:t>overlays/production/kustomization.yaml</a:t>
            </a:r>
          </a:p>
          <a:p>
            <a:pPr>
              <a:lnSpc>
                <a:spcPct val="100000"/>
              </a:lnSpc>
              <a:spcBef>
                <a:spcPts val="195"/>
              </a:spcBef>
            </a:pPr>
            <a:endParaRPr u="none" spc="280" dirty="0">
              <a:latin typeface="Tahoma"/>
              <a:cs typeface="Tahoma"/>
            </a:endParaRPr>
          </a:p>
          <a:p>
            <a:pPr marL="142240">
              <a:lnSpc>
                <a:spcPts val="1925"/>
              </a:lnSpc>
            </a:pPr>
            <a:r>
              <a:rPr sz="1650" u="none" spc="390" dirty="0">
                <a:solidFill>
                  <a:srgbClr val="999999"/>
                </a:solidFill>
                <a:latin typeface="Tahoma"/>
                <a:cs typeface="Tahoma"/>
              </a:rPr>
              <a:t>-- </a:t>
            </a:r>
            <a:r>
              <a:rPr sz="1650" u="none" spc="340" dirty="0">
                <a:solidFill>
                  <a:srgbClr val="999999"/>
                </a:solidFill>
                <a:latin typeface="Tahoma"/>
                <a:cs typeface="Tahoma"/>
              </a:rPr>
              <a:t>-</a:t>
            </a:r>
            <a:endParaRPr sz="1650">
              <a:latin typeface="Tahoma"/>
              <a:cs typeface="Tahoma"/>
            </a:endParaRPr>
          </a:p>
          <a:p>
            <a:pPr marL="142240" marR="6616065">
              <a:lnSpc>
                <a:spcPts val="1880"/>
              </a:lnSpc>
              <a:spcBef>
                <a:spcPts val="90"/>
              </a:spcBef>
            </a:pPr>
            <a:r>
              <a:rPr sz="1650" u="none" spc="245" dirty="0">
                <a:solidFill>
                  <a:srgbClr val="0077AA"/>
                </a:solidFill>
                <a:latin typeface="Tahoma"/>
                <a:cs typeface="Tahoma"/>
              </a:rPr>
              <a:t>apiVersion </a:t>
            </a:r>
            <a:r>
              <a:rPr sz="1650" u="none" spc="245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u="none" dirty="0">
                <a:solidFill>
                  <a:srgbClr val="999999"/>
                </a:solidFill>
                <a:latin typeface="Tahoma"/>
                <a:cs typeface="Tahoma"/>
              </a:rPr>
              <a:t>  </a:t>
            </a:r>
            <a:r>
              <a:rPr sz="1650" u="none" spc="220" dirty="0">
                <a:solidFill>
                  <a:srgbClr val="000000"/>
                </a:solidFill>
                <a:latin typeface="Tahoma"/>
                <a:cs typeface="Tahoma"/>
              </a:rPr>
              <a:t>kustomize.config.k8s.io/v1beta1 </a:t>
            </a:r>
            <a:r>
              <a:rPr sz="1650" u="none" spc="260" dirty="0">
                <a:solidFill>
                  <a:srgbClr val="0077AA"/>
                </a:solidFill>
                <a:latin typeface="Tahoma"/>
                <a:cs typeface="Tahoma"/>
              </a:rPr>
              <a:t>type </a:t>
            </a:r>
            <a:r>
              <a:rPr sz="1650" u="none" spc="260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u="none" spc="484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650" u="none" spc="190" dirty="0">
                <a:solidFill>
                  <a:srgbClr val="000000"/>
                </a:solidFill>
                <a:latin typeface="Tahoma"/>
                <a:cs typeface="Tahoma"/>
              </a:rPr>
              <a:t>Personnalisation</a:t>
            </a:r>
            <a:endParaRPr sz="1650">
              <a:latin typeface="Tahoma"/>
              <a:cs typeface="Tahoma"/>
            </a:endParaRPr>
          </a:p>
          <a:p>
            <a:pPr marL="142240" marR="10148570">
              <a:lnSpc>
                <a:spcPts val="3750"/>
              </a:lnSpc>
              <a:spcBef>
                <a:spcPts val="370"/>
              </a:spcBef>
            </a:pPr>
            <a:r>
              <a:rPr sz="1650" u="none" spc="110" dirty="0">
                <a:solidFill>
                  <a:srgbClr val="0077AA"/>
                </a:solidFill>
                <a:latin typeface="Tahoma"/>
                <a:cs typeface="Tahoma"/>
              </a:rPr>
              <a:t>espace de noms </a:t>
            </a:r>
            <a:r>
              <a:rPr sz="1650" u="none" spc="110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u="none" spc="-5" dirty="0">
                <a:solidFill>
                  <a:srgbClr val="999999"/>
                </a:solidFill>
                <a:latin typeface="Tahoma"/>
                <a:cs typeface="Tahoma"/>
              </a:rPr>
              <a:t>  </a:t>
            </a:r>
            <a:r>
              <a:rPr sz="1650" u="none" spc="215" dirty="0">
                <a:solidFill>
                  <a:srgbClr val="0077AA"/>
                </a:solidFill>
                <a:latin typeface="Tahoma"/>
                <a:cs typeface="Tahoma"/>
              </a:rPr>
              <a:t>ressources </a:t>
            </a:r>
            <a:r>
              <a:rPr sz="1650" u="none" spc="135" dirty="0">
                <a:solidFill>
                  <a:srgbClr val="000000"/>
                </a:solidFill>
                <a:latin typeface="Tahoma"/>
                <a:cs typeface="Tahoma"/>
              </a:rPr>
              <a:t>de production </a:t>
            </a:r>
            <a:r>
              <a:rPr sz="1650" u="none" spc="215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endParaRPr sz="1650">
              <a:latin typeface="Tahoma"/>
              <a:cs typeface="Tahoma"/>
            </a:endParaRPr>
          </a:p>
          <a:p>
            <a:pPr marL="645795" indent="-250825">
              <a:lnSpc>
                <a:spcPts val="1400"/>
              </a:lnSpc>
              <a:buClr>
                <a:srgbClr val="999999"/>
              </a:buClr>
              <a:buChar char="-"/>
              <a:tabLst>
                <a:tab pos="645795" algn="l"/>
              </a:tabLst>
            </a:pPr>
            <a:r>
              <a:rPr sz="1650" u="none" spc="310" dirty="0">
                <a:solidFill>
                  <a:srgbClr val="000000"/>
                </a:solidFill>
                <a:latin typeface="Tahoma"/>
                <a:cs typeface="Tahoma"/>
              </a:rPr>
              <a:t>../../base</a:t>
            </a:r>
            <a:endParaRPr sz="1650">
              <a:latin typeface="Tahoma"/>
              <a:cs typeface="Tahoma"/>
            </a:endParaRPr>
          </a:p>
          <a:p>
            <a:pPr marL="645795" indent="-250825">
              <a:lnSpc>
                <a:spcPts val="1930"/>
              </a:lnSpc>
              <a:buClr>
                <a:srgbClr val="999999"/>
              </a:buClr>
              <a:buChar char="-"/>
              <a:tabLst>
                <a:tab pos="645795" algn="l"/>
              </a:tabLst>
            </a:pPr>
            <a:r>
              <a:rPr sz="1650" u="none" spc="215" dirty="0">
                <a:solidFill>
                  <a:srgbClr val="000000"/>
                </a:solidFill>
                <a:latin typeface="Tahoma"/>
                <a:cs typeface="Tahoma"/>
              </a:rPr>
              <a:t>ingress.yaml</a:t>
            </a:r>
            <a:endParaRPr sz="1650">
              <a:latin typeface="Tahoma"/>
              <a:cs typeface="Tahoma"/>
            </a:endParaRPr>
          </a:p>
          <a:p>
            <a:pPr marL="142240">
              <a:lnSpc>
                <a:spcPts val="1930"/>
              </a:lnSpc>
              <a:spcBef>
                <a:spcPts val="1770"/>
              </a:spcBef>
            </a:pPr>
            <a:r>
              <a:rPr sz="1650" u="none" spc="200" dirty="0">
                <a:solidFill>
                  <a:srgbClr val="0077AA"/>
                </a:solidFill>
                <a:latin typeface="Tahoma"/>
                <a:cs typeface="Tahoma"/>
              </a:rPr>
              <a:t>correctifs </a:t>
            </a:r>
            <a:r>
              <a:rPr sz="1650" u="none" spc="200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endParaRPr sz="1650">
              <a:latin typeface="Tahoma"/>
              <a:cs typeface="Tahoma"/>
            </a:endParaRPr>
          </a:p>
          <a:p>
            <a:pPr marL="645795" indent="-250825">
              <a:lnSpc>
                <a:spcPts val="1930"/>
              </a:lnSpc>
              <a:buClr>
                <a:srgbClr val="999999"/>
              </a:buClr>
              <a:buChar char="-"/>
              <a:tabLst>
                <a:tab pos="645795" algn="l"/>
              </a:tabLst>
            </a:pPr>
            <a:r>
              <a:rPr sz="1650" u="none" spc="220" dirty="0">
                <a:solidFill>
                  <a:srgbClr val="0077AA"/>
                </a:solidFill>
                <a:latin typeface="Tahoma"/>
                <a:cs typeface="Tahoma"/>
              </a:rPr>
              <a:t>chemin </a:t>
            </a:r>
            <a:r>
              <a:rPr sz="1650" u="none" spc="220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u="none" spc="-5" dirty="0">
                <a:solidFill>
                  <a:srgbClr val="999999"/>
                </a:solidFill>
                <a:latin typeface="Tahoma"/>
                <a:cs typeface="Tahoma"/>
              </a:rPr>
              <a:t>  </a:t>
            </a:r>
            <a:r>
              <a:rPr sz="1650" u="none" spc="45" dirty="0">
                <a:solidFill>
                  <a:srgbClr val="000000"/>
                </a:solidFill>
                <a:latin typeface="Tahoma"/>
                <a:cs typeface="Tahoma"/>
              </a:rPr>
              <a:t>mémoire </a:t>
            </a:r>
            <a:r>
              <a:rPr sz="1650" u="none" spc="45" dirty="0">
                <a:solidFill>
                  <a:srgbClr val="999999"/>
                </a:solidFill>
                <a:latin typeface="Tahoma"/>
                <a:cs typeface="Tahoma"/>
              </a:rPr>
              <a:t>- </a:t>
            </a:r>
            <a:r>
              <a:rPr sz="1650" u="none" spc="275" dirty="0">
                <a:solidFill>
                  <a:srgbClr val="000000"/>
                </a:solidFill>
                <a:latin typeface="Tahoma"/>
                <a:cs typeface="Tahoma"/>
              </a:rPr>
              <a:t>limite.yaml</a:t>
            </a:r>
            <a:endParaRPr sz="1650">
              <a:latin typeface="Tahoma"/>
              <a:cs typeface="Tahoma"/>
            </a:endParaRPr>
          </a:p>
          <a:p>
            <a:pPr marL="142240">
              <a:lnSpc>
                <a:spcPts val="1930"/>
              </a:lnSpc>
              <a:spcBef>
                <a:spcPts val="1770"/>
              </a:spcBef>
            </a:pPr>
            <a:r>
              <a:rPr sz="1650" u="none" spc="170" dirty="0">
                <a:solidFill>
                  <a:srgbClr val="0077AA"/>
                </a:solidFill>
                <a:latin typeface="Tahoma"/>
                <a:cs typeface="Tahoma"/>
              </a:rPr>
              <a:t>configMapGenerator </a:t>
            </a:r>
            <a:r>
              <a:rPr sz="1650" u="none" spc="170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endParaRPr sz="1650">
              <a:latin typeface="Tahoma"/>
              <a:cs typeface="Tahoma"/>
            </a:endParaRPr>
          </a:p>
          <a:p>
            <a:pPr marL="645160" marR="9643745" indent="-250825">
              <a:lnSpc>
                <a:spcPts val="1880"/>
              </a:lnSpc>
              <a:spcBef>
                <a:spcPts val="95"/>
              </a:spcBef>
              <a:buClr>
                <a:srgbClr val="999999"/>
              </a:buClr>
              <a:buChar char="-"/>
              <a:tabLst>
                <a:tab pos="647065" algn="l"/>
              </a:tabLst>
            </a:pPr>
            <a:r>
              <a:rPr sz="1650" u="none" spc="60" dirty="0">
                <a:solidFill>
                  <a:srgbClr val="0077AA"/>
                </a:solidFill>
                <a:latin typeface="Tahoma"/>
                <a:cs typeface="Tahoma"/>
              </a:rPr>
              <a:t>nom </a:t>
            </a:r>
            <a:r>
              <a:rPr sz="1650" u="none" spc="60" dirty="0">
                <a:solidFill>
                  <a:srgbClr val="999999"/>
                </a:solidFill>
                <a:latin typeface="Tahoma"/>
                <a:cs typeface="Tahoma"/>
              </a:rPr>
              <a:t>: </a:t>
            </a:r>
            <a:r>
              <a:rPr sz="1650" u="none" dirty="0">
                <a:solidFill>
                  <a:srgbClr val="000000"/>
                </a:solidFill>
                <a:latin typeface="Tahoma"/>
                <a:cs typeface="Tahoma"/>
              </a:rPr>
              <a:t>mes </a:t>
            </a:r>
            <a:r>
              <a:rPr sz="1650" u="none" dirty="0">
                <a:solidFill>
                  <a:srgbClr val="999999"/>
                </a:solidFill>
                <a:latin typeface="Tahoma"/>
                <a:cs typeface="Tahoma"/>
              </a:rPr>
              <a:t>littéraux </a:t>
            </a:r>
            <a:r>
              <a:rPr sz="1650" u="none" spc="385" dirty="0">
                <a:solidFill>
                  <a:srgbClr val="0077AA"/>
                </a:solidFill>
                <a:latin typeface="Tahoma"/>
                <a:cs typeface="Tahoma"/>
              </a:rPr>
              <a:t>de </a:t>
            </a:r>
            <a:r>
              <a:rPr sz="1650" u="none" spc="245" dirty="0">
                <a:solidFill>
                  <a:srgbClr val="000000"/>
                </a:solidFill>
                <a:latin typeface="Tahoma"/>
                <a:cs typeface="Tahoma"/>
              </a:rPr>
              <a:t>configuration </a:t>
            </a:r>
            <a:r>
              <a:rPr sz="1650" u="none" spc="385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endParaRPr sz="1650">
              <a:latin typeface="Tahoma"/>
              <a:cs typeface="Tahoma"/>
            </a:endParaRPr>
          </a:p>
          <a:p>
            <a:pPr marL="899794">
              <a:lnSpc>
                <a:spcPts val="1825"/>
              </a:lnSpc>
            </a:pPr>
            <a:r>
              <a:rPr sz="1650" u="none" spc="390" dirty="0">
                <a:solidFill>
                  <a:srgbClr val="999999"/>
                </a:solidFill>
                <a:latin typeface="Tahoma"/>
                <a:cs typeface="Tahoma"/>
              </a:rPr>
              <a:t>-</a:t>
            </a:r>
            <a:r>
              <a:rPr sz="1650" u="none" spc="470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650" u="none" spc="-10" dirty="0">
                <a:solidFill>
                  <a:srgbClr val="000000"/>
                </a:solidFill>
                <a:latin typeface="Tahoma"/>
                <a:cs typeface="Tahoma"/>
              </a:rPr>
              <a:t>ENVIRONNEMENT=prod</a:t>
            </a:r>
            <a:endParaRPr sz="1650">
              <a:latin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3821855399"/>
      </p:ext>
    </p:extLst>
  </p:cSld>
  <p:clrMapOvr>
    <a:masterClrMapping/>
  </p:clrMapOvr>
</p:sld>
</file>

<file path=ppt/slides/slide4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09624" y="2105024"/>
            <a:ext cx="12211050" cy="9525"/>
          </a:xfrm>
          <a:custGeom>
            <a:avLst/>
            <a:gdLst/>
            <a:ahLst/>
            <a:cxnLst/>
            <a:rect l="l" t="t" r="r" b="b"/>
            <a:pathLst>
              <a:path w="12211050" h="9525">
                <a:moveTo>
                  <a:pt x="12211049" y="9524"/>
                </a:moveTo>
                <a:lnTo>
                  <a:pt x="0" y="9524"/>
                </a:lnTo>
                <a:lnTo>
                  <a:pt x="0" y="0"/>
                </a:lnTo>
                <a:lnTo>
                  <a:pt x="12211049" y="0"/>
                </a:lnTo>
                <a:lnTo>
                  <a:pt x="12211049" y="952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809624" y="2105024"/>
            <a:ext cx="12211050" cy="3305175"/>
            <a:chOff x="809624" y="2105024"/>
            <a:chExt cx="12211050" cy="3305175"/>
          </a:xfrm>
        </p:grpSpPr>
        <p:sp>
          <p:nvSpPr>
            <p:cNvPr id="4" name="object 4"/>
            <p:cNvSpPr/>
            <p:nvPr/>
          </p:nvSpPr>
          <p:spPr>
            <a:xfrm>
              <a:off x="809612" y="2105024"/>
              <a:ext cx="12211050" cy="3305175"/>
            </a:xfrm>
            <a:custGeom>
              <a:avLst/>
              <a:gdLst/>
              <a:ahLst/>
              <a:cxnLst/>
              <a:rect l="l" t="t" r="r" b="b"/>
              <a:pathLst>
                <a:path w="12211050" h="3305175">
                  <a:moveTo>
                    <a:pt x="12211050" y="0"/>
                  </a:moveTo>
                  <a:lnTo>
                    <a:pt x="12201525" y="0"/>
                  </a:lnTo>
                  <a:lnTo>
                    <a:pt x="12201525" y="3295650"/>
                  </a:lnTo>
                  <a:lnTo>
                    <a:pt x="0" y="3295650"/>
                  </a:lnTo>
                  <a:lnTo>
                    <a:pt x="0" y="3305175"/>
                  </a:lnTo>
                  <a:lnTo>
                    <a:pt x="12201525" y="3305175"/>
                  </a:lnTo>
                  <a:lnTo>
                    <a:pt x="12211050" y="3305175"/>
                  </a:lnTo>
                  <a:lnTo>
                    <a:pt x="12211050" y="3295650"/>
                  </a:lnTo>
                  <a:lnTo>
                    <a:pt x="12211050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09624" y="2105024"/>
              <a:ext cx="9525" cy="3305175"/>
            </a:xfrm>
            <a:custGeom>
              <a:avLst/>
              <a:gdLst/>
              <a:ahLst/>
              <a:cxnLst/>
              <a:rect l="l" t="t" r="r" b="b"/>
              <a:pathLst>
                <a:path w="9525" h="3305175">
                  <a:moveTo>
                    <a:pt x="0" y="3305174"/>
                  </a:moveTo>
                  <a:lnTo>
                    <a:pt x="0" y="0"/>
                  </a:lnTo>
                  <a:lnTo>
                    <a:pt x="9524" y="9524"/>
                  </a:lnTo>
                  <a:lnTo>
                    <a:pt x="9524" y="3295649"/>
                  </a:lnTo>
                  <a:lnTo>
                    <a:pt x="0" y="3305174"/>
                  </a:lnTo>
                  <a:close/>
                </a:path>
              </a:pathLst>
            </a:custGeom>
            <a:solidFill>
              <a:srgbClr val="ED21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30" dirty="0"/>
              <a:t>FUSIONNER</a:t>
            </a:r>
            <a:r>
              <a:rPr spc="-114" dirty="0"/>
              <a:t> </a:t>
            </a:r>
            <a:r>
              <a:rPr spc="-45" dirty="0"/>
              <a:t>CHEMIN</a:t>
            </a:r>
            <a:r>
              <a:rPr spc="-165" dirty="0"/>
              <a:t> </a:t>
            </a:r>
            <a:r>
              <a:rPr spc="-70" dirty="0"/>
              <a:t>EXEMPLE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9748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u="none" spc="280" dirty="0">
                <a:latin typeface="Tahoma"/>
                <a:cs typeface="Tahoma"/>
              </a:rPr>
              <a:t>overlays/production/memory- </a:t>
            </a:r>
            <a:r>
              <a:rPr u="none" spc="235" dirty="0">
                <a:latin typeface="Tahoma"/>
                <a:cs typeface="Tahoma"/>
              </a:rPr>
              <a:t>limit.yaml</a:t>
            </a:r>
          </a:p>
          <a:p>
            <a:pPr>
              <a:lnSpc>
                <a:spcPct val="100000"/>
              </a:lnSpc>
              <a:spcBef>
                <a:spcPts val="195"/>
              </a:spcBef>
            </a:pPr>
            <a:endParaRPr u="none" spc="235" dirty="0">
              <a:latin typeface="Tahoma"/>
              <a:cs typeface="Tahoma"/>
            </a:endParaRPr>
          </a:p>
          <a:p>
            <a:pPr marL="142240">
              <a:lnSpc>
                <a:spcPts val="1925"/>
              </a:lnSpc>
            </a:pPr>
            <a:r>
              <a:rPr sz="1650" u="none" spc="390" dirty="0">
                <a:solidFill>
                  <a:srgbClr val="999999"/>
                </a:solidFill>
                <a:latin typeface="Tahoma"/>
                <a:cs typeface="Tahoma"/>
              </a:rPr>
              <a:t>-- </a:t>
            </a:r>
            <a:r>
              <a:rPr sz="1650" u="none" spc="340" dirty="0">
                <a:solidFill>
                  <a:srgbClr val="999999"/>
                </a:solidFill>
                <a:latin typeface="Tahoma"/>
                <a:cs typeface="Tahoma"/>
              </a:rPr>
              <a:t>-</a:t>
            </a:r>
            <a:endParaRPr sz="1650">
              <a:latin typeface="Tahoma"/>
              <a:cs typeface="Tahoma"/>
            </a:endParaRPr>
          </a:p>
          <a:p>
            <a:pPr marL="142240" marR="9644380">
              <a:lnSpc>
                <a:spcPts val="1880"/>
              </a:lnSpc>
              <a:spcBef>
                <a:spcPts val="90"/>
              </a:spcBef>
            </a:pPr>
            <a:r>
              <a:rPr sz="1650" u="none" spc="245" dirty="0">
                <a:solidFill>
                  <a:srgbClr val="0077AA"/>
                </a:solidFill>
                <a:latin typeface="Tahoma"/>
                <a:cs typeface="Tahoma"/>
              </a:rPr>
              <a:t>apiVersion </a:t>
            </a:r>
            <a:r>
              <a:rPr sz="1650" u="none" spc="245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u="none" dirty="0">
                <a:solidFill>
                  <a:srgbClr val="999999"/>
                </a:solidFill>
                <a:latin typeface="Tahoma"/>
                <a:cs typeface="Tahoma"/>
              </a:rPr>
              <a:t>  </a:t>
            </a:r>
            <a:r>
              <a:rPr sz="1650" u="none" spc="260" dirty="0">
                <a:solidFill>
                  <a:srgbClr val="0077AA"/>
                </a:solidFill>
                <a:latin typeface="Tahoma"/>
                <a:cs typeface="Tahoma"/>
              </a:rPr>
              <a:t>type </a:t>
            </a:r>
            <a:r>
              <a:rPr sz="1650" u="none" spc="155" dirty="0">
                <a:solidFill>
                  <a:srgbClr val="000000"/>
                </a:solidFill>
                <a:latin typeface="Tahoma"/>
                <a:cs typeface="Tahoma"/>
              </a:rPr>
              <a:t>d'applications/v1 </a:t>
            </a:r>
            <a:r>
              <a:rPr sz="1650" u="none" spc="260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u="none" spc="484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650" u="none" spc="155" dirty="0">
                <a:solidFill>
                  <a:srgbClr val="0077AA"/>
                </a:solidFill>
                <a:latin typeface="Tahoma"/>
                <a:cs typeface="Tahoma"/>
              </a:rPr>
              <a:t>Métadonnées </a:t>
            </a:r>
            <a:r>
              <a:rPr sz="1650" u="none" spc="100" dirty="0">
                <a:solidFill>
                  <a:srgbClr val="000000"/>
                </a:solidFill>
                <a:latin typeface="Tahoma"/>
                <a:cs typeface="Tahoma"/>
              </a:rPr>
              <a:t>de déploiement </a:t>
            </a:r>
            <a:r>
              <a:rPr sz="1650" u="none" spc="155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endParaRPr sz="1650">
              <a:latin typeface="Tahoma"/>
              <a:cs typeface="Tahoma"/>
            </a:endParaRPr>
          </a:p>
          <a:p>
            <a:pPr marL="394970">
              <a:lnSpc>
                <a:spcPts val="1764"/>
              </a:lnSpc>
            </a:pPr>
            <a:r>
              <a:rPr sz="1650" u="none" spc="60" dirty="0">
                <a:solidFill>
                  <a:srgbClr val="0077AA"/>
                </a:solidFill>
                <a:latin typeface="Tahoma"/>
                <a:cs typeface="Tahoma"/>
              </a:rPr>
              <a:t>nom </a:t>
            </a:r>
            <a:r>
              <a:rPr sz="1650" u="none" spc="60" dirty="0">
                <a:solidFill>
                  <a:srgbClr val="999999"/>
                </a:solidFill>
                <a:latin typeface="Tahoma"/>
                <a:cs typeface="Tahoma"/>
              </a:rPr>
              <a:t>: </a:t>
            </a:r>
            <a:r>
              <a:rPr sz="1650" u="none" dirty="0">
                <a:solidFill>
                  <a:srgbClr val="000000"/>
                </a:solidFill>
                <a:latin typeface="Tahoma"/>
                <a:cs typeface="Tahoma"/>
              </a:rPr>
              <a:t>mon </a:t>
            </a:r>
            <a:r>
              <a:rPr sz="1650" u="none" dirty="0">
                <a:solidFill>
                  <a:srgbClr val="999999"/>
                </a:solidFill>
                <a:latin typeface="Tahoma"/>
                <a:cs typeface="Tahoma"/>
              </a:rPr>
              <a:t>- </a:t>
            </a:r>
            <a:r>
              <a:rPr sz="1650" u="none" spc="125" dirty="0">
                <a:solidFill>
                  <a:srgbClr val="000000"/>
                </a:solidFill>
                <a:latin typeface="Tahoma"/>
                <a:cs typeface="Tahoma"/>
              </a:rPr>
              <a:t>déploiement</a:t>
            </a:r>
            <a:endParaRPr sz="1650">
              <a:latin typeface="Tahoma"/>
              <a:cs typeface="Tahoma"/>
            </a:endParaRPr>
          </a:p>
          <a:p>
            <a:pPr marL="142240">
              <a:lnSpc>
                <a:spcPts val="1875"/>
              </a:lnSpc>
            </a:pPr>
            <a:r>
              <a:rPr sz="1650" u="none" spc="204" dirty="0">
                <a:solidFill>
                  <a:srgbClr val="0077AA"/>
                </a:solidFill>
                <a:latin typeface="Tahoma"/>
                <a:cs typeface="Tahoma"/>
              </a:rPr>
              <a:t>spécification </a:t>
            </a:r>
            <a:r>
              <a:rPr sz="1650" u="none" spc="204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endParaRPr sz="1650">
              <a:latin typeface="Tahoma"/>
              <a:cs typeface="Tahoma"/>
            </a:endParaRPr>
          </a:p>
          <a:p>
            <a:pPr marL="647065" marR="10653395" indent="-252729">
              <a:lnSpc>
                <a:spcPts val="1880"/>
              </a:lnSpc>
              <a:spcBef>
                <a:spcPts val="95"/>
              </a:spcBef>
            </a:pPr>
            <a:r>
              <a:rPr sz="1650" u="none" spc="200" dirty="0">
                <a:solidFill>
                  <a:srgbClr val="0077AA"/>
                </a:solidFill>
                <a:latin typeface="Tahoma"/>
                <a:cs typeface="Tahoma"/>
              </a:rPr>
              <a:t>modèle </a:t>
            </a:r>
            <a:r>
              <a:rPr sz="1650" u="none" spc="200" dirty="0">
                <a:solidFill>
                  <a:srgbClr val="999999"/>
                </a:solidFill>
                <a:latin typeface="Tahoma"/>
                <a:cs typeface="Tahoma"/>
              </a:rPr>
              <a:t>: </a:t>
            </a:r>
            <a:r>
              <a:rPr sz="1650" u="none" spc="204" dirty="0">
                <a:solidFill>
                  <a:srgbClr val="0077AA"/>
                </a:solidFill>
                <a:latin typeface="Tahoma"/>
                <a:cs typeface="Tahoma"/>
              </a:rPr>
              <a:t>spécification </a:t>
            </a:r>
            <a:r>
              <a:rPr sz="1650" u="none" spc="204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endParaRPr sz="1650">
              <a:latin typeface="Tahoma"/>
              <a:cs typeface="Tahoma"/>
            </a:endParaRPr>
          </a:p>
          <a:p>
            <a:pPr marL="899794">
              <a:lnSpc>
                <a:spcPts val="1770"/>
              </a:lnSpc>
            </a:pPr>
            <a:r>
              <a:rPr sz="1650" u="none" spc="245" dirty="0">
                <a:solidFill>
                  <a:srgbClr val="0077AA"/>
                </a:solidFill>
                <a:latin typeface="Tahoma"/>
                <a:cs typeface="Tahoma"/>
              </a:rPr>
              <a:t>conteneurs </a:t>
            </a:r>
            <a:r>
              <a:rPr sz="1650" u="none" spc="245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endParaRPr sz="1650">
              <a:latin typeface="Tahoma"/>
              <a:cs typeface="Tahoma"/>
            </a:endParaRPr>
          </a:p>
          <a:p>
            <a:pPr marL="1403985" marR="9265285" indent="-252729">
              <a:lnSpc>
                <a:spcPts val="1880"/>
              </a:lnSpc>
              <a:spcBef>
                <a:spcPts val="95"/>
              </a:spcBef>
            </a:pPr>
            <a:r>
              <a:rPr sz="1650" u="none" spc="390" dirty="0">
                <a:solidFill>
                  <a:srgbClr val="999999"/>
                </a:solidFill>
                <a:latin typeface="Tahoma"/>
                <a:cs typeface="Tahoma"/>
              </a:rPr>
              <a:t>-</a:t>
            </a:r>
            <a:r>
              <a:rPr sz="1650" u="none" spc="20" dirty="0">
                <a:solidFill>
                  <a:srgbClr val="999999"/>
                </a:solidFill>
                <a:latin typeface="Tahoma"/>
                <a:cs typeface="Tahoma"/>
              </a:rPr>
              <a:t>  </a:t>
            </a:r>
            <a:r>
              <a:rPr sz="1650" u="none" spc="60" dirty="0">
                <a:solidFill>
                  <a:srgbClr val="0077AA"/>
                </a:solidFill>
                <a:latin typeface="Tahoma"/>
                <a:cs typeface="Tahoma"/>
              </a:rPr>
              <a:t>nom </a:t>
            </a:r>
            <a:r>
              <a:rPr sz="1650" u="none" spc="60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u="none" spc="20" dirty="0">
                <a:solidFill>
                  <a:srgbClr val="999999"/>
                </a:solidFill>
                <a:latin typeface="Tahoma"/>
                <a:cs typeface="Tahoma"/>
              </a:rPr>
              <a:t>  </a:t>
            </a:r>
            <a:r>
              <a:rPr sz="1650" u="none" dirty="0">
                <a:solidFill>
                  <a:srgbClr val="000000"/>
                </a:solidFill>
                <a:latin typeface="Tahoma"/>
                <a:cs typeface="Tahoma"/>
              </a:rPr>
              <a:t>mes </a:t>
            </a:r>
            <a:r>
              <a:rPr sz="1650" u="none" spc="215" dirty="0">
                <a:solidFill>
                  <a:srgbClr val="0077AA"/>
                </a:solidFill>
                <a:latin typeface="Tahoma"/>
                <a:cs typeface="Tahoma"/>
              </a:rPr>
              <a:t>ressources </a:t>
            </a:r>
            <a:r>
              <a:rPr sz="1650" u="none" dirty="0">
                <a:solidFill>
                  <a:srgbClr val="999999"/>
                </a:solidFill>
                <a:latin typeface="Tahoma"/>
                <a:cs typeface="Tahoma"/>
              </a:rPr>
              <a:t>d' </a:t>
            </a:r>
            <a:r>
              <a:rPr sz="1650" u="none" spc="60" dirty="0">
                <a:solidFill>
                  <a:srgbClr val="000000"/>
                </a:solidFill>
                <a:latin typeface="Tahoma"/>
                <a:cs typeface="Tahoma"/>
              </a:rPr>
              <a:t>application </a:t>
            </a:r>
            <a:r>
              <a:rPr sz="1650" u="none" spc="215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endParaRPr sz="1650">
              <a:latin typeface="Tahoma"/>
              <a:cs typeface="Tahoma"/>
            </a:endParaRPr>
          </a:p>
          <a:p>
            <a:pPr marL="1656714">
              <a:lnSpc>
                <a:spcPts val="1770"/>
              </a:lnSpc>
            </a:pPr>
            <a:r>
              <a:rPr sz="1650" u="none" spc="350" dirty="0">
                <a:solidFill>
                  <a:srgbClr val="0077AA"/>
                </a:solidFill>
                <a:latin typeface="Tahoma"/>
                <a:cs typeface="Tahoma"/>
              </a:rPr>
              <a:t>limites </a:t>
            </a:r>
            <a:r>
              <a:rPr sz="1650" u="none" spc="350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endParaRPr sz="1650">
              <a:latin typeface="Tahoma"/>
              <a:cs typeface="Tahoma"/>
            </a:endParaRPr>
          </a:p>
          <a:p>
            <a:pPr marL="1908810">
              <a:lnSpc>
                <a:spcPts val="1930"/>
              </a:lnSpc>
            </a:pPr>
            <a:r>
              <a:rPr sz="1650" u="none" spc="45" dirty="0">
                <a:solidFill>
                  <a:srgbClr val="0077AA"/>
                </a:solidFill>
                <a:latin typeface="Tahoma"/>
                <a:cs typeface="Tahoma"/>
              </a:rPr>
              <a:t>mémoire </a:t>
            </a:r>
            <a:r>
              <a:rPr sz="1650" u="none" spc="45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u="none" spc="-10" dirty="0">
                <a:solidFill>
                  <a:srgbClr val="999999"/>
                </a:solidFill>
                <a:latin typeface="Tahoma"/>
                <a:cs typeface="Tahoma"/>
              </a:rPr>
              <a:t>  </a:t>
            </a:r>
            <a:r>
              <a:rPr sz="1650" u="none" spc="110" dirty="0">
                <a:solidFill>
                  <a:srgbClr val="000000"/>
                </a:solidFill>
                <a:latin typeface="Tahoma"/>
                <a:cs typeface="Tahoma"/>
              </a:rPr>
              <a:t>256 miles</a:t>
            </a:r>
            <a:endParaRPr sz="1650">
              <a:latin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1687984441"/>
      </p:ext>
    </p:extLst>
  </p:cSld>
  <p:clrMapOvr>
    <a:masterClrMapping/>
  </p:clrMapOvr>
</p:sld>
</file>

<file path=ppt/slides/slide4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09624" y="2105024"/>
            <a:ext cx="12211050" cy="9525"/>
          </a:xfrm>
          <a:custGeom>
            <a:avLst/>
            <a:gdLst/>
            <a:ahLst/>
            <a:cxnLst/>
            <a:rect l="l" t="t" r="r" b="b"/>
            <a:pathLst>
              <a:path w="12211050" h="9525">
                <a:moveTo>
                  <a:pt x="12211049" y="9524"/>
                </a:moveTo>
                <a:lnTo>
                  <a:pt x="0" y="9524"/>
                </a:lnTo>
                <a:lnTo>
                  <a:pt x="0" y="0"/>
                </a:lnTo>
                <a:lnTo>
                  <a:pt x="12211049" y="0"/>
                </a:lnTo>
                <a:lnTo>
                  <a:pt x="12211049" y="952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809624" y="2105024"/>
            <a:ext cx="12211050" cy="1876425"/>
            <a:chOff x="809624" y="2105024"/>
            <a:chExt cx="12211050" cy="1876425"/>
          </a:xfrm>
        </p:grpSpPr>
        <p:sp>
          <p:nvSpPr>
            <p:cNvPr id="4" name="object 4"/>
            <p:cNvSpPr/>
            <p:nvPr/>
          </p:nvSpPr>
          <p:spPr>
            <a:xfrm>
              <a:off x="809612" y="2105024"/>
              <a:ext cx="12211050" cy="1876425"/>
            </a:xfrm>
            <a:custGeom>
              <a:avLst/>
              <a:gdLst/>
              <a:ahLst/>
              <a:cxnLst/>
              <a:rect l="l" t="t" r="r" b="b"/>
              <a:pathLst>
                <a:path w="12211050" h="1876425">
                  <a:moveTo>
                    <a:pt x="12211050" y="0"/>
                  </a:moveTo>
                  <a:lnTo>
                    <a:pt x="12201525" y="0"/>
                  </a:lnTo>
                  <a:lnTo>
                    <a:pt x="12201525" y="1866900"/>
                  </a:lnTo>
                  <a:lnTo>
                    <a:pt x="0" y="1866900"/>
                  </a:lnTo>
                  <a:lnTo>
                    <a:pt x="0" y="1876425"/>
                  </a:lnTo>
                  <a:lnTo>
                    <a:pt x="12201525" y="1876425"/>
                  </a:lnTo>
                  <a:lnTo>
                    <a:pt x="12211050" y="1876425"/>
                  </a:lnTo>
                  <a:lnTo>
                    <a:pt x="12211050" y="1866900"/>
                  </a:lnTo>
                  <a:lnTo>
                    <a:pt x="12211050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09624" y="2105024"/>
              <a:ext cx="9525" cy="1876425"/>
            </a:xfrm>
            <a:custGeom>
              <a:avLst/>
              <a:gdLst/>
              <a:ahLst/>
              <a:cxnLst/>
              <a:rect l="l" t="t" r="r" b="b"/>
              <a:pathLst>
                <a:path w="9525" h="1876425">
                  <a:moveTo>
                    <a:pt x="0" y="1876424"/>
                  </a:moveTo>
                  <a:lnTo>
                    <a:pt x="0" y="0"/>
                  </a:lnTo>
                  <a:lnTo>
                    <a:pt x="9524" y="9524"/>
                  </a:lnTo>
                  <a:lnTo>
                    <a:pt x="9524" y="1866899"/>
                  </a:lnTo>
                  <a:lnTo>
                    <a:pt x="0" y="1876424"/>
                  </a:lnTo>
                  <a:close/>
                </a:path>
              </a:pathLst>
            </a:custGeom>
            <a:solidFill>
              <a:srgbClr val="ED21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/>
          <p:nvPr/>
        </p:nvSpPr>
        <p:spPr>
          <a:xfrm>
            <a:off x="809624" y="4124324"/>
            <a:ext cx="12211050" cy="9525"/>
          </a:xfrm>
          <a:custGeom>
            <a:avLst/>
            <a:gdLst/>
            <a:ahLst/>
            <a:cxnLst/>
            <a:rect l="l" t="t" r="r" b="b"/>
            <a:pathLst>
              <a:path w="12211050" h="9525">
                <a:moveTo>
                  <a:pt x="12211049" y="9524"/>
                </a:moveTo>
                <a:lnTo>
                  <a:pt x="0" y="9524"/>
                </a:lnTo>
                <a:lnTo>
                  <a:pt x="0" y="0"/>
                </a:lnTo>
                <a:lnTo>
                  <a:pt x="12211049" y="0"/>
                </a:lnTo>
                <a:lnTo>
                  <a:pt x="12211049" y="952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" name="object 7"/>
          <p:cNvGrpSpPr/>
          <p:nvPr/>
        </p:nvGrpSpPr>
        <p:grpSpPr>
          <a:xfrm>
            <a:off x="809624" y="4124324"/>
            <a:ext cx="12211050" cy="1400175"/>
            <a:chOff x="809624" y="4124324"/>
            <a:chExt cx="12211050" cy="1400175"/>
          </a:xfrm>
        </p:grpSpPr>
        <p:sp>
          <p:nvSpPr>
            <p:cNvPr id="8" name="object 8"/>
            <p:cNvSpPr/>
            <p:nvPr/>
          </p:nvSpPr>
          <p:spPr>
            <a:xfrm>
              <a:off x="809612" y="4124324"/>
              <a:ext cx="12211050" cy="1400175"/>
            </a:xfrm>
            <a:custGeom>
              <a:avLst/>
              <a:gdLst/>
              <a:ahLst/>
              <a:cxnLst/>
              <a:rect l="l" t="t" r="r" b="b"/>
              <a:pathLst>
                <a:path w="12211050" h="1400175">
                  <a:moveTo>
                    <a:pt x="12211050" y="0"/>
                  </a:moveTo>
                  <a:lnTo>
                    <a:pt x="12201525" y="0"/>
                  </a:lnTo>
                  <a:lnTo>
                    <a:pt x="12201525" y="1390650"/>
                  </a:lnTo>
                  <a:lnTo>
                    <a:pt x="0" y="1390650"/>
                  </a:lnTo>
                  <a:lnTo>
                    <a:pt x="0" y="1400175"/>
                  </a:lnTo>
                  <a:lnTo>
                    <a:pt x="12201525" y="1400175"/>
                  </a:lnTo>
                  <a:lnTo>
                    <a:pt x="12211050" y="1400175"/>
                  </a:lnTo>
                  <a:lnTo>
                    <a:pt x="12211050" y="1390650"/>
                  </a:lnTo>
                  <a:lnTo>
                    <a:pt x="12211050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809624" y="4124324"/>
              <a:ext cx="9525" cy="1400175"/>
            </a:xfrm>
            <a:custGeom>
              <a:avLst/>
              <a:gdLst/>
              <a:ahLst/>
              <a:cxnLst/>
              <a:rect l="l" t="t" r="r" b="b"/>
              <a:pathLst>
                <a:path w="9525" h="1400175">
                  <a:moveTo>
                    <a:pt x="0" y="1400174"/>
                  </a:moveTo>
                  <a:lnTo>
                    <a:pt x="0" y="0"/>
                  </a:lnTo>
                  <a:lnTo>
                    <a:pt x="9524" y="9524"/>
                  </a:lnTo>
                  <a:lnTo>
                    <a:pt x="9524" y="1390649"/>
                  </a:lnTo>
                  <a:lnTo>
                    <a:pt x="0" y="1400174"/>
                  </a:lnTo>
                  <a:close/>
                </a:path>
              </a:pathLst>
            </a:custGeom>
            <a:solidFill>
              <a:srgbClr val="ED21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81465" y="4251693"/>
              <a:ext cx="103240" cy="198704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796924" y="571563"/>
            <a:ext cx="4212590" cy="558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60" dirty="0">
                <a:solidFill>
                  <a:srgbClr val="ED2137"/>
                </a:solidFill>
              </a:rPr>
              <a:t>PERSONNALISER</a:t>
            </a:r>
            <a:r>
              <a:rPr spc="-185" dirty="0">
                <a:solidFill>
                  <a:srgbClr val="ED2137"/>
                </a:solidFill>
              </a:rPr>
              <a:t> </a:t>
            </a:r>
            <a:r>
              <a:rPr spc="-65" dirty="0"/>
              <a:t>USAGE</a:t>
            </a:r>
          </a:p>
        </p:txBody>
      </p:sp>
      <p:pic>
        <p:nvPicPr>
          <p:cNvPr id="12" name="object 1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1465" y="2232393"/>
            <a:ext cx="103240" cy="198704"/>
          </a:xfrm>
          <a:prstGeom prst="rect">
            <a:avLst/>
          </a:prstGeom>
        </p:spPr>
      </p:pic>
      <p:sp>
        <p:nvSpPr>
          <p:cNvPr id="13" name="object 1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9748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u="none" spc="110" dirty="0">
                <a:solidFill>
                  <a:srgbClr val="333333"/>
                </a:solidFill>
              </a:rPr>
              <a:t>Comme</a:t>
            </a:r>
            <a:r>
              <a:rPr u="none" spc="5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avec</a:t>
            </a:r>
            <a:r>
              <a:rPr u="none" spc="5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le</a:t>
            </a:r>
            <a:r>
              <a:rPr u="none" spc="5" dirty="0">
                <a:solidFill>
                  <a:srgbClr val="333333"/>
                </a:solidFill>
              </a:rPr>
              <a:t> </a:t>
            </a:r>
            <a:r>
              <a:rPr u="none" spc="95" dirty="0">
                <a:latin typeface="Tahoma"/>
                <a:cs typeface="Tahoma"/>
              </a:rPr>
              <a:t>base </a:t>
            </a:r>
            <a:r>
              <a:rPr u="none" spc="95" dirty="0">
                <a:solidFill>
                  <a:srgbClr val="333333"/>
                </a:solidFill>
              </a:rPr>
              <a:t>,</a:t>
            </a:r>
            <a:r>
              <a:rPr u="none" spc="5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descripteurs</a:t>
            </a:r>
            <a:r>
              <a:rPr u="none" spc="10" dirty="0">
                <a:solidFill>
                  <a:srgbClr val="333333"/>
                </a:solidFill>
              </a:rPr>
              <a:t> </a:t>
            </a:r>
            <a:r>
              <a:rPr u="none" spc="50" dirty="0">
                <a:solidFill>
                  <a:srgbClr val="333333"/>
                </a:solidFill>
              </a:rPr>
              <a:t>génération</a:t>
            </a:r>
            <a:r>
              <a:rPr u="none" spc="5" dirty="0">
                <a:solidFill>
                  <a:srgbClr val="333333"/>
                </a:solidFill>
              </a:rPr>
              <a:t> </a:t>
            </a:r>
            <a:r>
              <a:rPr u="none" spc="100" dirty="0">
                <a:solidFill>
                  <a:srgbClr val="333333"/>
                </a:solidFill>
              </a:rPr>
              <a:t>et</a:t>
            </a:r>
            <a:r>
              <a:rPr u="none" spc="5" dirty="0">
                <a:solidFill>
                  <a:srgbClr val="333333"/>
                </a:solidFill>
              </a:rPr>
              <a:t> </a:t>
            </a:r>
            <a:r>
              <a:rPr u="none" spc="-10" dirty="0">
                <a:solidFill>
                  <a:srgbClr val="333333"/>
                </a:solidFill>
              </a:rPr>
              <a:t>appliquer:</a:t>
            </a:r>
          </a:p>
          <a:p>
            <a:pPr>
              <a:lnSpc>
                <a:spcPct val="100000"/>
              </a:lnSpc>
              <a:spcBef>
                <a:spcPts val="434"/>
              </a:spcBef>
            </a:pPr>
            <a:endParaRPr u="none" spc="-10" dirty="0">
              <a:solidFill>
                <a:srgbClr val="333333"/>
              </a:solidFill>
            </a:endParaRPr>
          </a:p>
          <a:p>
            <a:pPr marL="142240" marR="6994525" indent="252095">
              <a:lnSpc>
                <a:spcPts val="1880"/>
              </a:lnSpc>
            </a:pPr>
            <a:r>
              <a:rPr sz="1650" u="none" spc="245" dirty="0">
                <a:solidFill>
                  <a:srgbClr val="000000"/>
                </a:solidFill>
                <a:latin typeface="Tahoma"/>
                <a:cs typeface="Tahoma"/>
              </a:rPr>
              <a:t>kubectl</a:t>
            </a:r>
            <a:r>
              <a:rPr sz="1650" u="none" spc="484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1650" u="none" spc="175" dirty="0">
                <a:solidFill>
                  <a:srgbClr val="000000"/>
                </a:solidFill>
                <a:latin typeface="Tahoma"/>
                <a:cs typeface="Tahoma"/>
              </a:rPr>
              <a:t>personnaliser</a:t>
            </a:r>
            <a:r>
              <a:rPr sz="1650" u="none" spc="490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1650" u="none" spc="229" dirty="0">
                <a:solidFill>
                  <a:srgbClr val="000000"/>
                </a:solidFill>
                <a:latin typeface="Tahoma"/>
                <a:cs typeface="Tahoma"/>
              </a:rPr>
              <a:t>superpositions/production/ </a:t>
            </a:r>
            <a:r>
              <a:rPr sz="1650" u="none" spc="250" dirty="0">
                <a:solidFill>
                  <a:srgbClr val="000000"/>
                </a:solidFill>
                <a:latin typeface="Tahoma"/>
                <a:cs typeface="Tahoma"/>
              </a:rPr>
              <a:t>apiVersion :</a:t>
            </a:r>
            <a:r>
              <a:rPr sz="1650" u="none" spc="480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1650" u="none" spc="90" dirty="0">
                <a:solidFill>
                  <a:srgbClr val="000000"/>
                </a:solidFill>
                <a:latin typeface="Tahoma"/>
                <a:cs typeface="Tahoma"/>
              </a:rPr>
              <a:t>v1</a:t>
            </a:r>
            <a:endParaRPr sz="1650">
              <a:latin typeface="Tahoma"/>
              <a:cs typeface="Tahoma"/>
            </a:endParaRPr>
          </a:p>
          <a:p>
            <a:pPr marL="142240">
              <a:lnSpc>
                <a:spcPts val="1770"/>
              </a:lnSpc>
            </a:pPr>
            <a:r>
              <a:rPr sz="1650" u="none" spc="265" dirty="0">
                <a:solidFill>
                  <a:srgbClr val="000000"/>
                </a:solidFill>
                <a:latin typeface="Tahoma"/>
                <a:cs typeface="Tahoma"/>
              </a:rPr>
              <a:t>gentil:</a:t>
            </a:r>
            <a:r>
              <a:rPr sz="1650" u="none" spc="484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1650" u="none" spc="235" dirty="0">
                <a:solidFill>
                  <a:srgbClr val="000000"/>
                </a:solidFill>
                <a:latin typeface="Tahoma"/>
                <a:cs typeface="Tahoma"/>
              </a:rPr>
              <a:t>Service</a:t>
            </a:r>
            <a:endParaRPr sz="1650">
              <a:latin typeface="Tahoma"/>
              <a:cs typeface="Tahoma"/>
            </a:endParaRPr>
          </a:p>
          <a:p>
            <a:pPr marL="142240">
              <a:lnSpc>
                <a:spcPts val="1875"/>
              </a:lnSpc>
            </a:pPr>
            <a:r>
              <a:rPr sz="1650" u="none" spc="155" dirty="0">
                <a:solidFill>
                  <a:srgbClr val="000000"/>
                </a:solidFill>
                <a:latin typeface="Tahoma"/>
                <a:cs typeface="Tahoma"/>
              </a:rPr>
              <a:t>métadonnées :</a:t>
            </a:r>
            <a:endParaRPr sz="1650">
              <a:latin typeface="Tahoma"/>
              <a:cs typeface="Tahoma"/>
            </a:endParaRPr>
          </a:p>
          <a:p>
            <a:pPr marL="394970" marR="9896475">
              <a:lnSpc>
                <a:spcPts val="1880"/>
              </a:lnSpc>
              <a:spcBef>
                <a:spcPts val="95"/>
              </a:spcBef>
            </a:pPr>
            <a:r>
              <a:rPr sz="1650" u="none" spc="60" dirty="0">
                <a:solidFill>
                  <a:srgbClr val="000000"/>
                </a:solidFill>
                <a:latin typeface="Tahoma"/>
                <a:cs typeface="Tahoma"/>
              </a:rPr>
              <a:t>nom:</a:t>
            </a:r>
            <a:r>
              <a:rPr sz="1650" u="none" dirty="0">
                <a:solidFill>
                  <a:srgbClr val="000000"/>
                </a:solidFill>
                <a:latin typeface="Tahoma"/>
                <a:cs typeface="Tahoma"/>
              </a:rPr>
              <a:t>  </a:t>
            </a:r>
            <a:r>
              <a:rPr sz="1650" u="none" spc="175" dirty="0">
                <a:solidFill>
                  <a:srgbClr val="000000"/>
                </a:solidFill>
                <a:latin typeface="Tahoma"/>
                <a:cs typeface="Tahoma"/>
              </a:rPr>
              <a:t>mon espace de noms </a:t>
            </a:r>
            <a:r>
              <a:rPr sz="1650" u="none" spc="135" dirty="0">
                <a:solidFill>
                  <a:srgbClr val="000000"/>
                </a:solidFill>
                <a:latin typeface="Tahoma"/>
                <a:cs typeface="Tahoma"/>
              </a:rPr>
              <a:t>svc-v1</a:t>
            </a:r>
            <a:r>
              <a:rPr sz="1650" u="none" spc="110" dirty="0">
                <a:solidFill>
                  <a:srgbClr val="000000"/>
                </a:solidFill>
                <a:latin typeface="Tahoma"/>
                <a:cs typeface="Tahoma"/>
              </a:rPr>
              <a:t> :</a:t>
            </a:r>
            <a:r>
              <a:rPr sz="1650" u="none" spc="-5" dirty="0">
                <a:solidFill>
                  <a:srgbClr val="000000"/>
                </a:solidFill>
                <a:latin typeface="Tahoma"/>
                <a:cs typeface="Tahoma"/>
              </a:rPr>
              <a:t>  </a:t>
            </a:r>
            <a:r>
              <a:rPr sz="1650" u="none" spc="135" dirty="0">
                <a:solidFill>
                  <a:srgbClr val="000000"/>
                </a:solidFill>
                <a:latin typeface="Tahoma"/>
                <a:cs typeface="Tahoma"/>
              </a:rPr>
              <a:t>produit</a:t>
            </a:r>
            <a:endParaRPr sz="1650">
              <a:latin typeface="Tahoma"/>
              <a:cs typeface="Tahoma"/>
            </a:endParaRPr>
          </a:p>
          <a:p>
            <a:pPr marL="142240">
              <a:lnSpc>
                <a:spcPts val="1825"/>
              </a:lnSpc>
            </a:pPr>
            <a:r>
              <a:rPr sz="1650" u="none" spc="465" dirty="0">
                <a:solidFill>
                  <a:srgbClr val="000000"/>
                </a:solidFill>
                <a:latin typeface="Tahoma"/>
                <a:cs typeface="Tahoma"/>
              </a:rPr>
              <a:t>...</a:t>
            </a:r>
            <a:endParaRPr sz="165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825"/>
              </a:spcBef>
            </a:pPr>
            <a:endParaRPr sz="1650">
              <a:latin typeface="Tahoma"/>
              <a:cs typeface="Tahoma"/>
            </a:endParaRPr>
          </a:p>
          <a:p>
            <a:pPr marL="142240" marR="7120890" indent="252095">
              <a:lnSpc>
                <a:spcPts val="1880"/>
              </a:lnSpc>
            </a:pPr>
            <a:r>
              <a:rPr sz="1650" u="none" spc="245" dirty="0">
                <a:solidFill>
                  <a:srgbClr val="000000"/>
                </a:solidFill>
                <a:latin typeface="Tahoma"/>
                <a:cs typeface="Tahoma"/>
              </a:rPr>
              <a:t>kubectl</a:t>
            </a:r>
            <a:r>
              <a:rPr sz="1650" u="none" spc="480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1650" u="none" spc="204" dirty="0">
                <a:solidFill>
                  <a:srgbClr val="000000"/>
                </a:solidFill>
                <a:latin typeface="Tahoma"/>
                <a:cs typeface="Tahoma"/>
              </a:rPr>
              <a:t>appliquer</a:t>
            </a:r>
            <a:r>
              <a:rPr sz="1650" u="none" spc="480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1650" u="none" spc="229" dirty="0">
                <a:solidFill>
                  <a:srgbClr val="ED9900"/>
                </a:solidFill>
                <a:latin typeface="Tahoma"/>
                <a:cs typeface="Tahoma"/>
              </a:rPr>
              <a:t>- </a:t>
            </a:r>
            <a:r>
              <a:rPr sz="1650" u="none" spc="320" dirty="0">
                <a:solidFill>
                  <a:srgbClr val="ED9900"/>
                </a:solidFill>
                <a:latin typeface="Tahoma"/>
                <a:cs typeface="Tahoma"/>
              </a:rPr>
              <a:t>k</a:t>
            </a:r>
            <a:r>
              <a:rPr sz="1650" u="none" spc="484" dirty="0">
                <a:solidFill>
                  <a:srgbClr val="ED9900"/>
                </a:solidFill>
                <a:latin typeface="Tahoma"/>
                <a:cs typeface="Tahoma"/>
              </a:rPr>
              <a:t> </a:t>
            </a:r>
            <a:r>
              <a:rPr sz="1650" u="none" spc="229" dirty="0">
                <a:solidFill>
                  <a:srgbClr val="000000"/>
                </a:solidFill>
                <a:latin typeface="Tahoma"/>
                <a:cs typeface="Tahoma"/>
              </a:rPr>
              <a:t>superpositions/production/ </a:t>
            </a:r>
            <a:r>
              <a:rPr sz="1650" u="none" spc="150" dirty="0">
                <a:solidFill>
                  <a:srgbClr val="000000"/>
                </a:solidFill>
                <a:latin typeface="Tahoma"/>
                <a:cs typeface="Tahoma"/>
              </a:rPr>
              <a:t>déploiement.apps/my- </a:t>
            </a:r>
            <a:r>
              <a:rPr sz="1650" u="none" spc="145" dirty="0">
                <a:solidFill>
                  <a:srgbClr val="000000"/>
                </a:solidFill>
                <a:latin typeface="Tahoma"/>
                <a:cs typeface="Tahoma"/>
              </a:rPr>
              <a:t>app- </a:t>
            </a:r>
            <a:r>
              <a:rPr sz="1650" u="none" spc="155" dirty="0">
                <a:solidFill>
                  <a:srgbClr val="000000"/>
                </a:solidFill>
                <a:latin typeface="Tahoma"/>
                <a:cs typeface="Tahoma"/>
              </a:rPr>
              <a:t>v1</a:t>
            </a:r>
            <a:r>
              <a:rPr sz="1650" u="none" spc="484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1650" u="none" spc="215" dirty="0">
                <a:solidFill>
                  <a:srgbClr val="000000"/>
                </a:solidFill>
                <a:latin typeface="Tahoma"/>
                <a:cs typeface="Tahoma"/>
              </a:rPr>
              <a:t>service </a:t>
            </a:r>
            <a:r>
              <a:rPr sz="1650" u="none" spc="204" dirty="0">
                <a:solidFill>
                  <a:srgbClr val="000000"/>
                </a:solidFill>
                <a:latin typeface="Tahoma"/>
                <a:cs typeface="Tahoma"/>
              </a:rPr>
              <a:t>créé /my- </a:t>
            </a:r>
            <a:r>
              <a:rPr sz="1650" u="none" spc="200" dirty="0">
                <a:solidFill>
                  <a:srgbClr val="000000"/>
                </a:solidFill>
                <a:latin typeface="Tahoma"/>
                <a:cs typeface="Tahoma"/>
              </a:rPr>
              <a:t>svc- </a:t>
            </a:r>
            <a:r>
              <a:rPr sz="1650" u="none" spc="240" dirty="0">
                <a:solidFill>
                  <a:srgbClr val="000000"/>
                </a:solidFill>
                <a:latin typeface="Tahoma"/>
                <a:cs typeface="Tahoma"/>
              </a:rPr>
              <a:t>v1</a:t>
            </a:r>
            <a:r>
              <a:rPr sz="1650" u="none" spc="495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1650" u="none" spc="204" dirty="0">
                <a:solidFill>
                  <a:srgbClr val="000000"/>
                </a:solidFill>
                <a:latin typeface="Tahoma"/>
                <a:cs typeface="Tahoma"/>
              </a:rPr>
              <a:t>création de l' </a:t>
            </a:r>
            <a:r>
              <a:rPr sz="1650" u="none" spc="229" dirty="0">
                <a:solidFill>
                  <a:srgbClr val="000000"/>
                </a:solidFill>
                <a:latin typeface="Tahoma"/>
                <a:cs typeface="Tahoma"/>
              </a:rPr>
              <a:t>interface web ingress.networking.k8s.io/webui</a:t>
            </a:r>
            <a:r>
              <a:rPr sz="1650" u="none" spc="40" dirty="0">
                <a:solidFill>
                  <a:srgbClr val="000000"/>
                </a:solidFill>
                <a:latin typeface="Tahoma"/>
                <a:cs typeface="Tahoma"/>
              </a:rPr>
              <a:t>  </a:t>
            </a:r>
            <a:r>
              <a:rPr sz="1650" u="none" spc="204" dirty="0">
                <a:solidFill>
                  <a:srgbClr val="000000"/>
                </a:solidFill>
                <a:latin typeface="Tahoma"/>
                <a:cs typeface="Tahoma"/>
              </a:rPr>
              <a:t>créé</a:t>
            </a:r>
            <a:endParaRPr sz="1650">
              <a:latin typeface="Tahoma"/>
              <a:cs typeface="Tahoma"/>
            </a:endParaRPr>
          </a:p>
          <a:p>
            <a:pPr marL="142240">
              <a:lnSpc>
                <a:spcPts val="1814"/>
              </a:lnSpc>
            </a:pPr>
            <a:r>
              <a:rPr sz="1650" u="none" spc="465" dirty="0">
                <a:solidFill>
                  <a:srgbClr val="000000"/>
                </a:solidFill>
                <a:latin typeface="Tahoma"/>
                <a:cs typeface="Tahoma"/>
              </a:rPr>
              <a:t>...</a:t>
            </a:r>
            <a:endParaRPr sz="1650">
              <a:latin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385830459"/>
      </p:ext>
    </p:extLst>
  </p:cSld>
  <p:clrMapOvr>
    <a:masterClrMapping/>
  </p:clrMapOvr>
</p:sld>
</file>

<file path=ppt/slides/slide4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60" dirty="0">
                <a:solidFill>
                  <a:srgbClr val="ED2137"/>
                </a:solidFill>
              </a:rPr>
              <a:t>PERSONNALISER</a:t>
            </a:r>
            <a:r>
              <a:rPr spc="-114" dirty="0">
                <a:solidFill>
                  <a:srgbClr val="ED2137"/>
                </a:solidFill>
              </a:rPr>
              <a:t> </a:t>
            </a:r>
            <a:r>
              <a:rPr spc="-40" dirty="0"/>
              <a:t>CONTRAINTES</a:t>
            </a:r>
            <a:r>
              <a:rPr spc="-110" dirty="0"/>
              <a:t> </a:t>
            </a:r>
            <a:r>
              <a:rPr spc="85" dirty="0"/>
              <a:t>ET</a:t>
            </a:r>
            <a:r>
              <a:rPr spc="-110" dirty="0"/>
              <a:t> </a:t>
            </a:r>
            <a:r>
              <a:rPr dirty="0"/>
              <a:t>BIEN</a:t>
            </a:r>
            <a:r>
              <a:rPr spc="-110" dirty="0"/>
              <a:t> </a:t>
            </a:r>
            <a:r>
              <a:rPr spc="-55" dirty="0"/>
              <a:t>PRATIQUES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2447924"/>
            <a:ext cx="95250" cy="9524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3200399"/>
            <a:ext cx="95250" cy="9524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3676649"/>
            <a:ext cx="95250" cy="9524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796924" y="1511300"/>
            <a:ext cx="11410315" cy="2374265"/>
          </a:xfrm>
          <a:prstGeom prst="rect">
            <a:avLst/>
          </a:prstGeom>
        </p:spPr>
        <p:txBody>
          <a:bodyPr vert="horz" wrap="square" lIns="0" tIns="66040" rIns="0" bIns="0" rtlCol="0">
            <a:spAutoFit/>
          </a:bodyPr>
          <a:lstStyle/>
          <a:p>
            <a:pPr marL="12700" marR="5080">
              <a:lnSpc>
                <a:spcPts val="2100"/>
              </a:lnSpc>
              <a:spcBef>
                <a:spcPts val="520"/>
              </a:spcBef>
            </a:pPr>
            <a:r>
              <a:rPr sz="2100" spc="130" dirty="0">
                <a:solidFill>
                  <a:srgbClr val="333333"/>
                </a:solidFill>
                <a:latin typeface="Trebuchet MS"/>
                <a:cs typeface="Trebuchet MS"/>
              </a:rPr>
              <a:t>Exigible</a:t>
            </a:r>
            <a:r>
              <a:rPr sz="2100" spc="7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à</a:t>
            </a:r>
            <a:r>
              <a:rPr sz="2100" spc="7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7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contraintes</a:t>
            </a:r>
            <a:r>
              <a:rPr sz="2100" spc="7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de</a:t>
            </a:r>
            <a:r>
              <a:rPr sz="2100" spc="7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non-modèle</a:t>
            </a:r>
            <a:r>
              <a:rPr sz="2100" spc="7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00" dirty="0">
                <a:solidFill>
                  <a:srgbClr val="333333"/>
                </a:solidFill>
                <a:latin typeface="Trebuchet MS"/>
                <a:cs typeface="Trebuchet MS"/>
              </a:rPr>
              <a:t>et</a:t>
            </a:r>
            <a:r>
              <a:rPr sz="2100" spc="7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non-variabilisation,</a:t>
            </a:r>
            <a:r>
              <a:rPr sz="2100" spc="7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0" dirty="0">
                <a:solidFill>
                  <a:srgbClr val="333333"/>
                </a:solidFill>
                <a:latin typeface="Trebuchet MS"/>
                <a:cs typeface="Trebuchet MS"/>
              </a:rPr>
              <a:t>Personnaliser</a:t>
            </a:r>
            <a:r>
              <a:rPr sz="2100" spc="7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0" dirty="0">
                <a:solidFill>
                  <a:srgbClr val="333333"/>
                </a:solidFill>
                <a:latin typeface="Trebuchet MS"/>
                <a:cs typeface="Trebuchet MS"/>
              </a:rPr>
              <a:t>encourage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certains</a:t>
            </a:r>
            <a:r>
              <a:rPr sz="2100" spc="-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pratiques :</a:t>
            </a:r>
            <a:endParaRPr sz="2100">
              <a:latin typeface="Trebuchet MS"/>
              <a:cs typeface="Trebuchet MS"/>
            </a:endParaRPr>
          </a:p>
          <a:p>
            <a:pPr marL="393065" marR="88265">
              <a:lnSpc>
                <a:spcPts val="2100"/>
              </a:lnSpc>
              <a:spcBef>
                <a:spcPts val="2100"/>
              </a:spcBef>
            </a:pP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Déclaration</a:t>
            </a:r>
            <a:r>
              <a:rPr sz="2100" spc="-2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dans</a:t>
            </a:r>
            <a:r>
              <a:rPr sz="2100" spc="-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5" dirty="0">
                <a:solidFill>
                  <a:srgbClr val="333333"/>
                </a:solidFill>
                <a:latin typeface="Trebuchet MS"/>
                <a:cs typeface="Trebuchet MS"/>
              </a:rPr>
              <a:t>avance</a:t>
            </a:r>
            <a:r>
              <a:rPr sz="2100" spc="-2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de</a:t>
            </a:r>
            <a:r>
              <a:rPr sz="2100" spc="-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-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spécificités</a:t>
            </a:r>
            <a:r>
              <a:rPr sz="2100" spc="-2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de</a:t>
            </a:r>
            <a:r>
              <a:rPr sz="2100" spc="-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00" dirty="0">
                <a:solidFill>
                  <a:srgbClr val="333333"/>
                </a:solidFill>
                <a:latin typeface="Trebuchet MS"/>
                <a:cs typeface="Trebuchet MS"/>
              </a:rPr>
              <a:t>un</a:t>
            </a:r>
            <a:r>
              <a:rPr sz="2100" spc="-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0" dirty="0">
                <a:solidFill>
                  <a:srgbClr val="333333"/>
                </a:solidFill>
                <a:latin typeface="Trebuchet MS"/>
                <a:cs typeface="Trebuchet MS"/>
              </a:rPr>
              <a:t>environnement</a:t>
            </a:r>
            <a:r>
              <a:rPr sz="2100" spc="-2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dans</a:t>
            </a:r>
            <a:r>
              <a:rPr sz="2100" spc="-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5" dirty="0">
                <a:solidFill>
                  <a:srgbClr val="333333"/>
                </a:solidFill>
                <a:latin typeface="Trebuchet MS"/>
                <a:cs typeface="Trebuchet MS"/>
              </a:rPr>
              <a:t>un</a:t>
            </a:r>
            <a:r>
              <a:rPr sz="2100" spc="-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spécifique</a:t>
            </a:r>
            <a:r>
              <a:rPr sz="2100" spc="-2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recouvrir</a:t>
            </a:r>
            <a:r>
              <a:rPr sz="2100" spc="-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(idéalement avec plusieurs versions)</a:t>
            </a:r>
            <a:endParaRPr sz="2100">
              <a:latin typeface="Trebuchet MS"/>
              <a:cs typeface="Trebuchet MS"/>
            </a:endParaRPr>
          </a:p>
          <a:p>
            <a:pPr marL="393065">
              <a:lnSpc>
                <a:spcPct val="100000"/>
              </a:lnSpc>
              <a:spcBef>
                <a:spcPts val="1305"/>
              </a:spcBef>
            </a:pPr>
            <a:r>
              <a:rPr sz="2100" spc="70" dirty="0">
                <a:solidFill>
                  <a:srgbClr val="333333"/>
                </a:solidFill>
                <a:latin typeface="Trebuchet MS"/>
                <a:cs typeface="Trebuchet MS"/>
              </a:rPr>
              <a:t>Composition</a:t>
            </a:r>
            <a:r>
              <a:rPr sz="2100" spc="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entre</a:t>
            </a:r>
            <a:r>
              <a:rPr sz="2100" spc="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90" dirty="0">
                <a:solidFill>
                  <a:srgbClr val="333333"/>
                </a:solidFill>
                <a:latin typeface="Trebuchet MS"/>
                <a:cs typeface="Trebuchet MS"/>
              </a:rPr>
              <a:t>bases</a:t>
            </a:r>
            <a:r>
              <a:rPr sz="2100" spc="1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00" dirty="0">
                <a:solidFill>
                  <a:srgbClr val="333333"/>
                </a:solidFill>
                <a:latin typeface="Trebuchet MS"/>
                <a:cs typeface="Trebuchet MS"/>
              </a:rPr>
              <a:t>et</a:t>
            </a:r>
            <a:r>
              <a:rPr sz="2100" spc="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superpositions</a:t>
            </a:r>
            <a:r>
              <a:rPr sz="2100" spc="1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potentiellement</a:t>
            </a:r>
            <a:r>
              <a:rPr sz="2100" spc="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à</a:t>
            </a:r>
            <a:r>
              <a:rPr sz="2100" spc="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plusieurs</a:t>
            </a:r>
            <a:r>
              <a:rPr sz="2100" spc="1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niveaux</a:t>
            </a:r>
            <a:endParaRPr sz="2100">
              <a:latin typeface="Trebuchet MS"/>
              <a:cs typeface="Trebuchet MS"/>
            </a:endParaRPr>
          </a:p>
          <a:p>
            <a:pPr marL="393065">
              <a:lnSpc>
                <a:spcPct val="100000"/>
              </a:lnSpc>
              <a:spcBef>
                <a:spcPts val="1230"/>
              </a:spcBef>
            </a:pP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Définition</a:t>
            </a:r>
            <a:r>
              <a:rPr sz="2100" spc="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de</a:t>
            </a:r>
            <a:r>
              <a:rPr sz="2100" spc="1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u="heavy" spc="90" dirty="0">
                <a:solidFill>
                  <a:srgbClr val="ED2137"/>
                </a:solidFill>
                <a:uFill>
                  <a:solidFill>
                    <a:srgbClr val="ED2137"/>
                  </a:solidFill>
                </a:uFill>
                <a:latin typeface="Trebuchet MS"/>
                <a:cs typeface="Trebuchet MS"/>
                <a:hlinkClick r:id="rId3"/>
              </a:rPr>
              <a:t>composants</a:t>
            </a:r>
            <a:r>
              <a:rPr sz="2100" spc="5" dirty="0">
                <a:solidFill>
                  <a:srgbClr val="ED2137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à</a:t>
            </a:r>
            <a:r>
              <a:rPr sz="2100" spc="1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05" dirty="0">
                <a:solidFill>
                  <a:srgbClr val="333333"/>
                </a:solidFill>
                <a:latin typeface="Trebuchet MS"/>
                <a:cs typeface="Trebuchet MS"/>
              </a:rPr>
              <a:t>composer</a:t>
            </a:r>
            <a:r>
              <a:rPr sz="2100" spc="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95" dirty="0">
                <a:solidFill>
                  <a:srgbClr val="333333"/>
                </a:solidFill>
                <a:latin typeface="Trebuchet MS"/>
                <a:cs typeface="Trebuchet MS"/>
              </a:rPr>
              <a:t>plus</a:t>
            </a:r>
            <a:r>
              <a:rPr sz="2100" spc="1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librement</a:t>
            </a:r>
            <a:r>
              <a:rPr sz="2100" spc="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entre</a:t>
            </a:r>
            <a:r>
              <a:rPr sz="2100" spc="1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plusieurs</a:t>
            </a:r>
            <a:r>
              <a:rPr sz="2100" spc="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configurations</a:t>
            </a:r>
            <a:endParaRPr sz="210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27072780"/>
      </p:ext>
    </p:extLst>
  </p:cSld>
  <p:clrMapOvr>
    <a:masterClrMapping/>
  </p:clrMapOvr>
</p:sld>
</file>

<file path=ppt/slides/slide4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09624" y="3705224"/>
            <a:ext cx="12211050" cy="9525"/>
          </a:xfrm>
          <a:custGeom>
            <a:avLst/>
            <a:gdLst/>
            <a:ahLst/>
            <a:cxnLst/>
            <a:rect l="l" t="t" r="r" b="b"/>
            <a:pathLst>
              <a:path w="12211050" h="9525">
                <a:moveTo>
                  <a:pt x="12211049" y="9524"/>
                </a:moveTo>
                <a:lnTo>
                  <a:pt x="0" y="9524"/>
                </a:lnTo>
                <a:lnTo>
                  <a:pt x="0" y="0"/>
                </a:lnTo>
                <a:lnTo>
                  <a:pt x="12211049" y="0"/>
                </a:lnTo>
                <a:lnTo>
                  <a:pt x="12211049" y="952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809624" y="3705224"/>
            <a:ext cx="12211050" cy="685800"/>
            <a:chOff x="809624" y="3705224"/>
            <a:chExt cx="12211050" cy="685800"/>
          </a:xfrm>
        </p:grpSpPr>
        <p:sp>
          <p:nvSpPr>
            <p:cNvPr id="4" name="object 4"/>
            <p:cNvSpPr/>
            <p:nvPr/>
          </p:nvSpPr>
          <p:spPr>
            <a:xfrm>
              <a:off x="809612" y="3705224"/>
              <a:ext cx="12211050" cy="685800"/>
            </a:xfrm>
            <a:custGeom>
              <a:avLst/>
              <a:gdLst/>
              <a:ahLst/>
              <a:cxnLst/>
              <a:rect l="l" t="t" r="r" b="b"/>
              <a:pathLst>
                <a:path w="12211050" h="685800">
                  <a:moveTo>
                    <a:pt x="12211050" y="0"/>
                  </a:moveTo>
                  <a:lnTo>
                    <a:pt x="12201525" y="0"/>
                  </a:lnTo>
                  <a:lnTo>
                    <a:pt x="12201525" y="676275"/>
                  </a:lnTo>
                  <a:lnTo>
                    <a:pt x="0" y="676275"/>
                  </a:lnTo>
                  <a:lnTo>
                    <a:pt x="0" y="685800"/>
                  </a:lnTo>
                  <a:lnTo>
                    <a:pt x="12201525" y="685800"/>
                  </a:lnTo>
                  <a:lnTo>
                    <a:pt x="12211050" y="685800"/>
                  </a:lnTo>
                  <a:lnTo>
                    <a:pt x="12211050" y="676275"/>
                  </a:lnTo>
                  <a:lnTo>
                    <a:pt x="12211050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09624" y="3705224"/>
              <a:ext cx="9525" cy="685800"/>
            </a:xfrm>
            <a:custGeom>
              <a:avLst/>
              <a:gdLst/>
              <a:ahLst/>
              <a:cxnLst/>
              <a:rect l="l" t="t" r="r" b="b"/>
              <a:pathLst>
                <a:path w="9525" h="685800">
                  <a:moveTo>
                    <a:pt x="0" y="685799"/>
                  </a:moveTo>
                  <a:lnTo>
                    <a:pt x="0" y="0"/>
                  </a:lnTo>
                  <a:lnTo>
                    <a:pt x="9524" y="9524"/>
                  </a:lnTo>
                  <a:lnTo>
                    <a:pt x="9524" y="676274"/>
                  </a:lnTo>
                  <a:lnTo>
                    <a:pt x="0" y="685799"/>
                  </a:lnTo>
                  <a:close/>
                </a:path>
              </a:pathLst>
            </a:custGeom>
            <a:solidFill>
              <a:srgbClr val="ED21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/>
          <p:nvPr/>
        </p:nvSpPr>
        <p:spPr>
          <a:xfrm>
            <a:off x="809624" y="5191124"/>
            <a:ext cx="12211050" cy="9525"/>
          </a:xfrm>
          <a:custGeom>
            <a:avLst/>
            <a:gdLst/>
            <a:ahLst/>
            <a:cxnLst/>
            <a:rect l="l" t="t" r="r" b="b"/>
            <a:pathLst>
              <a:path w="12211050" h="9525">
                <a:moveTo>
                  <a:pt x="12211049" y="9524"/>
                </a:moveTo>
                <a:lnTo>
                  <a:pt x="0" y="9524"/>
                </a:lnTo>
                <a:lnTo>
                  <a:pt x="0" y="0"/>
                </a:lnTo>
                <a:lnTo>
                  <a:pt x="12211049" y="0"/>
                </a:lnTo>
                <a:lnTo>
                  <a:pt x="12211049" y="952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" name="object 7"/>
          <p:cNvGrpSpPr/>
          <p:nvPr/>
        </p:nvGrpSpPr>
        <p:grpSpPr>
          <a:xfrm>
            <a:off x="809624" y="5191124"/>
            <a:ext cx="12211050" cy="447675"/>
            <a:chOff x="809624" y="5191124"/>
            <a:chExt cx="12211050" cy="447675"/>
          </a:xfrm>
        </p:grpSpPr>
        <p:sp>
          <p:nvSpPr>
            <p:cNvPr id="8" name="object 8"/>
            <p:cNvSpPr/>
            <p:nvPr/>
          </p:nvSpPr>
          <p:spPr>
            <a:xfrm>
              <a:off x="809612" y="5191124"/>
              <a:ext cx="12211050" cy="447675"/>
            </a:xfrm>
            <a:custGeom>
              <a:avLst/>
              <a:gdLst/>
              <a:ahLst/>
              <a:cxnLst/>
              <a:rect l="l" t="t" r="r" b="b"/>
              <a:pathLst>
                <a:path w="12211050" h="447675">
                  <a:moveTo>
                    <a:pt x="12211050" y="0"/>
                  </a:moveTo>
                  <a:lnTo>
                    <a:pt x="12201525" y="0"/>
                  </a:lnTo>
                  <a:lnTo>
                    <a:pt x="12201525" y="438150"/>
                  </a:lnTo>
                  <a:lnTo>
                    <a:pt x="0" y="438150"/>
                  </a:lnTo>
                  <a:lnTo>
                    <a:pt x="0" y="447675"/>
                  </a:lnTo>
                  <a:lnTo>
                    <a:pt x="12201525" y="447675"/>
                  </a:lnTo>
                  <a:lnTo>
                    <a:pt x="12211050" y="447675"/>
                  </a:lnTo>
                  <a:lnTo>
                    <a:pt x="12211050" y="438150"/>
                  </a:lnTo>
                  <a:lnTo>
                    <a:pt x="12211050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809624" y="5191124"/>
              <a:ext cx="9525" cy="447675"/>
            </a:xfrm>
            <a:custGeom>
              <a:avLst/>
              <a:gdLst/>
              <a:ahLst/>
              <a:cxnLst/>
              <a:rect l="l" t="t" r="r" b="b"/>
              <a:pathLst>
                <a:path w="9525" h="447675">
                  <a:moveTo>
                    <a:pt x="0" y="447674"/>
                  </a:moveTo>
                  <a:lnTo>
                    <a:pt x="0" y="0"/>
                  </a:lnTo>
                  <a:lnTo>
                    <a:pt x="9524" y="9524"/>
                  </a:lnTo>
                  <a:lnTo>
                    <a:pt x="9524" y="438149"/>
                  </a:lnTo>
                  <a:lnTo>
                    <a:pt x="0" y="447674"/>
                  </a:lnTo>
                  <a:close/>
                </a:path>
              </a:pathLst>
            </a:custGeom>
            <a:solidFill>
              <a:srgbClr val="ED21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81465" y="5318493"/>
              <a:ext cx="103240" cy="198704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796924" y="571563"/>
            <a:ext cx="5132070" cy="558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0" dirty="0"/>
              <a:t>LOCALE</a:t>
            </a:r>
            <a:r>
              <a:rPr spc="-145" dirty="0"/>
              <a:t> </a:t>
            </a:r>
            <a:r>
              <a:rPr spc="-10" dirty="0"/>
              <a:t>MODIFICATIONS</a:t>
            </a:r>
          </a:p>
        </p:txBody>
      </p:sp>
      <p:pic>
        <p:nvPicPr>
          <p:cNvPr id="12" name="object 1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33449" y="3267074"/>
            <a:ext cx="95250" cy="95249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1465" y="3832593"/>
            <a:ext cx="103240" cy="198704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33449" y="4752974"/>
            <a:ext cx="95250" cy="95249"/>
          </a:xfrm>
          <a:prstGeom prst="rect">
            <a:avLst/>
          </a:prstGeom>
        </p:spPr>
      </p:pic>
      <p:sp>
        <p:nvSpPr>
          <p:cNvPr id="15" name="object 1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241300" rIns="0" bIns="0" rtlCol="0">
            <a:spAutoFit/>
          </a:bodyPr>
          <a:lstStyle/>
          <a:p>
            <a:pPr marR="360045">
              <a:lnSpc>
                <a:spcPct val="86300"/>
              </a:lnSpc>
              <a:spcBef>
                <a:spcPts val="445"/>
              </a:spcBef>
            </a:pPr>
            <a:r>
              <a:rPr u="none" spc="50" dirty="0">
                <a:solidFill>
                  <a:srgbClr val="333333"/>
                </a:solidFill>
              </a:rPr>
              <a:t>Personnaliser</a:t>
            </a:r>
            <a:r>
              <a:rPr u="none" spc="-30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offres</a:t>
            </a:r>
            <a:r>
              <a:rPr u="none" spc="-25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le</a:t>
            </a:r>
            <a:r>
              <a:rPr u="none" spc="-30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possibilité</a:t>
            </a:r>
            <a:r>
              <a:rPr u="none" spc="-25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à</a:t>
            </a:r>
            <a:r>
              <a:rPr u="none" spc="-30" dirty="0">
                <a:solidFill>
                  <a:srgbClr val="333333"/>
                </a:solidFill>
              </a:rPr>
              <a:t> </a:t>
            </a:r>
            <a:r>
              <a:rPr u="none" spc="-10" dirty="0">
                <a:solidFill>
                  <a:srgbClr val="333333"/>
                </a:solidFill>
              </a:rPr>
              <a:t>localement</a:t>
            </a:r>
            <a:r>
              <a:rPr u="none" spc="-25" dirty="0">
                <a:solidFill>
                  <a:srgbClr val="333333"/>
                </a:solidFill>
              </a:rPr>
              <a:t> </a:t>
            </a:r>
            <a:r>
              <a:rPr u="none" spc="50" dirty="0">
                <a:solidFill>
                  <a:srgbClr val="333333"/>
                </a:solidFill>
              </a:rPr>
              <a:t>modifier</a:t>
            </a:r>
            <a:r>
              <a:rPr u="none" spc="-30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le</a:t>
            </a:r>
            <a:r>
              <a:rPr u="none" spc="-25" dirty="0">
                <a:solidFill>
                  <a:srgbClr val="333333"/>
                </a:solidFill>
              </a:rPr>
              <a:t> </a:t>
            </a:r>
            <a:r>
              <a:rPr u="none" spc="265" dirty="0">
                <a:latin typeface="Tahoma"/>
                <a:cs typeface="Tahoma"/>
              </a:rPr>
              <a:t>kustomization.yaml</a:t>
            </a:r>
            <a:r>
              <a:rPr u="none" spc="-55" dirty="0">
                <a:latin typeface="Tahoma"/>
                <a:cs typeface="Tahoma"/>
              </a:rPr>
              <a:t> </a:t>
            </a:r>
            <a:r>
              <a:rPr u="none" spc="-100" dirty="0">
                <a:solidFill>
                  <a:srgbClr val="333333"/>
                </a:solidFill>
              </a:rPr>
              <a:t>déposer,</a:t>
            </a:r>
            <a:r>
              <a:rPr u="none" spc="-25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ce</a:t>
            </a:r>
            <a:r>
              <a:rPr u="none" spc="-30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dans</a:t>
            </a:r>
            <a:r>
              <a:rPr u="none" spc="-25" dirty="0">
                <a:solidFill>
                  <a:srgbClr val="333333"/>
                </a:solidFill>
              </a:rPr>
              <a:t> </a:t>
            </a:r>
            <a:r>
              <a:rPr u="none" spc="70" dirty="0">
                <a:solidFill>
                  <a:srgbClr val="333333"/>
                </a:solidFill>
              </a:rPr>
              <a:t>commande</a:t>
            </a:r>
            <a:r>
              <a:rPr u="none" spc="-30" dirty="0">
                <a:solidFill>
                  <a:srgbClr val="333333"/>
                </a:solidFill>
              </a:rPr>
              <a:t> </a:t>
            </a:r>
            <a:r>
              <a:rPr u="none" spc="-25" dirty="0">
                <a:solidFill>
                  <a:srgbClr val="333333"/>
                </a:solidFill>
              </a:rPr>
              <a:t>s'adapter</a:t>
            </a:r>
            <a:r>
              <a:rPr u="none" dirty="0">
                <a:solidFill>
                  <a:srgbClr val="333333"/>
                </a:solidFill>
              </a:rPr>
              <a:t>​</a:t>
            </a:r>
            <a:r>
              <a:rPr u="none" spc="15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certain</a:t>
            </a:r>
            <a:r>
              <a:rPr u="none" spc="20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éléments</a:t>
            </a:r>
            <a:r>
              <a:rPr u="none" spc="20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à</a:t>
            </a:r>
            <a:r>
              <a:rPr u="none" spc="15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le</a:t>
            </a:r>
            <a:r>
              <a:rPr u="none" spc="20" dirty="0">
                <a:solidFill>
                  <a:srgbClr val="333333"/>
                </a:solidFill>
              </a:rPr>
              <a:t> </a:t>
            </a:r>
            <a:r>
              <a:rPr u="none" spc="55" dirty="0">
                <a:solidFill>
                  <a:srgbClr val="333333"/>
                </a:solidFill>
              </a:rPr>
              <a:t>déploiement</a:t>
            </a:r>
            <a:r>
              <a:rPr u="none" spc="20" dirty="0">
                <a:solidFill>
                  <a:srgbClr val="333333"/>
                </a:solidFill>
              </a:rPr>
              <a:t> </a:t>
            </a:r>
            <a:r>
              <a:rPr u="none" spc="-20" dirty="0">
                <a:solidFill>
                  <a:srgbClr val="333333"/>
                </a:solidFill>
              </a:rPr>
              <a:t>contexte,</a:t>
            </a:r>
            <a:r>
              <a:rPr u="none" spc="15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pour</a:t>
            </a:r>
            <a:r>
              <a:rPr u="none" spc="20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exemple</a:t>
            </a:r>
            <a:r>
              <a:rPr u="none" spc="20" dirty="0">
                <a:solidFill>
                  <a:srgbClr val="333333"/>
                </a:solidFill>
              </a:rPr>
              <a:t> </a:t>
            </a:r>
            <a:r>
              <a:rPr u="none" spc="105" dirty="0">
                <a:solidFill>
                  <a:srgbClr val="333333"/>
                </a:solidFill>
              </a:rPr>
              <a:t>comme</a:t>
            </a:r>
            <a:r>
              <a:rPr u="none" spc="15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partie</a:t>
            </a:r>
            <a:r>
              <a:rPr u="none" spc="20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de</a:t>
            </a:r>
            <a:r>
              <a:rPr u="none" spc="20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le</a:t>
            </a:r>
            <a:r>
              <a:rPr u="none" spc="15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intégration </a:t>
            </a:r>
            <a:r>
              <a:rPr u="none" spc="60" dirty="0">
                <a:solidFill>
                  <a:srgbClr val="333333"/>
                </a:solidFill>
              </a:rPr>
              <a:t>continue</a:t>
            </a:r>
            <a:r>
              <a:rPr u="none" spc="220" dirty="0">
                <a:solidFill>
                  <a:srgbClr val="333333"/>
                </a:solidFill>
              </a:rPr>
              <a:t> </a:t>
            </a:r>
            <a:r>
              <a:rPr u="none" spc="-10" dirty="0">
                <a:solidFill>
                  <a:srgbClr val="333333"/>
                </a:solidFill>
              </a:rPr>
              <a:t>processus.</a:t>
            </a:r>
          </a:p>
          <a:p>
            <a:pPr>
              <a:lnSpc>
                <a:spcPct val="100000"/>
              </a:lnSpc>
              <a:spcBef>
                <a:spcPts val="1680"/>
              </a:spcBef>
            </a:pPr>
            <a:r>
              <a:rPr u="none" spc="-10" dirty="0">
                <a:solidFill>
                  <a:srgbClr val="333333"/>
                </a:solidFill>
              </a:rPr>
              <a:t>Exemples :</a:t>
            </a:r>
          </a:p>
          <a:p>
            <a:pPr marL="370840">
              <a:lnSpc>
                <a:spcPct val="100000"/>
              </a:lnSpc>
              <a:spcBef>
                <a:spcPts val="1680"/>
              </a:spcBef>
            </a:pPr>
            <a:r>
              <a:rPr u="none" spc="60" dirty="0">
                <a:solidFill>
                  <a:srgbClr val="333333"/>
                </a:solidFill>
              </a:rPr>
              <a:t>Mise à jour</a:t>
            </a:r>
            <a:r>
              <a:rPr u="none" spc="-80" dirty="0">
                <a:solidFill>
                  <a:srgbClr val="333333"/>
                </a:solidFill>
              </a:rPr>
              <a:t> </a:t>
            </a:r>
            <a:r>
              <a:rPr u="none" spc="100" dirty="0">
                <a:solidFill>
                  <a:srgbClr val="333333"/>
                </a:solidFill>
              </a:rPr>
              <a:t>un</a:t>
            </a:r>
            <a:r>
              <a:rPr u="none" spc="-80" dirty="0">
                <a:solidFill>
                  <a:srgbClr val="333333"/>
                </a:solidFill>
              </a:rPr>
              <a:t> </a:t>
            </a:r>
            <a:r>
              <a:rPr u="none" spc="55" dirty="0">
                <a:solidFill>
                  <a:srgbClr val="333333"/>
                </a:solidFill>
              </a:rPr>
              <a:t>image</a:t>
            </a:r>
            <a:r>
              <a:rPr u="none" spc="-75" dirty="0">
                <a:solidFill>
                  <a:srgbClr val="333333"/>
                </a:solidFill>
              </a:rPr>
              <a:t> </a:t>
            </a:r>
            <a:r>
              <a:rPr u="none" spc="-10" dirty="0">
                <a:solidFill>
                  <a:srgbClr val="333333"/>
                </a:solidFill>
              </a:rPr>
              <a:t>référence</a:t>
            </a:r>
          </a:p>
          <a:p>
            <a:pPr>
              <a:lnSpc>
                <a:spcPct val="100000"/>
              </a:lnSpc>
              <a:spcBef>
                <a:spcPts val="285"/>
              </a:spcBef>
            </a:pPr>
            <a:endParaRPr u="none" spc="-10" dirty="0">
              <a:solidFill>
                <a:srgbClr val="333333"/>
              </a:solidFill>
            </a:endParaRPr>
          </a:p>
          <a:p>
            <a:pPr marL="394970" marR="3966845">
              <a:lnSpc>
                <a:spcPts val="1880"/>
              </a:lnSpc>
            </a:pPr>
            <a:r>
              <a:rPr sz="1650" u="none" spc="175" dirty="0">
                <a:solidFill>
                  <a:srgbClr val="000000"/>
                </a:solidFill>
                <a:latin typeface="Tahoma"/>
                <a:cs typeface="Tahoma"/>
              </a:rPr>
              <a:t>personnaliser</a:t>
            </a:r>
            <a:r>
              <a:rPr sz="1650" u="none" spc="470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1650" u="none" spc="315" dirty="0">
                <a:solidFill>
                  <a:srgbClr val="000000"/>
                </a:solidFill>
                <a:latin typeface="Tahoma"/>
                <a:cs typeface="Tahoma"/>
              </a:rPr>
              <a:t>modifier</a:t>
            </a:r>
            <a:r>
              <a:rPr sz="1650" u="none" spc="484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1650" u="none" spc="270" dirty="0">
                <a:solidFill>
                  <a:srgbClr val="DD4A67"/>
                </a:solidFill>
                <a:latin typeface="Tahoma"/>
                <a:cs typeface="Tahoma"/>
              </a:rPr>
              <a:t>ensemble</a:t>
            </a:r>
            <a:r>
              <a:rPr sz="1650" u="none" spc="480" dirty="0">
                <a:solidFill>
                  <a:srgbClr val="DD4A67"/>
                </a:solidFill>
                <a:latin typeface="Tahoma"/>
                <a:cs typeface="Tahoma"/>
              </a:rPr>
              <a:t> </a:t>
            </a:r>
            <a:r>
              <a:rPr sz="1650" u="none" spc="105" dirty="0">
                <a:solidFill>
                  <a:srgbClr val="000000"/>
                </a:solidFill>
                <a:latin typeface="Tahoma"/>
                <a:cs typeface="Tahoma"/>
              </a:rPr>
              <a:t>image</a:t>
            </a:r>
            <a:r>
              <a:rPr sz="1650" u="none" spc="484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1650" u="none" spc="310" dirty="0">
                <a:solidFill>
                  <a:srgbClr val="999999"/>
                </a:solidFill>
                <a:latin typeface="Tahoma"/>
                <a:cs typeface="Tahoma"/>
              </a:rPr>
              <a:t>\ </a:t>
            </a:r>
            <a:r>
              <a:rPr sz="1650" u="none" spc="120" dirty="0">
                <a:solidFill>
                  <a:srgbClr val="000000"/>
                </a:solidFill>
                <a:latin typeface="Tahoma"/>
                <a:cs typeface="Tahoma"/>
              </a:rPr>
              <a:t>my.registry.com/myimage </a:t>
            </a:r>
            <a:r>
              <a:rPr sz="1650" u="none" spc="120" dirty="0">
                <a:solidFill>
                  <a:srgbClr val="996E3A"/>
                </a:solidFill>
                <a:latin typeface="Tahoma"/>
                <a:cs typeface="Tahoma"/>
              </a:rPr>
              <a:t>= </a:t>
            </a:r>
            <a:r>
              <a:rPr sz="1650" u="none" spc="120" dirty="0">
                <a:solidFill>
                  <a:srgbClr val="000000"/>
                </a:solidFill>
                <a:latin typeface="Tahoma"/>
                <a:cs typeface="Tahoma"/>
              </a:rPr>
              <a:t>my.registry.com/myimage : </a:t>
            </a:r>
            <a:r>
              <a:rPr sz="1650" u="none" spc="120" dirty="0">
                <a:solidFill>
                  <a:srgbClr val="ED9900"/>
                </a:solidFill>
                <a:latin typeface="Tahoma"/>
                <a:cs typeface="Tahoma"/>
              </a:rPr>
              <a:t>${TAG_VERSION}</a:t>
            </a:r>
            <a:endParaRPr sz="165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705"/>
              </a:spcBef>
            </a:pPr>
            <a:endParaRPr sz="1650">
              <a:latin typeface="Tahoma"/>
              <a:cs typeface="Tahoma"/>
            </a:endParaRPr>
          </a:p>
          <a:p>
            <a:pPr marL="370840">
              <a:lnSpc>
                <a:spcPct val="100000"/>
              </a:lnSpc>
            </a:pPr>
            <a:r>
              <a:rPr u="none" spc="70" dirty="0">
                <a:solidFill>
                  <a:srgbClr val="333333"/>
                </a:solidFill>
              </a:rPr>
              <a:t>Ajout</a:t>
            </a:r>
            <a:r>
              <a:rPr u="none" spc="-80" dirty="0">
                <a:solidFill>
                  <a:srgbClr val="333333"/>
                </a:solidFill>
              </a:rPr>
              <a:t> </a:t>
            </a:r>
            <a:r>
              <a:rPr u="none" spc="100" dirty="0">
                <a:solidFill>
                  <a:srgbClr val="333333"/>
                </a:solidFill>
              </a:rPr>
              <a:t>un</a:t>
            </a:r>
            <a:r>
              <a:rPr u="none" spc="-75" dirty="0">
                <a:solidFill>
                  <a:srgbClr val="333333"/>
                </a:solidFill>
              </a:rPr>
              <a:t> </a:t>
            </a:r>
            <a:r>
              <a:rPr u="none" spc="40" dirty="0">
                <a:solidFill>
                  <a:srgbClr val="333333"/>
                </a:solidFill>
              </a:rPr>
              <a:t>annotation</a:t>
            </a:r>
          </a:p>
          <a:p>
            <a:pPr>
              <a:lnSpc>
                <a:spcPct val="100000"/>
              </a:lnSpc>
              <a:spcBef>
                <a:spcPts val="140"/>
              </a:spcBef>
            </a:pPr>
            <a:endParaRPr u="none" spc="40" dirty="0">
              <a:solidFill>
                <a:srgbClr val="333333"/>
              </a:solidFill>
            </a:endParaRPr>
          </a:p>
          <a:p>
            <a:pPr marL="394970">
              <a:lnSpc>
                <a:spcPct val="100000"/>
              </a:lnSpc>
            </a:pPr>
            <a:r>
              <a:rPr sz="1650" u="none" spc="175" dirty="0">
                <a:solidFill>
                  <a:srgbClr val="000000"/>
                </a:solidFill>
                <a:latin typeface="Tahoma"/>
                <a:cs typeface="Tahoma"/>
              </a:rPr>
              <a:t>personnaliser</a:t>
            </a:r>
            <a:r>
              <a:rPr sz="1650" u="none" spc="495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1650" u="none" spc="315" dirty="0">
                <a:solidFill>
                  <a:srgbClr val="000000"/>
                </a:solidFill>
                <a:latin typeface="Tahoma"/>
                <a:cs typeface="Tahoma"/>
              </a:rPr>
              <a:t>modifier</a:t>
            </a:r>
            <a:r>
              <a:rPr sz="1650" u="none" spc="-10" dirty="0">
                <a:solidFill>
                  <a:srgbClr val="000000"/>
                </a:solidFill>
                <a:latin typeface="Tahoma"/>
                <a:cs typeface="Tahoma"/>
              </a:rPr>
              <a:t>  </a:t>
            </a:r>
            <a:r>
              <a:rPr sz="1650" u="none" spc="85" dirty="0">
                <a:solidFill>
                  <a:srgbClr val="DD4A67"/>
                </a:solidFill>
                <a:latin typeface="Tahoma"/>
                <a:cs typeface="Tahoma"/>
              </a:rPr>
              <a:t>ajouter</a:t>
            </a:r>
            <a:r>
              <a:rPr sz="1650" u="none" spc="-5" dirty="0">
                <a:solidFill>
                  <a:srgbClr val="DD4A67"/>
                </a:solidFill>
                <a:latin typeface="Tahoma"/>
                <a:cs typeface="Tahoma"/>
              </a:rPr>
              <a:t>  </a:t>
            </a:r>
            <a:r>
              <a:rPr sz="1650" u="none" spc="204" dirty="0">
                <a:solidFill>
                  <a:srgbClr val="000000"/>
                </a:solidFill>
                <a:latin typeface="Tahoma"/>
                <a:cs typeface="Tahoma"/>
              </a:rPr>
              <a:t>annotation</a:t>
            </a:r>
            <a:r>
              <a:rPr sz="1650" u="none" spc="-5" dirty="0">
                <a:solidFill>
                  <a:srgbClr val="000000"/>
                </a:solidFill>
                <a:latin typeface="Tahoma"/>
                <a:cs typeface="Tahoma"/>
              </a:rPr>
              <a:t>  id </a:t>
            </a:r>
            <a:r>
              <a:rPr sz="1650" u="none" spc="300" dirty="0">
                <a:solidFill>
                  <a:srgbClr val="000000"/>
                </a:solidFill>
                <a:latin typeface="Tahoma"/>
                <a:cs typeface="Tahoma"/>
              </a:rPr>
              <a:t>de déploiement- </a:t>
            </a:r>
            <a:r>
              <a:rPr sz="1650" u="none" spc="265" dirty="0">
                <a:solidFill>
                  <a:srgbClr val="000000"/>
                </a:solidFill>
                <a:latin typeface="Tahoma"/>
                <a:cs typeface="Tahoma"/>
              </a:rPr>
              <a:t>build</a:t>
            </a:r>
            <a:r>
              <a:rPr sz="1650" u="none" spc="145" dirty="0">
                <a:solidFill>
                  <a:srgbClr val="000000"/>
                </a:solidFill>
                <a:latin typeface="Tahoma"/>
                <a:cs typeface="Tahoma"/>
              </a:rPr>
              <a:t> : </a:t>
            </a:r>
            <a:r>
              <a:rPr sz="1650" u="none" spc="145" dirty="0">
                <a:solidFill>
                  <a:srgbClr val="ED9900"/>
                </a:solidFill>
                <a:latin typeface="Tahoma"/>
                <a:cs typeface="Tahoma"/>
              </a:rPr>
              <a:t>${PIPELINE_ID}</a:t>
            </a:r>
            <a:endParaRPr sz="165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755"/>
              </a:spcBef>
            </a:pPr>
            <a:endParaRPr sz="1650">
              <a:latin typeface="Tahoma"/>
              <a:cs typeface="Tahoma"/>
            </a:endParaRPr>
          </a:p>
          <a:p>
            <a:pPr>
              <a:lnSpc>
                <a:spcPct val="100000"/>
              </a:lnSpc>
              <a:tabLst>
                <a:tab pos="2410460" algn="l"/>
              </a:tabLst>
            </a:pPr>
            <a:r>
              <a:rPr u="none" spc="75" dirty="0">
                <a:solidFill>
                  <a:srgbClr val="333333"/>
                </a:solidFill>
              </a:rPr>
              <a:t>Note</a:t>
            </a:r>
            <a:r>
              <a:rPr u="none" spc="-85" dirty="0">
                <a:solidFill>
                  <a:srgbClr val="333333"/>
                </a:solidFill>
              </a:rPr>
              <a:t> </a:t>
            </a:r>
            <a:r>
              <a:rPr u="none" spc="-229" dirty="0">
                <a:solidFill>
                  <a:srgbClr val="333333"/>
                </a:solidFill>
              </a:rPr>
              <a:t>:</a:t>
            </a:r>
            <a:r>
              <a:rPr u="none" spc="-80" dirty="0">
                <a:solidFill>
                  <a:srgbClr val="333333"/>
                </a:solidFill>
              </a:rPr>
              <a:t> </a:t>
            </a:r>
            <a:r>
              <a:rPr u="none" spc="215" dirty="0">
                <a:latin typeface="Tahoma"/>
                <a:cs typeface="Tahoma"/>
              </a:rPr>
              <a:t>personnaliser</a:t>
            </a:r>
            <a:r>
              <a:rPr u="none" dirty="0">
                <a:latin typeface="Tahoma"/>
                <a:cs typeface="Tahoma"/>
              </a:rPr>
              <a:t> </a:t>
            </a:r>
            <a:r>
              <a:rPr u="none" spc="400" dirty="0">
                <a:latin typeface="Tahoma"/>
                <a:cs typeface="Tahoma"/>
              </a:rPr>
              <a:t>modifier</a:t>
            </a:r>
            <a:r>
              <a:rPr u="none" spc="-60" dirty="0">
                <a:latin typeface="Tahoma"/>
                <a:cs typeface="Tahoma"/>
              </a:rPr>
              <a:t> </a:t>
            </a:r>
            <a:r>
              <a:rPr u="none" dirty="0">
                <a:solidFill>
                  <a:srgbClr val="333333"/>
                </a:solidFill>
              </a:rPr>
              <a:t>seulement</a:t>
            </a:r>
            <a:r>
              <a:rPr u="none" spc="-40" dirty="0">
                <a:solidFill>
                  <a:srgbClr val="333333"/>
                </a:solidFill>
              </a:rPr>
              <a:t> </a:t>
            </a:r>
            <a:r>
              <a:rPr u="none" spc="-10" dirty="0">
                <a:solidFill>
                  <a:srgbClr val="333333"/>
                </a:solidFill>
              </a:rPr>
              <a:t>localement</a:t>
            </a:r>
            <a:r>
              <a:rPr u="none" spc="-40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modifications</a:t>
            </a:r>
            <a:r>
              <a:rPr u="none" spc="-35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le</a:t>
            </a:r>
            <a:r>
              <a:rPr u="none" spc="-40" dirty="0">
                <a:solidFill>
                  <a:srgbClr val="333333"/>
                </a:solidFill>
              </a:rPr>
              <a:t> </a:t>
            </a:r>
            <a:r>
              <a:rPr u="none" spc="265" dirty="0">
                <a:latin typeface="Tahoma"/>
                <a:cs typeface="Tahoma"/>
              </a:rPr>
              <a:t>kustomization.yaml</a:t>
            </a:r>
            <a:r>
              <a:rPr u="none" spc="-65" dirty="0">
                <a:latin typeface="Tahoma"/>
                <a:cs typeface="Tahoma"/>
              </a:rPr>
              <a:t> </a:t>
            </a:r>
            <a:r>
              <a:rPr u="none" spc="-20" dirty="0">
                <a:solidFill>
                  <a:srgbClr val="333333"/>
                </a:solidFill>
              </a:rPr>
              <a:t>déposer</a:t>
            </a:r>
          </a:p>
        </p:txBody>
      </p:sp>
    </p:spTree>
    <p:extLst>
      <p:ext uri="{BB962C8B-B14F-4D97-AF65-F5344CB8AC3E}">
        <p14:creationId xmlns:p14="http://schemas.microsoft.com/office/powerpoint/2010/main" val="69752688"/>
      </p:ext>
    </p:extLst>
  </p:cSld>
  <p:clrMapOvr>
    <a:masterClrMapping/>
  </p:clrMapOvr>
</p:sld>
</file>

<file path=ppt/slides/slide4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60" dirty="0">
                <a:solidFill>
                  <a:srgbClr val="ED2137"/>
                </a:solidFill>
              </a:rPr>
              <a:t>PERSONNALISER</a:t>
            </a:r>
            <a:r>
              <a:rPr spc="-185" dirty="0">
                <a:solidFill>
                  <a:srgbClr val="ED2137"/>
                </a:solidFill>
              </a:rPr>
              <a:t> </a:t>
            </a:r>
            <a:r>
              <a:rPr spc="-120" dirty="0"/>
              <a:t>GÉNÉRATEURS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2181224"/>
            <a:ext cx="95250" cy="9524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2666999"/>
            <a:ext cx="95250" cy="9524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3733799"/>
            <a:ext cx="95250" cy="9524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4210049"/>
            <a:ext cx="95250" cy="9524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4695824"/>
            <a:ext cx="95250" cy="95249"/>
          </a:xfrm>
          <a:prstGeom prst="rect">
            <a:avLst/>
          </a:prstGeom>
        </p:spPr>
      </p:pic>
      <p:sp>
        <p:nvSpPr>
          <p:cNvPr id="8" name="object 8"/>
          <p:cNvSpPr/>
          <p:nvPr/>
        </p:nvSpPr>
        <p:spPr>
          <a:xfrm>
            <a:off x="3762374" y="2344102"/>
            <a:ext cx="9525" cy="26670"/>
          </a:xfrm>
          <a:custGeom>
            <a:avLst/>
            <a:gdLst/>
            <a:ahLst/>
            <a:cxnLst/>
            <a:rect l="l" t="t" r="r" b="b"/>
            <a:pathLst>
              <a:path w="9525" h="26669">
                <a:moveTo>
                  <a:pt x="9524" y="26669"/>
                </a:moveTo>
                <a:lnTo>
                  <a:pt x="0" y="26669"/>
                </a:lnTo>
                <a:lnTo>
                  <a:pt x="0" y="0"/>
                </a:lnTo>
                <a:lnTo>
                  <a:pt x="9524" y="0"/>
                </a:lnTo>
                <a:lnTo>
                  <a:pt x="9524" y="26669"/>
                </a:lnTo>
                <a:close/>
              </a:path>
            </a:pathLst>
          </a:custGeom>
          <a:solidFill>
            <a:srgbClr val="ED21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796924" y="1511300"/>
            <a:ext cx="7882255" cy="3393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spc="50" dirty="0">
                <a:solidFill>
                  <a:srgbClr val="ED2137"/>
                </a:solidFill>
                <a:latin typeface="Trebuchet MS"/>
                <a:cs typeface="Trebuchet MS"/>
              </a:rPr>
              <a:t>Personnaliser</a:t>
            </a:r>
            <a:r>
              <a:rPr sz="2100" spc="-65" dirty="0">
                <a:solidFill>
                  <a:srgbClr val="ED2137"/>
                </a:solidFill>
                <a:latin typeface="Trebuchet MS"/>
                <a:cs typeface="Trebuchet MS"/>
              </a:rPr>
              <a:t> </a:t>
            </a:r>
            <a:r>
              <a:rPr sz="2100" spc="90" dirty="0">
                <a:solidFill>
                  <a:srgbClr val="333333"/>
                </a:solidFill>
                <a:latin typeface="Trebuchet MS"/>
                <a:cs typeface="Trebuchet MS"/>
              </a:rPr>
              <a:t>vient</a:t>
            </a:r>
            <a:r>
              <a:rPr sz="2100" spc="-6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avec</a:t>
            </a:r>
            <a:r>
              <a:rPr sz="2100" spc="-6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95" dirty="0">
                <a:solidFill>
                  <a:srgbClr val="333333"/>
                </a:solidFill>
                <a:latin typeface="Trebuchet MS"/>
                <a:cs typeface="Trebuchet MS"/>
              </a:rPr>
              <a:t>2</a:t>
            </a:r>
            <a:r>
              <a:rPr sz="2100" spc="-6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générateurs :</a:t>
            </a:r>
            <a:endParaRPr sz="2100">
              <a:latin typeface="Trebuchet MS"/>
              <a:cs typeface="Trebuchet MS"/>
            </a:endParaRPr>
          </a:p>
          <a:p>
            <a:pPr marL="393065" marR="4896485">
              <a:lnSpc>
                <a:spcPct val="151800"/>
              </a:lnSpc>
              <a:spcBef>
                <a:spcPts val="375"/>
              </a:spcBef>
            </a:pPr>
            <a:r>
              <a:rPr sz="2100" u="heavy" spc="55" dirty="0">
                <a:solidFill>
                  <a:srgbClr val="ED2137"/>
                </a:solidFill>
                <a:uFill>
                  <a:solidFill>
                    <a:srgbClr val="ED2137"/>
                  </a:solidFill>
                </a:uFill>
                <a:latin typeface="Trebuchet MS"/>
                <a:cs typeface="Trebuchet MS"/>
                <a:hlinkClick r:id="rId3"/>
              </a:rPr>
              <a:t>configMapGenerator</a:t>
            </a:r>
            <a:r>
              <a:rPr sz="2100" spc="55" dirty="0">
                <a:solidFill>
                  <a:srgbClr val="ED2137"/>
                </a:solidFill>
                <a:latin typeface="Trebuchet MS"/>
                <a:cs typeface="Trebuchet MS"/>
              </a:rPr>
              <a:t> </a:t>
            </a:r>
            <a:r>
              <a:rPr sz="2100" u="heavy" spc="-10" dirty="0">
                <a:solidFill>
                  <a:srgbClr val="ED2137"/>
                </a:solidFill>
                <a:uFill>
                  <a:solidFill>
                    <a:srgbClr val="ED2137"/>
                  </a:solidFill>
                </a:uFill>
                <a:latin typeface="Trebuchet MS"/>
                <a:cs typeface="Trebuchet MS"/>
                <a:hlinkClick r:id="rId4"/>
              </a:rPr>
              <a:t>générateur secret</a:t>
            </a:r>
            <a:endParaRPr sz="2100">
              <a:latin typeface="Trebuchet MS"/>
              <a:cs typeface="Trebuchet MS"/>
            </a:endParaRPr>
          </a:p>
          <a:p>
            <a:pPr marL="393065" marR="3177540" indent="-381000">
              <a:lnSpc>
                <a:spcPct val="166700"/>
              </a:lnSpc>
            </a:pPr>
            <a:r>
              <a:rPr sz="2100" spc="110" dirty="0">
                <a:solidFill>
                  <a:srgbClr val="333333"/>
                </a:solidFill>
                <a:latin typeface="Trebuchet MS"/>
                <a:cs typeface="Trebuchet MS"/>
              </a:rPr>
              <a:t>Utilisé</a:t>
            </a:r>
            <a:r>
              <a:rPr sz="2100" spc="-7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à</a:t>
            </a:r>
            <a:r>
              <a:rPr sz="2100" spc="-7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créer</a:t>
            </a:r>
            <a:r>
              <a:rPr sz="2100" spc="-7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85" dirty="0">
                <a:solidFill>
                  <a:srgbClr val="ED2137"/>
                </a:solidFill>
                <a:latin typeface="Trebuchet MS"/>
                <a:cs typeface="Trebuchet MS"/>
              </a:rPr>
              <a:t>ConfigMap</a:t>
            </a:r>
            <a:r>
              <a:rPr sz="2100" spc="-70" dirty="0">
                <a:solidFill>
                  <a:srgbClr val="ED2137"/>
                </a:solidFill>
                <a:latin typeface="Trebuchet MS"/>
                <a:cs typeface="Trebuchet MS"/>
              </a:rPr>
              <a:t> </a:t>
            </a:r>
            <a:r>
              <a:rPr sz="2100" spc="100" dirty="0">
                <a:solidFill>
                  <a:srgbClr val="333333"/>
                </a:solidFill>
                <a:latin typeface="Trebuchet MS"/>
                <a:cs typeface="Trebuchet MS"/>
              </a:rPr>
              <a:t>et</a:t>
            </a:r>
            <a:r>
              <a:rPr sz="2100" spc="-7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10" dirty="0">
                <a:solidFill>
                  <a:srgbClr val="ED2137"/>
                </a:solidFill>
                <a:latin typeface="Trebuchet MS"/>
                <a:cs typeface="Trebuchet MS"/>
              </a:rPr>
              <a:t>Secret 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: </a:t>
            </a:r>
            <a:r>
              <a:rPr sz="2100" spc="75" dirty="0">
                <a:solidFill>
                  <a:srgbClr val="333333"/>
                </a:solidFill>
                <a:latin typeface="Trebuchet MS"/>
                <a:cs typeface="Trebuchet MS"/>
              </a:rPr>
              <a:t>de</a:t>
            </a:r>
            <a:r>
              <a:rPr sz="2100" spc="-8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clé=valeur</a:t>
            </a:r>
            <a:endParaRPr sz="2100">
              <a:latin typeface="Trebuchet MS"/>
              <a:cs typeface="Trebuchet MS"/>
            </a:endParaRPr>
          </a:p>
          <a:p>
            <a:pPr marL="393065">
              <a:lnSpc>
                <a:spcPct val="100000"/>
              </a:lnSpc>
              <a:spcBef>
                <a:spcPts val="1225"/>
              </a:spcBef>
            </a:pPr>
            <a:r>
              <a:rPr sz="2100" spc="75" dirty="0">
                <a:solidFill>
                  <a:srgbClr val="333333"/>
                </a:solidFill>
                <a:latin typeface="Trebuchet MS"/>
                <a:cs typeface="Trebuchet MS"/>
              </a:rPr>
              <a:t>depuis</a:t>
            </a:r>
            <a:r>
              <a:rPr sz="2100" spc="-5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fichiers</a:t>
            </a:r>
            <a:r>
              <a:rPr sz="2100" spc="-5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(clé</a:t>
            </a:r>
            <a:r>
              <a:rPr sz="2100" spc="-5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95" dirty="0">
                <a:solidFill>
                  <a:srgbClr val="333333"/>
                </a:solidFill>
                <a:latin typeface="Trebuchet MS"/>
                <a:cs typeface="Trebuchet MS"/>
              </a:rPr>
              <a:t>=</a:t>
            </a:r>
            <a:r>
              <a:rPr sz="2100" spc="-5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nom,</a:t>
            </a:r>
            <a:r>
              <a:rPr sz="2100" spc="-5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valeur</a:t>
            </a:r>
            <a:r>
              <a:rPr sz="2100" spc="-5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95" dirty="0">
                <a:solidFill>
                  <a:srgbClr val="333333"/>
                </a:solidFill>
                <a:latin typeface="Trebuchet MS"/>
                <a:cs typeface="Trebuchet MS"/>
              </a:rPr>
              <a:t>=</a:t>
            </a:r>
            <a:r>
              <a:rPr sz="2100" spc="-4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contenu)</a:t>
            </a:r>
            <a:endParaRPr sz="2100">
              <a:latin typeface="Trebuchet MS"/>
              <a:cs typeface="Trebuchet MS"/>
            </a:endParaRPr>
          </a:p>
          <a:p>
            <a:pPr marL="393065">
              <a:lnSpc>
                <a:spcPct val="100000"/>
              </a:lnSpc>
              <a:spcBef>
                <a:spcPts val="1305"/>
              </a:spcBef>
            </a:pPr>
            <a:r>
              <a:rPr sz="2100" spc="75" dirty="0">
                <a:solidFill>
                  <a:srgbClr val="333333"/>
                </a:solidFill>
                <a:latin typeface="Trebuchet MS"/>
                <a:cs typeface="Trebuchet MS"/>
              </a:rPr>
              <a:t>depuis</a:t>
            </a:r>
            <a:r>
              <a:rPr sz="2100" spc="-5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00" dirty="0">
                <a:solidFill>
                  <a:srgbClr val="333333"/>
                </a:solidFill>
                <a:latin typeface="Trebuchet MS"/>
                <a:cs typeface="Trebuchet MS"/>
              </a:rPr>
              <a:t>un</a:t>
            </a:r>
            <a:r>
              <a:rPr sz="2100" spc="-5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0" dirty="0">
                <a:solidFill>
                  <a:srgbClr val="333333"/>
                </a:solidFill>
                <a:latin typeface="Trebuchet MS"/>
                <a:cs typeface="Trebuchet MS"/>
              </a:rPr>
              <a:t>environnement</a:t>
            </a:r>
            <a:r>
              <a:rPr sz="2100" spc="-5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variable</a:t>
            </a:r>
            <a:r>
              <a:rPr sz="2100" spc="-5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55" dirty="0">
                <a:solidFill>
                  <a:srgbClr val="333333"/>
                </a:solidFill>
                <a:latin typeface="Trebuchet MS"/>
                <a:cs typeface="Trebuchet MS"/>
              </a:rPr>
              <a:t>déposer</a:t>
            </a:r>
            <a:r>
              <a:rPr sz="2100" spc="-5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(un</a:t>
            </a:r>
            <a:r>
              <a:rPr sz="2100" spc="-5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80" dirty="0">
                <a:solidFill>
                  <a:srgbClr val="333333"/>
                </a:solidFill>
                <a:latin typeface="Trebuchet MS"/>
                <a:cs typeface="Trebuchet MS"/>
              </a:rPr>
              <a:t>rangée</a:t>
            </a:r>
            <a:r>
              <a:rPr sz="2100" spc="-5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95" dirty="0">
                <a:solidFill>
                  <a:srgbClr val="333333"/>
                </a:solidFill>
                <a:latin typeface="Trebuchet MS"/>
                <a:cs typeface="Trebuchet MS"/>
              </a:rPr>
              <a:t>=</a:t>
            </a:r>
            <a:r>
              <a:rPr sz="2100" spc="-5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90" dirty="0">
                <a:solidFill>
                  <a:srgbClr val="333333"/>
                </a:solidFill>
                <a:latin typeface="Trebuchet MS"/>
                <a:cs typeface="Trebuchet MS"/>
              </a:rPr>
              <a:t>un</a:t>
            </a:r>
            <a:r>
              <a:rPr sz="2100" spc="-5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clé=valeur)</a:t>
            </a:r>
            <a:endParaRPr sz="210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677630489"/>
      </p:ext>
    </p:extLst>
  </p:cSld>
  <p:clrMapOvr>
    <a:masterClrMapping/>
  </p:clrMapOvr>
</p:sld>
</file>

<file path=ppt/slides/slide4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60" dirty="0">
                <a:solidFill>
                  <a:srgbClr val="ED2137"/>
                </a:solidFill>
              </a:rPr>
              <a:t>PERSONNALISER</a:t>
            </a:r>
            <a:r>
              <a:rPr spc="-185" dirty="0">
                <a:solidFill>
                  <a:srgbClr val="ED2137"/>
                </a:solidFill>
              </a:rPr>
              <a:t> </a:t>
            </a:r>
            <a:r>
              <a:rPr spc="-60" dirty="0"/>
              <a:t>TRANSFORMERS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2181224"/>
            <a:ext cx="95250" cy="9524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2666999"/>
            <a:ext cx="95250" cy="9524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3143249"/>
            <a:ext cx="95250" cy="9524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3629024"/>
            <a:ext cx="95250" cy="9524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4105274"/>
            <a:ext cx="95250" cy="95249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9748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u="none" spc="50" dirty="0"/>
              <a:t>Personnaliser</a:t>
            </a:r>
            <a:r>
              <a:rPr u="none" spc="-45" dirty="0"/>
              <a:t> </a:t>
            </a:r>
            <a:r>
              <a:rPr u="none" spc="55" dirty="0">
                <a:solidFill>
                  <a:srgbClr val="333333"/>
                </a:solidFill>
              </a:rPr>
              <a:t>fournit</a:t>
            </a:r>
            <a:r>
              <a:rPr u="none" spc="-45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défaut</a:t>
            </a:r>
            <a:r>
              <a:rPr u="none" spc="-45" dirty="0">
                <a:solidFill>
                  <a:srgbClr val="333333"/>
                </a:solidFill>
              </a:rPr>
              <a:t> </a:t>
            </a:r>
            <a:r>
              <a:rPr u="none" spc="-10" dirty="0">
                <a:solidFill>
                  <a:srgbClr val="333333"/>
                </a:solidFill>
              </a:rPr>
              <a:t>Transformers :</a:t>
            </a:r>
          </a:p>
          <a:p>
            <a:pPr marL="370840" marR="5080">
              <a:lnSpc>
                <a:spcPct val="151800"/>
              </a:lnSpc>
              <a:spcBef>
                <a:spcPts val="375"/>
              </a:spcBef>
            </a:pPr>
            <a:r>
              <a:rPr spc="70" dirty="0">
                <a:hlinkClick r:id="rId3"/>
              </a:rPr>
              <a:t>Annotations communes </a:t>
            </a:r>
            <a:r>
              <a:rPr u="none" spc="70" dirty="0">
                <a:solidFill>
                  <a:srgbClr val="333333"/>
                </a:solidFill>
              </a:rPr>
              <a:t>,</a:t>
            </a:r>
            <a:r>
              <a:rPr u="none" spc="40" dirty="0">
                <a:solidFill>
                  <a:srgbClr val="333333"/>
                </a:solidFill>
              </a:rPr>
              <a:t> </a:t>
            </a:r>
            <a:r>
              <a:rPr spc="55" dirty="0">
                <a:hlinkClick r:id="rId4"/>
              </a:rPr>
              <a:t>Étiquettes communes </a:t>
            </a:r>
            <a:r>
              <a:rPr u="none" spc="55" dirty="0">
                <a:solidFill>
                  <a:srgbClr val="333333"/>
                </a:solidFill>
              </a:rPr>
              <a:t>:</a:t>
            </a:r>
            <a:r>
              <a:rPr u="none" spc="45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mondial</a:t>
            </a:r>
            <a:r>
              <a:rPr u="none" spc="45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définition</a:t>
            </a:r>
            <a:r>
              <a:rPr u="none" spc="40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de</a:t>
            </a:r>
            <a:r>
              <a:rPr u="none" spc="45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annotations,</a:t>
            </a:r>
            <a:r>
              <a:rPr u="none" spc="45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étiquettes</a:t>
            </a:r>
            <a:r>
              <a:rPr u="none" spc="40" dirty="0">
                <a:solidFill>
                  <a:srgbClr val="333333"/>
                </a:solidFill>
              </a:rPr>
              <a:t> </a:t>
            </a:r>
            <a:r>
              <a:rPr u="none" spc="100" dirty="0">
                <a:solidFill>
                  <a:srgbClr val="333333"/>
                </a:solidFill>
              </a:rPr>
              <a:t>et</a:t>
            </a:r>
            <a:r>
              <a:rPr u="none" spc="45" dirty="0">
                <a:solidFill>
                  <a:srgbClr val="333333"/>
                </a:solidFill>
              </a:rPr>
              <a:t> </a:t>
            </a:r>
            <a:r>
              <a:rPr spc="50" dirty="0">
                <a:hlinkClick r:id="rId5"/>
              </a:rPr>
              <a:t>espace de noms </a:t>
            </a:r>
            <a:r>
              <a:rPr u="none" spc="-10" dirty="0">
                <a:solidFill>
                  <a:srgbClr val="333333"/>
                </a:solidFill>
              </a:rPr>
              <a:t>des sélecteurs </a:t>
            </a:r>
            <a:r>
              <a:rPr u="none" spc="50" dirty="0">
                <a:solidFill>
                  <a:srgbClr val="333333"/>
                </a:solidFill>
              </a:rPr>
              <a:t>:</a:t>
            </a:r>
            <a:r>
              <a:rPr u="none" spc="-5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mondial</a:t>
            </a:r>
            <a:r>
              <a:rPr u="none" spc="-5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définition</a:t>
            </a:r>
            <a:r>
              <a:rPr u="none" spc="-5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de</a:t>
            </a:r>
            <a:r>
              <a:rPr u="none" spc="-5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le</a:t>
            </a:r>
            <a:r>
              <a:rPr u="none" spc="-5" dirty="0">
                <a:solidFill>
                  <a:srgbClr val="333333"/>
                </a:solidFill>
              </a:rPr>
              <a:t> </a:t>
            </a:r>
            <a:r>
              <a:rPr u="none" spc="70" dirty="0">
                <a:solidFill>
                  <a:srgbClr val="333333"/>
                </a:solidFill>
              </a:rPr>
              <a:t>espace de noms</a:t>
            </a:r>
          </a:p>
          <a:p>
            <a:pPr marL="370840" marR="5023485">
              <a:lnSpc>
                <a:spcPts val="3829"/>
              </a:lnSpc>
              <a:spcBef>
                <a:spcPts val="265"/>
              </a:spcBef>
            </a:pPr>
            <a:r>
              <a:rPr dirty="0">
                <a:hlinkClick r:id="rId6"/>
              </a:rPr>
              <a:t>nomPréfixe </a:t>
            </a:r>
            <a:r>
              <a:rPr u="none" dirty="0">
                <a:solidFill>
                  <a:srgbClr val="333333"/>
                </a:solidFill>
              </a:rPr>
              <a:t>,</a:t>
            </a:r>
            <a:r>
              <a:rPr u="none" spc="20" dirty="0">
                <a:solidFill>
                  <a:srgbClr val="333333"/>
                </a:solidFill>
              </a:rPr>
              <a:t> </a:t>
            </a:r>
            <a:r>
              <a:rPr dirty="0">
                <a:hlinkClick r:id="rId7"/>
              </a:rPr>
              <a:t>suffixe du nom </a:t>
            </a:r>
            <a:r>
              <a:rPr u="none" dirty="0">
                <a:solidFill>
                  <a:srgbClr val="333333"/>
                </a:solidFill>
              </a:rPr>
              <a:t>:</a:t>
            </a:r>
            <a:r>
              <a:rPr u="none" spc="20" dirty="0">
                <a:solidFill>
                  <a:srgbClr val="333333"/>
                </a:solidFill>
              </a:rPr>
              <a:t> </a:t>
            </a:r>
            <a:r>
              <a:rPr u="none" spc="50" dirty="0">
                <a:solidFill>
                  <a:srgbClr val="333333"/>
                </a:solidFill>
              </a:rPr>
              <a:t>modifier</a:t>
            </a:r>
            <a:r>
              <a:rPr u="none" spc="25" dirty="0">
                <a:solidFill>
                  <a:srgbClr val="333333"/>
                </a:solidFill>
              </a:rPr>
              <a:t> </a:t>
            </a:r>
            <a:r>
              <a:rPr u="none" spc="65" dirty="0">
                <a:solidFill>
                  <a:srgbClr val="333333"/>
                </a:solidFill>
              </a:rPr>
              <a:t>un</a:t>
            </a:r>
            <a:r>
              <a:rPr u="none" spc="20" dirty="0">
                <a:solidFill>
                  <a:srgbClr val="333333"/>
                </a:solidFill>
              </a:rPr>
              <a:t> </a:t>
            </a:r>
            <a:r>
              <a:rPr u="none" spc="65" dirty="0">
                <a:solidFill>
                  <a:srgbClr val="333333"/>
                </a:solidFill>
              </a:rPr>
              <a:t>ressources</a:t>
            </a:r>
            <a:r>
              <a:rPr u="none" spc="25" dirty="0">
                <a:solidFill>
                  <a:srgbClr val="333333"/>
                </a:solidFill>
              </a:rPr>
              <a:t> </a:t>
            </a:r>
            <a:r>
              <a:rPr dirty="0">
                <a:hlinkClick r:id="rId8"/>
              </a:rPr>
              <a:t>images </a:t>
            </a:r>
            <a:r>
              <a:rPr u="none" spc="80" dirty="0">
                <a:solidFill>
                  <a:srgbClr val="333333"/>
                </a:solidFill>
              </a:rPr>
              <a:t>de nom </a:t>
            </a:r>
            <a:r>
              <a:rPr u="none" dirty="0">
                <a:solidFill>
                  <a:srgbClr val="333333"/>
                </a:solidFill>
              </a:rPr>
              <a:t>: remplacer</a:t>
            </a:r>
            <a:r>
              <a:rPr u="none" spc="5" dirty="0">
                <a:solidFill>
                  <a:srgbClr val="333333"/>
                </a:solidFill>
              </a:rPr>
              <a:t> </a:t>
            </a:r>
            <a:r>
              <a:rPr u="none" spc="100" dirty="0">
                <a:solidFill>
                  <a:srgbClr val="333333"/>
                </a:solidFill>
              </a:rPr>
              <a:t>un</a:t>
            </a:r>
            <a:r>
              <a:rPr u="none" spc="5" dirty="0">
                <a:solidFill>
                  <a:srgbClr val="333333"/>
                </a:solidFill>
              </a:rPr>
              <a:t> </a:t>
            </a:r>
            <a:r>
              <a:rPr u="none" spc="55" dirty="0">
                <a:solidFill>
                  <a:srgbClr val="333333"/>
                </a:solidFill>
              </a:rPr>
              <a:t>image</a:t>
            </a:r>
            <a:r>
              <a:rPr u="none" spc="5" dirty="0">
                <a:solidFill>
                  <a:srgbClr val="333333"/>
                </a:solidFill>
              </a:rPr>
              <a:t> </a:t>
            </a:r>
            <a:r>
              <a:rPr u="none" spc="-10" dirty="0">
                <a:solidFill>
                  <a:srgbClr val="333333"/>
                </a:solidFill>
              </a:rPr>
              <a:t>référence</a:t>
            </a:r>
          </a:p>
          <a:p>
            <a:pPr marL="370840">
              <a:lnSpc>
                <a:spcPct val="100000"/>
              </a:lnSpc>
              <a:spcBef>
                <a:spcPts val="880"/>
              </a:spcBef>
            </a:pPr>
            <a:r>
              <a:rPr dirty="0">
                <a:hlinkClick r:id="rId9"/>
              </a:rPr>
              <a:t>correctifs </a:t>
            </a:r>
            <a:r>
              <a:rPr u="none" dirty="0">
                <a:solidFill>
                  <a:srgbClr val="333333"/>
                </a:solidFill>
              </a:rPr>
              <a:t>:</a:t>
            </a:r>
            <a:r>
              <a:rPr u="none" spc="-15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appliquer</a:t>
            </a:r>
            <a:r>
              <a:rPr u="none" spc="-10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modifications</a:t>
            </a:r>
            <a:r>
              <a:rPr u="none" spc="-10" dirty="0">
                <a:solidFill>
                  <a:srgbClr val="333333"/>
                </a:solidFill>
              </a:rPr>
              <a:t> </a:t>
            </a:r>
            <a:r>
              <a:rPr u="none" spc="75" dirty="0">
                <a:solidFill>
                  <a:srgbClr val="333333"/>
                </a:solidFill>
              </a:rPr>
              <a:t>depuis</a:t>
            </a:r>
            <a:r>
              <a:rPr u="none" spc="-15" dirty="0">
                <a:solidFill>
                  <a:srgbClr val="333333"/>
                </a:solidFill>
              </a:rPr>
              <a:t> </a:t>
            </a:r>
            <a:r>
              <a:rPr u="none" spc="65" dirty="0">
                <a:solidFill>
                  <a:srgbClr val="333333"/>
                </a:solidFill>
              </a:rPr>
              <a:t>un</a:t>
            </a:r>
            <a:r>
              <a:rPr u="none" spc="-10" dirty="0">
                <a:solidFill>
                  <a:srgbClr val="333333"/>
                </a:solidFill>
              </a:rPr>
              <a:t> </a:t>
            </a:r>
            <a:r>
              <a:rPr u="none" spc="65" dirty="0">
                <a:solidFill>
                  <a:srgbClr val="333333"/>
                </a:solidFill>
              </a:rPr>
              <a:t>"correctif"</a:t>
            </a:r>
            <a:r>
              <a:rPr u="none" spc="-10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( </a:t>
            </a:r>
            <a:r>
              <a:rPr u="none" dirty="0">
                <a:hlinkClick r:id="rId10"/>
              </a:rPr>
              <a:t>J </a:t>
            </a:r>
            <a:r>
              <a:rPr dirty="0">
                <a:hlinkClick r:id="rId10"/>
              </a:rPr>
              <a:t>SON</a:t>
            </a:r>
            <a:r>
              <a:rPr spc="-10" dirty="0">
                <a:hlinkClick r:id="rId10"/>
              </a:rPr>
              <a:t> </a:t>
            </a:r>
            <a:r>
              <a:rPr spc="95" dirty="0">
                <a:hlinkClick r:id="rId10"/>
              </a:rPr>
              <a:t>6902</a:t>
            </a:r>
            <a:r>
              <a:rPr u="none" spc="-15" dirty="0"/>
              <a:t> </a:t>
            </a:r>
            <a:r>
              <a:rPr u="none" spc="50" dirty="0">
                <a:solidFill>
                  <a:srgbClr val="333333"/>
                </a:solidFill>
              </a:rPr>
              <a:t>chemin</a:t>
            </a:r>
            <a:r>
              <a:rPr u="none" spc="-10" dirty="0">
                <a:solidFill>
                  <a:srgbClr val="333333"/>
                </a:solidFill>
              </a:rPr>
              <a:t> </a:t>
            </a:r>
            <a:r>
              <a:rPr u="none" spc="85" dirty="0">
                <a:solidFill>
                  <a:srgbClr val="333333"/>
                </a:solidFill>
              </a:rPr>
              <a:t>ou</a:t>
            </a:r>
            <a:r>
              <a:rPr u="none" spc="-10" dirty="0">
                <a:solidFill>
                  <a:srgbClr val="333333"/>
                </a:solidFill>
              </a:rPr>
              <a:t> fusion </a:t>
            </a:r>
            <a:r>
              <a:rPr u="none" spc="-55" dirty="0">
                <a:solidFill>
                  <a:srgbClr val="333333"/>
                </a:solidFill>
              </a:rPr>
              <a:t>de fichiers )</a:t>
            </a:r>
          </a:p>
          <a:p>
            <a:pPr>
              <a:lnSpc>
                <a:spcPct val="100000"/>
              </a:lnSpc>
              <a:spcBef>
                <a:spcPts val="1680"/>
              </a:spcBef>
            </a:pPr>
            <a:r>
              <a:rPr u="none" spc="50" dirty="0"/>
              <a:t>Personnaliser</a:t>
            </a:r>
            <a:r>
              <a:rPr u="none" spc="-25" dirty="0"/>
              <a:t> </a:t>
            </a:r>
            <a:r>
              <a:rPr u="none" spc="50" dirty="0">
                <a:solidFill>
                  <a:srgbClr val="333333"/>
                </a:solidFill>
              </a:rPr>
              <a:t>peut</a:t>
            </a:r>
            <a:r>
              <a:rPr u="none" spc="-25" dirty="0">
                <a:solidFill>
                  <a:srgbClr val="333333"/>
                </a:solidFill>
              </a:rPr>
              <a:t> </a:t>
            </a:r>
            <a:r>
              <a:rPr u="none" spc="55" dirty="0">
                <a:solidFill>
                  <a:srgbClr val="333333"/>
                </a:solidFill>
              </a:rPr>
              <a:t>être</a:t>
            </a:r>
            <a:r>
              <a:rPr u="none" spc="-25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étendu</a:t>
            </a:r>
            <a:r>
              <a:rPr u="none" spc="-20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avec</a:t>
            </a:r>
            <a:r>
              <a:rPr u="none" spc="-25" dirty="0">
                <a:solidFill>
                  <a:srgbClr val="333333"/>
                </a:solidFill>
              </a:rPr>
              <a:t> </a:t>
            </a:r>
            <a:r>
              <a:rPr u="none" spc="80" dirty="0">
                <a:solidFill>
                  <a:srgbClr val="333333"/>
                </a:solidFill>
              </a:rPr>
              <a:t>ton</a:t>
            </a:r>
            <a:r>
              <a:rPr u="none" spc="-25" dirty="0">
                <a:solidFill>
                  <a:srgbClr val="333333"/>
                </a:solidFill>
              </a:rPr>
              <a:t> </a:t>
            </a:r>
            <a:r>
              <a:rPr u="none" spc="100" dirty="0">
                <a:solidFill>
                  <a:srgbClr val="333333"/>
                </a:solidFill>
              </a:rPr>
              <a:t>propre</a:t>
            </a:r>
            <a:r>
              <a:rPr u="none" spc="-20" dirty="0">
                <a:solidFill>
                  <a:srgbClr val="333333"/>
                </a:solidFill>
              </a:rPr>
              <a:t> </a:t>
            </a:r>
            <a:r>
              <a:rPr u="none" spc="-10" dirty="0">
                <a:solidFill>
                  <a:srgbClr val="333333"/>
                </a:solidFill>
              </a:rPr>
              <a:t>transformateurs.</a:t>
            </a:r>
          </a:p>
        </p:txBody>
      </p:sp>
    </p:spTree>
    <p:extLst>
      <p:ext uri="{BB962C8B-B14F-4D97-AF65-F5344CB8AC3E}">
        <p14:creationId xmlns:p14="http://schemas.microsoft.com/office/powerpoint/2010/main" val="42777337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60" dirty="0"/>
              <a:t>ARCHITECTURE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00250" y="1552574"/>
            <a:ext cx="9534524" cy="5019674"/>
          </a:xfrm>
          <a:prstGeom prst="rect">
            <a:avLst/>
          </a:prstGeom>
        </p:spPr>
      </p:pic>
    </p:spTree>
  </p:cSld>
  <p:clrMapOvr>
    <a:masterClrMapping/>
  </p:clrMapOvr>
</p:sld>
</file>

<file path=ppt/slides/slide4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90231" y="6133494"/>
            <a:ext cx="4386243" cy="388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909267"/>
      </p:ext>
    </p:extLst>
  </p:cSld>
  <p:clrMapOvr>
    <a:masterClrMapping/>
  </p:clrMapOvr>
</p:sld>
</file>

<file path=ppt/slides/slide4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785130" y="5248580"/>
            <a:ext cx="1189355" cy="1731010"/>
            <a:chOff x="6785130" y="5248580"/>
            <a:chExt cx="1189355" cy="1731010"/>
          </a:xfrm>
        </p:grpSpPr>
        <p:sp>
          <p:nvSpPr>
            <p:cNvPr id="3" name="object 3"/>
            <p:cNvSpPr/>
            <p:nvPr/>
          </p:nvSpPr>
          <p:spPr>
            <a:xfrm>
              <a:off x="6785130" y="5248580"/>
              <a:ext cx="1189355" cy="1731010"/>
            </a:xfrm>
            <a:custGeom>
              <a:avLst/>
              <a:gdLst/>
              <a:ahLst/>
              <a:cxnLst/>
              <a:rect l="l" t="t" r="r" b="b"/>
              <a:pathLst>
                <a:path w="1189354" h="1731009">
                  <a:moveTo>
                    <a:pt x="502397" y="1730733"/>
                  </a:moveTo>
                  <a:lnTo>
                    <a:pt x="454683" y="1728286"/>
                  </a:lnTo>
                  <a:lnTo>
                    <a:pt x="405512" y="1721220"/>
                  </a:lnTo>
                  <a:lnTo>
                    <a:pt x="361832" y="1698098"/>
                  </a:lnTo>
                  <a:lnTo>
                    <a:pt x="321247" y="1671732"/>
                  </a:lnTo>
                  <a:lnTo>
                    <a:pt x="283649" y="1642351"/>
                  </a:lnTo>
                  <a:lnTo>
                    <a:pt x="248931" y="1610184"/>
                  </a:lnTo>
                  <a:lnTo>
                    <a:pt x="216986" y="1575458"/>
                  </a:lnTo>
                  <a:lnTo>
                    <a:pt x="187705" y="1538402"/>
                  </a:lnTo>
                  <a:lnTo>
                    <a:pt x="160980" y="1499245"/>
                  </a:lnTo>
                  <a:lnTo>
                    <a:pt x="136705" y="1458214"/>
                  </a:lnTo>
                  <a:lnTo>
                    <a:pt x="114771" y="1415539"/>
                  </a:lnTo>
                  <a:lnTo>
                    <a:pt x="95070" y="1371448"/>
                  </a:lnTo>
                  <a:lnTo>
                    <a:pt x="77494" y="1326168"/>
                  </a:lnTo>
                  <a:lnTo>
                    <a:pt x="61937" y="1279929"/>
                  </a:lnTo>
                  <a:lnTo>
                    <a:pt x="48290" y="1232959"/>
                  </a:lnTo>
                  <a:lnTo>
                    <a:pt x="36446" y="1185486"/>
                  </a:lnTo>
                  <a:lnTo>
                    <a:pt x="26296" y="1137739"/>
                  </a:lnTo>
                  <a:lnTo>
                    <a:pt x="17733" y="1089945"/>
                  </a:lnTo>
                  <a:lnTo>
                    <a:pt x="10649" y="1042335"/>
                  </a:lnTo>
                  <a:lnTo>
                    <a:pt x="5351" y="1008608"/>
                  </a:lnTo>
                  <a:lnTo>
                    <a:pt x="736" y="974714"/>
                  </a:lnTo>
                  <a:lnTo>
                    <a:pt x="0" y="941155"/>
                  </a:lnTo>
                  <a:lnTo>
                    <a:pt x="6334" y="908432"/>
                  </a:lnTo>
                  <a:lnTo>
                    <a:pt x="22459" y="878385"/>
                  </a:lnTo>
                  <a:lnTo>
                    <a:pt x="46952" y="854964"/>
                  </a:lnTo>
                  <a:lnTo>
                    <a:pt x="76801" y="841836"/>
                  </a:lnTo>
                  <a:lnTo>
                    <a:pt x="108993" y="842671"/>
                  </a:lnTo>
                  <a:lnTo>
                    <a:pt x="133374" y="854504"/>
                  </a:lnTo>
                  <a:lnTo>
                    <a:pt x="153850" y="872948"/>
                  </a:lnTo>
                  <a:lnTo>
                    <a:pt x="172095" y="894851"/>
                  </a:lnTo>
                  <a:lnTo>
                    <a:pt x="189781" y="917061"/>
                  </a:lnTo>
                  <a:lnTo>
                    <a:pt x="202170" y="930950"/>
                  </a:lnTo>
                  <a:lnTo>
                    <a:pt x="244640" y="966762"/>
                  </a:lnTo>
                  <a:lnTo>
                    <a:pt x="293684" y="992857"/>
                  </a:lnTo>
                  <a:lnTo>
                    <a:pt x="335216" y="1005123"/>
                  </a:lnTo>
                  <a:lnTo>
                    <a:pt x="359818" y="1006943"/>
                  </a:lnTo>
                  <a:lnTo>
                    <a:pt x="383388" y="1003100"/>
                  </a:lnTo>
                  <a:lnTo>
                    <a:pt x="404323" y="992046"/>
                  </a:lnTo>
                  <a:lnTo>
                    <a:pt x="423548" y="966854"/>
                  </a:lnTo>
                  <a:lnTo>
                    <a:pt x="431363" y="935231"/>
                  </a:lnTo>
                  <a:lnTo>
                    <a:pt x="431312" y="900512"/>
                  </a:lnTo>
                  <a:lnTo>
                    <a:pt x="426937" y="866029"/>
                  </a:lnTo>
                  <a:lnTo>
                    <a:pt x="384088" y="619352"/>
                  </a:lnTo>
                  <a:lnTo>
                    <a:pt x="377832" y="586143"/>
                  </a:lnTo>
                  <a:lnTo>
                    <a:pt x="374284" y="552756"/>
                  </a:lnTo>
                  <a:lnTo>
                    <a:pt x="375310" y="485449"/>
                  </a:lnTo>
                  <a:lnTo>
                    <a:pt x="398036" y="421771"/>
                  </a:lnTo>
                  <a:lnTo>
                    <a:pt x="445981" y="377732"/>
                  </a:lnTo>
                  <a:lnTo>
                    <a:pt x="478269" y="370070"/>
                  </a:lnTo>
                  <a:lnTo>
                    <a:pt x="511351" y="374348"/>
                  </a:lnTo>
                  <a:lnTo>
                    <a:pt x="558756" y="416267"/>
                  </a:lnTo>
                  <a:lnTo>
                    <a:pt x="567475" y="457308"/>
                  </a:lnTo>
                  <a:lnTo>
                    <a:pt x="569468" y="471167"/>
                  </a:lnTo>
                  <a:lnTo>
                    <a:pt x="574132" y="484734"/>
                  </a:lnTo>
                  <a:lnTo>
                    <a:pt x="581557" y="496906"/>
                  </a:lnTo>
                  <a:lnTo>
                    <a:pt x="591604" y="506065"/>
                  </a:lnTo>
                  <a:lnTo>
                    <a:pt x="604134" y="510593"/>
                  </a:lnTo>
                  <a:lnTo>
                    <a:pt x="617375" y="509203"/>
                  </a:lnTo>
                  <a:lnTo>
                    <a:pt x="649512" y="481879"/>
                  </a:lnTo>
                  <a:lnTo>
                    <a:pt x="675181" y="440708"/>
                  </a:lnTo>
                  <a:lnTo>
                    <a:pt x="695969" y="396665"/>
                  </a:lnTo>
                  <a:lnTo>
                    <a:pt x="713241" y="350780"/>
                  </a:lnTo>
                  <a:lnTo>
                    <a:pt x="728365" y="304086"/>
                  </a:lnTo>
                  <a:lnTo>
                    <a:pt x="742904" y="257246"/>
                  </a:lnTo>
                  <a:lnTo>
                    <a:pt x="758531" y="210782"/>
                  </a:lnTo>
                  <a:lnTo>
                    <a:pt x="776779" y="165518"/>
                  </a:lnTo>
                  <a:lnTo>
                    <a:pt x="799185" y="122276"/>
                  </a:lnTo>
                  <a:lnTo>
                    <a:pt x="827386" y="82170"/>
                  </a:lnTo>
                  <a:lnTo>
                    <a:pt x="861654" y="47365"/>
                  </a:lnTo>
                  <a:lnTo>
                    <a:pt x="901474" y="20259"/>
                  </a:lnTo>
                  <a:lnTo>
                    <a:pt x="946329" y="3252"/>
                  </a:lnTo>
                  <a:lnTo>
                    <a:pt x="994748" y="0"/>
                  </a:lnTo>
                  <a:lnTo>
                    <a:pt x="1041884" y="11825"/>
                  </a:lnTo>
                  <a:lnTo>
                    <a:pt x="1082157" y="37627"/>
                  </a:lnTo>
                  <a:lnTo>
                    <a:pt x="1109988" y="76303"/>
                  </a:lnTo>
                  <a:lnTo>
                    <a:pt x="1120758" y="122595"/>
                  </a:lnTo>
                  <a:lnTo>
                    <a:pt x="1116478" y="170574"/>
                  </a:lnTo>
                  <a:lnTo>
                    <a:pt x="1101514" y="218135"/>
                  </a:lnTo>
                  <a:lnTo>
                    <a:pt x="1080232" y="263171"/>
                  </a:lnTo>
                  <a:lnTo>
                    <a:pt x="1055905" y="305212"/>
                  </a:lnTo>
                  <a:lnTo>
                    <a:pt x="1029714" y="345849"/>
                  </a:lnTo>
                  <a:lnTo>
                    <a:pt x="1001659" y="385085"/>
                  </a:lnTo>
                  <a:lnTo>
                    <a:pt x="971740" y="422918"/>
                  </a:lnTo>
                  <a:lnTo>
                    <a:pt x="939956" y="459348"/>
                  </a:lnTo>
                  <a:lnTo>
                    <a:pt x="906308" y="494376"/>
                  </a:lnTo>
                  <a:lnTo>
                    <a:pt x="896624" y="503362"/>
                  </a:lnTo>
                  <a:lnTo>
                    <a:pt x="888684" y="513499"/>
                  </a:lnTo>
                  <a:lnTo>
                    <a:pt x="882490" y="524787"/>
                  </a:lnTo>
                  <a:lnTo>
                    <a:pt x="878039" y="537225"/>
                  </a:lnTo>
                  <a:lnTo>
                    <a:pt x="881020" y="559221"/>
                  </a:lnTo>
                  <a:lnTo>
                    <a:pt x="894405" y="577508"/>
                  </a:lnTo>
                  <a:lnTo>
                    <a:pt x="914486" y="590828"/>
                  </a:lnTo>
                  <a:lnTo>
                    <a:pt x="937552" y="597927"/>
                  </a:lnTo>
                  <a:lnTo>
                    <a:pt x="963763" y="599508"/>
                  </a:lnTo>
                  <a:lnTo>
                    <a:pt x="990127" y="597630"/>
                  </a:lnTo>
                  <a:lnTo>
                    <a:pt x="1016575" y="594412"/>
                  </a:lnTo>
                  <a:lnTo>
                    <a:pt x="1043037" y="591976"/>
                  </a:lnTo>
                  <a:lnTo>
                    <a:pt x="1096245" y="598690"/>
                  </a:lnTo>
                  <a:lnTo>
                    <a:pt x="1137066" y="629618"/>
                  </a:lnTo>
                  <a:lnTo>
                    <a:pt x="1146774" y="663072"/>
                  </a:lnTo>
                  <a:lnTo>
                    <a:pt x="1140637" y="698298"/>
                  </a:lnTo>
                  <a:lnTo>
                    <a:pt x="1123676" y="732660"/>
                  </a:lnTo>
                  <a:lnTo>
                    <a:pt x="1100913" y="763520"/>
                  </a:lnTo>
                  <a:lnTo>
                    <a:pt x="1067650" y="800206"/>
                  </a:lnTo>
                  <a:lnTo>
                    <a:pt x="1032586" y="834716"/>
                  </a:lnTo>
                  <a:lnTo>
                    <a:pt x="995721" y="867048"/>
                  </a:lnTo>
                  <a:lnTo>
                    <a:pt x="957055" y="897204"/>
                  </a:lnTo>
                  <a:lnTo>
                    <a:pt x="916588" y="925182"/>
                  </a:lnTo>
                  <a:lnTo>
                    <a:pt x="874320" y="950984"/>
                  </a:lnTo>
                  <a:lnTo>
                    <a:pt x="851159" y="964032"/>
                  </a:lnTo>
                  <a:lnTo>
                    <a:pt x="828403" y="977820"/>
                  </a:lnTo>
                  <a:lnTo>
                    <a:pt x="807180" y="993477"/>
                  </a:lnTo>
                  <a:lnTo>
                    <a:pt x="788622" y="1012132"/>
                  </a:lnTo>
                  <a:lnTo>
                    <a:pt x="774546" y="1035054"/>
                  </a:lnTo>
                  <a:lnTo>
                    <a:pt x="767068" y="1060932"/>
                  </a:lnTo>
                  <a:lnTo>
                    <a:pt x="767763" y="1087034"/>
                  </a:lnTo>
                  <a:lnTo>
                    <a:pt x="778207" y="1110625"/>
                  </a:lnTo>
                  <a:lnTo>
                    <a:pt x="797609" y="1127437"/>
                  </a:lnTo>
                  <a:lnTo>
                    <a:pt x="822172" y="1135657"/>
                  </a:lnTo>
                  <a:lnTo>
                    <a:pt x="848967" y="1136234"/>
                  </a:lnTo>
                  <a:lnTo>
                    <a:pt x="875064" y="1130115"/>
                  </a:lnTo>
                  <a:lnTo>
                    <a:pt x="898936" y="1119089"/>
                  </a:lnTo>
                  <a:lnTo>
                    <a:pt x="921539" y="1105399"/>
                  </a:lnTo>
                  <a:lnTo>
                    <a:pt x="943668" y="1090676"/>
                  </a:lnTo>
                  <a:lnTo>
                    <a:pt x="966117" y="1076554"/>
                  </a:lnTo>
                  <a:lnTo>
                    <a:pt x="1012311" y="1056566"/>
                  </a:lnTo>
                  <a:lnTo>
                    <a:pt x="1061839" y="1048546"/>
                  </a:lnTo>
                  <a:lnTo>
                    <a:pt x="1109665" y="1055423"/>
                  </a:lnTo>
                  <a:lnTo>
                    <a:pt x="1150754" y="1080125"/>
                  </a:lnTo>
                  <a:lnTo>
                    <a:pt x="1174032" y="1113835"/>
                  </a:lnTo>
                  <a:lnTo>
                    <a:pt x="1186732" y="1152757"/>
                  </a:lnTo>
                  <a:lnTo>
                    <a:pt x="1188803" y="1177311"/>
                  </a:lnTo>
                  <a:lnTo>
                    <a:pt x="1188547" y="1185512"/>
                  </a:lnTo>
                  <a:lnTo>
                    <a:pt x="1179072" y="1233927"/>
                  </a:lnTo>
                  <a:lnTo>
                    <a:pt x="1154746" y="1294406"/>
                  </a:lnTo>
                  <a:lnTo>
                    <a:pt x="1113888" y="1361780"/>
                  </a:lnTo>
                  <a:lnTo>
                    <a:pt x="1087905" y="1399296"/>
                  </a:lnTo>
                  <a:lnTo>
                    <a:pt x="1060012" y="1435332"/>
                  </a:lnTo>
                  <a:lnTo>
                    <a:pt x="1030208" y="1469889"/>
                  </a:lnTo>
                  <a:lnTo>
                    <a:pt x="998492" y="1502967"/>
                  </a:lnTo>
                  <a:lnTo>
                    <a:pt x="965091" y="1534342"/>
                  </a:lnTo>
                  <a:lnTo>
                    <a:pt x="930230" y="1563791"/>
                  </a:lnTo>
                  <a:lnTo>
                    <a:pt x="893910" y="1591313"/>
                  </a:lnTo>
                  <a:lnTo>
                    <a:pt x="856130" y="1616910"/>
                  </a:lnTo>
                  <a:lnTo>
                    <a:pt x="816891" y="1640580"/>
                  </a:lnTo>
                  <a:lnTo>
                    <a:pt x="772631" y="1663463"/>
                  </a:lnTo>
                  <a:lnTo>
                    <a:pt x="728487" y="1683366"/>
                  </a:lnTo>
                  <a:lnTo>
                    <a:pt x="684256" y="1700076"/>
                  </a:lnTo>
                  <a:lnTo>
                    <a:pt x="639735" y="1713381"/>
                  </a:lnTo>
                  <a:lnTo>
                    <a:pt x="594720" y="1723068"/>
                  </a:lnTo>
                  <a:lnTo>
                    <a:pt x="549009" y="1728923"/>
                  </a:lnTo>
                  <a:lnTo>
                    <a:pt x="502397" y="1730733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825678" y="5274893"/>
              <a:ext cx="1127760" cy="1517650"/>
            </a:xfrm>
            <a:custGeom>
              <a:avLst/>
              <a:gdLst/>
              <a:ahLst/>
              <a:cxnLst/>
              <a:rect l="l" t="t" r="r" b="b"/>
              <a:pathLst>
                <a:path w="1127759" h="1517650">
                  <a:moveTo>
                    <a:pt x="1127607" y="1131328"/>
                  </a:moveTo>
                  <a:lnTo>
                    <a:pt x="1124572" y="1131874"/>
                  </a:lnTo>
                  <a:lnTo>
                    <a:pt x="1121702" y="1132865"/>
                  </a:lnTo>
                  <a:lnTo>
                    <a:pt x="1118984" y="1134313"/>
                  </a:lnTo>
                  <a:lnTo>
                    <a:pt x="1082192" y="1151051"/>
                  </a:lnTo>
                  <a:lnTo>
                    <a:pt x="985050" y="1199197"/>
                  </a:lnTo>
                  <a:lnTo>
                    <a:pt x="946873" y="1218844"/>
                  </a:lnTo>
                  <a:lnTo>
                    <a:pt x="861402" y="1263675"/>
                  </a:lnTo>
                  <a:lnTo>
                    <a:pt x="549097" y="1429931"/>
                  </a:lnTo>
                  <a:lnTo>
                    <a:pt x="415404" y="1499908"/>
                  </a:lnTo>
                  <a:lnTo>
                    <a:pt x="427697" y="1415592"/>
                  </a:lnTo>
                  <a:lnTo>
                    <a:pt x="435978" y="1364932"/>
                  </a:lnTo>
                  <a:lnTo>
                    <a:pt x="444881" y="1314399"/>
                  </a:lnTo>
                  <a:lnTo>
                    <a:pt x="454418" y="1263980"/>
                  </a:lnTo>
                  <a:lnTo>
                    <a:pt x="464591" y="1213675"/>
                  </a:lnTo>
                  <a:lnTo>
                    <a:pt x="475386" y="1163497"/>
                  </a:lnTo>
                  <a:lnTo>
                    <a:pt x="486803" y="1113434"/>
                  </a:lnTo>
                  <a:lnTo>
                    <a:pt x="534301" y="916190"/>
                  </a:lnTo>
                  <a:lnTo>
                    <a:pt x="548982" y="859434"/>
                  </a:lnTo>
                  <a:lnTo>
                    <a:pt x="565988" y="822452"/>
                  </a:lnTo>
                  <a:lnTo>
                    <a:pt x="572808" y="818743"/>
                  </a:lnTo>
                  <a:lnTo>
                    <a:pt x="612876" y="799960"/>
                  </a:lnTo>
                  <a:lnTo>
                    <a:pt x="670433" y="774458"/>
                  </a:lnTo>
                  <a:lnTo>
                    <a:pt x="716737" y="754951"/>
                  </a:lnTo>
                  <a:lnTo>
                    <a:pt x="768134" y="734288"/>
                  </a:lnTo>
                  <a:lnTo>
                    <a:pt x="823645" y="713105"/>
                  </a:lnTo>
                  <a:lnTo>
                    <a:pt x="879525" y="693089"/>
                  </a:lnTo>
                  <a:lnTo>
                    <a:pt x="931887" y="675500"/>
                  </a:lnTo>
                  <a:lnTo>
                    <a:pt x="979563" y="660425"/>
                  </a:lnTo>
                  <a:lnTo>
                    <a:pt x="1021372" y="647941"/>
                  </a:lnTo>
                  <a:lnTo>
                    <a:pt x="1082230" y="631431"/>
                  </a:lnTo>
                  <a:lnTo>
                    <a:pt x="1089901" y="629970"/>
                  </a:lnTo>
                  <a:lnTo>
                    <a:pt x="1097343" y="627748"/>
                  </a:lnTo>
                  <a:lnTo>
                    <a:pt x="1104544" y="624738"/>
                  </a:lnTo>
                  <a:lnTo>
                    <a:pt x="1096632" y="624890"/>
                  </a:lnTo>
                  <a:lnTo>
                    <a:pt x="1088796" y="625792"/>
                  </a:lnTo>
                  <a:lnTo>
                    <a:pt x="1037793" y="636854"/>
                  </a:lnTo>
                  <a:lnTo>
                    <a:pt x="968883" y="655332"/>
                  </a:lnTo>
                  <a:lnTo>
                    <a:pt x="918870" y="670420"/>
                  </a:lnTo>
                  <a:lnTo>
                    <a:pt x="869264" y="686803"/>
                  </a:lnTo>
                  <a:lnTo>
                    <a:pt x="820077" y="704481"/>
                  </a:lnTo>
                  <a:lnTo>
                    <a:pt x="764514" y="725906"/>
                  </a:lnTo>
                  <a:lnTo>
                    <a:pt x="713232" y="747090"/>
                  </a:lnTo>
                  <a:lnTo>
                    <a:pt x="667283" y="767346"/>
                  </a:lnTo>
                  <a:lnTo>
                    <a:pt x="627710" y="786015"/>
                  </a:lnTo>
                  <a:lnTo>
                    <a:pt x="571322" y="815771"/>
                  </a:lnTo>
                  <a:lnTo>
                    <a:pt x="564299" y="819150"/>
                  </a:lnTo>
                  <a:lnTo>
                    <a:pt x="574357" y="778802"/>
                  </a:lnTo>
                  <a:lnTo>
                    <a:pt x="592975" y="726465"/>
                  </a:lnTo>
                  <a:lnTo>
                    <a:pt x="613041" y="674662"/>
                  </a:lnTo>
                  <a:lnTo>
                    <a:pt x="634555" y="623392"/>
                  </a:lnTo>
                  <a:lnTo>
                    <a:pt x="655523" y="575310"/>
                  </a:lnTo>
                  <a:lnTo>
                    <a:pt x="676605" y="528789"/>
                  </a:lnTo>
                  <a:lnTo>
                    <a:pt x="697585" y="483870"/>
                  </a:lnTo>
                  <a:lnTo>
                    <a:pt x="718312" y="440550"/>
                  </a:lnTo>
                  <a:lnTo>
                    <a:pt x="738682" y="398856"/>
                  </a:lnTo>
                  <a:lnTo>
                    <a:pt x="758761" y="358914"/>
                  </a:lnTo>
                  <a:lnTo>
                    <a:pt x="778586" y="320852"/>
                  </a:lnTo>
                  <a:lnTo>
                    <a:pt x="798207" y="284772"/>
                  </a:lnTo>
                  <a:lnTo>
                    <a:pt x="823366" y="240766"/>
                  </a:lnTo>
                  <a:lnTo>
                    <a:pt x="849807" y="197586"/>
                  </a:lnTo>
                  <a:lnTo>
                    <a:pt x="877506" y="155244"/>
                  </a:lnTo>
                  <a:lnTo>
                    <a:pt x="906475" y="113741"/>
                  </a:lnTo>
                  <a:lnTo>
                    <a:pt x="936726" y="73050"/>
                  </a:lnTo>
                  <a:lnTo>
                    <a:pt x="961123" y="41529"/>
                  </a:lnTo>
                  <a:lnTo>
                    <a:pt x="990587" y="5067"/>
                  </a:lnTo>
                  <a:lnTo>
                    <a:pt x="994156" y="152"/>
                  </a:lnTo>
                  <a:lnTo>
                    <a:pt x="959269" y="40208"/>
                  </a:lnTo>
                  <a:lnTo>
                    <a:pt x="934199" y="71120"/>
                  </a:lnTo>
                  <a:lnTo>
                    <a:pt x="903287" y="111455"/>
                  </a:lnTo>
                  <a:lnTo>
                    <a:pt x="873734" y="152692"/>
                  </a:lnTo>
                  <a:lnTo>
                    <a:pt x="845527" y="194818"/>
                  </a:lnTo>
                  <a:lnTo>
                    <a:pt x="818667" y="237858"/>
                  </a:lnTo>
                  <a:lnTo>
                    <a:pt x="793153" y="281800"/>
                  </a:lnTo>
                  <a:lnTo>
                    <a:pt x="773201" y="317792"/>
                  </a:lnTo>
                  <a:lnTo>
                    <a:pt x="753071" y="355815"/>
                  </a:lnTo>
                  <a:lnTo>
                    <a:pt x="732751" y="395744"/>
                  </a:lnTo>
                  <a:lnTo>
                    <a:pt x="712216" y="437426"/>
                  </a:lnTo>
                  <a:lnTo>
                    <a:pt x="691324" y="480745"/>
                  </a:lnTo>
                  <a:lnTo>
                    <a:pt x="670102" y="525665"/>
                  </a:lnTo>
                  <a:lnTo>
                    <a:pt x="648779" y="572185"/>
                  </a:lnTo>
                  <a:lnTo>
                    <a:pt x="627557" y="620268"/>
                  </a:lnTo>
                  <a:lnTo>
                    <a:pt x="605840" y="671537"/>
                  </a:lnTo>
                  <a:lnTo>
                    <a:pt x="585558" y="723341"/>
                  </a:lnTo>
                  <a:lnTo>
                    <a:pt x="566712" y="775677"/>
                  </a:lnTo>
                  <a:lnTo>
                    <a:pt x="551180" y="822858"/>
                  </a:lnTo>
                  <a:lnTo>
                    <a:pt x="551002" y="821448"/>
                  </a:lnTo>
                  <a:lnTo>
                    <a:pt x="549617" y="815047"/>
                  </a:lnTo>
                  <a:lnTo>
                    <a:pt x="540778" y="785469"/>
                  </a:lnTo>
                  <a:lnTo>
                    <a:pt x="486067" y="586943"/>
                  </a:lnTo>
                  <a:lnTo>
                    <a:pt x="472160" y="538429"/>
                  </a:lnTo>
                  <a:lnTo>
                    <a:pt x="458508" y="493471"/>
                  </a:lnTo>
                  <a:lnTo>
                    <a:pt x="445350" y="453047"/>
                  </a:lnTo>
                  <a:lnTo>
                    <a:pt x="422059" y="389610"/>
                  </a:lnTo>
                  <a:lnTo>
                    <a:pt x="413169" y="368388"/>
                  </a:lnTo>
                  <a:lnTo>
                    <a:pt x="410908" y="362153"/>
                  </a:lnTo>
                  <a:lnTo>
                    <a:pt x="407987" y="356247"/>
                  </a:lnTo>
                  <a:lnTo>
                    <a:pt x="404380" y="350685"/>
                  </a:lnTo>
                  <a:lnTo>
                    <a:pt x="405752" y="357149"/>
                  </a:lnTo>
                  <a:lnTo>
                    <a:pt x="407682" y="363448"/>
                  </a:lnTo>
                  <a:lnTo>
                    <a:pt x="410184" y="369582"/>
                  </a:lnTo>
                  <a:lnTo>
                    <a:pt x="438848" y="455256"/>
                  </a:lnTo>
                  <a:lnTo>
                    <a:pt x="451231" y="495795"/>
                  </a:lnTo>
                  <a:lnTo>
                    <a:pt x="464375" y="540778"/>
                  </a:lnTo>
                  <a:lnTo>
                    <a:pt x="504367" y="682764"/>
                  </a:lnTo>
                  <a:lnTo>
                    <a:pt x="516280" y="723544"/>
                  </a:lnTo>
                  <a:lnTo>
                    <a:pt x="527126" y="758939"/>
                  </a:lnTo>
                  <a:lnTo>
                    <a:pt x="536575" y="787755"/>
                  </a:lnTo>
                  <a:lnTo>
                    <a:pt x="544233" y="809663"/>
                  </a:lnTo>
                  <a:lnTo>
                    <a:pt x="546061" y="816063"/>
                  </a:lnTo>
                  <a:lnTo>
                    <a:pt x="548589" y="822159"/>
                  </a:lnTo>
                  <a:lnTo>
                    <a:pt x="550354" y="825347"/>
                  </a:lnTo>
                  <a:lnTo>
                    <a:pt x="549300" y="828560"/>
                  </a:lnTo>
                  <a:lnTo>
                    <a:pt x="533806" y="884897"/>
                  </a:lnTo>
                  <a:lnTo>
                    <a:pt x="478904" y="1110716"/>
                  </a:lnTo>
                  <a:lnTo>
                    <a:pt x="467474" y="1160881"/>
                  </a:lnTo>
                  <a:lnTo>
                    <a:pt x="456692" y="1211173"/>
                  </a:lnTo>
                  <a:lnTo>
                    <a:pt x="446557" y="1261592"/>
                  </a:lnTo>
                  <a:lnTo>
                    <a:pt x="437070" y="1312125"/>
                  </a:lnTo>
                  <a:lnTo>
                    <a:pt x="428231" y="1362786"/>
                  </a:lnTo>
                  <a:lnTo>
                    <a:pt x="420027" y="1413560"/>
                  </a:lnTo>
                  <a:lnTo>
                    <a:pt x="412483" y="1464462"/>
                  </a:lnTo>
                  <a:lnTo>
                    <a:pt x="407936" y="1497977"/>
                  </a:lnTo>
                  <a:lnTo>
                    <a:pt x="407060" y="1496733"/>
                  </a:lnTo>
                  <a:lnTo>
                    <a:pt x="403936" y="1491830"/>
                  </a:lnTo>
                  <a:lnTo>
                    <a:pt x="399923" y="1484833"/>
                  </a:lnTo>
                  <a:lnTo>
                    <a:pt x="395160" y="1476946"/>
                  </a:lnTo>
                  <a:lnTo>
                    <a:pt x="350532" y="1404340"/>
                  </a:lnTo>
                  <a:lnTo>
                    <a:pt x="330809" y="1371663"/>
                  </a:lnTo>
                  <a:lnTo>
                    <a:pt x="309270" y="1335316"/>
                  </a:lnTo>
                  <a:lnTo>
                    <a:pt x="286118" y="1295755"/>
                  </a:lnTo>
                  <a:lnTo>
                    <a:pt x="261543" y="1253375"/>
                  </a:lnTo>
                  <a:lnTo>
                    <a:pt x="181952" y="1115110"/>
                  </a:lnTo>
                  <a:lnTo>
                    <a:pt x="155879" y="1070432"/>
                  </a:lnTo>
                  <a:lnTo>
                    <a:pt x="130924" y="1028230"/>
                  </a:lnTo>
                  <a:lnTo>
                    <a:pt x="107315" y="988898"/>
                  </a:lnTo>
                  <a:lnTo>
                    <a:pt x="85267" y="952855"/>
                  </a:lnTo>
                  <a:lnTo>
                    <a:pt x="65011" y="920508"/>
                  </a:lnTo>
                  <a:lnTo>
                    <a:pt x="38696" y="879627"/>
                  </a:lnTo>
                  <a:lnTo>
                    <a:pt x="18300" y="849249"/>
                  </a:lnTo>
                  <a:lnTo>
                    <a:pt x="13093" y="841514"/>
                  </a:lnTo>
                  <a:lnTo>
                    <a:pt x="8178" y="834517"/>
                  </a:lnTo>
                  <a:lnTo>
                    <a:pt x="1930" y="825881"/>
                  </a:lnTo>
                  <a:lnTo>
                    <a:pt x="0" y="823950"/>
                  </a:lnTo>
                  <a:lnTo>
                    <a:pt x="901" y="826516"/>
                  </a:lnTo>
                  <a:lnTo>
                    <a:pt x="2133" y="828890"/>
                  </a:lnTo>
                  <a:lnTo>
                    <a:pt x="3721" y="831088"/>
                  </a:lnTo>
                  <a:lnTo>
                    <a:pt x="15621" y="850887"/>
                  </a:lnTo>
                  <a:lnTo>
                    <a:pt x="60261" y="923632"/>
                  </a:lnTo>
                  <a:lnTo>
                    <a:pt x="80035" y="956259"/>
                  </a:lnTo>
                  <a:lnTo>
                    <a:pt x="101612" y="992555"/>
                  </a:lnTo>
                  <a:lnTo>
                    <a:pt x="124790" y="1032090"/>
                  </a:lnTo>
                  <a:lnTo>
                    <a:pt x="149377" y="1074470"/>
                  </a:lnTo>
                  <a:lnTo>
                    <a:pt x="228968" y="1212735"/>
                  </a:lnTo>
                  <a:lnTo>
                    <a:pt x="255016" y="1257427"/>
                  </a:lnTo>
                  <a:lnTo>
                    <a:pt x="279946" y="1299679"/>
                  </a:lnTo>
                  <a:lnTo>
                    <a:pt x="303555" y="1339049"/>
                  </a:lnTo>
                  <a:lnTo>
                    <a:pt x="325615" y="1375117"/>
                  </a:lnTo>
                  <a:lnTo>
                    <a:pt x="345909" y="1407464"/>
                  </a:lnTo>
                  <a:lnTo>
                    <a:pt x="372097" y="1448231"/>
                  </a:lnTo>
                  <a:lnTo>
                    <a:pt x="405726" y="1497634"/>
                  </a:lnTo>
                  <a:lnTo>
                    <a:pt x="407187" y="1499946"/>
                  </a:lnTo>
                  <a:lnTo>
                    <a:pt x="407606" y="1500479"/>
                  </a:lnTo>
                  <a:lnTo>
                    <a:pt x="405574" y="1515478"/>
                  </a:lnTo>
                  <a:lnTo>
                    <a:pt x="413016" y="1517269"/>
                  </a:lnTo>
                  <a:lnTo>
                    <a:pt x="415112" y="1502054"/>
                  </a:lnTo>
                  <a:lnTo>
                    <a:pt x="415467" y="1501914"/>
                  </a:lnTo>
                  <a:lnTo>
                    <a:pt x="417918" y="1500606"/>
                  </a:lnTo>
                  <a:lnTo>
                    <a:pt x="455599" y="1483855"/>
                  </a:lnTo>
                  <a:lnTo>
                    <a:pt x="552792" y="1435696"/>
                  </a:lnTo>
                  <a:lnTo>
                    <a:pt x="632333" y="1394358"/>
                  </a:lnTo>
                  <a:lnTo>
                    <a:pt x="988783" y="1204899"/>
                  </a:lnTo>
                  <a:lnTo>
                    <a:pt x="1099934" y="1146810"/>
                  </a:lnTo>
                  <a:lnTo>
                    <a:pt x="1120609" y="1135799"/>
                  </a:lnTo>
                  <a:lnTo>
                    <a:pt x="1123175" y="1134656"/>
                  </a:lnTo>
                  <a:lnTo>
                    <a:pt x="1125499" y="1133170"/>
                  </a:lnTo>
                  <a:lnTo>
                    <a:pt x="1127607" y="1131328"/>
                  </a:lnTo>
                  <a:close/>
                </a:path>
              </a:pathLst>
            </a:custGeom>
            <a:solidFill>
              <a:srgbClr val="DFDF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5094221" y="3772801"/>
            <a:ext cx="1638300" cy="3141980"/>
            <a:chOff x="5094221" y="3772801"/>
            <a:chExt cx="1638300" cy="3141980"/>
          </a:xfrm>
        </p:grpSpPr>
        <p:sp>
          <p:nvSpPr>
            <p:cNvPr id="6" name="object 6"/>
            <p:cNvSpPr/>
            <p:nvPr/>
          </p:nvSpPr>
          <p:spPr>
            <a:xfrm>
              <a:off x="5094221" y="3772801"/>
              <a:ext cx="1638300" cy="3077845"/>
            </a:xfrm>
            <a:custGeom>
              <a:avLst/>
              <a:gdLst/>
              <a:ahLst/>
              <a:cxnLst/>
              <a:rect l="l" t="t" r="r" b="b"/>
              <a:pathLst>
                <a:path w="1638300" h="3077845">
                  <a:moveTo>
                    <a:pt x="1054066" y="3077826"/>
                  </a:moveTo>
                  <a:lnTo>
                    <a:pt x="796825" y="3011321"/>
                  </a:lnTo>
                  <a:lnTo>
                    <a:pt x="714020" y="2982553"/>
                  </a:lnTo>
                  <a:lnTo>
                    <a:pt x="636993" y="2952938"/>
                  </a:lnTo>
                  <a:lnTo>
                    <a:pt x="565594" y="2922658"/>
                  </a:lnTo>
                  <a:lnTo>
                    <a:pt x="499670" y="2891894"/>
                  </a:lnTo>
                  <a:lnTo>
                    <a:pt x="439071" y="2860828"/>
                  </a:lnTo>
                  <a:lnTo>
                    <a:pt x="383644" y="2829642"/>
                  </a:lnTo>
                  <a:lnTo>
                    <a:pt x="333240" y="2798518"/>
                  </a:lnTo>
                  <a:lnTo>
                    <a:pt x="287705" y="2767636"/>
                  </a:lnTo>
                  <a:lnTo>
                    <a:pt x="246889" y="2737179"/>
                  </a:lnTo>
                  <a:lnTo>
                    <a:pt x="210641" y="2707329"/>
                  </a:lnTo>
                  <a:lnTo>
                    <a:pt x="178810" y="2678267"/>
                  </a:lnTo>
                  <a:lnTo>
                    <a:pt x="151242" y="2650174"/>
                  </a:lnTo>
                  <a:lnTo>
                    <a:pt x="108297" y="2597626"/>
                  </a:lnTo>
                  <a:lnTo>
                    <a:pt x="80595" y="2551138"/>
                  </a:lnTo>
                  <a:lnTo>
                    <a:pt x="66925" y="2512162"/>
                  </a:lnTo>
                  <a:lnTo>
                    <a:pt x="64973" y="2495946"/>
                  </a:lnTo>
                  <a:lnTo>
                    <a:pt x="72915" y="2455215"/>
                  </a:lnTo>
                  <a:lnTo>
                    <a:pt x="96768" y="2426945"/>
                  </a:lnTo>
                  <a:lnTo>
                    <a:pt x="132780" y="2409188"/>
                  </a:lnTo>
                  <a:lnTo>
                    <a:pt x="177198" y="2399999"/>
                  </a:lnTo>
                  <a:lnTo>
                    <a:pt x="226269" y="2397430"/>
                  </a:lnTo>
                  <a:lnTo>
                    <a:pt x="276241" y="2399536"/>
                  </a:lnTo>
                  <a:lnTo>
                    <a:pt x="336157" y="2405613"/>
                  </a:lnTo>
                  <a:lnTo>
                    <a:pt x="394030" y="2412698"/>
                  </a:lnTo>
                  <a:lnTo>
                    <a:pt x="444069" y="2417725"/>
                  </a:lnTo>
                  <a:lnTo>
                    <a:pt x="480482" y="2417633"/>
                  </a:lnTo>
                  <a:lnTo>
                    <a:pt x="497478" y="2409356"/>
                  </a:lnTo>
                  <a:lnTo>
                    <a:pt x="501042" y="2392939"/>
                  </a:lnTo>
                  <a:lnTo>
                    <a:pt x="497311" y="2376661"/>
                  </a:lnTo>
                  <a:lnTo>
                    <a:pt x="484736" y="2359770"/>
                  </a:lnTo>
                  <a:lnTo>
                    <a:pt x="461771" y="2341512"/>
                  </a:lnTo>
                  <a:lnTo>
                    <a:pt x="419442" y="2313130"/>
                  </a:lnTo>
                  <a:lnTo>
                    <a:pt x="384412" y="2288627"/>
                  </a:lnTo>
                  <a:lnTo>
                    <a:pt x="343286" y="2258476"/>
                  </a:lnTo>
                  <a:lnTo>
                    <a:pt x="298427" y="2223594"/>
                  </a:lnTo>
                  <a:lnTo>
                    <a:pt x="252195" y="2184902"/>
                  </a:lnTo>
                  <a:lnTo>
                    <a:pt x="206952" y="2143317"/>
                  </a:lnTo>
                  <a:lnTo>
                    <a:pt x="165058" y="2099760"/>
                  </a:lnTo>
                  <a:lnTo>
                    <a:pt x="128877" y="2055149"/>
                  </a:lnTo>
                  <a:lnTo>
                    <a:pt x="100768" y="2010403"/>
                  </a:lnTo>
                  <a:lnTo>
                    <a:pt x="83093" y="1966441"/>
                  </a:lnTo>
                  <a:lnTo>
                    <a:pt x="78215" y="1924183"/>
                  </a:lnTo>
                  <a:lnTo>
                    <a:pt x="88557" y="1884233"/>
                  </a:lnTo>
                  <a:lnTo>
                    <a:pt x="112657" y="1853304"/>
                  </a:lnTo>
                  <a:lnTo>
                    <a:pt x="147675" y="1830265"/>
                  </a:lnTo>
                  <a:lnTo>
                    <a:pt x="190769" y="1813985"/>
                  </a:lnTo>
                  <a:lnTo>
                    <a:pt x="239099" y="1803333"/>
                  </a:lnTo>
                  <a:lnTo>
                    <a:pt x="289823" y="1797179"/>
                  </a:lnTo>
                  <a:lnTo>
                    <a:pt x="340100" y="1794392"/>
                  </a:lnTo>
                  <a:lnTo>
                    <a:pt x="387090" y="1793841"/>
                  </a:lnTo>
                  <a:lnTo>
                    <a:pt x="459842" y="1794925"/>
                  </a:lnTo>
                  <a:lnTo>
                    <a:pt x="479922" y="1794297"/>
                  </a:lnTo>
                  <a:lnTo>
                    <a:pt x="505215" y="1783971"/>
                  </a:lnTo>
                  <a:lnTo>
                    <a:pt x="511984" y="1765359"/>
                  </a:lnTo>
                  <a:lnTo>
                    <a:pt x="505698" y="1743958"/>
                  </a:lnTo>
                  <a:lnTo>
                    <a:pt x="295684" y="1536931"/>
                  </a:lnTo>
                  <a:lnTo>
                    <a:pt x="203452" y="1449807"/>
                  </a:lnTo>
                  <a:lnTo>
                    <a:pt x="161460" y="1410710"/>
                  </a:lnTo>
                  <a:lnTo>
                    <a:pt x="124932" y="1377265"/>
                  </a:lnTo>
                  <a:lnTo>
                    <a:pt x="81748" y="1334796"/>
                  </a:lnTo>
                  <a:lnTo>
                    <a:pt x="47158" y="1293092"/>
                  </a:lnTo>
                  <a:lnTo>
                    <a:pt x="21667" y="1252353"/>
                  </a:lnTo>
                  <a:lnTo>
                    <a:pt x="5779" y="1212781"/>
                  </a:lnTo>
                  <a:lnTo>
                    <a:pt x="0" y="1174574"/>
                  </a:lnTo>
                  <a:lnTo>
                    <a:pt x="4833" y="1137935"/>
                  </a:lnTo>
                  <a:lnTo>
                    <a:pt x="20785" y="1103063"/>
                  </a:lnTo>
                  <a:lnTo>
                    <a:pt x="52414" y="1075380"/>
                  </a:lnTo>
                  <a:lnTo>
                    <a:pt x="95225" y="1064606"/>
                  </a:lnTo>
                  <a:lnTo>
                    <a:pt x="144533" y="1065551"/>
                  </a:lnTo>
                  <a:lnTo>
                    <a:pt x="195652" y="1073031"/>
                  </a:lnTo>
                  <a:lnTo>
                    <a:pt x="243894" y="1081858"/>
                  </a:lnTo>
                  <a:lnTo>
                    <a:pt x="284573" y="1086846"/>
                  </a:lnTo>
                  <a:lnTo>
                    <a:pt x="323361" y="1074701"/>
                  </a:lnTo>
                  <a:lnTo>
                    <a:pt x="339789" y="1045373"/>
                  </a:lnTo>
                  <a:lnTo>
                    <a:pt x="342967" y="1015543"/>
                  </a:lnTo>
                  <a:lnTo>
                    <a:pt x="342002" y="1001892"/>
                  </a:lnTo>
                  <a:lnTo>
                    <a:pt x="327294" y="964646"/>
                  </a:lnTo>
                  <a:lnTo>
                    <a:pt x="287493" y="853670"/>
                  </a:lnTo>
                  <a:lnTo>
                    <a:pt x="229085" y="670107"/>
                  </a:lnTo>
                  <a:lnTo>
                    <a:pt x="158556" y="415102"/>
                  </a:lnTo>
                  <a:lnTo>
                    <a:pt x="128802" y="187458"/>
                  </a:lnTo>
                  <a:lnTo>
                    <a:pt x="160100" y="64091"/>
                  </a:lnTo>
                  <a:lnTo>
                    <a:pt x="210004" y="13310"/>
                  </a:lnTo>
                  <a:lnTo>
                    <a:pt x="236071" y="3426"/>
                  </a:lnTo>
                  <a:lnTo>
                    <a:pt x="232798" y="4765"/>
                  </a:lnTo>
                  <a:lnTo>
                    <a:pt x="260936" y="0"/>
                  </a:lnTo>
                  <a:lnTo>
                    <a:pt x="330807" y="18416"/>
                  </a:lnTo>
                  <a:lnTo>
                    <a:pt x="420596" y="109083"/>
                  </a:lnTo>
                  <a:lnTo>
                    <a:pt x="508488" y="321072"/>
                  </a:lnTo>
                  <a:lnTo>
                    <a:pt x="573993" y="577440"/>
                  </a:lnTo>
                  <a:lnTo>
                    <a:pt x="614532" y="765740"/>
                  </a:lnTo>
                  <a:lnTo>
                    <a:pt x="635152" y="881789"/>
                  </a:lnTo>
                  <a:lnTo>
                    <a:pt x="640903" y="921402"/>
                  </a:lnTo>
                  <a:lnTo>
                    <a:pt x="646817" y="933648"/>
                  </a:lnTo>
                  <a:lnTo>
                    <a:pt x="664336" y="957778"/>
                  </a:lnTo>
                  <a:lnTo>
                    <a:pt x="693125" y="974879"/>
                  </a:lnTo>
                  <a:lnTo>
                    <a:pt x="732849" y="966036"/>
                  </a:lnTo>
                  <a:lnTo>
                    <a:pt x="765696" y="941441"/>
                  </a:lnTo>
                  <a:lnTo>
                    <a:pt x="803156" y="909725"/>
                  </a:lnTo>
                  <a:lnTo>
                    <a:pt x="843765" y="877753"/>
                  </a:lnTo>
                  <a:lnTo>
                    <a:pt x="886060" y="852390"/>
                  </a:lnTo>
                  <a:lnTo>
                    <a:pt x="928578" y="840499"/>
                  </a:lnTo>
                  <a:lnTo>
                    <a:pt x="969856" y="848946"/>
                  </a:lnTo>
                  <a:lnTo>
                    <a:pt x="1001064" y="871231"/>
                  </a:lnTo>
                  <a:lnTo>
                    <a:pt x="1023490" y="900577"/>
                  </a:lnTo>
                  <a:lnTo>
                    <a:pt x="1037463" y="936576"/>
                  </a:lnTo>
                  <a:lnTo>
                    <a:pt x="1043311" y="978817"/>
                  </a:lnTo>
                  <a:lnTo>
                    <a:pt x="1041362" y="1026894"/>
                  </a:lnTo>
                  <a:lnTo>
                    <a:pt x="1031943" y="1080398"/>
                  </a:lnTo>
                  <a:lnTo>
                    <a:pt x="1015383" y="1138919"/>
                  </a:lnTo>
                  <a:lnTo>
                    <a:pt x="1000174" y="1186250"/>
                  </a:lnTo>
                  <a:lnTo>
                    <a:pt x="983082" y="1241159"/>
                  </a:lnTo>
                  <a:lnTo>
                    <a:pt x="964870" y="1300896"/>
                  </a:lnTo>
                  <a:lnTo>
                    <a:pt x="928123" y="1423852"/>
                  </a:lnTo>
                  <a:lnTo>
                    <a:pt x="869876" y="1623199"/>
                  </a:lnTo>
                  <a:lnTo>
                    <a:pt x="867184" y="1646095"/>
                  </a:lnTo>
                  <a:lnTo>
                    <a:pt x="872442" y="1667777"/>
                  </a:lnTo>
                  <a:lnTo>
                    <a:pt x="887576" y="1680672"/>
                  </a:lnTo>
                  <a:lnTo>
                    <a:pt x="914510" y="1677206"/>
                  </a:lnTo>
                  <a:lnTo>
                    <a:pt x="932164" y="1667822"/>
                  </a:lnTo>
                  <a:lnTo>
                    <a:pt x="994646" y="1630842"/>
                  </a:lnTo>
                  <a:lnTo>
                    <a:pt x="1035664" y="1608027"/>
                  </a:lnTo>
                  <a:lnTo>
                    <a:pt x="1080661" y="1585518"/>
                  </a:lnTo>
                  <a:lnTo>
                    <a:pt x="1127732" y="1565705"/>
                  </a:lnTo>
                  <a:lnTo>
                    <a:pt x="1174971" y="1550978"/>
                  </a:lnTo>
                  <a:lnTo>
                    <a:pt x="1220475" y="1543731"/>
                  </a:lnTo>
                  <a:lnTo>
                    <a:pt x="1262338" y="1546352"/>
                  </a:lnTo>
                  <a:lnTo>
                    <a:pt x="1298657" y="1561233"/>
                  </a:lnTo>
                  <a:lnTo>
                    <a:pt x="1327525" y="1590766"/>
                  </a:lnTo>
                  <a:lnTo>
                    <a:pt x="1344327" y="1629858"/>
                  </a:lnTo>
                  <a:lnTo>
                    <a:pt x="1350863" y="1676786"/>
                  </a:lnTo>
                  <a:lnTo>
                    <a:pt x="1348726" y="1729580"/>
                  </a:lnTo>
                  <a:lnTo>
                    <a:pt x="1339510" y="1786269"/>
                  </a:lnTo>
                  <a:lnTo>
                    <a:pt x="1324808" y="1844881"/>
                  </a:lnTo>
                  <a:lnTo>
                    <a:pt x="1306212" y="1903446"/>
                  </a:lnTo>
                  <a:lnTo>
                    <a:pt x="1285317" y="1959994"/>
                  </a:lnTo>
                  <a:lnTo>
                    <a:pt x="1263715" y="2012553"/>
                  </a:lnTo>
                  <a:lnTo>
                    <a:pt x="1242999" y="2059152"/>
                  </a:lnTo>
                  <a:lnTo>
                    <a:pt x="1224763" y="2097821"/>
                  </a:lnTo>
                  <a:lnTo>
                    <a:pt x="1202103" y="2143485"/>
                  </a:lnTo>
                  <a:lnTo>
                    <a:pt x="1191265" y="2170751"/>
                  </a:lnTo>
                  <a:lnTo>
                    <a:pt x="1188824" y="2191671"/>
                  </a:lnTo>
                  <a:lnTo>
                    <a:pt x="1193692" y="2207653"/>
                  </a:lnTo>
                  <a:lnTo>
                    <a:pt x="1204781" y="2220107"/>
                  </a:lnTo>
                  <a:lnTo>
                    <a:pt x="1223418" y="2218755"/>
                  </a:lnTo>
                  <a:lnTo>
                    <a:pt x="1254895" y="2200577"/>
                  </a:lnTo>
                  <a:lnTo>
                    <a:pt x="1295770" y="2171173"/>
                  </a:lnTo>
                  <a:lnTo>
                    <a:pt x="1342602" y="2136142"/>
                  </a:lnTo>
                  <a:lnTo>
                    <a:pt x="1391947" y="2101082"/>
                  </a:lnTo>
                  <a:lnTo>
                    <a:pt x="1434562" y="2074462"/>
                  </a:lnTo>
                  <a:lnTo>
                    <a:pt x="1478504" y="2052321"/>
                  </a:lnTo>
                  <a:lnTo>
                    <a:pt x="1521553" y="2038223"/>
                  </a:lnTo>
                  <a:lnTo>
                    <a:pt x="1561490" y="2035729"/>
                  </a:lnTo>
                  <a:lnTo>
                    <a:pt x="1596096" y="2048403"/>
                  </a:lnTo>
                  <a:lnTo>
                    <a:pt x="1623151" y="2079807"/>
                  </a:lnTo>
                  <a:lnTo>
                    <a:pt x="1637008" y="2135465"/>
                  </a:lnTo>
                  <a:lnTo>
                    <a:pt x="1637703" y="2160870"/>
                  </a:lnTo>
                  <a:lnTo>
                    <a:pt x="1636067" y="2189564"/>
                  </a:lnTo>
                  <a:lnTo>
                    <a:pt x="1624911" y="2256491"/>
                  </a:lnTo>
                  <a:lnTo>
                    <a:pt x="1614948" y="2294560"/>
                  </a:lnTo>
                  <a:lnTo>
                    <a:pt x="1601765" y="2335590"/>
                  </a:lnTo>
                  <a:lnTo>
                    <a:pt x="1585142" y="2379499"/>
                  </a:lnTo>
                  <a:lnTo>
                    <a:pt x="1564855" y="2426203"/>
                  </a:lnTo>
                  <a:lnTo>
                    <a:pt x="1540683" y="2475623"/>
                  </a:lnTo>
                  <a:lnTo>
                    <a:pt x="1512404" y="2527674"/>
                  </a:lnTo>
                  <a:lnTo>
                    <a:pt x="1479796" y="2582276"/>
                  </a:lnTo>
                  <a:lnTo>
                    <a:pt x="1442638" y="2639345"/>
                  </a:lnTo>
                  <a:lnTo>
                    <a:pt x="1400707" y="2698800"/>
                  </a:lnTo>
                  <a:lnTo>
                    <a:pt x="1353781" y="2760560"/>
                  </a:lnTo>
                  <a:lnTo>
                    <a:pt x="1301639" y="2824540"/>
                  </a:lnTo>
                  <a:lnTo>
                    <a:pt x="1244059" y="2890661"/>
                  </a:lnTo>
                  <a:lnTo>
                    <a:pt x="1054066" y="3077826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313476" y="4123194"/>
              <a:ext cx="1174115" cy="2791460"/>
            </a:xfrm>
            <a:custGeom>
              <a:avLst/>
              <a:gdLst/>
              <a:ahLst/>
              <a:cxnLst/>
              <a:rect l="l" t="t" r="r" b="b"/>
              <a:pathLst>
                <a:path w="1174114" h="2791459">
                  <a:moveTo>
                    <a:pt x="565962" y="1771827"/>
                  </a:moveTo>
                  <a:lnTo>
                    <a:pt x="560730" y="1768767"/>
                  </a:lnTo>
                  <a:lnTo>
                    <a:pt x="555218" y="1766341"/>
                  </a:lnTo>
                  <a:lnTo>
                    <a:pt x="549440" y="1764538"/>
                  </a:lnTo>
                  <a:lnTo>
                    <a:pt x="503174" y="1747570"/>
                  </a:lnTo>
                  <a:lnTo>
                    <a:pt x="434263" y="1723148"/>
                  </a:lnTo>
                  <a:lnTo>
                    <a:pt x="349631" y="1694154"/>
                  </a:lnTo>
                  <a:lnTo>
                    <a:pt x="227698" y="1653717"/>
                  </a:lnTo>
                  <a:lnTo>
                    <a:pt x="148183" y="1628394"/>
                  </a:lnTo>
                  <a:lnTo>
                    <a:pt x="142506" y="1626247"/>
                  </a:lnTo>
                  <a:lnTo>
                    <a:pt x="136652" y="1624799"/>
                  </a:lnTo>
                  <a:lnTo>
                    <a:pt x="130632" y="1624088"/>
                  </a:lnTo>
                  <a:lnTo>
                    <a:pt x="135801" y="1627263"/>
                  </a:lnTo>
                  <a:lnTo>
                    <a:pt x="141312" y="1629689"/>
                  </a:lnTo>
                  <a:lnTo>
                    <a:pt x="147142" y="1631378"/>
                  </a:lnTo>
                  <a:lnTo>
                    <a:pt x="193408" y="1648485"/>
                  </a:lnTo>
                  <a:lnTo>
                    <a:pt x="303110" y="1686788"/>
                  </a:lnTo>
                  <a:lnTo>
                    <a:pt x="390855" y="1716544"/>
                  </a:lnTo>
                  <a:lnTo>
                    <a:pt x="468884" y="1742338"/>
                  </a:lnTo>
                  <a:lnTo>
                    <a:pt x="548398" y="1767662"/>
                  </a:lnTo>
                  <a:lnTo>
                    <a:pt x="554075" y="1769821"/>
                  </a:lnTo>
                  <a:lnTo>
                    <a:pt x="559917" y="1771205"/>
                  </a:lnTo>
                  <a:lnTo>
                    <a:pt x="565962" y="1771827"/>
                  </a:lnTo>
                  <a:close/>
                </a:path>
                <a:path w="1174114" h="2791459">
                  <a:moveTo>
                    <a:pt x="725893" y="630529"/>
                  </a:moveTo>
                  <a:lnTo>
                    <a:pt x="703427" y="661771"/>
                  </a:lnTo>
                  <a:lnTo>
                    <a:pt x="679030" y="698347"/>
                  </a:lnTo>
                  <a:lnTo>
                    <a:pt x="647839" y="745934"/>
                  </a:lnTo>
                  <a:lnTo>
                    <a:pt x="611339" y="802284"/>
                  </a:lnTo>
                  <a:lnTo>
                    <a:pt x="571017" y="865149"/>
                  </a:lnTo>
                  <a:lnTo>
                    <a:pt x="495185" y="984961"/>
                  </a:lnTo>
                  <a:lnTo>
                    <a:pt x="465124" y="1033221"/>
                  </a:lnTo>
                  <a:lnTo>
                    <a:pt x="442175" y="1070686"/>
                  </a:lnTo>
                  <a:lnTo>
                    <a:pt x="423278" y="1104099"/>
                  </a:lnTo>
                  <a:lnTo>
                    <a:pt x="429602" y="1096124"/>
                  </a:lnTo>
                  <a:lnTo>
                    <a:pt x="470014" y="1036231"/>
                  </a:lnTo>
                  <a:lnTo>
                    <a:pt x="501167" y="988733"/>
                  </a:lnTo>
                  <a:lnTo>
                    <a:pt x="537654" y="932459"/>
                  </a:lnTo>
                  <a:lnTo>
                    <a:pt x="578015" y="869619"/>
                  </a:lnTo>
                  <a:lnTo>
                    <a:pt x="618134" y="806577"/>
                  </a:lnTo>
                  <a:lnTo>
                    <a:pt x="653948" y="749769"/>
                  </a:lnTo>
                  <a:lnTo>
                    <a:pt x="684034" y="701471"/>
                  </a:lnTo>
                  <a:lnTo>
                    <a:pt x="706996" y="663981"/>
                  </a:lnTo>
                  <a:lnTo>
                    <a:pt x="725893" y="630529"/>
                  </a:lnTo>
                  <a:close/>
                </a:path>
                <a:path w="1174114" h="2791459">
                  <a:moveTo>
                    <a:pt x="1173873" y="1963458"/>
                  </a:moveTo>
                  <a:lnTo>
                    <a:pt x="1167511" y="1968842"/>
                  </a:lnTo>
                  <a:lnTo>
                    <a:pt x="1161605" y="1974684"/>
                  </a:lnTo>
                  <a:lnTo>
                    <a:pt x="1156169" y="1981009"/>
                  </a:lnTo>
                  <a:lnTo>
                    <a:pt x="1078064" y="2064397"/>
                  </a:lnTo>
                  <a:lnTo>
                    <a:pt x="1041107" y="2103208"/>
                  </a:lnTo>
                  <a:lnTo>
                    <a:pt x="999934" y="2145792"/>
                  </a:lnTo>
                  <a:lnTo>
                    <a:pt x="955319" y="2191080"/>
                  </a:lnTo>
                  <a:lnTo>
                    <a:pt x="910221" y="2235873"/>
                  </a:lnTo>
                  <a:lnTo>
                    <a:pt x="867791" y="2277160"/>
                  </a:lnTo>
                  <a:lnTo>
                    <a:pt x="829119" y="2314194"/>
                  </a:lnTo>
                  <a:lnTo>
                    <a:pt x="745985" y="2392540"/>
                  </a:lnTo>
                  <a:lnTo>
                    <a:pt x="739622" y="2397887"/>
                  </a:lnTo>
                  <a:lnTo>
                    <a:pt x="738987" y="2398534"/>
                  </a:lnTo>
                  <a:lnTo>
                    <a:pt x="608037" y="1887067"/>
                  </a:lnTo>
                  <a:lnTo>
                    <a:pt x="580288" y="1778927"/>
                  </a:lnTo>
                  <a:lnTo>
                    <a:pt x="578065" y="1770329"/>
                  </a:lnTo>
                  <a:lnTo>
                    <a:pt x="582472" y="1766620"/>
                  </a:lnTo>
                  <a:lnTo>
                    <a:pt x="652678" y="1709813"/>
                  </a:lnTo>
                  <a:lnTo>
                    <a:pt x="684644" y="1682140"/>
                  </a:lnTo>
                  <a:lnTo>
                    <a:pt x="719455" y="1650961"/>
                  </a:lnTo>
                  <a:lnTo>
                    <a:pt x="756246" y="1616798"/>
                  </a:lnTo>
                  <a:lnTo>
                    <a:pt x="792403" y="1581873"/>
                  </a:lnTo>
                  <a:lnTo>
                    <a:pt x="825436" y="1548676"/>
                  </a:lnTo>
                  <a:lnTo>
                    <a:pt x="854671" y="1518056"/>
                  </a:lnTo>
                  <a:lnTo>
                    <a:pt x="890219" y="1479003"/>
                  </a:lnTo>
                  <a:lnTo>
                    <a:pt x="914704" y="1450898"/>
                  </a:lnTo>
                  <a:lnTo>
                    <a:pt x="919327" y="1446199"/>
                  </a:lnTo>
                  <a:lnTo>
                    <a:pt x="923290" y="1440992"/>
                  </a:lnTo>
                  <a:lnTo>
                    <a:pt x="926604" y="1435277"/>
                  </a:lnTo>
                  <a:lnTo>
                    <a:pt x="921194" y="1439303"/>
                  </a:lnTo>
                  <a:lnTo>
                    <a:pt x="916241" y="1443824"/>
                  </a:lnTo>
                  <a:lnTo>
                    <a:pt x="911720" y="1448816"/>
                  </a:lnTo>
                  <a:lnTo>
                    <a:pt x="849007" y="1513370"/>
                  </a:lnTo>
                  <a:lnTo>
                    <a:pt x="819251" y="1543316"/>
                  </a:lnTo>
                  <a:lnTo>
                    <a:pt x="786053" y="1576082"/>
                  </a:lnTo>
                  <a:lnTo>
                    <a:pt x="749998" y="1610842"/>
                  </a:lnTo>
                  <a:lnTo>
                    <a:pt x="713473" y="1645069"/>
                  </a:lnTo>
                  <a:lnTo>
                    <a:pt x="679018" y="1676488"/>
                  </a:lnTo>
                  <a:lnTo>
                    <a:pt x="647547" y="1704619"/>
                  </a:lnTo>
                  <a:lnTo>
                    <a:pt x="579945" y="1764080"/>
                  </a:lnTo>
                  <a:lnTo>
                    <a:pt x="577024" y="1766277"/>
                  </a:lnTo>
                  <a:lnTo>
                    <a:pt x="552704" y="1671764"/>
                  </a:lnTo>
                  <a:lnTo>
                    <a:pt x="539038" y="1618843"/>
                  </a:lnTo>
                  <a:lnTo>
                    <a:pt x="496404" y="1454404"/>
                  </a:lnTo>
                  <a:lnTo>
                    <a:pt x="439762" y="1236827"/>
                  </a:lnTo>
                  <a:lnTo>
                    <a:pt x="412343" y="1131887"/>
                  </a:lnTo>
                  <a:lnTo>
                    <a:pt x="385597" y="1029893"/>
                  </a:lnTo>
                  <a:lnTo>
                    <a:pt x="359613" y="931100"/>
                  </a:lnTo>
                  <a:lnTo>
                    <a:pt x="334441" y="835799"/>
                  </a:lnTo>
                  <a:lnTo>
                    <a:pt x="322186" y="789546"/>
                  </a:lnTo>
                  <a:lnTo>
                    <a:pt x="298373" y="699998"/>
                  </a:lnTo>
                  <a:lnTo>
                    <a:pt x="286842" y="656767"/>
                  </a:lnTo>
                  <a:lnTo>
                    <a:pt x="275551" y="614616"/>
                  </a:lnTo>
                  <a:lnTo>
                    <a:pt x="264528" y="573582"/>
                  </a:lnTo>
                  <a:lnTo>
                    <a:pt x="253784" y="533692"/>
                  </a:lnTo>
                  <a:lnTo>
                    <a:pt x="243319" y="494982"/>
                  </a:lnTo>
                  <a:lnTo>
                    <a:pt x="217106" y="398487"/>
                  </a:lnTo>
                  <a:lnTo>
                    <a:pt x="201968" y="342950"/>
                  </a:lnTo>
                  <a:lnTo>
                    <a:pt x="187744" y="291033"/>
                  </a:lnTo>
                  <a:lnTo>
                    <a:pt x="174485" y="242887"/>
                  </a:lnTo>
                  <a:lnTo>
                    <a:pt x="162229" y="198640"/>
                  </a:lnTo>
                  <a:lnTo>
                    <a:pt x="151015" y="158445"/>
                  </a:lnTo>
                  <a:lnTo>
                    <a:pt x="133057" y="94640"/>
                  </a:lnTo>
                  <a:lnTo>
                    <a:pt x="120078" y="49136"/>
                  </a:lnTo>
                  <a:lnTo>
                    <a:pt x="112026" y="21424"/>
                  </a:lnTo>
                  <a:lnTo>
                    <a:pt x="109791" y="13233"/>
                  </a:lnTo>
                  <a:lnTo>
                    <a:pt x="106527" y="2527"/>
                  </a:lnTo>
                  <a:lnTo>
                    <a:pt x="105486" y="0"/>
                  </a:lnTo>
                  <a:lnTo>
                    <a:pt x="105930" y="2819"/>
                  </a:lnTo>
                  <a:lnTo>
                    <a:pt x="107264" y="8178"/>
                  </a:lnTo>
                  <a:lnTo>
                    <a:pt x="113512" y="31978"/>
                  </a:lnTo>
                  <a:lnTo>
                    <a:pt x="123850" y="70802"/>
                  </a:lnTo>
                  <a:lnTo>
                    <a:pt x="137769" y="123329"/>
                  </a:lnTo>
                  <a:lnTo>
                    <a:pt x="147281" y="159562"/>
                  </a:lnTo>
                  <a:lnTo>
                    <a:pt x="157962" y="199936"/>
                  </a:lnTo>
                  <a:lnTo>
                    <a:pt x="169748" y="244322"/>
                  </a:lnTo>
                  <a:lnTo>
                    <a:pt x="237045" y="496722"/>
                  </a:lnTo>
                  <a:lnTo>
                    <a:pt x="257924" y="575462"/>
                  </a:lnTo>
                  <a:lnTo>
                    <a:pt x="279920" y="658710"/>
                  </a:lnTo>
                  <a:lnTo>
                    <a:pt x="302945" y="746226"/>
                  </a:lnTo>
                  <a:lnTo>
                    <a:pt x="326948" y="837730"/>
                  </a:lnTo>
                  <a:lnTo>
                    <a:pt x="377647" y="1031709"/>
                  </a:lnTo>
                  <a:lnTo>
                    <a:pt x="398983" y="1113751"/>
                  </a:lnTo>
                  <a:lnTo>
                    <a:pt x="397192" y="1111961"/>
                  </a:lnTo>
                  <a:lnTo>
                    <a:pt x="392226" y="1108049"/>
                  </a:lnTo>
                  <a:lnTo>
                    <a:pt x="386829" y="1104696"/>
                  </a:lnTo>
                  <a:lnTo>
                    <a:pt x="344131" y="1074940"/>
                  </a:lnTo>
                  <a:lnTo>
                    <a:pt x="203974" y="974953"/>
                  </a:lnTo>
                  <a:lnTo>
                    <a:pt x="163779" y="946759"/>
                  </a:lnTo>
                  <a:lnTo>
                    <a:pt x="126085" y="920800"/>
                  </a:lnTo>
                  <a:lnTo>
                    <a:pt x="91744" y="897623"/>
                  </a:lnTo>
                  <a:lnTo>
                    <a:pt x="61595" y="877798"/>
                  </a:lnTo>
                  <a:lnTo>
                    <a:pt x="16954" y="850125"/>
                  </a:lnTo>
                  <a:lnTo>
                    <a:pt x="11607" y="846531"/>
                  </a:lnTo>
                  <a:lnTo>
                    <a:pt x="5956" y="843508"/>
                  </a:lnTo>
                  <a:lnTo>
                    <a:pt x="0" y="841057"/>
                  </a:lnTo>
                  <a:lnTo>
                    <a:pt x="4445" y="845439"/>
                  </a:lnTo>
                  <a:lnTo>
                    <a:pt x="9296" y="849312"/>
                  </a:lnTo>
                  <a:lnTo>
                    <a:pt x="14579" y="852652"/>
                  </a:lnTo>
                  <a:lnTo>
                    <a:pt x="57429" y="882408"/>
                  </a:lnTo>
                  <a:lnTo>
                    <a:pt x="238442" y="1009599"/>
                  </a:lnTo>
                  <a:lnTo>
                    <a:pt x="310045" y="1059408"/>
                  </a:lnTo>
                  <a:lnTo>
                    <a:pt x="339966" y="1079550"/>
                  </a:lnTo>
                  <a:lnTo>
                    <a:pt x="384594" y="1107363"/>
                  </a:lnTo>
                  <a:lnTo>
                    <a:pt x="389978" y="1110983"/>
                  </a:lnTo>
                  <a:lnTo>
                    <a:pt x="395681" y="1114018"/>
                  </a:lnTo>
                  <a:lnTo>
                    <a:pt x="399440" y="1115542"/>
                  </a:lnTo>
                  <a:lnTo>
                    <a:pt x="445376" y="1292085"/>
                  </a:lnTo>
                  <a:lnTo>
                    <a:pt x="530555" y="1621028"/>
                  </a:lnTo>
                  <a:lnTo>
                    <a:pt x="569671" y="1772958"/>
                  </a:lnTo>
                  <a:lnTo>
                    <a:pt x="565810" y="1777771"/>
                  </a:lnTo>
                  <a:lnTo>
                    <a:pt x="570306" y="1775434"/>
                  </a:lnTo>
                  <a:lnTo>
                    <a:pt x="695782" y="2262695"/>
                  </a:lnTo>
                  <a:lnTo>
                    <a:pt x="721969" y="2363940"/>
                  </a:lnTo>
                  <a:lnTo>
                    <a:pt x="732675" y="2405202"/>
                  </a:lnTo>
                  <a:lnTo>
                    <a:pt x="728573" y="2410244"/>
                  </a:lnTo>
                  <a:lnTo>
                    <a:pt x="733209" y="2407259"/>
                  </a:lnTo>
                  <a:lnTo>
                    <a:pt x="735418" y="2415756"/>
                  </a:lnTo>
                  <a:lnTo>
                    <a:pt x="733806" y="2414943"/>
                  </a:lnTo>
                  <a:lnTo>
                    <a:pt x="726617" y="2412022"/>
                  </a:lnTo>
                  <a:lnTo>
                    <a:pt x="719201" y="2409647"/>
                  </a:lnTo>
                  <a:lnTo>
                    <a:pt x="659688" y="2388819"/>
                  </a:lnTo>
                  <a:lnTo>
                    <a:pt x="570992" y="2358796"/>
                  </a:lnTo>
                  <a:lnTo>
                    <a:pt x="462114" y="2322753"/>
                  </a:lnTo>
                  <a:lnTo>
                    <a:pt x="353021" y="2287270"/>
                  </a:lnTo>
                  <a:lnTo>
                    <a:pt x="263779" y="2258923"/>
                  </a:lnTo>
                  <a:lnTo>
                    <a:pt x="203377" y="2240483"/>
                  </a:lnTo>
                  <a:lnTo>
                    <a:pt x="196075" y="2237854"/>
                  </a:lnTo>
                  <a:lnTo>
                    <a:pt x="188582" y="2235974"/>
                  </a:lnTo>
                  <a:lnTo>
                    <a:pt x="180911" y="2234831"/>
                  </a:lnTo>
                  <a:lnTo>
                    <a:pt x="187845" y="2238349"/>
                  </a:lnTo>
                  <a:lnTo>
                    <a:pt x="195033" y="2241232"/>
                  </a:lnTo>
                  <a:lnTo>
                    <a:pt x="202488" y="2243455"/>
                  </a:lnTo>
                  <a:lnTo>
                    <a:pt x="262001" y="2264435"/>
                  </a:lnTo>
                  <a:lnTo>
                    <a:pt x="350558" y="2294394"/>
                  </a:lnTo>
                  <a:lnTo>
                    <a:pt x="459435" y="2330488"/>
                  </a:lnTo>
                  <a:lnTo>
                    <a:pt x="568528" y="2365972"/>
                  </a:lnTo>
                  <a:lnTo>
                    <a:pt x="657758" y="2394318"/>
                  </a:lnTo>
                  <a:lnTo>
                    <a:pt x="718159" y="2412771"/>
                  </a:lnTo>
                  <a:lnTo>
                    <a:pt x="725512" y="2415400"/>
                  </a:lnTo>
                  <a:lnTo>
                    <a:pt x="733044" y="2417292"/>
                  </a:lnTo>
                  <a:lnTo>
                    <a:pt x="735926" y="2417724"/>
                  </a:lnTo>
                  <a:lnTo>
                    <a:pt x="747217" y="2461145"/>
                  </a:lnTo>
                  <a:lnTo>
                    <a:pt x="759421" y="2507945"/>
                  </a:lnTo>
                  <a:lnTo>
                    <a:pt x="771309" y="2553398"/>
                  </a:lnTo>
                  <a:lnTo>
                    <a:pt x="782866" y="2597378"/>
                  </a:lnTo>
                  <a:lnTo>
                    <a:pt x="794054" y="2639796"/>
                  </a:lnTo>
                  <a:lnTo>
                    <a:pt x="804862" y="2680512"/>
                  </a:lnTo>
                  <a:lnTo>
                    <a:pt x="815238" y="2719438"/>
                  </a:lnTo>
                  <a:lnTo>
                    <a:pt x="825182" y="2756446"/>
                  </a:lnTo>
                  <a:lnTo>
                    <a:pt x="834656" y="2791409"/>
                  </a:lnTo>
                  <a:lnTo>
                    <a:pt x="840752" y="2789783"/>
                  </a:lnTo>
                  <a:lnTo>
                    <a:pt x="831443" y="2754693"/>
                  </a:lnTo>
                  <a:lnTo>
                    <a:pt x="821651" y="2717596"/>
                  </a:lnTo>
                  <a:lnTo>
                    <a:pt x="811428" y="2678582"/>
                  </a:lnTo>
                  <a:lnTo>
                    <a:pt x="800773" y="2637764"/>
                  </a:lnTo>
                  <a:lnTo>
                    <a:pt x="789724" y="2595270"/>
                  </a:lnTo>
                  <a:lnTo>
                    <a:pt x="778319" y="2551201"/>
                  </a:lnTo>
                  <a:lnTo>
                    <a:pt x="766559" y="2505684"/>
                  </a:lnTo>
                  <a:lnTo>
                    <a:pt x="742111" y="2410714"/>
                  </a:lnTo>
                  <a:lnTo>
                    <a:pt x="739952" y="2402332"/>
                  </a:lnTo>
                  <a:lnTo>
                    <a:pt x="741984" y="2400770"/>
                  </a:lnTo>
                  <a:lnTo>
                    <a:pt x="748068" y="2395207"/>
                  </a:lnTo>
                  <a:lnTo>
                    <a:pt x="799249" y="2350579"/>
                  </a:lnTo>
                  <a:lnTo>
                    <a:pt x="833932" y="2319185"/>
                  </a:lnTo>
                  <a:lnTo>
                    <a:pt x="873099" y="2282609"/>
                  </a:lnTo>
                  <a:lnTo>
                    <a:pt x="915809" y="2241600"/>
                  </a:lnTo>
                  <a:lnTo>
                    <a:pt x="961123" y="2196884"/>
                  </a:lnTo>
                  <a:lnTo>
                    <a:pt x="1005776" y="2151456"/>
                  </a:lnTo>
                  <a:lnTo>
                    <a:pt x="1046670" y="2108492"/>
                  </a:lnTo>
                  <a:lnTo>
                    <a:pt x="1083094" y="2069071"/>
                  </a:lnTo>
                  <a:lnTo>
                    <a:pt x="1140142" y="2005279"/>
                  </a:lnTo>
                  <a:lnTo>
                    <a:pt x="1159002" y="1983092"/>
                  </a:lnTo>
                  <a:lnTo>
                    <a:pt x="1164564" y="1977009"/>
                  </a:lnTo>
                  <a:lnTo>
                    <a:pt x="1169530" y="1970468"/>
                  </a:lnTo>
                  <a:lnTo>
                    <a:pt x="1173873" y="1963458"/>
                  </a:lnTo>
                  <a:close/>
                </a:path>
              </a:pathLst>
            </a:custGeom>
            <a:solidFill>
              <a:srgbClr val="DFDF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/>
          <p:nvPr/>
        </p:nvSpPr>
        <p:spPr>
          <a:xfrm>
            <a:off x="4002354" y="700582"/>
            <a:ext cx="567690" cy="970915"/>
          </a:xfrm>
          <a:custGeom>
            <a:avLst/>
            <a:gdLst/>
            <a:ahLst/>
            <a:cxnLst/>
            <a:rect l="l" t="t" r="r" b="b"/>
            <a:pathLst>
              <a:path w="567689" h="970914">
                <a:moveTo>
                  <a:pt x="560222" y="767029"/>
                </a:moveTo>
                <a:lnTo>
                  <a:pt x="415010" y="722388"/>
                </a:lnTo>
                <a:lnTo>
                  <a:pt x="407073" y="740867"/>
                </a:lnTo>
                <a:lnTo>
                  <a:pt x="380047" y="778725"/>
                </a:lnTo>
                <a:lnTo>
                  <a:pt x="329145" y="809574"/>
                </a:lnTo>
                <a:lnTo>
                  <a:pt x="249567" y="807046"/>
                </a:lnTo>
                <a:lnTo>
                  <a:pt x="240474" y="804164"/>
                </a:lnTo>
                <a:lnTo>
                  <a:pt x="199923" y="779919"/>
                </a:lnTo>
                <a:lnTo>
                  <a:pt x="171462" y="742213"/>
                </a:lnTo>
                <a:lnTo>
                  <a:pt x="159258" y="696506"/>
                </a:lnTo>
                <a:lnTo>
                  <a:pt x="158788" y="688441"/>
                </a:lnTo>
                <a:lnTo>
                  <a:pt x="158788" y="680389"/>
                </a:lnTo>
                <a:lnTo>
                  <a:pt x="165938" y="640892"/>
                </a:lnTo>
                <a:lnTo>
                  <a:pt x="184353" y="605180"/>
                </a:lnTo>
                <a:lnTo>
                  <a:pt x="239395" y="560006"/>
                </a:lnTo>
                <a:lnTo>
                  <a:pt x="283083" y="548525"/>
                </a:lnTo>
                <a:lnTo>
                  <a:pt x="337096" y="552183"/>
                </a:lnTo>
                <a:lnTo>
                  <a:pt x="401332" y="576135"/>
                </a:lnTo>
                <a:lnTo>
                  <a:pt x="503542" y="248818"/>
                </a:lnTo>
                <a:lnTo>
                  <a:pt x="359968" y="204190"/>
                </a:lnTo>
                <a:lnTo>
                  <a:pt x="300456" y="395960"/>
                </a:lnTo>
                <a:lnTo>
                  <a:pt x="265341" y="397738"/>
                </a:lnTo>
                <a:lnTo>
                  <a:pt x="182892" y="418261"/>
                </a:lnTo>
                <a:lnTo>
                  <a:pt x="87490" y="480390"/>
                </a:lnTo>
                <a:lnTo>
                  <a:pt x="13462" y="606933"/>
                </a:lnTo>
                <a:lnTo>
                  <a:pt x="495" y="667537"/>
                </a:lnTo>
                <a:lnTo>
                  <a:pt x="0" y="722058"/>
                </a:lnTo>
                <a:lnTo>
                  <a:pt x="9956" y="770597"/>
                </a:lnTo>
                <a:lnTo>
                  <a:pt x="28359" y="813295"/>
                </a:lnTo>
                <a:lnTo>
                  <a:pt x="53200" y="850265"/>
                </a:lnTo>
                <a:lnTo>
                  <a:pt x="82473" y="881634"/>
                </a:lnTo>
                <a:lnTo>
                  <a:pt x="114173" y="907503"/>
                </a:lnTo>
                <a:lnTo>
                  <a:pt x="146291" y="928027"/>
                </a:lnTo>
                <a:lnTo>
                  <a:pt x="203746" y="953452"/>
                </a:lnTo>
                <a:lnTo>
                  <a:pt x="251142" y="965111"/>
                </a:lnTo>
                <a:lnTo>
                  <a:pt x="318731" y="970826"/>
                </a:lnTo>
                <a:lnTo>
                  <a:pt x="356755" y="967625"/>
                </a:lnTo>
                <a:lnTo>
                  <a:pt x="395820" y="958342"/>
                </a:lnTo>
                <a:lnTo>
                  <a:pt x="434606" y="941438"/>
                </a:lnTo>
                <a:lnTo>
                  <a:pt x="471766" y="915390"/>
                </a:lnTo>
                <a:lnTo>
                  <a:pt x="505980" y="878662"/>
                </a:lnTo>
                <a:lnTo>
                  <a:pt x="535914" y="829716"/>
                </a:lnTo>
                <a:lnTo>
                  <a:pt x="560222" y="767029"/>
                </a:lnTo>
                <a:close/>
              </a:path>
              <a:path w="567689" h="970914">
                <a:moveTo>
                  <a:pt x="567588" y="45466"/>
                </a:moveTo>
                <a:lnTo>
                  <a:pt x="421868" y="0"/>
                </a:lnTo>
                <a:lnTo>
                  <a:pt x="379412" y="136067"/>
                </a:lnTo>
                <a:lnTo>
                  <a:pt x="525132" y="181533"/>
                </a:lnTo>
                <a:lnTo>
                  <a:pt x="567588" y="45466"/>
                </a:lnTo>
                <a:close/>
              </a:path>
            </a:pathLst>
          </a:custGeom>
          <a:solidFill>
            <a:srgbClr val="F5F5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960416" y="957808"/>
            <a:ext cx="224790" cy="377190"/>
          </a:xfrm>
          <a:custGeom>
            <a:avLst/>
            <a:gdLst/>
            <a:ahLst/>
            <a:cxnLst/>
            <a:rect l="l" t="t" r="r" b="b"/>
            <a:pathLst>
              <a:path w="224789" h="377190">
                <a:moveTo>
                  <a:pt x="223126" y="361327"/>
                </a:moveTo>
                <a:lnTo>
                  <a:pt x="208470" y="306641"/>
                </a:lnTo>
                <a:lnTo>
                  <a:pt x="149872" y="322338"/>
                </a:lnTo>
                <a:lnTo>
                  <a:pt x="164541" y="377037"/>
                </a:lnTo>
                <a:lnTo>
                  <a:pt x="223126" y="361327"/>
                </a:lnTo>
                <a:close/>
              </a:path>
              <a:path w="224789" h="377190">
                <a:moveTo>
                  <a:pt x="224180" y="110909"/>
                </a:moveTo>
                <a:lnTo>
                  <a:pt x="193408" y="30822"/>
                </a:lnTo>
                <a:lnTo>
                  <a:pt x="155117" y="6642"/>
                </a:lnTo>
                <a:lnTo>
                  <a:pt x="114973" y="0"/>
                </a:lnTo>
                <a:lnTo>
                  <a:pt x="83172" y="3644"/>
                </a:lnTo>
                <a:lnTo>
                  <a:pt x="56121" y="13042"/>
                </a:lnTo>
                <a:lnTo>
                  <a:pt x="23075" y="35725"/>
                </a:lnTo>
                <a:lnTo>
                  <a:pt x="0" y="76517"/>
                </a:lnTo>
                <a:lnTo>
                  <a:pt x="2832" y="140233"/>
                </a:lnTo>
                <a:lnTo>
                  <a:pt x="60998" y="125349"/>
                </a:lnTo>
                <a:lnTo>
                  <a:pt x="60109" y="122047"/>
                </a:lnTo>
                <a:lnTo>
                  <a:pt x="59563" y="118694"/>
                </a:lnTo>
                <a:lnTo>
                  <a:pt x="59143" y="111861"/>
                </a:lnTo>
                <a:lnTo>
                  <a:pt x="59270" y="108458"/>
                </a:lnTo>
                <a:lnTo>
                  <a:pt x="60210" y="101688"/>
                </a:lnTo>
                <a:lnTo>
                  <a:pt x="82943" y="68872"/>
                </a:lnTo>
                <a:lnTo>
                  <a:pt x="108445" y="60261"/>
                </a:lnTo>
                <a:lnTo>
                  <a:pt x="118567" y="60413"/>
                </a:lnTo>
                <a:lnTo>
                  <a:pt x="157327" y="87312"/>
                </a:lnTo>
                <a:lnTo>
                  <a:pt x="162763" y="109791"/>
                </a:lnTo>
                <a:lnTo>
                  <a:pt x="162725" y="116065"/>
                </a:lnTo>
                <a:lnTo>
                  <a:pt x="141579" y="155702"/>
                </a:lnTo>
                <a:lnTo>
                  <a:pt x="96113" y="171323"/>
                </a:lnTo>
                <a:lnTo>
                  <a:pt x="130784" y="302399"/>
                </a:lnTo>
                <a:lnTo>
                  <a:pt x="188214" y="287515"/>
                </a:lnTo>
                <a:lnTo>
                  <a:pt x="167970" y="210743"/>
                </a:lnTo>
                <a:lnTo>
                  <a:pt x="173380" y="207492"/>
                </a:lnTo>
                <a:lnTo>
                  <a:pt x="204355" y="176390"/>
                </a:lnTo>
                <a:lnTo>
                  <a:pt x="222745" y="129768"/>
                </a:lnTo>
                <a:lnTo>
                  <a:pt x="223558" y="123532"/>
                </a:lnTo>
                <a:lnTo>
                  <a:pt x="224180" y="110909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750704" y="2529395"/>
            <a:ext cx="234950" cy="379730"/>
          </a:xfrm>
          <a:custGeom>
            <a:avLst/>
            <a:gdLst/>
            <a:ahLst/>
            <a:cxnLst/>
            <a:rect l="l" t="t" r="r" b="b"/>
            <a:pathLst>
              <a:path w="234950" h="379730">
                <a:moveTo>
                  <a:pt x="75996" y="326440"/>
                </a:moveTo>
                <a:lnTo>
                  <a:pt x="19202" y="305866"/>
                </a:lnTo>
                <a:lnTo>
                  <a:pt x="0" y="358889"/>
                </a:lnTo>
                <a:lnTo>
                  <a:pt x="56794" y="379463"/>
                </a:lnTo>
                <a:lnTo>
                  <a:pt x="75996" y="326440"/>
                </a:lnTo>
                <a:close/>
              </a:path>
              <a:path w="234950" h="379730">
                <a:moveTo>
                  <a:pt x="234746" y="92760"/>
                </a:moveTo>
                <a:lnTo>
                  <a:pt x="217055" y="51142"/>
                </a:lnTo>
                <a:lnTo>
                  <a:pt x="187833" y="22898"/>
                </a:lnTo>
                <a:lnTo>
                  <a:pt x="131673" y="114"/>
                </a:lnTo>
                <a:lnTo>
                  <a:pt x="91478" y="0"/>
                </a:lnTo>
                <a:lnTo>
                  <a:pt x="49250" y="20447"/>
                </a:lnTo>
                <a:lnTo>
                  <a:pt x="15328" y="74447"/>
                </a:lnTo>
                <a:lnTo>
                  <a:pt x="71856" y="94830"/>
                </a:lnTo>
                <a:lnTo>
                  <a:pt x="73050" y="91630"/>
                </a:lnTo>
                <a:lnTo>
                  <a:pt x="74536" y="88582"/>
                </a:lnTo>
                <a:lnTo>
                  <a:pt x="105410" y="63398"/>
                </a:lnTo>
                <a:lnTo>
                  <a:pt x="122275" y="61379"/>
                </a:lnTo>
                <a:lnTo>
                  <a:pt x="125653" y="61645"/>
                </a:lnTo>
                <a:lnTo>
                  <a:pt x="165709" y="86055"/>
                </a:lnTo>
                <a:lnTo>
                  <a:pt x="172326" y="116128"/>
                </a:lnTo>
                <a:lnTo>
                  <a:pt x="171475" y="122402"/>
                </a:lnTo>
                <a:lnTo>
                  <a:pt x="138582" y="162204"/>
                </a:lnTo>
                <a:lnTo>
                  <a:pt x="121107" y="165925"/>
                </a:lnTo>
                <a:lnTo>
                  <a:pt x="99720" y="163487"/>
                </a:lnTo>
                <a:lnTo>
                  <a:pt x="74688" y="152857"/>
                </a:lnTo>
                <a:lnTo>
                  <a:pt x="28409" y="280365"/>
                </a:lnTo>
                <a:lnTo>
                  <a:pt x="84353" y="300596"/>
                </a:lnTo>
                <a:lnTo>
                  <a:pt x="111429" y="226199"/>
                </a:lnTo>
                <a:lnTo>
                  <a:pt x="117741" y="226593"/>
                </a:lnTo>
                <a:lnTo>
                  <a:pt x="160934" y="218630"/>
                </a:lnTo>
                <a:lnTo>
                  <a:pt x="202603" y="190779"/>
                </a:lnTo>
                <a:lnTo>
                  <a:pt x="226479" y="153924"/>
                </a:lnTo>
                <a:lnTo>
                  <a:pt x="228523" y="147942"/>
                </a:lnTo>
                <a:lnTo>
                  <a:pt x="234746" y="9276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743782" y="2924631"/>
            <a:ext cx="515620" cy="807720"/>
          </a:xfrm>
          <a:custGeom>
            <a:avLst/>
            <a:gdLst/>
            <a:ahLst/>
            <a:cxnLst/>
            <a:rect l="l" t="t" r="r" b="b"/>
            <a:pathLst>
              <a:path w="515620" h="807720">
                <a:moveTo>
                  <a:pt x="484619" y="268579"/>
                </a:moveTo>
                <a:lnTo>
                  <a:pt x="467525" y="146088"/>
                </a:lnTo>
                <a:lnTo>
                  <a:pt x="441350" y="94716"/>
                </a:lnTo>
                <a:lnTo>
                  <a:pt x="409092" y="56235"/>
                </a:lnTo>
                <a:lnTo>
                  <a:pt x="372529" y="29083"/>
                </a:lnTo>
                <a:lnTo>
                  <a:pt x="333387" y="11696"/>
                </a:lnTo>
                <a:lnTo>
                  <a:pt x="293408" y="2514"/>
                </a:lnTo>
                <a:lnTo>
                  <a:pt x="254355" y="0"/>
                </a:lnTo>
                <a:lnTo>
                  <a:pt x="217957" y="2565"/>
                </a:lnTo>
                <a:lnTo>
                  <a:pt x="160147" y="16789"/>
                </a:lnTo>
                <a:lnTo>
                  <a:pt x="112407" y="39662"/>
                </a:lnTo>
                <a:lnTo>
                  <a:pt x="53975" y="84963"/>
                </a:lnTo>
                <a:lnTo>
                  <a:pt x="28435" y="117475"/>
                </a:lnTo>
                <a:lnTo>
                  <a:pt x="9410" y="157314"/>
                </a:lnTo>
                <a:lnTo>
                  <a:pt x="0" y="205092"/>
                </a:lnTo>
                <a:lnTo>
                  <a:pt x="3238" y="261366"/>
                </a:lnTo>
                <a:lnTo>
                  <a:pt x="22225" y="326707"/>
                </a:lnTo>
                <a:lnTo>
                  <a:pt x="141249" y="280581"/>
                </a:lnTo>
                <a:lnTo>
                  <a:pt x="136829" y="264236"/>
                </a:lnTo>
                <a:lnTo>
                  <a:pt x="134874" y="225107"/>
                </a:lnTo>
                <a:lnTo>
                  <a:pt x="152361" y="178079"/>
                </a:lnTo>
                <a:lnTo>
                  <a:pt x="206273" y="138049"/>
                </a:lnTo>
                <a:lnTo>
                  <a:pt x="245275" y="129832"/>
                </a:lnTo>
                <a:lnTo>
                  <a:pt x="253263" y="130009"/>
                </a:lnTo>
                <a:lnTo>
                  <a:pt x="291807" y="140017"/>
                </a:lnTo>
                <a:lnTo>
                  <a:pt x="323799" y="163791"/>
                </a:lnTo>
                <a:lnTo>
                  <a:pt x="345719" y="197561"/>
                </a:lnTo>
                <a:lnTo>
                  <a:pt x="354647" y="237007"/>
                </a:lnTo>
                <a:lnTo>
                  <a:pt x="354457" y="250431"/>
                </a:lnTo>
                <a:lnTo>
                  <a:pt x="341909" y="295579"/>
                </a:lnTo>
                <a:lnTo>
                  <a:pt x="319024" y="326123"/>
                </a:lnTo>
                <a:lnTo>
                  <a:pt x="281381" y="352018"/>
                </a:lnTo>
                <a:lnTo>
                  <a:pt x="226352" y="369697"/>
                </a:lnTo>
                <a:lnTo>
                  <a:pt x="330504" y="639445"/>
                </a:lnTo>
                <a:lnTo>
                  <a:pt x="449529" y="593915"/>
                </a:lnTo>
                <a:lnTo>
                  <a:pt x="388518" y="435914"/>
                </a:lnTo>
                <a:lnTo>
                  <a:pt x="410679" y="416356"/>
                </a:lnTo>
                <a:lnTo>
                  <a:pt x="454190" y="359625"/>
                </a:lnTo>
                <a:lnTo>
                  <a:pt x="484619" y="268579"/>
                </a:lnTo>
                <a:close/>
              </a:path>
              <a:path w="515620" h="807720">
                <a:moveTo>
                  <a:pt x="515289" y="760996"/>
                </a:moveTo>
                <a:lnTo>
                  <a:pt x="472071" y="648817"/>
                </a:lnTo>
                <a:lnTo>
                  <a:pt x="351980" y="695083"/>
                </a:lnTo>
                <a:lnTo>
                  <a:pt x="395198" y="807262"/>
                </a:lnTo>
                <a:lnTo>
                  <a:pt x="515289" y="760996"/>
                </a:lnTo>
                <a:close/>
              </a:path>
            </a:pathLst>
          </a:custGeom>
          <a:solidFill>
            <a:srgbClr val="F5F5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9463227" y="3364801"/>
            <a:ext cx="365125" cy="572135"/>
          </a:xfrm>
          <a:custGeom>
            <a:avLst/>
            <a:gdLst/>
            <a:ahLst/>
            <a:cxnLst/>
            <a:rect l="l" t="t" r="r" b="b"/>
            <a:pathLst>
              <a:path w="365125" h="572135">
                <a:moveTo>
                  <a:pt x="115697" y="79413"/>
                </a:moveTo>
                <a:lnTo>
                  <a:pt x="85102" y="0"/>
                </a:lnTo>
                <a:lnTo>
                  <a:pt x="0" y="32791"/>
                </a:lnTo>
                <a:lnTo>
                  <a:pt x="30594" y="112204"/>
                </a:lnTo>
                <a:lnTo>
                  <a:pt x="115697" y="79413"/>
                </a:lnTo>
                <a:close/>
              </a:path>
              <a:path w="365125" h="572135">
                <a:moveTo>
                  <a:pt x="364515" y="398780"/>
                </a:moveTo>
                <a:lnTo>
                  <a:pt x="349364" y="340461"/>
                </a:lnTo>
                <a:lnTo>
                  <a:pt x="264566" y="373049"/>
                </a:lnTo>
                <a:lnTo>
                  <a:pt x="267690" y="384644"/>
                </a:lnTo>
                <a:lnTo>
                  <a:pt x="269062" y="412394"/>
                </a:lnTo>
                <a:lnTo>
                  <a:pt x="218440" y="474065"/>
                </a:lnTo>
                <a:lnTo>
                  <a:pt x="188899" y="480212"/>
                </a:lnTo>
                <a:lnTo>
                  <a:pt x="181381" y="479742"/>
                </a:lnTo>
                <a:lnTo>
                  <a:pt x="140296" y="461518"/>
                </a:lnTo>
                <a:lnTo>
                  <a:pt x="116420" y="422884"/>
                </a:lnTo>
                <a:lnTo>
                  <a:pt x="113309" y="404012"/>
                </a:lnTo>
                <a:lnTo>
                  <a:pt x="113461" y="394512"/>
                </a:lnTo>
                <a:lnTo>
                  <a:pt x="138620" y="340842"/>
                </a:lnTo>
                <a:lnTo>
                  <a:pt x="204012" y="310565"/>
                </a:lnTo>
                <a:lnTo>
                  <a:pt x="131102" y="118783"/>
                </a:lnTo>
                <a:lnTo>
                  <a:pt x="47193" y="151066"/>
                </a:lnTo>
                <a:lnTo>
                  <a:pt x="90347" y="263093"/>
                </a:lnTo>
                <a:lnTo>
                  <a:pt x="79362" y="272237"/>
                </a:lnTo>
                <a:lnTo>
                  <a:pt x="51346" y="304546"/>
                </a:lnTo>
                <a:lnTo>
                  <a:pt x="31991" y="342684"/>
                </a:lnTo>
                <a:lnTo>
                  <a:pt x="22440" y="384365"/>
                </a:lnTo>
                <a:lnTo>
                  <a:pt x="21551" y="398627"/>
                </a:lnTo>
                <a:lnTo>
                  <a:pt x="21831" y="412915"/>
                </a:lnTo>
                <a:lnTo>
                  <a:pt x="29565" y="454977"/>
                </a:lnTo>
                <a:lnTo>
                  <a:pt x="63804" y="519506"/>
                </a:lnTo>
                <a:lnTo>
                  <a:pt x="101473" y="551319"/>
                </a:lnTo>
                <a:lnTo>
                  <a:pt x="143294" y="567575"/>
                </a:lnTo>
                <a:lnTo>
                  <a:pt x="185089" y="571982"/>
                </a:lnTo>
                <a:lnTo>
                  <a:pt x="222732" y="568236"/>
                </a:lnTo>
                <a:lnTo>
                  <a:pt x="271894" y="551268"/>
                </a:lnTo>
                <a:lnTo>
                  <a:pt x="324129" y="514591"/>
                </a:lnTo>
                <a:lnTo>
                  <a:pt x="362267" y="446659"/>
                </a:lnTo>
                <a:lnTo>
                  <a:pt x="364515" y="398780"/>
                </a:lnTo>
                <a:close/>
              </a:path>
            </a:pathLst>
          </a:custGeom>
          <a:solidFill>
            <a:srgbClr val="F5F5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482885" y="6995242"/>
            <a:ext cx="2542540" cy="0"/>
          </a:xfrm>
          <a:custGeom>
            <a:avLst/>
            <a:gdLst/>
            <a:ahLst/>
            <a:cxnLst/>
            <a:rect l="l" t="t" r="r" b="b"/>
            <a:pathLst>
              <a:path w="2542540">
                <a:moveTo>
                  <a:pt x="0" y="0"/>
                </a:moveTo>
                <a:lnTo>
                  <a:pt x="2542063" y="0"/>
                </a:lnTo>
                <a:lnTo>
                  <a:pt x="0" y="0"/>
                </a:lnTo>
                <a:close/>
              </a:path>
            </a:pathLst>
          </a:custGeom>
          <a:solidFill>
            <a:srgbClr val="2532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243163" y="6995242"/>
            <a:ext cx="2809240" cy="0"/>
          </a:xfrm>
          <a:custGeom>
            <a:avLst/>
            <a:gdLst/>
            <a:ahLst/>
            <a:cxnLst/>
            <a:rect l="l" t="t" r="r" b="b"/>
            <a:pathLst>
              <a:path w="2809240">
                <a:moveTo>
                  <a:pt x="0" y="0"/>
                </a:moveTo>
                <a:lnTo>
                  <a:pt x="2808975" y="0"/>
                </a:lnTo>
                <a:lnTo>
                  <a:pt x="0" y="0"/>
                </a:lnTo>
                <a:close/>
              </a:path>
            </a:pathLst>
          </a:custGeom>
          <a:solidFill>
            <a:srgbClr val="25323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5" name="object 15"/>
          <p:cNvGrpSpPr/>
          <p:nvPr/>
        </p:nvGrpSpPr>
        <p:grpSpPr>
          <a:xfrm>
            <a:off x="3854186" y="900135"/>
            <a:ext cx="5789295" cy="6099810"/>
            <a:chOff x="3854186" y="900135"/>
            <a:chExt cx="5789295" cy="6099810"/>
          </a:xfrm>
        </p:grpSpPr>
        <p:sp>
          <p:nvSpPr>
            <p:cNvPr id="16" name="object 16"/>
            <p:cNvSpPr/>
            <p:nvPr/>
          </p:nvSpPr>
          <p:spPr>
            <a:xfrm>
              <a:off x="9096807" y="1146987"/>
              <a:ext cx="222250" cy="379095"/>
            </a:xfrm>
            <a:custGeom>
              <a:avLst/>
              <a:gdLst/>
              <a:ahLst/>
              <a:cxnLst/>
              <a:rect l="l" t="t" r="r" b="b"/>
              <a:pathLst>
                <a:path w="222250" h="379094">
                  <a:moveTo>
                    <a:pt x="140906" y="0"/>
                  </a:moveTo>
                  <a:lnTo>
                    <a:pt x="81534" y="0"/>
                  </a:lnTo>
                  <a:lnTo>
                    <a:pt x="81534" y="55499"/>
                  </a:lnTo>
                  <a:lnTo>
                    <a:pt x="140906" y="55499"/>
                  </a:lnTo>
                  <a:lnTo>
                    <a:pt x="140906" y="0"/>
                  </a:lnTo>
                  <a:close/>
                </a:path>
                <a:path w="222250" h="379094">
                  <a:moveTo>
                    <a:pt x="221843" y="268998"/>
                  </a:moveTo>
                  <a:lnTo>
                    <a:pt x="162331" y="268998"/>
                  </a:lnTo>
                  <a:lnTo>
                    <a:pt x="162344" y="272364"/>
                  </a:lnTo>
                  <a:lnTo>
                    <a:pt x="162026" y="275717"/>
                  </a:lnTo>
                  <a:lnTo>
                    <a:pt x="142214" y="309740"/>
                  </a:lnTo>
                  <a:lnTo>
                    <a:pt x="105714" y="319900"/>
                  </a:lnTo>
                  <a:lnTo>
                    <a:pt x="100825" y="319316"/>
                  </a:lnTo>
                  <a:lnTo>
                    <a:pt x="68529" y="297992"/>
                  </a:lnTo>
                  <a:lnTo>
                    <a:pt x="59880" y="273075"/>
                  </a:lnTo>
                  <a:lnTo>
                    <a:pt x="61341" y="256184"/>
                  </a:lnTo>
                  <a:lnTo>
                    <a:pt x="93294" y="219951"/>
                  </a:lnTo>
                  <a:lnTo>
                    <a:pt x="113804" y="215036"/>
                  </a:lnTo>
                  <a:lnTo>
                    <a:pt x="140449" y="216471"/>
                  </a:lnTo>
                  <a:lnTo>
                    <a:pt x="140449" y="82575"/>
                  </a:lnTo>
                  <a:lnTo>
                    <a:pt x="81978" y="82575"/>
                  </a:lnTo>
                  <a:lnTo>
                    <a:pt x="81978" y="160832"/>
                  </a:lnTo>
                  <a:lnTo>
                    <a:pt x="73152" y="163817"/>
                  </a:lnTo>
                  <a:lnTo>
                    <a:pt x="34340" y="188760"/>
                  </a:lnTo>
                  <a:lnTo>
                    <a:pt x="8559" y="227012"/>
                  </a:lnTo>
                  <a:lnTo>
                    <a:pt x="0" y="272415"/>
                  </a:lnTo>
                  <a:lnTo>
                    <a:pt x="12661" y="325615"/>
                  </a:lnTo>
                  <a:lnTo>
                    <a:pt x="43002" y="358228"/>
                  </a:lnTo>
                  <a:lnTo>
                    <a:pt x="79590" y="374599"/>
                  </a:lnTo>
                  <a:lnTo>
                    <a:pt x="110998" y="379095"/>
                  </a:lnTo>
                  <a:lnTo>
                    <a:pt x="139217" y="376847"/>
                  </a:lnTo>
                  <a:lnTo>
                    <a:pt x="176403" y="363486"/>
                  </a:lnTo>
                  <a:lnTo>
                    <a:pt x="208597" y="330403"/>
                  </a:lnTo>
                  <a:lnTo>
                    <a:pt x="221843" y="268998"/>
                  </a:lnTo>
                  <a:close/>
                </a:path>
              </a:pathLst>
            </a:custGeom>
            <a:solidFill>
              <a:srgbClr val="ED21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8772181" y="900135"/>
              <a:ext cx="871219" cy="872490"/>
            </a:xfrm>
            <a:custGeom>
              <a:avLst/>
              <a:gdLst/>
              <a:ahLst/>
              <a:cxnLst/>
              <a:rect l="l" t="t" r="r" b="b"/>
              <a:pathLst>
                <a:path w="871220" h="872489">
                  <a:moveTo>
                    <a:pt x="71230" y="675397"/>
                  </a:moveTo>
                  <a:lnTo>
                    <a:pt x="42829" y="624840"/>
                  </a:lnTo>
                  <a:lnTo>
                    <a:pt x="20802" y="570230"/>
                  </a:lnTo>
                  <a:lnTo>
                    <a:pt x="6414" y="511810"/>
                  </a:lnTo>
                  <a:lnTo>
                    <a:pt x="0" y="453390"/>
                  </a:lnTo>
                  <a:lnTo>
                    <a:pt x="45" y="427990"/>
                  </a:lnTo>
                  <a:lnTo>
                    <a:pt x="138" y="425450"/>
                  </a:lnTo>
                  <a:lnTo>
                    <a:pt x="668" y="416560"/>
                  </a:lnTo>
                  <a:lnTo>
                    <a:pt x="743" y="415290"/>
                  </a:lnTo>
                  <a:lnTo>
                    <a:pt x="1018" y="407670"/>
                  </a:lnTo>
                  <a:lnTo>
                    <a:pt x="1063" y="406400"/>
                  </a:lnTo>
                  <a:lnTo>
                    <a:pt x="1691" y="397510"/>
                  </a:lnTo>
                  <a:lnTo>
                    <a:pt x="10230" y="342900"/>
                  </a:lnTo>
                  <a:lnTo>
                    <a:pt x="32249" y="273050"/>
                  </a:lnTo>
                  <a:lnTo>
                    <a:pt x="64983" y="209550"/>
                  </a:lnTo>
                  <a:lnTo>
                    <a:pt x="105823" y="152400"/>
                  </a:lnTo>
                  <a:lnTo>
                    <a:pt x="154572" y="104140"/>
                  </a:lnTo>
                  <a:lnTo>
                    <a:pt x="208802" y="64770"/>
                  </a:lnTo>
                  <a:lnTo>
                    <a:pt x="267122" y="34290"/>
                  </a:lnTo>
                  <a:lnTo>
                    <a:pt x="327527" y="13970"/>
                  </a:lnTo>
                  <a:lnTo>
                    <a:pt x="389506" y="1270"/>
                  </a:lnTo>
                  <a:lnTo>
                    <a:pt x="396771" y="1270"/>
                  </a:lnTo>
                  <a:lnTo>
                    <a:pt x="404217" y="0"/>
                  </a:lnTo>
                  <a:lnTo>
                    <a:pt x="463912" y="0"/>
                  </a:lnTo>
                  <a:lnTo>
                    <a:pt x="478775" y="1270"/>
                  </a:lnTo>
                  <a:lnTo>
                    <a:pt x="503339" y="3810"/>
                  </a:lnTo>
                  <a:lnTo>
                    <a:pt x="521546" y="7620"/>
                  </a:lnTo>
                  <a:lnTo>
                    <a:pt x="419709" y="7620"/>
                  </a:lnTo>
                  <a:lnTo>
                    <a:pt x="412319" y="8890"/>
                  </a:lnTo>
                  <a:lnTo>
                    <a:pt x="397427" y="8890"/>
                  </a:lnTo>
                  <a:lnTo>
                    <a:pt x="360197" y="15240"/>
                  </a:lnTo>
                  <a:lnTo>
                    <a:pt x="299546" y="30480"/>
                  </a:lnTo>
                  <a:lnTo>
                    <a:pt x="241916" y="55880"/>
                  </a:lnTo>
                  <a:lnTo>
                    <a:pt x="185999" y="90170"/>
                  </a:lnTo>
                  <a:lnTo>
                    <a:pt x="135687" y="133350"/>
                  </a:lnTo>
                  <a:lnTo>
                    <a:pt x="91589" y="185420"/>
                  </a:lnTo>
                  <a:lnTo>
                    <a:pt x="56089" y="245110"/>
                  </a:lnTo>
                  <a:lnTo>
                    <a:pt x="29274" y="309880"/>
                  </a:lnTo>
                  <a:lnTo>
                    <a:pt x="14579" y="379730"/>
                  </a:lnTo>
                  <a:lnTo>
                    <a:pt x="11603" y="416560"/>
                  </a:lnTo>
                  <a:lnTo>
                    <a:pt x="10998" y="425450"/>
                  </a:lnTo>
                  <a:lnTo>
                    <a:pt x="10905" y="427990"/>
                  </a:lnTo>
                  <a:lnTo>
                    <a:pt x="10812" y="430530"/>
                  </a:lnTo>
                  <a:lnTo>
                    <a:pt x="10719" y="433070"/>
                  </a:lnTo>
                  <a:lnTo>
                    <a:pt x="12000" y="471170"/>
                  </a:lnTo>
                  <a:lnTo>
                    <a:pt x="20084" y="525780"/>
                  </a:lnTo>
                  <a:lnTo>
                    <a:pt x="30277" y="563880"/>
                  </a:lnTo>
                  <a:lnTo>
                    <a:pt x="43891" y="601980"/>
                  </a:lnTo>
                  <a:lnTo>
                    <a:pt x="60926" y="637540"/>
                  </a:lnTo>
                  <a:lnTo>
                    <a:pt x="81969" y="673100"/>
                  </a:lnTo>
                  <a:lnTo>
                    <a:pt x="72158" y="673100"/>
                  </a:lnTo>
                  <a:lnTo>
                    <a:pt x="71230" y="675397"/>
                  </a:lnTo>
                  <a:close/>
                </a:path>
                <a:path w="871220" h="872489">
                  <a:moveTo>
                    <a:pt x="870960" y="435610"/>
                  </a:moveTo>
                  <a:lnTo>
                    <a:pt x="870377" y="433070"/>
                  </a:lnTo>
                  <a:lnTo>
                    <a:pt x="870228" y="430530"/>
                  </a:lnTo>
                  <a:lnTo>
                    <a:pt x="870514" y="427990"/>
                  </a:lnTo>
                  <a:lnTo>
                    <a:pt x="870068" y="422910"/>
                  </a:lnTo>
                  <a:lnTo>
                    <a:pt x="868877" y="415290"/>
                  </a:lnTo>
                  <a:lnTo>
                    <a:pt x="868877" y="406400"/>
                  </a:lnTo>
                  <a:lnTo>
                    <a:pt x="868431" y="401320"/>
                  </a:lnTo>
                  <a:lnTo>
                    <a:pt x="868654" y="397510"/>
                  </a:lnTo>
                  <a:lnTo>
                    <a:pt x="868729" y="396240"/>
                  </a:lnTo>
                  <a:lnTo>
                    <a:pt x="866646" y="383540"/>
                  </a:lnTo>
                  <a:lnTo>
                    <a:pt x="865753" y="378460"/>
                  </a:lnTo>
                  <a:lnTo>
                    <a:pt x="863373" y="363220"/>
                  </a:lnTo>
                  <a:lnTo>
                    <a:pt x="854148" y="323850"/>
                  </a:lnTo>
                  <a:lnTo>
                    <a:pt x="831843" y="260350"/>
                  </a:lnTo>
                  <a:lnTo>
                    <a:pt x="799695" y="203200"/>
                  </a:lnTo>
                  <a:lnTo>
                    <a:pt x="770996" y="163830"/>
                  </a:lnTo>
                  <a:lnTo>
                    <a:pt x="738033" y="128270"/>
                  </a:lnTo>
                  <a:lnTo>
                    <a:pt x="701257" y="96520"/>
                  </a:lnTo>
                  <a:lnTo>
                    <a:pt x="661118" y="68580"/>
                  </a:lnTo>
                  <a:lnTo>
                    <a:pt x="618151" y="45720"/>
                  </a:lnTo>
                  <a:lnTo>
                    <a:pt x="572893" y="27940"/>
                  </a:lnTo>
                  <a:lnTo>
                    <a:pt x="502048" y="11430"/>
                  </a:lnTo>
                  <a:lnTo>
                    <a:pt x="463352" y="7620"/>
                  </a:lnTo>
                  <a:lnTo>
                    <a:pt x="521546" y="7620"/>
                  </a:lnTo>
                  <a:lnTo>
                    <a:pt x="598551" y="29210"/>
                  </a:lnTo>
                  <a:lnTo>
                    <a:pt x="643276" y="50800"/>
                  </a:lnTo>
                  <a:lnTo>
                    <a:pt x="685483" y="76200"/>
                  </a:lnTo>
                  <a:lnTo>
                    <a:pt x="724349" y="106680"/>
                  </a:lnTo>
                  <a:lnTo>
                    <a:pt x="759621" y="140970"/>
                  </a:lnTo>
                  <a:lnTo>
                    <a:pt x="790610" y="179070"/>
                  </a:lnTo>
                  <a:lnTo>
                    <a:pt x="821630" y="228600"/>
                  </a:lnTo>
                  <a:lnTo>
                    <a:pt x="848410" y="290830"/>
                  </a:lnTo>
                  <a:lnTo>
                    <a:pt x="864265" y="347980"/>
                  </a:lnTo>
                  <a:lnTo>
                    <a:pt x="866497" y="364490"/>
                  </a:lnTo>
                  <a:lnTo>
                    <a:pt x="868580" y="377190"/>
                  </a:lnTo>
                  <a:lnTo>
                    <a:pt x="869473" y="384810"/>
                  </a:lnTo>
                  <a:lnTo>
                    <a:pt x="870960" y="396240"/>
                  </a:lnTo>
                  <a:lnTo>
                    <a:pt x="870960" y="435610"/>
                  </a:lnTo>
                  <a:close/>
                </a:path>
                <a:path w="871220" h="872489">
                  <a:moveTo>
                    <a:pt x="870663" y="440690"/>
                  </a:moveTo>
                  <a:lnTo>
                    <a:pt x="870434" y="439420"/>
                  </a:lnTo>
                  <a:lnTo>
                    <a:pt x="870434" y="438150"/>
                  </a:lnTo>
                  <a:lnTo>
                    <a:pt x="870663" y="436880"/>
                  </a:lnTo>
                  <a:lnTo>
                    <a:pt x="870663" y="440690"/>
                  </a:lnTo>
                  <a:close/>
                </a:path>
                <a:path w="871220" h="872489">
                  <a:moveTo>
                    <a:pt x="523707" y="864870"/>
                  </a:moveTo>
                  <a:lnTo>
                    <a:pt x="455862" y="864870"/>
                  </a:lnTo>
                  <a:lnTo>
                    <a:pt x="467078" y="863600"/>
                  </a:lnTo>
                  <a:lnTo>
                    <a:pt x="478256" y="863600"/>
                  </a:lnTo>
                  <a:lnTo>
                    <a:pt x="489395" y="862330"/>
                  </a:lnTo>
                  <a:lnTo>
                    <a:pt x="500496" y="859790"/>
                  </a:lnTo>
                  <a:lnTo>
                    <a:pt x="522367" y="857250"/>
                  </a:lnTo>
                  <a:lnTo>
                    <a:pt x="529509" y="855980"/>
                  </a:lnTo>
                  <a:lnTo>
                    <a:pt x="536502" y="853440"/>
                  </a:lnTo>
                  <a:lnTo>
                    <a:pt x="543494" y="852170"/>
                  </a:lnTo>
                  <a:lnTo>
                    <a:pt x="558521" y="848360"/>
                  </a:lnTo>
                  <a:lnTo>
                    <a:pt x="588049" y="838200"/>
                  </a:lnTo>
                  <a:lnTo>
                    <a:pt x="602549" y="831850"/>
                  </a:lnTo>
                  <a:lnTo>
                    <a:pt x="616836" y="826770"/>
                  </a:lnTo>
                  <a:lnTo>
                    <a:pt x="630873" y="819150"/>
                  </a:lnTo>
                  <a:lnTo>
                    <a:pt x="644658" y="812800"/>
                  </a:lnTo>
                  <a:lnTo>
                    <a:pt x="658194" y="805180"/>
                  </a:lnTo>
                  <a:lnTo>
                    <a:pt x="696982" y="778510"/>
                  </a:lnTo>
                  <a:lnTo>
                    <a:pt x="732764" y="749300"/>
                  </a:lnTo>
                  <a:lnTo>
                    <a:pt x="765100" y="715010"/>
                  </a:lnTo>
                  <a:lnTo>
                    <a:pt x="793602" y="678180"/>
                  </a:lnTo>
                  <a:lnTo>
                    <a:pt x="810321" y="651510"/>
                  </a:lnTo>
                  <a:lnTo>
                    <a:pt x="817955" y="638810"/>
                  </a:lnTo>
                  <a:lnTo>
                    <a:pt x="837878" y="596900"/>
                  </a:lnTo>
                  <a:lnTo>
                    <a:pt x="853127" y="552450"/>
                  </a:lnTo>
                  <a:lnTo>
                    <a:pt x="863521" y="506730"/>
                  </a:lnTo>
                  <a:lnTo>
                    <a:pt x="868729" y="468630"/>
                  </a:lnTo>
                  <a:lnTo>
                    <a:pt x="868580" y="461010"/>
                  </a:lnTo>
                  <a:lnTo>
                    <a:pt x="870663" y="449580"/>
                  </a:lnTo>
                  <a:lnTo>
                    <a:pt x="870663" y="461010"/>
                  </a:lnTo>
                  <a:lnTo>
                    <a:pt x="871109" y="468630"/>
                  </a:lnTo>
                  <a:lnTo>
                    <a:pt x="870663" y="477520"/>
                  </a:lnTo>
                  <a:lnTo>
                    <a:pt x="870179" y="482600"/>
                  </a:lnTo>
                  <a:lnTo>
                    <a:pt x="870058" y="483870"/>
                  </a:lnTo>
                  <a:lnTo>
                    <a:pt x="869063" y="490220"/>
                  </a:lnTo>
                  <a:lnTo>
                    <a:pt x="867901" y="499110"/>
                  </a:lnTo>
                  <a:lnTo>
                    <a:pt x="866794" y="506730"/>
                  </a:lnTo>
                  <a:lnTo>
                    <a:pt x="865902" y="513080"/>
                  </a:lnTo>
                  <a:lnTo>
                    <a:pt x="865455" y="518160"/>
                  </a:lnTo>
                  <a:lnTo>
                    <a:pt x="860694" y="538480"/>
                  </a:lnTo>
                  <a:lnTo>
                    <a:pt x="857422" y="551180"/>
                  </a:lnTo>
                  <a:lnTo>
                    <a:pt x="856083" y="558800"/>
                  </a:lnTo>
                  <a:lnTo>
                    <a:pt x="834862" y="615950"/>
                  </a:lnTo>
                  <a:lnTo>
                    <a:pt x="808305" y="665480"/>
                  </a:lnTo>
                  <a:lnTo>
                    <a:pt x="780980" y="704850"/>
                  </a:lnTo>
                  <a:lnTo>
                    <a:pt x="756204" y="734060"/>
                  </a:lnTo>
                  <a:lnTo>
                    <a:pt x="728910" y="760730"/>
                  </a:lnTo>
                  <a:lnTo>
                    <a:pt x="699416" y="784860"/>
                  </a:lnTo>
                  <a:lnTo>
                    <a:pt x="667836" y="806450"/>
                  </a:lnTo>
                  <a:lnTo>
                    <a:pt x="634538" y="825500"/>
                  </a:lnTo>
                  <a:lnTo>
                    <a:pt x="599652" y="842010"/>
                  </a:lnTo>
                  <a:lnTo>
                    <a:pt x="563583" y="853440"/>
                  </a:lnTo>
                  <a:lnTo>
                    <a:pt x="545131" y="859790"/>
                  </a:lnTo>
                  <a:lnTo>
                    <a:pt x="538585" y="861060"/>
                  </a:lnTo>
                  <a:lnTo>
                    <a:pt x="530997" y="863600"/>
                  </a:lnTo>
                  <a:lnTo>
                    <a:pt x="523707" y="864870"/>
                  </a:lnTo>
                  <a:close/>
                </a:path>
                <a:path w="871220" h="872489">
                  <a:moveTo>
                    <a:pt x="72158" y="676910"/>
                  </a:moveTo>
                  <a:lnTo>
                    <a:pt x="71230" y="675397"/>
                  </a:lnTo>
                  <a:lnTo>
                    <a:pt x="72158" y="673100"/>
                  </a:lnTo>
                  <a:lnTo>
                    <a:pt x="72158" y="676910"/>
                  </a:lnTo>
                  <a:close/>
                </a:path>
                <a:path w="871220" h="872489">
                  <a:moveTo>
                    <a:pt x="81318" y="676910"/>
                  </a:moveTo>
                  <a:lnTo>
                    <a:pt x="72158" y="676910"/>
                  </a:lnTo>
                  <a:lnTo>
                    <a:pt x="72158" y="673100"/>
                  </a:lnTo>
                  <a:lnTo>
                    <a:pt x="81969" y="673100"/>
                  </a:lnTo>
                  <a:lnTo>
                    <a:pt x="82721" y="674370"/>
                  </a:lnTo>
                  <a:lnTo>
                    <a:pt x="81828" y="675640"/>
                  </a:lnTo>
                  <a:lnTo>
                    <a:pt x="81318" y="676910"/>
                  </a:lnTo>
                  <a:close/>
                </a:path>
                <a:path w="871220" h="872489">
                  <a:moveTo>
                    <a:pt x="7587" y="833120"/>
                  </a:moveTo>
                  <a:lnTo>
                    <a:pt x="11158" y="824230"/>
                  </a:lnTo>
                  <a:lnTo>
                    <a:pt x="26192" y="787400"/>
                  </a:lnTo>
                  <a:lnTo>
                    <a:pt x="41379" y="749300"/>
                  </a:lnTo>
                  <a:lnTo>
                    <a:pt x="71132" y="675640"/>
                  </a:lnTo>
                  <a:lnTo>
                    <a:pt x="71230" y="675397"/>
                  </a:lnTo>
                  <a:lnTo>
                    <a:pt x="72158" y="676910"/>
                  </a:lnTo>
                  <a:lnTo>
                    <a:pt x="81318" y="676910"/>
                  </a:lnTo>
                  <a:lnTo>
                    <a:pt x="24246" y="819150"/>
                  </a:lnTo>
                  <a:lnTo>
                    <a:pt x="15026" y="821690"/>
                  </a:lnTo>
                  <a:lnTo>
                    <a:pt x="20679" y="828040"/>
                  </a:lnTo>
                  <a:lnTo>
                    <a:pt x="26228" y="828040"/>
                  </a:lnTo>
                  <a:lnTo>
                    <a:pt x="7587" y="833120"/>
                  </a:lnTo>
                  <a:close/>
                </a:path>
                <a:path w="871220" h="872489">
                  <a:moveTo>
                    <a:pt x="26228" y="828040"/>
                  </a:moveTo>
                  <a:lnTo>
                    <a:pt x="20679" y="828040"/>
                  </a:lnTo>
                  <a:lnTo>
                    <a:pt x="23227" y="821690"/>
                  </a:lnTo>
                  <a:lnTo>
                    <a:pt x="24301" y="819150"/>
                  </a:lnTo>
                  <a:lnTo>
                    <a:pt x="177345" y="777240"/>
                  </a:lnTo>
                  <a:lnTo>
                    <a:pt x="179577" y="777240"/>
                  </a:lnTo>
                  <a:lnTo>
                    <a:pt x="181362" y="778510"/>
                  </a:lnTo>
                  <a:lnTo>
                    <a:pt x="190859" y="784860"/>
                  </a:lnTo>
                  <a:lnTo>
                    <a:pt x="175263" y="784860"/>
                  </a:lnTo>
                  <a:lnTo>
                    <a:pt x="177698" y="786523"/>
                  </a:lnTo>
                  <a:lnTo>
                    <a:pt x="26228" y="828040"/>
                  </a:lnTo>
                  <a:close/>
                </a:path>
                <a:path w="871220" h="872489">
                  <a:moveTo>
                    <a:pt x="177698" y="786523"/>
                  </a:moveTo>
                  <a:lnTo>
                    <a:pt x="175263" y="784860"/>
                  </a:lnTo>
                  <a:lnTo>
                    <a:pt x="179131" y="786130"/>
                  </a:lnTo>
                  <a:lnTo>
                    <a:pt x="177698" y="786523"/>
                  </a:lnTo>
                  <a:close/>
                </a:path>
                <a:path w="871220" h="872489">
                  <a:moveTo>
                    <a:pt x="455863" y="872490"/>
                  </a:moveTo>
                  <a:lnTo>
                    <a:pt x="408222" y="872490"/>
                  </a:lnTo>
                  <a:lnTo>
                    <a:pt x="384536" y="869950"/>
                  </a:lnTo>
                  <a:lnTo>
                    <a:pt x="310865" y="854710"/>
                  </a:lnTo>
                  <a:lnTo>
                    <a:pt x="263227" y="836930"/>
                  </a:lnTo>
                  <a:lnTo>
                    <a:pt x="218026" y="814070"/>
                  </a:lnTo>
                  <a:lnTo>
                    <a:pt x="177698" y="786523"/>
                  </a:lnTo>
                  <a:lnTo>
                    <a:pt x="179131" y="786130"/>
                  </a:lnTo>
                  <a:lnTo>
                    <a:pt x="175263" y="784860"/>
                  </a:lnTo>
                  <a:lnTo>
                    <a:pt x="190859" y="784860"/>
                  </a:lnTo>
                  <a:lnTo>
                    <a:pt x="223149" y="806450"/>
                  </a:lnTo>
                  <a:lnTo>
                    <a:pt x="267305" y="829310"/>
                  </a:lnTo>
                  <a:lnTo>
                    <a:pt x="313830" y="845820"/>
                  </a:lnTo>
                  <a:lnTo>
                    <a:pt x="362725" y="858520"/>
                  </a:lnTo>
                  <a:lnTo>
                    <a:pt x="385874" y="862330"/>
                  </a:lnTo>
                  <a:lnTo>
                    <a:pt x="432442" y="864870"/>
                  </a:lnTo>
                  <a:lnTo>
                    <a:pt x="523707" y="864870"/>
                  </a:lnTo>
                  <a:lnTo>
                    <a:pt x="490184" y="869950"/>
                  </a:lnTo>
                  <a:lnTo>
                    <a:pt x="478786" y="871220"/>
                  </a:lnTo>
                  <a:lnTo>
                    <a:pt x="467346" y="871220"/>
                  </a:lnTo>
                  <a:lnTo>
                    <a:pt x="455863" y="872490"/>
                  </a:lnTo>
                  <a:close/>
                </a:path>
                <a:path w="871220" h="872489">
                  <a:moveTo>
                    <a:pt x="20679" y="828040"/>
                  </a:moveTo>
                  <a:lnTo>
                    <a:pt x="15026" y="821690"/>
                  </a:lnTo>
                  <a:lnTo>
                    <a:pt x="24301" y="819150"/>
                  </a:lnTo>
                  <a:lnTo>
                    <a:pt x="23227" y="821690"/>
                  </a:lnTo>
                  <a:lnTo>
                    <a:pt x="20679" y="828040"/>
                  </a:lnTo>
                  <a:close/>
                </a:path>
              </a:pathLst>
            </a:custGeom>
            <a:solidFill>
              <a:srgbClr val="2532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54186" y="1165435"/>
              <a:ext cx="5472501" cy="583397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7635809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96924" y="571563"/>
            <a:ext cx="3757929" cy="558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5" dirty="0"/>
              <a:t>CONTRÔLE</a:t>
            </a:r>
            <a:r>
              <a:rPr spc="-190" dirty="0"/>
              <a:t> </a:t>
            </a:r>
            <a:r>
              <a:rPr spc="-45" dirty="0"/>
              <a:t>AVION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1647824"/>
            <a:ext cx="95250" cy="9524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177924" y="1345564"/>
            <a:ext cx="10446385" cy="254954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803910">
              <a:lnSpc>
                <a:spcPct val="151800"/>
              </a:lnSpc>
              <a:spcBef>
                <a:spcPts val="100"/>
              </a:spcBef>
            </a:pPr>
            <a:r>
              <a:rPr sz="2100" spc="60" dirty="0">
                <a:solidFill>
                  <a:srgbClr val="333333"/>
                </a:solidFill>
                <a:latin typeface="Trebuchet MS"/>
                <a:cs typeface="Trebuchet MS"/>
              </a:rPr>
              <a:t>Dans</a:t>
            </a:r>
            <a:r>
              <a:rPr sz="2100" spc="-5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0" dirty="0">
                <a:solidFill>
                  <a:srgbClr val="333333"/>
                </a:solidFill>
                <a:latin typeface="Trebuchet MS"/>
                <a:cs typeface="Trebuchet MS"/>
              </a:rPr>
              <a:t>charge</a:t>
            </a:r>
            <a:r>
              <a:rPr sz="2100" spc="-4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de</a:t>
            </a:r>
            <a:r>
              <a:rPr sz="2100" spc="-4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85" dirty="0">
                <a:solidFill>
                  <a:srgbClr val="333333"/>
                </a:solidFill>
                <a:latin typeface="Trebuchet MS"/>
                <a:cs typeface="Trebuchet MS"/>
              </a:rPr>
              <a:t>gérant</a:t>
            </a:r>
            <a:r>
              <a:rPr sz="2100" spc="-5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-4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5" dirty="0">
                <a:solidFill>
                  <a:srgbClr val="333333"/>
                </a:solidFill>
                <a:latin typeface="Trebuchet MS"/>
                <a:cs typeface="Trebuchet MS"/>
              </a:rPr>
              <a:t>ressources</a:t>
            </a:r>
            <a:r>
              <a:rPr sz="2100" spc="-4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de</a:t>
            </a:r>
            <a:r>
              <a:rPr sz="2100" spc="-5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-4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grappe</a:t>
            </a:r>
            <a:r>
              <a:rPr sz="2100" spc="-4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0" dirty="0">
                <a:solidFill>
                  <a:srgbClr val="333333"/>
                </a:solidFill>
                <a:latin typeface="Trebuchet MS"/>
                <a:cs typeface="Trebuchet MS"/>
              </a:rPr>
              <a:t>selon</a:t>
            </a:r>
            <a:r>
              <a:rPr sz="2100" spc="-5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à</a:t>
            </a:r>
            <a:r>
              <a:rPr sz="2100" spc="-4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85" dirty="0">
                <a:solidFill>
                  <a:srgbClr val="333333"/>
                </a:solidFill>
                <a:latin typeface="Trebuchet MS"/>
                <a:cs typeface="Trebuchet MS"/>
              </a:rPr>
              <a:t>utilisateur</a:t>
            </a:r>
            <a:r>
              <a:rPr sz="2100" spc="-4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45" dirty="0">
                <a:solidFill>
                  <a:srgbClr val="333333"/>
                </a:solidFill>
                <a:latin typeface="Trebuchet MS"/>
                <a:cs typeface="Trebuchet MS"/>
              </a:rPr>
              <a:t>demandes</a:t>
            </a:r>
            <a:r>
              <a:rPr sz="2100" spc="135" dirty="0">
                <a:solidFill>
                  <a:srgbClr val="333333"/>
                </a:solidFill>
                <a:latin typeface="Trebuchet MS"/>
                <a:cs typeface="Trebuchet MS"/>
              </a:rPr>
              <a:t>​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mondial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grappe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décisions :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5" dirty="0">
                <a:solidFill>
                  <a:srgbClr val="333333"/>
                </a:solidFill>
                <a:latin typeface="Trebuchet MS"/>
                <a:cs typeface="Trebuchet MS"/>
              </a:rPr>
              <a:t>où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à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commencer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5" dirty="0">
                <a:solidFill>
                  <a:srgbClr val="333333"/>
                </a:solidFill>
                <a:latin typeface="Trebuchet MS"/>
                <a:cs typeface="Trebuchet MS"/>
              </a:rPr>
              <a:t>un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lang="fr-FR" sz="2100" spc="100" dirty="0">
                <a:solidFill>
                  <a:srgbClr val="ED2137"/>
                </a:solidFill>
                <a:latin typeface="Tahoma"/>
                <a:cs typeface="Tahoma"/>
              </a:rPr>
              <a:t>POD</a:t>
            </a:r>
            <a:r>
              <a:rPr sz="2100" spc="-35" dirty="0">
                <a:solidFill>
                  <a:srgbClr val="ED2137"/>
                </a:solidFill>
                <a:latin typeface="Tahoma"/>
                <a:cs typeface="Tahoma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Par 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exemple</a:t>
            </a:r>
            <a:endParaRPr sz="2100" dirty="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380"/>
              </a:spcBef>
            </a:pP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Réagit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à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interne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événements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20" dirty="0">
                <a:solidFill>
                  <a:srgbClr val="333333"/>
                </a:solidFill>
                <a:latin typeface="Trebuchet MS"/>
                <a:cs typeface="Trebuchet MS"/>
              </a:rPr>
              <a:t>comme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-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75" dirty="0">
                <a:solidFill>
                  <a:srgbClr val="333333"/>
                </a:solidFill>
                <a:latin typeface="Trebuchet MS"/>
                <a:cs typeface="Trebuchet MS"/>
              </a:rPr>
              <a:t>perte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de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5" dirty="0">
                <a:solidFill>
                  <a:srgbClr val="333333"/>
                </a:solidFill>
                <a:latin typeface="Trebuchet MS"/>
                <a:cs typeface="Trebuchet MS"/>
              </a:rPr>
              <a:t>un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40" dirty="0">
                <a:solidFill>
                  <a:srgbClr val="ED2137"/>
                </a:solidFill>
                <a:latin typeface="Tahoma"/>
                <a:cs typeface="Tahoma"/>
              </a:rPr>
              <a:t>Nœud</a:t>
            </a:r>
            <a:endParaRPr sz="2100" dirty="0">
              <a:latin typeface="Tahoma"/>
              <a:cs typeface="Tahoma"/>
            </a:endParaRPr>
          </a:p>
          <a:p>
            <a:pPr marL="12700" marR="5080">
              <a:lnSpc>
                <a:spcPts val="2100"/>
              </a:lnSpc>
              <a:spcBef>
                <a:spcPts val="1875"/>
              </a:spcBef>
            </a:pPr>
            <a:r>
              <a:rPr sz="2100" spc="140" dirty="0">
                <a:solidFill>
                  <a:srgbClr val="333333"/>
                </a:solidFill>
                <a:latin typeface="Trebuchet MS"/>
                <a:cs typeface="Trebuchet MS"/>
              </a:rPr>
              <a:t>Doit</a:t>
            </a:r>
            <a:r>
              <a:rPr sz="2100" spc="-4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5" dirty="0">
                <a:solidFill>
                  <a:srgbClr val="333333"/>
                </a:solidFill>
                <a:latin typeface="Trebuchet MS"/>
                <a:cs typeface="Trebuchet MS"/>
              </a:rPr>
              <a:t>être</a:t>
            </a:r>
            <a:r>
              <a:rPr sz="2100" spc="-4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installé</a:t>
            </a:r>
            <a:r>
              <a:rPr sz="2100" spc="-4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dans</a:t>
            </a:r>
            <a:r>
              <a:rPr sz="2100" spc="-4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5" dirty="0">
                <a:solidFill>
                  <a:srgbClr val="333333"/>
                </a:solidFill>
                <a:latin typeface="Trebuchet MS"/>
                <a:cs typeface="Trebuchet MS"/>
              </a:rPr>
              <a:t>haut</a:t>
            </a:r>
            <a:r>
              <a:rPr sz="2100" spc="-4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disponibilité:</a:t>
            </a:r>
            <a:r>
              <a:rPr sz="2100" spc="-4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plusieurs</a:t>
            </a:r>
            <a:r>
              <a:rPr sz="2100" spc="-4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75" dirty="0">
                <a:solidFill>
                  <a:srgbClr val="333333"/>
                </a:solidFill>
                <a:latin typeface="Trebuchet MS"/>
                <a:cs typeface="Trebuchet MS"/>
              </a:rPr>
              <a:t>Machines virtuelles</a:t>
            </a:r>
            <a:r>
              <a:rPr sz="2100" spc="-4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85" dirty="0">
                <a:solidFill>
                  <a:srgbClr val="333333"/>
                </a:solidFill>
                <a:latin typeface="Trebuchet MS"/>
                <a:cs typeface="Trebuchet MS"/>
              </a:rPr>
              <a:t>ou</a:t>
            </a:r>
            <a:r>
              <a:rPr sz="2100" spc="-4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physique</a:t>
            </a:r>
            <a:r>
              <a:rPr sz="2100" spc="-4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75" dirty="0">
                <a:solidFill>
                  <a:srgbClr val="333333"/>
                </a:solidFill>
                <a:latin typeface="Trebuchet MS"/>
                <a:cs typeface="Trebuchet MS"/>
              </a:rPr>
              <a:t>machines</a:t>
            </a:r>
            <a:r>
              <a:rPr sz="2100" spc="-4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idéalement</a:t>
            </a:r>
            <a:r>
              <a:rPr sz="2100" spc="-4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dans</a:t>
            </a:r>
            <a:r>
              <a:rPr sz="2100" spc="-4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10" dirty="0">
                <a:solidFill>
                  <a:srgbClr val="333333"/>
                </a:solidFill>
                <a:latin typeface="Trebuchet MS"/>
                <a:cs typeface="Trebuchet MS"/>
              </a:rPr>
              <a:t>nombres </a:t>
            </a:r>
            <a:r>
              <a:rPr sz="2100" spc="65" dirty="0">
                <a:solidFill>
                  <a:srgbClr val="333333"/>
                </a:solidFill>
                <a:latin typeface="Trebuchet MS"/>
                <a:cs typeface="Trebuchet MS"/>
              </a:rPr>
              <a:t>impairs</a:t>
            </a:r>
            <a:r>
              <a:rPr sz="2100" spc="5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80" dirty="0">
                <a:solidFill>
                  <a:srgbClr val="333333"/>
                </a:solidFill>
                <a:latin typeface="Trebuchet MS"/>
                <a:cs typeface="Trebuchet MS"/>
              </a:rPr>
              <a:t>propagé</a:t>
            </a:r>
            <a:r>
              <a:rPr sz="2100" spc="6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85" dirty="0">
                <a:solidFill>
                  <a:srgbClr val="333333"/>
                </a:solidFill>
                <a:latin typeface="Trebuchet MS"/>
                <a:cs typeface="Trebuchet MS"/>
              </a:rPr>
              <a:t>à travers</a:t>
            </a:r>
            <a:r>
              <a:rPr sz="2100" spc="6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plusieurs</a:t>
            </a:r>
            <a:r>
              <a:rPr sz="2100" spc="5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géographique</a:t>
            </a:r>
            <a:r>
              <a:rPr sz="2100" spc="6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sites</a:t>
            </a:r>
            <a:endParaRPr sz="2100" dirty="0">
              <a:latin typeface="Trebuchet MS"/>
              <a:cs typeface="Trebuchet MS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2133599"/>
            <a:ext cx="95250" cy="9524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2628899"/>
            <a:ext cx="95250" cy="9524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3133724"/>
            <a:ext cx="95250" cy="95249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HAUT</a:t>
            </a:r>
            <a:r>
              <a:rPr spc="155" dirty="0"/>
              <a:t> </a:t>
            </a:r>
            <a:r>
              <a:rPr spc="-50" dirty="0"/>
              <a:t>DISPONIBILITÉ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1647824"/>
            <a:ext cx="95250" cy="9524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09687" y="2128837"/>
            <a:ext cx="104775" cy="10477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2628899"/>
            <a:ext cx="95250" cy="9524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09687" y="3109912"/>
            <a:ext cx="104775" cy="10477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09687" y="3586162"/>
            <a:ext cx="104775" cy="104774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4067174"/>
            <a:ext cx="95250" cy="95249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09687" y="4548187"/>
            <a:ext cx="104775" cy="104774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09687" y="5024437"/>
            <a:ext cx="104775" cy="104774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1177924" y="1345564"/>
            <a:ext cx="11477625" cy="4159250"/>
          </a:xfrm>
          <a:prstGeom prst="rect">
            <a:avLst/>
          </a:prstGeom>
        </p:spPr>
        <p:txBody>
          <a:bodyPr vert="horz" wrap="square" lIns="0" tIns="1784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5"/>
              </a:spcBef>
            </a:pPr>
            <a:r>
              <a:rPr sz="2100" spc="120" dirty="0">
                <a:solidFill>
                  <a:srgbClr val="333333"/>
                </a:solidFill>
                <a:latin typeface="Trebuchet MS"/>
                <a:cs typeface="Trebuchet MS"/>
              </a:rPr>
              <a:t>Nombre</a:t>
            </a:r>
            <a:r>
              <a:rPr sz="2100" spc="1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de</a:t>
            </a:r>
            <a:r>
              <a:rPr sz="2100" spc="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plan de contrôle</a:t>
            </a:r>
            <a:r>
              <a:rPr sz="2100" spc="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05" dirty="0">
                <a:solidFill>
                  <a:srgbClr val="333333"/>
                </a:solidFill>
                <a:latin typeface="Trebuchet MS"/>
                <a:cs typeface="Trebuchet MS"/>
              </a:rPr>
              <a:t>nœuds</a:t>
            </a:r>
            <a:r>
              <a:rPr sz="2100" spc="1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définit</a:t>
            </a:r>
            <a:r>
              <a:rPr sz="2100" spc="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80" dirty="0">
                <a:solidFill>
                  <a:srgbClr val="333333"/>
                </a:solidFill>
                <a:latin typeface="Trebuchet MS"/>
                <a:cs typeface="Trebuchet MS"/>
              </a:rPr>
              <a:t>ton</a:t>
            </a:r>
            <a:r>
              <a:rPr sz="2100" spc="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faute</a:t>
            </a:r>
            <a:r>
              <a:rPr sz="2100" spc="1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tolérance</a:t>
            </a:r>
            <a:endParaRPr sz="2100" dirty="0">
              <a:latin typeface="Trebuchet MS"/>
              <a:cs typeface="Trebuchet MS"/>
            </a:endParaRPr>
          </a:p>
          <a:p>
            <a:pPr marL="12700" marR="3432175" indent="381000">
              <a:lnSpc>
                <a:spcPts val="3900"/>
              </a:lnSpc>
              <a:spcBef>
                <a:spcPts val="285"/>
              </a:spcBef>
              <a:tabLst>
                <a:tab pos="1035685" algn="l"/>
                <a:tab pos="1356995" algn="l"/>
              </a:tabLst>
            </a:pPr>
            <a:r>
              <a:rPr sz="2100" spc="75" dirty="0">
                <a:solidFill>
                  <a:srgbClr val="ED2137"/>
                </a:solidFill>
                <a:latin typeface="Tahoma"/>
                <a:cs typeface="Tahoma"/>
              </a:rPr>
              <a:t>2*n</a:t>
            </a:r>
            <a:r>
              <a:rPr sz="2100" dirty="0">
                <a:solidFill>
                  <a:srgbClr val="ED2137"/>
                </a:solidFill>
                <a:latin typeface="Tahoma"/>
                <a:cs typeface="Tahoma"/>
              </a:rPr>
              <a:t> </a:t>
            </a:r>
            <a:r>
              <a:rPr sz="2100" spc="-325" dirty="0">
                <a:solidFill>
                  <a:srgbClr val="ED2137"/>
                </a:solidFill>
                <a:latin typeface="Tahoma"/>
                <a:cs typeface="Tahoma"/>
              </a:rPr>
              <a:t>+</a:t>
            </a:r>
            <a:r>
              <a:rPr sz="2100" dirty="0">
                <a:solidFill>
                  <a:srgbClr val="ED2137"/>
                </a:solidFill>
                <a:latin typeface="Tahoma"/>
                <a:cs typeface="Tahoma"/>
              </a:rPr>
              <a:t> </a:t>
            </a:r>
            <a:r>
              <a:rPr sz="2100" spc="100" dirty="0">
                <a:solidFill>
                  <a:srgbClr val="ED2137"/>
                </a:solidFill>
                <a:latin typeface="Tahoma"/>
                <a:cs typeface="Tahoma"/>
              </a:rPr>
              <a:t>1</a:t>
            </a:r>
            <a:r>
              <a:rPr sz="2100" spc="-35" dirty="0">
                <a:solidFill>
                  <a:srgbClr val="ED2137"/>
                </a:solidFill>
                <a:latin typeface="Tahoma"/>
                <a:cs typeface="Tahoma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plan de contrôle</a:t>
            </a:r>
            <a:r>
              <a:rPr sz="2100" spc="-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05" dirty="0">
                <a:solidFill>
                  <a:srgbClr val="333333"/>
                </a:solidFill>
                <a:latin typeface="Trebuchet MS"/>
                <a:cs typeface="Trebuchet MS"/>
              </a:rPr>
              <a:t>nœuds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sont</a:t>
            </a:r>
            <a:r>
              <a:rPr sz="2100" spc="-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5" dirty="0">
                <a:solidFill>
                  <a:srgbClr val="333333"/>
                </a:solidFill>
                <a:latin typeface="Trebuchet MS"/>
                <a:cs typeface="Trebuchet MS"/>
              </a:rPr>
              <a:t>nécessaire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à</a:t>
            </a:r>
            <a:r>
              <a:rPr sz="2100" spc="-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0" dirty="0">
                <a:solidFill>
                  <a:srgbClr val="333333"/>
                </a:solidFill>
                <a:latin typeface="Trebuchet MS"/>
                <a:cs typeface="Trebuchet MS"/>
              </a:rPr>
              <a:t>poignée</a:t>
            </a:r>
            <a:r>
              <a:rPr sz="2100" spc="-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80" dirty="0">
                <a:solidFill>
                  <a:srgbClr val="ED2137"/>
                </a:solidFill>
                <a:latin typeface="Tahoma"/>
                <a:cs typeface="Tahoma"/>
              </a:rPr>
              <a:t>n</a:t>
            </a:r>
            <a:r>
              <a:rPr sz="2100" spc="-35" dirty="0">
                <a:solidFill>
                  <a:srgbClr val="ED2137"/>
                </a:solidFill>
                <a:latin typeface="Tahoma"/>
                <a:cs typeface="Tahoma"/>
              </a:rPr>
              <a:t> 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échecs </a:t>
            </a:r>
            <a:r>
              <a:rPr sz="2100" spc="-20" dirty="0">
                <a:solidFill>
                  <a:srgbClr val="333333"/>
                </a:solidFill>
                <a:latin typeface="Trebuchet MS"/>
                <a:cs typeface="Trebuchet MS"/>
              </a:rPr>
              <a:t>Si</a:t>
            </a:r>
            <a:r>
              <a:rPr sz="2100" spc="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2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contrôle</a:t>
            </a:r>
            <a:r>
              <a:rPr sz="2100" spc="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avion</a:t>
            </a:r>
            <a:r>
              <a:rPr sz="2100" spc="2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échecs :</a:t>
            </a:r>
            <a:endParaRPr sz="2100" dirty="0">
              <a:latin typeface="Trebuchet MS"/>
              <a:cs typeface="Trebuchet MS"/>
            </a:endParaRPr>
          </a:p>
          <a:p>
            <a:pPr marL="393065" marR="869315">
              <a:lnSpc>
                <a:spcPts val="3750"/>
              </a:lnSpc>
              <a:spcBef>
                <a:spcPts val="45"/>
              </a:spcBef>
            </a:pPr>
            <a:r>
              <a:rPr sz="2100" spc="180" dirty="0">
                <a:solidFill>
                  <a:srgbClr val="333333"/>
                </a:solidFill>
                <a:latin typeface="Trebuchet MS"/>
                <a:cs typeface="Trebuchet MS"/>
              </a:rPr>
              <a:t>Non</a:t>
            </a:r>
            <a:r>
              <a:rPr sz="2100" spc="-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0" dirty="0">
                <a:solidFill>
                  <a:srgbClr val="333333"/>
                </a:solidFill>
                <a:latin typeface="Trebuchet MS"/>
                <a:cs typeface="Trebuchet MS"/>
              </a:rPr>
              <a:t>mises à jour/modifications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0" dirty="0">
                <a:solidFill>
                  <a:srgbClr val="333333"/>
                </a:solidFill>
                <a:latin typeface="Trebuchet MS"/>
                <a:cs typeface="Trebuchet MS"/>
              </a:rPr>
              <a:t>peut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5" dirty="0">
                <a:solidFill>
                  <a:srgbClr val="333333"/>
                </a:solidFill>
                <a:latin typeface="Trebuchet MS"/>
                <a:cs typeface="Trebuchet MS"/>
              </a:rPr>
              <a:t>être</a:t>
            </a:r>
            <a:r>
              <a:rPr sz="2100" spc="-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0" dirty="0">
                <a:solidFill>
                  <a:srgbClr val="333333"/>
                </a:solidFill>
                <a:latin typeface="Trebuchet MS"/>
                <a:cs typeface="Trebuchet MS"/>
              </a:rPr>
              <a:t>appliqué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0" dirty="0">
                <a:solidFill>
                  <a:srgbClr val="333333"/>
                </a:solidFill>
                <a:latin typeface="Trebuchet MS"/>
                <a:cs typeface="Trebuchet MS"/>
              </a:rPr>
              <a:t>à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0" dirty="0">
                <a:solidFill>
                  <a:srgbClr val="333333"/>
                </a:solidFill>
                <a:latin typeface="Trebuchet MS"/>
                <a:cs typeface="Trebuchet MS"/>
              </a:rPr>
              <a:t>existant</a:t>
            </a:r>
            <a:r>
              <a:rPr sz="2100" spc="-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0" dirty="0">
                <a:solidFill>
                  <a:srgbClr val="333333"/>
                </a:solidFill>
                <a:latin typeface="Trebuchet MS"/>
                <a:cs typeface="Trebuchet MS"/>
              </a:rPr>
              <a:t>charges de travail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00" dirty="0">
                <a:solidFill>
                  <a:srgbClr val="333333"/>
                </a:solidFill>
                <a:latin typeface="Trebuchet MS"/>
                <a:cs typeface="Trebuchet MS"/>
              </a:rPr>
              <a:t>et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configurations </a:t>
            </a:r>
            <a:r>
              <a:rPr sz="2100" spc="75" dirty="0">
                <a:solidFill>
                  <a:srgbClr val="333333"/>
                </a:solidFill>
                <a:latin typeface="Trebuchet MS"/>
                <a:cs typeface="Trebuchet MS"/>
              </a:rPr>
              <a:t>Charges de travail</a:t>
            </a:r>
            <a:r>
              <a:rPr sz="2100" spc="-6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sont</a:t>
            </a:r>
            <a:r>
              <a:rPr sz="2100" spc="-6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0" dirty="0">
                <a:solidFill>
                  <a:srgbClr val="333333"/>
                </a:solidFill>
                <a:latin typeface="Trebuchet MS"/>
                <a:cs typeface="Trebuchet MS"/>
              </a:rPr>
              <a:t>pas</a:t>
            </a:r>
            <a:r>
              <a:rPr sz="2100" spc="-6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95" dirty="0">
                <a:solidFill>
                  <a:srgbClr val="333333"/>
                </a:solidFill>
                <a:latin typeface="Trebuchet MS"/>
                <a:cs typeface="Trebuchet MS"/>
              </a:rPr>
              <a:t>déplacé</a:t>
            </a:r>
            <a:r>
              <a:rPr sz="2100" spc="-6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85" dirty="0">
                <a:solidFill>
                  <a:srgbClr val="333333"/>
                </a:solidFill>
                <a:latin typeface="Trebuchet MS"/>
                <a:cs typeface="Trebuchet MS"/>
              </a:rPr>
              <a:t>quand</a:t>
            </a:r>
            <a:r>
              <a:rPr sz="2100" spc="-6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5" dirty="0">
                <a:solidFill>
                  <a:srgbClr val="333333"/>
                </a:solidFill>
                <a:latin typeface="Trebuchet MS"/>
                <a:cs typeface="Trebuchet MS"/>
              </a:rPr>
              <a:t>un</a:t>
            </a:r>
            <a:r>
              <a:rPr sz="2100" spc="-6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0" dirty="0">
                <a:solidFill>
                  <a:srgbClr val="333333"/>
                </a:solidFill>
                <a:latin typeface="Trebuchet MS"/>
                <a:cs typeface="Trebuchet MS"/>
              </a:rPr>
              <a:t>travailleur</a:t>
            </a:r>
            <a:r>
              <a:rPr sz="2100" spc="-6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00" dirty="0">
                <a:solidFill>
                  <a:srgbClr val="333333"/>
                </a:solidFill>
                <a:latin typeface="Trebuchet MS"/>
                <a:cs typeface="Trebuchet MS"/>
              </a:rPr>
              <a:t>nœud</a:t>
            </a:r>
            <a:r>
              <a:rPr sz="2100" spc="-6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échecs</a:t>
            </a:r>
            <a:endParaRPr sz="2100" dirty="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900"/>
              </a:spcBef>
            </a:pPr>
            <a:r>
              <a:rPr sz="2100" spc="-20" dirty="0">
                <a:solidFill>
                  <a:srgbClr val="333333"/>
                </a:solidFill>
                <a:latin typeface="Trebuchet MS"/>
                <a:cs typeface="Trebuchet MS"/>
              </a:rPr>
              <a:t>Mais:</a:t>
            </a:r>
            <a:endParaRPr sz="2100" dirty="0">
              <a:latin typeface="Trebuchet MS"/>
              <a:cs typeface="Trebuchet MS"/>
            </a:endParaRPr>
          </a:p>
          <a:p>
            <a:pPr marL="393065">
              <a:lnSpc>
                <a:spcPct val="100000"/>
              </a:lnSpc>
              <a:spcBef>
                <a:spcPts val="1305"/>
              </a:spcBef>
            </a:pPr>
            <a:r>
              <a:rPr sz="2100" spc="75" dirty="0">
                <a:solidFill>
                  <a:srgbClr val="333333"/>
                </a:solidFill>
                <a:latin typeface="Trebuchet MS"/>
                <a:cs typeface="Trebuchet MS"/>
              </a:rPr>
              <a:t>Charges de travail</a:t>
            </a:r>
            <a:r>
              <a:rPr sz="2100" spc="-9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5" dirty="0">
                <a:solidFill>
                  <a:srgbClr val="333333"/>
                </a:solidFill>
                <a:latin typeface="Trebuchet MS"/>
                <a:cs typeface="Trebuchet MS"/>
              </a:rPr>
              <a:t>séjours</a:t>
            </a:r>
            <a:r>
              <a:rPr sz="2100" spc="-8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en ligne</a:t>
            </a:r>
            <a:endParaRPr sz="2100" dirty="0">
              <a:latin typeface="Trebuchet MS"/>
              <a:cs typeface="Trebuchet MS"/>
            </a:endParaRPr>
          </a:p>
          <a:p>
            <a:pPr marL="393065" marR="5080">
              <a:lnSpc>
                <a:spcPts val="2100"/>
              </a:lnSpc>
              <a:spcBef>
                <a:spcPts val="1650"/>
              </a:spcBef>
            </a:pPr>
            <a:r>
              <a:rPr sz="2100" spc="60" dirty="0">
                <a:solidFill>
                  <a:srgbClr val="333333"/>
                </a:solidFill>
                <a:latin typeface="Trebuchet MS"/>
                <a:cs typeface="Trebuchet MS"/>
              </a:rPr>
              <a:t>Conteneurs</a:t>
            </a:r>
            <a:r>
              <a:rPr sz="2100" spc="-5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0" dirty="0">
                <a:solidFill>
                  <a:srgbClr val="333333"/>
                </a:solidFill>
                <a:latin typeface="Trebuchet MS"/>
                <a:cs typeface="Trebuchet MS"/>
              </a:rPr>
              <a:t>peut</a:t>
            </a:r>
            <a:r>
              <a:rPr sz="2100" spc="-4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5" dirty="0">
                <a:solidFill>
                  <a:srgbClr val="333333"/>
                </a:solidFill>
                <a:latin typeface="Trebuchet MS"/>
                <a:cs typeface="Trebuchet MS"/>
              </a:rPr>
              <a:t>être</a:t>
            </a:r>
            <a:r>
              <a:rPr sz="2100" spc="-5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redémarré</a:t>
            </a:r>
            <a:r>
              <a:rPr sz="2100" spc="-4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5" dirty="0">
                <a:solidFill>
                  <a:srgbClr val="333333"/>
                </a:solidFill>
                <a:latin typeface="Trebuchet MS"/>
                <a:cs typeface="Trebuchet MS"/>
              </a:rPr>
              <a:t>par</a:t>
            </a:r>
            <a:r>
              <a:rPr sz="2100" spc="-5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-4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kubelet</a:t>
            </a:r>
            <a:r>
              <a:rPr sz="2100" spc="-4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35" dirty="0">
                <a:solidFill>
                  <a:srgbClr val="333333"/>
                </a:solidFill>
                <a:latin typeface="Trebuchet MS"/>
                <a:cs typeface="Trebuchet MS"/>
              </a:rPr>
              <a:t>sur</a:t>
            </a:r>
            <a:r>
              <a:rPr sz="2100" spc="-5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-4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05" dirty="0">
                <a:solidFill>
                  <a:srgbClr val="333333"/>
                </a:solidFill>
                <a:latin typeface="Trebuchet MS"/>
                <a:cs typeface="Trebuchet MS"/>
              </a:rPr>
              <a:t>même</a:t>
            </a:r>
            <a:r>
              <a:rPr sz="2100" spc="-5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00" dirty="0">
                <a:solidFill>
                  <a:srgbClr val="333333"/>
                </a:solidFill>
                <a:latin typeface="Trebuchet MS"/>
                <a:cs typeface="Trebuchet MS"/>
              </a:rPr>
              <a:t>nœud</a:t>
            </a:r>
            <a:r>
              <a:rPr sz="2100" spc="-4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80" dirty="0">
                <a:solidFill>
                  <a:srgbClr val="333333"/>
                </a:solidFill>
                <a:latin typeface="Trebuchet MS"/>
                <a:cs typeface="Trebuchet MS"/>
              </a:rPr>
              <a:t>si</a:t>
            </a:r>
            <a:r>
              <a:rPr sz="2100" spc="-4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0" dirty="0">
                <a:solidFill>
                  <a:srgbClr val="333333"/>
                </a:solidFill>
                <a:latin typeface="Trebuchet MS"/>
                <a:cs typeface="Trebuchet MS"/>
              </a:rPr>
              <a:t>requis</a:t>
            </a:r>
            <a:r>
              <a:rPr sz="2100" spc="-5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5" dirty="0">
                <a:solidFill>
                  <a:srgbClr val="333333"/>
                </a:solidFill>
                <a:latin typeface="Trebuchet MS"/>
                <a:cs typeface="Trebuchet MS"/>
              </a:rPr>
              <a:t>parce que</a:t>
            </a:r>
            <a:r>
              <a:rPr sz="2100" spc="-4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95" dirty="0">
                <a:solidFill>
                  <a:srgbClr val="333333"/>
                </a:solidFill>
                <a:latin typeface="Trebuchet MS"/>
                <a:cs typeface="Trebuchet MS"/>
              </a:rPr>
              <a:t>il</a:t>
            </a:r>
            <a:r>
              <a:rPr sz="2100" spc="-5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est</a:t>
            </a:r>
            <a:r>
              <a:rPr sz="2100" spc="-4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25" dirty="0">
                <a:solidFill>
                  <a:srgbClr val="333333"/>
                </a:solidFill>
                <a:latin typeface="Trebuchet MS"/>
                <a:cs typeface="Trebuchet MS"/>
              </a:rPr>
              <a:t>non </a:t>
            </a:r>
            <a:r>
              <a:rPr sz="2100" spc="95" dirty="0">
                <a:solidFill>
                  <a:srgbClr val="333333"/>
                </a:solidFill>
                <a:latin typeface="Trebuchet MS"/>
                <a:cs typeface="Trebuchet MS"/>
              </a:rPr>
              <a:t>géré</a:t>
            </a:r>
            <a:r>
              <a:rPr sz="2100" spc="-9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5" dirty="0">
                <a:solidFill>
                  <a:srgbClr val="333333"/>
                </a:solidFill>
                <a:latin typeface="Trebuchet MS"/>
                <a:cs typeface="Trebuchet MS"/>
              </a:rPr>
              <a:t>par</a:t>
            </a:r>
            <a:r>
              <a:rPr sz="2100" spc="-8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5" dirty="0">
                <a:solidFill>
                  <a:srgbClr val="333333"/>
                </a:solidFill>
                <a:latin typeface="Trebuchet MS"/>
                <a:cs typeface="Trebuchet MS"/>
              </a:rPr>
              <a:t>un</a:t>
            </a:r>
            <a:r>
              <a:rPr sz="2100" spc="-8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contrôleur</a:t>
            </a:r>
            <a:endParaRPr sz="2100" dirty="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96924" y="571563"/>
            <a:ext cx="2623820" cy="558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API</a:t>
            </a:r>
            <a:r>
              <a:rPr spc="-20" dirty="0"/>
              <a:t> </a:t>
            </a:r>
            <a:r>
              <a:rPr spc="-120" dirty="0"/>
              <a:t>SERVEUR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1647824"/>
            <a:ext cx="95250" cy="9524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2400299"/>
            <a:ext cx="95250" cy="9524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2876549"/>
            <a:ext cx="95250" cy="9524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09687" y="3357562"/>
            <a:ext cx="104775" cy="10477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09687" y="3833812"/>
            <a:ext cx="104775" cy="104774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09687" y="4310062"/>
            <a:ext cx="104775" cy="104774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1177924" y="1511300"/>
            <a:ext cx="6522720" cy="3012440"/>
          </a:xfrm>
          <a:prstGeom prst="rect">
            <a:avLst/>
          </a:prstGeom>
        </p:spPr>
        <p:txBody>
          <a:bodyPr vert="horz" wrap="square" lIns="0" tIns="66040" rIns="0" bIns="0" rtlCol="0">
            <a:spAutoFit/>
          </a:bodyPr>
          <a:lstStyle/>
          <a:p>
            <a:pPr marL="12700" marR="215900">
              <a:lnSpc>
                <a:spcPts val="2100"/>
              </a:lnSpc>
              <a:spcBef>
                <a:spcPts val="520"/>
              </a:spcBef>
            </a:pP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1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0" dirty="0">
                <a:solidFill>
                  <a:srgbClr val="333333"/>
                </a:solidFill>
                <a:latin typeface="Trebuchet MS"/>
                <a:cs typeface="Trebuchet MS"/>
              </a:rPr>
              <a:t>API</a:t>
            </a:r>
            <a:r>
              <a:rPr sz="2100" spc="1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Serveur</a:t>
            </a:r>
            <a:r>
              <a:rPr sz="2100" spc="1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est</a:t>
            </a:r>
            <a:r>
              <a:rPr sz="2100" spc="1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1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entrée</a:t>
            </a:r>
            <a:r>
              <a:rPr sz="2100" spc="1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indiquer</a:t>
            </a:r>
            <a:r>
              <a:rPr sz="2100" spc="1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à</a:t>
            </a:r>
            <a:r>
              <a:rPr sz="2100" spc="1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10" dirty="0">
                <a:solidFill>
                  <a:srgbClr val="333333"/>
                </a:solidFill>
                <a:latin typeface="Trebuchet MS"/>
                <a:cs typeface="Trebuchet MS"/>
              </a:rPr>
              <a:t> Cluster </a:t>
            </a:r>
            <a:r>
              <a:rPr sz="2100" spc="40" dirty="0">
                <a:solidFill>
                  <a:srgbClr val="333333"/>
                </a:solidFill>
                <a:latin typeface="Trebuchet MS"/>
                <a:cs typeface="Trebuchet MS"/>
              </a:rPr>
              <a:t>Kubernetes 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.</a:t>
            </a:r>
            <a:endParaRPr sz="2100" dirty="0">
              <a:latin typeface="Trebuchet MS"/>
              <a:cs typeface="Trebuchet MS"/>
            </a:endParaRPr>
          </a:p>
          <a:p>
            <a:pPr marL="12700" marR="5080">
              <a:lnSpc>
                <a:spcPct val="148800"/>
              </a:lnSpc>
              <a:spcBef>
                <a:spcPts val="75"/>
              </a:spcBef>
            </a:pPr>
            <a:r>
              <a:rPr sz="2100" spc="-20" dirty="0">
                <a:solidFill>
                  <a:srgbClr val="333333"/>
                </a:solidFill>
                <a:latin typeface="Trebuchet MS"/>
                <a:cs typeface="Trebuchet MS"/>
              </a:rPr>
              <a:t>Tous</a:t>
            </a:r>
            <a:r>
              <a:rPr sz="2100" spc="-7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5" dirty="0">
                <a:solidFill>
                  <a:srgbClr val="333333"/>
                </a:solidFill>
                <a:latin typeface="Trebuchet MS"/>
                <a:cs typeface="Trebuchet MS"/>
              </a:rPr>
              <a:t>requêtes</a:t>
            </a:r>
            <a:r>
              <a:rPr sz="2100" spc="-7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00" dirty="0">
                <a:solidFill>
                  <a:srgbClr val="333333"/>
                </a:solidFill>
                <a:latin typeface="Trebuchet MS"/>
                <a:cs typeface="Trebuchet MS"/>
              </a:rPr>
              <a:t>et</a:t>
            </a:r>
            <a:r>
              <a:rPr sz="2100" spc="-7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altération</a:t>
            </a:r>
            <a:r>
              <a:rPr sz="2100" spc="-7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5" dirty="0">
                <a:solidFill>
                  <a:srgbClr val="333333"/>
                </a:solidFill>
                <a:latin typeface="Trebuchet MS"/>
                <a:cs typeface="Trebuchet MS"/>
              </a:rPr>
              <a:t>demandes</a:t>
            </a:r>
            <a:r>
              <a:rPr sz="2100" spc="-7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50" dirty="0">
                <a:solidFill>
                  <a:srgbClr val="333333"/>
                </a:solidFill>
                <a:latin typeface="Trebuchet MS"/>
                <a:cs typeface="Trebuchet MS"/>
              </a:rPr>
              <a:t>volonté</a:t>
            </a:r>
            <a:r>
              <a:rPr sz="2100" spc="-7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05" dirty="0">
                <a:solidFill>
                  <a:srgbClr val="333333"/>
                </a:solidFill>
                <a:latin typeface="Trebuchet MS"/>
                <a:cs typeface="Trebuchet MS"/>
              </a:rPr>
              <a:t>aller</a:t>
            </a:r>
            <a:r>
              <a:rPr sz="2100" spc="-7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80" dirty="0">
                <a:solidFill>
                  <a:srgbClr val="333333"/>
                </a:solidFill>
                <a:latin typeface="Trebuchet MS"/>
                <a:cs typeface="Trebuchet MS"/>
              </a:rPr>
              <a:t>à travers</a:t>
            </a:r>
            <a:r>
              <a:rPr sz="2100" spc="-7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114" dirty="0">
                <a:solidFill>
                  <a:srgbClr val="333333"/>
                </a:solidFill>
                <a:latin typeface="Trebuchet MS"/>
                <a:cs typeface="Trebuchet MS"/>
              </a:rPr>
              <a:t>Ça. </a:t>
            </a: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Ça</a:t>
            </a:r>
            <a:r>
              <a:rPr sz="2100" spc="-12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45" dirty="0">
                <a:solidFill>
                  <a:srgbClr val="333333"/>
                </a:solidFill>
                <a:latin typeface="Trebuchet MS"/>
                <a:cs typeface="Trebuchet MS"/>
              </a:rPr>
              <a:t>gère :</a:t>
            </a:r>
            <a:endParaRPr sz="2100" dirty="0">
              <a:latin typeface="Trebuchet MS"/>
              <a:cs typeface="Trebuchet MS"/>
            </a:endParaRPr>
          </a:p>
          <a:p>
            <a:pPr marL="393065" marR="4312285">
              <a:lnSpc>
                <a:spcPct val="148800"/>
              </a:lnSpc>
              <a:spcBef>
                <a:spcPts val="75"/>
              </a:spcBef>
            </a:pP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autorisation d'authentification</a:t>
            </a:r>
            <a:endParaRPr sz="2100" dirty="0">
              <a:latin typeface="Trebuchet MS"/>
              <a:cs typeface="Trebuchet MS"/>
            </a:endParaRPr>
          </a:p>
          <a:p>
            <a:pPr marL="393065">
              <a:lnSpc>
                <a:spcPct val="100000"/>
              </a:lnSpc>
              <a:spcBef>
                <a:spcPts val="1230"/>
              </a:spcBef>
            </a:pPr>
            <a:r>
              <a:rPr sz="2100" spc="50" dirty="0">
                <a:solidFill>
                  <a:srgbClr val="333333"/>
                </a:solidFill>
                <a:latin typeface="Trebuchet MS"/>
                <a:cs typeface="Trebuchet MS"/>
              </a:rPr>
              <a:t>syntaxe</a:t>
            </a:r>
            <a:r>
              <a:rPr sz="2100" spc="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00" dirty="0">
                <a:solidFill>
                  <a:srgbClr val="333333"/>
                </a:solidFill>
                <a:latin typeface="Trebuchet MS"/>
                <a:cs typeface="Trebuchet MS"/>
              </a:rPr>
              <a:t>et</a:t>
            </a:r>
            <a:r>
              <a:rPr sz="2100" spc="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sémantique</a:t>
            </a:r>
            <a:r>
              <a:rPr sz="2100" spc="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5" dirty="0">
                <a:solidFill>
                  <a:srgbClr val="333333"/>
                </a:solidFill>
                <a:latin typeface="Trebuchet MS"/>
                <a:cs typeface="Trebuchet MS"/>
              </a:rPr>
              <a:t>demandes</a:t>
            </a:r>
            <a:r>
              <a:rPr sz="2100" spc="1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validation</a:t>
            </a:r>
            <a:endParaRPr sz="2100" dirty="0">
              <a:latin typeface="Trebuchet MS"/>
              <a:cs typeface="Trebuchet MS"/>
            </a:endParaRPr>
          </a:p>
        </p:txBody>
      </p:sp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258300" y="2105025"/>
            <a:ext cx="3886200" cy="3809999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96924" y="571563"/>
            <a:ext cx="1186815" cy="558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90" dirty="0"/>
              <a:t>ETCD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1647824"/>
            <a:ext cx="95250" cy="9524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2200274"/>
            <a:ext cx="95250" cy="9524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09687" y="2728912"/>
            <a:ext cx="104775" cy="10477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09687" y="3214687"/>
            <a:ext cx="104775" cy="104774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177924" y="1511300"/>
            <a:ext cx="6652895" cy="2736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spc="275" dirty="0">
                <a:solidFill>
                  <a:srgbClr val="ED2137"/>
                </a:solidFill>
                <a:latin typeface="Tahoma"/>
                <a:cs typeface="Tahoma"/>
              </a:rPr>
              <a:t>etcd</a:t>
            </a:r>
            <a:r>
              <a:rPr sz="2100" spc="-75" dirty="0">
                <a:solidFill>
                  <a:srgbClr val="ED2137"/>
                </a:solidFill>
                <a:latin typeface="Tahoma"/>
                <a:cs typeface="Tahoma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est</a:t>
            </a:r>
            <a:r>
              <a:rPr sz="2100" spc="-4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-4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0" dirty="0">
                <a:solidFill>
                  <a:srgbClr val="333333"/>
                </a:solidFill>
                <a:latin typeface="Trebuchet MS"/>
                <a:cs typeface="Trebuchet MS"/>
              </a:rPr>
              <a:t>Kubernetes</a:t>
            </a:r>
            <a:r>
              <a:rPr sz="2100" spc="-4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base de données.</a:t>
            </a:r>
            <a:endParaRPr sz="21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830"/>
              </a:spcBef>
            </a:pP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Il</a:t>
            </a:r>
            <a:r>
              <a:rPr sz="2100" spc="-12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magasins :</a:t>
            </a:r>
            <a:endParaRPr sz="2100">
              <a:latin typeface="Trebuchet MS"/>
              <a:cs typeface="Trebuchet MS"/>
            </a:endParaRPr>
          </a:p>
          <a:p>
            <a:pPr marL="393065" marR="5080">
              <a:lnSpc>
                <a:spcPct val="151800"/>
              </a:lnSpc>
              <a:spcBef>
                <a:spcPts val="375"/>
              </a:spcBef>
            </a:pP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6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descripteurs</a:t>
            </a:r>
            <a:r>
              <a:rPr sz="2100" spc="6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de</a:t>
            </a:r>
            <a:r>
              <a:rPr sz="2100" spc="6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6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applications</a:t>
            </a:r>
            <a:r>
              <a:rPr sz="2100" spc="6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que</a:t>
            </a:r>
            <a:r>
              <a:rPr sz="2100" spc="6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85" dirty="0">
                <a:solidFill>
                  <a:srgbClr val="333333"/>
                </a:solidFill>
                <a:latin typeface="Trebuchet MS"/>
                <a:cs typeface="Trebuchet MS"/>
              </a:rPr>
              <a:t>toi</a:t>
            </a:r>
            <a:r>
              <a:rPr sz="2100" spc="6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déployer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-2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actuel</a:t>
            </a:r>
            <a:r>
              <a:rPr sz="2100" spc="-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État</a:t>
            </a:r>
            <a:r>
              <a:rPr sz="2100" spc="-2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de</a:t>
            </a:r>
            <a:r>
              <a:rPr sz="2100" spc="-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quoi</a:t>
            </a:r>
            <a:r>
              <a:rPr sz="2100" spc="-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est</a:t>
            </a:r>
            <a:r>
              <a:rPr sz="2100" spc="-2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80" dirty="0">
                <a:solidFill>
                  <a:srgbClr val="333333"/>
                </a:solidFill>
                <a:latin typeface="Trebuchet MS"/>
                <a:cs typeface="Trebuchet MS"/>
              </a:rPr>
              <a:t>en cours d'exécution</a:t>
            </a:r>
            <a:r>
              <a:rPr sz="2100" spc="-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35" dirty="0">
                <a:solidFill>
                  <a:srgbClr val="333333"/>
                </a:solidFill>
                <a:latin typeface="Trebuchet MS"/>
                <a:cs typeface="Trebuchet MS"/>
              </a:rPr>
              <a:t>sur</a:t>
            </a:r>
            <a:r>
              <a:rPr sz="2100" spc="-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-2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grappe</a:t>
            </a:r>
            <a:endParaRPr sz="2100">
              <a:latin typeface="Trebuchet MS"/>
              <a:cs typeface="Trebuchet MS"/>
            </a:endParaRPr>
          </a:p>
          <a:p>
            <a:pPr marL="12700" marR="249554">
              <a:lnSpc>
                <a:spcPts val="2250"/>
              </a:lnSpc>
              <a:spcBef>
                <a:spcPts val="1980"/>
              </a:spcBef>
            </a:pPr>
            <a:r>
              <a:rPr sz="2100" spc="275" dirty="0">
                <a:solidFill>
                  <a:srgbClr val="ED2137"/>
                </a:solidFill>
                <a:latin typeface="Tahoma"/>
                <a:cs typeface="Tahoma"/>
              </a:rPr>
              <a:t>etcd</a:t>
            </a:r>
            <a:r>
              <a:rPr sz="2100" spc="-65" dirty="0">
                <a:solidFill>
                  <a:srgbClr val="ED2137"/>
                </a:solidFill>
                <a:latin typeface="Tahoma"/>
                <a:cs typeface="Tahoma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est</a:t>
            </a:r>
            <a:r>
              <a:rPr sz="2100" spc="-4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0" dirty="0">
                <a:solidFill>
                  <a:srgbClr val="333333"/>
                </a:solidFill>
                <a:latin typeface="Trebuchet MS"/>
                <a:cs typeface="Trebuchet MS"/>
              </a:rPr>
              <a:t>jamais</a:t>
            </a:r>
            <a:r>
              <a:rPr sz="2100" spc="-4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0" dirty="0">
                <a:solidFill>
                  <a:srgbClr val="333333"/>
                </a:solidFill>
                <a:latin typeface="Trebuchet MS"/>
                <a:cs typeface="Trebuchet MS"/>
              </a:rPr>
              <a:t>accessible </a:t>
            </a: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directement,</a:t>
            </a:r>
            <a:r>
              <a:rPr sz="2100" spc="-4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0" dirty="0">
                <a:solidFill>
                  <a:srgbClr val="333333"/>
                </a:solidFill>
                <a:latin typeface="Trebuchet MS"/>
                <a:cs typeface="Trebuchet MS"/>
              </a:rPr>
              <a:t>mais</a:t>
            </a:r>
            <a:r>
              <a:rPr sz="2100" spc="-4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toujours</a:t>
            </a:r>
            <a:r>
              <a:rPr sz="2100" spc="-4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0" dirty="0">
                <a:solidFill>
                  <a:srgbClr val="333333"/>
                </a:solidFill>
                <a:latin typeface="Trebuchet MS"/>
                <a:cs typeface="Trebuchet MS"/>
              </a:rPr>
              <a:t>à travers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-6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0" dirty="0">
                <a:solidFill>
                  <a:srgbClr val="333333"/>
                </a:solidFill>
                <a:latin typeface="Trebuchet MS"/>
                <a:cs typeface="Trebuchet MS"/>
              </a:rPr>
              <a:t>API</a:t>
            </a:r>
            <a:r>
              <a:rPr sz="2100" spc="-6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Serveur</a:t>
            </a:r>
            <a:endParaRPr sz="2100">
              <a:latin typeface="Trebuchet MS"/>
              <a:cs typeface="Trebuchet MS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3752849"/>
            <a:ext cx="95250" cy="95249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258300" y="2105025"/>
            <a:ext cx="3886200" cy="3809999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0" dirty="0"/>
              <a:t>CONTRÔLEUR</a:t>
            </a:r>
            <a:r>
              <a:rPr spc="-75" dirty="0"/>
              <a:t> </a:t>
            </a:r>
            <a:r>
              <a:rPr spc="-10" dirty="0"/>
              <a:t>DIRECTEUR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1647824"/>
            <a:ext cx="95250" cy="9524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2438399"/>
            <a:ext cx="95250" cy="9524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09687" y="2909887"/>
            <a:ext cx="104775" cy="104774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97485" rIns="0" bIns="0" rtlCol="0">
            <a:spAutoFit/>
          </a:bodyPr>
          <a:lstStyle/>
          <a:p>
            <a:pPr marL="371475">
              <a:lnSpc>
                <a:spcPts val="2385"/>
              </a:lnSpc>
              <a:spcBef>
                <a:spcPts val="100"/>
              </a:spcBef>
            </a:pPr>
            <a:r>
              <a:rPr u="none" spc="65" dirty="0">
                <a:solidFill>
                  <a:srgbClr val="333333"/>
                </a:solidFill>
              </a:rPr>
              <a:t>Outils</a:t>
            </a:r>
            <a:r>
              <a:rPr u="none" spc="-25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contrôle</a:t>
            </a:r>
            <a:r>
              <a:rPr u="none" spc="-20" dirty="0">
                <a:solidFill>
                  <a:srgbClr val="333333"/>
                </a:solidFill>
              </a:rPr>
              <a:t> </a:t>
            </a:r>
            <a:r>
              <a:rPr u="none" spc="70" dirty="0">
                <a:solidFill>
                  <a:srgbClr val="333333"/>
                </a:solidFill>
              </a:rPr>
              <a:t>boucle</a:t>
            </a:r>
            <a:r>
              <a:rPr u="none" spc="-20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pour</a:t>
            </a:r>
            <a:r>
              <a:rPr u="none" spc="-20" dirty="0">
                <a:solidFill>
                  <a:srgbClr val="333333"/>
                </a:solidFill>
              </a:rPr>
              <a:t> </a:t>
            </a:r>
            <a:r>
              <a:rPr u="none" spc="60" dirty="0">
                <a:solidFill>
                  <a:srgbClr val="333333"/>
                </a:solidFill>
              </a:rPr>
              <a:t>charges de travail</a:t>
            </a:r>
            <a:r>
              <a:rPr u="none" spc="-20" dirty="0">
                <a:solidFill>
                  <a:srgbClr val="333333"/>
                </a:solidFill>
              </a:rPr>
              <a:t> </a:t>
            </a:r>
            <a:r>
              <a:rPr u="none" spc="210" dirty="0">
                <a:solidFill>
                  <a:srgbClr val="333333"/>
                </a:solidFill>
              </a:rPr>
              <a:t>( </a:t>
            </a:r>
            <a:r>
              <a:rPr u="none" spc="210" dirty="0">
                <a:latin typeface="Tahoma"/>
                <a:cs typeface="Tahoma"/>
              </a:rPr>
              <a:t>ReplicaSet </a:t>
            </a:r>
            <a:r>
              <a:rPr u="none" spc="210" dirty="0">
                <a:solidFill>
                  <a:srgbClr val="333333"/>
                </a:solidFill>
              </a:rPr>
              <a:t>,</a:t>
            </a:r>
          </a:p>
          <a:p>
            <a:pPr marL="371475">
              <a:lnSpc>
                <a:spcPts val="2385"/>
              </a:lnSpc>
            </a:pPr>
            <a:r>
              <a:rPr u="none" spc="120" dirty="0">
                <a:latin typeface="Tahoma"/>
                <a:cs typeface="Tahoma"/>
              </a:rPr>
              <a:t>Déploiement </a:t>
            </a:r>
            <a:r>
              <a:rPr u="none" spc="120" dirty="0">
                <a:solidFill>
                  <a:srgbClr val="333333"/>
                </a:solidFill>
              </a:rPr>
              <a:t>,</a:t>
            </a:r>
            <a:r>
              <a:rPr u="none" spc="-85" dirty="0">
                <a:solidFill>
                  <a:srgbClr val="333333"/>
                </a:solidFill>
              </a:rPr>
              <a:t> </a:t>
            </a:r>
            <a:r>
              <a:rPr u="none" spc="-215" dirty="0">
                <a:solidFill>
                  <a:srgbClr val="333333"/>
                </a:solidFill>
              </a:rPr>
              <a:t>...)</a:t>
            </a:r>
            <a:r>
              <a:rPr u="none" spc="-80" dirty="0">
                <a:solidFill>
                  <a:srgbClr val="333333"/>
                </a:solidFill>
              </a:rPr>
              <a:t> </a:t>
            </a:r>
            <a:r>
              <a:rPr u="none" spc="100" dirty="0">
                <a:solidFill>
                  <a:srgbClr val="333333"/>
                </a:solidFill>
              </a:rPr>
              <a:t>et</a:t>
            </a:r>
            <a:r>
              <a:rPr u="none" spc="-80" dirty="0">
                <a:solidFill>
                  <a:srgbClr val="333333"/>
                </a:solidFill>
              </a:rPr>
              <a:t> </a:t>
            </a:r>
            <a:r>
              <a:rPr u="none" spc="50" dirty="0">
                <a:solidFill>
                  <a:srgbClr val="333333"/>
                </a:solidFill>
              </a:rPr>
              <a:t>autre</a:t>
            </a:r>
            <a:r>
              <a:rPr u="none" spc="-85" dirty="0">
                <a:solidFill>
                  <a:srgbClr val="333333"/>
                </a:solidFill>
              </a:rPr>
              <a:t> </a:t>
            </a:r>
            <a:r>
              <a:rPr u="none" spc="55" dirty="0">
                <a:solidFill>
                  <a:srgbClr val="333333"/>
                </a:solidFill>
              </a:rPr>
              <a:t>ressources</a:t>
            </a:r>
          </a:p>
          <a:p>
            <a:pPr marL="371475">
              <a:lnSpc>
                <a:spcPct val="100000"/>
              </a:lnSpc>
              <a:spcBef>
                <a:spcPts val="1455"/>
              </a:spcBef>
            </a:pPr>
            <a:r>
              <a:rPr u="none" spc="100" dirty="0">
                <a:solidFill>
                  <a:srgbClr val="333333"/>
                </a:solidFill>
              </a:rPr>
              <a:t>Travaux</a:t>
            </a:r>
            <a:r>
              <a:rPr u="none" spc="-85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dans</a:t>
            </a:r>
            <a:r>
              <a:rPr u="none" spc="-90" dirty="0">
                <a:solidFill>
                  <a:srgbClr val="333333"/>
                </a:solidFill>
              </a:rPr>
              <a:t> </a:t>
            </a:r>
            <a:r>
              <a:rPr u="none" spc="-10" dirty="0">
                <a:solidFill>
                  <a:srgbClr val="333333"/>
                </a:solidFill>
              </a:rPr>
              <a:t>actif</a:t>
            </a:r>
            <a:r>
              <a:rPr u="none" spc="-85" dirty="0">
                <a:solidFill>
                  <a:srgbClr val="333333"/>
                </a:solidFill>
              </a:rPr>
              <a:t> </a:t>
            </a:r>
            <a:r>
              <a:rPr u="none" spc="-330" dirty="0">
                <a:solidFill>
                  <a:srgbClr val="333333"/>
                </a:solidFill>
              </a:rPr>
              <a:t>/</a:t>
            </a:r>
            <a:r>
              <a:rPr u="none" spc="-85" dirty="0">
                <a:solidFill>
                  <a:srgbClr val="333333"/>
                </a:solidFill>
              </a:rPr>
              <a:t> </a:t>
            </a:r>
            <a:r>
              <a:rPr u="none" spc="55" dirty="0">
                <a:solidFill>
                  <a:srgbClr val="333333"/>
                </a:solidFill>
              </a:rPr>
              <a:t>passif</a:t>
            </a:r>
            <a:r>
              <a:rPr u="none" spc="-85" dirty="0">
                <a:solidFill>
                  <a:srgbClr val="333333"/>
                </a:solidFill>
              </a:rPr>
              <a:t> </a:t>
            </a:r>
            <a:r>
              <a:rPr u="none" spc="95" dirty="0">
                <a:solidFill>
                  <a:srgbClr val="333333"/>
                </a:solidFill>
              </a:rPr>
              <a:t>mode</a:t>
            </a:r>
          </a:p>
          <a:p>
            <a:pPr marL="751840">
              <a:lnSpc>
                <a:spcPct val="100000"/>
              </a:lnSpc>
              <a:spcBef>
                <a:spcPts val="1230"/>
              </a:spcBef>
            </a:pPr>
            <a:r>
              <a:rPr u="none" spc="50" dirty="0">
                <a:solidFill>
                  <a:srgbClr val="333333"/>
                </a:solidFill>
              </a:rPr>
              <a:t>Actuel</a:t>
            </a:r>
            <a:r>
              <a:rPr u="none" spc="-45" dirty="0">
                <a:solidFill>
                  <a:srgbClr val="333333"/>
                </a:solidFill>
              </a:rPr>
              <a:t> </a:t>
            </a:r>
            <a:r>
              <a:rPr u="none" spc="-10" dirty="0">
                <a:solidFill>
                  <a:srgbClr val="333333"/>
                </a:solidFill>
              </a:rPr>
              <a:t>actif</a:t>
            </a:r>
            <a:r>
              <a:rPr u="none" spc="-45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contrôleur</a:t>
            </a:r>
            <a:r>
              <a:rPr u="none" spc="-45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est</a:t>
            </a:r>
            <a:r>
              <a:rPr u="none" spc="-45" dirty="0">
                <a:solidFill>
                  <a:srgbClr val="333333"/>
                </a:solidFill>
              </a:rPr>
              <a:t> </a:t>
            </a:r>
            <a:r>
              <a:rPr u="none" spc="50" dirty="0">
                <a:solidFill>
                  <a:srgbClr val="333333"/>
                </a:solidFill>
              </a:rPr>
              <a:t>signalé</a:t>
            </a:r>
            <a:r>
              <a:rPr u="none" spc="-40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dans</a:t>
            </a:r>
            <a:r>
              <a:rPr u="none" spc="-45" dirty="0">
                <a:solidFill>
                  <a:srgbClr val="333333"/>
                </a:solidFill>
              </a:rPr>
              <a:t> </a:t>
            </a:r>
            <a:r>
              <a:rPr u="none" spc="254" dirty="0">
                <a:latin typeface="Tahoma"/>
                <a:cs typeface="Tahoma"/>
              </a:rPr>
              <a:t>etcd</a:t>
            </a: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258300" y="2105025"/>
            <a:ext cx="3886200" cy="3809999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0" dirty="0"/>
              <a:t>CONTRÔLEUR</a:t>
            </a:r>
            <a:r>
              <a:rPr spc="-75" dirty="0"/>
              <a:t> </a:t>
            </a:r>
            <a:r>
              <a:rPr spc="-10" dirty="0"/>
              <a:t>DIRECTEUR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10826" y="1640523"/>
            <a:ext cx="9827645" cy="434466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80" dirty="0"/>
              <a:t>PLANIFICATEUR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1647824"/>
            <a:ext cx="95250" cy="9524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2133599"/>
            <a:ext cx="95250" cy="9524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09687" y="2605087"/>
            <a:ext cx="104775" cy="10477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09687" y="3090862"/>
            <a:ext cx="104775" cy="10477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09687" y="3567112"/>
            <a:ext cx="104775" cy="104774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177924" y="1345564"/>
            <a:ext cx="5350510" cy="29114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51800"/>
              </a:lnSpc>
              <a:spcBef>
                <a:spcPts val="100"/>
              </a:spcBef>
            </a:pPr>
            <a:r>
              <a:rPr sz="2100" spc="110" dirty="0">
                <a:solidFill>
                  <a:srgbClr val="333333"/>
                </a:solidFill>
                <a:latin typeface="Trebuchet MS"/>
                <a:cs typeface="Trebuchet MS"/>
              </a:rPr>
              <a:t>Choisir</a:t>
            </a:r>
            <a:r>
              <a:rPr sz="2100" spc="-5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lequel</a:t>
            </a:r>
            <a:r>
              <a:rPr sz="2100" spc="-4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00" dirty="0">
                <a:solidFill>
                  <a:srgbClr val="333333"/>
                </a:solidFill>
                <a:latin typeface="Trebuchet MS"/>
                <a:cs typeface="Trebuchet MS"/>
              </a:rPr>
              <a:t>nœud</a:t>
            </a:r>
            <a:r>
              <a:rPr sz="2100" spc="-5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90" dirty="0">
                <a:solidFill>
                  <a:srgbClr val="333333"/>
                </a:solidFill>
                <a:latin typeface="Trebuchet MS"/>
                <a:cs typeface="Trebuchet MS"/>
              </a:rPr>
              <a:t>devrait</a:t>
            </a:r>
            <a:r>
              <a:rPr sz="2100" spc="-4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00" dirty="0">
                <a:solidFill>
                  <a:srgbClr val="333333"/>
                </a:solidFill>
                <a:latin typeface="Trebuchet MS"/>
                <a:cs typeface="Trebuchet MS"/>
              </a:rPr>
              <a:t>courir</a:t>
            </a:r>
            <a:r>
              <a:rPr sz="2100" spc="-4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5" dirty="0">
                <a:solidFill>
                  <a:srgbClr val="333333"/>
                </a:solidFill>
                <a:latin typeface="Trebuchet MS"/>
                <a:cs typeface="Trebuchet MS"/>
              </a:rPr>
              <a:t>un</a:t>
            </a:r>
            <a:r>
              <a:rPr sz="2100" spc="-5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conteneur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​</a:t>
            </a:r>
            <a:r>
              <a:rPr sz="2100" spc="3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algorithme</a:t>
            </a:r>
            <a:r>
              <a:rPr sz="2100" spc="3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est</a:t>
            </a:r>
            <a:r>
              <a:rPr sz="2100" spc="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85" dirty="0">
                <a:solidFill>
                  <a:srgbClr val="333333"/>
                </a:solidFill>
                <a:latin typeface="Trebuchet MS"/>
                <a:cs typeface="Trebuchet MS"/>
              </a:rPr>
              <a:t>basé</a:t>
            </a:r>
            <a:r>
              <a:rPr sz="2100" spc="3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35" dirty="0">
                <a:solidFill>
                  <a:srgbClr val="333333"/>
                </a:solidFill>
                <a:latin typeface="Trebuchet MS"/>
                <a:cs typeface="Trebuchet MS"/>
              </a:rPr>
              <a:t>sur</a:t>
            </a:r>
            <a:r>
              <a:rPr sz="2100" spc="3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plusieurs</a:t>
            </a:r>
            <a:r>
              <a:rPr sz="2100" spc="3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critères:</a:t>
            </a:r>
            <a:endParaRPr sz="2100">
              <a:latin typeface="Trebuchet MS"/>
              <a:cs typeface="Trebuchet MS"/>
            </a:endParaRPr>
          </a:p>
          <a:p>
            <a:pPr marL="393065">
              <a:lnSpc>
                <a:spcPct val="100000"/>
              </a:lnSpc>
              <a:spcBef>
                <a:spcPts val="1230"/>
              </a:spcBef>
            </a:pP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disponible</a:t>
            </a:r>
            <a:r>
              <a:rPr sz="2100" spc="-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5" dirty="0">
                <a:solidFill>
                  <a:srgbClr val="333333"/>
                </a:solidFill>
                <a:latin typeface="Trebuchet MS"/>
                <a:cs typeface="Trebuchet MS"/>
              </a:rPr>
              <a:t>ressources</a:t>
            </a:r>
            <a:endParaRPr sz="2100">
              <a:latin typeface="Trebuchet MS"/>
              <a:cs typeface="Trebuchet MS"/>
            </a:endParaRPr>
          </a:p>
          <a:p>
            <a:pPr marL="393065" marR="3302635">
              <a:lnSpc>
                <a:spcPct val="148800"/>
              </a:lnSpc>
              <a:spcBef>
                <a:spcPts val="75"/>
              </a:spcBef>
            </a:pP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contraintes </a:t>
            </a:r>
            <a:r>
              <a:rPr sz="2100" spc="-30" dirty="0">
                <a:solidFill>
                  <a:srgbClr val="333333"/>
                </a:solidFill>
                <a:latin typeface="Trebuchet MS"/>
                <a:cs typeface="Trebuchet MS"/>
              </a:rPr>
              <a:t>affinités,</a:t>
            </a:r>
            <a:r>
              <a:rPr sz="2100" spc="-9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85" dirty="0">
                <a:solidFill>
                  <a:srgbClr val="333333"/>
                </a:solidFill>
                <a:latin typeface="Trebuchet MS"/>
                <a:cs typeface="Trebuchet MS"/>
              </a:rPr>
              <a:t>etc.</a:t>
            </a:r>
            <a:endParaRPr sz="21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230"/>
              </a:spcBef>
            </a:pPr>
            <a:r>
              <a:rPr sz="2100" spc="65" dirty="0">
                <a:solidFill>
                  <a:srgbClr val="333333"/>
                </a:solidFill>
                <a:latin typeface="Trebuchet MS"/>
                <a:cs typeface="Trebuchet MS"/>
              </a:rPr>
              <a:t>Aussi</a:t>
            </a:r>
            <a:r>
              <a:rPr sz="2100" spc="-8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85" dirty="0">
                <a:solidFill>
                  <a:srgbClr val="333333"/>
                </a:solidFill>
                <a:latin typeface="Trebuchet MS"/>
                <a:cs typeface="Trebuchet MS"/>
              </a:rPr>
              <a:t>travaux</a:t>
            </a:r>
            <a:r>
              <a:rPr sz="2100" spc="-8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dans</a:t>
            </a:r>
            <a:r>
              <a:rPr sz="2100" spc="-8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actif</a:t>
            </a:r>
            <a:r>
              <a:rPr sz="2100" spc="-8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330" dirty="0">
                <a:solidFill>
                  <a:srgbClr val="333333"/>
                </a:solidFill>
                <a:latin typeface="Trebuchet MS"/>
                <a:cs typeface="Trebuchet MS"/>
              </a:rPr>
              <a:t>/</a:t>
            </a:r>
            <a:r>
              <a:rPr sz="2100" spc="-8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5" dirty="0">
                <a:solidFill>
                  <a:srgbClr val="333333"/>
                </a:solidFill>
                <a:latin typeface="Trebuchet MS"/>
                <a:cs typeface="Trebuchet MS"/>
              </a:rPr>
              <a:t>passif</a:t>
            </a:r>
            <a:r>
              <a:rPr sz="2100" spc="-8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95" dirty="0">
                <a:solidFill>
                  <a:srgbClr val="333333"/>
                </a:solidFill>
                <a:latin typeface="Trebuchet MS"/>
                <a:cs typeface="Trebuchet MS"/>
              </a:rPr>
              <a:t>mode</a:t>
            </a:r>
            <a:endParaRPr sz="2100">
              <a:latin typeface="Trebuchet MS"/>
              <a:cs typeface="Trebuchet MS"/>
            </a:endParaRPr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4048124"/>
            <a:ext cx="95250" cy="95249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258300" y="2105025"/>
            <a:ext cx="3886200" cy="380999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785130" y="5248580"/>
            <a:ext cx="1189355" cy="1731010"/>
            <a:chOff x="6785130" y="5248580"/>
            <a:chExt cx="1189355" cy="1731010"/>
          </a:xfrm>
        </p:grpSpPr>
        <p:sp>
          <p:nvSpPr>
            <p:cNvPr id="3" name="object 3"/>
            <p:cNvSpPr/>
            <p:nvPr/>
          </p:nvSpPr>
          <p:spPr>
            <a:xfrm>
              <a:off x="6785130" y="5248580"/>
              <a:ext cx="1189355" cy="1731010"/>
            </a:xfrm>
            <a:custGeom>
              <a:avLst/>
              <a:gdLst/>
              <a:ahLst/>
              <a:cxnLst/>
              <a:rect l="l" t="t" r="r" b="b"/>
              <a:pathLst>
                <a:path w="1189354" h="1731009">
                  <a:moveTo>
                    <a:pt x="502397" y="1730733"/>
                  </a:moveTo>
                  <a:lnTo>
                    <a:pt x="454683" y="1728286"/>
                  </a:lnTo>
                  <a:lnTo>
                    <a:pt x="405512" y="1721220"/>
                  </a:lnTo>
                  <a:lnTo>
                    <a:pt x="361832" y="1698098"/>
                  </a:lnTo>
                  <a:lnTo>
                    <a:pt x="321247" y="1671732"/>
                  </a:lnTo>
                  <a:lnTo>
                    <a:pt x="283649" y="1642351"/>
                  </a:lnTo>
                  <a:lnTo>
                    <a:pt x="248931" y="1610184"/>
                  </a:lnTo>
                  <a:lnTo>
                    <a:pt x="216986" y="1575458"/>
                  </a:lnTo>
                  <a:lnTo>
                    <a:pt x="187705" y="1538402"/>
                  </a:lnTo>
                  <a:lnTo>
                    <a:pt x="160980" y="1499245"/>
                  </a:lnTo>
                  <a:lnTo>
                    <a:pt x="136705" y="1458214"/>
                  </a:lnTo>
                  <a:lnTo>
                    <a:pt x="114771" y="1415539"/>
                  </a:lnTo>
                  <a:lnTo>
                    <a:pt x="95070" y="1371448"/>
                  </a:lnTo>
                  <a:lnTo>
                    <a:pt x="77494" y="1326168"/>
                  </a:lnTo>
                  <a:lnTo>
                    <a:pt x="61937" y="1279929"/>
                  </a:lnTo>
                  <a:lnTo>
                    <a:pt x="48290" y="1232959"/>
                  </a:lnTo>
                  <a:lnTo>
                    <a:pt x="36446" y="1185486"/>
                  </a:lnTo>
                  <a:lnTo>
                    <a:pt x="26296" y="1137739"/>
                  </a:lnTo>
                  <a:lnTo>
                    <a:pt x="17733" y="1089945"/>
                  </a:lnTo>
                  <a:lnTo>
                    <a:pt x="10649" y="1042335"/>
                  </a:lnTo>
                  <a:lnTo>
                    <a:pt x="5351" y="1008608"/>
                  </a:lnTo>
                  <a:lnTo>
                    <a:pt x="736" y="974714"/>
                  </a:lnTo>
                  <a:lnTo>
                    <a:pt x="0" y="941155"/>
                  </a:lnTo>
                  <a:lnTo>
                    <a:pt x="6334" y="908432"/>
                  </a:lnTo>
                  <a:lnTo>
                    <a:pt x="22459" y="878385"/>
                  </a:lnTo>
                  <a:lnTo>
                    <a:pt x="46952" y="854964"/>
                  </a:lnTo>
                  <a:lnTo>
                    <a:pt x="76801" y="841836"/>
                  </a:lnTo>
                  <a:lnTo>
                    <a:pt x="108993" y="842671"/>
                  </a:lnTo>
                  <a:lnTo>
                    <a:pt x="133374" y="854504"/>
                  </a:lnTo>
                  <a:lnTo>
                    <a:pt x="153850" y="872948"/>
                  </a:lnTo>
                  <a:lnTo>
                    <a:pt x="172095" y="894851"/>
                  </a:lnTo>
                  <a:lnTo>
                    <a:pt x="189781" y="917061"/>
                  </a:lnTo>
                  <a:lnTo>
                    <a:pt x="202170" y="930950"/>
                  </a:lnTo>
                  <a:lnTo>
                    <a:pt x="244640" y="966762"/>
                  </a:lnTo>
                  <a:lnTo>
                    <a:pt x="293684" y="992857"/>
                  </a:lnTo>
                  <a:lnTo>
                    <a:pt x="335216" y="1005123"/>
                  </a:lnTo>
                  <a:lnTo>
                    <a:pt x="359818" y="1006943"/>
                  </a:lnTo>
                  <a:lnTo>
                    <a:pt x="383388" y="1003100"/>
                  </a:lnTo>
                  <a:lnTo>
                    <a:pt x="404323" y="992046"/>
                  </a:lnTo>
                  <a:lnTo>
                    <a:pt x="423548" y="966854"/>
                  </a:lnTo>
                  <a:lnTo>
                    <a:pt x="431363" y="935231"/>
                  </a:lnTo>
                  <a:lnTo>
                    <a:pt x="431312" y="900512"/>
                  </a:lnTo>
                  <a:lnTo>
                    <a:pt x="426937" y="866029"/>
                  </a:lnTo>
                  <a:lnTo>
                    <a:pt x="384088" y="619352"/>
                  </a:lnTo>
                  <a:lnTo>
                    <a:pt x="377832" y="586143"/>
                  </a:lnTo>
                  <a:lnTo>
                    <a:pt x="374284" y="552756"/>
                  </a:lnTo>
                  <a:lnTo>
                    <a:pt x="375310" y="485449"/>
                  </a:lnTo>
                  <a:lnTo>
                    <a:pt x="398036" y="421771"/>
                  </a:lnTo>
                  <a:lnTo>
                    <a:pt x="445981" y="377732"/>
                  </a:lnTo>
                  <a:lnTo>
                    <a:pt x="478269" y="370070"/>
                  </a:lnTo>
                  <a:lnTo>
                    <a:pt x="511351" y="374348"/>
                  </a:lnTo>
                  <a:lnTo>
                    <a:pt x="558756" y="416267"/>
                  </a:lnTo>
                  <a:lnTo>
                    <a:pt x="567475" y="457308"/>
                  </a:lnTo>
                  <a:lnTo>
                    <a:pt x="569468" y="471167"/>
                  </a:lnTo>
                  <a:lnTo>
                    <a:pt x="574132" y="484734"/>
                  </a:lnTo>
                  <a:lnTo>
                    <a:pt x="581557" y="496906"/>
                  </a:lnTo>
                  <a:lnTo>
                    <a:pt x="591604" y="506065"/>
                  </a:lnTo>
                  <a:lnTo>
                    <a:pt x="604134" y="510593"/>
                  </a:lnTo>
                  <a:lnTo>
                    <a:pt x="617375" y="509203"/>
                  </a:lnTo>
                  <a:lnTo>
                    <a:pt x="649512" y="481879"/>
                  </a:lnTo>
                  <a:lnTo>
                    <a:pt x="675181" y="440708"/>
                  </a:lnTo>
                  <a:lnTo>
                    <a:pt x="695969" y="396665"/>
                  </a:lnTo>
                  <a:lnTo>
                    <a:pt x="713241" y="350780"/>
                  </a:lnTo>
                  <a:lnTo>
                    <a:pt x="728365" y="304086"/>
                  </a:lnTo>
                  <a:lnTo>
                    <a:pt x="742904" y="257246"/>
                  </a:lnTo>
                  <a:lnTo>
                    <a:pt x="758531" y="210782"/>
                  </a:lnTo>
                  <a:lnTo>
                    <a:pt x="776779" y="165518"/>
                  </a:lnTo>
                  <a:lnTo>
                    <a:pt x="799185" y="122276"/>
                  </a:lnTo>
                  <a:lnTo>
                    <a:pt x="827386" y="82170"/>
                  </a:lnTo>
                  <a:lnTo>
                    <a:pt x="861654" y="47365"/>
                  </a:lnTo>
                  <a:lnTo>
                    <a:pt x="901474" y="20259"/>
                  </a:lnTo>
                  <a:lnTo>
                    <a:pt x="946329" y="3252"/>
                  </a:lnTo>
                  <a:lnTo>
                    <a:pt x="994748" y="0"/>
                  </a:lnTo>
                  <a:lnTo>
                    <a:pt x="1041884" y="11825"/>
                  </a:lnTo>
                  <a:lnTo>
                    <a:pt x="1082157" y="37627"/>
                  </a:lnTo>
                  <a:lnTo>
                    <a:pt x="1109988" y="76303"/>
                  </a:lnTo>
                  <a:lnTo>
                    <a:pt x="1120758" y="122595"/>
                  </a:lnTo>
                  <a:lnTo>
                    <a:pt x="1116478" y="170574"/>
                  </a:lnTo>
                  <a:lnTo>
                    <a:pt x="1101514" y="218135"/>
                  </a:lnTo>
                  <a:lnTo>
                    <a:pt x="1080232" y="263171"/>
                  </a:lnTo>
                  <a:lnTo>
                    <a:pt x="1055905" y="305212"/>
                  </a:lnTo>
                  <a:lnTo>
                    <a:pt x="1029714" y="345849"/>
                  </a:lnTo>
                  <a:lnTo>
                    <a:pt x="1001659" y="385085"/>
                  </a:lnTo>
                  <a:lnTo>
                    <a:pt x="971740" y="422918"/>
                  </a:lnTo>
                  <a:lnTo>
                    <a:pt x="939956" y="459348"/>
                  </a:lnTo>
                  <a:lnTo>
                    <a:pt x="906308" y="494376"/>
                  </a:lnTo>
                  <a:lnTo>
                    <a:pt x="896624" y="503362"/>
                  </a:lnTo>
                  <a:lnTo>
                    <a:pt x="888684" y="513499"/>
                  </a:lnTo>
                  <a:lnTo>
                    <a:pt x="882490" y="524787"/>
                  </a:lnTo>
                  <a:lnTo>
                    <a:pt x="878039" y="537225"/>
                  </a:lnTo>
                  <a:lnTo>
                    <a:pt x="881020" y="559221"/>
                  </a:lnTo>
                  <a:lnTo>
                    <a:pt x="894405" y="577508"/>
                  </a:lnTo>
                  <a:lnTo>
                    <a:pt x="914486" y="590828"/>
                  </a:lnTo>
                  <a:lnTo>
                    <a:pt x="937552" y="597927"/>
                  </a:lnTo>
                  <a:lnTo>
                    <a:pt x="963763" y="599508"/>
                  </a:lnTo>
                  <a:lnTo>
                    <a:pt x="990127" y="597630"/>
                  </a:lnTo>
                  <a:lnTo>
                    <a:pt x="1016575" y="594412"/>
                  </a:lnTo>
                  <a:lnTo>
                    <a:pt x="1043037" y="591976"/>
                  </a:lnTo>
                  <a:lnTo>
                    <a:pt x="1096245" y="598690"/>
                  </a:lnTo>
                  <a:lnTo>
                    <a:pt x="1137066" y="629618"/>
                  </a:lnTo>
                  <a:lnTo>
                    <a:pt x="1146774" y="663072"/>
                  </a:lnTo>
                  <a:lnTo>
                    <a:pt x="1140637" y="698298"/>
                  </a:lnTo>
                  <a:lnTo>
                    <a:pt x="1123676" y="732660"/>
                  </a:lnTo>
                  <a:lnTo>
                    <a:pt x="1100913" y="763520"/>
                  </a:lnTo>
                  <a:lnTo>
                    <a:pt x="1067650" y="800206"/>
                  </a:lnTo>
                  <a:lnTo>
                    <a:pt x="1032586" y="834716"/>
                  </a:lnTo>
                  <a:lnTo>
                    <a:pt x="995721" y="867048"/>
                  </a:lnTo>
                  <a:lnTo>
                    <a:pt x="957055" y="897204"/>
                  </a:lnTo>
                  <a:lnTo>
                    <a:pt x="916588" y="925182"/>
                  </a:lnTo>
                  <a:lnTo>
                    <a:pt x="874320" y="950984"/>
                  </a:lnTo>
                  <a:lnTo>
                    <a:pt x="851159" y="964032"/>
                  </a:lnTo>
                  <a:lnTo>
                    <a:pt x="828403" y="977820"/>
                  </a:lnTo>
                  <a:lnTo>
                    <a:pt x="807180" y="993477"/>
                  </a:lnTo>
                  <a:lnTo>
                    <a:pt x="788622" y="1012132"/>
                  </a:lnTo>
                  <a:lnTo>
                    <a:pt x="774546" y="1035054"/>
                  </a:lnTo>
                  <a:lnTo>
                    <a:pt x="767068" y="1060932"/>
                  </a:lnTo>
                  <a:lnTo>
                    <a:pt x="767763" y="1087034"/>
                  </a:lnTo>
                  <a:lnTo>
                    <a:pt x="778207" y="1110625"/>
                  </a:lnTo>
                  <a:lnTo>
                    <a:pt x="797609" y="1127437"/>
                  </a:lnTo>
                  <a:lnTo>
                    <a:pt x="822172" y="1135657"/>
                  </a:lnTo>
                  <a:lnTo>
                    <a:pt x="848967" y="1136234"/>
                  </a:lnTo>
                  <a:lnTo>
                    <a:pt x="875064" y="1130115"/>
                  </a:lnTo>
                  <a:lnTo>
                    <a:pt x="898936" y="1119089"/>
                  </a:lnTo>
                  <a:lnTo>
                    <a:pt x="921539" y="1105399"/>
                  </a:lnTo>
                  <a:lnTo>
                    <a:pt x="943668" y="1090676"/>
                  </a:lnTo>
                  <a:lnTo>
                    <a:pt x="966117" y="1076554"/>
                  </a:lnTo>
                  <a:lnTo>
                    <a:pt x="1012311" y="1056566"/>
                  </a:lnTo>
                  <a:lnTo>
                    <a:pt x="1061839" y="1048546"/>
                  </a:lnTo>
                  <a:lnTo>
                    <a:pt x="1109665" y="1055423"/>
                  </a:lnTo>
                  <a:lnTo>
                    <a:pt x="1150754" y="1080125"/>
                  </a:lnTo>
                  <a:lnTo>
                    <a:pt x="1174032" y="1113835"/>
                  </a:lnTo>
                  <a:lnTo>
                    <a:pt x="1186732" y="1152757"/>
                  </a:lnTo>
                  <a:lnTo>
                    <a:pt x="1188803" y="1177311"/>
                  </a:lnTo>
                  <a:lnTo>
                    <a:pt x="1188547" y="1185512"/>
                  </a:lnTo>
                  <a:lnTo>
                    <a:pt x="1179072" y="1233927"/>
                  </a:lnTo>
                  <a:lnTo>
                    <a:pt x="1154746" y="1294406"/>
                  </a:lnTo>
                  <a:lnTo>
                    <a:pt x="1113888" y="1361780"/>
                  </a:lnTo>
                  <a:lnTo>
                    <a:pt x="1087905" y="1399296"/>
                  </a:lnTo>
                  <a:lnTo>
                    <a:pt x="1060012" y="1435332"/>
                  </a:lnTo>
                  <a:lnTo>
                    <a:pt x="1030208" y="1469889"/>
                  </a:lnTo>
                  <a:lnTo>
                    <a:pt x="998492" y="1502967"/>
                  </a:lnTo>
                  <a:lnTo>
                    <a:pt x="965091" y="1534342"/>
                  </a:lnTo>
                  <a:lnTo>
                    <a:pt x="930230" y="1563791"/>
                  </a:lnTo>
                  <a:lnTo>
                    <a:pt x="893910" y="1591313"/>
                  </a:lnTo>
                  <a:lnTo>
                    <a:pt x="856130" y="1616910"/>
                  </a:lnTo>
                  <a:lnTo>
                    <a:pt x="816891" y="1640580"/>
                  </a:lnTo>
                  <a:lnTo>
                    <a:pt x="772631" y="1663463"/>
                  </a:lnTo>
                  <a:lnTo>
                    <a:pt x="728487" y="1683366"/>
                  </a:lnTo>
                  <a:lnTo>
                    <a:pt x="684256" y="1700076"/>
                  </a:lnTo>
                  <a:lnTo>
                    <a:pt x="639735" y="1713381"/>
                  </a:lnTo>
                  <a:lnTo>
                    <a:pt x="594720" y="1723068"/>
                  </a:lnTo>
                  <a:lnTo>
                    <a:pt x="549009" y="1728923"/>
                  </a:lnTo>
                  <a:lnTo>
                    <a:pt x="502397" y="1730733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825678" y="5274893"/>
              <a:ext cx="1127760" cy="1517650"/>
            </a:xfrm>
            <a:custGeom>
              <a:avLst/>
              <a:gdLst/>
              <a:ahLst/>
              <a:cxnLst/>
              <a:rect l="l" t="t" r="r" b="b"/>
              <a:pathLst>
                <a:path w="1127759" h="1517650">
                  <a:moveTo>
                    <a:pt x="1127607" y="1131328"/>
                  </a:moveTo>
                  <a:lnTo>
                    <a:pt x="1124572" y="1131874"/>
                  </a:lnTo>
                  <a:lnTo>
                    <a:pt x="1121702" y="1132865"/>
                  </a:lnTo>
                  <a:lnTo>
                    <a:pt x="1118984" y="1134313"/>
                  </a:lnTo>
                  <a:lnTo>
                    <a:pt x="1082192" y="1151051"/>
                  </a:lnTo>
                  <a:lnTo>
                    <a:pt x="985050" y="1199197"/>
                  </a:lnTo>
                  <a:lnTo>
                    <a:pt x="946873" y="1218844"/>
                  </a:lnTo>
                  <a:lnTo>
                    <a:pt x="861402" y="1263675"/>
                  </a:lnTo>
                  <a:lnTo>
                    <a:pt x="549097" y="1429931"/>
                  </a:lnTo>
                  <a:lnTo>
                    <a:pt x="415404" y="1499908"/>
                  </a:lnTo>
                  <a:lnTo>
                    <a:pt x="427697" y="1415592"/>
                  </a:lnTo>
                  <a:lnTo>
                    <a:pt x="435978" y="1364932"/>
                  </a:lnTo>
                  <a:lnTo>
                    <a:pt x="444881" y="1314399"/>
                  </a:lnTo>
                  <a:lnTo>
                    <a:pt x="454418" y="1263980"/>
                  </a:lnTo>
                  <a:lnTo>
                    <a:pt x="464591" y="1213675"/>
                  </a:lnTo>
                  <a:lnTo>
                    <a:pt x="475386" y="1163497"/>
                  </a:lnTo>
                  <a:lnTo>
                    <a:pt x="486803" y="1113434"/>
                  </a:lnTo>
                  <a:lnTo>
                    <a:pt x="534301" y="916190"/>
                  </a:lnTo>
                  <a:lnTo>
                    <a:pt x="548982" y="859434"/>
                  </a:lnTo>
                  <a:lnTo>
                    <a:pt x="565988" y="822452"/>
                  </a:lnTo>
                  <a:lnTo>
                    <a:pt x="572808" y="818743"/>
                  </a:lnTo>
                  <a:lnTo>
                    <a:pt x="612876" y="799960"/>
                  </a:lnTo>
                  <a:lnTo>
                    <a:pt x="670433" y="774458"/>
                  </a:lnTo>
                  <a:lnTo>
                    <a:pt x="716737" y="754951"/>
                  </a:lnTo>
                  <a:lnTo>
                    <a:pt x="768134" y="734288"/>
                  </a:lnTo>
                  <a:lnTo>
                    <a:pt x="823645" y="713105"/>
                  </a:lnTo>
                  <a:lnTo>
                    <a:pt x="879525" y="693089"/>
                  </a:lnTo>
                  <a:lnTo>
                    <a:pt x="931887" y="675500"/>
                  </a:lnTo>
                  <a:lnTo>
                    <a:pt x="979563" y="660425"/>
                  </a:lnTo>
                  <a:lnTo>
                    <a:pt x="1021372" y="647941"/>
                  </a:lnTo>
                  <a:lnTo>
                    <a:pt x="1082230" y="631431"/>
                  </a:lnTo>
                  <a:lnTo>
                    <a:pt x="1089901" y="629970"/>
                  </a:lnTo>
                  <a:lnTo>
                    <a:pt x="1097343" y="627748"/>
                  </a:lnTo>
                  <a:lnTo>
                    <a:pt x="1104544" y="624738"/>
                  </a:lnTo>
                  <a:lnTo>
                    <a:pt x="1096632" y="624890"/>
                  </a:lnTo>
                  <a:lnTo>
                    <a:pt x="1088796" y="625792"/>
                  </a:lnTo>
                  <a:lnTo>
                    <a:pt x="1037793" y="636854"/>
                  </a:lnTo>
                  <a:lnTo>
                    <a:pt x="968883" y="655332"/>
                  </a:lnTo>
                  <a:lnTo>
                    <a:pt x="918870" y="670420"/>
                  </a:lnTo>
                  <a:lnTo>
                    <a:pt x="869264" y="686803"/>
                  </a:lnTo>
                  <a:lnTo>
                    <a:pt x="820077" y="704481"/>
                  </a:lnTo>
                  <a:lnTo>
                    <a:pt x="764514" y="725906"/>
                  </a:lnTo>
                  <a:lnTo>
                    <a:pt x="713232" y="747090"/>
                  </a:lnTo>
                  <a:lnTo>
                    <a:pt x="667283" y="767346"/>
                  </a:lnTo>
                  <a:lnTo>
                    <a:pt x="627710" y="786015"/>
                  </a:lnTo>
                  <a:lnTo>
                    <a:pt x="571322" y="815771"/>
                  </a:lnTo>
                  <a:lnTo>
                    <a:pt x="564299" y="819150"/>
                  </a:lnTo>
                  <a:lnTo>
                    <a:pt x="574357" y="778802"/>
                  </a:lnTo>
                  <a:lnTo>
                    <a:pt x="592975" y="726465"/>
                  </a:lnTo>
                  <a:lnTo>
                    <a:pt x="613041" y="674662"/>
                  </a:lnTo>
                  <a:lnTo>
                    <a:pt x="634555" y="623392"/>
                  </a:lnTo>
                  <a:lnTo>
                    <a:pt x="655523" y="575310"/>
                  </a:lnTo>
                  <a:lnTo>
                    <a:pt x="676605" y="528789"/>
                  </a:lnTo>
                  <a:lnTo>
                    <a:pt x="697585" y="483870"/>
                  </a:lnTo>
                  <a:lnTo>
                    <a:pt x="718312" y="440550"/>
                  </a:lnTo>
                  <a:lnTo>
                    <a:pt x="738682" y="398856"/>
                  </a:lnTo>
                  <a:lnTo>
                    <a:pt x="758761" y="358914"/>
                  </a:lnTo>
                  <a:lnTo>
                    <a:pt x="778586" y="320852"/>
                  </a:lnTo>
                  <a:lnTo>
                    <a:pt x="798207" y="284772"/>
                  </a:lnTo>
                  <a:lnTo>
                    <a:pt x="823366" y="240766"/>
                  </a:lnTo>
                  <a:lnTo>
                    <a:pt x="849807" y="197586"/>
                  </a:lnTo>
                  <a:lnTo>
                    <a:pt x="877506" y="155244"/>
                  </a:lnTo>
                  <a:lnTo>
                    <a:pt x="906475" y="113741"/>
                  </a:lnTo>
                  <a:lnTo>
                    <a:pt x="936726" y="73050"/>
                  </a:lnTo>
                  <a:lnTo>
                    <a:pt x="961123" y="41529"/>
                  </a:lnTo>
                  <a:lnTo>
                    <a:pt x="990587" y="5067"/>
                  </a:lnTo>
                  <a:lnTo>
                    <a:pt x="994156" y="152"/>
                  </a:lnTo>
                  <a:lnTo>
                    <a:pt x="959269" y="40208"/>
                  </a:lnTo>
                  <a:lnTo>
                    <a:pt x="934199" y="71120"/>
                  </a:lnTo>
                  <a:lnTo>
                    <a:pt x="903287" y="111455"/>
                  </a:lnTo>
                  <a:lnTo>
                    <a:pt x="873734" y="152692"/>
                  </a:lnTo>
                  <a:lnTo>
                    <a:pt x="845527" y="194818"/>
                  </a:lnTo>
                  <a:lnTo>
                    <a:pt x="818667" y="237858"/>
                  </a:lnTo>
                  <a:lnTo>
                    <a:pt x="793153" y="281800"/>
                  </a:lnTo>
                  <a:lnTo>
                    <a:pt x="773201" y="317792"/>
                  </a:lnTo>
                  <a:lnTo>
                    <a:pt x="753071" y="355815"/>
                  </a:lnTo>
                  <a:lnTo>
                    <a:pt x="732751" y="395744"/>
                  </a:lnTo>
                  <a:lnTo>
                    <a:pt x="712216" y="437426"/>
                  </a:lnTo>
                  <a:lnTo>
                    <a:pt x="691324" y="480745"/>
                  </a:lnTo>
                  <a:lnTo>
                    <a:pt x="670102" y="525665"/>
                  </a:lnTo>
                  <a:lnTo>
                    <a:pt x="648779" y="572185"/>
                  </a:lnTo>
                  <a:lnTo>
                    <a:pt x="627557" y="620268"/>
                  </a:lnTo>
                  <a:lnTo>
                    <a:pt x="605840" y="671537"/>
                  </a:lnTo>
                  <a:lnTo>
                    <a:pt x="585558" y="723341"/>
                  </a:lnTo>
                  <a:lnTo>
                    <a:pt x="566712" y="775677"/>
                  </a:lnTo>
                  <a:lnTo>
                    <a:pt x="551180" y="822858"/>
                  </a:lnTo>
                  <a:lnTo>
                    <a:pt x="551002" y="821448"/>
                  </a:lnTo>
                  <a:lnTo>
                    <a:pt x="549617" y="815047"/>
                  </a:lnTo>
                  <a:lnTo>
                    <a:pt x="540778" y="785469"/>
                  </a:lnTo>
                  <a:lnTo>
                    <a:pt x="486067" y="586943"/>
                  </a:lnTo>
                  <a:lnTo>
                    <a:pt x="472160" y="538429"/>
                  </a:lnTo>
                  <a:lnTo>
                    <a:pt x="458508" y="493471"/>
                  </a:lnTo>
                  <a:lnTo>
                    <a:pt x="445350" y="453047"/>
                  </a:lnTo>
                  <a:lnTo>
                    <a:pt x="422059" y="389610"/>
                  </a:lnTo>
                  <a:lnTo>
                    <a:pt x="413169" y="368388"/>
                  </a:lnTo>
                  <a:lnTo>
                    <a:pt x="410908" y="362153"/>
                  </a:lnTo>
                  <a:lnTo>
                    <a:pt x="407987" y="356247"/>
                  </a:lnTo>
                  <a:lnTo>
                    <a:pt x="404380" y="350685"/>
                  </a:lnTo>
                  <a:lnTo>
                    <a:pt x="405752" y="357149"/>
                  </a:lnTo>
                  <a:lnTo>
                    <a:pt x="407682" y="363448"/>
                  </a:lnTo>
                  <a:lnTo>
                    <a:pt x="410184" y="369582"/>
                  </a:lnTo>
                  <a:lnTo>
                    <a:pt x="438848" y="455256"/>
                  </a:lnTo>
                  <a:lnTo>
                    <a:pt x="451231" y="495795"/>
                  </a:lnTo>
                  <a:lnTo>
                    <a:pt x="464375" y="540778"/>
                  </a:lnTo>
                  <a:lnTo>
                    <a:pt x="504367" y="682764"/>
                  </a:lnTo>
                  <a:lnTo>
                    <a:pt x="516280" y="723544"/>
                  </a:lnTo>
                  <a:lnTo>
                    <a:pt x="527126" y="758939"/>
                  </a:lnTo>
                  <a:lnTo>
                    <a:pt x="536575" y="787755"/>
                  </a:lnTo>
                  <a:lnTo>
                    <a:pt x="544233" y="809663"/>
                  </a:lnTo>
                  <a:lnTo>
                    <a:pt x="546061" y="816063"/>
                  </a:lnTo>
                  <a:lnTo>
                    <a:pt x="548589" y="822159"/>
                  </a:lnTo>
                  <a:lnTo>
                    <a:pt x="550354" y="825347"/>
                  </a:lnTo>
                  <a:lnTo>
                    <a:pt x="549300" y="828560"/>
                  </a:lnTo>
                  <a:lnTo>
                    <a:pt x="533806" y="884897"/>
                  </a:lnTo>
                  <a:lnTo>
                    <a:pt x="478904" y="1110716"/>
                  </a:lnTo>
                  <a:lnTo>
                    <a:pt x="467474" y="1160881"/>
                  </a:lnTo>
                  <a:lnTo>
                    <a:pt x="456692" y="1211173"/>
                  </a:lnTo>
                  <a:lnTo>
                    <a:pt x="446557" y="1261592"/>
                  </a:lnTo>
                  <a:lnTo>
                    <a:pt x="437070" y="1312125"/>
                  </a:lnTo>
                  <a:lnTo>
                    <a:pt x="428231" y="1362786"/>
                  </a:lnTo>
                  <a:lnTo>
                    <a:pt x="420027" y="1413560"/>
                  </a:lnTo>
                  <a:lnTo>
                    <a:pt x="412483" y="1464462"/>
                  </a:lnTo>
                  <a:lnTo>
                    <a:pt x="407936" y="1497977"/>
                  </a:lnTo>
                  <a:lnTo>
                    <a:pt x="407060" y="1496733"/>
                  </a:lnTo>
                  <a:lnTo>
                    <a:pt x="403936" y="1491830"/>
                  </a:lnTo>
                  <a:lnTo>
                    <a:pt x="399923" y="1484833"/>
                  </a:lnTo>
                  <a:lnTo>
                    <a:pt x="395160" y="1476946"/>
                  </a:lnTo>
                  <a:lnTo>
                    <a:pt x="350532" y="1404340"/>
                  </a:lnTo>
                  <a:lnTo>
                    <a:pt x="330809" y="1371663"/>
                  </a:lnTo>
                  <a:lnTo>
                    <a:pt x="309270" y="1335316"/>
                  </a:lnTo>
                  <a:lnTo>
                    <a:pt x="286118" y="1295755"/>
                  </a:lnTo>
                  <a:lnTo>
                    <a:pt x="261543" y="1253375"/>
                  </a:lnTo>
                  <a:lnTo>
                    <a:pt x="181952" y="1115110"/>
                  </a:lnTo>
                  <a:lnTo>
                    <a:pt x="155879" y="1070432"/>
                  </a:lnTo>
                  <a:lnTo>
                    <a:pt x="130924" y="1028230"/>
                  </a:lnTo>
                  <a:lnTo>
                    <a:pt x="107315" y="988898"/>
                  </a:lnTo>
                  <a:lnTo>
                    <a:pt x="85267" y="952855"/>
                  </a:lnTo>
                  <a:lnTo>
                    <a:pt x="65011" y="920508"/>
                  </a:lnTo>
                  <a:lnTo>
                    <a:pt x="38696" y="879627"/>
                  </a:lnTo>
                  <a:lnTo>
                    <a:pt x="18300" y="849249"/>
                  </a:lnTo>
                  <a:lnTo>
                    <a:pt x="13093" y="841514"/>
                  </a:lnTo>
                  <a:lnTo>
                    <a:pt x="8178" y="834517"/>
                  </a:lnTo>
                  <a:lnTo>
                    <a:pt x="1930" y="825881"/>
                  </a:lnTo>
                  <a:lnTo>
                    <a:pt x="0" y="823950"/>
                  </a:lnTo>
                  <a:lnTo>
                    <a:pt x="901" y="826516"/>
                  </a:lnTo>
                  <a:lnTo>
                    <a:pt x="2133" y="828890"/>
                  </a:lnTo>
                  <a:lnTo>
                    <a:pt x="3721" y="831088"/>
                  </a:lnTo>
                  <a:lnTo>
                    <a:pt x="15621" y="850887"/>
                  </a:lnTo>
                  <a:lnTo>
                    <a:pt x="60261" y="923632"/>
                  </a:lnTo>
                  <a:lnTo>
                    <a:pt x="80035" y="956259"/>
                  </a:lnTo>
                  <a:lnTo>
                    <a:pt x="101612" y="992555"/>
                  </a:lnTo>
                  <a:lnTo>
                    <a:pt x="124790" y="1032090"/>
                  </a:lnTo>
                  <a:lnTo>
                    <a:pt x="149377" y="1074470"/>
                  </a:lnTo>
                  <a:lnTo>
                    <a:pt x="228968" y="1212735"/>
                  </a:lnTo>
                  <a:lnTo>
                    <a:pt x="255016" y="1257427"/>
                  </a:lnTo>
                  <a:lnTo>
                    <a:pt x="279946" y="1299679"/>
                  </a:lnTo>
                  <a:lnTo>
                    <a:pt x="303555" y="1339049"/>
                  </a:lnTo>
                  <a:lnTo>
                    <a:pt x="325615" y="1375117"/>
                  </a:lnTo>
                  <a:lnTo>
                    <a:pt x="345909" y="1407464"/>
                  </a:lnTo>
                  <a:lnTo>
                    <a:pt x="372097" y="1448231"/>
                  </a:lnTo>
                  <a:lnTo>
                    <a:pt x="405726" y="1497634"/>
                  </a:lnTo>
                  <a:lnTo>
                    <a:pt x="407187" y="1499946"/>
                  </a:lnTo>
                  <a:lnTo>
                    <a:pt x="407606" y="1500479"/>
                  </a:lnTo>
                  <a:lnTo>
                    <a:pt x="405574" y="1515478"/>
                  </a:lnTo>
                  <a:lnTo>
                    <a:pt x="413016" y="1517269"/>
                  </a:lnTo>
                  <a:lnTo>
                    <a:pt x="415112" y="1502054"/>
                  </a:lnTo>
                  <a:lnTo>
                    <a:pt x="415467" y="1501914"/>
                  </a:lnTo>
                  <a:lnTo>
                    <a:pt x="417918" y="1500606"/>
                  </a:lnTo>
                  <a:lnTo>
                    <a:pt x="455599" y="1483855"/>
                  </a:lnTo>
                  <a:lnTo>
                    <a:pt x="552792" y="1435696"/>
                  </a:lnTo>
                  <a:lnTo>
                    <a:pt x="632333" y="1394358"/>
                  </a:lnTo>
                  <a:lnTo>
                    <a:pt x="988783" y="1204899"/>
                  </a:lnTo>
                  <a:lnTo>
                    <a:pt x="1099934" y="1146810"/>
                  </a:lnTo>
                  <a:lnTo>
                    <a:pt x="1120609" y="1135799"/>
                  </a:lnTo>
                  <a:lnTo>
                    <a:pt x="1123175" y="1134656"/>
                  </a:lnTo>
                  <a:lnTo>
                    <a:pt x="1125499" y="1133170"/>
                  </a:lnTo>
                  <a:lnTo>
                    <a:pt x="1127607" y="1131328"/>
                  </a:lnTo>
                  <a:close/>
                </a:path>
              </a:pathLst>
            </a:custGeom>
            <a:solidFill>
              <a:srgbClr val="DFDF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5094221" y="3772801"/>
            <a:ext cx="1638300" cy="3141980"/>
            <a:chOff x="5094221" y="3772801"/>
            <a:chExt cx="1638300" cy="3141980"/>
          </a:xfrm>
        </p:grpSpPr>
        <p:sp>
          <p:nvSpPr>
            <p:cNvPr id="6" name="object 6"/>
            <p:cNvSpPr/>
            <p:nvPr/>
          </p:nvSpPr>
          <p:spPr>
            <a:xfrm>
              <a:off x="5094221" y="3772801"/>
              <a:ext cx="1638300" cy="3077845"/>
            </a:xfrm>
            <a:custGeom>
              <a:avLst/>
              <a:gdLst/>
              <a:ahLst/>
              <a:cxnLst/>
              <a:rect l="l" t="t" r="r" b="b"/>
              <a:pathLst>
                <a:path w="1638300" h="3077845">
                  <a:moveTo>
                    <a:pt x="1054066" y="3077826"/>
                  </a:moveTo>
                  <a:lnTo>
                    <a:pt x="796825" y="3011321"/>
                  </a:lnTo>
                  <a:lnTo>
                    <a:pt x="714020" y="2982553"/>
                  </a:lnTo>
                  <a:lnTo>
                    <a:pt x="636993" y="2952938"/>
                  </a:lnTo>
                  <a:lnTo>
                    <a:pt x="565594" y="2922658"/>
                  </a:lnTo>
                  <a:lnTo>
                    <a:pt x="499670" y="2891894"/>
                  </a:lnTo>
                  <a:lnTo>
                    <a:pt x="439071" y="2860828"/>
                  </a:lnTo>
                  <a:lnTo>
                    <a:pt x="383644" y="2829642"/>
                  </a:lnTo>
                  <a:lnTo>
                    <a:pt x="333240" y="2798518"/>
                  </a:lnTo>
                  <a:lnTo>
                    <a:pt x="287705" y="2767636"/>
                  </a:lnTo>
                  <a:lnTo>
                    <a:pt x="246889" y="2737179"/>
                  </a:lnTo>
                  <a:lnTo>
                    <a:pt x="210641" y="2707329"/>
                  </a:lnTo>
                  <a:lnTo>
                    <a:pt x="178810" y="2678267"/>
                  </a:lnTo>
                  <a:lnTo>
                    <a:pt x="151242" y="2650174"/>
                  </a:lnTo>
                  <a:lnTo>
                    <a:pt x="108297" y="2597626"/>
                  </a:lnTo>
                  <a:lnTo>
                    <a:pt x="80595" y="2551138"/>
                  </a:lnTo>
                  <a:lnTo>
                    <a:pt x="66925" y="2512162"/>
                  </a:lnTo>
                  <a:lnTo>
                    <a:pt x="64973" y="2495946"/>
                  </a:lnTo>
                  <a:lnTo>
                    <a:pt x="72915" y="2455215"/>
                  </a:lnTo>
                  <a:lnTo>
                    <a:pt x="96768" y="2426945"/>
                  </a:lnTo>
                  <a:lnTo>
                    <a:pt x="132780" y="2409188"/>
                  </a:lnTo>
                  <a:lnTo>
                    <a:pt x="177198" y="2399999"/>
                  </a:lnTo>
                  <a:lnTo>
                    <a:pt x="226269" y="2397430"/>
                  </a:lnTo>
                  <a:lnTo>
                    <a:pt x="276241" y="2399536"/>
                  </a:lnTo>
                  <a:lnTo>
                    <a:pt x="336157" y="2405613"/>
                  </a:lnTo>
                  <a:lnTo>
                    <a:pt x="394030" y="2412698"/>
                  </a:lnTo>
                  <a:lnTo>
                    <a:pt x="444069" y="2417725"/>
                  </a:lnTo>
                  <a:lnTo>
                    <a:pt x="480482" y="2417633"/>
                  </a:lnTo>
                  <a:lnTo>
                    <a:pt x="497478" y="2409356"/>
                  </a:lnTo>
                  <a:lnTo>
                    <a:pt x="501042" y="2392939"/>
                  </a:lnTo>
                  <a:lnTo>
                    <a:pt x="497311" y="2376661"/>
                  </a:lnTo>
                  <a:lnTo>
                    <a:pt x="484736" y="2359770"/>
                  </a:lnTo>
                  <a:lnTo>
                    <a:pt x="461771" y="2341512"/>
                  </a:lnTo>
                  <a:lnTo>
                    <a:pt x="419442" y="2313130"/>
                  </a:lnTo>
                  <a:lnTo>
                    <a:pt x="384412" y="2288627"/>
                  </a:lnTo>
                  <a:lnTo>
                    <a:pt x="343286" y="2258476"/>
                  </a:lnTo>
                  <a:lnTo>
                    <a:pt x="298427" y="2223594"/>
                  </a:lnTo>
                  <a:lnTo>
                    <a:pt x="252195" y="2184902"/>
                  </a:lnTo>
                  <a:lnTo>
                    <a:pt x="206952" y="2143317"/>
                  </a:lnTo>
                  <a:lnTo>
                    <a:pt x="165058" y="2099760"/>
                  </a:lnTo>
                  <a:lnTo>
                    <a:pt x="128877" y="2055149"/>
                  </a:lnTo>
                  <a:lnTo>
                    <a:pt x="100768" y="2010403"/>
                  </a:lnTo>
                  <a:lnTo>
                    <a:pt x="83093" y="1966441"/>
                  </a:lnTo>
                  <a:lnTo>
                    <a:pt x="78215" y="1924183"/>
                  </a:lnTo>
                  <a:lnTo>
                    <a:pt x="88557" y="1884233"/>
                  </a:lnTo>
                  <a:lnTo>
                    <a:pt x="112657" y="1853304"/>
                  </a:lnTo>
                  <a:lnTo>
                    <a:pt x="147675" y="1830265"/>
                  </a:lnTo>
                  <a:lnTo>
                    <a:pt x="190769" y="1813985"/>
                  </a:lnTo>
                  <a:lnTo>
                    <a:pt x="239099" y="1803333"/>
                  </a:lnTo>
                  <a:lnTo>
                    <a:pt x="289823" y="1797179"/>
                  </a:lnTo>
                  <a:lnTo>
                    <a:pt x="340100" y="1794392"/>
                  </a:lnTo>
                  <a:lnTo>
                    <a:pt x="387090" y="1793841"/>
                  </a:lnTo>
                  <a:lnTo>
                    <a:pt x="459842" y="1794925"/>
                  </a:lnTo>
                  <a:lnTo>
                    <a:pt x="479922" y="1794297"/>
                  </a:lnTo>
                  <a:lnTo>
                    <a:pt x="505215" y="1783971"/>
                  </a:lnTo>
                  <a:lnTo>
                    <a:pt x="511984" y="1765359"/>
                  </a:lnTo>
                  <a:lnTo>
                    <a:pt x="505698" y="1743958"/>
                  </a:lnTo>
                  <a:lnTo>
                    <a:pt x="295684" y="1536931"/>
                  </a:lnTo>
                  <a:lnTo>
                    <a:pt x="203452" y="1449807"/>
                  </a:lnTo>
                  <a:lnTo>
                    <a:pt x="161460" y="1410710"/>
                  </a:lnTo>
                  <a:lnTo>
                    <a:pt x="124932" y="1377265"/>
                  </a:lnTo>
                  <a:lnTo>
                    <a:pt x="81748" y="1334796"/>
                  </a:lnTo>
                  <a:lnTo>
                    <a:pt x="47158" y="1293092"/>
                  </a:lnTo>
                  <a:lnTo>
                    <a:pt x="21667" y="1252353"/>
                  </a:lnTo>
                  <a:lnTo>
                    <a:pt x="5779" y="1212781"/>
                  </a:lnTo>
                  <a:lnTo>
                    <a:pt x="0" y="1174574"/>
                  </a:lnTo>
                  <a:lnTo>
                    <a:pt x="4833" y="1137935"/>
                  </a:lnTo>
                  <a:lnTo>
                    <a:pt x="20785" y="1103063"/>
                  </a:lnTo>
                  <a:lnTo>
                    <a:pt x="52414" y="1075380"/>
                  </a:lnTo>
                  <a:lnTo>
                    <a:pt x="95225" y="1064606"/>
                  </a:lnTo>
                  <a:lnTo>
                    <a:pt x="144533" y="1065551"/>
                  </a:lnTo>
                  <a:lnTo>
                    <a:pt x="195652" y="1073031"/>
                  </a:lnTo>
                  <a:lnTo>
                    <a:pt x="243894" y="1081858"/>
                  </a:lnTo>
                  <a:lnTo>
                    <a:pt x="284573" y="1086846"/>
                  </a:lnTo>
                  <a:lnTo>
                    <a:pt x="323361" y="1074701"/>
                  </a:lnTo>
                  <a:lnTo>
                    <a:pt x="339789" y="1045373"/>
                  </a:lnTo>
                  <a:lnTo>
                    <a:pt x="342967" y="1015543"/>
                  </a:lnTo>
                  <a:lnTo>
                    <a:pt x="342002" y="1001892"/>
                  </a:lnTo>
                  <a:lnTo>
                    <a:pt x="327294" y="964646"/>
                  </a:lnTo>
                  <a:lnTo>
                    <a:pt x="287493" y="853670"/>
                  </a:lnTo>
                  <a:lnTo>
                    <a:pt x="229085" y="670107"/>
                  </a:lnTo>
                  <a:lnTo>
                    <a:pt x="158556" y="415102"/>
                  </a:lnTo>
                  <a:lnTo>
                    <a:pt x="128802" y="187458"/>
                  </a:lnTo>
                  <a:lnTo>
                    <a:pt x="160100" y="64091"/>
                  </a:lnTo>
                  <a:lnTo>
                    <a:pt x="210004" y="13310"/>
                  </a:lnTo>
                  <a:lnTo>
                    <a:pt x="236071" y="3426"/>
                  </a:lnTo>
                  <a:lnTo>
                    <a:pt x="232798" y="4765"/>
                  </a:lnTo>
                  <a:lnTo>
                    <a:pt x="260936" y="0"/>
                  </a:lnTo>
                  <a:lnTo>
                    <a:pt x="330807" y="18416"/>
                  </a:lnTo>
                  <a:lnTo>
                    <a:pt x="420596" y="109083"/>
                  </a:lnTo>
                  <a:lnTo>
                    <a:pt x="508488" y="321072"/>
                  </a:lnTo>
                  <a:lnTo>
                    <a:pt x="573993" y="577440"/>
                  </a:lnTo>
                  <a:lnTo>
                    <a:pt x="614532" y="765740"/>
                  </a:lnTo>
                  <a:lnTo>
                    <a:pt x="635152" y="881789"/>
                  </a:lnTo>
                  <a:lnTo>
                    <a:pt x="640903" y="921402"/>
                  </a:lnTo>
                  <a:lnTo>
                    <a:pt x="646817" y="933648"/>
                  </a:lnTo>
                  <a:lnTo>
                    <a:pt x="664336" y="957778"/>
                  </a:lnTo>
                  <a:lnTo>
                    <a:pt x="693125" y="974879"/>
                  </a:lnTo>
                  <a:lnTo>
                    <a:pt x="732849" y="966036"/>
                  </a:lnTo>
                  <a:lnTo>
                    <a:pt x="765696" y="941441"/>
                  </a:lnTo>
                  <a:lnTo>
                    <a:pt x="803156" y="909725"/>
                  </a:lnTo>
                  <a:lnTo>
                    <a:pt x="843765" y="877753"/>
                  </a:lnTo>
                  <a:lnTo>
                    <a:pt x="886060" y="852390"/>
                  </a:lnTo>
                  <a:lnTo>
                    <a:pt x="928578" y="840499"/>
                  </a:lnTo>
                  <a:lnTo>
                    <a:pt x="969856" y="848946"/>
                  </a:lnTo>
                  <a:lnTo>
                    <a:pt x="1001064" y="871231"/>
                  </a:lnTo>
                  <a:lnTo>
                    <a:pt x="1023490" y="900577"/>
                  </a:lnTo>
                  <a:lnTo>
                    <a:pt x="1037463" y="936576"/>
                  </a:lnTo>
                  <a:lnTo>
                    <a:pt x="1043311" y="978817"/>
                  </a:lnTo>
                  <a:lnTo>
                    <a:pt x="1041362" y="1026894"/>
                  </a:lnTo>
                  <a:lnTo>
                    <a:pt x="1031943" y="1080398"/>
                  </a:lnTo>
                  <a:lnTo>
                    <a:pt x="1015383" y="1138919"/>
                  </a:lnTo>
                  <a:lnTo>
                    <a:pt x="1000174" y="1186250"/>
                  </a:lnTo>
                  <a:lnTo>
                    <a:pt x="983082" y="1241159"/>
                  </a:lnTo>
                  <a:lnTo>
                    <a:pt x="964870" y="1300896"/>
                  </a:lnTo>
                  <a:lnTo>
                    <a:pt x="928123" y="1423852"/>
                  </a:lnTo>
                  <a:lnTo>
                    <a:pt x="869876" y="1623199"/>
                  </a:lnTo>
                  <a:lnTo>
                    <a:pt x="867184" y="1646095"/>
                  </a:lnTo>
                  <a:lnTo>
                    <a:pt x="872442" y="1667777"/>
                  </a:lnTo>
                  <a:lnTo>
                    <a:pt x="887576" y="1680672"/>
                  </a:lnTo>
                  <a:lnTo>
                    <a:pt x="914510" y="1677206"/>
                  </a:lnTo>
                  <a:lnTo>
                    <a:pt x="932164" y="1667822"/>
                  </a:lnTo>
                  <a:lnTo>
                    <a:pt x="994646" y="1630842"/>
                  </a:lnTo>
                  <a:lnTo>
                    <a:pt x="1035664" y="1608027"/>
                  </a:lnTo>
                  <a:lnTo>
                    <a:pt x="1080661" y="1585518"/>
                  </a:lnTo>
                  <a:lnTo>
                    <a:pt x="1127732" y="1565705"/>
                  </a:lnTo>
                  <a:lnTo>
                    <a:pt x="1174971" y="1550978"/>
                  </a:lnTo>
                  <a:lnTo>
                    <a:pt x="1220475" y="1543731"/>
                  </a:lnTo>
                  <a:lnTo>
                    <a:pt x="1262338" y="1546352"/>
                  </a:lnTo>
                  <a:lnTo>
                    <a:pt x="1298657" y="1561233"/>
                  </a:lnTo>
                  <a:lnTo>
                    <a:pt x="1327525" y="1590766"/>
                  </a:lnTo>
                  <a:lnTo>
                    <a:pt x="1344327" y="1629858"/>
                  </a:lnTo>
                  <a:lnTo>
                    <a:pt x="1350863" y="1676786"/>
                  </a:lnTo>
                  <a:lnTo>
                    <a:pt x="1348726" y="1729580"/>
                  </a:lnTo>
                  <a:lnTo>
                    <a:pt x="1339510" y="1786269"/>
                  </a:lnTo>
                  <a:lnTo>
                    <a:pt x="1324808" y="1844881"/>
                  </a:lnTo>
                  <a:lnTo>
                    <a:pt x="1306212" y="1903446"/>
                  </a:lnTo>
                  <a:lnTo>
                    <a:pt x="1285317" y="1959994"/>
                  </a:lnTo>
                  <a:lnTo>
                    <a:pt x="1263715" y="2012553"/>
                  </a:lnTo>
                  <a:lnTo>
                    <a:pt x="1242999" y="2059152"/>
                  </a:lnTo>
                  <a:lnTo>
                    <a:pt x="1224763" y="2097821"/>
                  </a:lnTo>
                  <a:lnTo>
                    <a:pt x="1202103" y="2143485"/>
                  </a:lnTo>
                  <a:lnTo>
                    <a:pt x="1191265" y="2170751"/>
                  </a:lnTo>
                  <a:lnTo>
                    <a:pt x="1188824" y="2191671"/>
                  </a:lnTo>
                  <a:lnTo>
                    <a:pt x="1193692" y="2207653"/>
                  </a:lnTo>
                  <a:lnTo>
                    <a:pt x="1204781" y="2220107"/>
                  </a:lnTo>
                  <a:lnTo>
                    <a:pt x="1223418" y="2218755"/>
                  </a:lnTo>
                  <a:lnTo>
                    <a:pt x="1254895" y="2200577"/>
                  </a:lnTo>
                  <a:lnTo>
                    <a:pt x="1295770" y="2171173"/>
                  </a:lnTo>
                  <a:lnTo>
                    <a:pt x="1342602" y="2136142"/>
                  </a:lnTo>
                  <a:lnTo>
                    <a:pt x="1391947" y="2101082"/>
                  </a:lnTo>
                  <a:lnTo>
                    <a:pt x="1434562" y="2074462"/>
                  </a:lnTo>
                  <a:lnTo>
                    <a:pt x="1478504" y="2052321"/>
                  </a:lnTo>
                  <a:lnTo>
                    <a:pt x="1521553" y="2038223"/>
                  </a:lnTo>
                  <a:lnTo>
                    <a:pt x="1561490" y="2035729"/>
                  </a:lnTo>
                  <a:lnTo>
                    <a:pt x="1596096" y="2048403"/>
                  </a:lnTo>
                  <a:lnTo>
                    <a:pt x="1623151" y="2079807"/>
                  </a:lnTo>
                  <a:lnTo>
                    <a:pt x="1637008" y="2135465"/>
                  </a:lnTo>
                  <a:lnTo>
                    <a:pt x="1637703" y="2160870"/>
                  </a:lnTo>
                  <a:lnTo>
                    <a:pt x="1636067" y="2189564"/>
                  </a:lnTo>
                  <a:lnTo>
                    <a:pt x="1624911" y="2256491"/>
                  </a:lnTo>
                  <a:lnTo>
                    <a:pt x="1614948" y="2294560"/>
                  </a:lnTo>
                  <a:lnTo>
                    <a:pt x="1601765" y="2335590"/>
                  </a:lnTo>
                  <a:lnTo>
                    <a:pt x="1585142" y="2379499"/>
                  </a:lnTo>
                  <a:lnTo>
                    <a:pt x="1564855" y="2426203"/>
                  </a:lnTo>
                  <a:lnTo>
                    <a:pt x="1540683" y="2475623"/>
                  </a:lnTo>
                  <a:lnTo>
                    <a:pt x="1512404" y="2527674"/>
                  </a:lnTo>
                  <a:lnTo>
                    <a:pt x="1479796" y="2582276"/>
                  </a:lnTo>
                  <a:lnTo>
                    <a:pt x="1442638" y="2639345"/>
                  </a:lnTo>
                  <a:lnTo>
                    <a:pt x="1400707" y="2698800"/>
                  </a:lnTo>
                  <a:lnTo>
                    <a:pt x="1353781" y="2760560"/>
                  </a:lnTo>
                  <a:lnTo>
                    <a:pt x="1301639" y="2824540"/>
                  </a:lnTo>
                  <a:lnTo>
                    <a:pt x="1244059" y="2890661"/>
                  </a:lnTo>
                  <a:lnTo>
                    <a:pt x="1054066" y="3077826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313476" y="4123194"/>
              <a:ext cx="1174115" cy="2791460"/>
            </a:xfrm>
            <a:custGeom>
              <a:avLst/>
              <a:gdLst/>
              <a:ahLst/>
              <a:cxnLst/>
              <a:rect l="l" t="t" r="r" b="b"/>
              <a:pathLst>
                <a:path w="1174114" h="2791459">
                  <a:moveTo>
                    <a:pt x="565962" y="1771827"/>
                  </a:moveTo>
                  <a:lnTo>
                    <a:pt x="560730" y="1768767"/>
                  </a:lnTo>
                  <a:lnTo>
                    <a:pt x="555218" y="1766341"/>
                  </a:lnTo>
                  <a:lnTo>
                    <a:pt x="549440" y="1764538"/>
                  </a:lnTo>
                  <a:lnTo>
                    <a:pt x="503174" y="1747570"/>
                  </a:lnTo>
                  <a:lnTo>
                    <a:pt x="434263" y="1723148"/>
                  </a:lnTo>
                  <a:lnTo>
                    <a:pt x="349631" y="1694154"/>
                  </a:lnTo>
                  <a:lnTo>
                    <a:pt x="227698" y="1653717"/>
                  </a:lnTo>
                  <a:lnTo>
                    <a:pt x="148183" y="1628394"/>
                  </a:lnTo>
                  <a:lnTo>
                    <a:pt x="142506" y="1626247"/>
                  </a:lnTo>
                  <a:lnTo>
                    <a:pt x="136652" y="1624799"/>
                  </a:lnTo>
                  <a:lnTo>
                    <a:pt x="130632" y="1624088"/>
                  </a:lnTo>
                  <a:lnTo>
                    <a:pt x="135801" y="1627263"/>
                  </a:lnTo>
                  <a:lnTo>
                    <a:pt x="141312" y="1629689"/>
                  </a:lnTo>
                  <a:lnTo>
                    <a:pt x="147142" y="1631378"/>
                  </a:lnTo>
                  <a:lnTo>
                    <a:pt x="193408" y="1648485"/>
                  </a:lnTo>
                  <a:lnTo>
                    <a:pt x="303110" y="1686788"/>
                  </a:lnTo>
                  <a:lnTo>
                    <a:pt x="390855" y="1716544"/>
                  </a:lnTo>
                  <a:lnTo>
                    <a:pt x="468884" y="1742338"/>
                  </a:lnTo>
                  <a:lnTo>
                    <a:pt x="548398" y="1767662"/>
                  </a:lnTo>
                  <a:lnTo>
                    <a:pt x="554075" y="1769821"/>
                  </a:lnTo>
                  <a:lnTo>
                    <a:pt x="559917" y="1771205"/>
                  </a:lnTo>
                  <a:lnTo>
                    <a:pt x="565962" y="1771827"/>
                  </a:lnTo>
                  <a:close/>
                </a:path>
                <a:path w="1174114" h="2791459">
                  <a:moveTo>
                    <a:pt x="725893" y="630529"/>
                  </a:moveTo>
                  <a:lnTo>
                    <a:pt x="703427" y="661771"/>
                  </a:lnTo>
                  <a:lnTo>
                    <a:pt x="679030" y="698347"/>
                  </a:lnTo>
                  <a:lnTo>
                    <a:pt x="647839" y="745934"/>
                  </a:lnTo>
                  <a:lnTo>
                    <a:pt x="611339" y="802284"/>
                  </a:lnTo>
                  <a:lnTo>
                    <a:pt x="571017" y="865149"/>
                  </a:lnTo>
                  <a:lnTo>
                    <a:pt x="495185" y="984961"/>
                  </a:lnTo>
                  <a:lnTo>
                    <a:pt x="465124" y="1033221"/>
                  </a:lnTo>
                  <a:lnTo>
                    <a:pt x="442175" y="1070686"/>
                  </a:lnTo>
                  <a:lnTo>
                    <a:pt x="423278" y="1104099"/>
                  </a:lnTo>
                  <a:lnTo>
                    <a:pt x="429602" y="1096124"/>
                  </a:lnTo>
                  <a:lnTo>
                    <a:pt x="470014" y="1036231"/>
                  </a:lnTo>
                  <a:lnTo>
                    <a:pt x="501167" y="988733"/>
                  </a:lnTo>
                  <a:lnTo>
                    <a:pt x="537654" y="932459"/>
                  </a:lnTo>
                  <a:lnTo>
                    <a:pt x="578015" y="869619"/>
                  </a:lnTo>
                  <a:lnTo>
                    <a:pt x="618134" y="806577"/>
                  </a:lnTo>
                  <a:lnTo>
                    <a:pt x="653948" y="749769"/>
                  </a:lnTo>
                  <a:lnTo>
                    <a:pt x="684034" y="701471"/>
                  </a:lnTo>
                  <a:lnTo>
                    <a:pt x="706996" y="663981"/>
                  </a:lnTo>
                  <a:lnTo>
                    <a:pt x="725893" y="630529"/>
                  </a:lnTo>
                  <a:close/>
                </a:path>
                <a:path w="1174114" h="2791459">
                  <a:moveTo>
                    <a:pt x="1173873" y="1963458"/>
                  </a:moveTo>
                  <a:lnTo>
                    <a:pt x="1167511" y="1968842"/>
                  </a:lnTo>
                  <a:lnTo>
                    <a:pt x="1161605" y="1974684"/>
                  </a:lnTo>
                  <a:lnTo>
                    <a:pt x="1156169" y="1981009"/>
                  </a:lnTo>
                  <a:lnTo>
                    <a:pt x="1078064" y="2064397"/>
                  </a:lnTo>
                  <a:lnTo>
                    <a:pt x="1041107" y="2103208"/>
                  </a:lnTo>
                  <a:lnTo>
                    <a:pt x="999934" y="2145792"/>
                  </a:lnTo>
                  <a:lnTo>
                    <a:pt x="955319" y="2191080"/>
                  </a:lnTo>
                  <a:lnTo>
                    <a:pt x="910221" y="2235873"/>
                  </a:lnTo>
                  <a:lnTo>
                    <a:pt x="867791" y="2277160"/>
                  </a:lnTo>
                  <a:lnTo>
                    <a:pt x="829119" y="2314194"/>
                  </a:lnTo>
                  <a:lnTo>
                    <a:pt x="745985" y="2392540"/>
                  </a:lnTo>
                  <a:lnTo>
                    <a:pt x="739622" y="2397887"/>
                  </a:lnTo>
                  <a:lnTo>
                    <a:pt x="738987" y="2398534"/>
                  </a:lnTo>
                  <a:lnTo>
                    <a:pt x="608037" y="1887067"/>
                  </a:lnTo>
                  <a:lnTo>
                    <a:pt x="580288" y="1778927"/>
                  </a:lnTo>
                  <a:lnTo>
                    <a:pt x="578065" y="1770329"/>
                  </a:lnTo>
                  <a:lnTo>
                    <a:pt x="582472" y="1766620"/>
                  </a:lnTo>
                  <a:lnTo>
                    <a:pt x="652678" y="1709813"/>
                  </a:lnTo>
                  <a:lnTo>
                    <a:pt x="684644" y="1682140"/>
                  </a:lnTo>
                  <a:lnTo>
                    <a:pt x="719455" y="1650961"/>
                  </a:lnTo>
                  <a:lnTo>
                    <a:pt x="756246" y="1616798"/>
                  </a:lnTo>
                  <a:lnTo>
                    <a:pt x="792403" y="1581873"/>
                  </a:lnTo>
                  <a:lnTo>
                    <a:pt x="825436" y="1548676"/>
                  </a:lnTo>
                  <a:lnTo>
                    <a:pt x="854671" y="1518056"/>
                  </a:lnTo>
                  <a:lnTo>
                    <a:pt x="890219" y="1479003"/>
                  </a:lnTo>
                  <a:lnTo>
                    <a:pt x="914704" y="1450898"/>
                  </a:lnTo>
                  <a:lnTo>
                    <a:pt x="919327" y="1446199"/>
                  </a:lnTo>
                  <a:lnTo>
                    <a:pt x="923290" y="1440992"/>
                  </a:lnTo>
                  <a:lnTo>
                    <a:pt x="926604" y="1435277"/>
                  </a:lnTo>
                  <a:lnTo>
                    <a:pt x="921194" y="1439303"/>
                  </a:lnTo>
                  <a:lnTo>
                    <a:pt x="916241" y="1443824"/>
                  </a:lnTo>
                  <a:lnTo>
                    <a:pt x="911720" y="1448816"/>
                  </a:lnTo>
                  <a:lnTo>
                    <a:pt x="849007" y="1513370"/>
                  </a:lnTo>
                  <a:lnTo>
                    <a:pt x="819251" y="1543316"/>
                  </a:lnTo>
                  <a:lnTo>
                    <a:pt x="786053" y="1576082"/>
                  </a:lnTo>
                  <a:lnTo>
                    <a:pt x="749998" y="1610842"/>
                  </a:lnTo>
                  <a:lnTo>
                    <a:pt x="713473" y="1645069"/>
                  </a:lnTo>
                  <a:lnTo>
                    <a:pt x="679018" y="1676488"/>
                  </a:lnTo>
                  <a:lnTo>
                    <a:pt x="647547" y="1704619"/>
                  </a:lnTo>
                  <a:lnTo>
                    <a:pt x="579945" y="1764080"/>
                  </a:lnTo>
                  <a:lnTo>
                    <a:pt x="577024" y="1766277"/>
                  </a:lnTo>
                  <a:lnTo>
                    <a:pt x="552704" y="1671764"/>
                  </a:lnTo>
                  <a:lnTo>
                    <a:pt x="539038" y="1618843"/>
                  </a:lnTo>
                  <a:lnTo>
                    <a:pt x="496404" y="1454404"/>
                  </a:lnTo>
                  <a:lnTo>
                    <a:pt x="439762" y="1236827"/>
                  </a:lnTo>
                  <a:lnTo>
                    <a:pt x="412343" y="1131887"/>
                  </a:lnTo>
                  <a:lnTo>
                    <a:pt x="385597" y="1029893"/>
                  </a:lnTo>
                  <a:lnTo>
                    <a:pt x="359613" y="931100"/>
                  </a:lnTo>
                  <a:lnTo>
                    <a:pt x="334441" y="835799"/>
                  </a:lnTo>
                  <a:lnTo>
                    <a:pt x="322186" y="789546"/>
                  </a:lnTo>
                  <a:lnTo>
                    <a:pt x="298373" y="699998"/>
                  </a:lnTo>
                  <a:lnTo>
                    <a:pt x="286842" y="656767"/>
                  </a:lnTo>
                  <a:lnTo>
                    <a:pt x="275551" y="614616"/>
                  </a:lnTo>
                  <a:lnTo>
                    <a:pt x="264528" y="573582"/>
                  </a:lnTo>
                  <a:lnTo>
                    <a:pt x="253784" y="533692"/>
                  </a:lnTo>
                  <a:lnTo>
                    <a:pt x="243319" y="494982"/>
                  </a:lnTo>
                  <a:lnTo>
                    <a:pt x="217106" y="398487"/>
                  </a:lnTo>
                  <a:lnTo>
                    <a:pt x="201968" y="342950"/>
                  </a:lnTo>
                  <a:lnTo>
                    <a:pt x="187744" y="291033"/>
                  </a:lnTo>
                  <a:lnTo>
                    <a:pt x="174485" y="242887"/>
                  </a:lnTo>
                  <a:lnTo>
                    <a:pt x="162229" y="198640"/>
                  </a:lnTo>
                  <a:lnTo>
                    <a:pt x="151015" y="158445"/>
                  </a:lnTo>
                  <a:lnTo>
                    <a:pt x="133057" y="94640"/>
                  </a:lnTo>
                  <a:lnTo>
                    <a:pt x="120078" y="49136"/>
                  </a:lnTo>
                  <a:lnTo>
                    <a:pt x="112026" y="21424"/>
                  </a:lnTo>
                  <a:lnTo>
                    <a:pt x="109791" y="13233"/>
                  </a:lnTo>
                  <a:lnTo>
                    <a:pt x="106527" y="2527"/>
                  </a:lnTo>
                  <a:lnTo>
                    <a:pt x="105486" y="0"/>
                  </a:lnTo>
                  <a:lnTo>
                    <a:pt x="105930" y="2819"/>
                  </a:lnTo>
                  <a:lnTo>
                    <a:pt x="107264" y="8178"/>
                  </a:lnTo>
                  <a:lnTo>
                    <a:pt x="113512" y="31978"/>
                  </a:lnTo>
                  <a:lnTo>
                    <a:pt x="123850" y="70802"/>
                  </a:lnTo>
                  <a:lnTo>
                    <a:pt x="137769" y="123329"/>
                  </a:lnTo>
                  <a:lnTo>
                    <a:pt x="147281" y="159562"/>
                  </a:lnTo>
                  <a:lnTo>
                    <a:pt x="157962" y="199936"/>
                  </a:lnTo>
                  <a:lnTo>
                    <a:pt x="169748" y="244322"/>
                  </a:lnTo>
                  <a:lnTo>
                    <a:pt x="237045" y="496722"/>
                  </a:lnTo>
                  <a:lnTo>
                    <a:pt x="257924" y="575462"/>
                  </a:lnTo>
                  <a:lnTo>
                    <a:pt x="279920" y="658710"/>
                  </a:lnTo>
                  <a:lnTo>
                    <a:pt x="302945" y="746226"/>
                  </a:lnTo>
                  <a:lnTo>
                    <a:pt x="326948" y="837730"/>
                  </a:lnTo>
                  <a:lnTo>
                    <a:pt x="377647" y="1031709"/>
                  </a:lnTo>
                  <a:lnTo>
                    <a:pt x="398983" y="1113751"/>
                  </a:lnTo>
                  <a:lnTo>
                    <a:pt x="397192" y="1111961"/>
                  </a:lnTo>
                  <a:lnTo>
                    <a:pt x="392226" y="1108049"/>
                  </a:lnTo>
                  <a:lnTo>
                    <a:pt x="386829" y="1104696"/>
                  </a:lnTo>
                  <a:lnTo>
                    <a:pt x="344131" y="1074940"/>
                  </a:lnTo>
                  <a:lnTo>
                    <a:pt x="203974" y="974953"/>
                  </a:lnTo>
                  <a:lnTo>
                    <a:pt x="163779" y="946759"/>
                  </a:lnTo>
                  <a:lnTo>
                    <a:pt x="126085" y="920800"/>
                  </a:lnTo>
                  <a:lnTo>
                    <a:pt x="91744" y="897623"/>
                  </a:lnTo>
                  <a:lnTo>
                    <a:pt x="61595" y="877798"/>
                  </a:lnTo>
                  <a:lnTo>
                    <a:pt x="16954" y="850125"/>
                  </a:lnTo>
                  <a:lnTo>
                    <a:pt x="11607" y="846531"/>
                  </a:lnTo>
                  <a:lnTo>
                    <a:pt x="5956" y="843508"/>
                  </a:lnTo>
                  <a:lnTo>
                    <a:pt x="0" y="841057"/>
                  </a:lnTo>
                  <a:lnTo>
                    <a:pt x="4445" y="845439"/>
                  </a:lnTo>
                  <a:lnTo>
                    <a:pt x="9296" y="849312"/>
                  </a:lnTo>
                  <a:lnTo>
                    <a:pt x="14579" y="852652"/>
                  </a:lnTo>
                  <a:lnTo>
                    <a:pt x="57429" y="882408"/>
                  </a:lnTo>
                  <a:lnTo>
                    <a:pt x="238442" y="1009599"/>
                  </a:lnTo>
                  <a:lnTo>
                    <a:pt x="310045" y="1059408"/>
                  </a:lnTo>
                  <a:lnTo>
                    <a:pt x="339966" y="1079550"/>
                  </a:lnTo>
                  <a:lnTo>
                    <a:pt x="384594" y="1107363"/>
                  </a:lnTo>
                  <a:lnTo>
                    <a:pt x="389978" y="1110983"/>
                  </a:lnTo>
                  <a:lnTo>
                    <a:pt x="395681" y="1114018"/>
                  </a:lnTo>
                  <a:lnTo>
                    <a:pt x="399440" y="1115542"/>
                  </a:lnTo>
                  <a:lnTo>
                    <a:pt x="445376" y="1292085"/>
                  </a:lnTo>
                  <a:lnTo>
                    <a:pt x="530555" y="1621028"/>
                  </a:lnTo>
                  <a:lnTo>
                    <a:pt x="569671" y="1772958"/>
                  </a:lnTo>
                  <a:lnTo>
                    <a:pt x="565810" y="1777771"/>
                  </a:lnTo>
                  <a:lnTo>
                    <a:pt x="570306" y="1775434"/>
                  </a:lnTo>
                  <a:lnTo>
                    <a:pt x="695782" y="2262695"/>
                  </a:lnTo>
                  <a:lnTo>
                    <a:pt x="721969" y="2363940"/>
                  </a:lnTo>
                  <a:lnTo>
                    <a:pt x="732675" y="2405202"/>
                  </a:lnTo>
                  <a:lnTo>
                    <a:pt x="728573" y="2410244"/>
                  </a:lnTo>
                  <a:lnTo>
                    <a:pt x="733209" y="2407259"/>
                  </a:lnTo>
                  <a:lnTo>
                    <a:pt x="735418" y="2415756"/>
                  </a:lnTo>
                  <a:lnTo>
                    <a:pt x="733806" y="2414943"/>
                  </a:lnTo>
                  <a:lnTo>
                    <a:pt x="726617" y="2412022"/>
                  </a:lnTo>
                  <a:lnTo>
                    <a:pt x="719201" y="2409647"/>
                  </a:lnTo>
                  <a:lnTo>
                    <a:pt x="659688" y="2388819"/>
                  </a:lnTo>
                  <a:lnTo>
                    <a:pt x="570992" y="2358796"/>
                  </a:lnTo>
                  <a:lnTo>
                    <a:pt x="462114" y="2322753"/>
                  </a:lnTo>
                  <a:lnTo>
                    <a:pt x="353021" y="2287270"/>
                  </a:lnTo>
                  <a:lnTo>
                    <a:pt x="263779" y="2258923"/>
                  </a:lnTo>
                  <a:lnTo>
                    <a:pt x="203377" y="2240483"/>
                  </a:lnTo>
                  <a:lnTo>
                    <a:pt x="196075" y="2237854"/>
                  </a:lnTo>
                  <a:lnTo>
                    <a:pt x="188582" y="2235974"/>
                  </a:lnTo>
                  <a:lnTo>
                    <a:pt x="180911" y="2234831"/>
                  </a:lnTo>
                  <a:lnTo>
                    <a:pt x="187845" y="2238349"/>
                  </a:lnTo>
                  <a:lnTo>
                    <a:pt x="195033" y="2241232"/>
                  </a:lnTo>
                  <a:lnTo>
                    <a:pt x="202488" y="2243455"/>
                  </a:lnTo>
                  <a:lnTo>
                    <a:pt x="262001" y="2264435"/>
                  </a:lnTo>
                  <a:lnTo>
                    <a:pt x="350558" y="2294394"/>
                  </a:lnTo>
                  <a:lnTo>
                    <a:pt x="459435" y="2330488"/>
                  </a:lnTo>
                  <a:lnTo>
                    <a:pt x="568528" y="2365972"/>
                  </a:lnTo>
                  <a:lnTo>
                    <a:pt x="657758" y="2394318"/>
                  </a:lnTo>
                  <a:lnTo>
                    <a:pt x="718159" y="2412771"/>
                  </a:lnTo>
                  <a:lnTo>
                    <a:pt x="725512" y="2415400"/>
                  </a:lnTo>
                  <a:lnTo>
                    <a:pt x="733044" y="2417292"/>
                  </a:lnTo>
                  <a:lnTo>
                    <a:pt x="735926" y="2417724"/>
                  </a:lnTo>
                  <a:lnTo>
                    <a:pt x="747217" y="2461145"/>
                  </a:lnTo>
                  <a:lnTo>
                    <a:pt x="759421" y="2507945"/>
                  </a:lnTo>
                  <a:lnTo>
                    <a:pt x="771309" y="2553398"/>
                  </a:lnTo>
                  <a:lnTo>
                    <a:pt x="782866" y="2597378"/>
                  </a:lnTo>
                  <a:lnTo>
                    <a:pt x="794054" y="2639796"/>
                  </a:lnTo>
                  <a:lnTo>
                    <a:pt x="804862" y="2680512"/>
                  </a:lnTo>
                  <a:lnTo>
                    <a:pt x="815238" y="2719438"/>
                  </a:lnTo>
                  <a:lnTo>
                    <a:pt x="825182" y="2756446"/>
                  </a:lnTo>
                  <a:lnTo>
                    <a:pt x="834656" y="2791409"/>
                  </a:lnTo>
                  <a:lnTo>
                    <a:pt x="840752" y="2789783"/>
                  </a:lnTo>
                  <a:lnTo>
                    <a:pt x="831443" y="2754693"/>
                  </a:lnTo>
                  <a:lnTo>
                    <a:pt x="821651" y="2717596"/>
                  </a:lnTo>
                  <a:lnTo>
                    <a:pt x="811428" y="2678582"/>
                  </a:lnTo>
                  <a:lnTo>
                    <a:pt x="800773" y="2637764"/>
                  </a:lnTo>
                  <a:lnTo>
                    <a:pt x="789724" y="2595270"/>
                  </a:lnTo>
                  <a:lnTo>
                    <a:pt x="778319" y="2551201"/>
                  </a:lnTo>
                  <a:lnTo>
                    <a:pt x="766559" y="2505684"/>
                  </a:lnTo>
                  <a:lnTo>
                    <a:pt x="742111" y="2410714"/>
                  </a:lnTo>
                  <a:lnTo>
                    <a:pt x="739952" y="2402332"/>
                  </a:lnTo>
                  <a:lnTo>
                    <a:pt x="741984" y="2400770"/>
                  </a:lnTo>
                  <a:lnTo>
                    <a:pt x="748068" y="2395207"/>
                  </a:lnTo>
                  <a:lnTo>
                    <a:pt x="799249" y="2350579"/>
                  </a:lnTo>
                  <a:lnTo>
                    <a:pt x="833932" y="2319185"/>
                  </a:lnTo>
                  <a:lnTo>
                    <a:pt x="873099" y="2282609"/>
                  </a:lnTo>
                  <a:lnTo>
                    <a:pt x="915809" y="2241600"/>
                  </a:lnTo>
                  <a:lnTo>
                    <a:pt x="961123" y="2196884"/>
                  </a:lnTo>
                  <a:lnTo>
                    <a:pt x="1005776" y="2151456"/>
                  </a:lnTo>
                  <a:lnTo>
                    <a:pt x="1046670" y="2108492"/>
                  </a:lnTo>
                  <a:lnTo>
                    <a:pt x="1083094" y="2069071"/>
                  </a:lnTo>
                  <a:lnTo>
                    <a:pt x="1140142" y="2005279"/>
                  </a:lnTo>
                  <a:lnTo>
                    <a:pt x="1159002" y="1983092"/>
                  </a:lnTo>
                  <a:lnTo>
                    <a:pt x="1164564" y="1977009"/>
                  </a:lnTo>
                  <a:lnTo>
                    <a:pt x="1169530" y="1970468"/>
                  </a:lnTo>
                  <a:lnTo>
                    <a:pt x="1173873" y="1963458"/>
                  </a:lnTo>
                  <a:close/>
                </a:path>
              </a:pathLst>
            </a:custGeom>
            <a:solidFill>
              <a:srgbClr val="DFDF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/>
          <p:nvPr/>
        </p:nvSpPr>
        <p:spPr>
          <a:xfrm>
            <a:off x="4002354" y="700582"/>
            <a:ext cx="567690" cy="970915"/>
          </a:xfrm>
          <a:custGeom>
            <a:avLst/>
            <a:gdLst/>
            <a:ahLst/>
            <a:cxnLst/>
            <a:rect l="l" t="t" r="r" b="b"/>
            <a:pathLst>
              <a:path w="567689" h="970914">
                <a:moveTo>
                  <a:pt x="560222" y="767029"/>
                </a:moveTo>
                <a:lnTo>
                  <a:pt x="415010" y="722388"/>
                </a:lnTo>
                <a:lnTo>
                  <a:pt x="407073" y="740867"/>
                </a:lnTo>
                <a:lnTo>
                  <a:pt x="380047" y="778725"/>
                </a:lnTo>
                <a:lnTo>
                  <a:pt x="329145" y="809574"/>
                </a:lnTo>
                <a:lnTo>
                  <a:pt x="249567" y="807046"/>
                </a:lnTo>
                <a:lnTo>
                  <a:pt x="240474" y="804164"/>
                </a:lnTo>
                <a:lnTo>
                  <a:pt x="199923" y="779919"/>
                </a:lnTo>
                <a:lnTo>
                  <a:pt x="171462" y="742213"/>
                </a:lnTo>
                <a:lnTo>
                  <a:pt x="159258" y="696506"/>
                </a:lnTo>
                <a:lnTo>
                  <a:pt x="158788" y="688441"/>
                </a:lnTo>
                <a:lnTo>
                  <a:pt x="158788" y="680389"/>
                </a:lnTo>
                <a:lnTo>
                  <a:pt x="165938" y="640892"/>
                </a:lnTo>
                <a:lnTo>
                  <a:pt x="184353" y="605180"/>
                </a:lnTo>
                <a:lnTo>
                  <a:pt x="239395" y="560006"/>
                </a:lnTo>
                <a:lnTo>
                  <a:pt x="283083" y="548525"/>
                </a:lnTo>
                <a:lnTo>
                  <a:pt x="337096" y="552183"/>
                </a:lnTo>
                <a:lnTo>
                  <a:pt x="401332" y="576135"/>
                </a:lnTo>
                <a:lnTo>
                  <a:pt x="503542" y="248818"/>
                </a:lnTo>
                <a:lnTo>
                  <a:pt x="359968" y="204190"/>
                </a:lnTo>
                <a:lnTo>
                  <a:pt x="300456" y="395960"/>
                </a:lnTo>
                <a:lnTo>
                  <a:pt x="265341" y="397738"/>
                </a:lnTo>
                <a:lnTo>
                  <a:pt x="182892" y="418261"/>
                </a:lnTo>
                <a:lnTo>
                  <a:pt x="87490" y="480390"/>
                </a:lnTo>
                <a:lnTo>
                  <a:pt x="13462" y="606933"/>
                </a:lnTo>
                <a:lnTo>
                  <a:pt x="495" y="667537"/>
                </a:lnTo>
                <a:lnTo>
                  <a:pt x="0" y="722058"/>
                </a:lnTo>
                <a:lnTo>
                  <a:pt x="9956" y="770597"/>
                </a:lnTo>
                <a:lnTo>
                  <a:pt x="28359" y="813295"/>
                </a:lnTo>
                <a:lnTo>
                  <a:pt x="53200" y="850265"/>
                </a:lnTo>
                <a:lnTo>
                  <a:pt x="82473" y="881634"/>
                </a:lnTo>
                <a:lnTo>
                  <a:pt x="114173" y="907503"/>
                </a:lnTo>
                <a:lnTo>
                  <a:pt x="146291" y="928027"/>
                </a:lnTo>
                <a:lnTo>
                  <a:pt x="203746" y="953452"/>
                </a:lnTo>
                <a:lnTo>
                  <a:pt x="251142" y="965111"/>
                </a:lnTo>
                <a:lnTo>
                  <a:pt x="318731" y="970826"/>
                </a:lnTo>
                <a:lnTo>
                  <a:pt x="356755" y="967625"/>
                </a:lnTo>
                <a:lnTo>
                  <a:pt x="395820" y="958342"/>
                </a:lnTo>
                <a:lnTo>
                  <a:pt x="434606" y="941438"/>
                </a:lnTo>
                <a:lnTo>
                  <a:pt x="471766" y="915390"/>
                </a:lnTo>
                <a:lnTo>
                  <a:pt x="505980" y="878662"/>
                </a:lnTo>
                <a:lnTo>
                  <a:pt x="535914" y="829716"/>
                </a:lnTo>
                <a:lnTo>
                  <a:pt x="560222" y="767029"/>
                </a:lnTo>
                <a:close/>
              </a:path>
              <a:path w="567689" h="970914">
                <a:moveTo>
                  <a:pt x="567588" y="45466"/>
                </a:moveTo>
                <a:lnTo>
                  <a:pt x="421868" y="0"/>
                </a:lnTo>
                <a:lnTo>
                  <a:pt x="379412" y="136067"/>
                </a:lnTo>
                <a:lnTo>
                  <a:pt x="525132" y="181533"/>
                </a:lnTo>
                <a:lnTo>
                  <a:pt x="567588" y="45466"/>
                </a:lnTo>
                <a:close/>
              </a:path>
            </a:pathLst>
          </a:custGeom>
          <a:solidFill>
            <a:srgbClr val="F5F5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960416" y="957808"/>
            <a:ext cx="224790" cy="377190"/>
          </a:xfrm>
          <a:custGeom>
            <a:avLst/>
            <a:gdLst/>
            <a:ahLst/>
            <a:cxnLst/>
            <a:rect l="l" t="t" r="r" b="b"/>
            <a:pathLst>
              <a:path w="224789" h="377190">
                <a:moveTo>
                  <a:pt x="223126" y="361327"/>
                </a:moveTo>
                <a:lnTo>
                  <a:pt x="208470" y="306641"/>
                </a:lnTo>
                <a:lnTo>
                  <a:pt x="149872" y="322338"/>
                </a:lnTo>
                <a:lnTo>
                  <a:pt x="164541" y="377037"/>
                </a:lnTo>
                <a:lnTo>
                  <a:pt x="223126" y="361327"/>
                </a:lnTo>
                <a:close/>
              </a:path>
              <a:path w="224789" h="377190">
                <a:moveTo>
                  <a:pt x="224180" y="110909"/>
                </a:moveTo>
                <a:lnTo>
                  <a:pt x="193408" y="30822"/>
                </a:lnTo>
                <a:lnTo>
                  <a:pt x="155117" y="6642"/>
                </a:lnTo>
                <a:lnTo>
                  <a:pt x="114973" y="0"/>
                </a:lnTo>
                <a:lnTo>
                  <a:pt x="83172" y="3644"/>
                </a:lnTo>
                <a:lnTo>
                  <a:pt x="56121" y="13042"/>
                </a:lnTo>
                <a:lnTo>
                  <a:pt x="23075" y="35725"/>
                </a:lnTo>
                <a:lnTo>
                  <a:pt x="0" y="76517"/>
                </a:lnTo>
                <a:lnTo>
                  <a:pt x="2832" y="140233"/>
                </a:lnTo>
                <a:lnTo>
                  <a:pt x="60998" y="125349"/>
                </a:lnTo>
                <a:lnTo>
                  <a:pt x="60109" y="122047"/>
                </a:lnTo>
                <a:lnTo>
                  <a:pt x="59563" y="118694"/>
                </a:lnTo>
                <a:lnTo>
                  <a:pt x="59143" y="111861"/>
                </a:lnTo>
                <a:lnTo>
                  <a:pt x="59270" y="108458"/>
                </a:lnTo>
                <a:lnTo>
                  <a:pt x="60210" y="101688"/>
                </a:lnTo>
                <a:lnTo>
                  <a:pt x="82943" y="68872"/>
                </a:lnTo>
                <a:lnTo>
                  <a:pt x="108445" y="60261"/>
                </a:lnTo>
                <a:lnTo>
                  <a:pt x="118567" y="60413"/>
                </a:lnTo>
                <a:lnTo>
                  <a:pt x="157327" y="87312"/>
                </a:lnTo>
                <a:lnTo>
                  <a:pt x="162763" y="109791"/>
                </a:lnTo>
                <a:lnTo>
                  <a:pt x="162725" y="116065"/>
                </a:lnTo>
                <a:lnTo>
                  <a:pt x="141579" y="155702"/>
                </a:lnTo>
                <a:lnTo>
                  <a:pt x="96113" y="171323"/>
                </a:lnTo>
                <a:lnTo>
                  <a:pt x="130784" y="302399"/>
                </a:lnTo>
                <a:lnTo>
                  <a:pt x="188214" y="287515"/>
                </a:lnTo>
                <a:lnTo>
                  <a:pt x="167970" y="210743"/>
                </a:lnTo>
                <a:lnTo>
                  <a:pt x="173380" y="207492"/>
                </a:lnTo>
                <a:lnTo>
                  <a:pt x="204355" y="176390"/>
                </a:lnTo>
                <a:lnTo>
                  <a:pt x="222745" y="129768"/>
                </a:lnTo>
                <a:lnTo>
                  <a:pt x="223558" y="123532"/>
                </a:lnTo>
                <a:lnTo>
                  <a:pt x="224180" y="110909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750704" y="2529395"/>
            <a:ext cx="234950" cy="379730"/>
          </a:xfrm>
          <a:custGeom>
            <a:avLst/>
            <a:gdLst/>
            <a:ahLst/>
            <a:cxnLst/>
            <a:rect l="l" t="t" r="r" b="b"/>
            <a:pathLst>
              <a:path w="234950" h="379730">
                <a:moveTo>
                  <a:pt x="75996" y="326440"/>
                </a:moveTo>
                <a:lnTo>
                  <a:pt x="19202" y="305866"/>
                </a:lnTo>
                <a:lnTo>
                  <a:pt x="0" y="358889"/>
                </a:lnTo>
                <a:lnTo>
                  <a:pt x="56794" y="379463"/>
                </a:lnTo>
                <a:lnTo>
                  <a:pt x="75996" y="326440"/>
                </a:lnTo>
                <a:close/>
              </a:path>
              <a:path w="234950" h="379730">
                <a:moveTo>
                  <a:pt x="234746" y="92760"/>
                </a:moveTo>
                <a:lnTo>
                  <a:pt x="217055" y="51142"/>
                </a:lnTo>
                <a:lnTo>
                  <a:pt x="187833" y="22898"/>
                </a:lnTo>
                <a:lnTo>
                  <a:pt x="131673" y="114"/>
                </a:lnTo>
                <a:lnTo>
                  <a:pt x="91478" y="0"/>
                </a:lnTo>
                <a:lnTo>
                  <a:pt x="49250" y="20447"/>
                </a:lnTo>
                <a:lnTo>
                  <a:pt x="15328" y="74447"/>
                </a:lnTo>
                <a:lnTo>
                  <a:pt x="71856" y="94830"/>
                </a:lnTo>
                <a:lnTo>
                  <a:pt x="73050" y="91630"/>
                </a:lnTo>
                <a:lnTo>
                  <a:pt x="74536" y="88582"/>
                </a:lnTo>
                <a:lnTo>
                  <a:pt x="105410" y="63398"/>
                </a:lnTo>
                <a:lnTo>
                  <a:pt x="122275" y="61379"/>
                </a:lnTo>
                <a:lnTo>
                  <a:pt x="125653" y="61645"/>
                </a:lnTo>
                <a:lnTo>
                  <a:pt x="165709" y="86055"/>
                </a:lnTo>
                <a:lnTo>
                  <a:pt x="172326" y="116128"/>
                </a:lnTo>
                <a:lnTo>
                  <a:pt x="171475" y="122402"/>
                </a:lnTo>
                <a:lnTo>
                  <a:pt x="138582" y="162204"/>
                </a:lnTo>
                <a:lnTo>
                  <a:pt x="121107" y="165925"/>
                </a:lnTo>
                <a:lnTo>
                  <a:pt x="99720" y="163487"/>
                </a:lnTo>
                <a:lnTo>
                  <a:pt x="74688" y="152857"/>
                </a:lnTo>
                <a:lnTo>
                  <a:pt x="28409" y="280365"/>
                </a:lnTo>
                <a:lnTo>
                  <a:pt x="84353" y="300596"/>
                </a:lnTo>
                <a:lnTo>
                  <a:pt x="111429" y="226199"/>
                </a:lnTo>
                <a:lnTo>
                  <a:pt x="117741" y="226593"/>
                </a:lnTo>
                <a:lnTo>
                  <a:pt x="160934" y="218630"/>
                </a:lnTo>
                <a:lnTo>
                  <a:pt x="202603" y="190779"/>
                </a:lnTo>
                <a:lnTo>
                  <a:pt x="226479" y="153924"/>
                </a:lnTo>
                <a:lnTo>
                  <a:pt x="228523" y="147942"/>
                </a:lnTo>
                <a:lnTo>
                  <a:pt x="234746" y="9276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743782" y="2924631"/>
            <a:ext cx="515620" cy="807720"/>
          </a:xfrm>
          <a:custGeom>
            <a:avLst/>
            <a:gdLst/>
            <a:ahLst/>
            <a:cxnLst/>
            <a:rect l="l" t="t" r="r" b="b"/>
            <a:pathLst>
              <a:path w="515620" h="807720">
                <a:moveTo>
                  <a:pt x="484619" y="268579"/>
                </a:moveTo>
                <a:lnTo>
                  <a:pt x="467525" y="146088"/>
                </a:lnTo>
                <a:lnTo>
                  <a:pt x="441350" y="94716"/>
                </a:lnTo>
                <a:lnTo>
                  <a:pt x="409092" y="56235"/>
                </a:lnTo>
                <a:lnTo>
                  <a:pt x="372529" y="29083"/>
                </a:lnTo>
                <a:lnTo>
                  <a:pt x="333387" y="11696"/>
                </a:lnTo>
                <a:lnTo>
                  <a:pt x="293408" y="2514"/>
                </a:lnTo>
                <a:lnTo>
                  <a:pt x="254355" y="0"/>
                </a:lnTo>
                <a:lnTo>
                  <a:pt x="217957" y="2565"/>
                </a:lnTo>
                <a:lnTo>
                  <a:pt x="160147" y="16789"/>
                </a:lnTo>
                <a:lnTo>
                  <a:pt x="112407" y="39662"/>
                </a:lnTo>
                <a:lnTo>
                  <a:pt x="53975" y="84963"/>
                </a:lnTo>
                <a:lnTo>
                  <a:pt x="28435" y="117475"/>
                </a:lnTo>
                <a:lnTo>
                  <a:pt x="9410" y="157314"/>
                </a:lnTo>
                <a:lnTo>
                  <a:pt x="0" y="205092"/>
                </a:lnTo>
                <a:lnTo>
                  <a:pt x="3238" y="261366"/>
                </a:lnTo>
                <a:lnTo>
                  <a:pt x="22225" y="326707"/>
                </a:lnTo>
                <a:lnTo>
                  <a:pt x="141249" y="280581"/>
                </a:lnTo>
                <a:lnTo>
                  <a:pt x="136829" y="264236"/>
                </a:lnTo>
                <a:lnTo>
                  <a:pt x="134874" y="225107"/>
                </a:lnTo>
                <a:lnTo>
                  <a:pt x="152361" y="178079"/>
                </a:lnTo>
                <a:lnTo>
                  <a:pt x="206273" y="138049"/>
                </a:lnTo>
                <a:lnTo>
                  <a:pt x="245275" y="129832"/>
                </a:lnTo>
                <a:lnTo>
                  <a:pt x="253263" y="130009"/>
                </a:lnTo>
                <a:lnTo>
                  <a:pt x="291807" y="140017"/>
                </a:lnTo>
                <a:lnTo>
                  <a:pt x="323799" y="163791"/>
                </a:lnTo>
                <a:lnTo>
                  <a:pt x="345719" y="197561"/>
                </a:lnTo>
                <a:lnTo>
                  <a:pt x="354647" y="237007"/>
                </a:lnTo>
                <a:lnTo>
                  <a:pt x="354457" y="250431"/>
                </a:lnTo>
                <a:lnTo>
                  <a:pt x="341909" y="295579"/>
                </a:lnTo>
                <a:lnTo>
                  <a:pt x="319024" y="326123"/>
                </a:lnTo>
                <a:lnTo>
                  <a:pt x="281381" y="352018"/>
                </a:lnTo>
                <a:lnTo>
                  <a:pt x="226352" y="369697"/>
                </a:lnTo>
                <a:lnTo>
                  <a:pt x="330504" y="639445"/>
                </a:lnTo>
                <a:lnTo>
                  <a:pt x="449529" y="593915"/>
                </a:lnTo>
                <a:lnTo>
                  <a:pt x="388518" y="435914"/>
                </a:lnTo>
                <a:lnTo>
                  <a:pt x="410679" y="416356"/>
                </a:lnTo>
                <a:lnTo>
                  <a:pt x="454190" y="359625"/>
                </a:lnTo>
                <a:lnTo>
                  <a:pt x="484619" y="268579"/>
                </a:lnTo>
                <a:close/>
              </a:path>
              <a:path w="515620" h="807720">
                <a:moveTo>
                  <a:pt x="515289" y="760996"/>
                </a:moveTo>
                <a:lnTo>
                  <a:pt x="472071" y="648817"/>
                </a:lnTo>
                <a:lnTo>
                  <a:pt x="351980" y="695083"/>
                </a:lnTo>
                <a:lnTo>
                  <a:pt x="395198" y="807262"/>
                </a:lnTo>
                <a:lnTo>
                  <a:pt x="515289" y="760996"/>
                </a:lnTo>
                <a:close/>
              </a:path>
            </a:pathLst>
          </a:custGeom>
          <a:solidFill>
            <a:srgbClr val="F5F5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9463227" y="3364801"/>
            <a:ext cx="365125" cy="572135"/>
          </a:xfrm>
          <a:custGeom>
            <a:avLst/>
            <a:gdLst/>
            <a:ahLst/>
            <a:cxnLst/>
            <a:rect l="l" t="t" r="r" b="b"/>
            <a:pathLst>
              <a:path w="365125" h="572135">
                <a:moveTo>
                  <a:pt x="115697" y="79413"/>
                </a:moveTo>
                <a:lnTo>
                  <a:pt x="85102" y="0"/>
                </a:lnTo>
                <a:lnTo>
                  <a:pt x="0" y="32791"/>
                </a:lnTo>
                <a:lnTo>
                  <a:pt x="30594" y="112204"/>
                </a:lnTo>
                <a:lnTo>
                  <a:pt x="115697" y="79413"/>
                </a:lnTo>
                <a:close/>
              </a:path>
              <a:path w="365125" h="572135">
                <a:moveTo>
                  <a:pt x="364515" y="398780"/>
                </a:moveTo>
                <a:lnTo>
                  <a:pt x="349364" y="340461"/>
                </a:lnTo>
                <a:lnTo>
                  <a:pt x="264566" y="373049"/>
                </a:lnTo>
                <a:lnTo>
                  <a:pt x="267690" y="384644"/>
                </a:lnTo>
                <a:lnTo>
                  <a:pt x="269062" y="412394"/>
                </a:lnTo>
                <a:lnTo>
                  <a:pt x="218440" y="474065"/>
                </a:lnTo>
                <a:lnTo>
                  <a:pt x="188899" y="480212"/>
                </a:lnTo>
                <a:lnTo>
                  <a:pt x="181381" y="479742"/>
                </a:lnTo>
                <a:lnTo>
                  <a:pt x="140296" y="461518"/>
                </a:lnTo>
                <a:lnTo>
                  <a:pt x="116420" y="422884"/>
                </a:lnTo>
                <a:lnTo>
                  <a:pt x="113309" y="404012"/>
                </a:lnTo>
                <a:lnTo>
                  <a:pt x="113461" y="394512"/>
                </a:lnTo>
                <a:lnTo>
                  <a:pt x="138620" y="340842"/>
                </a:lnTo>
                <a:lnTo>
                  <a:pt x="204012" y="310565"/>
                </a:lnTo>
                <a:lnTo>
                  <a:pt x="131102" y="118783"/>
                </a:lnTo>
                <a:lnTo>
                  <a:pt x="47193" y="151066"/>
                </a:lnTo>
                <a:lnTo>
                  <a:pt x="90347" y="263093"/>
                </a:lnTo>
                <a:lnTo>
                  <a:pt x="79362" y="272237"/>
                </a:lnTo>
                <a:lnTo>
                  <a:pt x="51346" y="304546"/>
                </a:lnTo>
                <a:lnTo>
                  <a:pt x="31991" y="342684"/>
                </a:lnTo>
                <a:lnTo>
                  <a:pt x="22440" y="384365"/>
                </a:lnTo>
                <a:lnTo>
                  <a:pt x="21551" y="398627"/>
                </a:lnTo>
                <a:lnTo>
                  <a:pt x="21831" y="412915"/>
                </a:lnTo>
                <a:lnTo>
                  <a:pt x="29565" y="454977"/>
                </a:lnTo>
                <a:lnTo>
                  <a:pt x="63804" y="519506"/>
                </a:lnTo>
                <a:lnTo>
                  <a:pt x="101473" y="551319"/>
                </a:lnTo>
                <a:lnTo>
                  <a:pt x="143294" y="567575"/>
                </a:lnTo>
                <a:lnTo>
                  <a:pt x="185089" y="571982"/>
                </a:lnTo>
                <a:lnTo>
                  <a:pt x="222732" y="568236"/>
                </a:lnTo>
                <a:lnTo>
                  <a:pt x="271894" y="551268"/>
                </a:lnTo>
                <a:lnTo>
                  <a:pt x="324129" y="514591"/>
                </a:lnTo>
                <a:lnTo>
                  <a:pt x="362267" y="446659"/>
                </a:lnTo>
                <a:lnTo>
                  <a:pt x="364515" y="398780"/>
                </a:lnTo>
                <a:close/>
              </a:path>
            </a:pathLst>
          </a:custGeom>
          <a:solidFill>
            <a:srgbClr val="F5F5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482885" y="6995242"/>
            <a:ext cx="2542540" cy="0"/>
          </a:xfrm>
          <a:custGeom>
            <a:avLst/>
            <a:gdLst/>
            <a:ahLst/>
            <a:cxnLst/>
            <a:rect l="l" t="t" r="r" b="b"/>
            <a:pathLst>
              <a:path w="2542540">
                <a:moveTo>
                  <a:pt x="0" y="0"/>
                </a:moveTo>
                <a:lnTo>
                  <a:pt x="2542063" y="0"/>
                </a:lnTo>
                <a:lnTo>
                  <a:pt x="0" y="0"/>
                </a:lnTo>
                <a:close/>
              </a:path>
            </a:pathLst>
          </a:custGeom>
          <a:solidFill>
            <a:srgbClr val="2532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243163" y="6995242"/>
            <a:ext cx="2809240" cy="0"/>
          </a:xfrm>
          <a:custGeom>
            <a:avLst/>
            <a:gdLst/>
            <a:ahLst/>
            <a:cxnLst/>
            <a:rect l="l" t="t" r="r" b="b"/>
            <a:pathLst>
              <a:path w="2809240">
                <a:moveTo>
                  <a:pt x="0" y="0"/>
                </a:moveTo>
                <a:lnTo>
                  <a:pt x="2808975" y="0"/>
                </a:lnTo>
                <a:lnTo>
                  <a:pt x="0" y="0"/>
                </a:lnTo>
                <a:close/>
              </a:path>
            </a:pathLst>
          </a:custGeom>
          <a:solidFill>
            <a:srgbClr val="25323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5" name="object 15"/>
          <p:cNvGrpSpPr/>
          <p:nvPr/>
        </p:nvGrpSpPr>
        <p:grpSpPr>
          <a:xfrm>
            <a:off x="3854186" y="900135"/>
            <a:ext cx="5789295" cy="6099810"/>
            <a:chOff x="3854186" y="900135"/>
            <a:chExt cx="5789295" cy="6099810"/>
          </a:xfrm>
        </p:grpSpPr>
        <p:sp>
          <p:nvSpPr>
            <p:cNvPr id="16" name="object 16"/>
            <p:cNvSpPr/>
            <p:nvPr/>
          </p:nvSpPr>
          <p:spPr>
            <a:xfrm>
              <a:off x="9096807" y="1146987"/>
              <a:ext cx="222250" cy="379095"/>
            </a:xfrm>
            <a:custGeom>
              <a:avLst/>
              <a:gdLst/>
              <a:ahLst/>
              <a:cxnLst/>
              <a:rect l="l" t="t" r="r" b="b"/>
              <a:pathLst>
                <a:path w="222250" h="379094">
                  <a:moveTo>
                    <a:pt x="140906" y="0"/>
                  </a:moveTo>
                  <a:lnTo>
                    <a:pt x="81534" y="0"/>
                  </a:lnTo>
                  <a:lnTo>
                    <a:pt x="81534" y="55499"/>
                  </a:lnTo>
                  <a:lnTo>
                    <a:pt x="140906" y="55499"/>
                  </a:lnTo>
                  <a:lnTo>
                    <a:pt x="140906" y="0"/>
                  </a:lnTo>
                  <a:close/>
                </a:path>
                <a:path w="222250" h="379094">
                  <a:moveTo>
                    <a:pt x="221843" y="268998"/>
                  </a:moveTo>
                  <a:lnTo>
                    <a:pt x="162331" y="268998"/>
                  </a:lnTo>
                  <a:lnTo>
                    <a:pt x="162344" y="272364"/>
                  </a:lnTo>
                  <a:lnTo>
                    <a:pt x="162026" y="275717"/>
                  </a:lnTo>
                  <a:lnTo>
                    <a:pt x="142214" y="309740"/>
                  </a:lnTo>
                  <a:lnTo>
                    <a:pt x="105714" y="319900"/>
                  </a:lnTo>
                  <a:lnTo>
                    <a:pt x="100825" y="319316"/>
                  </a:lnTo>
                  <a:lnTo>
                    <a:pt x="68529" y="297992"/>
                  </a:lnTo>
                  <a:lnTo>
                    <a:pt x="59880" y="273075"/>
                  </a:lnTo>
                  <a:lnTo>
                    <a:pt x="61341" y="256184"/>
                  </a:lnTo>
                  <a:lnTo>
                    <a:pt x="93294" y="219951"/>
                  </a:lnTo>
                  <a:lnTo>
                    <a:pt x="113804" y="215036"/>
                  </a:lnTo>
                  <a:lnTo>
                    <a:pt x="140449" y="216471"/>
                  </a:lnTo>
                  <a:lnTo>
                    <a:pt x="140449" y="82575"/>
                  </a:lnTo>
                  <a:lnTo>
                    <a:pt x="81978" y="82575"/>
                  </a:lnTo>
                  <a:lnTo>
                    <a:pt x="81978" y="160832"/>
                  </a:lnTo>
                  <a:lnTo>
                    <a:pt x="73152" y="163817"/>
                  </a:lnTo>
                  <a:lnTo>
                    <a:pt x="34340" y="188760"/>
                  </a:lnTo>
                  <a:lnTo>
                    <a:pt x="8559" y="227012"/>
                  </a:lnTo>
                  <a:lnTo>
                    <a:pt x="0" y="272415"/>
                  </a:lnTo>
                  <a:lnTo>
                    <a:pt x="12661" y="325615"/>
                  </a:lnTo>
                  <a:lnTo>
                    <a:pt x="43002" y="358228"/>
                  </a:lnTo>
                  <a:lnTo>
                    <a:pt x="79590" y="374599"/>
                  </a:lnTo>
                  <a:lnTo>
                    <a:pt x="110998" y="379095"/>
                  </a:lnTo>
                  <a:lnTo>
                    <a:pt x="139217" y="376847"/>
                  </a:lnTo>
                  <a:lnTo>
                    <a:pt x="176403" y="363486"/>
                  </a:lnTo>
                  <a:lnTo>
                    <a:pt x="208597" y="330403"/>
                  </a:lnTo>
                  <a:lnTo>
                    <a:pt x="221843" y="268998"/>
                  </a:lnTo>
                  <a:close/>
                </a:path>
              </a:pathLst>
            </a:custGeom>
            <a:solidFill>
              <a:srgbClr val="ED21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8772181" y="900135"/>
              <a:ext cx="871219" cy="872490"/>
            </a:xfrm>
            <a:custGeom>
              <a:avLst/>
              <a:gdLst/>
              <a:ahLst/>
              <a:cxnLst/>
              <a:rect l="l" t="t" r="r" b="b"/>
              <a:pathLst>
                <a:path w="871220" h="872489">
                  <a:moveTo>
                    <a:pt x="71230" y="675397"/>
                  </a:moveTo>
                  <a:lnTo>
                    <a:pt x="42829" y="624840"/>
                  </a:lnTo>
                  <a:lnTo>
                    <a:pt x="20802" y="570230"/>
                  </a:lnTo>
                  <a:lnTo>
                    <a:pt x="6414" y="511810"/>
                  </a:lnTo>
                  <a:lnTo>
                    <a:pt x="0" y="453390"/>
                  </a:lnTo>
                  <a:lnTo>
                    <a:pt x="45" y="427990"/>
                  </a:lnTo>
                  <a:lnTo>
                    <a:pt x="138" y="425450"/>
                  </a:lnTo>
                  <a:lnTo>
                    <a:pt x="668" y="416560"/>
                  </a:lnTo>
                  <a:lnTo>
                    <a:pt x="743" y="415290"/>
                  </a:lnTo>
                  <a:lnTo>
                    <a:pt x="1018" y="407670"/>
                  </a:lnTo>
                  <a:lnTo>
                    <a:pt x="1063" y="406400"/>
                  </a:lnTo>
                  <a:lnTo>
                    <a:pt x="1691" y="397510"/>
                  </a:lnTo>
                  <a:lnTo>
                    <a:pt x="10230" y="342900"/>
                  </a:lnTo>
                  <a:lnTo>
                    <a:pt x="32249" y="273050"/>
                  </a:lnTo>
                  <a:lnTo>
                    <a:pt x="64983" y="209550"/>
                  </a:lnTo>
                  <a:lnTo>
                    <a:pt x="105823" y="152400"/>
                  </a:lnTo>
                  <a:lnTo>
                    <a:pt x="154572" y="104140"/>
                  </a:lnTo>
                  <a:lnTo>
                    <a:pt x="208802" y="64770"/>
                  </a:lnTo>
                  <a:lnTo>
                    <a:pt x="267122" y="34290"/>
                  </a:lnTo>
                  <a:lnTo>
                    <a:pt x="327527" y="13970"/>
                  </a:lnTo>
                  <a:lnTo>
                    <a:pt x="389506" y="1270"/>
                  </a:lnTo>
                  <a:lnTo>
                    <a:pt x="396771" y="1270"/>
                  </a:lnTo>
                  <a:lnTo>
                    <a:pt x="404217" y="0"/>
                  </a:lnTo>
                  <a:lnTo>
                    <a:pt x="463912" y="0"/>
                  </a:lnTo>
                  <a:lnTo>
                    <a:pt x="478775" y="1270"/>
                  </a:lnTo>
                  <a:lnTo>
                    <a:pt x="503339" y="3810"/>
                  </a:lnTo>
                  <a:lnTo>
                    <a:pt x="521546" y="7620"/>
                  </a:lnTo>
                  <a:lnTo>
                    <a:pt x="419709" y="7620"/>
                  </a:lnTo>
                  <a:lnTo>
                    <a:pt x="412319" y="8890"/>
                  </a:lnTo>
                  <a:lnTo>
                    <a:pt x="397427" y="8890"/>
                  </a:lnTo>
                  <a:lnTo>
                    <a:pt x="360197" y="15240"/>
                  </a:lnTo>
                  <a:lnTo>
                    <a:pt x="299546" y="30480"/>
                  </a:lnTo>
                  <a:lnTo>
                    <a:pt x="241916" y="55880"/>
                  </a:lnTo>
                  <a:lnTo>
                    <a:pt x="185999" y="90170"/>
                  </a:lnTo>
                  <a:lnTo>
                    <a:pt x="135687" y="133350"/>
                  </a:lnTo>
                  <a:lnTo>
                    <a:pt x="91589" y="185420"/>
                  </a:lnTo>
                  <a:lnTo>
                    <a:pt x="56089" y="245110"/>
                  </a:lnTo>
                  <a:lnTo>
                    <a:pt x="29274" y="309880"/>
                  </a:lnTo>
                  <a:lnTo>
                    <a:pt x="14579" y="379730"/>
                  </a:lnTo>
                  <a:lnTo>
                    <a:pt x="11603" y="416560"/>
                  </a:lnTo>
                  <a:lnTo>
                    <a:pt x="10998" y="425450"/>
                  </a:lnTo>
                  <a:lnTo>
                    <a:pt x="10905" y="427990"/>
                  </a:lnTo>
                  <a:lnTo>
                    <a:pt x="10812" y="430530"/>
                  </a:lnTo>
                  <a:lnTo>
                    <a:pt x="10719" y="433070"/>
                  </a:lnTo>
                  <a:lnTo>
                    <a:pt x="12000" y="471170"/>
                  </a:lnTo>
                  <a:lnTo>
                    <a:pt x="20084" y="525780"/>
                  </a:lnTo>
                  <a:lnTo>
                    <a:pt x="30277" y="563880"/>
                  </a:lnTo>
                  <a:lnTo>
                    <a:pt x="43891" y="601980"/>
                  </a:lnTo>
                  <a:lnTo>
                    <a:pt x="60926" y="637540"/>
                  </a:lnTo>
                  <a:lnTo>
                    <a:pt x="81969" y="673100"/>
                  </a:lnTo>
                  <a:lnTo>
                    <a:pt x="72158" y="673100"/>
                  </a:lnTo>
                  <a:lnTo>
                    <a:pt x="71230" y="675397"/>
                  </a:lnTo>
                  <a:close/>
                </a:path>
                <a:path w="871220" h="872489">
                  <a:moveTo>
                    <a:pt x="870960" y="435610"/>
                  </a:moveTo>
                  <a:lnTo>
                    <a:pt x="870377" y="433070"/>
                  </a:lnTo>
                  <a:lnTo>
                    <a:pt x="870228" y="430530"/>
                  </a:lnTo>
                  <a:lnTo>
                    <a:pt x="870514" y="427990"/>
                  </a:lnTo>
                  <a:lnTo>
                    <a:pt x="870068" y="422910"/>
                  </a:lnTo>
                  <a:lnTo>
                    <a:pt x="868877" y="415290"/>
                  </a:lnTo>
                  <a:lnTo>
                    <a:pt x="868877" y="406400"/>
                  </a:lnTo>
                  <a:lnTo>
                    <a:pt x="868431" y="401320"/>
                  </a:lnTo>
                  <a:lnTo>
                    <a:pt x="868654" y="397510"/>
                  </a:lnTo>
                  <a:lnTo>
                    <a:pt x="868729" y="396240"/>
                  </a:lnTo>
                  <a:lnTo>
                    <a:pt x="866646" y="383540"/>
                  </a:lnTo>
                  <a:lnTo>
                    <a:pt x="865753" y="378460"/>
                  </a:lnTo>
                  <a:lnTo>
                    <a:pt x="863373" y="363220"/>
                  </a:lnTo>
                  <a:lnTo>
                    <a:pt x="854148" y="323850"/>
                  </a:lnTo>
                  <a:lnTo>
                    <a:pt x="831843" y="260350"/>
                  </a:lnTo>
                  <a:lnTo>
                    <a:pt x="799695" y="203200"/>
                  </a:lnTo>
                  <a:lnTo>
                    <a:pt x="770996" y="163830"/>
                  </a:lnTo>
                  <a:lnTo>
                    <a:pt x="738033" y="128270"/>
                  </a:lnTo>
                  <a:lnTo>
                    <a:pt x="701257" y="96520"/>
                  </a:lnTo>
                  <a:lnTo>
                    <a:pt x="661118" y="68580"/>
                  </a:lnTo>
                  <a:lnTo>
                    <a:pt x="618151" y="45720"/>
                  </a:lnTo>
                  <a:lnTo>
                    <a:pt x="572893" y="27940"/>
                  </a:lnTo>
                  <a:lnTo>
                    <a:pt x="502048" y="11430"/>
                  </a:lnTo>
                  <a:lnTo>
                    <a:pt x="463352" y="7620"/>
                  </a:lnTo>
                  <a:lnTo>
                    <a:pt x="521546" y="7620"/>
                  </a:lnTo>
                  <a:lnTo>
                    <a:pt x="598551" y="29210"/>
                  </a:lnTo>
                  <a:lnTo>
                    <a:pt x="643276" y="50800"/>
                  </a:lnTo>
                  <a:lnTo>
                    <a:pt x="685483" y="76200"/>
                  </a:lnTo>
                  <a:lnTo>
                    <a:pt x="724349" y="106680"/>
                  </a:lnTo>
                  <a:lnTo>
                    <a:pt x="759621" y="140970"/>
                  </a:lnTo>
                  <a:lnTo>
                    <a:pt x="790610" y="179070"/>
                  </a:lnTo>
                  <a:lnTo>
                    <a:pt x="821630" y="228600"/>
                  </a:lnTo>
                  <a:lnTo>
                    <a:pt x="848410" y="290830"/>
                  </a:lnTo>
                  <a:lnTo>
                    <a:pt x="864265" y="347980"/>
                  </a:lnTo>
                  <a:lnTo>
                    <a:pt x="866497" y="364490"/>
                  </a:lnTo>
                  <a:lnTo>
                    <a:pt x="868580" y="377190"/>
                  </a:lnTo>
                  <a:lnTo>
                    <a:pt x="869473" y="384810"/>
                  </a:lnTo>
                  <a:lnTo>
                    <a:pt x="870960" y="396240"/>
                  </a:lnTo>
                  <a:lnTo>
                    <a:pt x="870960" y="435610"/>
                  </a:lnTo>
                  <a:close/>
                </a:path>
                <a:path w="871220" h="872489">
                  <a:moveTo>
                    <a:pt x="870663" y="440690"/>
                  </a:moveTo>
                  <a:lnTo>
                    <a:pt x="870434" y="439420"/>
                  </a:lnTo>
                  <a:lnTo>
                    <a:pt x="870434" y="438150"/>
                  </a:lnTo>
                  <a:lnTo>
                    <a:pt x="870663" y="436880"/>
                  </a:lnTo>
                  <a:lnTo>
                    <a:pt x="870663" y="440690"/>
                  </a:lnTo>
                  <a:close/>
                </a:path>
                <a:path w="871220" h="872489">
                  <a:moveTo>
                    <a:pt x="523707" y="864870"/>
                  </a:moveTo>
                  <a:lnTo>
                    <a:pt x="455862" y="864870"/>
                  </a:lnTo>
                  <a:lnTo>
                    <a:pt x="467078" y="863600"/>
                  </a:lnTo>
                  <a:lnTo>
                    <a:pt x="478256" y="863600"/>
                  </a:lnTo>
                  <a:lnTo>
                    <a:pt x="489395" y="862330"/>
                  </a:lnTo>
                  <a:lnTo>
                    <a:pt x="500496" y="859790"/>
                  </a:lnTo>
                  <a:lnTo>
                    <a:pt x="522367" y="857250"/>
                  </a:lnTo>
                  <a:lnTo>
                    <a:pt x="529509" y="855980"/>
                  </a:lnTo>
                  <a:lnTo>
                    <a:pt x="536502" y="853440"/>
                  </a:lnTo>
                  <a:lnTo>
                    <a:pt x="543494" y="852170"/>
                  </a:lnTo>
                  <a:lnTo>
                    <a:pt x="558521" y="848360"/>
                  </a:lnTo>
                  <a:lnTo>
                    <a:pt x="588049" y="838200"/>
                  </a:lnTo>
                  <a:lnTo>
                    <a:pt x="602549" y="831850"/>
                  </a:lnTo>
                  <a:lnTo>
                    <a:pt x="616836" y="826770"/>
                  </a:lnTo>
                  <a:lnTo>
                    <a:pt x="630873" y="819150"/>
                  </a:lnTo>
                  <a:lnTo>
                    <a:pt x="644658" y="812800"/>
                  </a:lnTo>
                  <a:lnTo>
                    <a:pt x="658194" y="805180"/>
                  </a:lnTo>
                  <a:lnTo>
                    <a:pt x="696982" y="778510"/>
                  </a:lnTo>
                  <a:lnTo>
                    <a:pt x="732764" y="749300"/>
                  </a:lnTo>
                  <a:lnTo>
                    <a:pt x="765100" y="715010"/>
                  </a:lnTo>
                  <a:lnTo>
                    <a:pt x="793602" y="678180"/>
                  </a:lnTo>
                  <a:lnTo>
                    <a:pt x="810321" y="651510"/>
                  </a:lnTo>
                  <a:lnTo>
                    <a:pt x="817955" y="638810"/>
                  </a:lnTo>
                  <a:lnTo>
                    <a:pt x="837878" y="596900"/>
                  </a:lnTo>
                  <a:lnTo>
                    <a:pt x="853127" y="552450"/>
                  </a:lnTo>
                  <a:lnTo>
                    <a:pt x="863521" y="506730"/>
                  </a:lnTo>
                  <a:lnTo>
                    <a:pt x="868729" y="468630"/>
                  </a:lnTo>
                  <a:lnTo>
                    <a:pt x="868580" y="461010"/>
                  </a:lnTo>
                  <a:lnTo>
                    <a:pt x="870663" y="449580"/>
                  </a:lnTo>
                  <a:lnTo>
                    <a:pt x="870663" y="461010"/>
                  </a:lnTo>
                  <a:lnTo>
                    <a:pt x="871109" y="468630"/>
                  </a:lnTo>
                  <a:lnTo>
                    <a:pt x="870663" y="477520"/>
                  </a:lnTo>
                  <a:lnTo>
                    <a:pt x="870179" y="482600"/>
                  </a:lnTo>
                  <a:lnTo>
                    <a:pt x="870058" y="483870"/>
                  </a:lnTo>
                  <a:lnTo>
                    <a:pt x="869063" y="490220"/>
                  </a:lnTo>
                  <a:lnTo>
                    <a:pt x="867901" y="499110"/>
                  </a:lnTo>
                  <a:lnTo>
                    <a:pt x="866794" y="506730"/>
                  </a:lnTo>
                  <a:lnTo>
                    <a:pt x="865902" y="513080"/>
                  </a:lnTo>
                  <a:lnTo>
                    <a:pt x="865455" y="518160"/>
                  </a:lnTo>
                  <a:lnTo>
                    <a:pt x="860694" y="538480"/>
                  </a:lnTo>
                  <a:lnTo>
                    <a:pt x="857422" y="551180"/>
                  </a:lnTo>
                  <a:lnTo>
                    <a:pt x="856083" y="558800"/>
                  </a:lnTo>
                  <a:lnTo>
                    <a:pt x="834862" y="615950"/>
                  </a:lnTo>
                  <a:lnTo>
                    <a:pt x="808305" y="665480"/>
                  </a:lnTo>
                  <a:lnTo>
                    <a:pt x="780980" y="704850"/>
                  </a:lnTo>
                  <a:lnTo>
                    <a:pt x="756204" y="734060"/>
                  </a:lnTo>
                  <a:lnTo>
                    <a:pt x="728910" y="760730"/>
                  </a:lnTo>
                  <a:lnTo>
                    <a:pt x="699416" y="784860"/>
                  </a:lnTo>
                  <a:lnTo>
                    <a:pt x="667836" y="806450"/>
                  </a:lnTo>
                  <a:lnTo>
                    <a:pt x="634538" y="825500"/>
                  </a:lnTo>
                  <a:lnTo>
                    <a:pt x="599652" y="842010"/>
                  </a:lnTo>
                  <a:lnTo>
                    <a:pt x="563583" y="853440"/>
                  </a:lnTo>
                  <a:lnTo>
                    <a:pt x="545131" y="859790"/>
                  </a:lnTo>
                  <a:lnTo>
                    <a:pt x="538585" y="861060"/>
                  </a:lnTo>
                  <a:lnTo>
                    <a:pt x="530997" y="863600"/>
                  </a:lnTo>
                  <a:lnTo>
                    <a:pt x="523707" y="864870"/>
                  </a:lnTo>
                  <a:close/>
                </a:path>
                <a:path w="871220" h="872489">
                  <a:moveTo>
                    <a:pt x="72158" y="676910"/>
                  </a:moveTo>
                  <a:lnTo>
                    <a:pt x="71230" y="675397"/>
                  </a:lnTo>
                  <a:lnTo>
                    <a:pt x="72158" y="673100"/>
                  </a:lnTo>
                  <a:lnTo>
                    <a:pt x="72158" y="676910"/>
                  </a:lnTo>
                  <a:close/>
                </a:path>
                <a:path w="871220" h="872489">
                  <a:moveTo>
                    <a:pt x="81318" y="676910"/>
                  </a:moveTo>
                  <a:lnTo>
                    <a:pt x="72158" y="676910"/>
                  </a:lnTo>
                  <a:lnTo>
                    <a:pt x="72158" y="673100"/>
                  </a:lnTo>
                  <a:lnTo>
                    <a:pt x="81969" y="673100"/>
                  </a:lnTo>
                  <a:lnTo>
                    <a:pt x="82721" y="674370"/>
                  </a:lnTo>
                  <a:lnTo>
                    <a:pt x="81828" y="675640"/>
                  </a:lnTo>
                  <a:lnTo>
                    <a:pt x="81318" y="676910"/>
                  </a:lnTo>
                  <a:close/>
                </a:path>
                <a:path w="871220" h="872489">
                  <a:moveTo>
                    <a:pt x="7587" y="833120"/>
                  </a:moveTo>
                  <a:lnTo>
                    <a:pt x="11158" y="824230"/>
                  </a:lnTo>
                  <a:lnTo>
                    <a:pt x="26192" y="787400"/>
                  </a:lnTo>
                  <a:lnTo>
                    <a:pt x="41379" y="749300"/>
                  </a:lnTo>
                  <a:lnTo>
                    <a:pt x="71132" y="675640"/>
                  </a:lnTo>
                  <a:lnTo>
                    <a:pt x="71230" y="675397"/>
                  </a:lnTo>
                  <a:lnTo>
                    <a:pt x="72158" y="676910"/>
                  </a:lnTo>
                  <a:lnTo>
                    <a:pt x="81318" y="676910"/>
                  </a:lnTo>
                  <a:lnTo>
                    <a:pt x="24246" y="819150"/>
                  </a:lnTo>
                  <a:lnTo>
                    <a:pt x="15026" y="821690"/>
                  </a:lnTo>
                  <a:lnTo>
                    <a:pt x="20679" y="828040"/>
                  </a:lnTo>
                  <a:lnTo>
                    <a:pt x="26228" y="828040"/>
                  </a:lnTo>
                  <a:lnTo>
                    <a:pt x="7587" y="833120"/>
                  </a:lnTo>
                  <a:close/>
                </a:path>
                <a:path w="871220" h="872489">
                  <a:moveTo>
                    <a:pt x="26228" y="828040"/>
                  </a:moveTo>
                  <a:lnTo>
                    <a:pt x="20679" y="828040"/>
                  </a:lnTo>
                  <a:lnTo>
                    <a:pt x="23227" y="821690"/>
                  </a:lnTo>
                  <a:lnTo>
                    <a:pt x="24301" y="819150"/>
                  </a:lnTo>
                  <a:lnTo>
                    <a:pt x="177345" y="777240"/>
                  </a:lnTo>
                  <a:lnTo>
                    <a:pt x="179577" y="777240"/>
                  </a:lnTo>
                  <a:lnTo>
                    <a:pt x="181362" y="778510"/>
                  </a:lnTo>
                  <a:lnTo>
                    <a:pt x="190859" y="784860"/>
                  </a:lnTo>
                  <a:lnTo>
                    <a:pt x="175263" y="784860"/>
                  </a:lnTo>
                  <a:lnTo>
                    <a:pt x="177698" y="786523"/>
                  </a:lnTo>
                  <a:lnTo>
                    <a:pt x="26228" y="828040"/>
                  </a:lnTo>
                  <a:close/>
                </a:path>
                <a:path w="871220" h="872489">
                  <a:moveTo>
                    <a:pt x="177698" y="786523"/>
                  </a:moveTo>
                  <a:lnTo>
                    <a:pt x="175263" y="784860"/>
                  </a:lnTo>
                  <a:lnTo>
                    <a:pt x="179131" y="786130"/>
                  </a:lnTo>
                  <a:lnTo>
                    <a:pt x="177698" y="786523"/>
                  </a:lnTo>
                  <a:close/>
                </a:path>
                <a:path w="871220" h="872489">
                  <a:moveTo>
                    <a:pt x="455863" y="872490"/>
                  </a:moveTo>
                  <a:lnTo>
                    <a:pt x="408222" y="872490"/>
                  </a:lnTo>
                  <a:lnTo>
                    <a:pt x="384536" y="869950"/>
                  </a:lnTo>
                  <a:lnTo>
                    <a:pt x="310865" y="854710"/>
                  </a:lnTo>
                  <a:lnTo>
                    <a:pt x="263227" y="836930"/>
                  </a:lnTo>
                  <a:lnTo>
                    <a:pt x="218026" y="814070"/>
                  </a:lnTo>
                  <a:lnTo>
                    <a:pt x="177698" y="786523"/>
                  </a:lnTo>
                  <a:lnTo>
                    <a:pt x="179131" y="786130"/>
                  </a:lnTo>
                  <a:lnTo>
                    <a:pt x="175263" y="784860"/>
                  </a:lnTo>
                  <a:lnTo>
                    <a:pt x="190859" y="784860"/>
                  </a:lnTo>
                  <a:lnTo>
                    <a:pt x="223149" y="806450"/>
                  </a:lnTo>
                  <a:lnTo>
                    <a:pt x="267305" y="829310"/>
                  </a:lnTo>
                  <a:lnTo>
                    <a:pt x="313830" y="845820"/>
                  </a:lnTo>
                  <a:lnTo>
                    <a:pt x="362725" y="858520"/>
                  </a:lnTo>
                  <a:lnTo>
                    <a:pt x="385874" y="862330"/>
                  </a:lnTo>
                  <a:lnTo>
                    <a:pt x="432442" y="864870"/>
                  </a:lnTo>
                  <a:lnTo>
                    <a:pt x="523707" y="864870"/>
                  </a:lnTo>
                  <a:lnTo>
                    <a:pt x="490184" y="869950"/>
                  </a:lnTo>
                  <a:lnTo>
                    <a:pt x="478786" y="871220"/>
                  </a:lnTo>
                  <a:lnTo>
                    <a:pt x="467346" y="871220"/>
                  </a:lnTo>
                  <a:lnTo>
                    <a:pt x="455863" y="872490"/>
                  </a:lnTo>
                  <a:close/>
                </a:path>
                <a:path w="871220" h="872489">
                  <a:moveTo>
                    <a:pt x="20679" y="828040"/>
                  </a:moveTo>
                  <a:lnTo>
                    <a:pt x="15026" y="821690"/>
                  </a:lnTo>
                  <a:lnTo>
                    <a:pt x="24301" y="819150"/>
                  </a:lnTo>
                  <a:lnTo>
                    <a:pt x="23227" y="821690"/>
                  </a:lnTo>
                  <a:lnTo>
                    <a:pt x="20679" y="828040"/>
                  </a:lnTo>
                  <a:close/>
                </a:path>
              </a:pathLst>
            </a:custGeom>
            <a:solidFill>
              <a:srgbClr val="2532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54186" y="1165435"/>
              <a:ext cx="5472501" cy="583397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0" dirty="0"/>
              <a:t>OUVRIERS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1647824"/>
            <a:ext cx="95250" cy="9524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177924" y="1511300"/>
            <a:ext cx="6617334" cy="1116965"/>
          </a:xfrm>
          <a:prstGeom prst="rect">
            <a:avLst/>
          </a:prstGeom>
        </p:spPr>
        <p:txBody>
          <a:bodyPr vert="horz" wrap="square" lIns="0" tIns="66040" rIns="0" bIns="0" rtlCol="0">
            <a:spAutoFit/>
          </a:bodyPr>
          <a:lstStyle/>
          <a:p>
            <a:pPr marL="12700" marR="5080">
              <a:lnSpc>
                <a:spcPts val="2100"/>
              </a:lnSpc>
              <a:spcBef>
                <a:spcPts val="520"/>
              </a:spcBef>
            </a:pPr>
            <a:r>
              <a:rPr sz="2100" spc="90" dirty="0">
                <a:solidFill>
                  <a:srgbClr val="333333"/>
                </a:solidFill>
                <a:latin typeface="Trebuchet MS"/>
                <a:cs typeface="Trebuchet MS"/>
              </a:rPr>
              <a:t>Composants</a:t>
            </a:r>
            <a:r>
              <a:rPr sz="2100" spc="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installé</a:t>
            </a:r>
            <a:r>
              <a:rPr sz="2100" spc="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35" dirty="0">
                <a:solidFill>
                  <a:srgbClr val="333333"/>
                </a:solidFill>
                <a:latin typeface="Trebuchet MS"/>
                <a:cs typeface="Trebuchet MS"/>
              </a:rPr>
              <a:t>sur</a:t>
            </a:r>
            <a:r>
              <a:rPr sz="2100" spc="1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80" dirty="0">
                <a:solidFill>
                  <a:srgbClr val="333333"/>
                </a:solidFill>
                <a:latin typeface="Trebuchet MS"/>
                <a:cs typeface="Trebuchet MS"/>
              </a:rPr>
              <a:t>commun</a:t>
            </a:r>
            <a:r>
              <a:rPr sz="2100" spc="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05" dirty="0">
                <a:solidFill>
                  <a:srgbClr val="333333"/>
                </a:solidFill>
                <a:latin typeface="Trebuchet MS"/>
                <a:cs typeface="Trebuchet MS"/>
              </a:rPr>
              <a:t>nœuds</a:t>
            </a:r>
            <a:r>
              <a:rPr sz="2100" spc="1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fournir</a:t>
            </a:r>
            <a:r>
              <a:rPr sz="2100" spc="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25" dirty="0">
                <a:solidFill>
                  <a:srgbClr val="333333"/>
                </a:solidFill>
                <a:latin typeface="Trebuchet MS"/>
                <a:cs typeface="Trebuchet MS"/>
              </a:rPr>
              <a:t>le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processeur,</a:t>
            </a:r>
            <a:r>
              <a:rPr sz="2100" spc="-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mémoire, </a:t>
            </a:r>
            <a:r>
              <a:rPr sz="2100" spc="114" dirty="0">
                <a:solidFill>
                  <a:srgbClr val="333333"/>
                </a:solidFill>
                <a:latin typeface="Trebuchet MS"/>
                <a:cs typeface="Trebuchet MS"/>
              </a:rPr>
              <a:t>GPU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95" dirty="0">
                <a:solidFill>
                  <a:srgbClr val="333333"/>
                </a:solidFill>
                <a:latin typeface="Trebuchet MS"/>
                <a:cs typeface="Trebuchet MS"/>
              </a:rPr>
              <a:t>utilisé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5" dirty="0">
                <a:solidFill>
                  <a:srgbClr val="333333"/>
                </a:solidFill>
                <a:latin typeface="Trebuchet MS"/>
                <a:cs typeface="Trebuchet MS"/>
              </a:rPr>
              <a:t>par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30" dirty="0">
                <a:solidFill>
                  <a:srgbClr val="ED2137"/>
                </a:solidFill>
                <a:latin typeface="Tahoma"/>
                <a:cs typeface="Tahoma"/>
              </a:rPr>
              <a:t>Capsules</a:t>
            </a:r>
            <a:endParaRPr sz="2100" dirty="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455"/>
              </a:spcBef>
            </a:pPr>
            <a:r>
              <a:rPr sz="2100" spc="175" dirty="0">
                <a:solidFill>
                  <a:srgbClr val="333333"/>
                </a:solidFill>
                <a:latin typeface="Trebuchet MS"/>
                <a:cs typeface="Trebuchet MS"/>
              </a:rPr>
              <a:t>Machines virtuelles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5" dirty="0">
                <a:solidFill>
                  <a:srgbClr val="333333"/>
                </a:solidFill>
                <a:latin typeface="Trebuchet MS"/>
                <a:cs typeface="Trebuchet MS"/>
              </a:rPr>
              <a:t>où</a:t>
            </a:r>
            <a:r>
              <a:rPr sz="2100" spc="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applications</a:t>
            </a:r>
            <a:r>
              <a:rPr sz="2100" spc="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en fait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75" dirty="0">
                <a:solidFill>
                  <a:srgbClr val="333333"/>
                </a:solidFill>
                <a:latin typeface="Trebuchet MS"/>
                <a:cs typeface="Trebuchet MS"/>
              </a:rPr>
              <a:t>courir</a:t>
            </a:r>
            <a:endParaRPr sz="2100" dirty="0">
              <a:latin typeface="Trebuchet MS"/>
              <a:cs typeface="Trebuchet MS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2419349"/>
            <a:ext cx="95250" cy="9524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077200" y="2105025"/>
            <a:ext cx="5067299" cy="3809999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35" dirty="0"/>
              <a:t>KUBELET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1647824"/>
            <a:ext cx="95250" cy="9524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177924" y="1511300"/>
            <a:ext cx="6310630" cy="1895391"/>
          </a:xfrm>
          <a:prstGeom prst="rect">
            <a:avLst/>
          </a:prstGeom>
        </p:spPr>
        <p:txBody>
          <a:bodyPr vert="horz" wrap="square" lIns="0" tIns="66040" rIns="0" bIns="0" rtlCol="0">
            <a:spAutoFit/>
          </a:bodyPr>
          <a:lstStyle/>
          <a:p>
            <a:pPr marL="12700" marR="157480">
              <a:lnSpc>
                <a:spcPts val="2100"/>
              </a:lnSpc>
              <a:spcBef>
                <a:spcPts val="520"/>
              </a:spcBef>
            </a:pPr>
            <a:r>
              <a:rPr sz="2100" spc="60" dirty="0">
                <a:solidFill>
                  <a:srgbClr val="333333"/>
                </a:solidFill>
                <a:latin typeface="Trebuchet MS"/>
                <a:cs typeface="Trebuchet MS"/>
              </a:rPr>
              <a:t>Dans</a:t>
            </a:r>
            <a:r>
              <a:rPr sz="2100" spc="9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0" dirty="0">
                <a:solidFill>
                  <a:srgbClr val="333333"/>
                </a:solidFill>
                <a:latin typeface="Trebuchet MS"/>
                <a:cs typeface="Trebuchet MS"/>
              </a:rPr>
              <a:t>charge</a:t>
            </a:r>
            <a:r>
              <a:rPr sz="2100" spc="9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de</a:t>
            </a:r>
            <a:r>
              <a:rPr sz="2100" spc="9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démarrage/arrêt</a:t>
            </a:r>
            <a:r>
              <a:rPr sz="2100" spc="9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conteneurs</a:t>
            </a:r>
            <a:r>
              <a:rPr sz="2100" spc="9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avec</a:t>
            </a:r>
            <a:r>
              <a:rPr sz="2100" spc="9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25" dirty="0">
                <a:solidFill>
                  <a:srgbClr val="333333"/>
                </a:solidFill>
                <a:latin typeface="Trebuchet MS"/>
                <a:cs typeface="Trebuchet MS"/>
              </a:rPr>
              <a:t>le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conteneur</a:t>
            </a:r>
            <a:r>
              <a:rPr sz="2100" spc="26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40" dirty="0">
                <a:solidFill>
                  <a:srgbClr val="333333"/>
                </a:solidFill>
                <a:latin typeface="Trebuchet MS"/>
                <a:cs typeface="Trebuchet MS"/>
              </a:rPr>
              <a:t>temps d'exécution</a:t>
            </a:r>
            <a:endParaRPr sz="2100" dirty="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305"/>
              </a:spcBef>
            </a:pPr>
            <a:r>
              <a:rPr sz="2100" spc="65" dirty="0">
                <a:solidFill>
                  <a:srgbClr val="333333"/>
                </a:solidFill>
                <a:latin typeface="Trebuchet MS"/>
                <a:cs typeface="Trebuchet MS"/>
              </a:rPr>
              <a:t>Supervise</a:t>
            </a:r>
            <a:r>
              <a:rPr sz="2100" spc="-6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conteneurs</a:t>
            </a:r>
            <a:endParaRPr sz="2100" dirty="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230"/>
              </a:spcBef>
            </a:pP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Notifie</a:t>
            </a:r>
            <a:r>
              <a:rPr sz="2100" spc="4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 serveur </a:t>
            </a:r>
            <a:r>
              <a:rPr sz="2100" spc="50" dirty="0">
                <a:solidFill>
                  <a:srgbClr val="333333"/>
                </a:solidFill>
                <a:latin typeface="Trebuchet MS"/>
                <a:cs typeface="Trebuchet MS"/>
              </a:rPr>
              <a:t>API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de</a:t>
            </a:r>
            <a:r>
              <a:rPr sz="2100" spc="5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lang="fr-FR" sz="2100" dirty="0">
                <a:solidFill>
                  <a:srgbClr val="333333"/>
                </a:solidFill>
                <a:latin typeface="Trebuchet MS"/>
                <a:cs typeface="Trebuchet MS"/>
              </a:rPr>
              <a:t>Container</a:t>
            </a:r>
            <a:r>
              <a:rPr sz="2100" spc="4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cycle de vie</a:t>
            </a:r>
            <a:r>
              <a:rPr sz="2100" spc="5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événements</a:t>
            </a:r>
            <a:endParaRPr sz="2100" dirty="0">
              <a:latin typeface="Trebuchet MS"/>
              <a:cs typeface="Trebuchet MS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2400299"/>
            <a:ext cx="95250" cy="9524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2876549"/>
            <a:ext cx="95250" cy="9524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077200" y="2105025"/>
            <a:ext cx="5067299" cy="3809999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fr-FR" spc="-65" dirty="0"/>
              <a:t>Container</a:t>
            </a:r>
            <a:r>
              <a:rPr spc="-110" dirty="0"/>
              <a:t> </a:t>
            </a:r>
            <a:r>
              <a:rPr spc="-10" dirty="0"/>
              <a:t>DURÉE D'EXÉCUTION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2466974"/>
            <a:ext cx="95250" cy="9524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3019424"/>
            <a:ext cx="95250" cy="9524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3571874"/>
            <a:ext cx="95250" cy="9524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09687" y="4100512"/>
            <a:ext cx="104775" cy="10477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4905374"/>
            <a:ext cx="95250" cy="9524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077200" y="2105025"/>
            <a:ext cx="5067299" cy="3809999"/>
          </a:xfrm>
          <a:prstGeom prst="rect">
            <a:avLst/>
          </a:prstGeom>
        </p:spPr>
      </p:pic>
      <p:sp>
        <p:nvSpPr>
          <p:cNvPr id="9" name="object 9"/>
          <p:cNvSpPr/>
          <p:nvPr/>
        </p:nvSpPr>
        <p:spPr>
          <a:xfrm>
            <a:off x="6772274" y="2096452"/>
            <a:ext cx="9525" cy="26670"/>
          </a:xfrm>
          <a:custGeom>
            <a:avLst/>
            <a:gdLst/>
            <a:ahLst/>
            <a:cxnLst/>
            <a:rect l="l" t="t" r="r" b="b"/>
            <a:pathLst>
              <a:path w="9525" h="26669">
                <a:moveTo>
                  <a:pt x="9524" y="26669"/>
                </a:moveTo>
                <a:lnTo>
                  <a:pt x="0" y="26669"/>
                </a:lnTo>
                <a:lnTo>
                  <a:pt x="0" y="0"/>
                </a:lnTo>
                <a:lnTo>
                  <a:pt x="9524" y="0"/>
                </a:lnTo>
                <a:lnTo>
                  <a:pt x="9524" y="26669"/>
                </a:lnTo>
                <a:close/>
              </a:path>
            </a:pathLst>
          </a:custGeom>
          <a:solidFill>
            <a:srgbClr val="ED21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796924" y="1511300"/>
            <a:ext cx="7094220" cy="4793620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12700" marR="1021715">
              <a:lnSpc>
                <a:spcPts val="2250"/>
              </a:lnSpc>
              <a:spcBef>
                <a:spcPts val="400"/>
              </a:spcBef>
            </a:pP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1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285" dirty="0">
                <a:solidFill>
                  <a:srgbClr val="ED2137"/>
                </a:solidFill>
                <a:latin typeface="Tahoma"/>
                <a:cs typeface="Tahoma"/>
              </a:rPr>
              <a:t>kubelet</a:t>
            </a:r>
            <a:r>
              <a:rPr sz="2100" spc="-5" dirty="0">
                <a:solidFill>
                  <a:srgbClr val="ED2137"/>
                </a:solidFill>
                <a:latin typeface="Tahoma"/>
                <a:cs typeface="Tahoma"/>
              </a:rPr>
              <a:t> </a:t>
            </a:r>
            <a:r>
              <a:rPr sz="2100" spc="100" dirty="0" err="1">
                <a:solidFill>
                  <a:srgbClr val="333333"/>
                </a:solidFill>
                <a:latin typeface="Trebuchet MS"/>
                <a:cs typeface="Trebuchet MS"/>
              </a:rPr>
              <a:t>gère</a:t>
            </a:r>
            <a:r>
              <a:rPr sz="2100" spc="1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lang="fr-FR" sz="2100" dirty="0">
                <a:solidFill>
                  <a:srgbClr val="333333"/>
                </a:solidFill>
                <a:latin typeface="Trebuchet MS"/>
                <a:cs typeface="Trebuchet MS"/>
              </a:rPr>
              <a:t>Container</a:t>
            </a:r>
            <a:r>
              <a:rPr sz="2100" spc="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0" dirty="0">
                <a:solidFill>
                  <a:srgbClr val="333333"/>
                </a:solidFill>
                <a:latin typeface="Trebuchet MS"/>
                <a:cs typeface="Trebuchet MS"/>
              </a:rPr>
              <a:t>temps d'exécution</a:t>
            </a:r>
            <a:r>
              <a:rPr sz="2100" spc="1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20" dirty="0">
                <a:solidFill>
                  <a:srgbClr val="333333"/>
                </a:solidFill>
                <a:latin typeface="Trebuchet MS"/>
                <a:cs typeface="Trebuchet MS"/>
              </a:rPr>
              <a:t>qui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mettent en œuvre</a:t>
            </a:r>
            <a:r>
              <a:rPr sz="2100" spc="2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lang="fr-FR" sz="2100" u="heavy" spc="50" dirty="0">
                <a:solidFill>
                  <a:srgbClr val="ED2137"/>
                </a:solidFill>
                <a:uFill>
                  <a:solidFill>
                    <a:srgbClr val="ED2137"/>
                  </a:solidFill>
                </a:uFill>
                <a:latin typeface="Trebuchet MS"/>
                <a:cs typeface="Trebuchet MS"/>
                <a:hlinkClick r:id="rId5"/>
              </a:rPr>
              <a:t>Container</a:t>
            </a:r>
            <a:r>
              <a:rPr sz="2100" u="heavy" spc="25" dirty="0">
                <a:solidFill>
                  <a:srgbClr val="ED2137"/>
                </a:solidFill>
                <a:uFill>
                  <a:solidFill>
                    <a:srgbClr val="ED2137"/>
                  </a:solidFill>
                </a:uFill>
                <a:latin typeface="Trebuchet MS"/>
                <a:cs typeface="Trebuchet MS"/>
                <a:hlinkClick r:id="rId5"/>
              </a:rPr>
              <a:t> </a:t>
            </a:r>
            <a:r>
              <a:rPr sz="2100" u="heavy" spc="50" dirty="0">
                <a:solidFill>
                  <a:srgbClr val="ED2137"/>
                </a:solidFill>
                <a:uFill>
                  <a:solidFill>
                    <a:srgbClr val="ED2137"/>
                  </a:solidFill>
                </a:uFill>
                <a:latin typeface="Trebuchet MS"/>
                <a:cs typeface="Trebuchet MS"/>
                <a:hlinkClick r:id="rId5"/>
              </a:rPr>
              <a:t>Durée d'exécution</a:t>
            </a:r>
            <a:r>
              <a:rPr sz="2100" u="heavy" spc="25" dirty="0">
                <a:solidFill>
                  <a:srgbClr val="ED2137"/>
                </a:solidFill>
                <a:uFill>
                  <a:solidFill>
                    <a:srgbClr val="ED2137"/>
                  </a:solidFill>
                </a:uFill>
                <a:latin typeface="Trebuchet MS"/>
                <a:cs typeface="Trebuchet MS"/>
                <a:hlinkClick r:id="rId5"/>
              </a:rPr>
              <a:t> </a:t>
            </a:r>
            <a:r>
              <a:rPr sz="2100" u="heavy" dirty="0">
                <a:solidFill>
                  <a:srgbClr val="ED2137"/>
                </a:solidFill>
                <a:uFill>
                  <a:solidFill>
                    <a:srgbClr val="ED2137"/>
                  </a:solidFill>
                </a:uFill>
                <a:latin typeface="Trebuchet MS"/>
                <a:cs typeface="Trebuchet MS"/>
                <a:hlinkClick r:id="rId5"/>
              </a:rPr>
              <a:t>Interface</a:t>
            </a:r>
            <a:r>
              <a:rPr sz="2100" spc="25" dirty="0">
                <a:solidFill>
                  <a:srgbClr val="ED2137"/>
                </a:solidFill>
                <a:latin typeface="Trebuchet MS"/>
                <a:cs typeface="Trebuchet MS"/>
              </a:rPr>
              <a:t> 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( </a:t>
            </a:r>
            <a:r>
              <a:rPr sz="2100" u="heavy" spc="-10" dirty="0">
                <a:solidFill>
                  <a:srgbClr val="ED2137"/>
                </a:solidFill>
                <a:uFill>
                  <a:solidFill>
                    <a:srgbClr val="ED2137"/>
                  </a:solidFill>
                </a:uFill>
                <a:latin typeface="Trebuchet MS"/>
                <a:cs typeface="Trebuchet MS"/>
                <a:hlinkClick r:id="rId6"/>
              </a:rPr>
              <a:t>CR </a:t>
            </a:r>
            <a:r>
              <a:rPr sz="2100" spc="-10" dirty="0">
                <a:solidFill>
                  <a:srgbClr val="ED2137"/>
                </a:solidFill>
                <a:latin typeface="Trebuchet MS"/>
                <a:cs typeface="Trebuchet MS"/>
                <a:hlinkClick r:id="rId6"/>
              </a:rPr>
              <a:t>I 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)</a:t>
            </a:r>
            <a:endParaRPr sz="2100" dirty="0">
              <a:latin typeface="Trebuchet MS"/>
              <a:cs typeface="Trebuchet MS"/>
            </a:endParaRPr>
          </a:p>
          <a:p>
            <a:pPr marL="393065">
              <a:lnSpc>
                <a:spcPct val="100000"/>
              </a:lnSpc>
              <a:spcBef>
                <a:spcPts val="1650"/>
              </a:spcBef>
            </a:pPr>
            <a:r>
              <a:rPr sz="2100" u="heavy" spc="235" dirty="0">
                <a:solidFill>
                  <a:srgbClr val="ED2137"/>
                </a:solidFill>
                <a:uFill>
                  <a:solidFill>
                    <a:srgbClr val="ED2137"/>
                  </a:solidFill>
                </a:uFill>
                <a:latin typeface="Tahoma"/>
                <a:cs typeface="Tahoma"/>
                <a:hlinkClick r:id="rId7"/>
              </a:rPr>
              <a:t>conteneurisé </a:t>
            </a:r>
            <a:r>
              <a:rPr sz="2100" spc="235" dirty="0">
                <a:solidFill>
                  <a:srgbClr val="333333"/>
                </a:solidFill>
                <a:latin typeface="Trebuchet MS"/>
                <a:cs typeface="Trebuchet MS"/>
              </a:rPr>
              <a:t>,</a:t>
            </a:r>
            <a:r>
              <a:rPr sz="2100" spc="-3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75" dirty="0">
                <a:solidFill>
                  <a:srgbClr val="333333"/>
                </a:solidFill>
                <a:latin typeface="Trebuchet MS"/>
                <a:cs typeface="Trebuchet MS"/>
              </a:rPr>
              <a:t>depuis</a:t>
            </a:r>
            <a:r>
              <a:rPr sz="2100" spc="-3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Docker,</a:t>
            </a:r>
            <a:r>
              <a:rPr sz="2100" spc="-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u="heavy" spc="85" dirty="0">
                <a:solidFill>
                  <a:srgbClr val="ED2137"/>
                </a:solidFill>
                <a:uFill>
                  <a:solidFill>
                    <a:srgbClr val="ED2137"/>
                  </a:solidFill>
                </a:uFill>
                <a:latin typeface="Trebuchet MS"/>
                <a:cs typeface="Trebuchet MS"/>
                <a:hlinkClick r:id="rId8"/>
              </a:rPr>
              <a:t>CNCF</a:t>
            </a:r>
            <a:r>
              <a:rPr sz="2100" spc="-30" dirty="0">
                <a:solidFill>
                  <a:srgbClr val="ED2137"/>
                </a:solidFill>
                <a:latin typeface="Trebuchet MS"/>
                <a:cs typeface="Trebuchet MS"/>
              </a:rPr>
              <a:t> 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projet</a:t>
            </a:r>
            <a:endParaRPr sz="2100" dirty="0">
              <a:latin typeface="Trebuchet MS"/>
              <a:cs typeface="Trebuchet MS"/>
            </a:endParaRPr>
          </a:p>
          <a:p>
            <a:pPr marL="393065">
              <a:lnSpc>
                <a:spcPct val="100000"/>
              </a:lnSpc>
              <a:spcBef>
                <a:spcPts val="1830"/>
              </a:spcBef>
            </a:pPr>
            <a:r>
              <a:rPr sz="2100" u="heavy" spc="120" dirty="0">
                <a:solidFill>
                  <a:srgbClr val="ED2137"/>
                </a:solidFill>
                <a:uFill>
                  <a:solidFill>
                    <a:srgbClr val="ED2137"/>
                  </a:solidFill>
                </a:uFill>
                <a:latin typeface="Tahoma"/>
                <a:cs typeface="Tahoma"/>
                <a:hlinkClick r:id="rId9"/>
              </a:rPr>
              <a:t>CRI- </a:t>
            </a:r>
            <a:r>
              <a:rPr sz="2100" u="heavy" spc="175" dirty="0">
                <a:solidFill>
                  <a:srgbClr val="ED2137"/>
                </a:solidFill>
                <a:uFill>
                  <a:solidFill>
                    <a:srgbClr val="ED2137"/>
                  </a:solidFill>
                </a:uFill>
                <a:latin typeface="Tahoma"/>
                <a:cs typeface="Tahoma"/>
                <a:hlinkClick r:id="rId9"/>
              </a:rPr>
              <a:t>O</a:t>
            </a:r>
            <a:r>
              <a:rPr sz="2100" spc="-90" dirty="0">
                <a:solidFill>
                  <a:srgbClr val="ED2137"/>
                </a:solidFill>
                <a:latin typeface="Tahoma"/>
                <a:cs typeface="Tahoma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( </a:t>
            </a:r>
            <a:r>
              <a:rPr sz="2100" u="heavy" dirty="0">
                <a:solidFill>
                  <a:srgbClr val="ED2137"/>
                </a:solidFill>
                <a:uFill>
                  <a:solidFill>
                    <a:srgbClr val="ED2137"/>
                  </a:solidFill>
                </a:uFill>
                <a:latin typeface="Trebuchet MS"/>
                <a:cs typeface="Trebuchet MS"/>
                <a:hlinkClick r:id="rId10"/>
              </a:rPr>
              <a:t>Six</a:t>
            </a:r>
            <a:r>
              <a:rPr sz="2100" u="heavy" spc="-70" dirty="0">
                <a:solidFill>
                  <a:srgbClr val="ED2137"/>
                </a:solidFill>
                <a:uFill>
                  <a:solidFill>
                    <a:srgbClr val="ED2137"/>
                  </a:solidFill>
                </a:uFill>
                <a:latin typeface="Trebuchet MS"/>
                <a:cs typeface="Trebuchet MS"/>
                <a:hlinkClick r:id="rId10"/>
              </a:rPr>
              <a:t> </a:t>
            </a:r>
            <a:r>
              <a:rPr sz="2100" u="heavy" spc="100" dirty="0">
                <a:solidFill>
                  <a:srgbClr val="ED2137"/>
                </a:solidFill>
                <a:uFill>
                  <a:solidFill>
                    <a:srgbClr val="ED2137"/>
                  </a:solidFill>
                </a:uFill>
                <a:latin typeface="Trebuchet MS"/>
                <a:cs typeface="Trebuchet MS"/>
                <a:hlinkClick r:id="rId10"/>
              </a:rPr>
              <a:t>raisons</a:t>
            </a:r>
            <a:r>
              <a:rPr sz="2100" u="heavy" spc="-70" dirty="0">
                <a:solidFill>
                  <a:srgbClr val="ED2137"/>
                </a:solidFill>
                <a:uFill>
                  <a:solidFill>
                    <a:srgbClr val="ED2137"/>
                  </a:solidFill>
                </a:uFill>
                <a:latin typeface="Trebuchet MS"/>
                <a:cs typeface="Trebuchet MS"/>
                <a:hlinkClick r:id="rId10"/>
              </a:rPr>
              <a:t> </a:t>
            </a:r>
            <a:r>
              <a:rPr sz="2100" u="heavy" spc="65" dirty="0">
                <a:solidFill>
                  <a:srgbClr val="ED2137"/>
                </a:solidFill>
                <a:uFill>
                  <a:solidFill>
                    <a:srgbClr val="ED2137"/>
                  </a:solidFill>
                </a:uFill>
                <a:latin typeface="Trebuchet MS"/>
                <a:cs typeface="Trebuchet MS"/>
                <a:hlinkClick r:id="rId10"/>
              </a:rPr>
              <a:t>pourquoi</a:t>
            </a:r>
            <a:r>
              <a:rPr sz="2100" u="heavy" spc="-70" dirty="0">
                <a:solidFill>
                  <a:srgbClr val="ED2137"/>
                </a:solidFill>
                <a:uFill>
                  <a:solidFill>
                    <a:srgbClr val="ED2137"/>
                  </a:solidFill>
                </a:uFill>
                <a:latin typeface="Trebuchet MS"/>
                <a:cs typeface="Trebuchet MS"/>
                <a:hlinkClick r:id="rId10"/>
              </a:rPr>
              <a:t> </a:t>
            </a:r>
            <a:r>
              <a:rPr sz="2100" u="heavy" spc="-50" dirty="0">
                <a:solidFill>
                  <a:srgbClr val="ED2137"/>
                </a:solidFill>
                <a:uFill>
                  <a:solidFill>
                    <a:srgbClr val="ED2137"/>
                  </a:solidFill>
                </a:uFill>
                <a:latin typeface="Trebuchet MS"/>
                <a:cs typeface="Trebuchet MS"/>
                <a:hlinkClick r:id="rId10"/>
              </a:rPr>
              <a:t>cri- </a:t>
            </a:r>
            <a:r>
              <a:rPr sz="2100" u="heavy" spc="135" dirty="0">
                <a:solidFill>
                  <a:srgbClr val="ED2137"/>
                </a:solidFill>
                <a:uFill>
                  <a:solidFill>
                    <a:srgbClr val="ED2137"/>
                  </a:solidFill>
                </a:uFill>
                <a:latin typeface="Trebuchet MS"/>
                <a:cs typeface="Trebuchet MS"/>
                <a:hlinkClick r:id="rId10"/>
              </a:rPr>
              <a:t>o</a:t>
            </a:r>
            <a:r>
              <a:rPr sz="2100" u="heavy" spc="-70" dirty="0">
                <a:solidFill>
                  <a:srgbClr val="ED2137"/>
                </a:solidFill>
                <a:uFill>
                  <a:solidFill>
                    <a:srgbClr val="ED2137"/>
                  </a:solidFill>
                </a:uFill>
                <a:latin typeface="Trebuchet MS"/>
                <a:cs typeface="Trebuchet MS"/>
                <a:hlinkClick r:id="rId10"/>
              </a:rPr>
              <a:t> </a:t>
            </a:r>
            <a:r>
              <a:rPr sz="2100" u="heavy" dirty="0">
                <a:solidFill>
                  <a:srgbClr val="ED2137"/>
                </a:solidFill>
                <a:uFill>
                  <a:solidFill>
                    <a:srgbClr val="ED2137"/>
                  </a:solidFill>
                </a:uFill>
                <a:latin typeface="Trebuchet MS"/>
                <a:cs typeface="Trebuchet MS"/>
                <a:hlinkClick r:id="rId10"/>
              </a:rPr>
              <a:t>est</a:t>
            </a:r>
            <a:r>
              <a:rPr sz="2100" u="heavy" spc="-70" dirty="0">
                <a:solidFill>
                  <a:srgbClr val="ED2137"/>
                </a:solidFill>
                <a:uFill>
                  <a:solidFill>
                    <a:srgbClr val="ED2137"/>
                  </a:solidFill>
                </a:uFill>
                <a:latin typeface="Trebuchet MS"/>
                <a:cs typeface="Trebuchet MS"/>
                <a:hlinkClick r:id="rId10"/>
              </a:rPr>
              <a:t> </a:t>
            </a:r>
            <a:r>
              <a:rPr sz="2100" u="heavy" dirty="0">
                <a:solidFill>
                  <a:srgbClr val="ED2137"/>
                </a:solidFill>
                <a:uFill>
                  <a:solidFill>
                    <a:srgbClr val="ED2137"/>
                  </a:solidFill>
                </a:uFill>
                <a:latin typeface="Trebuchet MS"/>
                <a:cs typeface="Trebuchet MS"/>
                <a:hlinkClick r:id="rId10"/>
              </a:rPr>
              <a:t>mieux</a:t>
            </a:r>
            <a:r>
              <a:rPr sz="2100" u="heavy" spc="-70" dirty="0">
                <a:solidFill>
                  <a:srgbClr val="ED2137"/>
                </a:solidFill>
                <a:uFill>
                  <a:solidFill>
                    <a:srgbClr val="ED2137"/>
                  </a:solidFill>
                </a:uFill>
                <a:latin typeface="Trebuchet MS"/>
                <a:cs typeface="Trebuchet MS"/>
                <a:hlinkClick r:id="rId10"/>
              </a:rPr>
              <a:t> </a:t>
            </a:r>
            <a:r>
              <a:rPr sz="2100" u="heavy" dirty="0">
                <a:solidFill>
                  <a:srgbClr val="ED2137"/>
                </a:solidFill>
                <a:uFill>
                  <a:solidFill>
                    <a:srgbClr val="ED2137"/>
                  </a:solidFill>
                </a:uFill>
                <a:latin typeface="Trebuchet MS"/>
                <a:cs typeface="Trebuchet MS"/>
                <a:hlinkClick r:id="rId10"/>
              </a:rPr>
              <a:t>pour</a:t>
            </a:r>
            <a:r>
              <a:rPr sz="2100" u="heavy" spc="-70" dirty="0">
                <a:solidFill>
                  <a:srgbClr val="ED2137"/>
                </a:solidFill>
                <a:uFill>
                  <a:solidFill>
                    <a:srgbClr val="ED2137"/>
                  </a:solidFill>
                </a:uFill>
                <a:latin typeface="Trebuchet MS"/>
                <a:cs typeface="Trebuchet MS"/>
                <a:hlinkClick r:id="rId10"/>
              </a:rPr>
              <a:t> </a:t>
            </a:r>
            <a:r>
              <a:rPr sz="2100" u="heavy" spc="-20" dirty="0">
                <a:solidFill>
                  <a:srgbClr val="ED2137"/>
                </a:solidFill>
                <a:uFill>
                  <a:solidFill>
                    <a:srgbClr val="ED2137"/>
                  </a:solidFill>
                </a:uFill>
                <a:latin typeface="Trebuchet MS"/>
                <a:cs typeface="Trebuchet MS"/>
                <a:hlinkClick r:id="rId10"/>
              </a:rPr>
              <a:t>k8s </a:t>
            </a:r>
            <a:r>
              <a:rPr sz="2100" spc="-20" dirty="0">
                <a:solidFill>
                  <a:srgbClr val="333333"/>
                </a:solidFill>
                <a:latin typeface="Trebuchet MS"/>
                <a:cs typeface="Trebuchet MS"/>
              </a:rPr>
              <a:t>)</a:t>
            </a:r>
            <a:endParaRPr sz="2100" dirty="0">
              <a:latin typeface="Trebuchet MS"/>
              <a:cs typeface="Trebuchet MS"/>
            </a:endParaRPr>
          </a:p>
          <a:p>
            <a:pPr marL="393065">
              <a:lnSpc>
                <a:spcPct val="100000"/>
              </a:lnSpc>
              <a:spcBef>
                <a:spcPts val="1830"/>
              </a:spcBef>
            </a:pPr>
            <a:r>
              <a:rPr sz="2100" u="heavy" dirty="0">
                <a:solidFill>
                  <a:srgbClr val="ED2137"/>
                </a:solidFill>
                <a:uFill>
                  <a:solidFill>
                    <a:srgbClr val="ED2137"/>
                  </a:solidFill>
                </a:uFill>
                <a:latin typeface="Trebuchet MS"/>
                <a:cs typeface="Trebuchet MS"/>
                <a:hlinkClick r:id="rId11"/>
              </a:rPr>
              <a:t>Docker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,</a:t>
            </a:r>
            <a:r>
              <a:rPr sz="2100" spc="-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0" dirty="0">
                <a:solidFill>
                  <a:srgbClr val="333333"/>
                </a:solidFill>
                <a:latin typeface="Trebuchet MS"/>
                <a:cs typeface="Trebuchet MS"/>
              </a:rPr>
              <a:t>pas</a:t>
            </a:r>
            <a:r>
              <a:rPr sz="2100" spc="-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nativement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70" dirty="0">
                <a:solidFill>
                  <a:srgbClr val="333333"/>
                </a:solidFill>
                <a:latin typeface="Trebuchet MS"/>
                <a:cs typeface="Trebuchet MS"/>
              </a:rPr>
              <a:t>soutenu</a:t>
            </a:r>
            <a:r>
              <a:rPr sz="2100" spc="-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depuis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95" dirty="0">
                <a:solidFill>
                  <a:srgbClr val="333333"/>
                </a:solidFill>
                <a:latin typeface="Trebuchet MS"/>
                <a:cs typeface="Trebuchet MS"/>
              </a:rPr>
              <a:t>K8S</a:t>
            </a:r>
            <a:r>
              <a:rPr sz="2100" spc="-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20" dirty="0">
                <a:solidFill>
                  <a:srgbClr val="333333"/>
                </a:solidFill>
                <a:latin typeface="Trebuchet MS"/>
                <a:cs typeface="Trebuchet MS"/>
              </a:rPr>
              <a:t>1.24</a:t>
            </a:r>
            <a:endParaRPr sz="2100" dirty="0">
              <a:latin typeface="Trebuchet MS"/>
              <a:cs typeface="Trebuchet MS"/>
            </a:endParaRPr>
          </a:p>
          <a:p>
            <a:pPr marL="774065" marR="120650">
              <a:lnSpc>
                <a:spcPts val="2100"/>
              </a:lnSpc>
              <a:spcBef>
                <a:spcPts val="2100"/>
              </a:spcBef>
            </a:pPr>
            <a:r>
              <a:rPr sz="2100" spc="-95" dirty="0">
                <a:solidFill>
                  <a:srgbClr val="333333"/>
                </a:solidFill>
                <a:latin typeface="Trebuchet MS"/>
                <a:cs typeface="Trebuchet MS"/>
              </a:rPr>
              <a:t>il</a:t>
            </a:r>
            <a:r>
              <a:rPr sz="2100" spc="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95" dirty="0">
                <a:solidFill>
                  <a:srgbClr val="333333"/>
                </a:solidFill>
                <a:latin typeface="Trebuchet MS"/>
                <a:cs typeface="Trebuchet MS"/>
              </a:rPr>
              <a:t>fait</a:t>
            </a:r>
            <a:r>
              <a:rPr sz="2100" spc="3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0" dirty="0">
                <a:solidFill>
                  <a:srgbClr val="333333"/>
                </a:solidFill>
                <a:latin typeface="Trebuchet MS"/>
                <a:cs typeface="Trebuchet MS"/>
              </a:rPr>
              <a:t>pas</a:t>
            </a:r>
            <a:r>
              <a:rPr sz="2100" spc="3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mettre en œuvre</a:t>
            </a:r>
            <a:r>
              <a:rPr sz="2100" spc="3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CRI</a:t>
            </a:r>
            <a:r>
              <a:rPr sz="2100" spc="3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00" dirty="0">
                <a:solidFill>
                  <a:srgbClr val="333333"/>
                </a:solidFill>
                <a:latin typeface="Trebuchet MS"/>
                <a:cs typeface="Trebuchet MS"/>
              </a:rPr>
              <a:t>et</a:t>
            </a:r>
            <a:r>
              <a:rPr sz="2100" spc="3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donc</a:t>
            </a:r>
            <a:r>
              <a:rPr sz="2100" spc="3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45" dirty="0">
                <a:solidFill>
                  <a:srgbClr val="333333"/>
                </a:solidFill>
                <a:latin typeface="Trebuchet MS"/>
                <a:cs typeface="Trebuchet MS"/>
              </a:rPr>
              <a:t>nécessite </a:t>
            </a:r>
            <a:r>
              <a:rPr sz="2100" spc="100" dirty="0">
                <a:solidFill>
                  <a:srgbClr val="333333"/>
                </a:solidFill>
                <a:latin typeface="Trebuchet MS"/>
                <a:cs typeface="Trebuchet MS"/>
              </a:rPr>
              <a:t>un</a:t>
            </a:r>
            <a:r>
              <a:rPr sz="2100" spc="14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supplémentaire</a:t>
            </a:r>
            <a:r>
              <a:rPr sz="2100" spc="14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composant:</a:t>
            </a:r>
            <a:r>
              <a:rPr sz="2100" spc="14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14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adaptateur</a:t>
            </a:r>
            <a:r>
              <a:rPr sz="2100" spc="14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u="heavy" dirty="0">
                <a:solidFill>
                  <a:srgbClr val="ED2137"/>
                </a:solidFill>
                <a:uFill>
                  <a:solidFill>
                    <a:srgbClr val="ED2137"/>
                  </a:solidFill>
                </a:uFill>
                <a:latin typeface="Trebuchet MS"/>
                <a:cs typeface="Trebuchet MS"/>
                <a:hlinkClick r:id="rId12"/>
              </a:rPr>
              <a:t>cri- </a:t>
            </a:r>
            <a:r>
              <a:rPr sz="2100" u="heavy" spc="-10" dirty="0">
                <a:solidFill>
                  <a:srgbClr val="ED2137"/>
                </a:solidFill>
                <a:uFill>
                  <a:solidFill>
                    <a:srgbClr val="ED2137"/>
                  </a:solidFill>
                </a:uFill>
                <a:latin typeface="Trebuchet MS"/>
                <a:cs typeface="Trebuchet MS"/>
                <a:hlinkClick r:id="rId12"/>
              </a:rPr>
              <a:t>dockerd</a:t>
            </a:r>
            <a:endParaRPr sz="2100" dirty="0">
              <a:latin typeface="Trebuchet MS"/>
              <a:cs typeface="Trebuchet MS"/>
            </a:endParaRPr>
          </a:p>
          <a:p>
            <a:pPr marL="393065" marR="5080">
              <a:lnSpc>
                <a:spcPts val="2100"/>
              </a:lnSpc>
              <a:spcBef>
                <a:spcPts val="2100"/>
              </a:spcBef>
            </a:pP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C'est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​</a:t>
            </a: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5" dirty="0">
                <a:solidFill>
                  <a:srgbClr val="333333"/>
                </a:solidFill>
                <a:latin typeface="Trebuchet MS"/>
                <a:cs typeface="Trebuchet MS"/>
              </a:rPr>
              <a:t>possible</a:t>
            </a:r>
            <a:r>
              <a:rPr sz="2100" spc="-3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à</a:t>
            </a: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05" dirty="0">
                <a:solidFill>
                  <a:srgbClr val="333333"/>
                </a:solidFill>
                <a:latin typeface="Trebuchet MS"/>
                <a:cs typeface="Trebuchet MS"/>
              </a:rPr>
              <a:t>utiliser</a:t>
            </a: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multiple</a:t>
            </a:r>
            <a:r>
              <a:rPr sz="2100" spc="-3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lang="fr-FR" sz="2100" dirty="0">
                <a:solidFill>
                  <a:srgbClr val="333333"/>
                </a:solidFill>
                <a:latin typeface="Trebuchet MS"/>
                <a:cs typeface="Trebuchet MS"/>
              </a:rPr>
              <a:t>Container</a:t>
            </a: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0" dirty="0">
                <a:solidFill>
                  <a:srgbClr val="333333"/>
                </a:solidFill>
                <a:latin typeface="Trebuchet MS"/>
                <a:cs typeface="Trebuchet MS"/>
              </a:rPr>
              <a:t>temps d'exécution</a:t>
            </a: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à</a:t>
            </a:r>
            <a:r>
              <a:rPr sz="2100" spc="-3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25" dirty="0">
                <a:solidFill>
                  <a:srgbClr val="333333"/>
                </a:solidFill>
                <a:latin typeface="Trebuchet MS"/>
                <a:cs typeface="Trebuchet MS"/>
              </a:rPr>
              <a:t>le </a:t>
            </a:r>
            <a:r>
              <a:rPr sz="2100" spc="105" dirty="0">
                <a:solidFill>
                  <a:srgbClr val="333333"/>
                </a:solidFill>
                <a:latin typeface="Trebuchet MS"/>
                <a:cs typeface="Trebuchet MS"/>
              </a:rPr>
              <a:t>même</a:t>
            </a:r>
            <a:r>
              <a:rPr sz="2100" spc="-7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temps.</a:t>
            </a:r>
            <a:endParaRPr sz="2100" dirty="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30" dirty="0"/>
              <a:t>KUBERNETES</a:t>
            </a:r>
            <a:r>
              <a:rPr spc="-50" dirty="0"/>
              <a:t> </a:t>
            </a:r>
            <a:r>
              <a:rPr spc="120" dirty="0"/>
              <a:t>SANS</a:t>
            </a:r>
            <a:r>
              <a:rPr spc="-45" dirty="0"/>
              <a:t> </a:t>
            </a:r>
            <a:r>
              <a:rPr spc="-55" dirty="0"/>
              <a:t>DOCKER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2981324"/>
            <a:ext cx="95250" cy="9524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3733799"/>
            <a:ext cx="95250" cy="9524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250825" rIns="0" bIns="0" rtlCol="0">
            <a:spAutoFit/>
          </a:bodyPr>
          <a:lstStyle/>
          <a:p>
            <a:pPr marR="5080">
              <a:lnSpc>
                <a:spcPts val="2100"/>
              </a:lnSpc>
              <a:spcBef>
                <a:spcPts val="520"/>
              </a:spcBef>
            </a:pPr>
            <a:r>
              <a:rPr u="none" dirty="0">
                <a:solidFill>
                  <a:srgbClr val="333333"/>
                </a:solidFill>
              </a:rPr>
              <a:t>Depuis</a:t>
            </a:r>
            <a:r>
              <a:rPr u="none" spc="5" dirty="0">
                <a:solidFill>
                  <a:srgbClr val="333333"/>
                </a:solidFill>
              </a:rPr>
              <a:t> </a:t>
            </a:r>
            <a:r>
              <a:rPr u="none" spc="55" dirty="0">
                <a:solidFill>
                  <a:srgbClr val="333333"/>
                </a:solidFill>
              </a:rPr>
              <a:t>version</a:t>
            </a:r>
            <a:r>
              <a:rPr u="none" spc="10" dirty="0">
                <a:solidFill>
                  <a:srgbClr val="333333"/>
                </a:solidFill>
              </a:rPr>
              <a:t> </a:t>
            </a:r>
            <a:r>
              <a:rPr u="none" dirty="0"/>
              <a:t>1.24</a:t>
            </a:r>
            <a:r>
              <a:rPr u="none" spc="10" dirty="0"/>
              <a:t> </a:t>
            </a:r>
            <a:r>
              <a:rPr u="none" dirty="0">
                <a:solidFill>
                  <a:srgbClr val="333333"/>
                </a:solidFill>
              </a:rPr>
              <a:t>de</a:t>
            </a:r>
            <a:r>
              <a:rPr u="none" spc="10" dirty="0">
                <a:solidFill>
                  <a:srgbClr val="333333"/>
                </a:solidFill>
              </a:rPr>
              <a:t> </a:t>
            </a:r>
            <a:r>
              <a:rPr u="none" spc="60" dirty="0">
                <a:solidFill>
                  <a:srgbClr val="333333"/>
                </a:solidFill>
              </a:rPr>
              <a:t>Kubernetes</a:t>
            </a:r>
            <a:r>
              <a:rPr u="none" spc="10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libéré</a:t>
            </a:r>
            <a:r>
              <a:rPr u="none" spc="10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dans</a:t>
            </a:r>
            <a:r>
              <a:rPr u="none" spc="10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Avril</a:t>
            </a:r>
            <a:r>
              <a:rPr u="none" spc="10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2022,</a:t>
            </a:r>
            <a:r>
              <a:rPr u="none" spc="10" dirty="0">
                <a:solidFill>
                  <a:srgbClr val="333333"/>
                </a:solidFill>
              </a:rPr>
              <a:t> </a:t>
            </a:r>
            <a:r>
              <a:rPr u="none" spc="60" dirty="0">
                <a:solidFill>
                  <a:srgbClr val="333333"/>
                </a:solidFill>
              </a:rPr>
              <a:t>Kubernetes</a:t>
            </a:r>
            <a:r>
              <a:rPr u="none" spc="10" dirty="0">
                <a:solidFill>
                  <a:srgbClr val="333333"/>
                </a:solidFill>
              </a:rPr>
              <a:t> </a:t>
            </a:r>
            <a:r>
              <a:rPr u="none" spc="135" dirty="0">
                <a:solidFill>
                  <a:srgbClr val="333333"/>
                </a:solidFill>
              </a:rPr>
              <a:t>Non</a:t>
            </a:r>
            <a:r>
              <a:rPr u="none" spc="10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plus long</a:t>
            </a:r>
            <a:r>
              <a:rPr u="none" spc="10" dirty="0">
                <a:solidFill>
                  <a:srgbClr val="333333"/>
                </a:solidFill>
              </a:rPr>
              <a:t> </a:t>
            </a:r>
            <a:r>
              <a:rPr u="none" spc="85" dirty="0">
                <a:solidFill>
                  <a:srgbClr val="333333"/>
                </a:solidFill>
              </a:rPr>
              <a:t>supports</a:t>
            </a:r>
            <a:r>
              <a:rPr u="none" spc="10" dirty="0">
                <a:solidFill>
                  <a:srgbClr val="333333"/>
                </a:solidFill>
              </a:rPr>
              <a:t> </a:t>
            </a:r>
            <a:r>
              <a:rPr u="none" spc="50" dirty="0">
                <a:solidFill>
                  <a:srgbClr val="333333"/>
                </a:solidFill>
              </a:rPr>
              <a:t>Docker </a:t>
            </a:r>
            <a:r>
              <a:rPr u="none" spc="-10" dirty="0">
                <a:solidFill>
                  <a:srgbClr val="333333"/>
                </a:solidFill>
              </a:rPr>
              <a:t>nativement.</a:t>
            </a:r>
          </a:p>
          <a:p>
            <a:pPr>
              <a:lnSpc>
                <a:spcPct val="100000"/>
              </a:lnSpc>
              <a:spcBef>
                <a:spcPts val="1280"/>
              </a:spcBef>
            </a:pPr>
            <a:r>
              <a:rPr sz="2500" u="none" spc="100" dirty="0">
                <a:solidFill>
                  <a:srgbClr val="333333"/>
                </a:solidFill>
                <a:latin typeface="MS Gothic"/>
                <a:cs typeface="MS Gothic"/>
              </a:rPr>
              <a:t>➡</a:t>
            </a:r>
            <a:r>
              <a:rPr sz="2500" u="none" spc="-710" dirty="0">
                <a:solidFill>
                  <a:srgbClr val="333333"/>
                </a:solidFill>
                <a:latin typeface="MS Gothic"/>
                <a:cs typeface="MS Gothic"/>
              </a:rPr>
              <a:t> </a:t>
            </a:r>
            <a:r>
              <a:rPr sz="2150" i="1" u="none" spc="75" dirty="0">
                <a:latin typeface="Trebuchet MS"/>
                <a:cs typeface="Trebuchet MS"/>
              </a:rPr>
              <a:t>Ne le faites pas</a:t>
            </a:r>
            <a:r>
              <a:rPr sz="2150" i="1" u="none" spc="-95" dirty="0">
                <a:latin typeface="Trebuchet MS"/>
                <a:cs typeface="Trebuchet MS"/>
              </a:rPr>
              <a:t> </a:t>
            </a:r>
            <a:r>
              <a:rPr sz="2150" i="1" u="none" spc="-10" dirty="0">
                <a:latin typeface="Trebuchet MS"/>
                <a:cs typeface="Trebuchet MS"/>
              </a:rPr>
              <a:t>panique</a:t>
            </a:r>
            <a:endParaRPr sz="2150">
              <a:latin typeface="Trebuchet MS"/>
              <a:cs typeface="Trebuchet MS"/>
            </a:endParaRPr>
          </a:p>
          <a:p>
            <a:pPr marL="370840" marR="419734">
              <a:lnSpc>
                <a:spcPts val="2100"/>
              </a:lnSpc>
              <a:spcBef>
                <a:spcPts val="2020"/>
              </a:spcBef>
            </a:pPr>
            <a:r>
              <a:rPr u="none" spc="10" dirty="0">
                <a:solidFill>
                  <a:srgbClr val="333333"/>
                </a:solidFill>
              </a:rPr>
              <a:t>Le</a:t>
            </a:r>
            <a:r>
              <a:rPr u="none" spc="5" dirty="0">
                <a:solidFill>
                  <a:srgbClr val="333333"/>
                </a:solidFill>
              </a:rPr>
              <a:t> </a:t>
            </a:r>
            <a:r>
              <a:rPr u="none" spc="50" dirty="0">
                <a:solidFill>
                  <a:srgbClr val="333333"/>
                </a:solidFill>
              </a:rPr>
              <a:t>environnement d'exécution </a:t>
            </a:r>
            <a:r>
              <a:rPr u="none" spc="10" dirty="0">
                <a:solidFill>
                  <a:srgbClr val="333333"/>
                </a:solidFill>
              </a:rPr>
              <a:t>du conteneur </a:t>
            </a:r>
            <a:r>
              <a:rPr u="none" spc="85" dirty="0">
                <a:solidFill>
                  <a:srgbClr val="333333"/>
                </a:solidFill>
              </a:rPr>
              <a:t>toi</a:t>
            </a:r>
            <a:r>
              <a:rPr u="none" spc="10" dirty="0">
                <a:solidFill>
                  <a:srgbClr val="333333"/>
                </a:solidFill>
              </a:rPr>
              <a:t> </a:t>
            </a:r>
            <a:r>
              <a:rPr u="none" spc="105" dirty="0">
                <a:solidFill>
                  <a:srgbClr val="333333"/>
                </a:solidFill>
              </a:rPr>
              <a:t>utiliser</a:t>
            </a:r>
            <a:r>
              <a:rPr u="none" spc="5" dirty="0">
                <a:solidFill>
                  <a:srgbClr val="333333"/>
                </a:solidFill>
              </a:rPr>
              <a:t> </a:t>
            </a:r>
            <a:r>
              <a:rPr u="none" spc="10" dirty="0">
                <a:solidFill>
                  <a:srgbClr val="333333"/>
                </a:solidFill>
              </a:rPr>
              <a:t>est transparent </a:t>
            </a:r>
            <a:r>
              <a:rPr u="none" spc="135" dirty="0">
                <a:solidFill>
                  <a:srgbClr val="333333"/>
                </a:solidFill>
              </a:rPr>
              <a:t>sur </a:t>
            </a:r>
            <a:r>
              <a:rPr u="none" spc="10" dirty="0">
                <a:solidFill>
                  <a:srgbClr val="333333"/>
                </a:solidFill>
              </a:rPr>
              <a:t>le développeur</a:t>
            </a:r>
            <a:r>
              <a:rPr u="none" spc="5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côté,</a:t>
            </a:r>
            <a:r>
              <a:rPr u="none" spc="10" dirty="0">
                <a:solidFill>
                  <a:srgbClr val="333333"/>
                </a:solidFill>
              </a:rPr>
              <a:t> </a:t>
            </a:r>
            <a:r>
              <a:rPr u="none" spc="85" dirty="0">
                <a:solidFill>
                  <a:srgbClr val="333333"/>
                </a:solidFill>
              </a:rPr>
              <a:t>vous </a:t>
            </a:r>
            <a:r>
              <a:rPr u="none" spc="10" dirty="0">
                <a:solidFill>
                  <a:srgbClr val="333333"/>
                </a:solidFill>
              </a:rPr>
              <a:t>continuez à </a:t>
            </a:r>
            <a:r>
              <a:rPr u="none" spc="60" dirty="0">
                <a:solidFill>
                  <a:srgbClr val="333333"/>
                </a:solidFill>
              </a:rPr>
              <a:t>utiliser </a:t>
            </a:r>
            <a:r>
              <a:rPr u="none" spc="75" dirty="0">
                <a:solidFill>
                  <a:srgbClr val="333333"/>
                </a:solidFill>
              </a:rPr>
              <a:t>Docker</a:t>
            </a:r>
            <a:r>
              <a:rPr u="none" spc="-50" dirty="0">
                <a:solidFill>
                  <a:srgbClr val="333333"/>
                </a:solidFill>
              </a:rPr>
              <a:t> </a:t>
            </a:r>
            <a:r>
              <a:rPr u="none" spc="75" dirty="0">
                <a:solidFill>
                  <a:srgbClr val="333333"/>
                </a:solidFill>
              </a:rPr>
              <a:t>images</a:t>
            </a:r>
            <a:r>
              <a:rPr u="none" spc="-45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( </a:t>
            </a:r>
            <a:r>
              <a:rPr dirty="0">
                <a:hlinkClick r:id="rId3"/>
              </a:rPr>
              <a:t>OCI</a:t>
            </a:r>
            <a:r>
              <a:rPr spc="-45" dirty="0">
                <a:hlinkClick r:id="rId3"/>
              </a:rPr>
              <a:t> </a:t>
            </a:r>
            <a:r>
              <a:rPr spc="-10" dirty="0">
                <a:hlinkClick r:id="rId3"/>
              </a:rPr>
              <a:t>format </a:t>
            </a:r>
            <a:r>
              <a:rPr u="none" spc="-10" dirty="0">
                <a:solidFill>
                  <a:srgbClr val="333333"/>
                </a:solidFill>
              </a:rPr>
              <a:t>)</a:t>
            </a:r>
          </a:p>
          <a:p>
            <a:pPr marL="370840">
              <a:lnSpc>
                <a:spcPct val="100000"/>
              </a:lnSpc>
              <a:spcBef>
                <a:spcPts val="1305"/>
              </a:spcBef>
            </a:pPr>
            <a:r>
              <a:rPr u="none" spc="70" dirty="0">
                <a:solidFill>
                  <a:srgbClr val="333333"/>
                </a:solidFill>
              </a:rPr>
              <a:t>Cependant</a:t>
            </a:r>
            <a:r>
              <a:rPr u="none" spc="-20" dirty="0">
                <a:solidFill>
                  <a:srgbClr val="333333"/>
                </a:solidFill>
              </a:rPr>
              <a:t> </a:t>
            </a:r>
            <a:r>
              <a:rPr u="none" spc="75" dirty="0">
                <a:solidFill>
                  <a:srgbClr val="333333"/>
                </a:solidFill>
              </a:rPr>
              <a:t>Docker</a:t>
            </a:r>
            <a:r>
              <a:rPr u="none" spc="-20" dirty="0">
                <a:solidFill>
                  <a:srgbClr val="333333"/>
                </a:solidFill>
              </a:rPr>
              <a:t> </a:t>
            </a:r>
            <a:r>
              <a:rPr u="none" spc="135" dirty="0">
                <a:solidFill>
                  <a:srgbClr val="333333"/>
                </a:solidFill>
              </a:rPr>
              <a:t>sur</a:t>
            </a:r>
            <a:r>
              <a:rPr u="none" spc="-20" dirty="0">
                <a:solidFill>
                  <a:srgbClr val="333333"/>
                </a:solidFill>
              </a:rPr>
              <a:t> </a:t>
            </a:r>
            <a:r>
              <a:rPr u="none" spc="65" dirty="0">
                <a:solidFill>
                  <a:srgbClr val="333333"/>
                </a:solidFill>
              </a:rPr>
              <a:t>un</a:t>
            </a:r>
            <a:r>
              <a:rPr u="none" spc="-20" dirty="0">
                <a:solidFill>
                  <a:srgbClr val="333333"/>
                </a:solidFill>
              </a:rPr>
              <a:t> </a:t>
            </a:r>
            <a:r>
              <a:rPr u="none" spc="50" dirty="0">
                <a:solidFill>
                  <a:srgbClr val="333333"/>
                </a:solidFill>
              </a:rPr>
              <a:t>Promoteur</a:t>
            </a:r>
            <a:r>
              <a:rPr u="none" spc="-20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poste de travail</a:t>
            </a:r>
            <a:r>
              <a:rPr u="none" spc="-20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est</a:t>
            </a:r>
            <a:r>
              <a:rPr u="none" spc="-20" dirty="0">
                <a:solidFill>
                  <a:srgbClr val="333333"/>
                </a:solidFill>
              </a:rPr>
              <a:t> </a:t>
            </a:r>
            <a:r>
              <a:rPr u="none" spc="-45" dirty="0">
                <a:solidFill>
                  <a:srgbClr val="333333"/>
                </a:solidFill>
              </a:rPr>
              <a:t>toujours</a:t>
            </a:r>
            <a:r>
              <a:rPr u="none" spc="-20" dirty="0">
                <a:solidFill>
                  <a:srgbClr val="333333"/>
                </a:solidFill>
              </a:rPr>
              <a:t> </a:t>
            </a:r>
            <a:r>
              <a:rPr u="none" spc="-10" dirty="0">
                <a:solidFill>
                  <a:srgbClr val="333333"/>
                </a:solidFill>
              </a:rPr>
              <a:t>pertinent!</a:t>
            </a: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062234" y="4368237"/>
            <a:ext cx="9469730" cy="2390895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60" dirty="0"/>
              <a:t>KUBE- </a:t>
            </a:r>
            <a:r>
              <a:rPr spc="-80" dirty="0"/>
              <a:t>PROXY</a:t>
            </a:r>
            <a:r>
              <a:rPr spc="-65" dirty="0"/>
              <a:t> </a:t>
            </a:r>
            <a:r>
              <a:rPr dirty="0"/>
              <a:t>&amp;</a:t>
            </a:r>
            <a:r>
              <a:rPr spc="-60" dirty="0"/>
              <a:t> </a:t>
            </a:r>
            <a:r>
              <a:rPr spc="-10" dirty="0"/>
              <a:t>EXTENSIONS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1647824"/>
            <a:ext cx="95250" cy="9524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2666999"/>
            <a:ext cx="95250" cy="9524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09687" y="3138487"/>
            <a:ext cx="104775" cy="10477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09687" y="3624262"/>
            <a:ext cx="104775" cy="104774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177924" y="1511300"/>
            <a:ext cx="6473190" cy="2593340"/>
          </a:xfrm>
          <a:prstGeom prst="rect">
            <a:avLst/>
          </a:prstGeom>
        </p:spPr>
        <p:txBody>
          <a:bodyPr vert="horz" wrap="square" lIns="0" tIns="66040" rIns="0" bIns="0" rtlCol="0">
            <a:spAutoFit/>
          </a:bodyPr>
          <a:lstStyle/>
          <a:p>
            <a:pPr marL="12700" marR="5080">
              <a:lnSpc>
                <a:spcPts val="2100"/>
              </a:lnSpc>
              <a:spcBef>
                <a:spcPts val="520"/>
              </a:spcBef>
            </a:pPr>
            <a:r>
              <a:rPr sz="2100" spc="50" dirty="0">
                <a:solidFill>
                  <a:srgbClr val="ED2137"/>
                </a:solidFill>
                <a:latin typeface="Trebuchet MS"/>
                <a:cs typeface="Trebuchet MS"/>
              </a:rPr>
              <a:t>kube- </a:t>
            </a:r>
            <a:r>
              <a:rPr sz="2100" dirty="0">
                <a:solidFill>
                  <a:srgbClr val="ED2137"/>
                </a:solidFill>
                <a:latin typeface="Trebuchet MS"/>
                <a:cs typeface="Trebuchet MS"/>
              </a:rPr>
              <a:t>proxy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:</a:t>
            </a:r>
            <a:r>
              <a:rPr sz="2100" spc="1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0" dirty="0">
                <a:solidFill>
                  <a:srgbClr val="333333"/>
                </a:solidFill>
                <a:latin typeface="Trebuchet MS"/>
                <a:cs typeface="Trebuchet MS"/>
              </a:rPr>
              <a:t>entretient</a:t>
            </a:r>
            <a:r>
              <a:rPr sz="2100" spc="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réseau</a:t>
            </a:r>
            <a:r>
              <a:rPr sz="2100" spc="1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règles</a:t>
            </a:r>
            <a:r>
              <a:rPr sz="2100" spc="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35" dirty="0">
                <a:solidFill>
                  <a:srgbClr val="333333"/>
                </a:solidFill>
                <a:latin typeface="Trebuchet MS"/>
                <a:cs typeface="Trebuchet MS"/>
              </a:rPr>
              <a:t>sur</a:t>
            </a:r>
            <a:r>
              <a:rPr sz="2100" spc="1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05" dirty="0">
                <a:solidFill>
                  <a:srgbClr val="333333"/>
                </a:solidFill>
                <a:latin typeface="Trebuchet MS"/>
                <a:cs typeface="Trebuchet MS"/>
              </a:rPr>
              <a:t>nœuds</a:t>
            </a:r>
            <a:r>
              <a:rPr sz="2100" spc="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25" dirty="0">
                <a:solidFill>
                  <a:srgbClr val="333333"/>
                </a:solidFill>
                <a:latin typeface="Trebuchet MS"/>
                <a:cs typeface="Trebuchet MS"/>
              </a:rPr>
              <a:t>pour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 réseau</a:t>
            </a:r>
            <a:r>
              <a:rPr sz="2100" spc="9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routage</a:t>
            </a:r>
            <a:r>
              <a:rPr sz="2100" spc="9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pour</a:t>
            </a:r>
            <a:r>
              <a:rPr sz="2100" spc="9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ED2137"/>
                </a:solidFill>
                <a:latin typeface="Trebuchet MS"/>
                <a:cs typeface="Trebuchet MS"/>
              </a:rPr>
              <a:t>Services</a:t>
            </a:r>
            <a:r>
              <a:rPr sz="2100" spc="90" dirty="0">
                <a:solidFill>
                  <a:srgbClr val="ED2137"/>
                </a:solidFill>
                <a:latin typeface="Trebuchet MS"/>
                <a:cs typeface="Trebuchet MS"/>
              </a:rPr>
              <a:t> </a:t>
            </a:r>
            <a:r>
              <a:rPr sz="2100" spc="100" dirty="0">
                <a:solidFill>
                  <a:srgbClr val="333333"/>
                </a:solidFill>
                <a:latin typeface="Trebuchet MS"/>
                <a:cs typeface="Trebuchet MS"/>
              </a:rPr>
              <a:t>et</a:t>
            </a:r>
            <a:r>
              <a:rPr sz="2100" spc="9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85" dirty="0">
                <a:solidFill>
                  <a:srgbClr val="ED2137"/>
                </a:solidFill>
                <a:latin typeface="Trebuchet MS"/>
                <a:cs typeface="Trebuchet MS"/>
              </a:rPr>
              <a:t>NodePort</a:t>
            </a:r>
            <a:r>
              <a:rPr sz="2100" spc="95" dirty="0">
                <a:solidFill>
                  <a:srgbClr val="ED2137"/>
                </a:solidFill>
                <a:latin typeface="Trebuchet MS"/>
                <a:cs typeface="Trebuchet MS"/>
              </a:rPr>
              <a:t> 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(iptables </a:t>
            </a:r>
            <a:r>
              <a:rPr sz="2100" spc="85" dirty="0">
                <a:solidFill>
                  <a:srgbClr val="333333"/>
                </a:solidFill>
                <a:latin typeface="Trebuchet MS"/>
                <a:cs typeface="Trebuchet MS"/>
              </a:rPr>
              <a:t>ou</a:t>
            </a:r>
            <a:r>
              <a:rPr sz="2100" spc="-9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IPVS)</a:t>
            </a:r>
            <a:endParaRPr sz="2100">
              <a:latin typeface="Trebuchet MS"/>
              <a:cs typeface="Trebuchet MS"/>
            </a:endParaRPr>
          </a:p>
          <a:p>
            <a:pPr marL="393065" marR="450215" indent="-381000">
              <a:lnSpc>
                <a:spcPct val="148800"/>
              </a:lnSpc>
              <a:spcBef>
                <a:spcPts val="75"/>
              </a:spcBef>
            </a:pPr>
            <a:r>
              <a:rPr sz="2100" spc="105" dirty="0">
                <a:solidFill>
                  <a:srgbClr val="ED2137"/>
                </a:solidFill>
                <a:latin typeface="Trebuchet MS"/>
                <a:cs typeface="Trebuchet MS"/>
              </a:rPr>
              <a:t>modules complémentaires</a:t>
            </a:r>
            <a:r>
              <a:rPr sz="2100" spc="-75" dirty="0">
                <a:solidFill>
                  <a:srgbClr val="ED2137"/>
                </a:solidFill>
                <a:latin typeface="Trebuchet MS"/>
                <a:cs typeface="Trebuchet MS"/>
              </a:rPr>
              <a:t> </a:t>
            </a:r>
            <a:r>
              <a:rPr sz="2100" spc="-229" dirty="0">
                <a:solidFill>
                  <a:srgbClr val="333333"/>
                </a:solidFill>
                <a:latin typeface="Trebuchet MS"/>
                <a:cs typeface="Trebuchet MS"/>
              </a:rPr>
              <a:t>:</a:t>
            </a:r>
            <a:r>
              <a:rPr sz="2100" spc="-7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85" dirty="0">
                <a:solidFill>
                  <a:srgbClr val="333333"/>
                </a:solidFill>
                <a:latin typeface="Trebuchet MS"/>
                <a:cs typeface="Trebuchet MS"/>
              </a:rPr>
              <a:t>intégré</a:t>
            </a:r>
            <a:r>
              <a:rPr sz="2100" spc="-7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204" dirty="0">
                <a:solidFill>
                  <a:srgbClr val="333333"/>
                </a:solidFill>
                <a:latin typeface="Trebuchet MS"/>
                <a:cs typeface="Trebuchet MS"/>
              </a:rPr>
              <a:t>DNS</a:t>
            </a:r>
            <a:r>
              <a:rPr sz="2100" spc="-7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serveur,</a:t>
            </a:r>
            <a:r>
              <a:rPr sz="2100" spc="-7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95" dirty="0">
                <a:solidFill>
                  <a:srgbClr val="333333"/>
                </a:solidFill>
                <a:latin typeface="Trebuchet MS"/>
                <a:cs typeface="Trebuchet MS"/>
              </a:rPr>
              <a:t>CNI</a:t>
            </a:r>
            <a:r>
              <a:rPr sz="2100" spc="-7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95" dirty="0">
                <a:solidFill>
                  <a:srgbClr val="333333"/>
                </a:solidFill>
                <a:latin typeface="Trebuchet MS"/>
                <a:cs typeface="Trebuchet MS"/>
              </a:rPr>
              <a:t>+</a:t>
            </a:r>
            <a:r>
              <a:rPr sz="2100" spc="-7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5" dirty="0">
                <a:solidFill>
                  <a:srgbClr val="333333"/>
                </a:solidFill>
                <a:latin typeface="Trebuchet MS"/>
                <a:cs typeface="Trebuchet MS"/>
              </a:rPr>
              <a:t>CSI</a:t>
            </a:r>
            <a:r>
              <a:rPr sz="2100" spc="-7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pilote </a:t>
            </a:r>
            <a:r>
              <a:rPr sz="2100" dirty="0">
                <a:solidFill>
                  <a:srgbClr val="ED2137"/>
                </a:solidFill>
                <a:latin typeface="Trebuchet MS"/>
                <a:cs typeface="Trebuchet MS"/>
              </a:rPr>
              <a:t>CNI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:</a:t>
            </a:r>
            <a:r>
              <a:rPr sz="2100" spc="-6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0" dirty="0">
                <a:solidFill>
                  <a:srgbClr val="ED2137"/>
                </a:solidFill>
                <a:latin typeface="Trebuchet MS"/>
                <a:cs typeface="Trebuchet MS"/>
              </a:rPr>
              <a:t>Conteneur</a:t>
            </a:r>
            <a:r>
              <a:rPr sz="2100" spc="50" dirty="0">
                <a:solidFill>
                  <a:srgbClr val="333333"/>
                </a:solidFill>
                <a:latin typeface="Trebuchet MS"/>
                <a:cs typeface="Trebuchet MS"/>
              </a:rPr>
              <a:t>​</a:t>
            </a:r>
            <a:r>
              <a:rPr sz="2100" spc="-6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0" dirty="0">
                <a:solidFill>
                  <a:srgbClr val="ED2137"/>
                </a:solidFill>
                <a:latin typeface="Trebuchet MS"/>
                <a:cs typeface="Trebuchet MS"/>
              </a:rPr>
              <a:t>Réseau</a:t>
            </a:r>
            <a:r>
              <a:rPr sz="2100" spc="60" dirty="0">
                <a:solidFill>
                  <a:srgbClr val="333333"/>
                </a:solidFill>
                <a:latin typeface="Trebuchet MS"/>
                <a:cs typeface="Trebuchet MS"/>
              </a:rPr>
              <a:t>​</a:t>
            </a:r>
            <a:r>
              <a:rPr sz="2100" spc="-5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ED2137"/>
                </a:solidFill>
                <a:latin typeface="Trebuchet MS"/>
                <a:cs typeface="Trebuchet MS"/>
              </a:rPr>
              <a:t>Interface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​</a:t>
            </a:r>
            <a:r>
              <a:rPr sz="2100" spc="-6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65" dirty="0">
                <a:solidFill>
                  <a:srgbClr val="333333"/>
                </a:solidFill>
                <a:latin typeface="Trebuchet MS"/>
                <a:cs typeface="Trebuchet MS"/>
              </a:rPr>
              <a:t>(ex. :</a:t>
            </a:r>
            <a:r>
              <a:rPr sz="2100" spc="-6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Calicot)</a:t>
            </a:r>
            <a:endParaRPr sz="2100">
              <a:latin typeface="Trebuchet MS"/>
              <a:cs typeface="Trebuchet MS"/>
            </a:endParaRPr>
          </a:p>
          <a:p>
            <a:pPr marL="393065" marR="539750">
              <a:lnSpc>
                <a:spcPts val="2100"/>
              </a:lnSpc>
              <a:spcBef>
                <a:spcPts val="1725"/>
              </a:spcBef>
            </a:pPr>
            <a:r>
              <a:rPr sz="2100" dirty="0">
                <a:solidFill>
                  <a:srgbClr val="ED2137"/>
                </a:solidFill>
                <a:latin typeface="Trebuchet MS"/>
                <a:cs typeface="Trebuchet MS"/>
              </a:rPr>
              <a:t>CSI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:</a:t>
            </a:r>
            <a:r>
              <a:rPr sz="2100" spc="-7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0" dirty="0">
                <a:solidFill>
                  <a:srgbClr val="ED2137"/>
                </a:solidFill>
                <a:latin typeface="Trebuchet MS"/>
                <a:cs typeface="Trebuchet MS"/>
              </a:rPr>
              <a:t>Conteneur</a:t>
            </a:r>
            <a:r>
              <a:rPr sz="2100" spc="50" dirty="0">
                <a:solidFill>
                  <a:srgbClr val="333333"/>
                </a:solidFill>
                <a:latin typeface="Trebuchet MS"/>
                <a:cs typeface="Trebuchet MS"/>
              </a:rPr>
              <a:t>​</a:t>
            </a:r>
            <a:r>
              <a:rPr sz="2100" spc="-7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0" dirty="0">
                <a:solidFill>
                  <a:srgbClr val="ED2137"/>
                </a:solidFill>
                <a:latin typeface="Trebuchet MS"/>
                <a:cs typeface="Trebuchet MS"/>
              </a:rPr>
              <a:t>Stockage</a:t>
            </a:r>
            <a:r>
              <a:rPr sz="2100" spc="50" dirty="0">
                <a:solidFill>
                  <a:srgbClr val="333333"/>
                </a:solidFill>
                <a:latin typeface="Trebuchet MS"/>
                <a:cs typeface="Trebuchet MS"/>
              </a:rPr>
              <a:t>​</a:t>
            </a:r>
            <a:r>
              <a:rPr sz="2100" spc="-7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ED2137"/>
                </a:solidFill>
                <a:latin typeface="Trebuchet MS"/>
                <a:cs typeface="Trebuchet MS"/>
              </a:rPr>
              <a:t>Interface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​</a:t>
            </a:r>
            <a:r>
              <a:rPr sz="2100" spc="-7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65" dirty="0">
                <a:solidFill>
                  <a:srgbClr val="333333"/>
                </a:solidFill>
                <a:latin typeface="Trebuchet MS"/>
                <a:cs typeface="Trebuchet MS"/>
              </a:rPr>
              <a:t>(ex. :</a:t>
            </a:r>
            <a:r>
              <a:rPr sz="2100" spc="-7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75" dirty="0">
                <a:solidFill>
                  <a:srgbClr val="333333"/>
                </a:solidFill>
                <a:latin typeface="Trebuchet MS"/>
                <a:cs typeface="Trebuchet MS"/>
              </a:rPr>
              <a:t>Volumes 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EBS/EFS</a:t>
            </a:r>
            <a:r>
              <a:rPr sz="2100" spc="-8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35" dirty="0">
                <a:solidFill>
                  <a:srgbClr val="333333"/>
                </a:solidFill>
                <a:latin typeface="Trebuchet MS"/>
                <a:cs typeface="Trebuchet MS"/>
              </a:rPr>
              <a:t>sur</a:t>
            </a:r>
            <a:r>
              <a:rPr sz="2100" spc="-8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20" dirty="0">
                <a:solidFill>
                  <a:srgbClr val="333333"/>
                </a:solidFill>
                <a:latin typeface="Trebuchet MS"/>
                <a:cs typeface="Trebuchet MS"/>
              </a:rPr>
              <a:t>AWS)</a:t>
            </a:r>
            <a:endParaRPr sz="2100">
              <a:latin typeface="Trebuchet MS"/>
              <a:cs typeface="Trebuchet MS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077200" y="2105025"/>
            <a:ext cx="5067299" cy="3809999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785130" y="5248580"/>
            <a:ext cx="1189355" cy="1731010"/>
            <a:chOff x="6785130" y="5248580"/>
            <a:chExt cx="1189355" cy="1731010"/>
          </a:xfrm>
        </p:grpSpPr>
        <p:sp>
          <p:nvSpPr>
            <p:cNvPr id="3" name="object 3"/>
            <p:cNvSpPr/>
            <p:nvPr/>
          </p:nvSpPr>
          <p:spPr>
            <a:xfrm>
              <a:off x="6785130" y="5248580"/>
              <a:ext cx="1189355" cy="1731010"/>
            </a:xfrm>
            <a:custGeom>
              <a:avLst/>
              <a:gdLst/>
              <a:ahLst/>
              <a:cxnLst/>
              <a:rect l="l" t="t" r="r" b="b"/>
              <a:pathLst>
                <a:path w="1189354" h="1731009">
                  <a:moveTo>
                    <a:pt x="502397" y="1730733"/>
                  </a:moveTo>
                  <a:lnTo>
                    <a:pt x="454683" y="1728286"/>
                  </a:lnTo>
                  <a:lnTo>
                    <a:pt x="405512" y="1721220"/>
                  </a:lnTo>
                  <a:lnTo>
                    <a:pt x="361832" y="1698098"/>
                  </a:lnTo>
                  <a:lnTo>
                    <a:pt x="321247" y="1671732"/>
                  </a:lnTo>
                  <a:lnTo>
                    <a:pt x="283649" y="1642351"/>
                  </a:lnTo>
                  <a:lnTo>
                    <a:pt x="248931" y="1610184"/>
                  </a:lnTo>
                  <a:lnTo>
                    <a:pt x="216986" y="1575458"/>
                  </a:lnTo>
                  <a:lnTo>
                    <a:pt x="187705" y="1538402"/>
                  </a:lnTo>
                  <a:lnTo>
                    <a:pt x="160980" y="1499245"/>
                  </a:lnTo>
                  <a:lnTo>
                    <a:pt x="136705" y="1458214"/>
                  </a:lnTo>
                  <a:lnTo>
                    <a:pt x="114771" y="1415539"/>
                  </a:lnTo>
                  <a:lnTo>
                    <a:pt x="95070" y="1371448"/>
                  </a:lnTo>
                  <a:lnTo>
                    <a:pt x="77494" y="1326168"/>
                  </a:lnTo>
                  <a:lnTo>
                    <a:pt x="61937" y="1279929"/>
                  </a:lnTo>
                  <a:lnTo>
                    <a:pt x="48290" y="1232959"/>
                  </a:lnTo>
                  <a:lnTo>
                    <a:pt x="36446" y="1185486"/>
                  </a:lnTo>
                  <a:lnTo>
                    <a:pt x="26296" y="1137739"/>
                  </a:lnTo>
                  <a:lnTo>
                    <a:pt x="17733" y="1089945"/>
                  </a:lnTo>
                  <a:lnTo>
                    <a:pt x="10649" y="1042335"/>
                  </a:lnTo>
                  <a:lnTo>
                    <a:pt x="5351" y="1008608"/>
                  </a:lnTo>
                  <a:lnTo>
                    <a:pt x="736" y="974714"/>
                  </a:lnTo>
                  <a:lnTo>
                    <a:pt x="0" y="941155"/>
                  </a:lnTo>
                  <a:lnTo>
                    <a:pt x="6334" y="908432"/>
                  </a:lnTo>
                  <a:lnTo>
                    <a:pt x="22459" y="878385"/>
                  </a:lnTo>
                  <a:lnTo>
                    <a:pt x="46952" y="854964"/>
                  </a:lnTo>
                  <a:lnTo>
                    <a:pt x="76801" y="841836"/>
                  </a:lnTo>
                  <a:lnTo>
                    <a:pt x="108993" y="842671"/>
                  </a:lnTo>
                  <a:lnTo>
                    <a:pt x="133374" y="854504"/>
                  </a:lnTo>
                  <a:lnTo>
                    <a:pt x="153850" y="872948"/>
                  </a:lnTo>
                  <a:lnTo>
                    <a:pt x="172095" y="894851"/>
                  </a:lnTo>
                  <a:lnTo>
                    <a:pt x="189781" y="917061"/>
                  </a:lnTo>
                  <a:lnTo>
                    <a:pt x="202170" y="930950"/>
                  </a:lnTo>
                  <a:lnTo>
                    <a:pt x="244640" y="966762"/>
                  </a:lnTo>
                  <a:lnTo>
                    <a:pt x="293684" y="992857"/>
                  </a:lnTo>
                  <a:lnTo>
                    <a:pt x="335216" y="1005123"/>
                  </a:lnTo>
                  <a:lnTo>
                    <a:pt x="359818" y="1006943"/>
                  </a:lnTo>
                  <a:lnTo>
                    <a:pt x="383388" y="1003100"/>
                  </a:lnTo>
                  <a:lnTo>
                    <a:pt x="404323" y="992046"/>
                  </a:lnTo>
                  <a:lnTo>
                    <a:pt x="423548" y="966854"/>
                  </a:lnTo>
                  <a:lnTo>
                    <a:pt x="431363" y="935231"/>
                  </a:lnTo>
                  <a:lnTo>
                    <a:pt x="431312" y="900512"/>
                  </a:lnTo>
                  <a:lnTo>
                    <a:pt x="426937" y="866029"/>
                  </a:lnTo>
                  <a:lnTo>
                    <a:pt x="384088" y="619352"/>
                  </a:lnTo>
                  <a:lnTo>
                    <a:pt x="377832" y="586143"/>
                  </a:lnTo>
                  <a:lnTo>
                    <a:pt x="374284" y="552756"/>
                  </a:lnTo>
                  <a:lnTo>
                    <a:pt x="375310" y="485449"/>
                  </a:lnTo>
                  <a:lnTo>
                    <a:pt x="398036" y="421771"/>
                  </a:lnTo>
                  <a:lnTo>
                    <a:pt x="445981" y="377732"/>
                  </a:lnTo>
                  <a:lnTo>
                    <a:pt x="478269" y="370070"/>
                  </a:lnTo>
                  <a:lnTo>
                    <a:pt x="511351" y="374348"/>
                  </a:lnTo>
                  <a:lnTo>
                    <a:pt x="558756" y="416267"/>
                  </a:lnTo>
                  <a:lnTo>
                    <a:pt x="567475" y="457308"/>
                  </a:lnTo>
                  <a:lnTo>
                    <a:pt x="569468" y="471167"/>
                  </a:lnTo>
                  <a:lnTo>
                    <a:pt x="574132" y="484734"/>
                  </a:lnTo>
                  <a:lnTo>
                    <a:pt x="581557" y="496906"/>
                  </a:lnTo>
                  <a:lnTo>
                    <a:pt x="591604" y="506065"/>
                  </a:lnTo>
                  <a:lnTo>
                    <a:pt x="604134" y="510593"/>
                  </a:lnTo>
                  <a:lnTo>
                    <a:pt x="617375" y="509203"/>
                  </a:lnTo>
                  <a:lnTo>
                    <a:pt x="649512" y="481879"/>
                  </a:lnTo>
                  <a:lnTo>
                    <a:pt x="675181" y="440708"/>
                  </a:lnTo>
                  <a:lnTo>
                    <a:pt x="695969" y="396665"/>
                  </a:lnTo>
                  <a:lnTo>
                    <a:pt x="713241" y="350780"/>
                  </a:lnTo>
                  <a:lnTo>
                    <a:pt x="728365" y="304086"/>
                  </a:lnTo>
                  <a:lnTo>
                    <a:pt x="742904" y="257246"/>
                  </a:lnTo>
                  <a:lnTo>
                    <a:pt x="758531" y="210782"/>
                  </a:lnTo>
                  <a:lnTo>
                    <a:pt x="776779" y="165518"/>
                  </a:lnTo>
                  <a:lnTo>
                    <a:pt x="799185" y="122276"/>
                  </a:lnTo>
                  <a:lnTo>
                    <a:pt x="827386" y="82170"/>
                  </a:lnTo>
                  <a:lnTo>
                    <a:pt x="861654" y="47365"/>
                  </a:lnTo>
                  <a:lnTo>
                    <a:pt x="901474" y="20259"/>
                  </a:lnTo>
                  <a:lnTo>
                    <a:pt x="946329" y="3252"/>
                  </a:lnTo>
                  <a:lnTo>
                    <a:pt x="994748" y="0"/>
                  </a:lnTo>
                  <a:lnTo>
                    <a:pt x="1041884" y="11825"/>
                  </a:lnTo>
                  <a:lnTo>
                    <a:pt x="1082157" y="37627"/>
                  </a:lnTo>
                  <a:lnTo>
                    <a:pt x="1109988" y="76303"/>
                  </a:lnTo>
                  <a:lnTo>
                    <a:pt x="1120758" y="122595"/>
                  </a:lnTo>
                  <a:lnTo>
                    <a:pt x="1116478" y="170574"/>
                  </a:lnTo>
                  <a:lnTo>
                    <a:pt x="1101514" y="218135"/>
                  </a:lnTo>
                  <a:lnTo>
                    <a:pt x="1080232" y="263171"/>
                  </a:lnTo>
                  <a:lnTo>
                    <a:pt x="1055905" y="305212"/>
                  </a:lnTo>
                  <a:lnTo>
                    <a:pt x="1029714" y="345849"/>
                  </a:lnTo>
                  <a:lnTo>
                    <a:pt x="1001659" y="385085"/>
                  </a:lnTo>
                  <a:lnTo>
                    <a:pt x="971740" y="422918"/>
                  </a:lnTo>
                  <a:lnTo>
                    <a:pt x="939956" y="459348"/>
                  </a:lnTo>
                  <a:lnTo>
                    <a:pt x="906308" y="494376"/>
                  </a:lnTo>
                  <a:lnTo>
                    <a:pt x="896624" y="503362"/>
                  </a:lnTo>
                  <a:lnTo>
                    <a:pt x="888684" y="513499"/>
                  </a:lnTo>
                  <a:lnTo>
                    <a:pt x="882490" y="524787"/>
                  </a:lnTo>
                  <a:lnTo>
                    <a:pt x="878039" y="537225"/>
                  </a:lnTo>
                  <a:lnTo>
                    <a:pt x="881020" y="559221"/>
                  </a:lnTo>
                  <a:lnTo>
                    <a:pt x="894405" y="577508"/>
                  </a:lnTo>
                  <a:lnTo>
                    <a:pt x="914486" y="590828"/>
                  </a:lnTo>
                  <a:lnTo>
                    <a:pt x="937552" y="597927"/>
                  </a:lnTo>
                  <a:lnTo>
                    <a:pt x="963763" y="599508"/>
                  </a:lnTo>
                  <a:lnTo>
                    <a:pt x="990127" y="597630"/>
                  </a:lnTo>
                  <a:lnTo>
                    <a:pt x="1016575" y="594412"/>
                  </a:lnTo>
                  <a:lnTo>
                    <a:pt x="1043037" y="591976"/>
                  </a:lnTo>
                  <a:lnTo>
                    <a:pt x="1096245" y="598690"/>
                  </a:lnTo>
                  <a:lnTo>
                    <a:pt x="1137066" y="629618"/>
                  </a:lnTo>
                  <a:lnTo>
                    <a:pt x="1146774" y="663072"/>
                  </a:lnTo>
                  <a:lnTo>
                    <a:pt x="1140637" y="698298"/>
                  </a:lnTo>
                  <a:lnTo>
                    <a:pt x="1123676" y="732660"/>
                  </a:lnTo>
                  <a:lnTo>
                    <a:pt x="1100913" y="763520"/>
                  </a:lnTo>
                  <a:lnTo>
                    <a:pt x="1067650" y="800206"/>
                  </a:lnTo>
                  <a:lnTo>
                    <a:pt x="1032586" y="834716"/>
                  </a:lnTo>
                  <a:lnTo>
                    <a:pt x="995721" y="867048"/>
                  </a:lnTo>
                  <a:lnTo>
                    <a:pt x="957055" y="897204"/>
                  </a:lnTo>
                  <a:lnTo>
                    <a:pt x="916588" y="925182"/>
                  </a:lnTo>
                  <a:lnTo>
                    <a:pt x="874320" y="950984"/>
                  </a:lnTo>
                  <a:lnTo>
                    <a:pt x="851159" y="964032"/>
                  </a:lnTo>
                  <a:lnTo>
                    <a:pt x="828403" y="977820"/>
                  </a:lnTo>
                  <a:lnTo>
                    <a:pt x="807180" y="993477"/>
                  </a:lnTo>
                  <a:lnTo>
                    <a:pt x="788622" y="1012132"/>
                  </a:lnTo>
                  <a:lnTo>
                    <a:pt x="774546" y="1035054"/>
                  </a:lnTo>
                  <a:lnTo>
                    <a:pt x="767068" y="1060932"/>
                  </a:lnTo>
                  <a:lnTo>
                    <a:pt x="767763" y="1087034"/>
                  </a:lnTo>
                  <a:lnTo>
                    <a:pt x="778207" y="1110625"/>
                  </a:lnTo>
                  <a:lnTo>
                    <a:pt x="797609" y="1127437"/>
                  </a:lnTo>
                  <a:lnTo>
                    <a:pt x="822172" y="1135657"/>
                  </a:lnTo>
                  <a:lnTo>
                    <a:pt x="848967" y="1136234"/>
                  </a:lnTo>
                  <a:lnTo>
                    <a:pt x="875064" y="1130115"/>
                  </a:lnTo>
                  <a:lnTo>
                    <a:pt x="898936" y="1119089"/>
                  </a:lnTo>
                  <a:lnTo>
                    <a:pt x="921539" y="1105399"/>
                  </a:lnTo>
                  <a:lnTo>
                    <a:pt x="943668" y="1090676"/>
                  </a:lnTo>
                  <a:lnTo>
                    <a:pt x="966117" y="1076554"/>
                  </a:lnTo>
                  <a:lnTo>
                    <a:pt x="1012311" y="1056566"/>
                  </a:lnTo>
                  <a:lnTo>
                    <a:pt x="1061839" y="1048546"/>
                  </a:lnTo>
                  <a:lnTo>
                    <a:pt x="1109665" y="1055423"/>
                  </a:lnTo>
                  <a:lnTo>
                    <a:pt x="1150754" y="1080125"/>
                  </a:lnTo>
                  <a:lnTo>
                    <a:pt x="1174032" y="1113835"/>
                  </a:lnTo>
                  <a:lnTo>
                    <a:pt x="1186732" y="1152757"/>
                  </a:lnTo>
                  <a:lnTo>
                    <a:pt x="1188803" y="1177311"/>
                  </a:lnTo>
                  <a:lnTo>
                    <a:pt x="1188547" y="1185512"/>
                  </a:lnTo>
                  <a:lnTo>
                    <a:pt x="1179072" y="1233927"/>
                  </a:lnTo>
                  <a:lnTo>
                    <a:pt x="1154746" y="1294406"/>
                  </a:lnTo>
                  <a:lnTo>
                    <a:pt x="1113888" y="1361780"/>
                  </a:lnTo>
                  <a:lnTo>
                    <a:pt x="1087905" y="1399296"/>
                  </a:lnTo>
                  <a:lnTo>
                    <a:pt x="1060012" y="1435332"/>
                  </a:lnTo>
                  <a:lnTo>
                    <a:pt x="1030208" y="1469889"/>
                  </a:lnTo>
                  <a:lnTo>
                    <a:pt x="998492" y="1502967"/>
                  </a:lnTo>
                  <a:lnTo>
                    <a:pt x="965091" y="1534342"/>
                  </a:lnTo>
                  <a:lnTo>
                    <a:pt x="930230" y="1563791"/>
                  </a:lnTo>
                  <a:lnTo>
                    <a:pt x="893910" y="1591313"/>
                  </a:lnTo>
                  <a:lnTo>
                    <a:pt x="856130" y="1616910"/>
                  </a:lnTo>
                  <a:lnTo>
                    <a:pt x="816891" y="1640580"/>
                  </a:lnTo>
                  <a:lnTo>
                    <a:pt x="772631" y="1663463"/>
                  </a:lnTo>
                  <a:lnTo>
                    <a:pt x="728487" y="1683366"/>
                  </a:lnTo>
                  <a:lnTo>
                    <a:pt x="684256" y="1700076"/>
                  </a:lnTo>
                  <a:lnTo>
                    <a:pt x="639735" y="1713381"/>
                  </a:lnTo>
                  <a:lnTo>
                    <a:pt x="594720" y="1723068"/>
                  </a:lnTo>
                  <a:lnTo>
                    <a:pt x="549009" y="1728923"/>
                  </a:lnTo>
                  <a:lnTo>
                    <a:pt x="502397" y="1730733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825678" y="5274893"/>
              <a:ext cx="1127760" cy="1517650"/>
            </a:xfrm>
            <a:custGeom>
              <a:avLst/>
              <a:gdLst/>
              <a:ahLst/>
              <a:cxnLst/>
              <a:rect l="l" t="t" r="r" b="b"/>
              <a:pathLst>
                <a:path w="1127759" h="1517650">
                  <a:moveTo>
                    <a:pt x="1127607" y="1131328"/>
                  </a:moveTo>
                  <a:lnTo>
                    <a:pt x="1124572" y="1131874"/>
                  </a:lnTo>
                  <a:lnTo>
                    <a:pt x="1121702" y="1132865"/>
                  </a:lnTo>
                  <a:lnTo>
                    <a:pt x="1118984" y="1134313"/>
                  </a:lnTo>
                  <a:lnTo>
                    <a:pt x="1082192" y="1151051"/>
                  </a:lnTo>
                  <a:lnTo>
                    <a:pt x="985050" y="1199197"/>
                  </a:lnTo>
                  <a:lnTo>
                    <a:pt x="946873" y="1218844"/>
                  </a:lnTo>
                  <a:lnTo>
                    <a:pt x="861402" y="1263675"/>
                  </a:lnTo>
                  <a:lnTo>
                    <a:pt x="549097" y="1429931"/>
                  </a:lnTo>
                  <a:lnTo>
                    <a:pt x="415404" y="1499908"/>
                  </a:lnTo>
                  <a:lnTo>
                    <a:pt x="427697" y="1415592"/>
                  </a:lnTo>
                  <a:lnTo>
                    <a:pt x="435978" y="1364932"/>
                  </a:lnTo>
                  <a:lnTo>
                    <a:pt x="444881" y="1314399"/>
                  </a:lnTo>
                  <a:lnTo>
                    <a:pt x="454418" y="1263980"/>
                  </a:lnTo>
                  <a:lnTo>
                    <a:pt x="464591" y="1213675"/>
                  </a:lnTo>
                  <a:lnTo>
                    <a:pt x="475386" y="1163497"/>
                  </a:lnTo>
                  <a:lnTo>
                    <a:pt x="486803" y="1113434"/>
                  </a:lnTo>
                  <a:lnTo>
                    <a:pt x="534301" y="916190"/>
                  </a:lnTo>
                  <a:lnTo>
                    <a:pt x="548982" y="859434"/>
                  </a:lnTo>
                  <a:lnTo>
                    <a:pt x="565988" y="822452"/>
                  </a:lnTo>
                  <a:lnTo>
                    <a:pt x="572808" y="818743"/>
                  </a:lnTo>
                  <a:lnTo>
                    <a:pt x="612876" y="799960"/>
                  </a:lnTo>
                  <a:lnTo>
                    <a:pt x="670433" y="774458"/>
                  </a:lnTo>
                  <a:lnTo>
                    <a:pt x="716737" y="754951"/>
                  </a:lnTo>
                  <a:lnTo>
                    <a:pt x="768134" y="734288"/>
                  </a:lnTo>
                  <a:lnTo>
                    <a:pt x="823645" y="713105"/>
                  </a:lnTo>
                  <a:lnTo>
                    <a:pt x="879525" y="693089"/>
                  </a:lnTo>
                  <a:lnTo>
                    <a:pt x="931887" y="675500"/>
                  </a:lnTo>
                  <a:lnTo>
                    <a:pt x="979563" y="660425"/>
                  </a:lnTo>
                  <a:lnTo>
                    <a:pt x="1021372" y="647941"/>
                  </a:lnTo>
                  <a:lnTo>
                    <a:pt x="1082230" y="631431"/>
                  </a:lnTo>
                  <a:lnTo>
                    <a:pt x="1089901" y="629970"/>
                  </a:lnTo>
                  <a:lnTo>
                    <a:pt x="1097343" y="627748"/>
                  </a:lnTo>
                  <a:lnTo>
                    <a:pt x="1104544" y="624738"/>
                  </a:lnTo>
                  <a:lnTo>
                    <a:pt x="1096632" y="624890"/>
                  </a:lnTo>
                  <a:lnTo>
                    <a:pt x="1088796" y="625792"/>
                  </a:lnTo>
                  <a:lnTo>
                    <a:pt x="1037793" y="636854"/>
                  </a:lnTo>
                  <a:lnTo>
                    <a:pt x="968883" y="655332"/>
                  </a:lnTo>
                  <a:lnTo>
                    <a:pt x="918870" y="670420"/>
                  </a:lnTo>
                  <a:lnTo>
                    <a:pt x="869264" y="686803"/>
                  </a:lnTo>
                  <a:lnTo>
                    <a:pt x="820077" y="704481"/>
                  </a:lnTo>
                  <a:lnTo>
                    <a:pt x="764514" y="725906"/>
                  </a:lnTo>
                  <a:lnTo>
                    <a:pt x="713232" y="747090"/>
                  </a:lnTo>
                  <a:lnTo>
                    <a:pt x="667283" y="767346"/>
                  </a:lnTo>
                  <a:lnTo>
                    <a:pt x="627710" y="786015"/>
                  </a:lnTo>
                  <a:lnTo>
                    <a:pt x="571322" y="815771"/>
                  </a:lnTo>
                  <a:lnTo>
                    <a:pt x="564299" y="819150"/>
                  </a:lnTo>
                  <a:lnTo>
                    <a:pt x="574357" y="778802"/>
                  </a:lnTo>
                  <a:lnTo>
                    <a:pt x="592975" y="726465"/>
                  </a:lnTo>
                  <a:lnTo>
                    <a:pt x="613041" y="674662"/>
                  </a:lnTo>
                  <a:lnTo>
                    <a:pt x="634555" y="623392"/>
                  </a:lnTo>
                  <a:lnTo>
                    <a:pt x="655523" y="575310"/>
                  </a:lnTo>
                  <a:lnTo>
                    <a:pt x="676605" y="528789"/>
                  </a:lnTo>
                  <a:lnTo>
                    <a:pt x="697585" y="483870"/>
                  </a:lnTo>
                  <a:lnTo>
                    <a:pt x="718312" y="440550"/>
                  </a:lnTo>
                  <a:lnTo>
                    <a:pt x="738682" y="398856"/>
                  </a:lnTo>
                  <a:lnTo>
                    <a:pt x="758761" y="358914"/>
                  </a:lnTo>
                  <a:lnTo>
                    <a:pt x="778586" y="320852"/>
                  </a:lnTo>
                  <a:lnTo>
                    <a:pt x="798207" y="284772"/>
                  </a:lnTo>
                  <a:lnTo>
                    <a:pt x="823366" y="240766"/>
                  </a:lnTo>
                  <a:lnTo>
                    <a:pt x="849807" y="197586"/>
                  </a:lnTo>
                  <a:lnTo>
                    <a:pt x="877506" y="155244"/>
                  </a:lnTo>
                  <a:lnTo>
                    <a:pt x="906475" y="113741"/>
                  </a:lnTo>
                  <a:lnTo>
                    <a:pt x="936726" y="73050"/>
                  </a:lnTo>
                  <a:lnTo>
                    <a:pt x="961123" y="41529"/>
                  </a:lnTo>
                  <a:lnTo>
                    <a:pt x="990587" y="5067"/>
                  </a:lnTo>
                  <a:lnTo>
                    <a:pt x="994156" y="152"/>
                  </a:lnTo>
                  <a:lnTo>
                    <a:pt x="959269" y="40208"/>
                  </a:lnTo>
                  <a:lnTo>
                    <a:pt x="934199" y="71120"/>
                  </a:lnTo>
                  <a:lnTo>
                    <a:pt x="903287" y="111455"/>
                  </a:lnTo>
                  <a:lnTo>
                    <a:pt x="873734" y="152692"/>
                  </a:lnTo>
                  <a:lnTo>
                    <a:pt x="845527" y="194818"/>
                  </a:lnTo>
                  <a:lnTo>
                    <a:pt x="818667" y="237858"/>
                  </a:lnTo>
                  <a:lnTo>
                    <a:pt x="793153" y="281800"/>
                  </a:lnTo>
                  <a:lnTo>
                    <a:pt x="773201" y="317792"/>
                  </a:lnTo>
                  <a:lnTo>
                    <a:pt x="753071" y="355815"/>
                  </a:lnTo>
                  <a:lnTo>
                    <a:pt x="732751" y="395744"/>
                  </a:lnTo>
                  <a:lnTo>
                    <a:pt x="712216" y="437426"/>
                  </a:lnTo>
                  <a:lnTo>
                    <a:pt x="691324" y="480745"/>
                  </a:lnTo>
                  <a:lnTo>
                    <a:pt x="670102" y="525665"/>
                  </a:lnTo>
                  <a:lnTo>
                    <a:pt x="648779" y="572185"/>
                  </a:lnTo>
                  <a:lnTo>
                    <a:pt x="627557" y="620268"/>
                  </a:lnTo>
                  <a:lnTo>
                    <a:pt x="605840" y="671537"/>
                  </a:lnTo>
                  <a:lnTo>
                    <a:pt x="585558" y="723341"/>
                  </a:lnTo>
                  <a:lnTo>
                    <a:pt x="566712" y="775677"/>
                  </a:lnTo>
                  <a:lnTo>
                    <a:pt x="551180" y="822858"/>
                  </a:lnTo>
                  <a:lnTo>
                    <a:pt x="551002" y="821448"/>
                  </a:lnTo>
                  <a:lnTo>
                    <a:pt x="549617" y="815047"/>
                  </a:lnTo>
                  <a:lnTo>
                    <a:pt x="540778" y="785469"/>
                  </a:lnTo>
                  <a:lnTo>
                    <a:pt x="486067" y="586943"/>
                  </a:lnTo>
                  <a:lnTo>
                    <a:pt x="472160" y="538429"/>
                  </a:lnTo>
                  <a:lnTo>
                    <a:pt x="458508" y="493471"/>
                  </a:lnTo>
                  <a:lnTo>
                    <a:pt x="445350" y="453047"/>
                  </a:lnTo>
                  <a:lnTo>
                    <a:pt x="422059" y="389610"/>
                  </a:lnTo>
                  <a:lnTo>
                    <a:pt x="413169" y="368388"/>
                  </a:lnTo>
                  <a:lnTo>
                    <a:pt x="410908" y="362153"/>
                  </a:lnTo>
                  <a:lnTo>
                    <a:pt x="407987" y="356247"/>
                  </a:lnTo>
                  <a:lnTo>
                    <a:pt x="404380" y="350685"/>
                  </a:lnTo>
                  <a:lnTo>
                    <a:pt x="405752" y="357149"/>
                  </a:lnTo>
                  <a:lnTo>
                    <a:pt x="407682" y="363448"/>
                  </a:lnTo>
                  <a:lnTo>
                    <a:pt x="410184" y="369582"/>
                  </a:lnTo>
                  <a:lnTo>
                    <a:pt x="438848" y="455256"/>
                  </a:lnTo>
                  <a:lnTo>
                    <a:pt x="451231" y="495795"/>
                  </a:lnTo>
                  <a:lnTo>
                    <a:pt x="464375" y="540778"/>
                  </a:lnTo>
                  <a:lnTo>
                    <a:pt x="504367" y="682764"/>
                  </a:lnTo>
                  <a:lnTo>
                    <a:pt x="516280" y="723544"/>
                  </a:lnTo>
                  <a:lnTo>
                    <a:pt x="527126" y="758939"/>
                  </a:lnTo>
                  <a:lnTo>
                    <a:pt x="536575" y="787755"/>
                  </a:lnTo>
                  <a:lnTo>
                    <a:pt x="544233" y="809663"/>
                  </a:lnTo>
                  <a:lnTo>
                    <a:pt x="546061" y="816063"/>
                  </a:lnTo>
                  <a:lnTo>
                    <a:pt x="548589" y="822159"/>
                  </a:lnTo>
                  <a:lnTo>
                    <a:pt x="550354" y="825347"/>
                  </a:lnTo>
                  <a:lnTo>
                    <a:pt x="549300" y="828560"/>
                  </a:lnTo>
                  <a:lnTo>
                    <a:pt x="533806" y="884897"/>
                  </a:lnTo>
                  <a:lnTo>
                    <a:pt x="478904" y="1110716"/>
                  </a:lnTo>
                  <a:lnTo>
                    <a:pt x="467474" y="1160881"/>
                  </a:lnTo>
                  <a:lnTo>
                    <a:pt x="456692" y="1211173"/>
                  </a:lnTo>
                  <a:lnTo>
                    <a:pt x="446557" y="1261592"/>
                  </a:lnTo>
                  <a:lnTo>
                    <a:pt x="437070" y="1312125"/>
                  </a:lnTo>
                  <a:lnTo>
                    <a:pt x="428231" y="1362786"/>
                  </a:lnTo>
                  <a:lnTo>
                    <a:pt x="420027" y="1413560"/>
                  </a:lnTo>
                  <a:lnTo>
                    <a:pt x="412483" y="1464462"/>
                  </a:lnTo>
                  <a:lnTo>
                    <a:pt x="407936" y="1497977"/>
                  </a:lnTo>
                  <a:lnTo>
                    <a:pt x="407060" y="1496733"/>
                  </a:lnTo>
                  <a:lnTo>
                    <a:pt x="403936" y="1491830"/>
                  </a:lnTo>
                  <a:lnTo>
                    <a:pt x="399923" y="1484833"/>
                  </a:lnTo>
                  <a:lnTo>
                    <a:pt x="395160" y="1476946"/>
                  </a:lnTo>
                  <a:lnTo>
                    <a:pt x="350532" y="1404340"/>
                  </a:lnTo>
                  <a:lnTo>
                    <a:pt x="330809" y="1371663"/>
                  </a:lnTo>
                  <a:lnTo>
                    <a:pt x="309270" y="1335316"/>
                  </a:lnTo>
                  <a:lnTo>
                    <a:pt x="286118" y="1295755"/>
                  </a:lnTo>
                  <a:lnTo>
                    <a:pt x="261543" y="1253375"/>
                  </a:lnTo>
                  <a:lnTo>
                    <a:pt x="181952" y="1115110"/>
                  </a:lnTo>
                  <a:lnTo>
                    <a:pt x="155879" y="1070432"/>
                  </a:lnTo>
                  <a:lnTo>
                    <a:pt x="130924" y="1028230"/>
                  </a:lnTo>
                  <a:lnTo>
                    <a:pt x="107315" y="988898"/>
                  </a:lnTo>
                  <a:lnTo>
                    <a:pt x="85267" y="952855"/>
                  </a:lnTo>
                  <a:lnTo>
                    <a:pt x="65011" y="920508"/>
                  </a:lnTo>
                  <a:lnTo>
                    <a:pt x="38696" y="879627"/>
                  </a:lnTo>
                  <a:lnTo>
                    <a:pt x="18300" y="849249"/>
                  </a:lnTo>
                  <a:lnTo>
                    <a:pt x="13093" y="841514"/>
                  </a:lnTo>
                  <a:lnTo>
                    <a:pt x="8178" y="834517"/>
                  </a:lnTo>
                  <a:lnTo>
                    <a:pt x="1930" y="825881"/>
                  </a:lnTo>
                  <a:lnTo>
                    <a:pt x="0" y="823950"/>
                  </a:lnTo>
                  <a:lnTo>
                    <a:pt x="901" y="826516"/>
                  </a:lnTo>
                  <a:lnTo>
                    <a:pt x="2133" y="828890"/>
                  </a:lnTo>
                  <a:lnTo>
                    <a:pt x="3721" y="831088"/>
                  </a:lnTo>
                  <a:lnTo>
                    <a:pt x="15621" y="850887"/>
                  </a:lnTo>
                  <a:lnTo>
                    <a:pt x="60261" y="923632"/>
                  </a:lnTo>
                  <a:lnTo>
                    <a:pt x="80035" y="956259"/>
                  </a:lnTo>
                  <a:lnTo>
                    <a:pt x="101612" y="992555"/>
                  </a:lnTo>
                  <a:lnTo>
                    <a:pt x="124790" y="1032090"/>
                  </a:lnTo>
                  <a:lnTo>
                    <a:pt x="149377" y="1074470"/>
                  </a:lnTo>
                  <a:lnTo>
                    <a:pt x="228968" y="1212735"/>
                  </a:lnTo>
                  <a:lnTo>
                    <a:pt x="255016" y="1257427"/>
                  </a:lnTo>
                  <a:lnTo>
                    <a:pt x="279946" y="1299679"/>
                  </a:lnTo>
                  <a:lnTo>
                    <a:pt x="303555" y="1339049"/>
                  </a:lnTo>
                  <a:lnTo>
                    <a:pt x="325615" y="1375117"/>
                  </a:lnTo>
                  <a:lnTo>
                    <a:pt x="345909" y="1407464"/>
                  </a:lnTo>
                  <a:lnTo>
                    <a:pt x="372097" y="1448231"/>
                  </a:lnTo>
                  <a:lnTo>
                    <a:pt x="405726" y="1497634"/>
                  </a:lnTo>
                  <a:lnTo>
                    <a:pt x="407187" y="1499946"/>
                  </a:lnTo>
                  <a:lnTo>
                    <a:pt x="407606" y="1500479"/>
                  </a:lnTo>
                  <a:lnTo>
                    <a:pt x="405574" y="1515478"/>
                  </a:lnTo>
                  <a:lnTo>
                    <a:pt x="413016" y="1517269"/>
                  </a:lnTo>
                  <a:lnTo>
                    <a:pt x="415112" y="1502054"/>
                  </a:lnTo>
                  <a:lnTo>
                    <a:pt x="415467" y="1501914"/>
                  </a:lnTo>
                  <a:lnTo>
                    <a:pt x="417918" y="1500606"/>
                  </a:lnTo>
                  <a:lnTo>
                    <a:pt x="455599" y="1483855"/>
                  </a:lnTo>
                  <a:lnTo>
                    <a:pt x="552792" y="1435696"/>
                  </a:lnTo>
                  <a:lnTo>
                    <a:pt x="632333" y="1394358"/>
                  </a:lnTo>
                  <a:lnTo>
                    <a:pt x="988783" y="1204899"/>
                  </a:lnTo>
                  <a:lnTo>
                    <a:pt x="1099934" y="1146810"/>
                  </a:lnTo>
                  <a:lnTo>
                    <a:pt x="1120609" y="1135799"/>
                  </a:lnTo>
                  <a:lnTo>
                    <a:pt x="1123175" y="1134656"/>
                  </a:lnTo>
                  <a:lnTo>
                    <a:pt x="1125499" y="1133170"/>
                  </a:lnTo>
                  <a:lnTo>
                    <a:pt x="1127607" y="1131328"/>
                  </a:lnTo>
                  <a:close/>
                </a:path>
              </a:pathLst>
            </a:custGeom>
            <a:solidFill>
              <a:srgbClr val="DFDF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5094221" y="3772801"/>
            <a:ext cx="1638300" cy="3141980"/>
            <a:chOff x="5094221" y="3772801"/>
            <a:chExt cx="1638300" cy="3141980"/>
          </a:xfrm>
        </p:grpSpPr>
        <p:sp>
          <p:nvSpPr>
            <p:cNvPr id="6" name="object 6"/>
            <p:cNvSpPr/>
            <p:nvPr/>
          </p:nvSpPr>
          <p:spPr>
            <a:xfrm>
              <a:off x="5094221" y="3772801"/>
              <a:ext cx="1638300" cy="3077845"/>
            </a:xfrm>
            <a:custGeom>
              <a:avLst/>
              <a:gdLst/>
              <a:ahLst/>
              <a:cxnLst/>
              <a:rect l="l" t="t" r="r" b="b"/>
              <a:pathLst>
                <a:path w="1638300" h="3077845">
                  <a:moveTo>
                    <a:pt x="1054066" y="3077826"/>
                  </a:moveTo>
                  <a:lnTo>
                    <a:pt x="796825" y="3011321"/>
                  </a:lnTo>
                  <a:lnTo>
                    <a:pt x="714020" y="2982553"/>
                  </a:lnTo>
                  <a:lnTo>
                    <a:pt x="636993" y="2952938"/>
                  </a:lnTo>
                  <a:lnTo>
                    <a:pt x="565594" y="2922658"/>
                  </a:lnTo>
                  <a:lnTo>
                    <a:pt x="499670" y="2891894"/>
                  </a:lnTo>
                  <a:lnTo>
                    <a:pt x="439071" y="2860828"/>
                  </a:lnTo>
                  <a:lnTo>
                    <a:pt x="383644" y="2829642"/>
                  </a:lnTo>
                  <a:lnTo>
                    <a:pt x="333240" y="2798518"/>
                  </a:lnTo>
                  <a:lnTo>
                    <a:pt x="287705" y="2767636"/>
                  </a:lnTo>
                  <a:lnTo>
                    <a:pt x="246889" y="2737179"/>
                  </a:lnTo>
                  <a:lnTo>
                    <a:pt x="210641" y="2707329"/>
                  </a:lnTo>
                  <a:lnTo>
                    <a:pt x="178810" y="2678267"/>
                  </a:lnTo>
                  <a:lnTo>
                    <a:pt x="151242" y="2650174"/>
                  </a:lnTo>
                  <a:lnTo>
                    <a:pt x="108297" y="2597626"/>
                  </a:lnTo>
                  <a:lnTo>
                    <a:pt x="80595" y="2551138"/>
                  </a:lnTo>
                  <a:lnTo>
                    <a:pt x="66925" y="2512162"/>
                  </a:lnTo>
                  <a:lnTo>
                    <a:pt x="64973" y="2495946"/>
                  </a:lnTo>
                  <a:lnTo>
                    <a:pt x="72915" y="2455215"/>
                  </a:lnTo>
                  <a:lnTo>
                    <a:pt x="96768" y="2426945"/>
                  </a:lnTo>
                  <a:lnTo>
                    <a:pt x="132780" y="2409188"/>
                  </a:lnTo>
                  <a:lnTo>
                    <a:pt x="177198" y="2399999"/>
                  </a:lnTo>
                  <a:lnTo>
                    <a:pt x="226269" y="2397430"/>
                  </a:lnTo>
                  <a:lnTo>
                    <a:pt x="276241" y="2399536"/>
                  </a:lnTo>
                  <a:lnTo>
                    <a:pt x="336157" y="2405613"/>
                  </a:lnTo>
                  <a:lnTo>
                    <a:pt x="394030" y="2412698"/>
                  </a:lnTo>
                  <a:lnTo>
                    <a:pt x="444069" y="2417725"/>
                  </a:lnTo>
                  <a:lnTo>
                    <a:pt x="480482" y="2417633"/>
                  </a:lnTo>
                  <a:lnTo>
                    <a:pt x="497478" y="2409356"/>
                  </a:lnTo>
                  <a:lnTo>
                    <a:pt x="501042" y="2392939"/>
                  </a:lnTo>
                  <a:lnTo>
                    <a:pt x="497311" y="2376661"/>
                  </a:lnTo>
                  <a:lnTo>
                    <a:pt x="484736" y="2359770"/>
                  </a:lnTo>
                  <a:lnTo>
                    <a:pt x="461771" y="2341512"/>
                  </a:lnTo>
                  <a:lnTo>
                    <a:pt x="419442" y="2313130"/>
                  </a:lnTo>
                  <a:lnTo>
                    <a:pt x="384412" y="2288627"/>
                  </a:lnTo>
                  <a:lnTo>
                    <a:pt x="343286" y="2258476"/>
                  </a:lnTo>
                  <a:lnTo>
                    <a:pt x="298427" y="2223594"/>
                  </a:lnTo>
                  <a:lnTo>
                    <a:pt x="252195" y="2184902"/>
                  </a:lnTo>
                  <a:lnTo>
                    <a:pt x="206952" y="2143317"/>
                  </a:lnTo>
                  <a:lnTo>
                    <a:pt x="165058" y="2099760"/>
                  </a:lnTo>
                  <a:lnTo>
                    <a:pt x="128877" y="2055149"/>
                  </a:lnTo>
                  <a:lnTo>
                    <a:pt x="100768" y="2010403"/>
                  </a:lnTo>
                  <a:lnTo>
                    <a:pt x="83093" y="1966441"/>
                  </a:lnTo>
                  <a:lnTo>
                    <a:pt x="78215" y="1924183"/>
                  </a:lnTo>
                  <a:lnTo>
                    <a:pt x="88557" y="1884233"/>
                  </a:lnTo>
                  <a:lnTo>
                    <a:pt x="112657" y="1853304"/>
                  </a:lnTo>
                  <a:lnTo>
                    <a:pt x="147675" y="1830265"/>
                  </a:lnTo>
                  <a:lnTo>
                    <a:pt x="190769" y="1813985"/>
                  </a:lnTo>
                  <a:lnTo>
                    <a:pt x="239099" y="1803333"/>
                  </a:lnTo>
                  <a:lnTo>
                    <a:pt x="289823" y="1797179"/>
                  </a:lnTo>
                  <a:lnTo>
                    <a:pt x="340100" y="1794392"/>
                  </a:lnTo>
                  <a:lnTo>
                    <a:pt x="387090" y="1793841"/>
                  </a:lnTo>
                  <a:lnTo>
                    <a:pt x="459842" y="1794925"/>
                  </a:lnTo>
                  <a:lnTo>
                    <a:pt x="479922" y="1794297"/>
                  </a:lnTo>
                  <a:lnTo>
                    <a:pt x="505215" y="1783971"/>
                  </a:lnTo>
                  <a:lnTo>
                    <a:pt x="511984" y="1765359"/>
                  </a:lnTo>
                  <a:lnTo>
                    <a:pt x="505698" y="1743958"/>
                  </a:lnTo>
                  <a:lnTo>
                    <a:pt x="295684" y="1536931"/>
                  </a:lnTo>
                  <a:lnTo>
                    <a:pt x="203452" y="1449807"/>
                  </a:lnTo>
                  <a:lnTo>
                    <a:pt x="161460" y="1410710"/>
                  </a:lnTo>
                  <a:lnTo>
                    <a:pt x="124932" y="1377265"/>
                  </a:lnTo>
                  <a:lnTo>
                    <a:pt x="81748" y="1334796"/>
                  </a:lnTo>
                  <a:lnTo>
                    <a:pt x="47158" y="1293092"/>
                  </a:lnTo>
                  <a:lnTo>
                    <a:pt x="21667" y="1252353"/>
                  </a:lnTo>
                  <a:lnTo>
                    <a:pt x="5779" y="1212781"/>
                  </a:lnTo>
                  <a:lnTo>
                    <a:pt x="0" y="1174574"/>
                  </a:lnTo>
                  <a:lnTo>
                    <a:pt x="4833" y="1137935"/>
                  </a:lnTo>
                  <a:lnTo>
                    <a:pt x="20785" y="1103063"/>
                  </a:lnTo>
                  <a:lnTo>
                    <a:pt x="52414" y="1075380"/>
                  </a:lnTo>
                  <a:lnTo>
                    <a:pt x="95225" y="1064606"/>
                  </a:lnTo>
                  <a:lnTo>
                    <a:pt x="144533" y="1065551"/>
                  </a:lnTo>
                  <a:lnTo>
                    <a:pt x="195652" y="1073031"/>
                  </a:lnTo>
                  <a:lnTo>
                    <a:pt x="243894" y="1081858"/>
                  </a:lnTo>
                  <a:lnTo>
                    <a:pt x="284573" y="1086846"/>
                  </a:lnTo>
                  <a:lnTo>
                    <a:pt x="323361" y="1074701"/>
                  </a:lnTo>
                  <a:lnTo>
                    <a:pt x="339789" y="1045373"/>
                  </a:lnTo>
                  <a:lnTo>
                    <a:pt x="342967" y="1015543"/>
                  </a:lnTo>
                  <a:lnTo>
                    <a:pt x="342002" y="1001892"/>
                  </a:lnTo>
                  <a:lnTo>
                    <a:pt x="327294" y="964646"/>
                  </a:lnTo>
                  <a:lnTo>
                    <a:pt x="287493" y="853670"/>
                  </a:lnTo>
                  <a:lnTo>
                    <a:pt x="229085" y="670107"/>
                  </a:lnTo>
                  <a:lnTo>
                    <a:pt x="158556" y="415102"/>
                  </a:lnTo>
                  <a:lnTo>
                    <a:pt x="128802" y="187458"/>
                  </a:lnTo>
                  <a:lnTo>
                    <a:pt x="160100" y="64091"/>
                  </a:lnTo>
                  <a:lnTo>
                    <a:pt x="210004" y="13310"/>
                  </a:lnTo>
                  <a:lnTo>
                    <a:pt x="236071" y="3426"/>
                  </a:lnTo>
                  <a:lnTo>
                    <a:pt x="232798" y="4765"/>
                  </a:lnTo>
                  <a:lnTo>
                    <a:pt x="260936" y="0"/>
                  </a:lnTo>
                  <a:lnTo>
                    <a:pt x="330807" y="18416"/>
                  </a:lnTo>
                  <a:lnTo>
                    <a:pt x="420596" y="109083"/>
                  </a:lnTo>
                  <a:lnTo>
                    <a:pt x="508488" y="321072"/>
                  </a:lnTo>
                  <a:lnTo>
                    <a:pt x="573993" y="577440"/>
                  </a:lnTo>
                  <a:lnTo>
                    <a:pt x="614532" y="765740"/>
                  </a:lnTo>
                  <a:lnTo>
                    <a:pt x="635152" y="881789"/>
                  </a:lnTo>
                  <a:lnTo>
                    <a:pt x="640903" y="921402"/>
                  </a:lnTo>
                  <a:lnTo>
                    <a:pt x="646817" y="933648"/>
                  </a:lnTo>
                  <a:lnTo>
                    <a:pt x="664336" y="957778"/>
                  </a:lnTo>
                  <a:lnTo>
                    <a:pt x="693125" y="974879"/>
                  </a:lnTo>
                  <a:lnTo>
                    <a:pt x="732849" y="966036"/>
                  </a:lnTo>
                  <a:lnTo>
                    <a:pt x="765696" y="941441"/>
                  </a:lnTo>
                  <a:lnTo>
                    <a:pt x="803156" y="909725"/>
                  </a:lnTo>
                  <a:lnTo>
                    <a:pt x="843765" y="877753"/>
                  </a:lnTo>
                  <a:lnTo>
                    <a:pt x="886060" y="852390"/>
                  </a:lnTo>
                  <a:lnTo>
                    <a:pt x="928578" y="840499"/>
                  </a:lnTo>
                  <a:lnTo>
                    <a:pt x="969856" y="848946"/>
                  </a:lnTo>
                  <a:lnTo>
                    <a:pt x="1001064" y="871231"/>
                  </a:lnTo>
                  <a:lnTo>
                    <a:pt x="1023490" y="900577"/>
                  </a:lnTo>
                  <a:lnTo>
                    <a:pt x="1037463" y="936576"/>
                  </a:lnTo>
                  <a:lnTo>
                    <a:pt x="1043311" y="978817"/>
                  </a:lnTo>
                  <a:lnTo>
                    <a:pt x="1041362" y="1026894"/>
                  </a:lnTo>
                  <a:lnTo>
                    <a:pt x="1031943" y="1080398"/>
                  </a:lnTo>
                  <a:lnTo>
                    <a:pt x="1015383" y="1138919"/>
                  </a:lnTo>
                  <a:lnTo>
                    <a:pt x="1000174" y="1186250"/>
                  </a:lnTo>
                  <a:lnTo>
                    <a:pt x="983082" y="1241159"/>
                  </a:lnTo>
                  <a:lnTo>
                    <a:pt x="964870" y="1300896"/>
                  </a:lnTo>
                  <a:lnTo>
                    <a:pt x="928123" y="1423852"/>
                  </a:lnTo>
                  <a:lnTo>
                    <a:pt x="869876" y="1623199"/>
                  </a:lnTo>
                  <a:lnTo>
                    <a:pt x="867184" y="1646095"/>
                  </a:lnTo>
                  <a:lnTo>
                    <a:pt x="872442" y="1667777"/>
                  </a:lnTo>
                  <a:lnTo>
                    <a:pt x="887576" y="1680672"/>
                  </a:lnTo>
                  <a:lnTo>
                    <a:pt x="914510" y="1677206"/>
                  </a:lnTo>
                  <a:lnTo>
                    <a:pt x="932164" y="1667822"/>
                  </a:lnTo>
                  <a:lnTo>
                    <a:pt x="994646" y="1630842"/>
                  </a:lnTo>
                  <a:lnTo>
                    <a:pt x="1035664" y="1608027"/>
                  </a:lnTo>
                  <a:lnTo>
                    <a:pt x="1080661" y="1585518"/>
                  </a:lnTo>
                  <a:lnTo>
                    <a:pt x="1127732" y="1565705"/>
                  </a:lnTo>
                  <a:lnTo>
                    <a:pt x="1174971" y="1550978"/>
                  </a:lnTo>
                  <a:lnTo>
                    <a:pt x="1220475" y="1543731"/>
                  </a:lnTo>
                  <a:lnTo>
                    <a:pt x="1262338" y="1546352"/>
                  </a:lnTo>
                  <a:lnTo>
                    <a:pt x="1298657" y="1561233"/>
                  </a:lnTo>
                  <a:lnTo>
                    <a:pt x="1327525" y="1590766"/>
                  </a:lnTo>
                  <a:lnTo>
                    <a:pt x="1344327" y="1629858"/>
                  </a:lnTo>
                  <a:lnTo>
                    <a:pt x="1350863" y="1676786"/>
                  </a:lnTo>
                  <a:lnTo>
                    <a:pt x="1348726" y="1729580"/>
                  </a:lnTo>
                  <a:lnTo>
                    <a:pt x="1339510" y="1786269"/>
                  </a:lnTo>
                  <a:lnTo>
                    <a:pt x="1324808" y="1844881"/>
                  </a:lnTo>
                  <a:lnTo>
                    <a:pt x="1306212" y="1903446"/>
                  </a:lnTo>
                  <a:lnTo>
                    <a:pt x="1285317" y="1959994"/>
                  </a:lnTo>
                  <a:lnTo>
                    <a:pt x="1263715" y="2012553"/>
                  </a:lnTo>
                  <a:lnTo>
                    <a:pt x="1242999" y="2059152"/>
                  </a:lnTo>
                  <a:lnTo>
                    <a:pt x="1224763" y="2097821"/>
                  </a:lnTo>
                  <a:lnTo>
                    <a:pt x="1202103" y="2143485"/>
                  </a:lnTo>
                  <a:lnTo>
                    <a:pt x="1191265" y="2170751"/>
                  </a:lnTo>
                  <a:lnTo>
                    <a:pt x="1188824" y="2191671"/>
                  </a:lnTo>
                  <a:lnTo>
                    <a:pt x="1193692" y="2207653"/>
                  </a:lnTo>
                  <a:lnTo>
                    <a:pt x="1204781" y="2220107"/>
                  </a:lnTo>
                  <a:lnTo>
                    <a:pt x="1223418" y="2218755"/>
                  </a:lnTo>
                  <a:lnTo>
                    <a:pt x="1254895" y="2200577"/>
                  </a:lnTo>
                  <a:lnTo>
                    <a:pt x="1295770" y="2171173"/>
                  </a:lnTo>
                  <a:lnTo>
                    <a:pt x="1342602" y="2136142"/>
                  </a:lnTo>
                  <a:lnTo>
                    <a:pt x="1391947" y="2101082"/>
                  </a:lnTo>
                  <a:lnTo>
                    <a:pt x="1434562" y="2074462"/>
                  </a:lnTo>
                  <a:lnTo>
                    <a:pt x="1478504" y="2052321"/>
                  </a:lnTo>
                  <a:lnTo>
                    <a:pt x="1521553" y="2038223"/>
                  </a:lnTo>
                  <a:lnTo>
                    <a:pt x="1561490" y="2035729"/>
                  </a:lnTo>
                  <a:lnTo>
                    <a:pt x="1596096" y="2048403"/>
                  </a:lnTo>
                  <a:lnTo>
                    <a:pt x="1623151" y="2079807"/>
                  </a:lnTo>
                  <a:lnTo>
                    <a:pt x="1637008" y="2135465"/>
                  </a:lnTo>
                  <a:lnTo>
                    <a:pt x="1637703" y="2160870"/>
                  </a:lnTo>
                  <a:lnTo>
                    <a:pt x="1636067" y="2189564"/>
                  </a:lnTo>
                  <a:lnTo>
                    <a:pt x="1624911" y="2256491"/>
                  </a:lnTo>
                  <a:lnTo>
                    <a:pt x="1614948" y="2294560"/>
                  </a:lnTo>
                  <a:lnTo>
                    <a:pt x="1601765" y="2335590"/>
                  </a:lnTo>
                  <a:lnTo>
                    <a:pt x="1585142" y="2379499"/>
                  </a:lnTo>
                  <a:lnTo>
                    <a:pt x="1564855" y="2426203"/>
                  </a:lnTo>
                  <a:lnTo>
                    <a:pt x="1540683" y="2475623"/>
                  </a:lnTo>
                  <a:lnTo>
                    <a:pt x="1512404" y="2527674"/>
                  </a:lnTo>
                  <a:lnTo>
                    <a:pt x="1479796" y="2582276"/>
                  </a:lnTo>
                  <a:lnTo>
                    <a:pt x="1442638" y="2639345"/>
                  </a:lnTo>
                  <a:lnTo>
                    <a:pt x="1400707" y="2698800"/>
                  </a:lnTo>
                  <a:lnTo>
                    <a:pt x="1353781" y="2760560"/>
                  </a:lnTo>
                  <a:lnTo>
                    <a:pt x="1301639" y="2824540"/>
                  </a:lnTo>
                  <a:lnTo>
                    <a:pt x="1244059" y="2890661"/>
                  </a:lnTo>
                  <a:lnTo>
                    <a:pt x="1054066" y="3077826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313476" y="4123194"/>
              <a:ext cx="1174115" cy="2791460"/>
            </a:xfrm>
            <a:custGeom>
              <a:avLst/>
              <a:gdLst/>
              <a:ahLst/>
              <a:cxnLst/>
              <a:rect l="l" t="t" r="r" b="b"/>
              <a:pathLst>
                <a:path w="1174114" h="2791459">
                  <a:moveTo>
                    <a:pt x="565962" y="1771827"/>
                  </a:moveTo>
                  <a:lnTo>
                    <a:pt x="560730" y="1768767"/>
                  </a:lnTo>
                  <a:lnTo>
                    <a:pt x="555218" y="1766341"/>
                  </a:lnTo>
                  <a:lnTo>
                    <a:pt x="549440" y="1764538"/>
                  </a:lnTo>
                  <a:lnTo>
                    <a:pt x="503174" y="1747570"/>
                  </a:lnTo>
                  <a:lnTo>
                    <a:pt x="434263" y="1723148"/>
                  </a:lnTo>
                  <a:lnTo>
                    <a:pt x="349631" y="1694154"/>
                  </a:lnTo>
                  <a:lnTo>
                    <a:pt x="227698" y="1653717"/>
                  </a:lnTo>
                  <a:lnTo>
                    <a:pt x="148183" y="1628394"/>
                  </a:lnTo>
                  <a:lnTo>
                    <a:pt x="142506" y="1626247"/>
                  </a:lnTo>
                  <a:lnTo>
                    <a:pt x="136652" y="1624799"/>
                  </a:lnTo>
                  <a:lnTo>
                    <a:pt x="130632" y="1624088"/>
                  </a:lnTo>
                  <a:lnTo>
                    <a:pt x="135801" y="1627263"/>
                  </a:lnTo>
                  <a:lnTo>
                    <a:pt x="141312" y="1629689"/>
                  </a:lnTo>
                  <a:lnTo>
                    <a:pt x="147142" y="1631378"/>
                  </a:lnTo>
                  <a:lnTo>
                    <a:pt x="193408" y="1648485"/>
                  </a:lnTo>
                  <a:lnTo>
                    <a:pt x="303110" y="1686788"/>
                  </a:lnTo>
                  <a:lnTo>
                    <a:pt x="390855" y="1716544"/>
                  </a:lnTo>
                  <a:lnTo>
                    <a:pt x="468884" y="1742338"/>
                  </a:lnTo>
                  <a:lnTo>
                    <a:pt x="548398" y="1767662"/>
                  </a:lnTo>
                  <a:lnTo>
                    <a:pt x="554075" y="1769821"/>
                  </a:lnTo>
                  <a:lnTo>
                    <a:pt x="559917" y="1771205"/>
                  </a:lnTo>
                  <a:lnTo>
                    <a:pt x="565962" y="1771827"/>
                  </a:lnTo>
                  <a:close/>
                </a:path>
                <a:path w="1174114" h="2791459">
                  <a:moveTo>
                    <a:pt x="725893" y="630529"/>
                  </a:moveTo>
                  <a:lnTo>
                    <a:pt x="703427" y="661771"/>
                  </a:lnTo>
                  <a:lnTo>
                    <a:pt x="679030" y="698347"/>
                  </a:lnTo>
                  <a:lnTo>
                    <a:pt x="647839" y="745934"/>
                  </a:lnTo>
                  <a:lnTo>
                    <a:pt x="611339" y="802284"/>
                  </a:lnTo>
                  <a:lnTo>
                    <a:pt x="571017" y="865149"/>
                  </a:lnTo>
                  <a:lnTo>
                    <a:pt x="495185" y="984961"/>
                  </a:lnTo>
                  <a:lnTo>
                    <a:pt x="465124" y="1033221"/>
                  </a:lnTo>
                  <a:lnTo>
                    <a:pt x="442175" y="1070686"/>
                  </a:lnTo>
                  <a:lnTo>
                    <a:pt x="423278" y="1104099"/>
                  </a:lnTo>
                  <a:lnTo>
                    <a:pt x="429602" y="1096124"/>
                  </a:lnTo>
                  <a:lnTo>
                    <a:pt x="470014" y="1036231"/>
                  </a:lnTo>
                  <a:lnTo>
                    <a:pt x="501167" y="988733"/>
                  </a:lnTo>
                  <a:lnTo>
                    <a:pt x="537654" y="932459"/>
                  </a:lnTo>
                  <a:lnTo>
                    <a:pt x="578015" y="869619"/>
                  </a:lnTo>
                  <a:lnTo>
                    <a:pt x="618134" y="806577"/>
                  </a:lnTo>
                  <a:lnTo>
                    <a:pt x="653948" y="749769"/>
                  </a:lnTo>
                  <a:lnTo>
                    <a:pt x="684034" y="701471"/>
                  </a:lnTo>
                  <a:lnTo>
                    <a:pt x="706996" y="663981"/>
                  </a:lnTo>
                  <a:lnTo>
                    <a:pt x="725893" y="630529"/>
                  </a:lnTo>
                  <a:close/>
                </a:path>
                <a:path w="1174114" h="2791459">
                  <a:moveTo>
                    <a:pt x="1173873" y="1963458"/>
                  </a:moveTo>
                  <a:lnTo>
                    <a:pt x="1167511" y="1968842"/>
                  </a:lnTo>
                  <a:lnTo>
                    <a:pt x="1161605" y="1974684"/>
                  </a:lnTo>
                  <a:lnTo>
                    <a:pt x="1156169" y="1981009"/>
                  </a:lnTo>
                  <a:lnTo>
                    <a:pt x="1078064" y="2064397"/>
                  </a:lnTo>
                  <a:lnTo>
                    <a:pt x="1041107" y="2103208"/>
                  </a:lnTo>
                  <a:lnTo>
                    <a:pt x="999934" y="2145792"/>
                  </a:lnTo>
                  <a:lnTo>
                    <a:pt x="955319" y="2191080"/>
                  </a:lnTo>
                  <a:lnTo>
                    <a:pt x="910221" y="2235873"/>
                  </a:lnTo>
                  <a:lnTo>
                    <a:pt x="867791" y="2277160"/>
                  </a:lnTo>
                  <a:lnTo>
                    <a:pt x="829119" y="2314194"/>
                  </a:lnTo>
                  <a:lnTo>
                    <a:pt x="745985" y="2392540"/>
                  </a:lnTo>
                  <a:lnTo>
                    <a:pt x="739622" y="2397887"/>
                  </a:lnTo>
                  <a:lnTo>
                    <a:pt x="738987" y="2398534"/>
                  </a:lnTo>
                  <a:lnTo>
                    <a:pt x="608037" y="1887067"/>
                  </a:lnTo>
                  <a:lnTo>
                    <a:pt x="580288" y="1778927"/>
                  </a:lnTo>
                  <a:lnTo>
                    <a:pt x="578065" y="1770329"/>
                  </a:lnTo>
                  <a:lnTo>
                    <a:pt x="582472" y="1766620"/>
                  </a:lnTo>
                  <a:lnTo>
                    <a:pt x="652678" y="1709813"/>
                  </a:lnTo>
                  <a:lnTo>
                    <a:pt x="684644" y="1682140"/>
                  </a:lnTo>
                  <a:lnTo>
                    <a:pt x="719455" y="1650961"/>
                  </a:lnTo>
                  <a:lnTo>
                    <a:pt x="756246" y="1616798"/>
                  </a:lnTo>
                  <a:lnTo>
                    <a:pt x="792403" y="1581873"/>
                  </a:lnTo>
                  <a:lnTo>
                    <a:pt x="825436" y="1548676"/>
                  </a:lnTo>
                  <a:lnTo>
                    <a:pt x="854671" y="1518056"/>
                  </a:lnTo>
                  <a:lnTo>
                    <a:pt x="890219" y="1479003"/>
                  </a:lnTo>
                  <a:lnTo>
                    <a:pt x="914704" y="1450898"/>
                  </a:lnTo>
                  <a:lnTo>
                    <a:pt x="919327" y="1446199"/>
                  </a:lnTo>
                  <a:lnTo>
                    <a:pt x="923290" y="1440992"/>
                  </a:lnTo>
                  <a:lnTo>
                    <a:pt x="926604" y="1435277"/>
                  </a:lnTo>
                  <a:lnTo>
                    <a:pt x="921194" y="1439303"/>
                  </a:lnTo>
                  <a:lnTo>
                    <a:pt x="916241" y="1443824"/>
                  </a:lnTo>
                  <a:lnTo>
                    <a:pt x="911720" y="1448816"/>
                  </a:lnTo>
                  <a:lnTo>
                    <a:pt x="849007" y="1513370"/>
                  </a:lnTo>
                  <a:lnTo>
                    <a:pt x="819251" y="1543316"/>
                  </a:lnTo>
                  <a:lnTo>
                    <a:pt x="786053" y="1576082"/>
                  </a:lnTo>
                  <a:lnTo>
                    <a:pt x="749998" y="1610842"/>
                  </a:lnTo>
                  <a:lnTo>
                    <a:pt x="713473" y="1645069"/>
                  </a:lnTo>
                  <a:lnTo>
                    <a:pt x="679018" y="1676488"/>
                  </a:lnTo>
                  <a:lnTo>
                    <a:pt x="647547" y="1704619"/>
                  </a:lnTo>
                  <a:lnTo>
                    <a:pt x="579945" y="1764080"/>
                  </a:lnTo>
                  <a:lnTo>
                    <a:pt x="577024" y="1766277"/>
                  </a:lnTo>
                  <a:lnTo>
                    <a:pt x="552704" y="1671764"/>
                  </a:lnTo>
                  <a:lnTo>
                    <a:pt x="539038" y="1618843"/>
                  </a:lnTo>
                  <a:lnTo>
                    <a:pt x="496404" y="1454404"/>
                  </a:lnTo>
                  <a:lnTo>
                    <a:pt x="439762" y="1236827"/>
                  </a:lnTo>
                  <a:lnTo>
                    <a:pt x="412343" y="1131887"/>
                  </a:lnTo>
                  <a:lnTo>
                    <a:pt x="385597" y="1029893"/>
                  </a:lnTo>
                  <a:lnTo>
                    <a:pt x="359613" y="931100"/>
                  </a:lnTo>
                  <a:lnTo>
                    <a:pt x="334441" y="835799"/>
                  </a:lnTo>
                  <a:lnTo>
                    <a:pt x="322186" y="789546"/>
                  </a:lnTo>
                  <a:lnTo>
                    <a:pt x="298373" y="699998"/>
                  </a:lnTo>
                  <a:lnTo>
                    <a:pt x="286842" y="656767"/>
                  </a:lnTo>
                  <a:lnTo>
                    <a:pt x="275551" y="614616"/>
                  </a:lnTo>
                  <a:lnTo>
                    <a:pt x="264528" y="573582"/>
                  </a:lnTo>
                  <a:lnTo>
                    <a:pt x="253784" y="533692"/>
                  </a:lnTo>
                  <a:lnTo>
                    <a:pt x="243319" y="494982"/>
                  </a:lnTo>
                  <a:lnTo>
                    <a:pt x="217106" y="398487"/>
                  </a:lnTo>
                  <a:lnTo>
                    <a:pt x="201968" y="342950"/>
                  </a:lnTo>
                  <a:lnTo>
                    <a:pt x="187744" y="291033"/>
                  </a:lnTo>
                  <a:lnTo>
                    <a:pt x="174485" y="242887"/>
                  </a:lnTo>
                  <a:lnTo>
                    <a:pt x="162229" y="198640"/>
                  </a:lnTo>
                  <a:lnTo>
                    <a:pt x="151015" y="158445"/>
                  </a:lnTo>
                  <a:lnTo>
                    <a:pt x="133057" y="94640"/>
                  </a:lnTo>
                  <a:lnTo>
                    <a:pt x="120078" y="49136"/>
                  </a:lnTo>
                  <a:lnTo>
                    <a:pt x="112026" y="21424"/>
                  </a:lnTo>
                  <a:lnTo>
                    <a:pt x="109791" y="13233"/>
                  </a:lnTo>
                  <a:lnTo>
                    <a:pt x="106527" y="2527"/>
                  </a:lnTo>
                  <a:lnTo>
                    <a:pt x="105486" y="0"/>
                  </a:lnTo>
                  <a:lnTo>
                    <a:pt x="105930" y="2819"/>
                  </a:lnTo>
                  <a:lnTo>
                    <a:pt x="107264" y="8178"/>
                  </a:lnTo>
                  <a:lnTo>
                    <a:pt x="113512" y="31978"/>
                  </a:lnTo>
                  <a:lnTo>
                    <a:pt x="123850" y="70802"/>
                  </a:lnTo>
                  <a:lnTo>
                    <a:pt x="137769" y="123329"/>
                  </a:lnTo>
                  <a:lnTo>
                    <a:pt x="147281" y="159562"/>
                  </a:lnTo>
                  <a:lnTo>
                    <a:pt x="157962" y="199936"/>
                  </a:lnTo>
                  <a:lnTo>
                    <a:pt x="169748" y="244322"/>
                  </a:lnTo>
                  <a:lnTo>
                    <a:pt x="237045" y="496722"/>
                  </a:lnTo>
                  <a:lnTo>
                    <a:pt x="257924" y="575462"/>
                  </a:lnTo>
                  <a:lnTo>
                    <a:pt x="279920" y="658710"/>
                  </a:lnTo>
                  <a:lnTo>
                    <a:pt x="302945" y="746226"/>
                  </a:lnTo>
                  <a:lnTo>
                    <a:pt x="326948" y="837730"/>
                  </a:lnTo>
                  <a:lnTo>
                    <a:pt x="377647" y="1031709"/>
                  </a:lnTo>
                  <a:lnTo>
                    <a:pt x="398983" y="1113751"/>
                  </a:lnTo>
                  <a:lnTo>
                    <a:pt x="397192" y="1111961"/>
                  </a:lnTo>
                  <a:lnTo>
                    <a:pt x="392226" y="1108049"/>
                  </a:lnTo>
                  <a:lnTo>
                    <a:pt x="386829" y="1104696"/>
                  </a:lnTo>
                  <a:lnTo>
                    <a:pt x="344131" y="1074940"/>
                  </a:lnTo>
                  <a:lnTo>
                    <a:pt x="203974" y="974953"/>
                  </a:lnTo>
                  <a:lnTo>
                    <a:pt x="163779" y="946759"/>
                  </a:lnTo>
                  <a:lnTo>
                    <a:pt x="126085" y="920800"/>
                  </a:lnTo>
                  <a:lnTo>
                    <a:pt x="91744" y="897623"/>
                  </a:lnTo>
                  <a:lnTo>
                    <a:pt x="61595" y="877798"/>
                  </a:lnTo>
                  <a:lnTo>
                    <a:pt x="16954" y="850125"/>
                  </a:lnTo>
                  <a:lnTo>
                    <a:pt x="11607" y="846531"/>
                  </a:lnTo>
                  <a:lnTo>
                    <a:pt x="5956" y="843508"/>
                  </a:lnTo>
                  <a:lnTo>
                    <a:pt x="0" y="841057"/>
                  </a:lnTo>
                  <a:lnTo>
                    <a:pt x="4445" y="845439"/>
                  </a:lnTo>
                  <a:lnTo>
                    <a:pt x="9296" y="849312"/>
                  </a:lnTo>
                  <a:lnTo>
                    <a:pt x="14579" y="852652"/>
                  </a:lnTo>
                  <a:lnTo>
                    <a:pt x="57429" y="882408"/>
                  </a:lnTo>
                  <a:lnTo>
                    <a:pt x="238442" y="1009599"/>
                  </a:lnTo>
                  <a:lnTo>
                    <a:pt x="310045" y="1059408"/>
                  </a:lnTo>
                  <a:lnTo>
                    <a:pt x="339966" y="1079550"/>
                  </a:lnTo>
                  <a:lnTo>
                    <a:pt x="384594" y="1107363"/>
                  </a:lnTo>
                  <a:lnTo>
                    <a:pt x="389978" y="1110983"/>
                  </a:lnTo>
                  <a:lnTo>
                    <a:pt x="395681" y="1114018"/>
                  </a:lnTo>
                  <a:lnTo>
                    <a:pt x="399440" y="1115542"/>
                  </a:lnTo>
                  <a:lnTo>
                    <a:pt x="445376" y="1292085"/>
                  </a:lnTo>
                  <a:lnTo>
                    <a:pt x="530555" y="1621028"/>
                  </a:lnTo>
                  <a:lnTo>
                    <a:pt x="569671" y="1772958"/>
                  </a:lnTo>
                  <a:lnTo>
                    <a:pt x="565810" y="1777771"/>
                  </a:lnTo>
                  <a:lnTo>
                    <a:pt x="570306" y="1775434"/>
                  </a:lnTo>
                  <a:lnTo>
                    <a:pt x="695782" y="2262695"/>
                  </a:lnTo>
                  <a:lnTo>
                    <a:pt x="721969" y="2363940"/>
                  </a:lnTo>
                  <a:lnTo>
                    <a:pt x="732675" y="2405202"/>
                  </a:lnTo>
                  <a:lnTo>
                    <a:pt x="728573" y="2410244"/>
                  </a:lnTo>
                  <a:lnTo>
                    <a:pt x="733209" y="2407259"/>
                  </a:lnTo>
                  <a:lnTo>
                    <a:pt x="735418" y="2415756"/>
                  </a:lnTo>
                  <a:lnTo>
                    <a:pt x="733806" y="2414943"/>
                  </a:lnTo>
                  <a:lnTo>
                    <a:pt x="726617" y="2412022"/>
                  </a:lnTo>
                  <a:lnTo>
                    <a:pt x="719201" y="2409647"/>
                  </a:lnTo>
                  <a:lnTo>
                    <a:pt x="659688" y="2388819"/>
                  </a:lnTo>
                  <a:lnTo>
                    <a:pt x="570992" y="2358796"/>
                  </a:lnTo>
                  <a:lnTo>
                    <a:pt x="462114" y="2322753"/>
                  </a:lnTo>
                  <a:lnTo>
                    <a:pt x="353021" y="2287270"/>
                  </a:lnTo>
                  <a:lnTo>
                    <a:pt x="263779" y="2258923"/>
                  </a:lnTo>
                  <a:lnTo>
                    <a:pt x="203377" y="2240483"/>
                  </a:lnTo>
                  <a:lnTo>
                    <a:pt x="196075" y="2237854"/>
                  </a:lnTo>
                  <a:lnTo>
                    <a:pt x="188582" y="2235974"/>
                  </a:lnTo>
                  <a:lnTo>
                    <a:pt x="180911" y="2234831"/>
                  </a:lnTo>
                  <a:lnTo>
                    <a:pt x="187845" y="2238349"/>
                  </a:lnTo>
                  <a:lnTo>
                    <a:pt x="195033" y="2241232"/>
                  </a:lnTo>
                  <a:lnTo>
                    <a:pt x="202488" y="2243455"/>
                  </a:lnTo>
                  <a:lnTo>
                    <a:pt x="262001" y="2264435"/>
                  </a:lnTo>
                  <a:lnTo>
                    <a:pt x="350558" y="2294394"/>
                  </a:lnTo>
                  <a:lnTo>
                    <a:pt x="459435" y="2330488"/>
                  </a:lnTo>
                  <a:lnTo>
                    <a:pt x="568528" y="2365972"/>
                  </a:lnTo>
                  <a:lnTo>
                    <a:pt x="657758" y="2394318"/>
                  </a:lnTo>
                  <a:lnTo>
                    <a:pt x="718159" y="2412771"/>
                  </a:lnTo>
                  <a:lnTo>
                    <a:pt x="725512" y="2415400"/>
                  </a:lnTo>
                  <a:lnTo>
                    <a:pt x="733044" y="2417292"/>
                  </a:lnTo>
                  <a:lnTo>
                    <a:pt x="735926" y="2417724"/>
                  </a:lnTo>
                  <a:lnTo>
                    <a:pt x="747217" y="2461145"/>
                  </a:lnTo>
                  <a:lnTo>
                    <a:pt x="759421" y="2507945"/>
                  </a:lnTo>
                  <a:lnTo>
                    <a:pt x="771309" y="2553398"/>
                  </a:lnTo>
                  <a:lnTo>
                    <a:pt x="782866" y="2597378"/>
                  </a:lnTo>
                  <a:lnTo>
                    <a:pt x="794054" y="2639796"/>
                  </a:lnTo>
                  <a:lnTo>
                    <a:pt x="804862" y="2680512"/>
                  </a:lnTo>
                  <a:lnTo>
                    <a:pt x="815238" y="2719438"/>
                  </a:lnTo>
                  <a:lnTo>
                    <a:pt x="825182" y="2756446"/>
                  </a:lnTo>
                  <a:lnTo>
                    <a:pt x="834656" y="2791409"/>
                  </a:lnTo>
                  <a:lnTo>
                    <a:pt x="840752" y="2789783"/>
                  </a:lnTo>
                  <a:lnTo>
                    <a:pt x="831443" y="2754693"/>
                  </a:lnTo>
                  <a:lnTo>
                    <a:pt x="821651" y="2717596"/>
                  </a:lnTo>
                  <a:lnTo>
                    <a:pt x="811428" y="2678582"/>
                  </a:lnTo>
                  <a:lnTo>
                    <a:pt x="800773" y="2637764"/>
                  </a:lnTo>
                  <a:lnTo>
                    <a:pt x="789724" y="2595270"/>
                  </a:lnTo>
                  <a:lnTo>
                    <a:pt x="778319" y="2551201"/>
                  </a:lnTo>
                  <a:lnTo>
                    <a:pt x="766559" y="2505684"/>
                  </a:lnTo>
                  <a:lnTo>
                    <a:pt x="742111" y="2410714"/>
                  </a:lnTo>
                  <a:lnTo>
                    <a:pt x="739952" y="2402332"/>
                  </a:lnTo>
                  <a:lnTo>
                    <a:pt x="741984" y="2400770"/>
                  </a:lnTo>
                  <a:lnTo>
                    <a:pt x="748068" y="2395207"/>
                  </a:lnTo>
                  <a:lnTo>
                    <a:pt x="799249" y="2350579"/>
                  </a:lnTo>
                  <a:lnTo>
                    <a:pt x="833932" y="2319185"/>
                  </a:lnTo>
                  <a:lnTo>
                    <a:pt x="873099" y="2282609"/>
                  </a:lnTo>
                  <a:lnTo>
                    <a:pt x="915809" y="2241600"/>
                  </a:lnTo>
                  <a:lnTo>
                    <a:pt x="961123" y="2196884"/>
                  </a:lnTo>
                  <a:lnTo>
                    <a:pt x="1005776" y="2151456"/>
                  </a:lnTo>
                  <a:lnTo>
                    <a:pt x="1046670" y="2108492"/>
                  </a:lnTo>
                  <a:lnTo>
                    <a:pt x="1083094" y="2069071"/>
                  </a:lnTo>
                  <a:lnTo>
                    <a:pt x="1140142" y="2005279"/>
                  </a:lnTo>
                  <a:lnTo>
                    <a:pt x="1159002" y="1983092"/>
                  </a:lnTo>
                  <a:lnTo>
                    <a:pt x="1164564" y="1977009"/>
                  </a:lnTo>
                  <a:lnTo>
                    <a:pt x="1169530" y="1970468"/>
                  </a:lnTo>
                  <a:lnTo>
                    <a:pt x="1173873" y="1963458"/>
                  </a:lnTo>
                  <a:close/>
                </a:path>
              </a:pathLst>
            </a:custGeom>
            <a:solidFill>
              <a:srgbClr val="DFDF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/>
          <p:nvPr/>
        </p:nvSpPr>
        <p:spPr>
          <a:xfrm>
            <a:off x="4002354" y="700582"/>
            <a:ext cx="567690" cy="970915"/>
          </a:xfrm>
          <a:custGeom>
            <a:avLst/>
            <a:gdLst/>
            <a:ahLst/>
            <a:cxnLst/>
            <a:rect l="l" t="t" r="r" b="b"/>
            <a:pathLst>
              <a:path w="567689" h="970914">
                <a:moveTo>
                  <a:pt x="560222" y="767029"/>
                </a:moveTo>
                <a:lnTo>
                  <a:pt x="415010" y="722388"/>
                </a:lnTo>
                <a:lnTo>
                  <a:pt x="407073" y="740867"/>
                </a:lnTo>
                <a:lnTo>
                  <a:pt x="380047" y="778725"/>
                </a:lnTo>
                <a:lnTo>
                  <a:pt x="329145" y="809574"/>
                </a:lnTo>
                <a:lnTo>
                  <a:pt x="249567" y="807046"/>
                </a:lnTo>
                <a:lnTo>
                  <a:pt x="240474" y="804164"/>
                </a:lnTo>
                <a:lnTo>
                  <a:pt x="199923" y="779919"/>
                </a:lnTo>
                <a:lnTo>
                  <a:pt x="171462" y="742213"/>
                </a:lnTo>
                <a:lnTo>
                  <a:pt x="159258" y="696506"/>
                </a:lnTo>
                <a:lnTo>
                  <a:pt x="158788" y="688441"/>
                </a:lnTo>
                <a:lnTo>
                  <a:pt x="158788" y="680389"/>
                </a:lnTo>
                <a:lnTo>
                  <a:pt x="165938" y="640892"/>
                </a:lnTo>
                <a:lnTo>
                  <a:pt x="184353" y="605180"/>
                </a:lnTo>
                <a:lnTo>
                  <a:pt x="239395" y="560006"/>
                </a:lnTo>
                <a:lnTo>
                  <a:pt x="283083" y="548525"/>
                </a:lnTo>
                <a:lnTo>
                  <a:pt x="337096" y="552183"/>
                </a:lnTo>
                <a:lnTo>
                  <a:pt x="401332" y="576135"/>
                </a:lnTo>
                <a:lnTo>
                  <a:pt x="503542" y="248818"/>
                </a:lnTo>
                <a:lnTo>
                  <a:pt x="359968" y="204190"/>
                </a:lnTo>
                <a:lnTo>
                  <a:pt x="300456" y="395960"/>
                </a:lnTo>
                <a:lnTo>
                  <a:pt x="265341" y="397738"/>
                </a:lnTo>
                <a:lnTo>
                  <a:pt x="182892" y="418261"/>
                </a:lnTo>
                <a:lnTo>
                  <a:pt x="87490" y="480390"/>
                </a:lnTo>
                <a:lnTo>
                  <a:pt x="13462" y="606933"/>
                </a:lnTo>
                <a:lnTo>
                  <a:pt x="495" y="667537"/>
                </a:lnTo>
                <a:lnTo>
                  <a:pt x="0" y="722058"/>
                </a:lnTo>
                <a:lnTo>
                  <a:pt x="9956" y="770597"/>
                </a:lnTo>
                <a:lnTo>
                  <a:pt x="28359" y="813295"/>
                </a:lnTo>
                <a:lnTo>
                  <a:pt x="53200" y="850265"/>
                </a:lnTo>
                <a:lnTo>
                  <a:pt x="82473" y="881634"/>
                </a:lnTo>
                <a:lnTo>
                  <a:pt x="114173" y="907503"/>
                </a:lnTo>
                <a:lnTo>
                  <a:pt x="146291" y="928027"/>
                </a:lnTo>
                <a:lnTo>
                  <a:pt x="203746" y="953452"/>
                </a:lnTo>
                <a:lnTo>
                  <a:pt x="251142" y="965111"/>
                </a:lnTo>
                <a:lnTo>
                  <a:pt x="318731" y="970826"/>
                </a:lnTo>
                <a:lnTo>
                  <a:pt x="356755" y="967625"/>
                </a:lnTo>
                <a:lnTo>
                  <a:pt x="395820" y="958342"/>
                </a:lnTo>
                <a:lnTo>
                  <a:pt x="434606" y="941438"/>
                </a:lnTo>
                <a:lnTo>
                  <a:pt x="471766" y="915390"/>
                </a:lnTo>
                <a:lnTo>
                  <a:pt x="505980" y="878662"/>
                </a:lnTo>
                <a:lnTo>
                  <a:pt x="535914" y="829716"/>
                </a:lnTo>
                <a:lnTo>
                  <a:pt x="560222" y="767029"/>
                </a:lnTo>
                <a:close/>
              </a:path>
              <a:path w="567689" h="970914">
                <a:moveTo>
                  <a:pt x="567588" y="45466"/>
                </a:moveTo>
                <a:lnTo>
                  <a:pt x="421868" y="0"/>
                </a:lnTo>
                <a:lnTo>
                  <a:pt x="379412" y="136067"/>
                </a:lnTo>
                <a:lnTo>
                  <a:pt x="525132" y="181533"/>
                </a:lnTo>
                <a:lnTo>
                  <a:pt x="567588" y="45466"/>
                </a:lnTo>
                <a:close/>
              </a:path>
            </a:pathLst>
          </a:custGeom>
          <a:solidFill>
            <a:srgbClr val="F5F5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960416" y="957808"/>
            <a:ext cx="224790" cy="377190"/>
          </a:xfrm>
          <a:custGeom>
            <a:avLst/>
            <a:gdLst/>
            <a:ahLst/>
            <a:cxnLst/>
            <a:rect l="l" t="t" r="r" b="b"/>
            <a:pathLst>
              <a:path w="224789" h="377190">
                <a:moveTo>
                  <a:pt x="223126" y="361327"/>
                </a:moveTo>
                <a:lnTo>
                  <a:pt x="208470" y="306641"/>
                </a:lnTo>
                <a:lnTo>
                  <a:pt x="149872" y="322338"/>
                </a:lnTo>
                <a:lnTo>
                  <a:pt x="164541" y="377037"/>
                </a:lnTo>
                <a:lnTo>
                  <a:pt x="223126" y="361327"/>
                </a:lnTo>
                <a:close/>
              </a:path>
              <a:path w="224789" h="377190">
                <a:moveTo>
                  <a:pt x="224180" y="110909"/>
                </a:moveTo>
                <a:lnTo>
                  <a:pt x="193408" y="30822"/>
                </a:lnTo>
                <a:lnTo>
                  <a:pt x="155117" y="6642"/>
                </a:lnTo>
                <a:lnTo>
                  <a:pt x="114973" y="0"/>
                </a:lnTo>
                <a:lnTo>
                  <a:pt x="83172" y="3644"/>
                </a:lnTo>
                <a:lnTo>
                  <a:pt x="56121" y="13042"/>
                </a:lnTo>
                <a:lnTo>
                  <a:pt x="23075" y="35725"/>
                </a:lnTo>
                <a:lnTo>
                  <a:pt x="0" y="76517"/>
                </a:lnTo>
                <a:lnTo>
                  <a:pt x="2832" y="140233"/>
                </a:lnTo>
                <a:lnTo>
                  <a:pt x="60998" y="125349"/>
                </a:lnTo>
                <a:lnTo>
                  <a:pt x="60109" y="122047"/>
                </a:lnTo>
                <a:lnTo>
                  <a:pt x="59563" y="118694"/>
                </a:lnTo>
                <a:lnTo>
                  <a:pt x="59143" y="111861"/>
                </a:lnTo>
                <a:lnTo>
                  <a:pt x="59270" y="108458"/>
                </a:lnTo>
                <a:lnTo>
                  <a:pt x="60210" y="101688"/>
                </a:lnTo>
                <a:lnTo>
                  <a:pt x="82943" y="68872"/>
                </a:lnTo>
                <a:lnTo>
                  <a:pt x="108445" y="60261"/>
                </a:lnTo>
                <a:lnTo>
                  <a:pt x="118567" y="60413"/>
                </a:lnTo>
                <a:lnTo>
                  <a:pt x="157327" y="87312"/>
                </a:lnTo>
                <a:lnTo>
                  <a:pt x="162763" y="109791"/>
                </a:lnTo>
                <a:lnTo>
                  <a:pt x="162725" y="116065"/>
                </a:lnTo>
                <a:lnTo>
                  <a:pt x="141579" y="155702"/>
                </a:lnTo>
                <a:lnTo>
                  <a:pt x="96113" y="171323"/>
                </a:lnTo>
                <a:lnTo>
                  <a:pt x="130784" y="302399"/>
                </a:lnTo>
                <a:lnTo>
                  <a:pt x="188214" y="287515"/>
                </a:lnTo>
                <a:lnTo>
                  <a:pt x="167970" y="210743"/>
                </a:lnTo>
                <a:lnTo>
                  <a:pt x="173380" y="207492"/>
                </a:lnTo>
                <a:lnTo>
                  <a:pt x="204355" y="176390"/>
                </a:lnTo>
                <a:lnTo>
                  <a:pt x="222745" y="129768"/>
                </a:lnTo>
                <a:lnTo>
                  <a:pt x="223558" y="123532"/>
                </a:lnTo>
                <a:lnTo>
                  <a:pt x="224180" y="110909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750704" y="2529395"/>
            <a:ext cx="234950" cy="379730"/>
          </a:xfrm>
          <a:custGeom>
            <a:avLst/>
            <a:gdLst/>
            <a:ahLst/>
            <a:cxnLst/>
            <a:rect l="l" t="t" r="r" b="b"/>
            <a:pathLst>
              <a:path w="234950" h="379730">
                <a:moveTo>
                  <a:pt x="75996" y="326440"/>
                </a:moveTo>
                <a:lnTo>
                  <a:pt x="19202" y="305866"/>
                </a:lnTo>
                <a:lnTo>
                  <a:pt x="0" y="358889"/>
                </a:lnTo>
                <a:lnTo>
                  <a:pt x="56794" y="379463"/>
                </a:lnTo>
                <a:lnTo>
                  <a:pt x="75996" y="326440"/>
                </a:lnTo>
                <a:close/>
              </a:path>
              <a:path w="234950" h="379730">
                <a:moveTo>
                  <a:pt x="234746" y="92760"/>
                </a:moveTo>
                <a:lnTo>
                  <a:pt x="217055" y="51142"/>
                </a:lnTo>
                <a:lnTo>
                  <a:pt x="187833" y="22898"/>
                </a:lnTo>
                <a:lnTo>
                  <a:pt x="131673" y="114"/>
                </a:lnTo>
                <a:lnTo>
                  <a:pt x="91478" y="0"/>
                </a:lnTo>
                <a:lnTo>
                  <a:pt x="49250" y="20447"/>
                </a:lnTo>
                <a:lnTo>
                  <a:pt x="15328" y="74447"/>
                </a:lnTo>
                <a:lnTo>
                  <a:pt x="71856" y="94830"/>
                </a:lnTo>
                <a:lnTo>
                  <a:pt x="73050" y="91630"/>
                </a:lnTo>
                <a:lnTo>
                  <a:pt x="74536" y="88582"/>
                </a:lnTo>
                <a:lnTo>
                  <a:pt x="105410" y="63398"/>
                </a:lnTo>
                <a:lnTo>
                  <a:pt x="122275" y="61379"/>
                </a:lnTo>
                <a:lnTo>
                  <a:pt x="125653" y="61645"/>
                </a:lnTo>
                <a:lnTo>
                  <a:pt x="165709" y="86055"/>
                </a:lnTo>
                <a:lnTo>
                  <a:pt x="172326" y="116128"/>
                </a:lnTo>
                <a:lnTo>
                  <a:pt x="171475" y="122402"/>
                </a:lnTo>
                <a:lnTo>
                  <a:pt x="138582" y="162204"/>
                </a:lnTo>
                <a:lnTo>
                  <a:pt x="121107" y="165925"/>
                </a:lnTo>
                <a:lnTo>
                  <a:pt x="99720" y="163487"/>
                </a:lnTo>
                <a:lnTo>
                  <a:pt x="74688" y="152857"/>
                </a:lnTo>
                <a:lnTo>
                  <a:pt x="28409" y="280365"/>
                </a:lnTo>
                <a:lnTo>
                  <a:pt x="84353" y="300596"/>
                </a:lnTo>
                <a:lnTo>
                  <a:pt x="111429" y="226199"/>
                </a:lnTo>
                <a:lnTo>
                  <a:pt x="117741" y="226593"/>
                </a:lnTo>
                <a:lnTo>
                  <a:pt x="160934" y="218630"/>
                </a:lnTo>
                <a:lnTo>
                  <a:pt x="202603" y="190779"/>
                </a:lnTo>
                <a:lnTo>
                  <a:pt x="226479" y="153924"/>
                </a:lnTo>
                <a:lnTo>
                  <a:pt x="228523" y="147942"/>
                </a:lnTo>
                <a:lnTo>
                  <a:pt x="234746" y="9276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743782" y="2924631"/>
            <a:ext cx="515620" cy="807720"/>
          </a:xfrm>
          <a:custGeom>
            <a:avLst/>
            <a:gdLst/>
            <a:ahLst/>
            <a:cxnLst/>
            <a:rect l="l" t="t" r="r" b="b"/>
            <a:pathLst>
              <a:path w="515620" h="807720">
                <a:moveTo>
                  <a:pt x="484619" y="268579"/>
                </a:moveTo>
                <a:lnTo>
                  <a:pt x="467525" y="146088"/>
                </a:lnTo>
                <a:lnTo>
                  <a:pt x="441350" y="94716"/>
                </a:lnTo>
                <a:lnTo>
                  <a:pt x="409092" y="56235"/>
                </a:lnTo>
                <a:lnTo>
                  <a:pt x="372529" y="29083"/>
                </a:lnTo>
                <a:lnTo>
                  <a:pt x="333387" y="11696"/>
                </a:lnTo>
                <a:lnTo>
                  <a:pt x="293408" y="2514"/>
                </a:lnTo>
                <a:lnTo>
                  <a:pt x="254355" y="0"/>
                </a:lnTo>
                <a:lnTo>
                  <a:pt x="217957" y="2565"/>
                </a:lnTo>
                <a:lnTo>
                  <a:pt x="160147" y="16789"/>
                </a:lnTo>
                <a:lnTo>
                  <a:pt x="112407" y="39662"/>
                </a:lnTo>
                <a:lnTo>
                  <a:pt x="53975" y="84963"/>
                </a:lnTo>
                <a:lnTo>
                  <a:pt x="28435" y="117475"/>
                </a:lnTo>
                <a:lnTo>
                  <a:pt x="9410" y="157314"/>
                </a:lnTo>
                <a:lnTo>
                  <a:pt x="0" y="205092"/>
                </a:lnTo>
                <a:lnTo>
                  <a:pt x="3238" y="261366"/>
                </a:lnTo>
                <a:lnTo>
                  <a:pt x="22225" y="326707"/>
                </a:lnTo>
                <a:lnTo>
                  <a:pt x="141249" y="280581"/>
                </a:lnTo>
                <a:lnTo>
                  <a:pt x="136829" y="264236"/>
                </a:lnTo>
                <a:lnTo>
                  <a:pt x="134874" y="225107"/>
                </a:lnTo>
                <a:lnTo>
                  <a:pt x="152361" y="178079"/>
                </a:lnTo>
                <a:lnTo>
                  <a:pt x="206273" y="138049"/>
                </a:lnTo>
                <a:lnTo>
                  <a:pt x="245275" y="129832"/>
                </a:lnTo>
                <a:lnTo>
                  <a:pt x="253263" y="130009"/>
                </a:lnTo>
                <a:lnTo>
                  <a:pt x="291807" y="140017"/>
                </a:lnTo>
                <a:lnTo>
                  <a:pt x="323799" y="163791"/>
                </a:lnTo>
                <a:lnTo>
                  <a:pt x="345719" y="197561"/>
                </a:lnTo>
                <a:lnTo>
                  <a:pt x="354647" y="237007"/>
                </a:lnTo>
                <a:lnTo>
                  <a:pt x="354457" y="250431"/>
                </a:lnTo>
                <a:lnTo>
                  <a:pt x="341909" y="295579"/>
                </a:lnTo>
                <a:lnTo>
                  <a:pt x="319024" y="326123"/>
                </a:lnTo>
                <a:lnTo>
                  <a:pt x="281381" y="352018"/>
                </a:lnTo>
                <a:lnTo>
                  <a:pt x="226352" y="369697"/>
                </a:lnTo>
                <a:lnTo>
                  <a:pt x="330504" y="639445"/>
                </a:lnTo>
                <a:lnTo>
                  <a:pt x="449529" y="593915"/>
                </a:lnTo>
                <a:lnTo>
                  <a:pt x="388518" y="435914"/>
                </a:lnTo>
                <a:lnTo>
                  <a:pt x="410679" y="416356"/>
                </a:lnTo>
                <a:lnTo>
                  <a:pt x="454190" y="359625"/>
                </a:lnTo>
                <a:lnTo>
                  <a:pt x="484619" y="268579"/>
                </a:lnTo>
                <a:close/>
              </a:path>
              <a:path w="515620" h="807720">
                <a:moveTo>
                  <a:pt x="515289" y="760996"/>
                </a:moveTo>
                <a:lnTo>
                  <a:pt x="472071" y="648817"/>
                </a:lnTo>
                <a:lnTo>
                  <a:pt x="351980" y="695083"/>
                </a:lnTo>
                <a:lnTo>
                  <a:pt x="395198" y="807262"/>
                </a:lnTo>
                <a:lnTo>
                  <a:pt x="515289" y="760996"/>
                </a:lnTo>
                <a:close/>
              </a:path>
            </a:pathLst>
          </a:custGeom>
          <a:solidFill>
            <a:srgbClr val="F5F5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9463227" y="3364801"/>
            <a:ext cx="365125" cy="572135"/>
          </a:xfrm>
          <a:custGeom>
            <a:avLst/>
            <a:gdLst/>
            <a:ahLst/>
            <a:cxnLst/>
            <a:rect l="l" t="t" r="r" b="b"/>
            <a:pathLst>
              <a:path w="365125" h="572135">
                <a:moveTo>
                  <a:pt x="115697" y="79413"/>
                </a:moveTo>
                <a:lnTo>
                  <a:pt x="85102" y="0"/>
                </a:lnTo>
                <a:lnTo>
                  <a:pt x="0" y="32791"/>
                </a:lnTo>
                <a:lnTo>
                  <a:pt x="30594" y="112204"/>
                </a:lnTo>
                <a:lnTo>
                  <a:pt x="115697" y="79413"/>
                </a:lnTo>
                <a:close/>
              </a:path>
              <a:path w="365125" h="572135">
                <a:moveTo>
                  <a:pt x="364515" y="398780"/>
                </a:moveTo>
                <a:lnTo>
                  <a:pt x="349364" y="340461"/>
                </a:lnTo>
                <a:lnTo>
                  <a:pt x="264566" y="373049"/>
                </a:lnTo>
                <a:lnTo>
                  <a:pt x="267690" y="384644"/>
                </a:lnTo>
                <a:lnTo>
                  <a:pt x="269062" y="412394"/>
                </a:lnTo>
                <a:lnTo>
                  <a:pt x="218440" y="474065"/>
                </a:lnTo>
                <a:lnTo>
                  <a:pt x="188899" y="480212"/>
                </a:lnTo>
                <a:lnTo>
                  <a:pt x="181381" y="479742"/>
                </a:lnTo>
                <a:lnTo>
                  <a:pt x="140296" y="461518"/>
                </a:lnTo>
                <a:lnTo>
                  <a:pt x="116420" y="422884"/>
                </a:lnTo>
                <a:lnTo>
                  <a:pt x="113309" y="404012"/>
                </a:lnTo>
                <a:lnTo>
                  <a:pt x="113461" y="394512"/>
                </a:lnTo>
                <a:lnTo>
                  <a:pt x="138620" y="340842"/>
                </a:lnTo>
                <a:lnTo>
                  <a:pt x="204012" y="310565"/>
                </a:lnTo>
                <a:lnTo>
                  <a:pt x="131102" y="118783"/>
                </a:lnTo>
                <a:lnTo>
                  <a:pt x="47193" y="151066"/>
                </a:lnTo>
                <a:lnTo>
                  <a:pt x="90347" y="263093"/>
                </a:lnTo>
                <a:lnTo>
                  <a:pt x="79362" y="272237"/>
                </a:lnTo>
                <a:lnTo>
                  <a:pt x="51346" y="304546"/>
                </a:lnTo>
                <a:lnTo>
                  <a:pt x="31991" y="342684"/>
                </a:lnTo>
                <a:lnTo>
                  <a:pt x="22440" y="384365"/>
                </a:lnTo>
                <a:lnTo>
                  <a:pt x="21551" y="398627"/>
                </a:lnTo>
                <a:lnTo>
                  <a:pt x="21831" y="412915"/>
                </a:lnTo>
                <a:lnTo>
                  <a:pt x="29565" y="454977"/>
                </a:lnTo>
                <a:lnTo>
                  <a:pt x="63804" y="519506"/>
                </a:lnTo>
                <a:lnTo>
                  <a:pt x="101473" y="551319"/>
                </a:lnTo>
                <a:lnTo>
                  <a:pt x="143294" y="567575"/>
                </a:lnTo>
                <a:lnTo>
                  <a:pt x="185089" y="571982"/>
                </a:lnTo>
                <a:lnTo>
                  <a:pt x="222732" y="568236"/>
                </a:lnTo>
                <a:lnTo>
                  <a:pt x="271894" y="551268"/>
                </a:lnTo>
                <a:lnTo>
                  <a:pt x="324129" y="514591"/>
                </a:lnTo>
                <a:lnTo>
                  <a:pt x="362267" y="446659"/>
                </a:lnTo>
                <a:lnTo>
                  <a:pt x="364515" y="398780"/>
                </a:lnTo>
                <a:close/>
              </a:path>
            </a:pathLst>
          </a:custGeom>
          <a:solidFill>
            <a:srgbClr val="F5F5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482885" y="6995242"/>
            <a:ext cx="2542540" cy="0"/>
          </a:xfrm>
          <a:custGeom>
            <a:avLst/>
            <a:gdLst/>
            <a:ahLst/>
            <a:cxnLst/>
            <a:rect l="l" t="t" r="r" b="b"/>
            <a:pathLst>
              <a:path w="2542540">
                <a:moveTo>
                  <a:pt x="0" y="0"/>
                </a:moveTo>
                <a:lnTo>
                  <a:pt x="2542063" y="0"/>
                </a:lnTo>
                <a:lnTo>
                  <a:pt x="0" y="0"/>
                </a:lnTo>
                <a:close/>
              </a:path>
            </a:pathLst>
          </a:custGeom>
          <a:solidFill>
            <a:srgbClr val="2532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243163" y="6995242"/>
            <a:ext cx="2809240" cy="0"/>
          </a:xfrm>
          <a:custGeom>
            <a:avLst/>
            <a:gdLst/>
            <a:ahLst/>
            <a:cxnLst/>
            <a:rect l="l" t="t" r="r" b="b"/>
            <a:pathLst>
              <a:path w="2809240">
                <a:moveTo>
                  <a:pt x="0" y="0"/>
                </a:moveTo>
                <a:lnTo>
                  <a:pt x="2808975" y="0"/>
                </a:lnTo>
                <a:lnTo>
                  <a:pt x="0" y="0"/>
                </a:lnTo>
                <a:close/>
              </a:path>
            </a:pathLst>
          </a:custGeom>
          <a:solidFill>
            <a:srgbClr val="25323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5" name="object 15"/>
          <p:cNvGrpSpPr/>
          <p:nvPr/>
        </p:nvGrpSpPr>
        <p:grpSpPr>
          <a:xfrm>
            <a:off x="3854186" y="900135"/>
            <a:ext cx="5789295" cy="6099810"/>
            <a:chOff x="3854186" y="900135"/>
            <a:chExt cx="5789295" cy="6099810"/>
          </a:xfrm>
        </p:grpSpPr>
        <p:sp>
          <p:nvSpPr>
            <p:cNvPr id="16" name="object 16"/>
            <p:cNvSpPr/>
            <p:nvPr/>
          </p:nvSpPr>
          <p:spPr>
            <a:xfrm>
              <a:off x="9096807" y="1146987"/>
              <a:ext cx="222250" cy="379095"/>
            </a:xfrm>
            <a:custGeom>
              <a:avLst/>
              <a:gdLst/>
              <a:ahLst/>
              <a:cxnLst/>
              <a:rect l="l" t="t" r="r" b="b"/>
              <a:pathLst>
                <a:path w="222250" h="379094">
                  <a:moveTo>
                    <a:pt x="140906" y="0"/>
                  </a:moveTo>
                  <a:lnTo>
                    <a:pt x="81534" y="0"/>
                  </a:lnTo>
                  <a:lnTo>
                    <a:pt x="81534" y="55499"/>
                  </a:lnTo>
                  <a:lnTo>
                    <a:pt x="140906" y="55499"/>
                  </a:lnTo>
                  <a:lnTo>
                    <a:pt x="140906" y="0"/>
                  </a:lnTo>
                  <a:close/>
                </a:path>
                <a:path w="222250" h="379094">
                  <a:moveTo>
                    <a:pt x="221843" y="268998"/>
                  </a:moveTo>
                  <a:lnTo>
                    <a:pt x="162331" y="268998"/>
                  </a:lnTo>
                  <a:lnTo>
                    <a:pt x="162344" y="272364"/>
                  </a:lnTo>
                  <a:lnTo>
                    <a:pt x="162026" y="275717"/>
                  </a:lnTo>
                  <a:lnTo>
                    <a:pt x="142214" y="309740"/>
                  </a:lnTo>
                  <a:lnTo>
                    <a:pt x="105714" y="319900"/>
                  </a:lnTo>
                  <a:lnTo>
                    <a:pt x="100825" y="319316"/>
                  </a:lnTo>
                  <a:lnTo>
                    <a:pt x="68529" y="297992"/>
                  </a:lnTo>
                  <a:lnTo>
                    <a:pt x="59880" y="273075"/>
                  </a:lnTo>
                  <a:lnTo>
                    <a:pt x="61341" y="256184"/>
                  </a:lnTo>
                  <a:lnTo>
                    <a:pt x="93294" y="219951"/>
                  </a:lnTo>
                  <a:lnTo>
                    <a:pt x="113804" y="215036"/>
                  </a:lnTo>
                  <a:lnTo>
                    <a:pt x="140449" y="216471"/>
                  </a:lnTo>
                  <a:lnTo>
                    <a:pt x="140449" y="82575"/>
                  </a:lnTo>
                  <a:lnTo>
                    <a:pt x="81978" y="82575"/>
                  </a:lnTo>
                  <a:lnTo>
                    <a:pt x="81978" y="160832"/>
                  </a:lnTo>
                  <a:lnTo>
                    <a:pt x="73152" y="163817"/>
                  </a:lnTo>
                  <a:lnTo>
                    <a:pt x="34340" y="188760"/>
                  </a:lnTo>
                  <a:lnTo>
                    <a:pt x="8559" y="227012"/>
                  </a:lnTo>
                  <a:lnTo>
                    <a:pt x="0" y="272415"/>
                  </a:lnTo>
                  <a:lnTo>
                    <a:pt x="12661" y="325615"/>
                  </a:lnTo>
                  <a:lnTo>
                    <a:pt x="43002" y="358228"/>
                  </a:lnTo>
                  <a:lnTo>
                    <a:pt x="79590" y="374599"/>
                  </a:lnTo>
                  <a:lnTo>
                    <a:pt x="110998" y="379095"/>
                  </a:lnTo>
                  <a:lnTo>
                    <a:pt x="139217" y="376847"/>
                  </a:lnTo>
                  <a:lnTo>
                    <a:pt x="176403" y="363486"/>
                  </a:lnTo>
                  <a:lnTo>
                    <a:pt x="208597" y="330403"/>
                  </a:lnTo>
                  <a:lnTo>
                    <a:pt x="221843" y="268998"/>
                  </a:lnTo>
                  <a:close/>
                </a:path>
              </a:pathLst>
            </a:custGeom>
            <a:solidFill>
              <a:srgbClr val="ED21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8772181" y="900135"/>
              <a:ext cx="871219" cy="872490"/>
            </a:xfrm>
            <a:custGeom>
              <a:avLst/>
              <a:gdLst/>
              <a:ahLst/>
              <a:cxnLst/>
              <a:rect l="l" t="t" r="r" b="b"/>
              <a:pathLst>
                <a:path w="871220" h="872489">
                  <a:moveTo>
                    <a:pt x="71230" y="675397"/>
                  </a:moveTo>
                  <a:lnTo>
                    <a:pt x="42829" y="624840"/>
                  </a:lnTo>
                  <a:lnTo>
                    <a:pt x="20802" y="570230"/>
                  </a:lnTo>
                  <a:lnTo>
                    <a:pt x="6414" y="511810"/>
                  </a:lnTo>
                  <a:lnTo>
                    <a:pt x="0" y="453390"/>
                  </a:lnTo>
                  <a:lnTo>
                    <a:pt x="45" y="427990"/>
                  </a:lnTo>
                  <a:lnTo>
                    <a:pt x="138" y="425450"/>
                  </a:lnTo>
                  <a:lnTo>
                    <a:pt x="668" y="416560"/>
                  </a:lnTo>
                  <a:lnTo>
                    <a:pt x="743" y="415290"/>
                  </a:lnTo>
                  <a:lnTo>
                    <a:pt x="1018" y="407670"/>
                  </a:lnTo>
                  <a:lnTo>
                    <a:pt x="1063" y="406400"/>
                  </a:lnTo>
                  <a:lnTo>
                    <a:pt x="1691" y="397510"/>
                  </a:lnTo>
                  <a:lnTo>
                    <a:pt x="10230" y="342900"/>
                  </a:lnTo>
                  <a:lnTo>
                    <a:pt x="32249" y="273050"/>
                  </a:lnTo>
                  <a:lnTo>
                    <a:pt x="64983" y="209550"/>
                  </a:lnTo>
                  <a:lnTo>
                    <a:pt x="105823" y="152400"/>
                  </a:lnTo>
                  <a:lnTo>
                    <a:pt x="154572" y="104140"/>
                  </a:lnTo>
                  <a:lnTo>
                    <a:pt x="208802" y="64770"/>
                  </a:lnTo>
                  <a:lnTo>
                    <a:pt x="267122" y="34290"/>
                  </a:lnTo>
                  <a:lnTo>
                    <a:pt x="327527" y="13970"/>
                  </a:lnTo>
                  <a:lnTo>
                    <a:pt x="389506" y="1270"/>
                  </a:lnTo>
                  <a:lnTo>
                    <a:pt x="396771" y="1270"/>
                  </a:lnTo>
                  <a:lnTo>
                    <a:pt x="404217" y="0"/>
                  </a:lnTo>
                  <a:lnTo>
                    <a:pt x="463912" y="0"/>
                  </a:lnTo>
                  <a:lnTo>
                    <a:pt x="478775" y="1270"/>
                  </a:lnTo>
                  <a:lnTo>
                    <a:pt x="503339" y="3810"/>
                  </a:lnTo>
                  <a:lnTo>
                    <a:pt x="521546" y="7620"/>
                  </a:lnTo>
                  <a:lnTo>
                    <a:pt x="419709" y="7620"/>
                  </a:lnTo>
                  <a:lnTo>
                    <a:pt x="412319" y="8890"/>
                  </a:lnTo>
                  <a:lnTo>
                    <a:pt x="397427" y="8890"/>
                  </a:lnTo>
                  <a:lnTo>
                    <a:pt x="360197" y="15240"/>
                  </a:lnTo>
                  <a:lnTo>
                    <a:pt x="299546" y="30480"/>
                  </a:lnTo>
                  <a:lnTo>
                    <a:pt x="241916" y="55880"/>
                  </a:lnTo>
                  <a:lnTo>
                    <a:pt x="185999" y="90170"/>
                  </a:lnTo>
                  <a:lnTo>
                    <a:pt x="135687" y="133350"/>
                  </a:lnTo>
                  <a:lnTo>
                    <a:pt x="91589" y="185420"/>
                  </a:lnTo>
                  <a:lnTo>
                    <a:pt x="56089" y="245110"/>
                  </a:lnTo>
                  <a:lnTo>
                    <a:pt x="29274" y="309880"/>
                  </a:lnTo>
                  <a:lnTo>
                    <a:pt x="14579" y="379730"/>
                  </a:lnTo>
                  <a:lnTo>
                    <a:pt x="11603" y="416560"/>
                  </a:lnTo>
                  <a:lnTo>
                    <a:pt x="10998" y="425450"/>
                  </a:lnTo>
                  <a:lnTo>
                    <a:pt x="10905" y="427990"/>
                  </a:lnTo>
                  <a:lnTo>
                    <a:pt x="10812" y="430530"/>
                  </a:lnTo>
                  <a:lnTo>
                    <a:pt x="10719" y="433070"/>
                  </a:lnTo>
                  <a:lnTo>
                    <a:pt x="12000" y="471170"/>
                  </a:lnTo>
                  <a:lnTo>
                    <a:pt x="20084" y="525780"/>
                  </a:lnTo>
                  <a:lnTo>
                    <a:pt x="30277" y="563880"/>
                  </a:lnTo>
                  <a:lnTo>
                    <a:pt x="43891" y="601980"/>
                  </a:lnTo>
                  <a:lnTo>
                    <a:pt x="60926" y="637540"/>
                  </a:lnTo>
                  <a:lnTo>
                    <a:pt x="81969" y="673100"/>
                  </a:lnTo>
                  <a:lnTo>
                    <a:pt x="72158" y="673100"/>
                  </a:lnTo>
                  <a:lnTo>
                    <a:pt x="71230" y="675397"/>
                  </a:lnTo>
                  <a:close/>
                </a:path>
                <a:path w="871220" h="872489">
                  <a:moveTo>
                    <a:pt x="870960" y="435610"/>
                  </a:moveTo>
                  <a:lnTo>
                    <a:pt x="870377" y="433070"/>
                  </a:lnTo>
                  <a:lnTo>
                    <a:pt x="870228" y="430530"/>
                  </a:lnTo>
                  <a:lnTo>
                    <a:pt x="870514" y="427990"/>
                  </a:lnTo>
                  <a:lnTo>
                    <a:pt x="870068" y="422910"/>
                  </a:lnTo>
                  <a:lnTo>
                    <a:pt x="868877" y="415290"/>
                  </a:lnTo>
                  <a:lnTo>
                    <a:pt x="868877" y="406400"/>
                  </a:lnTo>
                  <a:lnTo>
                    <a:pt x="868431" y="401320"/>
                  </a:lnTo>
                  <a:lnTo>
                    <a:pt x="868654" y="397510"/>
                  </a:lnTo>
                  <a:lnTo>
                    <a:pt x="868729" y="396240"/>
                  </a:lnTo>
                  <a:lnTo>
                    <a:pt x="866646" y="383540"/>
                  </a:lnTo>
                  <a:lnTo>
                    <a:pt x="865753" y="378460"/>
                  </a:lnTo>
                  <a:lnTo>
                    <a:pt x="863373" y="363220"/>
                  </a:lnTo>
                  <a:lnTo>
                    <a:pt x="854148" y="323850"/>
                  </a:lnTo>
                  <a:lnTo>
                    <a:pt x="831843" y="260350"/>
                  </a:lnTo>
                  <a:lnTo>
                    <a:pt x="799695" y="203200"/>
                  </a:lnTo>
                  <a:lnTo>
                    <a:pt x="770996" y="163830"/>
                  </a:lnTo>
                  <a:lnTo>
                    <a:pt x="738033" y="128270"/>
                  </a:lnTo>
                  <a:lnTo>
                    <a:pt x="701257" y="96520"/>
                  </a:lnTo>
                  <a:lnTo>
                    <a:pt x="661118" y="68580"/>
                  </a:lnTo>
                  <a:lnTo>
                    <a:pt x="618151" y="45720"/>
                  </a:lnTo>
                  <a:lnTo>
                    <a:pt x="572893" y="27940"/>
                  </a:lnTo>
                  <a:lnTo>
                    <a:pt x="502048" y="11430"/>
                  </a:lnTo>
                  <a:lnTo>
                    <a:pt x="463352" y="7620"/>
                  </a:lnTo>
                  <a:lnTo>
                    <a:pt x="521546" y="7620"/>
                  </a:lnTo>
                  <a:lnTo>
                    <a:pt x="598551" y="29210"/>
                  </a:lnTo>
                  <a:lnTo>
                    <a:pt x="643276" y="50800"/>
                  </a:lnTo>
                  <a:lnTo>
                    <a:pt x="685483" y="76200"/>
                  </a:lnTo>
                  <a:lnTo>
                    <a:pt x="724349" y="106680"/>
                  </a:lnTo>
                  <a:lnTo>
                    <a:pt x="759621" y="140970"/>
                  </a:lnTo>
                  <a:lnTo>
                    <a:pt x="790610" y="179070"/>
                  </a:lnTo>
                  <a:lnTo>
                    <a:pt x="821630" y="228600"/>
                  </a:lnTo>
                  <a:lnTo>
                    <a:pt x="848410" y="290830"/>
                  </a:lnTo>
                  <a:lnTo>
                    <a:pt x="864265" y="347980"/>
                  </a:lnTo>
                  <a:lnTo>
                    <a:pt x="866497" y="364490"/>
                  </a:lnTo>
                  <a:lnTo>
                    <a:pt x="868580" y="377190"/>
                  </a:lnTo>
                  <a:lnTo>
                    <a:pt x="869473" y="384810"/>
                  </a:lnTo>
                  <a:lnTo>
                    <a:pt x="870960" y="396240"/>
                  </a:lnTo>
                  <a:lnTo>
                    <a:pt x="870960" y="435610"/>
                  </a:lnTo>
                  <a:close/>
                </a:path>
                <a:path w="871220" h="872489">
                  <a:moveTo>
                    <a:pt x="870663" y="440690"/>
                  </a:moveTo>
                  <a:lnTo>
                    <a:pt x="870434" y="439420"/>
                  </a:lnTo>
                  <a:lnTo>
                    <a:pt x="870434" y="438150"/>
                  </a:lnTo>
                  <a:lnTo>
                    <a:pt x="870663" y="436880"/>
                  </a:lnTo>
                  <a:lnTo>
                    <a:pt x="870663" y="440690"/>
                  </a:lnTo>
                  <a:close/>
                </a:path>
                <a:path w="871220" h="872489">
                  <a:moveTo>
                    <a:pt x="523707" y="864870"/>
                  </a:moveTo>
                  <a:lnTo>
                    <a:pt x="455862" y="864870"/>
                  </a:lnTo>
                  <a:lnTo>
                    <a:pt x="467078" y="863600"/>
                  </a:lnTo>
                  <a:lnTo>
                    <a:pt x="478256" y="863600"/>
                  </a:lnTo>
                  <a:lnTo>
                    <a:pt x="489395" y="862330"/>
                  </a:lnTo>
                  <a:lnTo>
                    <a:pt x="500496" y="859790"/>
                  </a:lnTo>
                  <a:lnTo>
                    <a:pt x="522367" y="857250"/>
                  </a:lnTo>
                  <a:lnTo>
                    <a:pt x="529509" y="855980"/>
                  </a:lnTo>
                  <a:lnTo>
                    <a:pt x="536502" y="853440"/>
                  </a:lnTo>
                  <a:lnTo>
                    <a:pt x="543494" y="852170"/>
                  </a:lnTo>
                  <a:lnTo>
                    <a:pt x="558521" y="848360"/>
                  </a:lnTo>
                  <a:lnTo>
                    <a:pt x="588049" y="838200"/>
                  </a:lnTo>
                  <a:lnTo>
                    <a:pt x="602549" y="831850"/>
                  </a:lnTo>
                  <a:lnTo>
                    <a:pt x="616836" y="826770"/>
                  </a:lnTo>
                  <a:lnTo>
                    <a:pt x="630873" y="819150"/>
                  </a:lnTo>
                  <a:lnTo>
                    <a:pt x="644658" y="812800"/>
                  </a:lnTo>
                  <a:lnTo>
                    <a:pt x="658194" y="805180"/>
                  </a:lnTo>
                  <a:lnTo>
                    <a:pt x="696982" y="778510"/>
                  </a:lnTo>
                  <a:lnTo>
                    <a:pt x="732764" y="749300"/>
                  </a:lnTo>
                  <a:lnTo>
                    <a:pt x="765100" y="715010"/>
                  </a:lnTo>
                  <a:lnTo>
                    <a:pt x="793602" y="678180"/>
                  </a:lnTo>
                  <a:lnTo>
                    <a:pt x="810321" y="651510"/>
                  </a:lnTo>
                  <a:lnTo>
                    <a:pt x="817955" y="638810"/>
                  </a:lnTo>
                  <a:lnTo>
                    <a:pt x="837878" y="596900"/>
                  </a:lnTo>
                  <a:lnTo>
                    <a:pt x="853127" y="552450"/>
                  </a:lnTo>
                  <a:lnTo>
                    <a:pt x="863521" y="506730"/>
                  </a:lnTo>
                  <a:lnTo>
                    <a:pt x="868729" y="468630"/>
                  </a:lnTo>
                  <a:lnTo>
                    <a:pt x="868580" y="461010"/>
                  </a:lnTo>
                  <a:lnTo>
                    <a:pt x="870663" y="449580"/>
                  </a:lnTo>
                  <a:lnTo>
                    <a:pt x="870663" y="461010"/>
                  </a:lnTo>
                  <a:lnTo>
                    <a:pt x="871109" y="468630"/>
                  </a:lnTo>
                  <a:lnTo>
                    <a:pt x="870663" y="477520"/>
                  </a:lnTo>
                  <a:lnTo>
                    <a:pt x="870179" y="482600"/>
                  </a:lnTo>
                  <a:lnTo>
                    <a:pt x="870058" y="483870"/>
                  </a:lnTo>
                  <a:lnTo>
                    <a:pt x="869063" y="490220"/>
                  </a:lnTo>
                  <a:lnTo>
                    <a:pt x="867901" y="499110"/>
                  </a:lnTo>
                  <a:lnTo>
                    <a:pt x="866794" y="506730"/>
                  </a:lnTo>
                  <a:lnTo>
                    <a:pt x="865902" y="513080"/>
                  </a:lnTo>
                  <a:lnTo>
                    <a:pt x="865455" y="518160"/>
                  </a:lnTo>
                  <a:lnTo>
                    <a:pt x="860694" y="538480"/>
                  </a:lnTo>
                  <a:lnTo>
                    <a:pt x="857422" y="551180"/>
                  </a:lnTo>
                  <a:lnTo>
                    <a:pt x="856083" y="558800"/>
                  </a:lnTo>
                  <a:lnTo>
                    <a:pt x="834862" y="615950"/>
                  </a:lnTo>
                  <a:lnTo>
                    <a:pt x="808305" y="665480"/>
                  </a:lnTo>
                  <a:lnTo>
                    <a:pt x="780980" y="704850"/>
                  </a:lnTo>
                  <a:lnTo>
                    <a:pt x="756204" y="734060"/>
                  </a:lnTo>
                  <a:lnTo>
                    <a:pt x="728910" y="760730"/>
                  </a:lnTo>
                  <a:lnTo>
                    <a:pt x="699416" y="784860"/>
                  </a:lnTo>
                  <a:lnTo>
                    <a:pt x="667836" y="806450"/>
                  </a:lnTo>
                  <a:lnTo>
                    <a:pt x="634538" y="825500"/>
                  </a:lnTo>
                  <a:lnTo>
                    <a:pt x="599652" y="842010"/>
                  </a:lnTo>
                  <a:lnTo>
                    <a:pt x="563583" y="853440"/>
                  </a:lnTo>
                  <a:lnTo>
                    <a:pt x="545131" y="859790"/>
                  </a:lnTo>
                  <a:lnTo>
                    <a:pt x="538585" y="861060"/>
                  </a:lnTo>
                  <a:lnTo>
                    <a:pt x="530997" y="863600"/>
                  </a:lnTo>
                  <a:lnTo>
                    <a:pt x="523707" y="864870"/>
                  </a:lnTo>
                  <a:close/>
                </a:path>
                <a:path w="871220" h="872489">
                  <a:moveTo>
                    <a:pt x="72158" y="676910"/>
                  </a:moveTo>
                  <a:lnTo>
                    <a:pt x="71230" y="675397"/>
                  </a:lnTo>
                  <a:lnTo>
                    <a:pt x="72158" y="673100"/>
                  </a:lnTo>
                  <a:lnTo>
                    <a:pt x="72158" y="676910"/>
                  </a:lnTo>
                  <a:close/>
                </a:path>
                <a:path w="871220" h="872489">
                  <a:moveTo>
                    <a:pt x="81318" y="676910"/>
                  </a:moveTo>
                  <a:lnTo>
                    <a:pt x="72158" y="676910"/>
                  </a:lnTo>
                  <a:lnTo>
                    <a:pt x="72158" y="673100"/>
                  </a:lnTo>
                  <a:lnTo>
                    <a:pt x="81969" y="673100"/>
                  </a:lnTo>
                  <a:lnTo>
                    <a:pt x="82721" y="674370"/>
                  </a:lnTo>
                  <a:lnTo>
                    <a:pt x="81828" y="675640"/>
                  </a:lnTo>
                  <a:lnTo>
                    <a:pt x="81318" y="676910"/>
                  </a:lnTo>
                  <a:close/>
                </a:path>
                <a:path w="871220" h="872489">
                  <a:moveTo>
                    <a:pt x="7587" y="833120"/>
                  </a:moveTo>
                  <a:lnTo>
                    <a:pt x="11158" y="824230"/>
                  </a:lnTo>
                  <a:lnTo>
                    <a:pt x="26192" y="787400"/>
                  </a:lnTo>
                  <a:lnTo>
                    <a:pt x="41379" y="749300"/>
                  </a:lnTo>
                  <a:lnTo>
                    <a:pt x="71132" y="675640"/>
                  </a:lnTo>
                  <a:lnTo>
                    <a:pt x="71230" y="675397"/>
                  </a:lnTo>
                  <a:lnTo>
                    <a:pt x="72158" y="676910"/>
                  </a:lnTo>
                  <a:lnTo>
                    <a:pt x="81318" y="676910"/>
                  </a:lnTo>
                  <a:lnTo>
                    <a:pt x="24246" y="819150"/>
                  </a:lnTo>
                  <a:lnTo>
                    <a:pt x="15026" y="821690"/>
                  </a:lnTo>
                  <a:lnTo>
                    <a:pt x="20679" y="828040"/>
                  </a:lnTo>
                  <a:lnTo>
                    <a:pt x="26228" y="828040"/>
                  </a:lnTo>
                  <a:lnTo>
                    <a:pt x="7587" y="833120"/>
                  </a:lnTo>
                  <a:close/>
                </a:path>
                <a:path w="871220" h="872489">
                  <a:moveTo>
                    <a:pt x="26228" y="828040"/>
                  </a:moveTo>
                  <a:lnTo>
                    <a:pt x="20679" y="828040"/>
                  </a:lnTo>
                  <a:lnTo>
                    <a:pt x="23227" y="821690"/>
                  </a:lnTo>
                  <a:lnTo>
                    <a:pt x="24301" y="819150"/>
                  </a:lnTo>
                  <a:lnTo>
                    <a:pt x="177345" y="777240"/>
                  </a:lnTo>
                  <a:lnTo>
                    <a:pt x="179577" y="777240"/>
                  </a:lnTo>
                  <a:lnTo>
                    <a:pt x="181362" y="778510"/>
                  </a:lnTo>
                  <a:lnTo>
                    <a:pt x="190859" y="784860"/>
                  </a:lnTo>
                  <a:lnTo>
                    <a:pt x="175263" y="784860"/>
                  </a:lnTo>
                  <a:lnTo>
                    <a:pt x="177698" y="786523"/>
                  </a:lnTo>
                  <a:lnTo>
                    <a:pt x="26228" y="828040"/>
                  </a:lnTo>
                  <a:close/>
                </a:path>
                <a:path w="871220" h="872489">
                  <a:moveTo>
                    <a:pt x="177698" y="786523"/>
                  </a:moveTo>
                  <a:lnTo>
                    <a:pt x="175263" y="784860"/>
                  </a:lnTo>
                  <a:lnTo>
                    <a:pt x="179131" y="786130"/>
                  </a:lnTo>
                  <a:lnTo>
                    <a:pt x="177698" y="786523"/>
                  </a:lnTo>
                  <a:close/>
                </a:path>
                <a:path w="871220" h="872489">
                  <a:moveTo>
                    <a:pt x="455863" y="872490"/>
                  </a:moveTo>
                  <a:lnTo>
                    <a:pt x="408222" y="872490"/>
                  </a:lnTo>
                  <a:lnTo>
                    <a:pt x="384536" y="869950"/>
                  </a:lnTo>
                  <a:lnTo>
                    <a:pt x="310865" y="854710"/>
                  </a:lnTo>
                  <a:lnTo>
                    <a:pt x="263227" y="836930"/>
                  </a:lnTo>
                  <a:lnTo>
                    <a:pt x="218026" y="814070"/>
                  </a:lnTo>
                  <a:lnTo>
                    <a:pt x="177698" y="786523"/>
                  </a:lnTo>
                  <a:lnTo>
                    <a:pt x="179131" y="786130"/>
                  </a:lnTo>
                  <a:lnTo>
                    <a:pt x="175263" y="784860"/>
                  </a:lnTo>
                  <a:lnTo>
                    <a:pt x="190859" y="784860"/>
                  </a:lnTo>
                  <a:lnTo>
                    <a:pt x="223149" y="806450"/>
                  </a:lnTo>
                  <a:lnTo>
                    <a:pt x="267305" y="829310"/>
                  </a:lnTo>
                  <a:lnTo>
                    <a:pt x="313830" y="845820"/>
                  </a:lnTo>
                  <a:lnTo>
                    <a:pt x="362725" y="858520"/>
                  </a:lnTo>
                  <a:lnTo>
                    <a:pt x="385874" y="862330"/>
                  </a:lnTo>
                  <a:lnTo>
                    <a:pt x="432442" y="864870"/>
                  </a:lnTo>
                  <a:lnTo>
                    <a:pt x="523707" y="864870"/>
                  </a:lnTo>
                  <a:lnTo>
                    <a:pt x="490184" y="869950"/>
                  </a:lnTo>
                  <a:lnTo>
                    <a:pt x="478786" y="871220"/>
                  </a:lnTo>
                  <a:lnTo>
                    <a:pt x="467346" y="871220"/>
                  </a:lnTo>
                  <a:lnTo>
                    <a:pt x="455863" y="872490"/>
                  </a:lnTo>
                  <a:close/>
                </a:path>
                <a:path w="871220" h="872489">
                  <a:moveTo>
                    <a:pt x="20679" y="828040"/>
                  </a:moveTo>
                  <a:lnTo>
                    <a:pt x="15026" y="821690"/>
                  </a:lnTo>
                  <a:lnTo>
                    <a:pt x="24301" y="819150"/>
                  </a:lnTo>
                  <a:lnTo>
                    <a:pt x="23227" y="821690"/>
                  </a:lnTo>
                  <a:lnTo>
                    <a:pt x="20679" y="828040"/>
                  </a:lnTo>
                  <a:close/>
                </a:path>
              </a:pathLst>
            </a:custGeom>
            <a:solidFill>
              <a:srgbClr val="2532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54186" y="1165435"/>
              <a:ext cx="5472501" cy="583397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114550" y="1524000"/>
            <a:ext cx="7000974" cy="129298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90245" marR="5080" indent="-678180">
              <a:lnSpc>
                <a:spcPct val="107800"/>
              </a:lnSpc>
              <a:spcBef>
                <a:spcPts val="100"/>
              </a:spcBef>
            </a:pPr>
            <a:r>
              <a:rPr sz="4000" spc="-80" dirty="0"/>
              <a:t>D'ABORD</a:t>
            </a:r>
            <a:r>
              <a:rPr sz="4000" spc="-155" dirty="0"/>
              <a:t> </a:t>
            </a:r>
            <a:r>
              <a:rPr sz="4000" spc="-130" dirty="0"/>
              <a:t>MESURES</a:t>
            </a:r>
            <a:r>
              <a:rPr sz="4000" spc="-150" dirty="0"/>
              <a:t> </a:t>
            </a:r>
            <a:r>
              <a:rPr sz="4000" spc="195" dirty="0"/>
              <a:t>AVEC </a:t>
            </a:r>
            <a:r>
              <a:rPr sz="4000" spc="-50" dirty="0"/>
              <a:t>KUBERNETES</a:t>
            </a:r>
            <a:endParaRPr sz="4000" dirty="0"/>
          </a:p>
        </p:txBody>
      </p:sp>
      <p:sp>
        <p:nvSpPr>
          <p:cNvPr id="6" name="object 6"/>
          <p:cNvSpPr txBox="1"/>
          <p:nvPr/>
        </p:nvSpPr>
        <p:spPr>
          <a:xfrm>
            <a:off x="463550" y="7249159"/>
            <a:ext cx="132715" cy="249554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450" spc="25" dirty="0">
                <a:solidFill>
                  <a:srgbClr val="333333"/>
                </a:solidFill>
                <a:latin typeface="Trebuchet MS"/>
                <a:cs typeface="Trebuchet MS"/>
              </a:rPr>
              <a:t>3</a:t>
            </a:r>
            <a:endParaRPr sz="14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96924" y="571563"/>
            <a:ext cx="6804026" cy="558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ORDRE DU JOUR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1866899"/>
            <a:ext cx="95250" cy="9524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2343149"/>
            <a:ext cx="95250" cy="9524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2828924"/>
            <a:ext cx="95250" cy="9524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177924" y="1574164"/>
            <a:ext cx="3941445" cy="98424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48800"/>
              </a:lnSpc>
              <a:spcBef>
                <a:spcPts val="100"/>
              </a:spcBef>
            </a:pP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Locale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installation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avec</a:t>
            </a:r>
            <a:r>
              <a:rPr sz="2100" spc="-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25" dirty="0">
                <a:solidFill>
                  <a:srgbClr val="333333"/>
                </a:solidFill>
                <a:latin typeface="Trebuchet MS"/>
                <a:cs typeface="Trebuchet MS"/>
              </a:rPr>
              <a:t>CLI </a:t>
            </a:r>
            <a:endParaRPr sz="2100" dirty="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305"/>
              </a:spcBef>
            </a:pP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Commencer</a:t>
            </a:r>
            <a:r>
              <a:rPr sz="2100" spc="-7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5" dirty="0">
                <a:solidFill>
                  <a:srgbClr val="333333"/>
                </a:solidFill>
                <a:latin typeface="Trebuchet MS"/>
                <a:cs typeface="Trebuchet MS"/>
              </a:rPr>
              <a:t>un</a:t>
            </a:r>
            <a:r>
              <a:rPr sz="2100" spc="-6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lang="fr-FR" sz="2100" spc="-10" dirty="0">
                <a:solidFill>
                  <a:srgbClr val="333333"/>
                </a:solidFill>
                <a:latin typeface="Trebuchet MS"/>
                <a:cs typeface="Trebuchet MS"/>
              </a:rPr>
              <a:t>Container</a:t>
            </a:r>
            <a:endParaRPr sz="2100" dirty="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0" dirty="0"/>
              <a:t>MINIKUBE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41329" y="1552574"/>
            <a:ext cx="4442840" cy="4323111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09624" y="4105274"/>
            <a:ext cx="12211050" cy="9525"/>
          </a:xfrm>
          <a:custGeom>
            <a:avLst/>
            <a:gdLst/>
            <a:ahLst/>
            <a:cxnLst/>
            <a:rect l="l" t="t" r="r" b="b"/>
            <a:pathLst>
              <a:path w="12211050" h="9525">
                <a:moveTo>
                  <a:pt x="12211049" y="9524"/>
                </a:moveTo>
                <a:lnTo>
                  <a:pt x="0" y="9524"/>
                </a:lnTo>
                <a:lnTo>
                  <a:pt x="0" y="0"/>
                </a:lnTo>
                <a:lnTo>
                  <a:pt x="12211049" y="0"/>
                </a:lnTo>
                <a:lnTo>
                  <a:pt x="12211049" y="952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809624" y="4105274"/>
            <a:ext cx="12211050" cy="2114550"/>
            <a:chOff x="809624" y="4105274"/>
            <a:chExt cx="12211050" cy="2114550"/>
          </a:xfrm>
        </p:grpSpPr>
        <p:sp>
          <p:nvSpPr>
            <p:cNvPr id="4" name="object 4"/>
            <p:cNvSpPr/>
            <p:nvPr/>
          </p:nvSpPr>
          <p:spPr>
            <a:xfrm>
              <a:off x="809612" y="4105274"/>
              <a:ext cx="12211050" cy="2114550"/>
            </a:xfrm>
            <a:custGeom>
              <a:avLst/>
              <a:gdLst/>
              <a:ahLst/>
              <a:cxnLst/>
              <a:rect l="l" t="t" r="r" b="b"/>
              <a:pathLst>
                <a:path w="12211050" h="2114550">
                  <a:moveTo>
                    <a:pt x="12211050" y="0"/>
                  </a:moveTo>
                  <a:lnTo>
                    <a:pt x="12201525" y="0"/>
                  </a:lnTo>
                  <a:lnTo>
                    <a:pt x="12201525" y="2105025"/>
                  </a:lnTo>
                  <a:lnTo>
                    <a:pt x="0" y="2105025"/>
                  </a:lnTo>
                  <a:lnTo>
                    <a:pt x="0" y="2114550"/>
                  </a:lnTo>
                  <a:lnTo>
                    <a:pt x="12201525" y="2114550"/>
                  </a:lnTo>
                  <a:lnTo>
                    <a:pt x="12211050" y="2114550"/>
                  </a:lnTo>
                  <a:lnTo>
                    <a:pt x="12211050" y="2105025"/>
                  </a:lnTo>
                  <a:lnTo>
                    <a:pt x="12211050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09624" y="4105274"/>
              <a:ext cx="9525" cy="2114550"/>
            </a:xfrm>
            <a:custGeom>
              <a:avLst/>
              <a:gdLst/>
              <a:ahLst/>
              <a:cxnLst/>
              <a:rect l="l" t="t" r="r" b="b"/>
              <a:pathLst>
                <a:path w="9525" h="2114550">
                  <a:moveTo>
                    <a:pt x="0" y="2114549"/>
                  </a:moveTo>
                  <a:lnTo>
                    <a:pt x="0" y="0"/>
                  </a:lnTo>
                  <a:lnTo>
                    <a:pt x="9524" y="9524"/>
                  </a:lnTo>
                  <a:lnTo>
                    <a:pt x="9524" y="2105024"/>
                  </a:lnTo>
                  <a:lnTo>
                    <a:pt x="0" y="2114549"/>
                  </a:lnTo>
                  <a:close/>
                </a:path>
              </a:pathLst>
            </a:custGeom>
            <a:solidFill>
              <a:srgbClr val="ED21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81465" y="4232643"/>
              <a:ext cx="103240" cy="198704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75" dirty="0"/>
              <a:t>UN</a:t>
            </a:r>
            <a:r>
              <a:rPr spc="-85" dirty="0"/>
              <a:t> </a:t>
            </a:r>
            <a:r>
              <a:rPr spc="-100" dirty="0"/>
              <a:t>LOCALE</a:t>
            </a:r>
            <a:r>
              <a:rPr spc="-80" dirty="0"/>
              <a:t> </a:t>
            </a:r>
            <a:r>
              <a:rPr spc="-130" dirty="0"/>
              <a:t>KUBERNETES</a:t>
            </a:r>
            <a:r>
              <a:rPr spc="-80" dirty="0"/>
              <a:t> </a:t>
            </a:r>
            <a:r>
              <a:rPr spc="-45" dirty="0"/>
              <a:t>EXEMPLE</a:t>
            </a: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33449" y="1647824"/>
            <a:ext cx="95250" cy="95249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33449" y="2133599"/>
            <a:ext cx="95250" cy="95249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33449" y="2914649"/>
            <a:ext cx="95250" cy="95249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33449" y="3400424"/>
            <a:ext cx="95250" cy="95249"/>
          </a:xfrm>
          <a:prstGeom prst="rect">
            <a:avLst/>
          </a:prstGeom>
        </p:spPr>
      </p:pic>
      <p:sp>
        <p:nvSpPr>
          <p:cNvPr id="12" name="object 12"/>
          <p:cNvSpPr/>
          <p:nvPr/>
        </p:nvSpPr>
        <p:spPr>
          <a:xfrm>
            <a:off x="2333624" y="1810702"/>
            <a:ext cx="9525" cy="26670"/>
          </a:xfrm>
          <a:custGeom>
            <a:avLst/>
            <a:gdLst/>
            <a:ahLst/>
            <a:cxnLst/>
            <a:rect l="l" t="t" r="r" b="b"/>
            <a:pathLst>
              <a:path w="9525" h="26669">
                <a:moveTo>
                  <a:pt x="9524" y="26669"/>
                </a:moveTo>
                <a:lnTo>
                  <a:pt x="0" y="26669"/>
                </a:lnTo>
                <a:lnTo>
                  <a:pt x="0" y="0"/>
                </a:lnTo>
                <a:lnTo>
                  <a:pt x="9524" y="0"/>
                </a:lnTo>
                <a:lnTo>
                  <a:pt x="9524" y="26669"/>
                </a:lnTo>
                <a:close/>
              </a:path>
            </a:pathLst>
          </a:custGeom>
          <a:solidFill>
            <a:srgbClr val="ED21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65100" rIns="0" bIns="0" rtlCol="0">
            <a:spAutoFit/>
          </a:bodyPr>
          <a:lstStyle/>
          <a:p>
            <a:pPr marL="371475">
              <a:lnSpc>
                <a:spcPct val="100000"/>
              </a:lnSpc>
              <a:spcBef>
                <a:spcPts val="1300"/>
              </a:spcBef>
            </a:pPr>
            <a:r>
              <a:rPr spc="60" dirty="0">
                <a:hlinkClick r:id="rId4"/>
              </a:rPr>
              <a:t>minikube</a:t>
            </a:r>
            <a:r>
              <a:rPr u="none" spc="-55" dirty="0"/>
              <a:t> </a:t>
            </a:r>
            <a:r>
              <a:rPr u="none" dirty="0">
                <a:solidFill>
                  <a:srgbClr val="333333"/>
                </a:solidFill>
              </a:rPr>
              <a:t>est</a:t>
            </a:r>
            <a:r>
              <a:rPr u="none" spc="-55" dirty="0">
                <a:solidFill>
                  <a:srgbClr val="333333"/>
                </a:solidFill>
              </a:rPr>
              <a:t> </a:t>
            </a:r>
            <a:r>
              <a:rPr u="none" spc="65" dirty="0">
                <a:solidFill>
                  <a:srgbClr val="333333"/>
                </a:solidFill>
              </a:rPr>
              <a:t>un</a:t>
            </a:r>
            <a:r>
              <a:rPr u="none" spc="-55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outil</a:t>
            </a:r>
            <a:r>
              <a:rPr u="none" spc="-55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que</a:t>
            </a:r>
            <a:r>
              <a:rPr u="none" spc="-50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permet</a:t>
            </a:r>
            <a:r>
              <a:rPr u="none" spc="-55" dirty="0">
                <a:solidFill>
                  <a:srgbClr val="333333"/>
                </a:solidFill>
              </a:rPr>
              <a:t> </a:t>
            </a:r>
            <a:r>
              <a:rPr u="none" spc="85" dirty="0">
                <a:solidFill>
                  <a:srgbClr val="333333"/>
                </a:solidFill>
              </a:rPr>
              <a:t>toi</a:t>
            </a:r>
            <a:r>
              <a:rPr u="none" spc="-55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à</a:t>
            </a:r>
            <a:r>
              <a:rPr u="none" spc="-55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facilement</a:t>
            </a:r>
            <a:r>
              <a:rPr u="none" spc="-50" dirty="0">
                <a:solidFill>
                  <a:srgbClr val="333333"/>
                </a:solidFill>
              </a:rPr>
              <a:t> </a:t>
            </a:r>
            <a:r>
              <a:rPr u="none" spc="50" dirty="0">
                <a:solidFill>
                  <a:srgbClr val="333333"/>
                </a:solidFill>
              </a:rPr>
              <a:t>lancement</a:t>
            </a:r>
            <a:r>
              <a:rPr u="none" spc="-55" dirty="0">
                <a:solidFill>
                  <a:srgbClr val="333333"/>
                </a:solidFill>
              </a:rPr>
              <a:t> </a:t>
            </a:r>
            <a:r>
              <a:rPr u="none" spc="65" dirty="0">
                <a:solidFill>
                  <a:srgbClr val="333333"/>
                </a:solidFill>
              </a:rPr>
              <a:t>un</a:t>
            </a:r>
            <a:r>
              <a:rPr u="none" spc="-55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locale</a:t>
            </a:r>
            <a:r>
              <a:rPr u="none" spc="-55" dirty="0">
                <a:solidFill>
                  <a:srgbClr val="333333"/>
                </a:solidFill>
              </a:rPr>
              <a:t> </a:t>
            </a:r>
            <a:r>
              <a:rPr u="none" spc="60" dirty="0">
                <a:solidFill>
                  <a:srgbClr val="333333"/>
                </a:solidFill>
              </a:rPr>
              <a:t>Kubernetes</a:t>
            </a:r>
            <a:r>
              <a:rPr u="none" spc="-55" dirty="0">
                <a:solidFill>
                  <a:srgbClr val="333333"/>
                </a:solidFill>
              </a:rPr>
              <a:t> </a:t>
            </a:r>
            <a:r>
              <a:rPr u="none" spc="-10" dirty="0">
                <a:solidFill>
                  <a:srgbClr val="333333"/>
                </a:solidFill>
              </a:rPr>
              <a:t>exemple</a:t>
            </a:r>
          </a:p>
          <a:p>
            <a:pPr marL="371475">
              <a:lnSpc>
                <a:spcPts val="2440"/>
              </a:lnSpc>
              <a:spcBef>
                <a:spcPts val="1255"/>
              </a:spcBef>
            </a:pPr>
            <a:r>
              <a:rPr u="none" spc="-229" dirty="0">
                <a:solidFill>
                  <a:srgbClr val="333333"/>
                </a:solidFill>
              </a:rPr>
              <a:t>...</a:t>
            </a:r>
            <a:r>
              <a:rPr u="none" spc="-30" dirty="0">
                <a:solidFill>
                  <a:srgbClr val="333333"/>
                </a:solidFill>
              </a:rPr>
              <a:t> </a:t>
            </a:r>
            <a:r>
              <a:rPr u="none" spc="50" dirty="0">
                <a:solidFill>
                  <a:srgbClr val="333333"/>
                </a:solidFill>
              </a:rPr>
              <a:t>mais</a:t>
            </a:r>
            <a:r>
              <a:rPr u="none" spc="-30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composé</a:t>
            </a:r>
            <a:r>
              <a:rPr u="none" spc="-30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de</a:t>
            </a:r>
            <a:r>
              <a:rPr u="none" spc="-30" dirty="0">
                <a:solidFill>
                  <a:srgbClr val="333333"/>
                </a:solidFill>
              </a:rPr>
              <a:t> </a:t>
            </a:r>
            <a:r>
              <a:rPr sz="2150" i="1" u="none" dirty="0">
                <a:latin typeface="Trebuchet MS"/>
                <a:cs typeface="Trebuchet MS"/>
              </a:rPr>
              <a:t>seulement</a:t>
            </a:r>
            <a:r>
              <a:rPr sz="2150" i="1" u="none" spc="-40" dirty="0">
                <a:latin typeface="Trebuchet MS"/>
                <a:cs typeface="Trebuchet MS"/>
              </a:rPr>
              <a:t> </a:t>
            </a:r>
            <a:r>
              <a:rPr u="none" spc="65" dirty="0">
                <a:solidFill>
                  <a:srgbClr val="333333"/>
                </a:solidFill>
              </a:rPr>
              <a:t>un</a:t>
            </a:r>
            <a:r>
              <a:rPr u="none" spc="-30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célibataire</a:t>
            </a:r>
            <a:r>
              <a:rPr u="none" spc="-30" dirty="0">
                <a:solidFill>
                  <a:srgbClr val="333333"/>
                </a:solidFill>
              </a:rPr>
              <a:t> </a:t>
            </a:r>
            <a:r>
              <a:rPr u="none" spc="100" dirty="0">
                <a:solidFill>
                  <a:srgbClr val="333333"/>
                </a:solidFill>
              </a:rPr>
              <a:t>nœud</a:t>
            </a:r>
            <a:r>
              <a:rPr u="none" spc="-30" dirty="0">
                <a:solidFill>
                  <a:srgbClr val="333333"/>
                </a:solidFill>
              </a:rPr>
              <a:t> </a:t>
            </a:r>
            <a:r>
              <a:rPr u="none" spc="55" dirty="0">
                <a:solidFill>
                  <a:srgbClr val="333333"/>
                </a:solidFill>
              </a:rPr>
              <a:t>par</a:t>
            </a:r>
            <a:r>
              <a:rPr u="none" spc="-25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défaut</a:t>
            </a:r>
            <a:r>
              <a:rPr u="none" spc="-30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(possibilité</a:t>
            </a:r>
            <a:r>
              <a:rPr u="none" spc="-30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à</a:t>
            </a:r>
            <a:r>
              <a:rPr u="none" spc="-30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obtenir</a:t>
            </a:r>
            <a:r>
              <a:rPr u="none" spc="-30" dirty="0">
                <a:solidFill>
                  <a:srgbClr val="333333"/>
                </a:solidFill>
              </a:rPr>
              <a:t> </a:t>
            </a:r>
            <a:r>
              <a:rPr u="none" spc="95" dirty="0">
                <a:solidFill>
                  <a:srgbClr val="333333"/>
                </a:solidFill>
              </a:rPr>
              <a:t>plus</a:t>
            </a:r>
            <a:r>
              <a:rPr u="none" spc="-25" dirty="0">
                <a:solidFill>
                  <a:srgbClr val="333333"/>
                </a:solidFill>
              </a:rPr>
              <a:t> </a:t>
            </a:r>
            <a:r>
              <a:rPr u="none" spc="105" dirty="0">
                <a:solidFill>
                  <a:srgbClr val="333333"/>
                </a:solidFill>
              </a:rPr>
              <a:t>nœuds</a:t>
            </a:r>
            <a:r>
              <a:rPr u="none" spc="-30" dirty="0">
                <a:solidFill>
                  <a:srgbClr val="333333"/>
                </a:solidFill>
              </a:rPr>
              <a:t> </a:t>
            </a:r>
            <a:r>
              <a:rPr u="none" spc="85" dirty="0">
                <a:solidFill>
                  <a:srgbClr val="333333"/>
                </a:solidFill>
              </a:rPr>
              <a:t>en utilisant</a:t>
            </a:r>
            <a:r>
              <a:rPr u="none" spc="-30" dirty="0">
                <a:solidFill>
                  <a:srgbClr val="333333"/>
                </a:solidFill>
              </a:rPr>
              <a:t> </a:t>
            </a:r>
            <a:r>
              <a:rPr u="none" spc="225" dirty="0">
                <a:latin typeface="Tahoma"/>
                <a:cs typeface="Tahoma"/>
              </a:rPr>
              <a:t>- </a:t>
            </a:r>
            <a:r>
              <a:rPr u="none" spc="350" dirty="0">
                <a:latin typeface="Tahoma"/>
                <a:cs typeface="Tahoma"/>
              </a:rPr>
              <a:t>n</a:t>
            </a:r>
            <a:r>
              <a:rPr u="none" spc="-55" dirty="0">
                <a:latin typeface="Tahoma"/>
                <a:cs typeface="Tahoma"/>
              </a:rPr>
              <a:t> </a:t>
            </a:r>
            <a:r>
              <a:rPr u="none" spc="85" dirty="0">
                <a:solidFill>
                  <a:srgbClr val="333333"/>
                </a:solidFill>
              </a:rPr>
              <a:t>ou</a:t>
            </a:r>
            <a:r>
              <a:rPr u="none" spc="-25" dirty="0">
                <a:solidFill>
                  <a:srgbClr val="333333"/>
                </a:solidFill>
              </a:rPr>
              <a:t> </a:t>
            </a:r>
            <a:r>
              <a:rPr u="none" spc="445" dirty="0">
                <a:latin typeface="Tahoma"/>
                <a:cs typeface="Tahoma"/>
              </a:rPr>
              <a:t>-</a:t>
            </a:r>
            <a:endParaRPr sz="2150" dirty="0">
              <a:latin typeface="Tahoma"/>
              <a:cs typeface="Tahoma"/>
            </a:endParaRPr>
          </a:p>
          <a:p>
            <a:pPr marL="371475">
              <a:lnSpc>
                <a:spcPts val="2380"/>
              </a:lnSpc>
            </a:pPr>
            <a:r>
              <a:rPr u="none" spc="150" dirty="0">
                <a:latin typeface="Tahoma"/>
                <a:cs typeface="Tahoma"/>
              </a:rPr>
              <a:t>- </a:t>
            </a:r>
            <a:r>
              <a:rPr u="none" spc="220" dirty="0">
                <a:latin typeface="Tahoma"/>
                <a:cs typeface="Tahoma"/>
              </a:rPr>
              <a:t>nœuds</a:t>
            </a:r>
            <a:r>
              <a:rPr u="none" spc="-105" dirty="0">
                <a:latin typeface="Tahoma"/>
                <a:cs typeface="Tahoma"/>
              </a:rPr>
              <a:t> </a:t>
            </a:r>
            <a:r>
              <a:rPr u="none" spc="-10" dirty="0">
                <a:solidFill>
                  <a:srgbClr val="333333"/>
                </a:solidFill>
              </a:rPr>
              <a:t>option)</a:t>
            </a:r>
          </a:p>
          <a:p>
            <a:pPr marL="371475">
              <a:lnSpc>
                <a:spcPct val="100000"/>
              </a:lnSpc>
              <a:spcBef>
                <a:spcPts val="1380"/>
              </a:spcBef>
            </a:pPr>
            <a:r>
              <a:rPr u="none" spc="-229" dirty="0">
                <a:solidFill>
                  <a:srgbClr val="333333"/>
                </a:solidFill>
              </a:rPr>
              <a:t>...</a:t>
            </a:r>
            <a:r>
              <a:rPr u="none" spc="-10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dans</a:t>
            </a:r>
            <a:r>
              <a:rPr u="none" spc="-10" dirty="0">
                <a:solidFill>
                  <a:srgbClr val="333333"/>
                </a:solidFill>
              </a:rPr>
              <a:t> </a:t>
            </a:r>
            <a:r>
              <a:rPr u="none" spc="65" dirty="0">
                <a:solidFill>
                  <a:srgbClr val="333333"/>
                </a:solidFill>
              </a:rPr>
              <a:t>un</a:t>
            </a:r>
            <a:r>
              <a:rPr u="none" spc="-10" dirty="0">
                <a:solidFill>
                  <a:srgbClr val="333333"/>
                </a:solidFill>
              </a:rPr>
              <a:t> </a:t>
            </a:r>
            <a:r>
              <a:rPr u="none" spc="200" dirty="0">
                <a:solidFill>
                  <a:srgbClr val="333333"/>
                </a:solidFill>
              </a:rPr>
              <a:t>VM</a:t>
            </a:r>
            <a:r>
              <a:rPr u="none" spc="-10" dirty="0">
                <a:solidFill>
                  <a:srgbClr val="333333"/>
                </a:solidFill>
              </a:rPr>
              <a:t> </a:t>
            </a:r>
            <a:r>
              <a:rPr u="none" spc="135" dirty="0">
                <a:solidFill>
                  <a:srgbClr val="333333"/>
                </a:solidFill>
              </a:rPr>
              <a:t>sur</a:t>
            </a:r>
            <a:r>
              <a:rPr u="none" spc="-10" dirty="0">
                <a:solidFill>
                  <a:srgbClr val="333333"/>
                </a:solidFill>
              </a:rPr>
              <a:t> </a:t>
            </a:r>
            <a:r>
              <a:rPr u="none" spc="80" dirty="0">
                <a:solidFill>
                  <a:srgbClr val="333333"/>
                </a:solidFill>
              </a:rPr>
              <a:t>ton</a:t>
            </a:r>
            <a:r>
              <a:rPr u="none" spc="-10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poste de travail</a:t>
            </a:r>
            <a:r>
              <a:rPr u="none" spc="-10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Par </a:t>
            </a:r>
            <a:r>
              <a:rPr u="none" spc="-10" dirty="0">
                <a:solidFill>
                  <a:srgbClr val="333333"/>
                </a:solidFill>
              </a:rPr>
              <a:t>exemple</a:t>
            </a:r>
          </a:p>
          <a:p>
            <a:pPr marL="371475">
              <a:lnSpc>
                <a:spcPts val="2340"/>
              </a:lnSpc>
              <a:spcBef>
                <a:spcPts val="1255"/>
              </a:spcBef>
            </a:pPr>
            <a:r>
              <a:rPr u="none" dirty="0">
                <a:solidFill>
                  <a:srgbClr val="333333"/>
                </a:solidFill>
              </a:rPr>
              <a:t>lequel</a:t>
            </a:r>
            <a:r>
              <a:rPr u="none" spc="5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permet</a:t>
            </a:r>
            <a:r>
              <a:rPr u="none" spc="10" dirty="0">
                <a:solidFill>
                  <a:srgbClr val="333333"/>
                </a:solidFill>
              </a:rPr>
              <a:t> </a:t>
            </a:r>
            <a:r>
              <a:rPr u="none" spc="85" dirty="0">
                <a:solidFill>
                  <a:srgbClr val="333333"/>
                </a:solidFill>
              </a:rPr>
              <a:t>toi</a:t>
            </a:r>
            <a:r>
              <a:rPr u="none" spc="10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à</a:t>
            </a:r>
            <a:r>
              <a:rPr u="none" spc="10" dirty="0">
                <a:solidFill>
                  <a:srgbClr val="333333"/>
                </a:solidFill>
              </a:rPr>
              <a:t> </a:t>
            </a:r>
            <a:r>
              <a:rPr u="none" spc="105" dirty="0">
                <a:solidFill>
                  <a:srgbClr val="333333"/>
                </a:solidFill>
              </a:rPr>
              <a:t>utiliser</a:t>
            </a:r>
            <a:r>
              <a:rPr u="none" spc="10" dirty="0">
                <a:solidFill>
                  <a:srgbClr val="333333"/>
                </a:solidFill>
              </a:rPr>
              <a:t> </a:t>
            </a:r>
            <a:r>
              <a:rPr u="none" spc="60" dirty="0">
                <a:solidFill>
                  <a:srgbClr val="333333"/>
                </a:solidFill>
              </a:rPr>
              <a:t>Kubernetes</a:t>
            </a:r>
            <a:r>
              <a:rPr u="none" spc="10" dirty="0">
                <a:solidFill>
                  <a:srgbClr val="333333"/>
                </a:solidFill>
              </a:rPr>
              <a:t> </a:t>
            </a:r>
            <a:r>
              <a:rPr u="none" spc="75" dirty="0">
                <a:solidFill>
                  <a:srgbClr val="333333"/>
                </a:solidFill>
              </a:rPr>
              <a:t>depuis</a:t>
            </a:r>
            <a:r>
              <a:rPr u="none" spc="10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le</a:t>
            </a:r>
            <a:r>
              <a:rPr u="none" spc="10" dirty="0">
                <a:solidFill>
                  <a:srgbClr val="333333"/>
                </a:solidFill>
              </a:rPr>
              <a:t> </a:t>
            </a:r>
            <a:r>
              <a:rPr sz="2150" i="1" u="none" dirty="0">
                <a:latin typeface="Trebuchet MS"/>
                <a:cs typeface="Trebuchet MS"/>
              </a:rPr>
              <a:t>Développeur</a:t>
            </a:r>
            <a:r>
              <a:rPr sz="2150" i="1" u="none" spc="-5" dirty="0">
                <a:latin typeface="Trebuchet MS"/>
                <a:cs typeface="Trebuchet MS"/>
              </a:rPr>
              <a:t> </a:t>
            </a:r>
            <a:r>
              <a:rPr sz="2150" i="1" u="none" dirty="0">
                <a:latin typeface="Trebuchet MS"/>
                <a:cs typeface="Trebuchet MS"/>
              </a:rPr>
              <a:t>Poste de travail</a:t>
            </a:r>
            <a:r>
              <a:rPr sz="2150" i="1" u="none" spc="-5" dirty="0">
                <a:latin typeface="Trebuchet MS"/>
                <a:cs typeface="Trebuchet MS"/>
              </a:rPr>
              <a:t> </a:t>
            </a:r>
            <a:r>
              <a:rPr u="none" spc="60" dirty="0">
                <a:solidFill>
                  <a:srgbClr val="333333"/>
                </a:solidFill>
              </a:rPr>
              <a:t>environnement</a:t>
            </a:r>
            <a:r>
              <a:rPr u="none" spc="10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(ou</a:t>
            </a:r>
            <a:r>
              <a:rPr u="none" spc="5" dirty="0">
                <a:solidFill>
                  <a:srgbClr val="333333"/>
                </a:solidFill>
              </a:rPr>
              <a:t> </a:t>
            </a:r>
            <a:r>
              <a:rPr u="none" spc="-25" dirty="0">
                <a:solidFill>
                  <a:srgbClr val="333333"/>
                </a:solidFill>
              </a:rPr>
              <a:t>le</a:t>
            </a:r>
            <a:endParaRPr sz="2150" dirty="0">
              <a:latin typeface="Trebuchet MS"/>
              <a:cs typeface="Trebuchet MS"/>
            </a:endParaRPr>
          </a:p>
          <a:p>
            <a:pPr marL="370840">
              <a:lnSpc>
                <a:spcPts val="2340"/>
              </a:lnSpc>
            </a:pPr>
            <a:r>
              <a:rPr sz="2150" i="1" u="none" spc="-65" dirty="0">
                <a:latin typeface="Trebuchet MS"/>
                <a:cs typeface="Trebuchet MS"/>
              </a:rPr>
              <a:t>testeur </a:t>
            </a:r>
            <a:r>
              <a:rPr u="none" spc="-65" dirty="0">
                <a:solidFill>
                  <a:srgbClr val="333333"/>
                </a:solidFill>
              </a:rPr>
              <a:t>...ou</a:t>
            </a:r>
            <a:r>
              <a:rPr u="none" spc="-45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le</a:t>
            </a:r>
            <a:r>
              <a:rPr u="none" spc="-45" dirty="0">
                <a:solidFill>
                  <a:srgbClr val="333333"/>
                </a:solidFill>
              </a:rPr>
              <a:t> </a:t>
            </a:r>
            <a:r>
              <a:rPr sz="2150" i="1" u="none" spc="-10" dirty="0">
                <a:latin typeface="Trebuchet MS"/>
                <a:cs typeface="Trebuchet MS"/>
              </a:rPr>
              <a:t>opérateur ! </a:t>
            </a:r>
            <a:r>
              <a:rPr u="none" spc="-10" dirty="0">
                <a:solidFill>
                  <a:srgbClr val="333333"/>
                </a:solidFill>
              </a:rPr>
              <a:t>)</a:t>
            </a:r>
            <a:endParaRPr sz="2150" dirty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75"/>
              </a:spcBef>
            </a:pPr>
            <a:endParaRPr sz="2150" dirty="0"/>
          </a:p>
          <a:p>
            <a:pPr marL="394970">
              <a:lnSpc>
                <a:spcPts val="1780"/>
              </a:lnSpc>
            </a:pPr>
            <a:r>
              <a:rPr sz="1650" u="none" spc="160" dirty="0">
                <a:solidFill>
                  <a:srgbClr val="000000"/>
                </a:solidFill>
                <a:latin typeface="Tahoma"/>
                <a:cs typeface="Tahoma"/>
              </a:rPr>
              <a:t>minikube</a:t>
            </a:r>
            <a:r>
              <a:rPr sz="1650" u="none" spc="-10" dirty="0">
                <a:solidFill>
                  <a:srgbClr val="000000"/>
                </a:solidFill>
                <a:latin typeface="Tahoma"/>
                <a:cs typeface="Tahoma"/>
              </a:rPr>
              <a:t>  </a:t>
            </a:r>
            <a:r>
              <a:rPr sz="1650" u="none" spc="330" dirty="0">
                <a:solidFill>
                  <a:srgbClr val="000000"/>
                </a:solidFill>
                <a:latin typeface="Tahoma"/>
                <a:cs typeface="Tahoma"/>
              </a:rPr>
              <a:t>commencer</a:t>
            </a:r>
            <a:r>
              <a:rPr sz="1650" u="none" spc="-5" dirty="0">
                <a:solidFill>
                  <a:srgbClr val="000000"/>
                </a:solidFill>
                <a:latin typeface="Tahoma"/>
                <a:cs typeface="Tahoma"/>
              </a:rPr>
              <a:t>  </a:t>
            </a:r>
            <a:r>
              <a:rPr sz="1650" u="none" spc="185" dirty="0">
                <a:solidFill>
                  <a:srgbClr val="000000"/>
                </a:solidFill>
                <a:latin typeface="Tahoma"/>
                <a:cs typeface="Tahoma"/>
              </a:rPr>
              <a:t>-- </a:t>
            </a:r>
            <a:r>
              <a:rPr sz="1650" u="none" spc="229" dirty="0">
                <a:solidFill>
                  <a:srgbClr val="000000"/>
                </a:solidFill>
                <a:latin typeface="Tahoma"/>
                <a:cs typeface="Tahoma"/>
              </a:rPr>
              <a:t>version </a:t>
            </a:r>
            <a:r>
              <a:rPr sz="1650" u="none" spc="240" dirty="0">
                <a:solidFill>
                  <a:srgbClr val="000000"/>
                </a:solidFill>
                <a:latin typeface="Tahoma"/>
                <a:cs typeface="Tahoma"/>
              </a:rPr>
              <a:t>kubernetes</a:t>
            </a:r>
            <a:r>
              <a:rPr sz="1650" u="none" spc="-5" dirty="0">
                <a:solidFill>
                  <a:srgbClr val="000000"/>
                </a:solidFill>
                <a:latin typeface="Tahoma"/>
                <a:cs typeface="Tahoma"/>
              </a:rPr>
              <a:t>  </a:t>
            </a:r>
            <a:r>
              <a:rPr sz="1650" u="none" spc="204" dirty="0">
                <a:solidFill>
                  <a:srgbClr val="000000"/>
                </a:solidFill>
                <a:latin typeface="Tahoma"/>
                <a:cs typeface="Tahoma"/>
              </a:rPr>
              <a:t>v1.30.0</a:t>
            </a:r>
            <a:endParaRPr sz="1650" dirty="0">
              <a:latin typeface="Tahoma"/>
              <a:cs typeface="Tahoma"/>
            </a:endParaRPr>
          </a:p>
          <a:p>
            <a:pPr marL="142875">
              <a:lnSpc>
                <a:spcPts val="2055"/>
              </a:lnSpc>
              <a:tabLst>
                <a:tab pos="656590" algn="l"/>
              </a:tabLst>
            </a:pPr>
            <a:r>
              <a:rPr sz="1950" u="none" spc="1120" dirty="0">
                <a:solidFill>
                  <a:srgbClr val="000000"/>
                </a:solidFill>
                <a:latin typeface="Cambria"/>
                <a:cs typeface="Cambria"/>
              </a:rPr>
              <a:t>😄</a:t>
            </a:r>
            <a:r>
              <a:rPr sz="1950" u="none" dirty="0">
                <a:solidFill>
                  <a:srgbClr val="000000"/>
                </a:solidFill>
                <a:latin typeface="Cambria"/>
                <a:cs typeface="Cambria"/>
              </a:rPr>
              <a:t> </a:t>
            </a:r>
            <a:r>
              <a:rPr sz="1650" u="none" spc="160" dirty="0">
                <a:solidFill>
                  <a:srgbClr val="000000"/>
                </a:solidFill>
                <a:latin typeface="Tahoma"/>
                <a:cs typeface="Tahoma"/>
              </a:rPr>
              <a:t>minikube</a:t>
            </a:r>
            <a:r>
              <a:rPr sz="1650" u="none" spc="484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1650" u="none" spc="215" dirty="0">
                <a:solidFill>
                  <a:srgbClr val="000000"/>
                </a:solidFill>
                <a:latin typeface="Tahoma"/>
                <a:cs typeface="Tahoma"/>
              </a:rPr>
              <a:t>v1.32.0</a:t>
            </a:r>
            <a:r>
              <a:rPr sz="1650" u="none" spc="490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1650" u="none" spc="70" dirty="0">
                <a:solidFill>
                  <a:srgbClr val="000000"/>
                </a:solidFill>
                <a:latin typeface="Tahoma"/>
                <a:cs typeface="Tahoma"/>
              </a:rPr>
              <a:t>sur</a:t>
            </a:r>
            <a:r>
              <a:rPr sz="1650" u="none" spc="484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1650" u="none" spc="95" dirty="0">
                <a:solidFill>
                  <a:srgbClr val="000000"/>
                </a:solidFill>
                <a:latin typeface="Tahoma"/>
                <a:cs typeface="Tahoma"/>
              </a:rPr>
              <a:t>Ubuntu</a:t>
            </a:r>
            <a:r>
              <a:rPr sz="1650" u="none" spc="490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1650" u="none" spc="160" dirty="0">
                <a:solidFill>
                  <a:srgbClr val="000000"/>
                </a:solidFill>
                <a:latin typeface="Tahoma"/>
                <a:cs typeface="Tahoma"/>
              </a:rPr>
              <a:t>20.04</a:t>
            </a:r>
            <a:endParaRPr sz="1650" dirty="0">
              <a:latin typeface="Tahoma"/>
              <a:cs typeface="Tahoma"/>
            </a:endParaRPr>
          </a:p>
          <a:p>
            <a:pPr marL="142875">
              <a:lnSpc>
                <a:spcPts val="1845"/>
              </a:lnSpc>
            </a:pPr>
            <a:r>
              <a:rPr sz="1650" u="none" spc="465" dirty="0">
                <a:solidFill>
                  <a:srgbClr val="000000"/>
                </a:solidFill>
                <a:latin typeface="Tahoma"/>
                <a:cs typeface="Tahoma"/>
              </a:rPr>
              <a:t>...</a:t>
            </a:r>
            <a:endParaRPr sz="1650" dirty="0">
              <a:latin typeface="Tahoma"/>
              <a:cs typeface="Tahoma"/>
            </a:endParaRPr>
          </a:p>
          <a:p>
            <a:pPr marL="394970">
              <a:lnSpc>
                <a:spcPts val="1875"/>
              </a:lnSpc>
            </a:pPr>
            <a:r>
              <a:rPr sz="1650" u="none" spc="275" dirty="0">
                <a:solidFill>
                  <a:srgbClr val="000000"/>
                </a:solidFill>
                <a:latin typeface="Tahoma"/>
                <a:cs typeface="Tahoma"/>
              </a:rPr>
              <a:t>Vérification</a:t>
            </a:r>
            <a:r>
              <a:rPr sz="1650" u="none" spc="495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1650" u="none" spc="160" dirty="0">
                <a:solidFill>
                  <a:srgbClr val="000000"/>
                </a:solidFill>
                <a:latin typeface="Tahoma"/>
                <a:cs typeface="Tahoma"/>
              </a:rPr>
              <a:t>Kubernetes</a:t>
            </a:r>
            <a:r>
              <a:rPr sz="1650" u="none" spc="-5" dirty="0">
                <a:solidFill>
                  <a:srgbClr val="000000"/>
                </a:solidFill>
                <a:latin typeface="Tahoma"/>
                <a:cs typeface="Tahoma"/>
              </a:rPr>
              <a:t>  </a:t>
            </a:r>
            <a:r>
              <a:rPr sz="1650" u="none" spc="180" dirty="0">
                <a:solidFill>
                  <a:srgbClr val="000000"/>
                </a:solidFill>
                <a:latin typeface="Tahoma"/>
                <a:cs typeface="Tahoma"/>
              </a:rPr>
              <a:t>composants...</a:t>
            </a:r>
            <a:endParaRPr sz="1650" dirty="0">
              <a:latin typeface="Tahoma"/>
              <a:cs typeface="Tahoma"/>
            </a:endParaRPr>
          </a:p>
          <a:p>
            <a:pPr marL="897890" indent="-250825">
              <a:lnSpc>
                <a:spcPts val="1725"/>
              </a:lnSpc>
              <a:buChar char="▪"/>
              <a:tabLst>
                <a:tab pos="897890" algn="l"/>
              </a:tabLst>
            </a:pPr>
            <a:r>
              <a:rPr sz="1650" u="none" spc="185" dirty="0">
                <a:solidFill>
                  <a:srgbClr val="000000"/>
                </a:solidFill>
                <a:latin typeface="Tahoma"/>
                <a:cs typeface="Tahoma"/>
              </a:rPr>
              <a:t>En utilisant</a:t>
            </a:r>
            <a:r>
              <a:rPr sz="1650" u="none" spc="-10" dirty="0">
                <a:solidFill>
                  <a:srgbClr val="000000"/>
                </a:solidFill>
                <a:latin typeface="Tahoma"/>
                <a:cs typeface="Tahoma"/>
              </a:rPr>
              <a:t>  </a:t>
            </a:r>
            <a:r>
              <a:rPr sz="1650" u="none" spc="105" dirty="0">
                <a:solidFill>
                  <a:srgbClr val="000000"/>
                </a:solidFill>
                <a:latin typeface="Tahoma"/>
                <a:cs typeface="Tahoma"/>
              </a:rPr>
              <a:t>image</a:t>
            </a:r>
            <a:r>
              <a:rPr sz="1650" u="none" spc="-5" dirty="0">
                <a:solidFill>
                  <a:srgbClr val="000000"/>
                </a:solidFill>
                <a:latin typeface="Tahoma"/>
                <a:cs typeface="Tahoma"/>
              </a:rPr>
              <a:t>  </a:t>
            </a:r>
            <a:r>
              <a:rPr sz="1650" u="none" spc="229" dirty="0">
                <a:solidFill>
                  <a:srgbClr val="000000"/>
                </a:solidFill>
                <a:latin typeface="Tahoma"/>
                <a:cs typeface="Tahoma"/>
              </a:rPr>
              <a:t>gcr.io/k8s-minikube/storage- </a:t>
            </a:r>
            <a:r>
              <a:rPr sz="1650" u="none" spc="254" dirty="0">
                <a:solidFill>
                  <a:srgbClr val="000000"/>
                </a:solidFill>
                <a:latin typeface="Tahoma"/>
                <a:cs typeface="Tahoma"/>
              </a:rPr>
              <a:t>provisioner </a:t>
            </a:r>
            <a:r>
              <a:rPr sz="1650" u="none" spc="229" dirty="0">
                <a:solidFill>
                  <a:srgbClr val="000000"/>
                </a:solidFill>
                <a:latin typeface="Tahoma"/>
                <a:cs typeface="Tahoma"/>
              </a:rPr>
              <a:t>:v5</a:t>
            </a:r>
            <a:endParaRPr sz="1650" dirty="0">
              <a:latin typeface="Tahoma"/>
              <a:cs typeface="Tahoma"/>
            </a:endParaRPr>
          </a:p>
          <a:p>
            <a:pPr marL="142875">
              <a:lnSpc>
                <a:spcPts val="1905"/>
              </a:lnSpc>
              <a:tabLst>
                <a:tab pos="656590" algn="l"/>
              </a:tabLst>
            </a:pPr>
            <a:r>
              <a:rPr sz="1950" u="none" spc="1120" dirty="0">
                <a:solidFill>
                  <a:srgbClr val="000000"/>
                </a:solidFill>
                <a:latin typeface="Cambria"/>
                <a:cs typeface="Cambria"/>
              </a:rPr>
              <a:t>🌟</a:t>
            </a:r>
            <a:r>
              <a:rPr sz="1950" u="none" dirty="0">
                <a:solidFill>
                  <a:srgbClr val="000000"/>
                </a:solidFill>
                <a:latin typeface="Cambria"/>
                <a:cs typeface="Cambria"/>
              </a:rPr>
              <a:t> </a:t>
            </a:r>
            <a:r>
              <a:rPr sz="1650" u="none" spc="165" dirty="0">
                <a:solidFill>
                  <a:srgbClr val="000000"/>
                </a:solidFill>
                <a:latin typeface="Tahoma"/>
                <a:cs typeface="Tahoma"/>
              </a:rPr>
              <a:t>Activé</a:t>
            </a:r>
            <a:r>
              <a:rPr sz="1650" u="none" spc="-5" dirty="0">
                <a:solidFill>
                  <a:srgbClr val="000000"/>
                </a:solidFill>
                <a:latin typeface="Tahoma"/>
                <a:cs typeface="Tahoma"/>
              </a:rPr>
              <a:t>  </a:t>
            </a:r>
            <a:r>
              <a:rPr sz="1650" u="none" spc="155" dirty="0">
                <a:solidFill>
                  <a:srgbClr val="000000"/>
                </a:solidFill>
                <a:latin typeface="Tahoma"/>
                <a:cs typeface="Tahoma"/>
              </a:rPr>
              <a:t>modules complémentaires :</a:t>
            </a:r>
            <a:r>
              <a:rPr sz="1650" u="none" spc="-5" dirty="0">
                <a:solidFill>
                  <a:srgbClr val="000000"/>
                </a:solidFill>
                <a:latin typeface="Tahoma"/>
                <a:cs typeface="Tahoma"/>
              </a:rPr>
              <a:t>  classe de stockage </a:t>
            </a:r>
            <a:r>
              <a:rPr sz="1650" u="none" spc="265" dirty="0">
                <a:solidFill>
                  <a:srgbClr val="000000"/>
                </a:solidFill>
                <a:latin typeface="Tahoma"/>
                <a:cs typeface="Tahoma"/>
              </a:rPr>
              <a:t>par défaut </a:t>
            </a:r>
            <a:r>
              <a:rPr sz="1650" u="none" spc="270" dirty="0">
                <a:solidFill>
                  <a:srgbClr val="000000"/>
                </a:solidFill>
                <a:latin typeface="Tahoma"/>
                <a:cs typeface="Tahoma"/>
              </a:rPr>
              <a:t>,</a:t>
            </a:r>
            <a:r>
              <a:rPr sz="1650" u="none" spc="-5" dirty="0">
                <a:solidFill>
                  <a:srgbClr val="000000"/>
                </a:solidFill>
                <a:latin typeface="Tahoma"/>
                <a:cs typeface="Tahoma"/>
              </a:rPr>
              <a:t>  </a:t>
            </a:r>
            <a:r>
              <a:rPr sz="1650" u="none" spc="235" dirty="0">
                <a:solidFill>
                  <a:srgbClr val="000000"/>
                </a:solidFill>
                <a:latin typeface="Tahoma"/>
                <a:cs typeface="Tahoma"/>
              </a:rPr>
              <a:t>fournisseur </a:t>
            </a:r>
            <a:endParaRPr sz="1650" dirty="0">
              <a:latin typeface="Tahoma"/>
              <a:cs typeface="Tahoma"/>
            </a:endParaRPr>
          </a:p>
          <a:p>
            <a:pPr marL="142875" marR="930275">
              <a:lnSpc>
                <a:spcPts val="1870"/>
              </a:lnSpc>
              <a:spcBef>
                <a:spcPts val="220"/>
              </a:spcBef>
              <a:tabLst>
                <a:tab pos="656590" algn="l"/>
              </a:tabLst>
            </a:pPr>
            <a:r>
              <a:rPr sz="1950" u="none" spc="1120" dirty="0">
                <a:solidFill>
                  <a:srgbClr val="000000"/>
                </a:solidFill>
                <a:latin typeface="Cambria"/>
                <a:cs typeface="Cambria"/>
              </a:rPr>
              <a:t>🏄</a:t>
            </a:r>
            <a:r>
              <a:rPr sz="1950" u="none" dirty="0">
                <a:solidFill>
                  <a:srgbClr val="000000"/>
                </a:solidFill>
                <a:latin typeface="Cambria"/>
                <a:cs typeface="Cambria"/>
              </a:rPr>
              <a:t> </a:t>
            </a:r>
            <a:r>
              <a:rPr sz="1650" u="none" spc="110" dirty="0">
                <a:solidFill>
                  <a:srgbClr val="000000"/>
                </a:solidFill>
                <a:latin typeface="Tahoma"/>
                <a:cs typeface="Tahoma"/>
              </a:rPr>
              <a:t>Fait!</a:t>
            </a:r>
            <a:r>
              <a:rPr sz="1650" u="none" spc="475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1650" u="none" spc="245" dirty="0">
                <a:solidFill>
                  <a:srgbClr val="000000"/>
                </a:solidFill>
                <a:latin typeface="Tahoma"/>
                <a:cs typeface="Tahoma"/>
              </a:rPr>
              <a:t>kubectl</a:t>
            </a:r>
            <a:r>
              <a:rPr sz="1650" u="none" spc="475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1650" u="none" spc="430" dirty="0">
                <a:solidFill>
                  <a:srgbClr val="000000"/>
                </a:solidFill>
                <a:latin typeface="Tahoma"/>
                <a:cs typeface="Tahoma"/>
              </a:rPr>
              <a:t>est</a:t>
            </a:r>
            <a:r>
              <a:rPr sz="1650" u="none" spc="475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1650" u="none" dirty="0">
                <a:solidFill>
                  <a:srgbClr val="000000"/>
                </a:solidFill>
                <a:latin typeface="Tahoma"/>
                <a:cs typeface="Tahoma"/>
              </a:rPr>
              <a:t>maintenant</a:t>
            </a:r>
            <a:r>
              <a:rPr sz="1650" u="none" spc="480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1650" u="none" spc="220" dirty="0">
                <a:solidFill>
                  <a:srgbClr val="000000"/>
                </a:solidFill>
                <a:latin typeface="Tahoma"/>
                <a:cs typeface="Tahoma"/>
              </a:rPr>
              <a:t>configuré</a:t>
            </a:r>
            <a:r>
              <a:rPr sz="1650" u="none" spc="475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1650" u="none" spc="265" dirty="0">
                <a:solidFill>
                  <a:srgbClr val="000000"/>
                </a:solidFill>
                <a:latin typeface="Tahoma"/>
                <a:cs typeface="Tahoma"/>
              </a:rPr>
              <a:t>à</a:t>
            </a:r>
            <a:r>
              <a:rPr sz="1650" u="none" spc="475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1650" u="none" spc="150" dirty="0">
                <a:solidFill>
                  <a:srgbClr val="000000"/>
                </a:solidFill>
                <a:latin typeface="Tahoma"/>
                <a:cs typeface="Tahoma"/>
              </a:rPr>
              <a:t>utiliser</a:t>
            </a:r>
            <a:r>
              <a:rPr sz="1650" u="none" spc="480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1650" u="none" spc="195" dirty="0">
                <a:solidFill>
                  <a:srgbClr val="000000"/>
                </a:solidFill>
                <a:latin typeface="Tahoma"/>
                <a:cs typeface="Tahoma"/>
              </a:rPr>
              <a:t>"minikube"</a:t>
            </a:r>
            <a:r>
              <a:rPr sz="1650" u="none" spc="475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1650" u="none" spc="300" dirty="0">
                <a:solidFill>
                  <a:srgbClr val="000000"/>
                </a:solidFill>
                <a:latin typeface="Tahoma"/>
                <a:cs typeface="Tahoma"/>
              </a:rPr>
              <a:t>grappe</a:t>
            </a:r>
            <a:r>
              <a:rPr sz="1650" u="none" spc="475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1650" u="none" spc="90" dirty="0">
                <a:solidFill>
                  <a:srgbClr val="000000"/>
                </a:solidFill>
                <a:latin typeface="Tahoma"/>
                <a:cs typeface="Tahoma"/>
              </a:rPr>
              <a:t>et</a:t>
            </a:r>
            <a:r>
              <a:rPr sz="1650" u="none" spc="475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1650" u="none" spc="285" dirty="0">
                <a:solidFill>
                  <a:srgbClr val="000000"/>
                </a:solidFill>
                <a:latin typeface="Tahoma"/>
                <a:cs typeface="Tahoma"/>
              </a:rPr>
              <a:t>"défaut"</a:t>
            </a:r>
            <a:r>
              <a:rPr sz="1650" u="none" spc="480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1650" u="none" spc="80" dirty="0">
                <a:solidFill>
                  <a:srgbClr val="000000"/>
                </a:solidFill>
                <a:latin typeface="Tahoma"/>
                <a:cs typeface="Tahoma"/>
              </a:rPr>
              <a:t>espace de noms</a:t>
            </a:r>
            <a:r>
              <a:rPr sz="1650" u="none" spc="475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1650" u="none" spc="95" dirty="0">
                <a:solidFill>
                  <a:srgbClr val="000000"/>
                </a:solidFill>
                <a:latin typeface="Tahoma"/>
                <a:cs typeface="Tahoma"/>
              </a:rPr>
              <a:t>par </a:t>
            </a:r>
            <a:r>
              <a:rPr sz="1650" u="none" spc="260" dirty="0">
                <a:solidFill>
                  <a:srgbClr val="000000"/>
                </a:solidFill>
                <a:latin typeface="Tahoma"/>
                <a:cs typeface="Tahoma"/>
              </a:rPr>
              <a:t>défaut</a:t>
            </a:r>
            <a:endParaRPr sz="1650" dirty="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190751" y="2438400"/>
            <a:ext cx="5777686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-45" dirty="0"/>
              <a:t>CONTEXTE</a:t>
            </a:r>
            <a:endParaRPr sz="4000" dirty="0"/>
          </a:p>
        </p:txBody>
      </p:sp>
      <p:sp>
        <p:nvSpPr>
          <p:cNvPr id="6" name="object 6"/>
          <p:cNvSpPr txBox="1"/>
          <p:nvPr/>
        </p:nvSpPr>
        <p:spPr>
          <a:xfrm>
            <a:off x="463550" y="7249159"/>
            <a:ext cx="132715" cy="249554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450" spc="25" dirty="0">
                <a:solidFill>
                  <a:srgbClr val="333333"/>
                </a:solidFill>
                <a:latin typeface="Trebuchet MS"/>
                <a:cs typeface="Trebuchet MS"/>
              </a:rPr>
              <a:t>1</a:t>
            </a:r>
            <a:endParaRPr sz="14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CONTINU</a:t>
            </a:r>
            <a:r>
              <a:rPr spc="-110" dirty="0"/>
              <a:t> </a:t>
            </a:r>
            <a:r>
              <a:rPr spc="-45" dirty="0"/>
              <a:t>INTÉGRATION</a:t>
            </a:r>
            <a:r>
              <a:rPr spc="-110" dirty="0"/>
              <a:t> </a:t>
            </a:r>
            <a:r>
              <a:rPr spc="85" dirty="0"/>
              <a:t>ET</a:t>
            </a:r>
            <a:r>
              <a:rPr spc="-105" dirty="0"/>
              <a:t> </a:t>
            </a:r>
            <a:r>
              <a:rPr spc="-10" dirty="0"/>
              <a:t>MINIKUBE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1647824"/>
            <a:ext cx="95250" cy="95249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body" idx="1"/>
          </p:nvPr>
        </p:nvSpPr>
        <p:spPr>
          <a:xfrm>
            <a:off x="819149" y="1326514"/>
            <a:ext cx="12192000" cy="2074286"/>
          </a:xfrm>
          <a:prstGeom prst="rect">
            <a:avLst/>
          </a:prstGeom>
        </p:spPr>
        <p:txBody>
          <a:bodyPr vert="horz" wrap="square" lIns="0" tIns="235585" rIns="0" bIns="0" rtlCol="0">
            <a:spAutoFit/>
          </a:bodyPr>
          <a:lstStyle/>
          <a:p>
            <a:pPr marL="371475" marR="5080">
              <a:lnSpc>
                <a:spcPts val="2250"/>
              </a:lnSpc>
              <a:spcBef>
                <a:spcPts val="400"/>
              </a:spcBef>
            </a:pPr>
            <a:r>
              <a:rPr u="none" spc="85" dirty="0">
                <a:solidFill>
                  <a:srgbClr val="333333"/>
                </a:solidFill>
              </a:rPr>
              <a:t>Par </a:t>
            </a:r>
            <a:r>
              <a:rPr u="none" spc="-20" dirty="0">
                <a:solidFill>
                  <a:srgbClr val="333333"/>
                </a:solidFill>
              </a:rPr>
              <a:t>défaut, </a:t>
            </a:r>
            <a:r>
              <a:rPr u="none" dirty="0">
                <a:solidFill>
                  <a:srgbClr val="333333"/>
                </a:solidFill>
              </a:rPr>
              <a:t>le</a:t>
            </a:r>
            <a:r>
              <a:rPr u="none" spc="-20" dirty="0">
                <a:solidFill>
                  <a:srgbClr val="333333"/>
                </a:solidFill>
              </a:rPr>
              <a:t> </a:t>
            </a:r>
            <a:r>
              <a:rPr u="none" spc="225" dirty="0">
                <a:latin typeface="Tahoma"/>
                <a:cs typeface="Tahoma"/>
              </a:rPr>
              <a:t>-- </a:t>
            </a:r>
            <a:r>
              <a:rPr u="none" spc="300" dirty="0">
                <a:latin typeface="Tahoma"/>
                <a:cs typeface="Tahoma"/>
              </a:rPr>
              <a:t>pilote=docker</a:t>
            </a:r>
            <a:r>
              <a:rPr u="none" spc="-35" dirty="0">
                <a:latin typeface="Tahoma"/>
                <a:cs typeface="Tahoma"/>
              </a:rPr>
              <a:t> </a:t>
            </a:r>
            <a:r>
              <a:rPr u="none" spc="60" dirty="0">
                <a:solidFill>
                  <a:srgbClr val="333333"/>
                </a:solidFill>
              </a:rPr>
              <a:t>option</a:t>
            </a:r>
            <a:r>
              <a:rPr u="none" spc="-20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est</a:t>
            </a:r>
            <a:r>
              <a:rPr u="none" spc="-20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utilisé,</a:t>
            </a:r>
            <a:r>
              <a:rPr u="none" spc="-20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lequel</a:t>
            </a:r>
            <a:r>
              <a:rPr u="none" spc="-20" dirty="0">
                <a:solidFill>
                  <a:srgbClr val="333333"/>
                </a:solidFill>
              </a:rPr>
              <a:t> </a:t>
            </a:r>
            <a:r>
              <a:rPr u="none" spc="-50" dirty="0">
                <a:solidFill>
                  <a:srgbClr val="333333"/>
                </a:solidFill>
              </a:rPr>
              <a:t>volonté</a:t>
            </a:r>
            <a:r>
              <a:rPr u="none" spc="-15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déployer</a:t>
            </a:r>
            <a:r>
              <a:rPr u="none" spc="-20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le</a:t>
            </a:r>
            <a:r>
              <a:rPr u="none" spc="-20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entier</a:t>
            </a:r>
            <a:r>
              <a:rPr u="none" spc="-20" dirty="0">
                <a:solidFill>
                  <a:srgbClr val="333333"/>
                </a:solidFill>
              </a:rPr>
              <a:t> </a:t>
            </a:r>
            <a:r>
              <a:rPr u="none" spc="60" dirty="0">
                <a:solidFill>
                  <a:srgbClr val="333333"/>
                </a:solidFill>
              </a:rPr>
              <a:t>minikube</a:t>
            </a:r>
            <a:r>
              <a:rPr u="none" spc="-15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dans</a:t>
            </a:r>
            <a:r>
              <a:rPr u="none" spc="-20" dirty="0">
                <a:solidFill>
                  <a:srgbClr val="333333"/>
                </a:solidFill>
              </a:rPr>
              <a:t> </a:t>
            </a:r>
            <a:r>
              <a:rPr u="none" spc="-50" dirty="0">
                <a:solidFill>
                  <a:srgbClr val="333333"/>
                </a:solidFill>
              </a:rPr>
              <a:t>un </a:t>
            </a:r>
            <a:r>
              <a:rPr u="none" dirty="0">
                <a:solidFill>
                  <a:srgbClr val="333333"/>
                </a:solidFill>
              </a:rPr>
              <a:t>conteneur</a:t>
            </a:r>
            <a:r>
              <a:rPr u="none" spc="-25" dirty="0">
                <a:solidFill>
                  <a:srgbClr val="333333"/>
                </a:solidFill>
              </a:rPr>
              <a:t> </a:t>
            </a:r>
            <a:r>
              <a:rPr u="none" spc="100" dirty="0">
                <a:solidFill>
                  <a:srgbClr val="333333"/>
                </a:solidFill>
              </a:rPr>
              <a:t>et</a:t>
            </a:r>
            <a:r>
              <a:rPr u="none" spc="-20" dirty="0">
                <a:solidFill>
                  <a:srgbClr val="333333"/>
                </a:solidFill>
              </a:rPr>
              <a:t> </a:t>
            </a:r>
            <a:r>
              <a:rPr u="none" spc="75" dirty="0">
                <a:solidFill>
                  <a:srgbClr val="333333"/>
                </a:solidFill>
              </a:rPr>
              <a:t>exposer</a:t>
            </a:r>
            <a:r>
              <a:rPr u="none" spc="-20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le</a:t>
            </a:r>
            <a:r>
              <a:rPr u="none" spc="-20" dirty="0">
                <a:solidFill>
                  <a:srgbClr val="333333"/>
                </a:solidFill>
              </a:rPr>
              <a:t> </a:t>
            </a:r>
            <a:r>
              <a:rPr u="none" spc="60" dirty="0">
                <a:solidFill>
                  <a:srgbClr val="333333"/>
                </a:solidFill>
              </a:rPr>
              <a:t>Kubernetes</a:t>
            </a:r>
            <a:r>
              <a:rPr u="none" spc="-20" dirty="0">
                <a:solidFill>
                  <a:srgbClr val="333333"/>
                </a:solidFill>
              </a:rPr>
              <a:t> </a:t>
            </a:r>
            <a:r>
              <a:rPr u="none" spc="50" dirty="0">
                <a:solidFill>
                  <a:srgbClr val="333333"/>
                </a:solidFill>
              </a:rPr>
              <a:t>API</a:t>
            </a:r>
            <a:r>
              <a:rPr u="none" spc="-20" dirty="0">
                <a:solidFill>
                  <a:srgbClr val="333333"/>
                </a:solidFill>
              </a:rPr>
              <a:t> </a:t>
            </a:r>
            <a:r>
              <a:rPr u="none" spc="135" dirty="0">
                <a:solidFill>
                  <a:srgbClr val="333333"/>
                </a:solidFill>
              </a:rPr>
              <a:t>sur</a:t>
            </a:r>
            <a:r>
              <a:rPr u="none" spc="-20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le</a:t>
            </a:r>
            <a:r>
              <a:rPr u="none" spc="-20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IP</a:t>
            </a:r>
            <a:r>
              <a:rPr u="none" spc="-20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de</a:t>
            </a:r>
            <a:r>
              <a:rPr u="none" spc="-20" dirty="0">
                <a:solidFill>
                  <a:srgbClr val="333333"/>
                </a:solidFill>
              </a:rPr>
              <a:t> </a:t>
            </a:r>
            <a:r>
              <a:rPr u="none" dirty="0" err="1">
                <a:solidFill>
                  <a:srgbClr val="333333"/>
                </a:solidFill>
              </a:rPr>
              <a:t>ce</a:t>
            </a:r>
            <a:r>
              <a:rPr u="none" spc="-20" dirty="0">
                <a:solidFill>
                  <a:srgbClr val="333333"/>
                </a:solidFill>
              </a:rPr>
              <a:t> </a:t>
            </a:r>
            <a:r>
              <a:rPr lang="fr-FR" u="none" spc="-10" dirty="0">
                <a:solidFill>
                  <a:srgbClr val="333333"/>
                </a:solidFill>
              </a:rPr>
              <a:t>Container</a:t>
            </a:r>
            <a:endParaRPr u="none" spc="-10" dirty="0">
              <a:solidFill>
                <a:srgbClr val="333333"/>
              </a:solidFill>
            </a:endParaRPr>
          </a:p>
          <a:p>
            <a:pPr marL="371475">
              <a:lnSpc>
                <a:spcPct val="100000"/>
              </a:lnSpc>
              <a:spcBef>
                <a:spcPts val="1275"/>
              </a:spcBef>
            </a:pPr>
            <a:r>
              <a:rPr u="none" dirty="0">
                <a:solidFill>
                  <a:srgbClr val="333333"/>
                </a:solidFill>
              </a:rPr>
              <a:t>Ce</a:t>
            </a:r>
            <a:r>
              <a:rPr u="none" spc="-5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permet</a:t>
            </a:r>
            <a:r>
              <a:rPr u="none" spc="-5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créer</a:t>
            </a:r>
            <a:r>
              <a:rPr u="none" spc="-5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plusieurs groupes</a:t>
            </a:r>
            <a:r>
              <a:rPr u="none" spc="-5" dirty="0">
                <a:solidFill>
                  <a:srgbClr val="333333"/>
                </a:solidFill>
              </a:rPr>
              <a:t> </a:t>
            </a:r>
            <a:r>
              <a:rPr u="none" spc="135" dirty="0">
                <a:solidFill>
                  <a:srgbClr val="333333"/>
                </a:solidFill>
              </a:rPr>
              <a:t>sur</a:t>
            </a:r>
            <a:r>
              <a:rPr u="none" spc="-5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le </a:t>
            </a:r>
            <a:r>
              <a:rPr u="none" spc="105" dirty="0">
                <a:solidFill>
                  <a:srgbClr val="333333"/>
                </a:solidFill>
              </a:rPr>
              <a:t>même</a:t>
            </a:r>
            <a:r>
              <a:rPr u="none" spc="-5" dirty="0">
                <a:solidFill>
                  <a:srgbClr val="333333"/>
                </a:solidFill>
              </a:rPr>
              <a:t> </a:t>
            </a:r>
            <a:r>
              <a:rPr u="none" spc="55" dirty="0">
                <a:solidFill>
                  <a:srgbClr val="333333"/>
                </a:solidFill>
              </a:rPr>
              <a:t>machine</a:t>
            </a:r>
          </a:p>
          <a:p>
            <a:pPr marL="371475" marR="518795">
              <a:lnSpc>
                <a:spcPts val="2100"/>
              </a:lnSpc>
              <a:spcBef>
                <a:spcPts val="1650"/>
              </a:spcBef>
            </a:pPr>
            <a:r>
              <a:rPr u="none" spc="125" dirty="0">
                <a:solidFill>
                  <a:srgbClr val="333333"/>
                </a:solidFill>
              </a:rPr>
              <a:t>Donc</a:t>
            </a:r>
            <a:r>
              <a:rPr u="none" spc="-50" dirty="0">
                <a:solidFill>
                  <a:srgbClr val="333333"/>
                </a:solidFill>
              </a:rPr>
              <a:t> </a:t>
            </a:r>
            <a:r>
              <a:rPr u="none" spc="-95" dirty="0">
                <a:solidFill>
                  <a:srgbClr val="333333"/>
                </a:solidFill>
              </a:rPr>
              <a:t>il</a:t>
            </a:r>
            <a:r>
              <a:rPr u="none" spc="-45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est</a:t>
            </a:r>
            <a:r>
              <a:rPr u="none" spc="-45" dirty="0">
                <a:solidFill>
                  <a:srgbClr val="333333"/>
                </a:solidFill>
              </a:rPr>
              <a:t> </a:t>
            </a:r>
            <a:r>
              <a:rPr u="none" spc="55" dirty="0">
                <a:solidFill>
                  <a:srgbClr val="333333"/>
                </a:solidFill>
              </a:rPr>
              <a:t>possible</a:t>
            </a:r>
            <a:r>
              <a:rPr u="none" spc="-45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à</a:t>
            </a:r>
            <a:r>
              <a:rPr u="none" spc="-45" dirty="0">
                <a:solidFill>
                  <a:srgbClr val="333333"/>
                </a:solidFill>
              </a:rPr>
              <a:t> </a:t>
            </a:r>
            <a:r>
              <a:rPr u="none" spc="105" dirty="0">
                <a:solidFill>
                  <a:srgbClr val="333333"/>
                </a:solidFill>
              </a:rPr>
              <a:t>utiliser</a:t>
            </a:r>
            <a:r>
              <a:rPr u="none" spc="-45" dirty="0">
                <a:solidFill>
                  <a:srgbClr val="333333"/>
                </a:solidFill>
              </a:rPr>
              <a:t> </a:t>
            </a:r>
            <a:r>
              <a:rPr u="none" spc="60" dirty="0">
                <a:solidFill>
                  <a:srgbClr val="333333"/>
                </a:solidFill>
              </a:rPr>
              <a:t>minikube</a:t>
            </a:r>
            <a:r>
              <a:rPr u="none" spc="-45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dans</a:t>
            </a:r>
            <a:r>
              <a:rPr u="none" spc="-50" dirty="0">
                <a:solidFill>
                  <a:srgbClr val="333333"/>
                </a:solidFill>
              </a:rPr>
              <a:t> </a:t>
            </a:r>
            <a:r>
              <a:rPr u="none" spc="70" dirty="0">
                <a:solidFill>
                  <a:srgbClr val="333333"/>
                </a:solidFill>
              </a:rPr>
              <a:t>continu</a:t>
            </a:r>
            <a:r>
              <a:rPr u="none" spc="-45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intégration</a:t>
            </a:r>
            <a:r>
              <a:rPr u="none" spc="-45" dirty="0">
                <a:solidFill>
                  <a:srgbClr val="333333"/>
                </a:solidFill>
              </a:rPr>
              <a:t> </a:t>
            </a:r>
            <a:r>
              <a:rPr u="none" spc="65" dirty="0">
                <a:solidFill>
                  <a:srgbClr val="333333"/>
                </a:solidFill>
              </a:rPr>
              <a:t>mesures</a:t>
            </a:r>
            <a:r>
              <a:rPr u="none" spc="-45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à</a:t>
            </a:r>
            <a:r>
              <a:rPr u="none" spc="-45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créer</a:t>
            </a:r>
            <a:r>
              <a:rPr u="none" spc="-45" dirty="0">
                <a:solidFill>
                  <a:srgbClr val="333333"/>
                </a:solidFill>
              </a:rPr>
              <a:t> </a:t>
            </a:r>
            <a:r>
              <a:rPr u="none" spc="100" dirty="0">
                <a:solidFill>
                  <a:srgbClr val="333333"/>
                </a:solidFill>
              </a:rPr>
              <a:t>un</a:t>
            </a:r>
            <a:r>
              <a:rPr u="none" spc="-45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groupe </a:t>
            </a:r>
            <a:r>
              <a:rPr u="none" spc="-10" dirty="0">
                <a:solidFill>
                  <a:srgbClr val="333333"/>
                </a:solidFill>
              </a:rPr>
              <a:t>éphémère</a:t>
            </a:r>
            <a:r>
              <a:rPr u="none" spc="25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pour</a:t>
            </a:r>
            <a:r>
              <a:rPr u="none" spc="30" dirty="0">
                <a:solidFill>
                  <a:srgbClr val="333333"/>
                </a:solidFill>
              </a:rPr>
              <a:t> </a:t>
            </a:r>
            <a:r>
              <a:rPr u="none" spc="-10" dirty="0">
                <a:solidFill>
                  <a:srgbClr val="333333"/>
                </a:solidFill>
              </a:rPr>
              <a:t>essai!</a:t>
            </a: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2419349"/>
            <a:ext cx="95250" cy="9524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2895599"/>
            <a:ext cx="95250" cy="95249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09624" y="3371849"/>
            <a:ext cx="12211050" cy="9525"/>
          </a:xfrm>
          <a:custGeom>
            <a:avLst/>
            <a:gdLst/>
            <a:ahLst/>
            <a:cxnLst/>
            <a:rect l="l" t="t" r="r" b="b"/>
            <a:pathLst>
              <a:path w="12211050" h="9525">
                <a:moveTo>
                  <a:pt x="12211049" y="9524"/>
                </a:moveTo>
                <a:lnTo>
                  <a:pt x="0" y="9524"/>
                </a:lnTo>
                <a:lnTo>
                  <a:pt x="0" y="0"/>
                </a:lnTo>
                <a:lnTo>
                  <a:pt x="12211049" y="0"/>
                </a:lnTo>
                <a:lnTo>
                  <a:pt x="12211049" y="952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809624" y="3371849"/>
            <a:ext cx="12211050" cy="923925"/>
            <a:chOff x="809624" y="3371849"/>
            <a:chExt cx="12211050" cy="923925"/>
          </a:xfrm>
        </p:grpSpPr>
        <p:sp>
          <p:nvSpPr>
            <p:cNvPr id="4" name="object 4"/>
            <p:cNvSpPr/>
            <p:nvPr/>
          </p:nvSpPr>
          <p:spPr>
            <a:xfrm>
              <a:off x="809612" y="3371849"/>
              <a:ext cx="12211050" cy="923925"/>
            </a:xfrm>
            <a:custGeom>
              <a:avLst/>
              <a:gdLst/>
              <a:ahLst/>
              <a:cxnLst/>
              <a:rect l="l" t="t" r="r" b="b"/>
              <a:pathLst>
                <a:path w="12211050" h="923925">
                  <a:moveTo>
                    <a:pt x="12211050" y="0"/>
                  </a:moveTo>
                  <a:lnTo>
                    <a:pt x="12201525" y="0"/>
                  </a:lnTo>
                  <a:lnTo>
                    <a:pt x="12201525" y="914400"/>
                  </a:lnTo>
                  <a:lnTo>
                    <a:pt x="0" y="914400"/>
                  </a:lnTo>
                  <a:lnTo>
                    <a:pt x="0" y="923925"/>
                  </a:lnTo>
                  <a:lnTo>
                    <a:pt x="12201525" y="923925"/>
                  </a:lnTo>
                  <a:lnTo>
                    <a:pt x="12211050" y="923925"/>
                  </a:lnTo>
                  <a:lnTo>
                    <a:pt x="12211050" y="914400"/>
                  </a:lnTo>
                  <a:lnTo>
                    <a:pt x="12211050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09624" y="3371849"/>
              <a:ext cx="9525" cy="923925"/>
            </a:xfrm>
            <a:custGeom>
              <a:avLst/>
              <a:gdLst/>
              <a:ahLst/>
              <a:cxnLst/>
              <a:rect l="l" t="t" r="r" b="b"/>
              <a:pathLst>
                <a:path w="9525" h="923925">
                  <a:moveTo>
                    <a:pt x="0" y="923924"/>
                  </a:moveTo>
                  <a:lnTo>
                    <a:pt x="0" y="0"/>
                  </a:lnTo>
                  <a:lnTo>
                    <a:pt x="9524" y="9524"/>
                  </a:lnTo>
                  <a:lnTo>
                    <a:pt x="9524" y="914399"/>
                  </a:lnTo>
                  <a:lnTo>
                    <a:pt x="0" y="923924"/>
                  </a:lnTo>
                  <a:close/>
                </a:path>
              </a:pathLst>
            </a:custGeom>
            <a:solidFill>
              <a:srgbClr val="ED21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81465" y="3499218"/>
              <a:ext cx="103240" cy="198704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0" dirty="0"/>
              <a:t>MINIKUBE</a:t>
            </a:r>
            <a:r>
              <a:rPr spc="-180" dirty="0"/>
              <a:t> </a:t>
            </a:r>
            <a:r>
              <a:rPr spc="-10" dirty="0"/>
              <a:t>EXTENSIONS</a:t>
            </a: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33449" y="1647824"/>
            <a:ext cx="95250" cy="95249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33449" y="2152649"/>
            <a:ext cx="95250" cy="95249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33449" y="2647949"/>
            <a:ext cx="95250" cy="95249"/>
          </a:xfrm>
          <a:prstGeom prst="rect">
            <a:avLst/>
          </a:prstGeom>
        </p:spPr>
      </p:pic>
      <p:sp>
        <p:nvSpPr>
          <p:cNvPr id="11" name="object 11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1475" marR="1933575">
              <a:lnSpc>
                <a:spcPct val="157700"/>
              </a:lnSpc>
              <a:spcBef>
                <a:spcPts val="100"/>
              </a:spcBef>
              <a:tabLst>
                <a:tab pos="3672204" algn="l"/>
                <a:tab pos="4796155" algn="l"/>
              </a:tabLst>
            </a:pPr>
            <a:r>
              <a:rPr u="none" spc="60" dirty="0">
                <a:solidFill>
                  <a:srgbClr val="333333"/>
                </a:solidFill>
              </a:rPr>
              <a:t>minikube</a:t>
            </a:r>
            <a:r>
              <a:rPr u="none" spc="-15" dirty="0">
                <a:solidFill>
                  <a:srgbClr val="333333"/>
                </a:solidFill>
              </a:rPr>
              <a:t> </a:t>
            </a:r>
            <a:r>
              <a:rPr u="none" spc="90" dirty="0">
                <a:solidFill>
                  <a:srgbClr val="333333"/>
                </a:solidFill>
              </a:rPr>
              <a:t>vient</a:t>
            </a:r>
            <a:r>
              <a:rPr u="none" spc="-15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avec</a:t>
            </a:r>
            <a:r>
              <a:rPr u="none" spc="-15" dirty="0">
                <a:solidFill>
                  <a:srgbClr val="333333"/>
                </a:solidFill>
              </a:rPr>
              <a:t> </a:t>
            </a:r>
            <a:r>
              <a:rPr u="none" spc="65" dirty="0">
                <a:solidFill>
                  <a:srgbClr val="333333"/>
                </a:solidFill>
              </a:rPr>
              <a:t>un</a:t>
            </a:r>
            <a:r>
              <a:rPr u="none" spc="-10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ensemble</a:t>
            </a:r>
            <a:r>
              <a:rPr u="none" spc="-15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de</a:t>
            </a:r>
            <a:r>
              <a:rPr u="none" spc="-15" dirty="0">
                <a:solidFill>
                  <a:srgbClr val="333333"/>
                </a:solidFill>
              </a:rPr>
              <a:t> </a:t>
            </a:r>
            <a:r>
              <a:rPr u="none" spc="140" dirty="0">
                <a:latin typeface="Tahoma"/>
                <a:cs typeface="Tahoma"/>
              </a:rPr>
              <a:t>modules complémentaires</a:t>
            </a:r>
            <a:r>
              <a:rPr u="none" spc="-30" dirty="0">
                <a:latin typeface="Tahoma"/>
                <a:cs typeface="Tahoma"/>
              </a:rPr>
              <a:t> </a:t>
            </a:r>
            <a:r>
              <a:rPr u="none" dirty="0">
                <a:solidFill>
                  <a:srgbClr val="333333"/>
                </a:solidFill>
              </a:rPr>
              <a:t>lequel</a:t>
            </a:r>
            <a:r>
              <a:rPr u="none" spc="-15" dirty="0">
                <a:solidFill>
                  <a:srgbClr val="333333"/>
                </a:solidFill>
              </a:rPr>
              <a:t> </a:t>
            </a:r>
            <a:r>
              <a:rPr u="none" spc="50" dirty="0">
                <a:solidFill>
                  <a:srgbClr val="333333"/>
                </a:solidFill>
              </a:rPr>
              <a:t>peut</a:t>
            </a:r>
            <a:r>
              <a:rPr u="none" spc="-15" dirty="0">
                <a:solidFill>
                  <a:srgbClr val="333333"/>
                </a:solidFill>
              </a:rPr>
              <a:t> </a:t>
            </a:r>
            <a:r>
              <a:rPr u="none" spc="55" dirty="0">
                <a:solidFill>
                  <a:srgbClr val="333333"/>
                </a:solidFill>
              </a:rPr>
              <a:t>être</a:t>
            </a:r>
            <a:r>
              <a:rPr u="none" spc="-10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activé,</a:t>
            </a:r>
            <a:r>
              <a:rPr u="none" spc="-15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désactivé</a:t>
            </a:r>
            <a:r>
              <a:rPr u="none" spc="-15" dirty="0">
                <a:solidFill>
                  <a:srgbClr val="333333"/>
                </a:solidFill>
              </a:rPr>
              <a:t> </a:t>
            </a:r>
            <a:r>
              <a:rPr u="none" spc="100" dirty="0">
                <a:solidFill>
                  <a:srgbClr val="333333"/>
                </a:solidFill>
              </a:rPr>
              <a:t>et</a:t>
            </a:r>
            <a:r>
              <a:rPr u="none" spc="-10" dirty="0">
                <a:solidFill>
                  <a:srgbClr val="333333"/>
                </a:solidFill>
              </a:rPr>
              <a:t> </a:t>
            </a:r>
            <a:r>
              <a:rPr u="none" spc="75" dirty="0">
                <a:solidFill>
                  <a:srgbClr val="333333"/>
                </a:solidFill>
              </a:rPr>
              <a:t>utilisé</a:t>
            </a:r>
            <a:r>
              <a:rPr u="none" dirty="0">
                <a:solidFill>
                  <a:srgbClr val="333333"/>
                </a:solidFill>
              </a:rPr>
              <a:t>​</a:t>
            </a:r>
            <a:r>
              <a:rPr u="none" spc="-50" dirty="0">
                <a:solidFill>
                  <a:srgbClr val="333333"/>
                </a:solidFill>
              </a:rPr>
              <a:t> </a:t>
            </a:r>
            <a:r>
              <a:rPr u="none" spc="114" dirty="0">
                <a:solidFill>
                  <a:srgbClr val="333333"/>
                </a:solidFill>
              </a:rPr>
              <a:t>commande</a:t>
            </a:r>
            <a:r>
              <a:rPr u="none" spc="-50" dirty="0">
                <a:solidFill>
                  <a:srgbClr val="333333"/>
                </a:solidFill>
              </a:rPr>
              <a:t> </a:t>
            </a:r>
            <a:r>
              <a:rPr u="none" spc="195" dirty="0">
                <a:latin typeface="Tahoma"/>
                <a:cs typeface="Tahoma"/>
              </a:rPr>
              <a:t>minikube</a:t>
            </a:r>
            <a:r>
              <a:rPr u="none" dirty="0">
                <a:latin typeface="Tahoma"/>
                <a:cs typeface="Tahoma"/>
              </a:rPr>
              <a:t> </a:t>
            </a:r>
            <a:r>
              <a:rPr u="none" spc="130" dirty="0">
                <a:latin typeface="Tahoma"/>
                <a:cs typeface="Tahoma"/>
              </a:rPr>
              <a:t>modules complémentaires</a:t>
            </a:r>
            <a:r>
              <a:rPr u="none" dirty="0">
                <a:latin typeface="Tahoma"/>
                <a:cs typeface="Tahoma"/>
              </a:rPr>
              <a:t> </a:t>
            </a:r>
            <a:r>
              <a:rPr u="none" spc="610" dirty="0">
                <a:latin typeface="Tahoma"/>
                <a:cs typeface="Tahoma"/>
              </a:rPr>
              <a:t>liste</a:t>
            </a:r>
            <a:r>
              <a:rPr u="none" spc="-90" dirty="0">
                <a:latin typeface="Tahoma"/>
                <a:cs typeface="Tahoma"/>
              </a:rPr>
              <a:t> </a:t>
            </a:r>
            <a:r>
              <a:rPr u="none" dirty="0">
                <a:solidFill>
                  <a:srgbClr val="333333"/>
                </a:solidFill>
              </a:rPr>
              <a:t>listes</a:t>
            </a:r>
            <a:r>
              <a:rPr u="none" spc="-60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le</a:t>
            </a:r>
            <a:r>
              <a:rPr u="none" spc="-60" dirty="0">
                <a:solidFill>
                  <a:srgbClr val="333333"/>
                </a:solidFill>
              </a:rPr>
              <a:t> </a:t>
            </a:r>
            <a:r>
              <a:rPr u="none" spc="95" dirty="0">
                <a:solidFill>
                  <a:srgbClr val="333333"/>
                </a:solidFill>
              </a:rPr>
              <a:t>connu</a:t>
            </a:r>
            <a:r>
              <a:rPr u="none" spc="-60" dirty="0">
                <a:solidFill>
                  <a:srgbClr val="333333"/>
                </a:solidFill>
              </a:rPr>
              <a:t> </a:t>
            </a:r>
            <a:r>
              <a:rPr u="none" spc="105" dirty="0">
                <a:solidFill>
                  <a:srgbClr val="333333"/>
                </a:solidFill>
              </a:rPr>
              <a:t>modules complémentaires</a:t>
            </a:r>
            <a:r>
              <a:rPr u="none" spc="-60" dirty="0">
                <a:solidFill>
                  <a:srgbClr val="333333"/>
                </a:solidFill>
              </a:rPr>
              <a:t> </a:t>
            </a:r>
            <a:r>
              <a:rPr u="none" spc="100" dirty="0">
                <a:solidFill>
                  <a:srgbClr val="333333"/>
                </a:solidFill>
              </a:rPr>
              <a:t>et</a:t>
            </a:r>
            <a:r>
              <a:rPr u="none" spc="-60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leur</a:t>
            </a:r>
            <a:r>
              <a:rPr u="none" spc="-60" dirty="0">
                <a:solidFill>
                  <a:srgbClr val="333333"/>
                </a:solidFill>
              </a:rPr>
              <a:t> </a:t>
            </a:r>
            <a:r>
              <a:rPr u="none" spc="-10" dirty="0">
                <a:solidFill>
                  <a:srgbClr val="333333"/>
                </a:solidFill>
              </a:rPr>
              <a:t>État</a:t>
            </a:r>
          </a:p>
          <a:p>
            <a:pPr marL="371475" marR="457200">
              <a:lnSpc>
                <a:spcPts val="2250"/>
              </a:lnSpc>
              <a:spcBef>
                <a:spcPts val="1680"/>
              </a:spcBef>
              <a:tabLst>
                <a:tab pos="3672204" algn="l"/>
                <a:tab pos="4796155" algn="l"/>
                <a:tab pos="5920105" algn="l"/>
              </a:tabLst>
            </a:pPr>
            <a:r>
              <a:rPr u="none" dirty="0">
                <a:solidFill>
                  <a:srgbClr val="333333"/>
                </a:solidFill>
              </a:rPr>
              <a:t>Le</a:t>
            </a:r>
            <a:r>
              <a:rPr u="none" spc="-50" dirty="0">
                <a:solidFill>
                  <a:srgbClr val="333333"/>
                </a:solidFill>
              </a:rPr>
              <a:t> </a:t>
            </a:r>
            <a:r>
              <a:rPr u="none" spc="114" dirty="0">
                <a:solidFill>
                  <a:srgbClr val="333333"/>
                </a:solidFill>
              </a:rPr>
              <a:t>commande</a:t>
            </a:r>
            <a:r>
              <a:rPr u="none" spc="-50" dirty="0">
                <a:solidFill>
                  <a:srgbClr val="333333"/>
                </a:solidFill>
              </a:rPr>
              <a:t> </a:t>
            </a:r>
            <a:r>
              <a:rPr u="none" spc="195" dirty="0">
                <a:latin typeface="Tahoma"/>
                <a:cs typeface="Tahoma"/>
              </a:rPr>
              <a:t>minikube</a:t>
            </a:r>
            <a:r>
              <a:rPr u="none" dirty="0">
                <a:latin typeface="Tahoma"/>
                <a:cs typeface="Tahoma"/>
              </a:rPr>
              <a:t> </a:t>
            </a:r>
            <a:r>
              <a:rPr u="none" spc="130" dirty="0">
                <a:latin typeface="Tahoma"/>
                <a:cs typeface="Tahoma"/>
              </a:rPr>
              <a:t>modules complémentaires</a:t>
            </a:r>
            <a:r>
              <a:rPr u="none" dirty="0">
                <a:latin typeface="Tahoma"/>
                <a:cs typeface="Tahoma"/>
              </a:rPr>
              <a:t> </a:t>
            </a:r>
            <a:r>
              <a:rPr u="none" spc="229" dirty="0">
                <a:latin typeface="Tahoma"/>
                <a:cs typeface="Tahoma"/>
              </a:rPr>
              <a:t>activer</a:t>
            </a:r>
            <a:r>
              <a:rPr u="none" dirty="0">
                <a:latin typeface="Tahoma"/>
                <a:cs typeface="Tahoma"/>
              </a:rPr>
              <a:t> </a:t>
            </a:r>
            <a:r>
              <a:rPr u="none" spc="-40" dirty="0">
                <a:latin typeface="Tahoma"/>
                <a:cs typeface="Tahoma"/>
              </a:rPr>
              <a:t>${ADDON_NAME}</a:t>
            </a:r>
            <a:r>
              <a:rPr u="none" spc="-110" dirty="0">
                <a:latin typeface="Tahoma"/>
                <a:cs typeface="Tahoma"/>
              </a:rPr>
              <a:t> </a:t>
            </a:r>
            <a:r>
              <a:rPr u="none" dirty="0">
                <a:solidFill>
                  <a:srgbClr val="333333"/>
                </a:solidFill>
              </a:rPr>
              <a:t>active</a:t>
            </a:r>
            <a:r>
              <a:rPr u="none" spc="-80" dirty="0">
                <a:solidFill>
                  <a:srgbClr val="333333"/>
                </a:solidFill>
              </a:rPr>
              <a:t> </a:t>
            </a:r>
            <a:r>
              <a:rPr u="none" spc="100" dirty="0">
                <a:solidFill>
                  <a:srgbClr val="333333"/>
                </a:solidFill>
              </a:rPr>
              <a:t>un</a:t>
            </a:r>
            <a:r>
              <a:rPr u="none" spc="-80" dirty="0">
                <a:solidFill>
                  <a:srgbClr val="333333"/>
                </a:solidFill>
              </a:rPr>
              <a:t> </a:t>
            </a:r>
            <a:r>
              <a:rPr u="none" spc="100" dirty="0">
                <a:solidFill>
                  <a:srgbClr val="333333"/>
                </a:solidFill>
              </a:rPr>
              <a:t>Ajouter sur</a:t>
            </a:r>
            <a:r>
              <a:rPr u="none" spc="-85" dirty="0">
                <a:solidFill>
                  <a:srgbClr val="333333"/>
                </a:solidFill>
              </a:rPr>
              <a:t> </a:t>
            </a:r>
            <a:r>
              <a:rPr u="none" spc="-10" dirty="0">
                <a:solidFill>
                  <a:srgbClr val="333333"/>
                </a:solidFill>
              </a:rPr>
              <a:t>(minikube </a:t>
            </a:r>
            <a:r>
              <a:rPr u="none" spc="90" dirty="0">
                <a:solidFill>
                  <a:srgbClr val="333333"/>
                </a:solidFill>
              </a:rPr>
              <a:t>doit</a:t>
            </a:r>
            <a:r>
              <a:rPr u="none" spc="-85" dirty="0">
                <a:solidFill>
                  <a:srgbClr val="333333"/>
                </a:solidFill>
              </a:rPr>
              <a:t> </a:t>
            </a:r>
            <a:r>
              <a:rPr u="none" spc="55" dirty="0">
                <a:solidFill>
                  <a:srgbClr val="333333"/>
                </a:solidFill>
              </a:rPr>
              <a:t>être</a:t>
            </a:r>
            <a:r>
              <a:rPr u="none" spc="-85" dirty="0">
                <a:solidFill>
                  <a:srgbClr val="333333"/>
                </a:solidFill>
              </a:rPr>
              <a:t> </a:t>
            </a:r>
            <a:r>
              <a:rPr u="none" spc="-10" dirty="0">
                <a:solidFill>
                  <a:srgbClr val="333333"/>
                </a:solidFill>
              </a:rPr>
              <a:t>en cours d'exécution)</a:t>
            </a:r>
          </a:p>
          <a:p>
            <a:pPr>
              <a:lnSpc>
                <a:spcPct val="100000"/>
              </a:lnSpc>
              <a:spcBef>
                <a:spcPts val="110"/>
              </a:spcBef>
            </a:pPr>
            <a:endParaRPr u="none" spc="-10" dirty="0">
              <a:solidFill>
                <a:srgbClr val="333333"/>
              </a:solidFill>
            </a:endParaRPr>
          </a:p>
          <a:p>
            <a:pPr marL="394970">
              <a:lnSpc>
                <a:spcPts val="1925"/>
              </a:lnSpc>
            </a:pPr>
            <a:r>
              <a:rPr sz="1650" u="none" spc="160" dirty="0">
                <a:solidFill>
                  <a:srgbClr val="000000"/>
                </a:solidFill>
                <a:latin typeface="Tahoma"/>
                <a:cs typeface="Tahoma"/>
              </a:rPr>
              <a:t>minikube</a:t>
            </a:r>
            <a:r>
              <a:rPr sz="1650" u="none" spc="-5" dirty="0">
                <a:solidFill>
                  <a:srgbClr val="000000"/>
                </a:solidFill>
                <a:latin typeface="Tahoma"/>
                <a:cs typeface="Tahoma"/>
              </a:rPr>
              <a:t>  </a:t>
            </a:r>
            <a:r>
              <a:rPr sz="1650" u="none" spc="110" dirty="0">
                <a:solidFill>
                  <a:srgbClr val="000000"/>
                </a:solidFill>
                <a:latin typeface="Tahoma"/>
                <a:cs typeface="Tahoma"/>
              </a:rPr>
              <a:t>modules complémentaires</a:t>
            </a:r>
            <a:r>
              <a:rPr sz="1650" u="none" spc="-5" dirty="0">
                <a:solidFill>
                  <a:srgbClr val="000000"/>
                </a:solidFill>
                <a:latin typeface="Tahoma"/>
                <a:cs typeface="Tahoma"/>
              </a:rPr>
              <a:t>  </a:t>
            </a:r>
            <a:r>
              <a:rPr sz="1650" u="none" spc="190" dirty="0">
                <a:solidFill>
                  <a:srgbClr val="DD4A67"/>
                </a:solidFill>
                <a:latin typeface="Tahoma"/>
                <a:cs typeface="Tahoma"/>
              </a:rPr>
              <a:t>activer</a:t>
            </a:r>
            <a:r>
              <a:rPr sz="1650" u="none" dirty="0">
                <a:solidFill>
                  <a:srgbClr val="DD4A67"/>
                </a:solidFill>
                <a:latin typeface="Tahoma"/>
                <a:cs typeface="Tahoma"/>
              </a:rPr>
              <a:t>  </a:t>
            </a:r>
            <a:r>
              <a:rPr sz="1650" u="none" spc="240" dirty="0">
                <a:solidFill>
                  <a:srgbClr val="000000"/>
                </a:solidFill>
                <a:latin typeface="Tahoma"/>
                <a:cs typeface="Tahoma"/>
              </a:rPr>
              <a:t>serveur </a:t>
            </a:r>
            <a:endParaRPr sz="1650" dirty="0">
              <a:latin typeface="Tahoma"/>
              <a:cs typeface="Tahoma"/>
            </a:endParaRPr>
          </a:p>
          <a:p>
            <a:pPr marL="897890" indent="-250825">
              <a:lnSpc>
                <a:spcPts val="1725"/>
              </a:lnSpc>
              <a:buChar char="▪"/>
              <a:tabLst>
                <a:tab pos="897890" algn="l"/>
              </a:tabLst>
            </a:pPr>
            <a:r>
              <a:rPr sz="1650" u="none" spc="185" dirty="0">
                <a:solidFill>
                  <a:srgbClr val="000000"/>
                </a:solidFill>
                <a:latin typeface="Tahoma"/>
                <a:cs typeface="Tahoma"/>
              </a:rPr>
              <a:t>En utilisant</a:t>
            </a:r>
            <a:r>
              <a:rPr sz="1650" u="none" spc="15" dirty="0">
                <a:solidFill>
                  <a:srgbClr val="000000"/>
                </a:solidFill>
                <a:latin typeface="Tahoma"/>
                <a:cs typeface="Tahoma"/>
              </a:rPr>
              <a:t>  </a:t>
            </a:r>
            <a:r>
              <a:rPr sz="1650" u="none" spc="105" dirty="0">
                <a:solidFill>
                  <a:srgbClr val="000000"/>
                </a:solidFill>
                <a:latin typeface="Tahoma"/>
                <a:cs typeface="Tahoma"/>
              </a:rPr>
              <a:t>image</a:t>
            </a:r>
            <a:r>
              <a:rPr sz="1650" u="none" spc="20" dirty="0">
                <a:solidFill>
                  <a:srgbClr val="000000"/>
                </a:solidFill>
                <a:latin typeface="Tahoma"/>
                <a:cs typeface="Tahoma"/>
              </a:rPr>
              <a:t>  </a:t>
            </a:r>
            <a:r>
              <a:rPr sz="1650" u="none" spc="260" dirty="0">
                <a:solidFill>
                  <a:srgbClr val="000000"/>
                </a:solidFill>
                <a:latin typeface="Tahoma"/>
                <a:cs typeface="Tahoma"/>
              </a:rPr>
              <a:t>registry.k8s.io/metrics-server/metrics-server:v0.6.2</a:t>
            </a:r>
            <a:r>
              <a:rPr sz="1650" u="none" spc="275" dirty="0">
                <a:solidFill>
                  <a:srgbClr val="000000"/>
                </a:solidFill>
                <a:latin typeface="Tahoma"/>
                <a:cs typeface="Tahoma"/>
              </a:rPr>
              <a:t>​</a:t>
            </a:r>
            <a:r>
              <a:rPr sz="1650" u="none" spc="270" dirty="0">
                <a:solidFill>
                  <a:srgbClr val="000000"/>
                </a:solidFill>
                <a:latin typeface="Tahoma"/>
                <a:cs typeface="Tahoma"/>
              </a:rPr>
              <a:t>​</a:t>
            </a:r>
            <a:endParaRPr sz="1650" dirty="0">
              <a:latin typeface="Tahoma"/>
              <a:cs typeface="Tahoma"/>
            </a:endParaRPr>
          </a:p>
          <a:p>
            <a:pPr marL="142875">
              <a:lnSpc>
                <a:spcPts val="2140"/>
              </a:lnSpc>
              <a:tabLst>
                <a:tab pos="656590" algn="l"/>
              </a:tabLst>
            </a:pPr>
            <a:r>
              <a:rPr sz="1950" u="none" spc="1120" dirty="0">
                <a:solidFill>
                  <a:srgbClr val="000000"/>
                </a:solidFill>
                <a:latin typeface="Cambria"/>
                <a:cs typeface="Cambria"/>
              </a:rPr>
              <a:t>🌟</a:t>
            </a:r>
            <a:r>
              <a:rPr sz="1950" u="none" dirty="0">
                <a:solidFill>
                  <a:srgbClr val="000000"/>
                </a:solidFill>
                <a:latin typeface="Cambria"/>
                <a:cs typeface="Cambria"/>
              </a:rPr>
              <a:t> </a:t>
            </a:r>
            <a:r>
              <a:rPr sz="1650" u="none" spc="70" dirty="0">
                <a:solidFill>
                  <a:srgbClr val="000000"/>
                </a:solidFill>
                <a:latin typeface="Tahoma"/>
                <a:cs typeface="Tahoma"/>
              </a:rPr>
              <a:t>Le</a:t>
            </a:r>
            <a:r>
              <a:rPr sz="1650" u="none" spc="480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1650" u="none" spc="295" dirty="0">
                <a:solidFill>
                  <a:srgbClr val="000000"/>
                </a:solidFill>
                <a:latin typeface="Tahoma"/>
                <a:cs typeface="Tahoma"/>
              </a:rPr>
              <a:t>'serveur de métriques'</a:t>
            </a:r>
            <a:r>
              <a:rPr sz="1650" u="none" spc="484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1650" u="none" spc="90" dirty="0">
                <a:solidFill>
                  <a:srgbClr val="000000"/>
                </a:solidFill>
                <a:latin typeface="Tahoma"/>
                <a:cs typeface="Tahoma"/>
              </a:rPr>
              <a:t>Ajouter sur</a:t>
            </a:r>
            <a:r>
              <a:rPr sz="1650" u="none" spc="484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1650" u="none" spc="430" dirty="0">
                <a:solidFill>
                  <a:srgbClr val="000000"/>
                </a:solidFill>
                <a:latin typeface="Tahoma"/>
                <a:cs typeface="Tahoma"/>
              </a:rPr>
              <a:t>est</a:t>
            </a:r>
            <a:r>
              <a:rPr sz="1650" u="none" spc="484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1650" u="none" spc="160" dirty="0">
                <a:solidFill>
                  <a:srgbClr val="000000"/>
                </a:solidFill>
                <a:latin typeface="Tahoma"/>
                <a:cs typeface="Tahoma"/>
              </a:rPr>
              <a:t>activé</a:t>
            </a:r>
            <a:endParaRPr sz="1650" dirty="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09624" y="1552574"/>
            <a:ext cx="12211050" cy="9525"/>
          </a:xfrm>
          <a:custGeom>
            <a:avLst/>
            <a:gdLst/>
            <a:ahLst/>
            <a:cxnLst/>
            <a:rect l="l" t="t" r="r" b="b"/>
            <a:pathLst>
              <a:path w="12211050" h="9525">
                <a:moveTo>
                  <a:pt x="12211049" y="9524"/>
                </a:moveTo>
                <a:lnTo>
                  <a:pt x="0" y="9524"/>
                </a:lnTo>
                <a:lnTo>
                  <a:pt x="0" y="0"/>
                </a:lnTo>
                <a:lnTo>
                  <a:pt x="12211049" y="0"/>
                </a:lnTo>
                <a:lnTo>
                  <a:pt x="12211049" y="952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809624" y="1552574"/>
            <a:ext cx="12211050" cy="5210175"/>
            <a:chOff x="809624" y="1552574"/>
            <a:chExt cx="12211050" cy="5210175"/>
          </a:xfrm>
        </p:grpSpPr>
        <p:sp>
          <p:nvSpPr>
            <p:cNvPr id="4" name="object 4"/>
            <p:cNvSpPr/>
            <p:nvPr/>
          </p:nvSpPr>
          <p:spPr>
            <a:xfrm>
              <a:off x="809612" y="1552574"/>
              <a:ext cx="12211050" cy="5210175"/>
            </a:xfrm>
            <a:custGeom>
              <a:avLst/>
              <a:gdLst/>
              <a:ahLst/>
              <a:cxnLst/>
              <a:rect l="l" t="t" r="r" b="b"/>
              <a:pathLst>
                <a:path w="12211050" h="5210175">
                  <a:moveTo>
                    <a:pt x="12211050" y="0"/>
                  </a:moveTo>
                  <a:lnTo>
                    <a:pt x="12201525" y="0"/>
                  </a:lnTo>
                  <a:lnTo>
                    <a:pt x="12201525" y="5200650"/>
                  </a:lnTo>
                  <a:lnTo>
                    <a:pt x="0" y="5200650"/>
                  </a:lnTo>
                  <a:lnTo>
                    <a:pt x="0" y="5210175"/>
                  </a:lnTo>
                  <a:lnTo>
                    <a:pt x="12201525" y="5210175"/>
                  </a:lnTo>
                  <a:lnTo>
                    <a:pt x="12211050" y="5210175"/>
                  </a:lnTo>
                  <a:lnTo>
                    <a:pt x="12211050" y="5200650"/>
                  </a:lnTo>
                  <a:lnTo>
                    <a:pt x="12211050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09624" y="1552574"/>
              <a:ext cx="9525" cy="5210175"/>
            </a:xfrm>
            <a:custGeom>
              <a:avLst/>
              <a:gdLst/>
              <a:ahLst/>
              <a:cxnLst/>
              <a:rect l="l" t="t" r="r" b="b"/>
              <a:pathLst>
                <a:path w="9525" h="5210175">
                  <a:moveTo>
                    <a:pt x="0" y="5210174"/>
                  </a:moveTo>
                  <a:lnTo>
                    <a:pt x="0" y="0"/>
                  </a:lnTo>
                  <a:lnTo>
                    <a:pt x="9524" y="9524"/>
                  </a:lnTo>
                  <a:lnTo>
                    <a:pt x="9524" y="5200649"/>
                  </a:lnTo>
                  <a:lnTo>
                    <a:pt x="0" y="5210174"/>
                  </a:lnTo>
                  <a:close/>
                </a:path>
              </a:pathLst>
            </a:custGeom>
            <a:solidFill>
              <a:srgbClr val="ED21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81465" y="1679943"/>
              <a:ext cx="103240" cy="198704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5" dirty="0"/>
              <a:t>DÉFAUT</a:t>
            </a:r>
            <a:r>
              <a:rPr spc="-40" dirty="0"/>
              <a:t>​</a:t>
            </a:r>
            <a:r>
              <a:rPr spc="-245" dirty="0"/>
              <a:t>​</a:t>
            </a:r>
            <a:r>
              <a:rPr spc="-50" dirty="0"/>
              <a:t>​</a:t>
            </a:r>
            <a:r>
              <a:rPr spc="-35" dirty="0"/>
              <a:t>​</a:t>
            </a:r>
            <a:r>
              <a:rPr spc="-530" dirty="0"/>
              <a:t>​</a:t>
            </a:r>
            <a:r>
              <a:rPr spc="-30" dirty="0"/>
              <a:t>​ </a:t>
            </a:r>
            <a:r>
              <a:rPr spc="-80" dirty="0"/>
              <a:t> </a:t>
            </a:r>
            <a:r>
              <a:rPr spc="-10" dirty="0"/>
              <a:t>EXTENSIONS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949325" y="1625600"/>
            <a:ext cx="10370820" cy="9912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4795">
              <a:lnSpc>
                <a:spcPts val="1925"/>
              </a:lnSpc>
              <a:spcBef>
                <a:spcPts val="100"/>
              </a:spcBef>
            </a:pPr>
            <a:r>
              <a:rPr sz="1650" spc="160" dirty="0">
                <a:latin typeface="Tahoma"/>
                <a:cs typeface="Tahoma"/>
              </a:rPr>
              <a:t>minikube</a:t>
            </a:r>
            <a:r>
              <a:rPr sz="1650" spc="490" dirty="0">
                <a:latin typeface="Tahoma"/>
                <a:cs typeface="Tahoma"/>
              </a:rPr>
              <a:t> </a:t>
            </a:r>
            <a:r>
              <a:rPr sz="1650" spc="110" dirty="0">
                <a:latin typeface="Tahoma"/>
                <a:cs typeface="Tahoma"/>
              </a:rPr>
              <a:t>modules complémentaires</a:t>
            </a:r>
            <a:r>
              <a:rPr sz="1650" spc="500" dirty="0">
                <a:latin typeface="Tahoma"/>
                <a:cs typeface="Tahoma"/>
              </a:rPr>
              <a:t> </a:t>
            </a:r>
            <a:r>
              <a:rPr sz="1650" spc="459" dirty="0">
                <a:latin typeface="Tahoma"/>
                <a:cs typeface="Tahoma"/>
              </a:rPr>
              <a:t>liste</a:t>
            </a:r>
            <a:endParaRPr sz="1650">
              <a:latin typeface="Tahoma"/>
              <a:cs typeface="Tahoma"/>
            </a:endParaRPr>
          </a:p>
          <a:p>
            <a:pPr marL="12700">
              <a:lnSpc>
                <a:spcPts val="1875"/>
              </a:lnSpc>
            </a:pPr>
            <a:r>
              <a:rPr sz="1650" spc="395" dirty="0">
                <a:latin typeface="Tahoma"/>
                <a:cs typeface="Tahoma"/>
              </a:rPr>
              <a:t>| </a:t>
            </a:r>
            <a:r>
              <a:rPr sz="1650" spc="390" dirty="0">
                <a:latin typeface="Tahoma"/>
                <a:cs typeface="Tahoma"/>
              </a:rPr>
              <a:t>----------------------------- </a:t>
            </a:r>
            <a:r>
              <a:rPr sz="1650" spc="395" dirty="0">
                <a:latin typeface="Tahoma"/>
                <a:cs typeface="Tahoma"/>
              </a:rPr>
              <a:t>|- </a:t>
            </a:r>
            <a:r>
              <a:rPr sz="1650" spc="390" dirty="0">
                <a:latin typeface="Tahoma"/>
                <a:cs typeface="Tahoma"/>
              </a:rPr>
              <a:t>--------- </a:t>
            </a:r>
            <a:r>
              <a:rPr sz="1650" spc="395" dirty="0">
                <a:latin typeface="Tahoma"/>
                <a:cs typeface="Tahoma"/>
              </a:rPr>
              <a:t>|- </a:t>
            </a:r>
            <a:r>
              <a:rPr sz="1650" spc="390" dirty="0">
                <a:latin typeface="Tahoma"/>
                <a:cs typeface="Tahoma"/>
              </a:rPr>
              <a:t>----------- </a:t>
            </a:r>
            <a:r>
              <a:rPr sz="1650" spc="395" dirty="0">
                <a:latin typeface="Tahoma"/>
                <a:cs typeface="Tahoma"/>
              </a:rPr>
              <a:t>|- </a:t>
            </a:r>
            <a:r>
              <a:rPr sz="1650" spc="390" dirty="0">
                <a:latin typeface="Tahoma"/>
                <a:cs typeface="Tahoma"/>
              </a:rPr>
              <a:t>------------------------- </a:t>
            </a:r>
            <a:r>
              <a:rPr sz="1650" spc="355" dirty="0">
                <a:latin typeface="Tahoma"/>
                <a:cs typeface="Tahoma"/>
              </a:rPr>
              <a:t>|</a:t>
            </a:r>
            <a:endParaRPr sz="1650">
              <a:latin typeface="Tahoma"/>
              <a:cs typeface="Tahoma"/>
            </a:endParaRPr>
          </a:p>
          <a:p>
            <a:pPr marL="12700">
              <a:lnSpc>
                <a:spcPts val="1875"/>
              </a:lnSpc>
              <a:tabLst>
                <a:tab pos="1273810" algn="l"/>
                <a:tab pos="3797300" algn="l"/>
                <a:tab pos="5184775" algn="l"/>
                <a:tab pos="5689600" algn="l"/>
                <a:tab pos="6824980" algn="l"/>
                <a:tab pos="7833995" algn="l"/>
                <a:tab pos="10231120" algn="l"/>
              </a:tabLst>
            </a:pPr>
            <a:r>
              <a:rPr sz="1650" spc="310" dirty="0">
                <a:latin typeface="Tahoma"/>
                <a:cs typeface="Tahoma"/>
              </a:rPr>
              <a:t>|</a:t>
            </a:r>
            <a:r>
              <a:rPr sz="1650" dirty="0">
                <a:latin typeface="Tahoma"/>
                <a:cs typeface="Tahoma"/>
              </a:rPr>
              <a:t> </a:t>
            </a:r>
            <a:r>
              <a:rPr sz="1650" spc="-50" dirty="0">
                <a:latin typeface="Tahoma"/>
                <a:cs typeface="Tahoma"/>
              </a:rPr>
              <a:t>AJOUTER SUR</a:t>
            </a:r>
            <a:r>
              <a:rPr sz="1650" spc="170" dirty="0">
                <a:latin typeface="Tahoma"/>
                <a:cs typeface="Tahoma"/>
              </a:rPr>
              <a:t> </a:t>
            </a:r>
            <a:r>
              <a:rPr sz="1650" spc="-20" dirty="0">
                <a:latin typeface="Tahoma"/>
                <a:cs typeface="Tahoma"/>
              </a:rPr>
              <a:t>NOM</a:t>
            </a:r>
            <a:r>
              <a:rPr sz="1650" dirty="0">
                <a:latin typeface="Tahoma"/>
                <a:cs typeface="Tahoma"/>
              </a:rPr>
              <a:t> </a:t>
            </a:r>
            <a:r>
              <a:rPr sz="1650" spc="360" dirty="0">
                <a:latin typeface="Tahoma"/>
                <a:cs typeface="Tahoma"/>
              </a:rPr>
              <a:t>|</a:t>
            </a:r>
            <a:r>
              <a:rPr sz="1650" spc="470" dirty="0">
                <a:latin typeface="Tahoma"/>
                <a:cs typeface="Tahoma"/>
              </a:rPr>
              <a:t> </a:t>
            </a:r>
            <a:r>
              <a:rPr sz="1650" spc="70" dirty="0">
                <a:latin typeface="Tahoma"/>
                <a:cs typeface="Tahoma"/>
              </a:rPr>
              <a:t>PROFIL</a:t>
            </a:r>
            <a:r>
              <a:rPr sz="1650" dirty="0">
                <a:latin typeface="Tahoma"/>
                <a:cs typeface="Tahoma"/>
              </a:rPr>
              <a:t> </a:t>
            </a:r>
            <a:r>
              <a:rPr sz="1650" spc="310" dirty="0">
                <a:latin typeface="Tahoma"/>
                <a:cs typeface="Tahoma"/>
              </a:rPr>
              <a:t>|</a:t>
            </a:r>
            <a:r>
              <a:rPr sz="1650" dirty="0">
                <a:latin typeface="Tahoma"/>
                <a:cs typeface="Tahoma"/>
              </a:rPr>
              <a:t> </a:t>
            </a:r>
            <a:r>
              <a:rPr sz="1650" spc="-10" dirty="0">
                <a:latin typeface="Tahoma"/>
                <a:cs typeface="Tahoma"/>
              </a:rPr>
              <a:t>STATUT</a:t>
            </a:r>
            <a:r>
              <a:rPr sz="1650" dirty="0">
                <a:latin typeface="Tahoma"/>
                <a:cs typeface="Tahoma"/>
              </a:rPr>
              <a:t> </a:t>
            </a:r>
            <a:r>
              <a:rPr sz="1650" spc="310" dirty="0">
                <a:latin typeface="Tahoma"/>
                <a:cs typeface="Tahoma"/>
              </a:rPr>
              <a:t>|</a:t>
            </a:r>
            <a:r>
              <a:rPr sz="1650" dirty="0">
                <a:latin typeface="Tahoma"/>
                <a:cs typeface="Tahoma"/>
              </a:rPr>
              <a:t> </a:t>
            </a:r>
            <a:r>
              <a:rPr sz="1650" spc="-10" dirty="0">
                <a:latin typeface="Tahoma"/>
                <a:cs typeface="Tahoma"/>
              </a:rPr>
              <a:t>MAINTENEUR</a:t>
            </a:r>
            <a:r>
              <a:rPr sz="1650" dirty="0">
                <a:latin typeface="Tahoma"/>
                <a:cs typeface="Tahoma"/>
              </a:rPr>
              <a:t> </a:t>
            </a:r>
            <a:r>
              <a:rPr sz="1650" spc="310" dirty="0">
                <a:latin typeface="Tahoma"/>
                <a:cs typeface="Tahoma"/>
              </a:rPr>
              <a:t>|</a:t>
            </a:r>
            <a:endParaRPr sz="1650">
              <a:latin typeface="Tahoma"/>
              <a:cs typeface="Tahoma"/>
            </a:endParaRPr>
          </a:p>
          <a:p>
            <a:pPr marL="12700">
              <a:lnSpc>
                <a:spcPts val="1930"/>
              </a:lnSpc>
            </a:pPr>
            <a:r>
              <a:rPr sz="1650" spc="395" dirty="0">
                <a:latin typeface="Tahoma"/>
                <a:cs typeface="Tahoma"/>
              </a:rPr>
              <a:t>| </a:t>
            </a:r>
            <a:r>
              <a:rPr sz="1650" spc="390" dirty="0">
                <a:latin typeface="Tahoma"/>
                <a:cs typeface="Tahoma"/>
              </a:rPr>
              <a:t>----------------------------- </a:t>
            </a:r>
            <a:r>
              <a:rPr sz="1650" spc="395" dirty="0">
                <a:latin typeface="Tahoma"/>
                <a:cs typeface="Tahoma"/>
              </a:rPr>
              <a:t>|- </a:t>
            </a:r>
            <a:r>
              <a:rPr sz="1650" spc="390" dirty="0">
                <a:latin typeface="Tahoma"/>
                <a:cs typeface="Tahoma"/>
              </a:rPr>
              <a:t>--------- </a:t>
            </a:r>
            <a:r>
              <a:rPr sz="1650" spc="395" dirty="0">
                <a:latin typeface="Tahoma"/>
                <a:cs typeface="Tahoma"/>
              </a:rPr>
              <a:t>|- </a:t>
            </a:r>
            <a:r>
              <a:rPr sz="1650" spc="390" dirty="0">
                <a:latin typeface="Tahoma"/>
                <a:cs typeface="Tahoma"/>
              </a:rPr>
              <a:t>----------- </a:t>
            </a:r>
            <a:r>
              <a:rPr sz="1650" spc="395" dirty="0">
                <a:latin typeface="Tahoma"/>
                <a:cs typeface="Tahoma"/>
              </a:rPr>
              <a:t>|- </a:t>
            </a:r>
            <a:r>
              <a:rPr sz="1650" spc="390" dirty="0">
                <a:latin typeface="Tahoma"/>
                <a:cs typeface="Tahoma"/>
              </a:rPr>
              <a:t>------------------------- </a:t>
            </a:r>
            <a:r>
              <a:rPr sz="1650" spc="355" dirty="0">
                <a:latin typeface="Tahoma"/>
                <a:cs typeface="Tahoma"/>
              </a:rPr>
              <a:t>|</a:t>
            </a:r>
            <a:endParaRPr sz="1650">
              <a:latin typeface="Tahoma"/>
              <a:cs typeface="Tahoma"/>
            </a:endParaRPr>
          </a:p>
        </p:txBody>
      </p:sp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930275" y="2605840"/>
          <a:ext cx="10415901" cy="424459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09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325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20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353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520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919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5209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14896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2987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240665">
                <a:tc>
                  <a:txBody>
                    <a:bodyPr/>
                    <a:lstStyle/>
                    <a:p>
                      <a:pPr marR="23495" algn="ctr">
                        <a:lnSpc>
                          <a:spcPts val="1800"/>
                        </a:lnSpc>
                      </a:pPr>
                      <a:r>
                        <a:rPr sz="1650" spc="310" dirty="0">
                          <a:latin typeface="Tahoma"/>
                          <a:cs typeface="Tahoma"/>
                        </a:rPr>
                        <a:t>|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2865">
                        <a:lnSpc>
                          <a:spcPts val="1800"/>
                        </a:lnSpc>
                      </a:pPr>
                      <a:r>
                        <a:rPr sz="1650" spc="100" dirty="0">
                          <a:latin typeface="Tahoma"/>
                          <a:cs typeface="Tahoma"/>
                        </a:rPr>
                        <a:t>ambassadeur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sz="1650" spc="310" dirty="0">
                          <a:latin typeface="Tahoma"/>
                          <a:cs typeface="Tahoma"/>
                        </a:rPr>
                        <a:t>|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sz="1650" spc="150" dirty="0">
                          <a:latin typeface="Tahoma"/>
                          <a:cs typeface="Tahoma"/>
                        </a:rPr>
                        <a:t>minikube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sz="1650" spc="310" dirty="0">
                          <a:latin typeface="Tahoma"/>
                          <a:cs typeface="Tahoma"/>
                        </a:rPr>
                        <a:t>|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2865">
                        <a:lnSpc>
                          <a:spcPts val="1800"/>
                        </a:lnSpc>
                      </a:pPr>
                      <a:r>
                        <a:rPr sz="1650" spc="235" dirty="0">
                          <a:latin typeface="Tahoma"/>
                          <a:cs typeface="Tahoma"/>
                        </a:rPr>
                        <a:t>désactivé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270" algn="ctr">
                        <a:lnSpc>
                          <a:spcPts val="1800"/>
                        </a:lnSpc>
                      </a:pPr>
                      <a:r>
                        <a:rPr sz="1650" spc="310" dirty="0">
                          <a:latin typeface="Tahoma"/>
                          <a:cs typeface="Tahoma"/>
                        </a:rPr>
                        <a:t>|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8419">
                        <a:lnSpc>
                          <a:spcPts val="1800"/>
                        </a:lnSpc>
                      </a:pPr>
                      <a:r>
                        <a:rPr sz="1650" spc="185" dirty="0">
                          <a:latin typeface="Tahoma"/>
                          <a:cs typeface="Tahoma"/>
                        </a:rPr>
                        <a:t>3ème</a:t>
                      </a:r>
                      <a:r>
                        <a:rPr sz="1650" spc="46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650" spc="240" dirty="0">
                          <a:latin typeface="Tahoma"/>
                          <a:cs typeface="Tahoma"/>
                        </a:rPr>
                        <a:t>faire la fête</a:t>
                      </a:r>
                      <a:r>
                        <a:rPr sz="1650" spc="47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650" spc="130" dirty="0">
                          <a:latin typeface="Tahoma"/>
                          <a:cs typeface="Tahoma"/>
                        </a:rPr>
                        <a:t>(Ambassadeur)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1590" algn="ctr">
                        <a:lnSpc>
                          <a:spcPts val="1800"/>
                        </a:lnSpc>
                      </a:pPr>
                      <a:r>
                        <a:rPr sz="1650" spc="310" dirty="0">
                          <a:latin typeface="Tahoma"/>
                          <a:cs typeface="Tahoma"/>
                        </a:rPr>
                        <a:t>|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7490">
                <a:tc>
                  <a:txBody>
                    <a:bodyPr/>
                    <a:lstStyle/>
                    <a:p>
                      <a:pPr marR="23495" algn="ctr">
                        <a:lnSpc>
                          <a:spcPts val="1775"/>
                        </a:lnSpc>
                      </a:pPr>
                      <a:r>
                        <a:rPr sz="1650" spc="310" dirty="0">
                          <a:latin typeface="Tahoma"/>
                          <a:cs typeface="Tahoma"/>
                        </a:rPr>
                        <a:t>|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2865">
                        <a:lnSpc>
                          <a:spcPts val="1775"/>
                        </a:lnSpc>
                      </a:pPr>
                      <a:r>
                        <a:rPr sz="1650" spc="175" dirty="0">
                          <a:latin typeface="Tahoma"/>
                          <a:cs typeface="Tahoma"/>
                        </a:rPr>
                        <a:t>pause 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775"/>
                        </a:lnSpc>
                      </a:pPr>
                      <a:r>
                        <a:rPr sz="1650" spc="310" dirty="0">
                          <a:latin typeface="Tahoma"/>
                          <a:cs typeface="Tahoma"/>
                        </a:rPr>
                        <a:t>|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775"/>
                        </a:lnSpc>
                      </a:pPr>
                      <a:r>
                        <a:rPr sz="1650" spc="150" dirty="0">
                          <a:latin typeface="Tahoma"/>
                          <a:cs typeface="Tahoma"/>
                        </a:rPr>
                        <a:t>minikube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775"/>
                        </a:lnSpc>
                      </a:pPr>
                      <a:r>
                        <a:rPr sz="1650" spc="310" dirty="0">
                          <a:latin typeface="Tahoma"/>
                          <a:cs typeface="Tahoma"/>
                        </a:rPr>
                        <a:t>|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2865">
                        <a:lnSpc>
                          <a:spcPts val="1775"/>
                        </a:lnSpc>
                      </a:pPr>
                      <a:r>
                        <a:rPr sz="1650" spc="235" dirty="0">
                          <a:latin typeface="Tahoma"/>
                          <a:cs typeface="Tahoma"/>
                        </a:rPr>
                        <a:t>désactivé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270" algn="ctr">
                        <a:lnSpc>
                          <a:spcPts val="1775"/>
                        </a:lnSpc>
                      </a:pPr>
                      <a:r>
                        <a:rPr sz="1650" spc="310" dirty="0">
                          <a:latin typeface="Tahoma"/>
                          <a:cs typeface="Tahoma"/>
                        </a:rPr>
                        <a:t>|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8419">
                        <a:lnSpc>
                          <a:spcPts val="1775"/>
                        </a:lnSpc>
                      </a:pPr>
                      <a:r>
                        <a:rPr sz="1650" spc="140" dirty="0">
                          <a:latin typeface="Tahoma"/>
                          <a:cs typeface="Tahoma"/>
                        </a:rPr>
                        <a:t>Google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1590" algn="ctr">
                        <a:lnSpc>
                          <a:spcPts val="1775"/>
                        </a:lnSpc>
                      </a:pPr>
                      <a:r>
                        <a:rPr sz="1650" spc="310" dirty="0">
                          <a:latin typeface="Tahoma"/>
                          <a:cs typeface="Tahoma"/>
                        </a:rPr>
                        <a:t>|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6854">
                <a:tc>
                  <a:txBody>
                    <a:bodyPr/>
                    <a:lstStyle/>
                    <a:p>
                      <a:pPr marR="23495" algn="ctr">
                        <a:lnSpc>
                          <a:spcPts val="1764"/>
                        </a:lnSpc>
                      </a:pPr>
                      <a:r>
                        <a:rPr sz="1650" spc="310" dirty="0">
                          <a:latin typeface="Tahoma"/>
                          <a:cs typeface="Tahoma"/>
                        </a:rPr>
                        <a:t>|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2865">
                        <a:lnSpc>
                          <a:spcPts val="1764"/>
                        </a:lnSpc>
                      </a:pPr>
                      <a:r>
                        <a:rPr sz="1650" spc="130" dirty="0">
                          <a:latin typeface="Tahoma"/>
                          <a:cs typeface="Tahoma"/>
                        </a:rPr>
                        <a:t>tableau de bord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764"/>
                        </a:lnSpc>
                      </a:pPr>
                      <a:r>
                        <a:rPr sz="1650" spc="310" dirty="0">
                          <a:latin typeface="Tahoma"/>
                          <a:cs typeface="Tahoma"/>
                        </a:rPr>
                        <a:t>|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764"/>
                        </a:lnSpc>
                      </a:pPr>
                      <a:r>
                        <a:rPr sz="1650" spc="150" dirty="0">
                          <a:latin typeface="Tahoma"/>
                          <a:cs typeface="Tahoma"/>
                        </a:rPr>
                        <a:t>minikube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764"/>
                        </a:lnSpc>
                      </a:pPr>
                      <a:r>
                        <a:rPr sz="1650" spc="310" dirty="0">
                          <a:latin typeface="Tahoma"/>
                          <a:cs typeface="Tahoma"/>
                        </a:rPr>
                        <a:t>|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2865">
                        <a:lnSpc>
                          <a:spcPts val="1764"/>
                        </a:lnSpc>
                      </a:pPr>
                      <a:r>
                        <a:rPr sz="1650" spc="235" dirty="0">
                          <a:latin typeface="Tahoma"/>
                          <a:cs typeface="Tahoma"/>
                        </a:rPr>
                        <a:t>désactivé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270" algn="ctr">
                        <a:lnSpc>
                          <a:spcPts val="1764"/>
                        </a:lnSpc>
                      </a:pPr>
                      <a:r>
                        <a:rPr sz="1650" spc="310" dirty="0">
                          <a:latin typeface="Tahoma"/>
                          <a:cs typeface="Tahoma"/>
                        </a:rPr>
                        <a:t>|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8419">
                        <a:lnSpc>
                          <a:spcPts val="1764"/>
                        </a:lnSpc>
                      </a:pPr>
                      <a:r>
                        <a:rPr sz="1650" spc="150" dirty="0">
                          <a:latin typeface="Tahoma"/>
                          <a:cs typeface="Tahoma"/>
                        </a:rPr>
                        <a:t>Kubernetes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1590" algn="ctr">
                        <a:lnSpc>
                          <a:spcPts val="1764"/>
                        </a:lnSpc>
                      </a:pPr>
                      <a:r>
                        <a:rPr sz="1650" spc="310" dirty="0">
                          <a:latin typeface="Tahoma"/>
                          <a:cs typeface="Tahoma"/>
                        </a:rPr>
                        <a:t>|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0029">
                <a:tc>
                  <a:txBody>
                    <a:bodyPr/>
                    <a:lstStyle/>
                    <a:p>
                      <a:pPr marR="23495" algn="ctr">
                        <a:lnSpc>
                          <a:spcPts val="1795"/>
                        </a:lnSpc>
                      </a:pPr>
                      <a:r>
                        <a:rPr sz="1650" spc="310" dirty="0">
                          <a:latin typeface="Tahoma"/>
                          <a:cs typeface="Tahoma"/>
                        </a:rPr>
                        <a:t>|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2865">
                        <a:lnSpc>
                          <a:spcPts val="1795"/>
                        </a:lnSpc>
                      </a:pPr>
                      <a:r>
                        <a:rPr sz="1650" spc="254" dirty="0">
                          <a:latin typeface="Tahoma"/>
                          <a:cs typeface="Tahoma"/>
                        </a:rPr>
                        <a:t>classe de stockage 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795"/>
                        </a:lnSpc>
                      </a:pPr>
                      <a:r>
                        <a:rPr sz="1650" spc="310" dirty="0">
                          <a:latin typeface="Tahoma"/>
                          <a:cs typeface="Tahoma"/>
                        </a:rPr>
                        <a:t>|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795"/>
                        </a:lnSpc>
                      </a:pPr>
                      <a:r>
                        <a:rPr sz="1650" spc="150" dirty="0">
                          <a:latin typeface="Tahoma"/>
                          <a:cs typeface="Tahoma"/>
                        </a:rPr>
                        <a:t>minikube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795"/>
                        </a:lnSpc>
                      </a:pPr>
                      <a:r>
                        <a:rPr sz="1650" spc="310" dirty="0">
                          <a:latin typeface="Tahoma"/>
                          <a:cs typeface="Tahoma"/>
                        </a:rPr>
                        <a:t>|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2865">
                        <a:lnSpc>
                          <a:spcPts val="1795"/>
                        </a:lnSpc>
                      </a:pPr>
                      <a:r>
                        <a:rPr sz="1650" spc="170" dirty="0">
                          <a:latin typeface="Tahoma"/>
                          <a:cs typeface="Tahoma"/>
                        </a:rPr>
                        <a:t>activé</a:t>
                      </a:r>
                      <a:r>
                        <a:rPr sz="1650" spc="47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950" spc="45" dirty="0">
                          <a:latin typeface="MingLiU_HKSCS-ExtB"/>
                          <a:cs typeface="MingLiU_HKSCS-ExtB"/>
                        </a:rPr>
                        <a:t>✅</a:t>
                      </a:r>
                      <a:endParaRPr sz="1950">
                        <a:latin typeface="MingLiU_HKSCS-ExtB"/>
                        <a:cs typeface="MingLiU_HKSCS-ExtB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890" algn="ctr">
                        <a:lnSpc>
                          <a:spcPts val="1795"/>
                        </a:lnSpc>
                      </a:pPr>
                      <a:r>
                        <a:rPr sz="1650" spc="310" dirty="0">
                          <a:latin typeface="Tahoma"/>
                          <a:cs typeface="Tahoma"/>
                        </a:rPr>
                        <a:t>|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ts val="1795"/>
                        </a:lnSpc>
                      </a:pPr>
                      <a:r>
                        <a:rPr sz="1650" spc="150" dirty="0">
                          <a:latin typeface="Tahoma"/>
                          <a:cs typeface="Tahoma"/>
                        </a:rPr>
                        <a:t>Kubernetes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0005" algn="ctr">
                        <a:lnSpc>
                          <a:spcPts val="1795"/>
                        </a:lnSpc>
                      </a:pPr>
                      <a:r>
                        <a:rPr sz="1650" spc="310" dirty="0">
                          <a:latin typeface="Tahoma"/>
                          <a:cs typeface="Tahoma"/>
                        </a:rPr>
                        <a:t>|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6220">
                <a:tc>
                  <a:txBody>
                    <a:bodyPr/>
                    <a:lstStyle/>
                    <a:p>
                      <a:pPr marR="23495" algn="ctr">
                        <a:lnSpc>
                          <a:spcPts val="1764"/>
                        </a:lnSpc>
                      </a:pPr>
                      <a:r>
                        <a:rPr sz="1650" spc="310" dirty="0">
                          <a:latin typeface="Tahoma"/>
                          <a:cs typeface="Tahoma"/>
                        </a:rPr>
                        <a:t>|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2865">
                        <a:lnSpc>
                          <a:spcPts val="1764"/>
                        </a:lnSpc>
                      </a:pPr>
                      <a:r>
                        <a:rPr sz="1650" spc="225" dirty="0">
                          <a:latin typeface="Tahoma"/>
                          <a:cs typeface="Tahoma"/>
                        </a:rPr>
                        <a:t>efk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764"/>
                        </a:lnSpc>
                      </a:pPr>
                      <a:r>
                        <a:rPr sz="1650" spc="310" dirty="0">
                          <a:latin typeface="Tahoma"/>
                          <a:cs typeface="Tahoma"/>
                        </a:rPr>
                        <a:t>|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764"/>
                        </a:lnSpc>
                      </a:pPr>
                      <a:r>
                        <a:rPr sz="1650" spc="150" dirty="0">
                          <a:latin typeface="Tahoma"/>
                          <a:cs typeface="Tahoma"/>
                        </a:rPr>
                        <a:t>minikube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764"/>
                        </a:lnSpc>
                      </a:pPr>
                      <a:r>
                        <a:rPr sz="1650" spc="310" dirty="0">
                          <a:latin typeface="Tahoma"/>
                          <a:cs typeface="Tahoma"/>
                        </a:rPr>
                        <a:t>|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2865">
                        <a:lnSpc>
                          <a:spcPts val="1764"/>
                        </a:lnSpc>
                      </a:pPr>
                      <a:r>
                        <a:rPr sz="1650" spc="235" dirty="0">
                          <a:latin typeface="Tahoma"/>
                          <a:cs typeface="Tahoma"/>
                        </a:rPr>
                        <a:t>désactivé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270" algn="ctr">
                        <a:lnSpc>
                          <a:spcPts val="1764"/>
                        </a:lnSpc>
                      </a:pPr>
                      <a:r>
                        <a:rPr sz="1650" spc="310" dirty="0">
                          <a:latin typeface="Tahoma"/>
                          <a:cs typeface="Tahoma"/>
                        </a:rPr>
                        <a:t>|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8419">
                        <a:lnSpc>
                          <a:spcPts val="1764"/>
                        </a:lnSpc>
                      </a:pPr>
                      <a:r>
                        <a:rPr sz="1650" spc="185" dirty="0">
                          <a:latin typeface="Tahoma"/>
                          <a:cs typeface="Tahoma"/>
                        </a:rPr>
                        <a:t>3ème</a:t>
                      </a:r>
                      <a:r>
                        <a:rPr sz="1650" spc="46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650" spc="240" dirty="0">
                          <a:latin typeface="Tahoma"/>
                          <a:cs typeface="Tahoma"/>
                        </a:rPr>
                        <a:t>faire la fête</a:t>
                      </a:r>
                      <a:r>
                        <a:rPr sz="1650" spc="47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650" spc="325" dirty="0">
                          <a:latin typeface="Tahoma"/>
                          <a:cs typeface="Tahoma"/>
                        </a:rPr>
                        <a:t>(Élastique)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1590" algn="ctr">
                        <a:lnSpc>
                          <a:spcPts val="1764"/>
                        </a:lnSpc>
                      </a:pPr>
                      <a:r>
                        <a:rPr sz="1650" spc="310" dirty="0">
                          <a:latin typeface="Tahoma"/>
                          <a:cs typeface="Tahoma"/>
                        </a:rPr>
                        <a:t>|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7490">
                <a:tc>
                  <a:txBody>
                    <a:bodyPr/>
                    <a:lstStyle/>
                    <a:p>
                      <a:pPr marR="23495" algn="ctr">
                        <a:lnSpc>
                          <a:spcPts val="1775"/>
                        </a:lnSpc>
                      </a:pPr>
                      <a:r>
                        <a:rPr sz="1650" spc="310" dirty="0">
                          <a:latin typeface="Tahoma"/>
                          <a:cs typeface="Tahoma"/>
                        </a:rPr>
                        <a:t>|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2865">
                        <a:lnSpc>
                          <a:spcPts val="1775"/>
                        </a:lnSpc>
                      </a:pPr>
                      <a:r>
                        <a:rPr sz="1650" spc="254" dirty="0">
                          <a:latin typeface="Tahoma"/>
                          <a:cs typeface="Tahoma"/>
                        </a:rPr>
                        <a:t>gvisor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775"/>
                        </a:lnSpc>
                      </a:pPr>
                      <a:r>
                        <a:rPr sz="1650" spc="310" dirty="0">
                          <a:latin typeface="Tahoma"/>
                          <a:cs typeface="Tahoma"/>
                        </a:rPr>
                        <a:t>|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775"/>
                        </a:lnSpc>
                      </a:pPr>
                      <a:r>
                        <a:rPr sz="1650" spc="150" dirty="0">
                          <a:latin typeface="Tahoma"/>
                          <a:cs typeface="Tahoma"/>
                        </a:rPr>
                        <a:t>minikube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775"/>
                        </a:lnSpc>
                      </a:pPr>
                      <a:r>
                        <a:rPr sz="1650" spc="310" dirty="0">
                          <a:latin typeface="Tahoma"/>
                          <a:cs typeface="Tahoma"/>
                        </a:rPr>
                        <a:t>|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2865">
                        <a:lnSpc>
                          <a:spcPts val="1775"/>
                        </a:lnSpc>
                      </a:pPr>
                      <a:r>
                        <a:rPr sz="1650" spc="235" dirty="0">
                          <a:latin typeface="Tahoma"/>
                          <a:cs typeface="Tahoma"/>
                        </a:rPr>
                        <a:t>désactivé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270" algn="ctr">
                        <a:lnSpc>
                          <a:spcPts val="1775"/>
                        </a:lnSpc>
                      </a:pPr>
                      <a:r>
                        <a:rPr sz="1650" spc="310" dirty="0">
                          <a:latin typeface="Tahoma"/>
                          <a:cs typeface="Tahoma"/>
                        </a:rPr>
                        <a:t>|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8419">
                        <a:lnSpc>
                          <a:spcPts val="1775"/>
                        </a:lnSpc>
                      </a:pPr>
                      <a:r>
                        <a:rPr sz="1650" spc="140" dirty="0">
                          <a:latin typeface="Tahoma"/>
                          <a:cs typeface="Tahoma"/>
                        </a:rPr>
                        <a:t>Google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1590" algn="ctr">
                        <a:lnSpc>
                          <a:spcPts val="1775"/>
                        </a:lnSpc>
                      </a:pPr>
                      <a:r>
                        <a:rPr sz="1650" spc="310" dirty="0">
                          <a:latin typeface="Tahoma"/>
                          <a:cs typeface="Tahoma"/>
                        </a:rPr>
                        <a:t>|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7490">
                <a:tc>
                  <a:txBody>
                    <a:bodyPr/>
                    <a:lstStyle/>
                    <a:p>
                      <a:pPr marR="23495" algn="ctr">
                        <a:lnSpc>
                          <a:spcPts val="1775"/>
                        </a:lnSpc>
                      </a:pPr>
                      <a:r>
                        <a:rPr sz="1650" spc="310" dirty="0">
                          <a:latin typeface="Tahoma"/>
                          <a:cs typeface="Tahoma"/>
                        </a:rPr>
                        <a:t>|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2865">
                        <a:lnSpc>
                          <a:spcPts val="1775"/>
                        </a:lnSpc>
                      </a:pPr>
                      <a:r>
                        <a:rPr sz="1650" spc="245" dirty="0">
                          <a:latin typeface="Tahoma"/>
                          <a:cs typeface="Tahoma"/>
                        </a:rPr>
                        <a:t>entrée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775"/>
                        </a:lnSpc>
                      </a:pPr>
                      <a:r>
                        <a:rPr sz="1650" spc="310" dirty="0">
                          <a:latin typeface="Tahoma"/>
                          <a:cs typeface="Tahoma"/>
                        </a:rPr>
                        <a:t>|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775"/>
                        </a:lnSpc>
                      </a:pPr>
                      <a:r>
                        <a:rPr sz="1650" spc="150" dirty="0">
                          <a:latin typeface="Tahoma"/>
                          <a:cs typeface="Tahoma"/>
                        </a:rPr>
                        <a:t>minikube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775"/>
                        </a:lnSpc>
                      </a:pPr>
                      <a:r>
                        <a:rPr sz="1650" spc="310" dirty="0">
                          <a:latin typeface="Tahoma"/>
                          <a:cs typeface="Tahoma"/>
                        </a:rPr>
                        <a:t>|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2865">
                        <a:lnSpc>
                          <a:spcPts val="1775"/>
                        </a:lnSpc>
                      </a:pPr>
                      <a:r>
                        <a:rPr sz="1650" spc="235" dirty="0">
                          <a:latin typeface="Tahoma"/>
                          <a:cs typeface="Tahoma"/>
                        </a:rPr>
                        <a:t>désactivé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270" algn="ctr">
                        <a:lnSpc>
                          <a:spcPts val="1775"/>
                        </a:lnSpc>
                      </a:pPr>
                      <a:r>
                        <a:rPr sz="1650" spc="310" dirty="0">
                          <a:latin typeface="Tahoma"/>
                          <a:cs typeface="Tahoma"/>
                        </a:rPr>
                        <a:t>|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8419">
                        <a:lnSpc>
                          <a:spcPts val="1775"/>
                        </a:lnSpc>
                      </a:pPr>
                      <a:r>
                        <a:rPr sz="1650" spc="150" dirty="0">
                          <a:latin typeface="Tahoma"/>
                          <a:cs typeface="Tahoma"/>
                        </a:rPr>
                        <a:t>Kubernetes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1590" algn="ctr">
                        <a:lnSpc>
                          <a:spcPts val="1775"/>
                        </a:lnSpc>
                      </a:pPr>
                      <a:r>
                        <a:rPr sz="1650" spc="310" dirty="0">
                          <a:latin typeface="Tahoma"/>
                          <a:cs typeface="Tahoma"/>
                        </a:rPr>
                        <a:t>|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7490">
                <a:tc>
                  <a:txBody>
                    <a:bodyPr/>
                    <a:lstStyle/>
                    <a:p>
                      <a:pPr marR="23495" algn="ctr">
                        <a:lnSpc>
                          <a:spcPts val="1775"/>
                        </a:lnSpc>
                      </a:pPr>
                      <a:r>
                        <a:rPr sz="1650" spc="310" dirty="0">
                          <a:latin typeface="Tahoma"/>
                          <a:cs typeface="Tahoma"/>
                        </a:rPr>
                        <a:t>|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2865">
                        <a:lnSpc>
                          <a:spcPts val="1775"/>
                        </a:lnSpc>
                      </a:pPr>
                      <a:r>
                        <a:rPr sz="1650" spc="395" dirty="0">
                          <a:latin typeface="Tahoma"/>
                          <a:cs typeface="Tahoma"/>
                        </a:rPr>
                        <a:t>istio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775"/>
                        </a:lnSpc>
                      </a:pPr>
                      <a:r>
                        <a:rPr sz="1650" spc="310" dirty="0">
                          <a:latin typeface="Tahoma"/>
                          <a:cs typeface="Tahoma"/>
                        </a:rPr>
                        <a:t>|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775"/>
                        </a:lnSpc>
                      </a:pPr>
                      <a:r>
                        <a:rPr sz="1650" spc="150" dirty="0">
                          <a:latin typeface="Tahoma"/>
                          <a:cs typeface="Tahoma"/>
                        </a:rPr>
                        <a:t>minikube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775"/>
                        </a:lnSpc>
                      </a:pPr>
                      <a:r>
                        <a:rPr sz="1650" spc="310" dirty="0">
                          <a:latin typeface="Tahoma"/>
                          <a:cs typeface="Tahoma"/>
                        </a:rPr>
                        <a:t>|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2865">
                        <a:lnSpc>
                          <a:spcPts val="1775"/>
                        </a:lnSpc>
                      </a:pPr>
                      <a:r>
                        <a:rPr sz="1650" spc="235" dirty="0">
                          <a:latin typeface="Tahoma"/>
                          <a:cs typeface="Tahoma"/>
                        </a:rPr>
                        <a:t>désactivé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270" algn="ctr">
                        <a:lnSpc>
                          <a:spcPts val="1775"/>
                        </a:lnSpc>
                      </a:pPr>
                      <a:r>
                        <a:rPr sz="1650" spc="310" dirty="0">
                          <a:latin typeface="Tahoma"/>
                          <a:cs typeface="Tahoma"/>
                        </a:rPr>
                        <a:t>|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8419">
                        <a:lnSpc>
                          <a:spcPts val="1775"/>
                        </a:lnSpc>
                      </a:pPr>
                      <a:r>
                        <a:rPr sz="1650" spc="185" dirty="0">
                          <a:latin typeface="Tahoma"/>
                          <a:cs typeface="Tahoma"/>
                        </a:rPr>
                        <a:t>3ème</a:t>
                      </a:r>
                      <a:r>
                        <a:rPr sz="1650" spc="46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650" spc="240" dirty="0">
                          <a:latin typeface="Tahoma"/>
                          <a:cs typeface="Tahoma"/>
                        </a:rPr>
                        <a:t>faire la fête</a:t>
                      </a:r>
                      <a:r>
                        <a:rPr sz="1650" spc="47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650" spc="345" dirty="0">
                          <a:latin typeface="Tahoma"/>
                          <a:cs typeface="Tahoma"/>
                        </a:rPr>
                        <a:t>(Istio)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1590" algn="ctr">
                        <a:lnSpc>
                          <a:spcPts val="1775"/>
                        </a:lnSpc>
                      </a:pPr>
                      <a:r>
                        <a:rPr sz="1650" spc="310" dirty="0">
                          <a:latin typeface="Tahoma"/>
                          <a:cs typeface="Tahoma"/>
                        </a:rPr>
                        <a:t>|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37490">
                <a:tc>
                  <a:txBody>
                    <a:bodyPr/>
                    <a:lstStyle/>
                    <a:p>
                      <a:pPr marR="23495" algn="ctr">
                        <a:lnSpc>
                          <a:spcPts val="1775"/>
                        </a:lnSpc>
                      </a:pPr>
                      <a:r>
                        <a:rPr sz="1650" spc="310" dirty="0">
                          <a:latin typeface="Tahoma"/>
                          <a:cs typeface="Tahoma"/>
                        </a:rPr>
                        <a:t>|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2865">
                        <a:lnSpc>
                          <a:spcPts val="1775"/>
                        </a:lnSpc>
                      </a:pPr>
                      <a:r>
                        <a:rPr sz="1650" spc="75" dirty="0">
                          <a:latin typeface="Tahoma"/>
                          <a:cs typeface="Tahoma"/>
                        </a:rPr>
                        <a:t>Kong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775"/>
                        </a:lnSpc>
                      </a:pPr>
                      <a:r>
                        <a:rPr sz="1650" spc="310" dirty="0">
                          <a:latin typeface="Tahoma"/>
                          <a:cs typeface="Tahoma"/>
                        </a:rPr>
                        <a:t>|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775"/>
                        </a:lnSpc>
                      </a:pPr>
                      <a:r>
                        <a:rPr sz="1650" spc="150" dirty="0">
                          <a:latin typeface="Tahoma"/>
                          <a:cs typeface="Tahoma"/>
                        </a:rPr>
                        <a:t>minikube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775"/>
                        </a:lnSpc>
                      </a:pPr>
                      <a:r>
                        <a:rPr sz="1650" spc="310" dirty="0">
                          <a:latin typeface="Tahoma"/>
                          <a:cs typeface="Tahoma"/>
                        </a:rPr>
                        <a:t>|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2865">
                        <a:lnSpc>
                          <a:spcPts val="1775"/>
                        </a:lnSpc>
                      </a:pPr>
                      <a:r>
                        <a:rPr sz="1650" spc="235" dirty="0">
                          <a:latin typeface="Tahoma"/>
                          <a:cs typeface="Tahoma"/>
                        </a:rPr>
                        <a:t>désactivé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270" algn="ctr">
                        <a:lnSpc>
                          <a:spcPts val="1775"/>
                        </a:lnSpc>
                      </a:pPr>
                      <a:r>
                        <a:rPr sz="1650" spc="310" dirty="0">
                          <a:latin typeface="Tahoma"/>
                          <a:cs typeface="Tahoma"/>
                        </a:rPr>
                        <a:t>|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8419">
                        <a:lnSpc>
                          <a:spcPts val="1775"/>
                        </a:lnSpc>
                      </a:pPr>
                      <a:r>
                        <a:rPr sz="1650" spc="185" dirty="0">
                          <a:latin typeface="Tahoma"/>
                          <a:cs typeface="Tahoma"/>
                        </a:rPr>
                        <a:t>3ème</a:t>
                      </a:r>
                      <a:r>
                        <a:rPr sz="1650" spc="47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650" spc="240" dirty="0">
                          <a:latin typeface="Tahoma"/>
                          <a:cs typeface="Tahoma"/>
                        </a:rPr>
                        <a:t>faire la fête</a:t>
                      </a:r>
                      <a:r>
                        <a:rPr sz="1650" spc="47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650" spc="120" dirty="0">
                          <a:latin typeface="Tahoma"/>
                          <a:cs typeface="Tahoma"/>
                        </a:rPr>
                        <a:t>(Kong</a:t>
                      </a:r>
                      <a:r>
                        <a:rPr sz="1650" spc="47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650" spc="-25" dirty="0">
                          <a:latin typeface="Tahoma"/>
                          <a:cs typeface="Tahoma"/>
                        </a:rPr>
                        <a:t>QG)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1590" algn="ctr">
                        <a:lnSpc>
                          <a:spcPts val="1775"/>
                        </a:lnSpc>
                      </a:pPr>
                      <a:r>
                        <a:rPr sz="1650" spc="310" dirty="0">
                          <a:latin typeface="Tahoma"/>
                          <a:cs typeface="Tahoma"/>
                        </a:rPr>
                        <a:t>|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37490">
                <a:tc>
                  <a:txBody>
                    <a:bodyPr/>
                    <a:lstStyle/>
                    <a:p>
                      <a:pPr marR="23495" algn="ctr">
                        <a:lnSpc>
                          <a:spcPts val="1775"/>
                        </a:lnSpc>
                      </a:pPr>
                      <a:r>
                        <a:rPr sz="1650" spc="310" dirty="0">
                          <a:latin typeface="Tahoma"/>
                          <a:cs typeface="Tahoma"/>
                        </a:rPr>
                        <a:t>|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2865">
                        <a:lnSpc>
                          <a:spcPts val="1775"/>
                        </a:lnSpc>
                      </a:pPr>
                      <a:r>
                        <a:rPr sz="1650" spc="215" dirty="0">
                          <a:latin typeface="Tahoma"/>
                          <a:cs typeface="Tahoma"/>
                        </a:rPr>
                        <a:t>métallb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775"/>
                        </a:lnSpc>
                      </a:pPr>
                      <a:r>
                        <a:rPr sz="1650" spc="310" dirty="0">
                          <a:latin typeface="Tahoma"/>
                          <a:cs typeface="Tahoma"/>
                        </a:rPr>
                        <a:t>|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775"/>
                        </a:lnSpc>
                      </a:pPr>
                      <a:r>
                        <a:rPr sz="1650" spc="150" dirty="0">
                          <a:latin typeface="Tahoma"/>
                          <a:cs typeface="Tahoma"/>
                        </a:rPr>
                        <a:t>minikube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775"/>
                        </a:lnSpc>
                      </a:pPr>
                      <a:r>
                        <a:rPr sz="1650" spc="310" dirty="0">
                          <a:latin typeface="Tahoma"/>
                          <a:cs typeface="Tahoma"/>
                        </a:rPr>
                        <a:t>|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2865">
                        <a:lnSpc>
                          <a:spcPts val="1775"/>
                        </a:lnSpc>
                      </a:pPr>
                      <a:r>
                        <a:rPr sz="1650" spc="235" dirty="0">
                          <a:latin typeface="Tahoma"/>
                          <a:cs typeface="Tahoma"/>
                        </a:rPr>
                        <a:t>désactivé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270" algn="ctr">
                        <a:lnSpc>
                          <a:spcPts val="1775"/>
                        </a:lnSpc>
                      </a:pPr>
                      <a:r>
                        <a:rPr sz="1650" spc="310" dirty="0">
                          <a:latin typeface="Tahoma"/>
                          <a:cs typeface="Tahoma"/>
                        </a:rPr>
                        <a:t>|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8419">
                        <a:lnSpc>
                          <a:spcPts val="1775"/>
                        </a:lnSpc>
                      </a:pPr>
                      <a:r>
                        <a:rPr sz="1650" spc="185" dirty="0">
                          <a:latin typeface="Tahoma"/>
                          <a:cs typeface="Tahoma"/>
                        </a:rPr>
                        <a:t>3ème</a:t>
                      </a:r>
                      <a:r>
                        <a:rPr sz="1650" spc="46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650" spc="240" dirty="0">
                          <a:latin typeface="Tahoma"/>
                          <a:cs typeface="Tahoma"/>
                        </a:rPr>
                        <a:t>faire la fête</a:t>
                      </a:r>
                      <a:r>
                        <a:rPr sz="1650" spc="47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650" spc="200" dirty="0">
                          <a:latin typeface="Tahoma"/>
                          <a:cs typeface="Tahoma"/>
                        </a:rPr>
                        <a:t>(MetalLB)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1590" algn="ctr">
                        <a:lnSpc>
                          <a:spcPts val="1775"/>
                        </a:lnSpc>
                      </a:pPr>
                      <a:r>
                        <a:rPr sz="1650" spc="310" dirty="0">
                          <a:latin typeface="Tahoma"/>
                          <a:cs typeface="Tahoma"/>
                        </a:rPr>
                        <a:t>|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37490">
                <a:tc>
                  <a:txBody>
                    <a:bodyPr/>
                    <a:lstStyle/>
                    <a:p>
                      <a:pPr marR="23495" algn="ctr">
                        <a:lnSpc>
                          <a:spcPts val="1775"/>
                        </a:lnSpc>
                      </a:pPr>
                      <a:r>
                        <a:rPr sz="1650" spc="310" dirty="0">
                          <a:latin typeface="Tahoma"/>
                          <a:cs typeface="Tahoma"/>
                        </a:rPr>
                        <a:t>|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2865">
                        <a:lnSpc>
                          <a:spcPts val="1775"/>
                        </a:lnSpc>
                      </a:pPr>
                      <a:r>
                        <a:rPr sz="1650" spc="240" dirty="0">
                          <a:latin typeface="Tahoma"/>
                          <a:cs typeface="Tahoma"/>
                        </a:rPr>
                        <a:t>serveur 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775"/>
                        </a:lnSpc>
                      </a:pPr>
                      <a:r>
                        <a:rPr sz="1650" spc="310" dirty="0">
                          <a:latin typeface="Tahoma"/>
                          <a:cs typeface="Tahoma"/>
                        </a:rPr>
                        <a:t>|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775"/>
                        </a:lnSpc>
                      </a:pPr>
                      <a:r>
                        <a:rPr sz="1650" spc="150" dirty="0">
                          <a:latin typeface="Tahoma"/>
                          <a:cs typeface="Tahoma"/>
                        </a:rPr>
                        <a:t>minikube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775"/>
                        </a:lnSpc>
                      </a:pPr>
                      <a:r>
                        <a:rPr sz="1650" spc="310" dirty="0">
                          <a:latin typeface="Tahoma"/>
                          <a:cs typeface="Tahoma"/>
                        </a:rPr>
                        <a:t>|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2865">
                        <a:lnSpc>
                          <a:spcPts val="1775"/>
                        </a:lnSpc>
                      </a:pPr>
                      <a:r>
                        <a:rPr sz="1650" spc="235" dirty="0">
                          <a:latin typeface="Tahoma"/>
                          <a:cs typeface="Tahoma"/>
                        </a:rPr>
                        <a:t>désactivé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270" algn="ctr">
                        <a:lnSpc>
                          <a:spcPts val="1775"/>
                        </a:lnSpc>
                      </a:pPr>
                      <a:r>
                        <a:rPr sz="1650" spc="310" dirty="0">
                          <a:latin typeface="Tahoma"/>
                          <a:cs typeface="Tahoma"/>
                        </a:rPr>
                        <a:t>|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8419">
                        <a:lnSpc>
                          <a:spcPts val="1775"/>
                        </a:lnSpc>
                      </a:pPr>
                      <a:r>
                        <a:rPr sz="1650" spc="150" dirty="0">
                          <a:latin typeface="Tahoma"/>
                          <a:cs typeface="Tahoma"/>
                        </a:rPr>
                        <a:t>Kubernetes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1590" algn="ctr">
                        <a:lnSpc>
                          <a:spcPts val="1775"/>
                        </a:lnSpc>
                      </a:pPr>
                      <a:r>
                        <a:rPr sz="1650" spc="310" dirty="0">
                          <a:latin typeface="Tahoma"/>
                          <a:cs typeface="Tahoma"/>
                        </a:rPr>
                        <a:t>|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37490">
                <a:tc>
                  <a:txBody>
                    <a:bodyPr/>
                    <a:lstStyle/>
                    <a:p>
                      <a:pPr marR="23495" algn="ctr">
                        <a:lnSpc>
                          <a:spcPts val="1775"/>
                        </a:lnSpc>
                      </a:pPr>
                      <a:r>
                        <a:rPr sz="1650" spc="310" dirty="0">
                          <a:latin typeface="Tahoma"/>
                          <a:cs typeface="Tahoma"/>
                        </a:rPr>
                        <a:t>|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2865">
                        <a:lnSpc>
                          <a:spcPts val="1775"/>
                        </a:lnSpc>
                      </a:pPr>
                      <a:r>
                        <a:rPr sz="1650" spc="245" dirty="0">
                          <a:latin typeface="Tahoma"/>
                          <a:cs typeface="Tahoma"/>
                        </a:rPr>
                        <a:t>porteur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775"/>
                        </a:lnSpc>
                      </a:pPr>
                      <a:r>
                        <a:rPr sz="1650" spc="310" dirty="0">
                          <a:latin typeface="Tahoma"/>
                          <a:cs typeface="Tahoma"/>
                        </a:rPr>
                        <a:t>|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775"/>
                        </a:lnSpc>
                      </a:pPr>
                      <a:r>
                        <a:rPr sz="1650" spc="150" dirty="0">
                          <a:latin typeface="Tahoma"/>
                          <a:cs typeface="Tahoma"/>
                        </a:rPr>
                        <a:t>minikube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775"/>
                        </a:lnSpc>
                      </a:pPr>
                      <a:r>
                        <a:rPr sz="1650" spc="310" dirty="0">
                          <a:latin typeface="Tahoma"/>
                          <a:cs typeface="Tahoma"/>
                        </a:rPr>
                        <a:t>|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2865">
                        <a:lnSpc>
                          <a:spcPts val="1775"/>
                        </a:lnSpc>
                      </a:pPr>
                      <a:r>
                        <a:rPr sz="1650" spc="235" dirty="0">
                          <a:latin typeface="Tahoma"/>
                          <a:cs typeface="Tahoma"/>
                        </a:rPr>
                        <a:t>désactivé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270" algn="ctr">
                        <a:lnSpc>
                          <a:spcPts val="1775"/>
                        </a:lnSpc>
                      </a:pPr>
                      <a:r>
                        <a:rPr sz="1650" spc="310" dirty="0">
                          <a:latin typeface="Tahoma"/>
                          <a:cs typeface="Tahoma"/>
                        </a:rPr>
                        <a:t>|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8419">
                        <a:lnSpc>
                          <a:spcPts val="1775"/>
                        </a:lnSpc>
                      </a:pPr>
                      <a:r>
                        <a:rPr sz="1650" spc="185" dirty="0">
                          <a:latin typeface="Tahoma"/>
                          <a:cs typeface="Tahoma"/>
                        </a:rPr>
                        <a:t>3ème</a:t>
                      </a:r>
                      <a:r>
                        <a:rPr sz="1650" spc="46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650" spc="240" dirty="0">
                          <a:latin typeface="Tahoma"/>
                          <a:cs typeface="Tahoma"/>
                        </a:rPr>
                        <a:t>faire la fête</a:t>
                      </a:r>
                      <a:r>
                        <a:rPr sz="1650" spc="47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650" spc="290" dirty="0">
                          <a:latin typeface="Tahoma"/>
                          <a:cs typeface="Tahoma"/>
                        </a:rPr>
                        <a:t>(Portainer.io)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1590" algn="ctr">
                        <a:lnSpc>
                          <a:spcPts val="1775"/>
                        </a:lnSpc>
                      </a:pPr>
                      <a:r>
                        <a:rPr sz="1650" spc="310" dirty="0">
                          <a:latin typeface="Tahoma"/>
                          <a:cs typeface="Tahoma"/>
                        </a:rPr>
                        <a:t>|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36854">
                <a:tc>
                  <a:txBody>
                    <a:bodyPr/>
                    <a:lstStyle/>
                    <a:p>
                      <a:pPr marR="23495" algn="ctr">
                        <a:lnSpc>
                          <a:spcPts val="1764"/>
                        </a:lnSpc>
                      </a:pPr>
                      <a:r>
                        <a:rPr sz="1650" spc="310" dirty="0">
                          <a:latin typeface="Tahoma"/>
                          <a:cs typeface="Tahoma"/>
                        </a:rPr>
                        <a:t>|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2865">
                        <a:lnSpc>
                          <a:spcPts val="1764"/>
                        </a:lnSpc>
                      </a:pPr>
                      <a:r>
                        <a:rPr sz="1650" spc="295" dirty="0">
                          <a:latin typeface="Tahoma"/>
                          <a:cs typeface="Tahoma"/>
                        </a:rPr>
                        <a:t>enregistrement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764"/>
                        </a:lnSpc>
                      </a:pPr>
                      <a:r>
                        <a:rPr sz="1650" spc="310" dirty="0">
                          <a:latin typeface="Tahoma"/>
                          <a:cs typeface="Tahoma"/>
                        </a:rPr>
                        <a:t>|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764"/>
                        </a:lnSpc>
                      </a:pPr>
                      <a:r>
                        <a:rPr sz="1650" spc="150" dirty="0">
                          <a:latin typeface="Tahoma"/>
                          <a:cs typeface="Tahoma"/>
                        </a:rPr>
                        <a:t>minikube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764"/>
                        </a:lnSpc>
                      </a:pPr>
                      <a:r>
                        <a:rPr sz="1650" spc="310" dirty="0">
                          <a:latin typeface="Tahoma"/>
                          <a:cs typeface="Tahoma"/>
                        </a:rPr>
                        <a:t>|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2865">
                        <a:lnSpc>
                          <a:spcPts val="1764"/>
                        </a:lnSpc>
                      </a:pPr>
                      <a:r>
                        <a:rPr sz="1650" spc="235" dirty="0">
                          <a:latin typeface="Tahoma"/>
                          <a:cs typeface="Tahoma"/>
                        </a:rPr>
                        <a:t>désactivé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270" algn="ctr">
                        <a:lnSpc>
                          <a:spcPts val="1764"/>
                        </a:lnSpc>
                      </a:pPr>
                      <a:r>
                        <a:rPr sz="1650" spc="310" dirty="0">
                          <a:latin typeface="Tahoma"/>
                          <a:cs typeface="Tahoma"/>
                        </a:rPr>
                        <a:t>|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8419">
                        <a:lnSpc>
                          <a:spcPts val="1764"/>
                        </a:lnSpc>
                      </a:pPr>
                      <a:r>
                        <a:rPr sz="1650" spc="140" dirty="0">
                          <a:latin typeface="Tahoma"/>
                          <a:cs typeface="Tahoma"/>
                        </a:rPr>
                        <a:t>Google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1590" algn="ctr">
                        <a:lnSpc>
                          <a:spcPts val="1764"/>
                        </a:lnSpc>
                      </a:pPr>
                      <a:r>
                        <a:rPr sz="1650" spc="310" dirty="0">
                          <a:latin typeface="Tahoma"/>
                          <a:cs typeface="Tahoma"/>
                        </a:rPr>
                        <a:t>|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40029">
                <a:tc>
                  <a:txBody>
                    <a:bodyPr/>
                    <a:lstStyle/>
                    <a:p>
                      <a:pPr marR="23495" algn="ctr">
                        <a:lnSpc>
                          <a:spcPts val="1795"/>
                        </a:lnSpc>
                      </a:pPr>
                      <a:r>
                        <a:rPr sz="1650" spc="310" dirty="0">
                          <a:latin typeface="Tahoma"/>
                          <a:cs typeface="Tahoma"/>
                        </a:rPr>
                        <a:t>|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2865">
                        <a:lnSpc>
                          <a:spcPts val="1795"/>
                        </a:lnSpc>
                      </a:pPr>
                      <a:r>
                        <a:rPr sz="1650" spc="235" dirty="0">
                          <a:latin typeface="Tahoma"/>
                          <a:cs typeface="Tahoma"/>
                        </a:rPr>
                        <a:t>fournisseur 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795"/>
                        </a:lnSpc>
                      </a:pPr>
                      <a:r>
                        <a:rPr sz="1650" spc="310" dirty="0">
                          <a:latin typeface="Tahoma"/>
                          <a:cs typeface="Tahoma"/>
                        </a:rPr>
                        <a:t>|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795"/>
                        </a:lnSpc>
                      </a:pPr>
                      <a:r>
                        <a:rPr sz="1650" spc="150" dirty="0">
                          <a:latin typeface="Tahoma"/>
                          <a:cs typeface="Tahoma"/>
                        </a:rPr>
                        <a:t>minikube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795"/>
                        </a:lnSpc>
                      </a:pPr>
                      <a:r>
                        <a:rPr sz="1650" spc="310" dirty="0">
                          <a:latin typeface="Tahoma"/>
                          <a:cs typeface="Tahoma"/>
                        </a:rPr>
                        <a:t>|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2865">
                        <a:lnSpc>
                          <a:spcPts val="1795"/>
                        </a:lnSpc>
                      </a:pPr>
                      <a:r>
                        <a:rPr sz="1650" spc="170" dirty="0">
                          <a:latin typeface="Tahoma"/>
                          <a:cs typeface="Tahoma"/>
                        </a:rPr>
                        <a:t>activé</a:t>
                      </a:r>
                      <a:r>
                        <a:rPr sz="1650" spc="47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950" spc="45" dirty="0">
                          <a:latin typeface="MingLiU_HKSCS-ExtB"/>
                          <a:cs typeface="MingLiU_HKSCS-ExtB"/>
                        </a:rPr>
                        <a:t>✅</a:t>
                      </a:r>
                      <a:endParaRPr sz="1950">
                        <a:latin typeface="MingLiU_HKSCS-ExtB"/>
                        <a:cs typeface="MingLiU_HKSCS-ExtB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890" algn="ctr">
                        <a:lnSpc>
                          <a:spcPts val="1795"/>
                        </a:lnSpc>
                      </a:pPr>
                      <a:r>
                        <a:rPr sz="1650" spc="310" dirty="0">
                          <a:latin typeface="Tahoma"/>
                          <a:cs typeface="Tahoma"/>
                        </a:rPr>
                        <a:t>|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7310">
                        <a:lnSpc>
                          <a:spcPts val="1795"/>
                        </a:lnSpc>
                      </a:pPr>
                      <a:r>
                        <a:rPr sz="1650" spc="140" dirty="0">
                          <a:latin typeface="Tahoma"/>
                          <a:cs typeface="Tahoma"/>
                        </a:rPr>
                        <a:t>Google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0005" algn="ctr">
                        <a:lnSpc>
                          <a:spcPts val="1795"/>
                        </a:lnSpc>
                      </a:pPr>
                      <a:r>
                        <a:rPr sz="1650" spc="310" dirty="0">
                          <a:latin typeface="Tahoma"/>
                          <a:cs typeface="Tahoma"/>
                        </a:rPr>
                        <a:t>|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36220">
                <a:tc>
                  <a:txBody>
                    <a:bodyPr/>
                    <a:lstStyle/>
                    <a:p>
                      <a:pPr marR="23495" algn="ctr">
                        <a:lnSpc>
                          <a:spcPts val="1764"/>
                        </a:lnSpc>
                      </a:pPr>
                      <a:r>
                        <a:rPr sz="1650" spc="310" dirty="0">
                          <a:latin typeface="Tahoma"/>
                          <a:cs typeface="Tahoma"/>
                        </a:rPr>
                        <a:t>|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2865">
                        <a:lnSpc>
                          <a:spcPts val="1764"/>
                        </a:lnSpc>
                      </a:pPr>
                      <a:r>
                        <a:rPr sz="1650" spc="254" dirty="0">
                          <a:latin typeface="Tahoma"/>
                          <a:cs typeface="Tahoma"/>
                        </a:rPr>
                        <a:t>provisionneur </a:t>
                      </a:r>
                      <a:r>
                        <a:rPr sz="1650" spc="270" dirty="0">
                          <a:latin typeface="Tahoma"/>
                          <a:cs typeface="Tahoma"/>
                        </a:rPr>
                        <a:t>de stockage </a:t>
                      </a:r>
                      <a:r>
                        <a:rPr sz="1650" spc="245" dirty="0">
                          <a:latin typeface="Tahoma"/>
                          <a:cs typeface="Tahoma"/>
                        </a:rPr>
                        <a:t>Gluster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764"/>
                        </a:lnSpc>
                      </a:pPr>
                      <a:r>
                        <a:rPr sz="1650" spc="310" dirty="0">
                          <a:latin typeface="Tahoma"/>
                          <a:cs typeface="Tahoma"/>
                        </a:rPr>
                        <a:t>|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764"/>
                        </a:lnSpc>
                      </a:pPr>
                      <a:r>
                        <a:rPr sz="1650" spc="150" dirty="0">
                          <a:latin typeface="Tahoma"/>
                          <a:cs typeface="Tahoma"/>
                        </a:rPr>
                        <a:t>minikube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764"/>
                        </a:lnSpc>
                      </a:pPr>
                      <a:r>
                        <a:rPr sz="1650" spc="310" dirty="0">
                          <a:latin typeface="Tahoma"/>
                          <a:cs typeface="Tahoma"/>
                        </a:rPr>
                        <a:t>|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2865">
                        <a:lnSpc>
                          <a:spcPts val="1764"/>
                        </a:lnSpc>
                      </a:pPr>
                      <a:r>
                        <a:rPr sz="1650" spc="235" dirty="0">
                          <a:latin typeface="Tahoma"/>
                          <a:cs typeface="Tahoma"/>
                        </a:rPr>
                        <a:t>désactivé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270" algn="ctr">
                        <a:lnSpc>
                          <a:spcPts val="1764"/>
                        </a:lnSpc>
                      </a:pPr>
                      <a:r>
                        <a:rPr sz="1650" spc="310" dirty="0">
                          <a:latin typeface="Tahoma"/>
                          <a:cs typeface="Tahoma"/>
                        </a:rPr>
                        <a:t>|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8419">
                        <a:lnSpc>
                          <a:spcPts val="1764"/>
                        </a:lnSpc>
                      </a:pPr>
                      <a:r>
                        <a:rPr sz="1650" spc="185" dirty="0">
                          <a:latin typeface="Tahoma"/>
                          <a:cs typeface="Tahoma"/>
                        </a:rPr>
                        <a:t>3ème</a:t>
                      </a:r>
                      <a:r>
                        <a:rPr sz="1650" spc="46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650" spc="240" dirty="0">
                          <a:latin typeface="Tahoma"/>
                          <a:cs typeface="Tahoma"/>
                        </a:rPr>
                        <a:t>faire la fête</a:t>
                      </a:r>
                      <a:r>
                        <a:rPr sz="1650" spc="47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650" spc="265" dirty="0">
                          <a:latin typeface="Tahoma"/>
                          <a:cs typeface="Tahoma"/>
                        </a:rPr>
                        <a:t>(Gluster)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1590" algn="ctr">
                        <a:lnSpc>
                          <a:spcPts val="1764"/>
                        </a:lnSpc>
                      </a:pPr>
                      <a:r>
                        <a:rPr sz="1650" spc="310" dirty="0">
                          <a:latin typeface="Tahoma"/>
                          <a:cs typeface="Tahoma"/>
                        </a:rPr>
                        <a:t>|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40665">
                <a:tc>
                  <a:txBody>
                    <a:bodyPr/>
                    <a:lstStyle/>
                    <a:p>
                      <a:pPr marR="23495" algn="ctr">
                        <a:lnSpc>
                          <a:spcPts val="1800"/>
                        </a:lnSpc>
                      </a:pPr>
                      <a:r>
                        <a:rPr sz="1650" spc="310" dirty="0">
                          <a:latin typeface="Tahoma"/>
                          <a:cs typeface="Tahoma"/>
                        </a:rPr>
                        <a:t>|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2865">
                        <a:lnSpc>
                          <a:spcPts val="1800"/>
                        </a:lnSpc>
                      </a:pPr>
                      <a:r>
                        <a:rPr sz="1650" spc="140" dirty="0">
                          <a:latin typeface="Tahoma"/>
                          <a:cs typeface="Tahoma"/>
                        </a:rPr>
                        <a:t>volumes instantanés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sz="1650" spc="310" dirty="0">
                          <a:latin typeface="Tahoma"/>
                          <a:cs typeface="Tahoma"/>
                        </a:rPr>
                        <a:t>|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sz="1650" spc="150" dirty="0">
                          <a:latin typeface="Tahoma"/>
                          <a:cs typeface="Tahoma"/>
                        </a:rPr>
                        <a:t>minikube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sz="1650" spc="310" dirty="0">
                          <a:latin typeface="Tahoma"/>
                          <a:cs typeface="Tahoma"/>
                        </a:rPr>
                        <a:t>|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2865">
                        <a:lnSpc>
                          <a:spcPts val="1800"/>
                        </a:lnSpc>
                      </a:pPr>
                      <a:r>
                        <a:rPr sz="1650" spc="235" dirty="0">
                          <a:latin typeface="Tahoma"/>
                          <a:cs typeface="Tahoma"/>
                        </a:rPr>
                        <a:t>désactivé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270" algn="ctr">
                        <a:lnSpc>
                          <a:spcPts val="1800"/>
                        </a:lnSpc>
                      </a:pPr>
                      <a:r>
                        <a:rPr sz="1650" spc="310" dirty="0">
                          <a:latin typeface="Tahoma"/>
                          <a:cs typeface="Tahoma"/>
                        </a:rPr>
                        <a:t>|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8419">
                        <a:lnSpc>
                          <a:spcPts val="1800"/>
                        </a:lnSpc>
                      </a:pPr>
                      <a:r>
                        <a:rPr sz="1650" spc="150" dirty="0">
                          <a:latin typeface="Tahoma"/>
                          <a:cs typeface="Tahoma"/>
                        </a:rPr>
                        <a:t>Kubernetes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1590" algn="ctr">
                        <a:lnSpc>
                          <a:spcPts val="1800"/>
                        </a:lnSpc>
                      </a:pPr>
                      <a:r>
                        <a:rPr sz="1650" spc="310" dirty="0">
                          <a:latin typeface="Tahoma"/>
                          <a:cs typeface="Tahoma"/>
                        </a:rPr>
                        <a:t>|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  <p:sp>
        <p:nvSpPr>
          <p:cNvPr id="10" name="object 10"/>
          <p:cNvSpPr txBox="1"/>
          <p:nvPr/>
        </p:nvSpPr>
        <p:spPr>
          <a:xfrm>
            <a:off x="949325" y="6388099"/>
            <a:ext cx="656590" cy="276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50" spc="420" dirty="0">
                <a:latin typeface="Tahoma"/>
                <a:cs typeface="Tahoma"/>
              </a:rPr>
              <a:t>(...)</a:t>
            </a:r>
            <a:endParaRPr sz="165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31840" y="6133494"/>
            <a:ext cx="5303164" cy="496016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96171" y="689923"/>
            <a:ext cx="1841500" cy="354965"/>
          </a:xfrm>
          <a:custGeom>
            <a:avLst/>
            <a:gdLst/>
            <a:ahLst/>
            <a:cxnLst/>
            <a:rect l="l" t="t" r="r" b="b"/>
            <a:pathLst>
              <a:path w="1841500" h="354965">
                <a:moveTo>
                  <a:pt x="62498" y="348301"/>
                </a:moveTo>
                <a:lnTo>
                  <a:pt x="0" y="348301"/>
                </a:lnTo>
                <a:lnTo>
                  <a:pt x="0" y="5859"/>
                </a:lnTo>
                <a:lnTo>
                  <a:pt x="62498" y="5859"/>
                </a:lnTo>
                <a:lnTo>
                  <a:pt x="62498" y="136065"/>
                </a:lnTo>
                <a:lnTo>
                  <a:pt x="139161" y="136065"/>
                </a:lnTo>
                <a:lnTo>
                  <a:pt x="127384" y="148434"/>
                </a:lnTo>
                <a:lnTo>
                  <a:pt x="156620" y="191619"/>
                </a:lnTo>
                <a:lnTo>
                  <a:pt x="85393" y="191619"/>
                </a:lnTo>
                <a:lnTo>
                  <a:pt x="62498" y="216033"/>
                </a:lnTo>
                <a:lnTo>
                  <a:pt x="62498" y="348301"/>
                </a:lnTo>
                <a:close/>
              </a:path>
              <a:path w="1841500" h="354965">
                <a:moveTo>
                  <a:pt x="139161" y="136065"/>
                </a:moveTo>
                <a:lnTo>
                  <a:pt x="62498" y="136065"/>
                </a:lnTo>
                <a:lnTo>
                  <a:pt x="186303" y="5859"/>
                </a:lnTo>
                <a:lnTo>
                  <a:pt x="263124" y="5859"/>
                </a:lnTo>
                <a:lnTo>
                  <a:pt x="139161" y="136065"/>
                </a:lnTo>
                <a:close/>
              </a:path>
              <a:path w="1841500" h="354965">
                <a:moveTo>
                  <a:pt x="262690" y="348301"/>
                </a:moveTo>
                <a:lnTo>
                  <a:pt x="187388" y="348301"/>
                </a:lnTo>
                <a:lnTo>
                  <a:pt x="85393" y="191619"/>
                </a:lnTo>
                <a:lnTo>
                  <a:pt x="156620" y="191619"/>
                </a:lnTo>
                <a:lnTo>
                  <a:pt x="262690" y="348301"/>
                </a:lnTo>
                <a:close/>
              </a:path>
              <a:path w="1841500" h="354965">
                <a:moveTo>
                  <a:pt x="380722" y="354594"/>
                </a:moveTo>
                <a:lnTo>
                  <a:pt x="336344" y="347758"/>
                </a:lnTo>
                <a:lnTo>
                  <a:pt x="300323" y="326817"/>
                </a:lnTo>
                <a:lnTo>
                  <a:pt x="276636" y="288623"/>
                </a:lnTo>
                <a:lnTo>
                  <a:pt x="276557" y="288406"/>
                </a:lnTo>
                <a:lnTo>
                  <a:pt x="270165" y="238473"/>
                </a:lnTo>
                <a:lnTo>
                  <a:pt x="269721" y="214731"/>
                </a:lnTo>
                <a:lnTo>
                  <a:pt x="269721" y="5859"/>
                </a:lnTo>
                <a:lnTo>
                  <a:pt x="332220" y="5859"/>
                </a:lnTo>
                <a:lnTo>
                  <a:pt x="332295" y="245648"/>
                </a:lnTo>
                <a:lnTo>
                  <a:pt x="332492" y="254254"/>
                </a:lnTo>
                <a:lnTo>
                  <a:pt x="336820" y="279291"/>
                </a:lnTo>
                <a:lnTo>
                  <a:pt x="340628" y="286308"/>
                </a:lnTo>
                <a:lnTo>
                  <a:pt x="380722" y="300558"/>
                </a:lnTo>
                <a:lnTo>
                  <a:pt x="480448" y="300558"/>
                </a:lnTo>
                <a:lnTo>
                  <a:pt x="475664" y="309564"/>
                </a:lnTo>
                <a:lnTo>
                  <a:pt x="444306" y="339105"/>
                </a:lnTo>
                <a:lnTo>
                  <a:pt x="404132" y="352885"/>
                </a:lnTo>
                <a:lnTo>
                  <a:pt x="392705" y="354167"/>
                </a:lnTo>
                <a:lnTo>
                  <a:pt x="380722" y="354594"/>
                </a:lnTo>
                <a:close/>
              </a:path>
              <a:path w="1841500" h="354965">
                <a:moveTo>
                  <a:pt x="480448" y="300558"/>
                </a:moveTo>
                <a:lnTo>
                  <a:pt x="380722" y="300558"/>
                </a:lnTo>
                <a:lnTo>
                  <a:pt x="388704" y="300226"/>
                </a:lnTo>
                <a:lnTo>
                  <a:pt x="395940" y="299229"/>
                </a:lnTo>
                <a:lnTo>
                  <a:pt x="424775" y="279291"/>
                </a:lnTo>
                <a:lnTo>
                  <a:pt x="426366" y="276687"/>
                </a:lnTo>
                <a:lnTo>
                  <a:pt x="429441" y="5859"/>
                </a:lnTo>
                <a:lnTo>
                  <a:pt x="491723" y="5859"/>
                </a:lnTo>
                <a:lnTo>
                  <a:pt x="491723" y="214731"/>
                </a:lnTo>
                <a:lnTo>
                  <a:pt x="491307" y="238215"/>
                </a:lnTo>
                <a:lnTo>
                  <a:pt x="485044" y="288406"/>
                </a:lnTo>
                <a:lnTo>
                  <a:pt x="480993" y="299521"/>
                </a:lnTo>
                <a:lnTo>
                  <a:pt x="480448" y="300558"/>
                </a:lnTo>
                <a:close/>
              </a:path>
              <a:path w="1841500" h="354965">
                <a:moveTo>
                  <a:pt x="646538" y="348301"/>
                </a:moveTo>
                <a:lnTo>
                  <a:pt x="541396" y="348301"/>
                </a:lnTo>
                <a:lnTo>
                  <a:pt x="541396" y="5859"/>
                </a:lnTo>
                <a:lnTo>
                  <a:pt x="646538" y="5859"/>
                </a:lnTo>
                <a:lnTo>
                  <a:pt x="671569" y="7351"/>
                </a:lnTo>
                <a:lnTo>
                  <a:pt x="712963" y="19286"/>
                </a:lnTo>
                <a:lnTo>
                  <a:pt x="751788" y="58565"/>
                </a:lnTo>
                <a:lnTo>
                  <a:pt x="752333" y="60328"/>
                </a:lnTo>
                <a:lnTo>
                  <a:pt x="603895" y="60328"/>
                </a:lnTo>
                <a:lnTo>
                  <a:pt x="603895" y="130857"/>
                </a:lnTo>
                <a:lnTo>
                  <a:pt x="750281" y="130857"/>
                </a:lnTo>
                <a:lnTo>
                  <a:pt x="750058" y="131324"/>
                </a:lnTo>
                <a:lnTo>
                  <a:pt x="742890" y="141490"/>
                </a:lnTo>
                <a:lnTo>
                  <a:pt x="733640" y="149865"/>
                </a:lnTo>
                <a:lnTo>
                  <a:pt x="722274" y="155243"/>
                </a:lnTo>
                <a:lnTo>
                  <a:pt x="712787" y="156918"/>
                </a:lnTo>
                <a:lnTo>
                  <a:pt x="690966" y="156918"/>
                </a:lnTo>
                <a:lnTo>
                  <a:pt x="708793" y="157623"/>
                </a:lnTo>
                <a:lnTo>
                  <a:pt x="713610" y="157623"/>
                </a:lnTo>
                <a:lnTo>
                  <a:pt x="725855" y="160451"/>
                </a:lnTo>
                <a:lnTo>
                  <a:pt x="739093" y="167606"/>
                </a:lnTo>
                <a:lnTo>
                  <a:pt x="750269" y="178382"/>
                </a:lnTo>
                <a:lnTo>
                  <a:pt x="754432" y="184892"/>
                </a:lnTo>
                <a:lnTo>
                  <a:pt x="603895" y="184892"/>
                </a:lnTo>
                <a:lnTo>
                  <a:pt x="603895" y="293831"/>
                </a:lnTo>
                <a:lnTo>
                  <a:pt x="761959" y="293831"/>
                </a:lnTo>
                <a:lnTo>
                  <a:pt x="752615" y="309652"/>
                </a:lnTo>
                <a:lnTo>
                  <a:pt x="738659" y="323561"/>
                </a:lnTo>
                <a:lnTo>
                  <a:pt x="720938" y="334385"/>
                </a:lnTo>
                <a:lnTo>
                  <a:pt x="699678" y="342116"/>
                </a:lnTo>
                <a:lnTo>
                  <a:pt x="674878" y="346754"/>
                </a:lnTo>
                <a:lnTo>
                  <a:pt x="646538" y="348301"/>
                </a:lnTo>
                <a:close/>
              </a:path>
              <a:path w="1841500" h="354965">
                <a:moveTo>
                  <a:pt x="750281" y="130857"/>
                </a:moveTo>
                <a:lnTo>
                  <a:pt x="645670" y="130857"/>
                </a:lnTo>
                <a:lnTo>
                  <a:pt x="658765" y="130253"/>
                </a:lnTo>
                <a:lnTo>
                  <a:pt x="669731" y="128442"/>
                </a:lnTo>
                <a:lnTo>
                  <a:pt x="696559" y="97329"/>
                </a:lnTo>
                <a:lnTo>
                  <a:pt x="695874" y="88065"/>
                </a:lnTo>
                <a:lnTo>
                  <a:pt x="659029" y="60864"/>
                </a:lnTo>
                <a:lnTo>
                  <a:pt x="645670" y="60328"/>
                </a:lnTo>
                <a:lnTo>
                  <a:pt x="752333" y="60328"/>
                </a:lnTo>
                <a:lnTo>
                  <a:pt x="757403" y="76706"/>
                </a:lnTo>
                <a:lnTo>
                  <a:pt x="759274" y="97329"/>
                </a:lnTo>
                <a:lnTo>
                  <a:pt x="758250" y="109244"/>
                </a:lnTo>
                <a:lnTo>
                  <a:pt x="755178" y="120576"/>
                </a:lnTo>
                <a:lnTo>
                  <a:pt x="750281" y="130857"/>
                </a:lnTo>
                <a:close/>
              </a:path>
              <a:path w="1841500" h="354965">
                <a:moveTo>
                  <a:pt x="708793" y="157623"/>
                </a:moveTo>
                <a:lnTo>
                  <a:pt x="690966" y="156918"/>
                </a:lnTo>
                <a:lnTo>
                  <a:pt x="710556" y="156918"/>
                </a:lnTo>
                <a:lnTo>
                  <a:pt x="711523" y="157141"/>
                </a:lnTo>
                <a:lnTo>
                  <a:pt x="708793" y="157623"/>
                </a:lnTo>
                <a:close/>
              </a:path>
              <a:path w="1841500" h="354965">
                <a:moveTo>
                  <a:pt x="711523" y="157141"/>
                </a:moveTo>
                <a:lnTo>
                  <a:pt x="710556" y="156918"/>
                </a:lnTo>
                <a:lnTo>
                  <a:pt x="712787" y="156918"/>
                </a:lnTo>
                <a:lnTo>
                  <a:pt x="711523" y="157141"/>
                </a:lnTo>
                <a:close/>
              </a:path>
              <a:path w="1841500" h="354965">
                <a:moveTo>
                  <a:pt x="713610" y="157623"/>
                </a:moveTo>
                <a:lnTo>
                  <a:pt x="708793" y="157623"/>
                </a:lnTo>
                <a:lnTo>
                  <a:pt x="711523" y="157141"/>
                </a:lnTo>
                <a:lnTo>
                  <a:pt x="713610" y="157623"/>
                </a:lnTo>
                <a:close/>
              </a:path>
              <a:path w="1841500" h="354965">
                <a:moveTo>
                  <a:pt x="761959" y="293831"/>
                </a:moveTo>
                <a:lnTo>
                  <a:pt x="646538" y="293831"/>
                </a:lnTo>
                <a:lnTo>
                  <a:pt x="662651" y="293153"/>
                </a:lnTo>
                <a:lnTo>
                  <a:pt x="676051" y="291118"/>
                </a:lnTo>
                <a:lnTo>
                  <a:pt x="707226" y="257936"/>
                </a:lnTo>
                <a:lnTo>
                  <a:pt x="708060" y="245763"/>
                </a:lnTo>
                <a:lnTo>
                  <a:pt x="707165" y="229182"/>
                </a:lnTo>
                <a:lnTo>
                  <a:pt x="685457" y="191850"/>
                </a:lnTo>
                <a:lnTo>
                  <a:pt x="646538" y="184892"/>
                </a:lnTo>
                <a:lnTo>
                  <a:pt x="754432" y="184892"/>
                </a:lnTo>
                <a:lnTo>
                  <a:pt x="759146" y="192264"/>
                </a:lnTo>
                <a:lnTo>
                  <a:pt x="765486" y="208844"/>
                </a:lnTo>
                <a:lnTo>
                  <a:pt x="769291" y="228124"/>
                </a:lnTo>
                <a:lnTo>
                  <a:pt x="770559" y="250103"/>
                </a:lnTo>
                <a:lnTo>
                  <a:pt x="768565" y="272923"/>
                </a:lnTo>
                <a:lnTo>
                  <a:pt x="762584" y="292773"/>
                </a:lnTo>
                <a:lnTo>
                  <a:pt x="761959" y="293831"/>
                </a:lnTo>
                <a:close/>
              </a:path>
              <a:path w="1841500" h="354965">
                <a:moveTo>
                  <a:pt x="1030516" y="348301"/>
                </a:moveTo>
                <a:lnTo>
                  <a:pt x="815676" y="348301"/>
                </a:lnTo>
                <a:lnTo>
                  <a:pt x="815676" y="5859"/>
                </a:lnTo>
                <a:lnTo>
                  <a:pt x="1026392" y="5859"/>
                </a:lnTo>
                <a:lnTo>
                  <a:pt x="1026392" y="61196"/>
                </a:lnTo>
                <a:lnTo>
                  <a:pt x="877958" y="61196"/>
                </a:lnTo>
                <a:lnTo>
                  <a:pt x="877958" y="129988"/>
                </a:lnTo>
                <a:lnTo>
                  <a:pt x="1019882" y="129988"/>
                </a:lnTo>
                <a:lnTo>
                  <a:pt x="1019882" y="185326"/>
                </a:lnTo>
                <a:lnTo>
                  <a:pt x="877958" y="185326"/>
                </a:lnTo>
                <a:lnTo>
                  <a:pt x="877958" y="292963"/>
                </a:lnTo>
                <a:lnTo>
                  <a:pt x="1030516" y="292963"/>
                </a:lnTo>
                <a:lnTo>
                  <a:pt x="1030516" y="348301"/>
                </a:lnTo>
                <a:close/>
              </a:path>
              <a:path w="1841500" h="354965">
                <a:moveTo>
                  <a:pt x="1210938" y="354594"/>
                </a:moveTo>
                <a:lnTo>
                  <a:pt x="1151694" y="342821"/>
                </a:lnTo>
                <a:lnTo>
                  <a:pt x="1107424" y="307503"/>
                </a:lnTo>
                <a:lnTo>
                  <a:pt x="1079837" y="251433"/>
                </a:lnTo>
                <a:lnTo>
                  <a:pt x="1070641" y="177405"/>
                </a:lnTo>
                <a:lnTo>
                  <a:pt x="1072947" y="138316"/>
                </a:lnTo>
                <a:lnTo>
                  <a:pt x="1091392" y="73322"/>
                </a:lnTo>
                <a:lnTo>
                  <a:pt x="1127870" y="26671"/>
                </a:lnTo>
                <a:lnTo>
                  <a:pt x="1179573" y="2963"/>
                </a:lnTo>
                <a:lnTo>
                  <a:pt x="1210938" y="0"/>
                </a:lnTo>
                <a:lnTo>
                  <a:pt x="1221266" y="298"/>
                </a:lnTo>
                <a:lnTo>
                  <a:pt x="1260118" y="7568"/>
                </a:lnTo>
                <a:lnTo>
                  <a:pt x="1291774" y="21483"/>
                </a:lnTo>
                <a:lnTo>
                  <a:pt x="1291774" y="54035"/>
                </a:lnTo>
                <a:lnTo>
                  <a:pt x="1210938" y="54035"/>
                </a:lnTo>
                <a:lnTo>
                  <a:pt x="1193218" y="55893"/>
                </a:lnTo>
                <a:lnTo>
                  <a:pt x="1153973" y="83765"/>
                </a:lnTo>
                <a:lnTo>
                  <a:pt x="1139650" y="122040"/>
                </a:lnTo>
                <a:lnTo>
                  <a:pt x="1134876" y="177405"/>
                </a:lnTo>
                <a:lnTo>
                  <a:pt x="1136070" y="207129"/>
                </a:lnTo>
                <a:lnTo>
                  <a:pt x="1145618" y="253840"/>
                </a:lnTo>
                <a:lnTo>
                  <a:pt x="1177817" y="293126"/>
                </a:lnTo>
                <a:lnTo>
                  <a:pt x="1210938" y="300558"/>
                </a:lnTo>
                <a:lnTo>
                  <a:pt x="1291774" y="300558"/>
                </a:lnTo>
                <a:lnTo>
                  <a:pt x="1291774" y="333110"/>
                </a:lnTo>
                <a:lnTo>
                  <a:pt x="1250542" y="349820"/>
                </a:lnTo>
                <a:lnTo>
                  <a:pt x="1221266" y="354295"/>
                </a:lnTo>
                <a:lnTo>
                  <a:pt x="1210938" y="354594"/>
                </a:lnTo>
                <a:close/>
              </a:path>
              <a:path w="1841500" h="354965">
                <a:moveTo>
                  <a:pt x="1291774" y="91469"/>
                </a:moveTo>
                <a:lnTo>
                  <a:pt x="1254177" y="64777"/>
                </a:lnTo>
                <a:lnTo>
                  <a:pt x="1210938" y="54035"/>
                </a:lnTo>
                <a:lnTo>
                  <a:pt x="1291774" y="54035"/>
                </a:lnTo>
                <a:lnTo>
                  <a:pt x="1291774" y="91469"/>
                </a:lnTo>
                <a:close/>
              </a:path>
              <a:path w="1841500" h="354965">
                <a:moveTo>
                  <a:pt x="1291774" y="300558"/>
                </a:moveTo>
                <a:lnTo>
                  <a:pt x="1210938" y="300558"/>
                </a:lnTo>
                <a:lnTo>
                  <a:pt x="1219584" y="300165"/>
                </a:lnTo>
                <a:lnTo>
                  <a:pt x="1228163" y="298985"/>
                </a:lnTo>
                <a:lnTo>
                  <a:pt x="1265190" y="283225"/>
                </a:lnTo>
                <a:lnTo>
                  <a:pt x="1291774" y="262907"/>
                </a:lnTo>
                <a:lnTo>
                  <a:pt x="1291774" y="300558"/>
                </a:lnTo>
                <a:close/>
              </a:path>
              <a:path w="1841500" h="354965">
                <a:moveTo>
                  <a:pt x="1583848" y="61196"/>
                </a:moveTo>
                <a:lnTo>
                  <a:pt x="1318228" y="61196"/>
                </a:lnTo>
                <a:lnTo>
                  <a:pt x="1318228" y="5859"/>
                </a:lnTo>
                <a:lnTo>
                  <a:pt x="1583848" y="5859"/>
                </a:lnTo>
                <a:lnTo>
                  <a:pt x="1583848" y="61196"/>
                </a:lnTo>
                <a:close/>
              </a:path>
              <a:path w="1841500" h="354965">
                <a:moveTo>
                  <a:pt x="1482504" y="348301"/>
                </a:moveTo>
                <a:lnTo>
                  <a:pt x="1420005" y="348301"/>
                </a:lnTo>
                <a:lnTo>
                  <a:pt x="1420005" y="61196"/>
                </a:lnTo>
                <a:lnTo>
                  <a:pt x="1482504" y="61196"/>
                </a:lnTo>
                <a:lnTo>
                  <a:pt x="1482504" y="348301"/>
                </a:lnTo>
                <a:close/>
              </a:path>
              <a:path w="1841500" h="354965">
                <a:moveTo>
                  <a:pt x="1841200" y="348301"/>
                </a:moveTo>
                <a:lnTo>
                  <a:pt x="1622237" y="348301"/>
                </a:lnTo>
                <a:lnTo>
                  <a:pt x="1622237" y="5859"/>
                </a:lnTo>
                <a:lnTo>
                  <a:pt x="1684736" y="5859"/>
                </a:lnTo>
                <a:lnTo>
                  <a:pt x="1684736" y="292963"/>
                </a:lnTo>
                <a:lnTo>
                  <a:pt x="1841200" y="292963"/>
                </a:lnTo>
                <a:lnTo>
                  <a:pt x="1841200" y="348301"/>
                </a:lnTo>
                <a:close/>
              </a:path>
            </a:pathLst>
          </a:custGeom>
          <a:solidFill>
            <a:srgbClr val="ED21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96924" y="581088"/>
            <a:ext cx="3014345" cy="558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842260" algn="l"/>
              </a:tabLst>
            </a:pPr>
            <a:r>
              <a:rPr sz="3500" b="1" spc="-60" dirty="0">
                <a:solidFill>
                  <a:srgbClr val="333333"/>
                </a:solidFill>
                <a:latin typeface="Arial"/>
                <a:cs typeface="Arial"/>
              </a:rPr>
              <a:t>CLI</a:t>
            </a:r>
            <a:r>
              <a:rPr sz="3500" b="1" spc="-170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3500" b="1" spc="30" dirty="0">
                <a:solidFill>
                  <a:srgbClr val="333333"/>
                </a:solidFill>
                <a:latin typeface="Arial"/>
                <a:cs typeface="Arial"/>
              </a:rPr>
              <a:t>(</a:t>
            </a:r>
            <a:r>
              <a:rPr sz="3500" b="1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3500" b="1" spc="30" dirty="0">
                <a:solidFill>
                  <a:srgbClr val="333333"/>
                </a:solidFill>
                <a:latin typeface="Arial"/>
                <a:cs typeface="Arial"/>
              </a:rPr>
              <a:t>)</a:t>
            </a:r>
            <a:endParaRPr sz="35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1657349"/>
            <a:ext cx="95250" cy="9524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177924" y="1323837"/>
            <a:ext cx="10400030" cy="1047750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 marR="5080">
              <a:lnSpc>
                <a:spcPct val="156000"/>
              </a:lnSpc>
              <a:spcBef>
                <a:spcPts val="155"/>
              </a:spcBef>
            </a:pPr>
            <a:r>
              <a:rPr sz="2100" spc="110" dirty="0">
                <a:solidFill>
                  <a:srgbClr val="333333"/>
                </a:solidFill>
                <a:latin typeface="Trebuchet MS"/>
                <a:cs typeface="Trebuchet MS"/>
              </a:rPr>
              <a:t>Utiliser</a:t>
            </a:r>
            <a:r>
              <a:rPr sz="2100" spc="-4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310" dirty="0">
                <a:solidFill>
                  <a:srgbClr val="ED2137"/>
                </a:solidFill>
                <a:latin typeface="Tahoma"/>
                <a:cs typeface="Tahoma"/>
              </a:rPr>
              <a:t>kubectl</a:t>
            </a:r>
            <a:r>
              <a:rPr sz="2100" spc="-60" dirty="0">
                <a:solidFill>
                  <a:srgbClr val="ED2137"/>
                </a:solidFill>
                <a:latin typeface="Tahoma"/>
                <a:cs typeface="Tahoma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à</a:t>
            </a:r>
            <a:r>
              <a:rPr sz="2100" spc="-4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interagir</a:t>
            </a:r>
            <a:r>
              <a:rPr sz="2100" spc="-4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35" dirty="0">
                <a:solidFill>
                  <a:srgbClr val="333333"/>
                </a:solidFill>
                <a:latin typeface="Trebuchet MS"/>
                <a:cs typeface="Trebuchet MS"/>
              </a:rPr>
              <a:t>sur</a:t>
            </a:r>
            <a:r>
              <a:rPr sz="2100" spc="-4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-4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14" dirty="0">
                <a:solidFill>
                  <a:srgbClr val="333333"/>
                </a:solidFill>
                <a:latin typeface="Trebuchet MS"/>
                <a:cs typeface="Trebuchet MS"/>
              </a:rPr>
              <a:t>commande</a:t>
            </a:r>
            <a:r>
              <a:rPr sz="2100" spc="-4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doubler</a:t>
            </a:r>
            <a:r>
              <a:rPr sz="2100" spc="-4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avec</a:t>
            </a:r>
            <a:r>
              <a:rPr sz="2100" spc="-4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80" dirty="0">
                <a:solidFill>
                  <a:srgbClr val="333333"/>
                </a:solidFill>
                <a:latin typeface="Trebuchet MS"/>
                <a:cs typeface="Trebuchet MS"/>
              </a:rPr>
              <a:t>ton</a:t>
            </a:r>
            <a:r>
              <a:rPr sz="2100" spc="-4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50" i="1" dirty="0">
                <a:solidFill>
                  <a:srgbClr val="ED2137"/>
                </a:solidFill>
                <a:latin typeface="Trebuchet MS"/>
                <a:cs typeface="Trebuchet MS"/>
              </a:rPr>
              <a:t>Kubernetes</a:t>
            </a:r>
            <a:r>
              <a:rPr sz="2150" i="1" spc="-55" dirty="0">
                <a:solidFill>
                  <a:srgbClr val="ED2137"/>
                </a:solidFill>
                <a:latin typeface="Trebuchet MS"/>
                <a:cs typeface="Trebuchet MS"/>
              </a:rPr>
              <a:t> 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instances </a:t>
            </a:r>
            <a:r>
              <a:rPr sz="2100" spc="50" dirty="0">
                <a:solidFill>
                  <a:srgbClr val="333333"/>
                </a:solidFill>
                <a:latin typeface="Trebuchet MS"/>
                <a:cs typeface="Trebuchet MS"/>
              </a:rPr>
              <a:t>en ligne</a:t>
            </a:r>
            <a:r>
              <a:rPr sz="2100" spc="-5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0" dirty="0">
                <a:solidFill>
                  <a:srgbClr val="333333"/>
                </a:solidFill>
                <a:latin typeface="Trebuchet MS"/>
                <a:cs typeface="Trebuchet MS"/>
              </a:rPr>
              <a:t>documentation</a:t>
            </a:r>
            <a:r>
              <a:rPr sz="2100" spc="-4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est</a:t>
            </a:r>
            <a:r>
              <a:rPr sz="2100" spc="-4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disponible</a:t>
            </a:r>
            <a:r>
              <a:rPr sz="2100" spc="-4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35" dirty="0">
                <a:solidFill>
                  <a:srgbClr val="333333"/>
                </a:solidFill>
                <a:latin typeface="Trebuchet MS"/>
                <a:cs typeface="Trebuchet MS"/>
              </a:rPr>
              <a:t>sur</a:t>
            </a:r>
            <a:r>
              <a:rPr sz="2100" spc="-4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u="heavy" spc="-20" dirty="0">
                <a:solidFill>
                  <a:srgbClr val="ED2137"/>
                </a:solidFill>
                <a:uFill>
                  <a:solidFill>
                    <a:srgbClr val="ED2137"/>
                  </a:solidFill>
                </a:uFill>
                <a:latin typeface="Trebuchet MS"/>
                <a:cs typeface="Trebuchet MS"/>
                <a:hlinkClick r:id="rId3"/>
              </a:rPr>
              <a:t>https://kubernetes.io/docs/reference/kubectl/</a:t>
            </a:r>
            <a:endParaRPr sz="2100">
              <a:latin typeface="Trebuchet MS"/>
              <a:cs typeface="Trebuchet MS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2162174"/>
            <a:ext cx="95250" cy="95249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09624" y="1552574"/>
            <a:ext cx="12211050" cy="9525"/>
          </a:xfrm>
          <a:custGeom>
            <a:avLst/>
            <a:gdLst/>
            <a:ahLst/>
            <a:cxnLst/>
            <a:rect l="l" t="t" r="r" b="b"/>
            <a:pathLst>
              <a:path w="12211050" h="9525">
                <a:moveTo>
                  <a:pt x="12211049" y="9524"/>
                </a:moveTo>
                <a:lnTo>
                  <a:pt x="0" y="9524"/>
                </a:lnTo>
                <a:lnTo>
                  <a:pt x="0" y="0"/>
                </a:lnTo>
                <a:lnTo>
                  <a:pt x="12211049" y="0"/>
                </a:lnTo>
                <a:lnTo>
                  <a:pt x="12211049" y="952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809624" y="1552574"/>
            <a:ext cx="12211050" cy="4733925"/>
            <a:chOff x="809624" y="1552574"/>
            <a:chExt cx="12211050" cy="4733925"/>
          </a:xfrm>
        </p:grpSpPr>
        <p:sp>
          <p:nvSpPr>
            <p:cNvPr id="4" name="object 4"/>
            <p:cNvSpPr/>
            <p:nvPr/>
          </p:nvSpPr>
          <p:spPr>
            <a:xfrm>
              <a:off x="809612" y="1552574"/>
              <a:ext cx="12211050" cy="4733925"/>
            </a:xfrm>
            <a:custGeom>
              <a:avLst/>
              <a:gdLst/>
              <a:ahLst/>
              <a:cxnLst/>
              <a:rect l="l" t="t" r="r" b="b"/>
              <a:pathLst>
                <a:path w="12211050" h="4733925">
                  <a:moveTo>
                    <a:pt x="12211050" y="0"/>
                  </a:moveTo>
                  <a:lnTo>
                    <a:pt x="12201525" y="0"/>
                  </a:lnTo>
                  <a:lnTo>
                    <a:pt x="12201525" y="4724400"/>
                  </a:lnTo>
                  <a:lnTo>
                    <a:pt x="0" y="4724400"/>
                  </a:lnTo>
                  <a:lnTo>
                    <a:pt x="0" y="4733925"/>
                  </a:lnTo>
                  <a:lnTo>
                    <a:pt x="12201525" y="4733925"/>
                  </a:lnTo>
                  <a:lnTo>
                    <a:pt x="12211050" y="4733925"/>
                  </a:lnTo>
                  <a:lnTo>
                    <a:pt x="12211050" y="4724400"/>
                  </a:lnTo>
                  <a:lnTo>
                    <a:pt x="12211050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09624" y="1552574"/>
              <a:ext cx="9525" cy="4733925"/>
            </a:xfrm>
            <a:custGeom>
              <a:avLst/>
              <a:gdLst/>
              <a:ahLst/>
              <a:cxnLst/>
              <a:rect l="l" t="t" r="r" b="b"/>
              <a:pathLst>
                <a:path w="9525" h="4733925">
                  <a:moveTo>
                    <a:pt x="0" y="4733924"/>
                  </a:moveTo>
                  <a:lnTo>
                    <a:pt x="0" y="0"/>
                  </a:lnTo>
                  <a:lnTo>
                    <a:pt x="9524" y="9524"/>
                  </a:lnTo>
                  <a:lnTo>
                    <a:pt x="9524" y="4724399"/>
                  </a:lnTo>
                  <a:lnTo>
                    <a:pt x="0" y="4733924"/>
                  </a:lnTo>
                  <a:close/>
                </a:path>
              </a:pathLst>
            </a:custGeom>
            <a:solidFill>
              <a:srgbClr val="ED21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81465" y="1679943"/>
              <a:ext cx="103240" cy="198704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0" dirty="0"/>
              <a:t>KUBECTL :</a:t>
            </a:r>
            <a:r>
              <a:rPr spc="-95" dirty="0"/>
              <a:t> </a:t>
            </a:r>
            <a:r>
              <a:rPr spc="-50" dirty="0"/>
              <a:t>LISTE</a:t>
            </a:r>
            <a:r>
              <a:rPr spc="-165" dirty="0"/>
              <a:t> </a:t>
            </a:r>
            <a:r>
              <a:rPr spc="-80" dirty="0"/>
              <a:t>DISPONIBLE</a:t>
            </a:r>
            <a:r>
              <a:rPr spc="-130" dirty="0"/>
              <a:t> </a:t>
            </a:r>
            <a:r>
              <a:rPr spc="-10" dirty="0"/>
              <a:t>COMMANDES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949325" y="1625600"/>
            <a:ext cx="11632565" cy="2181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4795">
              <a:lnSpc>
                <a:spcPts val="1925"/>
              </a:lnSpc>
              <a:spcBef>
                <a:spcPts val="100"/>
              </a:spcBef>
            </a:pPr>
            <a:r>
              <a:rPr sz="1650" spc="235" dirty="0">
                <a:latin typeface="Tahoma"/>
                <a:cs typeface="Tahoma"/>
              </a:rPr>
              <a:t>kubectl</a:t>
            </a:r>
            <a:endParaRPr sz="1650" dirty="0">
              <a:latin typeface="Tahoma"/>
              <a:cs typeface="Tahoma"/>
            </a:endParaRPr>
          </a:p>
          <a:p>
            <a:pPr marL="12700">
              <a:lnSpc>
                <a:spcPts val="1930"/>
              </a:lnSpc>
            </a:pPr>
            <a:r>
              <a:rPr sz="1650" spc="245" dirty="0">
                <a:latin typeface="Tahoma"/>
                <a:cs typeface="Tahoma"/>
              </a:rPr>
              <a:t>kubectl</a:t>
            </a:r>
            <a:r>
              <a:rPr sz="1650" spc="484" dirty="0">
                <a:latin typeface="Tahoma"/>
                <a:cs typeface="Tahoma"/>
              </a:rPr>
              <a:t> </a:t>
            </a:r>
            <a:r>
              <a:rPr sz="1650" spc="270" dirty="0">
                <a:latin typeface="Tahoma"/>
                <a:cs typeface="Tahoma"/>
              </a:rPr>
              <a:t>contrôles</a:t>
            </a:r>
            <a:r>
              <a:rPr sz="1650" spc="490" dirty="0">
                <a:latin typeface="Tahoma"/>
                <a:cs typeface="Tahoma"/>
              </a:rPr>
              <a:t> </a:t>
            </a:r>
            <a:r>
              <a:rPr sz="1650" spc="210" dirty="0">
                <a:latin typeface="Tahoma"/>
                <a:cs typeface="Tahoma"/>
              </a:rPr>
              <a:t>le</a:t>
            </a:r>
            <a:r>
              <a:rPr sz="1650" spc="484" dirty="0">
                <a:latin typeface="Tahoma"/>
                <a:cs typeface="Tahoma"/>
              </a:rPr>
              <a:t> </a:t>
            </a:r>
            <a:r>
              <a:rPr sz="1650" spc="160" dirty="0">
                <a:latin typeface="Tahoma"/>
                <a:cs typeface="Tahoma"/>
              </a:rPr>
              <a:t>Kubernetes</a:t>
            </a:r>
            <a:r>
              <a:rPr sz="1650" spc="490" dirty="0">
                <a:latin typeface="Tahoma"/>
                <a:cs typeface="Tahoma"/>
              </a:rPr>
              <a:t> </a:t>
            </a:r>
            <a:r>
              <a:rPr sz="1650" spc="300" dirty="0">
                <a:latin typeface="Tahoma"/>
                <a:cs typeface="Tahoma"/>
              </a:rPr>
              <a:t>grappe</a:t>
            </a:r>
            <a:r>
              <a:rPr sz="1650" spc="490" dirty="0">
                <a:latin typeface="Tahoma"/>
                <a:cs typeface="Tahoma"/>
              </a:rPr>
              <a:t> </a:t>
            </a:r>
            <a:r>
              <a:rPr sz="1650" spc="110" dirty="0">
                <a:latin typeface="Tahoma"/>
                <a:cs typeface="Tahoma"/>
              </a:rPr>
              <a:t>directeur.</a:t>
            </a:r>
            <a:endParaRPr sz="1650" dirty="0">
              <a:latin typeface="Tahoma"/>
              <a:cs typeface="Tahoma"/>
            </a:endParaRPr>
          </a:p>
          <a:p>
            <a:pPr marL="138430">
              <a:lnSpc>
                <a:spcPct val="100000"/>
              </a:lnSpc>
              <a:spcBef>
                <a:spcPts val="1770"/>
              </a:spcBef>
            </a:pPr>
            <a:r>
              <a:rPr sz="1650" spc="220" dirty="0">
                <a:latin typeface="Tahoma"/>
                <a:cs typeface="Tahoma"/>
              </a:rPr>
              <a:t>Trouver</a:t>
            </a:r>
            <a:r>
              <a:rPr sz="1650" spc="35" dirty="0">
                <a:latin typeface="Tahoma"/>
                <a:cs typeface="Tahoma"/>
              </a:rPr>
              <a:t>  </a:t>
            </a:r>
            <a:r>
              <a:rPr sz="1650" dirty="0">
                <a:latin typeface="Tahoma"/>
                <a:cs typeface="Tahoma"/>
              </a:rPr>
              <a:t>plus</a:t>
            </a:r>
            <a:r>
              <a:rPr sz="1650" spc="40" dirty="0">
                <a:latin typeface="Tahoma"/>
                <a:cs typeface="Tahoma"/>
              </a:rPr>
              <a:t>  </a:t>
            </a:r>
            <a:r>
              <a:rPr sz="1650" spc="229" dirty="0">
                <a:latin typeface="Tahoma"/>
                <a:cs typeface="Tahoma"/>
              </a:rPr>
              <a:t>information</a:t>
            </a:r>
            <a:r>
              <a:rPr sz="1650" spc="40" dirty="0">
                <a:latin typeface="Tahoma"/>
                <a:cs typeface="Tahoma"/>
              </a:rPr>
              <a:t>  </a:t>
            </a:r>
            <a:r>
              <a:rPr sz="1650" spc="325" dirty="0">
                <a:latin typeface="Tahoma"/>
                <a:cs typeface="Tahoma"/>
              </a:rPr>
              <a:t>à:</a:t>
            </a:r>
            <a:r>
              <a:rPr sz="1650" spc="40" dirty="0">
                <a:latin typeface="Tahoma"/>
                <a:cs typeface="Tahoma"/>
              </a:rPr>
              <a:t>  </a:t>
            </a:r>
            <a:r>
              <a:rPr sz="1650" spc="225" dirty="0">
                <a:latin typeface="Tahoma"/>
                <a:cs typeface="Tahoma"/>
              </a:rPr>
              <a:t>https://kubernetes.io/docs/reference/kubectl/overview/</a:t>
            </a:r>
            <a:endParaRPr sz="1650" dirty="0">
              <a:latin typeface="Tahoma"/>
              <a:cs typeface="Tahoma"/>
            </a:endParaRPr>
          </a:p>
          <a:p>
            <a:pPr marL="12700">
              <a:lnSpc>
                <a:spcPts val="1925"/>
              </a:lnSpc>
              <a:spcBef>
                <a:spcPts val="1770"/>
              </a:spcBef>
            </a:pPr>
            <a:r>
              <a:rPr sz="1650" spc="245" dirty="0">
                <a:latin typeface="Tahoma"/>
                <a:cs typeface="Tahoma"/>
              </a:rPr>
              <a:t>Basique</a:t>
            </a:r>
            <a:r>
              <a:rPr sz="1650" spc="385" dirty="0">
                <a:latin typeface="Tahoma"/>
                <a:cs typeface="Tahoma"/>
              </a:rPr>
              <a:t> </a:t>
            </a:r>
            <a:r>
              <a:rPr sz="1650" dirty="0">
                <a:latin typeface="Tahoma"/>
                <a:cs typeface="Tahoma"/>
              </a:rPr>
              <a:t>Commandes</a:t>
            </a:r>
            <a:r>
              <a:rPr sz="1650" spc="390" dirty="0">
                <a:latin typeface="Tahoma"/>
                <a:cs typeface="Tahoma"/>
              </a:rPr>
              <a:t> </a:t>
            </a:r>
            <a:r>
              <a:rPr sz="1650" spc="220" dirty="0">
                <a:latin typeface="Tahoma"/>
                <a:cs typeface="Tahoma"/>
              </a:rPr>
              <a:t>(Débutant):</a:t>
            </a:r>
            <a:endParaRPr sz="1650" dirty="0">
              <a:latin typeface="Tahoma"/>
              <a:cs typeface="Tahoma"/>
            </a:endParaRPr>
          </a:p>
          <a:p>
            <a:pPr marL="264795">
              <a:lnSpc>
                <a:spcPts val="1875"/>
              </a:lnSpc>
              <a:tabLst>
                <a:tab pos="2030730" algn="l"/>
              </a:tabLst>
            </a:pPr>
            <a:r>
              <a:rPr sz="1650" spc="229" dirty="0">
                <a:latin typeface="Tahoma"/>
                <a:cs typeface="Tahoma"/>
              </a:rPr>
              <a:t>créer</a:t>
            </a:r>
            <a:r>
              <a:rPr sz="1650" dirty="0">
                <a:latin typeface="Tahoma"/>
                <a:cs typeface="Tahoma"/>
              </a:rPr>
              <a:t> </a:t>
            </a:r>
            <a:r>
              <a:rPr sz="1650" spc="200" dirty="0">
                <a:latin typeface="Tahoma"/>
                <a:cs typeface="Tahoma"/>
              </a:rPr>
              <a:t>Créer</a:t>
            </a:r>
            <a:r>
              <a:rPr sz="1650" spc="475" dirty="0">
                <a:latin typeface="Tahoma"/>
                <a:cs typeface="Tahoma"/>
              </a:rPr>
              <a:t> </a:t>
            </a:r>
            <a:r>
              <a:rPr sz="1650" spc="125" dirty="0">
                <a:latin typeface="Tahoma"/>
                <a:cs typeface="Tahoma"/>
              </a:rPr>
              <a:t>un</a:t>
            </a:r>
            <a:r>
              <a:rPr sz="1650" spc="480" dirty="0">
                <a:latin typeface="Tahoma"/>
                <a:cs typeface="Tahoma"/>
              </a:rPr>
              <a:t> </a:t>
            </a:r>
            <a:r>
              <a:rPr sz="1650" spc="210" dirty="0">
                <a:latin typeface="Tahoma"/>
                <a:cs typeface="Tahoma"/>
              </a:rPr>
              <a:t>ressource</a:t>
            </a:r>
            <a:r>
              <a:rPr sz="1650" spc="480" dirty="0">
                <a:latin typeface="Tahoma"/>
                <a:cs typeface="Tahoma"/>
              </a:rPr>
              <a:t> </a:t>
            </a:r>
            <a:r>
              <a:rPr sz="1650" spc="135" dirty="0">
                <a:latin typeface="Tahoma"/>
                <a:cs typeface="Tahoma"/>
              </a:rPr>
              <a:t>depuis</a:t>
            </a:r>
            <a:r>
              <a:rPr sz="1650" spc="480" dirty="0">
                <a:latin typeface="Tahoma"/>
                <a:cs typeface="Tahoma"/>
              </a:rPr>
              <a:t> </a:t>
            </a:r>
            <a:r>
              <a:rPr sz="1650" spc="125" dirty="0">
                <a:latin typeface="Tahoma"/>
                <a:cs typeface="Tahoma"/>
              </a:rPr>
              <a:t>un</a:t>
            </a:r>
            <a:r>
              <a:rPr sz="1650" spc="480" dirty="0">
                <a:latin typeface="Tahoma"/>
                <a:cs typeface="Tahoma"/>
              </a:rPr>
              <a:t> </a:t>
            </a:r>
            <a:r>
              <a:rPr sz="1650" spc="450" dirty="0">
                <a:latin typeface="Tahoma"/>
                <a:cs typeface="Tahoma"/>
              </a:rPr>
              <a:t>déposer</a:t>
            </a:r>
            <a:r>
              <a:rPr sz="1650" spc="480" dirty="0">
                <a:latin typeface="Tahoma"/>
                <a:cs typeface="Tahoma"/>
              </a:rPr>
              <a:t> </a:t>
            </a:r>
            <a:r>
              <a:rPr sz="1650" spc="240" dirty="0">
                <a:latin typeface="Tahoma"/>
                <a:cs typeface="Tahoma"/>
              </a:rPr>
              <a:t>ou</a:t>
            </a:r>
            <a:r>
              <a:rPr sz="1650" spc="475" dirty="0">
                <a:latin typeface="Tahoma"/>
                <a:cs typeface="Tahoma"/>
              </a:rPr>
              <a:t> </a:t>
            </a:r>
            <a:r>
              <a:rPr sz="1650" spc="135" dirty="0">
                <a:latin typeface="Tahoma"/>
                <a:cs typeface="Tahoma"/>
              </a:rPr>
              <a:t>depuis</a:t>
            </a:r>
            <a:r>
              <a:rPr sz="1650" spc="480" dirty="0">
                <a:latin typeface="Tahoma"/>
                <a:cs typeface="Tahoma"/>
              </a:rPr>
              <a:t> </a:t>
            </a:r>
            <a:r>
              <a:rPr sz="1650" spc="315" dirty="0">
                <a:latin typeface="Tahoma"/>
                <a:cs typeface="Tahoma"/>
              </a:rPr>
              <a:t>entrée standard.</a:t>
            </a:r>
            <a:endParaRPr sz="1650" dirty="0">
              <a:latin typeface="Tahoma"/>
              <a:cs typeface="Tahoma"/>
            </a:endParaRPr>
          </a:p>
          <a:p>
            <a:pPr marL="12700" marR="5080" indent="252095">
              <a:lnSpc>
                <a:spcPts val="1880"/>
              </a:lnSpc>
              <a:spcBef>
                <a:spcPts val="90"/>
              </a:spcBef>
              <a:tabLst>
                <a:tab pos="2030730" algn="l"/>
              </a:tabLst>
            </a:pPr>
            <a:r>
              <a:rPr sz="1650" spc="130" dirty="0">
                <a:latin typeface="Tahoma"/>
                <a:cs typeface="Tahoma"/>
              </a:rPr>
              <a:t>exposer</a:t>
            </a:r>
            <a:r>
              <a:rPr sz="1650" dirty="0">
                <a:latin typeface="Tahoma"/>
                <a:cs typeface="Tahoma"/>
              </a:rPr>
              <a:t> </a:t>
            </a:r>
            <a:r>
              <a:rPr sz="1650" spc="110" dirty="0">
                <a:latin typeface="Tahoma"/>
                <a:cs typeface="Tahoma"/>
              </a:rPr>
              <a:t>Prendre</a:t>
            </a:r>
            <a:r>
              <a:rPr sz="1650" spc="475" dirty="0">
                <a:latin typeface="Tahoma"/>
                <a:cs typeface="Tahoma"/>
              </a:rPr>
              <a:t> </a:t>
            </a:r>
            <a:r>
              <a:rPr sz="1650" spc="125" dirty="0">
                <a:latin typeface="Tahoma"/>
                <a:cs typeface="Tahoma"/>
              </a:rPr>
              <a:t>un</a:t>
            </a:r>
            <a:r>
              <a:rPr sz="1650" spc="480" dirty="0">
                <a:latin typeface="Tahoma"/>
                <a:cs typeface="Tahoma"/>
              </a:rPr>
              <a:t> </a:t>
            </a:r>
            <a:r>
              <a:rPr sz="1650" spc="305" dirty="0">
                <a:latin typeface="Tahoma"/>
                <a:cs typeface="Tahoma"/>
              </a:rPr>
              <a:t>réplication</a:t>
            </a:r>
            <a:r>
              <a:rPr sz="1650" spc="480" dirty="0">
                <a:latin typeface="Tahoma"/>
                <a:cs typeface="Tahoma"/>
              </a:rPr>
              <a:t> </a:t>
            </a:r>
            <a:r>
              <a:rPr sz="1650" spc="320" dirty="0">
                <a:latin typeface="Tahoma"/>
                <a:cs typeface="Tahoma"/>
              </a:rPr>
              <a:t>contrôleur,</a:t>
            </a:r>
            <a:r>
              <a:rPr sz="1650" spc="480" dirty="0">
                <a:latin typeface="Tahoma"/>
                <a:cs typeface="Tahoma"/>
              </a:rPr>
              <a:t> </a:t>
            </a:r>
            <a:r>
              <a:rPr sz="1650" spc="295" dirty="0">
                <a:latin typeface="Tahoma"/>
                <a:cs typeface="Tahoma"/>
              </a:rPr>
              <a:t>service,</a:t>
            </a:r>
            <a:r>
              <a:rPr sz="1650" spc="480" dirty="0">
                <a:latin typeface="Tahoma"/>
                <a:cs typeface="Tahoma"/>
              </a:rPr>
              <a:t> </a:t>
            </a:r>
            <a:r>
              <a:rPr sz="1650" spc="135" dirty="0">
                <a:latin typeface="Tahoma"/>
                <a:cs typeface="Tahoma"/>
              </a:rPr>
              <a:t>déploiement</a:t>
            </a:r>
            <a:r>
              <a:rPr sz="1650" spc="480" dirty="0">
                <a:latin typeface="Tahoma"/>
                <a:cs typeface="Tahoma"/>
              </a:rPr>
              <a:t> </a:t>
            </a:r>
            <a:r>
              <a:rPr sz="1650" spc="240" dirty="0" err="1">
                <a:latin typeface="Tahoma"/>
                <a:cs typeface="Tahoma"/>
              </a:rPr>
              <a:t>ou</a:t>
            </a:r>
            <a:r>
              <a:rPr sz="1650" spc="480" dirty="0">
                <a:latin typeface="Tahoma"/>
                <a:cs typeface="Tahoma"/>
              </a:rPr>
              <a:t> </a:t>
            </a:r>
            <a:r>
              <a:rPr lang="fr-FR" sz="1650" spc="80" dirty="0">
                <a:latin typeface="Tahoma"/>
                <a:cs typeface="Tahoma"/>
              </a:rPr>
              <a:t>POD</a:t>
            </a:r>
            <a:r>
              <a:rPr sz="1650" spc="480" dirty="0">
                <a:latin typeface="Tahoma"/>
                <a:cs typeface="Tahoma"/>
              </a:rPr>
              <a:t> </a:t>
            </a:r>
            <a:r>
              <a:rPr sz="1650" spc="90" dirty="0">
                <a:latin typeface="Tahoma"/>
                <a:cs typeface="Tahoma"/>
              </a:rPr>
              <a:t>et</a:t>
            </a:r>
            <a:r>
              <a:rPr sz="1650" spc="480" dirty="0">
                <a:latin typeface="Tahoma"/>
                <a:cs typeface="Tahoma"/>
              </a:rPr>
              <a:t> </a:t>
            </a:r>
            <a:r>
              <a:rPr sz="1650" spc="140" dirty="0">
                <a:latin typeface="Tahoma"/>
                <a:cs typeface="Tahoma"/>
              </a:rPr>
              <a:t>exposer</a:t>
            </a:r>
            <a:r>
              <a:rPr sz="1650" spc="480" dirty="0">
                <a:latin typeface="Tahoma"/>
                <a:cs typeface="Tahoma"/>
              </a:rPr>
              <a:t> </a:t>
            </a:r>
            <a:r>
              <a:rPr sz="1650" spc="525" dirty="0">
                <a:latin typeface="Tahoma"/>
                <a:cs typeface="Tahoma"/>
              </a:rPr>
              <a:t>il</a:t>
            </a:r>
            <a:r>
              <a:rPr sz="1650" spc="480" dirty="0">
                <a:latin typeface="Tahoma"/>
                <a:cs typeface="Tahoma"/>
              </a:rPr>
              <a:t> </a:t>
            </a:r>
            <a:r>
              <a:rPr sz="1650" spc="190" dirty="0">
                <a:latin typeface="Tahoma"/>
                <a:cs typeface="Tahoma"/>
              </a:rPr>
              <a:t>comme</a:t>
            </a:r>
            <a:r>
              <a:rPr sz="1650" spc="480" dirty="0">
                <a:latin typeface="Tahoma"/>
                <a:cs typeface="Tahoma"/>
              </a:rPr>
              <a:t> </a:t>
            </a:r>
            <a:r>
              <a:rPr sz="1650" spc="75" dirty="0">
                <a:latin typeface="Tahoma"/>
                <a:cs typeface="Tahoma"/>
              </a:rPr>
              <a:t>un </a:t>
            </a:r>
            <a:r>
              <a:rPr sz="1650" dirty="0">
                <a:latin typeface="Tahoma"/>
                <a:cs typeface="Tahoma"/>
              </a:rPr>
              <a:t>nouveau</a:t>
            </a:r>
            <a:r>
              <a:rPr sz="1650" spc="459" dirty="0">
                <a:latin typeface="Tahoma"/>
                <a:cs typeface="Tahoma"/>
              </a:rPr>
              <a:t> </a:t>
            </a:r>
            <a:r>
              <a:rPr sz="1650" spc="160" dirty="0">
                <a:latin typeface="Tahoma"/>
                <a:cs typeface="Tahoma"/>
              </a:rPr>
              <a:t>Kubernetes</a:t>
            </a:r>
            <a:r>
              <a:rPr sz="1650" spc="459" dirty="0">
                <a:latin typeface="Tahoma"/>
                <a:cs typeface="Tahoma"/>
              </a:rPr>
              <a:t> </a:t>
            </a:r>
            <a:r>
              <a:rPr sz="1650" spc="235" dirty="0">
                <a:latin typeface="Tahoma"/>
                <a:cs typeface="Tahoma"/>
              </a:rPr>
              <a:t>Service</a:t>
            </a:r>
            <a:endParaRPr sz="1650" dirty="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201737" y="3768725"/>
            <a:ext cx="404495" cy="514984"/>
          </a:xfrm>
          <a:prstGeom prst="rect">
            <a:avLst/>
          </a:prstGeom>
        </p:spPr>
        <p:txBody>
          <a:bodyPr vert="horz" wrap="square" lIns="0" tIns="31115" rIns="0" bIns="0" rtlCol="0">
            <a:spAutoFit/>
          </a:bodyPr>
          <a:lstStyle/>
          <a:p>
            <a:pPr marL="12700" marR="5080">
              <a:lnSpc>
                <a:spcPts val="1880"/>
              </a:lnSpc>
              <a:spcBef>
                <a:spcPts val="245"/>
              </a:spcBef>
            </a:pPr>
            <a:r>
              <a:rPr sz="1650" spc="145" dirty="0">
                <a:latin typeface="Tahoma"/>
                <a:cs typeface="Tahoma"/>
              </a:rPr>
              <a:t>exécuter </a:t>
            </a:r>
            <a:r>
              <a:rPr sz="1650" spc="245" dirty="0">
                <a:latin typeface="Tahoma"/>
                <a:cs typeface="Tahoma"/>
              </a:rPr>
              <a:t>l'ensemble</a:t>
            </a:r>
            <a:endParaRPr sz="165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967973" y="3768725"/>
            <a:ext cx="4693920" cy="514984"/>
          </a:xfrm>
          <a:prstGeom prst="rect">
            <a:avLst/>
          </a:prstGeom>
        </p:spPr>
        <p:txBody>
          <a:bodyPr vert="horz" wrap="square" lIns="0" tIns="31115" rIns="0" bIns="0" rtlCol="0">
            <a:spAutoFit/>
          </a:bodyPr>
          <a:lstStyle/>
          <a:p>
            <a:pPr marL="12700" marR="5080">
              <a:lnSpc>
                <a:spcPts val="1880"/>
              </a:lnSpc>
              <a:spcBef>
                <a:spcPts val="245"/>
              </a:spcBef>
            </a:pPr>
            <a:r>
              <a:rPr sz="1650" dirty="0">
                <a:latin typeface="Tahoma"/>
                <a:cs typeface="Tahoma"/>
              </a:rPr>
              <a:t>Courir</a:t>
            </a:r>
            <a:r>
              <a:rPr sz="1650" spc="490" dirty="0">
                <a:latin typeface="Tahoma"/>
                <a:cs typeface="Tahoma"/>
              </a:rPr>
              <a:t> </a:t>
            </a:r>
            <a:r>
              <a:rPr sz="1650" spc="125" dirty="0">
                <a:latin typeface="Tahoma"/>
                <a:cs typeface="Tahoma"/>
              </a:rPr>
              <a:t>un</a:t>
            </a:r>
            <a:r>
              <a:rPr sz="1650" spc="490" dirty="0">
                <a:latin typeface="Tahoma"/>
                <a:cs typeface="Tahoma"/>
              </a:rPr>
              <a:t> </a:t>
            </a:r>
            <a:r>
              <a:rPr sz="1650" spc="305" dirty="0">
                <a:latin typeface="Tahoma"/>
                <a:cs typeface="Tahoma"/>
              </a:rPr>
              <a:t>particulier</a:t>
            </a:r>
            <a:r>
              <a:rPr sz="1650" spc="490" dirty="0">
                <a:latin typeface="Tahoma"/>
                <a:cs typeface="Tahoma"/>
              </a:rPr>
              <a:t> </a:t>
            </a:r>
            <a:r>
              <a:rPr sz="1650" spc="105" dirty="0">
                <a:latin typeface="Tahoma"/>
                <a:cs typeface="Tahoma"/>
              </a:rPr>
              <a:t>image</a:t>
            </a:r>
            <a:r>
              <a:rPr sz="1650" spc="490" dirty="0">
                <a:latin typeface="Tahoma"/>
                <a:cs typeface="Tahoma"/>
              </a:rPr>
              <a:t> </a:t>
            </a:r>
            <a:r>
              <a:rPr sz="1650" spc="70" dirty="0">
                <a:latin typeface="Tahoma"/>
                <a:cs typeface="Tahoma"/>
              </a:rPr>
              <a:t>sur</a:t>
            </a:r>
            <a:r>
              <a:rPr sz="1650" spc="490" dirty="0">
                <a:latin typeface="Tahoma"/>
                <a:cs typeface="Tahoma"/>
              </a:rPr>
              <a:t> </a:t>
            </a:r>
            <a:r>
              <a:rPr sz="1650" spc="210" dirty="0">
                <a:latin typeface="Tahoma"/>
                <a:cs typeface="Tahoma"/>
              </a:rPr>
              <a:t>le</a:t>
            </a:r>
            <a:r>
              <a:rPr sz="1650" spc="490" dirty="0">
                <a:latin typeface="Tahoma"/>
                <a:cs typeface="Tahoma"/>
              </a:rPr>
              <a:t> </a:t>
            </a:r>
            <a:r>
              <a:rPr sz="1650" spc="210" dirty="0">
                <a:latin typeface="Tahoma"/>
                <a:cs typeface="Tahoma"/>
              </a:rPr>
              <a:t>ensemble </a:t>
            </a:r>
            <a:r>
              <a:rPr sz="1650" spc="290" dirty="0">
                <a:latin typeface="Tahoma"/>
                <a:cs typeface="Tahoma"/>
              </a:rPr>
              <a:t>de clusters</a:t>
            </a:r>
            <a:r>
              <a:rPr sz="1650" spc="475" dirty="0">
                <a:latin typeface="Tahoma"/>
                <a:cs typeface="Tahoma"/>
              </a:rPr>
              <a:t> </a:t>
            </a:r>
            <a:r>
              <a:rPr sz="1650" spc="325" dirty="0">
                <a:latin typeface="Tahoma"/>
                <a:cs typeface="Tahoma"/>
              </a:rPr>
              <a:t>spécifique</a:t>
            </a:r>
            <a:r>
              <a:rPr sz="1650" spc="475" dirty="0">
                <a:latin typeface="Tahoma"/>
                <a:cs typeface="Tahoma"/>
              </a:rPr>
              <a:t> </a:t>
            </a:r>
            <a:r>
              <a:rPr sz="1650" spc="250" dirty="0">
                <a:latin typeface="Tahoma"/>
                <a:cs typeface="Tahoma"/>
              </a:rPr>
              <a:t>caractéristiques</a:t>
            </a:r>
            <a:r>
              <a:rPr sz="1650" spc="475" dirty="0">
                <a:latin typeface="Tahoma"/>
                <a:cs typeface="Tahoma"/>
              </a:rPr>
              <a:t> </a:t>
            </a:r>
            <a:r>
              <a:rPr sz="1650" spc="70" dirty="0">
                <a:latin typeface="Tahoma"/>
                <a:cs typeface="Tahoma"/>
              </a:rPr>
              <a:t>sur</a:t>
            </a:r>
            <a:r>
              <a:rPr sz="1650" spc="475" dirty="0">
                <a:latin typeface="Tahoma"/>
                <a:cs typeface="Tahoma"/>
              </a:rPr>
              <a:t> </a:t>
            </a:r>
            <a:r>
              <a:rPr sz="1650" spc="240" dirty="0">
                <a:latin typeface="Tahoma"/>
                <a:cs typeface="Tahoma"/>
              </a:rPr>
              <a:t>objets</a:t>
            </a:r>
            <a:endParaRPr sz="1650">
              <a:latin typeface="Tahoma"/>
              <a:cs typeface="Tahom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49325" y="4483100"/>
            <a:ext cx="3810635" cy="276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50" spc="245" dirty="0">
                <a:latin typeface="Tahoma"/>
                <a:cs typeface="Tahoma"/>
              </a:rPr>
              <a:t>Basique</a:t>
            </a:r>
            <a:r>
              <a:rPr sz="1650" spc="385" dirty="0">
                <a:latin typeface="Tahoma"/>
                <a:cs typeface="Tahoma"/>
              </a:rPr>
              <a:t> </a:t>
            </a:r>
            <a:r>
              <a:rPr sz="1650" dirty="0">
                <a:latin typeface="Tahoma"/>
                <a:cs typeface="Tahoma"/>
              </a:rPr>
              <a:t>Commandes</a:t>
            </a:r>
            <a:r>
              <a:rPr sz="1650" spc="390" dirty="0">
                <a:latin typeface="Tahoma"/>
                <a:cs typeface="Tahoma"/>
              </a:rPr>
              <a:t> </a:t>
            </a:r>
            <a:r>
              <a:rPr sz="1650" spc="225" dirty="0">
                <a:latin typeface="Tahoma"/>
                <a:cs typeface="Tahoma"/>
              </a:rPr>
              <a:t>(Intermédiaire):</a:t>
            </a:r>
            <a:endParaRPr sz="1650">
              <a:latin typeface="Tahoma"/>
              <a:cs typeface="Tahom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967973" y="4721225"/>
            <a:ext cx="9865995" cy="991235"/>
          </a:xfrm>
          <a:prstGeom prst="rect">
            <a:avLst/>
          </a:prstGeom>
        </p:spPr>
        <p:txBody>
          <a:bodyPr vert="horz" wrap="square" lIns="0" tIns="31115" rIns="0" bIns="0" rtlCol="0">
            <a:spAutoFit/>
          </a:bodyPr>
          <a:lstStyle/>
          <a:p>
            <a:pPr marL="12700" marR="6186805">
              <a:lnSpc>
                <a:spcPts val="1880"/>
              </a:lnSpc>
              <a:spcBef>
                <a:spcPts val="245"/>
              </a:spcBef>
            </a:pPr>
            <a:r>
              <a:rPr sz="1650" spc="135" dirty="0">
                <a:latin typeface="Tahoma"/>
                <a:cs typeface="Tahoma"/>
              </a:rPr>
              <a:t>Documentation</a:t>
            </a:r>
            <a:r>
              <a:rPr sz="1650" spc="475" dirty="0">
                <a:latin typeface="Tahoma"/>
                <a:cs typeface="Tahoma"/>
              </a:rPr>
              <a:t> </a:t>
            </a:r>
            <a:r>
              <a:rPr sz="1650" spc="275" dirty="0">
                <a:latin typeface="Tahoma"/>
                <a:cs typeface="Tahoma"/>
              </a:rPr>
              <a:t>de</a:t>
            </a:r>
            <a:r>
              <a:rPr sz="1650" spc="480" dirty="0">
                <a:latin typeface="Tahoma"/>
                <a:cs typeface="Tahoma"/>
              </a:rPr>
              <a:t> </a:t>
            </a:r>
            <a:r>
              <a:rPr sz="1650" spc="195" dirty="0">
                <a:latin typeface="Tahoma"/>
                <a:cs typeface="Tahoma"/>
              </a:rPr>
              <a:t>ressources </a:t>
            </a:r>
            <a:r>
              <a:rPr sz="1650" spc="245" dirty="0">
                <a:latin typeface="Tahoma"/>
                <a:cs typeface="Tahoma"/>
              </a:rPr>
              <a:t>d'affichage</a:t>
            </a:r>
            <a:r>
              <a:rPr sz="1650" spc="459" dirty="0">
                <a:latin typeface="Tahoma"/>
                <a:cs typeface="Tahoma"/>
              </a:rPr>
              <a:t> </a:t>
            </a:r>
            <a:r>
              <a:rPr sz="1650" spc="85" dirty="0">
                <a:latin typeface="Tahoma"/>
                <a:cs typeface="Tahoma"/>
              </a:rPr>
              <a:t>un</a:t>
            </a:r>
            <a:r>
              <a:rPr sz="1650" spc="465" dirty="0">
                <a:latin typeface="Tahoma"/>
                <a:cs typeface="Tahoma"/>
              </a:rPr>
              <a:t> </a:t>
            </a:r>
            <a:r>
              <a:rPr sz="1650" spc="240" dirty="0">
                <a:latin typeface="Tahoma"/>
                <a:cs typeface="Tahoma"/>
              </a:rPr>
              <a:t>ou</a:t>
            </a:r>
            <a:r>
              <a:rPr sz="1650" spc="465" dirty="0">
                <a:latin typeface="Tahoma"/>
                <a:cs typeface="Tahoma"/>
              </a:rPr>
              <a:t> </a:t>
            </a:r>
            <a:r>
              <a:rPr sz="1650" dirty="0">
                <a:latin typeface="Tahoma"/>
                <a:cs typeface="Tahoma"/>
              </a:rPr>
              <a:t>beaucoup</a:t>
            </a:r>
            <a:r>
              <a:rPr sz="1650" spc="465" dirty="0">
                <a:latin typeface="Tahoma"/>
                <a:cs typeface="Tahoma"/>
              </a:rPr>
              <a:t> </a:t>
            </a:r>
            <a:r>
              <a:rPr sz="1650" spc="195" dirty="0">
                <a:latin typeface="Tahoma"/>
                <a:cs typeface="Tahoma"/>
              </a:rPr>
              <a:t>ressources </a:t>
            </a:r>
            <a:r>
              <a:rPr sz="1650" spc="295" dirty="0">
                <a:latin typeface="Tahoma"/>
                <a:cs typeface="Tahoma"/>
              </a:rPr>
              <a:t>Modifier</a:t>
            </a:r>
            <a:r>
              <a:rPr sz="1650" spc="475" dirty="0">
                <a:latin typeface="Tahoma"/>
                <a:cs typeface="Tahoma"/>
              </a:rPr>
              <a:t> </a:t>
            </a:r>
            <a:r>
              <a:rPr sz="1650" spc="125" dirty="0">
                <a:latin typeface="Tahoma"/>
                <a:cs typeface="Tahoma"/>
              </a:rPr>
              <a:t>un</a:t>
            </a:r>
            <a:r>
              <a:rPr sz="1650" spc="475" dirty="0">
                <a:latin typeface="Tahoma"/>
                <a:cs typeface="Tahoma"/>
              </a:rPr>
              <a:t> </a:t>
            </a:r>
            <a:r>
              <a:rPr sz="1650" spc="210" dirty="0">
                <a:latin typeface="Tahoma"/>
                <a:cs typeface="Tahoma"/>
              </a:rPr>
              <a:t>ressource</a:t>
            </a:r>
            <a:r>
              <a:rPr sz="1650" spc="475" dirty="0">
                <a:latin typeface="Tahoma"/>
                <a:cs typeface="Tahoma"/>
              </a:rPr>
              <a:t> </a:t>
            </a:r>
            <a:r>
              <a:rPr sz="1650" spc="70" dirty="0">
                <a:latin typeface="Tahoma"/>
                <a:cs typeface="Tahoma"/>
              </a:rPr>
              <a:t>sur</a:t>
            </a:r>
            <a:r>
              <a:rPr sz="1650" spc="475" dirty="0">
                <a:latin typeface="Tahoma"/>
                <a:cs typeface="Tahoma"/>
              </a:rPr>
              <a:t> </a:t>
            </a:r>
            <a:r>
              <a:rPr sz="1650" spc="210" dirty="0">
                <a:latin typeface="Tahoma"/>
                <a:cs typeface="Tahoma"/>
              </a:rPr>
              <a:t>le</a:t>
            </a:r>
            <a:r>
              <a:rPr sz="1650" spc="475" dirty="0">
                <a:latin typeface="Tahoma"/>
                <a:cs typeface="Tahoma"/>
              </a:rPr>
              <a:t> </a:t>
            </a:r>
            <a:r>
              <a:rPr sz="1650" spc="225" dirty="0">
                <a:latin typeface="Tahoma"/>
                <a:cs typeface="Tahoma"/>
              </a:rPr>
              <a:t>serveur</a:t>
            </a:r>
            <a:endParaRPr sz="1650">
              <a:latin typeface="Tahoma"/>
              <a:cs typeface="Tahoma"/>
            </a:endParaRPr>
          </a:p>
          <a:p>
            <a:pPr marL="12700">
              <a:lnSpc>
                <a:spcPts val="1820"/>
              </a:lnSpc>
            </a:pPr>
            <a:r>
              <a:rPr sz="1650" spc="215" dirty="0">
                <a:latin typeface="Tahoma"/>
                <a:cs typeface="Tahoma"/>
              </a:rPr>
              <a:t>Supprimer</a:t>
            </a:r>
            <a:r>
              <a:rPr sz="1650" spc="484" dirty="0">
                <a:latin typeface="Tahoma"/>
                <a:cs typeface="Tahoma"/>
              </a:rPr>
              <a:t> </a:t>
            </a:r>
            <a:r>
              <a:rPr sz="1650" spc="204" dirty="0">
                <a:latin typeface="Tahoma"/>
                <a:cs typeface="Tahoma"/>
              </a:rPr>
              <a:t>ressources</a:t>
            </a:r>
            <a:r>
              <a:rPr sz="1650" spc="484" dirty="0">
                <a:latin typeface="Tahoma"/>
                <a:cs typeface="Tahoma"/>
              </a:rPr>
              <a:t> </a:t>
            </a:r>
            <a:r>
              <a:rPr sz="1650" spc="120" dirty="0">
                <a:latin typeface="Tahoma"/>
                <a:cs typeface="Tahoma"/>
              </a:rPr>
              <a:t>par</a:t>
            </a:r>
            <a:r>
              <a:rPr sz="1650" spc="484" dirty="0">
                <a:latin typeface="Tahoma"/>
                <a:cs typeface="Tahoma"/>
              </a:rPr>
              <a:t> </a:t>
            </a:r>
            <a:r>
              <a:rPr sz="1650" spc="250" dirty="0">
                <a:latin typeface="Tahoma"/>
                <a:cs typeface="Tahoma"/>
              </a:rPr>
              <a:t>noms de fichiers,</a:t>
            </a:r>
            <a:r>
              <a:rPr sz="1650" spc="484" dirty="0">
                <a:latin typeface="Tahoma"/>
                <a:cs typeface="Tahoma"/>
              </a:rPr>
              <a:t> </a:t>
            </a:r>
            <a:r>
              <a:rPr sz="1650" spc="325" dirty="0">
                <a:latin typeface="Tahoma"/>
                <a:cs typeface="Tahoma"/>
              </a:rPr>
              <a:t>entrée standard,</a:t>
            </a:r>
            <a:r>
              <a:rPr sz="1650" spc="484" dirty="0">
                <a:latin typeface="Tahoma"/>
                <a:cs typeface="Tahoma"/>
              </a:rPr>
              <a:t> </a:t>
            </a:r>
            <a:r>
              <a:rPr sz="1650" spc="204" dirty="0">
                <a:latin typeface="Tahoma"/>
                <a:cs typeface="Tahoma"/>
              </a:rPr>
              <a:t>ressources</a:t>
            </a:r>
            <a:r>
              <a:rPr sz="1650" spc="484" dirty="0">
                <a:latin typeface="Tahoma"/>
                <a:cs typeface="Tahoma"/>
              </a:rPr>
              <a:t> </a:t>
            </a:r>
            <a:r>
              <a:rPr sz="1650" spc="90" dirty="0">
                <a:latin typeface="Tahoma"/>
                <a:cs typeface="Tahoma"/>
              </a:rPr>
              <a:t>et</a:t>
            </a:r>
            <a:r>
              <a:rPr sz="1650" spc="490" dirty="0">
                <a:latin typeface="Tahoma"/>
                <a:cs typeface="Tahoma"/>
              </a:rPr>
              <a:t> </a:t>
            </a:r>
            <a:r>
              <a:rPr sz="1650" spc="105" dirty="0">
                <a:latin typeface="Tahoma"/>
                <a:cs typeface="Tahoma"/>
              </a:rPr>
              <a:t>noms,</a:t>
            </a:r>
            <a:r>
              <a:rPr sz="1650" spc="484" dirty="0">
                <a:latin typeface="Tahoma"/>
                <a:cs typeface="Tahoma"/>
              </a:rPr>
              <a:t> </a:t>
            </a:r>
            <a:r>
              <a:rPr sz="1650" spc="240" dirty="0">
                <a:latin typeface="Tahoma"/>
                <a:cs typeface="Tahoma"/>
              </a:rPr>
              <a:t>ou</a:t>
            </a:r>
            <a:r>
              <a:rPr sz="1650" spc="484" dirty="0">
                <a:latin typeface="Tahoma"/>
                <a:cs typeface="Tahoma"/>
              </a:rPr>
              <a:t> </a:t>
            </a:r>
            <a:r>
              <a:rPr sz="1650" spc="120" dirty="0">
                <a:latin typeface="Tahoma"/>
                <a:cs typeface="Tahoma"/>
              </a:rPr>
              <a:t>par</a:t>
            </a:r>
            <a:r>
              <a:rPr sz="1650" spc="484" dirty="0">
                <a:latin typeface="Tahoma"/>
                <a:cs typeface="Tahoma"/>
              </a:rPr>
              <a:t> </a:t>
            </a:r>
            <a:r>
              <a:rPr sz="1650" spc="204" dirty="0">
                <a:latin typeface="Tahoma"/>
                <a:cs typeface="Tahoma"/>
              </a:rPr>
              <a:t>ressources</a:t>
            </a:r>
            <a:r>
              <a:rPr sz="1650" spc="484" dirty="0">
                <a:latin typeface="Tahoma"/>
                <a:cs typeface="Tahoma"/>
              </a:rPr>
              <a:t> </a:t>
            </a:r>
            <a:r>
              <a:rPr sz="1650" spc="65" dirty="0">
                <a:latin typeface="Tahoma"/>
                <a:cs typeface="Tahoma"/>
              </a:rPr>
              <a:t>et</a:t>
            </a:r>
            <a:endParaRPr sz="1650">
              <a:latin typeface="Tahoma"/>
              <a:cs typeface="Tahom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49325" y="4721225"/>
            <a:ext cx="1791970" cy="1467485"/>
          </a:xfrm>
          <a:prstGeom prst="rect">
            <a:avLst/>
          </a:prstGeom>
        </p:spPr>
        <p:txBody>
          <a:bodyPr vert="horz" wrap="square" lIns="0" tIns="31115" rIns="0" bIns="0" rtlCol="0">
            <a:spAutoFit/>
          </a:bodyPr>
          <a:lstStyle/>
          <a:p>
            <a:pPr marL="264795" marR="635635">
              <a:lnSpc>
                <a:spcPts val="1880"/>
              </a:lnSpc>
              <a:spcBef>
                <a:spcPts val="245"/>
              </a:spcBef>
            </a:pPr>
            <a:r>
              <a:rPr sz="1650" spc="245" dirty="0">
                <a:latin typeface="Tahoma"/>
                <a:cs typeface="Tahoma"/>
              </a:rPr>
              <a:t>expliquer </a:t>
            </a:r>
            <a:r>
              <a:rPr sz="1650" spc="190" dirty="0">
                <a:latin typeface="Tahoma"/>
                <a:cs typeface="Tahoma"/>
              </a:rPr>
              <a:t>obtenir</a:t>
            </a:r>
            <a:endParaRPr sz="1650">
              <a:latin typeface="Tahoma"/>
              <a:cs typeface="Tahoma"/>
            </a:endParaRPr>
          </a:p>
          <a:p>
            <a:pPr marL="264795">
              <a:lnSpc>
                <a:spcPts val="1770"/>
              </a:lnSpc>
            </a:pPr>
            <a:r>
              <a:rPr sz="1650" spc="295" dirty="0">
                <a:latin typeface="Tahoma"/>
                <a:cs typeface="Tahoma"/>
              </a:rPr>
              <a:t>modifier</a:t>
            </a:r>
            <a:endParaRPr sz="1650">
              <a:latin typeface="Tahoma"/>
              <a:cs typeface="Tahoma"/>
            </a:endParaRPr>
          </a:p>
          <a:p>
            <a:pPr marL="264795">
              <a:lnSpc>
                <a:spcPts val="1875"/>
              </a:lnSpc>
            </a:pPr>
            <a:r>
              <a:rPr sz="1650" spc="240" dirty="0">
                <a:latin typeface="Tahoma"/>
                <a:cs typeface="Tahoma"/>
              </a:rPr>
              <a:t>supprimer</a:t>
            </a:r>
            <a:endParaRPr sz="1650">
              <a:latin typeface="Tahoma"/>
              <a:cs typeface="Tahoma"/>
            </a:endParaRPr>
          </a:p>
          <a:p>
            <a:pPr marL="12700" marR="5080">
              <a:lnSpc>
                <a:spcPts val="1870"/>
              </a:lnSpc>
              <a:spcBef>
                <a:spcPts val="100"/>
              </a:spcBef>
            </a:pPr>
            <a:r>
              <a:rPr sz="1650" spc="310" dirty="0">
                <a:latin typeface="Tahoma"/>
                <a:cs typeface="Tahoma"/>
              </a:rPr>
              <a:t>étiquette</a:t>
            </a:r>
            <a:r>
              <a:rPr sz="1650" spc="475" dirty="0">
                <a:latin typeface="Tahoma"/>
                <a:cs typeface="Tahoma"/>
              </a:rPr>
              <a:t> </a:t>
            </a:r>
            <a:r>
              <a:rPr sz="1650" spc="270" dirty="0">
                <a:latin typeface="Tahoma"/>
                <a:cs typeface="Tahoma"/>
              </a:rPr>
              <a:t>sélecteur </a:t>
            </a:r>
            <a:r>
              <a:rPr sz="1650" spc="420" dirty="0">
                <a:latin typeface="Tahoma"/>
                <a:cs typeface="Tahoma"/>
              </a:rPr>
              <a:t>(...)</a:t>
            </a:r>
            <a:endParaRPr sz="165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0" dirty="0"/>
              <a:t>KUBECTL :</a:t>
            </a:r>
            <a:r>
              <a:rPr spc="-30" dirty="0"/>
              <a:t> </a:t>
            </a:r>
            <a:r>
              <a:rPr dirty="0"/>
              <a:t>COMMANDE</a:t>
            </a:r>
            <a:r>
              <a:rPr spc="-25" dirty="0"/>
              <a:t> </a:t>
            </a:r>
            <a:r>
              <a:rPr spc="-50" dirty="0"/>
              <a:t>DOUBLER</a:t>
            </a:r>
            <a:r>
              <a:rPr spc="-30" dirty="0"/>
              <a:t> </a:t>
            </a:r>
            <a:r>
              <a:rPr spc="-110" dirty="0"/>
              <a:t>INTERFACE</a:t>
            </a:r>
            <a:r>
              <a:rPr spc="-25" dirty="0"/>
              <a:t> </a:t>
            </a:r>
            <a:r>
              <a:rPr spc="-20" dirty="0"/>
              <a:t>AIDE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1647824"/>
            <a:ext cx="95250" cy="9524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177924" y="1326514"/>
            <a:ext cx="10696575" cy="1530350"/>
          </a:xfrm>
          <a:prstGeom prst="rect">
            <a:avLst/>
          </a:prstGeom>
        </p:spPr>
        <p:txBody>
          <a:bodyPr vert="horz" wrap="square" lIns="0" tIns="1974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5"/>
              </a:spcBef>
            </a:pPr>
            <a:r>
              <a:rPr sz="2100" spc="105" dirty="0">
                <a:solidFill>
                  <a:srgbClr val="333333"/>
                </a:solidFill>
                <a:latin typeface="Trebuchet MS"/>
                <a:cs typeface="Trebuchet MS"/>
              </a:rPr>
              <a:t>Courir</a:t>
            </a:r>
            <a:r>
              <a:rPr sz="2100" spc="-7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310" dirty="0">
                <a:solidFill>
                  <a:srgbClr val="ED2137"/>
                </a:solidFill>
                <a:latin typeface="Tahoma"/>
                <a:cs typeface="Tahoma"/>
              </a:rPr>
              <a:t>kubectl</a:t>
            </a:r>
            <a:r>
              <a:rPr sz="2100" spc="-85" dirty="0">
                <a:solidFill>
                  <a:srgbClr val="ED2137"/>
                </a:solidFill>
                <a:latin typeface="Tahoma"/>
                <a:cs typeface="Tahoma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à</a:t>
            </a:r>
            <a:r>
              <a:rPr sz="2100" spc="-6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0" dirty="0">
                <a:solidFill>
                  <a:srgbClr val="333333"/>
                </a:solidFill>
                <a:latin typeface="Trebuchet MS"/>
                <a:cs typeface="Trebuchet MS"/>
              </a:rPr>
              <a:t>voir</a:t>
            </a:r>
            <a:r>
              <a:rPr sz="2100" spc="-6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-6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20" dirty="0">
                <a:solidFill>
                  <a:srgbClr val="333333"/>
                </a:solidFill>
                <a:latin typeface="Trebuchet MS"/>
                <a:cs typeface="Trebuchet MS"/>
              </a:rPr>
              <a:t>liste</a:t>
            </a:r>
            <a:r>
              <a:rPr sz="2100" spc="-6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de</a:t>
            </a:r>
            <a:r>
              <a:rPr sz="2100" spc="-7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40" dirty="0">
                <a:solidFill>
                  <a:srgbClr val="333333"/>
                </a:solidFill>
                <a:latin typeface="Trebuchet MS"/>
                <a:cs typeface="Trebuchet MS"/>
              </a:rPr>
              <a:t>tous</a:t>
            </a:r>
            <a:r>
              <a:rPr sz="2100" spc="-6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disponible</a:t>
            </a:r>
            <a:r>
              <a:rPr sz="2100" spc="-6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00" dirty="0">
                <a:solidFill>
                  <a:srgbClr val="333333"/>
                </a:solidFill>
                <a:latin typeface="Trebuchet MS"/>
                <a:cs typeface="Trebuchet MS"/>
              </a:rPr>
              <a:t>commandes</a:t>
            </a:r>
            <a:endParaRPr sz="21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455"/>
              </a:spcBef>
              <a:tabLst>
                <a:tab pos="1858010" algn="l"/>
                <a:tab pos="3463925" algn="l"/>
              </a:tabLst>
            </a:pPr>
            <a:r>
              <a:rPr sz="2100" spc="105" dirty="0">
                <a:solidFill>
                  <a:srgbClr val="333333"/>
                </a:solidFill>
                <a:latin typeface="Trebuchet MS"/>
                <a:cs typeface="Trebuchet MS"/>
              </a:rPr>
              <a:t>Courir</a:t>
            </a:r>
            <a:r>
              <a:rPr sz="2100" spc="-9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300" dirty="0">
                <a:solidFill>
                  <a:srgbClr val="ED2137"/>
                </a:solidFill>
                <a:latin typeface="Tahoma"/>
                <a:cs typeface="Tahoma"/>
              </a:rPr>
              <a:t>kubectl</a:t>
            </a:r>
            <a:r>
              <a:rPr sz="2100" dirty="0">
                <a:solidFill>
                  <a:srgbClr val="ED2137"/>
                </a:solidFill>
                <a:latin typeface="Tahoma"/>
                <a:cs typeface="Tahoma"/>
              </a:rPr>
              <a:t> </a:t>
            </a:r>
            <a:r>
              <a:rPr sz="2100" spc="-10" dirty="0">
                <a:solidFill>
                  <a:srgbClr val="ED2137"/>
                </a:solidFill>
                <a:latin typeface="Tahoma"/>
                <a:cs typeface="Tahoma"/>
              </a:rPr>
              <a:t>&lt;commande&gt;</a:t>
            </a:r>
            <a:r>
              <a:rPr sz="2100" dirty="0">
                <a:solidFill>
                  <a:srgbClr val="ED2137"/>
                </a:solidFill>
                <a:latin typeface="Tahoma"/>
                <a:cs typeface="Tahoma"/>
              </a:rPr>
              <a:t> </a:t>
            </a:r>
            <a:r>
              <a:rPr sz="2100" spc="295" dirty="0">
                <a:solidFill>
                  <a:srgbClr val="ED2137"/>
                </a:solidFill>
                <a:latin typeface="Tahoma"/>
                <a:cs typeface="Tahoma"/>
              </a:rPr>
              <a:t>-- </a:t>
            </a:r>
            <a:r>
              <a:rPr sz="2100" spc="380" dirty="0">
                <a:solidFill>
                  <a:srgbClr val="ED2137"/>
                </a:solidFill>
                <a:latin typeface="Tahoma"/>
                <a:cs typeface="Tahoma"/>
              </a:rPr>
              <a:t>aide</a:t>
            </a:r>
            <a:r>
              <a:rPr sz="2100" spc="-45" dirty="0">
                <a:solidFill>
                  <a:srgbClr val="ED2137"/>
                </a:solidFill>
                <a:latin typeface="Tahoma"/>
                <a:cs typeface="Tahoma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à</a:t>
            </a:r>
            <a:r>
              <a:rPr sz="2100" spc="-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0" dirty="0">
                <a:solidFill>
                  <a:srgbClr val="333333"/>
                </a:solidFill>
                <a:latin typeface="Trebuchet MS"/>
                <a:cs typeface="Trebuchet MS"/>
              </a:rPr>
              <a:t>voir</a:t>
            </a:r>
            <a:r>
              <a:rPr sz="2100" spc="-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aide</a:t>
            </a:r>
            <a:r>
              <a:rPr sz="2100" spc="-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pour</a:t>
            </a:r>
            <a:r>
              <a:rPr sz="2100" spc="-2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5" dirty="0">
                <a:solidFill>
                  <a:srgbClr val="333333"/>
                </a:solidFill>
                <a:latin typeface="Trebuchet MS"/>
                <a:cs typeface="Trebuchet MS"/>
              </a:rPr>
              <a:t>un</a:t>
            </a:r>
            <a:r>
              <a:rPr sz="2100" spc="-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particulier</a:t>
            </a:r>
            <a:r>
              <a:rPr sz="2100" spc="-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05" dirty="0">
                <a:solidFill>
                  <a:srgbClr val="333333"/>
                </a:solidFill>
                <a:latin typeface="Trebuchet MS"/>
                <a:cs typeface="Trebuchet MS"/>
              </a:rPr>
              <a:t>commande</a:t>
            </a:r>
            <a:endParaRPr sz="21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380"/>
              </a:spcBef>
              <a:tabLst>
                <a:tab pos="1858010" algn="l"/>
              </a:tabLst>
            </a:pPr>
            <a:r>
              <a:rPr sz="2100" spc="105" dirty="0">
                <a:solidFill>
                  <a:srgbClr val="333333"/>
                </a:solidFill>
                <a:latin typeface="Trebuchet MS"/>
                <a:cs typeface="Trebuchet MS"/>
              </a:rPr>
              <a:t>Courir</a:t>
            </a:r>
            <a:r>
              <a:rPr sz="2100" spc="-9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300" dirty="0">
                <a:solidFill>
                  <a:srgbClr val="ED2137"/>
                </a:solidFill>
                <a:latin typeface="Tahoma"/>
                <a:cs typeface="Tahoma"/>
              </a:rPr>
              <a:t>kubectl</a:t>
            </a:r>
            <a:r>
              <a:rPr sz="2100" dirty="0">
                <a:solidFill>
                  <a:srgbClr val="ED2137"/>
                </a:solidFill>
                <a:latin typeface="Tahoma"/>
                <a:cs typeface="Tahoma"/>
              </a:rPr>
              <a:t> </a:t>
            </a:r>
            <a:r>
              <a:rPr sz="2100" spc="295" dirty="0">
                <a:solidFill>
                  <a:srgbClr val="ED2137"/>
                </a:solidFill>
                <a:latin typeface="Tahoma"/>
                <a:cs typeface="Tahoma"/>
              </a:rPr>
              <a:t>options</a:t>
            </a:r>
            <a:r>
              <a:rPr sz="2100" spc="-60" dirty="0">
                <a:solidFill>
                  <a:srgbClr val="ED2137"/>
                </a:solidFill>
                <a:latin typeface="Tahoma"/>
                <a:cs typeface="Tahoma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à</a:t>
            </a: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0" dirty="0">
                <a:solidFill>
                  <a:srgbClr val="333333"/>
                </a:solidFill>
                <a:latin typeface="Trebuchet MS"/>
                <a:cs typeface="Trebuchet MS"/>
              </a:rPr>
              <a:t>voir</a:t>
            </a:r>
            <a:r>
              <a:rPr sz="2100" spc="-4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20" dirty="0">
                <a:solidFill>
                  <a:srgbClr val="333333"/>
                </a:solidFill>
                <a:latin typeface="Trebuchet MS"/>
                <a:cs typeface="Trebuchet MS"/>
              </a:rPr>
              <a:t>liste</a:t>
            </a:r>
            <a:r>
              <a:rPr sz="2100" spc="-4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de</a:t>
            </a: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mondial</a:t>
            </a:r>
            <a:r>
              <a:rPr sz="2100" spc="-4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5" dirty="0">
                <a:solidFill>
                  <a:srgbClr val="333333"/>
                </a:solidFill>
                <a:latin typeface="Trebuchet MS"/>
                <a:cs typeface="Trebuchet MS"/>
              </a:rPr>
              <a:t>options</a:t>
            </a: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(lequel</a:t>
            </a: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appliquer</a:t>
            </a:r>
            <a:r>
              <a:rPr sz="2100" spc="-4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à</a:t>
            </a: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40" dirty="0">
                <a:solidFill>
                  <a:srgbClr val="333333"/>
                </a:solidFill>
                <a:latin typeface="Trebuchet MS"/>
                <a:cs typeface="Trebuchet MS"/>
              </a:rPr>
              <a:t>toutes </a:t>
            </a:r>
            <a:r>
              <a:rPr sz="2100" spc="70" dirty="0">
                <a:solidFill>
                  <a:srgbClr val="333333"/>
                </a:solidFill>
                <a:latin typeface="Trebuchet MS"/>
                <a:cs typeface="Trebuchet MS"/>
              </a:rPr>
              <a:t>les commandes)</a:t>
            </a:r>
            <a:endParaRPr sz="2100">
              <a:latin typeface="Trebuchet MS"/>
              <a:cs typeface="Trebuchet MS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2152649"/>
            <a:ext cx="95250" cy="9524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2647949"/>
            <a:ext cx="95250" cy="95249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55467" y="6133494"/>
            <a:ext cx="3440022" cy="388115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90" dirty="0"/>
              <a:t>COMMENCER</a:t>
            </a:r>
            <a:r>
              <a:rPr spc="-75" dirty="0"/>
              <a:t> </a:t>
            </a:r>
            <a:r>
              <a:rPr spc="75" dirty="0"/>
              <a:t>UN</a:t>
            </a:r>
            <a:r>
              <a:rPr spc="-75" dirty="0"/>
              <a:t> </a:t>
            </a:r>
            <a:r>
              <a:rPr spc="-70" dirty="0"/>
              <a:t>PREMIER </a:t>
            </a:r>
            <a:r>
              <a:rPr spc="-65" dirty="0"/>
              <a:t>CONTENEUR</a:t>
            </a:r>
            <a:r>
              <a:rPr spc="-75" dirty="0"/>
              <a:t> </a:t>
            </a:r>
            <a:r>
              <a:rPr dirty="0"/>
              <a:t>DANS</a:t>
            </a:r>
            <a:r>
              <a:rPr spc="-70" dirty="0"/>
              <a:t> </a:t>
            </a:r>
            <a:r>
              <a:rPr spc="-25" dirty="0"/>
              <a:t>K8S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1647824"/>
            <a:ext cx="95250" cy="9524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177924" y="1503091"/>
            <a:ext cx="10393680" cy="1125220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L="12700" marR="5080">
              <a:lnSpc>
                <a:spcPts val="2100"/>
              </a:lnSpc>
              <a:spcBef>
                <a:spcPts val="585"/>
              </a:spcBef>
            </a:pP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2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0" dirty="0">
                <a:solidFill>
                  <a:srgbClr val="333333"/>
                </a:solidFill>
                <a:latin typeface="Trebuchet MS"/>
                <a:cs typeface="Trebuchet MS"/>
              </a:rPr>
              <a:t>meilleur</a:t>
            </a:r>
            <a:r>
              <a:rPr sz="2100" spc="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chemin</a:t>
            </a:r>
            <a:r>
              <a:rPr sz="2100" spc="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à</a:t>
            </a:r>
            <a:r>
              <a:rPr sz="2100" spc="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déployer</a:t>
            </a:r>
            <a:r>
              <a:rPr sz="2100" spc="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00" dirty="0">
                <a:solidFill>
                  <a:srgbClr val="333333"/>
                </a:solidFill>
                <a:latin typeface="Trebuchet MS"/>
                <a:cs typeface="Trebuchet MS"/>
              </a:rPr>
              <a:t>un</a:t>
            </a:r>
            <a:r>
              <a:rPr sz="2100" spc="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application</a:t>
            </a:r>
            <a:r>
              <a:rPr sz="2100" spc="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dans</a:t>
            </a:r>
            <a:r>
              <a:rPr sz="2100" spc="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50" i="1" dirty="0">
                <a:solidFill>
                  <a:srgbClr val="ED2137"/>
                </a:solidFill>
                <a:latin typeface="Trebuchet MS"/>
                <a:cs typeface="Trebuchet MS"/>
              </a:rPr>
              <a:t>Kubernetes</a:t>
            </a:r>
            <a:r>
              <a:rPr sz="2150" i="1" spc="10" dirty="0">
                <a:solidFill>
                  <a:srgbClr val="ED2137"/>
                </a:solidFill>
                <a:latin typeface="Trebuchet MS"/>
                <a:cs typeface="Trebuchet MS"/>
              </a:rPr>
              <a:t> </a:t>
            </a:r>
            <a:r>
              <a:rPr sz="2100" spc="75" dirty="0">
                <a:solidFill>
                  <a:srgbClr val="333333"/>
                </a:solidFill>
                <a:latin typeface="Trebuchet MS"/>
                <a:cs typeface="Trebuchet MS"/>
              </a:rPr>
              <a:t>assurer</a:t>
            </a:r>
            <a:r>
              <a:rPr sz="2100" spc="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reproductibilité</a:t>
            </a:r>
            <a:r>
              <a:rPr sz="2100" spc="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10" dirty="0">
                <a:solidFill>
                  <a:srgbClr val="333333"/>
                </a:solidFill>
                <a:latin typeface="Trebuchet MS"/>
                <a:cs typeface="Trebuchet MS"/>
              </a:rPr>
              <a:t>utilise</a:t>
            </a:r>
            <a:r>
              <a:rPr sz="2100" spc="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50" dirty="0">
                <a:solidFill>
                  <a:srgbClr val="333333"/>
                </a:solidFill>
                <a:latin typeface="Trebuchet MS"/>
                <a:cs typeface="Trebuchet MS"/>
              </a:rPr>
              <a:t>un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descripteur</a:t>
            </a:r>
            <a:r>
              <a:rPr sz="2100" spc="-3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55" dirty="0">
                <a:solidFill>
                  <a:srgbClr val="333333"/>
                </a:solidFill>
                <a:latin typeface="Trebuchet MS"/>
                <a:cs typeface="Trebuchet MS"/>
              </a:rPr>
              <a:t>déposer</a:t>
            </a:r>
            <a:r>
              <a:rPr sz="2100" spc="-3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dans</a:t>
            </a:r>
            <a:r>
              <a:rPr sz="2100" spc="-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20" dirty="0">
                <a:solidFill>
                  <a:srgbClr val="ED2137"/>
                </a:solidFill>
                <a:latin typeface="Tahoma"/>
                <a:cs typeface="Tahoma"/>
              </a:rPr>
              <a:t>YAML</a:t>
            </a:r>
            <a:r>
              <a:rPr sz="2100" spc="-55" dirty="0">
                <a:solidFill>
                  <a:srgbClr val="ED2137"/>
                </a:solidFill>
                <a:latin typeface="Tahoma"/>
                <a:cs typeface="Tahoma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(ou</a:t>
            </a:r>
            <a:r>
              <a:rPr sz="2100" spc="-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ED2137"/>
                </a:solidFill>
                <a:latin typeface="Tahoma"/>
                <a:cs typeface="Tahoma"/>
              </a:rPr>
              <a:t>JSON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)</a:t>
            </a:r>
            <a:r>
              <a:rPr sz="2100" spc="-3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format</a:t>
            </a:r>
            <a:endParaRPr sz="2100" dirty="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455"/>
              </a:spcBef>
            </a:pP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Il</a:t>
            </a:r>
            <a:r>
              <a:rPr sz="2100" spc="-6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est</a:t>
            </a:r>
            <a:r>
              <a:rPr sz="2100" spc="-5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0" dirty="0">
                <a:solidFill>
                  <a:srgbClr val="333333"/>
                </a:solidFill>
                <a:latin typeface="Trebuchet MS"/>
                <a:cs typeface="Trebuchet MS"/>
              </a:rPr>
              <a:t>aussi</a:t>
            </a:r>
            <a:r>
              <a:rPr sz="2100" spc="-5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5" dirty="0">
                <a:solidFill>
                  <a:srgbClr val="333333"/>
                </a:solidFill>
                <a:latin typeface="Trebuchet MS"/>
                <a:cs typeface="Trebuchet MS"/>
              </a:rPr>
              <a:t>possible</a:t>
            </a:r>
            <a:r>
              <a:rPr sz="2100" spc="-6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à</a:t>
            </a:r>
            <a:r>
              <a:rPr sz="2100" spc="-5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05" dirty="0">
                <a:solidFill>
                  <a:srgbClr val="333333"/>
                </a:solidFill>
                <a:latin typeface="Trebuchet MS"/>
                <a:cs typeface="Trebuchet MS"/>
              </a:rPr>
              <a:t>utiliser</a:t>
            </a:r>
            <a:r>
              <a:rPr sz="2100" spc="-5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-5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215" dirty="0">
                <a:solidFill>
                  <a:srgbClr val="ED2137"/>
                </a:solidFill>
                <a:latin typeface="Tahoma"/>
                <a:cs typeface="Tahoma"/>
              </a:rPr>
              <a:t>courir</a:t>
            </a:r>
            <a:r>
              <a:rPr sz="2100" spc="-85" dirty="0">
                <a:solidFill>
                  <a:srgbClr val="ED2137"/>
                </a:solidFill>
                <a:latin typeface="Tahoma"/>
                <a:cs typeface="Tahoma"/>
              </a:rPr>
              <a:t> </a:t>
            </a:r>
            <a:r>
              <a:rPr sz="2100" spc="114" dirty="0">
                <a:solidFill>
                  <a:srgbClr val="333333"/>
                </a:solidFill>
                <a:latin typeface="Trebuchet MS"/>
                <a:cs typeface="Trebuchet MS"/>
              </a:rPr>
              <a:t>commande</a:t>
            </a:r>
            <a:r>
              <a:rPr sz="2100" spc="-5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à</a:t>
            </a:r>
            <a:r>
              <a:rPr sz="2100" spc="-5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14" dirty="0">
                <a:solidFill>
                  <a:srgbClr val="333333"/>
                </a:solidFill>
                <a:latin typeface="Trebuchet MS"/>
                <a:cs typeface="Trebuchet MS"/>
              </a:rPr>
              <a:t>faire</a:t>
            </a:r>
            <a:r>
              <a:rPr sz="2100" spc="-5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95" dirty="0">
                <a:solidFill>
                  <a:srgbClr val="333333"/>
                </a:solidFill>
                <a:latin typeface="Trebuchet MS"/>
                <a:cs typeface="Trebuchet MS"/>
              </a:rPr>
              <a:t>il</a:t>
            </a:r>
            <a:r>
              <a:rPr sz="2100" spc="-6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sans</a:t>
            </a:r>
            <a:r>
              <a:rPr sz="2100" spc="-5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5" dirty="0">
                <a:solidFill>
                  <a:srgbClr val="333333"/>
                </a:solidFill>
                <a:latin typeface="Trebuchet MS"/>
                <a:cs typeface="Trebuchet MS"/>
              </a:rPr>
              <a:t>un</a:t>
            </a:r>
            <a:r>
              <a:rPr sz="2100" spc="-5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descripteur</a:t>
            </a:r>
            <a:endParaRPr sz="2100" dirty="0">
              <a:latin typeface="Trebuchet MS"/>
              <a:cs typeface="Trebuchet MS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2419349"/>
            <a:ext cx="95250" cy="95249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09624" y="2085974"/>
            <a:ext cx="12211050" cy="9525"/>
          </a:xfrm>
          <a:custGeom>
            <a:avLst/>
            <a:gdLst/>
            <a:ahLst/>
            <a:cxnLst/>
            <a:rect l="l" t="t" r="r" b="b"/>
            <a:pathLst>
              <a:path w="12211050" h="9525">
                <a:moveTo>
                  <a:pt x="12211049" y="9524"/>
                </a:moveTo>
                <a:lnTo>
                  <a:pt x="0" y="9524"/>
                </a:lnTo>
                <a:lnTo>
                  <a:pt x="0" y="0"/>
                </a:lnTo>
                <a:lnTo>
                  <a:pt x="12211049" y="0"/>
                </a:lnTo>
                <a:lnTo>
                  <a:pt x="12211049" y="952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809624" y="2085974"/>
            <a:ext cx="12211050" cy="447675"/>
            <a:chOff x="809624" y="2085974"/>
            <a:chExt cx="12211050" cy="447675"/>
          </a:xfrm>
        </p:grpSpPr>
        <p:sp>
          <p:nvSpPr>
            <p:cNvPr id="4" name="object 4"/>
            <p:cNvSpPr/>
            <p:nvPr/>
          </p:nvSpPr>
          <p:spPr>
            <a:xfrm>
              <a:off x="809612" y="2085974"/>
              <a:ext cx="12211050" cy="447675"/>
            </a:xfrm>
            <a:custGeom>
              <a:avLst/>
              <a:gdLst/>
              <a:ahLst/>
              <a:cxnLst/>
              <a:rect l="l" t="t" r="r" b="b"/>
              <a:pathLst>
                <a:path w="12211050" h="447675">
                  <a:moveTo>
                    <a:pt x="12211050" y="0"/>
                  </a:moveTo>
                  <a:lnTo>
                    <a:pt x="12201525" y="0"/>
                  </a:lnTo>
                  <a:lnTo>
                    <a:pt x="12201525" y="438150"/>
                  </a:lnTo>
                  <a:lnTo>
                    <a:pt x="0" y="438150"/>
                  </a:lnTo>
                  <a:lnTo>
                    <a:pt x="0" y="447675"/>
                  </a:lnTo>
                  <a:lnTo>
                    <a:pt x="12201525" y="447675"/>
                  </a:lnTo>
                  <a:lnTo>
                    <a:pt x="12211050" y="447675"/>
                  </a:lnTo>
                  <a:lnTo>
                    <a:pt x="12211050" y="438150"/>
                  </a:lnTo>
                  <a:lnTo>
                    <a:pt x="12211050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09624" y="2085974"/>
              <a:ext cx="9525" cy="447675"/>
            </a:xfrm>
            <a:custGeom>
              <a:avLst/>
              <a:gdLst/>
              <a:ahLst/>
              <a:cxnLst/>
              <a:rect l="l" t="t" r="r" b="b"/>
              <a:pathLst>
                <a:path w="9525" h="447675">
                  <a:moveTo>
                    <a:pt x="0" y="447674"/>
                  </a:moveTo>
                  <a:lnTo>
                    <a:pt x="0" y="0"/>
                  </a:lnTo>
                  <a:lnTo>
                    <a:pt x="9524" y="9524"/>
                  </a:lnTo>
                  <a:lnTo>
                    <a:pt x="9524" y="438149"/>
                  </a:lnTo>
                  <a:lnTo>
                    <a:pt x="0" y="447674"/>
                  </a:lnTo>
                  <a:close/>
                </a:path>
              </a:pathLst>
            </a:custGeom>
            <a:solidFill>
              <a:srgbClr val="ED21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81465" y="2213343"/>
              <a:ext cx="103240" cy="198704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796924" y="571563"/>
            <a:ext cx="4983480" cy="558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5" dirty="0"/>
              <a:t>'KUBECTL</a:t>
            </a:r>
            <a:r>
              <a:rPr spc="-75" dirty="0"/>
              <a:t> </a:t>
            </a:r>
            <a:r>
              <a:rPr dirty="0"/>
              <a:t>COURIR'</a:t>
            </a:r>
            <a:r>
              <a:rPr spc="-75" dirty="0"/>
              <a:t> </a:t>
            </a:r>
            <a:r>
              <a:rPr spc="-65" dirty="0"/>
              <a:t>USAGE</a:t>
            </a: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33449" y="2895599"/>
            <a:ext cx="95250" cy="95249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33449" y="3381374"/>
            <a:ext cx="95250" cy="95249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33449" y="3876674"/>
            <a:ext cx="95250" cy="95249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09687" y="4376737"/>
            <a:ext cx="104775" cy="104774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09687" y="4852987"/>
            <a:ext cx="104775" cy="104774"/>
          </a:xfrm>
          <a:prstGeom prst="rect">
            <a:avLst/>
          </a:prstGeom>
        </p:spPr>
      </p:pic>
      <p:sp>
        <p:nvSpPr>
          <p:cNvPr id="13" name="object 13"/>
          <p:cNvSpPr txBox="1">
            <a:spLocks noGrp="1"/>
          </p:cNvSpPr>
          <p:nvPr>
            <p:ph type="body" idx="1"/>
          </p:nvPr>
        </p:nvSpPr>
        <p:spPr>
          <a:xfrm>
            <a:off x="819149" y="1326514"/>
            <a:ext cx="12192000" cy="3763210"/>
          </a:xfrm>
          <a:prstGeom prst="rect">
            <a:avLst/>
          </a:prstGeom>
        </p:spPr>
        <p:txBody>
          <a:bodyPr vert="horz" wrap="square" lIns="0" tIns="19748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u="none" dirty="0">
                <a:solidFill>
                  <a:srgbClr val="333333"/>
                </a:solidFill>
              </a:rPr>
              <a:t>Le</a:t>
            </a:r>
            <a:r>
              <a:rPr u="none" spc="-20" dirty="0">
                <a:solidFill>
                  <a:srgbClr val="333333"/>
                </a:solidFill>
              </a:rPr>
              <a:t> </a:t>
            </a:r>
            <a:r>
              <a:rPr u="none" spc="60" dirty="0">
                <a:solidFill>
                  <a:srgbClr val="333333"/>
                </a:solidFill>
              </a:rPr>
              <a:t>commande:</a:t>
            </a:r>
          </a:p>
          <a:p>
            <a:pPr>
              <a:lnSpc>
                <a:spcPct val="100000"/>
              </a:lnSpc>
              <a:spcBef>
                <a:spcPts val="140"/>
              </a:spcBef>
            </a:pPr>
            <a:endParaRPr u="none" spc="60" dirty="0">
              <a:solidFill>
                <a:srgbClr val="333333"/>
              </a:solidFill>
            </a:endParaRPr>
          </a:p>
          <a:p>
            <a:pPr marL="394970">
              <a:lnSpc>
                <a:spcPct val="100000"/>
              </a:lnSpc>
            </a:pPr>
            <a:r>
              <a:rPr sz="1650" u="none" spc="245" dirty="0">
                <a:solidFill>
                  <a:srgbClr val="000000"/>
                </a:solidFill>
                <a:latin typeface="Tahoma"/>
                <a:cs typeface="Tahoma"/>
              </a:rPr>
              <a:t>kubectl</a:t>
            </a:r>
            <a:r>
              <a:rPr sz="1650" u="none" spc="30" dirty="0">
                <a:solidFill>
                  <a:srgbClr val="000000"/>
                </a:solidFill>
                <a:latin typeface="Tahoma"/>
                <a:cs typeface="Tahoma"/>
              </a:rPr>
              <a:t>  </a:t>
            </a:r>
            <a:r>
              <a:rPr sz="1650" u="none" spc="170" dirty="0">
                <a:solidFill>
                  <a:srgbClr val="000000"/>
                </a:solidFill>
                <a:latin typeface="Tahoma"/>
                <a:cs typeface="Tahoma"/>
              </a:rPr>
              <a:t>courir</a:t>
            </a:r>
            <a:r>
              <a:rPr sz="1650" u="none" spc="30" dirty="0">
                <a:solidFill>
                  <a:srgbClr val="000000"/>
                </a:solidFill>
                <a:latin typeface="Tahoma"/>
                <a:cs typeface="Tahoma"/>
              </a:rPr>
              <a:t>  </a:t>
            </a:r>
            <a:r>
              <a:rPr sz="1650" u="none" dirty="0">
                <a:solidFill>
                  <a:srgbClr val="DD4A67"/>
                </a:solidFill>
                <a:latin typeface="Tahoma"/>
                <a:cs typeface="Tahoma"/>
              </a:rPr>
              <a:t>qui suis-je</a:t>
            </a:r>
            <a:r>
              <a:rPr sz="1650" u="none" spc="30" dirty="0">
                <a:solidFill>
                  <a:srgbClr val="DD4A67"/>
                </a:solidFill>
                <a:latin typeface="Tahoma"/>
                <a:cs typeface="Tahoma"/>
              </a:rPr>
              <a:t>  </a:t>
            </a:r>
            <a:r>
              <a:rPr sz="1650" u="none" spc="140" dirty="0">
                <a:solidFill>
                  <a:srgbClr val="ED9900"/>
                </a:solidFill>
                <a:latin typeface="Tahoma"/>
                <a:cs typeface="Tahoma"/>
              </a:rPr>
              <a:t>-- </a:t>
            </a:r>
            <a:r>
              <a:rPr sz="1650" u="none" spc="195" dirty="0">
                <a:solidFill>
                  <a:srgbClr val="ED9900"/>
                </a:solidFill>
                <a:latin typeface="Tahoma"/>
                <a:cs typeface="Tahoma"/>
              </a:rPr>
              <a:t>image </a:t>
            </a:r>
            <a:r>
              <a:rPr sz="1650" u="none" spc="195" dirty="0">
                <a:solidFill>
                  <a:srgbClr val="996E3A"/>
                </a:solidFill>
                <a:latin typeface="Tahoma"/>
                <a:cs typeface="Tahoma"/>
              </a:rPr>
              <a:t>= </a:t>
            </a:r>
            <a:r>
              <a:rPr sz="1650" u="none" spc="195" dirty="0">
                <a:solidFill>
                  <a:srgbClr val="000000"/>
                </a:solidFill>
                <a:latin typeface="Tahoma"/>
                <a:cs typeface="Tahoma"/>
              </a:rPr>
              <a:t>traefik/whoami:v1.10</a:t>
            </a:r>
            <a:r>
              <a:rPr sz="1650" u="none" spc="35" dirty="0">
                <a:solidFill>
                  <a:srgbClr val="000000"/>
                </a:solidFill>
                <a:latin typeface="Tahoma"/>
                <a:cs typeface="Tahoma"/>
              </a:rPr>
              <a:t>  </a:t>
            </a:r>
            <a:r>
              <a:rPr sz="1650" u="none" spc="254" dirty="0">
                <a:solidFill>
                  <a:srgbClr val="ED9900"/>
                </a:solidFill>
                <a:latin typeface="Tahoma"/>
                <a:cs typeface="Tahoma"/>
              </a:rPr>
              <a:t>-- </a:t>
            </a:r>
            <a:r>
              <a:rPr sz="1650" u="none" spc="165" dirty="0">
                <a:solidFill>
                  <a:srgbClr val="ED9900"/>
                </a:solidFill>
                <a:latin typeface="Tahoma"/>
                <a:cs typeface="Tahoma"/>
              </a:rPr>
              <a:t>port </a:t>
            </a:r>
            <a:r>
              <a:rPr sz="1650" u="none" spc="165" dirty="0">
                <a:solidFill>
                  <a:srgbClr val="996E3A"/>
                </a:solidFill>
                <a:latin typeface="Tahoma"/>
                <a:cs typeface="Tahoma"/>
              </a:rPr>
              <a:t>= </a:t>
            </a:r>
            <a:r>
              <a:rPr sz="1650" u="none" spc="165" dirty="0">
                <a:solidFill>
                  <a:srgbClr val="990054"/>
                </a:solidFill>
                <a:latin typeface="Tahoma"/>
                <a:cs typeface="Tahoma"/>
              </a:rPr>
              <a:t>80</a:t>
            </a:r>
            <a:endParaRPr sz="1650" dirty="0">
              <a:latin typeface="Tahoma"/>
              <a:cs typeface="Tahoma"/>
            </a:endParaRPr>
          </a:p>
          <a:p>
            <a:pPr marL="370840" marR="4440555">
              <a:lnSpc>
                <a:spcPct val="150200"/>
              </a:lnSpc>
              <a:spcBef>
                <a:spcPts val="1400"/>
              </a:spcBef>
            </a:pPr>
            <a:r>
              <a:rPr u="none" dirty="0">
                <a:solidFill>
                  <a:srgbClr val="333333"/>
                </a:solidFill>
              </a:rPr>
              <a:t>débuts</a:t>
            </a:r>
            <a:r>
              <a:rPr u="none" spc="-35" dirty="0">
                <a:solidFill>
                  <a:srgbClr val="333333"/>
                </a:solidFill>
              </a:rPr>
              <a:t> </a:t>
            </a:r>
            <a:r>
              <a:rPr u="none" spc="65" dirty="0">
                <a:solidFill>
                  <a:srgbClr val="333333"/>
                </a:solidFill>
              </a:rPr>
              <a:t>un</a:t>
            </a:r>
            <a:r>
              <a:rPr u="none" spc="-30" dirty="0">
                <a:solidFill>
                  <a:srgbClr val="333333"/>
                </a:solidFill>
              </a:rPr>
              <a:t> </a:t>
            </a:r>
            <a:r>
              <a:rPr lang="fr-FR" sz="2150" i="1" u="none" spc="90" dirty="0">
                <a:latin typeface="Trebuchet MS"/>
                <a:cs typeface="Trebuchet MS"/>
              </a:rPr>
              <a:t>POD</a:t>
            </a:r>
            <a:r>
              <a:rPr sz="2150" i="1" u="none" spc="-45" dirty="0">
                <a:latin typeface="Trebuchet MS"/>
                <a:cs typeface="Trebuchet MS"/>
              </a:rPr>
              <a:t> </a:t>
            </a:r>
            <a:r>
              <a:rPr u="none" dirty="0">
                <a:solidFill>
                  <a:srgbClr val="333333"/>
                </a:solidFill>
              </a:rPr>
              <a:t>(lequel</a:t>
            </a:r>
            <a:r>
              <a:rPr u="none" spc="-35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nous</a:t>
            </a:r>
            <a:r>
              <a:rPr u="none" spc="-30" dirty="0">
                <a:solidFill>
                  <a:srgbClr val="333333"/>
                </a:solidFill>
              </a:rPr>
              <a:t> </a:t>
            </a:r>
            <a:r>
              <a:rPr u="none" spc="-50" dirty="0">
                <a:solidFill>
                  <a:srgbClr val="333333"/>
                </a:solidFill>
              </a:rPr>
              <a:t>volonté</a:t>
            </a:r>
            <a:r>
              <a:rPr u="none" spc="-30" dirty="0">
                <a:solidFill>
                  <a:srgbClr val="333333"/>
                </a:solidFill>
              </a:rPr>
              <a:t> </a:t>
            </a:r>
            <a:r>
              <a:rPr u="none" spc="60" dirty="0">
                <a:solidFill>
                  <a:srgbClr val="333333"/>
                </a:solidFill>
              </a:rPr>
              <a:t>voir</a:t>
            </a:r>
            <a:r>
              <a:rPr u="none" spc="-35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dans</a:t>
            </a:r>
            <a:r>
              <a:rPr u="none" spc="-30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détail</a:t>
            </a:r>
            <a:r>
              <a:rPr u="none" spc="-30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dans</a:t>
            </a:r>
            <a:r>
              <a:rPr u="none" spc="-30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le</a:t>
            </a:r>
            <a:r>
              <a:rPr u="none" spc="-35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chapitre</a:t>
            </a:r>
            <a:r>
              <a:rPr u="none" spc="-30" dirty="0">
                <a:solidFill>
                  <a:srgbClr val="333333"/>
                </a:solidFill>
              </a:rPr>
              <a:t> </a:t>
            </a:r>
            <a:r>
              <a:rPr u="none" spc="-10" dirty="0"/>
              <a:t>Gousses </a:t>
            </a:r>
            <a:r>
              <a:rPr u="none" spc="-10" dirty="0">
                <a:solidFill>
                  <a:srgbClr val="333333"/>
                </a:solidFill>
              </a:rPr>
              <a:t>) </a:t>
            </a:r>
            <a:r>
              <a:rPr u="none" spc="75" dirty="0">
                <a:solidFill>
                  <a:srgbClr val="333333"/>
                </a:solidFill>
              </a:rPr>
              <a:t>de</a:t>
            </a:r>
            <a:r>
              <a:rPr u="none" spc="-85" dirty="0">
                <a:solidFill>
                  <a:srgbClr val="333333"/>
                </a:solidFill>
              </a:rPr>
              <a:t> </a:t>
            </a:r>
            <a:r>
              <a:rPr u="none" spc="55" dirty="0">
                <a:solidFill>
                  <a:srgbClr val="333333"/>
                </a:solidFill>
              </a:rPr>
              <a:t>image</a:t>
            </a:r>
            <a:r>
              <a:rPr u="none" spc="-80" dirty="0">
                <a:solidFill>
                  <a:srgbClr val="333333"/>
                </a:solidFill>
              </a:rPr>
              <a:t> </a:t>
            </a:r>
            <a:r>
              <a:rPr u="none" spc="265" dirty="0">
                <a:latin typeface="Tahoma"/>
                <a:cs typeface="Tahoma"/>
              </a:rPr>
              <a:t>traefik/whoami:v1.10</a:t>
            </a:r>
            <a:endParaRPr sz="2150" dirty="0">
              <a:latin typeface="Tahoma"/>
              <a:cs typeface="Tahoma"/>
            </a:endParaRPr>
          </a:p>
          <a:p>
            <a:pPr marL="370840">
              <a:lnSpc>
                <a:spcPct val="100000"/>
              </a:lnSpc>
              <a:spcBef>
                <a:spcPts val="1380"/>
              </a:spcBef>
            </a:pPr>
            <a:r>
              <a:rPr u="none" spc="100" dirty="0">
                <a:solidFill>
                  <a:srgbClr val="333333"/>
                </a:solidFill>
              </a:rPr>
              <a:t>et</a:t>
            </a:r>
            <a:r>
              <a:rPr u="none" spc="15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références</a:t>
            </a:r>
            <a:r>
              <a:rPr u="none" spc="15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le</a:t>
            </a:r>
            <a:r>
              <a:rPr u="none" spc="15" dirty="0">
                <a:solidFill>
                  <a:srgbClr val="333333"/>
                </a:solidFill>
              </a:rPr>
              <a:t> </a:t>
            </a:r>
            <a:r>
              <a:rPr u="none" spc="100" dirty="0">
                <a:latin typeface="Tahoma"/>
                <a:cs typeface="Tahoma"/>
              </a:rPr>
              <a:t>80</a:t>
            </a:r>
            <a:r>
              <a:rPr u="none" spc="-10" dirty="0">
                <a:latin typeface="Tahoma"/>
                <a:cs typeface="Tahoma"/>
              </a:rPr>
              <a:t> </a:t>
            </a:r>
            <a:r>
              <a:rPr u="none" dirty="0">
                <a:solidFill>
                  <a:srgbClr val="333333"/>
                </a:solidFill>
              </a:rPr>
              <a:t>port</a:t>
            </a:r>
            <a:r>
              <a:rPr u="none" spc="15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de</a:t>
            </a:r>
            <a:r>
              <a:rPr u="none" spc="15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le</a:t>
            </a:r>
            <a:r>
              <a:rPr u="none" spc="15" dirty="0">
                <a:solidFill>
                  <a:srgbClr val="333333"/>
                </a:solidFill>
              </a:rPr>
              <a:t> </a:t>
            </a:r>
            <a:r>
              <a:rPr u="none" dirty="0" err="1">
                <a:solidFill>
                  <a:srgbClr val="333333"/>
                </a:solidFill>
              </a:rPr>
              <a:t>créé</a:t>
            </a:r>
            <a:r>
              <a:rPr u="none" spc="15" dirty="0">
                <a:solidFill>
                  <a:srgbClr val="333333"/>
                </a:solidFill>
              </a:rPr>
              <a:t> </a:t>
            </a:r>
            <a:r>
              <a:rPr lang="fr-FR" u="none" spc="-10" dirty="0">
                <a:solidFill>
                  <a:srgbClr val="333333"/>
                </a:solidFill>
              </a:rPr>
              <a:t>Container</a:t>
            </a:r>
            <a:endParaRPr u="none" spc="-10" dirty="0">
              <a:solidFill>
                <a:srgbClr val="333333"/>
              </a:solidFill>
            </a:endParaRPr>
          </a:p>
          <a:p>
            <a:pPr marL="751840">
              <a:lnSpc>
                <a:spcPct val="100000"/>
              </a:lnSpc>
              <a:spcBef>
                <a:spcPts val="1405"/>
              </a:spcBef>
            </a:pPr>
            <a:r>
              <a:rPr sz="2150" i="1" u="none" dirty="0">
                <a:latin typeface="Trebuchet MS"/>
                <a:cs typeface="Trebuchet MS"/>
              </a:rPr>
              <a:t>"références"</a:t>
            </a:r>
            <a:r>
              <a:rPr sz="2150" i="1" u="none" spc="10" dirty="0">
                <a:latin typeface="Trebuchet MS"/>
                <a:cs typeface="Trebuchet MS"/>
              </a:rPr>
              <a:t> </a:t>
            </a:r>
            <a:r>
              <a:rPr u="none" dirty="0">
                <a:solidFill>
                  <a:srgbClr val="333333"/>
                </a:solidFill>
              </a:rPr>
              <a:t>permettre</a:t>
            </a:r>
            <a:r>
              <a:rPr u="none" spc="25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le</a:t>
            </a:r>
            <a:r>
              <a:rPr u="none" spc="30" dirty="0">
                <a:solidFill>
                  <a:srgbClr val="333333"/>
                </a:solidFill>
              </a:rPr>
              <a:t> </a:t>
            </a:r>
            <a:r>
              <a:rPr u="none" spc="105" dirty="0">
                <a:solidFill>
                  <a:srgbClr val="333333"/>
                </a:solidFill>
              </a:rPr>
              <a:t>utiliser</a:t>
            </a:r>
            <a:r>
              <a:rPr u="none" spc="25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de</a:t>
            </a:r>
            <a:r>
              <a:rPr u="none" spc="30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ce</a:t>
            </a:r>
            <a:r>
              <a:rPr u="none" spc="25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port</a:t>
            </a:r>
            <a:r>
              <a:rPr u="none" spc="30" dirty="0">
                <a:solidFill>
                  <a:srgbClr val="333333"/>
                </a:solidFill>
              </a:rPr>
              <a:t> </a:t>
            </a:r>
            <a:r>
              <a:rPr u="none" spc="-10" dirty="0">
                <a:solidFill>
                  <a:srgbClr val="333333"/>
                </a:solidFill>
              </a:rPr>
              <a:t>plus tard</a:t>
            </a:r>
            <a:endParaRPr sz="2150" dirty="0">
              <a:latin typeface="Trebuchet MS"/>
              <a:cs typeface="Trebuchet MS"/>
            </a:endParaRPr>
          </a:p>
          <a:p>
            <a:pPr marL="751840">
              <a:lnSpc>
                <a:spcPct val="100000"/>
              </a:lnSpc>
              <a:spcBef>
                <a:spcPts val="1220"/>
              </a:spcBef>
            </a:pPr>
            <a:r>
              <a:rPr u="none" spc="85" dirty="0">
                <a:solidFill>
                  <a:srgbClr val="333333"/>
                </a:solidFill>
              </a:rPr>
              <a:t>Ne </a:t>
            </a:r>
            <a:r>
              <a:rPr u="none" spc="95" dirty="0">
                <a:solidFill>
                  <a:srgbClr val="333333"/>
                </a:solidFill>
              </a:rPr>
              <a:t>pas </a:t>
            </a:r>
            <a:r>
              <a:rPr u="none" dirty="0">
                <a:solidFill>
                  <a:srgbClr val="333333"/>
                </a:solidFill>
              </a:rPr>
              <a:t>spécifier </a:t>
            </a:r>
            <a:r>
              <a:rPr u="none" spc="65" dirty="0">
                <a:solidFill>
                  <a:srgbClr val="333333"/>
                </a:solidFill>
              </a:rPr>
              <a:t>de </a:t>
            </a:r>
            <a:r>
              <a:rPr u="none" dirty="0">
                <a:solidFill>
                  <a:srgbClr val="333333"/>
                </a:solidFill>
              </a:rPr>
              <a:t>port</a:t>
            </a:r>
            <a:r>
              <a:rPr u="none" spc="5" dirty="0">
                <a:solidFill>
                  <a:srgbClr val="333333"/>
                </a:solidFill>
              </a:rPr>
              <a:t> </a:t>
            </a:r>
            <a:r>
              <a:rPr u="none" spc="60" dirty="0">
                <a:solidFill>
                  <a:srgbClr val="333333"/>
                </a:solidFill>
              </a:rPr>
              <a:t>ne pas </a:t>
            </a:r>
            <a:r>
              <a:rPr u="none" dirty="0">
                <a:solidFill>
                  <a:srgbClr val="333333"/>
                </a:solidFill>
              </a:rPr>
              <a:t>empêcher le port </a:t>
            </a:r>
            <a:r>
              <a:rPr u="none" spc="75" dirty="0">
                <a:solidFill>
                  <a:srgbClr val="333333"/>
                </a:solidFill>
              </a:rPr>
              <a:t>de</a:t>
            </a:r>
            <a:r>
              <a:rPr u="none" spc="5" dirty="0">
                <a:solidFill>
                  <a:srgbClr val="333333"/>
                </a:solidFill>
              </a:rPr>
              <a:t> </a:t>
            </a:r>
            <a:r>
              <a:rPr u="none" spc="50" dirty="0">
                <a:solidFill>
                  <a:srgbClr val="333333"/>
                </a:solidFill>
              </a:rPr>
              <a:t>être</a:t>
            </a:r>
            <a:r>
              <a:rPr u="none" dirty="0">
                <a:solidFill>
                  <a:srgbClr val="333333"/>
                </a:solidFill>
              </a:rPr>
              <a:t> </a:t>
            </a:r>
            <a:r>
              <a:rPr u="none" spc="-10" dirty="0">
                <a:solidFill>
                  <a:srgbClr val="333333"/>
                </a:solidFill>
              </a:rPr>
              <a:t>accessible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96924" y="571563"/>
            <a:ext cx="8023226" cy="558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ORDRE DU JOUR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1866899"/>
            <a:ext cx="95250" cy="9524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2343149"/>
            <a:ext cx="95250" cy="9524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2828924"/>
            <a:ext cx="95250" cy="9524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3305174"/>
            <a:ext cx="95250" cy="95249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1177924" y="1574164"/>
            <a:ext cx="8175626" cy="1905265"/>
          </a:xfrm>
          <a:prstGeom prst="rect">
            <a:avLst/>
          </a:prstGeom>
        </p:spPr>
        <p:txBody>
          <a:bodyPr vert="horz" wrap="square" lIns="0" tIns="1689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30"/>
              </a:spcBef>
            </a:pPr>
            <a:r>
              <a:rPr lang="fr-FR" sz="2100" spc="50" dirty="0">
                <a:solidFill>
                  <a:srgbClr val="333333"/>
                </a:solidFill>
                <a:latin typeface="Trebuchet MS"/>
                <a:cs typeface="Trebuchet MS"/>
              </a:rPr>
              <a:t>Container</a:t>
            </a:r>
            <a:r>
              <a:rPr sz="2100" spc="-8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0" dirty="0">
                <a:solidFill>
                  <a:srgbClr val="333333"/>
                </a:solidFill>
                <a:latin typeface="Trebuchet MS"/>
                <a:cs typeface="Trebuchet MS"/>
              </a:rPr>
              <a:t>rappels</a:t>
            </a:r>
            <a:endParaRPr sz="2100" dirty="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230"/>
              </a:spcBef>
            </a:pPr>
            <a:r>
              <a:rPr sz="2100" spc="60" dirty="0">
                <a:solidFill>
                  <a:srgbClr val="333333"/>
                </a:solidFill>
                <a:latin typeface="Trebuchet MS"/>
                <a:cs typeface="Trebuchet MS"/>
              </a:rPr>
              <a:t>Conteneurs</a:t>
            </a:r>
            <a:r>
              <a:rPr sz="2100" spc="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sans</a:t>
            </a:r>
            <a:r>
              <a:rPr sz="2100" spc="2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orchestration</a:t>
            </a:r>
            <a:endParaRPr sz="2100" dirty="0">
              <a:latin typeface="Trebuchet MS"/>
              <a:cs typeface="Trebuchet MS"/>
            </a:endParaRPr>
          </a:p>
          <a:p>
            <a:pPr marL="12700" marR="1420495">
              <a:lnSpc>
                <a:spcPct val="148800"/>
              </a:lnSpc>
              <a:spcBef>
                <a:spcPts val="75"/>
              </a:spcBef>
            </a:pPr>
            <a:r>
              <a:rPr sz="2100" spc="10" dirty="0">
                <a:solidFill>
                  <a:srgbClr val="333333"/>
                </a:solidFill>
                <a:latin typeface="Trebuchet MS"/>
                <a:cs typeface="Trebuchet MS"/>
              </a:rPr>
              <a:t>Orchestrateur</a:t>
            </a:r>
            <a:r>
              <a:rPr sz="2100" spc="38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fonctionnalités </a:t>
            </a:r>
            <a:r>
              <a:rPr sz="2100" spc="50" dirty="0">
                <a:solidFill>
                  <a:srgbClr val="333333"/>
                </a:solidFill>
                <a:latin typeface="Trebuchet MS"/>
                <a:cs typeface="Trebuchet MS"/>
              </a:rPr>
              <a:t>de Kubernetes</a:t>
            </a:r>
            <a:endParaRPr sz="2100" dirty="0">
              <a:latin typeface="Trebuchet MS"/>
              <a:cs typeface="Trebuchet MS"/>
            </a:endParaRPr>
          </a:p>
          <a:p>
            <a:pPr marL="12700" marR="1050925">
              <a:lnSpc>
                <a:spcPts val="3820"/>
              </a:lnSpc>
              <a:spcBef>
                <a:spcPts val="75"/>
              </a:spcBef>
            </a:pPr>
            <a:r>
              <a:rPr sz="2100" spc="60" dirty="0">
                <a:solidFill>
                  <a:srgbClr val="333333"/>
                </a:solidFill>
                <a:latin typeface="Trebuchet MS"/>
                <a:cs typeface="Trebuchet MS"/>
              </a:rPr>
              <a:t>Kubernetes</a:t>
            </a:r>
            <a:r>
              <a:rPr sz="2100" spc="-5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35" dirty="0">
                <a:solidFill>
                  <a:srgbClr val="333333"/>
                </a:solidFill>
                <a:latin typeface="Trebuchet MS"/>
                <a:cs typeface="Trebuchet MS"/>
              </a:rPr>
              <a:t>distributions </a:t>
            </a:r>
            <a:r>
              <a:rPr sz="2100" spc="55" dirty="0">
                <a:solidFill>
                  <a:srgbClr val="333333"/>
                </a:solidFill>
                <a:latin typeface="Trebuchet MS"/>
                <a:cs typeface="Trebuchet MS"/>
              </a:rPr>
              <a:t>Versions</a:t>
            </a:r>
            <a:endParaRPr sz="2100" dirty="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09624" y="2105024"/>
            <a:ext cx="12211050" cy="9525"/>
          </a:xfrm>
          <a:custGeom>
            <a:avLst/>
            <a:gdLst/>
            <a:ahLst/>
            <a:cxnLst/>
            <a:rect l="l" t="t" r="r" b="b"/>
            <a:pathLst>
              <a:path w="12211050" h="9525">
                <a:moveTo>
                  <a:pt x="12211049" y="9524"/>
                </a:moveTo>
                <a:lnTo>
                  <a:pt x="0" y="9524"/>
                </a:lnTo>
                <a:lnTo>
                  <a:pt x="0" y="0"/>
                </a:lnTo>
                <a:lnTo>
                  <a:pt x="12211049" y="0"/>
                </a:lnTo>
                <a:lnTo>
                  <a:pt x="12211049" y="952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809624" y="2105024"/>
            <a:ext cx="12211050" cy="447675"/>
            <a:chOff x="809624" y="2105024"/>
            <a:chExt cx="12211050" cy="447675"/>
          </a:xfrm>
        </p:grpSpPr>
        <p:sp>
          <p:nvSpPr>
            <p:cNvPr id="4" name="object 4"/>
            <p:cNvSpPr/>
            <p:nvPr/>
          </p:nvSpPr>
          <p:spPr>
            <a:xfrm>
              <a:off x="809612" y="2105024"/>
              <a:ext cx="12211050" cy="447675"/>
            </a:xfrm>
            <a:custGeom>
              <a:avLst/>
              <a:gdLst/>
              <a:ahLst/>
              <a:cxnLst/>
              <a:rect l="l" t="t" r="r" b="b"/>
              <a:pathLst>
                <a:path w="12211050" h="447675">
                  <a:moveTo>
                    <a:pt x="12211050" y="0"/>
                  </a:moveTo>
                  <a:lnTo>
                    <a:pt x="12201525" y="0"/>
                  </a:lnTo>
                  <a:lnTo>
                    <a:pt x="12201525" y="438150"/>
                  </a:lnTo>
                  <a:lnTo>
                    <a:pt x="0" y="438150"/>
                  </a:lnTo>
                  <a:lnTo>
                    <a:pt x="0" y="447675"/>
                  </a:lnTo>
                  <a:lnTo>
                    <a:pt x="12201525" y="447675"/>
                  </a:lnTo>
                  <a:lnTo>
                    <a:pt x="12211050" y="447675"/>
                  </a:lnTo>
                  <a:lnTo>
                    <a:pt x="12211050" y="438150"/>
                  </a:lnTo>
                  <a:lnTo>
                    <a:pt x="12211050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09624" y="2105024"/>
              <a:ext cx="9525" cy="447675"/>
            </a:xfrm>
            <a:custGeom>
              <a:avLst/>
              <a:gdLst/>
              <a:ahLst/>
              <a:cxnLst/>
              <a:rect l="l" t="t" r="r" b="b"/>
              <a:pathLst>
                <a:path w="9525" h="447675">
                  <a:moveTo>
                    <a:pt x="0" y="447674"/>
                  </a:moveTo>
                  <a:lnTo>
                    <a:pt x="0" y="0"/>
                  </a:lnTo>
                  <a:lnTo>
                    <a:pt x="9524" y="9524"/>
                  </a:lnTo>
                  <a:lnTo>
                    <a:pt x="9524" y="438149"/>
                  </a:lnTo>
                  <a:lnTo>
                    <a:pt x="0" y="447674"/>
                  </a:lnTo>
                  <a:close/>
                </a:path>
              </a:pathLst>
            </a:custGeom>
            <a:solidFill>
              <a:srgbClr val="ED21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/>
          <p:nvPr/>
        </p:nvSpPr>
        <p:spPr>
          <a:xfrm>
            <a:off x="809624" y="3371849"/>
            <a:ext cx="12211050" cy="9525"/>
          </a:xfrm>
          <a:custGeom>
            <a:avLst/>
            <a:gdLst/>
            <a:ahLst/>
            <a:cxnLst/>
            <a:rect l="l" t="t" r="r" b="b"/>
            <a:pathLst>
              <a:path w="12211050" h="9525">
                <a:moveTo>
                  <a:pt x="12211049" y="9524"/>
                </a:moveTo>
                <a:lnTo>
                  <a:pt x="0" y="9524"/>
                </a:lnTo>
                <a:lnTo>
                  <a:pt x="0" y="0"/>
                </a:lnTo>
                <a:lnTo>
                  <a:pt x="12211049" y="0"/>
                </a:lnTo>
                <a:lnTo>
                  <a:pt x="12211049" y="952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" name="object 7"/>
          <p:cNvGrpSpPr/>
          <p:nvPr/>
        </p:nvGrpSpPr>
        <p:grpSpPr>
          <a:xfrm>
            <a:off x="809624" y="3371849"/>
            <a:ext cx="12211050" cy="447675"/>
            <a:chOff x="809624" y="3371849"/>
            <a:chExt cx="12211050" cy="447675"/>
          </a:xfrm>
        </p:grpSpPr>
        <p:sp>
          <p:nvSpPr>
            <p:cNvPr id="8" name="object 8"/>
            <p:cNvSpPr/>
            <p:nvPr/>
          </p:nvSpPr>
          <p:spPr>
            <a:xfrm>
              <a:off x="809612" y="3371849"/>
              <a:ext cx="12211050" cy="447675"/>
            </a:xfrm>
            <a:custGeom>
              <a:avLst/>
              <a:gdLst/>
              <a:ahLst/>
              <a:cxnLst/>
              <a:rect l="l" t="t" r="r" b="b"/>
              <a:pathLst>
                <a:path w="12211050" h="447675">
                  <a:moveTo>
                    <a:pt x="12211050" y="0"/>
                  </a:moveTo>
                  <a:lnTo>
                    <a:pt x="12201525" y="0"/>
                  </a:lnTo>
                  <a:lnTo>
                    <a:pt x="12201525" y="438150"/>
                  </a:lnTo>
                  <a:lnTo>
                    <a:pt x="0" y="438150"/>
                  </a:lnTo>
                  <a:lnTo>
                    <a:pt x="0" y="447675"/>
                  </a:lnTo>
                  <a:lnTo>
                    <a:pt x="12201525" y="447675"/>
                  </a:lnTo>
                  <a:lnTo>
                    <a:pt x="12211050" y="447675"/>
                  </a:lnTo>
                  <a:lnTo>
                    <a:pt x="12211050" y="438150"/>
                  </a:lnTo>
                  <a:lnTo>
                    <a:pt x="12211050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809624" y="3371849"/>
              <a:ext cx="9525" cy="447675"/>
            </a:xfrm>
            <a:custGeom>
              <a:avLst/>
              <a:gdLst/>
              <a:ahLst/>
              <a:cxnLst/>
              <a:rect l="l" t="t" r="r" b="b"/>
              <a:pathLst>
                <a:path w="9525" h="447675">
                  <a:moveTo>
                    <a:pt x="0" y="447674"/>
                  </a:moveTo>
                  <a:lnTo>
                    <a:pt x="0" y="0"/>
                  </a:lnTo>
                  <a:lnTo>
                    <a:pt x="9524" y="9524"/>
                  </a:lnTo>
                  <a:lnTo>
                    <a:pt x="9524" y="438149"/>
                  </a:lnTo>
                  <a:lnTo>
                    <a:pt x="0" y="447674"/>
                  </a:lnTo>
                  <a:close/>
                </a:path>
              </a:pathLst>
            </a:custGeom>
            <a:solidFill>
              <a:srgbClr val="ED21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81465" y="3499218"/>
              <a:ext cx="103240" cy="198704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5" dirty="0"/>
              <a:t>'KUBECTL</a:t>
            </a:r>
            <a:r>
              <a:rPr spc="-75" dirty="0"/>
              <a:t> </a:t>
            </a:r>
            <a:r>
              <a:rPr dirty="0"/>
              <a:t>COURIR'</a:t>
            </a:r>
            <a:r>
              <a:rPr spc="-75" dirty="0"/>
              <a:t> </a:t>
            </a:r>
            <a:r>
              <a:rPr spc="-80" dirty="0"/>
              <a:t>EXEMPLES</a:t>
            </a:r>
          </a:p>
        </p:txBody>
      </p:sp>
      <p:pic>
        <p:nvPicPr>
          <p:cNvPr id="12" name="object 1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33449" y="1647824"/>
            <a:ext cx="95250" cy="95249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1465" y="2232393"/>
            <a:ext cx="103240" cy="198704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33449" y="2914649"/>
            <a:ext cx="95250" cy="95249"/>
          </a:xfrm>
          <a:prstGeom prst="rect">
            <a:avLst/>
          </a:prstGeom>
        </p:spPr>
      </p:pic>
      <p:sp>
        <p:nvSpPr>
          <p:cNvPr id="15" name="object 1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97485" rIns="0" bIns="0" rtlCol="0">
            <a:spAutoFit/>
          </a:bodyPr>
          <a:lstStyle/>
          <a:p>
            <a:pPr marL="371475">
              <a:lnSpc>
                <a:spcPct val="100000"/>
              </a:lnSpc>
              <a:spcBef>
                <a:spcPts val="100"/>
              </a:spcBef>
            </a:pPr>
            <a:r>
              <a:rPr u="none" dirty="0">
                <a:solidFill>
                  <a:srgbClr val="333333"/>
                </a:solidFill>
              </a:rPr>
              <a:t>Démarrer </a:t>
            </a:r>
            <a:r>
              <a:rPr u="none" spc="65" dirty="0">
                <a:solidFill>
                  <a:srgbClr val="333333"/>
                </a:solidFill>
              </a:rPr>
              <a:t>un</a:t>
            </a:r>
            <a:r>
              <a:rPr u="none" spc="5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célibataire</a:t>
            </a:r>
            <a:r>
              <a:rPr u="none" spc="5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exemple</a:t>
            </a:r>
            <a:r>
              <a:rPr u="none" spc="5" dirty="0">
                <a:solidFill>
                  <a:srgbClr val="333333"/>
                </a:solidFill>
              </a:rPr>
              <a:t> </a:t>
            </a:r>
            <a:r>
              <a:rPr u="none" spc="75" dirty="0">
                <a:solidFill>
                  <a:srgbClr val="333333"/>
                </a:solidFill>
              </a:rPr>
              <a:t>depuis</a:t>
            </a:r>
            <a:r>
              <a:rPr u="none" spc="5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le </a:t>
            </a:r>
            <a:r>
              <a:rPr u="none" spc="250" dirty="0">
                <a:latin typeface="Tahoma"/>
                <a:cs typeface="Tahoma"/>
              </a:rPr>
              <a:t>nginx</a:t>
            </a:r>
            <a:r>
              <a:rPr u="none" spc="-15" dirty="0">
                <a:latin typeface="Tahoma"/>
                <a:cs typeface="Tahoma"/>
              </a:rPr>
              <a:t> </a:t>
            </a:r>
            <a:r>
              <a:rPr u="none" spc="45" dirty="0">
                <a:solidFill>
                  <a:srgbClr val="333333"/>
                </a:solidFill>
              </a:rPr>
              <a:t>image</a:t>
            </a:r>
          </a:p>
          <a:p>
            <a:pPr>
              <a:lnSpc>
                <a:spcPct val="100000"/>
              </a:lnSpc>
              <a:spcBef>
                <a:spcPts val="290"/>
              </a:spcBef>
            </a:pPr>
            <a:endParaRPr u="none" spc="45" dirty="0">
              <a:solidFill>
                <a:srgbClr val="333333"/>
              </a:solidFill>
            </a:endParaRPr>
          </a:p>
          <a:p>
            <a:pPr marL="394970">
              <a:lnSpc>
                <a:spcPct val="100000"/>
              </a:lnSpc>
            </a:pPr>
            <a:r>
              <a:rPr sz="1650" u="none" spc="245" dirty="0">
                <a:solidFill>
                  <a:srgbClr val="000000"/>
                </a:solidFill>
                <a:latin typeface="Tahoma"/>
                <a:cs typeface="Tahoma"/>
              </a:rPr>
              <a:t>kubectl</a:t>
            </a:r>
            <a:r>
              <a:rPr sz="1650" u="none" spc="480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1650" u="none" spc="170" dirty="0">
                <a:solidFill>
                  <a:srgbClr val="000000"/>
                </a:solidFill>
                <a:latin typeface="Tahoma"/>
                <a:cs typeface="Tahoma"/>
              </a:rPr>
              <a:t>courir</a:t>
            </a:r>
            <a:r>
              <a:rPr sz="1650" u="none" spc="480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1650" u="none" spc="195" dirty="0">
                <a:solidFill>
                  <a:srgbClr val="000000"/>
                </a:solidFill>
                <a:latin typeface="Tahoma"/>
                <a:cs typeface="Tahoma"/>
              </a:rPr>
              <a:t>nginx</a:t>
            </a:r>
            <a:r>
              <a:rPr sz="1650" u="none" spc="480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1650" u="none" spc="140" dirty="0">
                <a:solidFill>
                  <a:srgbClr val="ED9900"/>
                </a:solidFill>
                <a:latin typeface="Tahoma"/>
                <a:cs typeface="Tahoma"/>
              </a:rPr>
              <a:t>-- </a:t>
            </a:r>
            <a:r>
              <a:rPr sz="1650" u="none" spc="175" dirty="0">
                <a:solidFill>
                  <a:srgbClr val="ED9900"/>
                </a:solidFill>
                <a:latin typeface="Tahoma"/>
                <a:cs typeface="Tahoma"/>
              </a:rPr>
              <a:t>image </a:t>
            </a:r>
            <a:r>
              <a:rPr sz="1650" u="none" spc="175" dirty="0">
                <a:solidFill>
                  <a:srgbClr val="996E3A"/>
                </a:solidFill>
                <a:latin typeface="Tahoma"/>
                <a:cs typeface="Tahoma"/>
              </a:rPr>
              <a:t>= </a:t>
            </a:r>
            <a:r>
              <a:rPr sz="1650" u="none" spc="175" dirty="0">
                <a:solidFill>
                  <a:srgbClr val="000000"/>
                </a:solidFill>
                <a:latin typeface="Tahoma"/>
                <a:cs typeface="Tahoma"/>
              </a:rPr>
              <a:t>nginx:1.25</a:t>
            </a:r>
            <a:endParaRPr sz="1650" dirty="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755"/>
              </a:spcBef>
            </a:pPr>
            <a:endParaRPr sz="1650" dirty="0">
              <a:latin typeface="Tahoma"/>
              <a:cs typeface="Tahoma"/>
            </a:endParaRPr>
          </a:p>
          <a:p>
            <a:pPr marL="371475">
              <a:lnSpc>
                <a:spcPct val="100000"/>
              </a:lnSpc>
            </a:pPr>
            <a:r>
              <a:rPr u="none" dirty="0">
                <a:solidFill>
                  <a:srgbClr val="333333"/>
                </a:solidFill>
              </a:rPr>
              <a:t>Commencer</a:t>
            </a:r>
            <a:r>
              <a:rPr u="none" spc="-10" dirty="0">
                <a:solidFill>
                  <a:srgbClr val="333333"/>
                </a:solidFill>
              </a:rPr>
              <a:t> </a:t>
            </a:r>
            <a:r>
              <a:rPr u="none" spc="65" dirty="0">
                <a:solidFill>
                  <a:srgbClr val="333333"/>
                </a:solidFill>
              </a:rPr>
              <a:t>un</a:t>
            </a:r>
            <a:r>
              <a:rPr u="none" spc="-5" dirty="0">
                <a:solidFill>
                  <a:srgbClr val="333333"/>
                </a:solidFill>
              </a:rPr>
              <a:t> </a:t>
            </a:r>
            <a:r>
              <a:rPr u="none" spc="310" dirty="0">
                <a:latin typeface="Tahoma"/>
                <a:cs typeface="Tahoma"/>
              </a:rPr>
              <a:t>noisette</a:t>
            </a:r>
            <a:r>
              <a:rPr u="none" spc="-30" dirty="0">
                <a:latin typeface="Tahoma"/>
                <a:cs typeface="Tahoma"/>
              </a:rPr>
              <a:t> </a:t>
            </a:r>
            <a:r>
              <a:rPr u="none" dirty="0">
                <a:solidFill>
                  <a:srgbClr val="333333"/>
                </a:solidFill>
              </a:rPr>
              <a:t>exemple</a:t>
            </a:r>
            <a:r>
              <a:rPr u="none" spc="-5" dirty="0">
                <a:solidFill>
                  <a:srgbClr val="333333"/>
                </a:solidFill>
              </a:rPr>
              <a:t> </a:t>
            </a:r>
            <a:r>
              <a:rPr u="none" spc="100" dirty="0">
                <a:solidFill>
                  <a:srgbClr val="333333"/>
                </a:solidFill>
              </a:rPr>
              <a:t>et</a:t>
            </a:r>
            <a:r>
              <a:rPr u="none" spc="-5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spécifie</a:t>
            </a:r>
            <a:r>
              <a:rPr u="none" spc="-5" dirty="0">
                <a:solidFill>
                  <a:srgbClr val="333333"/>
                </a:solidFill>
              </a:rPr>
              <a:t> </a:t>
            </a:r>
            <a:r>
              <a:rPr u="none" spc="60" dirty="0">
                <a:solidFill>
                  <a:srgbClr val="333333"/>
                </a:solidFill>
              </a:rPr>
              <a:t>environnement</a:t>
            </a:r>
            <a:r>
              <a:rPr u="none" spc="-5" dirty="0">
                <a:solidFill>
                  <a:srgbClr val="333333"/>
                </a:solidFill>
              </a:rPr>
              <a:t> </a:t>
            </a:r>
            <a:r>
              <a:rPr u="none" spc="-10" dirty="0">
                <a:solidFill>
                  <a:srgbClr val="333333"/>
                </a:solidFill>
              </a:rPr>
              <a:t>variables</a:t>
            </a:r>
          </a:p>
          <a:p>
            <a:pPr>
              <a:lnSpc>
                <a:spcPct val="100000"/>
              </a:lnSpc>
              <a:spcBef>
                <a:spcPts val="290"/>
              </a:spcBef>
            </a:pPr>
            <a:endParaRPr u="none" spc="-10" dirty="0">
              <a:solidFill>
                <a:srgbClr val="333333"/>
              </a:solidFill>
            </a:endParaRPr>
          </a:p>
          <a:p>
            <a:pPr marL="394970">
              <a:lnSpc>
                <a:spcPct val="100000"/>
              </a:lnSpc>
            </a:pPr>
            <a:r>
              <a:rPr sz="1650" u="none" spc="245" dirty="0">
                <a:solidFill>
                  <a:srgbClr val="000000"/>
                </a:solidFill>
                <a:latin typeface="Tahoma"/>
                <a:cs typeface="Tahoma"/>
              </a:rPr>
              <a:t>kubectl</a:t>
            </a:r>
            <a:r>
              <a:rPr sz="1650" u="none" spc="495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1650" u="none" spc="170" dirty="0">
                <a:solidFill>
                  <a:srgbClr val="000000"/>
                </a:solidFill>
                <a:latin typeface="Tahoma"/>
                <a:cs typeface="Tahoma"/>
              </a:rPr>
              <a:t>courir</a:t>
            </a:r>
            <a:r>
              <a:rPr sz="1650" u="none" spc="495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1650" u="none" spc="240" dirty="0">
                <a:solidFill>
                  <a:srgbClr val="000000"/>
                </a:solidFill>
                <a:latin typeface="Tahoma"/>
                <a:cs typeface="Tahoma"/>
              </a:rPr>
              <a:t>noisette</a:t>
            </a:r>
            <a:r>
              <a:rPr sz="1650" u="none" spc="-10" dirty="0">
                <a:solidFill>
                  <a:srgbClr val="000000"/>
                </a:solidFill>
                <a:latin typeface="Tahoma"/>
                <a:cs typeface="Tahoma"/>
              </a:rPr>
              <a:t>  </a:t>
            </a:r>
            <a:r>
              <a:rPr sz="1650" u="none" spc="140" dirty="0">
                <a:solidFill>
                  <a:srgbClr val="ED9900"/>
                </a:solidFill>
                <a:latin typeface="Tahoma"/>
                <a:cs typeface="Tahoma"/>
              </a:rPr>
              <a:t>-- </a:t>
            </a:r>
            <a:r>
              <a:rPr sz="1650" u="none" spc="204" dirty="0">
                <a:solidFill>
                  <a:srgbClr val="ED9900"/>
                </a:solidFill>
                <a:latin typeface="Tahoma"/>
                <a:cs typeface="Tahoma"/>
              </a:rPr>
              <a:t>image </a:t>
            </a:r>
            <a:r>
              <a:rPr sz="1650" u="none" spc="204" dirty="0">
                <a:solidFill>
                  <a:srgbClr val="996E3A"/>
                </a:solidFill>
                <a:latin typeface="Tahoma"/>
                <a:cs typeface="Tahoma"/>
              </a:rPr>
              <a:t>= </a:t>
            </a:r>
            <a:r>
              <a:rPr sz="1650" u="none" spc="204" dirty="0">
                <a:solidFill>
                  <a:srgbClr val="000000"/>
                </a:solidFill>
                <a:latin typeface="Tahoma"/>
                <a:cs typeface="Tahoma"/>
              </a:rPr>
              <a:t>hazelcast:5</a:t>
            </a:r>
            <a:r>
              <a:rPr sz="1650" u="none" spc="-5" dirty="0">
                <a:solidFill>
                  <a:srgbClr val="000000"/>
                </a:solidFill>
                <a:latin typeface="Tahoma"/>
                <a:cs typeface="Tahoma"/>
              </a:rPr>
              <a:t>  </a:t>
            </a:r>
            <a:r>
              <a:rPr sz="1650" u="none" spc="180" dirty="0">
                <a:solidFill>
                  <a:srgbClr val="ED9900"/>
                </a:solidFill>
                <a:latin typeface="Tahoma"/>
                <a:cs typeface="Tahoma"/>
              </a:rPr>
              <a:t>-- </a:t>
            </a:r>
            <a:r>
              <a:rPr sz="1650" u="none" spc="100" dirty="0">
                <a:solidFill>
                  <a:srgbClr val="ED9900"/>
                </a:solidFill>
                <a:latin typeface="Tahoma"/>
                <a:cs typeface="Tahoma"/>
              </a:rPr>
              <a:t>env </a:t>
            </a:r>
            <a:r>
              <a:rPr sz="1650" u="none" spc="100" dirty="0">
                <a:solidFill>
                  <a:srgbClr val="996E3A"/>
                </a:solidFill>
                <a:latin typeface="Tahoma"/>
                <a:cs typeface="Tahoma"/>
              </a:rPr>
              <a:t>= </a:t>
            </a:r>
            <a:r>
              <a:rPr sz="1650" u="none" spc="100" dirty="0">
                <a:solidFill>
                  <a:srgbClr val="669900"/>
                </a:solidFill>
                <a:latin typeface="Tahoma"/>
                <a:cs typeface="Tahoma"/>
              </a:rPr>
              <a:t>"DNS_DOMAIN=cluster"</a:t>
            </a:r>
            <a:endParaRPr sz="1650" dirty="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5" dirty="0"/>
              <a:t>'KUBECTL</a:t>
            </a:r>
            <a:r>
              <a:rPr spc="-120" dirty="0"/>
              <a:t> </a:t>
            </a:r>
            <a:r>
              <a:rPr spc="-110" dirty="0"/>
              <a:t>OBTENIR</a:t>
            </a:r>
            <a:r>
              <a:rPr spc="-120" dirty="0"/>
              <a:t> </a:t>
            </a:r>
            <a:r>
              <a:rPr spc="-90" dirty="0"/>
              <a:t>CONTENEURS ?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1647824"/>
            <a:ext cx="95250" cy="9524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177924" y="1339995"/>
            <a:ext cx="11511915" cy="180767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 marR="3769360">
              <a:lnSpc>
                <a:spcPct val="155800"/>
              </a:lnSpc>
              <a:spcBef>
                <a:spcPts val="40"/>
              </a:spcBef>
            </a:pP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Là</a:t>
            </a:r>
            <a:r>
              <a:rPr sz="2100" spc="-5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est</a:t>
            </a:r>
            <a:r>
              <a:rPr sz="2100" spc="-5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35" dirty="0">
                <a:solidFill>
                  <a:srgbClr val="333333"/>
                </a:solidFill>
                <a:latin typeface="Trebuchet MS"/>
                <a:cs typeface="Trebuchet MS"/>
              </a:rPr>
              <a:t>Non</a:t>
            </a:r>
            <a:r>
              <a:rPr sz="2100" spc="-5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310" dirty="0">
                <a:solidFill>
                  <a:srgbClr val="ED2137"/>
                </a:solidFill>
                <a:latin typeface="Tahoma"/>
                <a:cs typeface="Tahoma"/>
              </a:rPr>
              <a:t>kubectl</a:t>
            </a:r>
            <a:r>
              <a:rPr sz="2100" spc="-70" dirty="0">
                <a:solidFill>
                  <a:srgbClr val="ED2137"/>
                </a:solidFill>
                <a:latin typeface="Tahoma"/>
                <a:cs typeface="Tahoma"/>
              </a:rPr>
              <a:t> </a:t>
            </a:r>
            <a:r>
              <a:rPr sz="2100" spc="114" dirty="0">
                <a:solidFill>
                  <a:srgbClr val="333333"/>
                </a:solidFill>
                <a:latin typeface="Trebuchet MS"/>
                <a:cs typeface="Trebuchet MS"/>
              </a:rPr>
              <a:t>commande</a:t>
            </a:r>
            <a:r>
              <a:rPr sz="2100" spc="-5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à</a:t>
            </a:r>
            <a:r>
              <a:rPr sz="2100" spc="-5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20" dirty="0">
                <a:solidFill>
                  <a:srgbClr val="333333"/>
                </a:solidFill>
                <a:latin typeface="Trebuchet MS"/>
                <a:cs typeface="Trebuchet MS"/>
              </a:rPr>
              <a:t>liste</a:t>
            </a:r>
            <a:r>
              <a:rPr sz="2100" spc="-5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-5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0" dirty="0">
                <a:solidFill>
                  <a:srgbClr val="333333"/>
                </a:solidFill>
                <a:latin typeface="Trebuchet MS"/>
                <a:cs typeface="Trebuchet MS"/>
              </a:rPr>
              <a:t>lancé</a:t>
            </a:r>
            <a:r>
              <a:rPr sz="2100" spc="-5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conteneurs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​</a:t>
            </a:r>
            <a:r>
              <a:rPr sz="2100" spc="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plus petit</a:t>
            </a:r>
            <a:r>
              <a:rPr sz="2100" spc="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unité</a:t>
            </a:r>
            <a:r>
              <a:rPr sz="2100" spc="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est</a:t>
            </a:r>
            <a:r>
              <a:rPr sz="2100" spc="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lang="fr-FR" sz="2150" i="1" spc="65" dirty="0">
                <a:solidFill>
                  <a:srgbClr val="ED2137"/>
                </a:solidFill>
                <a:latin typeface="Trebuchet MS"/>
                <a:cs typeface="Trebuchet MS"/>
              </a:rPr>
              <a:t>POD</a:t>
            </a:r>
            <a:endParaRPr sz="2150" dirty="0">
              <a:latin typeface="Trebuchet MS"/>
              <a:cs typeface="Trebuchet MS"/>
            </a:endParaRPr>
          </a:p>
          <a:p>
            <a:pPr marL="12700" marR="5080">
              <a:lnSpc>
                <a:spcPts val="2250"/>
              </a:lnSpc>
              <a:spcBef>
                <a:spcPts val="1520"/>
              </a:spcBef>
              <a:tabLst>
                <a:tab pos="4419600" algn="l"/>
                <a:tab pos="5061585" algn="l"/>
                <a:tab pos="7475220" algn="l"/>
                <a:tab pos="8117840" algn="l"/>
              </a:tabLst>
            </a:pPr>
            <a:r>
              <a:rPr sz="2100" spc="85" dirty="0">
                <a:solidFill>
                  <a:srgbClr val="333333"/>
                </a:solidFill>
                <a:latin typeface="Trebuchet MS"/>
                <a:cs typeface="Trebuchet MS"/>
              </a:rPr>
              <a:t>Nous</a:t>
            </a:r>
            <a:r>
              <a:rPr sz="2100" spc="-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0" dirty="0">
                <a:solidFill>
                  <a:srgbClr val="333333"/>
                </a:solidFill>
                <a:latin typeface="Trebuchet MS"/>
                <a:cs typeface="Trebuchet MS"/>
              </a:rPr>
              <a:t>peut</a:t>
            </a:r>
            <a:r>
              <a:rPr sz="2100" spc="-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donc</a:t>
            </a:r>
            <a:r>
              <a:rPr sz="2100" spc="-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0" dirty="0">
                <a:solidFill>
                  <a:srgbClr val="333333"/>
                </a:solidFill>
                <a:latin typeface="Trebuchet MS"/>
                <a:cs typeface="Trebuchet MS"/>
              </a:rPr>
              <a:t>lancement</a:t>
            </a:r>
            <a:r>
              <a:rPr sz="2100" spc="-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300" dirty="0">
                <a:solidFill>
                  <a:srgbClr val="ED2137"/>
                </a:solidFill>
                <a:latin typeface="Tahoma"/>
                <a:cs typeface="Tahoma"/>
              </a:rPr>
              <a:t>kubectl</a:t>
            </a:r>
            <a:r>
              <a:rPr sz="2100" dirty="0">
                <a:solidFill>
                  <a:srgbClr val="ED2137"/>
                </a:solidFill>
                <a:latin typeface="Tahoma"/>
                <a:cs typeface="Tahoma"/>
              </a:rPr>
              <a:t> </a:t>
            </a:r>
            <a:r>
              <a:rPr sz="2100" spc="250" dirty="0">
                <a:solidFill>
                  <a:srgbClr val="ED2137"/>
                </a:solidFill>
                <a:latin typeface="Tahoma"/>
                <a:cs typeface="Tahoma"/>
              </a:rPr>
              <a:t>obtenir</a:t>
            </a:r>
            <a:r>
              <a:rPr sz="2100" dirty="0">
                <a:solidFill>
                  <a:srgbClr val="ED2137"/>
                </a:solidFill>
                <a:latin typeface="Tahoma"/>
                <a:cs typeface="Tahoma"/>
              </a:rPr>
              <a:t> </a:t>
            </a:r>
            <a:r>
              <a:rPr sz="2100" spc="150" dirty="0">
                <a:solidFill>
                  <a:srgbClr val="ED2137"/>
                </a:solidFill>
                <a:latin typeface="Tahoma"/>
                <a:cs typeface="Tahoma"/>
              </a:rPr>
              <a:t>capsules</a:t>
            </a:r>
            <a:r>
              <a:rPr sz="2100" spc="-95" dirty="0">
                <a:solidFill>
                  <a:srgbClr val="ED2137"/>
                </a:solidFill>
                <a:latin typeface="Tahoma"/>
                <a:cs typeface="Tahoma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(ou</a:t>
            </a:r>
            <a:r>
              <a:rPr sz="2100" spc="-7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300" dirty="0">
                <a:solidFill>
                  <a:srgbClr val="ED2137"/>
                </a:solidFill>
                <a:latin typeface="Tahoma"/>
                <a:cs typeface="Tahoma"/>
              </a:rPr>
              <a:t>kubectl</a:t>
            </a:r>
            <a:r>
              <a:rPr sz="2100" dirty="0">
                <a:solidFill>
                  <a:srgbClr val="ED2137"/>
                </a:solidFill>
                <a:latin typeface="Tahoma"/>
                <a:cs typeface="Tahoma"/>
              </a:rPr>
              <a:t> </a:t>
            </a:r>
            <a:r>
              <a:rPr sz="2100" spc="250" dirty="0">
                <a:solidFill>
                  <a:srgbClr val="ED2137"/>
                </a:solidFill>
                <a:latin typeface="Tahoma"/>
                <a:cs typeface="Tahoma"/>
              </a:rPr>
              <a:t>obtenir</a:t>
            </a:r>
            <a:r>
              <a:rPr sz="2100" dirty="0">
                <a:solidFill>
                  <a:srgbClr val="ED2137"/>
                </a:solidFill>
                <a:latin typeface="Tahoma"/>
                <a:cs typeface="Tahoma"/>
              </a:rPr>
              <a:t> </a:t>
            </a:r>
            <a:r>
              <a:rPr sz="2100" spc="100" dirty="0">
                <a:solidFill>
                  <a:srgbClr val="ED2137"/>
                </a:solidFill>
                <a:latin typeface="Tahoma"/>
                <a:cs typeface="Tahoma"/>
              </a:rPr>
              <a:t>po</a:t>
            </a:r>
            <a:r>
              <a:rPr sz="2100" spc="-90" dirty="0">
                <a:solidFill>
                  <a:srgbClr val="ED2137"/>
                </a:solidFill>
                <a:latin typeface="Tahoma"/>
                <a:cs typeface="Tahoma"/>
              </a:rPr>
              <a:t> </a:t>
            </a:r>
            <a:r>
              <a:rPr sz="2100" spc="85" dirty="0">
                <a:solidFill>
                  <a:srgbClr val="333333"/>
                </a:solidFill>
                <a:latin typeface="Trebuchet MS"/>
                <a:cs typeface="Trebuchet MS"/>
              </a:rPr>
              <a:t>en utilisant</a:t>
            </a:r>
            <a:r>
              <a:rPr sz="2100" spc="-6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-7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50" i="1" spc="95" dirty="0">
                <a:solidFill>
                  <a:srgbClr val="ED2137"/>
                </a:solidFill>
                <a:latin typeface="Trebuchet MS"/>
                <a:cs typeface="Trebuchet MS"/>
              </a:rPr>
              <a:t>Capsules</a:t>
            </a:r>
            <a:r>
              <a:rPr sz="2150" i="1" spc="-80" dirty="0">
                <a:solidFill>
                  <a:srgbClr val="ED2137"/>
                </a:solidFill>
                <a:latin typeface="Trebuchet MS"/>
                <a:cs typeface="Trebuchet MS"/>
              </a:rPr>
              <a:t> raccourci </a:t>
            </a:r>
            <a:r>
              <a:rPr sz="2100" spc="50" dirty="0">
                <a:solidFill>
                  <a:srgbClr val="333333"/>
                </a:solidFill>
                <a:latin typeface="Trebuchet MS"/>
                <a:cs typeface="Trebuchet MS"/>
              </a:rPr>
              <a:t>de ressource 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)</a:t>
            </a:r>
            <a:endParaRPr sz="2100" dirty="0">
              <a:latin typeface="Trebuchet MS"/>
              <a:cs typeface="Trebuchet MS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2152649"/>
            <a:ext cx="95250" cy="9524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2628899"/>
            <a:ext cx="95250" cy="95249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09624" y="1552574"/>
            <a:ext cx="12211050" cy="9525"/>
          </a:xfrm>
          <a:custGeom>
            <a:avLst/>
            <a:gdLst/>
            <a:ahLst/>
            <a:cxnLst/>
            <a:rect l="l" t="t" r="r" b="b"/>
            <a:pathLst>
              <a:path w="12211050" h="9525">
                <a:moveTo>
                  <a:pt x="12211049" y="9524"/>
                </a:moveTo>
                <a:lnTo>
                  <a:pt x="0" y="9524"/>
                </a:lnTo>
                <a:lnTo>
                  <a:pt x="0" y="0"/>
                </a:lnTo>
                <a:lnTo>
                  <a:pt x="12211049" y="0"/>
                </a:lnTo>
                <a:lnTo>
                  <a:pt x="12211049" y="952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809624" y="1552574"/>
            <a:ext cx="12211050" cy="923925"/>
            <a:chOff x="809624" y="1552574"/>
            <a:chExt cx="12211050" cy="923925"/>
          </a:xfrm>
        </p:grpSpPr>
        <p:sp>
          <p:nvSpPr>
            <p:cNvPr id="4" name="object 4"/>
            <p:cNvSpPr/>
            <p:nvPr/>
          </p:nvSpPr>
          <p:spPr>
            <a:xfrm>
              <a:off x="809612" y="1552574"/>
              <a:ext cx="12211050" cy="923925"/>
            </a:xfrm>
            <a:custGeom>
              <a:avLst/>
              <a:gdLst/>
              <a:ahLst/>
              <a:cxnLst/>
              <a:rect l="l" t="t" r="r" b="b"/>
              <a:pathLst>
                <a:path w="12211050" h="923925">
                  <a:moveTo>
                    <a:pt x="12211050" y="0"/>
                  </a:moveTo>
                  <a:lnTo>
                    <a:pt x="12201525" y="0"/>
                  </a:lnTo>
                  <a:lnTo>
                    <a:pt x="12201525" y="914400"/>
                  </a:lnTo>
                  <a:lnTo>
                    <a:pt x="0" y="914400"/>
                  </a:lnTo>
                  <a:lnTo>
                    <a:pt x="0" y="923925"/>
                  </a:lnTo>
                  <a:lnTo>
                    <a:pt x="12201525" y="923925"/>
                  </a:lnTo>
                  <a:lnTo>
                    <a:pt x="12211050" y="923925"/>
                  </a:lnTo>
                  <a:lnTo>
                    <a:pt x="12211050" y="914400"/>
                  </a:lnTo>
                  <a:lnTo>
                    <a:pt x="12211050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09624" y="1552574"/>
              <a:ext cx="9525" cy="923925"/>
            </a:xfrm>
            <a:custGeom>
              <a:avLst/>
              <a:gdLst/>
              <a:ahLst/>
              <a:cxnLst/>
              <a:rect l="l" t="t" r="r" b="b"/>
              <a:pathLst>
                <a:path w="9525" h="923925">
                  <a:moveTo>
                    <a:pt x="0" y="923924"/>
                  </a:moveTo>
                  <a:lnTo>
                    <a:pt x="0" y="0"/>
                  </a:lnTo>
                  <a:lnTo>
                    <a:pt x="9524" y="9524"/>
                  </a:lnTo>
                  <a:lnTo>
                    <a:pt x="9524" y="914399"/>
                  </a:lnTo>
                  <a:lnTo>
                    <a:pt x="0" y="923924"/>
                  </a:lnTo>
                  <a:close/>
                </a:path>
              </a:pathLst>
            </a:custGeom>
            <a:solidFill>
              <a:srgbClr val="ED21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81465" y="1679943"/>
              <a:ext cx="103240" cy="198704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0" dirty="0"/>
              <a:t>LISTE</a:t>
            </a:r>
            <a:r>
              <a:rPr spc="-175" dirty="0"/>
              <a:t> </a:t>
            </a:r>
            <a:r>
              <a:rPr spc="-20" dirty="0"/>
              <a:t>PODS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201737" y="1625600"/>
            <a:ext cx="2044064" cy="276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50" spc="245" dirty="0">
                <a:latin typeface="Tahoma"/>
                <a:cs typeface="Tahoma"/>
              </a:rPr>
              <a:t>kubectl</a:t>
            </a:r>
            <a:r>
              <a:rPr sz="1650" spc="475" dirty="0">
                <a:latin typeface="Tahoma"/>
                <a:cs typeface="Tahoma"/>
              </a:rPr>
              <a:t> </a:t>
            </a:r>
            <a:r>
              <a:rPr sz="1650" spc="215" dirty="0">
                <a:latin typeface="Tahoma"/>
                <a:cs typeface="Tahoma"/>
              </a:rPr>
              <a:t>obtenir</a:t>
            </a:r>
            <a:r>
              <a:rPr sz="1650" spc="475" dirty="0">
                <a:latin typeface="Tahoma"/>
                <a:cs typeface="Tahoma"/>
              </a:rPr>
              <a:t> </a:t>
            </a:r>
            <a:r>
              <a:rPr sz="1650" spc="100" dirty="0">
                <a:latin typeface="Tahoma"/>
                <a:cs typeface="Tahoma"/>
              </a:rPr>
              <a:t>capsules</a:t>
            </a:r>
            <a:endParaRPr sz="1650">
              <a:latin typeface="Tahoma"/>
              <a:cs typeface="Tahoma"/>
            </a:endParaRPr>
          </a:p>
        </p:txBody>
      </p:sp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930275" y="1891465"/>
          <a:ext cx="5991859" cy="1143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299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87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87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87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9943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40665">
                <a:tc>
                  <a:txBody>
                    <a:bodyPr/>
                    <a:lstStyle/>
                    <a:p>
                      <a:pPr marL="31750">
                        <a:lnSpc>
                          <a:spcPts val="1800"/>
                        </a:lnSpc>
                      </a:pPr>
                      <a:r>
                        <a:rPr sz="1650" spc="-20" dirty="0">
                          <a:latin typeface="Tahoma"/>
                          <a:cs typeface="Tahoma"/>
                        </a:rPr>
                        <a:t>NOM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41325">
                        <a:lnSpc>
                          <a:spcPts val="1800"/>
                        </a:lnSpc>
                      </a:pPr>
                      <a:r>
                        <a:rPr sz="1650" spc="-10" dirty="0">
                          <a:latin typeface="Tahoma"/>
                          <a:cs typeface="Tahoma"/>
                        </a:rPr>
                        <a:t>PRÊT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14960">
                        <a:lnSpc>
                          <a:spcPts val="1800"/>
                        </a:lnSpc>
                      </a:pPr>
                      <a:r>
                        <a:rPr sz="1650" spc="-10" dirty="0">
                          <a:latin typeface="Tahoma"/>
                          <a:cs typeface="Tahoma"/>
                        </a:rPr>
                        <a:t>STATUT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89230">
                        <a:lnSpc>
                          <a:spcPts val="1800"/>
                        </a:lnSpc>
                      </a:pPr>
                      <a:r>
                        <a:rPr sz="1650" spc="-10" dirty="0">
                          <a:latin typeface="Tahoma"/>
                          <a:cs typeface="Tahoma"/>
                        </a:rPr>
                        <a:t>REDÉMARRAGES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89230">
                        <a:lnSpc>
                          <a:spcPts val="1800"/>
                        </a:lnSpc>
                      </a:pPr>
                      <a:r>
                        <a:rPr sz="1650" spc="-25" dirty="0">
                          <a:latin typeface="Tahoma"/>
                          <a:cs typeface="Tahoma"/>
                        </a:rPr>
                        <a:t>ÂGE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9090">
                <a:tc>
                  <a:txBody>
                    <a:bodyPr/>
                    <a:lstStyle/>
                    <a:p>
                      <a:pPr marL="31750">
                        <a:lnSpc>
                          <a:spcPts val="1839"/>
                        </a:lnSpc>
                      </a:pPr>
                      <a:r>
                        <a:rPr sz="1650" spc="-10" dirty="0">
                          <a:latin typeface="Tahoma"/>
                          <a:cs typeface="Tahoma"/>
                        </a:rPr>
                        <a:t>qui suis-je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41325">
                        <a:lnSpc>
                          <a:spcPts val="1839"/>
                        </a:lnSpc>
                      </a:pPr>
                      <a:r>
                        <a:rPr sz="1650" spc="150" dirty="0">
                          <a:latin typeface="Tahoma"/>
                          <a:cs typeface="Tahoma"/>
                        </a:rPr>
                        <a:t>1/1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14960">
                        <a:lnSpc>
                          <a:spcPts val="1839"/>
                        </a:lnSpc>
                      </a:pPr>
                      <a:r>
                        <a:rPr sz="1650" spc="114" dirty="0">
                          <a:latin typeface="Tahoma"/>
                          <a:cs typeface="Tahoma"/>
                        </a:rPr>
                        <a:t>En cours d'exécution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89230">
                        <a:lnSpc>
                          <a:spcPts val="1839"/>
                        </a:lnSpc>
                      </a:pPr>
                      <a:r>
                        <a:rPr sz="1650" spc="40" dirty="0">
                          <a:latin typeface="Tahoma"/>
                          <a:cs typeface="Tahoma"/>
                        </a:rPr>
                        <a:t>0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89230">
                        <a:lnSpc>
                          <a:spcPts val="1839"/>
                        </a:lnSpc>
                      </a:pPr>
                      <a:r>
                        <a:rPr sz="1650" spc="-25" dirty="0">
                          <a:latin typeface="Tahoma"/>
                          <a:cs typeface="Tahoma"/>
                        </a:rPr>
                        <a:t>2 m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33449" y="3371849"/>
            <a:ext cx="95250" cy="95249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33449" y="3857624"/>
            <a:ext cx="95250" cy="95249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33449" y="4333874"/>
            <a:ext cx="95250" cy="95249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33449" y="4838699"/>
            <a:ext cx="95250" cy="95249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33449" y="5314949"/>
            <a:ext cx="95250" cy="95249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796924" y="2701925"/>
            <a:ext cx="11294745" cy="330109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Note,</a:t>
            </a:r>
            <a:r>
              <a:rPr sz="2100" spc="-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5" dirty="0">
                <a:solidFill>
                  <a:srgbClr val="333333"/>
                </a:solidFill>
                <a:latin typeface="Trebuchet MS"/>
                <a:cs typeface="Trebuchet MS"/>
              </a:rPr>
              <a:t>par</a:t>
            </a:r>
            <a:r>
              <a:rPr sz="2100" spc="-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20" dirty="0">
                <a:solidFill>
                  <a:srgbClr val="333333"/>
                </a:solidFill>
                <a:latin typeface="Trebuchet MS"/>
                <a:cs typeface="Trebuchet MS"/>
              </a:rPr>
              <a:t>par défaut,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-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suivant</a:t>
            </a:r>
            <a:r>
              <a:rPr sz="2100" spc="-2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5" dirty="0">
                <a:solidFill>
                  <a:srgbClr val="333333"/>
                </a:solidFill>
                <a:latin typeface="Trebuchet MS"/>
                <a:cs typeface="Trebuchet MS"/>
              </a:rPr>
              <a:t>informations</a:t>
            </a:r>
            <a:r>
              <a:rPr sz="2100" spc="-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sont</a:t>
            </a:r>
            <a:r>
              <a:rPr sz="2100" spc="-2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signalé :</a:t>
            </a:r>
            <a:endParaRPr sz="2100" dirty="0">
              <a:latin typeface="Trebuchet MS"/>
              <a:cs typeface="Trebuchet MS"/>
            </a:endParaRPr>
          </a:p>
          <a:p>
            <a:pPr marL="393065">
              <a:lnSpc>
                <a:spcPct val="100000"/>
              </a:lnSpc>
              <a:spcBef>
                <a:spcPts val="1680"/>
              </a:spcBef>
            </a:pP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-4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00" dirty="0">
                <a:solidFill>
                  <a:srgbClr val="333333"/>
                </a:solidFill>
                <a:latin typeface="Trebuchet MS"/>
                <a:cs typeface="Trebuchet MS"/>
              </a:rPr>
              <a:t>nom</a:t>
            </a:r>
            <a:r>
              <a:rPr sz="2100" spc="-4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de</a:t>
            </a:r>
            <a:r>
              <a:rPr sz="2100" spc="-4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-4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lang="fr-FR" sz="2100" spc="75" dirty="0">
                <a:solidFill>
                  <a:srgbClr val="ED2137"/>
                </a:solidFill>
                <a:latin typeface="Trebuchet MS"/>
                <a:cs typeface="Trebuchet MS"/>
              </a:rPr>
              <a:t>POD</a:t>
            </a:r>
            <a:endParaRPr sz="2100" dirty="0">
              <a:latin typeface="Trebuchet MS"/>
              <a:cs typeface="Trebuchet MS"/>
            </a:endParaRPr>
          </a:p>
          <a:p>
            <a:pPr marL="393065" marR="2009775">
              <a:lnSpc>
                <a:spcPct val="147300"/>
              </a:lnSpc>
              <a:spcBef>
                <a:spcPts val="35"/>
              </a:spcBef>
            </a:pP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05" dirty="0">
                <a:solidFill>
                  <a:srgbClr val="333333"/>
                </a:solidFill>
                <a:latin typeface="Trebuchet MS"/>
                <a:cs typeface="Trebuchet MS"/>
              </a:rPr>
              <a:t>nombre</a:t>
            </a:r>
            <a:r>
              <a:rPr sz="2100" spc="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de</a:t>
            </a:r>
            <a:r>
              <a:rPr sz="2100" spc="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50" i="1" dirty="0">
                <a:solidFill>
                  <a:srgbClr val="ED2137"/>
                </a:solidFill>
                <a:latin typeface="Trebuchet MS"/>
                <a:cs typeface="Trebuchet MS"/>
              </a:rPr>
              <a:t>prêt</a:t>
            </a:r>
            <a:r>
              <a:rPr sz="2150" i="1" spc="15" dirty="0">
                <a:solidFill>
                  <a:srgbClr val="ED2137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conteneurs</a:t>
            </a:r>
            <a:r>
              <a:rPr sz="2100" spc="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30" dirty="0">
                <a:solidFill>
                  <a:srgbClr val="333333"/>
                </a:solidFill>
                <a:latin typeface="Trebuchet MS"/>
                <a:cs typeface="Trebuchet MS"/>
              </a:rPr>
              <a:t>(un</a:t>
            </a:r>
            <a:r>
              <a:rPr sz="2100" spc="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lang="fr-FR" sz="2100" spc="100" dirty="0">
                <a:solidFill>
                  <a:srgbClr val="ED2137"/>
                </a:solidFill>
                <a:latin typeface="Trebuchet MS"/>
                <a:cs typeface="Trebuchet MS"/>
              </a:rPr>
              <a:t>POD</a:t>
            </a:r>
            <a:r>
              <a:rPr sz="2100" spc="25" dirty="0">
                <a:solidFill>
                  <a:srgbClr val="ED2137"/>
                </a:solidFill>
                <a:latin typeface="Trebuchet MS"/>
                <a:cs typeface="Trebuchet MS"/>
              </a:rPr>
              <a:t> </a:t>
            </a:r>
            <a:r>
              <a:rPr sz="2100" spc="50" dirty="0">
                <a:solidFill>
                  <a:srgbClr val="333333"/>
                </a:solidFill>
                <a:latin typeface="Trebuchet MS"/>
                <a:cs typeface="Trebuchet MS"/>
              </a:rPr>
              <a:t>peut</a:t>
            </a:r>
            <a:r>
              <a:rPr sz="2100" spc="3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contenir</a:t>
            </a:r>
            <a:r>
              <a:rPr sz="2100" spc="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plusieurs</a:t>
            </a:r>
            <a:r>
              <a:rPr sz="2100" spc="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conteneurs) </a:t>
            </a:r>
            <a:r>
              <a:rPr sz="2100" spc="100" dirty="0">
                <a:solidFill>
                  <a:srgbClr val="333333"/>
                </a:solidFill>
                <a:latin typeface="Trebuchet MS"/>
                <a:cs typeface="Trebuchet MS"/>
              </a:rPr>
              <a:t>Pod</a:t>
            </a:r>
            <a:r>
              <a:rPr sz="2100" spc="-3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statut</a:t>
            </a:r>
            <a:r>
              <a:rPr sz="2100" spc="-3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80" dirty="0">
                <a:solidFill>
                  <a:srgbClr val="333333"/>
                </a:solidFill>
                <a:latin typeface="Trebuchet MS"/>
                <a:cs typeface="Trebuchet MS"/>
              </a:rPr>
              <a:t>( </a:t>
            </a:r>
            <a:r>
              <a:rPr sz="2100" spc="80" dirty="0">
                <a:solidFill>
                  <a:srgbClr val="ED2137"/>
                </a:solidFill>
                <a:latin typeface="Tahoma"/>
                <a:cs typeface="Tahoma"/>
              </a:rPr>
              <a:t>En cours d'exécution </a:t>
            </a:r>
            <a:r>
              <a:rPr sz="2100" spc="80" dirty="0">
                <a:solidFill>
                  <a:srgbClr val="333333"/>
                </a:solidFill>
                <a:latin typeface="Trebuchet MS"/>
                <a:cs typeface="Trebuchet MS"/>
              </a:rPr>
              <a:t>,</a:t>
            </a:r>
            <a:r>
              <a:rPr sz="2100" spc="-3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210" dirty="0">
                <a:solidFill>
                  <a:srgbClr val="ED2137"/>
                </a:solidFill>
                <a:latin typeface="Tahoma"/>
                <a:cs typeface="Tahoma"/>
              </a:rPr>
              <a:t>Terminaison </a:t>
            </a:r>
            <a:r>
              <a:rPr sz="2100" spc="210" dirty="0">
                <a:solidFill>
                  <a:srgbClr val="333333"/>
                </a:solidFill>
                <a:latin typeface="Trebuchet MS"/>
                <a:cs typeface="Trebuchet MS"/>
              </a:rPr>
              <a:t>,</a:t>
            </a:r>
            <a:r>
              <a:rPr sz="2100" spc="-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75" dirty="0">
                <a:solidFill>
                  <a:srgbClr val="ED2137"/>
                </a:solidFill>
                <a:latin typeface="Tahoma"/>
                <a:cs typeface="Tahoma"/>
              </a:rPr>
              <a:t>CrashLoopBackOff </a:t>
            </a:r>
            <a:r>
              <a:rPr sz="2100" spc="175" dirty="0">
                <a:solidFill>
                  <a:srgbClr val="333333"/>
                </a:solidFill>
                <a:latin typeface="Trebuchet MS"/>
                <a:cs typeface="Trebuchet MS"/>
              </a:rPr>
              <a:t>,</a:t>
            </a:r>
            <a:r>
              <a:rPr sz="2100" spc="-3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45" dirty="0">
                <a:solidFill>
                  <a:srgbClr val="ED2137"/>
                </a:solidFill>
                <a:latin typeface="Tahoma"/>
                <a:cs typeface="Tahoma"/>
              </a:rPr>
              <a:t>En attente </a:t>
            </a:r>
            <a:r>
              <a:rPr sz="2100" spc="145" dirty="0">
                <a:solidFill>
                  <a:srgbClr val="333333"/>
                </a:solidFill>
                <a:latin typeface="Trebuchet MS"/>
                <a:cs typeface="Trebuchet MS"/>
              </a:rPr>
              <a:t>,</a:t>
            </a:r>
            <a:r>
              <a:rPr sz="2100" spc="-3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145" dirty="0">
                <a:solidFill>
                  <a:srgbClr val="333333"/>
                </a:solidFill>
                <a:latin typeface="Trebuchet MS"/>
                <a:cs typeface="Trebuchet MS"/>
              </a:rPr>
              <a:t>...)</a:t>
            </a:r>
            <a:endParaRPr sz="2100" dirty="0">
              <a:latin typeface="Trebuchet MS"/>
              <a:cs typeface="Trebuchet MS"/>
            </a:endParaRPr>
          </a:p>
          <a:p>
            <a:pPr marL="393065">
              <a:lnSpc>
                <a:spcPct val="100000"/>
              </a:lnSpc>
              <a:spcBef>
                <a:spcPts val="1405"/>
              </a:spcBef>
            </a:pP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-5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05" dirty="0">
                <a:solidFill>
                  <a:srgbClr val="333333"/>
                </a:solidFill>
                <a:latin typeface="Trebuchet MS"/>
                <a:cs typeface="Trebuchet MS"/>
              </a:rPr>
              <a:t>nombre</a:t>
            </a:r>
            <a:r>
              <a:rPr sz="2100" spc="-5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de</a:t>
            </a:r>
            <a:r>
              <a:rPr sz="2100" spc="-5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50" i="1" spc="-10" dirty="0">
                <a:solidFill>
                  <a:srgbClr val="ED2137"/>
                </a:solidFill>
                <a:latin typeface="Trebuchet MS"/>
                <a:cs typeface="Trebuchet MS"/>
              </a:rPr>
              <a:t>redémarrages</a:t>
            </a:r>
            <a:r>
              <a:rPr sz="2150" i="1" spc="-65" dirty="0">
                <a:solidFill>
                  <a:srgbClr val="ED2137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de</a:t>
            </a:r>
            <a:r>
              <a:rPr sz="2100" spc="-5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-5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14" dirty="0">
                <a:solidFill>
                  <a:srgbClr val="ED2137"/>
                </a:solidFill>
                <a:latin typeface="Trebuchet MS"/>
                <a:cs typeface="Trebuchet MS"/>
              </a:rPr>
              <a:t>Pod</a:t>
            </a:r>
            <a:r>
              <a:rPr sz="2100" spc="114" dirty="0">
                <a:solidFill>
                  <a:srgbClr val="333333"/>
                </a:solidFill>
                <a:latin typeface="Trebuchet MS"/>
                <a:cs typeface="Trebuchet MS"/>
              </a:rPr>
              <a:t>​</a:t>
            </a:r>
            <a:r>
              <a:rPr sz="2100" spc="-5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conteneurs</a:t>
            </a:r>
            <a:endParaRPr sz="2100" dirty="0">
              <a:latin typeface="Trebuchet MS"/>
              <a:cs typeface="Trebuchet MS"/>
            </a:endParaRPr>
          </a:p>
          <a:p>
            <a:pPr marL="393065">
              <a:lnSpc>
                <a:spcPct val="100000"/>
              </a:lnSpc>
              <a:spcBef>
                <a:spcPts val="1220"/>
              </a:spcBef>
            </a:pP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-4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5" dirty="0">
                <a:solidFill>
                  <a:srgbClr val="333333"/>
                </a:solidFill>
                <a:latin typeface="Trebuchet MS"/>
                <a:cs typeface="Trebuchet MS"/>
              </a:rPr>
              <a:t>âge</a:t>
            </a:r>
            <a:r>
              <a:rPr sz="2100" spc="-4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de</a:t>
            </a:r>
            <a:r>
              <a:rPr sz="2100" spc="-4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-4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ED2137"/>
                </a:solidFill>
                <a:latin typeface="Trebuchet MS"/>
                <a:cs typeface="Trebuchet MS"/>
              </a:rPr>
              <a:t>Pod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:</a:t>
            </a:r>
            <a:r>
              <a:rPr sz="2100" spc="-4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00" dirty="0">
                <a:solidFill>
                  <a:srgbClr val="333333"/>
                </a:solidFill>
                <a:latin typeface="Trebuchet MS"/>
                <a:cs typeface="Trebuchet MS"/>
              </a:rPr>
              <a:t>comment</a:t>
            </a:r>
            <a:r>
              <a:rPr sz="2100" spc="-4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5" dirty="0">
                <a:solidFill>
                  <a:srgbClr val="333333"/>
                </a:solidFill>
                <a:latin typeface="Trebuchet MS"/>
                <a:cs typeface="Trebuchet MS"/>
              </a:rPr>
              <a:t>long</a:t>
            </a:r>
            <a:r>
              <a:rPr sz="2100" spc="-4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10" dirty="0">
                <a:solidFill>
                  <a:srgbClr val="333333"/>
                </a:solidFill>
                <a:latin typeface="Trebuchet MS"/>
                <a:cs typeface="Trebuchet MS"/>
              </a:rPr>
              <a:t>a</a:t>
            </a:r>
            <a:r>
              <a:rPr sz="2100" spc="-4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-4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0" dirty="0">
                <a:solidFill>
                  <a:srgbClr val="333333"/>
                </a:solidFill>
                <a:latin typeface="Trebuchet MS"/>
                <a:cs typeface="Trebuchet MS"/>
              </a:rPr>
              <a:t>demande</a:t>
            </a:r>
            <a:r>
              <a:rPr sz="2100" spc="-4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à</a:t>
            </a:r>
            <a:r>
              <a:rPr sz="2100" spc="-4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créer</a:t>
            </a:r>
            <a:r>
              <a:rPr sz="2100" spc="-4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-4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lang="fr-FR" sz="2100" spc="100" dirty="0">
                <a:solidFill>
                  <a:srgbClr val="ED2137"/>
                </a:solidFill>
                <a:latin typeface="Trebuchet MS"/>
                <a:cs typeface="Trebuchet MS"/>
              </a:rPr>
              <a:t>POD</a:t>
            </a:r>
            <a:r>
              <a:rPr sz="2100" spc="-45" dirty="0">
                <a:solidFill>
                  <a:srgbClr val="ED2137"/>
                </a:solidFill>
                <a:latin typeface="Trebuchet MS"/>
                <a:cs typeface="Trebuchet MS"/>
              </a:rPr>
              <a:t> </a:t>
            </a:r>
            <a:r>
              <a:rPr sz="2100" spc="65" dirty="0">
                <a:solidFill>
                  <a:srgbClr val="333333"/>
                </a:solidFill>
                <a:latin typeface="Trebuchet MS"/>
                <a:cs typeface="Trebuchet MS"/>
              </a:rPr>
              <a:t>a été</a:t>
            </a:r>
            <a:r>
              <a:rPr sz="2100" spc="-4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pris</a:t>
            </a:r>
            <a:r>
              <a:rPr sz="2100" spc="-4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dans</a:t>
            </a:r>
            <a:r>
              <a:rPr sz="2100" spc="-4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compte</a:t>
            </a:r>
            <a:endParaRPr sz="2100" dirty="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2546932"/>
              </p:ext>
            </p:extLst>
          </p:nvPr>
        </p:nvGraphicFramePr>
        <p:xfrm>
          <a:off x="809624" y="2662237"/>
          <a:ext cx="12202157" cy="9137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941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43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05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138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6174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2460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9405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399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574675">
                <a:tc gridSpan="2">
                  <a:txBody>
                    <a:bodyPr/>
                    <a:lstStyle/>
                    <a:p>
                      <a:pPr marL="147320" marR="118110" indent="252095">
                        <a:lnSpc>
                          <a:spcPts val="1880"/>
                        </a:lnSpc>
                        <a:spcBef>
                          <a:spcPts val="665"/>
                        </a:spcBef>
                        <a:tabLst>
                          <a:tab pos="1282700" algn="l"/>
                          <a:tab pos="2165985" algn="l"/>
                          <a:tab pos="3301365" algn="l"/>
                        </a:tabLst>
                      </a:pPr>
                      <a:r>
                        <a:rPr sz="1650" spc="245" dirty="0">
                          <a:latin typeface="Tahoma"/>
                          <a:cs typeface="Tahoma"/>
                        </a:rPr>
                        <a:t>kubectl</a:t>
                      </a:r>
                      <a:r>
                        <a:rPr sz="1650" spc="47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650" spc="215" dirty="0">
                          <a:latin typeface="Tahoma"/>
                          <a:cs typeface="Tahoma"/>
                        </a:rPr>
                        <a:t>obtenir</a:t>
                      </a:r>
                      <a:r>
                        <a:rPr sz="1650" spc="48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650" spc="120" dirty="0">
                          <a:latin typeface="Tahoma"/>
                          <a:cs typeface="Tahoma"/>
                        </a:rPr>
                        <a:t>capsules</a:t>
                      </a:r>
                      <a:r>
                        <a:rPr sz="1650" spc="48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650" spc="195" dirty="0">
                          <a:solidFill>
                            <a:srgbClr val="ED9900"/>
                          </a:solidFill>
                          <a:latin typeface="Tahoma"/>
                          <a:cs typeface="Tahoma"/>
                        </a:rPr>
                        <a:t>-- </a:t>
                      </a:r>
                      <a:r>
                        <a:rPr sz="1650" spc="260" dirty="0">
                          <a:solidFill>
                            <a:srgbClr val="ED9900"/>
                          </a:solidFill>
                          <a:latin typeface="Tahoma"/>
                          <a:cs typeface="Tahoma"/>
                        </a:rPr>
                        <a:t>sortir</a:t>
                      </a:r>
                      <a:r>
                        <a:rPr sz="1650" spc="475" dirty="0">
                          <a:solidFill>
                            <a:srgbClr val="ED9900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650" spc="-20" dirty="0">
                          <a:latin typeface="Tahoma"/>
                          <a:cs typeface="Tahoma"/>
                        </a:rPr>
                        <a:t>NOM </a:t>
                      </a:r>
                      <a:r>
                        <a:rPr sz="1650" spc="120" dirty="0">
                          <a:latin typeface="Tahoma"/>
                          <a:cs typeface="Tahoma"/>
                        </a:rPr>
                        <a:t>large</a:t>
                      </a:r>
                      <a:r>
                        <a:rPr sz="165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650" spc="-10" dirty="0">
                          <a:latin typeface="Tahoma"/>
                          <a:cs typeface="Tahoma"/>
                        </a:rPr>
                        <a:t>PRÊT</a:t>
                      </a:r>
                      <a:r>
                        <a:rPr sz="165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650" spc="-10" dirty="0">
                          <a:latin typeface="Tahoma"/>
                          <a:cs typeface="Tahoma"/>
                        </a:rPr>
                        <a:t>STATUT</a:t>
                      </a:r>
                      <a:r>
                        <a:rPr sz="165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650" spc="-10" dirty="0">
                          <a:latin typeface="Tahoma"/>
                          <a:cs typeface="Tahoma"/>
                        </a:rPr>
                        <a:t>REDÉMARRAGES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84455" marB="0">
                    <a:lnL w="9525">
                      <a:solidFill>
                        <a:srgbClr val="ED2137"/>
                      </a:solidFill>
                      <a:prstDash val="solid"/>
                    </a:lnL>
                    <a:lnT w="9525">
                      <a:solidFill>
                        <a:srgbClr val="D9D9D9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endParaRPr sz="16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ts val="1914"/>
                        </a:lnSpc>
                      </a:pPr>
                      <a:r>
                        <a:rPr sz="1650" spc="-25" dirty="0">
                          <a:latin typeface="Tahoma"/>
                          <a:cs typeface="Tahoma"/>
                        </a:rPr>
                        <a:t>ÂGE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78105" marB="0">
                    <a:lnT w="9525">
                      <a:solidFill>
                        <a:srgbClr val="D9D9D9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endParaRPr sz="1650">
                        <a:latin typeface="Times New Roman"/>
                        <a:cs typeface="Times New Roman"/>
                      </a:endParaRPr>
                    </a:p>
                    <a:p>
                      <a:pPr marL="125730">
                        <a:lnSpc>
                          <a:spcPts val="1914"/>
                        </a:lnSpc>
                      </a:pPr>
                      <a:r>
                        <a:rPr sz="1650" spc="200" dirty="0">
                          <a:latin typeface="Tahoma"/>
                          <a:cs typeface="Tahoma"/>
                        </a:rPr>
                        <a:t>IP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78105" marB="0">
                    <a:lnT w="9525">
                      <a:solidFill>
                        <a:srgbClr val="D9D9D9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endParaRPr sz="1650">
                        <a:latin typeface="Times New Roman"/>
                        <a:cs typeface="Times New Roman"/>
                      </a:endParaRPr>
                    </a:p>
                    <a:p>
                      <a:pPr marL="125730">
                        <a:lnSpc>
                          <a:spcPts val="1914"/>
                        </a:lnSpc>
                      </a:pPr>
                      <a:r>
                        <a:rPr sz="1650" spc="-20" dirty="0">
                          <a:latin typeface="Tahoma"/>
                          <a:cs typeface="Tahoma"/>
                        </a:rPr>
                        <a:t>NŒUD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78105" marB="0">
                    <a:lnT w="9525">
                      <a:solidFill>
                        <a:srgbClr val="D9D9D9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endParaRPr sz="1650">
                        <a:latin typeface="Times New Roman"/>
                        <a:cs typeface="Times New Roman"/>
                      </a:endParaRPr>
                    </a:p>
                    <a:p>
                      <a:pPr marL="125730">
                        <a:lnSpc>
                          <a:spcPts val="1914"/>
                        </a:lnSpc>
                      </a:pPr>
                      <a:r>
                        <a:rPr sz="1650" spc="-10" dirty="0">
                          <a:latin typeface="Tahoma"/>
                          <a:cs typeface="Tahoma"/>
                        </a:rPr>
                        <a:t>NOMMÉ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78105" marB="0">
                    <a:lnT w="9525">
                      <a:solidFill>
                        <a:srgbClr val="D9D9D9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endParaRPr sz="1650">
                        <a:latin typeface="Times New Roman"/>
                        <a:cs typeface="Times New Roman"/>
                      </a:endParaRPr>
                    </a:p>
                    <a:p>
                      <a:pPr marL="62865">
                        <a:lnSpc>
                          <a:spcPts val="1914"/>
                        </a:lnSpc>
                      </a:pPr>
                      <a:r>
                        <a:rPr sz="1650" spc="-20" dirty="0">
                          <a:latin typeface="Tahoma"/>
                          <a:cs typeface="Tahoma"/>
                        </a:rPr>
                        <a:t>NŒUD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78105" marB="0">
                    <a:lnT w="9525">
                      <a:solidFill>
                        <a:srgbClr val="D9D9D9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endParaRPr sz="1650">
                        <a:latin typeface="Times New Roman"/>
                        <a:cs typeface="Times New Roman"/>
                      </a:endParaRPr>
                    </a:p>
                    <a:p>
                      <a:pPr marL="125730">
                        <a:lnSpc>
                          <a:spcPts val="1914"/>
                        </a:lnSpc>
                      </a:pPr>
                      <a:r>
                        <a:rPr sz="1650" dirty="0">
                          <a:latin typeface="Tahoma"/>
                          <a:cs typeface="Tahoma"/>
                        </a:rPr>
                        <a:t>PRÉPARATION</a:t>
                      </a:r>
                      <a:r>
                        <a:rPr sz="1650" spc="145" dirty="0">
                          <a:latin typeface="Tahoma"/>
                          <a:cs typeface="Tahoma"/>
                        </a:rPr>
                        <a:t>  </a:t>
                      </a:r>
                      <a:r>
                        <a:rPr sz="1650" spc="-10" dirty="0">
                          <a:latin typeface="Tahoma"/>
                          <a:cs typeface="Tahoma"/>
                        </a:rPr>
                        <a:t>PORTES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78105" marB="0">
                    <a:lnR w="9525">
                      <a:solidFill>
                        <a:srgbClr val="D9D9D9"/>
                      </a:solidFill>
                      <a:prstDash val="solid"/>
                    </a:lnR>
                    <a:lnT w="9525">
                      <a:solidFill>
                        <a:srgbClr val="D9D9D9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9090">
                <a:tc>
                  <a:txBody>
                    <a:bodyPr/>
                    <a:lstStyle/>
                    <a:p>
                      <a:pPr marL="147320">
                        <a:lnSpc>
                          <a:spcPts val="1839"/>
                        </a:lnSpc>
                      </a:pPr>
                      <a:r>
                        <a:rPr sz="1650" spc="-10" dirty="0">
                          <a:latin typeface="Tahoma"/>
                          <a:cs typeface="Tahoma"/>
                        </a:rPr>
                        <a:t>qui suis-je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L w="9525">
                      <a:solidFill>
                        <a:srgbClr val="ED2137"/>
                      </a:solidFill>
                      <a:prstDash val="solid"/>
                    </a:lnL>
                    <a:lnB w="9525">
                      <a:solidFill>
                        <a:srgbClr val="D9D9D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9230">
                        <a:lnSpc>
                          <a:spcPts val="1839"/>
                        </a:lnSpc>
                        <a:tabLst>
                          <a:tab pos="1071880" algn="l"/>
                          <a:tab pos="2207260" algn="l"/>
                        </a:tabLst>
                      </a:pPr>
                      <a:r>
                        <a:rPr sz="1650" spc="150" dirty="0">
                          <a:latin typeface="Tahoma"/>
                          <a:cs typeface="Tahoma"/>
                        </a:rPr>
                        <a:t>1/1</a:t>
                      </a:r>
                      <a:r>
                        <a:rPr sz="165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650" spc="114" dirty="0">
                          <a:latin typeface="Tahoma"/>
                          <a:cs typeface="Tahoma"/>
                        </a:rPr>
                        <a:t>En cours d'exécution</a:t>
                      </a:r>
                      <a:r>
                        <a:rPr sz="165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650" spc="40" dirty="0">
                          <a:latin typeface="Tahoma"/>
                          <a:cs typeface="Tahoma"/>
                        </a:rPr>
                        <a:t>0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B w="9525">
                      <a:solidFill>
                        <a:srgbClr val="D9D9D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39"/>
                        </a:lnSpc>
                      </a:pPr>
                      <a:r>
                        <a:rPr sz="1650" spc="114" dirty="0">
                          <a:latin typeface="Tahoma"/>
                          <a:cs typeface="Tahoma"/>
                        </a:rPr>
                        <a:t>13 ans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B w="9525">
                      <a:solidFill>
                        <a:srgbClr val="D9D9D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5730">
                        <a:lnSpc>
                          <a:spcPts val="1839"/>
                        </a:lnSpc>
                      </a:pPr>
                      <a:r>
                        <a:rPr sz="1650" spc="200" dirty="0">
                          <a:latin typeface="Tahoma"/>
                          <a:cs typeface="Tahoma"/>
                        </a:rPr>
                        <a:t>172.17.0.4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B w="9525">
                      <a:solidFill>
                        <a:srgbClr val="D9D9D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5730">
                        <a:lnSpc>
                          <a:spcPts val="1839"/>
                        </a:lnSpc>
                      </a:pPr>
                      <a:r>
                        <a:rPr sz="1650" spc="150" dirty="0">
                          <a:latin typeface="Tahoma"/>
                          <a:cs typeface="Tahoma"/>
                        </a:rPr>
                        <a:t>minikube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B w="9525">
                      <a:solidFill>
                        <a:srgbClr val="D9D9D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5730">
                        <a:lnSpc>
                          <a:spcPts val="1839"/>
                        </a:lnSpc>
                      </a:pPr>
                      <a:r>
                        <a:rPr sz="1650" spc="-10" dirty="0">
                          <a:latin typeface="Tahoma"/>
                          <a:cs typeface="Tahoma"/>
                        </a:rPr>
                        <a:t>&lt;aucun&gt;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B w="9525">
                      <a:solidFill>
                        <a:srgbClr val="D9D9D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9525">
                      <a:solidFill>
                        <a:srgbClr val="D9D9D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5730">
                        <a:lnSpc>
                          <a:spcPts val="1839"/>
                        </a:lnSpc>
                      </a:pPr>
                      <a:r>
                        <a:rPr sz="1650" spc="-10" dirty="0">
                          <a:latin typeface="Tahoma"/>
                          <a:cs typeface="Tahoma"/>
                        </a:rPr>
                        <a:t>&lt;aucun&gt;</a:t>
                      </a:r>
                      <a:endParaRPr sz="1650" dirty="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R w="9525">
                      <a:solidFill>
                        <a:srgbClr val="D9D9D9"/>
                      </a:solidFill>
                      <a:prstDash val="solid"/>
                    </a:lnR>
                    <a:lnB w="9525">
                      <a:solidFill>
                        <a:srgbClr val="D9D9D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object 3"/>
          <p:cNvSpPr/>
          <p:nvPr/>
        </p:nvSpPr>
        <p:spPr>
          <a:xfrm>
            <a:off x="809624" y="3724274"/>
            <a:ext cx="12211050" cy="9525"/>
          </a:xfrm>
          <a:custGeom>
            <a:avLst/>
            <a:gdLst/>
            <a:ahLst/>
            <a:cxnLst/>
            <a:rect l="l" t="t" r="r" b="b"/>
            <a:pathLst>
              <a:path w="12211050" h="9525">
                <a:moveTo>
                  <a:pt x="12211049" y="9524"/>
                </a:moveTo>
                <a:lnTo>
                  <a:pt x="0" y="9524"/>
                </a:lnTo>
                <a:lnTo>
                  <a:pt x="0" y="0"/>
                </a:lnTo>
                <a:lnTo>
                  <a:pt x="12211049" y="0"/>
                </a:lnTo>
                <a:lnTo>
                  <a:pt x="12211049" y="952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809624" y="3724274"/>
            <a:ext cx="12211050" cy="685800"/>
            <a:chOff x="809624" y="3724274"/>
            <a:chExt cx="12211050" cy="685800"/>
          </a:xfrm>
        </p:grpSpPr>
        <p:sp>
          <p:nvSpPr>
            <p:cNvPr id="5" name="object 5"/>
            <p:cNvSpPr/>
            <p:nvPr/>
          </p:nvSpPr>
          <p:spPr>
            <a:xfrm>
              <a:off x="809612" y="3724274"/>
              <a:ext cx="12211050" cy="685800"/>
            </a:xfrm>
            <a:custGeom>
              <a:avLst/>
              <a:gdLst/>
              <a:ahLst/>
              <a:cxnLst/>
              <a:rect l="l" t="t" r="r" b="b"/>
              <a:pathLst>
                <a:path w="12211050" h="685800">
                  <a:moveTo>
                    <a:pt x="12211050" y="0"/>
                  </a:moveTo>
                  <a:lnTo>
                    <a:pt x="12201525" y="0"/>
                  </a:lnTo>
                  <a:lnTo>
                    <a:pt x="12201525" y="676275"/>
                  </a:lnTo>
                  <a:lnTo>
                    <a:pt x="0" y="676275"/>
                  </a:lnTo>
                  <a:lnTo>
                    <a:pt x="0" y="685800"/>
                  </a:lnTo>
                  <a:lnTo>
                    <a:pt x="12201525" y="685800"/>
                  </a:lnTo>
                  <a:lnTo>
                    <a:pt x="12211050" y="685800"/>
                  </a:lnTo>
                  <a:lnTo>
                    <a:pt x="12211050" y="676275"/>
                  </a:lnTo>
                  <a:lnTo>
                    <a:pt x="12211050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09624" y="3724274"/>
              <a:ext cx="9525" cy="685800"/>
            </a:xfrm>
            <a:custGeom>
              <a:avLst/>
              <a:gdLst/>
              <a:ahLst/>
              <a:cxnLst/>
              <a:rect l="l" t="t" r="r" b="b"/>
              <a:pathLst>
                <a:path w="9525" h="685800">
                  <a:moveTo>
                    <a:pt x="0" y="685799"/>
                  </a:moveTo>
                  <a:lnTo>
                    <a:pt x="0" y="0"/>
                  </a:lnTo>
                  <a:lnTo>
                    <a:pt x="9524" y="9524"/>
                  </a:lnTo>
                  <a:lnTo>
                    <a:pt x="9524" y="676274"/>
                  </a:lnTo>
                  <a:lnTo>
                    <a:pt x="0" y="685799"/>
                  </a:lnTo>
                  <a:close/>
                </a:path>
              </a:pathLst>
            </a:custGeom>
            <a:solidFill>
              <a:srgbClr val="ED21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81465" y="3851643"/>
              <a:ext cx="103240" cy="198704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0" dirty="0"/>
              <a:t>ÉTENDU</a:t>
            </a:r>
            <a:r>
              <a:rPr spc="-95" dirty="0"/>
              <a:t> </a:t>
            </a:r>
            <a:r>
              <a:rPr spc="-25" dirty="0"/>
              <a:t>INFORMATIONS</a:t>
            </a:r>
            <a:r>
              <a:rPr spc="-95" dirty="0"/>
              <a:t> </a:t>
            </a:r>
            <a:r>
              <a:rPr dirty="0"/>
              <a:t>SUR</a:t>
            </a:r>
            <a:r>
              <a:rPr spc="-90" dirty="0"/>
              <a:t> </a:t>
            </a:r>
            <a:r>
              <a:rPr spc="-20" dirty="0"/>
              <a:t>PODS</a:t>
            </a:r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33449" y="2200274"/>
            <a:ext cx="95250" cy="95249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796924" y="1511300"/>
            <a:ext cx="8371205" cy="8978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-7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250" dirty="0">
                <a:solidFill>
                  <a:srgbClr val="ED2137"/>
                </a:solidFill>
                <a:latin typeface="Tahoma"/>
                <a:cs typeface="Tahoma"/>
              </a:rPr>
              <a:t>-- </a:t>
            </a:r>
            <a:r>
              <a:rPr sz="2100" spc="330" dirty="0">
                <a:solidFill>
                  <a:srgbClr val="ED2137"/>
                </a:solidFill>
                <a:latin typeface="Tahoma"/>
                <a:cs typeface="Tahoma"/>
              </a:rPr>
              <a:t>sortir</a:t>
            </a:r>
            <a:r>
              <a:rPr sz="2100" spc="-90" dirty="0">
                <a:solidFill>
                  <a:srgbClr val="ED2137"/>
                </a:solidFill>
                <a:latin typeface="Tahoma"/>
                <a:cs typeface="Tahoma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(ou</a:t>
            </a:r>
            <a:r>
              <a:rPr sz="2100" spc="-7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250" dirty="0">
                <a:solidFill>
                  <a:srgbClr val="ED2137"/>
                </a:solidFill>
                <a:latin typeface="Tahoma"/>
                <a:cs typeface="Tahoma"/>
              </a:rPr>
              <a:t>- </a:t>
            </a:r>
            <a:r>
              <a:rPr sz="2100" spc="105" dirty="0">
                <a:solidFill>
                  <a:srgbClr val="ED2137"/>
                </a:solidFill>
                <a:latin typeface="Tahoma"/>
                <a:cs typeface="Tahoma"/>
              </a:rPr>
              <a:t>o </a:t>
            </a:r>
            <a:r>
              <a:rPr sz="2100" spc="105" dirty="0">
                <a:solidFill>
                  <a:srgbClr val="333333"/>
                </a:solidFill>
                <a:latin typeface="Trebuchet MS"/>
                <a:cs typeface="Trebuchet MS"/>
              </a:rPr>
              <a:t>)</a:t>
            </a:r>
            <a:r>
              <a:rPr sz="2100" spc="-6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drapeau</a:t>
            </a:r>
            <a:r>
              <a:rPr sz="2100" spc="-7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0" dirty="0">
                <a:solidFill>
                  <a:srgbClr val="333333"/>
                </a:solidFill>
                <a:latin typeface="Trebuchet MS"/>
                <a:cs typeface="Trebuchet MS"/>
              </a:rPr>
              <a:t>peut</a:t>
            </a:r>
            <a:r>
              <a:rPr sz="2100" spc="-6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5" dirty="0">
                <a:solidFill>
                  <a:srgbClr val="333333"/>
                </a:solidFill>
                <a:latin typeface="Trebuchet MS"/>
                <a:cs typeface="Trebuchet MS"/>
              </a:rPr>
              <a:t>être</a:t>
            </a:r>
            <a:r>
              <a:rPr sz="2100" spc="-7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95" dirty="0">
                <a:solidFill>
                  <a:srgbClr val="333333"/>
                </a:solidFill>
                <a:latin typeface="Trebuchet MS"/>
                <a:cs typeface="Trebuchet MS"/>
              </a:rPr>
              <a:t>utilisé</a:t>
            </a:r>
            <a:r>
              <a:rPr sz="2100" spc="-6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à</a:t>
            </a:r>
            <a:r>
              <a:rPr sz="2100" spc="-7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0" dirty="0">
                <a:solidFill>
                  <a:srgbClr val="333333"/>
                </a:solidFill>
                <a:latin typeface="Trebuchet MS"/>
                <a:cs typeface="Trebuchet MS"/>
              </a:rPr>
              <a:t>modifier</a:t>
            </a:r>
            <a:r>
              <a:rPr sz="2100" spc="-6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-7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0" dirty="0">
                <a:solidFill>
                  <a:srgbClr val="333333"/>
                </a:solidFill>
                <a:latin typeface="Trebuchet MS"/>
                <a:cs typeface="Trebuchet MS"/>
              </a:rPr>
              <a:t>sortir</a:t>
            </a:r>
            <a:r>
              <a:rPr sz="2100" spc="-6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format</a:t>
            </a:r>
            <a:endParaRPr sz="2100">
              <a:latin typeface="Trebuchet MS"/>
              <a:cs typeface="Trebuchet MS"/>
            </a:endParaRPr>
          </a:p>
          <a:p>
            <a:pPr marL="393065">
              <a:lnSpc>
                <a:spcPct val="100000"/>
              </a:lnSpc>
              <a:spcBef>
                <a:spcPts val="1830"/>
              </a:spcBef>
            </a:pPr>
            <a:r>
              <a:rPr sz="2100" spc="180" dirty="0">
                <a:solidFill>
                  <a:srgbClr val="ED2137"/>
                </a:solidFill>
                <a:latin typeface="Tahoma"/>
                <a:cs typeface="Tahoma"/>
              </a:rPr>
              <a:t>large</a:t>
            </a:r>
            <a:r>
              <a:rPr sz="2100" spc="-110" dirty="0">
                <a:solidFill>
                  <a:srgbClr val="ED2137"/>
                </a:solidFill>
                <a:latin typeface="Tahoma"/>
                <a:cs typeface="Tahoma"/>
              </a:rPr>
              <a:t> </a:t>
            </a:r>
            <a:r>
              <a:rPr sz="2100" spc="85" dirty="0">
                <a:solidFill>
                  <a:srgbClr val="333333"/>
                </a:solidFill>
                <a:latin typeface="Trebuchet MS"/>
                <a:cs typeface="Trebuchet MS"/>
              </a:rPr>
              <a:t>ou</a:t>
            </a:r>
            <a:r>
              <a:rPr sz="2100" spc="-8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20" dirty="0">
                <a:solidFill>
                  <a:srgbClr val="ED2137"/>
                </a:solidFill>
                <a:latin typeface="Tahoma"/>
                <a:cs typeface="Tahoma"/>
              </a:rPr>
              <a:t>nom</a:t>
            </a:r>
            <a:endParaRPr sz="2100">
              <a:latin typeface="Tahoma"/>
              <a:cs typeface="Tahoma"/>
            </a:endParaRPr>
          </a:p>
        </p:txBody>
      </p:sp>
      <p:pic>
        <p:nvPicPr>
          <p:cNvPr id="11" name="object 1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1465" y="2784843"/>
            <a:ext cx="103240" cy="198704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819149" y="3797300"/>
            <a:ext cx="12192000" cy="514984"/>
          </a:xfrm>
          <a:prstGeom prst="rect">
            <a:avLst/>
          </a:prstGeom>
        </p:spPr>
        <p:txBody>
          <a:bodyPr vert="horz" wrap="square" lIns="0" tIns="31115" rIns="0" bIns="0" rtlCol="0">
            <a:spAutoFit/>
          </a:bodyPr>
          <a:lstStyle/>
          <a:p>
            <a:pPr marL="142875" marR="8761095" indent="252095">
              <a:lnSpc>
                <a:spcPts val="1880"/>
              </a:lnSpc>
              <a:spcBef>
                <a:spcPts val="245"/>
              </a:spcBef>
            </a:pPr>
            <a:r>
              <a:rPr sz="1650" spc="245" dirty="0">
                <a:latin typeface="Tahoma"/>
                <a:cs typeface="Tahoma"/>
              </a:rPr>
              <a:t>kubectl</a:t>
            </a:r>
            <a:r>
              <a:rPr sz="1650" spc="475" dirty="0">
                <a:latin typeface="Tahoma"/>
                <a:cs typeface="Tahoma"/>
              </a:rPr>
              <a:t> </a:t>
            </a:r>
            <a:r>
              <a:rPr sz="1650" spc="215" dirty="0">
                <a:latin typeface="Tahoma"/>
                <a:cs typeface="Tahoma"/>
              </a:rPr>
              <a:t>obtenir</a:t>
            </a:r>
            <a:r>
              <a:rPr sz="1650" spc="475" dirty="0">
                <a:latin typeface="Tahoma"/>
                <a:cs typeface="Tahoma"/>
              </a:rPr>
              <a:t> </a:t>
            </a:r>
            <a:r>
              <a:rPr sz="1650" spc="120" dirty="0">
                <a:latin typeface="Tahoma"/>
                <a:cs typeface="Tahoma"/>
              </a:rPr>
              <a:t>capsules</a:t>
            </a:r>
            <a:r>
              <a:rPr sz="1650" spc="475" dirty="0">
                <a:latin typeface="Tahoma"/>
                <a:cs typeface="Tahoma"/>
              </a:rPr>
              <a:t> </a:t>
            </a:r>
            <a:r>
              <a:rPr sz="1650" spc="190" dirty="0">
                <a:solidFill>
                  <a:srgbClr val="ED9900"/>
                </a:solidFill>
                <a:latin typeface="Tahoma"/>
                <a:cs typeface="Tahoma"/>
              </a:rPr>
              <a:t>- </a:t>
            </a:r>
            <a:r>
              <a:rPr sz="1650" spc="285" dirty="0">
                <a:solidFill>
                  <a:srgbClr val="ED9900"/>
                </a:solidFill>
                <a:latin typeface="Tahoma"/>
                <a:cs typeface="Tahoma"/>
              </a:rPr>
              <a:t>o</a:t>
            </a:r>
            <a:r>
              <a:rPr sz="1650" spc="475" dirty="0">
                <a:solidFill>
                  <a:srgbClr val="ED9900"/>
                </a:solidFill>
                <a:latin typeface="Tahoma"/>
                <a:cs typeface="Tahoma"/>
              </a:rPr>
              <a:t> </a:t>
            </a:r>
            <a:r>
              <a:rPr sz="1650" spc="-20" dirty="0">
                <a:latin typeface="Tahoma"/>
                <a:cs typeface="Tahoma"/>
              </a:rPr>
              <a:t>nom </a:t>
            </a:r>
            <a:r>
              <a:rPr sz="1650" spc="85" dirty="0">
                <a:latin typeface="Tahoma"/>
                <a:cs typeface="Tahoma"/>
              </a:rPr>
              <a:t>pods/qui suis-je</a:t>
            </a:r>
            <a:endParaRPr sz="165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09624" y="3657599"/>
            <a:ext cx="12211050" cy="9525"/>
          </a:xfrm>
          <a:custGeom>
            <a:avLst/>
            <a:gdLst/>
            <a:ahLst/>
            <a:cxnLst/>
            <a:rect l="l" t="t" r="r" b="b"/>
            <a:pathLst>
              <a:path w="12211050" h="9525">
                <a:moveTo>
                  <a:pt x="12211049" y="9524"/>
                </a:moveTo>
                <a:lnTo>
                  <a:pt x="0" y="9524"/>
                </a:lnTo>
                <a:lnTo>
                  <a:pt x="0" y="0"/>
                </a:lnTo>
                <a:lnTo>
                  <a:pt x="12211049" y="0"/>
                </a:lnTo>
                <a:lnTo>
                  <a:pt x="12211049" y="952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809624" y="3657599"/>
            <a:ext cx="12211050" cy="923925"/>
            <a:chOff x="809624" y="3657599"/>
            <a:chExt cx="12211050" cy="923925"/>
          </a:xfrm>
        </p:grpSpPr>
        <p:sp>
          <p:nvSpPr>
            <p:cNvPr id="4" name="object 4"/>
            <p:cNvSpPr/>
            <p:nvPr/>
          </p:nvSpPr>
          <p:spPr>
            <a:xfrm>
              <a:off x="809612" y="3657599"/>
              <a:ext cx="12211050" cy="923925"/>
            </a:xfrm>
            <a:custGeom>
              <a:avLst/>
              <a:gdLst/>
              <a:ahLst/>
              <a:cxnLst/>
              <a:rect l="l" t="t" r="r" b="b"/>
              <a:pathLst>
                <a:path w="12211050" h="923925">
                  <a:moveTo>
                    <a:pt x="12211050" y="0"/>
                  </a:moveTo>
                  <a:lnTo>
                    <a:pt x="12201525" y="0"/>
                  </a:lnTo>
                  <a:lnTo>
                    <a:pt x="12201525" y="914400"/>
                  </a:lnTo>
                  <a:lnTo>
                    <a:pt x="0" y="914400"/>
                  </a:lnTo>
                  <a:lnTo>
                    <a:pt x="0" y="923925"/>
                  </a:lnTo>
                  <a:lnTo>
                    <a:pt x="12201525" y="923925"/>
                  </a:lnTo>
                  <a:lnTo>
                    <a:pt x="12211050" y="923925"/>
                  </a:lnTo>
                  <a:lnTo>
                    <a:pt x="12211050" y="914400"/>
                  </a:lnTo>
                  <a:lnTo>
                    <a:pt x="12211050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09624" y="3657599"/>
              <a:ext cx="9525" cy="923925"/>
            </a:xfrm>
            <a:custGeom>
              <a:avLst/>
              <a:gdLst/>
              <a:ahLst/>
              <a:cxnLst/>
              <a:rect l="l" t="t" r="r" b="b"/>
              <a:pathLst>
                <a:path w="9525" h="923925">
                  <a:moveTo>
                    <a:pt x="0" y="923924"/>
                  </a:moveTo>
                  <a:lnTo>
                    <a:pt x="0" y="0"/>
                  </a:lnTo>
                  <a:lnTo>
                    <a:pt x="9524" y="9524"/>
                  </a:lnTo>
                  <a:lnTo>
                    <a:pt x="9524" y="914399"/>
                  </a:lnTo>
                  <a:lnTo>
                    <a:pt x="0" y="923924"/>
                  </a:lnTo>
                  <a:close/>
                </a:path>
              </a:pathLst>
            </a:custGeom>
            <a:solidFill>
              <a:srgbClr val="ED21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81465" y="3784968"/>
              <a:ext cx="103240" cy="198704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5" dirty="0"/>
              <a:t>COUTUME</a:t>
            </a:r>
            <a:r>
              <a:rPr spc="-204" dirty="0"/>
              <a:t> </a:t>
            </a:r>
            <a:r>
              <a:rPr spc="-35" dirty="0"/>
              <a:t>COLONNES</a:t>
            </a: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33449" y="2200274"/>
            <a:ext cx="95250" cy="95249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33449" y="2705099"/>
            <a:ext cx="95250" cy="95249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33449" y="3200399"/>
            <a:ext cx="95250" cy="95249"/>
          </a:xfrm>
          <a:prstGeom prst="rect">
            <a:avLst/>
          </a:prstGeom>
        </p:spPr>
      </p:pic>
      <p:sp>
        <p:nvSpPr>
          <p:cNvPr id="11" name="object 11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9748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u="none" spc="250" dirty="0">
                <a:latin typeface="Tahoma"/>
                <a:cs typeface="Tahoma"/>
              </a:rPr>
              <a:t>- </a:t>
            </a:r>
            <a:r>
              <a:rPr u="none" spc="375" dirty="0">
                <a:latin typeface="Tahoma"/>
                <a:cs typeface="Tahoma"/>
              </a:rPr>
              <a:t>o</a:t>
            </a:r>
            <a:r>
              <a:rPr u="none" spc="-75" dirty="0">
                <a:latin typeface="Tahoma"/>
                <a:cs typeface="Tahoma"/>
              </a:rPr>
              <a:t> </a:t>
            </a:r>
            <a:r>
              <a:rPr u="none" dirty="0">
                <a:solidFill>
                  <a:srgbClr val="333333"/>
                </a:solidFill>
              </a:rPr>
              <a:t>drapeau</a:t>
            </a:r>
            <a:r>
              <a:rPr u="none" spc="-50" dirty="0">
                <a:solidFill>
                  <a:srgbClr val="333333"/>
                </a:solidFill>
              </a:rPr>
              <a:t> </a:t>
            </a:r>
            <a:r>
              <a:rPr u="none" spc="50" dirty="0">
                <a:solidFill>
                  <a:srgbClr val="333333"/>
                </a:solidFill>
              </a:rPr>
              <a:t>peut</a:t>
            </a:r>
            <a:r>
              <a:rPr u="none" spc="-50" dirty="0">
                <a:solidFill>
                  <a:srgbClr val="333333"/>
                </a:solidFill>
              </a:rPr>
              <a:t> </a:t>
            </a:r>
            <a:r>
              <a:rPr u="none" spc="55" dirty="0">
                <a:solidFill>
                  <a:srgbClr val="333333"/>
                </a:solidFill>
              </a:rPr>
              <a:t>être</a:t>
            </a:r>
            <a:r>
              <a:rPr u="none" spc="-50" dirty="0">
                <a:solidFill>
                  <a:srgbClr val="333333"/>
                </a:solidFill>
              </a:rPr>
              <a:t> </a:t>
            </a:r>
            <a:r>
              <a:rPr u="none" spc="95" dirty="0">
                <a:solidFill>
                  <a:srgbClr val="333333"/>
                </a:solidFill>
              </a:rPr>
              <a:t>utilisé</a:t>
            </a:r>
            <a:r>
              <a:rPr u="none" spc="-50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à</a:t>
            </a:r>
            <a:r>
              <a:rPr u="none" spc="-50" dirty="0">
                <a:solidFill>
                  <a:srgbClr val="333333"/>
                </a:solidFill>
              </a:rPr>
              <a:t> </a:t>
            </a:r>
            <a:r>
              <a:rPr u="none" spc="50" dirty="0">
                <a:solidFill>
                  <a:srgbClr val="333333"/>
                </a:solidFill>
              </a:rPr>
              <a:t>modifier</a:t>
            </a:r>
            <a:r>
              <a:rPr u="none" spc="-45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le</a:t>
            </a:r>
            <a:r>
              <a:rPr u="none" spc="-50" dirty="0">
                <a:solidFill>
                  <a:srgbClr val="333333"/>
                </a:solidFill>
              </a:rPr>
              <a:t> </a:t>
            </a:r>
            <a:r>
              <a:rPr u="none" spc="50" dirty="0">
                <a:solidFill>
                  <a:srgbClr val="333333"/>
                </a:solidFill>
              </a:rPr>
              <a:t>sortir</a:t>
            </a:r>
            <a:r>
              <a:rPr u="none" spc="-50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format </a:t>
            </a:r>
            <a:r>
              <a:rPr u="none" spc="-50" dirty="0">
                <a:solidFill>
                  <a:srgbClr val="333333"/>
                </a:solidFill>
              </a:rPr>
              <a:t>:</a:t>
            </a:r>
          </a:p>
          <a:p>
            <a:pPr marL="370840" marR="2659380">
              <a:lnSpc>
                <a:spcPct val="156300"/>
              </a:lnSpc>
              <a:spcBef>
                <a:spcPts val="409"/>
              </a:spcBef>
            </a:pPr>
            <a:r>
              <a:rPr u="none" spc="229" dirty="0">
                <a:latin typeface="Tahoma"/>
                <a:cs typeface="Tahoma"/>
              </a:rPr>
              <a:t>personnalisées </a:t>
            </a:r>
            <a:r>
              <a:rPr u="none" spc="220" dirty="0">
                <a:latin typeface="Tahoma"/>
                <a:cs typeface="Tahoma"/>
              </a:rPr>
              <a:t>=...</a:t>
            </a:r>
            <a:r>
              <a:rPr u="none" spc="-95" dirty="0">
                <a:latin typeface="Tahoma"/>
                <a:cs typeface="Tahoma"/>
              </a:rPr>
              <a:t> </a:t>
            </a:r>
            <a:r>
              <a:rPr u="none" spc="85" dirty="0">
                <a:solidFill>
                  <a:srgbClr val="333333"/>
                </a:solidFill>
              </a:rPr>
              <a:t>ou</a:t>
            </a:r>
            <a:r>
              <a:rPr u="none" spc="-65" dirty="0">
                <a:solidFill>
                  <a:srgbClr val="333333"/>
                </a:solidFill>
              </a:rPr>
              <a:t> </a:t>
            </a:r>
            <a:r>
              <a:rPr u="none" spc="245" dirty="0">
                <a:latin typeface="Tahoma"/>
                <a:cs typeface="Tahoma"/>
              </a:rPr>
              <a:t>fichier </a:t>
            </a:r>
            <a:r>
              <a:rPr u="none" spc="335" dirty="0">
                <a:latin typeface="Tahoma"/>
                <a:cs typeface="Tahoma"/>
              </a:rPr>
              <a:t>de colonnes </a:t>
            </a:r>
            <a:r>
              <a:rPr u="none" spc="340" dirty="0">
                <a:latin typeface="Tahoma"/>
                <a:cs typeface="Tahoma"/>
              </a:rPr>
              <a:t>personnalisées =...</a:t>
            </a:r>
            <a:r>
              <a:rPr u="none" spc="-90" dirty="0">
                <a:latin typeface="Tahoma"/>
                <a:cs typeface="Tahoma"/>
              </a:rPr>
              <a:t> </a:t>
            </a:r>
            <a:r>
              <a:rPr u="none" spc="-10" dirty="0">
                <a:solidFill>
                  <a:srgbClr val="333333"/>
                </a:solidFill>
              </a:rPr>
              <a:t>( </a:t>
            </a:r>
            <a:r>
              <a:rPr spc="-10" dirty="0">
                <a:hlinkClick r:id="rId4"/>
              </a:rPr>
              <a:t>Documentation </a:t>
            </a:r>
            <a:r>
              <a:rPr u="none" spc="-10" dirty="0">
                <a:solidFill>
                  <a:srgbClr val="333333"/>
                </a:solidFill>
              </a:rPr>
              <a:t>) </a:t>
            </a:r>
            <a:r>
              <a:rPr u="none" spc="295" dirty="0">
                <a:latin typeface="Tahoma"/>
                <a:cs typeface="Tahoma"/>
              </a:rPr>
              <a:t>go- </a:t>
            </a:r>
            <a:r>
              <a:rPr u="none" spc="275" dirty="0">
                <a:latin typeface="Tahoma"/>
                <a:cs typeface="Tahoma"/>
              </a:rPr>
              <a:t>template=...</a:t>
            </a:r>
            <a:r>
              <a:rPr u="none" spc="-65" dirty="0">
                <a:latin typeface="Tahoma"/>
                <a:cs typeface="Tahoma"/>
              </a:rPr>
              <a:t> </a:t>
            </a:r>
            <a:r>
              <a:rPr u="none" spc="85" dirty="0">
                <a:solidFill>
                  <a:srgbClr val="333333"/>
                </a:solidFill>
              </a:rPr>
              <a:t>ou</a:t>
            </a:r>
            <a:r>
              <a:rPr u="none" spc="-45" dirty="0">
                <a:solidFill>
                  <a:srgbClr val="333333"/>
                </a:solidFill>
              </a:rPr>
              <a:t> </a:t>
            </a:r>
            <a:r>
              <a:rPr u="none" spc="395" dirty="0">
                <a:latin typeface="Tahoma"/>
                <a:cs typeface="Tahoma"/>
              </a:rPr>
              <a:t>aller- fichier </a:t>
            </a:r>
            <a:r>
              <a:rPr u="none" spc="380" dirty="0">
                <a:latin typeface="Tahoma"/>
                <a:cs typeface="Tahoma"/>
              </a:rPr>
              <a:t>-modèle </a:t>
            </a:r>
            <a:r>
              <a:rPr u="none" spc="295" dirty="0">
                <a:latin typeface="Tahoma"/>
                <a:cs typeface="Tahoma"/>
              </a:rPr>
              <a:t>=...</a:t>
            </a:r>
            <a:r>
              <a:rPr u="none" spc="-70" dirty="0">
                <a:latin typeface="Tahoma"/>
                <a:cs typeface="Tahoma"/>
              </a:rPr>
              <a:t> </a:t>
            </a:r>
            <a:r>
              <a:rPr u="none" spc="-10" dirty="0">
                <a:solidFill>
                  <a:srgbClr val="333333"/>
                </a:solidFill>
              </a:rPr>
              <a:t>( </a:t>
            </a:r>
            <a:r>
              <a:rPr spc="-10" dirty="0">
                <a:hlinkClick r:id="rId5"/>
              </a:rPr>
              <a:t>Documentation </a:t>
            </a:r>
            <a:r>
              <a:rPr u="none" spc="-10" dirty="0">
                <a:solidFill>
                  <a:srgbClr val="333333"/>
                </a:solidFill>
              </a:rPr>
              <a:t>) </a:t>
            </a:r>
            <a:r>
              <a:rPr u="none" spc="300" dirty="0">
                <a:latin typeface="Tahoma"/>
                <a:cs typeface="Tahoma"/>
              </a:rPr>
              <a:t>jsonpath=...</a:t>
            </a:r>
            <a:r>
              <a:rPr u="none" spc="-85" dirty="0">
                <a:latin typeface="Tahoma"/>
                <a:cs typeface="Tahoma"/>
              </a:rPr>
              <a:t> </a:t>
            </a:r>
            <a:r>
              <a:rPr u="none" spc="85" dirty="0">
                <a:solidFill>
                  <a:srgbClr val="333333"/>
                </a:solidFill>
              </a:rPr>
              <a:t>ou</a:t>
            </a:r>
            <a:r>
              <a:rPr u="none" spc="-55" dirty="0">
                <a:solidFill>
                  <a:srgbClr val="333333"/>
                </a:solidFill>
              </a:rPr>
              <a:t> </a:t>
            </a:r>
            <a:r>
              <a:rPr u="none" spc="425" dirty="0">
                <a:latin typeface="Tahoma"/>
                <a:cs typeface="Tahoma"/>
              </a:rPr>
              <a:t>jsonpath- </a:t>
            </a:r>
            <a:r>
              <a:rPr u="none" spc="335" dirty="0">
                <a:latin typeface="Tahoma"/>
                <a:cs typeface="Tahoma"/>
              </a:rPr>
              <a:t>fichier=...</a:t>
            </a:r>
            <a:r>
              <a:rPr u="none" spc="-80" dirty="0">
                <a:latin typeface="Tahoma"/>
                <a:cs typeface="Tahoma"/>
              </a:rPr>
              <a:t> </a:t>
            </a:r>
            <a:r>
              <a:rPr u="none" spc="-10" dirty="0">
                <a:solidFill>
                  <a:srgbClr val="333333"/>
                </a:solidFill>
              </a:rPr>
              <a:t>( </a:t>
            </a:r>
            <a:r>
              <a:rPr spc="-10" dirty="0">
                <a:hlinkClick r:id="rId6"/>
              </a:rPr>
              <a:t>Documentation </a:t>
            </a:r>
            <a:r>
              <a:rPr u="none" spc="-10" dirty="0">
                <a:solidFill>
                  <a:srgbClr val="333333"/>
                </a:solidFill>
              </a:rPr>
              <a:t>)</a:t>
            </a:r>
          </a:p>
          <a:p>
            <a:pPr>
              <a:lnSpc>
                <a:spcPct val="100000"/>
              </a:lnSpc>
              <a:spcBef>
                <a:spcPts val="434"/>
              </a:spcBef>
            </a:pPr>
            <a:endParaRPr u="none" spc="-10" dirty="0">
              <a:solidFill>
                <a:srgbClr val="333333"/>
              </a:solidFill>
            </a:endParaRPr>
          </a:p>
          <a:p>
            <a:pPr marL="142240" marR="2832100" indent="252095">
              <a:lnSpc>
                <a:spcPts val="1880"/>
              </a:lnSpc>
              <a:tabLst>
                <a:tab pos="2160905" algn="l"/>
              </a:tabLst>
            </a:pPr>
            <a:r>
              <a:rPr sz="1650" u="none" spc="245" dirty="0">
                <a:solidFill>
                  <a:srgbClr val="000000"/>
                </a:solidFill>
                <a:latin typeface="Tahoma"/>
                <a:cs typeface="Tahoma"/>
              </a:rPr>
              <a:t>kubectl</a:t>
            </a:r>
            <a:r>
              <a:rPr sz="1650" u="none" spc="484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1650" u="none" spc="215" dirty="0">
                <a:solidFill>
                  <a:srgbClr val="000000"/>
                </a:solidFill>
                <a:latin typeface="Tahoma"/>
                <a:cs typeface="Tahoma"/>
              </a:rPr>
              <a:t>obtenir</a:t>
            </a:r>
            <a:r>
              <a:rPr sz="1650" u="none" spc="484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1650" u="none" spc="120" dirty="0">
                <a:solidFill>
                  <a:srgbClr val="000000"/>
                </a:solidFill>
                <a:latin typeface="Tahoma"/>
                <a:cs typeface="Tahoma"/>
              </a:rPr>
              <a:t>capsules</a:t>
            </a:r>
            <a:r>
              <a:rPr sz="1650" u="none" spc="490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1650" u="none" spc="190" dirty="0">
                <a:solidFill>
                  <a:srgbClr val="ED9900"/>
                </a:solidFill>
                <a:latin typeface="Tahoma"/>
                <a:cs typeface="Tahoma"/>
              </a:rPr>
              <a:t>- </a:t>
            </a:r>
            <a:r>
              <a:rPr sz="1650" u="none" spc="114" dirty="0">
                <a:solidFill>
                  <a:srgbClr val="ED9900"/>
                </a:solidFill>
                <a:latin typeface="Tahoma"/>
                <a:cs typeface="Tahoma"/>
              </a:rPr>
              <a:t>o </a:t>
            </a:r>
            <a:r>
              <a:rPr sz="1650" u="none" spc="114" dirty="0">
                <a:solidFill>
                  <a:srgbClr val="996E3A"/>
                </a:solidFill>
                <a:latin typeface="Tahoma"/>
                <a:cs typeface="Tahoma"/>
              </a:rPr>
              <a:t>= </a:t>
            </a:r>
            <a:r>
              <a:rPr sz="1650" u="none" spc="114" dirty="0">
                <a:solidFill>
                  <a:srgbClr val="000000"/>
                </a:solidFill>
                <a:latin typeface="Tahoma"/>
                <a:cs typeface="Tahoma"/>
              </a:rPr>
              <a:t>custom- </a:t>
            </a:r>
            <a:r>
              <a:rPr sz="1650" u="none" spc="155" dirty="0">
                <a:solidFill>
                  <a:srgbClr val="000000"/>
                </a:solidFill>
                <a:latin typeface="Tahoma"/>
                <a:cs typeface="Tahoma"/>
              </a:rPr>
              <a:t>columns </a:t>
            </a:r>
            <a:r>
              <a:rPr sz="1650" u="none" spc="155" dirty="0">
                <a:solidFill>
                  <a:srgbClr val="996E3A"/>
                </a:solidFill>
                <a:latin typeface="Tahoma"/>
                <a:cs typeface="Tahoma"/>
              </a:rPr>
              <a:t>= </a:t>
            </a:r>
            <a:r>
              <a:rPr sz="1650" u="none" spc="155" dirty="0">
                <a:solidFill>
                  <a:srgbClr val="000000"/>
                </a:solidFill>
                <a:latin typeface="Tahoma"/>
                <a:cs typeface="Tahoma"/>
              </a:rPr>
              <a:t>NAME:.metadata.name,IP:.status.podIP </a:t>
            </a:r>
            <a:r>
              <a:rPr sz="1650" u="none" spc="-20" dirty="0">
                <a:solidFill>
                  <a:srgbClr val="000000"/>
                </a:solidFill>
                <a:latin typeface="Tahoma"/>
                <a:cs typeface="Tahoma"/>
              </a:rPr>
              <a:t>NAME</a:t>
            </a:r>
            <a:r>
              <a:rPr sz="1650" u="none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1650" u="none" spc="200" dirty="0">
                <a:solidFill>
                  <a:srgbClr val="000000"/>
                </a:solidFill>
                <a:latin typeface="Tahoma"/>
                <a:cs typeface="Tahoma"/>
              </a:rPr>
              <a:t>IP</a:t>
            </a:r>
            <a:endParaRPr sz="1650">
              <a:latin typeface="Tahoma"/>
              <a:cs typeface="Tahoma"/>
            </a:endParaRPr>
          </a:p>
          <a:p>
            <a:pPr marL="142240">
              <a:lnSpc>
                <a:spcPts val="1825"/>
              </a:lnSpc>
              <a:tabLst>
                <a:tab pos="2160905" algn="l"/>
              </a:tabLst>
            </a:pPr>
            <a:r>
              <a:rPr sz="1650" u="none" spc="-10" dirty="0">
                <a:solidFill>
                  <a:srgbClr val="000000"/>
                </a:solidFill>
                <a:latin typeface="Tahoma"/>
                <a:cs typeface="Tahoma"/>
              </a:rPr>
              <a:t>qui suis-je</a:t>
            </a:r>
            <a:r>
              <a:rPr sz="1650" u="none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1650" u="none" spc="165" dirty="0">
                <a:solidFill>
                  <a:srgbClr val="000000"/>
                </a:solidFill>
                <a:latin typeface="Tahoma"/>
                <a:cs typeface="Tahoma"/>
              </a:rPr>
              <a:t>10.244.120.68</a:t>
            </a:r>
            <a:endParaRPr sz="165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09624" y="2105024"/>
            <a:ext cx="12211050" cy="9525"/>
          </a:xfrm>
          <a:custGeom>
            <a:avLst/>
            <a:gdLst/>
            <a:ahLst/>
            <a:cxnLst/>
            <a:rect l="l" t="t" r="r" b="b"/>
            <a:pathLst>
              <a:path w="12211050" h="9525">
                <a:moveTo>
                  <a:pt x="12211049" y="9524"/>
                </a:moveTo>
                <a:lnTo>
                  <a:pt x="0" y="9524"/>
                </a:lnTo>
                <a:lnTo>
                  <a:pt x="0" y="0"/>
                </a:lnTo>
                <a:lnTo>
                  <a:pt x="12211049" y="0"/>
                </a:lnTo>
                <a:lnTo>
                  <a:pt x="12211049" y="952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809624" y="2105024"/>
            <a:ext cx="12211050" cy="4733925"/>
            <a:chOff x="809624" y="2105024"/>
            <a:chExt cx="12211050" cy="4733925"/>
          </a:xfrm>
        </p:grpSpPr>
        <p:sp>
          <p:nvSpPr>
            <p:cNvPr id="4" name="object 4"/>
            <p:cNvSpPr/>
            <p:nvPr/>
          </p:nvSpPr>
          <p:spPr>
            <a:xfrm>
              <a:off x="809612" y="2105024"/>
              <a:ext cx="12211050" cy="4733925"/>
            </a:xfrm>
            <a:custGeom>
              <a:avLst/>
              <a:gdLst/>
              <a:ahLst/>
              <a:cxnLst/>
              <a:rect l="l" t="t" r="r" b="b"/>
              <a:pathLst>
                <a:path w="12211050" h="4733925">
                  <a:moveTo>
                    <a:pt x="12211050" y="0"/>
                  </a:moveTo>
                  <a:lnTo>
                    <a:pt x="12201525" y="0"/>
                  </a:lnTo>
                  <a:lnTo>
                    <a:pt x="12201525" y="4724400"/>
                  </a:lnTo>
                  <a:lnTo>
                    <a:pt x="0" y="4724400"/>
                  </a:lnTo>
                  <a:lnTo>
                    <a:pt x="0" y="4733925"/>
                  </a:lnTo>
                  <a:lnTo>
                    <a:pt x="12201525" y="4733925"/>
                  </a:lnTo>
                  <a:lnTo>
                    <a:pt x="12211050" y="4733925"/>
                  </a:lnTo>
                  <a:lnTo>
                    <a:pt x="12211050" y="4724400"/>
                  </a:lnTo>
                  <a:lnTo>
                    <a:pt x="12211050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09624" y="2105024"/>
              <a:ext cx="9525" cy="4733925"/>
            </a:xfrm>
            <a:custGeom>
              <a:avLst/>
              <a:gdLst/>
              <a:ahLst/>
              <a:cxnLst/>
              <a:rect l="l" t="t" r="r" b="b"/>
              <a:pathLst>
                <a:path w="9525" h="4733925">
                  <a:moveTo>
                    <a:pt x="0" y="4733924"/>
                  </a:moveTo>
                  <a:lnTo>
                    <a:pt x="0" y="0"/>
                  </a:lnTo>
                  <a:lnTo>
                    <a:pt x="9524" y="9524"/>
                  </a:lnTo>
                  <a:lnTo>
                    <a:pt x="9524" y="4724399"/>
                  </a:lnTo>
                  <a:lnTo>
                    <a:pt x="0" y="4733924"/>
                  </a:lnTo>
                  <a:close/>
                </a:path>
              </a:pathLst>
            </a:custGeom>
            <a:solidFill>
              <a:srgbClr val="ED21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81465" y="2232393"/>
              <a:ext cx="103240" cy="198704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14" dirty="0"/>
              <a:t>VOIR</a:t>
            </a:r>
            <a:r>
              <a:rPr spc="-120" dirty="0"/>
              <a:t> </a:t>
            </a:r>
            <a:r>
              <a:rPr spc="-35" dirty="0"/>
              <a:t>TOUS</a:t>
            </a:r>
            <a:r>
              <a:rPr spc="-120" dirty="0"/>
              <a:t> </a:t>
            </a:r>
            <a:r>
              <a:rPr dirty="0"/>
              <a:t>POD'S</a:t>
            </a:r>
            <a:r>
              <a:rPr spc="-120" dirty="0"/>
              <a:t> </a:t>
            </a:r>
            <a:r>
              <a:rPr spc="-70" dirty="0"/>
              <a:t>DÉTAILS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796924" y="1511300"/>
            <a:ext cx="8644890" cy="127470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296670" algn="l"/>
                <a:tab pos="2741930" algn="l"/>
                <a:tab pos="3383915" algn="l"/>
              </a:tabLst>
            </a:pPr>
            <a:r>
              <a:rPr sz="2100" spc="300" dirty="0">
                <a:solidFill>
                  <a:srgbClr val="ED2137"/>
                </a:solidFill>
                <a:latin typeface="Tahoma"/>
                <a:cs typeface="Tahoma"/>
              </a:rPr>
              <a:t>kubectl</a:t>
            </a:r>
            <a:r>
              <a:rPr sz="2100" dirty="0">
                <a:solidFill>
                  <a:srgbClr val="ED2137"/>
                </a:solidFill>
                <a:latin typeface="Tahoma"/>
                <a:cs typeface="Tahoma"/>
              </a:rPr>
              <a:t> </a:t>
            </a:r>
            <a:r>
              <a:rPr sz="2100" spc="285" dirty="0">
                <a:solidFill>
                  <a:srgbClr val="ED2137"/>
                </a:solidFill>
                <a:latin typeface="Tahoma"/>
                <a:cs typeface="Tahoma"/>
              </a:rPr>
              <a:t>décrire</a:t>
            </a:r>
            <a:r>
              <a:rPr sz="2100" dirty="0">
                <a:solidFill>
                  <a:srgbClr val="ED2137"/>
                </a:solidFill>
                <a:latin typeface="Tahoma"/>
                <a:cs typeface="Tahoma"/>
              </a:rPr>
              <a:t> </a:t>
            </a:r>
            <a:r>
              <a:rPr sz="2100" spc="75" dirty="0">
                <a:solidFill>
                  <a:srgbClr val="ED2137"/>
                </a:solidFill>
                <a:latin typeface="Tahoma"/>
                <a:cs typeface="Tahoma"/>
              </a:rPr>
              <a:t>pod </a:t>
            </a:r>
            <a:r>
              <a:rPr sz="2100" dirty="0">
                <a:solidFill>
                  <a:srgbClr val="ED2137"/>
                </a:solidFill>
                <a:latin typeface="Tahoma"/>
                <a:cs typeface="Tahoma"/>
              </a:rPr>
              <a:t>&lt;nom-pod&gt;</a:t>
            </a:r>
            <a:r>
              <a:rPr sz="2100" spc="-60" dirty="0">
                <a:solidFill>
                  <a:srgbClr val="ED2137"/>
                </a:solidFill>
                <a:latin typeface="Tahoma"/>
                <a:cs typeface="Tahoma"/>
              </a:rPr>
              <a:t> </a:t>
            </a:r>
            <a:r>
              <a:rPr sz="2100" spc="120" dirty="0">
                <a:solidFill>
                  <a:srgbClr val="333333"/>
                </a:solidFill>
                <a:latin typeface="Trebuchet MS"/>
                <a:cs typeface="Trebuchet MS"/>
              </a:rPr>
              <a:t>spectacles</a:t>
            </a: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détaillé</a:t>
            </a: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info</a:t>
            </a: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35" dirty="0">
                <a:solidFill>
                  <a:srgbClr val="333333"/>
                </a:solidFill>
                <a:latin typeface="Trebuchet MS"/>
                <a:cs typeface="Trebuchet MS"/>
              </a:rPr>
              <a:t>sur</a:t>
            </a: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5" dirty="0">
                <a:solidFill>
                  <a:srgbClr val="333333"/>
                </a:solidFill>
                <a:latin typeface="Trebuchet MS"/>
                <a:cs typeface="Trebuchet MS"/>
              </a:rPr>
              <a:t>un</a:t>
            </a:r>
            <a:r>
              <a:rPr sz="2100" spc="-4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lang="fr-FR" sz="2100" spc="75" dirty="0">
                <a:solidFill>
                  <a:srgbClr val="ED2137"/>
                </a:solidFill>
                <a:latin typeface="Trebuchet MS"/>
                <a:cs typeface="Trebuchet MS"/>
              </a:rPr>
              <a:t>POD</a:t>
            </a:r>
            <a:endParaRPr sz="2100" dirty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290"/>
              </a:spcBef>
            </a:pPr>
            <a:endParaRPr sz="2100" dirty="0">
              <a:latin typeface="Trebuchet MS"/>
              <a:cs typeface="Trebuchet MS"/>
            </a:endParaRPr>
          </a:p>
          <a:p>
            <a:pPr marL="417195">
              <a:lnSpc>
                <a:spcPct val="100000"/>
              </a:lnSpc>
            </a:pPr>
            <a:r>
              <a:rPr sz="1650" spc="245" dirty="0">
                <a:latin typeface="Tahoma"/>
                <a:cs typeface="Tahoma"/>
              </a:rPr>
              <a:t>kubectl</a:t>
            </a:r>
            <a:r>
              <a:rPr sz="1650" spc="480" dirty="0">
                <a:latin typeface="Tahoma"/>
                <a:cs typeface="Tahoma"/>
              </a:rPr>
              <a:t> </a:t>
            </a:r>
            <a:r>
              <a:rPr sz="1650" spc="229" dirty="0" err="1">
                <a:latin typeface="Tahoma"/>
                <a:cs typeface="Tahoma"/>
              </a:rPr>
              <a:t>décrire</a:t>
            </a:r>
            <a:r>
              <a:rPr sz="1650" spc="484" dirty="0">
                <a:latin typeface="Tahoma"/>
                <a:cs typeface="Tahoma"/>
              </a:rPr>
              <a:t> </a:t>
            </a:r>
            <a:r>
              <a:rPr lang="fr-FR" sz="1650" spc="80" dirty="0">
                <a:latin typeface="Tahoma"/>
                <a:cs typeface="Tahoma"/>
              </a:rPr>
              <a:t>POD</a:t>
            </a:r>
            <a:r>
              <a:rPr sz="1650" spc="480" dirty="0">
                <a:latin typeface="Tahoma"/>
                <a:cs typeface="Tahoma"/>
              </a:rPr>
              <a:t> </a:t>
            </a:r>
            <a:r>
              <a:rPr sz="1650" spc="-10" dirty="0">
                <a:solidFill>
                  <a:srgbClr val="DD4A67"/>
                </a:solidFill>
                <a:latin typeface="Tahoma"/>
                <a:cs typeface="Tahoma"/>
              </a:rPr>
              <a:t>qui suis-je</a:t>
            </a:r>
            <a:endParaRPr sz="1650" dirty="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49325" y="2416175"/>
            <a:ext cx="656590" cy="276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50" spc="-10" dirty="0">
                <a:latin typeface="Tahoma"/>
                <a:cs typeface="Tahoma"/>
              </a:rPr>
              <a:t>Nom:</a:t>
            </a:r>
            <a:endParaRPr sz="165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967880" y="2416175"/>
            <a:ext cx="3936365" cy="1705610"/>
          </a:xfrm>
          <a:prstGeom prst="rect">
            <a:avLst/>
          </a:prstGeom>
        </p:spPr>
        <p:txBody>
          <a:bodyPr vert="horz" wrap="square" lIns="0" tIns="31115" rIns="0" bIns="0" rtlCol="0">
            <a:spAutoFit/>
          </a:bodyPr>
          <a:lstStyle/>
          <a:p>
            <a:pPr marL="12700" marR="3032760">
              <a:lnSpc>
                <a:spcPts val="1880"/>
              </a:lnSpc>
              <a:spcBef>
                <a:spcPts val="245"/>
              </a:spcBef>
            </a:pPr>
            <a:r>
              <a:rPr sz="1650" spc="-10" dirty="0">
                <a:latin typeface="Tahoma"/>
                <a:cs typeface="Tahoma"/>
              </a:rPr>
              <a:t>qui suis-je </a:t>
            </a:r>
            <a:r>
              <a:rPr sz="1650" spc="260" dirty="0">
                <a:latin typeface="Tahoma"/>
                <a:cs typeface="Tahoma"/>
              </a:rPr>
              <a:t>par défaut</a:t>
            </a:r>
            <a:endParaRPr sz="1650">
              <a:latin typeface="Tahoma"/>
              <a:cs typeface="Tahoma"/>
            </a:endParaRPr>
          </a:p>
          <a:p>
            <a:pPr marL="12700">
              <a:lnSpc>
                <a:spcPts val="1770"/>
              </a:lnSpc>
            </a:pPr>
            <a:r>
              <a:rPr sz="1650" spc="180" dirty="0">
                <a:latin typeface="Tahoma"/>
                <a:cs typeface="Tahoma"/>
              </a:rPr>
              <a:t>minikube/172.31.34.5</a:t>
            </a:r>
            <a:endParaRPr sz="1650">
              <a:latin typeface="Tahoma"/>
              <a:cs typeface="Tahoma"/>
            </a:endParaRPr>
          </a:p>
          <a:p>
            <a:pPr marL="12700">
              <a:lnSpc>
                <a:spcPts val="1875"/>
              </a:lnSpc>
            </a:pPr>
            <a:r>
              <a:rPr sz="1650" spc="170" dirty="0">
                <a:latin typeface="Tahoma"/>
                <a:cs typeface="Tahoma"/>
              </a:rPr>
              <a:t>Soleil,</a:t>
            </a:r>
            <a:r>
              <a:rPr sz="1650" spc="475" dirty="0">
                <a:latin typeface="Tahoma"/>
                <a:cs typeface="Tahoma"/>
              </a:rPr>
              <a:t> </a:t>
            </a:r>
            <a:r>
              <a:rPr sz="1650" spc="90" dirty="0">
                <a:latin typeface="Tahoma"/>
                <a:cs typeface="Tahoma"/>
              </a:rPr>
              <a:t>08</a:t>
            </a:r>
            <a:r>
              <a:rPr sz="1650" spc="480" dirty="0">
                <a:latin typeface="Tahoma"/>
                <a:cs typeface="Tahoma"/>
              </a:rPr>
              <a:t> </a:t>
            </a:r>
            <a:r>
              <a:rPr sz="1650" spc="165" dirty="0">
                <a:latin typeface="Tahoma"/>
                <a:cs typeface="Tahoma"/>
              </a:rPr>
              <a:t>Octobre</a:t>
            </a:r>
            <a:r>
              <a:rPr sz="1650" spc="480" dirty="0">
                <a:latin typeface="Tahoma"/>
                <a:cs typeface="Tahoma"/>
              </a:rPr>
              <a:t> </a:t>
            </a:r>
            <a:r>
              <a:rPr sz="1650" spc="90" dirty="0">
                <a:latin typeface="Tahoma"/>
                <a:cs typeface="Tahoma"/>
              </a:rPr>
              <a:t>2023</a:t>
            </a:r>
            <a:r>
              <a:rPr sz="1650" spc="475" dirty="0">
                <a:latin typeface="Tahoma"/>
                <a:cs typeface="Tahoma"/>
              </a:rPr>
              <a:t> </a:t>
            </a:r>
            <a:r>
              <a:rPr sz="1650" spc="160" dirty="0">
                <a:latin typeface="Tahoma"/>
                <a:cs typeface="Tahoma"/>
              </a:rPr>
              <a:t>19:02:51</a:t>
            </a:r>
            <a:r>
              <a:rPr sz="1650" spc="480" dirty="0">
                <a:latin typeface="Tahoma"/>
                <a:cs typeface="Tahoma"/>
              </a:rPr>
              <a:t> </a:t>
            </a:r>
            <a:r>
              <a:rPr sz="1650" spc="-10" dirty="0">
                <a:latin typeface="Tahoma"/>
                <a:cs typeface="Tahoma"/>
              </a:rPr>
              <a:t>+0200</a:t>
            </a:r>
            <a:endParaRPr sz="1650">
              <a:latin typeface="Tahoma"/>
              <a:cs typeface="Tahoma"/>
            </a:endParaRPr>
          </a:p>
          <a:p>
            <a:pPr marL="12700" marR="2275840">
              <a:lnSpc>
                <a:spcPts val="1880"/>
              </a:lnSpc>
              <a:spcBef>
                <a:spcPts val="95"/>
              </a:spcBef>
            </a:pPr>
            <a:r>
              <a:rPr sz="1650" spc="114" dirty="0">
                <a:latin typeface="Tahoma"/>
                <a:cs typeface="Tahoma"/>
              </a:rPr>
              <a:t>Exécution </a:t>
            </a:r>
            <a:r>
              <a:rPr sz="1650" spc="45" dirty="0">
                <a:latin typeface="Tahoma"/>
                <a:cs typeface="Tahoma"/>
              </a:rPr>
              <a:t>de whoami : </a:t>
            </a:r>
            <a:r>
              <a:rPr sz="1650" spc="165" dirty="0">
                <a:latin typeface="Tahoma"/>
                <a:cs typeface="Tahoma"/>
              </a:rPr>
              <a:t>10.244.120.68</a:t>
            </a:r>
            <a:endParaRPr sz="1650">
              <a:latin typeface="Tahoma"/>
              <a:cs typeface="Tahom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49325" y="2654300"/>
            <a:ext cx="1413510" cy="2181860"/>
          </a:xfrm>
          <a:prstGeom prst="rect">
            <a:avLst/>
          </a:prstGeom>
        </p:spPr>
        <p:txBody>
          <a:bodyPr vert="horz" wrap="square" lIns="0" tIns="31115" rIns="0" bIns="0" rtlCol="0">
            <a:spAutoFit/>
          </a:bodyPr>
          <a:lstStyle/>
          <a:p>
            <a:pPr marL="12700" marR="130810">
              <a:lnSpc>
                <a:spcPts val="1880"/>
              </a:lnSpc>
              <a:spcBef>
                <a:spcPts val="245"/>
              </a:spcBef>
            </a:pPr>
            <a:r>
              <a:rPr sz="1650" spc="85" dirty="0">
                <a:latin typeface="Tahoma"/>
                <a:cs typeface="Tahoma"/>
              </a:rPr>
              <a:t>Espace de noms : </a:t>
            </a:r>
            <a:r>
              <a:rPr sz="1650" spc="100" dirty="0">
                <a:latin typeface="Tahoma"/>
                <a:cs typeface="Tahoma"/>
              </a:rPr>
              <a:t>Nœud :</a:t>
            </a:r>
            <a:endParaRPr sz="1650">
              <a:latin typeface="Tahoma"/>
              <a:cs typeface="Tahoma"/>
            </a:endParaRPr>
          </a:p>
          <a:p>
            <a:pPr marL="12700">
              <a:lnSpc>
                <a:spcPts val="1770"/>
              </a:lnSpc>
            </a:pPr>
            <a:r>
              <a:rPr sz="1650" spc="290" dirty="0">
                <a:latin typeface="Tahoma"/>
                <a:cs typeface="Tahoma"/>
              </a:rPr>
              <a:t>Commencer</a:t>
            </a:r>
            <a:r>
              <a:rPr sz="1650" spc="480" dirty="0">
                <a:latin typeface="Tahoma"/>
                <a:cs typeface="Tahoma"/>
              </a:rPr>
              <a:t> </a:t>
            </a:r>
            <a:r>
              <a:rPr sz="1650" spc="140" dirty="0">
                <a:latin typeface="Tahoma"/>
                <a:cs typeface="Tahoma"/>
              </a:rPr>
              <a:t>Temps:</a:t>
            </a:r>
            <a:endParaRPr sz="1650">
              <a:latin typeface="Tahoma"/>
              <a:cs typeface="Tahoma"/>
            </a:endParaRPr>
          </a:p>
          <a:p>
            <a:pPr marL="12700" marR="509270" algn="just">
              <a:lnSpc>
                <a:spcPts val="1880"/>
              </a:lnSpc>
              <a:spcBef>
                <a:spcPts val="95"/>
              </a:spcBef>
            </a:pPr>
            <a:r>
              <a:rPr sz="1650" spc="240" dirty="0">
                <a:latin typeface="Tahoma"/>
                <a:cs typeface="Tahoma"/>
              </a:rPr>
              <a:t>Étiquettes : </a:t>
            </a:r>
            <a:r>
              <a:rPr sz="1650" spc="245" dirty="0">
                <a:latin typeface="Tahoma"/>
                <a:cs typeface="Tahoma"/>
              </a:rPr>
              <a:t>Statut : </a:t>
            </a:r>
            <a:r>
              <a:rPr sz="1650" spc="260" dirty="0">
                <a:latin typeface="Tahoma"/>
                <a:cs typeface="Tahoma"/>
              </a:rPr>
              <a:t>IP :</a:t>
            </a:r>
            <a:endParaRPr sz="1650">
              <a:latin typeface="Tahoma"/>
              <a:cs typeface="Tahoma"/>
            </a:endParaRPr>
          </a:p>
          <a:p>
            <a:pPr marL="12700">
              <a:lnSpc>
                <a:spcPts val="1764"/>
              </a:lnSpc>
            </a:pPr>
            <a:r>
              <a:rPr sz="1650" spc="465" dirty="0">
                <a:latin typeface="Tahoma"/>
                <a:cs typeface="Tahoma"/>
              </a:rPr>
              <a:t>...</a:t>
            </a:r>
            <a:endParaRPr sz="1650">
              <a:latin typeface="Tahoma"/>
              <a:cs typeface="Tahoma"/>
            </a:endParaRPr>
          </a:p>
          <a:p>
            <a:pPr marL="264795" marR="509270" indent="-252729">
              <a:lnSpc>
                <a:spcPts val="1880"/>
              </a:lnSpc>
              <a:spcBef>
                <a:spcPts val="90"/>
              </a:spcBef>
            </a:pPr>
            <a:r>
              <a:rPr sz="1650" spc="204" dirty="0">
                <a:latin typeface="Tahoma"/>
                <a:cs typeface="Tahoma"/>
              </a:rPr>
              <a:t>Événements : </a:t>
            </a:r>
            <a:r>
              <a:rPr sz="1650" spc="75" dirty="0">
                <a:latin typeface="Tahoma"/>
                <a:cs typeface="Tahoma"/>
              </a:rPr>
              <a:t>Type</a:t>
            </a:r>
            <a:endParaRPr sz="1650">
              <a:latin typeface="Tahoma"/>
              <a:cs typeface="Tahom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337175" y="4559300"/>
            <a:ext cx="782955" cy="276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50" spc="95" dirty="0">
                <a:latin typeface="Tahoma"/>
                <a:cs typeface="Tahoma"/>
              </a:rPr>
              <a:t>Raison</a:t>
            </a:r>
            <a:endParaRPr sz="1650">
              <a:latin typeface="Tahoma"/>
              <a:cs typeface="Tahom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977251" y="4559300"/>
            <a:ext cx="404495" cy="276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50" spc="35" dirty="0">
                <a:latin typeface="Tahoma"/>
                <a:cs typeface="Tahoma"/>
              </a:rPr>
              <a:t>Âge</a:t>
            </a:r>
            <a:endParaRPr sz="1650">
              <a:latin typeface="Tahoma"/>
              <a:cs typeface="Tahom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860369" y="4559300"/>
            <a:ext cx="530225" cy="276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50" spc="-20" dirty="0">
                <a:latin typeface="Tahoma"/>
                <a:cs typeface="Tahoma"/>
              </a:rPr>
              <a:t>Depuis</a:t>
            </a:r>
            <a:endParaRPr sz="1650">
              <a:latin typeface="Tahoma"/>
              <a:cs typeface="Tahom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257405" y="4559300"/>
            <a:ext cx="908685" cy="276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50" spc="85" dirty="0">
                <a:latin typeface="Tahoma"/>
                <a:cs typeface="Tahoma"/>
              </a:rPr>
              <a:t>Message</a:t>
            </a:r>
            <a:endParaRPr sz="1650">
              <a:latin typeface="Tahoma"/>
              <a:cs typeface="Tahoma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1214437" y="4945494"/>
            <a:ext cx="6939280" cy="17780"/>
            <a:chOff x="1214437" y="4945494"/>
            <a:chExt cx="6939280" cy="17780"/>
          </a:xfrm>
        </p:grpSpPr>
        <p:sp>
          <p:nvSpPr>
            <p:cNvPr id="17" name="object 17"/>
            <p:cNvSpPr/>
            <p:nvPr/>
          </p:nvSpPr>
          <p:spPr>
            <a:xfrm>
              <a:off x="1214437" y="4954190"/>
              <a:ext cx="504825" cy="0"/>
            </a:xfrm>
            <a:custGeom>
              <a:avLst/>
              <a:gdLst/>
              <a:ahLst/>
              <a:cxnLst/>
              <a:rect l="l" t="t" r="r" b="b"/>
              <a:pathLst>
                <a:path w="504825">
                  <a:moveTo>
                    <a:pt x="0" y="0"/>
                  </a:moveTo>
                  <a:lnTo>
                    <a:pt x="504638" y="0"/>
                  </a:lnTo>
                </a:path>
              </a:pathLst>
            </a:custGeom>
            <a:ln w="17392">
              <a:solidFill>
                <a:srgbClr val="000000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349875" y="4954190"/>
              <a:ext cx="757555" cy="0"/>
            </a:xfrm>
            <a:custGeom>
              <a:avLst/>
              <a:gdLst/>
              <a:ahLst/>
              <a:cxnLst/>
              <a:rect l="l" t="t" r="r" b="b"/>
              <a:pathLst>
                <a:path w="757555">
                  <a:moveTo>
                    <a:pt x="0" y="0"/>
                  </a:moveTo>
                  <a:lnTo>
                    <a:pt x="756958" y="0"/>
                  </a:lnTo>
                </a:path>
              </a:pathLst>
            </a:custGeom>
            <a:ln w="17392">
              <a:solidFill>
                <a:srgbClr val="000000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989951" y="4954190"/>
              <a:ext cx="1388110" cy="0"/>
            </a:xfrm>
            <a:custGeom>
              <a:avLst/>
              <a:gdLst/>
              <a:ahLst/>
              <a:cxnLst/>
              <a:rect l="l" t="t" r="r" b="b"/>
              <a:pathLst>
                <a:path w="1388110">
                  <a:moveTo>
                    <a:pt x="0" y="0"/>
                  </a:moveTo>
                  <a:lnTo>
                    <a:pt x="504638" y="0"/>
                  </a:lnTo>
                </a:path>
                <a:path w="1388110">
                  <a:moveTo>
                    <a:pt x="883118" y="0"/>
                  </a:moveTo>
                  <a:lnTo>
                    <a:pt x="1387757" y="0"/>
                  </a:lnTo>
                </a:path>
              </a:pathLst>
            </a:custGeom>
            <a:ln w="17392">
              <a:solidFill>
                <a:srgbClr val="000000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7270104" y="4954190"/>
              <a:ext cx="883285" cy="0"/>
            </a:xfrm>
            <a:custGeom>
              <a:avLst/>
              <a:gdLst/>
              <a:ahLst/>
              <a:cxnLst/>
              <a:rect l="l" t="t" r="r" b="b"/>
              <a:pathLst>
                <a:path w="883284">
                  <a:moveTo>
                    <a:pt x="0" y="0"/>
                  </a:moveTo>
                  <a:lnTo>
                    <a:pt x="883118" y="0"/>
                  </a:lnTo>
                </a:path>
              </a:pathLst>
            </a:custGeom>
            <a:ln w="17392">
              <a:solidFill>
                <a:srgbClr val="000000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2337175" y="5035550"/>
            <a:ext cx="1161415" cy="276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50" spc="145" dirty="0">
                <a:latin typeface="Tahoma"/>
                <a:cs typeface="Tahoma"/>
              </a:rPr>
              <a:t>Programmé</a:t>
            </a:r>
            <a:endParaRPr sz="1650">
              <a:latin typeface="Tahoma"/>
              <a:cs typeface="Tahoma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977251" y="5035550"/>
            <a:ext cx="656590" cy="276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50" spc="-10" dirty="0">
                <a:latin typeface="Tahoma"/>
                <a:cs typeface="Tahoma"/>
              </a:rPr>
              <a:t>4 min 58 s</a:t>
            </a:r>
            <a:endParaRPr sz="1650">
              <a:latin typeface="Tahoma"/>
              <a:cs typeface="Tahoma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860369" y="5035550"/>
            <a:ext cx="2170430" cy="276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50" spc="250" dirty="0">
                <a:latin typeface="Tahoma"/>
                <a:cs typeface="Tahoma"/>
              </a:rPr>
              <a:t>planificateur </a:t>
            </a:r>
            <a:endParaRPr sz="1650">
              <a:latin typeface="Tahoma"/>
              <a:cs typeface="Tahoma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7257405" y="5035550"/>
            <a:ext cx="4946015" cy="276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50" spc="260" dirty="0">
                <a:latin typeface="Tahoma"/>
                <a:cs typeface="Tahoma"/>
              </a:rPr>
              <a:t>Avec succès</a:t>
            </a:r>
            <a:r>
              <a:rPr sz="1650" spc="495" dirty="0">
                <a:latin typeface="Tahoma"/>
                <a:cs typeface="Tahoma"/>
              </a:rPr>
              <a:t> </a:t>
            </a:r>
            <a:r>
              <a:rPr sz="1650" spc="195" dirty="0">
                <a:latin typeface="Tahoma"/>
                <a:cs typeface="Tahoma"/>
              </a:rPr>
              <a:t>assigné</a:t>
            </a:r>
            <a:r>
              <a:rPr sz="1650" spc="-10" dirty="0">
                <a:latin typeface="Tahoma"/>
                <a:cs typeface="Tahoma"/>
              </a:rPr>
              <a:t>  </a:t>
            </a:r>
            <a:r>
              <a:rPr sz="1650" spc="175" dirty="0">
                <a:latin typeface="Tahoma"/>
                <a:cs typeface="Tahoma"/>
              </a:rPr>
              <a:t>par défaut/qui suis-je</a:t>
            </a:r>
            <a:r>
              <a:rPr sz="1650" spc="-5" dirty="0">
                <a:latin typeface="Tahoma"/>
                <a:cs typeface="Tahoma"/>
              </a:rPr>
              <a:t>  </a:t>
            </a:r>
            <a:r>
              <a:rPr sz="1650" spc="240" dirty="0">
                <a:latin typeface="Tahoma"/>
                <a:cs typeface="Tahoma"/>
              </a:rPr>
              <a:t>à</a:t>
            </a:r>
            <a:endParaRPr sz="1650">
              <a:latin typeface="Tahoma"/>
              <a:cs typeface="Tahoma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949325" y="5035550"/>
            <a:ext cx="1035050" cy="514984"/>
          </a:xfrm>
          <a:prstGeom prst="rect">
            <a:avLst/>
          </a:prstGeom>
        </p:spPr>
        <p:txBody>
          <a:bodyPr vert="horz" wrap="square" lIns="0" tIns="31115" rIns="0" bIns="0" rtlCol="0">
            <a:spAutoFit/>
          </a:bodyPr>
          <a:lstStyle/>
          <a:p>
            <a:pPr marL="12700" marR="5080" indent="252095">
              <a:lnSpc>
                <a:spcPts val="1880"/>
              </a:lnSpc>
              <a:spcBef>
                <a:spcPts val="245"/>
              </a:spcBef>
            </a:pPr>
            <a:r>
              <a:rPr sz="1650" spc="150" dirty="0">
                <a:latin typeface="Tahoma"/>
                <a:cs typeface="Tahoma"/>
              </a:rPr>
              <a:t>Minikube </a:t>
            </a:r>
            <a:endParaRPr sz="1650">
              <a:latin typeface="Tahoma"/>
              <a:cs typeface="Tahoma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949325" y="5988049"/>
            <a:ext cx="151765" cy="276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50" spc="270" dirty="0">
                <a:latin typeface="Tahoma"/>
                <a:cs typeface="Tahoma"/>
              </a:rPr>
              <a:t>"</a:t>
            </a:r>
            <a:endParaRPr sz="1650">
              <a:latin typeface="Tahoma"/>
              <a:cs typeface="Tahoma"/>
            </a:endParaRPr>
          </a:p>
        </p:txBody>
      </p:sp>
      <p:graphicFrame>
        <p:nvGraphicFramePr>
          <p:cNvPr id="27" name="object 27"/>
          <p:cNvGraphicFramePr>
            <a:graphicFrameLocks noGrp="1"/>
          </p:cNvGraphicFramePr>
          <p:nvPr/>
        </p:nvGraphicFramePr>
        <p:xfrm>
          <a:off x="1182687" y="5539540"/>
          <a:ext cx="10660379" cy="17773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77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509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353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659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33019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81965">
                <a:tc>
                  <a:txBody>
                    <a:bodyPr/>
                    <a:lstStyle/>
                    <a:p>
                      <a:pPr marL="31750" marR="181610">
                        <a:lnSpc>
                          <a:spcPts val="1880"/>
                        </a:lnSpc>
                      </a:pPr>
                      <a:r>
                        <a:rPr sz="1650" spc="110" dirty="0">
                          <a:latin typeface="Tahoma"/>
                          <a:cs typeface="Tahoma"/>
                        </a:rPr>
                        <a:t>Normal Normal</a:t>
                      </a:r>
                      <a:endParaRPr sz="1650" dirty="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89230" marR="370840">
                        <a:lnSpc>
                          <a:spcPts val="1880"/>
                        </a:lnSpc>
                      </a:pPr>
                      <a:r>
                        <a:rPr sz="1650" spc="290" dirty="0">
                          <a:latin typeface="Tahoma"/>
                          <a:cs typeface="Tahoma"/>
                        </a:rPr>
                        <a:t>Tirant </a:t>
                      </a:r>
                      <a:r>
                        <a:rPr sz="1650" spc="250" dirty="0">
                          <a:latin typeface="Tahoma"/>
                          <a:cs typeface="Tahoma"/>
                        </a:rPr>
                        <a:t>Tiré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78460" marR="118110">
                        <a:lnSpc>
                          <a:spcPts val="1880"/>
                        </a:lnSpc>
                      </a:pPr>
                      <a:r>
                        <a:rPr sz="1650" spc="-10" dirty="0">
                          <a:latin typeface="Tahoma"/>
                          <a:cs typeface="Tahoma"/>
                        </a:rPr>
                        <a:t>4 min 55 s 4 min 53 s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25730" marR="749300">
                        <a:lnSpc>
                          <a:spcPts val="1880"/>
                        </a:lnSpc>
                      </a:pPr>
                      <a:r>
                        <a:rPr sz="1650" spc="215" dirty="0">
                          <a:latin typeface="Tahoma"/>
                          <a:cs typeface="Tahoma"/>
                        </a:rPr>
                        <a:t>kubelet kubelet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756920" marR="24130">
                        <a:lnSpc>
                          <a:spcPts val="1880"/>
                        </a:lnSpc>
                      </a:pPr>
                      <a:r>
                        <a:rPr sz="1650" spc="300" dirty="0">
                          <a:latin typeface="Tahoma"/>
                          <a:cs typeface="Tahoma"/>
                        </a:rPr>
                        <a:t>Tirer</a:t>
                      </a:r>
                      <a:r>
                        <a:rPr sz="1650" spc="46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650" spc="105" dirty="0">
                          <a:latin typeface="Tahoma"/>
                          <a:cs typeface="Tahoma"/>
                        </a:rPr>
                        <a:t>image</a:t>
                      </a:r>
                      <a:r>
                        <a:rPr sz="1650" spc="48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650" spc="210" dirty="0">
                          <a:latin typeface="Tahoma"/>
                          <a:cs typeface="Tahoma"/>
                        </a:rPr>
                        <a:t>"traefik/whoami:v1.10" </a:t>
                      </a:r>
                      <a:r>
                        <a:rPr sz="1650" spc="260" dirty="0">
                          <a:latin typeface="Tahoma"/>
                          <a:cs typeface="Tahoma"/>
                        </a:rPr>
                        <a:t>réussi</a:t>
                      </a:r>
                      <a:r>
                        <a:rPr sz="1650" spc="484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650" spc="260" dirty="0">
                          <a:latin typeface="Tahoma"/>
                          <a:cs typeface="Tahoma"/>
                        </a:rPr>
                        <a:t>tiré</a:t>
                      </a:r>
                      <a:r>
                        <a:rPr sz="1650" spc="49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650" spc="85" dirty="0">
                          <a:latin typeface="Tahoma"/>
                          <a:cs typeface="Tahoma"/>
                        </a:rPr>
                        <a:t>image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3075">
                <a:tc gridSpan="5">
                  <a:txBody>
                    <a:bodyPr/>
                    <a:lstStyle/>
                    <a:p>
                      <a:pPr>
                        <a:lnSpc>
                          <a:spcPts val="1764"/>
                        </a:lnSpc>
                      </a:pPr>
                      <a:r>
                        <a:rPr sz="1650" spc="215" dirty="0">
                          <a:latin typeface="Tahoma"/>
                          <a:cs typeface="Tahoma"/>
                        </a:rPr>
                        <a:t>traefik/whoami:v1.10"</a:t>
                      </a:r>
                      <a:r>
                        <a:rPr sz="1650" spc="48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650" spc="335" dirty="0">
                          <a:latin typeface="Tahoma"/>
                          <a:cs typeface="Tahoma"/>
                        </a:rPr>
                        <a:t>dans</a:t>
                      </a:r>
                      <a:r>
                        <a:rPr sz="1650" spc="48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650" spc="135" dirty="0">
                          <a:latin typeface="Tahoma"/>
                          <a:cs typeface="Tahoma"/>
                        </a:rPr>
                        <a:t>2,413404591s</a:t>
                      </a:r>
                      <a:r>
                        <a:rPr sz="1650" spc="484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650" spc="150" dirty="0">
                          <a:latin typeface="Tahoma"/>
                          <a:cs typeface="Tahoma"/>
                        </a:rPr>
                        <a:t>(2,413411021s)</a:t>
                      </a:r>
                      <a:r>
                        <a:rPr sz="1650" spc="48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650" spc="265" dirty="0">
                          <a:latin typeface="Tahoma"/>
                          <a:cs typeface="Tahoma"/>
                        </a:rPr>
                        <a:t>y compris</a:t>
                      </a:r>
                      <a:r>
                        <a:rPr sz="1650" spc="484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650" spc="245" dirty="0">
                          <a:latin typeface="Tahoma"/>
                          <a:cs typeface="Tahoma"/>
                        </a:rPr>
                        <a:t>en attendant)</a:t>
                      </a:r>
                      <a:endParaRPr sz="1650" dirty="0">
                        <a:latin typeface="Tahoma"/>
                        <a:cs typeface="Tahoma"/>
                      </a:endParaRPr>
                    </a:p>
                    <a:p>
                      <a:pPr marL="31750">
                        <a:lnSpc>
                          <a:spcPts val="1864"/>
                        </a:lnSpc>
                        <a:tabLst>
                          <a:tab pos="1167130" algn="l"/>
                          <a:tab pos="2806700" algn="l"/>
                          <a:tab pos="3689985" algn="l"/>
                          <a:tab pos="6087110" algn="l"/>
                        </a:tabLst>
                      </a:pPr>
                      <a:r>
                        <a:rPr sz="1650" spc="110" dirty="0">
                          <a:latin typeface="Tahoma"/>
                          <a:cs typeface="Tahoma"/>
                        </a:rPr>
                        <a:t>Normale</a:t>
                      </a:r>
                      <a:r>
                        <a:rPr sz="165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650" spc="175" dirty="0">
                          <a:latin typeface="Tahoma"/>
                          <a:cs typeface="Tahoma"/>
                        </a:rPr>
                        <a:t>Créé</a:t>
                      </a:r>
                      <a:r>
                        <a:rPr sz="165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650" spc="-10" dirty="0">
                          <a:latin typeface="Tahoma"/>
                          <a:cs typeface="Tahoma"/>
                        </a:rPr>
                        <a:t>4 min 53 s</a:t>
                      </a:r>
                      <a:r>
                        <a:rPr sz="165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650" spc="215" dirty="0">
                          <a:latin typeface="Tahoma"/>
                          <a:cs typeface="Tahoma"/>
                        </a:rPr>
                        <a:t>kubelet</a:t>
                      </a:r>
                      <a:r>
                        <a:rPr sz="165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650" spc="185" dirty="0" err="1">
                          <a:latin typeface="Tahoma"/>
                          <a:cs typeface="Tahoma"/>
                        </a:rPr>
                        <a:t>Créé</a:t>
                      </a:r>
                      <a:r>
                        <a:rPr sz="1650" spc="470" dirty="0">
                          <a:latin typeface="Tahoma"/>
                          <a:cs typeface="Tahoma"/>
                        </a:rPr>
                        <a:t> </a:t>
                      </a:r>
                      <a:r>
                        <a:rPr lang="fr-FR" sz="1650" spc="240" dirty="0">
                          <a:latin typeface="Tahoma"/>
                          <a:cs typeface="Tahoma"/>
                        </a:rPr>
                        <a:t>Container</a:t>
                      </a:r>
                      <a:r>
                        <a:rPr sz="1650" spc="47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650" spc="-10" dirty="0">
                          <a:latin typeface="Tahoma"/>
                          <a:cs typeface="Tahoma"/>
                        </a:rPr>
                        <a:t>qui suis-je</a:t>
                      </a:r>
                      <a:endParaRPr sz="1650" dirty="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9090">
                <a:tc>
                  <a:txBody>
                    <a:bodyPr/>
                    <a:lstStyle/>
                    <a:p>
                      <a:pPr marL="31750">
                        <a:lnSpc>
                          <a:spcPts val="1839"/>
                        </a:lnSpc>
                      </a:pPr>
                      <a:r>
                        <a:rPr sz="1650" spc="110" dirty="0">
                          <a:latin typeface="Tahoma"/>
                          <a:cs typeface="Tahoma"/>
                        </a:rPr>
                        <a:t>Normale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89230">
                        <a:lnSpc>
                          <a:spcPts val="1839"/>
                        </a:lnSpc>
                      </a:pPr>
                      <a:r>
                        <a:rPr sz="1650" spc="229" dirty="0">
                          <a:latin typeface="Tahoma"/>
                          <a:cs typeface="Tahoma"/>
                        </a:rPr>
                        <a:t>Commencé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378460">
                        <a:lnSpc>
                          <a:spcPts val="1839"/>
                        </a:lnSpc>
                        <a:tabLst>
                          <a:tab pos="1261110" algn="l"/>
                        </a:tabLst>
                      </a:pPr>
                      <a:r>
                        <a:rPr sz="1650" spc="-10" dirty="0">
                          <a:latin typeface="Tahoma"/>
                          <a:cs typeface="Tahoma"/>
                        </a:rPr>
                        <a:t>4 min 53 s</a:t>
                      </a:r>
                      <a:r>
                        <a:rPr sz="165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650" spc="215" dirty="0">
                          <a:latin typeface="Tahoma"/>
                          <a:cs typeface="Tahoma"/>
                        </a:rPr>
                        <a:t>kubelet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756920">
                        <a:lnSpc>
                          <a:spcPts val="1839"/>
                        </a:lnSpc>
                      </a:pPr>
                      <a:r>
                        <a:rPr sz="1650" spc="240" dirty="0" err="1">
                          <a:latin typeface="Tahoma"/>
                          <a:cs typeface="Tahoma"/>
                        </a:rPr>
                        <a:t>Commencé</a:t>
                      </a:r>
                      <a:r>
                        <a:rPr sz="1650" spc="470" dirty="0">
                          <a:latin typeface="Tahoma"/>
                          <a:cs typeface="Tahoma"/>
                        </a:rPr>
                        <a:t> </a:t>
                      </a:r>
                      <a:r>
                        <a:rPr lang="fr-FR" sz="1650" spc="240" dirty="0">
                          <a:latin typeface="Tahoma"/>
                          <a:cs typeface="Tahoma"/>
                        </a:rPr>
                        <a:t>Container</a:t>
                      </a:r>
                      <a:r>
                        <a:rPr sz="1650" spc="47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650" spc="-10" dirty="0">
                          <a:latin typeface="Tahoma"/>
                          <a:cs typeface="Tahoma"/>
                        </a:rPr>
                        <a:t>qui suis-je</a:t>
                      </a:r>
                      <a:endParaRPr sz="1650" dirty="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09624" y="2105024"/>
            <a:ext cx="12211050" cy="9525"/>
          </a:xfrm>
          <a:custGeom>
            <a:avLst/>
            <a:gdLst/>
            <a:ahLst/>
            <a:cxnLst/>
            <a:rect l="l" t="t" r="r" b="b"/>
            <a:pathLst>
              <a:path w="12211050" h="9525">
                <a:moveTo>
                  <a:pt x="12211049" y="9524"/>
                </a:moveTo>
                <a:lnTo>
                  <a:pt x="0" y="9524"/>
                </a:lnTo>
                <a:lnTo>
                  <a:pt x="0" y="0"/>
                </a:lnTo>
                <a:lnTo>
                  <a:pt x="12211049" y="0"/>
                </a:lnTo>
                <a:lnTo>
                  <a:pt x="12211049" y="952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809624" y="2105024"/>
            <a:ext cx="12211050" cy="3067050"/>
            <a:chOff x="809624" y="2105024"/>
            <a:chExt cx="12211050" cy="3067050"/>
          </a:xfrm>
        </p:grpSpPr>
        <p:sp>
          <p:nvSpPr>
            <p:cNvPr id="4" name="object 4"/>
            <p:cNvSpPr/>
            <p:nvPr/>
          </p:nvSpPr>
          <p:spPr>
            <a:xfrm>
              <a:off x="809612" y="2105024"/>
              <a:ext cx="12211050" cy="3067050"/>
            </a:xfrm>
            <a:custGeom>
              <a:avLst/>
              <a:gdLst/>
              <a:ahLst/>
              <a:cxnLst/>
              <a:rect l="l" t="t" r="r" b="b"/>
              <a:pathLst>
                <a:path w="12211050" h="3067050">
                  <a:moveTo>
                    <a:pt x="12211050" y="0"/>
                  </a:moveTo>
                  <a:lnTo>
                    <a:pt x="12201525" y="0"/>
                  </a:lnTo>
                  <a:lnTo>
                    <a:pt x="12201525" y="3057525"/>
                  </a:lnTo>
                  <a:lnTo>
                    <a:pt x="0" y="3057525"/>
                  </a:lnTo>
                  <a:lnTo>
                    <a:pt x="0" y="3067050"/>
                  </a:lnTo>
                  <a:lnTo>
                    <a:pt x="12201525" y="3067050"/>
                  </a:lnTo>
                  <a:lnTo>
                    <a:pt x="12211050" y="3067050"/>
                  </a:lnTo>
                  <a:lnTo>
                    <a:pt x="12211050" y="3057525"/>
                  </a:lnTo>
                  <a:lnTo>
                    <a:pt x="12211050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09624" y="2105024"/>
              <a:ext cx="9525" cy="3067050"/>
            </a:xfrm>
            <a:custGeom>
              <a:avLst/>
              <a:gdLst/>
              <a:ahLst/>
              <a:cxnLst/>
              <a:rect l="l" t="t" r="r" b="b"/>
              <a:pathLst>
                <a:path w="9525" h="3067050">
                  <a:moveTo>
                    <a:pt x="0" y="3067049"/>
                  </a:moveTo>
                  <a:lnTo>
                    <a:pt x="0" y="0"/>
                  </a:lnTo>
                  <a:lnTo>
                    <a:pt x="9524" y="9524"/>
                  </a:lnTo>
                  <a:lnTo>
                    <a:pt x="9524" y="3057524"/>
                  </a:lnTo>
                  <a:lnTo>
                    <a:pt x="0" y="3067049"/>
                  </a:lnTo>
                  <a:close/>
                </a:path>
              </a:pathLst>
            </a:custGeom>
            <a:solidFill>
              <a:srgbClr val="ED21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81465" y="2232393"/>
              <a:ext cx="103240" cy="198704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14" dirty="0"/>
              <a:t>VOIR</a:t>
            </a:r>
            <a:r>
              <a:rPr spc="-120" dirty="0"/>
              <a:t> </a:t>
            </a:r>
            <a:r>
              <a:rPr spc="-35" dirty="0"/>
              <a:t>MÊME</a:t>
            </a:r>
            <a:r>
              <a:rPr spc="-114" dirty="0"/>
              <a:t> </a:t>
            </a:r>
            <a:r>
              <a:rPr spc="-25" dirty="0"/>
              <a:t>PLUS</a:t>
            </a:r>
            <a:r>
              <a:rPr spc="-120" dirty="0"/>
              <a:t> </a:t>
            </a:r>
            <a:r>
              <a:rPr spc="-10" dirty="0"/>
              <a:t>INFORMATION</a:t>
            </a:r>
            <a:r>
              <a:rPr spc="-114" dirty="0"/>
              <a:t> </a:t>
            </a:r>
            <a:r>
              <a:rPr dirty="0"/>
              <a:t>SUR</a:t>
            </a:r>
            <a:r>
              <a:rPr spc="-120" dirty="0"/>
              <a:t> </a:t>
            </a:r>
            <a:r>
              <a:rPr spc="-20" dirty="0"/>
              <a:t>PODS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body" idx="1"/>
          </p:nvPr>
        </p:nvSpPr>
        <p:spPr>
          <a:xfrm>
            <a:off x="819149" y="1326514"/>
            <a:ext cx="12192000" cy="3808094"/>
          </a:xfrm>
          <a:prstGeom prst="rect">
            <a:avLst/>
          </a:prstGeom>
        </p:spPr>
        <p:txBody>
          <a:bodyPr vert="horz" wrap="square" lIns="0" tIns="19748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u="none" dirty="0">
                <a:solidFill>
                  <a:srgbClr val="333333"/>
                </a:solidFill>
              </a:rPr>
              <a:t>Le</a:t>
            </a:r>
            <a:r>
              <a:rPr u="none" spc="-45" dirty="0">
                <a:solidFill>
                  <a:srgbClr val="333333"/>
                </a:solidFill>
              </a:rPr>
              <a:t> </a:t>
            </a:r>
            <a:r>
              <a:rPr u="none" spc="250" dirty="0">
                <a:latin typeface="Tahoma"/>
                <a:cs typeface="Tahoma"/>
              </a:rPr>
              <a:t>-- </a:t>
            </a:r>
            <a:r>
              <a:rPr u="none" spc="330" dirty="0">
                <a:latin typeface="Tahoma"/>
                <a:cs typeface="Tahoma"/>
              </a:rPr>
              <a:t>sortir</a:t>
            </a:r>
            <a:r>
              <a:rPr u="none" spc="-70" dirty="0">
                <a:latin typeface="Tahoma"/>
                <a:cs typeface="Tahoma"/>
              </a:rPr>
              <a:t> </a:t>
            </a:r>
            <a:r>
              <a:rPr u="none" dirty="0">
                <a:solidFill>
                  <a:srgbClr val="333333"/>
                </a:solidFill>
              </a:rPr>
              <a:t>(ou</a:t>
            </a:r>
            <a:r>
              <a:rPr u="none" spc="-45" dirty="0">
                <a:solidFill>
                  <a:srgbClr val="333333"/>
                </a:solidFill>
              </a:rPr>
              <a:t> </a:t>
            </a:r>
            <a:r>
              <a:rPr u="none" spc="250" dirty="0">
                <a:latin typeface="Tahoma"/>
                <a:cs typeface="Tahoma"/>
              </a:rPr>
              <a:t>- </a:t>
            </a:r>
            <a:r>
              <a:rPr u="none" spc="105" dirty="0">
                <a:latin typeface="Tahoma"/>
                <a:cs typeface="Tahoma"/>
              </a:rPr>
              <a:t>o </a:t>
            </a:r>
            <a:r>
              <a:rPr u="none" spc="105" dirty="0">
                <a:solidFill>
                  <a:srgbClr val="333333"/>
                </a:solidFill>
              </a:rPr>
              <a:t>)</a:t>
            </a:r>
            <a:r>
              <a:rPr u="none" spc="-45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drapeau</a:t>
            </a:r>
            <a:r>
              <a:rPr u="none" spc="-45" dirty="0">
                <a:solidFill>
                  <a:srgbClr val="333333"/>
                </a:solidFill>
              </a:rPr>
              <a:t> </a:t>
            </a:r>
            <a:r>
              <a:rPr u="none" spc="50" dirty="0">
                <a:solidFill>
                  <a:srgbClr val="333333"/>
                </a:solidFill>
              </a:rPr>
              <a:t>peut</a:t>
            </a:r>
            <a:r>
              <a:rPr u="none" spc="-45" dirty="0">
                <a:solidFill>
                  <a:srgbClr val="333333"/>
                </a:solidFill>
              </a:rPr>
              <a:t> </a:t>
            </a:r>
            <a:r>
              <a:rPr u="none" spc="55" dirty="0">
                <a:solidFill>
                  <a:srgbClr val="333333"/>
                </a:solidFill>
              </a:rPr>
              <a:t>être</a:t>
            </a:r>
            <a:r>
              <a:rPr u="none" spc="-45" dirty="0">
                <a:solidFill>
                  <a:srgbClr val="333333"/>
                </a:solidFill>
              </a:rPr>
              <a:t> </a:t>
            </a:r>
            <a:r>
              <a:rPr u="none" spc="95" dirty="0">
                <a:solidFill>
                  <a:srgbClr val="333333"/>
                </a:solidFill>
              </a:rPr>
              <a:t>utilisé</a:t>
            </a:r>
            <a:r>
              <a:rPr u="none" spc="-45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à</a:t>
            </a:r>
            <a:r>
              <a:rPr u="none" spc="-45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afficher</a:t>
            </a:r>
            <a:r>
              <a:rPr u="none" spc="-45" dirty="0">
                <a:solidFill>
                  <a:srgbClr val="333333"/>
                </a:solidFill>
              </a:rPr>
              <a:t> </a:t>
            </a:r>
            <a:r>
              <a:rPr u="none" spc="-40" dirty="0">
                <a:solidFill>
                  <a:srgbClr val="333333"/>
                </a:solidFill>
              </a:rPr>
              <a:t>tous</a:t>
            </a:r>
            <a:r>
              <a:rPr u="none" spc="-45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le</a:t>
            </a:r>
            <a:r>
              <a:rPr u="none" spc="-45" dirty="0">
                <a:solidFill>
                  <a:srgbClr val="333333"/>
                </a:solidFill>
              </a:rPr>
              <a:t> </a:t>
            </a:r>
            <a:r>
              <a:rPr u="none" spc="45" dirty="0">
                <a:solidFill>
                  <a:srgbClr val="333333"/>
                </a:solidFill>
              </a:rPr>
              <a:t>informations</a:t>
            </a:r>
          </a:p>
          <a:p>
            <a:pPr>
              <a:lnSpc>
                <a:spcPct val="100000"/>
              </a:lnSpc>
              <a:spcBef>
                <a:spcPts val="434"/>
              </a:spcBef>
            </a:pPr>
            <a:endParaRPr u="none" spc="45" dirty="0">
              <a:solidFill>
                <a:srgbClr val="333333"/>
              </a:solidFill>
            </a:endParaRPr>
          </a:p>
          <a:p>
            <a:pPr marL="142240" marR="7499350" indent="252095">
              <a:lnSpc>
                <a:spcPts val="1880"/>
              </a:lnSpc>
            </a:pPr>
            <a:r>
              <a:rPr sz="1650" u="none" spc="245" dirty="0">
                <a:solidFill>
                  <a:srgbClr val="000000"/>
                </a:solidFill>
                <a:latin typeface="Tahoma"/>
                <a:cs typeface="Tahoma"/>
              </a:rPr>
              <a:t>kubectl</a:t>
            </a:r>
            <a:r>
              <a:rPr sz="1650" u="none" spc="490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1650" u="none" spc="215" dirty="0" err="1">
                <a:solidFill>
                  <a:srgbClr val="000000"/>
                </a:solidFill>
                <a:latin typeface="Tahoma"/>
                <a:cs typeface="Tahoma"/>
              </a:rPr>
              <a:t>obtenir</a:t>
            </a:r>
            <a:r>
              <a:rPr sz="1650" u="none" spc="490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lang="fr-FR" sz="1650" u="none" spc="80" dirty="0">
                <a:solidFill>
                  <a:srgbClr val="000000"/>
                </a:solidFill>
                <a:latin typeface="Tahoma"/>
                <a:cs typeface="Tahoma"/>
              </a:rPr>
              <a:t>POD</a:t>
            </a:r>
            <a:r>
              <a:rPr sz="1650" u="none" spc="490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1650" u="none" dirty="0">
                <a:solidFill>
                  <a:srgbClr val="996E3A"/>
                </a:solidFill>
                <a:latin typeface="Tahoma"/>
                <a:cs typeface="Tahoma"/>
              </a:rPr>
              <a:t>&lt; </a:t>
            </a:r>
            <a:r>
              <a:rPr sz="1650" u="none" dirty="0">
                <a:solidFill>
                  <a:srgbClr val="000000"/>
                </a:solidFill>
                <a:latin typeface="Tahoma"/>
                <a:cs typeface="Tahoma"/>
              </a:rPr>
              <a:t>nom-pod </a:t>
            </a:r>
            <a:r>
              <a:rPr sz="1650" u="none" dirty="0">
                <a:solidFill>
                  <a:srgbClr val="996E3A"/>
                </a:solidFill>
                <a:latin typeface="Tahoma"/>
                <a:cs typeface="Tahoma"/>
              </a:rPr>
              <a:t>&gt;</a:t>
            </a:r>
            <a:r>
              <a:rPr sz="1650" u="none" spc="490" dirty="0">
                <a:solidFill>
                  <a:srgbClr val="996E3A"/>
                </a:solidFill>
                <a:latin typeface="Tahoma"/>
                <a:cs typeface="Tahoma"/>
              </a:rPr>
              <a:t> </a:t>
            </a:r>
            <a:r>
              <a:rPr sz="1650" u="none" spc="190" dirty="0">
                <a:solidFill>
                  <a:srgbClr val="ED9900"/>
                </a:solidFill>
                <a:latin typeface="Tahoma"/>
                <a:cs typeface="Tahoma"/>
              </a:rPr>
              <a:t>- </a:t>
            </a:r>
            <a:r>
              <a:rPr sz="1650" u="none" spc="285" dirty="0">
                <a:solidFill>
                  <a:srgbClr val="ED9900"/>
                </a:solidFill>
                <a:latin typeface="Tahoma"/>
                <a:cs typeface="Tahoma"/>
              </a:rPr>
              <a:t>o</a:t>
            </a:r>
            <a:r>
              <a:rPr sz="1650" u="none" spc="490" dirty="0">
                <a:solidFill>
                  <a:srgbClr val="ED9900"/>
                </a:solidFill>
                <a:latin typeface="Tahoma"/>
                <a:cs typeface="Tahoma"/>
              </a:rPr>
              <a:t> version de l'API </a:t>
            </a:r>
            <a:r>
              <a:rPr sz="1650" u="none" spc="105" dirty="0">
                <a:solidFill>
                  <a:srgbClr val="000000"/>
                </a:solidFill>
                <a:latin typeface="Tahoma"/>
                <a:cs typeface="Tahoma"/>
              </a:rPr>
              <a:t>YAML</a:t>
            </a:r>
            <a:r>
              <a:rPr sz="1650" u="none" spc="250" dirty="0">
                <a:solidFill>
                  <a:srgbClr val="000000"/>
                </a:solidFill>
                <a:latin typeface="Tahoma"/>
                <a:cs typeface="Tahoma"/>
              </a:rPr>
              <a:t> :</a:t>
            </a:r>
            <a:r>
              <a:rPr sz="1650" u="none" spc="480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1650" u="none" spc="90" dirty="0">
                <a:solidFill>
                  <a:srgbClr val="000000"/>
                </a:solidFill>
                <a:latin typeface="Tahoma"/>
                <a:cs typeface="Tahoma"/>
              </a:rPr>
              <a:t>v1</a:t>
            </a:r>
            <a:endParaRPr sz="1650" dirty="0">
              <a:latin typeface="Tahoma"/>
              <a:cs typeface="Tahoma"/>
            </a:endParaRPr>
          </a:p>
          <a:p>
            <a:pPr marL="142240">
              <a:lnSpc>
                <a:spcPts val="1770"/>
              </a:lnSpc>
            </a:pPr>
            <a:r>
              <a:rPr sz="1650" u="none" spc="265" dirty="0">
                <a:solidFill>
                  <a:srgbClr val="000000"/>
                </a:solidFill>
                <a:latin typeface="Tahoma"/>
                <a:cs typeface="Tahoma"/>
              </a:rPr>
              <a:t>gentil:</a:t>
            </a:r>
            <a:r>
              <a:rPr sz="1650" u="none" spc="484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lang="fr-FR" sz="1650" u="none" spc="55" dirty="0">
                <a:solidFill>
                  <a:srgbClr val="000000"/>
                </a:solidFill>
                <a:latin typeface="Tahoma"/>
                <a:cs typeface="Tahoma"/>
              </a:rPr>
              <a:t>POD</a:t>
            </a:r>
            <a:endParaRPr sz="1650" dirty="0">
              <a:latin typeface="Tahoma"/>
              <a:cs typeface="Tahoma"/>
            </a:endParaRPr>
          </a:p>
          <a:p>
            <a:pPr marL="142240">
              <a:lnSpc>
                <a:spcPts val="1875"/>
              </a:lnSpc>
            </a:pPr>
            <a:r>
              <a:rPr sz="1650" u="none" spc="155" dirty="0">
                <a:solidFill>
                  <a:srgbClr val="000000"/>
                </a:solidFill>
                <a:latin typeface="Tahoma"/>
                <a:cs typeface="Tahoma"/>
              </a:rPr>
              <a:t>métadonnées :</a:t>
            </a:r>
            <a:endParaRPr sz="1650" dirty="0">
              <a:latin typeface="Tahoma"/>
              <a:cs typeface="Tahoma"/>
            </a:endParaRPr>
          </a:p>
          <a:p>
            <a:pPr marL="394970" marR="6616065">
              <a:lnSpc>
                <a:spcPts val="1880"/>
              </a:lnSpc>
              <a:spcBef>
                <a:spcPts val="95"/>
              </a:spcBef>
            </a:pPr>
            <a:r>
              <a:rPr sz="1650" u="none" spc="180" dirty="0">
                <a:solidFill>
                  <a:srgbClr val="000000"/>
                </a:solidFill>
                <a:latin typeface="Tahoma"/>
                <a:cs typeface="Tahoma"/>
              </a:rPr>
              <a:t>horodatage de création :</a:t>
            </a:r>
            <a:r>
              <a:rPr sz="1650" u="none" spc="25" dirty="0">
                <a:solidFill>
                  <a:srgbClr val="000000"/>
                </a:solidFill>
                <a:latin typeface="Tahoma"/>
                <a:cs typeface="Tahoma"/>
              </a:rPr>
              <a:t>  </a:t>
            </a:r>
            <a:r>
              <a:rPr sz="1650" u="none" spc="305" dirty="0">
                <a:solidFill>
                  <a:srgbClr val="000000"/>
                </a:solidFill>
                <a:latin typeface="Tahoma"/>
                <a:cs typeface="Tahoma"/>
              </a:rPr>
              <a:t>Étiquettes </a:t>
            </a:r>
            <a:endParaRPr sz="1650" dirty="0">
              <a:latin typeface="Tahoma"/>
              <a:cs typeface="Tahoma"/>
            </a:endParaRPr>
          </a:p>
          <a:p>
            <a:pPr marL="647065">
              <a:lnSpc>
                <a:spcPts val="1770"/>
              </a:lnSpc>
            </a:pPr>
            <a:r>
              <a:rPr sz="1650" u="none" spc="225" dirty="0">
                <a:solidFill>
                  <a:srgbClr val="000000"/>
                </a:solidFill>
                <a:latin typeface="Tahoma"/>
                <a:cs typeface="Tahoma"/>
              </a:rPr>
              <a:t>courir:</a:t>
            </a:r>
            <a:r>
              <a:rPr sz="1650" u="none" spc="480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1650" u="none" spc="-10" dirty="0">
                <a:solidFill>
                  <a:srgbClr val="000000"/>
                </a:solidFill>
                <a:latin typeface="Tahoma"/>
                <a:cs typeface="Tahoma"/>
              </a:rPr>
              <a:t>qui suis-je</a:t>
            </a:r>
            <a:endParaRPr sz="1650" dirty="0">
              <a:latin typeface="Tahoma"/>
              <a:cs typeface="Tahoma"/>
            </a:endParaRPr>
          </a:p>
          <a:p>
            <a:pPr marL="394970" marR="9518015">
              <a:lnSpc>
                <a:spcPts val="1880"/>
              </a:lnSpc>
              <a:spcBef>
                <a:spcPts val="95"/>
              </a:spcBef>
            </a:pPr>
            <a:r>
              <a:rPr sz="1650" u="none" spc="60" dirty="0">
                <a:solidFill>
                  <a:srgbClr val="000000"/>
                </a:solidFill>
                <a:latin typeface="Tahoma"/>
                <a:cs typeface="Tahoma"/>
              </a:rPr>
              <a:t>nom:</a:t>
            </a:r>
            <a:r>
              <a:rPr sz="1650" u="none" spc="490" dirty="0">
                <a:solidFill>
                  <a:srgbClr val="000000"/>
                </a:solidFill>
                <a:latin typeface="Tahoma"/>
                <a:cs typeface="Tahoma"/>
              </a:rPr>
              <a:t> espace de noms </a:t>
            </a:r>
            <a:r>
              <a:rPr sz="1650" u="none" spc="-10" dirty="0">
                <a:solidFill>
                  <a:srgbClr val="000000"/>
                </a:solidFill>
                <a:latin typeface="Tahoma"/>
                <a:cs typeface="Tahoma"/>
              </a:rPr>
              <a:t>whoami</a:t>
            </a:r>
            <a:r>
              <a:rPr sz="1650" u="none" spc="110" dirty="0">
                <a:solidFill>
                  <a:srgbClr val="000000"/>
                </a:solidFill>
                <a:latin typeface="Tahoma"/>
                <a:cs typeface="Tahoma"/>
              </a:rPr>
              <a:t> :</a:t>
            </a:r>
            <a:r>
              <a:rPr sz="1650" u="none" spc="-5" dirty="0">
                <a:solidFill>
                  <a:srgbClr val="000000"/>
                </a:solidFill>
                <a:latin typeface="Tahoma"/>
                <a:cs typeface="Tahoma"/>
              </a:rPr>
              <a:t>  </a:t>
            </a:r>
            <a:r>
              <a:rPr sz="1650" u="none" spc="260" dirty="0">
                <a:solidFill>
                  <a:srgbClr val="000000"/>
                </a:solidFill>
                <a:latin typeface="Tahoma"/>
                <a:cs typeface="Tahoma"/>
              </a:rPr>
              <a:t>défaut</a:t>
            </a:r>
            <a:endParaRPr sz="1650" dirty="0">
              <a:latin typeface="Tahoma"/>
              <a:cs typeface="Tahoma"/>
            </a:endParaRPr>
          </a:p>
          <a:p>
            <a:pPr marL="394970">
              <a:lnSpc>
                <a:spcPts val="1770"/>
              </a:lnSpc>
            </a:pPr>
            <a:r>
              <a:rPr sz="1650" u="none" spc="225" dirty="0">
                <a:solidFill>
                  <a:srgbClr val="000000"/>
                </a:solidFill>
                <a:latin typeface="Tahoma"/>
                <a:cs typeface="Tahoma"/>
              </a:rPr>
              <a:t>version de la ressource :</a:t>
            </a:r>
            <a:r>
              <a:rPr sz="1650" u="none" spc="10" dirty="0">
                <a:solidFill>
                  <a:srgbClr val="000000"/>
                </a:solidFill>
                <a:latin typeface="Tahoma"/>
                <a:cs typeface="Tahoma"/>
              </a:rPr>
              <a:t>  </a:t>
            </a:r>
            <a:r>
              <a:rPr sz="1650" u="none" spc="160" dirty="0">
                <a:solidFill>
                  <a:srgbClr val="000000"/>
                </a:solidFill>
                <a:latin typeface="Tahoma"/>
                <a:cs typeface="Tahoma"/>
              </a:rPr>
              <a:t>"3297"</a:t>
            </a:r>
            <a:endParaRPr sz="1650" dirty="0">
              <a:latin typeface="Tahoma"/>
              <a:cs typeface="Tahoma"/>
            </a:endParaRPr>
          </a:p>
          <a:p>
            <a:pPr marL="394970">
              <a:lnSpc>
                <a:spcPts val="1875"/>
              </a:lnSpc>
            </a:pPr>
            <a:r>
              <a:rPr sz="1650" u="none" spc="285" dirty="0">
                <a:solidFill>
                  <a:srgbClr val="000000"/>
                </a:solidFill>
                <a:latin typeface="Tahoma"/>
                <a:cs typeface="Tahoma"/>
              </a:rPr>
              <a:t>uid :</a:t>
            </a:r>
            <a:r>
              <a:rPr sz="1650" u="none" spc="20" dirty="0">
                <a:solidFill>
                  <a:srgbClr val="000000"/>
                </a:solidFill>
                <a:latin typeface="Tahoma"/>
                <a:cs typeface="Tahoma"/>
              </a:rPr>
              <a:t>  </a:t>
            </a:r>
            <a:r>
              <a:rPr sz="1650" u="none" spc="135" dirty="0">
                <a:solidFill>
                  <a:srgbClr val="000000"/>
                </a:solidFill>
                <a:latin typeface="Tahoma"/>
                <a:cs typeface="Tahoma"/>
              </a:rPr>
              <a:t>2b932d6a- </a:t>
            </a:r>
            <a:r>
              <a:rPr sz="1650" u="none" spc="130" dirty="0">
                <a:solidFill>
                  <a:srgbClr val="000000"/>
                </a:solidFill>
                <a:latin typeface="Tahoma"/>
                <a:cs typeface="Tahoma"/>
              </a:rPr>
              <a:t>3957-44e9-ae37- </a:t>
            </a:r>
            <a:r>
              <a:rPr sz="1650" u="none" spc="125" dirty="0">
                <a:solidFill>
                  <a:srgbClr val="000000"/>
                </a:solidFill>
                <a:latin typeface="Tahoma"/>
                <a:cs typeface="Tahoma"/>
              </a:rPr>
              <a:t>3ef1ea265459</a:t>
            </a:r>
            <a:endParaRPr sz="1650" dirty="0">
              <a:latin typeface="Tahoma"/>
              <a:cs typeface="Tahoma"/>
            </a:endParaRPr>
          </a:p>
          <a:p>
            <a:pPr marL="142240">
              <a:lnSpc>
                <a:spcPts val="1930"/>
              </a:lnSpc>
            </a:pPr>
            <a:r>
              <a:rPr sz="1650" u="none" spc="465" dirty="0">
                <a:solidFill>
                  <a:srgbClr val="000000"/>
                </a:solidFill>
                <a:latin typeface="Tahoma"/>
                <a:cs typeface="Tahoma"/>
              </a:rPr>
              <a:t>...</a:t>
            </a:r>
            <a:endParaRPr sz="1650" dirty="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TABLEAU DE BORD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05050" y="1552574"/>
            <a:ext cx="8915399" cy="5934074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20" dirty="0"/>
              <a:t>KUBERNETES</a:t>
            </a:r>
            <a:r>
              <a:rPr spc="-55" dirty="0"/>
              <a:t> </a:t>
            </a:r>
            <a:r>
              <a:rPr spc="-10" dirty="0"/>
              <a:t>TABLEAU DE BORD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1647824"/>
            <a:ext cx="95250" cy="9524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2133599"/>
            <a:ext cx="95250" cy="9524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09687" y="2605087"/>
            <a:ext cx="104775" cy="10477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09687" y="3090862"/>
            <a:ext cx="104775" cy="10477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09687" y="3567112"/>
            <a:ext cx="104775" cy="104774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09687" y="4043362"/>
            <a:ext cx="104775" cy="104774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1177924" y="1347206"/>
            <a:ext cx="11384915" cy="44056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1339215">
              <a:lnSpc>
                <a:spcPct val="148300"/>
              </a:lnSpc>
              <a:spcBef>
                <a:spcPts val="95"/>
              </a:spcBef>
            </a:pP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-4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50" i="1" spc="75" dirty="0">
                <a:solidFill>
                  <a:srgbClr val="ED2137"/>
                </a:solidFill>
                <a:latin typeface="Trebuchet MS"/>
                <a:cs typeface="Trebuchet MS"/>
              </a:rPr>
              <a:t>Tableau de bord</a:t>
            </a:r>
            <a:r>
              <a:rPr sz="2150" i="1" spc="-60" dirty="0">
                <a:solidFill>
                  <a:srgbClr val="ED2137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est</a:t>
            </a:r>
            <a:r>
              <a:rPr sz="2100" spc="-4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5" dirty="0">
                <a:solidFill>
                  <a:srgbClr val="333333"/>
                </a:solidFill>
                <a:latin typeface="Trebuchet MS"/>
                <a:cs typeface="Trebuchet MS"/>
              </a:rPr>
              <a:t>un</a:t>
            </a:r>
            <a:r>
              <a:rPr sz="2100" spc="-4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0" dirty="0">
                <a:solidFill>
                  <a:srgbClr val="333333"/>
                </a:solidFill>
                <a:latin typeface="Trebuchet MS"/>
                <a:cs typeface="Trebuchet MS"/>
              </a:rPr>
              <a:t>web</a:t>
            </a:r>
            <a:r>
              <a:rPr sz="2100" spc="-4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interface</a:t>
            </a:r>
            <a:r>
              <a:rPr sz="2100" spc="-4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permettant</a:t>
            </a:r>
            <a:r>
              <a:rPr sz="2100" spc="-4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à</a:t>
            </a:r>
            <a:r>
              <a:rPr sz="2100" spc="-4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interagir</a:t>
            </a:r>
            <a:r>
              <a:rPr sz="2100" spc="-4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avec</a:t>
            </a:r>
            <a:r>
              <a:rPr sz="2100" spc="-4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5" dirty="0">
                <a:solidFill>
                  <a:srgbClr val="333333"/>
                </a:solidFill>
                <a:latin typeface="Trebuchet MS"/>
                <a:cs typeface="Trebuchet MS"/>
              </a:rPr>
              <a:t>un</a:t>
            </a:r>
            <a:r>
              <a:rPr sz="2100" spc="-4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0" dirty="0">
                <a:solidFill>
                  <a:srgbClr val="333333"/>
                </a:solidFill>
                <a:latin typeface="Trebuchet MS"/>
                <a:cs typeface="Trebuchet MS"/>
              </a:rPr>
              <a:t>Kubernetes</a:t>
            </a:r>
            <a:r>
              <a:rPr sz="2100" spc="-4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par 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exemple</a:t>
            </a:r>
            <a:r>
              <a:rPr sz="2100" spc="-2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50" i="1" spc="75" dirty="0">
                <a:solidFill>
                  <a:srgbClr val="ED2137"/>
                </a:solidFill>
                <a:latin typeface="Trebuchet MS"/>
                <a:cs typeface="Trebuchet MS"/>
              </a:rPr>
              <a:t>Tableau de bord</a:t>
            </a:r>
            <a:r>
              <a:rPr sz="2150" i="1" spc="-35" dirty="0">
                <a:solidFill>
                  <a:srgbClr val="ED2137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permet</a:t>
            </a:r>
            <a:r>
              <a:rPr sz="2100" spc="-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85" dirty="0">
                <a:solidFill>
                  <a:srgbClr val="333333"/>
                </a:solidFill>
                <a:latin typeface="Trebuchet MS"/>
                <a:cs typeface="Trebuchet MS"/>
              </a:rPr>
              <a:t>toi</a:t>
            </a:r>
            <a:r>
              <a:rPr sz="2100" spc="-2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25" dirty="0">
                <a:solidFill>
                  <a:srgbClr val="333333"/>
                </a:solidFill>
                <a:latin typeface="Trebuchet MS"/>
                <a:cs typeface="Trebuchet MS"/>
              </a:rPr>
              <a:t>à:</a:t>
            </a:r>
            <a:endParaRPr sz="2100">
              <a:latin typeface="Trebuchet MS"/>
              <a:cs typeface="Trebuchet MS"/>
            </a:endParaRPr>
          </a:p>
          <a:p>
            <a:pPr marL="393065">
              <a:lnSpc>
                <a:spcPct val="100000"/>
              </a:lnSpc>
              <a:spcBef>
                <a:spcPts val="1220"/>
              </a:spcBef>
            </a:pP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déployer</a:t>
            </a:r>
            <a:r>
              <a:rPr sz="2100" spc="16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85" dirty="0">
                <a:solidFill>
                  <a:srgbClr val="333333"/>
                </a:solidFill>
                <a:latin typeface="Trebuchet MS"/>
                <a:cs typeface="Trebuchet MS"/>
              </a:rPr>
              <a:t>applications</a:t>
            </a:r>
            <a:endParaRPr sz="2100">
              <a:latin typeface="Trebuchet MS"/>
              <a:cs typeface="Trebuchet MS"/>
            </a:endParaRPr>
          </a:p>
          <a:p>
            <a:pPr marL="393065" marR="640715">
              <a:lnSpc>
                <a:spcPct val="148800"/>
              </a:lnSpc>
              <a:spcBef>
                <a:spcPts val="75"/>
              </a:spcBef>
            </a:pPr>
            <a:r>
              <a:rPr sz="2100" spc="60" dirty="0">
                <a:solidFill>
                  <a:srgbClr val="333333"/>
                </a:solidFill>
                <a:latin typeface="Trebuchet MS"/>
                <a:cs typeface="Trebuchet MS"/>
              </a:rPr>
              <a:t>recherche</a:t>
            </a:r>
            <a:r>
              <a:rPr sz="2100" spc="-6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pour</a:t>
            </a:r>
            <a:r>
              <a:rPr sz="2100" spc="-5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0" dirty="0">
                <a:solidFill>
                  <a:srgbClr val="333333"/>
                </a:solidFill>
                <a:latin typeface="Trebuchet MS"/>
                <a:cs typeface="Trebuchet MS"/>
              </a:rPr>
              <a:t>information</a:t>
            </a:r>
            <a:r>
              <a:rPr sz="2100" spc="-5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5" dirty="0">
                <a:solidFill>
                  <a:srgbClr val="333333"/>
                </a:solidFill>
                <a:latin typeface="Trebuchet MS"/>
                <a:cs typeface="Trebuchet MS"/>
              </a:rPr>
              <a:t>concernant</a:t>
            </a:r>
            <a:r>
              <a:rPr sz="2100" spc="-5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-5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75" dirty="0">
                <a:solidFill>
                  <a:srgbClr val="333333"/>
                </a:solidFill>
                <a:latin typeface="Trebuchet MS"/>
                <a:cs typeface="Trebuchet MS"/>
              </a:rPr>
              <a:t>anormal</a:t>
            </a:r>
            <a:r>
              <a:rPr sz="2100" spc="-6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0" dirty="0">
                <a:solidFill>
                  <a:srgbClr val="333333"/>
                </a:solidFill>
                <a:latin typeface="Trebuchet MS"/>
                <a:cs typeface="Trebuchet MS"/>
              </a:rPr>
              <a:t>comportement</a:t>
            </a:r>
            <a:r>
              <a:rPr sz="2100" spc="-5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de</a:t>
            </a:r>
            <a:r>
              <a:rPr sz="2100" spc="-5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5" dirty="0">
                <a:solidFill>
                  <a:srgbClr val="333333"/>
                </a:solidFill>
                <a:latin typeface="Trebuchet MS"/>
                <a:cs typeface="Trebuchet MS"/>
              </a:rPr>
              <a:t>un</a:t>
            </a:r>
            <a:r>
              <a:rPr sz="2100" spc="-5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0" dirty="0">
                <a:solidFill>
                  <a:srgbClr val="333333"/>
                </a:solidFill>
                <a:latin typeface="Trebuchet MS"/>
                <a:cs typeface="Trebuchet MS"/>
              </a:rPr>
              <a:t>déployé</a:t>
            </a:r>
            <a:r>
              <a:rPr sz="2100" spc="-5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vue 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de l'application</a:t>
            </a:r>
            <a:r>
              <a:rPr sz="2100" spc="-7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40" dirty="0">
                <a:solidFill>
                  <a:srgbClr val="333333"/>
                </a:solidFill>
                <a:latin typeface="Trebuchet MS"/>
                <a:cs typeface="Trebuchet MS"/>
              </a:rPr>
              <a:t>tous</a:t>
            </a:r>
            <a:r>
              <a:rPr sz="2100" spc="-7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0" dirty="0">
                <a:solidFill>
                  <a:srgbClr val="333333"/>
                </a:solidFill>
                <a:latin typeface="Trebuchet MS"/>
                <a:cs typeface="Trebuchet MS"/>
              </a:rPr>
              <a:t>déployé</a:t>
            </a:r>
            <a:r>
              <a:rPr sz="2100" spc="-7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applications</a:t>
            </a:r>
            <a:endParaRPr sz="2100">
              <a:latin typeface="Trebuchet MS"/>
              <a:cs typeface="Trebuchet MS"/>
            </a:endParaRPr>
          </a:p>
          <a:p>
            <a:pPr marL="393065">
              <a:lnSpc>
                <a:spcPct val="100000"/>
              </a:lnSpc>
              <a:spcBef>
                <a:spcPts val="1230"/>
              </a:spcBef>
            </a:pPr>
            <a:r>
              <a:rPr sz="2100" spc="50" dirty="0">
                <a:solidFill>
                  <a:srgbClr val="333333"/>
                </a:solidFill>
                <a:latin typeface="Trebuchet MS"/>
                <a:cs typeface="Trebuchet MS"/>
              </a:rPr>
              <a:t>modifier</a:t>
            </a:r>
            <a:r>
              <a:rPr sz="2100" spc="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4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configuration</a:t>
            </a:r>
            <a:r>
              <a:rPr sz="2100" spc="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de</a:t>
            </a:r>
            <a:r>
              <a:rPr sz="2100" spc="4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0" dirty="0">
                <a:solidFill>
                  <a:srgbClr val="333333"/>
                </a:solidFill>
                <a:latin typeface="Trebuchet MS"/>
                <a:cs typeface="Trebuchet MS"/>
              </a:rPr>
              <a:t>déployé</a:t>
            </a:r>
            <a:r>
              <a:rPr sz="2100" spc="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applications</a:t>
            </a:r>
            <a:r>
              <a:rPr sz="2100" spc="4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00" dirty="0">
                <a:solidFill>
                  <a:srgbClr val="333333"/>
                </a:solidFill>
                <a:latin typeface="Trebuchet MS"/>
                <a:cs typeface="Trebuchet MS"/>
              </a:rPr>
              <a:t>et</a:t>
            </a:r>
            <a:r>
              <a:rPr sz="2100" spc="4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0" dirty="0">
                <a:solidFill>
                  <a:srgbClr val="333333"/>
                </a:solidFill>
                <a:latin typeface="Trebuchet MS"/>
                <a:cs typeface="Trebuchet MS"/>
              </a:rPr>
              <a:t>mise à jour</a:t>
            </a:r>
            <a:r>
              <a:rPr sz="2100" spc="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40" dirty="0">
                <a:solidFill>
                  <a:srgbClr val="333333"/>
                </a:solidFill>
                <a:latin typeface="Trebuchet MS"/>
                <a:cs typeface="Trebuchet MS"/>
              </a:rPr>
              <a:t>eux</a:t>
            </a:r>
            <a:endParaRPr sz="2100">
              <a:latin typeface="Trebuchet MS"/>
              <a:cs typeface="Trebuchet MS"/>
            </a:endParaRPr>
          </a:p>
          <a:p>
            <a:pPr marL="12700" marR="5080">
              <a:lnSpc>
                <a:spcPts val="2100"/>
              </a:lnSpc>
              <a:spcBef>
                <a:spcPts val="1725"/>
              </a:spcBef>
            </a:pP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-4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50" i="1" spc="75" dirty="0">
                <a:solidFill>
                  <a:srgbClr val="ED2137"/>
                </a:solidFill>
                <a:latin typeface="Trebuchet MS"/>
                <a:cs typeface="Trebuchet MS"/>
              </a:rPr>
              <a:t>Tableau de bord</a:t>
            </a:r>
            <a:r>
              <a:rPr sz="2150" i="1" spc="-50" dirty="0">
                <a:solidFill>
                  <a:srgbClr val="ED2137"/>
                </a:solidFill>
                <a:latin typeface="Trebuchet MS"/>
                <a:cs typeface="Trebuchet MS"/>
              </a:rPr>
              <a:t> </a:t>
            </a:r>
            <a:r>
              <a:rPr sz="2100" spc="60" dirty="0">
                <a:solidFill>
                  <a:srgbClr val="333333"/>
                </a:solidFill>
                <a:latin typeface="Trebuchet MS"/>
                <a:cs typeface="Trebuchet MS"/>
              </a:rPr>
              <a:t>aussi</a:t>
            </a: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90" dirty="0">
                <a:solidFill>
                  <a:srgbClr val="333333"/>
                </a:solidFill>
                <a:latin typeface="Trebuchet MS"/>
                <a:cs typeface="Trebuchet MS"/>
              </a:rPr>
              <a:t>fait</a:t>
            </a: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95" dirty="0">
                <a:solidFill>
                  <a:srgbClr val="333333"/>
                </a:solidFill>
                <a:latin typeface="Trebuchet MS"/>
                <a:cs typeface="Trebuchet MS"/>
              </a:rPr>
              <a:t>il</a:t>
            </a:r>
            <a:r>
              <a:rPr sz="2100" spc="-4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5" dirty="0">
                <a:solidFill>
                  <a:srgbClr val="333333"/>
                </a:solidFill>
                <a:latin typeface="Trebuchet MS"/>
                <a:cs typeface="Trebuchet MS"/>
              </a:rPr>
              <a:t>possible</a:t>
            </a: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à</a:t>
            </a: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85" dirty="0">
                <a:solidFill>
                  <a:srgbClr val="333333"/>
                </a:solidFill>
                <a:latin typeface="Trebuchet MS"/>
                <a:cs typeface="Trebuchet MS"/>
              </a:rPr>
              <a:t>savoir</a:t>
            </a: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-4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État</a:t>
            </a: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de</a:t>
            </a: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5" dirty="0">
                <a:solidFill>
                  <a:srgbClr val="333333"/>
                </a:solidFill>
                <a:latin typeface="Trebuchet MS"/>
                <a:cs typeface="Trebuchet MS"/>
              </a:rPr>
              <a:t>ressources</a:t>
            </a:r>
            <a:r>
              <a:rPr sz="2100" spc="-4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de</a:t>
            </a: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00" dirty="0">
                <a:solidFill>
                  <a:srgbClr val="333333"/>
                </a:solidFill>
                <a:latin typeface="Trebuchet MS"/>
                <a:cs typeface="Trebuchet MS"/>
              </a:rPr>
              <a:t>un</a:t>
            </a: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exemple</a:t>
            </a: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0" dirty="0">
                <a:solidFill>
                  <a:srgbClr val="333333"/>
                </a:solidFill>
                <a:latin typeface="Trebuchet MS"/>
                <a:cs typeface="Trebuchet MS"/>
              </a:rPr>
              <a:t>et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à</a:t>
            </a:r>
            <a:r>
              <a:rPr sz="2100" spc="-5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0" dirty="0">
                <a:solidFill>
                  <a:srgbClr val="333333"/>
                </a:solidFill>
                <a:latin typeface="Trebuchet MS"/>
                <a:cs typeface="Trebuchet MS"/>
              </a:rPr>
              <a:t>accéder</a:t>
            </a:r>
            <a:r>
              <a:rPr sz="2100" spc="-5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-5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0" dirty="0">
                <a:solidFill>
                  <a:srgbClr val="333333"/>
                </a:solidFill>
                <a:latin typeface="Trebuchet MS"/>
                <a:cs typeface="Trebuchet MS"/>
              </a:rPr>
              <a:t>journaux</a:t>
            </a:r>
            <a:r>
              <a:rPr sz="2100" spc="-5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de</a:t>
            </a:r>
            <a:r>
              <a:rPr sz="2100" spc="-5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-5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90" dirty="0">
                <a:solidFill>
                  <a:srgbClr val="333333"/>
                </a:solidFill>
                <a:latin typeface="Trebuchet MS"/>
                <a:cs typeface="Trebuchet MS"/>
              </a:rPr>
              <a:t>composants</a:t>
            </a:r>
            <a:r>
              <a:rPr sz="2100" spc="-5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de</a:t>
            </a:r>
            <a:r>
              <a:rPr sz="2100" spc="-5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-5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grappe</a:t>
            </a:r>
            <a:r>
              <a:rPr sz="2100" spc="-5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05" dirty="0">
                <a:solidFill>
                  <a:srgbClr val="333333"/>
                </a:solidFill>
                <a:latin typeface="Trebuchet MS"/>
                <a:cs typeface="Trebuchet MS"/>
              </a:rPr>
              <a:t>comme</a:t>
            </a:r>
            <a:r>
              <a:rPr sz="2100" spc="-5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20" dirty="0">
                <a:solidFill>
                  <a:srgbClr val="333333"/>
                </a:solidFill>
                <a:latin typeface="Trebuchet MS"/>
                <a:cs typeface="Trebuchet MS"/>
              </a:rPr>
              <a:t>Bien</a:t>
            </a:r>
            <a:r>
              <a:rPr sz="2100" spc="-5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05" dirty="0">
                <a:solidFill>
                  <a:srgbClr val="333333"/>
                </a:solidFill>
                <a:latin typeface="Trebuchet MS"/>
                <a:cs typeface="Trebuchet MS"/>
              </a:rPr>
              <a:t>comme</a:t>
            </a:r>
            <a:r>
              <a:rPr sz="2100" spc="-5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70" dirty="0">
                <a:solidFill>
                  <a:srgbClr val="333333"/>
                </a:solidFill>
                <a:latin typeface="Trebuchet MS"/>
                <a:cs typeface="Trebuchet MS"/>
              </a:rPr>
              <a:t>ceux</a:t>
            </a:r>
            <a:r>
              <a:rPr sz="2100" spc="-5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de</a:t>
            </a:r>
            <a:r>
              <a:rPr sz="2100" spc="-5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-5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applications</a:t>
            </a:r>
            <a:endParaRPr sz="2100">
              <a:latin typeface="Trebuchet MS"/>
              <a:cs typeface="Trebuchet MS"/>
            </a:endParaRPr>
          </a:p>
          <a:p>
            <a:pPr marL="12700" marR="836294">
              <a:lnSpc>
                <a:spcPts val="2100"/>
              </a:lnSpc>
              <a:spcBef>
                <a:spcPts val="1650"/>
              </a:spcBef>
            </a:pPr>
            <a:r>
              <a:rPr sz="2100" spc="60" dirty="0">
                <a:solidFill>
                  <a:srgbClr val="333333"/>
                </a:solidFill>
                <a:latin typeface="Trebuchet MS"/>
                <a:cs typeface="Trebuchet MS"/>
              </a:rPr>
              <a:t>Dans</a:t>
            </a:r>
            <a:r>
              <a:rPr sz="2100" spc="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70" dirty="0">
                <a:solidFill>
                  <a:srgbClr val="333333"/>
                </a:solidFill>
                <a:latin typeface="Trebuchet MS"/>
                <a:cs typeface="Trebuchet MS"/>
              </a:rPr>
              <a:t>commande</a:t>
            </a:r>
            <a:r>
              <a:rPr sz="2100" spc="3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à</a:t>
            </a:r>
            <a:r>
              <a:rPr sz="2100" spc="3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afficher</a:t>
            </a:r>
            <a:r>
              <a:rPr sz="2100" spc="3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métrique</a:t>
            </a:r>
            <a:r>
              <a:rPr sz="2100" spc="3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00" dirty="0">
                <a:solidFill>
                  <a:srgbClr val="333333"/>
                </a:solidFill>
                <a:latin typeface="Trebuchet MS"/>
                <a:cs typeface="Trebuchet MS"/>
              </a:rPr>
              <a:t>et</a:t>
            </a:r>
            <a:r>
              <a:rPr sz="2100" spc="3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90" dirty="0">
                <a:solidFill>
                  <a:srgbClr val="333333"/>
                </a:solidFill>
                <a:latin typeface="Trebuchet MS"/>
                <a:cs typeface="Trebuchet MS"/>
              </a:rPr>
              <a:t>graphiques</a:t>
            </a:r>
            <a:r>
              <a:rPr sz="2100" spc="3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35" dirty="0">
                <a:solidFill>
                  <a:srgbClr val="333333"/>
                </a:solidFill>
                <a:latin typeface="Trebuchet MS"/>
                <a:cs typeface="Trebuchet MS"/>
              </a:rPr>
              <a:t>sur</a:t>
            </a:r>
            <a:r>
              <a:rPr sz="2100" spc="3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3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50" i="1" dirty="0">
                <a:solidFill>
                  <a:srgbClr val="ED2137"/>
                </a:solidFill>
                <a:latin typeface="Trebuchet MS"/>
                <a:cs typeface="Trebuchet MS"/>
              </a:rPr>
              <a:t>Tableau de bord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,</a:t>
            </a:r>
            <a:r>
              <a:rPr sz="2100" spc="3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3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u="heavy" dirty="0">
                <a:solidFill>
                  <a:srgbClr val="ED2137"/>
                </a:solidFill>
                <a:uFill>
                  <a:solidFill>
                    <a:srgbClr val="ED2137"/>
                  </a:solidFill>
                </a:uFill>
                <a:latin typeface="Trebuchet MS"/>
                <a:cs typeface="Trebuchet MS"/>
                <a:hlinkClick r:id="rId4"/>
              </a:rPr>
              <a:t>serveur de métriques</a:t>
            </a:r>
            <a:r>
              <a:rPr sz="2100" spc="30" dirty="0">
                <a:solidFill>
                  <a:srgbClr val="ED2137"/>
                </a:solidFill>
                <a:latin typeface="Trebuchet MS"/>
                <a:cs typeface="Trebuchet MS"/>
              </a:rPr>
              <a:t> </a:t>
            </a:r>
            <a:r>
              <a:rPr sz="2100" spc="90" dirty="0">
                <a:solidFill>
                  <a:srgbClr val="333333"/>
                </a:solidFill>
                <a:latin typeface="Trebuchet MS"/>
                <a:cs typeface="Trebuchet MS"/>
              </a:rPr>
              <a:t>doit</a:t>
            </a:r>
            <a:r>
              <a:rPr sz="2100" spc="3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25" dirty="0">
                <a:solidFill>
                  <a:srgbClr val="333333"/>
                </a:solidFill>
                <a:latin typeface="Trebuchet MS"/>
                <a:cs typeface="Trebuchet MS"/>
              </a:rPr>
              <a:t>être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installé</a:t>
            </a:r>
            <a:r>
              <a:rPr sz="2100" spc="-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dans</a:t>
            </a:r>
            <a:r>
              <a:rPr sz="2100" spc="-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-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grappe</a:t>
            </a:r>
            <a:endParaRPr sz="2100">
              <a:latin typeface="Trebuchet MS"/>
              <a:cs typeface="Trebuchet MS"/>
            </a:endParaRPr>
          </a:p>
        </p:txBody>
      </p:sp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4533899"/>
            <a:ext cx="95250" cy="95249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5276849"/>
            <a:ext cx="95250" cy="95249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24908" y="6133494"/>
            <a:ext cx="4302992" cy="38811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fr-FR" spc="-65" dirty="0"/>
              <a:t>Container</a:t>
            </a:r>
            <a:r>
              <a:rPr spc="-110" dirty="0"/>
              <a:t> </a:t>
            </a:r>
            <a:r>
              <a:rPr spc="-45" dirty="0"/>
              <a:t>RAPPELS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1647824"/>
            <a:ext cx="95250" cy="9524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177924" y="1345564"/>
            <a:ext cx="11240770" cy="1657505"/>
          </a:xfrm>
          <a:prstGeom prst="rect">
            <a:avLst/>
          </a:prstGeom>
        </p:spPr>
        <p:txBody>
          <a:bodyPr vert="horz" wrap="square" lIns="0" tIns="1784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5"/>
              </a:spcBef>
            </a:pPr>
            <a:r>
              <a:rPr lang="fr-FR" sz="2400" dirty="0"/>
              <a:t>Si tu es dans une équipe Opérations ou Développement,</a:t>
            </a:r>
            <a:br>
              <a:rPr lang="fr-FR" sz="2400" dirty="0"/>
            </a:br>
            <a:r>
              <a:rPr lang="fr-FR" sz="2400" dirty="0"/>
              <a:t>peu importe le nombre de composants que tu dois développer ou déployer,</a:t>
            </a:r>
            <a:br>
              <a:rPr lang="fr-FR" sz="2400" dirty="0"/>
            </a:br>
            <a:r>
              <a:rPr lang="fr-FR" sz="2400" dirty="0"/>
              <a:t>l’un des principaux problèmes auxquels tu devras faire face…</a:t>
            </a:r>
            <a:br>
              <a:rPr lang="fr-FR" sz="2400" dirty="0"/>
            </a:br>
            <a:r>
              <a:rPr lang="fr-FR" sz="2400" dirty="0"/>
              <a:t>… c’est la reproductibilité des environnements.</a:t>
            </a:r>
            <a:endParaRPr sz="2100" dirty="0">
              <a:latin typeface="Trebuchet MS"/>
              <a:cs typeface="Trebuchet MS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2133599"/>
            <a:ext cx="95250" cy="9524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2609849"/>
            <a:ext cx="95250" cy="95249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785130" y="5248580"/>
            <a:ext cx="1189355" cy="1731010"/>
            <a:chOff x="6785130" y="5248580"/>
            <a:chExt cx="1189355" cy="1731010"/>
          </a:xfrm>
        </p:grpSpPr>
        <p:sp>
          <p:nvSpPr>
            <p:cNvPr id="3" name="object 3"/>
            <p:cNvSpPr/>
            <p:nvPr/>
          </p:nvSpPr>
          <p:spPr>
            <a:xfrm>
              <a:off x="6785130" y="5248580"/>
              <a:ext cx="1189355" cy="1731010"/>
            </a:xfrm>
            <a:custGeom>
              <a:avLst/>
              <a:gdLst/>
              <a:ahLst/>
              <a:cxnLst/>
              <a:rect l="l" t="t" r="r" b="b"/>
              <a:pathLst>
                <a:path w="1189354" h="1731009">
                  <a:moveTo>
                    <a:pt x="502397" y="1730733"/>
                  </a:moveTo>
                  <a:lnTo>
                    <a:pt x="454683" y="1728286"/>
                  </a:lnTo>
                  <a:lnTo>
                    <a:pt x="405512" y="1721220"/>
                  </a:lnTo>
                  <a:lnTo>
                    <a:pt x="361832" y="1698098"/>
                  </a:lnTo>
                  <a:lnTo>
                    <a:pt x="321247" y="1671732"/>
                  </a:lnTo>
                  <a:lnTo>
                    <a:pt x="283649" y="1642351"/>
                  </a:lnTo>
                  <a:lnTo>
                    <a:pt x="248931" y="1610184"/>
                  </a:lnTo>
                  <a:lnTo>
                    <a:pt x="216986" y="1575458"/>
                  </a:lnTo>
                  <a:lnTo>
                    <a:pt x="187705" y="1538402"/>
                  </a:lnTo>
                  <a:lnTo>
                    <a:pt x="160980" y="1499245"/>
                  </a:lnTo>
                  <a:lnTo>
                    <a:pt x="136705" y="1458214"/>
                  </a:lnTo>
                  <a:lnTo>
                    <a:pt x="114771" y="1415539"/>
                  </a:lnTo>
                  <a:lnTo>
                    <a:pt x="95070" y="1371448"/>
                  </a:lnTo>
                  <a:lnTo>
                    <a:pt x="77494" y="1326168"/>
                  </a:lnTo>
                  <a:lnTo>
                    <a:pt x="61937" y="1279929"/>
                  </a:lnTo>
                  <a:lnTo>
                    <a:pt x="48290" y="1232959"/>
                  </a:lnTo>
                  <a:lnTo>
                    <a:pt x="36446" y="1185486"/>
                  </a:lnTo>
                  <a:lnTo>
                    <a:pt x="26296" y="1137739"/>
                  </a:lnTo>
                  <a:lnTo>
                    <a:pt x="17733" y="1089945"/>
                  </a:lnTo>
                  <a:lnTo>
                    <a:pt x="10649" y="1042335"/>
                  </a:lnTo>
                  <a:lnTo>
                    <a:pt x="5351" y="1008608"/>
                  </a:lnTo>
                  <a:lnTo>
                    <a:pt x="736" y="974714"/>
                  </a:lnTo>
                  <a:lnTo>
                    <a:pt x="0" y="941155"/>
                  </a:lnTo>
                  <a:lnTo>
                    <a:pt x="6334" y="908432"/>
                  </a:lnTo>
                  <a:lnTo>
                    <a:pt x="22459" y="878385"/>
                  </a:lnTo>
                  <a:lnTo>
                    <a:pt x="46952" y="854964"/>
                  </a:lnTo>
                  <a:lnTo>
                    <a:pt x="76801" y="841836"/>
                  </a:lnTo>
                  <a:lnTo>
                    <a:pt x="108993" y="842671"/>
                  </a:lnTo>
                  <a:lnTo>
                    <a:pt x="133374" y="854504"/>
                  </a:lnTo>
                  <a:lnTo>
                    <a:pt x="153850" y="872948"/>
                  </a:lnTo>
                  <a:lnTo>
                    <a:pt x="172095" y="894851"/>
                  </a:lnTo>
                  <a:lnTo>
                    <a:pt x="189781" y="917061"/>
                  </a:lnTo>
                  <a:lnTo>
                    <a:pt x="202170" y="930950"/>
                  </a:lnTo>
                  <a:lnTo>
                    <a:pt x="244640" y="966762"/>
                  </a:lnTo>
                  <a:lnTo>
                    <a:pt x="293684" y="992857"/>
                  </a:lnTo>
                  <a:lnTo>
                    <a:pt x="335216" y="1005123"/>
                  </a:lnTo>
                  <a:lnTo>
                    <a:pt x="359818" y="1006943"/>
                  </a:lnTo>
                  <a:lnTo>
                    <a:pt x="383388" y="1003100"/>
                  </a:lnTo>
                  <a:lnTo>
                    <a:pt x="404323" y="992046"/>
                  </a:lnTo>
                  <a:lnTo>
                    <a:pt x="423548" y="966854"/>
                  </a:lnTo>
                  <a:lnTo>
                    <a:pt x="431363" y="935231"/>
                  </a:lnTo>
                  <a:lnTo>
                    <a:pt x="431312" y="900512"/>
                  </a:lnTo>
                  <a:lnTo>
                    <a:pt x="426937" y="866029"/>
                  </a:lnTo>
                  <a:lnTo>
                    <a:pt x="384088" y="619352"/>
                  </a:lnTo>
                  <a:lnTo>
                    <a:pt x="377832" y="586143"/>
                  </a:lnTo>
                  <a:lnTo>
                    <a:pt x="374284" y="552756"/>
                  </a:lnTo>
                  <a:lnTo>
                    <a:pt x="375310" y="485449"/>
                  </a:lnTo>
                  <a:lnTo>
                    <a:pt x="398036" y="421771"/>
                  </a:lnTo>
                  <a:lnTo>
                    <a:pt x="445981" y="377732"/>
                  </a:lnTo>
                  <a:lnTo>
                    <a:pt x="478269" y="370070"/>
                  </a:lnTo>
                  <a:lnTo>
                    <a:pt x="511351" y="374348"/>
                  </a:lnTo>
                  <a:lnTo>
                    <a:pt x="558756" y="416267"/>
                  </a:lnTo>
                  <a:lnTo>
                    <a:pt x="567475" y="457308"/>
                  </a:lnTo>
                  <a:lnTo>
                    <a:pt x="569468" y="471167"/>
                  </a:lnTo>
                  <a:lnTo>
                    <a:pt x="574132" y="484734"/>
                  </a:lnTo>
                  <a:lnTo>
                    <a:pt x="581557" y="496906"/>
                  </a:lnTo>
                  <a:lnTo>
                    <a:pt x="591604" y="506065"/>
                  </a:lnTo>
                  <a:lnTo>
                    <a:pt x="604134" y="510593"/>
                  </a:lnTo>
                  <a:lnTo>
                    <a:pt x="617375" y="509203"/>
                  </a:lnTo>
                  <a:lnTo>
                    <a:pt x="649512" y="481879"/>
                  </a:lnTo>
                  <a:lnTo>
                    <a:pt x="675181" y="440708"/>
                  </a:lnTo>
                  <a:lnTo>
                    <a:pt x="695969" y="396665"/>
                  </a:lnTo>
                  <a:lnTo>
                    <a:pt x="713241" y="350780"/>
                  </a:lnTo>
                  <a:lnTo>
                    <a:pt x="728365" y="304086"/>
                  </a:lnTo>
                  <a:lnTo>
                    <a:pt x="742904" y="257246"/>
                  </a:lnTo>
                  <a:lnTo>
                    <a:pt x="758531" y="210782"/>
                  </a:lnTo>
                  <a:lnTo>
                    <a:pt x="776779" y="165518"/>
                  </a:lnTo>
                  <a:lnTo>
                    <a:pt x="799185" y="122276"/>
                  </a:lnTo>
                  <a:lnTo>
                    <a:pt x="827386" y="82170"/>
                  </a:lnTo>
                  <a:lnTo>
                    <a:pt x="861654" y="47365"/>
                  </a:lnTo>
                  <a:lnTo>
                    <a:pt x="901474" y="20259"/>
                  </a:lnTo>
                  <a:lnTo>
                    <a:pt x="946329" y="3252"/>
                  </a:lnTo>
                  <a:lnTo>
                    <a:pt x="994748" y="0"/>
                  </a:lnTo>
                  <a:lnTo>
                    <a:pt x="1041884" y="11825"/>
                  </a:lnTo>
                  <a:lnTo>
                    <a:pt x="1082157" y="37627"/>
                  </a:lnTo>
                  <a:lnTo>
                    <a:pt x="1109988" y="76303"/>
                  </a:lnTo>
                  <a:lnTo>
                    <a:pt x="1120758" y="122595"/>
                  </a:lnTo>
                  <a:lnTo>
                    <a:pt x="1116478" y="170574"/>
                  </a:lnTo>
                  <a:lnTo>
                    <a:pt x="1101514" y="218135"/>
                  </a:lnTo>
                  <a:lnTo>
                    <a:pt x="1080232" y="263171"/>
                  </a:lnTo>
                  <a:lnTo>
                    <a:pt x="1055905" y="305212"/>
                  </a:lnTo>
                  <a:lnTo>
                    <a:pt x="1029714" y="345849"/>
                  </a:lnTo>
                  <a:lnTo>
                    <a:pt x="1001659" y="385085"/>
                  </a:lnTo>
                  <a:lnTo>
                    <a:pt x="971740" y="422918"/>
                  </a:lnTo>
                  <a:lnTo>
                    <a:pt x="939956" y="459348"/>
                  </a:lnTo>
                  <a:lnTo>
                    <a:pt x="906308" y="494376"/>
                  </a:lnTo>
                  <a:lnTo>
                    <a:pt x="896624" y="503362"/>
                  </a:lnTo>
                  <a:lnTo>
                    <a:pt x="888684" y="513499"/>
                  </a:lnTo>
                  <a:lnTo>
                    <a:pt x="882490" y="524787"/>
                  </a:lnTo>
                  <a:lnTo>
                    <a:pt x="878039" y="537225"/>
                  </a:lnTo>
                  <a:lnTo>
                    <a:pt x="881020" y="559221"/>
                  </a:lnTo>
                  <a:lnTo>
                    <a:pt x="894405" y="577508"/>
                  </a:lnTo>
                  <a:lnTo>
                    <a:pt x="914486" y="590828"/>
                  </a:lnTo>
                  <a:lnTo>
                    <a:pt x="937552" y="597927"/>
                  </a:lnTo>
                  <a:lnTo>
                    <a:pt x="963763" y="599508"/>
                  </a:lnTo>
                  <a:lnTo>
                    <a:pt x="990127" y="597630"/>
                  </a:lnTo>
                  <a:lnTo>
                    <a:pt x="1016575" y="594412"/>
                  </a:lnTo>
                  <a:lnTo>
                    <a:pt x="1043037" y="591976"/>
                  </a:lnTo>
                  <a:lnTo>
                    <a:pt x="1096245" y="598690"/>
                  </a:lnTo>
                  <a:lnTo>
                    <a:pt x="1137066" y="629618"/>
                  </a:lnTo>
                  <a:lnTo>
                    <a:pt x="1146774" y="663072"/>
                  </a:lnTo>
                  <a:lnTo>
                    <a:pt x="1140637" y="698298"/>
                  </a:lnTo>
                  <a:lnTo>
                    <a:pt x="1123676" y="732660"/>
                  </a:lnTo>
                  <a:lnTo>
                    <a:pt x="1100913" y="763520"/>
                  </a:lnTo>
                  <a:lnTo>
                    <a:pt x="1067650" y="800206"/>
                  </a:lnTo>
                  <a:lnTo>
                    <a:pt x="1032586" y="834716"/>
                  </a:lnTo>
                  <a:lnTo>
                    <a:pt x="995721" y="867048"/>
                  </a:lnTo>
                  <a:lnTo>
                    <a:pt x="957055" y="897204"/>
                  </a:lnTo>
                  <a:lnTo>
                    <a:pt x="916588" y="925182"/>
                  </a:lnTo>
                  <a:lnTo>
                    <a:pt x="874320" y="950984"/>
                  </a:lnTo>
                  <a:lnTo>
                    <a:pt x="851159" y="964032"/>
                  </a:lnTo>
                  <a:lnTo>
                    <a:pt x="828403" y="977820"/>
                  </a:lnTo>
                  <a:lnTo>
                    <a:pt x="807180" y="993477"/>
                  </a:lnTo>
                  <a:lnTo>
                    <a:pt x="788622" y="1012132"/>
                  </a:lnTo>
                  <a:lnTo>
                    <a:pt x="774546" y="1035054"/>
                  </a:lnTo>
                  <a:lnTo>
                    <a:pt x="767068" y="1060932"/>
                  </a:lnTo>
                  <a:lnTo>
                    <a:pt x="767763" y="1087034"/>
                  </a:lnTo>
                  <a:lnTo>
                    <a:pt x="778207" y="1110625"/>
                  </a:lnTo>
                  <a:lnTo>
                    <a:pt x="797609" y="1127437"/>
                  </a:lnTo>
                  <a:lnTo>
                    <a:pt x="822172" y="1135657"/>
                  </a:lnTo>
                  <a:lnTo>
                    <a:pt x="848967" y="1136234"/>
                  </a:lnTo>
                  <a:lnTo>
                    <a:pt x="875064" y="1130115"/>
                  </a:lnTo>
                  <a:lnTo>
                    <a:pt x="898936" y="1119089"/>
                  </a:lnTo>
                  <a:lnTo>
                    <a:pt x="921539" y="1105399"/>
                  </a:lnTo>
                  <a:lnTo>
                    <a:pt x="943668" y="1090676"/>
                  </a:lnTo>
                  <a:lnTo>
                    <a:pt x="966117" y="1076554"/>
                  </a:lnTo>
                  <a:lnTo>
                    <a:pt x="1012311" y="1056566"/>
                  </a:lnTo>
                  <a:lnTo>
                    <a:pt x="1061839" y="1048546"/>
                  </a:lnTo>
                  <a:lnTo>
                    <a:pt x="1109665" y="1055423"/>
                  </a:lnTo>
                  <a:lnTo>
                    <a:pt x="1150754" y="1080125"/>
                  </a:lnTo>
                  <a:lnTo>
                    <a:pt x="1174032" y="1113835"/>
                  </a:lnTo>
                  <a:lnTo>
                    <a:pt x="1186732" y="1152757"/>
                  </a:lnTo>
                  <a:lnTo>
                    <a:pt x="1188803" y="1177311"/>
                  </a:lnTo>
                  <a:lnTo>
                    <a:pt x="1188547" y="1185512"/>
                  </a:lnTo>
                  <a:lnTo>
                    <a:pt x="1179072" y="1233927"/>
                  </a:lnTo>
                  <a:lnTo>
                    <a:pt x="1154746" y="1294406"/>
                  </a:lnTo>
                  <a:lnTo>
                    <a:pt x="1113888" y="1361780"/>
                  </a:lnTo>
                  <a:lnTo>
                    <a:pt x="1087905" y="1399296"/>
                  </a:lnTo>
                  <a:lnTo>
                    <a:pt x="1060012" y="1435332"/>
                  </a:lnTo>
                  <a:lnTo>
                    <a:pt x="1030208" y="1469889"/>
                  </a:lnTo>
                  <a:lnTo>
                    <a:pt x="998492" y="1502967"/>
                  </a:lnTo>
                  <a:lnTo>
                    <a:pt x="965091" y="1534342"/>
                  </a:lnTo>
                  <a:lnTo>
                    <a:pt x="930230" y="1563791"/>
                  </a:lnTo>
                  <a:lnTo>
                    <a:pt x="893910" y="1591313"/>
                  </a:lnTo>
                  <a:lnTo>
                    <a:pt x="856130" y="1616910"/>
                  </a:lnTo>
                  <a:lnTo>
                    <a:pt x="816891" y="1640580"/>
                  </a:lnTo>
                  <a:lnTo>
                    <a:pt x="772631" y="1663463"/>
                  </a:lnTo>
                  <a:lnTo>
                    <a:pt x="728487" y="1683366"/>
                  </a:lnTo>
                  <a:lnTo>
                    <a:pt x="684256" y="1700076"/>
                  </a:lnTo>
                  <a:lnTo>
                    <a:pt x="639735" y="1713381"/>
                  </a:lnTo>
                  <a:lnTo>
                    <a:pt x="594720" y="1723068"/>
                  </a:lnTo>
                  <a:lnTo>
                    <a:pt x="549009" y="1728923"/>
                  </a:lnTo>
                  <a:lnTo>
                    <a:pt x="502397" y="1730733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825678" y="5274893"/>
              <a:ext cx="1127760" cy="1517650"/>
            </a:xfrm>
            <a:custGeom>
              <a:avLst/>
              <a:gdLst/>
              <a:ahLst/>
              <a:cxnLst/>
              <a:rect l="l" t="t" r="r" b="b"/>
              <a:pathLst>
                <a:path w="1127759" h="1517650">
                  <a:moveTo>
                    <a:pt x="1127607" y="1131328"/>
                  </a:moveTo>
                  <a:lnTo>
                    <a:pt x="1124572" y="1131874"/>
                  </a:lnTo>
                  <a:lnTo>
                    <a:pt x="1121702" y="1132865"/>
                  </a:lnTo>
                  <a:lnTo>
                    <a:pt x="1118984" y="1134313"/>
                  </a:lnTo>
                  <a:lnTo>
                    <a:pt x="1082192" y="1151051"/>
                  </a:lnTo>
                  <a:lnTo>
                    <a:pt x="985050" y="1199197"/>
                  </a:lnTo>
                  <a:lnTo>
                    <a:pt x="946873" y="1218844"/>
                  </a:lnTo>
                  <a:lnTo>
                    <a:pt x="861402" y="1263675"/>
                  </a:lnTo>
                  <a:lnTo>
                    <a:pt x="549097" y="1429931"/>
                  </a:lnTo>
                  <a:lnTo>
                    <a:pt x="415404" y="1499908"/>
                  </a:lnTo>
                  <a:lnTo>
                    <a:pt x="427697" y="1415592"/>
                  </a:lnTo>
                  <a:lnTo>
                    <a:pt x="435978" y="1364932"/>
                  </a:lnTo>
                  <a:lnTo>
                    <a:pt x="444881" y="1314399"/>
                  </a:lnTo>
                  <a:lnTo>
                    <a:pt x="454418" y="1263980"/>
                  </a:lnTo>
                  <a:lnTo>
                    <a:pt x="464591" y="1213675"/>
                  </a:lnTo>
                  <a:lnTo>
                    <a:pt x="475386" y="1163497"/>
                  </a:lnTo>
                  <a:lnTo>
                    <a:pt x="486803" y="1113434"/>
                  </a:lnTo>
                  <a:lnTo>
                    <a:pt x="534301" y="916190"/>
                  </a:lnTo>
                  <a:lnTo>
                    <a:pt x="548982" y="859434"/>
                  </a:lnTo>
                  <a:lnTo>
                    <a:pt x="565988" y="822452"/>
                  </a:lnTo>
                  <a:lnTo>
                    <a:pt x="572808" y="818743"/>
                  </a:lnTo>
                  <a:lnTo>
                    <a:pt x="612876" y="799960"/>
                  </a:lnTo>
                  <a:lnTo>
                    <a:pt x="670433" y="774458"/>
                  </a:lnTo>
                  <a:lnTo>
                    <a:pt x="716737" y="754951"/>
                  </a:lnTo>
                  <a:lnTo>
                    <a:pt x="768134" y="734288"/>
                  </a:lnTo>
                  <a:lnTo>
                    <a:pt x="823645" y="713105"/>
                  </a:lnTo>
                  <a:lnTo>
                    <a:pt x="879525" y="693089"/>
                  </a:lnTo>
                  <a:lnTo>
                    <a:pt x="931887" y="675500"/>
                  </a:lnTo>
                  <a:lnTo>
                    <a:pt x="979563" y="660425"/>
                  </a:lnTo>
                  <a:lnTo>
                    <a:pt x="1021372" y="647941"/>
                  </a:lnTo>
                  <a:lnTo>
                    <a:pt x="1082230" y="631431"/>
                  </a:lnTo>
                  <a:lnTo>
                    <a:pt x="1089901" y="629970"/>
                  </a:lnTo>
                  <a:lnTo>
                    <a:pt x="1097343" y="627748"/>
                  </a:lnTo>
                  <a:lnTo>
                    <a:pt x="1104544" y="624738"/>
                  </a:lnTo>
                  <a:lnTo>
                    <a:pt x="1096632" y="624890"/>
                  </a:lnTo>
                  <a:lnTo>
                    <a:pt x="1088796" y="625792"/>
                  </a:lnTo>
                  <a:lnTo>
                    <a:pt x="1037793" y="636854"/>
                  </a:lnTo>
                  <a:lnTo>
                    <a:pt x="968883" y="655332"/>
                  </a:lnTo>
                  <a:lnTo>
                    <a:pt x="918870" y="670420"/>
                  </a:lnTo>
                  <a:lnTo>
                    <a:pt x="869264" y="686803"/>
                  </a:lnTo>
                  <a:lnTo>
                    <a:pt x="820077" y="704481"/>
                  </a:lnTo>
                  <a:lnTo>
                    <a:pt x="764514" y="725906"/>
                  </a:lnTo>
                  <a:lnTo>
                    <a:pt x="713232" y="747090"/>
                  </a:lnTo>
                  <a:lnTo>
                    <a:pt x="667283" y="767346"/>
                  </a:lnTo>
                  <a:lnTo>
                    <a:pt x="627710" y="786015"/>
                  </a:lnTo>
                  <a:lnTo>
                    <a:pt x="571322" y="815771"/>
                  </a:lnTo>
                  <a:lnTo>
                    <a:pt x="564299" y="819150"/>
                  </a:lnTo>
                  <a:lnTo>
                    <a:pt x="574357" y="778802"/>
                  </a:lnTo>
                  <a:lnTo>
                    <a:pt x="592975" y="726465"/>
                  </a:lnTo>
                  <a:lnTo>
                    <a:pt x="613041" y="674662"/>
                  </a:lnTo>
                  <a:lnTo>
                    <a:pt x="634555" y="623392"/>
                  </a:lnTo>
                  <a:lnTo>
                    <a:pt x="655523" y="575310"/>
                  </a:lnTo>
                  <a:lnTo>
                    <a:pt x="676605" y="528789"/>
                  </a:lnTo>
                  <a:lnTo>
                    <a:pt x="697585" y="483870"/>
                  </a:lnTo>
                  <a:lnTo>
                    <a:pt x="718312" y="440550"/>
                  </a:lnTo>
                  <a:lnTo>
                    <a:pt x="738682" y="398856"/>
                  </a:lnTo>
                  <a:lnTo>
                    <a:pt x="758761" y="358914"/>
                  </a:lnTo>
                  <a:lnTo>
                    <a:pt x="778586" y="320852"/>
                  </a:lnTo>
                  <a:lnTo>
                    <a:pt x="798207" y="284772"/>
                  </a:lnTo>
                  <a:lnTo>
                    <a:pt x="823366" y="240766"/>
                  </a:lnTo>
                  <a:lnTo>
                    <a:pt x="849807" y="197586"/>
                  </a:lnTo>
                  <a:lnTo>
                    <a:pt x="877506" y="155244"/>
                  </a:lnTo>
                  <a:lnTo>
                    <a:pt x="906475" y="113741"/>
                  </a:lnTo>
                  <a:lnTo>
                    <a:pt x="936726" y="73050"/>
                  </a:lnTo>
                  <a:lnTo>
                    <a:pt x="961123" y="41529"/>
                  </a:lnTo>
                  <a:lnTo>
                    <a:pt x="990587" y="5067"/>
                  </a:lnTo>
                  <a:lnTo>
                    <a:pt x="994156" y="152"/>
                  </a:lnTo>
                  <a:lnTo>
                    <a:pt x="959269" y="40208"/>
                  </a:lnTo>
                  <a:lnTo>
                    <a:pt x="934199" y="71120"/>
                  </a:lnTo>
                  <a:lnTo>
                    <a:pt x="903287" y="111455"/>
                  </a:lnTo>
                  <a:lnTo>
                    <a:pt x="873734" y="152692"/>
                  </a:lnTo>
                  <a:lnTo>
                    <a:pt x="845527" y="194818"/>
                  </a:lnTo>
                  <a:lnTo>
                    <a:pt x="818667" y="237858"/>
                  </a:lnTo>
                  <a:lnTo>
                    <a:pt x="793153" y="281800"/>
                  </a:lnTo>
                  <a:lnTo>
                    <a:pt x="773201" y="317792"/>
                  </a:lnTo>
                  <a:lnTo>
                    <a:pt x="753071" y="355815"/>
                  </a:lnTo>
                  <a:lnTo>
                    <a:pt x="732751" y="395744"/>
                  </a:lnTo>
                  <a:lnTo>
                    <a:pt x="712216" y="437426"/>
                  </a:lnTo>
                  <a:lnTo>
                    <a:pt x="691324" y="480745"/>
                  </a:lnTo>
                  <a:lnTo>
                    <a:pt x="670102" y="525665"/>
                  </a:lnTo>
                  <a:lnTo>
                    <a:pt x="648779" y="572185"/>
                  </a:lnTo>
                  <a:lnTo>
                    <a:pt x="627557" y="620268"/>
                  </a:lnTo>
                  <a:lnTo>
                    <a:pt x="605840" y="671537"/>
                  </a:lnTo>
                  <a:lnTo>
                    <a:pt x="585558" y="723341"/>
                  </a:lnTo>
                  <a:lnTo>
                    <a:pt x="566712" y="775677"/>
                  </a:lnTo>
                  <a:lnTo>
                    <a:pt x="551180" y="822858"/>
                  </a:lnTo>
                  <a:lnTo>
                    <a:pt x="551002" y="821448"/>
                  </a:lnTo>
                  <a:lnTo>
                    <a:pt x="549617" y="815047"/>
                  </a:lnTo>
                  <a:lnTo>
                    <a:pt x="540778" y="785469"/>
                  </a:lnTo>
                  <a:lnTo>
                    <a:pt x="486067" y="586943"/>
                  </a:lnTo>
                  <a:lnTo>
                    <a:pt x="472160" y="538429"/>
                  </a:lnTo>
                  <a:lnTo>
                    <a:pt x="458508" y="493471"/>
                  </a:lnTo>
                  <a:lnTo>
                    <a:pt x="445350" y="453047"/>
                  </a:lnTo>
                  <a:lnTo>
                    <a:pt x="422059" y="389610"/>
                  </a:lnTo>
                  <a:lnTo>
                    <a:pt x="413169" y="368388"/>
                  </a:lnTo>
                  <a:lnTo>
                    <a:pt x="410908" y="362153"/>
                  </a:lnTo>
                  <a:lnTo>
                    <a:pt x="407987" y="356247"/>
                  </a:lnTo>
                  <a:lnTo>
                    <a:pt x="404380" y="350685"/>
                  </a:lnTo>
                  <a:lnTo>
                    <a:pt x="405752" y="357149"/>
                  </a:lnTo>
                  <a:lnTo>
                    <a:pt x="407682" y="363448"/>
                  </a:lnTo>
                  <a:lnTo>
                    <a:pt x="410184" y="369582"/>
                  </a:lnTo>
                  <a:lnTo>
                    <a:pt x="438848" y="455256"/>
                  </a:lnTo>
                  <a:lnTo>
                    <a:pt x="451231" y="495795"/>
                  </a:lnTo>
                  <a:lnTo>
                    <a:pt x="464375" y="540778"/>
                  </a:lnTo>
                  <a:lnTo>
                    <a:pt x="504367" y="682764"/>
                  </a:lnTo>
                  <a:lnTo>
                    <a:pt x="516280" y="723544"/>
                  </a:lnTo>
                  <a:lnTo>
                    <a:pt x="527126" y="758939"/>
                  </a:lnTo>
                  <a:lnTo>
                    <a:pt x="536575" y="787755"/>
                  </a:lnTo>
                  <a:lnTo>
                    <a:pt x="544233" y="809663"/>
                  </a:lnTo>
                  <a:lnTo>
                    <a:pt x="546061" y="816063"/>
                  </a:lnTo>
                  <a:lnTo>
                    <a:pt x="548589" y="822159"/>
                  </a:lnTo>
                  <a:lnTo>
                    <a:pt x="550354" y="825347"/>
                  </a:lnTo>
                  <a:lnTo>
                    <a:pt x="549300" y="828560"/>
                  </a:lnTo>
                  <a:lnTo>
                    <a:pt x="533806" y="884897"/>
                  </a:lnTo>
                  <a:lnTo>
                    <a:pt x="478904" y="1110716"/>
                  </a:lnTo>
                  <a:lnTo>
                    <a:pt x="467474" y="1160881"/>
                  </a:lnTo>
                  <a:lnTo>
                    <a:pt x="456692" y="1211173"/>
                  </a:lnTo>
                  <a:lnTo>
                    <a:pt x="446557" y="1261592"/>
                  </a:lnTo>
                  <a:lnTo>
                    <a:pt x="437070" y="1312125"/>
                  </a:lnTo>
                  <a:lnTo>
                    <a:pt x="428231" y="1362786"/>
                  </a:lnTo>
                  <a:lnTo>
                    <a:pt x="420027" y="1413560"/>
                  </a:lnTo>
                  <a:lnTo>
                    <a:pt x="412483" y="1464462"/>
                  </a:lnTo>
                  <a:lnTo>
                    <a:pt x="407936" y="1497977"/>
                  </a:lnTo>
                  <a:lnTo>
                    <a:pt x="407060" y="1496733"/>
                  </a:lnTo>
                  <a:lnTo>
                    <a:pt x="403936" y="1491830"/>
                  </a:lnTo>
                  <a:lnTo>
                    <a:pt x="399923" y="1484833"/>
                  </a:lnTo>
                  <a:lnTo>
                    <a:pt x="395160" y="1476946"/>
                  </a:lnTo>
                  <a:lnTo>
                    <a:pt x="350532" y="1404340"/>
                  </a:lnTo>
                  <a:lnTo>
                    <a:pt x="330809" y="1371663"/>
                  </a:lnTo>
                  <a:lnTo>
                    <a:pt x="309270" y="1335316"/>
                  </a:lnTo>
                  <a:lnTo>
                    <a:pt x="286118" y="1295755"/>
                  </a:lnTo>
                  <a:lnTo>
                    <a:pt x="261543" y="1253375"/>
                  </a:lnTo>
                  <a:lnTo>
                    <a:pt x="181952" y="1115110"/>
                  </a:lnTo>
                  <a:lnTo>
                    <a:pt x="155879" y="1070432"/>
                  </a:lnTo>
                  <a:lnTo>
                    <a:pt x="130924" y="1028230"/>
                  </a:lnTo>
                  <a:lnTo>
                    <a:pt x="107315" y="988898"/>
                  </a:lnTo>
                  <a:lnTo>
                    <a:pt x="85267" y="952855"/>
                  </a:lnTo>
                  <a:lnTo>
                    <a:pt x="65011" y="920508"/>
                  </a:lnTo>
                  <a:lnTo>
                    <a:pt x="38696" y="879627"/>
                  </a:lnTo>
                  <a:lnTo>
                    <a:pt x="18300" y="849249"/>
                  </a:lnTo>
                  <a:lnTo>
                    <a:pt x="13093" y="841514"/>
                  </a:lnTo>
                  <a:lnTo>
                    <a:pt x="8178" y="834517"/>
                  </a:lnTo>
                  <a:lnTo>
                    <a:pt x="1930" y="825881"/>
                  </a:lnTo>
                  <a:lnTo>
                    <a:pt x="0" y="823950"/>
                  </a:lnTo>
                  <a:lnTo>
                    <a:pt x="901" y="826516"/>
                  </a:lnTo>
                  <a:lnTo>
                    <a:pt x="2133" y="828890"/>
                  </a:lnTo>
                  <a:lnTo>
                    <a:pt x="3721" y="831088"/>
                  </a:lnTo>
                  <a:lnTo>
                    <a:pt x="15621" y="850887"/>
                  </a:lnTo>
                  <a:lnTo>
                    <a:pt x="60261" y="923632"/>
                  </a:lnTo>
                  <a:lnTo>
                    <a:pt x="80035" y="956259"/>
                  </a:lnTo>
                  <a:lnTo>
                    <a:pt x="101612" y="992555"/>
                  </a:lnTo>
                  <a:lnTo>
                    <a:pt x="124790" y="1032090"/>
                  </a:lnTo>
                  <a:lnTo>
                    <a:pt x="149377" y="1074470"/>
                  </a:lnTo>
                  <a:lnTo>
                    <a:pt x="228968" y="1212735"/>
                  </a:lnTo>
                  <a:lnTo>
                    <a:pt x="255016" y="1257427"/>
                  </a:lnTo>
                  <a:lnTo>
                    <a:pt x="279946" y="1299679"/>
                  </a:lnTo>
                  <a:lnTo>
                    <a:pt x="303555" y="1339049"/>
                  </a:lnTo>
                  <a:lnTo>
                    <a:pt x="325615" y="1375117"/>
                  </a:lnTo>
                  <a:lnTo>
                    <a:pt x="345909" y="1407464"/>
                  </a:lnTo>
                  <a:lnTo>
                    <a:pt x="372097" y="1448231"/>
                  </a:lnTo>
                  <a:lnTo>
                    <a:pt x="405726" y="1497634"/>
                  </a:lnTo>
                  <a:lnTo>
                    <a:pt x="407187" y="1499946"/>
                  </a:lnTo>
                  <a:lnTo>
                    <a:pt x="407606" y="1500479"/>
                  </a:lnTo>
                  <a:lnTo>
                    <a:pt x="405574" y="1515478"/>
                  </a:lnTo>
                  <a:lnTo>
                    <a:pt x="413016" y="1517269"/>
                  </a:lnTo>
                  <a:lnTo>
                    <a:pt x="415112" y="1502054"/>
                  </a:lnTo>
                  <a:lnTo>
                    <a:pt x="415467" y="1501914"/>
                  </a:lnTo>
                  <a:lnTo>
                    <a:pt x="417918" y="1500606"/>
                  </a:lnTo>
                  <a:lnTo>
                    <a:pt x="455599" y="1483855"/>
                  </a:lnTo>
                  <a:lnTo>
                    <a:pt x="552792" y="1435696"/>
                  </a:lnTo>
                  <a:lnTo>
                    <a:pt x="632333" y="1394358"/>
                  </a:lnTo>
                  <a:lnTo>
                    <a:pt x="988783" y="1204899"/>
                  </a:lnTo>
                  <a:lnTo>
                    <a:pt x="1099934" y="1146810"/>
                  </a:lnTo>
                  <a:lnTo>
                    <a:pt x="1120609" y="1135799"/>
                  </a:lnTo>
                  <a:lnTo>
                    <a:pt x="1123175" y="1134656"/>
                  </a:lnTo>
                  <a:lnTo>
                    <a:pt x="1125499" y="1133170"/>
                  </a:lnTo>
                  <a:lnTo>
                    <a:pt x="1127607" y="1131328"/>
                  </a:lnTo>
                  <a:close/>
                </a:path>
              </a:pathLst>
            </a:custGeom>
            <a:solidFill>
              <a:srgbClr val="DFDF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5094221" y="3772801"/>
            <a:ext cx="1638300" cy="3141980"/>
            <a:chOff x="5094221" y="3772801"/>
            <a:chExt cx="1638300" cy="3141980"/>
          </a:xfrm>
        </p:grpSpPr>
        <p:sp>
          <p:nvSpPr>
            <p:cNvPr id="6" name="object 6"/>
            <p:cNvSpPr/>
            <p:nvPr/>
          </p:nvSpPr>
          <p:spPr>
            <a:xfrm>
              <a:off x="5094221" y="3772801"/>
              <a:ext cx="1638300" cy="3077845"/>
            </a:xfrm>
            <a:custGeom>
              <a:avLst/>
              <a:gdLst/>
              <a:ahLst/>
              <a:cxnLst/>
              <a:rect l="l" t="t" r="r" b="b"/>
              <a:pathLst>
                <a:path w="1638300" h="3077845">
                  <a:moveTo>
                    <a:pt x="1054066" y="3077826"/>
                  </a:moveTo>
                  <a:lnTo>
                    <a:pt x="796825" y="3011321"/>
                  </a:lnTo>
                  <a:lnTo>
                    <a:pt x="714020" y="2982553"/>
                  </a:lnTo>
                  <a:lnTo>
                    <a:pt x="636993" y="2952938"/>
                  </a:lnTo>
                  <a:lnTo>
                    <a:pt x="565594" y="2922658"/>
                  </a:lnTo>
                  <a:lnTo>
                    <a:pt x="499670" y="2891894"/>
                  </a:lnTo>
                  <a:lnTo>
                    <a:pt x="439071" y="2860828"/>
                  </a:lnTo>
                  <a:lnTo>
                    <a:pt x="383644" y="2829642"/>
                  </a:lnTo>
                  <a:lnTo>
                    <a:pt x="333240" y="2798518"/>
                  </a:lnTo>
                  <a:lnTo>
                    <a:pt x="287705" y="2767636"/>
                  </a:lnTo>
                  <a:lnTo>
                    <a:pt x="246889" y="2737179"/>
                  </a:lnTo>
                  <a:lnTo>
                    <a:pt x="210641" y="2707329"/>
                  </a:lnTo>
                  <a:lnTo>
                    <a:pt x="178810" y="2678267"/>
                  </a:lnTo>
                  <a:lnTo>
                    <a:pt x="151242" y="2650174"/>
                  </a:lnTo>
                  <a:lnTo>
                    <a:pt x="108297" y="2597626"/>
                  </a:lnTo>
                  <a:lnTo>
                    <a:pt x="80595" y="2551138"/>
                  </a:lnTo>
                  <a:lnTo>
                    <a:pt x="66925" y="2512162"/>
                  </a:lnTo>
                  <a:lnTo>
                    <a:pt x="64973" y="2495946"/>
                  </a:lnTo>
                  <a:lnTo>
                    <a:pt x="72915" y="2455215"/>
                  </a:lnTo>
                  <a:lnTo>
                    <a:pt x="96768" y="2426945"/>
                  </a:lnTo>
                  <a:lnTo>
                    <a:pt x="132780" y="2409188"/>
                  </a:lnTo>
                  <a:lnTo>
                    <a:pt x="177198" y="2399999"/>
                  </a:lnTo>
                  <a:lnTo>
                    <a:pt x="226269" y="2397430"/>
                  </a:lnTo>
                  <a:lnTo>
                    <a:pt x="276241" y="2399536"/>
                  </a:lnTo>
                  <a:lnTo>
                    <a:pt x="336157" y="2405613"/>
                  </a:lnTo>
                  <a:lnTo>
                    <a:pt x="394030" y="2412698"/>
                  </a:lnTo>
                  <a:lnTo>
                    <a:pt x="444069" y="2417725"/>
                  </a:lnTo>
                  <a:lnTo>
                    <a:pt x="480482" y="2417633"/>
                  </a:lnTo>
                  <a:lnTo>
                    <a:pt x="497478" y="2409356"/>
                  </a:lnTo>
                  <a:lnTo>
                    <a:pt x="501042" y="2392939"/>
                  </a:lnTo>
                  <a:lnTo>
                    <a:pt x="497311" y="2376661"/>
                  </a:lnTo>
                  <a:lnTo>
                    <a:pt x="484736" y="2359770"/>
                  </a:lnTo>
                  <a:lnTo>
                    <a:pt x="461771" y="2341512"/>
                  </a:lnTo>
                  <a:lnTo>
                    <a:pt x="419442" y="2313130"/>
                  </a:lnTo>
                  <a:lnTo>
                    <a:pt x="384412" y="2288627"/>
                  </a:lnTo>
                  <a:lnTo>
                    <a:pt x="343286" y="2258476"/>
                  </a:lnTo>
                  <a:lnTo>
                    <a:pt x="298427" y="2223594"/>
                  </a:lnTo>
                  <a:lnTo>
                    <a:pt x="252195" y="2184902"/>
                  </a:lnTo>
                  <a:lnTo>
                    <a:pt x="206952" y="2143317"/>
                  </a:lnTo>
                  <a:lnTo>
                    <a:pt x="165058" y="2099760"/>
                  </a:lnTo>
                  <a:lnTo>
                    <a:pt x="128877" y="2055149"/>
                  </a:lnTo>
                  <a:lnTo>
                    <a:pt x="100768" y="2010403"/>
                  </a:lnTo>
                  <a:lnTo>
                    <a:pt x="83093" y="1966441"/>
                  </a:lnTo>
                  <a:lnTo>
                    <a:pt x="78215" y="1924183"/>
                  </a:lnTo>
                  <a:lnTo>
                    <a:pt x="88557" y="1884233"/>
                  </a:lnTo>
                  <a:lnTo>
                    <a:pt x="112657" y="1853304"/>
                  </a:lnTo>
                  <a:lnTo>
                    <a:pt x="147675" y="1830265"/>
                  </a:lnTo>
                  <a:lnTo>
                    <a:pt x="190769" y="1813985"/>
                  </a:lnTo>
                  <a:lnTo>
                    <a:pt x="239099" y="1803333"/>
                  </a:lnTo>
                  <a:lnTo>
                    <a:pt x="289823" y="1797179"/>
                  </a:lnTo>
                  <a:lnTo>
                    <a:pt x="340100" y="1794392"/>
                  </a:lnTo>
                  <a:lnTo>
                    <a:pt x="387090" y="1793841"/>
                  </a:lnTo>
                  <a:lnTo>
                    <a:pt x="459842" y="1794925"/>
                  </a:lnTo>
                  <a:lnTo>
                    <a:pt x="479922" y="1794297"/>
                  </a:lnTo>
                  <a:lnTo>
                    <a:pt x="505215" y="1783971"/>
                  </a:lnTo>
                  <a:lnTo>
                    <a:pt x="511984" y="1765359"/>
                  </a:lnTo>
                  <a:lnTo>
                    <a:pt x="505698" y="1743958"/>
                  </a:lnTo>
                  <a:lnTo>
                    <a:pt x="295684" y="1536931"/>
                  </a:lnTo>
                  <a:lnTo>
                    <a:pt x="203452" y="1449807"/>
                  </a:lnTo>
                  <a:lnTo>
                    <a:pt x="161460" y="1410710"/>
                  </a:lnTo>
                  <a:lnTo>
                    <a:pt x="124932" y="1377265"/>
                  </a:lnTo>
                  <a:lnTo>
                    <a:pt x="81748" y="1334796"/>
                  </a:lnTo>
                  <a:lnTo>
                    <a:pt x="47158" y="1293092"/>
                  </a:lnTo>
                  <a:lnTo>
                    <a:pt x="21667" y="1252353"/>
                  </a:lnTo>
                  <a:lnTo>
                    <a:pt x="5779" y="1212781"/>
                  </a:lnTo>
                  <a:lnTo>
                    <a:pt x="0" y="1174574"/>
                  </a:lnTo>
                  <a:lnTo>
                    <a:pt x="4833" y="1137935"/>
                  </a:lnTo>
                  <a:lnTo>
                    <a:pt x="20785" y="1103063"/>
                  </a:lnTo>
                  <a:lnTo>
                    <a:pt x="52414" y="1075380"/>
                  </a:lnTo>
                  <a:lnTo>
                    <a:pt x="95225" y="1064606"/>
                  </a:lnTo>
                  <a:lnTo>
                    <a:pt x="144533" y="1065551"/>
                  </a:lnTo>
                  <a:lnTo>
                    <a:pt x="195652" y="1073031"/>
                  </a:lnTo>
                  <a:lnTo>
                    <a:pt x="243894" y="1081858"/>
                  </a:lnTo>
                  <a:lnTo>
                    <a:pt x="284573" y="1086846"/>
                  </a:lnTo>
                  <a:lnTo>
                    <a:pt x="323361" y="1074701"/>
                  </a:lnTo>
                  <a:lnTo>
                    <a:pt x="339789" y="1045373"/>
                  </a:lnTo>
                  <a:lnTo>
                    <a:pt x="342967" y="1015543"/>
                  </a:lnTo>
                  <a:lnTo>
                    <a:pt x="342002" y="1001892"/>
                  </a:lnTo>
                  <a:lnTo>
                    <a:pt x="327294" y="964646"/>
                  </a:lnTo>
                  <a:lnTo>
                    <a:pt x="287493" y="853670"/>
                  </a:lnTo>
                  <a:lnTo>
                    <a:pt x="229085" y="670107"/>
                  </a:lnTo>
                  <a:lnTo>
                    <a:pt x="158556" y="415102"/>
                  </a:lnTo>
                  <a:lnTo>
                    <a:pt x="128802" y="187458"/>
                  </a:lnTo>
                  <a:lnTo>
                    <a:pt x="160100" y="64091"/>
                  </a:lnTo>
                  <a:lnTo>
                    <a:pt x="210004" y="13310"/>
                  </a:lnTo>
                  <a:lnTo>
                    <a:pt x="236071" y="3426"/>
                  </a:lnTo>
                  <a:lnTo>
                    <a:pt x="232798" y="4765"/>
                  </a:lnTo>
                  <a:lnTo>
                    <a:pt x="260936" y="0"/>
                  </a:lnTo>
                  <a:lnTo>
                    <a:pt x="330807" y="18416"/>
                  </a:lnTo>
                  <a:lnTo>
                    <a:pt x="420596" y="109083"/>
                  </a:lnTo>
                  <a:lnTo>
                    <a:pt x="508488" y="321072"/>
                  </a:lnTo>
                  <a:lnTo>
                    <a:pt x="573993" y="577440"/>
                  </a:lnTo>
                  <a:lnTo>
                    <a:pt x="614532" y="765740"/>
                  </a:lnTo>
                  <a:lnTo>
                    <a:pt x="635152" y="881789"/>
                  </a:lnTo>
                  <a:lnTo>
                    <a:pt x="640903" y="921402"/>
                  </a:lnTo>
                  <a:lnTo>
                    <a:pt x="646817" y="933648"/>
                  </a:lnTo>
                  <a:lnTo>
                    <a:pt x="664336" y="957778"/>
                  </a:lnTo>
                  <a:lnTo>
                    <a:pt x="693125" y="974879"/>
                  </a:lnTo>
                  <a:lnTo>
                    <a:pt x="732849" y="966036"/>
                  </a:lnTo>
                  <a:lnTo>
                    <a:pt x="765696" y="941441"/>
                  </a:lnTo>
                  <a:lnTo>
                    <a:pt x="803156" y="909725"/>
                  </a:lnTo>
                  <a:lnTo>
                    <a:pt x="843765" y="877753"/>
                  </a:lnTo>
                  <a:lnTo>
                    <a:pt x="886060" y="852390"/>
                  </a:lnTo>
                  <a:lnTo>
                    <a:pt x="928578" y="840499"/>
                  </a:lnTo>
                  <a:lnTo>
                    <a:pt x="969856" y="848946"/>
                  </a:lnTo>
                  <a:lnTo>
                    <a:pt x="1001064" y="871231"/>
                  </a:lnTo>
                  <a:lnTo>
                    <a:pt x="1023490" y="900577"/>
                  </a:lnTo>
                  <a:lnTo>
                    <a:pt x="1037463" y="936576"/>
                  </a:lnTo>
                  <a:lnTo>
                    <a:pt x="1043311" y="978817"/>
                  </a:lnTo>
                  <a:lnTo>
                    <a:pt x="1041362" y="1026894"/>
                  </a:lnTo>
                  <a:lnTo>
                    <a:pt x="1031943" y="1080398"/>
                  </a:lnTo>
                  <a:lnTo>
                    <a:pt x="1015383" y="1138919"/>
                  </a:lnTo>
                  <a:lnTo>
                    <a:pt x="1000174" y="1186250"/>
                  </a:lnTo>
                  <a:lnTo>
                    <a:pt x="983082" y="1241159"/>
                  </a:lnTo>
                  <a:lnTo>
                    <a:pt x="964870" y="1300896"/>
                  </a:lnTo>
                  <a:lnTo>
                    <a:pt x="928123" y="1423852"/>
                  </a:lnTo>
                  <a:lnTo>
                    <a:pt x="869876" y="1623199"/>
                  </a:lnTo>
                  <a:lnTo>
                    <a:pt x="867184" y="1646095"/>
                  </a:lnTo>
                  <a:lnTo>
                    <a:pt x="872442" y="1667777"/>
                  </a:lnTo>
                  <a:lnTo>
                    <a:pt x="887576" y="1680672"/>
                  </a:lnTo>
                  <a:lnTo>
                    <a:pt x="914510" y="1677206"/>
                  </a:lnTo>
                  <a:lnTo>
                    <a:pt x="932164" y="1667822"/>
                  </a:lnTo>
                  <a:lnTo>
                    <a:pt x="994646" y="1630842"/>
                  </a:lnTo>
                  <a:lnTo>
                    <a:pt x="1035664" y="1608027"/>
                  </a:lnTo>
                  <a:lnTo>
                    <a:pt x="1080661" y="1585518"/>
                  </a:lnTo>
                  <a:lnTo>
                    <a:pt x="1127732" y="1565705"/>
                  </a:lnTo>
                  <a:lnTo>
                    <a:pt x="1174971" y="1550978"/>
                  </a:lnTo>
                  <a:lnTo>
                    <a:pt x="1220475" y="1543731"/>
                  </a:lnTo>
                  <a:lnTo>
                    <a:pt x="1262338" y="1546352"/>
                  </a:lnTo>
                  <a:lnTo>
                    <a:pt x="1298657" y="1561233"/>
                  </a:lnTo>
                  <a:lnTo>
                    <a:pt x="1327525" y="1590766"/>
                  </a:lnTo>
                  <a:lnTo>
                    <a:pt x="1344327" y="1629858"/>
                  </a:lnTo>
                  <a:lnTo>
                    <a:pt x="1350863" y="1676786"/>
                  </a:lnTo>
                  <a:lnTo>
                    <a:pt x="1348726" y="1729580"/>
                  </a:lnTo>
                  <a:lnTo>
                    <a:pt x="1339510" y="1786269"/>
                  </a:lnTo>
                  <a:lnTo>
                    <a:pt x="1324808" y="1844881"/>
                  </a:lnTo>
                  <a:lnTo>
                    <a:pt x="1306212" y="1903446"/>
                  </a:lnTo>
                  <a:lnTo>
                    <a:pt x="1285317" y="1959994"/>
                  </a:lnTo>
                  <a:lnTo>
                    <a:pt x="1263715" y="2012553"/>
                  </a:lnTo>
                  <a:lnTo>
                    <a:pt x="1242999" y="2059152"/>
                  </a:lnTo>
                  <a:lnTo>
                    <a:pt x="1224763" y="2097821"/>
                  </a:lnTo>
                  <a:lnTo>
                    <a:pt x="1202103" y="2143485"/>
                  </a:lnTo>
                  <a:lnTo>
                    <a:pt x="1191265" y="2170751"/>
                  </a:lnTo>
                  <a:lnTo>
                    <a:pt x="1188824" y="2191671"/>
                  </a:lnTo>
                  <a:lnTo>
                    <a:pt x="1193692" y="2207653"/>
                  </a:lnTo>
                  <a:lnTo>
                    <a:pt x="1204781" y="2220107"/>
                  </a:lnTo>
                  <a:lnTo>
                    <a:pt x="1223418" y="2218755"/>
                  </a:lnTo>
                  <a:lnTo>
                    <a:pt x="1254895" y="2200577"/>
                  </a:lnTo>
                  <a:lnTo>
                    <a:pt x="1295770" y="2171173"/>
                  </a:lnTo>
                  <a:lnTo>
                    <a:pt x="1342602" y="2136142"/>
                  </a:lnTo>
                  <a:lnTo>
                    <a:pt x="1391947" y="2101082"/>
                  </a:lnTo>
                  <a:lnTo>
                    <a:pt x="1434562" y="2074462"/>
                  </a:lnTo>
                  <a:lnTo>
                    <a:pt x="1478504" y="2052321"/>
                  </a:lnTo>
                  <a:lnTo>
                    <a:pt x="1521553" y="2038223"/>
                  </a:lnTo>
                  <a:lnTo>
                    <a:pt x="1561490" y="2035729"/>
                  </a:lnTo>
                  <a:lnTo>
                    <a:pt x="1596096" y="2048403"/>
                  </a:lnTo>
                  <a:lnTo>
                    <a:pt x="1623151" y="2079807"/>
                  </a:lnTo>
                  <a:lnTo>
                    <a:pt x="1637008" y="2135465"/>
                  </a:lnTo>
                  <a:lnTo>
                    <a:pt x="1637703" y="2160870"/>
                  </a:lnTo>
                  <a:lnTo>
                    <a:pt x="1636067" y="2189564"/>
                  </a:lnTo>
                  <a:lnTo>
                    <a:pt x="1624911" y="2256491"/>
                  </a:lnTo>
                  <a:lnTo>
                    <a:pt x="1614948" y="2294560"/>
                  </a:lnTo>
                  <a:lnTo>
                    <a:pt x="1601765" y="2335590"/>
                  </a:lnTo>
                  <a:lnTo>
                    <a:pt x="1585142" y="2379499"/>
                  </a:lnTo>
                  <a:lnTo>
                    <a:pt x="1564855" y="2426203"/>
                  </a:lnTo>
                  <a:lnTo>
                    <a:pt x="1540683" y="2475623"/>
                  </a:lnTo>
                  <a:lnTo>
                    <a:pt x="1512404" y="2527674"/>
                  </a:lnTo>
                  <a:lnTo>
                    <a:pt x="1479796" y="2582276"/>
                  </a:lnTo>
                  <a:lnTo>
                    <a:pt x="1442638" y="2639345"/>
                  </a:lnTo>
                  <a:lnTo>
                    <a:pt x="1400707" y="2698800"/>
                  </a:lnTo>
                  <a:lnTo>
                    <a:pt x="1353781" y="2760560"/>
                  </a:lnTo>
                  <a:lnTo>
                    <a:pt x="1301639" y="2824540"/>
                  </a:lnTo>
                  <a:lnTo>
                    <a:pt x="1244059" y="2890661"/>
                  </a:lnTo>
                  <a:lnTo>
                    <a:pt x="1054066" y="3077826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313476" y="4123194"/>
              <a:ext cx="1174115" cy="2791460"/>
            </a:xfrm>
            <a:custGeom>
              <a:avLst/>
              <a:gdLst/>
              <a:ahLst/>
              <a:cxnLst/>
              <a:rect l="l" t="t" r="r" b="b"/>
              <a:pathLst>
                <a:path w="1174114" h="2791459">
                  <a:moveTo>
                    <a:pt x="565962" y="1771827"/>
                  </a:moveTo>
                  <a:lnTo>
                    <a:pt x="560730" y="1768767"/>
                  </a:lnTo>
                  <a:lnTo>
                    <a:pt x="555218" y="1766341"/>
                  </a:lnTo>
                  <a:lnTo>
                    <a:pt x="549440" y="1764538"/>
                  </a:lnTo>
                  <a:lnTo>
                    <a:pt x="503174" y="1747570"/>
                  </a:lnTo>
                  <a:lnTo>
                    <a:pt x="434263" y="1723148"/>
                  </a:lnTo>
                  <a:lnTo>
                    <a:pt x="349631" y="1694154"/>
                  </a:lnTo>
                  <a:lnTo>
                    <a:pt x="227698" y="1653717"/>
                  </a:lnTo>
                  <a:lnTo>
                    <a:pt x="148183" y="1628394"/>
                  </a:lnTo>
                  <a:lnTo>
                    <a:pt x="142506" y="1626247"/>
                  </a:lnTo>
                  <a:lnTo>
                    <a:pt x="136652" y="1624799"/>
                  </a:lnTo>
                  <a:lnTo>
                    <a:pt x="130632" y="1624088"/>
                  </a:lnTo>
                  <a:lnTo>
                    <a:pt x="135801" y="1627263"/>
                  </a:lnTo>
                  <a:lnTo>
                    <a:pt x="141312" y="1629689"/>
                  </a:lnTo>
                  <a:lnTo>
                    <a:pt x="147142" y="1631378"/>
                  </a:lnTo>
                  <a:lnTo>
                    <a:pt x="193408" y="1648485"/>
                  </a:lnTo>
                  <a:lnTo>
                    <a:pt x="303110" y="1686788"/>
                  </a:lnTo>
                  <a:lnTo>
                    <a:pt x="390855" y="1716544"/>
                  </a:lnTo>
                  <a:lnTo>
                    <a:pt x="468884" y="1742338"/>
                  </a:lnTo>
                  <a:lnTo>
                    <a:pt x="548398" y="1767662"/>
                  </a:lnTo>
                  <a:lnTo>
                    <a:pt x="554075" y="1769821"/>
                  </a:lnTo>
                  <a:lnTo>
                    <a:pt x="559917" y="1771205"/>
                  </a:lnTo>
                  <a:lnTo>
                    <a:pt x="565962" y="1771827"/>
                  </a:lnTo>
                  <a:close/>
                </a:path>
                <a:path w="1174114" h="2791459">
                  <a:moveTo>
                    <a:pt x="725893" y="630529"/>
                  </a:moveTo>
                  <a:lnTo>
                    <a:pt x="703427" y="661771"/>
                  </a:lnTo>
                  <a:lnTo>
                    <a:pt x="679030" y="698347"/>
                  </a:lnTo>
                  <a:lnTo>
                    <a:pt x="647839" y="745934"/>
                  </a:lnTo>
                  <a:lnTo>
                    <a:pt x="611339" y="802284"/>
                  </a:lnTo>
                  <a:lnTo>
                    <a:pt x="571017" y="865149"/>
                  </a:lnTo>
                  <a:lnTo>
                    <a:pt x="495185" y="984961"/>
                  </a:lnTo>
                  <a:lnTo>
                    <a:pt x="465124" y="1033221"/>
                  </a:lnTo>
                  <a:lnTo>
                    <a:pt x="442175" y="1070686"/>
                  </a:lnTo>
                  <a:lnTo>
                    <a:pt x="423278" y="1104099"/>
                  </a:lnTo>
                  <a:lnTo>
                    <a:pt x="429602" y="1096124"/>
                  </a:lnTo>
                  <a:lnTo>
                    <a:pt x="470014" y="1036231"/>
                  </a:lnTo>
                  <a:lnTo>
                    <a:pt x="501167" y="988733"/>
                  </a:lnTo>
                  <a:lnTo>
                    <a:pt x="537654" y="932459"/>
                  </a:lnTo>
                  <a:lnTo>
                    <a:pt x="578015" y="869619"/>
                  </a:lnTo>
                  <a:lnTo>
                    <a:pt x="618134" y="806577"/>
                  </a:lnTo>
                  <a:lnTo>
                    <a:pt x="653948" y="749769"/>
                  </a:lnTo>
                  <a:lnTo>
                    <a:pt x="684034" y="701471"/>
                  </a:lnTo>
                  <a:lnTo>
                    <a:pt x="706996" y="663981"/>
                  </a:lnTo>
                  <a:lnTo>
                    <a:pt x="725893" y="630529"/>
                  </a:lnTo>
                  <a:close/>
                </a:path>
                <a:path w="1174114" h="2791459">
                  <a:moveTo>
                    <a:pt x="1173873" y="1963458"/>
                  </a:moveTo>
                  <a:lnTo>
                    <a:pt x="1167511" y="1968842"/>
                  </a:lnTo>
                  <a:lnTo>
                    <a:pt x="1161605" y="1974684"/>
                  </a:lnTo>
                  <a:lnTo>
                    <a:pt x="1156169" y="1981009"/>
                  </a:lnTo>
                  <a:lnTo>
                    <a:pt x="1078064" y="2064397"/>
                  </a:lnTo>
                  <a:lnTo>
                    <a:pt x="1041107" y="2103208"/>
                  </a:lnTo>
                  <a:lnTo>
                    <a:pt x="999934" y="2145792"/>
                  </a:lnTo>
                  <a:lnTo>
                    <a:pt x="955319" y="2191080"/>
                  </a:lnTo>
                  <a:lnTo>
                    <a:pt x="910221" y="2235873"/>
                  </a:lnTo>
                  <a:lnTo>
                    <a:pt x="867791" y="2277160"/>
                  </a:lnTo>
                  <a:lnTo>
                    <a:pt x="829119" y="2314194"/>
                  </a:lnTo>
                  <a:lnTo>
                    <a:pt x="745985" y="2392540"/>
                  </a:lnTo>
                  <a:lnTo>
                    <a:pt x="739622" y="2397887"/>
                  </a:lnTo>
                  <a:lnTo>
                    <a:pt x="738987" y="2398534"/>
                  </a:lnTo>
                  <a:lnTo>
                    <a:pt x="608037" y="1887067"/>
                  </a:lnTo>
                  <a:lnTo>
                    <a:pt x="580288" y="1778927"/>
                  </a:lnTo>
                  <a:lnTo>
                    <a:pt x="578065" y="1770329"/>
                  </a:lnTo>
                  <a:lnTo>
                    <a:pt x="582472" y="1766620"/>
                  </a:lnTo>
                  <a:lnTo>
                    <a:pt x="652678" y="1709813"/>
                  </a:lnTo>
                  <a:lnTo>
                    <a:pt x="684644" y="1682140"/>
                  </a:lnTo>
                  <a:lnTo>
                    <a:pt x="719455" y="1650961"/>
                  </a:lnTo>
                  <a:lnTo>
                    <a:pt x="756246" y="1616798"/>
                  </a:lnTo>
                  <a:lnTo>
                    <a:pt x="792403" y="1581873"/>
                  </a:lnTo>
                  <a:lnTo>
                    <a:pt x="825436" y="1548676"/>
                  </a:lnTo>
                  <a:lnTo>
                    <a:pt x="854671" y="1518056"/>
                  </a:lnTo>
                  <a:lnTo>
                    <a:pt x="890219" y="1479003"/>
                  </a:lnTo>
                  <a:lnTo>
                    <a:pt x="914704" y="1450898"/>
                  </a:lnTo>
                  <a:lnTo>
                    <a:pt x="919327" y="1446199"/>
                  </a:lnTo>
                  <a:lnTo>
                    <a:pt x="923290" y="1440992"/>
                  </a:lnTo>
                  <a:lnTo>
                    <a:pt x="926604" y="1435277"/>
                  </a:lnTo>
                  <a:lnTo>
                    <a:pt x="921194" y="1439303"/>
                  </a:lnTo>
                  <a:lnTo>
                    <a:pt x="916241" y="1443824"/>
                  </a:lnTo>
                  <a:lnTo>
                    <a:pt x="911720" y="1448816"/>
                  </a:lnTo>
                  <a:lnTo>
                    <a:pt x="849007" y="1513370"/>
                  </a:lnTo>
                  <a:lnTo>
                    <a:pt x="819251" y="1543316"/>
                  </a:lnTo>
                  <a:lnTo>
                    <a:pt x="786053" y="1576082"/>
                  </a:lnTo>
                  <a:lnTo>
                    <a:pt x="749998" y="1610842"/>
                  </a:lnTo>
                  <a:lnTo>
                    <a:pt x="713473" y="1645069"/>
                  </a:lnTo>
                  <a:lnTo>
                    <a:pt x="679018" y="1676488"/>
                  </a:lnTo>
                  <a:lnTo>
                    <a:pt x="647547" y="1704619"/>
                  </a:lnTo>
                  <a:lnTo>
                    <a:pt x="579945" y="1764080"/>
                  </a:lnTo>
                  <a:lnTo>
                    <a:pt x="577024" y="1766277"/>
                  </a:lnTo>
                  <a:lnTo>
                    <a:pt x="552704" y="1671764"/>
                  </a:lnTo>
                  <a:lnTo>
                    <a:pt x="539038" y="1618843"/>
                  </a:lnTo>
                  <a:lnTo>
                    <a:pt x="496404" y="1454404"/>
                  </a:lnTo>
                  <a:lnTo>
                    <a:pt x="439762" y="1236827"/>
                  </a:lnTo>
                  <a:lnTo>
                    <a:pt x="412343" y="1131887"/>
                  </a:lnTo>
                  <a:lnTo>
                    <a:pt x="385597" y="1029893"/>
                  </a:lnTo>
                  <a:lnTo>
                    <a:pt x="359613" y="931100"/>
                  </a:lnTo>
                  <a:lnTo>
                    <a:pt x="334441" y="835799"/>
                  </a:lnTo>
                  <a:lnTo>
                    <a:pt x="322186" y="789546"/>
                  </a:lnTo>
                  <a:lnTo>
                    <a:pt x="298373" y="699998"/>
                  </a:lnTo>
                  <a:lnTo>
                    <a:pt x="286842" y="656767"/>
                  </a:lnTo>
                  <a:lnTo>
                    <a:pt x="275551" y="614616"/>
                  </a:lnTo>
                  <a:lnTo>
                    <a:pt x="264528" y="573582"/>
                  </a:lnTo>
                  <a:lnTo>
                    <a:pt x="253784" y="533692"/>
                  </a:lnTo>
                  <a:lnTo>
                    <a:pt x="243319" y="494982"/>
                  </a:lnTo>
                  <a:lnTo>
                    <a:pt x="217106" y="398487"/>
                  </a:lnTo>
                  <a:lnTo>
                    <a:pt x="201968" y="342950"/>
                  </a:lnTo>
                  <a:lnTo>
                    <a:pt x="187744" y="291033"/>
                  </a:lnTo>
                  <a:lnTo>
                    <a:pt x="174485" y="242887"/>
                  </a:lnTo>
                  <a:lnTo>
                    <a:pt x="162229" y="198640"/>
                  </a:lnTo>
                  <a:lnTo>
                    <a:pt x="151015" y="158445"/>
                  </a:lnTo>
                  <a:lnTo>
                    <a:pt x="133057" y="94640"/>
                  </a:lnTo>
                  <a:lnTo>
                    <a:pt x="120078" y="49136"/>
                  </a:lnTo>
                  <a:lnTo>
                    <a:pt x="112026" y="21424"/>
                  </a:lnTo>
                  <a:lnTo>
                    <a:pt x="109791" y="13233"/>
                  </a:lnTo>
                  <a:lnTo>
                    <a:pt x="106527" y="2527"/>
                  </a:lnTo>
                  <a:lnTo>
                    <a:pt x="105486" y="0"/>
                  </a:lnTo>
                  <a:lnTo>
                    <a:pt x="105930" y="2819"/>
                  </a:lnTo>
                  <a:lnTo>
                    <a:pt x="107264" y="8178"/>
                  </a:lnTo>
                  <a:lnTo>
                    <a:pt x="113512" y="31978"/>
                  </a:lnTo>
                  <a:lnTo>
                    <a:pt x="123850" y="70802"/>
                  </a:lnTo>
                  <a:lnTo>
                    <a:pt x="137769" y="123329"/>
                  </a:lnTo>
                  <a:lnTo>
                    <a:pt x="147281" y="159562"/>
                  </a:lnTo>
                  <a:lnTo>
                    <a:pt x="157962" y="199936"/>
                  </a:lnTo>
                  <a:lnTo>
                    <a:pt x="169748" y="244322"/>
                  </a:lnTo>
                  <a:lnTo>
                    <a:pt x="237045" y="496722"/>
                  </a:lnTo>
                  <a:lnTo>
                    <a:pt x="257924" y="575462"/>
                  </a:lnTo>
                  <a:lnTo>
                    <a:pt x="279920" y="658710"/>
                  </a:lnTo>
                  <a:lnTo>
                    <a:pt x="302945" y="746226"/>
                  </a:lnTo>
                  <a:lnTo>
                    <a:pt x="326948" y="837730"/>
                  </a:lnTo>
                  <a:lnTo>
                    <a:pt x="377647" y="1031709"/>
                  </a:lnTo>
                  <a:lnTo>
                    <a:pt x="398983" y="1113751"/>
                  </a:lnTo>
                  <a:lnTo>
                    <a:pt x="397192" y="1111961"/>
                  </a:lnTo>
                  <a:lnTo>
                    <a:pt x="392226" y="1108049"/>
                  </a:lnTo>
                  <a:lnTo>
                    <a:pt x="386829" y="1104696"/>
                  </a:lnTo>
                  <a:lnTo>
                    <a:pt x="344131" y="1074940"/>
                  </a:lnTo>
                  <a:lnTo>
                    <a:pt x="203974" y="974953"/>
                  </a:lnTo>
                  <a:lnTo>
                    <a:pt x="163779" y="946759"/>
                  </a:lnTo>
                  <a:lnTo>
                    <a:pt x="126085" y="920800"/>
                  </a:lnTo>
                  <a:lnTo>
                    <a:pt x="91744" y="897623"/>
                  </a:lnTo>
                  <a:lnTo>
                    <a:pt x="61595" y="877798"/>
                  </a:lnTo>
                  <a:lnTo>
                    <a:pt x="16954" y="850125"/>
                  </a:lnTo>
                  <a:lnTo>
                    <a:pt x="11607" y="846531"/>
                  </a:lnTo>
                  <a:lnTo>
                    <a:pt x="5956" y="843508"/>
                  </a:lnTo>
                  <a:lnTo>
                    <a:pt x="0" y="841057"/>
                  </a:lnTo>
                  <a:lnTo>
                    <a:pt x="4445" y="845439"/>
                  </a:lnTo>
                  <a:lnTo>
                    <a:pt x="9296" y="849312"/>
                  </a:lnTo>
                  <a:lnTo>
                    <a:pt x="14579" y="852652"/>
                  </a:lnTo>
                  <a:lnTo>
                    <a:pt x="57429" y="882408"/>
                  </a:lnTo>
                  <a:lnTo>
                    <a:pt x="238442" y="1009599"/>
                  </a:lnTo>
                  <a:lnTo>
                    <a:pt x="310045" y="1059408"/>
                  </a:lnTo>
                  <a:lnTo>
                    <a:pt x="339966" y="1079550"/>
                  </a:lnTo>
                  <a:lnTo>
                    <a:pt x="384594" y="1107363"/>
                  </a:lnTo>
                  <a:lnTo>
                    <a:pt x="389978" y="1110983"/>
                  </a:lnTo>
                  <a:lnTo>
                    <a:pt x="395681" y="1114018"/>
                  </a:lnTo>
                  <a:lnTo>
                    <a:pt x="399440" y="1115542"/>
                  </a:lnTo>
                  <a:lnTo>
                    <a:pt x="445376" y="1292085"/>
                  </a:lnTo>
                  <a:lnTo>
                    <a:pt x="530555" y="1621028"/>
                  </a:lnTo>
                  <a:lnTo>
                    <a:pt x="569671" y="1772958"/>
                  </a:lnTo>
                  <a:lnTo>
                    <a:pt x="565810" y="1777771"/>
                  </a:lnTo>
                  <a:lnTo>
                    <a:pt x="570306" y="1775434"/>
                  </a:lnTo>
                  <a:lnTo>
                    <a:pt x="695782" y="2262695"/>
                  </a:lnTo>
                  <a:lnTo>
                    <a:pt x="721969" y="2363940"/>
                  </a:lnTo>
                  <a:lnTo>
                    <a:pt x="732675" y="2405202"/>
                  </a:lnTo>
                  <a:lnTo>
                    <a:pt x="728573" y="2410244"/>
                  </a:lnTo>
                  <a:lnTo>
                    <a:pt x="733209" y="2407259"/>
                  </a:lnTo>
                  <a:lnTo>
                    <a:pt x="735418" y="2415756"/>
                  </a:lnTo>
                  <a:lnTo>
                    <a:pt x="733806" y="2414943"/>
                  </a:lnTo>
                  <a:lnTo>
                    <a:pt x="726617" y="2412022"/>
                  </a:lnTo>
                  <a:lnTo>
                    <a:pt x="719201" y="2409647"/>
                  </a:lnTo>
                  <a:lnTo>
                    <a:pt x="659688" y="2388819"/>
                  </a:lnTo>
                  <a:lnTo>
                    <a:pt x="570992" y="2358796"/>
                  </a:lnTo>
                  <a:lnTo>
                    <a:pt x="462114" y="2322753"/>
                  </a:lnTo>
                  <a:lnTo>
                    <a:pt x="353021" y="2287270"/>
                  </a:lnTo>
                  <a:lnTo>
                    <a:pt x="263779" y="2258923"/>
                  </a:lnTo>
                  <a:lnTo>
                    <a:pt x="203377" y="2240483"/>
                  </a:lnTo>
                  <a:lnTo>
                    <a:pt x="196075" y="2237854"/>
                  </a:lnTo>
                  <a:lnTo>
                    <a:pt x="188582" y="2235974"/>
                  </a:lnTo>
                  <a:lnTo>
                    <a:pt x="180911" y="2234831"/>
                  </a:lnTo>
                  <a:lnTo>
                    <a:pt x="187845" y="2238349"/>
                  </a:lnTo>
                  <a:lnTo>
                    <a:pt x="195033" y="2241232"/>
                  </a:lnTo>
                  <a:lnTo>
                    <a:pt x="202488" y="2243455"/>
                  </a:lnTo>
                  <a:lnTo>
                    <a:pt x="262001" y="2264435"/>
                  </a:lnTo>
                  <a:lnTo>
                    <a:pt x="350558" y="2294394"/>
                  </a:lnTo>
                  <a:lnTo>
                    <a:pt x="459435" y="2330488"/>
                  </a:lnTo>
                  <a:lnTo>
                    <a:pt x="568528" y="2365972"/>
                  </a:lnTo>
                  <a:lnTo>
                    <a:pt x="657758" y="2394318"/>
                  </a:lnTo>
                  <a:lnTo>
                    <a:pt x="718159" y="2412771"/>
                  </a:lnTo>
                  <a:lnTo>
                    <a:pt x="725512" y="2415400"/>
                  </a:lnTo>
                  <a:lnTo>
                    <a:pt x="733044" y="2417292"/>
                  </a:lnTo>
                  <a:lnTo>
                    <a:pt x="735926" y="2417724"/>
                  </a:lnTo>
                  <a:lnTo>
                    <a:pt x="747217" y="2461145"/>
                  </a:lnTo>
                  <a:lnTo>
                    <a:pt x="759421" y="2507945"/>
                  </a:lnTo>
                  <a:lnTo>
                    <a:pt x="771309" y="2553398"/>
                  </a:lnTo>
                  <a:lnTo>
                    <a:pt x="782866" y="2597378"/>
                  </a:lnTo>
                  <a:lnTo>
                    <a:pt x="794054" y="2639796"/>
                  </a:lnTo>
                  <a:lnTo>
                    <a:pt x="804862" y="2680512"/>
                  </a:lnTo>
                  <a:lnTo>
                    <a:pt x="815238" y="2719438"/>
                  </a:lnTo>
                  <a:lnTo>
                    <a:pt x="825182" y="2756446"/>
                  </a:lnTo>
                  <a:lnTo>
                    <a:pt x="834656" y="2791409"/>
                  </a:lnTo>
                  <a:lnTo>
                    <a:pt x="840752" y="2789783"/>
                  </a:lnTo>
                  <a:lnTo>
                    <a:pt x="831443" y="2754693"/>
                  </a:lnTo>
                  <a:lnTo>
                    <a:pt x="821651" y="2717596"/>
                  </a:lnTo>
                  <a:lnTo>
                    <a:pt x="811428" y="2678582"/>
                  </a:lnTo>
                  <a:lnTo>
                    <a:pt x="800773" y="2637764"/>
                  </a:lnTo>
                  <a:lnTo>
                    <a:pt x="789724" y="2595270"/>
                  </a:lnTo>
                  <a:lnTo>
                    <a:pt x="778319" y="2551201"/>
                  </a:lnTo>
                  <a:lnTo>
                    <a:pt x="766559" y="2505684"/>
                  </a:lnTo>
                  <a:lnTo>
                    <a:pt x="742111" y="2410714"/>
                  </a:lnTo>
                  <a:lnTo>
                    <a:pt x="739952" y="2402332"/>
                  </a:lnTo>
                  <a:lnTo>
                    <a:pt x="741984" y="2400770"/>
                  </a:lnTo>
                  <a:lnTo>
                    <a:pt x="748068" y="2395207"/>
                  </a:lnTo>
                  <a:lnTo>
                    <a:pt x="799249" y="2350579"/>
                  </a:lnTo>
                  <a:lnTo>
                    <a:pt x="833932" y="2319185"/>
                  </a:lnTo>
                  <a:lnTo>
                    <a:pt x="873099" y="2282609"/>
                  </a:lnTo>
                  <a:lnTo>
                    <a:pt x="915809" y="2241600"/>
                  </a:lnTo>
                  <a:lnTo>
                    <a:pt x="961123" y="2196884"/>
                  </a:lnTo>
                  <a:lnTo>
                    <a:pt x="1005776" y="2151456"/>
                  </a:lnTo>
                  <a:lnTo>
                    <a:pt x="1046670" y="2108492"/>
                  </a:lnTo>
                  <a:lnTo>
                    <a:pt x="1083094" y="2069071"/>
                  </a:lnTo>
                  <a:lnTo>
                    <a:pt x="1140142" y="2005279"/>
                  </a:lnTo>
                  <a:lnTo>
                    <a:pt x="1159002" y="1983092"/>
                  </a:lnTo>
                  <a:lnTo>
                    <a:pt x="1164564" y="1977009"/>
                  </a:lnTo>
                  <a:lnTo>
                    <a:pt x="1169530" y="1970468"/>
                  </a:lnTo>
                  <a:lnTo>
                    <a:pt x="1173873" y="1963458"/>
                  </a:lnTo>
                  <a:close/>
                </a:path>
              </a:pathLst>
            </a:custGeom>
            <a:solidFill>
              <a:srgbClr val="DFDF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/>
          <p:nvPr/>
        </p:nvSpPr>
        <p:spPr>
          <a:xfrm>
            <a:off x="4002354" y="700582"/>
            <a:ext cx="567690" cy="970915"/>
          </a:xfrm>
          <a:custGeom>
            <a:avLst/>
            <a:gdLst/>
            <a:ahLst/>
            <a:cxnLst/>
            <a:rect l="l" t="t" r="r" b="b"/>
            <a:pathLst>
              <a:path w="567689" h="970914">
                <a:moveTo>
                  <a:pt x="560222" y="767029"/>
                </a:moveTo>
                <a:lnTo>
                  <a:pt x="415010" y="722388"/>
                </a:lnTo>
                <a:lnTo>
                  <a:pt x="407073" y="740867"/>
                </a:lnTo>
                <a:lnTo>
                  <a:pt x="380047" y="778725"/>
                </a:lnTo>
                <a:lnTo>
                  <a:pt x="329145" y="809574"/>
                </a:lnTo>
                <a:lnTo>
                  <a:pt x="249567" y="807046"/>
                </a:lnTo>
                <a:lnTo>
                  <a:pt x="240474" y="804164"/>
                </a:lnTo>
                <a:lnTo>
                  <a:pt x="199923" y="779919"/>
                </a:lnTo>
                <a:lnTo>
                  <a:pt x="171462" y="742213"/>
                </a:lnTo>
                <a:lnTo>
                  <a:pt x="159258" y="696506"/>
                </a:lnTo>
                <a:lnTo>
                  <a:pt x="158788" y="688441"/>
                </a:lnTo>
                <a:lnTo>
                  <a:pt x="158788" y="680389"/>
                </a:lnTo>
                <a:lnTo>
                  <a:pt x="165938" y="640892"/>
                </a:lnTo>
                <a:lnTo>
                  <a:pt x="184353" y="605180"/>
                </a:lnTo>
                <a:lnTo>
                  <a:pt x="239395" y="560006"/>
                </a:lnTo>
                <a:lnTo>
                  <a:pt x="283083" y="548525"/>
                </a:lnTo>
                <a:lnTo>
                  <a:pt x="337096" y="552183"/>
                </a:lnTo>
                <a:lnTo>
                  <a:pt x="401332" y="576135"/>
                </a:lnTo>
                <a:lnTo>
                  <a:pt x="503542" y="248818"/>
                </a:lnTo>
                <a:lnTo>
                  <a:pt x="359968" y="204190"/>
                </a:lnTo>
                <a:lnTo>
                  <a:pt x="300456" y="395960"/>
                </a:lnTo>
                <a:lnTo>
                  <a:pt x="265341" y="397738"/>
                </a:lnTo>
                <a:lnTo>
                  <a:pt x="182892" y="418261"/>
                </a:lnTo>
                <a:lnTo>
                  <a:pt x="87490" y="480390"/>
                </a:lnTo>
                <a:lnTo>
                  <a:pt x="13462" y="606933"/>
                </a:lnTo>
                <a:lnTo>
                  <a:pt x="495" y="667537"/>
                </a:lnTo>
                <a:lnTo>
                  <a:pt x="0" y="722058"/>
                </a:lnTo>
                <a:lnTo>
                  <a:pt x="9956" y="770597"/>
                </a:lnTo>
                <a:lnTo>
                  <a:pt x="28359" y="813295"/>
                </a:lnTo>
                <a:lnTo>
                  <a:pt x="53200" y="850265"/>
                </a:lnTo>
                <a:lnTo>
                  <a:pt x="82473" y="881634"/>
                </a:lnTo>
                <a:lnTo>
                  <a:pt x="114173" y="907503"/>
                </a:lnTo>
                <a:lnTo>
                  <a:pt x="146291" y="928027"/>
                </a:lnTo>
                <a:lnTo>
                  <a:pt x="203746" y="953452"/>
                </a:lnTo>
                <a:lnTo>
                  <a:pt x="251142" y="965111"/>
                </a:lnTo>
                <a:lnTo>
                  <a:pt x="318731" y="970826"/>
                </a:lnTo>
                <a:lnTo>
                  <a:pt x="356755" y="967625"/>
                </a:lnTo>
                <a:lnTo>
                  <a:pt x="395820" y="958342"/>
                </a:lnTo>
                <a:lnTo>
                  <a:pt x="434606" y="941438"/>
                </a:lnTo>
                <a:lnTo>
                  <a:pt x="471766" y="915390"/>
                </a:lnTo>
                <a:lnTo>
                  <a:pt x="505980" y="878662"/>
                </a:lnTo>
                <a:lnTo>
                  <a:pt x="535914" y="829716"/>
                </a:lnTo>
                <a:lnTo>
                  <a:pt x="560222" y="767029"/>
                </a:lnTo>
                <a:close/>
              </a:path>
              <a:path w="567689" h="970914">
                <a:moveTo>
                  <a:pt x="567588" y="45466"/>
                </a:moveTo>
                <a:lnTo>
                  <a:pt x="421868" y="0"/>
                </a:lnTo>
                <a:lnTo>
                  <a:pt x="379412" y="136067"/>
                </a:lnTo>
                <a:lnTo>
                  <a:pt x="525132" y="181533"/>
                </a:lnTo>
                <a:lnTo>
                  <a:pt x="567588" y="45466"/>
                </a:lnTo>
                <a:close/>
              </a:path>
            </a:pathLst>
          </a:custGeom>
          <a:solidFill>
            <a:srgbClr val="F5F5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960416" y="957808"/>
            <a:ext cx="224790" cy="377190"/>
          </a:xfrm>
          <a:custGeom>
            <a:avLst/>
            <a:gdLst/>
            <a:ahLst/>
            <a:cxnLst/>
            <a:rect l="l" t="t" r="r" b="b"/>
            <a:pathLst>
              <a:path w="224789" h="377190">
                <a:moveTo>
                  <a:pt x="223126" y="361327"/>
                </a:moveTo>
                <a:lnTo>
                  <a:pt x="208470" y="306641"/>
                </a:lnTo>
                <a:lnTo>
                  <a:pt x="149872" y="322338"/>
                </a:lnTo>
                <a:lnTo>
                  <a:pt x="164541" y="377037"/>
                </a:lnTo>
                <a:lnTo>
                  <a:pt x="223126" y="361327"/>
                </a:lnTo>
                <a:close/>
              </a:path>
              <a:path w="224789" h="377190">
                <a:moveTo>
                  <a:pt x="224180" y="110909"/>
                </a:moveTo>
                <a:lnTo>
                  <a:pt x="193408" y="30822"/>
                </a:lnTo>
                <a:lnTo>
                  <a:pt x="155117" y="6642"/>
                </a:lnTo>
                <a:lnTo>
                  <a:pt x="114973" y="0"/>
                </a:lnTo>
                <a:lnTo>
                  <a:pt x="83172" y="3644"/>
                </a:lnTo>
                <a:lnTo>
                  <a:pt x="56121" y="13042"/>
                </a:lnTo>
                <a:lnTo>
                  <a:pt x="23075" y="35725"/>
                </a:lnTo>
                <a:lnTo>
                  <a:pt x="0" y="76517"/>
                </a:lnTo>
                <a:lnTo>
                  <a:pt x="2832" y="140233"/>
                </a:lnTo>
                <a:lnTo>
                  <a:pt x="60998" y="125349"/>
                </a:lnTo>
                <a:lnTo>
                  <a:pt x="60109" y="122047"/>
                </a:lnTo>
                <a:lnTo>
                  <a:pt x="59563" y="118694"/>
                </a:lnTo>
                <a:lnTo>
                  <a:pt x="59143" y="111861"/>
                </a:lnTo>
                <a:lnTo>
                  <a:pt x="59270" y="108458"/>
                </a:lnTo>
                <a:lnTo>
                  <a:pt x="60210" y="101688"/>
                </a:lnTo>
                <a:lnTo>
                  <a:pt x="82943" y="68872"/>
                </a:lnTo>
                <a:lnTo>
                  <a:pt x="108445" y="60261"/>
                </a:lnTo>
                <a:lnTo>
                  <a:pt x="118567" y="60413"/>
                </a:lnTo>
                <a:lnTo>
                  <a:pt x="157327" y="87312"/>
                </a:lnTo>
                <a:lnTo>
                  <a:pt x="162763" y="109791"/>
                </a:lnTo>
                <a:lnTo>
                  <a:pt x="162725" y="116065"/>
                </a:lnTo>
                <a:lnTo>
                  <a:pt x="141579" y="155702"/>
                </a:lnTo>
                <a:lnTo>
                  <a:pt x="96113" y="171323"/>
                </a:lnTo>
                <a:lnTo>
                  <a:pt x="130784" y="302399"/>
                </a:lnTo>
                <a:lnTo>
                  <a:pt x="188214" y="287515"/>
                </a:lnTo>
                <a:lnTo>
                  <a:pt x="167970" y="210743"/>
                </a:lnTo>
                <a:lnTo>
                  <a:pt x="173380" y="207492"/>
                </a:lnTo>
                <a:lnTo>
                  <a:pt x="204355" y="176390"/>
                </a:lnTo>
                <a:lnTo>
                  <a:pt x="222745" y="129768"/>
                </a:lnTo>
                <a:lnTo>
                  <a:pt x="223558" y="123532"/>
                </a:lnTo>
                <a:lnTo>
                  <a:pt x="224180" y="110909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750704" y="2529395"/>
            <a:ext cx="234950" cy="379730"/>
          </a:xfrm>
          <a:custGeom>
            <a:avLst/>
            <a:gdLst/>
            <a:ahLst/>
            <a:cxnLst/>
            <a:rect l="l" t="t" r="r" b="b"/>
            <a:pathLst>
              <a:path w="234950" h="379730">
                <a:moveTo>
                  <a:pt x="75996" y="326440"/>
                </a:moveTo>
                <a:lnTo>
                  <a:pt x="19202" y="305866"/>
                </a:lnTo>
                <a:lnTo>
                  <a:pt x="0" y="358889"/>
                </a:lnTo>
                <a:lnTo>
                  <a:pt x="56794" y="379463"/>
                </a:lnTo>
                <a:lnTo>
                  <a:pt x="75996" y="326440"/>
                </a:lnTo>
                <a:close/>
              </a:path>
              <a:path w="234950" h="379730">
                <a:moveTo>
                  <a:pt x="234746" y="92760"/>
                </a:moveTo>
                <a:lnTo>
                  <a:pt x="217055" y="51142"/>
                </a:lnTo>
                <a:lnTo>
                  <a:pt x="187833" y="22898"/>
                </a:lnTo>
                <a:lnTo>
                  <a:pt x="131673" y="114"/>
                </a:lnTo>
                <a:lnTo>
                  <a:pt x="91478" y="0"/>
                </a:lnTo>
                <a:lnTo>
                  <a:pt x="49250" y="20447"/>
                </a:lnTo>
                <a:lnTo>
                  <a:pt x="15328" y="74447"/>
                </a:lnTo>
                <a:lnTo>
                  <a:pt x="71856" y="94830"/>
                </a:lnTo>
                <a:lnTo>
                  <a:pt x="73050" y="91630"/>
                </a:lnTo>
                <a:lnTo>
                  <a:pt x="74536" y="88582"/>
                </a:lnTo>
                <a:lnTo>
                  <a:pt x="105410" y="63398"/>
                </a:lnTo>
                <a:lnTo>
                  <a:pt x="122275" y="61379"/>
                </a:lnTo>
                <a:lnTo>
                  <a:pt x="125653" y="61645"/>
                </a:lnTo>
                <a:lnTo>
                  <a:pt x="165709" y="86055"/>
                </a:lnTo>
                <a:lnTo>
                  <a:pt x="172326" y="116128"/>
                </a:lnTo>
                <a:lnTo>
                  <a:pt x="171475" y="122402"/>
                </a:lnTo>
                <a:lnTo>
                  <a:pt x="138582" y="162204"/>
                </a:lnTo>
                <a:lnTo>
                  <a:pt x="121107" y="165925"/>
                </a:lnTo>
                <a:lnTo>
                  <a:pt x="99720" y="163487"/>
                </a:lnTo>
                <a:lnTo>
                  <a:pt x="74688" y="152857"/>
                </a:lnTo>
                <a:lnTo>
                  <a:pt x="28409" y="280365"/>
                </a:lnTo>
                <a:lnTo>
                  <a:pt x="84353" y="300596"/>
                </a:lnTo>
                <a:lnTo>
                  <a:pt x="111429" y="226199"/>
                </a:lnTo>
                <a:lnTo>
                  <a:pt x="117741" y="226593"/>
                </a:lnTo>
                <a:lnTo>
                  <a:pt x="160934" y="218630"/>
                </a:lnTo>
                <a:lnTo>
                  <a:pt x="202603" y="190779"/>
                </a:lnTo>
                <a:lnTo>
                  <a:pt x="226479" y="153924"/>
                </a:lnTo>
                <a:lnTo>
                  <a:pt x="228523" y="147942"/>
                </a:lnTo>
                <a:lnTo>
                  <a:pt x="234746" y="9276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743782" y="2924631"/>
            <a:ext cx="515620" cy="807720"/>
          </a:xfrm>
          <a:custGeom>
            <a:avLst/>
            <a:gdLst/>
            <a:ahLst/>
            <a:cxnLst/>
            <a:rect l="l" t="t" r="r" b="b"/>
            <a:pathLst>
              <a:path w="515620" h="807720">
                <a:moveTo>
                  <a:pt x="484619" y="268579"/>
                </a:moveTo>
                <a:lnTo>
                  <a:pt x="467525" y="146088"/>
                </a:lnTo>
                <a:lnTo>
                  <a:pt x="441350" y="94716"/>
                </a:lnTo>
                <a:lnTo>
                  <a:pt x="409092" y="56235"/>
                </a:lnTo>
                <a:lnTo>
                  <a:pt x="372529" y="29083"/>
                </a:lnTo>
                <a:lnTo>
                  <a:pt x="333387" y="11696"/>
                </a:lnTo>
                <a:lnTo>
                  <a:pt x="293408" y="2514"/>
                </a:lnTo>
                <a:lnTo>
                  <a:pt x="254355" y="0"/>
                </a:lnTo>
                <a:lnTo>
                  <a:pt x="217957" y="2565"/>
                </a:lnTo>
                <a:lnTo>
                  <a:pt x="160147" y="16789"/>
                </a:lnTo>
                <a:lnTo>
                  <a:pt x="112407" y="39662"/>
                </a:lnTo>
                <a:lnTo>
                  <a:pt x="53975" y="84963"/>
                </a:lnTo>
                <a:lnTo>
                  <a:pt x="28435" y="117475"/>
                </a:lnTo>
                <a:lnTo>
                  <a:pt x="9410" y="157314"/>
                </a:lnTo>
                <a:lnTo>
                  <a:pt x="0" y="205092"/>
                </a:lnTo>
                <a:lnTo>
                  <a:pt x="3238" y="261366"/>
                </a:lnTo>
                <a:lnTo>
                  <a:pt x="22225" y="326707"/>
                </a:lnTo>
                <a:lnTo>
                  <a:pt x="141249" y="280581"/>
                </a:lnTo>
                <a:lnTo>
                  <a:pt x="136829" y="264236"/>
                </a:lnTo>
                <a:lnTo>
                  <a:pt x="134874" y="225107"/>
                </a:lnTo>
                <a:lnTo>
                  <a:pt x="152361" y="178079"/>
                </a:lnTo>
                <a:lnTo>
                  <a:pt x="206273" y="138049"/>
                </a:lnTo>
                <a:lnTo>
                  <a:pt x="245275" y="129832"/>
                </a:lnTo>
                <a:lnTo>
                  <a:pt x="253263" y="130009"/>
                </a:lnTo>
                <a:lnTo>
                  <a:pt x="291807" y="140017"/>
                </a:lnTo>
                <a:lnTo>
                  <a:pt x="323799" y="163791"/>
                </a:lnTo>
                <a:lnTo>
                  <a:pt x="345719" y="197561"/>
                </a:lnTo>
                <a:lnTo>
                  <a:pt x="354647" y="237007"/>
                </a:lnTo>
                <a:lnTo>
                  <a:pt x="354457" y="250431"/>
                </a:lnTo>
                <a:lnTo>
                  <a:pt x="341909" y="295579"/>
                </a:lnTo>
                <a:lnTo>
                  <a:pt x="319024" y="326123"/>
                </a:lnTo>
                <a:lnTo>
                  <a:pt x="281381" y="352018"/>
                </a:lnTo>
                <a:lnTo>
                  <a:pt x="226352" y="369697"/>
                </a:lnTo>
                <a:lnTo>
                  <a:pt x="330504" y="639445"/>
                </a:lnTo>
                <a:lnTo>
                  <a:pt x="449529" y="593915"/>
                </a:lnTo>
                <a:lnTo>
                  <a:pt x="388518" y="435914"/>
                </a:lnTo>
                <a:lnTo>
                  <a:pt x="410679" y="416356"/>
                </a:lnTo>
                <a:lnTo>
                  <a:pt x="454190" y="359625"/>
                </a:lnTo>
                <a:lnTo>
                  <a:pt x="484619" y="268579"/>
                </a:lnTo>
                <a:close/>
              </a:path>
              <a:path w="515620" h="807720">
                <a:moveTo>
                  <a:pt x="515289" y="760996"/>
                </a:moveTo>
                <a:lnTo>
                  <a:pt x="472071" y="648817"/>
                </a:lnTo>
                <a:lnTo>
                  <a:pt x="351980" y="695083"/>
                </a:lnTo>
                <a:lnTo>
                  <a:pt x="395198" y="807262"/>
                </a:lnTo>
                <a:lnTo>
                  <a:pt x="515289" y="760996"/>
                </a:lnTo>
                <a:close/>
              </a:path>
            </a:pathLst>
          </a:custGeom>
          <a:solidFill>
            <a:srgbClr val="F5F5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9463227" y="3364801"/>
            <a:ext cx="365125" cy="572135"/>
          </a:xfrm>
          <a:custGeom>
            <a:avLst/>
            <a:gdLst/>
            <a:ahLst/>
            <a:cxnLst/>
            <a:rect l="l" t="t" r="r" b="b"/>
            <a:pathLst>
              <a:path w="365125" h="572135">
                <a:moveTo>
                  <a:pt x="115697" y="79413"/>
                </a:moveTo>
                <a:lnTo>
                  <a:pt x="85102" y="0"/>
                </a:lnTo>
                <a:lnTo>
                  <a:pt x="0" y="32791"/>
                </a:lnTo>
                <a:lnTo>
                  <a:pt x="30594" y="112204"/>
                </a:lnTo>
                <a:lnTo>
                  <a:pt x="115697" y="79413"/>
                </a:lnTo>
                <a:close/>
              </a:path>
              <a:path w="365125" h="572135">
                <a:moveTo>
                  <a:pt x="364515" y="398780"/>
                </a:moveTo>
                <a:lnTo>
                  <a:pt x="349364" y="340461"/>
                </a:lnTo>
                <a:lnTo>
                  <a:pt x="264566" y="373049"/>
                </a:lnTo>
                <a:lnTo>
                  <a:pt x="267690" y="384644"/>
                </a:lnTo>
                <a:lnTo>
                  <a:pt x="269062" y="412394"/>
                </a:lnTo>
                <a:lnTo>
                  <a:pt x="218440" y="474065"/>
                </a:lnTo>
                <a:lnTo>
                  <a:pt x="188899" y="480212"/>
                </a:lnTo>
                <a:lnTo>
                  <a:pt x="181381" y="479742"/>
                </a:lnTo>
                <a:lnTo>
                  <a:pt x="140296" y="461518"/>
                </a:lnTo>
                <a:lnTo>
                  <a:pt x="116420" y="422884"/>
                </a:lnTo>
                <a:lnTo>
                  <a:pt x="113309" y="404012"/>
                </a:lnTo>
                <a:lnTo>
                  <a:pt x="113461" y="394512"/>
                </a:lnTo>
                <a:lnTo>
                  <a:pt x="138620" y="340842"/>
                </a:lnTo>
                <a:lnTo>
                  <a:pt x="204012" y="310565"/>
                </a:lnTo>
                <a:lnTo>
                  <a:pt x="131102" y="118783"/>
                </a:lnTo>
                <a:lnTo>
                  <a:pt x="47193" y="151066"/>
                </a:lnTo>
                <a:lnTo>
                  <a:pt x="90347" y="263093"/>
                </a:lnTo>
                <a:lnTo>
                  <a:pt x="79362" y="272237"/>
                </a:lnTo>
                <a:lnTo>
                  <a:pt x="51346" y="304546"/>
                </a:lnTo>
                <a:lnTo>
                  <a:pt x="31991" y="342684"/>
                </a:lnTo>
                <a:lnTo>
                  <a:pt x="22440" y="384365"/>
                </a:lnTo>
                <a:lnTo>
                  <a:pt x="21551" y="398627"/>
                </a:lnTo>
                <a:lnTo>
                  <a:pt x="21831" y="412915"/>
                </a:lnTo>
                <a:lnTo>
                  <a:pt x="29565" y="454977"/>
                </a:lnTo>
                <a:lnTo>
                  <a:pt x="63804" y="519506"/>
                </a:lnTo>
                <a:lnTo>
                  <a:pt x="101473" y="551319"/>
                </a:lnTo>
                <a:lnTo>
                  <a:pt x="143294" y="567575"/>
                </a:lnTo>
                <a:lnTo>
                  <a:pt x="185089" y="571982"/>
                </a:lnTo>
                <a:lnTo>
                  <a:pt x="222732" y="568236"/>
                </a:lnTo>
                <a:lnTo>
                  <a:pt x="271894" y="551268"/>
                </a:lnTo>
                <a:lnTo>
                  <a:pt x="324129" y="514591"/>
                </a:lnTo>
                <a:lnTo>
                  <a:pt x="362267" y="446659"/>
                </a:lnTo>
                <a:lnTo>
                  <a:pt x="364515" y="398780"/>
                </a:lnTo>
                <a:close/>
              </a:path>
            </a:pathLst>
          </a:custGeom>
          <a:solidFill>
            <a:srgbClr val="F5F5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482885" y="6995242"/>
            <a:ext cx="2542540" cy="0"/>
          </a:xfrm>
          <a:custGeom>
            <a:avLst/>
            <a:gdLst/>
            <a:ahLst/>
            <a:cxnLst/>
            <a:rect l="l" t="t" r="r" b="b"/>
            <a:pathLst>
              <a:path w="2542540">
                <a:moveTo>
                  <a:pt x="0" y="0"/>
                </a:moveTo>
                <a:lnTo>
                  <a:pt x="2542063" y="0"/>
                </a:lnTo>
                <a:lnTo>
                  <a:pt x="0" y="0"/>
                </a:lnTo>
                <a:close/>
              </a:path>
            </a:pathLst>
          </a:custGeom>
          <a:solidFill>
            <a:srgbClr val="2532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243163" y="6995242"/>
            <a:ext cx="2809240" cy="0"/>
          </a:xfrm>
          <a:custGeom>
            <a:avLst/>
            <a:gdLst/>
            <a:ahLst/>
            <a:cxnLst/>
            <a:rect l="l" t="t" r="r" b="b"/>
            <a:pathLst>
              <a:path w="2809240">
                <a:moveTo>
                  <a:pt x="0" y="0"/>
                </a:moveTo>
                <a:lnTo>
                  <a:pt x="2808975" y="0"/>
                </a:lnTo>
                <a:lnTo>
                  <a:pt x="0" y="0"/>
                </a:lnTo>
                <a:close/>
              </a:path>
            </a:pathLst>
          </a:custGeom>
          <a:solidFill>
            <a:srgbClr val="25323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5" name="object 15"/>
          <p:cNvGrpSpPr/>
          <p:nvPr/>
        </p:nvGrpSpPr>
        <p:grpSpPr>
          <a:xfrm>
            <a:off x="3854186" y="900135"/>
            <a:ext cx="5789295" cy="6099810"/>
            <a:chOff x="3854186" y="900135"/>
            <a:chExt cx="5789295" cy="6099810"/>
          </a:xfrm>
        </p:grpSpPr>
        <p:sp>
          <p:nvSpPr>
            <p:cNvPr id="16" name="object 16"/>
            <p:cNvSpPr/>
            <p:nvPr/>
          </p:nvSpPr>
          <p:spPr>
            <a:xfrm>
              <a:off x="9096807" y="1146987"/>
              <a:ext cx="222250" cy="379095"/>
            </a:xfrm>
            <a:custGeom>
              <a:avLst/>
              <a:gdLst/>
              <a:ahLst/>
              <a:cxnLst/>
              <a:rect l="l" t="t" r="r" b="b"/>
              <a:pathLst>
                <a:path w="222250" h="379094">
                  <a:moveTo>
                    <a:pt x="140906" y="0"/>
                  </a:moveTo>
                  <a:lnTo>
                    <a:pt x="81534" y="0"/>
                  </a:lnTo>
                  <a:lnTo>
                    <a:pt x="81534" y="55499"/>
                  </a:lnTo>
                  <a:lnTo>
                    <a:pt x="140906" y="55499"/>
                  </a:lnTo>
                  <a:lnTo>
                    <a:pt x="140906" y="0"/>
                  </a:lnTo>
                  <a:close/>
                </a:path>
                <a:path w="222250" h="379094">
                  <a:moveTo>
                    <a:pt x="221843" y="268998"/>
                  </a:moveTo>
                  <a:lnTo>
                    <a:pt x="162331" y="268998"/>
                  </a:lnTo>
                  <a:lnTo>
                    <a:pt x="162344" y="272364"/>
                  </a:lnTo>
                  <a:lnTo>
                    <a:pt x="162026" y="275717"/>
                  </a:lnTo>
                  <a:lnTo>
                    <a:pt x="142214" y="309740"/>
                  </a:lnTo>
                  <a:lnTo>
                    <a:pt x="105714" y="319900"/>
                  </a:lnTo>
                  <a:lnTo>
                    <a:pt x="100825" y="319316"/>
                  </a:lnTo>
                  <a:lnTo>
                    <a:pt x="68529" y="297992"/>
                  </a:lnTo>
                  <a:lnTo>
                    <a:pt x="59880" y="273075"/>
                  </a:lnTo>
                  <a:lnTo>
                    <a:pt x="61341" y="256184"/>
                  </a:lnTo>
                  <a:lnTo>
                    <a:pt x="93294" y="219951"/>
                  </a:lnTo>
                  <a:lnTo>
                    <a:pt x="113804" y="215036"/>
                  </a:lnTo>
                  <a:lnTo>
                    <a:pt x="140449" y="216471"/>
                  </a:lnTo>
                  <a:lnTo>
                    <a:pt x="140449" y="82575"/>
                  </a:lnTo>
                  <a:lnTo>
                    <a:pt x="81978" y="82575"/>
                  </a:lnTo>
                  <a:lnTo>
                    <a:pt x="81978" y="160832"/>
                  </a:lnTo>
                  <a:lnTo>
                    <a:pt x="73152" y="163817"/>
                  </a:lnTo>
                  <a:lnTo>
                    <a:pt x="34340" y="188760"/>
                  </a:lnTo>
                  <a:lnTo>
                    <a:pt x="8559" y="227012"/>
                  </a:lnTo>
                  <a:lnTo>
                    <a:pt x="0" y="272415"/>
                  </a:lnTo>
                  <a:lnTo>
                    <a:pt x="12661" y="325615"/>
                  </a:lnTo>
                  <a:lnTo>
                    <a:pt x="43002" y="358228"/>
                  </a:lnTo>
                  <a:lnTo>
                    <a:pt x="79590" y="374599"/>
                  </a:lnTo>
                  <a:lnTo>
                    <a:pt x="110998" y="379095"/>
                  </a:lnTo>
                  <a:lnTo>
                    <a:pt x="139217" y="376847"/>
                  </a:lnTo>
                  <a:lnTo>
                    <a:pt x="176403" y="363486"/>
                  </a:lnTo>
                  <a:lnTo>
                    <a:pt x="208597" y="330403"/>
                  </a:lnTo>
                  <a:lnTo>
                    <a:pt x="221843" y="268998"/>
                  </a:lnTo>
                  <a:close/>
                </a:path>
              </a:pathLst>
            </a:custGeom>
            <a:solidFill>
              <a:srgbClr val="ED21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8772181" y="900135"/>
              <a:ext cx="871219" cy="872490"/>
            </a:xfrm>
            <a:custGeom>
              <a:avLst/>
              <a:gdLst/>
              <a:ahLst/>
              <a:cxnLst/>
              <a:rect l="l" t="t" r="r" b="b"/>
              <a:pathLst>
                <a:path w="871220" h="872489">
                  <a:moveTo>
                    <a:pt x="71230" y="675397"/>
                  </a:moveTo>
                  <a:lnTo>
                    <a:pt x="42829" y="624840"/>
                  </a:lnTo>
                  <a:lnTo>
                    <a:pt x="20802" y="570230"/>
                  </a:lnTo>
                  <a:lnTo>
                    <a:pt x="6414" y="511810"/>
                  </a:lnTo>
                  <a:lnTo>
                    <a:pt x="0" y="453390"/>
                  </a:lnTo>
                  <a:lnTo>
                    <a:pt x="45" y="427990"/>
                  </a:lnTo>
                  <a:lnTo>
                    <a:pt x="138" y="425450"/>
                  </a:lnTo>
                  <a:lnTo>
                    <a:pt x="668" y="416560"/>
                  </a:lnTo>
                  <a:lnTo>
                    <a:pt x="743" y="415290"/>
                  </a:lnTo>
                  <a:lnTo>
                    <a:pt x="1018" y="407670"/>
                  </a:lnTo>
                  <a:lnTo>
                    <a:pt x="1063" y="406400"/>
                  </a:lnTo>
                  <a:lnTo>
                    <a:pt x="1691" y="397510"/>
                  </a:lnTo>
                  <a:lnTo>
                    <a:pt x="10230" y="342900"/>
                  </a:lnTo>
                  <a:lnTo>
                    <a:pt x="32249" y="273050"/>
                  </a:lnTo>
                  <a:lnTo>
                    <a:pt x="64983" y="209550"/>
                  </a:lnTo>
                  <a:lnTo>
                    <a:pt x="105823" y="152400"/>
                  </a:lnTo>
                  <a:lnTo>
                    <a:pt x="154572" y="104140"/>
                  </a:lnTo>
                  <a:lnTo>
                    <a:pt x="208802" y="64770"/>
                  </a:lnTo>
                  <a:lnTo>
                    <a:pt x="267122" y="34290"/>
                  </a:lnTo>
                  <a:lnTo>
                    <a:pt x="327527" y="13970"/>
                  </a:lnTo>
                  <a:lnTo>
                    <a:pt x="389506" y="1270"/>
                  </a:lnTo>
                  <a:lnTo>
                    <a:pt x="396771" y="1270"/>
                  </a:lnTo>
                  <a:lnTo>
                    <a:pt x="404217" y="0"/>
                  </a:lnTo>
                  <a:lnTo>
                    <a:pt x="463912" y="0"/>
                  </a:lnTo>
                  <a:lnTo>
                    <a:pt x="478775" y="1270"/>
                  </a:lnTo>
                  <a:lnTo>
                    <a:pt x="503339" y="3810"/>
                  </a:lnTo>
                  <a:lnTo>
                    <a:pt x="521546" y="7620"/>
                  </a:lnTo>
                  <a:lnTo>
                    <a:pt x="419709" y="7620"/>
                  </a:lnTo>
                  <a:lnTo>
                    <a:pt x="412319" y="8890"/>
                  </a:lnTo>
                  <a:lnTo>
                    <a:pt x="397427" y="8890"/>
                  </a:lnTo>
                  <a:lnTo>
                    <a:pt x="360197" y="15240"/>
                  </a:lnTo>
                  <a:lnTo>
                    <a:pt x="299546" y="30480"/>
                  </a:lnTo>
                  <a:lnTo>
                    <a:pt x="241916" y="55880"/>
                  </a:lnTo>
                  <a:lnTo>
                    <a:pt x="185999" y="90170"/>
                  </a:lnTo>
                  <a:lnTo>
                    <a:pt x="135687" y="133350"/>
                  </a:lnTo>
                  <a:lnTo>
                    <a:pt x="91589" y="185420"/>
                  </a:lnTo>
                  <a:lnTo>
                    <a:pt x="56089" y="245110"/>
                  </a:lnTo>
                  <a:lnTo>
                    <a:pt x="29274" y="309880"/>
                  </a:lnTo>
                  <a:lnTo>
                    <a:pt x="14579" y="379730"/>
                  </a:lnTo>
                  <a:lnTo>
                    <a:pt x="11603" y="416560"/>
                  </a:lnTo>
                  <a:lnTo>
                    <a:pt x="10998" y="425450"/>
                  </a:lnTo>
                  <a:lnTo>
                    <a:pt x="10905" y="427990"/>
                  </a:lnTo>
                  <a:lnTo>
                    <a:pt x="10812" y="430530"/>
                  </a:lnTo>
                  <a:lnTo>
                    <a:pt x="10719" y="433070"/>
                  </a:lnTo>
                  <a:lnTo>
                    <a:pt x="12000" y="471170"/>
                  </a:lnTo>
                  <a:lnTo>
                    <a:pt x="20084" y="525780"/>
                  </a:lnTo>
                  <a:lnTo>
                    <a:pt x="30277" y="563880"/>
                  </a:lnTo>
                  <a:lnTo>
                    <a:pt x="43891" y="601980"/>
                  </a:lnTo>
                  <a:lnTo>
                    <a:pt x="60926" y="637540"/>
                  </a:lnTo>
                  <a:lnTo>
                    <a:pt x="81969" y="673100"/>
                  </a:lnTo>
                  <a:lnTo>
                    <a:pt x="72158" y="673100"/>
                  </a:lnTo>
                  <a:lnTo>
                    <a:pt x="71230" y="675397"/>
                  </a:lnTo>
                  <a:close/>
                </a:path>
                <a:path w="871220" h="872489">
                  <a:moveTo>
                    <a:pt x="870960" y="435610"/>
                  </a:moveTo>
                  <a:lnTo>
                    <a:pt x="870377" y="433070"/>
                  </a:lnTo>
                  <a:lnTo>
                    <a:pt x="870228" y="430530"/>
                  </a:lnTo>
                  <a:lnTo>
                    <a:pt x="870514" y="427990"/>
                  </a:lnTo>
                  <a:lnTo>
                    <a:pt x="870068" y="422910"/>
                  </a:lnTo>
                  <a:lnTo>
                    <a:pt x="868877" y="415290"/>
                  </a:lnTo>
                  <a:lnTo>
                    <a:pt x="868877" y="406400"/>
                  </a:lnTo>
                  <a:lnTo>
                    <a:pt x="868431" y="401320"/>
                  </a:lnTo>
                  <a:lnTo>
                    <a:pt x="868654" y="397510"/>
                  </a:lnTo>
                  <a:lnTo>
                    <a:pt x="868729" y="396240"/>
                  </a:lnTo>
                  <a:lnTo>
                    <a:pt x="866646" y="383540"/>
                  </a:lnTo>
                  <a:lnTo>
                    <a:pt x="865753" y="378460"/>
                  </a:lnTo>
                  <a:lnTo>
                    <a:pt x="863373" y="363220"/>
                  </a:lnTo>
                  <a:lnTo>
                    <a:pt x="854148" y="323850"/>
                  </a:lnTo>
                  <a:lnTo>
                    <a:pt x="831843" y="260350"/>
                  </a:lnTo>
                  <a:lnTo>
                    <a:pt x="799695" y="203200"/>
                  </a:lnTo>
                  <a:lnTo>
                    <a:pt x="770996" y="163830"/>
                  </a:lnTo>
                  <a:lnTo>
                    <a:pt x="738033" y="128270"/>
                  </a:lnTo>
                  <a:lnTo>
                    <a:pt x="701257" y="96520"/>
                  </a:lnTo>
                  <a:lnTo>
                    <a:pt x="661118" y="68580"/>
                  </a:lnTo>
                  <a:lnTo>
                    <a:pt x="618151" y="45720"/>
                  </a:lnTo>
                  <a:lnTo>
                    <a:pt x="572893" y="27940"/>
                  </a:lnTo>
                  <a:lnTo>
                    <a:pt x="502048" y="11430"/>
                  </a:lnTo>
                  <a:lnTo>
                    <a:pt x="463352" y="7620"/>
                  </a:lnTo>
                  <a:lnTo>
                    <a:pt x="521546" y="7620"/>
                  </a:lnTo>
                  <a:lnTo>
                    <a:pt x="598551" y="29210"/>
                  </a:lnTo>
                  <a:lnTo>
                    <a:pt x="643276" y="50800"/>
                  </a:lnTo>
                  <a:lnTo>
                    <a:pt x="685483" y="76200"/>
                  </a:lnTo>
                  <a:lnTo>
                    <a:pt x="724349" y="106680"/>
                  </a:lnTo>
                  <a:lnTo>
                    <a:pt x="759621" y="140970"/>
                  </a:lnTo>
                  <a:lnTo>
                    <a:pt x="790610" y="179070"/>
                  </a:lnTo>
                  <a:lnTo>
                    <a:pt x="821630" y="228600"/>
                  </a:lnTo>
                  <a:lnTo>
                    <a:pt x="848410" y="290830"/>
                  </a:lnTo>
                  <a:lnTo>
                    <a:pt x="864265" y="347980"/>
                  </a:lnTo>
                  <a:lnTo>
                    <a:pt x="866497" y="364490"/>
                  </a:lnTo>
                  <a:lnTo>
                    <a:pt x="868580" y="377190"/>
                  </a:lnTo>
                  <a:lnTo>
                    <a:pt x="869473" y="384810"/>
                  </a:lnTo>
                  <a:lnTo>
                    <a:pt x="870960" y="396240"/>
                  </a:lnTo>
                  <a:lnTo>
                    <a:pt x="870960" y="435610"/>
                  </a:lnTo>
                  <a:close/>
                </a:path>
                <a:path w="871220" h="872489">
                  <a:moveTo>
                    <a:pt x="870663" y="440690"/>
                  </a:moveTo>
                  <a:lnTo>
                    <a:pt x="870434" y="439420"/>
                  </a:lnTo>
                  <a:lnTo>
                    <a:pt x="870434" y="438150"/>
                  </a:lnTo>
                  <a:lnTo>
                    <a:pt x="870663" y="436880"/>
                  </a:lnTo>
                  <a:lnTo>
                    <a:pt x="870663" y="440690"/>
                  </a:lnTo>
                  <a:close/>
                </a:path>
                <a:path w="871220" h="872489">
                  <a:moveTo>
                    <a:pt x="523707" y="864870"/>
                  </a:moveTo>
                  <a:lnTo>
                    <a:pt x="455862" y="864870"/>
                  </a:lnTo>
                  <a:lnTo>
                    <a:pt x="467078" y="863600"/>
                  </a:lnTo>
                  <a:lnTo>
                    <a:pt x="478256" y="863600"/>
                  </a:lnTo>
                  <a:lnTo>
                    <a:pt x="489395" y="862330"/>
                  </a:lnTo>
                  <a:lnTo>
                    <a:pt x="500496" y="859790"/>
                  </a:lnTo>
                  <a:lnTo>
                    <a:pt x="522367" y="857250"/>
                  </a:lnTo>
                  <a:lnTo>
                    <a:pt x="529509" y="855980"/>
                  </a:lnTo>
                  <a:lnTo>
                    <a:pt x="536502" y="853440"/>
                  </a:lnTo>
                  <a:lnTo>
                    <a:pt x="543494" y="852170"/>
                  </a:lnTo>
                  <a:lnTo>
                    <a:pt x="558521" y="848360"/>
                  </a:lnTo>
                  <a:lnTo>
                    <a:pt x="588049" y="838200"/>
                  </a:lnTo>
                  <a:lnTo>
                    <a:pt x="602549" y="831850"/>
                  </a:lnTo>
                  <a:lnTo>
                    <a:pt x="616836" y="826770"/>
                  </a:lnTo>
                  <a:lnTo>
                    <a:pt x="630873" y="819150"/>
                  </a:lnTo>
                  <a:lnTo>
                    <a:pt x="644658" y="812800"/>
                  </a:lnTo>
                  <a:lnTo>
                    <a:pt x="658194" y="805180"/>
                  </a:lnTo>
                  <a:lnTo>
                    <a:pt x="696982" y="778510"/>
                  </a:lnTo>
                  <a:lnTo>
                    <a:pt x="732764" y="749300"/>
                  </a:lnTo>
                  <a:lnTo>
                    <a:pt x="765100" y="715010"/>
                  </a:lnTo>
                  <a:lnTo>
                    <a:pt x="793602" y="678180"/>
                  </a:lnTo>
                  <a:lnTo>
                    <a:pt x="810321" y="651510"/>
                  </a:lnTo>
                  <a:lnTo>
                    <a:pt x="817955" y="638810"/>
                  </a:lnTo>
                  <a:lnTo>
                    <a:pt x="837878" y="596900"/>
                  </a:lnTo>
                  <a:lnTo>
                    <a:pt x="853127" y="552450"/>
                  </a:lnTo>
                  <a:lnTo>
                    <a:pt x="863521" y="506730"/>
                  </a:lnTo>
                  <a:lnTo>
                    <a:pt x="868729" y="468630"/>
                  </a:lnTo>
                  <a:lnTo>
                    <a:pt x="868580" y="461010"/>
                  </a:lnTo>
                  <a:lnTo>
                    <a:pt x="870663" y="449580"/>
                  </a:lnTo>
                  <a:lnTo>
                    <a:pt x="870663" y="461010"/>
                  </a:lnTo>
                  <a:lnTo>
                    <a:pt x="871109" y="468630"/>
                  </a:lnTo>
                  <a:lnTo>
                    <a:pt x="870663" y="477520"/>
                  </a:lnTo>
                  <a:lnTo>
                    <a:pt x="870179" y="482600"/>
                  </a:lnTo>
                  <a:lnTo>
                    <a:pt x="870058" y="483870"/>
                  </a:lnTo>
                  <a:lnTo>
                    <a:pt x="869063" y="490220"/>
                  </a:lnTo>
                  <a:lnTo>
                    <a:pt x="867901" y="499110"/>
                  </a:lnTo>
                  <a:lnTo>
                    <a:pt x="866794" y="506730"/>
                  </a:lnTo>
                  <a:lnTo>
                    <a:pt x="865902" y="513080"/>
                  </a:lnTo>
                  <a:lnTo>
                    <a:pt x="865455" y="518160"/>
                  </a:lnTo>
                  <a:lnTo>
                    <a:pt x="860694" y="538480"/>
                  </a:lnTo>
                  <a:lnTo>
                    <a:pt x="857422" y="551180"/>
                  </a:lnTo>
                  <a:lnTo>
                    <a:pt x="856083" y="558800"/>
                  </a:lnTo>
                  <a:lnTo>
                    <a:pt x="834862" y="615950"/>
                  </a:lnTo>
                  <a:lnTo>
                    <a:pt x="808305" y="665480"/>
                  </a:lnTo>
                  <a:lnTo>
                    <a:pt x="780980" y="704850"/>
                  </a:lnTo>
                  <a:lnTo>
                    <a:pt x="756204" y="734060"/>
                  </a:lnTo>
                  <a:lnTo>
                    <a:pt x="728910" y="760730"/>
                  </a:lnTo>
                  <a:lnTo>
                    <a:pt x="699416" y="784860"/>
                  </a:lnTo>
                  <a:lnTo>
                    <a:pt x="667836" y="806450"/>
                  </a:lnTo>
                  <a:lnTo>
                    <a:pt x="634538" y="825500"/>
                  </a:lnTo>
                  <a:lnTo>
                    <a:pt x="599652" y="842010"/>
                  </a:lnTo>
                  <a:lnTo>
                    <a:pt x="563583" y="853440"/>
                  </a:lnTo>
                  <a:lnTo>
                    <a:pt x="545131" y="859790"/>
                  </a:lnTo>
                  <a:lnTo>
                    <a:pt x="538585" y="861060"/>
                  </a:lnTo>
                  <a:lnTo>
                    <a:pt x="530997" y="863600"/>
                  </a:lnTo>
                  <a:lnTo>
                    <a:pt x="523707" y="864870"/>
                  </a:lnTo>
                  <a:close/>
                </a:path>
                <a:path w="871220" h="872489">
                  <a:moveTo>
                    <a:pt x="72158" y="676910"/>
                  </a:moveTo>
                  <a:lnTo>
                    <a:pt x="71230" y="675397"/>
                  </a:lnTo>
                  <a:lnTo>
                    <a:pt x="72158" y="673100"/>
                  </a:lnTo>
                  <a:lnTo>
                    <a:pt x="72158" y="676910"/>
                  </a:lnTo>
                  <a:close/>
                </a:path>
                <a:path w="871220" h="872489">
                  <a:moveTo>
                    <a:pt x="81318" y="676910"/>
                  </a:moveTo>
                  <a:lnTo>
                    <a:pt x="72158" y="676910"/>
                  </a:lnTo>
                  <a:lnTo>
                    <a:pt x="72158" y="673100"/>
                  </a:lnTo>
                  <a:lnTo>
                    <a:pt x="81969" y="673100"/>
                  </a:lnTo>
                  <a:lnTo>
                    <a:pt x="82721" y="674370"/>
                  </a:lnTo>
                  <a:lnTo>
                    <a:pt x="81828" y="675640"/>
                  </a:lnTo>
                  <a:lnTo>
                    <a:pt x="81318" y="676910"/>
                  </a:lnTo>
                  <a:close/>
                </a:path>
                <a:path w="871220" h="872489">
                  <a:moveTo>
                    <a:pt x="7587" y="833120"/>
                  </a:moveTo>
                  <a:lnTo>
                    <a:pt x="11158" y="824230"/>
                  </a:lnTo>
                  <a:lnTo>
                    <a:pt x="26192" y="787400"/>
                  </a:lnTo>
                  <a:lnTo>
                    <a:pt x="41379" y="749300"/>
                  </a:lnTo>
                  <a:lnTo>
                    <a:pt x="71132" y="675640"/>
                  </a:lnTo>
                  <a:lnTo>
                    <a:pt x="71230" y="675397"/>
                  </a:lnTo>
                  <a:lnTo>
                    <a:pt x="72158" y="676910"/>
                  </a:lnTo>
                  <a:lnTo>
                    <a:pt x="81318" y="676910"/>
                  </a:lnTo>
                  <a:lnTo>
                    <a:pt x="24246" y="819150"/>
                  </a:lnTo>
                  <a:lnTo>
                    <a:pt x="15026" y="821690"/>
                  </a:lnTo>
                  <a:lnTo>
                    <a:pt x="20679" y="828040"/>
                  </a:lnTo>
                  <a:lnTo>
                    <a:pt x="26228" y="828040"/>
                  </a:lnTo>
                  <a:lnTo>
                    <a:pt x="7587" y="833120"/>
                  </a:lnTo>
                  <a:close/>
                </a:path>
                <a:path w="871220" h="872489">
                  <a:moveTo>
                    <a:pt x="26228" y="828040"/>
                  </a:moveTo>
                  <a:lnTo>
                    <a:pt x="20679" y="828040"/>
                  </a:lnTo>
                  <a:lnTo>
                    <a:pt x="23227" y="821690"/>
                  </a:lnTo>
                  <a:lnTo>
                    <a:pt x="24301" y="819150"/>
                  </a:lnTo>
                  <a:lnTo>
                    <a:pt x="177345" y="777240"/>
                  </a:lnTo>
                  <a:lnTo>
                    <a:pt x="179577" y="777240"/>
                  </a:lnTo>
                  <a:lnTo>
                    <a:pt x="181362" y="778510"/>
                  </a:lnTo>
                  <a:lnTo>
                    <a:pt x="190859" y="784860"/>
                  </a:lnTo>
                  <a:lnTo>
                    <a:pt x="175263" y="784860"/>
                  </a:lnTo>
                  <a:lnTo>
                    <a:pt x="177698" y="786523"/>
                  </a:lnTo>
                  <a:lnTo>
                    <a:pt x="26228" y="828040"/>
                  </a:lnTo>
                  <a:close/>
                </a:path>
                <a:path w="871220" h="872489">
                  <a:moveTo>
                    <a:pt x="177698" y="786523"/>
                  </a:moveTo>
                  <a:lnTo>
                    <a:pt x="175263" y="784860"/>
                  </a:lnTo>
                  <a:lnTo>
                    <a:pt x="179131" y="786130"/>
                  </a:lnTo>
                  <a:lnTo>
                    <a:pt x="177698" y="786523"/>
                  </a:lnTo>
                  <a:close/>
                </a:path>
                <a:path w="871220" h="872489">
                  <a:moveTo>
                    <a:pt x="455863" y="872490"/>
                  </a:moveTo>
                  <a:lnTo>
                    <a:pt x="408222" y="872490"/>
                  </a:lnTo>
                  <a:lnTo>
                    <a:pt x="384536" y="869950"/>
                  </a:lnTo>
                  <a:lnTo>
                    <a:pt x="310865" y="854710"/>
                  </a:lnTo>
                  <a:lnTo>
                    <a:pt x="263227" y="836930"/>
                  </a:lnTo>
                  <a:lnTo>
                    <a:pt x="218026" y="814070"/>
                  </a:lnTo>
                  <a:lnTo>
                    <a:pt x="177698" y="786523"/>
                  </a:lnTo>
                  <a:lnTo>
                    <a:pt x="179131" y="786130"/>
                  </a:lnTo>
                  <a:lnTo>
                    <a:pt x="175263" y="784860"/>
                  </a:lnTo>
                  <a:lnTo>
                    <a:pt x="190859" y="784860"/>
                  </a:lnTo>
                  <a:lnTo>
                    <a:pt x="223149" y="806450"/>
                  </a:lnTo>
                  <a:lnTo>
                    <a:pt x="267305" y="829310"/>
                  </a:lnTo>
                  <a:lnTo>
                    <a:pt x="313830" y="845820"/>
                  </a:lnTo>
                  <a:lnTo>
                    <a:pt x="362725" y="858520"/>
                  </a:lnTo>
                  <a:lnTo>
                    <a:pt x="385874" y="862330"/>
                  </a:lnTo>
                  <a:lnTo>
                    <a:pt x="432442" y="864870"/>
                  </a:lnTo>
                  <a:lnTo>
                    <a:pt x="523707" y="864870"/>
                  </a:lnTo>
                  <a:lnTo>
                    <a:pt x="490184" y="869950"/>
                  </a:lnTo>
                  <a:lnTo>
                    <a:pt x="478786" y="871220"/>
                  </a:lnTo>
                  <a:lnTo>
                    <a:pt x="467346" y="871220"/>
                  </a:lnTo>
                  <a:lnTo>
                    <a:pt x="455863" y="872490"/>
                  </a:lnTo>
                  <a:close/>
                </a:path>
                <a:path w="871220" h="872489">
                  <a:moveTo>
                    <a:pt x="20679" y="828040"/>
                  </a:moveTo>
                  <a:lnTo>
                    <a:pt x="15026" y="821690"/>
                  </a:lnTo>
                  <a:lnTo>
                    <a:pt x="24301" y="819150"/>
                  </a:lnTo>
                  <a:lnTo>
                    <a:pt x="23227" y="821690"/>
                  </a:lnTo>
                  <a:lnTo>
                    <a:pt x="20679" y="828040"/>
                  </a:lnTo>
                  <a:close/>
                </a:path>
              </a:pathLst>
            </a:custGeom>
            <a:solidFill>
              <a:srgbClr val="2532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54186" y="1165435"/>
              <a:ext cx="5472501" cy="583397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032549" y="4441856"/>
            <a:ext cx="146050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-20" dirty="0"/>
              <a:t>PODS</a:t>
            </a:r>
            <a:endParaRPr sz="4000"/>
          </a:p>
        </p:txBody>
      </p:sp>
      <p:sp>
        <p:nvSpPr>
          <p:cNvPr id="5" name="object 5"/>
          <p:cNvSpPr txBox="1"/>
          <p:nvPr/>
        </p:nvSpPr>
        <p:spPr>
          <a:xfrm>
            <a:off x="11204921" y="7249159"/>
            <a:ext cx="1857375" cy="249554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450" dirty="0">
                <a:solidFill>
                  <a:srgbClr val="AAAAAA"/>
                </a:solidFill>
                <a:latin typeface="Trebuchet MS"/>
                <a:cs typeface="Trebuchet MS"/>
              </a:rPr>
              <a:t>2024-12-15 </a:t>
            </a:r>
            <a:r>
              <a:rPr sz="1450" spc="60" dirty="0">
                <a:solidFill>
                  <a:srgbClr val="AAAAAA"/>
                </a:solidFill>
                <a:latin typeface="Trebuchet MS"/>
                <a:cs typeface="Trebuchet MS"/>
              </a:rPr>
              <a:t>#547bc88</a:t>
            </a:r>
            <a:endParaRPr sz="145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63550" y="7249159"/>
            <a:ext cx="132715" cy="249554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450" spc="25" dirty="0">
                <a:solidFill>
                  <a:srgbClr val="333333"/>
                </a:solidFill>
                <a:latin typeface="Trebuchet MS"/>
                <a:cs typeface="Trebuchet MS"/>
              </a:rPr>
              <a:t>4</a:t>
            </a:r>
            <a:endParaRPr sz="14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96924" y="571563"/>
            <a:ext cx="1937385" cy="558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ORDRE DU JOUR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1866899"/>
            <a:ext cx="95250" cy="9524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2343149"/>
            <a:ext cx="95250" cy="9524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2828924"/>
            <a:ext cx="95250" cy="9524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3305174"/>
            <a:ext cx="95250" cy="9524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3781424"/>
            <a:ext cx="95250" cy="9524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4267199"/>
            <a:ext cx="95250" cy="95249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4743449"/>
            <a:ext cx="95250" cy="95249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1177924" y="1574164"/>
            <a:ext cx="7108825" cy="43093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135880">
              <a:lnSpc>
                <a:spcPct val="148800"/>
              </a:lnSpc>
              <a:spcBef>
                <a:spcPts val="100"/>
              </a:spcBef>
            </a:pPr>
            <a:r>
              <a:rPr lang="fr-FR" sz="2100" spc="100" dirty="0">
                <a:solidFill>
                  <a:srgbClr val="333333"/>
                </a:solidFill>
                <a:latin typeface="Trebuchet MS"/>
                <a:cs typeface="Trebuchet MS"/>
              </a:rPr>
              <a:t>POD</a:t>
            </a:r>
            <a:r>
              <a:rPr sz="2100" spc="-8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concept </a:t>
            </a:r>
            <a:r>
              <a:rPr sz="2100" spc="100" dirty="0">
                <a:solidFill>
                  <a:srgbClr val="333333"/>
                </a:solidFill>
                <a:latin typeface="Trebuchet MS"/>
                <a:cs typeface="Trebuchet MS"/>
              </a:rPr>
              <a:t>Pod</a:t>
            </a:r>
            <a:r>
              <a:rPr sz="2100" spc="-8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descripteurs</a:t>
            </a:r>
            <a:endParaRPr sz="2100" dirty="0">
              <a:latin typeface="Trebuchet MS"/>
              <a:cs typeface="Trebuchet MS"/>
            </a:endParaRPr>
          </a:p>
          <a:p>
            <a:pPr marL="12700" marR="5080">
              <a:lnSpc>
                <a:spcPct val="148800"/>
              </a:lnSpc>
              <a:spcBef>
                <a:spcPts val="75"/>
              </a:spcBef>
            </a:pPr>
            <a:r>
              <a:rPr sz="2100" spc="114" dirty="0">
                <a:solidFill>
                  <a:srgbClr val="333333"/>
                </a:solidFill>
                <a:latin typeface="Trebuchet MS"/>
                <a:cs typeface="Trebuchet MS"/>
              </a:rPr>
              <a:t>Capsules</a:t>
            </a:r>
            <a:r>
              <a:rPr sz="2100" spc="-4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5" dirty="0">
                <a:solidFill>
                  <a:srgbClr val="333333"/>
                </a:solidFill>
                <a:latin typeface="Trebuchet MS"/>
                <a:cs typeface="Trebuchet MS"/>
              </a:rPr>
              <a:t>organisation</a:t>
            </a:r>
            <a:r>
              <a:rPr sz="2100" spc="-4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avec</a:t>
            </a:r>
            <a:r>
              <a:rPr sz="2100" spc="-4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étiquettes,</a:t>
            </a:r>
            <a:r>
              <a:rPr sz="2100" spc="-4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sélecteurs</a:t>
            </a:r>
            <a:r>
              <a:rPr sz="2100" spc="-4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00" dirty="0">
                <a:solidFill>
                  <a:srgbClr val="333333"/>
                </a:solidFill>
                <a:latin typeface="Trebuchet MS"/>
                <a:cs typeface="Trebuchet MS"/>
              </a:rPr>
              <a:t>et</a:t>
            </a:r>
            <a:r>
              <a:rPr sz="2100" spc="-4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70" dirty="0">
                <a:solidFill>
                  <a:srgbClr val="333333"/>
                </a:solidFill>
                <a:latin typeface="Trebuchet MS"/>
                <a:cs typeface="Trebuchet MS"/>
              </a:rPr>
              <a:t>Espaces de noms Contexte 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de sécurité</a:t>
            </a:r>
            <a:endParaRPr sz="2100" dirty="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230"/>
              </a:spcBef>
            </a:pP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InitContainers</a:t>
            </a:r>
            <a:endParaRPr sz="2100" dirty="0">
              <a:latin typeface="Trebuchet MS"/>
              <a:cs typeface="Trebuchet MS"/>
            </a:endParaRPr>
          </a:p>
          <a:p>
            <a:pPr marL="12700" marR="3117215">
              <a:lnSpc>
                <a:spcPct val="148800"/>
              </a:lnSpc>
              <a:spcBef>
                <a:spcPts val="75"/>
              </a:spcBef>
            </a:pPr>
            <a:r>
              <a:rPr sz="2100" spc="114" dirty="0">
                <a:solidFill>
                  <a:srgbClr val="333333"/>
                </a:solidFill>
                <a:latin typeface="Trebuchet MS"/>
                <a:cs typeface="Trebuchet MS"/>
              </a:rPr>
              <a:t>Capsules</a:t>
            </a:r>
            <a:r>
              <a:rPr sz="2100" spc="-8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cycle de vie</a:t>
            </a:r>
            <a:r>
              <a:rPr sz="2100" spc="-8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00" dirty="0">
                <a:solidFill>
                  <a:srgbClr val="333333"/>
                </a:solidFill>
                <a:latin typeface="Trebuchet MS"/>
                <a:cs typeface="Trebuchet MS"/>
              </a:rPr>
              <a:t>et</a:t>
            </a:r>
            <a:r>
              <a:rPr sz="2100" spc="-8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0" dirty="0">
                <a:solidFill>
                  <a:srgbClr val="333333"/>
                </a:solidFill>
                <a:latin typeface="Trebuchet MS"/>
                <a:cs typeface="Trebuchet MS"/>
              </a:rPr>
              <a:t>Ressource 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HealthChecks</a:t>
            </a:r>
            <a:r>
              <a:rPr sz="2100" spc="-6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0" dirty="0">
                <a:solidFill>
                  <a:srgbClr val="333333"/>
                </a:solidFill>
                <a:latin typeface="Trebuchet MS"/>
                <a:cs typeface="Trebuchet MS"/>
              </a:rPr>
              <a:t>manutention</a:t>
            </a:r>
            <a:endParaRPr sz="2100" dirty="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96924" y="571563"/>
            <a:ext cx="6423026" cy="558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fr-FR" dirty="0"/>
              <a:t>POD</a:t>
            </a:r>
            <a:r>
              <a:rPr spc="5" dirty="0"/>
              <a:t> </a:t>
            </a:r>
            <a:r>
              <a:rPr spc="-75" dirty="0"/>
              <a:t>CONCEPT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1647824"/>
            <a:ext cx="95250" cy="9524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2133599"/>
            <a:ext cx="95250" cy="9524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2609849"/>
            <a:ext cx="95250" cy="95249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body" idx="1"/>
          </p:nvPr>
        </p:nvSpPr>
        <p:spPr>
          <a:xfrm>
            <a:off x="819149" y="1326514"/>
            <a:ext cx="12192000" cy="2278188"/>
          </a:xfrm>
          <a:prstGeom prst="rect">
            <a:avLst/>
          </a:prstGeom>
        </p:spPr>
        <p:txBody>
          <a:bodyPr vert="horz" wrap="square" lIns="0" tIns="178435" rIns="0" bIns="0" rtlCol="0">
            <a:spAutoFit/>
          </a:bodyPr>
          <a:lstStyle/>
          <a:p>
            <a:pPr marL="370840">
              <a:lnSpc>
                <a:spcPct val="100000"/>
              </a:lnSpc>
              <a:spcBef>
                <a:spcPts val="1405"/>
              </a:spcBef>
            </a:pPr>
            <a:r>
              <a:rPr u="none" spc="85" dirty="0">
                <a:solidFill>
                  <a:srgbClr val="333333"/>
                </a:solidFill>
              </a:rPr>
              <a:t>UN</a:t>
            </a:r>
            <a:r>
              <a:rPr u="none" spc="-75" dirty="0">
                <a:solidFill>
                  <a:srgbClr val="333333"/>
                </a:solidFill>
              </a:rPr>
              <a:t> </a:t>
            </a:r>
            <a:r>
              <a:rPr lang="fr-FR" u="none" spc="100" dirty="0"/>
              <a:t>POD</a:t>
            </a:r>
            <a:r>
              <a:rPr u="none" spc="-70" dirty="0"/>
              <a:t> </a:t>
            </a:r>
            <a:r>
              <a:rPr u="none" dirty="0">
                <a:solidFill>
                  <a:srgbClr val="333333"/>
                </a:solidFill>
              </a:rPr>
              <a:t>est</a:t>
            </a:r>
            <a:r>
              <a:rPr u="none" spc="-75" dirty="0">
                <a:solidFill>
                  <a:srgbClr val="333333"/>
                </a:solidFill>
              </a:rPr>
              <a:t> </a:t>
            </a:r>
            <a:r>
              <a:rPr u="none" spc="65" dirty="0">
                <a:solidFill>
                  <a:srgbClr val="333333"/>
                </a:solidFill>
              </a:rPr>
              <a:t>un</a:t>
            </a:r>
            <a:r>
              <a:rPr u="none" spc="-70" dirty="0">
                <a:solidFill>
                  <a:srgbClr val="333333"/>
                </a:solidFill>
              </a:rPr>
              <a:t> </a:t>
            </a:r>
            <a:r>
              <a:rPr u="none" spc="95" dirty="0">
                <a:solidFill>
                  <a:srgbClr val="333333"/>
                </a:solidFill>
              </a:rPr>
              <a:t>groupe</a:t>
            </a:r>
            <a:r>
              <a:rPr u="none" spc="-70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de</a:t>
            </a:r>
            <a:r>
              <a:rPr u="none" spc="-75" dirty="0">
                <a:solidFill>
                  <a:srgbClr val="333333"/>
                </a:solidFill>
              </a:rPr>
              <a:t> </a:t>
            </a:r>
            <a:r>
              <a:rPr u="none" spc="90" dirty="0">
                <a:solidFill>
                  <a:srgbClr val="333333"/>
                </a:solidFill>
              </a:rPr>
              <a:t>un</a:t>
            </a:r>
            <a:r>
              <a:rPr u="none" spc="-70" dirty="0">
                <a:solidFill>
                  <a:srgbClr val="333333"/>
                </a:solidFill>
              </a:rPr>
              <a:t> </a:t>
            </a:r>
            <a:r>
              <a:rPr u="none" spc="85" dirty="0">
                <a:solidFill>
                  <a:srgbClr val="333333"/>
                </a:solidFill>
              </a:rPr>
              <a:t>ou</a:t>
            </a:r>
            <a:r>
              <a:rPr u="none" spc="-75" dirty="0">
                <a:solidFill>
                  <a:srgbClr val="333333"/>
                </a:solidFill>
              </a:rPr>
              <a:t> </a:t>
            </a:r>
            <a:r>
              <a:rPr u="none" spc="95" dirty="0">
                <a:solidFill>
                  <a:srgbClr val="333333"/>
                </a:solidFill>
              </a:rPr>
              <a:t>plus</a:t>
            </a:r>
            <a:r>
              <a:rPr u="none" spc="-70" dirty="0">
                <a:solidFill>
                  <a:srgbClr val="333333"/>
                </a:solidFill>
              </a:rPr>
              <a:t> </a:t>
            </a:r>
            <a:r>
              <a:rPr u="none" spc="-10" dirty="0">
                <a:solidFill>
                  <a:srgbClr val="333333"/>
                </a:solidFill>
              </a:rPr>
              <a:t>conteneurs</a:t>
            </a:r>
          </a:p>
          <a:p>
            <a:pPr marL="370840">
              <a:lnSpc>
                <a:spcPct val="100000"/>
              </a:lnSpc>
              <a:spcBef>
                <a:spcPts val="1305"/>
              </a:spcBef>
            </a:pPr>
            <a:r>
              <a:rPr u="none" dirty="0">
                <a:solidFill>
                  <a:srgbClr val="333333"/>
                </a:solidFill>
              </a:rPr>
              <a:t>Le</a:t>
            </a:r>
            <a:r>
              <a:rPr u="none" spc="-55" dirty="0">
                <a:solidFill>
                  <a:srgbClr val="333333"/>
                </a:solidFill>
              </a:rPr>
              <a:t> </a:t>
            </a:r>
            <a:r>
              <a:rPr lang="fr-FR" u="none" spc="100" dirty="0"/>
              <a:t>POD</a:t>
            </a:r>
            <a:r>
              <a:rPr u="none" spc="-50" dirty="0"/>
              <a:t> </a:t>
            </a:r>
            <a:r>
              <a:rPr u="none" dirty="0">
                <a:solidFill>
                  <a:srgbClr val="333333"/>
                </a:solidFill>
              </a:rPr>
              <a:t>est</a:t>
            </a:r>
            <a:r>
              <a:rPr u="none" spc="-55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le</a:t>
            </a:r>
            <a:r>
              <a:rPr u="none" spc="-50" dirty="0">
                <a:solidFill>
                  <a:srgbClr val="333333"/>
                </a:solidFill>
              </a:rPr>
              <a:t> </a:t>
            </a:r>
            <a:r>
              <a:rPr u="none" spc="50" dirty="0">
                <a:solidFill>
                  <a:srgbClr val="333333"/>
                </a:solidFill>
              </a:rPr>
              <a:t>fondamental</a:t>
            </a:r>
            <a:r>
              <a:rPr u="none" spc="-55" dirty="0">
                <a:solidFill>
                  <a:srgbClr val="333333"/>
                </a:solidFill>
              </a:rPr>
              <a:t> </a:t>
            </a:r>
            <a:r>
              <a:rPr u="none" spc="70" dirty="0">
                <a:solidFill>
                  <a:srgbClr val="333333"/>
                </a:solidFill>
              </a:rPr>
              <a:t>base</a:t>
            </a:r>
            <a:r>
              <a:rPr u="none" spc="-50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de</a:t>
            </a:r>
            <a:r>
              <a:rPr u="none" spc="-50" dirty="0">
                <a:solidFill>
                  <a:srgbClr val="333333"/>
                </a:solidFill>
              </a:rPr>
              <a:t> </a:t>
            </a:r>
            <a:r>
              <a:rPr u="none" spc="65" dirty="0">
                <a:solidFill>
                  <a:srgbClr val="333333"/>
                </a:solidFill>
              </a:rPr>
              <a:t>un</a:t>
            </a:r>
            <a:r>
              <a:rPr u="none" spc="-55" dirty="0">
                <a:solidFill>
                  <a:srgbClr val="333333"/>
                </a:solidFill>
              </a:rPr>
              <a:t> </a:t>
            </a:r>
            <a:r>
              <a:rPr u="none" spc="90" dirty="0">
                <a:solidFill>
                  <a:srgbClr val="333333"/>
                </a:solidFill>
              </a:rPr>
              <a:t>chiens</a:t>
            </a:r>
            <a:r>
              <a:rPr u="none" spc="-50" dirty="0">
                <a:solidFill>
                  <a:srgbClr val="333333"/>
                </a:solidFill>
              </a:rPr>
              <a:t> </a:t>
            </a:r>
            <a:r>
              <a:rPr u="none" spc="45" dirty="0">
                <a:solidFill>
                  <a:srgbClr val="333333"/>
                </a:solidFill>
              </a:rPr>
              <a:t>déploiement</a:t>
            </a:r>
          </a:p>
          <a:p>
            <a:pPr marL="370840">
              <a:lnSpc>
                <a:spcPct val="100000"/>
              </a:lnSpc>
              <a:spcBef>
                <a:spcPts val="1230"/>
              </a:spcBef>
            </a:pPr>
            <a:r>
              <a:rPr u="none" spc="-35" dirty="0">
                <a:solidFill>
                  <a:srgbClr val="333333"/>
                </a:solidFill>
              </a:rPr>
              <a:t>C'est</a:t>
            </a:r>
            <a:r>
              <a:rPr u="none" dirty="0">
                <a:solidFill>
                  <a:srgbClr val="333333"/>
                </a:solidFill>
              </a:rPr>
              <a:t>​</a:t>
            </a:r>
            <a:r>
              <a:rPr u="none" spc="-30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le</a:t>
            </a:r>
            <a:r>
              <a:rPr u="none" spc="-35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plus petit</a:t>
            </a:r>
            <a:r>
              <a:rPr u="none" spc="-30" dirty="0">
                <a:solidFill>
                  <a:srgbClr val="333333"/>
                </a:solidFill>
              </a:rPr>
              <a:t> </a:t>
            </a:r>
            <a:r>
              <a:rPr u="none" spc="55" dirty="0">
                <a:solidFill>
                  <a:srgbClr val="333333"/>
                </a:solidFill>
              </a:rPr>
              <a:t>déploiement</a:t>
            </a:r>
            <a:r>
              <a:rPr u="none" spc="-35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unité</a:t>
            </a:r>
            <a:r>
              <a:rPr u="none" spc="-30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que</a:t>
            </a:r>
            <a:r>
              <a:rPr u="none" spc="-35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nous</a:t>
            </a:r>
            <a:r>
              <a:rPr u="none" spc="-30" dirty="0">
                <a:solidFill>
                  <a:srgbClr val="333333"/>
                </a:solidFill>
              </a:rPr>
              <a:t> </a:t>
            </a:r>
            <a:r>
              <a:rPr u="none" spc="50" dirty="0">
                <a:solidFill>
                  <a:srgbClr val="333333"/>
                </a:solidFill>
              </a:rPr>
              <a:t>peut</a:t>
            </a:r>
            <a:r>
              <a:rPr u="none" spc="-35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créer</a:t>
            </a:r>
            <a:r>
              <a:rPr u="none" spc="-30" dirty="0">
                <a:solidFill>
                  <a:srgbClr val="333333"/>
                </a:solidFill>
              </a:rPr>
              <a:t> </a:t>
            </a:r>
            <a:r>
              <a:rPr u="none" spc="-330" dirty="0">
                <a:solidFill>
                  <a:srgbClr val="333333"/>
                </a:solidFill>
              </a:rPr>
              <a:t>/</a:t>
            </a:r>
            <a:r>
              <a:rPr u="none" spc="-35" dirty="0">
                <a:solidFill>
                  <a:srgbClr val="333333"/>
                </a:solidFill>
              </a:rPr>
              <a:t> </a:t>
            </a:r>
            <a:r>
              <a:rPr u="none" spc="-10" dirty="0">
                <a:solidFill>
                  <a:srgbClr val="333333"/>
                </a:solidFill>
              </a:rPr>
              <a:t>déployer</a:t>
            </a:r>
          </a:p>
          <a:p>
            <a:pPr marR="5080">
              <a:lnSpc>
                <a:spcPts val="2100"/>
              </a:lnSpc>
              <a:spcBef>
                <a:spcPts val="2100"/>
              </a:spcBef>
            </a:pPr>
            <a:r>
              <a:rPr u="none" dirty="0">
                <a:solidFill>
                  <a:srgbClr val="333333"/>
                </a:solidFill>
              </a:rPr>
              <a:t>Le</a:t>
            </a:r>
            <a:r>
              <a:rPr u="none" spc="5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concept</a:t>
            </a:r>
            <a:r>
              <a:rPr u="none" spc="10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de</a:t>
            </a:r>
            <a:r>
              <a:rPr u="none" spc="10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le</a:t>
            </a:r>
            <a:r>
              <a:rPr u="none" spc="10" dirty="0">
                <a:solidFill>
                  <a:srgbClr val="333333"/>
                </a:solidFill>
              </a:rPr>
              <a:t> </a:t>
            </a:r>
            <a:r>
              <a:rPr lang="fr-FR" u="none" spc="100" dirty="0">
                <a:solidFill>
                  <a:srgbClr val="333333"/>
                </a:solidFill>
              </a:rPr>
              <a:t>POD</a:t>
            </a:r>
            <a:r>
              <a:rPr u="none" spc="10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permet</a:t>
            </a:r>
            <a:r>
              <a:rPr u="none" spc="10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conteneurs</a:t>
            </a:r>
            <a:r>
              <a:rPr u="none" spc="10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à</a:t>
            </a:r>
            <a:r>
              <a:rPr u="none" spc="10" dirty="0">
                <a:solidFill>
                  <a:srgbClr val="333333"/>
                </a:solidFill>
              </a:rPr>
              <a:t> </a:t>
            </a:r>
            <a:r>
              <a:rPr u="none" spc="80" dirty="0">
                <a:solidFill>
                  <a:srgbClr val="333333"/>
                </a:solidFill>
              </a:rPr>
              <a:t>partager</a:t>
            </a:r>
            <a:r>
              <a:rPr u="none" spc="10" dirty="0">
                <a:solidFill>
                  <a:srgbClr val="333333"/>
                </a:solidFill>
              </a:rPr>
              <a:t> </a:t>
            </a:r>
            <a:r>
              <a:rPr u="none" spc="65" dirty="0">
                <a:solidFill>
                  <a:srgbClr val="333333"/>
                </a:solidFill>
              </a:rPr>
              <a:t>ressources</a:t>
            </a:r>
            <a:r>
              <a:rPr u="none" spc="10" dirty="0">
                <a:solidFill>
                  <a:srgbClr val="333333"/>
                </a:solidFill>
              </a:rPr>
              <a:t> </a:t>
            </a:r>
            <a:r>
              <a:rPr u="none" spc="135" dirty="0">
                <a:solidFill>
                  <a:srgbClr val="333333"/>
                </a:solidFill>
              </a:rPr>
              <a:t>donc</a:t>
            </a:r>
            <a:r>
              <a:rPr u="none" spc="10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que</a:t>
            </a:r>
            <a:r>
              <a:rPr u="none" spc="10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ils</a:t>
            </a:r>
            <a:r>
              <a:rPr u="none" spc="10" dirty="0">
                <a:solidFill>
                  <a:srgbClr val="333333"/>
                </a:solidFill>
              </a:rPr>
              <a:t> </a:t>
            </a:r>
            <a:r>
              <a:rPr u="none" spc="50" dirty="0">
                <a:solidFill>
                  <a:srgbClr val="333333"/>
                </a:solidFill>
              </a:rPr>
              <a:t>peut</a:t>
            </a:r>
            <a:r>
              <a:rPr u="none" spc="10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collaborer</a:t>
            </a:r>
            <a:r>
              <a:rPr u="none" spc="10" dirty="0">
                <a:solidFill>
                  <a:srgbClr val="333333"/>
                </a:solidFill>
              </a:rPr>
              <a:t> </a:t>
            </a:r>
            <a:r>
              <a:rPr u="none" spc="55" dirty="0">
                <a:solidFill>
                  <a:srgbClr val="333333"/>
                </a:solidFill>
              </a:rPr>
              <a:t>plus </a:t>
            </a:r>
            <a:r>
              <a:rPr u="none" spc="-10" dirty="0">
                <a:solidFill>
                  <a:srgbClr val="333333"/>
                </a:solidFill>
              </a:rPr>
              <a:t>facilement.</a:t>
            </a: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200525" y="3867150"/>
            <a:ext cx="5133974" cy="2247899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96924" y="571563"/>
            <a:ext cx="12442826" cy="55143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95" dirty="0"/>
              <a:t>ESPACE DE NOMS</a:t>
            </a:r>
            <a:r>
              <a:rPr spc="-114" dirty="0"/>
              <a:t> </a:t>
            </a:r>
            <a:r>
              <a:rPr dirty="0"/>
              <a:t>PART</a:t>
            </a:r>
            <a:r>
              <a:rPr lang="fr-FR" dirty="0"/>
              <a:t>POD</a:t>
            </a:r>
            <a:r>
              <a:rPr dirty="0"/>
              <a:t>NTRE</a:t>
            </a:r>
            <a:r>
              <a:rPr spc="-110" dirty="0"/>
              <a:t> </a:t>
            </a:r>
            <a:r>
              <a:rPr lang="fr-FR" dirty="0"/>
              <a:t>POD</a:t>
            </a:r>
            <a:r>
              <a:rPr spc="-110" dirty="0"/>
              <a:t> </a:t>
            </a:r>
            <a:r>
              <a:rPr spc="-35" dirty="0"/>
              <a:t>CONTENEURS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1647824"/>
            <a:ext cx="95250" cy="9524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177924" y="1503091"/>
            <a:ext cx="11367135" cy="3075329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ts val="2340"/>
              </a:lnSpc>
              <a:spcBef>
                <a:spcPts val="115"/>
              </a:spcBef>
            </a:pPr>
            <a:r>
              <a:rPr sz="2100" spc="60" dirty="0">
                <a:solidFill>
                  <a:srgbClr val="333333"/>
                </a:solidFill>
                <a:latin typeface="Trebuchet MS"/>
                <a:cs typeface="Trebuchet MS"/>
              </a:rPr>
              <a:t>Conteneurs</a:t>
            </a:r>
            <a:r>
              <a:rPr sz="2100" spc="-5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dans</a:t>
            </a:r>
            <a:r>
              <a:rPr sz="2100" spc="-5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5" dirty="0">
                <a:solidFill>
                  <a:srgbClr val="333333"/>
                </a:solidFill>
                <a:latin typeface="Trebuchet MS"/>
                <a:cs typeface="Trebuchet MS"/>
              </a:rPr>
              <a:t>un</a:t>
            </a:r>
            <a:r>
              <a:rPr sz="2100" spc="-5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lang="fr-FR" sz="2100" spc="100" dirty="0">
                <a:solidFill>
                  <a:srgbClr val="333333"/>
                </a:solidFill>
                <a:latin typeface="Trebuchet MS"/>
                <a:cs typeface="Trebuchet MS"/>
              </a:rPr>
              <a:t>POD</a:t>
            </a:r>
            <a:r>
              <a:rPr sz="2100" spc="-5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80" dirty="0">
                <a:solidFill>
                  <a:srgbClr val="333333"/>
                </a:solidFill>
                <a:latin typeface="Trebuchet MS"/>
                <a:cs typeface="Trebuchet MS"/>
              </a:rPr>
              <a:t>partager</a:t>
            </a:r>
            <a:r>
              <a:rPr sz="2100" spc="-5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-5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05" dirty="0">
                <a:solidFill>
                  <a:srgbClr val="333333"/>
                </a:solidFill>
                <a:latin typeface="Trebuchet MS"/>
                <a:cs typeface="Trebuchet MS"/>
              </a:rPr>
              <a:t>même</a:t>
            </a:r>
            <a:r>
              <a:rPr sz="2100" spc="-5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0" dirty="0">
                <a:solidFill>
                  <a:srgbClr val="333333"/>
                </a:solidFill>
                <a:latin typeface="Trebuchet MS"/>
                <a:cs typeface="Trebuchet MS"/>
              </a:rPr>
              <a:t>IPC</a:t>
            </a:r>
            <a:r>
              <a:rPr sz="2100" spc="-5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00" dirty="0">
                <a:solidFill>
                  <a:srgbClr val="333333"/>
                </a:solidFill>
                <a:latin typeface="Trebuchet MS"/>
                <a:cs typeface="Trebuchet MS"/>
              </a:rPr>
              <a:t>et</a:t>
            </a:r>
            <a:r>
              <a:rPr sz="2100" spc="-5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donc</a:t>
            </a:r>
            <a:r>
              <a:rPr sz="2100" spc="-5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0" dirty="0">
                <a:solidFill>
                  <a:srgbClr val="333333"/>
                </a:solidFill>
                <a:latin typeface="Trebuchet MS"/>
                <a:cs typeface="Trebuchet MS"/>
              </a:rPr>
              <a:t>peut</a:t>
            </a:r>
            <a:r>
              <a:rPr sz="2100" spc="-5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5" dirty="0">
                <a:solidFill>
                  <a:srgbClr val="333333"/>
                </a:solidFill>
                <a:latin typeface="Trebuchet MS"/>
                <a:cs typeface="Trebuchet MS"/>
              </a:rPr>
              <a:t>communiquer</a:t>
            </a:r>
            <a:r>
              <a:rPr sz="2100" spc="-5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85" dirty="0">
                <a:solidFill>
                  <a:srgbClr val="333333"/>
                </a:solidFill>
                <a:latin typeface="Trebuchet MS"/>
                <a:cs typeface="Trebuchet MS"/>
              </a:rPr>
              <a:t>en utilisant</a:t>
            </a:r>
            <a:r>
              <a:rPr sz="2100" spc="-5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50" i="1" spc="-10" dirty="0">
                <a:solidFill>
                  <a:srgbClr val="ED2137"/>
                </a:solidFill>
                <a:latin typeface="Trebuchet MS"/>
                <a:cs typeface="Trebuchet MS"/>
              </a:rPr>
              <a:t>SystèmeV</a:t>
            </a:r>
            <a:endParaRPr sz="2150" dirty="0">
              <a:latin typeface="Trebuchet MS"/>
              <a:cs typeface="Trebuchet MS"/>
            </a:endParaRPr>
          </a:p>
          <a:p>
            <a:pPr marL="12700">
              <a:lnSpc>
                <a:spcPts val="2340"/>
              </a:lnSpc>
            </a:pPr>
            <a:r>
              <a:rPr sz="2100" spc="95" dirty="0">
                <a:solidFill>
                  <a:srgbClr val="333333"/>
                </a:solidFill>
                <a:latin typeface="Trebuchet MS"/>
                <a:cs typeface="Trebuchet MS"/>
              </a:rPr>
              <a:t>sémaphores</a:t>
            </a:r>
            <a:r>
              <a:rPr sz="2100" spc="-7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85" dirty="0">
                <a:solidFill>
                  <a:srgbClr val="333333"/>
                </a:solidFill>
                <a:latin typeface="Trebuchet MS"/>
                <a:cs typeface="Trebuchet MS"/>
              </a:rPr>
              <a:t>ou</a:t>
            </a:r>
            <a:r>
              <a:rPr sz="2100" spc="-7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50" i="1" spc="75" dirty="0">
                <a:solidFill>
                  <a:srgbClr val="ED2137"/>
                </a:solidFill>
                <a:latin typeface="Trebuchet MS"/>
                <a:cs typeface="Trebuchet MS"/>
              </a:rPr>
              <a:t>POSIX</a:t>
            </a:r>
            <a:r>
              <a:rPr sz="2150" i="1" spc="-85" dirty="0">
                <a:solidFill>
                  <a:srgbClr val="ED2137"/>
                </a:solidFill>
                <a:latin typeface="Trebuchet MS"/>
                <a:cs typeface="Trebuchet MS"/>
              </a:rPr>
              <a:t> </a:t>
            </a:r>
            <a:r>
              <a:rPr sz="2100" spc="80" dirty="0">
                <a:solidFill>
                  <a:srgbClr val="333333"/>
                </a:solidFill>
                <a:latin typeface="Trebuchet MS"/>
                <a:cs typeface="Trebuchet MS"/>
              </a:rPr>
              <a:t>commun</a:t>
            </a:r>
            <a:r>
              <a:rPr sz="2100" spc="-7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90" dirty="0">
                <a:solidFill>
                  <a:srgbClr val="333333"/>
                </a:solidFill>
                <a:latin typeface="Trebuchet MS"/>
                <a:cs typeface="Trebuchet MS"/>
              </a:rPr>
              <a:t>mémoire</a:t>
            </a:r>
            <a:endParaRPr sz="2100" dirty="0">
              <a:latin typeface="Trebuchet MS"/>
              <a:cs typeface="Trebuchet MS"/>
            </a:endParaRPr>
          </a:p>
          <a:p>
            <a:pPr marL="12700" marR="463550">
              <a:lnSpc>
                <a:spcPts val="2100"/>
              </a:lnSpc>
              <a:spcBef>
                <a:spcPts val="1715"/>
              </a:spcBef>
            </a:pPr>
            <a:r>
              <a:rPr sz="2100" spc="60" dirty="0">
                <a:solidFill>
                  <a:srgbClr val="333333"/>
                </a:solidFill>
                <a:latin typeface="Trebuchet MS"/>
                <a:cs typeface="Trebuchet MS"/>
              </a:rPr>
              <a:t>Conteneurs</a:t>
            </a:r>
            <a:r>
              <a:rPr sz="2100" spc="-2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dans</a:t>
            </a:r>
            <a:r>
              <a:rPr sz="2100" spc="-2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5" dirty="0">
                <a:solidFill>
                  <a:srgbClr val="333333"/>
                </a:solidFill>
                <a:latin typeface="Trebuchet MS"/>
                <a:cs typeface="Trebuchet MS"/>
              </a:rPr>
              <a:t>un</a:t>
            </a:r>
            <a:r>
              <a:rPr sz="2100" spc="-2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lang="fr-FR" sz="2100" spc="100" dirty="0">
                <a:solidFill>
                  <a:srgbClr val="333333"/>
                </a:solidFill>
                <a:latin typeface="Trebuchet MS"/>
                <a:cs typeface="Trebuchet MS"/>
              </a:rPr>
              <a:t>POD</a:t>
            </a:r>
            <a:r>
              <a:rPr sz="2100" spc="-2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80" dirty="0">
                <a:solidFill>
                  <a:srgbClr val="333333"/>
                </a:solidFill>
                <a:latin typeface="Trebuchet MS"/>
                <a:cs typeface="Trebuchet MS"/>
              </a:rPr>
              <a:t>partager</a:t>
            </a:r>
            <a:r>
              <a:rPr sz="2100" spc="-2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-2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05" dirty="0">
                <a:solidFill>
                  <a:srgbClr val="333333"/>
                </a:solidFill>
                <a:latin typeface="Trebuchet MS"/>
                <a:cs typeface="Trebuchet MS"/>
              </a:rPr>
              <a:t>même</a:t>
            </a:r>
            <a:r>
              <a:rPr sz="2100" spc="-2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IP</a:t>
            </a:r>
            <a:r>
              <a:rPr sz="2100" spc="-2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adresse,</a:t>
            </a:r>
            <a:r>
              <a:rPr sz="2100" spc="-2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port</a:t>
            </a:r>
            <a:r>
              <a:rPr sz="2100" spc="-2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0" dirty="0">
                <a:solidFill>
                  <a:srgbClr val="333333"/>
                </a:solidFill>
                <a:latin typeface="Trebuchet MS"/>
                <a:cs typeface="Trebuchet MS"/>
              </a:rPr>
              <a:t>espace</a:t>
            </a:r>
            <a:r>
              <a:rPr sz="2100" spc="-2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00" dirty="0">
                <a:solidFill>
                  <a:srgbClr val="333333"/>
                </a:solidFill>
                <a:latin typeface="Trebuchet MS"/>
                <a:cs typeface="Trebuchet MS"/>
              </a:rPr>
              <a:t>et</a:t>
            </a:r>
            <a:r>
              <a:rPr sz="2100" spc="-2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0" dirty="0">
                <a:solidFill>
                  <a:srgbClr val="333333"/>
                </a:solidFill>
                <a:latin typeface="Trebuchet MS"/>
                <a:cs typeface="Trebuchet MS"/>
              </a:rPr>
              <a:t>peut</a:t>
            </a:r>
            <a:r>
              <a:rPr sz="2100" spc="-2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0" dirty="0">
                <a:solidFill>
                  <a:srgbClr val="333333"/>
                </a:solidFill>
                <a:latin typeface="Trebuchet MS"/>
                <a:cs typeface="Trebuchet MS"/>
              </a:rPr>
              <a:t>'trouver'</a:t>
            </a:r>
            <a:r>
              <a:rPr sz="2100" spc="-2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chaque</a:t>
            </a:r>
            <a:r>
              <a:rPr sz="2100" spc="-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autre </a:t>
            </a:r>
            <a:r>
              <a:rPr sz="2100" spc="80" dirty="0">
                <a:solidFill>
                  <a:srgbClr val="333333"/>
                </a:solidFill>
                <a:latin typeface="Trebuchet MS"/>
                <a:cs typeface="Trebuchet MS"/>
              </a:rPr>
              <a:t>par</a:t>
            </a:r>
            <a:r>
              <a:rPr sz="2100" spc="-7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350" dirty="0">
                <a:solidFill>
                  <a:srgbClr val="ED2137"/>
                </a:solidFill>
                <a:latin typeface="Tahoma"/>
                <a:cs typeface="Tahoma"/>
              </a:rPr>
              <a:t>hôte local</a:t>
            </a:r>
            <a:endParaRPr sz="2100" dirty="0">
              <a:latin typeface="Tahoma"/>
              <a:cs typeface="Tahoma"/>
            </a:endParaRPr>
          </a:p>
          <a:p>
            <a:pPr marL="12700" marR="4596765">
              <a:lnSpc>
                <a:spcPct val="149800"/>
              </a:lnSpc>
              <a:spcBef>
                <a:spcPts val="125"/>
              </a:spcBef>
            </a:pPr>
            <a:r>
              <a:rPr sz="2100" spc="60" dirty="0">
                <a:solidFill>
                  <a:srgbClr val="333333"/>
                </a:solidFill>
                <a:latin typeface="Trebuchet MS"/>
                <a:cs typeface="Trebuchet MS"/>
              </a:rPr>
              <a:t>Conteneurs</a:t>
            </a:r>
            <a:r>
              <a:rPr sz="2100" spc="-7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dans</a:t>
            </a:r>
            <a:r>
              <a:rPr sz="2100" spc="-7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5" dirty="0">
                <a:solidFill>
                  <a:srgbClr val="333333"/>
                </a:solidFill>
                <a:latin typeface="Trebuchet MS"/>
                <a:cs typeface="Trebuchet MS"/>
              </a:rPr>
              <a:t>un</a:t>
            </a:r>
            <a:r>
              <a:rPr sz="2100" spc="-7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lang="fr-FR" sz="2100" spc="100" dirty="0">
                <a:solidFill>
                  <a:srgbClr val="ED2137"/>
                </a:solidFill>
                <a:latin typeface="Trebuchet MS"/>
                <a:cs typeface="Trebuchet MS"/>
              </a:rPr>
              <a:t>POD</a:t>
            </a:r>
            <a:r>
              <a:rPr sz="2100" spc="-70" dirty="0">
                <a:solidFill>
                  <a:srgbClr val="ED2137"/>
                </a:solidFill>
                <a:latin typeface="Trebuchet MS"/>
                <a:cs typeface="Trebuchet MS"/>
              </a:rPr>
              <a:t> </a:t>
            </a:r>
            <a:r>
              <a:rPr sz="2100" spc="50" dirty="0">
                <a:solidFill>
                  <a:srgbClr val="333333"/>
                </a:solidFill>
                <a:latin typeface="Trebuchet MS"/>
                <a:cs typeface="Trebuchet MS"/>
              </a:rPr>
              <a:t>peut</a:t>
            </a:r>
            <a:r>
              <a:rPr sz="2100" spc="-6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0" dirty="0">
                <a:solidFill>
                  <a:srgbClr val="333333"/>
                </a:solidFill>
                <a:latin typeface="Trebuchet MS"/>
                <a:cs typeface="Trebuchet MS"/>
              </a:rPr>
              <a:t>accéder</a:t>
            </a:r>
            <a:r>
              <a:rPr sz="2100" spc="-7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-7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05" dirty="0">
                <a:solidFill>
                  <a:srgbClr val="333333"/>
                </a:solidFill>
                <a:latin typeface="Trebuchet MS"/>
                <a:cs typeface="Trebuchet MS"/>
              </a:rPr>
              <a:t>même</a:t>
            </a:r>
            <a:r>
              <a:rPr sz="2100" spc="-7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5" dirty="0">
                <a:solidFill>
                  <a:srgbClr val="ED2137"/>
                </a:solidFill>
                <a:latin typeface="Trebuchet MS"/>
                <a:cs typeface="Trebuchet MS"/>
              </a:rPr>
              <a:t>Volumes </a:t>
            </a:r>
            <a:r>
              <a:rPr sz="2100" spc="100" dirty="0">
                <a:solidFill>
                  <a:srgbClr val="333333"/>
                </a:solidFill>
                <a:latin typeface="Trebuchet MS"/>
                <a:cs typeface="Trebuchet MS"/>
              </a:rPr>
              <a:t>Pod</a:t>
            </a:r>
            <a:r>
              <a:rPr sz="2100" spc="4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conteneurs</a:t>
            </a:r>
            <a:r>
              <a:rPr sz="2100" spc="4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sont</a:t>
            </a:r>
            <a:r>
              <a:rPr sz="2100" spc="4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50" i="1" dirty="0">
                <a:solidFill>
                  <a:srgbClr val="ED2137"/>
                </a:solidFill>
                <a:latin typeface="Trebuchet MS"/>
                <a:cs typeface="Trebuchet MS"/>
              </a:rPr>
              <a:t>toujours</a:t>
            </a:r>
            <a:r>
              <a:rPr sz="2150" i="1" spc="30" dirty="0">
                <a:solidFill>
                  <a:srgbClr val="ED2137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colocalisé</a:t>
            </a:r>
            <a:r>
              <a:rPr sz="2100" spc="4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00" dirty="0">
                <a:solidFill>
                  <a:srgbClr val="333333"/>
                </a:solidFill>
                <a:latin typeface="Trebuchet MS"/>
                <a:cs typeface="Trebuchet MS"/>
              </a:rPr>
              <a:t>et</a:t>
            </a:r>
            <a:r>
              <a:rPr sz="2100" spc="5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5" dirty="0">
                <a:solidFill>
                  <a:srgbClr val="333333"/>
                </a:solidFill>
                <a:latin typeface="Trebuchet MS"/>
                <a:cs typeface="Trebuchet MS"/>
              </a:rPr>
              <a:t>cogéré</a:t>
            </a:r>
            <a:r>
              <a:rPr sz="2100" spc="60" dirty="0">
                <a:solidFill>
                  <a:srgbClr val="333333"/>
                </a:solidFill>
                <a:latin typeface="Trebuchet MS"/>
                <a:cs typeface="Trebuchet MS"/>
              </a:rPr>
              <a:t>​</a:t>
            </a:r>
            <a:endParaRPr sz="2100" dirty="0">
              <a:latin typeface="Trebuchet MS"/>
              <a:cs typeface="Trebuchet MS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2400299"/>
            <a:ext cx="95250" cy="9524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3162299"/>
            <a:ext cx="95250" cy="9524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3648074"/>
            <a:ext cx="95250" cy="95249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96924" y="571563"/>
            <a:ext cx="11321415" cy="1006475"/>
          </a:xfrm>
          <a:prstGeom prst="rect">
            <a:avLst/>
          </a:prstGeom>
        </p:spPr>
        <p:txBody>
          <a:bodyPr vert="horz" wrap="square" lIns="0" tIns="98425" rIns="0" bIns="0" rtlCol="0">
            <a:spAutoFit/>
          </a:bodyPr>
          <a:lstStyle/>
          <a:p>
            <a:pPr marL="12700" marR="5080">
              <a:lnSpc>
                <a:spcPts val="3529"/>
              </a:lnSpc>
              <a:spcBef>
                <a:spcPts val="775"/>
              </a:spcBef>
            </a:pPr>
            <a:r>
              <a:rPr spc="-135" dirty="0"/>
              <a:t>RESSOURCES</a:t>
            </a:r>
            <a:r>
              <a:rPr spc="-55" dirty="0"/>
              <a:t> </a:t>
            </a:r>
            <a:r>
              <a:rPr dirty="0"/>
              <a:t>PARTAGE</a:t>
            </a:r>
            <a:r>
              <a:rPr spc="-55" dirty="0"/>
              <a:t> </a:t>
            </a:r>
            <a:r>
              <a:rPr spc="140" dirty="0"/>
              <a:t>DANS</a:t>
            </a:r>
            <a:r>
              <a:rPr spc="-55" dirty="0"/>
              <a:t> </a:t>
            </a:r>
            <a:r>
              <a:rPr spc="75" dirty="0"/>
              <a:t>UN</a:t>
            </a:r>
            <a:r>
              <a:rPr spc="-55" dirty="0"/>
              <a:t> </a:t>
            </a:r>
            <a:r>
              <a:rPr spc="-25" dirty="0"/>
              <a:t>POD MULTI- </a:t>
            </a:r>
            <a:r>
              <a:rPr spc="-35" dirty="0"/>
              <a:t>CONTENEURS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23997" y="2004701"/>
            <a:ext cx="6686396" cy="526732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629142" y="2236679"/>
            <a:ext cx="1499235" cy="172720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800" b="1" spc="-25" dirty="0">
                <a:solidFill>
                  <a:srgbClr val="FFFFFF"/>
                </a:solidFill>
                <a:latin typeface="Arial"/>
                <a:cs typeface="Arial"/>
              </a:rPr>
              <a:t>IPC</a:t>
            </a:r>
            <a:endParaRPr sz="1800">
              <a:latin typeface="Arial"/>
              <a:cs typeface="Arial"/>
            </a:endParaRPr>
          </a:p>
          <a:p>
            <a:pPr marL="368300" marR="5080" indent="-178435">
              <a:lnSpc>
                <a:spcPct val="259500"/>
              </a:lnSpc>
            </a:pP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Nom d'hôte du réseau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029258" y="4372081"/>
            <a:ext cx="410845" cy="3035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800" b="1" spc="-25" dirty="0">
                <a:solidFill>
                  <a:srgbClr val="FFFFFF"/>
                </a:solidFill>
                <a:latin typeface="Arial"/>
                <a:cs typeface="Arial"/>
              </a:rPr>
              <a:t>PID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091498" y="4888137"/>
            <a:ext cx="808990" cy="3035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groupe de c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123491" y="4372081"/>
            <a:ext cx="410845" cy="3035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800" b="1" spc="-25" dirty="0">
                <a:solidFill>
                  <a:srgbClr val="FFFFFF"/>
                </a:solidFill>
                <a:latin typeface="Arial"/>
                <a:cs typeface="Arial"/>
              </a:rPr>
              <a:t>PID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185731" y="4888137"/>
            <a:ext cx="808990" cy="3035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groupe de c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403863" y="5688913"/>
            <a:ext cx="1077595" cy="84074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650" b="1" spc="-25" dirty="0">
                <a:solidFill>
                  <a:srgbClr val="FFFFFF"/>
                </a:solidFill>
                <a:latin typeface="Arial"/>
                <a:cs typeface="Arial"/>
              </a:rPr>
              <a:t>Web</a:t>
            </a:r>
            <a:endParaRPr sz="26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z="2650" b="1" spc="-10" dirty="0">
                <a:solidFill>
                  <a:srgbClr val="FFFFFF"/>
                </a:solidFill>
                <a:latin typeface="Arial"/>
                <a:cs typeface="Arial"/>
              </a:rPr>
              <a:t>Serveur</a:t>
            </a:r>
            <a:endParaRPr sz="265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204207" y="5688913"/>
            <a:ext cx="2057400" cy="63627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100">
              <a:lnSpc>
                <a:spcPts val="2395"/>
              </a:lnSpc>
              <a:spcBef>
                <a:spcPts val="110"/>
              </a:spcBef>
            </a:pPr>
            <a:r>
              <a:rPr sz="2650" b="1" spc="-20" dirty="0">
                <a:solidFill>
                  <a:srgbClr val="FFFFFF"/>
                </a:solidFill>
                <a:latin typeface="Arial"/>
                <a:cs typeface="Arial"/>
              </a:rPr>
              <a:t>Déposer</a:t>
            </a:r>
            <a:endParaRPr sz="2650">
              <a:latin typeface="Arial"/>
              <a:cs typeface="Arial"/>
            </a:endParaRPr>
          </a:p>
          <a:p>
            <a:pPr marL="38100">
              <a:lnSpc>
                <a:spcPts val="2395"/>
              </a:lnSpc>
            </a:pPr>
            <a:r>
              <a:rPr sz="3975" b="1" baseline="-33542" dirty="0">
                <a:solidFill>
                  <a:srgbClr val="FFFFFF"/>
                </a:solidFill>
                <a:latin typeface="Arial"/>
                <a:cs typeface="Arial"/>
              </a:rPr>
              <a:t>Extracteur</a:t>
            </a:r>
            <a:r>
              <a:rPr sz="3975" b="1" spc="427" baseline="-33542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4D4D4D"/>
                </a:solidFill>
                <a:latin typeface="Microsoft Sans Serif"/>
                <a:cs typeface="Microsoft Sans Serif"/>
              </a:rPr>
              <a:t>hôte local</a:t>
            </a:r>
            <a:endParaRPr sz="18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96924" y="571563"/>
            <a:ext cx="11621770" cy="109004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0" dirty="0"/>
              <a:t>VOLUME</a:t>
            </a:r>
            <a:r>
              <a:rPr spc="-90" dirty="0"/>
              <a:t> </a:t>
            </a:r>
            <a:r>
              <a:rPr dirty="0"/>
              <a:t>PARTAGE</a:t>
            </a:r>
            <a:r>
              <a:rPr spc="-90" dirty="0"/>
              <a:t> </a:t>
            </a:r>
            <a:r>
              <a:rPr spc="140" dirty="0"/>
              <a:t>DANS</a:t>
            </a:r>
            <a:r>
              <a:rPr spc="-90" dirty="0"/>
              <a:t> </a:t>
            </a:r>
            <a:r>
              <a:rPr spc="75" dirty="0"/>
              <a:t>UN</a:t>
            </a:r>
            <a:r>
              <a:rPr spc="-90" dirty="0"/>
              <a:t> </a:t>
            </a:r>
            <a:r>
              <a:rPr spc="-25" dirty="0"/>
              <a:t>MULTI- </a:t>
            </a:r>
            <a:r>
              <a:rPr spc="-65" dirty="0"/>
              <a:t>CONTENEUR</a:t>
            </a:r>
            <a:r>
              <a:rPr spc="-90" dirty="0"/>
              <a:t> </a:t>
            </a:r>
            <a:r>
              <a:rPr lang="fr-FR" spc="-25" dirty="0"/>
              <a:t>POD</a:t>
            </a:r>
            <a:endParaRPr spc="-25" dirty="0"/>
          </a:p>
        </p:txBody>
      </p:sp>
      <p:grpSp>
        <p:nvGrpSpPr>
          <p:cNvPr id="3" name="object 3"/>
          <p:cNvGrpSpPr/>
          <p:nvPr/>
        </p:nvGrpSpPr>
        <p:grpSpPr>
          <a:xfrm>
            <a:off x="4593495" y="1581493"/>
            <a:ext cx="4338955" cy="4710430"/>
            <a:chOff x="4593495" y="1581493"/>
            <a:chExt cx="4338955" cy="4710430"/>
          </a:xfrm>
        </p:grpSpPr>
        <p:sp>
          <p:nvSpPr>
            <p:cNvPr id="4" name="object 4"/>
            <p:cNvSpPr/>
            <p:nvPr/>
          </p:nvSpPr>
          <p:spPr>
            <a:xfrm>
              <a:off x="6734184" y="1596945"/>
              <a:ext cx="2183130" cy="1060450"/>
            </a:xfrm>
            <a:custGeom>
              <a:avLst/>
              <a:gdLst/>
              <a:ahLst/>
              <a:cxnLst/>
              <a:rect l="l" t="t" r="r" b="b"/>
              <a:pathLst>
                <a:path w="2183129" h="1060450">
                  <a:moveTo>
                    <a:pt x="197549" y="348774"/>
                  </a:moveTo>
                  <a:lnTo>
                    <a:pt x="194919" y="306266"/>
                  </a:lnTo>
                  <a:lnTo>
                    <a:pt x="204164" y="264899"/>
                  </a:lnTo>
                  <a:lnTo>
                    <a:pt x="224601" y="225670"/>
                  </a:lnTo>
                  <a:lnTo>
                    <a:pt x="255551" y="189577"/>
                  </a:lnTo>
                  <a:lnTo>
                    <a:pt x="296333" y="157618"/>
                  </a:lnTo>
                  <a:lnTo>
                    <a:pt x="346266" y="130791"/>
                  </a:lnTo>
                  <a:lnTo>
                    <a:pt x="394565" y="113048"/>
                  </a:lnTo>
                  <a:lnTo>
                    <a:pt x="445715" y="100856"/>
                  </a:lnTo>
                  <a:lnTo>
                    <a:pt x="498674" y="94235"/>
                  </a:lnTo>
                  <a:lnTo>
                    <a:pt x="552399" y="93204"/>
                  </a:lnTo>
                  <a:lnTo>
                    <a:pt x="605849" y="97783"/>
                  </a:lnTo>
                  <a:lnTo>
                    <a:pt x="657982" y="107993"/>
                  </a:lnTo>
                  <a:lnTo>
                    <a:pt x="707757" y="123854"/>
                  </a:lnTo>
                  <a:lnTo>
                    <a:pt x="735481" y="95958"/>
                  </a:lnTo>
                  <a:lnTo>
                    <a:pt x="770091" y="72254"/>
                  </a:lnTo>
                  <a:lnTo>
                    <a:pt x="810529" y="53240"/>
                  </a:lnTo>
                  <a:lnTo>
                    <a:pt x="855735" y="39414"/>
                  </a:lnTo>
                  <a:lnTo>
                    <a:pt x="904648" y="31274"/>
                  </a:lnTo>
                  <a:lnTo>
                    <a:pt x="954995" y="29312"/>
                  </a:lnTo>
                  <a:lnTo>
                    <a:pt x="1004385" y="33511"/>
                  </a:lnTo>
                  <a:lnTo>
                    <a:pt x="1051580" y="43607"/>
                  </a:lnTo>
                  <a:lnTo>
                    <a:pt x="1095345" y="59335"/>
                  </a:lnTo>
                  <a:lnTo>
                    <a:pt x="1134441" y="80430"/>
                  </a:lnTo>
                  <a:lnTo>
                    <a:pt x="1165687" y="49569"/>
                  </a:lnTo>
                  <a:lnTo>
                    <a:pt x="1206989" y="25261"/>
                  </a:lnTo>
                  <a:lnTo>
                    <a:pt x="1256127" y="8514"/>
                  </a:lnTo>
                  <a:lnTo>
                    <a:pt x="1310882" y="334"/>
                  </a:lnTo>
                  <a:lnTo>
                    <a:pt x="1366984" y="1568"/>
                  </a:lnTo>
                  <a:lnTo>
                    <a:pt x="1419999" y="11915"/>
                  </a:lnTo>
                  <a:lnTo>
                    <a:pt x="1467460" y="30662"/>
                  </a:lnTo>
                  <a:lnTo>
                    <a:pt x="1506902" y="57094"/>
                  </a:lnTo>
                  <a:lnTo>
                    <a:pt x="1547742" y="31819"/>
                  </a:lnTo>
                  <a:lnTo>
                    <a:pt x="1595259" y="13600"/>
                  </a:lnTo>
                  <a:lnTo>
                    <a:pt x="1647425" y="2854"/>
                  </a:lnTo>
                  <a:lnTo>
                    <a:pt x="1702213" y="0"/>
                  </a:lnTo>
                  <a:lnTo>
                    <a:pt x="1757594" y="5454"/>
                  </a:lnTo>
                  <a:lnTo>
                    <a:pt x="1809663" y="19044"/>
                  </a:lnTo>
                  <a:lnTo>
                    <a:pt x="1854908" y="39629"/>
                  </a:lnTo>
                  <a:lnTo>
                    <a:pt x="1891890" y="66175"/>
                  </a:lnTo>
                  <a:lnTo>
                    <a:pt x="1919172" y="97653"/>
                  </a:lnTo>
                  <a:lnTo>
                    <a:pt x="1935317" y="133028"/>
                  </a:lnTo>
                  <a:lnTo>
                    <a:pt x="1989105" y="146987"/>
                  </a:lnTo>
                  <a:lnTo>
                    <a:pt x="2036666" y="167958"/>
                  </a:lnTo>
                  <a:lnTo>
                    <a:pt x="2076483" y="195104"/>
                  </a:lnTo>
                  <a:lnTo>
                    <a:pt x="2107039" y="227590"/>
                  </a:lnTo>
                  <a:lnTo>
                    <a:pt x="2126440" y="263646"/>
                  </a:lnTo>
                  <a:lnTo>
                    <a:pt x="2133770" y="301189"/>
                  </a:lnTo>
                  <a:lnTo>
                    <a:pt x="2128987" y="338912"/>
                  </a:lnTo>
                  <a:lnTo>
                    <a:pt x="2112047" y="375509"/>
                  </a:lnTo>
                  <a:lnTo>
                    <a:pt x="2149615" y="416048"/>
                  </a:lnTo>
                  <a:lnTo>
                    <a:pt x="2173259" y="460152"/>
                  </a:lnTo>
                  <a:lnTo>
                    <a:pt x="2182669" y="506300"/>
                  </a:lnTo>
                  <a:lnTo>
                    <a:pt x="2177535" y="552970"/>
                  </a:lnTo>
                  <a:lnTo>
                    <a:pt x="2157546" y="598641"/>
                  </a:lnTo>
                  <a:lnTo>
                    <a:pt x="2130098" y="633963"/>
                  </a:lnTo>
                  <a:lnTo>
                    <a:pt x="2094326" y="665123"/>
                  </a:lnTo>
                  <a:lnTo>
                    <a:pt x="2051289" y="691575"/>
                  </a:lnTo>
                  <a:lnTo>
                    <a:pt x="2002047" y="712771"/>
                  </a:lnTo>
                  <a:lnTo>
                    <a:pt x="1947658" y="728166"/>
                  </a:lnTo>
                  <a:lnTo>
                    <a:pt x="1889182" y="737212"/>
                  </a:lnTo>
                  <a:lnTo>
                    <a:pt x="1882003" y="778242"/>
                  </a:lnTo>
                  <a:lnTo>
                    <a:pt x="1862197" y="816704"/>
                  </a:lnTo>
                  <a:lnTo>
                    <a:pt x="1830837" y="851412"/>
                  </a:lnTo>
                  <a:lnTo>
                    <a:pt x="1788995" y="881181"/>
                  </a:lnTo>
                  <a:lnTo>
                    <a:pt x="1737740" y="904823"/>
                  </a:lnTo>
                  <a:lnTo>
                    <a:pt x="1689917" y="918670"/>
                  </a:lnTo>
                  <a:lnTo>
                    <a:pt x="1639923" y="926585"/>
                  </a:lnTo>
                  <a:lnTo>
                    <a:pt x="1588968" y="928592"/>
                  </a:lnTo>
                  <a:lnTo>
                    <a:pt x="1538261" y="924713"/>
                  </a:lnTo>
                  <a:lnTo>
                    <a:pt x="1489012" y="914969"/>
                  </a:lnTo>
                  <a:lnTo>
                    <a:pt x="1442430" y="899383"/>
                  </a:lnTo>
                  <a:lnTo>
                    <a:pt x="1421948" y="933812"/>
                  </a:lnTo>
                  <a:lnTo>
                    <a:pt x="1393790" y="965070"/>
                  </a:lnTo>
                  <a:lnTo>
                    <a:pt x="1358768" y="992689"/>
                  </a:lnTo>
                  <a:lnTo>
                    <a:pt x="1317695" y="1016206"/>
                  </a:lnTo>
                  <a:lnTo>
                    <a:pt x="1271383" y="1035154"/>
                  </a:lnTo>
                  <a:lnTo>
                    <a:pt x="1220646" y="1049069"/>
                  </a:lnTo>
                  <a:lnTo>
                    <a:pt x="1166296" y="1057485"/>
                  </a:lnTo>
                  <a:lnTo>
                    <a:pt x="1110605" y="1059922"/>
                  </a:lnTo>
                  <a:lnTo>
                    <a:pt x="1055958" y="1056400"/>
                  </a:lnTo>
                  <a:lnTo>
                    <a:pt x="1003336" y="1047208"/>
                  </a:lnTo>
                  <a:lnTo>
                    <a:pt x="953722" y="1032635"/>
                  </a:lnTo>
                  <a:lnTo>
                    <a:pt x="908095" y="1012969"/>
                  </a:lnTo>
                  <a:lnTo>
                    <a:pt x="867440" y="988499"/>
                  </a:lnTo>
                  <a:lnTo>
                    <a:pt x="832736" y="959512"/>
                  </a:lnTo>
                  <a:lnTo>
                    <a:pt x="786448" y="975288"/>
                  </a:lnTo>
                  <a:lnTo>
                    <a:pt x="737842" y="986749"/>
                  </a:lnTo>
                  <a:lnTo>
                    <a:pt x="687594" y="993829"/>
                  </a:lnTo>
                  <a:lnTo>
                    <a:pt x="636379" y="996465"/>
                  </a:lnTo>
                  <a:lnTo>
                    <a:pt x="584873" y="994591"/>
                  </a:lnTo>
                  <a:lnTo>
                    <a:pt x="533751" y="988144"/>
                  </a:lnTo>
                  <a:lnTo>
                    <a:pt x="484378" y="977237"/>
                  </a:lnTo>
                  <a:lnTo>
                    <a:pt x="438030" y="962211"/>
                  </a:lnTo>
                  <a:lnTo>
                    <a:pt x="395249" y="943343"/>
                  </a:lnTo>
                  <a:lnTo>
                    <a:pt x="356577" y="920907"/>
                  </a:lnTo>
                  <a:lnTo>
                    <a:pt x="322556" y="895177"/>
                  </a:lnTo>
                  <a:lnTo>
                    <a:pt x="293729" y="866428"/>
                  </a:lnTo>
                  <a:lnTo>
                    <a:pt x="239382" y="866189"/>
                  </a:lnTo>
                  <a:lnTo>
                    <a:pt x="187878" y="857445"/>
                  </a:lnTo>
                  <a:lnTo>
                    <a:pt x="141331" y="840945"/>
                  </a:lnTo>
                  <a:lnTo>
                    <a:pt x="101856" y="817440"/>
                  </a:lnTo>
                  <a:lnTo>
                    <a:pt x="71567" y="787678"/>
                  </a:lnTo>
                  <a:lnTo>
                    <a:pt x="50705" y="745255"/>
                  </a:lnTo>
                  <a:lnTo>
                    <a:pt x="50159" y="701631"/>
                  </a:lnTo>
                  <a:lnTo>
                    <a:pt x="69262" y="659863"/>
                  </a:lnTo>
                  <a:lnTo>
                    <a:pt x="107351" y="623014"/>
                  </a:lnTo>
                  <a:lnTo>
                    <a:pt x="53809" y="593741"/>
                  </a:lnTo>
                  <a:lnTo>
                    <a:pt x="17345" y="555795"/>
                  </a:lnTo>
                  <a:lnTo>
                    <a:pt x="0" y="512268"/>
                  </a:lnTo>
                  <a:lnTo>
                    <a:pt x="3815" y="466251"/>
                  </a:lnTo>
                  <a:lnTo>
                    <a:pt x="22433" y="431328"/>
                  </a:lnTo>
                  <a:lnTo>
                    <a:pt x="52869" y="401295"/>
                  </a:lnTo>
                  <a:lnTo>
                    <a:pt x="93186" y="377307"/>
                  </a:lnTo>
                  <a:lnTo>
                    <a:pt x="141446" y="360516"/>
                  </a:lnTo>
                  <a:lnTo>
                    <a:pt x="195712" y="352075"/>
                  </a:lnTo>
                  <a:lnTo>
                    <a:pt x="197549" y="348774"/>
                  </a:lnTo>
                  <a:close/>
                </a:path>
                <a:path w="2183129" h="1060450">
                  <a:moveTo>
                    <a:pt x="107374" y="623008"/>
                  </a:moveTo>
                  <a:lnTo>
                    <a:pt x="137379" y="632733"/>
                  </a:lnTo>
                  <a:lnTo>
                    <a:pt x="169071" y="639291"/>
                  </a:lnTo>
                  <a:lnTo>
                    <a:pt x="201889" y="642596"/>
                  </a:lnTo>
                  <a:lnTo>
                    <a:pt x="235271" y="642561"/>
                  </a:lnTo>
                </a:path>
                <a:path w="2183129" h="1060450">
                  <a:moveTo>
                    <a:pt x="293732" y="866428"/>
                  </a:moveTo>
                  <a:lnTo>
                    <a:pt x="308049" y="865003"/>
                  </a:lnTo>
                  <a:lnTo>
                    <a:pt x="322178" y="862963"/>
                  </a:lnTo>
                  <a:lnTo>
                    <a:pt x="336073" y="860316"/>
                  </a:lnTo>
                  <a:lnTo>
                    <a:pt x="349690" y="857069"/>
                  </a:lnTo>
                </a:path>
                <a:path w="2183129" h="1060450">
                  <a:moveTo>
                    <a:pt x="832713" y="959507"/>
                  </a:moveTo>
                  <a:lnTo>
                    <a:pt x="823002" y="949294"/>
                  </a:lnTo>
                  <a:lnTo>
                    <a:pt x="814134" y="938760"/>
                  </a:lnTo>
                  <a:lnTo>
                    <a:pt x="806126" y="927927"/>
                  </a:lnTo>
                  <a:lnTo>
                    <a:pt x="798996" y="916819"/>
                  </a:lnTo>
                </a:path>
              </a:pathLst>
            </a:custGeom>
            <a:ln w="30896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93495" y="1595927"/>
              <a:ext cx="4101157" cy="4695721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6931733" y="1654043"/>
              <a:ext cx="1914525" cy="842644"/>
            </a:xfrm>
            <a:custGeom>
              <a:avLst/>
              <a:gdLst/>
              <a:ahLst/>
              <a:cxnLst/>
              <a:rect l="l" t="t" r="r" b="b"/>
              <a:pathLst>
                <a:path w="1914525" h="842644">
                  <a:moveTo>
                    <a:pt x="1244880" y="842278"/>
                  </a:moveTo>
                  <a:lnTo>
                    <a:pt x="1249643" y="830757"/>
                  </a:lnTo>
                  <a:lnTo>
                    <a:pt x="1253479" y="819094"/>
                  </a:lnTo>
                  <a:lnTo>
                    <a:pt x="1256382" y="807312"/>
                  </a:lnTo>
                  <a:lnTo>
                    <a:pt x="1258343" y="795437"/>
                  </a:lnTo>
                </a:path>
                <a:path w="1914525" h="842644">
                  <a:moveTo>
                    <a:pt x="1691615" y="680113"/>
                  </a:moveTo>
                  <a:lnTo>
                    <a:pt x="1684604" y="636471"/>
                  </a:lnTo>
                  <a:lnTo>
                    <a:pt x="1663366" y="595740"/>
                  </a:lnTo>
                  <a:lnTo>
                    <a:pt x="1629216" y="559324"/>
                  </a:lnTo>
                  <a:lnTo>
                    <a:pt x="1583473" y="528626"/>
                  </a:lnTo>
                  <a:lnTo>
                    <a:pt x="1527452" y="505052"/>
                  </a:lnTo>
                </a:path>
                <a:path w="1914525" h="842644">
                  <a:moveTo>
                    <a:pt x="1914478" y="318418"/>
                  </a:moveTo>
                  <a:lnTo>
                    <a:pt x="1900599" y="336850"/>
                  </a:lnTo>
                  <a:lnTo>
                    <a:pt x="1883666" y="354045"/>
                  </a:lnTo>
                  <a:lnTo>
                    <a:pt x="1863865" y="369837"/>
                  </a:lnTo>
                  <a:lnTo>
                    <a:pt x="1841380" y="384061"/>
                  </a:lnTo>
                </a:path>
                <a:path w="1914525" h="842644">
                  <a:moveTo>
                    <a:pt x="1737763" y="75930"/>
                  </a:moveTo>
                  <a:lnTo>
                    <a:pt x="1739576" y="83628"/>
                  </a:lnTo>
                  <a:lnTo>
                    <a:pt x="1740825" y="91370"/>
                  </a:lnTo>
                  <a:lnTo>
                    <a:pt x="1741507" y="99142"/>
                  </a:lnTo>
                  <a:lnTo>
                    <a:pt x="1741622" y="106932"/>
                  </a:lnTo>
                </a:path>
                <a:path w="1914525" h="842644">
                  <a:moveTo>
                    <a:pt x="1309356" y="0"/>
                  </a:moveTo>
                  <a:lnTo>
                    <a:pt x="1298385" y="9193"/>
                  </a:lnTo>
                  <a:lnTo>
                    <a:pt x="1288463" y="18873"/>
                  </a:lnTo>
                  <a:lnTo>
                    <a:pt x="1279625" y="29000"/>
                  </a:lnTo>
                  <a:lnTo>
                    <a:pt x="1271909" y="39536"/>
                  </a:lnTo>
                </a:path>
                <a:path w="1914525" h="842644">
                  <a:moveTo>
                    <a:pt x="936891" y="23331"/>
                  </a:moveTo>
                  <a:lnTo>
                    <a:pt x="931162" y="31563"/>
                  </a:lnTo>
                  <a:lnTo>
                    <a:pt x="926220" y="40006"/>
                  </a:lnTo>
                  <a:lnTo>
                    <a:pt x="922080" y="48636"/>
                  </a:lnTo>
                  <a:lnTo>
                    <a:pt x="918754" y="57428"/>
                  </a:lnTo>
                </a:path>
                <a:path w="1914525" h="842644">
                  <a:moveTo>
                    <a:pt x="510201" y="66755"/>
                  </a:moveTo>
                  <a:lnTo>
                    <a:pt x="527725" y="74025"/>
                  </a:lnTo>
                  <a:lnTo>
                    <a:pt x="544535" y="81977"/>
                  </a:lnTo>
                  <a:lnTo>
                    <a:pt x="560585" y="90588"/>
                  </a:lnTo>
                  <a:lnTo>
                    <a:pt x="575831" y="99835"/>
                  </a:lnTo>
                </a:path>
                <a:path w="1914525" h="842644">
                  <a:moveTo>
                    <a:pt x="0" y="291676"/>
                  </a:moveTo>
                  <a:lnTo>
                    <a:pt x="2080" y="300485"/>
                  </a:lnTo>
                  <a:lnTo>
                    <a:pt x="4685" y="309228"/>
                  </a:lnTo>
                  <a:lnTo>
                    <a:pt x="7811" y="317897"/>
                  </a:lnTo>
                  <a:lnTo>
                    <a:pt x="11453" y="326481"/>
                  </a:lnTo>
                </a:path>
              </a:pathLst>
            </a:custGeom>
            <a:ln w="30896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117963" y="2018642"/>
              <a:ext cx="1243965" cy="164465"/>
            </a:xfrm>
            <a:custGeom>
              <a:avLst/>
              <a:gdLst/>
              <a:ahLst/>
              <a:cxnLst/>
              <a:rect l="l" t="t" r="r" b="b"/>
              <a:pathLst>
                <a:path w="1243965" h="164464">
                  <a:moveTo>
                    <a:pt x="71786" y="164437"/>
                  </a:moveTo>
                  <a:lnTo>
                    <a:pt x="28714" y="152552"/>
                  </a:lnTo>
                  <a:lnTo>
                    <a:pt x="4614" y="117472"/>
                  </a:lnTo>
                  <a:lnTo>
                    <a:pt x="14" y="82701"/>
                  </a:lnTo>
                  <a:lnTo>
                    <a:pt x="0" y="82460"/>
                  </a:lnTo>
                  <a:lnTo>
                    <a:pt x="9048" y="38875"/>
                  </a:lnTo>
                  <a:lnTo>
                    <a:pt x="35108" y="10020"/>
                  </a:lnTo>
                  <a:lnTo>
                    <a:pt x="75043" y="0"/>
                  </a:lnTo>
                  <a:lnTo>
                    <a:pt x="85441" y="626"/>
                  </a:lnTo>
                  <a:lnTo>
                    <a:pt x="86275" y="626"/>
                  </a:lnTo>
                  <a:lnTo>
                    <a:pt x="98359" y="2807"/>
                  </a:lnTo>
                  <a:lnTo>
                    <a:pt x="110039" y="6315"/>
                  </a:lnTo>
                  <a:lnTo>
                    <a:pt x="121734" y="11228"/>
                  </a:lnTo>
                  <a:lnTo>
                    <a:pt x="115049" y="28251"/>
                  </a:lnTo>
                  <a:lnTo>
                    <a:pt x="75043" y="28251"/>
                  </a:lnTo>
                  <a:lnTo>
                    <a:pt x="65995" y="29149"/>
                  </a:lnTo>
                  <a:lnTo>
                    <a:pt x="37491" y="59822"/>
                  </a:lnTo>
                  <a:lnTo>
                    <a:pt x="35549" y="70409"/>
                  </a:lnTo>
                  <a:lnTo>
                    <a:pt x="35523" y="70552"/>
                  </a:lnTo>
                  <a:lnTo>
                    <a:pt x="34880" y="82460"/>
                  </a:lnTo>
                  <a:lnTo>
                    <a:pt x="34867" y="82701"/>
                  </a:lnTo>
                  <a:lnTo>
                    <a:pt x="37378" y="106101"/>
                  </a:lnTo>
                  <a:lnTo>
                    <a:pt x="44911" y="122815"/>
                  </a:lnTo>
                  <a:lnTo>
                    <a:pt x="57466" y="132843"/>
                  </a:lnTo>
                  <a:lnTo>
                    <a:pt x="75043" y="136186"/>
                  </a:lnTo>
                  <a:lnTo>
                    <a:pt x="115823" y="136186"/>
                  </a:lnTo>
                  <a:lnTo>
                    <a:pt x="115823" y="156227"/>
                  </a:lnTo>
                  <a:lnTo>
                    <a:pt x="105650" y="159819"/>
                  </a:lnTo>
                  <a:lnTo>
                    <a:pt x="94920" y="162385"/>
                  </a:lnTo>
                  <a:lnTo>
                    <a:pt x="83632" y="163924"/>
                  </a:lnTo>
                  <a:lnTo>
                    <a:pt x="71786" y="164437"/>
                  </a:lnTo>
                  <a:close/>
                </a:path>
                <a:path w="1243965" h="164464">
                  <a:moveTo>
                    <a:pt x="110876" y="38875"/>
                  </a:moveTo>
                  <a:lnTo>
                    <a:pt x="104844" y="35978"/>
                  </a:lnTo>
                  <a:lnTo>
                    <a:pt x="98811" y="33483"/>
                  </a:lnTo>
                  <a:lnTo>
                    <a:pt x="86746" y="29297"/>
                  </a:lnTo>
                  <a:lnTo>
                    <a:pt x="80834" y="28251"/>
                  </a:lnTo>
                  <a:lnTo>
                    <a:pt x="115049" y="28251"/>
                  </a:lnTo>
                  <a:lnTo>
                    <a:pt x="110876" y="38875"/>
                  </a:lnTo>
                  <a:close/>
                </a:path>
                <a:path w="1243965" h="164464">
                  <a:moveTo>
                    <a:pt x="115823" y="136186"/>
                  </a:moveTo>
                  <a:lnTo>
                    <a:pt x="75043" y="136186"/>
                  </a:lnTo>
                  <a:lnTo>
                    <a:pt x="83881" y="135665"/>
                  </a:lnTo>
                  <a:lnTo>
                    <a:pt x="93623" y="134103"/>
                  </a:lnTo>
                  <a:lnTo>
                    <a:pt x="104270" y="131500"/>
                  </a:lnTo>
                  <a:lnTo>
                    <a:pt x="115823" y="127855"/>
                  </a:lnTo>
                  <a:lnTo>
                    <a:pt x="115823" y="136186"/>
                  </a:lnTo>
                  <a:close/>
                </a:path>
                <a:path w="1243965" h="164464">
                  <a:moveTo>
                    <a:pt x="200282" y="164437"/>
                  </a:moveTo>
                  <a:lnTo>
                    <a:pt x="162843" y="152432"/>
                  </a:lnTo>
                  <a:lnTo>
                    <a:pt x="143094" y="118951"/>
                  </a:lnTo>
                  <a:lnTo>
                    <a:pt x="141284" y="100932"/>
                  </a:lnTo>
                  <a:lnTo>
                    <a:pt x="142265" y="86746"/>
                  </a:lnTo>
                  <a:lnTo>
                    <a:pt x="165595" y="47040"/>
                  </a:lnTo>
                  <a:lnTo>
                    <a:pt x="200885" y="37668"/>
                  </a:lnTo>
                  <a:lnTo>
                    <a:pt x="209428" y="38151"/>
                  </a:lnTo>
                  <a:lnTo>
                    <a:pt x="243836" y="54691"/>
                  </a:lnTo>
                  <a:lnTo>
                    <a:pt x="250996" y="64591"/>
                  </a:lnTo>
                  <a:lnTo>
                    <a:pt x="191595" y="64591"/>
                  </a:lnTo>
                  <a:lnTo>
                    <a:pt x="185160" y="67610"/>
                  </a:lnTo>
                  <a:lnTo>
                    <a:pt x="181219" y="73646"/>
                  </a:lnTo>
                  <a:lnTo>
                    <a:pt x="178633" y="78702"/>
                  </a:lnTo>
                  <a:lnTo>
                    <a:pt x="176785" y="84935"/>
                  </a:lnTo>
                  <a:lnTo>
                    <a:pt x="175790" y="91590"/>
                  </a:lnTo>
                  <a:lnTo>
                    <a:pt x="175677" y="92345"/>
                  </a:lnTo>
                  <a:lnTo>
                    <a:pt x="175307" y="100932"/>
                  </a:lnTo>
                  <a:lnTo>
                    <a:pt x="175677" y="109436"/>
                  </a:lnTo>
                  <a:lnTo>
                    <a:pt x="176785" y="116838"/>
                  </a:lnTo>
                  <a:lnTo>
                    <a:pt x="178633" y="123139"/>
                  </a:lnTo>
                  <a:lnTo>
                    <a:pt x="181219" y="128338"/>
                  </a:lnTo>
                  <a:lnTo>
                    <a:pt x="185241" y="134536"/>
                  </a:lnTo>
                  <a:lnTo>
                    <a:pt x="191716" y="137634"/>
                  </a:lnTo>
                  <a:lnTo>
                    <a:pt x="251338" y="137634"/>
                  </a:lnTo>
                  <a:lnTo>
                    <a:pt x="250992" y="138397"/>
                  </a:lnTo>
                  <a:lnTo>
                    <a:pt x="244077" y="147655"/>
                  </a:lnTo>
                  <a:lnTo>
                    <a:pt x="235458" y="154997"/>
                  </a:lnTo>
                  <a:lnTo>
                    <a:pt x="225286" y="160242"/>
                  </a:lnTo>
                  <a:lnTo>
                    <a:pt x="213561" y="163388"/>
                  </a:lnTo>
                  <a:lnTo>
                    <a:pt x="200282" y="164437"/>
                  </a:lnTo>
                  <a:close/>
                </a:path>
                <a:path w="1243965" h="164464">
                  <a:moveTo>
                    <a:pt x="251338" y="137634"/>
                  </a:moveTo>
                  <a:lnTo>
                    <a:pt x="209572" y="137634"/>
                  </a:lnTo>
                  <a:lnTo>
                    <a:pt x="215991" y="134536"/>
                  </a:lnTo>
                  <a:lnTo>
                    <a:pt x="219887" y="128338"/>
                  </a:lnTo>
                  <a:lnTo>
                    <a:pt x="225739" y="100932"/>
                  </a:lnTo>
                  <a:lnTo>
                    <a:pt x="225362" y="92345"/>
                  </a:lnTo>
                  <a:lnTo>
                    <a:pt x="209451" y="64591"/>
                  </a:lnTo>
                  <a:lnTo>
                    <a:pt x="250996" y="64591"/>
                  </a:lnTo>
                  <a:lnTo>
                    <a:pt x="259882" y="100932"/>
                  </a:lnTo>
                  <a:lnTo>
                    <a:pt x="258895" y="115035"/>
                  </a:lnTo>
                  <a:lnTo>
                    <a:pt x="256037" y="127078"/>
                  </a:lnTo>
                  <a:lnTo>
                    <a:pt x="255931" y="127523"/>
                  </a:lnTo>
                  <a:lnTo>
                    <a:pt x="251338" y="137634"/>
                  </a:lnTo>
                  <a:close/>
                </a:path>
                <a:path w="1243965" h="164464">
                  <a:moveTo>
                    <a:pt x="395463" y="55536"/>
                  </a:moveTo>
                  <a:lnTo>
                    <a:pt x="320825" y="55536"/>
                  </a:lnTo>
                  <a:lnTo>
                    <a:pt x="324525" y="49661"/>
                  </a:lnTo>
                  <a:lnTo>
                    <a:pt x="329633" y="45234"/>
                  </a:lnTo>
                  <a:lnTo>
                    <a:pt x="336148" y="42256"/>
                  </a:lnTo>
                  <a:lnTo>
                    <a:pt x="342663" y="39197"/>
                  </a:lnTo>
                  <a:lnTo>
                    <a:pt x="350063" y="37668"/>
                  </a:lnTo>
                  <a:lnTo>
                    <a:pt x="358347" y="37668"/>
                  </a:lnTo>
                  <a:lnTo>
                    <a:pt x="368376" y="38392"/>
                  </a:lnTo>
                  <a:lnTo>
                    <a:pt x="377108" y="40566"/>
                  </a:lnTo>
                  <a:lnTo>
                    <a:pt x="384543" y="44188"/>
                  </a:lnTo>
                  <a:lnTo>
                    <a:pt x="390681" y="49258"/>
                  </a:lnTo>
                  <a:lnTo>
                    <a:pt x="395463" y="55536"/>
                  </a:lnTo>
                  <a:close/>
                </a:path>
                <a:path w="1243965" h="164464">
                  <a:moveTo>
                    <a:pt x="322273" y="162264"/>
                  </a:moveTo>
                  <a:lnTo>
                    <a:pt x="288974" y="162264"/>
                  </a:lnTo>
                  <a:lnTo>
                    <a:pt x="288974" y="39962"/>
                  </a:lnTo>
                  <a:lnTo>
                    <a:pt x="314431" y="39962"/>
                  </a:lnTo>
                  <a:lnTo>
                    <a:pt x="318895" y="55536"/>
                  </a:lnTo>
                  <a:lnTo>
                    <a:pt x="395493" y="55536"/>
                  </a:lnTo>
                  <a:lnTo>
                    <a:pt x="399006" y="63293"/>
                  </a:lnTo>
                  <a:lnTo>
                    <a:pt x="399252" y="64350"/>
                  </a:lnTo>
                  <a:lnTo>
                    <a:pt x="339486" y="64350"/>
                  </a:lnTo>
                  <a:lnTo>
                    <a:pt x="332729" y="67489"/>
                  </a:lnTo>
                  <a:lnTo>
                    <a:pt x="322273" y="104675"/>
                  </a:lnTo>
                  <a:lnTo>
                    <a:pt x="322273" y="162264"/>
                  </a:lnTo>
                  <a:close/>
                </a:path>
                <a:path w="1243965" h="164464">
                  <a:moveTo>
                    <a:pt x="401781" y="162264"/>
                  </a:moveTo>
                  <a:lnTo>
                    <a:pt x="368482" y="162264"/>
                  </a:lnTo>
                  <a:lnTo>
                    <a:pt x="368482" y="82017"/>
                  </a:lnTo>
                  <a:lnTo>
                    <a:pt x="366913" y="75417"/>
                  </a:lnTo>
                  <a:lnTo>
                    <a:pt x="360640" y="66563"/>
                  </a:lnTo>
                  <a:lnTo>
                    <a:pt x="355653" y="64350"/>
                  </a:lnTo>
                  <a:lnTo>
                    <a:pt x="399252" y="64350"/>
                  </a:lnTo>
                  <a:lnTo>
                    <a:pt x="401087" y="72235"/>
                  </a:lnTo>
                  <a:lnTo>
                    <a:pt x="401751" y="82017"/>
                  </a:lnTo>
                  <a:lnTo>
                    <a:pt x="401781" y="162264"/>
                  </a:lnTo>
                  <a:close/>
                </a:path>
                <a:path w="1243965" h="164464">
                  <a:moveTo>
                    <a:pt x="520608" y="140049"/>
                  </a:moveTo>
                  <a:lnTo>
                    <a:pt x="484138" y="140049"/>
                  </a:lnTo>
                  <a:lnTo>
                    <a:pt x="490170" y="136548"/>
                  </a:lnTo>
                  <a:lnTo>
                    <a:pt x="490170" y="126889"/>
                  </a:lnTo>
                  <a:lnTo>
                    <a:pt x="454337" y="106405"/>
                  </a:lnTo>
                  <a:lnTo>
                    <a:pt x="447420" y="102743"/>
                  </a:lnTo>
                  <a:lnTo>
                    <a:pt x="438573" y="95982"/>
                  </a:lnTo>
                  <a:lnTo>
                    <a:pt x="435355" y="92118"/>
                  </a:lnTo>
                  <a:lnTo>
                    <a:pt x="431334" y="83426"/>
                  </a:lnTo>
                  <a:lnTo>
                    <a:pt x="430328" y="78113"/>
                  </a:lnTo>
                  <a:lnTo>
                    <a:pt x="430378" y="71352"/>
                  </a:lnTo>
                  <a:lnTo>
                    <a:pt x="458289" y="39902"/>
                  </a:lnTo>
                  <a:lnTo>
                    <a:pt x="478829" y="37668"/>
                  </a:lnTo>
                  <a:lnTo>
                    <a:pt x="488971" y="38226"/>
                  </a:lnTo>
                  <a:lnTo>
                    <a:pt x="489523" y="38226"/>
                  </a:lnTo>
                  <a:lnTo>
                    <a:pt x="500606" y="40083"/>
                  </a:lnTo>
                  <a:lnTo>
                    <a:pt x="511269" y="43101"/>
                  </a:lnTo>
                  <a:lnTo>
                    <a:pt x="521780" y="47327"/>
                  </a:lnTo>
                  <a:lnTo>
                    <a:pt x="515490" y="62418"/>
                  </a:lnTo>
                  <a:lnTo>
                    <a:pt x="468413" y="62418"/>
                  </a:lnTo>
                  <a:lnTo>
                    <a:pt x="463730" y="64954"/>
                  </a:lnTo>
                  <a:lnTo>
                    <a:pt x="463507" y="64954"/>
                  </a:lnTo>
                  <a:lnTo>
                    <a:pt x="463507" y="73365"/>
                  </a:lnTo>
                  <a:lnTo>
                    <a:pt x="498656" y="91756"/>
                  </a:lnTo>
                  <a:lnTo>
                    <a:pt x="505653" y="95378"/>
                  </a:lnTo>
                  <a:lnTo>
                    <a:pt x="510077" y="98759"/>
                  </a:lnTo>
                  <a:lnTo>
                    <a:pt x="514501" y="102059"/>
                  </a:lnTo>
                  <a:lnTo>
                    <a:pt x="517758" y="105922"/>
                  </a:lnTo>
                  <a:lnTo>
                    <a:pt x="519850" y="110349"/>
                  </a:lnTo>
                  <a:lnTo>
                    <a:pt x="522022" y="114695"/>
                  </a:lnTo>
                  <a:lnTo>
                    <a:pt x="523065" y="119686"/>
                  </a:lnTo>
                  <a:lnTo>
                    <a:pt x="523018" y="126889"/>
                  </a:lnTo>
                  <a:lnTo>
                    <a:pt x="522285" y="134782"/>
                  </a:lnTo>
                  <a:lnTo>
                    <a:pt x="520608" y="140049"/>
                  </a:lnTo>
                  <a:close/>
                </a:path>
                <a:path w="1243965" h="164464">
                  <a:moveTo>
                    <a:pt x="511766" y="71352"/>
                  </a:moveTo>
                  <a:lnTo>
                    <a:pt x="505653" y="68696"/>
                  </a:lnTo>
                  <a:lnTo>
                    <a:pt x="499902" y="66563"/>
                  </a:lnTo>
                  <a:lnTo>
                    <a:pt x="494514" y="64954"/>
                  </a:lnTo>
                  <a:lnTo>
                    <a:pt x="489205" y="63263"/>
                  </a:lnTo>
                  <a:lnTo>
                    <a:pt x="483776" y="62418"/>
                  </a:lnTo>
                  <a:lnTo>
                    <a:pt x="515490" y="62418"/>
                  </a:lnTo>
                  <a:lnTo>
                    <a:pt x="511766" y="71352"/>
                  </a:lnTo>
                  <a:close/>
                </a:path>
                <a:path w="1243965" h="164464">
                  <a:moveTo>
                    <a:pt x="470987" y="164437"/>
                  </a:moveTo>
                  <a:lnTo>
                    <a:pt x="462059" y="164437"/>
                  </a:lnTo>
                  <a:lnTo>
                    <a:pt x="454419" y="163826"/>
                  </a:lnTo>
                  <a:lnTo>
                    <a:pt x="441911" y="161419"/>
                  </a:lnTo>
                  <a:lnTo>
                    <a:pt x="436039" y="159648"/>
                  </a:lnTo>
                  <a:lnTo>
                    <a:pt x="430570" y="157314"/>
                  </a:lnTo>
                  <a:lnTo>
                    <a:pt x="430570" y="129787"/>
                  </a:lnTo>
                  <a:lnTo>
                    <a:pt x="436763" y="132684"/>
                  </a:lnTo>
                  <a:lnTo>
                    <a:pt x="443720" y="135139"/>
                  </a:lnTo>
                  <a:lnTo>
                    <a:pt x="451442" y="137152"/>
                  </a:lnTo>
                  <a:lnTo>
                    <a:pt x="459244" y="139083"/>
                  </a:lnTo>
                  <a:lnTo>
                    <a:pt x="466121" y="140049"/>
                  </a:lnTo>
                  <a:lnTo>
                    <a:pt x="520608" y="140049"/>
                  </a:lnTo>
                  <a:lnTo>
                    <a:pt x="519820" y="142524"/>
                  </a:lnTo>
                  <a:lnTo>
                    <a:pt x="483150" y="163826"/>
                  </a:lnTo>
                  <a:lnTo>
                    <a:pt x="470987" y="164437"/>
                  </a:lnTo>
                  <a:close/>
                </a:path>
                <a:path w="1243965" h="164464">
                  <a:moveTo>
                    <a:pt x="601529" y="164437"/>
                  </a:moveTo>
                  <a:lnTo>
                    <a:pt x="593084" y="164437"/>
                  </a:lnTo>
                  <a:lnTo>
                    <a:pt x="583002" y="163720"/>
                  </a:lnTo>
                  <a:lnTo>
                    <a:pt x="552486" y="138842"/>
                  </a:lnTo>
                  <a:lnTo>
                    <a:pt x="549771" y="39962"/>
                  </a:lnTo>
                  <a:lnTo>
                    <a:pt x="583070" y="39962"/>
                  </a:lnTo>
                  <a:lnTo>
                    <a:pt x="583070" y="120209"/>
                  </a:lnTo>
                  <a:lnTo>
                    <a:pt x="584639" y="126809"/>
                  </a:lnTo>
                  <a:lnTo>
                    <a:pt x="590912" y="135662"/>
                  </a:lnTo>
                  <a:lnTo>
                    <a:pt x="595899" y="137876"/>
                  </a:lnTo>
                  <a:lnTo>
                    <a:pt x="662578" y="137876"/>
                  </a:lnTo>
                  <a:lnTo>
                    <a:pt x="662578" y="146538"/>
                  </a:lnTo>
                  <a:lnTo>
                    <a:pt x="630745" y="146538"/>
                  </a:lnTo>
                  <a:lnTo>
                    <a:pt x="627187" y="152283"/>
                  </a:lnTo>
                  <a:lnTo>
                    <a:pt x="622120" y="156710"/>
                  </a:lnTo>
                  <a:lnTo>
                    <a:pt x="609010" y="162908"/>
                  </a:lnTo>
                  <a:lnTo>
                    <a:pt x="601529" y="164437"/>
                  </a:lnTo>
                  <a:close/>
                </a:path>
                <a:path w="1243965" h="164464">
                  <a:moveTo>
                    <a:pt x="662578" y="137876"/>
                  </a:moveTo>
                  <a:lnTo>
                    <a:pt x="612066" y="137876"/>
                  </a:lnTo>
                  <a:lnTo>
                    <a:pt x="618782" y="134777"/>
                  </a:lnTo>
                  <a:lnTo>
                    <a:pt x="622884" y="128580"/>
                  </a:lnTo>
                  <a:lnTo>
                    <a:pt x="625629" y="123101"/>
                  </a:lnTo>
                  <a:lnTo>
                    <a:pt x="627590" y="116084"/>
                  </a:lnTo>
                  <a:lnTo>
                    <a:pt x="628766" y="107527"/>
                  </a:lnTo>
                  <a:lnTo>
                    <a:pt x="629158" y="97431"/>
                  </a:lnTo>
                  <a:lnTo>
                    <a:pt x="629158" y="39962"/>
                  </a:lnTo>
                  <a:lnTo>
                    <a:pt x="662578" y="39962"/>
                  </a:lnTo>
                  <a:lnTo>
                    <a:pt x="662578" y="137876"/>
                  </a:lnTo>
                  <a:close/>
                </a:path>
                <a:path w="1243965" h="164464">
                  <a:moveTo>
                    <a:pt x="662578" y="162264"/>
                  </a:moveTo>
                  <a:lnTo>
                    <a:pt x="637000" y="162264"/>
                  </a:lnTo>
                  <a:lnTo>
                    <a:pt x="632528" y="146538"/>
                  </a:lnTo>
                  <a:lnTo>
                    <a:pt x="662578" y="146538"/>
                  </a:lnTo>
                  <a:lnTo>
                    <a:pt x="662578" y="162264"/>
                  </a:lnTo>
                  <a:close/>
                </a:path>
                <a:path w="1243965" h="164464">
                  <a:moveTo>
                    <a:pt x="803691" y="55536"/>
                  </a:moveTo>
                  <a:lnTo>
                    <a:pt x="731060" y="55536"/>
                  </a:lnTo>
                  <a:lnTo>
                    <a:pt x="734446" y="49902"/>
                  </a:lnTo>
                  <a:lnTo>
                    <a:pt x="736829" y="47719"/>
                  </a:lnTo>
                  <a:lnTo>
                    <a:pt x="739341" y="45516"/>
                  </a:lnTo>
                  <a:lnTo>
                    <a:pt x="745297" y="42497"/>
                  </a:lnTo>
                  <a:lnTo>
                    <a:pt x="750174" y="39962"/>
                  </a:lnTo>
                  <a:lnTo>
                    <a:pt x="751667" y="39238"/>
                  </a:lnTo>
                  <a:lnTo>
                    <a:pt x="758568" y="37668"/>
                  </a:lnTo>
                  <a:lnTo>
                    <a:pt x="766531" y="37668"/>
                  </a:lnTo>
                  <a:lnTo>
                    <a:pt x="779169" y="38785"/>
                  </a:lnTo>
                  <a:lnTo>
                    <a:pt x="789575" y="42135"/>
                  </a:lnTo>
                  <a:lnTo>
                    <a:pt x="797749" y="47719"/>
                  </a:lnTo>
                  <a:lnTo>
                    <a:pt x="803691" y="55536"/>
                  </a:lnTo>
                  <a:close/>
                </a:path>
                <a:path w="1243965" h="164464">
                  <a:moveTo>
                    <a:pt x="879335" y="55536"/>
                  </a:moveTo>
                  <a:lnTo>
                    <a:pt x="806707" y="55536"/>
                  </a:lnTo>
                  <a:lnTo>
                    <a:pt x="810005" y="49902"/>
                  </a:lnTo>
                  <a:lnTo>
                    <a:pt x="814831" y="45516"/>
                  </a:lnTo>
                  <a:lnTo>
                    <a:pt x="827539" y="39238"/>
                  </a:lnTo>
                  <a:lnTo>
                    <a:pt x="834738" y="37668"/>
                  </a:lnTo>
                  <a:lnTo>
                    <a:pt x="842781" y="37668"/>
                  </a:lnTo>
                  <a:lnTo>
                    <a:pt x="878848" y="54412"/>
                  </a:lnTo>
                  <a:lnTo>
                    <a:pt x="879335" y="55536"/>
                  </a:lnTo>
                  <a:close/>
                </a:path>
                <a:path w="1243965" h="164464">
                  <a:moveTo>
                    <a:pt x="732508" y="162264"/>
                  </a:moveTo>
                  <a:lnTo>
                    <a:pt x="699209" y="162264"/>
                  </a:lnTo>
                  <a:lnTo>
                    <a:pt x="699209" y="39962"/>
                  </a:lnTo>
                  <a:lnTo>
                    <a:pt x="724666" y="39962"/>
                  </a:lnTo>
                  <a:lnTo>
                    <a:pt x="729130" y="55536"/>
                  </a:lnTo>
                  <a:lnTo>
                    <a:pt x="879335" y="55536"/>
                  </a:lnTo>
                  <a:lnTo>
                    <a:pt x="882203" y="62146"/>
                  </a:lnTo>
                  <a:lnTo>
                    <a:pt x="882678" y="64350"/>
                  </a:lnTo>
                  <a:lnTo>
                    <a:pt x="748393" y="64350"/>
                  </a:lnTo>
                  <a:lnTo>
                    <a:pt x="742160" y="67489"/>
                  </a:lnTo>
                  <a:lnTo>
                    <a:pt x="732508" y="104675"/>
                  </a:lnTo>
                  <a:lnTo>
                    <a:pt x="732508" y="162264"/>
                  </a:lnTo>
                  <a:close/>
                </a:path>
                <a:path w="1243965" h="164464">
                  <a:moveTo>
                    <a:pt x="808637" y="162264"/>
                  </a:moveTo>
                  <a:lnTo>
                    <a:pt x="775338" y="162264"/>
                  </a:lnTo>
                  <a:lnTo>
                    <a:pt x="775338" y="82017"/>
                  </a:lnTo>
                  <a:lnTo>
                    <a:pt x="773850" y="75417"/>
                  </a:lnTo>
                  <a:lnTo>
                    <a:pt x="767898" y="66563"/>
                  </a:lnTo>
                  <a:lnTo>
                    <a:pt x="763273" y="64350"/>
                  </a:lnTo>
                  <a:lnTo>
                    <a:pt x="824885" y="64350"/>
                  </a:lnTo>
                  <a:lnTo>
                    <a:pt x="808637" y="100932"/>
                  </a:lnTo>
                  <a:lnTo>
                    <a:pt x="808637" y="162264"/>
                  </a:lnTo>
                  <a:close/>
                </a:path>
                <a:path w="1243965" h="164464">
                  <a:moveTo>
                    <a:pt x="884888" y="162264"/>
                  </a:moveTo>
                  <a:lnTo>
                    <a:pt x="851468" y="162264"/>
                  </a:lnTo>
                  <a:lnTo>
                    <a:pt x="851468" y="82017"/>
                  </a:lnTo>
                  <a:lnTo>
                    <a:pt x="849980" y="75417"/>
                  </a:lnTo>
                  <a:lnTo>
                    <a:pt x="844028" y="66563"/>
                  </a:lnTo>
                  <a:lnTo>
                    <a:pt x="839363" y="64350"/>
                  </a:lnTo>
                  <a:lnTo>
                    <a:pt x="882678" y="64350"/>
                  </a:lnTo>
                  <a:lnTo>
                    <a:pt x="884216" y="71496"/>
                  </a:lnTo>
                  <a:lnTo>
                    <a:pt x="884860" y="82017"/>
                  </a:lnTo>
                  <a:lnTo>
                    <a:pt x="884888" y="162264"/>
                  </a:lnTo>
                  <a:close/>
                </a:path>
                <a:path w="1243965" h="164464">
                  <a:moveTo>
                    <a:pt x="986445" y="164437"/>
                  </a:moveTo>
                  <a:lnTo>
                    <a:pt x="976954" y="164437"/>
                  </a:lnTo>
                  <a:lnTo>
                    <a:pt x="962981" y="163418"/>
                  </a:lnTo>
                  <a:lnTo>
                    <a:pt x="923461" y="139144"/>
                  </a:lnTo>
                  <a:lnTo>
                    <a:pt x="914096" y="102018"/>
                  </a:lnTo>
                  <a:lnTo>
                    <a:pt x="915053" y="87500"/>
                  </a:lnTo>
                  <a:lnTo>
                    <a:pt x="937871" y="47108"/>
                  </a:lnTo>
                  <a:lnTo>
                    <a:pt x="972007" y="37668"/>
                  </a:lnTo>
                  <a:lnTo>
                    <a:pt x="984253" y="38589"/>
                  </a:lnTo>
                  <a:lnTo>
                    <a:pt x="1018638" y="60471"/>
                  </a:lnTo>
                  <a:lnTo>
                    <a:pt x="1019048" y="61332"/>
                  </a:lnTo>
                  <a:lnTo>
                    <a:pt x="965170" y="61332"/>
                  </a:lnTo>
                  <a:lnTo>
                    <a:pt x="959620" y="63585"/>
                  </a:lnTo>
                  <a:lnTo>
                    <a:pt x="951577" y="72600"/>
                  </a:lnTo>
                  <a:lnTo>
                    <a:pt x="949285" y="78958"/>
                  </a:lnTo>
                  <a:lnTo>
                    <a:pt x="948722" y="87168"/>
                  </a:lnTo>
                  <a:lnTo>
                    <a:pt x="1026339" y="87168"/>
                  </a:lnTo>
                  <a:lnTo>
                    <a:pt x="1026782" y="93205"/>
                  </a:lnTo>
                  <a:lnTo>
                    <a:pt x="1026782" y="109383"/>
                  </a:lnTo>
                  <a:lnTo>
                    <a:pt x="947877" y="109383"/>
                  </a:lnTo>
                  <a:lnTo>
                    <a:pt x="948161" y="116084"/>
                  </a:lnTo>
                  <a:lnTo>
                    <a:pt x="948279" y="118881"/>
                  </a:lnTo>
                  <a:lnTo>
                    <a:pt x="951094" y="126286"/>
                  </a:lnTo>
                  <a:lnTo>
                    <a:pt x="961551" y="136910"/>
                  </a:lnTo>
                  <a:lnTo>
                    <a:pt x="968911" y="139566"/>
                  </a:lnTo>
                  <a:lnTo>
                    <a:pt x="1019905" y="139566"/>
                  </a:lnTo>
                  <a:lnTo>
                    <a:pt x="1019905" y="155865"/>
                  </a:lnTo>
                  <a:lnTo>
                    <a:pt x="1014033" y="158763"/>
                  </a:lnTo>
                  <a:lnTo>
                    <a:pt x="1007760" y="160896"/>
                  </a:lnTo>
                  <a:lnTo>
                    <a:pt x="1001083" y="162264"/>
                  </a:lnTo>
                  <a:lnTo>
                    <a:pt x="994488" y="163713"/>
                  </a:lnTo>
                  <a:lnTo>
                    <a:pt x="986445" y="164437"/>
                  </a:lnTo>
                  <a:close/>
                </a:path>
                <a:path w="1243965" h="164464">
                  <a:moveTo>
                    <a:pt x="1026339" y="87168"/>
                  </a:moveTo>
                  <a:lnTo>
                    <a:pt x="995534" y="87168"/>
                  </a:lnTo>
                  <a:lnTo>
                    <a:pt x="995410" y="80875"/>
                  </a:lnTo>
                  <a:lnTo>
                    <a:pt x="995373" y="78958"/>
                  </a:lnTo>
                  <a:lnTo>
                    <a:pt x="993201" y="72600"/>
                  </a:lnTo>
                  <a:lnTo>
                    <a:pt x="989019" y="68093"/>
                  </a:lnTo>
                  <a:lnTo>
                    <a:pt x="985036" y="63716"/>
                  </a:lnTo>
                  <a:lnTo>
                    <a:pt x="984917" y="63585"/>
                  </a:lnTo>
                  <a:lnTo>
                    <a:pt x="979326" y="61332"/>
                  </a:lnTo>
                  <a:lnTo>
                    <a:pt x="1019048" y="61332"/>
                  </a:lnTo>
                  <a:lnTo>
                    <a:pt x="1023162" y="69964"/>
                  </a:lnTo>
                  <a:lnTo>
                    <a:pt x="1025877" y="80875"/>
                  </a:lnTo>
                  <a:lnTo>
                    <a:pt x="1026339" y="87168"/>
                  </a:lnTo>
                  <a:close/>
                </a:path>
                <a:path w="1243965" h="164464">
                  <a:moveTo>
                    <a:pt x="1019905" y="139566"/>
                  </a:moveTo>
                  <a:lnTo>
                    <a:pt x="985801" y="139566"/>
                  </a:lnTo>
                  <a:lnTo>
                    <a:pt x="992759" y="138802"/>
                  </a:lnTo>
                  <a:lnTo>
                    <a:pt x="1005869" y="135743"/>
                  </a:lnTo>
                  <a:lnTo>
                    <a:pt x="1012746" y="133328"/>
                  </a:lnTo>
                  <a:lnTo>
                    <a:pt x="1019905" y="130028"/>
                  </a:lnTo>
                  <a:lnTo>
                    <a:pt x="1019905" y="139566"/>
                  </a:lnTo>
                  <a:close/>
                </a:path>
                <a:path w="1243965" h="164464">
                  <a:moveTo>
                    <a:pt x="1133109" y="60486"/>
                  </a:moveTo>
                  <a:lnTo>
                    <a:pt x="1087223" y="60486"/>
                  </a:lnTo>
                  <a:lnTo>
                    <a:pt x="1091004" y="53645"/>
                  </a:lnTo>
                  <a:lnTo>
                    <a:pt x="1096111" y="48131"/>
                  </a:lnTo>
                  <a:lnTo>
                    <a:pt x="1108981" y="39761"/>
                  </a:lnTo>
                  <a:lnTo>
                    <a:pt x="1116018" y="37668"/>
                  </a:lnTo>
                  <a:lnTo>
                    <a:pt x="1128164" y="37668"/>
                  </a:lnTo>
                  <a:lnTo>
                    <a:pt x="1131904" y="37990"/>
                  </a:lnTo>
                  <a:lnTo>
                    <a:pt x="1134880" y="38634"/>
                  </a:lnTo>
                  <a:lnTo>
                    <a:pt x="1133109" y="60486"/>
                  </a:lnTo>
                  <a:close/>
                </a:path>
                <a:path w="1243965" h="164464">
                  <a:moveTo>
                    <a:pt x="1088671" y="162264"/>
                  </a:moveTo>
                  <a:lnTo>
                    <a:pt x="1055372" y="162264"/>
                  </a:lnTo>
                  <a:lnTo>
                    <a:pt x="1055372" y="39962"/>
                  </a:lnTo>
                  <a:lnTo>
                    <a:pt x="1080588" y="39962"/>
                  </a:lnTo>
                  <a:lnTo>
                    <a:pt x="1085534" y="60486"/>
                  </a:lnTo>
                  <a:lnTo>
                    <a:pt x="1133109" y="60486"/>
                  </a:lnTo>
                  <a:lnTo>
                    <a:pt x="1132434" y="68817"/>
                  </a:lnTo>
                  <a:lnTo>
                    <a:pt x="1122453" y="68817"/>
                  </a:lnTo>
                  <a:lnTo>
                    <a:pt x="1114927" y="69330"/>
                  </a:lnTo>
                  <a:lnTo>
                    <a:pt x="1088671" y="90146"/>
                  </a:lnTo>
                  <a:lnTo>
                    <a:pt x="1088671" y="162264"/>
                  </a:lnTo>
                  <a:close/>
                </a:path>
                <a:path w="1243965" h="164464">
                  <a:moveTo>
                    <a:pt x="1132346" y="69904"/>
                  </a:moveTo>
                  <a:lnTo>
                    <a:pt x="1129612" y="69179"/>
                  </a:lnTo>
                  <a:lnTo>
                    <a:pt x="1126314" y="68817"/>
                  </a:lnTo>
                  <a:lnTo>
                    <a:pt x="1132434" y="68817"/>
                  </a:lnTo>
                  <a:lnTo>
                    <a:pt x="1132346" y="69904"/>
                  </a:lnTo>
                  <a:close/>
                </a:path>
                <a:path w="1243965" h="164464">
                  <a:moveTo>
                    <a:pt x="1241007" y="140049"/>
                  </a:moveTo>
                  <a:lnTo>
                    <a:pt x="1204536" y="140049"/>
                  </a:lnTo>
                  <a:lnTo>
                    <a:pt x="1210569" y="136548"/>
                  </a:lnTo>
                  <a:lnTo>
                    <a:pt x="1210569" y="126889"/>
                  </a:lnTo>
                  <a:lnTo>
                    <a:pt x="1174736" y="106405"/>
                  </a:lnTo>
                  <a:lnTo>
                    <a:pt x="1167819" y="102743"/>
                  </a:lnTo>
                  <a:lnTo>
                    <a:pt x="1158971" y="95982"/>
                  </a:lnTo>
                  <a:lnTo>
                    <a:pt x="1155754" y="92118"/>
                  </a:lnTo>
                  <a:lnTo>
                    <a:pt x="1151732" y="83426"/>
                  </a:lnTo>
                  <a:lnTo>
                    <a:pt x="1150727" y="78113"/>
                  </a:lnTo>
                  <a:lnTo>
                    <a:pt x="1150776" y="71352"/>
                  </a:lnTo>
                  <a:lnTo>
                    <a:pt x="1151431" y="64954"/>
                  </a:lnTo>
                  <a:lnTo>
                    <a:pt x="1151519" y="64101"/>
                  </a:lnTo>
                  <a:lnTo>
                    <a:pt x="1188301" y="38226"/>
                  </a:lnTo>
                  <a:lnTo>
                    <a:pt x="1199228" y="37668"/>
                  </a:lnTo>
                  <a:lnTo>
                    <a:pt x="1209369" y="38226"/>
                  </a:lnTo>
                  <a:lnTo>
                    <a:pt x="1209921" y="38226"/>
                  </a:lnTo>
                  <a:lnTo>
                    <a:pt x="1221005" y="40083"/>
                  </a:lnTo>
                  <a:lnTo>
                    <a:pt x="1231667" y="43101"/>
                  </a:lnTo>
                  <a:lnTo>
                    <a:pt x="1242179" y="47327"/>
                  </a:lnTo>
                  <a:lnTo>
                    <a:pt x="1235889" y="62418"/>
                  </a:lnTo>
                  <a:lnTo>
                    <a:pt x="1188812" y="62418"/>
                  </a:lnTo>
                  <a:lnTo>
                    <a:pt x="1184128" y="64954"/>
                  </a:lnTo>
                  <a:lnTo>
                    <a:pt x="1183905" y="64954"/>
                  </a:lnTo>
                  <a:lnTo>
                    <a:pt x="1183905" y="73365"/>
                  </a:lnTo>
                  <a:lnTo>
                    <a:pt x="1219055" y="91756"/>
                  </a:lnTo>
                  <a:lnTo>
                    <a:pt x="1226052" y="95378"/>
                  </a:lnTo>
                  <a:lnTo>
                    <a:pt x="1230476" y="98759"/>
                  </a:lnTo>
                  <a:lnTo>
                    <a:pt x="1234900" y="102059"/>
                  </a:lnTo>
                  <a:lnTo>
                    <a:pt x="1238157" y="105922"/>
                  </a:lnTo>
                  <a:lnTo>
                    <a:pt x="1240248" y="110349"/>
                  </a:lnTo>
                  <a:lnTo>
                    <a:pt x="1242420" y="114695"/>
                  </a:lnTo>
                  <a:lnTo>
                    <a:pt x="1243464" y="119686"/>
                  </a:lnTo>
                  <a:lnTo>
                    <a:pt x="1243416" y="126889"/>
                  </a:lnTo>
                  <a:lnTo>
                    <a:pt x="1242684" y="134782"/>
                  </a:lnTo>
                  <a:lnTo>
                    <a:pt x="1241007" y="140049"/>
                  </a:lnTo>
                  <a:close/>
                </a:path>
                <a:path w="1243965" h="164464">
                  <a:moveTo>
                    <a:pt x="1232165" y="71352"/>
                  </a:moveTo>
                  <a:lnTo>
                    <a:pt x="1226052" y="68696"/>
                  </a:lnTo>
                  <a:lnTo>
                    <a:pt x="1220301" y="66563"/>
                  </a:lnTo>
                  <a:lnTo>
                    <a:pt x="1214912" y="64954"/>
                  </a:lnTo>
                  <a:lnTo>
                    <a:pt x="1209604" y="63263"/>
                  </a:lnTo>
                  <a:lnTo>
                    <a:pt x="1204174" y="62418"/>
                  </a:lnTo>
                  <a:lnTo>
                    <a:pt x="1235889" y="62418"/>
                  </a:lnTo>
                  <a:lnTo>
                    <a:pt x="1232165" y="71352"/>
                  </a:lnTo>
                  <a:close/>
                </a:path>
                <a:path w="1243965" h="164464">
                  <a:moveTo>
                    <a:pt x="1191386" y="164437"/>
                  </a:moveTo>
                  <a:lnTo>
                    <a:pt x="1182457" y="164437"/>
                  </a:lnTo>
                  <a:lnTo>
                    <a:pt x="1174817" y="163826"/>
                  </a:lnTo>
                  <a:lnTo>
                    <a:pt x="1162309" y="161419"/>
                  </a:lnTo>
                  <a:lnTo>
                    <a:pt x="1156438" y="159648"/>
                  </a:lnTo>
                  <a:lnTo>
                    <a:pt x="1150968" y="157314"/>
                  </a:lnTo>
                  <a:lnTo>
                    <a:pt x="1150968" y="129787"/>
                  </a:lnTo>
                  <a:lnTo>
                    <a:pt x="1157161" y="132684"/>
                  </a:lnTo>
                  <a:lnTo>
                    <a:pt x="1164119" y="135139"/>
                  </a:lnTo>
                  <a:lnTo>
                    <a:pt x="1171840" y="137152"/>
                  </a:lnTo>
                  <a:lnTo>
                    <a:pt x="1179642" y="139083"/>
                  </a:lnTo>
                  <a:lnTo>
                    <a:pt x="1186519" y="140049"/>
                  </a:lnTo>
                  <a:lnTo>
                    <a:pt x="1241007" y="140049"/>
                  </a:lnTo>
                  <a:lnTo>
                    <a:pt x="1240218" y="142524"/>
                  </a:lnTo>
                  <a:lnTo>
                    <a:pt x="1203549" y="163826"/>
                  </a:lnTo>
                  <a:lnTo>
                    <a:pt x="1191386" y="164437"/>
                  </a:lnTo>
                  <a:close/>
                </a:path>
              </a:pathLst>
            </a:custGeom>
            <a:solidFill>
              <a:srgbClr val="77777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97557" y="3623207"/>
              <a:ext cx="671226" cy="673490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6664558" y="3577929"/>
              <a:ext cx="1660525" cy="751840"/>
            </a:xfrm>
            <a:custGeom>
              <a:avLst/>
              <a:gdLst/>
              <a:ahLst/>
              <a:cxnLst/>
              <a:rect l="l" t="t" r="r" b="b"/>
              <a:pathLst>
                <a:path w="1660525" h="751839">
                  <a:moveTo>
                    <a:pt x="1534942" y="751271"/>
                  </a:moveTo>
                  <a:lnTo>
                    <a:pt x="125127" y="751271"/>
                  </a:lnTo>
                  <a:lnTo>
                    <a:pt x="76422" y="741431"/>
                  </a:lnTo>
                  <a:lnTo>
                    <a:pt x="36649" y="714597"/>
                  </a:lnTo>
                  <a:lnTo>
                    <a:pt x="9833" y="674796"/>
                  </a:lnTo>
                  <a:lnTo>
                    <a:pt x="0" y="626057"/>
                  </a:lnTo>
                  <a:lnTo>
                    <a:pt x="0" y="125214"/>
                  </a:lnTo>
                  <a:lnTo>
                    <a:pt x="9833" y="76475"/>
                  </a:lnTo>
                  <a:lnTo>
                    <a:pt x="36649" y="36674"/>
                  </a:lnTo>
                  <a:lnTo>
                    <a:pt x="76422" y="9839"/>
                  </a:lnTo>
                  <a:lnTo>
                    <a:pt x="125127" y="0"/>
                  </a:lnTo>
                  <a:lnTo>
                    <a:pt x="1534942" y="0"/>
                  </a:lnTo>
                  <a:lnTo>
                    <a:pt x="1582827" y="9531"/>
                  </a:lnTo>
                  <a:lnTo>
                    <a:pt x="1623421" y="36674"/>
                  </a:lnTo>
                  <a:lnTo>
                    <a:pt x="1650545" y="77296"/>
                  </a:lnTo>
                  <a:lnTo>
                    <a:pt x="1660070" y="125214"/>
                  </a:lnTo>
                  <a:lnTo>
                    <a:pt x="1660070" y="626057"/>
                  </a:lnTo>
                  <a:lnTo>
                    <a:pt x="1650237" y="674796"/>
                  </a:lnTo>
                  <a:lnTo>
                    <a:pt x="1623421" y="714597"/>
                  </a:lnTo>
                  <a:lnTo>
                    <a:pt x="1583648" y="741431"/>
                  </a:lnTo>
                  <a:lnTo>
                    <a:pt x="1534942" y="751271"/>
                  </a:lnTo>
                  <a:close/>
                </a:path>
              </a:pathLst>
            </a:custGeom>
            <a:solidFill>
              <a:srgbClr val="0E9D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664558" y="3577929"/>
              <a:ext cx="1660525" cy="751840"/>
            </a:xfrm>
            <a:custGeom>
              <a:avLst/>
              <a:gdLst/>
              <a:ahLst/>
              <a:cxnLst/>
              <a:rect l="l" t="t" r="r" b="b"/>
              <a:pathLst>
                <a:path w="1660525" h="751839">
                  <a:moveTo>
                    <a:pt x="0" y="125214"/>
                  </a:moveTo>
                  <a:lnTo>
                    <a:pt x="9833" y="76475"/>
                  </a:lnTo>
                  <a:lnTo>
                    <a:pt x="36649" y="36674"/>
                  </a:lnTo>
                  <a:lnTo>
                    <a:pt x="76422" y="9839"/>
                  </a:lnTo>
                  <a:lnTo>
                    <a:pt x="125127" y="0"/>
                  </a:lnTo>
                  <a:lnTo>
                    <a:pt x="1534942" y="0"/>
                  </a:lnTo>
                  <a:lnTo>
                    <a:pt x="1582827" y="9531"/>
                  </a:lnTo>
                  <a:lnTo>
                    <a:pt x="1623421" y="36674"/>
                  </a:lnTo>
                  <a:lnTo>
                    <a:pt x="1650545" y="77296"/>
                  </a:lnTo>
                  <a:lnTo>
                    <a:pt x="1660070" y="125214"/>
                  </a:lnTo>
                  <a:lnTo>
                    <a:pt x="1660070" y="626057"/>
                  </a:lnTo>
                  <a:lnTo>
                    <a:pt x="1650237" y="674796"/>
                  </a:lnTo>
                  <a:lnTo>
                    <a:pt x="1623421" y="714597"/>
                  </a:lnTo>
                  <a:lnTo>
                    <a:pt x="1583648" y="741431"/>
                  </a:lnTo>
                  <a:lnTo>
                    <a:pt x="1534942" y="751271"/>
                  </a:lnTo>
                  <a:lnTo>
                    <a:pt x="125127" y="751271"/>
                  </a:lnTo>
                  <a:lnTo>
                    <a:pt x="76422" y="741431"/>
                  </a:lnTo>
                  <a:lnTo>
                    <a:pt x="36649" y="714597"/>
                  </a:lnTo>
                  <a:lnTo>
                    <a:pt x="9833" y="674796"/>
                  </a:lnTo>
                  <a:lnTo>
                    <a:pt x="0" y="626057"/>
                  </a:lnTo>
                  <a:lnTo>
                    <a:pt x="0" y="125214"/>
                  </a:lnTo>
                  <a:close/>
                </a:path>
              </a:pathLst>
            </a:custGeom>
            <a:ln w="3090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7441158" y="3761981"/>
              <a:ext cx="648335" cy="414655"/>
            </a:xfrm>
            <a:custGeom>
              <a:avLst/>
              <a:gdLst/>
              <a:ahLst/>
              <a:cxnLst/>
              <a:rect l="l" t="t" r="r" b="b"/>
              <a:pathLst>
                <a:path w="648334" h="414654">
                  <a:moveTo>
                    <a:pt x="97002" y="371170"/>
                  </a:moveTo>
                  <a:lnTo>
                    <a:pt x="96901" y="369836"/>
                  </a:lnTo>
                  <a:lnTo>
                    <a:pt x="96520" y="364197"/>
                  </a:lnTo>
                  <a:lnTo>
                    <a:pt x="95072" y="357797"/>
                  </a:lnTo>
                  <a:lnTo>
                    <a:pt x="60680" y="326618"/>
                  </a:lnTo>
                  <a:lnTo>
                    <a:pt x="50139" y="321551"/>
                  </a:lnTo>
                  <a:lnTo>
                    <a:pt x="43472" y="318046"/>
                  </a:lnTo>
                  <a:lnTo>
                    <a:pt x="32575" y="305650"/>
                  </a:lnTo>
                  <a:lnTo>
                    <a:pt x="32575" y="298411"/>
                  </a:lnTo>
                  <a:lnTo>
                    <a:pt x="34175" y="294779"/>
                  </a:lnTo>
                  <a:lnTo>
                    <a:pt x="40614" y="289153"/>
                  </a:lnTo>
                  <a:lnTo>
                    <a:pt x="45199" y="287743"/>
                  </a:lnTo>
                  <a:lnTo>
                    <a:pt x="56134" y="287743"/>
                  </a:lnTo>
                  <a:lnTo>
                    <a:pt x="61201" y="288378"/>
                  </a:lnTo>
                  <a:lnTo>
                    <a:pt x="71577" y="290957"/>
                  </a:lnTo>
                  <a:lnTo>
                    <a:pt x="78181" y="293255"/>
                  </a:lnTo>
                  <a:lnTo>
                    <a:pt x="86144" y="296557"/>
                  </a:lnTo>
                  <a:lnTo>
                    <a:pt x="89827" y="287743"/>
                  </a:lnTo>
                  <a:lnTo>
                    <a:pt x="96393" y="272046"/>
                  </a:lnTo>
                  <a:lnTo>
                    <a:pt x="88671" y="268668"/>
                  </a:lnTo>
                  <a:lnTo>
                    <a:pt x="81318" y="266090"/>
                  </a:lnTo>
                  <a:lnTo>
                    <a:pt x="74320" y="264325"/>
                  </a:lnTo>
                  <a:lnTo>
                    <a:pt x="67322" y="262470"/>
                  </a:lnTo>
                  <a:lnTo>
                    <a:pt x="59918" y="261543"/>
                  </a:lnTo>
                  <a:lnTo>
                    <a:pt x="52120" y="261543"/>
                  </a:lnTo>
                  <a:lnTo>
                    <a:pt x="40982" y="262255"/>
                  </a:lnTo>
                  <a:lnTo>
                    <a:pt x="31407" y="264325"/>
                  </a:lnTo>
                  <a:lnTo>
                    <a:pt x="31267" y="264325"/>
                  </a:lnTo>
                  <a:lnTo>
                    <a:pt x="2641" y="294551"/>
                  </a:lnTo>
                  <a:lnTo>
                    <a:pt x="1803" y="303923"/>
                  </a:lnTo>
                  <a:lnTo>
                    <a:pt x="1803" y="310921"/>
                  </a:lnTo>
                  <a:lnTo>
                    <a:pt x="28067" y="344004"/>
                  </a:lnTo>
                  <a:lnTo>
                    <a:pt x="46888" y="352933"/>
                  </a:lnTo>
                  <a:lnTo>
                    <a:pt x="53327" y="356273"/>
                  </a:lnTo>
                  <a:lnTo>
                    <a:pt x="59601" y="360464"/>
                  </a:lnTo>
                  <a:lnTo>
                    <a:pt x="61963" y="362673"/>
                  </a:lnTo>
                  <a:lnTo>
                    <a:pt x="63576" y="365010"/>
                  </a:lnTo>
                  <a:lnTo>
                    <a:pt x="65265" y="367258"/>
                  </a:lnTo>
                  <a:lnTo>
                    <a:pt x="66116" y="369836"/>
                  </a:lnTo>
                  <a:lnTo>
                    <a:pt x="66116" y="377964"/>
                  </a:lnTo>
                  <a:lnTo>
                    <a:pt x="64262" y="381914"/>
                  </a:lnTo>
                  <a:lnTo>
                    <a:pt x="56857" y="387223"/>
                  </a:lnTo>
                  <a:lnTo>
                    <a:pt x="51549" y="388556"/>
                  </a:lnTo>
                  <a:lnTo>
                    <a:pt x="38849" y="388556"/>
                  </a:lnTo>
                  <a:lnTo>
                    <a:pt x="0" y="376364"/>
                  </a:lnTo>
                  <a:lnTo>
                    <a:pt x="0" y="405701"/>
                  </a:lnTo>
                  <a:lnTo>
                    <a:pt x="9512" y="409600"/>
                  </a:lnTo>
                  <a:lnTo>
                    <a:pt x="19723" y="412394"/>
                  </a:lnTo>
                  <a:lnTo>
                    <a:pt x="30619" y="414070"/>
                  </a:lnTo>
                  <a:lnTo>
                    <a:pt x="42227" y="414629"/>
                  </a:lnTo>
                  <a:lnTo>
                    <a:pt x="54419" y="413905"/>
                  </a:lnTo>
                  <a:lnTo>
                    <a:pt x="88849" y="396659"/>
                  </a:lnTo>
                  <a:lnTo>
                    <a:pt x="93586" y="388556"/>
                  </a:lnTo>
                  <a:lnTo>
                    <a:pt x="96088" y="380720"/>
                  </a:lnTo>
                  <a:lnTo>
                    <a:pt x="96215" y="379437"/>
                  </a:lnTo>
                  <a:lnTo>
                    <a:pt x="97002" y="371170"/>
                  </a:lnTo>
                  <a:close/>
                </a:path>
                <a:path w="648334" h="414654">
                  <a:moveTo>
                    <a:pt x="206082" y="9537"/>
                  </a:moveTo>
                  <a:lnTo>
                    <a:pt x="174955" y="9537"/>
                  </a:lnTo>
                  <a:lnTo>
                    <a:pt x="156019" y="90906"/>
                  </a:lnTo>
                  <a:lnTo>
                    <a:pt x="154813" y="95732"/>
                  </a:lnTo>
                  <a:lnTo>
                    <a:pt x="148780" y="129908"/>
                  </a:lnTo>
                  <a:lnTo>
                    <a:pt x="147980" y="124434"/>
                  </a:lnTo>
                  <a:lnTo>
                    <a:pt x="146850" y="117868"/>
                  </a:lnTo>
                  <a:lnTo>
                    <a:pt x="145376" y="110109"/>
                  </a:lnTo>
                  <a:lnTo>
                    <a:pt x="143878" y="101765"/>
                  </a:lnTo>
                  <a:lnTo>
                    <a:pt x="142862" y="96748"/>
                  </a:lnTo>
                  <a:lnTo>
                    <a:pt x="141897" y="92964"/>
                  </a:lnTo>
                  <a:lnTo>
                    <a:pt x="129514" y="45389"/>
                  </a:lnTo>
                  <a:lnTo>
                    <a:pt x="120180" y="9537"/>
                  </a:lnTo>
                  <a:lnTo>
                    <a:pt x="90385" y="9537"/>
                  </a:lnTo>
                  <a:lnTo>
                    <a:pt x="68668" y="92964"/>
                  </a:lnTo>
                  <a:lnTo>
                    <a:pt x="67386" y="97472"/>
                  </a:lnTo>
                  <a:lnTo>
                    <a:pt x="66014" y="103784"/>
                  </a:lnTo>
                  <a:lnTo>
                    <a:pt x="63119" y="120040"/>
                  </a:lnTo>
                  <a:lnTo>
                    <a:pt x="62191" y="126047"/>
                  </a:lnTo>
                  <a:lnTo>
                    <a:pt x="61785" y="129908"/>
                  </a:lnTo>
                  <a:lnTo>
                    <a:pt x="60477" y="121259"/>
                  </a:lnTo>
                  <a:lnTo>
                    <a:pt x="58839" y="111887"/>
                  </a:lnTo>
                  <a:lnTo>
                    <a:pt x="56857" y="101765"/>
                  </a:lnTo>
                  <a:lnTo>
                    <a:pt x="54546" y="90906"/>
                  </a:lnTo>
                  <a:lnTo>
                    <a:pt x="35483" y="9537"/>
                  </a:lnTo>
                  <a:lnTo>
                    <a:pt x="4483" y="9537"/>
                  </a:lnTo>
                  <a:lnTo>
                    <a:pt x="42481" y="158521"/>
                  </a:lnTo>
                  <a:lnTo>
                    <a:pt x="78320" y="158521"/>
                  </a:lnTo>
                  <a:lnTo>
                    <a:pt x="85661" y="129908"/>
                  </a:lnTo>
                  <a:lnTo>
                    <a:pt x="99237" y="77063"/>
                  </a:lnTo>
                  <a:lnTo>
                    <a:pt x="100482" y="71272"/>
                  </a:lnTo>
                  <a:lnTo>
                    <a:pt x="103695" y="55016"/>
                  </a:lnTo>
                  <a:lnTo>
                    <a:pt x="103809" y="54330"/>
                  </a:lnTo>
                  <a:lnTo>
                    <a:pt x="104698" y="49098"/>
                  </a:lnTo>
                  <a:lnTo>
                    <a:pt x="104775" y="48450"/>
                  </a:lnTo>
                  <a:lnTo>
                    <a:pt x="105105" y="45389"/>
                  </a:lnTo>
                  <a:lnTo>
                    <a:pt x="105422" y="48450"/>
                  </a:lnTo>
                  <a:lnTo>
                    <a:pt x="132245" y="158521"/>
                  </a:lnTo>
                  <a:lnTo>
                    <a:pt x="168198" y="158521"/>
                  </a:lnTo>
                  <a:lnTo>
                    <a:pt x="175475" y="129908"/>
                  </a:lnTo>
                  <a:lnTo>
                    <a:pt x="206082" y="9537"/>
                  </a:lnTo>
                  <a:close/>
                </a:path>
                <a:path w="648334" h="414654">
                  <a:moveTo>
                    <a:pt x="218084" y="348348"/>
                  </a:moveTo>
                  <a:lnTo>
                    <a:pt x="217665" y="342671"/>
                  </a:lnTo>
                  <a:lnTo>
                    <a:pt x="217246" y="336867"/>
                  </a:lnTo>
                  <a:lnTo>
                    <a:pt x="214706" y="326707"/>
                  </a:lnTo>
                  <a:lnTo>
                    <a:pt x="210858" y="318643"/>
                  </a:lnTo>
                  <a:lnTo>
                    <a:pt x="210489" y="317855"/>
                  </a:lnTo>
                  <a:lnTo>
                    <a:pt x="204571" y="310324"/>
                  </a:lnTo>
                  <a:lnTo>
                    <a:pt x="197205" y="304292"/>
                  </a:lnTo>
                  <a:lnTo>
                    <a:pt x="188887" y="300202"/>
                  </a:lnTo>
                  <a:lnTo>
                    <a:pt x="188887" y="342671"/>
                  </a:lnTo>
                  <a:lnTo>
                    <a:pt x="145338" y="342671"/>
                  </a:lnTo>
                  <a:lnTo>
                    <a:pt x="160693" y="318643"/>
                  </a:lnTo>
                  <a:lnTo>
                    <a:pt x="173888" y="318643"/>
                  </a:lnTo>
                  <a:lnTo>
                    <a:pt x="179120" y="320738"/>
                  </a:lnTo>
                  <a:lnTo>
                    <a:pt x="186842" y="329107"/>
                  </a:lnTo>
                  <a:lnTo>
                    <a:pt x="188810" y="335026"/>
                  </a:lnTo>
                  <a:lnTo>
                    <a:pt x="188887" y="342671"/>
                  </a:lnTo>
                  <a:lnTo>
                    <a:pt x="188887" y="300202"/>
                  </a:lnTo>
                  <a:lnTo>
                    <a:pt x="188493" y="299999"/>
                  </a:lnTo>
                  <a:lnTo>
                    <a:pt x="178447" y="297408"/>
                  </a:lnTo>
                  <a:lnTo>
                    <a:pt x="167055" y="296557"/>
                  </a:lnTo>
                  <a:lnTo>
                    <a:pt x="156591" y="297408"/>
                  </a:lnTo>
                  <a:lnTo>
                    <a:pt x="155549" y="297408"/>
                  </a:lnTo>
                  <a:lnTo>
                    <a:pt x="121335" y="320738"/>
                  </a:lnTo>
                  <a:lnTo>
                    <a:pt x="113245" y="356438"/>
                  </a:lnTo>
                  <a:lnTo>
                    <a:pt x="114211" y="369531"/>
                  </a:lnTo>
                  <a:lnTo>
                    <a:pt x="137160" y="406069"/>
                  </a:lnTo>
                  <a:lnTo>
                    <a:pt x="171640" y="414629"/>
                  </a:lnTo>
                  <a:lnTo>
                    <a:pt x="180479" y="414629"/>
                  </a:lnTo>
                  <a:lnTo>
                    <a:pt x="187998" y="413943"/>
                  </a:lnTo>
                  <a:lnTo>
                    <a:pt x="194195" y="412584"/>
                  </a:lnTo>
                  <a:lnTo>
                    <a:pt x="200393" y="411289"/>
                  </a:lnTo>
                  <a:lnTo>
                    <a:pt x="206222" y="409282"/>
                  </a:lnTo>
                  <a:lnTo>
                    <a:pt x="211696" y="406539"/>
                  </a:lnTo>
                  <a:lnTo>
                    <a:pt x="211696" y="391452"/>
                  </a:lnTo>
                  <a:lnTo>
                    <a:pt x="211696" y="382511"/>
                  </a:lnTo>
                  <a:lnTo>
                    <a:pt x="179920" y="391452"/>
                  </a:lnTo>
                  <a:lnTo>
                    <a:pt x="164236" y="391452"/>
                  </a:lnTo>
                  <a:lnTo>
                    <a:pt x="144894" y="369531"/>
                  </a:lnTo>
                  <a:lnTo>
                    <a:pt x="144614" y="363321"/>
                  </a:lnTo>
                  <a:lnTo>
                    <a:pt x="218084" y="363321"/>
                  </a:lnTo>
                  <a:lnTo>
                    <a:pt x="218084" y="348348"/>
                  </a:lnTo>
                  <a:close/>
                </a:path>
                <a:path w="648334" h="414654">
                  <a:moveTo>
                    <a:pt x="315683" y="297522"/>
                  </a:moveTo>
                  <a:lnTo>
                    <a:pt x="312953" y="296875"/>
                  </a:lnTo>
                  <a:lnTo>
                    <a:pt x="309486" y="296557"/>
                  </a:lnTo>
                  <a:lnTo>
                    <a:pt x="298234" y="296557"/>
                  </a:lnTo>
                  <a:lnTo>
                    <a:pt x="291668" y="298526"/>
                  </a:lnTo>
                  <a:lnTo>
                    <a:pt x="285635" y="302475"/>
                  </a:lnTo>
                  <a:lnTo>
                    <a:pt x="279603" y="306336"/>
                  </a:lnTo>
                  <a:lnTo>
                    <a:pt x="274866" y="311442"/>
                  </a:lnTo>
                  <a:lnTo>
                    <a:pt x="271399" y="317804"/>
                  </a:lnTo>
                  <a:lnTo>
                    <a:pt x="269836" y="317804"/>
                  </a:lnTo>
                  <a:lnTo>
                    <a:pt x="265252" y="298729"/>
                  </a:lnTo>
                  <a:lnTo>
                    <a:pt x="241719" y="298729"/>
                  </a:lnTo>
                  <a:lnTo>
                    <a:pt x="241719" y="412584"/>
                  </a:lnTo>
                  <a:lnTo>
                    <a:pt x="272732" y="412584"/>
                  </a:lnTo>
                  <a:lnTo>
                    <a:pt x="272732" y="345452"/>
                  </a:lnTo>
                  <a:lnTo>
                    <a:pt x="275501" y="338328"/>
                  </a:lnTo>
                  <a:lnTo>
                    <a:pt x="281051" y="333260"/>
                  </a:lnTo>
                  <a:lnTo>
                    <a:pt x="286600" y="328104"/>
                  </a:lnTo>
                  <a:lnTo>
                    <a:pt x="294322" y="325526"/>
                  </a:lnTo>
                  <a:lnTo>
                    <a:pt x="307835" y="325526"/>
                  </a:lnTo>
                  <a:lnTo>
                    <a:pt x="310896" y="325894"/>
                  </a:lnTo>
                  <a:lnTo>
                    <a:pt x="313385" y="326618"/>
                  </a:lnTo>
                  <a:lnTo>
                    <a:pt x="313474" y="325526"/>
                  </a:lnTo>
                  <a:lnTo>
                    <a:pt x="314083" y="317804"/>
                  </a:lnTo>
                  <a:lnTo>
                    <a:pt x="315683" y="297522"/>
                  </a:lnTo>
                  <a:close/>
                </a:path>
                <a:path w="648334" h="414654">
                  <a:moveTo>
                    <a:pt x="317728" y="94284"/>
                  </a:moveTo>
                  <a:lnTo>
                    <a:pt x="317309" y="88620"/>
                  </a:lnTo>
                  <a:lnTo>
                    <a:pt x="316890" y="82816"/>
                  </a:lnTo>
                  <a:lnTo>
                    <a:pt x="314350" y="72644"/>
                  </a:lnTo>
                  <a:lnTo>
                    <a:pt x="310502" y="64592"/>
                  </a:lnTo>
                  <a:lnTo>
                    <a:pt x="310134" y="63792"/>
                  </a:lnTo>
                  <a:lnTo>
                    <a:pt x="304215" y="56261"/>
                  </a:lnTo>
                  <a:lnTo>
                    <a:pt x="296849" y="50241"/>
                  </a:lnTo>
                  <a:lnTo>
                    <a:pt x="288531" y="46139"/>
                  </a:lnTo>
                  <a:lnTo>
                    <a:pt x="288531" y="88620"/>
                  </a:lnTo>
                  <a:lnTo>
                    <a:pt x="244983" y="88620"/>
                  </a:lnTo>
                  <a:lnTo>
                    <a:pt x="260337" y="64592"/>
                  </a:lnTo>
                  <a:lnTo>
                    <a:pt x="273532" y="64592"/>
                  </a:lnTo>
                  <a:lnTo>
                    <a:pt x="278765" y="66687"/>
                  </a:lnTo>
                  <a:lnTo>
                    <a:pt x="286486" y="75057"/>
                  </a:lnTo>
                  <a:lnTo>
                    <a:pt x="288455" y="80962"/>
                  </a:lnTo>
                  <a:lnTo>
                    <a:pt x="288531" y="88620"/>
                  </a:lnTo>
                  <a:lnTo>
                    <a:pt x="288531" y="46139"/>
                  </a:lnTo>
                  <a:lnTo>
                    <a:pt x="288137" y="45935"/>
                  </a:lnTo>
                  <a:lnTo>
                    <a:pt x="278091" y="43357"/>
                  </a:lnTo>
                  <a:lnTo>
                    <a:pt x="266700" y="42494"/>
                  </a:lnTo>
                  <a:lnTo>
                    <a:pt x="256235" y="43357"/>
                  </a:lnTo>
                  <a:lnTo>
                    <a:pt x="255206" y="43357"/>
                  </a:lnTo>
                  <a:lnTo>
                    <a:pt x="220980" y="66687"/>
                  </a:lnTo>
                  <a:lnTo>
                    <a:pt x="212890" y="102374"/>
                  </a:lnTo>
                  <a:lnTo>
                    <a:pt x="213855" y="115481"/>
                  </a:lnTo>
                  <a:lnTo>
                    <a:pt x="236804" y="152019"/>
                  </a:lnTo>
                  <a:lnTo>
                    <a:pt x="271284" y="160566"/>
                  </a:lnTo>
                  <a:lnTo>
                    <a:pt x="280123" y="160566"/>
                  </a:lnTo>
                  <a:lnTo>
                    <a:pt x="287642" y="159893"/>
                  </a:lnTo>
                  <a:lnTo>
                    <a:pt x="293839" y="158521"/>
                  </a:lnTo>
                  <a:lnTo>
                    <a:pt x="300037" y="157226"/>
                  </a:lnTo>
                  <a:lnTo>
                    <a:pt x="305866" y="155219"/>
                  </a:lnTo>
                  <a:lnTo>
                    <a:pt x="311340" y="152476"/>
                  </a:lnTo>
                  <a:lnTo>
                    <a:pt x="311340" y="137388"/>
                  </a:lnTo>
                  <a:lnTo>
                    <a:pt x="311340" y="128460"/>
                  </a:lnTo>
                  <a:lnTo>
                    <a:pt x="279565" y="137388"/>
                  </a:lnTo>
                  <a:lnTo>
                    <a:pt x="263880" y="137388"/>
                  </a:lnTo>
                  <a:lnTo>
                    <a:pt x="244538" y="115481"/>
                  </a:lnTo>
                  <a:lnTo>
                    <a:pt x="244259" y="109258"/>
                  </a:lnTo>
                  <a:lnTo>
                    <a:pt x="317728" y="109258"/>
                  </a:lnTo>
                  <a:lnTo>
                    <a:pt x="317728" y="94284"/>
                  </a:lnTo>
                  <a:close/>
                </a:path>
                <a:path w="648334" h="414654">
                  <a:moveTo>
                    <a:pt x="437502" y="298729"/>
                  </a:moveTo>
                  <a:lnTo>
                    <a:pt x="405053" y="298729"/>
                  </a:lnTo>
                  <a:lnTo>
                    <a:pt x="383095" y="363562"/>
                  </a:lnTo>
                  <a:lnTo>
                    <a:pt x="380441" y="372579"/>
                  </a:lnTo>
                  <a:lnTo>
                    <a:pt x="378904" y="380339"/>
                  </a:lnTo>
                  <a:lnTo>
                    <a:pt x="378510" y="386867"/>
                  </a:lnTo>
                  <a:lnTo>
                    <a:pt x="377901" y="386867"/>
                  </a:lnTo>
                  <a:lnTo>
                    <a:pt x="377342" y="379539"/>
                  </a:lnTo>
                  <a:lnTo>
                    <a:pt x="375805" y="371767"/>
                  </a:lnTo>
                  <a:lnTo>
                    <a:pt x="373316" y="363562"/>
                  </a:lnTo>
                  <a:lnTo>
                    <a:pt x="351358" y="298729"/>
                  </a:lnTo>
                  <a:lnTo>
                    <a:pt x="318909" y="298729"/>
                  </a:lnTo>
                  <a:lnTo>
                    <a:pt x="362216" y="412584"/>
                  </a:lnTo>
                  <a:lnTo>
                    <a:pt x="394195" y="412584"/>
                  </a:lnTo>
                  <a:lnTo>
                    <a:pt x="403974" y="386867"/>
                  </a:lnTo>
                  <a:lnTo>
                    <a:pt x="437502" y="298729"/>
                  </a:lnTo>
                  <a:close/>
                </a:path>
                <a:path w="648334" h="414654">
                  <a:moveTo>
                    <a:pt x="447662" y="101409"/>
                  </a:moveTo>
                  <a:lnTo>
                    <a:pt x="436829" y="59397"/>
                  </a:lnTo>
                  <a:lnTo>
                    <a:pt x="436194" y="58305"/>
                  </a:lnTo>
                  <a:lnTo>
                    <a:pt x="429983" y="51396"/>
                  </a:lnTo>
                  <a:lnTo>
                    <a:pt x="422656" y="46443"/>
                  </a:lnTo>
                  <a:lnTo>
                    <a:pt x="415937" y="44094"/>
                  </a:lnTo>
                  <a:lnTo>
                    <a:pt x="415937" y="100926"/>
                  </a:lnTo>
                  <a:lnTo>
                    <a:pt x="415912" y="101409"/>
                  </a:lnTo>
                  <a:lnTo>
                    <a:pt x="401535" y="135343"/>
                  </a:lnTo>
                  <a:lnTo>
                    <a:pt x="387299" y="135343"/>
                  </a:lnTo>
                  <a:lnTo>
                    <a:pt x="372389" y="101409"/>
                  </a:lnTo>
                  <a:lnTo>
                    <a:pt x="372452" y="93065"/>
                  </a:lnTo>
                  <a:lnTo>
                    <a:pt x="372541" y="86918"/>
                  </a:lnTo>
                  <a:lnTo>
                    <a:pt x="374383" y="79159"/>
                  </a:lnTo>
                  <a:lnTo>
                    <a:pt x="377926" y="74485"/>
                  </a:lnTo>
                  <a:lnTo>
                    <a:pt x="381469" y="69735"/>
                  </a:lnTo>
                  <a:lnTo>
                    <a:pt x="387057" y="67360"/>
                  </a:lnTo>
                  <a:lnTo>
                    <a:pt x="401294" y="67360"/>
                  </a:lnTo>
                  <a:lnTo>
                    <a:pt x="414616" y="86918"/>
                  </a:lnTo>
                  <a:lnTo>
                    <a:pt x="415582" y="93065"/>
                  </a:lnTo>
                  <a:lnTo>
                    <a:pt x="415937" y="100926"/>
                  </a:lnTo>
                  <a:lnTo>
                    <a:pt x="415937" y="44094"/>
                  </a:lnTo>
                  <a:lnTo>
                    <a:pt x="414235" y="43484"/>
                  </a:lnTo>
                  <a:lnTo>
                    <a:pt x="404710" y="42494"/>
                  </a:lnTo>
                  <a:lnTo>
                    <a:pt x="395325" y="43484"/>
                  </a:lnTo>
                  <a:lnTo>
                    <a:pt x="394868" y="43484"/>
                  </a:lnTo>
                  <a:lnTo>
                    <a:pt x="385953" y="46723"/>
                  </a:lnTo>
                  <a:lnTo>
                    <a:pt x="378510" y="52006"/>
                  </a:lnTo>
                  <a:lnTo>
                    <a:pt x="372376" y="59397"/>
                  </a:lnTo>
                  <a:lnTo>
                    <a:pt x="371170" y="59397"/>
                  </a:lnTo>
                  <a:lnTo>
                    <a:pt x="371259" y="58305"/>
                  </a:lnTo>
                  <a:lnTo>
                    <a:pt x="371970" y="49098"/>
                  </a:lnTo>
                  <a:lnTo>
                    <a:pt x="372275" y="43484"/>
                  </a:lnTo>
                  <a:lnTo>
                    <a:pt x="372376" y="0"/>
                  </a:lnTo>
                  <a:lnTo>
                    <a:pt x="341376" y="0"/>
                  </a:lnTo>
                  <a:lnTo>
                    <a:pt x="341376" y="158521"/>
                  </a:lnTo>
                  <a:lnTo>
                    <a:pt x="365137" y="158521"/>
                  </a:lnTo>
                  <a:lnTo>
                    <a:pt x="370332" y="145961"/>
                  </a:lnTo>
                  <a:lnTo>
                    <a:pt x="372376" y="145961"/>
                  </a:lnTo>
                  <a:lnTo>
                    <a:pt x="378637" y="152349"/>
                  </a:lnTo>
                  <a:lnTo>
                    <a:pt x="385978" y="156921"/>
                  </a:lnTo>
                  <a:lnTo>
                    <a:pt x="394220" y="159600"/>
                  </a:lnTo>
                  <a:lnTo>
                    <a:pt x="393839" y="159600"/>
                  </a:lnTo>
                  <a:lnTo>
                    <a:pt x="403872" y="160566"/>
                  </a:lnTo>
                  <a:lnTo>
                    <a:pt x="413461" y="159600"/>
                  </a:lnTo>
                  <a:lnTo>
                    <a:pt x="421995" y="156705"/>
                  </a:lnTo>
                  <a:lnTo>
                    <a:pt x="429450" y="151879"/>
                  </a:lnTo>
                  <a:lnTo>
                    <a:pt x="435038" y="145961"/>
                  </a:lnTo>
                  <a:lnTo>
                    <a:pt x="435838" y="145122"/>
                  </a:lnTo>
                  <a:lnTo>
                    <a:pt x="441007" y="136550"/>
                  </a:lnTo>
                  <a:lnTo>
                    <a:pt x="441452" y="135343"/>
                  </a:lnTo>
                  <a:lnTo>
                    <a:pt x="444703" y="126403"/>
                  </a:lnTo>
                  <a:lnTo>
                    <a:pt x="446925" y="114693"/>
                  </a:lnTo>
                  <a:lnTo>
                    <a:pt x="447662" y="101409"/>
                  </a:lnTo>
                  <a:close/>
                </a:path>
                <a:path w="648334" h="414654">
                  <a:moveTo>
                    <a:pt x="550240" y="348348"/>
                  </a:moveTo>
                  <a:lnTo>
                    <a:pt x="549821" y="342671"/>
                  </a:lnTo>
                  <a:lnTo>
                    <a:pt x="549402" y="336867"/>
                  </a:lnTo>
                  <a:lnTo>
                    <a:pt x="546862" y="326707"/>
                  </a:lnTo>
                  <a:lnTo>
                    <a:pt x="521042" y="300202"/>
                  </a:lnTo>
                  <a:lnTo>
                    <a:pt x="521042" y="342671"/>
                  </a:lnTo>
                  <a:lnTo>
                    <a:pt x="477494" y="342671"/>
                  </a:lnTo>
                  <a:lnTo>
                    <a:pt x="492848" y="318643"/>
                  </a:lnTo>
                  <a:lnTo>
                    <a:pt x="506044" y="318643"/>
                  </a:lnTo>
                  <a:lnTo>
                    <a:pt x="511276" y="320738"/>
                  </a:lnTo>
                  <a:lnTo>
                    <a:pt x="518998" y="329107"/>
                  </a:lnTo>
                  <a:lnTo>
                    <a:pt x="520966" y="335026"/>
                  </a:lnTo>
                  <a:lnTo>
                    <a:pt x="521042" y="342671"/>
                  </a:lnTo>
                  <a:lnTo>
                    <a:pt x="521042" y="300202"/>
                  </a:lnTo>
                  <a:lnTo>
                    <a:pt x="520649" y="299999"/>
                  </a:lnTo>
                  <a:lnTo>
                    <a:pt x="510603" y="297408"/>
                  </a:lnTo>
                  <a:lnTo>
                    <a:pt x="499211" y="296557"/>
                  </a:lnTo>
                  <a:lnTo>
                    <a:pt x="488746" y="297408"/>
                  </a:lnTo>
                  <a:lnTo>
                    <a:pt x="487718" y="297408"/>
                  </a:lnTo>
                  <a:lnTo>
                    <a:pt x="453491" y="320738"/>
                  </a:lnTo>
                  <a:lnTo>
                    <a:pt x="445401" y="356438"/>
                  </a:lnTo>
                  <a:lnTo>
                    <a:pt x="446366" y="369531"/>
                  </a:lnTo>
                  <a:lnTo>
                    <a:pt x="469315" y="406069"/>
                  </a:lnTo>
                  <a:lnTo>
                    <a:pt x="503796" y="414629"/>
                  </a:lnTo>
                  <a:lnTo>
                    <a:pt x="512635" y="414629"/>
                  </a:lnTo>
                  <a:lnTo>
                    <a:pt x="520166" y="413943"/>
                  </a:lnTo>
                  <a:lnTo>
                    <a:pt x="526351" y="412584"/>
                  </a:lnTo>
                  <a:lnTo>
                    <a:pt x="532549" y="411289"/>
                  </a:lnTo>
                  <a:lnTo>
                    <a:pt x="538378" y="409282"/>
                  </a:lnTo>
                  <a:lnTo>
                    <a:pt x="543852" y="406539"/>
                  </a:lnTo>
                  <a:lnTo>
                    <a:pt x="543852" y="391452"/>
                  </a:lnTo>
                  <a:lnTo>
                    <a:pt x="543852" y="382511"/>
                  </a:lnTo>
                  <a:lnTo>
                    <a:pt x="512076" y="391452"/>
                  </a:lnTo>
                  <a:lnTo>
                    <a:pt x="496392" y="391452"/>
                  </a:lnTo>
                  <a:lnTo>
                    <a:pt x="477050" y="369531"/>
                  </a:lnTo>
                  <a:lnTo>
                    <a:pt x="476770" y="363321"/>
                  </a:lnTo>
                  <a:lnTo>
                    <a:pt x="550240" y="363321"/>
                  </a:lnTo>
                  <a:lnTo>
                    <a:pt x="550240" y="348348"/>
                  </a:lnTo>
                  <a:close/>
                </a:path>
                <a:path w="648334" h="414654">
                  <a:moveTo>
                    <a:pt x="647839" y="297522"/>
                  </a:moveTo>
                  <a:lnTo>
                    <a:pt x="645109" y="296875"/>
                  </a:lnTo>
                  <a:lnTo>
                    <a:pt x="641642" y="296557"/>
                  </a:lnTo>
                  <a:lnTo>
                    <a:pt x="630389" y="296557"/>
                  </a:lnTo>
                  <a:lnTo>
                    <a:pt x="623836" y="298526"/>
                  </a:lnTo>
                  <a:lnTo>
                    <a:pt x="617804" y="302475"/>
                  </a:lnTo>
                  <a:lnTo>
                    <a:pt x="611771" y="306336"/>
                  </a:lnTo>
                  <a:lnTo>
                    <a:pt x="607021" y="311442"/>
                  </a:lnTo>
                  <a:lnTo>
                    <a:pt x="603567" y="317804"/>
                  </a:lnTo>
                  <a:lnTo>
                    <a:pt x="601992" y="317804"/>
                  </a:lnTo>
                  <a:lnTo>
                    <a:pt x="597408" y="298729"/>
                  </a:lnTo>
                  <a:lnTo>
                    <a:pt x="573887" y="298729"/>
                  </a:lnTo>
                  <a:lnTo>
                    <a:pt x="573887" y="412584"/>
                  </a:lnTo>
                  <a:lnTo>
                    <a:pt x="604888" y="412584"/>
                  </a:lnTo>
                  <a:lnTo>
                    <a:pt x="604888" y="345452"/>
                  </a:lnTo>
                  <a:lnTo>
                    <a:pt x="607669" y="338328"/>
                  </a:lnTo>
                  <a:lnTo>
                    <a:pt x="613219" y="333260"/>
                  </a:lnTo>
                  <a:lnTo>
                    <a:pt x="618769" y="328104"/>
                  </a:lnTo>
                  <a:lnTo>
                    <a:pt x="626491" y="325526"/>
                  </a:lnTo>
                  <a:lnTo>
                    <a:pt x="640003" y="325526"/>
                  </a:lnTo>
                  <a:lnTo>
                    <a:pt x="643051" y="325894"/>
                  </a:lnTo>
                  <a:lnTo>
                    <a:pt x="645553" y="326618"/>
                  </a:lnTo>
                  <a:lnTo>
                    <a:pt x="645629" y="325526"/>
                  </a:lnTo>
                  <a:lnTo>
                    <a:pt x="646239" y="317804"/>
                  </a:lnTo>
                  <a:lnTo>
                    <a:pt x="647839" y="29752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51360" y="3623203"/>
              <a:ext cx="671226" cy="673490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7180294" y="2611543"/>
              <a:ext cx="509905" cy="944880"/>
            </a:xfrm>
            <a:custGeom>
              <a:avLst/>
              <a:gdLst/>
              <a:ahLst/>
              <a:cxnLst/>
              <a:rect l="l" t="t" r="r" b="b"/>
              <a:pathLst>
                <a:path w="509904" h="944879">
                  <a:moveTo>
                    <a:pt x="405699" y="944757"/>
                  </a:moveTo>
                  <a:lnTo>
                    <a:pt x="335180" y="925235"/>
                  </a:lnTo>
                  <a:lnTo>
                    <a:pt x="300787" y="894067"/>
                  </a:lnTo>
                  <a:lnTo>
                    <a:pt x="267522" y="848666"/>
                  </a:lnTo>
                  <a:lnTo>
                    <a:pt x="233947" y="784987"/>
                  </a:lnTo>
                  <a:lnTo>
                    <a:pt x="218339" y="748042"/>
                  </a:lnTo>
                  <a:lnTo>
                    <a:pt x="203572" y="707913"/>
                  </a:lnTo>
                  <a:lnTo>
                    <a:pt x="189687" y="664764"/>
                  </a:lnTo>
                  <a:lnTo>
                    <a:pt x="176723" y="618758"/>
                  </a:lnTo>
                  <a:lnTo>
                    <a:pt x="164722" y="570060"/>
                  </a:lnTo>
                  <a:lnTo>
                    <a:pt x="153723" y="518834"/>
                  </a:lnTo>
                  <a:lnTo>
                    <a:pt x="143767" y="465244"/>
                  </a:lnTo>
                  <a:lnTo>
                    <a:pt x="134895" y="409455"/>
                  </a:lnTo>
                  <a:lnTo>
                    <a:pt x="127147" y="351629"/>
                  </a:lnTo>
                  <a:lnTo>
                    <a:pt x="120563" y="291932"/>
                  </a:lnTo>
                  <a:lnTo>
                    <a:pt x="115184" y="230528"/>
                  </a:lnTo>
                  <a:lnTo>
                    <a:pt x="0" y="230528"/>
                  </a:lnTo>
                  <a:lnTo>
                    <a:pt x="221678" y="0"/>
                  </a:lnTo>
                  <a:lnTo>
                    <a:pt x="460738" y="230528"/>
                  </a:lnTo>
                  <a:lnTo>
                    <a:pt x="345554" y="230528"/>
                  </a:lnTo>
                  <a:lnTo>
                    <a:pt x="351254" y="295163"/>
                  </a:lnTo>
                  <a:lnTo>
                    <a:pt x="358285" y="357867"/>
                  </a:lnTo>
                  <a:lnTo>
                    <a:pt x="366598" y="418452"/>
                  </a:lnTo>
                  <a:lnTo>
                    <a:pt x="376146" y="476731"/>
                  </a:lnTo>
                  <a:lnTo>
                    <a:pt x="386880" y="532517"/>
                  </a:lnTo>
                  <a:lnTo>
                    <a:pt x="398751" y="585621"/>
                  </a:lnTo>
                  <a:lnTo>
                    <a:pt x="411712" y="635858"/>
                  </a:lnTo>
                  <a:lnTo>
                    <a:pt x="425713" y="683038"/>
                  </a:lnTo>
                  <a:lnTo>
                    <a:pt x="440707" y="726976"/>
                  </a:lnTo>
                  <a:lnTo>
                    <a:pt x="456645" y="767483"/>
                  </a:lnTo>
                  <a:lnTo>
                    <a:pt x="473479" y="804371"/>
                  </a:lnTo>
                  <a:lnTo>
                    <a:pt x="509640" y="866544"/>
                  </a:lnTo>
                  <a:lnTo>
                    <a:pt x="475787" y="906988"/>
                  </a:lnTo>
                  <a:lnTo>
                    <a:pt x="441003" y="933049"/>
                  </a:lnTo>
                  <a:lnTo>
                    <a:pt x="405699" y="944757"/>
                  </a:lnTo>
                  <a:close/>
                </a:path>
              </a:pathLst>
            </a:custGeom>
            <a:solidFill>
              <a:srgbClr val="FACB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7574750" y="2611543"/>
              <a:ext cx="518795" cy="945515"/>
            </a:xfrm>
            <a:custGeom>
              <a:avLst/>
              <a:gdLst/>
              <a:ahLst/>
              <a:cxnLst/>
              <a:rect l="l" t="t" r="r" b="b"/>
              <a:pathLst>
                <a:path w="518795" h="945514">
                  <a:moveTo>
                    <a:pt x="230369" y="945477"/>
                  </a:moveTo>
                  <a:lnTo>
                    <a:pt x="0" y="945477"/>
                  </a:lnTo>
                  <a:lnTo>
                    <a:pt x="28461" y="940851"/>
                  </a:lnTo>
                  <a:lnTo>
                    <a:pt x="56440" y="927142"/>
                  </a:lnTo>
                  <a:lnTo>
                    <a:pt x="110198" y="873507"/>
                  </a:lnTo>
                  <a:lnTo>
                    <a:pt x="135598" y="834094"/>
                  </a:lnTo>
                  <a:lnTo>
                    <a:pt x="159761" y="786626"/>
                  </a:lnTo>
                  <a:lnTo>
                    <a:pt x="182497" y="731360"/>
                  </a:lnTo>
                  <a:lnTo>
                    <a:pt x="203619" y="668553"/>
                  </a:lnTo>
                  <a:lnTo>
                    <a:pt x="215658" y="626538"/>
                  </a:lnTo>
                  <a:lnTo>
                    <a:pt x="226839" y="582424"/>
                  </a:lnTo>
                  <a:lnTo>
                    <a:pt x="237143" y="536356"/>
                  </a:lnTo>
                  <a:lnTo>
                    <a:pt x="246553" y="488479"/>
                  </a:lnTo>
                  <a:lnTo>
                    <a:pt x="255049" y="438937"/>
                  </a:lnTo>
                  <a:lnTo>
                    <a:pt x="262614" y="387874"/>
                  </a:lnTo>
                  <a:lnTo>
                    <a:pt x="269229" y="335436"/>
                  </a:lnTo>
                  <a:lnTo>
                    <a:pt x="274877" y="281766"/>
                  </a:lnTo>
                  <a:lnTo>
                    <a:pt x="279539" y="227009"/>
                  </a:lnTo>
                  <a:lnTo>
                    <a:pt x="283196" y="171309"/>
                  </a:lnTo>
                  <a:lnTo>
                    <a:pt x="285831" y="114811"/>
                  </a:lnTo>
                  <a:lnTo>
                    <a:pt x="287426" y="57660"/>
                  </a:lnTo>
                  <a:lnTo>
                    <a:pt x="287961" y="0"/>
                  </a:lnTo>
                  <a:lnTo>
                    <a:pt x="518331" y="0"/>
                  </a:lnTo>
                  <a:lnTo>
                    <a:pt x="517795" y="57660"/>
                  </a:lnTo>
                  <a:lnTo>
                    <a:pt x="516201" y="114811"/>
                  </a:lnTo>
                  <a:lnTo>
                    <a:pt x="513566" y="171309"/>
                  </a:lnTo>
                  <a:lnTo>
                    <a:pt x="509908" y="227009"/>
                  </a:lnTo>
                  <a:lnTo>
                    <a:pt x="505246" y="281766"/>
                  </a:lnTo>
                  <a:lnTo>
                    <a:pt x="499599" y="335436"/>
                  </a:lnTo>
                  <a:lnTo>
                    <a:pt x="492983" y="387874"/>
                  </a:lnTo>
                  <a:lnTo>
                    <a:pt x="485418" y="438937"/>
                  </a:lnTo>
                  <a:lnTo>
                    <a:pt x="476922" y="488479"/>
                  </a:lnTo>
                  <a:lnTo>
                    <a:pt x="467513" y="536356"/>
                  </a:lnTo>
                  <a:lnTo>
                    <a:pt x="457209" y="582424"/>
                  </a:lnTo>
                  <a:lnTo>
                    <a:pt x="446028" y="626538"/>
                  </a:lnTo>
                  <a:lnTo>
                    <a:pt x="433989" y="668553"/>
                  </a:lnTo>
                  <a:lnTo>
                    <a:pt x="412867" y="731360"/>
                  </a:lnTo>
                  <a:lnTo>
                    <a:pt x="390130" y="786626"/>
                  </a:lnTo>
                  <a:lnTo>
                    <a:pt x="365967" y="834094"/>
                  </a:lnTo>
                  <a:lnTo>
                    <a:pt x="340567" y="873507"/>
                  </a:lnTo>
                  <a:lnTo>
                    <a:pt x="314118" y="904609"/>
                  </a:lnTo>
                  <a:lnTo>
                    <a:pt x="258830" y="940851"/>
                  </a:lnTo>
                  <a:lnTo>
                    <a:pt x="230369" y="945477"/>
                  </a:lnTo>
                  <a:close/>
                </a:path>
              </a:pathLst>
            </a:custGeom>
            <a:solidFill>
              <a:srgbClr val="C7A23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820133" y="4899795"/>
              <a:ext cx="1660525" cy="827405"/>
            </a:xfrm>
            <a:custGeom>
              <a:avLst/>
              <a:gdLst/>
              <a:ahLst/>
              <a:cxnLst/>
              <a:rect l="l" t="t" r="r" b="b"/>
              <a:pathLst>
                <a:path w="1660525" h="827404">
                  <a:moveTo>
                    <a:pt x="830035" y="827290"/>
                  </a:moveTo>
                  <a:lnTo>
                    <a:pt x="754485" y="826807"/>
                  </a:lnTo>
                  <a:lnTo>
                    <a:pt x="680835" y="825386"/>
                  </a:lnTo>
                  <a:lnTo>
                    <a:pt x="609379" y="823069"/>
                  </a:lnTo>
                  <a:lnTo>
                    <a:pt x="540409" y="819896"/>
                  </a:lnTo>
                  <a:lnTo>
                    <a:pt x="474218" y="815911"/>
                  </a:lnTo>
                  <a:lnTo>
                    <a:pt x="411100" y="811155"/>
                  </a:lnTo>
                  <a:lnTo>
                    <a:pt x="351348" y="805669"/>
                  </a:lnTo>
                  <a:lnTo>
                    <a:pt x="295254" y="799495"/>
                  </a:lnTo>
                  <a:lnTo>
                    <a:pt x="243111" y="792675"/>
                  </a:lnTo>
                  <a:lnTo>
                    <a:pt x="195213" y="785251"/>
                  </a:lnTo>
                  <a:lnTo>
                    <a:pt x="151853" y="777264"/>
                  </a:lnTo>
                  <a:lnTo>
                    <a:pt x="113324" y="768756"/>
                  </a:lnTo>
                  <a:lnTo>
                    <a:pt x="51929" y="750344"/>
                  </a:lnTo>
                  <a:lnTo>
                    <a:pt x="13372" y="730350"/>
                  </a:lnTo>
                  <a:lnTo>
                    <a:pt x="0" y="709106"/>
                  </a:lnTo>
                  <a:lnTo>
                    <a:pt x="0" y="0"/>
                  </a:lnTo>
                  <a:lnTo>
                    <a:pt x="3392" y="10757"/>
                  </a:lnTo>
                  <a:lnTo>
                    <a:pt x="13372" y="21243"/>
                  </a:lnTo>
                  <a:lnTo>
                    <a:pt x="51929" y="41238"/>
                  </a:lnTo>
                  <a:lnTo>
                    <a:pt x="113324" y="59649"/>
                  </a:lnTo>
                  <a:lnTo>
                    <a:pt x="151853" y="68157"/>
                  </a:lnTo>
                  <a:lnTo>
                    <a:pt x="195213" y="76144"/>
                  </a:lnTo>
                  <a:lnTo>
                    <a:pt x="243111" y="83569"/>
                  </a:lnTo>
                  <a:lnTo>
                    <a:pt x="295254" y="90389"/>
                  </a:lnTo>
                  <a:lnTo>
                    <a:pt x="351348" y="96562"/>
                  </a:lnTo>
                  <a:lnTo>
                    <a:pt x="411100" y="102048"/>
                  </a:lnTo>
                  <a:lnTo>
                    <a:pt x="474218" y="106805"/>
                  </a:lnTo>
                  <a:lnTo>
                    <a:pt x="540409" y="110790"/>
                  </a:lnTo>
                  <a:lnTo>
                    <a:pt x="609379" y="113962"/>
                  </a:lnTo>
                  <a:lnTo>
                    <a:pt x="680835" y="116280"/>
                  </a:lnTo>
                  <a:lnTo>
                    <a:pt x="754485" y="117701"/>
                  </a:lnTo>
                  <a:lnTo>
                    <a:pt x="830035" y="118184"/>
                  </a:lnTo>
                  <a:lnTo>
                    <a:pt x="905585" y="117701"/>
                  </a:lnTo>
                  <a:lnTo>
                    <a:pt x="979235" y="116280"/>
                  </a:lnTo>
                  <a:lnTo>
                    <a:pt x="1050691" y="113962"/>
                  </a:lnTo>
                  <a:lnTo>
                    <a:pt x="1119661" y="110790"/>
                  </a:lnTo>
                  <a:lnTo>
                    <a:pt x="1185852" y="106805"/>
                  </a:lnTo>
                  <a:lnTo>
                    <a:pt x="1248970" y="102048"/>
                  </a:lnTo>
                  <a:lnTo>
                    <a:pt x="1308722" y="96562"/>
                  </a:lnTo>
                  <a:lnTo>
                    <a:pt x="1364816" y="90389"/>
                  </a:lnTo>
                  <a:lnTo>
                    <a:pt x="1416958" y="83569"/>
                  </a:lnTo>
                  <a:lnTo>
                    <a:pt x="1464856" y="76144"/>
                  </a:lnTo>
                  <a:lnTo>
                    <a:pt x="1508216" y="68157"/>
                  </a:lnTo>
                  <a:lnTo>
                    <a:pt x="1546746" y="59649"/>
                  </a:lnTo>
                  <a:lnTo>
                    <a:pt x="1608141" y="41238"/>
                  </a:lnTo>
                  <a:lnTo>
                    <a:pt x="1646697" y="21243"/>
                  </a:lnTo>
                  <a:lnTo>
                    <a:pt x="1660070" y="0"/>
                  </a:lnTo>
                  <a:lnTo>
                    <a:pt x="1660070" y="709106"/>
                  </a:lnTo>
                  <a:lnTo>
                    <a:pt x="1630420" y="740524"/>
                  </a:lnTo>
                  <a:lnTo>
                    <a:pt x="1580152" y="759769"/>
                  </a:lnTo>
                  <a:lnTo>
                    <a:pt x="1508216" y="777264"/>
                  </a:lnTo>
                  <a:lnTo>
                    <a:pt x="1464856" y="785251"/>
                  </a:lnTo>
                  <a:lnTo>
                    <a:pt x="1416958" y="792675"/>
                  </a:lnTo>
                  <a:lnTo>
                    <a:pt x="1364816" y="799495"/>
                  </a:lnTo>
                  <a:lnTo>
                    <a:pt x="1308722" y="805669"/>
                  </a:lnTo>
                  <a:lnTo>
                    <a:pt x="1248970" y="811155"/>
                  </a:lnTo>
                  <a:lnTo>
                    <a:pt x="1185852" y="815911"/>
                  </a:lnTo>
                  <a:lnTo>
                    <a:pt x="1119661" y="819896"/>
                  </a:lnTo>
                  <a:lnTo>
                    <a:pt x="1050691" y="823069"/>
                  </a:lnTo>
                  <a:lnTo>
                    <a:pt x="979235" y="825386"/>
                  </a:lnTo>
                  <a:lnTo>
                    <a:pt x="905585" y="826807"/>
                  </a:lnTo>
                  <a:lnTo>
                    <a:pt x="830035" y="827290"/>
                  </a:lnTo>
                  <a:close/>
                </a:path>
              </a:pathLst>
            </a:custGeom>
            <a:solidFill>
              <a:srgbClr val="0E9D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820133" y="4781611"/>
              <a:ext cx="1660525" cy="236854"/>
            </a:xfrm>
            <a:custGeom>
              <a:avLst/>
              <a:gdLst/>
              <a:ahLst/>
              <a:cxnLst/>
              <a:rect l="l" t="t" r="r" b="b"/>
              <a:pathLst>
                <a:path w="1660525" h="236854">
                  <a:moveTo>
                    <a:pt x="830035" y="236368"/>
                  </a:moveTo>
                  <a:lnTo>
                    <a:pt x="754485" y="235885"/>
                  </a:lnTo>
                  <a:lnTo>
                    <a:pt x="680835" y="234464"/>
                  </a:lnTo>
                  <a:lnTo>
                    <a:pt x="609379" y="232147"/>
                  </a:lnTo>
                  <a:lnTo>
                    <a:pt x="540409" y="228974"/>
                  </a:lnTo>
                  <a:lnTo>
                    <a:pt x="474218" y="224989"/>
                  </a:lnTo>
                  <a:lnTo>
                    <a:pt x="411100" y="220233"/>
                  </a:lnTo>
                  <a:lnTo>
                    <a:pt x="351348" y="214747"/>
                  </a:lnTo>
                  <a:lnTo>
                    <a:pt x="295254" y="208573"/>
                  </a:lnTo>
                  <a:lnTo>
                    <a:pt x="243111" y="201753"/>
                  </a:lnTo>
                  <a:lnTo>
                    <a:pt x="195213" y="194329"/>
                  </a:lnTo>
                  <a:lnTo>
                    <a:pt x="151853" y="186342"/>
                  </a:lnTo>
                  <a:lnTo>
                    <a:pt x="113324" y="177834"/>
                  </a:lnTo>
                  <a:lnTo>
                    <a:pt x="51929" y="159422"/>
                  </a:lnTo>
                  <a:lnTo>
                    <a:pt x="13372" y="139428"/>
                  </a:lnTo>
                  <a:lnTo>
                    <a:pt x="0" y="118184"/>
                  </a:lnTo>
                  <a:lnTo>
                    <a:pt x="3392" y="107427"/>
                  </a:lnTo>
                  <a:lnTo>
                    <a:pt x="51929" y="76945"/>
                  </a:lnTo>
                  <a:lnTo>
                    <a:pt x="113324" y="58534"/>
                  </a:lnTo>
                  <a:lnTo>
                    <a:pt x="151853" y="50026"/>
                  </a:lnTo>
                  <a:lnTo>
                    <a:pt x="195213" y="42039"/>
                  </a:lnTo>
                  <a:lnTo>
                    <a:pt x="243111" y="34615"/>
                  </a:lnTo>
                  <a:lnTo>
                    <a:pt x="295254" y="27795"/>
                  </a:lnTo>
                  <a:lnTo>
                    <a:pt x="351348" y="21621"/>
                  </a:lnTo>
                  <a:lnTo>
                    <a:pt x="411100" y="16135"/>
                  </a:lnTo>
                  <a:lnTo>
                    <a:pt x="474218" y="11379"/>
                  </a:lnTo>
                  <a:lnTo>
                    <a:pt x="540409" y="7393"/>
                  </a:lnTo>
                  <a:lnTo>
                    <a:pt x="609379" y="4221"/>
                  </a:lnTo>
                  <a:lnTo>
                    <a:pt x="680835" y="1904"/>
                  </a:lnTo>
                  <a:lnTo>
                    <a:pt x="754485" y="482"/>
                  </a:lnTo>
                  <a:lnTo>
                    <a:pt x="830035" y="0"/>
                  </a:lnTo>
                  <a:lnTo>
                    <a:pt x="905585" y="482"/>
                  </a:lnTo>
                  <a:lnTo>
                    <a:pt x="979235" y="1904"/>
                  </a:lnTo>
                  <a:lnTo>
                    <a:pt x="1050691" y="4221"/>
                  </a:lnTo>
                  <a:lnTo>
                    <a:pt x="1119661" y="7393"/>
                  </a:lnTo>
                  <a:lnTo>
                    <a:pt x="1185852" y="11379"/>
                  </a:lnTo>
                  <a:lnTo>
                    <a:pt x="1248970" y="16135"/>
                  </a:lnTo>
                  <a:lnTo>
                    <a:pt x="1308722" y="21621"/>
                  </a:lnTo>
                  <a:lnTo>
                    <a:pt x="1364816" y="27795"/>
                  </a:lnTo>
                  <a:lnTo>
                    <a:pt x="1416958" y="34615"/>
                  </a:lnTo>
                  <a:lnTo>
                    <a:pt x="1464856" y="42039"/>
                  </a:lnTo>
                  <a:lnTo>
                    <a:pt x="1508216" y="50026"/>
                  </a:lnTo>
                  <a:lnTo>
                    <a:pt x="1546746" y="58534"/>
                  </a:lnTo>
                  <a:lnTo>
                    <a:pt x="1608141" y="76945"/>
                  </a:lnTo>
                  <a:lnTo>
                    <a:pt x="1646697" y="96940"/>
                  </a:lnTo>
                  <a:lnTo>
                    <a:pt x="1660070" y="118184"/>
                  </a:lnTo>
                  <a:lnTo>
                    <a:pt x="1656678" y="128941"/>
                  </a:lnTo>
                  <a:lnTo>
                    <a:pt x="1608141" y="159422"/>
                  </a:lnTo>
                  <a:lnTo>
                    <a:pt x="1546746" y="177834"/>
                  </a:lnTo>
                  <a:lnTo>
                    <a:pt x="1508216" y="186342"/>
                  </a:lnTo>
                  <a:lnTo>
                    <a:pt x="1464856" y="194329"/>
                  </a:lnTo>
                  <a:lnTo>
                    <a:pt x="1416958" y="201753"/>
                  </a:lnTo>
                  <a:lnTo>
                    <a:pt x="1364816" y="208573"/>
                  </a:lnTo>
                  <a:lnTo>
                    <a:pt x="1308722" y="214747"/>
                  </a:lnTo>
                  <a:lnTo>
                    <a:pt x="1248970" y="220233"/>
                  </a:lnTo>
                  <a:lnTo>
                    <a:pt x="1185852" y="224989"/>
                  </a:lnTo>
                  <a:lnTo>
                    <a:pt x="1119661" y="228974"/>
                  </a:lnTo>
                  <a:lnTo>
                    <a:pt x="1050691" y="232147"/>
                  </a:lnTo>
                  <a:lnTo>
                    <a:pt x="979235" y="234464"/>
                  </a:lnTo>
                  <a:lnTo>
                    <a:pt x="905585" y="235885"/>
                  </a:lnTo>
                  <a:lnTo>
                    <a:pt x="830035" y="236368"/>
                  </a:lnTo>
                  <a:close/>
                </a:path>
              </a:pathLst>
            </a:custGeom>
            <a:solidFill>
              <a:srgbClr val="6FC3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820133" y="4781611"/>
              <a:ext cx="1660525" cy="945515"/>
            </a:xfrm>
            <a:custGeom>
              <a:avLst/>
              <a:gdLst/>
              <a:ahLst/>
              <a:cxnLst/>
              <a:rect l="l" t="t" r="r" b="b"/>
              <a:pathLst>
                <a:path w="1660525" h="945514">
                  <a:moveTo>
                    <a:pt x="1660070" y="118184"/>
                  </a:moveTo>
                  <a:lnTo>
                    <a:pt x="1630420" y="149602"/>
                  </a:lnTo>
                  <a:lnTo>
                    <a:pt x="1580152" y="168847"/>
                  </a:lnTo>
                  <a:lnTo>
                    <a:pt x="1508216" y="186342"/>
                  </a:lnTo>
                  <a:lnTo>
                    <a:pt x="1464856" y="194329"/>
                  </a:lnTo>
                  <a:lnTo>
                    <a:pt x="1416958" y="201753"/>
                  </a:lnTo>
                  <a:lnTo>
                    <a:pt x="1364816" y="208573"/>
                  </a:lnTo>
                  <a:lnTo>
                    <a:pt x="1308722" y="214747"/>
                  </a:lnTo>
                  <a:lnTo>
                    <a:pt x="1248970" y="220233"/>
                  </a:lnTo>
                  <a:lnTo>
                    <a:pt x="1185852" y="224989"/>
                  </a:lnTo>
                  <a:lnTo>
                    <a:pt x="1119661" y="228974"/>
                  </a:lnTo>
                  <a:lnTo>
                    <a:pt x="1050691" y="232147"/>
                  </a:lnTo>
                  <a:lnTo>
                    <a:pt x="979235" y="234464"/>
                  </a:lnTo>
                  <a:lnTo>
                    <a:pt x="905585" y="235885"/>
                  </a:lnTo>
                  <a:lnTo>
                    <a:pt x="830035" y="236368"/>
                  </a:lnTo>
                  <a:lnTo>
                    <a:pt x="754485" y="235885"/>
                  </a:lnTo>
                  <a:lnTo>
                    <a:pt x="680835" y="234464"/>
                  </a:lnTo>
                  <a:lnTo>
                    <a:pt x="609379" y="232147"/>
                  </a:lnTo>
                  <a:lnTo>
                    <a:pt x="540409" y="228974"/>
                  </a:lnTo>
                  <a:lnTo>
                    <a:pt x="474218" y="224989"/>
                  </a:lnTo>
                  <a:lnTo>
                    <a:pt x="411100" y="220233"/>
                  </a:lnTo>
                  <a:lnTo>
                    <a:pt x="351348" y="214747"/>
                  </a:lnTo>
                  <a:lnTo>
                    <a:pt x="295254" y="208573"/>
                  </a:lnTo>
                  <a:lnTo>
                    <a:pt x="243111" y="201753"/>
                  </a:lnTo>
                  <a:lnTo>
                    <a:pt x="195213" y="194329"/>
                  </a:lnTo>
                  <a:lnTo>
                    <a:pt x="151853" y="186342"/>
                  </a:lnTo>
                  <a:lnTo>
                    <a:pt x="113324" y="177834"/>
                  </a:lnTo>
                  <a:lnTo>
                    <a:pt x="51929" y="159422"/>
                  </a:lnTo>
                  <a:lnTo>
                    <a:pt x="13372" y="139428"/>
                  </a:lnTo>
                  <a:lnTo>
                    <a:pt x="0" y="118184"/>
                  </a:lnTo>
                  <a:lnTo>
                    <a:pt x="3392" y="107427"/>
                  </a:lnTo>
                  <a:lnTo>
                    <a:pt x="51929" y="76945"/>
                  </a:lnTo>
                  <a:lnTo>
                    <a:pt x="113324" y="58534"/>
                  </a:lnTo>
                  <a:lnTo>
                    <a:pt x="151853" y="50026"/>
                  </a:lnTo>
                  <a:lnTo>
                    <a:pt x="195213" y="42039"/>
                  </a:lnTo>
                  <a:lnTo>
                    <a:pt x="243111" y="34615"/>
                  </a:lnTo>
                  <a:lnTo>
                    <a:pt x="295254" y="27795"/>
                  </a:lnTo>
                  <a:lnTo>
                    <a:pt x="351348" y="21621"/>
                  </a:lnTo>
                  <a:lnTo>
                    <a:pt x="411100" y="16135"/>
                  </a:lnTo>
                  <a:lnTo>
                    <a:pt x="474218" y="11379"/>
                  </a:lnTo>
                  <a:lnTo>
                    <a:pt x="540409" y="7393"/>
                  </a:lnTo>
                  <a:lnTo>
                    <a:pt x="609379" y="4221"/>
                  </a:lnTo>
                  <a:lnTo>
                    <a:pt x="680835" y="1904"/>
                  </a:lnTo>
                  <a:lnTo>
                    <a:pt x="754485" y="482"/>
                  </a:lnTo>
                  <a:lnTo>
                    <a:pt x="830035" y="0"/>
                  </a:lnTo>
                  <a:lnTo>
                    <a:pt x="905585" y="482"/>
                  </a:lnTo>
                  <a:lnTo>
                    <a:pt x="979235" y="1904"/>
                  </a:lnTo>
                  <a:lnTo>
                    <a:pt x="1050691" y="4221"/>
                  </a:lnTo>
                  <a:lnTo>
                    <a:pt x="1119661" y="7393"/>
                  </a:lnTo>
                  <a:lnTo>
                    <a:pt x="1185852" y="11379"/>
                  </a:lnTo>
                  <a:lnTo>
                    <a:pt x="1248970" y="16135"/>
                  </a:lnTo>
                  <a:lnTo>
                    <a:pt x="1308722" y="21621"/>
                  </a:lnTo>
                  <a:lnTo>
                    <a:pt x="1364816" y="27795"/>
                  </a:lnTo>
                  <a:lnTo>
                    <a:pt x="1416958" y="34615"/>
                  </a:lnTo>
                  <a:lnTo>
                    <a:pt x="1464856" y="42039"/>
                  </a:lnTo>
                  <a:lnTo>
                    <a:pt x="1508216" y="50026"/>
                  </a:lnTo>
                  <a:lnTo>
                    <a:pt x="1546746" y="58534"/>
                  </a:lnTo>
                  <a:lnTo>
                    <a:pt x="1608141" y="76945"/>
                  </a:lnTo>
                  <a:lnTo>
                    <a:pt x="1646697" y="96940"/>
                  </a:lnTo>
                  <a:lnTo>
                    <a:pt x="1660070" y="118184"/>
                  </a:lnTo>
                  <a:lnTo>
                    <a:pt x="1660070" y="827290"/>
                  </a:lnTo>
                  <a:lnTo>
                    <a:pt x="1630420" y="858708"/>
                  </a:lnTo>
                  <a:lnTo>
                    <a:pt x="1580152" y="877953"/>
                  </a:lnTo>
                  <a:lnTo>
                    <a:pt x="1508216" y="895448"/>
                  </a:lnTo>
                  <a:lnTo>
                    <a:pt x="1464856" y="903435"/>
                  </a:lnTo>
                  <a:lnTo>
                    <a:pt x="1416958" y="910859"/>
                  </a:lnTo>
                  <a:lnTo>
                    <a:pt x="1364816" y="917679"/>
                  </a:lnTo>
                  <a:lnTo>
                    <a:pt x="1308722" y="923853"/>
                  </a:lnTo>
                  <a:lnTo>
                    <a:pt x="1248970" y="929339"/>
                  </a:lnTo>
                  <a:lnTo>
                    <a:pt x="1185852" y="934095"/>
                  </a:lnTo>
                  <a:lnTo>
                    <a:pt x="1119661" y="938081"/>
                  </a:lnTo>
                  <a:lnTo>
                    <a:pt x="1050691" y="941253"/>
                  </a:lnTo>
                  <a:lnTo>
                    <a:pt x="979235" y="943570"/>
                  </a:lnTo>
                  <a:lnTo>
                    <a:pt x="905585" y="944992"/>
                  </a:lnTo>
                  <a:lnTo>
                    <a:pt x="830035" y="945475"/>
                  </a:lnTo>
                  <a:lnTo>
                    <a:pt x="754485" y="944992"/>
                  </a:lnTo>
                  <a:lnTo>
                    <a:pt x="680835" y="943570"/>
                  </a:lnTo>
                  <a:lnTo>
                    <a:pt x="609379" y="941253"/>
                  </a:lnTo>
                  <a:lnTo>
                    <a:pt x="540409" y="938081"/>
                  </a:lnTo>
                  <a:lnTo>
                    <a:pt x="474218" y="934095"/>
                  </a:lnTo>
                  <a:lnTo>
                    <a:pt x="411100" y="929339"/>
                  </a:lnTo>
                  <a:lnTo>
                    <a:pt x="351348" y="923853"/>
                  </a:lnTo>
                  <a:lnTo>
                    <a:pt x="295254" y="917679"/>
                  </a:lnTo>
                  <a:lnTo>
                    <a:pt x="243111" y="910859"/>
                  </a:lnTo>
                  <a:lnTo>
                    <a:pt x="195213" y="903435"/>
                  </a:lnTo>
                  <a:lnTo>
                    <a:pt x="151853" y="895448"/>
                  </a:lnTo>
                  <a:lnTo>
                    <a:pt x="113324" y="886940"/>
                  </a:lnTo>
                  <a:lnTo>
                    <a:pt x="51929" y="868529"/>
                  </a:lnTo>
                  <a:lnTo>
                    <a:pt x="13372" y="848534"/>
                  </a:lnTo>
                  <a:lnTo>
                    <a:pt x="0" y="827290"/>
                  </a:lnTo>
                  <a:lnTo>
                    <a:pt x="0" y="118184"/>
                  </a:lnTo>
                </a:path>
              </a:pathLst>
            </a:custGeom>
            <a:ln w="3090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6180180" y="5216139"/>
              <a:ext cx="929640" cy="190500"/>
            </a:xfrm>
            <a:custGeom>
              <a:avLst/>
              <a:gdLst/>
              <a:ahLst/>
              <a:cxnLst/>
              <a:rect l="l" t="t" r="r" b="b"/>
              <a:pathLst>
                <a:path w="929640" h="190500">
                  <a:moveTo>
                    <a:pt x="100621" y="187859"/>
                  </a:moveTo>
                  <a:lnTo>
                    <a:pt x="59841" y="187859"/>
                  </a:lnTo>
                  <a:lnTo>
                    <a:pt x="0" y="11348"/>
                  </a:lnTo>
                  <a:lnTo>
                    <a:pt x="37763" y="11348"/>
                  </a:lnTo>
                  <a:lnTo>
                    <a:pt x="70941" y="116386"/>
                  </a:lnTo>
                  <a:lnTo>
                    <a:pt x="72791" y="122583"/>
                  </a:lnTo>
                  <a:lnTo>
                    <a:pt x="74681" y="129827"/>
                  </a:lnTo>
                  <a:lnTo>
                    <a:pt x="76612" y="138117"/>
                  </a:lnTo>
                  <a:lnTo>
                    <a:pt x="78622" y="146327"/>
                  </a:lnTo>
                  <a:lnTo>
                    <a:pt x="79869" y="152042"/>
                  </a:lnTo>
                  <a:lnTo>
                    <a:pt x="80352" y="155261"/>
                  </a:lnTo>
                  <a:lnTo>
                    <a:pt x="111695" y="155261"/>
                  </a:lnTo>
                  <a:lnTo>
                    <a:pt x="100621" y="187859"/>
                  </a:lnTo>
                  <a:close/>
                </a:path>
                <a:path w="929640" h="190500">
                  <a:moveTo>
                    <a:pt x="111695" y="155261"/>
                  </a:moveTo>
                  <a:lnTo>
                    <a:pt x="80352" y="155261"/>
                  </a:lnTo>
                  <a:lnTo>
                    <a:pt x="81415" y="148666"/>
                  </a:lnTo>
                  <a:lnTo>
                    <a:pt x="83277" y="139989"/>
                  </a:lnTo>
                  <a:lnTo>
                    <a:pt x="85939" y="129229"/>
                  </a:lnTo>
                  <a:lnTo>
                    <a:pt x="89400" y="116386"/>
                  </a:lnTo>
                  <a:lnTo>
                    <a:pt x="122820" y="11348"/>
                  </a:lnTo>
                  <a:lnTo>
                    <a:pt x="160583" y="11348"/>
                  </a:lnTo>
                  <a:lnTo>
                    <a:pt x="111695" y="155261"/>
                  </a:lnTo>
                  <a:close/>
                </a:path>
                <a:path w="929640" h="190500">
                  <a:moveTo>
                    <a:pt x="236713" y="190274"/>
                  </a:moveTo>
                  <a:lnTo>
                    <a:pt x="195459" y="177076"/>
                  </a:lnTo>
                  <a:lnTo>
                    <a:pt x="173674" y="140049"/>
                  </a:lnTo>
                  <a:lnTo>
                    <a:pt x="171683" y="120128"/>
                  </a:lnTo>
                  <a:lnTo>
                    <a:pt x="172761" y="104509"/>
                  </a:lnTo>
                  <a:lnTo>
                    <a:pt x="188936" y="68696"/>
                  </a:lnTo>
                  <a:lnTo>
                    <a:pt x="237437" y="50345"/>
                  </a:lnTo>
                  <a:lnTo>
                    <a:pt x="246863" y="50873"/>
                  </a:lnTo>
                  <a:lnTo>
                    <a:pt x="284822" y="69089"/>
                  </a:lnTo>
                  <a:lnTo>
                    <a:pt x="292716" y="80045"/>
                  </a:lnTo>
                  <a:lnTo>
                    <a:pt x="227142" y="80045"/>
                  </a:lnTo>
                  <a:lnTo>
                    <a:pt x="220063" y="83385"/>
                  </a:lnTo>
                  <a:lnTo>
                    <a:pt x="215720" y="90066"/>
                  </a:lnTo>
                  <a:lnTo>
                    <a:pt x="212870" y="95657"/>
                  </a:lnTo>
                  <a:lnTo>
                    <a:pt x="210834" y="102531"/>
                  </a:lnTo>
                  <a:lnTo>
                    <a:pt x="209739" y="109843"/>
                  </a:lnTo>
                  <a:lnTo>
                    <a:pt x="209612" y="110688"/>
                  </a:lnTo>
                  <a:lnTo>
                    <a:pt x="209205" y="120128"/>
                  </a:lnTo>
                  <a:lnTo>
                    <a:pt x="209612" y="129538"/>
                  </a:lnTo>
                  <a:lnTo>
                    <a:pt x="210834" y="137725"/>
                  </a:lnTo>
                  <a:lnTo>
                    <a:pt x="212870" y="144690"/>
                  </a:lnTo>
                  <a:lnTo>
                    <a:pt x="215720" y="150432"/>
                  </a:lnTo>
                  <a:lnTo>
                    <a:pt x="220144" y="157274"/>
                  </a:lnTo>
                  <a:lnTo>
                    <a:pt x="227302" y="160694"/>
                  </a:lnTo>
                  <a:lnTo>
                    <a:pt x="293053" y="160694"/>
                  </a:lnTo>
                  <a:lnTo>
                    <a:pt x="292694" y="161487"/>
                  </a:lnTo>
                  <a:lnTo>
                    <a:pt x="285093" y="171681"/>
                  </a:lnTo>
                  <a:lnTo>
                    <a:pt x="275554" y="179815"/>
                  </a:lnTo>
                  <a:lnTo>
                    <a:pt x="264516" y="185520"/>
                  </a:lnTo>
                  <a:lnTo>
                    <a:pt x="264704" y="185520"/>
                  </a:lnTo>
                  <a:lnTo>
                    <a:pt x="251364" y="189112"/>
                  </a:lnTo>
                  <a:lnTo>
                    <a:pt x="236713" y="190274"/>
                  </a:lnTo>
                  <a:close/>
                </a:path>
                <a:path w="929640" h="190500">
                  <a:moveTo>
                    <a:pt x="293053" y="160694"/>
                  </a:moveTo>
                  <a:lnTo>
                    <a:pt x="247008" y="160694"/>
                  </a:lnTo>
                  <a:lnTo>
                    <a:pt x="254072" y="157274"/>
                  </a:lnTo>
                  <a:lnTo>
                    <a:pt x="258369" y="150432"/>
                  </a:lnTo>
                  <a:lnTo>
                    <a:pt x="264824" y="120128"/>
                  </a:lnTo>
                  <a:lnTo>
                    <a:pt x="264410" y="110688"/>
                  </a:lnTo>
                  <a:lnTo>
                    <a:pt x="246848" y="80045"/>
                  </a:lnTo>
                  <a:lnTo>
                    <a:pt x="292716" y="80045"/>
                  </a:lnTo>
                  <a:lnTo>
                    <a:pt x="302467" y="120128"/>
                  </a:lnTo>
                  <a:lnTo>
                    <a:pt x="301381" y="135710"/>
                  </a:lnTo>
                  <a:lnTo>
                    <a:pt x="298237" y="149014"/>
                  </a:lnTo>
                  <a:lnTo>
                    <a:pt x="298123" y="149496"/>
                  </a:lnTo>
                  <a:lnTo>
                    <a:pt x="293053" y="160694"/>
                  </a:lnTo>
                  <a:close/>
                </a:path>
                <a:path w="929640" h="190500">
                  <a:moveTo>
                    <a:pt x="369668" y="187859"/>
                  </a:moveTo>
                  <a:lnTo>
                    <a:pt x="332870" y="187859"/>
                  </a:lnTo>
                  <a:lnTo>
                    <a:pt x="332870" y="0"/>
                  </a:lnTo>
                  <a:lnTo>
                    <a:pt x="369668" y="0"/>
                  </a:lnTo>
                  <a:lnTo>
                    <a:pt x="369668" y="187859"/>
                  </a:lnTo>
                  <a:close/>
                </a:path>
                <a:path w="929640" h="190500">
                  <a:moveTo>
                    <a:pt x="464699" y="190274"/>
                  </a:moveTo>
                  <a:lnTo>
                    <a:pt x="455450" y="190274"/>
                  </a:lnTo>
                  <a:lnTo>
                    <a:pt x="444297" y="189482"/>
                  </a:lnTo>
                  <a:lnTo>
                    <a:pt x="410568" y="162023"/>
                  </a:lnTo>
                  <a:lnTo>
                    <a:pt x="407552" y="52880"/>
                  </a:lnTo>
                  <a:lnTo>
                    <a:pt x="444350" y="52880"/>
                  </a:lnTo>
                  <a:lnTo>
                    <a:pt x="444350" y="141458"/>
                  </a:lnTo>
                  <a:lnTo>
                    <a:pt x="446079" y="148782"/>
                  </a:lnTo>
                  <a:lnTo>
                    <a:pt x="449538" y="153692"/>
                  </a:lnTo>
                  <a:lnTo>
                    <a:pt x="452996" y="158521"/>
                  </a:lnTo>
                  <a:lnTo>
                    <a:pt x="458506" y="160936"/>
                  </a:lnTo>
                  <a:lnTo>
                    <a:pt x="532062" y="160936"/>
                  </a:lnTo>
                  <a:lnTo>
                    <a:pt x="532062" y="170504"/>
                  </a:lnTo>
                  <a:lnTo>
                    <a:pt x="497010" y="170504"/>
                  </a:lnTo>
                  <a:lnTo>
                    <a:pt x="493012" y="176873"/>
                  </a:lnTo>
                  <a:lnTo>
                    <a:pt x="487422" y="181742"/>
                  </a:lnTo>
                  <a:lnTo>
                    <a:pt x="480183" y="185203"/>
                  </a:lnTo>
                  <a:lnTo>
                    <a:pt x="472944" y="188584"/>
                  </a:lnTo>
                  <a:lnTo>
                    <a:pt x="464699" y="190274"/>
                  </a:lnTo>
                  <a:close/>
                </a:path>
                <a:path w="929640" h="190500">
                  <a:moveTo>
                    <a:pt x="532062" y="160936"/>
                  </a:moveTo>
                  <a:lnTo>
                    <a:pt x="476362" y="160936"/>
                  </a:lnTo>
                  <a:lnTo>
                    <a:pt x="483802" y="157515"/>
                  </a:lnTo>
                  <a:lnTo>
                    <a:pt x="488387" y="150674"/>
                  </a:lnTo>
                  <a:lnTo>
                    <a:pt x="491396" y="144637"/>
                  </a:lnTo>
                  <a:lnTo>
                    <a:pt x="493545" y="136910"/>
                  </a:lnTo>
                  <a:lnTo>
                    <a:pt x="494834" y="127493"/>
                  </a:lnTo>
                  <a:lnTo>
                    <a:pt x="495264" y="116386"/>
                  </a:lnTo>
                  <a:lnTo>
                    <a:pt x="495264" y="52880"/>
                  </a:lnTo>
                  <a:lnTo>
                    <a:pt x="532062" y="52880"/>
                  </a:lnTo>
                  <a:lnTo>
                    <a:pt x="532062" y="160936"/>
                  </a:lnTo>
                  <a:close/>
                </a:path>
                <a:path w="929640" h="190500">
                  <a:moveTo>
                    <a:pt x="532062" y="187859"/>
                  </a:moveTo>
                  <a:lnTo>
                    <a:pt x="503830" y="187859"/>
                  </a:lnTo>
                  <a:lnTo>
                    <a:pt x="498857" y="170504"/>
                  </a:lnTo>
                  <a:lnTo>
                    <a:pt x="532062" y="170504"/>
                  </a:lnTo>
                  <a:lnTo>
                    <a:pt x="532062" y="187859"/>
                  </a:lnTo>
                  <a:close/>
                </a:path>
                <a:path w="929640" h="190500">
                  <a:moveTo>
                    <a:pt x="686010" y="70145"/>
                  </a:moveTo>
                  <a:lnTo>
                    <a:pt x="605779" y="70145"/>
                  </a:lnTo>
                  <a:lnTo>
                    <a:pt x="609485" y="63867"/>
                  </a:lnTo>
                  <a:lnTo>
                    <a:pt x="612066" y="61482"/>
                  </a:lnTo>
                  <a:lnTo>
                    <a:pt x="614865" y="58997"/>
                  </a:lnTo>
                  <a:lnTo>
                    <a:pt x="621696" y="55536"/>
                  </a:lnTo>
                  <a:lnTo>
                    <a:pt x="626823" y="52880"/>
                  </a:lnTo>
                  <a:lnTo>
                    <a:pt x="628477" y="52075"/>
                  </a:lnTo>
                  <a:lnTo>
                    <a:pt x="636142" y="50345"/>
                  </a:lnTo>
                  <a:lnTo>
                    <a:pt x="644989" y="50345"/>
                  </a:lnTo>
                  <a:lnTo>
                    <a:pt x="658909" y="51582"/>
                  </a:lnTo>
                  <a:lnTo>
                    <a:pt x="670386" y="55295"/>
                  </a:lnTo>
                  <a:lnTo>
                    <a:pt x="679420" y="61482"/>
                  </a:lnTo>
                  <a:lnTo>
                    <a:pt x="686010" y="70145"/>
                  </a:lnTo>
                  <a:close/>
                </a:path>
                <a:path w="929640" h="190500">
                  <a:moveTo>
                    <a:pt x="769411" y="70145"/>
                  </a:moveTo>
                  <a:lnTo>
                    <a:pt x="689268" y="70145"/>
                  </a:lnTo>
                  <a:lnTo>
                    <a:pt x="692887" y="63867"/>
                  </a:lnTo>
                  <a:lnTo>
                    <a:pt x="698196" y="58997"/>
                  </a:lnTo>
                  <a:lnTo>
                    <a:pt x="712271" y="52075"/>
                  </a:lnTo>
                  <a:lnTo>
                    <a:pt x="720234" y="50345"/>
                  </a:lnTo>
                  <a:lnTo>
                    <a:pt x="729082" y="50345"/>
                  </a:lnTo>
                  <a:lnTo>
                    <a:pt x="768881" y="68923"/>
                  </a:lnTo>
                  <a:lnTo>
                    <a:pt x="769411" y="70145"/>
                  </a:lnTo>
                  <a:close/>
                </a:path>
                <a:path w="929640" h="190500">
                  <a:moveTo>
                    <a:pt x="607468" y="187859"/>
                  </a:moveTo>
                  <a:lnTo>
                    <a:pt x="570670" y="187859"/>
                  </a:lnTo>
                  <a:lnTo>
                    <a:pt x="570670" y="52880"/>
                  </a:lnTo>
                  <a:lnTo>
                    <a:pt x="598781" y="52880"/>
                  </a:lnTo>
                  <a:lnTo>
                    <a:pt x="603727" y="70145"/>
                  </a:lnTo>
                  <a:lnTo>
                    <a:pt x="769411" y="70145"/>
                  </a:lnTo>
                  <a:lnTo>
                    <a:pt x="772576" y="77449"/>
                  </a:lnTo>
                  <a:lnTo>
                    <a:pt x="773082" y="79804"/>
                  </a:lnTo>
                  <a:lnTo>
                    <a:pt x="624962" y="79804"/>
                  </a:lnTo>
                  <a:lnTo>
                    <a:pt x="618125" y="83265"/>
                  </a:lnTo>
                  <a:lnTo>
                    <a:pt x="607468" y="124354"/>
                  </a:lnTo>
                  <a:lnTo>
                    <a:pt x="607468" y="187859"/>
                  </a:lnTo>
                  <a:close/>
                </a:path>
                <a:path w="929640" h="190500">
                  <a:moveTo>
                    <a:pt x="691439" y="187859"/>
                  </a:moveTo>
                  <a:lnTo>
                    <a:pt x="654641" y="187859"/>
                  </a:lnTo>
                  <a:lnTo>
                    <a:pt x="654641" y="99282"/>
                  </a:lnTo>
                  <a:lnTo>
                    <a:pt x="652993" y="91998"/>
                  </a:lnTo>
                  <a:lnTo>
                    <a:pt x="649695" y="87168"/>
                  </a:lnTo>
                  <a:lnTo>
                    <a:pt x="646478" y="82259"/>
                  </a:lnTo>
                  <a:lnTo>
                    <a:pt x="641370" y="79804"/>
                  </a:lnTo>
                  <a:lnTo>
                    <a:pt x="709336" y="79804"/>
                  </a:lnTo>
                  <a:lnTo>
                    <a:pt x="702579" y="83023"/>
                  </a:lnTo>
                  <a:lnTo>
                    <a:pt x="698075" y="89462"/>
                  </a:lnTo>
                  <a:lnTo>
                    <a:pt x="695172" y="95001"/>
                  </a:lnTo>
                  <a:lnTo>
                    <a:pt x="693098" y="101958"/>
                  </a:lnTo>
                  <a:lnTo>
                    <a:pt x="691854" y="110334"/>
                  </a:lnTo>
                  <a:lnTo>
                    <a:pt x="691439" y="120128"/>
                  </a:lnTo>
                  <a:lnTo>
                    <a:pt x="691439" y="187859"/>
                  </a:lnTo>
                  <a:close/>
                </a:path>
                <a:path w="929640" h="190500">
                  <a:moveTo>
                    <a:pt x="775532" y="187859"/>
                  </a:moveTo>
                  <a:lnTo>
                    <a:pt x="738613" y="187859"/>
                  </a:lnTo>
                  <a:lnTo>
                    <a:pt x="738613" y="99282"/>
                  </a:lnTo>
                  <a:lnTo>
                    <a:pt x="736964" y="91998"/>
                  </a:lnTo>
                  <a:lnTo>
                    <a:pt x="733667" y="87168"/>
                  </a:lnTo>
                  <a:lnTo>
                    <a:pt x="730449" y="82259"/>
                  </a:lnTo>
                  <a:lnTo>
                    <a:pt x="725342" y="79804"/>
                  </a:lnTo>
                  <a:lnTo>
                    <a:pt x="773082" y="79804"/>
                  </a:lnTo>
                  <a:lnTo>
                    <a:pt x="774666" y="87168"/>
                  </a:lnTo>
                  <a:lnTo>
                    <a:pt x="774793" y="87757"/>
                  </a:lnTo>
                  <a:lnTo>
                    <a:pt x="775497" y="99282"/>
                  </a:lnTo>
                  <a:lnTo>
                    <a:pt x="775532" y="187859"/>
                  </a:lnTo>
                  <a:close/>
                </a:path>
                <a:path w="929640" h="190500">
                  <a:moveTo>
                    <a:pt x="874343" y="190274"/>
                  </a:moveTo>
                  <a:lnTo>
                    <a:pt x="833489" y="180155"/>
                  </a:lnTo>
                  <a:lnTo>
                    <a:pt x="806237" y="136880"/>
                  </a:lnTo>
                  <a:lnTo>
                    <a:pt x="805091" y="121336"/>
                  </a:lnTo>
                  <a:lnTo>
                    <a:pt x="806146" y="105339"/>
                  </a:lnTo>
                  <a:lnTo>
                    <a:pt x="821982" y="68938"/>
                  </a:lnTo>
                  <a:lnTo>
                    <a:pt x="868914" y="50345"/>
                  </a:lnTo>
                  <a:lnTo>
                    <a:pt x="882419" y="51364"/>
                  </a:lnTo>
                  <a:lnTo>
                    <a:pt x="920401" y="75570"/>
                  </a:lnTo>
                  <a:lnTo>
                    <a:pt x="920863" y="76544"/>
                  </a:lnTo>
                  <a:lnTo>
                    <a:pt x="861354" y="76544"/>
                  </a:lnTo>
                  <a:lnTo>
                    <a:pt x="855241" y="79039"/>
                  </a:lnTo>
                  <a:lnTo>
                    <a:pt x="850817" y="84029"/>
                  </a:lnTo>
                  <a:lnTo>
                    <a:pt x="846393" y="88939"/>
                  </a:lnTo>
                  <a:lnTo>
                    <a:pt x="843859" y="95942"/>
                  </a:lnTo>
                  <a:lnTo>
                    <a:pt x="843216" y="105037"/>
                  </a:lnTo>
                  <a:lnTo>
                    <a:pt x="928873" y="105037"/>
                  </a:lnTo>
                  <a:lnTo>
                    <a:pt x="929359" y="111677"/>
                  </a:lnTo>
                  <a:lnTo>
                    <a:pt x="929359" y="129545"/>
                  </a:lnTo>
                  <a:lnTo>
                    <a:pt x="842371" y="129545"/>
                  </a:lnTo>
                  <a:lnTo>
                    <a:pt x="843169" y="136880"/>
                  </a:lnTo>
                  <a:lnTo>
                    <a:pt x="876032" y="162868"/>
                  </a:lnTo>
                  <a:lnTo>
                    <a:pt x="921758" y="162868"/>
                  </a:lnTo>
                  <a:lnTo>
                    <a:pt x="921758" y="180736"/>
                  </a:lnTo>
                  <a:lnTo>
                    <a:pt x="881944" y="190123"/>
                  </a:lnTo>
                  <a:lnTo>
                    <a:pt x="874343" y="190274"/>
                  </a:lnTo>
                  <a:close/>
                </a:path>
                <a:path w="929640" h="190500">
                  <a:moveTo>
                    <a:pt x="928873" y="105037"/>
                  </a:moveTo>
                  <a:lnTo>
                    <a:pt x="894854" y="105037"/>
                  </a:lnTo>
                  <a:lnTo>
                    <a:pt x="894731" y="98087"/>
                  </a:lnTo>
                  <a:lnTo>
                    <a:pt x="894693" y="95942"/>
                  </a:lnTo>
                  <a:lnTo>
                    <a:pt x="892320" y="88939"/>
                  </a:lnTo>
                  <a:lnTo>
                    <a:pt x="887735" y="84029"/>
                  </a:lnTo>
                  <a:lnTo>
                    <a:pt x="883151" y="79039"/>
                  </a:lnTo>
                  <a:lnTo>
                    <a:pt x="876957" y="76544"/>
                  </a:lnTo>
                  <a:lnTo>
                    <a:pt x="920863" y="76544"/>
                  </a:lnTo>
                  <a:lnTo>
                    <a:pt x="925378" y="86052"/>
                  </a:lnTo>
                  <a:lnTo>
                    <a:pt x="928364" y="98087"/>
                  </a:lnTo>
                  <a:lnTo>
                    <a:pt x="928873" y="105037"/>
                  </a:lnTo>
                  <a:close/>
                </a:path>
                <a:path w="929640" h="190500">
                  <a:moveTo>
                    <a:pt x="921758" y="162868"/>
                  </a:moveTo>
                  <a:lnTo>
                    <a:pt x="884156" y="162868"/>
                  </a:lnTo>
                  <a:lnTo>
                    <a:pt x="891837" y="162022"/>
                  </a:lnTo>
                  <a:lnTo>
                    <a:pt x="906315" y="158642"/>
                  </a:lnTo>
                  <a:lnTo>
                    <a:pt x="913876" y="155945"/>
                  </a:lnTo>
                  <a:lnTo>
                    <a:pt x="921758" y="152243"/>
                  </a:lnTo>
                  <a:lnTo>
                    <a:pt x="921758" y="16286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5824082" y="5087583"/>
              <a:ext cx="1657350" cy="369570"/>
            </a:xfrm>
            <a:custGeom>
              <a:avLst/>
              <a:gdLst/>
              <a:ahLst/>
              <a:cxnLst/>
              <a:rect l="l" t="t" r="r" b="b"/>
              <a:pathLst>
                <a:path w="1657350" h="369570">
                  <a:moveTo>
                    <a:pt x="0" y="0"/>
                  </a:moveTo>
                  <a:lnTo>
                    <a:pt x="98981" y="48085"/>
                  </a:lnTo>
                </a:path>
                <a:path w="1657350" h="369570">
                  <a:moveTo>
                    <a:pt x="0" y="157429"/>
                  </a:moveTo>
                  <a:lnTo>
                    <a:pt x="98981" y="205514"/>
                  </a:lnTo>
                </a:path>
                <a:path w="1657350" h="369570">
                  <a:moveTo>
                    <a:pt x="0" y="314859"/>
                  </a:moveTo>
                  <a:lnTo>
                    <a:pt x="98981" y="362944"/>
                  </a:lnTo>
                </a:path>
                <a:path w="1657350" h="369570">
                  <a:moveTo>
                    <a:pt x="1657027" y="6348"/>
                  </a:moveTo>
                  <a:lnTo>
                    <a:pt x="1558045" y="54434"/>
                  </a:lnTo>
                </a:path>
                <a:path w="1657350" h="369570">
                  <a:moveTo>
                    <a:pt x="1657027" y="163778"/>
                  </a:moveTo>
                  <a:lnTo>
                    <a:pt x="1558045" y="211863"/>
                  </a:lnTo>
                </a:path>
                <a:path w="1657350" h="369570">
                  <a:moveTo>
                    <a:pt x="1657027" y="321207"/>
                  </a:moveTo>
                  <a:lnTo>
                    <a:pt x="1558045" y="369292"/>
                  </a:lnTo>
                </a:path>
              </a:pathLst>
            </a:custGeom>
            <a:ln w="308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5710237" y="4350118"/>
              <a:ext cx="1706880" cy="611505"/>
            </a:xfrm>
            <a:custGeom>
              <a:avLst/>
              <a:gdLst/>
              <a:ahLst/>
              <a:cxnLst/>
              <a:rect l="l" t="t" r="r" b="b"/>
              <a:pathLst>
                <a:path w="1706879" h="611504">
                  <a:moveTo>
                    <a:pt x="590372" y="462521"/>
                  </a:moveTo>
                  <a:lnTo>
                    <a:pt x="128168" y="0"/>
                  </a:lnTo>
                  <a:lnTo>
                    <a:pt x="128168" y="128257"/>
                  </a:lnTo>
                  <a:lnTo>
                    <a:pt x="0" y="128257"/>
                  </a:lnTo>
                  <a:lnTo>
                    <a:pt x="462203" y="590765"/>
                  </a:lnTo>
                  <a:lnTo>
                    <a:pt x="590372" y="590765"/>
                  </a:lnTo>
                  <a:lnTo>
                    <a:pt x="590372" y="462521"/>
                  </a:lnTo>
                  <a:close/>
                </a:path>
                <a:path w="1706879" h="611504">
                  <a:moveTo>
                    <a:pt x="1706829" y="43218"/>
                  </a:moveTo>
                  <a:lnTo>
                    <a:pt x="1578648" y="43205"/>
                  </a:lnTo>
                  <a:lnTo>
                    <a:pt x="1138847" y="483095"/>
                  </a:lnTo>
                  <a:lnTo>
                    <a:pt x="1267028" y="483120"/>
                  </a:lnTo>
                  <a:lnTo>
                    <a:pt x="1267002" y="611352"/>
                  </a:lnTo>
                  <a:lnTo>
                    <a:pt x="1706816" y="171450"/>
                  </a:lnTo>
                  <a:lnTo>
                    <a:pt x="1706829" y="43218"/>
                  </a:lnTo>
                  <a:close/>
                </a:path>
              </a:pathLst>
            </a:custGeom>
            <a:solidFill>
              <a:srgbClr val="FACB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6367072" y="5931256"/>
              <a:ext cx="470534" cy="196850"/>
            </a:xfrm>
            <a:custGeom>
              <a:avLst/>
              <a:gdLst/>
              <a:ahLst/>
              <a:cxnLst/>
              <a:rect l="l" t="t" r="r" b="b"/>
              <a:pathLst>
                <a:path w="470534" h="196850">
                  <a:moveTo>
                    <a:pt x="39090" y="193534"/>
                  </a:moveTo>
                  <a:lnTo>
                    <a:pt x="0" y="193534"/>
                  </a:lnTo>
                  <a:lnTo>
                    <a:pt x="0" y="0"/>
                  </a:lnTo>
                  <a:lnTo>
                    <a:pt x="62737" y="0"/>
                  </a:lnTo>
                  <a:lnTo>
                    <a:pt x="78987" y="181"/>
                  </a:lnTo>
                  <a:lnTo>
                    <a:pt x="117120" y="5712"/>
                  </a:lnTo>
                  <a:lnTo>
                    <a:pt x="143062" y="32718"/>
                  </a:lnTo>
                  <a:lnTo>
                    <a:pt x="39090" y="32718"/>
                  </a:lnTo>
                  <a:lnTo>
                    <a:pt x="39090" y="87651"/>
                  </a:lnTo>
                  <a:lnTo>
                    <a:pt x="142443" y="87651"/>
                  </a:lnTo>
                  <a:lnTo>
                    <a:pt x="141642" y="89462"/>
                  </a:lnTo>
                  <a:lnTo>
                    <a:pt x="111922" y="116265"/>
                  </a:lnTo>
                  <a:lnTo>
                    <a:pt x="64547" y="120490"/>
                  </a:lnTo>
                  <a:lnTo>
                    <a:pt x="39090" y="120490"/>
                  </a:lnTo>
                  <a:lnTo>
                    <a:pt x="39090" y="193534"/>
                  </a:lnTo>
                  <a:close/>
                </a:path>
                <a:path w="470534" h="196850">
                  <a:moveTo>
                    <a:pt x="142443" y="87651"/>
                  </a:moveTo>
                  <a:lnTo>
                    <a:pt x="60445" y="87651"/>
                  </a:lnTo>
                  <a:lnTo>
                    <a:pt x="71009" y="87463"/>
                  </a:lnTo>
                  <a:lnTo>
                    <a:pt x="79658" y="86897"/>
                  </a:lnTo>
                  <a:lnTo>
                    <a:pt x="107980" y="65718"/>
                  </a:lnTo>
                  <a:lnTo>
                    <a:pt x="107980" y="53001"/>
                  </a:lnTo>
                  <a:lnTo>
                    <a:pt x="105889" y="47206"/>
                  </a:lnTo>
                  <a:lnTo>
                    <a:pt x="101707" y="42618"/>
                  </a:lnTo>
                  <a:lnTo>
                    <a:pt x="97605" y="38030"/>
                  </a:lnTo>
                  <a:lnTo>
                    <a:pt x="64949" y="32718"/>
                  </a:lnTo>
                  <a:lnTo>
                    <a:pt x="143062" y="32718"/>
                  </a:lnTo>
                  <a:lnTo>
                    <a:pt x="145352" y="38513"/>
                  </a:lnTo>
                  <a:lnTo>
                    <a:pt x="147455" y="48474"/>
                  </a:lnTo>
                  <a:lnTo>
                    <a:pt x="148157" y="59521"/>
                  </a:lnTo>
                  <a:lnTo>
                    <a:pt x="147861" y="65718"/>
                  </a:lnTo>
                  <a:lnTo>
                    <a:pt x="142526" y="87463"/>
                  </a:lnTo>
                  <a:lnTo>
                    <a:pt x="142443" y="87651"/>
                  </a:lnTo>
                  <a:close/>
                </a:path>
                <a:path w="470534" h="196850">
                  <a:moveTo>
                    <a:pt x="242069" y="196673"/>
                  </a:moveTo>
                  <a:lnTo>
                    <a:pt x="197097" y="183128"/>
                  </a:lnTo>
                  <a:lnTo>
                    <a:pt x="171941" y="143792"/>
                  </a:lnTo>
                  <a:lnTo>
                    <a:pt x="169679" y="121456"/>
                  </a:lnTo>
                  <a:lnTo>
                    <a:pt x="170166" y="113564"/>
                  </a:lnTo>
                  <a:lnTo>
                    <a:pt x="183780" y="77547"/>
                  </a:lnTo>
                  <a:lnTo>
                    <a:pt x="222192" y="52397"/>
                  </a:lnTo>
                  <a:lnTo>
                    <a:pt x="241827" y="50103"/>
                  </a:lnTo>
                  <a:lnTo>
                    <a:pt x="257029" y="51401"/>
                  </a:lnTo>
                  <a:lnTo>
                    <a:pt x="270676" y="55265"/>
                  </a:lnTo>
                  <a:lnTo>
                    <a:pt x="283089" y="61784"/>
                  </a:lnTo>
                  <a:lnTo>
                    <a:pt x="293948" y="70869"/>
                  </a:lnTo>
                  <a:lnTo>
                    <a:pt x="301635" y="80407"/>
                  </a:lnTo>
                  <a:lnTo>
                    <a:pt x="241948" y="80407"/>
                  </a:lnTo>
                  <a:lnTo>
                    <a:pt x="234995" y="81102"/>
                  </a:lnTo>
                  <a:lnTo>
                    <a:pt x="208331" y="113428"/>
                  </a:lnTo>
                  <a:lnTo>
                    <a:pt x="207684" y="123388"/>
                  </a:lnTo>
                  <a:lnTo>
                    <a:pt x="208293" y="133077"/>
                  </a:lnTo>
                  <a:lnTo>
                    <a:pt x="234995" y="165795"/>
                  </a:lnTo>
                  <a:lnTo>
                    <a:pt x="241948" y="166490"/>
                  </a:lnTo>
                  <a:lnTo>
                    <a:pt x="301201" y="166490"/>
                  </a:lnTo>
                  <a:lnTo>
                    <a:pt x="293706" y="175786"/>
                  </a:lnTo>
                  <a:lnTo>
                    <a:pt x="282788" y="184924"/>
                  </a:lnTo>
                  <a:lnTo>
                    <a:pt x="270542" y="191451"/>
                  </a:lnTo>
                  <a:lnTo>
                    <a:pt x="256969" y="195367"/>
                  </a:lnTo>
                  <a:lnTo>
                    <a:pt x="242069" y="196673"/>
                  </a:lnTo>
                  <a:close/>
                </a:path>
                <a:path w="470534" h="196850">
                  <a:moveTo>
                    <a:pt x="301201" y="166490"/>
                  </a:moveTo>
                  <a:lnTo>
                    <a:pt x="241948" y="166490"/>
                  </a:lnTo>
                  <a:lnTo>
                    <a:pt x="248893" y="165795"/>
                  </a:lnTo>
                  <a:lnTo>
                    <a:pt x="255249" y="163713"/>
                  </a:lnTo>
                  <a:lnTo>
                    <a:pt x="276077" y="123388"/>
                  </a:lnTo>
                  <a:lnTo>
                    <a:pt x="275984" y="121456"/>
                  </a:lnTo>
                  <a:lnTo>
                    <a:pt x="255249" y="83184"/>
                  </a:lnTo>
                  <a:lnTo>
                    <a:pt x="241948" y="80407"/>
                  </a:lnTo>
                  <a:lnTo>
                    <a:pt x="301635" y="80407"/>
                  </a:lnTo>
                  <a:lnTo>
                    <a:pt x="302815" y="81871"/>
                  </a:lnTo>
                  <a:lnTo>
                    <a:pt x="309149" y="94231"/>
                  </a:lnTo>
                  <a:lnTo>
                    <a:pt x="312950" y="107949"/>
                  </a:lnTo>
                  <a:lnTo>
                    <a:pt x="314217" y="123026"/>
                  </a:lnTo>
                  <a:lnTo>
                    <a:pt x="312935" y="138276"/>
                  </a:lnTo>
                  <a:lnTo>
                    <a:pt x="309089" y="152153"/>
                  </a:lnTo>
                  <a:lnTo>
                    <a:pt x="302680" y="164656"/>
                  </a:lnTo>
                  <a:lnTo>
                    <a:pt x="301201" y="166490"/>
                  </a:lnTo>
                  <a:close/>
                </a:path>
                <a:path w="470534" h="196850">
                  <a:moveTo>
                    <a:pt x="470197" y="69662"/>
                  </a:moveTo>
                  <a:lnTo>
                    <a:pt x="433158" y="69662"/>
                  </a:lnTo>
                  <a:lnTo>
                    <a:pt x="433158" y="0"/>
                  </a:lnTo>
                  <a:lnTo>
                    <a:pt x="470197" y="0"/>
                  </a:lnTo>
                  <a:lnTo>
                    <a:pt x="470197" y="69662"/>
                  </a:lnTo>
                  <a:close/>
                </a:path>
                <a:path w="470534" h="196850">
                  <a:moveTo>
                    <a:pt x="399899" y="196673"/>
                  </a:moveTo>
                  <a:lnTo>
                    <a:pt x="392016" y="196673"/>
                  </a:lnTo>
                  <a:lnTo>
                    <a:pt x="380329" y="195458"/>
                  </a:lnTo>
                  <a:lnTo>
                    <a:pt x="343568" y="167335"/>
                  </a:lnTo>
                  <a:lnTo>
                    <a:pt x="334525" y="139717"/>
                  </a:lnTo>
                  <a:lnTo>
                    <a:pt x="334452" y="139385"/>
                  </a:lnTo>
                  <a:lnTo>
                    <a:pt x="333452" y="123992"/>
                  </a:lnTo>
                  <a:lnTo>
                    <a:pt x="333381" y="122905"/>
                  </a:lnTo>
                  <a:lnTo>
                    <a:pt x="334429" y="106161"/>
                  </a:lnTo>
                  <a:lnTo>
                    <a:pt x="350151" y="68696"/>
                  </a:lnTo>
                  <a:lnTo>
                    <a:pt x="392499" y="50103"/>
                  </a:lnTo>
                  <a:lnTo>
                    <a:pt x="403301" y="51265"/>
                  </a:lnTo>
                  <a:lnTo>
                    <a:pt x="403689" y="51265"/>
                  </a:lnTo>
                  <a:lnTo>
                    <a:pt x="414427" y="54993"/>
                  </a:lnTo>
                  <a:lnTo>
                    <a:pt x="424192" y="61105"/>
                  </a:lnTo>
                  <a:lnTo>
                    <a:pt x="433158" y="69662"/>
                  </a:lnTo>
                  <a:lnTo>
                    <a:pt x="470197" y="69662"/>
                  </a:lnTo>
                  <a:lnTo>
                    <a:pt x="470197" y="78476"/>
                  </a:lnTo>
                  <a:lnTo>
                    <a:pt x="393424" y="78476"/>
                  </a:lnTo>
                  <a:lnTo>
                    <a:pt x="386024" y="81977"/>
                  </a:lnTo>
                  <a:lnTo>
                    <a:pt x="371265" y="120370"/>
                  </a:lnTo>
                  <a:lnTo>
                    <a:pt x="371649" y="130821"/>
                  </a:lnTo>
                  <a:lnTo>
                    <a:pt x="394927" y="166429"/>
                  </a:lnTo>
                  <a:lnTo>
                    <a:pt x="402513" y="167335"/>
                  </a:lnTo>
                  <a:lnTo>
                    <a:pt x="470197" y="167335"/>
                  </a:lnTo>
                  <a:lnTo>
                    <a:pt x="470197" y="172888"/>
                  </a:lnTo>
                  <a:lnTo>
                    <a:pt x="435812" y="172888"/>
                  </a:lnTo>
                  <a:lnTo>
                    <a:pt x="431333" y="178540"/>
                  </a:lnTo>
                  <a:lnTo>
                    <a:pt x="426462" y="183422"/>
                  </a:lnTo>
                  <a:lnTo>
                    <a:pt x="421198" y="187535"/>
                  </a:lnTo>
                  <a:lnTo>
                    <a:pt x="415543" y="190877"/>
                  </a:lnTo>
                  <a:lnTo>
                    <a:pt x="407741" y="194741"/>
                  </a:lnTo>
                  <a:lnTo>
                    <a:pt x="399899" y="196673"/>
                  </a:lnTo>
                  <a:close/>
                </a:path>
                <a:path w="470534" h="196850">
                  <a:moveTo>
                    <a:pt x="470197" y="167335"/>
                  </a:moveTo>
                  <a:lnTo>
                    <a:pt x="411039" y="167335"/>
                  </a:lnTo>
                  <a:lnTo>
                    <a:pt x="418278" y="163713"/>
                  </a:lnTo>
                  <a:lnTo>
                    <a:pt x="424230" y="156469"/>
                  </a:lnTo>
                  <a:lnTo>
                    <a:pt x="428189" y="150364"/>
                  </a:lnTo>
                  <a:lnTo>
                    <a:pt x="431016" y="142916"/>
                  </a:lnTo>
                  <a:lnTo>
                    <a:pt x="432713" y="134126"/>
                  </a:lnTo>
                  <a:lnTo>
                    <a:pt x="433278" y="123992"/>
                  </a:lnTo>
                  <a:lnTo>
                    <a:pt x="432728" y="112711"/>
                  </a:lnTo>
                  <a:lnTo>
                    <a:pt x="411280" y="78476"/>
                  </a:lnTo>
                  <a:lnTo>
                    <a:pt x="470197" y="78476"/>
                  </a:lnTo>
                  <a:lnTo>
                    <a:pt x="470197" y="167335"/>
                  </a:lnTo>
                  <a:close/>
                </a:path>
                <a:path w="470534" h="196850">
                  <a:moveTo>
                    <a:pt x="470197" y="193534"/>
                  </a:moveTo>
                  <a:lnTo>
                    <a:pt x="435812" y="193534"/>
                  </a:lnTo>
                  <a:lnTo>
                    <a:pt x="435812" y="172888"/>
                  </a:lnTo>
                  <a:lnTo>
                    <a:pt x="470197" y="172888"/>
                  </a:lnTo>
                  <a:lnTo>
                    <a:pt x="470197" y="19353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POD'S</a:t>
            </a:r>
            <a:r>
              <a:rPr spc="-130" dirty="0"/>
              <a:t> </a:t>
            </a:r>
            <a:r>
              <a:rPr spc="-75" dirty="0"/>
              <a:t>CONTENEURS</a:t>
            </a:r>
            <a:r>
              <a:rPr spc="-110" dirty="0"/>
              <a:t> </a:t>
            </a:r>
            <a:r>
              <a:rPr dirty="0"/>
              <a:t>COMME</a:t>
            </a:r>
            <a:r>
              <a:rPr spc="-110" dirty="0"/>
              <a:t> </a:t>
            </a:r>
            <a:r>
              <a:rPr spc="-125" dirty="0"/>
              <a:t>VU</a:t>
            </a:r>
            <a:r>
              <a:rPr spc="-114" dirty="0"/>
              <a:t> </a:t>
            </a:r>
            <a:r>
              <a:rPr spc="-150" dirty="0"/>
              <a:t>PAR </a:t>
            </a:r>
            <a:r>
              <a:rPr spc="-90" dirty="0"/>
              <a:t>KUBERNETES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95874" y="1552574"/>
            <a:ext cx="3343274" cy="349567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33449" y="5429249"/>
            <a:ext cx="95250" cy="9524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177924" y="5292725"/>
            <a:ext cx="11176000" cy="1364615"/>
          </a:xfrm>
          <a:prstGeom prst="rect">
            <a:avLst/>
          </a:prstGeom>
        </p:spPr>
        <p:txBody>
          <a:bodyPr vert="horz" wrap="square" lIns="0" tIns="66040" rIns="0" bIns="0" rtlCol="0">
            <a:spAutoFit/>
          </a:bodyPr>
          <a:lstStyle/>
          <a:p>
            <a:pPr marL="12700" marR="412115">
              <a:lnSpc>
                <a:spcPts val="2100"/>
              </a:lnSpc>
              <a:spcBef>
                <a:spcPts val="520"/>
              </a:spcBef>
            </a:pPr>
            <a:r>
              <a:rPr sz="2100" spc="75" dirty="0">
                <a:solidFill>
                  <a:srgbClr val="333333"/>
                </a:solidFill>
                <a:latin typeface="Trebuchet MS"/>
                <a:cs typeface="Trebuchet MS"/>
              </a:rPr>
              <a:t>Merci</a:t>
            </a:r>
            <a:r>
              <a:rPr sz="2100" spc="-4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à</a:t>
            </a:r>
            <a:r>
              <a:rPr sz="2100" spc="-4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14" dirty="0">
                <a:solidFill>
                  <a:srgbClr val="ED2137"/>
                </a:solidFill>
                <a:latin typeface="Trebuchet MS"/>
                <a:cs typeface="Trebuchet MS"/>
              </a:rPr>
              <a:t>Capsules</a:t>
            </a:r>
            <a:r>
              <a:rPr sz="2100" spc="-40" dirty="0">
                <a:solidFill>
                  <a:srgbClr val="ED2137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modèle,</a:t>
            </a:r>
            <a:r>
              <a:rPr sz="2100" spc="-4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0" dirty="0">
                <a:solidFill>
                  <a:srgbClr val="333333"/>
                </a:solidFill>
                <a:latin typeface="Trebuchet MS"/>
                <a:cs typeface="Trebuchet MS"/>
              </a:rPr>
              <a:t>Kubernetes</a:t>
            </a: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5" dirty="0">
                <a:solidFill>
                  <a:srgbClr val="333333"/>
                </a:solidFill>
                <a:latin typeface="Trebuchet MS"/>
                <a:cs typeface="Trebuchet MS"/>
              </a:rPr>
              <a:t>supervise</a:t>
            </a:r>
            <a:r>
              <a:rPr sz="2100" spc="-4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chaque</a:t>
            </a: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de</a:t>
            </a:r>
            <a:r>
              <a:rPr sz="2100" spc="-4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-4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80" dirty="0">
                <a:solidFill>
                  <a:srgbClr val="333333"/>
                </a:solidFill>
                <a:latin typeface="Trebuchet MS"/>
                <a:cs typeface="Trebuchet MS"/>
              </a:rPr>
              <a:t>processus</a:t>
            </a: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00" dirty="0">
                <a:solidFill>
                  <a:srgbClr val="333333"/>
                </a:solidFill>
                <a:latin typeface="Trebuchet MS"/>
                <a:cs typeface="Trebuchet MS"/>
              </a:rPr>
              <a:t>et</a:t>
            </a:r>
            <a:r>
              <a:rPr sz="2100" spc="-4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00" dirty="0">
                <a:solidFill>
                  <a:srgbClr val="333333"/>
                </a:solidFill>
                <a:latin typeface="Trebuchet MS"/>
                <a:cs typeface="Trebuchet MS"/>
              </a:rPr>
              <a:t>connaît 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donc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l'état de chacun d' </a:t>
            </a:r>
            <a:r>
              <a:rPr sz="2100" spc="40" dirty="0">
                <a:solidFill>
                  <a:srgbClr val="333333"/>
                </a:solidFill>
                <a:latin typeface="Trebuchet MS"/>
                <a:cs typeface="Trebuchet MS"/>
              </a:rPr>
              <a:t>eux</a:t>
            </a:r>
            <a:endParaRPr sz="2100">
              <a:latin typeface="Trebuchet MS"/>
              <a:cs typeface="Trebuchet MS"/>
            </a:endParaRPr>
          </a:p>
          <a:p>
            <a:pPr marL="12700" marR="5080">
              <a:lnSpc>
                <a:spcPts val="2100"/>
              </a:lnSpc>
              <a:spcBef>
                <a:spcPts val="1725"/>
              </a:spcBef>
            </a:pPr>
            <a:r>
              <a:rPr sz="2100" spc="60" dirty="0">
                <a:solidFill>
                  <a:srgbClr val="333333"/>
                </a:solidFill>
                <a:latin typeface="Trebuchet MS"/>
                <a:cs typeface="Trebuchet MS"/>
              </a:rPr>
              <a:t>Dans</a:t>
            </a:r>
            <a:r>
              <a:rPr sz="2100" spc="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ce</a:t>
            </a:r>
            <a:r>
              <a:rPr sz="2100" spc="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chemin,</a:t>
            </a:r>
            <a:r>
              <a:rPr sz="2100" spc="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95" dirty="0">
                <a:solidFill>
                  <a:srgbClr val="333333"/>
                </a:solidFill>
                <a:latin typeface="Trebuchet MS"/>
                <a:cs typeface="Trebuchet MS"/>
              </a:rPr>
              <a:t>il</a:t>
            </a:r>
            <a:r>
              <a:rPr sz="2100" spc="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est</a:t>
            </a:r>
            <a:r>
              <a:rPr sz="2100" spc="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5" dirty="0">
                <a:solidFill>
                  <a:srgbClr val="333333"/>
                </a:solidFill>
                <a:latin typeface="Trebuchet MS"/>
                <a:cs typeface="Trebuchet MS"/>
              </a:rPr>
              <a:t>possible</a:t>
            </a:r>
            <a:r>
              <a:rPr sz="2100" spc="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à</a:t>
            </a:r>
            <a:r>
              <a:rPr sz="2100" spc="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individuellement</a:t>
            </a:r>
            <a:r>
              <a:rPr sz="2100" spc="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redémarrage</a:t>
            </a:r>
            <a:r>
              <a:rPr sz="2100" spc="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1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processus/conteneurs</a:t>
            </a:r>
            <a:r>
              <a:rPr sz="2100" spc="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80" dirty="0">
                <a:solidFill>
                  <a:srgbClr val="333333"/>
                </a:solidFill>
                <a:latin typeface="Trebuchet MS"/>
                <a:cs typeface="Trebuchet MS"/>
              </a:rPr>
              <a:t>si</a:t>
            </a:r>
            <a:r>
              <a:rPr sz="2100" spc="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0" dirty="0">
                <a:solidFill>
                  <a:srgbClr val="333333"/>
                </a:solidFill>
                <a:latin typeface="Trebuchet MS"/>
                <a:cs typeface="Trebuchet MS"/>
              </a:rPr>
              <a:t>nécessaire</a:t>
            </a:r>
            <a:r>
              <a:rPr sz="2100" spc="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(ou</a:t>
            </a:r>
            <a:r>
              <a:rPr sz="2100" spc="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25" dirty="0">
                <a:solidFill>
                  <a:srgbClr val="333333"/>
                </a:solidFill>
                <a:latin typeface="Trebuchet MS"/>
                <a:cs typeface="Trebuchet MS"/>
              </a:rPr>
              <a:t>voir</a:t>
            </a:r>
            <a:r>
              <a:rPr sz="2100" spc="60" dirty="0">
                <a:solidFill>
                  <a:srgbClr val="333333"/>
                </a:solidFill>
                <a:latin typeface="Trebuchet MS"/>
                <a:cs typeface="Trebuchet MS"/>
              </a:rPr>
              <a:t>​</a:t>
            </a:r>
            <a:r>
              <a:rPr sz="2100" spc="-5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-5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bûches !)</a:t>
            </a:r>
            <a:endParaRPr sz="2100">
              <a:latin typeface="Trebuchet MS"/>
              <a:cs typeface="Trebuchet MS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33449" y="6181724"/>
            <a:ext cx="95250" cy="95249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96924" y="571563"/>
            <a:ext cx="10172065" cy="1006475"/>
          </a:xfrm>
          <a:prstGeom prst="rect">
            <a:avLst/>
          </a:prstGeom>
        </p:spPr>
        <p:txBody>
          <a:bodyPr vert="horz" wrap="square" lIns="0" tIns="98425" rIns="0" bIns="0" rtlCol="0">
            <a:spAutoFit/>
          </a:bodyPr>
          <a:lstStyle/>
          <a:p>
            <a:pPr marL="12700" marR="5080">
              <a:lnSpc>
                <a:spcPts val="3529"/>
              </a:lnSpc>
              <a:spcBef>
                <a:spcPts val="775"/>
              </a:spcBef>
            </a:pPr>
            <a:r>
              <a:rPr spc="229" dirty="0"/>
              <a:t>COMMENT</a:t>
            </a:r>
            <a:r>
              <a:rPr spc="-145" dirty="0"/>
              <a:t> </a:t>
            </a:r>
            <a:r>
              <a:rPr dirty="0"/>
              <a:t>À</a:t>
            </a:r>
            <a:r>
              <a:rPr spc="-145" dirty="0"/>
              <a:t> </a:t>
            </a:r>
            <a:r>
              <a:rPr spc="-45" dirty="0"/>
              <a:t>CHOISIR</a:t>
            </a:r>
            <a:r>
              <a:rPr spc="-145" dirty="0"/>
              <a:t> </a:t>
            </a:r>
            <a:r>
              <a:rPr dirty="0"/>
              <a:t>ENTRE</a:t>
            </a:r>
            <a:r>
              <a:rPr spc="-140" dirty="0"/>
              <a:t> </a:t>
            </a:r>
            <a:r>
              <a:rPr spc="35" dirty="0"/>
              <a:t>MULTI</a:t>
            </a:r>
            <a:r>
              <a:rPr spc="-459" dirty="0"/>
              <a:t>​</a:t>
            </a:r>
            <a:r>
              <a:rPr spc="35" dirty="0"/>
              <a:t>​</a:t>
            </a:r>
            <a:r>
              <a:rPr spc="40" dirty="0"/>
              <a:t>​</a:t>
            </a:r>
            <a:r>
              <a:rPr spc="-145" dirty="0"/>
              <a:t> </a:t>
            </a:r>
            <a:r>
              <a:rPr dirty="0"/>
              <a:t>OU</a:t>
            </a:r>
            <a:r>
              <a:rPr spc="-145" dirty="0"/>
              <a:t> </a:t>
            </a:r>
            <a:r>
              <a:rPr spc="-65" dirty="0"/>
              <a:t>CONTENEUR </a:t>
            </a:r>
            <a:r>
              <a:rPr spc="-60" dirty="0"/>
              <a:t>UNIQUE</a:t>
            </a:r>
            <a:r>
              <a:rPr spc="-110" dirty="0"/>
              <a:t> </a:t>
            </a:r>
            <a:r>
              <a:rPr lang="fr-FR" spc="-20" dirty="0"/>
              <a:t>POD</a:t>
            </a:r>
            <a:r>
              <a:rPr spc="-20" dirty="0"/>
              <a:t>?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2628899"/>
            <a:ext cx="95250" cy="9524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3105149"/>
            <a:ext cx="95250" cy="9524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3590924"/>
            <a:ext cx="95250" cy="9524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796924" y="1958975"/>
            <a:ext cx="11652250" cy="26409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spc="80" dirty="0">
                <a:solidFill>
                  <a:srgbClr val="333333"/>
                </a:solidFill>
                <a:latin typeface="Trebuchet MS"/>
                <a:cs typeface="Trebuchet MS"/>
              </a:rPr>
              <a:t>Demander</a:t>
            </a:r>
            <a:r>
              <a:rPr sz="2100" spc="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toi-même</a:t>
            </a:r>
            <a:r>
              <a:rPr sz="2100" spc="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questions :</a:t>
            </a:r>
            <a:endParaRPr sz="2100">
              <a:latin typeface="Trebuchet MS"/>
              <a:cs typeface="Trebuchet MS"/>
            </a:endParaRPr>
          </a:p>
          <a:p>
            <a:pPr marL="393065" marR="5080">
              <a:lnSpc>
                <a:spcPct val="148800"/>
              </a:lnSpc>
              <a:spcBef>
                <a:spcPts val="450"/>
              </a:spcBef>
            </a:pPr>
            <a:r>
              <a:rPr sz="2100" spc="180" dirty="0">
                <a:solidFill>
                  <a:srgbClr val="333333"/>
                </a:solidFill>
                <a:latin typeface="Trebuchet MS"/>
                <a:cs typeface="Trebuchet MS"/>
              </a:rPr>
              <a:t>Faire</a:t>
            </a:r>
            <a:r>
              <a:rPr sz="2100" spc="-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-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conteneurs</a:t>
            </a:r>
            <a:r>
              <a:rPr sz="2100" spc="-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5" dirty="0">
                <a:solidFill>
                  <a:srgbClr val="333333"/>
                </a:solidFill>
                <a:latin typeface="Trebuchet MS"/>
                <a:cs typeface="Trebuchet MS"/>
              </a:rPr>
              <a:t>avoir</a:t>
            </a:r>
            <a:r>
              <a:rPr sz="2100" spc="-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à</a:t>
            </a:r>
            <a:r>
              <a:rPr sz="2100" spc="-2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00" dirty="0">
                <a:solidFill>
                  <a:srgbClr val="333333"/>
                </a:solidFill>
                <a:latin typeface="Trebuchet MS"/>
                <a:cs typeface="Trebuchet MS"/>
              </a:rPr>
              <a:t>courir</a:t>
            </a:r>
            <a:r>
              <a:rPr sz="2100" spc="-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dans</a:t>
            </a:r>
            <a:r>
              <a:rPr sz="2100" spc="-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-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05" dirty="0">
                <a:solidFill>
                  <a:srgbClr val="333333"/>
                </a:solidFill>
                <a:latin typeface="Trebuchet MS"/>
                <a:cs typeface="Trebuchet MS"/>
              </a:rPr>
              <a:t>même</a:t>
            </a:r>
            <a:r>
              <a:rPr sz="2100" spc="-2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lieu</a:t>
            </a:r>
            <a:r>
              <a:rPr sz="2100" spc="-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85" dirty="0">
                <a:solidFill>
                  <a:srgbClr val="333333"/>
                </a:solidFill>
                <a:latin typeface="Trebuchet MS"/>
                <a:cs typeface="Trebuchet MS"/>
              </a:rPr>
              <a:t>ou</a:t>
            </a:r>
            <a:r>
              <a:rPr sz="2100" spc="-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0" dirty="0">
                <a:solidFill>
                  <a:srgbClr val="333333"/>
                </a:solidFill>
                <a:latin typeface="Trebuchet MS"/>
                <a:cs typeface="Trebuchet MS"/>
              </a:rPr>
              <a:t>peut</a:t>
            </a:r>
            <a:r>
              <a:rPr sz="2100" spc="-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ils</a:t>
            </a:r>
            <a:r>
              <a:rPr sz="2100" spc="-2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5" dirty="0">
                <a:solidFill>
                  <a:srgbClr val="333333"/>
                </a:solidFill>
                <a:latin typeface="Trebuchet MS"/>
                <a:cs typeface="Trebuchet MS"/>
              </a:rPr>
              <a:t>être</a:t>
            </a:r>
            <a:r>
              <a:rPr sz="2100" spc="-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80" dirty="0">
                <a:solidFill>
                  <a:srgbClr val="333333"/>
                </a:solidFill>
                <a:latin typeface="Trebuchet MS"/>
                <a:cs typeface="Trebuchet MS"/>
              </a:rPr>
              <a:t>propagé</a:t>
            </a:r>
            <a:r>
              <a:rPr sz="2100" spc="-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0" dirty="0">
                <a:solidFill>
                  <a:srgbClr val="333333"/>
                </a:solidFill>
                <a:latin typeface="Trebuchet MS"/>
                <a:cs typeface="Trebuchet MS"/>
              </a:rPr>
              <a:t>sur</a:t>
            </a:r>
            <a:r>
              <a:rPr sz="2100" spc="-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plusieurs</a:t>
            </a:r>
            <a:r>
              <a:rPr sz="2100" spc="-20" dirty="0">
                <a:solidFill>
                  <a:srgbClr val="333333"/>
                </a:solidFill>
                <a:latin typeface="Trebuchet MS"/>
                <a:cs typeface="Trebuchet MS"/>
              </a:rPr>
              <a:t> Des </a:t>
            </a:r>
            <a:r>
              <a:rPr sz="2100" spc="180" dirty="0">
                <a:solidFill>
                  <a:srgbClr val="333333"/>
                </a:solidFill>
                <a:latin typeface="Trebuchet MS"/>
                <a:cs typeface="Trebuchet MS"/>
              </a:rPr>
              <a:t>nœuds</a:t>
            </a:r>
            <a:r>
              <a:rPr sz="2100" spc="85" dirty="0">
                <a:solidFill>
                  <a:srgbClr val="333333"/>
                </a:solidFill>
                <a:latin typeface="Trebuchet MS"/>
                <a:cs typeface="Trebuchet MS"/>
              </a:rPr>
              <a:t> ?</a:t>
            </a:r>
            <a:r>
              <a:rPr sz="2100" spc="2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conteneurs</a:t>
            </a:r>
            <a:r>
              <a:rPr sz="2100" spc="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0" dirty="0">
                <a:solidFill>
                  <a:srgbClr val="333333"/>
                </a:solidFill>
                <a:latin typeface="Trebuchet MS"/>
                <a:cs typeface="Trebuchet MS"/>
              </a:rPr>
              <a:t>représenter</a:t>
            </a:r>
            <a:r>
              <a:rPr sz="2100" spc="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5" dirty="0">
                <a:solidFill>
                  <a:srgbClr val="333333"/>
                </a:solidFill>
                <a:latin typeface="Trebuchet MS"/>
                <a:cs typeface="Trebuchet MS"/>
              </a:rPr>
              <a:t>un</a:t>
            </a:r>
            <a:r>
              <a:rPr sz="2100" spc="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célibataire</a:t>
            </a:r>
            <a:r>
              <a:rPr sz="2100" spc="2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entier</a:t>
            </a:r>
            <a:r>
              <a:rPr sz="2100" spc="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85" dirty="0">
                <a:solidFill>
                  <a:srgbClr val="333333"/>
                </a:solidFill>
                <a:latin typeface="Trebuchet MS"/>
                <a:cs typeface="Trebuchet MS"/>
              </a:rPr>
              <a:t>ou</a:t>
            </a:r>
            <a:r>
              <a:rPr sz="2100" spc="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sont</a:t>
            </a:r>
            <a:r>
              <a:rPr sz="2100" spc="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ils</a:t>
            </a:r>
            <a:r>
              <a:rPr sz="2100" spc="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0" dirty="0">
                <a:solidFill>
                  <a:srgbClr val="333333"/>
                </a:solidFill>
                <a:latin typeface="Trebuchet MS"/>
                <a:cs typeface="Trebuchet MS"/>
              </a:rPr>
              <a:t>indépendant</a:t>
            </a:r>
            <a:r>
              <a:rPr sz="2100" spc="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75" dirty="0">
                <a:solidFill>
                  <a:srgbClr val="333333"/>
                </a:solidFill>
                <a:latin typeface="Trebuchet MS"/>
                <a:cs typeface="Trebuchet MS"/>
              </a:rPr>
              <a:t>composants ?</a:t>
            </a:r>
            <a:endParaRPr sz="2100">
              <a:latin typeface="Trebuchet MS"/>
              <a:cs typeface="Trebuchet MS"/>
            </a:endParaRPr>
          </a:p>
          <a:p>
            <a:pPr marL="393065">
              <a:lnSpc>
                <a:spcPct val="100000"/>
              </a:lnSpc>
              <a:spcBef>
                <a:spcPts val="1305"/>
              </a:spcBef>
            </a:pP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Peut/devrait</a:t>
            </a:r>
            <a:r>
              <a:rPr sz="2100" spc="17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conteneurs</a:t>
            </a:r>
            <a:r>
              <a:rPr sz="2100" spc="18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5" dirty="0">
                <a:solidFill>
                  <a:srgbClr val="333333"/>
                </a:solidFill>
                <a:latin typeface="Trebuchet MS"/>
                <a:cs typeface="Trebuchet MS"/>
              </a:rPr>
              <a:t>être</a:t>
            </a:r>
            <a:r>
              <a:rPr sz="2100" spc="18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escaladé</a:t>
            </a:r>
            <a:r>
              <a:rPr sz="2100" spc="18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ensemble</a:t>
            </a:r>
            <a:r>
              <a:rPr sz="2100" spc="18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individuellement?</a:t>
            </a:r>
            <a:endParaRPr sz="2100">
              <a:latin typeface="Trebuchet MS"/>
              <a:cs typeface="Trebuchet MS"/>
            </a:endParaRPr>
          </a:p>
          <a:p>
            <a:pPr marL="12700" marR="485140">
              <a:lnSpc>
                <a:spcPts val="2100"/>
              </a:lnSpc>
              <a:spcBef>
                <a:spcPts val="2100"/>
              </a:spcBef>
            </a:pPr>
            <a:r>
              <a:rPr sz="2100" spc="135" dirty="0">
                <a:solidFill>
                  <a:srgbClr val="333333"/>
                </a:solidFill>
                <a:latin typeface="Trebuchet MS"/>
                <a:cs typeface="Trebuchet MS"/>
              </a:rPr>
              <a:t>La plupart</a:t>
            </a:r>
            <a:r>
              <a:rPr sz="2100" spc="-2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de</a:t>
            </a:r>
            <a:r>
              <a:rPr sz="2100" spc="-2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-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temps</a:t>
            </a:r>
            <a:r>
              <a:rPr sz="2100" spc="-2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85" dirty="0">
                <a:solidFill>
                  <a:srgbClr val="333333"/>
                </a:solidFill>
                <a:latin typeface="Trebuchet MS"/>
                <a:cs typeface="Trebuchet MS"/>
              </a:rPr>
              <a:t>toi</a:t>
            </a:r>
            <a:r>
              <a:rPr sz="2100" spc="-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90" dirty="0">
                <a:solidFill>
                  <a:srgbClr val="333333"/>
                </a:solidFill>
                <a:latin typeface="Trebuchet MS"/>
                <a:cs typeface="Trebuchet MS"/>
              </a:rPr>
              <a:t>devrait</a:t>
            </a:r>
            <a:r>
              <a:rPr sz="2100" spc="-2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0" dirty="0">
                <a:solidFill>
                  <a:srgbClr val="333333"/>
                </a:solidFill>
                <a:latin typeface="Trebuchet MS"/>
                <a:cs typeface="Trebuchet MS"/>
              </a:rPr>
              <a:t>séparé</a:t>
            </a:r>
            <a:r>
              <a:rPr sz="2100" spc="-2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80" dirty="0">
                <a:solidFill>
                  <a:srgbClr val="333333"/>
                </a:solidFill>
                <a:latin typeface="Trebuchet MS"/>
                <a:cs typeface="Trebuchet MS"/>
              </a:rPr>
              <a:t>ton</a:t>
            </a:r>
            <a:r>
              <a:rPr sz="2100" spc="-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conteneurs</a:t>
            </a:r>
            <a:r>
              <a:rPr sz="2100" spc="-2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dans</a:t>
            </a:r>
            <a:r>
              <a:rPr sz="2100" spc="-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0" dirty="0">
                <a:solidFill>
                  <a:srgbClr val="333333"/>
                </a:solidFill>
                <a:latin typeface="Trebuchet MS"/>
                <a:cs typeface="Trebuchet MS"/>
              </a:rPr>
              <a:t>séparé</a:t>
            </a:r>
            <a:r>
              <a:rPr sz="2100" spc="-2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14" dirty="0">
                <a:solidFill>
                  <a:srgbClr val="333333"/>
                </a:solidFill>
                <a:latin typeface="Trebuchet MS"/>
                <a:cs typeface="Trebuchet MS"/>
              </a:rPr>
              <a:t>Capsules</a:t>
            </a:r>
            <a:r>
              <a:rPr sz="2100" spc="-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75" dirty="0">
                <a:solidFill>
                  <a:srgbClr val="333333"/>
                </a:solidFill>
                <a:latin typeface="Trebuchet MS"/>
                <a:cs typeface="Trebuchet MS"/>
              </a:rPr>
              <a:t>sauf si</a:t>
            </a:r>
            <a:r>
              <a:rPr sz="2100" spc="-2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là</a:t>
            </a:r>
            <a:r>
              <a:rPr sz="2100" spc="-2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est</a:t>
            </a:r>
            <a:r>
              <a:rPr sz="2100" spc="-1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50" dirty="0">
                <a:solidFill>
                  <a:srgbClr val="333333"/>
                </a:solidFill>
                <a:latin typeface="Trebuchet MS"/>
                <a:cs typeface="Trebuchet MS"/>
              </a:rPr>
              <a:t>un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spécifique</a:t>
            </a:r>
            <a:r>
              <a:rPr sz="2100" spc="-10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90" dirty="0">
                <a:solidFill>
                  <a:srgbClr val="333333"/>
                </a:solidFill>
                <a:latin typeface="Trebuchet MS"/>
                <a:cs typeface="Trebuchet MS"/>
              </a:rPr>
              <a:t>raison</a:t>
            </a:r>
            <a:r>
              <a:rPr sz="2100" spc="-10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0" dirty="0">
                <a:solidFill>
                  <a:srgbClr val="333333"/>
                </a:solidFill>
                <a:latin typeface="Trebuchet MS"/>
                <a:cs typeface="Trebuchet MS"/>
              </a:rPr>
              <a:t>pas</a:t>
            </a:r>
            <a:r>
              <a:rPr sz="2100" spc="-9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25" dirty="0">
                <a:solidFill>
                  <a:srgbClr val="333333"/>
                </a:solidFill>
                <a:latin typeface="Trebuchet MS"/>
                <a:cs typeface="Trebuchet MS"/>
              </a:rPr>
              <a:t>à!</a:t>
            </a:r>
            <a:endParaRPr sz="21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96924" y="571563"/>
            <a:ext cx="11621770" cy="109004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70" dirty="0"/>
              <a:t>UTILISER</a:t>
            </a:r>
            <a:r>
              <a:rPr spc="-95" dirty="0"/>
              <a:t> </a:t>
            </a:r>
            <a:r>
              <a:rPr spc="-114" dirty="0"/>
              <a:t>CAS</a:t>
            </a:r>
            <a:r>
              <a:rPr spc="-90" dirty="0"/>
              <a:t> </a:t>
            </a:r>
            <a:r>
              <a:rPr dirty="0"/>
              <a:t>DE</a:t>
            </a:r>
            <a:r>
              <a:rPr spc="-95" dirty="0"/>
              <a:t> </a:t>
            </a:r>
            <a:r>
              <a:rPr spc="-50" dirty="0"/>
              <a:t>MULTIPLE</a:t>
            </a:r>
            <a:r>
              <a:rPr spc="-545" dirty="0"/>
              <a:t>​</a:t>
            </a:r>
            <a:r>
              <a:rPr spc="-50" dirty="0"/>
              <a:t>​</a:t>
            </a:r>
            <a:r>
              <a:rPr spc="-55" dirty="0"/>
              <a:t>​</a:t>
            </a:r>
            <a:r>
              <a:rPr spc="-45" dirty="0"/>
              <a:t>​</a:t>
            </a:r>
            <a:r>
              <a:rPr spc="-95" dirty="0"/>
              <a:t> </a:t>
            </a:r>
            <a:r>
              <a:rPr spc="-75" dirty="0"/>
              <a:t>CONTENEURS</a:t>
            </a:r>
            <a:r>
              <a:rPr spc="-90" dirty="0"/>
              <a:t> </a:t>
            </a:r>
            <a:r>
              <a:rPr dirty="0"/>
              <a:t>DANS</a:t>
            </a:r>
            <a:r>
              <a:rPr spc="-95" dirty="0"/>
              <a:t> </a:t>
            </a:r>
            <a:r>
              <a:rPr spc="75" dirty="0"/>
              <a:t>UN</a:t>
            </a:r>
            <a:r>
              <a:rPr spc="-90" dirty="0"/>
              <a:t> </a:t>
            </a:r>
            <a:r>
              <a:rPr lang="fr-FR" spc="-25" dirty="0"/>
              <a:t>POD</a:t>
            </a:r>
            <a:endParaRPr spc="-25" dirty="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1647824"/>
            <a:ext cx="95250" cy="9524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2133599"/>
            <a:ext cx="95250" cy="9524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2628899"/>
            <a:ext cx="95250" cy="9524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3114674"/>
            <a:ext cx="95250" cy="9524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3590924"/>
            <a:ext cx="95250" cy="95249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796924" y="1345564"/>
            <a:ext cx="11664315" cy="4609595"/>
          </a:xfrm>
          <a:prstGeom prst="rect">
            <a:avLst/>
          </a:prstGeom>
        </p:spPr>
        <p:txBody>
          <a:bodyPr vert="horz" wrap="square" lIns="0" tIns="178435" rIns="0" bIns="0" rtlCol="0">
            <a:spAutoFit/>
          </a:bodyPr>
          <a:lstStyle/>
          <a:p>
            <a:pPr marL="393065">
              <a:lnSpc>
                <a:spcPct val="100000"/>
              </a:lnSpc>
              <a:spcBef>
                <a:spcPts val="1405"/>
              </a:spcBef>
            </a:pPr>
            <a:r>
              <a:rPr sz="2100" spc="50" dirty="0">
                <a:solidFill>
                  <a:srgbClr val="333333"/>
                </a:solidFill>
                <a:latin typeface="Trebuchet MS"/>
                <a:cs typeface="Trebuchet MS"/>
              </a:rPr>
              <a:t>Recharger</a:t>
            </a:r>
            <a:r>
              <a:rPr sz="2100" spc="3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0" dirty="0">
                <a:solidFill>
                  <a:srgbClr val="333333"/>
                </a:solidFill>
                <a:latin typeface="Trebuchet MS"/>
                <a:cs typeface="Trebuchet MS"/>
              </a:rPr>
              <a:t>chaud</a:t>
            </a:r>
            <a:r>
              <a:rPr sz="2100" spc="3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configuration</a:t>
            </a:r>
            <a:r>
              <a:rPr sz="2100" spc="3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35" dirty="0">
                <a:solidFill>
                  <a:srgbClr val="333333"/>
                </a:solidFill>
                <a:latin typeface="Trebuchet MS"/>
                <a:cs typeface="Trebuchet MS"/>
              </a:rPr>
              <a:t>sur</a:t>
            </a:r>
            <a:r>
              <a:rPr sz="2100" spc="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événement</a:t>
            </a:r>
            <a:r>
              <a:rPr sz="2100" spc="3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déclenchement</a:t>
            </a:r>
            <a:endParaRPr sz="2100" dirty="0">
              <a:latin typeface="Trebuchet MS"/>
              <a:cs typeface="Trebuchet MS"/>
            </a:endParaRPr>
          </a:p>
          <a:p>
            <a:pPr marL="393065" marR="4429760">
              <a:lnSpc>
                <a:spcPts val="3900"/>
              </a:lnSpc>
              <a:spcBef>
                <a:spcPts val="285"/>
              </a:spcBef>
            </a:pPr>
            <a:r>
              <a:rPr sz="2100" spc="95" dirty="0">
                <a:solidFill>
                  <a:srgbClr val="333333"/>
                </a:solidFill>
                <a:latin typeface="Trebuchet MS"/>
                <a:cs typeface="Trebuchet MS"/>
              </a:rPr>
              <a:t>Web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lang="fr-FR" sz="2100" dirty="0">
                <a:solidFill>
                  <a:srgbClr val="333333"/>
                </a:solidFill>
                <a:latin typeface="Trebuchet MS"/>
                <a:cs typeface="Trebuchet MS"/>
              </a:rPr>
              <a:t>Container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(Nginx,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Apache,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215" dirty="0">
                <a:solidFill>
                  <a:srgbClr val="333333"/>
                </a:solidFill>
                <a:latin typeface="Trebuchet MS"/>
                <a:cs typeface="Trebuchet MS"/>
              </a:rPr>
              <a:t>...)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95" dirty="0">
                <a:solidFill>
                  <a:srgbClr val="333333"/>
                </a:solidFill>
                <a:latin typeface="Trebuchet MS"/>
                <a:cs typeface="Trebuchet MS"/>
              </a:rPr>
              <a:t>+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25" dirty="0">
                <a:solidFill>
                  <a:srgbClr val="ED2137"/>
                </a:solidFill>
                <a:latin typeface="Tahoma"/>
                <a:cs typeface="Tahoma"/>
              </a:rPr>
              <a:t>php- </a:t>
            </a:r>
            <a:r>
              <a:rPr sz="2100" spc="140" dirty="0">
                <a:solidFill>
                  <a:srgbClr val="ED2137"/>
                </a:solidFill>
                <a:latin typeface="Tahoma"/>
                <a:cs typeface="Tahoma"/>
              </a:rPr>
              <a:t>fpm</a:t>
            </a:r>
            <a:r>
              <a:rPr sz="2100" spc="-30" dirty="0">
                <a:solidFill>
                  <a:srgbClr val="ED2137"/>
                </a:solidFill>
                <a:latin typeface="Tahoma"/>
                <a:cs typeface="Tahoma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Service 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de conteneur</a:t>
            </a:r>
            <a:r>
              <a:rPr sz="2100" spc="4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routage</a:t>
            </a:r>
            <a:endParaRPr sz="2100" dirty="0">
              <a:latin typeface="Trebuchet MS"/>
              <a:cs typeface="Trebuchet MS"/>
            </a:endParaRPr>
          </a:p>
          <a:p>
            <a:pPr marL="393065" marR="9272905">
              <a:lnSpc>
                <a:spcPts val="3750"/>
              </a:lnSpc>
              <a:spcBef>
                <a:spcPts val="45"/>
              </a:spcBef>
            </a:pPr>
            <a:r>
              <a:rPr sz="2100" spc="85" dirty="0">
                <a:solidFill>
                  <a:srgbClr val="333333"/>
                </a:solidFill>
                <a:latin typeface="Trebuchet MS"/>
                <a:cs typeface="Trebuchet MS"/>
              </a:rPr>
              <a:t>Enregistrer</a:t>
            </a:r>
            <a:r>
              <a:rPr sz="2100" spc="-9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40" dirty="0">
                <a:solidFill>
                  <a:srgbClr val="333333"/>
                </a:solidFill>
                <a:latin typeface="Trebuchet MS"/>
                <a:cs typeface="Trebuchet MS"/>
              </a:rPr>
              <a:t>Agrégation 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de la télémétrie</a:t>
            </a:r>
            <a:endParaRPr sz="2100" dirty="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350"/>
              </a:spcBef>
            </a:pP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-5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grand</a:t>
            </a:r>
            <a:r>
              <a:rPr sz="2100" spc="-4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0" dirty="0">
                <a:solidFill>
                  <a:srgbClr val="333333"/>
                </a:solidFill>
                <a:latin typeface="Trebuchet MS"/>
                <a:cs typeface="Trebuchet MS"/>
              </a:rPr>
              <a:t>avantage</a:t>
            </a:r>
            <a:r>
              <a:rPr sz="2100" spc="-5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est</a:t>
            </a:r>
            <a:r>
              <a:rPr sz="2100" spc="-4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0" dirty="0">
                <a:solidFill>
                  <a:srgbClr val="333333"/>
                </a:solidFill>
                <a:latin typeface="Trebuchet MS"/>
                <a:cs typeface="Trebuchet MS"/>
              </a:rPr>
              <a:t>pas</a:t>
            </a:r>
            <a:r>
              <a:rPr sz="2100" spc="-5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0" dirty="0">
                <a:solidFill>
                  <a:srgbClr val="333333"/>
                </a:solidFill>
                <a:latin typeface="Trebuchet MS"/>
                <a:cs typeface="Trebuchet MS"/>
              </a:rPr>
              <a:t>ayant</a:t>
            </a:r>
            <a:r>
              <a:rPr sz="2100" spc="-4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à</a:t>
            </a:r>
            <a:r>
              <a:rPr sz="2100" spc="-5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0" dirty="0">
                <a:solidFill>
                  <a:srgbClr val="333333"/>
                </a:solidFill>
                <a:latin typeface="Trebuchet MS"/>
                <a:cs typeface="Trebuchet MS"/>
              </a:rPr>
              <a:t>modifier</a:t>
            </a:r>
            <a:r>
              <a:rPr sz="2100" spc="-4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-5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80" dirty="0">
                <a:solidFill>
                  <a:srgbClr val="333333"/>
                </a:solidFill>
                <a:latin typeface="Trebuchet MS"/>
                <a:cs typeface="Trebuchet MS"/>
              </a:rPr>
              <a:t>principal</a:t>
            </a:r>
            <a:r>
              <a:rPr sz="2100" spc="-4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application</a:t>
            </a:r>
            <a:endParaRPr sz="2100" dirty="0">
              <a:latin typeface="Trebuchet MS"/>
              <a:cs typeface="Trebuchet MS"/>
            </a:endParaRPr>
          </a:p>
          <a:p>
            <a:pPr marL="12700">
              <a:lnSpc>
                <a:spcPts val="2310"/>
              </a:lnSpc>
              <a:spcBef>
                <a:spcPts val="1680"/>
              </a:spcBef>
            </a:pPr>
            <a:r>
              <a:rPr sz="2100" spc="60" dirty="0">
                <a:solidFill>
                  <a:srgbClr val="333333"/>
                </a:solidFill>
                <a:latin typeface="Trebuchet MS"/>
                <a:cs typeface="Trebuchet MS"/>
              </a:rPr>
              <a:t>Dans</a:t>
            </a:r>
            <a:r>
              <a:rPr sz="2100" spc="5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ce</a:t>
            </a:r>
            <a:r>
              <a:rPr sz="2100" spc="5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contexte</a:t>
            </a:r>
            <a:r>
              <a:rPr sz="2100" spc="5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de</a:t>
            </a:r>
            <a:r>
              <a:rPr sz="2100" spc="5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utiliser,</a:t>
            </a:r>
            <a:r>
              <a:rPr sz="2100" spc="5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6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conteneurs</a:t>
            </a:r>
            <a:r>
              <a:rPr sz="2100" spc="5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associé</a:t>
            </a:r>
            <a:r>
              <a:rPr sz="2100" spc="5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avec</a:t>
            </a:r>
            <a:r>
              <a:rPr sz="2100" spc="5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5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80" dirty="0">
                <a:solidFill>
                  <a:srgbClr val="333333"/>
                </a:solidFill>
                <a:latin typeface="Trebuchet MS"/>
                <a:cs typeface="Trebuchet MS"/>
              </a:rPr>
              <a:t>principal</a:t>
            </a:r>
            <a:r>
              <a:rPr sz="2100" spc="5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lang="fr-FR" sz="2100" dirty="0">
                <a:solidFill>
                  <a:srgbClr val="333333"/>
                </a:solidFill>
                <a:latin typeface="Trebuchet MS"/>
                <a:cs typeface="Trebuchet MS"/>
              </a:rPr>
              <a:t>Container</a:t>
            </a:r>
            <a:r>
              <a:rPr sz="2100" spc="6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sont</a:t>
            </a:r>
            <a:r>
              <a:rPr sz="2100" spc="5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75" dirty="0">
                <a:solidFill>
                  <a:srgbClr val="333333"/>
                </a:solidFill>
                <a:latin typeface="Trebuchet MS"/>
                <a:cs typeface="Trebuchet MS"/>
              </a:rPr>
              <a:t>parfois</a:t>
            </a:r>
            <a:r>
              <a:rPr sz="2100" spc="5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appelé</a:t>
            </a:r>
            <a:endParaRPr sz="2100" dirty="0">
              <a:latin typeface="Trebuchet MS"/>
              <a:cs typeface="Trebuchet MS"/>
            </a:endParaRPr>
          </a:p>
          <a:p>
            <a:pPr marL="12700">
              <a:lnSpc>
                <a:spcPts val="2310"/>
              </a:lnSpc>
              <a:tabLst>
                <a:tab pos="1296670" algn="l"/>
                <a:tab pos="4755515" algn="l"/>
              </a:tabLst>
            </a:pPr>
            <a:r>
              <a:rPr sz="2100" spc="315" dirty="0">
                <a:solidFill>
                  <a:srgbClr val="ED2137"/>
                </a:solidFill>
                <a:latin typeface="Tahoma"/>
                <a:cs typeface="Tahoma"/>
              </a:rPr>
              <a:t>side-car</a:t>
            </a:r>
            <a:r>
              <a:rPr sz="2100" dirty="0">
                <a:solidFill>
                  <a:srgbClr val="ED2137"/>
                </a:solidFill>
                <a:latin typeface="Tahoma"/>
                <a:cs typeface="Tahoma"/>
              </a:rPr>
              <a:t> </a:t>
            </a:r>
            <a:r>
              <a:rPr sz="2100" spc="305" dirty="0">
                <a:solidFill>
                  <a:srgbClr val="ED2137"/>
                </a:solidFill>
                <a:latin typeface="Tahoma"/>
                <a:cs typeface="Tahoma"/>
              </a:rPr>
              <a:t>conteneurs</a:t>
            </a:r>
            <a:r>
              <a:rPr sz="2100" spc="-114" dirty="0">
                <a:solidFill>
                  <a:srgbClr val="ED2137"/>
                </a:solidFill>
                <a:latin typeface="Tahoma"/>
                <a:cs typeface="Tahoma"/>
              </a:rPr>
              <a:t> </a:t>
            </a:r>
            <a:r>
              <a:rPr sz="2100" spc="85" dirty="0">
                <a:solidFill>
                  <a:srgbClr val="333333"/>
                </a:solidFill>
                <a:latin typeface="Trebuchet MS"/>
                <a:cs typeface="Trebuchet MS"/>
              </a:rPr>
              <a:t>ou</a:t>
            </a:r>
            <a:r>
              <a:rPr sz="2100" spc="-8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340" dirty="0">
                <a:solidFill>
                  <a:srgbClr val="ED2137"/>
                </a:solidFill>
                <a:latin typeface="Tahoma"/>
                <a:cs typeface="Tahoma"/>
              </a:rPr>
              <a:t>acolyte</a:t>
            </a:r>
            <a:r>
              <a:rPr sz="2100" dirty="0">
                <a:solidFill>
                  <a:srgbClr val="ED2137"/>
                </a:solidFill>
                <a:latin typeface="Tahoma"/>
                <a:cs typeface="Tahoma"/>
              </a:rPr>
              <a:t> </a:t>
            </a:r>
            <a:r>
              <a:rPr sz="2100" spc="295" dirty="0">
                <a:solidFill>
                  <a:srgbClr val="ED2137"/>
                </a:solidFill>
                <a:latin typeface="Tahoma"/>
                <a:cs typeface="Tahoma"/>
              </a:rPr>
              <a:t>conteneurs</a:t>
            </a:r>
            <a:endParaRPr sz="2100" dirty="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90" dirty="0"/>
              <a:t>POURQUOI</a:t>
            </a:r>
            <a:r>
              <a:rPr spc="-90" dirty="0"/>
              <a:t> </a:t>
            </a:r>
            <a:r>
              <a:rPr dirty="0"/>
              <a:t>EST</a:t>
            </a:r>
            <a:r>
              <a:rPr spc="-90" dirty="0"/>
              <a:t> </a:t>
            </a:r>
            <a:r>
              <a:rPr dirty="0"/>
              <a:t>IL</a:t>
            </a:r>
            <a:r>
              <a:rPr spc="-85" dirty="0"/>
              <a:t> </a:t>
            </a:r>
            <a:r>
              <a:rPr dirty="0"/>
              <a:t>DONC</a:t>
            </a:r>
            <a:r>
              <a:rPr spc="-90" dirty="0"/>
              <a:t> </a:t>
            </a:r>
            <a:r>
              <a:rPr spc="-105" dirty="0"/>
              <a:t>COMPLIQUÉ?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1647824"/>
            <a:ext cx="95250" cy="9524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177924" y="1345564"/>
            <a:ext cx="10899776" cy="192270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4937760">
              <a:lnSpc>
                <a:spcPct val="151800"/>
              </a:lnSpc>
              <a:spcBef>
                <a:spcPts val="100"/>
              </a:spcBef>
            </a:pP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Diversité</a:t>
            </a:r>
            <a:r>
              <a:rPr sz="2100" spc="8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de</a:t>
            </a:r>
            <a:r>
              <a:rPr sz="2100" spc="8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applications</a:t>
            </a:r>
            <a:r>
              <a:rPr sz="2100" spc="8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à</a:t>
            </a:r>
            <a:r>
              <a:rPr sz="2100" spc="8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85" dirty="0" err="1">
                <a:solidFill>
                  <a:srgbClr val="333333"/>
                </a:solidFill>
                <a:latin typeface="Trebuchet MS"/>
                <a:cs typeface="Trebuchet MS"/>
              </a:rPr>
              <a:t>gérer</a:t>
            </a:r>
            <a:r>
              <a:rPr sz="2100" spc="8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endParaRPr lang="fr-FR" sz="2100" spc="85" dirty="0">
              <a:solidFill>
                <a:srgbClr val="333333"/>
              </a:solidFill>
              <a:latin typeface="Trebuchet MS"/>
              <a:cs typeface="Trebuchet MS"/>
            </a:endParaRPr>
          </a:p>
          <a:p>
            <a:pPr marL="12700" marR="4937760">
              <a:lnSpc>
                <a:spcPct val="151800"/>
              </a:lnSpc>
              <a:spcBef>
                <a:spcPts val="100"/>
              </a:spcBef>
            </a:pPr>
            <a:r>
              <a:rPr sz="2100" spc="120" dirty="0">
                <a:solidFill>
                  <a:srgbClr val="333333"/>
                </a:solidFill>
                <a:latin typeface="Trebuchet MS"/>
                <a:cs typeface="Trebuchet MS"/>
              </a:rPr>
              <a:t>le </a:t>
            </a:r>
            <a:r>
              <a:rPr lang="fr-FR" sz="2100" spc="120" dirty="0">
                <a:solidFill>
                  <a:srgbClr val="333333"/>
                </a:solidFill>
                <a:latin typeface="Trebuchet MS"/>
                <a:cs typeface="Trebuchet MS"/>
              </a:rPr>
              <a:t>nombre</a:t>
            </a:r>
            <a:r>
              <a:rPr sz="2100" spc="2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de</a:t>
            </a:r>
            <a:r>
              <a:rPr sz="2100" spc="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applications</a:t>
            </a:r>
            <a:r>
              <a:rPr sz="2100" spc="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à</a:t>
            </a:r>
            <a:r>
              <a:rPr sz="2100" spc="2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85" dirty="0">
                <a:solidFill>
                  <a:srgbClr val="333333"/>
                </a:solidFill>
                <a:latin typeface="Trebuchet MS"/>
                <a:cs typeface="Trebuchet MS"/>
              </a:rPr>
              <a:t>gérer</a:t>
            </a:r>
            <a:endParaRPr sz="2100" dirty="0">
              <a:latin typeface="Trebuchet MS"/>
              <a:cs typeface="Trebuchet MS"/>
            </a:endParaRPr>
          </a:p>
          <a:p>
            <a:pPr marL="12700" marR="5080">
              <a:lnSpc>
                <a:spcPts val="3829"/>
              </a:lnSpc>
              <a:spcBef>
                <a:spcPts val="65"/>
              </a:spcBef>
            </a:pP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Diversité</a:t>
            </a:r>
            <a:r>
              <a:rPr sz="2100" spc="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de</a:t>
            </a:r>
            <a:r>
              <a:rPr sz="2100" spc="4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0" dirty="0">
                <a:solidFill>
                  <a:srgbClr val="333333"/>
                </a:solidFill>
                <a:latin typeface="Trebuchet MS"/>
                <a:cs typeface="Trebuchet MS"/>
              </a:rPr>
              <a:t>environnements</a:t>
            </a:r>
            <a:r>
              <a:rPr sz="2100" spc="4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(prod,</a:t>
            </a:r>
            <a:r>
              <a:rPr sz="2100" spc="4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préproduction,</a:t>
            </a:r>
            <a:r>
              <a:rPr sz="2100" spc="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lang="fr-FR" sz="2100" spc="35" dirty="0" err="1">
                <a:solidFill>
                  <a:srgbClr val="333333"/>
                </a:solidFill>
                <a:latin typeface="Trebuchet MS"/>
                <a:cs typeface="Trebuchet MS"/>
              </a:rPr>
              <a:t>staging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,</a:t>
            </a:r>
            <a:r>
              <a:rPr sz="2100" spc="4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lang="fr-FR" sz="2100" spc="40" dirty="0">
                <a:solidFill>
                  <a:srgbClr val="333333"/>
                </a:solidFill>
                <a:latin typeface="Trebuchet MS"/>
                <a:cs typeface="Trebuchet MS"/>
              </a:rPr>
              <a:t>QA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,</a:t>
            </a:r>
            <a:r>
              <a:rPr sz="2100" spc="4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25" dirty="0">
                <a:solidFill>
                  <a:srgbClr val="333333"/>
                </a:solidFill>
                <a:latin typeface="Trebuchet MS"/>
                <a:cs typeface="Trebuchet MS"/>
              </a:rPr>
              <a:t>intégration...) </a:t>
            </a:r>
            <a:r>
              <a:rPr sz="2100" spc="-10" dirty="0" err="1">
                <a:solidFill>
                  <a:srgbClr val="333333"/>
                </a:solidFill>
                <a:latin typeface="Trebuchet MS"/>
                <a:cs typeface="Trebuchet MS"/>
              </a:rPr>
              <a:t>contraintes</a:t>
            </a:r>
            <a:r>
              <a:rPr lang="fr-FR" sz="2100" spc="-10" dirty="0">
                <a:solidFill>
                  <a:srgbClr val="333333"/>
                </a:solidFill>
                <a:latin typeface="Trebuchet MS"/>
                <a:cs typeface="Trebuchet MS"/>
              </a:rPr>
              <a:t> de </a:t>
            </a:r>
            <a:r>
              <a:rPr lang="fr-FR" sz="2100" spc="50" dirty="0">
                <a:solidFill>
                  <a:srgbClr val="333333"/>
                </a:solidFill>
                <a:latin typeface="Trebuchet MS"/>
                <a:cs typeface="Trebuchet MS"/>
              </a:rPr>
              <a:t>mise à jour</a:t>
            </a:r>
            <a:r>
              <a:rPr lang="fr-FR" sz="2100" spc="-50" dirty="0">
                <a:solidFill>
                  <a:srgbClr val="333333"/>
                </a:solidFill>
                <a:latin typeface="Trebuchet MS"/>
                <a:cs typeface="Trebuchet MS"/>
              </a:rPr>
              <a:t> des </a:t>
            </a:r>
            <a:r>
              <a:rPr lang="fr-FR" sz="2100" spc="60" dirty="0">
                <a:solidFill>
                  <a:srgbClr val="333333"/>
                </a:solidFill>
                <a:latin typeface="Trebuchet MS"/>
                <a:cs typeface="Trebuchet MS"/>
              </a:rPr>
              <a:t>Environnement</a:t>
            </a:r>
            <a:endParaRPr sz="2100" dirty="0">
              <a:latin typeface="Trebuchet MS"/>
              <a:cs typeface="Trebuchet MS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2133599"/>
            <a:ext cx="95250" cy="9524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2609849"/>
            <a:ext cx="95250" cy="9524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3095624"/>
            <a:ext cx="95250" cy="95249"/>
          </a:xfrm>
          <a:prstGeom prst="rect">
            <a:avLst/>
          </a:prstGeom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65" dirty="0"/>
              <a:t>YAML</a:t>
            </a:r>
            <a:r>
              <a:rPr spc="-175" dirty="0"/>
              <a:t> </a:t>
            </a:r>
            <a:r>
              <a:rPr spc="-85" dirty="0"/>
              <a:t>DESCRIPTEUR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1647824"/>
            <a:ext cx="95250" cy="9524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177924" y="1326514"/>
            <a:ext cx="5310505" cy="1035050"/>
          </a:xfrm>
          <a:prstGeom prst="rect">
            <a:avLst/>
          </a:prstGeom>
        </p:spPr>
        <p:txBody>
          <a:bodyPr vert="horz" wrap="square" lIns="0" tIns="1974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5"/>
              </a:spcBef>
              <a:tabLst>
                <a:tab pos="3342640" algn="l"/>
                <a:tab pos="3984625" algn="l"/>
              </a:tabLst>
            </a:pP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Plutôt</a:t>
            </a:r>
            <a:r>
              <a:rPr sz="2100" spc="4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de</a:t>
            </a:r>
            <a:r>
              <a:rPr sz="2100" spc="4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85" dirty="0">
                <a:solidFill>
                  <a:srgbClr val="333333"/>
                </a:solidFill>
                <a:latin typeface="Trebuchet MS"/>
                <a:cs typeface="Trebuchet MS"/>
              </a:rPr>
              <a:t>en utilisant</a:t>
            </a:r>
            <a:r>
              <a:rPr sz="2100" spc="4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300" dirty="0">
                <a:solidFill>
                  <a:srgbClr val="ED2137"/>
                </a:solidFill>
                <a:latin typeface="Tahoma"/>
                <a:cs typeface="Tahoma"/>
              </a:rPr>
              <a:t>kubectl</a:t>
            </a:r>
            <a:r>
              <a:rPr sz="2100" dirty="0">
                <a:solidFill>
                  <a:srgbClr val="ED2137"/>
                </a:solidFill>
                <a:latin typeface="Tahoma"/>
                <a:cs typeface="Tahoma"/>
              </a:rPr>
              <a:t> </a:t>
            </a:r>
            <a:r>
              <a:rPr sz="2100" spc="190" dirty="0">
                <a:solidFill>
                  <a:srgbClr val="ED2137"/>
                </a:solidFill>
                <a:latin typeface="Tahoma"/>
                <a:cs typeface="Tahoma"/>
              </a:rPr>
              <a:t>courir</a:t>
            </a:r>
            <a:r>
              <a:rPr sz="2100" dirty="0">
                <a:solidFill>
                  <a:srgbClr val="ED2137"/>
                </a:solidFill>
                <a:latin typeface="Tahoma"/>
                <a:cs typeface="Tahoma"/>
              </a:rPr>
              <a:t> </a:t>
            </a:r>
            <a:r>
              <a:rPr sz="2100" spc="215" dirty="0">
                <a:solidFill>
                  <a:srgbClr val="ED2137"/>
                </a:solidFill>
                <a:latin typeface="Tahoma"/>
                <a:cs typeface="Tahoma"/>
              </a:rPr>
              <a:t>xxx</a:t>
            </a:r>
            <a:r>
              <a:rPr sz="2100" spc="-105" dirty="0">
                <a:solidFill>
                  <a:srgbClr val="ED2137"/>
                </a:solidFill>
                <a:latin typeface="Tahoma"/>
                <a:cs typeface="Tahoma"/>
              </a:rPr>
              <a:t> </a:t>
            </a:r>
            <a:r>
              <a:rPr sz="2100" spc="-25" dirty="0">
                <a:solidFill>
                  <a:srgbClr val="333333"/>
                </a:solidFill>
                <a:latin typeface="Trebuchet MS"/>
                <a:cs typeface="Trebuchet MS"/>
              </a:rPr>
              <a:t>...</a:t>
            </a:r>
            <a:endParaRPr sz="21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455"/>
              </a:spcBef>
            </a:pPr>
            <a:r>
              <a:rPr sz="2100" spc="80" dirty="0">
                <a:solidFill>
                  <a:srgbClr val="333333"/>
                </a:solidFill>
                <a:latin typeface="Trebuchet MS"/>
                <a:cs typeface="Trebuchet MS"/>
              </a:rPr>
              <a:t>Toi</a:t>
            </a:r>
            <a:r>
              <a:rPr sz="2100" spc="-10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90" dirty="0">
                <a:solidFill>
                  <a:srgbClr val="333333"/>
                </a:solidFill>
                <a:latin typeface="Trebuchet MS"/>
                <a:cs typeface="Trebuchet MS"/>
              </a:rPr>
              <a:t>devrait</a:t>
            </a:r>
            <a:r>
              <a:rPr sz="2100" spc="-10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05" dirty="0">
                <a:solidFill>
                  <a:srgbClr val="333333"/>
                </a:solidFill>
                <a:latin typeface="Trebuchet MS"/>
                <a:cs typeface="Trebuchet MS"/>
              </a:rPr>
              <a:t>utiliser</a:t>
            </a:r>
            <a:r>
              <a:rPr sz="2100" spc="-9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20" dirty="0">
                <a:solidFill>
                  <a:srgbClr val="ED2137"/>
                </a:solidFill>
                <a:latin typeface="Tahoma"/>
                <a:cs typeface="Tahoma"/>
              </a:rPr>
              <a:t>YAML</a:t>
            </a:r>
            <a:r>
              <a:rPr sz="2100" spc="-125" dirty="0">
                <a:solidFill>
                  <a:srgbClr val="ED2137"/>
                </a:solidFill>
                <a:latin typeface="Tahoma"/>
                <a:cs typeface="Tahoma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(ou</a:t>
            </a:r>
            <a:r>
              <a:rPr sz="2100" spc="-10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ED2137"/>
                </a:solidFill>
                <a:latin typeface="Tahoma"/>
                <a:cs typeface="Tahoma"/>
              </a:rPr>
              <a:t>JSON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)</a:t>
            </a:r>
            <a:r>
              <a:rPr sz="2100" spc="-9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descripteurs</a:t>
            </a:r>
            <a:endParaRPr sz="2100">
              <a:latin typeface="Trebuchet MS"/>
              <a:cs typeface="Trebuchet MS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2152649"/>
            <a:ext cx="95250" cy="95249"/>
          </a:xfrm>
          <a:prstGeom prst="rect">
            <a:avLst/>
          </a:prstGeom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09624" y="1552574"/>
            <a:ext cx="12211050" cy="9525"/>
          </a:xfrm>
          <a:custGeom>
            <a:avLst/>
            <a:gdLst/>
            <a:ahLst/>
            <a:cxnLst/>
            <a:rect l="l" t="t" r="r" b="b"/>
            <a:pathLst>
              <a:path w="12211050" h="9525">
                <a:moveTo>
                  <a:pt x="12211049" y="9524"/>
                </a:moveTo>
                <a:lnTo>
                  <a:pt x="0" y="9524"/>
                </a:lnTo>
                <a:lnTo>
                  <a:pt x="0" y="0"/>
                </a:lnTo>
                <a:lnTo>
                  <a:pt x="12211049" y="0"/>
                </a:lnTo>
                <a:lnTo>
                  <a:pt x="12211049" y="952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809624" y="1552574"/>
            <a:ext cx="12211050" cy="4019550"/>
            <a:chOff x="809624" y="1552574"/>
            <a:chExt cx="12211050" cy="4019550"/>
          </a:xfrm>
        </p:grpSpPr>
        <p:sp>
          <p:nvSpPr>
            <p:cNvPr id="4" name="object 4"/>
            <p:cNvSpPr/>
            <p:nvPr/>
          </p:nvSpPr>
          <p:spPr>
            <a:xfrm>
              <a:off x="809612" y="1552574"/>
              <a:ext cx="12211050" cy="4019550"/>
            </a:xfrm>
            <a:custGeom>
              <a:avLst/>
              <a:gdLst/>
              <a:ahLst/>
              <a:cxnLst/>
              <a:rect l="l" t="t" r="r" b="b"/>
              <a:pathLst>
                <a:path w="12211050" h="4019550">
                  <a:moveTo>
                    <a:pt x="12211050" y="0"/>
                  </a:moveTo>
                  <a:lnTo>
                    <a:pt x="12201525" y="0"/>
                  </a:lnTo>
                  <a:lnTo>
                    <a:pt x="12201525" y="4010025"/>
                  </a:lnTo>
                  <a:lnTo>
                    <a:pt x="0" y="4010025"/>
                  </a:lnTo>
                  <a:lnTo>
                    <a:pt x="0" y="4019550"/>
                  </a:lnTo>
                  <a:lnTo>
                    <a:pt x="12201525" y="4019550"/>
                  </a:lnTo>
                  <a:lnTo>
                    <a:pt x="12211050" y="4019550"/>
                  </a:lnTo>
                  <a:lnTo>
                    <a:pt x="12211050" y="4010025"/>
                  </a:lnTo>
                  <a:lnTo>
                    <a:pt x="12211050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09624" y="1552574"/>
              <a:ext cx="9525" cy="4019550"/>
            </a:xfrm>
            <a:custGeom>
              <a:avLst/>
              <a:gdLst/>
              <a:ahLst/>
              <a:cxnLst/>
              <a:rect l="l" t="t" r="r" b="b"/>
              <a:pathLst>
                <a:path w="9525" h="4019550">
                  <a:moveTo>
                    <a:pt x="0" y="4019549"/>
                  </a:moveTo>
                  <a:lnTo>
                    <a:pt x="0" y="0"/>
                  </a:lnTo>
                  <a:lnTo>
                    <a:pt x="9524" y="9524"/>
                  </a:lnTo>
                  <a:lnTo>
                    <a:pt x="9524" y="4010024"/>
                  </a:lnTo>
                  <a:lnTo>
                    <a:pt x="0" y="4019549"/>
                  </a:lnTo>
                  <a:close/>
                </a:path>
              </a:pathLst>
            </a:custGeom>
            <a:solidFill>
              <a:srgbClr val="ED21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65" dirty="0"/>
              <a:t>YAML</a:t>
            </a:r>
            <a:r>
              <a:rPr spc="-125" dirty="0"/>
              <a:t> </a:t>
            </a:r>
            <a:r>
              <a:rPr spc="-95" dirty="0"/>
              <a:t>DESCRIPTEUR</a:t>
            </a:r>
            <a:r>
              <a:rPr spc="-125" dirty="0"/>
              <a:t> </a:t>
            </a:r>
            <a:r>
              <a:rPr spc="-60" dirty="0"/>
              <a:t>EXEMPLE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311785" rIns="0" bIns="0" rtlCol="0">
            <a:spAutoFit/>
          </a:bodyPr>
          <a:lstStyle/>
          <a:p>
            <a:pPr marL="142875">
              <a:lnSpc>
                <a:spcPts val="1925"/>
              </a:lnSpc>
              <a:spcBef>
                <a:spcPts val="100"/>
              </a:spcBef>
            </a:pPr>
            <a:r>
              <a:rPr sz="1650" u="none" spc="390" dirty="0">
                <a:solidFill>
                  <a:srgbClr val="999999"/>
                </a:solidFill>
                <a:latin typeface="Tahoma"/>
                <a:cs typeface="Tahoma"/>
              </a:rPr>
              <a:t>-- </a:t>
            </a:r>
            <a:r>
              <a:rPr sz="1650" u="none" spc="340" dirty="0">
                <a:solidFill>
                  <a:srgbClr val="999999"/>
                </a:solidFill>
                <a:latin typeface="Tahoma"/>
                <a:cs typeface="Tahoma"/>
              </a:rPr>
              <a:t>-</a:t>
            </a:r>
            <a:endParaRPr sz="1650">
              <a:latin typeface="Tahoma"/>
              <a:cs typeface="Tahoma"/>
            </a:endParaRPr>
          </a:p>
          <a:p>
            <a:pPr marL="142875" marR="10274935">
              <a:lnSpc>
                <a:spcPts val="1880"/>
              </a:lnSpc>
              <a:spcBef>
                <a:spcPts val="90"/>
              </a:spcBef>
            </a:pPr>
            <a:r>
              <a:rPr sz="1650" u="none" spc="245" dirty="0">
                <a:solidFill>
                  <a:srgbClr val="0077AA"/>
                </a:solidFill>
                <a:latin typeface="Tahoma"/>
                <a:cs typeface="Tahoma"/>
              </a:rPr>
              <a:t>apiVersion </a:t>
            </a:r>
            <a:r>
              <a:rPr sz="1650" u="none" spc="245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u="none" dirty="0">
                <a:solidFill>
                  <a:srgbClr val="999999"/>
                </a:solidFill>
                <a:latin typeface="Tahoma"/>
                <a:cs typeface="Tahoma"/>
              </a:rPr>
              <a:t>  </a:t>
            </a:r>
            <a:r>
              <a:rPr sz="1650" u="none" spc="100" dirty="0">
                <a:solidFill>
                  <a:srgbClr val="000000"/>
                </a:solidFill>
                <a:latin typeface="Tahoma"/>
                <a:cs typeface="Tahoma"/>
              </a:rPr>
              <a:t>v1 </a:t>
            </a:r>
            <a:r>
              <a:rPr sz="1650" u="none" spc="260" dirty="0">
                <a:solidFill>
                  <a:srgbClr val="0077AA"/>
                </a:solidFill>
                <a:latin typeface="Tahoma"/>
                <a:cs typeface="Tahoma"/>
              </a:rPr>
              <a:t>type </a:t>
            </a:r>
            <a:r>
              <a:rPr sz="1650" u="none" spc="260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u="none" spc="484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650" u="none" spc="155" dirty="0">
                <a:solidFill>
                  <a:srgbClr val="0077AA"/>
                </a:solidFill>
                <a:latin typeface="Tahoma"/>
                <a:cs typeface="Tahoma"/>
              </a:rPr>
              <a:t>Métadonnées </a:t>
            </a:r>
            <a:r>
              <a:rPr sz="1650" u="none" spc="55" dirty="0">
                <a:solidFill>
                  <a:srgbClr val="000000"/>
                </a:solidFill>
                <a:latin typeface="Tahoma"/>
                <a:cs typeface="Tahoma"/>
              </a:rPr>
              <a:t>du pod </a:t>
            </a:r>
            <a:r>
              <a:rPr sz="1650" u="none" spc="155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endParaRPr sz="1650">
              <a:latin typeface="Tahoma"/>
              <a:cs typeface="Tahoma"/>
            </a:endParaRPr>
          </a:p>
          <a:p>
            <a:pPr marL="394970">
              <a:lnSpc>
                <a:spcPts val="1764"/>
              </a:lnSpc>
            </a:pPr>
            <a:r>
              <a:rPr sz="1650" u="none" spc="60" dirty="0">
                <a:solidFill>
                  <a:srgbClr val="0077AA"/>
                </a:solidFill>
                <a:latin typeface="Tahoma"/>
                <a:cs typeface="Tahoma"/>
              </a:rPr>
              <a:t>nom </a:t>
            </a:r>
            <a:r>
              <a:rPr sz="1650" u="none" spc="60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u="none" spc="490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650" u="none" spc="-10" dirty="0">
                <a:solidFill>
                  <a:srgbClr val="000000"/>
                </a:solidFill>
                <a:latin typeface="Tahoma"/>
                <a:cs typeface="Tahoma"/>
              </a:rPr>
              <a:t>qui suis-je</a:t>
            </a:r>
            <a:endParaRPr sz="1650">
              <a:latin typeface="Tahoma"/>
              <a:cs typeface="Tahoma"/>
            </a:endParaRPr>
          </a:p>
          <a:p>
            <a:pPr marL="394970">
              <a:lnSpc>
                <a:spcPts val="1875"/>
              </a:lnSpc>
            </a:pPr>
            <a:r>
              <a:rPr sz="1650" u="none" spc="305" dirty="0">
                <a:solidFill>
                  <a:srgbClr val="0077AA"/>
                </a:solidFill>
                <a:latin typeface="Tahoma"/>
                <a:cs typeface="Tahoma"/>
              </a:rPr>
              <a:t>étiquettes </a:t>
            </a:r>
            <a:r>
              <a:rPr sz="1650" u="none" spc="305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endParaRPr sz="1650">
              <a:latin typeface="Tahoma"/>
              <a:cs typeface="Tahoma"/>
            </a:endParaRPr>
          </a:p>
          <a:p>
            <a:pPr marL="142875" marR="9896475" indent="504190">
              <a:lnSpc>
                <a:spcPts val="1880"/>
              </a:lnSpc>
              <a:spcBef>
                <a:spcPts val="95"/>
              </a:spcBef>
            </a:pPr>
            <a:r>
              <a:rPr sz="1650" u="none" spc="265" dirty="0">
                <a:solidFill>
                  <a:srgbClr val="0077AA"/>
                </a:solidFill>
                <a:latin typeface="Tahoma"/>
                <a:cs typeface="Tahoma"/>
              </a:rPr>
              <a:t>empiler </a:t>
            </a:r>
            <a:r>
              <a:rPr sz="1650" u="none" spc="265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u="none" spc="480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650" u="none" spc="204" dirty="0">
                <a:solidFill>
                  <a:srgbClr val="0077AA"/>
                </a:solidFill>
                <a:latin typeface="Tahoma"/>
                <a:cs typeface="Tahoma"/>
              </a:rPr>
              <a:t>Spécifications </a:t>
            </a:r>
            <a:r>
              <a:rPr sz="1650" u="none" spc="130" dirty="0">
                <a:solidFill>
                  <a:srgbClr val="000000"/>
                </a:solidFill>
                <a:latin typeface="Tahoma"/>
                <a:cs typeface="Tahoma"/>
              </a:rPr>
              <a:t>du marché </a:t>
            </a:r>
            <a:r>
              <a:rPr sz="1650" u="none" spc="204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endParaRPr sz="1650">
              <a:latin typeface="Tahoma"/>
              <a:cs typeface="Tahoma"/>
            </a:endParaRPr>
          </a:p>
          <a:p>
            <a:pPr marL="394970">
              <a:lnSpc>
                <a:spcPts val="1770"/>
              </a:lnSpc>
            </a:pPr>
            <a:r>
              <a:rPr sz="1650" u="none" spc="245" dirty="0">
                <a:solidFill>
                  <a:srgbClr val="0077AA"/>
                </a:solidFill>
                <a:latin typeface="Tahoma"/>
                <a:cs typeface="Tahoma"/>
              </a:rPr>
              <a:t>conteneurs </a:t>
            </a:r>
            <a:r>
              <a:rPr sz="1650" u="none" spc="245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endParaRPr sz="1650">
              <a:latin typeface="Tahoma"/>
              <a:cs typeface="Tahoma"/>
            </a:endParaRPr>
          </a:p>
          <a:p>
            <a:pPr marL="897890" indent="-250825">
              <a:lnSpc>
                <a:spcPts val="1875"/>
              </a:lnSpc>
              <a:buClr>
                <a:srgbClr val="999999"/>
              </a:buClr>
              <a:buChar char="-"/>
              <a:tabLst>
                <a:tab pos="897890" algn="l"/>
              </a:tabLst>
            </a:pPr>
            <a:r>
              <a:rPr sz="1650" u="none" spc="60" dirty="0">
                <a:solidFill>
                  <a:srgbClr val="0077AA"/>
                </a:solidFill>
                <a:latin typeface="Tahoma"/>
                <a:cs typeface="Tahoma"/>
              </a:rPr>
              <a:t>nom </a:t>
            </a:r>
            <a:r>
              <a:rPr sz="1650" u="none" spc="60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u="none" spc="490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650" u="none" spc="-10" dirty="0">
                <a:solidFill>
                  <a:srgbClr val="000000"/>
                </a:solidFill>
                <a:latin typeface="Tahoma"/>
                <a:cs typeface="Tahoma"/>
              </a:rPr>
              <a:t>qui suis-je</a:t>
            </a:r>
            <a:endParaRPr sz="1650">
              <a:latin typeface="Tahoma"/>
              <a:cs typeface="Tahoma"/>
            </a:endParaRPr>
          </a:p>
          <a:p>
            <a:pPr marL="899794" marR="7877809">
              <a:lnSpc>
                <a:spcPts val="1870"/>
              </a:lnSpc>
              <a:spcBef>
                <a:spcPts val="100"/>
              </a:spcBef>
            </a:pPr>
            <a:r>
              <a:rPr sz="1650" u="none" spc="155" dirty="0">
                <a:solidFill>
                  <a:srgbClr val="0077AA"/>
                </a:solidFill>
                <a:latin typeface="Tahoma"/>
                <a:cs typeface="Tahoma"/>
              </a:rPr>
              <a:t>image </a:t>
            </a:r>
            <a:r>
              <a:rPr sz="1650" u="none" spc="155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u="none" spc="470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650" u="none" spc="200" dirty="0">
                <a:solidFill>
                  <a:srgbClr val="000000"/>
                </a:solidFill>
                <a:latin typeface="Tahoma"/>
                <a:cs typeface="Tahoma"/>
              </a:rPr>
              <a:t>traefik/whoami </a:t>
            </a:r>
            <a:r>
              <a:rPr sz="1650" u="none" spc="200" dirty="0">
                <a:solidFill>
                  <a:srgbClr val="999999"/>
                </a:solidFill>
                <a:latin typeface="Tahoma"/>
                <a:cs typeface="Tahoma"/>
              </a:rPr>
              <a:t>: </a:t>
            </a:r>
            <a:r>
              <a:rPr sz="1650" u="none" spc="200" dirty="0">
                <a:solidFill>
                  <a:srgbClr val="000000"/>
                </a:solidFill>
                <a:latin typeface="Tahoma"/>
                <a:cs typeface="Tahoma"/>
              </a:rPr>
              <a:t>v1.10 </a:t>
            </a:r>
            <a:r>
              <a:rPr sz="1650" u="none" spc="254" dirty="0">
                <a:solidFill>
                  <a:srgbClr val="0077AA"/>
                </a:solidFill>
                <a:latin typeface="Tahoma"/>
                <a:cs typeface="Tahoma"/>
              </a:rPr>
              <a:t>imagePullPolicy </a:t>
            </a:r>
            <a:r>
              <a:rPr sz="1650" u="none" spc="254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u="none" spc="470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650" u="none" spc="140" dirty="0">
                <a:solidFill>
                  <a:srgbClr val="000000"/>
                </a:solidFill>
                <a:latin typeface="Tahoma"/>
                <a:cs typeface="Tahoma"/>
              </a:rPr>
              <a:t>Toujours </a:t>
            </a:r>
            <a:r>
              <a:rPr sz="1650" u="none" spc="265" dirty="0">
                <a:solidFill>
                  <a:srgbClr val="0077AA"/>
                </a:solidFill>
                <a:latin typeface="Tahoma"/>
                <a:cs typeface="Tahoma"/>
              </a:rPr>
              <a:t>les ports </a:t>
            </a:r>
            <a:r>
              <a:rPr sz="1650" u="none" spc="265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endParaRPr sz="1650">
              <a:latin typeface="Tahoma"/>
              <a:cs typeface="Tahoma"/>
            </a:endParaRPr>
          </a:p>
          <a:p>
            <a:pPr marL="1402715" lvl="1" indent="-250825">
              <a:lnSpc>
                <a:spcPts val="1789"/>
              </a:lnSpc>
              <a:buClr>
                <a:srgbClr val="999999"/>
              </a:buClr>
              <a:buChar char="-"/>
              <a:tabLst>
                <a:tab pos="1402715" algn="l"/>
              </a:tabLst>
            </a:pPr>
            <a:r>
              <a:rPr sz="1650" spc="250" dirty="0">
                <a:solidFill>
                  <a:srgbClr val="0077AA"/>
                </a:solidFill>
                <a:latin typeface="Tahoma"/>
                <a:cs typeface="Tahoma"/>
              </a:rPr>
              <a:t>containerPort </a:t>
            </a:r>
            <a:r>
              <a:rPr sz="1650" spc="250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spc="484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650" spc="65" dirty="0">
                <a:solidFill>
                  <a:srgbClr val="990054"/>
                </a:solidFill>
                <a:latin typeface="Tahoma"/>
                <a:cs typeface="Tahoma"/>
              </a:rPr>
              <a:t>80</a:t>
            </a:r>
            <a:endParaRPr sz="1650">
              <a:latin typeface="Tahoma"/>
              <a:cs typeface="Tahoma"/>
            </a:endParaRPr>
          </a:p>
          <a:p>
            <a:pPr marL="394970" marR="8508365" lvl="1" indent="1007744">
              <a:lnSpc>
                <a:spcPts val="1880"/>
              </a:lnSpc>
              <a:spcBef>
                <a:spcPts val="95"/>
              </a:spcBef>
              <a:buClr>
                <a:srgbClr val="999999"/>
              </a:buClr>
              <a:buChar char="-"/>
              <a:tabLst>
                <a:tab pos="1402715" algn="l"/>
              </a:tabLst>
            </a:pPr>
            <a:r>
              <a:rPr sz="1650" spc="250" dirty="0">
                <a:solidFill>
                  <a:srgbClr val="0077AA"/>
                </a:solidFill>
                <a:latin typeface="Tahoma"/>
                <a:cs typeface="Tahoma"/>
              </a:rPr>
              <a:t>containerPort </a:t>
            </a:r>
            <a:r>
              <a:rPr sz="1650" spc="250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spc="484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650" spc="65" dirty="0">
                <a:solidFill>
                  <a:srgbClr val="990054"/>
                </a:solidFill>
                <a:latin typeface="Tahoma"/>
                <a:cs typeface="Tahoma"/>
              </a:rPr>
              <a:t>443 </a:t>
            </a:r>
            <a:r>
              <a:rPr sz="1650" spc="305" dirty="0">
                <a:solidFill>
                  <a:srgbClr val="0077AA"/>
                </a:solidFill>
                <a:latin typeface="Tahoma"/>
                <a:cs typeface="Tahoma"/>
              </a:rPr>
              <a:t>restartPolicy </a:t>
            </a:r>
            <a:r>
              <a:rPr sz="1650" spc="305" dirty="0">
                <a:solidFill>
                  <a:srgbClr val="999999"/>
                </a:solidFill>
                <a:latin typeface="Tahoma"/>
                <a:cs typeface="Tahoma"/>
              </a:rPr>
              <a:t>:</a:t>
            </a:r>
            <a:r>
              <a:rPr sz="1650" spc="5" dirty="0">
                <a:solidFill>
                  <a:srgbClr val="999999"/>
                </a:solidFill>
                <a:latin typeface="Tahoma"/>
                <a:cs typeface="Tahoma"/>
              </a:rPr>
              <a:t>  </a:t>
            </a:r>
            <a:r>
              <a:rPr sz="1650" spc="140" dirty="0">
                <a:latin typeface="Tahoma"/>
                <a:cs typeface="Tahoma"/>
              </a:rPr>
              <a:t>Toujours</a:t>
            </a:r>
            <a:endParaRPr sz="165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09624" y="1552574"/>
            <a:ext cx="12211050" cy="9525"/>
          </a:xfrm>
          <a:custGeom>
            <a:avLst/>
            <a:gdLst/>
            <a:ahLst/>
            <a:cxnLst/>
            <a:rect l="l" t="t" r="r" b="b"/>
            <a:pathLst>
              <a:path w="12211050" h="9525">
                <a:moveTo>
                  <a:pt x="12211049" y="9524"/>
                </a:moveTo>
                <a:lnTo>
                  <a:pt x="0" y="9524"/>
                </a:lnTo>
                <a:lnTo>
                  <a:pt x="0" y="0"/>
                </a:lnTo>
                <a:lnTo>
                  <a:pt x="12211049" y="0"/>
                </a:lnTo>
                <a:lnTo>
                  <a:pt x="12211049" y="952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809624" y="1552574"/>
            <a:ext cx="12211050" cy="5448300"/>
            <a:chOff x="809624" y="1552574"/>
            <a:chExt cx="12211050" cy="5448300"/>
          </a:xfrm>
        </p:grpSpPr>
        <p:sp>
          <p:nvSpPr>
            <p:cNvPr id="4" name="object 4"/>
            <p:cNvSpPr/>
            <p:nvPr/>
          </p:nvSpPr>
          <p:spPr>
            <a:xfrm>
              <a:off x="809612" y="1552574"/>
              <a:ext cx="12211050" cy="5448300"/>
            </a:xfrm>
            <a:custGeom>
              <a:avLst/>
              <a:gdLst/>
              <a:ahLst/>
              <a:cxnLst/>
              <a:rect l="l" t="t" r="r" b="b"/>
              <a:pathLst>
                <a:path w="12211050" h="5448300">
                  <a:moveTo>
                    <a:pt x="12211050" y="0"/>
                  </a:moveTo>
                  <a:lnTo>
                    <a:pt x="12201525" y="0"/>
                  </a:lnTo>
                  <a:lnTo>
                    <a:pt x="12201525" y="5438775"/>
                  </a:lnTo>
                  <a:lnTo>
                    <a:pt x="0" y="5438775"/>
                  </a:lnTo>
                  <a:lnTo>
                    <a:pt x="0" y="5448300"/>
                  </a:lnTo>
                  <a:lnTo>
                    <a:pt x="12201525" y="5448300"/>
                  </a:lnTo>
                  <a:lnTo>
                    <a:pt x="12211050" y="5448300"/>
                  </a:lnTo>
                  <a:lnTo>
                    <a:pt x="12211050" y="5438775"/>
                  </a:lnTo>
                  <a:lnTo>
                    <a:pt x="12211050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09624" y="1552574"/>
              <a:ext cx="9525" cy="5448300"/>
            </a:xfrm>
            <a:custGeom>
              <a:avLst/>
              <a:gdLst/>
              <a:ahLst/>
              <a:cxnLst/>
              <a:rect l="l" t="t" r="r" b="b"/>
              <a:pathLst>
                <a:path w="9525" h="5448300">
                  <a:moveTo>
                    <a:pt x="0" y="5448299"/>
                  </a:moveTo>
                  <a:lnTo>
                    <a:pt x="0" y="0"/>
                  </a:lnTo>
                  <a:lnTo>
                    <a:pt x="9524" y="9524"/>
                  </a:lnTo>
                  <a:lnTo>
                    <a:pt x="9524" y="5438774"/>
                  </a:lnTo>
                  <a:lnTo>
                    <a:pt x="0" y="5448299"/>
                  </a:lnTo>
                  <a:close/>
                </a:path>
              </a:pathLst>
            </a:custGeom>
            <a:solidFill>
              <a:srgbClr val="ED21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796924" y="571563"/>
            <a:ext cx="6177915" cy="558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MÊME</a:t>
            </a:r>
            <a:r>
              <a:rPr spc="-140" dirty="0"/>
              <a:t> </a:t>
            </a:r>
            <a:r>
              <a:rPr spc="-95" dirty="0"/>
              <a:t>DESCRIPTEUR</a:t>
            </a:r>
            <a:r>
              <a:rPr spc="-140" dirty="0"/>
              <a:t> </a:t>
            </a:r>
            <a:r>
              <a:rPr dirty="0"/>
              <a:t>COMME</a:t>
            </a:r>
            <a:r>
              <a:rPr spc="-140" dirty="0"/>
              <a:t> </a:t>
            </a:r>
            <a:r>
              <a:rPr spc="-130" dirty="0"/>
              <a:t>JSON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949325" y="1625600"/>
            <a:ext cx="5829300" cy="52774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925"/>
              </a:lnSpc>
              <a:spcBef>
                <a:spcPts val="100"/>
              </a:spcBef>
            </a:pPr>
            <a:r>
              <a:rPr sz="1650" spc="150" dirty="0">
                <a:solidFill>
                  <a:srgbClr val="999999"/>
                </a:solidFill>
                <a:latin typeface="Tahoma"/>
                <a:cs typeface="Tahoma"/>
              </a:rPr>
              <a:t>{</a:t>
            </a:r>
            <a:endParaRPr sz="1650">
              <a:latin typeface="Tahoma"/>
              <a:cs typeface="Tahoma"/>
            </a:endParaRPr>
          </a:p>
          <a:p>
            <a:pPr marL="264795">
              <a:lnSpc>
                <a:spcPts val="1875"/>
              </a:lnSpc>
            </a:pPr>
            <a:r>
              <a:rPr sz="1650" spc="260" dirty="0">
                <a:solidFill>
                  <a:srgbClr val="990054"/>
                </a:solidFill>
                <a:latin typeface="Tahoma"/>
                <a:cs typeface="Tahoma"/>
              </a:rPr>
              <a:t>"apiVersion" </a:t>
            </a:r>
            <a:r>
              <a:rPr sz="1650" spc="260" dirty="0">
                <a:solidFill>
                  <a:srgbClr val="996E3A"/>
                </a:solidFill>
                <a:latin typeface="Tahoma"/>
                <a:cs typeface="Tahoma"/>
              </a:rPr>
              <a:t>:</a:t>
            </a:r>
            <a:r>
              <a:rPr sz="1650" spc="-5" dirty="0">
                <a:solidFill>
                  <a:srgbClr val="996E3A"/>
                </a:solidFill>
                <a:latin typeface="Tahoma"/>
                <a:cs typeface="Tahoma"/>
              </a:rPr>
              <a:t>  </a:t>
            </a:r>
            <a:r>
              <a:rPr sz="1650" spc="270" dirty="0">
                <a:solidFill>
                  <a:srgbClr val="669900"/>
                </a:solidFill>
                <a:latin typeface="Tahoma"/>
                <a:cs typeface="Tahoma"/>
              </a:rPr>
              <a:t>"v1" </a:t>
            </a:r>
            <a:r>
              <a:rPr sz="1650" spc="270" dirty="0">
                <a:solidFill>
                  <a:srgbClr val="999999"/>
                </a:solidFill>
                <a:latin typeface="Tahoma"/>
                <a:cs typeface="Tahoma"/>
              </a:rPr>
              <a:t>,</a:t>
            </a:r>
            <a:endParaRPr sz="1650">
              <a:latin typeface="Tahoma"/>
              <a:cs typeface="Tahoma"/>
            </a:endParaRPr>
          </a:p>
          <a:p>
            <a:pPr marL="264795" marR="3789679">
              <a:lnSpc>
                <a:spcPts val="1880"/>
              </a:lnSpc>
              <a:spcBef>
                <a:spcPts val="90"/>
              </a:spcBef>
            </a:pPr>
            <a:r>
              <a:rPr sz="1650" spc="280" dirty="0">
                <a:solidFill>
                  <a:srgbClr val="990054"/>
                </a:solidFill>
                <a:latin typeface="Tahoma"/>
                <a:cs typeface="Tahoma"/>
              </a:rPr>
              <a:t>"gentil" </a:t>
            </a:r>
            <a:r>
              <a:rPr sz="1650" spc="280" dirty="0">
                <a:solidFill>
                  <a:srgbClr val="996E3A"/>
                </a:solidFill>
                <a:latin typeface="Tahoma"/>
                <a:cs typeface="Tahoma"/>
              </a:rPr>
              <a:t>:</a:t>
            </a:r>
            <a:r>
              <a:rPr sz="1650" spc="484" dirty="0">
                <a:solidFill>
                  <a:srgbClr val="996E3A"/>
                </a:solidFill>
                <a:latin typeface="Tahoma"/>
                <a:cs typeface="Tahoma"/>
              </a:rPr>
              <a:t> </a:t>
            </a:r>
            <a:r>
              <a:rPr sz="1650" spc="220" dirty="0">
                <a:solidFill>
                  <a:srgbClr val="669900"/>
                </a:solidFill>
                <a:latin typeface="Tahoma"/>
                <a:cs typeface="Tahoma"/>
              </a:rPr>
              <a:t>"Pod" </a:t>
            </a:r>
            <a:r>
              <a:rPr sz="1650" spc="220" dirty="0">
                <a:solidFill>
                  <a:srgbClr val="999999"/>
                </a:solidFill>
                <a:latin typeface="Tahoma"/>
                <a:cs typeface="Tahoma"/>
              </a:rPr>
              <a:t>, </a:t>
            </a:r>
            <a:r>
              <a:rPr sz="1650" spc="190" dirty="0">
                <a:solidFill>
                  <a:srgbClr val="990054"/>
                </a:solidFill>
                <a:latin typeface="Tahoma"/>
                <a:cs typeface="Tahoma"/>
              </a:rPr>
              <a:t>"métadonnées" </a:t>
            </a:r>
            <a:r>
              <a:rPr sz="1650" spc="190" dirty="0">
                <a:solidFill>
                  <a:srgbClr val="996E3A"/>
                </a:solidFill>
                <a:latin typeface="Tahoma"/>
                <a:cs typeface="Tahoma"/>
              </a:rPr>
              <a:t>:</a:t>
            </a:r>
            <a:r>
              <a:rPr sz="1650" spc="-10" dirty="0">
                <a:solidFill>
                  <a:srgbClr val="996E3A"/>
                </a:solidFill>
                <a:latin typeface="Tahoma"/>
                <a:cs typeface="Tahoma"/>
              </a:rPr>
              <a:t>  </a:t>
            </a:r>
            <a:r>
              <a:rPr sz="1650" spc="150" dirty="0">
                <a:solidFill>
                  <a:srgbClr val="999999"/>
                </a:solidFill>
                <a:latin typeface="Tahoma"/>
                <a:cs typeface="Tahoma"/>
              </a:rPr>
              <a:t>{</a:t>
            </a:r>
            <a:endParaRPr sz="1650">
              <a:latin typeface="Tahoma"/>
              <a:cs typeface="Tahoma"/>
            </a:endParaRPr>
          </a:p>
          <a:p>
            <a:pPr marL="769620">
              <a:lnSpc>
                <a:spcPts val="1770"/>
              </a:lnSpc>
            </a:pPr>
            <a:r>
              <a:rPr sz="1650" spc="140" dirty="0">
                <a:solidFill>
                  <a:srgbClr val="990054"/>
                </a:solidFill>
                <a:latin typeface="Tahoma"/>
                <a:cs typeface="Tahoma"/>
              </a:rPr>
              <a:t>"nom" </a:t>
            </a:r>
            <a:r>
              <a:rPr sz="1650" spc="140" dirty="0">
                <a:solidFill>
                  <a:srgbClr val="996E3A"/>
                </a:solidFill>
                <a:latin typeface="Tahoma"/>
                <a:cs typeface="Tahoma"/>
              </a:rPr>
              <a:t>:</a:t>
            </a:r>
            <a:r>
              <a:rPr sz="1650" spc="484" dirty="0">
                <a:solidFill>
                  <a:srgbClr val="996E3A"/>
                </a:solidFill>
                <a:latin typeface="Tahoma"/>
                <a:cs typeface="Tahoma"/>
              </a:rPr>
              <a:t> </a:t>
            </a:r>
            <a:r>
              <a:rPr sz="1650" spc="145" dirty="0">
                <a:solidFill>
                  <a:srgbClr val="669900"/>
                </a:solidFill>
                <a:latin typeface="Tahoma"/>
                <a:cs typeface="Tahoma"/>
              </a:rPr>
              <a:t>"qui suis-je" </a:t>
            </a:r>
            <a:r>
              <a:rPr sz="1650" spc="145" dirty="0">
                <a:solidFill>
                  <a:srgbClr val="999999"/>
                </a:solidFill>
                <a:latin typeface="Tahoma"/>
                <a:cs typeface="Tahoma"/>
              </a:rPr>
              <a:t>,</a:t>
            </a:r>
            <a:endParaRPr sz="1650">
              <a:latin typeface="Tahoma"/>
              <a:cs typeface="Tahoma"/>
            </a:endParaRPr>
          </a:p>
          <a:p>
            <a:pPr marL="769620">
              <a:lnSpc>
                <a:spcPts val="1875"/>
              </a:lnSpc>
            </a:pPr>
            <a:r>
              <a:rPr sz="1650" spc="315" dirty="0">
                <a:solidFill>
                  <a:srgbClr val="990054"/>
                </a:solidFill>
                <a:latin typeface="Tahoma"/>
                <a:cs typeface="Tahoma"/>
              </a:rPr>
              <a:t>"étiquettes" </a:t>
            </a:r>
            <a:r>
              <a:rPr sz="1650" spc="315" dirty="0">
                <a:solidFill>
                  <a:srgbClr val="996E3A"/>
                </a:solidFill>
                <a:latin typeface="Tahoma"/>
                <a:cs typeface="Tahoma"/>
              </a:rPr>
              <a:t>:</a:t>
            </a:r>
            <a:r>
              <a:rPr sz="1650" spc="495" dirty="0">
                <a:solidFill>
                  <a:srgbClr val="996E3A"/>
                </a:solidFill>
                <a:latin typeface="Tahoma"/>
                <a:cs typeface="Tahoma"/>
              </a:rPr>
              <a:t> </a:t>
            </a:r>
            <a:r>
              <a:rPr sz="1650" spc="200" dirty="0">
                <a:solidFill>
                  <a:srgbClr val="999999"/>
                </a:solidFill>
                <a:latin typeface="Tahoma"/>
                <a:cs typeface="Tahoma"/>
              </a:rPr>
              <a:t>{</a:t>
            </a:r>
            <a:r>
              <a:rPr sz="1650" spc="495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650" spc="280" dirty="0">
                <a:solidFill>
                  <a:srgbClr val="990054"/>
                </a:solidFill>
                <a:latin typeface="Tahoma"/>
                <a:cs typeface="Tahoma"/>
              </a:rPr>
              <a:t>"empiler" </a:t>
            </a:r>
            <a:r>
              <a:rPr sz="1650" spc="280" dirty="0">
                <a:solidFill>
                  <a:srgbClr val="996E3A"/>
                </a:solidFill>
                <a:latin typeface="Tahoma"/>
                <a:cs typeface="Tahoma"/>
              </a:rPr>
              <a:t>:</a:t>
            </a:r>
            <a:r>
              <a:rPr sz="1650" spc="495" dirty="0">
                <a:solidFill>
                  <a:srgbClr val="996E3A"/>
                </a:solidFill>
                <a:latin typeface="Tahoma"/>
                <a:cs typeface="Tahoma"/>
              </a:rPr>
              <a:t> </a:t>
            </a:r>
            <a:r>
              <a:rPr sz="1650" spc="180" dirty="0">
                <a:solidFill>
                  <a:srgbClr val="669900"/>
                </a:solidFill>
                <a:latin typeface="Tahoma"/>
                <a:cs typeface="Tahoma"/>
              </a:rPr>
              <a:t>"marché"</a:t>
            </a:r>
            <a:r>
              <a:rPr sz="1650" spc="495" dirty="0">
                <a:solidFill>
                  <a:srgbClr val="669900"/>
                </a:solidFill>
                <a:latin typeface="Tahoma"/>
                <a:cs typeface="Tahoma"/>
              </a:rPr>
              <a:t> </a:t>
            </a:r>
            <a:r>
              <a:rPr sz="1650" spc="150" dirty="0">
                <a:solidFill>
                  <a:srgbClr val="999999"/>
                </a:solidFill>
                <a:latin typeface="Tahoma"/>
                <a:cs typeface="Tahoma"/>
              </a:rPr>
              <a:t>}</a:t>
            </a:r>
            <a:endParaRPr sz="1650">
              <a:latin typeface="Tahoma"/>
              <a:cs typeface="Tahoma"/>
            </a:endParaRPr>
          </a:p>
          <a:p>
            <a:pPr marL="264795">
              <a:lnSpc>
                <a:spcPts val="1875"/>
              </a:lnSpc>
            </a:pPr>
            <a:r>
              <a:rPr sz="1650" spc="320" dirty="0">
                <a:solidFill>
                  <a:srgbClr val="999999"/>
                </a:solidFill>
                <a:latin typeface="Tahoma"/>
                <a:cs typeface="Tahoma"/>
              </a:rPr>
              <a:t>},</a:t>
            </a:r>
            <a:endParaRPr sz="1650">
              <a:latin typeface="Tahoma"/>
              <a:cs typeface="Tahoma"/>
            </a:endParaRPr>
          </a:p>
          <a:p>
            <a:pPr marL="264795">
              <a:lnSpc>
                <a:spcPts val="1875"/>
              </a:lnSpc>
            </a:pPr>
            <a:r>
              <a:rPr sz="1650" spc="245" dirty="0">
                <a:solidFill>
                  <a:srgbClr val="990054"/>
                </a:solidFill>
                <a:latin typeface="Tahoma"/>
                <a:cs typeface="Tahoma"/>
              </a:rPr>
              <a:t>"spec" </a:t>
            </a:r>
            <a:r>
              <a:rPr sz="1650" spc="245" dirty="0">
                <a:solidFill>
                  <a:srgbClr val="996E3A"/>
                </a:solidFill>
                <a:latin typeface="Tahoma"/>
                <a:cs typeface="Tahoma"/>
              </a:rPr>
              <a:t>:</a:t>
            </a:r>
            <a:r>
              <a:rPr sz="1650" spc="490" dirty="0">
                <a:solidFill>
                  <a:srgbClr val="996E3A"/>
                </a:solidFill>
                <a:latin typeface="Tahoma"/>
                <a:cs typeface="Tahoma"/>
              </a:rPr>
              <a:t> </a:t>
            </a:r>
            <a:r>
              <a:rPr sz="1650" spc="150" dirty="0">
                <a:solidFill>
                  <a:srgbClr val="999999"/>
                </a:solidFill>
                <a:latin typeface="Tahoma"/>
                <a:cs typeface="Tahoma"/>
              </a:rPr>
              <a:t>{</a:t>
            </a:r>
            <a:endParaRPr sz="1650">
              <a:latin typeface="Tahoma"/>
              <a:cs typeface="Tahoma"/>
            </a:endParaRPr>
          </a:p>
          <a:p>
            <a:pPr marL="769620">
              <a:lnSpc>
                <a:spcPts val="1875"/>
              </a:lnSpc>
            </a:pPr>
            <a:r>
              <a:rPr sz="1650" spc="265" dirty="0">
                <a:solidFill>
                  <a:srgbClr val="990054"/>
                </a:solidFill>
                <a:latin typeface="Tahoma"/>
                <a:cs typeface="Tahoma"/>
              </a:rPr>
              <a:t>"conteneurs" </a:t>
            </a:r>
            <a:r>
              <a:rPr sz="1650" spc="265" dirty="0">
                <a:solidFill>
                  <a:srgbClr val="996E3A"/>
                </a:solidFill>
                <a:latin typeface="Tahoma"/>
                <a:cs typeface="Tahoma"/>
              </a:rPr>
              <a:t>:</a:t>
            </a:r>
            <a:r>
              <a:rPr sz="1650" dirty="0">
                <a:solidFill>
                  <a:srgbClr val="996E3A"/>
                </a:solidFill>
                <a:latin typeface="Tahoma"/>
                <a:cs typeface="Tahoma"/>
              </a:rPr>
              <a:t>  </a:t>
            </a:r>
            <a:r>
              <a:rPr sz="1650" spc="300" dirty="0">
                <a:solidFill>
                  <a:srgbClr val="999999"/>
                </a:solidFill>
                <a:latin typeface="Tahoma"/>
                <a:cs typeface="Tahoma"/>
              </a:rPr>
              <a:t>[</a:t>
            </a:r>
            <a:endParaRPr sz="1650">
              <a:latin typeface="Tahoma"/>
              <a:cs typeface="Tahoma"/>
            </a:endParaRPr>
          </a:p>
          <a:p>
            <a:pPr marL="1273810">
              <a:lnSpc>
                <a:spcPts val="1875"/>
              </a:lnSpc>
            </a:pPr>
            <a:r>
              <a:rPr sz="1650" spc="150" dirty="0">
                <a:solidFill>
                  <a:srgbClr val="999999"/>
                </a:solidFill>
                <a:latin typeface="Tahoma"/>
                <a:cs typeface="Tahoma"/>
              </a:rPr>
              <a:t>{</a:t>
            </a:r>
            <a:endParaRPr sz="1650">
              <a:latin typeface="Tahoma"/>
              <a:cs typeface="Tahoma"/>
            </a:endParaRPr>
          </a:p>
          <a:p>
            <a:pPr marL="1778635">
              <a:lnSpc>
                <a:spcPts val="1875"/>
              </a:lnSpc>
            </a:pPr>
            <a:r>
              <a:rPr sz="1650" spc="140" dirty="0">
                <a:solidFill>
                  <a:srgbClr val="990054"/>
                </a:solidFill>
                <a:latin typeface="Tahoma"/>
                <a:cs typeface="Tahoma"/>
              </a:rPr>
              <a:t>"nom" </a:t>
            </a:r>
            <a:r>
              <a:rPr sz="1650" spc="140" dirty="0">
                <a:solidFill>
                  <a:srgbClr val="996E3A"/>
                </a:solidFill>
                <a:latin typeface="Tahoma"/>
                <a:cs typeface="Tahoma"/>
              </a:rPr>
              <a:t>:</a:t>
            </a:r>
            <a:r>
              <a:rPr sz="1650" spc="484" dirty="0">
                <a:solidFill>
                  <a:srgbClr val="996E3A"/>
                </a:solidFill>
                <a:latin typeface="Tahoma"/>
                <a:cs typeface="Tahoma"/>
              </a:rPr>
              <a:t> </a:t>
            </a:r>
            <a:r>
              <a:rPr sz="1650" spc="145" dirty="0">
                <a:solidFill>
                  <a:srgbClr val="669900"/>
                </a:solidFill>
                <a:latin typeface="Tahoma"/>
                <a:cs typeface="Tahoma"/>
              </a:rPr>
              <a:t>"qui suis-je" </a:t>
            </a:r>
            <a:r>
              <a:rPr sz="1650" spc="145" dirty="0">
                <a:solidFill>
                  <a:srgbClr val="999999"/>
                </a:solidFill>
                <a:latin typeface="Tahoma"/>
                <a:cs typeface="Tahoma"/>
              </a:rPr>
              <a:t>,</a:t>
            </a:r>
            <a:endParaRPr sz="1650">
              <a:latin typeface="Tahoma"/>
              <a:cs typeface="Tahoma"/>
            </a:endParaRPr>
          </a:p>
          <a:p>
            <a:pPr marL="1778635" marR="5080">
              <a:lnSpc>
                <a:spcPts val="1880"/>
              </a:lnSpc>
              <a:spcBef>
                <a:spcPts val="95"/>
              </a:spcBef>
            </a:pPr>
            <a:r>
              <a:rPr sz="1650" spc="200" dirty="0">
                <a:solidFill>
                  <a:srgbClr val="990054"/>
                </a:solidFill>
                <a:latin typeface="Tahoma"/>
                <a:cs typeface="Tahoma"/>
              </a:rPr>
              <a:t>"image" </a:t>
            </a:r>
            <a:r>
              <a:rPr sz="1650" spc="200" dirty="0">
                <a:solidFill>
                  <a:srgbClr val="996E3A"/>
                </a:solidFill>
                <a:latin typeface="Tahoma"/>
                <a:cs typeface="Tahoma"/>
              </a:rPr>
              <a:t>:</a:t>
            </a:r>
            <a:r>
              <a:rPr sz="1650" spc="475" dirty="0">
                <a:solidFill>
                  <a:srgbClr val="996E3A"/>
                </a:solidFill>
                <a:latin typeface="Tahoma"/>
                <a:cs typeface="Tahoma"/>
              </a:rPr>
              <a:t> </a:t>
            </a:r>
            <a:r>
              <a:rPr sz="1650" spc="220" dirty="0">
                <a:solidFill>
                  <a:srgbClr val="669900"/>
                </a:solidFill>
                <a:latin typeface="Tahoma"/>
                <a:cs typeface="Tahoma"/>
              </a:rPr>
              <a:t>"traefik/whoami:v1.10" </a:t>
            </a:r>
            <a:r>
              <a:rPr sz="1650" spc="220" dirty="0">
                <a:solidFill>
                  <a:srgbClr val="999999"/>
                </a:solidFill>
                <a:latin typeface="Tahoma"/>
                <a:cs typeface="Tahoma"/>
              </a:rPr>
              <a:t>, </a:t>
            </a:r>
            <a:r>
              <a:rPr sz="1650" spc="260" dirty="0">
                <a:solidFill>
                  <a:srgbClr val="990054"/>
                </a:solidFill>
                <a:latin typeface="Tahoma"/>
                <a:cs typeface="Tahoma"/>
              </a:rPr>
              <a:t>"imagePullPolicy" </a:t>
            </a:r>
            <a:r>
              <a:rPr sz="1650" spc="260" dirty="0">
                <a:solidFill>
                  <a:srgbClr val="996E3A"/>
                </a:solidFill>
                <a:latin typeface="Tahoma"/>
                <a:cs typeface="Tahoma"/>
              </a:rPr>
              <a:t>:</a:t>
            </a:r>
            <a:r>
              <a:rPr sz="1650" spc="20" dirty="0">
                <a:solidFill>
                  <a:srgbClr val="996E3A"/>
                </a:solidFill>
                <a:latin typeface="Tahoma"/>
                <a:cs typeface="Tahoma"/>
              </a:rPr>
              <a:t>  </a:t>
            </a:r>
            <a:r>
              <a:rPr sz="1650" spc="220" dirty="0">
                <a:solidFill>
                  <a:srgbClr val="669900"/>
                </a:solidFill>
                <a:latin typeface="Tahoma"/>
                <a:cs typeface="Tahoma"/>
              </a:rPr>
              <a:t>"Toujours" </a:t>
            </a:r>
            <a:r>
              <a:rPr sz="1650" spc="220" dirty="0">
                <a:solidFill>
                  <a:srgbClr val="999999"/>
                </a:solidFill>
                <a:latin typeface="Tahoma"/>
                <a:cs typeface="Tahoma"/>
              </a:rPr>
              <a:t>, </a:t>
            </a:r>
            <a:r>
              <a:rPr sz="1650" spc="285" dirty="0">
                <a:solidFill>
                  <a:srgbClr val="990054"/>
                </a:solidFill>
                <a:latin typeface="Tahoma"/>
                <a:cs typeface="Tahoma"/>
              </a:rPr>
              <a:t>"ports" </a:t>
            </a:r>
            <a:r>
              <a:rPr sz="1650" spc="285" dirty="0">
                <a:solidFill>
                  <a:srgbClr val="996E3A"/>
                </a:solidFill>
                <a:latin typeface="Tahoma"/>
                <a:cs typeface="Tahoma"/>
              </a:rPr>
              <a:t>:</a:t>
            </a:r>
            <a:r>
              <a:rPr sz="1650" spc="-5" dirty="0">
                <a:solidFill>
                  <a:srgbClr val="996E3A"/>
                </a:solidFill>
                <a:latin typeface="Tahoma"/>
                <a:cs typeface="Tahoma"/>
              </a:rPr>
              <a:t>  </a:t>
            </a:r>
            <a:r>
              <a:rPr sz="1650" spc="300" dirty="0">
                <a:solidFill>
                  <a:srgbClr val="999999"/>
                </a:solidFill>
                <a:latin typeface="Tahoma"/>
                <a:cs typeface="Tahoma"/>
              </a:rPr>
              <a:t>[</a:t>
            </a:r>
            <a:endParaRPr sz="1650">
              <a:latin typeface="Tahoma"/>
              <a:cs typeface="Tahoma"/>
            </a:endParaRPr>
          </a:p>
          <a:p>
            <a:pPr marL="2030730">
              <a:lnSpc>
                <a:spcPts val="1764"/>
              </a:lnSpc>
            </a:pPr>
            <a:r>
              <a:rPr sz="1650" spc="200" dirty="0">
                <a:solidFill>
                  <a:srgbClr val="999999"/>
                </a:solidFill>
                <a:latin typeface="Tahoma"/>
                <a:cs typeface="Tahoma"/>
              </a:rPr>
              <a:t>{</a:t>
            </a:r>
            <a:r>
              <a:rPr sz="1650" spc="470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650" spc="260" dirty="0">
                <a:solidFill>
                  <a:srgbClr val="990054"/>
                </a:solidFill>
                <a:latin typeface="Tahoma"/>
                <a:cs typeface="Tahoma"/>
              </a:rPr>
              <a:t>"containerPort" </a:t>
            </a:r>
            <a:r>
              <a:rPr sz="1650" spc="260" dirty="0">
                <a:solidFill>
                  <a:srgbClr val="996E3A"/>
                </a:solidFill>
                <a:latin typeface="Tahoma"/>
                <a:cs typeface="Tahoma"/>
              </a:rPr>
              <a:t>:</a:t>
            </a:r>
            <a:r>
              <a:rPr sz="1650" spc="470" dirty="0">
                <a:solidFill>
                  <a:srgbClr val="996E3A"/>
                </a:solidFill>
                <a:latin typeface="Tahoma"/>
                <a:cs typeface="Tahoma"/>
              </a:rPr>
              <a:t> </a:t>
            </a:r>
            <a:r>
              <a:rPr sz="1650" spc="90" dirty="0">
                <a:solidFill>
                  <a:srgbClr val="990054"/>
                </a:solidFill>
                <a:latin typeface="Tahoma"/>
                <a:cs typeface="Tahoma"/>
              </a:rPr>
              <a:t>80</a:t>
            </a:r>
            <a:r>
              <a:rPr sz="1650" spc="475" dirty="0">
                <a:solidFill>
                  <a:srgbClr val="990054"/>
                </a:solidFill>
                <a:latin typeface="Tahoma"/>
                <a:cs typeface="Tahoma"/>
              </a:rPr>
              <a:t> </a:t>
            </a:r>
            <a:r>
              <a:rPr sz="1650" spc="320" dirty="0">
                <a:solidFill>
                  <a:srgbClr val="999999"/>
                </a:solidFill>
                <a:latin typeface="Tahoma"/>
                <a:cs typeface="Tahoma"/>
              </a:rPr>
              <a:t>},</a:t>
            </a:r>
            <a:endParaRPr sz="1650">
              <a:latin typeface="Tahoma"/>
              <a:cs typeface="Tahoma"/>
            </a:endParaRPr>
          </a:p>
          <a:p>
            <a:pPr marL="2030730">
              <a:lnSpc>
                <a:spcPts val="1875"/>
              </a:lnSpc>
            </a:pPr>
            <a:r>
              <a:rPr sz="1650" spc="200" dirty="0">
                <a:solidFill>
                  <a:srgbClr val="999999"/>
                </a:solidFill>
                <a:latin typeface="Tahoma"/>
                <a:cs typeface="Tahoma"/>
              </a:rPr>
              <a:t>{</a:t>
            </a:r>
            <a:r>
              <a:rPr sz="1650" spc="470" dirty="0">
                <a:solidFill>
                  <a:srgbClr val="999999"/>
                </a:solidFill>
                <a:latin typeface="Tahoma"/>
                <a:cs typeface="Tahoma"/>
              </a:rPr>
              <a:t> </a:t>
            </a:r>
            <a:r>
              <a:rPr sz="1650" spc="260" dirty="0">
                <a:solidFill>
                  <a:srgbClr val="990054"/>
                </a:solidFill>
                <a:latin typeface="Tahoma"/>
                <a:cs typeface="Tahoma"/>
              </a:rPr>
              <a:t>"containerPort" </a:t>
            </a:r>
            <a:r>
              <a:rPr sz="1650" spc="260" dirty="0">
                <a:solidFill>
                  <a:srgbClr val="996E3A"/>
                </a:solidFill>
                <a:latin typeface="Tahoma"/>
                <a:cs typeface="Tahoma"/>
              </a:rPr>
              <a:t>:</a:t>
            </a:r>
            <a:r>
              <a:rPr sz="1650" spc="470" dirty="0">
                <a:solidFill>
                  <a:srgbClr val="996E3A"/>
                </a:solidFill>
                <a:latin typeface="Tahoma"/>
                <a:cs typeface="Tahoma"/>
              </a:rPr>
              <a:t> </a:t>
            </a:r>
            <a:r>
              <a:rPr sz="1650" spc="90" dirty="0">
                <a:solidFill>
                  <a:srgbClr val="990054"/>
                </a:solidFill>
                <a:latin typeface="Tahoma"/>
                <a:cs typeface="Tahoma"/>
              </a:rPr>
              <a:t>443</a:t>
            </a:r>
            <a:r>
              <a:rPr sz="1650" spc="475" dirty="0">
                <a:solidFill>
                  <a:srgbClr val="990054"/>
                </a:solidFill>
                <a:latin typeface="Tahoma"/>
                <a:cs typeface="Tahoma"/>
              </a:rPr>
              <a:t> </a:t>
            </a:r>
            <a:r>
              <a:rPr sz="1650" spc="150" dirty="0">
                <a:solidFill>
                  <a:srgbClr val="999999"/>
                </a:solidFill>
                <a:latin typeface="Tahoma"/>
                <a:cs typeface="Tahoma"/>
              </a:rPr>
              <a:t>}</a:t>
            </a:r>
            <a:endParaRPr sz="1650">
              <a:latin typeface="Tahoma"/>
              <a:cs typeface="Tahoma"/>
            </a:endParaRPr>
          </a:p>
          <a:p>
            <a:pPr marL="1778635">
              <a:lnSpc>
                <a:spcPts val="1875"/>
              </a:lnSpc>
            </a:pPr>
            <a:r>
              <a:rPr sz="1650" spc="395" dirty="0">
                <a:solidFill>
                  <a:srgbClr val="999999"/>
                </a:solidFill>
                <a:latin typeface="Tahoma"/>
                <a:cs typeface="Tahoma"/>
              </a:rPr>
              <a:t>],</a:t>
            </a:r>
            <a:endParaRPr sz="1650">
              <a:latin typeface="Tahoma"/>
              <a:cs typeface="Tahoma"/>
            </a:endParaRPr>
          </a:p>
          <a:p>
            <a:pPr marL="1273810">
              <a:lnSpc>
                <a:spcPts val="1875"/>
              </a:lnSpc>
            </a:pPr>
            <a:r>
              <a:rPr sz="1650" spc="150" dirty="0">
                <a:solidFill>
                  <a:srgbClr val="999999"/>
                </a:solidFill>
                <a:latin typeface="Tahoma"/>
                <a:cs typeface="Tahoma"/>
              </a:rPr>
              <a:t>}</a:t>
            </a:r>
            <a:endParaRPr sz="1650">
              <a:latin typeface="Tahoma"/>
              <a:cs typeface="Tahoma"/>
            </a:endParaRPr>
          </a:p>
          <a:p>
            <a:pPr marL="769620">
              <a:lnSpc>
                <a:spcPts val="1875"/>
              </a:lnSpc>
            </a:pPr>
            <a:r>
              <a:rPr sz="1650" spc="395" dirty="0">
                <a:solidFill>
                  <a:srgbClr val="999999"/>
                </a:solidFill>
                <a:latin typeface="Tahoma"/>
                <a:cs typeface="Tahoma"/>
              </a:rPr>
              <a:t>],</a:t>
            </a:r>
            <a:endParaRPr sz="1650">
              <a:latin typeface="Tahoma"/>
              <a:cs typeface="Tahoma"/>
            </a:endParaRPr>
          </a:p>
          <a:p>
            <a:pPr marL="769620">
              <a:lnSpc>
                <a:spcPts val="1875"/>
              </a:lnSpc>
            </a:pPr>
            <a:r>
              <a:rPr sz="1650" spc="310" dirty="0">
                <a:solidFill>
                  <a:srgbClr val="990054"/>
                </a:solidFill>
                <a:latin typeface="Tahoma"/>
                <a:cs typeface="Tahoma"/>
              </a:rPr>
              <a:t>"restartPolicy" </a:t>
            </a:r>
            <a:r>
              <a:rPr sz="1650" spc="310" dirty="0">
                <a:solidFill>
                  <a:srgbClr val="996E3A"/>
                </a:solidFill>
                <a:latin typeface="Tahoma"/>
                <a:cs typeface="Tahoma"/>
              </a:rPr>
              <a:t>:</a:t>
            </a:r>
            <a:r>
              <a:rPr sz="1650" dirty="0">
                <a:solidFill>
                  <a:srgbClr val="996E3A"/>
                </a:solidFill>
                <a:latin typeface="Tahoma"/>
                <a:cs typeface="Tahoma"/>
              </a:rPr>
              <a:t>  </a:t>
            </a:r>
            <a:r>
              <a:rPr sz="1650" spc="185" dirty="0">
                <a:solidFill>
                  <a:srgbClr val="669900"/>
                </a:solidFill>
                <a:latin typeface="Tahoma"/>
                <a:cs typeface="Tahoma"/>
              </a:rPr>
              <a:t>"Toujours"</a:t>
            </a:r>
            <a:endParaRPr sz="1650">
              <a:latin typeface="Tahoma"/>
              <a:cs typeface="Tahoma"/>
            </a:endParaRPr>
          </a:p>
          <a:p>
            <a:pPr marL="264795">
              <a:lnSpc>
                <a:spcPts val="1875"/>
              </a:lnSpc>
            </a:pPr>
            <a:r>
              <a:rPr sz="1650" spc="150" dirty="0">
                <a:solidFill>
                  <a:srgbClr val="999999"/>
                </a:solidFill>
                <a:latin typeface="Tahoma"/>
                <a:cs typeface="Tahoma"/>
              </a:rPr>
              <a:t>}</a:t>
            </a:r>
            <a:endParaRPr sz="1650">
              <a:latin typeface="Tahoma"/>
              <a:cs typeface="Tahoma"/>
            </a:endParaRPr>
          </a:p>
          <a:p>
            <a:pPr marL="12700">
              <a:lnSpc>
                <a:spcPts val="1925"/>
              </a:lnSpc>
            </a:pPr>
            <a:r>
              <a:rPr sz="1650" spc="150" dirty="0">
                <a:solidFill>
                  <a:srgbClr val="999999"/>
                </a:solidFill>
                <a:latin typeface="Tahoma"/>
                <a:cs typeface="Tahoma"/>
              </a:rPr>
              <a:t>}</a:t>
            </a:r>
            <a:endParaRPr sz="165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09624" y="2533649"/>
            <a:ext cx="12211050" cy="9525"/>
          </a:xfrm>
          <a:custGeom>
            <a:avLst/>
            <a:gdLst/>
            <a:ahLst/>
            <a:cxnLst/>
            <a:rect l="l" t="t" r="r" b="b"/>
            <a:pathLst>
              <a:path w="12211050" h="9525">
                <a:moveTo>
                  <a:pt x="12211049" y="9524"/>
                </a:moveTo>
                <a:lnTo>
                  <a:pt x="0" y="9524"/>
                </a:lnTo>
                <a:lnTo>
                  <a:pt x="0" y="0"/>
                </a:lnTo>
                <a:lnTo>
                  <a:pt x="12211049" y="0"/>
                </a:lnTo>
                <a:lnTo>
                  <a:pt x="12211049" y="952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809624" y="2533649"/>
            <a:ext cx="12211050" cy="3543300"/>
            <a:chOff x="809624" y="2533649"/>
            <a:chExt cx="12211050" cy="3543300"/>
          </a:xfrm>
        </p:grpSpPr>
        <p:sp>
          <p:nvSpPr>
            <p:cNvPr id="4" name="object 4"/>
            <p:cNvSpPr/>
            <p:nvPr/>
          </p:nvSpPr>
          <p:spPr>
            <a:xfrm>
              <a:off x="809612" y="2533649"/>
              <a:ext cx="12211050" cy="3543300"/>
            </a:xfrm>
            <a:custGeom>
              <a:avLst/>
              <a:gdLst/>
              <a:ahLst/>
              <a:cxnLst/>
              <a:rect l="l" t="t" r="r" b="b"/>
              <a:pathLst>
                <a:path w="12211050" h="3543300">
                  <a:moveTo>
                    <a:pt x="12211050" y="0"/>
                  </a:moveTo>
                  <a:lnTo>
                    <a:pt x="12201525" y="0"/>
                  </a:lnTo>
                  <a:lnTo>
                    <a:pt x="12201525" y="3533775"/>
                  </a:lnTo>
                  <a:lnTo>
                    <a:pt x="0" y="3533775"/>
                  </a:lnTo>
                  <a:lnTo>
                    <a:pt x="0" y="3543300"/>
                  </a:lnTo>
                  <a:lnTo>
                    <a:pt x="12201525" y="3543300"/>
                  </a:lnTo>
                  <a:lnTo>
                    <a:pt x="12211050" y="3543300"/>
                  </a:lnTo>
                  <a:lnTo>
                    <a:pt x="12211050" y="3533775"/>
                  </a:lnTo>
                  <a:lnTo>
                    <a:pt x="12211050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09624" y="2533649"/>
              <a:ext cx="9525" cy="3543300"/>
            </a:xfrm>
            <a:custGeom>
              <a:avLst/>
              <a:gdLst/>
              <a:ahLst/>
              <a:cxnLst/>
              <a:rect l="l" t="t" r="r" b="b"/>
              <a:pathLst>
                <a:path w="9525" h="3543300">
                  <a:moveTo>
                    <a:pt x="0" y="3543299"/>
                  </a:moveTo>
                  <a:lnTo>
                    <a:pt x="0" y="0"/>
                  </a:lnTo>
                  <a:lnTo>
                    <a:pt x="9524" y="9524"/>
                  </a:lnTo>
                  <a:lnTo>
                    <a:pt x="9524" y="3533774"/>
                  </a:lnTo>
                  <a:lnTo>
                    <a:pt x="0" y="3543299"/>
                  </a:lnTo>
                  <a:close/>
                </a:path>
              </a:pathLst>
            </a:custGeom>
            <a:solidFill>
              <a:srgbClr val="ED21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81465" y="2661018"/>
              <a:ext cx="103240" cy="198704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796924" y="571563"/>
            <a:ext cx="10384790" cy="1006475"/>
          </a:xfrm>
          <a:prstGeom prst="rect">
            <a:avLst/>
          </a:prstGeom>
        </p:spPr>
        <p:txBody>
          <a:bodyPr vert="horz" wrap="square" lIns="0" tIns="98425" rIns="0" bIns="0" rtlCol="0">
            <a:spAutoFit/>
          </a:bodyPr>
          <a:lstStyle/>
          <a:p>
            <a:pPr marL="12700" marR="5080">
              <a:lnSpc>
                <a:spcPts val="3529"/>
              </a:lnSpc>
              <a:spcBef>
                <a:spcPts val="775"/>
              </a:spcBef>
            </a:pPr>
            <a:r>
              <a:rPr spc="-150" dirty="0"/>
              <a:t>GÉNÉRER</a:t>
            </a:r>
            <a:r>
              <a:rPr spc="-50" dirty="0"/>
              <a:t> </a:t>
            </a:r>
            <a:r>
              <a:rPr spc="75" dirty="0"/>
              <a:t>UN</a:t>
            </a:r>
            <a:r>
              <a:rPr spc="-45" dirty="0"/>
              <a:t> </a:t>
            </a:r>
            <a:r>
              <a:rPr spc="-95" dirty="0"/>
              <a:t>DESCRIPTEUR</a:t>
            </a:r>
            <a:r>
              <a:rPr spc="-50" dirty="0"/>
              <a:t> </a:t>
            </a:r>
            <a:r>
              <a:rPr spc="120" dirty="0"/>
              <a:t>SANS</a:t>
            </a:r>
            <a:r>
              <a:rPr spc="-45" dirty="0"/>
              <a:t> </a:t>
            </a:r>
            <a:r>
              <a:rPr spc="-65" dirty="0"/>
              <a:t>CRÉER </a:t>
            </a:r>
            <a:r>
              <a:rPr spc="-35" dirty="0"/>
              <a:t>DES RESSOURCES</a:t>
            </a: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33449" y="2095499"/>
            <a:ext cx="95250" cy="95249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819149" y="1958975"/>
            <a:ext cx="12192000" cy="40201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1475">
              <a:lnSpc>
                <a:spcPct val="100000"/>
              </a:lnSpc>
              <a:spcBef>
                <a:spcPts val="100"/>
              </a:spcBef>
            </a:pPr>
            <a:r>
              <a:rPr sz="2100" spc="55" dirty="0">
                <a:solidFill>
                  <a:srgbClr val="333333"/>
                </a:solidFill>
                <a:latin typeface="Trebuchet MS"/>
                <a:cs typeface="Trebuchet MS"/>
              </a:rPr>
              <a:t>Afficher</a:t>
            </a:r>
            <a:r>
              <a:rPr sz="2100" spc="9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descripteurs</a:t>
            </a:r>
            <a:r>
              <a:rPr sz="2100" spc="9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sans</a:t>
            </a:r>
            <a:r>
              <a:rPr sz="2100" spc="9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en fait</a:t>
            </a:r>
            <a:r>
              <a:rPr sz="2100" spc="9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créer</a:t>
            </a:r>
            <a:r>
              <a:rPr sz="2100" spc="9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objets</a:t>
            </a:r>
            <a:endParaRPr sz="21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40"/>
              </a:spcBef>
            </a:pPr>
            <a:endParaRPr sz="2100">
              <a:latin typeface="Trebuchet MS"/>
              <a:cs typeface="Trebuchet MS"/>
            </a:endParaRPr>
          </a:p>
          <a:p>
            <a:pPr marL="394970">
              <a:lnSpc>
                <a:spcPct val="100000"/>
              </a:lnSpc>
            </a:pPr>
            <a:r>
              <a:rPr sz="1650" spc="245" dirty="0">
                <a:latin typeface="Tahoma"/>
                <a:cs typeface="Tahoma"/>
              </a:rPr>
              <a:t>kubectl</a:t>
            </a:r>
            <a:r>
              <a:rPr sz="1650" spc="10" dirty="0">
                <a:latin typeface="Tahoma"/>
                <a:cs typeface="Tahoma"/>
              </a:rPr>
              <a:t>  </a:t>
            </a:r>
            <a:r>
              <a:rPr sz="1650" spc="170" dirty="0">
                <a:latin typeface="Tahoma"/>
                <a:cs typeface="Tahoma"/>
              </a:rPr>
              <a:t>courir</a:t>
            </a:r>
            <a:r>
              <a:rPr sz="1650" spc="10" dirty="0">
                <a:latin typeface="Tahoma"/>
                <a:cs typeface="Tahoma"/>
              </a:rPr>
              <a:t>  </a:t>
            </a:r>
            <a:r>
              <a:rPr sz="1650" dirty="0">
                <a:solidFill>
                  <a:srgbClr val="DD4A67"/>
                </a:solidFill>
                <a:latin typeface="Tahoma"/>
                <a:cs typeface="Tahoma"/>
              </a:rPr>
              <a:t>qui suis-je</a:t>
            </a:r>
            <a:r>
              <a:rPr sz="1650" spc="15" dirty="0">
                <a:solidFill>
                  <a:srgbClr val="DD4A67"/>
                </a:solidFill>
                <a:latin typeface="Tahoma"/>
                <a:cs typeface="Tahoma"/>
              </a:rPr>
              <a:t>  </a:t>
            </a:r>
            <a:r>
              <a:rPr sz="1650" spc="140" dirty="0">
                <a:solidFill>
                  <a:srgbClr val="ED9900"/>
                </a:solidFill>
                <a:latin typeface="Tahoma"/>
                <a:cs typeface="Tahoma"/>
              </a:rPr>
              <a:t>-- </a:t>
            </a:r>
            <a:r>
              <a:rPr sz="1650" spc="195" dirty="0">
                <a:solidFill>
                  <a:srgbClr val="ED9900"/>
                </a:solidFill>
                <a:latin typeface="Tahoma"/>
                <a:cs typeface="Tahoma"/>
              </a:rPr>
              <a:t>image </a:t>
            </a:r>
            <a:r>
              <a:rPr sz="1650" spc="195" dirty="0">
                <a:solidFill>
                  <a:srgbClr val="996E3A"/>
                </a:solidFill>
                <a:latin typeface="Tahoma"/>
                <a:cs typeface="Tahoma"/>
              </a:rPr>
              <a:t>= </a:t>
            </a:r>
            <a:r>
              <a:rPr sz="1650" spc="195" dirty="0">
                <a:latin typeface="Tahoma"/>
                <a:cs typeface="Tahoma"/>
              </a:rPr>
              <a:t>traefik/whoami:v1.10</a:t>
            </a:r>
            <a:r>
              <a:rPr sz="1650" spc="10" dirty="0">
                <a:latin typeface="Tahoma"/>
                <a:cs typeface="Tahoma"/>
              </a:rPr>
              <a:t>  </a:t>
            </a:r>
            <a:r>
              <a:rPr sz="1650" spc="254" dirty="0">
                <a:solidFill>
                  <a:srgbClr val="ED9900"/>
                </a:solidFill>
                <a:latin typeface="Tahoma"/>
                <a:cs typeface="Tahoma"/>
              </a:rPr>
              <a:t>-- </a:t>
            </a:r>
            <a:r>
              <a:rPr sz="1650" spc="175" dirty="0">
                <a:solidFill>
                  <a:srgbClr val="ED9900"/>
                </a:solidFill>
                <a:latin typeface="Tahoma"/>
                <a:cs typeface="Tahoma"/>
              </a:rPr>
              <a:t>port </a:t>
            </a:r>
            <a:r>
              <a:rPr sz="1650" spc="175" dirty="0">
                <a:solidFill>
                  <a:srgbClr val="996E3A"/>
                </a:solidFill>
                <a:latin typeface="Tahoma"/>
                <a:cs typeface="Tahoma"/>
              </a:rPr>
              <a:t>= </a:t>
            </a:r>
            <a:r>
              <a:rPr sz="1650" spc="175" dirty="0">
                <a:solidFill>
                  <a:srgbClr val="990054"/>
                </a:solidFill>
                <a:latin typeface="Tahoma"/>
                <a:cs typeface="Tahoma"/>
              </a:rPr>
              <a:t>80</a:t>
            </a:r>
            <a:r>
              <a:rPr sz="1650" spc="15" dirty="0">
                <a:solidFill>
                  <a:srgbClr val="990054"/>
                </a:solidFill>
                <a:latin typeface="Tahoma"/>
                <a:cs typeface="Tahoma"/>
              </a:rPr>
              <a:t>  </a:t>
            </a:r>
            <a:r>
              <a:rPr sz="1650" spc="210" dirty="0">
                <a:latin typeface="Tahoma"/>
                <a:cs typeface="Tahoma"/>
              </a:rPr>
              <a:t>-- </a:t>
            </a:r>
            <a:r>
              <a:rPr sz="1650" spc="254" dirty="0">
                <a:latin typeface="Tahoma"/>
                <a:cs typeface="Tahoma"/>
              </a:rPr>
              <a:t>simulation </a:t>
            </a:r>
            <a:r>
              <a:rPr sz="1650" spc="270" dirty="0">
                <a:solidFill>
                  <a:srgbClr val="996E3A"/>
                </a:solidFill>
                <a:latin typeface="Tahoma"/>
                <a:cs typeface="Tahoma"/>
              </a:rPr>
              <a:t>= </a:t>
            </a:r>
            <a:r>
              <a:rPr sz="1650" spc="270" dirty="0">
                <a:latin typeface="Tahoma"/>
                <a:cs typeface="Tahoma"/>
              </a:rPr>
              <a:t>client​</a:t>
            </a:r>
            <a:r>
              <a:rPr sz="1650" spc="10" dirty="0">
                <a:latin typeface="Tahoma"/>
                <a:cs typeface="Tahoma"/>
              </a:rPr>
              <a:t>  </a:t>
            </a:r>
            <a:r>
              <a:rPr sz="1650" spc="190" dirty="0">
                <a:solidFill>
                  <a:srgbClr val="ED9900"/>
                </a:solidFill>
                <a:latin typeface="Tahoma"/>
                <a:cs typeface="Tahoma"/>
              </a:rPr>
              <a:t>- </a:t>
            </a:r>
            <a:r>
              <a:rPr sz="1650" spc="285" dirty="0">
                <a:solidFill>
                  <a:srgbClr val="ED9900"/>
                </a:solidFill>
                <a:latin typeface="Tahoma"/>
                <a:cs typeface="Tahoma"/>
              </a:rPr>
              <a:t>o</a:t>
            </a:r>
            <a:r>
              <a:rPr sz="1650" spc="10" dirty="0">
                <a:solidFill>
                  <a:srgbClr val="ED9900"/>
                </a:solidFill>
                <a:latin typeface="Tahoma"/>
                <a:cs typeface="Tahoma"/>
              </a:rPr>
              <a:t>  </a:t>
            </a:r>
            <a:r>
              <a:rPr sz="1650" spc="105" dirty="0">
                <a:latin typeface="Tahoma"/>
                <a:cs typeface="Tahoma"/>
              </a:rPr>
              <a:t>yaml</a:t>
            </a:r>
            <a:endParaRPr sz="1650">
              <a:latin typeface="Tahoma"/>
              <a:cs typeface="Tahoma"/>
            </a:endParaRPr>
          </a:p>
          <a:p>
            <a:pPr marL="142875" marR="10274935">
              <a:lnSpc>
                <a:spcPts val="1880"/>
              </a:lnSpc>
              <a:spcBef>
                <a:spcPts val="1914"/>
              </a:spcBef>
            </a:pPr>
            <a:r>
              <a:rPr sz="1650" spc="250" dirty="0">
                <a:latin typeface="Tahoma"/>
                <a:cs typeface="Tahoma"/>
              </a:rPr>
              <a:t>apiVersion :</a:t>
            </a:r>
            <a:r>
              <a:rPr sz="1650" spc="480" dirty="0">
                <a:latin typeface="Tahoma"/>
                <a:cs typeface="Tahoma"/>
              </a:rPr>
              <a:t> </a:t>
            </a:r>
            <a:r>
              <a:rPr sz="1650" spc="90" dirty="0">
                <a:latin typeface="Tahoma"/>
                <a:cs typeface="Tahoma"/>
              </a:rPr>
              <a:t>v1 </a:t>
            </a:r>
            <a:r>
              <a:rPr sz="1650" spc="265" dirty="0">
                <a:latin typeface="Tahoma"/>
                <a:cs typeface="Tahoma"/>
              </a:rPr>
              <a:t>type :</a:t>
            </a:r>
            <a:r>
              <a:rPr sz="1650" spc="484" dirty="0">
                <a:latin typeface="Tahoma"/>
                <a:cs typeface="Tahoma"/>
              </a:rPr>
              <a:t> Métadonnées </a:t>
            </a:r>
            <a:r>
              <a:rPr sz="1650" spc="55" dirty="0">
                <a:latin typeface="Tahoma"/>
                <a:cs typeface="Tahoma"/>
              </a:rPr>
              <a:t>du pod</a:t>
            </a:r>
            <a:r>
              <a:rPr sz="1650" spc="155" dirty="0">
                <a:latin typeface="Tahoma"/>
                <a:cs typeface="Tahoma"/>
              </a:rPr>
              <a:t> :</a:t>
            </a:r>
            <a:endParaRPr sz="1650">
              <a:latin typeface="Tahoma"/>
              <a:cs typeface="Tahoma"/>
            </a:endParaRPr>
          </a:p>
          <a:p>
            <a:pPr marL="394970">
              <a:lnSpc>
                <a:spcPts val="1764"/>
              </a:lnSpc>
            </a:pPr>
            <a:r>
              <a:rPr sz="1650" spc="180" dirty="0">
                <a:latin typeface="Tahoma"/>
                <a:cs typeface="Tahoma"/>
              </a:rPr>
              <a:t>horodatage de création :</a:t>
            </a:r>
            <a:r>
              <a:rPr sz="1650" spc="20" dirty="0">
                <a:latin typeface="Tahoma"/>
                <a:cs typeface="Tahoma"/>
              </a:rPr>
              <a:t>  </a:t>
            </a:r>
            <a:r>
              <a:rPr sz="1650" spc="315" dirty="0">
                <a:latin typeface="Tahoma"/>
                <a:cs typeface="Tahoma"/>
              </a:rPr>
              <a:t>nul</a:t>
            </a:r>
            <a:endParaRPr sz="1650">
              <a:latin typeface="Tahoma"/>
              <a:cs typeface="Tahoma"/>
            </a:endParaRPr>
          </a:p>
          <a:p>
            <a:pPr marL="394970">
              <a:lnSpc>
                <a:spcPts val="1875"/>
              </a:lnSpc>
            </a:pPr>
            <a:r>
              <a:rPr sz="1650" spc="305" dirty="0">
                <a:latin typeface="Tahoma"/>
                <a:cs typeface="Tahoma"/>
              </a:rPr>
              <a:t>étiquettes :</a:t>
            </a:r>
            <a:endParaRPr sz="1650">
              <a:latin typeface="Tahoma"/>
              <a:cs typeface="Tahoma"/>
            </a:endParaRPr>
          </a:p>
          <a:p>
            <a:pPr marL="394970" marR="10148570" indent="252095">
              <a:lnSpc>
                <a:spcPts val="1880"/>
              </a:lnSpc>
              <a:spcBef>
                <a:spcPts val="95"/>
              </a:spcBef>
            </a:pPr>
            <a:r>
              <a:rPr sz="1650" spc="225" dirty="0">
                <a:latin typeface="Tahoma"/>
                <a:cs typeface="Tahoma"/>
              </a:rPr>
              <a:t>courir:</a:t>
            </a:r>
            <a:r>
              <a:rPr sz="1650" spc="480" dirty="0">
                <a:latin typeface="Tahoma"/>
                <a:cs typeface="Tahoma"/>
              </a:rPr>
              <a:t> </a:t>
            </a:r>
            <a:r>
              <a:rPr sz="1650" spc="-10" dirty="0">
                <a:latin typeface="Tahoma"/>
                <a:cs typeface="Tahoma"/>
              </a:rPr>
              <a:t>qui </a:t>
            </a:r>
            <a:r>
              <a:rPr sz="1650" spc="60" dirty="0">
                <a:latin typeface="Tahoma"/>
                <a:cs typeface="Tahoma"/>
              </a:rPr>
              <a:t>suis-je ?</a:t>
            </a:r>
            <a:r>
              <a:rPr sz="1650" spc="490" dirty="0">
                <a:latin typeface="Tahoma"/>
                <a:cs typeface="Tahoma"/>
              </a:rPr>
              <a:t> </a:t>
            </a:r>
            <a:r>
              <a:rPr sz="1650" spc="-10" dirty="0">
                <a:latin typeface="Tahoma"/>
                <a:cs typeface="Tahoma"/>
              </a:rPr>
              <a:t>qui suis-je</a:t>
            </a:r>
            <a:endParaRPr sz="1650">
              <a:latin typeface="Tahoma"/>
              <a:cs typeface="Tahoma"/>
            </a:endParaRPr>
          </a:p>
          <a:p>
            <a:pPr marL="142875">
              <a:lnSpc>
                <a:spcPts val="1770"/>
              </a:lnSpc>
            </a:pPr>
            <a:r>
              <a:rPr sz="1650" spc="204" dirty="0">
                <a:latin typeface="Tahoma"/>
                <a:cs typeface="Tahoma"/>
              </a:rPr>
              <a:t>spécification :</a:t>
            </a:r>
            <a:endParaRPr sz="1650">
              <a:latin typeface="Tahoma"/>
              <a:cs typeface="Tahoma"/>
            </a:endParaRPr>
          </a:p>
          <a:p>
            <a:pPr marL="394970">
              <a:lnSpc>
                <a:spcPts val="1875"/>
              </a:lnSpc>
            </a:pPr>
            <a:r>
              <a:rPr sz="1650" spc="245" dirty="0">
                <a:latin typeface="Tahoma"/>
                <a:cs typeface="Tahoma"/>
              </a:rPr>
              <a:t>conteneurs :</a:t>
            </a:r>
            <a:endParaRPr sz="1650">
              <a:latin typeface="Tahoma"/>
              <a:cs typeface="Tahoma"/>
            </a:endParaRPr>
          </a:p>
          <a:p>
            <a:pPr marL="647065" marR="8129905" indent="-252729">
              <a:lnSpc>
                <a:spcPts val="1880"/>
              </a:lnSpc>
              <a:spcBef>
                <a:spcPts val="95"/>
              </a:spcBef>
            </a:pPr>
            <a:r>
              <a:rPr sz="1650" spc="390" dirty="0">
                <a:latin typeface="Tahoma"/>
                <a:cs typeface="Tahoma"/>
              </a:rPr>
              <a:t>-</a:t>
            </a:r>
            <a:r>
              <a:rPr sz="1650" spc="475" dirty="0">
                <a:latin typeface="Tahoma"/>
                <a:cs typeface="Tahoma"/>
              </a:rPr>
              <a:t> </a:t>
            </a:r>
            <a:r>
              <a:rPr sz="1650" spc="155" dirty="0">
                <a:latin typeface="Tahoma"/>
                <a:cs typeface="Tahoma"/>
              </a:rPr>
              <a:t>image:</a:t>
            </a:r>
            <a:r>
              <a:rPr sz="1650" spc="480" dirty="0">
                <a:latin typeface="Tahoma"/>
                <a:cs typeface="Tahoma"/>
              </a:rPr>
              <a:t> </a:t>
            </a:r>
            <a:r>
              <a:rPr sz="1650" spc="204" dirty="0">
                <a:latin typeface="Tahoma"/>
                <a:cs typeface="Tahoma"/>
              </a:rPr>
              <a:t>traefik/whoami:v1.10 </a:t>
            </a:r>
            <a:r>
              <a:rPr sz="1650" spc="60" dirty="0">
                <a:latin typeface="Tahoma"/>
                <a:cs typeface="Tahoma"/>
              </a:rPr>
              <a:t>nom :</a:t>
            </a:r>
            <a:r>
              <a:rPr sz="1650" spc="490" dirty="0">
                <a:latin typeface="Tahoma"/>
                <a:cs typeface="Tahoma"/>
              </a:rPr>
              <a:t> </a:t>
            </a:r>
            <a:r>
              <a:rPr sz="1650" spc="-10" dirty="0">
                <a:latin typeface="Tahoma"/>
                <a:cs typeface="Tahoma"/>
              </a:rPr>
              <a:t>qui suis-je</a:t>
            </a:r>
            <a:endParaRPr sz="1650">
              <a:latin typeface="Tahoma"/>
              <a:cs typeface="Tahoma"/>
            </a:endParaRPr>
          </a:p>
          <a:p>
            <a:pPr marL="142875">
              <a:lnSpc>
                <a:spcPts val="1825"/>
              </a:lnSpc>
            </a:pPr>
            <a:r>
              <a:rPr sz="1650" spc="465" dirty="0">
                <a:latin typeface="Tahoma"/>
                <a:cs typeface="Tahoma"/>
              </a:rPr>
              <a:t>...</a:t>
            </a:r>
            <a:endParaRPr sz="165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30" dirty="0"/>
              <a:t>FICHIER </a:t>
            </a:r>
            <a:r>
              <a:rPr spc="-95" dirty="0"/>
              <a:t>DESCRIPTEUR </a:t>
            </a:r>
            <a:r>
              <a:rPr spc="-10" dirty="0"/>
              <a:t>CONTENU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1647824"/>
            <a:ext cx="95250" cy="9524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09687" y="2147887"/>
            <a:ext cx="104775" cy="10477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09687" y="2643187"/>
            <a:ext cx="104775" cy="10477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09687" y="3148012"/>
            <a:ext cx="104775" cy="10477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09687" y="3643312"/>
            <a:ext cx="104775" cy="104774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177924" y="1326514"/>
            <a:ext cx="7978775" cy="3025775"/>
          </a:xfrm>
          <a:prstGeom prst="rect">
            <a:avLst/>
          </a:prstGeom>
        </p:spPr>
        <p:txBody>
          <a:bodyPr vert="horz" wrap="square" lIns="0" tIns="1974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5"/>
              </a:spcBef>
            </a:pP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20" dirty="0">
                <a:solidFill>
                  <a:srgbClr val="ED2137"/>
                </a:solidFill>
                <a:latin typeface="Tahoma"/>
                <a:cs typeface="Tahoma"/>
              </a:rPr>
              <a:t>YAML</a:t>
            </a:r>
            <a:r>
              <a:rPr sz="2100" spc="-15" dirty="0">
                <a:solidFill>
                  <a:srgbClr val="ED2137"/>
                </a:solidFill>
                <a:latin typeface="Tahoma"/>
                <a:cs typeface="Tahoma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descripteur</a:t>
            </a:r>
            <a:r>
              <a:rPr sz="2100" spc="1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0" dirty="0">
                <a:solidFill>
                  <a:srgbClr val="333333"/>
                </a:solidFill>
                <a:latin typeface="Trebuchet MS"/>
                <a:cs typeface="Trebuchet MS"/>
              </a:rPr>
              <a:t>peut</a:t>
            </a:r>
            <a:r>
              <a:rPr sz="2100" spc="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5" dirty="0">
                <a:solidFill>
                  <a:srgbClr val="333333"/>
                </a:solidFill>
                <a:latin typeface="Trebuchet MS"/>
                <a:cs typeface="Trebuchet MS"/>
              </a:rPr>
              <a:t>être</a:t>
            </a:r>
            <a:r>
              <a:rPr sz="2100" spc="1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75" dirty="0">
                <a:solidFill>
                  <a:srgbClr val="333333"/>
                </a:solidFill>
                <a:latin typeface="Trebuchet MS"/>
                <a:cs typeface="Trebuchet MS"/>
              </a:rPr>
              <a:t>cassé</a:t>
            </a:r>
            <a:r>
              <a:rPr sz="2100" spc="1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00" dirty="0">
                <a:solidFill>
                  <a:srgbClr val="333333"/>
                </a:solidFill>
                <a:latin typeface="Trebuchet MS"/>
                <a:cs typeface="Trebuchet MS"/>
              </a:rPr>
              <a:t>vers le bas</a:t>
            </a:r>
            <a:r>
              <a:rPr sz="2100" spc="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dans</a:t>
            </a:r>
            <a:r>
              <a:rPr sz="2100" spc="1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plusieurs</a:t>
            </a:r>
            <a:r>
              <a:rPr sz="2100" spc="1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sous- 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parties :</a:t>
            </a:r>
            <a:endParaRPr sz="2100">
              <a:latin typeface="Trebuchet MS"/>
              <a:cs typeface="Trebuchet MS"/>
            </a:endParaRPr>
          </a:p>
          <a:p>
            <a:pPr marL="393065" marR="5971540">
              <a:lnSpc>
                <a:spcPct val="156300"/>
              </a:lnSpc>
              <a:spcBef>
                <a:spcPts val="35"/>
              </a:spcBef>
            </a:pPr>
            <a:r>
              <a:rPr sz="2100" spc="150" dirty="0">
                <a:solidFill>
                  <a:srgbClr val="ED2137"/>
                </a:solidFill>
                <a:latin typeface="Tahoma"/>
                <a:cs typeface="Tahoma"/>
              </a:rPr>
              <a:t>métadonnées </a:t>
            </a:r>
            <a:endParaRPr sz="2100">
              <a:latin typeface="Tahoma"/>
              <a:cs typeface="Tahoma"/>
            </a:endParaRPr>
          </a:p>
          <a:p>
            <a:pPr marL="393065">
              <a:lnSpc>
                <a:spcPct val="100000"/>
              </a:lnSpc>
              <a:spcBef>
                <a:spcPts val="1380"/>
              </a:spcBef>
            </a:pPr>
            <a:r>
              <a:rPr sz="2100" spc="125" dirty="0">
                <a:solidFill>
                  <a:srgbClr val="ED2137"/>
                </a:solidFill>
                <a:latin typeface="Tahoma"/>
                <a:cs typeface="Tahoma"/>
              </a:rPr>
              <a:t>spécification </a:t>
            </a:r>
            <a:r>
              <a:rPr sz="2100" spc="125" dirty="0">
                <a:solidFill>
                  <a:srgbClr val="333333"/>
                </a:solidFill>
                <a:latin typeface="Trebuchet MS"/>
                <a:cs typeface="Trebuchet MS"/>
              </a:rPr>
              <a:t>,</a:t>
            </a:r>
            <a:r>
              <a:rPr sz="2100" spc="-7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45" dirty="0">
                <a:solidFill>
                  <a:srgbClr val="ED2137"/>
                </a:solidFill>
                <a:latin typeface="Tahoma"/>
                <a:cs typeface="Tahoma"/>
              </a:rPr>
              <a:t>données </a:t>
            </a:r>
            <a:r>
              <a:rPr sz="2100" spc="145" dirty="0">
                <a:solidFill>
                  <a:srgbClr val="333333"/>
                </a:solidFill>
                <a:latin typeface="Trebuchet MS"/>
                <a:cs typeface="Trebuchet MS"/>
              </a:rPr>
              <a:t>,</a:t>
            </a:r>
            <a:r>
              <a:rPr sz="2100" spc="-7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370" dirty="0">
                <a:solidFill>
                  <a:srgbClr val="ED2137"/>
                </a:solidFill>
                <a:latin typeface="Tahoma"/>
                <a:cs typeface="Tahoma"/>
              </a:rPr>
              <a:t>règles</a:t>
            </a:r>
            <a:r>
              <a:rPr sz="2100" spc="-95" dirty="0">
                <a:solidFill>
                  <a:srgbClr val="ED2137"/>
                </a:solidFill>
                <a:latin typeface="Tahoma"/>
                <a:cs typeface="Tahoma"/>
              </a:rPr>
              <a:t> </a:t>
            </a:r>
            <a:r>
              <a:rPr sz="2100" spc="85" dirty="0">
                <a:solidFill>
                  <a:srgbClr val="333333"/>
                </a:solidFill>
                <a:latin typeface="Trebuchet MS"/>
                <a:cs typeface="Trebuchet MS"/>
              </a:rPr>
              <a:t>ou</a:t>
            </a:r>
            <a:r>
              <a:rPr sz="2100" spc="-7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295" dirty="0">
                <a:solidFill>
                  <a:srgbClr val="ED2137"/>
                </a:solidFill>
                <a:latin typeface="Tahoma"/>
                <a:cs typeface="Tahoma"/>
              </a:rPr>
              <a:t>données de chaîne</a:t>
            </a:r>
            <a:endParaRPr sz="21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380"/>
              </a:spcBef>
            </a:pPr>
            <a:r>
              <a:rPr sz="2100" spc="55" dirty="0">
                <a:solidFill>
                  <a:srgbClr val="333333"/>
                </a:solidFill>
                <a:latin typeface="Trebuchet MS"/>
                <a:cs typeface="Trebuchet MS"/>
              </a:rPr>
              <a:t>Ces</a:t>
            </a: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5" dirty="0">
                <a:solidFill>
                  <a:srgbClr val="333333"/>
                </a:solidFill>
                <a:latin typeface="Trebuchet MS"/>
                <a:cs typeface="Trebuchet MS"/>
              </a:rPr>
              <a:t>sous-parties</a:t>
            </a: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sont</a:t>
            </a: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85" dirty="0">
                <a:solidFill>
                  <a:srgbClr val="333333"/>
                </a:solidFill>
                <a:latin typeface="Trebuchet MS"/>
                <a:cs typeface="Trebuchet MS"/>
              </a:rPr>
              <a:t>trouvé</a:t>
            </a: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dans</a:t>
            </a: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40" dirty="0">
                <a:solidFill>
                  <a:srgbClr val="333333"/>
                </a:solidFill>
                <a:latin typeface="Trebuchet MS"/>
                <a:cs typeface="Trebuchet MS"/>
              </a:rPr>
              <a:t>tous</a:t>
            </a:r>
            <a:r>
              <a:rPr sz="2100" spc="-3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types</a:t>
            </a: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de</a:t>
            </a: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0" dirty="0">
                <a:solidFill>
                  <a:srgbClr val="333333"/>
                </a:solidFill>
                <a:latin typeface="Trebuchet MS"/>
                <a:cs typeface="Trebuchet MS"/>
              </a:rPr>
              <a:t>ressource</a:t>
            </a:r>
            <a:endParaRPr sz="2100">
              <a:latin typeface="Trebuchet MS"/>
              <a:cs typeface="Trebuchet MS"/>
            </a:endParaRPr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4143374"/>
            <a:ext cx="95250" cy="95249"/>
          </a:xfrm>
          <a:prstGeom prst="rect">
            <a:avLst/>
          </a:prstGeom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30" dirty="0"/>
              <a:t>KUBERNETES</a:t>
            </a:r>
            <a:r>
              <a:rPr spc="-40" dirty="0"/>
              <a:t> </a:t>
            </a:r>
            <a:r>
              <a:rPr dirty="0"/>
              <a:t>API</a:t>
            </a:r>
            <a:r>
              <a:rPr spc="-35" dirty="0"/>
              <a:t> </a:t>
            </a:r>
            <a:r>
              <a:rPr spc="85" dirty="0"/>
              <a:t>ET</a:t>
            </a:r>
            <a:r>
              <a:rPr spc="-35" dirty="0"/>
              <a:t> </a:t>
            </a:r>
            <a:r>
              <a:rPr spc="-10" dirty="0"/>
              <a:t>VERSIONNEMENT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1647824"/>
            <a:ext cx="95250" cy="9524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2400299"/>
            <a:ext cx="95250" cy="9524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3181349"/>
            <a:ext cx="95250" cy="9524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09687" y="3662362"/>
            <a:ext cx="104775" cy="10477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09687" y="4157662"/>
            <a:ext cx="104775" cy="104774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09687" y="4652962"/>
            <a:ext cx="104775" cy="104774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5429249"/>
            <a:ext cx="95250" cy="95249"/>
          </a:xfrm>
          <a:prstGeom prst="rect">
            <a:avLst/>
          </a:prstGeom>
        </p:spPr>
      </p:pic>
      <p:sp>
        <p:nvSpPr>
          <p:cNvPr id="10" name="object 10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250825" rIns="0" bIns="0" rtlCol="0">
            <a:spAutoFit/>
          </a:bodyPr>
          <a:lstStyle/>
          <a:p>
            <a:pPr marL="370840" marR="1428750">
              <a:lnSpc>
                <a:spcPts val="2100"/>
              </a:lnSpc>
              <a:spcBef>
                <a:spcPts val="520"/>
              </a:spcBef>
            </a:pPr>
            <a:r>
              <a:rPr u="none" spc="60" dirty="0">
                <a:solidFill>
                  <a:srgbClr val="333333"/>
                </a:solidFill>
              </a:rPr>
              <a:t>Dans</a:t>
            </a:r>
            <a:r>
              <a:rPr u="none" spc="15" dirty="0">
                <a:solidFill>
                  <a:srgbClr val="333333"/>
                </a:solidFill>
              </a:rPr>
              <a:t> </a:t>
            </a:r>
            <a:r>
              <a:rPr u="none" spc="70" dirty="0">
                <a:solidFill>
                  <a:srgbClr val="333333"/>
                </a:solidFill>
              </a:rPr>
              <a:t>commande</a:t>
            </a:r>
            <a:r>
              <a:rPr u="none" spc="20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à</a:t>
            </a:r>
            <a:r>
              <a:rPr u="none" spc="20" dirty="0">
                <a:solidFill>
                  <a:srgbClr val="333333"/>
                </a:solidFill>
              </a:rPr>
              <a:t> </a:t>
            </a:r>
            <a:r>
              <a:rPr u="none" spc="60" dirty="0">
                <a:solidFill>
                  <a:srgbClr val="333333"/>
                </a:solidFill>
              </a:rPr>
              <a:t>facilité</a:t>
            </a:r>
            <a:r>
              <a:rPr u="none" spc="20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évolutions</a:t>
            </a:r>
            <a:r>
              <a:rPr u="none" spc="20" dirty="0">
                <a:solidFill>
                  <a:srgbClr val="333333"/>
                </a:solidFill>
              </a:rPr>
              <a:t> </a:t>
            </a:r>
            <a:r>
              <a:rPr u="none" spc="90" dirty="0">
                <a:solidFill>
                  <a:srgbClr val="333333"/>
                </a:solidFill>
              </a:rPr>
              <a:t>tel</a:t>
            </a:r>
            <a:r>
              <a:rPr u="none" spc="20" dirty="0">
                <a:solidFill>
                  <a:srgbClr val="333333"/>
                </a:solidFill>
              </a:rPr>
              <a:t> </a:t>
            </a:r>
            <a:r>
              <a:rPr u="none" spc="105" dirty="0">
                <a:solidFill>
                  <a:srgbClr val="333333"/>
                </a:solidFill>
              </a:rPr>
              <a:t>comme</a:t>
            </a:r>
            <a:r>
              <a:rPr u="none" spc="20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ajouts/suppressions</a:t>
            </a:r>
            <a:r>
              <a:rPr u="none" spc="20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de</a:t>
            </a:r>
            <a:r>
              <a:rPr u="none" spc="20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champs</a:t>
            </a:r>
            <a:r>
              <a:rPr u="none" spc="20" dirty="0">
                <a:solidFill>
                  <a:srgbClr val="333333"/>
                </a:solidFill>
              </a:rPr>
              <a:t> </a:t>
            </a:r>
            <a:r>
              <a:rPr u="none" spc="85" dirty="0">
                <a:solidFill>
                  <a:srgbClr val="333333"/>
                </a:solidFill>
              </a:rPr>
              <a:t>ou</a:t>
            </a:r>
            <a:r>
              <a:rPr u="none" spc="20" dirty="0">
                <a:solidFill>
                  <a:srgbClr val="333333"/>
                </a:solidFill>
              </a:rPr>
              <a:t> </a:t>
            </a:r>
            <a:r>
              <a:rPr u="none" spc="-10" dirty="0">
                <a:solidFill>
                  <a:srgbClr val="333333"/>
                </a:solidFill>
              </a:rPr>
              <a:t>restructurations, </a:t>
            </a:r>
            <a:r>
              <a:rPr u="none" spc="60" dirty="0">
                <a:solidFill>
                  <a:srgbClr val="333333"/>
                </a:solidFill>
              </a:rPr>
              <a:t>Kubernetes</a:t>
            </a:r>
            <a:r>
              <a:rPr u="none" spc="-25" dirty="0">
                <a:solidFill>
                  <a:srgbClr val="333333"/>
                </a:solidFill>
              </a:rPr>
              <a:t> </a:t>
            </a:r>
            <a:r>
              <a:rPr u="none" spc="85" dirty="0">
                <a:solidFill>
                  <a:srgbClr val="333333"/>
                </a:solidFill>
              </a:rPr>
              <a:t>supports</a:t>
            </a:r>
            <a:r>
              <a:rPr u="none" spc="-20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plusieurs</a:t>
            </a:r>
            <a:r>
              <a:rPr u="none" spc="-20" dirty="0">
                <a:solidFill>
                  <a:srgbClr val="333333"/>
                </a:solidFill>
              </a:rPr>
              <a:t> </a:t>
            </a:r>
            <a:r>
              <a:rPr u="none" spc="50" dirty="0">
                <a:solidFill>
                  <a:srgbClr val="333333"/>
                </a:solidFill>
              </a:rPr>
              <a:t>API</a:t>
            </a:r>
            <a:r>
              <a:rPr u="none" spc="-20" dirty="0">
                <a:solidFill>
                  <a:srgbClr val="333333"/>
                </a:solidFill>
              </a:rPr>
              <a:t> </a:t>
            </a:r>
            <a:r>
              <a:rPr u="none" spc="65" dirty="0">
                <a:solidFill>
                  <a:srgbClr val="333333"/>
                </a:solidFill>
              </a:rPr>
              <a:t>versions</a:t>
            </a:r>
          </a:p>
          <a:p>
            <a:pPr marL="370840">
              <a:lnSpc>
                <a:spcPts val="2385"/>
              </a:lnSpc>
              <a:spcBef>
                <a:spcPts val="1305"/>
              </a:spcBef>
            </a:pPr>
            <a:r>
              <a:rPr u="none" dirty="0">
                <a:solidFill>
                  <a:srgbClr val="333333"/>
                </a:solidFill>
              </a:rPr>
              <a:t>Chaque</a:t>
            </a:r>
            <a:r>
              <a:rPr u="none" spc="-60" dirty="0">
                <a:solidFill>
                  <a:srgbClr val="333333"/>
                </a:solidFill>
              </a:rPr>
              <a:t> </a:t>
            </a:r>
            <a:r>
              <a:rPr u="none" spc="55" dirty="0">
                <a:solidFill>
                  <a:srgbClr val="333333"/>
                </a:solidFill>
              </a:rPr>
              <a:t>version</a:t>
            </a:r>
            <a:r>
              <a:rPr u="none" spc="-60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est</a:t>
            </a:r>
            <a:r>
              <a:rPr u="none" spc="-60" dirty="0">
                <a:solidFill>
                  <a:srgbClr val="333333"/>
                </a:solidFill>
              </a:rPr>
              <a:t> </a:t>
            </a:r>
            <a:r>
              <a:rPr u="none" spc="60" dirty="0">
                <a:solidFill>
                  <a:srgbClr val="333333"/>
                </a:solidFill>
              </a:rPr>
              <a:t>servi</a:t>
            </a:r>
            <a:r>
              <a:rPr u="none" spc="-55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à</a:t>
            </a:r>
            <a:r>
              <a:rPr u="none" spc="-60" dirty="0">
                <a:solidFill>
                  <a:srgbClr val="333333"/>
                </a:solidFill>
              </a:rPr>
              <a:t> </a:t>
            </a:r>
            <a:r>
              <a:rPr u="none" spc="65" dirty="0">
                <a:solidFill>
                  <a:srgbClr val="333333"/>
                </a:solidFill>
              </a:rPr>
              <a:t>un</a:t>
            </a:r>
            <a:r>
              <a:rPr u="none" spc="-60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différent</a:t>
            </a:r>
            <a:r>
              <a:rPr u="none" spc="-55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chemin,</a:t>
            </a:r>
            <a:r>
              <a:rPr u="none" spc="-60" dirty="0">
                <a:solidFill>
                  <a:srgbClr val="333333"/>
                </a:solidFill>
              </a:rPr>
              <a:t> </a:t>
            </a:r>
            <a:r>
              <a:rPr u="none" spc="-45" dirty="0">
                <a:solidFill>
                  <a:srgbClr val="333333"/>
                </a:solidFill>
              </a:rPr>
              <a:t>ex:</a:t>
            </a:r>
            <a:r>
              <a:rPr u="none" spc="-60" dirty="0">
                <a:solidFill>
                  <a:srgbClr val="333333"/>
                </a:solidFill>
              </a:rPr>
              <a:t> </a:t>
            </a:r>
            <a:r>
              <a:rPr u="none" spc="325" dirty="0">
                <a:latin typeface="Tahoma"/>
                <a:cs typeface="Tahoma"/>
              </a:rPr>
              <a:t>/api/v1</a:t>
            </a:r>
            <a:r>
              <a:rPr u="none" spc="-80" dirty="0">
                <a:latin typeface="Tahoma"/>
                <a:cs typeface="Tahoma"/>
              </a:rPr>
              <a:t> </a:t>
            </a:r>
            <a:r>
              <a:rPr u="none" spc="60" dirty="0">
                <a:solidFill>
                  <a:srgbClr val="333333"/>
                </a:solidFill>
              </a:rPr>
              <a:t>ou</a:t>
            </a:r>
          </a:p>
          <a:p>
            <a:pPr marL="370840">
              <a:lnSpc>
                <a:spcPts val="2385"/>
              </a:lnSpc>
            </a:pPr>
            <a:r>
              <a:rPr u="none" spc="315" dirty="0">
                <a:latin typeface="Tahoma"/>
                <a:cs typeface="Tahoma"/>
              </a:rPr>
              <a:t>/apis/authentication.k8s.io/v1beta1</a:t>
            </a:r>
          </a:p>
          <a:p>
            <a:pPr marL="370840">
              <a:lnSpc>
                <a:spcPct val="100000"/>
              </a:lnSpc>
              <a:spcBef>
                <a:spcPts val="1380"/>
              </a:spcBef>
            </a:pPr>
            <a:r>
              <a:rPr u="none" dirty="0">
                <a:solidFill>
                  <a:srgbClr val="333333"/>
                </a:solidFill>
              </a:rPr>
              <a:t>Différent</a:t>
            </a:r>
            <a:r>
              <a:rPr u="none" spc="-20" dirty="0">
                <a:solidFill>
                  <a:srgbClr val="333333"/>
                </a:solidFill>
              </a:rPr>
              <a:t> </a:t>
            </a:r>
            <a:r>
              <a:rPr u="none" spc="55" dirty="0">
                <a:solidFill>
                  <a:srgbClr val="333333"/>
                </a:solidFill>
              </a:rPr>
              <a:t>constructions</a:t>
            </a:r>
            <a:r>
              <a:rPr u="none" spc="-20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impliquer</a:t>
            </a:r>
            <a:r>
              <a:rPr u="none" spc="-15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différent</a:t>
            </a:r>
            <a:r>
              <a:rPr u="none" spc="-20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niveaux</a:t>
            </a:r>
            <a:r>
              <a:rPr u="none" spc="-20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de</a:t>
            </a:r>
            <a:r>
              <a:rPr u="none" spc="-15" dirty="0">
                <a:solidFill>
                  <a:srgbClr val="333333"/>
                </a:solidFill>
              </a:rPr>
              <a:t> </a:t>
            </a:r>
            <a:r>
              <a:rPr u="none" spc="-10" dirty="0">
                <a:solidFill>
                  <a:srgbClr val="333333"/>
                </a:solidFill>
              </a:rPr>
              <a:t>stabilité</a:t>
            </a:r>
          </a:p>
          <a:p>
            <a:pPr marL="751840">
              <a:lnSpc>
                <a:spcPct val="100000"/>
              </a:lnSpc>
              <a:spcBef>
                <a:spcPts val="1305"/>
              </a:spcBef>
            </a:pPr>
            <a:r>
              <a:rPr u="none" dirty="0"/>
              <a:t>alpha </a:t>
            </a:r>
            <a:r>
              <a:rPr u="none" dirty="0">
                <a:solidFill>
                  <a:srgbClr val="333333"/>
                </a:solidFill>
              </a:rPr>
              <a:t>:</a:t>
            </a:r>
            <a:r>
              <a:rPr u="none" spc="-30" dirty="0">
                <a:solidFill>
                  <a:srgbClr val="333333"/>
                </a:solidFill>
              </a:rPr>
              <a:t> </a:t>
            </a:r>
            <a:r>
              <a:rPr u="none" spc="-90" dirty="0">
                <a:solidFill>
                  <a:srgbClr val="333333"/>
                </a:solidFill>
              </a:rPr>
              <a:t>par exemple</a:t>
            </a:r>
            <a:r>
              <a:rPr u="none" spc="-30" dirty="0">
                <a:solidFill>
                  <a:srgbClr val="333333"/>
                </a:solidFill>
              </a:rPr>
              <a:t> </a:t>
            </a:r>
            <a:r>
              <a:rPr u="none" spc="160" dirty="0">
                <a:latin typeface="Tahoma"/>
                <a:cs typeface="Tahoma"/>
              </a:rPr>
              <a:t>v1alpha1 </a:t>
            </a:r>
            <a:r>
              <a:rPr u="none" spc="160" dirty="0">
                <a:solidFill>
                  <a:srgbClr val="333333"/>
                </a:solidFill>
              </a:rPr>
              <a:t>,</a:t>
            </a:r>
            <a:r>
              <a:rPr u="none" spc="-30" dirty="0">
                <a:solidFill>
                  <a:srgbClr val="333333"/>
                </a:solidFill>
              </a:rPr>
              <a:t> </a:t>
            </a:r>
            <a:r>
              <a:rPr u="none" spc="75" dirty="0">
                <a:solidFill>
                  <a:srgbClr val="333333"/>
                </a:solidFill>
              </a:rPr>
              <a:t>nouveau</a:t>
            </a:r>
            <a:r>
              <a:rPr u="none" spc="-30" dirty="0">
                <a:solidFill>
                  <a:srgbClr val="333333"/>
                </a:solidFill>
              </a:rPr>
              <a:t> </a:t>
            </a:r>
            <a:r>
              <a:rPr u="none" spc="60" dirty="0">
                <a:solidFill>
                  <a:srgbClr val="333333"/>
                </a:solidFill>
              </a:rPr>
              <a:t>entrant</a:t>
            </a:r>
            <a:r>
              <a:rPr u="none" spc="-30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caractéristiques,</a:t>
            </a:r>
            <a:r>
              <a:rPr u="none" spc="-30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désactivé</a:t>
            </a:r>
            <a:r>
              <a:rPr u="none" spc="-30" dirty="0">
                <a:solidFill>
                  <a:srgbClr val="333333"/>
                </a:solidFill>
              </a:rPr>
              <a:t> </a:t>
            </a:r>
            <a:r>
              <a:rPr u="none" spc="55" dirty="0">
                <a:solidFill>
                  <a:srgbClr val="333333"/>
                </a:solidFill>
              </a:rPr>
              <a:t>par</a:t>
            </a:r>
            <a:r>
              <a:rPr u="none" spc="-30" dirty="0">
                <a:solidFill>
                  <a:srgbClr val="333333"/>
                </a:solidFill>
              </a:rPr>
              <a:t> </a:t>
            </a:r>
            <a:r>
              <a:rPr u="none" spc="-10" dirty="0">
                <a:solidFill>
                  <a:srgbClr val="333333"/>
                </a:solidFill>
              </a:rPr>
              <a:t>défaut</a:t>
            </a:r>
          </a:p>
          <a:p>
            <a:pPr marL="751840">
              <a:lnSpc>
                <a:spcPct val="100000"/>
              </a:lnSpc>
              <a:spcBef>
                <a:spcPts val="1330"/>
              </a:spcBef>
            </a:pPr>
            <a:r>
              <a:rPr u="none" spc="-20" dirty="0"/>
              <a:t>bêta </a:t>
            </a:r>
            <a:r>
              <a:rPr u="none" spc="-20" dirty="0">
                <a:solidFill>
                  <a:srgbClr val="333333"/>
                </a:solidFill>
              </a:rPr>
              <a:t>:</a:t>
            </a:r>
            <a:r>
              <a:rPr u="none" spc="-40" dirty="0">
                <a:solidFill>
                  <a:srgbClr val="333333"/>
                </a:solidFill>
              </a:rPr>
              <a:t> </a:t>
            </a:r>
            <a:r>
              <a:rPr u="none" spc="-90" dirty="0">
                <a:solidFill>
                  <a:srgbClr val="333333"/>
                </a:solidFill>
              </a:rPr>
              <a:t>par exemple</a:t>
            </a:r>
            <a:r>
              <a:rPr u="none" spc="-40" dirty="0">
                <a:solidFill>
                  <a:srgbClr val="333333"/>
                </a:solidFill>
              </a:rPr>
              <a:t> </a:t>
            </a:r>
            <a:r>
              <a:rPr u="none" spc="145" dirty="0">
                <a:latin typeface="Tahoma"/>
                <a:cs typeface="Tahoma"/>
              </a:rPr>
              <a:t>v2beta3 </a:t>
            </a:r>
            <a:r>
              <a:rPr u="none" spc="145" dirty="0">
                <a:solidFill>
                  <a:srgbClr val="333333"/>
                </a:solidFill>
              </a:rPr>
              <a:t>,</a:t>
            </a:r>
            <a:r>
              <a:rPr u="none" spc="-40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Fonctionnalité</a:t>
            </a:r>
            <a:r>
              <a:rPr u="none" spc="-35" dirty="0">
                <a:solidFill>
                  <a:srgbClr val="333333"/>
                </a:solidFill>
              </a:rPr>
              <a:t> </a:t>
            </a:r>
            <a:r>
              <a:rPr u="none" spc="110" dirty="0">
                <a:solidFill>
                  <a:srgbClr val="333333"/>
                </a:solidFill>
              </a:rPr>
              <a:t>a</a:t>
            </a:r>
            <a:r>
              <a:rPr u="none" spc="-40" dirty="0">
                <a:solidFill>
                  <a:srgbClr val="333333"/>
                </a:solidFill>
              </a:rPr>
              <a:t> </a:t>
            </a:r>
            <a:r>
              <a:rPr u="none" spc="65" dirty="0">
                <a:solidFill>
                  <a:srgbClr val="333333"/>
                </a:solidFill>
              </a:rPr>
              <a:t>a été</a:t>
            </a:r>
            <a:r>
              <a:rPr u="none" spc="-40" dirty="0">
                <a:solidFill>
                  <a:srgbClr val="333333"/>
                </a:solidFill>
              </a:rPr>
              <a:t> </a:t>
            </a:r>
            <a:r>
              <a:rPr sz="2150" i="1" u="none" spc="-80" dirty="0">
                <a:latin typeface="Trebuchet MS"/>
                <a:cs typeface="Trebuchet MS"/>
              </a:rPr>
              <a:t>Bien</a:t>
            </a:r>
            <a:r>
              <a:rPr sz="2150" i="1" u="none" spc="-50" dirty="0">
                <a:latin typeface="Trebuchet MS"/>
                <a:cs typeface="Trebuchet MS"/>
              </a:rPr>
              <a:t> </a:t>
            </a:r>
            <a:r>
              <a:rPr u="none" spc="-20" dirty="0">
                <a:solidFill>
                  <a:srgbClr val="333333"/>
                </a:solidFill>
              </a:rPr>
              <a:t>testé,</a:t>
            </a:r>
            <a:r>
              <a:rPr u="none" spc="-40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est</a:t>
            </a:r>
            <a:r>
              <a:rPr u="none" spc="-40" dirty="0">
                <a:solidFill>
                  <a:srgbClr val="333333"/>
                </a:solidFill>
              </a:rPr>
              <a:t> </a:t>
            </a:r>
            <a:r>
              <a:rPr u="none" spc="60" dirty="0">
                <a:solidFill>
                  <a:srgbClr val="333333"/>
                </a:solidFill>
              </a:rPr>
              <a:t>considéré</a:t>
            </a:r>
            <a:r>
              <a:rPr u="none" spc="-35" dirty="0">
                <a:solidFill>
                  <a:srgbClr val="333333"/>
                </a:solidFill>
              </a:rPr>
              <a:t> </a:t>
            </a:r>
            <a:r>
              <a:rPr u="none" spc="-25" dirty="0">
                <a:solidFill>
                  <a:srgbClr val="333333"/>
                </a:solidFill>
              </a:rPr>
              <a:t>viable,</a:t>
            </a:r>
            <a:r>
              <a:rPr u="none" spc="-40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désactivé</a:t>
            </a:r>
            <a:r>
              <a:rPr u="none" spc="-40" dirty="0">
                <a:solidFill>
                  <a:srgbClr val="333333"/>
                </a:solidFill>
              </a:rPr>
              <a:t> </a:t>
            </a:r>
            <a:r>
              <a:rPr u="none" spc="55" dirty="0">
                <a:solidFill>
                  <a:srgbClr val="333333"/>
                </a:solidFill>
              </a:rPr>
              <a:t>par</a:t>
            </a:r>
            <a:r>
              <a:rPr u="none" spc="-40" dirty="0">
                <a:solidFill>
                  <a:srgbClr val="333333"/>
                </a:solidFill>
              </a:rPr>
              <a:t> </a:t>
            </a:r>
            <a:r>
              <a:rPr u="none" spc="-10" dirty="0">
                <a:solidFill>
                  <a:srgbClr val="333333"/>
                </a:solidFill>
              </a:rPr>
              <a:t>défaut</a:t>
            </a:r>
            <a:endParaRPr sz="2150">
              <a:latin typeface="Trebuchet MS"/>
              <a:cs typeface="Trebuchet MS"/>
            </a:endParaRPr>
          </a:p>
          <a:p>
            <a:pPr marL="751840" marR="351155">
              <a:lnSpc>
                <a:spcPts val="2250"/>
              </a:lnSpc>
              <a:spcBef>
                <a:spcPts val="1670"/>
              </a:spcBef>
            </a:pPr>
            <a:r>
              <a:rPr u="none" dirty="0"/>
              <a:t>écurie </a:t>
            </a:r>
            <a:r>
              <a:rPr u="none" dirty="0">
                <a:solidFill>
                  <a:srgbClr val="333333"/>
                </a:solidFill>
              </a:rPr>
              <a:t>:</a:t>
            </a:r>
            <a:r>
              <a:rPr u="none" spc="-20" dirty="0">
                <a:solidFill>
                  <a:srgbClr val="333333"/>
                </a:solidFill>
              </a:rPr>
              <a:t> </a:t>
            </a:r>
            <a:r>
              <a:rPr u="none" spc="125" dirty="0">
                <a:latin typeface="Tahoma"/>
                <a:cs typeface="Tahoma"/>
              </a:rPr>
              <a:t>vX</a:t>
            </a:r>
            <a:r>
              <a:rPr u="none" spc="-40" dirty="0">
                <a:latin typeface="Tahoma"/>
                <a:cs typeface="Tahoma"/>
              </a:rPr>
              <a:t> </a:t>
            </a:r>
            <a:r>
              <a:rPr u="none" spc="55" dirty="0">
                <a:solidFill>
                  <a:srgbClr val="333333"/>
                </a:solidFill>
              </a:rPr>
              <a:t>où</a:t>
            </a:r>
            <a:r>
              <a:rPr u="none" spc="-15" dirty="0">
                <a:solidFill>
                  <a:srgbClr val="333333"/>
                </a:solidFill>
              </a:rPr>
              <a:t> </a:t>
            </a:r>
            <a:r>
              <a:rPr u="none" dirty="0">
                <a:latin typeface="Tahoma"/>
                <a:cs typeface="Tahoma"/>
              </a:rPr>
              <a:t>X</a:t>
            </a:r>
            <a:r>
              <a:rPr u="none" spc="-45" dirty="0">
                <a:latin typeface="Tahoma"/>
                <a:cs typeface="Tahoma"/>
              </a:rPr>
              <a:t> </a:t>
            </a:r>
            <a:r>
              <a:rPr u="none" dirty="0">
                <a:solidFill>
                  <a:srgbClr val="333333"/>
                </a:solidFill>
              </a:rPr>
              <a:t>est</a:t>
            </a:r>
            <a:r>
              <a:rPr u="none" spc="-15" dirty="0">
                <a:solidFill>
                  <a:srgbClr val="333333"/>
                </a:solidFill>
              </a:rPr>
              <a:t> </a:t>
            </a:r>
            <a:r>
              <a:rPr u="none" spc="100" dirty="0">
                <a:solidFill>
                  <a:srgbClr val="333333"/>
                </a:solidFill>
              </a:rPr>
              <a:t>un</a:t>
            </a:r>
            <a:r>
              <a:rPr u="none" spc="-15" dirty="0">
                <a:solidFill>
                  <a:srgbClr val="333333"/>
                </a:solidFill>
              </a:rPr>
              <a:t> </a:t>
            </a:r>
            <a:r>
              <a:rPr u="none" spc="-10" dirty="0">
                <a:solidFill>
                  <a:srgbClr val="333333"/>
                </a:solidFill>
              </a:rPr>
              <a:t>entier,</a:t>
            </a:r>
            <a:r>
              <a:rPr u="none" spc="-15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écurie</a:t>
            </a:r>
            <a:r>
              <a:rPr u="none" spc="-20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sorties</a:t>
            </a:r>
            <a:r>
              <a:rPr u="none" spc="-15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de</a:t>
            </a:r>
            <a:r>
              <a:rPr u="none" spc="-15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caractéristiques</a:t>
            </a:r>
            <a:r>
              <a:rPr u="none" spc="-15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sont</a:t>
            </a:r>
            <a:r>
              <a:rPr u="none" spc="-20" dirty="0">
                <a:solidFill>
                  <a:srgbClr val="333333"/>
                </a:solidFill>
              </a:rPr>
              <a:t> </a:t>
            </a:r>
            <a:r>
              <a:rPr u="none" spc="55" dirty="0">
                <a:solidFill>
                  <a:srgbClr val="333333"/>
                </a:solidFill>
              </a:rPr>
              <a:t>long</a:t>
            </a:r>
            <a:r>
              <a:rPr u="none" spc="-15" dirty="0">
                <a:solidFill>
                  <a:srgbClr val="333333"/>
                </a:solidFill>
              </a:rPr>
              <a:t> </a:t>
            </a:r>
            <a:r>
              <a:rPr u="none" spc="-10" dirty="0">
                <a:solidFill>
                  <a:srgbClr val="333333"/>
                </a:solidFill>
              </a:rPr>
              <a:t>durable,</a:t>
            </a:r>
            <a:r>
              <a:rPr u="none" spc="-15" dirty="0">
                <a:solidFill>
                  <a:srgbClr val="333333"/>
                </a:solidFill>
              </a:rPr>
              <a:t> </a:t>
            </a:r>
            <a:r>
              <a:rPr u="none" spc="50" dirty="0">
                <a:solidFill>
                  <a:srgbClr val="333333"/>
                </a:solidFill>
              </a:rPr>
              <a:t>activé</a:t>
            </a:r>
            <a:r>
              <a:rPr u="none" spc="-20" dirty="0">
                <a:solidFill>
                  <a:srgbClr val="333333"/>
                </a:solidFill>
              </a:rPr>
              <a:t> </a:t>
            </a:r>
            <a:r>
              <a:rPr u="none" spc="-25" dirty="0">
                <a:solidFill>
                  <a:srgbClr val="333333"/>
                </a:solidFill>
              </a:rPr>
              <a:t>par </a:t>
            </a:r>
            <a:r>
              <a:rPr u="none" spc="-10" dirty="0">
                <a:solidFill>
                  <a:srgbClr val="333333"/>
                </a:solidFill>
              </a:rPr>
              <a:t>défaut</a:t>
            </a:r>
          </a:p>
          <a:p>
            <a:pPr marR="4648835" indent="381000">
              <a:lnSpc>
                <a:spcPts val="4200"/>
              </a:lnSpc>
            </a:pPr>
            <a:r>
              <a:rPr u="none" spc="55" dirty="0">
                <a:solidFill>
                  <a:srgbClr val="333333"/>
                </a:solidFill>
              </a:rPr>
              <a:t>Version</a:t>
            </a:r>
            <a:r>
              <a:rPr u="none" spc="-35" dirty="0">
                <a:solidFill>
                  <a:srgbClr val="333333"/>
                </a:solidFill>
              </a:rPr>
              <a:t> </a:t>
            </a:r>
            <a:r>
              <a:rPr u="none" spc="50" dirty="0">
                <a:solidFill>
                  <a:srgbClr val="333333"/>
                </a:solidFill>
              </a:rPr>
              <a:t>API</a:t>
            </a:r>
            <a:r>
              <a:rPr u="none" spc="-35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sont</a:t>
            </a:r>
            <a:r>
              <a:rPr u="none" spc="-35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décollé</a:t>
            </a:r>
            <a:r>
              <a:rPr u="none" spc="-35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de</a:t>
            </a:r>
            <a:r>
              <a:rPr u="none" spc="-35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le</a:t>
            </a:r>
            <a:r>
              <a:rPr u="none" spc="-30" dirty="0">
                <a:solidFill>
                  <a:srgbClr val="333333"/>
                </a:solidFill>
              </a:rPr>
              <a:t> </a:t>
            </a:r>
            <a:r>
              <a:rPr u="none" spc="55" dirty="0">
                <a:solidFill>
                  <a:srgbClr val="333333"/>
                </a:solidFill>
              </a:rPr>
              <a:t>version</a:t>
            </a:r>
            <a:r>
              <a:rPr u="none" spc="-35" dirty="0">
                <a:solidFill>
                  <a:srgbClr val="333333"/>
                </a:solidFill>
              </a:rPr>
              <a:t> </a:t>
            </a:r>
            <a:r>
              <a:rPr u="none" dirty="0">
                <a:solidFill>
                  <a:srgbClr val="333333"/>
                </a:solidFill>
              </a:rPr>
              <a:t>de</a:t>
            </a:r>
            <a:r>
              <a:rPr u="none" spc="-35" dirty="0">
                <a:solidFill>
                  <a:srgbClr val="333333"/>
                </a:solidFill>
              </a:rPr>
              <a:t> </a:t>
            </a:r>
            <a:r>
              <a:rPr spc="50" dirty="0">
                <a:hlinkClick r:id="rId4"/>
              </a:rPr>
              <a:t>API </a:t>
            </a:r>
            <a:r>
              <a:rPr u="none" spc="40" dirty="0">
                <a:solidFill>
                  <a:srgbClr val="333333"/>
                </a:solidFill>
              </a:rPr>
              <a:t>Kubernetes</a:t>
            </a:r>
            <a:r>
              <a:rPr spc="90" dirty="0">
                <a:hlinkClick r:id="rId4"/>
              </a:rPr>
              <a:t> </a:t>
            </a:r>
            <a:r>
              <a:rPr dirty="0">
                <a:hlinkClick r:id="rId4"/>
              </a:rPr>
              <a:t>Aperçu</a:t>
            </a:r>
            <a:r>
              <a:rPr spc="90" dirty="0">
                <a:hlinkClick r:id="rId4"/>
              </a:rPr>
              <a:t> </a:t>
            </a:r>
            <a:r>
              <a:rPr spc="-10" dirty="0">
                <a:hlinkClick r:id="rId4"/>
              </a:rPr>
              <a:t>Référence</a:t>
            </a: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96924" y="571563"/>
            <a:ext cx="2768600" cy="558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API</a:t>
            </a:r>
            <a:r>
              <a:rPr spc="-20" dirty="0"/>
              <a:t> </a:t>
            </a:r>
            <a:r>
              <a:rPr spc="-60" dirty="0"/>
              <a:t>GROUPES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1647824"/>
            <a:ext cx="95250" cy="9524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2419349"/>
            <a:ext cx="95250" cy="9524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09687" y="2890837"/>
            <a:ext cx="104775" cy="10477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09687" y="3681412"/>
            <a:ext cx="104775" cy="104774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177924" y="1511300"/>
            <a:ext cx="11535410" cy="2669540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12700" marR="446405">
              <a:lnSpc>
                <a:spcPts val="2250"/>
              </a:lnSpc>
              <a:spcBef>
                <a:spcPts val="400"/>
              </a:spcBef>
              <a:tabLst>
                <a:tab pos="654685" algn="l"/>
                <a:tab pos="6399530" algn="l"/>
              </a:tabLst>
            </a:pPr>
            <a:r>
              <a:rPr sz="2100" spc="165" dirty="0">
                <a:solidFill>
                  <a:srgbClr val="ED2137"/>
                </a:solidFill>
                <a:latin typeface="Tahoma"/>
                <a:cs typeface="Tahoma"/>
              </a:rPr>
              <a:t>API</a:t>
            </a:r>
            <a:r>
              <a:rPr sz="2100" dirty="0">
                <a:solidFill>
                  <a:srgbClr val="ED2137"/>
                </a:solidFill>
                <a:latin typeface="Tahoma"/>
                <a:cs typeface="Tahoma"/>
              </a:rPr>
              <a:t> </a:t>
            </a:r>
            <a:r>
              <a:rPr sz="2100" spc="200" dirty="0">
                <a:solidFill>
                  <a:srgbClr val="ED2137"/>
                </a:solidFill>
                <a:latin typeface="Tahoma"/>
                <a:cs typeface="Tahoma"/>
              </a:rPr>
              <a:t>groupes</a:t>
            </a:r>
            <a:r>
              <a:rPr sz="2100" spc="-25" dirty="0">
                <a:solidFill>
                  <a:srgbClr val="ED2137"/>
                </a:solidFill>
                <a:latin typeface="Tahoma"/>
                <a:cs typeface="Tahoma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permettre</a:t>
            </a:r>
            <a:r>
              <a:rPr sz="2100" spc="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à</a:t>
            </a:r>
            <a:r>
              <a:rPr sz="2100" spc="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0" dirty="0">
                <a:solidFill>
                  <a:srgbClr val="333333"/>
                </a:solidFill>
                <a:latin typeface="Trebuchet MS"/>
                <a:cs typeface="Trebuchet MS"/>
              </a:rPr>
              <a:t>séparé</a:t>
            </a:r>
            <a:r>
              <a:rPr sz="2100" spc="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65" dirty="0">
                <a:solidFill>
                  <a:srgbClr val="ED2137"/>
                </a:solidFill>
                <a:latin typeface="Tahoma"/>
                <a:cs typeface="Tahoma"/>
              </a:rPr>
              <a:t>API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monolithique</a:t>
            </a:r>
            <a:r>
              <a:rPr sz="2100" dirty="0">
                <a:solidFill>
                  <a:srgbClr val="ED2137"/>
                </a:solidFill>
                <a:latin typeface="Tahoma"/>
                <a:cs typeface="Tahoma"/>
              </a:rPr>
              <a:t> </a:t>
            </a:r>
            <a:r>
              <a:rPr sz="2100" spc="150" dirty="0">
                <a:solidFill>
                  <a:srgbClr val="ED2137"/>
                </a:solidFill>
                <a:latin typeface="Tahoma"/>
                <a:cs typeface="Tahoma"/>
              </a:rPr>
              <a:t>v1</a:t>
            </a:r>
            <a:r>
              <a:rPr sz="2100" spc="-70" dirty="0">
                <a:solidFill>
                  <a:srgbClr val="ED2137"/>
                </a:solidFill>
                <a:latin typeface="Tahoma"/>
                <a:cs typeface="Tahoma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dans</a:t>
            </a:r>
            <a:r>
              <a:rPr sz="2100" spc="-5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multiple</a:t>
            </a:r>
            <a:r>
              <a:rPr sz="2100" spc="-5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5" dirty="0">
                <a:solidFill>
                  <a:srgbClr val="333333"/>
                </a:solidFill>
                <a:latin typeface="Trebuchet MS"/>
                <a:cs typeface="Trebuchet MS"/>
              </a:rPr>
              <a:t>sous-parties</a:t>
            </a:r>
            <a:r>
              <a:rPr sz="2100" spc="-5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que</a:t>
            </a:r>
            <a:r>
              <a:rPr sz="2100" spc="-5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0" dirty="0">
                <a:solidFill>
                  <a:srgbClr val="333333"/>
                </a:solidFill>
                <a:latin typeface="Trebuchet MS"/>
                <a:cs typeface="Trebuchet MS"/>
              </a:rPr>
              <a:t>peut</a:t>
            </a:r>
            <a:r>
              <a:rPr sz="2100" spc="-5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30" dirty="0">
                <a:solidFill>
                  <a:srgbClr val="333333"/>
                </a:solidFill>
                <a:latin typeface="Trebuchet MS"/>
                <a:cs typeface="Trebuchet MS"/>
              </a:rPr>
              <a:t>être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activé/désactivé</a:t>
            </a:r>
            <a:r>
              <a:rPr sz="2100" spc="2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séparément</a:t>
            </a:r>
            <a:r>
              <a:rPr sz="2100" spc="3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70" dirty="0">
                <a:solidFill>
                  <a:srgbClr val="333333"/>
                </a:solidFill>
                <a:latin typeface="Trebuchet MS"/>
                <a:cs typeface="Trebuchet MS"/>
              </a:rPr>
              <a:t>( </a:t>
            </a:r>
            <a:r>
              <a:rPr sz="2100" u="heavy" spc="70" dirty="0">
                <a:solidFill>
                  <a:srgbClr val="ED2137"/>
                </a:solidFill>
                <a:uFill>
                  <a:solidFill>
                    <a:srgbClr val="ED2137"/>
                  </a:solidFill>
                </a:uFill>
                <a:latin typeface="Trebuchet MS"/>
                <a:cs typeface="Trebuchet MS"/>
                <a:hlinkClick r:id="rId4"/>
              </a:rPr>
              <a:t>Souper</a:t>
            </a:r>
            <a:r>
              <a:rPr sz="2100" spc="-484" dirty="0">
                <a:solidFill>
                  <a:srgbClr val="ED2137"/>
                </a:solidFill>
                <a:latin typeface="Trebuchet MS"/>
                <a:cs typeface="Trebuchet MS"/>
                <a:hlinkClick r:id="rId4"/>
              </a:rPr>
              <a:t>​</a:t>
            </a:r>
            <a:r>
              <a:rPr sz="2100" u="heavy" spc="195" dirty="0">
                <a:solidFill>
                  <a:srgbClr val="ED2137"/>
                </a:solidFill>
                <a:uFill>
                  <a:solidFill>
                    <a:srgbClr val="ED2137"/>
                  </a:solidFill>
                </a:uFill>
                <a:latin typeface="Times New Roman"/>
                <a:cs typeface="Times New Roman"/>
                <a:hlinkClick r:id="rId4"/>
              </a:rPr>
              <a:t> </a:t>
            </a:r>
            <a:r>
              <a:rPr sz="2100" spc="-430" dirty="0">
                <a:solidFill>
                  <a:srgbClr val="ED2137"/>
                </a:solidFill>
                <a:latin typeface="Trebuchet MS"/>
                <a:cs typeface="Trebuchet MS"/>
                <a:hlinkClick r:id="rId4"/>
              </a:rPr>
              <a:t>p</a:t>
            </a:r>
            <a:r>
              <a:rPr sz="2100" u="heavy" spc="120" dirty="0">
                <a:solidFill>
                  <a:srgbClr val="ED2137"/>
                </a:solidFill>
                <a:uFill>
                  <a:solidFill>
                    <a:srgbClr val="ED2137"/>
                  </a:solidFill>
                </a:uFill>
                <a:latin typeface="Times New Roman"/>
                <a:cs typeface="Times New Roman"/>
                <a:hlinkClick r:id="rId4"/>
              </a:rPr>
              <a:t> </a:t>
            </a:r>
            <a:r>
              <a:rPr sz="2100" dirty="0">
                <a:solidFill>
                  <a:srgbClr val="ED2137"/>
                </a:solidFill>
                <a:latin typeface="Trebuchet MS"/>
                <a:cs typeface="Trebuchet MS"/>
                <a:hlinkClick r:id="rId4"/>
              </a:rPr>
              <a:t>tri</a:t>
            </a:r>
            <a:r>
              <a:rPr sz="2100" spc="-455" dirty="0">
                <a:solidFill>
                  <a:srgbClr val="ED2137"/>
                </a:solidFill>
                <a:latin typeface="Trebuchet MS"/>
                <a:cs typeface="Trebuchet MS"/>
                <a:hlinkClick r:id="rId4"/>
              </a:rPr>
              <a:t> </a:t>
            </a:r>
            <a:r>
              <a:rPr sz="2100" u="heavy" spc="-50" dirty="0">
                <a:solidFill>
                  <a:srgbClr val="ED2137"/>
                </a:solidFill>
                <a:uFill>
                  <a:solidFill>
                    <a:srgbClr val="ED2137"/>
                  </a:solidFill>
                </a:uFill>
                <a:latin typeface="Times New Roman"/>
                <a:cs typeface="Times New Roman"/>
                <a:hlinkClick r:id="rId4"/>
              </a:rPr>
              <a:t> </a:t>
            </a:r>
            <a:r>
              <a:rPr sz="2100" u="heavy" dirty="0">
                <a:solidFill>
                  <a:srgbClr val="ED2137"/>
                </a:solidFill>
                <a:uFill>
                  <a:solidFill>
                    <a:srgbClr val="ED2137"/>
                  </a:solidFill>
                </a:uFill>
                <a:latin typeface="Trebuchet MS"/>
                <a:cs typeface="Trebuchet MS"/>
                <a:hlinkClick r:id="rId4"/>
              </a:rPr>
              <a:t>mult </a:t>
            </a:r>
            <a:r>
              <a:rPr sz="2100" dirty="0">
                <a:solidFill>
                  <a:srgbClr val="ED2137"/>
                </a:solidFill>
                <a:latin typeface="Trebuchet MS"/>
                <a:cs typeface="Trebuchet MS"/>
                <a:hlinkClick r:id="rId4"/>
              </a:rPr>
              <a:t>i </a:t>
            </a:r>
            <a:r>
              <a:rPr sz="2100" u="heavy" dirty="0">
                <a:solidFill>
                  <a:srgbClr val="ED2137"/>
                </a:solidFill>
                <a:uFill>
                  <a:solidFill>
                    <a:srgbClr val="ED2137"/>
                  </a:solidFill>
                </a:uFill>
                <a:latin typeface="Trebuchet MS"/>
                <a:cs typeface="Trebuchet MS"/>
                <a:hlinkClick r:id="rId4"/>
              </a:rPr>
              <a:t>ple</a:t>
            </a:r>
            <a:r>
              <a:rPr sz="2100" u="heavy" spc="30" dirty="0">
                <a:solidFill>
                  <a:srgbClr val="ED2137"/>
                </a:solidFill>
                <a:uFill>
                  <a:solidFill>
                    <a:srgbClr val="ED2137"/>
                  </a:solidFill>
                </a:uFill>
                <a:latin typeface="Trebuchet MS"/>
                <a:cs typeface="Trebuchet MS"/>
                <a:hlinkClick r:id="rId4"/>
              </a:rPr>
              <a:t> </a:t>
            </a:r>
            <a:r>
              <a:rPr sz="2100" u="heavy" spc="50" dirty="0">
                <a:solidFill>
                  <a:srgbClr val="ED2137"/>
                </a:solidFill>
                <a:uFill>
                  <a:solidFill>
                    <a:srgbClr val="ED2137"/>
                  </a:solidFill>
                </a:uFill>
                <a:latin typeface="Trebuchet MS"/>
                <a:cs typeface="Trebuchet MS"/>
                <a:hlinkClick r:id="rId4"/>
              </a:rPr>
              <a:t>API</a:t>
            </a:r>
            <a:r>
              <a:rPr sz="2100" u="heavy" spc="25" dirty="0">
                <a:solidFill>
                  <a:srgbClr val="ED2137"/>
                </a:solidFill>
                <a:uFill>
                  <a:solidFill>
                    <a:srgbClr val="ED2137"/>
                  </a:solidFill>
                </a:uFill>
                <a:latin typeface="Trebuchet MS"/>
                <a:cs typeface="Trebuchet MS"/>
                <a:hlinkClick r:id="rId4"/>
              </a:rPr>
              <a:t> </a:t>
            </a:r>
            <a:r>
              <a:rPr sz="2100" u="heavy" spc="60" dirty="0">
                <a:solidFill>
                  <a:srgbClr val="ED2137"/>
                </a:solidFill>
                <a:uFill>
                  <a:solidFill>
                    <a:srgbClr val="ED2137"/>
                  </a:solidFill>
                </a:uFill>
                <a:latin typeface="Trebuchet MS"/>
                <a:cs typeface="Trebuchet MS"/>
                <a:hlinkClick r:id="rId4"/>
              </a:rPr>
              <a:t>Groupes </a:t>
            </a:r>
            <a:r>
              <a:rPr sz="2100" spc="60" dirty="0">
                <a:solidFill>
                  <a:srgbClr val="333333"/>
                </a:solidFill>
                <a:latin typeface="Trebuchet MS"/>
                <a:cs typeface="Trebuchet MS"/>
              </a:rPr>
              <a:t>)</a:t>
            </a:r>
            <a:endParaRPr sz="21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275"/>
              </a:spcBef>
            </a:pP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Plusieurs</a:t>
            </a:r>
            <a:r>
              <a:rPr sz="2100" spc="2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00" dirty="0">
                <a:solidFill>
                  <a:srgbClr val="333333"/>
                </a:solidFill>
                <a:latin typeface="Trebuchet MS"/>
                <a:cs typeface="Trebuchet MS"/>
              </a:rPr>
              <a:t>groupes</a:t>
            </a:r>
            <a:r>
              <a:rPr sz="2100" spc="2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exister:</a:t>
            </a:r>
            <a:endParaRPr sz="2100">
              <a:latin typeface="Trebuchet MS"/>
              <a:cs typeface="Trebuchet MS"/>
            </a:endParaRPr>
          </a:p>
          <a:p>
            <a:pPr marL="393065" marR="5080">
              <a:lnSpc>
                <a:spcPts val="2250"/>
              </a:lnSpc>
              <a:spcBef>
                <a:spcPts val="1530"/>
              </a:spcBef>
              <a:tabLst>
                <a:tab pos="10408285" algn="l"/>
              </a:tabLst>
            </a:pP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-6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265" dirty="0">
                <a:solidFill>
                  <a:srgbClr val="ED2137"/>
                </a:solidFill>
                <a:latin typeface="Tahoma"/>
                <a:cs typeface="Tahoma"/>
              </a:rPr>
              <a:t>cœur</a:t>
            </a:r>
            <a:r>
              <a:rPr sz="2100" spc="-80" dirty="0">
                <a:solidFill>
                  <a:srgbClr val="ED2137"/>
                </a:solidFill>
                <a:latin typeface="Tahoma"/>
                <a:cs typeface="Tahoma"/>
              </a:rPr>
              <a:t> </a:t>
            </a:r>
            <a:r>
              <a:rPr sz="2100" spc="95" dirty="0">
                <a:solidFill>
                  <a:srgbClr val="333333"/>
                </a:solidFill>
                <a:latin typeface="Trebuchet MS"/>
                <a:cs typeface="Trebuchet MS"/>
              </a:rPr>
              <a:t>groupe</a:t>
            </a:r>
            <a:r>
              <a:rPr sz="2100" spc="-6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(aussi</a:t>
            </a:r>
            <a:r>
              <a:rPr sz="2100" spc="-5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appelé</a:t>
            </a:r>
            <a:r>
              <a:rPr sz="2100" spc="-6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215" dirty="0">
                <a:solidFill>
                  <a:srgbClr val="ED2137"/>
                </a:solidFill>
                <a:latin typeface="Tahoma"/>
                <a:cs typeface="Tahoma"/>
              </a:rPr>
              <a:t>héritage </a:t>
            </a:r>
            <a:r>
              <a:rPr sz="2100" spc="215" dirty="0">
                <a:solidFill>
                  <a:srgbClr val="333333"/>
                </a:solidFill>
                <a:latin typeface="Trebuchet MS"/>
                <a:cs typeface="Trebuchet MS"/>
              </a:rPr>
              <a:t>)</a:t>
            </a:r>
            <a:r>
              <a:rPr sz="2100" spc="-5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est</a:t>
            </a:r>
            <a:r>
              <a:rPr sz="2100" spc="-6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-5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80" dirty="0">
                <a:solidFill>
                  <a:srgbClr val="333333"/>
                </a:solidFill>
                <a:latin typeface="Trebuchet MS"/>
                <a:cs typeface="Trebuchet MS"/>
              </a:rPr>
              <a:t>principal</a:t>
            </a:r>
            <a:r>
              <a:rPr sz="2100" spc="-6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95" dirty="0">
                <a:solidFill>
                  <a:srgbClr val="333333"/>
                </a:solidFill>
                <a:latin typeface="Trebuchet MS"/>
                <a:cs typeface="Trebuchet MS"/>
              </a:rPr>
              <a:t>groupe</a:t>
            </a:r>
            <a:r>
              <a:rPr sz="2100" spc="-5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00" dirty="0">
                <a:solidFill>
                  <a:srgbClr val="333333"/>
                </a:solidFill>
                <a:latin typeface="Trebuchet MS"/>
                <a:cs typeface="Trebuchet MS"/>
              </a:rPr>
              <a:t>et</a:t>
            </a:r>
            <a:r>
              <a:rPr sz="2100" spc="-6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est</a:t>
            </a:r>
            <a:r>
              <a:rPr sz="2100" spc="-5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60" dirty="0">
                <a:solidFill>
                  <a:srgbClr val="333333"/>
                </a:solidFill>
                <a:latin typeface="Trebuchet MS"/>
                <a:cs typeface="Trebuchet MS"/>
              </a:rPr>
              <a:t>pas</a:t>
            </a:r>
            <a:r>
              <a:rPr sz="2100" spc="-6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25" dirty="0">
                <a:solidFill>
                  <a:srgbClr val="333333"/>
                </a:solidFill>
                <a:latin typeface="Trebuchet MS"/>
                <a:cs typeface="Trebuchet MS"/>
              </a:rPr>
              <a:t>explicitement</a:t>
            </a:r>
            <a:r>
              <a:rPr sz="2100" spc="-5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spécifié</a:t>
            </a:r>
            <a:r>
              <a:rPr sz="2100" spc="-6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dans</a:t>
            </a:r>
            <a:r>
              <a:rPr sz="2100" spc="-5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25" dirty="0">
                <a:solidFill>
                  <a:srgbClr val="333333"/>
                </a:solidFill>
                <a:latin typeface="Trebuchet MS"/>
                <a:cs typeface="Trebuchet MS"/>
              </a:rPr>
              <a:t>le </a:t>
            </a:r>
            <a:r>
              <a:rPr sz="2100" spc="50" dirty="0">
                <a:solidFill>
                  <a:srgbClr val="333333"/>
                </a:solidFill>
                <a:latin typeface="Trebuchet MS"/>
                <a:cs typeface="Trebuchet MS"/>
              </a:rPr>
              <a:t>chemin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REST </a:t>
            </a:r>
            <a:r>
              <a:rPr sz="2100" spc="215" dirty="0">
                <a:solidFill>
                  <a:srgbClr val="333333"/>
                </a:solidFill>
                <a:latin typeface="Trebuchet MS"/>
                <a:cs typeface="Trebuchet MS"/>
              </a:rPr>
              <a:t>( </a:t>
            </a:r>
            <a:r>
              <a:rPr sz="2100" spc="215" dirty="0">
                <a:solidFill>
                  <a:srgbClr val="ED2137"/>
                </a:solidFill>
                <a:latin typeface="Tahoma"/>
                <a:cs typeface="Tahoma"/>
              </a:rPr>
              <a:t>/api/v1 </a:t>
            </a:r>
            <a:r>
              <a:rPr sz="2100" spc="215" dirty="0">
                <a:solidFill>
                  <a:srgbClr val="333333"/>
                </a:solidFill>
                <a:latin typeface="Trebuchet MS"/>
                <a:cs typeface="Trebuchet MS"/>
              </a:rPr>
              <a:t>)</a:t>
            </a:r>
            <a:r>
              <a:rPr sz="2100" spc="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85" dirty="0">
                <a:solidFill>
                  <a:srgbClr val="333333"/>
                </a:solidFill>
                <a:latin typeface="Trebuchet MS"/>
                <a:cs typeface="Trebuchet MS"/>
              </a:rPr>
              <a:t>ou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305" dirty="0">
                <a:solidFill>
                  <a:srgbClr val="ED2137"/>
                </a:solidFill>
                <a:latin typeface="Tahoma"/>
                <a:cs typeface="Tahoma"/>
              </a:rPr>
              <a:t>apiVersion</a:t>
            </a:r>
            <a:r>
              <a:rPr sz="2100" spc="-25" dirty="0">
                <a:solidFill>
                  <a:srgbClr val="ED2137"/>
                </a:solidFill>
                <a:latin typeface="Tahoma"/>
                <a:cs typeface="Tahoma"/>
              </a:rPr>
              <a:t> </a:t>
            </a:r>
            <a:r>
              <a:rPr sz="2100" spc="-20" dirty="0">
                <a:solidFill>
                  <a:srgbClr val="333333"/>
                </a:solidFill>
                <a:latin typeface="Trebuchet MS"/>
                <a:cs typeface="Trebuchet MS"/>
              </a:rPr>
              <a:t>champ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dans</a:t>
            </a:r>
            <a:r>
              <a:rPr sz="2100" spc="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les descripteurs</a:t>
            </a:r>
            <a:r>
              <a:rPr sz="2100" spc="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265" dirty="0">
                <a:solidFill>
                  <a:srgbClr val="333333"/>
                </a:solidFill>
                <a:latin typeface="Trebuchet MS"/>
                <a:cs typeface="Trebuchet MS"/>
              </a:rPr>
              <a:t>( </a:t>
            </a:r>
            <a:r>
              <a:rPr sz="2100" spc="265" dirty="0">
                <a:solidFill>
                  <a:srgbClr val="ED2137"/>
                </a:solidFill>
                <a:latin typeface="Tahoma"/>
                <a:cs typeface="Tahoma"/>
              </a:rPr>
              <a:t>apiVersion :</a:t>
            </a:r>
            <a:r>
              <a:rPr sz="2100" dirty="0">
                <a:solidFill>
                  <a:srgbClr val="ED2137"/>
                </a:solidFill>
                <a:latin typeface="Tahoma"/>
                <a:cs typeface="Tahoma"/>
              </a:rPr>
              <a:t> </a:t>
            </a:r>
            <a:r>
              <a:rPr sz="2100" spc="-25" dirty="0">
                <a:solidFill>
                  <a:srgbClr val="ED2137"/>
                </a:solidFill>
                <a:latin typeface="Tahoma"/>
                <a:cs typeface="Tahoma"/>
              </a:rPr>
              <a:t>v1 </a:t>
            </a:r>
            <a:r>
              <a:rPr sz="2100" spc="-25" dirty="0">
                <a:solidFill>
                  <a:srgbClr val="333333"/>
                </a:solidFill>
                <a:latin typeface="Trebuchet MS"/>
                <a:cs typeface="Trebuchet MS"/>
              </a:rPr>
              <a:t>)</a:t>
            </a:r>
            <a:endParaRPr sz="2100">
              <a:latin typeface="Trebuchet MS"/>
              <a:cs typeface="Trebuchet MS"/>
            </a:endParaRPr>
          </a:p>
          <a:p>
            <a:pPr marL="393065" marR="208915">
              <a:lnSpc>
                <a:spcPts val="2250"/>
              </a:lnSpc>
              <a:spcBef>
                <a:spcPts val="1725"/>
              </a:spcBef>
              <a:tabLst>
                <a:tab pos="6265545" algn="l"/>
              </a:tabLst>
            </a:pPr>
            <a:r>
              <a:rPr sz="2100" spc="100" dirty="0">
                <a:solidFill>
                  <a:srgbClr val="333333"/>
                </a:solidFill>
                <a:latin typeface="Trebuchet MS"/>
                <a:cs typeface="Trebuchet MS"/>
              </a:rPr>
              <a:t>nommé</a:t>
            </a: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00" dirty="0">
                <a:solidFill>
                  <a:srgbClr val="333333"/>
                </a:solidFill>
                <a:latin typeface="Trebuchet MS"/>
                <a:cs typeface="Trebuchet MS"/>
              </a:rPr>
              <a:t>groupes</a:t>
            </a: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sont</a:t>
            </a: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visible</a:t>
            </a: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dans</a:t>
            </a: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REPOS</a:t>
            </a: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70" dirty="0">
                <a:solidFill>
                  <a:srgbClr val="333333"/>
                </a:solidFill>
                <a:latin typeface="Trebuchet MS"/>
                <a:cs typeface="Trebuchet MS"/>
              </a:rPr>
              <a:t>chemins</a:t>
            </a: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90" dirty="0">
                <a:solidFill>
                  <a:srgbClr val="333333"/>
                </a:solidFill>
                <a:latin typeface="Trebuchet MS"/>
                <a:cs typeface="Trebuchet MS"/>
              </a:rPr>
              <a:t>( </a:t>
            </a:r>
            <a:r>
              <a:rPr sz="2100" spc="90" dirty="0">
                <a:solidFill>
                  <a:srgbClr val="ED2137"/>
                </a:solidFill>
                <a:latin typeface="Tahoma"/>
                <a:cs typeface="Tahoma"/>
              </a:rPr>
              <a:t>/apis/GROUP/VERSION </a:t>
            </a:r>
            <a:r>
              <a:rPr sz="2100" spc="90" dirty="0">
                <a:solidFill>
                  <a:srgbClr val="333333"/>
                </a:solidFill>
                <a:latin typeface="Trebuchet MS"/>
                <a:cs typeface="Trebuchet MS"/>
              </a:rPr>
              <a:t>),</a:t>
            </a: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00" dirty="0">
                <a:solidFill>
                  <a:srgbClr val="333333"/>
                </a:solidFill>
                <a:latin typeface="Trebuchet MS"/>
                <a:cs typeface="Trebuchet MS"/>
              </a:rPr>
              <a:t>et</a:t>
            </a: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dans</a:t>
            </a: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le</a:t>
            </a:r>
            <a:r>
              <a:rPr sz="2100" spc="-3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apiVersion </a:t>
            </a:r>
            <a:r>
              <a:rPr sz="2100" spc="-20" dirty="0">
                <a:solidFill>
                  <a:srgbClr val="333333"/>
                </a:solidFill>
                <a:latin typeface="Trebuchet MS"/>
                <a:cs typeface="Trebuchet MS"/>
              </a:rPr>
              <a:t>( </a:t>
            </a:r>
            <a:r>
              <a:rPr sz="2100" spc="-20" dirty="0">
                <a:solidFill>
                  <a:srgbClr val="ED2137"/>
                </a:solidFill>
                <a:latin typeface="Tahoma"/>
                <a:cs typeface="Tahoma"/>
              </a:rPr>
              <a:t>GROUPE/VERSION </a:t>
            </a:r>
            <a:r>
              <a:rPr sz="2100" spc="-20" dirty="0">
                <a:solidFill>
                  <a:srgbClr val="333333"/>
                </a:solidFill>
                <a:latin typeface="Trebuchet MS"/>
                <a:cs typeface="Trebuchet MS"/>
              </a:rPr>
              <a:t>),</a:t>
            </a:r>
            <a:r>
              <a:rPr sz="2100" spc="8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pour</a:t>
            </a:r>
            <a:r>
              <a:rPr sz="2100" spc="8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exemple</a:t>
            </a:r>
            <a:r>
              <a:rPr sz="2100" spc="8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305" dirty="0">
                <a:solidFill>
                  <a:srgbClr val="ED2137"/>
                </a:solidFill>
                <a:latin typeface="Tahoma"/>
                <a:cs typeface="Tahoma"/>
              </a:rPr>
              <a:t>apiVersion :</a:t>
            </a:r>
            <a:r>
              <a:rPr sz="2100" dirty="0">
                <a:solidFill>
                  <a:srgbClr val="ED2137"/>
                </a:solidFill>
                <a:latin typeface="Tahoma"/>
                <a:cs typeface="Tahoma"/>
              </a:rPr>
              <a:t> </a:t>
            </a:r>
            <a:r>
              <a:rPr sz="2100" spc="229" dirty="0">
                <a:solidFill>
                  <a:srgbClr val="ED2137"/>
                </a:solidFill>
                <a:latin typeface="Tahoma"/>
                <a:cs typeface="Tahoma"/>
              </a:rPr>
              <a:t>lot/v1</a:t>
            </a:r>
            <a:endParaRPr sz="21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API</a:t>
            </a:r>
            <a:r>
              <a:rPr spc="-110" dirty="0"/>
              <a:t> </a:t>
            </a:r>
            <a:r>
              <a:rPr spc="-35" dirty="0"/>
              <a:t>GROUPE</a:t>
            </a:r>
            <a:r>
              <a:rPr spc="-105" dirty="0"/>
              <a:t> </a:t>
            </a:r>
            <a:r>
              <a:rPr spc="-80" dirty="0"/>
              <a:t>EXEMPLES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2733674"/>
            <a:ext cx="95250" cy="9524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3219449"/>
            <a:ext cx="95250" cy="9524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3695699"/>
            <a:ext cx="95250" cy="95249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5076824" y="2896552"/>
            <a:ext cx="9525" cy="26670"/>
          </a:xfrm>
          <a:custGeom>
            <a:avLst/>
            <a:gdLst/>
            <a:ahLst/>
            <a:cxnLst/>
            <a:rect l="l" t="t" r="r" b="b"/>
            <a:pathLst>
              <a:path w="9525" h="26669">
                <a:moveTo>
                  <a:pt x="9524" y="26669"/>
                </a:moveTo>
                <a:lnTo>
                  <a:pt x="0" y="26669"/>
                </a:lnTo>
                <a:lnTo>
                  <a:pt x="0" y="0"/>
                </a:lnTo>
                <a:lnTo>
                  <a:pt x="9524" y="0"/>
                </a:lnTo>
                <a:lnTo>
                  <a:pt x="9524" y="26669"/>
                </a:lnTo>
                <a:close/>
              </a:path>
            </a:pathLst>
          </a:custGeom>
          <a:solidFill>
            <a:srgbClr val="ED21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076824" y="3382327"/>
            <a:ext cx="9525" cy="26670"/>
          </a:xfrm>
          <a:custGeom>
            <a:avLst/>
            <a:gdLst/>
            <a:ahLst/>
            <a:cxnLst/>
            <a:rect l="l" t="t" r="r" b="b"/>
            <a:pathLst>
              <a:path w="9525" h="26670">
                <a:moveTo>
                  <a:pt x="9524" y="26669"/>
                </a:moveTo>
                <a:lnTo>
                  <a:pt x="0" y="26669"/>
                </a:lnTo>
                <a:lnTo>
                  <a:pt x="0" y="0"/>
                </a:lnTo>
                <a:lnTo>
                  <a:pt x="9524" y="0"/>
                </a:lnTo>
                <a:lnTo>
                  <a:pt x="9524" y="26669"/>
                </a:lnTo>
                <a:close/>
              </a:path>
            </a:pathLst>
          </a:custGeom>
          <a:solidFill>
            <a:srgbClr val="ED21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076824" y="3858577"/>
            <a:ext cx="9525" cy="26670"/>
          </a:xfrm>
          <a:custGeom>
            <a:avLst/>
            <a:gdLst/>
            <a:ahLst/>
            <a:cxnLst/>
            <a:rect l="l" t="t" r="r" b="b"/>
            <a:pathLst>
              <a:path w="9525" h="26670">
                <a:moveTo>
                  <a:pt x="9524" y="26669"/>
                </a:moveTo>
                <a:lnTo>
                  <a:pt x="0" y="26669"/>
                </a:lnTo>
                <a:lnTo>
                  <a:pt x="0" y="0"/>
                </a:lnTo>
                <a:lnTo>
                  <a:pt x="9524" y="0"/>
                </a:lnTo>
                <a:lnTo>
                  <a:pt x="9524" y="26669"/>
                </a:lnTo>
                <a:close/>
              </a:path>
            </a:pathLst>
          </a:custGeom>
          <a:solidFill>
            <a:srgbClr val="ED21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796924" y="1511300"/>
            <a:ext cx="10080625" cy="239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spc="80" dirty="0">
                <a:solidFill>
                  <a:srgbClr val="ED2137"/>
                </a:solidFill>
                <a:latin typeface="Tahoma"/>
                <a:cs typeface="Tahoma"/>
              </a:rPr>
              <a:t>applications </a:t>
            </a:r>
            <a:r>
              <a:rPr sz="2100" spc="80" dirty="0">
                <a:solidFill>
                  <a:srgbClr val="333333"/>
                </a:solidFill>
                <a:latin typeface="Trebuchet MS"/>
                <a:cs typeface="Trebuchet MS"/>
              </a:rPr>
              <a:t>,</a:t>
            </a:r>
            <a:r>
              <a:rPr sz="2100" spc="-5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155" dirty="0">
                <a:solidFill>
                  <a:srgbClr val="ED2137"/>
                </a:solidFill>
                <a:latin typeface="Tahoma"/>
                <a:cs typeface="Tahoma"/>
              </a:rPr>
              <a:t>lot </a:t>
            </a:r>
            <a:r>
              <a:rPr sz="2100" spc="155" dirty="0">
                <a:solidFill>
                  <a:srgbClr val="333333"/>
                </a:solidFill>
                <a:latin typeface="Trebuchet MS"/>
                <a:cs typeface="Trebuchet MS"/>
              </a:rPr>
              <a:t>,</a:t>
            </a:r>
            <a:r>
              <a:rPr sz="2100" spc="-4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320" dirty="0">
                <a:solidFill>
                  <a:srgbClr val="ED2137"/>
                </a:solidFill>
                <a:latin typeface="Tahoma"/>
                <a:cs typeface="Tahoma"/>
              </a:rPr>
              <a:t>autorisation.k8s.io </a:t>
            </a:r>
            <a:r>
              <a:rPr sz="2100" spc="320" dirty="0">
                <a:solidFill>
                  <a:srgbClr val="333333"/>
                </a:solidFill>
                <a:latin typeface="Trebuchet MS"/>
                <a:cs typeface="Trebuchet MS"/>
              </a:rPr>
              <a:t>,</a:t>
            </a:r>
            <a:r>
              <a:rPr sz="2100" spc="-5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265" dirty="0">
                <a:solidFill>
                  <a:srgbClr val="ED2137"/>
                </a:solidFill>
                <a:latin typeface="Tahoma"/>
                <a:cs typeface="Tahoma"/>
              </a:rPr>
              <a:t>mise à l'échelle automatique </a:t>
            </a:r>
            <a:r>
              <a:rPr sz="2100" spc="265" dirty="0">
                <a:solidFill>
                  <a:srgbClr val="333333"/>
                </a:solidFill>
                <a:latin typeface="Trebuchet MS"/>
                <a:cs typeface="Trebuchet MS"/>
              </a:rPr>
              <a:t>,</a:t>
            </a:r>
            <a:r>
              <a:rPr sz="2100" spc="-4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265" dirty="0">
                <a:solidFill>
                  <a:srgbClr val="ED2137"/>
                </a:solidFill>
                <a:latin typeface="Tahoma"/>
                <a:cs typeface="Tahoma"/>
              </a:rPr>
              <a:t>réseau.k8s.io </a:t>
            </a:r>
            <a:r>
              <a:rPr sz="2100" spc="265" dirty="0">
                <a:solidFill>
                  <a:srgbClr val="333333"/>
                </a:solidFill>
                <a:latin typeface="Trebuchet MS"/>
                <a:cs typeface="Trebuchet MS"/>
              </a:rPr>
              <a:t>,</a:t>
            </a:r>
            <a:r>
              <a:rPr sz="2100" spc="-5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80" dirty="0">
                <a:solidFill>
                  <a:srgbClr val="333333"/>
                </a:solidFill>
                <a:latin typeface="Trebuchet MS"/>
                <a:cs typeface="Trebuchet MS"/>
              </a:rPr>
              <a:t>...</a:t>
            </a:r>
            <a:endParaRPr sz="21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2320"/>
              </a:spcBef>
            </a:pPr>
            <a:endParaRPr sz="2100">
              <a:latin typeface="Trebuchet MS"/>
              <a:cs typeface="Trebuchet MS"/>
            </a:endParaRPr>
          </a:p>
          <a:p>
            <a:pPr marL="393065" marR="5774055" algn="just">
              <a:lnSpc>
                <a:spcPct val="150300"/>
              </a:lnSpc>
              <a:spcBef>
                <a:spcPts val="5"/>
              </a:spcBef>
            </a:pPr>
            <a:r>
              <a:rPr sz="2100" u="heavy" spc="60" dirty="0">
                <a:solidFill>
                  <a:srgbClr val="ED2137"/>
                </a:solidFill>
                <a:uFill>
                  <a:solidFill>
                    <a:srgbClr val="ED2137"/>
                  </a:solidFill>
                </a:uFill>
                <a:latin typeface="Trebuchet MS"/>
                <a:cs typeface="Trebuchet MS"/>
                <a:hlinkClick r:id="rId3"/>
              </a:rPr>
              <a:t>Kubernetes</a:t>
            </a:r>
            <a:r>
              <a:rPr sz="2100" u="heavy" spc="-45" dirty="0">
                <a:solidFill>
                  <a:srgbClr val="ED2137"/>
                </a:solidFill>
                <a:uFill>
                  <a:solidFill>
                    <a:srgbClr val="ED2137"/>
                  </a:solidFill>
                </a:uFill>
                <a:latin typeface="Trebuchet MS"/>
                <a:cs typeface="Trebuchet MS"/>
                <a:hlinkClick r:id="rId3"/>
              </a:rPr>
              <a:t> </a:t>
            </a:r>
            <a:r>
              <a:rPr sz="2100" u="heavy" dirty="0">
                <a:solidFill>
                  <a:srgbClr val="ED2137"/>
                </a:solidFill>
                <a:uFill>
                  <a:solidFill>
                    <a:srgbClr val="ED2137"/>
                  </a:solidFill>
                </a:uFill>
                <a:latin typeface="Trebuchet MS"/>
                <a:cs typeface="Trebuchet MS"/>
                <a:hlinkClick r:id="rId3"/>
              </a:rPr>
              <a:t>v1.30</a:t>
            </a:r>
            <a:r>
              <a:rPr sz="2100" u="heavy" spc="-40" dirty="0">
                <a:solidFill>
                  <a:srgbClr val="ED2137"/>
                </a:solidFill>
                <a:uFill>
                  <a:solidFill>
                    <a:srgbClr val="ED2137"/>
                  </a:solidFill>
                </a:uFill>
                <a:latin typeface="Trebuchet MS"/>
                <a:cs typeface="Trebuchet MS"/>
                <a:hlinkClick r:id="rId3"/>
              </a:rPr>
              <a:t> </a:t>
            </a:r>
            <a:r>
              <a:rPr sz="2100" u="heavy" spc="50" dirty="0">
                <a:solidFill>
                  <a:srgbClr val="ED2137"/>
                </a:solidFill>
                <a:uFill>
                  <a:solidFill>
                    <a:srgbClr val="ED2137"/>
                  </a:solidFill>
                </a:uFill>
                <a:latin typeface="Trebuchet MS"/>
                <a:cs typeface="Trebuchet MS"/>
                <a:hlinkClick r:id="rId3"/>
              </a:rPr>
              <a:t>API</a:t>
            </a:r>
            <a:r>
              <a:rPr sz="2100" u="heavy" spc="-40" dirty="0">
                <a:solidFill>
                  <a:srgbClr val="ED2137"/>
                </a:solidFill>
                <a:uFill>
                  <a:solidFill>
                    <a:srgbClr val="ED2137"/>
                  </a:solidFill>
                </a:uFill>
                <a:latin typeface="Trebuchet MS"/>
                <a:cs typeface="Trebuchet MS"/>
                <a:hlinkClick r:id="rId3"/>
              </a:rPr>
              <a:t> </a:t>
            </a:r>
            <a:r>
              <a:rPr sz="2100" u="heavy" spc="-10" dirty="0">
                <a:solidFill>
                  <a:srgbClr val="ED2137"/>
                </a:solidFill>
                <a:uFill>
                  <a:solidFill>
                    <a:srgbClr val="ED2137"/>
                  </a:solidFill>
                </a:uFill>
                <a:latin typeface="Trebuchet MS"/>
                <a:cs typeface="Trebuchet MS"/>
                <a:hlinkClick r:id="rId3"/>
              </a:rPr>
              <a:t>référence</a:t>
            </a:r>
            <a:r>
              <a:rPr sz="2100" spc="-10" dirty="0">
                <a:solidFill>
                  <a:srgbClr val="ED2137"/>
                </a:solidFill>
                <a:latin typeface="Trebuchet MS"/>
                <a:cs typeface="Trebuchet MS"/>
              </a:rPr>
              <a:t> </a:t>
            </a:r>
            <a:r>
              <a:rPr sz="2100" u="heavy" spc="60" dirty="0">
                <a:solidFill>
                  <a:srgbClr val="ED2137"/>
                </a:solidFill>
                <a:uFill>
                  <a:solidFill>
                    <a:srgbClr val="ED2137"/>
                  </a:solidFill>
                </a:uFill>
                <a:latin typeface="Trebuchet MS"/>
                <a:cs typeface="Trebuchet MS"/>
                <a:hlinkClick r:id="rId4"/>
              </a:rPr>
              <a:t>Kubernetes</a:t>
            </a:r>
            <a:r>
              <a:rPr sz="2100" u="heavy" spc="-45" dirty="0">
                <a:solidFill>
                  <a:srgbClr val="ED2137"/>
                </a:solidFill>
                <a:uFill>
                  <a:solidFill>
                    <a:srgbClr val="ED2137"/>
                  </a:solidFill>
                </a:uFill>
                <a:latin typeface="Trebuchet MS"/>
                <a:cs typeface="Trebuchet MS"/>
                <a:hlinkClick r:id="rId4"/>
              </a:rPr>
              <a:t> </a:t>
            </a:r>
            <a:r>
              <a:rPr sz="2100" u="heavy" dirty="0">
                <a:solidFill>
                  <a:srgbClr val="ED2137"/>
                </a:solidFill>
                <a:uFill>
                  <a:solidFill>
                    <a:srgbClr val="ED2137"/>
                  </a:solidFill>
                </a:uFill>
                <a:latin typeface="Trebuchet MS"/>
                <a:cs typeface="Trebuchet MS"/>
                <a:hlinkClick r:id="rId4"/>
              </a:rPr>
              <a:t>v1.29</a:t>
            </a:r>
            <a:r>
              <a:rPr sz="2100" u="heavy" spc="-40" dirty="0">
                <a:solidFill>
                  <a:srgbClr val="ED2137"/>
                </a:solidFill>
                <a:uFill>
                  <a:solidFill>
                    <a:srgbClr val="ED2137"/>
                  </a:solidFill>
                </a:uFill>
                <a:latin typeface="Trebuchet MS"/>
                <a:cs typeface="Trebuchet MS"/>
                <a:hlinkClick r:id="rId4"/>
              </a:rPr>
              <a:t> </a:t>
            </a:r>
            <a:r>
              <a:rPr sz="2100" u="heavy" spc="50" dirty="0">
                <a:solidFill>
                  <a:srgbClr val="ED2137"/>
                </a:solidFill>
                <a:uFill>
                  <a:solidFill>
                    <a:srgbClr val="ED2137"/>
                  </a:solidFill>
                </a:uFill>
                <a:latin typeface="Trebuchet MS"/>
                <a:cs typeface="Trebuchet MS"/>
                <a:hlinkClick r:id="rId4"/>
              </a:rPr>
              <a:t>API</a:t>
            </a:r>
            <a:r>
              <a:rPr sz="2100" u="heavy" spc="-40" dirty="0">
                <a:solidFill>
                  <a:srgbClr val="ED2137"/>
                </a:solidFill>
                <a:uFill>
                  <a:solidFill>
                    <a:srgbClr val="ED2137"/>
                  </a:solidFill>
                </a:uFill>
                <a:latin typeface="Trebuchet MS"/>
                <a:cs typeface="Trebuchet MS"/>
                <a:hlinkClick r:id="rId4"/>
              </a:rPr>
              <a:t> </a:t>
            </a:r>
            <a:r>
              <a:rPr sz="2100" u="heavy" spc="-10" dirty="0">
                <a:solidFill>
                  <a:srgbClr val="ED2137"/>
                </a:solidFill>
                <a:uFill>
                  <a:solidFill>
                    <a:srgbClr val="ED2137"/>
                  </a:solidFill>
                </a:uFill>
                <a:latin typeface="Trebuchet MS"/>
                <a:cs typeface="Trebuchet MS"/>
                <a:hlinkClick r:id="rId4"/>
              </a:rPr>
              <a:t>référence</a:t>
            </a:r>
            <a:r>
              <a:rPr sz="2100" spc="-10" dirty="0">
                <a:solidFill>
                  <a:srgbClr val="ED2137"/>
                </a:solidFill>
                <a:latin typeface="Trebuchet MS"/>
                <a:cs typeface="Trebuchet MS"/>
              </a:rPr>
              <a:t> </a:t>
            </a:r>
            <a:r>
              <a:rPr sz="2100" u="heavy" spc="60" dirty="0">
                <a:solidFill>
                  <a:srgbClr val="ED2137"/>
                </a:solidFill>
                <a:uFill>
                  <a:solidFill>
                    <a:srgbClr val="ED2137"/>
                  </a:solidFill>
                </a:uFill>
                <a:latin typeface="Trebuchet MS"/>
                <a:cs typeface="Trebuchet MS"/>
                <a:hlinkClick r:id="rId5"/>
              </a:rPr>
              <a:t>Kubernetes</a:t>
            </a:r>
            <a:r>
              <a:rPr sz="2100" u="heavy" spc="-45" dirty="0">
                <a:solidFill>
                  <a:srgbClr val="ED2137"/>
                </a:solidFill>
                <a:uFill>
                  <a:solidFill>
                    <a:srgbClr val="ED2137"/>
                  </a:solidFill>
                </a:uFill>
                <a:latin typeface="Trebuchet MS"/>
                <a:cs typeface="Trebuchet MS"/>
                <a:hlinkClick r:id="rId5"/>
              </a:rPr>
              <a:t> </a:t>
            </a:r>
            <a:r>
              <a:rPr sz="2100" u="heavy" dirty="0">
                <a:solidFill>
                  <a:srgbClr val="ED2137"/>
                </a:solidFill>
                <a:uFill>
                  <a:solidFill>
                    <a:srgbClr val="ED2137"/>
                  </a:solidFill>
                </a:uFill>
                <a:latin typeface="Trebuchet MS"/>
                <a:cs typeface="Trebuchet MS"/>
                <a:hlinkClick r:id="rId5"/>
              </a:rPr>
              <a:t>v1.28</a:t>
            </a:r>
            <a:r>
              <a:rPr sz="2100" u="heavy" spc="-40" dirty="0">
                <a:solidFill>
                  <a:srgbClr val="ED2137"/>
                </a:solidFill>
                <a:uFill>
                  <a:solidFill>
                    <a:srgbClr val="ED2137"/>
                  </a:solidFill>
                </a:uFill>
                <a:latin typeface="Trebuchet MS"/>
                <a:cs typeface="Trebuchet MS"/>
                <a:hlinkClick r:id="rId5"/>
              </a:rPr>
              <a:t> </a:t>
            </a:r>
            <a:r>
              <a:rPr sz="2100" u="heavy" spc="50" dirty="0">
                <a:solidFill>
                  <a:srgbClr val="ED2137"/>
                </a:solidFill>
                <a:uFill>
                  <a:solidFill>
                    <a:srgbClr val="ED2137"/>
                  </a:solidFill>
                </a:uFill>
                <a:latin typeface="Trebuchet MS"/>
                <a:cs typeface="Trebuchet MS"/>
                <a:hlinkClick r:id="rId5"/>
              </a:rPr>
              <a:t>API</a:t>
            </a:r>
            <a:r>
              <a:rPr sz="2100" u="heavy" spc="-40" dirty="0">
                <a:solidFill>
                  <a:srgbClr val="ED2137"/>
                </a:solidFill>
                <a:uFill>
                  <a:solidFill>
                    <a:srgbClr val="ED2137"/>
                  </a:solidFill>
                </a:uFill>
                <a:latin typeface="Trebuchet MS"/>
                <a:cs typeface="Trebuchet MS"/>
                <a:hlinkClick r:id="rId5"/>
              </a:rPr>
              <a:t> </a:t>
            </a:r>
            <a:r>
              <a:rPr sz="2100" u="heavy" spc="-10" dirty="0">
                <a:solidFill>
                  <a:srgbClr val="ED2137"/>
                </a:solidFill>
                <a:uFill>
                  <a:solidFill>
                    <a:srgbClr val="ED2137"/>
                  </a:solidFill>
                </a:uFill>
                <a:latin typeface="Trebuchet MS"/>
                <a:cs typeface="Trebuchet MS"/>
                <a:hlinkClick r:id="rId5"/>
              </a:rPr>
              <a:t>référence</a:t>
            </a:r>
            <a:endParaRPr sz="21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API</a:t>
            </a:r>
            <a:r>
              <a:rPr spc="-85" dirty="0"/>
              <a:t> </a:t>
            </a:r>
            <a:r>
              <a:rPr spc="-35" dirty="0"/>
              <a:t>ÉVOLUTIONS</a:t>
            </a:r>
            <a:r>
              <a:rPr spc="-85" dirty="0"/>
              <a:t> </a:t>
            </a:r>
            <a:r>
              <a:rPr spc="85" dirty="0"/>
              <a:t>ET</a:t>
            </a:r>
            <a:r>
              <a:rPr spc="-80" dirty="0"/>
              <a:t> </a:t>
            </a:r>
            <a:r>
              <a:rPr spc="-60" dirty="0"/>
              <a:t>ASSOCIÉ</a:t>
            </a:r>
            <a:r>
              <a:rPr spc="-85" dirty="0"/>
              <a:t> </a:t>
            </a:r>
            <a:r>
              <a:rPr spc="-10" dirty="0"/>
              <a:t>VERSIONS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49" y="2181224"/>
            <a:ext cx="95250" cy="95249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4972917" y="2344102"/>
            <a:ext cx="18415" cy="26670"/>
          </a:xfrm>
          <a:custGeom>
            <a:avLst/>
            <a:gdLst/>
            <a:ahLst/>
            <a:cxnLst/>
            <a:rect l="l" t="t" r="r" b="b"/>
            <a:pathLst>
              <a:path w="18414" h="26669">
                <a:moveTo>
                  <a:pt x="18181" y="26669"/>
                </a:moveTo>
                <a:lnTo>
                  <a:pt x="0" y="26669"/>
                </a:lnTo>
                <a:lnTo>
                  <a:pt x="0" y="0"/>
                </a:lnTo>
                <a:lnTo>
                  <a:pt x="18181" y="0"/>
                </a:lnTo>
                <a:lnTo>
                  <a:pt x="18181" y="26669"/>
                </a:lnTo>
                <a:close/>
              </a:path>
            </a:pathLst>
          </a:custGeom>
          <a:solidFill>
            <a:srgbClr val="ED21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796924" y="1461293"/>
            <a:ext cx="6414770" cy="9290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500" spc="1595" dirty="0">
                <a:solidFill>
                  <a:srgbClr val="333333"/>
                </a:solidFill>
                <a:latin typeface="Cambria"/>
                <a:cs typeface="Cambria"/>
              </a:rPr>
              <a:t>ℹ</a:t>
            </a:r>
            <a:r>
              <a:rPr sz="2500" spc="40" dirty="0">
                <a:solidFill>
                  <a:srgbClr val="333333"/>
                </a:solidFill>
                <a:latin typeface="Cambria"/>
                <a:cs typeface="Cambria"/>
              </a:rPr>
              <a:t> </a:t>
            </a:r>
            <a:r>
              <a:rPr sz="2100" spc="-20" dirty="0">
                <a:solidFill>
                  <a:srgbClr val="333333"/>
                </a:solidFill>
                <a:latin typeface="Trebuchet MS"/>
                <a:cs typeface="Trebuchet MS"/>
              </a:rPr>
              <a:t>Si</a:t>
            </a:r>
            <a:r>
              <a:rPr sz="2100" spc="-4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85" dirty="0">
                <a:solidFill>
                  <a:srgbClr val="333333"/>
                </a:solidFill>
                <a:latin typeface="Trebuchet MS"/>
                <a:cs typeface="Trebuchet MS"/>
              </a:rPr>
              <a:t>toi</a:t>
            </a:r>
            <a:r>
              <a:rPr sz="2100" spc="-4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sont</a:t>
            </a:r>
            <a:r>
              <a:rPr sz="2100" spc="-4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intéressé</a:t>
            </a:r>
            <a:r>
              <a:rPr sz="2100" spc="-4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333333"/>
                </a:solidFill>
                <a:latin typeface="Trebuchet MS"/>
                <a:cs typeface="Trebuchet MS"/>
              </a:rPr>
              <a:t>dans</a:t>
            </a:r>
            <a:r>
              <a:rPr sz="2100" spc="-4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0" dirty="0">
                <a:solidFill>
                  <a:srgbClr val="333333"/>
                </a:solidFill>
                <a:latin typeface="Trebuchet MS"/>
                <a:cs typeface="Trebuchet MS"/>
              </a:rPr>
              <a:t>API</a:t>
            </a:r>
            <a:r>
              <a:rPr sz="2100" spc="-4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55" dirty="0">
                <a:solidFill>
                  <a:srgbClr val="333333"/>
                </a:solidFill>
                <a:latin typeface="Trebuchet MS"/>
                <a:cs typeface="Trebuchet MS"/>
              </a:rPr>
              <a:t>versionnage</a:t>
            </a:r>
            <a:r>
              <a:rPr sz="2100" spc="-45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2100" spc="-10" dirty="0">
                <a:solidFill>
                  <a:srgbClr val="333333"/>
                </a:solidFill>
                <a:latin typeface="Trebuchet MS"/>
                <a:cs typeface="Trebuchet MS"/>
              </a:rPr>
              <a:t>stratégies :</a:t>
            </a:r>
            <a:endParaRPr sz="2100">
              <a:latin typeface="Trebuchet MS"/>
              <a:cs typeface="Trebuchet MS"/>
            </a:endParaRPr>
          </a:p>
          <a:p>
            <a:pPr marL="393065">
              <a:lnSpc>
                <a:spcPct val="100000"/>
              </a:lnSpc>
              <a:spcBef>
                <a:spcPts val="1600"/>
              </a:spcBef>
            </a:pPr>
            <a:r>
              <a:rPr sz="2100" u="heavy" spc="60" dirty="0">
                <a:solidFill>
                  <a:srgbClr val="ED2137"/>
                </a:solidFill>
                <a:uFill>
                  <a:solidFill>
                    <a:srgbClr val="ED2137"/>
                  </a:solidFill>
                </a:uFill>
                <a:latin typeface="Trebuchet MS"/>
                <a:cs typeface="Trebuchet MS"/>
                <a:hlinkClick r:id="rId3"/>
              </a:rPr>
              <a:t>Kubernetes</a:t>
            </a:r>
            <a:r>
              <a:rPr sz="2100" u="heavy" spc="195" dirty="0">
                <a:solidFill>
                  <a:srgbClr val="ED2137"/>
                </a:solidFill>
                <a:uFill>
                  <a:solidFill>
                    <a:srgbClr val="ED2137"/>
                  </a:solidFill>
                </a:uFill>
                <a:latin typeface="Trebuchet MS"/>
                <a:cs typeface="Trebuchet MS"/>
                <a:hlinkClick r:id="rId3"/>
              </a:rPr>
              <a:t> </a:t>
            </a:r>
            <a:r>
              <a:rPr sz="2100" u="heavy" dirty="0">
                <a:solidFill>
                  <a:srgbClr val="ED2137"/>
                </a:solidFill>
                <a:uFill>
                  <a:solidFill>
                    <a:srgbClr val="ED2137"/>
                  </a:solidFill>
                </a:uFill>
                <a:latin typeface="Trebuchet MS"/>
                <a:cs typeface="Trebuchet MS"/>
                <a:hlinkClick r:id="rId3"/>
              </a:rPr>
              <a:t>Désapprobation</a:t>
            </a:r>
            <a:r>
              <a:rPr sz="2100" u="heavy" spc="195" dirty="0">
                <a:solidFill>
                  <a:srgbClr val="ED2137"/>
                </a:solidFill>
                <a:uFill>
                  <a:solidFill>
                    <a:srgbClr val="ED2137"/>
                  </a:solidFill>
                </a:uFill>
                <a:latin typeface="Trebuchet MS"/>
                <a:cs typeface="Trebuchet MS"/>
                <a:hlinkClick r:id="rId3"/>
              </a:rPr>
              <a:t> </a:t>
            </a:r>
            <a:r>
              <a:rPr sz="2100" u="heavy" spc="-10" dirty="0">
                <a:solidFill>
                  <a:srgbClr val="ED2137"/>
                </a:solidFill>
                <a:uFill>
                  <a:solidFill>
                    <a:srgbClr val="ED2137"/>
                  </a:solidFill>
                </a:uFill>
                <a:latin typeface="Trebuchet MS"/>
                <a:cs typeface="Trebuchet MS"/>
                <a:hlinkClick r:id="rId3"/>
              </a:rPr>
              <a:t>Politique</a:t>
            </a:r>
            <a:r>
              <a:rPr sz="2100" spc="-10" dirty="0">
                <a:solidFill>
                  <a:srgbClr val="ED2137"/>
                </a:solidFill>
                <a:latin typeface="Trebuchet MS"/>
                <a:cs typeface="Trebuchet MS"/>
                <a:hlinkClick r:id="rId3"/>
              </a:rPr>
              <a:t>​</a:t>
            </a:r>
            <a:endParaRPr sz="21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2903126"/>
              </p:ext>
            </p:extLst>
          </p:nvPr>
        </p:nvGraphicFramePr>
        <p:xfrm>
          <a:off x="809624" y="1557337"/>
          <a:ext cx="12201524" cy="60820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38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138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75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09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2226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34010">
                <a:tc gridSpan="5">
                  <a:txBody>
                    <a:bodyPr/>
                    <a:lstStyle/>
                    <a:p>
                      <a:pPr marL="400050">
                        <a:lnSpc>
                          <a:spcPts val="1895"/>
                        </a:lnSpc>
                        <a:spcBef>
                          <a:spcPts val="635"/>
                        </a:spcBef>
                      </a:pPr>
                      <a:r>
                        <a:rPr sz="1650" spc="245" dirty="0">
                          <a:latin typeface="Tahoma"/>
                          <a:cs typeface="Tahoma"/>
                        </a:rPr>
                        <a:t>kubectl</a:t>
                      </a:r>
                      <a:r>
                        <a:rPr sz="1650" spc="47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650" spc="235" dirty="0">
                          <a:latin typeface="Tahoma"/>
                          <a:cs typeface="Tahoma"/>
                        </a:rPr>
                        <a:t>ressources </a:t>
                      </a:r>
                      <a:endParaRPr sz="1650" dirty="0">
                        <a:latin typeface="Tahoma"/>
                        <a:cs typeface="Tahoma"/>
                      </a:endParaRPr>
                    </a:p>
                  </a:txBody>
                  <a:tcPr marL="0" marR="0" marT="80645" marB="0">
                    <a:lnL w="9525">
                      <a:solidFill>
                        <a:srgbClr val="ED2137"/>
                      </a:solidFill>
                      <a:prstDash val="solid"/>
                    </a:lnL>
                    <a:lnR w="9525">
                      <a:solidFill>
                        <a:srgbClr val="D9D9D9"/>
                      </a:solidFill>
                      <a:prstDash val="solid"/>
                    </a:lnR>
                    <a:lnT w="9525">
                      <a:solidFill>
                        <a:srgbClr val="D9D9D9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0665">
                <a:tc>
                  <a:txBody>
                    <a:bodyPr/>
                    <a:lstStyle/>
                    <a:p>
                      <a:pPr marL="147320">
                        <a:lnSpc>
                          <a:spcPts val="1800"/>
                        </a:lnSpc>
                      </a:pPr>
                      <a:r>
                        <a:rPr sz="1650" spc="-20" dirty="0">
                          <a:latin typeface="Tahoma"/>
                          <a:cs typeface="Tahoma"/>
                        </a:rPr>
                        <a:t>NOM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L w="9525">
                      <a:solidFill>
                        <a:srgbClr val="ED2137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62865">
                        <a:lnSpc>
                          <a:spcPts val="1800"/>
                        </a:lnSpc>
                      </a:pPr>
                      <a:r>
                        <a:rPr sz="1650" spc="-10" dirty="0">
                          <a:latin typeface="Tahoma"/>
                          <a:cs typeface="Tahoma"/>
                        </a:rPr>
                        <a:t>PRÉNOMS ABRÉGÉS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89230">
                        <a:lnSpc>
                          <a:spcPts val="1800"/>
                        </a:lnSpc>
                      </a:pPr>
                      <a:r>
                        <a:rPr sz="1650" spc="50" dirty="0">
                          <a:latin typeface="Tahoma"/>
                          <a:cs typeface="Tahoma"/>
                        </a:rPr>
                        <a:t>VERSION DE L'API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2865">
                        <a:lnSpc>
                          <a:spcPts val="1800"/>
                        </a:lnSpc>
                      </a:pPr>
                      <a:r>
                        <a:rPr sz="1650" spc="-10" dirty="0">
                          <a:latin typeface="Tahoma"/>
                          <a:cs typeface="Tahoma"/>
                        </a:rPr>
                        <a:t>ESPACE DE NOMS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25730">
                        <a:lnSpc>
                          <a:spcPts val="1800"/>
                        </a:lnSpc>
                      </a:pPr>
                      <a:r>
                        <a:rPr sz="1650" spc="-20" dirty="0">
                          <a:latin typeface="Tahoma"/>
                          <a:cs typeface="Tahoma"/>
                        </a:rPr>
                        <a:t>GENTIL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R w="9525">
                      <a:solidFill>
                        <a:srgbClr val="D9D9D9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7490">
                <a:tc>
                  <a:txBody>
                    <a:bodyPr/>
                    <a:lstStyle/>
                    <a:p>
                      <a:pPr marL="147320">
                        <a:lnSpc>
                          <a:spcPts val="1775"/>
                        </a:lnSpc>
                      </a:pPr>
                      <a:r>
                        <a:rPr sz="1650" spc="145" dirty="0">
                          <a:latin typeface="Tahoma"/>
                          <a:cs typeface="Tahoma"/>
                        </a:rPr>
                        <a:t>configmaps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L w="9525">
                      <a:solidFill>
                        <a:srgbClr val="ED2137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62865">
                        <a:lnSpc>
                          <a:spcPts val="1775"/>
                        </a:lnSpc>
                      </a:pPr>
                      <a:r>
                        <a:rPr sz="1650" spc="-25" dirty="0">
                          <a:latin typeface="Tahoma"/>
                          <a:cs typeface="Tahoma"/>
                        </a:rPr>
                        <a:t>cm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89230">
                        <a:lnSpc>
                          <a:spcPts val="1775"/>
                        </a:lnSpc>
                      </a:pPr>
                      <a:r>
                        <a:rPr sz="1650" spc="100" dirty="0">
                          <a:latin typeface="Tahoma"/>
                          <a:cs typeface="Tahoma"/>
                        </a:rPr>
                        <a:t>v1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2865">
                        <a:lnSpc>
                          <a:spcPts val="1775"/>
                        </a:lnSpc>
                      </a:pPr>
                      <a:r>
                        <a:rPr sz="1650" spc="235" dirty="0">
                          <a:latin typeface="Tahoma"/>
                          <a:cs typeface="Tahoma"/>
                        </a:rPr>
                        <a:t>vrai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25730">
                        <a:lnSpc>
                          <a:spcPts val="1775"/>
                        </a:lnSpc>
                      </a:pPr>
                      <a:r>
                        <a:rPr sz="1650" spc="125" dirty="0">
                          <a:latin typeface="Tahoma"/>
                          <a:cs typeface="Tahoma"/>
                        </a:rPr>
                        <a:t>ConfigMap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R w="9525">
                      <a:solidFill>
                        <a:srgbClr val="D9D9D9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7490">
                <a:tc>
                  <a:txBody>
                    <a:bodyPr/>
                    <a:lstStyle/>
                    <a:p>
                      <a:pPr marL="147320">
                        <a:lnSpc>
                          <a:spcPts val="1775"/>
                        </a:lnSpc>
                      </a:pPr>
                      <a:r>
                        <a:rPr sz="1650" spc="185" dirty="0">
                          <a:latin typeface="Tahoma"/>
                          <a:cs typeface="Tahoma"/>
                        </a:rPr>
                        <a:t>points d'extrémité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L w="9525">
                      <a:solidFill>
                        <a:srgbClr val="ED2137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62865">
                        <a:lnSpc>
                          <a:spcPts val="1775"/>
                        </a:lnSpc>
                      </a:pPr>
                      <a:r>
                        <a:rPr sz="1650" spc="70" dirty="0">
                          <a:latin typeface="Tahoma"/>
                          <a:cs typeface="Tahoma"/>
                        </a:rPr>
                        <a:t>épisode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89230">
                        <a:lnSpc>
                          <a:spcPts val="1775"/>
                        </a:lnSpc>
                      </a:pPr>
                      <a:r>
                        <a:rPr sz="1650" spc="100" dirty="0">
                          <a:latin typeface="Tahoma"/>
                          <a:cs typeface="Tahoma"/>
                        </a:rPr>
                        <a:t>v1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2865">
                        <a:lnSpc>
                          <a:spcPts val="1775"/>
                        </a:lnSpc>
                      </a:pPr>
                      <a:r>
                        <a:rPr sz="1650" spc="235" dirty="0">
                          <a:latin typeface="Tahoma"/>
                          <a:cs typeface="Tahoma"/>
                        </a:rPr>
                        <a:t>vrai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25730">
                        <a:lnSpc>
                          <a:spcPts val="1775"/>
                        </a:lnSpc>
                      </a:pPr>
                      <a:r>
                        <a:rPr sz="1650" spc="180" dirty="0">
                          <a:latin typeface="Tahoma"/>
                          <a:cs typeface="Tahoma"/>
                        </a:rPr>
                        <a:t>Points d'extrémité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R w="9525">
                      <a:solidFill>
                        <a:srgbClr val="D9D9D9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7490">
                <a:tc>
                  <a:txBody>
                    <a:bodyPr/>
                    <a:lstStyle/>
                    <a:p>
                      <a:pPr marL="147320">
                        <a:lnSpc>
                          <a:spcPts val="1775"/>
                        </a:lnSpc>
                      </a:pPr>
                      <a:r>
                        <a:rPr sz="1650" spc="254" dirty="0">
                          <a:latin typeface="Tahoma"/>
                          <a:cs typeface="Tahoma"/>
                        </a:rPr>
                        <a:t>plages limites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L w="9525">
                      <a:solidFill>
                        <a:srgbClr val="ED2137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62865">
                        <a:lnSpc>
                          <a:spcPts val="1775"/>
                        </a:lnSpc>
                      </a:pPr>
                      <a:r>
                        <a:rPr sz="1650" spc="340" dirty="0">
                          <a:latin typeface="Tahoma"/>
                          <a:cs typeface="Tahoma"/>
                        </a:rPr>
                        <a:t>limites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89230">
                        <a:lnSpc>
                          <a:spcPts val="1775"/>
                        </a:lnSpc>
                      </a:pPr>
                      <a:r>
                        <a:rPr sz="1650" spc="100" dirty="0">
                          <a:latin typeface="Tahoma"/>
                          <a:cs typeface="Tahoma"/>
                        </a:rPr>
                        <a:t>v1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2865">
                        <a:lnSpc>
                          <a:spcPts val="1775"/>
                        </a:lnSpc>
                      </a:pPr>
                      <a:r>
                        <a:rPr sz="1650" spc="235" dirty="0">
                          <a:latin typeface="Tahoma"/>
                          <a:cs typeface="Tahoma"/>
                        </a:rPr>
                        <a:t>vrai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25730">
                        <a:lnSpc>
                          <a:spcPts val="1775"/>
                        </a:lnSpc>
                      </a:pPr>
                      <a:r>
                        <a:rPr sz="1650" spc="165" dirty="0">
                          <a:latin typeface="Tahoma"/>
                          <a:cs typeface="Tahoma"/>
                        </a:rPr>
                        <a:t>LimitRange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R w="9525">
                      <a:solidFill>
                        <a:srgbClr val="D9D9D9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7490">
                <a:tc>
                  <a:txBody>
                    <a:bodyPr/>
                    <a:lstStyle/>
                    <a:p>
                      <a:pPr marL="147320">
                        <a:lnSpc>
                          <a:spcPts val="1775"/>
                        </a:lnSpc>
                      </a:pPr>
                      <a:r>
                        <a:rPr sz="1650" spc="85" dirty="0">
                          <a:latin typeface="Tahoma"/>
                          <a:cs typeface="Tahoma"/>
                        </a:rPr>
                        <a:t>espaces de noms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L w="9525">
                      <a:solidFill>
                        <a:srgbClr val="ED2137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62865">
                        <a:lnSpc>
                          <a:spcPts val="1775"/>
                        </a:lnSpc>
                      </a:pPr>
                      <a:r>
                        <a:rPr sz="1650" spc="130" dirty="0">
                          <a:latin typeface="Tahoma"/>
                          <a:cs typeface="Tahoma"/>
                        </a:rPr>
                        <a:t>ns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89230">
                        <a:lnSpc>
                          <a:spcPts val="1775"/>
                        </a:lnSpc>
                      </a:pPr>
                      <a:r>
                        <a:rPr sz="1650" spc="100" dirty="0">
                          <a:latin typeface="Tahoma"/>
                          <a:cs typeface="Tahoma"/>
                        </a:rPr>
                        <a:t>v1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2865">
                        <a:lnSpc>
                          <a:spcPts val="1775"/>
                        </a:lnSpc>
                      </a:pPr>
                      <a:r>
                        <a:rPr sz="1650" spc="305" dirty="0">
                          <a:latin typeface="Tahoma"/>
                          <a:cs typeface="Tahoma"/>
                        </a:rPr>
                        <a:t>FAUX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25730">
                        <a:lnSpc>
                          <a:spcPts val="1775"/>
                        </a:lnSpc>
                      </a:pPr>
                      <a:r>
                        <a:rPr sz="1650" spc="50" dirty="0">
                          <a:latin typeface="Tahoma"/>
                          <a:cs typeface="Tahoma"/>
                        </a:rPr>
                        <a:t>Espace de noms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R w="9525">
                      <a:solidFill>
                        <a:srgbClr val="D9D9D9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7490">
                <a:tc>
                  <a:txBody>
                    <a:bodyPr/>
                    <a:lstStyle/>
                    <a:p>
                      <a:pPr marL="147320">
                        <a:lnSpc>
                          <a:spcPts val="1775"/>
                        </a:lnSpc>
                      </a:pPr>
                      <a:r>
                        <a:rPr sz="1650" spc="110" dirty="0">
                          <a:latin typeface="Tahoma"/>
                          <a:cs typeface="Tahoma"/>
                        </a:rPr>
                        <a:t>nœuds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L w="9525">
                      <a:solidFill>
                        <a:srgbClr val="ED2137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62865">
                        <a:lnSpc>
                          <a:spcPts val="1775"/>
                        </a:lnSpc>
                      </a:pPr>
                      <a:r>
                        <a:rPr sz="1650" spc="45" dirty="0">
                          <a:latin typeface="Tahoma"/>
                          <a:cs typeface="Tahoma"/>
                        </a:rPr>
                        <a:t>Non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89230">
                        <a:lnSpc>
                          <a:spcPts val="1775"/>
                        </a:lnSpc>
                      </a:pPr>
                      <a:r>
                        <a:rPr sz="1650" spc="100" dirty="0">
                          <a:latin typeface="Tahoma"/>
                          <a:cs typeface="Tahoma"/>
                        </a:rPr>
                        <a:t>v1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2865">
                        <a:lnSpc>
                          <a:spcPts val="1775"/>
                        </a:lnSpc>
                      </a:pPr>
                      <a:r>
                        <a:rPr sz="1650" spc="305" dirty="0">
                          <a:latin typeface="Tahoma"/>
                          <a:cs typeface="Tahoma"/>
                        </a:rPr>
                        <a:t>FAUX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25730">
                        <a:lnSpc>
                          <a:spcPts val="1775"/>
                        </a:lnSpc>
                      </a:pPr>
                      <a:r>
                        <a:rPr sz="1650" spc="-20" dirty="0">
                          <a:latin typeface="Tahoma"/>
                          <a:cs typeface="Tahoma"/>
                        </a:rPr>
                        <a:t>Nœud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R w="9525">
                      <a:solidFill>
                        <a:srgbClr val="D9D9D9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7490">
                <a:tc>
                  <a:txBody>
                    <a:bodyPr/>
                    <a:lstStyle/>
                    <a:p>
                      <a:pPr marL="147320">
                        <a:lnSpc>
                          <a:spcPts val="1775"/>
                        </a:lnSpc>
                      </a:pPr>
                      <a:r>
                        <a:rPr sz="1650" spc="210" dirty="0">
                          <a:latin typeface="Tahoma"/>
                          <a:cs typeface="Tahoma"/>
                        </a:rPr>
                        <a:t>réclamations de volume persistantes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L w="9525">
                      <a:solidFill>
                        <a:srgbClr val="ED2137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62865">
                        <a:lnSpc>
                          <a:spcPts val="1775"/>
                        </a:lnSpc>
                      </a:pPr>
                      <a:r>
                        <a:rPr sz="1650" spc="130" dirty="0">
                          <a:latin typeface="Tahoma"/>
                          <a:cs typeface="Tahoma"/>
                        </a:rPr>
                        <a:t>PVC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89230">
                        <a:lnSpc>
                          <a:spcPts val="1775"/>
                        </a:lnSpc>
                      </a:pPr>
                      <a:r>
                        <a:rPr sz="1650" spc="100" dirty="0">
                          <a:latin typeface="Tahoma"/>
                          <a:cs typeface="Tahoma"/>
                        </a:rPr>
                        <a:t>v1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2865">
                        <a:lnSpc>
                          <a:spcPts val="1775"/>
                        </a:lnSpc>
                      </a:pPr>
                      <a:r>
                        <a:rPr sz="1650" spc="235" dirty="0">
                          <a:latin typeface="Tahoma"/>
                          <a:cs typeface="Tahoma"/>
                        </a:rPr>
                        <a:t>vrai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25730">
                        <a:lnSpc>
                          <a:spcPts val="1775"/>
                        </a:lnSpc>
                      </a:pPr>
                      <a:r>
                        <a:rPr sz="1650" spc="190" dirty="0">
                          <a:latin typeface="Tahoma"/>
                          <a:cs typeface="Tahoma"/>
                        </a:rPr>
                        <a:t>PersistentVolumeClaim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R w="9525">
                      <a:solidFill>
                        <a:srgbClr val="D9D9D9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37490">
                <a:tc>
                  <a:txBody>
                    <a:bodyPr/>
                    <a:lstStyle/>
                    <a:p>
                      <a:pPr marL="147320">
                        <a:lnSpc>
                          <a:spcPts val="1775"/>
                        </a:lnSpc>
                      </a:pPr>
                      <a:r>
                        <a:rPr sz="1650" spc="204" dirty="0">
                          <a:latin typeface="Tahoma"/>
                          <a:cs typeface="Tahoma"/>
                        </a:rPr>
                        <a:t>volumes persistants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L w="9525">
                      <a:solidFill>
                        <a:srgbClr val="ED2137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62865">
                        <a:lnSpc>
                          <a:spcPts val="1775"/>
                        </a:lnSpc>
                      </a:pPr>
                      <a:r>
                        <a:rPr sz="1650" spc="95" dirty="0">
                          <a:latin typeface="Tahoma"/>
                          <a:cs typeface="Tahoma"/>
                        </a:rPr>
                        <a:t>PV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89230">
                        <a:lnSpc>
                          <a:spcPts val="1775"/>
                        </a:lnSpc>
                      </a:pPr>
                      <a:r>
                        <a:rPr sz="1650" spc="100" dirty="0">
                          <a:latin typeface="Tahoma"/>
                          <a:cs typeface="Tahoma"/>
                        </a:rPr>
                        <a:t>v1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2865">
                        <a:lnSpc>
                          <a:spcPts val="1775"/>
                        </a:lnSpc>
                      </a:pPr>
                      <a:r>
                        <a:rPr sz="1650" spc="305" dirty="0">
                          <a:latin typeface="Tahoma"/>
                          <a:cs typeface="Tahoma"/>
                        </a:rPr>
                        <a:t>FAUX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25730">
                        <a:lnSpc>
                          <a:spcPts val="1775"/>
                        </a:lnSpc>
                      </a:pPr>
                      <a:r>
                        <a:rPr sz="1650" spc="190" dirty="0">
                          <a:latin typeface="Tahoma"/>
                          <a:cs typeface="Tahoma"/>
                        </a:rPr>
                        <a:t>Volume persistant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R w="9525">
                      <a:solidFill>
                        <a:srgbClr val="D9D9D9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37490">
                <a:tc>
                  <a:txBody>
                    <a:bodyPr/>
                    <a:lstStyle/>
                    <a:p>
                      <a:pPr marL="147320">
                        <a:lnSpc>
                          <a:spcPts val="1775"/>
                        </a:lnSpc>
                      </a:pPr>
                      <a:r>
                        <a:rPr sz="1650" spc="100" dirty="0">
                          <a:latin typeface="Tahoma"/>
                          <a:cs typeface="Tahoma"/>
                        </a:rPr>
                        <a:t>capsules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L w="9525">
                      <a:solidFill>
                        <a:srgbClr val="ED2137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62865">
                        <a:lnSpc>
                          <a:spcPts val="1775"/>
                        </a:lnSpc>
                      </a:pPr>
                      <a:r>
                        <a:rPr sz="1650" spc="55" dirty="0">
                          <a:latin typeface="Tahoma"/>
                          <a:cs typeface="Tahoma"/>
                        </a:rPr>
                        <a:t>po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89230">
                        <a:lnSpc>
                          <a:spcPts val="1775"/>
                        </a:lnSpc>
                      </a:pPr>
                      <a:r>
                        <a:rPr sz="1650" spc="100" dirty="0">
                          <a:latin typeface="Tahoma"/>
                          <a:cs typeface="Tahoma"/>
                        </a:rPr>
                        <a:t>v1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2865">
                        <a:lnSpc>
                          <a:spcPts val="1775"/>
                        </a:lnSpc>
                      </a:pPr>
                      <a:r>
                        <a:rPr sz="1650" spc="235" dirty="0">
                          <a:latin typeface="Tahoma"/>
                          <a:cs typeface="Tahoma"/>
                        </a:rPr>
                        <a:t>vrai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25730">
                        <a:lnSpc>
                          <a:spcPts val="1775"/>
                        </a:lnSpc>
                      </a:pPr>
                      <a:r>
                        <a:rPr lang="fr-FR" sz="1650" spc="55" dirty="0">
                          <a:latin typeface="Tahoma"/>
                          <a:cs typeface="Tahoma"/>
                        </a:rPr>
                        <a:t>POD</a:t>
                      </a:r>
                      <a:endParaRPr sz="1650" dirty="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R w="9525">
                      <a:solidFill>
                        <a:srgbClr val="D9D9D9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37490">
                <a:tc>
                  <a:txBody>
                    <a:bodyPr/>
                    <a:lstStyle/>
                    <a:p>
                      <a:pPr marL="147320">
                        <a:lnSpc>
                          <a:spcPts val="1775"/>
                        </a:lnSpc>
                      </a:pPr>
                      <a:r>
                        <a:rPr sz="1650" spc="250" dirty="0">
                          <a:latin typeface="Tahoma"/>
                          <a:cs typeface="Tahoma"/>
                        </a:rPr>
                        <a:t>secrets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L w="9525">
                      <a:solidFill>
                        <a:srgbClr val="ED2137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89230">
                        <a:lnSpc>
                          <a:spcPts val="1775"/>
                        </a:lnSpc>
                      </a:pPr>
                      <a:r>
                        <a:rPr sz="1650" spc="100" dirty="0">
                          <a:latin typeface="Tahoma"/>
                          <a:cs typeface="Tahoma"/>
                        </a:rPr>
                        <a:t>v1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2865">
                        <a:lnSpc>
                          <a:spcPts val="1775"/>
                        </a:lnSpc>
                      </a:pPr>
                      <a:r>
                        <a:rPr sz="1650" spc="235" dirty="0">
                          <a:latin typeface="Tahoma"/>
                          <a:cs typeface="Tahoma"/>
                        </a:rPr>
                        <a:t>vrai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25730">
                        <a:lnSpc>
                          <a:spcPts val="1775"/>
                        </a:lnSpc>
                      </a:pPr>
                      <a:r>
                        <a:rPr sz="1650" spc="215" dirty="0">
                          <a:latin typeface="Tahoma"/>
                          <a:cs typeface="Tahoma"/>
                        </a:rPr>
                        <a:t>Secrète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R w="9525">
                      <a:solidFill>
                        <a:srgbClr val="D9D9D9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37490">
                <a:tc>
                  <a:txBody>
                    <a:bodyPr/>
                    <a:lstStyle/>
                    <a:p>
                      <a:pPr marL="147320">
                        <a:lnSpc>
                          <a:spcPts val="1775"/>
                        </a:lnSpc>
                      </a:pPr>
                      <a:r>
                        <a:rPr sz="1650" spc="254" dirty="0">
                          <a:latin typeface="Tahoma"/>
                          <a:cs typeface="Tahoma"/>
                        </a:rPr>
                        <a:t>services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L w="9525">
                      <a:solidFill>
                        <a:srgbClr val="ED2137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62865">
                        <a:lnSpc>
                          <a:spcPts val="1775"/>
                        </a:lnSpc>
                      </a:pPr>
                      <a:r>
                        <a:rPr sz="1650" spc="190" dirty="0">
                          <a:latin typeface="Tahoma"/>
                          <a:cs typeface="Tahoma"/>
                        </a:rPr>
                        <a:t>service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89230">
                        <a:lnSpc>
                          <a:spcPts val="1775"/>
                        </a:lnSpc>
                      </a:pPr>
                      <a:r>
                        <a:rPr sz="1650" spc="100" dirty="0">
                          <a:latin typeface="Tahoma"/>
                          <a:cs typeface="Tahoma"/>
                        </a:rPr>
                        <a:t>v1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2865">
                        <a:lnSpc>
                          <a:spcPts val="1775"/>
                        </a:lnSpc>
                      </a:pPr>
                      <a:r>
                        <a:rPr sz="1650" spc="235" dirty="0">
                          <a:latin typeface="Tahoma"/>
                          <a:cs typeface="Tahoma"/>
                        </a:rPr>
                        <a:t>vrai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25730">
                        <a:lnSpc>
                          <a:spcPts val="1775"/>
                        </a:lnSpc>
                      </a:pPr>
                      <a:r>
                        <a:rPr sz="1650" spc="235" dirty="0">
                          <a:latin typeface="Tahoma"/>
                          <a:cs typeface="Tahoma"/>
                        </a:rPr>
                        <a:t>Service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R w="9525">
                      <a:solidFill>
                        <a:srgbClr val="D9D9D9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37490">
                <a:tc>
                  <a:txBody>
                    <a:bodyPr/>
                    <a:lstStyle/>
                    <a:p>
                      <a:pPr marL="147320">
                        <a:lnSpc>
                          <a:spcPts val="1775"/>
                        </a:lnSpc>
                      </a:pPr>
                      <a:r>
                        <a:rPr sz="1650" spc="100" dirty="0">
                          <a:latin typeface="Tahoma"/>
                          <a:cs typeface="Tahoma"/>
                        </a:rPr>
                        <a:t>démons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L w="9525">
                      <a:solidFill>
                        <a:srgbClr val="ED2137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62865">
                        <a:lnSpc>
                          <a:spcPts val="1775"/>
                        </a:lnSpc>
                      </a:pPr>
                      <a:r>
                        <a:rPr sz="1650" spc="140" dirty="0">
                          <a:latin typeface="Tahoma"/>
                          <a:cs typeface="Tahoma"/>
                        </a:rPr>
                        <a:t>ds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89230">
                        <a:lnSpc>
                          <a:spcPts val="1775"/>
                        </a:lnSpc>
                      </a:pPr>
                      <a:r>
                        <a:rPr sz="1650" spc="155" dirty="0">
                          <a:latin typeface="Tahoma"/>
                          <a:cs typeface="Tahoma"/>
                        </a:rPr>
                        <a:t>applications/v1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2865">
                        <a:lnSpc>
                          <a:spcPts val="1775"/>
                        </a:lnSpc>
                      </a:pPr>
                      <a:r>
                        <a:rPr sz="1650" spc="235" dirty="0">
                          <a:latin typeface="Tahoma"/>
                          <a:cs typeface="Tahoma"/>
                        </a:rPr>
                        <a:t>vrai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25730">
                        <a:lnSpc>
                          <a:spcPts val="1775"/>
                        </a:lnSpc>
                      </a:pPr>
                      <a:r>
                        <a:rPr sz="1650" spc="45" dirty="0">
                          <a:latin typeface="Tahoma"/>
                          <a:cs typeface="Tahoma"/>
                        </a:rPr>
                        <a:t>DaemonSet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R w="9525">
                      <a:solidFill>
                        <a:srgbClr val="D9D9D9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37490">
                <a:tc>
                  <a:txBody>
                    <a:bodyPr/>
                    <a:lstStyle/>
                    <a:p>
                      <a:pPr marL="147320">
                        <a:lnSpc>
                          <a:spcPts val="1775"/>
                        </a:lnSpc>
                      </a:pPr>
                      <a:r>
                        <a:rPr sz="1650" spc="140" dirty="0">
                          <a:latin typeface="Tahoma"/>
                          <a:cs typeface="Tahoma"/>
                        </a:rPr>
                        <a:t>déploiements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L w="9525">
                      <a:solidFill>
                        <a:srgbClr val="ED2137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62865">
                        <a:lnSpc>
                          <a:spcPts val="1775"/>
                        </a:lnSpc>
                      </a:pPr>
                      <a:r>
                        <a:rPr sz="1650" spc="180" dirty="0">
                          <a:latin typeface="Tahoma"/>
                          <a:cs typeface="Tahoma"/>
                        </a:rPr>
                        <a:t>déployer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89230">
                        <a:lnSpc>
                          <a:spcPts val="1775"/>
                        </a:lnSpc>
                      </a:pPr>
                      <a:r>
                        <a:rPr sz="1650" spc="155" dirty="0">
                          <a:latin typeface="Tahoma"/>
                          <a:cs typeface="Tahoma"/>
                        </a:rPr>
                        <a:t>applications/v1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2865">
                        <a:lnSpc>
                          <a:spcPts val="1775"/>
                        </a:lnSpc>
                      </a:pPr>
                      <a:r>
                        <a:rPr sz="1650" spc="235" dirty="0">
                          <a:latin typeface="Tahoma"/>
                          <a:cs typeface="Tahoma"/>
                        </a:rPr>
                        <a:t>vrai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25730">
                        <a:lnSpc>
                          <a:spcPts val="1775"/>
                        </a:lnSpc>
                      </a:pPr>
                      <a:r>
                        <a:rPr sz="1650" spc="100" dirty="0">
                          <a:latin typeface="Tahoma"/>
                          <a:cs typeface="Tahoma"/>
                        </a:rPr>
                        <a:t>Déploiement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R w="9525">
                      <a:solidFill>
                        <a:srgbClr val="D9D9D9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37490">
                <a:tc>
                  <a:txBody>
                    <a:bodyPr/>
                    <a:lstStyle/>
                    <a:p>
                      <a:pPr marL="147320">
                        <a:lnSpc>
                          <a:spcPts val="1775"/>
                        </a:lnSpc>
                      </a:pPr>
                      <a:r>
                        <a:rPr sz="1650" spc="285" dirty="0">
                          <a:latin typeface="Tahoma"/>
                          <a:cs typeface="Tahoma"/>
                        </a:rPr>
                        <a:t>ensembles de répliques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L w="9525">
                      <a:solidFill>
                        <a:srgbClr val="ED2137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62865">
                        <a:lnSpc>
                          <a:spcPts val="1775"/>
                        </a:lnSpc>
                      </a:pPr>
                      <a:r>
                        <a:rPr sz="1650" spc="295" dirty="0">
                          <a:latin typeface="Tahoma"/>
                          <a:cs typeface="Tahoma"/>
                        </a:rPr>
                        <a:t>rs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89230">
                        <a:lnSpc>
                          <a:spcPts val="1775"/>
                        </a:lnSpc>
                      </a:pPr>
                      <a:r>
                        <a:rPr sz="1650" spc="155" dirty="0">
                          <a:latin typeface="Tahoma"/>
                          <a:cs typeface="Tahoma"/>
                        </a:rPr>
                        <a:t>applications/v1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2865">
                        <a:lnSpc>
                          <a:spcPts val="1775"/>
                        </a:lnSpc>
                      </a:pPr>
                      <a:r>
                        <a:rPr sz="1650" spc="235" dirty="0">
                          <a:latin typeface="Tahoma"/>
                          <a:cs typeface="Tahoma"/>
                        </a:rPr>
                        <a:t>vrai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25730">
                        <a:lnSpc>
                          <a:spcPts val="1775"/>
                        </a:lnSpc>
                      </a:pPr>
                      <a:r>
                        <a:rPr sz="1650" spc="229" dirty="0">
                          <a:latin typeface="Tahoma"/>
                          <a:cs typeface="Tahoma"/>
                        </a:rPr>
                        <a:t>Ensemble de répliques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R w="9525">
                      <a:solidFill>
                        <a:srgbClr val="D9D9D9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37490">
                <a:tc>
                  <a:txBody>
                    <a:bodyPr/>
                    <a:lstStyle/>
                    <a:p>
                      <a:pPr marL="147320">
                        <a:lnSpc>
                          <a:spcPts val="1775"/>
                        </a:lnSpc>
                      </a:pPr>
                      <a:r>
                        <a:rPr sz="1650" spc="290" dirty="0">
                          <a:latin typeface="Tahoma"/>
                          <a:cs typeface="Tahoma"/>
                        </a:rPr>
                        <a:t>ensembles d'état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L w="9525">
                      <a:solidFill>
                        <a:srgbClr val="ED2137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62865">
                        <a:lnSpc>
                          <a:spcPts val="1775"/>
                        </a:lnSpc>
                      </a:pPr>
                      <a:r>
                        <a:rPr sz="1650" spc="290" dirty="0">
                          <a:latin typeface="Tahoma"/>
                          <a:cs typeface="Tahoma"/>
                        </a:rPr>
                        <a:t>sts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89230">
                        <a:lnSpc>
                          <a:spcPts val="1775"/>
                        </a:lnSpc>
                      </a:pPr>
                      <a:r>
                        <a:rPr sz="1650" spc="155" dirty="0">
                          <a:latin typeface="Tahoma"/>
                          <a:cs typeface="Tahoma"/>
                        </a:rPr>
                        <a:t>applications/v1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2865">
                        <a:lnSpc>
                          <a:spcPts val="1775"/>
                        </a:lnSpc>
                      </a:pPr>
                      <a:r>
                        <a:rPr sz="1650" spc="235" dirty="0">
                          <a:latin typeface="Tahoma"/>
                          <a:cs typeface="Tahoma"/>
                        </a:rPr>
                        <a:t>vrai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25730">
                        <a:lnSpc>
                          <a:spcPts val="1775"/>
                        </a:lnSpc>
                      </a:pPr>
                      <a:r>
                        <a:rPr sz="1650" spc="260" dirty="0">
                          <a:latin typeface="Tahoma"/>
                          <a:cs typeface="Tahoma"/>
                        </a:rPr>
                        <a:t>StatefulSet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R w="9525">
                      <a:solidFill>
                        <a:srgbClr val="D9D9D9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37490">
                <a:tc>
                  <a:txBody>
                    <a:bodyPr/>
                    <a:lstStyle/>
                    <a:p>
                      <a:pPr marL="147320">
                        <a:lnSpc>
                          <a:spcPts val="1775"/>
                        </a:lnSpc>
                      </a:pPr>
                      <a:r>
                        <a:rPr sz="1650" spc="229" dirty="0">
                          <a:latin typeface="Tahoma"/>
                          <a:cs typeface="Tahoma"/>
                        </a:rPr>
                        <a:t>horizontalpodautoscalers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L w="9525">
                      <a:solidFill>
                        <a:srgbClr val="ED2137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62865">
                        <a:lnSpc>
                          <a:spcPts val="1775"/>
                        </a:lnSpc>
                      </a:pPr>
                      <a:r>
                        <a:rPr sz="1650" spc="65" dirty="0">
                          <a:latin typeface="Tahoma"/>
                          <a:cs typeface="Tahoma"/>
                        </a:rPr>
                        <a:t>HPA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89230">
                        <a:lnSpc>
                          <a:spcPts val="1775"/>
                        </a:lnSpc>
                      </a:pPr>
                      <a:r>
                        <a:rPr sz="1650" spc="220" dirty="0">
                          <a:latin typeface="Tahoma"/>
                          <a:cs typeface="Tahoma"/>
                        </a:rPr>
                        <a:t>mise à l'échelle automatique/v2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2865">
                        <a:lnSpc>
                          <a:spcPts val="1775"/>
                        </a:lnSpc>
                      </a:pPr>
                      <a:r>
                        <a:rPr sz="1650" spc="235" dirty="0">
                          <a:latin typeface="Tahoma"/>
                          <a:cs typeface="Tahoma"/>
                        </a:rPr>
                        <a:t>vrai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25730">
                        <a:lnSpc>
                          <a:spcPts val="1775"/>
                        </a:lnSpc>
                      </a:pPr>
                      <a:r>
                        <a:rPr sz="1650" spc="210" dirty="0">
                          <a:latin typeface="Tahoma"/>
                          <a:cs typeface="Tahoma"/>
                        </a:rPr>
                        <a:t>HorizontalPodAutoscaler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R w="9525">
                      <a:solidFill>
                        <a:srgbClr val="D9D9D9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37490">
                <a:tc>
                  <a:txBody>
                    <a:bodyPr/>
                    <a:lstStyle/>
                    <a:p>
                      <a:pPr marL="147320">
                        <a:lnSpc>
                          <a:spcPts val="1775"/>
                        </a:lnSpc>
                      </a:pPr>
                      <a:r>
                        <a:rPr sz="1650" spc="204" dirty="0">
                          <a:latin typeface="Tahoma"/>
                          <a:cs typeface="Tahoma"/>
                        </a:rPr>
                        <a:t>tâches cron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L w="9525">
                      <a:solidFill>
                        <a:srgbClr val="ED2137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62865">
                        <a:lnSpc>
                          <a:spcPts val="1775"/>
                        </a:lnSpc>
                      </a:pPr>
                      <a:r>
                        <a:rPr sz="1650" spc="350" dirty="0">
                          <a:latin typeface="Tahoma"/>
                          <a:cs typeface="Tahoma"/>
                        </a:rPr>
                        <a:t>cj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89230">
                        <a:lnSpc>
                          <a:spcPts val="1775"/>
                        </a:lnSpc>
                      </a:pPr>
                      <a:r>
                        <a:rPr sz="1650" spc="180" dirty="0">
                          <a:latin typeface="Tahoma"/>
                          <a:cs typeface="Tahoma"/>
                        </a:rPr>
                        <a:t>lot/v1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2865">
                        <a:lnSpc>
                          <a:spcPts val="1775"/>
                        </a:lnSpc>
                      </a:pPr>
                      <a:r>
                        <a:rPr sz="1650" spc="235" dirty="0">
                          <a:latin typeface="Tahoma"/>
                          <a:cs typeface="Tahoma"/>
                        </a:rPr>
                        <a:t>vrai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25730">
                        <a:lnSpc>
                          <a:spcPts val="1775"/>
                        </a:lnSpc>
                      </a:pPr>
                      <a:r>
                        <a:rPr sz="1650" spc="130" dirty="0">
                          <a:latin typeface="Tahoma"/>
                          <a:cs typeface="Tahoma"/>
                        </a:rPr>
                        <a:t>Tâche planifiée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R w="9525">
                      <a:solidFill>
                        <a:srgbClr val="D9D9D9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37490">
                <a:tc>
                  <a:txBody>
                    <a:bodyPr/>
                    <a:lstStyle/>
                    <a:p>
                      <a:pPr marL="147320">
                        <a:lnSpc>
                          <a:spcPts val="1775"/>
                        </a:lnSpc>
                      </a:pPr>
                      <a:r>
                        <a:rPr sz="1650" spc="210" dirty="0">
                          <a:latin typeface="Tahoma"/>
                          <a:cs typeface="Tahoma"/>
                        </a:rPr>
                        <a:t>emplois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L w="9525">
                      <a:solidFill>
                        <a:srgbClr val="ED2137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89230">
                        <a:lnSpc>
                          <a:spcPts val="1775"/>
                        </a:lnSpc>
                      </a:pPr>
                      <a:r>
                        <a:rPr sz="1650" spc="180" dirty="0">
                          <a:latin typeface="Tahoma"/>
                          <a:cs typeface="Tahoma"/>
                        </a:rPr>
                        <a:t>lot/v1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2865">
                        <a:lnSpc>
                          <a:spcPts val="1775"/>
                        </a:lnSpc>
                      </a:pPr>
                      <a:r>
                        <a:rPr sz="1650" spc="235" dirty="0">
                          <a:latin typeface="Tahoma"/>
                          <a:cs typeface="Tahoma"/>
                        </a:rPr>
                        <a:t>vrai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25730">
                        <a:lnSpc>
                          <a:spcPts val="1775"/>
                        </a:lnSpc>
                      </a:pPr>
                      <a:r>
                        <a:rPr sz="1650" spc="130" dirty="0">
                          <a:latin typeface="Tahoma"/>
                          <a:cs typeface="Tahoma"/>
                        </a:rPr>
                        <a:t>Emploi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R w="9525">
                      <a:solidFill>
                        <a:srgbClr val="D9D9D9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37490">
                <a:tc>
                  <a:txBody>
                    <a:bodyPr/>
                    <a:lstStyle/>
                    <a:p>
                      <a:pPr marL="147320">
                        <a:lnSpc>
                          <a:spcPts val="1775"/>
                        </a:lnSpc>
                      </a:pPr>
                      <a:r>
                        <a:rPr sz="1650" spc="229" dirty="0">
                          <a:latin typeface="Tahoma"/>
                          <a:cs typeface="Tahoma"/>
                        </a:rPr>
                        <a:t>entrées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L w="9525">
                      <a:solidFill>
                        <a:srgbClr val="ED2137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62865">
                        <a:lnSpc>
                          <a:spcPts val="1775"/>
                        </a:lnSpc>
                      </a:pPr>
                      <a:r>
                        <a:rPr sz="1650" spc="225" dirty="0">
                          <a:latin typeface="Tahoma"/>
                          <a:cs typeface="Tahoma"/>
                        </a:rPr>
                        <a:t>ing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89230">
                        <a:lnSpc>
                          <a:spcPts val="1775"/>
                        </a:lnSpc>
                      </a:pPr>
                      <a:r>
                        <a:rPr sz="1650" spc="215" dirty="0">
                          <a:latin typeface="Tahoma"/>
                          <a:cs typeface="Tahoma"/>
                        </a:rPr>
                        <a:t>networking.k8s.io/v1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2865">
                        <a:lnSpc>
                          <a:spcPts val="1775"/>
                        </a:lnSpc>
                      </a:pPr>
                      <a:r>
                        <a:rPr sz="1650" spc="235" dirty="0">
                          <a:latin typeface="Tahoma"/>
                          <a:cs typeface="Tahoma"/>
                        </a:rPr>
                        <a:t>vrai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25730">
                        <a:lnSpc>
                          <a:spcPts val="1775"/>
                        </a:lnSpc>
                      </a:pPr>
                      <a:r>
                        <a:rPr sz="1650" spc="210" dirty="0">
                          <a:latin typeface="Tahoma"/>
                          <a:cs typeface="Tahoma"/>
                        </a:rPr>
                        <a:t>Entrée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R w="9525">
                      <a:solidFill>
                        <a:srgbClr val="D9D9D9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37490">
                <a:tc>
                  <a:txBody>
                    <a:bodyPr/>
                    <a:lstStyle/>
                    <a:p>
                      <a:pPr marL="147320">
                        <a:lnSpc>
                          <a:spcPts val="1775"/>
                        </a:lnSpc>
                      </a:pPr>
                      <a:r>
                        <a:rPr sz="1650" spc="235" dirty="0">
                          <a:latin typeface="Tahoma"/>
                          <a:cs typeface="Tahoma"/>
                        </a:rPr>
                        <a:t>politiques de réseau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L w="9525">
                      <a:solidFill>
                        <a:srgbClr val="ED2137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62865">
                        <a:lnSpc>
                          <a:spcPts val="1775"/>
                        </a:lnSpc>
                      </a:pPr>
                      <a:r>
                        <a:rPr sz="1650" spc="220" dirty="0">
                          <a:latin typeface="Tahoma"/>
                          <a:cs typeface="Tahoma"/>
                        </a:rPr>
                        <a:t>netpol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89230">
                        <a:lnSpc>
                          <a:spcPts val="1775"/>
                        </a:lnSpc>
                      </a:pPr>
                      <a:r>
                        <a:rPr sz="1650" spc="215" dirty="0">
                          <a:latin typeface="Tahoma"/>
                          <a:cs typeface="Tahoma"/>
                        </a:rPr>
                        <a:t>networking.k8s.io/v1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2865">
                        <a:lnSpc>
                          <a:spcPts val="1775"/>
                        </a:lnSpc>
                      </a:pPr>
                      <a:r>
                        <a:rPr sz="1650" spc="235" dirty="0">
                          <a:latin typeface="Tahoma"/>
                          <a:cs typeface="Tahoma"/>
                        </a:rPr>
                        <a:t>vrai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25730">
                        <a:lnSpc>
                          <a:spcPts val="1775"/>
                        </a:lnSpc>
                      </a:pPr>
                      <a:r>
                        <a:rPr sz="1650" spc="190" dirty="0">
                          <a:latin typeface="Tahoma"/>
                          <a:cs typeface="Tahoma"/>
                        </a:rPr>
                        <a:t>Politique de réseau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R w="9525">
                      <a:solidFill>
                        <a:srgbClr val="D9D9D9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339090">
                <a:tc>
                  <a:txBody>
                    <a:bodyPr/>
                    <a:lstStyle/>
                    <a:p>
                      <a:pPr marL="147320">
                        <a:lnSpc>
                          <a:spcPts val="1839"/>
                        </a:lnSpc>
                      </a:pPr>
                      <a:r>
                        <a:rPr sz="1650" spc="420" dirty="0">
                          <a:latin typeface="Tahoma"/>
                          <a:cs typeface="Tahoma"/>
                        </a:rPr>
                        <a:t>(...)</a:t>
                      </a:r>
                      <a:endParaRPr sz="165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L w="9525">
                      <a:solidFill>
                        <a:srgbClr val="ED2137"/>
                      </a:solidFill>
                      <a:prstDash val="solid"/>
                    </a:lnL>
                    <a:lnB w="9525">
                      <a:solidFill>
                        <a:srgbClr val="D9D9D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9525">
                      <a:solidFill>
                        <a:srgbClr val="D9D9D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9525">
                      <a:solidFill>
                        <a:srgbClr val="D9D9D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9525">
                      <a:solidFill>
                        <a:srgbClr val="D9D9D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D9D9D9"/>
                      </a:solidFill>
                      <a:prstDash val="solid"/>
                    </a:lnR>
                    <a:lnB w="9525">
                      <a:solidFill>
                        <a:srgbClr val="D9D9D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</a:tbl>
          </a:graphicData>
        </a:graphic>
      </p:graphicFrame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80" dirty="0"/>
              <a:t>DISPONIBLE</a:t>
            </a:r>
            <a:r>
              <a:rPr spc="-165" dirty="0"/>
              <a:t> </a:t>
            </a:r>
            <a:r>
              <a:rPr spc="-120" dirty="0"/>
              <a:t>RESSOURCES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1465" y="1679943"/>
            <a:ext cx="103240" cy="19870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e6c818a6-e1a0-4a6e-a969-20d857c5dc62}" enabled="1" method="Standard" siteId="{90c7a20a-f34b-40bf-bc48-b9253b6f5d20}" contentBits="2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2013</TotalTime>
  <Words>24806</Words>
  <Application>Microsoft Office PowerPoint</Application>
  <PresentationFormat>Personnalisé</PresentationFormat>
  <Paragraphs>3472</Paragraphs>
  <Slides>421</Slides>
  <Notes>0</Notes>
  <HiddenSlides>52</HiddenSlides>
  <MMClips>0</MMClips>
  <ScaleCrop>false</ScaleCrop>
  <HeadingPairs>
    <vt:vector size="6" baseType="variant">
      <vt:variant>
        <vt:lpstr>Polices utilisées</vt:lpstr>
      </vt:variant>
      <vt:variant>
        <vt:i4>10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421</vt:i4>
      </vt:variant>
    </vt:vector>
  </HeadingPairs>
  <TitlesOfParts>
    <vt:vector size="432" baseType="lpstr">
      <vt:lpstr>MingLiU_HKSCS-ExtB</vt:lpstr>
      <vt:lpstr>MS Gothic</vt:lpstr>
      <vt:lpstr>Aptos</vt:lpstr>
      <vt:lpstr>Arial</vt:lpstr>
      <vt:lpstr>Cambria</vt:lpstr>
      <vt:lpstr>Lucida Sans Unicode</vt:lpstr>
      <vt:lpstr>Microsoft Sans Serif</vt:lpstr>
      <vt:lpstr>Tahoma</vt:lpstr>
      <vt:lpstr>Times New Roman</vt:lpstr>
      <vt:lpstr>Trebuchet MS</vt:lpstr>
      <vt:lpstr>Office Theme</vt:lpstr>
      <vt:lpstr>KUBERNETES (UTILISATEUR)</vt:lpstr>
      <vt:lpstr>TABLEAU DE CONTENU (1/2)</vt:lpstr>
      <vt:lpstr>TABLEAU DE CONTENU (2/2)</vt:lpstr>
      <vt:lpstr>LOGISTIQUE</vt:lpstr>
      <vt:lpstr>Présentation PowerPoint</vt:lpstr>
      <vt:lpstr>CONTEXTE</vt:lpstr>
      <vt:lpstr>ORDRE DU JOUR</vt:lpstr>
      <vt:lpstr>Container RAPPELS</vt:lpstr>
      <vt:lpstr>POURQUOI EST IL DONC COMPLIQUÉ?</vt:lpstr>
      <vt:lpstr>OPS CONTRAINTES</vt:lpstr>
      <vt:lpstr>DÉVELOPPEMENT CONTRAINTES</vt:lpstr>
      <vt:lpstr>LE Container / DOCKER CHEMIN</vt:lpstr>
      <vt:lpstr>COMMENT LE CONTENEURS TRAVAIL?</vt:lpstr>
      <vt:lpstr>RAPPEL: IMAGES (CONTRE. CONTENEURS)</vt:lpstr>
      <vt:lpstr>RAPPEL: (IMAGES CONTRE) CONTENEURS</vt:lpstr>
      <vt:lpstr>CONTENEURS</vt:lpstr>
      <vt:lpstr>OÙ À UTILISER CONTENEURS ?</vt:lpstr>
      <vt:lpstr>Présentation PowerPoint</vt:lpstr>
      <vt:lpstr>CONTENEURS SANS ORCHESTRATION</vt:lpstr>
      <vt:lpstr>ANIMAL DE COMPAGNIE CONTRE BÉTAIL</vt:lpstr>
      <vt:lpstr>POURQUOI UTILISEZ UN ORCHESTRATEUR</vt:lpstr>
      <vt:lpstr>LE ORCHESTRATEUR DEPUIS UN FINAL POINT DE VUE DE L'UTILISATEUR</vt:lpstr>
      <vt:lpstr>PLACEMENT ET Container CYCLES DE VIE</vt:lpstr>
      <vt:lpstr>BASCULEMENT GESTION</vt:lpstr>
      <vt:lpstr>RÉSEAUTAGE CARACTÉRISTIQUES</vt:lpstr>
      <vt:lpstr>ORCHESTRATION CARACTÉRISTIQUES</vt:lpstr>
      <vt:lpstr>ORCHESTRATEURS</vt:lpstr>
      <vt:lpstr>ORCHESTRATEUR PRÊT APPLICATIONS</vt:lpstr>
      <vt:lpstr>KUBERNETES</vt:lpstr>
      <vt:lpstr>KUBERNETES DÉFINITION</vt:lpstr>
      <vt:lpstr>HISTOIRE</vt:lpstr>
      <vt:lpstr>NOM ORIGINE</vt:lpstr>
      <vt:lpstr>RESSOURCES</vt:lpstr>
      <vt:lpstr>DISTRIBUTIONS</vt:lpstr>
      <vt:lpstr>SUR LOCAUX</vt:lpstr>
      <vt:lpstr>GÉRÉ / NUAGE</vt:lpstr>
      <vt:lpstr>AUTRE DISTRIBUTIONS</vt:lpstr>
      <vt:lpstr>KUBERNETES VERSIONS</vt:lpstr>
      <vt:lpstr>Présentation PowerPoint</vt:lpstr>
      <vt:lpstr>ARCHITECTURE ET COMPOSANTS</vt:lpstr>
      <vt:lpstr>Présentation PowerPoint</vt:lpstr>
      <vt:lpstr>ARCHITECTURE</vt:lpstr>
      <vt:lpstr>CONTRÔLE AVION</vt:lpstr>
      <vt:lpstr>HAUT DISPONIBILITÉ</vt:lpstr>
      <vt:lpstr>API SERVEUR</vt:lpstr>
      <vt:lpstr>ETCD</vt:lpstr>
      <vt:lpstr>CONTRÔLEUR DIRECTEUR</vt:lpstr>
      <vt:lpstr>CONTRÔLEUR DIRECTEUR</vt:lpstr>
      <vt:lpstr>PLANIFICATEUR</vt:lpstr>
      <vt:lpstr>OUVRIERS</vt:lpstr>
      <vt:lpstr>KUBELET</vt:lpstr>
      <vt:lpstr>Container DURÉE D'EXÉCUTION</vt:lpstr>
      <vt:lpstr>KUBERNETES SANS DOCKER</vt:lpstr>
      <vt:lpstr>KUBE- PROXY &amp; EXTENSIONS</vt:lpstr>
      <vt:lpstr>Présentation PowerPoint</vt:lpstr>
      <vt:lpstr>D'ABORD MESURES AVEC KUBERNETES</vt:lpstr>
      <vt:lpstr>ORDRE DU JOUR</vt:lpstr>
      <vt:lpstr>MINIKUBE</vt:lpstr>
      <vt:lpstr>UN LOCALE KUBERNETES EXEMPLE</vt:lpstr>
      <vt:lpstr>CONTINU INTÉGRATION ET MINIKUBE</vt:lpstr>
      <vt:lpstr>MINIKUBE EXTENSIONS</vt:lpstr>
      <vt:lpstr>DÉFAUT​​​​​​  EXTENSIONS</vt:lpstr>
      <vt:lpstr>Présentation PowerPoint</vt:lpstr>
      <vt:lpstr>Présentation PowerPoint</vt:lpstr>
      <vt:lpstr>KUBECTL : LISTE DISPONIBLE COMMANDES</vt:lpstr>
      <vt:lpstr>KUBECTL : COMMANDE DOUBLER INTERFACE AIDE</vt:lpstr>
      <vt:lpstr>Présentation PowerPoint</vt:lpstr>
      <vt:lpstr>COMMENCER UN PREMIER CONTENEUR DANS K8S</vt:lpstr>
      <vt:lpstr>'KUBECTL COURIR' USAGE</vt:lpstr>
      <vt:lpstr>'KUBECTL COURIR' EXEMPLES</vt:lpstr>
      <vt:lpstr>'KUBECTL OBTENIR CONTENEURS ?</vt:lpstr>
      <vt:lpstr>LISTE PODS</vt:lpstr>
      <vt:lpstr>ÉTENDU INFORMATIONS SUR PODS</vt:lpstr>
      <vt:lpstr>COUTUME COLONNES</vt:lpstr>
      <vt:lpstr>VOIR TOUS POD'S DÉTAILS</vt:lpstr>
      <vt:lpstr>VOIR MÊME PLUS INFORMATION SUR PODS</vt:lpstr>
      <vt:lpstr>TABLEAU DE BORD</vt:lpstr>
      <vt:lpstr>KUBERNETES TABLEAU DE BORD</vt:lpstr>
      <vt:lpstr>Présentation PowerPoint</vt:lpstr>
      <vt:lpstr>Présentation PowerPoint</vt:lpstr>
      <vt:lpstr>PODS</vt:lpstr>
      <vt:lpstr>ORDRE DU JOUR</vt:lpstr>
      <vt:lpstr>POD CONCEPT</vt:lpstr>
      <vt:lpstr>ESPACE DE NOMS PARTPODNTRE POD CONTENEURS</vt:lpstr>
      <vt:lpstr>RESSOURCES PARTAGE DANS UN POD MULTI- CONTENEURS</vt:lpstr>
      <vt:lpstr>VOLUME PARTAGE DANS UN MULTI- CONTENEUR POD</vt:lpstr>
      <vt:lpstr>POD'S CONTENEURS COMME VU PAR KUBERNETES</vt:lpstr>
      <vt:lpstr>COMMENT À CHOISIR ENTRE MULTI​​​ OU CONTENEUR UNIQUE POD?</vt:lpstr>
      <vt:lpstr>UTILISER CAS DE MULTIPLE​​​​ CONTENEURS DANS UN POD</vt:lpstr>
      <vt:lpstr>YAML DESCRIPTEUR</vt:lpstr>
      <vt:lpstr>YAML DESCRIPTEUR EXEMPLE</vt:lpstr>
      <vt:lpstr>MÊME DESCRIPTEUR COMME JSON</vt:lpstr>
      <vt:lpstr>GÉNÉRER UN DESCRIPTEUR SANS CRÉER DES RESSOURCES</vt:lpstr>
      <vt:lpstr>FICHIER DESCRIPTEUR CONTENU</vt:lpstr>
      <vt:lpstr>KUBERNETES API ET VERSIONNEMENT</vt:lpstr>
      <vt:lpstr>API GROUPES</vt:lpstr>
      <vt:lpstr>API GROUPE EXEMPLES</vt:lpstr>
      <vt:lpstr>API ÉVOLUTIONS ET ASSOCIÉ VERSIONS</vt:lpstr>
      <vt:lpstr>DISPONIBLE RESSOURCES</vt:lpstr>
      <vt:lpstr>UTILISER 'KUBECTL EXPLIQUER' À VOIR RESSOURCES ET DOCUMENTATION</vt:lpstr>
      <vt:lpstr>UTILISER JSON CHEMINS À VOIR PLUS</vt:lpstr>
      <vt:lpstr>VALEURS CONTRAINTES DANS DESCRIPTEURS</vt:lpstr>
      <vt:lpstr>Étiquette DNS</vt:lpstr>
      <vt:lpstr>POLITIQUE D'IMAGE</vt:lpstr>
      <vt:lpstr>CRÉER UN POD DEPUIS UN DESCRIPTION DÉPOSER</vt:lpstr>
      <vt:lpstr>MULTIPLE​​​​ RESSOURCES DANS UN CÉLIBATAIRE DÉPOSER (1/2)</vt:lpstr>
      <vt:lpstr>MULTIPLE​​​​ RESSOURCES DANS UN CÉLIBATAIRE DÉPOSER (2/2)</vt:lpstr>
      <vt:lpstr>MISE À JOUR UN EXISTANT RESSOURCE</vt:lpstr>
      <vt:lpstr>SUPPRESSION UN RESSOURCE</vt:lpstr>
      <vt:lpstr>POD EFFACEMENT</vt:lpstr>
      <vt:lpstr>Présentation PowerPoint</vt:lpstr>
      <vt:lpstr>PODS ORGANISATION AVEC ÉTIQUETTES, SÉLECTEURS ET ESPACES DE NOMS</vt:lpstr>
      <vt:lpstr>BESOIN À RANGÉ EN HAUT?</vt:lpstr>
      <vt:lpstr>ORGANISER AVEC ÉTIQUETTES</vt:lpstr>
      <vt:lpstr>EXEMPLE DE ORGANISATION AVEC ÉTIQUETTES</vt:lpstr>
      <vt:lpstr>SYNTAXE ET AUTORISÉ PERSONNAGES POUR ÉTIQUETTES</vt:lpstr>
      <vt:lpstr>SYNTAXE ET AUTORISÉ PERSONNAGES POUR ÉTIQUETTES (EXEMPLES)</vt:lpstr>
      <vt:lpstr>RECOMMANDÉ ÉTIQUETTES</vt:lpstr>
      <vt:lpstr>SPÉCIFIER ÉTIQUETTES SUR CRÉATION</vt:lpstr>
      <vt:lpstr>SPÉCIFIER ÉTIQUETTES APRÈS</vt:lpstr>
      <vt:lpstr>MONTRER ÉTIQUETTES DE CAPSULES</vt:lpstr>
      <vt:lpstr>SÉLECTIONNER PODS BASÉ SUR LEUR ÉTIQUETTES (1/3)</vt:lpstr>
      <vt:lpstr>SÉLECTIONNER PODS BASÉ SUR LEUR ÉTIQUETTES (2/3)</vt:lpstr>
      <vt:lpstr>SÉLECTIONNER PODS BASÉ SUR LEUR ÉTIQUETTES (3/3)</vt:lpstr>
      <vt:lpstr>COMBINER SÉLECTEURS</vt:lpstr>
      <vt:lpstr>DÉFINITION ÉTIQUETTES SUR UN NŒUD</vt:lpstr>
      <vt:lpstr>EN UTILISANT ÉTIQUETTES SUR NŒUDS</vt:lpstr>
      <vt:lpstr>EN UTILISANT ÉTIQUETTES À CONTRAINDRE PLANIFICATION</vt:lpstr>
      <vt:lpstr>Présentation PowerPoint</vt:lpstr>
      <vt:lpstr>ANNOTATIONS (1/2)</vt:lpstr>
      <vt:lpstr>ANNOTATIONS (2/2)</vt:lpstr>
      <vt:lpstr>AJOUTER UN ANNOTATION</vt:lpstr>
      <vt:lpstr>EXEMPLES DE INFORMATION QUE PEUT ÊTRE STOCKÉ DANS LES ANNOTATIONS</vt:lpstr>
      <vt:lpstr>ESPACES DE NOMS</vt:lpstr>
      <vt:lpstr>LISTE ESPACES DE NOMS</vt:lpstr>
      <vt:lpstr>REQUÊTE ESPACES DE NOMS</vt:lpstr>
      <vt:lpstr>CRÉER ESPACES DE NOMS</vt:lpstr>
      <vt:lpstr>CRÉER OBJETS DANS UN ESPACE DE NOMS</vt:lpstr>
      <vt:lpstr>SPÉCIFIER L'ESPACE DE NOMS</vt:lpstr>
      <vt:lpstr>SUPPRESSION UN ESPACE DE NOMS</vt:lpstr>
      <vt:lpstr>CHANGEMENT LE DÉFAUT​​​​​​ ESPACE DE NOMS</vt:lpstr>
      <vt:lpstr>Présentation PowerPoint</vt:lpstr>
      <vt:lpstr>VISIONNEMENT JOURNAUX</vt:lpstr>
      <vt:lpstr>CONTEXTE DE SÉCURITÉ</vt:lpstr>
      <vt:lpstr>EXEMPLE</vt:lpstr>
      <vt:lpstr>KUBECTL DÉBOGUER</vt:lpstr>
      <vt:lpstr>INIT CONTENEURS</vt:lpstr>
      <vt:lpstr>QUAND À UTILISER UN INIT Container?</vt:lpstr>
      <vt:lpstr>INIT Container EXEMPLE</vt:lpstr>
      <vt:lpstr>Présentation PowerPoint</vt:lpstr>
      <vt:lpstr>QUIZ</vt:lpstr>
      <vt:lpstr>PODS CYCLE DE VIE</vt:lpstr>
      <vt:lpstr>VIVANCE</vt:lpstr>
      <vt:lpstr>Container SONDES (1/2)</vt:lpstr>
      <vt:lpstr>Container SONDES (2/2)</vt:lpstr>
      <vt:lpstr>SONDE CONFIGURATION</vt:lpstr>
      <vt:lpstr>SUPPLÉMENTAIRE PARAMÈTRES DE UN SONDE</vt:lpstr>
      <vt:lpstr>Container COMMENCER RETARD</vt:lpstr>
      <vt:lpstr>AFFICHER DE SONDE STATUT</vt:lpstr>
      <vt:lpstr>Présentation PowerPoint</vt:lpstr>
      <vt:lpstr>ANATOMIE DE UN BIEN VIVANCE SONDE</vt:lpstr>
      <vt:lpstr>RESSOURCE MANUTENTION</vt:lpstr>
      <vt:lpstr>EXEMPLE</vt:lpstr>
      <vt:lpstr>CALENDRIER ET DEMANDES</vt:lpstr>
      <vt:lpstr>MÉMOIRE LIMITES DANS PRATIQUE</vt:lpstr>
      <vt:lpstr>processeur LIMITES DANS PRATIQUE</vt:lpstr>
      <vt:lpstr>processeur LIMITES : EXEMPLE</vt:lpstr>
      <vt:lpstr>processeur UNITÉ (1/2)</vt:lpstr>
      <vt:lpstr>processeur UNITÉ (2/2)</vt:lpstr>
      <vt:lpstr>NŒUD RESSOURCES (1/3)</vt:lpstr>
      <vt:lpstr>NŒUD RESSOURCES (2/3)</vt:lpstr>
      <vt:lpstr>NŒUD RESSOURCES (3/3)</vt:lpstr>
      <vt:lpstr>Présentation PowerPoint</vt:lpstr>
      <vt:lpstr>PLAGES LIMITES (1/2)</vt:lpstr>
      <vt:lpstr>PLAGES LIMITES (2/2)</vt:lpstr>
      <vt:lpstr>QUOTA DE RESSOURCES</vt:lpstr>
      <vt:lpstr>AFFICHER LIMITE DE RANGEMENT ET QUOTA DE RESSOURCES</vt:lpstr>
      <vt:lpstr>QUIZ</vt:lpstr>
      <vt:lpstr>Présentation PowerPoint</vt:lpstr>
      <vt:lpstr>CONTRÔLEURS</vt:lpstr>
      <vt:lpstr>Présentation PowerPoint</vt:lpstr>
      <vt:lpstr>PRÉSENTATION CONTRÔLEURS (1/2)</vt:lpstr>
      <vt:lpstr>PRÉSENTATION CONTRÔLEURS (2/2)</vt:lpstr>
      <vt:lpstr>RÉPLIQUE</vt:lpstr>
      <vt:lpstr>RÉPLIQUES (1/2)</vt:lpstr>
      <vt:lpstr>RÉPLIQUES (2/2)</vt:lpstr>
      <vt:lpstr>RÉPLIQUE EXEMPLE</vt:lpstr>
      <vt:lpstr>CONTENU DE UN RÉPLIQUE DESCRIPTEUR</vt:lpstr>
      <vt:lpstr>PODS SÉLECTEUR ET RÉPLIQUE (1/2)</vt:lpstr>
      <vt:lpstr>PODS SÉLECTEUR ET RÉPLIQUE (2/2)</vt:lpstr>
      <vt:lpstr>RÉPLIQUE SÉLECTEUR</vt:lpstr>
      <vt:lpstr>RÉPLIQUE SÉLECTEUR EXEMPLE</vt:lpstr>
      <vt:lpstr>OPÉRATEURS, ÉTIQUETTES D'ALLUMETTES ET EXPRESSIONS DE CORRESPONDANCE</vt:lpstr>
      <vt:lpstr>MODIFICATIONS DE LE ÉTIQUETTES DE LE PODS OU LE MODÈLE</vt:lpstr>
      <vt:lpstr>KUBECTL ET RÉPLIQUES</vt:lpstr>
      <vt:lpstr>RÉPLIQUE ET ACCIDENT BOUCLE PODS</vt:lpstr>
      <vt:lpstr>Présentation PowerPoint</vt:lpstr>
      <vt:lpstr>ENSEMBLES DE DÉMONS</vt:lpstr>
      <vt:lpstr>UTILISER CAS POUR ENSEMBLES DE DÉMONS</vt:lpstr>
      <vt:lpstr>DIFFÉRENCES ENTRE REPLICASET ET DAEMONSET</vt:lpstr>
      <vt:lpstr>DAEMONSET SUR UN SOUS-ENSEMBLE DE NŒUDS</vt:lpstr>
      <vt:lpstr>DAEMONSET DESCRIPTEUR</vt:lpstr>
      <vt:lpstr>Présentation PowerPoint</vt:lpstr>
      <vt:lpstr>EMPLOIS USAGE</vt:lpstr>
      <vt:lpstr>EMPLOIS</vt:lpstr>
      <vt:lpstr>EMPLOIS DESCRIPTEUR</vt:lpstr>
      <vt:lpstr>EMPLOIS ET POLITIQUE DE REDÉMARRAGE</vt:lpstr>
      <vt:lpstr>SUPPLÉMENTAIRE EMPLOI PARAMÈTRES</vt:lpstr>
      <vt:lpstr>TÂCHES CRON</vt:lpstr>
      <vt:lpstr>TÂCHES CRON DESCRIPTEUR</vt:lpstr>
      <vt:lpstr>FIN DE EMPLOIS ET NETTOYAGE</vt:lpstr>
      <vt:lpstr>POINTS DE OFFRES D'EMPLOI /EMPLOIS CRON (1/3)</vt:lpstr>
      <vt:lpstr>POINTS DE OFFRES D'EMPLOI /EMPLOIS CRON (2/3)</vt:lpstr>
      <vt:lpstr>POINTS DE OFFRES D'EMPLOI /EMPLOIS CRON (3/3)</vt:lpstr>
      <vt:lpstr>TÂCHES CRON AVANCÉ</vt:lpstr>
      <vt:lpstr>Présentation PowerPoint</vt:lpstr>
      <vt:lpstr>QUIZ</vt:lpstr>
      <vt:lpstr>Présentation PowerPoint</vt:lpstr>
      <vt:lpstr>STRATÉGIES </vt:lpstr>
      <vt:lpstr>Présentation PowerPoint</vt:lpstr>
      <vt:lpstr>DÉPLOIEMENT UN NOUVEAU POD VERSION</vt:lpstr>
      <vt:lpstr>RÉPLIQUE FTW (1/2)</vt:lpstr>
      <vt:lpstr>RÉPLIQUE FTW (2/2)</vt:lpstr>
      <vt:lpstr>RÉPLIQUE + SERVICE (1/2)</vt:lpstr>
      <vt:lpstr>RÉPLIQUE + SERVICE (2/2)</vt:lpstr>
      <vt:lpstr>MANUEL ROULEMENT MISE À JOUR</vt:lpstr>
      <vt:lpstr>DÉPLOIEMENT FTW !</vt:lpstr>
      <vt:lpstr>DÉPLOIEMENT DESCRIPTEUR</vt:lpstr>
      <vt:lpstr>DÉPLOIEMENT STATUT</vt:lpstr>
      <vt:lpstr>MISE À JOUR</vt:lpstr>
      <vt:lpstr>AUTRE DÉPLOIEMENT EN RAPPORT COMMANDES</vt:lpstr>
      <vt:lpstr>CONTRÔLER LE "DÉROULER" PROCESSUS</vt:lpstr>
      <vt:lpstr>RÉPLIQUES=3, MAXSURGE=1, MAXIMUM DISPONIBLE=1</vt:lpstr>
      <vt:lpstr>RÉPLIQUES=3, MAXSURGE=1, MAXIMUM DISPONIBLE=0</vt:lpstr>
      <vt:lpstr>RECRÉER STRATÉGIE</vt:lpstr>
      <vt:lpstr>DÉPLOIEMENT STRATÉGIES - RÉSUMÉ</vt:lpstr>
      <vt:lpstr>Présentation PowerPoint</vt:lpstr>
      <vt:lpstr>Présentation PowerPoint</vt:lpstr>
      <vt:lpstr>SERVICE ET EXPOSITION DE RÉSEAU</vt:lpstr>
      <vt:lpstr>ORDRE DU JOUR</vt:lpstr>
      <vt:lpstr>QUOI EST LE CONCEPT DE SERVICES?</vt:lpstr>
      <vt:lpstr>INTRODUCTION AUX SERVICES</vt:lpstr>
      <vt:lpstr>SERVICES USAGE EXEMPLES</vt:lpstr>
      <vt:lpstr>SERVICE DESCRIPTEUR (1/2)</vt:lpstr>
      <vt:lpstr>SERVICE DESCRIPTEUR (2/2)</vt:lpstr>
      <vt:lpstr>EXPOSER À L'INTÉRIEUR LE GRAPPE</vt:lpstr>
      <vt:lpstr>EXPOSER MULTIPLE​​​​ PORTS POUR LE MÊME SERVICE</vt:lpstr>
      <vt:lpstr>SERVICE DÉCOUVERTE</vt:lpstr>
      <vt:lpstr>Présentation PowerPoint</vt:lpstr>
      <vt:lpstr>COMMENT FAIT UN SERVICE TRAVAIL, EN FAIT ?​​​​​​</vt:lpstr>
      <vt:lpstr>POINTS D'EXCLUSION</vt:lpstr>
      <vt:lpstr>EXPOSER UN SERVICE À EXTERNE CLIENT</vt:lpstr>
      <vt:lpstr>COMMENT?</vt:lpstr>
      <vt:lpstr>NODEPORT SERVICES (1/3)</vt:lpstr>
      <vt:lpstr>NODEPORT SERVICES (2/3)</vt:lpstr>
      <vt:lpstr>NODEPORT SERVICES (3/3)</vt:lpstr>
      <vt:lpstr>ÉQUILIBREUR DE CHARGE SERVICES</vt:lpstr>
      <vt:lpstr>Présentation PowerPoint</vt:lpstr>
      <vt:lpstr>POURQUOI FAIRE NOUS BESOIN UN SUPPLÉMENTAIRE MÉCANISME?</vt:lpstr>
      <vt:lpstr>AUTRE ENTRÉE AVANTAGES</vt:lpstr>
      <vt:lpstr>ENTRÉE CONTRÔLEUR</vt:lpstr>
      <vt:lpstr>CRÉER UN ENTRÉE RESSOURCE</vt:lpstr>
      <vt:lpstr>DIFFÉRENT CHEMINS À DIFFÉRENT SERVICES</vt:lpstr>
      <vt:lpstr>DIFFÉRENT HÔTES</vt:lpstr>
      <vt:lpstr>ENTRÉE FTW !</vt:lpstr>
      <vt:lpstr>INGRESSCLASS</vt:lpstr>
      <vt:lpstr>ANNOTATIONS</vt:lpstr>
      <vt:lpstr>Présentation PowerPoint</vt:lpstr>
      <vt:lpstr>PORTE API (1/2)</vt:lpstr>
      <vt:lpstr>PORTE API (2/2)</vt:lpstr>
      <vt:lpstr>Présentation PowerPoint</vt:lpstr>
      <vt:lpstr>PRÉPARATION SONDE</vt:lpstr>
      <vt:lpstr>VIVANCE CONTRE PRÉPARATION</vt:lpstr>
      <vt:lpstr>PRÉPARATION SONDE DÉFINITION</vt:lpstr>
      <vt:lpstr>PRÉPARATION SONDE</vt:lpstr>
      <vt:lpstr>Présentation PowerPoint</vt:lpstr>
      <vt:lpstr>SANS TÊTE SERVICES</vt:lpstr>
      <vt:lpstr>ACCÈS UN POD SANS UN SERVICE</vt:lpstr>
      <vt:lpstr>Présentation PowerPoint</vt:lpstr>
      <vt:lpstr>SÉCURISÉ SERVICES À L'INTÉRIEUR UN GRAPPE</vt:lpstr>
      <vt:lpstr>RÉSEAU POLITIQUE TYPES</vt:lpstr>
      <vt:lpstr>POLITIQUE DE RÉSEAU EXEMPLE</vt:lpstr>
      <vt:lpstr>ESPACES DE NOMS ISOLEMENT</vt:lpstr>
      <vt:lpstr>QUIZ</vt:lpstr>
      <vt:lpstr>Présentation PowerPoint</vt:lpstr>
      <vt:lpstr>VOLUMES</vt:lpstr>
      <vt:lpstr>ORDRE DU JOUR</vt:lpstr>
      <vt:lpstr>PRÉSENTATION VOLUMES</vt:lpstr>
      <vt:lpstr>VOLUME TYPES</vt:lpstr>
      <vt:lpstr>VOLUME TYPES - DÉPRÉCIÉ</vt:lpstr>
      <vt:lpstr>RÉPERTOIRE VIDE VOLUME TAPER</vt:lpstr>
      <vt:lpstr>PARTAGE DONNÉES ENTRE DEUX CONTENEURS DANS LE MÊME POD</vt:lpstr>
      <vt:lpstr>ACCÈS UN NŒUD FS</vt:lpstr>
      <vt:lpstr>PRÉCAUTIONS QUAND EN UTILISANT 'CHEMIN HÔTE' VOLUMES</vt:lpstr>
      <vt:lpstr>"CHEMIN HÔTE" EXEMPLE USAGE</vt:lpstr>
      <vt:lpstr>Présentation PowerPoint</vt:lpstr>
      <vt:lpstr>VOLUMES PERSISTANTS ET LES RÉCLAMATIONS DE VOLUME PERSISTANTES</vt:lpstr>
      <vt:lpstr>RÉCLAMATION DE VOLUME PERSISTANTE CONTRE. PODS</vt:lpstr>
      <vt:lpstr>VOLUMES ET RÉCLAMATIONS DE VOLUME PERSISTANTES CYCLE DE VIE</vt:lpstr>
      <vt:lpstr>"OBLIGATOIRE"</vt:lpstr>
      <vt:lpstr>"EN UTILISANT"</vt:lpstr>
      <vt:lpstr>"RÉCUPÉRER"</vt:lpstr>
      <vt:lpstr>ACCÉDER MODES</vt:lpstr>
      <vt:lpstr>EXEMPLE DE VOLUME PERSISTANT</vt:lpstr>
      <vt:lpstr>EXEMPLE DE RÉCLAMATION DE VOLUME PERSISTANTE</vt:lpstr>
      <vt:lpstr>EN UTILISANT LE PVC</vt:lpstr>
      <vt:lpstr>EXEMPLE DE CLASSE DE STOCKAGE</vt:lpstr>
      <vt:lpstr>Présentation PowerPoint</vt:lpstr>
      <vt:lpstr>Présentation PowerPoint</vt:lpstr>
      <vt:lpstr>CONFIGURATION ET DES SECRETS</vt:lpstr>
      <vt:lpstr>ORDRE DU JOUR</vt:lpstr>
      <vt:lpstr>ENVIRONNEMENT VARIABLES</vt:lpstr>
      <vt:lpstr>ENVIRONNEMENT VARIABLE DÉCLARATION</vt:lpstr>
      <vt:lpstr>CARTES DE CONFIGURATION</vt:lpstr>
      <vt:lpstr>LITTÉRAL VALEURS</vt:lpstr>
      <vt:lpstr>CARTES DE CONFIGURATION USAGE: ENVIRONNEMENT VARIABLES</vt:lpstr>
      <vt:lpstr>IMPORTER TOUS CLÉS DEPUIS UN CONFIGMAP</vt:lpstr>
      <vt:lpstr>CONFIGMAP DEPUIS UN ANNUAIRE</vt:lpstr>
      <vt:lpstr>ANNUAIRE IMPORTER RÉSULTAT​​​​​</vt:lpstr>
      <vt:lpstr>CRÉER UN VOLUME DEPUIS UN CONFIGMAP</vt:lpstr>
      <vt:lpstr>CARTES DE CONFIGURATION USAGE CONTRAINTES</vt:lpstr>
      <vt:lpstr>Présentation PowerPoint</vt:lpstr>
      <vt:lpstr>SECRETS</vt:lpstr>
      <vt:lpstr>TYPES DE SECRETS</vt:lpstr>
      <vt:lpstr>SECRETS STOCKAGE (1/2)</vt:lpstr>
      <vt:lpstr>SECRETS STOCKAGE (2/2)</vt:lpstr>
      <vt:lpstr>VOIR UN SECRÈTE</vt:lpstr>
      <vt:lpstr>UTILISER UN SECRÈTE À CRÉER FICHIERS</vt:lpstr>
      <vt:lpstr>UTILISER UN SECRÈTE À DÉFINIR UN VARIABLE ENVIRONNEMENTALE</vt:lpstr>
      <vt:lpstr>UTILISER UN SECRÈTE À ALLER CHERCHER UN IMAGE DEPUIS UN REGISTRE PRIVÉ</vt:lpstr>
      <vt:lpstr>UTILISER UN SECRÈTE À EXPOSER UN HTTPS ENTRÉE</vt:lpstr>
      <vt:lpstr>Cryptage ... OU PAS</vt:lpstr>
      <vt:lpstr>Présentation PowerPoint</vt:lpstr>
      <vt:lpstr>Présentation PowerPoint</vt:lpstr>
      <vt:lpstr>SERVICE COMPTE &amp; AUTORISATIONS</vt:lpstr>
      <vt:lpstr>Présentation PowerPoint</vt:lpstr>
      <vt:lpstr>AUTHENTIFICATION UTILISATEUR</vt:lpstr>
      <vt:lpstr>AUTORISATION: RBAC ET RÔLE OBLIGATOIRE</vt:lpstr>
      <vt:lpstr>RBAC - RÔLE</vt:lpstr>
      <vt:lpstr>RBAC - L'IMPLICATION DES RÔLES</vt:lpstr>
      <vt:lpstr>RBAC - RÔLE DE CLUSTER/LIAISON DE RÔLE DE CLUSTER</vt:lpstr>
      <vt:lpstr>ACTUEL IDENTITÉ</vt:lpstr>
      <vt:lpstr>RBAC - AUDIT DROITS (1/2)</vt:lpstr>
      <vt:lpstr>RBAC - AUDIT DROITS (2/2)</vt:lpstr>
      <vt:lpstr>SERVICE COMPTES (1/3)</vt:lpstr>
      <vt:lpstr>USAGE DANS UN POD</vt:lpstr>
      <vt:lpstr>JWT JETON</vt:lpstr>
      <vt:lpstr>Présentation PowerPoint</vt:lpstr>
      <vt:lpstr>Présentation PowerPoint</vt:lpstr>
      <vt:lpstr>MISE À L'ÉCHELLE AUTOMATIQUE</vt:lpstr>
      <vt:lpstr>Présentation PowerPoint</vt:lpstr>
      <vt:lpstr>MISE À L'ÉCHELLE AUTOMATIQUE</vt:lpstr>
      <vt:lpstr>CONFIGURATION</vt:lpstr>
      <vt:lpstr>MISE À L'ÉCHELLE AUTOMATIQUE DESCRIPTEUR : V1</vt:lpstr>
      <vt:lpstr>MISE À L'ÉCHELLE AUTOMATIQUE DESCRIPTEUR : V2 1/2</vt:lpstr>
      <vt:lpstr>MISE À L'ÉCHELLE AUTOMATIQUE DESCRIPTEUR : V2 2/2</vt:lpstr>
      <vt:lpstr>Présentation PowerPoint</vt:lpstr>
      <vt:lpstr>Présentation PowerPoint</vt:lpstr>
      <vt:lpstr>RÉSUMÉ</vt:lpstr>
      <vt:lpstr>RESSOURCES RÉSUMÉ</vt:lpstr>
      <vt:lpstr>KUBERNETES PRÊT APPLICATIONS</vt:lpstr>
      <vt:lpstr>KUBERNETES LE DUR CHEMIN</vt:lpstr>
      <vt:lpstr>KUBERNETES DEVRAIT PAS VIENS SEUL</vt:lpstr>
      <vt:lpstr>MEILLEUR PRATIQUES POUR TON DESCRIPTEURS</vt:lpstr>
      <vt:lpstr>KUBERNETES ET SÉCURITÉ</vt:lpstr>
      <vt:lpstr>CKAD</vt:lpstr>
      <vt:lpstr>KUBERNETES, ET ALORS?</vt:lpstr>
      <vt:lpstr>SUIVANT ÉTAPE...</vt:lpstr>
      <vt:lpstr>Présentation PowerPoint</vt:lpstr>
      <vt:lpstr>STATEFULSETS</vt:lpstr>
      <vt:lpstr>Présentation PowerPoint</vt:lpstr>
      <vt:lpstr>CARACTÉRISTIQUES</vt:lpstr>
      <vt:lpstr>COLLANT IDENTITÉ</vt:lpstr>
      <vt:lpstr>ERREUR MANUTENTION</vt:lpstr>
      <vt:lpstr>MISE À L'ÉCHELLE</vt:lpstr>
      <vt:lpstr>STOCKAGE</vt:lpstr>
      <vt:lpstr>STOCKAGE ET REPROGRAMMATION</vt:lpstr>
      <vt:lpstr>DESCRIPTEUR EXEMPLE (1/3)</vt:lpstr>
      <vt:lpstr>DESCRIPTEUR EXEMPLE (2/3)</vt:lpstr>
      <vt:lpstr>DESCRIPTEUR EXEMPLE (3/3)</vt:lpstr>
      <vt:lpstr>Présentation PowerPoint</vt:lpstr>
      <vt:lpstr>STATEFULSETS AVERTISSEMENTS ET MISES EN GARDE</vt:lpstr>
      <vt:lpstr>Présentation PowerPoint</vt:lpstr>
      <vt:lpstr>EXTENSIBILITÉ: CRD ET OPÉRATEURS</vt:lpstr>
      <vt:lpstr>CHAPITRE CONTENU</vt:lpstr>
      <vt:lpstr>INTRODUCTION</vt:lpstr>
      <vt:lpstr>COUTUME RESSOURCE DÉFINITION (1/2)</vt:lpstr>
      <vt:lpstr>COUTUME RESSOURCE DÉFINITION (2/2)</vt:lpstr>
      <vt:lpstr>CRD POUR SECRÈTE</vt:lpstr>
      <vt:lpstr>OPÉRATEURS (1/2)</vt:lpstr>
      <vt:lpstr>OPÉRATEURS (2/2)</vt:lpstr>
      <vt:lpstr>Présentation PowerPoint</vt:lpstr>
      <vt:lpstr>BARRE &amp; PERSONNALISER</vt:lpstr>
      <vt:lpstr>Présentation PowerPoint</vt:lpstr>
      <vt:lpstr>GÉRANT DESCRIPTEURS DANS ÉQUIPES</vt:lpstr>
      <vt:lpstr>BARRE</vt:lpstr>
      <vt:lpstr>GRAPHIQUE BARRE</vt:lpstr>
      <vt:lpstr>ARBRE VOIR DE UN GRAPHIQUE</vt:lpstr>
      <vt:lpstr>Présentation PowerPoint</vt:lpstr>
      <vt:lpstr>Présentation PowerPoint</vt:lpstr>
      <vt:lpstr>MODÈLE EXEMPLE</vt:lpstr>
      <vt:lpstr>DÉPLOYER UN LOCALE GRAPHIQUE</vt:lpstr>
      <vt:lpstr>DÉPLOYER UN GRAPHIQUE DEPUIS UN DÉPÔT</vt:lpstr>
      <vt:lpstr>COUTUME VALEURS EXEMPLE</vt:lpstr>
      <vt:lpstr>MISE À JOUR UN DÉPLOIEMENT</vt:lpstr>
      <vt:lpstr>ARTIFACTHUB</vt:lpstr>
      <vt:lpstr>Présentation PowerPoint</vt:lpstr>
      <vt:lpstr>MULTI​​​ ENVIRONNEMENTS DESCRIPTEURS ?</vt:lpstr>
      <vt:lpstr>PERSONNALISER</vt:lpstr>
      <vt:lpstr>VUE DE L'ARBRE DE UN PROJET</vt:lpstr>
      <vt:lpstr>EXEMPLE</vt:lpstr>
      <vt:lpstr>PERSONNALISER USAGE</vt:lpstr>
      <vt:lpstr>EXEMPLE DE SUPERPOSITION</vt:lpstr>
      <vt:lpstr>FUSIONNER CHEMIN EXEMPLE</vt:lpstr>
      <vt:lpstr>PERSONNALISER USAGE</vt:lpstr>
      <vt:lpstr>PERSONNALISER CONTRAINTES ET BIEN PRATIQUES</vt:lpstr>
      <vt:lpstr>LOCALE MODIFICATIONS</vt:lpstr>
      <vt:lpstr>PERSONNALISER GÉNÉRATEURS</vt:lpstr>
      <vt:lpstr>PERSONNALISER TRANSFORMERS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Mohamed Ali BETTAIEB</dc:creator>
  <cp:lastModifiedBy>BETTAIEB Mohamed Ali SOFRECOM</cp:lastModifiedBy>
  <cp:revision>13</cp:revision>
  <dcterms:created xsi:type="dcterms:W3CDTF">2024-12-23T06:45:34Z</dcterms:created>
  <dcterms:modified xsi:type="dcterms:W3CDTF">2025-12-01T16:33:45Z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2024-12-15T00:00:00Z</vt:filetime>
  </property>
  <property fmtid="{D5CDD505-2E9C-101B-9397-08002B2CF9AE}" pid="3" name="Creator">
    <vt:lpwstr>Decktape</vt:lpwstr>
  </property>
  <property fmtid="{D5CDD505-2E9C-101B-9397-08002B2CF9AE}" pid="4" name="LastSaved">
    <vt:filetime>2024-12-23T00:00:00Z</vt:filetime>
  </property>
  <property fmtid="{D5CDD505-2E9C-101B-9397-08002B2CF9AE}" pid="5" name="Producer">
    <vt:lpwstr>pdf-lib (https://github.com/Hopding/pdf-lib)</vt:lpwstr>
  </property>
  <property fmtid="{D5CDD505-2E9C-101B-9397-08002B2CF9AE}" pid="6" name="ClassificationContentMarkingFooterLocations">
    <vt:lpwstr>Office Theme:7</vt:lpwstr>
  </property>
  <property fmtid="{D5CDD505-2E9C-101B-9397-08002B2CF9AE}" pid="7" name="ClassificationContentMarkingFooterText">
    <vt:lpwstr>Orange Restricted</vt:lpwstr>
  </property>
</Properties>
</file>